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48" r:id="rId1"/>
  </p:sldMasterIdLst>
  <p:sldIdLst>
    <p:sldId id="256" r:id="rId2"/>
    <p:sldId id="316" r:id="rId3"/>
    <p:sldId id="317" r:id="rId4"/>
    <p:sldId id="335" r:id="rId5"/>
    <p:sldId id="318" r:id="rId6"/>
    <p:sldId id="259" r:id="rId7"/>
    <p:sldId id="323" r:id="rId8"/>
    <p:sldId id="325" r:id="rId9"/>
    <p:sldId id="320" r:id="rId10"/>
    <p:sldId id="328" r:id="rId11"/>
    <p:sldId id="329" r:id="rId12"/>
    <p:sldId id="330" r:id="rId13"/>
    <p:sldId id="331" r:id="rId14"/>
    <p:sldId id="332" r:id="rId15"/>
    <p:sldId id="333" r:id="rId16"/>
    <p:sldId id="334" r:id="rId17"/>
    <p:sldId id="26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orgi Tevzadze" initials="GT" lastIdx="1" clrIdx="0">
    <p:extLst>
      <p:ext uri="{19B8F6BF-5375-455C-9EA6-DF929625EA0E}">
        <p15:presenceInfo xmlns:p15="http://schemas.microsoft.com/office/powerpoint/2012/main" userId="S-1-5-21-2235062470-1826375810-995348047-162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6327" autoAdjust="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538F0-C370-4ECF-BCC9-846A69C8898A}"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1ABF269-FF12-48EB-9B8F-0D9F2FEBA8DD}">
      <dgm:prSet phldrT="[Text]" custT="1"/>
      <dgm:spPr/>
      <dgm:t>
        <a:bodyPr/>
        <a:lstStyle/>
        <a:p>
          <a:r>
            <a:rPr lang="ka-GE" sz="1600" b="1" dirty="0" smtClean="0"/>
            <a:t>სკრინინგის ანგარიშის წარდგენა სამინისტროში </a:t>
          </a:r>
          <a:endParaRPr lang="en-US" sz="1600" dirty="0"/>
        </a:p>
      </dgm:t>
    </dgm:pt>
    <dgm:pt modelId="{19A34B51-B6FD-4CE2-AC06-2CB87346825C}" type="parTrans" cxnId="{F5E5A506-AD65-4BE7-AD01-2AB14937E957}">
      <dgm:prSet/>
      <dgm:spPr/>
      <dgm:t>
        <a:bodyPr/>
        <a:lstStyle/>
        <a:p>
          <a:endParaRPr lang="en-US"/>
        </a:p>
      </dgm:t>
    </dgm:pt>
    <dgm:pt modelId="{CB313C2D-50E0-48D5-BB0F-205E1FD61EF8}" type="sibTrans" cxnId="{F5E5A506-AD65-4BE7-AD01-2AB14937E957}">
      <dgm:prSet/>
      <dgm:spPr/>
      <dgm:t>
        <a:bodyPr/>
        <a:lstStyle/>
        <a:p>
          <a:endParaRPr lang="en-US"/>
        </a:p>
      </dgm:t>
    </dgm:pt>
    <dgm:pt modelId="{F89FD6A3-9A73-4634-9E65-B38A4E363C74}">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a-GE" sz="1600" b="1" dirty="0" smtClean="0">
              <a:solidFill>
                <a:schemeClr val="bg1"/>
              </a:solidFill>
            </a:rPr>
            <a:t>სკრინინგის </a:t>
          </a:r>
          <a:r>
            <a:rPr lang="ka-GE" sz="1600" b="1" dirty="0" smtClean="0">
              <a:solidFill>
                <a:schemeClr val="bg1"/>
              </a:solidFill>
            </a:rPr>
            <a:t>გადაწყვეტილების გაცემა</a:t>
          </a:r>
          <a:r>
            <a:rPr lang="en-US" sz="1600" b="1" dirty="0" smtClean="0">
              <a:solidFill>
                <a:schemeClr val="bg1"/>
              </a:solidFill>
            </a:rPr>
            <a:t> (</a:t>
          </a:r>
          <a:r>
            <a:rPr lang="ka-GE" sz="1600" b="1" dirty="0" smtClean="0">
              <a:solidFill>
                <a:schemeClr val="bg1"/>
              </a:solidFill>
            </a:rPr>
            <a:t>საქმიანობა დაექვემდებარა გზშ-ის პროცედურის გავლას)</a:t>
          </a:r>
          <a:endParaRPr lang="en-US" sz="1600" dirty="0" smtClean="0">
            <a:solidFill>
              <a:schemeClr val="bg1"/>
            </a:solidFill>
          </a:endParaRPr>
        </a:p>
        <a:p>
          <a:pPr defTabSz="977900">
            <a:lnSpc>
              <a:spcPct val="90000"/>
            </a:lnSpc>
            <a:spcBef>
              <a:spcPct val="0"/>
            </a:spcBef>
            <a:spcAft>
              <a:spcPct val="35000"/>
            </a:spcAft>
          </a:pPr>
          <a:endParaRPr lang="en-US" sz="1200" dirty="0"/>
        </a:p>
      </dgm:t>
    </dgm:pt>
    <dgm:pt modelId="{DEE3CC0B-47BE-488D-9E3F-B11C55367232}" type="parTrans" cxnId="{5146D59C-FCD1-435F-943F-5CFCEFB8EA1E}">
      <dgm:prSet/>
      <dgm:spPr/>
      <dgm:t>
        <a:bodyPr/>
        <a:lstStyle/>
        <a:p>
          <a:endParaRPr lang="en-US"/>
        </a:p>
      </dgm:t>
    </dgm:pt>
    <dgm:pt modelId="{4087EBEB-7E8E-4FDE-9556-58D29EA1EC85}" type="sibTrans" cxnId="{5146D59C-FCD1-435F-943F-5CFCEFB8EA1E}">
      <dgm:prSet/>
      <dgm:spPr/>
      <dgm:t>
        <a:bodyPr/>
        <a:lstStyle/>
        <a:p>
          <a:endParaRPr lang="en-US"/>
        </a:p>
      </dgm:t>
    </dgm:pt>
    <dgm:pt modelId="{079F4C53-40CC-4095-AE5A-D03BF56D6BA7}">
      <dgm:prSet phldrT="[Text]"/>
      <dgm:spPr/>
      <dgm:t>
        <a:bodyPr/>
        <a:lstStyle/>
        <a:p>
          <a:r>
            <a:rPr lang="ka-GE" b="1" dirty="0" smtClean="0">
              <a:solidFill>
                <a:schemeClr val="bg1"/>
              </a:solidFill>
            </a:rPr>
            <a:t>სკოპინგის დასკვნის გაცემა</a:t>
          </a:r>
          <a:endParaRPr lang="en-US" b="1" dirty="0">
            <a:solidFill>
              <a:schemeClr val="bg1"/>
            </a:solidFill>
          </a:endParaRPr>
        </a:p>
      </dgm:t>
    </dgm:pt>
    <dgm:pt modelId="{757579AE-0912-4506-91F4-A38D38A5B70F}" type="parTrans" cxnId="{3D835ED5-CD97-4062-9799-584E28B2841C}">
      <dgm:prSet/>
      <dgm:spPr/>
      <dgm:t>
        <a:bodyPr/>
        <a:lstStyle/>
        <a:p>
          <a:endParaRPr lang="en-US"/>
        </a:p>
      </dgm:t>
    </dgm:pt>
    <dgm:pt modelId="{4A16ED7F-7FCC-4A4F-859C-BED96B2EFAA5}" type="sibTrans" cxnId="{3D835ED5-CD97-4062-9799-584E28B2841C}">
      <dgm:prSet/>
      <dgm:spPr/>
      <dgm:t>
        <a:bodyPr/>
        <a:lstStyle/>
        <a:p>
          <a:endParaRPr lang="en-US"/>
        </a:p>
      </dgm:t>
    </dgm:pt>
    <dgm:pt modelId="{4708FCDE-5C69-4EBE-A82A-101628852CB9}">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ka-GE" sz="1600" b="1" dirty="0" smtClean="0">
              <a:solidFill>
                <a:schemeClr val="bg1"/>
              </a:solidFill>
            </a:rPr>
            <a:t>სკოპინგის ანგარიშის წარდგენა;</a:t>
          </a:r>
        </a:p>
        <a:p>
          <a:pPr defTabSz="711200">
            <a:lnSpc>
              <a:spcPct val="90000"/>
            </a:lnSpc>
            <a:spcBef>
              <a:spcPct val="0"/>
            </a:spcBef>
            <a:spcAft>
              <a:spcPct val="35000"/>
            </a:spcAft>
          </a:pPr>
          <a:endParaRPr lang="en-US" sz="1200" dirty="0">
            <a:solidFill>
              <a:schemeClr val="tx1"/>
            </a:solidFill>
          </a:endParaRPr>
        </a:p>
      </dgm:t>
    </dgm:pt>
    <dgm:pt modelId="{92170525-ED0E-484F-BAC9-74FC24ABD01A}" type="parTrans" cxnId="{E53B1EA6-774C-42F6-AC89-E98FF36CCB2F}">
      <dgm:prSet/>
      <dgm:spPr/>
      <dgm:t>
        <a:bodyPr/>
        <a:lstStyle/>
        <a:p>
          <a:endParaRPr lang="en-US"/>
        </a:p>
      </dgm:t>
    </dgm:pt>
    <dgm:pt modelId="{883DC1B2-0CDC-4949-A4C8-195C7E75EB42}" type="sibTrans" cxnId="{E53B1EA6-774C-42F6-AC89-E98FF36CCB2F}">
      <dgm:prSet/>
      <dgm:spPr/>
      <dgm:t>
        <a:bodyPr/>
        <a:lstStyle/>
        <a:p>
          <a:endParaRPr lang="en-US"/>
        </a:p>
      </dgm:t>
    </dgm:pt>
    <dgm:pt modelId="{3B9631E1-EC53-4D81-B12F-D3C58328B09B}">
      <dgm:prSet custT="1"/>
      <dgm:spPr/>
      <dgm:t>
        <a:bodyPr/>
        <a:lstStyle/>
        <a:p>
          <a:r>
            <a:rPr lang="ka-GE" sz="1600" b="1" dirty="0" smtClean="0">
              <a:solidFill>
                <a:srgbClr val="FFFF00"/>
              </a:solidFill>
            </a:rPr>
            <a:t>ადმინისტრაციული წარმოება სკოპინგის დასკვნის </a:t>
          </a:r>
          <a:br>
            <a:rPr lang="ka-GE" sz="1600" b="1" dirty="0" smtClean="0">
              <a:solidFill>
                <a:srgbClr val="FFFF00"/>
              </a:solidFill>
            </a:rPr>
          </a:br>
          <a:r>
            <a:rPr lang="ka-GE" sz="1600" b="1" dirty="0" smtClean="0">
              <a:solidFill>
                <a:srgbClr val="FFFF00"/>
              </a:solidFill>
            </a:rPr>
            <a:t>მისაღებად *</a:t>
          </a:r>
          <a:endParaRPr lang="en-US" sz="1600" b="1" dirty="0">
            <a:solidFill>
              <a:srgbClr val="FFFF00"/>
            </a:solidFill>
          </a:endParaRPr>
        </a:p>
      </dgm:t>
    </dgm:pt>
    <dgm:pt modelId="{578E7671-0BAC-4A52-B9AA-847E3EBE97B4}" type="parTrans" cxnId="{9AC1F8CB-BBD3-4EE0-8AE4-ADF700951067}">
      <dgm:prSet/>
      <dgm:spPr/>
      <dgm:t>
        <a:bodyPr/>
        <a:lstStyle/>
        <a:p>
          <a:endParaRPr lang="en-US"/>
        </a:p>
      </dgm:t>
    </dgm:pt>
    <dgm:pt modelId="{3122809E-76CC-497B-A624-C1FE9D693D9D}" type="sibTrans" cxnId="{9AC1F8CB-BBD3-4EE0-8AE4-ADF700951067}">
      <dgm:prSet/>
      <dgm:spPr/>
      <dgm:t>
        <a:bodyPr/>
        <a:lstStyle/>
        <a:p>
          <a:endParaRPr lang="en-US"/>
        </a:p>
      </dgm:t>
    </dgm:pt>
    <dgm:pt modelId="{68881767-C47C-43AA-8A6D-DCC50393CE7F}">
      <dgm:prSet/>
      <dgm:spPr/>
      <dgm:t>
        <a:bodyPr/>
        <a:lstStyle/>
        <a:p>
          <a:r>
            <a:rPr lang="ka-GE" b="1" dirty="0" smtClean="0">
              <a:solidFill>
                <a:srgbClr val="FFFF00"/>
              </a:solidFill>
            </a:rPr>
            <a:t>საჯარო </a:t>
          </a:r>
          <a:r>
            <a:rPr lang="ka-GE" b="1" dirty="0">
              <a:solidFill>
                <a:srgbClr val="FFFF00"/>
              </a:solidFill>
            </a:rPr>
            <a:t>განხილვის </a:t>
          </a:r>
          <a:r>
            <a:rPr lang="ka-GE" b="1" dirty="0" smtClean="0">
              <a:solidFill>
                <a:srgbClr val="FFFF00"/>
              </a:solidFill>
            </a:rPr>
            <a:t>უზრუნველყოფა *</a:t>
          </a:r>
          <a:endParaRPr lang="en-US" b="1" dirty="0">
            <a:solidFill>
              <a:srgbClr val="FFFF00"/>
            </a:solidFill>
          </a:endParaRPr>
        </a:p>
      </dgm:t>
    </dgm:pt>
    <dgm:pt modelId="{66AB832B-EEFF-41D1-8A15-718E913F8114}" type="parTrans" cxnId="{162313F1-1F00-4D27-99FA-643C003B8151}">
      <dgm:prSet/>
      <dgm:spPr/>
      <dgm:t>
        <a:bodyPr/>
        <a:lstStyle/>
        <a:p>
          <a:endParaRPr lang="en-US"/>
        </a:p>
      </dgm:t>
    </dgm:pt>
    <dgm:pt modelId="{35E9F437-C157-4D81-8CDC-908261A01D0B}" type="sibTrans" cxnId="{162313F1-1F00-4D27-99FA-643C003B8151}">
      <dgm:prSet/>
      <dgm:spPr/>
      <dgm:t>
        <a:bodyPr/>
        <a:lstStyle/>
        <a:p>
          <a:endParaRPr lang="en-US"/>
        </a:p>
      </dgm:t>
    </dgm:pt>
    <dgm:pt modelId="{BEDDDEC3-5B78-436A-9A05-43CFABD403E8}">
      <dgm:prSet/>
      <dgm:spPr/>
      <dgm:t>
        <a:bodyPr/>
        <a:lstStyle/>
        <a:p>
          <a:r>
            <a:rPr lang="ka-GE" b="1" dirty="0" smtClean="0"/>
            <a:t>შენიშვნებებისა </a:t>
          </a:r>
          <a:r>
            <a:rPr lang="ka-GE" b="1" dirty="0"/>
            <a:t>და მოსაზრებების მიღება-  გათვალისწინება</a:t>
          </a:r>
          <a:endParaRPr lang="en-US" b="1" dirty="0"/>
        </a:p>
      </dgm:t>
    </dgm:pt>
    <dgm:pt modelId="{96607582-32C7-4023-A857-E07E05C390A3}" type="parTrans" cxnId="{CB65C240-47D6-4050-8787-BAEBCE899A5A}">
      <dgm:prSet/>
      <dgm:spPr/>
      <dgm:t>
        <a:bodyPr/>
        <a:lstStyle/>
        <a:p>
          <a:endParaRPr lang="en-US"/>
        </a:p>
      </dgm:t>
    </dgm:pt>
    <dgm:pt modelId="{8E79DD8E-4B94-4198-B77F-CF5B9AD5BA91}" type="sibTrans" cxnId="{CB65C240-47D6-4050-8787-BAEBCE899A5A}">
      <dgm:prSet/>
      <dgm:spPr/>
      <dgm:t>
        <a:bodyPr/>
        <a:lstStyle/>
        <a:p>
          <a:endParaRPr lang="en-US"/>
        </a:p>
      </dgm:t>
    </dgm:pt>
    <dgm:pt modelId="{0ED9DF99-52EA-470A-A854-83A2A98F57E9}">
      <dgm:prSet phldrT="[Text]" custT="1"/>
      <dgm:spPr/>
      <dgm:t>
        <a:bodyPr/>
        <a:lstStyle/>
        <a:p>
          <a:r>
            <a:rPr lang="ka-GE" sz="1600" b="1" dirty="0" smtClean="0">
              <a:solidFill>
                <a:schemeClr val="bg1"/>
              </a:solidFill>
            </a:rPr>
            <a:t>გზშ ანგარიშის </a:t>
          </a:r>
          <a:r>
            <a:rPr lang="ka-GE" sz="1600" b="1" dirty="0" smtClean="0">
              <a:solidFill>
                <a:schemeClr val="bg1"/>
              </a:solidFill>
            </a:rPr>
            <a:t>წარდგენა და </a:t>
          </a:r>
          <a:r>
            <a:rPr lang="ka-GE" sz="1600" b="1" dirty="0" smtClean="0">
              <a:solidFill>
                <a:schemeClr val="bg1"/>
              </a:solidFill>
            </a:rPr>
            <a:t>გარემოსდაცვითი გადაწყვეტილების </a:t>
          </a:r>
          <a:r>
            <a:rPr lang="ka-GE" sz="1600" b="1" dirty="0" smtClean="0">
              <a:solidFill>
                <a:schemeClr val="bg1"/>
              </a:solidFill>
            </a:rPr>
            <a:t>მიღება</a:t>
          </a:r>
          <a:endParaRPr lang="en-US" sz="1600" b="1" dirty="0">
            <a:solidFill>
              <a:schemeClr val="bg1"/>
            </a:solidFill>
          </a:endParaRPr>
        </a:p>
      </dgm:t>
    </dgm:pt>
    <dgm:pt modelId="{5BC58A8A-0974-4203-B28C-52F6B5CE8B46}" type="parTrans" cxnId="{DAB50EBB-70D3-49A3-A82E-91DCE53564BA}">
      <dgm:prSet/>
      <dgm:spPr/>
      <dgm:t>
        <a:bodyPr/>
        <a:lstStyle/>
        <a:p>
          <a:endParaRPr lang="en-US"/>
        </a:p>
      </dgm:t>
    </dgm:pt>
    <dgm:pt modelId="{6C1AEC92-4347-4301-9AD1-DACB00472DBD}" type="sibTrans" cxnId="{DAB50EBB-70D3-49A3-A82E-91DCE53564BA}">
      <dgm:prSet/>
      <dgm:spPr/>
      <dgm:t>
        <a:bodyPr/>
        <a:lstStyle/>
        <a:p>
          <a:endParaRPr lang="en-US"/>
        </a:p>
      </dgm:t>
    </dgm:pt>
    <dgm:pt modelId="{7C599F06-4A4C-4AB3-B601-95B0009F2805}" type="pres">
      <dgm:prSet presAssocID="{156538F0-C370-4ECF-BCC9-846A69C8898A}" presName="diagram" presStyleCnt="0">
        <dgm:presLayoutVars>
          <dgm:dir/>
          <dgm:resizeHandles val="exact"/>
        </dgm:presLayoutVars>
      </dgm:prSet>
      <dgm:spPr/>
      <dgm:t>
        <a:bodyPr/>
        <a:lstStyle/>
        <a:p>
          <a:endParaRPr lang="en-US"/>
        </a:p>
      </dgm:t>
    </dgm:pt>
    <dgm:pt modelId="{F774E418-90A1-4164-8E30-4BF44FE49251}" type="pres">
      <dgm:prSet presAssocID="{D1ABF269-FF12-48EB-9B8F-0D9F2FEBA8DD}" presName="node" presStyleLbl="node1" presStyleIdx="0" presStyleCnt="8" custScaleY="115831">
        <dgm:presLayoutVars>
          <dgm:bulletEnabled val="1"/>
        </dgm:presLayoutVars>
      </dgm:prSet>
      <dgm:spPr/>
      <dgm:t>
        <a:bodyPr/>
        <a:lstStyle/>
        <a:p>
          <a:endParaRPr lang="en-US"/>
        </a:p>
      </dgm:t>
    </dgm:pt>
    <dgm:pt modelId="{2B38337A-347F-47AC-B2AD-99C05EF5D60F}" type="pres">
      <dgm:prSet presAssocID="{CB313C2D-50E0-48D5-BB0F-205E1FD61EF8}" presName="sibTrans" presStyleLbl="sibTrans2D1" presStyleIdx="0" presStyleCnt="7"/>
      <dgm:spPr/>
      <dgm:t>
        <a:bodyPr/>
        <a:lstStyle/>
        <a:p>
          <a:endParaRPr lang="en-US"/>
        </a:p>
      </dgm:t>
    </dgm:pt>
    <dgm:pt modelId="{1EE0E586-5B8B-4210-87FF-36DF20B617FB}" type="pres">
      <dgm:prSet presAssocID="{CB313C2D-50E0-48D5-BB0F-205E1FD61EF8}" presName="connectorText" presStyleLbl="sibTrans2D1" presStyleIdx="0" presStyleCnt="7"/>
      <dgm:spPr/>
      <dgm:t>
        <a:bodyPr/>
        <a:lstStyle/>
        <a:p>
          <a:endParaRPr lang="en-US"/>
        </a:p>
      </dgm:t>
    </dgm:pt>
    <dgm:pt modelId="{EE47C452-5E7F-4796-BC9E-02478D126337}" type="pres">
      <dgm:prSet presAssocID="{F89FD6A3-9A73-4634-9E65-B38A4E363C74}" presName="node" presStyleLbl="node1" presStyleIdx="1" presStyleCnt="8" custScaleX="120671" custScaleY="163354">
        <dgm:presLayoutVars>
          <dgm:bulletEnabled val="1"/>
        </dgm:presLayoutVars>
      </dgm:prSet>
      <dgm:spPr/>
      <dgm:t>
        <a:bodyPr/>
        <a:lstStyle/>
        <a:p>
          <a:endParaRPr lang="en-US"/>
        </a:p>
      </dgm:t>
    </dgm:pt>
    <dgm:pt modelId="{6B391D08-9F6B-4728-A749-47180820073A}" type="pres">
      <dgm:prSet presAssocID="{4087EBEB-7E8E-4FDE-9556-58D29EA1EC85}" presName="sibTrans" presStyleLbl="sibTrans2D1" presStyleIdx="1" presStyleCnt="7"/>
      <dgm:spPr/>
      <dgm:t>
        <a:bodyPr/>
        <a:lstStyle/>
        <a:p>
          <a:endParaRPr lang="en-US"/>
        </a:p>
      </dgm:t>
    </dgm:pt>
    <dgm:pt modelId="{07D9C672-3B88-4718-9E3F-38E69D4B0CC7}" type="pres">
      <dgm:prSet presAssocID="{4087EBEB-7E8E-4FDE-9556-58D29EA1EC85}" presName="connectorText" presStyleLbl="sibTrans2D1" presStyleIdx="1" presStyleCnt="7"/>
      <dgm:spPr/>
      <dgm:t>
        <a:bodyPr/>
        <a:lstStyle/>
        <a:p>
          <a:endParaRPr lang="en-US"/>
        </a:p>
      </dgm:t>
    </dgm:pt>
    <dgm:pt modelId="{D2BDCB42-1494-42F5-8E3A-670FF8F04F3A}" type="pres">
      <dgm:prSet presAssocID="{4708FCDE-5C69-4EBE-A82A-101628852CB9}" presName="node" presStyleLbl="node1" presStyleIdx="2" presStyleCnt="8">
        <dgm:presLayoutVars>
          <dgm:bulletEnabled val="1"/>
        </dgm:presLayoutVars>
      </dgm:prSet>
      <dgm:spPr/>
      <dgm:t>
        <a:bodyPr/>
        <a:lstStyle/>
        <a:p>
          <a:endParaRPr lang="en-US"/>
        </a:p>
      </dgm:t>
    </dgm:pt>
    <dgm:pt modelId="{9092E392-8190-4681-9967-70A26BCD1EFC}" type="pres">
      <dgm:prSet presAssocID="{883DC1B2-0CDC-4949-A4C8-195C7E75EB42}" presName="sibTrans" presStyleLbl="sibTrans2D1" presStyleIdx="2" presStyleCnt="7"/>
      <dgm:spPr/>
      <dgm:t>
        <a:bodyPr/>
        <a:lstStyle/>
        <a:p>
          <a:endParaRPr lang="en-US"/>
        </a:p>
      </dgm:t>
    </dgm:pt>
    <dgm:pt modelId="{583DF3B0-4EC7-4282-A64D-3BBB62546C5B}" type="pres">
      <dgm:prSet presAssocID="{883DC1B2-0CDC-4949-A4C8-195C7E75EB42}" presName="connectorText" presStyleLbl="sibTrans2D1" presStyleIdx="2" presStyleCnt="7"/>
      <dgm:spPr/>
      <dgm:t>
        <a:bodyPr/>
        <a:lstStyle/>
        <a:p>
          <a:endParaRPr lang="en-US"/>
        </a:p>
      </dgm:t>
    </dgm:pt>
    <dgm:pt modelId="{82F0AD5E-3BDF-4EB1-9A93-916FD08D3A69}" type="pres">
      <dgm:prSet presAssocID="{3B9631E1-EC53-4D81-B12F-D3C58328B09B}" presName="node" presStyleLbl="node1" presStyleIdx="3" presStyleCnt="8">
        <dgm:presLayoutVars>
          <dgm:bulletEnabled val="1"/>
        </dgm:presLayoutVars>
      </dgm:prSet>
      <dgm:spPr/>
      <dgm:t>
        <a:bodyPr/>
        <a:lstStyle/>
        <a:p>
          <a:endParaRPr lang="en-US"/>
        </a:p>
      </dgm:t>
    </dgm:pt>
    <dgm:pt modelId="{082E4FF4-35EA-4B95-A9D6-EC06FB8924C0}" type="pres">
      <dgm:prSet presAssocID="{3122809E-76CC-497B-A624-C1FE9D693D9D}" presName="sibTrans" presStyleLbl="sibTrans2D1" presStyleIdx="3" presStyleCnt="7"/>
      <dgm:spPr/>
      <dgm:t>
        <a:bodyPr/>
        <a:lstStyle/>
        <a:p>
          <a:endParaRPr lang="en-US"/>
        </a:p>
      </dgm:t>
    </dgm:pt>
    <dgm:pt modelId="{59FC9EE6-AF8C-408B-9A89-26B9A5033A17}" type="pres">
      <dgm:prSet presAssocID="{3122809E-76CC-497B-A624-C1FE9D693D9D}" presName="connectorText" presStyleLbl="sibTrans2D1" presStyleIdx="3" presStyleCnt="7"/>
      <dgm:spPr/>
      <dgm:t>
        <a:bodyPr/>
        <a:lstStyle/>
        <a:p>
          <a:endParaRPr lang="en-US"/>
        </a:p>
      </dgm:t>
    </dgm:pt>
    <dgm:pt modelId="{FF73F810-E7B6-49DC-ABB7-57356DE3506D}" type="pres">
      <dgm:prSet presAssocID="{68881767-C47C-43AA-8A6D-DCC50393CE7F}" presName="node" presStyleLbl="node1" presStyleIdx="4" presStyleCnt="8">
        <dgm:presLayoutVars>
          <dgm:bulletEnabled val="1"/>
        </dgm:presLayoutVars>
      </dgm:prSet>
      <dgm:spPr/>
      <dgm:t>
        <a:bodyPr/>
        <a:lstStyle/>
        <a:p>
          <a:endParaRPr lang="en-US"/>
        </a:p>
      </dgm:t>
    </dgm:pt>
    <dgm:pt modelId="{1DCCF981-814C-4E54-9464-1352598C5A08}" type="pres">
      <dgm:prSet presAssocID="{35E9F437-C157-4D81-8CDC-908261A01D0B}" presName="sibTrans" presStyleLbl="sibTrans2D1" presStyleIdx="4" presStyleCnt="7"/>
      <dgm:spPr/>
      <dgm:t>
        <a:bodyPr/>
        <a:lstStyle/>
        <a:p>
          <a:endParaRPr lang="en-US"/>
        </a:p>
      </dgm:t>
    </dgm:pt>
    <dgm:pt modelId="{90F11AB0-2037-44F2-B4C2-3BB30021035F}" type="pres">
      <dgm:prSet presAssocID="{35E9F437-C157-4D81-8CDC-908261A01D0B}" presName="connectorText" presStyleLbl="sibTrans2D1" presStyleIdx="4" presStyleCnt="7"/>
      <dgm:spPr/>
      <dgm:t>
        <a:bodyPr/>
        <a:lstStyle/>
        <a:p>
          <a:endParaRPr lang="en-US"/>
        </a:p>
      </dgm:t>
    </dgm:pt>
    <dgm:pt modelId="{5293A147-A214-4C37-BDAB-B23D75122C4E}" type="pres">
      <dgm:prSet presAssocID="{BEDDDEC3-5B78-436A-9A05-43CFABD403E8}" presName="node" presStyleLbl="node1" presStyleIdx="5" presStyleCnt="8" custLinFactNeighborX="1830">
        <dgm:presLayoutVars>
          <dgm:bulletEnabled val="1"/>
        </dgm:presLayoutVars>
      </dgm:prSet>
      <dgm:spPr/>
      <dgm:t>
        <a:bodyPr/>
        <a:lstStyle/>
        <a:p>
          <a:endParaRPr lang="en-US"/>
        </a:p>
      </dgm:t>
    </dgm:pt>
    <dgm:pt modelId="{EE570E30-B03F-4A49-AAB2-60A53B512CAF}" type="pres">
      <dgm:prSet presAssocID="{8E79DD8E-4B94-4198-B77F-CF5B9AD5BA91}" presName="sibTrans" presStyleLbl="sibTrans2D1" presStyleIdx="5" presStyleCnt="7"/>
      <dgm:spPr/>
      <dgm:t>
        <a:bodyPr/>
        <a:lstStyle/>
        <a:p>
          <a:endParaRPr lang="en-US"/>
        </a:p>
      </dgm:t>
    </dgm:pt>
    <dgm:pt modelId="{8FD97FDC-256A-4A6F-BEF4-FD784EF56BF8}" type="pres">
      <dgm:prSet presAssocID="{8E79DD8E-4B94-4198-B77F-CF5B9AD5BA91}" presName="connectorText" presStyleLbl="sibTrans2D1" presStyleIdx="5" presStyleCnt="7"/>
      <dgm:spPr/>
      <dgm:t>
        <a:bodyPr/>
        <a:lstStyle/>
        <a:p>
          <a:endParaRPr lang="en-US"/>
        </a:p>
      </dgm:t>
    </dgm:pt>
    <dgm:pt modelId="{23BD82A5-4AA6-4334-A786-A2761F7E922E}" type="pres">
      <dgm:prSet presAssocID="{079F4C53-40CC-4095-AE5A-D03BF56D6BA7}" presName="node" presStyleLbl="node1" presStyleIdx="6" presStyleCnt="8">
        <dgm:presLayoutVars>
          <dgm:bulletEnabled val="1"/>
        </dgm:presLayoutVars>
      </dgm:prSet>
      <dgm:spPr/>
      <dgm:t>
        <a:bodyPr/>
        <a:lstStyle/>
        <a:p>
          <a:endParaRPr lang="en-US"/>
        </a:p>
      </dgm:t>
    </dgm:pt>
    <dgm:pt modelId="{3613DDE5-3015-409E-BCE5-40B0794DB288}" type="pres">
      <dgm:prSet presAssocID="{4A16ED7F-7FCC-4A4F-859C-BED96B2EFAA5}" presName="sibTrans" presStyleLbl="sibTrans2D1" presStyleIdx="6" presStyleCnt="7"/>
      <dgm:spPr/>
      <dgm:t>
        <a:bodyPr/>
        <a:lstStyle/>
        <a:p>
          <a:endParaRPr lang="en-US"/>
        </a:p>
      </dgm:t>
    </dgm:pt>
    <dgm:pt modelId="{43191E35-016A-4DCA-9E30-58A3F388E9FD}" type="pres">
      <dgm:prSet presAssocID="{4A16ED7F-7FCC-4A4F-859C-BED96B2EFAA5}" presName="connectorText" presStyleLbl="sibTrans2D1" presStyleIdx="6" presStyleCnt="7"/>
      <dgm:spPr/>
      <dgm:t>
        <a:bodyPr/>
        <a:lstStyle/>
        <a:p>
          <a:endParaRPr lang="en-US"/>
        </a:p>
      </dgm:t>
    </dgm:pt>
    <dgm:pt modelId="{A97B3EEE-ABF7-4FEB-9BD6-59865B0D67F7}" type="pres">
      <dgm:prSet presAssocID="{0ED9DF99-52EA-470A-A854-83A2A98F57E9}" presName="node" presStyleLbl="node1" presStyleIdx="7" presStyleCnt="8" custScaleY="112350">
        <dgm:presLayoutVars>
          <dgm:bulletEnabled val="1"/>
        </dgm:presLayoutVars>
      </dgm:prSet>
      <dgm:spPr/>
      <dgm:t>
        <a:bodyPr/>
        <a:lstStyle/>
        <a:p>
          <a:endParaRPr lang="en-US"/>
        </a:p>
      </dgm:t>
    </dgm:pt>
  </dgm:ptLst>
  <dgm:cxnLst>
    <dgm:cxn modelId="{9AC1F8CB-BBD3-4EE0-8AE4-ADF700951067}" srcId="{156538F0-C370-4ECF-BCC9-846A69C8898A}" destId="{3B9631E1-EC53-4D81-B12F-D3C58328B09B}" srcOrd="3" destOrd="0" parTransId="{578E7671-0BAC-4A52-B9AA-847E3EBE97B4}" sibTransId="{3122809E-76CC-497B-A624-C1FE9D693D9D}"/>
    <dgm:cxn modelId="{E53B1EA6-774C-42F6-AC89-E98FF36CCB2F}" srcId="{156538F0-C370-4ECF-BCC9-846A69C8898A}" destId="{4708FCDE-5C69-4EBE-A82A-101628852CB9}" srcOrd="2" destOrd="0" parTransId="{92170525-ED0E-484F-BAC9-74FC24ABD01A}" sibTransId="{883DC1B2-0CDC-4949-A4C8-195C7E75EB42}"/>
    <dgm:cxn modelId="{5F49E14F-0106-4A55-9DD3-E057FEBC437D}" type="presOf" srcId="{4708FCDE-5C69-4EBE-A82A-101628852CB9}" destId="{D2BDCB42-1494-42F5-8E3A-670FF8F04F3A}" srcOrd="0" destOrd="0" presId="urn:microsoft.com/office/officeart/2005/8/layout/process5"/>
    <dgm:cxn modelId="{0937AD74-1217-42F0-A4D2-6ED7FBA4296B}" type="presOf" srcId="{D1ABF269-FF12-48EB-9B8F-0D9F2FEBA8DD}" destId="{F774E418-90A1-4164-8E30-4BF44FE49251}" srcOrd="0" destOrd="0" presId="urn:microsoft.com/office/officeart/2005/8/layout/process5"/>
    <dgm:cxn modelId="{265AA0A7-E6BC-434B-B595-3F581F21FA50}" type="presOf" srcId="{68881767-C47C-43AA-8A6D-DCC50393CE7F}" destId="{FF73F810-E7B6-49DC-ABB7-57356DE3506D}" srcOrd="0" destOrd="0" presId="urn:microsoft.com/office/officeart/2005/8/layout/process5"/>
    <dgm:cxn modelId="{9AF1A059-FFE6-4861-9F33-973A93D7CCC8}" type="presOf" srcId="{35E9F437-C157-4D81-8CDC-908261A01D0B}" destId="{90F11AB0-2037-44F2-B4C2-3BB30021035F}" srcOrd="1" destOrd="0" presId="urn:microsoft.com/office/officeart/2005/8/layout/process5"/>
    <dgm:cxn modelId="{6B422A6C-BE88-48AC-95E7-F4105E9D6A18}" type="presOf" srcId="{079F4C53-40CC-4095-AE5A-D03BF56D6BA7}" destId="{23BD82A5-4AA6-4334-A786-A2761F7E922E}" srcOrd="0" destOrd="0" presId="urn:microsoft.com/office/officeart/2005/8/layout/process5"/>
    <dgm:cxn modelId="{82A7995D-8F2F-4CDF-B335-FD40DC0997B0}" type="presOf" srcId="{35E9F437-C157-4D81-8CDC-908261A01D0B}" destId="{1DCCF981-814C-4E54-9464-1352598C5A08}" srcOrd="0" destOrd="0" presId="urn:microsoft.com/office/officeart/2005/8/layout/process5"/>
    <dgm:cxn modelId="{3D835ED5-CD97-4062-9799-584E28B2841C}" srcId="{156538F0-C370-4ECF-BCC9-846A69C8898A}" destId="{079F4C53-40CC-4095-AE5A-D03BF56D6BA7}" srcOrd="6" destOrd="0" parTransId="{757579AE-0912-4506-91F4-A38D38A5B70F}" sibTransId="{4A16ED7F-7FCC-4A4F-859C-BED96B2EFAA5}"/>
    <dgm:cxn modelId="{5146D59C-FCD1-435F-943F-5CFCEFB8EA1E}" srcId="{156538F0-C370-4ECF-BCC9-846A69C8898A}" destId="{F89FD6A3-9A73-4634-9E65-B38A4E363C74}" srcOrd="1" destOrd="0" parTransId="{DEE3CC0B-47BE-488D-9E3F-B11C55367232}" sibTransId="{4087EBEB-7E8E-4FDE-9556-58D29EA1EC85}"/>
    <dgm:cxn modelId="{162313F1-1F00-4D27-99FA-643C003B8151}" srcId="{156538F0-C370-4ECF-BCC9-846A69C8898A}" destId="{68881767-C47C-43AA-8A6D-DCC50393CE7F}" srcOrd="4" destOrd="0" parTransId="{66AB832B-EEFF-41D1-8A15-718E913F8114}" sibTransId="{35E9F437-C157-4D81-8CDC-908261A01D0B}"/>
    <dgm:cxn modelId="{A190878E-5258-46A0-901E-01C2432B9719}" type="presOf" srcId="{F89FD6A3-9A73-4634-9E65-B38A4E363C74}" destId="{EE47C452-5E7F-4796-BC9E-02478D126337}" srcOrd="0" destOrd="0" presId="urn:microsoft.com/office/officeart/2005/8/layout/process5"/>
    <dgm:cxn modelId="{67FD86F2-2B4D-4C1B-B2F2-22A644AF7CD0}" type="presOf" srcId="{8E79DD8E-4B94-4198-B77F-CF5B9AD5BA91}" destId="{EE570E30-B03F-4A49-AAB2-60A53B512CAF}" srcOrd="0" destOrd="0" presId="urn:microsoft.com/office/officeart/2005/8/layout/process5"/>
    <dgm:cxn modelId="{6B90F760-2974-48C9-BAB2-129DCED55565}" type="presOf" srcId="{883DC1B2-0CDC-4949-A4C8-195C7E75EB42}" destId="{583DF3B0-4EC7-4282-A64D-3BBB62546C5B}" srcOrd="1" destOrd="0" presId="urn:microsoft.com/office/officeart/2005/8/layout/process5"/>
    <dgm:cxn modelId="{CB65C240-47D6-4050-8787-BAEBCE899A5A}" srcId="{156538F0-C370-4ECF-BCC9-846A69C8898A}" destId="{BEDDDEC3-5B78-436A-9A05-43CFABD403E8}" srcOrd="5" destOrd="0" parTransId="{96607582-32C7-4023-A857-E07E05C390A3}" sibTransId="{8E79DD8E-4B94-4198-B77F-CF5B9AD5BA91}"/>
    <dgm:cxn modelId="{ED575FC6-10D1-418E-8368-1385AD3BB672}" type="presOf" srcId="{8E79DD8E-4B94-4198-B77F-CF5B9AD5BA91}" destId="{8FD97FDC-256A-4A6F-BEF4-FD784EF56BF8}" srcOrd="1" destOrd="0" presId="urn:microsoft.com/office/officeart/2005/8/layout/process5"/>
    <dgm:cxn modelId="{0276E985-7411-4CDD-80BB-9685F5B720C8}" type="presOf" srcId="{CB313C2D-50E0-48D5-BB0F-205E1FD61EF8}" destId="{2B38337A-347F-47AC-B2AD-99C05EF5D60F}" srcOrd="0" destOrd="0" presId="urn:microsoft.com/office/officeart/2005/8/layout/process5"/>
    <dgm:cxn modelId="{060A39C8-399B-4B0A-B18E-54FAF815D20B}" type="presOf" srcId="{4087EBEB-7E8E-4FDE-9556-58D29EA1EC85}" destId="{07D9C672-3B88-4718-9E3F-38E69D4B0CC7}" srcOrd="1" destOrd="0" presId="urn:microsoft.com/office/officeart/2005/8/layout/process5"/>
    <dgm:cxn modelId="{1105FDA8-B311-472E-AE46-722F0A1709D8}" type="presOf" srcId="{156538F0-C370-4ECF-BCC9-846A69C8898A}" destId="{7C599F06-4A4C-4AB3-B601-95B0009F2805}" srcOrd="0" destOrd="0" presId="urn:microsoft.com/office/officeart/2005/8/layout/process5"/>
    <dgm:cxn modelId="{AB66A653-C9D3-4505-BFD7-C90E7EB48165}" type="presOf" srcId="{4A16ED7F-7FCC-4A4F-859C-BED96B2EFAA5}" destId="{43191E35-016A-4DCA-9E30-58A3F388E9FD}" srcOrd="1" destOrd="0" presId="urn:microsoft.com/office/officeart/2005/8/layout/process5"/>
    <dgm:cxn modelId="{A6CF23E0-7031-4BC3-8AAB-C84E2067D0DD}" type="presOf" srcId="{0ED9DF99-52EA-470A-A854-83A2A98F57E9}" destId="{A97B3EEE-ABF7-4FEB-9BD6-59865B0D67F7}" srcOrd="0" destOrd="0" presId="urn:microsoft.com/office/officeart/2005/8/layout/process5"/>
    <dgm:cxn modelId="{795A6F85-9F3C-4C01-871D-20BB95C359EE}" type="presOf" srcId="{3122809E-76CC-497B-A624-C1FE9D693D9D}" destId="{59FC9EE6-AF8C-408B-9A89-26B9A5033A17}" srcOrd="1" destOrd="0" presId="urn:microsoft.com/office/officeart/2005/8/layout/process5"/>
    <dgm:cxn modelId="{F5E5A506-AD65-4BE7-AD01-2AB14937E957}" srcId="{156538F0-C370-4ECF-BCC9-846A69C8898A}" destId="{D1ABF269-FF12-48EB-9B8F-0D9F2FEBA8DD}" srcOrd="0" destOrd="0" parTransId="{19A34B51-B6FD-4CE2-AC06-2CB87346825C}" sibTransId="{CB313C2D-50E0-48D5-BB0F-205E1FD61EF8}"/>
    <dgm:cxn modelId="{A51429EF-425F-4D5F-BFDE-53440EDDBC7D}" type="presOf" srcId="{883DC1B2-0CDC-4949-A4C8-195C7E75EB42}" destId="{9092E392-8190-4681-9967-70A26BCD1EFC}" srcOrd="0" destOrd="0" presId="urn:microsoft.com/office/officeart/2005/8/layout/process5"/>
    <dgm:cxn modelId="{686AD51D-18E5-4B23-8F64-75EAB75A1EA4}" type="presOf" srcId="{4087EBEB-7E8E-4FDE-9556-58D29EA1EC85}" destId="{6B391D08-9F6B-4728-A749-47180820073A}" srcOrd="0" destOrd="0" presId="urn:microsoft.com/office/officeart/2005/8/layout/process5"/>
    <dgm:cxn modelId="{DAB50EBB-70D3-49A3-A82E-91DCE53564BA}" srcId="{156538F0-C370-4ECF-BCC9-846A69C8898A}" destId="{0ED9DF99-52EA-470A-A854-83A2A98F57E9}" srcOrd="7" destOrd="0" parTransId="{5BC58A8A-0974-4203-B28C-52F6B5CE8B46}" sibTransId="{6C1AEC92-4347-4301-9AD1-DACB00472DBD}"/>
    <dgm:cxn modelId="{5E76A59A-7D00-4F6C-8867-33E735AE4A3E}" type="presOf" srcId="{BEDDDEC3-5B78-436A-9A05-43CFABD403E8}" destId="{5293A147-A214-4C37-BDAB-B23D75122C4E}" srcOrd="0" destOrd="0" presId="urn:microsoft.com/office/officeart/2005/8/layout/process5"/>
    <dgm:cxn modelId="{8E7C3146-7146-4A08-BF10-79EF395FF27A}" type="presOf" srcId="{3B9631E1-EC53-4D81-B12F-D3C58328B09B}" destId="{82F0AD5E-3BDF-4EB1-9A93-916FD08D3A69}" srcOrd="0" destOrd="0" presId="urn:microsoft.com/office/officeart/2005/8/layout/process5"/>
    <dgm:cxn modelId="{D4F24150-D637-44EE-A956-B85C14BD3A32}" type="presOf" srcId="{3122809E-76CC-497B-A624-C1FE9D693D9D}" destId="{082E4FF4-35EA-4B95-A9D6-EC06FB8924C0}" srcOrd="0" destOrd="0" presId="urn:microsoft.com/office/officeart/2005/8/layout/process5"/>
    <dgm:cxn modelId="{279D14A4-0E87-4E29-B39C-A37E620F5C70}" type="presOf" srcId="{4A16ED7F-7FCC-4A4F-859C-BED96B2EFAA5}" destId="{3613DDE5-3015-409E-BCE5-40B0794DB288}" srcOrd="0" destOrd="0" presId="urn:microsoft.com/office/officeart/2005/8/layout/process5"/>
    <dgm:cxn modelId="{FC8EECE1-2E90-4F53-9540-3C931B81952A}" type="presOf" srcId="{CB313C2D-50E0-48D5-BB0F-205E1FD61EF8}" destId="{1EE0E586-5B8B-4210-87FF-36DF20B617FB}" srcOrd="1" destOrd="0" presId="urn:microsoft.com/office/officeart/2005/8/layout/process5"/>
    <dgm:cxn modelId="{726C8F73-7D2E-4D04-811C-A65712A5AD4D}" type="presParOf" srcId="{7C599F06-4A4C-4AB3-B601-95B0009F2805}" destId="{F774E418-90A1-4164-8E30-4BF44FE49251}" srcOrd="0" destOrd="0" presId="urn:microsoft.com/office/officeart/2005/8/layout/process5"/>
    <dgm:cxn modelId="{20947CF5-4185-40FD-BE11-7C5DBB49E6F4}" type="presParOf" srcId="{7C599F06-4A4C-4AB3-B601-95B0009F2805}" destId="{2B38337A-347F-47AC-B2AD-99C05EF5D60F}" srcOrd="1" destOrd="0" presId="urn:microsoft.com/office/officeart/2005/8/layout/process5"/>
    <dgm:cxn modelId="{18C9A904-72B7-4A25-B32E-903E42D6CE8A}" type="presParOf" srcId="{2B38337A-347F-47AC-B2AD-99C05EF5D60F}" destId="{1EE0E586-5B8B-4210-87FF-36DF20B617FB}" srcOrd="0" destOrd="0" presId="urn:microsoft.com/office/officeart/2005/8/layout/process5"/>
    <dgm:cxn modelId="{B5B09E78-9236-4461-86DE-DB49A35A2D10}" type="presParOf" srcId="{7C599F06-4A4C-4AB3-B601-95B0009F2805}" destId="{EE47C452-5E7F-4796-BC9E-02478D126337}" srcOrd="2" destOrd="0" presId="urn:microsoft.com/office/officeart/2005/8/layout/process5"/>
    <dgm:cxn modelId="{33BD717E-77DF-454F-A47C-A9CD817AC9E0}" type="presParOf" srcId="{7C599F06-4A4C-4AB3-B601-95B0009F2805}" destId="{6B391D08-9F6B-4728-A749-47180820073A}" srcOrd="3" destOrd="0" presId="urn:microsoft.com/office/officeart/2005/8/layout/process5"/>
    <dgm:cxn modelId="{99CCDA3D-CD06-4A50-BD51-DD6FF8FF72F4}" type="presParOf" srcId="{6B391D08-9F6B-4728-A749-47180820073A}" destId="{07D9C672-3B88-4718-9E3F-38E69D4B0CC7}" srcOrd="0" destOrd="0" presId="urn:microsoft.com/office/officeart/2005/8/layout/process5"/>
    <dgm:cxn modelId="{3F12C4A4-3BD7-4B60-9844-6C78A5259028}" type="presParOf" srcId="{7C599F06-4A4C-4AB3-B601-95B0009F2805}" destId="{D2BDCB42-1494-42F5-8E3A-670FF8F04F3A}" srcOrd="4" destOrd="0" presId="urn:microsoft.com/office/officeart/2005/8/layout/process5"/>
    <dgm:cxn modelId="{87E4D9E0-2F97-470A-A147-4213BCEBF930}" type="presParOf" srcId="{7C599F06-4A4C-4AB3-B601-95B0009F2805}" destId="{9092E392-8190-4681-9967-70A26BCD1EFC}" srcOrd="5" destOrd="0" presId="urn:microsoft.com/office/officeart/2005/8/layout/process5"/>
    <dgm:cxn modelId="{ACECA72B-729F-4033-9CF4-1044EEF6E363}" type="presParOf" srcId="{9092E392-8190-4681-9967-70A26BCD1EFC}" destId="{583DF3B0-4EC7-4282-A64D-3BBB62546C5B}" srcOrd="0" destOrd="0" presId="urn:microsoft.com/office/officeart/2005/8/layout/process5"/>
    <dgm:cxn modelId="{50007BD1-225A-4690-888A-F6A4DF135A00}" type="presParOf" srcId="{7C599F06-4A4C-4AB3-B601-95B0009F2805}" destId="{82F0AD5E-3BDF-4EB1-9A93-916FD08D3A69}" srcOrd="6" destOrd="0" presId="urn:microsoft.com/office/officeart/2005/8/layout/process5"/>
    <dgm:cxn modelId="{2C124DDF-2C4F-4783-93F0-3CDF7EB2F2A1}" type="presParOf" srcId="{7C599F06-4A4C-4AB3-B601-95B0009F2805}" destId="{082E4FF4-35EA-4B95-A9D6-EC06FB8924C0}" srcOrd="7" destOrd="0" presId="urn:microsoft.com/office/officeart/2005/8/layout/process5"/>
    <dgm:cxn modelId="{A5A185A3-A0FF-4353-8E9A-392D0E79EA3F}" type="presParOf" srcId="{082E4FF4-35EA-4B95-A9D6-EC06FB8924C0}" destId="{59FC9EE6-AF8C-408B-9A89-26B9A5033A17}" srcOrd="0" destOrd="0" presId="urn:microsoft.com/office/officeart/2005/8/layout/process5"/>
    <dgm:cxn modelId="{78D86D8D-D3DE-457F-AD88-746A0DAFAE1A}" type="presParOf" srcId="{7C599F06-4A4C-4AB3-B601-95B0009F2805}" destId="{FF73F810-E7B6-49DC-ABB7-57356DE3506D}" srcOrd="8" destOrd="0" presId="urn:microsoft.com/office/officeart/2005/8/layout/process5"/>
    <dgm:cxn modelId="{2F84DA3F-97CB-4BAD-B765-455E52354403}" type="presParOf" srcId="{7C599F06-4A4C-4AB3-B601-95B0009F2805}" destId="{1DCCF981-814C-4E54-9464-1352598C5A08}" srcOrd="9" destOrd="0" presId="urn:microsoft.com/office/officeart/2005/8/layout/process5"/>
    <dgm:cxn modelId="{A3C9E97F-081F-4297-AFD8-88AA2F3E4272}" type="presParOf" srcId="{1DCCF981-814C-4E54-9464-1352598C5A08}" destId="{90F11AB0-2037-44F2-B4C2-3BB30021035F}" srcOrd="0" destOrd="0" presId="urn:microsoft.com/office/officeart/2005/8/layout/process5"/>
    <dgm:cxn modelId="{76B74300-CF12-4899-AF55-B119FF32CA45}" type="presParOf" srcId="{7C599F06-4A4C-4AB3-B601-95B0009F2805}" destId="{5293A147-A214-4C37-BDAB-B23D75122C4E}" srcOrd="10" destOrd="0" presId="urn:microsoft.com/office/officeart/2005/8/layout/process5"/>
    <dgm:cxn modelId="{9A447328-B646-4134-8378-6F5DEF4253C3}" type="presParOf" srcId="{7C599F06-4A4C-4AB3-B601-95B0009F2805}" destId="{EE570E30-B03F-4A49-AAB2-60A53B512CAF}" srcOrd="11" destOrd="0" presId="urn:microsoft.com/office/officeart/2005/8/layout/process5"/>
    <dgm:cxn modelId="{1889C3FC-DD57-4AA4-A564-C7BF2FA28776}" type="presParOf" srcId="{EE570E30-B03F-4A49-AAB2-60A53B512CAF}" destId="{8FD97FDC-256A-4A6F-BEF4-FD784EF56BF8}" srcOrd="0" destOrd="0" presId="urn:microsoft.com/office/officeart/2005/8/layout/process5"/>
    <dgm:cxn modelId="{66E7974B-6A9D-4816-A100-136B387490BE}" type="presParOf" srcId="{7C599F06-4A4C-4AB3-B601-95B0009F2805}" destId="{23BD82A5-4AA6-4334-A786-A2761F7E922E}" srcOrd="12" destOrd="0" presId="urn:microsoft.com/office/officeart/2005/8/layout/process5"/>
    <dgm:cxn modelId="{C61214B0-BAC9-4720-919B-04CDCFB9BD78}" type="presParOf" srcId="{7C599F06-4A4C-4AB3-B601-95B0009F2805}" destId="{3613DDE5-3015-409E-BCE5-40B0794DB288}" srcOrd="13" destOrd="0" presId="urn:microsoft.com/office/officeart/2005/8/layout/process5"/>
    <dgm:cxn modelId="{CBA97821-195E-4D03-AD4D-F26118A196D3}" type="presParOf" srcId="{3613DDE5-3015-409E-BCE5-40B0794DB288}" destId="{43191E35-016A-4DCA-9E30-58A3F388E9FD}" srcOrd="0" destOrd="0" presId="urn:microsoft.com/office/officeart/2005/8/layout/process5"/>
    <dgm:cxn modelId="{C911D610-79F8-473F-A33F-C032F1FDF948}" type="presParOf" srcId="{7C599F06-4A4C-4AB3-B601-95B0009F2805}" destId="{A97B3EEE-ABF7-4FEB-9BD6-59865B0D67F7}"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74E418-90A1-4164-8E30-4BF44FE49251}">
      <dsp:nvSpPr>
        <dsp:cNvPr id="0" name=""/>
        <dsp:cNvSpPr/>
      </dsp:nvSpPr>
      <dsp:spPr>
        <a:xfrm>
          <a:off x="4245" y="855975"/>
          <a:ext cx="2059719" cy="14314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smtClean="0"/>
            <a:t>სკრინინგის ანგარიშის წარდგენა სამინისტროში </a:t>
          </a:r>
          <a:endParaRPr lang="en-US" sz="1600" kern="1200" dirty="0"/>
        </a:p>
      </dsp:txBody>
      <dsp:txXfrm>
        <a:off x="46171" y="897901"/>
        <a:ext cx="1975867" cy="1347623"/>
      </dsp:txXfrm>
    </dsp:sp>
    <dsp:sp modelId="{2B38337A-347F-47AC-B2AD-99C05EF5D60F}">
      <dsp:nvSpPr>
        <dsp:cNvPr id="0" name=""/>
        <dsp:cNvSpPr/>
      </dsp:nvSpPr>
      <dsp:spPr>
        <a:xfrm>
          <a:off x="2245219" y="1316308"/>
          <a:ext cx="436660" cy="5108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245219" y="1418470"/>
        <a:ext cx="305662" cy="306486"/>
      </dsp:txXfrm>
    </dsp:sp>
    <dsp:sp modelId="{EE47C452-5E7F-4796-BC9E-02478D126337}">
      <dsp:nvSpPr>
        <dsp:cNvPr id="0" name=""/>
        <dsp:cNvSpPr/>
      </dsp:nvSpPr>
      <dsp:spPr>
        <a:xfrm>
          <a:off x="2887851" y="562323"/>
          <a:ext cx="2485483" cy="201878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ka-GE" sz="1600" b="1" kern="1200" dirty="0" smtClean="0">
              <a:solidFill>
                <a:schemeClr val="bg1"/>
              </a:solidFill>
            </a:rPr>
            <a:t>სკრინინგის </a:t>
          </a:r>
          <a:r>
            <a:rPr lang="ka-GE" sz="1600" b="1" kern="1200" dirty="0" smtClean="0">
              <a:solidFill>
                <a:schemeClr val="bg1"/>
              </a:solidFill>
            </a:rPr>
            <a:t>გადაწყვეტილების გაცემა</a:t>
          </a:r>
          <a:r>
            <a:rPr lang="en-US" sz="1600" b="1" kern="1200" dirty="0" smtClean="0">
              <a:solidFill>
                <a:schemeClr val="bg1"/>
              </a:solidFill>
            </a:rPr>
            <a:t> (</a:t>
          </a:r>
          <a:r>
            <a:rPr lang="ka-GE" sz="1600" b="1" kern="1200" dirty="0" smtClean="0">
              <a:solidFill>
                <a:schemeClr val="bg1"/>
              </a:solidFill>
            </a:rPr>
            <a:t>საქმიანობა დაექვემდებარა გზშ-ის პროცედურის გავლას)</a:t>
          </a:r>
          <a:endParaRPr lang="en-US" sz="1600" kern="1200" dirty="0" smtClean="0">
            <a:solidFill>
              <a:schemeClr val="bg1"/>
            </a:solidFill>
          </a:endParaRPr>
        </a:p>
        <a:p>
          <a:pPr lvl="0" algn="ctr" defTabSz="977900">
            <a:lnSpc>
              <a:spcPct val="90000"/>
            </a:lnSpc>
            <a:spcBef>
              <a:spcPct val="0"/>
            </a:spcBef>
            <a:spcAft>
              <a:spcPct val="35000"/>
            </a:spcAft>
          </a:pPr>
          <a:endParaRPr lang="en-US" sz="1200" kern="1200" dirty="0"/>
        </a:p>
      </dsp:txBody>
      <dsp:txXfrm>
        <a:off x="2946979" y="621451"/>
        <a:ext cx="2367227" cy="1900524"/>
      </dsp:txXfrm>
    </dsp:sp>
    <dsp:sp modelId="{6B391D08-9F6B-4728-A749-47180820073A}">
      <dsp:nvSpPr>
        <dsp:cNvPr id="0" name=""/>
        <dsp:cNvSpPr/>
      </dsp:nvSpPr>
      <dsp:spPr>
        <a:xfrm>
          <a:off x="5554590" y="1316308"/>
          <a:ext cx="436660" cy="5108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54590" y="1418470"/>
        <a:ext cx="305662" cy="306486"/>
      </dsp:txXfrm>
    </dsp:sp>
    <dsp:sp modelId="{D2BDCB42-1494-42F5-8E3A-670FF8F04F3A}">
      <dsp:nvSpPr>
        <dsp:cNvPr id="0" name=""/>
        <dsp:cNvSpPr/>
      </dsp:nvSpPr>
      <dsp:spPr>
        <a:xfrm>
          <a:off x="6197223" y="953798"/>
          <a:ext cx="2059719" cy="12358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ka-GE" sz="1600" b="1" kern="1200" dirty="0" smtClean="0">
              <a:solidFill>
                <a:schemeClr val="bg1"/>
              </a:solidFill>
            </a:rPr>
            <a:t>სკოპინგის ანგარიშის წარდგენა;</a:t>
          </a:r>
        </a:p>
        <a:p>
          <a:pPr lvl="0" algn="ctr" defTabSz="711200">
            <a:lnSpc>
              <a:spcPct val="90000"/>
            </a:lnSpc>
            <a:spcBef>
              <a:spcPct val="0"/>
            </a:spcBef>
            <a:spcAft>
              <a:spcPct val="35000"/>
            </a:spcAft>
          </a:pPr>
          <a:endParaRPr lang="en-US" sz="1200" kern="1200" dirty="0">
            <a:solidFill>
              <a:schemeClr val="tx1"/>
            </a:solidFill>
          </a:endParaRPr>
        </a:p>
      </dsp:txBody>
      <dsp:txXfrm>
        <a:off x="6233419" y="989994"/>
        <a:ext cx="1987327" cy="1163439"/>
      </dsp:txXfrm>
    </dsp:sp>
    <dsp:sp modelId="{9092E392-8190-4681-9967-70A26BCD1EFC}">
      <dsp:nvSpPr>
        <dsp:cNvPr id="0" name=""/>
        <dsp:cNvSpPr/>
      </dsp:nvSpPr>
      <dsp:spPr>
        <a:xfrm>
          <a:off x="8438197" y="1316308"/>
          <a:ext cx="436660" cy="5108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8438197" y="1418470"/>
        <a:ext cx="305662" cy="306486"/>
      </dsp:txXfrm>
    </dsp:sp>
    <dsp:sp modelId="{82F0AD5E-3BDF-4EB1-9A93-916FD08D3A69}">
      <dsp:nvSpPr>
        <dsp:cNvPr id="0" name=""/>
        <dsp:cNvSpPr/>
      </dsp:nvSpPr>
      <dsp:spPr>
        <a:xfrm>
          <a:off x="9080829" y="953798"/>
          <a:ext cx="2059719" cy="12358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smtClean="0">
              <a:solidFill>
                <a:srgbClr val="FFFF00"/>
              </a:solidFill>
            </a:rPr>
            <a:t>ადმინისტრაციული წარმოება სკოპინგის დასკვნის </a:t>
          </a:r>
          <a:br>
            <a:rPr lang="ka-GE" sz="1600" b="1" kern="1200" dirty="0" smtClean="0">
              <a:solidFill>
                <a:srgbClr val="FFFF00"/>
              </a:solidFill>
            </a:rPr>
          </a:br>
          <a:r>
            <a:rPr lang="ka-GE" sz="1600" b="1" kern="1200" dirty="0" smtClean="0">
              <a:solidFill>
                <a:srgbClr val="FFFF00"/>
              </a:solidFill>
            </a:rPr>
            <a:t>მისაღებად *</a:t>
          </a:r>
          <a:endParaRPr lang="en-US" sz="1600" b="1" kern="1200" dirty="0">
            <a:solidFill>
              <a:srgbClr val="FFFF00"/>
            </a:solidFill>
          </a:endParaRPr>
        </a:p>
      </dsp:txBody>
      <dsp:txXfrm>
        <a:off x="9117025" y="989994"/>
        <a:ext cx="1987327" cy="1163439"/>
      </dsp:txXfrm>
    </dsp:sp>
    <dsp:sp modelId="{082E4FF4-35EA-4B95-A9D6-EC06FB8924C0}">
      <dsp:nvSpPr>
        <dsp:cNvPr id="0" name=""/>
        <dsp:cNvSpPr/>
      </dsp:nvSpPr>
      <dsp:spPr>
        <a:xfrm rot="5400000">
          <a:off x="9768395" y="2560686"/>
          <a:ext cx="684587" cy="5108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9957446" y="2473798"/>
        <a:ext cx="306486" cy="531344"/>
      </dsp:txXfrm>
    </dsp:sp>
    <dsp:sp modelId="{FF73F810-E7B6-49DC-ABB7-57356DE3506D}">
      <dsp:nvSpPr>
        <dsp:cNvPr id="0" name=""/>
        <dsp:cNvSpPr/>
      </dsp:nvSpPr>
      <dsp:spPr>
        <a:xfrm>
          <a:off x="9080829" y="3481304"/>
          <a:ext cx="2059719" cy="12358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a-GE" sz="1700" b="1" kern="1200" dirty="0" smtClean="0">
              <a:solidFill>
                <a:srgbClr val="FFFF00"/>
              </a:solidFill>
            </a:rPr>
            <a:t>საჯარო </a:t>
          </a:r>
          <a:r>
            <a:rPr lang="ka-GE" sz="1700" b="1" kern="1200" dirty="0">
              <a:solidFill>
                <a:srgbClr val="FFFF00"/>
              </a:solidFill>
            </a:rPr>
            <a:t>განხილვის </a:t>
          </a:r>
          <a:r>
            <a:rPr lang="ka-GE" sz="1700" b="1" kern="1200" dirty="0" smtClean="0">
              <a:solidFill>
                <a:srgbClr val="FFFF00"/>
              </a:solidFill>
            </a:rPr>
            <a:t>უზრუნველყოფა *</a:t>
          </a:r>
          <a:endParaRPr lang="en-US" sz="1700" b="1" kern="1200" dirty="0">
            <a:solidFill>
              <a:srgbClr val="FFFF00"/>
            </a:solidFill>
          </a:endParaRPr>
        </a:p>
      </dsp:txBody>
      <dsp:txXfrm>
        <a:off x="9117025" y="3517500"/>
        <a:ext cx="1987327" cy="1163439"/>
      </dsp:txXfrm>
    </dsp:sp>
    <dsp:sp modelId="{1DCCF981-814C-4E54-9464-1352598C5A08}">
      <dsp:nvSpPr>
        <dsp:cNvPr id="0" name=""/>
        <dsp:cNvSpPr/>
      </dsp:nvSpPr>
      <dsp:spPr>
        <a:xfrm rot="10800000">
          <a:off x="8491183" y="3843814"/>
          <a:ext cx="416683" cy="5108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8616188" y="3945976"/>
        <a:ext cx="291678" cy="306486"/>
      </dsp:txXfrm>
    </dsp:sp>
    <dsp:sp modelId="{5293A147-A214-4C37-BDAB-B23D75122C4E}">
      <dsp:nvSpPr>
        <dsp:cNvPr id="0" name=""/>
        <dsp:cNvSpPr/>
      </dsp:nvSpPr>
      <dsp:spPr>
        <a:xfrm>
          <a:off x="6234915" y="3481304"/>
          <a:ext cx="2059719" cy="12358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a-GE" sz="1700" b="1" kern="1200" dirty="0" smtClean="0"/>
            <a:t>შენიშვნებებისა </a:t>
          </a:r>
          <a:r>
            <a:rPr lang="ka-GE" sz="1700" b="1" kern="1200" dirty="0"/>
            <a:t>და მოსაზრებების მიღება-  გათვალისწინება</a:t>
          </a:r>
          <a:endParaRPr lang="en-US" sz="1700" b="1" kern="1200" dirty="0"/>
        </a:p>
      </dsp:txBody>
      <dsp:txXfrm>
        <a:off x="6271111" y="3517500"/>
        <a:ext cx="1987327" cy="1163439"/>
      </dsp:txXfrm>
    </dsp:sp>
    <dsp:sp modelId="{EE570E30-B03F-4A49-AAB2-60A53B512CAF}">
      <dsp:nvSpPr>
        <dsp:cNvPr id="0" name=""/>
        <dsp:cNvSpPr/>
      </dsp:nvSpPr>
      <dsp:spPr>
        <a:xfrm rot="10800000">
          <a:off x="5588730" y="3843814"/>
          <a:ext cx="456637" cy="5108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725721" y="3945976"/>
        <a:ext cx="319646" cy="306486"/>
      </dsp:txXfrm>
    </dsp:sp>
    <dsp:sp modelId="{23BD82A5-4AA6-4334-A786-A2761F7E922E}">
      <dsp:nvSpPr>
        <dsp:cNvPr id="0" name=""/>
        <dsp:cNvSpPr/>
      </dsp:nvSpPr>
      <dsp:spPr>
        <a:xfrm>
          <a:off x="3313616" y="3481304"/>
          <a:ext cx="2059719" cy="1235831"/>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ka-GE" sz="1700" b="1" kern="1200" dirty="0" smtClean="0">
              <a:solidFill>
                <a:schemeClr val="bg1"/>
              </a:solidFill>
            </a:rPr>
            <a:t>სკოპინგის დასკვნის გაცემა</a:t>
          </a:r>
          <a:endParaRPr lang="en-US" sz="1700" b="1" kern="1200" dirty="0">
            <a:solidFill>
              <a:schemeClr val="bg1"/>
            </a:solidFill>
          </a:endParaRPr>
        </a:p>
      </dsp:txBody>
      <dsp:txXfrm>
        <a:off x="3349812" y="3517500"/>
        <a:ext cx="1987327" cy="1163439"/>
      </dsp:txXfrm>
    </dsp:sp>
    <dsp:sp modelId="{3613DDE5-3015-409E-BCE5-40B0794DB288}">
      <dsp:nvSpPr>
        <dsp:cNvPr id="0" name=""/>
        <dsp:cNvSpPr/>
      </dsp:nvSpPr>
      <dsp:spPr>
        <a:xfrm rot="10800000">
          <a:off x="2695700" y="3843814"/>
          <a:ext cx="436660" cy="51081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826698" y="3945976"/>
        <a:ext cx="305662" cy="306486"/>
      </dsp:txXfrm>
    </dsp:sp>
    <dsp:sp modelId="{A97B3EEE-ABF7-4FEB-9BD6-59865B0D67F7}">
      <dsp:nvSpPr>
        <dsp:cNvPr id="0" name=""/>
        <dsp:cNvSpPr/>
      </dsp:nvSpPr>
      <dsp:spPr>
        <a:xfrm>
          <a:off x="430009" y="3404991"/>
          <a:ext cx="2059719" cy="138845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a-GE" sz="1600" b="1" kern="1200" dirty="0" smtClean="0">
              <a:solidFill>
                <a:schemeClr val="bg1"/>
              </a:solidFill>
            </a:rPr>
            <a:t>გზშ ანგარიშის </a:t>
          </a:r>
          <a:r>
            <a:rPr lang="ka-GE" sz="1600" b="1" kern="1200" dirty="0" smtClean="0">
              <a:solidFill>
                <a:schemeClr val="bg1"/>
              </a:solidFill>
            </a:rPr>
            <a:t>წარდგენა და </a:t>
          </a:r>
          <a:r>
            <a:rPr lang="ka-GE" sz="1600" b="1" kern="1200" dirty="0" smtClean="0">
              <a:solidFill>
                <a:schemeClr val="bg1"/>
              </a:solidFill>
            </a:rPr>
            <a:t>გარემოსდაცვითი გადაწყვეტილების </a:t>
          </a:r>
          <a:r>
            <a:rPr lang="ka-GE" sz="1600" b="1" kern="1200" dirty="0" smtClean="0">
              <a:solidFill>
                <a:schemeClr val="bg1"/>
              </a:solidFill>
            </a:rPr>
            <a:t>მიღება</a:t>
          </a:r>
          <a:endParaRPr lang="en-US" sz="1600" b="1" kern="1200" dirty="0">
            <a:solidFill>
              <a:schemeClr val="bg1"/>
            </a:solidFill>
          </a:endParaRPr>
        </a:p>
      </dsp:txBody>
      <dsp:txXfrm>
        <a:off x="470675" y="3445657"/>
        <a:ext cx="1978387" cy="13071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F9B7F91A-B1E4-4943-8A97-31C050A8AA45}" type="datetimeFigureOut">
              <a:rPr lang="en-US" smtClean="0"/>
              <a:t>3/30/2020</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31748B1-D4E7-4608-A34F-3FD63252AB12}"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917982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F91A-B1E4-4943-8A97-31C050A8AA4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748B1-D4E7-4608-A34F-3FD63252AB12}" type="slidenum">
              <a:rPr lang="en-US" smtClean="0"/>
              <a:t>‹#›</a:t>
            </a:fld>
            <a:endParaRPr lang="en-US"/>
          </a:p>
        </p:txBody>
      </p:sp>
    </p:spTree>
    <p:extLst>
      <p:ext uri="{BB962C8B-B14F-4D97-AF65-F5344CB8AC3E}">
        <p14:creationId xmlns:p14="http://schemas.microsoft.com/office/powerpoint/2010/main" val="1756232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F91A-B1E4-4943-8A97-31C050A8AA4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748B1-D4E7-4608-A34F-3FD63252AB12}" type="slidenum">
              <a:rPr lang="en-US" smtClean="0"/>
              <a:t>‹#›</a:t>
            </a:fld>
            <a:endParaRPr lang="en-US"/>
          </a:p>
        </p:txBody>
      </p:sp>
    </p:spTree>
    <p:extLst>
      <p:ext uri="{BB962C8B-B14F-4D97-AF65-F5344CB8AC3E}">
        <p14:creationId xmlns:p14="http://schemas.microsoft.com/office/powerpoint/2010/main" val="2391840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B7F91A-B1E4-4943-8A97-31C050A8AA4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748B1-D4E7-4608-A34F-3FD63252AB12}" type="slidenum">
              <a:rPr lang="en-US" smtClean="0"/>
              <a:t>‹#›</a:t>
            </a:fld>
            <a:endParaRPr lang="en-US"/>
          </a:p>
        </p:txBody>
      </p:sp>
    </p:spTree>
    <p:extLst>
      <p:ext uri="{BB962C8B-B14F-4D97-AF65-F5344CB8AC3E}">
        <p14:creationId xmlns:p14="http://schemas.microsoft.com/office/powerpoint/2010/main" val="152274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9B7F91A-B1E4-4943-8A97-31C050A8AA45}" type="datetimeFigureOut">
              <a:rPr lang="en-US" smtClean="0"/>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1748B1-D4E7-4608-A34F-3FD63252AB12}"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18930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9B7F91A-B1E4-4943-8A97-31C050A8AA45}"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748B1-D4E7-4608-A34F-3FD63252AB12}" type="slidenum">
              <a:rPr lang="en-US" smtClean="0"/>
              <a:t>‹#›</a:t>
            </a:fld>
            <a:endParaRPr lang="en-US"/>
          </a:p>
        </p:txBody>
      </p:sp>
    </p:spTree>
    <p:extLst>
      <p:ext uri="{BB962C8B-B14F-4D97-AF65-F5344CB8AC3E}">
        <p14:creationId xmlns:p14="http://schemas.microsoft.com/office/powerpoint/2010/main" val="5169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9B7F91A-B1E4-4943-8A97-31C050A8AA45}" type="datetimeFigureOut">
              <a:rPr lang="en-US" smtClean="0"/>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1748B1-D4E7-4608-A34F-3FD63252AB12}" type="slidenum">
              <a:rPr lang="en-US" smtClean="0"/>
              <a:t>‹#›</a:t>
            </a:fld>
            <a:endParaRPr lang="en-US"/>
          </a:p>
        </p:txBody>
      </p:sp>
    </p:spTree>
    <p:extLst>
      <p:ext uri="{BB962C8B-B14F-4D97-AF65-F5344CB8AC3E}">
        <p14:creationId xmlns:p14="http://schemas.microsoft.com/office/powerpoint/2010/main" val="1115584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9B7F91A-B1E4-4943-8A97-31C050A8AA45}" type="datetimeFigureOut">
              <a:rPr lang="en-US" smtClean="0"/>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1748B1-D4E7-4608-A34F-3FD63252AB12}" type="slidenum">
              <a:rPr lang="en-US" smtClean="0"/>
              <a:t>‹#›</a:t>
            </a:fld>
            <a:endParaRPr lang="en-US"/>
          </a:p>
        </p:txBody>
      </p:sp>
    </p:spTree>
    <p:extLst>
      <p:ext uri="{BB962C8B-B14F-4D97-AF65-F5344CB8AC3E}">
        <p14:creationId xmlns:p14="http://schemas.microsoft.com/office/powerpoint/2010/main" val="102819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7F91A-B1E4-4943-8A97-31C050A8AA45}" type="datetimeFigureOut">
              <a:rPr lang="en-US" smtClean="0"/>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1748B1-D4E7-4608-A34F-3FD63252AB12}" type="slidenum">
              <a:rPr lang="en-US" smtClean="0"/>
              <a:t>‹#›</a:t>
            </a:fld>
            <a:endParaRPr lang="en-US"/>
          </a:p>
        </p:txBody>
      </p:sp>
    </p:spTree>
    <p:extLst>
      <p:ext uri="{BB962C8B-B14F-4D97-AF65-F5344CB8AC3E}">
        <p14:creationId xmlns:p14="http://schemas.microsoft.com/office/powerpoint/2010/main" val="399631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9B7F91A-B1E4-4943-8A97-31C050A8AA45}"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748B1-D4E7-4608-A34F-3FD63252AB12}" type="slidenum">
              <a:rPr lang="en-US" smtClean="0"/>
              <a:t>‹#›</a:t>
            </a:fld>
            <a:endParaRPr lang="en-US"/>
          </a:p>
        </p:txBody>
      </p:sp>
    </p:spTree>
    <p:extLst>
      <p:ext uri="{BB962C8B-B14F-4D97-AF65-F5344CB8AC3E}">
        <p14:creationId xmlns:p14="http://schemas.microsoft.com/office/powerpoint/2010/main" val="566241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9B7F91A-B1E4-4943-8A97-31C050A8AA45}" type="datetimeFigureOut">
              <a:rPr lang="en-US" smtClean="0"/>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1748B1-D4E7-4608-A34F-3FD63252AB12}" type="slidenum">
              <a:rPr lang="en-US" smtClean="0"/>
              <a:t>‹#›</a:t>
            </a:fld>
            <a:endParaRPr lang="en-US"/>
          </a:p>
        </p:txBody>
      </p:sp>
    </p:spTree>
    <p:extLst>
      <p:ext uri="{BB962C8B-B14F-4D97-AF65-F5344CB8AC3E}">
        <p14:creationId xmlns:p14="http://schemas.microsoft.com/office/powerpoint/2010/main" val="672650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F9B7F91A-B1E4-4943-8A97-31C050A8AA45}" type="datetimeFigureOut">
              <a:rPr lang="en-US" smtClean="0"/>
              <a:t>3/30/2020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31748B1-D4E7-4608-A34F-3FD63252AB12}" type="slidenum">
              <a:rPr lang="en-US" smtClean="0"/>
              <a:t>‹#›</a:t>
            </a:fld>
            <a:endParaRPr lang="en-US"/>
          </a:p>
        </p:txBody>
      </p:sp>
    </p:spTree>
    <p:extLst>
      <p:ext uri="{BB962C8B-B14F-4D97-AF65-F5344CB8AC3E}">
        <p14:creationId xmlns:p14="http://schemas.microsoft.com/office/powerpoint/2010/main" val="1320242662"/>
      </p:ext>
    </p:extLst>
  </p:cSld>
  <p:clrMap bg1="lt1" tx1="dk1" bg2="lt2" tx2="dk2" accent1="accent1" accent2="accent2" accent3="accent3" accent4="accent4" accent5="accent5" accent6="accent6" hlink="hlink" folHlink="folHlink"/>
  <p:sldLayoutIdLst>
    <p:sldLayoutId id="2147484549" r:id="rId1"/>
    <p:sldLayoutId id="2147484550" r:id="rId2"/>
    <p:sldLayoutId id="2147484551" r:id="rId3"/>
    <p:sldLayoutId id="2147484552" r:id="rId4"/>
    <p:sldLayoutId id="2147484553" r:id="rId5"/>
    <p:sldLayoutId id="2147484554" r:id="rId6"/>
    <p:sldLayoutId id="2147484555" r:id="rId7"/>
    <p:sldLayoutId id="2147484556" r:id="rId8"/>
    <p:sldLayoutId id="2147484557" r:id="rId9"/>
    <p:sldLayoutId id="2147484558" r:id="rId10"/>
    <p:sldLayoutId id="21474845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23142"/>
            <a:ext cx="12192000" cy="1741714"/>
          </a:xfrm>
        </p:spPr>
        <p:txBody>
          <a:bodyPr>
            <a:noAutofit/>
          </a:bodyPr>
          <a:lstStyle/>
          <a:p>
            <a:pPr>
              <a:lnSpc>
                <a:spcPct val="150000"/>
              </a:lnSpc>
            </a:pPr>
            <a:r>
              <a:rPr lang="ka-GE" sz="2400" b="1" dirty="0" smtClean="0">
                <a:solidFill>
                  <a:srgbClr val="002060"/>
                </a:solidFill>
              </a:rPr>
              <a:t/>
            </a:r>
            <a:br>
              <a:rPr lang="ka-GE" sz="2400" b="1" dirty="0" smtClean="0">
                <a:solidFill>
                  <a:srgbClr val="002060"/>
                </a:solidFill>
              </a:rPr>
            </a:br>
            <a:r>
              <a:rPr lang="ka-GE" sz="2400" b="1" dirty="0">
                <a:solidFill>
                  <a:srgbClr val="002060"/>
                </a:solidFill>
              </a:rPr>
              <a:t/>
            </a:r>
            <a:br>
              <a:rPr lang="ka-GE" sz="2400" b="1" dirty="0">
                <a:solidFill>
                  <a:srgbClr val="002060"/>
                </a:solidFill>
              </a:rPr>
            </a:br>
            <a:r>
              <a:rPr lang="ka-GE" sz="2400" b="1" dirty="0" smtClean="0">
                <a:solidFill>
                  <a:srgbClr val="002060"/>
                </a:solidFill>
              </a:rPr>
              <a:t/>
            </a:r>
            <a:br>
              <a:rPr lang="ka-GE" sz="2400" b="1" dirty="0" smtClean="0">
                <a:solidFill>
                  <a:srgbClr val="002060"/>
                </a:solidFill>
              </a:rPr>
            </a:br>
            <a:r>
              <a:rPr lang="ka-GE" sz="2400" b="1" dirty="0">
                <a:solidFill>
                  <a:srgbClr val="002060"/>
                </a:solidFill>
              </a:rPr>
              <a:t/>
            </a:r>
            <a:br>
              <a:rPr lang="ka-GE" sz="2400" b="1" dirty="0">
                <a:solidFill>
                  <a:srgbClr val="002060"/>
                </a:solidFill>
              </a:rPr>
            </a:br>
            <a:r>
              <a:rPr lang="ka-GE" sz="2400" b="1" dirty="0" smtClean="0">
                <a:solidFill>
                  <a:srgbClr val="002060"/>
                </a:solidFill>
              </a:rPr>
              <a:t/>
            </a:r>
            <a:br>
              <a:rPr lang="ka-GE" sz="2400" b="1" dirty="0" smtClean="0">
                <a:solidFill>
                  <a:srgbClr val="002060"/>
                </a:solidFill>
              </a:rPr>
            </a:br>
            <a:r>
              <a:rPr lang="ka-GE" sz="2400" b="1" dirty="0">
                <a:solidFill>
                  <a:srgbClr val="002060"/>
                </a:solidFill>
              </a:rPr>
              <a:t/>
            </a:r>
            <a:br>
              <a:rPr lang="ka-GE" sz="2400" b="1" dirty="0">
                <a:solidFill>
                  <a:srgbClr val="002060"/>
                </a:solidFill>
              </a:rPr>
            </a:br>
            <a:r>
              <a:rPr lang="ka-GE" sz="2400" b="1" dirty="0" smtClean="0">
                <a:solidFill>
                  <a:srgbClr val="002060"/>
                </a:solidFill>
              </a:rPr>
              <a:t/>
            </a:r>
            <a:br>
              <a:rPr lang="ka-GE" sz="2400" b="1" dirty="0" smtClean="0">
                <a:solidFill>
                  <a:srgbClr val="002060"/>
                </a:solidFill>
              </a:rPr>
            </a:br>
            <a:r>
              <a:rPr lang="ka-GE" sz="2400" b="1" dirty="0">
                <a:solidFill>
                  <a:srgbClr val="002060"/>
                </a:solidFill>
              </a:rPr>
              <a:t/>
            </a:r>
            <a:br>
              <a:rPr lang="ka-GE" sz="2400" b="1" dirty="0">
                <a:solidFill>
                  <a:srgbClr val="002060"/>
                </a:solidFill>
              </a:rPr>
            </a:br>
            <a:r>
              <a:rPr lang="ka-GE" sz="2400" b="1" dirty="0" smtClean="0">
                <a:solidFill>
                  <a:srgbClr val="002060"/>
                </a:solidFill>
              </a:rPr>
              <a:t/>
            </a:r>
            <a:br>
              <a:rPr lang="ka-GE" sz="2400" b="1" dirty="0" smtClean="0">
                <a:solidFill>
                  <a:srgbClr val="002060"/>
                </a:solidFill>
              </a:rPr>
            </a:br>
            <a:r>
              <a:rPr lang="en-US" sz="2400" b="1" dirty="0" smtClean="0">
                <a:solidFill>
                  <a:srgbClr val="002060"/>
                </a:solidFill>
              </a:rPr>
              <a:t/>
            </a:r>
            <a:br>
              <a:rPr lang="en-US" sz="2400" b="1" dirty="0" smtClean="0">
                <a:solidFill>
                  <a:srgbClr val="002060"/>
                </a:solidFill>
              </a:rPr>
            </a:br>
            <a:r>
              <a:rPr lang="en-US" sz="2400" b="1" dirty="0">
                <a:solidFill>
                  <a:srgbClr val="002060"/>
                </a:solidFill>
              </a:rPr>
              <a:t/>
            </a:r>
            <a:br>
              <a:rPr lang="en-US" sz="2400" b="1" dirty="0">
                <a:solidFill>
                  <a:srgbClr val="002060"/>
                </a:solidFill>
              </a:rPr>
            </a:br>
            <a:r>
              <a:rPr lang="ka-GE" sz="2400" b="1" dirty="0" smtClean="0">
                <a:solidFill>
                  <a:srgbClr val="002060"/>
                </a:solidFill>
              </a:rPr>
              <a:t/>
            </a:r>
            <a:br>
              <a:rPr lang="ka-GE" sz="2400" b="1" dirty="0" smtClean="0">
                <a:solidFill>
                  <a:srgbClr val="002060"/>
                </a:solidFill>
              </a:rPr>
            </a:br>
            <a:r>
              <a:rPr lang="ka-GE" sz="2400" b="1" dirty="0" smtClean="0">
                <a:solidFill>
                  <a:srgbClr val="002060"/>
                </a:solidFill>
              </a:rPr>
              <a:t>ქ</a:t>
            </a:r>
            <a:r>
              <a:rPr lang="ka-GE" sz="2400" b="1" dirty="0">
                <a:solidFill>
                  <a:srgbClr val="002060"/>
                </a:solidFill>
              </a:rPr>
              <a:t>. ბორჯომში, ვაშლოვანის დასახლების მიმდებარედ</a:t>
            </a:r>
            <a:r>
              <a:rPr lang="en-US" sz="2400" dirty="0">
                <a:solidFill>
                  <a:srgbClr val="002060"/>
                </a:solidFill>
              </a:rPr>
              <a:t/>
            </a:r>
            <a:br>
              <a:rPr lang="en-US" sz="2400" dirty="0">
                <a:solidFill>
                  <a:srgbClr val="002060"/>
                </a:solidFill>
              </a:rPr>
            </a:br>
            <a:r>
              <a:rPr lang="ka-GE" sz="2400" b="1" dirty="0">
                <a:solidFill>
                  <a:srgbClr val="002060"/>
                </a:solidFill>
              </a:rPr>
              <a:t> ავტოგასამართი სადგურის </a:t>
            </a:r>
            <a:r>
              <a:rPr lang="ka-GE" sz="2400" b="1" dirty="0" smtClean="0">
                <a:solidFill>
                  <a:srgbClr val="002060"/>
                </a:solidFill>
              </a:rPr>
              <a:t>მოწყობა </a:t>
            </a:r>
            <a:r>
              <a:rPr lang="en-US" sz="2400" b="1" dirty="0" err="1" smtClean="0">
                <a:solidFill>
                  <a:srgbClr val="002060"/>
                </a:solidFill>
              </a:rPr>
              <a:t>და</a:t>
            </a:r>
            <a:r>
              <a:rPr lang="en-US" sz="2400" b="1" dirty="0" smtClean="0">
                <a:solidFill>
                  <a:srgbClr val="002060"/>
                </a:solidFill>
              </a:rPr>
              <a:t>  </a:t>
            </a:r>
            <a:r>
              <a:rPr lang="ka-GE" sz="2400" b="1" dirty="0" smtClean="0">
                <a:solidFill>
                  <a:srgbClr val="002060"/>
                </a:solidFill>
              </a:rPr>
              <a:t>ექსპლუატაცია</a:t>
            </a:r>
            <a:r>
              <a:rPr lang="en-US" sz="2400" dirty="0">
                <a:solidFill>
                  <a:srgbClr val="002060"/>
                </a:solidFill>
              </a:rPr>
              <a:t/>
            </a:r>
            <a:br>
              <a:rPr lang="en-US" sz="2400" dirty="0">
                <a:solidFill>
                  <a:srgbClr val="002060"/>
                </a:solidFill>
              </a:rPr>
            </a:br>
            <a:endParaRPr lang="en-US" sz="2400" b="1" dirty="0">
              <a:solidFill>
                <a:srgbClr val="002060"/>
              </a:solidFill>
            </a:endParaRPr>
          </a:p>
        </p:txBody>
      </p:sp>
      <p:sp>
        <p:nvSpPr>
          <p:cNvPr id="3" name="Subtitle 2"/>
          <p:cNvSpPr>
            <a:spLocks noGrp="1"/>
          </p:cNvSpPr>
          <p:nvPr>
            <p:ph type="subTitle" idx="1"/>
          </p:nvPr>
        </p:nvSpPr>
        <p:spPr>
          <a:xfrm>
            <a:off x="1549400" y="3467100"/>
            <a:ext cx="9309100" cy="2819400"/>
          </a:xfrm>
        </p:spPr>
        <p:txBody>
          <a:bodyPr>
            <a:normAutofit fontScale="92500" lnSpcReduction="20000"/>
          </a:bodyPr>
          <a:lstStyle/>
          <a:p>
            <a:pPr algn="ctr"/>
            <a:endParaRPr lang="en-US" sz="3000" b="1" spc="300" dirty="0" smtClean="0">
              <a:solidFill>
                <a:schemeClr val="accent2">
                  <a:lumMod val="50000"/>
                </a:schemeClr>
              </a:solidFill>
            </a:endParaRPr>
          </a:p>
          <a:p>
            <a:pPr algn="ctr"/>
            <a:endParaRPr lang="en-US" sz="3000" b="1" spc="300" dirty="0">
              <a:solidFill>
                <a:schemeClr val="accent2">
                  <a:lumMod val="50000"/>
                </a:schemeClr>
              </a:solidFill>
            </a:endParaRPr>
          </a:p>
          <a:p>
            <a:r>
              <a:rPr lang="ka-GE" sz="3200" b="1" spc="300" dirty="0">
                <a:solidFill>
                  <a:schemeClr val="accent2">
                    <a:lumMod val="50000"/>
                  </a:schemeClr>
                </a:solidFill>
              </a:rPr>
              <a:t>სკოპინგის ანგარიში</a:t>
            </a:r>
          </a:p>
          <a:p>
            <a:endParaRPr lang="ka-GE" sz="2600" b="1" dirty="0" smtClean="0">
              <a:ln w="0"/>
              <a:solidFill>
                <a:schemeClr val="bg1"/>
              </a:solidFill>
              <a:effectLst>
                <a:outerShdw blurRad="38100" dist="19050" dir="2700000" algn="tl" rotWithShape="0">
                  <a:schemeClr val="dk1">
                    <a:alpha val="40000"/>
                  </a:schemeClr>
                </a:outerShdw>
              </a:effectLst>
            </a:endParaRPr>
          </a:p>
          <a:p>
            <a:endParaRPr lang="ka-GE" sz="2600" b="1" dirty="0" smtClean="0">
              <a:ln w="0"/>
              <a:solidFill>
                <a:schemeClr val="bg1"/>
              </a:solidFill>
              <a:effectLst>
                <a:outerShdw blurRad="38100" dist="19050" dir="2700000" algn="tl" rotWithShape="0">
                  <a:schemeClr val="dk1">
                    <a:alpha val="40000"/>
                  </a:schemeClr>
                </a:outerShdw>
              </a:effectLst>
            </a:endParaRPr>
          </a:p>
          <a:p>
            <a:pPr algn="ctr"/>
            <a:r>
              <a:rPr lang="ka-GE" sz="2600" b="1" dirty="0" smtClean="0">
                <a:ln w="0"/>
                <a:solidFill>
                  <a:srgbClr val="002060"/>
                </a:solidFill>
                <a:effectLst>
                  <a:outerShdw blurRad="38100" dist="19050" dir="2700000" algn="tl" rotWithShape="0">
                    <a:schemeClr val="dk1">
                      <a:alpha val="40000"/>
                    </a:schemeClr>
                  </a:outerShdw>
                </a:effectLst>
              </a:rPr>
              <a:t>მარტი, 2020 წელი</a:t>
            </a:r>
          </a:p>
        </p:txBody>
      </p:sp>
      <p:pic>
        <p:nvPicPr>
          <p:cNvPr id="5" name="Picture 4" descr="C:\Users\User\Desktop\roompetrol\logo.png"/>
          <p:cNvPicPr/>
          <p:nvPr/>
        </p:nvPicPr>
        <p:blipFill>
          <a:blip r:embed="rId3">
            <a:extLst>
              <a:ext uri="{28A0092B-C50C-407E-A947-70E740481C1C}">
                <a14:useLocalDpi xmlns:a14="http://schemas.microsoft.com/office/drawing/2010/main" val="0"/>
              </a:ext>
            </a:extLst>
          </a:blip>
          <a:srcRect/>
          <a:stretch>
            <a:fillRect/>
          </a:stretch>
        </p:blipFill>
        <p:spPr bwMode="auto">
          <a:xfrm>
            <a:off x="3956050" y="604519"/>
            <a:ext cx="4279899" cy="1318623"/>
          </a:xfrm>
          <a:prstGeom prst="rect">
            <a:avLst/>
          </a:prstGeom>
          <a:noFill/>
          <a:ln>
            <a:noFill/>
          </a:ln>
        </p:spPr>
      </p:pic>
    </p:spTree>
    <p:extLst>
      <p:ext uri="{BB962C8B-B14F-4D97-AF65-F5344CB8AC3E}">
        <p14:creationId xmlns:p14="http://schemas.microsoft.com/office/powerpoint/2010/main" val="4106156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a-GE" sz="2000" b="1" dirty="0" smtClean="0">
                <a:solidFill>
                  <a:srgbClr val="002060"/>
                </a:solidFill>
              </a:rPr>
              <a:t>გარემოს კომპონენტებზე შესაძლო ზემოქმედების აღწერა</a:t>
            </a:r>
            <a:endParaRPr lang="en-US" sz="2000" b="1" dirty="0">
              <a:solidFill>
                <a:srgbClr val="002060"/>
              </a:solidFill>
            </a:endParaRPr>
          </a:p>
        </p:txBody>
      </p:sp>
      <p:sp>
        <p:nvSpPr>
          <p:cNvPr id="3" name="Content Placeholder 2"/>
          <p:cNvSpPr>
            <a:spLocks noGrp="1"/>
          </p:cNvSpPr>
          <p:nvPr>
            <p:ph idx="1"/>
          </p:nvPr>
        </p:nvSpPr>
        <p:spPr/>
        <p:txBody>
          <a:bodyPr>
            <a:normAutofit/>
          </a:bodyPr>
          <a:lstStyle/>
          <a:p>
            <a:pPr marL="0" lvl="1" indent="0" algn="just">
              <a:spcBef>
                <a:spcPts val="1000"/>
              </a:spcBef>
              <a:buNone/>
            </a:pPr>
            <a:r>
              <a:rPr lang="ka-GE" sz="1800" b="1" dirty="0">
                <a:solidFill>
                  <a:srgbClr val="002060"/>
                </a:solidFill>
              </a:rPr>
              <a:t>ემისიები ატმოსფერულ ჰაერში</a:t>
            </a:r>
            <a:endParaRPr lang="en-US" sz="1800" b="1" dirty="0">
              <a:solidFill>
                <a:srgbClr val="002060"/>
              </a:solidFill>
            </a:endParaRPr>
          </a:p>
          <a:p>
            <a:pPr algn="just">
              <a:lnSpc>
                <a:spcPct val="150000"/>
              </a:lnSpc>
            </a:pPr>
            <a:r>
              <a:rPr lang="ka-GE" sz="1800" dirty="0"/>
              <a:t>ობიექტის </a:t>
            </a:r>
            <a:r>
              <a:rPr lang="en-US" sz="1800" dirty="0" err="1"/>
              <a:t>ფუნქციონირებისას</a:t>
            </a:r>
            <a:r>
              <a:rPr lang="en-US" sz="1800" dirty="0"/>
              <a:t> </a:t>
            </a:r>
            <a:r>
              <a:rPr lang="en-US" sz="1800" dirty="0" err="1"/>
              <a:t>გარემოზე</a:t>
            </a:r>
            <a:r>
              <a:rPr lang="en-US" sz="1800" dirty="0"/>
              <a:t> </a:t>
            </a:r>
            <a:r>
              <a:rPr lang="en-US" sz="1800" dirty="0" err="1"/>
              <a:t>და</a:t>
            </a:r>
            <a:r>
              <a:rPr lang="en-US" sz="1800" dirty="0"/>
              <a:t> </a:t>
            </a:r>
            <a:r>
              <a:rPr lang="en-US" sz="1800" dirty="0" err="1"/>
              <a:t>ადამიანის</a:t>
            </a:r>
            <a:r>
              <a:rPr lang="en-US" sz="1800" dirty="0"/>
              <a:t> </a:t>
            </a:r>
            <a:r>
              <a:rPr lang="en-US" sz="1800" dirty="0" err="1"/>
              <a:t>ჯანმრთელობაზე</a:t>
            </a:r>
            <a:r>
              <a:rPr lang="en-US" sz="1800" dirty="0"/>
              <a:t> </a:t>
            </a:r>
            <a:r>
              <a:rPr lang="en-US" sz="1800" dirty="0" err="1"/>
              <a:t>მოსალოდნელი</a:t>
            </a:r>
            <a:r>
              <a:rPr lang="en-US" sz="1800" dirty="0"/>
              <a:t> </a:t>
            </a:r>
            <a:r>
              <a:rPr lang="en-US" sz="1800" dirty="0" err="1"/>
              <a:t>ზემოქმედება</a:t>
            </a:r>
            <a:r>
              <a:rPr lang="en-US" sz="1800" dirty="0"/>
              <a:t> </a:t>
            </a:r>
            <a:r>
              <a:rPr lang="en-US" sz="1800" dirty="0" err="1"/>
              <a:t>შეიძლება</a:t>
            </a:r>
            <a:r>
              <a:rPr lang="en-US" sz="1800" dirty="0"/>
              <a:t> </a:t>
            </a:r>
            <a:r>
              <a:rPr lang="en-US" sz="1800" dirty="0" err="1"/>
              <a:t>გამოიხატოს</a:t>
            </a:r>
            <a:r>
              <a:rPr lang="en-US" sz="1800" dirty="0"/>
              <a:t>: </a:t>
            </a:r>
            <a:r>
              <a:rPr lang="en-US" sz="1800" dirty="0" err="1"/>
              <a:t>ატმოსფერული</a:t>
            </a:r>
            <a:r>
              <a:rPr lang="en-US" sz="1800" dirty="0"/>
              <a:t> </a:t>
            </a:r>
            <a:r>
              <a:rPr lang="en-US" sz="1800" dirty="0" err="1"/>
              <a:t>ჰაერის</a:t>
            </a:r>
            <a:r>
              <a:rPr lang="en-US" sz="1800" dirty="0"/>
              <a:t> </a:t>
            </a:r>
            <a:r>
              <a:rPr lang="en-US" sz="1800" dirty="0" err="1"/>
              <a:t>ხარისხობრივი</a:t>
            </a:r>
            <a:r>
              <a:rPr lang="en-US" sz="1800" dirty="0"/>
              <a:t> </a:t>
            </a:r>
            <a:r>
              <a:rPr lang="en-US" sz="1800" dirty="0" err="1"/>
              <a:t>მდგომარეობის</a:t>
            </a:r>
            <a:r>
              <a:rPr lang="en-US" sz="1800" dirty="0"/>
              <a:t> </a:t>
            </a:r>
            <a:r>
              <a:rPr lang="ka-GE" sz="1800" dirty="0"/>
              <a:t>შეცვლით</a:t>
            </a:r>
            <a:r>
              <a:rPr lang="en-US" sz="1800" dirty="0"/>
              <a:t>.</a:t>
            </a:r>
          </a:p>
          <a:p>
            <a:pPr algn="just">
              <a:lnSpc>
                <a:spcPct val="150000"/>
              </a:lnSpc>
            </a:pPr>
            <a:r>
              <a:rPr lang="ka-GE" sz="1800" dirty="0"/>
              <a:t>საწარმოს საქმიანობის სპეციფიკიდან გამომდინარე, ადგილი ექნება ობიექტის უბანზე მავნე ნივთიერებათა წარმოქმნას და მათ შემდგომ გაფრქვევას ატმოსფეროში. თუმცა</a:t>
            </a:r>
            <a:r>
              <a:rPr lang="en-US" sz="1800" dirty="0"/>
              <a:t>, </a:t>
            </a:r>
            <a:r>
              <a:rPr lang="ka-GE" sz="1800" dirty="0"/>
              <a:t>ატმოსფერულ </a:t>
            </a:r>
            <a:r>
              <a:rPr lang="en-US" sz="1800" dirty="0" err="1"/>
              <a:t>ჰაერში</a:t>
            </a:r>
            <a:r>
              <a:rPr lang="en-US" sz="1800" dirty="0"/>
              <a:t> </a:t>
            </a:r>
            <a:r>
              <a:rPr lang="en-US" sz="1800" dirty="0" err="1"/>
              <a:t>მავნე</a:t>
            </a:r>
            <a:r>
              <a:rPr lang="en-US" sz="1800" dirty="0"/>
              <a:t> </a:t>
            </a:r>
            <a:r>
              <a:rPr lang="en-US" sz="1800" dirty="0" err="1"/>
              <a:t>ნივთიერებათა</a:t>
            </a:r>
            <a:r>
              <a:rPr lang="en-US" sz="1800" dirty="0"/>
              <a:t> </a:t>
            </a:r>
            <a:r>
              <a:rPr lang="en-US" sz="1800" dirty="0" err="1"/>
              <a:t>კონცენტრაციების</a:t>
            </a:r>
            <a:r>
              <a:rPr lang="en-US" sz="1800" dirty="0"/>
              <a:t> </a:t>
            </a:r>
            <a:r>
              <a:rPr lang="en-US" sz="1800" dirty="0" err="1"/>
              <a:t>ნორმირებულ</a:t>
            </a:r>
            <a:r>
              <a:rPr lang="en-US" sz="1800" dirty="0"/>
              <a:t> </a:t>
            </a:r>
            <a:r>
              <a:rPr lang="en-US" sz="1800" dirty="0" err="1"/>
              <a:t>მაჩვენებლებზე</a:t>
            </a:r>
            <a:r>
              <a:rPr lang="en-US" sz="1800" dirty="0"/>
              <a:t> </a:t>
            </a:r>
            <a:r>
              <a:rPr lang="en-US" sz="1800" dirty="0" err="1"/>
              <a:t>გადაჭარბება</a:t>
            </a:r>
            <a:r>
              <a:rPr lang="en-US" sz="1800" dirty="0"/>
              <a:t> </a:t>
            </a:r>
            <a:r>
              <a:rPr lang="en-US" sz="1800" dirty="0" err="1"/>
              <a:t>მოსალოდნელი</a:t>
            </a:r>
            <a:r>
              <a:rPr lang="en-US" sz="1800" dirty="0"/>
              <a:t> </a:t>
            </a:r>
            <a:r>
              <a:rPr lang="en-US" sz="1800" dirty="0" err="1"/>
              <a:t>არ</a:t>
            </a:r>
            <a:r>
              <a:rPr lang="en-US" sz="1800" dirty="0"/>
              <a:t> </a:t>
            </a:r>
            <a:r>
              <a:rPr lang="ka-GE" sz="1800" dirty="0"/>
              <a:t>არის</a:t>
            </a:r>
            <a:r>
              <a:rPr lang="en-US" sz="1800" dirty="0"/>
              <a:t>.</a:t>
            </a:r>
          </a:p>
          <a:p>
            <a:endParaRPr lang="en-US" dirty="0"/>
          </a:p>
        </p:txBody>
      </p:sp>
    </p:spTree>
    <p:extLst>
      <p:ext uri="{BB962C8B-B14F-4D97-AF65-F5344CB8AC3E}">
        <p14:creationId xmlns:p14="http://schemas.microsoft.com/office/powerpoint/2010/main" val="32743559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ka-GE" sz="1800" b="1" dirty="0"/>
              <a:t>ხმაურით გამოწვეული ზემოქმედება</a:t>
            </a:r>
            <a:r>
              <a:rPr lang="en-US" sz="2000" b="1" dirty="0"/>
              <a:t/>
            </a:r>
            <a:br>
              <a:rPr lang="en-US" sz="2000"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algn="just">
              <a:lnSpc>
                <a:spcPct val="150000"/>
              </a:lnSpc>
              <a:buNone/>
            </a:pPr>
            <a:r>
              <a:rPr lang="ka-GE" sz="1900" dirty="0"/>
              <a:t>ხმაურის გავრცელება მოსალოდნელია ობიექტის აწყობის პროცესში ასევე ობიექტის ექსპლოატაციისას. ობიექტის აწყობის პროცესი მოკლევადიანია და ზემოქმედება დროებითი ხასიათისაა. რაც შეეხება ექსპლოატაციის </a:t>
            </a:r>
            <a:r>
              <a:rPr lang="en-US" sz="1900" dirty="0" err="1"/>
              <a:t>პროცესს</a:t>
            </a:r>
            <a:r>
              <a:rPr lang="ka-GE" sz="1900" dirty="0"/>
              <a:t>, ხმაურის წარმომქმნელი ძირითადი წყაროები </a:t>
            </a:r>
            <a:r>
              <a:rPr lang="ka-GE" sz="1900" dirty="0" smtClean="0"/>
              <a:t>იქნება:</a:t>
            </a:r>
            <a:endParaRPr lang="ka-GE" sz="1900" dirty="0"/>
          </a:p>
          <a:p>
            <a:pPr algn="just">
              <a:lnSpc>
                <a:spcPct val="150000"/>
              </a:lnSpc>
            </a:pPr>
            <a:r>
              <a:rPr lang="ka-GE" sz="1900" dirty="0" smtClean="0"/>
              <a:t>სატრანსპორტო </a:t>
            </a:r>
            <a:r>
              <a:rPr lang="ka-GE" sz="1900" dirty="0"/>
              <a:t>საშუალებები, რომლებიც უზრუნველყოფენ ავტოცისტერნებით საწვავის შემოტანას და ჩაცლას </a:t>
            </a:r>
            <a:r>
              <a:rPr lang="ka-GE" sz="1900" dirty="0" smtClean="0"/>
              <a:t>ავზებში;</a:t>
            </a:r>
            <a:endParaRPr lang="ka-GE" sz="1900" dirty="0"/>
          </a:p>
          <a:p>
            <a:pPr marL="0" indent="0" algn="just">
              <a:lnSpc>
                <a:spcPct val="150000"/>
              </a:lnSpc>
              <a:buNone/>
            </a:pPr>
            <a:r>
              <a:rPr lang="ka-GE" sz="1900" dirty="0" smtClean="0"/>
              <a:t>ობიექტის </a:t>
            </a:r>
            <a:r>
              <a:rPr lang="en-US" sz="1900" dirty="0" err="1"/>
              <a:t>განთავსების</a:t>
            </a:r>
            <a:r>
              <a:rPr lang="en-US" sz="1900" dirty="0"/>
              <a:t> </a:t>
            </a:r>
            <a:r>
              <a:rPr lang="en-US" sz="1900" dirty="0" err="1"/>
              <a:t>ადგილის</a:t>
            </a:r>
            <a:r>
              <a:rPr lang="ka-GE" sz="1900" dirty="0"/>
              <a:t>ა და მისგან მოსახლეობის დაშორების </a:t>
            </a:r>
            <a:r>
              <a:rPr lang="en-US" sz="1900" dirty="0" err="1"/>
              <a:t>გათვალისწინებით</a:t>
            </a:r>
            <a:r>
              <a:rPr lang="en-US" sz="1900" dirty="0"/>
              <a:t>  </a:t>
            </a:r>
            <a:r>
              <a:rPr lang="ka-GE" sz="1900" dirty="0"/>
              <a:t>აღნიშნული ხმაურწარმომქმნელი წყარო ძალიან უმნიშვნელო ზემოქმედების მატარებელია. ხმაურთან დაკავშირებული გათვლები წარმოდგენილი იქნება გზშ ანგარიშში.</a:t>
            </a:r>
            <a:endParaRPr lang="en-US" sz="1900" dirty="0"/>
          </a:p>
          <a:p>
            <a:endParaRPr lang="en-US" dirty="0"/>
          </a:p>
        </p:txBody>
      </p:sp>
    </p:spTree>
    <p:extLst>
      <p:ext uri="{BB962C8B-B14F-4D97-AF65-F5344CB8AC3E}">
        <p14:creationId xmlns:p14="http://schemas.microsoft.com/office/powerpoint/2010/main" val="1023635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ka-GE" sz="1800" b="1" dirty="0"/>
              <a:t>ზემოქმედება ნიადაგის და გრუნტის ხარისხზე</a:t>
            </a:r>
            <a:r>
              <a:rPr lang="en-US" sz="2000" b="1" dirty="0"/>
              <a:t/>
            </a:r>
            <a:br>
              <a:rPr lang="en-US" sz="2000" b="1" dirty="0"/>
            </a:br>
            <a:endParaRPr lang="en-US" dirty="0"/>
          </a:p>
        </p:txBody>
      </p:sp>
      <p:sp>
        <p:nvSpPr>
          <p:cNvPr id="3" name="Content Placeholder 2"/>
          <p:cNvSpPr>
            <a:spLocks noGrp="1"/>
          </p:cNvSpPr>
          <p:nvPr>
            <p:ph idx="1"/>
          </p:nvPr>
        </p:nvSpPr>
        <p:spPr/>
        <p:txBody>
          <a:bodyPr>
            <a:normAutofit/>
          </a:bodyPr>
          <a:lstStyle/>
          <a:p>
            <a:pPr algn="just">
              <a:lnSpc>
                <a:spcPct val="160000"/>
              </a:lnSpc>
            </a:pPr>
            <a:r>
              <a:rPr lang="en-US" sz="1900" dirty="0" err="1"/>
              <a:t>საქმიანობის</a:t>
            </a:r>
            <a:r>
              <a:rPr lang="en-US" sz="1900" dirty="0"/>
              <a:t> </a:t>
            </a:r>
            <a:r>
              <a:rPr lang="en-US" sz="1900" dirty="0" err="1"/>
              <a:t>განსახორციელებლად</a:t>
            </a:r>
            <a:r>
              <a:rPr lang="en-US" sz="1900" dirty="0"/>
              <a:t> </a:t>
            </a:r>
            <a:r>
              <a:rPr lang="en-US" sz="1900" dirty="0" err="1"/>
              <a:t>შერჩეული</a:t>
            </a:r>
            <a:r>
              <a:rPr lang="en-US" sz="1900" dirty="0"/>
              <a:t> </a:t>
            </a:r>
            <a:r>
              <a:rPr lang="en-US" sz="1900" dirty="0" err="1"/>
              <a:t>ტერიტორია</a:t>
            </a:r>
            <a:r>
              <a:rPr lang="en-US" sz="1900" dirty="0"/>
              <a:t> </a:t>
            </a:r>
            <a:r>
              <a:rPr lang="ka-GE" sz="1900" dirty="0"/>
              <a:t>არა</a:t>
            </a:r>
            <a:r>
              <a:rPr lang="en-US" sz="1900" dirty="0" err="1"/>
              <a:t>სასოფლო-სამეურნეო</a:t>
            </a:r>
            <a:r>
              <a:rPr lang="en-US" sz="1900" dirty="0"/>
              <a:t> </a:t>
            </a:r>
            <a:r>
              <a:rPr lang="en-US" sz="1900" dirty="0" err="1"/>
              <a:t>დანიშნულებისაა</a:t>
            </a:r>
            <a:r>
              <a:rPr lang="en-US" sz="1900" dirty="0"/>
              <a:t>. </a:t>
            </a:r>
            <a:r>
              <a:rPr lang="ka-GE" sz="1900" dirty="0"/>
              <a:t>ობიექტის ტერიტორია მობეტონებულია და საწვავის შემთხვევითი დაღვრის შემთხვევაში, ნიადაგის/გრუნტის დაბინძურება მოსალოდნელი არ არის. გარდა ამისა, როგორც უკვე აღინიშნა, ობიექტის ტერიტორიაზე იფუნქციონირებს ნავთობდამჭერი მოწყობილობები.</a:t>
            </a:r>
            <a:endParaRPr lang="en-US" sz="1900" dirty="0"/>
          </a:p>
          <a:p>
            <a:pPr algn="just">
              <a:lnSpc>
                <a:spcPct val="160000"/>
              </a:lnSpc>
            </a:pPr>
            <a:r>
              <a:rPr lang="ka-GE" sz="1900" dirty="0"/>
              <a:t>ობიექტის ტერიტორიაზე </a:t>
            </a:r>
            <a:r>
              <a:rPr lang="en-US" sz="1900" dirty="0" err="1"/>
              <a:t>რისკების</a:t>
            </a:r>
            <a:r>
              <a:rPr lang="en-US" sz="1900" dirty="0"/>
              <a:t> </a:t>
            </a:r>
            <a:r>
              <a:rPr lang="ka-GE" sz="1900" dirty="0"/>
              <a:t>შემცირების მიზნით </a:t>
            </a:r>
            <a:r>
              <a:rPr lang="en-US" sz="1900" dirty="0" err="1"/>
              <a:t>განხორციელდება</a:t>
            </a:r>
            <a:r>
              <a:rPr lang="en-US" sz="1900" dirty="0"/>
              <a:t> </a:t>
            </a:r>
            <a:r>
              <a:rPr lang="ka-GE" sz="1900" dirty="0"/>
              <a:t>შემოსული </a:t>
            </a:r>
            <a:r>
              <a:rPr lang="en-US" sz="1900" dirty="0" err="1"/>
              <a:t>ტექნიკისა</a:t>
            </a:r>
            <a:r>
              <a:rPr lang="en-US" sz="1900" dirty="0"/>
              <a:t> </a:t>
            </a:r>
            <a:r>
              <a:rPr lang="en-US" sz="1900" dirty="0" err="1"/>
              <a:t>და</a:t>
            </a:r>
            <a:r>
              <a:rPr lang="en-US" sz="1900" dirty="0"/>
              <a:t> </a:t>
            </a:r>
            <a:r>
              <a:rPr lang="en-US" sz="1900" dirty="0" err="1"/>
              <a:t>ტრანსპორტის</a:t>
            </a:r>
            <a:r>
              <a:rPr lang="en-US" sz="1900" dirty="0"/>
              <a:t> </a:t>
            </a:r>
            <a:r>
              <a:rPr lang="en-US" sz="1900" dirty="0" err="1"/>
              <a:t>მეთვალყურეობა</a:t>
            </a:r>
            <a:r>
              <a:rPr lang="en-US" sz="1900" dirty="0"/>
              <a:t> </a:t>
            </a:r>
            <a:r>
              <a:rPr lang="en-US" sz="1900" dirty="0" err="1"/>
              <a:t>და</a:t>
            </a:r>
            <a:r>
              <a:rPr lang="en-US" sz="1900" dirty="0"/>
              <a:t> </a:t>
            </a:r>
            <a:r>
              <a:rPr lang="ka-GE" sz="1900" dirty="0"/>
              <a:t>დაუყოვნებლივი  </a:t>
            </a:r>
            <a:r>
              <a:rPr lang="en-US" sz="1900" dirty="0" err="1"/>
              <a:t>რეაგირება</a:t>
            </a:r>
            <a:r>
              <a:rPr lang="en-US" sz="1900" dirty="0"/>
              <a:t> </a:t>
            </a:r>
            <a:r>
              <a:rPr lang="en-US" sz="1900" dirty="0" err="1"/>
              <a:t>დარღვევებზე</a:t>
            </a:r>
            <a:r>
              <a:rPr lang="en-US" sz="1900" dirty="0"/>
              <a:t>. </a:t>
            </a:r>
          </a:p>
          <a:p>
            <a:endParaRPr lang="en-US" dirty="0"/>
          </a:p>
        </p:txBody>
      </p:sp>
    </p:spTree>
    <p:extLst>
      <p:ext uri="{BB962C8B-B14F-4D97-AF65-F5344CB8AC3E}">
        <p14:creationId xmlns:p14="http://schemas.microsoft.com/office/powerpoint/2010/main" val="23678651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ka-GE" sz="1800" b="1" dirty="0"/>
              <a:t>ზემოქმედება ზედაპირული წყლის ობიექტებზე</a:t>
            </a:r>
            <a:r>
              <a:rPr lang="en-US" sz="2000" b="1" dirty="0"/>
              <a:t/>
            </a:r>
            <a:br>
              <a:rPr lang="en-US" sz="2000" b="1" dirty="0"/>
            </a:br>
            <a:endParaRPr lang="en-US" dirty="0"/>
          </a:p>
        </p:txBody>
      </p:sp>
      <p:sp>
        <p:nvSpPr>
          <p:cNvPr id="3" name="Content Placeholder 2"/>
          <p:cNvSpPr>
            <a:spLocks noGrp="1"/>
          </p:cNvSpPr>
          <p:nvPr>
            <p:ph idx="1"/>
          </p:nvPr>
        </p:nvSpPr>
        <p:spPr/>
        <p:txBody>
          <a:bodyPr>
            <a:normAutofit/>
          </a:bodyPr>
          <a:lstStyle/>
          <a:p>
            <a:pPr algn="just">
              <a:lnSpc>
                <a:spcPct val="150000"/>
              </a:lnSpc>
            </a:pPr>
            <a:r>
              <a:rPr lang="ka-GE" sz="2000" dirty="0"/>
              <a:t> </a:t>
            </a:r>
            <a:r>
              <a:rPr lang="ka-GE" sz="2000" dirty="0" smtClean="0"/>
              <a:t>საწარმოს </a:t>
            </a:r>
            <a:r>
              <a:rPr lang="ka-GE" sz="2000" dirty="0"/>
              <a:t>მახლობლად,  გზის მოპირდაპირე მხარეს გადის მდინარე მტკვარი. თუმცა, როგორც წინამდებარე დოკუმენტის წყალმომარაგება წყალარინების თავშია მოცემული, ობიექტზე წარმოქმნილი საკანალიზაციო და სანიაღვრე წყლების ჩაშვება ზედაპირული წყლის ობიექტში დაგეგმილი არ არის. შესაბამისად, მდ. მტკვარზე ზემოქმედება მოსალოდნელი არ იქნება.</a:t>
            </a:r>
            <a:endParaRPr lang="en-US" sz="2000" dirty="0"/>
          </a:p>
          <a:p>
            <a:pPr marL="0" indent="0">
              <a:buNone/>
            </a:pPr>
            <a:endParaRPr lang="en-US" dirty="0"/>
          </a:p>
        </p:txBody>
      </p:sp>
    </p:spTree>
    <p:extLst>
      <p:ext uri="{BB962C8B-B14F-4D97-AF65-F5344CB8AC3E}">
        <p14:creationId xmlns:p14="http://schemas.microsoft.com/office/powerpoint/2010/main" val="3655255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ka-GE" sz="1800" b="1" dirty="0"/>
              <a:t>ზემოქმედება დაცულ ტერიტორიებზე</a:t>
            </a:r>
            <a:r>
              <a:rPr lang="en-US" sz="2000" b="1" dirty="0"/>
              <a:t/>
            </a:r>
            <a:br>
              <a:rPr lang="en-US" sz="2000" b="1" dirty="0"/>
            </a:br>
            <a:endParaRPr lang="en-US" dirty="0"/>
          </a:p>
        </p:txBody>
      </p:sp>
      <p:sp>
        <p:nvSpPr>
          <p:cNvPr id="3" name="Content Placeholder 2"/>
          <p:cNvSpPr>
            <a:spLocks noGrp="1"/>
          </p:cNvSpPr>
          <p:nvPr>
            <p:ph idx="1"/>
          </p:nvPr>
        </p:nvSpPr>
        <p:spPr>
          <a:xfrm>
            <a:off x="1145649" y="1743891"/>
            <a:ext cx="9872871" cy="4038600"/>
          </a:xfrm>
        </p:spPr>
        <p:txBody>
          <a:bodyPr/>
          <a:lstStyle/>
          <a:p>
            <a:pPr algn="just">
              <a:lnSpc>
                <a:spcPct val="150000"/>
              </a:lnSpc>
            </a:pPr>
            <a:r>
              <a:rPr lang="ka-GE" sz="2000" dirty="0"/>
              <a:t>საპროექტო ტერიტორია მდებარეობს ბორჯომის მუნიციპალიტეტში, </a:t>
            </a:r>
            <a:r>
              <a:rPr lang="ka-GE" sz="2000" dirty="0" smtClean="0"/>
              <a:t>რომელიც </a:t>
            </a:r>
            <a:r>
              <a:rPr lang="ka-GE" sz="2000" dirty="0"/>
              <a:t>წარმოდგენილია ბორჯომ-ხარაგაულის ეროვნული პარკით. საპროექტო ტერიტორია მდებარეობს აღნიშნული დაცული ტერიტორიის ფარგლებს გარეთ, თუმცა ახლოს მის საზღვართან. პროექტის განხორციელების დროს დაგეგმილი </a:t>
            </a:r>
            <a:r>
              <a:rPr lang="ka-GE" sz="2000" dirty="0" smtClean="0"/>
              <a:t>შემარბილებელი </a:t>
            </a:r>
            <a:r>
              <a:rPr lang="ka-GE" sz="2000" dirty="0"/>
              <a:t>ღონისძიებების გათვალისწინებით ობიექტის გავლენა აღნიშნულ დაცულ ტერიტორიაზე მოსალოდნელი არ არის.  აღნიშნული პროექტის განხორციელების საკითხი შეთანხმებულია სსიპ დაცული ტერიტორიების </a:t>
            </a:r>
            <a:r>
              <a:rPr lang="ka-GE" sz="2000" dirty="0" smtClean="0"/>
              <a:t>სააგენტოსთან.</a:t>
            </a:r>
            <a:endParaRPr lang="en-US" sz="2000" dirty="0"/>
          </a:p>
          <a:p>
            <a:endParaRPr lang="en-US" dirty="0"/>
          </a:p>
        </p:txBody>
      </p:sp>
    </p:spTree>
    <p:extLst>
      <p:ext uri="{BB962C8B-B14F-4D97-AF65-F5344CB8AC3E}">
        <p14:creationId xmlns:p14="http://schemas.microsoft.com/office/powerpoint/2010/main" val="29057915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ka-GE" sz="1800" b="1" dirty="0"/>
              <a:t>ზემოქმედება კულტურული მემკვიდრეობის ძეგლებზე </a:t>
            </a:r>
            <a:r>
              <a:rPr lang="en-US" sz="2000" b="1" dirty="0"/>
              <a:t/>
            </a:r>
            <a:br>
              <a:rPr lang="en-US" sz="2000" b="1" dirty="0"/>
            </a:br>
            <a:endParaRPr lang="en-US" dirty="0"/>
          </a:p>
        </p:txBody>
      </p:sp>
      <p:sp>
        <p:nvSpPr>
          <p:cNvPr id="3" name="Content Placeholder 2"/>
          <p:cNvSpPr>
            <a:spLocks noGrp="1"/>
          </p:cNvSpPr>
          <p:nvPr>
            <p:ph idx="1"/>
          </p:nvPr>
        </p:nvSpPr>
        <p:spPr>
          <a:xfrm>
            <a:off x="838200" y="1279525"/>
            <a:ext cx="10515600" cy="4351338"/>
          </a:xfrm>
        </p:spPr>
        <p:txBody>
          <a:bodyPr/>
          <a:lstStyle/>
          <a:p>
            <a:pPr algn="just">
              <a:lnSpc>
                <a:spcPct val="150000"/>
              </a:lnSpc>
            </a:pPr>
            <a:r>
              <a:rPr lang="en-US" sz="1800" dirty="0" err="1"/>
              <a:t>საწარმოს</a:t>
            </a:r>
            <a:r>
              <a:rPr lang="en-US" sz="1800" dirty="0"/>
              <a:t> </a:t>
            </a:r>
            <a:r>
              <a:rPr lang="en-US" sz="1800" dirty="0" err="1"/>
              <a:t>გავლენის</a:t>
            </a:r>
            <a:r>
              <a:rPr lang="en-US" sz="1800" dirty="0"/>
              <a:t> </a:t>
            </a:r>
            <a:r>
              <a:rPr lang="en-US" sz="1800" dirty="0" err="1"/>
              <a:t>ზონაში</a:t>
            </a:r>
            <a:r>
              <a:rPr lang="en-US" sz="1800" dirty="0"/>
              <a:t> </a:t>
            </a:r>
            <a:r>
              <a:rPr lang="en-US" sz="1800" dirty="0" err="1"/>
              <a:t>კულტურული</a:t>
            </a:r>
            <a:r>
              <a:rPr lang="en-US" sz="1800" dirty="0"/>
              <a:t> </a:t>
            </a:r>
            <a:r>
              <a:rPr lang="en-US" sz="1800" dirty="0" err="1"/>
              <a:t>მემკვიდრეობის</a:t>
            </a:r>
            <a:r>
              <a:rPr lang="en-US" sz="1800" dirty="0"/>
              <a:t> </a:t>
            </a:r>
            <a:r>
              <a:rPr lang="en-US" sz="1800" dirty="0" err="1"/>
              <a:t>ძეგლები</a:t>
            </a:r>
            <a:r>
              <a:rPr lang="en-US" sz="1800" dirty="0"/>
              <a:t> </a:t>
            </a:r>
            <a:r>
              <a:rPr lang="en-US" sz="1800" dirty="0" err="1"/>
              <a:t>არ</a:t>
            </a:r>
            <a:r>
              <a:rPr lang="en-US" sz="1800" dirty="0"/>
              <a:t> </a:t>
            </a:r>
            <a:r>
              <a:rPr lang="en-US" sz="1800" dirty="0" err="1"/>
              <a:t>არსებობს</a:t>
            </a:r>
            <a:r>
              <a:rPr lang="en-US" sz="1800" dirty="0"/>
              <a:t> </a:t>
            </a:r>
            <a:r>
              <a:rPr lang="en-US" sz="1800" dirty="0" err="1"/>
              <a:t>და</a:t>
            </a:r>
            <a:r>
              <a:rPr lang="en-US" sz="1800" dirty="0"/>
              <a:t> </a:t>
            </a:r>
            <a:r>
              <a:rPr lang="en-US" sz="1800" dirty="0" err="1"/>
              <a:t>აქედან</a:t>
            </a:r>
            <a:r>
              <a:rPr lang="en-US" sz="1800" dirty="0"/>
              <a:t> </a:t>
            </a:r>
            <a:r>
              <a:rPr lang="en-US" sz="1800" dirty="0" err="1"/>
              <a:t>გამომდინარე</a:t>
            </a:r>
            <a:r>
              <a:rPr lang="en-US" sz="1800" dirty="0"/>
              <a:t> </a:t>
            </a:r>
            <a:r>
              <a:rPr lang="en-US" sz="1800" dirty="0" err="1"/>
              <a:t>მათზე</a:t>
            </a:r>
            <a:r>
              <a:rPr lang="en-US" sz="1800" dirty="0"/>
              <a:t> </a:t>
            </a:r>
            <a:r>
              <a:rPr lang="en-US" sz="1800" dirty="0" err="1"/>
              <a:t>რაიმე</a:t>
            </a:r>
            <a:r>
              <a:rPr lang="en-US" sz="1800" dirty="0"/>
              <a:t> </a:t>
            </a:r>
            <a:r>
              <a:rPr lang="en-US" sz="1800" dirty="0" err="1"/>
              <a:t>ნეგატიური</a:t>
            </a:r>
            <a:r>
              <a:rPr lang="en-US" sz="1800" dirty="0"/>
              <a:t> </a:t>
            </a:r>
            <a:r>
              <a:rPr lang="en-US" sz="1800" dirty="0" err="1"/>
              <a:t>ზემოქმედება</a:t>
            </a:r>
            <a:r>
              <a:rPr lang="en-US" sz="1800" dirty="0"/>
              <a:t> </a:t>
            </a:r>
            <a:r>
              <a:rPr lang="en-US" sz="1800" dirty="0" err="1"/>
              <a:t>მოსალოდნელი</a:t>
            </a:r>
            <a:r>
              <a:rPr lang="en-US" sz="1800" dirty="0"/>
              <a:t> </a:t>
            </a:r>
            <a:r>
              <a:rPr lang="en-US" sz="1800" dirty="0" err="1"/>
              <a:t>არ</a:t>
            </a:r>
            <a:r>
              <a:rPr lang="en-US" sz="1800" dirty="0"/>
              <a:t> </a:t>
            </a:r>
            <a:r>
              <a:rPr lang="en-US" sz="1800" dirty="0" err="1"/>
              <a:t>არის</a:t>
            </a:r>
            <a:r>
              <a:rPr lang="en-US" sz="1800" dirty="0" smtClean="0"/>
              <a:t>.</a:t>
            </a:r>
            <a:endParaRPr lang="ka-GE" sz="1800" dirty="0" smtClean="0"/>
          </a:p>
          <a:p>
            <a:pPr marL="0" indent="0" algn="just">
              <a:lnSpc>
                <a:spcPct val="150000"/>
              </a:lnSpc>
              <a:buNone/>
            </a:pPr>
            <a:endParaRPr lang="ka-GE" sz="1800" dirty="0" smtClean="0"/>
          </a:p>
          <a:p>
            <a:pPr marL="0" lvl="1" indent="0" algn="just">
              <a:lnSpc>
                <a:spcPct val="150000"/>
              </a:lnSpc>
              <a:spcBef>
                <a:spcPts val="1000"/>
              </a:spcBef>
              <a:buNone/>
            </a:pPr>
            <a:r>
              <a:rPr lang="ka-GE" sz="1800" b="1" dirty="0" smtClean="0"/>
              <a:t>სოციალურ </a:t>
            </a:r>
            <a:r>
              <a:rPr lang="ka-GE" sz="1800" b="1" dirty="0"/>
              <a:t>გარემოზე მოსალოდნელი </a:t>
            </a:r>
            <a:r>
              <a:rPr lang="ka-GE" sz="1800" b="1" dirty="0" smtClean="0"/>
              <a:t>ზემოქმედება</a:t>
            </a:r>
          </a:p>
          <a:p>
            <a:pPr marL="0" lvl="1" indent="0" algn="just">
              <a:lnSpc>
                <a:spcPct val="150000"/>
              </a:lnSpc>
              <a:spcBef>
                <a:spcPts val="1000"/>
              </a:spcBef>
              <a:buNone/>
            </a:pPr>
            <a:r>
              <a:rPr lang="en-US" sz="1800" dirty="0" err="1"/>
              <a:t>საწარმო</a:t>
            </a:r>
            <a:r>
              <a:rPr lang="ka-GE" sz="1800" dirty="0"/>
              <a:t>ო ობიექტი თავისი </a:t>
            </a:r>
            <a:r>
              <a:rPr lang="en-US" sz="1800" dirty="0" err="1"/>
              <a:t>ფუნქციონირებით</a:t>
            </a:r>
            <a:r>
              <a:rPr lang="en-US" sz="1800" dirty="0"/>
              <a:t> </a:t>
            </a:r>
            <a:r>
              <a:rPr lang="en-US" sz="1800" dirty="0" err="1"/>
              <a:t>მნიშვნელოვან</a:t>
            </a:r>
            <a:r>
              <a:rPr lang="en-US" sz="1800" dirty="0"/>
              <a:t> </a:t>
            </a:r>
            <a:r>
              <a:rPr lang="en-US" sz="1800" dirty="0" err="1"/>
              <a:t>წვლილს</a:t>
            </a:r>
            <a:r>
              <a:rPr lang="en-US" sz="1800" dirty="0"/>
              <a:t> </a:t>
            </a:r>
            <a:r>
              <a:rPr lang="en-US" sz="1800" dirty="0" err="1"/>
              <a:t>შეიტანს</a:t>
            </a:r>
            <a:r>
              <a:rPr lang="en-US" sz="1800" dirty="0"/>
              <a:t> </a:t>
            </a:r>
            <a:r>
              <a:rPr lang="en-US" sz="1800" dirty="0" err="1"/>
              <a:t>სოციალური</a:t>
            </a:r>
            <a:r>
              <a:rPr lang="en-US" sz="1800" dirty="0"/>
              <a:t> </a:t>
            </a:r>
            <a:r>
              <a:rPr lang="en-US" sz="1800" dirty="0" err="1"/>
              <a:t>პირობების</a:t>
            </a:r>
            <a:r>
              <a:rPr lang="en-US" sz="1800" dirty="0"/>
              <a:t> </a:t>
            </a:r>
            <a:r>
              <a:rPr lang="en-US" sz="1800" dirty="0" err="1"/>
              <a:t>გაუმჯობესებაში</a:t>
            </a:r>
            <a:r>
              <a:rPr lang="en-US" sz="1800" dirty="0"/>
              <a:t>. </a:t>
            </a:r>
            <a:r>
              <a:rPr lang="ka-GE" sz="1800" dirty="0"/>
              <a:t>ობიექტზე დასაქმებული იქნება  ადგილობრივი მოსახლეობა, რის გამოც დემოგრაფიული ცვლილებები მოსალოდნელი არ არის.</a:t>
            </a:r>
            <a:endParaRPr lang="en-US" sz="1800" dirty="0"/>
          </a:p>
          <a:p>
            <a:pPr marL="0" lvl="1" indent="0" algn="just">
              <a:lnSpc>
                <a:spcPct val="150000"/>
              </a:lnSpc>
              <a:spcBef>
                <a:spcPts val="1000"/>
              </a:spcBef>
              <a:buNone/>
            </a:pPr>
            <a:endParaRPr lang="en-US" sz="2800" b="1" dirty="0"/>
          </a:p>
          <a:p>
            <a:pPr marL="0" indent="0" algn="just">
              <a:lnSpc>
                <a:spcPct val="150000"/>
              </a:lnSpc>
              <a:buNone/>
            </a:pPr>
            <a:endParaRPr lang="en-US" sz="1800" dirty="0"/>
          </a:p>
          <a:p>
            <a:endParaRPr lang="en-US" dirty="0"/>
          </a:p>
        </p:txBody>
      </p:sp>
    </p:spTree>
    <p:extLst>
      <p:ext uri="{BB962C8B-B14F-4D97-AF65-F5344CB8AC3E}">
        <p14:creationId xmlns:p14="http://schemas.microsoft.com/office/powerpoint/2010/main" val="6381306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ka-GE" sz="2000" b="1" dirty="0"/>
              <a:t>ნარჩენების წარმოქმნა</a:t>
            </a:r>
            <a:r>
              <a:rPr lang="en-US" sz="2000" b="1" dirty="0"/>
              <a:t/>
            </a:r>
            <a:br>
              <a:rPr lang="en-US" sz="2000" b="1" dirty="0"/>
            </a:br>
            <a:endParaRPr lang="en-US" sz="2000" dirty="0"/>
          </a:p>
        </p:txBody>
      </p:sp>
      <p:sp>
        <p:nvSpPr>
          <p:cNvPr id="3" name="Content Placeholder 2"/>
          <p:cNvSpPr>
            <a:spLocks noGrp="1"/>
          </p:cNvSpPr>
          <p:nvPr>
            <p:ph idx="1"/>
          </p:nvPr>
        </p:nvSpPr>
        <p:spPr/>
        <p:txBody>
          <a:bodyPr>
            <a:normAutofit/>
          </a:bodyPr>
          <a:lstStyle/>
          <a:p>
            <a:pPr lvl="1" algn="just">
              <a:lnSpc>
                <a:spcPct val="150000"/>
              </a:lnSpc>
            </a:pPr>
            <a:r>
              <a:rPr lang="ka-GE" sz="1800" dirty="0"/>
              <a:t>ობიექტის </a:t>
            </a:r>
            <a:r>
              <a:rPr lang="en-US" sz="1800" dirty="0" err="1"/>
              <a:t>ექსპლუატაციის</a:t>
            </a:r>
            <a:r>
              <a:rPr lang="en-US" sz="1800" dirty="0"/>
              <a:t> </a:t>
            </a:r>
            <a:r>
              <a:rPr lang="en-US" sz="1800" dirty="0" err="1"/>
              <a:t>ეტაპზე</a:t>
            </a:r>
            <a:r>
              <a:rPr lang="en-US" sz="1800" dirty="0"/>
              <a:t> </a:t>
            </a:r>
            <a:r>
              <a:rPr lang="en-US" sz="1800" dirty="0" err="1"/>
              <a:t>მოსალოდნელია</a:t>
            </a:r>
            <a:r>
              <a:rPr lang="en-US" sz="1800" dirty="0"/>
              <a:t> </a:t>
            </a:r>
            <a:r>
              <a:rPr lang="en-US" sz="1800" dirty="0" err="1"/>
              <a:t>გარკვეული</a:t>
            </a:r>
            <a:r>
              <a:rPr lang="en-US" sz="1800" dirty="0"/>
              <a:t> </a:t>
            </a:r>
            <a:r>
              <a:rPr lang="en-US" sz="1800" dirty="0" err="1"/>
              <a:t>რაოდენობის</a:t>
            </a:r>
            <a:r>
              <a:rPr lang="en-US" sz="1800" dirty="0"/>
              <a:t> </a:t>
            </a:r>
            <a:r>
              <a:rPr lang="ka-GE" sz="1800" dirty="0"/>
              <a:t>საყოფაცხოვრებო და </a:t>
            </a:r>
            <a:r>
              <a:rPr lang="en-US" sz="1800" dirty="0" err="1"/>
              <a:t>სახიფათო</a:t>
            </a:r>
            <a:r>
              <a:rPr lang="en-US" sz="1800" dirty="0"/>
              <a:t> </a:t>
            </a:r>
            <a:r>
              <a:rPr lang="en-US" sz="1800" dirty="0" err="1"/>
              <a:t>ნარჩენების</a:t>
            </a:r>
            <a:r>
              <a:rPr lang="en-US" sz="1800" dirty="0"/>
              <a:t> </a:t>
            </a:r>
            <a:r>
              <a:rPr lang="en-US" sz="1800" dirty="0" err="1"/>
              <a:t>წარმოქმნა</a:t>
            </a:r>
            <a:r>
              <a:rPr lang="en-US" sz="1800" dirty="0"/>
              <a:t>. </a:t>
            </a:r>
            <a:r>
              <a:rPr lang="en-US" sz="1800" dirty="0" err="1"/>
              <a:t>მათი</a:t>
            </a:r>
            <a:r>
              <a:rPr lang="en-US" sz="1800" dirty="0"/>
              <a:t> </a:t>
            </a:r>
            <a:r>
              <a:rPr lang="en-US" sz="1800" dirty="0" err="1"/>
              <a:t>არასწორი</a:t>
            </a:r>
            <a:r>
              <a:rPr lang="en-US" sz="1800" dirty="0"/>
              <a:t> </a:t>
            </a:r>
            <a:r>
              <a:rPr lang="en-US" sz="1800" dirty="0" err="1"/>
              <a:t>მართვის</a:t>
            </a:r>
            <a:r>
              <a:rPr lang="en-US" sz="1800" dirty="0"/>
              <a:t> </a:t>
            </a:r>
            <a:r>
              <a:rPr lang="en-US" sz="1800" dirty="0" err="1"/>
              <a:t>შემთხვევაში</a:t>
            </a:r>
            <a:r>
              <a:rPr lang="en-US" sz="1800" dirty="0"/>
              <a:t> </a:t>
            </a:r>
            <a:r>
              <a:rPr lang="en-US" sz="1800" dirty="0" err="1"/>
              <a:t>მოსალოდნელია</a:t>
            </a:r>
            <a:r>
              <a:rPr lang="en-US" sz="1800" dirty="0"/>
              <a:t> </a:t>
            </a:r>
            <a:r>
              <a:rPr lang="en-US" sz="1800" dirty="0" err="1"/>
              <a:t>გარემოს</a:t>
            </a:r>
            <a:r>
              <a:rPr lang="en-US" sz="1800" dirty="0"/>
              <a:t> </a:t>
            </a:r>
            <a:r>
              <a:rPr lang="en-US" sz="1800" dirty="0" err="1"/>
              <a:t>ცალკეული</a:t>
            </a:r>
            <a:r>
              <a:rPr lang="en-US" sz="1800" dirty="0"/>
              <a:t> </a:t>
            </a:r>
            <a:r>
              <a:rPr lang="en-US" sz="1800" dirty="0" err="1"/>
              <a:t>რეცეპტორების</a:t>
            </a:r>
            <a:r>
              <a:rPr lang="en-US" sz="1800" dirty="0"/>
              <a:t> </a:t>
            </a:r>
            <a:r>
              <a:rPr lang="en-US" sz="1800" dirty="0" err="1"/>
              <a:t>ხარისხობრივი</a:t>
            </a:r>
            <a:r>
              <a:rPr lang="en-US" sz="1800" dirty="0"/>
              <a:t> </a:t>
            </a:r>
            <a:r>
              <a:rPr lang="en-US" sz="1800" dirty="0" err="1"/>
              <a:t>მდგომარეობის</a:t>
            </a:r>
            <a:r>
              <a:rPr lang="en-US" sz="1800" dirty="0"/>
              <a:t> </a:t>
            </a:r>
            <a:r>
              <a:rPr lang="en-US" sz="1800" dirty="0" err="1"/>
              <a:t>გაუარესება</a:t>
            </a:r>
            <a:r>
              <a:rPr lang="en-US" sz="1800" dirty="0"/>
              <a:t>.</a:t>
            </a:r>
          </a:p>
          <a:p>
            <a:pPr lvl="1" algn="just">
              <a:lnSpc>
                <a:spcPct val="150000"/>
              </a:lnSpc>
            </a:pPr>
            <a:r>
              <a:rPr lang="ka-GE" sz="1800" dirty="0"/>
              <a:t>უარყოითი შედეგების თავიდან აცილების მიზნით, ობიექტის მოწყობისა და ქსპლუატაციის ეტაპებზე ნარჩენების მართვა მოხდება წინამდებარე </a:t>
            </a:r>
            <a:r>
              <a:rPr lang="en-US" sz="1800" dirty="0" err="1"/>
              <a:t>ნარჩენების</a:t>
            </a:r>
            <a:r>
              <a:rPr lang="en-US" sz="1800" dirty="0"/>
              <a:t> </a:t>
            </a:r>
            <a:r>
              <a:rPr lang="en-US" sz="1800" dirty="0" err="1"/>
              <a:t>მართვის</a:t>
            </a:r>
            <a:r>
              <a:rPr lang="en-US" sz="1800" dirty="0"/>
              <a:t> </a:t>
            </a:r>
            <a:r>
              <a:rPr lang="en-US" sz="1800" dirty="0" err="1"/>
              <a:t>გეგმის</a:t>
            </a:r>
            <a:r>
              <a:rPr lang="en-US" sz="1800" dirty="0"/>
              <a:t> </a:t>
            </a:r>
            <a:r>
              <a:rPr lang="en-US" sz="1800" dirty="0" err="1"/>
              <a:t>შესაბამისად</a:t>
            </a:r>
            <a:r>
              <a:rPr lang="en-US" dirty="0"/>
              <a:t>.</a:t>
            </a:r>
          </a:p>
          <a:p>
            <a:endParaRPr lang="en-US" dirty="0"/>
          </a:p>
        </p:txBody>
      </p:sp>
    </p:spTree>
    <p:extLst>
      <p:ext uri="{BB962C8B-B14F-4D97-AF65-F5344CB8AC3E}">
        <p14:creationId xmlns:p14="http://schemas.microsoft.com/office/powerpoint/2010/main" val="358691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lgn="ctr">
              <a:buNone/>
            </a:pPr>
            <a:endParaRPr lang="ka-GE" sz="3600" b="1" dirty="0" smtClean="0">
              <a:solidFill>
                <a:schemeClr val="tx2">
                  <a:lumMod val="50000"/>
                </a:schemeClr>
              </a:solidFill>
            </a:endParaRPr>
          </a:p>
          <a:p>
            <a:pPr marL="0" indent="0" algn="ctr">
              <a:buNone/>
            </a:pPr>
            <a:endParaRPr lang="ka-GE" sz="3600" b="1" dirty="0">
              <a:solidFill>
                <a:schemeClr val="tx2">
                  <a:lumMod val="50000"/>
                </a:schemeClr>
              </a:solidFill>
            </a:endParaRPr>
          </a:p>
          <a:p>
            <a:pPr marL="0" indent="0" algn="ctr">
              <a:buNone/>
            </a:pPr>
            <a:endParaRPr lang="ka-GE" sz="3600" b="1" dirty="0" smtClean="0">
              <a:solidFill>
                <a:schemeClr val="tx2">
                  <a:lumMod val="50000"/>
                </a:schemeClr>
              </a:solidFill>
            </a:endParaRPr>
          </a:p>
          <a:p>
            <a:pPr marL="0" indent="0" algn="ctr">
              <a:buNone/>
            </a:pPr>
            <a:endParaRPr lang="ka-GE" sz="3600" b="1" dirty="0" smtClean="0">
              <a:solidFill>
                <a:schemeClr val="tx2">
                  <a:lumMod val="50000"/>
                </a:schemeClr>
              </a:solidFill>
            </a:endParaRPr>
          </a:p>
          <a:p>
            <a:pPr marL="0" indent="0" algn="ctr">
              <a:buNone/>
            </a:pPr>
            <a:r>
              <a:rPr lang="ka-GE" sz="3600" b="1" dirty="0" smtClean="0">
                <a:solidFill>
                  <a:schemeClr val="tx2">
                    <a:lumMod val="50000"/>
                  </a:schemeClr>
                </a:solidFill>
              </a:rPr>
              <a:t>მადლობა ყურადღებისთვის!</a:t>
            </a:r>
          </a:p>
          <a:p>
            <a:pPr marL="0" indent="0" algn="ctr">
              <a:buNone/>
            </a:pPr>
            <a:endParaRPr lang="ka-GE" sz="3600" b="1" dirty="0">
              <a:solidFill>
                <a:schemeClr val="tx2">
                  <a:lumMod val="50000"/>
                </a:schemeClr>
              </a:solidFill>
            </a:endParaRPr>
          </a:p>
          <a:p>
            <a:pPr marL="0" indent="0" algn="ctr">
              <a:buNone/>
            </a:pPr>
            <a:endParaRPr lang="ka-GE" sz="3600" b="1" dirty="0" smtClean="0">
              <a:solidFill>
                <a:schemeClr val="tx2">
                  <a:lumMod val="50000"/>
                </a:schemeClr>
              </a:solidFill>
            </a:endParaRPr>
          </a:p>
          <a:p>
            <a:pPr marL="0" indent="0" algn="ctr">
              <a:buNone/>
            </a:pPr>
            <a:r>
              <a:rPr lang="ka-GE" sz="2000" b="1" dirty="0" smtClean="0">
                <a:solidFill>
                  <a:srgbClr val="0070C0"/>
                </a:solidFill>
              </a:rPr>
              <a:t>შპს ,,რომპეტროლ საქართველო“</a:t>
            </a:r>
            <a:endParaRPr lang="en-US" sz="2000" b="1" dirty="0">
              <a:solidFill>
                <a:srgbClr val="0070C0"/>
              </a:solidFill>
            </a:endParaRPr>
          </a:p>
        </p:txBody>
      </p:sp>
    </p:spTree>
    <p:extLst>
      <p:ext uri="{BB962C8B-B14F-4D97-AF65-F5344CB8AC3E}">
        <p14:creationId xmlns:p14="http://schemas.microsoft.com/office/powerpoint/2010/main" val="2774182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6748"/>
            <a:ext cx="10515600" cy="1325563"/>
          </a:xfrm>
        </p:spPr>
        <p:txBody>
          <a:bodyPr>
            <a:normAutofit/>
          </a:bodyPr>
          <a:lstStyle/>
          <a:p>
            <a:pPr algn="ctr"/>
            <a:r>
              <a:rPr lang="ka-GE" sz="2400" dirty="0" smtClean="0">
                <a:solidFill>
                  <a:schemeClr val="accent2"/>
                </a:solidFill>
              </a:rPr>
              <a:t>სკოპინგის ანგარიშის მომზადების საფუძველი</a:t>
            </a:r>
            <a:endParaRPr lang="en-US" sz="2400" dirty="0">
              <a:solidFill>
                <a:schemeClr val="accent2"/>
              </a:solidFill>
            </a:endParaRPr>
          </a:p>
        </p:txBody>
      </p:sp>
      <p:sp>
        <p:nvSpPr>
          <p:cNvPr id="3" name="Content Placeholder 2"/>
          <p:cNvSpPr>
            <a:spLocks noGrp="1"/>
          </p:cNvSpPr>
          <p:nvPr>
            <p:ph idx="1"/>
          </p:nvPr>
        </p:nvSpPr>
        <p:spPr>
          <a:xfrm>
            <a:off x="1324174" y="1617891"/>
            <a:ext cx="9872871" cy="4038600"/>
          </a:xfrm>
        </p:spPr>
        <p:txBody>
          <a:bodyPr>
            <a:normAutofit fontScale="85000" lnSpcReduction="10000"/>
          </a:bodyPr>
          <a:lstStyle/>
          <a:p>
            <a:pPr algn="just">
              <a:lnSpc>
                <a:spcPct val="160000"/>
              </a:lnSpc>
              <a:buFontTx/>
              <a:buChar char="-"/>
            </a:pPr>
            <a:r>
              <a:rPr lang="ka-GE" dirty="0" smtClean="0"/>
              <a:t>საქართველოს კანონი გარემოსდაცვითი შეფასების კოდექსით გათვალისწინებული საქმიანობას წარმოადგენს ავტოგასამართ სადგურის მოწყობა. აღნიშნული საქმიანობა ექვემდებარება სკრინინგის პროცედურის გავლას.</a:t>
            </a:r>
          </a:p>
          <a:p>
            <a:pPr algn="just">
              <a:lnSpc>
                <a:spcPct val="160000"/>
              </a:lnSpc>
              <a:buFontTx/>
              <a:buChar char="-"/>
            </a:pPr>
            <a:r>
              <a:rPr lang="ka-GE" dirty="0" smtClean="0"/>
              <a:t>საქართველოს გარემოს დაცვისა და სოფლის მეურნეობის მინისტრის 2019 წლის 18 ნოემბრის ბრძანების საფუძველზე დაგეგმილი საქმიანობა დაექვემდებარა გზშ-ის პროდეცურის გავლას.</a:t>
            </a:r>
            <a:endParaRPr lang="en-US" dirty="0"/>
          </a:p>
          <a:p>
            <a:pPr algn="just">
              <a:lnSpc>
                <a:spcPct val="160000"/>
              </a:lnSpc>
              <a:buFontTx/>
              <a:buChar char="-"/>
            </a:pPr>
            <a:r>
              <a:rPr lang="ka-GE" dirty="0" smtClean="0"/>
              <a:t>საქართველოს </a:t>
            </a:r>
            <a:r>
              <a:rPr lang="ka-GE" dirty="0"/>
              <a:t>კანონის ,,გარემოსდაცვითი შეფასების კოდექსის’’ მე-8 მუხლის შესაბამისად მომზადებულ იქნა სკოპინგის ანგარიში. </a:t>
            </a:r>
            <a:endParaRPr lang="en-US" dirty="0"/>
          </a:p>
          <a:p>
            <a:pPr algn="just">
              <a:lnSpc>
                <a:spcPct val="160000"/>
              </a:lnSpc>
              <a:buFontTx/>
              <a:buChar char="-"/>
            </a:pPr>
            <a:endParaRPr lang="ka-GE" sz="2900" b="1" dirty="0" smtClean="0"/>
          </a:p>
          <a:p>
            <a:pPr algn="just">
              <a:buFontTx/>
              <a:buChar char="-"/>
            </a:pPr>
            <a:endParaRPr lang="ka-GE" sz="2900" b="1" dirty="0" smtClean="0"/>
          </a:p>
          <a:p>
            <a:pPr algn="just">
              <a:buFontTx/>
              <a:buChar char="-"/>
            </a:pPr>
            <a:endParaRPr lang="ka-GE" dirty="0" smtClean="0"/>
          </a:p>
          <a:p>
            <a:pPr>
              <a:buFontTx/>
              <a:buChar char="-"/>
            </a:pPr>
            <a:endParaRPr lang="en-US" dirty="0"/>
          </a:p>
        </p:txBody>
      </p:sp>
    </p:spTree>
    <p:extLst>
      <p:ext uri="{BB962C8B-B14F-4D97-AF65-F5344CB8AC3E}">
        <p14:creationId xmlns:p14="http://schemas.microsoft.com/office/powerpoint/2010/main" val="3171372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8591" y="549728"/>
            <a:ext cx="9875520" cy="1356360"/>
          </a:xfrm>
        </p:spPr>
        <p:txBody>
          <a:bodyPr>
            <a:normAutofit/>
          </a:bodyPr>
          <a:lstStyle/>
          <a:p>
            <a:pPr algn="ctr"/>
            <a:r>
              <a:rPr lang="ka-GE" sz="2600" b="1" dirty="0">
                <a:solidFill>
                  <a:srgbClr val="0070C0"/>
                </a:solidFill>
              </a:rPr>
              <a:t>გარემოსდაცვითი გადაწყვეტილების მიღების პროცედურა</a:t>
            </a:r>
            <a:endParaRPr lang="en-US" sz="2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2002170"/>
              </p:ext>
            </p:extLst>
          </p:nvPr>
        </p:nvGraphicFramePr>
        <p:xfrm>
          <a:off x="613954" y="1227908"/>
          <a:ext cx="11144794" cy="5355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5385162" y="5619205"/>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r>
              <a:rPr lang="ka-GE" sz="1800" b="1" dirty="0" smtClean="0">
                <a:solidFill>
                  <a:schemeClr val="tx1"/>
                </a:solidFill>
              </a:rPr>
              <a:t>* მიმდინარე პროდეცურები</a:t>
            </a:r>
            <a:endParaRPr lang="en-US" sz="1800" dirty="0">
              <a:solidFill>
                <a:schemeClr val="tx1"/>
              </a:solidFill>
            </a:endParaRPr>
          </a:p>
        </p:txBody>
      </p:sp>
    </p:spTree>
    <p:extLst>
      <p:ext uri="{BB962C8B-B14F-4D97-AF65-F5344CB8AC3E}">
        <p14:creationId xmlns:p14="http://schemas.microsoft.com/office/powerpoint/2010/main" val="2626242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274" y="0"/>
            <a:ext cx="9875520" cy="1356360"/>
          </a:xfrm>
        </p:spPr>
        <p:txBody>
          <a:bodyPr>
            <a:normAutofit/>
          </a:bodyPr>
          <a:lstStyle/>
          <a:p>
            <a:pPr algn="ctr"/>
            <a:r>
              <a:rPr lang="ka-GE" sz="2600" b="1" dirty="0" smtClean="0">
                <a:solidFill>
                  <a:srgbClr val="0070C0"/>
                </a:solidFill>
              </a:rPr>
              <a:t>საპროექტო ტერიტორიის ადგილმდებარეობა</a:t>
            </a:r>
            <a:endParaRPr lang="en-US" sz="2600" dirty="0"/>
          </a:p>
        </p:txBody>
      </p:sp>
      <p:sp>
        <p:nvSpPr>
          <p:cNvPr id="5" name="Title 1"/>
          <p:cNvSpPr txBox="1">
            <a:spLocks/>
          </p:cNvSpPr>
          <p:nvPr/>
        </p:nvSpPr>
        <p:spPr>
          <a:xfrm>
            <a:off x="5385162" y="5619205"/>
            <a:ext cx="9875520" cy="1356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pPr algn="ctr"/>
            <a:endParaRPr lang="en-US" sz="1800" dirty="0">
              <a:solidFill>
                <a:schemeClr val="tx1"/>
              </a:solidFill>
            </a:endParaRPr>
          </a:p>
        </p:txBody>
      </p:sp>
      <p:sp>
        <p:nvSpPr>
          <p:cNvPr id="7" name="Rectangle 6"/>
          <p:cNvSpPr/>
          <p:nvPr/>
        </p:nvSpPr>
        <p:spPr>
          <a:xfrm>
            <a:off x="255494" y="1110135"/>
            <a:ext cx="11497235" cy="6324808"/>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ka-GE" dirty="0"/>
              <a:t>შპს ,,რომპეტროლ საქართველოს“ ბორჯომის მუნიციპალიტეტში, ვაშლოვანის დასახლებაში გააჩნია არასასოფლო-სამეურნეო დანიშნულების მქონე მიწის ნაკვეთი, რომლის საერთო ფართობი არის 2400კვ.მ. აღნიშნული მიწა შერჩეული იქნა ავტოგასამართი სადგურისა და შესაბამისი ინფრასტრუქტურის მოსაწყობად</a:t>
            </a:r>
            <a:r>
              <a:rPr lang="en-US" dirty="0"/>
              <a:t>;</a:t>
            </a:r>
          </a:p>
          <a:p>
            <a:pPr marL="342900" indent="-342900" algn="just">
              <a:lnSpc>
                <a:spcPct val="150000"/>
              </a:lnSpc>
              <a:buFont typeface="Arial" panose="020B0604020202020204" pitchFamily="34" charset="0"/>
              <a:buChar char="•"/>
            </a:pPr>
            <a:r>
              <a:rPr lang="ka-GE" dirty="0"/>
              <a:t>მიწის ნაკვეთის  საკადასტრო კოდია: 64.22.08.011; მიწის ნაკვეთის GPS კოორდინატები მოცემულია ცხრილში.</a:t>
            </a:r>
          </a:p>
          <a:p>
            <a:pPr marL="342900" indent="-342900" algn="just">
              <a:lnSpc>
                <a:spcPct val="150000"/>
              </a:lnSpc>
              <a:buFont typeface="Arial" panose="020B0604020202020204" pitchFamily="34" charset="0"/>
              <a:buChar char="•"/>
            </a:pPr>
            <a:r>
              <a:rPr lang="ka-GE" dirty="0"/>
              <a:t>საპროექტო ტერიტორია მდებარეობს ბორჯომის შესასვლელში, გზის მარჯვენა მხარეს, მოასფალტებულ ტერიტორიაზე. აღნიშნული ტერიტორიიდან უახლოესი საცხოვრებელი პუნქტი დაცილებულია  250 მეტრით.</a:t>
            </a:r>
            <a:endParaRPr lang="en-US" dirty="0"/>
          </a:p>
          <a:p>
            <a:pPr marL="342900" indent="-342900" algn="just">
              <a:lnSpc>
                <a:spcPct val="150000"/>
              </a:lnSpc>
              <a:buFont typeface="Arial" panose="020B0604020202020204" pitchFamily="34" charset="0"/>
              <a:buChar char="•"/>
            </a:pPr>
            <a:r>
              <a:rPr lang="ka-GE" dirty="0"/>
              <a:t>საპროექტო ტერიტორიას სამხრეთ და დასავლეთ მხრიდან ესაზღვრება გრუნტის საავტომობილო გზა, აღმოსავლეთით დავით აღმაშენებლის ქუჩა, ხოლო ჩრდილოეთით ბორჯომ-ხარაგაულის ეროვნული პარკი.</a:t>
            </a:r>
            <a:endParaRPr lang="en-US" dirty="0"/>
          </a:p>
          <a:p>
            <a:r>
              <a:rPr lang="ka-GE" b="1" dirty="0"/>
              <a:t/>
            </a:r>
            <a:br>
              <a:rPr lang="ka-GE" b="1" dirty="0"/>
            </a:br>
            <a:endParaRPr lang="en-US" sz="2000" dirty="0"/>
          </a:p>
          <a:p>
            <a:pPr marL="342900" indent="-342900" algn="just">
              <a:lnSpc>
                <a:spcPct val="150000"/>
              </a:lnSpc>
              <a:buFont typeface="Arial" panose="020B0604020202020204" pitchFamily="34" charset="0"/>
              <a:buChar char="•"/>
            </a:pPr>
            <a:endParaRPr lang="en-US" dirty="0"/>
          </a:p>
          <a:p>
            <a:endParaRPr lang="en-US" sz="1600" dirty="0">
              <a:solidFill>
                <a:schemeClr val="bg1"/>
              </a:solidFill>
            </a:endParaRPr>
          </a:p>
        </p:txBody>
      </p:sp>
    </p:spTree>
    <p:extLst>
      <p:ext uri="{BB962C8B-B14F-4D97-AF65-F5344CB8AC3E}">
        <p14:creationId xmlns:p14="http://schemas.microsoft.com/office/powerpoint/2010/main" val="500467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01675"/>
          </a:xfrm>
        </p:spPr>
        <p:txBody>
          <a:bodyPr>
            <a:normAutofit/>
          </a:bodyPr>
          <a:lstStyle/>
          <a:p>
            <a:pPr lvl="1" algn="ctr" rtl="0">
              <a:lnSpc>
                <a:spcPct val="90000"/>
              </a:lnSpc>
              <a:spcBef>
                <a:spcPct val="0"/>
              </a:spcBef>
            </a:pPr>
            <a:r>
              <a:rPr lang="ka-GE" sz="2200" b="1" dirty="0" smtClean="0">
                <a:solidFill>
                  <a:srgbClr val="0070C0"/>
                </a:solidFill>
              </a:rPr>
              <a:t>ობიექტის განთავსების სიტუაციური ნახაზი</a:t>
            </a:r>
            <a:endParaRPr lang="en-US" sz="2200" b="1" dirty="0">
              <a:solidFill>
                <a:srgbClr val="0070C0"/>
              </a:solidFill>
            </a:endParaRPr>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30300" y="939800"/>
            <a:ext cx="9931400" cy="5918200"/>
          </a:xfrm>
          <a:prstGeom prst="rect">
            <a:avLst/>
          </a:prstGeom>
          <a:noFill/>
        </p:spPr>
      </p:pic>
    </p:spTree>
    <p:extLst>
      <p:ext uri="{BB962C8B-B14F-4D97-AF65-F5344CB8AC3E}">
        <p14:creationId xmlns:p14="http://schemas.microsoft.com/office/powerpoint/2010/main" val="4105634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4949" y="0"/>
            <a:ext cx="11338560" cy="6270171"/>
          </a:xfrm>
        </p:spPr>
        <p:txBody>
          <a:bodyPr>
            <a:normAutofit fontScale="92500"/>
          </a:bodyPr>
          <a:lstStyle/>
          <a:p>
            <a:pPr lvl="0"/>
            <a:endParaRPr lang="ka-GE" b="1" dirty="0" smtClean="0"/>
          </a:p>
          <a:p>
            <a:pPr lvl="0"/>
            <a:r>
              <a:rPr lang="ka-GE" b="1" dirty="0" smtClean="0"/>
              <a:t>პროექტის </a:t>
            </a:r>
            <a:r>
              <a:rPr lang="ka-GE" b="1" dirty="0" smtClean="0"/>
              <a:t>აღწერა</a:t>
            </a:r>
            <a:endParaRPr lang="ka-GE" b="1" dirty="0" smtClean="0"/>
          </a:p>
          <a:p>
            <a:pPr marL="285750" indent="-285750" algn="just">
              <a:lnSpc>
                <a:spcPct val="150000"/>
              </a:lnSpc>
              <a:buFont typeface="Arial" panose="020B0604020202020204" pitchFamily="34" charset="0"/>
              <a:buChar char="•"/>
            </a:pPr>
            <a:r>
              <a:rPr lang="ka-GE" sz="1800" dirty="0"/>
              <a:t>შპს ,,რომპეტროლ საქართველო“ ახორციელებს ავტოგასამართი სადგურის მოწყობას, რომლის მოწყობის სამუშაოები უკვე დაწყებულია ბორჯომის მუნიციპალიტეტის მერიის 2018 წლის 15 ნოემბრის #02 2471 ბრძანებით გაცემული მშენებლობის #191 ნებართვის </a:t>
            </a:r>
            <a:r>
              <a:rPr lang="ka-GE" sz="1800" dirty="0" smtClean="0"/>
              <a:t>საფუძველზე. აღნიშნული საქმიანობა საქართვეკის გარენის დაცვისა და სოფლის მეურნეობის მინისტრის 2019 წლის 18 ნოემბრის ბრძანების საფუძველზე დაექვემდებარა გზშ-ის პროცედურის გავლას.</a:t>
            </a:r>
            <a:endParaRPr lang="ka-GE" sz="1800" dirty="0" smtClean="0"/>
          </a:p>
          <a:p>
            <a:pPr marL="285750" indent="-285750" algn="just">
              <a:lnSpc>
                <a:spcPct val="150000"/>
              </a:lnSpc>
              <a:buFont typeface="Arial" panose="020B0604020202020204" pitchFamily="34" charset="0"/>
              <a:buChar char="•"/>
            </a:pPr>
            <a:r>
              <a:rPr lang="ka-GE" sz="1700" dirty="0"/>
              <a:t>ავტოგასამართი სადგურის ინფრასტრუქტურული ობიექტები, რომლის მოწყობის სამუშაოები ამ ეტაპზე დაწყებულია, თუმცა დასრულებული არ არის, შემდეგია: ადმინისტრაციული შენობა (ოფისი და კაფე-მარკეტი), ლითონის კონსტრუქციის  მსუბუქი გადახურვა - საწვავ გასამართი ფარდული, საწვავის მარიგებელი სვეტი (დისპენსერი), საწვავის მიწისქვეშა ავზები (60მ3</a:t>
            </a:r>
            <a:r>
              <a:rPr lang="en-US" sz="1700" dirty="0"/>
              <a:t>X2</a:t>
            </a:r>
            <a:r>
              <a:rPr lang="ka-GE" sz="1700" dirty="0"/>
              <a:t>ც), საწვავის ავზების მიმღები სისტემა, საწვავის საჰაერი მილები, მეხამრიდი, რომელიც უზრუნველყოფს საწვავის მიღების დროს საწვავმზიდის დამიწებას,  ავტოცისტერნის გასაჩერებელი, ავტოსადგომი, ავტოსადგომი შშმპ-სთვის, ნაგვის ურნები, თამბაქოს მოსაწევი ადგილი, გარე განათება, სანიაღვრე არხები, ნავთობ და ცხიმდამჭერი, წვიმის წყლის მიმღები ავზი, წყლის სახანძრო რეზერვუარი, სახანძრო ჰიდრანტი, ელ. ავტომობილების დამტენი, დამიწების კონტურები და გამწვანება.</a:t>
            </a:r>
            <a:endParaRPr lang="en-US" sz="1700" b="1" dirty="0">
              <a:solidFill>
                <a:schemeClr val="bg1"/>
              </a:solidFill>
            </a:endParaRPr>
          </a:p>
          <a:p>
            <a:pPr algn="ctr">
              <a:lnSpc>
                <a:spcPct val="150000"/>
              </a:lnSpc>
            </a:pPr>
            <a:endParaRPr lang="ka-GE" sz="2400" b="1" dirty="0" smtClean="0">
              <a:solidFill>
                <a:schemeClr val="bg1"/>
              </a:solidFill>
            </a:endParaRPr>
          </a:p>
        </p:txBody>
      </p:sp>
    </p:spTree>
    <p:extLst>
      <p:ext uri="{BB962C8B-B14F-4D97-AF65-F5344CB8AC3E}">
        <p14:creationId xmlns:p14="http://schemas.microsoft.com/office/powerpoint/2010/main" val="418409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33600" y="262558"/>
            <a:ext cx="7609840" cy="400110"/>
          </a:xfrm>
          <a:prstGeom prst="rect">
            <a:avLst/>
          </a:prstGeom>
        </p:spPr>
        <p:txBody>
          <a:bodyPr wrap="square">
            <a:spAutoFit/>
          </a:bodyPr>
          <a:lstStyle/>
          <a:p>
            <a:pPr algn="ctr"/>
            <a:r>
              <a:rPr lang="ka-GE" sz="2000" b="1" dirty="0" smtClean="0">
                <a:solidFill>
                  <a:srgbClr val="0070C0"/>
                </a:solidFill>
              </a:rPr>
              <a:t>ავტოგასამართი სადგურის ტექნოლოგიური გენ-გეგმა</a:t>
            </a:r>
            <a:endParaRPr lang="en-US" sz="2000" b="1" dirty="0">
              <a:solidFill>
                <a:srgbClr val="0070C0"/>
              </a:solidFill>
            </a:endParaRPr>
          </a:p>
        </p:txBody>
      </p:sp>
      <p:pic>
        <p:nvPicPr>
          <p:cNvPr id="4" name="Picture 3" descr="C:\Users\User\Desktop\roompetrol\3. teqnologia_003.png"/>
          <p:cNvPicPr/>
          <p:nvPr/>
        </p:nvPicPr>
        <p:blipFill>
          <a:blip r:embed="rId2">
            <a:extLst>
              <a:ext uri="{28A0092B-C50C-407E-A947-70E740481C1C}">
                <a14:useLocalDpi xmlns:a14="http://schemas.microsoft.com/office/drawing/2010/main" val="0"/>
              </a:ext>
            </a:extLst>
          </a:blip>
          <a:srcRect/>
          <a:stretch>
            <a:fillRect/>
          </a:stretch>
        </p:blipFill>
        <p:spPr bwMode="auto">
          <a:xfrm>
            <a:off x="723900" y="662668"/>
            <a:ext cx="10972800" cy="5763532"/>
          </a:xfrm>
          <a:prstGeom prst="rect">
            <a:avLst/>
          </a:prstGeom>
          <a:noFill/>
          <a:ln>
            <a:noFill/>
          </a:ln>
        </p:spPr>
      </p:pic>
    </p:spTree>
    <p:extLst>
      <p:ext uri="{BB962C8B-B14F-4D97-AF65-F5344CB8AC3E}">
        <p14:creationId xmlns:p14="http://schemas.microsoft.com/office/powerpoint/2010/main" val="231044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11686"/>
            <a:ext cx="10515600" cy="802714"/>
          </a:xfrm>
        </p:spPr>
        <p:txBody>
          <a:bodyPr>
            <a:normAutofit/>
          </a:bodyPr>
          <a:lstStyle/>
          <a:p>
            <a:pPr algn="ctr"/>
            <a:r>
              <a:rPr lang="ka-GE" sz="1800" b="1" dirty="0" smtClean="0">
                <a:solidFill>
                  <a:srgbClr val="002060"/>
                </a:solidFill>
              </a:rPr>
              <a:t/>
            </a:r>
            <a:br>
              <a:rPr lang="ka-GE" sz="1800" b="1" dirty="0" smtClean="0">
                <a:solidFill>
                  <a:srgbClr val="002060"/>
                </a:solidFill>
              </a:rPr>
            </a:br>
            <a:r>
              <a:rPr lang="ka-GE" sz="1800" b="1" dirty="0" smtClean="0">
                <a:solidFill>
                  <a:srgbClr val="002060"/>
                </a:solidFill>
              </a:rPr>
              <a:t>მიწისქვეშა </a:t>
            </a:r>
            <a:r>
              <a:rPr lang="ka-GE" sz="1800" b="1" dirty="0">
                <a:solidFill>
                  <a:srgbClr val="002060"/>
                </a:solidFill>
              </a:rPr>
              <a:t>რეზერვუარის და სადგურის არსებული სიტუაცია</a:t>
            </a:r>
            <a:endParaRPr lang="en-US" sz="1800" dirty="0">
              <a:solidFill>
                <a:srgbClr val="002060"/>
              </a:solidFill>
            </a:endParaRPr>
          </a:p>
        </p:txBody>
      </p:sp>
      <p:pic>
        <p:nvPicPr>
          <p:cNvPr id="6" name="Content Placeholder 5" descr="C:\Users\User\Downloads\IMG_20200309_12534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1511299"/>
            <a:ext cx="5085292" cy="3695701"/>
          </a:xfrm>
          <a:prstGeom prst="rect">
            <a:avLst/>
          </a:prstGeom>
          <a:noFill/>
          <a:ln>
            <a:noFill/>
          </a:ln>
        </p:spPr>
      </p:pic>
      <p:pic>
        <p:nvPicPr>
          <p:cNvPr id="5" name="Picture 4" descr="C:\Users\User\Downloads\IMG_20200309_12232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1546065"/>
            <a:ext cx="5092701" cy="3660935"/>
          </a:xfrm>
          <a:prstGeom prst="rect">
            <a:avLst/>
          </a:prstGeom>
          <a:noFill/>
          <a:ln>
            <a:noFill/>
          </a:ln>
        </p:spPr>
      </p:pic>
    </p:spTree>
    <p:extLst>
      <p:ext uri="{BB962C8B-B14F-4D97-AF65-F5344CB8AC3E}">
        <p14:creationId xmlns:p14="http://schemas.microsoft.com/office/powerpoint/2010/main" val="23479544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1213" y="208252"/>
            <a:ext cx="10515600" cy="517092"/>
          </a:xfrm>
        </p:spPr>
        <p:txBody>
          <a:bodyPr>
            <a:normAutofit fontScale="90000"/>
          </a:bodyPr>
          <a:lstStyle/>
          <a:p>
            <a:pPr lvl="0" algn="ctr">
              <a:lnSpc>
                <a:spcPct val="150000"/>
              </a:lnSpc>
            </a:pPr>
            <a:r>
              <a:rPr lang="ka-GE" sz="2000" b="1" dirty="0">
                <a:solidFill>
                  <a:srgbClr val="002060"/>
                </a:solidFill>
              </a:rPr>
              <a:t>მისასვლელი გზები</a:t>
            </a:r>
            <a:endParaRPr lang="en-US" sz="2000" b="1" dirty="0">
              <a:solidFill>
                <a:srgbClr val="002060"/>
              </a:solidFill>
            </a:endParaRPr>
          </a:p>
        </p:txBody>
      </p:sp>
      <p:sp>
        <p:nvSpPr>
          <p:cNvPr id="3" name="Content Placeholder 2"/>
          <p:cNvSpPr>
            <a:spLocks noGrp="1"/>
          </p:cNvSpPr>
          <p:nvPr>
            <p:ph idx="1"/>
          </p:nvPr>
        </p:nvSpPr>
        <p:spPr>
          <a:xfrm>
            <a:off x="838200" y="825500"/>
            <a:ext cx="11049000" cy="5351463"/>
          </a:xfrm>
        </p:spPr>
        <p:txBody>
          <a:bodyPr/>
          <a:lstStyle/>
          <a:p>
            <a:pPr algn="just">
              <a:lnSpc>
                <a:spcPct val="150000"/>
              </a:lnSpc>
            </a:pPr>
            <a:r>
              <a:rPr lang="ka-GE" sz="1600" dirty="0"/>
              <a:t>საპროექტო ტერიტორია მდებარეობს ქ. ბორჯომის შესასვლელში, ცენტრალური გზის მარჯვენა მხარეს. შესაბამისად, ობიექტზე მისასვლელად  ახალი გზების გაყვანა გათვალისწინებული არ არის. </a:t>
            </a:r>
            <a:endParaRPr lang="en-US" sz="1600" dirty="0"/>
          </a:p>
          <a:p>
            <a:pPr marL="0" indent="0">
              <a:lnSpc>
                <a:spcPct val="150000"/>
              </a:lnSpc>
              <a:buNone/>
            </a:pPr>
            <a:endParaRPr lang="en-US" sz="2400" dirty="0"/>
          </a:p>
          <a:p>
            <a:endParaRPr lang="en-US" dirty="0"/>
          </a:p>
        </p:txBody>
      </p:sp>
      <p:pic>
        <p:nvPicPr>
          <p:cNvPr id="4" name="Picture 3" descr="C:\Users\User\Downloads\IMG_499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6537" y="1828800"/>
            <a:ext cx="3827463" cy="4657725"/>
          </a:xfrm>
          <a:prstGeom prst="rect">
            <a:avLst/>
          </a:prstGeom>
          <a:noFill/>
          <a:ln>
            <a:noFill/>
          </a:ln>
        </p:spPr>
      </p:pic>
      <p:pic>
        <p:nvPicPr>
          <p:cNvPr id="5" name="Picture 4" descr="C:\Users\User\Downloads\IMG_497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234825" y="2236074"/>
            <a:ext cx="4658360" cy="3843813"/>
          </a:xfrm>
          <a:prstGeom prst="rect">
            <a:avLst/>
          </a:prstGeom>
          <a:noFill/>
          <a:ln>
            <a:noFill/>
          </a:ln>
        </p:spPr>
      </p:pic>
    </p:spTree>
    <p:extLst>
      <p:ext uri="{BB962C8B-B14F-4D97-AF65-F5344CB8AC3E}">
        <p14:creationId xmlns:p14="http://schemas.microsoft.com/office/powerpoint/2010/main" val="3497307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2093</TotalTime>
  <Words>761</Words>
  <Application>Microsoft Office PowerPoint</Application>
  <PresentationFormat>Widescreen</PresentationFormat>
  <Paragraphs>70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Corbel</vt:lpstr>
      <vt:lpstr>Sylfaen</vt:lpstr>
      <vt:lpstr>Basis</vt:lpstr>
      <vt:lpstr>            ქ. ბორჯომში, ვაშლოვანის დასახლების მიმდებარედ  ავტოგასამართი სადგურის მოწყობა და  ექსპლუატაცია </vt:lpstr>
      <vt:lpstr>სკოპინგის ანგარიშის მომზადების საფუძველი</vt:lpstr>
      <vt:lpstr>გარემოსდაცვითი გადაწყვეტილების მიღების პროცედურა</vt:lpstr>
      <vt:lpstr>საპროექტო ტერიტორიის ადგილმდებარეობა</vt:lpstr>
      <vt:lpstr>ობიექტის განთავსების სიტუაციური ნახაზი</vt:lpstr>
      <vt:lpstr>PowerPoint Presentation</vt:lpstr>
      <vt:lpstr>PowerPoint Presentation</vt:lpstr>
      <vt:lpstr> მიწისქვეშა რეზერვუარის და სადგურის არსებული სიტუაცია</vt:lpstr>
      <vt:lpstr>მისასვლელი გზები</vt:lpstr>
      <vt:lpstr>გარემოს კომპონენტებზე შესაძლო ზემოქმედების აღწერა</vt:lpstr>
      <vt:lpstr>ხმაურით გამოწვეული ზემოქმედება </vt:lpstr>
      <vt:lpstr>ზემოქმედება ნიადაგის და გრუნტის ხარისხზე </vt:lpstr>
      <vt:lpstr>ზემოქმედება ზედაპირული წყლის ობიექტებზე </vt:lpstr>
      <vt:lpstr>ზემოქმედება დაცულ ტერიტორიებზე </vt:lpstr>
      <vt:lpstr>ზემოქმედება კულტურული მემკვიდრეობის ძეგლებზე  </vt:lpstr>
      <vt:lpstr>ნარჩენების წარმოქმნა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შპს „ჭიათურმანგანუმ ჯორჯია“</dc:title>
  <dc:creator>likuna shekriladze</dc:creator>
  <cp:lastModifiedBy>User</cp:lastModifiedBy>
  <cp:revision>181</cp:revision>
  <dcterms:created xsi:type="dcterms:W3CDTF">2018-03-18T08:53:54Z</dcterms:created>
  <dcterms:modified xsi:type="dcterms:W3CDTF">2020-03-30T11:58:37Z</dcterms:modified>
</cp:coreProperties>
</file>