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57" r:id="rId5"/>
    <p:sldId id="258" r:id="rId6"/>
    <p:sldId id="259" r:id="rId7"/>
    <p:sldId id="260" r:id="rId8"/>
    <p:sldId id="261" r:id="rId9"/>
    <p:sldId id="265"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66FB20-8114-432F-BC51-E04931A1D9A6}"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5FC1D06-5B89-4546-834D-52302FFC50FD}" type="slidenum">
              <a:rPr lang="en-US" smtClean="0"/>
              <a:t>‹#›</a:t>
            </a:fld>
            <a:endParaRPr lang="en-US"/>
          </a:p>
        </p:txBody>
      </p:sp>
    </p:spTree>
    <p:extLst>
      <p:ext uri="{BB962C8B-B14F-4D97-AF65-F5344CB8AC3E}">
        <p14:creationId xmlns:p14="http://schemas.microsoft.com/office/powerpoint/2010/main" val="33420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6FB20-8114-432F-BC51-E04931A1D9A6}"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5FC1D06-5B89-4546-834D-52302FFC50FD}" type="slidenum">
              <a:rPr lang="en-US" smtClean="0"/>
              <a:t>‹#›</a:t>
            </a:fld>
            <a:endParaRPr lang="en-US"/>
          </a:p>
        </p:txBody>
      </p:sp>
    </p:spTree>
    <p:extLst>
      <p:ext uri="{BB962C8B-B14F-4D97-AF65-F5344CB8AC3E}">
        <p14:creationId xmlns:p14="http://schemas.microsoft.com/office/powerpoint/2010/main" val="329710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6FB20-8114-432F-BC51-E04931A1D9A6}"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5FC1D06-5B89-4546-834D-52302FFC50F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532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E66FB20-8114-432F-BC51-E04931A1D9A6}"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5FC1D06-5B89-4546-834D-52302FFC50FD}" type="slidenum">
              <a:rPr lang="en-US" smtClean="0"/>
              <a:t>‹#›</a:t>
            </a:fld>
            <a:endParaRPr lang="en-US"/>
          </a:p>
        </p:txBody>
      </p:sp>
    </p:spTree>
    <p:extLst>
      <p:ext uri="{BB962C8B-B14F-4D97-AF65-F5344CB8AC3E}">
        <p14:creationId xmlns:p14="http://schemas.microsoft.com/office/powerpoint/2010/main" val="656605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E66FB20-8114-432F-BC51-E04931A1D9A6}"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5FC1D06-5B89-4546-834D-52302FFC50F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5191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8E66FB20-8114-432F-BC51-E04931A1D9A6}"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5FC1D06-5B89-4546-834D-52302FFC50FD}" type="slidenum">
              <a:rPr lang="en-US" smtClean="0"/>
              <a:t>‹#›</a:t>
            </a:fld>
            <a:endParaRPr lang="en-US"/>
          </a:p>
        </p:txBody>
      </p:sp>
    </p:spTree>
    <p:extLst>
      <p:ext uri="{BB962C8B-B14F-4D97-AF65-F5344CB8AC3E}">
        <p14:creationId xmlns:p14="http://schemas.microsoft.com/office/powerpoint/2010/main" val="5339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66FB20-8114-432F-BC51-E04931A1D9A6}"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FC1D06-5B89-4546-834D-52302FFC50FD}" type="slidenum">
              <a:rPr lang="en-US" smtClean="0"/>
              <a:t>‹#›</a:t>
            </a:fld>
            <a:endParaRPr lang="en-US"/>
          </a:p>
        </p:txBody>
      </p:sp>
    </p:spTree>
    <p:extLst>
      <p:ext uri="{BB962C8B-B14F-4D97-AF65-F5344CB8AC3E}">
        <p14:creationId xmlns:p14="http://schemas.microsoft.com/office/powerpoint/2010/main" val="74771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66FB20-8114-432F-BC51-E04931A1D9A6}"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FC1D06-5B89-4546-834D-52302FFC50FD}" type="slidenum">
              <a:rPr lang="en-US" smtClean="0"/>
              <a:t>‹#›</a:t>
            </a:fld>
            <a:endParaRPr lang="en-US"/>
          </a:p>
        </p:txBody>
      </p:sp>
    </p:spTree>
    <p:extLst>
      <p:ext uri="{BB962C8B-B14F-4D97-AF65-F5344CB8AC3E}">
        <p14:creationId xmlns:p14="http://schemas.microsoft.com/office/powerpoint/2010/main" val="395646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66FB20-8114-432F-BC51-E04931A1D9A6}"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FC1D06-5B89-4546-834D-52302FFC50FD}" type="slidenum">
              <a:rPr lang="en-US" smtClean="0"/>
              <a:t>‹#›</a:t>
            </a:fld>
            <a:endParaRPr lang="en-US"/>
          </a:p>
        </p:txBody>
      </p:sp>
    </p:spTree>
    <p:extLst>
      <p:ext uri="{BB962C8B-B14F-4D97-AF65-F5344CB8AC3E}">
        <p14:creationId xmlns:p14="http://schemas.microsoft.com/office/powerpoint/2010/main" val="157067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6FB20-8114-432F-BC51-E04931A1D9A6}"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5FC1D06-5B89-4546-834D-52302FFC50FD}" type="slidenum">
              <a:rPr lang="en-US" smtClean="0"/>
              <a:t>‹#›</a:t>
            </a:fld>
            <a:endParaRPr lang="en-US"/>
          </a:p>
        </p:txBody>
      </p:sp>
    </p:spTree>
    <p:extLst>
      <p:ext uri="{BB962C8B-B14F-4D97-AF65-F5344CB8AC3E}">
        <p14:creationId xmlns:p14="http://schemas.microsoft.com/office/powerpoint/2010/main" val="108106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66FB20-8114-432F-BC51-E04931A1D9A6}"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5FC1D06-5B89-4546-834D-52302FFC50FD}" type="slidenum">
              <a:rPr lang="en-US" smtClean="0"/>
              <a:t>‹#›</a:t>
            </a:fld>
            <a:endParaRPr lang="en-US"/>
          </a:p>
        </p:txBody>
      </p:sp>
    </p:spTree>
    <p:extLst>
      <p:ext uri="{BB962C8B-B14F-4D97-AF65-F5344CB8AC3E}">
        <p14:creationId xmlns:p14="http://schemas.microsoft.com/office/powerpoint/2010/main" val="887743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66FB20-8114-432F-BC51-E04931A1D9A6}"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5FC1D06-5B89-4546-834D-52302FFC50FD}" type="slidenum">
              <a:rPr lang="en-US" smtClean="0"/>
              <a:t>‹#›</a:t>
            </a:fld>
            <a:endParaRPr lang="en-US"/>
          </a:p>
        </p:txBody>
      </p:sp>
    </p:spTree>
    <p:extLst>
      <p:ext uri="{BB962C8B-B14F-4D97-AF65-F5344CB8AC3E}">
        <p14:creationId xmlns:p14="http://schemas.microsoft.com/office/powerpoint/2010/main" val="190265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66FB20-8114-432F-BC51-E04931A1D9A6}"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5FC1D06-5B89-4546-834D-52302FFC50FD}" type="slidenum">
              <a:rPr lang="en-US" smtClean="0"/>
              <a:t>‹#›</a:t>
            </a:fld>
            <a:endParaRPr lang="en-US"/>
          </a:p>
        </p:txBody>
      </p:sp>
    </p:spTree>
    <p:extLst>
      <p:ext uri="{BB962C8B-B14F-4D97-AF65-F5344CB8AC3E}">
        <p14:creationId xmlns:p14="http://schemas.microsoft.com/office/powerpoint/2010/main" val="286483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6FB20-8114-432F-BC51-E04931A1D9A6}"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5FC1D06-5B89-4546-834D-52302FFC50FD}" type="slidenum">
              <a:rPr lang="en-US" smtClean="0"/>
              <a:t>‹#›</a:t>
            </a:fld>
            <a:endParaRPr lang="en-US"/>
          </a:p>
        </p:txBody>
      </p:sp>
    </p:spTree>
    <p:extLst>
      <p:ext uri="{BB962C8B-B14F-4D97-AF65-F5344CB8AC3E}">
        <p14:creationId xmlns:p14="http://schemas.microsoft.com/office/powerpoint/2010/main" val="251681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FB20-8114-432F-BC51-E04931A1D9A6}"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5FC1D06-5B89-4546-834D-52302FFC50FD}" type="slidenum">
              <a:rPr lang="en-US" smtClean="0"/>
              <a:t>‹#›</a:t>
            </a:fld>
            <a:endParaRPr lang="en-US"/>
          </a:p>
        </p:txBody>
      </p:sp>
    </p:spTree>
    <p:extLst>
      <p:ext uri="{BB962C8B-B14F-4D97-AF65-F5344CB8AC3E}">
        <p14:creationId xmlns:p14="http://schemas.microsoft.com/office/powerpoint/2010/main" val="291825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FB20-8114-432F-BC51-E04931A1D9A6}"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5FC1D06-5B89-4546-834D-52302FFC50FD}" type="slidenum">
              <a:rPr lang="en-US" smtClean="0"/>
              <a:t>‹#›</a:t>
            </a:fld>
            <a:endParaRPr lang="en-US"/>
          </a:p>
        </p:txBody>
      </p:sp>
    </p:spTree>
    <p:extLst>
      <p:ext uri="{BB962C8B-B14F-4D97-AF65-F5344CB8AC3E}">
        <p14:creationId xmlns:p14="http://schemas.microsoft.com/office/powerpoint/2010/main" val="235811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E66FB20-8114-432F-BC51-E04931A1D9A6}" type="datetimeFigureOut">
              <a:rPr lang="en-US" smtClean="0"/>
              <a:t>3/30/2020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5FC1D06-5B89-4546-834D-52302FFC50FD}" type="slidenum">
              <a:rPr lang="en-US" smtClean="0"/>
              <a:t>‹#›</a:t>
            </a:fld>
            <a:endParaRPr lang="en-US"/>
          </a:p>
        </p:txBody>
      </p:sp>
    </p:spTree>
    <p:extLst>
      <p:ext uri="{BB962C8B-B14F-4D97-AF65-F5344CB8AC3E}">
        <p14:creationId xmlns:p14="http://schemas.microsoft.com/office/powerpoint/2010/main" val="2140236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2986" y="375780"/>
            <a:ext cx="4563649" cy="501041"/>
          </a:xfrm>
        </p:spPr>
        <p:txBody>
          <a:bodyPr>
            <a:normAutofit/>
          </a:bodyPr>
          <a:lstStyle/>
          <a:p>
            <a:pPr algn="r"/>
            <a:r>
              <a:rPr lang="ka-GE" sz="2400" b="1" dirty="0" smtClean="0"/>
              <a:t>შპს  </a:t>
            </a:r>
            <a:r>
              <a:rPr lang="ka-GE" sz="2400" b="1" dirty="0"/>
              <a:t>„</a:t>
            </a:r>
            <a:r>
              <a:rPr lang="ka-GE" sz="2400" b="1" dirty="0" smtClean="0"/>
              <a:t>ემენ </a:t>
            </a:r>
            <a:r>
              <a:rPr lang="ka-GE" sz="2400" b="1" dirty="0"/>
              <a:t>ქემიკალ ჯორჯია“</a:t>
            </a:r>
            <a:endParaRPr lang="en-US" sz="2400" dirty="0"/>
          </a:p>
        </p:txBody>
      </p:sp>
      <p:sp>
        <p:nvSpPr>
          <p:cNvPr id="3" name="Subtitle 2"/>
          <p:cNvSpPr>
            <a:spLocks noGrp="1"/>
          </p:cNvSpPr>
          <p:nvPr>
            <p:ph type="subTitle" idx="1"/>
          </p:nvPr>
        </p:nvSpPr>
        <p:spPr>
          <a:xfrm>
            <a:off x="1472340" y="2685107"/>
            <a:ext cx="10214444" cy="1273118"/>
          </a:xfrm>
        </p:spPr>
        <p:txBody>
          <a:bodyPr>
            <a:normAutofit/>
          </a:bodyPr>
          <a:lstStyle/>
          <a:p>
            <a:pPr algn="ctr"/>
            <a:r>
              <a:rPr lang="ka-GE" sz="2800" b="1" dirty="0">
                <a:solidFill>
                  <a:schemeClr val="tx1"/>
                </a:solidFill>
              </a:rPr>
              <a:t>ქ. რუსთავში მანგანუმის სულფატის საწარმოს მოწყობისა და ექსპლუატაციის პროექტის </a:t>
            </a:r>
            <a:endParaRPr lang="en-US" sz="2800" b="1" dirty="0">
              <a:solidFill>
                <a:schemeClr val="tx1"/>
              </a:solidFill>
            </a:endParaRPr>
          </a:p>
        </p:txBody>
      </p:sp>
      <p:sp>
        <p:nvSpPr>
          <p:cNvPr id="4" name="Rectangle 3"/>
          <p:cNvSpPr/>
          <p:nvPr/>
        </p:nvSpPr>
        <p:spPr>
          <a:xfrm>
            <a:off x="1472339" y="4718196"/>
            <a:ext cx="10076657" cy="369332"/>
          </a:xfrm>
          <a:prstGeom prst="rect">
            <a:avLst/>
          </a:prstGeom>
        </p:spPr>
        <p:txBody>
          <a:bodyPr wrap="square">
            <a:spAutoFit/>
          </a:bodyPr>
          <a:lstStyle/>
          <a:p>
            <a:pPr marL="1333500" marR="1242695" algn="ctr">
              <a:spcBef>
                <a:spcPts val="0"/>
              </a:spcBef>
              <a:spcAft>
                <a:spcPts val="0"/>
              </a:spcAft>
            </a:pPr>
            <a:r>
              <a:rPr lang="ka-GE" b="1" spc="-20" dirty="0">
                <a:ea typeface="Sylfaen" panose="010A0502050306030303" pitchFamily="18" charset="0"/>
                <a:cs typeface="Sylfaen" panose="010A0502050306030303" pitchFamily="18" charset="0"/>
              </a:rPr>
              <a:t>სკოპინგის </a:t>
            </a:r>
            <a:r>
              <a:rPr lang="ka-GE" b="1" spc="-20" dirty="0" smtClean="0">
                <a:ea typeface="Sylfaen" panose="010A0502050306030303" pitchFamily="18" charset="0"/>
                <a:cs typeface="Sylfaen" panose="010A0502050306030303" pitchFamily="18" charset="0"/>
              </a:rPr>
              <a:t>ანგარიშის საჯარო განხილვა</a:t>
            </a:r>
            <a:endParaRPr lang="en-US" sz="1200" dirty="0">
              <a:effectLst/>
              <a:latin typeface="Sylfaen" panose="010A0502050306030303" pitchFamily="18" charset="0"/>
              <a:ea typeface="Calibri" panose="020F0502020204030204" pitchFamily="34" charset="0"/>
              <a:cs typeface="Times New Roman" panose="02020603050405020304" pitchFamily="18" charset="0"/>
            </a:endParaRPr>
          </a:p>
        </p:txBody>
      </p:sp>
      <p:pic>
        <p:nvPicPr>
          <p:cNvPr id="5" name="image1.jpeg"/>
          <p:cNvPicPr/>
          <p:nvPr/>
        </p:nvPicPr>
        <p:blipFill>
          <a:blip r:embed="rId2" cstate="print"/>
          <a:stretch>
            <a:fillRect/>
          </a:stretch>
        </p:blipFill>
        <p:spPr>
          <a:xfrm>
            <a:off x="10260979" y="5569860"/>
            <a:ext cx="1530985" cy="572770"/>
          </a:xfrm>
          <a:prstGeom prst="rect">
            <a:avLst/>
          </a:prstGeom>
        </p:spPr>
      </p:pic>
      <p:sp>
        <p:nvSpPr>
          <p:cNvPr id="6" name="Rectangle 5"/>
          <p:cNvSpPr/>
          <p:nvPr/>
        </p:nvSpPr>
        <p:spPr>
          <a:xfrm>
            <a:off x="9064935" y="6307412"/>
            <a:ext cx="2727029" cy="369332"/>
          </a:xfrm>
          <a:prstGeom prst="rect">
            <a:avLst/>
          </a:prstGeom>
        </p:spPr>
        <p:txBody>
          <a:bodyPr wrap="none">
            <a:spAutoFit/>
          </a:bodyPr>
          <a:lstStyle/>
          <a:p>
            <a:pPr algn="r"/>
            <a:r>
              <a:rPr lang="ka-GE" b="1" dirty="0" smtClean="0"/>
              <a:t>შპს „გამა კონსალტინგი</a:t>
            </a:r>
            <a:r>
              <a:rPr lang="ka-GE" dirty="0" smtClean="0"/>
              <a:t>“</a:t>
            </a:r>
            <a:endParaRPr lang="en-US" dirty="0"/>
          </a:p>
        </p:txBody>
      </p:sp>
    </p:spTree>
    <p:extLst>
      <p:ext uri="{BB962C8B-B14F-4D97-AF65-F5344CB8AC3E}">
        <p14:creationId xmlns:p14="http://schemas.microsoft.com/office/powerpoint/2010/main" val="2901264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1577" y="486087"/>
            <a:ext cx="3620069" cy="514577"/>
          </a:xfrm>
        </p:spPr>
        <p:txBody>
          <a:bodyPr>
            <a:normAutofit/>
          </a:bodyPr>
          <a:lstStyle/>
          <a:p>
            <a:pPr algn="r"/>
            <a:r>
              <a:rPr lang="ka-GE" sz="2400" dirty="0" smtClean="0"/>
              <a:t>სამშენებლო სამუშაოები</a:t>
            </a:r>
            <a:endParaRPr lang="en-US" sz="2400" dirty="0"/>
          </a:p>
        </p:txBody>
      </p:sp>
      <p:sp>
        <p:nvSpPr>
          <p:cNvPr id="3" name="Content Placeholder 2"/>
          <p:cNvSpPr>
            <a:spLocks noGrp="1"/>
          </p:cNvSpPr>
          <p:nvPr>
            <p:ph idx="1"/>
          </p:nvPr>
        </p:nvSpPr>
        <p:spPr>
          <a:xfrm>
            <a:off x="497306" y="1328468"/>
            <a:ext cx="11214340" cy="4151433"/>
          </a:xfrm>
        </p:spPr>
        <p:txBody>
          <a:bodyPr>
            <a:normAutofit lnSpcReduction="10000"/>
          </a:bodyPr>
          <a:lstStyle/>
          <a:p>
            <a:pPr marL="0" marR="0" algn="just">
              <a:spcBef>
                <a:spcPts val="600"/>
              </a:spcBef>
              <a:spcAft>
                <a:spcPts val="600"/>
              </a:spcAft>
            </a:pPr>
            <a:r>
              <a:rPr lang="ka-GE" b="1" dirty="0">
                <a:ea typeface="Calibri" panose="020F0502020204030204" pitchFamily="34" charset="0"/>
                <a:cs typeface="Times New Roman" panose="02020603050405020304" pitchFamily="18" charset="0"/>
              </a:rPr>
              <a:t>საწარმოს მოწყობის სამშენებლო სამუშაოები იწარმოება შემდეგი თანმიმდევრობით:</a:t>
            </a:r>
            <a:endParaRPr lang="en-US" b="1" dirty="0">
              <a:latin typeface="Sylfaen" panose="010A0502050306030303" pitchFamily="18" charset="0"/>
              <a:ea typeface="Calibri" panose="020F0502020204030204" pitchFamily="34" charset="0"/>
              <a:cs typeface="Times New Roman" panose="02020603050405020304" pitchFamily="18" charset="0"/>
            </a:endParaRPr>
          </a:p>
          <a:p>
            <a:pPr lvl="0" algn="just">
              <a:spcBef>
                <a:spcPts val="0"/>
              </a:spcBef>
              <a:buFont typeface="Symbol" panose="05050102010706020507" pitchFamily="18" charset="2"/>
              <a:buChar char=""/>
            </a:pPr>
            <a:r>
              <a:rPr lang="ka-GE" dirty="0">
                <a:solidFill>
                  <a:srgbClr val="000000"/>
                </a:solidFill>
              </a:rPr>
              <a:t>მოსამზადებელი;</a:t>
            </a:r>
            <a:endParaRPr lang="en-US" dirty="0">
              <a:solidFill>
                <a:srgbClr val="000000"/>
              </a:solidFill>
            </a:endParaRPr>
          </a:p>
          <a:p>
            <a:pPr lvl="0" algn="just">
              <a:spcBef>
                <a:spcPts val="0"/>
              </a:spcBef>
              <a:buFont typeface="Symbol" panose="05050102010706020507" pitchFamily="18" charset="2"/>
              <a:buChar char=""/>
            </a:pPr>
            <a:r>
              <a:rPr lang="ka-GE" dirty="0">
                <a:solidFill>
                  <a:srgbClr val="000000"/>
                </a:solidFill>
              </a:rPr>
              <a:t>საძირკვლის მოწყობა;</a:t>
            </a:r>
            <a:endParaRPr lang="en-US" dirty="0">
              <a:solidFill>
                <a:srgbClr val="000000"/>
              </a:solidFill>
            </a:endParaRPr>
          </a:p>
          <a:p>
            <a:pPr lvl="0" algn="just">
              <a:spcBef>
                <a:spcPts val="0"/>
              </a:spcBef>
              <a:buFont typeface="Symbol" panose="05050102010706020507" pitchFamily="18" charset="2"/>
              <a:buChar char=""/>
            </a:pPr>
            <a:r>
              <a:rPr lang="ka-GE" dirty="0">
                <a:solidFill>
                  <a:srgbClr val="000000"/>
                </a:solidFill>
              </a:rPr>
              <a:t>კოლონების მოწყობა;</a:t>
            </a:r>
            <a:endParaRPr lang="en-US" dirty="0">
              <a:solidFill>
                <a:srgbClr val="000000"/>
              </a:solidFill>
            </a:endParaRPr>
          </a:p>
          <a:p>
            <a:pPr lvl="0" algn="just">
              <a:spcBef>
                <a:spcPts val="0"/>
              </a:spcBef>
              <a:buFont typeface="Symbol" panose="05050102010706020507" pitchFamily="18" charset="2"/>
              <a:buChar char=""/>
            </a:pPr>
            <a:r>
              <a:rPr lang="ka-GE" dirty="0">
                <a:solidFill>
                  <a:srgbClr val="000000"/>
                </a:solidFill>
              </a:rPr>
              <a:t>კედლის მოწყობა;</a:t>
            </a:r>
            <a:endParaRPr lang="en-US" dirty="0">
              <a:solidFill>
                <a:srgbClr val="000000"/>
              </a:solidFill>
            </a:endParaRPr>
          </a:p>
          <a:p>
            <a:pPr lvl="0" algn="just">
              <a:spcBef>
                <a:spcPts val="0"/>
              </a:spcBef>
              <a:buFont typeface="Symbol" panose="05050102010706020507" pitchFamily="18" charset="2"/>
              <a:buChar char=""/>
            </a:pPr>
            <a:r>
              <a:rPr lang="ka-GE" dirty="0">
                <a:solidFill>
                  <a:srgbClr val="000000"/>
                </a:solidFill>
              </a:rPr>
              <a:t>გადახურვის კონსტრუქციის მოწყობა;</a:t>
            </a:r>
            <a:endParaRPr lang="en-US" dirty="0">
              <a:solidFill>
                <a:srgbClr val="000000"/>
              </a:solidFill>
            </a:endParaRPr>
          </a:p>
          <a:p>
            <a:pPr lvl="0" algn="just">
              <a:spcBef>
                <a:spcPts val="0"/>
              </a:spcBef>
              <a:buFont typeface="Symbol" panose="05050102010706020507" pitchFamily="18" charset="2"/>
              <a:buChar char=""/>
            </a:pPr>
            <a:r>
              <a:rPr lang="ka-GE" dirty="0">
                <a:solidFill>
                  <a:srgbClr val="000000"/>
                </a:solidFill>
              </a:rPr>
              <a:t>სახურავის მოწყობა;</a:t>
            </a:r>
            <a:endParaRPr lang="en-US" dirty="0">
              <a:solidFill>
                <a:srgbClr val="000000"/>
              </a:solidFill>
            </a:endParaRPr>
          </a:p>
          <a:p>
            <a:pPr lvl="0" algn="just">
              <a:spcBef>
                <a:spcPts val="0"/>
              </a:spcBef>
              <a:buFont typeface="Symbol" panose="05050102010706020507" pitchFamily="18" charset="2"/>
              <a:buChar char=""/>
            </a:pPr>
            <a:r>
              <a:rPr lang="ka-GE" dirty="0">
                <a:solidFill>
                  <a:srgbClr val="000000"/>
                </a:solidFill>
              </a:rPr>
              <a:t>შიდა კეთილმოწყობა;</a:t>
            </a:r>
            <a:endParaRPr lang="en-US" dirty="0">
              <a:solidFill>
                <a:srgbClr val="000000"/>
              </a:solidFill>
            </a:endParaRPr>
          </a:p>
          <a:p>
            <a:pPr lvl="0" algn="just">
              <a:spcBef>
                <a:spcPts val="0"/>
              </a:spcBef>
              <a:buFont typeface="Symbol" panose="05050102010706020507" pitchFamily="18" charset="2"/>
              <a:buChar char=""/>
            </a:pPr>
            <a:r>
              <a:rPr lang="ka-GE" dirty="0">
                <a:solidFill>
                  <a:srgbClr val="000000"/>
                </a:solidFill>
              </a:rPr>
              <a:t>გარე კეთილმოწყობა.</a:t>
            </a:r>
            <a:endParaRPr lang="en-US" dirty="0">
              <a:solidFill>
                <a:srgbClr val="000000"/>
              </a:solidFill>
            </a:endParaRPr>
          </a:p>
          <a:p>
            <a:pPr marL="0" indent="0" algn="just">
              <a:buNone/>
            </a:pPr>
            <a:r>
              <a:rPr lang="ka-GE" dirty="0">
                <a:solidFill>
                  <a:schemeClr val="tx1"/>
                </a:solidFill>
              </a:rPr>
              <a:t>მშენებლობის ეტაპზე სამშენებლო ბანაკის მოწყობა არ იგეგმება, ასევე არ არის გათვალისწინებული ბეტონის კვანძის მოწყობა. საპროექტო შენობა იქნება მსუბუქი კონსტრუქციის, საჭირო რაოდენობის სამშენებლო მასალები ტერიტორიაზე შემოვა მზა სახით, შესაბამისად დაგეგმილი მცირე მასშტაბიანი სამშენებლო სამუშაოები არ </a:t>
            </a:r>
            <a:r>
              <a:rPr lang="ka-GE" dirty="0" smtClean="0">
                <a:solidFill>
                  <a:schemeClr val="tx1"/>
                </a:solidFill>
              </a:rPr>
              <a:t>საჭიროებს </a:t>
            </a:r>
            <a:r>
              <a:rPr lang="ka-GE" dirty="0">
                <a:solidFill>
                  <a:schemeClr val="tx1"/>
                </a:solidFill>
              </a:rPr>
              <a:t>დამატებით ხმაურის და ემისიების  წარმომქმნელი სტაციონალური წყაროების მოწყობას. რაც შეეხება საძირკველების მომზადებისათვის საჭირო ბეტონს  ტერიტორიაზე ისიც მზა სახით შემოვა. </a:t>
            </a:r>
            <a:endParaRPr lang="en-US" dirty="0">
              <a:solidFill>
                <a:schemeClr val="tx1"/>
              </a:solidFill>
            </a:endParaRPr>
          </a:p>
        </p:txBody>
      </p:sp>
    </p:spTree>
    <p:extLst>
      <p:ext uri="{BB962C8B-B14F-4D97-AF65-F5344CB8AC3E}">
        <p14:creationId xmlns:p14="http://schemas.microsoft.com/office/powerpoint/2010/main" val="2080617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662" y="338612"/>
            <a:ext cx="9417020" cy="618094"/>
          </a:xfrm>
        </p:spPr>
        <p:txBody>
          <a:bodyPr>
            <a:normAutofit/>
          </a:bodyPr>
          <a:lstStyle/>
          <a:p>
            <a:pPr algn="r"/>
            <a:r>
              <a:rPr lang="ka-GE" sz="2400" b="1" dirty="0" smtClean="0"/>
              <a:t>დაგეგმილი საქმიანობით მოსალოდნელი ზემოქმედების სახეები</a:t>
            </a:r>
            <a:endParaRPr lang="en-US" sz="2400" b="1" dirty="0"/>
          </a:p>
        </p:txBody>
      </p:sp>
      <p:sp>
        <p:nvSpPr>
          <p:cNvPr id="3" name="Content Placeholder 2"/>
          <p:cNvSpPr>
            <a:spLocks noGrp="1"/>
          </p:cNvSpPr>
          <p:nvPr>
            <p:ph idx="1"/>
          </p:nvPr>
        </p:nvSpPr>
        <p:spPr>
          <a:xfrm>
            <a:off x="2192055" y="1107470"/>
            <a:ext cx="9292705" cy="4358704"/>
          </a:xfrm>
        </p:spPr>
        <p:txBody>
          <a:bodyPr/>
          <a:lstStyle/>
          <a:p>
            <a:pPr algn="just"/>
            <a:r>
              <a:rPr lang="ka-GE" dirty="0" smtClean="0"/>
              <a:t>ატმოსფერულ </a:t>
            </a:r>
            <a:r>
              <a:rPr lang="ka-GE" dirty="0"/>
              <a:t>ჰაერში, ხმაურის და ვიბრაციის </a:t>
            </a:r>
            <a:r>
              <a:rPr lang="ka-GE" dirty="0" smtClean="0"/>
              <a:t>გავრცელება;</a:t>
            </a:r>
          </a:p>
          <a:p>
            <a:pPr algn="just"/>
            <a:r>
              <a:rPr lang="ka-GE" dirty="0" smtClean="0"/>
              <a:t>ბიოლოგიურ </a:t>
            </a:r>
            <a:r>
              <a:rPr lang="ka-GE" dirty="0"/>
              <a:t>გარემოზე </a:t>
            </a:r>
            <a:r>
              <a:rPr lang="ka-GE" dirty="0" smtClean="0"/>
              <a:t>ზემოქმედება;</a:t>
            </a:r>
          </a:p>
          <a:p>
            <a:pPr algn="just"/>
            <a:r>
              <a:rPr lang="ka-GE" dirty="0" smtClean="0"/>
              <a:t>ნიადაგზე </a:t>
            </a:r>
            <a:r>
              <a:rPr lang="ka-GE" dirty="0"/>
              <a:t>და გრუნტზე </a:t>
            </a:r>
            <a:r>
              <a:rPr lang="ka-GE" dirty="0" smtClean="0"/>
              <a:t>ზემოქმედება;</a:t>
            </a:r>
          </a:p>
          <a:p>
            <a:pPr algn="just"/>
            <a:r>
              <a:rPr lang="ka-GE" dirty="0" smtClean="0"/>
              <a:t>გეოლოგიურ </a:t>
            </a:r>
            <a:r>
              <a:rPr lang="ka-GE" dirty="0"/>
              <a:t>გარემოზე </a:t>
            </a:r>
            <a:r>
              <a:rPr lang="ka-GE" dirty="0" smtClean="0"/>
              <a:t>ზემოქმედება;</a:t>
            </a:r>
          </a:p>
          <a:p>
            <a:pPr algn="just"/>
            <a:r>
              <a:rPr lang="ka-GE" dirty="0" smtClean="0"/>
              <a:t>ნარჩენებით </a:t>
            </a:r>
            <a:r>
              <a:rPr lang="ka-GE" dirty="0"/>
              <a:t>მოსალოდნელი </a:t>
            </a:r>
            <a:r>
              <a:rPr lang="ka-GE" dirty="0" smtClean="0"/>
              <a:t>ზემოქმედება;</a:t>
            </a:r>
          </a:p>
          <a:p>
            <a:pPr algn="just"/>
            <a:r>
              <a:rPr lang="ka-GE" dirty="0" smtClean="0"/>
              <a:t>ზემოქმედება </a:t>
            </a:r>
            <a:r>
              <a:rPr lang="ka-GE" dirty="0"/>
              <a:t>სატრანსპორტო </a:t>
            </a:r>
            <a:r>
              <a:rPr lang="ka-GE" dirty="0" smtClean="0"/>
              <a:t>ნაკადზე;</a:t>
            </a:r>
          </a:p>
          <a:p>
            <a:pPr algn="just"/>
            <a:r>
              <a:rPr lang="ka-GE" dirty="0" smtClean="0"/>
              <a:t>ზემოქმედება </a:t>
            </a:r>
            <a:r>
              <a:rPr lang="ka-GE" dirty="0"/>
              <a:t>მიწის </a:t>
            </a:r>
            <a:r>
              <a:rPr lang="ka-GE" dirty="0" smtClean="0"/>
              <a:t>რესურსებზე;</a:t>
            </a:r>
          </a:p>
          <a:p>
            <a:pPr algn="just"/>
            <a:r>
              <a:rPr lang="ka-GE" dirty="0" smtClean="0"/>
              <a:t>ზემოქმედება </a:t>
            </a:r>
            <a:r>
              <a:rPr lang="ka-GE" dirty="0"/>
              <a:t>ჯანმრთელობასა და </a:t>
            </a:r>
            <a:r>
              <a:rPr lang="ka-GE" dirty="0" smtClean="0"/>
              <a:t>უსაფრთხოებაზე;</a:t>
            </a:r>
          </a:p>
          <a:p>
            <a:pPr algn="just"/>
            <a:r>
              <a:rPr lang="ka-GE" dirty="0" smtClean="0"/>
              <a:t>კუმულაციური ზემოქმედება.</a:t>
            </a:r>
            <a:endParaRPr lang="en-US" dirty="0"/>
          </a:p>
        </p:txBody>
      </p:sp>
      <p:sp>
        <p:nvSpPr>
          <p:cNvPr id="4" name="Rectangle 3"/>
          <p:cNvSpPr/>
          <p:nvPr/>
        </p:nvSpPr>
        <p:spPr>
          <a:xfrm>
            <a:off x="2076662" y="5466173"/>
            <a:ext cx="10115338" cy="646331"/>
          </a:xfrm>
          <a:prstGeom prst="rect">
            <a:avLst/>
          </a:prstGeom>
        </p:spPr>
        <p:txBody>
          <a:bodyPr wrap="square">
            <a:spAutoFit/>
          </a:bodyPr>
          <a:lstStyle/>
          <a:p>
            <a:r>
              <a:rPr lang="ka-GE" b="1" i="1" u="sng" dirty="0" smtClean="0"/>
              <a:t>გარემოს სხვადასხვა რეცეპტორების მომართ მოსალოდნელი ზემოქმედების სახეები და მასშტაბები დეტალურად განხილული იქნება გზშ-ის ანგარიშში.</a:t>
            </a:r>
            <a:endParaRPr lang="en-US" b="1" i="1" u="sng" dirty="0"/>
          </a:p>
        </p:txBody>
      </p:sp>
    </p:spTree>
    <p:extLst>
      <p:ext uri="{BB962C8B-B14F-4D97-AF65-F5344CB8AC3E}">
        <p14:creationId xmlns:p14="http://schemas.microsoft.com/office/powerpoint/2010/main" val="2583221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7007" y="2327399"/>
            <a:ext cx="8915400" cy="954657"/>
          </a:xfrm>
        </p:spPr>
        <p:txBody>
          <a:bodyPr>
            <a:normAutofit/>
          </a:bodyPr>
          <a:lstStyle/>
          <a:p>
            <a:pPr marL="0" indent="0">
              <a:buNone/>
            </a:pPr>
            <a:r>
              <a:rPr lang="ka-GE" sz="4400" dirty="0" smtClean="0"/>
              <a:t>მადლობ</a:t>
            </a:r>
            <a:r>
              <a:rPr lang="ka-GE" sz="4400" dirty="0"/>
              <a:t>ა</a:t>
            </a:r>
            <a:r>
              <a:rPr lang="ka-GE" sz="4400" dirty="0" smtClean="0"/>
              <a:t> </a:t>
            </a:r>
            <a:r>
              <a:rPr lang="ka-GE" sz="4400" dirty="0" smtClean="0"/>
              <a:t>ყურადღებისთვის!!!!!</a:t>
            </a:r>
            <a:endParaRPr lang="en-US" sz="4400" dirty="0"/>
          </a:p>
        </p:txBody>
      </p:sp>
    </p:spTree>
    <p:extLst>
      <p:ext uri="{BB962C8B-B14F-4D97-AF65-F5344CB8AC3E}">
        <p14:creationId xmlns:p14="http://schemas.microsoft.com/office/powerpoint/2010/main" val="252643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dirty="0"/>
              <a:t/>
            </a:r>
            <a:br>
              <a:rPr lang="ka-GE" dirty="0"/>
            </a:br>
            <a:endParaRPr lang="en-US" dirty="0"/>
          </a:p>
        </p:txBody>
      </p:sp>
      <p:sp>
        <p:nvSpPr>
          <p:cNvPr id="3" name="Объект 2"/>
          <p:cNvSpPr>
            <a:spLocks noGrp="1"/>
          </p:cNvSpPr>
          <p:nvPr>
            <p:ph idx="1"/>
          </p:nvPr>
        </p:nvSpPr>
        <p:spPr/>
        <p:txBody>
          <a:bodyPr>
            <a:normAutofit fontScale="92500" lnSpcReduction="20000"/>
          </a:bodyPr>
          <a:lstStyle/>
          <a:p>
            <a:r>
              <a:rPr lang="ka-GE" dirty="0">
                <a:solidFill>
                  <a:schemeClr val="tx1"/>
                </a:solidFill>
              </a:rPr>
              <a:t>სკოპინგის ანგარიში</a:t>
            </a:r>
          </a:p>
          <a:p>
            <a:endParaRPr lang="ka-GE" dirty="0">
              <a:solidFill>
                <a:schemeClr val="tx1"/>
              </a:solidFill>
            </a:endParaRPr>
          </a:p>
          <a:p>
            <a:r>
              <a:rPr lang="ka-GE" dirty="0">
                <a:solidFill>
                  <a:schemeClr val="tx1"/>
                </a:solidFill>
              </a:rPr>
              <a:t>საზოგადოების ინფორმირება, საჯარო განხილვა, მოსაზრებების გათვალისწინება</a:t>
            </a:r>
          </a:p>
          <a:p>
            <a:endParaRPr lang="ka-GE" dirty="0">
              <a:solidFill>
                <a:schemeClr val="tx1"/>
              </a:solidFill>
            </a:endParaRPr>
          </a:p>
          <a:p>
            <a:r>
              <a:rPr lang="ka-GE" dirty="0">
                <a:solidFill>
                  <a:schemeClr val="tx1"/>
                </a:solidFill>
              </a:rPr>
              <a:t>სკოპინგის </a:t>
            </a:r>
            <a:r>
              <a:rPr lang="ka-GE" dirty="0" smtClean="0">
                <a:solidFill>
                  <a:schemeClr val="tx1"/>
                </a:solidFill>
              </a:rPr>
              <a:t>დასკვნა</a:t>
            </a:r>
            <a:endParaRPr lang="ka-GE" dirty="0">
              <a:solidFill>
                <a:schemeClr val="tx1"/>
              </a:solidFill>
            </a:endParaRPr>
          </a:p>
          <a:p>
            <a:endParaRPr lang="ka-GE" dirty="0">
              <a:solidFill>
                <a:schemeClr val="tx1"/>
              </a:solidFill>
            </a:endParaRPr>
          </a:p>
          <a:p>
            <a:r>
              <a:rPr lang="ka-GE" dirty="0" smtClean="0">
                <a:solidFill>
                  <a:schemeClr val="tx1"/>
                </a:solidFill>
              </a:rPr>
              <a:t>გზშ-ის </a:t>
            </a:r>
            <a:r>
              <a:rPr lang="ka-GE" dirty="0">
                <a:solidFill>
                  <a:schemeClr val="tx1"/>
                </a:solidFill>
              </a:rPr>
              <a:t>ანგარიში</a:t>
            </a:r>
          </a:p>
          <a:p>
            <a:endParaRPr lang="ka-GE" dirty="0">
              <a:solidFill>
                <a:schemeClr val="tx1"/>
              </a:solidFill>
            </a:endParaRPr>
          </a:p>
          <a:p>
            <a:r>
              <a:rPr lang="ka-GE" dirty="0">
                <a:solidFill>
                  <a:schemeClr val="tx1"/>
                </a:solidFill>
              </a:rPr>
              <a:t>საზოგადოების ინფორმირება, საჯარო განხილვა, მოსაზრებების გათვალისწინება</a:t>
            </a:r>
          </a:p>
          <a:p>
            <a:endParaRPr lang="ka-GE" dirty="0">
              <a:solidFill>
                <a:schemeClr val="tx1"/>
              </a:solidFill>
            </a:endParaRPr>
          </a:p>
          <a:p>
            <a:r>
              <a:rPr lang="ka-GE" dirty="0" smtClean="0">
                <a:solidFill>
                  <a:schemeClr val="tx1"/>
                </a:solidFill>
              </a:rPr>
              <a:t>გარემოსდაცვითი გადაწყვეტილება</a:t>
            </a:r>
            <a:endParaRPr lang="ka-GE" dirty="0">
              <a:solidFill>
                <a:schemeClr val="tx1"/>
              </a:solidFill>
            </a:endParaRPr>
          </a:p>
          <a:p>
            <a:endParaRPr lang="en-US" dirty="0"/>
          </a:p>
        </p:txBody>
      </p:sp>
      <p:sp>
        <p:nvSpPr>
          <p:cNvPr id="4" name="Прямоугольник 3"/>
          <p:cNvSpPr/>
          <p:nvPr/>
        </p:nvSpPr>
        <p:spPr>
          <a:xfrm>
            <a:off x="3047999" y="688312"/>
            <a:ext cx="7599124" cy="830997"/>
          </a:xfrm>
          <a:prstGeom prst="rect">
            <a:avLst/>
          </a:prstGeom>
        </p:spPr>
        <p:txBody>
          <a:bodyPr wrap="square">
            <a:spAutoFit/>
          </a:bodyPr>
          <a:lstStyle/>
          <a:p>
            <a:pPr lvl="0" algn="ctr" defTabSz="457200" fontAlgn="base">
              <a:spcBef>
                <a:spcPct val="0"/>
              </a:spcBef>
              <a:spcAft>
                <a:spcPct val="0"/>
              </a:spcAft>
            </a:pPr>
            <a:r>
              <a:rPr lang="ka-GE" altLang="en-US" sz="2400" b="1" dirty="0">
                <a:solidFill>
                  <a:srgbClr val="000000"/>
                </a:solidFill>
                <a:latin typeface="Sylfaen" pitchFamily="18" charset="0"/>
                <a:cs typeface="Arial" charset="0"/>
              </a:rPr>
              <a:t>საქართველოს კანონის “გარემოსდაცვითი შეფასების კოდექსი” პროცედურები</a:t>
            </a:r>
            <a:endParaRPr lang="en-US" altLang="en-US" sz="2400" dirty="0">
              <a:solidFill>
                <a:srgbClr val="000000"/>
              </a:solidFill>
              <a:latin typeface="Arial" charset="0"/>
              <a:cs typeface="Arial" charset="0"/>
            </a:endParaRPr>
          </a:p>
        </p:txBody>
      </p:sp>
    </p:spTree>
    <p:extLst>
      <p:ext uri="{BB962C8B-B14F-4D97-AF65-F5344CB8AC3E}">
        <p14:creationId xmlns:p14="http://schemas.microsoft.com/office/powerpoint/2010/main" val="1298356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1757819"/>
            <a:ext cx="8915400" cy="3777622"/>
          </a:xfrm>
        </p:spPr>
        <p:txBody>
          <a:bodyPr>
            <a:normAutofit/>
          </a:bodyPr>
          <a:lstStyle/>
          <a:p>
            <a:pPr algn="just"/>
            <a:r>
              <a:rPr lang="ka-GE" dirty="0"/>
              <a:t>სკოპინგი – პროცედურა, რომელიც განსაზღვრავს </a:t>
            </a:r>
            <a:r>
              <a:rPr lang="ka-GE" dirty="0" smtClean="0"/>
              <a:t>გარემოზე ზემოქმედების შეფასებისთვის </a:t>
            </a:r>
            <a:r>
              <a:rPr lang="ka-GE" dirty="0"/>
              <a:t>მოსაპოვებელი და შესასწავლი ინფორმაციის </a:t>
            </a:r>
            <a:r>
              <a:rPr lang="ka-GE" dirty="0" smtClean="0"/>
              <a:t>ჩამონათვალს;</a:t>
            </a:r>
          </a:p>
          <a:p>
            <a:pPr algn="just"/>
            <a:r>
              <a:rPr lang="ka-GE" dirty="0"/>
              <a:t>სკოპინგის ანგარიში – წინასწარი დოკუმენტი, რომელიც საქმიანობის განმახორციელებელმა ან/და კონსულტანტმა მოამზადა და რომლის </a:t>
            </a:r>
            <a:r>
              <a:rPr lang="ka-GE" dirty="0" smtClean="0"/>
              <a:t>საფუძველზეც </a:t>
            </a:r>
            <a:r>
              <a:rPr lang="ka-GE" dirty="0"/>
              <a:t>სამინისტრო გასცემს სკოპინგის დასკვნას</a:t>
            </a:r>
            <a:r>
              <a:rPr lang="ka-GE" dirty="0" smtClean="0"/>
              <a:t>;</a:t>
            </a:r>
          </a:p>
          <a:p>
            <a:pPr algn="just"/>
            <a:r>
              <a:rPr lang="ka-GE" dirty="0"/>
              <a:t>სამინისტროს მიერ გაცემული სკოპინგის </a:t>
            </a:r>
            <a:r>
              <a:rPr lang="ka-GE" dirty="0" smtClean="0"/>
              <a:t>დასკვნის საფუძველზე საქმიანობის განმახორციელებლი ამზადებს გარემოზე ზემოქმედების შეფასების ანგარიშს</a:t>
            </a:r>
            <a:r>
              <a:rPr lang="ka-GE" dirty="0"/>
              <a:t>. </a:t>
            </a:r>
            <a:endParaRPr lang="ka-GE" dirty="0" smtClean="0"/>
          </a:p>
          <a:p>
            <a:pPr algn="just"/>
            <a:r>
              <a:rPr lang="ka-GE" dirty="0" smtClean="0"/>
              <a:t>სამინისტროს </a:t>
            </a:r>
            <a:r>
              <a:rPr lang="ka-GE" dirty="0"/>
              <a:t>მიერ სკოპინგის დასკვნის დამტკიცების შემდეგ საქმიანობის განმახორციელებელი ან/და კონსულტანტი სკოპინგის დასკვნის საფუძველზე </a:t>
            </a:r>
            <a:r>
              <a:rPr lang="ka-GE" dirty="0" smtClean="0"/>
              <a:t>ამზადებს </a:t>
            </a:r>
            <a:r>
              <a:rPr lang="ka-GE" dirty="0"/>
              <a:t>გარემოზე ზემოქმედების შეფასების ანგარიშს </a:t>
            </a:r>
            <a:r>
              <a:rPr lang="ka-GE" dirty="0" smtClean="0"/>
              <a:t>და უზრუნველყობს მის სამინისტროში წარმოდგენას, რომლის საფუძველზეც გაიცემა გარემოსდაცვითი გადაწყვეტილება.</a:t>
            </a:r>
          </a:p>
        </p:txBody>
      </p:sp>
    </p:spTree>
    <p:extLst>
      <p:ext uri="{BB962C8B-B14F-4D97-AF65-F5344CB8AC3E}">
        <p14:creationId xmlns:p14="http://schemas.microsoft.com/office/powerpoint/2010/main" val="3279267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83244" y="180938"/>
            <a:ext cx="1946205" cy="585062"/>
          </a:xfrm>
        </p:spPr>
        <p:txBody>
          <a:bodyPr>
            <a:normAutofit/>
          </a:bodyPr>
          <a:lstStyle/>
          <a:p>
            <a:pPr algn="r"/>
            <a:r>
              <a:rPr lang="ka-GE" sz="2400" b="1" dirty="0" smtClean="0"/>
              <a:t>შესავალი</a:t>
            </a:r>
            <a:endParaRPr lang="en-US" sz="2400" b="1" dirty="0"/>
          </a:p>
        </p:txBody>
      </p:sp>
      <p:sp>
        <p:nvSpPr>
          <p:cNvPr id="3" name="Subtitle 2"/>
          <p:cNvSpPr>
            <a:spLocks noGrp="1"/>
          </p:cNvSpPr>
          <p:nvPr>
            <p:ph type="subTitle" idx="1"/>
          </p:nvPr>
        </p:nvSpPr>
        <p:spPr>
          <a:xfrm>
            <a:off x="427512" y="793677"/>
            <a:ext cx="11639228" cy="1126283"/>
          </a:xfrm>
        </p:spPr>
        <p:txBody>
          <a:bodyPr>
            <a:normAutofit/>
          </a:bodyPr>
          <a:lstStyle/>
          <a:p>
            <a:pPr algn="just"/>
            <a:r>
              <a:rPr lang="ka-GE" sz="2000" dirty="0" smtClean="0">
                <a:solidFill>
                  <a:schemeClr val="tx1"/>
                </a:solidFill>
              </a:rPr>
              <a:t>ქ. რუსთავში მშვიდობის ქ. N2 -ში  შპს </a:t>
            </a:r>
            <a:r>
              <a:rPr lang="ka-GE" sz="2000" dirty="0">
                <a:solidFill>
                  <a:schemeClr val="tx1"/>
                </a:solidFill>
              </a:rPr>
              <a:t>„ემენ ქემიკალ ჯორჯია</a:t>
            </a:r>
            <a:r>
              <a:rPr lang="ka-GE" sz="2000" dirty="0" smtClean="0">
                <a:solidFill>
                  <a:schemeClr val="tx1"/>
                </a:solidFill>
              </a:rPr>
              <a:t>“ გეგმავს მის საკუთრებაში არსებულ მანგანუმის </a:t>
            </a:r>
            <a:r>
              <a:rPr lang="ka-GE" sz="2000" dirty="0">
                <a:solidFill>
                  <a:schemeClr val="tx1"/>
                </a:solidFill>
              </a:rPr>
              <a:t>ოქსიდის საწარმოს ტერიტორიაზე, მანგანუმის სულფატის საწარმოს მოწყობის და </a:t>
            </a:r>
            <a:r>
              <a:rPr lang="ka-GE" sz="2000" dirty="0" smtClean="0">
                <a:solidFill>
                  <a:schemeClr val="tx1"/>
                </a:solidFill>
              </a:rPr>
              <a:t>ექსპლუატაციას. </a:t>
            </a:r>
            <a:endParaRPr lang="en-US" sz="2000" dirty="0">
              <a:solidFill>
                <a:schemeClr val="tx1"/>
              </a:solidFill>
            </a:endParaRPr>
          </a:p>
        </p:txBody>
      </p:sp>
      <p:pic>
        <p:nvPicPr>
          <p:cNvPr id="4" name="image2.jpeg"/>
          <p:cNvPicPr/>
          <p:nvPr/>
        </p:nvPicPr>
        <p:blipFill>
          <a:blip r:embed="rId2" cstate="print"/>
          <a:stretch>
            <a:fillRect/>
          </a:stretch>
        </p:blipFill>
        <p:spPr>
          <a:xfrm>
            <a:off x="3507288" y="1576580"/>
            <a:ext cx="6638793" cy="5047485"/>
          </a:xfrm>
          <a:prstGeom prst="rect">
            <a:avLst/>
          </a:prstGeom>
        </p:spPr>
      </p:pic>
    </p:spTree>
    <p:extLst>
      <p:ext uri="{BB962C8B-B14F-4D97-AF65-F5344CB8AC3E}">
        <p14:creationId xmlns:p14="http://schemas.microsoft.com/office/powerpoint/2010/main" val="2333096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8323" y="283147"/>
            <a:ext cx="3151238" cy="522765"/>
          </a:xfrm>
        </p:spPr>
        <p:txBody>
          <a:bodyPr>
            <a:normAutofit/>
          </a:bodyPr>
          <a:lstStyle/>
          <a:p>
            <a:pPr algn="r"/>
            <a:r>
              <a:rPr lang="ka-GE" sz="2800" b="1" dirty="0" smtClean="0"/>
              <a:t>ალტერნატივები</a:t>
            </a:r>
            <a:endParaRPr lang="en-US" sz="2800" b="1" dirty="0"/>
          </a:p>
        </p:txBody>
      </p:sp>
      <p:sp>
        <p:nvSpPr>
          <p:cNvPr id="5" name="Rectangle 4"/>
          <p:cNvSpPr/>
          <p:nvPr/>
        </p:nvSpPr>
        <p:spPr>
          <a:xfrm>
            <a:off x="849643" y="2664969"/>
            <a:ext cx="10285996" cy="1938992"/>
          </a:xfrm>
          <a:prstGeom prst="rect">
            <a:avLst/>
          </a:prstGeom>
        </p:spPr>
        <p:txBody>
          <a:bodyPr wrap="square">
            <a:spAutoFit/>
          </a:bodyPr>
          <a:lstStyle/>
          <a:p>
            <a:pPr lvl="0" algn="just"/>
            <a:r>
              <a:rPr lang="ka-GE" sz="2400" i="1" dirty="0"/>
              <a:t>ალტერნატივა I </a:t>
            </a:r>
            <a:r>
              <a:rPr lang="ka-GE" sz="2400" dirty="0"/>
              <a:t>- საწარმოს განთავსება შპს „ემენ ქემიკალ ჯორჯია“-ს საკუთრებაში არსებულ ტერიტორიაზე, სამრეწველო ზონაში;</a:t>
            </a:r>
            <a:endParaRPr lang="en-US" sz="2400" dirty="0"/>
          </a:p>
          <a:p>
            <a:pPr lvl="0" algn="just"/>
            <a:r>
              <a:rPr lang="ka-GE" sz="2400" i="1" dirty="0"/>
              <a:t>ალტერნატივა II </a:t>
            </a:r>
            <a:r>
              <a:rPr lang="ka-GE" sz="2400" dirty="0"/>
              <a:t>- საწარმოს განთავსება პირველი ალტერნატიული ვარიანტის </a:t>
            </a:r>
            <a:r>
              <a:rPr lang="ka-GE" sz="2400" dirty="0" smtClean="0"/>
              <a:t>სამხრეთ-დასავლეთით</a:t>
            </a:r>
            <a:r>
              <a:rPr lang="ka-GE" sz="2400" dirty="0"/>
              <a:t>, არასასოფლო სამეურნეო დანიშნულების მიწის </a:t>
            </a:r>
            <a:r>
              <a:rPr lang="ka-GE" sz="2400" dirty="0" smtClean="0"/>
              <a:t>ნაკვეთზე, </a:t>
            </a:r>
            <a:r>
              <a:rPr lang="ka-GE" sz="2400" dirty="0"/>
              <a:t>სამრეწველო ზონაში.</a:t>
            </a:r>
            <a:endParaRPr lang="en-US" sz="2400" dirty="0"/>
          </a:p>
        </p:txBody>
      </p:sp>
      <p:sp>
        <p:nvSpPr>
          <p:cNvPr id="7" name="Rectangle 6"/>
          <p:cNvSpPr/>
          <p:nvPr/>
        </p:nvSpPr>
        <p:spPr>
          <a:xfrm>
            <a:off x="849643" y="1508673"/>
            <a:ext cx="9627078" cy="830997"/>
          </a:xfrm>
          <a:prstGeom prst="rect">
            <a:avLst/>
          </a:prstGeom>
        </p:spPr>
        <p:txBody>
          <a:bodyPr wrap="square">
            <a:spAutoFit/>
          </a:bodyPr>
          <a:lstStyle/>
          <a:p>
            <a:pPr algn="just"/>
            <a:r>
              <a:rPr lang="ka-GE" sz="2400" dirty="0">
                <a:ea typeface="Calibri" panose="020F0502020204030204" pitchFamily="34" charset="0"/>
                <a:cs typeface="Times New Roman" panose="02020603050405020304" pitchFamily="18" charset="0"/>
              </a:rPr>
              <a:t>პროექტის საწყის ეტაპზე </a:t>
            </a:r>
            <a:r>
              <a:rPr lang="ka-GE" sz="2400" dirty="0" smtClean="0">
                <a:ea typeface="Calibri" panose="020F0502020204030204" pitchFamily="34" charset="0"/>
                <a:cs typeface="Times New Roman" panose="02020603050405020304" pitchFamily="18" charset="0"/>
              </a:rPr>
              <a:t>განიხილულ იქნა </a:t>
            </a:r>
            <a:r>
              <a:rPr lang="ka-GE" sz="2400" dirty="0">
                <a:ea typeface="Calibri" panose="020F0502020204030204" pitchFamily="34" charset="0"/>
                <a:cs typeface="Times New Roman" panose="02020603050405020304" pitchFamily="18" charset="0"/>
              </a:rPr>
              <a:t>საწარმოს განთავსების ორი ალტერნატიული </a:t>
            </a:r>
            <a:r>
              <a:rPr lang="ka-GE" sz="2400" dirty="0" smtClean="0">
                <a:ea typeface="Calibri" panose="020F0502020204030204" pitchFamily="34" charset="0"/>
                <a:cs typeface="Times New Roman" panose="02020603050405020304" pitchFamily="18" charset="0"/>
              </a:rPr>
              <a:t>ვარიანტი:</a:t>
            </a:r>
            <a:endParaRPr lang="en-US" sz="2400" dirty="0"/>
          </a:p>
        </p:txBody>
      </p:sp>
      <p:sp>
        <p:nvSpPr>
          <p:cNvPr id="8" name="Rectangle 7"/>
          <p:cNvSpPr/>
          <p:nvPr/>
        </p:nvSpPr>
        <p:spPr>
          <a:xfrm>
            <a:off x="450937" y="5738633"/>
            <a:ext cx="11083407" cy="830997"/>
          </a:xfrm>
          <a:prstGeom prst="rect">
            <a:avLst/>
          </a:prstGeom>
        </p:spPr>
        <p:txBody>
          <a:bodyPr wrap="square">
            <a:spAutoFit/>
          </a:bodyPr>
          <a:lstStyle/>
          <a:p>
            <a:r>
              <a:rPr lang="ka-GE" sz="2400" u="sng" dirty="0" smtClean="0">
                <a:ea typeface="Calibri" panose="020F0502020204030204" pitchFamily="34" charset="0"/>
                <a:cs typeface="Times New Roman" panose="02020603050405020304" pitchFamily="18" charset="0"/>
              </a:rPr>
              <a:t>ფიზიკური და სოციალური  გარემოს გათვალისწინებით, საბოლოოდ შეირჩა 1 ალტერნატიული ვარიანტი </a:t>
            </a:r>
            <a:endParaRPr lang="en-US" sz="2400" u="sng" dirty="0"/>
          </a:p>
        </p:txBody>
      </p:sp>
    </p:spTree>
    <p:extLst>
      <p:ext uri="{BB962C8B-B14F-4D97-AF65-F5344CB8AC3E}">
        <p14:creationId xmlns:p14="http://schemas.microsoft.com/office/powerpoint/2010/main" val="3366168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41403" y="686754"/>
            <a:ext cx="7767518" cy="5797817"/>
          </a:xfrm>
          <a:prstGeom prst="rect">
            <a:avLst/>
          </a:prstGeom>
        </p:spPr>
      </p:pic>
      <p:sp>
        <p:nvSpPr>
          <p:cNvPr id="5" name="Rectangle 4"/>
          <p:cNvSpPr/>
          <p:nvPr/>
        </p:nvSpPr>
        <p:spPr>
          <a:xfrm>
            <a:off x="9411938" y="49725"/>
            <a:ext cx="2512226" cy="461665"/>
          </a:xfrm>
          <a:prstGeom prst="rect">
            <a:avLst/>
          </a:prstGeom>
        </p:spPr>
        <p:txBody>
          <a:bodyPr wrap="none">
            <a:spAutoFit/>
          </a:bodyPr>
          <a:lstStyle/>
          <a:p>
            <a:r>
              <a:rPr lang="ka-GE" sz="2400" b="1" dirty="0" smtClean="0"/>
              <a:t>ალტერნატივები</a:t>
            </a:r>
            <a:endParaRPr lang="en-US" sz="2400" b="1" dirty="0"/>
          </a:p>
        </p:txBody>
      </p:sp>
    </p:spTree>
    <p:extLst>
      <p:ext uri="{BB962C8B-B14F-4D97-AF65-F5344CB8AC3E}">
        <p14:creationId xmlns:p14="http://schemas.microsoft.com/office/powerpoint/2010/main" val="1988614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752" y="343103"/>
            <a:ext cx="5776435" cy="549082"/>
          </a:xfrm>
        </p:spPr>
        <p:txBody>
          <a:bodyPr>
            <a:normAutofit/>
          </a:bodyPr>
          <a:lstStyle/>
          <a:p>
            <a:pPr algn="r"/>
            <a:r>
              <a:rPr lang="ka-GE" sz="2400" b="1" dirty="0" smtClean="0"/>
              <a:t>მიმდინარე საქმიანობის მოკლე აღწერა</a:t>
            </a:r>
            <a:endParaRPr lang="en-US" sz="2400" b="1" dirty="0"/>
          </a:p>
        </p:txBody>
      </p:sp>
      <p:sp>
        <p:nvSpPr>
          <p:cNvPr id="3" name="Content Placeholder 2"/>
          <p:cNvSpPr>
            <a:spLocks noGrp="1"/>
          </p:cNvSpPr>
          <p:nvPr>
            <p:ph idx="1"/>
          </p:nvPr>
        </p:nvSpPr>
        <p:spPr>
          <a:xfrm>
            <a:off x="718149" y="1391729"/>
            <a:ext cx="11028002" cy="5224731"/>
          </a:xfrm>
        </p:spPr>
        <p:txBody>
          <a:bodyPr>
            <a:normAutofit fontScale="85000" lnSpcReduction="20000"/>
          </a:bodyPr>
          <a:lstStyle/>
          <a:p>
            <a:pPr algn="just"/>
            <a:r>
              <a:rPr lang="ka-GE" sz="2000" dirty="0"/>
              <a:t>შპს „ემენ ქემიკალ ჯორჯია“-ს მანგანუმის ოქსიდის საწარმო მდებარეობს ქ. რუსთავში, მშვიდობის ქუჩა №2-ში.  ობიექტი განთავსებულია ქალაქის სამრეწველო ზონაში,  108  768  მ</a:t>
            </a:r>
            <a:r>
              <a:rPr lang="ka-GE" sz="2000" baseline="30000" dirty="0"/>
              <a:t>2</a:t>
            </a:r>
            <a:r>
              <a:rPr lang="ka-GE" sz="2000" dirty="0"/>
              <a:t> ფართობზე (</a:t>
            </a:r>
            <a:r>
              <a:rPr lang="ka-GE" sz="2000" dirty="0" smtClean="0"/>
              <a:t>სკადასტრო კოდი </a:t>
            </a:r>
            <a:r>
              <a:rPr lang="ka-GE" sz="2000" dirty="0"/>
              <a:t>02.07.01.002), სადაც მოწყობილია შესაბამისი ინფრასტრუქტურა.</a:t>
            </a:r>
            <a:endParaRPr lang="en-US" sz="2000" dirty="0"/>
          </a:p>
          <a:p>
            <a:pPr algn="just"/>
            <a:r>
              <a:rPr lang="ka-GE" sz="2000" dirty="0"/>
              <a:t>საწარმოს ტერიტორიიდან უახლოესი დასახლებული პუნქტებია სოფ. </a:t>
            </a:r>
            <a:r>
              <a:rPr lang="ka-GE" sz="2000" dirty="0" err="1"/>
              <a:t>თაზაქენდი</a:t>
            </a:r>
            <a:r>
              <a:rPr lang="ka-GE" sz="2000" dirty="0"/>
              <a:t> და სოფ. ახალი სამგორი (დაშორების მანძილი შესაბამისად 2,4 და 2,9 კმ). ქ. რუსთავის მჭიდროდ დასახლებული ზონა ტერიტორიიდან დაშორებულია 3,8 კმ მანძილით. უახლოესი ზედაპირული წყლის ობიექტი – მდ. მტკვარი გაედინება დასავლეთით, 4,6 კმ მანძილის დაშორებით</a:t>
            </a:r>
            <a:r>
              <a:rPr lang="ka-GE" sz="2000" dirty="0" smtClean="0"/>
              <a:t>.</a:t>
            </a:r>
          </a:p>
          <a:p>
            <a:pPr algn="just"/>
            <a:r>
              <a:rPr lang="ka-GE" sz="2000" dirty="0"/>
              <a:t>შპს „ემენ ქემიკალ </a:t>
            </a:r>
            <a:r>
              <a:rPr lang="ka-GE" sz="2000" dirty="0" smtClean="0"/>
              <a:t>ჯორჯია“ არსებულ მანგანუმის ოქსიდის საწარმოში ახორციელებს </a:t>
            </a:r>
            <a:r>
              <a:rPr lang="ka-GE" sz="2000" dirty="0"/>
              <a:t>მანგანუმის მადნის კონცენტრატის </a:t>
            </a:r>
            <a:r>
              <a:rPr lang="ka-GE" sz="2000" dirty="0" smtClean="0"/>
              <a:t>შრობას, დაფქვას, კონცენტრატიდან </a:t>
            </a:r>
            <a:r>
              <a:rPr lang="ka-GE" sz="2000" dirty="0"/>
              <a:t>MnO-ს </a:t>
            </a:r>
            <a:r>
              <a:rPr lang="ka-GE" sz="2000" dirty="0" smtClean="0"/>
              <a:t>მიღებას </a:t>
            </a:r>
            <a:r>
              <a:rPr lang="ka-GE" sz="2000" dirty="0"/>
              <a:t>და </a:t>
            </a:r>
            <a:r>
              <a:rPr lang="ka-GE" sz="2000" dirty="0" smtClean="0"/>
              <a:t>შემდგომ მის რეალიზაციას.</a:t>
            </a:r>
            <a:endParaRPr lang="en-US" sz="2000" dirty="0"/>
          </a:p>
          <a:p>
            <a:pPr algn="just"/>
            <a:r>
              <a:rPr lang="ka-GE" sz="2000" dirty="0"/>
              <a:t>შპს </a:t>
            </a:r>
            <a:r>
              <a:rPr lang="ka-GE" sz="2000" dirty="0" smtClean="0"/>
              <a:t>„ემენ </a:t>
            </a:r>
            <a:r>
              <a:rPr lang="ka-GE" sz="2000" dirty="0"/>
              <a:t>ქემიკალ ჯორჯია“ მისივე შვილობილი კომპანიის საშუალებით გეგმავს გოგირდმჟავას საწარმოს მოწყობას და </a:t>
            </a:r>
            <a:r>
              <a:rPr lang="ka-GE" sz="2000" dirty="0" smtClean="0"/>
              <a:t>ექსპლუატაციას. აღნიშნულ პროექტს უკვე გავლილი აქვს სკოპინგის პროცედურა და გზშ-ის ანგარიშის მომზადების ეტაპზეა.</a:t>
            </a:r>
          </a:p>
          <a:p>
            <a:pPr algn="just"/>
            <a:r>
              <a:rPr lang="ka-GE" sz="2000" dirty="0"/>
              <a:t>შპს „ემენ ქემიკალ ჯორჯია“  ამჟამად სამინისტროსი წარმოდგენილი პროექტის ფარგლებში გეგმავს მანგანუმის სულფატის საწარმოს მოწყობისა და </a:t>
            </a:r>
            <a:r>
              <a:rPr lang="ka-GE" sz="2000" dirty="0" smtClean="0"/>
              <a:t>ექსპლუატაციის;</a:t>
            </a:r>
          </a:p>
          <a:p>
            <a:pPr algn="just"/>
            <a:r>
              <a:rPr lang="ka-GE" sz="2000" dirty="0"/>
              <a:t>საწარმოს მშენებლობის ეტაპზე დასაქმდება დაახლოებით 30 ადამიანი კვირაში 6 დღიანი 8 საათიანი სამუშაო გრაფიკით. მშენებლობა გაგრძელდება დაახლოებით 18 თვე. </a:t>
            </a:r>
            <a:endParaRPr lang="en-US" sz="2000" dirty="0"/>
          </a:p>
          <a:p>
            <a:pPr algn="just"/>
            <a:r>
              <a:rPr lang="ka-GE" sz="2000" dirty="0"/>
              <a:t>ექსპლუატაციის ფაზაზე დასაქმდება 15 - 20 ადამიანი 24 საათიანი 3 ცვლიანი სამუშაო გრაფიკით. საწარმო იმუშავებს მთელი წლის განმავლობაში (დაახლოებით 300 დღე) სახელმწიფო დასვენების დღეების გათვალისწინებული</a:t>
            </a:r>
            <a:r>
              <a:rPr lang="ka-GE" sz="2000" dirty="0" smtClean="0"/>
              <a:t>.</a:t>
            </a:r>
            <a:endParaRPr lang="en-US" sz="2000" dirty="0"/>
          </a:p>
        </p:txBody>
      </p:sp>
    </p:spTree>
    <p:extLst>
      <p:ext uri="{BB962C8B-B14F-4D97-AF65-F5344CB8AC3E}">
        <p14:creationId xmlns:p14="http://schemas.microsoft.com/office/powerpoint/2010/main" val="3969058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2596" y="175536"/>
            <a:ext cx="5907841" cy="563500"/>
          </a:xfrm>
        </p:spPr>
        <p:txBody>
          <a:bodyPr>
            <a:normAutofit fontScale="90000"/>
          </a:bodyPr>
          <a:lstStyle/>
          <a:p>
            <a:pPr algn="r"/>
            <a:r>
              <a:rPr lang="ka-GE" sz="3200" b="1" dirty="0" smtClean="0"/>
              <a:t>დაგეგმილი საქმიანობის აღწერა</a:t>
            </a:r>
            <a:endParaRPr lang="en-US" sz="3200" b="1" dirty="0"/>
          </a:p>
        </p:txBody>
      </p:sp>
      <p:sp>
        <p:nvSpPr>
          <p:cNvPr id="3" name="Content Placeholder 2"/>
          <p:cNvSpPr>
            <a:spLocks noGrp="1"/>
          </p:cNvSpPr>
          <p:nvPr>
            <p:ph idx="1"/>
          </p:nvPr>
        </p:nvSpPr>
        <p:spPr>
          <a:xfrm>
            <a:off x="614632" y="1318225"/>
            <a:ext cx="11355806" cy="4940061"/>
          </a:xfrm>
        </p:spPr>
        <p:txBody>
          <a:bodyPr>
            <a:normAutofit/>
          </a:bodyPr>
          <a:lstStyle/>
          <a:p>
            <a:pPr marL="0" marR="0" algn="just">
              <a:spcBef>
                <a:spcPts val="600"/>
              </a:spcBef>
              <a:spcAft>
                <a:spcPts val="600"/>
              </a:spcAft>
            </a:pPr>
            <a:r>
              <a:rPr lang="ka-GE" dirty="0" smtClean="0">
                <a:ea typeface="Calibri" panose="020F0502020204030204" pitchFamily="34" charset="0"/>
                <a:cs typeface="Times New Roman" panose="02020603050405020304" pitchFamily="18" charset="0"/>
              </a:rPr>
              <a:t>დაგეგმილი საქმიანობა გულისხმობს შპს „ემ ენ ქემიკალ ჯორჯია“-ს საწარმოო ტერიტორიაზე ახალი მანგანუმის სულფატის საწარმოს მოწყობას და ექსპლუატაციას, საწარმოს წარმადობა იქნება 21</a:t>
            </a:r>
            <a:r>
              <a:rPr lang="en-US" dirty="0" smtClean="0">
                <a:ea typeface="Calibri" panose="020F0502020204030204" pitchFamily="34" charset="0"/>
                <a:cs typeface="Times New Roman" panose="02020603050405020304" pitchFamily="18" charset="0"/>
              </a:rPr>
              <a:t> </a:t>
            </a:r>
            <a:r>
              <a:rPr lang="ka-GE" dirty="0" smtClean="0">
                <a:ea typeface="Calibri" panose="020F0502020204030204" pitchFamily="34" charset="0"/>
                <a:cs typeface="Times New Roman" panose="02020603050405020304" pitchFamily="18" charset="0"/>
              </a:rPr>
              <a:t>600 </a:t>
            </a:r>
            <a:r>
              <a:rPr lang="ka-GE" dirty="0">
                <a:ea typeface="Calibri" panose="020F0502020204030204" pitchFamily="34" charset="0"/>
                <a:cs typeface="Times New Roman" panose="02020603050405020304" pitchFamily="18" charset="0"/>
              </a:rPr>
              <a:t>ტ/წელ, ხოლო საჭირო ძირითადი ნედლეულის მაქსიმალური რაოდენობა: მანგანუმის ოქსიდი </a:t>
            </a:r>
            <a:r>
              <a:rPr lang="ka-GE" dirty="0" smtClean="0">
                <a:ea typeface="Calibri" panose="020F0502020204030204" pitchFamily="34" charset="0"/>
                <a:cs typeface="Times New Roman" panose="02020603050405020304" pitchFamily="18" charset="0"/>
              </a:rPr>
              <a:t>14</a:t>
            </a:r>
            <a:r>
              <a:rPr lang="en-US" dirty="0" smtClean="0">
                <a:ea typeface="Calibri" panose="020F0502020204030204" pitchFamily="34" charset="0"/>
                <a:cs typeface="Times New Roman" panose="02020603050405020304" pitchFamily="18" charset="0"/>
              </a:rPr>
              <a:t> </a:t>
            </a:r>
            <a:r>
              <a:rPr lang="ka-GE" dirty="0" smtClean="0">
                <a:ea typeface="Calibri" panose="020F0502020204030204" pitchFamily="34" charset="0"/>
                <a:cs typeface="Times New Roman" panose="02020603050405020304" pitchFamily="18" charset="0"/>
              </a:rPr>
              <a:t>400 </a:t>
            </a:r>
            <a:r>
              <a:rPr lang="ka-GE" dirty="0">
                <a:ea typeface="Calibri" panose="020F0502020204030204" pitchFamily="34" charset="0"/>
                <a:cs typeface="Times New Roman" panose="02020603050405020304" pitchFamily="18" charset="0"/>
              </a:rPr>
              <a:t>ტ/წელ,  გოგირდმჟავა </a:t>
            </a:r>
            <a:r>
              <a:rPr lang="ka-GE" dirty="0" smtClean="0">
                <a:ea typeface="Calibri" panose="020F0502020204030204" pitchFamily="34" charset="0"/>
                <a:cs typeface="Times New Roman" panose="02020603050405020304" pitchFamily="18" charset="0"/>
              </a:rPr>
              <a:t>17</a:t>
            </a:r>
            <a:r>
              <a:rPr lang="en-US" dirty="0" smtClean="0">
                <a:ea typeface="Calibri" panose="020F0502020204030204" pitchFamily="34" charset="0"/>
                <a:cs typeface="Times New Roman" panose="02020603050405020304" pitchFamily="18" charset="0"/>
              </a:rPr>
              <a:t> </a:t>
            </a:r>
            <a:r>
              <a:rPr lang="ka-GE" dirty="0" smtClean="0">
                <a:ea typeface="Calibri" panose="020F0502020204030204" pitchFamily="34" charset="0"/>
                <a:cs typeface="Times New Roman" panose="02020603050405020304" pitchFamily="18" charset="0"/>
              </a:rPr>
              <a:t>280 </a:t>
            </a:r>
            <a:r>
              <a:rPr lang="ka-GE" dirty="0">
                <a:ea typeface="Calibri" panose="020F0502020204030204" pitchFamily="34" charset="0"/>
                <a:cs typeface="Times New Roman" panose="02020603050405020304" pitchFamily="18" charset="0"/>
              </a:rPr>
              <a:t>ტ/წელ. დაგეგმილი საქმიანობის ფარგლებში საჭირო ნედლეულით საწარმოს მომარაგდება შპს „</a:t>
            </a:r>
            <a:r>
              <a:rPr lang="ka-GE" dirty="0" smtClean="0">
                <a:ea typeface="Calibri" panose="020F0502020204030204" pitchFamily="34" charset="0"/>
                <a:cs typeface="Times New Roman" panose="02020603050405020304" pitchFamily="18" charset="0"/>
              </a:rPr>
              <a:t>ემენ </a:t>
            </a:r>
            <a:r>
              <a:rPr lang="ka-GE" dirty="0">
                <a:ea typeface="Calibri" panose="020F0502020204030204" pitchFamily="34" charset="0"/>
                <a:cs typeface="Times New Roman" panose="02020603050405020304" pitchFamily="18" charset="0"/>
              </a:rPr>
              <a:t>ქემიკალ ჯორჯია“-ს არსებული </a:t>
            </a:r>
            <a:r>
              <a:rPr lang="ka-GE" dirty="0" smtClean="0">
                <a:ea typeface="Calibri" panose="020F0502020204030204" pitchFamily="34" charset="0"/>
                <a:cs typeface="Times New Roman" panose="02020603050405020304" pitchFamily="18" charset="0"/>
              </a:rPr>
              <a:t>მანგანუმის ოქსიდის საწარმოდან </a:t>
            </a:r>
            <a:r>
              <a:rPr lang="ka-GE" dirty="0">
                <a:ea typeface="Calibri" panose="020F0502020204030204" pitchFamily="34" charset="0"/>
                <a:cs typeface="Times New Roman" panose="02020603050405020304" pitchFamily="18" charset="0"/>
              </a:rPr>
              <a:t>და დაგეგმილი (</a:t>
            </a:r>
            <a:r>
              <a:rPr lang="ka-GE" dirty="0" smtClean="0">
                <a:ea typeface="Calibri" panose="020F0502020204030204" pitchFamily="34" charset="0"/>
                <a:cs typeface="Times New Roman" panose="02020603050405020304" pitchFamily="18" charset="0"/>
              </a:rPr>
              <a:t>საპროექტო) </a:t>
            </a:r>
            <a:r>
              <a:rPr lang="ka-GE" dirty="0">
                <a:ea typeface="Calibri" panose="020F0502020204030204" pitchFamily="34" charset="0"/>
                <a:cs typeface="Times New Roman" panose="02020603050405020304" pitchFamily="18" charset="0"/>
              </a:rPr>
              <a:t>გოგირდმჟავას საწარმოდან. </a:t>
            </a:r>
            <a:endParaRPr lang="ka-GE" dirty="0" smtClean="0">
              <a:ea typeface="Calibri" panose="020F0502020204030204" pitchFamily="34" charset="0"/>
              <a:cs typeface="Times New Roman" panose="02020603050405020304" pitchFamily="18" charset="0"/>
            </a:endParaRPr>
          </a:p>
          <a:p>
            <a:pPr marL="0" marR="0" algn="just">
              <a:spcBef>
                <a:spcPts val="600"/>
              </a:spcBef>
              <a:spcAft>
                <a:spcPts val="600"/>
              </a:spcAft>
            </a:pPr>
            <a:r>
              <a:rPr lang="ka-GE" dirty="0" smtClean="0">
                <a:latin typeface="Sylfaen" panose="010A0502050306030303" pitchFamily="18" charset="0"/>
                <a:ea typeface="Calibri" panose="020F0502020204030204" pitchFamily="34" charset="0"/>
                <a:cs typeface="Times New Roman" panose="02020603050405020304" pitchFamily="18" charset="0"/>
              </a:rPr>
              <a:t>საწარმოს ტექნოლოგიური ციკლი ძირითადად შედგება შემდეგი </a:t>
            </a:r>
            <a:r>
              <a:rPr lang="ka-GE" dirty="0" err="1" smtClean="0">
                <a:latin typeface="Sylfaen" panose="010A0502050306030303" pitchFamily="18" charset="0"/>
                <a:ea typeface="Calibri" panose="020F0502020204030204" pitchFamily="34" charset="0"/>
                <a:cs typeface="Times New Roman" panose="02020603050405020304" pitchFamily="18" charset="0"/>
              </a:rPr>
              <a:t>სტადიებისაგან</a:t>
            </a:r>
            <a:r>
              <a:rPr lang="ka-GE" dirty="0" smtClean="0">
                <a:latin typeface="Sylfaen" panose="010A0502050306030303" pitchFamily="18" charset="0"/>
                <a:ea typeface="Calibri" panose="020F0502020204030204" pitchFamily="34" charset="0"/>
                <a:cs typeface="Times New Roman" panose="02020603050405020304" pitchFamily="18" charset="0"/>
              </a:rPr>
              <a:t>: </a:t>
            </a:r>
          </a:p>
          <a:p>
            <a:pPr marL="0" marR="0" algn="just">
              <a:spcBef>
                <a:spcPts val="600"/>
              </a:spcBef>
              <a:spcAft>
                <a:spcPts val="600"/>
              </a:spcAft>
              <a:buFont typeface="Wingdings" panose="05000000000000000000" pitchFamily="2" charset="2"/>
              <a:buChar char="Ø"/>
            </a:pPr>
            <a:r>
              <a:rPr lang="ka-GE" dirty="0">
                <a:ea typeface="Calibri" panose="020F0502020204030204" pitchFamily="34" charset="0"/>
                <a:cs typeface="Times New Roman" panose="02020603050405020304" pitchFamily="18" charset="0"/>
              </a:rPr>
              <a:t>ნეიტრალური გამოტუტვის </a:t>
            </a:r>
            <a:r>
              <a:rPr lang="ka-GE" dirty="0" smtClean="0">
                <a:ea typeface="Calibri" panose="020F0502020204030204" pitchFamily="34" charset="0"/>
                <a:cs typeface="Times New Roman" panose="02020603050405020304" pitchFamily="18" charset="0"/>
              </a:rPr>
              <a:t>სტადია; </a:t>
            </a:r>
          </a:p>
          <a:p>
            <a:pPr marL="0" marR="0" algn="just">
              <a:spcBef>
                <a:spcPts val="600"/>
              </a:spcBef>
              <a:spcAft>
                <a:spcPts val="600"/>
              </a:spcAft>
              <a:buFont typeface="Wingdings" panose="05000000000000000000" pitchFamily="2" charset="2"/>
              <a:buChar char="Ø"/>
            </a:pPr>
            <a:r>
              <a:rPr lang="ka-GE" dirty="0"/>
              <a:t>მჟავას გამოტუტვის </a:t>
            </a:r>
            <a:r>
              <a:rPr lang="ka-GE" dirty="0" smtClean="0"/>
              <a:t>სტადია;</a:t>
            </a:r>
          </a:p>
          <a:p>
            <a:pPr marL="0" marR="0" algn="just">
              <a:spcBef>
                <a:spcPts val="600"/>
              </a:spcBef>
              <a:spcAft>
                <a:spcPts val="600"/>
              </a:spcAft>
              <a:buFont typeface="Wingdings" panose="05000000000000000000" pitchFamily="2" charset="2"/>
              <a:buChar char="Ø"/>
            </a:pPr>
            <a:r>
              <a:rPr lang="ka-GE" dirty="0">
                <a:ea typeface="Calibri" panose="020F0502020204030204" pitchFamily="34" charset="0"/>
                <a:cs typeface="Times New Roman" panose="02020603050405020304" pitchFamily="18" charset="0"/>
              </a:rPr>
              <a:t>სულფიდური გაწმენდის </a:t>
            </a:r>
            <a:r>
              <a:rPr lang="ka-GE" dirty="0" smtClean="0">
                <a:ea typeface="Calibri" panose="020F0502020204030204" pitchFamily="34" charset="0"/>
                <a:cs typeface="Times New Roman" panose="02020603050405020304" pitchFamily="18" charset="0"/>
              </a:rPr>
              <a:t>პროცესი;</a:t>
            </a:r>
          </a:p>
          <a:p>
            <a:pPr marL="0" marR="0" algn="just">
              <a:spcBef>
                <a:spcPts val="600"/>
              </a:spcBef>
              <a:spcAft>
                <a:spcPts val="600"/>
              </a:spcAft>
              <a:buFont typeface="Wingdings" panose="05000000000000000000" pitchFamily="2" charset="2"/>
              <a:buChar char="Ø"/>
            </a:pPr>
            <a:r>
              <a:rPr lang="ka-GE" dirty="0">
                <a:ea typeface="Calibri" panose="020F0502020204030204" pitchFamily="34" charset="0"/>
                <a:cs typeface="Times New Roman" panose="02020603050405020304" pitchFamily="18" charset="0"/>
              </a:rPr>
              <a:t>აორთქლება </a:t>
            </a:r>
            <a:r>
              <a:rPr lang="ka-GE" dirty="0" smtClean="0">
                <a:ea typeface="Calibri" panose="020F0502020204030204" pitchFamily="34" charset="0"/>
                <a:cs typeface="Times New Roman" panose="02020603050405020304" pitchFamily="18" charset="0"/>
              </a:rPr>
              <a:t>კრისტალიზაცია;</a:t>
            </a:r>
          </a:p>
          <a:p>
            <a:pPr marL="0" marR="0" algn="just">
              <a:spcBef>
                <a:spcPts val="600"/>
              </a:spcBef>
              <a:spcAft>
                <a:spcPts val="600"/>
              </a:spcAft>
              <a:buFont typeface="Wingdings" panose="05000000000000000000" pitchFamily="2" charset="2"/>
              <a:buChar char="Ø"/>
            </a:pPr>
            <a:r>
              <a:rPr lang="ka-GE" dirty="0">
                <a:ea typeface="Calibri" panose="020F0502020204030204" pitchFamily="34" charset="0"/>
                <a:cs typeface="Times New Roman" panose="02020603050405020304" pitchFamily="18" charset="0"/>
              </a:rPr>
              <a:t>გაფრქვევით </a:t>
            </a:r>
            <a:r>
              <a:rPr lang="ka-GE" dirty="0" smtClean="0">
                <a:ea typeface="Calibri" panose="020F0502020204030204" pitchFamily="34" charset="0"/>
                <a:cs typeface="Times New Roman" panose="02020603050405020304" pitchFamily="18" charset="0"/>
              </a:rPr>
              <a:t>გაშრობა. </a:t>
            </a:r>
            <a:endParaRPr lang="ka-GE" dirty="0">
              <a:ea typeface="Calibri" panose="020F0502020204030204" pitchFamily="34" charset="0"/>
              <a:cs typeface="Times New Roman" panose="02020603050405020304" pitchFamily="18" charset="0"/>
            </a:endParaRPr>
          </a:p>
          <a:p>
            <a:pPr marL="0" marR="0" algn="just">
              <a:spcBef>
                <a:spcPts val="600"/>
              </a:spcBef>
              <a:spcAft>
                <a:spcPts val="600"/>
              </a:spcAft>
              <a:buFont typeface="Wingdings" panose="05000000000000000000" pitchFamily="2" charset="2"/>
              <a:buChar char="Ø"/>
            </a:pPr>
            <a:endParaRPr lang="en-US" dirty="0">
              <a:latin typeface="Sylfaen" panose="010A0502050306030303"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7029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7205" y="3010641"/>
            <a:ext cx="4769502" cy="509173"/>
          </a:xfrm>
        </p:spPr>
        <p:txBody>
          <a:bodyPr>
            <a:normAutofit fontScale="90000"/>
          </a:bodyPr>
          <a:lstStyle/>
          <a:p>
            <a:pPr algn="r"/>
            <a:r>
              <a:rPr lang="ka-GE" sz="2800" b="1" dirty="0" smtClean="0"/>
              <a:t>საპროექტო ტერიტორიის გეგმა</a:t>
            </a:r>
            <a:endParaRPr lang="en-US" sz="2800" b="1" dirty="0"/>
          </a:p>
        </p:txBody>
      </p:sp>
      <p:pic>
        <p:nvPicPr>
          <p:cNvPr id="4" name="Content Placeholder 3"/>
          <p:cNvPicPr>
            <a:picLocks noGrp="1"/>
          </p:cNvPicPr>
          <p:nvPr>
            <p:ph idx="1"/>
          </p:nvPr>
        </p:nvPicPr>
        <p:blipFill>
          <a:blip r:embed="rId2"/>
          <a:stretch>
            <a:fillRect/>
          </a:stretch>
        </p:blipFill>
        <p:spPr>
          <a:xfrm>
            <a:off x="184741" y="1"/>
            <a:ext cx="6854886" cy="6858000"/>
          </a:xfrm>
          <a:prstGeom prst="rect">
            <a:avLst/>
          </a:prstGeom>
        </p:spPr>
      </p:pic>
    </p:spTree>
    <p:extLst>
      <p:ext uri="{BB962C8B-B14F-4D97-AF65-F5344CB8AC3E}">
        <p14:creationId xmlns:p14="http://schemas.microsoft.com/office/powerpoint/2010/main" val="610012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353</TotalTime>
  <Words>711</Words>
  <Application>Microsoft Office PowerPoint</Application>
  <PresentationFormat>Произвольный</PresentationFormat>
  <Paragraphs>69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Wisp</vt:lpstr>
      <vt:lpstr>შპს  „ემენ ქემიკალ ჯორჯია“</vt:lpstr>
      <vt:lpstr> </vt:lpstr>
      <vt:lpstr>Презентация PowerPoint</vt:lpstr>
      <vt:lpstr>შესავალი</vt:lpstr>
      <vt:lpstr>ალტერნატივები</vt:lpstr>
      <vt:lpstr>Презентация PowerPoint</vt:lpstr>
      <vt:lpstr>მიმდინარე საქმიანობის მოკლე აღწერა</vt:lpstr>
      <vt:lpstr>დაგეგმილი საქმიანობის აღწერა</vt:lpstr>
      <vt:lpstr>საპროექტო ტერიტორიის გეგმა</vt:lpstr>
      <vt:lpstr>სამშენებლო სამუშაოები</vt:lpstr>
      <vt:lpstr>დაგეგმილი საქმიანობით მოსალოდნელი ზემოქმედების სახეები</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შპს „ემ ენ ქემიკალ ჯორჯია“</dc:title>
  <dc:creator>SaloMe MePariShvili</dc:creator>
  <cp:lastModifiedBy>Windows User</cp:lastModifiedBy>
  <cp:revision>17</cp:revision>
  <dcterms:created xsi:type="dcterms:W3CDTF">2020-03-27T14:42:13Z</dcterms:created>
  <dcterms:modified xsi:type="dcterms:W3CDTF">2020-03-30T10:21:26Z</dcterms:modified>
</cp:coreProperties>
</file>