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90" r:id="rId3"/>
    <p:sldId id="291" r:id="rId4"/>
    <p:sldId id="293" r:id="rId5"/>
    <p:sldId id="295" r:id="rId6"/>
    <p:sldId id="300" r:id="rId7"/>
    <p:sldId id="302" r:id="rId8"/>
    <p:sldId id="301" r:id="rId9"/>
    <p:sldId id="303" r:id="rId10"/>
    <p:sldId id="304" r:id="rId11"/>
    <p:sldId id="306" r:id="rId12"/>
    <p:sldId id="307" r:id="rId13"/>
    <p:sldId id="309" r:id="rId14"/>
    <p:sldId id="310" r:id="rId15"/>
    <p:sldId id="308" r:id="rId16"/>
    <p:sldId id="305" r:id="rId17"/>
    <p:sldId id="312" r:id="rId18"/>
    <p:sldId id="313" r:id="rId19"/>
    <p:sldId id="314" r:id="rId20"/>
    <p:sldId id="315" r:id="rId21"/>
    <p:sldId id="316" r:id="rId22"/>
    <p:sldId id="333" r:id="rId23"/>
    <p:sldId id="334" r:id="rId24"/>
    <p:sldId id="335" r:id="rId25"/>
    <p:sldId id="336" r:id="rId26"/>
    <p:sldId id="337" r:id="rId27"/>
    <p:sldId id="317" r:id="rId28"/>
    <p:sldId id="319" r:id="rId29"/>
    <p:sldId id="311" r:id="rId30"/>
    <p:sldId id="321" r:id="rId31"/>
    <p:sldId id="322" r:id="rId32"/>
    <p:sldId id="323" r:id="rId33"/>
    <p:sldId id="324" r:id="rId34"/>
    <p:sldId id="325" r:id="rId35"/>
    <p:sldId id="326" r:id="rId36"/>
    <p:sldId id="327" r:id="rId37"/>
    <p:sldId id="328" r:id="rId38"/>
    <p:sldId id="329" r:id="rId39"/>
    <p:sldId id="330" r:id="rId40"/>
    <p:sldId id="332" r:id="rId41"/>
    <p:sldId id="289"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C7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68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8A9112-0DD6-48D2-A074-9FE3568835B2}" type="datetimeFigureOut">
              <a:rPr lang="en-US" smtClean="0"/>
              <a:t>3/29/2020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75E95B-F817-42A4-A606-2118B1384D6D}" type="slidenum">
              <a:rPr lang="en-US" smtClean="0"/>
              <a:t>‹#›</a:t>
            </a:fld>
            <a:endParaRPr lang="en-US"/>
          </a:p>
        </p:txBody>
      </p:sp>
    </p:spTree>
    <p:extLst>
      <p:ext uri="{BB962C8B-B14F-4D97-AF65-F5344CB8AC3E}">
        <p14:creationId xmlns:p14="http://schemas.microsoft.com/office/powerpoint/2010/main" val="1033532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1CAD3BB-5625-4CA4-9034-FBC4CCF5D157}" type="datetimeFigureOut">
              <a:rPr lang="en-US" smtClean="0"/>
              <a:t>3/29/2020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D3EFA2-1017-40F8-8AB5-514C003D4EE4}" type="slidenum">
              <a:rPr lang="en-US" smtClean="0"/>
              <a:t>‹#›</a:t>
            </a:fld>
            <a:endParaRPr lang="en-US"/>
          </a:p>
        </p:txBody>
      </p:sp>
    </p:spTree>
    <p:extLst>
      <p:ext uri="{BB962C8B-B14F-4D97-AF65-F5344CB8AC3E}">
        <p14:creationId xmlns:p14="http://schemas.microsoft.com/office/powerpoint/2010/main" val="3513111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CAD3BB-5625-4CA4-9034-FBC4CCF5D157}" type="datetimeFigureOut">
              <a:rPr lang="en-US" smtClean="0"/>
              <a:t>3/29/2020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D3EFA2-1017-40F8-8AB5-514C003D4EE4}" type="slidenum">
              <a:rPr lang="en-US" smtClean="0"/>
              <a:t>‹#›</a:t>
            </a:fld>
            <a:endParaRPr lang="en-US"/>
          </a:p>
        </p:txBody>
      </p:sp>
    </p:spTree>
    <p:extLst>
      <p:ext uri="{BB962C8B-B14F-4D97-AF65-F5344CB8AC3E}">
        <p14:creationId xmlns:p14="http://schemas.microsoft.com/office/powerpoint/2010/main" val="929804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CAD3BB-5625-4CA4-9034-FBC4CCF5D157}" type="datetimeFigureOut">
              <a:rPr lang="en-US" smtClean="0"/>
              <a:t>3/29/2020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D3EFA2-1017-40F8-8AB5-514C003D4EE4}" type="slidenum">
              <a:rPr lang="en-US" smtClean="0"/>
              <a:t>‹#›</a:t>
            </a:fld>
            <a:endParaRPr lang="en-US"/>
          </a:p>
        </p:txBody>
      </p:sp>
    </p:spTree>
    <p:extLst>
      <p:ext uri="{BB962C8B-B14F-4D97-AF65-F5344CB8AC3E}">
        <p14:creationId xmlns:p14="http://schemas.microsoft.com/office/powerpoint/2010/main" val="1424106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CAD3BB-5625-4CA4-9034-FBC4CCF5D157}" type="datetimeFigureOut">
              <a:rPr lang="en-US" smtClean="0"/>
              <a:t>3/29/2020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D3EFA2-1017-40F8-8AB5-514C003D4EE4}" type="slidenum">
              <a:rPr lang="en-US" smtClean="0"/>
              <a:t>‹#›</a:t>
            </a:fld>
            <a:endParaRPr lang="en-US"/>
          </a:p>
        </p:txBody>
      </p:sp>
    </p:spTree>
    <p:extLst>
      <p:ext uri="{BB962C8B-B14F-4D97-AF65-F5344CB8AC3E}">
        <p14:creationId xmlns:p14="http://schemas.microsoft.com/office/powerpoint/2010/main" val="494676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1CAD3BB-5625-4CA4-9034-FBC4CCF5D157}" type="datetimeFigureOut">
              <a:rPr lang="en-US" smtClean="0"/>
              <a:t>3/29/2020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D3EFA2-1017-40F8-8AB5-514C003D4EE4}" type="slidenum">
              <a:rPr lang="en-US" smtClean="0"/>
              <a:t>‹#›</a:t>
            </a:fld>
            <a:endParaRPr lang="en-US"/>
          </a:p>
        </p:txBody>
      </p:sp>
    </p:spTree>
    <p:extLst>
      <p:ext uri="{BB962C8B-B14F-4D97-AF65-F5344CB8AC3E}">
        <p14:creationId xmlns:p14="http://schemas.microsoft.com/office/powerpoint/2010/main" val="3989436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1CAD3BB-5625-4CA4-9034-FBC4CCF5D157}" type="datetimeFigureOut">
              <a:rPr lang="en-US" smtClean="0"/>
              <a:t>3/29/2020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D3EFA2-1017-40F8-8AB5-514C003D4EE4}" type="slidenum">
              <a:rPr lang="en-US" smtClean="0"/>
              <a:t>‹#›</a:t>
            </a:fld>
            <a:endParaRPr lang="en-US"/>
          </a:p>
        </p:txBody>
      </p:sp>
    </p:spTree>
    <p:extLst>
      <p:ext uri="{BB962C8B-B14F-4D97-AF65-F5344CB8AC3E}">
        <p14:creationId xmlns:p14="http://schemas.microsoft.com/office/powerpoint/2010/main" val="1879033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1CAD3BB-5625-4CA4-9034-FBC4CCF5D157}" type="datetimeFigureOut">
              <a:rPr lang="en-US" smtClean="0"/>
              <a:t>3/29/2020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D3EFA2-1017-40F8-8AB5-514C003D4EE4}" type="slidenum">
              <a:rPr lang="en-US" smtClean="0"/>
              <a:t>‹#›</a:t>
            </a:fld>
            <a:endParaRPr lang="en-US"/>
          </a:p>
        </p:txBody>
      </p:sp>
    </p:spTree>
    <p:extLst>
      <p:ext uri="{BB962C8B-B14F-4D97-AF65-F5344CB8AC3E}">
        <p14:creationId xmlns:p14="http://schemas.microsoft.com/office/powerpoint/2010/main" val="2044340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1CAD3BB-5625-4CA4-9034-FBC4CCF5D157}" type="datetimeFigureOut">
              <a:rPr lang="en-US" smtClean="0"/>
              <a:t>3/29/2020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D3EFA2-1017-40F8-8AB5-514C003D4EE4}" type="slidenum">
              <a:rPr lang="en-US" smtClean="0"/>
              <a:t>‹#›</a:t>
            </a:fld>
            <a:endParaRPr lang="en-US"/>
          </a:p>
        </p:txBody>
      </p:sp>
    </p:spTree>
    <p:extLst>
      <p:ext uri="{BB962C8B-B14F-4D97-AF65-F5344CB8AC3E}">
        <p14:creationId xmlns:p14="http://schemas.microsoft.com/office/powerpoint/2010/main" val="2570772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CAD3BB-5625-4CA4-9034-FBC4CCF5D157}" type="datetimeFigureOut">
              <a:rPr lang="en-US" smtClean="0"/>
              <a:t>3/29/2020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D3EFA2-1017-40F8-8AB5-514C003D4EE4}" type="slidenum">
              <a:rPr lang="en-US" smtClean="0"/>
              <a:t>‹#›</a:t>
            </a:fld>
            <a:endParaRPr lang="en-US"/>
          </a:p>
        </p:txBody>
      </p:sp>
    </p:spTree>
    <p:extLst>
      <p:ext uri="{BB962C8B-B14F-4D97-AF65-F5344CB8AC3E}">
        <p14:creationId xmlns:p14="http://schemas.microsoft.com/office/powerpoint/2010/main" val="1579719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1CAD3BB-5625-4CA4-9034-FBC4CCF5D157}" type="datetimeFigureOut">
              <a:rPr lang="en-US" smtClean="0"/>
              <a:t>3/29/2020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D3EFA2-1017-40F8-8AB5-514C003D4EE4}" type="slidenum">
              <a:rPr lang="en-US" smtClean="0"/>
              <a:t>‹#›</a:t>
            </a:fld>
            <a:endParaRPr lang="en-US"/>
          </a:p>
        </p:txBody>
      </p:sp>
    </p:spTree>
    <p:extLst>
      <p:ext uri="{BB962C8B-B14F-4D97-AF65-F5344CB8AC3E}">
        <p14:creationId xmlns:p14="http://schemas.microsoft.com/office/powerpoint/2010/main" val="3192470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1CAD3BB-5625-4CA4-9034-FBC4CCF5D157}" type="datetimeFigureOut">
              <a:rPr lang="en-US" smtClean="0"/>
              <a:t>3/29/2020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D3EFA2-1017-40F8-8AB5-514C003D4EE4}" type="slidenum">
              <a:rPr lang="en-US" smtClean="0"/>
              <a:t>‹#›</a:t>
            </a:fld>
            <a:endParaRPr lang="en-US"/>
          </a:p>
        </p:txBody>
      </p:sp>
    </p:spTree>
    <p:extLst>
      <p:ext uri="{BB962C8B-B14F-4D97-AF65-F5344CB8AC3E}">
        <p14:creationId xmlns:p14="http://schemas.microsoft.com/office/powerpoint/2010/main" val="46345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CAD3BB-5625-4CA4-9034-FBC4CCF5D157}" type="datetimeFigureOut">
              <a:rPr lang="en-US" smtClean="0"/>
              <a:t>3/29/2020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D3EFA2-1017-40F8-8AB5-514C003D4EE4}" type="slidenum">
              <a:rPr lang="en-US" smtClean="0"/>
              <a:t>‹#›</a:t>
            </a:fld>
            <a:endParaRPr lang="en-US"/>
          </a:p>
        </p:txBody>
      </p:sp>
    </p:spTree>
    <p:extLst>
      <p:ext uri="{BB962C8B-B14F-4D97-AF65-F5344CB8AC3E}">
        <p14:creationId xmlns:p14="http://schemas.microsoft.com/office/powerpoint/2010/main" val="8681880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04974" y="1242390"/>
            <a:ext cx="8963025" cy="3070991"/>
          </a:xfrm>
        </p:spPr>
        <p:txBody>
          <a:bodyPr>
            <a:noAutofit/>
          </a:bodyPr>
          <a:lstStyle/>
          <a:p>
            <a:r>
              <a:rPr lang="ka-GE" sz="2800" b="1" dirty="0" smtClean="0"/>
              <a:t>შპს ,,დარჩი’’</a:t>
            </a:r>
            <a:br>
              <a:rPr lang="ka-GE" sz="2800" b="1" dirty="0" smtClean="0"/>
            </a:br>
            <a:r>
              <a:rPr lang="ka-GE" sz="2400" dirty="0" smtClean="0"/>
              <a:t/>
            </a:r>
            <a:br>
              <a:rPr lang="ka-GE" sz="2400" dirty="0" smtClean="0"/>
            </a:br>
            <a:r>
              <a:rPr lang="ka-GE" sz="2800" b="1" dirty="0"/>
              <a:t>მესტიის მუნიციპალიტეტში მდინარე </a:t>
            </a:r>
            <a:r>
              <a:rPr lang="ka-GE" sz="2800" b="1" dirty="0" smtClean="0"/>
              <a:t>დარჩი-ორმელეთზე 18 მგვტ </a:t>
            </a:r>
            <a:r>
              <a:rPr lang="ka-GE" sz="2800" b="1" dirty="0"/>
              <a:t>სიმძლავრის ჰესის (დარჩი ჰესი) მშენებლობის და ექსპლუატაციის პროექტი</a:t>
            </a:r>
            <a:r>
              <a:rPr lang="en-US" sz="2800" dirty="0"/>
              <a:t/>
            </a:r>
            <a:br>
              <a:rPr lang="en-US" sz="2800" dirty="0"/>
            </a:br>
            <a:r>
              <a:rPr lang="en-US" sz="2400" dirty="0"/>
              <a:t/>
            </a:r>
            <a:br>
              <a:rPr lang="en-US" sz="2400" dirty="0"/>
            </a:br>
            <a:r>
              <a:rPr lang="ka-GE" sz="2400" dirty="0" smtClean="0"/>
              <a:t/>
            </a:r>
            <a:br>
              <a:rPr lang="ka-GE" sz="2400" dirty="0" smtClean="0"/>
            </a:br>
            <a:r>
              <a:rPr lang="ka-GE" sz="2800" b="1" dirty="0" smtClean="0"/>
              <a:t>გარემოზე ზემოქმედების შეფასების ანგარიში</a:t>
            </a:r>
            <a:endParaRPr lang="en-US" sz="2800" b="1" dirty="0"/>
          </a:p>
        </p:txBody>
      </p:sp>
      <p:sp>
        <p:nvSpPr>
          <p:cNvPr id="3" name="Subtitle 2"/>
          <p:cNvSpPr>
            <a:spLocks noGrp="1"/>
          </p:cNvSpPr>
          <p:nvPr>
            <p:ph type="subTitle" idx="1"/>
          </p:nvPr>
        </p:nvSpPr>
        <p:spPr>
          <a:xfrm>
            <a:off x="1524000" y="5233480"/>
            <a:ext cx="9144000" cy="982493"/>
          </a:xfrm>
        </p:spPr>
        <p:txBody>
          <a:bodyPr>
            <a:normAutofit/>
          </a:bodyPr>
          <a:lstStyle/>
          <a:p>
            <a:endParaRPr lang="ka-GE" sz="2000" b="1" dirty="0" smtClean="0"/>
          </a:p>
          <a:p>
            <a:r>
              <a:rPr lang="ka-GE" sz="2000" b="1" dirty="0" smtClean="0"/>
              <a:t>შემსრულებელი</a:t>
            </a:r>
            <a:r>
              <a:rPr lang="ka-GE" sz="2000" dirty="0" smtClean="0"/>
              <a:t> </a:t>
            </a:r>
            <a:r>
              <a:rPr lang="ka-GE" sz="2000" b="1" dirty="0"/>
              <a:t>შპს „გამა კონსალტინგი</a:t>
            </a:r>
            <a:r>
              <a:rPr lang="ka-GE" sz="2000" b="1" dirty="0" smtClean="0"/>
              <a:t>“</a:t>
            </a:r>
            <a:endParaRPr lang="en-US" sz="2000" dirty="0"/>
          </a:p>
        </p:txBody>
      </p:sp>
      <p:sp>
        <p:nvSpPr>
          <p:cNvPr id="6"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 name="Picture 9" descr="Axali logo.png"/>
          <p:cNvPicPr/>
          <p:nvPr/>
        </p:nvPicPr>
        <p:blipFill>
          <a:blip r:embed="rId2" cstate="screen">
            <a:extLst>
              <a:ext uri="{28A0092B-C50C-407E-A947-70E740481C1C}">
                <a14:useLocalDpi xmlns:a14="http://schemas.microsoft.com/office/drawing/2010/main"/>
              </a:ext>
            </a:extLst>
          </a:blip>
          <a:stretch>
            <a:fillRect/>
          </a:stretch>
        </p:blipFill>
        <p:spPr>
          <a:xfrm>
            <a:off x="5330507" y="41673"/>
            <a:ext cx="1530985" cy="878427"/>
          </a:xfrm>
          <a:prstGeom prst="rect">
            <a:avLst/>
          </a:prstGeom>
        </p:spPr>
      </p:pic>
    </p:spTree>
    <p:extLst>
      <p:ext uri="{BB962C8B-B14F-4D97-AF65-F5344CB8AC3E}">
        <p14:creationId xmlns:p14="http://schemas.microsoft.com/office/powerpoint/2010/main" val="839018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73625" y="365125"/>
            <a:ext cx="7195931" cy="757997"/>
          </a:xfrm>
        </p:spPr>
        <p:txBody>
          <a:bodyPr>
            <a:normAutofit/>
          </a:bodyPr>
          <a:lstStyle/>
          <a:p>
            <a:pPr algn="ctr"/>
            <a:r>
              <a:rPr lang="ka-GE" sz="2800" b="1" dirty="0" smtClean="0"/>
              <a:t>ძალური კვანძი და წყლის გამყვანი არხი </a:t>
            </a:r>
            <a:endParaRPr lang="en-US" sz="2800" b="1" dirty="0"/>
          </a:p>
        </p:txBody>
      </p:sp>
      <p:sp>
        <p:nvSpPr>
          <p:cNvPr id="3" name="Content Placeholder 2"/>
          <p:cNvSpPr>
            <a:spLocks noGrp="1"/>
          </p:cNvSpPr>
          <p:nvPr>
            <p:ph idx="1"/>
          </p:nvPr>
        </p:nvSpPr>
        <p:spPr>
          <a:xfrm>
            <a:off x="268357" y="1192696"/>
            <a:ext cx="11678478" cy="5277678"/>
          </a:xfrm>
        </p:spPr>
        <p:txBody>
          <a:bodyPr>
            <a:normAutofit fontScale="70000" lnSpcReduction="20000"/>
          </a:bodyPr>
          <a:lstStyle/>
          <a:p>
            <a:pPr>
              <a:lnSpc>
                <a:spcPct val="120000"/>
              </a:lnSpc>
              <a:buFont typeface="Wingdings" panose="05000000000000000000" pitchFamily="2" charset="2"/>
              <a:buChar char="Ø"/>
            </a:pPr>
            <a:r>
              <a:rPr lang="ka-GE" dirty="0"/>
              <a:t>სააგრეგატე შენობის განთავსება გათვალისწინებულია მდინარე ნენსკრას მარჯვენა სანაპირო ტერასაზე, ზღვის დონიდან 706.50 მ. </a:t>
            </a:r>
            <a:r>
              <a:rPr lang="ka-GE" dirty="0" smtClean="0"/>
              <a:t>ნიშნულზე.</a:t>
            </a:r>
          </a:p>
          <a:p>
            <a:pPr>
              <a:lnSpc>
                <a:spcPct val="120000"/>
              </a:lnSpc>
              <a:buFont typeface="Wingdings" panose="05000000000000000000" pitchFamily="2" charset="2"/>
              <a:buChar char="Ø"/>
            </a:pPr>
            <a:r>
              <a:rPr lang="ka-GE" dirty="0"/>
              <a:t>სააგრეგატე შენობაში დამონტაჟდება ორი ცალი, თითო 9 მგვტ სიმძლავრის, პელტონის ტიპის ვერტიკალურ ღერძიანი ტურბინა. თითოეული ტურბინის საანგარიშო ხარჯია 4.80 </a:t>
            </a:r>
            <a:r>
              <a:rPr lang="ka-GE" dirty="0" smtClean="0"/>
              <a:t>მ</a:t>
            </a:r>
            <a:r>
              <a:rPr lang="ka-GE" baseline="30000" dirty="0" smtClean="0"/>
              <a:t>3</a:t>
            </a:r>
            <a:r>
              <a:rPr lang="ka-GE" dirty="0" smtClean="0"/>
              <a:t>/წმ.</a:t>
            </a:r>
          </a:p>
          <a:p>
            <a:pPr>
              <a:lnSpc>
                <a:spcPct val="120000"/>
              </a:lnSpc>
              <a:buFont typeface="Wingdings" panose="05000000000000000000" pitchFamily="2" charset="2"/>
              <a:buChar char="Ø"/>
            </a:pPr>
            <a:r>
              <a:rPr lang="ka-GE" dirty="0"/>
              <a:t>ნამუშევარი წყლის ზეთით დაბინძურების პრევენციის მიზნით, ჰიდროტურბინის მუშა ნაწილის (ტურბინის ღერძი და საკისრები) გაპოხვა </a:t>
            </a:r>
            <a:r>
              <a:rPr lang="ka-GE" dirty="0" smtClean="0"/>
              <a:t>განხორციელდება </a:t>
            </a:r>
            <a:r>
              <a:rPr lang="ka-GE" dirty="0"/>
              <a:t>სუფთა გაფილტრული წყლით</a:t>
            </a:r>
            <a:r>
              <a:rPr lang="ka-GE" dirty="0" smtClean="0"/>
              <a:t>.</a:t>
            </a:r>
          </a:p>
          <a:p>
            <a:pPr>
              <a:lnSpc>
                <a:spcPct val="120000"/>
              </a:lnSpc>
              <a:buFont typeface="Wingdings" panose="05000000000000000000" pitchFamily="2" charset="2"/>
              <a:buChar char="Ø"/>
            </a:pPr>
            <a:r>
              <a:rPr lang="ka-GE" dirty="0"/>
              <a:t>გენერატორი </a:t>
            </a:r>
            <a:r>
              <a:rPr lang="ka-GE" dirty="0" smtClean="0"/>
              <a:t>განთავსებული იქნება </a:t>
            </a:r>
            <a:r>
              <a:rPr lang="ka-GE" dirty="0"/>
              <a:t>სამანქანო </a:t>
            </a:r>
            <a:r>
              <a:rPr lang="ka-GE" dirty="0" smtClean="0"/>
              <a:t>დარბაზში. გენერატორის </a:t>
            </a:r>
            <a:r>
              <a:rPr lang="ka-GE" dirty="0"/>
              <a:t>საკისრების გაპოხვა </a:t>
            </a:r>
            <a:r>
              <a:rPr lang="ka-GE" dirty="0" smtClean="0"/>
              <a:t>განხორციელდება </a:t>
            </a:r>
            <a:r>
              <a:rPr lang="ka-GE" dirty="0"/>
              <a:t>ზეთით, რომელიც </a:t>
            </a:r>
            <a:r>
              <a:rPr lang="ka-GE" dirty="0" smtClean="0"/>
              <a:t>მოთავსებული იქნება </a:t>
            </a:r>
            <a:r>
              <a:rPr lang="ka-GE" dirty="0"/>
              <a:t>ჩაკეტილ წრეში და მისი </a:t>
            </a:r>
            <a:r>
              <a:rPr lang="ka-GE" dirty="0" smtClean="0"/>
              <a:t>დაღვრა, </a:t>
            </a:r>
            <a:r>
              <a:rPr lang="ka-GE" dirty="0"/>
              <a:t>გამართულად ოპერირების შემთხვევაში გამორიცხულია</a:t>
            </a:r>
            <a:r>
              <a:rPr lang="ka-GE" dirty="0" smtClean="0"/>
              <a:t>.</a:t>
            </a:r>
          </a:p>
          <a:p>
            <a:pPr>
              <a:lnSpc>
                <a:spcPct val="120000"/>
              </a:lnSpc>
              <a:buFont typeface="Wingdings" panose="05000000000000000000" pitchFamily="2" charset="2"/>
              <a:buChar char="Ø"/>
            </a:pPr>
            <a:r>
              <a:rPr lang="ka-GE" dirty="0"/>
              <a:t>ჰიდროგენერატორის გაციებისათვის </a:t>
            </a:r>
            <a:r>
              <a:rPr lang="ka-GE" dirty="0" smtClean="0"/>
              <a:t>გამოყენებული იქნება </a:t>
            </a:r>
            <a:r>
              <a:rPr lang="ka-GE" dirty="0"/>
              <a:t>ჰაერით </a:t>
            </a:r>
            <a:r>
              <a:rPr lang="ka-GE" dirty="0" smtClean="0"/>
              <a:t>გაციების </a:t>
            </a:r>
            <a:r>
              <a:rPr lang="ka-GE" dirty="0"/>
              <a:t>სისტემა. ამისათვის გენერატორის ღერძის </a:t>
            </a:r>
            <a:r>
              <a:rPr lang="ka-GE" dirty="0" smtClean="0"/>
              <a:t>ბოლოში განთავსდება ვენტილატორი.</a:t>
            </a:r>
          </a:p>
          <a:p>
            <a:pPr>
              <a:lnSpc>
                <a:spcPct val="120000"/>
              </a:lnSpc>
              <a:buFont typeface="Wingdings" panose="05000000000000000000" pitchFamily="2" charset="2"/>
              <a:buChar char="Ø"/>
            </a:pPr>
            <a:r>
              <a:rPr lang="ka-GE" dirty="0"/>
              <a:t>სააგრეგატე </a:t>
            </a:r>
            <a:r>
              <a:rPr lang="ka-GE" dirty="0" smtClean="0"/>
              <a:t>შენობიდან წყლის გამყვანისთვის </a:t>
            </a:r>
            <a:r>
              <a:rPr lang="ka-GE" dirty="0"/>
              <a:t>გათვალისწინებულია მოეწყოს ღია </a:t>
            </a:r>
            <a:r>
              <a:rPr lang="ka-GE" dirty="0" smtClean="0"/>
              <a:t>არხი, </a:t>
            </a:r>
            <a:r>
              <a:rPr lang="ka-GE" dirty="0"/>
              <a:t>რომელიც გადის მდინარე ნენსკრას ნაპირამდე. წყალგამყვანი არხის ბოლოში, </a:t>
            </a:r>
            <a:r>
              <a:rPr lang="ka-GE" dirty="0" smtClean="0"/>
              <a:t>არხის </a:t>
            </a:r>
            <a:r>
              <a:rPr lang="ka-GE" dirty="0"/>
              <a:t>დიდი ქანობის გათვალისწინებით, მოეწყობა წყლის ენერგიის ჩამქრობი ჭა. </a:t>
            </a:r>
            <a:endParaRPr lang="en-US" dirty="0"/>
          </a:p>
        </p:txBody>
      </p:sp>
      <p:pic>
        <p:nvPicPr>
          <p:cNvPr id="4" name="Picture 3" descr="Axali logo.png"/>
          <p:cNvPicPr/>
          <p:nvPr/>
        </p:nvPicPr>
        <p:blipFill>
          <a:blip r:embed="rId2" cstate="screen">
            <a:extLst>
              <a:ext uri="{28A0092B-C50C-407E-A947-70E740481C1C}">
                <a14:useLocalDpi xmlns:a14="http://schemas.microsoft.com/office/drawing/2010/main"/>
              </a:ext>
            </a:extLst>
          </a:blip>
          <a:stretch>
            <a:fillRect/>
          </a:stretch>
        </p:blipFill>
        <p:spPr>
          <a:xfrm>
            <a:off x="0" y="-3785"/>
            <a:ext cx="1530985" cy="838671"/>
          </a:xfrm>
          <a:prstGeom prst="rect">
            <a:avLst/>
          </a:prstGeom>
        </p:spPr>
      </p:pic>
    </p:spTree>
    <p:extLst>
      <p:ext uri="{BB962C8B-B14F-4D97-AF65-F5344CB8AC3E}">
        <p14:creationId xmlns:p14="http://schemas.microsoft.com/office/powerpoint/2010/main" val="1339642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48058"/>
          </a:xfrm>
        </p:spPr>
        <p:txBody>
          <a:bodyPr>
            <a:normAutofit/>
          </a:bodyPr>
          <a:lstStyle/>
          <a:p>
            <a:pPr algn="ctr"/>
            <a:r>
              <a:rPr lang="ka-GE" sz="2800" b="1" dirty="0" smtClean="0"/>
              <a:t>ქვესადგური და ელექტროგადამცემი ხაზი</a:t>
            </a:r>
            <a:endParaRPr lang="en-US" sz="2800" b="1" dirty="0"/>
          </a:p>
        </p:txBody>
      </p:sp>
      <p:sp>
        <p:nvSpPr>
          <p:cNvPr id="3" name="Content Placeholder 2"/>
          <p:cNvSpPr>
            <a:spLocks noGrp="1"/>
          </p:cNvSpPr>
          <p:nvPr>
            <p:ph idx="1"/>
          </p:nvPr>
        </p:nvSpPr>
        <p:spPr>
          <a:xfrm>
            <a:off x="159025" y="1113184"/>
            <a:ext cx="11787809" cy="5426764"/>
          </a:xfrm>
        </p:spPr>
        <p:txBody>
          <a:bodyPr>
            <a:normAutofit fontScale="70000" lnSpcReduction="20000"/>
          </a:bodyPr>
          <a:lstStyle/>
          <a:p>
            <a:pPr>
              <a:lnSpc>
                <a:spcPct val="120000"/>
              </a:lnSpc>
              <a:buFont typeface="Wingdings" panose="05000000000000000000" pitchFamily="2" charset="2"/>
              <a:buChar char="Ø"/>
            </a:pPr>
            <a:r>
              <a:rPr lang="ka-GE" dirty="0" smtClean="0"/>
              <a:t>პროექტი ითვალისწინებს 10/35/110 კვ ქვესადგური ,,დარჩის’’ მშენებლობას, რომელიც </a:t>
            </a:r>
            <a:r>
              <a:rPr lang="ka-GE" dirty="0"/>
              <a:t>განთავსდება სოფ. ლუხის სიახლოვეს, 3400 მ</a:t>
            </a:r>
            <a:r>
              <a:rPr lang="ka-GE" baseline="30000" dirty="0"/>
              <a:t>2</a:t>
            </a:r>
            <a:r>
              <a:rPr lang="ka-GE" dirty="0"/>
              <a:t>-ს </a:t>
            </a:r>
            <a:r>
              <a:rPr lang="ka-GE" dirty="0" smtClean="0"/>
              <a:t>ტერიტორიაზე, უახლოესი </a:t>
            </a:r>
            <a:r>
              <a:rPr lang="ka-GE" dirty="0"/>
              <a:t>მოსახლიდან 550 მეტრის </a:t>
            </a:r>
            <a:r>
              <a:rPr lang="ka-GE" dirty="0" smtClean="0"/>
              <a:t>დაშორებით. ქვესადგურის ტერიტორიაზე მოექყობა </a:t>
            </a:r>
            <a:r>
              <a:rPr lang="ka-GE" dirty="0"/>
              <a:t>ღამის განათება და შიდა სამოედნო გზა.</a:t>
            </a:r>
            <a:endParaRPr lang="en-US" dirty="0"/>
          </a:p>
          <a:p>
            <a:pPr>
              <a:lnSpc>
                <a:spcPct val="120000"/>
              </a:lnSpc>
              <a:buFont typeface="Wingdings" panose="05000000000000000000" pitchFamily="2" charset="2"/>
              <a:buChar char="Ø"/>
            </a:pPr>
            <a:r>
              <a:rPr lang="ka-GE" dirty="0"/>
              <a:t>ზეთის ავარიული </a:t>
            </a:r>
            <a:r>
              <a:rPr lang="ka-GE" dirty="0" smtClean="0"/>
              <a:t>დაღვრის შემთხვევისთვის, </a:t>
            </a:r>
            <a:r>
              <a:rPr lang="ka-GE" dirty="0"/>
              <a:t>ძალოვანი ტრანსფორმატორების საძირკვლის ქვეშ მოწყობილი იქნება ღორღით შევსებული რკინაბეტონის ავზები, რომლებიც დაკავშირებული იქნება 25 მ</a:t>
            </a:r>
            <a:r>
              <a:rPr lang="ka-GE" baseline="30000" dirty="0"/>
              <a:t>3</a:t>
            </a:r>
            <a:r>
              <a:rPr lang="ka-GE" dirty="0"/>
              <a:t> ტევადობის მიწისქვეშა რეზერვუართან.</a:t>
            </a:r>
            <a:endParaRPr lang="en-US" dirty="0"/>
          </a:p>
          <a:p>
            <a:pPr>
              <a:lnSpc>
                <a:spcPct val="120000"/>
              </a:lnSpc>
              <a:buFont typeface="Wingdings" panose="05000000000000000000" pitchFamily="2" charset="2"/>
              <a:buChar char="Ø"/>
            </a:pPr>
            <a:r>
              <a:rPr lang="ka-GE" dirty="0"/>
              <a:t>მეხის პირდაპირი </a:t>
            </a:r>
            <a:r>
              <a:rPr lang="ka-GE" dirty="0" smtClean="0"/>
              <a:t>დაცემისაგან, ქვესადგურის დაცვა განხორციელდება </a:t>
            </a:r>
            <a:r>
              <a:rPr lang="ka-GE" dirty="0"/>
              <a:t>ცალკე მდგომი მეხამრიდი ანძების და პორტალზე დამაგრებული მეხამრიდი შპილების საშუალებით</a:t>
            </a:r>
            <a:r>
              <a:rPr lang="ka-GE" dirty="0" smtClean="0"/>
              <a:t>.</a:t>
            </a:r>
          </a:p>
          <a:p>
            <a:pPr>
              <a:lnSpc>
                <a:spcPct val="120000"/>
              </a:lnSpc>
              <a:buFont typeface="Wingdings" panose="05000000000000000000" pitchFamily="2" charset="2"/>
              <a:buChar char="Ø"/>
            </a:pPr>
            <a:r>
              <a:rPr lang="ka-GE" dirty="0" smtClean="0"/>
              <a:t>ქვესადგური </a:t>
            </a:r>
            <a:r>
              <a:rPr lang="ka-GE" dirty="0"/>
              <a:t>“დარჩის“ 110 კვ </a:t>
            </a:r>
            <a:r>
              <a:rPr lang="ka-GE" dirty="0" smtClean="0"/>
              <a:t>ძაბვის პორტალიდან, 110 </a:t>
            </a:r>
            <a:r>
              <a:rPr lang="ka-GE" dirty="0"/>
              <a:t>კვ ძაბვის </a:t>
            </a:r>
            <a:r>
              <a:rPr lang="ka-GE" dirty="0" smtClean="0"/>
              <a:t>არსებულ ეგხ </a:t>
            </a:r>
            <a:r>
              <a:rPr lang="ka-GE" dirty="0"/>
              <a:t>„</a:t>
            </a:r>
            <a:r>
              <a:rPr lang="ka-GE" dirty="0" smtClean="0"/>
              <a:t>ნენსკრა-ხუდონამდე’’ მოეწყობა 285,4 მ სიგრძის საჰაერო ეგხ, რისთვისაც გათვალისწინებულია 2  ცალი ორჯაჭვა ანძის განთავსება.</a:t>
            </a:r>
          </a:p>
          <a:p>
            <a:pPr>
              <a:lnSpc>
                <a:spcPct val="120000"/>
              </a:lnSpc>
              <a:buFont typeface="Wingdings" panose="05000000000000000000" pitchFamily="2" charset="2"/>
              <a:buChar char="Ø"/>
            </a:pPr>
            <a:r>
              <a:rPr lang="ka-GE" dirty="0" smtClean="0"/>
              <a:t>ქვესადგური ,,დარჩი’’ 35 კვ ძაბვის პორტალიდან დაუკავშირედება არსებულ ქ/ს „საგერგილა 35/6“-ს, რომელიც განთავსებულია </a:t>
            </a:r>
            <a:r>
              <a:rPr lang="ka-GE" dirty="0"/>
              <a:t>ზუგდიდი-ხაიში-მესტიის საავტომობილო გზის მიმდებარედ, ხაიშის ხიდთან</a:t>
            </a:r>
            <a:r>
              <a:rPr lang="ka-GE" dirty="0" smtClean="0"/>
              <a:t>. ამისათვის მოეწყობა  ≈</a:t>
            </a:r>
            <a:r>
              <a:rPr lang="ka-GE" dirty="0"/>
              <a:t>2.53 კმ სიგრძის 35 კვ ძაბვის </a:t>
            </a:r>
            <a:r>
              <a:rPr lang="ka-GE" dirty="0" smtClean="0"/>
              <a:t>მიწისქვეშა საკაბელო ეგხ.</a:t>
            </a:r>
          </a:p>
        </p:txBody>
      </p:sp>
      <p:pic>
        <p:nvPicPr>
          <p:cNvPr id="4" name="Picture 3" descr="Axali logo.png"/>
          <p:cNvPicPr/>
          <p:nvPr/>
        </p:nvPicPr>
        <p:blipFill>
          <a:blip r:embed="rId2" cstate="screen">
            <a:extLst>
              <a:ext uri="{28A0092B-C50C-407E-A947-70E740481C1C}">
                <a14:useLocalDpi xmlns:a14="http://schemas.microsoft.com/office/drawing/2010/main"/>
              </a:ext>
            </a:extLst>
          </a:blip>
          <a:stretch>
            <a:fillRect/>
          </a:stretch>
        </p:blipFill>
        <p:spPr>
          <a:xfrm>
            <a:off x="0" y="-3785"/>
            <a:ext cx="1530985" cy="838671"/>
          </a:xfrm>
          <a:prstGeom prst="rect">
            <a:avLst/>
          </a:prstGeom>
        </p:spPr>
      </p:pic>
    </p:spTree>
    <p:extLst>
      <p:ext uri="{BB962C8B-B14F-4D97-AF65-F5344CB8AC3E}">
        <p14:creationId xmlns:p14="http://schemas.microsoft.com/office/powerpoint/2010/main" val="1260223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49896" y="365126"/>
            <a:ext cx="9703904" cy="738118"/>
          </a:xfrm>
        </p:spPr>
        <p:txBody>
          <a:bodyPr>
            <a:normAutofit/>
          </a:bodyPr>
          <a:lstStyle/>
          <a:p>
            <a:pPr algn="ctr"/>
            <a:r>
              <a:rPr lang="ka-GE" sz="2800" b="1" dirty="0" smtClean="0"/>
              <a:t>მშენებლობის ორგანიზება</a:t>
            </a:r>
            <a:endParaRPr lang="en-US" sz="2800" b="1" dirty="0"/>
          </a:p>
        </p:txBody>
      </p:sp>
      <p:sp>
        <p:nvSpPr>
          <p:cNvPr id="3" name="Content Placeholder 2"/>
          <p:cNvSpPr>
            <a:spLocks noGrp="1"/>
          </p:cNvSpPr>
          <p:nvPr>
            <p:ph idx="1"/>
          </p:nvPr>
        </p:nvSpPr>
        <p:spPr>
          <a:xfrm>
            <a:off x="139148" y="1103244"/>
            <a:ext cx="11817626" cy="5456582"/>
          </a:xfrm>
        </p:spPr>
        <p:txBody>
          <a:bodyPr>
            <a:normAutofit fontScale="62500" lnSpcReduction="20000"/>
          </a:bodyPr>
          <a:lstStyle/>
          <a:p>
            <a:pPr>
              <a:lnSpc>
                <a:spcPct val="120000"/>
              </a:lnSpc>
              <a:buFont typeface="Wingdings" panose="05000000000000000000" pitchFamily="2" charset="2"/>
              <a:buChar char="Ø"/>
            </a:pPr>
            <a:r>
              <a:rPr lang="ka-GE" dirty="0"/>
              <a:t>სამშენებლო ბანაკების </a:t>
            </a:r>
            <a:r>
              <a:rPr lang="ka-GE" dirty="0" smtClean="0"/>
              <a:t>მოწყობა გათვალისწინებულია </a:t>
            </a:r>
            <a:r>
              <a:rPr lang="ka-GE" dirty="0"/>
              <a:t>სამშენებლო უბნების სიახლოვეს, </a:t>
            </a:r>
            <a:r>
              <a:rPr lang="ka-GE" dirty="0" smtClean="0"/>
              <a:t>ტერიტორიაზე მოეწყობა </a:t>
            </a:r>
            <a:r>
              <a:rPr lang="ka-GE" dirty="0"/>
              <a:t>60 მ</a:t>
            </a:r>
            <a:r>
              <a:rPr lang="ka-GE" baseline="30000" dirty="0"/>
              <a:t>3</a:t>
            </a:r>
            <a:r>
              <a:rPr lang="ka-GE" dirty="0"/>
              <a:t> წარმადობის ბეტონის </a:t>
            </a:r>
            <a:r>
              <a:rPr lang="ka-GE" dirty="0" smtClean="0"/>
              <a:t>კვანძი და </a:t>
            </a:r>
            <a:r>
              <a:rPr lang="ka-GE" dirty="0"/>
              <a:t>დიზელის საწვავის </a:t>
            </a:r>
            <a:r>
              <a:rPr lang="ka-GE" dirty="0" smtClean="0"/>
              <a:t>შესანახი, 20 </a:t>
            </a:r>
            <a:r>
              <a:rPr lang="ka-GE" dirty="0"/>
              <a:t>მ</a:t>
            </a:r>
            <a:r>
              <a:rPr lang="ka-GE" baseline="30000" dirty="0"/>
              <a:t>3</a:t>
            </a:r>
            <a:r>
              <a:rPr lang="ka-GE" dirty="0"/>
              <a:t> ტევადობის ლითონის მიწისქვეშა რეზერვუარი.  </a:t>
            </a:r>
            <a:endParaRPr lang="ka-GE" dirty="0" smtClean="0"/>
          </a:p>
          <a:p>
            <a:pPr>
              <a:lnSpc>
                <a:spcPct val="120000"/>
              </a:lnSpc>
              <a:buFont typeface="Wingdings" panose="05000000000000000000" pitchFamily="2" charset="2"/>
              <a:buChar char="Ø"/>
            </a:pPr>
            <a:r>
              <a:rPr lang="ka-GE" dirty="0" smtClean="0"/>
              <a:t>მშენებლობის </a:t>
            </a:r>
            <a:r>
              <a:rPr lang="ka-GE" dirty="0"/>
              <a:t>ეტაპზე ძირითადი სატრანსპორტო </a:t>
            </a:r>
            <a:r>
              <a:rPr lang="ka-GE" dirty="0" smtClean="0"/>
              <a:t>გზები </a:t>
            </a:r>
            <a:r>
              <a:rPr lang="ka-GE" dirty="0"/>
              <a:t>იქნება </a:t>
            </a:r>
            <a:r>
              <a:rPr lang="ka-GE" dirty="0" smtClean="0"/>
              <a:t>არსებული ზუგდიდი-ჯვარი-მესტია-ლასდილის </a:t>
            </a:r>
            <a:r>
              <a:rPr lang="ka-GE" dirty="0"/>
              <a:t>და ნენსკრას ხეობაში გამავალი საავტომობილო გზები</a:t>
            </a:r>
            <a:r>
              <a:rPr lang="ka-GE" dirty="0" smtClean="0"/>
              <a:t>.</a:t>
            </a:r>
          </a:p>
          <a:p>
            <a:pPr>
              <a:lnSpc>
                <a:spcPct val="120000"/>
              </a:lnSpc>
              <a:buFont typeface="Wingdings" panose="05000000000000000000" pitchFamily="2" charset="2"/>
              <a:buChar char="Ø"/>
            </a:pPr>
            <a:r>
              <a:rPr lang="ka-GE" dirty="0"/>
              <a:t>ახალი გზის </a:t>
            </a:r>
            <a:r>
              <a:rPr lang="ka-GE" dirty="0" smtClean="0"/>
              <a:t>გაყვანა გათვალისწინებულია </a:t>
            </a:r>
            <a:r>
              <a:rPr lang="ka-GE" dirty="0"/>
              <a:t>გვირაბის გამოსასვლელი პორტალის და გამათანაბრებელი რეზერვუარის განთავსების ადგილამდე, ასევე გვირაბის გამოსასვლელი პორტალიდან ჰესის </a:t>
            </a:r>
            <a:r>
              <a:rPr lang="ka-GE" dirty="0" smtClean="0"/>
              <a:t>შენობამდე. </a:t>
            </a:r>
            <a:r>
              <a:rPr lang="ka-GE" dirty="0"/>
              <a:t>მილსადენის მშენებლობისათვის გათვალისწინებულია გზების მიყვანა 6 სხვადასხვა უბანზე</a:t>
            </a:r>
            <a:r>
              <a:rPr lang="ka-GE" dirty="0" smtClean="0"/>
              <a:t>.</a:t>
            </a:r>
          </a:p>
          <a:p>
            <a:pPr>
              <a:lnSpc>
                <a:spcPct val="120000"/>
              </a:lnSpc>
              <a:buFont typeface="Wingdings" panose="05000000000000000000" pitchFamily="2" charset="2"/>
              <a:buChar char="Ø"/>
            </a:pPr>
            <a:r>
              <a:rPr lang="ka-GE" dirty="0"/>
              <a:t>მშენებლობის პროცესში (განსაკუთრებით გვირაბების გაყვანისას და გამათანაბრებელ რეზერვუართან მისასვლელი გზის მშენებლობისას) წარმოიქმნება გამონამუშევარი ქანები, რომლებიც საჭიროებს მუდმივ განთავსებას. </a:t>
            </a:r>
            <a:endParaRPr lang="en-US" dirty="0"/>
          </a:p>
          <a:p>
            <a:pPr>
              <a:lnSpc>
                <a:spcPct val="120000"/>
              </a:lnSpc>
              <a:buFont typeface="Wingdings" panose="05000000000000000000" pitchFamily="2" charset="2"/>
              <a:buChar char="Ø"/>
            </a:pPr>
            <a:r>
              <a:rPr lang="ka-GE" dirty="0" smtClean="0"/>
              <a:t>გამონამუშევარი ქანების განთავსების მიზნით, სანაყაროების </a:t>
            </a:r>
            <a:r>
              <a:rPr lang="ka-GE" dirty="0"/>
              <a:t>მოსაწყობად შეირჩა 2 </a:t>
            </a:r>
            <a:r>
              <a:rPr lang="ka-GE" dirty="0" smtClean="0"/>
              <a:t>ტერიტორია, რომელთა </a:t>
            </a:r>
            <a:r>
              <a:rPr lang="ka-GE" dirty="0"/>
              <a:t>ჯამური </a:t>
            </a:r>
            <a:r>
              <a:rPr lang="ka-GE" dirty="0" smtClean="0"/>
              <a:t>ფართობია </a:t>
            </a:r>
            <a:r>
              <a:rPr lang="ka-GE" dirty="0"/>
              <a:t>25 400 </a:t>
            </a:r>
            <a:r>
              <a:rPr lang="ka-GE" dirty="0" smtClean="0"/>
              <a:t>მ</a:t>
            </a:r>
            <a:r>
              <a:rPr lang="ka-GE" baseline="30000" dirty="0" smtClean="0"/>
              <a:t>2</a:t>
            </a:r>
            <a:r>
              <a:rPr lang="ka-GE" dirty="0" smtClean="0"/>
              <a:t>, ხოლო </a:t>
            </a:r>
            <a:r>
              <a:rPr lang="ka-GE" dirty="0"/>
              <a:t>მიახლოებითი </a:t>
            </a:r>
            <a:r>
              <a:rPr lang="ka-GE" dirty="0" smtClean="0"/>
              <a:t>ტევადობა - </a:t>
            </a:r>
            <a:r>
              <a:rPr lang="ka-GE" dirty="0"/>
              <a:t>110 000 მ</a:t>
            </a:r>
            <a:r>
              <a:rPr lang="ka-GE" baseline="30000" dirty="0"/>
              <a:t>3</a:t>
            </a:r>
            <a:r>
              <a:rPr lang="ka-GE" dirty="0"/>
              <a:t>: </a:t>
            </a:r>
            <a:endParaRPr lang="ka-GE" dirty="0" smtClean="0"/>
          </a:p>
          <a:p>
            <a:pPr marL="0" indent="0">
              <a:lnSpc>
                <a:spcPct val="120000"/>
              </a:lnSpc>
              <a:buNone/>
            </a:pPr>
            <a:r>
              <a:rPr lang="ka-GE" dirty="0" smtClean="0"/>
              <a:t>სამშენებლო ბანაკების, მისასვლელი გზების და სანაყაროების სიტუაციური რუკები მოცემულია შემდეგ სლაიდებზე</a:t>
            </a:r>
          </a:p>
          <a:p>
            <a:pPr>
              <a:buFont typeface="Wingdings" panose="05000000000000000000" pitchFamily="2" charset="2"/>
              <a:buChar char="Ø"/>
            </a:pPr>
            <a:endParaRPr lang="en-US" dirty="0"/>
          </a:p>
        </p:txBody>
      </p:sp>
      <p:pic>
        <p:nvPicPr>
          <p:cNvPr id="4" name="Picture 3" descr="Axali logo.png"/>
          <p:cNvPicPr/>
          <p:nvPr/>
        </p:nvPicPr>
        <p:blipFill>
          <a:blip r:embed="rId2" cstate="screen">
            <a:extLst>
              <a:ext uri="{28A0092B-C50C-407E-A947-70E740481C1C}">
                <a14:useLocalDpi xmlns:a14="http://schemas.microsoft.com/office/drawing/2010/main"/>
              </a:ext>
            </a:extLst>
          </a:blip>
          <a:stretch>
            <a:fillRect/>
          </a:stretch>
        </p:blipFill>
        <p:spPr>
          <a:xfrm>
            <a:off x="0" y="-3785"/>
            <a:ext cx="1530985" cy="838671"/>
          </a:xfrm>
          <a:prstGeom prst="rect">
            <a:avLst/>
          </a:prstGeom>
        </p:spPr>
      </p:pic>
    </p:spTree>
    <p:extLst>
      <p:ext uri="{BB962C8B-B14F-4D97-AF65-F5344CB8AC3E}">
        <p14:creationId xmlns:p14="http://schemas.microsoft.com/office/powerpoint/2010/main" val="3307307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15208" y="365125"/>
            <a:ext cx="8938591" cy="529397"/>
          </a:xfrm>
        </p:spPr>
        <p:txBody>
          <a:bodyPr>
            <a:normAutofit/>
          </a:bodyPr>
          <a:lstStyle/>
          <a:p>
            <a:pPr algn="ctr"/>
            <a:r>
              <a:rPr lang="ka-GE" sz="2800" b="1" dirty="0" smtClean="0"/>
              <a:t>სამშენებლო ბაზა და სამშენებლო ბანაკი</a:t>
            </a:r>
            <a:endParaRPr lang="en-US" sz="2800" b="1" dirty="0"/>
          </a:p>
        </p:txBody>
      </p:sp>
      <p:sp>
        <p:nvSpPr>
          <p:cNvPr id="3" name="Content Placeholder 2"/>
          <p:cNvSpPr>
            <a:spLocks noGrp="1"/>
          </p:cNvSpPr>
          <p:nvPr>
            <p:ph idx="1"/>
          </p:nvPr>
        </p:nvSpPr>
        <p:spPr>
          <a:xfrm>
            <a:off x="838200" y="1103243"/>
            <a:ext cx="10515600" cy="5073720"/>
          </a:xfrm>
        </p:spPr>
        <p:txBody>
          <a:bodyPr/>
          <a:lstStyle/>
          <a:p>
            <a:endParaRPr lang="ka-GE" dirty="0" smtClean="0"/>
          </a:p>
          <a:p>
            <a:endParaRPr lang="en-US" dirty="0"/>
          </a:p>
        </p:txBody>
      </p:sp>
      <p:pic>
        <p:nvPicPr>
          <p:cNvPr id="5" name="Picture 4"/>
          <p:cNvPicPr/>
          <p:nvPr/>
        </p:nvPicPr>
        <p:blipFill>
          <a:blip r:embed="rId2"/>
          <a:stretch>
            <a:fillRect/>
          </a:stretch>
        </p:blipFill>
        <p:spPr>
          <a:xfrm>
            <a:off x="487017" y="1265872"/>
            <a:ext cx="11211339" cy="5045476"/>
          </a:xfrm>
          <a:prstGeom prst="rect">
            <a:avLst/>
          </a:prstGeom>
        </p:spPr>
      </p:pic>
      <p:pic>
        <p:nvPicPr>
          <p:cNvPr id="6" name="Picture 5" descr="Axali logo.png"/>
          <p:cNvPicPr/>
          <p:nvPr/>
        </p:nvPicPr>
        <p:blipFill>
          <a:blip r:embed="rId3" cstate="screen">
            <a:extLst>
              <a:ext uri="{28A0092B-C50C-407E-A947-70E740481C1C}">
                <a14:useLocalDpi xmlns:a14="http://schemas.microsoft.com/office/drawing/2010/main"/>
              </a:ext>
            </a:extLst>
          </a:blip>
          <a:stretch>
            <a:fillRect/>
          </a:stretch>
        </p:blipFill>
        <p:spPr>
          <a:xfrm>
            <a:off x="0" y="-3785"/>
            <a:ext cx="1530985" cy="838671"/>
          </a:xfrm>
          <a:prstGeom prst="rect">
            <a:avLst/>
          </a:prstGeom>
        </p:spPr>
      </p:pic>
    </p:spTree>
    <p:extLst>
      <p:ext uri="{BB962C8B-B14F-4D97-AF65-F5344CB8AC3E}">
        <p14:creationId xmlns:p14="http://schemas.microsoft.com/office/powerpoint/2010/main" val="2781820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97156" y="365126"/>
            <a:ext cx="9256643" cy="579092"/>
          </a:xfrm>
        </p:spPr>
        <p:txBody>
          <a:bodyPr>
            <a:normAutofit/>
          </a:bodyPr>
          <a:lstStyle/>
          <a:p>
            <a:pPr algn="ctr"/>
            <a:r>
              <a:rPr lang="ka-GE" sz="2800" b="1" dirty="0" smtClean="0"/>
              <a:t>მისასვლელი გზების სქემა</a:t>
            </a:r>
            <a:endParaRPr lang="en-US" sz="2800" b="1" dirty="0"/>
          </a:p>
        </p:txBody>
      </p:sp>
      <p:pic>
        <p:nvPicPr>
          <p:cNvPr id="4" name="Content Placeholder 3"/>
          <p:cNvPicPr>
            <a:picLocks noGrp="1"/>
          </p:cNvPicPr>
          <p:nvPr>
            <p:ph idx="1"/>
          </p:nvPr>
        </p:nvPicPr>
        <p:blipFill rotWithShape="1">
          <a:blip r:embed="rId2"/>
          <a:srcRect l="45669" t="10372" r="8830" b="17174"/>
          <a:stretch/>
        </p:blipFill>
        <p:spPr bwMode="auto">
          <a:xfrm>
            <a:off x="6062870" y="1262268"/>
            <a:ext cx="5814391" cy="5287617"/>
          </a:xfrm>
          <a:prstGeom prst="rect">
            <a:avLst/>
          </a:prstGeom>
          <a:ln>
            <a:noFill/>
          </a:ln>
          <a:extLst>
            <a:ext uri="{53640926-AAD7-44D8-BBD7-CCE9431645EC}">
              <a14:shadowObscured xmlns:a14="http://schemas.microsoft.com/office/drawing/2010/main"/>
            </a:ext>
          </a:extLst>
        </p:spPr>
      </p:pic>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298174" y="1262269"/>
            <a:ext cx="5764696" cy="5287617"/>
          </a:xfrm>
          <a:prstGeom prst="rect">
            <a:avLst/>
          </a:prstGeom>
        </p:spPr>
      </p:pic>
      <p:pic>
        <p:nvPicPr>
          <p:cNvPr id="6" name="Picture 5" descr="Axali logo.png"/>
          <p:cNvPicPr/>
          <p:nvPr/>
        </p:nvPicPr>
        <p:blipFill>
          <a:blip r:embed="rId4" cstate="screen">
            <a:extLst>
              <a:ext uri="{28A0092B-C50C-407E-A947-70E740481C1C}">
                <a14:useLocalDpi xmlns:a14="http://schemas.microsoft.com/office/drawing/2010/main"/>
              </a:ext>
            </a:extLst>
          </a:blip>
          <a:stretch>
            <a:fillRect/>
          </a:stretch>
        </p:blipFill>
        <p:spPr>
          <a:xfrm>
            <a:off x="0" y="-3785"/>
            <a:ext cx="1530985" cy="838671"/>
          </a:xfrm>
          <a:prstGeom prst="rect">
            <a:avLst/>
          </a:prstGeom>
        </p:spPr>
      </p:pic>
    </p:spTree>
    <p:extLst>
      <p:ext uri="{BB962C8B-B14F-4D97-AF65-F5344CB8AC3E}">
        <p14:creationId xmlns:p14="http://schemas.microsoft.com/office/powerpoint/2010/main" val="1170956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14600" y="365126"/>
            <a:ext cx="8839200" cy="539336"/>
          </a:xfrm>
        </p:spPr>
        <p:txBody>
          <a:bodyPr>
            <a:normAutofit/>
          </a:bodyPr>
          <a:lstStyle/>
          <a:p>
            <a:pPr algn="ctr"/>
            <a:r>
              <a:rPr lang="ka-GE" sz="2800" b="1" dirty="0" smtClean="0"/>
              <a:t>სანაყაროების განთავსების სქემა</a:t>
            </a:r>
            <a:endParaRPr lang="en-US" sz="2800" b="1" dirty="0"/>
          </a:p>
        </p:txBody>
      </p:sp>
      <p:pic>
        <p:nvPicPr>
          <p:cNvPr id="4" name="Content Placeholder 3"/>
          <p:cNvPicPr>
            <a:picLocks noGrp="1"/>
          </p:cNvPicPr>
          <p:nvPr>
            <p:ph idx="1"/>
          </p:nvPr>
        </p:nvPicPr>
        <p:blipFill>
          <a:blip r:embed="rId2"/>
          <a:stretch>
            <a:fillRect/>
          </a:stretch>
        </p:blipFill>
        <p:spPr>
          <a:xfrm>
            <a:off x="1620078" y="904463"/>
            <a:ext cx="9114183" cy="5764694"/>
          </a:xfrm>
          <a:prstGeom prst="rect">
            <a:avLst/>
          </a:prstGeom>
        </p:spPr>
      </p:pic>
      <p:pic>
        <p:nvPicPr>
          <p:cNvPr id="5" name="Picture 4" descr="Axali logo.png"/>
          <p:cNvPicPr/>
          <p:nvPr/>
        </p:nvPicPr>
        <p:blipFill>
          <a:blip r:embed="rId3" cstate="screen">
            <a:extLst>
              <a:ext uri="{28A0092B-C50C-407E-A947-70E740481C1C}">
                <a14:useLocalDpi xmlns:a14="http://schemas.microsoft.com/office/drawing/2010/main"/>
              </a:ext>
            </a:extLst>
          </a:blip>
          <a:stretch>
            <a:fillRect/>
          </a:stretch>
        </p:blipFill>
        <p:spPr>
          <a:xfrm>
            <a:off x="0" y="-3785"/>
            <a:ext cx="1530985" cy="838671"/>
          </a:xfrm>
          <a:prstGeom prst="rect">
            <a:avLst/>
          </a:prstGeom>
        </p:spPr>
      </p:pic>
    </p:spTree>
    <p:extLst>
      <p:ext uri="{BB962C8B-B14F-4D97-AF65-F5344CB8AC3E}">
        <p14:creationId xmlns:p14="http://schemas.microsoft.com/office/powerpoint/2010/main" val="947340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69164" y="365126"/>
            <a:ext cx="9584635" cy="579092"/>
          </a:xfrm>
        </p:spPr>
        <p:txBody>
          <a:bodyPr>
            <a:normAutofit/>
          </a:bodyPr>
          <a:lstStyle/>
          <a:p>
            <a:pPr algn="ctr"/>
            <a:r>
              <a:rPr lang="ka-GE" sz="2800" b="1" dirty="0" smtClean="0"/>
              <a:t>სამშენებლო სამუშაოების წარმოება</a:t>
            </a:r>
            <a:endParaRPr lang="en-US" sz="2800" b="1" dirty="0"/>
          </a:p>
        </p:txBody>
      </p:sp>
      <p:sp>
        <p:nvSpPr>
          <p:cNvPr id="3" name="Content Placeholder 2"/>
          <p:cNvSpPr>
            <a:spLocks noGrp="1"/>
          </p:cNvSpPr>
          <p:nvPr>
            <p:ph idx="1"/>
          </p:nvPr>
        </p:nvSpPr>
        <p:spPr>
          <a:xfrm>
            <a:off x="188843" y="944218"/>
            <a:ext cx="11648661" cy="5754756"/>
          </a:xfrm>
        </p:spPr>
        <p:txBody>
          <a:bodyPr>
            <a:normAutofit fontScale="77500" lnSpcReduction="20000"/>
          </a:bodyPr>
          <a:lstStyle/>
          <a:p>
            <a:pPr>
              <a:lnSpc>
                <a:spcPct val="120000"/>
              </a:lnSpc>
              <a:buFont typeface="Wingdings" panose="05000000000000000000" pitchFamily="2" charset="2"/>
              <a:buChar char="Ø"/>
            </a:pPr>
            <a:r>
              <a:rPr lang="ka-GE" dirty="0" smtClean="0"/>
              <a:t>სამშენებლო სამუშაოების წარმოების </a:t>
            </a:r>
            <a:r>
              <a:rPr lang="ka-GE" dirty="0"/>
              <a:t>დღეთა რაოდენობად მიღებულია საშუალოდ 340 </a:t>
            </a:r>
            <a:r>
              <a:rPr lang="ka-GE" dirty="0" smtClean="0"/>
              <a:t>დღე/წ. </a:t>
            </a:r>
            <a:r>
              <a:rPr lang="ka-GE" dirty="0"/>
              <a:t>მშენებლობაზე </a:t>
            </a:r>
            <a:r>
              <a:rPr lang="ka-GE" dirty="0" smtClean="0"/>
              <a:t>დასაქმებული იქნება </a:t>
            </a:r>
            <a:r>
              <a:rPr lang="ka-GE" dirty="0"/>
              <a:t>≈120 </a:t>
            </a:r>
            <a:r>
              <a:rPr lang="ka-GE" dirty="0" smtClean="0"/>
              <a:t>ადამიანი, მათგან დიდი </a:t>
            </a:r>
            <a:r>
              <a:rPr lang="ka-GE" dirty="0"/>
              <a:t>ნაწილი იქნება ადგილობრივი მოსახლეობა, </a:t>
            </a:r>
            <a:endParaRPr lang="ka-GE" dirty="0" smtClean="0"/>
          </a:p>
          <a:p>
            <a:pPr>
              <a:lnSpc>
                <a:spcPct val="120000"/>
              </a:lnSpc>
              <a:buFont typeface="Wingdings" panose="05000000000000000000" pitchFamily="2" charset="2"/>
              <a:buChar char="Ø"/>
            </a:pPr>
            <a:r>
              <a:rPr lang="ka-GE" dirty="0" smtClean="0"/>
              <a:t>სათავე ნაგებობის მშენებლობის პერიოდში </a:t>
            </a:r>
            <a:r>
              <a:rPr lang="ka-GE" dirty="0"/>
              <a:t>წყლის ხარჯების გატარება მოხდება პირველი და მეორე რიგის ზღუდარების და გამყვანი არხის მოწყობის საშუალებით</a:t>
            </a:r>
            <a:r>
              <a:rPr lang="ka-GE" dirty="0" smtClean="0"/>
              <a:t>.</a:t>
            </a:r>
          </a:p>
          <a:p>
            <a:pPr>
              <a:lnSpc>
                <a:spcPct val="120000"/>
              </a:lnSpc>
              <a:buFont typeface="Wingdings" panose="05000000000000000000" pitchFamily="2" charset="2"/>
              <a:buChar char="Ø"/>
            </a:pPr>
            <a:r>
              <a:rPr lang="ka-GE" dirty="0" smtClean="0"/>
              <a:t>სადერივაციო </a:t>
            </a:r>
            <a:r>
              <a:rPr lang="ka-GE" dirty="0"/>
              <a:t>მილსადენის მოწყობა მოხდება ღია წესით. </a:t>
            </a:r>
            <a:r>
              <a:rPr lang="ka-GE" dirty="0" smtClean="0"/>
              <a:t>ტრანშეის </a:t>
            </a:r>
            <a:r>
              <a:rPr lang="ka-GE" dirty="0"/>
              <a:t>გასაყვანად გამოყენებული იქნება </a:t>
            </a:r>
            <a:r>
              <a:rPr lang="ka-GE" dirty="0" smtClean="0"/>
              <a:t>ექსკავატორი, ძლიერი </a:t>
            </a:r>
            <a:r>
              <a:rPr lang="ka-GE" dirty="0"/>
              <a:t>ქანების უბნებზე </a:t>
            </a:r>
            <a:r>
              <a:rPr lang="ka-GE" dirty="0" smtClean="0"/>
              <a:t>კი </a:t>
            </a:r>
            <a:r>
              <a:rPr lang="ka-GE" dirty="0"/>
              <a:t>მცირე მუხტიანი </a:t>
            </a:r>
            <a:r>
              <a:rPr lang="ka-GE" dirty="0" smtClean="0"/>
              <a:t>აფეთქება.</a:t>
            </a:r>
          </a:p>
          <a:p>
            <a:pPr>
              <a:lnSpc>
                <a:spcPct val="120000"/>
              </a:lnSpc>
              <a:buFont typeface="Wingdings" panose="05000000000000000000" pitchFamily="2" charset="2"/>
              <a:buChar char="Ø"/>
            </a:pPr>
            <a:r>
              <a:rPr lang="ka-GE" dirty="0"/>
              <a:t>გვირაბის გამოსასვლელი </a:t>
            </a:r>
            <a:r>
              <a:rPr lang="ka-GE" dirty="0" smtClean="0"/>
              <a:t>პორტალიდან, სადაწნეო მილსადენი მოეწყობა </a:t>
            </a:r>
            <a:r>
              <a:rPr lang="ka-GE" dirty="0"/>
              <a:t>ბეტონის </a:t>
            </a:r>
            <a:r>
              <a:rPr lang="ka-GE" dirty="0" smtClean="0"/>
              <a:t>საყრდენებზე. საყრდენებს </a:t>
            </a:r>
            <a:r>
              <a:rPr lang="ka-GE" dirty="0"/>
              <a:t>შორის მილსადენის გამაგრება მოხდება დაანკერებული სამაგრებით</a:t>
            </a:r>
            <a:r>
              <a:rPr lang="ka-GE" dirty="0" smtClean="0"/>
              <a:t>.</a:t>
            </a:r>
          </a:p>
          <a:p>
            <a:pPr>
              <a:lnSpc>
                <a:spcPct val="120000"/>
              </a:lnSpc>
              <a:buFont typeface="Wingdings" panose="05000000000000000000" pitchFamily="2" charset="2"/>
              <a:buChar char="Ø"/>
            </a:pPr>
            <a:r>
              <a:rPr lang="ka-GE" dirty="0" smtClean="0"/>
              <a:t>გვირაბის და </a:t>
            </a:r>
            <a:r>
              <a:rPr lang="ka-GE" dirty="0"/>
              <a:t>გამთანაბრებელი </a:t>
            </a:r>
            <a:r>
              <a:rPr lang="ka-GE" dirty="0" smtClean="0"/>
              <a:t>რეზერვუარის </a:t>
            </a:r>
            <a:r>
              <a:rPr lang="ka-GE" dirty="0"/>
              <a:t>მშენებლობა დაგეგმილია ბურღვა-აფეთქებითი მეთოდით. ფუჭი ქანების  გამოსატანად გამოყენებული იქნება სატვირთო მანქანები. </a:t>
            </a:r>
            <a:r>
              <a:rPr lang="ka-GE" dirty="0" smtClean="0"/>
              <a:t>გვირაბის გაყვანის პროცესში, ეტაპობრივად მოხდება </a:t>
            </a:r>
            <a:r>
              <a:rPr lang="ka-GE" dirty="0"/>
              <a:t>გვირაბის თაღის და კედლების გამაგრება. </a:t>
            </a:r>
            <a:endParaRPr lang="en-US" dirty="0"/>
          </a:p>
          <a:p>
            <a:endParaRPr lang="en-US" dirty="0"/>
          </a:p>
          <a:p>
            <a:endParaRPr lang="en-US" dirty="0"/>
          </a:p>
        </p:txBody>
      </p:sp>
      <p:pic>
        <p:nvPicPr>
          <p:cNvPr id="4" name="Picture 3" descr="Axali logo.png"/>
          <p:cNvPicPr/>
          <p:nvPr/>
        </p:nvPicPr>
        <p:blipFill>
          <a:blip r:embed="rId2" cstate="screen">
            <a:extLst>
              <a:ext uri="{28A0092B-C50C-407E-A947-70E740481C1C}">
                <a14:useLocalDpi xmlns:a14="http://schemas.microsoft.com/office/drawing/2010/main"/>
              </a:ext>
            </a:extLst>
          </a:blip>
          <a:stretch>
            <a:fillRect/>
          </a:stretch>
        </p:blipFill>
        <p:spPr>
          <a:xfrm>
            <a:off x="0" y="-3785"/>
            <a:ext cx="1530985" cy="838671"/>
          </a:xfrm>
          <a:prstGeom prst="rect">
            <a:avLst/>
          </a:prstGeom>
        </p:spPr>
      </p:pic>
    </p:spTree>
    <p:extLst>
      <p:ext uri="{BB962C8B-B14F-4D97-AF65-F5344CB8AC3E}">
        <p14:creationId xmlns:p14="http://schemas.microsoft.com/office/powerpoint/2010/main" val="3205152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07096" y="365126"/>
            <a:ext cx="7812156" cy="738118"/>
          </a:xfrm>
        </p:spPr>
        <p:txBody>
          <a:bodyPr>
            <a:normAutofit/>
          </a:bodyPr>
          <a:lstStyle/>
          <a:p>
            <a:pPr algn="ctr"/>
            <a:r>
              <a:rPr lang="ka-GE" sz="2800" b="1" dirty="0" smtClean="0"/>
              <a:t>პროექტის ალტერნატივები</a:t>
            </a:r>
            <a:endParaRPr lang="en-US" sz="2800" b="1" dirty="0"/>
          </a:p>
        </p:txBody>
      </p:sp>
      <p:sp>
        <p:nvSpPr>
          <p:cNvPr id="3" name="Content Placeholder 2"/>
          <p:cNvSpPr>
            <a:spLocks noGrp="1"/>
          </p:cNvSpPr>
          <p:nvPr>
            <p:ph idx="1"/>
          </p:nvPr>
        </p:nvSpPr>
        <p:spPr>
          <a:xfrm>
            <a:off x="149087" y="1103244"/>
            <a:ext cx="11738113" cy="5287617"/>
          </a:xfrm>
        </p:spPr>
        <p:txBody>
          <a:bodyPr>
            <a:normAutofit fontScale="77500" lnSpcReduction="20000"/>
          </a:bodyPr>
          <a:lstStyle/>
          <a:p>
            <a:pPr lvl="0">
              <a:lnSpc>
                <a:spcPct val="120000"/>
              </a:lnSpc>
              <a:buFont typeface="Wingdings" panose="05000000000000000000" pitchFamily="2" charset="2"/>
              <a:buChar char="Ø"/>
            </a:pPr>
            <a:r>
              <a:rPr lang="ka-GE" dirty="0" smtClean="0"/>
              <a:t>გარემოზე მოსალოდნელი ზემოქმედების შემარბილებელი ღონისძიებების, საქართველოს </a:t>
            </a:r>
            <a:r>
              <a:rPr lang="ka-GE" dirty="0"/>
              <a:t>მთავრობის ენერგეტიკული პოლიტიკის </a:t>
            </a:r>
            <a:r>
              <a:rPr lang="ka-GE" dirty="0" smtClean="0"/>
              <a:t>და მოსალოდნელი </a:t>
            </a:r>
            <a:r>
              <a:rPr lang="ka-GE" dirty="0"/>
              <a:t>დადებითი სოციალურ-ეკონომიკური </a:t>
            </a:r>
            <a:r>
              <a:rPr lang="ka-GE" dirty="0" smtClean="0"/>
              <a:t>შედეგის გათვალისწინებით, პროექტის </a:t>
            </a:r>
            <a:r>
              <a:rPr lang="ka-GE" dirty="0"/>
              <a:t>არაქმედების </a:t>
            </a:r>
            <a:r>
              <a:rPr lang="ka-GE" dirty="0" smtClean="0"/>
              <a:t>ალტერნატივა </a:t>
            </a:r>
            <a:r>
              <a:rPr lang="ka-GE" dirty="0"/>
              <a:t>უგულვებელყოფილი იქნა</a:t>
            </a:r>
            <a:r>
              <a:rPr lang="ka-GE" dirty="0" smtClean="0"/>
              <a:t>.</a:t>
            </a:r>
          </a:p>
          <a:p>
            <a:pPr lvl="0">
              <a:lnSpc>
                <a:spcPct val="120000"/>
              </a:lnSpc>
              <a:buFont typeface="Wingdings" panose="05000000000000000000" pitchFamily="2" charset="2"/>
              <a:buChar char="Ø"/>
            </a:pPr>
            <a:r>
              <a:rPr lang="ka-GE" dirty="0"/>
              <a:t>სათავე კვანძის განთავსებისთვის </a:t>
            </a:r>
            <a:r>
              <a:rPr lang="ka-GE" dirty="0" smtClean="0"/>
              <a:t>სხვადასხვა ვარიანტების შერჩევის შესაძლებლობა პრაქტიკულად არ იყო. სათავე </a:t>
            </a:r>
            <a:r>
              <a:rPr lang="ka-GE" dirty="0"/>
              <a:t>კვანძის განთავსების ნიშნული შერჩეული იქნა ტოპოგრაფიული პირობების, ფუძის გრუნტების </a:t>
            </a:r>
            <a:r>
              <a:rPr lang="ka-GE" dirty="0" smtClean="0"/>
              <a:t>მახასიათებლების და სხვა </a:t>
            </a:r>
            <a:r>
              <a:rPr lang="ka-GE" dirty="0"/>
              <a:t>ფაქტორების </a:t>
            </a:r>
            <a:r>
              <a:rPr lang="ka-GE" dirty="0" smtClean="0"/>
              <a:t>გათვალისწინებით.</a:t>
            </a:r>
            <a:endParaRPr lang="ka-GE" dirty="0"/>
          </a:p>
          <a:p>
            <a:pPr lvl="0">
              <a:lnSpc>
                <a:spcPct val="120000"/>
              </a:lnSpc>
              <a:buFont typeface="Wingdings" panose="05000000000000000000" pitchFamily="2" charset="2"/>
              <a:buChar char="Ø"/>
            </a:pPr>
            <a:r>
              <a:rPr lang="ka-GE" dirty="0" smtClean="0"/>
              <a:t>სათავე ნაგებობის ტიპის შერჩევისას განიხილებოდა ორი ალტერნატიული ვარიანტი, კერძოდ, ე.წ. დასაშლელი ტიპის დამბა და ბეტონის დაბალდაწნევიანი, წყალსაშვიანი გრავიტაციული დამბა, გამრეცხი რაბით. მდინარე დარჩი-ორმელეთი ხასიათდება უეცარი წყალმოვარდნებით ამიტომ, ასეთ პირობებში, ბეტონის წყალსაშვიანი დამბა უფრო საიმედოა და შესაბამისად, უპირატესობა მეორე ალტერნატივას მიენიჭა.</a:t>
            </a:r>
          </a:p>
          <a:p>
            <a:endParaRPr lang="en-US" dirty="0"/>
          </a:p>
          <a:p>
            <a:pPr lvl="0">
              <a:buFont typeface="Wingdings" panose="05000000000000000000" pitchFamily="2" charset="2"/>
              <a:buChar char="Ø"/>
            </a:pPr>
            <a:endParaRPr lang="en-US" dirty="0"/>
          </a:p>
          <a:p>
            <a:pPr>
              <a:buFont typeface="Wingdings" panose="05000000000000000000" pitchFamily="2" charset="2"/>
              <a:buChar char="Ø"/>
            </a:pPr>
            <a:endParaRPr lang="en-US" dirty="0"/>
          </a:p>
        </p:txBody>
      </p:sp>
      <p:pic>
        <p:nvPicPr>
          <p:cNvPr id="4" name="Picture 3" descr="Axali logo.png"/>
          <p:cNvPicPr/>
          <p:nvPr/>
        </p:nvPicPr>
        <p:blipFill>
          <a:blip r:embed="rId2" cstate="screen">
            <a:extLst>
              <a:ext uri="{28A0092B-C50C-407E-A947-70E740481C1C}">
                <a14:useLocalDpi xmlns:a14="http://schemas.microsoft.com/office/drawing/2010/main"/>
              </a:ext>
            </a:extLst>
          </a:blip>
          <a:stretch>
            <a:fillRect/>
          </a:stretch>
        </p:blipFill>
        <p:spPr>
          <a:xfrm>
            <a:off x="0" y="-3785"/>
            <a:ext cx="1530985" cy="838671"/>
          </a:xfrm>
          <a:prstGeom prst="rect">
            <a:avLst/>
          </a:prstGeom>
        </p:spPr>
      </p:pic>
    </p:spTree>
    <p:extLst>
      <p:ext uri="{BB962C8B-B14F-4D97-AF65-F5344CB8AC3E}">
        <p14:creationId xmlns:p14="http://schemas.microsoft.com/office/powerpoint/2010/main" val="3765357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29408" y="365125"/>
            <a:ext cx="9624391" cy="569153"/>
          </a:xfrm>
        </p:spPr>
        <p:txBody>
          <a:bodyPr>
            <a:normAutofit/>
          </a:bodyPr>
          <a:lstStyle/>
          <a:p>
            <a:pPr algn="ctr"/>
            <a:r>
              <a:rPr lang="ka-GE" sz="2800" b="1" dirty="0" smtClean="0"/>
              <a:t>პროექტის ალტერნატივები</a:t>
            </a:r>
            <a:endParaRPr lang="en-US" sz="2800" b="1" dirty="0"/>
          </a:p>
        </p:txBody>
      </p:sp>
      <p:sp>
        <p:nvSpPr>
          <p:cNvPr id="3" name="Content Placeholder 2"/>
          <p:cNvSpPr>
            <a:spLocks noGrp="1"/>
          </p:cNvSpPr>
          <p:nvPr>
            <p:ph idx="1"/>
          </p:nvPr>
        </p:nvSpPr>
        <p:spPr>
          <a:xfrm>
            <a:off x="99391" y="1033670"/>
            <a:ext cx="11817625" cy="5824330"/>
          </a:xfrm>
        </p:spPr>
        <p:txBody>
          <a:bodyPr>
            <a:normAutofit fontScale="70000" lnSpcReduction="20000"/>
          </a:bodyPr>
          <a:lstStyle/>
          <a:p>
            <a:pPr marL="0" indent="0">
              <a:lnSpc>
                <a:spcPct val="120000"/>
              </a:lnSpc>
              <a:buNone/>
            </a:pPr>
            <a:r>
              <a:rPr lang="ka-GE" b="1" dirty="0" smtClean="0"/>
              <a:t>სადერივაციო-სადაწნეო სისტემის მოწყობის 4 ძირითადი ალტერნატიული ვარიანტი განიხილებოდა:</a:t>
            </a:r>
          </a:p>
          <a:p>
            <a:pPr>
              <a:lnSpc>
                <a:spcPct val="120000"/>
              </a:lnSpc>
              <a:buFont typeface="Wingdings" panose="05000000000000000000" pitchFamily="2" charset="2"/>
              <a:buChar char="Ø"/>
            </a:pPr>
            <a:r>
              <a:rPr lang="ka-GE" dirty="0" smtClean="0"/>
              <a:t> </a:t>
            </a:r>
            <a:r>
              <a:rPr lang="en-US" dirty="0" smtClean="0"/>
              <a:t>I</a:t>
            </a:r>
            <a:r>
              <a:rPr lang="ka-GE" dirty="0" smtClean="0"/>
              <a:t> ალტერნატივა - ჰესის წყალმიმღებიდან ჰესის შენობამდე მხოლოდ სადერივაციო-სადაწნეო </a:t>
            </a:r>
            <a:r>
              <a:rPr lang="ka-GE" dirty="0"/>
              <a:t>მილსადენის </a:t>
            </a:r>
            <a:r>
              <a:rPr lang="ka-GE" dirty="0" smtClean="0"/>
              <a:t>მშენებლობა;</a:t>
            </a:r>
          </a:p>
          <a:p>
            <a:pPr>
              <a:lnSpc>
                <a:spcPct val="120000"/>
              </a:lnSpc>
              <a:buFont typeface="Wingdings" panose="05000000000000000000" pitchFamily="2" charset="2"/>
              <a:buChar char="Ø"/>
            </a:pPr>
            <a:r>
              <a:rPr lang="en-US" dirty="0" smtClean="0"/>
              <a:t>II </a:t>
            </a:r>
            <a:r>
              <a:rPr lang="ka-GE" dirty="0" smtClean="0"/>
              <a:t>ალტერნატივა - ჰესის წყალმიმღებიდან 1,21 კმ მანძილზე ჯერ მილსადენის, ხოლო შემდეგ 1,58 კმ სიგრძის დაბალდაწნევიანი გვირაბის მშენებლობა და ჰესის შენობამდე, გვირაბში </a:t>
            </a:r>
            <a:r>
              <a:rPr lang="ka-GE" dirty="0"/>
              <a:t>2.0 მ დიამეტრის სადაწნეო მილსადენის </a:t>
            </a:r>
            <a:r>
              <a:rPr lang="ka-GE" dirty="0" smtClean="0"/>
              <a:t>მონტაჟი;</a:t>
            </a:r>
          </a:p>
          <a:p>
            <a:pPr>
              <a:lnSpc>
                <a:spcPct val="120000"/>
              </a:lnSpc>
              <a:buFont typeface="Wingdings" panose="05000000000000000000" pitchFamily="2" charset="2"/>
              <a:buChar char="Ø"/>
            </a:pPr>
            <a:r>
              <a:rPr lang="en-US" dirty="0" smtClean="0"/>
              <a:t>III</a:t>
            </a:r>
            <a:r>
              <a:rPr lang="ka-GE" dirty="0" smtClean="0"/>
              <a:t> ალტერნატივა - </a:t>
            </a:r>
            <a:r>
              <a:rPr lang="ka-GE" dirty="0"/>
              <a:t>ჰესის </a:t>
            </a:r>
            <a:r>
              <a:rPr lang="ka-GE" dirty="0" smtClean="0"/>
              <a:t>წყალმიმღებიდან 1,1 </a:t>
            </a:r>
            <a:r>
              <a:rPr lang="ka-GE" dirty="0"/>
              <a:t>კმ მანძილზე ჯერ მილსადენის, ხოლო შემდეგ </a:t>
            </a:r>
            <a:r>
              <a:rPr lang="ka-GE" dirty="0" smtClean="0"/>
              <a:t>1,36 </a:t>
            </a:r>
            <a:r>
              <a:rPr lang="ka-GE" dirty="0"/>
              <a:t>კმ სიგრძის </a:t>
            </a:r>
            <a:r>
              <a:rPr lang="ka-GE" dirty="0" smtClean="0"/>
              <a:t>სადაწნეო გვირაბის მშენებლობა და ჰესის შენობამდე, 170 მეტრის მონაკვეთზე, ფოლადის მილსადენის მშენებლობა;</a:t>
            </a:r>
            <a:endParaRPr lang="en-US" dirty="0" smtClean="0"/>
          </a:p>
          <a:p>
            <a:pPr lvl="0">
              <a:lnSpc>
                <a:spcPct val="120000"/>
              </a:lnSpc>
              <a:buFont typeface="Wingdings" panose="05000000000000000000" pitchFamily="2" charset="2"/>
              <a:buChar char="Ø"/>
            </a:pPr>
            <a:r>
              <a:rPr lang="en-US" dirty="0" smtClean="0"/>
              <a:t>IV</a:t>
            </a:r>
            <a:r>
              <a:rPr lang="ka-GE" dirty="0" smtClean="0"/>
              <a:t> ალტერნატივა - მე-2 ალტერნატივის მსგავსად, ჰესის </a:t>
            </a:r>
            <a:r>
              <a:rPr lang="ka-GE" dirty="0"/>
              <a:t>წყალმიმღებიდან 1,21 კმ მანძილზე ჯერ მილსადენის, ხოლო შემდეგ </a:t>
            </a:r>
            <a:r>
              <a:rPr lang="ka-GE" dirty="0" smtClean="0"/>
              <a:t>1,2 </a:t>
            </a:r>
            <a:r>
              <a:rPr lang="ka-GE" dirty="0"/>
              <a:t>კმ სიგრძის </a:t>
            </a:r>
            <a:r>
              <a:rPr lang="ka-GE" dirty="0" smtClean="0"/>
              <a:t>დაბალდაწნევიანი გვირაბის </a:t>
            </a:r>
            <a:r>
              <a:rPr lang="ka-GE" dirty="0"/>
              <a:t>მშენებლობა და ჰესის </a:t>
            </a:r>
            <a:r>
              <a:rPr lang="ka-GE" dirty="0" smtClean="0"/>
              <a:t>შენობამდე, 252 მეტრის მონაკვეთზე, ფოლადის მილსადენის მშენებლობა.</a:t>
            </a:r>
          </a:p>
          <a:p>
            <a:pPr marL="0" lvl="0" indent="0">
              <a:lnSpc>
                <a:spcPct val="120000"/>
              </a:lnSpc>
              <a:buNone/>
            </a:pPr>
            <a:r>
              <a:rPr lang="ka-GE" dirty="0" smtClean="0"/>
              <a:t>ალტერნატიული ვარიანტების შედარებითი ანალიზით, ეკოლოგიური და ეკონომიკური ფაქტორების, ასევე სამშენებლო ტექნიკური პირობების გათვალისწინებით უპირატესობა მიენიჭა </a:t>
            </a:r>
            <a:r>
              <a:rPr lang="ka-GE" dirty="0"/>
              <a:t>მე-IV ალტერნატიულ </a:t>
            </a:r>
            <a:r>
              <a:rPr lang="ka-GE" dirty="0" smtClean="0"/>
              <a:t>ვარიანტს (ალტერნატიული ვარიანტების სქემები მოცემულია შემდეგ სლაიდებზე)</a:t>
            </a:r>
            <a:endParaRPr lang="en-US" dirty="0" smtClean="0"/>
          </a:p>
          <a:p>
            <a:pPr>
              <a:buFont typeface="Wingdings" panose="05000000000000000000" pitchFamily="2" charset="2"/>
              <a:buChar char="Ø"/>
            </a:pPr>
            <a:endParaRPr lang="en-US" dirty="0"/>
          </a:p>
        </p:txBody>
      </p:sp>
      <p:pic>
        <p:nvPicPr>
          <p:cNvPr id="4" name="Picture 3" descr="Axali logo.png"/>
          <p:cNvPicPr/>
          <p:nvPr/>
        </p:nvPicPr>
        <p:blipFill>
          <a:blip r:embed="rId2" cstate="screen">
            <a:extLst>
              <a:ext uri="{28A0092B-C50C-407E-A947-70E740481C1C}">
                <a14:useLocalDpi xmlns:a14="http://schemas.microsoft.com/office/drawing/2010/main"/>
              </a:ext>
            </a:extLst>
          </a:blip>
          <a:stretch>
            <a:fillRect/>
          </a:stretch>
        </p:blipFill>
        <p:spPr>
          <a:xfrm>
            <a:off x="0" y="-3785"/>
            <a:ext cx="1530985" cy="838671"/>
          </a:xfrm>
          <a:prstGeom prst="rect">
            <a:avLst/>
          </a:prstGeom>
        </p:spPr>
      </p:pic>
    </p:spTree>
    <p:extLst>
      <p:ext uri="{BB962C8B-B14F-4D97-AF65-F5344CB8AC3E}">
        <p14:creationId xmlns:p14="http://schemas.microsoft.com/office/powerpoint/2010/main" val="478091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10748" y="365125"/>
            <a:ext cx="9843052" cy="658605"/>
          </a:xfrm>
        </p:spPr>
        <p:txBody>
          <a:bodyPr>
            <a:normAutofit/>
          </a:bodyPr>
          <a:lstStyle/>
          <a:p>
            <a:pPr algn="ctr"/>
            <a:r>
              <a:rPr lang="ka-GE" sz="2800" b="1" dirty="0" smtClean="0"/>
              <a:t>სადერივაციო სისტემის </a:t>
            </a:r>
            <a:r>
              <a:rPr lang="en-US" sz="2800" b="1" dirty="0" smtClean="0"/>
              <a:t>I</a:t>
            </a:r>
            <a:r>
              <a:rPr lang="ka-GE" sz="2800" b="1" dirty="0" smtClean="0"/>
              <a:t> ალტერნატიული ვარიანტის სქემა</a:t>
            </a:r>
            <a:endParaRPr lang="en-US" sz="2800" b="1" dirty="0"/>
          </a:p>
        </p:txBody>
      </p:sp>
      <p:pic>
        <p:nvPicPr>
          <p:cNvPr id="4" name="Content Placeholder 3"/>
          <p:cNvPicPr>
            <a:picLocks noGrp="1"/>
          </p:cNvPicPr>
          <p:nvPr>
            <p:ph idx="1"/>
          </p:nvPr>
        </p:nvPicPr>
        <p:blipFill rotWithShape="1">
          <a:blip r:embed="rId2" cstate="print">
            <a:extLst>
              <a:ext uri="{28A0092B-C50C-407E-A947-70E740481C1C}">
                <a14:useLocalDpi xmlns:a14="http://schemas.microsoft.com/office/drawing/2010/main" val="0"/>
              </a:ext>
            </a:extLst>
          </a:blip>
          <a:srcRect l="2247" t="25395" r="29594" b="11122"/>
          <a:stretch/>
        </p:blipFill>
        <p:spPr bwMode="auto">
          <a:xfrm>
            <a:off x="477077" y="1023730"/>
            <a:ext cx="10992679" cy="5396948"/>
          </a:xfrm>
          <a:prstGeom prst="rect">
            <a:avLst/>
          </a:prstGeom>
          <a:ln>
            <a:noFill/>
          </a:ln>
          <a:extLst>
            <a:ext uri="{53640926-AAD7-44D8-BBD7-CCE9431645EC}">
              <a14:shadowObscured xmlns:a14="http://schemas.microsoft.com/office/drawing/2010/main"/>
            </a:ext>
          </a:extLst>
        </p:spPr>
      </p:pic>
      <p:pic>
        <p:nvPicPr>
          <p:cNvPr id="5" name="Picture 4" descr="Axali logo.png"/>
          <p:cNvPicPr/>
          <p:nvPr/>
        </p:nvPicPr>
        <p:blipFill>
          <a:blip r:embed="rId3" cstate="screen">
            <a:extLst>
              <a:ext uri="{28A0092B-C50C-407E-A947-70E740481C1C}">
                <a14:useLocalDpi xmlns:a14="http://schemas.microsoft.com/office/drawing/2010/main"/>
              </a:ext>
            </a:extLst>
          </a:blip>
          <a:stretch>
            <a:fillRect/>
          </a:stretch>
        </p:blipFill>
        <p:spPr>
          <a:xfrm>
            <a:off x="0" y="-3785"/>
            <a:ext cx="1530985" cy="838671"/>
          </a:xfrm>
          <a:prstGeom prst="rect">
            <a:avLst/>
          </a:prstGeom>
        </p:spPr>
      </p:pic>
    </p:spTree>
    <p:extLst>
      <p:ext uri="{BB962C8B-B14F-4D97-AF65-F5344CB8AC3E}">
        <p14:creationId xmlns:p14="http://schemas.microsoft.com/office/powerpoint/2010/main" val="1104706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27096"/>
          </a:xfrm>
        </p:spPr>
        <p:txBody>
          <a:bodyPr>
            <a:normAutofit/>
          </a:bodyPr>
          <a:lstStyle/>
          <a:p>
            <a:pPr algn="ctr"/>
            <a:r>
              <a:rPr lang="ka-GE" sz="3200" b="1" dirty="0"/>
              <a:t>საკანონმდებლო მოთხოვნები</a:t>
            </a:r>
            <a:endParaRPr lang="en-US" sz="3200" dirty="0"/>
          </a:p>
        </p:txBody>
      </p:sp>
      <p:sp>
        <p:nvSpPr>
          <p:cNvPr id="3" name="Content Placeholder 2"/>
          <p:cNvSpPr>
            <a:spLocks noGrp="1"/>
          </p:cNvSpPr>
          <p:nvPr>
            <p:ph idx="1"/>
          </p:nvPr>
        </p:nvSpPr>
        <p:spPr>
          <a:xfrm>
            <a:off x="194553" y="1147864"/>
            <a:ext cx="11789923" cy="5447489"/>
          </a:xfrm>
        </p:spPr>
        <p:txBody>
          <a:bodyPr>
            <a:normAutofit fontScale="70000" lnSpcReduction="20000"/>
          </a:bodyPr>
          <a:lstStyle/>
          <a:p>
            <a:pPr marL="0" indent="0" algn="just">
              <a:lnSpc>
                <a:spcPct val="120000"/>
              </a:lnSpc>
              <a:buNone/>
            </a:pPr>
            <a:r>
              <a:rPr lang="ka-GE" dirty="0"/>
              <a:t>საქართველოს კანონის ,,გარემოსდაცვითი შეფასების კოდექსი’’-ს მე-10 მუხლის მე-3 ნაწილის თანახმად გზშ-ს ანგარიში უნდა მოიცავდეს:</a:t>
            </a:r>
            <a:endParaRPr lang="en-US" dirty="0"/>
          </a:p>
          <a:p>
            <a:pPr algn="just">
              <a:lnSpc>
                <a:spcPct val="120000"/>
              </a:lnSpc>
            </a:pPr>
            <a:r>
              <a:rPr lang="ka-GE" dirty="0"/>
              <a:t>ინფორმაციას დაგეგმილი საქმიანობის, მისი განხორციელების ადგილის, ფიზიკური მახასიათებლების (ამ </a:t>
            </a:r>
            <a:r>
              <a:rPr lang="ka-GE" dirty="0" smtClean="0"/>
              <a:t>შემთხვევაში</a:t>
            </a:r>
            <a:r>
              <a:rPr lang="en-US" dirty="0" smtClean="0"/>
              <a:t> </a:t>
            </a:r>
            <a:r>
              <a:rPr lang="ka-GE" dirty="0" smtClean="0"/>
              <a:t>ჰესის სიმძლავრე), </a:t>
            </a:r>
            <a:r>
              <a:rPr lang="ka-GE" dirty="0"/>
              <a:t>ალტერნატივების, საპროექტო ტერიტორიის მიწის კატეგორიის, მშენებლობის და ექსპლუატაციის ეტაპზე შესაძლო უარყოფითი შედეგების, სადემონტაჟო სამუშაოების, ნარჩენების წარმოქმნის და მართვის შესახებ;</a:t>
            </a:r>
          </a:p>
          <a:p>
            <a:pPr algn="just">
              <a:lnSpc>
                <a:spcPct val="120000"/>
              </a:lnSpc>
            </a:pPr>
            <a:r>
              <a:rPr lang="ka-GE" dirty="0"/>
              <a:t>ინფორმაციას დაგეგმილი საქმიანობის განხორციელებით გარემოზე, ადამიანის ჯანმრთელობაზე, ბიომრავალფეროვნებაზე, წყალზე, ჰაერზე, ნიადაგზე, მიწაზე, კლიმატზე, ლანდშაპტზე, კულტურულ მემკვიდრეობაზე და მატერიალურ ფასეულობებზე ზემოქმედების შესახებ. </a:t>
            </a:r>
          </a:p>
          <a:p>
            <a:pPr algn="just">
              <a:lnSpc>
                <a:spcPct val="120000"/>
              </a:lnSpc>
            </a:pPr>
            <a:r>
              <a:rPr lang="ka-GE" dirty="0"/>
              <a:t>ინფორმაციას დაგეგმილი საქმიანობის განხორციელების შედეგად შესაძლო ინციდენტების განსაზღვრისა და მათი შედეგების შეფასების შესახებ, მათ შორის, ავარიულ სიტუაციებზე რეაგირების სამოქმედო გეგმას;</a:t>
            </a:r>
          </a:p>
          <a:p>
            <a:pPr algn="just">
              <a:lnSpc>
                <a:spcPct val="120000"/>
              </a:lnSpc>
            </a:pPr>
            <a:r>
              <a:rPr lang="ka-GE" dirty="0"/>
              <a:t>გარემოსა და ადამიანის ჯანმრთელობაზე დაგეგმილი საქმიანობის განხორციელებით გამოწვეული უარყოფითი ზემოქმედების შედეგების, მათი თავიდან აცილების, შემცირების, შერბილებისა და კომპენსაციის ღონისძიებათა </a:t>
            </a:r>
            <a:r>
              <a:rPr lang="ka-GE" dirty="0" smtClean="0"/>
              <a:t>შესახებ</a:t>
            </a:r>
            <a:r>
              <a:rPr lang="en-US" dirty="0" smtClean="0"/>
              <a:t>.</a:t>
            </a:r>
            <a:endParaRPr lang="ka-GE" dirty="0"/>
          </a:p>
          <a:p>
            <a:endParaRPr lang="en-US" dirty="0"/>
          </a:p>
        </p:txBody>
      </p:sp>
      <p:pic>
        <p:nvPicPr>
          <p:cNvPr id="4" name="Picture 3" descr="Axali logo.png"/>
          <p:cNvPicPr/>
          <p:nvPr/>
        </p:nvPicPr>
        <p:blipFill>
          <a:blip r:embed="rId2" cstate="screen">
            <a:extLst>
              <a:ext uri="{28A0092B-C50C-407E-A947-70E740481C1C}">
                <a14:useLocalDpi xmlns:a14="http://schemas.microsoft.com/office/drawing/2010/main"/>
              </a:ext>
            </a:extLst>
          </a:blip>
          <a:stretch>
            <a:fillRect/>
          </a:stretch>
        </p:blipFill>
        <p:spPr>
          <a:xfrm>
            <a:off x="0" y="-3784"/>
            <a:ext cx="1530985" cy="848610"/>
          </a:xfrm>
          <a:prstGeom prst="rect">
            <a:avLst/>
          </a:prstGeom>
        </p:spPr>
      </p:pic>
    </p:spTree>
    <p:extLst>
      <p:ext uri="{BB962C8B-B14F-4D97-AF65-F5344CB8AC3E}">
        <p14:creationId xmlns:p14="http://schemas.microsoft.com/office/powerpoint/2010/main" val="23227947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40564" y="365126"/>
            <a:ext cx="9813235" cy="608910"/>
          </a:xfrm>
        </p:spPr>
        <p:txBody>
          <a:bodyPr>
            <a:normAutofit/>
          </a:bodyPr>
          <a:lstStyle/>
          <a:p>
            <a:pPr algn="ctr"/>
            <a:r>
              <a:rPr lang="ka-GE" sz="2800" b="1" dirty="0"/>
              <a:t>სადერივაციო სისტემის </a:t>
            </a:r>
            <a:r>
              <a:rPr lang="en-US" sz="2800" b="1" dirty="0" smtClean="0"/>
              <a:t>II</a:t>
            </a:r>
            <a:r>
              <a:rPr lang="ka-GE" sz="2800" b="1" dirty="0" smtClean="0"/>
              <a:t> </a:t>
            </a:r>
            <a:r>
              <a:rPr lang="ka-GE" sz="2800" b="1" dirty="0"/>
              <a:t>ალტერნატიული ვარიანტის სქემა</a:t>
            </a:r>
            <a:endParaRPr lang="en-US" sz="2800" b="1" dirty="0"/>
          </a:p>
        </p:txBody>
      </p:sp>
      <p:pic>
        <p:nvPicPr>
          <p:cNvPr id="4" name="Picture 3" descr="Axali logo.png"/>
          <p:cNvPicPr/>
          <p:nvPr/>
        </p:nvPicPr>
        <p:blipFill>
          <a:blip r:embed="rId2" cstate="screen">
            <a:extLst>
              <a:ext uri="{28A0092B-C50C-407E-A947-70E740481C1C}">
                <a14:useLocalDpi xmlns:a14="http://schemas.microsoft.com/office/drawing/2010/main"/>
              </a:ext>
            </a:extLst>
          </a:blip>
          <a:stretch>
            <a:fillRect/>
          </a:stretch>
        </p:blipFill>
        <p:spPr>
          <a:xfrm>
            <a:off x="0" y="-3785"/>
            <a:ext cx="1530985" cy="838671"/>
          </a:xfrm>
          <a:prstGeom prst="rect">
            <a:avLst/>
          </a:prstGeom>
        </p:spPr>
      </p:pic>
      <p:pic>
        <p:nvPicPr>
          <p:cNvPr id="5" name="Content Placeholder 4"/>
          <p:cNvPicPr>
            <a:picLocks noGrp="1"/>
          </p:cNvPicPr>
          <p:nvPr>
            <p:ph idx="1"/>
          </p:nvPr>
        </p:nvPicPr>
        <p:blipFill rotWithShape="1">
          <a:blip r:embed="rId3"/>
          <a:srcRect l="2675" t="29030" r="28797" b="6981"/>
          <a:stretch/>
        </p:blipFill>
        <p:spPr bwMode="auto">
          <a:xfrm>
            <a:off x="318052" y="974036"/>
            <a:ext cx="11280913" cy="54168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49721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365126"/>
            <a:ext cx="9753600" cy="648666"/>
          </a:xfrm>
        </p:spPr>
        <p:txBody>
          <a:bodyPr>
            <a:normAutofit fontScale="90000"/>
          </a:bodyPr>
          <a:lstStyle/>
          <a:p>
            <a:pPr algn="ctr"/>
            <a:r>
              <a:rPr lang="ka-GE" sz="2800" b="1" dirty="0"/>
              <a:t>სადერივაციო სისტემის </a:t>
            </a:r>
            <a:r>
              <a:rPr lang="en-US" sz="2800" b="1" dirty="0" smtClean="0"/>
              <a:t>III</a:t>
            </a:r>
            <a:r>
              <a:rPr lang="ka-GE" sz="2800" b="1" dirty="0" smtClean="0"/>
              <a:t> </a:t>
            </a:r>
            <a:r>
              <a:rPr lang="ka-GE" sz="2800" b="1" dirty="0"/>
              <a:t>ალტერნატიული ვარიანტის სქემა</a:t>
            </a:r>
            <a:endParaRPr lang="en-US" sz="2800" b="1" dirty="0"/>
          </a:p>
        </p:txBody>
      </p:sp>
      <p:pic>
        <p:nvPicPr>
          <p:cNvPr id="5" name="Picture 4" descr="Axali logo.png"/>
          <p:cNvPicPr/>
          <p:nvPr/>
        </p:nvPicPr>
        <p:blipFill>
          <a:blip r:embed="rId2" cstate="screen">
            <a:extLst>
              <a:ext uri="{28A0092B-C50C-407E-A947-70E740481C1C}">
                <a14:useLocalDpi xmlns:a14="http://schemas.microsoft.com/office/drawing/2010/main"/>
              </a:ext>
            </a:extLst>
          </a:blip>
          <a:stretch>
            <a:fillRect/>
          </a:stretch>
        </p:blipFill>
        <p:spPr>
          <a:xfrm>
            <a:off x="0" y="-3785"/>
            <a:ext cx="1530985" cy="838671"/>
          </a:xfrm>
          <a:prstGeom prst="rect">
            <a:avLst/>
          </a:prstGeom>
        </p:spPr>
      </p:pic>
      <p:pic>
        <p:nvPicPr>
          <p:cNvPr id="6" name="Content Placeholder 5"/>
          <p:cNvPicPr>
            <a:picLocks noGrp="1"/>
          </p:cNvPicPr>
          <p:nvPr>
            <p:ph idx="1"/>
          </p:nvPr>
        </p:nvPicPr>
        <p:blipFill rotWithShape="1">
          <a:blip r:embed="rId3"/>
          <a:srcRect l="2824" t="16640" r="27329" b="15282"/>
          <a:stretch/>
        </p:blipFill>
        <p:spPr bwMode="auto">
          <a:xfrm>
            <a:off x="337930" y="1014413"/>
            <a:ext cx="11459818" cy="541620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82358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47800" y="365126"/>
            <a:ext cx="9906000" cy="558799"/>
          </a:xfrm>
        </p:spPr>
        <p:txBody>
          <a:bodyPr>
            <a:normAutofit fontScale="90000"/>
          </a:bodyPr>
          <a:lstStyle/>
          <a:p>
            <a:pPr algn="ctr"/>
            <a:r>
              <a:rPr lang="ka-GE" sz="2800" b="1" dirty="0" smtClean="0"/>
              <a:t>საპროექტო ტერიტორიის ზოგადი გეოლოგიური დახასიათება</a:t>
            </a:r>
            <a:endParaRPr lang="en-US" sz="2800" b="1" dirty="0"/>
          </a:p>
        </p:txBody>
      </p:sp>
      <p:sp>
        <p:nvSpPr>
          <p:cNvPr id="3" name="Content Placeholder 2"/>
          <p:cNvSpPr>
            <a:spLocks noGrp="1"/>
          </p:cNvSpPr>
          <p:nvPr>
            <p:ph idx="1"/>
          </p:nvPr>
        </p:nvSpPr>
        <p:spPr>
          <a:xfrm>
            <a:off x="228599" y="923925"/>
            <a:ext cx="11572875" cy="5253038"/>
          </a:xfrm>
        </p:spPr>
        <p:txBody>
          <a:bodyPr>
            <a:normAutofit fontScale="62500" lnSpcReduction="20000"/>
          </a:bodyPr>
          <a:lstStyle/>
          <a:p>
            <a:pPr>
              <a:lnSpc>
                <a:spcPct val="120000"/>
              </a:lnSpc>
              <a:buFont typeface="Wingdings" panose="05000000000000000000" pitchFamily="2" charset="2"/>
              <a:buChar char="Ø"/>
            </a:pPr>
            <a:r>
              <a:rPr lang="ka-GE" dirty="0" smtClean="0"/>
              <a:t>სათავე წყალმიმღების </a:t>
            </a:r>
            <a:r>
              <a:rPr lang="ka-GE" dirty="0"/>
              <a:t>და სალექარის განლაგების ტერიტორია წარმოადგენს მდინარე დარჩის </a:t>
            </a:r>
            <a:r>
              <a:rPr lang="ka-GE" dirty="0" smtClean="0"/>
              <a:t>ჭალას, სადაც ორივე  </a:t>
            </a:r>
            <a:r>
              <a:rPr lang="ka-GE" dirty="0"/>
              <a:t>ნაპირზე  ციცაბო  ფერდობებზე შიშვლდება შუა იურული ასაკის ზედა სორის ქვეწყების კლდოვანი ქანები. სათავე ნაგებობის და სალექარის მიმდებარედ მდ. დარჩი-ორმელეთის ხეობის მარცხენა ფერდი დანაწევრებულია მცირე ზომის გვერდითა ხევებით, რომლებშიც წყალი მოედინება მუდმივად</a:t>
            </a:r>
            <a:r>
              <a:rPr lang="ka-GE" dirty="0" smtClean="0"/>
              <a:t>.</a:t>
            </a:r>
          </a:p>
          <a:p>
            <a:pPr>
              <a:lnSpc>
                <a:spcPct val="120000"/>
              </a:lnSpc>
              <a:buFont typeface="Wingdings" panose="05000000000000000000" pitchFamily="2" charset="2"/>
              <a:buChar char="Ø"/>
            </a:pPr>
            <a:r>
              <a:rPr lang="ka-GE" dirty="0" smtClean="0"/>
              <a:t>სადერივაციო მილსადენის </a:t>
            </a:r>
            <a:r>
              <a:rPr lang="ka-GE" dirty="0"/>
              <a:t>განლაგების ზოლი მოიცავს მდ. დარჩი-ორმელეთის ვიწრო </a:t>
            </a:r>
            <a:r>
              <a:rPr lang="ka-GE" dirty="0" smtClean="0"/>
              <a:t>ხეობას და ზოგიერთ </a:t>
            </a:r>
            <a:r>
              <a:rPr lang="ka-GE" dirty="0"/>
              <a:t>ადგილზე კვეთს გვერდითა დროებით ნაკადებს და მცირე ზომის ეროზიულ ხევებს</a:t>
            </a:r>
            <a:r>
              <a:rPr lang="ka-GE" dirty="0" smtClean="0"/>
              <a:t>.</a:t>
            </a:r>
          </a:p>
          <a:p>
            <a:pPr>
              <a:lnSpc>
                <a:spcPct val="120000"/>
              </a:lnSpc>
              <a:buFont typeface="Wingdings" panose="05000000000000000000" pitchFamily="2" charset="2"/>
              <a:buChar char="Ø"/>
            </a:pPr>
            <a:r>
              <a:rPr lang="ka-GE" dirty="0" smtClean="0"/>
              <a:t>ჰესის </a:t>
            </a:r>
            <a:r>
              <a:rPr lang="ka-GE" dirty="0"/>
              <a:t>სადაწნეო გვირაბი გაივლის მდ. დარჩი-ორმელეთის ხეობის მარცხენა ფერდობში, </a:t>
            </a:r>
            <a:r>
              <a:rPr lang="ka-GE" dirty="0" smtClean="0"/>
              <a:t>რომელის ფერდობები </a:t>
            </a:r>
            <a:r>
              <a:rPr lang="ka-GE" dirty="0"/>
              <a:t>ციცაბოა და მკვეთრად ეცემა, როგორც მდ. ნენსკრას, ასევე მისი მარჯვენა შენაკადების ღრმად ჩაჭრილი კალაპოტების მიმართულებით</a:t>
            </a:r>
            <a:r>
              <a:rPr lang="ka-GE" dirty="0" smtClean="0"/>
              <a:t>.</a:t>
            </a:r>
          </a:p>
          <a:p>
            <a:pPr>
              <a:lnSpc>
                <a:spcPct val="120000"/>
              </a:lnSpc>
              <a:buFont typeface="Wingdings" panose="05000000000000000000" pitchFamily="2" charset="2"/>
              <a:buChar char="Ø"/>
            </a:pPr>
            <a:r>
              <a:rPr lang="ka-GE" dirty="0"/>
              <a:t>ჰესის შენობის და წყალგამყვანი არხის სამშენებლო უბანი განლაგებულია მდ. ნენსკრას ხეობაში. მისი მარჯვენა ფერდობის ქვედა ნაწილში. ფერდობი ციცაბოა და დაფარულია მეოთხეული </a:t>
            </a:r>
            <a:r>
              <a:rPr lang="ka-GE" dirty="0" smtClean="0"/>
              <a:t>გრუნტებით.</a:t>
            </a:r>
          </a:p>
          <a:p>
            <a:pPr>
              <a:lnSpc>
                <a:spcPct val="120000"/>
              </a:lnSpc>
              <a:buFont typeface="Wingdings" panose="05000000000000000000" pitchFamily="2" charset="2"/>
              <a:buChar char="Ø"/>
            </a:pPr>
            <a:r>
              <a:rPr lang="ka-GE" dirty="0" smtClean="0"/>
              <a:t>ჰესის </a:t>
            </a:r>
            <a:r>
              <a:rPr lang="ka-GE" dirty="0"/>
              <a:t>ნაგებობათა კომპლექსის განლაგების ტერიტორიაზე მიწისქვეშა წყლები, ცირკულაციის ტიპის მიხედვით, ორი ნაწილად იყოფა, </a:t>
            </a:r>
            <a:r>
              <a:rPr lang="ka-GE" dirty="0" smtClean="0"/>
              <a:t>ფორული </a:t>
            </a:r>
            <a:r>
              <a:rPr lang="ka-GE" dirty="0"/>
              <a:t>ცირკულაციისა და ნაპრალური ცირკულაციის წყლებად. </a:t>
            </a:r>
            <a:endParaRPr lang="en-US" dirty="0"/>
          </a:p>
        </p:txBody>
      </p:sp>
      <p:pic>
        <p:nvPicPr>
          <p:cNvPr id="4" name="Picture 3" descr="Axali logo.png"/>
          <p:cNvPicPr/>
          <p:nvPr/>
        </p:nvPicPr>
        <p:blipFill>
          <a:blip r:embed="rId2" cstate="screen">
            <a:extLst>
              <a:ext uri="{28A0092B-C50C-407E-A947-70E740481C1C}">
                <a14:useLocalDpi xmlns:a14="http://schemas.microsoft.com/office/drawing/2010/main"/>
              </a:ext>
            </a:extLst>
          </a:blip>
          <a:stretch>
            <a:fillRect/>
          </a:stretch>
        </p:blipFill>
        <p:spPr>
          <a:xfrm>
            <a:off x="0" y="-3785"/>
            <a:ext cx="1530985" cy="838671"/>
          </a:xfrm>
          <a:prstGeom prst="rect">
            <a:avLst/>
          </a:prstGeom>
        </p:spPr>
      </p:pic>
    </p:spTree>
    <p:extLst>
      <p:ext uri="{BB962C8B-B14F-4D97-AF65-F5344CB8AC3E}">
        <p14:creationId xmlns:p14="http://schemas.microsoft.com/office/powerpoint/2010/main" val="29957047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19250" y="365126"/>
            <a:ext cx="9734549" cy="863600"/>
          </a:xfrm>
        </p:spPr>
        <p:txBody>
          <a:bodyPr>
            <a:normAutofit/>
          </a:bodyPr>
          <a:lstStyle/>
          <a:p>
            <a:pPr algn="ctr"/>
            <a:r>
              <a:rPr lang="ka-GE" sz="2800" b="1" dirty="0"/>
              <a:t>მდინარე </a:t>
            </a:r>
            <a:r>
              <a:rPr lang="ka-GE" sz="2800" b="1" dirty="0" smtClean="0"/>
              <a:t>დარჩი-ორმელეთის მოკლე ჰიდროლოგიური დახასიათება</a:t>
            </a:r>
            <a:r>
              <a:rPr lang="ka-GE" sz="2800" dirty="0" smtClean="0"/>
              <a:t> </a:t>
            </a:r>
            <a:endParaRPr lang="en-US" sz="2800" b="1" dirty="0"/>
          </a:p>
        </p:txBody>
      </p:sp>
      <p:sp>
        <p:nvSpPr>
          <p:cNvPr id="3" name="Content Placeholder 2"/>
          <p:cNvSpPr>
            <a:spLocks noGrp="1"/>
          </p:cNvSpPr>
          <p:nvPr>
            <p:ph idx="1"/>
          </p:nvPr>
        </p:nvSpPr>
        <p:spPr>
          <a:xfrm>
            <a:off x="400049" y="1581150"/>
            <a:ext cx="11553825" cy="4981575"/>
          </a:xfrm>
        </p:spPr>
        <p:txBody>
          <a:bodyPr>
            <a:normAutofit fontScale="70000" lnSpcReduction="20000"/>
          </a:bodyPr>
          <a:lstStyle/>
          <a:p>
            <a:pPr>
              <a:lnSpc>
                <a:spcPct val="120000"/>
              </a:lnSpc>
              <a:buFont typeface="Wingdings" panose="05000000000000000000" pitchFamily="2" charset="2"/>
              <a:buChar char="Ø"/>
            </a:pPr>
            <a:r>
              <a:rPr lang="ka-GE" dirty="0" smtClean="0"/>
              <a:t>მდ. დარჩი-ორმელეთის ხეობის ფსკერი, ჰესის ნაგებობათა განლაგების ფარგლებში ვიწროა და მისი სიგანე ზოგ მონაკვეთში, თვით მდინარის კალაპოტის სიგანეს არ აღემატება, ხეობის ფერდობები მრავალი მცირე ეროზიული წარმოშობის ხევებითაა დაღარული. ფერდობები ძირითადად გატყიანებულია, ზოგ უბანზე ციცაბოა და კლდოვანი.</a:t>
            </a:r>
          </a:p>
          <a:p>
            <a:pPr>
              <a:lnSpc>
                <a:spcPct val="120000"/>
              </a:lnSpc>
              <a:buFont typeface="Wingdings" panose="05000000000000000000" pitchFamily="2" charset="2"/>
              <a:buChar char="Ø"/>
            </a:pPr>
            <a:r>
              <a:rPr lang="ka-GE" dirty="0" smtClean="0"/>
              <a:t>მდინარის ხეობა სათავიდან 1215 მეტრ ნიშნულამდე ვარცლის მაგვარია, ქვემოთ V-ეს მაგვარი, შესართავისკენ კი კანიონისებურ ფორმას იძენს.</a:t>
            </a:r>
          </a:p>
          <a:p>
            <a:pPr>
              <a:lnSpc>
                <a:spcPct val="120000"/>
              </a:lnSpc>
              <a:buFont typeface="Wingdings" panose="05000000000000000000" pitchFamily="2" charset="2"/>
              <a:buChar char="Ø"/>
            </a:pPr>
            <a:r>
              <a:rPr lang="ka-GE" dirty="0" smtClean="0"/>
              <a:t>სათავე ნაგებობის განთავსების უბნიდან სადერივაციო გვირაბის დასავლეთ პორტალამდე მონაკვეთში მდინარის კალაპოტი ფართოა და უმეტესად ხასიათდება გაშლილი დინებით.</a:t>
            </a:r>
          </a:p>
          <a:p>
            <a:pPr>
              <a:lnSpc>
                <a:spcPct val="120000"/>
              </a:lnSpc>
              <a:buFont typeface="Wingdings" panose="05000000000000000000" pitchFamily="2" charset="2"/>
              <a:buChar char="Ø"/>
            </a:pPr>
            <a:r>
              <a:rPr lang="ka-GE" dirty="0"/>
              <a:t>მდინარე საზრდოობს თოვლის, წვიმისა და გრუნტის წყლებით. მისი წყლიანობის რეჟიმი ხასიათდება გაზაფხულ-ზაფხულის წყალდიდობით, ზაფხულ-შემოდგომის წყალმოვარდნებით და ზამთრის შედარებით მდგრადი წყალმცირობით. მდინარეზე ყინულოვანი მოვლენები </a:t>
            </a:r>
            <a:r>
              <a:rPr lang="ka-GE" dirty="0" smtClean="0"/>
              <a:t>ფიქსირდება </a:t>
            </a:r>
            <a:r>
              <a:rPr lang="ka-GE" dirty="0"/>
              <a:t>ნოემბრიდან თებერვლის ბოლომდე.</a:t>
            </a:r>
            <a:endParaRPr lang="en-US" dirty="0"/>
          </a:p>
          <a:p>
            <a:pPr>
              <a:lnSpc>
                <a:spcPct val="120000"/>
              </a:lnSpc>
              <a:buFont typeface="Wingdings" panose="05000000000000000000" pitchFamily="2" charset="2"/>
              <a:buChar char="Ø"/>
            </a:pPr>
            <a:r>
              <a:rPr lang="ka-GE" dirty="0"/>
              <a:t>მდინარე სამეურნეო საქმიანობაში არ გამოიყენება.</a:t>
            </a:r>
            <a:endParaRPr lang="en-US" dirty="0"/>
          </a:p>
          <a:p>
            <a:pPr>
              <a:buFont typeface="Wingdings" panose="05000000000000000000" pitchFamily="2" charset="2"/>
              <a:buChar char="Ø"/>
            </a:pPr>
            <a:endParaRPr lang="ka-GE" dirty="0" smtClean="0"/>
          </a:p>
          <a:p>
            <a:pPr>
              <a:buFont typeface="Wingdings" panose="05000000000000000000" pitchFamily="2" charset="2"/>
              <a:buChar char="Ø"/>
            </a:pPr>
            <a:endParaRPr lang="ka-GE" dirty="0" smtClean="0"/>
          </a:p>
          <a:p>
            <a:pPr>
              <a:buFont typeface="Wingdings" panose="05000000000000000000" pitchFamily="2" charset="2"/>
              <a:buChar char="Ø"/>
            </a:pPr>
            <a:endParaRPr lang="en-US" dirty="0" smtClean="0"/>
          </a:p>
          <a:p>
            <a:endParaRPr lang="en-US" dirty="0"/>
          </a:p>
        </p:txBody>
      </p:sp>
      <p:pic>
        <p:nvPicPr>
          <p:cNvPr id="4" name="Picture 3" descr="Axali logo.png"/>
          <p:cNvPicPr/>
          <p:nvPr/>
        </p:nvPicPr>
        <p:blipFill>
          <a:blip r:embed="rId2" cstate="screen">
            <a:extLst>
              <a:ext uri="{28A0092B-C50C-407E-A947-70E740481C1C}">
                <a14:useLocalDpi xmlns:a14="http://schemas.microsoft.com/office/drawing/2010/main"/>
              </a:ext>
            </a:extLst>
          </a:blip>
          <a:stretch>
            <a:fillRect/>
          </a:stretch>
        </p:blipFill>
        <p:spPr>
          <a:xfrm>
            <a:off x="0" y="-3785"/>
            <a:ext cx="1530985" cy="838671"/>
          </a:xfrm>
          <a:prstGeom prst="rect">
            <a:avLst/>
          </a:prstGeom>
        </p:spPr>
      </p:pic>
    </p:spTree>
    <p:extLst>
      <p:ext uri="{BB962C8B-B14F-4D97-AF65-F5344CB8AC3E}">
        <p14:creationId xmlns:p14="http://schemas.microsoft.com/office/powerpoint/2010/main" val="355265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62150" y="365126"/>
            <a:ext cx="9391650" cy="596899"/>
          </a:xfrm>
        </p:spPr>
        <p:txBody>
          <a:bodyPr>
            <a:normAutofit fontScale="90000"/>
          </a:bodyPr>
          <a:lstStyle/>
          <a:p>
            <a:pPr algn="ctr"/>
            <a:r>
              <a:rPr lang="ka-GE" sz="2800" b="1" dirty="0" smtClean="0"/>
              <a:t>საპროექტო ტერიტორიის მოკლე ბიოლოგიური დახასიათება</a:t>
            </a:r>
            <a:endParaRPr lang="en-US" sz="2800" b="1" dirty="0"/>
          </a:p>
        </p:txBody>
      </p:sp>
      <p:sp>
        <p:nvSpPr>
          <p:cNvPr id="3" name="Content Placeholder 2"/>
          <p:cNvSpPr>
            <a:spLocks noGrp="1"/>
          </p:cNvSpPr>
          <p:nvPr>
            <p:ph idx="1"/>
          </p:nvPr>
        </p:nvSpPr>
        <p:spPr>
          <a:xfrm>
            <a:off x="371475" y="962024"/>
            <a:ext cx="11363325" cy="5457825"/>
          </a:xfrm>
        </p:spPr>
        <p:txBody>
          <a:bodyPr>
            <a:noAutofit/>
          </a:bodyPr>
          <a:lstStyle/>
          <a:p>
            <a:pPr>
              <a:lnSpc>
                <a:spcPct val="120000"/>
              </a:lnSpc>
              <a:buFont typeface="Wingdings" panose="05000000000000000000" pitchFamily="2" charset="2"/>
              <a:buChar char="Ø"/>
            </a:pPr>
            <a:r>
              <a:rPr lang="ka-GE" sz="1600" dirty="0"/>
              <a:t>საპროექტო ზონაში ორი ლანდშაფტი </a:t>
            </a:r>
            <a:r>
              <a:rPr lang="ka-GE" sz="1600" dirty="0" smtClean="0"/>
              <a:t>გვხვდება: </a:t>
            </a:r>
            <a:r>
              <a:rPr lang="ka-GE" sz="1600" dirty="0"/>
              <a:t>საშუალო მთის ეროზიულ-დენუდაციური ლანდშაფტი წიფლნარი ტყეებით, მარადმწვანე </a:t>
            </a:r>
            <a:r>
              <a:rPr lang="ka-GE" sz="1600" dirty="0" smtClean="0"/>
              <a:t>ქვეტყით და საშუალო მთის </a:t>
            </a:r>
            <a:r>
              <a:rPr lang="ka-GE" sz="1600" dirty="0"/>
              <a:t>ეროზიულ-დენუდაციურია წიფლნარ-მუქწიწვიანი და მუქწიწვიანი (აღმოსავლეთის ნაძვისაგან, კავკასიური ფიჭვისაგან) ტყეებით, მარადმწვანე ქვეტყით</a:t>
            </a:r>
            <a:r>
              <a:rPr lang="ka-GE" sz="1600" dirty="0" smtClean="0"/>
              <a:t>.</a:t>
            </a:r>
          </a:p>
          <a:p>
            <a:pPr>
              <a:lnSpc>
                <a:spcPct val="120000"/>
              </a:lnSpc>
              <a:buFont typeface="Wingdings" panose="05000000000000000000" pitchFamily="2" charset="2"/>
              <a:buChar char="Ø"/>
            </a:pPr>
            <a:r>
              <a:rPr lang="ka-GE" sz="1600" dirty="0"/>
              <a:t>საპროექტო </a:t>
            </a:r>
            <a:r>
              <a:rPr lang="ka-GE" sz="1600" dirty="0" smtClean="0"/>
              <a:t>ტერიტორია </a:t>
            </a:r>
            <a:r>
              <a:rPr lang="ka-GE" sz="1600" dirty="0"/>
              <a:t>კვეთს 3 ტიპის ჰაბიტატს, ესენია</a:t>
            </a:r>
            <a:r>
              <a:rPr lang="ka-GE" sz="1600" dirty="0" smtClean="0"/>
              <a:t>:</a:t>
            </a:r>
          </a:p>
          <a:p>
            <a:pPr marL="809625" indent="-361950">
              <a:lnSpc>
                <a:spcPct val="120000"/>
              </a:lnSpc>
            </a:pPr>
            <a:r>
              <a:rPr lang="ka-GE" sz="1600" dirty="0"/>
              <a:t>G1.1 ჭალისა და სანაპირო ტყეები, სადაც დომინირებს მურყანი, არყი, ვერხვი ან </a:t>
            </a:r>
            <a:r>
              <a:rPr lang="ka-GE" sz="1600" dirty="0" smtClean="0"/>
              <a:t>ტირიფი. </a:t>
            </a:r>
            <a:r>
              <a:rPr lang="ka-GE" sz="1600" dirty="0"/>
              <a:t>აქ </a:t>
            </a:r>
            <a:r>
              <a:rPr lang="ka-GE" sz="1600" dirty="0" smtClean="0"/>
              <a:t>ეს ჰაბიტატი </a:t>
            </a:r>
            <a:r>
              <a:rPr lang="ka-GE" sz="1600" dirty="0"/>
              <a:t>უკვე განიცდის ფრაგმენტაციას და მცენარეთა საერთო პროექციული დაფარულობაც მცირეა</a:t>
            </a:r>
            <a:r>
              <a:rPr lang="ka-GE" sz="1600" dirty="0" smtClean="0"/>
              <a:t>. </a:t>
            </a:r>
            <a:r>
              <a:rPr lang="ka-GE" sz="1600" dirty="0"/>
              <a:t>თუმცაღა, მაინც დაფიქსირდა ისეთი მნიშვნელოვანი სახეობები როგორებიცაა: წაბლი (Castanea sativa) და შიშველი თელადუმა (Ulmus glabra), რომლებიც საქართველოს წითელი ნუსხითაა დაცული. სართო ჯამში ტერიტორია შეიძლება შეფასდეს როგორც საშუალოდ სენსიტიური</a:t>
            </a:r>
            <a:r>
              <a:rPr lang="ka-GE" sz="1600" dirty="0" smtClean="0"/>
              <a:t>.</a:t>
            </a:r>
            <a:endParaRPr lang="en-US" sz="1600" dirty="0"/>
          </a:p>
          <a:p>
            <a:pPr marL="809625" lvl="0" indent="-361950">
              <a:lnSpc>
                <a:spcPct val="120000"/>
              </a:lnSpc>
            </a:pPr>
            <a:r>
              <a:rPr lang="ka-GE" sz="1600" dirty="0"/>
              <a:t>X16 იშვიათად წარმოდგენილი შერეული ტყეები ფართოფოთლოვანი და წიწვოვანი </a:t>
            </a:r>
            <a:r>
              <a:rPr lang="ka-GE" sz="1600" dirty="0" smtClean="0"/>
              <a:t>ხეებით. ეს ჰაბიტატიც უკვე </a:t>
            </a:r>
            <a:r>
              <a:rPr lang="ka-GE" sz="1600" dirty="0"/>
              <a:t>განიცდის ფრაგმენტაციას და ანთროპოგენიზებულია. აქაც საპროექტო დერეფნის მიმდებარედ დაფიქსირდა ისეთი მნიშვნელოვანი </a:t>
            </a:r>
            <a:r>
              <a:rPr lang="ka-GE" sz="1600" dirty="0" smtClean="0"/>
              <a:t>სახეობებს </a:t>
            </a:r>
            <a:r>
              <a:rPr lang="ka-GE" sz="1600" dirty="0"/>
              <a:t>როგორიცაა: </a:t>
            </a:r>
            <a:r>
              <a:rPr lang="ka-GE" sz="1600" dirty="0" smtClean="0"/>
              <a:t>წიფელი </a:t>
            </a:r>
            <a:r>
              <a:rPr lang="ka-GE" sz="1600" dirty="0"/>
              <a:t>(Fagus </a:t>
            </a:r>
            <a:r>
              <a:rPr lang="ka-GE" sz="1600" dirty="0" smtClean="0"/>
              <a:t>orientalis); წაბლი </a:t>
            </a:r>
            <a:r>
              <a:rPr lang="ka-GE" sz="1600" dirty="0"/>
              <a:t>(Castanea </a:t>
            </a:r>
            <a:r>
              <a:rPr lang="ka-GE" sz="1600" dirty="0" smtClean="0"/>
              <a:t>sativa); უხრავი </a:t>
            </a:r>
            <a:r>
              <a:rPr lang="ka-GE" sz="1600" dirty="0"/>
              <a:t>(Ostrya carpinifolia).</a:t>
            </a:r>
            <a:r>
              <a:rPr lang="ka-GE" sz="1600" dirty="0" smtClean="0"/>
              <a:t>ეს </a:t>
            </a:r>
            <a:r>
              <a:rPr lang="ka-GE" sz="1600" dirty="0"/>
              <a:t>მონაკვეთი წარმოადგენს საშუალო სენსიტიურ ჰაბიტატს.</a:t>
            </a:r>
            <a:endParaRPr lang="ka-GE" sz="1600" dirty="0" smtClean="0"/>
          </a:p>
          <a:p>
            <a:pPr marL="809625" lvl="0" indent="-361950">
              <a:lnSpc>
                <a:spcPct val="120000"/>
              </a:lnSpc>
            </a:pPr>
            <a:r>
              <a:rPr lang="ka-GE" sz="1600" dirty="0" smtClean="0"/>
              <a:t>I რეგულარულად ან ახლახან დამუშავებული სასოფლო-სამეურნეო მიწები, ბაღები და საკარმიდამო ნაკვეთები.</a:t>
            </a:r>
            <a:endParaRPr lang="en-US" sz="1600" dirty="0"/>
          </a:p>
        </p:txBody>
      </p:sp>
      <p:pic>
        <p:nvPicPr>
          <p:cNvPr id="4" name="Picture 3" descr="Axali logo.png"/>
          <p:cNvPicPr/>
          <p:nvPr/>
        </p:nvPicPr>
        <p:blipFill>
          <a:blip r:embed="rId2" cstate="screen">
            <a:extLst>
              <a:ext uri="{28A0092B-C50C-407E-A947-70E740481C1C}">
                <a14:useLocalDpi xmlns:a14="http://schemas.microsoft.com/office/drawing/2010/main"/>
              </a:ext>
            </a:extLst>
          </a:blip>
          <a:stretch>
            <a:fillRect/>
          </a:stretch>
        </p:blipFill>
        <p:spPr>
          <a:xfrm>
            <a:off x="0" y="-3785"/>
            <a:ext cx="1530985" cy="838671"/>
          </a:xfrm>
          <a:prstGeom prst="rect">
            <a:avLst/>
          </a:prstGeom>
        </p:spPr>
      </p:pic>
    </p:spTree>
    <p:extLst>
      <p:ext uri="{BB962C8B-B14F-4D97-AF65-F5344CB8AC3E}">
        <p14:creationId xmlns:p14="http://schemas.microsoft.com/office/powerpoint/2010/main" val="2607288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66874" y="365125"/>
            <a:ext cx="9686925" cy="720725"/>
          </a:xfrm>
        </p:spPr>
        <p:txBody>
          <a:bodyPr>
            <a:normAutofit/>
          </a:bodyPr>
          <a:lstStyle/>
          <a:p>
            <a:pPr algn="ctr"/>
            <a:r>
              <a:rPr lang="ka-GE" sz="2800" b="1" dirty="0" smtClean="0"/>
              <a:t>საპროექტო ტერიტორიის ჰაბიტატების რუკა</a:t>
            </a:r>
            <a:endParaRPr lang="en-US" sz="2800" b="1" dirty="0"/>
          </a:p>
        </p:txBody>
      </p:sp>
      <p:pic>
        <p:nvPicPr>
          <p:cNvPr id="4" name="Content Placeholder 3"/>
          <p:cNvPicPr>
            <a:picLocks noGrp="1"/>
          </p:cNvPicPr>
          <p:nvPr>
            <p:ph idx="1"/>
          </p:nvPr>
        </p:nvPicPr>
        <p:blipFill rotWithShape="1">
          <a:blip r:embed="rId2"/>
          <a:srcRect l="22991" t="23034" r="7455" b="14964"/>
          <a:stretch/>
        </p:blipFill>
        <p:spPr bwMode="auto">
          <a:xfrm>
            <a:off x="533400" y="1085850"/>
            <a:ext cx="11001375" cy="5091113"/>
          </a:xfrm>
          <a:prstGeom prst="rect">
            <a:avLst/>
          </a:prstGeom>
          <a:ln>
            <a:noFill/>
          </a:ln>
          <a:extLst>
            <a:ext uri="{53640926-AAD7-44D8-BBD7-CCE9431645EC}">
              <a14:shadowObscured xmlns:a14="http://schemas.microsoft.com/office/drawing/2010/main"/>
            </a:ext>
          </a:extLst>
        </p:spPr>
      </p:pic>
      <p:pic>
        <p:nvPicPr>
          <p:cNvPr id="5" name="Picture 4" descr="Axali logo.png"/>
          <p:cNvPicPr/>
          <p:nvPr/>
        </p:nvPicPr>
        <p:blipFill>
          <a:blip r:embed="rId3" cstate="screen">
            <a:extLst>
              <a:ext uri="{28A0092B-C50C-407E-A947-70E740481C1C}">
                <a14:useLocalDpi xmlns:a14="http://schemas.microsoft.com/office/drawing/2010/main"/>
              </a:ext>
            </a:extLst>
          </a:blip>
          <a:stretch>
            <a:fillRect/>
          </a:stretch>
        </p:blipFill>
        <p:spPr>
          <a:xfrm>
            <a:off x="0" y="-3785"/>
            <a:ext cx="1530985" cy="838671"/>
          </a:xfrm>
          <a:prstGeom prst="rect">
            <a:avLst/>
          </a:prstGeom>
        </p:spPr>
      </p:pic>
    </p:spTree>
    <p:extLst>
      <p:ext uri="{BB962C8B-B14F-4D97-AF65-F5344CB8AC3E}">
        <p14:creationId xmlns:p14="http://schemas.microsoft.com/office/powerpoint/2010/main" val="36810100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81174" y="365126"/>
            <a:ext cx="9572625" cy="901700"/>
          </a:xfrm>
        </p:spPr>
        <p:txBody>
          <a:bodyPr>
            <a:normAutofit/>
          </a:bodyPr>
          <a:lstStyle/>
          <a:p>
            <a:pPr algn="ctr"/>
            <a:r>
              <a:rPr lang="ka-GE" sz="2800" b="1" dirty="0"/>
              <a:t>საპროექტო ტერიტორიის მოკლე ბიოლოგიური დახასიათება</a:t>
            </a:r>
            <a:endParaRPr lang="en-US" sz="2800" b="1" dirty="0"/>
          </a:p>
        </p:txBody>
      </p:sp>
      <p:sp>
        <p:nvSpPr>
          <p:cNvPr id="3" name="Content Placeholder 2"/>
          <p:cNvSpPr>
            <a:spLocks noGrp="1"/>
          </p:cNvSpPr>
          <p:nvPr>
            <p:ph idx="1"/>
          </p:nvPr>
        </p:nvSpPr>
        <p:spPr>
          <a:xfrm>
            <a:off x="152400" y="1266826"/>
            <a:ext cx="11601450" cy="4910137"/>
          </a:xfrm>
        </p:spPr>
        <p:txBody>
          <a:bodyPr>
            <a:normAutofit fontScale="62500" lnSpcReduction="20000"/>
          </a:bodyPr>
          <a:lstStyle/>
          <a:p>
            <a:pPr>
              <a:lnSpc>
                <a:spcPct val="120000"/>
              </a:lnSpc>
              <a:buFont typeface="Wingdings" panose="05000000000000000000" pitchFamily="2" charset="2"/>
              <a:buChar char="Ø"/>
            </a:pPr>
            <a:r>
              <a:rPr lang="ka-GE" dirty="0"/>
              <a:t>საპროექტო რეგიონში დაფიქსირებულია 90 სახეობის ცხოველი. აქედან არცერთი წითელი ნუსხის სახეობა არ არის, თუმცა ადგილობრივი მოსახლეობა ხეობის მაღალ ნიშნულებზე მიუთითებს დათვისა (Ursus arctos) და ფოცხვერის (Lynx lynx) არსებობას</a:t>
            </a:r>
            <a:r>
              <a:rPr lang="ka-GE" dirty="0" smtClean="0"/>
              <a:t>.</a:t>
            </a:r>
          </a:p>
          <a:p>
            <a:pPr>
              <a:lnSpc>
                <a:spcPct val="120000"/>
              </a:lnSpc>
              <a:buFont typeface="Wingdings" panose="05000000000000000000" pitchFamily="2" charset="2"/>
              <a:buChar char="Ø"/>
            </a:pPr>
            <a:r>
              <a:rPr lang="ka-GE" dirty="0"/>
              <a:t>კავკასიის ენდემებიდან აღსანიშნავია ქართული ხვლიკი (Darevskia rudis), ართვინული ხვლიკი (Darevskia derjugini), კავკასიური გომბეშო (Bufo verrucossisimus) და სვანური დათუნელა (Callimorpha dominula svanetica</a:t>
            </a:r>
            <a:r>
              <a:rPr lang="ka-GE" dirty="0" smtClean="0"/>
              <a:t>).</a:t>
            </a:r>
          </a:p>
          <a:p>
            <a:pPr>
              <a:lnSpc>
                <a:spcPct val="120000"/>
              </a:lnSpc>
              <a:buFont typeface="Wingdings" panose="05000000000000000000" pitchFamily="2" charset="2"/>
              <a:buChar char="Ø"/>
            </a:pPr>
            <a:r>
              <a:rPr lang="ka-GE" dirty="0"/>
              <a:t>კვლევის პროცესში მდ. დარჩი-ორმელეთის ხეობაში წავი ან მისი კვალი არ აღმოჩენილა. ადგილობრივთა გამოკითხვის შედეგად დასტურდება დარჩი-ორმელეთსა და ნენსკრაში წავის არარსებობა</a:t>
            </a:r>
            <a:r>
              <a:rPr lang="ka-GE" dirty="0" smtClean="0"/>
              <a:t>;</a:t>
            </a:r>
          </a:p>
          <a:p>
            <a:pPr>
              <a:lnSpc>
                <a:spcPct val="120000"/>
              </a:lnSpc>
              <a:buFont typeface="Wingdings" panose="05000000000000000000" pitchFamily="2" charset="2"/>
              <a:buChar char="Ø"/>
            </a:pPr>
            <a:r>
              <a:rPr lang="ka-GE" dirty="0"/>
              <a:t>საველე კვლევების </a:t>
            </a:r>
            <a:r>
              <a:rPr lang="ka-GE" dirty="0" smtClean="0"/>
              <a:t>დროს საპროექტო </a:t>
            </a:r>
            <a:r>
              <a:rPr lang="ka-GE" dirty="0"/>
              <a:t>ზონაში ღამურებისთვის ხელსაყრელი სამყოფელები იქნა აღმოჩენილი. თუმცა, ეს ხეები არ გვხდება პროექტის უშუალო ზემოქმედების </a:t>
            </a:r>
            <a:r>
              <a:rPr lang="ka-GE" dirty="0" smtClean="0"/>
              <a:t>ზონაში.</a:t>
            </a:r>
          </a:p>
          <a:p>
            <a:pPr>
              <a:lnSpc>
                <a:spcPct val="120000"/>
              </a:lnSpc>
              <a:buFont typeface="Wingdings" panose="05000000000000000000" pitchFamily="2" charset="2"/>
              <a:buChar char="Ø"/>
            </a:pPr>
            <a:r>
              <a:rPr lang="ka-GE" dirty="0"/>
              <a:t>აღსანიშნავია, რომ საპროექტო ტერიტორია არ წარმოადგენს ფრინველთათვის მნიშვნელოვან ადგილს (</a:t>
            </a:r>
            <a:r>
              <a:rPr lang="ka-GE" dirty="0" smtClean="0"/>
              <a:t>ფმა) და </a:t>
            </a:r>
            <a:r>
              <a:rPr lang="ka-GE" dirty="0"/>
              <a:t>არ იკვეთება მთავარი სამიგრაციო </a:t>
            </a:r>
            <a:r>
              <a:rPr lang="ka-GE" dirty="0" smtClean="0"/>
              <a:t>მარშრუტებით.</a:t>
            </a:r>
          </a:p>
          <a:p>
            <a:pPr>
              <a:lnSpc>
                <a:spcPct val="120000"/>
              </a:lnSpc>
            </a:pPr>
            <a:r>
              <a:rPr lang="ka-GE" dirty="0"/>
              <a:t>მოპოვებული მონაცემებით ფიქსირდება თევზის ერთადერთი სახეობა - ნაკადულის კალმახი  (</a:t>
            </a:r>
            <a:r>
              <a:rPr lang="ka-GE" i="1" dirty="0"/>
              <a:t>Salmo trutta fario</a:t>
            </a:r>
            <a:r>
              <a:rPr lang="ka-GE" dirty="0"/>
              <a:t> Linnaes 1758</a:t>
            </a:r>
            <a:r>
              <a:rPr lang="ka-GE" dirty="0" smtClean="0"/>
              <a:t>).</a:t>
            </a:r>
            <a:endParaRPr lang="en-US" dirty="0"/>
          </a:p>
        </p:txBody>
      </p:sp>
      <p:pic>
        <p:nvPicPr>
          <p:cNvPr id="4" name="Picture 3" descr="Axali logo.png"/>
          <p:cNvPicPr/>
          <p:nvPr/>
        </p:nvPicPr>
        <p:blipFill>
          <a:blip r:embed="rId2" cstate="screen">
            <a:extLst>
              <a:ext uri="{28A0092B-C50C-407E-A947-70E740481C1C}">
                <a14:useLocalDpi xmlns:a14="http://schemas.microsoft.com/office/drawing/2010/main"/>
              </a:ext>
            </a:extLst>
          </a:blip>
          <a:stretch>
            <a:fillRect/>
          </a:stretch>
        </p:blipFill>
        <p:spPr>
          <a:xfrm>
            <a:off x="0" y="-3785"/>
            <a:ext cx="1530985" cy="838671"/>
          </a:xfrm>
          <a:prstGeom prst="rect">
            <a:avLst/>
          </a:prstGeom>
        </p:spPr>
      </p:pic>
    </p:spTree>
    <p:extLst>
      <p:ext uri="{BB962C8B-B14F-4D97-AF65-F5344CB8AC3E}">
        <p14:creationId xmlns:p14="http://schemas.microsoft.com/office/powerpoint/2010/main" val="18505061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20078" y="365125"/>
            <a:ext cx="9733722" cy="936901"/>
          </a:xfrm>
        </p:spPr>
        <p:txBody>
          <a:bodyPr>
            <a:normAutofit/>
          </a:bodyPr>
          <a:lstStyle/>
          <a:p>
            <a:pPr algn="ctr"/>
            <a:r>
              <a:rPr lang="ka-GE" sz="2800" b="1" dirty="0"/>
              <a:t>მშენებლობის და ექსპლუატაციის ეტაპზე გარემოზე მოსალოდნელი ზემოქმედების სახეები</a:t>
            </a:r>
            <a:endParaRPr lang="en-US" sz="2800" b="1" dirty="0"/>
          </a:p>
        </p:txBody>
      </p:sp>
      <p:sp>
        <p:nvSpPr>
          <p:cNvPr id="3" name="Content Placeholder 2"/>
          <p:cNvSpPr>
            <a:spLocks noGrp="1"/>
          </p:cNvSpPr>
          <p:nvPr>
            <p:ph idx="1"/>
          </p:nvPr>
        </p:nvSpPr>
        <p:spPr>
          <a:xfrm>
            <a:off x="168965" y="1530626"/>
            <a:ext cx="11688417" cy="5327374"/>
          </a:xfrm>
        </p:spPr>
        <p:txBody>
          <a:bodyPr>
            <a:normAutofit fontScale="85000" lnSpcReduction="20000"/>
          </a:bodyPr>
          <a:lstStyle/>
          <a:p>
            <a:pPr marL="0" lvl="0" indent="0" algn="just">
              <a:lnSpc>
                <a:spcPct val="120000"/>
              </a:lnSpc>
              <a:buNone/>
            </a:pPr>
            <a:r>
              <a:rPr lang="ka-GE" b="1" dirty="0" smtClean="0"/>
              <a:t>განხილულია</a:t>
            </a:r>
            <a:r>
              <a:rPr lang="ka-GE" b="1" dirty="0"/>
              <a:t>:</a:t>
            </a:r>
          </a:p>
          <a:p>
            <a:pPr lvl="0" algn="just">
              <a:lnSpc>
                <a:spcPct val="120000"/>
              </a:lnSpc>
            </a:pPr>
            <a:r>
              <a:rPr lang="ka-GE" dirty="0"/>
              <a:t>ატმოსფერულ ჰაერში მავნე ნივთიერებების </a:t>
            </a:r>
            <a:r>
              <a:rPr lang="ka-GE" dirty="0" smtClean="0"/>
              <a:t>ემისიები, ხმაურის და ვიბრაციის </a:t>
            </a:r>
            <a:r>
              <a:rPr lang="ka-GE" dirty="0"/>
              <a:t>გავრცელება;</a:t>
            </a:r>
            <a:endParaRPr lang="en-US" dirty="0"/>
          </a:p>
          <a:p>
            <a:pPr lvl="0" algn="just">
              <a:lnSpc>
                <a:spcPct val="120000"/>
              </a:lnSpc>
            </a:pPr>
            <a:r>
              <a:rPr lang="ka-GE" dirty="0" smtClean="0"/>
              <a:t>ზემოქმედება გეოლოგიურ გარემოზე, ნიადაგის </a:t>
            </a:r>
            <a:r>
              <a:rPr lang="ka-GE" dirty="0"/>
              <a:t>ნაყოფიერ ფენაზე და მისი დაბინძურების რისკები</a:t>
            </a:r>
            <a:r>
              <a:rPr lang="ka-GE" dirty="0" smtClean="0"/>
              <a:t>;</a:t>
            </a:r>
          </a:p>
          <a:p>
            <a:pPr lvl="0" algn="just">
              <a:lnSpc>
                <a:spcPct val="120000"/>
              </a:lnSpc>
            </a:pPr>
            <a:r>
              <a:rPr lang="ka-GE" dirty="0" smtClean="0"/>
              <a:t>გრუნტის წყლებზე ზემოქმედება;</a:t>
            </a:r>
          </a:p>
          <a:p>
            <a:pPr algn="just">
              <a:lnSpc>
                <a:spcPct val="120000"/>
              </a:lnSpc>
            </a:pPr>
            <a:r>
              <a:rPr lang="ka-GE" dirty="0"/>
              <a:t>ზემოქმედება ბიოლოგიურ გარემოზე</a:t>
            </a:r>
            <a:r>
              <a:rPr lang="ka-GE" dirty="0" smtClean="0"/>
              <a:t>;</a:t>
            </a:r>
            <a:endParaRPr lang="en-US" dirty="0"/>
          </a:p>
          <a:p>
            <a:pPr lvl="0" algn="just">
              <a:lnSpc>
                <a:spcPct val="120000"/>
              </a:lnSpc>
            </a:pPr>
            <a:r>
              <a:rPr lang="ka-GE" dirty="0"/>
              <a:t>ვიზუალურ-ლანდშაფტური ზემოქმედება;</a:t>
            </a:r>
            <a:endParaRPr lang="en-US" dirty="0"/>
          </a:p>
          <a:p>
            <a:pPr lvl="0" algn="just">
              <a:lnSpc>
                <a:spcPct val="120000"/>
              </a:lnSpc>
            </a:pPr>
            <a:r>
              <a:rPr lang="ka-GE" dirty="0"/>
              <a:t>ნარჩენების წარმოქმნის და მართვის შედეგად მოსალოდნელი ზემოქმედება;</a:t>
            </a:r>
          </a:p>
          <a:p>
            <a:pPr lvl="0" algn="just">
              <a:lnSpc>
                <a:spcPct val="120000"/>
              </a:lnSpc>
            </a:pPr>
            <a:r>
              <a:rPr lang="ka-GE" dirty="0" smtClean="0"/>
              <a:t>ზემოქმედება </a:t>
            </a:r>
            <a:r>
              <a:rPr lang="ka-GE" dirty="0"/>
              <a:t>მოსახლეობის ჯანმრთელობასა და უსაფრთხოებაზე</a:t>
            </a:r>
            <a:r>
              <a:rPr lang="ka-GE" dirty="0" smtClean="0"/>
              <a:t>;</a:t>
            </a:r>
          </a:p>
          <a:p>
            <a:pPr lvl="0" algn="just">
              <a:lnSpc>
                <a:spcPct val="120000"/>
              </a:lnSpc>
            </a:pPr>
            <a:r>
              <a:rPr lang="ka-GE" dirty="0" smtClean="0"/>
              <a:t>კუმულაციური ზემოქმედება</a:t>
            </a:r>
            <a:endParaRPr lang="ka-GE" dirty="0"/>
          </a:p>
        </p:txBody>
      </p:sp>
      <p:pic>
        <p:nvPicPr>
          <p:cNvPr id="4" name="Picture 3" descr="Axali logo.png"/>
          <p:cNvPicPr/>
          <p:nvPr/>
        </p:nvPicPr>
        <p:blipFill>
          <a:blip r:embed="rId2" cstate="screen">
            <a:extLst>
              <a:ext uri="{28A0092B-C50C-407E-A947-70E740481C1C}">
                <a14:useLocalDpi xmlns:a14="http://schemas.microsoft.com/office/drawing/2010/main"/>
              </a:ext>
            </a:extLst>
          </a:blip>
          <a:stretch>
            <a:fillRect/>
          </a:stretch>
        </p:blipFill>
        <p:spPr>
          <a:xfrm>
            <a:off x="0" y="-3785"/>
            <a:ext cx="1530985" cy="838671"/>
          </a:xfrm>
          <a:prstGeom prst="rect">
            <a:avLst/>
          </a:prstGeom>
        </p:spPr>
      </p:pic>
    </p:spTree>
    <p:extLst>
      <p:ext uri="{BB962C8B-B14F-4D97-AF65-F5344CB8AC3E}">
        <p14:creationId xmlns:p14="http://schemas.microsoft.com/office/powerpoint/2010/main" val="478348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86608" y="365126"/>
            <a:ext cx="9167191" cy="1175440"/>
          </a:xfrm>
        </p:spPr>
        <p:txBody>
          <a:bodyPr>
            <a:normAutofit/>
          </a:bodyPr>
          <a:lstStyle/>
          <a:p>
            <a:pPr algn="ctr"/>
            <a:r>
              <a:rPr lang="ka-GE" sz="2800" b="1" dirty="0"/>
              <a:t>ზემოქმედება ატმოსფერულ ჰაერზე და </a:t>
            </a:r>
            <a:r>
              <a:rPr lang="ka-GE" sz="2800" b="1" dirty="0" smtClean="0"/>
              <a:t>ძირითადი შემარბილებელი </a:t>
            </a:r>
            <a:r>
              <a:rPr lang="ka-GE" sz="2800" b="1" dirty="0"/>
              <a:t>ღონისძიებები</a:t>
            </a:r>
            <a:endParaRPr lang="en-US" sz="28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84064493"/>
              </p:ext>
            </p:extLst>
          </p:nvPr>
        </p:nvGraphicFramePr>
        <p:xfrm>
          <a:off x="338138" y="1630363"/>
          <a:ext cx="11015662" cy="4541837"/>
        </p:xfrm>
        <a:graphic>
          <a:graphicData uri="http://schemas.openxmlformats.org/drawingml/2006/table">
            <a:tbl>
              <a:tblPr firstRow="1" bandRow="1">
                <a:tableStyleId>{5C22544A-7EE6-4342-B048-85BDC9FD1C3A}</a:tableStyleId>
              </a:tblPr>
              <a:tblGrid>
                <a:gridCol w="3885992">
                  <a:extLst>
                    <a:ext uri="{9D8B030D-6E8A-4147-A177-3AD203B41FA5}">
                      <a16:colId xmlns:a16="http://schemas.microsoft.com/office/drawing/2014/main" val="107885254"/>
                    </a:ext>
                  </a:extLst>
                </a:gridCol>
                <a:gridCol w="7129670">
                  <a:extLst>
                    <a:ext uri="{9D8B030D-6E8A-4147-A177-3AD203B41FA5}">
                      <a16:colId xmlns:a16="http://schemas.microsoft.com/office/drawing/2014/main" val="581567546"/>
                    </a:ext>
                  </a:extLst>
                </a:gridCol>
              </a:tblGrid>
              <a:tr h="471628">
                <a:tc>
                  <a:txBody>
                    <a:bodyPr/>
                    <a:lstStyle/>
                    <a:p>
                      <a:pPr algn="ctr"/>
                      <a:r>
                        <a:rPr lang="ka-GE" dirty="0" smtClean="0"/>
                        <a:t>ზემოქმედების დახასიათება</a:t>
                      </a:r>
                      <a:endParaRPr lang="en-US" dirty="0"/>
                    </a:p>
                  </a:txBody>
                  <a:tcPr/>
                </a:tc>
                <a:tc>
                  <a:txBody>
                    <a:bodyPr/>
                    <a:lstStyle/>
                    <a:p>
                      <a:pPr algn="ctr"/>
                      <a:r>
                        <a:rPr lang="ka-GE" dirty="0" smtClean="0"/>
                        <a:t>შემარბილებელი</a:t>
                      </a:r>
                      <a:r>
                        <a:rPr lang="ka-GE" baseline="0" dirty="0" smtClean="0"/>
                        <a:t> ღონისძიებები</a:t>
                      </a:r>
                      <a:endParaRPr lang="en-US" dirty="0"/>
                    </a:p>
                  </a:txBody>
                  <a:tcPr/>
                </a:tc>
                <a:extLst>
                  <a:ext uri="{0D108BD9-81ED-4DB2-BD59-A6C34878D82A}">
                    <a16:rowId xmlns:a16="http://schemas.microsoft.com/office/drawing/2014/main" val="3166815113"/>
                  </a:ext>
                </a:extLst>
              </a:tr>
              <a:tr h="2209542">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ka-GE" sz="1800" kern="1200" dirty="0" smtClean="0">
                          <a:effectLst/>
                        </a:rPr>
                        <a:t>წვის პროდუქტების, შედუღების აეროზოლებისა და სხვა მავნე ნივთიერებათა ემისია ატმოსფერულ ჰაერში</a:t>
                      </a:r>
                      <a:endParaRPr lang="en-US" sz="1800" kern="1200" dirty="0" smtClean="0">
                        <a:solidFill>
                          <a:schemeClr val="dk1"/>
                        </a:solidFill>
                        <a:effectLst/>
                        <a:latin typeface="+mn-lt"/>
                        <a:ea typeface="+mn-ea"/>
                        <a:cs typeface="+mn-cs"/>
                      </a:endParaRPr>
                    </a:p>
                    <a:p>
                      <a:endParaRPr lang="en-US" dirty="0"/>
                    </a:p>
                  </a:txBody>
                  <a:tcPr/>
                </a:tc>
                <a:tc>
                  <a:txBody>
                    <a:bodyPr/>
                    <a:lstStyle/>
                    <a:p>
                      <a:pPr marL="285750" indent="-285750">
                        <a:buFont typeface="Arial" panose="020B0604020202020204" pitchFamily="34" charset="0"/>
                        <a:buChar char="•"/>
                      </a:pPr>
                      <a:r>
                        <a:rPr lang="ka-GE" sz="1800" kern="1200" dirty="0" smtClean="0">
                          <a:solidFill>
                            <a:schemeClr val="dk1"/>
                          </a:solidFill>
                          <a:effectLst/>
                          <a:latin typeface="+mn-lt"/>
                          <a:ea typeface="+mn-ea"/>
                          <a:cs typeface="+mn-cs"/>
                        </a:rPr>
                        <a:t>მანქანა-დანადგარების ტექნიკური გამართულობის უზრუნველყოფა;</a:t>
                      </a:r>
                    </a:p>
                    <a:p>
                      <a:pPr marL="285750" indent="-285750">
                        <a:buFont typeface="Arial" panose="020B0604020202020204" pitchFamily="34" charset="0"/>
                        <a:buChar char="•"/>
                      </a:pPr>
                      <a:r>
                        <a:rPr lang="ka-GE" sz="1800" kern="1200" dirty="0" smtClean="0">
                          <a:solidFill>
                            <a:schemeClr val="dk1"/>
                          </a:solidFill>
                          <a:effectLst/>
                          <a:latin typeface="+mn-lt"/>
                          <a:ea typeface="+mn-ea"/>
                          <a:cs typeface="+mn-cs"/>
                        </a:rPr>
                        <a:t>ტრანსპორტის მოძრაობის ოპტიმალური სიჩქარის დაცვა;</a:t>
                      </a:r>
                    </a:p>
                    <a:p>
                      <a:pPr marL="285750" indent="-285750">
                        <a:buFont typeface="Arial" panose="020B0604020202020204" pitchFamily="34" charset="0"/>
                        <a:buChar char="•"/>
                      </a:pPr>
                      <a:r>
                        <a:rPr lang="ka-GE" sz="1800" kern="1200" dirty="0" smtClean="0">
                          <a:solidFill>
                            <a:schemeClr val="dk1"/>
                          </a:solidFill>
                          <a:effectLst/>
                          <a:latin typeface="+mn-lt"/>
                          <a:ea typeface="+mn-ea"/>
                          <a:cs typeface="+mn-cs"/>
                        </a:rPr>
                        <a:t>პერსონალის ინსტრუქტაჟი სამუშაოების დაწყებამდე;</a:t>
                      </a:r>
                    </a:p>
                    <a:p>
                      <a:pPr marL="285750" indent="-285750">
                        <a:buFont typeface="Arial" panose="020B0604020202020204" pitchFamily="34" charset="0"/>
                        <a:buChar char="•"/>
                      </a:pPr>
                      <a:r>
                        <a:rPr lang="ka-GE" sz="1800" kern="1200" dirty="0" smtClean="0">
                          <a:solidFill>
                            <a:schemeClr val="dk1"/>
                          </a:solidFill>
                          <a:effectLst/>
                          <a:latin typeface="+mn-lt"/>
                          <a:ea typeface="+mn-ea"/>
                          <a:cs typeface="+mn-cs"/>
                        </a:rPr>
                        <a:t>საჩივრების შემოსვლის შემთხვევაში მათი დაფიქსირება/აღრიცხვა და სათანადო რეაგირება, </a:t>
                      </a:r>
                    </a:p>
                  </a:txBody>
                  <a:tcPr/>
                </a:tc>
                <a:extLst>
                  <a:ext uri="{0D108BD9-81ED-4DB2-BD59-A6C34878D82A}">
                    <a16:rowId xmlns:a16="http://schemas.microsoft.com/office/drawing/2014/main" val="2304563849"/>
                  </a:ext>
                </a:extLst>
              </a:tr>
              <a:tr h="1860667">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ka-GE" sz="1800" b="0" kern="1200" dirty="0" smtClean="0">
                          <a:solidFill>
                            <a:schemeClr val="dk1"/>
                          </a:solidFill>
                          <a:effectLst/>
                          <a:latin typeface="+mn-lt"/>
                          <a:ea typeface="+mn-ea"/>
                          <a:cs typeface="+mn-cs"/>
                        </a:rPr>
                        <a:t>მტვრის გავრცელება</a:t>
                      </a:r>
                      <a:endParaRPr lang="en-US" sz="1800" b="0" kern="1200" dirty="0" smtClean="0">
                        <a:solidFill>
                          <a:schemeClr val="dk1"/>
                        </a:solidFill>
                        <a:effectLst/>
                        <a:latin typeface="+mn-lt"/>
                        <a:ea typeface="+mn-ea"/>
                        <a:cs typeface="+mn-c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ka-GE" sz="1800" kern="1200" dirty="0" smtClean="0">
                          <a:solidFill>
                            <a:schemeClr val="dk1"/>
                          </a:solidFill>
                          <a:effectLst/>
                          <a:latin typeface="+mn-lt"/>
                          <a:ea typeface="+mn-ea"/>
                          <a:cs typeface="+mn-cs"/>
                        </a:rPr>
                        <a:t>ჰაერში მტვრის კონტროლი, საჭიროების შემთხვევაში სამუშაო უბნის მორწყვა, ნაყარი სამშენებლო მასალების ტრანსპორტირების და შენახვის წესების დაცვა და სხვა;</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ka-GE" sz="1800" kern="1200" dirty="0" smtClean="0">
                          <a:solidFill>
                            <a:schemeClr val="dk1"/>
                          </a:solidFill>
                          <a:effectLst/>
                          <a:latin typeface="+mn-lt"/>
                          <a:ea typeface="+mn-ea"/>
                          <a:cs typeface="+mn-cs"/>
                        </a:rPr>
                        <a:t>საჩივრების შემოსვლის შემთხვევაში მათი დაფიქსირება/აღრიცხვა და სათანადო რეაგირება, </a:t>
                      </a:r>
                      <a:endParaRPr lang="en-US" sz="1800" kern="1200" dirty="0" smtClean="0">
                        <a:solidFill>
                          <a:schemeClr val="dk1"/>
                        </a:solidFill>
                        <a:effectLst/>
                        <a:latin typeface="+mn-lt"/>
                        <a:ea typeface="+mn-ea"/>
                        <a:cs typeface="+mn-cs"/>
                      </a:endParaRPr>
                    </a:p>
                  </a:txBody>
                  <a:tcPr/>
                </a:tc>
                <a:extLst>
                  <a:ext uri="{0D108BD9-81ED-4DB2-BD59-A6C34878D82A}">
                    <a16:rowId xmlns:a16="http://schemas.microsoft.com/office/drawing/2014/main" val="2327358677"/>
                  </a:ext>
                </a:extLst>
              </a:tr>
            </a:tbl>
          </a:graphicData>
        </a:graphic>
      </p:graphicFrame>
      <p:pic>
        <p:nvPicPr>
          <p:cNvPr id="6" name="Picture 5" descr="Axali logo.png"/>
          <p:cNvPicPr/>
          <p:nvPr/>
        </p:nvPicPr>
        <p:blipFill>
          <a:blip r:embed="rId2" cstate="screen">
            <a:extLst>
              <a:ext uri="{28A0092B-C50C-407E-A947-70E740481C1C}">
                <a14:useLocalDpi xmlns:a14="http://schemas.microsoft.com/office/drawing/2010/main"/>
              </a:ext>
            </a:extLst>
          </a:blip>
          <a:stretch>
            <a:fillRect/>
          </a:stretch>
        </p:blipFill>
        <p:spPr>
          <a:xfrm>
            <a:off x="0" y="-3785"/>
            <a:ext cx="1530985" cy="838671"/>
          </a:xfrm>
          <a:prstGeom prst="rect">
            <a:avLst/>
          </a:prstGeom>
        </p:spPr>
      </p:pic>
    </p:spTree>
    <p:extLst>
      <p:ext uri="{BB962C8B-B14F-4D97-AF65-F5344CB8AC3E}">
        <p14:creationId xmlns:p14="http://schemas.microsoft.com/office/powerpoint/2010/main" val="23469655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60442" y="365125"/>
            <a:ext cx="9793357" cy="1215197"/>
          </a:xfrm>
        </p:spPr>
        <p:txBody>
          <a:bodyPr>
            <a:normAutofit/>
          </a:bodyPr>
          <a:lstStyle/>
          <a:p>
            <a:pPr algn="ctr"/>
            <a:r>
              <a:rPr lang="ka-GE" sz="2800" b="1" dirty="0" smtClean="0"/>
              <a:t>ხმაურის და ვიბრაციის გავრცელება და ძირითადი შემარბილებელი ღონისძიებები</a:t>
            </a:r>
            <a:endParaRPr lang="en-US" sz="28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76877143"/>
              </p:ext>
            </p:extLst>
          </p:nvPr>
        </p:nvGraphicFramePr>
        <p:xfrm>
          <a:off x="377688" y="1580320"/>
          <a:ext cx="11231216" cy="5009322"/>
        </p:xfrm>
        <a:graphic>
          <a:graphicData uri="http://schemas.openxmlformats.org/drawingml/2006/table">
            <a:tbl>
              <a:tblPr firstRow="1" bandRow="1">
                <a:tableStyleId>{5C22544A-7EE6-4342-B048-85BDC9FD1C3A}</a:tableStyleId>
              </a:tblPr>
              <a:tblGrid>
                <a:gridCol w="3860509">
                  <a:extLst>
                    <a:ext uri="{9D8B030D-6E8A-4147-A177-3AD203B41FA5}">
                      <a16:colId xmlns:a16="http://schemas.microsoft.com/office/drawing/2014/main" val="2442630609"/>
                    </a:ext>
                  </a:extLst>
                </a:gridCol>
                <a:gridCol w="7370707">
                  <a:extLst>
                    <a:ext uri="{9D8B030D-6E8A-4147-A177-3AD203B41FA5}">
                      <a16:colId xmlns:a16="http://schemas.microsoft.com/office/drawing/2014/main" val="718922603"/>
                    </a:ext>
                  </a:extLst>
                </a:gridCol>
              </a:tblGrid>
              <a:tr h="484068">
                <a:tc>
                  <a:txBody>
                    <a:bodyPr/>
                    <a:lstStyle/>
                    <a:p>
                      <a:pPr algn="ctr"/>
                      <a:r>
                        <a:rPr lang="ka-GE" dirty="0" smtClean="0"/>
                        <a:t>ზემოქმედების დახასიათება</a:t>
                      </a:r>
                      <a:endParaRPr lang="en-US" dirty="0"/>
                    </a:p>
                  </a:txBody>
                  <a:tcPr/>
                </a:tc>
                <a:tc>
                  <a:txBody>
                    <a:bodyPr/>
                    <a:lstStyle/>
                    <a:p>
                      <a:pPr algn="ctr"/>
                      <a:r>
                        <a:rPr lang="ka-GE" dirty="0" smtClean="0"/>
                        <a:t>შემარბილებელი ღონისძიება</a:t>
                      </a:r>
                      <a:endParaRPr lang="en-US" dirty="0"/>
                    </a:p>
                  </a:txBody>
                  <a:tcPr/>
                </a:tc>
                <a:extLst>
                  <a:ext uri="{0D108BD9-81ED-4DB2-BD59-A6C34878D82A}">
                    <a16:rowId xmlns:a16="http://schemas.microsoft.com/office/drawing/2014/main" val="321993822"/>
                  </a:ext>
                </a:extLst>
              </a:tr>
              <a:tr h="3188247">
                <a:tc>
                  <a:txBody>
                    <a:bodyPr/>
                    <a:lstStyle/>
                    <a:p>
                      <a:pPr marL="285750" indent="-285750">
                        <a:buFont typeface="Arial" panose="020B0604020202020204" pitchFamily="34" charset="0"/>
                        <a:buChar char="•"/>
                      </a:pPr>
                      <a:r>
                        <a:rPr lang="ka-GE" dirty="0" smtClean="0"/>
                        <a:t>სამშენებლო</a:t>
                      </a:r>
                      <a:r>
                        <a:rPr lang="ka-GE" baseline="0" dirty="0" smtClean="0"/>
                        <a:t> ტექნიკის</a:t>
                      </a:r>
                      <a:r>
                        <a:rPr lang="ka-GE" dirty="0" smtClean="0"/>
                        <a:t> ხმაური და ვიბრაცია</a:t>
                      </a:r>
                      <a:endParaRPr lang="en-US" dirty="0"/>
                    </a:p>
                  </a:txBody>
                  <a:tcPr/>
                </a:tc>
                <a:tc>
                  <a:txBody>
                    <a:bodyPr/>
                    <a:lstStyle/>
                    <a:p>
                      <a:pPr marL="285750" indent="-285750">
                        <a:buFont typeface="Arial" panose="020B0604020202020204" pitchFamily="34" charset="0"/>
                        <a:buChar char="•"/>
                      </a:pPr>
                      <a:r>
                        <a:rPr lang="ka-GE" sz="1800" kern="1200" dirty="0" smtClean="0">
                          <a:solidFill>
                            <a:schemeClr val="dk1"/>
                          </a:solidFill>
                          <a:effectLst/>
                          <a:latin typeface="+mn-lt"/>
                          <a:ea typeface="+mn-ea"/>
                          <a:cs typeface="+mn-cs"/>
                        </a:rPr>
                        <a:t>მანქანა-დანადგარების ტექნიკური გამართულობის უზრუნველყოფა;</a:t>
                      </a:r>
                    </a:p>
                    <a:p>
                      <a:pPr marL="285750" indent="-285750">
                        <a:buFont typeface="Arial" panose="020B0604020202020204" pitchFamily="34" charset="0"/>
                        <a:buChar char="•"/>
                      </a:pPr>
                      <a:r>
                        <a:rPr lang="ka-GE" sz="1800" kern="1200" dirty="0" smtClean="0">
                          <a:solidFill>
                            <a:schemeClr val="dk1"/>
                          </a:solidFill>
                          <a:effectLst/>
                          <a:latin typeface="+mn-lt"/>
                          <a:ea typeface="+mn-ea"/>
                          <a:cs typeface="+mn-cs"/>
                        </a:rPr>
                        <a:t>გზის ვაკისის მოწესრიგება;</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ka-GE" sz="1800" kern="1200" dirty="0" smtClean="0">
                          <a:solidFill>
                            <a:schemeClr val="dk1"/>
                          </a:solidFill>
                          <a:effectLst/>
                          <a:latin typeface="+mn-lt"/>
                          <a:ea typeface="+mn-ea"/>
                          <a:cs typeface="+mn-cs"/>
                        </a:rPr>
                        <a:t>ხმაურიანი სამუშაოების პერიოდი განისაზღვა სოციალური და ეკოლოგიური</a:t>
                      </a:r>
                      <a:r>
                        <a:rPr lang="ka-GE" sz="1800" kern="1200" baseline="0" dirty="0" smtClean="0">
                          <a:solidFill>
                            <a:schemeClr val="dk1"/>
                          </a:solidFill>
                          <a:effectLst/>
                          <a:latin typeface="+mn-lt"/>
                          <a:ea typeface="+mn-ea"/>
                          <a:cs typeface="+mn-cs"/>
                        </a:rPr>
                        <a:t> </a:t>
                      </a:r>
                      <a:r>
                        <a:rPr lang="ka-GE" sz="1800" kern="1200" dirty="0" smtClean="0">
                          <a:solidFill>
                            <a:schemeClr val="dk1"/>
                          </a:solidFill>
                          <a:effectLst/>
                          <a:latin typeface="+mn-lt"/>
                          <a:ea typeface="+mn-ea"/>
                          <a:cs typeface="+mn-cs"/>
                        </a:rPr>
                        <a:t>საკითხების გათვალისწინებით;</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ka-GE" sz="1800" kern="1200" dirty="0" smtClean="0">
                          <a:solidFill>
                            <a:schemeClr val="dk1"/>
                          </a:solidFill>
                          <a:effectLst/>
                          <a:latin typeface="+mn-lt"/>
                          <a:ea typeface="+mn-ea"/>
                          <a:cs typeface="+mn-cs"/>
                        </a:rPr>
                        <a:t>“ხმაურიანი” სამუშაოების წარმოება დღის საათებში.</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ka-GE" sz="1800" kern="1200" dirty="0" smtClean="0">
                          <a:solidFill>
                            <a:schemeClr val="dk1"/>
                          </a:solidFill>
                          <a:effectLst/>
                          <a:latin typeface="+mn-lt"/>
                          <a:ea typeface="+mn-ea"/>
                          <a:cs typeface="+mn-cs"/>
                        </a:rPr>
                        <a:t>ხმაურიანი დანადგარ-მექანიზმები შეძლებისდაგვარად განლაგება მგრძნობიარე რეცეპტორებისგან (ტყის ზონა, საცხოვრებელი სახლები) მოშორებით;</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ka-GE" sz="1800" kern="1200" dirty="0" smtClean="0">
                          <a:solidFill>
                            <a:schemeClr val="dk1"/>
                          </a:solidFill>
                          <a:effectLst/>
                          <a:latin typeface="+mn-lt"/>
                          <a:ea typeface="+mn-ea"/>
                          <a:cs typeface="+mn-cs"/>
                        </a:rPr>
                        <a:t>საჩივრების დაფიქსირება/აღრიცხვა და სათანადო რეაგირება, </a:t>
                      </a:r>
                      <a:endParaRPr lang="en-US" dirty="0" smtClean="0">
                        <a:effectLst/>
                      </a:endParaRPr>
                    </a:p>
                  </a:txBody>
                  <a:tcPr/>
                </a:tc>
                <a:extLst>
                  <a:ext uri="{0D108BD9-81ED-4DB2-BD59-A6C34878D82A}">
                    <a16:rowId xmlns:a16="http://schemas.microsoft.com/office/drawing/2014/main" val="4203587803"/>
                  </a:ext>
                </a:extLst>
              </a:tr>
              <a:tr h="1337007">
                <a:tc>
                  <a:txBody>
                    <a:bodyPr/>
                    <a:lstStyle/>
                    <a:p>
                      <a:pPr marL="285750" indent="-285750">
                        <a:buFont typeface="Arial" panose="020B0604020202020204" pitchFamily="34" charset="0"/>
                        <a:buChar char="•"/>
                      </a:pPr>
                      <a:r>
                        <a:rPr lang="ka-GE" dirty="0" smtClean="0"/>
                        <a:t>ბურღვა-აფეთქებით გამოწვეული ხმაური და ვიბრაცია</a:t>
                      </a:r>
                      <a:endParaRPr lang="en-US" dirty="0"/>
                    </a:p>
                  </a:txBody>
                  <a:tcPr/>
                </a:tc>
                <a:tc>
                  <a:txBody>
                    <a:bodyPr/>
                    <a:lstStyle/>
                    <a:p>
                      <a:pPr marL="285750" indent="-285750">
                        <a:buFont typeface="Arial" panose="020B0604020202020204" pitchFamily="34" charset="0"/>
                        <a:buChar char="•"/>
                      </a:pPr>
                      <a:r>
                        <a:rPr lang="ka-GE" sz="1800" kern="1200" dirty="0" smtClean="0">
                          <a:solidFill>
                            <a:schemeClr val="dk1"/>
                          </a:solidFill>
                          <a:effectLst/>
                          <a:latin typeface="+mn-lt"/>
                          <a:ea typeface="+mn-ea"/>
                          <a:cs typeface="+mn-cs"/>
                        </a:rPr>
                        <a:t>აფეთქებითი სამუშაოების წარმოებისას ხმაურის და ვიბრაციის შესამცირებლად მცირე მუხტიანი აფეთქებების გამოყენება.</a:t>
                      </a:r>
                    </a:p>
                    <a:p>
                      <a:pPr marL="285750" indent="-285750">
                        <a:buFont typeface="Arial" panose="020B0604020202020204" pitchFamily="34" charset="0"/>
                        <a:buChar char="•"/>
                      </a:pPr>
                      <a:r>
                        <a:rPr lang="ka-GE" sz="1800" kern="1200" dirty="0" smtClean="0">
                          <a:solidFill>
                            <a:schemeClr val="dk1"/>
                          </a:solidFill>
                          <a:effectLst/>
                          <a:latin typeface="+mn-lt"/>
                          <a:ea typeface="+mn-ea"/>
                          <a:cs typeface="+mn-cs"/>
                        </a:rPr>
                        <a:t>საჩივრების დაფიქსირება/აღრიცხვა და სათანადო რეაგირება, </a:t>
                      </a:r>
                      <a:endParaRPr lang="en-US" dirty="0"/>
                    </a:p>
                  </a:txBody>
                  <a:tcPr/>
                </a:tc>
                <a:extLst>
                  <a:ext uri="{0D108BD9-81ED-4DB2-BD59-A6C34878D82A}">
                    <a16:rowId xmlns:a16="http://schemas.microsoft.com/office/drawing/2014/main" val="2673565058"/>
                  </a:ext>
                </a:extLst>
              </a:tr>
            </a:tbl>
          </a:graphicData>
        </a:graphic>
      </p:graphicFrame>
      <p:pic>
        <p:nvPicPr>
          <p:cNvPr id="5" name="Picture 4" descr="Axali logo.png"/>
          <p:cNvPicPr/>
          <p:nvPr/>
        </p:nvPicPr>
        <p:blipFill>
          <a:blip r:embed="rId2" cstate="screen">
            <a:extLst>
              <a:ext uri="{28A0092B-C50C-407E-A947-70E740481C1C}">
                <a14:useLocalDpi xmlns:a14="http://schemas.microsoft.com/office/drawing/2010/main"/>
              </a:ext>
            </a:extLst>
          </a:blip>
          <a:stretch>
            <a:fillRect/>
          </a:stretch>
        </p:blipFill>
        <p:spPr>
          <a:xfrm>
            <a:off x="0" y="-3785"/>
            <a:ext cx="1530985" cy="838671"/>
          </a:xfrm>
          <a:prstGeom prst="rect">
            <a:avLst/>
          </a:prstGeom>
        </p:spPr>
      </p:pic>
    </p:spTree>
    <p:extLst>
      <p:ext uri="{BB962C8B-B14F-4D97-AF65-F5344CB8AC3E}">
        <p14:creationId xmlns:p14="http://schemas.microsoft.com/office/powerpoint/2010/main" val="4271082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17369"/>
          </a:xfrm>
        </p:spPr>
        <p:txBody>
          <a:bodyPr>
            <a:normAutofit/>
          </a:bodyPr>
          <a:lstStyle/>
          <a:p>
            <a:pPr algn="ctr"/>
            <a:r>
              <a:rPr lang="ka-GE" sz="3200" b="1" dirty="0"/>
              <a:t>პროექტის მიზანი და მოკლე აღწერა</a:t>
            </a:r>
            <a:endParaRPr lang="en-US" sz="3200" dirty="0"/>
          </a:p>
        </p:txBody>
      </p:sp>
      <p:sp>
        <p:nvSpPr>
          <p:cNvPr id="3" name="Content Placeholder 2"/>
          <p:cNvSpPr>
            <a:spLocks noGrp="1"/>
          </p:cNvSpPr>
          <p:nvPr>
            <p:ph idx="1"/>
          </p:nvPr>
        </p:nvSpPr>
        <p:spPr>
          <a:xfrm>
            <a:off x="379379" y="1215956"/>
            <a:ext cx="11497882" cy="5274295"/>
          </a:xfrm>
        </p:spPr>
        <p:txBody>
          <a:bodyPr>
            <a:normAutofit fontScale="85000" lnSpcReduction="10000"/>
          </a:bodyPr>
          <a:lstStyle/>
          <a:p>
            <a:pPr algn="just">
              <a:lnSpc>
                <a:spcPct val="120000"/>
              </a:lnSpc>
              <a:buFont typeface="Wingdings" panose="05000000000000000000" pitchFamily="2" charset="2"/>
              <a:buChar char="Ø"/>
            </a:pPr>
            <a:r>
              <a:rPr lang="ka-GE" dirty="0" smtClean="0"/>
              <a:t>პროექტის მიზანია, </a:t>
            </a:r>
            <a:r>
              <a:rPr lang="ka-GE" dirty="0"/>
              <a:t>მესტიის მუნიციპალიტეტში, მდ. დარჩი-ორმელეთზე (მდ. ნენსკრას მარჯვენა შენაკადი</a:t>
            </a:r>
            <a:r>
              <a:rPr lang="ka-GE" dirty="0" smtClean="0"/>
              <a:t>), 935-701 მ. ზ. დ. </a:t>
            </a:r>
            <a:r>
              <a:rPr lang="ka-GE" dirty="0"/>
              <a:t>ნიშნულებს </a:t>
            </a:r>
            <a:r>
              <a:rPr lang="ka-GE" dirty="0" smtClean="0"/>
              <a:t>შორის, 18 </a:t>
            </a:r>
            <a:r>
              <a:rPr lang="ka-GE" dirty="0"/>
              <a:t>მგვტ დადგმული სიმძლავრის დარჩი ჰესის </a:t>
            </a:r>
            <a:r>
              <a:rPr lang="ka-GE" dirty="0" smtClean="0"/>
              <a:t>მშენებლობა </a:t>
            </a:r>
            <a:r>
              <a:rPr lang="ka-GE" dirty="0"/>
              <a:t>და ექსპლუატაცია</a:t>
            </a:r>
            <a:r>
              <a:rPr lang="ka-GE" dirty="0" smtClean="0"/>
              <a:t>.</a:t>
            </a:r>
          </a:p>
          <a:p>
            <a:pPr algn="just">
              <a:lnSpc>
                <a:spcPct val="120000"/>
              </a:lnSpc>
              <a:buFont typeface="Wingdings" panose="05000000000000000000" pitchFamily="2" charset="2"/>
              <a:buChar char="Ø"/>
            </a:pPr>
            <a:r>
              <a:rPr lang="ka-GE" dirty="0"/>
              <a:t>ჰესიის </a:t>
            </a:r>
            <a:r>
              <a:rPr lang="ka-GE" dirty="0" smtClean="0"/>
              <a:t>საანგარიშო</a:t>
            </a:r>
            <a:r>
              <a:rPr lang="en-US" dirty="0" smtClean="0"/>
              <a:t> </a:t>
            </a:r>
            <a:r>
              <a:rPr lang="ka-GE" dirty="0" smtClean="0"/>
              <a:t>წყლის ხარჯი იქნება 9,60 </a:t>
            </a:r>
            <a:r>
              <a:rPr lang="ka-GE" dirty="0"/>
              <a:t>მ</a:t>
            </a:r>
            <a:r>
              <a:rPr lang="ka-GE" baseline="30000" dirty="0"/>
              <a:t>3</a:t>
            </a:r>
            <a:r>
              <a:rPr lang="ka-GE" dirty="0"/>
              <a:t>/წმ. </a:t>
            </a:r>
            <a:endParaRPr lang="ka-GE" dirty="0" smtClean="0"/>
          </a:p>
          <a:p>
            <a:pPr>
              <a:lnSpc>
                <a:spcPct val="120000"/>
              </a:lnSpc>
              <a:buFont typeface="Wingdings" panose="05000000000000000000" pitchFamily="2" charset="2"/>
              <a:buChar char="Ø"/>
            </a:pPr>
            <a:r>
              <a:rPr lang="ka-GE" dirty="0"/>
              <a:t>საპროექტო კვეთში დაგეგმილია  მცირე სიმაღლის დამბის, </a:t>
            </a:r>
            <a:r>
              <a:rPr lang="ka-GE" dirty="0" smtClean="0"/>
              <a:t>მოწყობა</a:t>
            </a:r>
            <a:r>
              <a:rPr lang="ka-GE" dirty="0"/>
              <a:t>. სათავე კვანძიდან ჰესის </a:t>
            </a:r>
            <a:r>
              <a:rPr lang="ka-GE" dirty="0" smtClean="0"/>
              <a:t>შენობამდე </a:t>
            </a:r>
            <a:r>
              <a:rPr lang="ka-GE" dirty="0"/>
              <a:t>წყლის </a:t>
            </a:r>
            <a:r>
              <a:rPr lang="ka-GE" dirty="0" smtClean="0"/>
              <a:t>დერივაცია </a:t>
            </a:r>
            <a:r>
              <a:rPr lang="ka-GE" dirty="0"/>
              <a:t>მოხდება </a:t>
            </a:r>
            <a:r>
              <a:rPr lang="ka-GE" dirty="0" smtClean="0"/>
              <a:t>კომბინირებულად, </a:t>
            </a:r>
            <a:r>
              <a:rPr lang="ka-GE" dirty="0"/>
              <a:t>სადერივაციო - სადაწნეო </a:t>
            </a:r>
            <a:r>
              <a:rPr lang="ka-GE" dirty="0" smtClean="0"/>
              <a:t>სისტემით, </a:t>
            </a:r>
            <a:r>
              <a:rPr lang="ka-GE" dirty="0"/>
              <a:t>მილსადენი-გვირაბი-მილსადენი. ასევე გათვალისწინებულია გამათანაბრებელი რეზერვუარის </a:t>
            </a:r>
            <a:r>
              <a:rPr lang="ka-GE" dirty="0" smtClean="0"/>
              <a:t>მოწყობა.</a:t>
            </a:r>
          </a:p>
          <a:p>
            <a:pPr>
              <a:lnSpc>
                <a:spcPct val="120000"/>
              </a:lnSpc>
              <a:buFont typeface="Wingdings" panose="05000000000000000000" pitchFamily="2" charset="2"/>
              <a:buChar char="Ø"/>
            </a:pPr>
            <a:r>
              <a:rPr lang="ka-GE" dirty="0" smtClean="0"/>
              <a:t>სააგრეგატო შენობა, </a:t>
            </a:r>
            <a:r>
              <a:rPr lang="ka-GE" dirty="0"/>
              <a:t>განთავსდება მდ. ნენსკრას მარჯვენა </a:t>
            </a:r>
            <a:r>
              <a:rPr lang="ka-GE" dirty="0" smtClean="0"/>
              <a:t>სანაპიროზე.</a:t>
            </a:r>
          </a:p>
          <a:p>
            <a:pPr>
              <a:lnSpc>
                <a:spcPct val="120000"/>
              </a:lnSpc>
              <a:buFont typeface="Wingdings" panose="05000000000000000000" pitchFamily="2" charset="2"/>
              <a:buChar char="Ø"/>
            </a:pPr>
            <a:r>
              <a:rPr lang="ka-GE" dirty="0" smtClean="0"/>
              <a:t>საპროექტო ტერიტორია უახლოესი დასახლებული პუნქტიდან (სოფ. ლუხიდან) დაშორებულია 400 მ-ით.</a:t>
            </a:r>
            <a:endParaRPr lang="en-US" dirty="0"/>
          </a:p>
          <a:p>
            <a:pPr marL="0" indent="0" algn="just">
              <a:lnSpc>
                <a:spcPct val="120000"/>
              </a:lnSpc>
              <a:buNone/>
            </a:pPr>
            <a:endParaRPr lang="ka-GE" sz="3100" dirty="0" smtClean="0"/>
          </a:p>
        </p:txBody>
      </p:sp>
      <p:pic>
        <p:nvPicPr>
          <p:cNvPr id="4" name="Picture 3" descr="Axali logo.png"/>
          <p:cNvPicPr/>
          <p:nvPr/>
        </p:nvPicPr>
        <p:blipFill>
          <a:blip r:embed="rId2" cstate="screen">
            <a:extLst>
              <a:ext uri="{28A0092B-C50C-407E-A947-70E740481C1C}">
                <a14:useLocalDpi xmlns:a14="http://schemas.microsoft.com/office/drawing/2010/main"/>
              </a:ext>
            </a:extLst>
          </a:blip>
          <a:stretch>
            <a:fillRect/>
          </a:stretch>
        </p:blipFill>
        <p:spPr>
          <a:xfrm>
            <a:off x="0" y="-3785"/>
            <a:ext cx="1530985" cy="878427"/>
          </a:xfrm>
          <a:prstGeom prst="rect">
            <a:avLst/>
          </a:prstGeom>
        </p:spPr>
      </p:pic>
    </p:spTree>
    <p:extLst>
      <p:ext uri="{BB962C8B-B14F-4D97-AF65-F5344CB8AC3E}">
        <p14:creationId xmlns:p14="http://schemas.microsoft.com/office/powerpoint/2010/main" val="38041196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67948" y="365126"/>
            <a:ext cx="9385852" cy="1105866"/>
          </a:xfrm>
        </p:spPr>
        <p:txBody>
          <a:bodyPr>
            <a:normAutofit/>
          </a:bodyPr>
          <a:lstStyle/>
          <a:p>
            <a:pPr algn="ctr"/>
            <a:r>
              <a:rPr lang="ka-GE" sz="2800" b="1" dirty="0"/>
              <a:t>ზემოქმედება </a:t>
            </a:r>
            <a:r>
              <a:rPr lang="ka-GE" sz="2800" b="1" dirty="0" smtClean="0"/>
              <a:t>გეოლოგიურ გარემოზე </a:t>
            </a:r>
            <a:r>
              <a:rPr lang="ka-GE" sz="2800" b="1" dirty="0"/>
              <a:t>და ძირითადი შემარბილებელი ღონისძიებები</a:t>
            </a:r>
            <a:endParaRPr lang="en-US" sz="28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187142225"/>
              </p:ext>
            </p:extLst>
          </p:nvPr>
        </p:nvGraphicFramePr>
        <p:xfrm>
          <a:off x="466725" y="1649413"/>
          <a:ext cx="11340962" cy="4942840"/>
        </p:xfrm>
        <a:graphic>
          <a:graphicData uri="http://schemas.openxmlformats.org/drawingml/2006/table">
            <a:tbl>
              <a:tblPr firstRow="1" bandRow="1">
                <a:tableStyleId>{5C22544A-7EE6-4342-B048-85BDC9FD1C3A}</a:tableStyleId>
              </a:tblPr>
              <a:tblGrid>
                <a:gridCol w="4255719">
                  <a:extLst>
                    <a:ext uri="{9D8B030D-6E8A-4147-A177-3AD203B41FA5}">
                      <a16:colId xmlns:a16="http://schemas.microsoft.com/office/drawing/2014/main" val="1872457282"/>
                    </a:ext>
                  </a:extLst>
                </a:gridCol>
                <a:gridCol w="7085243">
                  <a:extLst>
                    <a:ext uri="{9D8B030D-6E8A-4147-A177-3AD203B41FA5}">
                      <a16:colId xmlns:a16="http://schemas.microsoft.com/office/drawing/2014/main" val="2667046232"/>
                    </a:ext>
                  </a:extLst>
                </a:gridCol>
              </a:tblGrid>
              <a:tr h="370840">
                <a:tc>
                  <a:txBody>
                    <a:bodyPr/>
                    <a:lstStyle/>
                    <a:p>
                      <a:pPr algn="ctr"/>
                      <a:r>
                        <a:rPr lang="ka-GE" dirty="0" smtClean="0"/>
                        <a:t>ზემოქმედების დახასიათება</a:t>
                      </a:r>
                      <a:endParaRPr lang="en-US" dirty="0"/>
                    </a:p>
                  </a:txBody>
                  <a:tcPr/>
                </a:tc>
                <a:tc>
                  <a:txBody>
                    <a:bodyPr/>
                    <a:lstStyle/>
                    <a:p>
                      <a:pPr algn="ctr"/>
                      <a:r>
                        <a:rPr lang="ka-GE" dirty="0" smtClean="0"/>
                        <a:t>შემარბილებელი ღონისძიება</a:t>
                      </a:r>
                      <a:endParaRPr lang="en-US" dirty="0"/>
                    </a:p>
                  </a:txBody>
                  <a:tcPr/>
                </a:tc>
                <a:extLst>
                  <a:ext uri="{0D108BD9-81ED-4DB2-BD59-A6C34878D82A}">
                    <a16:rowId xmlns:a16="http://schemas.microsoft.com/office/drawing/2014/main" val="3284437231"/>
                  </a:ext>
                </a:extLst>
              </a:tr>
              <a:tr h="370840">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ka-GE" sz="1800" kern="1200" dirty="0" smtClean="0">
                          <a:solidFill>
                            <a:schemeClr val="dk1"/>
                          </a:solidFill>
                          <a:effectLst/>
                          <a:latin typeface="+mn-lt"/>
                          <a:ea typeface="+mn-ea"/>
                          <a:cs typeface="+mn-cs"/>
                        </a:rPr>
                        <a:t>გეოდინამიკური და ჰიდროლოგიური პროცესების (განსაკუთრებით გრავიტაციული და ეროზიული პროცესები), განვითარება </a:t>
                      </a:r>
                      <a:endParaRPr lang="en-US" sz="1800" kern="1200" dirty="0" smtClean="0">
                        <a:solidFill>
                          <a:schemeClr val="dk1"/>
                        </a:solidFill>
                        <a:effectLst/>
                        <a:latin typeface="+mn-lt"/>
                        <a:ea typeface="+mn-ea"/>
                        <a:cs typeface="+mn-cs"/>
                      </a:endParaRPr>
                    </a:p>
                    <a:p>
                      <a:pPr marL="285750" indent="-285750">
                        <a:buFont typeface="Arial" panose="020B0604020202020204" pitchFamily="34" charset="0"/>
                        <a:buChar char="•"/>
                      </a:pPr>
                      <a:endParaRPr lang="en-US" dirty="0"/>
                    </a:p>
                  </a:txBody>
                  <a:tcPr/>
                </a:tc>
                <a:tc>
                  <a:txBody>
                    <a:bodyPr/>
                    <a:lstStyle/>
                    <a:p>
                      <a:pPr marL="285750" indent="-285750">
                        <a:buFont typeface="Arial" panose="020B0604020202020204" pitchFamily="34" charset="0"/>
                        <a:buChar char="•"/>
                      </a:pPr>
                      <a:r>
                        <a:rPr lang="ka-GE" sz="1800" kern="1200" dirty="0" smtClean="0">
                          <a:solidFill>
                            <a:schemeClr val="dk1"/>
                          </a:solidFill>
                          <a:effectLst/>
                          <a:latin typeface="+mn-lt"/>
                          <a:ea typeface="+mn-ea"/>
                          <a:cs typeface="+mn-cs"/>
                        </a:rPr>
                        <a:t>სამშენებლო სამუშაოები იწარმოებს ინჟინერ-გეოლოგის მკაცრი მეთვალყურეობის პირობებში.</a:t>
                      </a:r>
                    </a:p>
                    <a:p>
                      <a:pPr marL="285750" indent="-285750">
                        <a:buFont typeface="Arial" panose="020B0604020202020204" pitchFamily="34" charset="0"/>
                        <a:buChar char="•"/>
                      </a:pPr>
                      <a:r>
                        <a:rPr lang="ka-GE" sz="1800" kern="1200" dirty="0" smtClean="0">
                          <a:solidFill>
                            <a:schemeClr val="dk1"/>
                          </a:solidFill>
                          <a:effectLst/>
                          <a:latin typeface="+mn-lt"/>
                          <a:ea typeface="+mn-ea"/>
                          <a:cs typeface="+mn-cs"/>
                        </a:rPr>
                        <a:t>სამშენებლო სამუშაოების დამთავრების შემდეგ ჩატარდება სამშენებლო მოედნების რეკულტივაციის  და გამწვანების სამუშაოები.</a:t>
                      </a:r>
                    </a:p>
                    <a:p>
                      <a:pPr marL="285750" indent="-285750">
                        <a:buFont typeface="Arial" panose="020B0604020202020204" pitchFamily="34" charset="0"/>
                        <a:buChar char="•"/>
                      </a:pPr>
                      <a:r>
                        <a:rPr lang="ka-GE" sz="1800" kern="1200" dirty="0" smtClean="0">
                          <a:solidFill>
                            <a:schemeClr val="dk1"/>
                          </a:solidFill>
                          <a:effectLst/>
                          <a:latin typeface="+mn-lt"/>
                          <a:ea typeface="+mn-ea"/>
                          <a:cs typeface="+mn-cs"/>
                        </a:rPr>
                        <a:t>მდინარის კალაპოტში ან მის სიახლოვეს სამშენებლო სამუშაოების წარმოება შეძლებისდაგვარად შეიზღუდება ღვარცოფსაშიშ პერიოდებში. </a:t>
                      </a:r>
                      <a:endParaRPr lang="en-US" dirty="0"/>
                    </a:p>
                  </a:txBody>
                  <a:tcPr/>
                </a:tc>
                <a:extLst>
                  <a:ext uri="{0D108BD9-81ED-4DB2-BD59-A6C34878D82A}">
                    <a16:rowId xmlns:a16="http://schemas.microsoft.com/office/drawing/2014/main" val="271149957"/>
                  </a:ext>
                </a:extLst>
              </a:tr>
              <a:tr h="370840">
                <a:tc>
                  <a:txBody>
                    <a:bodyPr/>
                    <a:lstStyle/>
                    <a:p>
                      <a:pPr marL="285750" indent="-285750">
                        <a:buFont typeface="Arial" panose="020B0604020202020204" pitchFamily="34" charset="0"/>
                        <a:buChar char="•"/>
                      </a:pPr>
                      <a:r>
                        <a:rPr lang="ka-GE" sz="1800" kern="1200" dirty="0" smtClean="0">
                          <a:solidFill>
                            <a:schemeClr val="dk1"/>
                          </a:solidFill>
                          <a:effectLst/>
                          <a:latin typeface="+mn-lt"/>
                          <a:ea typeface="+mn-ea"/>
                          <a:cs typeface="+mn-cs"/>
                        </a:rPr>
                        <a:t>საპროექტო ნაგებობების დაზიანების რისკები მიმდებარე ფერდობებზე განვითარებული გრავიტაციული პროცესების შედეგად.</a:t>
                      </a:r>
                      <a:endParaRPr lang="en-US" dirty="0"/>
                    </a:p>
                  </a:txBody>
                  <a:tcPr/>
                </a:tc>
                <a:tc>
                  <a:txBody>
                    <a:bodyPr/>
                    <a:lstStyle/>
                    <a:p>
                      <a:pPr marL="285750" indent="-285750">
                        <a:buFont typeface="Arial" panose="020B0604020202020204" pitchFamily="34" charset="0"/>
                        <a:buChar char="•"/>
                      </a:pPr>
                      <a:r>
                        <a:rPr lang="ka-GE" sz="1800" kern="1200" dirty="0" smtClean="0">
                          <a:solidFill>
                            <a:schemeClr val="dk1"/>
                          </a:solidFill>
                          <a:effectLst/>
                          <a:latin typeface="+mn-lt"/>
                          <a:ea typeface="+mn-ea"/>
                          <a:cs typeface="+mn-cs"/>
                        </a:rPr>
                        <a:t>დროებითი ზღუდარები და სადერივაციო არხები დაპროექტებული იქნება წყლის მაქსიმალურ ხარჯებზე.</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ka-GE" dirty="0" smtClean="0">
                          <a:effectLst/>
                        </a:rPr>
                        <a:t>ჰესის შენობასთან და ყველა სხვა სენსიტიურ უბანთან მოეწყობა ნაპირდამცავი ნაგებობები.</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ka-GE" sz="1800" kern="1200" dirty="0" smtClean="0">
                          <a:solidFill>
                            <a:schemeClr val="dk1"/>
                          </a:solidFill>
                          <a:effectLst/>
                          <a:latin typeface="+mn-lt"/>
                          <a:ea typeface="+mn-ea"/>
                          <a:cs typeface="+mn-cs"/>
                        </a:rPr>
                        <a:t>ქვათაცვენის  მაღალი რისკის მქონე უბნების გამაგრება მოხდება ორმაგი მავთულის ფოლადის ბადის გამოყენებით. </a:t>
                      </a:r>
                      <a:endParaRPr lang="en-US" dirty="0" smtClean="0">
                        <a:effectLs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ka-GE" sz="1800" kern="1200" dirty="0" smtClean="0">
                          <a:solidFill>
                            <a:schemeClr val="dk1"/>
                          </a:solidFill>
                          <a:effectLst/>
                          <a:latin typeface="+mn-lt"/>
                          <a:ea typeface="+mn-ea"/>
                          <a:cs typeface="+mn-cs"/>
                        </a:rPr>
                        <a:t>ყველა სენსიტიურ უბანზე განხორციელდება საშიში გეოლოგიური მოვლენების მონიტორინგი </a:t>
                      </a:r>
                      <a:endParaRPr lang="en-US" dirty="0" smtClean="0">
                        <a:effectLst/>
                      </a:endParaRPr>
                    </a:p>
                  </a:txBody>
                  <a:tcPr/>
                </a:tc>
                <a:extLst>
                  <a:ext uri="{0D108BD9-81ED-4DB2-BD59-A6C34878D82A}">
                    <a16:rowId xmlns:a16="http://schemas.microsoft.com/office/drawing/2014/main" val="15226883"/>
                  </a:ext>
                </a:extLst>
              </a:tr>
            </a:tbl>
          </a:graphicData>
        </a:graphic>
      </p:graphicFrame>
      <p:pic>
        <p:nvPicPr>
          <p:cNvPr id="6" name="Picture 5" descr="Axali logo.png"/>
          <p:cNvPicPr/>
          <p:nvPr/>
        </p:nvPicPr>
        <p:blipFill>
          <a:blip r:embed="rId2" cstate="screen">
            <a:extLst>
              <a:ext uri="{28A0092B-C50C-407E-A947-70E740481C1C}">
                <a14:useLocalDpi xmlns:a14="http://schemas.microsoft.com/office/drawing/2010/main"/>
              </a:ext>
            </a:extLst>
          </a:blip>
          <a:stretch>
            <a:fillRect/>
          </a:stretch>
        </p:blipFill>
        <p:spPr>
          <a:xfrm>
            <a:off x="0" y="-3785"/>
            <a:ext cx="1530985" cy="838671"/>
          </a:xfrm>
          <a:prstGeom prst="rect">
            <a:avLst/>
          </a:prstGeom>
        </p:spPr>
      </p:pic>
    </p:spTree>
    <p:extLst>
      <p:ext uri="{BB962C8B-B14F-4D97-AF65-F5344CB8AC3E}">
        <p14:creationId xmlns:p14="http://schemas.microsoft.com/office/powerpoint/2010/main" val="12607856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17642" y="365126"/>
            <a:ext cx="9336157" cy="1016414"/>
          </a:xfrm>
        </p:spPr>
        <p:txBody>
          <a:bodyPr>
            <a:normAutofit/>
          </a:bodyPr>
          <a:lstStyle/>
          <a:p>
            <a:pPr algn="ctr"/>
            <a:r>
              <a:rPr lang="ka-GE" sz="2800" b="1" dirty="0"/>
              <a:t>ზემოქმედება </a:t>
            </a:r>
            <a:r>
              <a:rPr lang="ka-GE" sz="2800" b="1" dirty="0" smtClean="0"/>
              <a:t>ნიადაგზე </a:t>
            </a:r>
            <a:r>
              <a:rPr lang="ka-GE" sz="2800" b="1" dirty="0"/>
              <a:t>და ძირითადი შემარბილებელი ღონისძიებები</a:t>
            </a:r>
            <a:endParaRPr lang="en-US" sz="2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66175712"/>
              </p:ext>
            </p:extLst>
          </p:nvPr>
        </p:nvGraphicFramePr>
        <p:xfrm>
          <a:off x="318051" y="1381541"/>
          <a:ext cx="11330609" cy="4997393"/>
        </p:xfrm>
        <a:graphic>
          <a:graphicData uri="http://schemas.openxmlformats.org/drawingml/2006/table">
            <a:tbl>
              <a:tblPr firstRow="1" bandRow="1">
                <a:tableStyleId>{5C22544A-7EE6-4342-B048-85BDC9FD1C3A}</a:tableStyleId>
              </a:tblPr>
              <a:tblGrid>
                <a:gridCol w="3775735">
                  <a:extLst>
                    <a:ext uri="{9D8B030D-6E8A-4147-A177-3AD203B41FA5}">
                      <a16:colId xmlns:a16="http://schemas.microsoft.com/office/drawing/2014/main" val="106349002"/>
                    </a:ext>
                  </a:extLst>
                </a:gridCol>
                <a:gridCol w="7554874">
                  <a:extLst>
                    <a:ext uri="{9D8B030D-6E8A-4147-A177-3AD203B41FA5}">
                      <a16:colId xmlns:a16="http://schemas.microsoft.com/office/drawing/2014/main" val="951891431"/>
                    </a:ext>
                  </a:extLst>
                </a:gridCol>
              </a:tblGrid>
              <a:tr h="575980">
                <a:tc>
                  <a:txBody>
                    <a:bodyPr/>
                    <a:lstStyle/>
                    <a:p>
                      <a:pPr algn="ctr"/>
                      <a:r>
                        <a:rPr lang="ka-GE" dirty="0" smtClean="0"/>
                        <a:t>ზემოქმედების</a:t>
                      </a:r>
                      <a:r>
                        <a:rPr lang="ka-GE" baseline="0" dirty="0" smtClean="0"/>
                        <a:t> დახასიათება</a:t>
                      </a:r>
                      <a:endParaRPr lang="en-US" dirty="0"/>
                    </a:p>
                  </a:txBody>
                  <a:tcPr/>
                </a:tc>
                <a:tc>
                  <a:txBody>
                    <a:bodyPr/>
                    <a:lstStyle/>
                    <a:p>
                      <a:pPr algn="ctr"/>
                      <a:r>
                        <a:rPr lang="ka-GE" dirty="0" smtClean="0"/>
                        <a:t>შემარბილებელი ღონისძიება</a:t>
                      </a:r>
                      <a:endParaRPr lang="en-US" dirty="0"/>
                    </a:p>
                  </a:txBody>
                  <a:tcPr/>
                </a:tc>
                <a:extLst>
                  <a:ext uri="{0D108BD9-81ED-4DB2-BD59-A6C34878D82A}">
                    <a16:rowId xmlns:a16="http://schemas.microsoft.com/office/drawing/2014/main" val="3562455474"/>
                  </a:ext>
                </a:extLst>
              </a:tr>
              <a:tr h="2684053">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ka-GE" sz="1800" b="0" i="0" kern="1200" dirty="0" smtClean="0">
                          <a:solidFill>
                            <a:schemeClr val="dk1"/>
                          </a:solidFill>
                          <a:effectLst/>
                          <a:latin typeface="+mn-lt"/>
                          <a:ea typeface="+mn-ea"/>
                          <a:cs typeface="+mn-cs"/>
                        </a:rPr>
                        <a:t>ზემოქმედება ნიადაგის საფარის მთლიანობასა და სტაბილურობაზე (ეროზიული</a:t>
                      </a:r>
                      <a:r>
                        <a:rPr lang="ka-GE" sz="1800" b="0" i="0" kern="1200" baseline="0" dirty="0" smtClean="0">
                          <a:solidFill>
                            <a:schemeClr val="dk1"/>
                          </a:solidFill>
                          <a:effectLst/>
                          <a:latin typeface="+mn-lt"/>
                          <a:ea typeface="+mn-ea"/>
                          <a:cs typeface="+mn-cs"/>
                        </a:rPr>
                        <a:t> პროცესები)</a:t>
                      </a:r>
                      <a:r>
                        <a:rPr lang="ka-GE" sz="1800" b="0" i="0" kern="1200" dirty="0" smtClean="0">
                          <a:solidFill>
                            <a:schemeClr val="dk1"/>
                          </a:solidFill>
                          <a:effectLst/>
                          <a:latin typeface="+mn-lt"/>
                          <a:ea typeface="+mn-ea"/>
                          <a:cs typeface="+mn-cs"/>
                        </a:rPr>
                        <a:t>. ნაყოფიერი ფენის დაკარგვა.</a:t>
                      </a:r>
                      <a:endParaRPr lang="en-US" sz="1800" b="0" i="0" kern="1200" dirty="0" smtClean="0">
                        <a:solidFill>
                          <a:schemeClr val="dk1"/>
                        </a:solidFill>
                        <a:effectLst/>
                        <a:latin typeface="+mn-lt"/>
                        <a:ea typeface="+mn-ea"/>
                        <a:cs typeface="+mn-c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ka-GE" dirty="0" smtClean="0">
                          <a:effectLst/>
                        </a:rPr>
                        <a:t>სტაბილურობის დარღვევის ნიშნების შემჩნევისთანავე - სამუშაოს დაუყოვნებლივ შეჩერება;</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ka-GE" sz="1800" kern="1200" dirty="0" smtClean="0">
                          <a:solidFill>
                            <a:schemeClr val="dk1"/>
                          </a:solidFill>
                          <a:effectLst/>
                          <a:latin typeface="+mn-lt"/>
                          <a:ea typeface="+mn-ea"/>
                          <a:cs typeface="+mn-cs"/>
                        </a:rPr>
                        <a:t>გვირაბიდან გამოსული წყლის მართვა ნიადაგის წყლისმიერი ეროზიის თავიდან ასაცილებლად.</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ka-GE" dirty="0" smtClean="0">
                          <a:effectLst/>
                        </a:rPr>
                        <a:t>საჭიროების შემთხვევაში, ჩამოშლის რისკის შესამცირებლად სენსიტიური უბნებიდან არასტაბილური მასის მოხსნა;</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ka-GE" sz="1800" kern="1200" dirty="0" smtClean="0">
                          <a:solidFill>
                            <a:schemeClr val="dk1"/>
                          </a:solidFill>
                          <a:effectLst/>
                          <a:latin typeface="+mn-lt"/>
                          <a:ea typeface="+mn-ea"/>
                          <a:cs typeface="+mn-cs"/>
                        </a:rPr>
                        <a:t>ფერდობების სტაბილურობის მონიტორინგი.</a:t>
                      </a:r>
                      <a:endParaRPr lang="en-US" dirty="0" smtClean="0">
                        <a:effectLs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ka-GE" dirty="0" smtClean="0">
                          <a:effectLst/>
                        </a:rPr>
                        <a:t>მიწის სამუშაოების უბანთან</a:t>
                      </a:r>
                      <a:r>
                        <a:rPr lang="ka-GE" baseline="0" dirty="0" smtClean="0">
                          <a:effectLst/>
                        </a:rPr>
                        <a:t> </a:t>
                      </a:r>
                      <a:r>
                        <a:rPr lang="ka-GE" dirty="0" smtClean="0">
                          <a:effectLst/>
                        </a:rPr>
                        <a:t>მძიმე ტექნიკის გაჩერების და მასალის დასაწყობების აკრძალვა;</a:t>
                      </a:r>
                      <a:endParaRPr lang="en-US" dirty="0" smtClean="0">
                        <a:effectLst/>
                      </a:endParaRPr>
                    </a:p>
                  </a:txBody>
                  <a:tcPr/>
                </a:tc>
                <a:extLst>
                  <a:ext uri="{0D108BD9-81ED-4DB2-BD59-A6C34878D82A}">
                    <a16:rowId xmlns:a16="http://schemas.microsoft.com/office/drawing/2014/main" val="890975455"/>
                  </a:ext>
                </a:extLst>
              </a:tr>
              <a:tr h="575980">
                <a:tc>
                  <a:txBody>
                    <a:bodyPr/>
                    <a:lstStyle/>
                    <a:p>
                      <a:pPr marL="285750" indent="-285750">
                        <a:buFont typeface="Arial" panose="020B0604020202020204" pitchFamily="34" charset="0"/>
                        <a:buChar char="•"/>
                      </a:pPr>
                      <a:r>
                        <a:rPr lang="ka-GE" dirty="0" smtClean="0"/>
                        <a:t>ნიადაგის დაბინძურება</a:t>
                      </a:r>
                      <a:endParaRPr lang="en-US"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ka-GE" dirty="0" smtClean="0">
                          <a:effectLst/>
                        </a:rPr>
                        <a:t>საწვავის/ზეთის ავზების უსაფრთხო დასაწყობება, მეორადი შემოღობვით დაცვა;</a:t>
                      </a:r>
                      <a:endParaRPr lang="en-US" dirty="0" smtClean="0">
                        <a:effectLs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ka-GE" dirty="0" smtClean="0">
                          <a:effectLst/>
                        </a:rPr>
                        <a:t>საწვავის/ზეთის დაღვრის შემთხვევაში დაღვრილი მასალის ლოკალიზება და დაბინძურებული უბნის დაუყოვნებელი გაწმენდა;</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ka-GE" dirty="0" smtClean="0">
                          <a:effectLst/>
                        </a:rPr>
                        <a:t>წყალსარინი სისტემის რეგულარული გაწმენდა და</a:t>
                      </a:r>
                      <a:r>
                        <a:rPr lang="ka-GE" baseline="0" dirty="0" smtClean="0">
                          <a:effectLst/>
                        </a:rPr>
                        <a:t> </a:t>
                      </a:r>
                      <a:r>
                        <a:rPr lang="ka-GE" dirty="0" smtClean="0">
                          <a:effectLst/>
                        </a:rPr>
                        <a:t>შეკეთება.</a:t>
                      </a:r>
                      <a:endParaRPr lang="en-US" dirty="0" smtClean="0">
                        <a:effectLst/>
                      </a:endParaRPr>
                    </a:p>
                  </a:txBody>
                  <a:tcPr/>
                </a:tc>
                <a:extLst>
                  <a:ext uri="{0D108BD9-81ED-4DB2-BD59-A6C34878D82A}">
                    <a16:rowId xmlns:a16="http://schemas.microsoft.com/office/drawing/2014/main" val="5534962"/>
                  </a:ext>
                </a:extLst>
              </a:tr>
            </a:tbl>
          </a:graphicData>
        </a:graphic>
      </p:graphicFrame>
      <p:pic>
        <p:nvPicPr>
          <p:cNvPr id="5" name="Picture 4" descr="Axali logo.png"/>
          <p:cNvPicPr/>
          <p:nvPr/>
        </p:nvPicPr>
        <p:blipFill>
          <a:blip r:embed="rId2" cstate="screen">
            <a:extLst>
              <a:ext uri="{28A0092B-C50C-407E-A947-70E740481C1C}">
                <a14:useLocalDpi xmlns:a14="http://schemas.microsoft.com/office/drawing/2010/main"/>
              </a:ext>
            </a:extLst>
          </a:blip>
          <a:stretch>
            <a:fillRect/>
          </a:stretch>
        </p:blipFill>
        <p:spPr>
          <a:xfrm>
            <a:off x="0" y="-3785"/>
            <a:ext cx="1530985" cy="838671"/>
          </a:xfrm>
          <a:prstGeom prst="rect">
            <a:avLst/>
          </a:prstGeom>
        </p:spPr>
      </p:pic>
    </p:spTree>
    <p:extLst>
      <p:ext uri="{BB962C8B-B14F-4D97-AF65-F5344CB8AC3E}">
        <p14:creationId xmlns:p14="http://schemas.microsoft.com/office/powerpoint/2010/main" val="22976794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8312" y="365126"/>
            <a:ext cx="9445487" cy="1046232"/>
          </a:xfrm>
        </p:spPr>
        <p:txBody>
          <a:bodyPr>
            <a:normAutofit/>
          </a:bodyPr>
          <a:lstStyle/>
          <a:p>
            <a:pPr algn="ctr"/>
            <a:r>
              <a:rPr lang="ka-GE" sz="2800" b="1" dirty="0"/>
              <a:t>ზემოქმედება </a:t>
            </a:r>
            <a:r>
              <a:rPr lang="ka-GE" sz="2800" b="1" dirty="0" smtClean="0"/>
              <a:t>ზედაპირულ წყალზე </a:t>
            </a:r>
            <a:r>
              <a:rPr lang="ka-GE" sz="2800" b="1" dirty="0"/>
              <a:t>და ძირითადი შემარბილებელი ღონისძიებები</a:t>
            </a:r>
            <a:endParaRPr lang="en-US" sz="2800"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70998979"/>
              </p:ext>
            </p:extLst>
          </p:nvPr>
        </p:nvGraphicFramePr>
        <p:xfrm>
          <a:off x="228600" y="1490663"/>
          <a:ext cx="11728174" cy="5217160"/>
        </p:xfrm>
        <a:graphic>
          <a:graphicData uri="http://schemas.openxmlformats.org/drawingml/2006/table">
            <a:tbl>
              <a:tblPr firstRow="1" bandRow="1">
                <a:tableStyleId>{5C22544A-7EE6-4342-B048-85BDC9FD1C3A}</a:tableStyleId>
              </a:tblPr>
              <a:tblGrid>
                <a:gridCol w="4319545">
                  <a:extLst>
                    <a:ext uri="{9D8B030D-6E8A-4147-A177-3AD203B41FA5}">
                      <a16:colId xmlns:a16="http://schemas.microsoft.com/office/drawing/2014/main" val="1063644297"/>
                    </a:ext>
                  </a:extLst>
                </a:gridCol>
                <a:gridCol w="7408629">
                  <a:extLst>
                    <a:ext uri="{9D8B030D-6E8A-4147-A177-3AD203B41FA5}">
                      <a16:colId xmlns:a16="http://schemas.microsoft.com/office/drawing/2014/main" val="2027746030"/>
                    </a:ext>
                  </a:extLst>
                </a:gridCol>
              </a:tblGrid>
              <a:tr h="370840">
                <a:tc>
                  <a:txBody>
                    <a:bodyPr/>
                    <a:lstStyle/>
                    <a:p>
                      <a:pPr algn="ctr"/>
                      <a:r>
                        <a:rPr lang="ka-GE" dirty="0" smtClean="0"/>
                        <a:t>ზემოქმედების</a:t>
                      </a:r>
                      <a:r>
                        <a:rPr lang="ka-GE" baseline="0" dirty="0" smtClean="0"/>
                        <a:t> დახასიათება</a:t>
                      </a:r>
                      <a:endParaRPr lang="en-US" dirty="0"/>
                    </a:p>
                  </a:txBody>
                  <a:tcPr/>
                </a:tc>
                <a:tc>
                  <a:txBody>
                    <a:bodyPr/>
                    <a:lstStyle/>
                    <a:p>
                      <a:r>
                        <a:rPr lang="ka-GE" dirty="0" smtClean="0"/>
                        <a:t>შემარბილებელი ღონისძიება</a:t>
                      </a:r>
                      <a:endParaRPr lang="en-US" dirty="0"/>
                    </a:p>
                  </a:txBody>
                  <a:tcPr/>
                </a:tc>
                <a:extLst>
                  <a:ext uri="{0D108BD9-81ED-4DB2-BD59-A6C34878D82A}">
                    <a16:rowId xmlns:a16="http://schemas.microsoft.com/office/drawing/2014/main" val="2851917042"/>
                  </a:ext>
                </a:extLst>
              </a:tr>
              <a:tr h="370840">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ka-GE" sz="1800" b="0" i="0" kern="1200" dirty="0" smtClean="0">
                          <a:solidFill>
                            <a:schemeClr val="dk1"/>
                          </a:solidFill>
                          <a:effectLst/>
                          <a:latin typeface="+mn-lt"/>
                          <a:ea typeface="+mn-ea"/>
                          <a:cs typeface="+mn-cs"/>
                        </a:rPr>
                        <a:t>ზედაპირული წყლების  დაბინძურება შეწონილი ნაწილაკებით, ნახშირწყალბადებითა და სხვა ნივთიერებებით</a:t>
                      </a:r>
                      <a:endParaRPr lang="en-US" sz="1800" b="0" i="0" kern="1200" dirty="0" smtClean="0">
                        <a:solidFill>
                          <a:schemeClr val="dk1"/>
                        </a:solidFill>
                        <a:effectLst/>
                        <a:latin typeface="+mn-lt"/>
                        <a:ea typeface="+mn-ea"/>
                        <a:cs typeface="+mn-cs"/>
                      </a:endParaRPr>
                    </a:p>
                  </a:txBody>
                  <a:tcPr/>
                </a:tc>
                <a:tc>
                  <a:txBody>
                    <a:bodyPr/>
                    <a:lstStyle/>
                    <a:p>
                      <a:pPr marL="285750" indent="-285750">
                        <a:buFont typeface="Arial" panose="020B0604020202020204" pitchFamily="34" charset="0"/>
                        <a:buChar char="•"/>
                      </a:pPr>
                      <a:r>
                        <a:rPr lang="ka-GE" sz="1800" kern="1200" dirty="0" smtClean="0">
                          <a:solidFill>
                            <a:schemeClr val="dk1"/>
                          </a:solidFill>
                          <a:effectLst/>
                          <a:latin typeface="+mn-lt"/>
                          <a:ea typeface="+mn-ea"/>
                          <a:cs typeface="+mn-cs"/>
                        </a:rPr>
                        <a:t>ტექნიკის განთავსება მინიმუმ 50 მ მანძილზე ზედაპირული წყლის ობიექტიდან.</a:t>
                      </a:r>
                    </a:p>
                    <a:p>
                      <a:pPr marL="285750" indent="-285750">
                        <a:buFont typeface="Arial" panose="020B0604020202020204" pitchFamily="34" charset="0"/>
                        <a:buChar char="•"/>
                      </a:pPr>
                      <a:r>
                        <a:rPr lang="ka-GE" sz="1800" kern="1200" dirty="0" smtClean="0">
                          <a:solidFill>
                            <a:schemeClr val="dk1"/>
                          </a:solidFill>
                          <a:effectLst/>
                          <a:latin typeface="+mn-lt"/>
                          <a:ea typeface="+mn-ea"/>
                          <a:cs typeface="+mn-cs"/>
                        </a:rPr>
                        <a:t>მასალის და ნარჩენების სპეციალურად გამოყოფილ ადგილზე განთავსება.</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ka-GE" dirty="0" smtClean="0">
                          <a:effectLst/>
                        </a:rPr>
                        <a:t>მანქანა-დანადგარების რეცხვის აკრძალვა წყალსატევის სიახლოვეს.</a:t>
                      </a:r>
                      <a:endParaRPr lang="en-US" dirty="0" smtClean="0">
                        <a:effectLst/>
                      </a:endParaRPr>
                    </a:p>
                    <a:p>
                      <a:pPr marL="285750" indent="-285750">
                        <a:buFont typeface="Arial" panose="020B0604020202020204" pitchFamily="34" charset="0"/>
                        <a:buChar char="•"/>
                      </a:pPr>
                      <a:r>
                        <a:rPr lang="ka-GE" sz="1800" kern="1200" dirty="0" smtClean="0">
                          <a:solidFill>
                            <a:schemeClr val="dk1"/>
                          </a:solidFill>
                          <a:effectLst/>
                          <a:latin typeface="+mn-lt"/>
                          <a:ea typeface="+mn-ea"/>
                          <a:cs typeface="+mn-cs"/>
                        </a:rPr>
                        <a:t>ფხვიერი მასალის დასაწყობების უბნებზე წყლის არინების სისტემის მოწყობა.</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ka-GE" dirty="0" smtClean="0">
                          <a:effectLst/>
                        </a:rPr>
                        <a:t>გაუწმენდავი ჩამდინარე წყლის ჩაშვების აკრძალვა.</a:t>
                      </a:r>
                      <a:endParaRPr lang="en-US" dirty="0" smtClean="0">
                        <a:effectLst/>
                      </a:endParaRPr>
                    </a:p>
                  </a:txBody>
                  <a:tcPr/>
                </a:tc>
                <a:extLst>
                  <a:ext uri="{0D108BD9-81ED-4DB2-BD59-A6C34878D82A}">
                    <a16:rowId xmlns:a16="http://schemas.microsoft.com/office/drawing/2014/main" val="1689348050"/>
                  </a:ext>
                </a:extLst>
              </a:tr>
              <a:tr h="370840">
                <a:tc>
                  <a:txBody>
                    <a:bodyPr/>
                    <a:lstStyle/>
                    <a:p>
                      <a:pPr marL="285750" indent="-285750">
                        <a:buFont typeface="Arial" panose="020B0604020202020204" pitchFamily="34" charset="0"/>
                        <a:buChar char="•"/>
                      </a:pPr>
                      <a:r>
                        <a:rPr lang="ka-GE" sz="1800" b="0" i="0" kern="1200" dirty="0" smtClean="0">
                          <a:solidFill>
                            <a:schemeClr val="dk1"/>
                          </a:solidFill>
                          <a:effectLst/>
                          <a:latin typeface="+mn-lt"/>
                          <a:ea typeface="+mn-ea"/>
                          <a:cs typeface="+mn-cs"/>
                        </a:rPr>
                        <a:t>მდინარეში წყლის ხარჯის და ნატანის მოძრაობის ცვლილება</a:t>
                      </a:r>
                      <a:endParaRPr lang="en-US" b="0" i="0" dirty="0"/>
                    </a:p>
                  </a:txBody>
                  <a:tcPr/>
                </a:tc>
                <a:tc>
                  <a:txBody>
                    <a:bodyPr/>
                    <a:lstStyle/>
                    <a:p>
                      <a:pPr marL="285750" indent="-285750">
                        <a:buFont typeface="Arial" panose="020B0604020202020204" pitchFamily="34" charset="0"/>
                        <a:buChar char="•"/>
                      </a:pPr>
                      <a:r>
                        <a:rPr lang="ka-GE" sz="1800" kern="1200" dirty="0" smtClean="0">
                          <a:solidFill>
                            <a:schemeClr val="dk1"/>
                          </a:solidFill>
                          <a:effectLst/>
                          <a:latin typeface="+mn-lt"/>
                          <a:ea typeface="+mn-ea"/>
                          <a:cs typeface="+mn-cs"/>
                        </a:rPr>
                        <a:t>კონტროლი სათავე კვანძის ქვედა ბიეფში ეკოლოგიური ხარჯის გატარებაზე.</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ka-GE" dirty="0" smtClean="0">
                          <a:effectLst/>
                        </a:rPr>
                        <a:t>კალაპოტის მართვის ღონისძიებები, რაც გულისხმობს კალაპოტის გაწმენდას, ერთარხიანი დინების და წყლის საკმარისი ფენის უზრუნველყოფას.</a:t>
                      </a:r>
                      <a:endParaRPr lang="en-US" dirty="0" smtClean="0">
                        <a:effectLst/>
                      </a:endParaRPr>
                    </a:p>
                    <a:p>
                      <a:pPr marL="285750" indent="-285750">
                        <a:buFont typeface="Arial" panose="020B0604020202020204" pitchFamily="34" charset="0"/>
                        <a:buChar char="•"/>
                      </a:pPr>
                      <a:r>
                        <a:rPr lang="ka-GE" sz="1800" kern="1200" dirty="0" smtClean="0">
                          <a:solidFill>
                            <a:schemeClr val="dk1"/>
                          </a:solidFill>
                          <a:effectLst/>
                          <a:latin typeface="+mn-lt"/>
                          <a:ea typeface="+mn-ea"/>
                          <a:cs typeface="+mn-cs"/>
                        </a:rPr>
                        <a:t>გაზაფხულის წყალდიდობების პერიოდში გაიხსნება გამრეცხი ფარები და მდინარის სრული ხარჯი გატარებული იქნება ქვედა ბიეფში. </a:t>
                      </a:r>
                      <a:endParaRPr lang="en-US" dirty="0"/>
                    </a:p>
                  </a:txBody>
                  <a:tcPr/>
                </a:tc>
                <a:extLst>
                  <a:ext uri="{0D108BD9-81ED-4DB2-BD59-A6C34878D82A}">
                    <a16:rowId xmlns:a16="http://schemas.microsoft.com/office/drawing/2014/main" val="825682879"/>
                  </a:ext>
                </a:extLst>
              </a:tr>
            </a:tbl>
          </a:graphicData>
        </a:graphic>
      </p:graphicFrame>
      <p:pic>
        <p:nvPicPr>
          <p:cNvPr id="4" name="Picture 3" descr="Axali logo.png"/>
          <p:cNvPicPr/>
          <p:nvPr/>
        </p:nvPicPr>
        <p:blipFill>
          <a:blip r:embed="rId2" cstate="screen">
            <a:extLst>
              <a:ext uri="{28A0092B-C50C-407E-A947-70E740481C1C}">
                <a14:useLocalDpi xmlns:a14="http://schemas.microsoft.com/office/drawing/2010/main"/>
              </a:ext>
            </a:extLst>
          </a:blip>
          <a:stretch>
            <a:fillRect/>
          </a:stretch>
        </p:blipFill>
        <p:spPr>
          <a:xfrm>
            <a:off x="0" y="-3785"/>
            <a:ext cx="1530985" cy="838671"/>
          </a:xfrm>
          <a:prstGeom prst="rect">
            <a:avLst/>
          </a:prstGeom>
        </p:spPr>
      </p:pic>
    </p:spTree>
    <p:extLst>
      <p:ext uri="{BB962C8B-B14F-4D97-AF65-F5344CB8AC3E}">
        <p14:creationId xmlns:p14="http://schemas.microsoft.com/office/powerpoint/2010/main" val="11310658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66730" y="365125"/>
            <a:ext cx="9187070" cy="1325563"/>
          </a:xfrm>
        </p:spPr>
        <p:txBody>
          <a:bodyPr>
            <a:normAutofit/>
          </a:bodyPr>
          <a:lstStyle/>
          <a:p>
            <a:pPr algn="ctr"/>
            <a:r>
              <a:rPr lang="ka-GE" sz="2800" b="1" dirty="0"/>
              <a:t>ზემოქმედება </a:t>
            </a:r>
            <a:r>
              <a:rPr lang="ka-GE" sz="2800" b="1" dirty="0" smtClean="0"/>
              <a:t>გრუნტის </a:t>
            </a:r>
            <a:r>
              <a:rPr lang="ka-GE" sz="2800" b="1" dirty="0"/>
              <a:t>წყალზე და ძირითადი შემარბილებელი ღონისძიებები</a:t>
            </a:r>
            <a:endParaRPr lang="en-US" sz="28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43933266"/>
              </p:ext>
            </p:extLst>
          </p:nvPr>
        </p:nvGraphicFramePr>
        <p:xfrm>
          <a:off x="288235" y="1560444"/>
          <a:ext cx="11618843" cy="5033175"/>
        </p:xfrm>
        <a:graphic>
          <a:graphicData uri="http://schemas.openxmlformats.org/drawingml/2006/table">
            <a:tbl>
              <a:tblPr firstRow="1" bandRow="1">
                <a:tableStyleId>{5C22544A-7EE6-4342-B048-85BDC9FD1C3A}</a:tableStyleId>
              </a:tblPr>
              <a:tblGrid>
                <a:gridCol w="3850984">
                  <a:extLst>
                    <a:ext uri="{9D8B030D-6E8A-4147-A177-3AD203B41FA5}">
                      <a16:colId xmlns:a16="http://schemas.microsoft.com/office/drawing/2014/main" val="2629215918"/>
                    </a:ext>
                  </a:extLst>
                </a:gridCol>
                <a:gridCol w="7767859">
                  <a:extLst>
                    <a:ext uri="{9D8B030D-6E8A-4147-A177-3AD203B41FA5}">
                      <a16:colId xmlns:a16="http://schemas.microsoft.com/office/drawing/2014/main" val="2278250788"/>
                    </a:ext>
                  </a:extLst>
                </a:gridCol>
              </a:tblGrid>
              <a:tr h="5108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ka-GE" dirty="0" smtClean="0"/>
                        <a:t>ზემოქმედების</a:t>
                      </a:r>
                      <a:r>
                        <a:rPr lang="ka-GE" baseline="0" dirty="0" smtClean="0"/>
                        <a:t> დახასიათება</a:t>
                      </a:r>
                      <a:endParaRPr lang="en-US" dirty="0" smtClean="0"/>
                    </a:p>
                  </a:txBody>
                  <a:tcPr/>
                </a:tc>
                <a:tc>
                  <a:txBody>
                    <a:bodyPr/>
                    <a:lstStyle/>
                    <a:p>
                      <a:pPr algn="ctr"/>
                      <a:r>
                        <a:rPr lang="ka-GE" dirty="0" smtClean="0"/>
                        <a:t>შემარბილებელი ღონისძიება</a:t>
                      </a:r>
                      <a:endParaRPr lang="en-US" dirty="0"/>
                    </a:p>
                  </a:txBody>
                  <a:tcPr/>
                </a:tc>
                <a:extLst>
                  <a:ext uri="{0D108BD9-81ED-4DB2-BD59-A6C34878D82A}">
                    <a16:rowId xmlns:a16="http://schemas.microsoft.com/office/drawing/2014/main" val="4190980558"/>
                  </a:ext>
                </a:extLst>
              </a:tr>
              <a:tr h="2510635">
                <a:tc>
                  <a:txBody>
                    <a:bodyPr/>
                    <a:lstStyle/>
                    <a:p>
                      <a:pPr marL="285750" indent="-285750">
                        <a:buFont typeface="Arial" panose="020B0604020202020204" pitchFamily="34" charset="0"/>
                        <a:buChar char="•"/>
                      </a:pPr>
                      <a:r>
                        <a:rPr lang="ka-GE" sz="1800" kern="1200" dirty="0" smtClean="0">
                          <a:solidFill>
                            <a:schemeClr val="dk1"/>
                          </a:solidFill>
                          <a:effectLst/>
                          <a:latin typeface="+mn-lt"/>
                          <a:ea typeface="+mn-ea"/>
                          <a:cs typeface="+mn-cs"/>
                        </a:rPr>
                        <a:t>გრუნტის წყლების ხარისხის გაუარესება</a:t>
                      </a:r>
                      <a:endParaRPr lang="en-US" dirty="0"/>
                    </a:p>
                  </a:txBody>
                  <a:tcPr/>
                </a:tc>
                <a:tc>
                  <a:txBody>
                    <a:bodyPr/>
                    <a:lstStyle/>
                    <a:p>
                      <a:pPr marL="285750" lvl="0" indent="-285750">
                        <a:buFont typeface="Arial" panose="020B0604020202020204" pitchFamily="34" charset="0"/>
                        <a:buChar char="•"/>
                      </a:pPr>
                      <a:r>
                        <a:rPr lang="ka-GE" sz="1800" kern="1200" dirty="0" smtClean="0">
                          <a:solidFill>
                            <a:schemeClr val="dk1"/>
                          </a:solidFill>
                          <a:effectLst/>
                          <a:latin typeface="+mn-lt"/>
                          <a:ea typeface="+mn-ea"/>
                          <a:cs typeface="+mn-cs"/>
                        </a:rPr>
                        <a:t>უზრუნველყოფილი იქნება მანქანა/დანადგარების ტექნიკური გამართულობა;</a:t>
                      </a:r>
                    </a:p>
                    <a:p>
                      <a:pPr marL="285750" lvl="0" indent="-285750">
                        <a:buFont typeface="Arial" panose="020B0604020202020204" pitchFamily="34" charset="0"/>
                        <a:buChar char="•"/>
                      </a:pPr>
                      <a:r>
                        <a:rPr lang="ka-GE" sz="1800" kern="1200" dirty="0" smtClean="0">
                          <a:solidFill>
                            <a:schemeClr val="dk1"/>
                          </a:solidFill>
                          <a:effectLst/>
                          <a:latin typeface="+mn-lt"/>
                          <a:ea typeface="+mn-ea"/>
                          <a:cs typeface="+mn-cs"/>
                        </a:rPr>
                        <a:t>საწვავის ჟონვის დაფიქსირებისას დაუყოვნებლივ მოხდება დაზიანების შეკეთება;</a:t>
                      </a:r>
                    </a:p>
                    <a:p>
                      <a:pPr marL="285750" lvl="0" indent="-285750">
                        <a:buFont typeface="Arial" panose="020B0604020202020204" pitchFamily="34" charset="0"/>
                        <a:buChar char="•"/>
                      </a:pPr>
                      <a:r>
                        <a:rPr lang="ka-GE" sz="1800" kern="1200" dirty="0" smtClean="0">
                          <a:solidFill>
                            <a:schemeClr val="dk1"/>
                          </a:solidFill>
                          <a:effectLst/>
                          <a:latin typeface="+mn-lt"/>
                          <a:ea typeface="+mn-ea"/>
                          <a:cs typeface="+mn-cs"/>
                        </a:rPr>
                        <a:t>წარმოქმნილი სამეურნეო-ფეკალური წყლებისთვის მოეწყობა საასენიზაციო ორმოები;</a:t>
                      </a:r>
                    </a:p>
                    <a:p>
                      <a:pPr marL="285750" lvl="0" indent="-285750">
                        <a:buFont typeface="Arial" panose="020B0604020202020204" pitchFamily="34" charset="0"/>
                        <a:buChar char="•"/>
                      </a:pPr>
                      <a:r>
                        <a:rPr lang="ka-GE" sz="1800" kern="1200" dirty="0" smtClean="0">
                          <a:solidFill>
                            <a:schemeClr val="dk1"/>
                          </a:solidFill>
                          <a:effectLst/>
                          <a:latin typeface="+mn-lt"/>
                          <a:ea typeface="+mn-ea"/>
                          <a:cs typeface="+mn-cs"/>
                        </a:rPr>
                        <a:t>დაღვრის შემთხვევაში მოხდება დაღვრილი მასალის ლოკალიზაცია და დაბინძურებული უბნის დაუყოვნებლივი გაწმენდა.</a:t>
                      </a:r>
                      <a:endParaRPr lang="en-US" dirty="0"/>
                    </a:p>
                  </a:txBody>
                  <a:tcPr/>
                </a:tc>
                <a:extLst>
                  <a:ext uri="{0D108BD9-81ED-4DB2-BD59-A6C34878D82A}">
                    <a16:rowId xmlns:a16="http://schemas.microsoft.com/office/drawing/2014/main" val="2025341189"/>
                  </a:ext>
                </a:extLst>
              </a:tr>
              <a:tr h="1259657">
                <a:tc>
                  <a:txBody>
                    <a:bodyPr/>
                    <a:lstStyle/>
                    <a:p>
                      <a:pPr marL="285750" indent="-285750">
                        <a:buFont typeface="Arial" panose="020B0604020202020204" pitchFamily="34" charset="0"/>
                        <a:buChar char="•"/>
                      </a:pPr>
                      <a:r>
                        <a:rPr lang="ka-GE" sz="1800" kern="1200" dirty="0" smtClean="0">
                          <a:solidFill>
                            <a:schemeClr val="dk1"/>
                          </a:solidFill>
                          <a:effectLst/>
                          <a:latin typeface="+mn-lt"/>
                          <a:ea typeface="+mn-ea"/>
                          <a:cs typeface="+mn-cs"/>
                        </a:rPr>
                        <a:t>ზემოქმედება  მიწისქვეშა წყლების წყალცვლის მდგომარეობაზე</a:t>
                      </a:r>
                      <a:endParaRPr lang="en-US" dirty="0"/>
                    </a:p>
                  </a:txBody>
                  <a:tcPr/>
                </a:tc>
                <a:tc>
                  <a:txBody>
                    <a:bodyPr/>
                    <a:lstStyle/>
                    <a:p>
                      <a:pPr marL="285750" indent="-285750">
                        <a:buFont typeface="Arial" panose="020B0604020202020204" pitchFamily="34" charset="0"/>
                        <a:buChar char="•"/>
                      </a:pPr>
                      <a:r>
                        <a:rPr lang="ka-GE" sz="1800" kern="1200" dirty="0" smtClean="0">
                          <a:solidFill>
                            <a:schemeClr val="dk1"/>
                          </a:solidFill>
                          <a:effectLst/>
                          <a:latin typeface="+mn-lt"/>
                          <a:ea typeface="+mn-ea"/>
                          <a:cs typeface="+mn-cs"/>
                        </a:rPr>
                        <a:t>მიწისქვეშა წყლების დებიტზე ზემოქმედების შესამცირებლად  სათავე კვანძის ქვედა ბიეფში უზრუნველყოფილი იქნება ეკოლოგიური ხარჯის გატარება.</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ka-GE" sz="1800" kern="1200" dirty="0" smtClean="0">
                          <a:solidFill>
                            <a:schemeClr val="dk1"/>
                          </a:solidFill>
                          <a:effectLst/>
                          <a:latin typeface="+mn-lt"/>
                          <a:ea typeface="+mn-ea"/>
                          <a:cs typeface="+mn-cs"/>
                        </a:rPr>
                        <a:t>გვირაბიდან წყლის ფილტრაციის  და მიწისქვეშა წყლებზე ზემოქმედების რისკების იდენტიფიცირების მიზნით, უზრუნველყოფილი იქნება საკონტროლო წყაროს წყლის დებიტის ყოველკვარტალური მონიტორინგი. </a:t>
                      </a:r>
                      <a:endParaRPr lang="en-US" sz="1800" kern="1200" dirty="0" smtClean="0">
                        <a:solidFill>
                          <a:schemeClr val="dk1"/>
                        </a:solidFill>
                        <a:effectLst/>
                        <a:latin typeface="+mn-lt"/>
                        <a:ea typeface="+mn-ea"/>
                        <a:cs typeface="+mn-cs"/>
                      </a:endParaRPr>
                    </a:p>
                  </a:txBody>
                  <a:tcPr/>
                </a:tc>
                <a:extLst>
                  <a:ext uri="{0D108BD9-81ED-4DB2-BD59-A6C34878D82A}">
                    <a16:rowId xmlns:a16="http://schemas.microsoft.com/office/drawing/2014/main" val="4148926217"/>
                  </a:ext>
                </a:extLst>
              </a:tr>
            </a:tbl>
          </a:graphicData>
        </a:graphic>
      </p:graphicFrame>
      <p:pic>
        <p:nvPicPr>
          <p:cNvPr id="5" name="Picture 4" descr="Axali logo.png"/>
          <p:cNvPicPr/>
          <p:nvPr/>
        </p:nvPicPr>
        <p:blipFill>
          <a:blip r:embed="rId2" cstate="screen">
            <a:extLst>
              <a:ext uri="{28A0092B-C50C-407E-A947-70E740481C1C}">
                <a14:useLocalDpi xmlns:a14="http://schemas.microsoft.com/office/drawing/2010/main"/>
              </a:ext>
            </a:extLst>
          </a:blip>
          <a:stretch>
            <a:fillRect/>
          </a:stretch>
        </p:blipFill>
        <p:spPr>
          <a:xfrm>
            <a:off x="0" y="-3785"/>
            <a:ext cx="1530985" cy="838671"/>
          </a:xfrm>
          <a:prstGeom prst="rect">
            <a:avLst/>
          </a:prstGeom>
        </p:spPr>
      </p:pic>
    </p:spTree>
    <p:extLst>
      <p:ext uri="{BB962C8B-B14F-4D97-AF65-F5344CB8AC3E}">
        <p14:creationId xmlns:p14="http://schemas.microsoft.com/office/powerpoint/2010/main" val="13505152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89042" y="365126"/>
            <a:ext cx="9564757" cy="1016414"/>
          </a:xfrm>
        </p:spPr>
        <p:txBody>
          <a:bodyPr>
            <a:normAutofit/>
          </a:bodyPr>
          <a:lstStyle/>
          <a:p>
            <a:pPr algn="ctr"/>
            <a:r>
              <a:rPr lang="ka-GE" sz="2800" b="1" dirty="0"/>
              <a:t>ზემოქმედება </a:t>
            </a:r>
            <a:r>
              <a:rPr lang="ka-GE" sz="2800" b="1" dirty="0" smtClean="0"/>
              <a:t>ბიოლოგიურ გარემოზე </a:t>
            </a:r>
            <a:r>
              <a:rPr lang="ka-GE" sz="2800" b="1" dirty="0"/>
              <a:t>და ძირითადი შემარბილებელი ღონისძიებები</a:t>
            </a:r>
            <a:endParaRPr lang="en-US" sz="2800"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803508766"/>
              </p:ext>
            </p:extLst>
          </p:nvPr>
        </p:nvGraphicFramePr>
        <p:xfrm>
          <a:off x="178904" y="1381125"/>
          <a:ext cx="11847444" cy="5308600"/>
        </p:xfrm>
        <a:graphic>
          <a:graphicData uri="http://schemas.openxmlformats.org/drawingml/2006/table">
            <a:tbl>
              <a:tblPr firstRow="1" bandRow="1">
                <a:tableStyleId>{5C22544A-7EE6-4342-B048-85BDC9FD1C3A}</a:tableStyleId>
              </a:tblPr>
              <a:tblGrid>
                <a:gridCol w="3289853">
                  <a:extLst>
                    <a:ext uri="{9D8B030D-6E8A-4147-A177-3AD203B41FA5}">
                      <a16:colId xmlns:a16="http://schemas.microsoft.com/office/drawing/2014/main" val="2975918775"/>
                    </a:ext>
                  </a:extLst>
                </a:gridCol>
                <a:gridCol w="8557591">
                  <a:extLst>
                    <a:ext uri="{9D8B030D-6E8A-4147-A177-3AD203B41FA5}">
                      <a16:colId xmlns:a16="http://schemas.microsoft.com/office/drawing/2014/main" val="1361035045"/>
                    </a:ext>
                  </a:extLst>
                </a:gridCol>
              </a:tblGrid>
              <a:tr h="370840">
                <a:tc>
                  <a:txBody>
                    <a:bodyPr/>
                    <a:lstStyle/>
                    <a:p>
                      <a:pPr algn="ctr"/>
                      <a:r>
                        <a:rPr lang="ka-GE" dirty="0" smtClean="0"/>
                        <a:t>ზემოქმედების დახასიათება</a:t>
                      </a:r>
                      <a:endParaRPr lang="en-US" dirty="0"/>
                    </a:p>
                  </a:txBody>
                  <a:tcPr/>
                </a:tc>
                <a:tc>
                  <a:txBody>
                    <a:bodyPr/>
                    <a:lstStyle/>
                    <a:p>
                      <a:pPr algn="ctr"/>
                      <a:r>
                        <a:rPr lang="ka-GE" dirty="0" smtClean="0"/>
                        <a:t>შემარბილებელი ღონისძიება</a:t>
                      </a:r>
                      <a:endParaRPr lang="en-US" dirty="0"/>
                    </a:p>
                  </a:txBody>
                  <a:tcPr/>
                </a:tc>
                <a:extLst>
                  <a:ext uri="{0D108BD9-81ED-4DB2-BD59-A6C34878D82A}">
                    <a16:rowId xmlns:a16="http://schemas.microsoft.com/office/drawing/2014/main" val="2993441684"/>
                  </a:ext>
                </a:extLst>
              </a:tr>
              <a:tr h="370840">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ka-GE" sz="1800" b="0" i="0" kern="1200" dirty="0" smtClean="0">
                          <a:solidFill>
                            <a:schemeClr val="dk1"/>
                          </a:solidFill>
                          <a:effectLst/>
                          <a:latin typeface="+mn-lt"/>
                          <a:ea typeface="+mn-ea"/>
                          <a:cs typeface="+mn-cs"/>
                        </a:rPr>
                        <a:t>მცენარეული საფარის განადგურება/დაზიანება. ჰაბიტატების დაკარგვა/ფრაგმენტაცია.</a:t>
                      </a:r>
                      <a:endParaRPr lang="en-US" sz="1800" b="0" i="0" kern="1200" dirty="0" smtClean="0">
                        <a:solidFill>
                          <a:schemeClr val="dk1"/>
                        </a:solidFill>
                        <a:effectLst/>
                        <a:latin typeface="+mn-lt"/>
                        <a:ea typeface="+mn-ea"/>
                        <a:cs typeface="+mn-cs"/>
                      </a:endParaRPr>
                    </a:p>
                    <a:p>
                      <a:endParaRPr lang="en-US" b="0" i="0" dirty="0"/>
                    </a:p>
                  </a:txBody>
                  <a:tcPr/>
                </a:tc>
                <a:tc>
                  <a:txBody>
                    <a:bodyPr/>
                    <a:lstStyle/>
                    <a:p>
                      <a:pPr marL="285750" lvl="0" indent="-285750">
                        <a:buFont typeface="Arial" panose="020B0604020202020204" pitchFamily="34" charset="0"/>
                        <a:buChar char="•"/>
                      </a:pPr>
                      <a:r>
                        <a:rPr lang="ka-GE" sz="1800" kern="1200" dirty="0" smtClean="0">
                          <a:solidFill>
                            <a:schemeClr val="dk1"/>
                          </a:solidFill>
                          <a:effectLst/>
                          <a:latin typeface="+mn-lt"/>
                          <a:ea typeface="+mn-ea"/>
                          <a:cs typeface="+mn-cs"/>
                        </a:rPr>
                        <a:t>სამუშაო უბნების ტერიტორიის გარეთ მცენარეული საფარის მაქსიმალური შენარჩუნება;</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ka-GE" sz="1800" kern="1200" dirty="0" smtClean="0">
                          <a:solidFill>
                            <a:schemeClr val="dk1"/>
                          </a:solidFill>
                          <a:effectLst/>
                          <a:latin typeface="+mn-lt"/>
                          <a:ea typeface="+mn-ea"/>
                          <a:cs typeface="+mn-cs"/>
                        </a:rPr>
                        <a:t>შესაძლებლობის შემთხვევაში - ხის მოჭრის ნაცვლად ტოტების შერჩევით მოჭრა; </a:t>
                      </a:r>
                      <a:endParaRPr lang="en-US" sz="1800" kern="1200" dirty="0" smtClean="0">
                        <a:solidFill>
                          <a:schemeClr val="dk1"/>
                        </a:solidFill>
                        <a:effectLst/>
                        <a:latin typeface="+mn-lt"/>
                        <a:ea typeface="+mn-ea"/>
                        <a:cs typeface="+mn-cs"/>
                      </a:endParaRPr>
                    </a:p>
                    <a:p>
                      <a:pPr marL="285750" lvl="0" indent="-285750">
                        <a:buFont typeface="Arial" panose="020B0604020202020204" pitchFamily="34" charset="0"/>
                        <a:buChar char="•"/>
                      </a:pPr>
                      <a:r>
                        <a:rPr lang="ka-GE" sz="1800" kern="1200" dirty="0" smtClean="0">
                          <a:solidFill>
                            <a:schemeClr val="dk1"/>
                          </a:solidFill>
                          <a:effectLst/>
                          <a:latin typeface="+mn-lt"/>
                          <a:ea typeface="+mn-ea"/>
                          <a:cs typeface="+mn-cs"/>
                        </a:rPr>
                        <a:t>პროექტის საჭიროებისთვის გამოყენებული ყველა დარღვეული ტერიტორიის რეკულტივაცია </a:t>
                      </a:r>
                      <a:endParaRPr lang="en-US" sz="1800" kern="1200" dirty="0">
                        <a:solidFill>
                          <a:schemeClr val="dk1"/>
                        </a:solidFill>
                        <a:effectLst/>
                        <a:latin typeface="+mn-lt"/>
                        <a:ea typeface="+mn-ea"/>
                        <a:cs typeface="+mn-cs"/>
                      </a:endParaRPr>
                    </a:p>
                  </a:txBody>
                  <a:tcPr/>
                </a:tc>
                <a:extLst>
                  <a:ext uri="{0D108BD9-81ED-4DB2-BD59-A6C34878D82A}">
                    <a16:rowId xmlns:a16="http://schemas.microsoft.com/office/drawing/2014/main" val="2636467116"/>
                  </a:ext>
                </a:extLst>
              </a:tr>
              <a:tr h="370840">
                <a:tc>
                  <a:txBody>
                    <a:bodyPr/>
                    <a:lstStyle/>
                    <a:p>
                      <a:pPr marL="285750" indent="-285750">
                        <a:buFont typeface="Arial" panose="020B0604020202020204" pitchFamily="34" charset="0"/>
                        <a:buChar char="•"/>
                      </a:pPr>
                      <a:r>
                        <a:rPr lang="ka-GE" sz="1800" b="0" i="0" kern="1200" dirty="0" smtClean="0">
                          <a:solidFill>
                            <a:schemeClr val="dk1"/>
                          </a:solidFill>
                          <a:effectLst/>
                          <a:latin typeface="+mn-lt"/>
                          <a:ea typeface="+mn-ea"/>
                          <a:cs typeface="+mn-cs"/>
                        </a:rPr>
                        <a:t>ზემოქმედება ფაუნაზე.</a:t>
                      </a:r>
                      <a:endParaRPr lang="en-US" b="0" i="0" dirty="0"/>
                    </a:p>
                  </a:txBody>
                  <a:tcPr/>
                </a:tc>
                <a:tc>
                  <a:txBody>
                    <a:bodyPr/>
                    <a:lstStyle/>
                    <a:p>
                      <a:pPr marL="285750" indent="-285750">
                        <a:buFont typeface="Arial" panose="020B0604020202020204" pitchFamily="34" charset="0"/>
                        <a:buChar char="•"/>
                      </a:pPr>
                      <a:r>
                        <a:rPr lang="ka-GE" sz="1800" kern="1200" dirty="0" smtClean="0">
                          <a:solidFill>
                            <a:schemeClr val="dk1"/>
                          </a:solidFill>
                          <a:effectLst/>
                          <a:latin typeface="+mn-lt"/>
                          <a:ea typeface="+mn-ea"/>
                          <a:cs typeface="+mn-cs"/>
                        </a:rPr>
                        <a:t>მდინარის სიახლოვეს ჩასატარებელი სამშენებლო სამუშაოების პერიოდის შეძლებისდაგვარად შეირჩევა ისე, რომ იგი არ დაემთხვეს წავის გამრავლების პერიოდს.</a:t>
                      </a:r>
                    </a:p>
                    <a:p>
                      <a:pPr marL="285750" indent="-285750">
                        <a:buFont typeface="Arial" panose="020B0604020202020204" pitchFamily="34" charset="0"/>
                        <a:buChar char="•"/>
                      </a:pPr>
                      <a:r>
                        <a:rPr lang="ka-GE" sz="1800" kern="1200" dirty="0" smtClean="0">
                          <a:solidFill>
                            <a:schemeClr val="dk1"/>
                          </a:solidFill>
                          <a:effectLst/>
                          <a:latin typeface="+mn-lt"/>
                          <a:ea typeface="+mn-ea"/>
                          <a:cs typeface="+mn-cs"/>
                        </a:rPr>
                        <a:t>მოსაჭრელი ხეების დათვალიერება ციყვის ფუღუროების და ღამურების სამყოფელების აღმოჩენის მიზნით.</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ka-GE" sz="1800" kern="1200" dirty="0" smtClean="0">
                          <a:solidFill>
                            <a:schemeClr val="dk1"/>
                          </a:solidFill>
                          <a:effectLst/>
                          <a:latin typeface="+mn-lt"/>
                          <a:ea typeface="+mn-ea"/>
                          <a:cs typeface="+mn-cs"/>
                        </a:rPr>
                        <a:t>ხმაურისა და სხვა შეშფოთების მინიმუმამდე შემცირება ბუდობის პერიოდში; </a:t>
                      </a:r>
                      <a:endParaRPr lang="en-US" sz="1800" kern="1200" dirty="0" smtClean="0">
                        <a:solidFill>
                          <a:schemeClr val="dk1"/>
                        </a:solidFill>
                        <a:effectLst/>
                        <a:latin typeface="+mn-lt"/>
                        <a:ea typeface="+mn-ea"/>
                        <a:cs typeface="+mn-cs"/>
                      </a:endParaRPr>
                    </a:p>
                  </a:txBody>
                  <a:tcPr/>
                </a:tc>
                <a:extLst>
                  <a:ext uri="{0D108BD9-81ED-4DB2-BD59-A6C34878D82A}">
                    <a16:rowId xmlns:a16="http://schemas.microsoft.com/office/drawing/2014/main" val="506062552"/>
                  </a:ext>
                </a:extLst>
              </a:tr>
              <a:tr h="370840">
                <a:tc>
                  <a:txBody>
                    <a:bodyPr/>
                    <a:lstStyle/>
                    <a:p>
                      <a:pPr marL="285750" indent="-285750">
                        <a:buFont typeface="Arial" panose="020B0604020202020204" pitchFamily="34" charset="0"/>
                        <a:buChar char="•"/>
                      </a:pPr>
                      <a:r>
                        <a:rPr lang="ka-GE" dirty="0" smtClean="0"/>
                        <a:t>ზემოქმედება იქთიოფაუნაზე</a:t>
                      </a:r>
                      <a:endParaRPr lang="en-US" dirty="0"/>
                    </a:p>
                  </a:txBody>
                  <a:tcPr/>
                </a:tc>
                <a:tc>
                  <a:txBody>
                    <a:bodyPr/>
                    <a:lstStyle/>
                    <a:p>
                      <a:pPr marL="285750" indent="-285750">
                        <a:buFont typeface="Arial" panose="020B0604020202020204" pitchFamily="34" charset="0"/>
                        <a:buChar char="•"/>
                      </a:pPr>
                      <a:r>
                        <a:rPr lang="ka-GE" sz="1800" kern="1200" dirty="0" smtClean="0">
                          <a:solidFill>
                            <a:schemeClr val="dk1"/>
                          </a:solidFill>
                          <a:effectLst/>
                          <a:latin typeface="+mn-lt"/>
                          <a:ea typeface="+mn-ea"/>
                          <a:cs typeface="+mn-cs"/>
                        </a:rPr>
                        <a:t>მდინარის კალაპოტში სამუშაოების წარმოების დაგეგმვა თევზისთვის სენსიტიური პერიოდის გათვალისწინებით.</a:t>
                      </a:r>
                    </a:p>
                    <a:p>
                      <a:pPr marL="285750" indent="-285750">
                        <a:buFont typeface="Arial" panose="020B0604020202020204" pitchFamily="34" charset="0"/>
                        <a:buChar char="•"/>
                      </a:pPr>
                      <a:r>
                        <a:rPr lang="ka-GE" sz="1800" kern="1200" dirty="0" smtClean="0">
                          <a:solidFill>
                            <a:schemeClr val="dk1"/>
                          </a:solidFill>
                          <a:effectLst/>
                          <a:latin typeface="+mn-lt"/>
                          <a:ea typeface="+mn-ea"/>
                          <a:cs typeface="+mn-cs"/>
                        </a:rPr>
                        <a:t>მუდმივი კონტროლი ეკოლოგიური ხარჯის გატარებაზე;</a:t>
                      </a:r>
                    </a:p>
                    <a:p>
                      <a:pPr marL="285750" indent="-285750">
                        <a:buFont typeface="Arial" panose="020B0604020202020204" pitchFamily="34" charset="0"/>
                        <a:buChar char="•"/>
                      </a:pPr>
                      <a:r>
                        <a:rPr lang="ka-GE" sz="1800" kern="1200" dirty="0" smtClean="0">
                          <a:solidFill>
                            <a:schemeClr val="dk1"/>
                          </a:solidFill>
                          <a:effectLst/>
                          <a:latin typeface="+mn-lt"/>
                          <a:ea typeface="+mn-ea"/>
                          <a:cs typeface="+mn-cs"/>
                        </a:rPr>
                        <a:t>თევზსავალების ტექნიკური გამართულობის უზრუნველყოფა;</a:t>
                      </a:r>
                    </a:p>
                    <a:p>
                      <a:pPr marL="285750" indent="-285750">
                        <a:buFont typeface="Arial" panose="020B0604020202020204" pitchFamily="34" charset="0"/>
                        <a:buChar char="•"/>
                      </a:pPr>
                      <a:r>
                        <a:rPr lang="ka-GE" sz="1800" kern="1200" dirty="0" smtClean="0">
                          <a:solidFill>
                            <a:schemeClr val="dk1"/>
                          </a:solidFill>
                          <a:effectLst/>
                          <a:latin typeface="+mn-lt"/>
                          <a:ea typeface="+mn-ea"/>
                          <a:cs typeface="+mn-cs"/>
                        </a:rPr>
                        <a:t>თევზამრიდის გამართულობის უზრუნველყოფა;</a:t>
                      </a:r>
                      <a:endParaRPr lang="en-US" dirty="0"/>
                    </a:p>
                  </a:txBody>
                  <a:tcPr/>
                </a:tc>
                <a:extLst>
                  <a:ext uri="{0D108BD9-81ED-4DB2-BD59-A6C34878D82A}">
                    <a16:rowId xmlns:a16="http://schemas.microsoft.com/office/drawing/2014/main" val="1171732275"/>
                  </a:ext>
                </a:extLst>
              </a:tr>
            </a:tbl>
          </a:graphicData>
        </a:graphic>
      </p:graphicFrame>
      <p:pic>
        <p:nvPicPr>
          <p:cNvPr id="4" name="Picture 3" descr="Axali logo.png"/>
          <p:cNvPicPr/>
          <p:nvPr/>
        </p:nvPicPr>
        <p:blipFill>
          <a:blip r:embed="rId2" cstate="screen">
            <a:extLst>
              <a:ext uri="{28A0092B-C50C-407E-A947-70E740481C1C}">
                <a14:useLocalDpi xmlns:a14="http://schemas.microsoft.com/office/drawing/2010/main"/>
              </a:ext>
            </a:extLst>
          </a:blip>
          <a:stretch>
            <a:fillRect/>
          </a:stretch>
        </p:blipFill>
        <p:spPr>
          <a:xfrm>
            <a:off x="0" y="-3785"/>
            <a:ext cx="1530985" cy="838671"/>
          </a:xfrm>
          <a:prstGeom prst="rect">
            <a:avLst/>
          </a:prstGeom>
        </p:spPr>
      </p:pic>
    </p:spTree>
    <p:extLst>
      <p:ext uri="{BB962C8B-B14F-4D97-AF65-F5344CB8AC3E}">
        <p14:creationId xmlns:p14="http://schemas.microsoft.com/office/powerpoint/2010/main" val="8972874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07096" y="365125"/>
            <a:ext cx="9246704" cy="1325563"/>
          </a:xfrm>
        </p:spPr>
        <p:txBody>
          <a:bodyPr>
            <a:normAutofit/>
          </a:bodyPr>
          <a:lstStyle/>
          <a:p>
            <a:pPr algn="ctr"/>
            <a:r>
              <a:rPr lang="ka-GE" sz="2800" b="1" dirty="0" smtClean="0"/>
              <a:t>ვიზუალურ-ლანდშაპტური ზემოქმედება </a:t>
            </a:r>
            <a:r>
              <a:rPr lang="ka-GE" sz="2800" b="1" dirty="0"/>
              <a:t>და ძირითადი შემარბილებელი ღონისძიებები</a:t>
            </a:r>
            <a:endParaRPr lang="en-US" sz="2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68543224"/>
              </p:ext>
            </p:extLst>
          </p:nvPr>
        </p:nvGraphicFramePr>
        <p:xfrm>
          <a:off x="288235" y="1825625"/>
          <a:ext cx="11589026" cy="4445966"/>
        </p:xfrm>
        <a:graphic>
          <a:graphicData uri="http://schemas.openxmlformats.org/drawingml/2006/table">
            <a:tbl>
              <a:tblPr firstRow="1" bandRow="1">
                <a:tableStyleId>{5C22544A-7EE6-4342-B048-85BDC9FD1C3A}</a:tableStyleId>
              </a:tblPr>
              <a:tblGrid>
                <a:gridCol w="3653666">
                  <a:extLst>
                    <a:ext uri="{9D8B030D-6E8A-4147-A177-3AD203B41FA5}">
                      <a16:colId xmlns:a16="http://schemas.microsoft.com/office/drawing/2014/main" val="1739058860"/>
                    </a:ext>
                  </a:extLst>
                </a:gridCol>
                <a:gridCol w="7935360">
                  <a:extLst>
                    <a:ext uri="{9D8B030D-6E8A-4147-A177-3AD203B41FA5}">
                      <a16:colId xmlns:a16="http://schemas.microsoft.com/office/drawing/2014/main" val="2089899875"/>
                    </a:ext>
                  </a:extLst>
                </a:gridCol>
              </a:tblGrid>
              <a:tr h="473804">
                <a:tc>
                  <a:txBody>
                    <a:bodyPr/>
                    <a:lstStyle/>
                    <a:p>
                      <a:pPr algn="ctr"/>
                      <a:r>
                        <a:rPr lang="ka-GE" dirty="0" smtClean="0"/>
                        <a:t>ზემოქმედების დახასიათება</a:t>
                      </a:r>
                      <a:endParaRPr lang="en-US" dirty="0"/>
                    </a:p>
                  </a:txBody>
                  <a:tcPr/>
                </a:tc>
                <a:tc>
                  <a:txBody>
                    <a:bodyPr/>
                    <a:lstStyle/>
                    <a:p>
                      <a:pPr algn="ctr"/>
                      <a:r>
                        <a:rPr lang="ka-GE" dirty="0" smtClean="0"/>
                        <a:t>შემარბილებელი ღონისძიება</a:t>
                      </a:r>
                      <a:endParaRPr lang="en-US" dirty="0"/>
                    </a:p>
                  </a:txBody>
                  <a:tcPr/>
                </a:tc>
                <a:extLst>
                  <a:ext uri="{0D108BD9-81ED-4DB2-BD59-A6C34878D82A}">
                    <a16:rowId xmlns:a16="http://schemas.microsoft.com/office/drawing/2014/main" val="4065501394"/>
                  </a:ext>
                </a:extLst>
              </a:tr>
              <a:tr h="3972162">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ka-GE" sz="1800" b="0" i="0" kern="1200" dirty="0" smtClean="0">
                          <a:solidFill>
                            <a:schemeClr val="dk1"/>
                          </a:solidFill>
                          <a:effectLst/>
                          <a:latin typeface="+mn-lt"/>
                          <a:ea typeface="+mn-ea"/>
                          <a:cs typeface="+mn-cs"/>
                        </a:rPr>
                        <a:t>ვიზუალურ-ლანდშაფტური ზემოქმედება</a:t>
                      </a:r>
                      <a:r>
                        <a:rPr lang="ka-GE" sz="1800" b="1" i="1" kern="1200" dirty="0" smtClean="0">
                          <a:solidFill>
                            <a:schemeClr val="dk1"/>
                          </a:solidFill>
                          <a:effectLst/>
                          <a:latin typeface="+mn-lt"/>
                          <a:ea typeface="+mn-ea"/>
                          <a:cs typeface="+mn-cs"/>
                        </a:rPr>
                        <a:t>.</a:t>
                      </a:r>
                      <a:endParaRPr lang="en-US" sz="1800" kern="1200" dirty="0" smtClean="0">
                        <a:solidFill>
                          <a:schemeClr val="dk1"/>
                        </a:solidFill>
                        <a:effectLst/>
                        <a:latin typeface="+mn-lt"/>
                        <a:ea typeface="+mn-ea"/>
                        <a:cs typeface="+mn-cs"/>
                      </a:endParaRPr>
                    </a:p>
                  </a:txBody>
                  <a:tcPr/>
                </a:tc>
                <a:tc>
                  <a:txBody>
                    <a:bodyPr/>
                    <a:lstStyle/>
                    <a:p>
                      <a:pPr marL="285750" lvl="0" indent="-285750">
                        <a:buFont typeface="Arial" panose="020B0604020202020204" pitchFamily="34" charset="0"/>
                        <a:buChar char="•"/>
                      </a:pPr>
                      <a:r>
                        <a:rPr lang="ka-GE" sz="1800" kern="1200" dirty="0" smtClean="0">
                          <a:solidFill>
                            <a:schemeClr val="dk1"/>
                          </a:solidFill>
                          <a:effectLst/>
                          <a:latin typeface="+mn-lt"/>
                          <a:ea typeface="+mn-ea"/>
                          <a:cs typeface="+mn-cs"/>
                        </a:rPr>
                        <a:t>როგორც მშენებლობის, ასევე ექსპლუატაციის ეტაპზე მუდმივი ნაგებობების ფერის და დიზაინის შერჩევა გარემოსთან მაქსიმალურად შერწყმის უზრუნველყოფით;</a:t>
                      </a:r>
                    </a:p>
                    <a:p>
                      <a:pPr marL="285750" lvl="0" indent="-285750">
                        <a:buFont typeface="Arial" panose="020B0604020202020204" pitchFamily="34" charset="0"/>
                        <a:buChar char="•"/>
                      </a:pPr>
                      <a:r>
                        <a:rPr lang="ka-GE" sz="1800" kern="1200" dirty="0" smtClean="0">
                          <a:solidFill>
                            <a:schemeClr val="dk1"/>
                          </a:solidFill>
                          <a:effectLst/>
                          <a:latin typeface="+mn-lt"/>
                          <a:ea typeface="+mn-ea"/>
                          <a:cs typeface="+mn-cs"/>
                        </a:rPr>
                        <a:t>დროებითი კონსტრუქციების, მასალების და ნარჩენების განთავსებისთვის შეძლებისდაგვარად ‘შეუმჩნეველი’ ადგილების შერჩევა;</a:t>
                      </a:r>
                    </a:p>
                    <a:p>
                      <a:pPr marL="285750" lvl="0" indent="-285750">
                        <a:buFont typeface="Arial" panose="020B0604020202020204" pitchFamily="34" charset="0"/>
                        <a:buChar char="•"/>
                      </a:pPr>
                      <a:r>
                        <a:rPr lang="ka-GE" sz="1800" kern="1200" dirty="0" smtClean="0">
                          <a:solidFill>
                            <a:schemeClr val="dk1"/>
                          </a:solidFill>
                          <a:effectLst/>
                          <a:latin typeface="+mn-lt"/>
                          <a:ea typeface="+mn-ea"/>
                          <a:cs typeface="+mn-cs"/>
                        </a:rPr>
                        <a:t>ტერიტორიის სისუფთავის დაცვა;</a:t>
                      </a:r>
                    </a:p>
                    <a:p>
                      <a:pPr marL="285750" lvl="0" indent="-285750">
                        <a:buFont typeface="Arial" panose="020B0604020202020204" pitchFamily="34" charset="0"/>
                        <a:buChar char="•"/>
                      </a:pPr>
                      <a:r>
                        <a:rPr lang="ka-GE" sz="1800" kern="1200" dirty="0" smtClean="0">
                          <a:solidFill>
                            <a:schemeClr val="dk1"/>
                          </a:solidFill>
                          <a:effectLst/>
                          <a:latin typeface="+mn-lt"/>
                          <a:ea typeface="+mn-ea"/>
                          <a:cs typeface="+mn-cs"/>
                        </a:rPr>
                        <a:t>სამშენებლო სამუშაოების დასრულების შემდგომ ყველა დარღვეული ტერიტორიის რეკულტივაცია (ფუჭი ქანების სანაყაროების ჩათვლით) - ტერიტორიის გამწვანება ადგილობრივი სახეობის მცენარეების გამოყენებით.</a:t>
                      </a:r>
                    </a:p>
                    <a:p>
                      <a:pPr marL="285750" lvl="0" indent="-285750">
                        <a:buFont typeface="Arial" panose="020B0604020202020204" pitchFamily="34" charset="0"/>
                        <a:buChar char="•"/>
                      </a:pPr>
                      <a:r>
                        <a:rPr lang="ka-GE" sz="1800" kern="1200" dirty="0" smtClean="0">
                          <a:solidFill>
                            <a:schemeClr val="dk1"/>
                          </a:solidFill>
                          <a:effectLst/>
                          <a:latin typeface="+mn-lt"/>
                          <a:ea typeface="+mn-ea"/>
                          <a:cs typeface="+mn-cs"/>
                        </a:rPr>
                        <a:t>ძალური კვანძის ირგვლივ ხე-მცენარეების დარგვა-გახარება.</a:t>
                      </a:r>
                      <a:endParaRPr lang="en-US" dirty="0"/>
                    </a:p>
                  </a:txBody>
                  <a:tcPr/>
                </a:tc>
                <a:extLst>
                  <a:ext uri="{0D108BD9-81ED-4DB2-BD59-A6C34878D82A}">
                    <a16:rowId xmlns:a16="http://schemas.microsoft.com/office/drawing/2014/main" val="3418893015"/>
                  </a:ext>
                </a:extLst>
              </a:tr>
            </a:tbl>
          </a:graphicData>
        </a:graphic>
      </p:graphicFrame>
      <p:pic>
        <p:nvPicPr>
          <p:cNvPr id="5" name="Picture 4" descr="Axali logo.png"/>
          <p:cNvPicPr/>
          <p:nvPr/>
        </p:nvPicPr>
        <p:blipFill>
          <a:blip r:embed="rId2" cstate="screen">
            <a:extLst>
              <a:ext uri="{28A0092B-C50C-407E-A947-70E740481C1C}">
                <a14:useLocalDpi xmlns:a14="http://schemas.microsoft.com/office/drawing/2010/main"/>
              </a:ext>
            </a:extLst>
          </a:blip>
          <a:stretch>
            <a:fillRect/>
          </a:stretch>
        </p:blipFill>
        <p:spPr>
          <a:xfrm>
            <a:off x="0" y="-3785"/>
            <a:ext cx="1530985" cy="838671"/>
          </a:xfrm>
          <a:prstGeom prst="rect">
            <a:avLst/>
          </a:prstGeom>
        </p:spPr>
      </p:pic>
    </p:spTree>
    <p:extLst>
      <p:ext uri="{BB962C8B-B14F-4D97-AF65-F5344CB8AC3E}">
        <p14:creationId xmlns:p14="http://schemas.microsoft.com/office/powerpoint/2010/main" val="7815141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8922" y="365125"/>
            <a:ext cx="9544878" cy="1325563"/>
          </a:xfrm>
        </p:spPr>
        <p:txBody>
          <a:bodyPr>
            <a:normAutofit/>
          </a:bodyPr>
          <a:lstStyle/>
          <a:p>
            <a:pPr algn="ctr"/>
            <a:r>
              <a:rPr lang="ka-GE" sz="2800" b="1" dirty="0" smtClean="0"/>
              <a:t>ნარჩენებით გარემოს დაბინძურება </a:t>
            </a:r>
            <a:r>
              <a:rPr lang="ka-GE" sz="2800" b="1" dirty="0"/>
              <a:t>და ძირითადი შემარბილებელი ღონისძიებები</a:t>
            </a:r>
            <a:endParaRPr lang="en-US" sz="28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34538249"/>
              </p:ext>
            </p:extLst>
          </p:nvPr>
        </p:nvGraphicFramePr>
        <p:xfrm>
          <a:off x="308112" y="1570381"/>
          <a:ext cx="11400184" cy="3341537"/>
        </p:xfrm>
        <a:graphic>
          <a:graphicData uri="http://schemas.openxmlformats.org/drawingml/2006/table">
            <a:tbl>
              <a:tblPr firstRow="1" bandRow="1">
                <a:tableStyleId>{5C22544A-7EE6-4342-B048-85BDC9FD1C3A}</a:tableStyleId>
              </a:tblPr>
              <a:tblGrid>
                <a:gridCol w="3230218">
                  <a:extLst>
                    <a:ext uri="{9D8B030D-6E8A-4147-A177-3AD203B41FA5}">
                      <a16:colId xmlns:a16="http://schemas.microsoft.com/office/drawing/2014/main" val="1348907603"/>
                    </a:ext>
                  </a:extLst>
                </a:gridCol>
                <a:gridCol w="8169966">
                  <a:extLst>
                    <a:ext uri="{9D8B030D-6E8A-4147-A177-3AD203B41FA5}">
                      <a16:colId xmlns:a16="http://schemas.microsoft.com/office/drawing/2014/main" val="166869016"/>
                    </a:ext>
                  </a:extLst>
                </a:gridCol>
              </a:tblGrid>
              <a:tr h="506897">
                <a:tc>
                  <a:txBody>
                    <a:bodyPr/>
                    <a:lstStyle/>
                    <a:p>
                      <a:pPr algn="ctr"/>
                      <a:r>
                        <a:rPr lang="ka-GE" dirty="0" smtClean="0"/>
                        <a:t>ზემოქმედების დახასიათება</a:t>
                      </a:r>
                      <a:endParaRPr lang="en-US" dirty="0"/>
                    </a:p>
                  </a:txBody>
                  <a:tcPr/>
                </a:tc>
                <a:tc>
                  <a:txBody>
                    <a:bodyPr/>
                    <a:lstStyle/>
                    <a:p>
                      <a:pPr algn="ctr"/>
                      <a:r>
                        <a:rPr lang="ka-GE" dirty="0" smtClean="0"/>
                        <a:t>შემარბილებელი ღონისძიება</a:t>
                      </a:r>
                      <a:endParaRPr lang="en-US" dirty="0"/>
                    </a:p>
                  </a:txBody>
                  <a:tcPr/>
                </a:tc>
                <a:extLst>
                  <a:ext uri="{0D108BD9-81ED-4DB2-BD59-A6C34878D82A}">
                    <a16:rowId xmlns:a16="http://schemas.microsoft.com/office/drawing/2014/main" val="1133135569"/>
                  </a:ext>
                </a:extLst>
              </a:tr>
              <a:tr h="2469874">
                <a:tc>
                  <a:txBody>
                    <a:bodyPr/>
                    <a:lstStyle/>
                    <a:p>
                      <a:pPr marL="285750" indent="-285750">
                        <a:buFont typeface="Arial" panose="020B0604020202020204" pitchFamily="34" charset="0"/>
                        <a:buChar char="•"/>
                      </a:pPr>
                      <a:r>
                        <a:rPr lang="ka-GE" dirty="0" smtClean="0"/>
                        <a:t>ნარჩენებით</a:t>
                      </a:r>
                      <a:r>
                        <a:rPr lang="ka-GE" baseline="0" dirty="0" smtClean="0"/>
                        <a:t> გარემოს დაბინძურება</a:t>
                      </a:r>
                      <a:endParaRPr lang="en-US" dirty="0"/>
                    </a:p>
                  </a:txBody>
                  <a:tcPr/>
                </a:tc>
                <a:tc>
                  <a:txBody>
                    <a:bodyPr/>
                    <a:lstStyle/>
                    <a:p>
                      <a:pPr marL="285750" lvl="0" indent="-285750">
                        <a:buFont typeface="Arial" panose="020B0604020202020204" pitchFamily="34" charset="0"/>
                        <a:buChar char="•"/>
                      </a:pPr>
                      <a:r>
                        <a:rPr lang="ka-GE" dirty="0" smtClean="0">
                          <a:effectLst/>
                        </a:rPr>
                        <a:t>ტერიტორიაზე შემოტანილი მასალის რაოდენობის და შენახვის პირობების კონტროლი ნარჩენის (დაზიანებული, გამოსაყენებლად უვარგისი) წარმოქმნის მინიმიზაციისთვის;</a:t>
                      </a:r>
                    </a:p>
                    <a:p>
                      <a:pPr marL="285750" lvl="0" indent="-285750">
                        <a:buFont typeface="Arial" panose="020B0604020202020204" pitchFamily="34" charset="0"/>
                        <a:buChar char="•"/>
                      </a:pPr>
                      <a:r>
                        <a:rPr lang="ka-GE" sz="1800" kern="1200" dirty="0" smtClean="0">
                          <a:solidFill>
                            <a:schemeClr val="dk1"/>
                          </a:solidFill>
                          <a:effectLst/>
                          <a:latin typeface="+mn-lt"/>
                          <a:ea typeface="+mn-ea"/>
                          <a:cs typeface="+mn-cs"/>
                        </a:rPr>
                        <a:t>ხელახლა გამოყენებისთვის ვარგისი ნარჩენების ადგილზე გამოყენება;</a:t>
                      </a:r>
                    </a:p>
                    <a:p>
                      <a:pPr marL="285750" lvl="0" indent="-285750">
                        <a:buFont typeface="Arial" panose="020B0604020202020204" pitchFamily="34" charset="0"/>
                        <a:buChar char="•"/>
                      </a:pPr>
                      <a:r>
                        <a:rPr lang="ka-GE" sz="1800" kern="1200" dirty="0" smtClean="0">
                          <a:solidFill>
                            <a:schemeClr val="dk1"/>
                          </a:solidFill>
                          <a:effectLst/>
                          <a:latin typeface="+mn-lt"/>
                          <a:ea typeface="+mn-ea"/>
                          <a:cs typeface="+mn-cs"/>
                        </a:rPr>
                        <a:t>სამშენებლო უბანზე დაგროვილი საყოფაცხოვრებო ნარჩენების გატანა უახლოეს ნაგავსაყრელზე;</a:t>
                      </a:r>
                    </a:p>
                    <a:p>
                      <a:pPr marL="285750" lvl="0" indent="-285750">
                        <a:buFont typeface="Arial" panose="020B0604020202020204" pitchFamily="34" charset="0"/>
                        <a:buChar char="•"/>
                      </a:pPr>
                      <a:r>
                        <a:rPr lang="ka-GE" sz="1800" kern="1200" dirty="0" smtClean="0">
                          <a:solidFill>
                            <a:schemeClr val="dk1"/>
                          </a:solidFill>
                          <a:effectLst/>
                          <a:latin typeface="+mn-lt"/>
                          <a:ea typeface="+mn-ea"/>
                          <a:cs typeface="+mn-cs"/>
                        </a:rPr>
                        <a:t>სახიფათო ნარჩენების დროებითი განთავსების მიზნით სპეციალური დროებითი საწყობის მოწყობა;</a:t>
                      </a:r>
                    </a:p>
                    <a:p>
                      <a:pPr marL="285750" lvl="0" indent="-285750">
                        <a:buFont typeface="Arial" panose="020B0604020202020204" pitchFamily="34" charset="0"/>
                        <a:buChar char="•"/>
                      </a:pPr>
                      <a:r>
                        <a:rPr lang="ka-GE" sz="1800" kern="1200" dirty="0" smtClean="0">
                          <a:solidFill>
                            <a:schemeClr val="dk1"/>
                          </a:solidFill>
                          <a:effectLst/>
                          <a:latin typeface="+mn-lt"/>
                          <a:ea typeface="+mn-ea"/>
                          <a:cs typeface="+mn-cs"/>
                        </a:rPr>
                        <a:t>სახიფათო ნარჩენების სამშენებლო უბნიდან გატანა მოცემულ საქმიანობაზე შესაბამისი ნებართვის მქონე კონტრაქტორის მიერ. </a:t>
                      </a:r>
                      <a:endParaRPr lang="en-US" dirty="0"/>
                    </a:p>
                  </a:txBody>
                  <a:tcPr/>
                </a:tc>
                <a:extLst>
                  <a:ext uri="{0D108BD9-81ED-4DB2-BD59-A6C34878D82A}">
                    <a16:rowId xmlns:a16="http://schemas.microsoft.com/office/drawing/2014/main" val="560314409"/>
                  </a:ext>
                </a:extLst>
              </a:tr>
            </a:tbl>
          </a:graphicData>
        </a:graphic>
      </p:graphicFrame>
      <p:pic>
        <p:nvPicPr>
          <p:cNvPr id="5" name="Picture 4" descr="Axali logo.png"/>
          <p:cNvPicPr/>
          <p:nvPr/>
        </p:nvPicPr>
        <p:blipFill>
          <a:blip r:embed="rId2" cstate="screen">
            <a:extLst>
              <a:ext uri="{28A0092B-C50C-407E-A947-70E740481C1C}">
                <a14:useLocalDpi xmlns:a14="http://schemas.microsoft.com/office/drawing/2010/main"/>
              </a:ext>
            </a:extLst>
          </a:blip>
          <a:stretch>
            <a:fillRect/>
          </a:stretch>
        </p:blipFill>
        <p:spPr>
          <a:xfrm>
            <a:off x="0" y="-3785"/>
            <a:ext cx="1530985" cy="838671"/>
          </a:xfrm>
          <a:prstGeom prst="rect">
            <a:avLst/>
          </a:prstGeom>
        </p:spPr>
      </p:pic>
    </p:spTree>
    <p:extLst>
      <p:ext uri="{BB962C8B-B14F-4D97-AF65-F5344CB8AC3E}">
        <p14:creationId xmlns:p14="http://schemas.microsoft.com/office/powerpoint/2010/main" val="12205989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49286" y="365126"/>
            <a:ext cx="9604513" cy="1175440"/>
          </a:xfrm>
        </p:spPr>
        <p:txBody>
          <a:bodyPr>
            <a:normAutofit/>
          </a:bodyPr>
          <a:lstStyle/>
          <a:p>
            <a:pPr algn="ctr"/>
            <a:r>
              <a:rPr lang="ka-GE" sz="2800" b="1" dirty="0" smtClean="0"/>
              <a:t>ზემოქმედება ადამიანების ჯანმრთელობაზე </a:t>
            </a:r>
            <a:r>
              <a:rPr lang="ka-GE" sz="2800" b="1" dirty="0"/>
              <a:t>და ძირითადი შემარბილებელი ღონისძიებები</a:t>
            </a:r>
            <a:endParaRPr lang="en-US" sz="28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91318209"/>
              </p:ext>
            </p:extLst>
          </p:nvPr>
        </p:nvGraphicFramePr>
        <p:xfrm>
          <a:off x="109330" y="1825625"/>
          <a:ext cx="11917018" cy="4851400"/>
        </p:xfrm>
        <a:graphic>
          <a:graphicData uri="http://schemas.openxmlformats.org/drawingml/2006/table">
            <a:tbl>
              <a:tblPr firstRow="1" bandRow="1">
                <a:tableStyleId>{5C22544A-7EE6-4342-B048-85BDC9FD1C3A}</a:tableStyleId>
              </a:tblPr>
              <a:tblGrid>
                <a:gridCol w="3488635">
                  <a:extLst>
                    <a:ext uri="{9D8B030D-6E8A-4147-A177-3AD203B41FA5}">
                      <a16:colId xmlns:a16="http://schemas.microsoft.com/office/drawing/2014/main" val="1438825434"/>
                    </a:ext>
                  </a:extLst>
                </a:gridCol>
                <a:gridCol w="8428383">
                  <a:extLst>
                    <a:ext uri="{9D8B030D-6E8A-4147-A177-3AD203B41FA5}">
                      <a16:colId xmlns:a16="http://schemas.microsoft.com/office/drawing/2014/main" val="1952786127"/>
                    </a:ext>
                  </a:extLst>
                </a:gridCol>
              </a:tblGrid>
              <a:tr h="370840">
                <a:tc>
                  <a:txBody>
                    <a:bodyPr/>
                    <a:lstStyle/>
                    <a:p>
                      <a:pPr algn="ctr"/>
                      <a:r>
                        <a:rPr lang="ka-GE" dirty="0" smtClean="0"/>
                        <a:t>ზემოქმედების დახასიათება</a:t>
                      </a:r>
                      <a:endParaRPr lang="en-US" dirty="0"/>
                    </a:p>
                  </a:txBody>
                  <a:tcPr/>
                </a:tc>
                <a:tc>
                  <a:txBody>
                    <a:bodyPr/>
                    <a:lstStyle/>
                    <a:p>
                      <a:pPr algn="ctr"/>
                      <a:r>
                        <a:rPr lang="ka-GE" dirty="0" smtClean="0"/>
                        <a:t>შემარბილებელი ღონისძიება</a:t>
                      </a:r>
                      <a:endParaRPr lang="en-US" dirty="0"/>
                    </a:p>
                  </a:txBody>
                  <a:tcPr/>
                </a:tc>
                <a:extLst>
                  <a:ext uri="{0D108BD9-81ED-4DB2-BD59-A6C34878D82A}">
                    <a16:rowId xmlns:a16="http://schemas.microsoft.com/office/drawing/2014/main" val="3490692265"/>
                  </a:ext>
                </a:extLst>
              </a:tr>
              <a:tr h="370840">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ka-GE" sz="1800" b="0" i="0" kern="1200" dirty="0" smtClean="0">
                          <a:solidFill>
                            <a:schemeClr val="dk1"/>
                          </a:solidFill>
                          <a:effectLst/>
                          <a:latin typeface="+mn-lt"/>
                          <a:ea typeface="+mn-ea"/>
                          <a:cs typeface="+mn-cs"/>
                        </a:rPr>
                        <a:t>ჯანმრთელობის გაუარესების და უსაფრთხოების რისკები:</a:t>
                      </a:r>
                      <a:endParaRPr lang="en-US" sz="1800" b="0" i="0" kern="1200" dirty="0" smtClean="0">
                        <a:solidFill>
                          <a:schemeClr val="dk1"/>
                        </a:solidFill>
                        <a:effectLst/>
                        <a:latin typeface="+mn-lt"/>
                        <a:ea typeface="+mn-ea"/>
                        <a:cs typeface="+mn-cs"/>
                      </a:endParaRPr>
                    </a:p>
                    <a:p>
                      <a:endParaRPr lang="en-US" dirty="0"/>
                    </a:p>
                  </a:txBody>
                  <a:tcPr/>
                </a:tc>
                <a:tc>
                  <a:txBody>
                    <a:bodyPr/>
                    <a:lstStyle/>
                    <a:p>
                      <a:pPr marL="285750" lvl="0" indent="-285750">
                        <a:buFont typeface="Arial" panose="020B0604020202020204" pitchFamily="34" charset="0"/>
                        <a:buChar char="•"/>
                      </a:pPr>
                      <a:r>
                        <a:rPr lang="ka-GE" dirty="0" smtClean="0">
                          <a:effectLst/>
                        </a:rPr>
                        <a:t>მოსახლეობის ინფორმირება დაგეგმილი სამუშაოს, მისი დაწყების და დასრულების დროის შესახებ;</a:t>
                      </a:r>
                    </a:p>
                    <a:p>
                      <a:pPr marL="285750" lvl="0" indent="-285750">
                        <a:buFont typeface="Arial" panose="020B0604020202020204" pitchFamily="34" charset="0"/>
                        <a:buChar char="•"/>
                      </a:pPr>
                      <a:r>
                        <a:rPr lang="ka-GE" dirty="0" smtClean="0">
                          <a:effectLst/>
                        </a:rPr>
                        <a:t>დასახლებული ტერიტორიის გავლისას  მანქანების გადაადგილების ოპტიმალური სიჩქარის  დაცვა;</a:t>
                      </a:r>
                    </a:p>
                    <a:p>
                      <a:pPr marL="285750" lvl="0" indent="-285750">
                        <a:buFont typeface="Arial" panose="020B0604020202020204" pitchFamily="34" charset="0"/>
                        <a:buChar char="•"/>
                      </a:pPr>
                      <a:r>
                        <a:rPr lang="ka-GE" dirty="0" smtClean="0">
                          <a:effectLst/>
                        </a:rPr>
                        <a:t>ტრავმატიზმის შესამცირებლად უსაფრთხოებისთვის რისკის შემცველი უბნები შემოსაზღვრა, გამაფრთხილებელი ნიშნების დაყენება;</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ka-GE" dirty="0" smtClean="0">
                          <a:effectLst/>
                        </a:rPr>
                        <a:t>ინდივიდუალური დაცვის საშუალებებით პერსონალის უზრუნველყოფა;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ka-GE" dirty="0" smtClean="0">
                          <a:effectLst/>
                        </a:rPr>
                        <a:t>აფეთქების ოპერაციებზე მხოლოდ პროფესიონალი პერსონალის დასაქმება;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ka-GE" dirty="0" smtClean="0">
                          <a:effectLst/>
                        </a:rPr>
                        <a:t>გვირაბში მუშაობისას ჰაერის ხარისხის რეგულარული მონიტორინგი;</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ka-GE" dirty="0" smtClean="0">
                          <a:effectLst/>
                        </a:rPr>
                        <a:t>უსაფრთხოებისთვის რისკის შემცველი უბნები შემოსაზღვრა, შესაბამისი გამაფრთხილებელი ნიშნების დაყენება;.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ka-GE" dirty="0" smtClean="0">
                          <a:effectLst/>
                        </a:rPr>
                        <a:t>სამუშაო უბნებზე  პირველადი სამედიცინო დახმარების ყუთების და ხანძარსაქრობი  საშუალებების არსებობა;</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ka-GE" sz="1800" kern="1200" dirty="0" smtClean="0">
                          <a:solidFill>
                            <a:schemeClr val="dk1"/>
                          </a:solidFill>
                          <a:effectLst/>
                          <a:latin typeface="+mn-lt"/>
                          <a:ea typeface="+mn-ea"/>
                          <a:cs typeface="+mn-cs"/>
                        </a:rPr>
                        <a:t>ობიექტის ტერიტორიაზე  ვიზიტორების  კონტროლი და დაშვება მხოლოდ ნებართვის მიღების და ვიზიტორების პირადი დაცვის საშუალებებით აღჭურვის შემდეგ.</a:t>
                      </a:r>
                      <a:endParaRPr lang="en-US" dirty="0" smtClean="0">
                        <a:effectLst/>
                      </a:endParaRPr>
                    </a:p>
                  </a:txBody>
                  <a:tcPr/>
                </a:tc>
                <a:extLst>
                  <a:ext uri="{0D108BD9-81ED-4DB2-BD59-A6C34878D82A}">
                    <a16:rowId xmlns:a16="http://schemas.microsoft.com/office/drawing/2014/main" val="4294474819"/>
                  </a:ext>
                </a:extLst>
              </a:tr>
            </a:tbl>
          </a:graphicData>
        </a:graphic>
      </p:graphicFrame>
      <p:pic>
        <p:nvPicPr>
          <p:cNvPr id="5" name="Picture 4" descr="Axali logo.png"/>
          <p:cNvPicPr/>
          <p:nvPr/>
        </p:nvPicPr>
        <p:blipFill>
          <a:blip r:embed="rId2" cstate="screen">
            <a:extLst>
              <a:ext uri="{28A0092B-C50C-407E-A947-70E740481C1C}">
                <a14:useLocalDpi xmlns:a14="http://schemas.microsoft.com/office/drawing/2010/main"/>
              </a:ext>
            </a:extLst>
          </a:blip>
          <a:stretch>
            <a:fillRect/>
          </a:stretch>
        </p:blipFill>
        <p:spPr>
          <a:xfrm>
            <a:off x="0" y="-3785"/>
            <a:ext cx="1530985" cy="838671"/>
          </a:xfrm>
          <a:prstGeom prst="rect">
            <a:avLst/>
          </a:prstGeom>
        </p:spPr>
      </p:pic>
    </p:spTree>
    <p:extLst>
      <p:ext uri="{BB962C8B-B14F-4D97-AF65-F5344CB8AC3E}">
        <p14:creationId xmlns:p14="http://schemas.microsoft.com/office/powerpoint/2010/main" val="30975001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48678" y="365125"/>
            <a:ext cx="9505122" cy="1325563"/>
          </a:xfrm>
        </p:spPr>
        <p:txBody>
          <a:bodyPr>
            <a:normAutofit/>
          </a:bodyPr>
          <a:lstStyle/>
          <a:p>
            <a:pPr lvl="1" algn="ctr" rtl="0">
              <a:lnSpc>
                <a:spcPct val="90000"/>
              </a:lnSpc>
              <a:spcBef>
                <a:spcPct val="0"/>
              </a:spcBef>
            </a:pPr>
            <a:r>
              <a:rPr lang="ka-GE" sz="2800" b="1" dirty="0"/>
              <a:t>ზემოქმედება ადგილობრივ </a:t>
            </a:r>
            <a:r>
              <a:rPr lang="ka-GE" sz="2800" b="1" dirty="0" smtClean="0"/>
              <a:t>რესურსებზე, მათზე </a:t>
            </a:r>
            <a:r>
              <a:rPr lang="ka-GE" sz="2800" b="1" dirty="0"/>
              <a:t>ხელმისაწვდომობის შეზღუდვის რისკები</a:t>
            </a:r>
            <a:r>
              <a:rPr lang="en-US" sz="2800" b="1" dirty="0"/>
              <a:t/>
            </a:r>
            <a:br>
              <a:rPr lang="en-US" sz="2800" b="1" dirty="0"/>
            </a:br>
            <a:r>
              <a:rPr lang="ka-GE" sz="2800" b="1" dirty="0" smtClean="0"/>
              <a:t>და </a:t>
            </a:r>
            <a:r>
              <a:rPr lang="ka-GE" sz="2800" b="1" dirty="0"/>
              <a:t>ძირითადი შემარბილებელი ღონისძიებები</a:t>
            </a:r>
            <a:endParaRPr lang="en-US" sz="28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9997266"/>
              </p:ext>
            </p:extLst>
          </p:nvPr>
        </p:nvGraphicFramePr>
        <p:xfrm>
          <a:off x="198780" y="1825625"/>
          <a:ext cx="11718236" cy="3571240"/>
        </p:xfrm>
        <a:graphic>
          <a:graphicData uri="http://schemas.openxmlformats.org/drawingml/2006/table">
            <a:tbl>
              <a:tblPr firstRow="1" bandRow="1">
                <a:tableStyleId>{5C22544A-7EE6-4342-B048-85BDC9FD1C3A}</a:tableStyleId>
              </a:tblPr>
              <a:tblGrid>
                <a:gridCol w="3468759">
                  <a:extLst>
                    <a:ext uri="{9D8B030D-6E8A-4147-A177-3AD203B41FA5}">
                      <a16:colId xmlns:a16="http://schemas.microsoft.com/office/drawing/2014/main" val="1786402209"/>
                    </a:ext>
                  </a:extLst>
                </a:gridCol>
                <a:gridCol w="8249477">
                  <a:extLst>
                    <a:ext uri="{9D8B030D-6E8A-4147-A177-3AD203B41FA5}">
                      <a16:colId xmlns:a16="http://schemas.microsoft.com/office/drawing/2014/main" val="3550260953"/>
                    </a:ext>
                  </a:extLst>
                </a:gridCol>
              </a:tblGrid>
              <a:tr h="370840">
                <a:tc>
                  <a:txBody>
                    <a:bodyPr/>
                    <a:lstStyle/>
                    <a:p>
                      <a:pPr algn="ctr"/>
                      <a:r>
                        <a:rPr lang="ka-GE" dirty="0" smtClean="0"/>
                        <a:t>ზემოქმედების დახასიათება</a:t>
                      </a:r>
                      <a:endParaRPr lang="en-US" dirty="0"/>
                    </a:p>
                  </a:txBody>
                  <a:tcPr/>
                </a:tc>
                <a:tc>
                  <a:txBody>
                    <a:bodyPr/>
                    <a:lstStyle/>
                    <a:p>
                      <a:pPr algn="ctr"/>
                      <a:r>
                        <a:rPr lang="ka-GE" dirty="0" smtClean="0"/>
                        <a:t>შემარბილებელი ღონისძიება</a:t>
                      </a:r>
                      <a:endParaRPr lang="en-US" dirty="0"/>
                    </a:p>
                  </a:txBody>
                  <a:tcPr/>
                </a:tc>
                <a:extLst>
                  <a:ext uri="{0D108BD9-81ED-4DB2-BD59-A6C34878D82A}">
                    <a16:rowId xmlns:a16="http://schemas.microsoft.com/office/drawing/2014/main" val="552381227"/>
                  </a:ext>
                </a:extLst>
              </a:tr>
              <a:tr h="370840">
                <a:tc>
                  <a:txBody>
                    <a:bodyPr/>
                    <a:lstStyle/>
                    <a:p>
                      <a:pPr marL="285750" indent="-285750">
                        <a:buFont typeface="Arial" panose="020B0604020202020204" pitchFamily="34" charset="0"/>
                        <a:buChar char="•"/>
                      </a:pPr>
                      <a:r>
                        <a:rPr lang="ka-GE" sz="1800" b="0" i="0" kern="1200" dirty="0" smtClean="0">
                          <a:solidFill>
                            <a:schemeClr val="dk1"/>
                          </a:solidFill>
                          <a:effectLst/>
                          <a:latin typeface="+mn-lt"/>
                          <a:ea typeface="+mn-ea"/>
                          <a:cs typeface="+mn-cs"/>
                        </a:rPr>
                        <a:t>მოსახლეობის მიერ ბუნებრივი რესურსებით (ხემასალა, ინერტული მასალა)  სარგებლობის  შეზღუდვა</a:t>
                      </a:r>
                      <a:endParaRPr lang="en-US" b="0" i="0" dirty="0"/>
                    </a:p>
                  </a:txBody>
                  <a:tcPr/>
                </a:tc>
                <a:tc>
                  <a:txBody>
                    <a:bodyPr/>
                    <a:lstStyle/>
                    <a:p>
                      <a:pPr marL="285750" lvl="0" indent="-285750">
                        <a:buFont typeface="Arial" panose="020B0604020202020204" pitchFamily="34" charset="0"/>
                        <a:buChar char="•"/>
                      </a:pPr>
                      <a:r>
                        <a:rPr lang="ka-GE" dirty="0" smtClean="0">
                          <a:effectLst/>
                        </a:rPr>
                        <a:t>მასალის შეძენა მხოლოდ ლიცენზირებული მწარმოებლებისგან;</a:t>
                      </a:r>
                    </a:p>
                    <a:p>
                      <a:pPr marL="285750" lvl="0" indent="-285750">
                        <a:buFont typeface="Arial" panose="020B0604020202020204" pitchFamily="34" charset="0"/>
                        <a:buChar char="•"/>
                      </a:pPr>
                      <a:r>
                        <a:rPr lang="ka-GE" dirty="0" smtClean="0">
                          <a:effectLst/>
                        </a:rPr>
                        <a:t>ინერტული მასალის მოპოვებისთვის საკუთარი კარიერის გამოყენების სურვილის შემთხვევაში - შესაბამისი ლიცენზიის მოპოვება და მისი პირობების დაცვა;</a:t>
                      </a:r>
                    </a:p>
                    <a:p>
                      <a:pPr marL="285750" lvl="0" indent="-285750">
                        <a:buFont typeface="Arial" panose="020B0604020202020204" pitchFamily="34" charset="0"/>
                        <a:buChar char="•"/>
                      </a:pPr>
                      <a:r>
                        <a:rPr lang="ka-GE" dirty="0" smtClean="0">
                          <a:effectLst/>
                        </a:rPr>
                        <a:t>გვირაბის გაყვანისას წარმოქმნილი ფუჭი ქანების და მშენებლობის პროცესში  გენერირებული სხვა ხელახლა  გამოსაყენებლად ვარგისი მასალის გამოყენება;</a:t>
                      </a:r>
                      <a:endParaRPr lang="en-US" dirty="0" smtClean="0">
                        <a:effectLst/>
                      </a:endParaRPr>
                    </a:p>
                  </a:txBody>
                  <a:tcPr/>
                </a:tc>
                <a:extLst>
                  <a:ext uri="{0D108BD9-81ED-4DB2-BD59-A6C34878D82A}">
                    <a16:rowId xmlns:a16="http://schemas.microsoft.com/office/drawing/2014/main" val="3304584659"/>
                  </a:ext>
                </a:extLst>
              </a:tr>
              <a:tr h="370840">
                <a:tc>
                  <a:txBody>
                    <a:bodyPr/>
                    <a:lstStyle/>
                    <a:p>
                      <a:pPr marL="285750" indent="-285750">
                        <a:buFont typeface="Arial" panose="020B0604020202020204" pitchFamily="34" charset="0"/>
                        <a:buChar char="•"/>
                      </a:pPr>
                      <a:r>
                        <a:rPr lang="ka-GE" sz="1800" b="0" i="0" kern="1200" dirty="0" smtClean="0">
                          <a:solidFill>
                            <a:schemeClr val="dk1"/>
                          </a:solidFill>
                          <a:effectLst/>
                          <a:latin typeface="+mn-lt"/>
                          <a:ea typeface="+mn-ea"/>
                          <a:cs typeface="+mn-cs"/>
                        </a:rPr>
                        <a:t>წყლის რესურსების გამოყენების შეზღუდვა</a:t>
                      </a:r>
                      <a:endParaRPr lang="en-US" b="0" i="0"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ka-GE" dirty="0" smtClean="0">
                          <a:effectLst/>
                        </a:rPr>
                        <a:t>გვირაბის გაყვანისას  მიწისქვეშა წყლის ხარჯის/დონის კლების შემთხვევაში - თუ აღნიშნული წყაროთი მოსახლეობა სარგებლობს - ალტერნატიული წყაროს მოძიება და მომხმარებლის   უზრუნველყოფა წყლით საჭირო მოცულობით.</a:t>
                      </a:r>
                      <a:endParaRPr lang="en-US" dirty="0"/>
                    </a:p>
                  </a:txBody>
                  <a:tcPr/>
                </a:tc>
                <a:extLst>
                  <a:ext uri="{0D108BD9-81ED-4DB2-BD59-A6C34878D82A}">
                    <a16:rowId xmlns:a16="http://schemas.microsoft.com/office/drawing/2014/main" val="3963244211"/>
                  </a:ext>
                </a:extLst>
              </a:tr>
            </a:tbl>
          </a:graphicData>
        </a:graphic>
      </p:graphicFrame>
      <p:pic>
        <p:nvPicPr>
          <p:cNvPr id="5" name="Picture 4" descr="Axali logo.png"/>
          <p:cNvPicPr/>
          <p:nvPr/>
        </p:nvPicPr>
        <p:blipFill>
          <a:blip r:embed="rId2" cstate="screen">
            <a:extLst>
              <a:ext uri="{28A0092B-C50C-407E-A947-70E740481C1C}">
                <a14:useLocalDpi xmlns:a14="http://schemas.microsoft.com/office/drawing/2010/main"/>
              </a:ext>
            </a:extLst>
          </a:blip>
          <a:stretch>
            <a:fillRect/>
          </a:stretch>
        </p:blipFill>
        <p:spPr>
          <a:xfrm>
            <a:off x="0" y="-3785"/>
            <a:ext cx="1530985" cy="838671"/>
          </a:xfrm>
          <a:prstGeom prst="rect">
            <a:avLst/>
          </a:prstGeom>
        </p:spPr>
      </p:pic>
    </p:spTree>
    <p:extLst>
      <p:ext uri="{BB962C8B-B14F-4D97-AF65-F5344CB8AC3E}">
        <p14:creationId xmlns:p14="http://schemas.microsoft.com/office/powerpoint/2010/main" val="303373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96548" y="365126"/>
            <a:ext cx="9157252" cy="857388"/>
          </a:xfrm>
        </p:spPr>
        <p:txBody>
          <a:bodyPr>
            <a:normAutofit fontScale="90000"/>
          </a:bodyPr>
          <a:lstStyle/>
          <a:p>
            <a:pPr lvl="1" algn="ctr" rtl="0">
              <a:lnSpc>
                <a:spcPct val="90000"/>
              </a:lnSpc>
              <a:spcBef>
                <a:spcPct val="0"/>
              </a:spcBef>
            </a:pPr>
            <a:r>
              <a:rPr lang="ka-GE" sz="2800" b="1" dirty="0"/>
              <a:t>კუმულაციური </a:t>
            </a:r>
            <a:r>
              <a:rPr lang="ka-GE" sz="2800" b="1" dirty="0" smtClean="0"/>
              <a:t>ზემოქმედება</a:t>
            </a:r>
            <a:r>
              <a:rPr lang="en-US" sz="2800" b="1" dirty="0" smtClean="0"/>
              <a:t/>
            </a:r>
            <a:br>
              <a:rPr lang="en-US" sz="2800" b="1" dirty="0" smtClean="0"/>
            </a:br>
            <a:r>
              <a:rPr lang="ka-GE" sz="2800" b="1" dirty="0" smtClean="0"/>
              <a:t>და ძირითადი შემარბილებელი ღონისძიებები</a:t>
            </a:r>
            <a:endParaRPr lang="en-US" sz="2800" b="1" dirty="0"/>
          </a:p>
        </p:txBody>
      </p:sp>
      <p:sp>
        <p:nvSpPr>
          <p:cNvPr id="3" name="Content Placeholder 2"/>
          <p:cNvSpPr>
            <a:spLocks noGrp="1"/>
          </p:cNvSpPr>
          <p:nvPr>
            <p:ph idx="1"/>
          </p:nvPr>
        </p:nvSpPr>
        <p:spPr>
          <a:xfrm>
            <a:off x="129209" y="1401417"/>
            <a:ext cx="11797748" cy="4775546"/>
          </a:xfrm>
        </p:spPr>
        <p:txBody>
          <a:bodyPr>
            <a:normAutofit fontScale="70000" lnSpcReduction="20000"/>
          </a:bodyPr>
          <a:lstStyle/>
          <a:p>
            <a:pPr marL="0" indent="0">
              <a:lnSpc>
                <a:spcPct val="120000"/>
              </a:lnSpc>
              <a:buNone/>
            </a:pPr>
            <a:r>
              <a:rPr lang="ka-GE" dirty="0"/>
              <a:t>დღეისათვის განიხილება ან მოსამზადებელ ეტაპზეა რეგიონში რამდენიმე სხვადასხვა სიმძლავრის ჰიდროელექტროსადგურის მშენებლობის და ექსპლუატაციის </a:t>
            </a:r>
            <a:r>
              <a:rPr lang="ka-GE" dirty="0" smtClean="0"/>
              <a:t>პროექტი, რომელიც დაგეგმილ პროექტთან ერთად გამოიწვევს კუმულაციურ ზემოქმედებას. კუმულაციური ზემოქმედებიდან აღსანიშნავია</a:t>
            </a:r>
            <a:r>
              <a:rPr lang="ka-GE" dirty="0"/>
              <a:t>:</a:t>
            </a:r>
            <a:endParaRPr lang="ka-GE" dirty="0" smtClean="0"/>
          </a:p>
          <a:p>
            <a:pPr lvl="0">
              <a:lnSpc>
                <a:spcPct val="120000"/>
              </a:lnSpc>
            </a:pPr>
            <a:r>
              <a:rPr lang="ka-GE" dirty="0" smtClean="0"/>
              <a:t>ხმაურის გავრცელება;</a:t>
            </a:r>
            <a:endParaRPr lang="en-US" dirty="0"/>
          </a:p>
          <a:p>
            <a:pPr lvl="0">
              <a:lnSpc>
                <a:spcPct val="120000"/>
              </a:lnSpc>
            </a:pPr>
            <a:r>
              <a:rPr lang="ka-GE" dirty="0"/>
              <a:t>ემისიები (მავნე ნივთიერებები, მტვერი) ატმოსფერულ ჰაერში;</a:t>
            </a:r>
            <a:endParaRPr lang="en-US" dirty="0"/>
          </a:p>
          <a:p>
            <a:pPr lvl="0">
              <a:lnSpc>
                <a:spcPct val="120000"/>
              </a:lnSpc>
            </a:pPr>
            <a:r>
              <a:rPr lang="ka-GE" dirty="0"/>
              <a:t>ზემოქმედება წყლის ხარისხზე და ჰიდროლოგიურ რეჟიმზე;</a:t>
            </a:r>
            <a:endParaRPr lang="en-US" dirty="0"/>
          </a:p>
          <a:p>
            <a:pPr lvl="0">
              <a:lnSpc>
                <a:spcPct val="120000"/>
              </a:lnSpc>
            </a:pPr>
            <a:r>
              <a:rPr lang="ka-GE" dirty="0"/>
              <a:t>ზემოქმედება ბიოლოგიურ გარემოზე;</a:t>
            </a:r>
            <a:endParaRPr lang="en-US" dirty="0"/>
          </a:p>
          <a:p>
            <a:pPr>
              <a:lnSpc>
                <a:spcPct val="120000"/>
              </a:lnSpc>
            </a:pPr>
            <a:r>
              <a:rPr lang="ka-GE" dirty="0"/>
              <a:t>ზემოქმედება სოციალურ გარემოზე - გავლენა თავისუფალ გადაადგილებაზე; რესურსებზე ხელმისაწვდომობის შეზღუდვის რისკები; ნარჩენები; და </a:t>
            </a:r>
            <a:r>
              <a:rPr lang="ka-GE" dirty="0" smtClean="0"/>
              <a:t>სხვა.</a:t>
            </a:r>
          </a:p>
          <a:p>
            <a:pPr marL="0" indent="0">
              <a:lnSpc>
                <a:spcPct val="120000"/>
              </a:lnSpc>
              <a:buNone/>
            </a:pPr>
            <a:r>
              <a:rPr lang="ka-GE" dirty="0"/>
              <a:t>კუმულაციური ზემოქმედების </a:t>
            </a:r>
            <a:r>
              <a:rPr lang="ka-GE" dirty="0" smtClean="0"/>
              <a:t>ხარისხის შესამცირებლად სავალდებულოა შემარბილებელი ღონისძიებების დაცვა და </a:t>
            </a:r>
            <a:r>
              <a:rPr lang="ka-GE" dirty="0"/>
              <a:t>კომპანიებს შორის </a:t>
            </a:r>
            <a:r>
              <a:rPr lang="ka-GE" dirty="0" smtClean="0"/>
              <a:t>კომუნიკაცია და </a:t>
            </a:r>
            <a:r>
              <a:rPr lang="ka-GE" dirty="0"/>
              <a:t>კოორდინირებული </a:t>
            </a:r>
            <a:r>
              <a:rPr lang="ka-GE" dirty="0" smtClean="0"/>
              <a:t>ქმედებები. </a:t>
            </a:r>
            <a:endParaRPr lang="en-US" dirty="0"/>
          </a:p>
          <a:p>
            <a:pPr marL="0" indent="0">
              <a:lnSpc>
                <a:spcPct val="120000"/>
              </a:lnSpc>
              <a:buNone/>
            </a:pPr>
            <a:endParaRPr lang="ka-GE" dirty="0" smtClean="0"/>
          </a:p>
          <a:p>
            <a:pPr>
              <a:lnSpc>
                <a:spcPct val="120000"/>
              </a:lnSpc>
            </a:pPr>
            <a:endParaRPr lang="en-US" dirty="0"/>
          </a:p>
        </p:txBody>
      </p:sp>
      <p:pic>
        <p:nvPicPr>
          <p:cNvPr id="4" name="Picture 3" descr="Axali logo.png"/>
          <p:cNvPicPr/>
          <p:nvPr/>
        </p:nvPicPr>
        <p:blipFill>
          <a:blip r:embed="rId2" cstate="screen">
            <a:extLst>
              <a:ext uri="{28A0092B-C50C-407E-A947-70E740481C1C}">
                <a14:useLocalDpi xmlns:a14="http://schemas.microsoft.com/office/drawing/2010/main"/>
              </a:ext>
            </a:extLst>
          </a:blip>
          <a:stretch>
            <a:fillRect/>
          </a:stretch>
        </p:blipFill>
        <p:spPr>
          <a:xfrm>
            <a:off x="0" y="-3785"/>
            <a:ext cx="1530985" cy="838671"/>
          </a:xfrm>
          <a:prstGeom prst="rect">
            <a:avLst/>
          </a:prstGeom>
        </p:spPr>
      </p:pic>
    </p:spTree>
    <p:extLst>
      <p:ext uri="{BB962C8B-B14F-4D97-AF65-F5344CB8AC3E}">
        <p14:creationId xmlns:p14="http://schemas.microsoft.com/office/powerpoint/2010/main" val="4198413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76400" y="209361"/>
            <a:ext cx="9912626" cy="597913"/>
          </a:xfrm>
        </p:spPr>
        <p:txBody>
          <a:bodyPr>
            <a:normAutofit fontScale="90000"/>
          </a:bodyPr>
          <a:lstStyle/>
          <a:p>
            <a:pPr algn="ctr"/>
            <a:r>
              <a:rPr lang="ka-GE" sz="2800" b="1" dirty="0"/>
              <a:t>პროექტის განხორციელების ტერიტორიის სიტუაციური სქემა</a:t>
            </a:r>
            <a:endParaRPr lang="en-US" sz="2800" dirty="0"/>
          </a:p>
        </p:txBody>
      </p:sp>
      <p:pic>
        <p:nvPicPr>
          <p:cNvPr id="5" name="Picture 4" descr="Axali logo.png"/>
          <p:cNvPicPr/>
          <p:nvPr/>
        </p:nvPicPr>
        <p:blipFill>
          <a:blip r:embed="rId2" cstate="screen">
            <a:extLst>
              <a:ext uri="{28A0092B-C50C-407E-A947-70E740481C1C}">
                <a14:useLocalDpi xmlns:a14="http://schemas.microsoft.com/office/drawing/2010/main"/>
              </a:ext>
            </a:extLst>
          </a:blip>
          <a:stretch>
            <a:fillRect/>
          </a:stretch>
        </p:blipFill>
        <p:spPr>
          <a:xfrm>
            <a:off x="0" y="78740"/>
            <a:ext cx="1530985" cy="884298"/>
          </a:xfrm>
          <a:prstGeom prst="rect">
            <a:avLst/>
          </a:prstGeom>
        </p:spPr>
      </p:pic>
      <p:pic>
        <p:nvPicPr>
          <p:cNvPr id="6" name="Content Placeholder 5"/>
          <p:cNvPicPr>
            <a:picLocks noGrp="1"/>
          </p:cNvPicPr>
          <p:nvPr>
            <p:ph idx="1"/>
          </p:nvPr>
        </p:nvPicPr>
        <p:blipFill>
          <a:blip r:embed="rId3"/>
          <a:stretch>
            <a:fillRect/>
          </a:stretch>
        </p:blipFill>
        <p:spPr>
          <a:xfrm>
            <a:off x="800099" y="963038"/>
            <a:ext cx="10788927" cy="5704462"/>
          </a:xfrm>
          <a:prstGeom prst="rect">
            <a:avLst/>
          </a:prstGeom>
        </p:spPr>
      </p:pic>
    </p:spTree>
    <p:extLst>
      <p:ext uri="{BB962C8B-B14F-4D97-AF65-F5344CB8AC3E}">
        <p14:creationId xmlns:p14="http://schemas.microsoft.com/office/powerpoint/2010/main" val="26558449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89042" y="337930"/>
            <a:ext cx="9564757" cy="655984"/>
          </a:xfrm>
        </p:spPr>
        <p:txBody>
          <a:bodyPr>
            <a:normAutofit/>
          </a:bodyPr>
          <a:lstStyle/>
          <a:p>
            <a:pPr algn="ctr"/>
            <a:r>
              <a:rPr lang="ka-GE" sz="2800" b="1" dirty="0" smtClean="0"/>
              <a:t>გეგმები</a:t>
            </a:r>
            <a:endParaRPr lang="en-US" sz="2800" b="1" dirty="0"/>
          </a:p>
        </p:txBody>
      </p:sp>
      <p:sp>
        <p:nvSpPr>
          <p:cNvPr id="3" name="Content Placeholder 2"/>
          <p:cNvSpPr>
            <a:spLocks noGrp="1"/>
          </p:cNvSpPr>
          <p:nvPr>
            <p:ph idx="1"/>
          </p:nvPr>
        </p:nvSpPr>
        <p:spPr>
          <a:xfrm>
            <a:off x="-89451" y="993914"/>
            <a:ext cx="12281452" cy="5774634"/>
          </a:xfrm>
        </p:spPr>
        <p:txBody>
          <a:bodyPr>
            <a:noAutofit/>
          </a:bodyPr>
          <a:lstStyle/>
          <a:p>
            <a:pPr marL="0" indent="0">
              <a:lnSpc>
                <a:spcPct val="120000"/>
              </a:lnSpc>
              <a:buNone/>
            </a:pPr>
            <a:r>
              <a:rPr lang="ka-GE" sz="1800" dirty="0" smtClean="0"/>
              <a:t>გზშ-ს ანგარიშში წარმოდგენილია:</a:t>
            </a:r>
          </a:p>
          <a:p>
            <a:pPr>
              <a:lnSpc>
                <a:spcPct val="120000"/>
              </a:lnSpc>
              <a:buFont typeface="Wingdings" panose="05000000000000000000" pitchFamily="2" charset="2"/>
              <a:buChar char="Ø"/>
            </a:pPr>
            <a:r>
              <a:rPr lang="ka-GE" sz="1800" dirty="0"/>
              <a:t>გარემოსდაცვითი მართვის </a:t>
            </a:r>
            <a:r>
              <a:rPr lang="ka-GE" sz="1800" dirty="0" smtClean="0"/>
              <a:t>გეგმა, რომელიც ასახავს </a:t>
            </a:r>
            <a:r>
              <a:rPr lang="ka-GE" sz="1800" dirty="0"/>
              <a:t>გზშ-ის ანგარიშში იდენტიფიცირებულ ზემოქმედებებს, მისაღებ დონემდე მათი შემცირებისთვის გასატარებელ შემარბილებელ ქმედებებს, სამონიტორინგო ღონისძიებებს, შემარბილებელი ღონისძიებების შესრულებაზე და კონტროლზე პასუხისმგებლობებს</a:t>
            </a:r>
            <a:r>
              <a:rPr lang="ka-GE" sz="1800" dirty="0" smtClean="0"/>
              <a:t>;</a:t>
            </a:r>
          </a:p>
          <a:p>
            <a:pPr>
              <a:lnSpc>
                <a:spcPct val="120000"/>
              </a:lnSpc>
              <a:buFont typeface="Wingdings" panose="05000000000000000000" pitchFamily="2" charset="2"/>
              <a:buChar char="Ø"/>
            </a:pPr>
            <a:r>
              <a:rPr lang="ka-GE" sz="1800" dirty="0"/>
              <a:t>მონიტორინგის </a:t>
            </a:r>
            <a:r>
              <a:rPr lang="ka-GE" sz="1800" dirty="0" smtClean="0"/>
              <a:t>გეგმა, სადაც მოცემულია გასაკონტროლებელი </a:t>
            </a:r>
            <a:r>
              <a:rPr lang="ka-GE" sz="1800" dirty="0"/>
              <a:t>პარამეტრის, მონოტორინგის ჩატარების ადგილის, მონიტორინგის ხასიათის, დროის/სიხშირის და ინსტიტუციური პასუხისმგებლობის საკითხებს; რესურსის შეფასების ბლოკში - გარემოსდაცვითი მართვის და მონიტორინგის განხორციელებისთვის საჭირო რესურსის </a:t>
            </a:r>
            <a:r>
              <a:rPr lang="ka-GE" sz="1800" dirty="0" smtClean="0"/>
              <a:t>დახასიათება.</a:t>
            </a:r>
            <a:endParaRPr lang="en-US" sz="1800" dirty="0"/>
          </a:p>
          <a:p>
            <a:pPr>
              <a:lnSpc>
                <a:spcPct val="120000"/>
              </a:lnSpc>
              <a:buFont typeface="Wingdings" panose="05000000000000000000" pitchFamily="2" charset="2"/>
              <a:buChar char="Ø"/>
            </a:pPr>
            <a:r>
              <a:rPr lang="ka-GE" sz="1800" dirty="0" smtClean="0"/>
              <a:t>ნარჩენების მართვის გეგმა, რომელიც ადგენს დარჩი ჰესის </a:t>
            </a:r>
            <a:r>
              <a:rPr lang="ka-GE" sz="1800" dirty="0"/>
              <a:t>მშენებლობის და ექსპლუატაციის პროცესში წარმოქმნილი ნარჩენების შეგროვების, ტრანსპორტირების, განთავსების, გაუვნებლობისა და უტილიზაციის წესებს, </a:t>
            </a:r>
            <a:endParaRPr lang="ka-GE" sz="1800" dirty="0" smtClean="0"/>
          </a:p>
          <a:p>
            <a:pPr>
              <a:lnSpc>
                <a:spcPct val="120000"/>
              </a:lnSpc>
              <a:buFont typeface="Wingdings" panose="05000000000000000000" pitchFamily="2" charset="2"/>
              <a:buChar char="Ø"/>
            </a:pPr>
            <a:r>
              <a:rPr lang="ka-GE" sz="1800" dirty="0" smtClean="0"/>
              <a:t>ავარიულ სიტუაციებზე რეაგირების გეგმა, რომლის </a:t>
            </a:r>
            <a:r>
              <a:rPr lang="ka-GE" sz="1800" dirty="0"/>
              <a:t>მიზანია ჩამოაყალიბოს და განსაზღვროს სახელმძღვანელო მითითებები დარჩი ჰესის მშენებლობასა და ექსპლუატაციაზე დასაქმებული პერსონალისათვის, რათა უზრუნველყოფილი იყოს ტექნოგენურ ავარიებზე და ინციდენტებზე პერსონალის ქმედებების რაციონალურად, კოორდინირებულად და ეფექტურად </a:t>
            </a:r>
            <a:r>
              <a:rPr lang="ka-GE" sz="1800" dirty="0" smtClean="0"/>
              <a:t>წარმართვა</a:t>
            </a:r>
            <a:r>
              <a:rPr lang="ka-GE" sz="1800" dirty="0"/>
              <a:t>.</a:t>
            </a:r>
            <a:endParaRPr lang="en-US" sz="1800" dirty="0"/>
          </a:p>
        </p:txBody>
      </p:sp>
      <p:pic>
        <p:nvPicPr>
          <p:cNvPr id="4" name="Picture 3" descr="Axali logo.png"/>
          <p:cNvPicPr/>
          <p:nvPr/>
        </p:nvPicPr>
        <p:blipFill>
          <a:blip r:embed="rId2" cstate="screen">
            <a:extLst>
              <a:ext uri="{28A0092B-C50C-407E-A947-70E740481C1C}">
                <a14:useLocalDpi xmlns:a14="http://schemas.microsoft.com/office/drawing/2010/main"/>
              </a:ext>
            </a:extLst>
          </a:blip>
          <a:stretch>
            <a:fillRect/>
          </a:stretch>
        </p:blipFill>
        <p:spPr>
          <a:xfrm>
            <a:off x="0" y="-3785"/>
            <a:ext cx="1530985" cy="838671"/>
          </a:xfrm>
          <a:prstGeom prst="rect">
            <a:avLst/>
          </a:prstGeom>
        </p:spPr>
      </p:pic>
    </p:spTree>
    <p:extLst>
      <p:ext uri="{BB962C8B-B14F-4D97-AF65-F5344CB8AC3E}">
        <p14:creationId xmlns:p14="http://schemas.microsoft.com/office/powerpoint/2010/main" val="29335866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37000">
              <a:srgbClr val="D6E6F5"/>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1675488"/>
          </a:xfrm>
        </p:spPr>
        <p:txBody>
          <a:bodyPr>
            <a:normAutofit/>
          </a:bodyPr>
          <a:lstStyle/>
          <a:p>
            <a:pPr algn="ctr"/>
            <a:r>
              <a:rPr lang="ka-GE" sz="2400" b="1" dirty="0" smtClean="0"/>
              <a:t>მადლობა ყურადღებისთვის</a:t>
            </a:r>
            <a:endParaRPr lang="en-US" sz="2400" b="1" dirty="0"/>
          </a:p>
        </p:txBody>
      </p:sp>
      <p:sp>
        <p:nvSpPr>
          <p:cNvPr id="3" name="Text Placeholder 2"/>
          <p:cNvSpPr>
            <a:spLocks noGrp="1"/>
          </p:cNvSpPr>
          <p:nvPr>
            <p:ph type="body" idx="1"/>
          </p:nvPr>
        </p:nvSpPr>
        <p:spPr>
          <a:xfrm>
            <a:off x="831850" y="5029200"/>
            <a:ext cx="10515600" cy="1060450"/>
          </a:xfrm>
        </p:spPr>
        <p:txBody>
          <a:bodyPr/>
          <a:lstStyle/>
          <a:p>
            <a:pPr algn="ctr"/>
            <a:r>
              <a:rPr lang="ka-GE" b="1" dirty="0" smtClean="0"/>
              <a:t>შპს ,,გამა კონსალტინგი’’</a:t>
            </a:r>
            <a:endParaRPr lang="en-US" b="1" dirty="0"/>
          </a:p>
        </p:txBody>
      </p:sp>
      <p:pic>
        <p:nvPicPr>
          <p:cNvPr id="4" name="Picture 3" descr="Axali logo.png"/>
          <p:cNvPicPr/>
          <p:nvPr/>
        </p:nvPicPr>
        <p:blipFill>
          <a:blip r:embed="rId2" cstate="screen">
            <a:extLst>
              <a:ext uri="{28A0092B-C50C-407E-A947-70E740481C1C}">
                <a14:useLocalDpi xmlns:a14="http://schemas.microsoft.com/office/drawing/2010/main"/>
              </a:ext>
            </a:extLst>
          </a:blip>
          <a:stretch>
            <a:fillRect/>
          </a:stretch>
        </p:blipFill>
        <p:spPr>
          <a:xfrm>
            <a:off x="4949687" y="761528"/>
            <a:ext cx="1530985" cy="838671"/>
          </a:xfrm>
          <a:prstGeom prst="rect">
            <a:avLst/>
          </a:prstGeom>
        </p:spPr>
      </p:pic>
    </p:spTree>
    <p:extLst>
      <p:ext uri="{BB962C8B-B14F-4D97-AF65-F5344CB8AC3E}">
        <p14:creationId xmlns:p14="http://schemas.microsoft.com/office/powerpoint/2010/main" val="24429175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17643" y="365125"/>
            <a:ext cx="7793108" cy="708301"/>
          </a:xfrm>
        </p:spPr>
        <p:txBody>
          <a:bodyPr>
            <a:normAutofit fontScale="90000"/>
          </a:bodyPr>
          <a:lstStyle/>
          <a:p>
            <a:pPr algn="ctr"/>
            <a:r>
              <a:rPr lang="ka-GE" sz="2800" b="1" dirty="0" smtClean="0"/>
              <a:t>ჰესის ძირითადი ინფრასტრუქტურული  ობიექტები</a:t>
            </a:r>
            <a:endParaRPr lang="en-US" sz="2800" b="1" dirty="0"/>
          </a:p>
        </p:txBody>
      </p:sp>
      <p:sp>
        <p:nvSpPr>
          <p:cNvPr id="3" name="Content Placeholder 2"/>
          <p:cNvSpPr>
            <a:spLocks noGrp="1"/>
          </p:cNvSpPr>
          <p:nvPr>
            <p:ph idx="1"/>
          </p:nvPr>
        </p:nvSpPr>
        <p:spPr>
          <a:xfrm>
            <a:off x="188843" y="1162878"/>
            <a:ext cx="11837505" cy="5456583"/>
          </a:xfrm>
        </p:spPr>
        <p:txBody>
          <a:bodyPr>
            <a:noAutofit/>
          </a:bodyPr>
          <a:lstStyle/>
          <a:p>
            <a:pPr marL="0" indent="0">
              <a:buNone/>
            </a:pPr>
            <a:r>
              <a:rPr lang="ka-GE" sz="2000" b="1" dirty="0"/>
              <a:t>ჰესის შემადგენლობაში შედის შემდეგი ძირითადი ნაგებობები:</a:t>
            </a:r>
            <a:endParaRPr lang="en-US" sz="2000" b="1" dirty="0"/>
          </a:p>
          <a:p>
            <a:pPr marL="447675" lvl="0" indent="447675">
              <a:buFont typeface="Wingdings" panose="05000000000000000000" pitchFamily="2" charset="2"/>
              <a:buChar char="Ø"/>
            </a:pPr>
            <a:r>
              <a:rPr lang="ka-GE" sz="2000" dirty="0"/>
              <a:t>ბეტონის დაბალდაწნევიანი, გრავიტაციული, წყალსაშვიანი კაშხალი;</a:t>
            </a:r>
            <a:endParaRPr lang="en-US" sz="2000" dirty="0"/>
          </a:p>
          <a:p>
            <a:pPr marL="447675" lvl="0" indent="447675">
              <a:buFont typeface="Wingdings" panose="05000000000000000000" pitchFamily="2" charset="2"/>
              <a:buChar char="Ø"/>
            </a:pPr>
            <a:r>
              <a:rPr lang="ka-GE" sz="2000" dirty="0"/>
              <a:t>ორმალიანი გამრეცხი რაბი;</a:t>
            </a:r>
            <a:endParaRPr lang="en-US" sz="2000" dirty="0"/>
          </a:p>
          <a:p>
            <a:pPr marL="447675" lvl="0" indent="447675">
              <a:buFont typeface="Wingdings" panose="05000000000000000000" pitchFamily="2" charset="2"/>
              <a:buChar char="Ø"/>
            </a:pPr>
            <a:r>
              <a:rPr lang="ka-GE" sz="2000" dirty="0" smtClean="0"/>
              <a:t>ძირული;</a:t>
            </a:r>
            <a:endParaRPr lang="en-US" sz="2000" dirty="0"/>
          </a:p>
          <a:p>
            <a:pPr marL="447675" lvl="0" indent="447675">
              <a:buFont typeface="Wingdings" panose="05000000000000000000" pitchFamily="2" charset="2"/>
              <a:buChar char="Ø"/>
            </a:pPr>
            <a:r>
              <a:rPr lang="ka-GE" sz="2000" dirty="0"/>
              <a:t>წყალმიმღები კვანძი;</a:t>
            </a:r>
            <a:endParaRPr lang="en-US" sz="2000" dirty="0"/>
          </a:p>
          <a:p>
            <a:pPr marL="447675" lvl="0" indent="447675">
              <a:buFont typeface="Wingdings" panose="05000000000000000000" pitchFamily="2" charset="2"/>
              <a:buChar char="Ø"/>
            </a:pPr>
            <a:r>
              <a:rPr lang="ka-GE" sz="2000" dirty="0"/>
              <a:t>სალექარი</a:t>
            </a:r>
            <a:r>
              <a:rPr lang="ka-GE" sz="2000" dirty="0" smtClean="0"/>
              <a:t>;</a:t>
            </a:r>
          </a:p>
          <a:p>
            <a:pPr marL="447675" indent="447675">
              <a:buFont typeface="Wingdings" panose="05000000000000000000" pitchFamily="2" charset="2"/>
              <a:buChar char="Ø"/>
            </a:pPr>
            <a:r>
              <a:rPr lang="ka-GE" sz="2000" dirty="0"/>
              <a:t>თევზსავალი</a:t>
            </a:r>
            <a:r>
              <a:rPr lang="ka-GE" sz="2000" dirty="0" smtClean="0"/>
              <a:t>;</a:t>
            </a:r>
            <a:endParaRPr lang="en-US" sz="2000" dirty="0"/>
          </a:p>
          <a:p>
            <a:pPr marL="447675" lvl="0" indent="447675">
              <a:buFont typeface="Wingdings" panose="05000000000000000000" pitchFamily="2" charset="2"/>
              <a:buChar char="Ø"/>
            </a:pPr>
            <a:r>
              <a:rPr lang="ka-GE" sz="2000" dirty="0"/>
              <a:t>სადერივაციო მილსადენი სალექარიდან გვირაბამდე;</a:t>
            </a:r>
            <a:endParaRPr lang="en-US" sz="2000" dirty="0"/>
          </a:p>
          <a:p>
            <a:pPr marL="447675" lvl="0" indent="447675">
              <a:buFont typeface="Wingdings" panose="05000000000000000000" pitchFamily="2" charset="2"/>
              <a:buChar char="Ø"/>
            </a:pPr>
            <a:r>
              <a:rPr lang="ka-GE" sz="2000" dirty="0"/>
              <a:t>გვირაბი გამთანაბრებელი რეზერვუარით;</a:t>
            </a:r>
            <a:endParaRPr lang="en-US" sz="2000" dirty="0"/>
          </a:p>
          <a:p>
            <a:pPr marL="447675" lvl="0" indent="447675">
              <a:buFont typeface="Wingdings" panose="05000000000000000000" pitchFamily="2" charset="2"/>
              <a:buChar char="Ø"/>
            </a:pPr>
            <a:r>
              <a:rPr lang="ka-GE" sz="2000" dirty="0"/>
              <a:t>სადაწნეო მილსადენი გვირაბის გამოსასვლელიდან ჰესის შენობამდე;</a:t>
            </a:r>
            <a:endParaRPr lang="en-US" sz="2000" dirty="0"/>
          </a:p>
          <a:p>
            <a:pPr marL="447675" lvl="0" indent="447675">
              <a:buFont typeface="Wingdings" panose="05000000000000000000" pitchFamily="2" charset="2"/>
              <a:buChar char="Ø"/>
            </a:pPr>
            <a:r>
              <a:rPr lang="ka-GE" sz="2000" dirty="0"/>
              <a:t>ჰესის შენობა (პელტონის ტიპის ორი ტურბინით</a:t>
            </a:r>
            <a:r>
              <a:rPr lang="ka-GE" sz="2000" dirty="0" smtClean="0"/>
              <a:t>), </a:t>
            </a:r>
            <a:r>
              <a:rPr lang="ka-GE" sz="2000" dirty="0"/>
              <a:t>დამხმარე ნაგებობებით;</a:t>
            </a:r>
            <a:endParaRPr lang="en-US" sz="2000" dirty="0"/>
          </a:p>
          <a:p>
            <a:pPr marL="447675" lvl="0" indent="447675">
              <a:buFont typeface="Wingdings" panose="05000000000000000000" pitchFamily="2" charset="2"/>
              <a:buChar char="Ø"/>
            </a:pPr>
            <a:r>
              <a:rPr lang="ka-GE" sz="2000" dirty="0"/>
              <a:t>ტურბინებში გადამუშავებული წყლის გამყვანი არხი;</a:t>
            </a:r>
            <a:endParaRPr lang="en-US" sz="2000" dirty="0"/>
          </a:p>
          <a:p>
            <a:pPr marL="447675" lvl="0" indent="447675">
              <a:buFont typeface="Wingdings" panose="05000000000000000000" pitchFamily="2" charset="2"/>
              <a:buChar char="Ø"/>
            </a:pPr>
            <a:r>
              <a:rPr lang="ka-GE" sz="2000" dirty="0"/>
              <a:t>სატრანსფორმატორო ქვესადგური და ელექტრო გადამცემი ხაზი.</a:t>
            </a:r>
            <a:endParaRPr lang="en-US" sz="2000" dirty="0"/>
          </a:p>
        </p:txBody>
      </p:sp>
      <p:pic>
        <p:nvPicPr>
          <p:cNvPr id="4" name="Picture 3" descr="Axali logo.png"/>
          <p:cNvPicPr/>
          <p:nvPr/>
        </p:nvPicPr>
        <p:blipFill>
          <a:blip r:embed="rId2" cstate="screen">
            <a:extLst>
              <a:ext uri="{28A0092B-C50C-407E-A947-70E740481C1C}">
                <a14:useLocalDpi xmlns:a14="http://schemas.microsoft.com/office/drawing/2010/main"/>
              </a:ext>
            </a:extLst>
          </a:blip>
          <a:stretch>
            <a:fillRect/>
          </a:stretch>
        </p:blipFill>
        <p:spPr>
          <a:xfrm>
            <a:off x="0" y="-3785"/>
            <a:ext cx="1530985" cy="838671"/>
          </a:xfrm>
          <a:prstGeom prst="rect">
            <a:avLst/>
          </a:prstGeom>
        </p:spPr>
      </p:pic>
    </p:spTree>
    <p:extLst>
      <p:ext uri="{BB962C8B-B14F-4D97-AF65-F5344CB8AC3E}">
        <p14:creationId xmlns:p14="http://schemas.microsoft.com/office/powerpoint/2010/main" val="1887927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30985" y="248479"/>
            <a:ext cx="9822814" cy="844826"/>
          </a:xfrm>
        </p:spPr>
        <p:txBody>
          <a:bodyPr>
            <a:noAutofit/>
          </a:bodyPr>
          <a:lstStyle/>
          <a:p>
            <a:pPr lvl="3" algn="ctr" rtl="0">
              <a:lnSpc>
                <a:spcPct val="90000"/>
              </a:lnSpc>
              <a:spcBef>
                <a:spcPct val="0"/>
              </a:spcBef>
            </a:pPr>
            <a:r>
              <a:rPr lang="ka-GE" sz="2400" b="1" dirty="0"/>
              <a:t>ბეტონის, დაბალდაწნევიანი, გრავიტაციული, წყალსაშვიანი დამბა</a:t>
            </a:r>
            <a:r>
              <a:rPr lang="en-US" sz="2400" b="1" dirty="0"/>
              <a:t/>
            </a:r>
            <a:br>
              <a:rPr lang="en-US" sz="2400" b="1" dirty="0"/>
            </a:br>
            <a:endParaRPr lang="en-US" sz="2400" dirty="0"/>
          </a:p>
        </p:txBody>
      </p:sp>
      <p:sp>
        <p:nvSpPr>
          <p:cNvPr id="3" name="Content Placeholder 2"/>
          <p:cNvSpPr>
            <a:spLocks noGrp="1"/>
          </p:cNvSpPr>
          <p:nvPr>
            <p:ph idx="1"/>
          </p:nvPr>
        </p:nvSpPr>
        <p:spPr>
          <a:xfrm>
            <a:off x="142875" y="983974"/>
            <a:ext cx="11791949" cy="5674001"/>
          </a:xfrm>
        </p:spPr>
        <p:txBody>
          <a:bodyPr>
            <a:normAutofit fontScale="70000" lnSpcReduction="20000"/>
          </a:bodyPr>
          <a:lstStyle/>
          <a:p>
            <a:pPr>
              <a:lnSpc>
                <a:spcPct val="120000"/>
              </a:lnSpc>
              <a:buFont typeface="Wingdings" panose="05000000000000000000" pitchFamily="2" charset="2"/>
              <a:buChar char="Ø"/>
            </a:pPr>
            <a:r>
              <a:rPr lang="ka-GE" dirty="0" smtClean="0"/>
              <a:t>დამბის მოწყობა გათვალისწინებულია </a:t>
            </a:r>
            <a:r>
              <a:rPr lang="ka-GE" dirty="0"/>
              <a:t>მდინარის კალაპოტის მარჯვენა ნაწილში. </a:t>
            </a:r>
            <a:endParaRPr lang="ka-GE" dirty="0" smtClean="0"/>
          </a:p>
          <a:p>
            <a:pPr>
              <a:lnSpc>
                <a:spcPct val="120000"/>
              </a:lnSpc>
              <a:buFont typeface="Wingdings" panose="05000000000000000000" pitchFamily="2" charset="2"/>
              <a:buChar char="Ø"/>
            </a:pPr>
            <a:r>
              <a:rPr lang="ka-GE" dirty="0" smtClean="0"/>
              <a:t>დამბის </a:t>
            </a:r>
            <a:r>
              <a:rPr lang="ka-GE" dirty="0"/>
              <a:t>სრული </a:t>
            </a:r>
            <a:r>
              <a:rPr lang="ka-GE" dirty="0" smtClean="0"/>
              <a:t>სიგრძე იქნება 24 მ </a:t>
            </a:r>
            <a:r>
              <a:rPr lang="ka-GE" dirty="0"/>
              <a:t>(წყალგამტარი ფრონტის სიგრძე თევზსავალის სიგანის და გამყოფი ბურჯის სიგანის </a:t>
            </a:r>
            <a:r>
              <a:rPr lang="ka-GE" dirty="0" smtClean="0"/>
              <a:t>ჩათვლით).</a:t>
            </a:r>
          </a:p>
          <a:p>
            <a:pPr>
              <a:lnSpc>
                <a:spcPct val="120000"/>
              </a:lnSpc>
              <a:buFont typeface="Wingdings" panose="05000000000000000000" pitchFamily="2" charset="2"/>
              <a:buChar char="Ø"/>
            </a:pPr>
            <a:r>
              <a:rPr lang="ka-GE" dirty="0" smtClean="0"/>
              <a:t>დამბის სიგანე </a:t>
            </a:r>
            <a:r>
              <a:rPr lang="ka-GE" dirty="0"/>
              <a:t>ენერგიის ჩამქრობი ჭის ჩათვლით 14.45 </a:t>
            </a:r>
            <a:r>
              <a:rPr lang="ka-GE" dirty="0" smtClean="0"/>
              <a:t>მ.</a:t>
            </a:r>
          </a:p>
          <a:p>
            <a:pPr>
              <a:lnSpc>
                <a:spcPct val="120000"/>
              </a:lnSpc>
              <a:buFont typeface="Wingdings" panose="05000000000000000000" pitchFamily="2" charset="2"/>
              <a:buChar char="Ø"/>
            </a:pPr>
            <a:r>
              <a:rPr lang="ka-GE" dirty="0" smtClean="0"/>
              <a:t>დამბის </a:t>
            </a:r>
            <a:r>
              <a:rPr lang="ka-GE" dirty="0"/>
              <a:t>ქიმის ნიშნულია 932.00 </a:t>
            </a:r>
            <a:r>
              <a:rPr lang="ka-GE" dirty="0" smtClean="0"/>
              <a:t>მ.ზ.დ. </a:t>
            </a:r>
            <a:r>
              <a:rPr lang="ka-GE" dirty="0"/>
              <a:t>მისი სიმაღლე, მდინარის კალაპოტის გასაშუალებული ნიშნულიდან (</a:t>
            </a:r>
            <a:r>
              <a:rPr lang="ka-GE" dirty="0" smtClean="0"/>
              <a:t>928.50 მ.ზ.დ.) </a:t>
            </a:r>
            <a:r>
              <a:rPr lang="ka-GE" dirty="0"/>
              <a:t>შეადგენს 3.5 </a:t>
            </a:r>
            <a:r>
              <a:rPr lang="ka-GE" dirty="0" smtClean="0"/>
              <a:t>მ-ს.</a:t>
            </a:r>
          </a:p>
          <a:p>
            <a:pPr>
              <a:lnSpc>
                <a:spcPct val="120000"/>
              </a:lnSpc>
              <a:buFont typeface="Wingdings" panose="05000000000000000000" pitchFamily="2" charset="2"/>
              <a:buChar char="Ø"/>
            </a:pPr>
            <a:r>
              <a:rPr lang="ka-GE" dirty="0" smtClean="0"/>
              <a:t>დამბის ქვედა </a:t>
            </a:r>
            <a:r>
              <a:rPr lang="ka-GE" dirty="0"/>
              <a:t>ბიეფში </a:t>
            </a:r>
            <a:r>
              <a:rPr lang="ka-GE" dirty="0" smtClean="0"/>
              <a:t>გათვალისწინებულია </a:t>
            </a:r>
            <a:r>
              <a:rPr lang="ka-GE" dirty="0"/>
              <a:t>ენერგიის ჩამქრობი </a:t>
            </a:r>
            <a:r>
              <a:rPr lang="ka-GE" dirty="0" smtClean="0"/>
              <a:t>ჭის მოწყობა, </a:t>
            </a:r>
            <a:r>
              <a:rPr lang="ka-GE" dirty="0"/>
              <a:t>რომლის </a:t>
            </a:r>
            <a:r>
              <a:rPr lang="ka-GE" dirty="0" smtClean="0"/>
              <a:t>სიგრძეა </a:t>
            </a:r>
            <a:r>
              <a:rPr lang="ka-GE" dirty="0"/>
              <a:t>– 9.0 მ, სიღრმე – 0.8 </a:t>
            </a:r>
            <a:r>
              <a:rPr lang="ka-GE" dirty="0" smtClean="0"/>
              <a:t>მ.</a:t>
            </a:r>
          </a:p>
          <a:p>
            <a:pPr>
              <a:lnSpc>
                <a:spcPct val="120000"/>
              </a:lnSpc>
              <a:buFont typeface="Wingdings" panose="05000000000000000000" pitchFamily="2" charset="2"/>
              <a:buChar char="Ø"/>
            </a:pPr>
            <a:r>
              <a:rPr lang="ka-GE" dirty="0" smtClean="0"/>
              <a:t>ენერგიის </a:t>
            </a:r>
            <a:r>
              <a:rPr lang="ka-GE" dirty="0"/>
              <a:t>ჩამქრობი ჭის შემდეგ </a:t>
            </a:r>
            <a:r>
              <a:rPr lang="ka-GE" dirty="0" smtClean="0"/>
              <a:t>მოეწყობა ქვის 1,5 მ სისქის რისბერმი, რომლის სიგრძეა </a:t>
            </a:r>
            <a:r>
              <a:rPr lang="ka-GE" dirty="0"/>
              <a:t>- 12 </a:t>
            </a:r>
            <a:r>
              <a:rPr lang="ka-GE" dirty="0" smtClean="0"/>
              <a:t>მ. რისბერმი </a:t>
            </a:r>
            <a:r>
              <a:rPr lang="ka-GE" dirty="0"/>
              <a:t>უზრუნველყოფს დამბის ქვედა ბიეფის გარეცხვისაგან დაცვას</a:t>
            </a:r>
            <a:r>
              <a:rPr lang="ka-GE" dirty="0" smtClean="0"/>
              <a:t>.</a:t>
            </a:r>
          </a:p>
          <a:p>
            <a:pPr>
              <a:lnSpc>
                <a:spcPct val="120000"/>
              </a:lnSpc>
              <a:buFont typeface="Wingdings" panose="05000000000000000000" pitchFamily="2" charset="2"/>
              <a:buChar char="Ø"/>
            </a:pPr>
            <a:r>
              <a:rPr lang="ka-GE" dirty="0"/>
              <a:t>დამბის ზედა ბიეფის მხრიდან გათვალისწინებულია ძირულის მოწყობა რკ/ბ მონოლითური ბეტონის ფილის სახით. ძირულის სიგანე </a:t>
            </a:r>
            <a:r>
              <a:rPr lang="ka-GE" dirty="0" smtClean="0"/>
              <a:t>იქნება </a:t>
            </a:r>
            <a:r>
              <a:rPr lang="ka-GE" dirty="0"/>
              <a:t>6 </a:t>
            </a:r>
            <a:r>
              <a:rPr lang="ka-GE" dirty="0" smtClean="0"/>
              <a:t>მ, სიგრძე - </a:t>
            </a:r>
            <a:r>
              <a:rPr lang="ka-GE" dirty="0"/>
              <a:t>47 მ, სისქე 0.5 მ</a:t>
            </a:r>
            <a:r>
              <a:rPr lang="ka-GE" dirty="0" smtClean="0"/>
              <a:t>. ძირულის დანიშნულებაა:  დამბის </a:t>
            </a:r>
            <a:r>
              <a:rPr lang="ka-GE" dirty="0"/>
              <a:t>მიწისქვეშა კონტურის სიგრძის </a:t>
            </a:r>
            <a:r>
              <a:rPr lang="ka-GE" dirty="0" smtClean="0"/>
              <a:t>გაზრდა; დამბის </a:t>
            </a:r>
            <a:r>
              <a:rPr lang="ka-GE" dirty="0"/>
              <a:t>საფუძველში დაწნევის </a:t>
            </a:r>
            <a:r>
              <a:rPr lang="ka-GE" dirty="0" smtClean="0"/>
              <a:t>შემცირება; სათავე </a:t>
            </a:r>
            <a:r>
              <a:rPr lang="ka-GE" dirty="0"/>
              <a:t>ნაგებობის ზედა ბიეფის </a:t>
            </a:r>
            <a:r>
              <a:rPr lang="ka-GE" dirty="0" smtClean="0"/>
              <a:t>ფსკერის გარეცხვისაგან დაცვა.</a:t>
            </a:r>
            <a:endParaRPr lang="en-US" dirty="0"/>
          </a:p>
        </p:txBody>
      </p:sp>
      <p:pic>
        <p:nvPicPr>
          <p:cNvPr id="6" name="Picture 5" descr="Axali logo.png"/>
          <p:cNvPicPr/>
          <p:nvPr/>
        </p:nvPicPr>
        <p:blipFill>
          <a:blip r:embed="rId2" cstate="screen">
            <a:extLst>
              <a:ext uri="{28A0092B-C50C-407E-A947-70E740481C1C}">
                <a14:useLocalDpi xmlns:a14="http://schemas.microsoft.com/office/drawing/2010/main"/>
              </a:ext>
            </a:extLst>
          </a:blip>
          <a:stretch>
            <a:fillRect/>
          </a:stretch>
        </p:blipFill>
        <p:spPr>
          <a:xfrm>
            <a:off x="0" y="-3785"/>
            <a:ext cx="1530985" cy="838671"/>
          </a:xfrm>
          <a:prstGeom prst="rect">
            <a:avLst/>
          </a:prstGeom>
        </p:spPr>
      </p:pic>
    </p:spTree>
    <p:extLst>
      <p:ext uri="{BB962C8B-B14F-4D97-AF65-F5344CB8AC3E}">
        <p14:creationId xmlns:p14="http://schemas.microsoft.com/office/powerpoint/2010/main" val="346573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19275" y="365125"/>
            <a:ext cx="9534525" cy="625475"/>
          </a:xfrm>
        </p:spPr>
        <p:txBody>
          <a:bodyPr>
            <a:normAutofit/>
          </a:bodyPr>
          <a:lstStyle/>
          <a:p>
            <a:pPr algn="ctr"/>
            <a:r>
              <a:rPr lang="ka-GE" sz="2800" b="1" dirty="0" smtClean="0"/>
              <a:t>გამრეცხი რაბი, წყალმიმღები, თევზსავალი და სალექარი</a:t>
            </a:r>
            <a:endParaRPr lang="en-US" sz="2800" b="1" dirty="0"/>
          </a:p>
        </p:txBody>
      </p:sp>
      <p:sp>
        <p:nvSpPr>
          <p:cNvPr id="3" name="Content Placeholder 2"/>
          <p:cNvSpPr>
            <a:spLocks noGrp="1"/>
          </p:cNvSpPr>
          <p:nvPr>
            <p:ph idx="1"/>
          </p:nvPr>
        </p:nvSpPr>
        <p:spPr>
          <a:xfrm>
            <a:off x="361949" y="990600"/>
            <a:ext cx="11515725" cy="5667375"/>
          </a:xfrm>
        </p:spPr>
        <p:txBody>
          <a:bodyPr>
            <a:normAutofit/>
          </a:bodyPr>
          <a:lstStyle/>
          <a:p>
            <a:pPr>
              <a:lnSpc>
                <a:spcPct val="120000"/>
              </a:lnSpc>
              <a:buFont typeface="Wingdings" panose="05000000000000000000" pitchFamily="2" charset="2"/>
              <a:buChar char="Ø"/>
            </a:pPr>
            <a:r>
              <a:rPr lang="ka-GE" sz="1800" dirty="0" smtClean="0"/>
              <a:t>ორმალიანი გამრეცხი </a:t>
            </a:r>
            <a:r>
              <a:rPr lang="ka-GE" sz="1800" dirty="0"/>
              <a:t>რაბი </a:t>
            </a:r>
            <a:r>
              <a:rPr lang="ka-GE" sz="1800" dirty="0" smtClean="0"/>
              <a:t>მოეწყობა </a:t>
            </a:r>
            <a:r>
              <a:rPr lang="ka-GE" sz="1800" dirty="0"/>
              <a:t>მდინარის მარცხენა ნაპირთან, წყალმიმღების </a:t>
            </a:r>
            <a:r>
              <a:rPr lang="ka-GE" sz="1800" dirty="0" smtClean="0"/>
              <a:t>მიმდებარედ, თითოეული </a:t>
            </a:r>
            <a:r>
              <a:rPr lang="ka-GE" sz="1800" dirty="0"/>
              <a:t>მალის სიგანე </a:t>
            </a:r>
            <a:r>
              <a:rPr lang="ka-GE" sz="1800" dirty="0" smtClean="0"/>
              <a:t>იქნება 6.0 მ. გამრეცხი </a:t>
            </a:r>
            <a:r>
              <a:rPr lang="ka-GE" sz="1800" dirty="0"/>
              <a:t>რაბის მალებში დამონტაჟდება 6X3.5 მ </a:t>
            </a:r>
            <a:r>
              <a:rPr lang="ka-GE" sz="1800" dirty="0" smtClean="0"/>
              <a:t>ზომის ზედაპირული </a:t>
            </a:r>
            <a:r>
              <a:rPr lang="ka-GE" sz="1800" dirty="0"/>
              <a:t>ბორბლებიანი ფარები</a:t>
            </a:r>
            <a:r>
              <a:rPr lang="ka-GE" sz="1800" dirty="0" smtClean="0"/>
              <a:t>.</a:t>
            </a:r>
          </a:p>
          <a:p>
            <a:pPr>
              <a:lnSpc>
                <a:spcPct val="120000"/>
              </a:lnSpc>
              <a:buFont typeface="Wingdings" panose="05000000000000000000" pitchFamily="2" charset="2"/>
              <a:buChar char="Ø"/>
            </a:pPr>
            <a:r>
              <a:rPr lang="ka-GE" sz="1800" dirty="0" smtClean="0"/>
              <a:t>გამრეცხი რაბის ქვედა </a:t>
            </a:r>
            <a:r>
              <a:rPr lang="ka-GE" sz="1800" dirty="0"/>
              <a:t>ბიეფში </a:t>
            </a:r>
            <a:r>
              <a:rPr lang="ka-GE" sz="1800" dirty="0" smtClean="0"/>
              <a:t>მოეწყობა </a:t>
            </a:r>
            <a:r>
              <a:rPr lang="ka-GE" sz="1800" dirty="0"/>
              <a:t>ენერგიის ჩამქრობი ჭა, რომლის </a:t>
            </a:r>
            <a:r>
              <a:rPr lang="ka-GE" sz="1800" dirty="0" smtClean="0"/>
              <a:t>სიგრძეა </a:t>
            </a:r>
            <a:r>
              <a:rPr lang="ka-GE" sz="1800" dirty="0"/>
              <a:t>– 13.0 მ, სიღრმე – 1.5 </a:t>
            </a:r>
            <a:r>
              <a:rPr lang="ka-GE" sz="1800" dirty="0" smtClean="0"/>
              <a:t>მ. ენერგიის </a:t>
            </a:r>
            <a:r>
              <a:rPr lang="ka-GE" sz="1800" dirty="0"/>
              <a:t>ჩამქრობი ჭის შემდეგ </a:t>
            </a:r>
            <a:r>
              <a:rPr lang="ka-GE" sz="1800" dirty="0" smtClean="0"/>
              <a:t>მოეწყობა 1,5 </a:t>
            </a:r>
            <a:r>
              <a:rPr lang="ka-GE" sz="1800" dirty="0"/>
              <a:t>მ სისქის </a:t>
            </a:r>
            <a:r>
              <a:rPr lang="ka-GE" sz="1800" dirty="0" smtClean="0"/>
              <a:t>ქვის რისბერმი</a:t>
            </a:r>
            <a:r>
              <a:rPr lang="ka-GE" sz="1800" dirty="0"/>
              <a:t>, რომლის სიგრძეა - 12 მ</a:t>
            </a:r>
            <a:r>
              <a:rPr lang="ka-GE" sz="1800" dirty="0" smtClean="0"/>
              <a:t>.</a:t>
            </a:r>
          </a:p>
          <a:p>
            <a:pPr>
              <a:lnSpc>
                <a:spcPct val="120000"/>
              </a:lnSpc>
              <a:buFont typeface="Wingdings" panose="05000000000000000000" pitchFamily="2" charset="2"/>
              <a:buChar char="Ø"/>
            </a:pPr>
            <a:r>
              <a:rPr lang="ka-GE" sz="1800" dirty="0"/>
              <a:t>მდინარის მარცხენა ნაპირთან, გამრეცხი რაბის მიმდებარედ, ეწყობა წყალმიმღები კვანძი</a:t>
            </a:r>
            <a:r>
              <a:rPr lang="ka-GE" sz="1800" dirty="0" smtClean="0"/>
              <a:t>.</a:t>
            </a:r>
            <a:r>
              <a:rPr lang="ka-GE" sz="1800" dirty="0"/>
              <a:t> წყალმიმღების ხვრეტის ზომებია 2X2 </a:t>
            </a:r>
            <a:r>
              <a:rPr lang="ka-GE" sz="1800" dirty="0" smtClean="0"/>
              <a:t>მ</a:t>
            </a:r>
            <a:r>
              <a:rPr lang="ka-GE" sz="1800" dirty="0"/>
              <a:t> </a:t>
            </a:r>
            <a:r>
              <a:rPr lang="ka-GE" sz="1800" dirty="0" smtClean="0"/>
              <a:t>და გათვალისწინებული იქნება </a:t>
            </a:r>
            <a:r>
              <a:rPr lang="ka-GE" sz="1800" dirty="0"/>
              <a:t>საანგარიშო 9.60 მ</a:t>
            </a:r>
            <a:r>
              <a:rPr lang="ka-GE" sz="1800" baseline="30000" dirty="0"/>
              <a:t>3</a:t>
            </a:r>
            <a:r>
              <a:rPr lang="ka-GE" sz="1800" dirty="0"/>
              <a:t>/წმ წყლის </a:t>
            </a:r>
            <a:r>
              <a:rPr lang="ka-GE" sz="1800" dirty="0" smtClean="0"/>
              <a:t>ხარჯის გატარებაზე. ხვრეტებში </a:t>
            </a:r>
            <a:r>
              <a:rPr lang="ka-GE" sz="1800" dirty="0"/>
              <a:t>განთავსდება ბრტყელი </a:t>
            </a:r>
            <a:r>
              <a:rPr lang="ka-GE" sz="1800" dirty="0" smtClean="0"/>
              <a:t>ფარები. წყალმიმღებზე მოეწყობა თევზამრიდი.</a:t>
            </a:r>
          </a:p>
          <a:p>
            <a:pPr>
              <a:lnSpc>
                <a:spcPct val="120000"/>
              </a:lnSpc>
              <a:buFont typeface="Wingdings" panose="05000000000000000000" pitchFamily="2" charset="2"/>
              <a:buChar char="Ø"/>
            </a:pPr>
            <a:r>
              <a:rPr lang="ka-GE" sz="1800" dirty="0"/>
              <a:t>წყალსაშვსა და ფარებიან ნაწილს </a:t>
            </a:r>
            <a:r>
              <a:rPr lang="ka-GE" sz="1800" dirty="0" smtClean="0"/>
              <a:t>შორის</a:t>
            </a:r>
            <a:r>
              <a:rPr lang="ka-GE" sz="1800" dirty="0"/>
              <a:t> </a:t>
            </a:r>
            <a:r>
              <a:rPr lang="ka-GE" sz="1800" dirty="0" smtClean="0"/>
              <a:t>მოეწყობა 14,45 მ სიგრძის საფეხურებიანი თევზსავალი.</a:t>
            </a:r>
            <a:r>
              <a:rPr lang="ka-GE" sz="1800" dirty="0"/>
              <a:t> თევზსავალის სიგრძეზე გათვალისწინებულია 8 ცალი, თითო 45 სმ სიმაღლის </a:t>
            </a:r>
            <a:r>
              <a:rPr lang="ka-GE" sz="1800" dirty="0" smtClean="0"/>
              <a:t>საფეხურის მოწყობა</a:t>
            </a:r>
            <a:r>
              <a:rPr lang="ka-GE" sz="1800" dirty="0"/>
              <a:t>. </a:t>
            </a:r>
            <a:endParaRPr lang="ka-GE" sz="1800" dirty="0" smtClean="0"/>
          </a:p>
          <a:p>
            <a:pPr>
              <a:lnSpc>
                <a:spcPct val="120000"/>
              </a:lnSpc>
              <a:buFont typeface="Wingdings" panose="05000000000000000000" pitchFamily="2" charset="2"/>
              <a:buChar char="Ø"/>
            </a:pPr>
            <a:r>
              <a:rPr lang="ka-GE" sz="1800" dirty="0"/>
              <a:t>წყალმიმღები ხვრეტების შემდეგ </a:t>
            </a:r>
            <a:r>
              <a:rPr lang="ka-GE" sz="1800" dirty="0" smtClean="0"/>
              <a:t>მოეწყობა </a:t>
            </a:r>
            <a:r>
              <a:rPr lang="ka-GE" sz="1800" dirty="0"/>
              <a:t>წყალმიმღებიდან სალექარზე გადამყვანი უბანი, რომელიც წარმოადგენს </a:t>
            </a:r>
            <a:r>
              <a:rPr lang="ka-GE" sz="1800" dirty="0" smtClean="0"/>
              <a:t>მართკუთხა არხს, რომლის სიგრძე იქნება </a:t>
            </a:r>
            <a:r>
              <a:rPr lang="ka-GE" sz="1800" dirty="0"/>
              <a:t>20 მ, </a:t>
            </a:r>
            <a:r>
              <a:rPr lang="ka-GE" sz="1800" dirty="0" smtClean="0"/>
              <a:t>სიგანე - </a:t>
            </a:r>
            <a:r>
              <a:rPr lang="ka-GE" sz="1800" dirty="0"/>
              <a:t>5 მ</a:t>
            </a:r>
            <a:r>
              <a:rPr lang="ka-GE" sz="1800" dirty="0" smtClean="0"/>
              <a:t>.</a:t>
            </a:r>
          </a:p>
          <a:p>
            <a:pPr>
              <a:lnSpc>
                <a:spcPct val="120000"/>
              </a:lnSpc>
              <a:buFont typeface="Wingdings" panose="05000000000000000000" pitchFamily="2" charset="2"/>
              <a:buChar char="Ø"/>
            </a:pPr>
            <a:r>
              <a:rPr lang="ka-GE" sz="1800" dirty="0" smtClean="0"/>
              <a:t>წყალმიმღებიდან სალექარზე გადამყვანი უბნის შემდეგ მოეწყობა  პერიოდული </a:t>
            </a:r>
            <a:r>
              <a:rPr lang="ka-GE" sz="1800" dirty="0"/>
              <a:t>ჰიდრავლიკური გარეცხვის ერთკამერიანი </a:t>
            </a:r>
            <a:r>
              <a:rPr lang="ka-GE" sz="1800" dirty="0" smtClean="0"/>
              <a:t>სალექარი, რომლის </a:t>
            </a:r>
            <a:r>
              <a:rPr lang="ka-GE" sz="1800" dirty="0"/>
              <a:t>საანგარიშო წყლის ხარჯია 9.6 </a:t>
            </a:r>
            <a:r>
              <a:rPr lang="ka-GE" sz="1800" dirty="0" smtClean="0"/>
              <a:t>მ</a:t>
            </a:r>
            <a:r>
              <a:rPr lang="ka-GE" sz="1800" baseline="30000" dirty="0" smtClean="0"/>
              <a:t>3</a:t>
            </a:r>
            <a:r>
              <a:rPr lang="ka-GE" sz="1800" dirty="0" smtClean="0"/>
              <a:t>/წმ. სალექარი </a:t>
            </a:r>
            <a:r>
              <a:rPr lang="ka-GE" sz="1800" dirty="0"/>
              <a:t>უერთდება სადაწნეო </a:t>
            </a:r>
            <a:r>
              <a:rPr lang="ka-GE" sz="1800" dirty="0" smtClean="0"/>
              <a:t>მილსადენს.</a:t>
            </a:r>
          </a:p>
        </p:txBody>
      </p:sp>
      <p:pic>
        <p:nvPicPr>
          <p:cNvPr id="4" name="Picture 3" descr="Axali logo.png"/>
          <p:cNvPicPr/>
          <p:nvPr/>
        </p:nvPicPr>
        <p:blipFill>
          <a:blip r:embed="rId2" cstate="screen">
            <a:extLst>
              <a:ext uri="{28A0092B-C50C-407E-A947-70E740481C1C}">
                <a14:useLocalDpi xmlns:a14="http://schemas.microsoft.com/office/drawing/2010/main"/>
              </a:ext>
            </a:extLst>
          </a:blip>
          <a:stretch>
            <a:fillRect/>
          </a:stretch>
        </p:blipFill>
        <p:spPr>
          <a:xfrm>
            <a:off x="0" y="-3785"/>
            <a:ext cx="1530985" cy="838671"/>
          </a:xfrm>
          <a:prstGeom prst="rect">
            <a:avLst/>
          </a:prstGeom>
        </p:spPr>
      </p:pic>
    </p:spTree>
    <p:extLst>
      <p:ext uri="{BB962C8B-B14F-4D97-AF65-F5344CB8AC3E}">
        <p14:creationId xmlns:p14="http://schemas.microsoft.com/office/powerpoint/2010/main" val="373140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66975" y="365126"/>
            <a:ext cx="7134226" cy="579092"/>
          </a:xfrm>
        </p:spPr>
        <p:txBody>
          <a:bodyPr>
            <a:normAutofit/>
          </a:bodyPr>
          <a:lstStyle/>
          <a:p>
            <a:pPr algn="ctr"/>
            <a:r>
              <a:rPr lang="ka-GE" sz="2800" b="1" dirty="0"/>
              <a:t>სათავე </a:t>
            </a:r>
            <a:r>
              <a:rPr lang="ka-GE" sz="2800" b="1" dirty="0" smtClean="0"/>
              <a:t>კვანძის </a:t>
            </a:r>
            <a:r>
              <a:rPr lang="ka-GE" sz="2800" b="1" dirty="0"/>
              <a:t>გეგმა </a:t>
            </a:r>
            <a:endParaRPr lang="en-US" sz="2800" b="1" dirty="0"/>
          </a:p>
        </p:txBody>
      </p:sp>
      <p:pic>
        <p:nvPicPr>
          <p:cNvPr id="4" name="Content Placeholder 3"/>
          <p:cNvPicPr>
            <a:picLocks noGrp="1"/>
          </p:cNvPicPr>
          <p:nvPr>
            <p:ph idx="1"/>
          </p:nvPr>
        </p:nvPicPr>
        <p:blipFill rotWithShape="1">
          <a:blip r:embed="rId2"/>
          <a:srcRect l="19765" t="21055" r="19628" b="8950"/>
          <a:stretch/>
        </p:blipFill>
        <p:spPr bwMode="auto">
          <a:xfrm>
            <a:off x="288235" y="944218"/>
            <a:ext cx="11767930" cy="5804452"/>
          </a:xfrm>
          <a:prstGeom prst="rect">
            <a:avLst/>
          </a:prstGeom>
          <a:ln>
            <a:noFill/>
          </a:ln>
          <a:extLst>
            <a:ext uri="{53640926-AAD7-44D8-BBD7-CCE9431645EC}">
              <a14:shadowObscured xmlns:a14="http://schemas.microsoft.com/office/drawing/2010/main"/>
            </a:ext>
          </a:extLst>
        </p:spPr>
      </p:pic>
      <p:pic>
        <p:nvPicPr>
          <p:cNvPr id="5" name="Picture 4" descr="Axali logo.png"/>
          <p:cNvPicPr/>
          <p:nvPr/>
        </p:nvPicPr>
        <p:blipFill>
          <a:blip r:embed="rId3" cstate="screen">
            <a:extLst>
              <a:ext uri="{28A0092B-C50C-407E-A947-70E740481C1C}">
                <a14:useLocalDpi xmlns:a14="http://schemas.microsoft.com/office/drawing/2010/main"/>
              </a:ext>
            </a:extLst>
          </a:blip>
          <a:stretch>
            <a:fillRect/>
          </a:stretch>
        </p:blipFill>
        <p:spPr>
          <a:xfrm>
            <a:off x="0" y="-3785"/>
            <a:ext cx="1530985" cy="838671"/>
          </a:xfrm>
          <a:prstGeom prst="rect">
            <a:avLst/>
          </a:prstGeom>
        </p:spPr>
      </p:pic>
    </p:spTree>
    <p:extLst>
      <p:ext uri="{BB962C8B-B14F-4D97-AF65-F5344CB8AC3E}">
        <p14:creationId xmlns:p14="http://schemas.microsoft.com/office/powerpoint/2010/main" val="2649662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28191" y="365125"/>
            <a:ext cx="8010940" cy="638727"/>
          </a:xfrm>
        </p:spPr>
        <p:txBody>
          <a:bodyPr>
            <a:normAutofit/>
          </a:bodyPr>
          <a:lstStyle/>
          <a:p>
            <a:pPr algn="ctr"/>
            <a:r>
              <a:rPr lang="ka-GE" sz="2800" b="1" dirty="0" smtClean="0"/>
              <a:t>სადერივაციო-სადაწნეო სისტემა</a:t>
            </a:r>
            <a:endParaRPr lang="en-US" sz="2800" b="1" dirty="0"/>
          </a:p>
        </p:txBody>
      </p:sp>
      <p:sp>
        <p:nvSpPr>
          <p:cNvPr id="3" name="Content Placeholder 2"/>
          <p:cNvSpPr>
            <a:spLocks noGrp="1"/>
          </p:cNvSpPr>
          <p:nvPr>
            <p:ph idx="1"/>
          </p:nvPr>
        </p:nvSpPr>
        <p:spPr>
          <a:xfrm>
            <a:off x="198783" y="1162879"/>
            <a:ext cx="11638721" cy="5337312"/>
          </a:xfrm>
        </p:spPr>
        <p:txBody>
          <a:bodyPr>
            <a:normAutofit fontScale="85000" lnSpcReduction="20000"/>
          </a:bodyPr>
          <a:lstStyle/>
          <a:p>
            <a:pPr marL="0" indent="0">
              <a:lnSpc>
                <a:spcPct val="110000"/>
              </a:lnSpc>
              <a:buNone/>
            </a:pPr>
            <a:r>
              <a:rPr lang="ka-GE" dirty="0" smtClean="0"/>
              <a:t>სადერივაციო-სადაწნეო სისტემა განთავსდება სალექარსა და ჰესის შენობას შორის. სისტემა იქნება კომბინირებული ტიპის, კერძოდ:</a:t>
            </a:r>
            <a:endParaRPr lang="en-US" dirty="0"/>
          </a:p>
          <a:p>
            <a:pPr lvl="0">
              <a:lnSpc>
                <a:spcPct val="110000"/>
              </a:lnSpc>
              <a:buFont typeface="Wingdings" panose="05000000000000000000" pitchFamily="2" charset="2"/>
              <a:buChar char="Ø"/>
            </a:pPr>
            <a:r>
              <a:rPr lang="ka-GE" dirty="0" smtClean="0"/>
              <a:t>სალექარიდან, სადერივაციო სისტემა იწყება ფოლადის, 2000 მმ დიამეტრის და 1210 მ სიგრძის მიწისქვეშა სადაწნეო მილსადენით, რომელიც განთავსდება ტრანშეაში, მდინარის </a:t>
            </a:r>
            <a:r>
              <a:rPr lang="ka-GE" dirty="0"/>
              <a:t>მარცხენა ნაპირზე არსებული </a:t>
            </a:r>
            <a:r>
              <a:rPr lang="ka-GE" dirty="0" smtClean="0"/>
              <a:t>გზის გასწვრივ.</a:t>
            </a:r>
          </a:p>
          <a:p>
            <a:pPr>
              <a:lnSpc>
                <a:spcPct val="110000"/>
              </a:lnSpc>
              <a:buFont typeface="Wingdings" panose="05000000000000000000" pitchFamily="2" charset="2"/>
              <a:buChar char="Ø"/>
            </a:pPr>
            <a:r>
              <a:rPr lang="ka-GE" dirty="0"/>
              <a:t>სადაწნეო მილსადენის ბოლოდან იწყება </a:t>
            </a:r>
            <a:r>
              <a:rPr lang="ka-GE" dirty="0" smtClean="0"/>
              <a:t>1249 მ სიგრძის და 3,2 მ დიამეტრის სადაწნეო გვირაბი. გვირაბის </a:t>
            </a:r>
            <a:r>
              <a:rPr lang="ka-GE" dirty="0"/>
              <a:t>გაყვანა მოხდება ბურღვა-აფეთქებითი </a:t>
            </a:r>
            <a:r>
              <a:rPr lang="ka-GE" dirty="0" smtClean="0"/>
              <a:t>მეთოდით.</a:t>
            </a:r>
            <a:endParaRPr lang="en-US" dirty="0"/>
          </a:p>
          <a:p>
            <a:pPr>
              <a:lnSpc>
                <a:spcPct val="110000"/>
              </a:lnSpc>
              <a:buFont typeface="Wingdings" panose="05000000000000000000" pitchFamily="2" charset="2"/>
              <a:buChar char="Ø"/>
            </a:pPr>
            <a:r>
              <a:rPr lang="ka-GE" dirty="0"/>
              <a:t>გვირაბის </a:t>
            </a:r>
            <a:r>
              <a:rPr lang="ka-GE" dirty="0" smtClean="0"/>
              <a:t>გამოსასვლელ </a:t>
            </a:r>
            <a:r>
              <a:rPr lang="ka-GE" dirty="0"/>
              <a:t>პორტალთან </a:t>
            </a:r>
            <a:r>
              <a:rPr lang="ka-GE" dirty="0" smtClean="0"/>
              <a:t>მოეწყობა </a:t>
            </a:r>
            <a:r>
              <a:rPr lang="ka-GE" dirty="0"/>
              <a:t>გამათანაბრებელი რეზერვუარი. რეზერვუარის სიმაღლე </a:t>
            </a:r>
            <a:r>
              <a:rPr lang="ka-GE" dirty="0" smtClean="0"/>
              <a:t>იქნება 23,5, დიამეტრი </a:t>
            </a:r>
            <a:r>
              <a:rPr lang="ka-GE" dirty="0"/>
              <a:t>- 7,0 მ. გამათანაბრებელი რეზერვუარის დანიშნულებაა ჰიდროტექნიკურ ნაგებობებზე </a:t>
            </a:r>
            <a:r>
              <a:rPr lang="ka-GE" dirty="0" smtClean="0"/>
              <a:t>ჰიდრავლიკური </a:t>
            </a:r>
            <a:r>
              <a:rPr lang="ka-GE" dirty="0"/>
              <a:t>დარტყმის გავრცელების თავიდან </a:t>
            </a:r>
            <a:r>
              <a:rPr lang="ka-GE" dirty="0" smtClean="0"/>
              <a:t>აცილება.</a:t>
            </a:r>
            <a:endParaRPr lang="ka-GE" dirty="0"/>
          </a:p>
          <a:p>
            <a:pPr>
              <a:lnSpc>
                <a:spcPct val="110000"/>
              </a:lnSpc>
              <a:buFont typeface="Wingdings" panose="05000000000000000000" pitchFamily="2" charset="2"/>
              <a:buChar char="Ø"/>
            </a:pPr>
            <a:r>
              <a:rPr lang="ka-GE" dirty="0" smtClean="0"/>
              <a:t>სადაწნეო გვირაბის </a:t>
            </a:r>
            <a:r>
              <a:rPr lang="ka-GE" dirty="0"/>
              <a:t>გამოსასვლელიდან ჰესის შენობამდე კი მოეწყობა სადაწნეო მილსადენი</a:t>
            </a:r>
            <a:r>
              <a:rPr lang="ka-GE" dirty="0" smtClean="0"/>
              <a:t>.</a:t>
            </a:r>
            <a:endParaRPr lang="en-US" dirty="0"/>
          </a:p>
        </p:txBody>
      </p:sp>
      <p:pic>
        <p:nvPicPr>
          <p:cNvPr id="5" name="Picture 4" descr="Axali logo.png"/>
          <p:cNvPicPr/>
          <p:nvPr/>
        </p:nvPicPr>
        <p:blipFill>
          <a:blip r:embed="rId2" cstate="screen">
            <a:extLst>
              <a:ext uri="{28A0092B-C50C-407E-A947-70E740481C1C}">
                <a14:useLocalDpi xmlns:a14="http://schemas.microsoft.com/office/drawing/2010/main"/>
              </a:ext>
            </a:extLst>
          </a:blip>
          <a:stretch>
            <a:fillRect/>
          </a:stretch>
        </p:blipFill>
        <p:spPr>
          <a:xfrm>
            <a:off x="0" y="-3785"/>
            <a:ext cx="1530985" cy="838671"/>
          </a:xfrm>
          <a:prstGeom prst="rect">
            <a:avLst/>
          </a:prstGeom>
        </p:spPr>
      </p:pic>
    </p:spTree>
    <p:extLst>
      <p:ext uri="{BB962C8B-B14F-4D97-AF65-F5344CB8AC3E}">
        <p14:creationId xmlns:p14="http://schemas.microsoft.com/office/powerpoint/2010/main" val="19863247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1156</TotalTime>
  <Words>3515</Words>
  <Application>Microsoft Office PowerPoint</Application>
  <PresentationFormat>Widescreen</PresentationFormat>
  <Paragraphs>279</Paragraphs>
  <Slides>41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Calibri</vt:lpstr>
      <vt:lpstr>Calibri Light</vt:lpstr>
      <vt:lpstr>Sylfaen</vt:lpstr>
      <vt:lpstr>Wingdings</vt:lpstr>
      <vt:lpstr>Office Theme</vt:lpstr>
      <vt:lpstr>შპს ,,დარჩი’’  მესტიის მუნიციპალიტეტში მდინარე დარჩი-ორმელეთზე 18 მგვტ სიმძლავრის ჰესის (დარჩი ჰესი) მშენებლობის და ექსპლუატაციის პროექტი   გარემოზე ზემოქმედების შეფასების ანგარიში</vt:lpstr>
      <vt:lpstr>საკანონმდებლო მოთხოვნები</vt:lpstr>
      <vt:lpstr>პროექტის მიზანი და მოკლე აღწერა</vt:lpstr>
      <vt:lpstr>პროექტის განხორციელების ტერიტორიის სიტუაციური სქემა</vt:lpstr>
      <vt:lpstr>ჰესის ძირითადი ინფრასტრუქტურული  ობიექტები</vt:lpstr>
      <vt:lpstr>ბეტონის, დაბალდაწნევიანი, გრავიტაციული, წყალსაშვიანი დამბა </vt:lpstr>
      <vt:lpstr>გამრეცხი რაბი, წყალმიმღები, თევზსავალი და სალექარი</vt:lpstr>
      <vt:lpstr>სათავე კვანძის გეგმა </vt:lpstr>
      <vt:lpstr>სადერივაციო-სადაწნეო სისტემა</vt:lpstr>
      <vt:lpstr>ძალური კვანძი და წყლის გამყვანი არხი </vt:lpstr>
      <vt:lpstr>ქვესადგური და ელექტროგადამცემი ხაზი</vt:lpstr>
      <vt:lpstr>მშენებლობის ორგანიზება</vt:lpstr>
      <vt:lpstr>სამშენებლო ბაზა და სამშენებლო ბანაკი</vt:lpstr>
      <vt:lpstr>მისასვლელი გზების სქემა</vt:lpstr>
      <vt:lpstr>სანაყაროების განთავსების სქემა</vt:lpstr>
      <vt:lpstr>სამშენებლო სამუშაოების წარმოება</vt:lpstr>
      <vt:lpstr>პროექტის ალტერნატივები</vt:lpstr>
      <vt:lpstr>პროექტის ალტერნატივები</vt:lpstr>
      <vt:lpstr>სადერივაციო სისტემის I ალტერნატიული ვარიანტის სქემა</vt:lpstr>
      <vt:lpstr>სადერივაციო სისტემის II ალტერნატიული ვარიანტის სქემა</vt:lpstr>
      <vt:lpstr>სადერივაციო სისტემის III ალტერნატიული ვარიანტის სქემა</vt:lpstr>
      <vt:lpstr>საპროექტო ტერიტორიის ზოგადი გეოლოგიური დახასიათება</vt:lpstr>
      <vt:lpstr>მდინარე დარჩი-ორმელეთის მოკლე ჰიდროლოგიური დახასიათება </vt:lpstr>
      <vt:lpstr>საპროექტო ტერიტორიის მოკლე ბიოლოგიური დახასიათება</vt:lpstr>
      <vt:lpstr>საპროექტო ტერიტორიის ჰაბიტატების რუკა</vt:lpstr>
      <vt:lpstr>საპროექტო ტერიტორიის მოკლე ბიოლოგიური დახასიათება</vt:lpstr>
      <vt:lpstr>მშენებლობის და ექსპლუატაციის ეტაპზე გარემოზე მოსალოდნელი ზემოქმედების სახეები</vt:lpstr>
      <vt:lpstr>ზემოქმედება ატმოსფერულ ჰაერზე და ძირითადი შემარბილებელი ღონისძიებები</vt:lpstr>
      <vt:lpstr>ხმაურის და ვიბრაციის გავრცელება და ძირითადი შემარბილებელი ღონისძიებები</vt:lpstr>
      <vt:lpstr>ზემოქმედება გეოლოგიურ გარემოზე და ძირითადი შემარბილებელი ღონისძიებები</vt:lpstr>
      <vt:lpstr>ზემოქმედება ნიადაგზე და ძირითადი შემარბილებელი ღონისძიებები</vt:lpstr>
      <vt:lpstr>ზემოქმედება ზედაპირულ წყალზე და ძირითადი შემარბილებელი ღონისძიებები</vt:lpstr>
      <vt:lpstr>ზემოქმედება გრუნტის წყალზე და ძირითადი შემარბილებელი ღონისძიებები</vt:lpstr>
      <vt:lpstr>ზემოქმედება ბიოლოგიურ გარემოზე და ძირითადი შემარბილებელი ღონისძიებები</vt:lpstr>
      <vt:lpstr>ვიზუალურ-ლანდშაპტური ზემოქმედება და ძირითადი შემარბილებელი ღონისძიებები</vt:lpstr>
      <vt:lpstr>ნარჩენებით გარემოს დაბინძურება და ძირითადი შემარბილებელი ღონისძიებები</vt:lpstr>
      <vt:lpstr>ზემოქმედება ადამიანების ჯანმრთელობაზე და ძირითადი შემარბილებელი ღონისძიებები</vt:lpstr>
      <vt:lpstr>ზემოქმედება ადგილობრივ რესურსებზე, მათზე ხელმისაწვდომობის შეზღუდვის რისკები და ძირითადი შემარბილებელი ღონისძიებები</vt:lpstr>
      <vt:lpstr>კუმულაციური ზემოქმედება და ძირითადი შემარბილებელი ღონისძიებები</vt:lpstr>
      <vt:lpstr>გეგმები</vt:lpstr>
      <vt:lpstr>მადლობა ყურადღებისთვის</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საქართველოს კანონის ,,ნარჩენების მართვის კოდექსის’’ მოთხოვნები</dc:title>
  <dc:creator>User</dc:creator>
  <cp:lastModifiedBy>User</cp:lastModifiedBy>
  <cp:revision>113</cp:revision>
  <dcterms:created xsi:type="dcterms:W3CDTF">2020-02-10T16:40:54Z</dcterms:created>
  <dcterms:modified xsi:type="dcterms:W3CDTF">2020-03-29T18:40:52Z</dcterms:modified>
</cp:coreProperties>
</file>