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85" r:id="rId3"/>
    <p:sldId id="257" r:id="rId4"/>
    <p:sldId id="258" r:id="rId5"/>
    <p:sldId id="259" r:id="rId6"/>
    <p:sldId id="260" r:id="rId7"/>
    <p:sldId id="283" r:id="rId8"/>
    <p:sldId id="262" r:id="rId9"/>
    <p:sldId id="263" r:id="rId10"/>
    <p:sldId id="264" r:id="rId11"/>
    <p:sldId id="267" r:id="rId12"/>
    <p:sldId id="268" r:id="rId13"/>
    <p:sldId id="269" r:id="rId14"/>
    <p:sldId id="270" r:id="rId15"/>
    <p:sldId id="271" r:id="rId16"/>
    <p:sldId id="272" r:id="rId17"/>
    <p:sldId id="273" r:id="rId18"/>
    <p:sldId id="274" r:id="rId19"/>
    <p:sldId id="284" r:id="rId20"/>
    <p:sldId id="275" r:id="rId21"/>
    <p:sldId id="276" r:id="rId22"/>
    <p:sldId id="281" r:id="rId23"/>
    <p:sldId id="282"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660DF-FEF4-4D9B-A211-E2C378F66E2A}" type="datetimeFigureOut">
              <a:rPr lang="en-US" smtClean="0"/>
              <a:t>3/30/2020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21C18-BF30-4074-A573-DCB0F61890DC}" type="slidenum">
              <a:rPr lang="en-US" smtClean="0"/>
              <a:t>‹#›</a:t>
            </a:fld>
            <a:endParaRPr lang="en-US"/>
          </a:p>
        </p:txBody>
      </p:sp>
    </p:spTree>
    <p:extLst>
      <p:ext uri="{BB962C8B-B14F-4D97-AF65-F5344CB8AC3E}">
        <p14:creationId xmlns:p14="http://schemas.microsoft.com/office/powerpoint/2010/main" val="247723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21C18-BF30-4074-A573-DCB0F61890DC}" type="slidenum">
              <a:rPr lang="en-US" smtClean="0"/>
              <a:t>1</a:t>
            </a:fld>
            <a:endParaRPr lang="en-US"/>
          </a:p>
        </p:txBody>
      </p:sp>
    </p:spTree>
    <p:extLst>
      <p:ext uri="{BB962C8B-B14F-4D97-AF65-F5344CB8AC3E}">
        <p14:creationId xmlns:p14="http://schemas.microsoft.com/office/powerpoint/2010/main" val="180074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ka-G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CB97365-EBCA-4027-87D5-99FC1D4DF0BB}"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ka-G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7CB97365-EBCA-4027-87D5-99FC1D4DF0BB}"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ka-G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7CB97365-EBCA-4027-87D5-99FC1D4DF0BB}"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7CB97365-EBCA-4027-87D5-99FC1D4DF0BB}"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ka-G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ka-G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3/30/2020</a:t>
            </a:fld>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851648" cy="1447800"/>
          </a:xfrm>
        </p:spPr>
        <p:txBody>
          <a:bodyPr>
            <a:normAutofit fontScale="90000"/>
          </a:bodyPr>
          <a:lstStyle/>
          <a:p>
            <a:r>
              <a:rPr lang="ka-GE" sz="2800" dirty="0" smtClean="0">
                <a:latin typeface="Sylfaen" panose="010A0502050306030303" pitchFamily="18" charset="0"/>
              </a:rPr>
              <a:t>ქ</a:t>
            </a:r>
            <a:r>
              <a:rPr lang="ka-GE" sz="2800" dirty="0">
                <a:latin typeface="Sylfaen" panose="010A0502050306030303" pitchFamily="18" charset="0"/>
              </a:rPr>
              <a:t>. თბილისში, შპს „მარიამი 2019“-ის ქაღალდის ნარჩენების გადამამუშავებელი საწარმოს (ნარჩენების აღდგენა) ექსპლუატაცია</a:t>
            </a:r>
            <a:r>
              <a:rPr lang="en-US" sz="2800" dirty="0" smtClean="0">
                <a:latin typeface="Sylfaen" panose="010A0502050306030303" pitchFamily="18" charset="0"/>
              </a:rPr>
              <a:t/>
            </a:r>
            <a:br>
              <a:rPr lang="en-US" sz="2800" dirty="0" smtClean="0">
                <a:latin typeface="Sylfaen" panose="010A0502050306030303" pitchFamily="18" charset="0"/>
              </a:rPr>
            </a:b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1219200" y="4038600"/>
            <a:ext cx="7016496" cy="2542736"/>
          </a:xfrm>
        </p:spPr>
        <p:txBody>
          <a:bodyPr>
            <a:normAutofit fontScale="55000" lnSpcReduction="20000"/>
          </a:bodyPr>
          <a:lstStyle/>
          <a:p>
            <a:endParaRPr lang="ka-GE" sz="2000" b="1" dirty="0" smtClean="0"/>
          </a:p>
          <a:p>
            <a:endParaRPr lang="ka-GE" sz="2000" b="1" dirty="0"/>
          </a:p>
          <a:p>
            <a:r>
              <a:rPr lang="ka-GE" sz="3400" b="1" dirty="0" smtClean="0">
                <a:latin typeface="Sylfaen" panose="010A0502050306030303" pitchFamily="18" charset="0"/>
              </a:rPr>
              <a:t>გარემოზე ზემოქმედების შეფასების ანგარიში</a:t>
            </a:r>
            <a:endParaRPr lang="en-US" sz="3400" dirty="0" smtClean="0">
              <a:latin typeface="Sylfaen" panose="010A0502050306030303" pitchFamily="18" charset="0"/>
            </a:endParaRPr>
          </a:p>
          <a:p>
            <a:pPr algn="ctr"/>
            <a:endParaRPr lang="ka-GE" sz="4900" b="1" dirty="0" smtClean="0">
              <a:latin typeface="Sylfaen" panose="010A0502050306030303" pitchFamily="18" charset="0"/>
            </a:endParaRPr>
          </a:p>
          <a:p>
            <a:pPr algn="ctr"/>
            <a:endParaRPr lang="ka-GE" sz="4900" b="1" dirty="0">
              <a:latin typeface="Sylfaen" panose="010A0502050306030303" pitchFamily="18" charset="0"/>
            </a:endParaRPr>
          </a:p>
          <a:p>
            <a:pPr algn="ctr"/>
            <a:endParaRPr lang="ka-GE" sz="4900" b="1" dirty="0" smtClean="0">
              <a:latin typeface="Sylfaen" panose="010A0502050306030303" pitchFamily="18" charset="0"/>
            </a:endParaRPr>
          </a:p>
          <a:p>
            <a:pPr algn="ctr"/>
            <a:r>
              <a:rPr lang="ka-GE" sz="4900" b="1" dirty="0" smtClean="0">
                <a:latin typeface="Sylfaen" panose="010A0502050306030303" pitchFamily="18" charset="0"/>
              </a:rPr>
              <a:t> </a:t>
            </a:r>
            <a:endParaRPr lang="en-US" sz="3100" dirty="0" smtClean="0">
              <a:latin typeface="Sylfaen" panose="010A0502050306030303" pitchFamily="18" charset="0"/>
            </a:endParaRPr>
          </a:p>
          <a:p>
            <a:pPr algn="ctr"/>
            <a:r>
              <a:rPr lang="ka-GE" sz="2500" dirty="0" smtClean="0">
                <a:latin typeface="Sylfaen" panose="010A0502050306030303" pitchFamily="18" charset="0"/>
              </a:rPr>
              <a:t>ინფორმაცია დოკუმენტის </a:t>
            </a:r>
            <a:r>
              <a:rPr lang="ka-GE" sz="2500" dirty="0" err="1" smtClean="0">
                <a:latin typeface="Sylfaen" panose="010A0502050306030303" pitchFamily="18" charset="0"/>
              </a:rPr>
              <a:t>შემდგენელის</a:t>
            </a:r>
            <a:r>
              <a:rPr lang="ka-GE" sz="2500" dirty="0" smtClean="0">
                <a:latin typeface="Sylfaen" panose="010A0502050306030303" pitchFamily="18" charset="0"/>
              </a:rPr>
              <a:t> შესახებ: </a:t>
            </a:r>
            <a:r>
              <a:rPr lang="ka-GE" sz="2500" b="1" dirty="0" smtClean="0">
                <a:latin typeface="Sylfaen" panose="010A0502050306030303" pitchFamily="18" charset="0"/>
              </a:rPr>
              <a:t>ფ/პ  გიული </a:t>
            </a:r>
            <a:r>
              <a:rPr lang="ka-GE" sz="2500" b="1" dirty="0" err="1" smtClean="0">
                <a:latin typeface="Sylfaen" panose="010A0502050306030303" pitchFamily="18" charset="0"/>
              </a:rPr>
              <a:t>დარციმელია</a:t>
            </a:r>
            <a:endParaRPr lang="ka-GE" sz="2500" b="1" dirty="0" smtClean="0">
              <a:latin typeface="Sylfaen" panose="010A0502050306030303" pitchFamily="18" charset="0"/>
            </a:endParaRPr>
          </a:p>
          <a:p>
            <a:endParaRPr lang="en-US" sz="4900" dirty="0">
              <a:latin typeface="Sylfaen" panose="010A050205030603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1524000"/>
            <a:ext cx="8458200" cy="4355038"/>
          </a:xfrm>
          <a:prstGeom prst="rect">
            <a:avLst/>
          </a:prstGeom>
        </p:spPr>
        <p:txBody>
          <a:bodyPr wrap="square">
            <a:spAutoFit/>
          </a:bodyPr>
          <a:lstStyle/>
          <a:p>
            <a:pPr algn="just">
              <a:defRPr/>
            </a:pPr>
            <a:r>
              <a:rPr lang="ka-GE" sz="1200" dirty="0" smtClean="0"/>
              <a:t>როგორც ზემოთ აღნინიშნა საწარმოს საპროექტო სიმძლავრე შეადგენს 726 ტ/წელ მეორადი ქაღალდის გადამუშავება, საიდანაც მიიღება 660 ტ/წელ პროდუქცია - ჰიგიენური ქაღალდი. გარემოზე ზემოქმედების ანგარიში გათვლილია საწრმოს აღნიშნულ მაქსიმალურ სიმძლავრეზე და სათანდო დასკვნები მოცემულია ქვემოთ თავების მიხედვით. რაც შეეხება საწარმოს სიმძლავრის შემცირებას, ის მნიშვნელოვან უარყოფით ეკოლოგიურ ეფექტს მისცემს გარემოს, რადგანაც შემცირდება მეორადი ქაღალდის გადამუავება, რაც ხელს შეუწყობს მათ ემისიას გარემოში და გარემოს დანაგვიანებას. აღნიშნულიდან გამომდინარე საწარმოსათვის მნიშვნელოვანია სახელმწიფოს მხრიდან მხარდაჭერა.</a:t>
            </a:r>
          </a:p>
          <a:p>
            <a:pPr algn="just">
              <a:defRPr/>
            </a:pPr>
            <a:endParaRPr lang="ka-GE" sz="1200" dirty="0" smtClean="0"/>
          </a:p>
          <a:p>
            <a:pPr algn="just">
              <a:defRPr/>
            </a:pPr>
            <a:r>
              <a:rPr lang="ru-RU" sz="1600" b="1" i="1" dirty="0" smtClean="0">
                <a:solidFill>
                  <a:srgbClr val="000000"/>
                </a:solidFill>
                <a:latin typeface="Sylfaen" pitchFamily="18" charset="0"/>
              </a:rPr>
              <a:t>ტექნოლოგიური ალტერნატივები</a:t>
            </a:r>
            <a:endParaRPr lang="ka-GE" sz="1600" b="1" i="1" dirty="0" smtClean="0">
              <a:solidFill>
                <a:srgbClr val="000000"/>
              </a:solidFill>
              <a:latin typeface="Sylfaen" pitchFamily="18" charset="0"/>
            </a:endParaRPr>
          </a:p>
          <a:p>
            <a:pPr algn="just">
              <a:defRPr/>
            </a:pPr>
            <a:endParaRPr lang="en-US" sz="1100" dirty="0" smtClean="0">
              <a:latin typeface="Sylfaen" pitchFamily="18" charset="0"/>
            </a:endParaRPr>
          </a:p>
          <a:p>
            <a:pPr algn="just">
              <a:defRPr/>
            </a:pPr>
            <a:r>
              <a:rPr lang="ka-GE" sz="1200" dirty="0" smtClean="0"/>
              <a:t>საწარმოში გამოსაშვები პროდუქციის წარმოებისათვის გათვალისწინებული ტექნოლოგია და დანადგარები პრაქტიკულად წარმოადგენს უალტერნატივო ტექნოლოგიას. საწარმოს ძირითადი ტექნოლოგიური ოპერაციებია: ნედლეულის მიღება, დროებითი დასაწყოება, პროდუქციის წარმოება და მომხმარებელზე გაცემა.</a:t>
            </a:r>
            <a:endParaRPr lang="en-US" sz="1200" dirty="0" smtClean="0"/>
          </a:p>
          <a:p>
            <a:pPr algn="just">
              <a:defRPr/>
            </a:pPr>
            <a:r>
              <a:rPr lang="ka-GE" sz="1200" dirty="0" smtClean="0"/>
              <a:t>ტექნოლოგიურ არტენატივაში განხილული იყო ასევე საწარმოო წყლის მოხმარების საკითხები, კერძოდ მოხმარებული წყალი ნაწილობრივ ყოფილიყო ბრუნვით სისტემაში, თუ ის მთლიანად ჩაშვებული ყოფილიყო ქალაქის საკანალიზაციო სისტემაში.</a:t>
            </a:r>
            <a:endParaRPr lang="en-US" sz="1200" dirty="0" smtClean="0"/>
          </a:p>
          <a:p>
            <a:pPr algn="just">
              <a:defRPr/>
            </a:pPr>
            <a:r>
              <a:rPr lang="ka-GE" sz="1200" dirty="0" smtClean="0"/>
              <a:t>საბოლოოდ გადაწყდა, რომ საწარმოო მიზნებისათვის გამოყენებული წყალი, ქაღალდის დამაქუცმაცებელ დანადგარში,  ძირითადად ყოფილიყო ბრუნვით სისტემაში, მხოლოდ მცირედი ნაწილი, რომლის გამოყენება ტექნოლოგიურად შეუძლებელია, რადგან სალექარის ქვედა ნაწილში დაგროვილი ქაღალდის ნარჩენები არ იძლევა საშუალებას საქაჩი პომპის ნორმალურ ფუნქციონირებას, ამიტომ  ნაწილი ბრუნვაშია და მისი ხარჯი თვეში დანამატების გათვალისწინებით  120 მ</a:t>
            </a:r>
            <a:r>
              <a:rPr lang="ka-GE" sz="1200" baseline="30000" dirty="0" smtClean="0"/>
              <a:t>3</a:t>
            </a:r>
            <a:r>
              <a:rPr lang="ka-GE" sz="1200" dirty="0" smtClean="0"/>
              <a:t>-ს არ აღემატება, ანუ წელიწადში 1320 მ</a:t>
            </a:r>
            <a:r>
              <a:rPr lang="ka-GE" sz="1200" baseline="30000" dirty="0" smtClean="0"/>
              <a:t>3</a:t>
            </a:r>
            <a:r>
              <a:rPr lang="ka-GE" sz="1200" dirty="0" smtClean="0"/>
              <a:t>-ს. ხოლო მცირე ნაწილი სალექარში დალექვის შემდეგ გადადის ქ. თბილისის საკანალიზაციო ქსელში.</a:t>
            </a:r>
            <a:endParaRPr lang="en-US" sz="1200" dirty="0" smtClean="0"/>
          </a:p>
          <a:p>
            <a:pPr algn="just">
              <a:defRPr/>
            </a:pPr>
            <a:r>
              <a:rPr lang="ka-GE" sz="1200" dirty="0" smtClean="0"/>
              <a:t>საწარმოო წარმოადგენს ფუნქციონირებად საწარმოს, რომელიც შესაბამისი პროდუქციის გამოშვებისათვის გააჩნია უკე ადაპტირებული ტექნოლოგია და ამდენად სხვა ალტერნატიული ტექნოლოგიების განხილვა არ წამოჭრილა.</a:t>
            </a:r>
            <a:endParaRPr lang="en-US" sz="1200" dirty="0"/>
          </a:p>
        </p:txBody>
      </p:sp>
      <p:sp>
        <p:nvSpPr>
          <p:cNvPr id="10" name="Rectangle 9"/>
          <p:cNvSpPr/>
          <p:nvPr/>
        </p:nvSpPr>
        <p:spPr>
          <a:xfrm>
            <a:off x="381000" y="914400"/>
            <a:ext cx="4572000" cy="338554"/>
          </a:xfrm>
          <a:prstGeom prst="rect">
            <a:avLst/>
          </a:prstGeom>
        </p:spPr>
        <p:txBody>
          <a:bodyPr>
            <a:spAutoFit/>
          </a:bodyPr>
          <a:lstStyle/>
          <a:p>
            <a:pPr algn="just">
              <a:defRPr/>
            </a:pPr>
            <a:r>
              <a:rPr lang="ka-GE" sz="1600" b="1" i="1" dirty="0" smtClean="0"/>
              <a:t>საწარმოს სიმძლავრეების ა</a:t>
            </a:r>
            <a:r>
              <a:rPr lang="de-DE" sz="1600" b="1" i="1" dirty="0" smtClean="0"/>
              <a:t>ლტერნატივები</a:t>
            </a:r>
            <a:endParaRPr lang="en-US" sz="16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ka-GE" sz="2000" b="1" dirty="0" smtClean="0">
                <a:latin typeface="Sylfaen" panose="010A0502050306030303" pitchFamily="18" charset="0"/>
              </a:rPr>
              <a:t>საქმიანობით გამოწვეული გარემოზე შესაძლო ზემოქმედების ჩამონათვალი და მისი მოკლე აღწერა:</a:t>
            </a:r>
            <a:r>
              <a:rPr lang="en-US" sz="1800" dirty="0" smtClean="0"/>
              <a:t/>
            </a:r>
            <a:br>
              <a:rPr lang="en-US" sz="1800" dirty="0" smtClean="0"/>
            </a:br>
            <a:endParaRPr lang="en-US" sz="1800" dirty="0"/>
          </a:p>
        </p:txBody>
      </p:sp>
      <p:sp>
        <p:nvSpPr>
          <p:cNvPr id="3" name="Content Placeholder 2"/>
          <p:cNvSpPr>
            <a:spLocks noGrp="1"/>
          </p:cNvSpPr>
          <p:nvPr>
            <p:ph idx="1"/>
          </p:nvPr>
        </p:nvSpPr>
        <p:spPr>
          <a:xfrm>
            <a:off x="457200" y="2057400"/>
            <a:ext cx="8229600" cy="4389120"/>
          </a:xfrm>
        </p:spPr>
        <p:txBody>
          <a:bodyPr>
            <a:normAutofit/>
          </a:bodyPr>
          <a:lstStyle/>
          <a:p>
            <a:r>
              <a:rPr lang="ka-GE" sz="1600" dirty="0" smtClean="0">
                <a:latin typeface="Sylfaen" panose="010A0502050306030303" pitchFamily="18" charset="0"/>
              </a:rPr>
              <a:t>ზემოქმედება ატმოსფერულ ჰაერზე და ემისიები;</a:t>
            </a:r>
          </a:p>
          <a:p>
            <a:r>
              <a:rPr lang="ka-GE" sz="1600" dirty="0" smtClean="0">
                <a:latin typeface="Sylfaen" panose="010A0502050306030303" pitchFamily="18" charset="0"/>
              </a:rPr>
              <a:t>ხმაური და ვიბრაცია;</a:t>
            </a:r>
            <a:endParaRPr lang="en-US" sz="1600" dirty="0" smtClean="0">
              <a:latin typeface="Sylfaen" panose="010A0502050306030303" pitchFamily="18" charset="0"/>
            </a:endParaRPr>
          </a:p>
          <a:p>
            <a:r>
              <a:rPr lang="ka-GE" sz="1600" dirty="0" smtClean="0">
                <a:latin typeface="Sylfaen" panose="010A0502050306030303" pitchFamily="18" charset="0"/>
              </a:rPr>
              <a:t>ელექტრო მაგნიტური გამოსხივება;</a:t>
            </a:r>
            <a:endParaRPr lang="en-US" sz="1600" dirty="0" smtClean="0">
              <a:latin typeface="Sylfaen" panose="010A0502050306030303" pitchFamily="18" charset="0"/>
            </a:endParaRPr>
          </a:p>
          <a:p>
            <a:r>
              <a:rPr lang="ka-GE" sz="1600" dirty="0" smtClean="0">
                <a:latin typeface="Sylfaen" panose="010A0502050306030303" pitchFamily="18" charset="0"/>
              </a:rPr>
              <a:t>ზემოქმედება წყლის ხარისხზე;</a:t>
            </a:r>
            <a:endParaRPr lang="en-US" sz="1600" dirty="0" smtClean="0">
              <a:latin typeface="Sylfaen" panose="010A0502050306030303" pitchFamily="18" charset="0"/>
            </a:endParaRPr>
          </a:p>
          <a:p>
            <a:r>
              <a:rPr lang="ka-GE" sz="1600" dirty="0" smtClean="0">
                <a:latin typeface="Sylfaen" panose="010A0502050306030303" pitchFamily="18" charset="0"/>
              </a:rPr>
              <a:t>ზემოქმედება ცხოველთა სამყაროზე;</a:t>
            </a:r>
            <a:endParaRPr lang="en-US" sz="1600" dirty="0" smtClean="0">
              <a:latin typeface="Sylfaen" panose="010A0502050306030303" pitchFamily="18" charset="0"/>
            </a:endParaRPr>
          </a:p>
          <a:p>
            <a:r>
              <a:rPr lang="ka-GE" sz="1600" dirty="0" smtClean="0">
                <a:latin typeface="Sylfaen" panose="010A0502050306030303" pitchFamily="18" charset="0"/>
              </a:rPr>
              <a:t>ნარჩენების წარმოქმნა და მათი მართვის პროცესში მოსალოდნელი ზემოქმედება;</a:t>
            </a:r>
            <a:endParaRPr lang="en-US" sz="1600" dirty="0" smtClean="0">
              <a:latin typeface="Sylfaen" panose="010A0502050306030303" pitchFamily="18" charset="0"/>
            </a:endParaRPr>
          </a:p>
          <a:p>
            <a:r>
              <a:rPr lang="ka-GE" sz="1600" dirty="0" smtClean="0">
                <a:latin typeface="Sylfaen" panose="010A0502050306030303" pitchFamily="18" charset="0"/>
              </a:rPr>
              <a:t>ზემოქმედება ადამიანის ჯანმრთელობასა და უსაფრთხოებაზე;</a:t>
            </a:r>
            <a:endParaRPr lang="en-US" sz="1600" dirty="0">
              <a:latin typeface="Sylfaen" panose="010A0502050306030303" pitchFamily="18" charset="0"/>
            </a:endParaRPr>
          </a:p>
          <a:p>
            <a:r>
              <a:rPr lang="ka-GE" sz="1600" dirty="0" smtClean="0">
                <a:latin typeface="Sylfaen" panose="010A0502050306030303" pitchFamily="18" charset="0"/>
              </a:rPr>
              <a:t>ნიადაგის, გრუნტის და მიწისქვეშა წყლების დაბინძურების რისკები;</a:t>
            </a:r>
            <a:endParaRPr lang="en-US" sz="1600" dirty="0">
              <a:latin typeface="Sylfaen" panose="010A0502050306030303" pitchFamily="18" charset="0"/>
            </a:endParaRPr>
          </a:p>
          <a:p>
            <a:r>
              <a:rPr lang="ka-GE" sz="1600" dirty="0" smtClean="0">
                <a:latin typeface="Sylfaen" panose="010A0502050306030303" pitchFamily="18" charset="0"/>
              </a:rPr>
              <a:t> კუმულაციური ზემოქმედება;</a:t>
            </a:r>
            <a:endParaRPr lang="en-US" sz="1600" dirty="0" smtClean="0">
              <a:latin typeface="Sylfaen" panose="010A0502050306030303" pitchFamily="18" charset="0"/>
            </a:endParaRP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a:bodyPr>
          <a:lstStyle/>
          <a:p>
            <a:r>
              <a:rPr lang="ka-GE" sz="1800" b="1" dirty="0" smtClean="0">
                <a:latin typeface="Sylfaen" panose="010A0502050306030303" pitchFamily="18" charset="0"/>
              </a:rPr>
              <a:t>ზემოქმედება ატმოსფერულ ჰაერზე და ემისიები</a:t>
            </a:r>
            <a:endParaRPr lang="en-US" sz="1800" b="1" dirty="0">
              <a:latin typeface="Sylfaen" panose="010A0502050306030303" pitchFamily="18" charset="0"/>
            </a:endParaRPr>
          </a:p>
        </p:txBody>
      </p:sp>
      <p:sp>
        <p:nvSpPr>
          <p:cNvPr id="3" name="Content Placeholder 2"/>
          <p:cNvSpPr>
            <a:spLocks noGrp="1"/>
          </p:cNvSpPr>
          <p:nvPr>
            <p:ph idx="1"/>
          </p:nvPr>
        </p:nvSpPr>
        <p:spPr>
          <a:xfrm>
            <a:off x="533400" y="1066800"/>
            <a:ext cx="8229600" cy="4617720"/>
          </a:xfrm>
        </p:spPr>
        <p:txBody>
          <a:bodyPr/>
          <a:lstStyle/>
          <a:p>
            <a:pPr algn="just">
              <a:buNone/>
            </a:pPr>
            <a:r>
              <a:rPr lang="ka-GE" sz="1600" dirty="0" smtClean="0"/>
              <a:t>                                         </a:t>
            </a:r>
          </a:p>
          <a:p>
            <a:pPr algn="just">
              <a:buNone/>
            </a:pPr>
            <a:endParaRPr lang="ka-GE" sz="1600" b="1" dirty="0"/>
          </a:p>
          <a:p>
            <a:pPr algn="just">
              <a:buNone/>
            </a:pPr>
            <a:r>
              <a:rPr lang="ka-GE" sz="1600" b="1" dirty="0" smtClean="0">
                <a:latin typeface="Sylfaen" panose="010A0502050306030303" pitchFamily="18" charset="0"/>
              </a:rPr>
              <a:t>დაბინძურების წყაროები:</a:t>
            </a:r>
          </a:p>
        </p:txBody>
      </p:sp>
      <p:sp>
        <p:nvSpPr>
          <p:cNvPr id="4" name="Rectangle 3"/>
          <p:cNvSpPr/>
          <p:nvPr/>
        </p:nvSpPr>
        <p:spPr>
          <a:xfrm>
            <a:off x="547255" y="2123778"/>
            <a:ext cx="7239000" cy="523220"/>
          </a:xfrm>
          <a:prstGeom prst="rect">
            <a:avLst/>
          </a:prstGeom>
        </p:spPr>
        <p:txBody>
          <a:bodyPr wrap="square">
            <a:spAutoFit/>
          </a:bodyPr>
          <a:lstStyle/>
          <a:p>
            <a:r>
              <a:rPr lang="en-US" sz="1400" dirty="0" smtClean="0">
                <a:latin typeface="Sylfaen" panose="010A0502050306030303" pitchFamily="18" charset="0"/>
              </a:rPr>
              <a:t>ა) </a:t>
            </a:r>
            <a:r>
              <a:rPr lang="ka-GE" sz="1400" dirty="0" smtClean="0">
                <a:latin typeface="Sylfaen" panose="010A0502050306030303" pitchFamily="18" charset="0"/>
              </a:rPr>
              <a:t>საქვაბე </a:t>
            </a:r>
            <a:r>
              <a:rPr lang="en-US" sz="1400" dirty="0" smtClean="0">
                <a:latin typeface="Sylfaen" panose="010A0502050306030303" pitchFamily="18" charset="0"/>
              </a:rPr>
              <a:t>(გ-1 </a:t>
            </a:r>
            <a:r>
              <a:rPr lang="ka-GE" sz="1400" dirty="0" smtClean="0">
                <a:latin typeface="Sylfaen" panose="010A0502050306030303" pitchFamily="18" charset="0"/>
              </a:rPr>
              <a:t>გაფრქვევის წყარო</a:t>
            </a:r>
            <a:r>
              <a:rPr lang="en-US" sz="1400" dirty="0" smtClean="0">
                <a:latin typeface="Sylfaen" panose="010A0502050306030303" pitchFamily="18" charset="0"/>
              </a:rPr>
              <a:t>);</a:t>
            </a:r>
          </a:p>
          <a:p>
            <a:r>
              <a:rPr lang="ka-GE" sz="1400" dirty="0" smtClean="0">
                <a:latin typeface="Sylfaen" panose="010A0502050306030303" pitchFamily="18" charset="0"/>
              </a:rPr>
              <a:t>ბ) ჰიგიენური ქაღალდის დასაჭრელი დანადგარი </a:t>
            </a:r>
            <a:r>
              <a:rPr lang="en-US" sz="1400" dirty="0" smtClean="0">
                <a:latin typeface="Sylfaen" panose="010A0502050306030303" pitchFamily="18" charset="0"/>
              </a:rPr>
              <a:t>(გ-</a:t>
            </a:r>
            <a:r>
              <a:rPr lang="ka-GE" sz="1400" dirty="0" smtClean="0">
                <a:latin typeface="Sylfaen" panose="010A0502050306030303" pitchFamily="18" charset="0"/>
              </a:rPr>
              <a:t>2 გაფრქვევის წყარო</a:t>
            </a:r>
            <a:r>
              <a:rPr lang="en-US" sz="1400" dirty="0" smtClean="0">
                <a:latin typeface="Sylfaen" panose="010A0502050306030303" pitchFamily="18" charset="0"/>
              </a:rPr>
              <a:t>)</a:t>
            </a:r>
            <a:endParaRPr lang="en-US" sz="1300" dirty="0">
              <a:latin typeface="Sylfaen" panose="010A0502050306030303" pitchFamily="18" charset="0"/>
            </a:endParaRPr>
          </a:p>
        </p:txBody>
      </p:sp>
      <p:sp>
        <p:nvSpPr>
          <p:cNvPr id="10" name="Rectangle 9"/>
          <p:cNvSpPr/>
          <p:nvPr/>
        </p:nvSpPr>
        <p:spPr>
          <a:xfrm>
            <a:off x="520844" y="3114020"/>
            <a:ext cx="7772400" cy="584775"/>
          </a:xfrm>
          <a:prstGeom prst="rect">
            <a:avLst/>
          </a:prstGeom>
        </p:spPr>
        <p:txBody>
          <a:bodyPr wrap="square">
            <a:spAutoFit/>
          </a:bodyPr>
          <a:lstStyle/>
          <a:p>
            <a:pPr algn="just"/>
            <a:r>
              <a:rPr lang="ka-GE" sz="1600" dirty="0" smtClean="0">
                <a:latin typeface="Sylfaen" panose="010A0502050306030303" pitchFamily="18" charset="0"/>
              </a:rPr>
              <a:t>გარემოში გამოიფრქვევა შემდეგი მავნე ნივთიერებები:</a:t>
            </a:r>
            <a:r>
              <a:rPr lang="ka-GE" sz="1600" b="1" dirty="0" smtClean="0">
                <a:latin typeface="Sylfaen" panose="010A0502050306030303" pitchFamily="18" charset="0"/>
              </a:rPr>
              <a:t> </a:t>
            </a:r>
            <a:r>
              <a:rPr lang="ka-GE" sz="1600" b="1" i="1" dirty="0" smtClean="0">
                <a:latin typeface="Sylfaen" panose="010A0502050306030303" pitchFamily="18" charset="0"/>
              </a:rPr>
              <a:t>მტვერი, აზოტის ორჟანგი და ნახშირჟანგი</a:t>
            </a:r>
            <a:endParaRPr lang="en-US" sz="1600" b="1" dirty="0">
              <a:solidFill>
                <a:srgbClr val="7030A0"/>
              </a:solidFill>
              <a:latin typeface="Sylfaen" panose="010A0502050306030303" pitchFamily="18" charset="0"/>
            </a:endParaRPr>
          </a:p>
        </p:txBody>
      </p:sp>
      <p:pic>
        <p:nvPicPr>
          <p:cNvPr id="5" name="Picture 2"/>
          <p:cNvPicPr>
            <a:picLocks noChangeAspect="1" noChangeArrowheads="1"/>
          </p:cNvPicPr>
          <p:nvPr/>
        </p:nvPicPr>
        <p:blipFill>
          <a:blip r:embed="rId2"/>
          <a:srcRect/>
          <a:stretch>
            <a:fillRect/>
          </a:stretch>
        </p:blipFill>
        <p:spPr bwMode="auto">
          <a:xfrm>
            <a:off x="401782" y="4227195"/>
            <a:ext cx="8010525" cy="23717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33400"/>
          </a:xfrm>
        </p:spPr>
        <p:txBody>
          <a:bodyPr>
            <a:normAutofit/>
          </a:bodyPr>
          <a:lstStyle/>
          <a:p>
            <a:r>
              <a:rPr lang="pt-BR" sz="1600" b="1" dirty="0" smtClean="0"/>
              <a:t>ატმოსფერულ ჰაერში მავნე ნივთიერებათა გაბნევის ანგარიშის შედეგთა ანალიზი</a:t>
            </a:r>
            <a:endParaRPr lang="en-US" sz="1600" b="1" dirty="0"/>
          </a:p>
        </p:txBody>
      </p:sp>
      <p:sp>
        <p:nvSpPr>
          <p:cNvPr id="3" name="Content Placeholder 2"/>
          <p:cNvSpPr>
            <a:spLocks noGrp="1"/>
          </p:cNvSpPr>
          <p:nvPr>
            <p:ph idx="1"/>
          </p:nvPr>
        </p:nvSpPr>
        <p:spPr>
          <a:xfrm>
            <a:off x="533400" y="1676400"/>
            <a:ext cx="8229600" cy="1905000"/>
          </a:xfrm>
        </p:spPr>
        <p:txBody>
          <a:bodyPr>
            <a:normAutofit/>
          </a:bodyPr>
          <a:lstStyle/>
          <a:p>
            <a:pPr algn="just"/>
            <a:r>
              <a:rPr lang="en-US" sz="1400" dirty="0" err="1" smtClean="0">
                <a:latin typeface="Sylfaen" panose="010A0502050306030303" pitchFamily="18" charset="0"/>
              </a:rPr>
              <a:t>უახლოესი</a:t>
            </a:r>
            <a:r>
              <a:rPr lang="en-US" sz="1400" dirty="0" smtClean="0">
                <a:latin typeface="Sylfaen" panose="010A0502050306030303" pitchFamily="18" charset="0"/>
              </a:rPr>
              <a:t> </a:t>
            </a:r>
            <a:r>
              <a:rPr lang="en-US" sz="1400" dirty="0" err="1" smtClean="0">
                <a:latin typeface="Sylfaen" panose="010A0502050306030303" pitchFamily="18" charset="0"/>
              </a:rPr>
              <a:t>დასახლებული</a:t>
            </a:r>
            <a:r>
              <a:rPr lang="en-US" sz="1400" dirty="0" smtClean="0">
                <a:latin typeface="Sylfaen" panose="010A0502050306030303" pitchFamily="18" charset="0"/>
              </a:rPr>
              <a:t> </a:t>
            </a:r>
            <a:r>
              <a:rPr lang="en-US" sz="1400" dirty="0" err="1" smtClean="0">
                <a:latin typeface="Sylfaen" panose="010A0502050306030303" pitchFamily="18" charset="0"/>
              </a:rPr>
              <a:t>პუნქტი</a:t>
            </a:r>
            <a:r>
              <a:rPr lang="en-US" sz="1400" dirty="0" smtClean="0">
                <a:latin typeface="Sylfaen" panose="010A0502050306030303" pitchFamily="18" charset="0"/>
              </a:rPr>
              <a:t> </a:t>
            </a:r>
            <a:r>
              <a:rPr lang="ka-GE" sz="1400" dirty="0" smtClean="0">
                <a:latin typeface="Sylfaen" panose="010A0502050306030303" pitchFamily="18" charset="0"/>
              </a:rPr>
              <a:t>აღმოსავლეთის მიმართულებით მდებარეობს 45 მეტრში, ჩრდილოეთით 120 მეტრში, სამხრეთის მიმართულებით 150 მეტრში და დასავლეთის მიმართულებით 200 მეტრში. </a:t>
            </a:r>
            <a:r>
              <a:rPr lang="en-US" sz="1400" dirty="0" err="1" smtClean="0">
                <a:latin typeface="Sylfaen" panose="010A0502050306030303" pitchFamily="18" charset="0"/>
              </a:rPr>
              <a:t>გაანგარიშებული</a:t>
            </a:r>
            <a:r>
              <a:rPr lang="en-US" sz="1400" dirty="0" smtClean="0">
                <a:latin typeface="Sylfaen" panose="010A0502050306030303" pitchFamily="18" charset="0"/>
              </a:rPr>
              <a:t> </a:t>
            </a:r>
            <a:r>
              <a:rPr lang="en-US" sz="1400" dirty="0" err="1" smtClean="0">
                <a:latin typeface="Sylfaen" panose="010A0502050306030303" pitchFamily="18" charset="0"/>
              </a:rPr>
              <a:t>ემისიების</a:t>
            </a:r>
            <a:r>
              <a:rPr lang="en-US" sz="1400" dirty="0" smtClean="0">
                <a:latin typeface="Sylfaen" panose="010A0502050306030303" pitchFamily="18" charset="0"/>
              </a:rPr>
              <a:t> </a:t>
            </a:r>
            <a:r>
              <a:rPr lang="en-US" sz="1400" dirty="0" err="1" smtClean="0">
                <a:latin typeface="Sylfaen" panose="010A0502050306030303" pitchFamily="18" charset="0"/>
              </a:rPr>
              <a:t>შესაბამისად</a:t>
            </a:r>
            <a:r>
              <a:rPr lang="en-US" sz="1400" dirty="0" smtClean="0">
                <a:latin typeface="Sylfaen" panose="010A0502050306030303" pitchFamily="18" charset="0"/>
              </a:rPr>
              <a:t>,  </a:t>
            </a:r>
            <a:r>
              <a:rPr lang="en-US" sz="1400" dirty="0" err="1" smtClean="0">
                <a:latin typeface="Sylfaen" panose="010A0502050306030303" pitchFamily="18" charset="0"/>
              </a:rPr>
              <a:t>ჰაერის</a:t>
            </a:r>
            <a:r>
              <a:rPr lang="en-US" sz="1400" dirty="0" smtClean="0">
                <a:latin typeface="Sylfaen" panose="010A0502050306030303" pitchFamily="18" charset="0"/>
              </a:rPr>
              <a:t> </a:t>
            </a:r>
            <a:r>
              <a:rPr lang="en-US" sz="1400" dirty="0" err="1" smtClean="0">
                <a:latin typeface="Sylfaen" panose="010A0502050306030303" pitchFamily="18" charset="0"/>
              </a:rPr>
              <a:t>ხარისხის</a:t>
            </a:r>
            <a:r>
              <a:rPr lang="en-US" sz="1400" dirty="0" smtClean="0">
                <a:latin typeface="Sylfaen" panose="010A0502050306030303" pitchFamily="18" charset="0"/>
              </a:rPr>
              <a:t> </a:t>
            </a:r>
            <a:r>
              <a:rPr lang="en-US" sz="1400" dirty="0" err="1" smtClean="0">
                <a:latin typeface="Sylfaen" panose="010A0502050306030303" pitchFamily="18" charset="0"/>
              </a:rPr>
              <a:t>მოდელირება</a:t>
            </a:r>
            <a:r>
              <a:rPr lang="en-US" sz="1400" dirty="0" smtClean="0">
                <a:latin typeface="Sylfaen" panose="010A0502050306030303" pitchFamily="18" charset="0"/>
              </a:rPr>
              <a:t> </a:t>
            </a:r>
            <a:r>
              <a:rPr lang="en-US" sz="1400" dirty="0" err="1" smtClean="0">
                <a:latin typeface="Sylfaen" panose="010A0502050306030303" pitchFamily="18" charset="0"/>
              </a:rPr>
              <a:t>შესრულდ</a:t>
            </a:r>
            <a:r>
              <a:rPr lang="ka-GE" sz="1400" dirty="0" smtClean="0">
                <a:latin typeface="Sylfaen" panose="010A0502050306030303" pitchFamily="18" charset="0"/>
              </a:rPr>
              <a:t>ებ</a:t>
            </a:r>
            <a:r>
              <a:rPr lang="en-US" sz="1400" dirty="0" smtClean="0">
                <a:latin typeface="Sylfaen" panose="010A0502050306030303" pitchFamily="18" charset="0"/>
              </a:rPr>
              <a:t>ა </a:t>
            </a:r>
            <a:r>
              <a:rPr lang="en-US" sz="1400" dirty="0" err="1" smtClean="0">
                <a:latin typeface="Sylfaen" panose="010A0502050306030303" pitchFamily="18" charset="0"/>
              </a:rPr>
              <a:t>ობიექტის</a:t>
            </a:r>
            <a:r>
              <a:rPr lang="en-US" sz="1400" dirty="0" smtClean="0">
                <a:latin typeface="Sylfaen" panose="010A0502050306030303" pitchFamily="18" charset="0"/>
              </a:rPr>
              <a:t> </a:t>
            </a:r>
            <a:r>
              <a:rPr lang="en-US" sz="1400" dirty="0" err="1" smtClean="0">
                <a:latin typeface="Sylfaen" panose="010A0502050306030303" pitchFamily="18" charset="0"/>
              </a:rPr>
              <a:t>წყაროებიდან</a:t>
            </a:r>
            <a:r>
              <a:rPr lang="en-US" sz="1400" dirty="0" smtClean="0">
                <a:latin typeface="Sylfaen" panose="010A0502050306030303" pitchFamily="18" charset="0"/>
              </a:rPr>
              <a:t>  </a:t>
            </a:r>
            <a:r>
              <a:rPr lang="ka-GE" sz="1400" dirty="0" smtClean="0">
                <a:latin typeface="Sylfaen" panose="010A0502050306030303" pitchFamily="18" charset="0"/>
              </a:rPr>
              <a:t>ზემოთ აღნიშნულ წერტილებში.</a:t>
            </a:r>
            <a:endParaRPr lang="en-US" sz="1400" dirty="0" smtClean="0">
              <a:latin typeface="Sylfaen" panose="010A0502050306030303" pitchFamily="18" charset="0"/>
            </a:endParaRPr>
          </a:p>
          <a:p>
            <a:pPr algn="just"/>
            <a:r>
              <a:rPr lang="pt-BR" sz="1400" dirty="0" smtClean="0">
                <a:latin typeface="Sylfaen" panose="010A0502050306030303" pitchFamily="18" charset="0"/>
              </a:rPr>
              <a:t>გათვლები განხორციელდა იმ შემთხვევისათვის, როცა </a:t>
            </a:r>
            <a:r>
              <a:rPr lang="pt-BR" sz="1400" dirty="0" err="1" smtClean="0">
                <a:latin typeface="Sylfaen" panose="010A0502050306030303" pitchFamily="18" charset="0"/>
              </a:rPr>
              <a:t>ერთდროულად</a:t>
            </a:r>
            <a:r>
              <a:rPr lang="pt-BR" sz="1400" dirty="0" smtClean="0">
                <a:latin typeface="Sylfaen" panose="010A0502050306030303" pitchFamily="18" charset="0"/>
              </a:rPr>
              <a:t> </a:t>
            </a:r>
            <a:r>
              <a:rPr lang="ka-GE" sz="1400" dirty="0">
                <a:latin typeface="Sylfaen" panose="010A0502050306030303" pitchFamily="18" charset="0"/>
              </a:rPr>
              <a:t>გ</a:t>
            </a:r>
            <a:r>
              <a:rPr lang="pt-BR" sz="1400" dirty="0" err="1" smtClean="0">
                <a:latin typeface="Sylfaen" panose="010A0502050306030303" pitchFamily="18" charset="0"/>
              </a:rPr>
              <a:t>აფრქვევს</a:t>
            </a:r>
            <a:r>
              <a:rPr lang="pt-BR" sz="1400" dirty="0" smtClean="0">
                <a:latin typeface="Sylfaen" panose="010A0502050306030303" pitchFamily="18" charset="0"/>
              </a:rPr>
              <a:t> ყველა წყარო, რაც შეყვანილ იქნა კომპიუტერში, მოცემულია დანართის პირველ ფურცელზე. ასევე გათვალისწინებული იქნა </a:t>
            </a:r>
            <a:r>
              <a:rPr lang="ka-GE" sz="1400" dirty="0" smtClean="0">
                <a:latin typeface="Sylfaen" panose="010A0502050306030303" pitchFamily="18" charset="0"/>
              </a:rPr>
              <a:t>ფონური მახასიათებლები ქალაქის მოსახლეობის რიცხოვნობის გათვალისწინებით.</a:t>
            </a:r>
            <a:endParaRPr lang="en-US" sz="1400" b="1" i="1" dirty="0" smtClean="0">
              <a:latin typeface="Sylfaen" panose="010A0502050306030303" pitchFamily="18" charset="0"/>
            </a:endParaRPr>
          </a:p>
          <a:p>
            <a:pPr marL="0" indent="0" algn="just">
              <a:buNone/>
            </a:pPr>
            <a:endParaRPr lang="ka-GE" sz="1400" i="1" dirty="0" smtClean="0"/>
          </a:p>
          <a:p>
            <a:pPr marL="0" indent="0" algn="just">
              <a:buNone/>
            </a:pPr>
            <a:endParaRPr lang="en-US" sz="1400" dirty="0"/>
          </a:p>
        </p:txBody>
      </p:sp>
      <p:pic>
        <p:nvPicPr>
          <p:cNvPr id="4" name="Picture 2"/>
          <p:cNvPicPr>
            <a:picLocks noChangeAspect="1" noChangeArrowheads="1"/>
          </p:cNvPicPr>
          <p:nvPr/>
        </p:nvPicPr>
        <p:blipFill>
          <a:blip r:embed="rId2"/>
          <a:srcRect/>
          <a:stretch>
            <a:fillRect/>
          </a:stretch>
        </p:blipFill>
        <p:spPr bwMode="auto">
          <a:xfrm>
            <a:off x="590550" y="3810000"/>
            <a:ext cx="8172450" cy="26574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85800"/>
          </a:xfrm>
        </p:spPr>
        <p:txBody>
          <a:bodyPr>
            <a:normAutofit/>
          </a:bodyPr>
          <a:lstStyle/>
          <a:p>
            <a:pPr algn="ctr"/>
            <a:r>
              <a:rPr lang="ka-GE" sz="2800" dirty="0" smtClean="0"/>
              <a:t>ხმაური: </a:t>
            </a:r>
            <a:r>
              <a:rPr lang="en-US" sz="2800" dirty="0" smtClean="0"/>
              <a:t>         </a:t>
            </a:r>
            <a:r>
              <a:rPr lang="ka-GE" sz="2800" dirty="0" smtClean="0"/>
              <a:t>           </a:t>
            </a:r>
            <a:r>
              <a:rPr lang="en-US" sz="2800" dirty="0" smtClean="0"/>
              <a:t>    </a:t>
            </a:r>
            <a:r>
              <a:rPr lang="ka-GE" sz="2800" dirty="0" smtClean="0"/>
              <a:t>ვიბრაცია:</a:t>
            </a:r>
            <a:endParaRPr lang="ka-GE" sz="2800" dirty="0"/>
          </a:p>
        </p:txBody>
      </p:sp>
      <p:sp>
        <p:nvSpPr>
          <p:cNvPr id="13" name="Content Placeholder 12"/>
          <p:cNvSpPr>
            <a:spLocks noGrp="1"/>
          </p:cNvSpPr>
          <p:nvPr>
            <p:ph idx="1"/>
          </p:nvPr>
        </p:nvSpPr>
        <p:spPr>
          <a:xfrm>
            <a:off x="558800" y="4460797"/>
            <a:ext cx="82296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indent="0" algn="just">
              <a:buNone/>
            </a:pPr>
            <a:r>
              <a:rPr lang="ka-GE" sz="1600" dirty="0">
                <a:latin typeface="Sylfaen" panose="010A0502050306030303" pitchFamily="18" charset="0"/>
              </a:rPr>
              <a:t>ხმაური არის სხვადასხვა სიხშირის და ინტენსივობის ბგერების </a:t>
            </a:r>
            <a:r>
              <a:rPr lang="ka-GE" sz="1600" dirty="0" smtClean="0">
                <a:latin typeface="Sylfaen" panose="010A0502050306030303" pitchFamily="18" charset="0"/>
              </a:rPr>
              <a:t>მოუწესრიგებელი</a:t>
            </a:r>
            <a:r>
              <a:rPr lang="en-US" sz="1600" dirty="0" smtClean="0">
                <a:latin typeface="Sylfaen" panose="010A0502050306030303" pitchFamily="18" charset="0"/>
              </a:rPr>
              <a:t> </a:t>
            </a:r>
            <a:r>
              <a:rPr lang="ka-GE" sz="1600" dirty="0" smtClean="0">
                <a:latin typeface="Sylfaen" panose="010A0502050306030303" pitchFamily="18" charset="0"/>
              </a:rPr>
              <a:t>ერთობლიობა</a:t>
            </a:r>
            <a:r>
              <a:rPr lang="ka-GE" sz="1600" dirty="0">
                <a:latin typeface="Sylfaen" panose="010A0502050306030303" pitchFamily="18" charset="0"/>
              </a:rPr>
              <a:t>, რომელსაც შეუძლია გამოიწვიოს </a:t>
            </a:r>
            <a:r>
              <a:rPr lang="ka-GE" sz="1600" dirty="0" smtClean="0">
                <a:latin typeface="Sylfaen" panose="010A0502050306030303" pitchFamily="18" charset="0"/>
              </a:rPr>
              <a:t>მავნე</a:t>
            </a:r>
            <a:r>
              <a:rPr lang="en-US" sz="1600" dirty="0" smtClean="0">
                <a:latin typeface="Sylfaen" panose="010A0502050306030303" pitchFamily="18" charset="0"/>
              </a:rPr>
              <a:t> </a:t>
            </a:r>
            <a:r>
              <a:rPr lang="ka-GE" sz="1600" dirty="0" smtClean="0">
                <a:latin typeface="Sylfaen" panose="010A0502050306030303" pitchFamily="18" charset="0"/>
              </a:rPr>
              <a:t>ზემოქმედება ადამიანის</a:t>
            </a:r>
            <a:r>
              <a:rPr lang="en-US" sz="1600" dirty="0" smtClean="0">
                <a:latin typeface="Sylfaen" panose="010A0502050306030303" pitchFamily="18" charset="0"/>
              </a:rPr>
              <a:t> </a:t>
            </a:r>
            <a:r>
              <a:rPr lang="ka-GE" sz="1600" dirty="0" smtClean="0">
                <a:latin typeface="Sylfaen" panose="010A0502050306030303" pitchFamily="18" charset="0"/>
              </a:rPr>
              <a:t>ორგანიზმზე</a:t>
            </a:r>
            <a:r>
              <a:rPr lang="ka-GE" sz="1600" dirty="0">
                <a:latin typeface="Sylfaen" panose="010A0502050306030303" pitchFamily="18" charset="0"/>
              </a:rPr>
              <a:t>.</a:t>
            </a:r>
            <a:endParaRPr lang="en-US" sz="1600" dirty="0"/>
          </a:p>
        </p:txBody>
      </p:sp>
      <p:sp>
        <p:nvSpPr>
          <p:cNvPr id="6" name="Rectangle 5"/>
          <p:cNvSpPr/>
          <p:nvPr/>
        </p:nvSpPr>
        <p:spPr>
          <a:xfrm>
            <a:off x="518490" y="1666221"/>
            <a:ext cx="4205910" cy="738664"/>
          </a:xfrm>
          <a:prstGeom prst="rect">
            <a:avLst/>
          </a:prstGeom>
        </p:spPr>
        <p:txBody>
          <a:bodyPr wrap="square">
            <a:spAutoFit/>
          </a:bodyPr>
          <a:lstStyle/>
          <a:p>
            <a:r>
              <a:rPr lang="ka-GE" sz="1400" dirty="0" smtClean="0">
                <a:latin typeface="Sylfaen" panose="010A0502050306030303" pitchFamily="18" charset="0"/>
              </a:rPr>
              <a:t>საწარმოო </a:t>
            </a:r>
            <a:r>
              <a:rPr lang="ka-GE" sz="1400" dirty="0">
                <a:latin typeface="Sylfaen" panose="010A0502050306030303" pitchFamily="18" charset="0"/>
              </a:rPr>
              <a:t>ობიექტისაგან</a:t>
            </a:r>
          </a:p>
          <a:p>
            <a:r>
              <a:rPr lang="ka-GE" sz="1400" dirty="0">
                <a:latin typeface="Sylfaen" panose="010A0502050306030303" pitchFamily="18" charset="0"/>
              </a:rPr>
              <a:t>მოსალოდნელი ხმაური </a:t>
            </a:r>
            <a:r>
              <a:rPr lang="ka-GE" sz="1400" dirty="0">
                <a:solidFill>
                  <a:schemeClr val="accent1"/>
                </a:solidFill>
                <a:latin typeface="Sylfaen" panose="010A0502050306030303" pitchFamily="18" charset="0"/>
              </a:rPr>
              <a:t>არ აღემატება დასაშვებ </a:t>
            </a:r>
            <a:r>
              <a:rPr lang="ka-GE" sz="1400" dirty="0" smtClean="0">
                <a:solidFill>
                  <a:schemeClr val="accent1"/>
                </a:solidFill>
                <a:latin typeface="Sylfaen" panose="010A0502050306030303" pitchFamily="18" charset="0"/>
              </a:rPr>
              <a:t>ნორმატივებს</a:t>
            </a:r>
            <a:r>
              <a:rPr lang="en-US" sz="1400" dirty="0" smtClean="0">
                <a:latin typeface="Sylfaen" panose="010A0502050306030303" pitchFamily="18" charset="0"/>
              </a:rPr>
              <a:t> </a:t>
            </a:r>
            <a:r>
              <a:rPr lang="ka-GE" sz="1400" dirty="0" smtClean="0">
                <a:latin typeface="Sylfaen" panose="010A0502050306030303" pitchFamily="18" charset="0"/>
              </a:rPr>
              <a:t>ახლომდებარე</a:t>
            </a:r>
            <a:r>
              <a:rPr lang="en-US" sz="1400" dirty="0" smtClean="0">
                <a:latin typeface="Sylfaen" panose="010A0502050306030303" pitchFamily="18" charset="0"/>
              </a:rPr>
              <a:t> </a:t>
            </a:r>
            <a:r>
              <a:rPr lang="ka-GE" sz="1400" dirty="0" smtClean="0">
                <a:latin typeface="Sylfaen" panose="010A0502050306030303" pitchFamily="18" charset="0"/>
              </a:rPr>
              <a:t>მოსახლეობისათვის</a:t>
            </a:r>
            <a:r>
              <a:rPr lang="ka-GE" sz="1400" dirty="0">
                <a:latin typeface="Sylfaen" panose="010A0502050306030303" pitchFamily="18" charset="0"/>
              </a:rPr>
              <a:t>,</a:t>
            </a:r>
            <a:endParaRPr lang="en-US" sz="1400" dirty="0"/>
          </a:p>
        </p:txBody>
      </p:sp>
      <p:sp>
        <p:nvSpPr>
          <p:cNvPr id="7" name="Rectangle 6"/>
          <p:cNvSpPr/>
          <p:nvPr/>
        </p:nvSpPr>
        <p:spPr>
          <a:xfrm>
            <a:off x="4825912" y="1600705"/>
            <a:ext cx="4114800" cy="523220"/>
          </a:xfrm>
          <a:prstGeom prst="rect">
            <a:avLst/>
          </a:prstGeom>
        </p:spPr>
        <p:txBody>
          <a:bodyPr wrap="square">
            <a:spAutoFit/>
          </a:bodyPr>
          <a:lstStyle/>
          <a:p>
            <a:pPr algn="just"/>
            <a:r>
              <a:rPr lang="ka-GE" sz="1400" dirty="0">
                <a:solidFill>
                  <a:schemeClr val="accent1"/>
                </a:solidFill>
                <a:latin typeface="Sylfaen" panose="010A0502050306030303" pitchFamily="18" charset="0"/>
              </a:rPr>
              <a:t>ლოკალურ</a:t>
            </a:r>
            <a:r>
              <a:rPr lang="ka-GE" sz="1400" dirty="0">
                <a:latin typeface="Sylfaen" panose="010A0502050306030303" pitchFamily="18" charset="0"/>
              </a:rPr>
              <a:t> ვიბრაციას ზემოქმედება ექნება მოსამსახურე პერსონალზე</a:t>
            </a:r>
            <a:endParaRPr lang="en-US" sz="1400" dirty="0"/>
          </a:p>
        </p:txBody>
      </p:sp>
      <p:sp>
        <p:nvSpPr>
          <p:cNvPr id="8" name="Rectangle 7"/>
          <p:cNvSpPr/>
          <p:nvPr/>
        </p:nvSpPr>
        <p:spPr>
          <a:xfrm>
            <a:off x="4844473" y="2022902"/>
            <a:ext cx="3886200" cy="523220"/>
          </a:xfrm>
          <a:prstGeom prst="rect">
            <a:avLst/>
          </a:prstGeom>
        </p:spPr>
        <p:txBody>
          <a:bodyPr wrap="square">
            <a:spAutoFit/>
          </a:bodyPr>
          <a:lstStyle/>
          <a:p>
            <a:pPr algn="just"/>
            <a:r>
              <a:rPr lang="ka-GE" sz="1400" dirty="0" smtClean="0">
                <a:solidFill>
                  <a:schemeClr val="accent1"/>
                </a:solidFill>
                <a:latin typeface="Sylfaen" panose="010A0502050306030303" pitchFamily="18" charset="0"/>
              </a:rPr>
              <a:t>ზოგადი</a:t>
            </a:r>
            <a:r>
              <a:rPr lang="en-US" sz="1400" dirty="0" smtClean="0">
                <a:latin typeface="Sylfaen" panose="010A0502050306030303" pitchFamily="18" charset="0"/>
              </a:rPr>
              <a:t> </a:t>
            </a:r>
            <a:r>
              <a:rPr lang="ka-GE" sz="1400" dirty="0" smtClean="0">
                <a:latin typeface="Sylfaen" panose="010A0502050306030303" pitchFamily="18" charset="0"/>
              </a:rPr>
              <a:t>ვიბრაცია </a:t>
            </a:r>
            <a:r>
              <a:rPr lang="ka-GE" sz="1400" dirty="0">
                <a:latin typeface="Sylfaen" panose="010A0502050306030303" pitchFamily="18" charset="0"/>
              </a:rPr>
              <a:t>შესაძლებელია გავრცელდეს </a:t>
            </a:r>
            <a:r>
              <a:rPr lang="ka-GE" sz="1400" dirty="0" smtClean="0">
                <a:latin typeface="Sylfaen" panose="010A0502050306030303" pitchFamily="18" charset="0"/>
              </a:rPr>
              <a:t>ობიექტის</a:t>
            </a:r>
            <a:r>
              <a:rPr lang="en-US" sz="1400" dirty="0" smtClean="0">
                <a:latin typeface="Sylfaen" panose="010A0502050306030303" pitchFamily="18" charset="0"/>
              </a:rPr>
              <a:t> </a:t>
            </a:r>
            <a:r>
              <a:rPr lang="ka-GE" sz="1400" dirty="0" smtClean="0">
                <a:latin typeface="Sylfaen" panose="010A0502050306030303" pitchFamily="18" charset="0"/>
              </a:rPr>
              <a:t>ტერიტორიაზე</a:t>
            </a:r>
            <a:endParaRPr lang="en-US" sz="1400" dirty="0"/>
          </a:p>
        </p:txBody>
      </p:sp>
      <p:sp>
        <p:nvSpPr>
          <p:cNvPr id="9" name="Down Arrow 8"/>
          <p:cNvSpPr/>
          <p:nvPr/>
        </p:nvSpPr>
        <p:spPr>
          <a:xfrm>
            <a:off x="2257180" y="2506301"/>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698673" y="2624671"/>
            <a:ext cx="184639" cy="268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8800" y="3001601"/>
            <a:ext cx="3581400" cy="738664"/>
          </a:xfrm>
          <a:prstGeom prst="rect">
            <a:avLst/>
          </a:prstGeom>
        </p:spPr>
        <p:txBody>
          <a:bodyPr wrap="square">
            <a:spAutoFit/>
          </a:bodyPr>
          <a:lstStyle/>
          <a:p>
            <a:pPr algn="just"/>
            <a:r>
              <a:rPr lang="ka-GE" sz="1400" dirty="0">
                <a:solidFill>
                  <a:schemeClr val="accent1"/>
                </a:solidFill>
                <a:latin typeface="Sylfaen" panose="010A0502050306030303" pitchFamily="18" charset="0"/>
              </a:rPr>
              <a:t>ხმაურის გამომწვევი </a:t>
            </a:r>
            <a:r>
              <a:rPr lang="ka-GE" sz="1400" dirty="0" smtClean="0">
                <a:solidFill>
                  <a:schemeClr val="accent1"/>
                </a:solidFill>
                <a:latin typeface="Sylfaen" panose="010A0502050306030303" pitchFamily="18" charset="0"/>
              </a:rPr>
              <a:t>ძირითადი დანადგარები განთავსებულია</a:t>
            </a:r>
            <a:r>
              <a:rPr lang="en-US" sz="1400" dirty="0" smtClean="0">
                <a:solidFill>
                  <a:schemeClr val="accent1"/>
                </a:solidFill>
                <a:latin typeface="Sylfaen" panose="010A0502050306030303" pitchFamily="18" charset="0"/>
              </a:rPr>
              <a:t> </a:t>
            </a:r>
            <a:r>
              <a:rPr lang="ka-GE" sz="1400" dirty="0" smtClean="0">
                <a:solidFill>
                  <a:schemeClr val="accent1"/>
                </a:solidFill>
                <a:latin typeface="Sylfaen" panose="010A0502050306030303" pitchFamily="18" charset="0"/>
              </a:rPr>
              <a:t>დახურულ </a:t>
            </a:r>
            <a:r>
              <a:rPr lang="ka-GE" sz="1400" dirty="0">
                <a:solidFill>
                  <a:schemeClr val="accent1"/>
                </a:solidFill>
                <a:latin typeface="Sylfaen" panose="010A0502050306030303" pitchFamily="18" charset="0"/>
              </a:rPr>
              <a:t>შენობაში</a:t>
            </a:r>
            <a:endParaRPr lang="en-US" sz="1400" dirty="0">
              <a:solidFill>
                <a:schemeClr val="accent1"/>
              </a:solidFill>
            </a:endParaRPr>
          </a:p>
        </p:txBody>
      </p:sp>
      <p:sp>
        <p:nvSpPr>
          <p:cNvPr id="12" name="Rectangle 11"/>
          <p:cNvSpPr/>
          <p:nvPr/>
        </p:nvSpPr>
        <p:spPr>
          <a:xfrm>
            <a:off x="4844473" y="2923029"/>
            <a:ext cx="4267200" cy="738664"/>
          </a:xfrm>
          <a:prstGeom prst="rect">
            <a:avLst/>
          </a:prstGeom>
        </p:spPr>
        <p:txBody>
          <a:bodyPr wrap="square">
            <a:spAutoFit/>
          </a:bodyPr>
          <a:lstStyle/>
          <a:p>
            <a:r>
              <a:rPr lang="ka-GE" sz="1400" dirty="0">
                <a:latin typeface="Sylfaen" panose="010A0502050306030303" pitchFamily="18" charset="0"/>
              </a:rPr>
              <a:t>საწარმოში არსებული დანადგარები, რომლებიც წარმოადგენენ ვიბრაციის </a:t>
            </a:r>
            <a:r>
              <a:rPr lang="ka-GE" sz="1400" dirty="0" smtClean="0">
                <a:latin typeface="Sylfaen" panose="010A0502050306030303" pitchFamily="18" charset="0"/>
              </a:rPr>
              <a:t>გამომწვევ</a:t>
            </a:r>
            <a:r>
              <a:rPr lang="en-US" sz="1400" dirty="0" smtClean="0">
                <a:latin typeface="Sylfaen" panose="010A0502050306030303" pitchFamily="18" charset="0"/>
              </a:rPr>
              <a:t> </a:t>
            </a:r>
            <a:r>
              <a:rPr lang="ka-GE" sz="1400" dirty="0" smtClean="0">
                <a:latin typeface="Sylfaen" panose="010A0502050306030303" pitchFamily="18" charset="0"/>
              </a:rPr>
              <a:t>წყაროს</a:t>
            </a:r>
            <a:r>
              <a:rPr lang="ka-GE" sz="1400" dirty="0">
                <a:latin typeface="Sylfaen" panose="010A0502050306030303" pitchFamily="18" charset="0"/>
              </a:rPr>
              <a:t>, </a:t>
            </a:r>
            <a:r>
              <a:rPr lang="ka-GE" sz="1400" dirty="0">
                <a:solidFill>
                  <a:schemeClr val="accent1"/>
                </a:solidFill>
                <a:latin typeface="Sylfaen" panose="010A0502050306030303" pitchFamily="18" charset="0"/>
              </a:rPr>
              <a:t>არ გ</a:t>
            </a:r>
            <a:r>
              <a:rPr lang="ka-GE" sz="1400" dirty="0" smtClean="0">
                <a:solidFill>
                  <a:schemeClr val="accent1"/>
                </a:solidFill>
                <a:latin typeface="Sylfaen" panose="010A0502050306030303" pitchFamily="18" charset="0"/>
              </a:rPr>
              <a:t>აჭარბებენ </a:t>
            </a:r>
            <a:r>
              <a:rPr lang="ka-GE" sz="1400" dirty="0">
                <a:solidFill>
                  <a:schemeClr val="accent1"/>
                </a:solidFill>
                <a:latin typeface="Sylfaen" panose="010A0502050306030303" pitchFamily="18" charset="0"/>
              </a:rPr>
              <a:t>დასაშვებ ნორმებს.</a:t>
            </a:r>
            <a:endParaRPr lang="en-US" sz="1400"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650241"/>
            <a:ext cx="3847528" cy="369332"/>
          </a:xfrm>
          <a:prstGeom prst="rect">
            <a:avLst/>
          </a:prstGeom>
        </p:spPr>
        <p:txBody>
          <a:bodyPr wrap="none">
            <a:spAutoFit/>
          </a:bodyPr>
          <a:lstStyle/>
          <a:p>
            <a:r>
              <a:rPr lang="ka-GE" b="1" dirty="0" smtClean="0"/>
              <a:t>ელექტრო მაგნიტური გამოსხივება</a:t>
            </a:r>
            <a:endParaRPr lang="en-US" b="1" dirty="0"/>
          </a:p>
        </p:txBody>
      </p:sp>
      <p:sp>
        <p:nvSpPr>
          <p:cNvPr id="5" name="Rectangle 4"/>
          <p:cNvSpPr/>
          <p:nvPr/>
        </p:nvSpPr>
        <p:spPr>
          <a:xfrm>
            <a:off x="744415" y="1916668"/>
            <a:ext cx="7561385" cy="369332"/>
          </a:xfrm>
          <a:prstGeom prst="rect">
            <a:avLst/>
          </a:prstGeom>
        </p:spPr>
        <p:txBody>
          <a:bodyPr wrap="square">
            <a:spAutoFit/>
          </a:bodyPr>
          <a:lstStyle/>
          <a:p>
            <a:pPr algn="just"/>
            <a:r>
              <a:rPr lang="ka-GE" dirty="0">
                <a:latin typeface="Sylfaen" panose="010A0502050306030303" pitchFamily="18" charset="0"/>
              </a:rPr>
              <a:t>საწარმოში არსებული დანადგარების შესწავლის შედეგად </a:t>
            </a:r>
            <a:r>
              <a:rPr lang="ka-GE" dirty="0">
                <a:solidFill>
                  <a:schemeClr val="accent1"/>
                </a:solidFill>
                <a:latin typeface="Sylfaen" panose="010A0502050306030303" pitchFamily="18" charset="0"/>
              </a:rPr>
              <a:t>დადგინდა</a:t>
            </a:r>
            <a:endParaRPr lang="en-US" dirty="0">
              <a:solidFill>
                <a:schemeClr val="accent1"/>
              </a:solidFill>
            </a:endParaRPr>
          </a:p>
        </p:txBody>
      </p:sp>
      <p:cxnSp>
        <p:nvCxnSpPr>
          <p:cNvPr id="6" name="Straight Arrow Connector 5"/>
          <p:cNvCxnSpPr/>
          <p:nvPr/>
        </p:nvCxnSpPr>
        <p:spPr>
          <a:xfrm rot="5400000">
            <a:off x="3989172" y="1552117"/>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9051" y="3227879"/>
            <a:ext cx="7764575" cy="646331"/>
          </a:xfrm>
          <a:prstGeom prst="rect">
            <a:avLst/>
          </a:prstGeom>
        </p:spPr>
        <p:txBody>
          <a:bodyPr wrap="square">
            <a:spAutoFit/>
          </a:bodyPr>
          <a:lstStyle/>
          <a:p>
            <a:pPr algn="just"/>
            <a:r>
              <a:rPr lang="ka-GE" dirty="0" err="1" smtClean="0">
                <a:latin typeface="Sylfaen" panose="010A0502050306030303" pitchFamily="18" charset="0"/>
              </a:rPr>
              <a:t>ელექტომაგნიტური</a:t>
            </a:r>
            <a:r>
              <a:rPr lang="ka-GE" dirty="0" smtClean="0">
                <a:latin typeface="Sylfaen" panose="010A0502050306030303" pitchFamily="18" charset="0"/>
              </a:rPr>
              <a:t> </a:t>
            </a:r>
            <a:r>
              <a:rPr lang="ka-GE" dirty="0">
                <a:latin typeface="Sylfaen" panose="010A0502050306030303" pitchFamily="18" charset="0"/>
              </a:rPr>
              <a:t>გამოსხივების ინტენსივობის </a:t>
            </a:r>
            <a:r>
              <a:rPr lang="ka-GE" dirty="0" smtClean="0">
                <a:latin typeface="Sylfaen" panose="010A0502050306030303" pitchFamily="18" charset="0"/>
              </a:rPr>
              <a:t>ფონური დონეები </a:t>
            </a:r>
            <a:r>
              <a:rPr lang="ka-GE" dirty="0">
                <a:latin typeface="Sylfaen" panose="010A0502050306030303" pitchFamily="18" charset="0"/>
              </a:rPr>
              <a:t>არ აღემატება ზღვრულად დასაშვებ დონეებს (10 </a:t>
            </a:r>
            <a:r>
              <a:rPr lang="ka-GE" dirty="0" err="1">
                <a:latin typeface="Sylfaen" panose="010A0502050306030303" pitchFamily="18" charset="0"/>
              </a:rPr>
              <a:t>მკვტ</a:t>
            </a:r>
            <a:r>
              <a:rPr lang="ka-GE" dirty="0">
                <a:latin typeface="Sylfaen" panose="010A0502050306030303" pitchFamily="18" charset="0"/>
              </a:rPr>
              <a:t>/სმ</a:t>
            </a:r>
            <a:r>
              <a:rPr lang="ka-GE" sz="800" dirty="0">
                <a:latin typeface="Sylfaen" panose="010A0502050306030303" pitchFamily="18" charset="0"/>
              </a:rPr>
              <a:t>2</a:t>
            </a:r>
            <a:r>
              <a:rPr lang="ka-GE" dirty="0">
                <a:latin typeface="Sylfaen" panose="010A0502050306030303" pitchFamily="18" charset="0"/>
              </a:rPr>
              <a:t>).</a:t>
            </a:r>
            <a:endParaRPr lang="en-US" dirty="0"/>
          </a:p>
        </p:txBody>
      </p:sp>
      <p:sp>
        <p:nvSpPr>
          <p:cNvPr id="9" name="Rectangle 8"/>
          <p:cNvSpPr/>
          <p:nvPr/>
        </p:nvSpPr>
        <p:spPr>
          <a:xfrm>
            <a:off x="933475" y="4825325"/>
            <a:ext cx="761015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ka-GE" dirty="0">
                <a:latin typeface="Sylfaen" panose="010A0502050306030303" pitchFamily="18" charset="0"/>
              </a:rPr>
              <a:t>ელექტომაგნიტური გამოსხივების ინტენსივობის ფონი უმნიშვნელოა </a:t>
            </a:r>
            <a:r>
              <a:rPr lang="ka-GE" dirty="0" smtClean="0">
                <a:latin typeface="Sylfaen" panose="010A0502050306030303" pitchFamily="18" charset="0"/>
              </a:rPr>
              <a:t>და</a:t>
            </a:r>
            <a:r>
              <a:rPr lang="en-US" dirty="0" smtClean="0">
                <a:latin typeface="Sylfaen" panose="010A0502050306030303" pitchFamily="18" charset="0"/>
              </a:rPr>
              <a:t> </a:t>
            </a:r>
            <a:r>
              <a:rPr lang="ka-GE" dirty="0" smtClean="0">
                <a:latin typeface="Sylfaen" panose="010A0502050306030303" pitchFamily="18" charset="0"/>
              </a:rPr>
              <a:t>აქ </a:t>
            </a:r>
            <a:r>
              <a:rPr lang="ka-GE" dirty="0">
                <a:latin typeface="Sylfaen" panose="010A0502050306030303" pitchFamily="18" charset="0"/>
              </a:rPr>
              <a:t>მომუშავე, თუ მცხოვრებ ადამიანებს არავითარ საფრთხეს არ უქმნის.</a:t>
            </a:r>
            <a:endParaRPr lang="en-US" dirty="0"/>
          </a:p>
        </p:txBody>
      </p:sp>
      <p:cxnSp>
        <p:nvCxnSpPr>
          <p:cNvPr id="10" name="Straight Arrow Connector 9"/>
          <p:cNvCxnSpPr/>
          <p:nvPr/>
        </p:nvCxnSpPr>
        <p:spPr>
          <a:xfrm rot="5400000">
            <a:off x="3977636" y="2771201"/>
            <a:ext cx="773696"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6969"/>
            <a:ext cx="342112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ka-GE" dirty="0"/>
              <a:t>ზემოქმედება წყლის ხარისხზე</a:t>
            </a:r>
            <a:endParaRPr lang="en-US" dirty="0"/>
          </a:p>
        </p:txBody>
      </p:sp>
      <p:sp>
        <p:nvSpPr>
          <p:cNvPr id="5" name="TextBox 4"/>
          <p:cNvSpPr txBox="1"/>
          <p:nvPr/>
        </p:nvSpPr>
        <p:spPr>
          <a:xfrm>
            <a:off x="213946" y="1295400"/>
            <a:ext cx="3672254" cy="5447645"/>
          </a:xfrm>
          <a:prstGeom prst="rect">
            <a:avLst/>
          </a:prstGeom>
          <a:noFill/>
        </p:spPr>
        <p:txBody>
          <a:bodyPr wrap="square" rtlCol="0">
            <a:spAutoFit/>
          </a:bodyPr>
          <a:lstStyle/>
          <a:p>
            <a:r>
              <a:rPr lang="ka-GE" sz="1400" b="1" dirty="0" smtClean="0"/>
              <a:t>წყალი საწარმოში გამოიყენება :</a:t>
            </a:r>
          </a:p>
          <a:p>
            <a:r>
              <a:rPr lang="ka-GE" sz="1400" dirty="0" smtClean="0"/>
              <a:t> </a:t>
            </a:r>
          </a:p>
          <a:p>
            <a:pPr marL="285750" indent="-285750">
              <a:buFontTx/>
              <a:buChar char="-"/>
            </a:pPr>
            <a:r>
              <a:rPr lang="ka-GE" sz="1600" dirty="0" smtClean="0"/>
              <a:t>სასმელ-სამეურნეო მიზნებისათვის </a:t>
            </a:r>
          </a:p>
          <a:p>
            <a:pPr marL="285750" indent="-285750">
              <a:buFontTx/>
              <a:buChar char="-"/>
            </a:pPr>
            <a:endParaRPr lang="ka-GE" sz="1600" dirty="0" smtClean="0"/>
          </a:p>
          <a:p>
            <a:pPr marL="285750" indent="-285750">
              <a:buFontTx/>
              <a:buChar char="-"/>
            </a:pPr>
            <a:endParaRPr lang="ka-GE" sz="1600" dirty="0" smtClean="0"/>
          </a:p>
          <a:p>
            <a:pPr marL="285750" indent="-285750">
              <a:buFontTx/>
              <a:buChar char="-"/>
            </a:pPr>
            <a:endParaRPr lang="ka-GE" sz="1600" dirty="0" smtClean="0"/>
          </a:p>
          <a:p>
            <a:pPr marL="285750" indent="-285750">
              <a:buFontTx/>
              <a:buChar char="-"/>
            </a:pPr>
            <a:endParaRPr lang="ka-GE" sz="1600" dirty="0" smtClean="0"/>
          </a:p>
          <a:p>
            <a:pPr algn="just"/>
            <a:r>
              <a:rPr lang="ka-GE" sz="1600" dirty="0" smtClean="0"/>
              <a:t>საწარმოო მიზნებისათვის წყალი გამოიყენება ქაღალდის დამაქუცმაცებელ დანადგარში,  რომლის ძირითადი ნაწილი ბრუნვაშია და მისი ხარჯი თვეში დანამატების გათვალისწინებით  120 მ</a:t>
            </a:r>
            <a:r>
              <a:rPr lang="ka-GE" sz="1600" baseline="30000" dirty="0" smtClean="0"/>
              <a:t>3</a:t>
            </a:r>
            <a:r>
              <a:rPr lang="ka-GE" sz="1600" dirty="0" smtClean="0"/>
              <a:t>-ს არ აღემატება, ანუ წელიწადში 1320 მ</a:t>
            </a:r>
            <a:r>
              <a:rPr lang="ka-GE" sz="1600" baseline="30000" dirty="0" smtClean="0"/>
              <a:t>3</a:t>
            </a:r>
            <a:r>
              <a:rPr lang="ka-GE" sz="1600" dirty="0" smtClean="0"/>
              <a:t>-ს.</a:t>
            </a:r>
            <a:endParaRPr lang="en-US" sz="1600" dirty="0" smtClean="0"/>
          </a:p>
          <a:p>
            <a:pPr algn="just"/>
            <a:r>
              <a:rPr lang="ka-GE" sz="1600" dirty="0" smtClean="0"/>
              <a:t>ასევე წყალი გამოიყენება საქვაბეში, რომელშიც დანაკარგების შესავსებად დღე-ღამეში ესაჭიროვება 1 მ</a:t>
            </a:r>
            <a:r>
              <a:rPr lang="ka-GE" sz="1600" baseline="30000" dirty="0" smtClean="0"/>
              <a:t>3</a:t>
            </a:r>
            <a:r>
              <a:rPr lang="ka-GE" sz="1600" dirty="0" smtClean="0"/>
              <a:t> წყალი, ანუ წელიწადში 330 მ</a:t>
            </a:r>
            <a:r>
              <a:rPr lang="ka-GE" sz="1600" baseline="30000" dirty="0" smtClean="0"/>
              <a:t>3</a:t>
            </a:r>
            <a:r>
              <a:rPr lang="ka-GE" sz="1600" dirty="0" smtClean="0"/>
              <a:t>. აღნიშნული წყალი ორთქლის სახით გამოიყოფა ატმოსფეროში.</a:t>
            </a:r>
            <a:endParaRPr lang="ka-GE" sz="1400" dirty="0" smtClean="0"/>
          </a:p>
        </p:txBody>
      </p:sp>
      <p:sp>
        <p:nvSpPr>
          <p:cNvPr id="6" name="Rectangle 5"/>
          <p:cNvSpPr/>
          <p:nvPr/>
        </p:nvSpPr>
        <p:spPr>
          <a:xfrm>
            <a:off x="5257804" y="1554287"/>
            <a:ext cx="3581400" cy="1077218"/>
          </a:xfrm>
          <a:prstGeom prst="rect">
            <a:avLst/>
          </a:prstGeom>
        </p:spPr>
        <p:txBody>
          <a:bodyPr wrap="square">
            <a:spAutoFit/>
          </a:bodyPr>
          <a:lstStyle/>
          <a:p>
            <a:pPr algn="just"/>
            <a:r>
              <a:rPr lang="ka-GE" sz="1600" dirty="0" smtClean="0">
                <a:latin typeface="Sylfaen" panose="010A0502050306030303" pitchFamily="18" charset="0"/>
              </a:rPr>
              <a:t>სამეურნეო-საყოფაცხოვრებო ჩამდინარე </a:t>
            </a:r>
            <a:r>
              <a:rPr lang="ka-GE" sz="1600" dirty="0">
                <a:latin typeface="Sylfaen" panose="010A0502050306030303" pitchFamily="18" charset="0"/>
              </a:rPr>
              <a:t>წყლების ჩაშვება </a:t>
            </a:r>
            <a:r>
              <a:rPr lang="ka-GE" sz="1600" dirty="0" smtClean="0">
                <a:latin typeface="Sylfaen" panose="010A0502050306030303" pitchFamily="18" charset="0"/>
              </a:rPr>
              <a:t>განხორციელდება ქალაქის საკანალიზაციო სისტემაში</a:t>
            </a:r>
            <a:r>
              <a:rPr lang="ka-GE" sz="1400" dirty="0" smtClean="0">
                <a:latin typeface="Sylfaen" panose="010A0502050306030303" pitchFamily="18" charset="0"/>
              </a:rPr>
              <a:t>,</a:t>
            </a:r>
            <a:endParaRPr lang="en-US" sz="1400" dirty="0"/>
          </a:p>
        </p:txBody>
      </p:sp>
      <p:cxnSp>
        <p:nvCxnSpPr>
          <p:cNvPr id="8" name="Straight Arrow Connector 7"/>
          <p:cNvCxnSpPr/>
          <p:nvPr/>
        </p:nvCxnSpPr>
        <p:spPr>
          <a:xfrm>
            <a:off x="4114802" y="2061021"/>
            <a:ext cx="9144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09919" y="4267200"/>
            <a:ext cx="7239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48302" y="3200400"/>
            <a:ext cx="3314697" cy="3323987"/>
          </a:xfrm>
          <a:prstGeom prst="rect">
            <a:avLst/>
          </a:prstGeom>
        </p:spPr>
        <p:txBody>
          <a:bodyPr wrap="square">
            <a:spAutoFit/>
          </a:bodyPr>
          <a:lstStyle/>
          <a:p>
            <a:pPr algn="just"/>
            <a:r>
              <a:rPr lang="ka-GE" sz="1600" dirty="0" smtClean="0">
                <a:latin typeface="Sylfaen" pitchFamily="18" charset="0"/>
              </a:rPr>
              <a:t>საწარმოო მიზნებისათვს, კერძოდ ქაღალდის დამაქუცმაცებელ დანადგარში გამოყენებული წყლის ნაწილი ხვდება ქალაქის საკანალიზაციო სისტემაში სალექარის გავლის შემდეგ, რომლის რაოდენობა თვეში არ აღემატება 120 მ</a:t>
            </a:r>
            <a:r>
              <a:rPr lang="ka-GE" sz="1600" baseline="30000" dirty="0" smtClean="0">
                <a:latin typeface="Sylfaen" pitchFamily="18" charset="0"/>
              </a:rPr>
              <a:t>3</a:t>
            </a:r>
            <a:r>
              <a:rPr lang="ka-GE" sz="1600" dirty="0" smtClean="0">
                <a:latin typeface="Sylfaen" pitchFamily="18" charset="0"/>
              </a:rPr>
              <a:t>-ს, ხოლო წელიწადში 1320 მ</a:t>
            </a:r>
            <a:r>
              <a:rPr lang="ka-GE" sz="1600" baseline="30000" dirty="0" smtClean="0">
                <a:latin typeface="Sylfaen" pitchFamily="18" charset="0"/>
              </a:rPr>
              <a:t>3</a:t>
            </a:r>
            <a:r>
              <a:rPr lang="ka-GE" sz="1600" dirty="0" smtClean="0">
                <a:latin typeface="Sylfaen" pitchFamily="18" charset="0"/>
              </a:rPr>
              <a:t>-ს. ხოლო რაც შეეხება საქვაბეში გამოყენებული წყლის დანაკარგებს, ის ორთქლის სახით გამოიყოფა ატმოსფეროში</a:t>
            </a:r>
            <a:r>
              <a:rPr lang="ka-GE"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389930"/>
            <a:ext cx="4571999" cy="369332"/>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ka-GE" dirty="0">
                <a:latin typeface="Sylfaen" panose="010A0502050306030303" pitchFamily="18" charset="0"/>
              </a:rPr>
              <a:t>ზემოქმედება ცხოველთა სამყაროზე</a:t>
            </a:r>
            <a:endParaRPr lang="en-US" dirty="0"/>
          </a:p>
        </p:txBody>
      </p:sp>
      <p:sp>
        <p:nvSpPr>
          <p:cNvPr id="5" name="Rectangle 4"/>
          <p:cNvSpPr/>
          <p:nvPr/>
        </p:nvSpPr>
        <p:spPr>
          <a:xfrm>
            <a:off x="548299" y="1316682"/>
            <a:ext cx="8170986" cy="646331"/>
          </a:xfrm>
          <a:prstGeom prst="rect">
            <a:avLst/>
          </a:prstGeom>
        </p:spPr>
        <p:txBody>
          <a:bodyPr wrap="square">
            <a:spAutoFit/>
          </a:bodyPr>
          <a:lstStyle/>
          <a:p>
            <a:pPr algn="just"/>
            <a:r>
              <a:rPr lang="ka-GE" dirty="0" smtClean="0">
                <a:latin typeface="Sylfaen" panose="010A0502050306030303" pitchFamily="18" charset="0"/>
              </a:rPr>
              <a:t>საწარმოს განთავსების ტერიტორია არ გამოირჩევა ცხოველთა მრავალფეროვნებით</a:t>
            </a:r>
            <a:endParaRPr lang="en-US" dirty="0"/>
          </a:p>
        </p:txBody>
      </p:sp>
      <p:sp>
        <p:nvSpPr>
          <p:cNvPr id="6" name="Rectangle 5"/>
          <p:cNvSpPr/>
          <p:nvPr/>
        </p:nvSpPr>
        <p:spPr>
          <a:xfrm>
            <a:off x="503847" y="2300653"/>
            <a:ext cx="8378494" cy="646331"/>
          </a:xfrm>
          <a:prstGeom prst="rect">
            <a:avLst/>
          </a:prstGeom>
        </p:spPr>
        <p:txBody>
          <a:bodyPr wrap="square">
            <a:spAutoFit/>
          </a:bodyPr>
          <a:lstStyle/>
          <a:p>
            <a:pPr algn="just"/>
            <a:r>
              <a:rPr lang="ka-GE" dirty="0">
                <a:latin typeface="Sylfaen" panose="010A0502050306030303" pitchFamily="18" charset="0"/>
              </a:rPr>
              <a:t>გარკვეული სახის </a:t>
            </a:r>
            <a:r>
              <a:rPr lang="ka-GE" dirty="0" smtClean="0">
                <a:latin typeface="Sylfaen" panose="010A0502050306030303" pitchFamily="18" charset="0"/>
              </a:rPr>
              <a:t>ნეგატიური </a:t>
            </a:r>
            <a:r>
              <a:rPr lang="ka-GE" dirty="0" smtClean="0">
                <a:solidFill>
                  <a:schemeClr val="accent1"/>
                </a:solidFill>
                <a:latin typeface="Sylfaen" panose="010A0502050306030303" pitchFamily="18" charset="0"/>
              </a:rPr>
              <a:t>ზემოქმედებები</a:t>
            </a:r>
            <a:r>
              <a:rPr lang="ka-GE" dirty="0">
                <a:latin typeface="Sylfaen" panose="010A0502050306030303" pitchFamily="18" charset="0"/>
              </a:rPr>
              <a:t>, განსაკუთრებით </a:t>
            </a:r>
            <a:r>
              <a:rPr lang="ka-GE" dirty="0" smtClean="0">
                <a:solidFill>
                  <a:schemeClr val="accent1"/>
                </a:solidFill>
                <a:latin typeface="Sylfaen" panose="010A0502050306030303" pitchFamily="18" charset="0"/>
              </a:rPr>
              <a:t>მოსალოდნელია ფრინველებზე</a:t>
            </a:r>
            <a:r>
              <a:rPr lang="ka-GE" dirty="0">
                <a:solidFill>
                  <a:schemeClr val="accent1"/>
                </a:solidFill>
                <a:latin typeface="Sylfaen" panose="010A0502050306030303" pitchFamily="18" charset="0"/>
              </a:rPr>
              <a:t>.</a:t>
            </a:r>
            <a:endParaRPr lang="en-US" dirty="0">
              <a:solidFill>
                <a:schemeClr val="accent1"/>
              </a:solidFill>
            </a:endParaRPr>
          </a:p>
        </p:txBody>
      </p:sp>
      <p:sp>
        <p:nvSpPr>
          <p:cNvPr id="7" name="Rectangle 6"/>
          <p:cNvSpPr/>
          <p:nvPr/>
        </p:nvSpPr>
        <p:spPr>
          <a:xfrm>
            <a:off x="685376" y="4096528"/>
            <a:ext cx="8015436" cy="1200329"/>
          </a:xfrm>
          <a:prstGeom prst="rect">
            <a:avLst/>
          </a:prstGeom>
        </p:spPr>
        <p:txBody>
          <a:bodyPr wrap="square">
            <a:spAutoFit/>
          </a:bodyPr>
          <a:lstStyle/>
          <a:p>
            <a:pPr algn="just"/>
            <a:r>
              <a:rPr lang="ka-GE" dirty="0">
                <a:latin typeface="Sylfaen" panose="010A0502050306030303" pitchFamily="18" charset="0"/>
              </a:rPr>
              <a:t>ცხოველთა სამყაროზე ზემოქმედების სახეებიდან აღსანიშნავია ღამის </a:t>
            </a:r>
            <a:r>
              <a:rPr lang="ka-GE" dirty="0" smtClean="0">
                <a:latin typeface="Sylfaen" panose="010A0502050306030303" pitchFamily="18" charset="0"/>
              </a:rPr>
              <a:t>საათებში</a:t>
            </a:r>
            <a:r>
              <a:rPr lang="en-US" dirty="0" smtClean="0">
                <a:latin typeface="Sylfaen" panose="010A0502050306030303" pitchFamily="18" charset="0"/>
              </a:rPr>
              <a:t> </a:t>
            </a:r>
            <a:r>
              <a:rPr lang="ka-GE" dirty="0" smtClean="0">
                <a:latin typeface="Sylfaen" panose="010A0502050306030303" pitchFamily="18" charset="0"/>
              </a:rPr>
              <a:t>განათებულობის </a:t>
            </a:r>
            <a:r>
              <a:rPr lang="ka-GE" dirty="0">
                <a:latin typeface="Sylfaen" panose="010A0502050306030303" pitchFamily="18" charset="0"/>
              </a:rPr>
              <a:t>ფონის შეცვლასთან დაკავშირებული ზემოქმედება - </a:t>
            </a:r>
            <a:r>
              <a:rPr lang="ka-GE" dirty="0" smtClean="0">
                <a:latin typeface="Sylfaen" panose="010A0502050306030303" pitchFamily="18" charset="0"/>
              </a:rPr>
              <a:t>ფრინველთა</a:t>
            </a:r>
            <a:r>
              <a:rPr lang="en-US" dirty="0" smtClean="0">
                <a:latin typeface="Sylfaen" panose="010A0502050306030303" pitchFamily="18" charset="0"/>
              </a:rPr>
              <a:t> </a:t>
            </a:r>
            <a:r>
              <a:rPr lang="ka-GE" dirty="0" smtClean="0">
                <a:latin typeface="Sylfaen" panose="010A0502050306030303" pitchFamily="18" charset="0"/>
              </a:rPr>
              <a:t>დაფრთხობა</a:t>
            </a:r>
            <a:r>
              <a:rPr lang="ka-GE" dirty="0">
                <a:latin typeface="Sylfaen" panose="010A0502050306030303" pitchFamily="18" charset="0"/>
              </a:rPr>
              <a:t>, რისი თანმდევი შესაძლოა იყოს მათი დეზორიენტაცია და დაშავება</a:t>
            </a:r>
            <a:endParaRPr lang="en-US" dirty="0"/>
          </a:p>
        </p:txBody>
      </p:sp>
      <p:sp>
        <p:nvSpPr>
          <p:cNvPr id="8" name="Down Arrow 7"/>
          <p:cNvSpPr/>
          <p:nvPr/>
        </p:nvSpPr>
        <p:spPr>
          <a:xfrm>
            <a:off x="4693094" y="3219360"/>
            <a:ext cx="215010" cy="555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272" y="304801"/>
            <a:ext cx="7803527"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600" b="1" dirty="0">
                <a:latin typeface="Sylfaen" panose="010A0502050306030303" pitchFamily="18" charset="0"/>
              </a:rPr>
              <a:t>ნარჩენების წარმოქმნა და მათი მართვის პროცესში მოსალოდნელი </a:t>
            </a:r>
            <a:r>
              <a:rPr lang="ka-GE" sz="1600" b="1" dirty="0" smtClean="0">
                <a:latin typeface="Sylfaen" panose="010A0502050306030303" pitchFamily="18" charset="0"/>
              </a:rPr>
              <a:t>ზემოქმედება</a:t>
            </a:r>
            <a:r>
              <a:rPr lang="ka-GE" sz="1400" dirty="0" smtClean="0">
                <a:latin typeface="Sylfaen" panose="010A0502050306030303" pitchFamily="18" charset="0"/>
              </a:rPr>
              <a:t>:</a:t>
            </a:r>
            <a:endParaRPr lang="en-US" sz="1400" dirty="0"/>
          </a:p>
        </p:txBody>
      </p:sp>
      <p:sp>
        <p:nvSpPr>
          <p:cNvPr id="5" name="Rectangle 4"/>
          <p:cNvSpPr/>
          <p:nvPr/>
        </p:nvSpPr>
        <p:spPr>
          <a:xfrm>
            <a:off x="906162" y="870228"/>
            <a:ext cx="7757746" cy="523220"/>
          </a:xfrm>
          <a:prstGeom prst="rect">
            <a:avLst/>
          </a:prstGeom>
        </p:spPr>
        <p:txBody>
          <a:bodyPr wrap="square">
            <a:spAutoFit/>
          </a:bodyPr>
          <a:lstStyle/>
          <a:p>
            <a:r>
              <a:rPr lang="ka-GE" sz="1400" u="sng" dirty="0">
                <a:latin typeface="Sylfaen" panose="010A0502050306030303" pitchFamily="18" charset="0"/>
              </a:rPr>
              <a:t>საწარმოს საქმიანობის პროცესში </a:t>
            </a:r>
            <a:r>
              <a:rPr lang="ka-GE" sz="1400" dirty="0">
                <a:latin typeface="Sylfaen" panose="010A0502050306030303" pitchFamily="18" charset="0"/>
              </a:rPr>
              <a:t>მოსალოდნელია სხვადასხვა სახეობის ნარჩენების</a:t>
            </a:r>
          </a:p>
          <a:p>
            <a:pPr algn="just"/>
            <a:r>
              <a:rPr lang="ka-GE" sz="1400" dirty="0">
                <a:latin typeface="Sylfaen" panose="010A0502050306030303" pitchFamily="18" charset="0"/>
              </a:rPr>
              <a:t>წარმოქმნა, მათ შორის </a:t>
            </a:r>
            <a:r>
              <a:rPr lang="ka-GE" sz="1400" dirty="0">
                <a:solidFill>
                  <a:schemeClr val="accent1"/>
                </a:solidFill>
                <a:latin typeface="Sylfaen" panose="010A0502050306030303" pitchFamily="18" charset="0"/>
              </a:rPr>
              <a:t>უმეტესობა</a:t>
            </a:r>
            <a:r>
              <a:rPr lang="ka-GE" sz="1400" dirty="0">
                <a:latin typeface="Sylfaen" panose="010A0502050306030303" pitchFamily="18" charset="0"/>
              </a:rPr>
              <a:t> წარმოადგენს </a:t>
            </a:r>
            <a:r>
              <a:rPr lang="ka-GE" sz="1400" dirty="0">
                <a:solidFill>
                  <a:schemeClr val="accent1"/>
                </a:solidFill>
                <a:latin typeface="Sylfaen" panose="010A0502050306030303" pitchFamily="18" charset="0"/>
              </a:rPr>
              <a:t>სახიფათო ნარჩენებს</a:t>
            </a:r>
            <a:endParaRPr lang="en-US" sz="1400" dirty="0">
              <a:solidFill>
                <a:schemeClr val="accent1"/>
              </a:solidFill>
            </a:endParaRPr>
          </a:p>
        </p:txBody>
      </p:sp>
      <p:sp>
        <p:nvSpPr>
          <p:cNvPr id="7" name="Rectangle 6"/>
          <p:cNvSpPr/>
          <p:nvPr/>
        </p:nvSpPr>
        <p:spPr>
          <a:xfrm>
            <a:off x="228600" y="1600200"/>
            <a:ext cx="3607776" cy="1292662"/>
          </a:xfrm>
          <a:prstGeom prst="rect">
            <a:avLst/>
          </a:prstGeom>
        </p:spPr>
        <p:txBody>
          <a:bodyPr wrap="square">
            <a:spAutoFit/>
          </a:bodyPr>
          <a:lstStyle/>
          <a:p>
            <a:pPr marL="342900" indent="-342900">
              <a:buAutoNum type="arabicPeriod"/>
            </a:pPr>
            <a:endParaRPr lang="ka-GE" dirty="0">
              <a:latin typeface="Sylfaen" panose="010A0502050306030303" pitchFamily="18" charset="0"/>
            </a:endParaRPr>
          </a:p>
          <a:p>
            <a:r>
              <a:rPr lang="ka-GE" sz="1400" dirty="0" smtClean="0">
                <a:latin typeface="Sylfaen" panose="010A0502050306030303" pitchFamily="18" charset="0"/>
              </a:rPr>
              <a:t> 1. საყოფაცხოვრებო </a:t>
            </a:r>
            <a:r>
              <a:rPr lang="ka-GE" sz="1400" dirty="0">
                <a:latin typeface="Sylfaen" panose="010A0502050306030303" pitchFamily="18" charset="0"/>
              </a:rPr>
              <a:t>ნარჩენები</a:t>
            </a:r>
            <a:r>
              <a:rPr lang="ka-GE" sz="1400" dirty="0" smtClean="0">
                <a:latin typeface="Sylfaen" panose="010A0502050306030303" pitchFamily="18" charset="0"/>
              </a:rPr>
              <a:t>;</a:t>
            </a:r>
          </a:p>
          <a:p>
            <a:endParaRPr lang="ka-GE" sz="1400" dirty="0" smtClean="0">
              <a:latin typeface="Sylfaen" panose="010A0502050306030303" pitchFamily="18" charset="0"/>
            </a:endParaRPr>
          </a:p>
          <a:p>
            <a:r>
              <a:rPr lang="ka-GE" sz="1400" dirty="0" smtClean="0">
                <a:latin typeface="Sylfaen" panose="010A0502050306030303" pitchFamily="18" charset="0"/>
              </a:rPr>
              <a:t> 2. საწარმოო </a:t>
            </a:r>
            <a:r>
              <a:rPr lang="ka-GE" sz="1400" dirty="0">
                <a:latin typeface="Sylfaen" panose="010A0502050306030303" pitchFamily="18" charset="0"/>
              </a:rPr>
              <a:t>ნარჩენები;</a:t>
            </a:r>
          </a:p>
          <a:p>
            <a:endParaRPr lang="en-US" dirty="0"/>
          </a:p>
        </p:txBody>
      </p:sp>
      <p:sp>
        <p:nvSpPr>
          <p:cNvPr id="8" name="Rectangle 7"/>
          <p:cNvSpPr/>
          <p:nvPr/>
        </p:nvSpPr>
        <p:spPr>
          <a:xfrm>
            <a:off x="3886200" y="1828800"/>
            <a:ext cx="5257800" cy="461665"/>
          </a:xfrm>
          <a:prstGeom prst="rect">
            <a:avLst/>
          </a:prstGeom>
        </p:spPr>
        <p:txBody>
          <a:bodyPr wrap="square">
            <a:spAutoFit/>
          </a:bodyPr>
          <a:lstStyle/>
          <a:p>
            <a:r>
              <a:rPr lang="ka-GE" sz="1200" dirty="0">
                <a:latin typeface="Sylfaen" panose="010A0502050306030303" pitchFamily="18" charset="0"/>
              </a:rPr>
              <a:t>საყოფაცხოვრებო ნარჩენები (დაახლოებით </a:t>
            </a:r>
            <a:r>
              <a:rPr lang="ru-RU" sz="1200" dirty="0" smtClean="0"/>
              <a:t>11</a:t>
            </a:r>
            <a:r>
              <a:rPr lang="ka-GE" sz="1200" dirty="0" smtClean="0"/>
              <a:t>.</a:t>
            </a:r>
            <a:r>
              <a:rPr lang="ru-RU" sz="1200" dirty="0" smtClean="0"/>
              <a:t>68</a:t>
            </a:r>
            <a:r>
              <a:rPr lang="ka-GE" sz="1200" dirty="0" smtClean="0">
                <a:latin typeface="Sylfaen" panose="010A0502050306030303" pitchFamily="18" charset="0"/>
              </a:rPr>
              <a:t> </a:t>
            </a:r>
            <a:r>
              <a:rPr lang="ka-GE" sz="1200" dirty="0">
                <a:latin typeface="Sylfaen" panose="010A0502050306030303" pitchFamily="18" charset="0"/>
              </a:rPr>
              <a:t>მ</a:t>
            </a:r>
            <a:r>
              <a:rPr lang="ka-GE" sz="1200" baseline="30000" dirty="0">
                <a:latin typeface="Sylfaen" panose="010A0502050306030303" pitchFamily="18" charset="0"/>
              </a:rPr>
              <a:t>3</a:t>
            </a:r>
            <a:r>
              <a:rPr lang="ka-GE" sz="1200" dirty="0">
                <a:latin typeface="Sylfaen" panose="010A0502050306030303" pitchFamily="18" charset="0"/>
              </a:rPr>
              <a:t>/წელ) განთავსდება </a:t>
            </a:r>
            <a:r>
              <a:rPr lang="ka-GE" sz="1200" dirty="0" smtClean="0">
                <a:latin typeface="Sylfaen" panose="010A0502050306030303" pitchFamily="18" charset="0"/>
              </a:rPr>
              <a:t>საწარმოოს ტერიტორიაზე </a:t>
            </a:r>
            <a:r>
              <a:rPr lang="ka-GE" sz="1200" dirty="0">
                <a:latin typeface="Sylfaen" panose="010A0502050306030303" pitchFamily="18" charset="0"/>
              </a:rPr>
              <a:t>დადგმულ კონტეინერებში</a:t>
            </a:r>
            <a:endParaRPr lang="en-US" sz="1200" dirty="0"/>
          </a:p>
        </p:txBody>
      </p:sp>
      <p:cxnSp>
        <p:nvCxnSpPr>
          <p:cNvPr id="9" name="Straight Arrow Connector 8"/>
          <p:cNvCxnSpPr/>
          <p:nvPr/>
        </p:nvCxnSpPr>
        <p:spPr>
          <a:xfrm>
            <a:off x="2971800" y="2040016"/>
            <a:ext cx="653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86200" y="2266384"/>
            <a:ext cx="4914900" cy="461665"/>
          </a:xfrm>
          <a:prstGeom prst="rect">
            <a:avLst/>
          </a:prstGeom>
        </p:spPr>
        <p:txBody>
          <a:bodyPr wrap="square">
            <a:spAutoFit/>
          </a:bodyPr>
          <a:lstStyle/>
          <a:p>
            <a:pPr algn="just"/>
            <a:r>
              <a:rPr lang="en-US" sz="1200" dirty="0" err="1" smtClean="0"/>
              <a:t>საწმენდი</a:t>
            </a:r>
            <a:r>
              <a:rPr lang="en-US" sz="1200" dirty="0" smtClean="0"/>
              <a:t> </a:t>
            </a:r>
            <a:r>
              <a:rPr lang="en-US" sz="1200" dirty="0" err="1" smtClean="0"/>
              <a:t>ნაჭრები</a:t>
            </a:r>
            <a:r>
              <a:rPr lang="en-US" sz="1200" dirty="0" smtClean="0"/>
              <a:t> </a:t>
            </a:r>
            <a:r>
              <a:rPr lang="en-US" sz="1200" dirty="0" err="1" smtClean="0"/>
              <a:t>და</a:t>
            </a:r>
            <a:r>
              <a:rPr lang="en-US" sz="1200" dirty="0" smtClean="0"/>
              <a:t> </a:t>
            </a:r>
            <a:r>
              <a:rPr lang="en-US" sz="1200" dirty="0" err="1" smtClean="0"/>
              <a:t>დამცავი</a:t>
            </a:r>
            <a:r>
              <a:rPr lang="en-US" sz="1200" dirty="0" smtClean="0"/>
              <a:t> </a:t>
            </a:r>
            <a:r>
              <a:rPr lang="en-US" sz="1200" dirty="0" err="1" smtClean="0"/>
              <a:t>ტანისამოსი</a:t>
            </a:r>
            <a:r>
              <a:rPr lang="en-US" sz="1200" dirty="0" smtClean="0"/>
              <a:t>, </a:t>
            </a:r>
            <a:r>
              <a:rPr lang="en-US" sz="1200" dirty="0" err="1" smtClean="0"/>
              <a:t>რომელიც</a:t>
            </a:r>
            <a:r>
              <a:rPr lang="ka-GE" sz="1200" dirty="0"/>
              <a:t> </a:t>
            </a:r>
            <a:r>
              <a:rPr lang="en-US" sz="1200" dirty="0" err="1" smtClean="0"/>
              <a:t>დაბინძურებულია</a:t>
            </a:r>
            <a:r>
              <a:rPr lang="en-US" sz="1200" dirty="0" smtClean="0"/>
              <a:t> </a:t>
            </a:r>
            <a:r>
              <a:rPr lang="en-US" sz="1200" dirty="0" err="1" smtClean="0"/>
              <a:t>საშიში</a:t>
            </a:r>
            <a:r>
              <a:rPr lang="en-US" sz="1200" dirty="0" smtClean="0"/>
              <a:t> </a:t>
            </a:r>
            <a:r>
              <a:rPr lang="en-US" sz="1200" dirty="0" err="1" smtClean="0"/>
              <a:t>ქიმიური</a:t>
            </a:r>
            <a:r>
              <a:rPr lang="en-US" sz="1200" dirty="0" smtClean="0"/>
              <a:t> </a:t>
            </a:r>
            <a:r>
              <a:rPr lang="en-US" sz="1200" dirty="0" err="1" smtClean="0"/>
              <a:t>ნივთიერებებით</a:t>
            </a:r>
            <a:endParaRPr lang="en-US" sz="1200" dirty="0"/>
          </a:p>
        </p:txBody>
      </p:sp>
      <p:cxnSp>
        <p:nvCxnSpPr>
          <p:cNvPr id="11" name="Straight Arrow Connector 10"/>
          <p:cNvCxnSpPr/>
          <p:nvPr/>
        </p:nvCxnSpPr>
        <p:spPr>
          <a:xfrm flipV="1">
            <a:off x="2996711" y="2512291"/>
            <a:ext cx="596234" cy="5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62450" y="2919918"/>
            <a:ext cx="3962400" cy="276999"/>
          </a:xfrm>
          <a:prstGeom prst="rect">
            <a:avLst/>
          </a:prstGeom>
        </p:spPr>
        <p:txBody>
          <a:bodyPr wrap="square">
            <a:spAutoFit/>
          </a:bodyPr>
          <a:lstStyle/>
          <a:p>
            <a:r>
              <a:rPr lang="ka-GE" sz="1200" dirty="0" smtClean="0">
                <a:solidFill>
                  <a:schemeClr val="accent1"/>
                </a:solidFill>
                <a:latin typeface="Sylfaen" panose="010A0502050306030303" pitchFamily="18" charset="0"/>
              </a:rPr>
              <a:t>გადეცემა შესაბამისი ნებართვის მქონე ორგანიზაციას</a:t>
            </a:r>
            <a:endParaRPr lang="en-US" sz="1200" dirty="0"/>
          </a:p>
        </p:txBody>
      </p:sp>
      <p:cxnSp>
        <p:nvCxnSpPr>
          <p:cNvPr id="13" name="Straight Arrow Connector 12"/>
          <p:cNvCxnSpPr/>
          <p:nvPr/>
        </p:nvCxnSpPr>
        <p:spPr>
          <a:xfrm>
            <a:off x="6172200" y="3885322"/>
            <a:ext cx="4618" cy="350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6346" y="3558877"/>
            <a:ext cx="2037737" cy="307777"/>
          </a:xfrm>
          <a:prstGeom prst="rect">
            <a:avLst/>
          </a:prstGeom>
        </p:spPr>
        <p:txBody>
          <a:bodyPr wrap="none">
            <a:spAutoFit/>
          </a:bodyPr>
          <a:lstStyle/>
          <a:p>
            <a:r>
              <a:rPr lang="ka-GE" sz="1400" dirty="0" smtClean="0">
                <a:latin typeface="Sylfaen" panose="010A0502050306030303" pitchFamily="18" charset="0"/>
              </a:rPr>
              <a:t>3. საწარმოო ნარჩენები</a:t>
            </a:r>
            <a:endParaRPr lang="en-US" sz="1400" dirty="0"/>
          </a:p>
        </p:txBody>
      </p:sp>
      <p:cxnSp>
        <p:nvCxnSpPr>
          <p:cNvPr id="18" name="Straight Arrow Connector 17"/>
          <p:cNvCxnSpPr/>
          <p:nvPr/>
        </p:nvCxnSpPr>
        <p:spPr>
          <a:xfrm>
            <a:off x="2971800" y="3712765"/>
            <a:ext cx="653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65" name="Rectangle 1"/>
          <p:cNvSpPr>
            <a:spLocks noChangeArrowheads="1"/>
          </p:cNvSpPr>
          <p:nvPr/>
        </p:nvSpPr>
        <p:spPr bwMode="auto">
          <a:xfrm>
            <a:off x="3886199" y="3297268"/>
            <a:ext cx="480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ჩამდინარე</a:t>
            </a:r>
            <a:r>
              <a:rPr lang="en-US" sz="1200" dirty="0" smtClean="0"/>
              <a:t> </a:t>
            </a:r>
            <a:r>
              <a:rPr lang="en-US" sz="1200" dirty="0" err="1" smtClean="0"/>
              <a:t>წყლების</a:t>
            </a:r>
            <a:r>
              <a:rPr lang="en-US" sz="1200" dirty="0" smtClean="0"/>
              <a:t> </a:t>
            </a:r>
            <a:r>
              <a:rPr lang="en-US" sz="1200" dirty="0" err="1" smtClean="0"/>
              <a:t>დამუშავე</a:t>
            </a:r>
            <a:r>
              <a:rPr lang="ka-GE" sz="1200" dirty="0" smtClean="0"/>
              <a:t>-</a:t>
            </a:r>
            <a:r>
              <a:rPr lang="en-US" sz="1200" dirty="0" err="1" smtClean="0"/>
              <a:t>ბის</a:t>
            </a:r>
            <a:r>
              <a:rPr lang="en-US" sz="1200" dirty="0" smtClean="0"/>
              <a:t> </a:t>
            </a:r>
            <a:r>
              <a:rPr lang="en-US" sz="1200" dirty="0" err="1" smtClean="0"/>
              <a:t>შემდეგ</a:t>
            </a:r>
            <a:r>
              <a:rPr lang="en-US" sz="1200" dirty="0" smtClean="0"/>
              <a:t> </a:t>
            </a:r>
            <a:r>
              <a:rPr lang="en-US" sz="1200" dirty="0" err="1" smtClean="0"/>
              <a:t>მიღებული</a:t>
            </a:r>
            <a:r>
              <a:rPr lang="en-US" sz="1200" dirty="0" smtClean="0"/>
              <a:t> </a:t>
            </a:r>
            <a:r>
              <a:rPr lang="en-US" sz="1200" dirty="0" err="1" smtClean="0"/>
              <a:t>ლექი</a:t>
            </a:r>
            <a:r>
              <a:rPr lang="en-US" sz="1200" dirty="0" smtClean="0"/>
              <a:t>, </a:t>
            </a:r>
            <a:r>
              <a:rPr lang="en-US" sz="1200" dirty="0" err="1" smtClean="0"/>
              <a:t>რომელიც</a:t>
            </a:r>
            <a:r>
              <a:rPr lang="en-US" sz="1200" dirty="0" smtClean="0"/>
              <a:t> </a:t>
            </a:r>
            <a:r>
              <a:rPr lang="en-US" sz="1200" dirty="0" err="1" smtClean="0"/>
              <a:t>არ</a:t>
            </a:r>
            <a:r>
              <a:rPr lang="en-US" sz="1200" dirty="0" smtClean="0"/>
              <a:t> </a:t>
            </a:r>
            <a:r>
              <a:rPr lang="en-US" sz="1200" dirty="0" err="1" smtClean="0"/>
              <a:t>არის</a:t>
            </a:r>
            <a:r>
              <a:rPr lang="en-US" sz="1200" dirty="0" smtClean="0"/>
              <a:t> </a:t>
            </a:r>
            <a:r>
              <a:rPr lang="en-US" sz="1200" dirty="0" err="1" smtClean="0"/>
              <a:t>ნახსენები</a:t>
            </a:r>
            <a:r>
              <a:rPr lang="en-US" sz="1200" dirty="0" smtClean="0"/>
              <a:t> 03 03 10-ში </a:t>
            </a:r>
            <a:r>
              <a:rPr lang="ka-GE" sz="1200" dirty="0" smtClean="0"/>
              <a:t>(ქაღალდის და მუყაოს ნარჩენების ჩამდინარე წყლების მექანიკური დალექვის შედეგად წარმოქმნილი ლექი) </a:t>
            </a:r>
            <a:r>
              <a:rPr lang="ka-GE" sz="1200" b="1" baseline="30000" dirty="0" smtClean="0"/>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
          <p:cNvSpPr>
            <a:spLocks noChangeArrowheads="1"/>
          </p:cNvSpPr>
          <p:nvPr/>
        </p:nvSpPr>
        <p:spPr bwMode="auto">
          <a:xfrm>
            <a:off x="3911030" y="4206262"/>
            <a:ext cx="4495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200" b="0" i="0" u="none" strike="noStrike" cap="none" normalizeH="0" baseline="0" dirty="0" smtClean="0">
                <a:ln>
                  <a:noFill/>
                </a:ln>
                <a:solidFill>
                  <a:schemeClr val="tx1"/>
                </a:solidFill>
                <a:effectLst/>
                <a:latin typeface="Times New Roman" pitchFamily="18" charset="0"/>
                <a:ea typeface="Calibri" pitchFamily="34" charset="0"/>
                <a:cs typeface="Sylfaen" pitchFamily="18" charset="0"/>
              </a:rPr>
              <a:t>გადაეცემა უტილიზაციისათვის შესაბამის ნებართვების მწონე ორგანიზაციებს</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a:xfrm rot="5400000">
            <a:off x="6058694" y="2834843"/>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0964" y="4947031"/>
            <a:ext cx="2037737" cy="307777"/>
          </a:xfrm>
          <a:prstGeom prst="rect">
            <a:avLst/>
          </a:prstGeom>
        </p:spPr>
        <p:txBody>
          <a:bodyPr wrap="none">
            <a:spAutoFit/>
          </a:bodyPr>
          <a:lstStyle/>
          <a:p>
            <a:r>
              <a:rPr lang="ka-GE" sz="1400" dirty="0" smtClean="0">
                <a:latin typeface="Sylfaen" panose="010A0502050306030303" pitchFamily="18" charset="0"/>
              </a:rPr>
              <a:t>4. საწარმოო ნარჩენები</a:t>
            </a:r>
            <a:endParaRPr lang="en-US" sz="1400" dirty="0"/>
          </a:p>
        </p:txBody>
      </p:sp>
      <p:cxnSp>
        <p:nvCxnSpPr>
          <p:cNvPr id="22" name="Straight Arrow Connector 21"/>
          <p:cNvCxnSpPr/>
          <p:nvPr/>
        </p:nvCxnSpPr>
        <p:spPr>
          <a:xfrm flipV="1">
            <a:off x="2925618" y="5100919"/>
            <a:ext cx="667327"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1"/>
          <p:cNvSpPr>
            <a:spLocks noChangeArrowheads="1"/>
          </p:cNvSpPr>
          <p:nvPr/>
        </p:nvSpPr>
        <p:spPr bwMode="auto">
          <a:xfrm>
            <a:off x="3888508" y="4915881"/>
            <a:ext cx="5791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ქაღალდი</a:t>
            </a:r>
            <a:r>
              <a:rPr lang="en-US" sz="1200" dirty="0" smtClean="0"/>
              <a:t> </a:t>
            </a:r>
            <a:r>
              <a:rPr lang="en-US" sz="1200" dirty="0" err="1" smtClean="0"/>
              <a:t>და</a:t>
            </a:r>
            <a:r>
              <a:rPr lang="en-US" sz="1200" dirty="0" smtClean="0"/>
              <a:t> </a:t>
            </a:r>
            <a:r>
              <a:rPr lang="en-US" sz="1200" dirty="0" err="1" smtClean="0"/>
              <a:t>მუყაო</a:t>
            </a:r>
            <a:r>
              <a:rPr lang="ka-GE" sz="1200" dirty="0" smtClean="0"/>
              <a:t> (წუნდებული)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
          <p:cNvSpPr>
            <a:spLocks noChangeArrowheads="1"/>
          </p:cNvSpPr>
          <p:nvPr/>
        </p:nvSpPr>
        <p:spPr bwMode="auto">
          <a:xfrm>
            <a:off x="3928347" y="5320818"/>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მუნიციპალური ნაგავსაყრელი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Straight Arrow Connector 24"/>
          <p:cNvCxnSpPr/>
          <p:nvPr/>
        </p:nvCxnSpPr>
        <p:spPr>
          <a:xfrm rot="5400000">
            <a:off x="5449094" y="5239878"/>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7891" y="5779278"/>
            <a:ext cx="2037737" cy="307777"/>
          </a:xfrm>
          <a:prstGeom prst="rect">
            <a:avLst/>
          </a:prstGeom>
        </p:spPr>
        <p:txBody>
          <a:bodyPr wrap="none">
            <a:spAutoFit/>
          </a:bodyPr>
          <a:lstStyle/>
          <a:p>
            <a:r>
              <a:rPr lang="ka-GE" sz="1400" dirty="0" smtClean="0">
                <a:latin typeface="Sylfaen" panose="010A0502050306030303" pitchFamily="18" charset="0"/>
              </a:rPr>
              <a:t>5. საწარმოო ნარჩენები</a:t>
            </a:r>
            <a:endParaRPr lang="en-US" sz="1400" dirty="0"/>
          </a:p>
        </p:txBody>
      </p:sp>
      <p:cxnSp>
        <p:nvCxnSpPr>
          <p:cNvPr id="27" name="Straight Arrow Connector 26"/>
          <p:cNvCxnSpPr/>
          <p:nvPr/>
        </p:nvCxnSpPr>
        <p:spPr>
          <a:xfrm>
            <a:off x="3033331" y="5930949"/>
            <a:ext cx="700469" cy="2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1"/>
          <p:cNvSpPr>
            <a:spLocks noChangeArrowheads="1"/>
          </p:cNvSpPr>
          <p:nvPr/>
        </p:nvSpPr>
        <p:spPr bwMode="auto">
          <a:xfrm>
            <a:off x="3928347" y="5730707"/>
            <a:ext cx="488372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საფეიქრო</a:t>
            </a:r>
            <a:r>
              <a:rPr lang="en-US" sz="1200" dirty="0" smtClean="0"/>
              <a:t> </a:t>
            </a:r>
            <a:r>
              <a:rPr lang="en-US" sz="1200" dirty="0" err="1" smtClean="0"/>
              <a:t>ნაწარმი</a:t>
            </a:r>
            <a:r>
              <a:rPr lang="en-US" sz="1200" dirty="0" smtClean="0"/>
              <a:t> </a:t>
            </a:r>
            <a:r>
              <a:rPr lang="ka-GE" sz="1200" dirty="0" smtClean="0"/>
              <a:t>(მაკულა-ტურის მომყოლი საფეიქრო ნაწარმის ფრაგმენტები)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1"/>
          <p:cNvSpPr>
            <a:spLocks noChangeArrowheads="1"/>
          </p:cNvSpPr>
          <p:nvPr/>
        </p:nvSpPr>
        <p:spPr bwMode="auto">
          <a:xfrm>
            <a:off x="3886200" y="6360190"/>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მუნიციპალური ნაგავსაყრელი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 name="Straight Arrow Connector 29"/>
          <p:cNvCxnSpPr/>
          <p:nvPr/>
        </p:nvCxnSpPr>
        <p:spPr>
          <a:xfrm>
            <a:off x="5481782" y="6045339"/>
            <a:ext cx="4618" cy="314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181600"/>
            <a:ext cx="8001000" cy="1384995"/>
          </a:xfrm>
          <a:prstGeom prst="rect">
            <a:avLst/>
          </a:prstGeom>
        </p:spPr>
        <p:txBody>
          <a:bodyPr wrap="square">
            <a:spAutoFit/>
          </a:bodyPr>
          <a:lstStyle/>
          <a:p>
            <a:r>
              <a:rPr lang="ka-GE" sz="1200" b="1" dirty="0">
                <a:solidFill>
                  <a:schemeClr val="accent1"/>
                </a:solidFill>
                <a:latin typeface="Sylfaen" pitchFamily="18" charset="0"/>
              </a:rPr>
              <a:t>პასუხისმგებლობა ნარჩენების მართვის პროცესში</a:t>
            </a:r>
          </a:p>
          <a:p>
            <a:pPr marL="171450" indent="-171450" algn="just">
              <a:buFont typeface="Arial" panose="020B0604020202020204" pitchFamily="34" charset="0"/>
              <a:buChar char="•"/>
            </a:pPr>
            <a:r>
              <a:rPr lang="ka-GE" sz="1200" dirty="0">
                <a:latin typeface="Sylfaen" pitchFamily="18" charset="0"/>
              </a:rPr>
              <a:t>საწარმოს ხელმძღვანელი ვალდებულია:</a:t>
            </a:r>
          </a:p>
          <a:p>
            <a:pPr marL="171450" indent="-171450" algn="just">
              <a:buFont typeface="Arial" panose="020B0604020202020204" pitchFamily="34" charset="0"/>
              <a:buChar char="•"/>
            </a:pPr>
            <a:r>
              <a:rPr lang="ka-GE" sz="1200" dirty="0" smtClean="0">
                <a:latin typeface="Sylfaen" pitchFamily="18" charset="0"/>
              </a:rPr>
              <a:t>ნარჩენების </a:t>
            </a:r>
            <a:r>
              <a:rPr lang="ka-GE" sz="1200" dirty="0">
                <a:latin typeface="Sylfaen" pitchFamily="18" charset="0"/>
              </a:rPr>
              <a:t>საინვენტარიზაციო უწყისის დამტკიცებაზე;</a:t>
            </a:r>
          </a:p>
          <a:p>
            <a:pPr marL="171450" indent="-171450" algn="just">
              <a:buFont typeface="Arial" panose="020B0604020202020204" pitchFamily="34" charset="0"/>
              <a:buChar char="•"/>
            </a:pPr>
            <a:r>
              <a:rPr lang="ka-GE" sz="1200" dirty="0" smtClean="0">
                <a:latin typeface="Sylfaen" pitchFamily="18" charset="0"/>
              </a:rPr>
              <a:t>ნარჩენების </a:t>
            </a:r>
            <a:r>
              <a:rPr lang="ka-GE" sz="1200" dirty="0">
                <a:latin typeface="Sylfaen" pitchFamily="18" charset="0"/>
              </a:rPr>
              <a:t>მართვისათვის საჭირო მოწყობილობით, რესურსით და </a:t>
            </a:r>
            <a:r>
              <a:rPr lang="ka-GE" sz="1200" dirty="0" smtClean="0">
                <a:latin typeface="Sylfaen" pitchFamily="18" charset="0"/>
              </a:rPr>
              <a:t>ინვენტარით საწარმოს </a:t>
            </a:r>
            <a:r>
              <a:rPr lang="ka-GE" sz="1200" dirty="0">
                <a:latin typeface="Sylfaen" pitchFamily="18" charset="0"/>
              </a:rPr>
              <a:t>უზრუნველყოფაზე;</a:t>
            </a:r>
          </a:p>
          <a:p>
            <a:pPr marL="171450" indent="-171450" algn="just">
              <a:buFont typeface="Arial" panose="020B0604020202020204" pitchFamily="34" charset="0"/>
              <a:buChar char="•"/>
            </a:pPr>
            <a:r>
              <a:rPr lang="ka-GE" sz="1200" dirty="0" smtClean="0">
                <a:latin typeface="Sylfaen" pitchFamily="18" charset="0"/>
              </a:rPr>
              <a:t>საწარმოს </a:t>
            </a:r>
            <a:r>
              <a:rPr lang="ka-GE" sz="1200" dirty="0">
                <a:latin typeface="Sylfaen" pitchFamily="18" charset="0"/>
              </a:rPr>
              <a:t>საქმიანობის პროცესში წარმოქმნილი ნარჩენების მართვის პროცესში</a:t>
            </a:r>
          </a:p>
          <a:p>
            <a:pPr marL="171450" indent="-171450" algn="just">
              <a:buFont typeface="Arial" panose="020B0604020202020204" pitchFamily="34" charset="0"/>
              <a:buChar char="•"/>
            </a:pPr>
            <a:r>
              <a:rPr lang="ka-GE" sz="1200" dirty="0" smtClean="0">
                <a:latin typeface="Sylfaen" pitchFamily="18" charset="0"/>
              </a:rPr>
              <a:t>საქართველოს </a:t>
            </a:r>
            <a:r>
              <a:rPr lang="ka-GE" sz="1200" dirty="0">
                <a:latin typeface="Sylfaen" pitchFamily="18" charset="0"/>
              </a:rPr>
              <a:t>გარემოსდაცვითი კანონმდებლობის მოთხოვნების დაცვაზე.</a:t>
            </a:r>
            <a:endParaRPr lang="en-US" sz="1200" dirty="0">
              <a:latin typeface="Sylfaen" pitchFamily="18" charset="0"/>
            </a:endParaRPr>
          </a:p>
        </p:txBody>
      </p:sp>
      <p:sp>
        <p:nvSpPr>
          <p:cNvPr id="5" name="Rectangle 4"/>
          <p:cNvSpPr/>
          <p:nvPr/>
        </p:nvSpPr>
        <p:spPr>
          <a:xfrm>
            <a:off x="319845" y="774009"/>
            <a:ext cx="2037737" cy="307777"/>
          </a:xfrm>
          <a:prstGeom prst="rect">
            <a:avLst/>
          </a:prstGeom>
        </p:spPr>
        <p:txBody>
          <a:bodyPr wrap="none">
            <a:spAutoFit/>
          </a:bodyPr>
          <a:lstStyle/>
          <a:p>
            <a:r>
              <a:rPr lang="ka-GE" sz="1400" dirty="0" smtClean="0">
                <a:latin typeface="Sylfaen" panose="010A0502050306030303" pitchFamily="18" charset="0"/>
              </a:rPr>
              <a:t>6. საწარმოო ნარჩენები</a:t>
            </a:r>
            <a:endParaRPr lang="en-US" sz="1400" dirty="0"/>
          </a:p>
        </p:txBody>
      </p:sp>
      <p:cxnSp>
        <p:nvCxnSpPr>
          <p:cNvPr id="6" name="Straight Arrow Connector 5"/>
          <p:cNvCxnSpPr/>
          <p:nvPr/>
        </p:nvCxnSpPr>
        <p:spPr>
          <a:xfrm>
            <a:off x="2369126" y="918865"/>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2973267" y="596786"/>
            <a:ext cx="5791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რეზინის</a:t>
            </a:r>
            <a:r>
              <a:rPr lang="en-US" sz="1200" dirty="0" smtClean="0"/>
              <a:t> </a:t>
            </a:r>
            <a:r>
              <a:rPr lang="en-US" sz="1200" dirty="0" err="1" smtClean="0"/>
              <a:t>შემცველი</a:t>
            </a:r>
            <a:r>
              <a:rPr lang="en-US" sz="1200" dirty="0" smtClean="0"/>
              <a:t> </a:t>
            </a:r>
            <a:r>
              <a:rPr lang="en-US" sz="1200" dirty="0" err="1" smtClean="0"/>
              <a:t>ნივთიერებე</a:t>
            </a:r>
            <a:r>
              <a:rPr lang="ka-GE" sz="1200" dirty="0" smtClean="0"/>
              <a:t>-</a:t>
            </a:r>
            <a:r>
              <a:rPr lang="en-US" sz="1200" dirty="0" err="1" smtClean="0"/>
              <a:t>ბი</a:t>
            </a:r>
            <a:r>
              <a:rPr lang="en-US" sz="1200" dirty="0" smtClean="0"/>
              <a:t>, </a:t>
            </a:r>
            <a:r>
              <a:rPr lang="en-US" sz="1200" dirty="0" err="1" smtClean="0"/>
              <a:t>გარდა</a:t>
            </a:r>
            <a:r>
              <a:rPr lang="en-US" sz="1200" dirty="0" smtClean="0"/>
              <a:t> 200 27 </a:t>
            </a:r>
            <a:r>
              <a:rPr lang="en-US" sz="1200" dirty="0" err="1" smtClean="0"/>
              <a:t>პუნქტით</a:t>
            </a:r>
            <a:r>
              <a:rPr lang="en-US" sz="1200" dirty="0" smtClean="0"/>
              <a:t> </a:t>
            </a:r>
            <a:r>
              <a:rPr lang="en-US" sz="1200" dirty="0" err="1" smtClean="0"/>
              <a:t>გათ</a:t>
            </a:r>
            <a:r>
              <a:rPr lang="ka-GE" sz="1200" dirty="0" smtClean="0"/>
              <a:t>-</a:t>
            </a:r>
            <a:r>
              <a:rPr lang="en-US" sz="1200" dirty="0" err="1" smtClean="0"/>
              <a:t>ვალისწინებული</a:t>
            </a:r>
            <a:r>
              <a:rPr lang="en-US" sz="1200" dirty="0" smtClean="0"/>
              <a:t> </a:t>
            </a:r>
            <a:r>
              <a:rPr lang="ka-GE" sz="1200" dirty="0" smtClean="0"/>
              <a:t>(წებოქაღალდი (სკოჩი), რეზინის ფრაგმენტები)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067451" y="1235770"/>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პლასტმასის გადამამუშავებელი საწარმოები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Arrow Connector 8"/>
          <p:cNvCxnSpPr/>
          <p:nvPr/>
        </p:nvCxnSpPr>
        <p:spPr>
          <a:xfrm rot="5400000">
            <a:off x="4761706" y="1167966"/>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1389" y="1785548"/>
            <a:ext cx="2037737" cy="307777"/>
          </a:xfrm>
          <a:prstGeom prst="rect">
            <a:avLst/>
          </a:prstGeom>
        </p:spPr>
        <p:txBody>
          <a:bodyPr wrap="none">
            <a:spAutoFit/>
          </a:bodyPr>
          <a:lstStyle/>
          <a:p>
            <a:r>
              <a:rPr lang="ka-GE" sz="1400" dirty="0" smtClean="0">
                <a:latin typeface="Sylfaen" panose="010A0502050306030303" pitchFamily="18" charset="0"/>
              </a:rPr>
              <a:t>7. საწარმოო ნარჩენები</a:t>
            </a:r>
            <a:endParaRPr lang="en-US" sz="1400" dirty="0"/>
          </a:p>
        </p:txBody>
      </p:sp>
      <p:cxnSp>
        <p:nvCxnSpPr>
          <p:cNvPr id="11" name="Straight Arrow Connector 10"/>
          <p:cNvCxnSpPr/>
          <p:nvPr/>
        </p:nvCxnSpPr>
        <p:spPr>
          <a:xfrm>
            <a:off x="2514600" y="1921926"/>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
          <p:cNvSpPr>
            <a:spLocks noChangeArrowheads="1"/>
          </p:cNvSpPr>
          <p:nvPr/>
        </p:nvSpPr>
        <p:spPr bwMode="auto">
          <a:xfrm>
            <a:off x="3067451" y="1737017"/>
            <a:ext cx="5791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პლასტმასი</a:t>
            </a:r>
            <a:r>
              <a:rPr lang="ka-GE" sz="1200" dirty="0" smtClean="0"/>
              <a:t>(მაკულატურის მომყ-ოლი პლასტმასის ფრაგმენტები)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117273" y="2260979"/>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პლასტმასის გადამამუშავებელი საწარმოები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a:xfrm rot="5400000">
            <a:off x="4416497" y="2139735"/>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31389" y="2792260"/>
            <a:ext cx="2037737" cy="307777"/>
          </a:xfrm>
          <a:prstGeom prst="rect">
            <a:avLst/>
          </a:prstGeom>
        </p:spPr>
        <p:txBody>
          <a:bodyPr wrap="none">
            <a:spAutoFit/>
          </a:bodyPr>
          <a:lstStyle/>
          <a:p>
            <a:r>
              <a:rPr lang="ka-GE" sz="1400" dirty="0" smtClean="0">
                <a:latin typeface="Sylfaen" panose="010A0502050306030303" pitchFamily="18" charset="0"/>
              </a:rPr>
              <a:t>8. საწარმოო ნარჩენები</a:t>
            </a:r>
            <a:endParaRPr lang="en-US" sz="1400" dirty="0"/>
          </a:p>
        </p:txBody>
      </p:sp>
      <p:cxnSp>
        <p:nvCxnSpPr>
          <p:cNvPr id="16" name="Straight Arrow Connector 15"/>
          <p:cNvCxnSpPr/>
          <p:nvPr/>
        </p:nvCxnSpPr>
        <p:spPr>
          <a:xfrm>
            <a:off x="2514600" y="2946148"/>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
          <p:cNvSpPr>
            <a:spLocks noChangeArrowheads="1"/>
          </p:cNvSpPr>
          <p:nvPr/>
        </p:nvSpPr>
        <p:spPr bwMode="auto">
          <a:xfrm>
            <a:off x="3117273" y="2763103"/>
            <a:ext cx="5791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ლითონები(მაკულატურის მომ-ყოლი ლითონის ფრაგმენტები)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3200400" y="3260720"/>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ka-GE" sz="1200" dirty="0" smtClean="0"/>
              <a:t>ჯართის მიმღები პუნქტი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a:xfrm rot="5400000">
            <a:off x="4763294" y="3127964"/>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389" y="3710971"/>
            <a:ext cx="2037737" cy="307777"/>
          </a:xfrm>
          <a:prstGeom prst="rect">
            <a:avLst/>
          </a:prstGeom>
        </p:spPr>
        <p:txBody>
          <a:bodyPr wrap="none">
            <a:spAutoFit/>
          </a:bodyPr>
          <a:lstStyle/>
          <a:p>
            <a:r>
              <a:rPr lang="ka-GE" sz="1400" dirty="0" smtClean="0">
                <a:latin typeface="Sylfaen" panose="010A0502050306030303" pitchFamily="18" charset="0"/>
              </a:rPr>
              <a:t>9. საწარმოო ნარჩენები</a:t>
            </a:r>
            <a:endParaRPr lang="en-US" sz="1400" dirty="0"/>
          </a:p>
        </p:txBody>
      </p:sp>
      <p:cxnSp>
        <p:nvCxnSpPr>
          <p:cNvPr id="21" name="Straight Arrow Connector 20"/>
          <p:cNvCxnSpPr/>
          <p:nvPr/>
        </p:nvCxnSpPr>
        <p:spPr>
          <a:xfrm>
            <a:off x="2565889" y="3915489"/>
            <a:ext cx="407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1"/>
          <p:cNvSpPr>
            <a:spLocks noChangeArrowheads="1"/>
          </p:cNvSpPr>
          <p:nvPr/>
        </p:nvSpPr>
        <p:spPr bwMode="auto">
          <a:xfrm>
            <a:off x="3117273" y="3710971"/>
            <a:ext cx="5791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ნარჩენები</a:t>
            </a:r>
            <a:r>
              <a:rPr lang="en-US" sz="1200" dirty="0" smtClean="0"/>
              <a:t>, </a:t>
            </a:r>
            <a:r>
              <a:rPr lang="en-US" sz="1200" dirty="0" err="1" smtClean="0"/>
              <a:t>რომელთა</a:t>
            </a:r>
            <a:r>
              <a:rPr lang="en-US" sz="1200" dirty="0" smtClean="0"/>
              <a:t> </a:t>
            </a:r>
            <a:r>
              <a:rPr lang="en-US" sz="1200" dirty="0" err="1" smtClean="0"/>
              <a:t>შეგროვება</a:t>
            </a:r>
            <a:r>
              <a:rPr lang="en-US" sz="1200" dirty="0" smtClean="0"/>
              <a:t> </a:t>
            </a:r>
            <a:r>
              <a:rPr lang="en-US" sz="1200" dirty="0" err="1" smtClean="0"/>
              <a:t>და</a:t>
            </a:r>
            <a:r>
              <a:rPr lang="en-US" sz="1200" dirty="0" smtClean="0"/>
              <a:t> </a:t>
            </a:r>
            <a:r>
              <a:rPr lang="en-US" sz="1200" dirty="0" err="1" smtClean="0"/>
              <a:t>განადგურება</a:t>
            </a:r>
            <a:r>
              <a:rPr lang="en-US" sz="1200" dirty="0" smtClean="0"/>
              <a:t> </a:t>
            </a:r>
            <a:r>
              <a:rPr lang="en-US" sz="1200" dirty="0" err="1" smtClean="0"/>
              <a:t>ექვემდებარება</a:t>
            </a:r>
            <a:r>
              <a:rPr lang="en-US" sz="1200" dirty="0" smtClean="0"/>
              <a:t> </a:t>
            </a:r>
            <a:r>
              <a:rPr lang="en-US" sz="1200" dirty="0" err="1" smtClean="0"/>
              <a:t>სპეციალურ</a:t>
            </a:r>
            <a:r>
              <a:rPr lang="en-US" sz="1200" dirty="0" smtClean="0"/>
              <a:t> </a:t>
            </a:r>
            <a:r>
              <a:rPr lang="en-US" sz="1200" dirty="0" err="1" smtClean="0"/>
              <a:t>მოთხოვნებს</a:t>
            </a:r>
            <a:r>
              <a:rPr lang="en-US" sz="1200" dirty="0" smtClean="0"/>
              <a:t> </a:t>
            </a:r>
            <a:r>
              <a:rPr lang="en-US" sz="1200" dirty="0" err="1" smtClean="0"/>
              <a:t>ინფექციების</a:t>
            </a:r>
            <a:r>
              <a:rPr lang="en-US" sz="1200" dirty="0" smtClean="0"/>
              <a:t> </a:t>
            </a:r>
            <a:r>
              <a:rPr lang="en-US" sz="1200" dirty="0" err="1" smtClean="0"/>
              <a:t>გავრცელების</a:t>
            </a:r>
            <a:r>
              <a:rPr lang="en-US" sz="1200" dirty="0" smtClean="0"/>
              <a:t> </a:t>
            </a:r>
            <a:r>
              <a:rPr lang="en-US" sz="1200" dirty="0" err="1" smtClean="0"/>
              <a:t>პრევენციის</a:t>
            </a:r>
            <a:r>
              <a:rPr lang="en-US" sz="1200" dirty="0" smtClean="0"/>
              <a:t> </a:t>
            </a:r>
            <a:r>
              <a:rPr lang="en-US" sz="1200" dirty="0" err="1" smtClean="0"/>
              <a:t>მიზნით</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
          <p:cNvSpPr>
            <a:spLocks noChangeArrowheads="1"/>
          </p:cNvSpPr>
          <p:nvPr/>
        </p:nvSpPr>
        <p:spPr bwMode="auto">
          <a:xfrm>
            <a:off x="3117273" y="4558098"/>
            <a:ext cx="5257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err="1" smtClean="0"/>
              <a:t>შემდგომი</a:t>
            </a:r>
            <a:r>
              <a:rPr lang="en-US" sz="1200" dirty="0" smtClean="0"/>
              <a:t> </a:t>
            </a:r>
            <a:r>
              <a:rPr lang="en-US" sz="1200" dirty="0" err="1" smtClean="0"/>
              <a:t>მართვისთვის</a:t>
            </a:r>
            <a:r>
              <a:rPr lang="en-US" sz="1200" dirty="0" smtClean="0"/>
              <a:t> </a:t>
            </a:r>
            <a:r>
              <a:rPr lang="en-US" sz="1200" dirty="0" err="1" smtClean="0"/>
              <a:t>გადაეცემა</a:t>
            </a:r>
            <a:r>
              <a:rPr lang="en-US" sz="1200" dirty="0" smtClean="0"/>
              <a:t> </a:t>
            </a:r>
            <a:r>
              <a:rPr lang="en-US" sz="1200" dirty="0" err="1" smtClean="0"/>
              <a:t>შპს</a:t>
            </a:r>
            <a:r>
              <a:rPr lang="en-US" sz="1200" dirty="0" smtClean="0"/>
              <a:t> „</a:t>
            </a:r>
            <a:r>
              <a:rPr lang="ka-GE" sz="1200" dirty="0" smtClean="0"/>
              <a:t>მედიკალ ტექნოლოგი</a:t>
            </a:r>
            <a:r>
              <a:rPr lang="en-US" sz="1200" dirty="0" smtClean="0"/>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 name="Straight Arrow Connector 23"/>
          <p:cNvCxnSpPr/>
          <p:nvPr/>
        </p:nvCxnSpPr>
        <p:spPr>
          <a:xfrm rot="5400000">
            <a:off x="5372894" y="4364573"/>
            <a:ext cx="22860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2" end="2"/>
                                            </p:txEl>
                                          </p:spTgt>
                                        </p:tgtEl>
                                      </p:cBhvr>
                                    </p:animEffect>
                                    <p:animScale>
                                      <p:cBhvr>
                                        <p:cTn id="12" dur="250" autoRev="1" fill="hold"/>
                                        <p:tgtEl>
                                          <p:spTgt spid="4">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3" end="3"/>
                                            </p:txEl>
                                          </p:spTgt>
                                        </p:tgtEl>
                                      </p:cBhvr>
                                    </p:animEffect>
                                    <p:animScale>
                                      <p:cBhvr>
                                        <p:cTn id="17" dur="250" autoRev="1" fill="hold"/>
                                        <p:tgtEl>
                                          <p:spTgt spid="4">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4" end="4"/>
                                            </p:txEl>
                                          </p:spTgt>
                                        </p:tgtEl>
                                      </p:cBhvr>
                                    </p:animEffect>
                                    <p:animScale>
                                      <p:cBhvr>
                                        <p:cTn id="22" dur="250" autoRev="1" fill="hold"/>
                                        <p:tgtEl>
                                          <p:spTgt spid="4">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xEl>
                                              <p:pRg st="5" end="5"/>
                                            </p:txEl>
                                          </p:spTgt>
                                        </p:tgtEl>
                                      </p:cBhvr>
                                    </p:animEffect>
                                    <p:animScale>
                                      <p:cBhvr>
                                        <p:cTn id="27" dur="250" autoRev="1" fill="hold"/>
                                        <p:tgtEl>
                                          <p:spTgt spid="4">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a:t>საკანონმდებლო </a:t>
            </a:r>
            <a:r>
              <a:rPr lang="ka-GE" sz="2800" b="1" dirty="0" smtClean="0"/>
              <a:t>მოთხოვნები</a:t>
            </a:r>
            <a:endParaRPr lang="en-US" sz="2800" dirty="0"/>
          </a:p>
        </p:txBody>
      </p:sp>
      <p:sp>
        <p:nvSpPr>
          <p:cNvPr id="3" name="Content Placeholder 2"/>
          <p:cNvSpPr>
            <a:spLocks noGrp="1"/>
          </p:cNvSpPr>
          <p:nvPr>
            <p:ph idx="1"/>
          </p:nvPr>
        </p:nvSpPr>
        <p:spPr/>
        <p:txBody>
          <a:bodyPr>
            <a:normAutofit/>
          </a:bodyPr>
          <a:lstStyle/>
          <a:p>
            <a:pPr marL="0" indent="0">
              <a:buNone/>
            </a:pPr>
            <a:r>
              <a:rPr lang="ka-GE" sz="1600" b="1" i="1" dirty="0">
                <a:latin typeface="Sylfaen" panose="010A0502050306030303" pitchFamily="18" charset="0"/>
              </a:rPr>
              <a:t>საქართველოს კანონის ,,გარემოსდაცვითი შეფასების კოდექსი’’-ს მე-10 მუხლის მე-3 ნაწილის თანახმად </a:t>
            </a:r>
            <a:r>
              <a:rPr lang="ka-GE" sz="1600" b="1" i="1" dirty="0" err="1">
                <a:latin typeface="Sylfaen" panose="010A0502050306030303" pitchFamily="18" charset="0"/>
              </a:rPr>
              <a:t>გზშ</a:t>
            </a:r>
            <a:r>
              <a:rPr lang="ka-GE" sz="1600" b="1" i="1" dirty="0">
                <a:latin typeface="Sylfaen" panose="010A0502050306030303" pitchFamily="18" charset="0"/>
              </a:rPr>
              <a:t>-ს ანგარიში უნდა </a:t>
            </a:r>
            <a:r>
              <a:rPr lang="ka-GE" sz="1600" b="1" i="1" dirty="0" smtClean="0">
                <a:latin typeface="Sylfaen" panose="010A0502050306030303" pitchFamily="18" charset="0"/>
              </a:rPr>
              <a:t>მოიცავდეს:</a:t>
            </a:r>
          </a:p>
          <a:p>
            <a:pPr marL="0" indent="0">
              <a:buNone/>
            </a:pPr>
            <a:endParaRPr lang="ka-GE" sz="1600" dirty="0">
              <a:latin typeface="Sylfaen" panose="010A0502050306030303" pitchFamily="18" charset="0"/>
            </a:endParaRPr>
          </a:p>
          <a:p>
            <a:pPr algn="just"/>
            <a:r>
              <a:rPr lang="ka-GE" sz="1200" dirty="0">
                <a:latin typeface="Sylfaen" panose="010A0502050306030303" pitchFamily="18" charset="0"/>
              </a:rPr>
              <a:t>ინფორმაციას დაგეგმილი საქმიანობის, მისი განხორციელების ადგილის, ფიზიკური </a:t>
            </a:r>
            <a:r>
              <a:rPr lang="ka-GE" sz="1200" dirty="0" smtClean="0">
                <a:latin typeface="Sylfaen" panose="010A0502050306030303" pitchFamily="18" charset="0"/>
              </a:rPr>
              <a:t>მახასიათებლების, ალტერნატივების</a:t>
            </a:r>
            <a:r>
              <a:rPr lang="ka-GE" sz="1200" dirty="0">
                <a:latin typeface="Sylfaen" panose="010A0502050306030303" pitchFamily="18" charset="0"/>
              </a:rPr>
              <a:t>, საპროექტო ტერიტორიის მიწის კატეგორიის, მშენებლობის და ექსპლუატაციის ეტაპზე შესაძლო უარყოფითი შედეგების, </a:t>
            </a:r>
            <a:r>
              <a:rPr lang="ka-GE" sz="1200" dirty="0" err="1">
                <a:latin typeface="Sylfaen" panose="010A0502050306030303" pitchFamily="18" charset="0"/>
              </a:rPr>
              <a:t>სადემონტაჟო</a:t>
            </a:r>
            <a:r>
              <a:rPr lang="ka-GE" sz="1200" dirty="0">
                <a:latin typeface="Sylfaen" panose="010A0502050306030303" pitchFamily="18" charset="0"/>
              </a:rPr>
              <a:t> სამუშაოების, ნარჩენების წარმოქმნის და მართვის შესახებ</a:t>
            </a:r>
            <a:r>
              <a:rPr lang="ka-GE" sz="1200" dirty="0" smtClean="0">
                <a:latin typeface="Sylfaen" panose="010A0502050306030303" pitchFamily="18" charset="0"/>
              </a:rPr>
              <a:t>;</a:t>
            </a:r>
          </a:p>
          <a:p>
            <a:pPr algn="just"/>
            <a:endParaRPr lang="ka-GE" sz="1400" dirty="0">
              <a:latin typeface="Sylfaen" panose="010A0502050306030303" pitchFamily="18" charset="0"/>
            </a:endParaRPr>
          </a:p>
          <a:p>
            <a:pPr algn="just"/>
            <a:r>
              <a:rPr lang="ka-GE" sz="1200" dirty="0">
                <a:latin typeface="Sylfaen" panose="010A0502050306030303" pitchFamily="18" charset="0"/>
              </a:rPr>
              <a:t>ინფორმაციას დაგეგმილი საქმიანობის განხორციელებით გარემოზე, ადამიანის ჯანმრთელობაზე, ბიომრავალფეროვნებაზე, წყალზე, ჰაერზე, ნიადაგზე, მიწაზე, კლიმატზე, </a:t>
            </a:r>
            <a:r>
              <a:rPr lang="ka-GE" sz="1200" dirty="0" err="1">
                <a:latin typeface="Sylfaen" panose="010A0502050306030303" pitchFamily="18" charset="0"/>
              </a:rPr>
              <a:t>ლანდშაპტზე</a:t>
            </a:r>
            <a:r>
              <a:rPr lang="ka-GE" sz="1200" dirty="0">
                <a:latin typeface="Sylfaen" panose="010A0502050306030303" pitchFamily="18" charset="0"/>
              </a:rPr>
              <a:t>, კულტურულ მემკვიდრეობაზე და მატერიალურ ფასეულობებზე ზემოქმედების შესახებ. </a:t>
            </a:r>
            <a:endParaRPr lang="ka-GE" sz="1200" dirty="0" smtClean="0">
              <a:latin typeface="Sylfaen" panose="010A0502050306030303" pitchFamily="18" charset="0"/>
            </a:endParaRPr>
          </a:p>
          <a:p>
            <a:pPr algn="just"/>
            <a:endParaRPr lang="ka-GE" sz="1200" dirty="0"/>
          </a:p>
          <a:p>
            <a:pPr algn="just"/>
            <a:r>
              <a:rPr lang="ka-GE" sz="1200" dirty="0">
                <a:latin typeface="Sylfaen" panose="010A0502050306030303" pitchFamily="18" charset="0"/>
              </a:rPr>
              <a:t>ინფორმაციას დაგეგმილი საქმიანობის განხორციელების შედეგად შესაძლო ინციდენტების განსაზღვრისა და მათი შედეგების შეფასების შესახებ, მათ შორის, ავარიულ სიტუაციებზე რეაგირების სამოქმედო გეგმას</a:t>
            </a:r>
            <a:r>
              <a:rPr lang="ka-GE" sz="1200" dirty="0" smtClean="0">
                <a:latin typeface="Sylfaen" panose="010A0502050306030303" pitchFamily="18" charset="0"/>
              </a:rPr>
              <a:t>;</a:t>
            </a:r>
            <a:endParaRPr lang="en-US" sz="1200" dirty="0" smtClean="0">
              <a:latin typeface="Sylfaen" panose="010A0502050306030303" pitchFamily="18" charset="0"/>
            </a:endParaRPr>
          </a:p>
          <a:p>
            <a:pPr algn="just"/>
            <a:endParaRPr lang="en-US" sz="1200" dirty="0">
              <a:latin typeface="Sylfaen" panose="010A0502050306030303" pitchFamily="18" charset="0"/>
            </a:endParaRPr>
          </a:p>
          <a:p>
            <a:pPr algn="just"/>
            <a:r>
              <a:rPr lang="ka-GE" sz="1200" dirty="0">
                <a:latin typeface="Sylfaen" panose="010A0502050306030303" pitchFamily="18" charset="0"/>
              </a:rPr>
              <a:t>გარემოსა და ადამიანის ჯანმრთელობაზე დაგეგმილი საქმიანობის განხორციელებით გამოწვეული უარყოფითი ზემოქმედების შედეგების, მათი თავიდან აცილების, შემცირების, შერბილებისა და კომპენსაციის ღონისძიებათა შესახებ.</a:t>
            </a:r>
          </a:p>
          <a:p>
            <a:pPr marL="0" indent="0" algn="just">
              <a:buNone/>
            </a:pPr>
            <a:endParaRPr lang="ka-GE" sz="1200" dirty="0">
              <a:latin typeface="Sylfaen" panose="010A0502050306030303" pitchFamily="18" charset="0"/>
            </a:endParaRPr>
          </a:p>
          <a:p>
            <a:pPr marL="0" indent="0" algn="just">
              <a:buNone/>
            </a:pPr>
            <a:endParaRPr lang="en-US" sz="800" dirty="0"/>
          </a:p>
        </p:txBody>
      </p:sp>
    </p:spTree>
    <p:extLst>
      <p:ext uri="{BB962C8B-B14F-4D97-AF65-F5344CB8AC3E}">
        <p14:creationId xmlns:p14="http://schemas.microsoft.com/office/powerpoint/2010/main" val="35638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766" y="811796"/>
            <a:ext cx="706315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ზემოქმედება ადამიანის ჯანმრთელობასა და უსაფრთხოებაზე</a:t>
            </a:r>
            <a:endParaRPr lang="en-US" dirty="0"/>
          </a:p>
        </p:txBody>
      </p:sp>
      <p:sp>
        <p:nvSpPr>
          <p:cNvPr id="5" name="Rectangle 4"/>
          <p:cNvSpPr/>
          <p:nvPr/>
        </p:nvSpPr>
        <p:spPr>
          <a:xfrm>
            <a:off x="849745" y="2485265"/>
            <a:ext cx="7485185" cy="369332"/>
          </a:xfrm>
          <a:prstGeom prst="rect">
            <a:avLst/>
          </a:prstGeom>
        </p:spPr>
        <p:txBody>
          <a:bodyPr wrap="square">
            <a:spAutoFit/>
          </a:bodyPr>
          <a:lstStyle/>
          <a:p>
            <a:r>
              <a:rPr lang="ka-GE" dirty="0">
                <a:solidFill>
                  <a:schemeClr val="accent2"/>
                </a:solidFill>
                <a:latin typeface="Sylfaen" panose="010A0502050306030303" pitchFamily="18" charset="0"/>
              </a:rPr>
              <a:t>ზემოქმედების ძირითადი რეცეპტორები მომსახურე </a:t>
            </a:r>
            <a:r>
              <a:rPr lang="ka-GE" dirty="0" smtClean="0">
                <a:solidFill>
                  <a:schemeClr val="accent2"/>
                </a:solidFill>
                <a:latin typeface="Sylfaen" panose="010A0502050306030303" pitchFamily="18" charset="0"/>
              </a:rPr>
              <a:t>პერსონალია</a:t>
            </a:r>
            <a:endParaRPr lang="en-US" dirty="0">
              <a:solidFill>
                <a:schemeClr val="accent2"/>
              </a:solidFill>
            </a:endParaRPr>
          </a:p>
        </p:txBody>
      </p:sp>
      <p:sp>
        <p:nvSpPr>
          <p:cNvPr id="6" name="Rectangle 5"/>
          <p:cNvSpPr/>
          <p:nvPr/>
        </p:nvSpPr>
        <p:spPr>
          <a:xfrm>
            <a:off x="786911" y="4343400"/>
            <a:ext cx="75877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dirty="0">
                <a:latin typeface="Sylfaen" panose="010A0502050306030303" pitchFamily="18" charset="0"/>
              </a:rPr>
              <a:t>ზემოქმედების პრევენციის მიზნით მნიშვნელოვანია </a:t>
            </a:r>
            <a:r>
              <a:rPr lang="ka-GE" dirty="0" smtClean="0">
                <a:latin typeface="Sylfaen" panose="010A0502050306030303" pitchFamily="18" charset="0"/>
              </a:rPr>
              <a:t>უსაფრთხოების ნორმების </a:t>
            </a:r>
            <a:r>
              <a:rPr lang="ka-GE" dirty="0">
                <a:latin typeface="Sylfaen" panose="010A0502050306030303" pitchFamily="18" charset="0"/>
              </a:rPr>
              <a:t>მკაცრი დაცვა და მუდმივი ზედამხედველობა</a:t>
            </a:r>
            <a:endParaRPr lang="en-US" dirty="0"/>
          </a:p>
        </p:txBody>
      </p:sp>
      <p:sp>
        <p:nvSpPr>
          <p:cNvPr id="7" name="Down Arrow 6"/>
          <p:cNvSpPr/>
          <p:nvPr/>
        </p:nvSpPr>
        <p:spPr>
          <a:xfrm>
            <a:off x="4308230" y="1533544"/>
            <a:ext cx="155331" cy="717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308230" y="3124200"/>
            <a:ext cx="187570" cy="764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2000"/>
            <a:ext cx="7590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ka-GE" dirty="0">
                <a:latin typeface="Sylfaen" panose="010A0502050306030303" pitchFamily="18" charset="0"/>
              </a:rPr>
              <a:t>ნიადაგის; გრუნტის და </a:t>
            </a:r>
            <a:r>
              <a:rPr lang="ka-GE" dirty="0"/>
              <a:t>მიწისქვეშა წყლების დაბინძურების რისკები </a:t>
            </a:r>
            <a:endParaRPr lang="en-US" dirty="0"/>
          </a:p>
        </p:txBody>
      </p:sp>
      <p:sp>
        <p:nvSpPr>
          <p:cNvPr id="5" name="Rectangle 4"/>
          <p:cNvSpPr/>
          <p:nvPr/>
        </p:nvSpPr>
        <p:spPr>
          <a:xfrm>
            <a:off x="304800" y="2535017"/>
            <a:ext cx="3276600" cy="461665"/>
          </a:xfrm>
          <a:prstGeom prst="rect">
            <a:avLst/>
          </a:prstGeom>
        </p:spPr>
        <p:txBody>
          <a:bodyPr wrap="square">
            <a:spAutoFit/>
          </a:bodyPr>
          <a:lstStyle/>
          <a:p>
            <a:r>
              <a:rPr lang="ka-GE" sz="1200" dirty="0" smtClean="0">
                <a:latin typeface="Sylfaen" panose="010A0502050306030303" pitchFamily="18" charset="0"/>
              </a:rPr>
              <a:t>არ ხორციელდება ნიადაგის რაიმე ნაყოფიერი ფენის მოხსნა.</a:t>
            </a:r>
            <a:endParaRPr lang="en-US" sz="1200" dirty="0"/>
          </a:p>
        </p:txBody>
      </p:sp>
      <p:cxnSp>
        <p:nvCxnSpPr>
          <p:cNvPr id="6" name="Straight Arrow Connector 5"/>
          <p:cNvCxnSpPr/>
          <p:nvPr/>
        </p:nvCxnSpPr>
        <p:spPr>
          <a:xfrm flipH="1">
            <a:off x="1922318" y="1185564"/>
            <a:ext cx="703384" cy="94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62400" y="2273186"/>
            <a:ext cx="5257800" cy="1569660"/>
          </a:xfrm>
          <a:prstGeom prst="rect">
            <a:avLst/>
          </a:prstGeom>
        </p:spPr>
        <p:txBody>
          <a:bodyPr wrap="square">
            <a:spAutoFit/>
          </a:bodyPr>
          <a:lstStyle/>
          <a:p>
            <a:r>
              <a:rPr lang="ka-GE" sz="1200" dirty="0">
                <a:latin typeface="Sylfaen" panose="010A0502050306030303" pitchFamily="18" charset="0"/>
              </a:rPr>
              <a:t>ნიადაგის და გრუნტის დაბინძურების</a:t>
            </a:r>
          </a:p>
          <a:p>
            <a:r>
              <a:rPr lang="ka-GE" sz="1200" dirty="0">
                <a:latin typeface="Sylfaen" panose="010A0502050306030303" pitchFamily="18" charset="0"/>
              </a:rPr>
              <a:t>მიზეზი შეიძლება გახდეს</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საწარმოო და საყოფაცხოვრებო ნარჩენების მართვის წესების დარღვევა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ავტოტრანსპორტიდან ნავთობპროდუქტების ავარიული დაღვრა</a:t>
            </a:r>
            <a:r>
              <a:rPr lang="ka-GE" sz="1200" dirty="0" smtClean="0">
                <a:latin typeface="Sylfaen" panose="010A0502050306030303" pitchFamily="18" charset="0"/>
              </a:rPr>
              <a:t>;</a:t>
            </a:r>
          </a:p>
          <a:p>
            <a:endParaRPr lang="ka-GE" sz="1200" dirty="0">
              <a:latin typeface="Sylfaen" panose="010A0502050306030303" pitchFamily="18" charset="0"/>
            </a:endParaRPr>
          </a:p>
          <a:p>
            <a:r>
              <a:rPr lang="ka-GE" sz="1200" dirty="0">
                <a:latin typeface="Sylfaen" panose="010A0502050306030303" pitchFamily="18" charset="0"/>
              </a:rPr>
              <a:t>• შიდა კანალიზაციის სისტემების ექსპლუატაცია</a:t>
            </a:r>
            <a:endParaRPr lang="en-US" sz="1200" dirty="0"/>
          </a:p>
        </p:txBody>
      </p:sp>
      <p:cxnSp>
        <p:nvCxnSpPr>
          <p:cNvPr id="8" name="Straight Arrow Connector 7"/>
          <p:cNvCxnSpPr/>
          <p:nvPr/>
        </p:nvCxnSpPr>
        <p:spPr>
          <a:xfrm>
            <a:off x="6248400" y="1311537"/>
            <a:ext cx="4618" cy="849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5109" y="3996018"/>
            <a:ext cx="7741222" cy="369332"/>
          </a:xfrm>
          <a:prstGeom prst="rect">
            <a:avLst/>
          </a:prstGeom>
        </p:spPr>
        <p:txBody>
          <a:bodyPr wrap="none">
            <a:spAutoFit/>
          </a:bodyPr>
          <a:lstStyle/>
          <a:p>
            <a:r>
              <a:rPr lang="ka-GE" dirty="0" smtClean="0">
                <a:latin typeface="Sylfaen" panose="010A0502050306030303" pitchFamily="18" charset="0"/>
              </a:rPr>
              <a:t>სახიფათო ნარჩენებისა და საწარმოო ნარჩენების უკონტროლო მართვა </a:t>
            </a:r>
            <a:endParaRPr lang="en-US" dirty="0"/>
          </a:p>
        </p:txBody>
      </p:sp>
      <p:sp>
        <p:nvSpPr>
          <p:cNvPr id="10" name="Rectangle 9"/>
          <p:cNvSpPr/>
          <p:nvPr/>
        </p:nvSpPr>
        <p:spPr>
          <a:xfrm>
            <a:off x="815109" y="5334000"/>
            <a:ext cx="7086600" cy="338554"/>
          </a:xfrm>
          <a:prstGeom prst="rect">
            <a:avLst/>
          </a:prstGeom>
        </p:spPr>
        <p:txBody>
          <a:bodyPr wrap="square">
            <a:spAutoFit/>
          </a:bodyPr>
          <a:lstStyle/>
          <a:p>
            <a:r>
              <a:rPr lang="ka-GE" sz="1600" dirty="0">
                <a:latin typeface="Sylfaen" panose="010A0502050306030303" pitchFamily="18" charset="0"/>
              </a:rPr>
              <a:t>რომლებიც განთავსდება </a:t>
            </a:r>
            <a:r>
              <a:rPr lang="ka-GE" sz="1600" dirty="0" smtClean="0">
                <a:latin typeface="Sylfaen" panose="010A0502050306030303" pitchFamily="18" charset="0"/>
              </a:rPr>
              <a:t>სპეციალურ  საწყობებში და ყუთებში</a:t>
            </a:r>
            <a:endParaRPr lang="en-US" sz="1600" dirty="0"/>
          </a:p>
        </p:txBody>
      </p:sp>
      <p:cxnSp>
        <p:nvCxnSpPr>
          <p:cNvPr id="11" name="Straight Arrow Connector 10"/>
          <p:cNvCxnSpPr/>
          <p:nvPr/>
        </p:nvCxnSpPr>
        <p:spPr>
          <a:xfrm>
            <a:off x="3581400" y="1143000"/>
            <a:ext cx="0" cy="250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3962400" y="4518522"/>
            <a:ext cx="304800" cy="732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3" end="3"/>
                                            </p:txEl>
                                          </p:spTgt>
                                        </p:tgtEl>
                                      </p:cBhvr>
                                    </p:animEffect>
                                    <p:animScale>
                                      <p:cBhvr>
                                        <p:cTn id="7" dur="25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xEl>
                                              <p:pRg st="5" end="5"/>
                                            </p:txEl>
                                          </p:spTgt>
                                        </p:tgtEl>
                                      </p:cBhvr>
                                    </p:animEffect>
                                    <p:animScale>
                                      <p:cBhvr>
                                        <p:cTn id="12" dur="250" autoRev="1" fill="hold"/>
                                        <p:tgtEl>
                                          <p:spTgt spid="7">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7">
                                            <p:txEl>
                                              <p:pRg st="7" end="7"/>
                                            </p:txEl>
                                          </p:spTgt>
                                        </p:tgtEl>
                                      </p:cBhvr>
                                    </p:animEffect>
                                    <p:animScale>
                                      <p:cBhvr>
                                        <p:cTn id="17" dur="250" autoRev="1" fill="hold"/>
                                        <p:tgtEl>
                                          <p:spTgt spid="7">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2"/>
          </a:xfrm>
        </p:spPr>
        <p:txBody>
          <a:bodyPr>
            <a:normAutofit/>
          </a:bodyPr>
          <a:lstStyle/>
          <a:p>
            <a:pPr algn="just"/>
            <a:r>
              <a:rPr lang="en-US" sz="1600" b="1" dirty="0" err="1" smtClean="0">
                <a:latin typeface="Sylfaen" pitchFamily="18" charset="0"/>
              </a:rPr>
              <a:t>გარემოზე</a:t>
            </a:r>
            <a:r>
              <a:rPr lang="en-US" sz="1600" b="1" dirty="0" smtClean="0">
                <a:latin typeface="Sylfaen" pitchFamily="18" charset="0"/>
              </a:rPr>
              <a:t> </a:t>
            </a:r>
            <a:r>
              <a:rPr lang="en-US" sz="1600" b="1" dirty="0" err="1" smtClean="0">
                <a:latin typeface="Sylfaen" pitchFamily="18" charset="0"/>
              </a:rPr>
              <a:t>ნეგატიური</a:t>
            </a:r>
            <a:r>
              <a:rPr lang="en-US" sz="1600" b="1" dirty="0" smtClean="0">
                <a:latin typeface="Sylfaen" pitchFamily="18" charset="0"/>
              </a:rPr>
              <a:t> </a:t>
            </a:r>
            <a:r>
              <a:rPr lang="en-US" sz="1600" b="1" dirty="0" err="1" smtClean="0">
                <a:latin typeface="Sylfaen" pitchFamily="18" charset="0"/>
              </a:rPr>
              <a:t>ზემოქმედების</a:t>
            </a:r>
            <a:r>
              <a:rPr lang="en-US" sz="1600" b="1" dirty="0" smtClean="0">
                <a:latin typeface="Sylfaen" pitchFamily="18" charset="0"/>
              </a:rPr>
              <a:t> </a:t>
            </a:r>
            <a:r>
              <a:rPr lang="en-US" sz="1600" b="1" dirty="0" err="1" smtClean="0">
                <a:latin typeface="Sylfaen" pitchFamily="18" charset="0"/>
              </a:rPr>
              <a:t>შემარბილებელი</a:t>
            </a:r>
            <a:r>
              <a:rPr lang="en-US" sz="1600" b="1" dirty="0" smtClean="0">
                <a:latin typeface="Sylfaen" pitchFamily="18" charset="0"/>
              </a:rPr>
              <a:t> </a:t>
            </a:r>
            <a:r>
              <a:rPr lang="en-US" sz="1600" b="1" dirty="0" err="1" smtClean="0">
                <a:latin typeface="Sylfaen" pitchFamily="18" charset="0"/>
              </a:rPr>
              <a:t>ღონისძიებები</a:t>
            </a:r>
            <a:r>
              <a:rPr lang="ka-GE" sz="1600" b="1" dirty="0">
                <a:latin typeface="Sylfaen" pitchFamily="18" charset="0"/>
              </a:rPr>
              <a:t> </a:t>
            </a:r>
            <a:r>
              <a:rPr lang="ka-GE" sz="1600" b="1" dirty="0" smtClean="0">
                <a:latin typeface="Sylfaen" pitchFamily="18" charset="0"/>
              </a:rPr>
              <a:t>საწარმოს ფუნქციონირების ეტაპზე</a:t>
            </a:r>
            <a:endParaRPr lang="en-US" sz="1600" b="1" dirty="0">
              <a:latin typeface="Sylfaen" pitchFamily="18" charset="0"/>
            </a:endParaRPr>
          </a:p>
        </p:txBody>
      </p:sp>
      <p:pic>
        <p:nvPicPr>
          <p:cNvPr id="3" name="Picture 2"/>
          <p:cNvPicPr>
            <a:picLocks noChangeAspect="1" noChangeArrowheads="1"/>
          </p:cNvPicPr>
          <p:nvPr/>
        </p:nvPicPr>
        <p:blipFill>
          <a:blip r:embed="rId2"/>
          <a:srcRect/>
          <a:stretch>
            <a:fillRect/>
          </a:stretch>
        </p:blipFill>
        <p:spPr bwMode="auto">
          <a:xfrm>
            <a:off x="388946" y="1752600"/>
            <a:ext cx="8366108" cy="4648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 y="685800"/>
            <a:ext cx="8096250" cy="5791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1524000"/>
            <a:ext cx="3257623"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ka-GE" dirty="0">
                <a:latin typeface="Sylfaen" panose="010A0502050306030303" pitchFamily="18" charset="0"/>
              </a:rPr>
              <a:t>კუმულაციური ზემოქმედება</a:t>
            </a:r>
            <a:endParaRPr lang="en-US" dirty="0"/>
          </a:p>
        </p:txBody>
      </p:sp>
      <p:sp>
        <p:nvSpPr>
          <p:cNvPr id="5" name="Rectangle 4"/>
          <p:cNvSpPr/>
          <p:nvPr/>
        </p:nvSpPr>
        <p:spPr>
          <a:xfrm>
            <a:off x="304800" y="2895600"/>
            <a:ext cx="8229600" cy="1754326"/>
          </a:xfrm>
          <a:prstGeom prst="rect">
            <a:avLst/>
          </a:prstGeom>
        </p:spPr>
        <p:txBody>
          <a:bodyPr wrap="square">
            <a:spAutoFit/>
          </a:bodyPr>
          <a:lstStyle/>
          <a:p>
            <a:pPr algn="just"/>
            <a:r>
              <a:rPr lang="ka-GE" dirty="0" smtClean="0">
                <a:solidFill>
                  <a:schemeClr val="accent2"/>
                </a:solidFill>
                <a:latin typeface="Sylfaen" panose="010A0502050306030303" pitchFamily="18" charset="0"/>
              </a:rPr>
              <a:t>კუმულაციური</a:t>
            </a:r>
            <a:r>
              <a:rPr lang="ka-GE" dirty="0" smtClean="0">
                <a:latin typeface="Sylfaen" panose="010A0502050306030303" pitchFamily="18" charset="0"/>
              </a:rPr>
              <a:t> </a:t>
            </a:r>
            <a:r>
              <a:rPr lang="ka-GE" dirty="0">
                <a:latin typeface="Sylfaen" panose="010A0502050306030303" pitchFamily="18" charset="0"/>
              </a:rPr>
              <a:t>ზემოქმედების ერთადერთ </a:t>
            </a:r>
            <a:r>
              <a:rPr lang="ka-GE" dirty="0" smtClean="0">
                <a:latin typeface="Sylfaen" panose="010A0502050306030303" pitchFamily="18" charset="0"/>
              </a:rPr>
              <a:t>საგულისხმო</a:t>
            </a:r>
            <a:r>
              <a:rPr lang="en-US" dirty="0" smtClean="0">
                <a:latin typeface="Sylfaen" panose="010A0502050306030303" pitchFamily="18" charset="0"/>
              </a:rPr>
              <a:t> </a:t>
            </a:r>
            <a:r>
              <a:rPr lang="ka-GE" dirty="0" smtClean="0">
                <a:latin typeface="Sylfaen" panose="010A0502050306030303" pitchFamily="18" charset="0"/>
              </a:rPr>
              <a:t> სახედ უნდა მივიჩნიოთ: ხმაურის </a:t>
            </a:r>
            <a:r>
              <a:rPr lang="ka-GE" dirty="0">
                <a:latin typeface="Sylfaen" panose="010A0502050306030303" pitchFamily="18" charset="0"/>
              </a:rPr>
              <a:t>გავრცელება </a:t>
            </a:r>
            <a:r>
              <a:rPr lang="ka-GE" dirty="0" smtClean="0">
                <a:latin typeface="Sylfaen" panose="010A0502050306030303" pitchFamily="18" charset="0"/>
              </a:rPr>
              <a:t>და ატმოსფერულ </a:t>
            </a:r>
            <a:r>
              <a:rPr lang="ka-GE" dirty="0">
                <a:latin typeface="Sylfaen" panose="010A0502050306030303" pitchFamily="18" charset="0"/>
              </a:rPr>
              <a:t>ჰაერზე </a:t>
            </a:r>
            <a:r>
              <a:rPr lang="ka-GE" dirty="0" smtClean="0">
                <a:latin typeface="Sylfaen" panose="010A0502050306030303" pitchFamily="18" charset="0"/>
              </a:rPr>
              <a:t>ზემოქმედება.</a:t>
            </a:r>
          </a:p>
          <a:p>
            <a:pPr algn="just"/>
            <a:endParaRPr lang="ka-GE" dirty="0">
              <a:latin typeface="Sylfaen" panose="010A0502050306030303" pitchFamily="18" charset="0"/>
            </a:endParaRPr>
          </a:p>
          <a:p>
            <a:pPr algn="just"/>
            <a:r>
              <a:rPr lang="ka-GE" dirty="0" smtClean="0">
                <a:latin typeface="Sylfaen" panose="010A0502050306030303" pitchFamily="18" charset="0"/>
              </a:rPr>
              <a:t>გამომდინარე იქიდან, რომ საწარმოს </a:t>
            </a:r>
            <a:r>
              <a:rPr lang="ka-GE" dirty="0" err="1" smtClean="0">
                <a:latin typeface="Sylfaen" panose="010A0502050306030303" pitchFamily="18" charset="0"/>
              </a:rPr>
              <a:t>მიმდებარედ</a:t>
            </a:r>
            <a:r>
              <a:rPr lang="ka-GE" dirty="0" smtClean="0">
                <a:latin typeface="Sylfaen" panose="010A0502050306030303" pitchFamily="18" charset="0"/>
              </a:rPr>
              <a:t> ანალოგიური ტიპის ობიექტი არ არსებობს, საწარმოს ფუნქციონირებისას მოსალოდნელი არ არის კუმულაციური ზემოქმედება</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7968763"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a-GE" sz="1600" dirty="0">
                <a:latin typeface="Sylfaen" panose="010A0502050306030303" pitchFamily="18" charset="0"/>
              </a:rPr>
              <a:t>გზშ-ს პროცესში </a:t>
            </a:r>
            <a:r>
              <a:rPr lang="ka-GE" sz="1600" dirty="0" smtClean="0">
                <a:latin typeface="Sylfaen" panose="010A0502050306030303" pitchFamily="18" charset="0"/>
              </a:rPr>
              <a:t>დეტალურად შესწავლილი იქნა </a:t>
            </a:r>
            <a:r>
              <a:rPr lang="ka-GE" sz="1600" dirty="0">
                <a:latin typeface="Sylfaen" panose="010A0502050306030303" pitchFamily="18" charset="0"/>
              </a:rPr>
              <a:t>შემდეგი სახის ზემოქმედებები:</a:t>
            </a:r>
            <a:endParaRPr lang="en-US" sz="1600" dirty="0"/>
          </a:p>
        </p:txBody>
      </p:sp>
      <p:sp>
        <p:nvSpPr>
          <p:cNvPr id="5" name="Rectangle 4"/>
          <p:cNvSpPr/>
          <p:nvPr/>
        </p:nvSpPr>
        <p:spPr>
          <a:xfrm>
            <a:off x="838200" y="1371600"/>
            <a:ext cx="7315200" cy="4801314"/>
          </a:xfrm>
          <a:prstGeom prst="rect">
            <a:avLst/>
          </a:prstGeom>
        </p:spPr>
        <p:txBody>
          <a:bodyPr wrap="square">
            <a:spAutoFit/>
          </a:bodyPr>
          <a:lstStyle/>
          <a:p>
            <a:pPr marL="285750" indent="-285750">
              <a:buFont typeface="Arial" panose="020B0604020202020204" pitchFamily="34" charset="0"/>
              <a:buChar char="•"/>
            </a:pPr>
            <a:r>
              <a:rPr lang="ka-GE" dirty="0" smtClean="0">
                <a:latin typeface="Sylfaen" panose="010A0502050306030303" pitchFamily="18" charset="0"/>
              </a:rPr>
              <a:t>ატმოსფერულ </a:t>
            </a:r>
            <a:r>
              <a:rPr lang="ka-GE" dirty="0">
                <a:latin typeface="Sylfaen" panose="010A0502050306030303" pitchFamily="18" charset="0"/>
              </a:rPr>
              <a:t>ჰაერში მავნე ნივთიერებების ემისიები და ხმაურის გავრცელება</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ნიადაგისა </a:t>
            </a:r>
            <a:r>
              <a:rPr lang="ka-GE" dirty="0">
                <a:latin typeface="Sylfaen" panose="010A0502050306030303" pitchFamily="18" charset="0"/>
              </a:rPr>
              <a:t>და გრუნტის დაბინძურების რისკები</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ბიოლოგიურ </a:t>
            </a:r>
            <a:r>
              <a:rPr lang="ka-GE" dirty="0">
                <a:latin typeface="Sylfaen" panose="010A0502050306030303" pitchFamily="18" charset="0"/>
              </a:rPr>
              <a:t>გარემოზე ზემოქმედება</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მიწისქვეშა </a:t>
            </a:r>
            <a:r>
              <a:rPr lang="ka-GE" dirty="0">
                <a:latin typeface="Sylfaen" panose="010A0502050306030303" pitchFamily="18" charset="0"/>
              </a:rPr>
              <a:t>წყლების დაბინძურების რისკები</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ზედაპირული </a:t>
            </a:r>
            <a:r>
              <a:rPr lang="ka-GE" dirty="0">
                <a:latin typeface="Sylfaen" panose="010A0502050306030303" pitchFamily="18" charset="0"/>
              </a:rPr>
              <a:t>წყლების დაბინძურების რისკები</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ნარჩენების </a:t>
            </a:r>
            <a:r>
              <a:rPr lang="ka-GE" dirty="0">
                <a:latin typeface="Sylfaen" panose="010A0502050306030303" pitchFamily="18" charset="0"/>
              </a:rPr>
              <a:t>წარმოქმნის და მართვის შედეგად </a:t>
            </a:r>
            <a:endParaRPr lang="ka-GE" dirty="0" smtClean="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მოსალოდნელი </a:t>
            </a:r>
            <a:r>
              <a:rPr lang="ka-GE" dirty="0">
                <a:latin typeface="Sylfaen" panose="010A0502050306030303" pitchFamily="18" charset="0"/>
              </a:rPr>
              <a:t>ზემოქმედება</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ზემოქმედება </a:t>
            </a:r>
            <a:r>
              <a:rPr lang="ka-GE" dirty="0">
                <a:latin typeface="Sylfaen" panose="010A0502050306030303" pitchFamily="18" charset="0"/>
              </a:rPr>
              <a:t>ადამიანის ჯანმრთელობასა და უსაფრთხოებაზე</a:t>
            </a:r>
            <a:r>
              <a:rPr lang="ka-GE" dirty="0" smtClean="0">
                <a:latin typeface="Sylfaen" panose="010A0502050306030303" pitchFamily="18" charset="0"/>
              </a:rPr>
              <a:t>;</a:t>
            </a:r>
          </a:p>
          <a:p>
            <a:pPr marL="285750" indent="-285750">
              <a:buFont typeface="Arial" panose="020B0604020202020204" pitchFamily="34" charset="0"/>
              <a:buChar char="•"/>
            </a:pPr>
            <a:endParaRPr lang="ka-GE" dirty="0">
              <a:latin typeface="Sylfaen" panose="010A0502050306030303" pitchFamily="18" charset="0"/>
            </a:endParaRPr>
          </a:p>
          <a:p>
            <a:pPr marL="285750" indent="-285750">
              <a:buFont typeface="Arial" panose="020B0604020202020204" pitchFamily="34" charset="0"/>
              <a:buChar char="•"/>
            </a:pPr>
            <a:r>
              <a:rPr lang="ka-GE" dirty="0" smtClean="0">
                <a:latin typeface="Sylfaen" panose="010A0502050306030303" pitchFamily="18" charset="0"/>
              </a:rPr>
              <a:t>კუმულაციური </a:t>
            </a:r>
            <a:r>
              <a:rPr lang="ka-GE" dirty="0">
                <a:latin typeface="Sylfaen" panose="010A0502050306030303" pitchFamily="18" charset="0"/>
              </a:rPr>
              <a:t>ზემოქმედება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6" end="6"/>
                                            </p:txEl>
                                          </p:spTgt>
                                        </p:tgtEl>
                                      </p:cBhvr>
                                    </p:animEffect>
                                    <p:animScale>
                                      <p:cBhvr>
                                        <p:cTn id="22" dur="250" autoRev="1" fill="hold"/>
                                        <p:tgtEl>
                                          <p:spTgt spid="5">
                                            <p:txEl>
                                              <p:pRg st="6" end="6"/>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8" end="8"/>
                                            </p:txEl>
                                          </p:spTgt>
                                        </p:tgtEl>
                                      </p:cBhvr>
                                    </p:animEffect>
                                    <p:animScale>
                                      <p:cBhvr>
                                        <p:cTn id="27" dur="250" autoRev="1" fill="hold"/>
                                        <p:tgtEl>
                                          <p:spTgt spid="5">
                                            <p:txEl>
                                              <p:pRg st="8" end="8"/>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5">
                                            <p:txEl>
                                              <p:pRg st="10" end="10"/>
                                            </p:txEl>
                                          </p:spTgt>
                                        </p:tgtEl>
                                      </p:cBhvr>
                                    </p:animEffect>
                                    <p:animScale>
                                      <p:cBhvr>
                                        <p:cTn id="32" dur="250" autoRev="1" fill="hold"/>
                                        <p:tgtEl>
                                          <p:spTgt spid="5">
                                            <p:txEl>
                                              <p:pRg st="10" end="10"/>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5">
                                            <p:txEl>
                                              <p:pRg st="11" end="11"/>
                                            </p:txEl>
                                          </p:spTgt>
                                        </p:tgtEl>
                                      </p:cBhvr>
                                    </p:animEffect>
                                    <p:animScale>
                                      <p:cBhvr>
                                        <p:cTn id="35" dur="250" autoRev="1" fill="hold"/>
                                        <p:tgtEl>
                                          <p:spTgt spid="5">
                                            <p:txEl>
                                              <p:pRg st="11" end="11"/>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xEl>
                                              <p:pRg st="13" end="13"/>
                                            </p:txEl>
                                          </p:spTgt>
                                        </p:tgtEl>
                                      </p:cBhvr>
                                    </p:animEffect>
                                    <p:animScale>
                                      <p:cBhvr>
                                        <p:cTn id="40" dur="250" autoRev="1" fill="hold"/>
                                        <p:tgtEl>
                                          <p:spTgt spid="5">
                                            <p:txEl>
                                              <p:pRg st="13" end="13"/>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5">
                                            <p:txEl>
                                              <p:pRg st="15" end="15"/>
                                            </p:txEl>
                                          </p:spTgt>
                                        </p:tgtEl>
                                      </p:cBhvr>
                                    </p:animEffect>
                                    <p:animScale>
                                      <p:cBhvr>
                                        <p:cTn id="45" dur="250" autoRev="1" fill="hold"/>
                                        <p:tgtEl>
                                          <p:spTgt spid="5">
                                            <p:txEl>
                                              <p:pRg st="15" end="1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48600" cy="533400"/>
          </a:xfrm>
        </p:spPr>
        <p:txBody>
          <a:bodyPr>
            <a:normAutofit/>
          </a:bodyPr>
          <a:lstStyle/>
          <a:p>
            <a:pPr algn="ctr"/>
            <a:r>
              <a:rPr lang="ka-GE" sz="2800" dirty="0" smtClean="0">
                <a:solidFill>
                  <a:schemeClr val="tx1"/>
                </a:solidFill>
                <a:latin typeface="Sylfaen" panose="010A0502050306030303" pitchFamily="18" charset="0"/>
              </a:rPr>
              <a:t>ინფორმაცია საპროექტო ტერიტორიის შესახებ</a:t>
            </a:r>
            <a:endParaRPr lang="en-US" sz="2800" dirty="0">
              <a:solidFill>
                <a:schemeClr val="tx1"/>
              </a:solidFill>
              <a:latin typeface="Sylfaen" panose="010A0502050306030303" pitchFamily="18" charset="0"/>
            </a:endParaRPr>
          </a:p>
        </p:txBody>
      </p:sp>
      <p:sp>
        <p:nvSpPr>
          <p:cNvPr id="3" name="Subtitle 2"/>
          <p:cNvSpPr>
            <a:spLocks noGrp="1"/>
          </p:cNvSpPr>
          <p:nvPr>
            <p:ph type="subTitle" idx="1"/>
          </p:nvPr>
        </p:nvSpPr>
        <p:spPr>
          <a:xfrm>
            <a:off x="542636" y="1828800"/>
            <a:ext cx="8077200" cy="3581400"/>
          </a:xfrm>
        </p:spPr>
        <p:txBody>
          <a:bodyPr>
            <a:noAutofit/>
          </a:bodyPr>
          <a:lstStyle/>
          <a:p>
            <a:pPr marL="285750" indent="-285750" algn="just">
              <a:buFont typeface="Arial" panose="020B0604020202020204" pitchFamily="34" charset="0"/>
              <a:buChar char="•"/>
            </a:pPr>
            <a:r>
              <a:rPr lang="ka-GE" sz="1800" dirty="0" smtClean="0">
                <a:solidFill>
                  <a:schemeClr val="tx1"/>
                </a:solidFill>
              </a:rPr>
              <a:t>საპროექტო მიწის ნაკვეთი მდებარეობს ქ. თბილისში, </a:t>
            </a:r>
            <a:r>
              <a:rPr lang="ka-GE" sz="1800" b="1" dirty="0" smtClean="0">
                <a:solidFill>
                  <a:schemeClr val="tx1"/>
                </a:solidFill>
              </a:rPr>
              <a:t>სამგორის რაიონი, ქინძმარაულის ქუჩა #40-ის მიმდებარედ</a:t>
            </a:r>
            <a:r>
              <a:rPr lang="ka-GE" sz="1800" dirty="0" smtClean="0">
                <a:solidFill>
                  <a:schemeClr val="tx1"/>
                </a:solidFill>
              </a:rPr>
              <a:t>, (მიწის ნაკვეთის საკადასტრო კოდი </a:t>
            </a:r>
            <a:r>
              <a:rPr lang="ka-GE" sz="1800" b="1" dirty="0" smtClean="0">
                <a:solidFill>
                  <a:schemeClr val="tx1"/>
                </a:solidFill>
              </a:rPr>
              <a:t>01.19.32.001.048),</a:t>
            </a:r>
            <a:r>
              <a:rPr lang="ka-GE" sz="1800" dirty="0" smtClean="0">
                <a:solidFill>
                  <a:schemeClr val="tx1"/>
                </a:solidFill>
              </a:rPr>
              <a:t> რომელიც წარმოადგენს სამრეწველო ზონას. აღნიშნული ტერიტორია თავისი შენობა-ნაგებობებით წარმოადგენს ლუბა ჯიბლაძის (პ/ნ </a:t>
            </a:r>
            <a:r>
              <a:rPr lang="en-US" sz="1800" dirty="0" smtClean="0">
                <a:solidFill>
                  <a:schemeClr val="tx1"/>
                </a:solidFill>
              </a:rPr>
              <a:t>60001094786</a:t>
            </a:r>
            <a:r>
              <a:rPr lang="ka-GE" sz="1800" dirty="0" smtClean="0">
                <a:solidFill>
                  <a:schemeClr val="tx1"/>
                </a:solidFill>
              </a:rPr>
              <a:t>) საკუთრებას. მის საკუთრებაში რიცხული ქონების განსაზღვრული ნაწილი - 400 კვ.მ. ანგარის ტიპის ნაგებობის არასაცხოვრებელი ფართი, იჯარის ხელშეკრულების საფუძველზე აქვს აღებული შპს „მარიამი 2019“-ს.</a:t>
            </a:r>
          </a:p>
          <a:p>
            <a:pPr marL="285750" indent="-285750" algn="just">
              <a:buFont typeface="Arial" panose="020B0604020202020204" pitchFamily="34" charset="0"/>
              <a:buChar char="•"/>
            </a:pPr>
            <a:r>
              <a:rPr lang="ka-GE" sz="1800" dirty="0" smtClean="0">
                <a:solidFill>
                  <a:schemeClr val="tx1"/>
                </a:solidFill>
              </a:rPr>
              <a:t>ტერიტორიის GPS კოორდინატები: </a:t>
            </a:r>
            <a:r>
              <a:rPr lang="ka-GE" sz="1800" b="1" dirty="0" smtClean="0">
                <a:solidFill>
                  <a:schemeClr val="tx1"/>
                </a:solidFill>
              </a:rPr>
              <a:t>X=493084.00;  Y=4612228.00</a:t>
            </a:r>
            <a:r>
              <a:rPr lang="ka-GE" sz="1800" dirty="0" smtClean="0">
                <a:solidFill>
                  <a:schemeClr val="tx1"/>
                </a:solidFill>
              </a:rPr>
              <a:t>.</a:t>
            </a:r>
            <a:endParaRPr lang="en-US" sz="1800" dirty="0" smtClean="0">
              <a:solidFill>
                <a:schemeClr val="tx1"/>
              </a:solidFill>
            </a:endParaRPr>
          </a:p>
          <a:p>
            <a:pPr marL="285750" indent="-285750" algn="just">
              <a:buFont typeface="Arial" panose="020B0604020202020204" pitchFamily="34" charset="0"/>
              <a:buChar char="•"/>
            </a:pPr>
            <a:r>
              <a:rPr lang="ka-GE" sz="1800" dirty="0" smtClean="0">
                <a:solidFill>
                  <a:schemeClr val="tx1"/>
                </a:solidFill>
              </a:rPr>
              <a:t>უახლოესი დასახლებული პუნქტი დაგეგმილი საქმიანობიდან დაშორებულია 45 მეტრით.</a:t>
            </a:r>
            <a:r>
              <a:rPr lang="ka-GE" sz="1800" dirty="0" smtClean="0"/>
              <a:t> </a:t>
            </a:r>
            <a:endParaRPr 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533400"/>
          </a:xfrm>
        </p:spPr>
        <p:txBody>
          <a:bodyPr>
            <a:normAutofit/>
          </a:bodyPr>
          <a:lstStyle/>
          <a:p>
            <a:pPr algn="ctr"/>
            <a:r>
              <a:rPr lang="ka-GE" sz="2800" dirty="0" smtClean="0">
                <a:latin typeface="Sylfaen" panose="010A0502050306030303" pitchFamily="18" charset="0"/>
              </a:rPr>
              <a:t>საკვლევი ტერიტორიის ადგილმდებარეობა </a:t>
            </a:r>
            <a:endParaRPr lang="en-US" sz="2800" dirty="0">
              <a:solidFill>
                <a:schemeClr val="tx1"/>
              </a:solidFill>
              <a:latin typeface="Sylfaen" panose="010A0502050306030303" pitchFamily="18" charset="0"/>
            </a:endParaRPr>
          </a:p>
        </p:txBody>
      </p:sp>
      <p:sp>
        <p:nvSpPr>
          <p:cNvPr id="8" name="Rectangle 7"/>
          <p:cNvSpPr>
            <a:spLocks noChangeArrowheads="1"/>
          </p:cNvSpPr>
          <p:nvPr/>
        </p:nvSpPr>
        <p:spPr bwMode="auto">
          <a:xfrm>
            <a:off x="2286000" y="990969"/>
            <a:ext cx="4876800" cy="553998"/>
          </a:xfrm>
          <a:prstGeom prst="rect">
            <a:avLst/>
          </a:prstGeom>
          <a:noFill/>
          <a:ln w="9525">
            <a:noFill/>
            <a:miter lim="800000"/>
            <a:headEnd/>
            <a:tailEnd/>
          </a:ln>
        </p:spPr>
        <p:txBody>
          <a:bodyPr wrap="square">
            <a:spAutoFit/>
          </a:bodyPr>
          <a:lstStyle/>
          <a:p>
            <a:pPr algn="ctr"/>
            <a:r>
              <a:rPr lang="ka-GE" sz="1500" b="1" dirty="0">
                <a:solidFill>
                  <a:schemeClr val="accent1"/>
                </a:solidFill>
                <a:latin typeface="Sylfaen" pitchFamily="18" charset="0"/>
                <a:sym typeface="Wingdings" pitchFamily="2" charset="2"/>
              </a:rPr>
              <a:t></a:t>
            </a:r>
            <a:r>
              <a:rPr lang="ka-GE" sz="1500" b="1" dirty="0">
                <a:latin typeface="Sylfaen" pitchFamily="18" charset="0"/>
                <a:sym typeface="Wingdings" pitchFamily="2" charset="2"/>
              </a:rPr>
              <a:t> </a:t>
            </a:r>
            <a:r>
              <a:rPr lang="ka-GE" sz="1600" b="1" dirty="0">
                <a:latin typeface="Sylfaen" panose="010A0502050306030303" pitchFamily="18" charset="0"/>
              </a:rPr>
              <a:t>ქ</a:t>
            </a:r>
            <a:r>
              <a:rPr lang="ka-GE" sz="1400" b="1" dirty="0">
                <a:latin typeface="Sylfaen" pitchFamily="18" charset="0"/>
              </a:rPr>
              <a:t>. თბილისში, სამგორის რაიონი, ქინძმარაულის ქუჩა #40-ის მიმდებარედ,  ს/კ 01.19.32.001.048</a:t>
            </a:r>
            <a:endParaRPr lang="en-US" sz="1400" b="1" dirty="0">
              <a:latin typeface="Sylfaen" pitchFamily="18" charset="0"/>
            </a:endParaRPr>
          </a:p>
        </p:txBody>
      </p:sp>
      <p:pic>
        <p:nvPicPr>
          <p:cNvPr id="10" name="Picture 7"/>
          <p:cNvPicPr>
            <a:picLocks noChangeAspect="1" noChangeArrowheads="1"/>
          </p:cNvPicPr>
          <p:nvPr/>
        </p:nvPicPr>
        <p:blipFill>
          <a:blip r:embed="rId2"/>
          <a:srcRect/>
          <a:stretch>
            <a:fillRect/>
          </a:stretch>
        </p:blipFill>
        <p:spPr bwMode="auto">
          <a:xfrm>
            <a:off x="457200" y="1697736"/>
            <a:ext cx="8229600" cy="4855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412750" y="228600"/>
            <a:ext cx="8731250" cy="646331"/>
          </a:xfrm>
          <a:prstGeom prst="rect">
            <a:avLst/>
          </a:prstGeom>
          <a:noFill/>
          <a:ln w="9525">
            <a:noFill/>
            <a:miter lim="800000"/>
            <a:headEnd/>
            <a:tailEnd/>
          </a:ln>
        </p:spPr>
        <p:txBody>
          <a:bodyPr>
            <a:spAutoFit/>
          </a:bodyPr>
          <a:lstStyle/>
          <a:p>
            <a:r>
              <a:rPr lang="ka-GE" b="1" dirty="0" smtClean="0">
                <a:latin typeface="Sylfaen" panose="010A0502050306030303" pitchFamily="18" charset="0"/>
              </a:rPr>
              <a:t>შპს „მარიამი 2019“-</a:t>
            </a:r>
            <a:r>
              <a:rPr lang="ka-GE" b="1" dirty="0">
                <a:latin typeface="Sylfaen" panose="010A0502050306030303" pitchFamily="18" charset="0"/>
              </a:rPr>
              <a:t>ის ქაღალდის ნარჩენების გადამამუშავებელი </a:t>
            </a:r>
            <a:r>
              <a:rPr lang="ka-GE" b="1" dirty="0" smtClean="0">
                <a:latin typeface="Sylfaen" panose="010A0502050306030303" pitchFamily="18" charset="0"/>
              </a:rPr>
              <a:t>საწარმოს დეტალური სიტუაციური სქემა </a:t>
            </a:r>
            <a:endParaRPr lang="en-US" b="1" dirty="0">
              <a:latin typeface="Sylfaen" panose="010A0502050306030303" pitchFamily="18" charset="0"/>
            </a:endParaRPr>
          </a:p>
        </p:txBody>
      </p:sp>
      <p:sp>
        <p:nvSpPr>
          <p:cNvPr id="9" name="Rectangle 5"/>
          <p:cNvSpPr>
            <a:spLocks noChangeArrowheads="1"/>
          </p:cNvSpPr>
          <p:nvPr/>
        </p:nvSpPr>
        <p:spPr bwMode="auto">
          <a:xfrm>
            <a:off x="250970" y="1227121"/>
            <a:ext cx="2995612" cy="1077218"/>
          </a:xfrm>
          <a:prstGeom prst="rect">
            <a:avLst/>
          </a:prstGeom>
          <a:noFill/>
          <a:ln w="9525">
            <a:noFill/>
            <a:miter lim="800000"/>
            <a:headEnd/>
            <a:tailEnd/>
          </a:ln>
        </p:spPr>
        <p:txBody>
          <a:bodyPr wrap="square">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ka-GE" sz="1200" dirty="0">
                <a:latin typeface="Sylfaen" panose="010A0502050306030303" pitchFamily="18" charset="0"/>
              </a:rPr>
              <a:t>აღნიშნული </a:t>
            </a:r>
            <a:r>
              <a:rPr lang="ka-GE" sz="1200" dirty="0" smtClean="0">
                <a:latin typeface="Sylfaen" panose="010A0502050306030303" pitchFamily="18" charset="0"/>
              </a:rPr>
              <a:t>საწარმოდან სამხრეთით, </a:t>
            </a:r>
            <a:r>
              <a:rPr lang="en-US" sz="1200" dirty="0">
                <a:latin typeface="Sylfaen" panose="010A0502050306030303" pitchFamily="18" charset="0"/>
              </a:rPr>
              <a:t>70 </a:t>
            </a:r>
            <a:r>
              <a:rPr lang="ka-GE" sz="1200" dirty="0">
                <a:latin typeface="Sylfaen" panose="010A0502050306030303" pitchFamily="18" charset="0"/>
              </a:rPr>
              <a:t>მეტრში გადის გარდაბნის გზატკეცილი, ხოლო 150 მეტრში მდებარეობს დასახლებული პუნტი</a:t>
            </a:r>
            <a:endParaRPr lang="en-US" sz="1200" dirty="0">
              <a:latin typeface="Sylfaen" panose="010A0502050306030303" pitchFamily="18" charset="0"/>
            </a:endParaRPr>
          </a:p>
        </p:txBody>
      </p:sp>
      <p:sp>
        <p:nvSpPr>
          <p:cNvPr id="10" name="Rectangle 6"/>
          <p:cNvSpPr>
            <a:spLocks noChangeArrowheads="1"/>
          </p:cNvSpPr>
          <p:nvPr/>
        </p:nvSpPr>
        <p:spPr bwMode="auto">
          <a:xfrm>
            <a:off x="231775" y="2251406"/>
            <a:ext cx="2927350" cy="1077912"/>
          </a:xfrm>
          <a:prstGeom prst="rect">
            <a:avLst/>
          </a:prstGeom>
          <a:noFill/>
          <a:ln w="9525">
            <a:noFill/>
            <a:miter lim="800000"/>
            <a:headEnd/>
            <a:tailEnd/>
          </a:ln>
        </p:spPr>
        <p:txBody>
          <a:bodyPr wrap="square">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ka-GE" sz="1200" dirty="0">
                <a:latin typeface="Sylfaen" panose="010A0502050306030303" pitchFamily="18" charset="0"/>
              </a:rPr>
              <a:t>აღმოსავლეთით მდებარეობს აუთვისებელი სასაწყობო შენობა და 45 მეტრში </a:t>
            </a:r>
            <a:r>
              <a:rPr lang="ka-GE" sz="1200" dirty="0" smtClean="0">
                <a:latin typeface="Sylfaen" panose="010A0502050306030303" pitchFamily="18" charset="0"/>
              </a:rPr>
              <a:t>საცხოვრებელი </a:t>
            </a:r>
            <a:r>
              <a:rPr lang="ka-GE" sz="1200" dirty="0">
                <a:latin typeface="Sylfaen" panose="010A0502050306030303" pitchFamily="18" charset="0"/>
              </a:rPr>
              <a:t>შენობა, სადაც ცხოვრებენ იძულებით გადაადგებული ოჯახები.</a:t>
            </a:r>
            <a:endParaRPr lang="en-US" sz="1200" dirty="0">
              <a:latin typeface="Sylfaen" panose="010A0502050306030303" pitchFamily="18" charset="0"/>
            </a:endParaRPr>
          </a:p>
        </p:txBody>
      </p:sp>
      <p:sp>
        <p:nvSpPr>
          <p:cNvPr id="11" name="Rectangle 7"/>
          <p:cNvSpPr>
            <a:spLocks noChangeArrowheads="1"/>
          </p:cNvSpPr>
          <p:nvPr/>
        </p:nvSpPr>
        <p:spPr bwMode="auto">
          <a:xfrm>
            <a:off x="266700" y="3315192"/>
            <a:ext cx="2825750" cy="892552"/>
          </a:xfrm>
          <a:prstGeom prst="rect">
            <a:avLst/>
          </a:prstGeom>
          <a:noFill/>
          <a:ln w="9525">
            <a:noFill/>
            <a:miter lim="800000"/>
            <a:headEnd/>
            <a:tailEnd/>
          </a:ln>
        </p:spPr>
        <p:txBody>
          <a:bodyPr wrap="square">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ka-GE" sz="1200" dirty="0" smtClean="0">
                <a:latin typeface="Sylfaen" panose="010A0502050306030303" pitchFamily="18" charset="0"/>
              </a:rPr>
              <a:t>ჩრდილოეთით განთავსებულია </a:t>
            </a:r>
            <a:r>
              <a:rPr lang="ka-GE" sz="1200" dirty="0">
                <a:latin typeface="Sylfaen" panose="010A0502050306030303" pitchFamily="18" charset="0"/>
              </a:rPr>
              <a:t>მეტალო-პლასტმასების ნაკეთობების ასაწყობი </a:t>
            </a:r>
            <a:r>
              <a:rPr lang="ka-GE" sz="1200" dirty="0" smtClean="0">
                <a:latin typeface="Sylfaen" panose="010A0502050306030303" pitchFamily="18" charset="0"/>
              </a:rPr>
              <a:t>საამქრო, </a:t>
            </a:r>
            <a:r>
              <a:rPr lang="ka-GE" sz="1200" dirty="0">
                <a:latin typeface="Sylfaen" panose="010A0502050306030303" pitchFamily="18" charset="0"/>
              </a:rPr>
              <a:t>ხოლო 120 მეტრში დგას კერძო საცხოვრებელი სახლები</a:t>
            </a:r>
            <a:r>
              <a:rPr lang="ka-GE" sz="1200" dirty="0"/>
              <a:t>.</a:t>
            </a:r>
            <a:endParaRPr lang="en-US" sz="1200" dirty="0">
              <a:latin typeface="Calibri" pitchFamily="34" charset="0"/>
            </a:endParaRPr>
          </a:p>
        </p:txBody>
      </p:sp>
      <p:sp>
        <p:nvSpPr>
          <p:cNvPr id="12" name="Rectangle 8"/>
          <p:cNvSpPr>
            <a:spLocks noChangeArrowheads="1"/>
          </p:cNvSpPr>
          <p:nvPr/>
        </p:nvSpPr>
        <p:spPr bwMode="auto">
          <a:xfrm>
            <a:off x="231775" y="4419600"/>
            <a:ext cx="2819400" cy="1077218"/>
          </a:xfrm>
          <a:prstGeom prst="rect">
            <a:avLst/>
          </a:prstGeom>
          <a:noFill/>
          <a:ln w="9525">
            <a:noFill/>
            <a:miter lim="800000"/>
            <a:headEnd/>
            <a:tailEnd/>
          </a:ln>
        </p:spPr>
        <p:txBody>
          <a:bodyPr wrap="square">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ka-GE" sz="1200" dirty="0">
                <a:latin typeface="Sylfaen" panose="010A0502050306030303" pitchFamily="18" charset="0"/>
              </a:rPr>
              <a:t>დასავლეთით მდებარეობს შენობა, სადაც განთავსებულია სასაწყობო ფართები და მეტალების ნაკეთობების დამამზადებელი საამქრო (კარების დამამზადებელი).</a:t>
            </a:r>
            <a:endParaRPr lang="en-US" sz="1200" dirty="0">
              <a:latin typeface="Sylfaen" panose="010A0502050306030303" pitchFamily="18" charset="0"/>
            </a:endParaRPr>
          </a:p>
        </p:txBody>
      </p:sp>
      <p:pic>
        <p:nvPicPr>
          <p:cNvPr id="13" name="Picture 9"/>
          <p:cNvPicPr>
            <a:picLocks noChangeAspect="1" noChangeArrowheads="1"/>
          </p:cNvPicPr>
          <p:nvPr/>
        </p:nvPicPr>
        <p:blipFill>
          <a:blip r:embed="rId2"/>
          <a:srcRect/>
          <a:stretch>
            <a:fillRect/>
          </a:stretch>
        </p:blipFill>
        <p:spPr bwMode="auto">
          <a:xfrm>
            <a:off x="3225800" y="1371600"/>
            <a:ext cx="5715000" cy="4419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7851648" cy="457200"/>
          </a:xfrm>
        </p:spPr>
        <p:txBody>
          <a:bodyPr>
            <a:normAutofit/>
          </a:bodyPr>
          <a:lstStyle/>
          <a:p>
            <a:pPr algn="ctr"/>
            <a:r>
              <a:rPr lang="ka-GE" sz="2000" b="1" dirty="0" smtClean="0">
                <a:latin typeface="Sylfaen" panose="010A0502050306030303" pitchFamily="18" charset="0"/>
              </a:rPr>
              <a:t>დაგეგმილი საქმიანობის აღწერა</a:t>
            </a:r>
            <a:endParaRPr lang="en-US" sz="2000" b="1" dirty="0">
              <a:latin typeface="Sylfaen" panose="010A0502050306030303" pitchFamily="18" charset="0"/>
            </a:endParaRPr>
          </a:p>
        </p:txBody>
      </p:sp>
      <p:sp>
        <p:nvSpPr>
          <p:cNvPr id="3" name="Subtitle 2"/>
          <p:cNvSpPr>
            <a:spLocks noGrp="1"/>
          </p:cNvSpPr>
          <p:nvPr>
            <p:ph type="subTitle" idx="1"/>
          </p:nvPr>
        </p:nvSpPr>
        <p:spPr>
          <a:xfrm>
            <a:off x="606552" y="1752600"/>
            <a:ext cx="7854696" cy="4876800"/>
          </a:xfrm>
        </p:spPr>
        <p:txBody>
          <a:bodyPr>
            <a:noAutofit/>
          </a:bodyPr>
          <a:lstStyle/>
          <a:p>
            <a:pPr algn="just"/>
            <a:r>
              <a:rPr lang="ka-GE" sz="1400" dirty="0" smtClean="0">
                <a:solidFill>
                  <a:schemeClr val="tx1"/>
                </a:solidFill>
                <a:latin typeface="Sylfaen" pitchFamily="18" charset="0"/>
              </a:rPr>
              <a:t>საწარმოო ტერიტორიაზე არსებულ 400 მ</a:t>
            </a:r>
            <a:r>
              <a:rPr lang="ka-GE" sz="1400" baseline="30000" dirty="0" smtClean="0">
                <a:solidFill>
                  <a:schemeClr val="tx1"/>
                </a:solidFill>
                <a:latin typeface="Sylfaen" pitchFamily="18" charset="0"/>
              </a:rPr>
              <a:t>2</a:t>
            </a:r>
            <a:r>
              <a:rPr lang="ka-GE" sz="1400" dirty="0" smtClean="0">
                <a:solidFill>
                  <a:schemeClr val="tx1"/>
                </a:solidFill>
                <a:latin typeface="Sylfaen" pitchFamily="18" charset="0"/>
              </a:rPr>
              <a:t> ფართობის შენობაში დამონტაებული იქნება ჩინური წარმოების საერთაშორისო სერთიფიკატის მქონე 2019 წელს გამოშვებული დანადგარი (1092 Paper make line (1.5 – 2.0 tons)). </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დანადგარის მაქსიმალური საპროექტო წარმადობა შეადგენს 2000 კგ დღე-ღამეში, ხოლო წელიწადში 660 ტონას. ამ ოდენობით პროდუქციის წარმოებისათვის საჭირო მაკულატურას რაოდენობაა დღე-ღამეში  2200 კილოგრამი, ანუ 726 ტონა წელიწადში.</a:t>
            </a:r>
            <a:endParaRPr lang="en-US" sz="1400" dirty="0" smtClean="0">
              <a:solidFill>
                <a:schemeClr val="tx1"/>
              </a:solidFill>
              <a:latin typeface="Sylfaen" pitchFamily="18" charset="0"/>
            </a:endParaRPr>
          </a:p>
          <a:p>
            <a:pPr algn="just"/>
            <a:r>
              <a:rPr lang="ka-GE" sz="1400" dirty="0" smtClean="0">
                <a:solidFill>
                  <a:schemeClr val="tx1"/>
                </a:solidFill>
                <a:latin typeface="Sylfaen" pitchFamily="18" charset="0"/>
              </a:rPr>
              <a:t>საწარმოში მაკულატურა შემოიტანება სხვადასხვა სახის ორგანიზაციებიდან. საწარმოში გადამუშავების პირველ ეტაპზე ხდება მაკულატურის გადარჩევა. ტექნოლოგიურად ვარგისი მასალა არ უნდა შეიცავდეს უცხო მინარევებს: პოლიეთილენს, პლასტმასს, მეტალს, თოკებს</a:t>
            </a:r>
            <a:r>
              <a:rPr lang="ka-GE" sz="1400" dirty="0">
                <a:solidFill>
                  <a:schemeClr val="tx1"/>
                </a:solidFill>
                <a:latin typeface="Sylfaen" pitchFamily="18" charset="0"/>
              </a:rPr>
              <a:t> </a:t>
            </a:r>
            <a:r>
              <a:rPr lang="ka-GE" sz="1400" dirty="0" smtClean="0">
                <a:solidFill>
                  <a:schemeClr val="tx1"/>
                </a:solidFill>
                <a:latin typeface="Sylfaen" pitchFamily="18" charset="0"/>
              </a:rPr>
              <a:t>და სხვა. მაკულატურა არ უნდა იყოს დაბინძურებული ზეთოვანი და ცხიმოვანი ნივთიერებებით, არ უნდა იყოს წყალში უხსნადი მასალა. საწარმოში ხელით გადარჩევისას ხორციელდებაქ ზემოთ ჩამოთვლილი უსარგებლო ინგრდიენტების მოცილება. გადარჩევისას წარმოქმნილი ნარჩენები იყრება ნარჩენებისთვის განკუთვნილ ურნაში, რომელიც შემდგომ გააქვს ქ. თბილისის დასუფთავების სამსახურს.</a:t>
            </a:r>
          </a:p>
          <a:p>
            <a:pPr algn="just"/>
            <a:r>
              <a:rPr lang="ka-GE" sz="1400" dirty="0" smtClean="0">
                <a:solidFill>
                  <a:schemeClr val="tx1"/>
                </a:solidFill>
                <a:latin typeface="Sylfaen" pitchFamily="18" charset="0"/>
              </a:rPr>
              <a:t>გასუფთავებული (ხელით გადარჩეული) მაკულატურა მიეწოდება ჰიდროდამაქუცმაცებელ რეზერვუაღში, რომლის დანიშნულებაა ქაღალდის მაკულატურის დაქუცმაცება და ბოჭკოების განშრევება. დამუშავება მიმდინარეობს წყალთან ერთად ყოველგვარი დანამატებისა და საღებავების გარეშე (მეორადი ქაღალდიდან მიიღება ისევ ქაღალდი).</a:t>
            </a:r>
          </a:p>
          <a:p>
            <a:pPr algn="just"/>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062" y="1143000"/>
            <a:ext cx="8078724" cy="5016758"/>
          </a:xfrm>
          <a:prstGeom prst="rect">
            <a:avLst/>
          </a:prstGeom>
        </p:spPr>
        <p:txBody>
          <a:bodyPr wrap="square">
            <a:spAutoFit/>
          </a:bodyPr>
          <a:lstStyle/>
          <a:p>
            <a:pPr algn="just"/>
            <a:r>
              <a:rPr lang="ka-GE" sz="1600" dirty="0" smtClean="0">
                <a:latin typeface="Sylfaen" pitchFamily="18" charset="0"/>
              </a:rPr>
              <a:t>დაქუცმაცებული მასა გადადის მეორე რეზერვუარში, საიდანაც წყლის წისქვილნასოსის საშუალებით ადის ზემო მესამე რეზერვუარში. უკვე საბოლოოდ დაქუცმაცებული მასა ჩამოედინება კაპრონის ბადურაზე, საიდანაც წყალი ჩაედინება სპეციალურ სალექარ რეზერვუარში, რომლის ზომებია 4x2x2. წყალთან ერთად გამყოლ მცირე რაოდენობით დაქუცმაცებული მასა ილექება სალექარ რეზერვუარში, რომელიც იწმინდება ყოველ მესამე დღეს. სალექარ რეზერვუარში დარჩენილი სუფთა დალექილი წყლის ჩადინება განხორციელდება   ქ. თბილისის საკანალიზაციო ქსელში.  </a:t>
            </a:r>
            <a:endParaRPr lang="en-US" sz="1600" dirty="0" smtClean="0">
              <a:latin typeface="Sylfaen" pitchFamily="18" charset="0"/>
            </a:endParaRPr>
          </a:p>
          <a:p>
            <a:pPr algn="just"/>
            <a:r>
              <a:rPr lang="ka-GE" sz="1600" dirty="0" smtClean="0">
                <a:latin typeface="Sylfaen" pitchFamily="18" charset="0"/>
              </a:rPr>
              <a:t>კაპრონის  ბადურაზე ჩამოდენილი ქაღალდის მასა ეკვრის ქაღალდის საშრობ ცილინდრს, რომელიც ცხელდება ორთქლის საშუალებით, რომელის გამომუშავებული იქნება ბუნებრივ აირზე მომუშავე საქვაბეში, სადაც მისი ხარჯი ტოლი იქნება 25 მ</a:t>
            </a:r>
            <a:r>
              <a:rPr lang="ka-GE" sz="1600" baseline="30000" dirty="0" smtClean="0">
                <a:latin typeface="Sylfaen" pitchFamily="18" charset="0"/>
              </a:rPr>
              <a:t>3</a:t>
            </a:r>
            <a:r>
              <a:rPr lang="ka-GE" sz="1600" dirty="0" smtClean="0">
                <a:latin typeface="Sylfaen" pitchFamily="18" charset="0"/>
              </a:rPr>
              <a:t>/სთ-ში, ანუ წელიწადში 198000 მ</a:t>
            </a:r>
            <a:r>
              <a:rPr lang="ka-GE" sz="1600" baseline="30000" dirty="0" smtClean="0">
                <a:latin typeface="Sylfaen" pitchFamily="18" charset="0"/>
              </a:rPr>
              <a:t>3</a:t>
            </a:r>
            <a:r>
              <a:rPr lang="ka-GE" sz="1600" dirty="0" smtClean="0">
                <a:latin typeface="Sylfaen" pitchFamily="18" charset="0"/>
              </a:rPr>
              <a:t>. საბოლოოდ გამომშრალი მიღებული ქაღალდი  ეხვევა დიდ რულონებად, რომლიდანაც შემდგომ გადახვევა ხდება სპეციალური ქაღალდის გადასახვევი დანადგარის მეშვეობით პატარა რულონებად, რომელსაც შემდგომ ეკვრის ეთიკეტი და შემდგომ იჭრება ქაღალდის საჭრელი ლენტური ხერხით. ჭრის დროს წარმოქმნილი ქაღალდის ნარჩენები ბრუბდება კვლავწარმოებაში.</a:t>
            </a:r>
            <a:endParaRPr lang="en-US" sz="1600" dirty="0" smtClean="0">
              <a:latin typeface="Sylfaen" pitchFamily="18" charset="0"/>
            </a:endParaRPr>
          </a:p>
          <a:p>
            <a:pPr algn="just"/>
            <a:r>
              <a:rPr lang="en-US" sz="1600" dirty="0" err="1" smtClean="0">
                <a:latin typeface="Sylfaen" pitchFamily="18" charset="0"/>
              </a:rPr>
              <a:t>საქვაბე</a:t>
            </a:r>
            <a:r>
              <a:rPr lang="en-US" sz="1600" dirty="0" smtClean="0">
                <a:latin typeface="Sylfaen" pitchFamily="18" charset="0"/>
              </a:rPr>
              <a:t> </a:t>
            </a:r>
            <a:r>
              <a:rPr lang="en-US" sz="1600" dirty="0" err="1" smtClean="0">
                <a:latin typeface="Sylfaen" pitchFamily="18" charset="0"/>
              </a:rPr>
              <a:t>მეურნეობისათვის</a:t>
            </a:r>
            <a:r>
              <a:rPr lang="en-US" sz="1600" dirty="0" smtClean="0">
                <a:latin typeface="Sylfaen" pitchFamily="18" charset="0"/>
              </a:rPr>
              <a:t> </a:t>
            </a:r>
            <a:r>
              <a:rPr lang="en-US" sz="1600" dirty="0" err="1" smtClean="0">
                <a:latin typeface="Sylfaen" pitchFamily="18" charset="0"/>
              </a:rPr>
              <a:t>ცალკე</a:t>
            </a:r>
            <a:r>
              <a:rPr lang="en-US" sz="1600" dirty="0" smtClean="0">
                <a:latin typeface="Sylfaen" pitchFamily="18" charset="0"/>
              </a:rPr>
              <a:t> </a:t>
            </a:r>
            <a:r>
              <a:rPr lang="en-US" sz="1600" dirty="0" err="1" smtClean="0">
                <a:latin typeface="Sylfaen" pitchFamily="18" charset="0"/>
              </a:rPr>
              <a:t>მიშენებულია</a:t>
            </a:r>
            <a:r>
              <a:rPr lang="en-US" sz="1600" dirty="0" smtClean="0">
                <a:latin typeface="Sylfaen" pitchFamily="18" charset="0"/>
              </a:rPr>
              <a:t> </a:t>
            </a:r>
            <a:r>
              <a:rPr lang="en-US" sz="1600" dirty="0" err="1" smtClean="0">
                <a:latin typeface="Sylfaen" pitchFamily="18" charset="0"/>
              </a:rPr>
              <a:t>შენობა</a:t>
            </a:r>
            <a:r>
              <a:rPr lang="en-US" sz="1600" dirty="0" smtClean="0">
                <a:latin typeface="Sylfaen" pitchFamily="18" charset="0"/>
              </a:rPr>
              <a:t>, </a:t>
            </a:r>
            <a:r>
              <a:rPr lang="en-US" sz="1600" dirty="0" err="1" smtClean="0">
                <a:latin typeface="Sylfaen" pitchFamily="18" charset="0"/>
              </a:rPr>
              <a:t>სადაც</a:t>
            </a:r>
            <a:r>
              <a:rPr lang="en-US" sz="1600" dirty="0" smtClean="0">
                <a:latin typeface="Sylfaen" pitchFamily="18" charset="0"/>
              </a:rPr>
              <a:t> </a:t>
            </a:r>
            <a:r>
              <a:rPr lang="en-US" sz="1600" dirty="0" err="1" smtClean="0">
                <a:latin typeface="Sylfaen" pitchFamily="18" charset="0"/>
              </a:rPr>
              <a:t>განთავსებულია</a:t>
            </a:r>
            <a:r>
              <a:rPr lang="en-US" sz="1600" dirty="0" smtClean="0">
                <a:latin typeface="Sylfaen" pitchFamily="18" charset="0"/>
              </a:rPr>
              <a:t> </a:t>
            </a:r>
            <a:r>
              <a:rPr lang="en-US" sz="1600" dirty="0" err="1" smtClean="0">
                <a:latin typeface="Sylfaen" pitchFamily="18" charset="0"/>
              </a:rPr>
              <a:t>ორთქლის</a:t>
            </a:r>
            <a:r>
              <a:rPr lang="en-US" sz="1600" dirty="0" smtClean="0">
                <a:latin typeface="Sylfaen" pitchFamily="18" charset="0"/>
              </a:rPr>
              <a:t> </a:t>
            </a:r>
            <a:r>
              <a:rPr lang="ka-GE" sz="1600" dirty="0" smtClean="0">
                <a:latin typeface="Sylfaen" pitchFamily="18" charset="0"/>
              </a:rPr>
              <a:t>საქვაბე. ასევე წყლის მარაგისათვის გააჩნია 16 მ</a:t>
            </a:r>
            <a:r>
              <a:rPr lang="ka-GE" sz="1600" baseline="30000" dirty="0" smtClean="0">
                <a:latin typeface="Sylfaen" pitchFamily="18" charset="0"/>
              </a:rPr>
              <a:t>3</a:t>
            </a:r>
            <a:r>
              <a:rPr lang="ka-GE" sz="1600" dirty="0" smtClean="0">
                <a:latin typeface="Sylfaen" pitchFamily="18" charset="0"/>
              </a:rPr>
              <a:t> მოცულობის რეზერვუარი.</a:t>
            </a:r>
            <a:endParaRPr lang="en-US" sz="1600" dirty="0">
              <a:latin typeface="Sylfaen" pitchFamily="18" charset="0"/>
            </a:endParaRPr>
          </a:p>
        </p:txBody>
      </p:sp>
      <p:sp>
        <p:nvSpPr>
          <p:cNvPr id="3" name="Title 1"/>
          <p:cNvSpPr txBox="1">
            <a:spLocks/>
          </p:cNvSpPr>
          <p:nvPr/>
        </p:nvSpPr>
        <p:spPr>
          <a:xfrm>
            <a:off x="609600" y="609600"/>
            <a:ext cx="7851648"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000" b="1" dirty="0" smtClean="0"/>
              <a:t>დაგეგმილი საქმიანობის აღწერა</a:t>
            </a:r>
            <a:endParaRPr lang="en-US"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457200"/>
          </a:xfrm>
        </p:spPr>
        <p:txBody>
          <a:bodyPr>
            <a:normAutofit/>
          </a:bodyPr>
          <a:lstStyle/>
          <a:p>
            <a:pPr>
              <a:defRPr/>
            </a:pPr>
            <a:r>
              <a:rPr lang="ka-GE" sz="1800" b="1" dirty="0" smtClean="0"/>
              <a:t>ნახაზი.1 სასაწყობო ტერიტორიის შენობის განთავსების გენ-გეგმა</a:t>
            </a:r>
            <a:endParaRPr lang="en-US" sz="1800" b="1" dirty="0"/>
          </a:p>
        </p:txBody>
      </p:sp>
      <p:pic>
        <p:nvPicPr>
          <p:cNvPr id="4" name="Picture 5"/>
          <p:cNvPicPr>
            <a:picLocks noChangeAspect="1" noChangeArrowheads="1"/>
          </p:cNvPicPr>
          <p:nvPr/>
        </p:nvPicPr>
        <p:blipFill>
          <a:blip r:embed="rId2"/>
          <a:srcRect/>
          <a:stretch>
            <a:fillRect/>
          </a:stretch>
        </p:blipFill>
        <p:spPr bwMode="auto">
          <a:xfrm>
            <a:off x="1981200" y="996136"/>
            <a:ext cx="4343400" cy="588264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3430"/>
            <a:ext cx="7851648" cy="457200"/>
          </a:xfrm>
        </p:spPr>
        <p:txBody>
          <a:bodyPr>
            <a:normAutofit/>
          </a:bodyPr>
          <a:lstStyle/>
          <a:p>
            <a:pPr algn="ctr"/>
            <a:r>
              <a:rPr lang="en-US" sz="2000" b="1" dirty="0" err="1" smtClean="0"/>
              <a:t>პროექტის</a:t>
            </a:r>
            <a:r>
              <a:rPr lang="en-US" sz="2000" b="1" dirty="0" smtClean="0"/>
              <a:t> </a:t>
            </a:r>
            <a:r>
              <a:rPr lang="en-US" sz="2000" b="1" dirty="0" err="1" smtClean="0"/>
              <a:t>ალტერნატიული</a:t>
            </a:r>
            <a:r>
              <a:rPr lang="en-US" sz="2000" b="1" dirty="0" smtClean="0"/>
              <a:t> </a:t>
            </a:r>
            <a:r>
              <a:rPr lang="en-US" sz="2000" b="1" dirty="0" err="1" smtClean="0"/>
              <a:t>ვარიანტები</a:t>
            </a:r>
            <a:endParaRPr lang="en-US" sz="2000" b="1" dirty="0"/>
          </a:p>
        </p:txBody>
      </p:sp>
      <p:sp>
        <p:nvSpPr>
          <p:cNvPr id="13" name="Subtitle 4"/>
          <p:cNvSpPr txBox="1">
            <a:spLocks/>
          </p:cNvSpPr>
          <p:nvPr/>
        </p:nvSpPr>
        <p:spPr>
          <a:xfrm>
            <a:off x="399771" y="1524000"/>
            <a:ext cx="2856231" cy="369332"/>
          </a:xfrm>
          <a:prstGeom prst="rect">
            <a:avLst/>
          </a:prstGeom>
        </p:spPr>
        <p:txBody>
          <a:bodyPr wrap="non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b="1" i="1" dirty="0">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23" name="Rectangle 5"/>
          <p:cNvSpPr>
            <a:spLocks noChangeArrowheads="1"/>
          </p:cNvSpPr>
          <p:nvPr/>
        </p:nvSpPr>
        <p:spPr bwMode="auto">
          <a:xfrm>
            <a:off x="381298" y="2133600"/>
            <a:ext cx="8497157" cy="4370427"/>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en-US" sz="1200" dirty="0" err="1">
                <a:latin typeface="Sylfaen" pitchFamily="18" charset="0"/>
              </a:rPr>
              <a:t>ეკონომიკური</a:t>
            </a:r>
            <a:r>
              <a:rPr lang="en-US" sz="1200" dirty="0">
                <a:latin typeface="Sylfaen" pitchFamily="18" charset="0"/>
              </a:rPr>
              <a:t> </a:t>
            </a:r>
            <a:r>
              <a:rPr lang="en-US" sz="1200" dirty="0" err="1">
                <a:latin typeface="Sylfaen" pitchFamily="18" charset="0"/>
              </a:rPr>
              <a:t>თვალსაზრისით</a:t>
            </a:r>
            <a:r>
              <a:rPr lang="en-US" sz="1200" dirty="0">
                <a:latin typeface="Sylfaen" pitchFamily="18" charset="0"/>
              </a:rPr>
              <a:t> </a:t>
            </a:r>
            <a:r>
              <a:rPr lang="en-US" sz="1200" dirty="0" err="1">
                <a:latin typeface="Sylfaen" pitchFamily="18" charset="0"/>
              </a:rPr>
              <a:t>საქმიანობა</a:t>
            </a:r>
            <a:r>
              <a:rPr lang="en-US" sz="1200" dirty="0">
                <a:latin typeface="Sylfaen" pitchFamily="18" charset="0"/>
              </a:rPr>
              <a:t> </a:t>
            </a:r>
            <a:r>
              <a:rPr lang="en-US" sz="1200" dirty="0" err="1">
                <a:latin typeface="Sylfaen" pitchFamily="18" charset="0"/>
              </a:rPr>
              <a:t>განეკუთვნება</a:t>
            </a:r>
            <a:r>
              <a:rPr lang="en-US" sz="1200" dirty="0">
                <a:latin typeface="Sylfaen" pitchFamily="18" charset="0"/>
              </a:rPr>
              <a:t> </a:t>
            </a:r>
            <a:r>
              <a:rPr lang="en-US" sz="1200" dirty="0" err="1">
                <a:latin typeface="Sylfaen" pitchFamily="18" charset="0"/>
              </a:rPr>
              <a:t>ქვეყნისათვის</a:t>
            </a:r>
            <a:r>
              <a:rPr lang="en-US" sz="1200" dirty="0">
                <a:latin typeface="Sylfaen" pitchFamily="18" charset="0"/>
              </a:rPr>
              <a:t> </a:t>
            </a:r>
            <a:r>
              <a:rPr lang="en-US" sz="1200" dirty="0" err="1">
                <a:latin typeface="Sylfaen" pitchFamily="18" charset="0"/>
              </a:rPr>
              <a:t>პრიორიტეტულ</a:t>
            </a:r>
            <a:r>
              <a:rPr lang="en-US" sz="1200" dirty="0">
                <a:latin typeface="Sylfaen" pitchFamily="18" charset="0"/>
              </a:rPr>
              <a:t> </a:t>
            </a:r>
            <a:r>
              <a:rPr lang="en-US" sz="1200" dirty="0" err="1">
                <a:latin typeface="Sylfaen" pitchFamily="18" charset="0"/>
              </a:rPr>
              <a:t>მიმართულებას</a:t>
            </a:r>
            <a:r>
              <a:rPr lang="en-US" sz="1200" dirty="0">
                <a:latin typeface="Sylfaen" pitchFamily="18" charset="0"/>
              </a:rPr>
              <a:t> </a:t>
            </a:r>
            <a:r>
              <a:rPr lang="en-US" sz="1200" dirty="0" err="1">
                <a:latin typeface="Sylfaen" pitchFamily="18" charset="0"/>
              </a:rPr>
              <a:t>ნარჩენების</a:t>
            </a:r>
            <a:r>
              <a:rPr lang="en-US" sz="1200" dirty="0">
                <a:latin typeface="Sylfaen" pitchFamily="18" charset="0"/>
              </a:rPr>
              <a:t> </a:t>
            </a:r>
            <a:r>
              <a:rPr lang="en-US" sz="1200" dirty="0" err="1" smtClean="0">
                <a:latin typeface="Sylfaen" pitchFamily="18" charset="0"/>
              </a:rPr>
              <a:t>გადამუშავე</a:t>
            </a:r>
            <a:r>
              <a:rPr lang="ka-GE" sz="1200" smtClean="0">
                <a:latin typeface="Sylfaen" pitchFamily="18" charset="0"/>
              </a:rPr>
              <a:t>ბას</a:t>
            </a:r>
            <a:r>
              <a:rPr lang="en-US" sz="1200" smtClean="0">
                <a:latin typeface="Sylfaen" pitchFamily="18" charset="0"/>
              </a:rPr>
              <a:t>. </a:t>
            </a:r>
            <a:r>
              <a:rPr lang="en-US" sz="1200" dirty="0" err="1">
                <a:latin typeface="Sylfaen" pitchFamily="18" charset="0"/>
              </a:rPr>
              <a:t>ამავე</a:t>
            </a:r>
            <a:r>
              <a:rPr lang="en-US" sz="1200" dirty="0">
                <a:latin typeface="Sylfaen" pitchFamily="18" charset="0"/>
              </a:rPr>
              <a:t> </a:t>
            </a:r>
            <a:r>
              <a:rPr lang="en-US" sz="1200" dirty="0" err="1">
                <a:latin typeface="Sylfaen" pitchFamily="18" charset="0"/>
              </a:rPr>
              <a:t>დროს</a:t>
            </a:r>
            <a:r>
              <a:rPr lang="en-US" sz="1200" dirty="0">
                <a:latin typeface="Sylfaen" pitchFamily="18" charset="0"/>
              </a:rPr>
              <a:t> </a:t>
            </a:r>
            <a:r>
              <a:rPr lang="en-US" sz="1200" dirty="0" err="1">
                <a:latin typeface="Sylfaen" pitchFamily="18" charset="0"/>
              </a:rPr>
              <a:t>მწვავე</a:t>
            </a:r>
            <a:r>
              <a:rPr lang="en-US" sz="1200" dirty="0">
                <a:latin typeface="Sylfaen" pitchFamily="18" charset="0"/>
              </a:rPr>
              <a:t> </a:t>
            </a:r>
            <a:r>
              <a:rPr lang="en-US" sz="1200" dirty="0" err="1">
                <a:latin typeface="Sylfaen" pitchFamily="18" charset="0"/>
              </a:rPr>
              <a:t>ხასიათი</a:t>
            </a:r>
            <a:r>
              <a:rPr lang="en-US" sz="1200" dirty="0">
                <a:latin typeface="Sylfaen" pitchFamily="18" charset="0"/>
              </a:rPr>
              <a:t> </a:t>
            </a:r>
            <a:r>
              <a:rPr lang="en-US" sz="1200" dirty="0" err="1">
                <a:latin typeface="Sylfaen" pitchFamily="18" charset="0"/>
              </a:rPr>
              <a:t>გააჩნია</a:t>
            </a:r>
            <a:r>
              <a:rPr lang="en-US" sz="1200" dirty="0">
                <a:latin typeface="Sylfaen" pitchFamily="18" charset="0"/>
              </a:rPr>
              <a:t> </a:t>
            </a:r>
            <a:r>
              <a:rPr lang="en-US" sz="1200" dirty="0" err="1">
                <a:latin typeface="Sylfaen" pitchFamily="18" charset="0"/>
              </a:rPr>
              <a:t>საქმიანობის</a:t>
            </a:r>
            <a:r>
              <a:rPr lang="en-US" sz="1200" dirty="0">
                <a:latin typeface="Sylfaen" pitchFamily="18" charset="0"/>
              </a:rPr>
              <a:t> </a:t>
            </a:r>
            <a:r>
              <a:rPr lang="en-US" sz="1200" dirty="0" err="1">
                <a:latin typeface="Sylfaen" pitchFamily="18" charset="0"/>
              </a:rPr>
              <a:t>შედეგად</a:t>
            </a:r>
            <a:r>
              <a:rPr lang="en-US" sz="1200" dirty="0">
                <a:latin typeface="Sylfaen" pitchFamily="18" charset="0"/>
              </a:rPr>
              <a:t> </a:t>
            </a:r>
            <a:r>
              <a:rPr lang="en-US" sz="1200" dirty="0" err="1">
                <a:latin typeface="Sylfaen" pitchFamily="18" charset="0"/>
              </a:rPr>
              <a:t>წარმოქმნილი</a:t>
            </a:r>
            <a:r>
              <a:rPr lang="en-US" sz="1200" dirty="0">
                <a:latin typeface="Sylfaen" pitchFamily="18" charset="0"/>
              </a:rPr>
              <a:t> </a:t>
            </a:r>
            <a:r>
              <a:rPr lang="en-US" sz="1200" dirty="0" err="1">
                <a:latin typeface="Sylfaen" pitchFamily="18" charset="0"/>
              </a:rPr>
              <a:t>ნარჩენების</a:t>
            </a:r>
            <a:r>
              <a:rPr lang="en-US" sz="1200" dirty="0">
                <a:latin typeface="Sylfaen" pitchFamily="18" charset="0"/>
              </a:rPr>
              <a:t> </a:t>
            </a:r>
            <a:r>
              <a:rPr lang="en-US" sz="1200" dirty="0" err="1">
                <a:latin typeface="Sylfaen" pitchFamily="18" charset="0"/>
              </a:rPr>
              <a:t>უარყოფითი</a:t>
            </a:r>
            <a:r>
              <a:rPr lang="en-US" sz="1200" dirty="0">
                <a:latin typeface="Sylfaen" pitchFamily="18" charset="0"/>
              </a:rPr>
              <a:t> </a:t>
            </a:r>
            <a:r>
              <a:rPr lang="en-US" sz="1200" dirty="0" err="1">
                <a:latin typeface="Sylfaen" pitchFamily="18" charset="0"/>
              </a:rPr>
              <a:t>ფაქტორების</a:t>
            </a:r>
            <a:r>
              <a:rPr lang="en-US" sz="1200" dirty="0">
                <a:latin typeface="Sylfaen" pitchFamily="18" charset="0"/>
              </a:rPr>
              <a:t> </a:t>
            </a:r>
            <a:r>
              <a:rPr lang="en-US" sz="1200" dirty="0" err="1">
                <a:latin typeface="Sylfaen" pitchFamily="18" charset="0"/>
              </a:rPr>
              <a:t>გაუვნებელყოფას</a:t>
            </a:r>
            <a:r>
              <a:rPr lang="en-US" sz="1200" dirty="0">
                <a:latin typeface="Sylfaen" pitchFamily="18" charset="0"/>
              </a:rPr>
              <a:t> </a:t>
            </a:r>
            <a:r>
              <a:rPr lang="en-US" sz="1200" dirty="0" err="1">
                <a:latin typeface="Sylfaen" pitchFamily="18" charset="0"/>
              </a:rPr>
              <a:t>გარემოს</a:t>
            </a:r>
            <a:r>
              <a:rPr lang="en-US" sz="1200" dirty="0">
                <a:latin typeface="Sylfaen" pitchFamily="18" charset="0"/>
              </a:rPr>
              <a:t> </a:t>
            </a:r>
            <a:r>
              <a:rPr lang="en-US" sz="1200" dirty="0" err="1">
                <a:latin typeface="Sylfaen" pitchFamily="18" charset="0"/>
              </a:rPr>
              <a:t>ცალკეული</a:t>
            </a:r>
            <a:r>
              <a:rPr lang="en-US" sz="1200" dirty="0">
                <a:latin typeface="Sylfaen" pitchFamily="18" charset="0"/>
              </a:rPr>
              <a:t> </a:t>
            </a:r>
            <a:r>
              <a:rPr lang="en-US" sz="1200" dirty="0" err="1">
                <a:latin typeface="Sylfaen" pitchFamily="18" charset="0"/>
              </a:rPr>
              <a:t>კომპონენტების</a:t>
            </a:r>
            <a:r>
              <a:rPr lang="en-US" sz="1200" dirty="0">
                <a:latin typeface="Sylfaen" pitchFamily="18" charset="0"/>
              </a:rPr>
              <a:t> </a:t>
            </a:r>
            <a:r>
              <a:rPr lang="en-US" sz="1200" dirty="0" err="1">
                <a:latin typeface="Sylfaen" pitchFamily="18" charset="0"/>
              </a:rPr>
              <a:t>მიმართ</a:t>
            </a:r>
            <a:r>
              <a:rPr lang="ka-GE" sz="1200" dirty="0">
                <a:latin typeface="Sylfaen" pitchFamily="18" charset="0"/>
              </a:rPr>
              <a:t>. </a:t>
            </a:r>
            <a:r>
              <a:rPr lang="en-US" sz="1200" dirty="0" err="1">
                <a:latin typeface="Sylfaen" pitchFamily="18" charset="0"/>
              </a:rPr>
              <a:t>აქვე</a:t>
            </a:r>
            <a:r>
              <a:rPr lang="en-US" sz="1200" dirty="0">
                <a:latin typeface="Sylfaen" pitchFamily="18" charset="0"/>
              </a:rPr>
              <a:t> </a:t>
            </a:r>
            <a:r>
              <a:rPr lang="en-US" sz="1200" dirty="0" err="1">
                <a:latin typeface="Sylfaen" pitchFamily="18" charset="0"/>
              </a:rPr>
              <a:t>უნდა</a:t>
            </a:r>
            <a:r>
              <a:rPr lang="en-US" sz="1200" dirty="0">
                <a:latin typeface="Sylfaen" pitchFamily="18" charset="0"/>
              </a:rPr>
              <a:t> </a:t>
            </a:r>
            <a:r>
              <a:rPr lang="en-US" sz="1200" dirty="0" err="1">
                <a:latin typeface="Sylfaen" pitchFamily="18" charset="0"/>
              </a:rPr>
              <a:t>აღინიშნოს</a:t>
            </a:r>
            <a:r>
              <a:rPr lang="en-US" sz="1200" dirty="0">
                <a:latin typeface="Sylfaen" pitchFamily="18" charset="0"/>
              </a:rPr>
              <a:t>, </a:t>
            </a:r>
            <a:r>
              <a:rPr lang="en-US" sz="1200" dirty="0" err="1">
                <a:latin typeface="Sylfaen" pitchFamily="18" charset="0"/>
              </a:rPr>
              <a:t>რომ</a:t>
            </a:r>
            <a:r>
              <a:rPr lang="en-US" sz="1200" dirty="0">
                <a:latin typeface="Sylfaen" pitchFamily="18" charset="0"/>
              </a:rPr>
              <a:t> </a:t>
            </a:r>
            <a:r>
              <a:rPr lang="ka-GE" sz="1200" dirty="0">
                <a:latin typeface="Sylfaen" pitchFamily="18" charset="0"/>
              </a:rPr>
              <a:t>საწარმოში მეორადი ქაღალდის გადამუშავებით დაიზოგება პირველადი ქაღალდის მისაღებად საჭირო ტყის რესურსი და შემცირდება გარემოს დანაგვიანება </a:t>
            </a:r>
            <a:r>
              <a:rPr lang="ka-GE" sz="1200" dirty="0" smtClean="0">
                <a:latin typeface="Sylfaen" pitchFamily="18" charset="0"/>
              </a:rPr>
              <a:t>ქაღალდის ნარჩენებით; </a:t>
            </a:r>
          </a:p>
          <a:p>
            <a:pPr marL="285750" indent="-285750" algn="just">
              <a:buFont typeface="Arial" panose="020B0604020202020204" pitchFamily="34" charset="0"/>
              <a:buChar char="•"/>
            </a:pPr>
            <a:r>
              <a:rPr lang="en-US" sz="1200" dirty="0" err="1">
                <a:latin typeface="Sylfaen" pitchFamily="18" charset="0"/>
              </a:rPr>
              <a:t>ასევე</a:t>
            </a:r>
            <a:r>
              <a:rPr lang="en-US" sz="1200" dirty="0">
                <a:latin typeface="Sylfaen" pitchFamily="18" charset="0"/>
              </a:rPr>
              <a:t> </a:t>
            </a:r>
            <a:r>
              <a:rPr lang="en-US" sz="1200" dirty="0" err="1">
                <a:latin typeface="Sylfaen" pitchFamily="18" charset="0"/>
              </a:rPr>
              <a:t>საწარმო</a:t>
            </a:r>
            <a:r>
              <a:rPr lang="en-US" sz="1200" dirty="0">
                <a:latin typeface="Sylfaen" pitchFamily="18" charset="0"/>
              </a:rPr>
              <a:t> </a:t>
            </a:r>
            <a:r>
              <a:rPr lang="en-US" sz="1200" dirty="0" err="1">
                <a:latin typeface="Sylfaen" pitchFamily="18" charset="0"/>
              </a:rPr>
              <a:t>უზრუნველყოფს</a:t>
            </a:r>
            <a:r>
              <a:rPr lang="en-US" sz="1200" dirty="0">
                <a:latin typeface="Sylfaen" pitchFamily="18" charset="0"/>
              </a:rPr>
              <a:t> </a:t>
            </a:r>
            <a:r>
              <a:rPr lang="ka-GE" sz="1200" dirty="0">
                <a:latin typeface="Sylfaen" pitchFamily="18" charset="0"/>
              </a:rPr>
              <a:t>ადგილობრივ ბაზარის მოთხოვნის შევსებას ჰიგიენური ქაღალდით, გარდა ამისა შესაძლებელია განხორციელდეს პროდუქციის ექსპორტი, რაც დადებითად აისახება ქვეყნის ეკონომიკაზე</a:t>
            </a:r>
            <a:r>
              <a:rPr lang="ka-GE" sz="1200" dirty="0" smtClean="0">
                <a:latin typeface="Sylfaen" pitchFamily="18" charset="0"/>
              </a:rPr>
              <a:t>.</a:t>
            </a:r>
          </a:p>
          <a:p>
            <a:pPr marL="285750" indent="-285750" algn="just">
              <a:buFont typeface="Arial" panose="020B0604020202020204" pitchFamily="34" charset="0"/>
              <a:buChar char="•"/>
            </a:pPr>
            <a:r>
              <a:rPr lang="ka-GE" sz="1200" dirty="0">
                <a:latin typeface="Sylfaen" pitchFamily="18" charset="0"/>
              </a:rPr>
              <a:t>საწარმოს ბიზნეს-გეგმის გათვალისწინებით საწარმოსი დასაქმებულია 16 ადამიანი. რაიონის  ეკონომიკური მდგომარეობა და სამუშაო ადგილების მწვავე დეფიციტია, </a:t>
            </a:r>
            <a:r>
              <a:rPr lang="ka-GE" sz="1200" dirty="0" err="1">
                <a:latin typeface="Sylfaen" pitchFamily="18" charset="0"/>
              </a:rPr>
              <a:t>არაქმედების</a:t>
            </a:r>
            <a:r>
              <a:rPr lang="ka-GE" sz="1200" dirty="0">
                <a:latin typeface="Sylfaen" pitchFamily="18" charset="0"/>
              </a:rPr>
              <a:t> ალტერნატივის შემთხვევაში აღარ შეიქმნება ადგილობრივი მოსახლეობისთვის სამუშაო ადგილები რაც უარყოფითად აისახება რეგიონის მაცხოვრებლების ეკონომიკური </a:t>
            </a:r>
            <a:r>
              <a:rPr lang="ka-GE" sz="1200" dirty="0" smtClean="0">
                <a:latin typeface="Sylfaen" pitchFamily="18" charset="0"/>
              </a:rPr>
              <a:t>მდგომარეობაზე</a:t>
            </a:r>
          </a:p>
          <a:p>
            <a:pPr marL="285750" indent="-285750" algn="just">
              <a:buFont typeface="Arial" panose="020B0604020202020204" pitchFamily="34" charset="0"/>
              <a:buChar char="•"/>
            </a:pPr>
            <a:endParaRPr lang="ka-GE" sz="1400" dirty="0">
              <a:latin typeface="Sylfaen" pitchFamily="18" charset="0"/>
            </a:endParaRPr>
          </a:p>
          <a:p>
            <a:pPr algn="just"/>
            <a:r>
              <a:rPr lang="ka-GE" sz="1600" b="1" i="1" dirty="0" smtClean="0">
                <a:latin typeface="Sylfaen" pitchFamily="18" charset="0"/>
              </a:rPr>
              <a:t>ტერიტორიის შერჩევის ალტერნატივა:</a:t>
            </a:r>
          </a:p>
          <a:p>
            <a:pPr algn="just"/>
            <a:endParaRPr lang="ka-GE" sz="1400" dirty="0">
              <a:latin typeface="Sylfaen" pitchFamily="18" charset="0"/>
            </a:endParaRPr>
          </a:p>
          <a:p>
            <a:pPr marL="285750" indent="-285750" algn="just">
              <a:buFont typeface="Arial" panose="020B0604020202020204" pitchFamily="34" charset="0"/>
              <a:buChar char="•"/>
            </a:pPr>
            <a:r>
              <a:rPr lang="ka-GE" sz="1200" dirty="0">
                <a:latin typeface="Sylfaen" pitchFamily="18" charset="0"/>
              </a:rPr>
              <a:t>ინვესტორის მიერ საწარმოო ტერიტორიის შერჩევისას ხდებოდა სხვადასხვა ტერიტორიების განხილვა. ძირითადი უპირატესობა ეძლეოდა ისეთ ტერიტორიებს, რომ ის ყოფილიყო სამრეწველო ტერიტორიაზე, აღნიშნულ ტერიტორიაზე უნდა ყოფილიყო ყველა ის ინფრასტრუქტურა, </a:t>
            </a:r>
            <a:r>
              <a:rPr lang="ka-GE" sz="1200" dirty="0" err="1">
                <a:latin typeface="Sylfaen" pitchFamily="18" charset="0"/>
              </a:rPr>
              <a:t>ტომელიც</a:t>
            </a:r>
            <a:r>
              <a:rPr lang="ka-GE" sz="1200" dirty="0">
                <a:latin typeface="Sylfaen" pitchFamily="18" charset="0"/>
              </a:rPr>
              <a:t> საჭიროა საწარმოს მუშაობისათვის, კერძოდ: წყალი, კანალიზაცია, ბუნებრივი აირი და შენობა. მეწარმის მიერ შერჩეული ტერიტორია სრულიად აკმაყოფილებს ზემოთ მოყვანილ მოთხოვნებს და ამიტომ საბოლოოდ შერჩეული იქნა აღნიშნული ტერიტორია</a:t>
            </a:r>
            <a:r>
              <a:rPr lang="ka-GE" sz="1200" dirty="0"/>
              <a:t>.</a:t>
            </a:r>
            <a:r>
              <a:rPr lang="ka-GE" sz="1200" dirty="0">
                <a:latin typeface="Sylfaen" pitchFamily="18" charset="0"/>
              </a:rPr>
              <a:t> </a:t>
            </a:r>
            <a:endParaRPr lang="ka-GE" sz="1200" dirty="0">
              <a:latin typeface="Sylfaen" pitchFamily="18" charset="0"/>
              <a:cs typeface="Times New Roman" pitchFamily="18" charset="0"/>
            </a:endParaRPr>
          </a:p>
          <a:p>
            <a:pPr marL="285750" indent="-285750" algn="just">
              <a:buFont typeface="Arial" panose="020B0604020202020204" pitchFamily="34" charset="0"/>
              <a:buChar char="•"/>
            </a:pPr>
            <a:endParaRPr lang="en-US" sz="1400" dirty="0">
              <a:latin typeface="Sylfaen" pitchFamily="18" charset="0"/>
            </a:endParaRPr>
          </a:p>
          <a:p>
            <a:pPr algn="just"/>
            <a:endParaRPr lang="en-US" sz="1400" dirty="0">
              <a:latin typeface="Sylfaen" pitchFamily="18" charset="0"/>
            </a:endParaRPr>
          </a:p>
          <a:p>
            <a:pPr algn="just"/>
            <a:endParaRPr lang="en-US" sz="1400" dirty="0">
              <a:latin typeface="Sylfae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1982</Words>
  <Application>Microsoft Office PowerPoint</Application>
  <PresentationFormat>On-screen Show (4:3)</PresentationFormat>
  <Paragraphs>182</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Sylfaen</vt:lpstr>
      <vt:lpstr>Times New Roman</vt:lpstr>
      <vt:lpstr>Wingdings</vt:lpstr>
      <vt:lpstr>Office Theme</vt:lpstr>
      <vt:lpstr>ქ. თბილისში, შპს „მარიამი 2019“-ის ქაღალდის ნარჩენების გადამამუშავებელი საწარმოს (ნარჩენების აღდგენა) ექსპლუატაცია </vt:lpstr>
      <vt:lpstr>საკანონმდებლო მოთხოვნები</vt:lpstr>
      <vt:lpstr>ინფორმაცია საპროექტო ტერიტორიის შესახებ</vt:lpstr>
      <vt:lpstr>საკვლევი ტერიტორიის ადგილმდებარეობა </vt:lpstr>
      <vt:lpstr>PowerPoint Presentation</vt:lpstr>
      <vt:lpstr>დაგეგმილი საქმიანობის აღწერა</vt:lpstr>
      <vt:lpstr>PowerPoint Presentation</vt:lpstr>
      <vt:lpstr>ნახაზი.1 სასაწყობო ტერიტორიის შენობის განთავსების გენ-გეგმა</vt:lpstr>
      <vt:lpstr>პროექტის ალტერნატიული ვარიანტები</vt:lpstr>
      <vt:lpstr>PowerPoint Presentation</vt:lpstr>
      <vt:lpstr>საქმიანობით გამოწვეული გარემოზე შესაძლო ზემოქმედების ჩამონათვალი და მისი მოკლე აღწერა: </vt:lpstr>
      <vt:lpstr>ზემოქმედება ატმოსფერულ ჰაერზე და ემისიები</vt:lpstr>
      <vt:lpstr>ატმოსფერულ ჰაერში მავნე ნივთიერებათა გაბნევის ანგარიშის შედეგთა ანალიზი</vt:lpstr>
      <vt:lpstr>ხმაური:                         ვიბრაცია: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გარემოზე ნეგატიური ზემოქმედების შემარბილებელი ღონისძიებები საწარმოს ფუნქციონირების ეტაპზე</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შეზღუდული პასუხისმგებლობის საზოგადოება “ჩირინა“ </dc:title>
  <dc:creator>IPCC1</dc:creator>
  <cp:lastModifiedBy>user</cp:lastModifiedBy>
  <cp:revision>152</cp:revision>
  <dcterms:created xsi:type="dcterms:W3CDTF">2019-01-24T08:48:05Z</dcterms:created>
  <dcterms:modified xsi:type="dcterms:W3CDTF">2020-03-30T11:53:39Z</dcterms:modified>
</cp:coreProperties>
</file>