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1"/>
  </p:sldMasterIdLst>
  <p:notesMasterIdLst>
    <p:notesMasterId r:id="rId28"/>
  </p:notesMasterIdLst>
  <p:sldIdLst>
    <p:sldId id="256" r:id="rId2"/>
    <p:sldId id="275" r:id="rId3"/>
    <p:sldId id="257" r:id="rId4"/>
    <p:sldId id="258" r:id="rId5"/>
    <p:sldId id="259" r:id="rId6"/>
    <p:sldId id="260" r:id="rId7"/>
    <p:sldId id="261" r:id="rId8"/>
    <p:sldId id="276" r:id="rId9"/>
    <p:sldId id="277" r:id="rId10"/>
    <p:sldId id="262" r:id="rId11"/>
    <p:sldId id="278" r:id="rId12"/>
    <p:sldId id="263" r:id="rId13"/>
    <p:sldId id="279" r:id="rId14"/>
    <p:sldId id="281" r:id="rId15"/>
    <p:sldId id="264" r:id="rId16"/>
    <p:sldId id="265" r:id="rId17"/>
    <p:sldId id="266" r:id="rId18"/>
    <p:sldId id="267" r:id="rId19"/>
    <p:sldId id="280" r:id="rId20"/>
    <p:sldId id="269" r:id="rId21"/>
    <p:sldId id="268" r:id="rId22"/>
    <p:sldId id="270" r:id="rId23"/>
    <p:sldId id="271" r:id="rId24"/>
    <p:sldId id="272" r:id="rId25"/>
    <p:sldId id="273"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86" autoAdjust="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32B8E-8F41-40B4-9D47-9ECA22DA40FA}"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E593A-3FBC-4326-A5AF-0668531BE527}" type="slidenum">
              <a:rPr lang="en-US" smtClean="0"/>
              <a:t>‹#›</a:t>
            </a:fld>
            <a:endParaRPr lang="en-US"/>
          </a:p>
        </p:txBody>
      </p:sp>
    </p:spTree>
    <p:extLst>
      <p:ext uri="{BB962C8B-B14F-4D97-AF65-F5344CB8AC3E}">
        <p14:creationId xmlns:p14="http://schemas.microsoft.com/office/powerpoint/2010/main" val="156540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E593A-3FBC-4326-A5AF-0668531BE527}" type="slidenum">
              <a:rPr lang="en-US" smtClean="0"/>
              <a:t>13</a:t>
            </a:fld>
            <a:endParaRPr lang="en-US"/>
          </a:p>
        </p:txBody>
      </p:sp>
    </p:spTree>
    <p:extLst>
      <p:ext uri="{BB962C8B-B14F-4D97-AF65-F5344CB8AC3E}">
        <p14:creationId xmlns:p14="http://schemas.microsoft.com/office/powerpoint/2010/main" val="42374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214680303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EAB71B-3154-4EB8-9B49-2B60E0E942C7}"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22493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1384595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7111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120096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99362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3018086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3399916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41671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27907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16452767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EAB71B-3154-4EB8-9B49-2B60E0E942C7}"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68208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EAB71B-3154-4EB8-9B49-2B60E0E942C7}"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361966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190463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304233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8EAB71B-3154-4EB8-9B49-2B60E0E942C7}" type="datetimeFigureOut">
              <a:rPr lang="en-US" smtClean="0"/>
              <a:t>3/30/2020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250702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EAB71B-3154-4EB8-9B49-2B60E0E942C7}"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4A7D23-F9F2-44DB-BB25-D95A278726CA}" type="slidenum">
              <a:rPr lang="en-US" smtClean="0"/>
              <a:t>‹#›</a:t>
            </a:fld>
            <a:endParaRPr lang="en-US"/>
          </a:p>
        </p:txBody>
      </p:sp>
    </p:spTree>
    <p:extLst>
      <p:ext uri="{BB962C8B-B14F-4D97-AF65-F5344CB8AC3E}">
        <p14:creationId xmlns:p14="http://schemas.microsoft.com/office/powerpoint/2010/main" val="195999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8EAB71B-3154-4EB8-9B49-2B60E0E942C7}" type="datetimeFigureOut">
              <a:rPr lang="en-US" smtClean="0"/>
              <a:t>3/30/2020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4A7D23-F9F2-44DB-BB25-D95A278726CA}" type="slidenum">
              <a:rPr lang="en-US" smtClean="0"/>
              <a:t>‹#›</a:t>
            </a:fld>
            <a:endParaRPr lang="en-US"/>
          </a:p>
        </p:txBody>
      </p:sp>
    </p:spTree>
    <p:extLst>
      <p:ext uri="{BB962C8B-B14F-4D97-AF65-F5344CB8AC3E}">
        <p14:creationId xmlns:p14="http://schemas.microsoft.com/office/powerpoint/2010/main" val="2807589234"/>
      </p:ext>
    </p:extLst>
  </p:cSld>
  <p:clrMap bg1="dk1" tx1="lt1" bg2="dk2" tx2="lt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169" y="2569108"/>
            <a:ext cx="5600701" cy="3161685"/>
          </a:xfrm>
          <a:prstGeom prst="rect">
            <a:avLst/>
          </a:prstGeom>
        </p:spPr>
      </p:pic>
      <p:sp>
        <p:nvSpPr>
          <p:cNvPr id="2" name="Title 1"/>
          <p:cNvSpPr>
            <a:spLocks noGrp="1"/>
          </p:cNvSpPr>
          <p:nvPr>
            <p:ph type="ctrTitle"/>
          </p:nvPr>
        </p:nvSpPr>
        <p:spPr>
          <a:xfrm>
            <a:off x="1571008" y="-908539"/>
            <a:ext cx="9158422" cy="3845703"/>
          </a:xfrm>
        </p:spPr>
        <p:txBody>
          <a:bodyPr/>
          <a:lstStyle/>
          <a:p>
            <a:pPr algn="ctr"/>
            <a:r>
              <a:rPr lang="ka-GE" sz="2000" b="1" dirty="0">
                <a:solidFill>
                  <a:schemeClr val="tx1"/>
                </a:solidFill>
                <a:effectLst>
                  <a:outerShdw blurRad="38100" dist="38100" dir="2700000" algn="tl">
                    <a:srgbClr val="000000">
                      <a:alpha val="43137"/>
                    </a:srgbClr>
                  </a:outerShdw>
                </a:effectLst>
                <a:latin typeface="+mn-lt"/>
              </a:rPr>
              <a:t>შპს </a:t>
            </a:r>
            <a:r>
              <a:rPr lang="ka-GE" sz="2000" b="1" dirty="0" smtClean="0">
                <a:solidFill>
                  <a:schemeClr val="tx1"/>
                </a:solidFill>
                <a:effectLst>
                  <a:outerShdw blurRad="38100" dist="38100" dir="2700000" algn="tl">
                    <a:srgbClr val="000000">
                      <a:alpha val="43137"/>
                    </a:srgbClr>
                  </a:outerShdw>
                </a:effectLst>
                <a:latin typeface="+mn-lt"/>
              </a:rPr>
              <a:t>„</a:t>
            </a:r>
            <a:r>
              <a:rPr lang="ka-GE" sz="2000" b="1" noProof="1" smtClean="0">
                <a:solidFill>
                  <a:schemeClr val="tx1"/>
                </a:solidFill>
                <a:effectLst>
                  <a:outerShdw blurRad="38100" dist="38100" dir="2700000" algn="tl">
                    <a:srgbClr val="000000">
                      <a:alpha val="43137"/>
                    </a:srgbClr>
                  </a:outerShdw>
                </a:effectLst>
                <a:latin typeface="+mn-lt"/>
              </a:rPr>
              <a:t>სპექტრა გეზის ჯორჯია“-ს ქ. თბილისში არსებული იზოტოპების საწარმოს ექსპლუატაციის პირობების ცვლილების პროექტის </a:t>
            </a:r>
            <a:br>
              <a:rPr lang="ka-GE" sz="2000" b="1" noProof="1" smtClean="0">
                <a:solidFill>
                  <a:schemeClr val="tx1"/>
                </a:solidFill>
                <a:effectLst>
                  <a:outerShdw blurRad="38100" dist="38100" dir="2700000" algn="tl">
                    <a:srgbClr val="000000">
                      <a:alpha val="43137"/>
                    </a:srgbClr>
                  </a:outerShdw>
                </a:effectLst>
                <a:latin typeface="+mn-lt"/>
              </a:rPr>
            </a:br>
            <a:r>
              <a:rPr lang="ka-GE" sz="2000" b="1" noProof="1" smtClean="0">
                <a:solidFill>
                  <a:schemeClr val="tx1"/>
                </a:solidFill>
                <a:effectLst>
                  <a:outerShdw blurRad="38100" dist="38100" dir="2700000" algn="tl">
                    <a:srgbClr val="000000">
                      <a:alpha val="43137"/>
                    </a:srgbClr>
                  </a:outerShdw>
                </a:effectLst>
                <a:latin typeface="+mn-lt"/>
              </a:rPr>
              <a:t>გარემოზე ზემოქმედების შეფასება</a:t>
            </a:r>
            <a:br>
              <a:rPr lang="ka-GE" sz="2000" b="1" noProof="1" smtClean="0">
                <a:solidFill>
                  <a:schemeClr val="tx1"/>
                </a:solidFill>
                <a:effectLst>
                  <a:outerShdw blurRad="38100" dist="38100" dir="2700000" algn="tl">
                    <a:srgbClr val="000000">
                      <a:alpha val="43137"/>
                    </a:srgbClr>
                  </a:outerShdw>
                </a:effectLst>
                <a:latin typeface="+mn-lt"/>
              </a:rPr>
            </a:br>
            <a:r>
              <a:rPr lang="ka-GE" sz="2000" b="1" noProof="1" smtClean="0">
                <a:solidFill>
                  <a:schemeClr val="tx1"/>
                </a:solidFill>
                <a:effectLst>
                  <a:outerShdw blurRad="38100" dist="38100" dir="2700000" algn="tl">
                    <a:srgbClr val="000000">
                      <a:alpha val="43137"/>
                    </a:srgbClr>
                  </a:outerShdw>
                </a:effectLst>
                <a:latin typeface="+mn-lt"/>
              </a:rPr>
              <a:t/>
            </a:r>
            <a:br>
              <a:rPr lang="ka-GE" sz="2000" b="1" noProof="1" smtClean="0">
                <a:solidFill>
                  <a:schemeClr val="tx1"/>
                </a:solidFill>
                <a:effectLst>
                  <a:outerShdw blurRad="38100" dist="38100" dir="2700000" algn="tl">
                    <a:srgbClr val="000000">
                      <a:alpha val="43137"/>
                    </a:srgbClr>
                  </a:outerShdw>
                </a:effectLst>
                <a:latin typeface="+mn-lt"/>
              </a:rPr>
            </a:br>
            <a:endParaRPr lang="ka-GE" sz="6000" b="1" noProof="1">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372608" y="6410369"/>
            <a:ext cx="8825658" cy="359706"/>
          </a:xfrm>
        </p:spPr>
        <p:txBody>
          <a:bodyPr>
            <a:normAutofit fontScale="92500" lnSpcReduction="10000"/>
          </a:bodyPr>
          <a:lstStyle/>
          <a:p>
            <a:pPr algn="r"/>
            <a:r>
              <a:rPr lang="ka-GE" i="1" dirty="0" smtClean="0">
                <a:effectLst>
                  <a:outerShdw blurRad="38100" dist="38100" dir="2700000" algn="tl">
                    <a:srgbClr val="000000">
                      <a:alpha val="43137"/>
                    </a:srgbClr>
                  </a:outerShdw>
                </a:effectLst>
              </a:rPr>
              <a:t>შპს „გამა კონსალტინგი</a:t>
            </a:r>
            <a:r>
              <a:rPr lang="ka-GE" i="1" dirty="0" smtClean="0"/>
              <a:t>“</a:t>
            </a:r>
            <a:endParaRPr lang="en-US" i="1" dirty="0"/>
          </a:p>
        </p:txBody>
      </p:sp>
      <p:pic>
        <p:nvPicPr>
          <p:cNvPr id="4" name="Picture 3"/>
          <p:cNvPicPr>
            <a:picLocks noChangeAspect="1"/>
          </p:cNvPicPr>
          <p:nvPr/>
        </p:nvPicPr>
        <p:blipFill>
          <a:blip r:embed="rId3"/>
          <a:stretch>
            <a:fillRect/>
          </a:stretch>
        </p:blipFill>
        <p:spPr>
          <a:xfrm>
            <a:off x="11198266" y="6371491"/>
            <a:ext cx="993734" cy="420660"/>
          </a:xfrm>
          <a:prstGeom prst="rect">
            <a:avLst/>
          </a:prstGeom>
        </p:spPr>
      </p:pic>
    </p:spTree>
    <p:extLst>
      <p:ext uri="{BB962C8B-B14F-4D97-AF65-F5344CB8AC3E}">
        <p14:creationId xmlns:p14="http://schemas.microsoft.com/office/powerpoint/2010/main" val="2024619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453" y="871380"/>
            <a:ext cx="8669216" cy="646331"/>
          </a:xfrm>
          <a:prstGeom prst="rect">
            <a:avLst/>
          </a:prstGeom>
          <a:noFill/>
        </p:spPr>
        <p:txBody>
          <a:bodyPr wrap="square" rtlCol="0">
            <a:spAutoFit/>
          </a:bodyPr>
          <a:lstStyle/>
          <a:p>
            <a:pPr lvl="1"/>
            <a:r>
              <a:rPr lang="ka-GE" b="1" dirty="0" smtClean="0">
                <a:effectLst>
                  <a:outerShdw blurRad="38100" dist="38100" dir="2700000" algn="tl">
                    <a:srgbClr val="000000">
                      <a:alpha val="43137"/>
                    </a:srgbClr>
                  </a:outerShdw>
                </a:effectLst>
              </a:rPr>
              <a:t>ტექნოლოგიური პროცესის აღწერა</a:t>
            </a:r>
          </a:p>
          <a:p>
            <a:pPr lvl="1"/>
            <a:r>
              <a:rPr lang="ka-GE" b="1" dirty="0" smtClean="0">
                <a:effectLst>
                  <a:outerShdw blurRad="38100" dist="38100" dir="2700000" algn="tl">
                    <a:srgbClr val="000000">
                      <a:alpha val="43137"/>
                    </a:srgbClr>
                  </a:outerShdw>
                </a:effectLst>
              </a:rPr>
              <a:t>ბორის </a:t>
            </a:r>
            <a:r>
              <a:rPr lang="ka-GE" b="1" dirty="0">
                <a:effectLst>
                  <a:outerShdw blurRad="38100" dist="38100" dir="2700000" algn="tl">
                    <a:srgbClr val="000000">
                      <a:alpha val="43137"/>
                    </a:srgbClr>
                  </a:outerShdw>
                </a:effectLst>
              </a:rPr>
              <a:t>მჟავას საწარმოო უბანი (დაგეგმილი საქმიანობა)</a:t>
            </a:r>
            <a:endParaRPr lang="en-US" b="1" dirty="0">
              <a:effectLst>
                <a:outerShdw blurRad="38100" dist="38100" dir="2700000" algn="tl">
                  <a:srgbClr val="000000">
                    <a:alpha val="43137"/>
                  </a:srgbClr>
                </a:outerShdw>
              </a:effectLst>
            </a:endParaRPr>
          </a:p>
        </p:txBody>
      </p:sp>
      <p:sp>
        <p:nvSpPr>
          <p:cNvPr id="4" name="Rectangle 3"/>
          <p:cNvSpPr/>
          <p:nvPr/>
        </p:nvSpPr>
        <p:spPr>
          <a:xfrm>
            <a:off x="877897" y="2225254"/>
            <a:ext cx="9665411" cy="3416320"/>
          </a:xfrm>
          <a:prstGeom prst="rect">
            <a:avLst/>
          </a:prstGeom>
        </p:spPr>
        <p:txBody>
          <a:bodyPr wrap="square">
            <a:spAutoFit/>
          </a:bodyPr>
          <a:lstStyle/>
          <a:p>
            <a:pPr algn="just"/>
            <a:r>
              <a:rPr lang="ka-GE" dirty="0"/>
              <a:t>საწარმოში სამომავლოდ დაგეგმილია ბორის მჟავას წარმოების ტექნოლოგიური ხაზის დამატება. საწარმოო უბანი მდებარეობს 15 სართულიანი კოშკის მე-7 და მე-10 </a:t>
            </a:r>
            <a:r>
              <a:rPr lang="ka-GE" dirty="0" smtClean="0"/>
              <a:t>სართულებზე. </a:t>
            </a:r>
            <a:r>
              <a:rPr lang="ka-GE" dirty="0"/>
              <a:t>წარმოებისათვის საჭირო ინფრასტრუქტურა უკვე არსებობს და განთავსებულია შესაბამის სართულებზე. ექსპლუატაციის ეტაპზე შესაძლებელია განხორციელდეს მხოლოდ მცირე მასშტაბის ტექნოლოგიურ-პროფილაქტიკური სარემონტო სამუშაოები.</a:t>
            </a:r>
          </a:p>
          <a:p>
            <a:pPr algn="just"/>
            <a:r>
              <a:rPr lang="ka-GE" dirty="0"/>
              <a:t>დანადგარები განკუთვნილია 4000 კგ/წ წარმადობის ბორის მჟავას წარმოებისათვის. ბორის მჟავას წარმოებისათვის საწყის ნედლეულს წარმოადგენს ბორის </a:t>
            </a:r>
            <a:r>
              <a:rPr lang="ka-GE" dirty="0" err="1"/>
              <a:t>სამფტორიდი</a:t>
            </a:r>
            <a:r>
              <a:rPr lang="ka-GE" dirty="0"/>
              <a:t> და კალციუმის </a:t>
            </a:r>
            <a:r>
              <a:rPr lang="ka-GE" dirty="0" err="1"/>
              <a:t>კარბონატი</a:t>
            </a:r>
            <a:r>
              <a:rPr lang="ka-GE" dirty="0"/>
              <a:t>. </a:t>
            </a:r>
          </a:p>
          <a:p>
            <a:pPr algn="just"/>
            <a:r>
              <a:rPr lang="ka-GE" dirty="0"/>
              <a:t>ბორის მჟავას სინთეზისათვის გამოიყენება დანადგარები (2 ერთეული), რომლებიც აღჭურვილია </a:t>
            </a:r>
            <a:r>
              <a:rPr lang="ka-GE" dirty="0" err="1"/>
              <a:t>ელექტროსარეველით</a:t>
            </a:r>
            <a:r>
              <a:rPr lang="ka-GE" dirty="0"/>
              <a:t>, </a:t>
            </a:r>
            <a:r>
              <a:rPr lang="ka-GE" dirty="0" err="1"/>
              <a:t>უკუმაცივრით</a:t>
            </a:r>
            <a:r>
              <a:rPr lang="ka-GE" dirty="0"/>
              <a:t> და წარმოადგენენ უჟანგავი ფოლადის მასალის ცილინდრულ 380 ლ ტევადობის მოცულობებს. </a:t>
            </a:r>
            <a:endParaRPr lang="en-US" dirty="0"/>
          </a:p>
        </p:txBody>
      </p:sp>
      <p:pic>
        <p:nvPicPr>
          <p:cNvPr id="5" name="Picture 4"/>
          <p:cNvPicPr>
            <a:picLocks noChangeAspect="1"/>
          </p:cNvPicPr>
          <p:nvPr/>
        </p:nvPicPr>
        <p:blipFill>
          <a:blip r:embed="rId2"/>
          <a:stretch>
            <a:fillRect/>
          </a:stretch>
        </p:blipFill>
        <p:spPr>
          <a:xfrm>
            <a:off x="11198266" y="6339939"/>
            <a:ext cx="993734" cy="420660"/>
          </a:xfrm>
          <a:prstGeom prst="rect">
            <a:avLst/>
          </a:prstGeom>
        </p:spPr>
      </p:pic>
    </p:spTree>
    <p:extLst>
      <p:ext uri="{BB962C8B-B14F-4D97-AF65-F5344CB8AC3E}">
        <p14:creationId xmlns:p14="http://schemas.microsoft.com/office/powerpoint/2010/main" val="64080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700" t="12685" r="28021" b="6111"/>
          <a:stretch/>
        </p:blipFill>
        <p:spPr>
          <a:xfrm>
            <a:off x="5694158" y="0"/>
            <a:ext cx="6497842" cy="6858000"/>
          </a:xfrm>
          <a:prstGeom prst="rect">
            <a:avLst/>
          </a:prstGeom>
        </p:spPr>
      </p:pic>
      <p:sp>
        <p:nvSpPr>
          <p:cNvPr id="3" name="Rectangle 2"/>
          <p:cNvSpPr/>
          <p:nvPr/>
        </p:nvSpPr>
        <p:spPr>
          <a:xfrm>
            <a:off x="622758" y="2870298"/>
            <a:ext cx="3102131" cy="707886"/>
          </a:xfrm>
          <a:prstGeom prst="rect">
            <a:avLst/>
          </a:prstGeom>
        </p:spPr>
        <p:txBody>
          <a:bodyPr wrap="none">
            <a:spAutoFit/>
          </a:bodyPr>
          <a:lstStyle/>
          <a:p>
            <a:r>
              <a:rPr lang="ka-GE" sz="2000" i="1" dirty="0">
                <a:solidFill>
                  <a:srgbClr val="000000"/>
                </a:solidFill>
                <a:effectLst>
                  <a:outerShdw blurRad="38100" dist="38100" dir="2700000" algn="tl">
                    <a:srgbClr val="000000">
                      <a:alpha val="43137"/>
                    </a:srgbClr>
                  </a:outerShdw>
                </a:effectLst>
              </a:rPr>
              <a:t>ბორის მჟავას წარმოების </a:t>
            </a:r>
            <a:endParaRPr lang="ka-GE" sz="2000" i="1" dirty="0" smtClean="0">
              <a:solidFill>
                <a:srgbClr val="000000"/>
              </a:solidFill>
              <a:effectLst>
                <a:outerShdw blurRad="38100" dist="38100" dir="2700000" algn="tl">
                  <a:srgbClr val="000000">
                    <a:alpha val="43137"/>
                  </a:srgbClr>
                </a:outerShdw>
              </a:effectLst>
            </a:endParaRPr>
          </a:p>
          <a:p>
            <a:r>
              <a:rPr lang="ka-GE" sz="2000" i="1" dirty="0" smtClean="0">
                <a:solidFill>
                  <a:srgbClr val="000000"/>
                </a:solidFill>
                <a:effectLst>
                  <a:outerShdw blurRad="38100" dist="38100" dir="2700000" algn="tl">
                    <a:srgbClr val="000000">
                      <a:alpha val="43137"/>
                    </a:srgbClr>
                  </a:outerShdw>
                </a:effectLst>
              </a:rPr>
              <a:t>ტექნოლოგიური </a:t>
            </a:r>
            <a:r>
              <a:rPr lang="ka-GE" sz="2000" i="1" dirty="0">
                <a:solidFill>
                  <a:srgbClr val="000000"/>
                </a:solidFill>
                <a:effectLst>
                  <a:outerShdw blurRad="38100" dist="38100" dir="2700000" algn="tl">
                    <a:srgbClr val="000000">
                      <a:alpha val="43137"/>
                    </a:srgbClr>
                  </a:outerShdw>
                </a:effectLst>
              </a:rPr>
              <a:t>სქემა </a:t>
            </a:r>
            <a:endParaRPr lang="en-US" sz="2000" i="1" dirty="0">
              <a:effectLst>
                <a:outerShdw blurRad="38100" dist="38100" dir="2700000" algn="tl">
                  <a:srgbClr val="000000">
                    <a:alpha val="43137"/>
                  </a:srgbClr>
                </a:outerShdw>
              </a:effectLst>
            </a:endParaRPr>
          </a:p>
        </p:txBody>
      </p:sp>
      <p:sp>
        <p:nvSpPr>
          <p:cNvPr id="5" name="Right Arrow 4"/>
          <p:cNvSpPr/>
          <p:nvPr/>
        </p:nvSpPr>
        <p:spPr>
          <a:xfrm>
            <a:off x="4038600" y="3178522"/>
            <a:ext cx="819150" cy="45719"/>
          </a:xfrm>
          <a:prstGeom prst="rightArrow">
            <a:avLst/>
          </a:prstGeom>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99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230" y="417566"/>
            <a:ext cx="8856785" cy="923330"/>
          </a:xfrm>
          <a:prstGeom prst="rect">
            <a:avLst/>
          </a:prstGeom>
        </p:spPr>
        <p:txBody>
          <a:bodyPr wrap="square">
            <a:spAutoFit/>
          </a:bodyPr>
          <a:lstStyle/>
          <a:p>
            <a:pPr lvl="1"/>
            <a:r>
              <a:rPr lang="ka-GE" b="1" dirty="0">
                <a:effectLst>
                  <a:outerShdw blurRad="38100" dist="38100" dir="2700000" algn="tl">
                    <a:srgbClr val="000000">
                      <a:alpha val="43137"/>
                    </a:srgbClr>
                  </a:outerShdw>
                </a:effectLst>
              </a:rPr>
              <a:t>ტექნოლოგიური პროცესის </a:t>
            </a:r>
            <a:r>
              <a:rPr lang="ka-GE" b="1" dirty="0" smtClean="0">
                <a:effectLst>
                  <a:outerShdw blurRad="38100" dist="38100" dir="2700000" algn="tl">
                    <a:srgbClr val="000000">
                      <a:alpha val="43137"/>
                    </a:srgbClr>
                  </a:outerShdw>
                </a:effectLst>
              </a:rPr>
              <a:t>აღწერა</a:t>
            </a:r>
            <a:endParaRPr lang="en-US" b="1" dirty="0" smtClean="0">
              <a:effectLst>
                <a:outerShdw blurRad="38100" dist="38100" dir="2700000" algn="tl">
                  <a:srgbClr val="000000">
                    <a:alpha val="43137"/>
                  </a:srgbClr>
                </a:outerShdw>
              </a:effectLst>
            </a:endParaRPr>
          </a:p>
          <a:p>
            <a:pPr lvl="1"/>
            <a:r>
              <a:rPr lang="ka-GE" b="1" dirty="0" smtClean="0">
                <a:effectLst>
                  <a:outerShdw blurRad="38100" dist="38100" dir="2700000" algn="tl">
                    <a:srgbClr val="000000">
                      <a:alpha val="43137"/>
                    </a:srgbClr>
                  </a:outerShdw>
                </a:effectLst>
              </a:rPr>
              <a:t>იზოტოპ </a:t>
            </a:r>
            <a:r>
              <a:rPr lang="ka-GE" b="1" dirty="0">
                <a:effectLst>
                  <a:outerShdw blurRad="38100" dist="38100" dir="2700000" algn="tl">
                    <a:srgbClr val="000000">
                      <a:alpha val="43137"/>
                    </a:srgbClr>
                  </a:outerShdw>
                </a:effectLst>
              </a:rPr>
              <a:t>ბორ-10-ით გამდიდრებული ბორის კარბიდის ფხვნილის წარმოება </a:t>
            </a:r>
            <a:r>
              <a:rPr lang="ka-GE" b="1" dirty="0" err="1">
                <a:effectLst>
                  <a:outerShdw blurRad="38100" dist="38100" dir="2700000" algn="tl">
                    <a:srgbClr val="000000">
                      <a:alpha val="43137"/>
                    </a:srgbClr>
                  </a:outerShdw>
                </a:effectLst>
              </a:rPr>
              <a:t>კარბოთერმიული</a:t>
            </a:r>
            <a:r>
              <a:rPr lang="ka-GE" b="1" dirty="0">
                <a:effectLst>
                  <a:outerShdw blurRad="38100" dist="38100" dir="2700000" algn="tl">
                    <a:srgbClr val="000000">
                      <a:alpha val="43137"/>
                    </a:srgbClr>
                  </a:outerShdw>
                </a:effectLst>
              </a:rPr>
              <a:t> მეთოდით (დაგეგმილი საქმიანობა)</a:t>
            </a:r>
            <a:endParaRPr lang="en-US" b="1" dirty="0">
              <a:effectLst>
                <a:outerShdw blurRad="38100" dist="38100" dir="2700000" algn="tl">
                  <a:srgbClr val="000000">
                    <a:alpha val="43137"/>
                  </a:srgbClr>
                </a:outerShdw>
              </a:effectLst>
            </a:endParaRPr>
          </a:p>
        </p:txBody>
      </p:sp>
      <p:sp>
        <p:nvSpPr>
          <p:cNvPr id="3" name="Rectangle 2"/>
          <p:cNvSpPr/>
          <p:nvPr/>
        </p:nvSpPr>
        <p:spPr>
          <a:xfrm>
            <a:off x="914400" y="1658882"/>
            <a:ext cx="10612582" cy="4524315"/>
          </a:xfrm>
          <a:prstGeom prst="rect">
            <a:avLst/>
          </a:prstGeom>
        </p:spPr>
        <p:txBody>
          <a:bodyPr wrap="square">
            <a:spAutoFit/>
          </a:bodyPr>
          <a:lstStyle/>
          <a:p>
            <a:pPr algn="just"/>
            <a:r>
              <a:rPr lang="ka-GE" dirty="0"/>
              <a:t>საწარმოში ასევე, იგეგმება იზოტოპ ბორ-10-ით გამდიდრებული ბორის კარბიდის ფხვნილის წარმოება. ბორის კარბიდის უბანზეც განთავსებულია და უკვე არსებობს წარმოებისათვის შესაბამისი დანადგარ-მოწყობილობები. ექსპლუატაციის ეტაპზე შესაძლებელია განხორციელდეს მხოლოდ მცირე მასშტაბის ტექნოლოგიურ-პროფილაქტიკური სარემონტო სამუშაოები.</a:t>
            </a:r>
          </a:p>
          <a:p>
            <a:pPr algn="just"/>
            <a:r>
              <a:rPr lang="ka-GE" dirty="0" smtClean="0"/>
              <a:t>სამსართულიან </a:t>
            </a:r>
            <a:r>
              <a:rPr lang="ka-GE" dirty="0"/>
              <a:t>შენობაში </a:t>
            </a:r>
            <a:r>
              <a:rPr lang="ka-GE" dirty="0" smtClean="0"/>
              <a:t>მოხდება- </a:t>
            </a:r>
            <a:r>
              <a:rPr lang="ka-GE" dirty="0"/>
              <a:t>კაზმის მომზადება, აწონვა, შერევა და კაზმის გაუწყლოება, ხოლო </a:t>
            </a:r>
            <a:r>
              <a:rPr lang="ka-GE" dirty="0" err="1"/>
              <a:t>კარბოთერმიული</a:t>
            </a:r>
            <a:r>
              <a:rPr lang="ka-GE" dirty="0"/>
              <a:t> აღდგენა (ბორის კარბიდის მიღება) და მიღებული კარბიდის ბრიკეტების დაფხვნა კი გვერდით მდებარე ერთ სართულიან სასტენდო დარბაზში -საამქროში </a:t>
            </a:r>
            <a:r>
              <a:rPr lang="ka-GE" dirty="0" smtClean="0"/>
              <a:t>.</a:t>
            </a:r>
            <a:endParaRPr lang="ka-GE" dirty="0"/>
          </a:p>
          <a:p>
            <a:pPr algn="just"/>
            <a:r>
              <a:rPr lang="ka-GE" dirty="0"/>
              <a:t>იზოტოპ ბორ-10-ით გამდიდრებული ბორის კარბიდის ფხვნილის მიღების ტექნოლოგიური პროცესის ძირითადი ეტაპები გულისხმობს: კაზმის მიღებას 96 ატ.% 10</a:t>
            </a:r>
            <a:r>
              <a:rPr lang="en-US" dirty="0"/>
              <a:t>B-</a:t>
            </a:r>
            <a:r>
              <a:rPr lang="ka-GE" dirty="0"/>
              <a:t>ით გამდიდრებული ბორის მჟავისა და ტექნიკური ნახშირბადის ნარევის (</a:t>
            </a:r>
            <a:r>
              <a:rPr lang="en-US" dirty="0"/>
              <a:t>H3BO3+C) </a:t>
            </a:r>
            <a:r>
              <a:rPr lang="ka-GE" dirty="0"/>
              <a:t>გაუწყლოებით დეჰიდრატაციის ღუმელებში; </a:t>
            </a:r>
            <a:r>
              <a:rPr lang="ka-GE" dirty="0" err="1"/>
              <a:t>კარბოთერმიულ</a:t>
            </a:r>
            <a:r>
              <a:rPr lang="ka-GE" dirty="0"/>
              <a:t> აღდგენას მაღალი სიხშირის ღუმელებში </a:t>
            </a:r>
            <a:r>
              <a:rPr lang="ru-RU" dirty="0"/>
              <a:t>ИСВ – 0.025-</a:t>
            </a:r>
            <a:r>
              <a:rPr lang="ka-GE" dirty="0"/>
              <a:t>სა და </a:t>
            </a:r>
            <a:r>
              <a:rPr lang="ru-RU" dirty="0"/>
              <a:t>ИСТ – 0.16-</a:t>
            </a:r>
            <a:r>
              <a:rPr lang="ka-GE" dirty="0"/>
              <a:t>ში; მიღებული </a:t>
            </a:r>
            <a:r>
              <a:rPr lang="ka-GE" dirty="0" err="1"/>
              <a:t>მაღალგამდიდრებული</a:t>
            </a:r>
            <a:r>
              <a:rPr lang="ka-GE" dirty="0"/>
              <a:t> ბორის </a:t>
            </a:r>
            <a:r>
              <a:rPr lang="ka-GE" dirty="0" err="1"/>
              <a:t>კარბდის</a:t>
            </a:r>
            <a:r>
              <a:rPr lang="ka-GE" dirty="0"/>
              <a:t> ფხვნილის დაფხვნას, გაცრას; დაფქვას.; მიღებული ბორის კარბიდის ფხვნილის შერევას ბუნებრივი </a:t>
            </a:r>
            <a:r>
              <a:rPr lang="ka-GE" dirty="0" err="1"/>
              <a:t>იზოტოპური</a:t>
            </a:r>
            <a:r>
              <a:rPr lang="ka-GE" dirty="0"/>
              <a:t> შემცველობის ბორის </a:t>
            </a:r>
            <a:r>
              <a:rPr lang="ka-GE" dirty="0" err="1"/>
              <a:t>კარბიდთან</a:t>
            </a:r>
            <a:r>
              <a:rPr lang="ka-GE" dirty="0"/>
              <a:t> და ფხვნილების დაფასოებას 20 და 10 კგ წონის </a:t>
            </a:r>
            <a:r>
              <a:rPr lang="ka-GE" dirty="0" err="1"/>
              <a:t>ფხვნილებად</a:t>
            </a:r>
            <a:r>
              <a:rPr lang="ka-GE" dirty="0"/>
              <a:t>; დაფასოებული ფხვნილების მარკირებას და კონტეინერებში მოთავსებას. მარკირებული კონტეინერების საწყობში განთავსებას.</a:t>
            </a:r>
          </a:p>
        </p:txBody>
      </p:sp>
      <p:pic>
        <p:nvPicPr>
          <p:cNvPr id="4" name="Picture 3"/>
          <p:cNvPicPr>
            <a:picLocks noChangeAspect="1"/>
          </p:cNvPicPr>
          <p:nvPr/>
        </p:nvPicPr>
        <p:blipFill>
          <a:blip r:embed="rId2"/>
          <a:stretch>
            <a:fillRect/>
          </a:stretch>
        </p:blipFill>
        <p:spPr>
          <a:xfrm>
            <a:off x="11198266" y="6339939"/>
            <a:ext cx="993734" cy="420660"/>
          </a:xfrm>
          <a:prstGeom prst="rect">
            <a:avLst/>
          </a:prstGeom>
        </p:spPr>
      </p:pic>
    </p:spTree>
    <p:extLst>
      <p:ext uri="{BB962C8B-B14F-4D97-AF65-F5344CB8AC3E}">
        <p14:creationId xmlns:p14="http://schemas.microsoft.com/office/powerpoint/2010/main" val="3644578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994" y="2801719"/>
            <a:ext cx="3549370" cy="707886"/>
          </a:xfrm>
          <a:prstGeom prst="rect">
            <a:avLst/>
          </a:prstGeom>
        </p:spPr>
        <p:txBody>
          <a:bodyPr wrap="none">
            <a:spAutoFit/>
          </a:bodyPr>
          <a:lstStyle/>
          <a:p>
            <a:r>
              <a:rPr lang="ka-GE" sz="2000" i="1" dirty="0">
                <a:solidFill>
                  <a:srgbClr val="000000"/>
                </a:solidFill>
                <a:effectLst>
                  <a:outerShdw blurRad="38100" dist="38100" dir="2700000" algn="tl">
                    <a:srgbClr val="000000">
                      <a:alpha val="43137"/>
                    </a:srgbClr>
                  </a:outerShdw>
                </a:effectLst>
              </a:rPr>
              <a:t>ბორის კარბიდის </a:t>
            </a:r>
            <a:r>
              <a:rPr lang="ka-GE" sz="2000" i="1" dirty="0" smtClean="0">
                <a:solidFill>
                  <a:srgbClr val="000000"/>
                </a:solidFill>
                <a:effectLst>
                  <a:outerShdw blurRad="38100" dist="38100" dir="2700000" algn="tl">
                    <a:srgbClr val="000000">
                      <a:alpha val="43137"/>
                    </a:srgbClr>
                  </a:outerShdw>
                </a:effectLst>
              </a:rPr>
              <a:t>წარმოების </a:t>
            </a:r>
          </a:p>
          <a:p>
            <a:r>
              <a:rPr lang="ka-GE" sz="2000" i="1" dirty="0" smtClean="0">
                <a:solidFill>
                  <a:srgbClr val="000000"/>
                </a:solidFill>
                <a:effectLst>
                  <a:outerShdw blurRad="38100" dist="38100" dir="2700000" algn="tl">
                    <a:srgbClr val="000000">
                      <a:alpha val="43137"/>
                    </a:srgbClr>
                  </a:outerShdw>
                </a:effectLst>
              </a:rPr>
              <a:t>ტექნოლოგიური </a:t>
            </a:r>
            <a:r>
              <a:rPr lang="ka-GE" sz="2000" i="1" dirty="0">
                <a:solidFill>
                  <a:srgbClr val="000000"/>
                </a:solidFill>
                <a:effectLst>
                  <a:outerShdw blurRad="38100" dist="38100" dir="2700000" algn="tl">
                    <a:srgbClr val="000000">
                      <a:alpha val="43137"/>
                    </a:srgbClr>
                  </a:outerShdw>
                </a:effectLst>
              </a:rPr>
              <a:t>სქემა </a:t>
            </a:r>
            <a:endParaRPr lang="en-US" sz="2000" i="1" dirty="0">
              <a:effectLst>
                <a:outerShdw blurRad="38100" dist="38100" dir="2700000" algn="tl">
                  <a:srgbClr val="000000">
                    <a:alpha val="43137"/>
                  </a:srgbClr>
                </a:outerShdw>
              </a:effectLst>
            </a:endParaRPr>
          </a:p>
        </p:txBody>
      </p:sp>
      <p:sp>
        <p:nvSpPr>
          <p:cNvPr id="4" name="Right Arrow 3"/>
          <p:cNvSpPr/>
          <p:nvPr/>
        </p:nvSpPr>
        <p:spPr>
          <a:xfrm>
            <a:off x="4086175" y="3253740"/>
            <a:ext cx="530702" cy="45719"/>
          </a:xfrm>
          <a:prstGeom prst="rightArrow">
            <a:avLst/>
          </a:prstGeom>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794601" y="302142"/>
            <a:ext cx="6875656" cy="6555858"/>
          </a:xfrm>
          <a:prstGeom prst="rect">
            <a:avLst/>
          </a:prstGeom>
        </p:spPr>
      </p:pic>
    </p:spTree>
    <p:extLst>
      <p:ext uri="{BB962C8B-B14F-4D97-AF65-F5344CB8AC3E}">
        <p14:creationId xmlns:p14="http://schemas.microsoft.com/office/powerpoint/2010/main" val="187722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59048"/>
            <a:ext cx="8856785" cy="646331"/>
          </a:xfrm>
          <a:prstGeom prst="rect">
            <a:avLst/>
          </a:prstGeom>
        </p:spPr>
        <p:txBody>
          <a:bodyPr wrap="square">
            <a:spAutoFit/>
          </a:bodyPr>
          <a:lstStyle/>
          <a:p>
            <a:pPr lvl="1"/>
            <a:r>
              <a:rPr lang="ka-GE" b="1" dirty="0">
                <a:effectLst>
                  <a:outerShdw blurRad="38100" dist="38100" dir="2700000" algn="tl">
                    <a:srgbClr val="000000">
                      <a:alpha val="43137"/>
                    </a:srgbClr>
                  </a:outerShdw>
                </a:effectLst>
              </a:rPr>
              <a:t>ტექნოლოგიური პროცესის </a:t>
            </a:r>
            <a:r>
              <a:rPr lang="ka-GE" b="1" dirty="0" smtClean="0">
                <a:effectLst>
                  <a:outerShdw blurRad="38100" dist="38100" dir="2700000" algn="tl">
                    <a:srgbClr val="000000">
                      <a:alpha val="43137"/>
                    </a:srgbClr>
                  </a:outerShdw>
                </a:effectLst>
              </a:rPr>
              <a:t>აღწერა</a:t>
            </a:r>
            <a:endParaRPr lang="en-US" b="1" dirty="0" smtClean="0">
              <a:effectLst>
                <a:outerShdw blurRad="38100" dist="38100" dir="2700000" algn="tl">
                  <a:srgbClr val="000000">
                    <a:alpha val="43137"/>
                  </a:srgbClr>
                </a:outerShdw>
              </a:effectLst>
            </a:endParaRPr>
          </a:p>
          <a:p>
            <a:pPr lvl="1"/>
            <a:r>
              <a:rPr lang="ka-GE" b="1" dirty="0" smtClean="0">
                <a:effectLst>
                  <a:outerShdw blurRad="38100" dist="38100" dir="2700000" algn="tl">
                    <a:srgbClr val="000000">
                      <a:alpha val="43137"/>
                    </a:srgbClr>
                  </a:outerShdw>
                </a:effectLst>
              </a:rPr>
              <a:t>მექანიკური საამქროს ამუშავება (დაგეგმილი </a:t>
            </a:r>
            <a:r>
              <a:rPr lang="ka-GE" b="1" dirty="0">
                <a:effectLst>
                  <a:outerShdw blurRad="38100" dist="38100" dir="2700000" algn="tl">
                    <a:srgbClr val="000000">
                      <a:alpha val="43137"/>
                    </a:srgbClr>
                  </a:outerShdw>
                </a:effectLst>
              </a:rPr>
              <a:t>საქმიანობა)</a:t>
            </a:r>
            <a:endParaRPr lang="en-US" b="1" dirty="0">
              <a:effectLst>
                <a:outerShdw blurRad="38100" dist="38100" dir="2700000" algn="tl">
                  <a:srgbClr val="000000">
                    <a:alpha val="43137"/>
                  </a:srgbClr>
                </a:outerShdw>
              </a:effectLst>
            </a:endParaRPr>
          </a:p>
        </p:txBody>
      </p:sp>
      <p:sp>
        <p:nvSpPr>
          <p:cNvPr id="4" name="Rectangle 3"/>
          <p:cNvSpPr/>
          <p:nvPr/>
        </p:nvSpPr>
        <p:spPr>
          <a:xfrm>
            <a:off x="491836" y="2204027"/>
            <a:ext cx="10543310" cy="3693319"/>
          </a:xfrm>
          <a:prstGeom prst="rect">
            <a:avLst/>
          </a:prstGeom>
        </p:spPr>
        <p:txBody>
          <a:bodyPr wrap="square">
            <a:spAutoFit/>
          </a:bodyPr>
          <a:lstStyle/>
          <a:p>
            <a:pPr algn="just"/>
            <a:r>
              <a:rPr lang="ka-GE" dirty="0"/>
              <a:t>კომპანია სამომავლოდ გეგმავს მექანიკური საამქროს ექსპლუატაციას. მექანიკურ საამქროში უკვე არსებობს შესაბამისი ინფრასტრუქტურა და განთავსებულია ჩარხ-დანადგარები. მექანიკური საამქროს ჩარხ-დანადგარები 01 შენობის 101, 103 და 104 ოთახებშია </a:t>
            </a:r>
            <a:r>
              <a:rPr lang="ka-GE" dirty="0" smtClean="0"/>
              <a:t>განთავსებული.</a:t>
            </a:r>
          </a:p>
          <a:p>
            <a:pPr algn="just"/>
            <a:r>
              <a:rPr lang="ka-GE" dirty="0" smtClean="0"/>
              <a:t> </a:t>
            </a:r>
            <a:endParaRPr lang="ka-GE" dirty="0"/>
          </a:p>
          <a:p>
            <a:pPr algn="just"/>
            <a:r>
              <a:rPr lang="ka-GE" dirty="0"/>
              <a:t>01 შენობის ოთახებში განთავსებულია შემდეგი </a:t>
            </a:r>
            <a:r>
              <a:rPr lang="ka-GE" dirty="0" smtClean="0"/>
              <a:t>ჩარხ-დანადგარები:საბურღი, საფრეზი, სალესი, სახეხი, სახარატო ჩარხები.</a:t>
            </a:r>
          </a:p>
          <a:p>
            <a:pPr algn="just"/>
            <a:endParaRPr lang="ka-GE" dirty="0"/>
          </a:p>
          <a:p>
            <a:pPr algn="just"/>
            <a:r>
              <a:rPr lang="ka-GE" dirty="0" smtClean="0"/>
              <a:t>საწარმოს </a:t>
            </a:r>
            <a:r>
              <a:rPr lang="ka-GE" dirty="0"/>
              <a:t>შემდგომი ექსპლუატაციის ეტაპზე, მექანიკურ საამქრო მოემსახურება შპს“სპექტრა გეზის ჯორჯია“-ს და იწარმოებს ლითონის დამუშავების სამუშაოები (საჭიროებისამებრ). ჩარხები წელიწადში იმუშავებს დაახლოებით 0-60 დღე და დანადგარის დატვირთვის კოეფიციენტი იქნება დაახლოებით 20%. სამუშაოების ხანგრძლივობა იქნება დაბალი, ჩარხ-დანადგარები იმუშავებს მონაცვლეობით და მოკლე პერიოდით, გარდა ამისა ისინი იზოლირებული იქნება შენობის ოთახებში.</a:t>
            </a:r>
          </a:p>
        </p:txBody>
      </p:sp>
    </p:spTree>
    <p:extLst>
      <p:ext uri="{BB962C8B-B14F-4D97-AF65-F5344CB8AC3E}">
        <p14:creationId xmlns:p14="http://schemas.microsoft.com/office/powerpoint/2010/main" val="31175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883" y="934682"/>
            <a:ext cx="8856785" cy="923330"/>
          </a:xfrm>
          <a:prstGeom prst="rect">
            <a:avLst/>
          </a:prstGeom>
        </p:spPr>
        <p:txBody>
          <a:bodyPr wrap="square">
            <a:spAutoFit/>
          </a:bodyPr>
          <a:lstStyle/>
          <a:p>
            <a:pPr lvl="1"/>
            <a:r>
              <a:rPr lang="ka-GE" b="1" dirty="0"/>
              <a:t>ტექნოლოგიური პროცესის </a:t>
            </a:r>
            <a:r>
              <a:rPr lang="ka-GE" b="1" dirty="0" smtClean="0"/>
              <a:t>აღწერა</a:t>
            </a:r>
            <a:endParaRPr lang="en-US" b="1" dirty="0" smtClean="0"/>
          </a:p>
          <a:p>
            <a:pPr lvl="1"/>
            <a:r>
              <a:rPr lang="ka-GE" b="1" dirty="0"/>
              <a:t>პროდუქციის ხარისხის კონტროლის განყოფილება</a:t>
            </a:r>
            <a:endParaRPr lang="en-US" b="1" dirty="0"/>
          </a:p>
          <a:p>
            <a:pPr lvl="1"/>
            <a:endParaRPr lang="en-US" b="1" dirty="0" smtClean="0">
              <a:effectLst>
                <a:outerShdw blurRad="38100" dist="38100" dir="2700000" algn="tl">
                  <a:srgbClr val="000000">
                    <a:alpha val="43137"/>
                  </a:srgbClr>
                </a:outerShdw>
              </a:effectLst>
            </a:endParaRPr>
          </a:p>
        </p:txBody>
      </p:sp>
      <p:sp>
        <p:nvSpPr>
          <p:cNvPr id="5" name="Rectangle 4"/>
          <p:cNvSpPr/>
          <p:nvPr/>
        </p:nvSpPr>
        <p:spPr>
          <a:xfrm>
            <a:off x="1258364" y="2208635"/>
            <a:ext cx="6907825" cy="338554"/>
          </a:xfrm>
          <a:prstGeom prst="rect">
            <a:avLst/>
          </a:prstGeom>
        </p:spPr>
        <p:txBody>
          <a:bodyPr wrap="square">
            <a:spAutoFit/>
          </a:bodyPr>
          <a:lstStyle/>
          <a:p>
            <a:endParaRPr lang="ka-GE" sz="1600" dirty="0"/>
          </a:p>
        </p:txBody>
      </p:sp>
      <p:pic>
        <p:nvPicPr>
          <p:cNvPr id="6" name="Picture 5"/>
          <p:cNvPicPr>
            <a:picLocks noChangeAspect="1"/>
          </p:cNvPicPr>
          <p:nvPr/>
        </p:nvPicPr>
        <p:blipFill>
          <a:blip r:embed="rId2"/>
          <a:stretch>
            <a:fillRect/>
          </a:stretch>
        </p:blipFill>
        <p:spPr>
          <a:xfrm>
            <a:off x="11198266" y="6339939"/>
            <a:ext cx="993734" cy="420660"/>
          </a:xfrm>
          <a:prstGeom prst="rect">
            <a:avLst/>
          </a:prstGeom>
        </p:spPr>
      </p:pic>
      <p:sp>
        <p:nvSpPr>
          <p:cNvPr id="2" name="Rectangle 1"/>
          <p:cNvSpPr/>
          <p:nvPr/>
        </p:nvSpPr>
        <p:spPr>
          <a:xfrm>
            <a:off x="803564" y="1858012"/>
            <a:ext cx="10394702" cy="4247317"/>
          </a:xfrm>
          <a:prstGeom prst="rect">
            <a:avLst/>
          </a:prstGeom>
        </p:spPr>
        <p:txBody>
          <a:bodyPr wrap="square">
            <a:spAutoFit/>
          </a:bodyPr>
          <a:lstStyle/>
          <a:p>
            <a:pPr algn="just">
              <a:spcBef>
                <a:spcPts val="600"/>
              </a:spcBef>
              <a:spcAft>
                <a:spcPts val="600"/>
              </a:spcAft>
            </a:pPr>
            <a:r>
              <a:rPr lang="ka-GE" sz="1600" dirty="0">
                <a:ea typeface="Calibri" panose="020F0502020204030204" pitchFamily="34" charset="0"/>
                <a:cs typeface="Times New Roman" panose="02020603050405020304" pitchFamily="18" charset="0"/>
              </a:rPr>
              <a:t>წარმოების გაფართოების ბაზაზე, კომპანია გეგმავს პროდუქციის ხარისხის კონტროლის განყოფილების მოწყობას, რომელიც განთავსდება 29/4 შენობის მეოთხე </a:t>
            </a:r>
            <a:r>
              <a:rPr lang="ka-GE" sz="1600" dirty="0" smtClean="0">
                <a:ea typeface="Calibri" panose="020F0502020204030204" pitchFamily="34" charset="0"/>
                <a:cs typeface="Times New Roman" panose="02020603050405020304" pitchFamily="18" charset="0"/>
              </a:rPr>
              <a:t>სართულზე. </a:t>
            </a:r>
            <a:r>
              <a:rPr lang="ka-GE" sz="1600" dirty="0">
                <a:ea typeface="Calibri" panose="020F0502020204030204" pitchFamily="34" charset="0"/>
                <a:cs typeface="Times New Roman" panose="02020603050405020304" pitchFamily="18" charset="0"/>
              </a:rPr>
              <a:t>პროდუქციის ხარისხის კონტროლის განყოფილებაში დაგეგმილია შესაბამისი დანადგარ/მოწყობილობების განთავსება, რომლითაც შესაძლებელი იქნება წარმოებული პროდუქციისთვის ანალიზის გაკეთება.</a:t>
            </a:r>
            <a:endParaRPr lang="en-US" sz="1600" dirty="0">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ea typeface="Calibri" panose="020F0502020204030204" pitchFamily="34" charset="0"/>
                <a:cs typeface="Times New Roman" panose="02020603050405020304" pitchFamily="18" charset="0"/>
              </a:rPr>
              <a:t>სრული კომპლექტაციის შემდეგ, პროდუქციის ხარისხის კონტროლის განყოფილება მოემსახურება როგორც შპს „სპექტრა გეზის ჯორჯია“-ს, ასევე შპს „სი-ფი-აი ჯორჯია“-ს. პროდუქციის ხარისხის კონტროლის განყოფილება გაწევს სრულ ანალიტიკურ მომსახურებას. ესენია: მასსპექტრომეტრული, ქრომატოგრაფიული, სპექტროსკოპიული, ნიმუშების ანალიზური და ქიმიური შემადგენლობის განსაზღვრა.</a:t>
            </a:r>
            <a:endParaRPr lang="en-US" sz="1600" dirty="0">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ea typeface="Calibri" panose="020F0502020204030204" pitchFamily="34" charset="0"/>
                <a:cs typeface="Times New Roman" panose="02020603050405020304" pitchFamily="18" charset="0"/>
              </a:rPr>
              <a:t>ლაბორიატორიის აღჭურვილობაში იქნება შემდეგი დანადგარები </a:t>
            </a:r>
            <a:r>
              <a:rPr lang="ka-GE" sz="1600" dirty="0" smtClean="0">
                <a:ea typeface="Calibri" panose="020F0502020204030204" pitchFamily="34" charset="0"/>
                <a:cs typeface="Times New Roman" panose="02020603050405020304" pitchFamily="18" charset="0"/>
              </a:rPr>
              <a:t>:მას-სსპექტრომეტრი-Perspective IRMS; TOC-L </a:t>
            </a:r>
            <a:r>
              <a:rPr lang="ka-GE" sz="1600" dirty="0">
                <a:ea typeface="Calibri" panose="020F0502020204030204" pitchFamily="34" charset="0"/>
                <a:cs typeface="Times New Roman" panose="02020603050405020304" pitchFamily="18" charset="0"/>
              </a:rPr>
              <a:t>(Total Organic Carbon </a:t>
            </a:r>
            <a:r>
              <a:rPr lang="ka-GE" sz="1600" dirty="0" smtClean="0">
                <a:ea typeface="Calibri" panose="020F0502020204030204" pitchFamily="34" charset="0"/>
                <a:cs typeface="Times New Roman" panose="02020603050405020304" pitchFamily="18" charset="0"/>
              </a:rPr>
              <a:t>analyzer); IK </a:t>
            </a:r>
            <a:r>
              <a:rPr lang="ka-GE" sz="1600" dirty="0">
                <a:ea typeface="Calibri" panose="020F0502020204030204" pitchFamily="34" charset="0"/>
                <a:cs typeface="Times New Roman" panose="02020603050405020304" pitchFamily="18" charset="0"/>
              </a:rPr>
              <a:t>ფურიე სპექტრომეტრი, ФСМ 2203 მწარმოებელი ООО «Инфраспек</a:t>
            </a:r>
            <a:r>
              <a:rPr lang="ka-GE" sz="1600" dirty="0" smtClean="0">
                <a:ea typeface="Calibri" panose="020F0502020204030204" pitchFamily="34" charset="0"/>
                <a:cs typeface="Times New Roman" panose="02020603050405020304" pitchFamily="18" charset="0"/>
              </a:rPr>
              <a:t>»; Plasma </a:t>
            </a:r>
            <a:r>
              <a:rPr lang="ka-GE" sz="1600" dirty="0">
                <a:ea typeface="Calibri" panose="020F0502020204030204" pitchFamily="34" charset="0"/>
                <a:cs typeface="Times New Roman" panose="02020603050405020304" pitchFamily="18" charset="0"/>
              </a:rPr>
              <a:t>3- </a:t>
            </a:r>
            <a:r>
              <a:rPr lang="ka-GE" sz="1600" dirty="0" smtClean="0">
                <a:ea typeface="Calibri" panose="020F0502020204030204" pitchFamily="34" charset="0"/>
                <a:cs typeface="Times New Roman" panose="02020603050405020304" pitchFamily="18" charset="0"/>
              </a:rPr>
              <a:t>MC-ICP-MS</a:t>
            </a:r>
            <a:r>
              <a:rPr lang="ka-GE" sz="1600" dirty="0" smtClean="0">
                <a:ea typeface="Times New Roman" panose="02020603050405020304" pitchFamily="18" charset="0"/>
                <a:cs typeface="Times New Roman" panose="02020603050405020304" pitchFamily="18" charset="0"/>
              </a:rPr>
              <a:t>; Chromatographs </a:t>
            </a:r>
            <a:r>
              <a:rPr lang="ka-GE" sz="1600" dirty="0">
                <a:ea typeface="Times New Roman" panose="02020603050405020304" pitchFamily="18" charset="0"/>
                <a:cs typeface="Times New Roman" panose="02020603050405020304" pitchFamily="18" charset="0"/>
              </a:rPr>
              <a:t>Gow Mac 816;</a:t>
            </a:r>
            <a:endParaRPr lang="en-US" sz="1600" dirty="0">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ea typeface="Times New Roman" panose="02020603050405020304" pitchFamily="18" charset="0"/>
                <a:cs typeface="Sylfaen" panose="010A0502050306030303" pitchFamily="18" charset="0"/>
              </a:rPr>
              <a:t>მასსპექტრომეტრით ხდება</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ბორის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სამფტორიდში</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ბორის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იზოტოპური</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შემადგენლობის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განსაზღვრა</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ქრომატოგრაფით -</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ბორის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სამფტორიდში</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მინარევების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კონცენტრაციის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განსაზღვრა</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ესენია:</a:t>
            </a:r>
            <a:r>
              <a:rPr lang="ka-GE" sz="1600" dirty="0">
                <a:ea typeface="Times New Roman" panose="02020603050405020304" pitchFamily="18" charset="0"/>
                <a:cs typeface="Times New Roman" panose="02020603050405020304" pitchFamily="18" charset="0"/>
              </a:rPr>
              <a:t> H</a:t>
            </a:r>
            <a:r>
              <a:rPr lang="ka-GE" sz="1600" baseline="-25000" dirty="0">
                <a:ea typeface="Times New Roman" panose="02020603050405020304" pitchFamily="18" charset="0"/>
                <a:cs typeface="Times New Roman" panose="02020603050405020304" pitchFamily="18" charset="0"/>
              </a:rPr>
              <a:t>2</a:t>
            </a:r>
            <a:r>
              <a:rPr lang="ka-GE" sz="1600" dirty="0">
                <a:ea typeface="Times New Roman" panose="02020603050405020304" pitchFamily="18" charset="0"/>
                <a:cs typeface="Times New Roman" panose="02020603050405020304" pitchFamily="18" charset="0"/>
              </a:rPr>
              <a:t>, N</a:t>
            </a:r>
            <a:r>
              <a:rPr lang="ka-GE" sz="1600" baseline="-25000" dirty="0">
                <a:ea typeface="Times New Roman" panose="02020603050405020304" pitchFamily="18" charset="0"/>
                <a:cs typeface="Times New Roman" panose="02020603050405020304" pitchFamily="18" charset="0"/>
              </a:rPr>
              <a:t>2</a:t>
            </a:r>
            <a:r>
              <a:rPr lang="ka-GE" sz="1600" dirty="0">
                <a:ea typeface="Times New Roman" panose="02020603050405020304" pitchFamily="18" charset="0"/>
                <a:cs typeface="Times New Roman" panose="02020603050405020304" pitchFamily="18" charset="0"/>
              </a:rPr>
              <a:t>, SO</a:t>
            </a:r>
            <a:r>
              <a:rPr lang="ka-GE" sz="1600" baseline="-25000" dirty="0">
                <a:ea typeface="Times New Roman" panose="02020603050405020304" pitchFamily="18" charset="0"/>
                <a:cs typeface="Times New Roman" panose="02020603050405020304" pitchFamily="18" charset="0"/>
              </a:rPr>
              <a:t>2</a:t>
            </a:r>
            <a:r>
              <a:rPr lang="ka-GE" sz="1600" dirty="0">
                <a:ea typeface="Times New Roman" panose="02020603050405020304" pitchFamily="18" charset="0"/>
                <a:cs typeface="Times New Roman" panose="02020603050405020304" pitchFamily="18" charset="0"/>
              </a:rPr>
              <a:t>, ინფრაწითელი სპექტრომეტრით HF–ის განსაზღვრა; </a:t>
            </a:r>
            <a:r>
              <a:rPr lang="ka-GE" sz="1600" dirty="0">
                <a:ea typeface="Times New Roman" panose="02020603050405020304" pitchFamily="18" charset="0"/>
                <a:cs typeface="Sylfaen" panose="010A0502050306030303" pitchFamily="18" charset="0"/>
              </a:rPr>
              <a:t>ქიმიურ</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შემადგენლობაში,</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იგულისხმება</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ანიზოლში</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წყლის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და</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ფენოლების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კონცენტრაციის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ასევე,</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ბორის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შემცველობის</a:t>
            </a:r>
            <a:r>
              <a:rPr lang="ka-GE" sz="1600" dirty="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Sylfaen" panose="010A0502050306030303" pitchFamily="18" charset="0"/>
              </a:rPr>
              <a:t>განსაზღვრა</a:t>
            </a:r>
            <a:r>
              <a:rPr lang="ka-GE" sz="1600" dirty="0">
                <a:ea typeface="Times New Roman" panose="02020603050405020304" pitchFamily="18"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695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8931"/>
            <a:ext cx="6096000" cy="369332"/>
          </a:xfrm>
          <a:prstGeom prst="rect">
            <a:avLst/>
          </a:prstGeom>
        </p:spPr>
        <p:txBody>
          <a:bodyPr>
            <a:spAutoFit/>
          </a:bodyPr>
          <a:lstStyle/>
          <a:p>
            <a:pPr lvl="1"/>
            <a:r>
              <a:rPr lang="ka-GE" b="1" dirty="0" smtClean="0"/>
              <a:t>ალტერნატიული ვარიანტები</a:t>
            </a:r>
          </a:p>
        </p:txBody>
      </p:sp>
      <p:sp>
        <p:nvSpPr>
          <p:cNvPr id="3" name="Rectangle 2"/>
          <p:cNvSpPr/>
          <p:nvPr/>
        </p:nvSpPr>
        <p:spPr>
          <a:xfrm>
            <a:off x="464191" y="1862445"/>
            <a:ext cx="10734075" cy="4031873"/>
          </a:xfrm>
          <a:prstGeom prst="rect">
            <a:avLst/>
          </a:prstGeom>
        </p:spPr>
        <p:txBody>
          <a:bodyPr wrap="square">
            <a:spAutoFit/>
          </a:bodyPr>
          <a:lstStyle/>
          <a:p>
            <a:pPr algn="just"/>
            <a:r>
              <a:rPr lang="ka-GE" sz="1600" b="1" dirty="0"/>
              <a:t>არაქმედების </a:t>
            </a:r>
            <a:r>
              <a:rPr lang="ka-GE" sz="1600" b="1" dirty="0" smtClean="0"/>
              <a:t>ალტერნატივა</a:t>
            </a:r>
          </a:p>
          <a:p>
            <a:pPr algn="just"/>
            <a:endParaRPr lang="en-US" sz="1600" b="1" dirty="0"/>
          </a:p>
          <a:p>
            <a:pPr algn="just"/>
            <a:r>
              <a:rPr lang="ka-GE" sz="1600" dirty="0"/>
              <a:t>არაქმედების ალტერნატივის არამიზანშეწონილობის დადასტურება, შესაძლებელია საქმიანობის მიზნებიდან გამომდინარე. როგორც აღინიშნა, საწარმოს საქმიანობის მიზანია 10</a:t>
            </a:r>
            <a:r>
              <a:rPr lang="en-US" sz="1600" dirty="0"/>
              <a:t>B </a:t>
            </a:r>
            <a:r>
              <a:rPr lang="ka-GE" sz="1600" dirty="0"/>
              <a:t>და 11</a:t>
            </a:r>
            <a:r>
              <a:rPr lang="en-US" sz="1600" dirty="0"/>
              <a:t>B </a:t>
            </a:r>
            <a:r>
              <a:rPr lang="ka-GE" sz="1600" dirty="0"/>
              <a:t>სტაბილური იზოტოპებით გამდიდრებული ბორის სამფტორიდის, ბორის კარბიდის, ბორის მჟავას წარმოება და რეალიზაცია საზღვარგარეთ, რაც როგორც მუნიციპალიტეტის ისე, ქვეყნის ეკონომიკაზე დადებითად აისახება. საწარმოში არსებული და დაგეგმილი ცვლილებები კი ხელს შეუწყობს იზოტოპების წარმოებისათვის და მომსახურე პერსონალისათვის საჭირო და უსაფრთხო ინფრასტრუქტურის შექმნასა და განვითარებას</a:t>
            </a:r>
            <a:r>
              <a:rPr lang="ka-GE" sz="1600" dirty="0" smtClean="0"/>
              <a:t>.</a:t>
            </a:r>
          </a:p>
          <a:p>
            <a:pPr algn="just"/>
            <a:endParaRPr lang="ka-GE" sz="1600" dirty="0"/>
          </a:p>
          <a:p>
            <a:pPr algn="just"/>
            <a:r>
              <a:rPr lang="ka-GE" sz="1600" dirty="0"/>
              <a:t>ამასთანავე, ის ფაქტი, რომ საქმიანობის შედეგად საწარმოში დასაქმებული იქნება 85 ადამიანი, მცირედ, მაგრამ მაინც დადებით გავლენას იქონიებს ადგილობრივი მოსახლეობის სოციალურ-ეკონომიკურ მდგომარეობაზე.</a:t>
            </a:r>
          </a:p>
          <a:p>
            <a:pPr algn="just"/>
            <a:r>
              <a:rPr lang="ka-GE" sz="1600" dirty="0"/>
              <a:t>ყოველივე აღნიშნულის გათვალისწინებით, ბორის იზოტოპების მრავალმხრივი დანიშნულებით გამოყენებისა და მსოფლიო ბაზარზე მათი მოთხოვნის გამო შეიძლება ითქვას, რომ არაქმედების ალტერნატივა, ანუ საქმიანობის არ განხორციელება უგულებელყოფილია. წინააღმდეგ შემთხვევაში - არ შეიქმნება სამუშაო ადგილები, არ განვითარდება ეკონომიკა, სამედიცინო და სამეცნიერო-კვლევითი სფერო და სხვა, რაც უარყოფითად მოქმედებს სოციალურ-ეკონომიკურ გარემოზე. </a:t>
            </a:r>
          </a:p>
        </p:txBody>
      </p:sp>
      <p:pic>
        <p:nvPicPr>
          <p:cNvPr id="4" name="Picture 3"/>
          <p:cNvPicPr>
            <a:picLocks noChangeAspect="1"/>
          </p:cNvPicPr>
          <p:nvPr/>
        </p:nvPicPr>
        <p:blipFill>
          <a:blip r:embed="rId2"/>
          <a:stretch>
            <a:fillRect/>
          </a:stretch>
        </p:blipFill>
        <p:spPr>
          <a:xfrm>
            <a:off x="11198266" y="6339939"/>
            <a:ext cx="993734" cy="420660"/>
          </a:xfrm>
          <a:prstGeom prst="rect">
            <a:avLst/>
          </a:prstGeom>
        </p:spPr>
      </p:pic>
    </p:spTree>
    <p:extLst>
      <p:ext uri="{BB962C8B-B14F-4D97-AF65-F5344CB8AC3E}">
        <p14:creationId xmlns:p14="http://schemas.microsoft.com/office/powerpoint/2010/main" val="1524219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230" y="564858"/>
            <a:ext cx="7678615" cy="923330"/>
          </a:xfrm>
          <a:prstGeom prst="rect">
            <a:avLst/>
          </a:prstGeom>
        </p:spPr>
        <p:txBody>
          <a:bodyPr wrap="square">
            <a:spAutoFit/>
          </a:bodyPr>
          <a:lstStyle/>
          <a:p>
            <a:pPr lvl="1"/>
            <a:r>
              <a:rPr lang="ka-GE" b="1" dirty="0" smtClean="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a:t>
            </a:r>
            <a:r>
              <a:rPr lang="ka-GE" b="1" dirty="0">
                <a:effectLst>
                  <a:outerShdw blurRad="38100" dist="38100" dir="2700000" algn="tl">
                    <a:srgbClr val="000000">
                      <a:alpha val="43137"/>
                    </a:srgbClr>
                  </a:outerShdw>
                </a:effectLst>
              </a:rPr>
              <a:t>ექსპლუატაციის პირობების ცვლილების პროცესში.</a:t>
            </a:r>
            <a:endParaRPr lang="en-US" b="1" dirty="0">
              <a:effectLst>
                <a:outerShdw blurRad="38100" dist="38100" dir="2700000" algn="tl">
                  <a:srgbClr val="000000">
                    <a:alpha val="43137"/>
                  </a:srgbClr>
                </a:outerShdw>
              </a:effectLst>
            </a:endParaRPr>
          </a:p>
          <a:p>
            <a:pPr lvl="1"/>
            <a:r>
              <a:rPr lang="ka-GE" b="1" dirty="0" smtClean="0"/>
              <a:t> </a:t>
            </a:r>
            <a:endParaRPr lang="en-US" b="1" dirty="0"/>
          </a:p>
        </p:txBody>
      </p:sp>
      <p:sp>
        <p:nvSpPr>
          <p:cNvPr id="4" name="Rectangle 3"/>
          <p:cNvSpPr/>
          <p:nvPr/>
        </p:nvSpPr>
        <p:spPr>
          <a:xfrm>
            <a:off x="1060939" y="2371590"/>
            <a:ext cx="4337538" cy="2846933"/>
          </a:xfrm>
          <a:prstGeom prst="rect">
            <a:avLst/>
          </a:prstGeom>
        </p:spPr>
        <p:txBody>
          <a:bodyPr wrap="square">
            <a:spAutoFit/>
          </a:bodyPr>
          <a:lstStyle/>
          <a:p>
            <a:pPr algn="just">
              <a:spcBef>
                <a:spcPts val="600"/>
              </a:spcBef>
              <a:spcAft>
                <a:spcPts val="600"/>
              </a:spcAft>
            </a:pPr>
            <a:r>
              <a:rPr lang="ka-GE" sz="1600" i="1" u="sng" dirty="0">
                <a:ea typeface="Calibri" panose="020F0502020204030204" pitchFamily="34" charset="0"/>
                <a:cs typeface="Times New Roman" panose="02020603050405020304" pitchFamily="18" charset="0"/>
              </a:rPr>
              <a:t>ზემოქმედების სახეები:</a:t>
            </a:r>
            <a:endParaRPr lang="en-US" sz="1600" dirty="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ea typeface="Calibri" panose="020F0502020204030204" pitchFamily="34" charset="0"/>
                <a:cs typeface="Sylfaen" panose="010A0502050306030303" pitchFamily="18" charset="0"/>
              </a:rPr>
              <a:t>გაფრქვევები (მავნე ნივთიერებები);</a:t>
            </a:r>
            <a:endParaRPr lang="en-US" sz="1600" dirty="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ხმაური და ვიბრაცია;</a:t>
            </a:r>
            <a:endParaRPr lang="en-US" sz="1600" dirty="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ჩამდინარე წყლები (საწარმოო, სამეურნეო-ფეკალური);</a:t>
            </a:r>
            <a:endParaRPr lang="en-US" sz="1600" dirty="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ნარჩენები;</a:t>
            </a:r>
            <a:endParaRPr lang="en-US" sz="1600" dirty="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ტრანსპორტის პირდაპირი მექანიკური ზემოქმედება;</a:t>
            </a:r>
            <a:endParaRPr lang="en-US" sz="1600" dirty="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ავარიული დაღვრები;</a:t>
            </a:r>
            <a:endParaRPr lang="en-US" sz="1600" dirty="0">
              <a:effectLst/>
              <a:ea typeface="Calibri" panose="020F0502020204030204" pitchFamily="34" charset="0"/>
              <a:cs typeface="Times New Roman" panose="02020603050405020304" pitchFamily="18" charset="0"/>
            </a:endParaRPr>
          </a:p>
        </p:txBody>
      </p:sp>
      <p:sp>
        <p:nvSpPr>
          <p:cNvPr id="5" name="Rectangle 4"/>
          <p:cNvSpPr/>
          <p:nvPr/>
        </p:nvSpPr>
        <p:spPr>
          <a:xfrm>
            <a:off x="6257192" y="2371590"/>
            <a:ext cx="3699608" cy="3139321"/>
          </a:xfrm>
          <a:prstGeom prst="rect">
            <a:avLst/>
          </a:prstGeom>
        </p:spPr>
        <p:txBody>
          <a:bodyPr wrap="square">
            <a:spAutoFit/>
          </a:bodyPr>
          <a:lstStyle/>
          <a:p>
            <a:pPr algn="just">
              <a:spcBef>
                <a:spcPts val="600"/>
              </a:spcBef>
              <a:spcAft>
                <a:spcPts val="600"/>
              </a:spcAft>
            </a:pPr>
            <a:r>
              <a:rPr lang="ka-GE" sz="1600" i="1" u="sng" dirty="0">
                <a:ea typeface="Calibri" panose="020F0502020204030204" pitchFamily="34" charset="0"/>
                <a:cs typeface="Times New Roman" panose="02020603050405020304" pitchFamily="18" charset="0"/>
              </a:rPr>
              <a:t>რეცეპტორები:</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ატმოსფერული ჰაერი;</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ზედაპირული წყლები;</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მიწისქვეშა წყლები;</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ბიოლოგიური გარემო;</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ნიადაგი/გრუნტი;</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მოსახლეობა;</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ea typeface="Calibri" panose="020F0502020204030204" pitchFamily="34" charset="0"/>
                <a:cs typeface="Times New Roman" panose="02020603050405020304" pitchFamily="18" charset="0"/>
              </a:rPr>
              <a:t>მომსახურე პერსონალი</a:t>
            </a:r>
            <a:r>
              <a:rPr lang="ka-GE" sz="1400" dirty="0">
                <a:ea typeface="Calibri" panose="020F0502020204030204" pitchFamily="34" charset="0"/>
                <a:cs typeface="Times New Roman" panose="02020603050405020304" pitchFamily="18" charset="0"/>
              </a:rPr>
              <a:t>;</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1198266" y="6339939"/>
            <a:ext cx="993734" cy="420660"/>
          </a:xfrm>
          <a:prstGeom prst="rect">
            <a:avLst/>
          </a:prstGeom>
        </p:spPr>
      </p:pic>
    </p:spTree>
    <p:extLst>
      <p:ext uri="{BB962C8B-B14F-4D97-AF65-F5344CB8AC3E}">
        <p14:creationId xmlns:p14="http://schemas.microsoft.com/office/powerpoint/2010/main" val="1072774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3957"/>
            <a:ext cx="7678615" cy="1200329"/>
          </a:xfrm>
          <a:prstGeom prst="rect">
            <a:avLst/>
          </a:prstGeom>
        </p:spPr>
        <p:txBody>
          <a:bodyPr wrap="square">
            <a:spAutoFit/>
          </a:bodyPr>
          <a:lstStyle/>
          <a:p>
            <a:pPr lvl="1"/>
            <a:r>
              <a:rPr lang="ka-GE" b="1" dirty="0" smtClean="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a:t>
            </a:r>
            <a:r>
              <a:rPr lang="ka-GE" b="1" dirty="0">
                <a:effectLst>
                  <a:outerShdw blurRad="38100" dist="38100" dir="2700000" algn="tl">
                    <a:srgbClr val="000000">
                      <a:alpha val="43137"/>
                    </a:srgbClr>
                  </a:outerShdw>
                </a:effectLst>
              </a:rPr>
              <a:t>ექსპლუატაციის პირობების ცვლილების </a:t>
            </a:r>
            <a:r>
              <a:rPr lang="ka-GE" b="1" dirty="0" smtClean="0">
                <a:effectLst>
                  <a:outerShdw blurRad="38100" dist="38100" dir="2700000" algn="tl">
                    <a:srgbClr val="000000">
                      <a:alpha val="43137"/>
                    </a:srgbClr>
                  </a:outerShdw>
                </a:effectLst>
              </a:rPr>
              <a:t>პროცესში</a:t>
            </a:r>
          </a:p>
          <a:p>
            <a:pPr lvl="1"/>
            <a:endParaRPr lang="en-US" b="1" dirty="0">
              <a:effectLst>
                <a:outerShdw blurRad="38100" dist="38100" dir="2700000" algn="tl">
                  <a:srgbClr val="000000">
                    <a:alpha val="43137"/>
                  </a:srgbClr>
                </a:outerShdw>
              </a:effectLst>
            </a:endParaRPr>
          </a:p>
          <a:p>
            <a:pPr marL="742950" lvl="1" indent="-285750">
              <a:buFont typeface="Wingdings" panose="05000000000000000000" pitchFamily="2" charset="2"/>
              <a:buChar char="q"/>
            </a:pPr>
            <a:r>
              <a:rPr lang="ka-GE" dirty="0" smtClean="0"/>
              <a:t>ატმოსფერულ </a:t>
            </a:r>
            <a:r>
              <a:rPr lang="ka-GE" dirty="0"/>
              <a:t>ჰაერში მავნე ნივთიერებების </a:t>
            </a:r>
            <a:r>
              <a:rPr lang="ka-GE" dirty="0" smtClean="0"/>
              <a:t>ემისიები</a:t>
            </a:r>
            <a:endParaRPr lang="en-US" b="1" dirty="0"/>
          </a:p>
        </p:txBody>
      </p:sp>
      <p:pic>
        <p:nvPicPr>
          <p:cNvPr id="7" name="Picture 6"/>
          <p:cNvPicPr>
            <a:picLocks noChangeAspect="1"/>
          </p:cNvPicPr>
          <p:nvPr/>
        </p:nvPicPr>
        <p:blipFill>
          <a:blip r:embed="rId2"/>
          <a:stretch>
            <a:fillRect/>
          </a:stretch>
        </p:blipFill>
        <p:spPr>
          <a:xfrm>
            <a:off x="11198266" y="6339939"/>
            <a:ext cx="993734" cy="420660"/>
          </a:xfrm>
          <a:prstGeom prst="rect">
            <a:avLst/>
          </a:prstGeom>
        </p:spPr>
      </p:pic>
      <p:pic>
        <p:nvPicPr>
          <p:cNvPr id="2" name="Picture 1"/>
          <p:cNvPicPr>
            <a:picLocks noChangeAspect="1"/>
          </p:cNvPicPr>
          <p:nvPr/>
        </p:nvPicPr>
        <p:blipFill>
          <a:blip r:embed="rId3"/>
          <a:stretch>
            <a:fillRect/>
          </a:stretch>
        </p:blipFill>
        <p:spPr>
          <a:xfrm>
            <a:off x="5432878" y="1502328"/>
            <a:ext cx="6262255" cy="3611400"/>
          </a:xfrm>
          <a:prstGeom prst="rect">
            <a:avLst/>
          </a:prstGeom>
        </p:spPr>
      </p:pic>
      <p:sp>
        <p:nvSpPr>
          <p:cNvPr id="4" name="Rectangle 3"/>
          <p:cNvSpPr/>
          <p:nvPr/>
        </p:nvSpPr>
        <p:spPr>
          <a:xfrm>
            <a:off x="377866" y="1505222"/>
            <a:ext cx="4904509" cy="3293209"/>
          </a:xfrm>
          <a:prstGeom prst="rect">
            <a:avLst/>
          </a:prstGeom>
        </p:spPr>
        <p:txBody>
          <a:bodyPr wrap="square">
            <a:spAutoFit/>
          </a:bodyPr>
          <a:lstStyle/>
          <a:p>
            <a:pPr algn="just">
              <a:spcBef>
                <a:spcPts val="600"/>
              </a:spcBef>
              <a:spcAft>
                <a:spcPts val="600"/>
              </a:spcAft>
            </a:pPr>
            <a:r>
              <a:rPr lang="ka-GE" sz="16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გაფრქვევის წყაროების გამოკვლევის საფუძველზე გამოვლენილია ნივთიერებათა ემისიის 7 წყარო, საიდანაც 4 მათგანი (გ-4-დეჰიდრატაციის დანადგარი-გამოიყოფა წყლის ორთქლი, გ-5 -ემსახურება უბნის ზოგად ჰაერცვლას; გ-6 და გ-7) არ ექვემდებარება ნორმირებას, რადგან ნახშირბადის დიოქსიდისათვის არ არის დადგენილი </a:t>
            </a:r>
            <a:r>
              <a:rPr lang="ka-GE" sz="16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შე</a:t>
            </a:r>
            <a:r>
              <a:rPr lang="ka-GE" sz="16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დანარჩენი</a:t>
            </a:r>
            <a:r>
              <a:rPr lang="ka-GE" sz="16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საბამისი </a:t>
            </a:r>
            <a:r>
              <a:rPr lang="ka-GE" sz="16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ზდკ დასახლებული პუნქტებისათვის. </a:t>
            </a:r>
            <a:r>
              <a:rPr lang="ka-GE" sz="16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3 </a:t>
            </a:r>
            <a:r>
              <a:rPr lang="ka-GE" sz="16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წყაროსთვის კანონმდებლობის შესაბამისად, ჩატარებულია მიმდებარე ტერიტორიის ჰაერის ხარისხის მოდელირება ტერიტორიაზე მოქმედი მომიჯნავე საწარმოების წყაროების </a:t>
            </a:r>
            <a:r>
              <a:rPr lang="ka-GE" sz="16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გათვალისწინებით</a:t>
            </a:r>
            <a:r>
              <a:rPr lang="ka-GE" sz="14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sz="1400" dirty="0">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516005" y="5231140"/>
            <a:ext cx="6096000" cy="815608"/>
          </a:xfrm>
          <a:prstGeom prst="rect">
            <a:avLst/>
          </a:prstGeom>
        </p:spPr>
        <p:txBody>
          <a:bodyPr>
            <a:spAutoFit/>
          </a:bodyPr>
          <a:lstStyle/>
          <a:p>
            <a:pPr algn="ctr"/>
            <a:r>
              <a:rPr lang="ka-GE" sz="1100" dirty="0">
                <a:solidFill>
                  <a:srgbClr val="000000"/>
                </a:solidFill>
                <a:ea typeface="Calibri" panose="020F0502020204030204" pitchFamily="34" charset="0"/>
                <a:cs typeface="Sylfaen" panose="010A0502050306030303" pitchFamily="18" charset="0"/>
              </a:rPr>
              <a:t> </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ctr"/>
            <a:r>
              <a:rPr lang="ka-GE" sz="1200" dirty="0">
                <a:ea typeface="Calibri" panose="020F0502020204030204" pitchFamily="34" charset="0"/>
                <a:cs typeface="Sylfaen" panose="010A0502050306030303" pitchFamily="18" charset="0"/>
              </a:rPr>
              <a:t>არაორგანული მტვრის</a:t>
            </a:r>
            <a:r>
              <a:rPr lang="ka-GE" sz="1200" dirty="0">
                <a:ea typeface="Calibri" panose="020F0502020204030204" pitchFamily="34" charset="0"/>
                <a:cs typeface="Times New Roman" panose="02020603050405020304" pitchFamily="18" charset="0"/>
              </a:rPr>
              <a:t> (კოდი 2909) მაქსიმალური კონცენტრაციები საცხოვრებელი ზონის საზღვარზე (წერტილი N1-3) და 500 მ-ნი ნორმირებული ზონის საზღვარზე (წერტილი N 4-7)</a:t>
            </a:r>
            <a:endParaRPr lang="en-US" sz="1200" dirty="0">
              <a:effectLst/>
              <a:latin typeface="Sylfaen" panose="010A0502050306030303"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61848" y="4826675"/>
            <a:ext cx="4920527" cy="1815882"/>
          </a:xfrm>
          <a:prstGeom prst="rect">
            <a:avLst/>
          </a:prstGeom>
        </p:spPr>
        <p:txBody>
          <a:bodyPr wrap="square">
            <a:spAutoFit/>
          </a:bodyPr>
          <a:lstStyle/>
          <a:p>
            <a:pPr algn="just">
              <a:spcBef>
                <a:spcPts val="600"/>
              </a:spcBef>
              <a:spcAft>
                <a:spcPts val="600"/>
              </a:spcAft>
            </a:pPr>
            <a:r>
              <a:rPr lang="ka-GE" sz="1600" dirty="0">
                <a:ea typeface="Calibri" panose="020F0502020204030204" pitchFamily="34" charset="0"/>
                <a:cs typeface="Times New Roman" panose="02020603050405020304" pitchFamily="18" charset="0"/>
              </a:rPr>
              <a:t>ანალიზის მიხედვით შეიძლება გაკეთდეს დასკვნა, რომ საშტატო რეჟიმში დამაბინძურებელ ნივთიერებათა გაანგარიშებული მაქსიმალური კონცენტრაციები არ გადააჭარბებს ნორმებით დადგენილ შესაბამის მაჩვენებლებს საკონტროლო წერტილების მიმართ (უახლოესი დასახლებული პუნქტის საზღვარზე, 500 მ რადიუსის საზღვარზე).</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82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89" y="215355"/>
            <a:ext cx="7678615" cy="1200329"/>
          </a:xfrm>
          <a:prstGeom prst="rect">
            <a:avLst/>
          </a:prstGeom>
        </p:spPr>
        <p:txBody>
          <a:bodyPr wrap="square">
            <a:spAutoFit/>
          </a:bodyPr>
          <a:lstStyle/>
          <a:p>
            <a:pPr lvl="1"/>
            <a:r>
              <a:rPr lang="ka-GE" b="1" dirty="0" smtClean="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a:t>
            </a:r>
            <a:r>
              <a:rPr lang="ka-GE" b="1" dirty="0">
                <a:effectLst>
                  <a:outerShdw blurRad="38100" dist="38100" dir="2700000" algn="tl">
                    <a:srgbClr val="000000">
                      <a:alpha val="43137"/>
                    </a:srgbClr>
                  </a:outerShdw>
                </a:effectLst>
              </a:rPr>
              <a:t>ექსპლუატაციის პირობების ცვლილების </a:t>
            </a:r>
            <a:r>
              <a:rPr lang="ka-GE" b="1" dirty="0" smtClean="0">
                <a:effectLst>
                  <a:outerShdw blurRad="38100" dist="38100" dir="2700000" algn="tl">
                    <a:srgbClr val="000000">
                      <a:alpha val="43137"/>
                    </a:srgbClr>
                  </a:outerShdw>
                </a:effectLst>
              </a:rPr>
              <a:t>პროცესში</a:t>
            </a:r>
          </a:p>
          <a:p>
            <a:pPr lvl="1"/>
            <a:endParaRPr lang="en-US" b="1" dirty="0">
              <a:effectLst>
                <a:outerShdw blurRad="38100" dist="38100" dir="2700000" algn="tl">
                  <a:srgbClr val="000000">
                    <a:alpha val="43137"/>
                  </a:srgbClr>
                </a:outerShdw>
              </a:effectLst>
            </a:endParaRPr>
          </a:p>
          <a:p>
            <a:pPr marL="742950" lvl="1" indent="-285750">
              <a:buFont typeface="Wingdings" panose="05000000000000000000" pitchFamily="2" charset="2"/>
              <a:buChar char="q"/>
            </a:pPr>
            <a:r>
              <a:rPr lang="ka-GE" dirty="0" smtClean="0"/>
              <a:t>ხმაურის გავრცელება</a:t>
            </a:r>
            <a:endParaRPr lang="en-US"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821383" y="1000079"/>
            <a:ext cx="7370618" cy="4903813"/>
          </a:xfrm>
          <a:prstGeom prst="rect">
            <a:avLst/>
          </a:prstGeom>
          <a:noFill/>
          <a:ln>
            <a:noFill/>
          </a:ln>
        </p:spPr>
      </p:pic>
      <p:sp>
        <p:nvSpPr>
          <p:cNvPr id="5" name="Rectangle 4"/>
          <p:cNvSpPr/>
          <p:nvPr/>
        </p:nvSpPr>
        <p:spPr>
          <a:xfrm>
            <a:off x="4821383" y="5903893"/>
            <a:ext cx="7370617" cy="954107"/>
          </a:xfrm>
          <a:prstGeom prst="rect">
            <a:avLst/>
          </a:prstGeom>
        </p:spPr>
        <p:txBody>
          <a:bodyPr wrap="square">
            <a:spAutoFit/>
          </a:bodyPr>
          <a:lstStyle/>
          <a:p>
            <a:pPr algn="just"/>
            <a:r>
              <a:rPr lang="ka-GE" sz="1400" i="1" dirty="0"/>
              <a:t>საკონტროლო წერტილებში ხმაურის გავრცელების გაანგარიშება შესრულდა ლიცენზირებული პროგრამით. </a:t>
            </a:r>
            <a:r>
              <a:rPr lang="uk-UA" sz="1400" i="1" dirty="0" err="1"/>
              <a:t>Эколог</a:t>
            </a:r>
            <a:r>
              <a:rPr lang="uk-UA" sz="1400" i="1" dirty="0"/>
              <a:t>-Шум, </a:t>
            </a:r>
            <a:r>
              <a:rPr lang="uk-UA" sz="1400" i="1" dirty="0" err="1"/>
              <a:t>версия</a:t>
            </a:r>
            <a:r>
              <a:rPr lang="uk-UA" sz="1400" i="1" dirty="0"/>
              <a:t> 2.4.3.5632 (от 07.05.2019) </a:t>
            </a:r>
            <a:r>
              <a:rPr lang="en-US" sz="1400" i="1" dirty="0"/>
              <a:t>Copyright © 2006-2017 </a:t>
            </a:r>
            <a:r>
              <a:rPr lang="uk-UA" sz="1400" i="1" dirty="0"/>
              <a:t>ФИРМА "ИНТЕГРАЛ </a:t>
            </a:r>
            <a:r>
              <a:rPr lang="uk-UA" sz="1400" i="1" dirty="0" err="1"/>
              <a:t>Серийный</a:t>
            </a:r>
            <a:r>
              <a:rPr lang="uk-UA" sz="1400" i="1" dirty="0"/>
              <a:t> номер 01-01-2568, "</a:t>
            </a:r>
            <a:r>
              <a:rPr lang="en-US" sz="1400" i="1" dirty="0"/>
              <a:t>Gamma Consulting" Ltd. </a:t>
            </a:r>
          </a:p>
        </p:txBody>
      </p:sp>
      <p:sp>
        <p:nvSpPr>
          <p:cNvPr id="6" name="Rectangle 5"/>
          <p:cNvSpPr/>
          <p:nvPr/>
        </p:nvSpPr>
        <p:spPr>
          <a:xfrm>
            <a:off x="298671" y="1974657"/>
            <a:ext cx="4613565" cy="1477328"/>
          </a:xfrm>
          <a:prstGeom prst="rect">
            <a:avLst/>
          </a:prstGeom>
        </p:spPr>
        <p:txBody>
          <a:bodyPr wrap="square">
            <a:spAutoFit/>
          </a:bodyPr>
          <a:lstStyle/>
          <a:p>
            <a:r>
              <a:rPr lang="ka-GE" dirty="0"/>
              <a:t>ვინაიდან ხმაურის გამომწვევი ყველა წყარო დახურულ სივრცეშია განთავსებული, ხმაურის გავრცელების გაანგარიშება ჩატარდა სპეციალური პროგრამით დახურული შენობისათვის. </a:t>
            </a:r>
            <a:endParaRPr lang="en-US" dirty="0"/>
          </a:p>
        </p:txBody>
      </p:sp>
      <p:sp>
        <p:nvSpPr>
          <p:cNvPr id="7" name="Rectangle 6"/>
          <p:cNvSpPr/>
          <p:nvPr/>
        </p:nvSpPr>
        <p:spPr>
          <a:xfrm>
            <a:off x="298671" y="3795623"/>
            <a:ext cx="4210181" cy="2585323"/>
          </a:xfrm>
          <a:prstGeom prst="rect">
            <a:avLst/>
          </a:prstGeom>
        </p:spPr>
        <p:txBody>
          <a:bodyPr wrap="square">
            <a:spAutoFit/>
          </a:bodyPr>
          <a:lstStyle/>
          <a:p>
            <a:r>
              <a:rPr lang="ka-GE" dirty="0"/>
              <a:t>მიღებული შედეგების მიხედვით აღნიშნული საწარმოს საქმიანობის პროცესით გამოწვეული ხმაური დასაშვებ ნორმებზე ნაკლებია (</a:t>
            </a:r>
            <a:r>
              <a:rPr lang="en-US" dirty="0"/>
              <a:t>La=33.10; 30.60; 20.70) </a:t>
            </a:r>
            <a:r>
              <a:rPr lang="ka-GE" dirty="0"/>
              <a:t>და რეგლამენტით გათვალისწინებული ფუნქციონირების პირობებში ხმაურის ინტენსივობის გადაჭარბებას არ ექნება ადგილი.</a:t>
            </a:r>
            <a:endParaRPr lang="en-US" dirty="0"/>
          </a:p>
        </p:txBody>
      </p:sp>
    </p:spTree>
    <p:extLst>
      <p:ext uri="{BB962C8B-B14F-4D97-AF65-F5344CB8AC3E}">
        <p14:creationId xmlns:p14="http://schemas.microsoft.com/office/powerpoint/2010/main" val="409216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669" y="607611"/>
            <a:ext cx="5917223" cy="400110"/>
          </a:xfrm>
          <a:prstGeom prst="rect">
            <a:avLst/>
          </a:prstGeom>
          <a:noFill/>
        </p:spPr>
        <p:txBody>
          <a:bodyPr wrap="square" rtlCol="0">
            <a:spAutoFit/>
          </a:bodyPr>
          <a:lstStyle/>
          <a:p>
            <a:r>
              <a:rPr lang="ka-GE" sz="2000" b="1" dirty="0" smtClean="0">
                <a:effectLst>
                  <a:outerShdw blurRad="38100" dist="38100" dir="2700000" algn="tl">
                    <a:srgbClr val="000000">
                      <a:alpha val="43137"/>
                    </a:srgbClr>
                  </a:outerShdw>
                </a:effectLst>
              </a:rPr>
              <a:t>შესავალი</a:t>
            </a:r>
            <a:endParaRPr lang="en-US" sz="2000" b="1" dirty="0">
              <a:effectLst>
                <a:outerShdw blurRad="38100" dist="38100" dir="2700000" algn="tl">
                  <a:srgbClr val="000000">
                    <a:alpha val="43137"/>
                  </a:srgbClr>
                </a:outerShdw>
              </a:effectLst>
            </a:endParaRPr>
          </a:p>
        </p:txBody>
      </p:sp>
      <p:sp>
        <p:nvSpPr>
          <p:cNvPr id="3" name="Rectangle 2"/>
          <p:cNvSpPr/>
          <p:nvPr/>
        </p:nvSpPr>
        <p:spPr>
          <a:xfrm>
            <a:off x="617593" y="1766721"/>
            <a:ext cx="10577146" cy="3785652"/>
          </a:xfrm>
          <a:prstGeom prst="rect">
            <a:avLst/>
          </a:prstGeom>
        </p:spPr>
        <p:txBody>
          <a:bodyPr wrap="square">
            <a:spAutoFit/>
          </a:bodyPr>
          <a:lstStyle/>
          <a:p>
            <a:endParaRPr lang="ka-GE" sz="1600" dirty="0"/>
          </a:p>
          <a:p>
            <a:pPr algn="just"/>
            <a:r>
              <a:rPr lang="ka-GE" sz="1600" dirty="0"/>
              <a:t>საწარმოო ობიექტი მიეკუთვნება მსოფლიოს განვითარებული ქვეყნების იმ მცირერიცხოვან სამეცნიერო-კვლევით და საწარმოო ცენტრებს (აშშ, დიდი ბრიტანეთი, საფრანგეთი, ისრაელი, იაპონია, ჩინეთი), რომლებიც აწარმოებენ სტაბილური იზოტოპებით გამდიდრებულ პროდუქციას. კომპანია ფლობს </a:t>
            </a:r>
            <a:r>
              <a:rPr lang="en-US" sz="1600" dirty="0"/>
              <a:t>ISO 9001-2015 </a:t>
            </a:r>
            <a:r>
              <a:rPr lang="ka-GE" sz="1600" dirty="0"/>
              <a:t>სერთიფიკატს. </a:t>
            </a:r>
            <a:endParaRPr lang="ka-GE" sz="1600" dirty="0" smtClean="0"/>
          </a:p>
          <a:p>
            <a:pPr algn="just"/>
            <a:endParaRPr lang="ka-GE" sz="1600" dirty="0"/>
          </a:p>
          <a:p>
            <a:pPr algn="just"/>
            <a:r>
              <a:rPr lang="ka-GE" sz="1600" dirty="0"/>
              <a:t>შპს „</a:t>
            </a:r>
            <a:r>
              <a:rPr lang="ka-GE" sz="1600" dirty="0" err="1"/>
              <a:t>სპექტრა</a:t>
            </a:r>
            <a:r>
              <a:rPr lang="ka-GE" sz="1600" dirty="0"/>
              <a:t> გეზის ჯორჯია“-მ (ს/კ 205184398) გარემოზე ზემოქმედების ნებართვა (№000023) მიიღო 2010 წლის 5 იანვარს (№2 ეკოლოგიური ექსპერტიზის დასკვნა). </a:t>
            </a:r>
            <a:endParaRPr lang="ka-GE" sz="1600" dirty="0" smtClean="0"/>
          </a:p>
          <a:p>
            <a:pPr algn="just"/>
            <a:endParaRPr lang="ka-GE" sz="1600" dirty="0"/>
          </a:p>
          <a:p>
            <a:pPr algn="just"/>
            <a:r>
              <a:rPr lang="ka-GE" sz="1600" dirty="0"/>
              <a:t>ტერიტორია, სადაც განთავსებულია საწარმო 60,915 მ2-ია და წარმოადგენს სამი კომპანიის საერთო კუთვნილებას. ესენია: შპს „</a:t>
            </a:r>
            <a:r>
              <a:rPr lang="ka-GE" sz="1600" dirty="0" err="1"/>
              <a:t>სპექტრა</a:t>
            </a:r>
            <a:r>
              <a:rPr lang="ka-GE" sz="1600" dirty="0"/>
              <a:t> გეზის ჯორჯია“, შპს „საქართველოს მაღალი ტექნოლოგიების ეროვნული ცენტრი“ და შპს „სი-ფი-აი ჯორჯია“. კომპანიების კუთვნილებაში არსებული ინფრასტრუქტურა 1961 წლიდან არსებობს, რომელიც ადრე სტაბილური იზოტოპების სამეცნიერო-კვლევითი ინსტიტუტს </a:t>
            </a:r>
            <a:r>
              <a:rPr lang="ka-GE" sz="1600" dirty="0" err="1"/>
              <a:t>ეკუთვნოდა</a:t>
            </a:r>
            <a:r>
              <a:rPr lang="ka-GE" sz="1600" dirty="0"/>
              <a:t>, მოგვიანებით კი ზემოაღნიშნული კომპანიების კუთვნილებაში გადავიდა. ისინი დღემდე წარმატებით საქმიანობენ ქიმიური წარმოების სფეროში.</a:t>
            </a:r>
          </a:p>
        </p:txBody>
      </p:sp>
    </p:spTree>
    <p:extLst>
      <p:ext uri="{BB962C8B-B14F-4D97-AF65-F5344CB8AC3E}">
        <p14:creationId xmlns:p14="http://schemas.microsoft.com/office/powerpoint/2010/main" val="3052669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230" y="564858"/>
            <a:ext cx="7678615" cy="1477328"/>
          </a:xfrm>
          <a:prstGeom prst="rect">
            <a:avLst/>
          </a:prstGeom>
        </p:spPr>
        <p:txBody>
          <a:bodyPr wrap="square">
            <a:spAutoFit/>
          </a:bodyPr>
          <a:lstStyle/>
          <a:p>
            <a:pPr lvl="1"/>
            <a:r>
              <a:rPr lang="ka-GE" b="1" dirty="0" smtClean="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a:t>
            </a:r>
            <a:r>
              <a:rPr lang="ka-GE" b="1" dirty="0">
                <a:effectLst>
                  <a:outerShdw blurRad="38100" dist="38100" dir="2700000" algn="tl">
                    <a:srgbClr val="000000">
                      <a:alpha val="43137"/>
                    </a:srgbClr>
                  </a:outerShdw>
                </a:effectLst>
              </a:rPr>
              <a:t>ექსპლუატაციის პირობების ცვლილების პროცესში</a:t>
            </a:r>
            <a:r>
              <a:rPr lang="ka-GE" b="1" dirty="0" smtClean="0">
                <a:effectLst>
                  <a:outerShdw blurRad="38100" dist="38100" dir="2700000" algn="tl">
                    <a:srgbClr val="000000">
                      <a:alpha val="43137"/>
                    </a:srgbClr>
                  </a:outerShdw>
                </a:effectLst>
              </a:rPr>
              <a:t>.</a:t>
            </a:r>
          </a:p>
          <a:p>
            <a:pPr lvl="1"/>
            <a:endParaRPr lang="en-US" b="1" dirty="0">
              <a:effectLst>
                <a:outerShdw blurRad="38100" dist="38100" dir="2700000" algn="tl">
                  <a:srgbClr val="000000">
                    <a:alpha val="43137"/>
                  </a:srgbClr>
                </a:outerShdw>
              </a:effectLst>
            </a:endParaRPr>
          </a:p>
          <a:p>
            <a:pPr marL="742950" lvl="1" indent="-285750">
              <a:buFont typeface="Wingdings" panose="05000000000000000000" pitchFamily="2" charset="2"/>
              <a:buChar char="q"/>
            </a:pPr>
            <a:r>
              <a:rPr lang="ka-GE" dirty="0" smtClean="0"/>
              <a:t>ზედაპირული და მიწისქვეშა წყლების დაბინძურების რისკები</a:t>
            </a:r>
            <a:endParaRPr lang="en-US" dirty="0"/>
          </a:p>
          <a:p>
            <a:pPr lvl="1"/>
            <a:endParaRPr lang="en-US" b="1" dirty="0"/>
          </a:p>
        </p:txBody>
      </p:sp>
      <p:pic>
        <p:nvPicPr>
          <p:cNvPr id="4" name="Picture 3"/>
          <p:cNvPicPr>
            <a:picLocks noChangeAspect="1"/>
          </p:cNvPicPr>
          <p:nvPr/>
        </p:nvPicPr>
        <p:blipFill>
          <a:blip r:embed="rId2"/>
          <a:stretch>
            <a:fillRect/>
          </a:stretch>
        </p:blipFill>
        <p:spPr>
          <a:xfrm>
            <a:off x="11198266" y="6339939"/>
            <a:ext cx="993734" cy="420660"/>
          </a:xfrm>
          <a:prstGeom prst="rect">
            <a:avLst/>
          </a:prstGeom>
        </p:spPr>
      </p:pic>
      <p:sp>
        <p:nvSpPr>
          <p:cNvPr id="5" name="Rectangle 4"/>
          <p:cNvSpPr/>
          <p:nvPr/>
        </p:nvSpPr>
        <p:spPr>
          <a:xfrm>
            <a:off x="983673" y="2455821"/>
            <a:ext cx="9975273" cy="3539430"/>
          </a:xfrm>
          <a:prstGeom prst="rect">
            <a:avLst/>
          </a:prstGeom>
        </p:spPr>
        <p:txBody>
          <a:bodyPr wrap="square">
            <a:spAutoFit/>
          </a:bodyPr>
          <a:lstStyle/>
          <a:p>
            <a:pPr algn="just"/>
            <a:r>
              <a:rPr lang="ka-GE" sz="1600" dirty="0"/>
              <a:t>საწარმო სასმელ-სამეურნეო წყლით ქალაქის წყალმომარაგების სისტემიდან მარაგდება. წყალი გამოიყენება საყოფაცხოვრებო მიზნებით და ტექნოლოგიური პროცესების წარმართვისათვის.</a:t>
            </a:r>
          </a:p>
          <a:p>
            <a:pPr algn="just"/>
            <a:r>
              <a:rPr lang="ka-GE" sz="1600" dirty="0"/>
              <a:t>საწარმოს სამეურნეო-ფეკალური ჩამდინარე წყლები ქალაქ თბილისის საკანალიზაციო სისტემაშია ჩართული. საწარმოს უშუალო სიახლოვეს ზედაპირული წყლის ობიექტი არ არის. საწარმოს ტერიტორიის საზღვრიდან სამხრეთით, დაახლოებით 500 მ-ში (პირდაპირი მანძილი) მდებარეობს მდ. ვერეს ხეობა. თუმცა, საწარმოს საქმიანობის სპეციფიკიდან გამომდინარე ზედაპირულ წყლის ობიექტზე ზემოქმედებას ადგილი არ ექნება, ვინაიდან, წყლის გარემოზე ზემოქმედების პირდაპირი წყაროები არ არსებობს.</a:t>
            </a:r>
          </a:p>
          <a:p>
            <a:pPr algn="just"/>
            <a:r>
              <a:rPr lang="ka-GE" sz="1600" dirty="0"/>
              <a:t>საწარმოში არსებული წყლით გაცივების სისტემის ტექნიკური პროცესების მიხედვით, ჩამდინარე წყლის წარმოქმნას ადგილი არ აქვს, სისტემა საჭიროებს წყლის დამატებას პერიოდულად (შეკრული ციკლი).</a:t>
            </a:r>
          </a:p>
          <a:p>
            <a:pPr algn="just"/>
            <a:r>
              <a:rPr lang="ka-GE" sz="1600" dirty="0"/>
              <a:t>ტერიტორიაზე ახალი საწარმოო უბნების ფუნქციონირების ეტაპზე არ მოხდება საწარმოო ჩამდინარე წყლის განეიტრალება/გაწმენდის გარეშე ჩაშვება საკანალიზაციო ქსელში. დასკვნის სახით შეიძლება ითქვას, რომ დაგეგმილი ცვლილებების გათვალისწინებით საწარმოს მხრიდან როგორც ზედაპირული, ისე გრუნტის წყლებზე ზემოქმედების ხარისხი დაბალია.</a:t>
            </a:r>
          </a:p>
        </p:txBody>
      </p:sp>
    </p:spTree>
    <p:extLst>
      <p:ext uri="{BB962C8B-B14F-4D97-AF65-F5344CB8AC3E}">
        <p14:creationId xmlns:p14="http://schemas.microsoft.com/office/powerpoint/2010/main" val="3685480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230" y="564858"/>
            <a:ext cx="7678615" cy="1477328"/>
          </a:xfrm>
          <a:prstGeom prst="rect">
            <a:avLst/>
          </a:prstGeom>
        </p:spPr>
        <p:txBody>
          <a:bodyPr wrap="square">
            <a:spAutoFit/>
          </a:bodyPr>
          <a:lstStyle/>
          <a:p>
            <a:pPr lvl="1"/>
            <a:r>
              <a:rPr lang="ka-GE" b="1" dirty="0" smtClean="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a:t>
            </a:r>
            <a:r>
              <a:rPr lang="ka-GE" b="1" dirty="0">
                <a:effectLst>
                  <a:outerShdw blurRad="38100" dist="38100" dir="2700000" algn="tl">
                    <a:srgbClr val="000000">
                      <a:alpha val="43137"/>
                    </a:srgbClr>
                  </a:outerShdw>
                </a:effectLst>
              </a:rPr>
              <a:t>ექსპლუატაციის პირობების ცვლილების პროცესში</a:t>
            </a:r>
            <a:r>
              <a:rPr lang="ka-GE" b="1" dirty="0" smtClean="0">
                <a:effectLst>
                  <a:outerShdw blurRad="38100" dist="38100" dir="2700000" algn="tl">
                    <a:srgbClr val="000000">
                      <a:alpha val="43137"/>
                    </a:srgbClr>
                  </a:outerShdw>
                </a:effectLst>
              </a:rPr>
              <a:t>.</a:t>
            </a:r>
          </a:p>
          <a:p>
            <a:pPr lvl="1"/>
            <a:endParaRPr lang="en-US" b="1" dirty="0">
              <a:effectLst>
                <a:outerShdw blurRad="38100" dist="38100" dir="2700000" algn="tl">
                  <a:srgbClr val="000000">
                    <a:alpha val="43137"/>
                  </a:srgbClr>
                </a:outerShdw>
              </a:effectLst>
            </a:endParaRPr>
          </a:p>
          <a:p>
            <a:pPr marL="742950" lvl="1" indent="-285750">
              <a:buFont typeface="Wingdings" panose="05000000000000000000" pitchFamily="2" charset="2"/>
              <a:buChar char="q"/>
            </a:pPr>
            <a:r>
              <a:rPr lang="ka-GE" dirty="0" smtClean="0"/>
              <a:t>ნიადაგისა და გრუნტის დაბინძურების რისკები</a:t>
            </a:r>
            <a:endParaRPr lang="en-US" dirty="0"/>
          </a:p>
          <a:p>
            <a:pPr lvl="1"/>
            <a:endParaRPr lang="en-US" b="1" dirty="0"/>
          </a:p>
        </p:txBody>
      </p:sp>
      <p:sp>
        <p:nvSpPr>
          <p:cNvPr id="4" name="Rectangle 3"/>
          <p:cNvSpPr/>
          <p:nvPr/>
        </p:nvSpPr>
        <p:spPr>
          <a:xfrm>
            <a:off x="1131276" y="2287903"/>
            <a:ext cx="9910797" cy="3785652"/>
          </a:xfrm>
          <a:prstGeom prst="rect">
            <a:avLst/>
          </a:prstGeom>
        </p:spPr>
        <p:txBody>
          <a:bodyPr wrap="square">
            <a:spAutoFit/>
          </a:bodyPr>
          <a:lstStyle/>
          <a:p>
            <a:pPr algn="just"/>
            <a:r>
              <a:rPr lang="ka-GE" sz="1600" dirty="0"/>
              <a:t>საწარმოს განთავსების ტერიტორია წარმოადგენს სპეციალური დანიშნულების ზონას, სადაც სხვა კომპანიებთან ერთად (შპს „საქართველოს მაღალი ტექნოლოგიების ეროვნული ცენტრი“ და შპს „სი-ფი-აი ჯორჯია“) საქმიანობას ახორციელებს შპს „სპექტრა გეზის ჯორჯია“.</a:t>
            </a:r>
          </a:p>
          <a:p>
            <a:pPr algn="just"/>
            <a:r>
              <a:rPr lang="ka-GE" sz="1600" dirty="0"/>
              <a:t>შპს „სპექტრა გეზის ჯორჯია“-ს და მისი ტერიტორიის თანამესაკუთრე კომპანიების საწარმოო ინფრასტრუქტურა განთავსებულია და არსებობს 1961 წლიდან. ეკოლოგიური აუდიტის შედეგად დადგინდა, რომ საწარმოს ტერიტორიის გზები მოასფალტებულია, ნაწილი კი წარმოდგენილია გაზონებით და მრავალწლიანი ნარგავებით. </a:t>
            </a:r>
          </a:p>
          <a:p>
            <a:pPr algn="just"/>
            <a:r>
              <a:rPr lang="ka-GE" sz="1600" dirty="0"/>
              <a:t>საწარმოს ხელმძღვანელობა არ გეგმავს ისეთი სახის ცვლილებებს, რომელიც საჭიროებს ნიადაგის/გრუნტის მოხსნის სამუშაოებს ან რაიმე სახით ნიადაგზე უარყოფით ზემოქმედებას. </a:t>
            </a:r>
          </a:p>
          <a:p>
            <a:pPr algn="just"/>
            <a:r>
              <a:rPr lang="ka-GE" sz="1600" dirty="0"/>
              <a:t>მექანიკური საამქროს, ბორის მჟავას და ბორის კარბიდის უბნები უკვე არსებულ შენობებში განთავსდება და ახალი ტერიტორიის ათვისება არ მოხდება.</a:t>
            </a:r>
          </a:p>
          <a:p>
            <a:pPr algn="just"/>
            <a:r>
              <a:rPr lang="ka-GE" sz="1600" dirty="0"/>
              <a:t>ამასთან, საწარმოში ნავთობპროდუქტების დასაწყობებისთვის დიდი მოცულობის ავზები, რამაც შესაძლოა გამოიწვიოს მასშტაბური დაღვრა და ნიადაგის/გრუნტის დაბინძურება - არ არის და არც იგეგმება მათი საწარმოს ტერიტორიაზე განთავსება. ამ მხრივ ნიადაგის/გრუნტის დაბინძურების ან დაზიანების რისკები დაბალია.</a:t>
            </a:r>
          </a:p>
        </p:txBody>
      </p:sp>
      <p:pic>
        <p:nvPicPr>
          <p:cNvPr id="5" name="Picture 4"/>
          <p:cNvPicPr>
            <a:picLocks noChangeAspect="1"/>
          </p:cNvPicPr>
          <p:nvPr/>
        </p:nvPicPr>
        <p:blipFill>
          <a:blip r:embed="rId2"/>
          <a:stretch>
            <a:fillRect/>
          </a:stretch>
        </p:blipFill>
        <p:spPr>
          <a:xfrm>
            <a:off x="11198266" y="6339939"/>
            <a:ext cx="993734" cy="420660"/>
          </a:xfrm>
          <a:prstGeom prst="rect">
            <a:avLst/>
          </a:prstGeom>
        </p:spPr>
      </p:pic>
    </p:spTree>
    <p:extLst>
      <p:ext uri="{BB962C8B-B14F-4D97-AF65-F5344CB8AC3E}">
        <p14:creationId xmlns:p14="http://schemas.microsoft.com/office/powerpoint/2010/main" val="1869814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230" y="564858"/>
            <a:ext cx="7678615" cy="1477328"/>
          </a:xfrm>
          <a:prstGeom prst="rect">
            <a:avLst/>
          </a:prstGeom>
        </p:spPr>
        <p:txBody>
          <a:bodyPr wrap="square">
            <a:spAutoFit/>
          </a:bodyPr>
          <a:lstStyle/>
          <a:p>
            <a:pPr lvl="1"/>
            <a:r>
              <a:rPr lang="ka-GE" b="1" dirty="0" smtClean="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a:t>
            </a:r>
            <a:r>
              <a:rPr lang="ka-GE" b="1" dirty="0">
                <a:effectLst>
                  <a:outerShdw blurRad="38100" dist="38100" dir="2700000" algn="tl">
                    <a:srgbClr val="000000">
                      <a:alpha val="43137"/>
                    </a:srgbClr>
                  </a:outerShdw>
                </a:effectLst>
              </a:rPr>
              <a:t>ექსპლუატაციის პირობების ცვლილების პროცესში</a:t>
            </a:r>
            <a:r>
              <a:rPr lang="ka-GE" b="1" dirty="0" smtClean="0">
                <a:effectLst>
                  <a:outerShdw blurRad="38100" dist="38100" dir="2700000" algn="tl">
                    <a:srgbClr val="000000">
                      <a:alpha val="43137"/>
                    </a:srgbClr>
                  </a:outerShdw>
                </a:effectLst>
              </a:rPr>
              <a:t>.</a:t>
            </a:r>
          </a:p>
          <a:p>
            <a:pPr lvl="1"/>
            <a:endParaRPr lang="en-US" b="1" dirty="0">
              <a:effectLst>
                <a:outerShdw blurRad="38100" dist="38100" dir="2700000" algn="tl">
                  <a:srgbClr val="000000">
                    <a:alpha val="43137"/>
                  </a:srgbClr>
                </a:outerShdw>
              </a:effectLst>
            </a:endParaRPr>
          </a:p>
          <a:p>
            <a:pPr marL="742950" lvl="1" indent="-285750">
              <a:buFont typeface="Wingdings" panose="05000000000000000000" pitchFamily="2" charset="2"/>
              <a:buChar char="q"/>
            </a:pPr>
            <a:r>
              <a:rPr lang="ka-GE" dirty="0" smtClean="0"/>
              <a:t>ბიოლოგიური გარემო</a:t>
            </a:r>
            <a:endParaRPr lang="en-US" dirty="0"/>
          </a:p>
          <a:p>
            <a:pPr lvl="1"/>
            <a:endParaRPr lang="en-US" b="1" dirty="0"/>
          </a:p>
        </p:txBody>
      </p:sp>
      <p:sp>
        <p:nvSpPr>
          <p:cNvPr id="7" name="Rectangle 6"/>
          <p:cNvSpPr/>
          <p:nvPr/>
        </p:nvSpPr>
        <p:spPr>
          <a:xfrm>
            <a:off x="699578" y="1938734"/>
            <a:ext cx="6806546" cy="4401205"/>
          </a:xfrm>
          <a:prstGeom prst="rect">
            <a:avLst/>
          </a:prstGeom>
        </p:spPr>
        <p:txBody>
          <a:bodyPr wrap="square">
            <a:spAutoFit/>
          </a:bodyPr>
          <a:lstStyle/>
          <a:p>
            <a:pPr algn="just"/>
            <a:r>
              <a:rPr lang="ka-GE" sz="1400" dirty="0"/>
              <a:t>საწარმოო ინფრასტრუქტურა წლებია განთავსებულია აღნიშნულ ტერიტორიაზე, დარგული და განვითარებულია სხვადასხვა ჯიშის კულტურული და დეკორაციული მცენარეები (ალუბალი, ტყემალი, ნაძვი და სხვ.), გამწვანებულია ტერიტორიის დაახლოებით 30% და ხორციელდება მწვანე ნარგავების მოვლა-განაშენიანება. </a:t>
            </a:r>
          </a:p>
          <a:p>
            <a:pPr algn="just"/>
            <a:r>
              <a:rPr lang="ka-GE" sz="1400" dirty="0"/>
              <a:t>ჩატარებული საველე კვლევის დროს, </a:t>
            </a:r>
            <a:r>
              <a:rPr lang="en-US" sz="1400" dirty="0"/>
              <a:t>EUNIS-</a:t>
            </a:r>
            <a:r>
              <a:rPr lang="ka-GE" sz="1400" dirty="0"/>
              <a:t>ის ჰაბიტატების კლასიფიკაციის მიხედვით, საწარმოს ტერიტორიაზე გამოიყო 1 ჰაბიტატის ტიპი:</a:t>
            </a:r>
          </a:p>
          <a:p>
            <a:pPr algn="just"/>
            <a:r>
              <a:rPr lang="ka-GE" sz="1400" dirty="0"/>
              <a:t>•	„</a:t>
            </a:r>
            <a:r>
              <a:rPr lang="en-US" sz="1400" dirty="0"/>
              <a:t>J </a:t>
            </a:r>
            <a:r>
              <a:rPr lang="ka-GE" sz="1400" dirty="0"/>
              <a:t>აშენებული, სამრეწველო და სხვა ანთროპოგენული ჰაბიტატები“ - აქ მოიაზრება მაღალი ანთროპოგენური ზემოქმედების ქვეშ მყოფი ტერიტორიები, დასახლებული პუნქტები თუ სამრეწველო ობიექტები. ასევე, ქალაქები და სოფლები.</a:t>
            </a:r>
          </a:p>
          <a:p>
            <a:pPr algn="just"/>
            <a:r>
              <a:rPr lang="ka-GE" sz="1400" dirty="0"/>
              <a:t>კვლევის შედეგად, ტერიტორიაზე გამოვლინდა მხოლოდ ერთი საქართველოს წითელი ნუსხით დაცული სახეობა - კოლხური ბზა </a:t>
            </a:r>
            <a:r>
              <a:rPr lang="en-US" sz="1400" dirty="0" err="1"/>
              <a:t>Buxus</a:t>
            </a:r>
            <a:r>
              <a:rPr lang="en-US" sz="1400" dirty="0"/>
              <a:t> </a:t>
            </a:r>
            <a:r>
              <a:rPr lang="en-US" sz="1400" dirty="0" err="1"/>
              <a:t>colchica</a:t>
            </a:r>
            <a:r>
              <a:rPr lang="en-US" sz="1400" dirty="0"/>
              <a:t> .</a:t>
            </a:r>
          </a:p>
          <a:p>
            <a:pPr algn="just"/>
            <a:r>
              <a:rPr lang="ka-GE" sz="1400" dirty="0"/>
              <a:t>საველე კვლევის და არსებული სამეცნიერო ლიტერატურული ინფორმაციის დამუშავების შედეგად საწარმოს ტერიტორიაზე და მის მიმდებარე ადგილებში გამოვლენილია ძუძუმწოვრების 16, ხელფრთიანების 15, ფრინველების 54, ქვეწარმავლების და ამფიბიების 18, მოლუსკების და სხვადასხვა სახის უხერხემლოების 500-ზე მეტი სახეობა.</a:t>
            </a:r>
          </a:p>
          <a:p>
            <a:pPr algn="just"/>
            <a:r>
              <a:rPr lang="ka-GE" sz="1400" dirty="0"/>
              <a:t>საწარმოს განთავსების ადგილი ფრინველთა მიგრაციების თვალსაზრისით არ წარმოადგენს მნიშვნელოვან ტერიტორიას</a:t>
            </a:r>
            <a:r>
              <a:rPr lang="ka-GE" sz="1400" dirty="0" smtClean="0"/>
              <a:t>.</a:t>
            </a:r>
            <a:endParaRPr lang="ka-GE" sz="1400" dirty="0"/>
          </a:p>
        </p:txBody>
      </p:sp>
      <p:pic>
        <p:nvPicPr>
          <p:cNvPr id="8" name="Picture 7"/>
          <p:cNvPicPr>
            <a:picLocks noChangeAspect="1"/>
          </p:cNvPicPr>
          <p:nvPr/>
        </p:nvPicPr>
        <p:blipFill>
          <a:blip r:embed="rId2"/>
          <a:stretch>
            <a:fillRect/>
          </a:stretch>
        </p:blipFill>
        <p:spPr>
          <a:xfrm>
            <a:off x="11198266" y="6339939"/>
            <a:ext cx="993734" cy="420660"/>
          </a:xfrm>
          <a:prstGeom prst="rect">
            <a:avLst/>
          </a:prstGeom>
        </p:spPr>
      </p:pic>
      <p:pic>
        <p:nvPicPr>
          <p:cNvPr id="5" name="Picture 4" descr="C:\Users\Meri\Desktop\შპს სი-ფი-აი ჯორჯია\izotopebis qarxana\IMG_20180523_1134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471" y="788947"/>
            <a:ext cx="4022082" cy="2506478"/>
          </a:xfrm>
          <a:prstGeom prst="rect">
            <a:avLst/>
          </a:prstGeom>
          <a:noFill/>
          <a:ln>
            <a:noFill/>
          </a:ln>
        </p:spPr>
      </p:pic>
      <p:sp>
        <p:nvSpPr>
          <p:cNvPr id="2" name="Rectangle 1"/>
          <p:cNvSpPr/>
          <p:nvPr/>
        </p:nvSpPr>
        <p:spPr>
          <a:xfrm>
            <a:off x="7553323" y="3446839"/>
            <a:ext cx="4330379" cy="2893100"/>
          </a:xfrm>
          <a:prstGeom prst="rect">
            <a:avLst/>
          </a:prstGeom>
        </p:spPr>
        <p:txBody>
          <a:bodyPr wrap="square">
            <a:spAutoFit/>
          </a:bodyPr>
          <a:lstStyle/>
          <a:p>
            <a:pPr algn="just"/>
            <a:r>
              <a:rPr lang="ka-GE" sz="1400" dirty="0"/>
              <a:t>ვინაიდან, საწარმოში დაგეგმილი ცვლილებები არ ითვალისწინებს ტერიტორიის გაფართოებას და ახალი ტერიტორიების ათვისებას, არსებულ მცენარეულ საფარზე პირდაპირ ზემოქმედებას ადგილი არ ექნება. ასევე, ფაუნის წარმომადგენლებზე პირდაპირი ზემოქმედება არ არის მოსალოდნელი, რადგან საწარმო ქ. თბილისის მჭიდრო უბანშია განთავსებული, სადაც ძირითადად, გვხვდება მათი სინანტროპული სახეობები. შესაბამისად, დაგეგმილი საქმიანობით გამოწვეული ზემოქმედება ბიოლოგიურ გარემოზე იქნება დაბალი ხარისხის. </a:t>
            </a:r>
          </a:p>
        </p:txBody>
      </p:sp>
    </p:spTree>
    <p:extLst>
      <p:ext uri="{BB962C8B-B14F-4D97-AF65-F5344CB8AC3E}">
        <p14:creationId xmlns:p14="http://schemas.microsoft.com/office/powerpoint/2010/main" val="2821752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230" y="564858"/>
            <a:ext cx="7678615" cy="1477328"/>
          </a:xfrm>
          <a:prstGeom prst="rect">
            <a:avLst/>
          </a:prstGeom>
        </p:spPr>
        <p:txBody>
          <a:bodyPr wrap="square">
            <a:spAutoFit/>
          </a:bodyPr>
          <a:lstStyle/>
          <a:p>
            <a:pPr lvl="1"/>
            <a:r>
              <a:rPr lang="ka-GE" b="1" dirty="0" smtClean="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a:t>
            </a:r>
            <a:r>
              <a:rPr lang="ka-GE" b="1" dirty="0">
                <a:effectLst>
                  <a:outerShdw blurRad="38100" dist="38100" dir="2700000" algn="tl">
                    <a:srgbClr val="000000">
                      <a:alpha val="43137"/>
                    </a:srgbClr>
                  </a:outerShdw>
                </a:effectLst>
              </a:rPr>
              <a:t>ექსპლუატაციის პირობების ცვლილების პროცესში</a:t>
            </a:r>
            <a:r>
              <a:rPr lang="ka-GE" b="1" dirty="0" smtClean="0">
                <a:effectLst>
                  <a:outerShdw blurRad="38100" dist="38100" dir="2700000" algn="tl">
                    <a:srgbClr val="000000">
                      <a:alpha val="43137"/>
                    </a:srgbClr>
                  </a:outerShdw>
                </a:effectLst>
              </a:rPr>
              <a:t>.</a:t>
            </a:r>
          </a:p>
          <a:p>
            <a:pPr lvl="1"/>
            <a:endParaRPr lang="en-US" b="1" dirty="0">
              <a:effectLst>
                <a:outerShdw blurRad="38100" dist="38100" dir="2700000" algn="tl">
                  <a:srgbClr val="000000">
                    <a:alpha val="43137"/>
                  </a:srgbClr>
                </a:outerShdw>
              </a:effectLst>
            </a:endParaRPr>
          </a:p>
          <a:p>
            <a:pPr marL="742950" lvl="1" indent="-285750">
              <a:buFont typeface="Wingdings" panose="05000000000000000000" pitchFamily="2" charset="2"/>
              <a:buChar char="q"/>
            </a:pPr>
            <a:r>
              <a:rPr lang="ka-GE" dirty="0" smtClean="0"/>
              <a:t>ნარჩენები</a:t>
            </a:r>
            <a:endParaRPr lang="en-US" dirty="0"/>
          </a:p>
          <a:p>
            <a:pPr lvl="1"/>
            <a:endParaRPr lang="en-US" b="1" dirty="0"/>
          </a:p>
        </p:txBody>
      </p:sp>
      <p:sp>
        <p:nvSpPr>
          <p:cNvPr id="4" name="Rectangle 3"/>
          <p:cNvSpPr/>
          <p:nvPr/>
        </p:nvSpPr>
        <p:spPr>
          <a:xfrm>
            <a:off x="981808" y="1958233"/>
            <a:ext cx="6087207" cy="2923877"/>
          </a:xfrm>
          <a:prstGeom prst="rect">
            <a:avLst/>
          </a:prstGeom>
        </p:spPr>
        <p:txBody>
          <a:bodyPr wrap="square">
            <a:spAutoFit/>
          </a:bodyPr>
          <a:lstStyle/>
          <a:p>
            <a:pPr algn="just"/>
            <a:r>
              <a:rPr lang="ka-GE" sz="1400" dirty="0"/>
              <a:t>შპს „სპექტრა გეზის ჯორჯია“-ს მომზადებული და შეთანხმებული აქვს კომპანიის ნარჩენების (საწარმოს ექსპლუატაციის პროცესში წარმოქმნილი ნარჩენები) მართვის გეგმა საქართველოს გარემოს დაცვისა და სოფლის მეურნეობის სამინისტროსთან.</a:t>
            </a:r>
          </a:p>
          <a:p>
            <a:pPr algn="just"/>
            <a:r>
              <a:rPr lang="ka-GE" sz="1400" dirty="0"/>
              <a:t>დაგეგმილი ცვლილებების განხორციელების პროცესში მოსალოდნელია ნარჩენების სახეობრივი ან რაოდენობრივი ცვლილება. საწარმოში დაგეგმილი ცვლილებების განხორციელების შემდგომ, ნარჩენების კოდები და სახეობები დაემატება, დაზუსტდება და დეტალურად იქნება აღწერილი განახლებულ კომპანიის ნარჩენების მართვის გეგმაში.</a:t>
            </a:r>
          </a:p>
          <a:p>
            <a:pPr algn="just"/>
            <a:r>
              <a:rPr lang="ka-GE" sz="1400" dirty="0"/>
              <a:t>კომპანიის ნარჩენების მართვის გეგმაში გაწერილი ღონისძიებების შესრულების შემთხვევაში საწარმოს მოწყობა/ექსპლუატაციის ეტაპზე ადგილი არ ექნება ნარჩენებით გარემოს დაბინძურებას.</a:t>
            </a:r>
          </a:p>
          <a:p>
            <a:endParaRPr lang="en-US" sz="1600" dirty="0"/>
          </a:p>
        </p:txBody>
      </p:sp>
      <p:pic>
        <p:nvPicPr>
          <p:cNvPr id="6" name="Picture 5"/>
          <p:cNvPicPr>
            <a:picLocks noChangeAspect="1"/>
          </p:cNvPicPr>
          <p:nvPr/>
        </p:nvPicPr>
        <p:blipFill>
          <a:blip r:embed="rId2"/>
          <a:stretch>
            <a:fillRect/>
          </a:stretch>
        </p:blipFill>
        <p:spPr>
          <a:xfrm>
            <a:off x="11198266" y="6339939"/>
            <a:ext cx="993734" cy="4206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805" y="1303522"/>
            <a:ext cx="4029711" cy="22748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1805" y="3916028"/>
            <a:ext cx="4029711" cy="2274837"/>
          </a:xfrm>
          <a:prstGeom prst="rect">
            <a:avLst/>
          </a:prstGeom>
        </p:spPr>
      </p:pic>
    </p:spTree>
    <p:extLst>
      <p:ext uri="{BB962C8B-B14F-4D97-AF65-F5344CB8AC3E}">
        <p14:creationId xmlns:p14="http://schemas.microsoft.com/office/powerpoint/2010/main" val="3879513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345" y="527429"/>
            <a:ext cx="7766539" cy="1200329"/>
          </a:xfrm>
          <a:prstGeom prst="rect">
            <a:avLst/>
          </a:prstGeom>
        </p:spPr>
        <p:txBody>
          <a:bodyPr wrap="square">
            <a:spAutoFit/>
          </a:bodyPr>
          <a:lstStyle/>
          <a:p>
            <a:pPr lvl="1"/>
            <a:r>
              <a:rPr lang="ka-GE" b="1" dirty="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ექსპლუატაციის პირობების ცვლილების პროცესში.</a:t>
            </a:r>
          </a:p>
          <a:p>
            <a:pPr lvl="1"/>
            <a:endParaRPr lang="en-US" b="1" dirty="0">
              <a:effectLst>
                <a:outerShdw blurRad="38100" dist="38100" dir="2700000" algn="tl">
                  <a:srgbClr val="000000">
                    <a:alpha val="43137"/>
                  </a:srgbClr>
                </a:outerShdw>
              </a:effectLst>
            </a:endParaRPr>
          </a:p>
          <a:p>
            <a:pPr marL="742950" lvl="1" indent="-285750">
              <a:buFont typeface="Wingdings" panose="05000000000000000000" pitchFamily="2" charset="2"/>
              <a:buChar char="q"/>
            </a:pPr>
            <a:r>
              <a:rPr lang="ka-GE" dirty="0" smtClean="0"/>
              <a:t>ზემოქმედება ადამიანის ჯანმრთელობასა და უსაფრთხოებაზე</a:t>
            </a:r>
            <a:endParaRPr lang="en-US" dirty="0"/>
          </a:p>
        </p:txBody>
      </p:sp>
      <p:sp>
        <p:nvSpPr>
          <p:cNvPr id="4" name="Rectangle 3"/>
          <p:cNvSpPr/>
          <p:nvPr/>
        </p:nvSpPr>
        <p:spPr>
          <a:xfrm>
            <a:off x="807916" y="3199596"/>
            <a:ext cx="9015046" cy="2862322"/>
          </a:xfrm>
          <a:prstGeom prst="rect">
            <a:avLst/>
          </a:prstGeom>
        </p:spPr>
        <p:txBody>
          <a:bodyPr wrap="square">
            <a:spAutoFit/>
          </a:bodyPr>
          <a:lstStyle/>
          <a:p>
            <a:pPr algn="just"/>
            <a:r>
              <a:rPr lang="ka-GE" dirty="0"/>
              <a:t>კომპანიაში შექმნილია უსაფრთხოების წესების და ინსტრუქციების სახელმძღვანელოები. არსებობს ადამიანის ჯანმრთელობასა და უსაფრთხოებაზე ზემოქმედების შემცირების წესები, ტერიტორია მოწესრიგებულია და განთავსებულია სათანადო </a:t>
            </a:r>
            <a:r>
              <a:rPr lang="ka-GE" dirty="0" err="1"/>
              <a:t>მაფრთხილებელი</a:t>
            </a:r>
            <a:r>
              <a:rPr lang="ka-GE" dirty="0"/>
              <a:t>/ამკრძალავი ნიშნები. პერსონალისთვის და ვიზიტორებისთვის გათვალისწინებულია ინდივიდუალური დაცვის საშუალებები. კომპანიაში დანიშნულია შრომის დაცვისა და უსაფრთხოების მმართველი, რომელიც პერიოდულად ატარებს ინსტრუქტაჟს აღნიშნულ საკითხებზე. აქედან გამომდინარე, საწარმოში დაგეგმილი ცვლილებები ადამიანის ჯანმრთელობაზე და უსაფრთხოებაზე უარყოფითი ზემოქმედების თვალსაზრისით რისკებს ნაკლებად გაზრდის.</a:t>
            </a:r>
            <a:endParaRPr lang="en-US" dirty="0"/>
          </a:p>
        </p:txBody>
      </p:sp>
      <p:pic>
        <p:nvPicPr>
          <p:cNvPr id="5" name="Picture 4"/>
          <p:cNvPicPr>
            <a:picLocks noChangeAspect="1"/>
          </p:cNvPicPr>
          <p:nvPr/>
        </p:nvPicPr>
        <p:blipFill>
          <a:blip r:embed="rId2"/>
          <a:stretch>
            <a:fillRect/>
          </a:stretch>
        </p:blipFill>
        <p:spPr>
          <a:xfrm>
            <a:off x="11198266" y="6339939"/>
            <a:ext cx="993734" cy="420660"/>
          </a:xfrm>
          <a:prstGeom prst="rect">
            <a:avLst/>
          </a:prstGeom>
        </p:spPr>
      </p:pic>
      <p:pic>
        <p:nvPicPr>
          <p:cNvPr id="3" name="Picture 2"/>
          <p:cNvPicPr>
            <a:picLocks noChangeAspect="1"/>
          </p:cNvPicPr>
          <p:nvPr/>
        </p:nvPicPr>
        <p:blipFill>
          <a:blip r:embed="rId3"/>
          <a:stretch>
            <a:fillRect/>
          </a:stretch>
        </p:blipFill>
        <p:spPr>
          <a:xfrm>
            <a:off x="8593015" y="1217369"/>
            <a:ext cx="3598985" cy="1445592"/>
          </a:xfrm>
          <a:prstGeom prst="rect">
            <a:avLst/>
          </a:prstGeom>
        </p:spPr>
      </p:pic>
    </p:spTree>
    <p:extLst>
      <p:ext uri="{BB962C8B-B14F-4D97-AF65-F5344CB8AC3E}">
        <p14:creationId xmlns:p14="http://schemas.microsoft.com/office/powerpoint/2010/main" val="2627557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109" y="264193"/>
            <a:ext cx="7766539" cy="1200329"/>
          </a:xfrm>
          <a:prstGeom prst="rect">
            <a:avLst/>
          </a:prstGeom>
        </p:spPr>
        <p:txBody>
          <a:bodyPr wrap="square">
            <a:spAutoFit/>
          </a:bodyPr>
          <a:lstStyle/>
          <a:p>
            <a:pPr lvl="1"/>
            <a:r>
              <a:rPr lang="ka-GE" b="1" dirty="0">
                <a:effectLst>
                  <a:outerShdw blurRad="38100" dist="38100" dir="2700000" algn="tl">
                    <a:srgbClr val="000000">
                      <a:alpha val="43137"/>
                    </a:srgbClr>
                  </a:outerShdw>
                </a:effectLst>
              </a:rPr>
              <a:t>გარემოზე შესაძლო ზემოქმედების მოკლე აღწერა საწარმოს ექსპლუატაციის პირობების ცვლილების პროცესში.</a:t>
            </a:r>
          </a:p>
          <a:p>
            <a:pPr lvl="1"/>
            <a:endParaRPr lang="en-US" b="1" dirty="0">
              <a:effectLst>
                <a:outerShdw blurRad="38100" dist="38100" dir="2700000" algn="tl">
                  <a:srgbClr val="000000">
                    <a:alpha val="43137"/>
                  </a:srgbClr>
                </a:outerShdw>
              </a:effectLst>
            </a:endParaRPr>
          </a:p>
          <a:p>
            <a:pPr marL="742950" lvl="1" indent="-285750">
              <a:buFont typeface="Wingdings" panose="05000000000000000000" pitchFamily="2" charset="2"/>
              <a:buChar char="q"/>
            </a:pPr>
            <a:r>
              <a:rPr lang="ka-GE" dirty="0" smtClean="0"/>
              <a:t>კუმულაციური ზემოქმედება</a:t>
            </a:r>
            <a:endParaRPr lang="en-US" dirty="0"/>
          </a:p>
        </p:txBody>
      </p:sp>
      <p:pic>
        <p:nvPicPr>
          <p:cNvPr id="6" name="Picture 5"/>
          <p:cNvPicPr>
            <a:picLocks noChangeAspect="1"/>
          </p:cNvPicPr>
          <p:nvPr/>
        </p:nvPicPr>
        <p:blipFill>
          <a:blip r:embed="rId2"/>
          <a:stretch>
            <a:fillRect/>
          </a:stretch>
        </p:blipFill>
        <p:spPr>
          <a:xfrm>
            <a:off x="11198266" y="6339939"/>
            <a:ext cx="993734" cy="420660"/>
          </a:xfrm>
          <a:prstGeom prst="rect">
            <a:avLst/>
          </a:prstGeom>
        </p:spPr>
      </p:pic>
      <p:sp>
        <p:nvSpPr>
          <p:cNvPr id="2" name="Rectangle 1"/>
          <p:cNvSpPr/>
          <p:nvPr/>
        </p:nvSpPr>
        <p:spPr>
          <a:xfrm>
            <a:off x="646298" y="1464522"/>
            <a:ext cx="10678968" cy="5232202"/>
          </a:xfrm>
          <a:prstGeom prst="rect">
            <a:avLst/>
          </a:prstGeom>
        </p:spPr>
        <p:txBody>
          <a:bodyPr wrap="square">
            <a:spAutoFit/>
          </a:bodyPr>
          <a:lstStyle/>
          <a:p>
            <a:pPr algn="just">
              <a:spcBef>
                <a:spcPts val="600"/>
              </a:spcBef>
              <a:spcAft>
                <a:spcPts val="600"/>
              </a:spcAft>
            </a:pPr>
            <a:r>
              <a:rPr lang="ka-GE" sz="1400" dirty="0" smtClean="0">
                <a:ea typeface="Calibri" panose="020F0502020204030204" pitchFamily="34" charset="0"/>
                <a:cs typeface="Times New Roman" panose="02020603050405020304" pitchFamily="18" charset="0"/>
              </a:rPr>
              <a:t>საწარმოს </a:t>
            </a:r>
            <a:r>
              <a:rPr lang="ka-GE" sz="1400" dirty="0">
                <a:ea typeface="Calibri" panose="020F0502020204030204" pitchFamily="34" charset="0"/>
                <a:cs typeface="Times New Roman" panose="02020603050405020304" pitchFamily="18" charset="0"/>
              </a:rPr>
              <a:t>ექსპლუატაციის პროცესში მიმდებარე ტერიტორიების ატმოსფერული ჰაერის ხარისხი როგორც 500 მ-ნი ნორმირებული ზონის მიმართ, აგრეთვე უახლოესი დასახლებული ზონის მიმართ (10 მ საწარმოს ღობიდან, ხოლო საწარმოო შენობებიდან დაახლოებით 50 მ) არ გადააჭარბებს კანონმდებლობით გათვალისწინებულ ნორმებს. გაბნევის ანგარიშში ფონის სახით გათვალისწინებულია ამავე ტერიტორიაზე მოქმედი </a:t>
            </a:r>
            <a:r>
              <a:rPr lang="ka-GE" sz="1400" dirty="0" smtClean="0">
                <a:ea typeface="Calibri" panose="020F0502020204030204" pitchFamily="34" charset="0"/>
                <a:cs typeface="Times New Roman" panose="02020603050405020304" pitchFamily="18" charset="0"/>
              </a:rPr>
              <a:t>კომპანიების გაფრქვევის </a:t>
            </a:r>
            <a:r>
              <a:rPr lang="ka-GE" sz="1400" dirty="0">
                <a:ea typeface="Calibri" panose="020F0502020204030204" pitchFamily="34" charset="0"/>
                <a:cs typeface="Times New Roman" panose="02020603050405020304" pitchFamily="18" charset="0"/>
              </a:rPr>
              <a:t>წყაროების ემისიები. </a:t>
            </a:r>
          </a:p>
          <a:p>
            <a:pPr algn="just">
              <a:spcBef>
                <a:spcPts val="600"/>
              </a:spcBef>
              <a:spcAft>
                <a:spcPts val="600"/>
              </a:spcAft>
            </a:pPr>
            <a:r>
              <a:rPr lang="ka-GE" sz="1400" dirty="0" smtClean="0">
                <a:ea typeface="Calibri" panose="020F0502020204030204" pitchFamily="34" charset="0"/>
                <a:cs typeface="Times New Roman" panose="02020603050405020304" pitchFamily="18" charset="0"/>
              </a:rPr>
              <a:t>ხმაურის </a:t>
            </a:r>
            <a:r>
              <a:rPr lang="ka-GE" sz="1400" dirty="0">
                <a:ea typeface="Calibri" panose="020F0502020204030204" pitchFamily="34" charset="0"/>
                <a:cs typeface="Times New Roman" panose="02020603050405020304" pitchFamily="18" charset="0"/>
              </a:rPr>
              <a:t>გავრცელების გაანგარიშება ჩატარდა სპეციალური პროგრამით დახურული შენობისათვის.  მიღებული შედეგების მიხედვით აღნიშნული საწარმოს საქმიანობის პროცესით გამოწვეული ხმაური უახლოეს საცხოვრებელთან დასაშვებ ნორმაზე ნაკლებია (La=33.10; 30.60; 20.70) და რეგლამენტით გათვალისიწინებული ფუნქციონირების პირობებში ხმაურის ინტენსივობის გადაჭარბებას არ ექნება ადგილი. ამასთან, გასათვალისწინებელია, რომ გაანგარიშებისას გამოყენებული იქნა თეორიულად დასაშვები მაქსიმალური მონაცემები; მხედველობაში უნდა მივიღოთ ის, რომ საქმიანობის პროცესში ხმაურის გამომწვევი ყველა დანადგარის ერთდროული მუშაობა გამორიცხულია.</a:t>
            </a:r>
            <a:endParaRPr lang="en-US" sz="1400" dirty="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smtClean="0">
                <a:ea typeface="Calibri" panose="020F0502020204030204" pitchFamily="34" charset="0"/>
                <a:cs typeface="Times New Roman" panose="02020603050405020304" pitchFamily="18" charset="0"/>
              </a:rPr>
              <a:t>საწარმოს </a:t>
            </a:r>
            <a:r>
              <a:rPr lang="ka-GE" sz="1400" dirty="0">
                <a:ea typeface="Calibri" panose="020F0502020204030204" pitchFamily="34" charset="0"/>
                <a:cs typeface="Times New Roman" panose="02020603050405020304" pitchFamily="18" charset="0"/>
              </a:rPr>
              <a:t>ტექნოლოგიაში წყალი გამოიყენება სისტემის გაგრილებისათვის. ჩაკეტილი ბრუნვითი წყალმომარაგების სისტემა მაქსიმალურად გამორიცხავს შემდგომში საწარმოს დაბინძურებას საწარმოო ჩამდინარე წყლებით, საბოლოო ჯამში კი ზედაპირული და გრუნტის წყლების დაბინძურებას. ტერიტორიაზე ახალი საწარმოო უბნების ფუნქციონირების ეტაპზე არ მოხდება საწარმოო ჩამდინარე წყლის განეიტრალება/გაწმენდის გარეშე ჩაშვება საკანალიზაციო ქსელში.</a:t>
            </a:r>
            <a:endParaRPr lang="en-US" sz="1400" dirty="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smtClean="0">
                <a:ea typeface="Calibri" panose="020F0502020204030204" pitchFamily="34" charset="0"/>
                <a:cs typeface="Times New Roman" panose="02020603050405020304" pitchFamily="18" charset="0"/>
              </a:rPr>
              <a:t>კომპანიები </a:t>
            </a:r>
            <a:r>
              <a:rPr lang="ka-GE" sz="1400" dirty="0">
                <a:ea typeface="Calibri" panose="020F0502020204030204" pitchFamily="34" charset="0"/>
                <a:cs typeface="Times New Roman" panose="02020603050405020304" pitchFamily="18" charset="0"/>
              </a:rPr>
              <a:t>ნარჩენების მართვის გეგმის და გარემოსდაცვითი სტანდარტების მიხედვით ახორციელებენ ტერიტორიაზე ნარჩენების მართვას. აქედან გამომდინარე წარმოქმნილი ნარჩენებით გარემოს დაბინძურება ნაკლებად არის მოსალოდნელი.</a:t>
            </a:r>
            <a:endParaRPr lang="en-US" sz="1400" dirty="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ea typeface="Calibri" panose="020F0502020204030204" pitchFamily="34" charset="0"/>
                <a:cs typeface="Times New Roman" panose="02020603050405020304" pitchFamily="18" charset="0"/>
              </a:rPr>
              <a:t>საწარმოს ნორმალური ოპერირების შემთხვევაში კუმულაციური ზემოქმედების გავლენა მოსახლეობაზე მნიშვნელოვნად არ შეცვლის ტერიტორიაზე არსებულ ფონურ მდგომარეობას. საწარმოს ტერიტორიის თანამესაკუთრე კომპანიები წლებია ფუნქციონირებს და მოსახლეობის მხრიდან საჩივრებს ადგილი არ ქონია. გარემოზე ზეგავლენის რისკიც დაბალ ზემოქმედებად შეიძლება </a:t>
            </a:r>
            <a:r>
              <a:rPr lang="ka-GE" sz="1400" dirty="0" smtClean="0">
                <a:ea typeface="Calibri" panose="020F0502020204030204" pitchFamily="34" charset="0"/>
                <a:cs typeface="Times New Roman" panose="02020603050405020304" pitchFamily="18" charset="0"/>
              </a:rPr>
              <a:t>ჩაითვალოს.</a:t>
            </a:r>
            <a:r>
              <a:rPr lang="ka-GE" sz="1400" dirty="0">
                <a:ea typeface="Calibri" panose="020F0502020204030204" pitchFamily="34" charset="0"/>
                <a:cs typeface="Times New Roman" panose="02020603050405020304" pitchFamily="18" charset="0"/>
              </a:rPr>
              <a:t> </a:t>
            </a:r>
            <a:r>
              <a:rPr lang="ka-GE" sz="1400" dirty="0" smtClean="0">
                <a:ea typeface="Calibri" panose="020F0502020204030204" pitchFamily="34" charset="0"/>
                <a:cs typeface="Times New Roman" panose="02020603050405020304" pitchFamily="18" charset="0"/>
              </a:rPr>
              <a:t>დადებითი </a:t>
            </a:r>
            <a:r>
              <a:rPr lang="ka-GE" sz="1400" dirty="0">
                <a:ea typeface="Calibri" panose="020F0502020204030204" pitchFamily="34" charset="0"/>
                <a:cs typeface="Times New Roman" panose="02020603050405020304" pitchFamily="18" charset="0"/>
              </a:rPr>
              <a:t>კუმულაციური ზემოქმედებიდან აღსანიშნავია მოსახლეობის დასაქმება, რაც მნიშვნელოვანია მუნიციპალიტეტის რთული სოციალურ-ეკონომიკური მდგომარეობიდან გამომდინარე.</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15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0353" y="3006969"/>
            <a:ext cx="6515100" cy="461665"/>
          </a:xfrm>
          <a:prstGeom prst="rect">
            <a:avLst/>
          </a:prstGeom>
          <a:noFill/>
        </p:spPr>
        <p:txBody>
          <a:bodyPr wrap="square" rtlCol="0">
            <a:spAutoFit/>
          </a:bodyPr>
          <a:lstStyle/>
          <a:p>
            <a:r>
              <a:rPr lang="ka-GE" sz="2400" dirty="0" smtClean="0"/>
              <a:t>გმადლობთ ყურადღებისათვის!</a:t>
            </a:r>
            <a:endParaRPr lang="en-US" sz="2400" dirty="0"/>
          </a:p>
        </p:txBody>
      </p:sp>
    </p:spTree>
    <p:extLst>
      <p:ext uri="{BB962C8B-B14F-4D97-AF65-F5344CB8AC3E}">
        <p14:creationId xmlns:p14="http://schemas.microsoft.com/office/powerpoint/2010/main" val="175262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flipH="1">
            <a:off x="3445710" y="1685168"/>
            <a:ext cx="8746290" cy="4451137"/>
          </a:xfrm>
          <a:prstGeom prst="rect">
            <a:avLst/>
          </a:prstGeom>
        </p:spPr>
      </p:pic>
      <p:sp>
        <p:nvSpPr>
          <p:cNvPr id="3" name="TextBox 2"/>
          <p:cNvSpPr txBox="1"/>
          <p:nvPr/>
        </p:nvSpPr>
        <p:spPr>
          <a:xfrm>
            <a:off x="167053" y="1494691"/>
            <a:ext cx="3324292" cy="4832092"/>
          </a:xfrm>
          <a:prstGeom prst="rect">
            <a:avLst/>
          </a:prstGeom>
          <a:noFill/>
        </p:spPr>
        <p:txBody>
          <a:bodyPr wrap="square" rtlCol="0">
            <a:spAutoFit/>
          </a:bodyPr>
          <a:lstStyle/>
          <a:p>
            <a:r>
              <a:rPr lang="ka-GE" sz="1400" dirty="0" smtClean="0"/>
              <a:t>შპს „სპექტრა გეზის ჯორჯია“-ს საქმიანობის სფეროს ამჟამად წარმოადგენს </a:t>
            </a:r>
            <a:r>
              <a:rPr lang="ka-GE" sz="1400" baseline="30000" dirty="0" smtClean="0"/>
              <a:t>10</a:t>
            </a:r>
            <a:r>
              <a:rPr lang="ka-GE" sz="1400" dirty="0" smtClean="0"/>
              <a:t>B და </a:t>
            </a:r>
            <a:r>
              <a:rPr lang="ka-GE" sz="1400" baseline="30000" dirty="0" smtClean="0"/>
              <a:t>11</a:t>
            </a:r>
            <a:r>
              <a:rPr lang="ka-GE" sz="1400" dirty="0" smtClean="0"/>
              <a:t>B სტაბილური იზოტოპებით გამდიდრებული ბორის სამფტორიდის წარმოება. </a:t>
            </a:r>
          </a:p>
          <a:p>
            <a:r>
              <a:rPr lang="ka-GE" sz="1400" dirty="0" smtClean="0"/>
              <a:t>კომპანია </a:t>
            </a:r>
            <a:r>
              <a:rPr lang="ka-GE" sz="1400" dirty="0"/>
              <a:t>საქმიანობას ახორციელებს ქ. თბილისში, ვაკე-საბურთალოს რაიონში, პ. ქავთარაძის ქ. № 46-ში. </a:t>
            </a:r>
            <a:endParaRPr lang="en-US" sz="1400" dirty="0"/>
          </a:p>
          <a:p>
            <a:r>
              <a:rPr lang="ka-GE" sz="1400" dirty="0"/>
              <a:t>საწარმო განთავსებულია თბილისის ერთ-ერთ მჭიდროდ დასახლებულ უბანში. საწარმოს ტერიტორიას ესაზღვრება საცხოვრებელი კორპუსები, საჯარო სასწავლო დაწესებულები, ფიზიკური და იურიდიული პირების მფლობელობაში არსებული ტერიტორიები და სხვა ინფრასტრუქტურა. საცხოვრებელი სახლები უშუალოდ ესაზღვრება საწარმოს ტერიტორიას და ერთმანეთისაგან გამიჯნულია საავტომობილო გზით. </a:t>
            </a:r>
            <a:endParaRPr lang="en-US" sz="1400" dirty="0"/>
          </a:p>
        </p:txBody>
      </p:sp>
      <p:pic>
        <p:nvPicPr>
          <p:cNvPr id="4" name="Picture 3"/>
          <p:cNvPicPr>
            <a:picLocks noChangeAspect="1"/>
          </p:cNvPicPr>
          <p:nvPr/>
        </p:nvPicPr>
        <p:blipFill>
          <a:blip r:embed="rId3"/>
          <a:stretch>
            <a:fillRect/>
          </a:stretch>
        </p:blipFill>
        <p:spPr>
          <a:xfrm>
            <a:off x="11198266" y="6339939"/>
            <a:ext cx="993734" cy="420660"/>
          </a:xfrm>
          <a:prstGeom prst="rect">
            <a:avLst/>
          </a:prstGeom>
        </p:spPr>
      </p:pic>
      <p:sp>
        <p:nvSpPr>
          <p:cNvPr id="5" name="TextBox 4"/>
          <p:cNvSpPr txBox="1"/>
          <p:nvPr/>
        </p:nvSpPr>
        <p:spPr>
          <a:xfrm>
            <a:off x="316523" y="530648"/>
            <a:ext cx="5917223" cy="400110"/>
          </a:xfrm>
          <a:prstGeom prst="rect">
            <a:avLst/>
          </a:prstGeom>
          <a:noFill/>
        </p:spPr>
        <p:txBody>
          <a:bodyPr wrap="square" rtlCol="0">
            <a:spAutoFit/>
          </a:bodyPr>
          <a:lstStyle/>
          <a:p>
            <a:r>
              <a:rPr lang="ka-GE" sz="2000" b="1" dirty="0" smtClean="0">
                <a:effectLst>
                  <a:outerShdw blurRad="38100" dist="38100" dir="2700000" algn="tl">
                    <a:srgbClr val="000000">
                      <a:alpha val="43137"/>
                    </a:srgbClr>
                  </a:outerShdw>
                </a:effectLst>
              </a:rPr>
              <a:t>საწარმოს ადგილმდებარეობა</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6677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123" y="238867"/>
            <a:ext cx="5917223" cy="400110"/>
          </a:xfrm>
          <a:prstGeom prst="rect">
            <a:avLst/>
          </a:prstGeom>
          <a:noFill/>
        </p:spPr>
        <p:txBody>
          <a:bodyPr wrap="square" rtlCol="0">
            <a:spAutoFit/>
          </a:bodyPr>
          <a:lstStyle/>
          <a:p>
            <a:r>
              <a:rPr lang="ka-GE" sz="2000" b="1" dirty="0" smtClean="0">
                <a:effectLst>
                  <a:outerShdw blurRad="38100" dist="38100" dir="2700000" algn="tl">
                    <a:srgbClr val="000000">
                      <a:alpha val="43137"/>
                    </a:srgbClr>
                  </a:outerShdw>
                </a:effectLst>
              </a:rPr>
              <a:t>შპს „</a:t>
            </a:r>
            <a:r>
              <a:rPr lang="ka-GE" sz="2000" b="1" noProof="1" smtClean="0">
                <a:effectLst>
                  <a:outerShdw blurRad="38100" dist="38100" dir="2700000" algn="tl">
                    <a:srgbClr val="000000">
                      <a:alpha val="43137"/>
                    </a:srgbClr>
                  </a:outerShdw>
                </a:effectLst>
              </a:rPr>
              <a:t>სპექტრა გეზის </a:t>
            </a:r>
            <a:r>
              <a:rPr lang="ka-GE" sz="2000" b="1" dirty="0" smtClean="0">
                <a:effectLst>
                  <a:outerShdw blurRad="38100" dist="38100" dir="2700000" algn="tl">
                    <a:srgbClr val="000000">
                      <a:alpha val="43137"/>
                    </a:srgbClr>
                  </a:outerShdw>
                </a:effectLst>
              </a:rPr>
              <a:t>ჯორჯია“-ს საწარმოს გენგეგმა</a:t>
            </a:r>
            <a:endParaRPr lang="en-US" sz="20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11198266" y="6339939"/>
            <a:ext cx="993734" cy="420660"/>
          </a:xfrm>
          <a:prstGeom prst="rect">
            <a:avLst/>
          </a:prstGeom>
        </p:spPr>
      </p:pic>
      <p:pic>
        <p:nvPicPr>
          <p:cNvPr id="2" name="Picture 1"/>
          <p:cNvPicPr>
            <a:picLocks noChangeAspect="1"/>
          </p:cNvPicPr>
          <p:nvPr/>
        </p:nvPicPr>
        <p:blipFill>
          <a:blip r:embed="rId3"/>
          <a:stretch>
            <a:fillRect/>
          </a:stretch>
        </p:blipFill>
        <p:spPr>
          <a:xfrm>
            <a:off x="1442804" y="783106"/>
            <a:ext cx="8636427" cy="6074894"/>
          </a:xfrm>
          <a:prstGeom prst="rect">
            <a:avLst/>
          </a:prstGeom>
        </p:spPr>
      </p:pic>
    </p:spTree>
    <p:extLst>
      <p:ext uri="{BB962C8B-B14F-4D97-AF65-F5344CB8AC3E}">
        <p14:creationId xmlns:p14="http://schemas.microsoft.com/office/powerpoint/2010/main" val="684603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7" y="1076711"/>
            <a:ext cx="5917223" cy="461665"/>
          </a:xfrm>
          <a:prstGeom prst="rect">
            <a:avLst/>
          </a:prstGeom>
          <a:noFill/>
        </p:spPr>
        <p:txBody>
          <a:bodyPr wrap="square" rtlCol="0">
            <a:spAutoFit/>
          </a:bodyPr>
          <a:lstStyle/>
          <a:p>
            <a:pPr lvl="1"/>
            <a:r>
              <a:rPr lang="ka-GE" sz="2400" b="1" dirty="0">
                <a:effectLst>
                  <a:outerShdw blurRad="38100" dist="38100" dir="2700000" algn="tl">
                    <a:srgbClr val="000000">
                      <a:alpha val="43137"/>
                    </a:srgbClr>
                  </a:outerShdw>
                </a:effectLst>
              </a:rPr>
              <a:t>საწარმოში </a:t>
            </a:r>
            <a:r>
              <a:rPr lang="ka-GE" sz="2400" b="1" dirty="0" smtClean="0">
                <a:effectLst>
                  <a:outerShdw blurRad="38100" dist="38100" dir="2700000" algn="tl">
                    <a:srgbClr val="000000">
                      <a:alpha val="43137"/>
                    </a:srgbClr>
                  </a:outerShdw>
                </a:effectLst>
              </a:rPr>
              <a:t>დაგეგმილი </a:t>
            </a:r>
            <a:r>
              <a:rPr lang="ka-GE" sz="2400" b="1" dirty="0">
                <a:effectLst>
                  <a:outerShdw blurRad="38100" dist="38100" dir="2700000" algn="tl">
                    <a:srgbClr val="000000">
                      <a:alpha val="43137"/>
                    </a:srgbClr>
                  </a:outerShdw>
                </a:effectLst>
              </a:rPr>
              <a:t>ცვლილებები</a:t>
            </a:r>
            <a:endParaRPr lang="en-US" sz="2400" b="1" dirty="0">
              <a:effectLst>
                <a:outerShdw blurRad="38100" dist="38100" dir="2700000" algn="tl">
                  <a:srgbClr val="000000">
                    <a:alpha val="43137"/>
                  </a:srgbClr>
                </a:outerShdw>
              </a:effectLst>
            </a:endParaRPr>
          </a:p>
        </p:txBody>
      </p:sp>
      <p:sp>
        <p:nvSpPr>
          <p:cNvPr id="3" name="Rectangle 2"/>
          <p:cNvSpPr/>
          <p:nvPr/>
        </p:nvSpPr>
        <p:spPr>
          <a:xfrm>
            <a:off x="818840" y="2193644"/>
            <a:ext cx="9363808" cy="2923877"/>
          </a:xfrm>
          <a:prstGeom prst="rect">
            <a:avLst/>
          </a:prstGeom>
        </p:spPr>
        <p:txBody>
          <a:bodyPr wrap="square">
            <a:spAutoFit/>
          </a:bodyPr>
          <a:lstStyle/>
          <a:p>
            <a:r>
              <a:rPr lang="ka-GE" sz="2000" dirty="0"/>
              <a:t>კომპანია ქ. თბილისში, 2010 წლიდან ახორციელებს საქმიანობას და აწარმოებს ბორის სტაბილური იზოტოპებით გამდიდრებულ პროდუქციას. ამჯერად, შპს „სპექტრა გეზის ჯორჯია“ საწარმოში გეგმავს გარკვეულ ცვლილებებს: </a:t>
            </a:r>
            <a:endParaRPr lang="ka-GE" sz="2000" dirty="0" smtClean="0"/>
          </a:p>
          <a:p>
            <a:pPr marL="171450" indent="-171450">
              <a:buFont typeface="Wingdings" panose="05000000000000000000" pitchFamily="2" charset="2"/>
              <a:buChar char="v"/>
            </a:pPr>
            <a:endParaRPr lang="ka-GE" sz="2000" dirty="0"/>
          </a:p>
          <a:p>
            <a:pPr marL="171450" indent="-171450">
              <a:buFont typeface="Wingdings" panose="05000000000000000000" pitchFamily="2" charset="2"/>
              <a:buChar char="v"/>
            </a:pPr>
            <a:r>
              <a:rPr lang="ka-GE" sz="2000" dirty="0" smtClean="0"/>
              <a:t>•</a:t>
            </a:r>
            <a:r>
              <a:rPr lang="ka-GE" sz="2000" dirty="0"/>
              <a:t>	ბორის იზოტოპების საწარმოს ექსპლუატაციის პირობების ცვლილებას; </a:t>
            </a:r>
          </a:p>
          <a:p>
            <a:pPr marL="171450" indent="-171450">
              <a:buFont typeface="Wingdings" panose="05000000000000000000" pitchFamily="2" charset="2"/>
              <a:buChar char="v"/>
            </a:pPr>
            <a:r>
              <a:rPr lang="ka-GE" sz="2000" dirty="0"/>
              <a:t>•	ბორის კარბიდისა და ბორის მჟავას ტექნოლოგიური ხაზის დამატებას; </a:t>
            </a:r>
          </a:p>
          <a:p>
            <a:pPr marL="171450" indent="-171450">
              <a:buFont typeface="Wingdings" panose="05000000000000000000" pitchFamily="2" charset="2"/>
              <a:buChar char="v"/>
            </a:pPr>
            <a:r>
              <a:rPr lang="ka-GE" sz="2000" dirty="0"/>
              <a:t>•	ანალიტიკური ლაბორატორიის და მექანიკური საამქროს უბნის ამუშავებას;</a:t>
            </a:r>
          </a:p>
          <a:p>
            <a:pPr marL="171450" indent="-171450">
              <a:buFont typeface="Wingdings" panose="05000000000000000000" pitchFamily="2" charset="2"/>
              <a:buChar char="v"/>
            </a:pPr>
            <a:endParaRPr lang="ka-GE" sz="1200" dirty="0"/>
          </a:p>
          <a:p>
            <a:endParaRPr lang="ka-GE" sz="1200" dirty="0"/>
          </a:p>
        </p:txBody>
      </p:sp>
      <p:pic>
        <p:nvPicPr>
          <p:cNvPr id="4" name="Picture 3"/>
          <p:cNvPicPr>
            <a:picLocks noChangeAspect="1"/>
          </p:cNvPicPr>
          <p:nvPr/>
        </p:nvPicPr>
        <p:blipFill>
          <a:blip r:embed="rId2"/>
          <a:stretch>
            <a:fillRect/>
          </a:stretch>
        </p:blipFill>
        <p:spPr>
          <a:xfrm>
            <a:off x="11198266" y="6339939"/>
            <a:ext cx="993734" cy="420660"/>
          </a:xfrm>
          <a:prstGeom prst="rect">
            <a:avLst/>
          </a:prstGeom>
        </p:spPr>
      </p:pic>
    </p:spTree>
    <p:extLst>
      <p:ext uri="{BB962C8B-B14F-4D97-AF65-F5344CB8AC3E}">
        <p14:creationId xmlns:p14="http://schemas.microsoft.com/office/powerpoint/2010/main" val="62428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468" y="988877"/>
            <a:ext cx="6734908" cy="400110"/>
          </a:xfrm>
          <a:prstGeom prst="rect">
            <a:avLst/>
          </a:prstGeom>
          <a:noFill/>
        </p:spPr>
        <p:txBody>
          <a:bodyPr wrap="square" rtlCol="0">
            <a:spAutoFit/>
          </a:bodyPr>
          <a:lstStyle/>
          <a:p>
            <a:pPr lvl="1"/>
            <a:r>
              <a:rPr lang="ka-GE" sz="2000" b="1" dirty="0" smtClean="0">
                <a:effectLst>
                  <a:outerShdw blurRad="38100" dist="38100" dir="2700000" algn="tl">
                    <a:srgbClr val="000000">
                      <a:alpha val="43137"/>
                    </a:srgbClr>
                  </a:outerShdw>
                </a:effectLst>
              </a:rPr>
              <a:t>საწარმოს წლიური წარმადობა და მუშაობის რეჟიმი</a:t>
            </a:r>
            <a:endParaRPr lang="en-US" sz="20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1198266" y="6339939"/>
            <a:ext cx="993734" cy="420660"/>
          </a:xfrm>
          <a:prstGeom prst="rect">
            <a:avLst/>
          </a:prstGeom>
        </p:spPr>
      </p:pic>
      <p:sp>
        <p:nvSpPr>
          <p:cNvPr id="7" name="Rectangle 6"/>
          <p:cNvSpPr/>
          <p:nvPr/>
        </p:nvSpPr>
        <p:spPr>
          <a:xfrm>
            <a:off x="779585" y="2162397"/>
            <a:ext cx="9874560" cy="2893100"/>
          </a:xfrm>
          <a:prstGeom prst="rect">
            <a:avLst/>
          </a:prstGeom>
        </p:spPr>
        <p:txBody>
          <a:bodyPr wrap="square">
            <a:spAutoFit/>
          </a:bodyPr>
          <a:lstStyle/>
          <a:p>
            <a:pPr algn="just">
              <a:spcBef>
                <a:spcPts val="600"/>
              </a:spcBef>
              <a:spcAft>
                <a:spcPts val="600"/>
              </a:spcAft>
            </a:pPr>
            <a:r>
              <a:rPr lang="ka-GE" dirty="0">
                <a:ea typeface="Calibri" panose="020F0502020204030204" pitchFamily="34" charset="0"/>
                <a:cs typeface="Times New Roman" panose="02020603050405020304" pitchFamily="18" charset="0"/>
              </a:rPr>
              <a:t>ჩვეულებრივ პირობებში საწარმო იმუშავებს წელიწადში 8760 საათი (365 დღე). </a:t>
            </a:r>
            <a:endParaRPr lang="en-US" dirty="0">
              <a:ea typeface="Calibri" panose="020F0502020204030204" pitchFamily="34" charset="0"/>
              <a:cs typeface="Times New Roman" panose="02020603050405020304" pitchFamily="18" charset="0"/>
            </a:endParaRPr>
          </a:p>
          <a:p>
            <a:pPr algn="just">
              <a:spcBef>
                <a:spcPts val="600"/>
              </a:spcBef>
              <a:spcAft>
                <a:spcPts val="600"/>
              </a:spcAft>
            </a:pPr>
            <a:r>
              <a:rPr lang="ka-GE" dirty="0">
                <a:ea typeface="Calibri" panose="020F0502020204030204" pitchFamily="34" charset="0"/>
                <a:cs typeface="Times New Roman" panose="02020603050405020304" pitchFamily="18" charset="0"/>
              </a:rPr>
              <a:t>24 საათიან რეჟიმში იმუშავებს იზოტოპების დაცალკევების და დაბალტემპერატურული რექტიფიკაციის საწარმოო უბნები (24 საათიანი სამუშაო ცვლა). სხვა განყოფილებები მხოლოდ სამუშაო დღეებში, დღეში 8 საათი. ბორის მჟავას და ბორის კარბიდის საწარმოო უბნები იმუშავებს პროდუქტზე მოთხოვნის შესაბამისად. ბორის მჟავას მაქსიმალური წარმადობა წელიწადში 4000 კგ, ხოლო ბორის კარბიდის მაქსიმალური წარმადობა 150 კგ-ა (დაახლოებით 250 დღე წელიწადში). მექანიკური საამქრო იმუშავებს წელიწადში 0-60 დღე (საჭიროებისამებრ).</a:t>
            </a:r>
            <a:endParaRPr lang="en-US" dirty="0">
              <a:ea typeface="Calibri" panose="020F0502020204030204" pitchFamily="34" charset="0"/>
              <a:cs typeface="Times New Roman" panose="02020603050405020304" pitchFamily="18" charset="0"/>
            </a:endParaRPr>
          </a:p>
          <a:p>
            <a:pPr algn="just">
              <a:spcBef>
                <a:spcPts val="600"/>
              </a:spcBef>
              <a:spcAft>
                <a:spcPts val="600"/>
              </a:spcAft>
            </a:pPr>
            <a:r>
              <a:rPr lang="ka-GE" dirty="0">
                <a:ea typeface="Calibri" panose="020F0502020204030204" pitchFamily="34" charset="0"/>
                <a:cs typeface="Times New Roman" panose="02020603050405020304" pitchFamily="18" charset="0"/>
              </a:rPr>
              <a:t>საწარმოში სულ დასაქმებული იქნება 85 ადამიანი. </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763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107" y="502103"/>
            <a:ext cx="9020908" cy="646331"/>
          </a:xfrm>
          <a:prstGeom prst="rect">
            <a:avLst/>
          </a:prstGeom>
          <a:noFill/>
        </p:spPr>
        <p:txBody>
          <a:bodyPr wrap="square" rtlCol="0">
            <a:spAutoFit/>
          </a:bodyPr>
          <a:lstStyle/>
          <a:p>
            <a:pPr lvl="1"/>
            <a:r>
              <a:rPr lang="ka-GE" b="1" dirty="0" smtClean="0">
                <a:effectLst>
                  <a:outerShdw blurRad="38100" dist="38100" dir="2700000" algn="tl">
                    <a:srgbClr val="000000">
                      <a:alpha val="43137"/>
                    </a:srgbClr>
                  </a:outerShdw>
                </a:effectLst>
              </a:rPr>
              <a:t>ტექნოლოგიური პროცესის აღწერა</a:t>
            </a:r>
          </a:p>
          <a:p>
            <a:pPr lvl="1"/>
            <a:r>
              <a:rPr lang="ka-GE" b="1" dirty="0">
                <a:effectLst>
                  <a:outerShdw blurRad="38100" dist="38100" dir="2700000" algn="tl">
                    <a:srgbClr val="000000">
                      <a:alpha val="43137"/>
                    </a:srgbClr>
                  </a:outerShdw>
                </a:effectLst>
              </a:rPr>
              <a:t>ბორის იზოტოპების წარმოების ტექნოლოგიის აღწერა (მიმდინარე საქმიანობა</a:t>
            </a:r>
            <a:r>
              <a:rPr lang="ka-GE"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Rectangle 2"/>
          <p:cNvSpPr/>
          <p:nvPr/>
        </p:nvSpPr>
        <p:spPr>
          <a:xfrm>
            <a:off x="791308" y="1616859"/>
            <a:ext cx="8563707" cy="4247317"/>
          </a:xfrm>
          <a:prstGeom prst="rect">
            <a:avLst/>
          </a:prstGeom>
        </p:spPr>
        <p:txBody>
          <a:bodyPr wrap="square">
            <a:spAutoFit/>
          </a:bodyPr>
          <a:lstStyle/>
          <a:p>
            <a:pPr algn="just"/>
            <a:r>
              <a:rPr lang="ka-GE" dirty="0"/>
              <a:t>როგორც აღვნიშნეთ, შპს „</a:t>
            </a:r>
            <a:r>
              <a:rPr lang="ka-GE" dirty="0" err="1"/>
              <a:t>სპექტრა</a:t>
            </a:r>
            <a:r>
              <a:rPr lang="ka-GE" dirty="0"/>
              <a:t> გეზის ჯორჯია“-ს საქმიანობის სფეროს ამჟამად, წარმოადგენს მხოლოდ </a:t>
            </a:r>
            <a:r>
              <a:rPr lang="ka-GE" baseline="30000" dirty="0"/>
              <a:t>10</a:t>
            </a:r>
            <a:r>
              <a:rPr lang="ka-GE" dirty="0"/>
              <a:t>B და </a:t>
            </a:r>
            <a:r>
              <a:rPr lang="ka-GE" baseline="30000" dirty="0"/>
              <a:t>11</a:t>
            </a:r>
            <a:r>
              <a:rPr lang="ka-GE" dirty="0"/>
              <a:t>B სტაბილური იზოტოპებით გამდიდრებული ბორის </a:t>
            </a:r>
            <a:r>
              <a:rPr lang="ka-GE" dirty="0" err="1"/>
              <a:t>სამფტორიდის</a:t>
            </a:r>
            <a:r>
              <a:rPr lang="ka-GE" dirty="0"/>
              <a:t> წარმოება. საწარმოო უბანი განთავსებულია 15 სართულიან </a:t>
            </a:r>
            <a:r>
              <a:rPr lang="ka-GE" dirty="0" smtClean="0"/>
              <a:t>კოშკში. </a:t>
            </a:r>
            <a:r>
              <a:rPr lang="ka-GE" dirty="0"/>
              <a:t>ბორის იზოტოპების </a:t>
            </a:r>
            <a:r>
              <a:rPr lang="ka-GE" dirty="0" err="1"/>
              <a:t>წამროების</a:t>
            </a:r>
            <a:r>
              <a:rPr lang="ka-GE" dirty="0"/>
              <a:t> ტექნოლოგია </a:t>
            </a:r>
            <a:r>
              <a:rPr lang="ka-GE" dirty="0" smtClean="0"/>
              <a:t>გულისხმობს იზოტოპ ბორ-11-ით (&gt;99,9% ატ.) და ბორ-10-ით (&gt;95,5% ატ.) გამდიდრებული </a:t>
            </a:r>
            <a:r>
              <a:rPr lang="ka-GE" dirty="0" err="1" smtClean="0"/>
              <a:t>სამფტორიანი</a:t>
            </a:r>
            <a:r>
              <a:rPr lang="ka-GE" dirty="0" smtClean="0"/>
              <a:t> ბორის წარმოებას, რისთვისაც საწყის ნედლეულს წარმოადგენს ბუნებრივი </a:t>
            </a:r>
            <a:r>
              <a:rPr lang="ka-GE" dirty="0" err="1" smtClean="0"/>
              <a:t>იზოტოპური</a:t>
            </a:r>
            <a:r>
              <a:rPr lang="ka-GE" dirty="0" smtClean="0"/>
              <a:t> შემცველობის ბორის </a:t>
            </a:r>
            <a:r>
              <a:rPr lang="ka-GE" dirty="0" err="1" smtClean="0"/>
              <a:t>სამფტორიდი</a:t>
            </a:r>
            <a:r>
              <a:rPr lang="ka-GE" dirty="0" smtClean="0"/>
              <a:t>, რომელშიც ბორ-10 იზოტოპის შემცველობა შეადგენს 19.9%.</a:t>
            </a:r>
            <a:endParaRPr lang="en-US" dirty="0" smtClean="0"/>
          </a:p>
          <a:p>
            <a:pPr algn="just"/>
            <a:r>
              <a:rPr lang="ka-GE" dirty="0" smtClean="0"/>
              <a:t>ბორის იზოტოპების წარმოების განყოფილების დანადგარების კომპლექსის მაქსიმალური წარმადობა შეადგენს 5500 კგ/წ </a:t>
            </a:r>
            <a:r>
              <a:rPr lang="ka-GE" baseline="30000" dirty="0" smtClean="0"/>
              <a:t>11</a:t>
            </a:r>
            <a:r>
              <a:rPr lang="ka-GE" dirty="0" smtClean="0"/>
              <a:t>BF</a:t>
            </a:r>
            <a:r>
              <a:rPr lang="ka-GE" baseline="-25000" dirty="0" smtClean="0"/>
              <a:t>3</a:t>
            </a:r>
            <a:r>
              <a:rPr lang="ka-GE" dirty="0" smtClean="0"/>
              <a:t> და 1400 კგ/წ </a:t>
            </a:r>
            <a:r>
              <a:rPr lang="ka-GE" baseline="30000" dirty="0" smtClean="0"/>
              <a:t>10</a:t>
            </a:r>
            <a:r>
              <a:rPr lang="ka-GE" dirty="0" smtClean="0"/>
              <a:t>BF</a:t>
            </a:r>
            <a:r>
              <a:rPr lang="ka-GE" baseline="-25000" dirty="0" smtClean="0"/>
              <a:t>3</a:t>
            </a:r>
            <a:r>
              <a:rPr lang="ka-GE" dirty="0" smtClean="0"/>
              <a:t> პროდუქტს (ბორ-10 იზოტოპზე გადათვლით). ბორის </a:t>
            </a:r>
            <a:r>
              <a:rPr lang="ka-GE" dirty="0" err="1" smtClean="0"/>
              <a:t>სამფტორიდის</a:t>
            </a:r>
            <a:r>
              <a:rPr lang="ka-GE" dirty="0" smtClean="0"/>
              <a:t> წლიური მოხმარება საწარმოს სრული დატვირთვით მუშაობისას არ აღემატება 7000 კგ-ს.</a:t>
            </a:r>
            <a:endParaRPr lang="en-US" dirty="0" smtClean="0"/>
          </a:p>
          <a:p>
            <a:pPr algn="just"/>
            <a:r>
              <a:rPr lang="ka-GE" dirty="0" smtClean="0"/>
              <a:t>საწარმოო დანადგარების შემადგენლობაში შედის ორი საწარმოო უბანი:</a:t>
            </a:r>
            <a:endParaRPr lang="en-US" dirty="0" smtClean="0"/>
          </a:p>
          <a:p>
            <a:pPr marL="742950" lvl="1" indent="-285750" algn="just">
              <a:buFont typeface="Arial" panose="020B0604020202020204" pitchFamily="34" charset="0"/>
              <a:buChar char="•"/>
            </a:pPr>
            <a:r>
              <a:rPr lang="ka-GE" dirty="0" smtClean="0"/>
              <a:t>ბორის იზოტოპების დაცალკევების უბანი;</a:t>
            </a:r>
            <a:endParaRPr lang="en-US" dirty="0" smtClean="0"/>
          </a:p>
          <a:p>
            <a:pPr marL="742950" lvl="1" indent="-285750" algn="just">
              <a:buFont typeface="Arial" panose="020B0604020202020204" pitchFamily="34" charset="0"/>
              <a:buChar char="•"/>
            </a:pPr>
            <a:r>
              <a:rPr lang="ka-GE" dirty="0" err="1" smtClean="0"/>
              <a:t>დაბალტემპერატურული</a:t>
            </a:r>
            <a:r>
              <a:rPr lang="ka-GE" dirty="0" smtClean="0"/>
              <a:t> რექტიფიკაციის უბანი.</a:t>
            </a:r>
            <a:endParaRPr lang="en-US" dirty="0"/>
          </a:p>
        </p:txBody>
      </p:sp>
      <p:pic>
        <p:nvPicPr>
          <p:cNvPr id="4" name="Picture 3"/>
          <p:cNvPicPr>
            <a:picLocks noChangeAspect="1"/>
          </p:cNvPicPr>
          <p:nvPr/>
        </p:nvPicPr>
        <p:blipFill>
          <a:blip r:embed="rId2"/>
          <a:stretch>
            <a:fillRect/>
          </a:stretch>
        </p:blipFill>
        <p:spPr>
          <a:xfrm>
            <a:off x="11198266" y="6339939"/>
            <a:ext cx="993734" cy="420660"/>
          </a:xfrm>
          <a:prstGeom prst="rect">
            <a:avLst/>
          </a:prstGeom>
        </p:spPr>
      </p:pic>
    </p:spTree>
    <p:extLst>
      <p:ext uri="{BB962C8B-B14F-4D97-AF65-F5344CB8AC3E}">
        <p14:creationId xmlns:p14="http://schemas.microsoft.com/office/powerpoint/2010/main" val="2049852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8351" t="11554" r="31621" b="5483"/>
          <a:stretch/>
        </p:blipFill>
        <p:spPr>
          <a:xfrm>
            <a:off x="5098345" y="0"/>
            <a:ext cx="7093655" cy="6858000"/>
          </a:xfrm>
          <a:prstGeom prst="rect">
            <a:avLst/>
          </a:prstGeom>
        </p:spPr>
      </p:pic>
      <p:sp>
        <p:nvSpPr>
          <p:cNvPr id="6" name="Rectangle 5"/>
          <p:cNvSpPr/>
          <p:nvPr/>
        </p:nvSpPr>
        <p:spPr>
          <a:xfrm>
            <a:off x="318496" y="3198167"/>
            <a:ext cx="3560590" cy="461665"/>
          </a:xfrm>
          <a:prstGeom prst="rect">
            <a:avLst/>
          </a:prstGeom>
        </p:spPr>
        <p:txBody>
          <a:bodyPr wrap="none">
            <a:spAutoFit/>
          </a:bodyPr>
          <a:lstStyle/>
          <a:p>
            <a:r>
              <a:rPr lang="en-US" sz="2400" i="1" dirty="0">
                <a:solidFill>
                  <a:srgbClr val="000000"/>
                </a:solidFill>
                <a:effectLst>
                  <a:outerShdw blurRad="38100" dist="38100" dir="2700000" algn="tl">
                    <a:srgbClr val="000000">
                      <a:alpha val="43137"/>
                    </a:srgbClr>
                  </a:outerShdw>
                </a:effectLst>
                <a:latin typeface="Sylfaen" panose="010A0502050306030303" pitchFamily="18" charset="0"/>
              </a:rPr>
              <a:t>BF</a:t>
            </a:r>
            <a:r>
              <a:rPr lang="en-US" sz="1000" i="1" dirty="0">
                <a:solidFill>
                  <a:srgbClr val="000000"/>
                </a:solidFill>
                <a:effectLst>
                  <a:outerShdw blurRad="38100" dist="38100" dir="2700000" algn="tl">
                    <a:srgbClr val="000000">
                      <a:alpha val="43137"/>
                    </a:srgbClr>
                  </a:outerShdw>
                </a:effectLst>
                <a:latin typeface="Sylfaen" panose="010A0502050306030303" pitchFamily="18" charset="0"/>
              </a:rPr>
              <a:t>3</a:t>
            </a:r>
            <a:r>
              <a:rPr lang="en-US" sz="2400" i="1" dirty="0">
                <a:solidFill>
                  <a:srgbClr val="000000"/>
                </a:solidFill>
                <a:effectLst>
                  <a:outerShdw blurRad="38100" dist="38100" dir="2700000" algn="tl">
                    <a:srgbClr val="000000">
                      <a:alpha val="43137"/>
                    </a:srgbClr>
                  </a:outerShdw>
                </a:effectLst>
                <a:latin typeface="Sylfaen" panose="010A0502050306030303" pitchFamily="18" charset="0"/>
              </a:rPr>
              <a:t>-</a:t>
            </a:r>
            <a:r>
              <a:rPr lang="ka-GE" sz="2400" i="1" dirty="0">
                <a:solidFill>
                  <a:srgbClr val="000000"/>
                </a:solidFill>
                <a:effectLst>
                  <a:outerShdw blurRad="38100" dist="38100" dir="2700000" algn="tl">
                    <a:srgbClr val="000000">
                      <a:alpha val="43137"/>
                    </a:srgbClr>
                  </a:outerShdw>
                </a:effectLst>
              </a:rPr>
              <a:t>ის მოძრაობის სქემა </a:t>
            </a:r>
            <a:endParaRPr lang="en-US" sz="2400" i="1" dirty="0">
              <a:effectLst>
                <a:outerShdw blurRad="38100" dist="38100" dir="2700000" algn="tl">
                  <a:srgbClr val="000000">
                    <a:alpha val="43137"/>
                  </a:srgbClr>
                </a:outerShdw>
              </a:effectLst>
            </a:endParaRPr>
          </a:p>
        </p:txBody>
      </p:sp>
      <p:sp>
        <p:nvSpPr>
          <p:cNvPr id="10" name="Right Arrow 9"/>
          <p:cNvSpPr/>
          <p:nvPr/>
        </p:nvSpPr>
        <p:spPr>
          <a:xfrm>
            <a:off x="3952875" y="3428999"/>
            <a:ext cx="819150" cy="45719"/>
          </a:xfrm>
          <a:prstGeom prst="rightArrow">
            <a:avLst/>
          </a:prstGeom>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891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073" t="20648" r="31614" b="17407"/>
          <a:stretch/>
        </p:blipFill>
        <p:spPr>
          <a:xfrm>
            <a:off x="4257631" y="0"/>
            <a:ext cx="7934369" cy="6858000"/>
          </a:xfrm>
          <a:prstGeom prst="rect">
            <a:avLst/>
          </a:prstGeom>
        </p:spPr>
      </p:pic>
      <p:sp>
        <p:nvSpPr>
          <p:cNvPr id="3" name="Rectangle 2"/>
          <p:cNvSpPr/>
          <p:nvPr/>
        </p:nvSpPr>
        <p:spPr>
          <a:xfrm>
            <a:off x="72435" y="2990641"/>
            <a:ext cx="3425938" cy="830997"/>
          </a:xfrm>
          <a:prstGeom prst="rect">
            <a:avLst/>
          </a:prstGeom>
        </p:spPr>
        <p:txBody>
          <a:bodyPr wrap="none">
            <a:spAutoFit/>
          </a:bodyPr>
          <a:lstStyle/>
          <a:p>
            <a:r>
              <a:rPr lang="ka-GE" sz="2400" i="1" dirty="0" err="1">
                <a:solidFill>
                  <a:srgbClr val="000000"/>
                </a:solidFill>
                <a:effectLst>
                  <a:outerShdw blurRad="38100" dist="38100" dir="2700000" algn="tl">
                    <a:srgbClr val="000000">
                      <a:alpha val="43137"/>
                    </a:srgbClr>
                  </a:outerShdw>
                </a:effectLst>
              </a:rPr>
              <a:t>ანიზოლის</a:t>
            </a:r>
            <a:r>
              <a:rPr lang="ka-GE" sz="2400" i="1" dirty="0">
                <a:solidFill>
                  <a:srgbClr val="000000"/>
                </a:solidFill>
                <a:effectLst>
                  <a:outerShdw blurRad="38100" dist="38100" dir="2700000" algn="tl">
                    <a:srgbClr val="000000">
                      <a:alpha val="43137"/>
                    </a:srgbClr>
                  </a:outerShdw>
                </a:effectLst>
              </a:rPr>
              <a:t> მოძრაობის </a:t>
            </a:r>
            <a:endParaRPr lang="ka-GE" sz="2400" i="1" dirty="0" smtClean="0">
              <a:solidFill>
                <a:srgbClr val="000000"/>
              </a:solidFill>
              <a:effectLst>
                <a:outerShdw blurRad="38100" dist="38100" dir="2700000" algn="tl">
                  <a:srgbClr val="000000">
                    <a:alpha val="43137"/>
                  </a:srgbClr>
                </a:outerShdw>
              </a:effectLst>
            </a:endParaRPr>
          </a:p>
          <a:p>
            <a:r>
              <a:rPr lang="ka-GE" sz="2400" i="1" dirty="0" smtClean="0">
                <a:solidFill>
                  <a:srgbClr val="000000"/>
                </a:solidFill>
                <a:effectLst>
                  <a:outerShdw blurRad="38100" dist="38100" dir="2700000" algn="tl">
                    <a:srgbClr val="000000">
                      <a:alpha val="43137"/>
                    </a:srgbClr>
                  </a:outerShdw>
                </a:effectLst>
              </a:rPr>
              <a:t>სქემა </a:t>
            </a:r>
            <a:endParaRPr lang="en-US" sz="2400" i="1" dirty="0">
              <a:effectLst>
                <a:outerShdw blurRad="38100" dist="38100" dir="2700000" algn="tl">
                  <a:srgbClr val="000000">
                    <a:alpha val="43137"/>
                  </a:srgbClr>
                </a:outerShdw>
              </a:effectLst>
            </a:endParaRPr>
          </a:p>
        </p:txBody>
      </p:sp>
      <p:sp>
        <p:nvSpPr>
          <p:cNvPr id="4" name="Right Arrow 3"/>
          <p:cNvSpPr/>
          <p:nvPr/>
        </p:nvSpPr>
        <p:spPr>
          <a:xfrm>
            <a:off x="3498373" y="3406140"/>
            <a:ext cx="530702" cy="45719"/>
          </a:xfrm>
          <a:prstGeom prst="rightArrow">
            <a:avLst/>
          </a:prstGeom>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129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450</TotalTime>
  <Words>2407</Words>
  <Application>Microsoft Office PowerPoint</Application>
  <PresentationFormat>Widescreen</PresentationFormat>
  <Paragraphs>143</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Century Gothic</vt:lpstr>
      <vt:lpstr>Sylfaen</vt:lpstr>
      <vt:lpstr>Symbol</vt:lpstr>
      <vt:lpstr>Times New Roman</vt:lpstr>
      <vt:lpstr>Wingdings</vt:lpstr>
      <vt:lpstr>Wingdings 3</vt:lpstr>
      <vt:lpstr>Ion</vt:lpstr>
      <vt:lpstr>შპს „სპექტრა გეზის ჯორჯია“-ს ქ. თბილისში არსებული იზოტოპების საწარმოს ექსპლუატაციის პირობების ცვლილების პროექტის  გარემოზე ზემოქმედების შეფასება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ქ. თბილისში არსებული იზოტოპების საწარმოს ექსპლუატაციის პირობების ცვლილების პროექტის   სკოპინგის ანგარიშის  </dc:title>
  <dc:creator>meri abuashvili</dc:creator>
  <cp:lastModifiedBy>User</cp:lastModifiedBy>
  <cp:revision>49</cp:revision>
  <dcterms:created xsi:type="dcterms:W3CDTF">2019-04-16T10:55:42Z</dcterms:created>
  <dcterms:modified xsi:type="dcterms:W3CDTF">2020-03-30T11:20:40Z</dcterms:modified>
</cp:coreProperties>
</file>