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0" r:id="rId15"/>
    <p:sldId id="271" r:id="rId16"/>
    <p:sldId id="272" r:id="rId17"/>
    <p:sldId id="273" r:id="rId18"/>
    <p:sldId id="274" r:id="rId19"/>
    <p:sldId id="275" r:id="rId20"/>
    <p:sldId id="276" r:id="rId21"/>
    <p:sldId id="27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ka-G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ka-GE"/>
          </a:p>
        </p:txBody>
      </p:sp>
      <p:sp>
        <p:nvSpPr>
          <p:cNvPr id="4" name="Date Placeholder 3"/>
          <p:cNvSpPr>
            <a:spLocks noGrp="1"/>
          </p:cNvSpPr>
          <p:nvPr>
            <p:ph type="dt" sz="half" idx="10"/>
          </p:nvPr>
        </p:nvSpPr>
        <p:spPr/>
        <p:txBody>
          <a:bodyPr/>
          <a:lstStyle/>
          <a:p>
            <a:fld id="{7CB97365-EBCA-4027-87D5-99FC1D4DF0BB}" type="datetimeFigureOut">
              <a:rPr lang="en-US" smtClean="0"/>
              <a:pPr/>
              <a:t>3/29/2020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ka-G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ka-GE"/>
          </a:p>
        </p:txBody>
      </p:sp>
      <p:sp>
        <p:nvSpPr>
          <p:cNvPr id="4" name="Date Placeholder 3"/>
          <p:cNvSpPr>
            <a:spLocks noGrp="1"/>
          </p:cNvSpPr>
          <p:nvPr>
            <p:ph type="dt" sz="half" idx="10"/>
          </p:nvPr>
        </p:nvSpPr>
        <p:spPr/>
        <p:txBody>
          <a:bodyPr/>
          <a:lstStyle/>
          <a:p>
            <a:fld id="{7CB97365-EBCA-4027-87D5-99FC1D4DF0BB}" type="datetimeFigureOut">
              <a:rPr lang="en-US" smtClean="0"/>
              <a:pPr/>
              <a:t>3/29/2020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ka-G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ka-GE"/>
          </a:p>
        </p:txBody>
      </p:sp>
      <p:sp>
        <p:nvSpPr>
          <p:cNvPr id="4" name="Date Placeholder 3"/>
          <p:cNvSpPr>
            <a:spLocks noGrp="1"/>
          </p:cNvSpPr>
          <p:nvPr>
            <p:ph type="dt" sz="half" idx="10"/>
          </p:nvPr>
        </p:nvSpPr>
        <p:spPr/>
        <p:txBody>
          <a:bodyPr/>
          <a:lstStyle/>
          <a:p>
            <a:fld id="{7CB97365-EBCA-4027-87D5-99FC1D4DF0BB}" type="datetimeFigureOut">
              <a:rPr lang="en-US" smtClean="0"/>
              <a:pPr/>
              <a:t>3/29/2020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ka-G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ka-GE"/>
          </a:p>
        </p:txBody>
      </p:sp>
      <p:sp>
        <p:nvSpPr>
          <p:cNvPr id="4" name="Date Placeholder 3"/>
          <p:cNvSpPr>
            <a:spLocks noGrp="1"/>
          </p:cNvSpPr>
          <p:nvPr>
            <p:ph type="dt" sz="half" idx="10"/>
          </p:nvPr>
        </p:nvSpPr>
        <p:spPr/>
        <p:txBody>
          <a:bodyPr/>
          <a:lstStyle/>
          <a:p>
            <a:fld id="{7CB97365-EBCA-4027-87D5-99FC1D4DF0BB}" type="datetimeFigureOut">
              <a:rPr lang="en-US" smtClean="0"/>
              <a:pPr/>
              <a:t>3/29/2020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ka-G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B97365-EBCA-4027-87D5-99FC1D4DF0BB}" type="datetimeFigureOut">
              <a:rPr lang="en-US" smtClean="0"/>
              <a:pPr/>
              <a:t>3/29/2020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ka-G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ka-G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ka-GE"/>
          </a:p>
        </p:txBody>
      </p:sp>
      <p:sp>
        <p:nvSpPr>
          <p:cNvPr id="5" name="Date Placeholder 4"/>
          <p:cNvSpPr>
            <a:spLocks noGrp="1"/>
          </p:cNvSpPr>
          <p:nvPr>
            <p:ph type="dt" sz="half" idx="10"/>
          </p:nvPr>
        </p:nvSpPr>
        <p:spPr/>
        <p:txBody>
          <a:bodyPr/>
          <a:lstStyle/>
          <a:p>
            <a:fld id="{7CB97365-EBCA-4027-87D5-99FC1D4DF0BB}" type="datetimeFigureOut">
              <a:rPr lang="en-US" smtClean="0"/>
              <a:pPr/>
              <a:t>3/29/2020</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ka-G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ka-G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ka-GE"/>
          </a:p>
        </p:txBody>
      </p:sp>
      <p:sp>
        <p:nvSpPr>
          <p:cNvPr id="7" name="Date Placeholder 6"/>
          <p:cNvSpPr>
            <a:spLocks noGrp="1"/>
          </p:cNvSpPr>
          <p:nvPr>
            <p:ph type="dt" sz="half" idx="10"/>
          </p:nvPr>
        </p:nvSpPr>
        <p:spPr/>
        <p:txBody>
          <a:bodyPr/>
          <a:lstStyle/>
          <a:p>
            <a:fld id="{7CB97365-EBCA-4027-87D5-99FC1D4DF0BB}" type="datetimeFigureOut">
              <a:rPr lang="en-US" smtClean="0"/>
              <a:pPr/>
              <a:t>3/29/2020</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ka-GE"/>
          </a:p>
        </p:txBody>
      </p:sp>
      <p:sp>
        <p:nvSpPr>
          <p:cNvPr id="3" name="Date Placeholder 2"/>
          <p:cNvSpPr>
            <a:spLocks noGrp="1"/>
          </p:cNvSpPr>
          <p:nvPr>
            <p:ph type="dt" sz="half" idx="10"/>
          </p:nvPr>
        </p:nvSpPr>
        <p:spPr/>
        <p:txBody>
          <a:bodyPr/>
          <a:lstStyle/>
          <a:p>
            <a:fld id="{7CB97365-EBCA-4027-87D5-99FC1D4DF0BB}" type="datetimeFigureOut">
              <a:rPr lang="en-US" smtClean="0"/>
              <a:pPr/>
              <a:t>3/29/2020</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B97365-EBCA-4027-87D5-99FC1D4DF0BB}" type="datetimeFigureOut">
              <a:rPr lang="en-US" smtClean="0"/>
              <a:pPr/>
              <a:t>3/29/2020</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ka-G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ka-G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B97365-EBCA-4027-87D5-99FC1D4DF0BB}" type="datetimeFigureOut">
              <a:rPr lang="en-US" smtClean="0"/>
              <a:pPr/>
              <a:t>3/29/2020</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ka-G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a-G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B97365-EBCA-4027-87D5-99FC1D4DF0BB}" type="datetimeFigureOut">
              <a:rPr lang="en-US" smtClean="0"/>
              <a:pPr/>
              <a:t>3/29/2020</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ka-G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ka-G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B97365-EBCA-4027-87D5-99FC1D4DF0BB}" type="datetimeFigureOut">
              <a:rPr lang="en-US" smtClean="0"/>
              <a:pPr/>
              <a:t>3/29/2020</a:t>
            </a:fld>
            <a:endParaRPr lang="en-US">
              <a:solidFill>
                <a:schemeClr val="tx1">
                  <a:shade val="50000"/>
                </a:scheme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0" lang="en-US">
              <a:solidFill>
                <a:schemeClr val="tx1">
                  <a:shade val="50000"/>
                </a:scheme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E29E33-B620-47F9-BB04-8846C2A5AFCC}" type="slidenum">
              <a:rPr kumimoji="0" lang="en-US" smtClean="0"/>
              <a:pPr/>
              <a:t>‹#›</a:t>
            </a:fld>
            <a:endParaRPr kumimoji="0" lang="en-US" dirty="0">
              <a:solidFill>
                <a:schemeClr val="tx1">
                  <a:shade val="50000"/>
                </a:schemeClr>
              </a:solidFill>
            </a:endParaRP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85800"/>
            <a:ext cx="7851648" cy="1447800"/>
          </a:xfrm>
        </p:spPr>
        <p:txBody>
          <a:bodyPr>
            <a:normAutofit/>
          </a:bodyPr>
          <a:lstStyle/>
          <a:p>
            <a:r>
              <a:rPr lang="pt-BR" sz="2400" b="1" dirty="0" smtClean="0">
                <a:latin typeface="Sylfaen" panose="010A0502050306030303" pitchFamily="18" charset="0"/>
              </a:rPr>
              <a:t>შეზღუდული პასუხისმგებლობის საზოგადოება </a:t>
            </a:r>
            <a:r>
              <a:rPr lang="ka-GE" sz="2400" b="1" dirty="0" smtClean="0">
                <a:latin typeface="Sylfaen" panose="010A0502050306030303" pitchFamily="18" charset="0"/>
              </a:rPr>
              <a:t>„</a:t>
            </a:r>
            <a:r>
              <a:rPr lang="ka-GE" sz="2400" b="1" dirty="0" smtClean="0">
                <a:latin typeface="Sylfaen" panose="010A0502050306030303" pitchFamily="18" charset="0"/>
              </a:rPr>
              <a:t>მშენებელი </a:t>
            </a:r>
            <a:r>
              <a:rPr lang="ka-GE" sz="2400" b="1" dirty="0" smtClean="0">
                <a:latin typeface="Sylfaen" panose="010A0502050306030303" pitchFamily="18" charset="0"/>
              </a:rPr>
              <a:t>2019“</a:t>
            </a:r>
            <a:r>
              <a:rPr lang="en-US" sz="2400" b="1" dirty="0" smtClean="0">
                <a:latin typeface="Sylfaen" panose="010A0502050306030303" pitchFamily="18" charset="0"/>
              </a:rPr>
              <a:t/>
            </a:r>
            <a:br>
              <a:rPr lang="en-US" sz="2400" b="1" dirty="0" smtClean="0">
                <a:latin typeface="Sylfaen" panose="010A0502050306030303" pitchFamily="18" charset="0"/>
              </a:rPr>
            </a:br>
            <a:endParaRPr lang="en-US" sz="2400" b="1" dirty="0">
              <a:latin typeface="Sylfaen" panose="010A0502050306030303" pitchFamily="18" charset="0"/>
            </a:endParaRPr>
          </a:p>
        </p:txBody>
      </p:sp>
      <p:sp>
        <p:nvSpPr>
          <p:cNvPr id="3" name="Subtitle 2"/>
          <p:cNvSpPr>
            <a:spLocks noGrp="1"/>
          </p:cNvSpPr>
          <p:nvPr>
            <p:ph type="subTitle" idx="1"/>
          </p:nvPr>
        </p:nvSpPr>
        <p:spPr>
          <a:xfrm>
            <a:off x="533400" y="2209800"/>
            <a:ext cx="7854696" cy="2771336"/>
          </a:xfrm>
        </p:spPr>
        <p:txBody>
          <a:bodyPr>
            <a:normAutofit/>
          </a:bodyPr>
          <a:lstStyle/>
          <a:p>
            <a:r>
              <a:rPr lang="ka-GE" sz="2400" b="1" dirty="0" smtClean="0">
                <a:solidFill>
                  <a:schemeClr val="tx1"/>
                </a:solidFill>
                <a:latin typeface="Sylfaen" panose="010A0502050306030303" pitchFamily="18" charset="0"/>
              </a:rPr>
              <a:t>ასფალტის საწარმოს ექსპლუატაციის პროექტის</a:t>
            </a:r>
            <a:endParaRPr lang="en-US" sz="2400" dirty="0" smtClean="0">
              <a:solidFill>
                <a:schemeClr val="tx1"/>
              </a:solidFill>
              <a:latin typeface="Sylfaen" panose="010A0502050306030303" pitchFamily="18" charset="0"/>
            </a:endParaRPr>
          </a:p>
          <a:p>
            <a:pPr algn="ctr"/>
            <a:r>
              <a:rPr lang="en-US" sz="2400" b="1" dirty="0" err="1" smtClean="0">
                <a:solidFill>
                  <a:schemeClr val="tx1"/>
                </a:solidFill>
                <a:latin typeface="Sylfaen" panose="010A0502050306030303" pitchFamily="18" charset="0"/>
              </a:rPr>
              <a:t>გარემოზე</a:t>
            </a:r>
            <a:r>
              <a:rPr lang="en-US" sz="2400" b="1" dirty="0" smtClean="0">
                <a:solidFill>
                  <a:schemeClr val="tx1"/>
                </a:solidFill>
                <a:latin typeface="Sylfaen" panose="010A0502050306030303" pitchFamily="18" charset="0"/>
              </a:rPr>
              <a:t> </a:t>
            </a:r>
            <a:r>
              <a:rPr lang="en-US" sz="2400" b="1" dirty="0" err="1" smtClean="0">
                <a:solidFill>
                  <a:schemeClr val="tx1"/>
                </a:solidFill>
                <a:latin typeface="Sylfaen" panose="010A0502050306030303" pitchFamily="18" charset="0"/>
              </a:rPr>
              <a:t>ზემოქმედების</a:t>
            </a:r>
            <a:r>
              <a:rPr lang="en-US" sz="2400" b="1" dirty="0" smtClean="0">
                <a:solidFill>
                  <a:schemeClr val="tx1"/>
                </a:solidFill>
                <a:latin typeface="Sylfaen" panose="010A0502050306030303" pitchFamily="18" charset="0"/>
              </a:rPr>
              <a:t> </a:t>
            </a:r>
            <a:r>
              <a:rPr lang="en-US" sz="2400" b="1" dirty="0" err="1" smtClean="0">
                <a:solidFill>
                  <a:schemeClr val="tx1"/>
                </a:solidFill>
                <a:latin typeface="Sylfaen" panose="010A0502050306030303" pitchFamily="18" charset="0"/>
              </a:rPr>
              <a:t>შეფასების</a:t>
            </a:r>
            <a:r>
              <a:rPr lang="en-US" sz="2400" b="1" dirty="0" smtClean="0">
                <a:solidFill>
                  <a:schemeClr val="tx1"/>
                </a:solidFill>
                <a:latin typeface="Sylfaen" panose="010A0502050306030303" pitchFamily="18" charset="0"/>
              </a:rPr>
              <a:t> </a:t>
            </a:r>
            <a:r>
              <a:rPr lang="en-US" sz="2400" b="1" dirty="0" err="1" smtClean="0">
                <a:solidFill>
                  <a:schemeClr val="tx1"/>
                </a:solidFill>
                <a:latin typeface="Sylfaen" panose="010A0502050306030303" pitchFamily="18" charset="0"/>
              </a:rPr>
              <a:t>ანგარიში</a:t>
            </a:r>
            <a:endParaRPr lang="en-US" sz="2400" dirty="0" smtClean="0">
              <a:solidFill>
                <a:schemeClr val="tx1"/>
              </a:solidFill>
              <a:latin typeface="Sylfaen" panose="010A0502050306030303" pitchFamily="18" charset="0"/>
            </a:endParaRPr>
          </a:p>
          <a:p>
            <a:pPr algn="ctr"/>
            <a:r>
              <a:rPr lang="ka-GE" sz="2400" b="1" dirty="0" smtClean="0">
                <a:solidFill>
                  <a:schemeClr val="tx1"/>
                </a:solidFill>
                <a:latin typeface="Sylfaen" panose="010A0502050306030303" pitchFamily="18" charset="0"/>
              </a:rPr>
              <a:t> </a:t>
            </a:r>
            <a:endParaRPr lang="en-US" sz="2400" dirty="0" smtClean="0">
              <a:solidFill>
                <a:schemeClr val="tx1"/>
              </a:solidFill>
              <a:latin typeface="Sylfaen" panose="010A0502050306030303" pitchFamily="18" charset="0"/>
            </a:endParaRPr>
          </a:p>
          <a:p>
            <a:pPr algn="ctr"/>
            <a:r>
              <a:rPr lang="ka-GE" sz="2400" dirty="0" smtClean="0">
                <a:solidFill>
                  <a:schemeClr val="tx1"/>
                </a:solidFill>
                <a:latin typeface="Sylfaen" panose="010A0502050306030303" pitchFamily="18" charset="0"/>
              </a:rPr>
              <a:t>პროექტის მომზადებელი: </a:t>
            </a:r>
            <a:r>
              <a:rPr lang="en-US" sz="2400" b="1" dirty="0" err="1" smtClean="0">
                <a:solidFill>
                  <a:schemeClr val="tx1"/>
                </a:solidFill>
                <a:latin typeface="Sylfaen" panose="010A0502050306030303" pitchFamily="18" charset="0"/>
              </a:rPr>
              <a:t>შპს</a:t>
            </a:r>
            <a:r>
              <a:rPr lang="en-US" sz="2400" b="1" dirty="0" smtClean="0">
                <a:solidFill>
                  <a:schemeClr val="tx1"/>
                </a:solidFill>
                <a:latin typeface="Sylfaen" panose="010A0502050306030303" pitchFamily="18" charset="0"/>
              </a:rPr>
              <a:t> „</a:t>
            </a:r>
            <a:r>
              <a:rPr lang="ka-GE" sz="2400" b="1" dirty="0" smtClean="0">
                <a:solidFill>
                  <a:schemeClr val="tx1"/>
                </a:solidFill>
                <a:latin typeface="Sylfaen" panose="010A0502050306030303" pitchFamily="18" charset="0"/>
              </a:rPr>
              <a:t>ეკოლცენტრი</a:t>
            </a:r>
            <a:r>
              <a:rPr lang="en-US" sz="2400" b="1" dirty="0" smtClean="0">
                <a:solidFill>
                  <a:schemeClr val="tx1"/>
                </a:solidFill>
                <a:latin typeface="Sylfaen" panose="010A0502050306030303" pitchFamily="18" charset="0"/>
              </a:rPr>
              <a:t>“</a:t>
            </a:r>
            <a:endParaRPr lang="en-US" sz="2400" dirty="0" smtClean="0">
              <a:solidFill>
                <a:schemeClr val="tx1"/>
              </a:solidFill>
              <a:latin typeface="Sylfaen" panose="010A0502050306030303" pitchFamily="18" charset="0"/>
            </a:endParaRPr>
          </a:p>
          <a:p>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69332"/>
            <a:ext cx="7851648" cy="457200"/>
          </a:xfrm>
        </p:spPr>
        <p:txBody>
          <a:bodyPr>
            <a:normAutofit/>
          </a:bodyPr>
          <a:lstStyle/>
          <a:p>
            <a:pPr algn="ctr"/>
            <a:r>
              <a:rPr lang="en-US" sz="2000" b="1" dirty="0" err="1" smtClean="0">
                <a:solidFill>
                  <a:schemeClr val="tx1"/>
                </a:solidFill>
                <a:latin typeface="Sylfaen" panose="010A0502050306030303" pitchFamily="18" charset="0"/>
              </a:rPr>
              <a:t>პროექტის</a:t>
            </a:r>
            <a:r>
              <a:rPr lang="en-US" sz="2000" b="1" dirty="0" smtClean="0">
                <a:solidFill>
                  <a:schemeClr val="tx1"/>
                </a:solidFill>
                <a:latin typeface="Sylfaen" panose="010A0502050306030303" pitchFamily="18" charset="0"/>
              </a:rPr>
              <a:t> </a:t>
            </a:r>
            <a:r>
              <a:rPr lang="en-US" sz="2000" b="1" dirty="0" err="1" smtClean="0">
                <a:solidFill>
                  <a:schemeClr val="tx1"/>
                </a:solidFill>
                <a:latin typeface="Sylfaen" panose="010A0502050306030303" pitchFamily="18" charset="0"/>
              </a:rPr>
              <a:t>ალტერნატიული</a:t>
            </a:r>
            <a:r>
              <a:rPr lang="en-US" sz="2000" b="1" dirty="0" smtClean="0">
                <a:solidFill>
                  <a:schemeClr val="tx1"/>
                </a:solidFill>
                <a:latin typeface="Sylfaen" panose="010A0502050306030303" pitchFamily="18" charset="0"/>
              </a:rPr>
              <a:t> </a:t>
            </a:r>
            <a:r>
              <a:rPr lang="en-US" sz="2000" b="1" dirty="0" err="1" smtClean="0">
                <a:solidFill>
                  <a:schemeClr val="tx1"/>
                </a:solidFill>
                <a:latin typeface="Sylfaen" panose="010A0502050306030303" pitchFamily="18" charset="0"/>
              </a:rPr>
              <a:t>ვარიანტები</a:t>
            </a:r>
            <a:endParaRPr lang="en-US" sz="2000" b="1" dirty="0">
              <a:solidFill>
                <a:schemeClr val="tx1"/>
              </a:solidFill>
              <a:latin typeface="Sylfaen" panose="010A0502050306030303" pitchFamily="18" charset="0"/>
            </a:endParaRPr>
          </a:p>
        </p:txBody>
      </p:sp>
      <p:sp>
        <p:nvSpPr>
          <p:cNvPr id="5" name="Subtitle 4"/>
          <p:cNvSpPr>
            <a:spLocks noGrp="1"/>
          </p:cNvSpPr>
          <p:nvPr>
            <p:ph type="subTitle" idx="1"/>
          </p:nvPr>
        </p:nvSpPr>
        <p:spPr>
          <a:xfrm>
            <a:off x="498159" y="971656"/>
            <a:ext cx="5088686" cy="369332"/>
          </a:xfrm>
          <a:prstGeom prst="rect">
            <a:avLst/>
          </a:prstGeom>
        </p:spPr>
        <p:txBody>
          <a:bodyPr wrap="square">
            <a:spAutoFit/>
          </a:bodyPr>
          <a:lstStyle/>
          <a:p>
            <a:pPr algn="just"/>
            <a:r>
              <a:rPr lang="ka-GE" sz="1800" dirty="0" smtClean="0">
                <a:solidFill>
                  <a:schemeClr val="tx1"/>
                </a:solidFill>
                <a:latin typeface="Sylfaen" panose="010A0502050306030303" pitchFamily="18" charset="0"/>
              </a:rPr>
              <a:t>ტერიტორიის შერჩევის ალტერნატივა</a:t>
            </a:r>
            <a:r>
              <a:rPr lang="ka-GE" sz="1800" dirty="0" smtClean="0">
                <a:latin typeface="Sylfaen" panose="010A0502050306030303" pitchFamily="18" charset="0"/>
              </a:rPr>
              <a:t>:</a:t>
            </a:r>
          </a:p>
        </p:txBody>
      </p:sp>
      <p:sp>
        <p:nvSpPr>
          <p:cNvPr id="11" name="Rectangle 10"/>
          <p:cNvSpPr/>
          <p:nvPr/>
        </p:nvSpPr>
        <p:spPr>
          <a:xfrm>
            <a:off x="498159" y="1751378"/>
            <a:ext cx="1850186" cy="369332"/>
          </a:xfrm>
          <a:prstGeom prst="rect">
            <a:avLst/>
          </a:prstGeom>
        </p:spPr>
        <p:txBody>
          <a:bodyPr wrap="none">
            <a:spAutoFit/>
          </a:bodyPr>
          <a:lstStyle/>
          <a:p>
            <a:r>
              <a:rPr lang="ka-GE" dirty="0" smtClean="0">
                <a:latin typeface="Sylfaen" panose="010A0502050306030303" pitchFamily="18" charset="0"/>
              </a:rPr>
              <a:t>კრიტერიუმები:</a:t>
            </a:r>
            <a:endParaRPr lang="en-US" dirty="0">
              <a:latin typeface="Sylfaen" panose="010A0502050306030303" pitchFamily="18" charset="0"/>
            </a:endParaRPr>
          </a:p>
        </p:txBody>
      </p:sp>
      <p:sp>
        <p:nvSpPr>
          <p:cNvPr id="16" name="Rectangle 15"/>
          <p:cNvSpPr/>
          <p:nvPr/>
        </p:nvSpPr>
        <p:spPr>
          <a:xfrm>
            <a:off x="2348345" y="1730596"/>
            <a:ext cx="6477000" cy="1600438"/>
          </a:xfrm>
          <a:prstGeom prst="rect">
            <a:avLst/>
          </a:prstGeom>
        </p:spPr>
        <p:txBody>
          <a:bodyPr wrap="square">
            <a:spAutoFit/>
          </a:bodyPr>
          <a:lstStyle/>
          <a:p>
            <a:r>
              <a:rPr lang="ka-GE" dirty="0" smtClean="0">
                <a:latin typeface="Sylfaen" panose="010A0502050306030303" pitchFamily="18" charset="0"/>
              </a:rPr>
              <a:t>- </a:t>
            </a:r>
            <a:r>
              <a:rPr lang="ka-GE" sz="1600" dirty="0" smtClean="0">
                <a:latin typeface="Sylfaen" panose="010A0502050306030303" pitchFamily="18" charset="0"/>
              </a:rPr>
              <a:t>მისასვლელი გზა,</a:t>
            </a:r>
          </a:p>
          <a:p>
            <a:r>
              <a:rPr lang="ka-GE" sz="1600" dirty="0" smtClean="0">
                <a:latin typeface="Sylfaen" panose="010A0502050306030303" pitchFamily="18" charset="0"/>
              </a:rPr>
              <a:t>- ელექტრომომარაგება, </a:t>
            </a:r>
          </a:p>
          <a:p>
            <a:r>
              <a:rPr lang="ka-GE" sz="1600" dirty="0" smtClean="0">
                <a:latin typeface="Sylfaen" panose="010A0502050306030303" pitchFamily="18" charset="0"/>
              </a:rPr>
              <a:t>- არასასოფლო-დანიშნულების მიწის ნაკვეთი, </a:t>
            </a:r>
          </a:p>
          <a:p>
            <a:r>
              <a:rPr lang="ka-GE" sz="1600" dirty="0" smtClean="0">
                <a:latin typeface="Sylfaen" panose="010A0502050306030303" pitchFamily="18" charset="0"/>
              </a:rPr>
              <a:t>- დასახლებული პუნქტიდან დიდი მანძილით დაცილება, </a:t>
            </a:r>
          </a:p>
          <a:p>
            <a:r>
              <a:rPr lang="ka-GE" sz="1600" dirty="0" smtClean="0">
                <a:latin typeface="Sylfaen" panose="010A0502050306030303" pitchFamily="18" charset="0"/>
              </a:rPr>
              <a:t>- წყლის მომარაგება </a:t>
            </a:r>
          </a:p>
          <a:p>
            <a:pPr>
              <a:tabLst>
                <a:tab pos="169863" algn="l"/>
              </a:tabLst>
            </a:pPr>
            <a:r>
              <a:rPr lang="ka-GE" sz="1600" dirty="0" smtClean="0">
                <a:latin typeface="Sylfaen" panose="010A0502050306030303" pitchFamily="18" charset="0"/>
              </a:rPr>
              <a:t>- </a:t>
            </a:r>
            <a:r>
              <a:rPr lang="ka-GE" sz="1600" dirty="0" smtClean="0"/>
              <a:t>ელექტროენერგიით მომარაგება</a:t>
            </a:r>
            <a:endParaRPr lang="en-US" sz="1600" dirty="0"/>
          </a:p>
        </p:txBody>
      </p:sp>
      <p:sp>
        <p:nvSpPr>
          <p:cNvPr id="17" name="Rectangle 16"/>
          <p:cNvSpPr/>
          <p:nvPr/>
        </p:nvSpPr>
        <p:spPr>
          <a:xfrm>
            <a:off x="498159" y="3318570"/>
            <a:ext cx="8327185" cy="3046988"/>
          </a:xfrm>
          <a:prstGeom prst="rect">
            <a:avLst/>
          </a:prstGeom>
        </p:spPr>
        <p:txBody>
          <a:bodyPr wrap="square">
            <a:spAutoFit/>
          </a:bodyPr>
          <a:lstStyle/>
          <a:p>
            <a:pPr marL="285750" indent="-285750" algn="just">
              <a:buFont typeface="Arial" panose="020B0604020202020204" pitchFamily="34" charset="0"/>
              <a:buChar char="•"/>
            </a:pPr>
            <a:r>
              <a:rPr lang="ka-GE" sz="1600" dirty="0" smtClean="0">
                <a:latin typeface="Sylfaen" panose="010A0502050306030303" pitchFamily="18" charset="0"/>
              </a:rPr>
              <a:t>ასფალტ-ბეტონის დანადგარის მონტაჯი განხორციელდა შპს „გაბი“-ს მიერ 2017 წლის პირველ ნახევარში. </a:t>
            </a:r>
          </a:p>
          <a:p>
            <a:pPr marL="285750" indent="-285750" algn="just">
              <a:buFont typeface="Arial" panose="020B0604020202020204" pitchFamily="34" charset="0"/>
              <a:buChar char="•"/>
            </a:pPr>
            <a:endParaRPr lang="ka-GE" sz="1600" dirty="0" smtClean="0">
              <a:latin typeface="Sylfaen" panose="010A0502050306030303" pitchFamily="18" charset="0"/>
            </a:endParaRPr>
          </a:p>
          <a:p>
            <a:pPr marL="285750" indent="-285750" algn="just">
              <a:buFont typeface="Arial" panose="020B0604020202020204" pitchFamily="34" charset="0"/>
              <a:buChar char="•"/>
            </a:pPr>
            <a:r>
              <a:rPr lang="ka-GE" sz="1600" dirty="0" smtClean="0">
                <a:latin typeface="Sylfaen" panose="010A0502050306030303" pitchFamily="18" charset="0"/>
              </a:rPr>
              <a:t>შპს „გაბი“-ს დაქვემდებარებაში არსებული ინერტული მასალების საწარმო, რომელიც მდებარეობს მის უშუალო სიახლოვეს. </a:t>
            </a:r>
          </a:p>
          <a:p>
            <a:pPr marL="285750" indent="-285750" algn="just">
              <a:buFont typeface="Arial" panose="020B0604020202020204" pitchFamily="34" charset="0"/>
              <a:buChar char="•"/>
            </a:pPr>
            <a:endParaRPr lang="ka-GE" sz="1600" dirty="0" smtClean="0">
              <a:latin typeface="Sylfaen" panose="010A0502050306030303" pitchFamily="18" charset="0"/>
            </a:endParaRPr>
          </a:p>
          <a:p>
            <a:pPr marL="285750" indent="-285750" algn="just">
              <a:buFont typeface="Arial" panose="020B0604020202020204" pitchFamily="34" charset="0"/>
              <a:buChar char="•"/>
            </a:pPr>
            <a:r>
              <a:rPr lang="ka-GE" sz="1600" dirty="0" smtClean="0">
                <a:latin typeface="Sylfaen" panose="010A0502050306030303" pitchFamily="18" charset="0"/>
              </a:rPr>
              <a:t>აღნიშნულ ტერიტორიაზე არსებობს ყველა ის ინფრასტრუქტურა (დენი, ბუნებრივი აირი, წყალი და სხვა), რომელიც საჭიროა ასფალტის ქარხნის ფუნქციონირებისათვის. </a:t>
            </a:r>
          </a:p>
          <a:p>
            <a:pPr marL="285750" indent="-285750" algn="just">
              <a:buFont typeface="Arial" panose="020B0604020202020204" pitchFamily="34" charset="0"/>
              <a:buChar char="•"/>
            </a:pPr>
            <a:endParaRPr lang="en-US" sz="1600" dirty="0" smtClean="0">
              <a:latin typeface="Sylfaen" panose="010A0502050306030303" pitchFamily="18" charset="0"/>
            </a:endParaRPr>
          </a:p>
          <a:p>
            <a:pPr marL="285750" indent="-285750" algn="just">
              <a:buFont typeface="Arial" panose="020B0604020202020204" pitchFamily="34" charset="0"/>
              <a:buChar char="•"/>
            </a:pPr>
            <a:r>
              <a:rPr lang="ka-GE" sz="1600" dirty="0" smtClean="0">
                <a:latin typeface="Sylfaen" panose="010A0502050306030303" pitchFamily="18" charset="0"/>
              </a:rPr>
              <a:t>საწარმოს აღდგენის აუცილებლობა განაპირობა  როგორც ადგილობრივი, ასევე სატრანსპორტო საავტომობილო გზების მშენებლობამ და რემონტმა.</a:t>
            </a:r>
            <a:endParaRPr lang="en-US" sz="1600" dirty="0" smtClean="0">
              <a:latin typeface="Sylfaen" panose="010A0502050306030303"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Autofit/>
          </a:bodyPr>
          <a:lstStyle/>
          <a:p>
            <a:r>
              <a:rPr lang="ka-GE" sz="1800" b="1" dirty="0" smtClean="0">
                <a:latin typeface="Sylfaen" panose="010A0502050306030303" pitchFamily="18" charset="0"/>
              </a:rPr>
              <a:t>საქმიანობით გამოწვეული გარემოზე შესაძლო ზემოქმედების მოკლე აღწერა</a:t>
            </a:r>
            <a:r>
              <a:rPr lang="en-US" sz="1800" b="1" dirty="0" smtClean="0">
                <a:latin typeface="Sylfaen" panose="010A0502050306030303" pitchFamily="18" charset="0"/>
              </a:rPr>
              <a:t/>
            </a:r>
            <a:br>
              <a:rPr lang="en-US" sz="1800" b="1" dirty="0" smtClean="0">
                <a:latin typeface="Sylfaen" panose="010A0502050306030303" pitchFamily="18" charset="0"/>
              </a:rPr>
            </a:br>
            <a:endParaRPr lang="en-US" sz="1800" b="1" dirty="0">
              <a:latin typeface="Sylfaen" panose="010A0502050306030303" pitchFamily="18" charset="0"/>
            </a:endParaRPr>
          </a:p>
        </p:txBody>
      </p:sp>
      <p:sp>
        <p:nvSpPr>
          <p:cNvPr id="3" name="Content Placeholder 2"/>
          <p:cNvSpPr>
            <a:spLocks noGrp="1"/>
          </p:cNvSpPr>
          <p:nvPr>
            <p:ph idx="1"/>
          </p:nvPr>
        </p:nvSpPr>
        <p:spPr>
          <a:xfrm>
            <a:off x="471055" y="1752600"/>
            <a:ext cx="8229600" cy="3200400"/>
          </a:xfrm>
        </p:spPr>
        <p:txBody>
          <a:bodyPr>
            <a:normAutofit/>
          </a:bodyPr>
          <a:lstStyle/>
          <a:p>
            <a:pPr>
              <a:buNone/>
            </a:pPr>
            <a:r>
              <a:rPr lang="ka-GE" sz="2200" dirty="0" smtClean="0">
                <a:latin typeface="Sylfaen" panose="010A0502050306030303" pitchFamily="18" charset="0"/>
              </a:rPr>
              <a:t>● </a:t>
            </a:r>
            <a:r>
              <a:rPr lang="ka-GE" sz="1600" dirty="0" smtClean="0">
                <a:latin typeface="Sylfaen" panose="010A0502050306030303" pitchFamily="18" charset="0"/>
              </a:rPr>
              <a:t>ზემოქმედება ატმოსფერულ ჰაერზე და ემისიები</a:t>
            </a:r>
          </a:p>
          <a:p>
            <a:pPr>
              <a:buNone/>
            </a:pPr>
            <a:r>
              <a:rPr lang="ka-GE" sz="1600" dirty="0" smtClean="0">
                <a:latin typeface="Sylfaen" panose="010A0502050306030303" pitchFamily="18" charset="0"/>
              </a:rPr>
              <a:t>● ხმაური; ვიბრაცია</a:t>
            </a:r>
            <a:endParaRPr lang="en-US" sz="1600" dirty="0" smtClean="0">
              <a:latin typeface="Sylfaen" panose="010A0502050306030303" pitchFamily="18" charset="0"/>
            </a:endParaRPr>
          </a:p>
          <a:p>
            <a:pPr>
              <a:buNone/>
            </a:pPr>
            <a:r>
              <a:rPr lang="ka-GE" sz="1600" dirty="0" smtClean="0">
                <a:latin typeface="Sylfaen" panose="010A0502050306030303" pitchFamily="18" charset="0"/>
              </a:rPr>
              <a:t>● ელექტრო მაგნიტური გამოსხივება</a:t>
            </a:r>
            <a:endParaRPr lang="en-US" sz="1600" dirty="0" smtClean="0">
              <a:latin typeface="Sylfaen" panose="010A0502050306030303" pitchFamily="18" charset="0"/>
            </a:endParaRPr>
          </a:p>
          <a:p>
            <a:pPr>
              <a:buNone/>
            </a:pPr>
            <a:r>
              <a:rPr lang="ka-GE" sz="1600" dirty="0" smtClean="0">
                <a:latin typeface="Sylfaen" panose="010A0502050306030303" pitchFamily="18" charset="0"/>
              </a:rPr>
              <a:t>● ზემოქმედება წყლის ხარისხზე</a:t>
            </a:r>
            <a:endParaRPr lang="en-US" sz="1600" dirty="0" smtClean="0">
              <a:latin typeface="Sylfaen" panose="010A0502050306030303" pitchFamily="18" charset="0"/>
            </a:endParaRPr>
          </a:p>
          <a:p>
            <a:pPr>
              <a:buNone/>
            </a:pPr>
            <a:r>
              <a:rPr lang="ka-GE" sz="1600" dirty="0" smtClean="0">
                <a:latin typeface="Sylfaen" panose="010A0502050306030303" pitchFamily="18" charset="0"/>
              </a:rPr>
              <a:t>● ზემოქმედება ცხოველთა სამყაროზე</a:t>
            </a:r>
            <a:endParaRPr lang="en-US" sz="1600" dirty="0" smtClean="0">
              <a:latin typeface="Sylfaen" panose="010A0502050306030303" pitchFamily="18" charset="0"/>
            </a:endParaRPr>
          </a:p>
          <a:p>
            <a:pPr>
              <a:buNone/>
            </a:pPr>
            <a:r>
              <a:rPr lang="ka-GE" sz="1600" dirty="0" smtClean="0">
                <a:latin typeface="Sylfaen" panose="010A0502050306030303" pitchFamily="18" charset="0"/>
              </a:rPr>
              <a:t>● ნარჩენების წარმოქმნა და მათი მართვის პროცესში მოსალოდნელი ზემოქმედება</a:t>
            </a:r>
            <a:endParaRPr lang="en-US" sz="1600" dirty="0" smtClean="0">
              <a:latin typeface="Sylfaen" panose="010A0502050306030303" pitchFamily="18" charset="0"/>
            </a:endParaRPr>
          </a:p>
          <a:p>
            <a:pPr>
              <a:buNone/>
            </a:pPr>
            <a:r>
              <a:rPr lang="ka-GE" sz="1600" dirty="0" smtClean="0">
                <a:latin typeface="Sylfaen" panose="010A0502050306030303" pitchFamily="18" charset="0"/>
              </a:rPr>
              <a:t>● ზემოქმედება ადამიანის ჯანმრთელობასა და უსაფრთხოებაზე</a:t>
            </a:r>
            <a:endParaRPr lang="en-US" sz="1600" dirty="0" smtClean="0">
              <a:latin typeface="Sylfaen" panose="010A0502050306030303" pitchFamily="18" charset="0"/>
            </a:endParaRPr>
          </a:p>
          <a:p>
            <a:pPr>
              <a:buNone/>
            </a:pPr>
            <a:r>
              <a:rPr lang="ka-GE" sz="1600" dirty="0" smtClean="0">
                <a:latin typeface="Sylfaen" panose="010A0502050306030303" pitchFamily="18" charset="0"/>
              </a:rPr>
              <a:t>● ნიადაგის; გრუნტის და მიწისქვეშა წყლების დაბინძურების რისკები </a:t>
            </a:r>
            <a:endParaRPr lang="en-US" sz="1600" dirty="0" smtClean="0">
              <a:latin typeface="Sylfaen" panose="010A0502050306030303" pitchFamily="18" charset="0"/>
            </a:endParaRPr>
          </a:p>
          <a:p>
            <a:pPr>
              <a:buNone/>
            </a:pPr>
            <a:r>
              <a:rPr lang="ka-GE" sz="1600" dirty="0" smtClean="0">
                <a:latin typeface="Sylfaen" panose="010A0502050306030303" pitchFamily="18" charset="0"/>
              </a:rPr>
              <a:t>● კუმულაციური ზემოქმედება</a:t>
            </a:r>
            <a:endParaRPr lang="en-US" sz="1600" dirty="0" smtClean="0">
              <a:latin typeface="Sylfaen" panose="010A0502050306030303" pitchFamily="18" charset="0"/>
            </a:endParaRPr>
          </a:p>
          <a:p>
            <a:pPr>
              <a:buNone/>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09600"/>
          </a:xfrm>
        </p:spPr>
        <p:txBody>
          <a:bodyPr>
            <a:normAutofit/>
          </a:bodyPr>
          <a:lstStyle/>
          <a:p>
            <a:r>
              <a:rPr lang="ka-GE" sz="1800" b="1" dirty="0" smtClean="0">
                <a:latin typeface="Sylfaen" panose="010A0502050306030303" pitchFamily="18" charset="0"/>
              </a:rPr>
              <a:t>ზემოქმედება ატმოსფერულ ჰაერზე და ემისიები</a:t>
            </a:r>
            <a:endParaRPr lang="en-US" sz="1800" b="1" dirty="0">
              <a:latin typeface="Sylfaen" panose="010A0502050306030303" pitchFamily="18" charset="0"/>
            </a:endParaRPr>
          </a:p>
        </p:txBody>
      </p:sp>
      <p:sp>
        <p:nvSpPr>
          <p:cNvPr id="4" name="Rectangle 3"/>
          <p:cNvSpPr/>
          <p:nvPr/>
        </p:nvSpPr>
        <p:spPr>
          <a:xfrm>
            <a:off x="623454" y="1893727"/>
            <a:ext cx="2870899" cy="338554"/>
          </a:xfrm>
          <a:prstGeom prst="rect">
            <a:avLst/>
          </a:prstGeom>
        </p:spPr>
        <p:txBody>
          <a:bodyPr wrap="square">
            <a:spAutoFit/>
          </a:bodyPr>
          <a:lstStyle/>
          <a:p>
            <a:r>
              <a:rPr lang="ka-GE" sz="1600" dirty="0" smtClean="0">
                <a:latin typeface="Sylfaen" panose="010A0502050306030303" pitchFamily="18" charset="0"/>
              </a:rPr>
              <a:t>ასფალტის დანადგარი </a:t>
            </a:r>
            <a:endParaRPr lang="en-US" sz="1600" dirty="0"/>
          </a:p>
        </p:txBody>
      </p:sp>
      <p:sp>
        <p:nvSpPr>
          <p:cNvPr id="5" name="Rectangle 4"/>
          <p:cNvSpPr/>
          <p:nvPr/>
        </p:nvSpPr>
        <p:spPr>
          <a:xfrm>
            <a:off x="4766351" y="1762961"/>
            <a:ext cx="4419600" cy="584775"/>
          </a:xfrm>
          <a:prstGeom prst="rect">
            <a:avLst/>
          </a:prstGeom>
        </p:spPr>
        <p:txBody>
          <a:bodyPr wrap="square">
            <a:spAutoFit/>
          </a:bodyPr>
          <a:lstStyle/>
          <a:p>
            <a:pPr algn="just"/>
            <a:r>
              <a:rPr lang="ka-GE" sz="1600" dirty="0" smtClean="0">
                <a:latin typeface="Sylfaen" panose="010A0502050306030303" pitchFamily="18" charset="0"/>
              </a:rPr>
              <a:t>ნედლეულის მიღება-დასაწყოების ტერიტორიები, მიმღები ბუნკერი</a:t>
            </a:r>
            <a:endParaRPr lang="en-US" sz="1600" dirty="0">
              <a:latin typeface="Sylfaen" panose="010A0502050306030303" pitchFamily="18" charset="0"/>
            </a:endParaRPr>
          </a:p>
        </p:txBody>
      </p:sp>
      <p:sp>
        <p:nvSpPr>
          <p:cNvPr id="6" name="Rectangle 5"/>
          <p:cNvSpPr/>
          <p:nvPr/>
        </p:nvSpPr>
        <p:spPr>
          <a:xfrm>
            <a:off x="1485900" y="2769762"/>
            <a:ext cx="5753100" cy="338554"/>
          </a:xfrm>
          <a:prstGeom prst="rect">
            <a:avLst/>
          </a:prstGeom>
        </p:spPr>
        <p:txBody>
          <a:bodyPr wrap="square">
            <a:spAutoFit/>
          </a:bodyPr>
          <a:lstStyle/>
          <a:p>
            <a:pPr algn="just"/>
            <a:r>
              <a:rPr lang="ka-GE" sz="1600" dirty="0" smtClean="0">
                <a:latin typeface="Sylfaen" panose="010A0502050306030303" pitchFamily="18" charset="0"/>
              </a:rPr>
              <a:t>ბიტუმის მიღების, შენახვის და სახარში რეზერვუარები</a:t>
            </a:r>
            <a:endParaRPr lang="en-US" sz="1600" dirty="0">
              <a:latin typeface="Sylfaen" panose="010A0502050306030303" pitchFamily="18" charset="0"/>
            </a:endParaRPr>
          </a:p>
        </p:txBody>
      </p:sp>
      <p:cxnSp>
        <p:nvCxnSpPr>
          <p:cNvPr id="7" name="Straight Arrow Connector 6"/>
          <p:cNvCxnSpPr/>
          <p:nvPr/>
        </p:nvCxnSpPr>
        <p:spPr>
          <a:xfrm flipH="1">
            <a:off x="2729311" y="1078004"/>
            <a:ext cx="1021385" cy="5451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442342" y="1081206"/>
            <a:ext cx="1150315" cy="5451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114800" y="1368106"/>
            <a:ext cx="0" cy="10903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637309" y="3937850"/>
            <a:ext cx="7772400" cy="646331"/>
          </a:xfrm>
          <a:prstGeom prst="rect">
            <a:avLst/>
          </a:prstGeom>
        </p:spPr>
        <p:txBody>
          <a:bodyPr wrap="square">
            <a:spAutoFit/>
          </a:bodyPr>
          <a:lstStyle/>
          <a:p>
            <a:pPr algn="just"/>
            <a:r>
              <a:rPr lang="ka-GE" dirty="0" smtClean="0">
                <a:latin typeface="Sylfaen" panose="010A0502050306030303" pitchFamily="18" charset="0"/>
              </a:rPr>
              <a:t>გარემოში გამოიფრქვევა შემდეგი მავნე ნივთიერებები: </a:t>
            </a:r>
            <a:r>
              <a:rPr lang="en-US" dirty="0" smtClean="0">
                <a:latin typeface="Sylfaen" panose="010A0502050306030303" pitchFamily="18" charset="0"/>
              </a:rPr>
              <a:t> </a:t>
            </a:r>
            <a:r>
              <a:rPr lang="ka-GE" b="1" i="1" dirty="0" smtClean="0">
                <a:latin typeface="Sylfaen" panose="010A0502050306030303" pitchFamily="18" charset="0"/>
              </a:rPr>
              <a:t>არაორგანული მტვერი, ნახშირწყალბადები, აზოტის ორჟანგი და ნახშირჟანგი</a:t>
            </a:r>
            <a:r>
              <a:rPr lang="ka-GE" i="1" dirty="0" smtClean="0">
                <a:latin typeface="Sylfaen" panose="010A0502050306030303" pitchFamily="18" charset="0"/>
              </a:rPr>
              <a:t>.</a:t>
            </a:r>
            <a:endParaRPr lang="en-US" i="1" dirty="0">
              <a:latin typeface="Sylfaen" panose="010A0502050306030303" pitchFamily="18" charset="0"/>
            </a:endParaRPr>
          </a:p>
        </p:txBody>
      </p:sp>
      <p:sp>
        <p:nvSpPr>
          <p:cNvPr id="3" name="Rectangle 2"/>
          <p:cNvSpPr/>
          <p:nvPr/>
        </p:nvSpPr>
        <p:spPr>
          <a:xfrm>
            <a:off x="1485900" y="2692148"/>
            <a:ext cx="5295900" cy="4671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48201" y="1762961"/>
            <a:ext cx="4495799" cy="5678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489877" y="1842457"/>
            <a:ext cx="3276600" cy="502612"/>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533400"/>
          </a:xfrm>
        </p:spPr>
        <p:txBody>
          <a:bodyPr>
            <a:noAutofit/>
          </a:bodyPr>
          <a:lstStyle/>
          <a:p>
            <a:r>
              <a:rPr lang="pt-BR" sz="1800" b="1" dirty="0" smtClean="0">
                <a:latin typeface="Sylfaen" panose="010A0502050306030303" pitchFamily="18" charset="0"/>
              </a:rPr>
              <a:t>ატმოსფერულ ჰაერში მავნე ნივთიერებათა გაბნევის ანგარიშის შედეგთა ანალიზი</a:t>
            </a:r>
            <a:endParaRPr lang="en-US" sz="1800" b="1" dirty="0">
              <a:latin typeface="Sylfaen" panose="010A0502050306030303" pitchFamily="18" charset="0"/>
            </a:endParaRPr>
          </a:p>
        </p:txBody>
      </p:sp>
      <p:sp>
        <p:nvSpPr>
          <p:cNvPr id="3" name="Content Placeholder 2"/>
          <p:cNvSpPr>
            <a:spLocks noGrp="1"/>
          </p:cNvSpPr>
          <p:nvPr>
            <p:ph idx="1"/>
          </p:nvPr>
        </p:nvSpPr>
        <p:spPr>
          <a:xfrm>
            <a:off x="560908" y="990600"/>
            <a:ext cx="8202092" cy="2057400"/>
          </a:xfrm>
        </p:spPr>
        <p:txBody>
          <a:bodyPr>
            <a:normAutofit fontScale="92500"/>
          </a:bodyPr>
          <a:lstStyle/>
          <a:p>
            <a:pPr marL="0" indent="0" algn="just">
              <a:buNone/>
            </a:pPr>
            <a:r>
              <a:rPr lang="pt-BR" sz="1700" dirty="0" smtClean="0">
                <a:latin typeface="Sylfaen" panose="010A0502050306030303" pitchFamily="18" charset="0"/>
              </a:rPr>
              <a:t>საწარმოდან უახლოესი დასახლებული პუნქტი დაშორებულია </a:t>
            </a:r>
            <a:r>
              <a:rPr lang="ka-GE" sz="1700" dirty="0" smtClean="0">
                <a:latin typeface="Sylfaen" panose="010A0502050306030303" pitchFamily="18" charset="0"/>
              </a:rPr>
              <a:t>ჩრდილო-</a:t>
            </a:r>
            <a:r>
              <a:rPr lang="pt-BR" sz="1700" dirty="0" smtClean="0">
                <a:latin typeface="Sylfaen" panose="010A0502050306030303" pitchFamily="18" charset="0"/>
              </a:rPr>
              <a:t>დასავლეთიდან </a:t>
            </a:r>
            <a:r>
              <a:rPr lang="ka-GE" sz="1700" dirty="0" smtClean="0">
                <a:latin typeface="Sylfaen" panose="010A0502050306030303" pitchFamily="18" charset="0"/>
              </a:rPr>
              <a:t>260 </a:t>
            </a:r>
            <a:r>
              <a:rPr lang="pt-BR" sz="1700" dirty="0" smtClean="0">
                <a:latin typeface="Sylfaen" panose="010A0502050306030303" pitchFamily="18" charset="0"/>
              </a:rPr>
              <a:t>მეტრით</a:t>
            </a:r>
            <a:r>
              <a:rPr lang="ka-GE" sz="1700" dirty="0">
                <a:latin typeface="Sylfaen" panose="010A0502050306030303" pitchFamily="18" charset="0"/>
              </a:rPr>
              <a:t>.</a:t>
            </a:r>
            <a:endParaRPr lang="ka-GE" sz="1700" dirty="0" smtClean="0">
              <a:latin typeface="Sylfaen" panose="010A0502050306030303" pitchFamily="18" charset="0"/>
            </a:endParaRPr>
          </a:p>
          <a:p>
            <a:pPr marL="0" indent="0" algn="just">
              <a:buNone/>
            </a:pPr>
            <a:endParaRPr lang="ka-GE" sz="1700" dirty="0" smtClean="0">
              <a:latin typeface="Sylfaen" panose="010A0502050306030303" pitchFamily="18" charset="0"/>
            </a:endParaRPr>
          </a:p>
          <a:p>
            <a:pPr marL="0" indent="0" algn="just">
              <a:buNone/>
            </a:pPr>
            <a:r>
              <a:rPr lang="pt-BR" sz="1700" dirty="0" smtClean="0">
                <a:latin typeface="Sylfaen" panose="010A0502050306030303" pitchFamily="18" charset="0"/>
              </a:rPr>
              <a:t>გათვლები განხორციელდა იმ შემთხვევისათვის, </a:t>
            </a:r>
            <a:r>
              <a:rPr lang="pt-BR" sz="1700" b="1" dirty="0" smtClean="0">
                <a:latin typeface="Sylfaen" panose="010A0502050306030303" pitchFamily="18" charset="0"/>
              </a:rPr>
              <a:t>როცა ერთდროულად აფრქვევს ყველა წყარო</a:t>
            </a:r>
            <a:r>
              <a:rPr lang="pt-BR" sz="1700" dirty="0" smtClean="0">
                <a:latin typeface="Sylfaen" panose="010A0502050306030303" pitchFamily="18" charset="0"/>
              </a:rPr>
              <a:t>. ასევე გათვალისწინებული იქნა </a:t>
            </a:r>
            <a:r>
              <a:rPr lang="ka-GE" sz="1700" dirty="0" smtClean="0">
                <a:latin typeface="Sylfaen" panose="010A0502050306030303" pitchFamily="18" charset="0"/>
              </a:rPr>
              <a:t>საწარმოს მიმდებარედ არსებული ინერტული მასალების სამსხვრევ-დამახარისხებელი დანადგარისა და სასაქონლო ბეტონის წარმოების დანადგარებიდან გაფრქვევების ჯამური ინტენსივობები. </a:t>
            </a:r>
            <a:endParaRPr lang="ka-GE" sz="1700" i="1" dirty="0" smtClean="0">
              <a:latin typeface="Sylfaen" panose="010A0502050306030303" pitchFamily="18" charset="0"/>
            </a:endParaRPr>
          </a:p>
          <a:p>
            <a:pPr marL="0" indent="0" algn="just">
              <a:buNone/>
            </a:pPr>
            <a:endParaRPr lang="en-US" sz="1400" dirty="0"/>
          </a:p>
        </p:txBody>
      </p:sp>
      <p:pic>
        <p:nvPicPr>
          <p:cNvPr id="4098" name="Picture 2"/>
          <p:cNvPicPr>
            <a:picLocks noChangeAspect="1" noChangeArrowheads="1"/>
          </p:cNvPicPr>
          <p:nvPr/>
        </p:nvPicPr>
        <p:blipFill>
          <a:blip r:embed="rId2"/>
          <a:srcRect/>
          <a:stretch>
            <a:fillRect/>
          </a:stretch>
        </p:blipFill>
        <p:spPr bwMode="auto">
          <a:xfrm>
            <a:off x="560908" y="3505200"/>
            <a:ext cx="7869784" cy="289560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09600"/>
            <a:ext cx="8229600" cy="685800"/>
          </a:xfrm>
        </p:spPr>
        <p:txBody>
          <a:bodyPr>
            <a:normAutofit/>
          </a:bodyPr>
          <a:lstStyle/>
          <a:p>
            <a:pPr algn="ctr"/>
            <a:r>
              <a:rPr lang="ka-GE" sz="1800" dirty="0" smtClean="0">
                <a:latin typeface="Sylfaen" panose="010A0502050306030303" pitchFamily="18" charset="0"/>
              </a:rPr>
              <a:t>ხმაური                                                         </a:t>
            </a:r>
            <a:r>
              <a:rPr lang="en-US" sz="1800" dirty="0" smtClean="0">
                <a:latin typeface="Sylfaen" panose="010A0502050306030303" pitchFamily="18" charset="0"/>
              </a:rPr>
              <a:t>             </a:t>
            </a:r>
            <a:r>
              <a:rPr lang="ka-GE" sz="1800" dirty="0" smtClean="0">
                <a:latin typeface="Sylfaen" panose="010A0502050306030303" pitchFamily="18" charset="0"/>
              </a:rPr>
              <a:t>ვიბრაცია</a:t>
            </a:r>
            <a:endParaRPr lang="ka-GE" sz="1800" dirty="0">
              <a:latin typeface="Sylfaen" panose="010A0502050306030303" pitchFamily="18" charset="0"/>
            </a:endParaRPr>
          </a:p>
        </p:txBody>
      </p:sp>
      <p:sp>
        <p:nvSpPr>
          <p:cNvPr id="13" name="Content Placeholder 12"/>
          <p:cNvSpPr>
            <a:spLocks noGrp="1"/>
          </p:cNvSpPr>
          <p:nvPr>
            <p:ph idx="1"/>
          </p:nvPr>
        </p:nvSpPr>
        <p:spPr>
          <a:xfrm>
            <a:off x="381000" y="5051002"/>
            <a:ext cx="8229600" cy="83099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0" indent="0" algn="just">
              <a:buNone/>
            </a:pPr>
            <a:r>
              <a:rPr lang="ka-GE" sz="1600" dirty="0">
                <a:latin typeface="Sylfaen" panose="010A0502050306030303" pitchFamily="18" charset="0"/>
              </a:rPr>
              <a:t>ხმაური არის სხვადასხვა სიხშირის და ინტენსივობის ბგერების </a:t>
            </a:r>
            <a:r>
              <a:rPr lang="ka-GE" sz="1600" dirty="0" smtClean="0">
                <a:latin typeface="Sylfaen" panose="010A0502050306030303" pitchFamily="18" charset="0"/>
              </a:rPr>
              <a:t>მოუწესრიგებელი</a:t>
            </a:r>
            <a:r>
              <a:rPr lang="en-US" sz="1600" dirty="0" smtClean="0">
                <a:latin typeface="Sylfaen" panose="010A0502050306030303" pitchFamily="18" charset="0"/>
              </a:rPr>
              <a:t> </a:t>
            </a:r>
            <a:r>
              <a:rPr lang="ka-GE" sz="1600" dirty="0" smtClean="0">
                <a:latin typeface="Sylfaen" panose="010A0502050306030303" pitchFamily="18" charset="0"/>
              </a:rPr>
              <a:t>ერთობლიობა</a:t>
            </a:r>
            <a:r>
              <a:rPr lang="ka-GE" sz="1600" dirty="0">
                <a:latin typeface="Sylfaen" panose="010A0502050306030303" pitchFamily="18" charset="0"/>
              </a:rPr>
              <a:t>, რომელსაც შეუძლია გამოიწვიოს </a:t>
            </a:r>
            <a:r>
              <a:rPr lang="ka-GE" sz="1600" dirty="0" smtClean="0">
                <a:latin typeface="Sylfaen" panose="010A0502050306030303" pitchFamily="18" charset="0"/>
              </a:rPr>
              <a:t>მავნე</a:t>
            </a:r>
            <a:r>
              <a:rPr lang="en-US" sz="1600" dirty="0" smtClean="0">
                <a:latin typeface="Sylfaen" panose="010A0502050306030303" pitchFamily="18" charset="0"/>
              </a:rPr>
              <a:t> </a:t>
            </a:r>
            <a:r>
              <a:rPr lang="ka-GE" sz="1600" dirty="0" smtClean="0">
                <a:latin typeface="Sylfaen" panose="010A0502050306030303" pitchFamily="18" charset="0"/>
              </a:rPr>
              <a:t>ზემოქმედება ადამიანის</a:t>
            </a:r>
            <a:r>
              <a:rPr lang="en-US" sz="1600" dirty="0" smtClean="0">
                <a:latin typeface="Sylfaen" panose="010A0502050306030303" pitchFamily="18" charset="0"/>
              </a:rPr>
              <a:t> </a:t>
            </a:r>
            <a:r>
              <a:rPr lang="ka-GE" sz="1600" dirty="0" smtClean="0">
                <a:latin typeface="Sylfaen" panose="010A0502050306030303" pitchFamily="18" charset="0"/>
              </a:rPr>
              <a:t>ორგანიზმზე</a:t>
            </a:r>
            <a:r>
              <a:rPr lang="ka-GE" sz="1600" dirty="0">
                <a:latin typeface="Sylfaen" panose="010A0502050306030303" pitchFamily="18" charset="0"/>
              </a:rPr>
              <a:t>.</a:t>
            </a:r>
            <a:endParaRPr lang="en-US" sz="1600" dirty="0"/>
          </a:p>
        </p:txBody>
      </p:sp>
      <p:sp>
        <p:nvSpPr>
          <p:cNvPr id="6" name="Rectangle 5"/>
          <p:cNvSpPr/>
          <p:nvPr/>
        </p:nvSpPr>
        <p:spPr>
          <a:xfrm>
            <a:off x="518490" y="1666221"/>
            <a:ext cx="4053510" cy="1077218"/>
          </a:xfrm>
          <a:prstGeom prst="rect">
            <a:avLst/>
          </a:prstGeom>
        </p:spPr>
        <p:txBody>
          <a:bodyPr wrap="square">
            <a:spAutoFit/>
          </a:bodyPr>
          <a:lstStyle/>
          <a:p>
            <a:r>
              <a:rPr lang="ka-GE" sz="1600" dirty="0" smtClean="0">
                <a:latin typeface="Sylfaen" panose="010A0502050306030303" pitchFamily="18" charset="0"/>
              </a:rPr>
              <a:t>საწარმოო </a:t>
            </a:r>
            <a:r>
              <a:rPr lang="ka-GE" sz="1600" dirty="0">
                <a:latin typeface="Sylfaen" panose="010A0502050306030303" pitchFamily="18" charset="0"/>
              </a:rPr>
              <a:t>ობიექტისაგან</a:t>
            </a:r>
          </a:p>
          <a:p>
            <a:r>
              <a:rPr lang="ka-GE" sz="1600" dirty="0">
                <a:latin typeface="Sylfaen" panose="010A0502050306030303" pitchFamily="18" charset="0"/>
              </a:rPr>
              <a:t>მოსალოდნელი ხმაური </a:t>
            </a:r>
            <a:r>
              <a:rPr lang="ka-GE" sz="1600" dirty="0">
                <a:solidFill>
                  <a:schemeClr val="accent1"/>
                </a:solidFill>
                <a:latin typeface="Sylfaen" panose="010A0502050306030303" pitchFamily="18" charset="0"/>
              </a:rPr>
              <a:t>არ აღემატება დასაშვებ </a:t>
            </a:r>
            <a:r>
              <a:rPr lang="ka-GE" sz="1600" dirty="0" smtClean="0">
                <a:solidFill>
                  <a:schemeClr val="accent1"/>
                </a:solidFill>
                <a:latin typeface="Sylfaen" panose="010A0502050306030303" pitchFamily="18" charset="0"/>
              </a:rPr>
              <a:t>ნორმატივებს</a:t>
            </a:r>
            <a:r>
              <a:rPr lang="en-US" sz="1600" dirty="0" smtClean="0">
                <a:latin typeface="Sylfaen" panose="010A0502050306030303" pitchFamily="18" charset="0"/>
              </a:rPr>
              <a:t> </a:t>
            </a:r>
            <a:r>
              <a:rPr lang="ka-GE" sz="1600" dirty="0" smtClean="0">
                <a:latin typeface="Sylfaen" panose="010A0502050306030303" pitchFamily="18" charset="0"/>
              </a:rPr>
              <a:t>ახლომდებარე</a:t>
            </a:r>
            <a:r>
              <a:rPr lang="en-US" sz="1600" dirty="0" smtClean="0">
                <a:latin typeface="Sylfaen" panose="010A0502050306030303" pitchFamily="18" charset="0"/>
              </a:rPr>
              <a:t> </a:t>
            </a:r>
            <a:r>
              <a:rPr lang="ka-GE" sz="1600" dirty="0" smtClean="0">
                <a:latin typeface="Sylfaen" panose="010A0502050306030303" pitchFamily="18" charset="0"/>
              </a:rPr>
              <a:t>მოსახლეობისათვის</a:t>
            </a:r>
            <a:r>
              <a:rPr lang="ka-GE" sz="1600" dirty="0">
                <a:latin typeface="Sylfaen" panose="010A0502050306030303" pitchFamily="18" charset="0"/>
              </a:rPr>
              <a:t>,</a:t>
            </a:r>
            <a:endParaRPr lang="en-US" sz="1600" dirty="0"/>
          </a:p>
        </p:txBody>
      </p:sp>
      <p:sp>
        <p:nvSpPr>
          <p:cNvPr id="7" name="Rectangle 6"/>
          <p:cNvSpPr/>
          <p:nvPr/>
        </p:nvSpPr>
        <p:spPr>
          <a:xfrm>
            <a:off x="4724400" y="1676400"/>
            <a:ext cx="4114800" cy="584775"/>
          </a:xfrm>
          <a:prstGeom prst="rect">
            <a:avLst/>
          </a:prstGeom>
        </p:spPr>
        <p:txBody>
          <a:bodyPr wrap="square">
            <a:spAutoFit/>
          </a:bodyPr>
          <a:lstStyle/>
          <a:p>
            <a:pPr algn="just"/>
            <a:r>
              <a:rPr lang="ka-GE" sz="1600" dirty="0" smtClean="0">
                <a:solidFill>
                  <a:schemeClr val="accent1"/>
                </a:solidFill>
                <a:latin typeface="Sylfaen" panose="010A0502050306030303" pitchFamily="18" charset="0"/>
              </a:rPr>
              <a:t>ლოკალურ</a:t>
            </a:r>
            <a:r>
              <a:rPr lang="ka-GE" sz="1600" dirty="0" smtClean="0">
                <a:latin typeface="Sylfaen" panose="010A0502050306030303" pitchFamily="18" charset="0"/>
              </a:rPr>
              <a:t> ვიბრაციას ზემოქმედება ექნება მოსამსახურე პერსონალზე</a:t>
            </a:r>
            <a:endParaRPr lang="en-US" sz="1600" dirty="0"/>
          </a:p>
        </p:txBody>
      </p:sp>
      <p:sp>
        <p:nvSpPr>
          <p:cNvPr id="8" name="Rectangle 7"/>
          <p:cNvSpPr/>
          <p:nvPr/>
        </p:nvSpPr>
        <p:spPr>
          <a:xfrm>
            <a:off x="4724400" y="2133600"/>
            <a:ext cx="3962400" cy="584775"/>
          </a:xfrm>
          <a:prstGeom prst="rect">
            <a:avLst/>
          </a:prstGeom>
        </p:spPr>
        <p:txBody>
          <a:bodyPr wrap="square">
            <a:spAutoFit/>
          </a:bodyPr>
          <a:lstStyle/>
          <a:p>
            <a:pPr algn="just"/>
            <a:r>
              <a:rPr lang="ka-GE" sz="1600" dirty="0" smtClean="0">
                <a:solidFill>
                  <a:schemeClr val="accent1"/>
                </a:solidFill>
                <a:latin typeface="Sylfaen" panose="010A0502050306030303" pitchFamily="18" charset="0"/>
              </a:rPr>
              <a:t>ზოგადი</a:t>
            </a:r>
            <a:r>
              <a:rPr lang="en-US" sz="1600" dirty="0" smtClean="0">
                <a:latin typeface="Sylfaen" panose="010A0502050306030303" pitchFamily="18" charset="0"/>
              </a:rPr>
              <a:t> </a:t>
            </a:r>
            <a:r>
              <a:rPr lang="ka-GE" sz="1600" dirty="0" smtClean="0">
                <a:latin typeface="Sylfaen" panose="010A0502050306030303" pitchFamily="18" charset="0"/>
              </a:rPr>
              <a:t>ვიბრაცია </a:t>
            </a:r>
            <a:r>
              <a:rPr lang="ka-GE" sz="1600" dirty="0">
                <a:latin typeface="Sylfaen" panose="010A0502050306030303" pitchFamily="18" charset="0"/>
              </a:rPr>
              <a:t>შესაძლებელია გავრცელდეს </a:t>
            </a:r>
            <a:r>
              <a:rPr lang="ka-GE" sz="1600" dirty="0" smtClean="0">
                <a:latin typeface="Sylfaen" panose="010A0502050306030303" pitchFamily="18" charset="0"/>
              </a:rPr>
              <a:t>ობიექტის</a:t>
            </a:r>
            <a:r>
              <a:rPr lang="en-US" sz="1600" dirty="0" smtClean="0">
                <a:latin typeface="Sylfaen" panose="010A0502050306030303" pitchFamily="18" charset="0"/>
              </a:rPr>
              <a:t> </a:t>
            </a:r>
            <a:r>
              <a:rPr lang="ka-GE" sz="1600" dirty="0" smtClean="0">
                <a:latin typeface="Sylfaen" panose="010A0502050306030303" pitchFamily="18" charset="0"/>
              </a:rPr>
              <a:t>ტერიტორიაზე</a:t>
            </a:r>
            <a:endParaRPr lang="en-US" sz="1600" dirty="0"/>
          </a:p>
        </p:txBody>
      </p:sp>
      <p:sp>
        <p:nvSpPr>
          <p:cNvPr id="10" name="Down Arrow 9"/>
          <p:cNvSpPr/>
          <p:nvPr/>
        </p:nvSpPr>
        <p:spPr>
          <a:xfrm>
            <a:off x="6597161" y="2924774"/>
            <a:ext cx="184639" cy="4127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724400" y="3325229"/>
            <a:ext cx="4267200" cy="1077218"/>
          </a:xfrm>
          <a:prstGeom prst="rect">
            <a:avLst/>
          </a:prstGeom>
        </p:spPr>
        <p:txBody>
          <a:bodyPr wrap="square">
            <a:spAutoFit/>
          </a:bodyPr>
          <a:lstStyle/>
          <a:p>
            <a:r>
              <a:rPr lang="ka-GE" sz="1600" dirty="0">
                <a:latin typeface="Sylfaen" panose="010A0502050306030303" pitchFamily="18" charset="0"/>
              </a:rPr>
              <a:t>საწარმოში არსებული დანადგარები, რომლებიც წარმოადგენენ ვიბრაციის </a:t>
            </a:r>
            <a:r>
              <a:rPr lang="ka-GE" sz="1600" dirty="0" smtClean="0">
                <a:latin typeface="Sylfaen" panose="010A0502050306030303" pitchFamily="18" charset="0"/>
              </a:rPr>
              <a:t>გამომწვევ</a:t>
            </a:r>
            <a:r>
              <a:rPr lang="en-US" sz="1600" dirty="0" smtClean="0">
                <a:latin typeface="Sylfaen" panose="010A0502050306030303" pitchFamily="18" charset="0"/>
              </a:rPr>
              <a:t> </a:t>
            </a:r>
            <a:r>
              <a:rPr lang="ka-GE" sz="1600" dirty="0" smtClean="0">
                <a:latin typeface="Sylfaen" panose="010A0502050306030303" pitchFamily="18" charset="0"/>
              </a:rPr>
              <a:t>წყაროს</a:t>
            </a:r>
            <a:r>
              <a:rPr lang="ka-GE" sz="1600" dirty="0">
                <a:latin typeface="Sylfaen" panose="010A0502050306030303" pitchFamily="18" charset="0"/>
              </a:rPr>
              <a:t>, </a:t>
            </a:r>
            <a:r>
              <a:rPr lang="ka-GE" sz="1600" dirty="0">
                <a:solidFill>
                  <a:schemeClr val="accent1"/>
                </a:solidFill>
                <a:latin typeface="Sylfaen" panose="010A0502050306030303" pitchFamily="18" charset="0"/>
              </a:rPr>
              <a:t>არ </a:t>
            </a:r>
            <a:r>
              <a:rPr lang="ka-GE" sz="1600" dirty="0" smtClean="0">
                <a:solidFill>
                  <a:schemeClr val="accent1"/>
                </a:solidFill>
                <a:latin typeface="Sylfaen" panose="010A0502050306030303" pitchFamily="18" charset="0"/>
              </a:rPr>
              <a:t>გადააჭარბებენ </a:t>
            </a:r>
            <a:r>
              <a:rPr lang="ka-GE" sz="1600" dirty="0">
                <a:solidFill>
                  <a:schemeClr val="accent1"/>
                </a:solidFill>
                <a:latin typeface="Sylfaen" panose="010A0502050306030303" pitchFamily="18" charset="0"/>
              </a:rPr>
              <a:t>დასაშვებ ნორმებს</a:t>
            </a:r>
            <a:r>
              <a:rPr lang="ka-GE" sz="1400" dirty="0">
                <a:solidFill>
                  <a:schemeClr val="accent1"/>
                </a:solidFill>
                <a:latin typeface="Sylfaen" panose="010A0502050306030303" pitchFamily="18" charset="0"/>
              </a:rPr>
              <a:t>.</a:t>
            </a:r>
            <a:endParaRPr lang="en-US" sz="1400" dirty="0">
              <a:solidFill>
                <a:schemeClr val="accent1"/>
              </a:solidFill>
            </a:endParaRPr>
          </a:p>
        </p:txBody>
      </p:sp>
      <p:sp>
        <p:nvSpPr>
          <p:cNvPr id="3" name="Oval 2"/>
          <p:cNvSpPr/>
          <p:nvPr/>
        </p:nvSpPr>
        <p:spPr>
          <a:xfrm>
            <a:off x="1085851" y="476355"/>
            <a:ext cx="1847849"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172200" y="541953"/>
            <a:ext cx="1676400" cy="85572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821018" y="3657600"/>
            <a:ext cx="7610151"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ka-GE" dirty="0" smtClean="0">
                <a:latin typeface="Sylfaen" panose="010A0502050306030303" pitchFamily="18" charset="0"/>
              </a:rPr>
              <a:t>ელექტომაგნიტური </a:t>
            </a:r>
            <a:r>
              <a:rPr lang="ka-GE" dirty="0">
                <a:latin typeface="Sylfaen" panose="010A0502050306030303" pitchFamily="18" charset="0"/>
              </a:rPr>
              <a:t>გამოსხივების ინტენსივობის ფონი უმნიშვნელოა </a:t>
            </a:r>
            <a:r>
              <a:rPr lang="ka-GE" dirty="0" smtClean="0">
                <a:latin typeface="Sylfaen" panose="010A0502050306030303" pitchFamily="18" charset="0"/>
              </a:rPr>
              <a:t>და</a:t>
            </a:r>
            <a:r>
              <a:rPr lang="en-US" dirty="0" smtClean="0">
                <a:latin typeface="Sylfaen" panose="010A0502050306030303" pitchFamily="18" charset="0"/>
              </a:rPr>
              <a:t> </a:t>
            </a:r>
            <a:r>
              <a:rPr lang="ka-GE" dirty="0" smtClean="0">
                <a:latin typeface="Sylfaen" panose="010A0502050306030303" pitchFamily="18" charset="0"/>
              </a:rPr>
              <a:t>აქ </a:t>
            </a:r>
            <a:r>
              <a:rPr lang="ka-GE" dirty="0">
                <a:latin typeface="Sylfaen" panose="010A0502050306030303" pitchFamily="18" charset="0"/>
              </a:rPr>
              <a:t>მომუშავე, თუ მცხოვრებ ადამიანებს არავითარ საფრთხეს არ უქმნის.</a:t>
            </a:r>
            <a:endParaRPr lang="en-US" dirty="0"/>
          </a:p>
        </p:txBody>
      </p:sp>
      <p:sp>
        <p:nvSpPr>
          <p:cNvPr id="10" name="Rectangle 9"/>
          <p:cNvSpPr/>
          <p:nvPr/>
        </p:nvSpPr>
        <p:spPr>
          <a:xfrm>
            <a:off x="786382" y="2514600"/>
            <a:ext cx="7561385" cy="923330"/>
          </a:xfrm>
          <a:prstGeom prst="rect">
            <a:avLst/>
          </a:prstGeom>
        </p:spPr>
        <p:txBody>
          <a:bodyPr wrap="square">
            <a:spAutoFit/>
          </a:bodyPr>
          <a:lstStyle/>
          <a:p>
            <a:pPr algn="just"/>
            <a:r>
              <a:rPr lang="ka-GE" dirty="0">
                <a:latin typeface="Sylfaen" panose="010A0502050306030303" pitchFamily="18" charset="0"/>
              </a:rPr>
              <a:t>საწარმოში არსებული დანადგარების შესწავლის შედეგად </a:t>
            </a:r>
            <a:r>
              <a:rPr lang="ka-GE" dirty="0" smtClean="0">
                <a:latin typeface="Sylfaen" panose="010A0502050306030303" pitchFamily="18" charset="0"/>
              </a:rPr>
              <a:t>დადგინდა რომ ელექტრომაგნიტური გამოსხივების ინტენსივობის ფონური დონეები არ აღემატება ზღვრულად დასაშვებ დონეებს ( 10 მკვტ/სმ2) </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0213" y="528523"/>
            <a:ext cx="3421129"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ka-GE" dirty="0">
                <a:latin typeface="Sylfaen" panose="010A0502050306030303" pitchFamily="18" charset="0"/>
              </a:rPr>
              <a:t>ზემოქმედება წყლის ხარისხზე</a:t>
            </a:r>
            <a:endParaRPr lang="en-US" dirty="0">
              <a:latin typeface="Sylfaen" panose="010A0502050306030303" pitchFamily="18" charset="0"/>
            </a:endParaRPr>
          </a:p>
        </p:txBody>
      </p:sp>
      <p:sp>
        <p:nvSpPr>
          <p:cNvPr id="5" name="TextBox 4"/>
          <p:cNvSpPr txBox="1"/>
          <p:nvPr/>
        </p:nvSpPr>
        <p:spPr>
          <a:xfrm>
            <a:off x="290147" y="1512276"/>
            <a:ext cx="3596054" cy="3600986"/>
          </a:xfrm>
          <a:prstGeom prst="rect">
            <a:avLst/>
          </a:prstGeom>
          <a:noFill/>
        </p:spPr>
        <p:txBody>
          <a:bodyPr wrap="square" rtlCol="0">
            <a:spAutoFit/>
          </a:bodyPr>
          <a:lstStyle/>
          <a:p>
            <a:r>
              <a:rPr lang="ka-GE" sz="1600" b="1" dirty="0" smtClean="0">
                <a:latin typeface="Sylfaen" panose="010A0502050306030303" pitchFamily="18" charset="0"/>
              </a:rPr>
              <a:t>წყალი საწარმოში გამოიყენება </a:t>
            </a:r>
            <a:r>
              <a:rPr lang="ka-GE" sz="1400" dirty="0" smtClean="0"/>
              <a:t>:</a:t>
            </a:r>
          </a:p>
          <a:p>
            <a:r>
              <a:rPr lang="ka-GE" sz="1400" dirty="0" smtClean="0"/>
              <a:t> </a:t>
            </a:r>
          </a:p>
          <a:p>
            <a:r>
              <a:rPr lang="ka-GE" sz="1600" dirty="0" smtClean="0">
                <a:latin typeface="Sylfaen" panose="010A0502050306030303" pitchFamily="18" charset="0"/>
              </a:rPr>
              <a:t>საწარმოო მიზნებისათვის</a:t>
            </a:r>
          </a:p>
          <a:p>
            <a:endParaRPr lang="en-US" sz="1400" dirty="0" smtClean="0"/>
          </a:p>
          <a:p>
            <a:endParaRPr lang="en-US" sz="1400" dirty="0" smtClean="0"/>
          </a:p>
          <a:p>
            <a:endParaRPr lang="en-US" sz="1400" dirty="0" smtClean="0"/>
          </a:p>
          <a:p>
            <a:endParaRPr lang="ka-GE" sz="1400" dirty="0" smtClean="0"/>
          </a:p>
          <a:p>
            <a:endParaRPr lang="ka-GE" sz="1400" dirty="0" smtClean="0"/>
          </a:p>
          <a:p>
            <a:endParaRPr lang="ka-GE" sz="1400" dirty="0" smtClean="0"/>
          </a:p>
          <a:p>
            <a:endParaRPr lang="ka-GE" sz="1400" dirty="0" smtClean="0"/>
          </a:p>
          <a:p>
            <a:endParaRPr lang="ka-GE" sz="1400" dirty="0" smtClean="0"/>
          </a:p>
          <a:p>
            <a:endParaRPr lang="en-US" sz="1400" dirty="0" smtClean="0"/>
          </a:p>
          <a:p>
            <a:endParaRPr lang="en-US" sz="1400" dirty="0" smtClean="0"/>
          </a:p>
          <a:p>
            <a:endParaRPr lang="en-US" sz="1400" dirty="0" smtClean="0"/>
          </a:p>
          <a:p>
            <a:endParaRPr lang="ka-GE" sz="1400" dirty="0" smtClean="0"/>
          </a:p>
          <a:p>
            <a:endParaRPr lang="en-US" sz="1400" dirty="0"/>
          </a:p>
        </p:txBody>
      </p:sp>
      <p:sp>
        <p:nvSpPr>
          <p:cNvPr id="6" name="Rectangle 5"/>
          <p:cNvSpPr/>
          <p:nvPr/>
        </p:nvSpPr>
        <p:spPr>
          <a:xfrm>
            <a:off x="4274528" y="5403146"/>
            <a:ext cx="4210050" cy="830997"/>
          </a:xfrm>
          <a:prstGeom prst="rect">
            <a:avLst/>
          </a:prstGeom>
        </p:spPr>
        <p:txBody>
          <a:bodyPr wrap="square">
            <a:spAutoFit/>
          </a:bodyPr>
          <a:lstStyle/>
          <a:p>
            <a:pPr algn="just"/>
            <a:r>
              <a:rPr lang="de-DE" sz="1600" dirty="0" smtClean="0">
                <a:latin typeface="Sylfaen" panose="010A0502050306030303" pitchFamily="18" charset="0"/>
              </a:rPr>
              <a:t>სამეურნეო-საყოფაცხოვრებო ჩამდინარე წყლები</a:t>
            </a:r>
            <a:r>
              <a:rPr lang="ka-GE" sz="1600" dirty="0" smtClean="0">
                <a:latin typeface="Sylfaen" panose="010A0502050306030303" pitchFamily="18" charset="0"/>
              </a:rPr>
              <a:t>ს ჩაშვება ხორციელდება ბეტონის ორმოში</a:t>
            </a:r>
            <a:endParaRPr lang="en-US" sz="1600" dirty="0">
              <a:latin typeface="Sylfaen" panose="010A0502050306030303" pitchFamily="18" charset="0"/>
            </a:endParaRPr>
          </a:p>
        </p:txBody>
      </p:sp>
      <p:cxnSp>
        <p:nvCxnSpPr>
          <p:cNvPr id="7" name="Straight Arrow Connector 6"/>
          <p:cNvCxnSpPr/>
          <p:nvPr/>
        </p:nvCxnSpPr>
        <p:spPr>
          <a:xfrm>
            <a:off x="3055328" y="2133600"/>
            <a:ext cx="1219200" cy="15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131528" y="5772478"/>
            <a:ext cx="1143000" cy="15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274528" y="1688562"/>
            <a:ext cx="4686300" cy="3293209"/>
          </a:xfrm>
          <a:prstGeom prst="rect">
            <a:avLst/>
          </a:prstGeom>
        </p:spPr>
        <p:txBody>
          <a:bodyPr wrap="square">
            <a:spAutoFit/>
          </a:bodyPr>
          <a:lstStyle/>
          <a:p>
            <a:pPr algn="just"/>
            <a:r>
              <a:rPr lang="ka-GE" sz="1600" dirty="0" smtClean="0"/>
              <a:t>მტვერდამჭერ სისტემაში, რომლის მაქსიმალური ხარჯი დღეში მოსალოდნელია 3 მ</a:t>
            </a:r>
            <a:r>
              <a:rPr lang="ka-GE" sz="1600" baseline="30000" dirty="0" smtClean="0"/>
              <a:t>3</a:t>
            </a:r>
            <a:r>
              <a:rPr lang="ka-GE" sz="1600" dirty="0" smtClean="0"/>
              <a:t>-ის ოდენობით, ანუ წელიწადში 600 მ</a:t>
            </a:r>
            <a:r>
              <a:rPr lang="ka-GE" sz="1600" baseline="30000" dirty="0" smtClean="0"/>
              <a:t>3</a:t>
            </a:r>
            <a:r>
              <a:rPr lang="ka-GE" sz="1600" baseline="-25000" dirty="0" smtClean="0"/>
              <a:t>. </a:t>
            </a:r>
            <a:r>
              <a:rPr lang="ka-GE" sz="1600" dirty="0" smtClean="0"/>
              <a:t>აღნიშნული წყალი მტვერდამჭერი სისტემიდან ჩაედინება მასთან მოწყობილ ორმოში (მისი ამოწმენდა დაჭერილი მტვერისაგან ხდება პერიოდულად და ბრუნდება კვლავწარმოებაში), საიდანაც გაფილტრული/გაწმენდილი წყალი ჩაედინება შპს „გაბი“-ს მიერ მოწყობილ ტბორში, რომელსაც შპს „გაბი“ იყენებს ინერტული მასალების სამსხვრევ-დამახარისხებელი დანადგარში გამოყენებული წყლის აღებისათვის და ჩაშვებისათვის. </a:t>
            </a:r>
            <a:endParaRPr lang="en-US" sz="1600" baseline="-25000" dirty="0"/>
          </a:p>
        </p:txBody>
      </p:sp>
      <p:sp>
        <p:nvSpPr>
          <p:cNvPr id="2" name="TextBox 1"/>
          <p:cNvSpPr txBox="1"/>
          <p:nvPr/>
        </p:nvSpPr>
        <p:spPr>
          <a:xfrm>
            <a:off x="290147" y="5526256"/>
            <a:ext cx="2750066" cy="584775"/>
          </a:xfrm>
          <a:prstGeom prst="rect">
            <a:avLst/>
          </a:prstGeom>
          <a:noFill/>
        </p:spPr>
        <p:txBody>
          <a:bodyPr wrap="square" rtlCol="0">
            <a:spAutoFit/>
          </a:bodyPr>
          <a:lstStyle/>
          <a:p>
            <a:r>
              <a:rPr lang="ka-GE" sz="1600" dirty="0" smtClean="0">
                <a:latin typeface="Sylfaen" panose="010A0502050306030303" pitchFamily="18" charset="0"/>
              </a:rPr>
              <a:t>სასმელ-სამეურნეო მიზნებისთვის</a:t>
            </a:r>
            <a:endParaRPr lang="en-US" sz="1600" dirty="0">
              <a:latin typeface="Sylfaen" panose="010A0502050306030303"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90800" y="609600"/>
            <a:ext cx="4571999" cy="36933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ka-GE" b="1" dirty="0">
                <a:latin typeface="Sylfaen" panose="010A0502050306030303" pitchFamily="18" charset="0"/>
              </a:rPr>
              <a:t>ზემოქმედება ცხოველთა სამყაროზე</a:t>
            </a:r>
            <a:endParaRPr lang="en-US" b="1" dirty="0"/>
          </a:p>
        </p:txBody>
      </p:sp>
      <p:sp>
        <p:nvSpPr>
          <p:cNvPr id="5" name="Rectangle 4"/>
          <p:cNvSpPr/>
          <p:nvPr/>
        </p:nvSpPr>
        <p:spPr>
          <a:xfrm>
            <a:off x="530250" y="1609726"/>
            <a:ext cx="8170986" cy="1200329"/>
          </a:xfrm>
          <a:prstGeom prst="rect">
            <a:avLst/>
          </a:prstGeom>
        </p:spPr>
        <p:txBody>
          <a:bodyPr wrap="square">
            <a:spAutoFit/>
          </a:bodyPr>
          <a:lstStyle/>
          <a:p>
            <a:pPr algn="just"/>
            <a:r>
              <a:rPr lang="ka-GE" dirty="0" smtClean="0">
                <a:latin typeface="Sylfaen" panose="010A0502050306030303" pitchFamily="18" charset="0"/>
              </a:rPr>
              <a:t>საწარმოს განთავსების ტერიტორია არ გამოირჩევა ცხოველთა მრავალფეროვნებით</a:t>
            </a:r>
          </a:p>
          <a:p>
            <a:pPr algn="just"/>
            <a:endParaRPr lang="ka-GE" dirty="0">
              <a:latin typeface="Sylfaen" panose="010A0502050306030303" pitchFamily="18" charset="0"/>
            </a:endParaRPr>
          </a:p>
          <a:p>
            <a:pPr algn="just"/>
            <a:endParaRPr lang="en-US" dirty="0"/>
          </a:p>
        </p:txBody>
      </p:sp>
      <p:sp>
        <p:nvSpPr>
          <p:cNvPr id="6" name="Rectangle 5"/>
          <p:cNvSpPr/>
          <p:nvPr/>
        </p:nvSpPr>
        <p:spPr>
          <a:xfrm>
            <a:off x="504271" y="2423130"/>
            <a:ext cx="8378494" cy="369332"/>
          </a:xfrm>
          <a:prstGeom prst="rect">
            <a:avLst/>
          </a:prstGeom>
        </p:spPr>
        <p:txBody>
          <a:bodyPr wrap="square">
            <a:spAutoFit/>
          </a:bodyPr>
          <a:lstStyle/>
          <a:p>
            <a:pPr algn="just"/>
            <a:r>
              <a:rPr lang="ka-GE" dirty="0">
                <a:latin typeface="Sylfaen" panose="010A0502050306030303" pitchFamily="18" charset="0"/>
              </a:rPr>
              <a:t>გარკვეული სახის </a:t>
            </a:r>
            <a:r>
              <a:rPr lang="ka-GE" dirty="0" smtClean="0">
                <a:latin typeface="Sylfaen" panose="010A0502050306030303" pitchFamily="18" charset="0"/>
              </a:rPr>
              <a:t>ნეგატიური ზემოქმედებები მოსალოდნელია ფრინველებზე</a:t>
            </a:r>
            <a:r>
              <a:rPr lang="ka-GE" dirty="0">
                <a:latin typeface="Sylfaen" panose="010A0502050306030303" pitchFamily="18" charset="0"/>
              </a:rPr>
              <a:t>.</a:t>
            </a:r>
            <a:endParaRPr lang="en-US" dirty="0"/>
          </a:p>
        </p:txBody>
      </p:sp>
      <p:sp>
        <p:nvSpPr>
          <p:cNvPr id="7" name="Rectangle 6"/>
          <p:cNvSpPr/>
          <p:nvPr/>
        </p:nvSpPr>
        <p:spPr>
          <a:xfrm>
            <a:off x="685800" y="3657600"/>
            <a:ext cx="8015436" cy="923330"/>
          </a:xfrm>
          <a:prstGeom prst="rect">
            <a:avLst/>
          </a:prstGeom>
        </p:spPr>
        <p:txBody>
          <a:bodyPr wrap="square">
            <a:spAutoFit/>
          </a:bodyPr>
          <a:lstStyle/>
          <a:p>
            <a:pPr algn="just"/>
            <a:r>
              <a:rPr lang="ka-GE" dirty="0" smtClean="0">
                <a:latin typeface="Sylfaen" panose="010A0502050306030303" pitchFamily="18" charset="0"/>
              </a:rPr>
              <a:t>ღამის საათებში</a:t>
            </a:r>
            <a:r>
              <a:rPr lang="en-US" dirty="0" smtClean="0">
                <a:latin typeface="Sylfaen" panose="010A0502050306030303" pitchFamily="18" charset="0"/>
              </a:rPr>
              <a:t> </a:t>
            </a:r>
            <a:r>
              <a:rPr lang="ka-GE" dirty="0" smtClean="0">
                <a:latin typeface="Sylfaen" panose="010A0502050306030303" pitchFamily="18" charset="0"/>
              </a:rPr>
              <a:t>განათების </a:t>
            </a:r>
            <a:r>
              <a:rPr lang="ka-GE" dirty="0">
                <a:latin typeface="Sylfaen" panose="010A0502050306030303" pitchFamily="18" charset="0"/>
              </a:rPr>
              <a:t>ფონის შეცვლასთან დაკავშირებული ზემოქმედება - </a:t>
            </a:r>
            <a:r>
              <a:rPr lang="ka-GE" dirty="0" smtClean="0">
                <a:latin typeface="Sylfaen" panose="010A0502050306030303" pitchFamily="18" charset="0"/>
              </a:rPr>
              <a:t>ფრინველთა</a:t>
            </a:r>
            <a:r>
              <a:rPr lang="en-US" dirty="0" smtClean="0">
                <a:latin typeface="Sylfaen" panose="010A0502050306030303" pitchFamily="18" charset="0"/>
              </a:rPr>
              <a:t> </a:t>
            </a:r>
            <a:r>
              <a:rPr lang="ka-GE" dirty="0" smtClean="0">
                <a:latin typeface="Sylfaen" panose="010A0502050306030303" pitchFamily="18" charset="0"/>
              </a:rPr>
              <a:t>დაფრთხობა</a:t>
            </a:r>
            <a:r>
              <a:rPr lang="ka-GE" dirty="0">
                <a:latin typeface="Sylfaen" panose="010A0502050306030303" pitchFamily="18" charset="0"/>
              </a:rPr>
              <a:t>, რისი თანმდევი შესაძლოა იყოს მათი დეზორიენტაცია და დაშავება</a:t>
            </a:r>
            <a:endParaRPr lang="en-US" dirty="0"/>
          </a:p>
        </p:txBody>
      </p:sp>
      <p:sp>
        <p:nvSpPr>
          <p:cNvPr id="8" name="Down Arrow 7"/>
          <p:cNvSpPr/>
          <p:nvPr/>
        </p:nvSpPr>
        <p:spPr>
          <a:xfrm>
            <a:off x="4509813" y="2906375"/>
            <a:ext cx="215010" cy="5557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599" y="415858"/>
            <a:ext cx="7634009"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ka-GE" dirty="0">
                <a:latin typeface="Sylfaen" panose="010A0502050306030303" pitchFamily="18" charset="0"/>
              </a:rPr>
              <a:t>ნარჩენების წარმოქმნა და მათი მართვის პროცესში მოსალოდნელი </a:t>
            </a:r>
            <a:r>
              <a:rPr lang="ka-GE" dirty="0" smtClean="0">
                <a:latin typeface="Sylfaen" panose="010A0502050306030303" pitchFamily="18" charset="0"/>
              </a:rPr>
              <a:t>ზემოქმედება</a:t>
            </a:r>
            <a:endParaRPr lang="en-US" dirty="0"/>
          </a:p>
        </p:txBody>
      </p:sp>
      <p:sp>
        <p:nvSpPr>
          <p:cNvPr id="5" name="Rectangle 4"/>
          <p:cNvSpPr/>
          <p:nvPr/>
        </p:nvSpPr>
        <p:spPr>
          <a:xfrm>
            <a:off x="225670" y="1406009"/>
            <a:ext cx="7757746" cy="338554"/>
          </a:xfrm>
          <a:prstGeom prst="rect">
            <a:avLst/>
          </a:prstGeom>
        </p:spPr>
        <p:txBody>
          <a:bodyPr wrap="square">
            <a:spAutoFit/>
          </a:bodyPr>
          <a:lstStyle/>
          <a:p>
            <a:r>
              <a:rPr lang="ka-GE" sz="1600" b="1" u="sng" dirty="0">
                <a:latin typeface="Sylfaen" panose="010A0502050306030303" pitchFamily="18" charset="0"/>
              </a:rPr>
              <a:t>საწარმოს საქმიანობის </a:t>
            </a:r>
            <a:r>
              <a:rPr lang="ka-GE" sz="1600" b="1" u="sng" dirty="0" smtClean="0">
                <a:latin typeface="Sylfaen" panose="010A0502050306030303" pitchFamily="18" charset="0"/>
              </a:rPr>
              <a:t>პროცესში წარმოიქმნება: </a:t>
            </a:r>
            <a:endParaRPr lang="en-US" sz="1600" b="1" dirty="0">
              <a:solidFill>
                <a:schemeClr val="accent1"/>
              </a:solidFill>
              <a:latin typeface="Sylfaen" panose="010A0502050306030303" pitchFamily="18" charset="0"/>
            </a:endParaRPr>
          </a:p>
        </p:txBody>
      </p:sp>
      <p:sp>
        <p:nvSpPr>
          <p:cNvPr id="7" name="Rectangle 6"/>
          <p:cNvSpPr/>
          <p:nvPr/>
        </p:nvSpPr>
        <p:spPr>
          <a:xfrm>
            <a:off x="225670" y="1846479"/>
            <a:ext cx="3607776" cy="1600438"/>
          </a:xfrm>
          <a:prstGeom prst="rect">
            <a:avLst/>
          </a:prstGeom>
        </p:spPr>
        <p:txBody>
          <a:bodyPr wrap="square">
            <a:spAutoFit/>
          </a:bodyPr>
          <a:lstStyle/>
          <a:p>
            <a:pPr marL="342900" indent="-342900">
              <a:buAutoNum type="arabicPeriod"/>
            </a:pPr>
            <a:endParaRPr lang="ka-GE" dirty="0">
              <a:latin typeface="Sylfaen" panose="010A0502050306030303" pitchFamily="18" charset="0"/>
            </a:endParaRPr>
          </a:p>
          <a:p>
            <a:pPr marL="342900" indent="-342900">
              <a:buAutoNum type="arabicPeriod"/>
            </a:pPr>
            <a:r>
              <a:rPr lang="ka-GE" sz="1600" dirty="0" smtClean="0">
                <a:latin typeface="Sylfaen" panose="010A0502050306030303" pitchFamily="18" charset="0"/>
              </a:rPr>
              <a:t>საყოფაცხოვრებო </a:t>
            </a:r>
            <a:r>
              <a:rPr lang="ka-GE" sz="1600" dirty="0">
                <a:latin typeface="Sylfaen" panose="010A0502050306030303" pitchFamily="18" charset="0"/>
              </a:rPr>
              <a:t>ნარჩენები</a:t>
            </a:r>
            <a:r>
              <a:rPr lang="ka-GE" sz="1400" dirty="0" smtClean="0">
                <a:latin typeface="Sylfaen" panose="010A0502050306030303" pitchFamily="18" charset="0"/>
              </a:rPr>
              <a:t>;</a:t>
            </a:r>
          </a:p>
          <a:p>
            <a:endParaRPr lang="ka-GE" sz="1400" dirty="0" smtClean="0">
              <a:latin typeface="Sylfaen" panose="010A0502050306030303" pitchFamily="18" charset="0"/>
            </a:endParaRPr>
          </a:p>
          <a:p>
            <a:endParaRPr lang="ka-GE" sz="1400" dirty="0" smtClean="0">
              <a:latin typeface="Sylfaen" panose="010A0502050306030303" pitchFamily="18" charset="0"/>
            </a:endParaRPr>
          </a:p>
          <a:p>
            <a:r>
              <a:rPr lang="ka-GE" sz="1400" dirty="0" smtClean="0">
                <a:latin typeface="Sylfaen" panose="010A0502050306030303" pitchFamily="18" charset="0"/>
              </a:rPr>
              <a:t>2</a:t>
            </a:r>
            <a:r>
              <a:rPr lang="ka-GE" sz="1600" dirty="0" smtClean="0">
                <a:latin typeface="Sylfaen" panose="010A0502050306030303" pitchFamily="18" charset="0"/>
              </a:rPr>
              <a:t>. საწარმოო ნარჩენები:</a:t>
            </a:r>
            <a:endParaRPr lang="ka-GE" sz="1600" dirty="0">
              <a:latin typeface="Sylfaen" panose="010A0502050306030303" pitchFamily="18" charset="0"/>
            </a:endParaRPr>
          </a:p>
          <a:p>
            <a:endParaRPr lang="en-US" dirty="0"/>
          </a:p>
        </p:txBody>
      </p:sp>
      <p:sp>
        <p:nvSpPr>
          <p:cNvPr id="10" name="Rectangle 9"/>
          <p:cNvSpPr/>
          <p:nvPr/>
        </p:nvSpPr>
        <p:spPr>
          <a:xfrm>
            <a:off x="3442855" y="2819400"/>
            <a:ext cx="5334000" cy="1323439"/>
          </a:xfrm>
          <a:prstGeom prst="rect">
            <a:avLst/>
          </a:prstGeom>
        </p:spPr>
        <p:txBody>
          <a:bodyPr wrap="square">
            <a:spAutoFit/>
          </a:bodyPr>
          <a:lstStyle/>
          <a:p>
            <a:pPr algn="just"/>
            <a:r>
              <a:rPr lang="en-US" sz="1600" dirty="0" err="1" smtClean="0">
                <a:latin typeface="Sylfaen" panose="010A0502050306030303" pitchFamily="18" charset="0"/>
              </a:rPr>
              <a:t>საწმენდი</a:t>
            </a:r>
            <a:r>
              <a:rPr lang="en-US" sz="1600" dirty="0" smtClean="0">
                <a:latin typeface="Sylfaen" panose="010A0502050306030303" pitchFamily="18" charset="0"/>
              </a:rPr>
              <a:t> </a:t>
            </a:r>
            <a:r>
              <a:rPr lang="en-US" sz="1600" dirty="0" err="1" smtClean="0">
                <a:latin typeface="Sylfaen" panose="010A0502050306030303" pitchFamily="18" charset="0"/>
              </a:rPr>
              <a:t>ნაჭრები</a:t>
            </a:r>
            <a:r>
              <a:rPr lang="en-US" sz="1600" dirty="0" smtClean="0">
                <a:latin typeface="Sylfaen" panose="010A0502050306030303" pitchFamily="18" charset="0"/>
              </a:rPr>
              <a:t> </a:t>
            </a:r>
            <a:r>
              <a:rPr lang="en-US" sz="1600" dirty="0" err="1" smtClean="0">
                <a:latin typeface="Sylfaen" panose="010A0502050306030303" pitchFamily="18" charset="0"/>
              </a:rPr>
              <a:t>და</a:t>
            </a:r>
            <a:r>
              <a:rPr lang="en-US" sz="1600" dirty="0" smtClean="0">
                <a:latin typeface="Sylfaen" panose="010A0502050306030303" pitchFamily="18" charset="0"/>
              </a:rPr>
              <a:t> </a:t>
            </a:r>
            <a:r>
              <a:rPr lang="en-US" sz="1600" dirty="0" err="1" smtClean="0">
                <a:latin typeface="Sylfaen" panose="010A0502050306030303" pitchFamily="18" charset="0"/>
              </a:rPr>
              <a:t>დამცავი</a:t>
            </a:r>
            <a:r>
              <a:rPr lang="en-US" sz="1600" dirty="0" smtClean="0">
                <a:latin typeface="Sylfaen" panose="010A0502050306030303" pitchFamily="18" charset="0"/>
              </a:rPr>
              <a:t> </a:t>
            </a:r>
            <a:r>
              <a:rPr lang="en-US" sz="1600" dirty="0" err="1" smtClean="0">
                <a:latin typeface="Sylfaen" panose="010A0502050306030303" pitchFamily="18" charset="0"/>
              </a:rPr>
              <a:t>ტანისამოსი</a:t>
            </a:r>
            <a:r>
              <a:rPr lang="en-US" sz="1600" dirty="0" smtClean="0">
                <a:latin typeface="Sylfaen" panose="010A0502050306030303" pitchFamily="18" charset="0"/>
              </a:rPr>
              <a:t>, </a:t>
            </a:r>
            <a:r>
              <a:rPr lang="en-US" sz="1600" dirty="0" err="1" smtClean="0">
                <a:latin typeface="Sylfaen" panose="010A0502050306030303" pitchFamily="18" charset="0"/>
              </a:rPr>
              <a:t>რომელიც</a:t>
            </a:r>
            <a:r>
              <a:rPr lang="en-US" sz="1600" dirty="0" smtClean="0">
                <a:latin typeface="Sylfaen" panose="010A0502050306030303" pitchFamily="18" charset="0"/>
              </a:rPr>
              <a:t> </a:t>
            </a:r>
            <a:r>
              <a:rPr lang="en-US" sz="1600" dirty="0" err="1" smtClean="0">
                <a:latin typeface="Sylfaen" panose="010A0502050306030303" pitchFamily="18" charset="0"/>
              </a:rPr>
              <a:t>დაბინძურებულია</a:t>
            </a:r>
            <a:r>
              <a:rPr lang="en-US" sz="1600" dirty="0" smtClean="0">
                <a:latin typeface="Sylfaen" panose="010A0502050306030303" pitchFamily="18" charset="0"/>
              </a:rPr>
              <a:t> </a:t>
            </a:r>
            <a:r>
              <a:rPr lang="en-US" sz="1600" dirty="0" err="1" smtClean="0">
                <a:latin typeface="Sylfaen" panose="010A0502050306030303" pitchFamily="18" charset="0"/>
              </a:rPr>
              <a:t>საშიში</a:t>
            </a:r>
            <a:r>
              <a:rPr lang="en-US" sz="1600" dirty="0" smtClean="0">
                <a:latin typeface="Sylfaen" panose="010A0502050306030303" pitchFamily="18" charset="0"/>
              </a:rPr>
              <a:t> </a:t>
            </a:r>
            <a:r>
              <a:rPr lang="en-US" sz="1600" dirty="0" err="1" smtClean="0">
                <a:latin typeface="Sylfaen" panose="010A0502050306030303" pitchFamily="18" charset="0"/>
              </a:rPr>
              <a:t>ქიმიური</a:t>
            </a:r>
            <a:r>
              <a:rPr lang="en-US" sz="1600" dirty="0" smtClean="0">
                <a:latin typeface="Sylfaen" panose="010A0502050306030303" pitchFamily="18" charset="0"/>
              </a:rPr>
              <a:t> </a:t>
            </a:r>
            <a:r>
              <a:rPr lang="en-US" sz="1600" dirty="0" err="1" smtClean="0">
                <a:latin typeface="Sylfaen" panose="010A0502050306030303" pitchFamily="18" charset="0"/>
              </a:rPr>
              <a:t>ნივთიერებებით</a:t>
            </a:r>
            <a:r>
              <a:rPr lang="ka-GE" sz="1600" dirty="0" smtClean="0">
                <a:latin typeface="Sylfaen" panose="010A0502050306030303" pitchFamily="18" charset="0"/>
              </a:rPr>
              <a:t>, </a:t>
            </a:r>
            <a:r>
              <a:rPr lang="en-US" sz="1600" dirty="0" err="1" smtClean="0">
                <a:latin typeface="Sylfaen" panose="010A0502050306030303" pitchFamily="18" charset="0"/>
              </a:rPr>
              <a:t>ძრავისა</a:t>
            </a:r>
            <a:r>
              <a:rPr lang="en-US" sz="1600" dirty="0" smtClean="0">
                <a:latin typeface="Sylfaen" panose="010A0502050306030303" pitchFamily="18" charset="0"/>
              </a:rPr>
              <a:t> </a:t>
            </a:r>
            <a:r>
              <a:rPr lang="en-US" sz="1600" dirty="0" err="1" smtClean="0">
                <a:latin typeface="Sylfaen" panose="010A0502050306030303" pitchFamily="18" charset="0"/>
              </a:rPr>
              <a:t>და</a:t>
            </a:r>
            <a:r>
              <a:rPr lang="en-US" sz="1600" dirty="0" smtClean="0">
                <a:latin typeface="Sylfaen" panose="010A0502050306030303" pitchFamily="18" charset="0"/>
              </a:rPr>
              <a:t> </a:t>
            </a:r>
            <a:r>
              <a:rPr lang="en-US" sz="1600" dirty="0" err="1" smtClean="0">
                <a:latin typeface="Sylfaen" panose="010A0502050306030303" pitchFamily="18" charset="0"/>
              </a:rPr>
              <a:t>კბილანური</a:t>
            </a:r>
            <a:r>
              <a:rPr lang="en-US" sz="1600" dirty="0" smtClean="0">
                <a:latin typeface="Sylfaen" panose="010A0502050306030303" pitchFamily="18" charset="0"/>
              </a:rPr>
              <a:t> </a:t>
            </a:r>
            <a:r>
              <a:rPr lang="en-US" sz="1600" dirty="0" err="1" smtClean="0">
                <a:latin typeface="Sylfaen" panose="010A0502050306030303" pitchFamily="18" charset="0"/>
              </a:rPr>
              <a:t>გადაცემის</a:t>
            </a:r>
            <a:r>
              <a:rPr lang="en-US" sz="1600" dirty="0" smtClean="0">
                <a:latin typeface="Sylfaen" panose="010A0502050306030303" pitchFamily="18" charset="0"/>
              </a:rPr>
              <a:t> </a:t>
            </a:r>
            <a:r>
              <a:rPr lang="en-US" sz="1600" dirty="0" err="1" smtClean="0">
                <a:latin typeface="Sylfaen" panose="010A0502050306030303" pitchFamily="18" charset="0"/>
              </a:rPr>
              <a:t>კოლოფის</a:t>
            </a:r>
            <a:r>
              <a:rPr lang="en-US" sz="1600" dirty="0" smtClean="0">
                <a:latin typeface="Sylfaen" panose="010A0502050306030303" pitchFamily="18" charset="0"/>
              </a:rPr>
              <a:t> </a:t>
            </a:r>
            <a:r>
              <a:rPr lang="en-US" sz="1600" dirty="0" err="1" smtClean="0">
                <a:latin typeface="Sylfaen" panose="010A0502050306030303" pitchFamily="18" charset="0"/>
              </a:rPr>
              <a:t>სინთეტიკური</a:t>
            </a:r>
            <a:r>
              <a:rPr lang="en-US" sz="1600" dirty="0" smtClean="0">
                <a:latin typeface="Sylfaen" panose="010A0502050306030303" pitchFamily="18" charset="0"/>
              </a:rPr>
              <a:t> </a:t>
            </a:r>
            <a:r>
              <a:rPr lang="en-US" sz="1600" dirty="0" err="1" smtClean="0">
                <a:latin typeface="Sylfaen" panose="010A0502050306030303" pitchFamily="18" charset="0"/>
              </a:rPr>
              <a:t>ზეთები</a:t>
            </a:r>
            <a:r>
              <a:rPr lang="en-US" sz="1600" dirty="0" smtClean="0">
                <a:latin typeface="Sylfaen" panose="010A0502050306030303" pitchFamily="18" charset="0"/>
              </a:rPr>
              <a:t> </a:t>
            </a:r>
            <a:r>
              <a:rPr lang="en-US" sz="1600" dirty="0" err="1" smtClean="0">
                <a:latin typeface="Sylfaen" panose="010A0502050306030303" pitchFamily="18" charset="0"/>
              </a:rPr>
              <a:t>და</a:t>
            </a:r>
            <a:r>
              <a:rPr lang="en-US" sz="1600" dirty="0" smtClean="0">
                <a:latin typeface="Sylfaen" panose="010A0502050306030303" pitchFamily="18" charset="0"/>
              </a:rPr>
              <a:t> </a:t>
            </a:r>
            <a:r>
              <a:rPr lang="en-US" sz="1600" dirty="0" err="1" smtClean="0">
                <a:latin typeface="Sylfaen" panose="010A0502050306030303" pitchFamily="18" charset="0"/>
              </a:rPr>
              <a:t>სხვა</a:t>
            </a:r>
            <a:r>
              <a:rPr lang="en-US" sz="1600" dirty="0" smtClean="0">
                <a:latin typeface="Sylfaen" panose="010A0502050306030303" pitchFamily="18" charset="0"/>
              </a:rPr>
              <a:t> </a:t>
            </a:r>
            <a:r>
              <a:rPr lang="en-US" sz="1600" dirty="0" err="1" smtClean="0">
                <a:latin typeface="Sylfaen" panose="010A0502050306030303" pitchFamily="18" charset="0"/>
              </a:rPr>
              <a:t>ზეთოვანი</a:t>
            </a:r>
            <a:r>
              <a:rPr lang="en-US" sz="1600" dirty="0" smtClean="0">
                <a:latin typeface="Sylfaen" panose="010A0502050306030303" pitchFamily="18" charset="0"/>
              </a:rPr>
              <a:t> </a:t>
            </a:r>
            <a:r>
              <a:rPr lang="en-US" sz="1600" dirty="0" err="1" smtClean="0">
                <a:latin typeface="Sylfaen" panose="010A0502050306030303" pitchFamily="18" charset="0"/>
              </a:rPr>
              <a:t>ლუბრიკანტები</a:t>
            </a:r>
            <a:r>
              <a:rPr lang="ka-GE" sz="1600" dirty="0" smtClean="0">
                <a:latin typeface="Sylfaen" panose="010A0502050306030303" pitchFamily="18" charset="0"/>
              </a:rPr>
              <a:t>. </a:t>
            </a:r>
            <a:endParaRPr lang="en-US" sz="1600" dirty="0">
              <a:latin typeface="Sylfaen" panose="010A0502050306030303" pitchFamily="18" charset="0"/>
            </a:endParaRPr>
          </a:p>
        </p:txBody>
      </p:sp>
      <p:sp>
        <p:nvSpPr>
          <p:cNvPr id="16" name="TextBox 15"/>
          <p:cNvSpPr txBox="1"/>
          <p:nvPr/>
        </p:nvSpPr>
        <p:spPr>
          <a:xfrm>
            <a:off x="533400" y="4699721"/>
            <a:ext cx="7924800" cy="923330"/>
          </a:xfrm>
          <a:prstGeom prst="rect">
            <a:avLst/>
          </a:prstGeom>
          <a:noFill/>
        </p:spPr>
        <p:txBody>
          <a:bodyPr wrap="square" rtlCol="0">
            <a:spAutoFit/>
          </a:bodyPr>
          <a:lstStyle/>
          <a:p>
            <a:r>
              <a:rPr lang="ka-GE" b="1" dirty="0" smtClean="0">
                <a:latin typeface="Sylfaen" panose="010A0502050306030303" pitchFamily="18" charset="0"/>
              </a:rPr>
              <a:t>აღნიშნული ნარჩენები დროებით დასაწყობდება საწარმოს ტერიტორიაზე და შემდგომი მართვისთვის გადაეცემა შესაბამისი ნებართვის მქონე ორგანიზაციას.</a:t>
            </a:r>
            <a:endParaRPr lang="en-US" b="1" dirty="0">
              <a:latin typeface="Sylfaen" panose="010A0502050306030303"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838200"/>
            <a:ext cx="7315200"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ka-GE" dirty="0">
                <a:latin typeface="Sylfaen" panose="010A0502050306030303" pitchFamily="18" charset="0"/>
              </a:rPr>
              <a:t>ზემოქმედება ადამიანის ჯანმრთელობასა და უსაფრთხოებაზე</a:t>
            </a:r>
            <a:endParaRPr lang="en-US" dirty="0"/>
          </a:p>
        </p:txBody>
      </p:sp>
      <p:sp>
        <p:nvSpPr>
          <p:cNvPr id="5" name="Rectangle 4"/>
          <p:cNvSpPr/>
          <p:nvPr/>
        </p:nvSpPr>
        <p:spPr>
          <a:xfrm>
            <a:off x="838200" y="1866900"/>
            <a:ext cx="7485185" cy="369332"/>
          </a:xfrm>
          <a:prstGeom prst="rect">
            <a:avLst/>
          </a:prstGeom>
        </p:spPr>
        <p:txBody>
          <a:bodyPr wrap="square">
            <a:spAutoFit/>
          </a:bodyPr>
          <a:lstStyle/>
          <a:p>
            <a:r>
              <a:rPr lang="ka-GE" dirty="0">
                <a:latin typeface="Sylfaen" panose="010A0502050306030303" pitchFamily="18" charset="0"/>
              </a:rPr>
              <a:t>ზემოქმედების ძირითადი რეცეპტორები მომსახურე </a:t>
            </a:r>
            <a:r>
              <a:rPr lang="ka-GE" dirty="0" smtClean="0">
                <a:latin typeface="Sylfaen" panose="010A0502050306030303" pitchFamily="18" charset="0"/>
              </a:rPr>
              <a:t>პერსონალია</a:t>
            </a:r>
            <a:endParaRPr lang="en-US" dirty="0"/>
          </a:p>
        </p:txBody>
      </p:sp>
      <p:sp>
        <p:nvSpPr>
          <p:cNvPr id="6" name="Rectangle 5"/>
          <p:cNvSpPr/>
          <p:nvPr/>
        </p:nvSpPr>
        <p:spPr>
          <a:xfrm>
            <a:off x="838201" y="3319810"/>
            <a:ext cx="7766538"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ka-GE" dirty="0">
                <a:latin typeface="Sylfaen" panose="010A0502050306030303" pitchFamily="18" charset="0"/>
              </a:rPr>
              <a:t>ზემოქმედების პრევენციის მიზნით მნიშვნელოვანია </a:t>
            </a:r>
            <a:r>
              <a:rPr lang="ka-GE" dirty="0" smtClean="0">
                <a:latin typeface="Sylfaen" panose="010A0502050306030303" pitchFamily="18" charset="0"/>
              </a:rPr>
              <a:t>უსაფრთხოების ნორმების </a:t>
            </a:r>
            <a:r>
              <a:rPr lang="ka-GE" dirty="0">
                <a:latin typeface="Sylfaen" panose="010A0502050306030303" pitchFamily="18" charset="0"/>
              </a:rPr>
              <a:t>მკაცრი დაცვა და მუდმივი ზედამხედველობა</a:t>
            </a:r>
            <a:endParaRPr lang="en-US" dirty="0"/>
          </a:p>
        </p:txBody>
      </p:sp>
      <p:sp>
        <p:nvSpPr>
          <p:cNvPr id="7" name="Down Arrow 6"/>
          <p:cNvSpPr/>
          <p:nvPr/>
        </p:nvSpPr>
        <p:spPr>
          <a:xfrm>
            <a:off x="4308230" y="1403142"/>
            <a:ext cx="123091" cy="3824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4296506" y="2587869"/>
            <a:ext cx="134815" cy="5363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327" y="304800"/>
            <a:ext cx="7851648" cy="838200"/>
          </a:xfrm>
        </p:spPr>
        <p:txBody>
          <a:bodyPr>
            <a:normAutofit/>
          </a:bodyPr>
          <a:lstStyle/>
          <a:p>
            <a:pPr algn="ctr"/>
            <a:r>
              <a:rPr lang="ka-GE" sz="1800" b="1" dirty="0" smtClean="0">
                <a:latin typeface="Sylfaen" panose="010A0502050306030303" pitchFamily="18" charset="0"/>
              </a:rPr>
              <a:t>საქმიანობის </a:t>
            </a:r>
            <a:r>
              <a:rPr lang="ka-GE" sz="1800" b="1" dirty="0" smtClean="0">
                <a:latin typeface="Sylfaen" panose="010A0502050306030303" pitchFamily="18" charset="0"/>
              </a:rPr>
              <a:t>ადგილმდებარეობ</a:t>
            </a:r>
            <a:r>
              <a:rPr lang="ka-GE" sz="1800" b="1" dirty="0">
                <a:latin typeface="Sylfaen" panose="010A0502050306030303" pitchFamily="18" charset="0"/>
              </a:rPr>
              <a:t>ა</a:t>
            </a:r>
            <a:r>
              <a:rPr lang="ka-GE" sz="2800" dirty="0" smtClean="0">
                <a:latin typeface="Sylfaen" panose="010A0502050306030303" pitchFamily="18" charset="0"/>
              </a:rPr>
              <a:t/>
            </a:r>
            <a:br>
              <a:rPr lang="ka-GE" sz="2800" dirty="0" smtClean="0">
                <a:latin typeface="Sylfaen" panose="010A0502050306030303" pitchFamily="18" charset="0"/>
              </a:rPr>
            </a:br>
            <a:endParaRPr lang="en-US" sz="2800" dirty="0">
              <a:latin typeface="Sylfaen" panose="010A0502050306030303" pitchFamily="18" charset="0"/>
            </a:endParaRPr>
          </a:p>
        </p:txBody>
      </p:sp>
      <p:sp>
        <p:nvSpPr>
          <p:cNvPr id="3" name="Subtitle 2"/>
          <p:cNvSpPr>
            <a:spLocks noGrp="1"/>
          </p:cNvSpPr>
          <p:nvPr>
            <p:ph type="subTitle" idx="1"/>
          </p:nvPr>
        </p:nvSpPr>
        <p:spPr>
          <a:xfrm>
            <a:off x="540327" y="1143000"/>
            <a:ext cx="7854696" cy="5257800"/>
          </a:xfrm>
        </p:spPr>
        <p:txBody>
          <a:bodyPr>
            <a:noAutofit/>
          </a:bodyPr>
          <a:lstStyle/>
          <a:p>
            <a:pPr algn="just"/>
            <a:r>
              <a:rPr lang="ka-GE" sz="1600" dirty="0" smtClean="0">
                <a:solidFill>
                  <a:schemeClr val="tx1"/>
                </a:solidFill>
                <a:latin typeface="Sylfaen" panose="010A0502050306030303" pitchFamily="18" charset="0"/>
              </a:rPr>
              <a:t>დაგეგმილი ასფალტის წარმოების საქმიანობის </a:t>
            </a:r>
            <a:r>
              <a:rPr lang="en-US" sz="1600" dirty="0" err="1" smtClean="0">
                <a:solidFill>
                  <a:schemeClr val="tx1"/>
                </a:solidFill>
                <a:latin typeface="Sylfaen" panose="010A0502050306030303" pitchFamily="18" charset="0"/>
              </a:rPr>
              <a:t>ტერიტორია</a:t>
            </a:r>
            <a:r>
              <a:rPr lang="en-US" sz="1600" dirty="0" smtClean="0">
                <a:solidFill>
                  <a:schemeClr val="tx1"/>
                </a:solidFill>
                <a:latin typeface="Sylfaen" panose="010A0502050306030303" pitchFamily="18" charset="0"/>
              </a:rPr>
              <a:t> </a:t>
            </a:r>
            <a:r>
              <a:rPr lang="en-US" sz="1600" dirty="0" err="1" smtClean="0">
                <a:solidFill>
                  <a:schemeClr val="tx1"/>
                </a:solidFill>
                <a:latin typeface="Sylfaen" panose="010A0502050306030303" pitchFamily="18" charset="0"/>
              </a:rPr>
              <a:t>მდებარეობს</a:t>
            </a:r>
            <a:r>
              <a:rPr lang="en-US" sz="1600" dirty="0" smtClean="0">
                <a:solidFill>
                  <a:schemeClr val="tx1"/>
                </a:solidFill>
                <a:latin typeface="Sylfaen" panose="010A0502050306030303" pitchFamily="18" charset="0"/>
              </a:rPr>
              <a:t> </a:t>
            </a:r>
            <a:r>
              <a:rPr lang="en-US" sz="1600" dirty="0" err="1" smtClean="0">
                <a:solidFill>
                  <a:schemeClr val="tx1"/>
                </a:solidFill>
                <a:latin typeface="Sylfaen" panose="010A0502050306030303" pitchFamily="18" charset="0"/>
              </a:rPr>
              <a:t>ხაშურის</a:t>
            </a:r>
            <a:r>
              <a:rPr lang="en-US" sz="1600" dirty="0" smtClean="0">
                <a:solidFill>
                  <a:schemeClr val="tx1"/>
                </a:solidFill>
                <a:latin typeface="Sylfaen" panose="010A0502050306030303" pitchFamily="18" charset="0"/>
              </a:rPr>
              <a:t> </a:t>
            </a:r>
            <a:r>
              <a:rPr lang="en-US" sz="1600" dirty="0" err="1" smtClean="0">
                <a:solidFill>
                  <a:schemeClr val="tx1"/>
                </a:solidFill>
                <a:latin typeface="Sylfaen" panose="010A0502050306030303" pitchFamily="18" charset="0"/>
              </a:rPr>
              <a:t>მუნიციპალიტეტში</a:t>
            </a:r>
            <a:r>
              <a:rPr lang="en-US" sz="1600" dirty="0" smtClean="0">
                <a:solidFill>
                  <a:schemeClr val="tx1"/>
                </a:solidFill>
                <a:latin typeface="Sylfaen" panose="010A0502050306030303" pitchFamily="18" charset="0"/>
              </a:rPr>
              <a:t>, </a:t>
            </a:r>
            <a:r>
              <a:rPr lang="en-US" sz="1600" dirty="0" err="1" smtClean="0">
                <a:solidFill>
                  <a:schemeClr val="tx1"/>
                </a:solidFill>
                <a:latin typeface="Sylfaen" panose="010A0502050306030303" pitchFamily="18" charset="0"/>
              </a:rPr>
              <a:t>სოფ</a:t>
            </a:r>
            <a:r>
              <a:rPr lang="en-US" sz="1600" dirty="0" smtClean="0">
                <a:solidFill>
                  <a:schemeClr val="tx1"/>
                </a:solidFill>
                <a:latin typeface="Sylfaen" panose="010A0502050306030303" pitchFamily="18" charset="0"/>
              </a:rPr>
              <a:t>. </a:t>
            </a:r>
            <a:r>
              <a:rPr lang="en-US" sz="1600" dirty="0" err="1" smtClean="0">
                <a:solidFill>
                  <a:schemeClr val="tx1"/>
                </a:solidFill>
                <a:latin typeface="Sylfaen" panose="010A0502050306030303" pitchFamily="18" charset="0"/>
              </a:rPr>
              <a:t>აგარებში</a:t>
            </a:r>
            <a:r>
              <a:rPr lang="en-US" sz="1600" dirty="0" smtClean="0">
                <a:solidFill>
                  <a:schemeClr val="tx1"/>
                </a:solidFill>
                <a:latin typeface="Sylfaen" panose="010A0502050306030303" pitchFamily="18" charset="0"/>
              </a:rPr>
              <a:t> </a:t>
            </a:r>
            <a:r>
              <a:rPr lang="en-US" sz="1600" dirty="0" err="1" smtClean="0">
                <a:solidFill>
                  <a:schemeClr val="tx1"/>
                </a:solidFill>
                <a:latin typeface="Sylfaen" panose="010A0502050306030303" pitchFamily="18" charset="0"/>
              </a:rPr>
              <a:t>შპს</a:t>
            </a:r>
            <a:r>
              <a:rPr lang="en-US" sz="1600" dirty="0" smtClean="0">
                <a:solidFill>
                  <a:schemeClr val="tx1"/>
                </a:solidFill>
                <a:latin typeface="Sylfaen" panose="010A0502050306030303" pitchFamily="18" charset="0"/>
              </a:rPr>
              <a:t> „</a:t>
            </a:r>
            <a:r>
              <a:rPr lang="en-US" sz="1600" dirty="0" err="1" smtClean="0">
                <a:solidFill>
                  <a:schemeClr val="tx1"/>
                </a:solidFill>
                <a:latin typeface="Sylfaen" panose="010A0502050306030303" pitchFamily="18" charset="0"/>
              </a:rPr>
              <a:t>გაბი</a:t>
            </a:r>
            <a:r>
              <a:rPr lang="en-US" sz="1600" dirty="0" smtClean="0">
                <a:solidFill>
                  <a:schemeClr val="tx1"/>
                </a:solidFill>
                <a:latin typeface="Sylfaen" panose="010A0502050306030303" pitchFamily="18" charset="0"/>
              </a:rPr>
              <a:t>“-ს </a:t>
            </a:r>
            <a:r>
              <a:rPr lang="en-US" sz="1600" dirty="0" err="1" smtClean="0">
                <a:solidFill>
                  <a:schemeClr val="tx1"/>
                </a:solidFill>
                <a:latin typeface="Sylfaen" panose="010A0502050306030303" pitchFamily="18" charset="0"/>
              </a:rPr>
              <a:t>საკუთრებაში</a:t>
            </a:r>
            <a:r>
              <a:rPr lang="en-US" sz="1600" dirty="0" smtClean="0">
                <a:solidFill>
                  <a:schemeClr val="tx1"/>
                </a:solidFill>
                <a:latin typeface="Sylfaen" panose="010A0502050306030303" pitchFamily="18" charset="0"/>
              </a:rPr>
              <a:t> </a:t>
            </a:r>
            <a:r>
              <a:rPr lang="en-US" sz="1600" dirty="0" err="1" smtClean="0">
                <a:solidFill>
                  <a:schemeClr val="tx1"/>
                </a:solidFill>
                <a:latin typeface="Sylfaen" panose="010A0502050306030303" pitchFamily="18" charset="0"/>
              </a:rPr>
              <a:t>არსებულ</a:t>
            </a:r>
            <a:r>
              <a:rPr lang="en-US" sz="1600" dirty="0" smtClean="0">
                <a:solidFill>
                  <a:schemeClr val="tx1"/>
                </a:solidFill>
                <a:latin typeface="Sylfaen" panose="010A0502050306030303" pitchFamily="18" charset="0"/>
              </a:rPr>
              <a:t> </a:t>
            </a:r>
            <a:r>
              <a:rPr lang="en-US" sz="1600" dirty="0" err="1" smtClean="0">
                <a:solidFill>
                  <a:schemeClr val="tx1"/>
                </a:solidFill>
                <a:latin typeface="Sylfaen" panose="010A0502050306030303" pitchFamily="18" charset="0"/>
              </a:rPr>
              <a:t>არასასოფლო</a:t>
            </a:r>
            <a:r>
              <a:rPr lang="en-US" sz="1600" dirty="0" smtClean="0">
                <a:solidFill>
                  <a:schemeClr val="tx1"/>
                </a:solidFill>
                <a:latin typeface="Sylfaen" panose="010A0502050306030303" pitchFamily="18" charset="0"/>
              </a:rPr>
              <a:t> </a:t>
            </a:r>
            <a:r>
              <a:rPr lang="en-US" sz="1600" dirty="0" err="1" smtClean="0">
                <a:solidFill>
                  <a:schemeClr val="tx1"/>
                </a:solidFill>
                <a:latin typeface="Sylfaen" panose="010A0502050306030303" pitchFamily="18" charset="0"/>
              </a:rPr>
              <a:t>სამეურნეო</a:t>
            </a:r>
            <a:r>
              <a:rPr lang="en-US" sz="1600" dirty="0" smtClean="0">
                <a:solidFill>
                  <a:schemeClr val="tx1"/>
                </a:solidFill>
                <a:latin typeface="Sylfaen" panose="010A0502050306030303" pitchFamily="18" charset="0"/>
              </a:rPr>
              <a:t> </a:t>
            </a:r>
            <a:r>
              <a:rPr lang="en-US" sz="1600" dirty="0" err="1" smtClean="0">
                <a:solidFill>
                  <a:schemeClr val="tx1"/>
                </a:solidFill>
                <a:latin typeface="Sylfaen" panose="010A0502050306030303" pitchFamily="18" charset="0"/>
              </a:rPr>
              <a:t>დანიშნულების</a:t>
            </a:r>
            <a:r>
              <a:rPr lang="en-US" sz="1600" dirty="0" smtClean="0">
                <a:solidFill>
                  <a:schemeClr val="tx1"/>
                </a:solidFill>
                <a:latin typeface="Sylfaen" panose="010A0502050306030303" pitchFamily="18" charset="0"/>
              </a:rPr>
              <a:t> </a:t>
            </a:r>
            <a:r>
              <a:rPr lang="en-US" sz="1600" dirty="0" err="1" smtClean="0">
                <a:solidFill>
                  <a:schemeClr val="tx1"/>
                </a:solidFill>
                <a:latin typeface="Sylfaen" panose="010A0502050306030303" pitchFamily="18" charset="0"/>
              </a:rPr>
              <a:t>მიწის</a:t>
            </a:r>
            <a:r>
              <a:rPr lang="en-US" sz="1600" dirty="0" smtClean="0">
                <a:solidFill>
                  <a:schemeClr val="tx1"/>
                </a:solidFill>
                <a:latin typeface="Sylfaen" panose="010A0502050306030303" pitchFamily="18" charset="0"/>
              </a:rPr>
              <a:t> </a:t>
            </a:r>
            <a:r>
              <a:rPr lang="en-US" sz="1600" dirty="0" err="1" smtClean="0">
                <a:solidFill>
                  <a:schemeClr val="tx1"/>
                </a:solidFill>
                <a:latin typeface="Sylfaen" panose="010A0502050306030303" pitchFamily="18" charset="0"/>
              </a:rPr>
              <a:t>ნაკვეთზე</a:t>
            </a:r>
            <a:r>
              <a:rPr lang="en-US" sz="1600" dirty="0" smtClean="0">
                <a:solidFill>
                  <a:schemeClr val="tx1"/>
                </a:solidFill>
                <a:latin typeface="Sylfaen" panose="010A0502050306030303" pitchFamily="18" charset="0"/>
              </a:rPr>
              <a:t>, </a:t>
            </a:r>
            <a:r>
              <a:rPr lang="en-US" sz="1600" dirty="0" err="1" smtClean="0">
                <a:solidFill>
                  <a:schemeClr val="tx1"/>
                </a:solidFill>
                <a:latin typeface="Sylfaen" panose="010A0502050306030303" pitchFamily="18" charset="0"/>
              </a:rPr>
              <a:t>რომელიც</a:t>
            </a:r>
            <a:r>
              <a:rPr lang="en-US" sz="1600" dirty="0" smtClean="0">
                <a:solidFill>
                  <a:schemeClr val="tx1"/>
                </a:solidFill>
                <a:latin typeface="Sylfaen" panose="010A0502050306030303" pitchFamily="18" charset="0"/>
              </a:rPr>
              <a:t> </a:t>
            </a:r>
            <a:r>
              <a:rPr lang="en-US" sz="1600" dirty="0" err="1" smtClean="0">
                <a:solidFill>
                  <a:schemeClr val="tx1"/>
                </a:solidFill>
                <a:latin typeface="Sylfaen" panose="010A0502050306030303" pitchFamily="18" charset="0"/>
              </a:rPr>
              <a:t>შპს</a:t>
            </a:r>
            <a:r>
              <a:rPr lang="en-US" sz="1600" dirty="0" smtClean="0">
                <a:solidFill>
                  <a:schemeClr val="tx1"/>
                </a:solidFill>
                <a:latin typeface="Sylfaen" panose="010A0502050306030303" pitchFamily="18" charset="0"/>
              </a:rPr>
              <a:t> </a:t>
            </a:r>
            <a:r>
              <a:rPr lang="en-US" sz="1600" b="1" dirty="0" smtClean="0">
                <a:solidFill>
                  <a:schemeClr val="tx1"/>
                </a:solidFill>
                <a:latin typeface="Sylfaen" panose="010A0502050306030303" pitchFamily="18" charset="0"/>
              </a:rPr>
              <a:t>„</a:t>
            </a:r>
            <a:r>
              <a:rPr lang="en-US" sz="1600" b="1" dirty="0" err="1" smtClean="0">
                <a:solidFill>
                  <a:schemeClr val="tx1"/>
                </a:solidFill>
                <a:latin typeface="Sylfaen" panose="010A0502050306030303" pitchFamily="18" charset="0"/>
              </a:rPr>
              <a:t>მშენებელი</a:t>
            </a:r>
            <a:r>
              <a:rPr lang="en-US" sz="1600" b="1" dirty="0" smtClean="0">
                <a:solidFill>
                  <a:schemeClr val="tx1"/>
                </a:solidFill>
                <a:latin typeface="Sylfaen" panose="010A0502050306030303" pitchFamily="18" charset="0"/>
              </a:rPr>
              <a:t> 2019“-ს </a:t>
            </a:r>
            <a:r>
              <a:rPr lang="en-US" sz="1600" b="1" dirty="0" err="1" smtClean="0">
                <a:solidFill>
                  <a:schemeClr val="tx1"/>
                </a:solidFill>
                <a:latin typeface="Sylfaen" panose="010A0502050306030303" pitchFamily="18" charset="0"/>
              </a:rPr>
              <a:t>აქვს</a:t>
            </a:r>
            <a:r>
              <a:rPr lang="en-US" sz="1600" b="1" dirty="0" smtClean="0">
                <a:solidFill>
                  <a:schemeClr val="tx1"/>
                </a:solidFill>
                <a:latin typeface="Sylfaen" panose="010A0502050306030303" pitchFamily="18" charset="0"/>
              </a:rPr>
              <a:t> </a:t>
            </a:r>
            <a:r>
              <a:rPr lang="en-US" sz="1600" b="1" dirty="0" err="1" smtClean="0">
                <a:solidFill>
                  <a:schemeClr val="tx1"/>
                </a:solidFill>
                <a:latin typeface="Sylfaen" panose="010A0502050306030303" pitchFamily="18" charset="0"/>
              </a:rPr>
              <a:t>გადაცემული</a:t>
            </a:r>
            <a:r>
              <a:rPr lang="en-US" sz="1600" b="1" dirty="0" smtClean="0">
                <a:solidFill>
                  <a:schemeClr val="tx1"/>
                </a:solidFill>
                <a:latin typeface="Sylfaen" panose="010A0502050306030303" pitchFamily="18" charset="0"/>
              </a:rPr>
              <a:t> </a:t>
            </a:r>
            <a:r>
              <a:rPr lang="en-US" sz="1600" b="1" dirty="0" err="1" smtClean="0">
                <a:solidFill>
                  <a:schemeClr val="tx1"/>
                </a:solidFill>
                <a:latin typeface="Sylfaen" panose="010A0502050306030303" pitchFamily="18" charset="0"/>
              </a:rPr>
              <a:t>იჯარის</a:t>
            </a:r>
            <a:r>
              <a:rPr lang="en-US" sz="1600" b="1" dirty="0" smtClean="0">
                <a:solidFill>
                  <a:schemeClr val="tx1"/>
                </a:solidFill>
                <a:latin typeface="Sylfaen" panose="010A0502050306030303" pitchFamily="18" charset="0"/>
              </a:rPr>
              <a:t> </a:t>
            </a:r>
            <a:r>
              <a:rPr lang="en-US" sz="1600" b="1" dirty="0" err="1" smtClean="0">
                <a:solidFill>
                  <a:schemeClr val="tx1"/>
                </a:solidFill>
                <a:latin typeface="Sylfaen" panose="010A0502050306030303" pitchFamily="18" charset="0"/>
              </a:rPr>
              <a:t>ხელშეკრულებით</a:t>
            </a:r>
            <a:r>
              <a:rPr lang="en-US" sz="1600" dirty="0" smtClean="0">
                <a:solidFill>
                  <a:schemeClr val="tx1"/>
                </a:solidFill>
                <a:latin typeface="Sylfaen" panose="010A0502050306030303" pitchFamily="18" charset="0"/>
              </a:rPr>
              <a:t>. </a:t>
            </a:r>
            <a:r>
              <a:rPr lang="en-US" sz="1600" dirty="0" err="1" smtClean="0">
                <a:solidFill>
                  <a:schemeClr val="tx1"/>
                </a:solidFill>
                <a:latin typeface="Sylfaen" panose="010A0502050306030303" pitchFamily="18" charset="0"/>
              </a:rPr>
              <a:t>საწარმოს</a:t>
            </a:r>
            <a:r>
              <a:rPr lang="en-US" sz="1600" dirty="0" smtClean="0">
                <a:solidFill>
                  <a:schemeClr val="tx1"/>
                </a:solidFill>
                <a:latin typeface="Sylfaen" panose="010A0502050306030303" pitchFamily="18" charset="0"/>
              </a:rPr>
              <a:t> GPS </a:t>
            </a:r>
            <a:r>
              <a:rPr lang="en-US" sz="1600" dirty="0" err="1" smtClean="0">
                <a:solidFill>
                  <a:schemeClr val="tx1"/>
                </a:solidFill>
                <a:latin typeface="Sylfaen" panose="010A0502050306030303" pitchFamily="18" charset="0"/>
              </a:rPr>
              <a:t>კოორდინატებია</a:t>
            </a:r>
            <a:r>
              <a:rPr lang="en-US" sz="1600" dirty="0" smtClean="0">
                <a:solidFill>
                  <a:schemeClr val="tx1"/>
                </a:solidFill>
                <a:latin typeface="Sylfaen" panose="010A0502050306030303" pitchFamily="18" charset="0"/>
              </a:rPr>
              <a:t> X – 391395; Y - 4651404.  </a:t>
            </a:r>
            <a:r>
              <a:rPr lang="en-US" sz="1600" dirty="0" err="1" smtClean="0">
                <a:solidFill>
                  <a:schemeClr val="tx1"/>
                </a:solidFill>
                <a:latin typeface="Sylfaen" panose="010A0502050306030303" pitchFamily="18" charset="0"/>
              </a:rPr>
              <a:t>არსებულ</a:t>
            </a:r>
            <a:r>
              <a:rPr lang="en-US" sz="1600" dirty="0" smtClean="0">
                <a:solidFill>
                  <a:schemeClr val="tx1"/>
                </a:solidFill>
                <a:latin typeface="Sylfaen" panose="010A0502050306030303" pitchFamily="18" charset="0"/>
              </a:rPr>
              <a:t> </a:t>
            </a:r>
            <a:r>
              <a:rPr lang="en-US" sz="1600" dirty="0" err="1" smtClean="0">
                <a:solidFill>
                  <a:schemeClr val="tx1"/>
                </a:solidFill>
                <a:latin typeface="Sylfaen" panose="010A0502050306030303" pitchFamily="18" charset="0"/>
              </a:rPr>
              <a:t>არასასოფლო-სამეურნეო</a:t>
            </a:r>
            <a:r>
              <a:rPr lang="en-US" sz="1600" dirty="0" smtClean="0">
                <a:solidFill>
                  <a:schemeClr val="tx1"/>
                </a:solidFill>
                <a:latin typeface="Sylfaen" panose="010A0502050306030303" pitchFamily="18" charset="0"/>
              </a:rPr>
              <a:t> </a:t>
            </a:r>
            <a:r>
              <a:rPr lang="en-US" sz="1600" dirty="0" err="1" smtClean="0">
                <a:solidFill>
                  <a:schemeClr val="tx1"/>
                </a:solidFill>
                <a:latin typeface="Sylfaen" panose="010A0502050306030303" pitchFamily="18" charset="0"/>
              </a:rPr>
              <a:t>დანიშნულების</a:t>
            </a:r>
            <a:r>
              <a:rPr lang="en-US" sz="1600" dirty="0" smtClean="0">
                <a:solidFill>
                  <a:schemeClr val="tx1"/>
                </a:solidFill>
                <a:latin typeface="Sylfaen" panose="010A0502050306030303" pitchFamily="18" charset="0"/>
              </a:rPr>
              <a:t> </a:t>
            </a:r>
            <a:r>
              <a:rPr lang="ka-GE" sz="1600" dirty="0" smtClean="0">
                <a:solidFill>
                  <a:schemeClr val="tx1"/>
                </a:solidFill>
                <a:latin typeface="Sylfaen" panose="010A0502050306030303" pitchFamily="18" charset="0"/>
              </a:rPr>
              <a:t>მიწის ნაკვე</a:t>
            </a:r>
            <a:r>
              <a:rPr lang="ka-GE" sz="1600" dirty="0">
                <a:solidFill>
                  <a:schemeClr val="tx1"/>
                </a:solidFill>
                <a:latin typeface="Sylfaen" panose="010A0502050306030303" pitchFamily="18" charset="0"/>
              </a:rPr>
              <a:t>თ</a:t>
            </a:r>
            <a:r>
              <a:rPr lang="ka-GE" sz="1600" dirty="0" smtClean="0">
                <a:solidFill>
                  <a:schemeClr val="tx1"/>
                </a:solidFill>
                <a:latin typeface="Sylfaen" panose="010A0502050306030303" pitchFamily="18" charset="0"/>
              </a:rPr>
              <a:t>ის ფართობია 991 </a:t>
            </a:r>
            <a:r>
              <a:rPr lang="en-US" sz="1600" dirty="0" err="1" smtClean="0">
                <a:solidFill>
                  <a:schemeClr val="tx1"/>
                </a:solidFill>
                <a:latin typeface="Sylfaen" panose="010A0502050306030303" pitchFamily="18" charset="0"/>
              </a:rPr>
              <a:t>კვ.მ</a:t>
            </a:r>
            <a:r>
              <a:rPr lang="ka-GE" sz="1600" dirty="0" smtClean="0">
                <a:solidFill>
                  <a:schemeClr val="tx1"/>
                </a:solidFill>
                <a:latin typeface="Sylfaen" panose="010A0502050306030303" pitchFamily="18" charset="0"/>
              </a:rPr>
              <a:t>. მიწის ნაკვეთის საკადასტრო კოდი </a:t>
            </a:r>
            <a:r>
              <a:rPr lang="ru-RU" sz="1600" b="1" dirty="0" smtClean="0">
                <a:solidFill>
                  <a:schemeClr val="tx1"/>
                </a:solidFill>
                <a:latin typeface="Sylfaen" panose="010A0502050306030303" pitchFamily="18" charset="0"/>
              </a:rPr>
              <a:t>69.02.68.653</a:t>
            </a:r>
            <a:r>
              <a:rPr lang="en-US" sz="1600" dirty="0" smtClean="0">
                <a:solidFill>
                  <a:schemeClr val="tx1"/>
                </a:solidFill>
                <a:latin typeface="Sylfaen" panose="010A0502050306030303" pitchFamily="18" charset="0"/>
              </a:rPr>
              <a:t>. </a:t>
            </a:r>
            <a:r>
              <a:rPr lang="ka-GE" sz="1600" dirty="0" smtClean="0">
                <a:solidFill>
                  <a:schemeClr val="tx1"/>
                </a:solidFill>
                <a:latin typeface="Sylfaen" panose="010A0502050306030303" pitchFamily="18" charset="0"/>
              </a:rPr>
              <a:t>აღნიშნული ტერიტორია მიეკუთვნება სამრწველო ზონას.</a:t>
            </a:r>
          </a:p>
          <a:p>
            <a:pPr algn="just"/>
            <a:endParaRPr lang="ka-GE" sz="1600" dirty="0" smtClean="0">
              <a:solidFill>
                <a:schemeClr val="tx1"/>
              </a:solidFill>
              <a:latin typeface="Sylfaen" panose="010A0502050306030303" pitchFamily="18" charset="0"/>
            </a:endParaRPr>
          </a:p>
          <a:p>
            <a:pPr algn="just"/>
            <a:r>
              <a:rPr lang="ka-GE" sz="1600" dirty="0" smtClean="0">
                <a:solidFill>
                  <a:schemeClr val="tx1"/>
                </a:solidFill>
                <a:latin typeface="Sylfaen" panose="010A0502050306030303" pitchFamily="18" charset="0"/>
              </a:rPr>
              <a:t> </a:t>
            </a:r>
            <a:r>
              <a:rPr lang="en-US" sz="1600" dirty="0" err="1" smtClean="0">
                <a:solidFill>
                  <a:schemeClr val="tx1"/>
                </a:solidFill>
                <a:latin typeface="Sylfaen" panose="010A0502050306030303" pitchFamily="18" charset="0"/>
              </a:rPr>
              <a:t>წარმოდგენილი</a:t>
            </a:r>
            <a:r>
              <a:rPr lang="en-US" sz="1600" dirty="0" smtClean="0">
                <a:solidFill>
                  <a:schemeClr val="tx1"/>
                </a:solidFill>
                <a:latin typeface="Sylfaen" panose="010A0502050306030303" pitchFamily="18" charset="0"/>
              </a:rPr>
              <a:t> </a:t>
            </a:r>
            <a:r>
              <a:rPr lang="en-US" sz="1600" dirty="0" err="1" smtClean="0">
                <a:solidFill>
                  <a:schemeClr val="tx1"/>
                </a:solidFill>
                <a:latin typeface="Sylfaen" panose="010A0502050306030303" pitchFamily="18" charset="0"/>
              </a:rPr>
              <a:t>საკადასტრო</a:t>
            </a:r>
            <a:r>
              <a:rPr lang="en-US" sz="1600" dirty="0" smtClean="0">
                <a:solidFill>
                  <a:schemeClr val="tx1"/>
                </a:solidFill>
                <a:latin typeface="Sylfaen" panose="010A0502050306030303" pitchFamily="18" charset="0"/>
              </a:rPr>
              <a:t> </a:t>
            </a:r>
            <a:r>
              <a:rPr lang="en-US" sz="1600" dirty="0" err="1" smtClean="0">
                <a:solidFill>
                  <a:schemeClr val="tx1"/>
                </a:solidFill>
                <a:latin typeface="Sylfaen" panose="010A0502050306030303" pitchFamily="18" charset="0"/>
              </a:rPr>
              <a:t>კოდის</a:t>
            </a:r>
            <a:r>
              <a:rPr lang="en-US" sz="1600" dirty="0" smtClean="0">
                <a:solidFill>
                  <a:schemeClr val="tx1"/>
                </a:solidFill>
                <a:latin typeface="Sylfaen" panose="010A0502050306030303" pitchFamily="18" charset="0"/>
              </a:rPr>
              <a:t> </a:t>
            </a:r>
            <a:r>
              <a:rPr lang="en-US" sz="1600" dirty="0" err="1" smtClean="0">
                <a:solidFill>
                  <a:schemeClr val="tx1"/>
                </a:solidFill>
                <a:latin typeface="Sylfaen" panose="010A0502050306030303" pitchFamily="18" charset="0"/>
              </a:rPr>
              <a:t>მიხედვით</a:t>
            </a:r>
            <a:r>
              <a:rPr lang="en-US" sz="1600" dirty="0" smtClean="0">
                <a:solidFill>
                  <a:schemeClr val="tx1"/>
                </a:solidFill>
                <a:latin typeface="Sylfaen" panose="010A0502050306030303" pitchFamily="18" charset="0"/>
              </a:rPr>
              <a:t> </a:t>
            </a:r>
            <a:r>
              <a:rPr lang="en-US" sz="1600" dirty="0" err="1" smtClean="0">
                <a:solidFill>
                  <a:schemeClr val="tx1"/>
                </a:solidFill>
                <a:latin typeface="Sylfaen" panose="010A0502050306030303" pitchFamily="18" charset="0"/>
              </a:rPr>
              <a:t>იდენტიფიცირებული</a:t>
            </a:r>
            <a:r>
              <a:rPr lang="en-US" sz="1600" dirty="0" smtClean="0">
                <a:solidFill>
                  <a:schemeClr val="tx1"/>
                </a:solidFill>
                <a:latin typeface="Sylfaen" panose="010A0502050306030303" pitchFamily="18" charset="0"/>
              </a:rPr>
              <a:t> </a:t>
            </a:r>
            <a:r>
              <a:rPr lang="en-US" sz="1600" dirty="0" err="1" smtClean="0">
                <a:solidFill>
                  <a:schemeClr val="tx1"/>
                </a:solidFill>
                <a:latin typeface="Sylfaen" panose="010A0502050306030303" pitchFamily="18" charset="0"/>
              </a:rPr>
              <a:t>ტერიტორიიდან</a:t>
            </a:r>
            <a:r>
              <a:rPr lang="en-US" sz="1600" dirty="0" smtClean="0">
                <a:solidFill>
                  <a:schemeClr val="tx1"/>
                </a:solidFill>
                <a:latin typeface="Sylfaen" panose="010A0502050306030303" pitchFamily="18" charset="0"/>
              </a:rPr>
              <a:t> </a:t>
            </a:r>
            <a:r>
              <a:rPr lang="ka-GE" sz="1600" dirty="0" smtClean="0">
                <a:solidFill>
                  <a:schemeClr val="tx1"/>
                </a:solidFill>
                <a:latin typeface="Sylfaen" panose="010A0502050306030303" pitchFamily="18" charset="0"/>
              </a:rPr>
              <a:t>ჩრდილო-</a:t>
            </a:r>
            <a:r>
              <a:rPr lang="en-US" sz="1600" dirty="0" err="1" smtClean="0">
                <a:solidFill>
                  <a:schemeClr val="tx1"/>
                </a:solidFill>
                <a:latin typeface="Sylfaen" panose="010A0502050306030303" pitchFamily="18" charset="0"/>
              </a:rPr>
              <a:t>აღმოსავლეთით</a:t>
            </a:r>
            <a:r>
              <a:rPr lang="en-US" sz="1600" dirty="0" smtClean="0">
                <a:solidFill>
                  <a:schemeClr val="tx1"/>
                </a:solidFill>
                <a:latin typeface="Sylfaen" panose="010A0502050306030303" pitchFamily="18" charset="0"/>
              </a:rPr>
              <a:t> </a:t>
            </a:r>
            <a:r>
              <a:rPr lang="en-US" sz="1600" dirty="0" err="1" smtClean="0">
                <a:solidFill>
                  <a:schemeClr val="tx1"/>
                </a:solidFill>
                <a:latin typeface="Sylfaen" panose="010A0502050306030303" pitchFamily="18" charset="0"/>
              </a:rPr>
              <a:t>ფიქსირდება</a:t>
            </a:r>
            <a:r>
              <a:rPr lang="en-US" sz="1600" dirty="0" smtClean="0">
                <a:solidFill>
                  <a:schemeClr val="tx1"/>
                </a:solidFill>
                <a:latin typeface="Sylfaen" panose="010A0502050306030303" pitchFamily="18" charset="0"/>
              </a:rPr>
              <a:t> </a:t>
            </a:r>
            <a:r>
              <a:rPr lang="en-US" sz="1600" dirty="0" err="1" smtClean="0">
                <a:solidFill>
                  <a:schemeClr val="tx1"/>
                </a:solidFill>
                <a:latin typeface="Sylfaen" panose="010A0502050306030303" pitchFamily="18" charset="0"/>
              </a:rPr>
              <a:t>დასახლებული</a:t>
            </a:r>
            <a:r>
              <a:rPr lang="en-US" sz="1600" dirty="0" smtClean="0">
                <a:solidFill>
                  <a:schemeClr val="tx1"/>
                </a:solidFill>
                <a:latin typeface="Sylfaen" panose="010A0502050306030303" pitchFamily="18" charset="0"/>
              </a:rPr>
              <a:t> </a:t>
            </a:r>
            <a:r>
              <a:rPr lang="en-US" sz="1600" dirty="0" err="1" smtClean="0">
                <a:solidFill>
                  <a:schemeClr val="tx1"/>
                </a:solidFill>
                <a:latin typeface="Sylfaen" panose="010A0502050306030303" pitchFamily="18" charset="0"/>
              </a:rPr>
              <a:t>ზონა</a:t>
            </a:r>
            <a:r>
              <a:rPr lang="en-US" sz="1600" dirty="0" smtClean="0">
                <a:solidFill>
                  <a:schemeClr val="tx1"/>
                </a:solidFill>
                <a:latin typeface="Sylfaen" panose="010A0502050306030303" pitchFamily="18" charset="0"/>
              </a:rPr>
              <a:t>. </a:t>
            </a:r>
            <a:r>
              <a:rPr lang="en-US" sz="1600" dirty="0" err="1" smtClean="0">
                <a:solidFill>
                  <a:schemeClr val="tx1"/>
                </a:solidFill>
                <a:latin typeface="Sylfaen" panose="010A0502050306030303" pitchFamily="18" charset="0"/>
              </a:rPr>
              <a:t>პირდაპირი</a:t>
            </a:r>
            <a:r>
              <a:rPr lang="en-US" sz="1600" dirty="0" smtClean="0">
                <a:solidFill>
                  <a:schemeClr val="tx1"/>
                </a:solidFill>
                <a:latin typeface="Sylfaen" panose="010A0502050306030303" pitchFamily="18" charset="0"/>
              </a:rPr>
              <a:t> </a:t>
            </a:r>
            <a:r>
              <a:rPr lang="en-US" sz="1600" dirty="0" err="1" smtClean="0">
                <a:solidFill>
                  <a:schemeClr val="tx1"/>
                </a:solidFill>
                <a:latin typeface="Sylfaen" panose="010A0502050306030303" pitchFamily="18" charset="0"/>
              </a:rPr>
              <a:t>მანძილი</a:t>
            </a:r>
            <a:r>
              <a:rPr lang="en-US" sz="1600" dirty="0" smtClean="0">
                <a:solidFill>
                  <a:schemeClr val="tx1"/>
                </a:solidFill>
                <a:latin typeface="Sylfaen" panose="010A0502050306030303" pitchFamily="18" charset="0"/>
              </a:rPr>
              <a:t> </a:t>
            </a:r>
            <a:r>
              <a:rPr lang="en-US" sz="1600" b="1" dirty="0" err="1" smtClean="0">
                <a:solidFill>
                  <a:schemeClr val="tx1"/>
                </a:solidFill>
                <a:latin typeface="Sylfaen" panose="010A0502050306030303" pitchFamily="18" charset="0"/>
              </a:rPr>
              <a:t>უახლოეს</a:t>
            </a:r>
            <a:r>
              <a:rPr lang="en-US" sz="1600" b="1" dirty="0" smtClean="0">
                <a:solidFill>
                  <a:schemeClr val="tx1"/>
                </a:solidFill>
                <a:latin typeface="Sylfaen" panose="010A0502050306030303" pitchFamily="18" charset="0"/>
              </a:rPr>
              <a:t> </a:t>
            </a:r>
            <a:r>
              <a:rPr lang="en-US" sz="1600" b="1" dirty="0" err="1" smtClean="0">
                <a:solidFill>
                  <a:schemeClr val="tx1"/>
                </a:solidFill>
                <a:latin typeface="Sylfaen" panose="010A0502050306030303" pitchFamily="18" charset="0"/>
              </a:rPr>
              <a:t>მოსახლემდე</a:t>
            </a:r>
            <a:r>
              <a:rPr lang="en-US" sz="1600" b="1" dirty="0" smtClean="0">
                <a:solidFill>
                  <a:schemeClr val="tx1"/>
                </a:solidFill>
                <a:latin typeface="Sylfaen" panose="010A0502050306030303" pitchFamily="18" charset="0"/>
              </a:rPr>
              <a:t> </a:t>
            </a:r>
            <a:r>
              <a:rPr lang="en-US" sz="1600" b="1" dirty="0" err="1" smtClean="0">
                <a:solidFill>
                  <a:schemeClr val="tx1"/>
                </a:solidFill>
                <a:latin typeface="Sylfaen" panose="010A0502050306030303" pitchFamily="18" charset="0"/>
              </a:rPr>
              <a:t>შეადგენს</a:t>
            </a:r>
            <a:r>
              <a:rPr lang="en-US" sz="1600" b="1" dirty="0" smtClean="0">
                <a:solidFill>
                  <a:schemeClr val="tx1"/>
                </a:solidFill>
                <a:latin typeface="Sylfaen" panose="010A0502050306030303" pitchFamily="18" charset="0"/>
              </a:rPr>
              <a:t>  </a:t>
            </a:r>
            <a:r>
              <a:rPr lang="ka-GE" sz="1600" b="1" dirty="0" smtClean="0">
                <a:solidFill>
                  <a:schemeClr val="tx1"/>
                </a:solidFill>
                <a:latin typeface="Sylfaen" panose="010A0502050306030303" pitchFamily="18" charset="0"/>
              </a:rPr>
              <a:t>260 </a:t>
            </a:r>
            <a:r>
              <a:rPr lang="en-US" sz="1600" b="1" dirty="0" smtClean="0">
                <a:solidFill>
                  <a:schemeClr val="tx1"/>
                </a:solidFill>
                <a:latin typeface="Sylfaen" panose="010A0502050306030303" pitchFamily="18" charset="0"/>
              </a:rPr>
              <a:t>მ-ს</a:t>
            </a:r>
            <a:r>
              <a:rPr lang="en-US" sz="1600" dirty="0" smtClean="0">
                <a:solidFill>
                  <a:schemeClr val="tx1"/>
                </a:solidFill>
                <a:latin typeface="Sylfaen" panose="010A0502050306030303" pitchFamily="18" charset="0"/>
              </a:rPr>
              <a:t>. </a:t>
            </a:r>
            <a:r>
              <a:rPr lang="en-US" sz="1600" dirty="0" err="1" smtClean="0">
                <a:solidFill>
                  <a:schemeClr val="tx1"/>
                </a:solidFill>
                <a:latin typeface="Sylfaen" panose="010A0502050306030303" pitchFamily="18" charset="0"/>
              </a:rPr>
              <a:t>საპროექტო</a:t>
            </a:r>
            <a:r>
              <a:rPr lang="en-US" sz="1600" dirty="0" smtClean="0">
                <a:solidFill>
                  <a:schemeClr val="tx1"/>
                </a:solidFill>
                <a:latin typeface="Sylfaen" panose="010A0502050306030303" pitchFamily="18" charset="0"/>
              </a:rPr>
              <a:t> </a:t>
            </a:r>
            <a:r>
              <a:rPr lang="en-US" sz="1600" dirty="0" err="1" smtClean="0">
                <a:solidFill>
                  <a:schemeClr val="tx1"/>
                </a:solidFill>
                <a:latin typeface="Sylfaen" panose="010A0502050306030303" pitchFamily="18" charset="0"/>
              </a:rPr>
              <a:t>ზონიდან</a:t>
            </a:r>
            <a:r>
              <a:rPr lang="en-US" sz="1600" dirty="0" smtClean="0">
                <a:solidFill>
                  <a:schemeClr val="tx1"/>
                </a:solidFill>
                <a:latin typeface="Sylfaen" panose="010A0502050306030303" pitchFamily="18" charset="0"/>
              </a:rPr>
              <a:t> </a:t>
            </a:r>
            <a:r>
              <a:rPr lang="en-US" sz="1600" dirty="0" err="1" smtClean="0">
                <a:solidFill>
                  <a:schemeClr val="tx1"/>
                </a:solidFill>
                <a:latin typeface="Sylfaen" panose="010A0502050306030303" pitchFamily="18" charset="0"/>
              </a:rPr>
              <a:t>მანძილი</a:t>
            </a:r>
            <a:r>
              <a:rPr lang="en-US" sz="1600" dirty="0" smtClean="0">
                <a:solidFill>
                  <a:schemeClr val="tx1"/>
                </a:solidFill>
                <a:latin typeface="Sylfaen" panose="010A0502050306030303" pitchFamily="18" charset="0"/>
              </a:rPr>
              <a:t> </a:t>
            </a:r>
            <a:r>
              <a:rPr lang="en-US" sz="1600" dirty="0" err="1" smtClean="0">
                <a:solidFill>
                  <a:schemeClr val="tx1"/>
                </a:solidFill>
                <a:latin typeface="Sylfaen" panose="010A0502050306030303" pitchFamily="18" charset="0"/>
              </a:rPr>
              <a:t>ზედაპირული</a:t>
            </a:r>
            <a:r>
              <a:rPr lang="en-US" sz="1600" dirty="0" smtClean="0">
                <a:solidFill>
                  <a:schemeClr val="tx1"/>
                </a:solidFill>
                <a:latin typeface="Sylfaen" panose="010A0502050306030303" pitchFamily="18" charset="0"/>
              </a:rPr>
              <a:t> </a:t>
            </a:r>
            <a:r>
              <a:rPr lang="en-US" sz="1600" dirty="0" err="1" smtClean="0">
                <a:solidFill>
                  <a:schemeClr val="tx1"/>
                </a:solidFill>
                <a:latin typeface="Sylfaen" panose="010A0502050306030303" pitchFamily="18" charset="0"/>
              </a:rPr>
              <a:t>წყლის</a:t>
            </a:r>
            <a:r>
              <a:rPr lang="en-US" sz="1600" dirty="0" smtClean="0">
                <a:solidFill>
                  <a:schemeClr val="tx1"/>
                </a:solidFill>
                <a:latin typeface="Sylfaen" panose="010A0502050306030303" pitchFamily="18" charset="0"/>
              </a:rPr>
              <a:t> </a:t>
            </a:r>
            <a:r>
              <a:rPr lang="en-US" sz="1600" dirty="0" err="1" smtClean="0">
                <a:solidFill>
                  <a:schemeClr val="tx1"/>
                </a:solidFill>
                <a:latin typeface="Sylfaen" panose="010A0502050306030303" pitchFamily="18" charset="0"/>
              </a:rPr>
              <a:t>ობიექტამდე</a:t>
            </a:r>
            <a:r>
              <a:rPr lang="ka-GE" sz="1600" dirty="0" smtClean="0">
                <a:solidFill>
                  <a:schemeClr val="tx1"/>
                </a:solidFill>
                <a:latin typeface="Sylfaen" panose="010A0502050306030303" pitchFamily="18" charset="0"/>
              </a:rPr>
              <a:t> (მდინარე მტკვარი) </a:t>
            </a:r>
            <a:r>
              <a:rPr lang="en-US" sz="1600" dirty="0" err="1" smtClean="0">
                <a:solidFill>
                  <a:schemeClr val="tx1"/>
                </a:solidFill>
                <a:latin typeface="Sylfaen" panose="010A0502050306030303" pitchFamily="18" charset="0"/>
              </a:rPr>
              <a:t>შეადგენს</a:t>
            </a:r>
            <a:r>
              <a:rPr lang="en-US" sz="1600" dirty="0" smtClean="0">
                <a:solidFill>
                  <a:schemeClr val="tx1"/>
                </a:solidFill>
                <a:latin typeface="Sylfaen" panose="010A0502050306030303" pitchFamily="18" charset="0"/>
              </a:rPr>
              <a:t> </a:t>
            </a:r>
            <a:r>
              <a:rPr lang="en-US" sz="1600" dirty="0" err="1" smtClean="0">
                <a:solidFill>
                  <a:schemeClr val="tx1"/>
                </a:solidFill>
                <a:latin typeface="Sylfaen" panose="010A0502050306030303" pitchFamily="18" charset="0"/>
              </a:rPr>
              <a:t>დაახლოებით</a:t>
            </a:r>
            <a:r>
              <a:rPr lang="en-US" sz="1600" dirty="0" smtClean="0">
                <a:solidFill>
                  <a:schemeClr val="tx1"/>
                </a:solidFill>
                <a:latin typeface="Sylfaen" panose="010A0502050306030303" pitchFamily="18" charset="0"/>
              </a:rPr>
              <a:t> </a:t>
            </a:r>
            <a:r>
              <a:rPr lang="ka-GE" sz="1600" dirty="0" smtClean="0">
                <a:solidFill>
                  <a:schemeClr val="tx1"/>
                </a:solidFill>
                <a:latin typeface="Sylfaen" panose="010A0502050306030303" pitchFamily="18" charset="0"/>
              </a:rPr>
              <a:t>90 </a:t>
            </a:r>
            <a:r>
              <a:rPr lang="en-US" sz="1600" dirty="0" err="1" smtClean="0">
                <a:solidFill>
                  <a:schemeClr val="tx1"/>
                </a:solidFill>
                <a:latin typeface="Sylfaen" panose="010A0502050306030303" pitchFamily="18" charset="0"/>
              </a:rPr>
              <a:t>მეტრს</a:t>
            </a:r>
            <a:r>
              <a:rPr lang="en-US" sz="1600" dirty="0" smtClean="0">
                <a:solidFill>
                  <a:schemeClr val="tx1"/>
                </a:solidFill>
                <a:latin typeface="Sylfaen" panose="010A0502050306030303" pitchFamily="18" charset="0"/>
              </a:rPr>
              <a:t>. </a:t>
            </a:r>
            <a:r>
              <a:rPr lang="ka-GE" sz="1600" b="1" dirty="0" smtClean="0">
                <a:solidFill>
                  <a:schemeClr val="tx1"/>
                </a:solidFill>
                <a:latin typeface="Sylfaen" panose="010A0502050306030303" pitchFamily="18" charset="0"/>
              </a:rPr>
              <a:t>სხვა მიმართულებით უახლოესი დასახლებული პუნქტი 500 მეტრის რადიუსში არ ფიქსირდება.</a:t>
            </a:r>
          </a:p>
          <a:p>
            <a:pPr algn="just"/>
            <a:endParaRPr lang="ka-GE" sz="1600" dirty="0" smtClean="0">
              <a:solidFill>
                <a:schemeClr val="tx1"/>
              </a:solidFill>
              <a:latin typeface="Sylfaen" panose="010A0502050306030303" pitchFamily="18" charset="0"/>
            </a:endParaRPr>
          </a:p>
          <a:p>
            <a:pPr algn="just"/>
            <a:r>
              <a:rPr lang="ka-GE" sz="1600" b="1" dirty="0" smtClean="0">
                <a:solidFill>
                  <a:schemeClr val="tx1"/>
                </a:solidFill>
                <a:latin typeface="Sylfaen" panose="010A0502050306030303" pitchFamily="18" charset="0"/>
              </a:rPr>
              <a:t>აღნიშნული საწარმოს მიმდებარედ ჩრდილო აღმოსავლეთით მდებარეობს სასაქონლო ბეტონის საწარმო. ხოლო აღმოსავლეთით ინერტული მასალების წარმოების საწარმო, რომელიც წარმოადგენს შპს „გაბი“-ს საკუთრებას. ჩრდილოეთის მხრიდან ესაზღვრება ავტოგასამართი სადგური.</a:t>
            </a:r>
            <a:endParaRPr lang="en-US" sz="1600" b="1" dirty="0">
              <a:solidFill>
                <a:schemeClr val="tx1"/>
              </a:solidFill>
              <a:latin typeface="Sylfaen" panose="010A0502050306030303"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762000"/>
            <a:ext cx="7590693"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ka-GE" b="1" dirty="0">
                <a:latin typeface="Sylfaen" panose="010A0502050306030303" pitchFamily="18" charset="0"/>
              </a:rPr>
              <a:t>ნიადაგის; გრუნტის და მიწისქვეშა წყლების დაბინძურების რისკები </a:t>
            </a:r>
            <a:endParaRPr lang="en-US" b="1" dirty="0">
              <a:latin typeface="Sylfaen" panose="010A0502050306030303" pitchFamily="18" charset="0"/>
            </a:endParaRPr>
          </a:p>
        </p:txBody>
      </p:sp>
      <p:sp>
        <p:nvSpPr>
          <p:cNvPr id="5" name="Rectangle 4"/>
          <p:cNvSpPr/>
          <p:nvPr/>
        </p:nvSpPr>
        <p:spPr>
          <a:xfrm>
            <a:off x="685800" y="1604115"/>
            <a:ext cx="7590693" cy="584775"/>
          </a:xfrm>
          <a:prstGeom prst="rect">
            <a:avLst/>
          </a:prstGeom>
        </p:spPr>
        <p:txBody>
          <a:bodyPr wrap="square">
            <a:spAutoFit/>
          </a:bodyPr>
          <a:lstStyle/>
          <a:p>
            <a:r>
              <a:rPr lang="ka-GE" sz="1600" dirty="0" smtClean="0">
                <a:latin typeface="Sylfaen" panose="010A0502050306030303" pitchFamily="18" charset="0"/>
              </a:rPr>
              <a:t>მიწის სამუშაოების ჩატარების შემთხვევაში ნიადაგის ფენა უნდა </a:t>
            </a:r>
            <a:r>
              <a:rPr lang="ka-GE" sz="1600" dirty="0">
                <a:latin typeface="Sylfaen" panose="010A0502050306030303" pitchFamily="18" charset="0"/>
              </a:rPr>
              <a:t>მოიხსნას და დასაწყობდეს კანონმდებლობის </a:t>
            </a:r>
            <a:r>
              <a:rPr lang="ka-GE" sz="1600" dirty="0" smtClean="0">
                <a:latin typeface="Sylfaen" panose="010A0502050306030303" pitchFamily="18" charset="0"/>
              </a:rPr>
              <a:t>სრული დაცვით</a:t>
            </a:r>
            <a:r>
              <a:rPr lang="ka-GE" sz="1600" dirty="0">
                <a:latin typeface="Sylfaen" panose="010A0502050306030303" pitchFamily="18" charset="0"/>
              </a:rPr>
              <a:t>.</a:t>
            </a:r>
            <a:endParaRPr lang="en-US" sz="1600" dirty="0"/>
          </a:p>
        </p:txBody>
      </p:sp>
      <p:sp>
        <p:nvSpPr>
          <p:cNvPr id="7" name="Rectangle 6"/>
          <p:cNvSpPr/>
          <p:nvPr/>
        </p:nvSpPr>
        <p:spPr>
          <a:xfrm>
            <a:off x="685800" y="2782725"/>
            <a:ext cx="7590693" cy="2062103"/>
          </a:xfrm>
          <a:prstGeom prst="rect">
            <a:avLst/>
          </a:prstGeom>
        </p:spPr>
        <p:txBody>
          <a:bodyPr wrap="square">
            <a:spAutoFit/>
          </a:bodyPr>
          <a:lstStyle/>
          <a:p>
            <a:pPr algn="just"/>
            <a:r>
              <a:rPr lang="ka-GE" sz="1600" b="1" dirty="0">
                <a:latin typeface="Sylfaen" panose="010A0502050306030303" pitchFamily="18" charset="0"/>
              </a:rPr>
              <a:t>ნიადაგის და გრუნტის დაბინძურების</a:t>
            </a:r>
          </a:p>
          <a:p>
            <a:pPr algn="just"/>
            <a:r>
              <a:rPr lang="ka-GE" sz="1600" b="1" dirty="0">
                <a:latin typeface="Sylfaen" panose="010A0502050306030303" pitchFamily="18" charset="0"/>
              </a:rPr>
              <a:t>მიზეზი შეიძლება გახდეს</a:t>
            </a:r>
            <a:r>
              <a:rPr lang="ka-GE" sz="1600" b="1" dirty="0" smtClean="0">
                <a:latin typeface="Sylfaen" panose="010A0502050306030303" pitchFamily="18" charset="0"/>
              </a:rPr>
              <a:t>:</a:t>
            </a:r>
          </a:p>
          <a:p>
            <a:endParaRPr lang="ka-GE" sz="1600" dirty="0">
              <a:latin typeface="Sylfaen" panose="010A0502050306030303" pitchFamily="18" charset="0"/>
            </a:endParaRPr>
          </a:p>
          <a:p>
            <a:r>
              <a:rPr lang="ka-GE" sz="1600" dirty="0">
                <a:latin typeface="Sylfaen" panose="010A0502050306030303" pitchFamily="18" charset="0"/>
              </a:rPr>
              <a:t>• საწარმოო და საყოფაცხოვრებო ნარჩენების მართვის წესების დარღვევა</a:t>
            </a:r>
            <a:r>
              <a:rPr lang="ka-GE" sz="1600" dirty="0" smtClean="0">
                <a:latin typeface="Sylfaen" panose="010A0502050306030303" pitchFamily="18" charset="0"/>
              </a:rPr>
              <a:t>;</a:t>
            </a:r>
          </a:p>
          <a:p>
            <a:endParaRPr lang="ka-GE" sz="1600" dirty="0">
              <a:latin typeface="Sylfaen" panose="010A0502050306030303" pitchFamily="18" charset="0"/>
            </a:endParaRPr>
          </a:p>
          <a:p>
            <a:r>
              <a:rPr lang="ka-GE" sz="1600" dirty="0">
                <a:latin typeface="Sylfaen" panose="010A0502050306030303" pitchFamily="18" charset="0"/>
              </a:rPr>
              <a:t>• ავტოტრანსპორტიდან ნავთობპროდუქტების ავარიული დაღვრა</a:t>
            </a:r>
            <a:r>
              <a:rPr lang="ka-GE" sz="1600" dirty="0" smtClean="0">
                <a:latin typeface="Sylfaen" panose="010A0502050306030303" pitchFamily="18" charset="0"/>
              </a:rPr>
              <a:t>;</a:t>
            </a:r>
          </a:p>
          <a:p>
            <a:endParaRPr lang="ka-GE" sz="1600" dirty="0">
              <a:latin typeface="Sylfaen" panose="010A0502050306030303" pitchFamily="18" charset="0"/>
            </a:endParaRPr>
          </a:p>
          <a:p>
            <a:r>
              <a:rPr lang="ka-GE" sz="1600" dirty="0">
                <a:latin typeface="Sylfaen" panose="010A0502050306030303" pitchFamily="18" charset="0"/>
              </a:rPr>
              <a:t>• შიდა კანალიზაციის სისტემების </a:t>
            </a:r>
            <a:r>
              <a:rPr lang="ka-GE" sz="1600" dirty="0" smtClean="0">
                <a:latin typeface="Sylfaen" panose="010A0502050306030303" pitchFamily="18" charset="0"/>
              </a:rPr>
              <a:t>ექსპლუატაცია.</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7">
                                            <p:txEl>
                                              <p:pRg st="3" end="3"/>
                                            </p:txEl>
                                          </p:spTgt>
                                        </p:tgtEl>
                                      </p:cBhvr>
                                    </p:animEffect>
                                    <p:animScale>
                                      <p:cBhvr>
                                        <p:cTn id="7" dur="250" autoRev="1" fill="hold"/>
                                        <p:tgtEl>
                                          <p:spTgt spid="7">
                                            <p:txEl>
                                              <p:pRg st="3" end="3"/>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7">
                                            <p:txEl>
                                              <p:pRg st="5" end="5"/>
                                            </p:txEl>
                                          </p:spTgt>
                                        </p:tgtEl>
                                      </p:cBhvr>
                                    </p:animEffect>
                                    <p:animScale>
                                      <p:cBhvr>
                                        <p:cTn id="12" dur="250" autoRev="1" fill="hold"/>
                                        <p:tgtEl>
                                          <p:spTgt spid="7">
                                            <p:txEl>
                                              <p:pRg st="5" end="5"/>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7">
                                            <p:txEl>
                                              <p:pRg st="7" end="7"/>
                                            </p:txEl>
                                          </p:spTgt>
                                        </p:tgtEl>
                                      </p:cBhvr>
                                    </p:animEffect>
                                    <p:animScale>
                                      <p:cBhvr>
                                        <p:cTn id="17" dur="250" autoRev="1" fill="hold"/>
                                        <p:tgtEl>
                                          <p:spTgt spid="7">
                                            <p:txEl>
                                              <p:pRg st="7" end="7"/>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67000" y="762000"/>
            <a:ext cx="3257623"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lgn="ctr"/>
            <a:r>
              <a:rPr lang="ka-GE" b="1" dirty="0">
                <a:latin typeface="Sylfaen" panose="010A0502050306030303" pitchFamily="18" charset="0"/>
              </a:rPr>
              <a:t>კუმულაციური ზემოქმედება</a:t>
            </a:r>
            <a:endParaRPr lang="en-US" b="1" dirty="0"/>
          </a:p>
        </p:txBody>
      </p:sp>
      <p:sp>
        <p:nvSpPr>
          <p:cNvPr id="5" name="Rectangle 4"/>
          <p:cNvSpPr/>
          <p:nvPr/>
        </p:nvSpPr>
        <p:spPr>
          <a:xfrm>
            <a:off x="609600" y="1621074"/>
            <a:ext cx="7696200" cy="923330"/>
          </a:xfrm>
          <a:prstGeom prst="rect">
            <a:avLst/>
          </a:prstGeom>
        </p:spPr>
        <p:txBody>
          <a:bodyPr wrap="square">
            <a:spAutoFit/>
          </a:bodyPr>
          <a:lstStyle/>
          <a:p>
            <a:pPr algn="just"/>
            <a:r>
              <a:rPr lang="ka-GE" dirty="0" smtClean="0">
                <a:solidFill>
                  <a:schemeClr val="accent2"/>
                </a:solidFill>
                <a:latin typeface="Sylfaen" panose="010A0502050306030303" pitchFamily="18" charset="0"/>
              </a:rPr>
              <a:t>კუმულაციური</a:t>
            </a:r>
            <a:r>
              <a:rPr lang="ka-GE" dirty="0" smtClean="0">
                <a:latin typeface="Sylfaen" panose="010A0502050306030303" pitchFamily="18" charset="0"/>
              </a:rPr>
              <a:t> </a:t>
            </a:r>
            <a:r>
              <a:rPr lang="ka-GE" dirty="0">
                <a:latin typeface="Sylfaen" panose="010A0502050306030303" pitchFamily="18" charset="0"/>
              </a:rPr>
              <a:t>ზემოქმედების ერთადერთ </a:t>
            </a:r>
            <a:r>
              <a:rPr lang="ka-GE" dirty="0" smtClean="0">
                <a:latin typeface="Sylfaen" panose="010A0502050306030303" pitchFamily="18" charset="0"/>
              </a:rPr>
              <a:t>საგულისხმო</a:t>
            </a:r>
            <a:r>
              <a:rPr lang="en-US" dirty="0" smtClean="0">
                <a:latin typeface="Sylfaen" panose="010A0502050306030303" pitchFamily="18" charset="0"/>
              </a:rPr>
              <a:t> </a:t>
            </a:r>
            <a:r>
              <a:rPr lang="ka-GE" dirty="0" smtClean="0">
                <a:latin typeface="Sylfaen" panose="010A0502050306030303" pitchFamily="18" charset="0"/>
              </a:rPr>
              <a:t>სახედ </a:t>
            </a:r>
            <a:r>
              <a:rPr lang="ka-GE" dirty="0">
                <a:latin typeface="Sylfaen" panose="010A0502050306030303" pitchFamily="18" charset="0"/>
              </a:rPr>
              <a:t>უნდა </a:t>
            </a:r>
            <a:r>
              <a:rPr lang="ka-GE" dirty="0" smtClean="0">
                <a:latin typeface="Sylfaen" panose="010A0502050306030303" pitchFamily="18" charset="0"/>
              </a:rPr>
              <a:t>მივიჩნიოთ: ხმაურის </a:t>
            </a:r>
            <a:r>
              <a:rPr lang="ka-GE" dirty="0">
                <a:latin typeface="Sylfaen" panose="010A0502050306030303" pitchFamily="18" charset="0"/>
              </a:rPr>
              <a:t>გავრცელება და </a:t>
            </a:r>
            <a:r>
              <a:rPr lang="ka-GE" dirty="0" smtClean="0">
                <a:latin typeface="Sylfaen" panose="010A0502050306030303" pitchFamily="18" charset="0"/>
              </a:rPr>
              <a:t>ატმოსფერულ </a:t>
            </a:r>
            <a:r>
              <a:rPr lang="ka-GE" dirty="0">
                <a:latin typeface="Sylfaen" panose="010A0502050306030303" pitchFamily="18" charset="0"/>
              </a:rPr>
              <a:t>ჰაერზე </a:t>
            </a:r>
            <a:r>
              <a:rPr lang="ka-GE" dirty="0" smtClean="0">
                <a:latin typeface="Sylfaen" panose="010A0502050306030303" pitchFamily="18" charset="0"/>
              </a:rPr>
              <a:t>ზემოქმედება</a:t>
            </a:r>
            <a:endParaRPr lang="en-US" dirty="0"/>
          </a:p>
        </p:txBody>
      </p:sp>
      <p:sp>
        <p:nvSpPr>
          <p:cNvPr id="6" name="Rectangle 5"/>
          <p:cNvSpPr/>
          <p:nvPr/>
        </p:nvSpPr>
        <p:spPr>
          <a:xfrm>
            <a:off x="609600" y="3048000"/>
            <a:ext cx="7696200" cy="1477328"/>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ka-GE" dirty="0" smtClean="0">
                <a:latin typeface="Sylfaen" panose="010A0502050306030303" pitchFamily="18" charset="0"/>
              </a:rPr>
              <a:t>კუმულაციური ზემოქმედება მოსალოდნელია საწარმოს ტერიტორიაზე არსებული ბეტონის კვანძისა და ინერტული მასალების წარმოების დანადგარებიდან, რომელთა კუმულაციური ზემოქმედება გათვალისწინებული იქნა როგორც ატმოსფერულ ჰაერზე ზემოქმედებისას, ასევე ხმაურის გავრცელებისას.</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7698" y="406287"/>
            <a:ext cx="7851648" cy="838200"/>
          </a:xfrm>
        </p:spPr>
        <p:txBody>
          <a:bodyPr>
            <a:normAutofit/>
          </a:bodyPr>
          <a:lstStyle/>
          <a:p>
            <a:pPr algn="ctr"/>
            <a:r>
              <a:rPr lang="ka-GE" sz="1800" b="1" dirty="0" smtClean="0">
                <a:latin typeface="Sylfaen" panose="010A0502050306030303" pitchFamily="18" charset="0"/>
              </a:rPr>
              <a:t>საკვლევი ტერიტორიის ადგილმდებარეობა </a:t>
            </a:r>
            <a:r>
              <a:rPr lang="ka-GE" sz="2800" dirty="0" smtClean="0">
                <a:solidFill>
                  <a:schemeClr val="accent2">
                    <a:lumMod val="60000"/>
                    <a:lumOff val="40000"/>
                  </a:schemeClr>
                </a:solidFill>
              </a:rPr>
              <a:t/>
            </a:r>
            <a:br>
              <a:rPr lang="ka-GE" sz="2800" dirty="0" smtClean="0">
                <a:solidFill>
                  <a:schemeClr val="accent2">
                    <a:lumMod val="60000"/>
                    <a:lumOff val="40000"/>
                  </a:schemeClr>
                </a:solidFill>
              </a:rPr>
            </a:br>
            <a:endParaRPr lang="en-US" sz="2800" dirty="0">
              <a:solidFill>
                <a:schemeClr val="tx1"/>
              </a:solidFill>
            </a:endParaRPr>
          </a:p>
        </p:txBody>
      </p:sp>
      <p:sp>
        <p:nvSpPr>
          <p:cNvPr id="3" name="Subtitle 2"/>
          <p:cNvSpPr>
            <a:spLocks noGrp="1"/>
          </p:cNvSpPr>
          <p:nvPr>
            <p:ph type="subTitle" idx="1"/>
          </p:nvPr>
        </p:nvSpPr>
        <p:spPr>
          <a:xfrm>
            <a:off x="1066800" y="1371600"/>
            <a:ext cx="7321296" cy="4419600"/>
          </a:xfrm>
        </p:spPr>
        <p:txBody>
          <a:bodyPr>
            <a:noAutofit/>
          </a:bodyPr>
          <a:lstStyle/>
          <a:p>
            <a:pPr algn="just"/>
            <a:endParaRPr lang="en-US" sz="2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371600"/>
            <a:ext cx="7318248" cy="4419600"/>
          </a:xfrm>
          <a:prstGeom prst="rect">
            <a:avLst/>
          </a:prstGeom>
        </p:spPr>
      </p:pic>
      <p:sp>
        <p:nvSpPr>
          <p:cNvPr id="6" name="Down Arrow 5"/>
          <p:cNvSpPr/>
          <p:nvPr/>
        </p:nvSpPr>
        <p:spPr>
          <a:xfrm rot="18972919">
            <a:off x="3544049" y="2091613"/>
            <a:ext cx="354578" cy="45770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rot="19161181">
            <a:off x="2691319" y="1920954"/>
            <a:ext cx="1344168" cy="338554"/>
          </a:xfrm>
          <a:prstGeom prst="rect">
            <a:avLst/>
          </a:prstGeom>
          <a:noFill/>
        </p:spPr>
        <p:txBody>
          <a:bodyPr wrap="square" rtlCol="0">
            <a:spAutoFit/>
          </a:bodyPr>
          <a:lstStyle/>
          <a:p>
            <a:r>
              <a:rPr lang="en-US" sz="1600" b="1" dirty="0" smtClean="0">
                <a:solidFill>
                  <a:schemeClr val="bg1"/>
                </a:solidFill>
                <a:latin typeface="Sylfaen" panose="010A0502050306030303" pitchFamily="18" charset="0"/>
              </a:rPr>
              <a:t>26</a:t>
            </a:r>
            <a:r>
              <a:rPr lang="ka-GE" sz="1600" b="1" dirty="0" smtClean="0">
                <a:solidFill>
                  <a:schemeClr val="bg1"/>
                </a:solidFill>
                <a:latin typeface="Sylfaen" panose="010A0502050306030303" pitchFamily="18" charset="0"/>
              </a:rPr>
              <a:t>0</a:t>
            </a:r>
            <a:r>
              <a:rPr lang="en-US" sz="1600" b="1" dirty="0" smtClean="0">
                <a:solidFill>
                  <a:schemeClr val="bg1"/>
                </a:solidFill>
                <a:latin typeface="Sylfaen" panose="010A0502050306030303" pitchFamily="18" charset="0"/>
              </a:rPr>
              <a:t> </a:t>
            </a:r>
            <a:r>
              <a:rPr lang="ka-GE" sz="1600" b="1" dirty="0" smtClean="0">
                <a:solidFill>
                  <a:schemeClr val="bg1"/>
                </a:solidFill>
                <a:latin typeface="Sylfaen" panose="010A0502050306030303" pitchFamily="18" charset="0"/>
              </a:rPr>
              <a:t>მეტრი</a:t>
            </a:r>
            <a:endParaRPr lang="en-US" sz="1600" b="1" dirty="0">
              <a:solidFill>
                <a:schemeClr val="bg1"/>
              </a:solidFill>
              <a:latin typeface="Sylfaen" panose="010A0502050306030303" pitchFamily="18" charset="0"/>
            </a:endParaRPr>
          </a:p>
        </p:txBody>
      </p:sp>
      <p:sp>
        <p:nvSpPr>
          <p:cNvPr id="8" name="Down Arrow 7"/>
          <p:cNvSpPr/>
          <p:nvPr/>
        </p:nvSpPr>
        <p:spPr>
          <a:xfrm rot="1667288">
            <a:off x="3969880" y="3263745"/>
            <a:ext cx="384048" cy="45399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rot="1195333">
            <a:off x="3747430" y="2983889"/>
            <a:ext cx="1472184" cy="338554"/>
          </a:xfrm>
          <a:prstGeom prst="rect">
            <a:avLst/>
          </a:prstGeom>
          <a:noFill/>
        </p:spPr>
        <p:txBody>
          <a:bodyPr wrap="square" rtlCol="0">
            <a:spAutoFit/>
          </a:bodyPr>
          <a:lstStyle/>
          <a:p>
            <a:r>
              <a:rPr lang="ka-GE" sz="1600" b="1" dirty="0" smtClean="0">
                <a:solidFill>
                  <a:srgbClr val="FF0000"/>
                </a:solidFill>
                <a:latin typeface="Sylfaen" panose="010A0502050306030303" pitchFamily="18" charset="0"/>
              </a:rPr>
              <a:t>90 მეტრი</a:t>
            </a:r>
            <a:endParaRPr lang="en-US" sz="1600" b="1" dirty="0">
              <a:solidFill>
                <a:srgbClr val="FF0000"/>
              </a:solidFill>
              <a:latin typeface="Sylfaen" panose="010A0502050306030303"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85800"/>
            <a:ext cx="7851648" cy="838200"/>
          </a:xfrm>
        </p:spPr>
        <p:txBody>
          <a:bodyPr>
            <a:noAutofit/>
          </a:bodyPr>
          <a:lstStyle/>
          <a:p>
            <a:r>
              <a:rPr lang="ka-GE" sz="2000" b="1" dirty="0" smtClean="0">
                <a:latin typeface="Sylfaen" panose="010A0502050306030303" pitchFamily="18" charset="0"/>
              </a:rPr>
              <a:t> </a:t>
            </a:r>
            <a:r>
              <a:rPr lang="ru-RU" sz="2000" b="1" dirty="0" smtClean="0">
                <a:latin typeface="Sylfaen" panose="010A0502050306030303" pitchFamily="18" charset="0"/>
              </a:rPr>
              <a:t> </a:t>
            </a:r>
            <a:r>
              <a:rPr lang="ka-GE" sz="1800" b="1" dirty="0" smtClean="0">
                <a:latin typeface="Sylfaen" panose="010A0502050306030303" pitchFamily="18" charset="0"/>
              </a:rPr>
              <a:t>შპს „მშენებელი 2019“-ს ასფალტის ქარხნის განთავსების ტერიტორიის დეტალური სიტუაციური სქემა</a:t>
            </a:r>
            <a:r>
              <a:rPr lang="ka-GE" sz="1800" b="1" dirty="0" smtClean="0">
                <a:solidFill>
                  <a:schemeClr val="accent2">
                    <a:lumMod val="60000"/>
                    <a:lumOff val="40000"/>
                  </a:schemeClr>
                </a:solidFill>
                <a:latin typeface="Sylfaen" panose="010A0502050306030303" pitchFamily="18" charset="0"/>
              </a:rPr>
              <a:t/>
            </a:r>
            <a:br>
              <a:rPr lang="ka-GE" sz="1800" b="1" dirty="0" smtClean="0">
                <a:solidFill>
                  <a:schemeClr val="accent2">
                    <a:lumMod val="60000"/>
                    <a:lumOff val="40000"/>
                  </a:schemeClr>
                </a:solidFill>
                <a:latin typeface="Sylfaen" panose="010A0502050306030303" pitchFamily="18" charset="0"/>
              </a:rPr>
            </a:br>
            <a:endParaRPr lang="en-US" sz="1800" b="1" dirty="0">
              <a:solidFill>
                <a:schemeClr val="tx1"/>
              </a:solidFill>
              <a:latin typeface="Sylfaen" panose="010A0502050306030303" pitchFamily="18" charset="0"/>
            </a:endParaRPr>
          </a:p>
        </p:txBody>
      </p:sp>
      <p:pic>
        <p:nvPicPr>
          <p:cNvPr id="1027" name="Picture 3"/>
          <p:cNvPicPr>
            <a:picLocks noChangeAspect="1" noChangeArrowheads="1"/>
          </p:cNvPicPr>
          <p:nvPr/>
        </p:nvPicPr>
        <p:blipFill>
          <a:blip r:embed="rId2"/>
          <a:srcRect/>
          <a:stretch>
            <a:fillRect/>
          </a:stretch>
        </p:blipFill>
        <p:spPr bwMode="auto">
          <a:xfrm>
            <a:off x="554182" y="1676400"/>
            <a:ext cx="8305800" cy="45720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85800"/>
            <a:ext cx="7851648" cy="457200"/>
          </a:xfrm>
        </p:spPr>
        <p:txBody>
          <a:bodyPr>
            <a:normAutofit/>
          </a:bodyPr>
          <a:lstStyle/>
          <a:p>
            <a:pPr algn="ctr"/>
            <a:r>
              <a:rPr lang="ka-GE" sz="2400" dirty="0" smtClean="0">
                <a:latin typeface="Sylfaen" panose="010A0502050306030303" pitchFamily="18" charset="0"/>
              </a:rPr>
              <a:t>დაგეგმილი საქმიანობის აღწერა</a:t>
            </a:r>
            <a:endParaRPr lang="en-US" sz="2400" dirty="0">
              <a:latin typeface="Sylfaen" panose="010A0502050306030303" pitchFamily="18" charset="0"/>
            </a:endParaRPr>
          </a:p>
        </p:txBody>
      </p:sp>
      <p:sp>
        <p:nvSpPr>
          <p:cNvPr id="3" name="Subtitle 2"/>
          <p:cNvSpPr>
            <a:spLocks noGrp="1"/>
          </p:cNvSpPr>
          <p:nvPr>
            <p:ph type="subTitle" idx="1"/>
          </p:nvPr>
        </p:nvSpPr>
        <p:spPr>
          <a:xfrm>
            <a:off x="533400" y="1219200"/>
            <a:ext cx="7854696" cy="5105400"/>
          </a:xfrm>
        </p:spPr>
        <p:txBody>
          <a:bodyPr>
            <a:noAutofit/>
          </a:bodyPr>
          <a:lstStyle/>
          <a:p>
            <a:pPr algn="just"/>
            <a:r>
              <a:rPr lang="ka-GE" sz="1600" dirty="0" smtClean="0">
                <a:solidFill>
                  <a:schemeClr val="tx1"/>
                </a:solidFill>
                <a:latin typeface="Sylfaen" panose="010A0502050306030303" pitchFamily="18" charset="0"/>
              </a:rPr>
              <a:t>ასფალტის </a:t>
            </a:r>
            <a:r>
              <a:rPr lang="ka-GE" sz="1600" b="1" dirty="0" smtClean="0">
                <a:solidFill>
                  <a:schemeClr val="tx1"/>
                </a:solidFill>
                <a:latin typeface="Sylfaen" panose="010A0502050306030303" pitchFamily="18" charset="0"/>
              </a:rPr>
              <a:t>საწარმოს მოწყობა მოხდა შპს „გაბის“ მიერ 2017 წელს</a:t>
            </a:r>
            <a:r>
              <a:rPr lang="ka-GE" sz="1600" dirty="0" smtClean="0">
                <a:solidFill>
                  <a:schemeClr val="tx1"/>
                </a:solidFill>
                <a:latin typeface="Sylfaen" panose="010A0502050306030303" pitchFamily="18" charset="0"/>
              </a:rPr>
              <a:t>, ხოლო საწარმო ექსპლუატაციაში შევიდა 2019 წლის პირველ ნახევარში, ამავე წელს შპს „გაბის“ საწარმო იჯარით სარგებლობაში შესაბამისი ხელშეკრულების საფუძველზე გადაეცა შპს „მშენებელი 2019“-ს, რის შემდეგაც შპს „მშენებელი 2019“-ს მიერ მოხდა საწარმოს ძირითადი კვანძებისა და ცალკეული აგრეგატების რეკონსტრუქცია და დაიგეგმა საწარმოს ექსპლუატაციაში გაშვება.</a:t>
            </a:r>
          </a:p>
          <a:p>
            <a:pPr algn="just"/>
            <a:endParaRPr lang="ka-GE" sz="1600" dirty="0" smtClean="0">
              <a:solidFill>
                <a:schemeClr val="tx1"/>
              </a:solidFill>
              <a:latin typeface="Sylfaen" panose="010A0502050306030303" pitchFamily="18" charset="0"/>
            </a:endParaRPr>
          </a:p>
          <a:p>
            <a:pPr algn="just"/>
            <a:r>
              <a:rPr lang="ka-GE" sz="1600" dirty="0" smtClean="0">
                <a:solidFill>
                  <a:schemeClr val="tx1"/>
                </a:solidFill>
                <a:latin typeface="Sylfaen" panose="010A0502050306030303" pitchFamily="18" charset="0"/>
              </a:rPr>
              <a:t>საწარმოს ტერიტორიაზე ბიტუმის შესანახად დამონტაჟებულია სამი რეზერვუარი, რომელთა მოცულობებია შესაბამისად 15, 25 და 30 მ</a:t>
            </a:r>
            <a:r>
              <a:rPr lang="ka-GE" sz="1600" baseline="30000" dirty="0" smtClean="0">
                <a:solidFill>
                  <a:schemeClr val="tx1"/>
                </a:solidFill>
                <a:latin typeface="Sylfaen" panose="010A0502050306030303" pitchFamily="18" charset="0"/>
              </a:rPr>
              <a:t>3</a:t>
            </a:r>
            <a:r>
              <a:rPr lang="ka-GE" sz="1600" dirty="0" smtClean="0">
                <a:solidFill>
                  <a:schemeClr val="tx1"/>
                </a:solidFill>
                <a:latin typeface="Sylfaen" panose="010A0502050306030303" pitchFamily="18" charset="0"/>
              </a:rPr>
              <a:t>, რომელშიც მოხდება ბიტუმის გაცხელება და ხარშვა ბუნებრივ აირზე მომუშავე გამაცხელებელით, რომლის ხარჯი საათში თითეულ გამაცხელებელში შეადგენს 50 მ</a:t>
            </a:r>
            <a:r>
              <a:rPr lang="ka-GE" sz="1600" baseline="30000" dirty="0" smtClean="0">
                <a:solidFill>
                  <a:schemeClr val="tx1"/>
                </a:solidFill>
                <a:latin typeface="Sylfaen" panose="010A0502050306030303" pitchFamily="18" charset="0"/>
              </a:rPr>
              <a:t>3</a:t>
            </a:r>
            <a:r>
              <a:rPr lang="ka-GE" sz="1600" dirty="0" smtClean="0">
                <a:solidFill>
                  <a:schemeClr val="tx1"/>
                </a:solidFill>
                <a:latin typeface="Sylfaen" panose="010A0502050306030303" pitchFamily="18" charset="0"/>
              </a:rPr>
              <a:t>. ისინი იმუშავებენ მონაცვლეობით და  წლიური ჯამური ხარჯი ბუნებრივი აირისა ტოლი იქნება 50x8x200=80000 მ</a:t>
            </a:r>
            <a:r>
              <a:rPr lang="ka-GE" sz="1600" baseline="30000" dirty="0" smtClean="0">
                <a:solidFill>
                  <a:schemeClr val="tx1"/>
                </a:solidFill>
                <a:latin typeface="Sylfaen" panose="010A0502050306030303" pitchFamily="18" charset="0"/>
              </a:rPr>
              <a:t>3</a:t>
            </a:r>
            <a:r>
              <a:rPr lang="ka-GE" sz="1600" dirty="0" smtClean="0">
                <a:solidFill>
                  <a:schemeClr val="tx1"/>
                </a:solidFill>
                <a:latin typeface="Sylfaen" panose="010A0502050306030303" pitchFamily="18" charset="0"/>
              </a:rPr>
              <a:t>-ის. </a:t>
            </a:r>
          </a:p>
          <a:p>
            <a:pPr algn="just"/>
            <a:endParaRPr lang="en-US" sz="1600" dirty="0" smtClean="0">
              <a:solidFill>
                <a:schemeClr val="tx1"/>
              </a:solidFill>
              <a:latin typeface="Sylfaen" panose="010A0502050306030303" pitchFamily="18" charset="0"/>
            </a:endParaRPr>
          </a:p>
          <a:p>
            <a:pPr algn="just"/>
            <a:r>
              <a:rPr lang="ka-GE" sz="1600" dirty="0" smtClean="0">
                <a:solidFill>
                  <a:schemeClr val="tx1"/>
                </a:solidFill>
                <a:latin typeface="Sylfaen" panose="010A0502050306030303" pitchFamily="18" charset="0"/>
              </a:rPr>
              <a:t>ბიტუმის შემოტანა საწარმოში განხორციელდება ავტოცისტერნებით და მათი გადატანა განხორციელდება რეზერვუარებში. ავტოცისტერნებში ბიტუმის გაცხელება განხორციელდება ბუნებრივი აირის ხარჯზე, რომლის საათობრივი ხარჯი ტოლი იქნება 80 მ</a:t>
            </a:r>
            <a:r>
              <a:rPr lang="ka-GE" sz="1600" baseline="30000" dirty="0" smtClean="0">
                <a:solidFill>
                  <a:schemeClr val="tx1"/>
                </a:solidFill>
                <a:latin typeface="Sylfaen" panose="010A0502050306030303" pitchFamily="18" charset="0"/>
              </a:rPr>
              <a:t>3</a:t>
            </a:r>
            <a:r>
              <a:rPr lang="ka-GE" sz="1600" dirty="0" smtClean="0">
                <a:solidFill>
                  <a:schemeClr val="tx1"/>
                </a:solidFill>
                <a:latin typeface="Sylfaen" panose="010A0502050306030303" pitchFamily="18" charset="0"/>
              </a:rPr>
              <a:t>-ის და გაცხელება დღეში მოხდება მაქსიმუმ 4 საათის განმავლობაში, ანუ წლიური ხარჯი ტოლი იქნება 80x4x200=64000 მ</a:t>
            </a:r>
            <a:r>
              <a:rPr lang="ka-GE" sz="1600" baseline="30000" dirty="0" smtClean="0">
                <a:solidFill>
                  <a:schemeClr val="tx1"/>
                </a:solidFill>
                <a:latin typeface="Sylfaen" panose="010A0502050306030303" pitchFamily="18" charset="0"/>
              </a:rPr>
              <a:t>3</a:t>
            </a:r>
            <a:r>
              <a:rPr lang="ka-GE" sz="1600" dirty="0" smtClean="0">
                <a:solidFill>
                  <a:schemeClr val="tx1"/>
                </a:solidFill>
                <a:latin typeface="Sylfaen" panose="010A0502050306030303" pitchFamily="18" charset="0"/>
              </a:rPr>
              <a:t>.</a:t>
            </a:r>
            <a:endParaRPr lang="en-US" sz="1600" dirty="0">
              <a:solidFill>
                <a:schemeClr val="tx1"/>
              </a:solidFill>
              <a:latin typeface="Sylfaen" panose="010A0502050306030303"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066800"/>
            <a:ext cx="7854696" cy="4724400"/>
          </a:xfrm>
        </p:spPr>
        <p:txBody>
          <a:bodyPr>
            <a:noAutofit/>
          </a:bodyPr>
          <a:lstStyle/>
          <a:p>
            <a:pPr algn="just"/>
            <a:r>
              <a:rPr lang="ka-GE" sz="1600" dirty="0" smtClean="0">
                <a:solidFill>
                  <a:schemeClr val="tx1"/>
                </a:solidFill>
                <a:latin typeface="Sylfaen" panose="010A0502050306030303" pitchFamily="18" charset="0"/>
              </a:rPr>
              <a:t>საწარმოში დამონტაჟებულია უკრაინული „KREMENCHUG-ДC 158” ტიპის აგრეგატი, რომლის საპროექტო წარმადობა მაქსიმალური დატვირთვის პირობებში შეადგენს </a:t>
            </a:r>
            <a:r>
              <a:rPr lang="ka-GE" sz="1600" b="1" dirty="0" smtClean="0">
                <a:solidFill>
                  <a:schemeClr val="tx1"/>
                </a:solidFill>
                <a:latin typeface="Sylfaen" panose="010A0502050306030303" pitchFamily="18" charset="0"/>
              </a:rPr>
              <a:t>56 ტ/სთ </a:t>
            </a:r>
            <a:r>
              <a:rPr lang="ka-GE" sz="1600" dirty="0" smtClean="0">
                <a:solidFill>
                  <a:schemeClr val="tx1"/>
                </a:solidFill>
                <a:latin typeface="Sylfaen" panose="010A0502050306030303" pitchFamily="18" charset="0"/>
              </a:rPr>
              <a:t>ასფალტის ნარევს, რაც წელიწადში 200 სამუშაო დღის და </a:t>
            </a:r>
            <a:r>
              <a:rPr lang="ka-GE" sz="1600" b="1" dirty="0" smtClean="0">
                <a:solidFill>
                  <a:schemeClr val="tx1"/>
                </a:solidFill>
                <a:latin typeface="Sylfaen" panose="010A0502050306030303" pitchFamily="18" charset="0"/>
              </a:rPr>
              <a:t>8 საათიანი </a:t>
            </a:r>
            <a:r>
              <a:rPr lang="ka-GE" sz="1600" dirty="0" smtClean="0">
                <a:solidFill>
                  <a:schemeClr val="tx1"/>
                </a:solidFill>
                <a:latin typeface="Sylfaen" panose="010A0502050306030303" pitchFamily="18" charset="0"/>
              </a:rPr>
              <a:t>მუშაობის რეჟიმის გათვალისწინებით </a:t>
            </a:r>
            <a:r>
              <a:rPr lang="ka-GE" sz="1600" b="1" dirty="0" smtClean="0">
                <a:solidFill>
                  <a:schemeClr val="tx1"/>
                </a:solidFill>
                <a:latin typeface="Sylfaen" panose="010A0502050306030303" pitchFamily="18" charset="0"/>
              </a:rPr>
              <a:t>უდრის 89600 ტონას</a:t>
            </a:r>
            <a:r>
              <a:rPr lang="ka-GE" sz="1600" dirty="0" smtClean="0">
                <a:solidFill>
                  <a:schemeClr val="tx1"/>
                </a:solidFill>
                <a:latin typeface="Sylfaen" panose="010A0502050306030303" pitchFamily="18" charset="0"/>
              </a:rPr>
              <a:t>. </a:t>
            </a:r>
          </a:p>
          <a:p>
            <a:pPr algn="just"/>
            <a:endParaRPr lang="ka-GE" sz="1600" dirty="0">
              <a:solidFill>
                <a:schemeClr val="tx1"/>
              </a:solidFill>
              <a:latin typeface="Sylfaen" panose="010A0502050306030303" pitchFamily="18" charset="0"/>
            </a:endParaRPr>
          </a:p>
          <a:p>
            <a:pPr algn="just"/>
            <a:r>
              <a:rPr lang="ka-GE" sz="1600" dirty="0" smtClean="0">
                <a:solidFill>
                  <a:schemeClr val="tx1"/>
                </a:solidFill>
                <a:latin typeface="Sylfaen" panose="010A0502050306030303" pitchFamily="18" charset="0"/>
              </a:rPr>
              <a:t>აღნიშნული რაოდენობის ასფალტის წარმოებისთვის გამოყენებული იქნება 36800 ტ ქვიშა, 43200 ტ ღორღი, 4800 ტ ბიტუმი და 5100 ტ მინერალური ფხვნილი (ფილერი). ასფალტის დანადგარი იმუშავებს ბუნებრივ აირზე, რომლის ხარჯი საათში ტოლი იქნება 672 მ</a:t>
            </a:r>
            <a:r>
              <a:rPr lang="ka-GE" sz="1600" baseline="30000" dirty="0" smtClean="0">
                <a:solidFill>
                  <a:schemeClr val="tx1"/>
                </a:solidFill>
                <a:latin typeface="Sylfaen" panose="010A0502050306030303" pitchFamily="18" charset="0"/>
              </a:rPr>
              <a:t>3</a:t>
            </a:r>
            <a:r>
              <a:rPr lang="ka-GE" sz="1600" dirty="0" smtClean="0">
                <a:solidFill>
                  <a:schemeClr val="tx1"/>
                </a:solidFill>
                <a:latin typeface="Sylfaen" panose="010A0502050306030303" pitchFamily="18" charset="0"/>
              </a:rPr>
              <a:t>, ანუ წელიწადში 1075200 მ</a:t>
            </a:r>
            <a:r>
              <a:rPr lang="ka-GE" sz="1600" baseline="30000" dirty="0" smtClean="0">
                <a:solidFill>
                  <a:schemeClr val="tx1"/>
                </a:solidFill>
                <a:latin typeface="Sylfaen" panose="010A0502050306030303" pitchFamily="18" charset="0"/>
              </a:rPr>
              <a:t>3</a:t>
            </a:r>
            <a:r>
              <a:rPr lang="ka-GE" sz="1600" dirty="0" smtClean="0">
                <a:solidFill>
                  <a:schemeClr val="tx1"/>
                </a:solidFill>
                <a:latin typeface="Sylfaen" panose="010A0502050306030303" pitchFamily="18" charset="0"/>
              </a:rPr>
              <a:t>.</a:t>
            </a:r>
          </a:p>
          <a:p>
            <a:pPr algn="just"/>
            <a:endParaRPr lang="en-US" sz="1600" dirty="0" smtClean="0">
              <a:solidFill>
                <a:schemeClr val="tx1"/>
              </a:solidFill>
              <a:latin typeface="Sylfaen" panose="010A0502050306030303" pitchFamily="18" charset="0"/>
            </a:endParaRPr>
          </a:p>
          <a:p>
            <a:pPr algn="just"/>
            <a:r>
              <a:rPr lang="ka-GE" sz="1600" dirty="0" smtClean="0">
                <a:solidFill>
                  <a:schemeClr val="tx1"/>
                </a:solidFill>
                <a:latin typeface="Sylfaen" panose="010A0502050306030303" pitchFamily="18" charset="0"/>
              </a:rPr>
              <a:t>საწარმოში ინერტული მასალების დასაწყობება მოხდება საწარმოს ტერიტორიაზე ღია ცის ქვეშ არსებულ საწყობებში</a:t>
            </a:r>
            <a:r>
              <a:rPr lang="ka-GE" sz="1600" dirty="0">
                <a:solidFill>
                  <a:schemeClr val="tx1"/>
                </a:solidFill>
                <a:latin typeface="Sylfaen" panose="010A0502050306030303" pitchFamily="18" charset="0"/>
              </a:rPr>
              <a:t>.</a:t>
            </a:r>
            <a:r>
              <a:rPr lang="ka-GE" sz="1600" dirty="0" smtClean="0">
                <a:solidFill>
                  <a:schemeClr val="tx1"/>
                </a:solidFill>
                <a:latin typeface="Sylfaen" panose="010A0502050306030303" pitchFamily="18" charset="0"/>
              </a:rPr>
              <a:t> დამატებით საწარმოს ტერიტორიაზე მინერალური ფხვნილის მიღებისათვის დაიდგმება ორი ცალი, თითეული 12 ტონა ტევადობის ლითონის რეზერვუარები, რომელშიც მოხდება ასევე მინერალური ფხვნილის მიღება და დროებითი შენახვა.</a:t>
            </a:r>
            <a:endParaRPr lang="en-US" sz="1600" dirty="0" smtClean="0">
              <a:solidFill>
                <a:schemeClr val="tx1"/>
              </a:solidFill>
              <a:latin typeface="Sylfaen" panose="010A0502050306030303" pitchFamily="18" charset="0"/>
            </a:endParaRPr>
          </a:p>
          <a:p>
            <a:pPr algn="just"/>
            <a:endParaRPr lang="en-US" sz="1800"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7851648" cy="457200"/>
          </a:xfrm>
        </p:spPr>
        <p:txBody>
          <a:bodyPr>
            <a:normAutofit/>
          </a:bodyPr>
          <a:lstStyle/>
          <a:p>
            <a:pPr algn="ctr"/>
            <a:r>
              <a:rPr lang="ka-GE" sz="1800" b="1" dirty="0" smtClean="0">
                <a:solidFill>
                  <a:schemeClr val="tx1"/>
                </a:solidFill>
                <a:latin typeface="Sylfaen" panose="010A0502050306030303" pitchFamily="18" charset="0"/>
              </a:rPr>
              <a:t>დაგეგმილი საქმიანობის ტერიტორიის გენ-გეგმა</a:t>
            </a:r>
            <a:endParaRPr lang="en-US" sz="2000" b="1" dirty="0">
              <a:solidFill>
                <a:schemeClr val="tx1"/>
              </a:solidFill>
            </a:endParaRPr>
          </a:p>
        </p:txBody>
      </p:sp>
      <p:pic>
        <p:nvPicPr>
          <p:cNvPr id="2050" name="Picture 2"/>
          <p:cNvPicPr>
            <a:picLocks noChangeAspect="1" noChangeArrowheads="1"/>
          </p:cNvPicPr>
          <p:nvPr/>
        </p:nvPicPr>
        <p:blipFill>
          <a:blip r:embed="rId2"/>
          <a:srcRect/>
          <a:stretch>
            <a:fillRect/>
          </a:stretch>
        </p:blipFill>
        <p:spPr bwMode="auto">
          <a:xfrm>
            <a:off x="1219200" y="1219200"/>
            <a:ext cx="6858000" cy="4546814"/>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7851648" cy="457200"/>
          </a:xfrm>
        </p:spPr>
        <p:txBody>
          <a:bodyPr>
            <a:normAutofit/>
          </a:bodyPr>
          <a:lstStyle/>
          <a:p>
            <a:pPr algn="ctr"/>
            <a:r>
              <a:rPr lang="en-US" sz="1800" b="1" dirty="0" err="1" smtClean="0">
                <a:latin typeface="Sylfaen" panose="010A0502050306030303" pitchFamily="18" charset="0"/>
              </a:rPr>
              <a:t>პროექტის</a:t>
            </a:r>
            <a:r>
              <a:rPr lang="en-US" sz="1800" b="1" dirty="0" smtClean="0">
                <a:latin typeface="Sylfaen" panose="010A0502050306030303" pitchFamily="18" charset="0"/>
              </a:rPr>
              <a:t> </a:t>
            </a:r>
            <a:r>
              <a:rPr lang="en-US" sz="1800" b="1" dirty="0" err="1" smtClean="0">
                <a:latin typeface="Sylfaen" panose="010A0502050306030303" pitchFamily="18" charset="0"/>
              </a:rPr>
              <a:t>ალტერნატიული</a:t>
            </a:r>
            <a:r>
              <a:rPr lang="en-US" sz="1800" b="1" dirty="0" smtClean="0">
                <a:latin typeface="Sylfaen" panose="010A0502050306030303" pitchFamily="18" charset="0"/>
              </a:rPr>
              <a:t> </a:t>
            </a:r>
            <a:r>
              <a:rPr lang="en-US" sz="1800" b="1" dirty="0" err="1" smtClean="0">
                <a:latin typeface="Sylfaen" panose="010A0502050306030303" pitchFamily="18" charset="0"/>
              </a:rPr>
              <a:t>ვარიანტები</a:t>
            </a:r>
            <a:endParaRPr lang="en-US" sz="1800" b="1" dirty="0">
              <a:latin typeface="Sylfaen" panose="010A0502050306030303" pitchFamily="18" charset="0"/>
            </a:endParaRPr>
          </a:p>
        </p:txBody>
      </p:sp>
      <p:sp>
        <p:nvSpPr>
          <p:cNvPr id="5" name="Subtitle 4"/>
          <p:cNvSpPr>
            <a:spLocks noGrp="1"/>
          </p:cNvSpPr>
          <p:nvPr>
            <p:ph type="subTitle" idx="1"/>
          </p:nvPr>
        </p:nvSpPr>
        <p:spPr>
          <a:xfrm>
            <a:off x="301863" y="1219200"/>
            <a:ext cx="3177473" cy="584775"/>
          </a:xfrm>
          <a:prstGeom prst="rect">
            <a:avLst/>
          </a:prstGeom>
        </p:spPr>
        <p:txBody>
          <a:bodyPr wrap="none">
            <a:spAutoFit/>
          </a:bodyPr>
          <a:lstStyle/>
          <a:p>
            <a:pPr algn="just"/>
            <a:r>
              <a:rPr lang="ka-GE" sz="1800" dirty="0" err="1">
                <a:solidFill>
                  <a:schemeClr val="tx1"/>
                </a:solidFill>
                <a:latin typeface="Sylfaen" panose="010A0502050306030303" pitchFamily="18" charset="0"/>
              </a:rPr>
              <a:t>არაქმედების</a:t>
            </a:r>
            <a:r>
              <a:rPr lang="ka-GE" sz="1800" dirty="0">
                <a:latin typeface="Sylfaen" panose="010A0502050306030303" pitchFamily="18" charset="0"/>
              </a:rPr>
              <a:t> </a:t>
            </a:r>
            <a:r>
              <a:rPr lang="ka-GE" sz="1800" dirty="0" smtClean="0">
                <a:solidFill>
                  <a:schemeClr val="tx1"/>
                </a:solidFill>
                <a:latin typeface="Sylfaen" panose="010A0502050306030303" pitchFamily="18" charset="0"/>
              </a:rPr>
              <a:t>ალტერნატივა</a:t>
            </a:r>
            <a:r>
              <a:rPr lang="ka-GE" dirty="0" smtClean="0">
                <a:latin typeface="Sylfaen" panose="010A0502050306030303" pitchFamily="18" charset="0"/>
              </a:rPr>
              <a:t>:</a:t>
            </a:r>
          </a:p>
        </p:txBody>
      </p:sp>
      <p:sp>
        <p:nvSpPr>
          <p:cNvPr id="6" name="Right Arrow 5"/>
          <p:cNvSpPr/>
          <p:nvPr/>
        </p:nvSpPr>
        <p:spPr>
          <a:xfrm>
            <a:off x="3316422" y="1436611"/>
            <a:ext cx="290146" cy="1889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733800" y="1219200"/>
            <a:ext cx="5105400" cy="1323439"/>
          </a:xfrm>
          <a:prstGeom prst="rect">
            <a:avLst/>
          </a:prstGeom>
        </p:spPr>
        <p:txBody>
          <a:bodyPr wrap="square">
            <a:spAutoFit/>
          </a:bodyPr>
          <a:lstStyle/>
          <a:p>
            <a:pPr algn="just"/>
            <a:r>
              <a:rPr lang="ka-GE" sz="1600" dirty="0" smtClean="0">
                <a:latin typeface="Sylfaen" panose="010A0502050306030303" pitchFamily="18" charset="0"/>
              </a:rPr>
              <a:t>ეკონომიკური თვალსაზრისით, საქმიანობა განეკუთვნება ქვეყნისათვის პრიორიტეტულ  მიმართულებას, კერძოდ საქართველოში ინფრასტრუქურული ობიექტების - გზების მშენებლობა</a:t>
            </a:r>
            <a:endParaRPr lang="en-US" sz="1400" dirty="0"/>
          </a:p>
        </p:txBody>
      </p:sp>
      <p:sp>
        <p:nvSpPr>
          <p:cNvPr id="8" name="Rectangle 7"/>
          <p:cNvSpPr/>
          <p:nvPr/>
        </p:nvSpPr>
        <p:spPr>
          <a:xfrm>
            <a:off x="3733800" y="2819400"/>
            <a:ext cx="5105400" cy="1077218"/>
          </a:xfrm>
          <a:prstGeom prst="rect">
            <a:avLst/>
          </a:prstGeom>
        </p:spPr>
        <p:txBody>
          <a:bodyPr wrap="square">
            <a:spAutoFit/>
          </a:bodyPr>
          <a:lstStyle/>
          <a:p>
            <a:pPr algn="just"/>
            <a:r>
              <a:rPr lang="ka-GE" sz="1600" dirty="0" smtClean="0">
                <a:latin typeface="Sylfaen" panose="010A0502050306030303" pitchFamily="18" charset="0"/>
              </a:rPr>
              <a:t>საქმიანობაზე უარის თქმის შემთხვევაში ქვეყნის ეკონომიკური პოტენციალი მნიშვნელოვნად მცირდება, კერძოდ გზების უქონლობა მნიშვნელოვნად ამცირებს ქვეყნის განვითარებას.</a:t>
            </a:r>
            <a:endParaRPr lang="en-US" sz="1600" dirty="0"/>
          </a:p>
        </p:txBody>
      </p:sp>
      <p:sp>
        <p:nvSpPr>
          <p:cNvPr id="9" name="Down Arrow 8"/>
          <p:cNvSpPr/>
          <p:nvPr/>
        </p:nvSpPr>
        <p:spPr>
          <a:xfrm>
            <a:off x="6019800" y="2362200"/>
            <a:ext cx="149470" cy="2373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3124200" y="4572000"/>
            <a:ext cx="290146" cy="1889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733800" y="4191000"/>
            <a:ext cx="5105400" cy="830997"/>
          </a:xfrm>
          <a:prstGeom prst="rect">
            <a:avLst/>
          </a:prstGeom>
        </p:spPr>
        <p:txBody>
          <a:bodyPr wrap="square">
            <a:spAutoFit/>
          </a:bodyPr>
          <a:lstStyle/>
          <a:p>
            <a:pPr algn="just"/>
            <a:r>
              <a:rPr lang="ka-GE" sz="1600" dirty="0" smtClean="0">
                <a:latin typeface="Sylfaen" panose="010A0502050306030303" pitchFamily="18" charset="0"/>
              </a:rPr>
              <a:t>საქმიანობის შედეგად წარმოქმნილი ემისიების უარყოფითი ფაქტორების წარმოქმნა გარემოს ცალკეული კომპონენტების მიმართ.</a:t>
            </a:r>
            <a:endParaRPr lang="en-US"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7851648" cy="457200"/>
          </a:xfrm>
        </p:spPr>
        <p:txBody>
          <a:bodyPr>
            <a:normAutofit/>
          </a:bodyPr>
          <a:lstStyle/>
          <a:p>
            <a:pPr algn="ctr"/>
            <a:r>
              <a:rPr lang="en-US" sz="1800" b="1" dirty="0" err="1" smtClean="0">
                <a:solidFill>
                  <a:schemeClr val="tx1"/>
                </a:solidFill>
                <a:latin typeface="Sylfaen" panose="010A0502050306030303" pitchFamily="18" charset="0"/>
              </a:rPr>
              <a:t>პროექტის</a:t>
            </a:r>
            <a:r>
              <a:rPr lang="en-US" sz="1800" b="1" dirty="0" smtClean="0">
                <a:solidFill>
                  <a:schemeClr val="tx1"/>
                </a:solidFill>
                <a:latin typeface="Sylfaen" panose="010A0502050306030303" pitchFamily="18" charset="0"/>
              </a:rPr>
              <a:t> </a:t>
            </a:r>
            <a:r>
              <a:rPr lang="en-US" sz="1800" b="1" dirty="0" err="1" smtClean="0">
                <a:solidFill>
                  <a:schemeClr val="tx1"/>
                </a:solidFill>
                <a:latin typeface="Sylfaen" panose="010A0502050306030303" pitchFamily="18" charset="0"/>
              </a:rPr>
              <a:t>ალტერნატიული</a:t>
            </a:r>
            <a:r>
              <a:rPr lang="en-US" sz="1800" b="1" dirty="0" smtClean="0">
                <a:solidFill>
                  <a:schemeClr val="tx1"/>
                </a:solidFill>
                <a:latin typeface="Sylfaen" panose="010A0502050306030303" pitchFamily="18" charset="0"/>
              </a:rPr>
              <a:t> </a:t>
            </a:r>
            <a:r>
              <a:rPr lang="en-US" sz="1800" b="1" dirty="0" err="1" smtClean="0">
                <a:solidFill>
                  <a:schemeClr val="tx1"/>
                </a:solidFill>
                <a:latin typeface="Sylfaen" panose="010A0502050306030303" pitchFamily="18" charset="0"/>
              </a:rPr>
              <a:t>ვარიანტები</a:t>
            </a:r>
            <a:endParaRPr lang="en-US" sz="1800" b="1" dirty="0">
              <a:solidFill>
                <a:schemeClr val="tx1"/>
              </a:solidFill>
              <a:latin typeface="Sylfaen" panose="010A0502050306030303" pitchFamily="18" charset="0"/>
            </a:endParaRPr>
          </a:p>
        </p:txBody>
      </p:sp>
      <p:sp>
        <p:nvSpPr>
          <p:cNvPr id="5" name="Subtitle 4"/>
          <p:cNvSpPr>
            <a:spLocks noGrp="1"/>
          </p:cNvSpPr>
          <p:nvPr>
            <p:ph type="subTitle" idx="1"/>
          </p:nvPr>
        </p:nvSpPr>
        <p:spPr>
          <a:xfrm>
            <a:off x="304800" y="990600"/>
            <a:ext cx="3296516" cy="584775"/>
          </a:xfrm>
          <a:prstGeom prst="rect">
            <a:avLst/>
          </a:prstGeom>
        </p:spPr>
        <p:txBody>
          <a:bodyPr wrap="square">
            <a:spAutoFit/>
          </a:bodyPr>
          <a:lstStyle/>
          <a:p>
            <a:pPr algn="just"/>
            <a:r>
              <a:rPr lang="ka-GE" sz="1600" dirty="0" smtClean="0">
                <a:solidFill>
                  <a:schemeClr val="tx1"/>
                </a:solidFill>
                <a:latin typeface="Sylfaen" panose="010A0502050306030303" pitchFamily="18" charset="0"/>
              </a:rPr>
              <a:t>ტექნოლოგიური ალტერნატივა</a:t>
            </a:r>
            <a:r>
              <a:rPr lang="ka-GE" dirty="0" smtClean="0">
                <a:latin typeface="Sylfaen" panose="010A0502050306030303" pitchFamily="18" charset="0"/>
              </a:rPr>
              <a:t>:</a:t>
            </a:r>
          </a:p>
        </p:txBody>
      </p:sp>
      <p:sp>
        <p:nvSpPr>
          <p:cNvPr id="6" name="Right Arrow 5"/>
          <p:cNvSpPr/>
          <p:nvPr/>
        </p:nvSpPr>
        <p:spPr>
          <a:xfrm>
            <a:off x="381000" y="2057400"/>
            <a:ext cx="290146" cy="1889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38200" y="1600200"/>
            <a:ext cx="7696200" cy="5016758"/>
          </a:xfrm>
          <a:prstGeom prst="rect">
            <a:avLst/>
          </a:prstGeom>
        </p:spPr>
        <p:txBody>
          <a:bodyPr wrap="square">
            <a:spAutoFit/>
          </a:bodyPr>
          <a:lstStyle/>
          <a:p>
            <a:pPr algn="just"/>
            <a:r>
              <a:rPr lang="ka-GE" sz="1600" dirty="0" smtClean="0">
                <a:latin typeface="Sylfaen" panose="010A0502050306030303" pitchFamily="18" charset="0"/>
              </a:rPr>
              <a:t>საწარმოში დადგმულია DC-158 სტაციონალური ასფალტის ქარხანა, რომლის სიმძლავრეა 56 ტ/სთ-ში და ის  იმუშავებს  ბუნებრივ აირზე და მისი ხარჯი საათში ტოლი იქნება 672 მ3</a:t>
            </a:r>
            <a:r>
              <a:rPr lang="ka-GE" sz="1600" baseline="30000" dirty="0" smtClean="0">
                <a:latin typeface="Sylfaen" panose="010A0502050306030303" pitchFamily="18" charset="0"/>
              </a:rPr>
              <a:t> </a:t>
            </a:r>
            <a:r>
              <a:rPr lang="ka-GE" sz="1600" dirty="0" smtClean="0">
                <a:latin typeface="Sylfaen" panose="010A0502050306030303" pitchFamily="18" charset="0"/>
              </a:rPr>
              <a:t>რომელიც მთლიანად აკმაყოფილებს თანამედროვე მოთხოვნებს.</a:t>
            </a:r>
          </a:p>
          <a:p>
            <a:pPr algn="just"/>
            <a:endParaRPr lang="ka-GE" sz="1600" dirty="0" smtClean="0">
              <a:latin typeface="Sylfaen" panose="010A0502050306030303" pitchFamily="18" charset="0"/>
            </a:endParaRPr>
          </a:p>
          <a:p>
            <a:pPr algn="just"/>
            <a:r>
              <a:rPr lang="ka-GE" sz="1600" dirty="0" smtClean="0">
                <a:latin typeface="Sylfaen" panose="010A0502050306030303" pitchFamily="18" charset="0"/>
              </a:rPr>
              <a:t>აღნიშნული ტიპის ქარხნები ასევე მუშაობენ მაზუთის საწვავზე, მაგრამ მეწარმის მიერ გადაწყდა </a:t>
            </a:r>
            <a:r>
              <a:rPr lang="ka-GE" sz="1600" b="1" dirty="0" smtClean="0">
                <a:latin typeface="Sylfaen" panose="010A0502050306030303" pitchFamily="18" charset="0"/>
              </a:rPr>
              <a:t>ეკოლოგიურად უფრო სუფთა საწვავის გამოყენება - ბუნებრივი აირის.</a:t>
            </a:r>
          </a:p>
          <a:p>
            <a:pPr algn="just"/>
            <a:endParaRPr lang="en-US" sz="1600" b="1" dirty="0" smtClean="0">
              <a:latin typeface="Sylfaen" panose="010A0502050306030303" pitchFamily="18" charset="0"/>
            </a:endParaRPr>
          </a:p>
          <a:p>
            <a:pPr algn="just"/>
            <a:r>
              <a:rPr lang="ka-GE" sz="1600" dirty="0" smtClean="0">
                <a:latin typeface="Sylfaen" panose="010A0502050306030303" pitchFamily="18" charset="0"/>
              </a:rPr>
              <a:t>თხევადი საწვავის გამოყენებისას საწარმოს ტერიტორიაზე წარმოქმნილი სანიაღვრე წყლების დაბინძურების რისკფაქტორი არსებობს, ხოლო ბუნებრივი აირის გამოყენებისა პრაქტიკულად არა. კერძოდ, თხევადი საწვავის (მაზუთის) გამოყენებისას სანიაღვე წყლების დაბინძურების რისკი ნახშირწყალბადებით უფრო მაღალი, რაც მოითხოვს აუცილებლად წყლის გაწმენდას, რომ ჩაშვება შესაძლებელი იყოს   სანიაღვრე კანალიზაციაში ან ღია ტერიტორიებზე, რომლის გაწმენდისათვის აუცილებელი იქნება ნავთობდამჭერის მოწყობა, რომლის მშენებლობა და ექსპლ</a:t>
            </a:r>
            <a:r>
              <a:rPr lang="ka-GE" sz="1600" dirty="0">
                <a:latin typeface="Sylfaen" panose="010A0502050306030303" pitchFamily="18" charset="0"/>
              </a:rPr>
              <a:t>უ</a:t>
            </a:r>
            <a:r>
              <a:rPr lang="ka-GE" sz="1600" dirty="0" smtClean="0">
                <a:latin typeface="Sylfaen" panose="010A0502050306030303" pitchFamily="18" charset="0"/>
              </a:rPr>
              <a:t>ატაცია დაკავშირებულია დამატებით ხარჯებთან.</a:t>
            </a:r>
          </a:p>
          <a:p>
            <a:pPr algn="just"/>
            <a:endParaRPr lang="ka-GE" sz="1600" dirty="0" smtClean="0">
              <a:latin typeface="Sylfaen" panose="010A0502050306030303" pitchFamily="18" charset="0"/>
            </a:endParaRPr>
          </a:p>
          <a:p>
            <a:pPr algn="just"/>
            <a:r>
              <a:rPr lang="ka-GE" sz="1600" dirty="0" smtClean="0">
                <a:latin typeface="Sylfaen" panose="010A0502050306030303" pitchFamily="18" charset="0"/>
              </a:rPr>
              <a:t>აღნიშნული ტექნოლოგია მინიმუმამდე ამცირებს გარემოზე ზემოქმედებას და ის ეკოლოგიურად შეესაბამება ქვეყანაში და ევროკავშირში მიღებულ ნორმებს.</a:t>
            </a:r>
          </a:p>
        </p:txBody>
      </p:sp>
      <p:sp>
        <p:nvSpPr>
          <p:cNvPr id="14" name="Rectangle 13"/>
          <p:cNvSpPr/>
          <p:nvPr/>
        </p:nvSpPr>
        <p:spPr>
          <a:xfrm>
            <a:off x="304800" y="3581400"/>
            <a:ext cx="7772400" cy="307777"/>
          </a:xfrm>
          <a:prstGeom prst="rect">
            <a:avLst/>
          </a:prstGeom>
        </p:spPr>
        <p:txBody>
          <a:bodyPr wrap="square">
            <a:spAutoFit/>
          </a:bodyPr>
          <a:lstStyle/>
          <a:p>
            <a:pPr algn="just">
              <a:buAutoNum type="arabicPeriod"/>
            </a:pP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335</TotalTime>
  <Words>1301</Words>
  <Application>Microsoft Office PowerPoint</Application>
  <PresentationFormat>On-screen Show (4:3)</PresentationFormat>
  <Paragraphs>132</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Sylfaen</vt:lpstr>
      <vt:lpstr>Office Theme</vt:lpstr>
      <vt:lpstr>შეზღუდული პასუხისმგებლობის საზოგადოება „მშენებელი 2019“ </vt:lpstr>
      <vt:lpstr>საქმიანობის ადგილმდებარეობა </vt:lpstr>
      <vt:lpstr>საკვლევი ტერიტორიის ადგილმდებარეობა  </vt:lpstr>
      <vt:lpstr>  შპს „მშენებელი 2019“-ს ასფალტის ქარხნის განთავსების ტერიტორიის დეტალური სიტუაციური სქემა </vt:lpstr>
      <vt:lpstr>დაგეგმილი საქმიანობის აღწერა</vt:lpstr>
      <vt:lpstr>PowerPoint Presentation</vt:lpstr>
      <vt:lpstr>დაგეგმილი საქმიანობის ტერიტორიის გენ-გეგმა</vt:lpstr>
      <vt:lpstr>პროექტის ალტერნატიული ვარიანტები</vt:lpstr>
      <vt:lpstr>პროექტის ალტერნატიული ვარიანტები</vt:lpstr>
      <vt:lpstr>პროექტის ალტერნატიული ვარიანტები</vt:lpstr>
      <vt:lpstr>საქმიანობით გამოწვეული გარემოზე შესაძლო ზემოქმედების მოკლე აღწერა </vt:lpstr>
      <vt:lpstr>ზემოქმედება ატმოსფერულ ჰაერზე და ემისიები</vt:lpstr>
      <vt:lpstr>ატმოსფერულ ჰაერში მავნე ნივთიერებათა გაბნევის ანგარიშის შედეგთა ანალიზი</vt:lpstr>
      <vt:lpstr>ხმაური                                                                      ვიბრაცია</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შეზღუდული პასუხისმგებლობის საზოგადოება “ჩირინა“ </dc:title>
  <dc:creator>IPCC1</dc:creator>
  <cp:lastModifiedBy>User</cp:lastModifiedBy>
  <cp:revision>108</cp:revision>
  <dcterms:created xsi:type="dcterms:W3CDTF">2019-01-24T08:48:05Z</dcterms:created>
  <dcterms:modified xsi:type="dcterms:W3CDTF">2020-03-29T11:46:31Z</dcterms:modified>
</cp:coreProperties>
</file>