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300" r:id="rId3"/>
    <p:sldId id="335" r:id="rId4"/>
    <p:sldId id="336" r:id="rId5"/>
    <p:sldId id="337" r:id="rId6"/>
    <p:sldId id="318" r:id="rId7"/>
    <p:sldId id="338" r:id="rId8"/>
    <p:sldId id="339" r:id="rId9"/>
    <p:sldId id="340" r:id="rId10"/>
    <p:sldId id="257" r:id="rId11"/>
    <p:sldId id="290" r:id="rId12"/>
    <p:sldId id="341" r:id="rId13"/>
    <p:sldId id="342" r:id="rId14"/>
    <p:sldId id="307" r:id="rId15"/>
    <p:sldId id="321" r:id="rId16"/>
    <p:sldId id="343" r:id="rId17"/>
    <p:sldId id="344" r:id="rId18"/>
    <p:sldId id="345" r:id="rId19"/>
    <p:sldId id="346" r:id="rId20"/>
    <p:sldId id="347" r:id="rId21"/>
    <p:sldId id="348" r:id="rId22"/>
    <p:sldId id="349" r:id="rId23"/>
    <p:sldId id="350" r:id="rId24"/>
    <p:sldId id="351" r:id="rId25"/>
    <p:sldId id="352"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p:scale>
          <a:sx n="76" d="100"/>
          <a:sy n="76"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0070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64001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946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6490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686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45057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34983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08128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9502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05311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B2E3C-A581-4EA9-ABD3-878D2CE0207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9843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B2E3C-A581-4EA9-ABD3-878D2CE0207E}"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9444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B2E3C-A581-4EA9-ABD3-878D2CE0207E}"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7278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2E3C-A581-4EA9-ABD3-878D2CE0207E}"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17815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65410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0489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EB2E3C-A581-4EA9-ABD3-878D2CE0207E}" type="datetimeFigureOut">
              <a:rPr lang="en-US" smtClean="0"/>
              <a:t>3/30/2020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6F55F0-9972-44FA-9869-72F93B35569D}" type="slidenum">
              <a:rPr lang="en-US" smtClean="0"/>
              <a:t>‹#›</a:t>
            </a:fld>
            <a:endParaRPr lang="en-US"/>
          </a:p>
        </p:txBody>
      </p:sp>
    </p:spTree>
    <p:extLst>
      <p:ext uri="{BB962C8B-B14F-4D97-AF65-F5344CB8AC3E}">
        <p14:creationId xmlns:p14="http://schemas.microsoft.com/office/powerpoint/2010/main" val="2439372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0744" y="563080"/>
            <a:ext cx="9022915" cy="1679079"/>
          </a:xfrm>
        </p:spPr>
        <p:txBody>
          <a:bodyPr>
            <a:noAutofit/>
          </a:bodyPr>
          <a:lstStyle/>
          <a:p>
            <a:pPr algn="ctr"/>
            <a:r>
              <a:rPr lang="en-US" sz="3200" b="1" dirty="0" smtClean="0">
                <a:solidFill>
                  <a:schemeClr val="tx1"/>
                </a:solidFill>
              </a:rPr>
              <a:t/>
            </a:r>
            <a:br>
              <a:rPr lang="en-US" sz="3200" b="1" dirty="0" smtClean="0">
                <a:solidFill>
                  <a:schemeClr val="tx1"/>
                </a:solidFill>
              </a:rPr>
            </a:br>
            <a:r>
              <a:rPr lang="ka-GE" sz="3200" b="1" dirty="0" smtClean="0">
                <a:solidFill>
                  <a:schemeClr val="tx1"/>
                </a:solidFill>
              </a:rPr>
              <a:t>საქართველოს გარემოს დაცვისა და სოფლის მეურნეობის სამინისტრო</a:t>
            </a:r>
            <a:r>
              <a:rPr lang="ka-GE" sz="3200" b="1" dirty="0"/>
              <a:t/>
            </a:r>
            <a:br>
              <a:rPr lang="ka-GE" sz="3200" b="1" dirty="0"/>
            </a:br>
            <a:endParaRPr lang="en-US" sz="3200" b="1" dirty="0"/>
          </a:p>
        </p:txBody>
      </p:sp>
      <p:sp>
        <p:nvSpPr>
          <p:cNvPr id="3" name="Subtitle 2"/>
          <p:cNvSpPr>
            <a:spLocks noGrp="1"/>
          </p:cNvSpPr>
          <p:nvPr>
            <p:ph type="subTitle" idx="1"/>
          </p:nvPr>
        </p:nvSpPr>
        <p:spPr>
          <a:xfrm>
            <a:off x="1694957" y="2094630"/>
            <a:ext cx="8081777" cy="4157786"/>
          </a:xfrm>
        </p:spPr>
        <p:txBody>
          <a:bodyPr>
            <a:normAutofit/>
          </a:bodyPr>
          <a:lstStyle/>
          <a:p>
            <a:pPr algn="ctr"/>
            <a:endParaRPr lang="ka-GE" dirty="0" smtClean="0"/>
          </a:p>
          <a:p>
            <a:pPr lvl="0" algn="ctr">
              <a:buClr>
                <a:srgbClr val="90C226"/>
              </a:buClr>
            </a:pPr>
            <a:r>
              <a:rPr lang="ka-GE" sz="1600" b="1" dirty="0" smtClean="0">
                <a:solidFill>
                  <a:schemeClr val="tx1"/>
                </a:solidFill>
                <a:ea typeface="Calibri" panose="020F0502020204030204" pitchFamily="34" charset="0"/>
                <a:cs typeface="Times New Roman" panose="02020603050405020304" pitchFamily="18" charset="0"/>
              </a:rPr>
              <a:t>თერჯოლის </a:t>
            </a:r>
            <a:r>
              <a:rPr lang="ka-GE" sz="1600" b="1" dirty="0">
                <a:solidFill>
                  <a:schemeClr val="tx1"/>
                </a:solidFill>
                <a:ea typeface="Calibri" panose="020F0502020204030204" pitchFamily="34" charset="0"/>
                <a:cs typeface="Times New Roman" panose="02020603050405020304" pitchFamily="18" charset="0"/>
              </a:rPr>
              <a:t>მუნიციპალიტეტი, სოფ. </a:t>
            </a:r>
            <a:r>
              <a:rPr lang="ka-GE" sz="1600" b="1" dirty="0" smtClean="0">
                <a:solidFill>
                  <a:schemeClr val="tx1"/>
                </a:solidFill>
                <a:ea typeface="Calibri" panose="020F0502020204030204" pitchFamily="34" charset="0"/>
                <a:cs typeface="Times New Roman" panose="02020603050405020304" pitchFamily="18" charset="0"/>
              </a:rPr>
              <a:t>კვახჭირში </a:t>
            </a:r>
            <a:r>
              <a:rPr lang="ka-GE" sz="1600" b="1" dirty="0" smtClean="0">
                <a:solidFill>
                  <a:schemeClr val="tx1"/>
                </a:solidFill>
              </a:rPr>
              <a:t> </a:t>
            </a:r>
            <a:r>
              <a:rPr lang="en-US" sz="1600" b="1" dirty="0" err="1">
                <a:solidFill>
                  <a:schemeClr val="tx1"/>
                </a:solidFill>
              </a:rPr>
              <a:t>შპს</a:t>
            </a:r>
            <a:r>
              <a:rPr lang="en-US" sz="1600" b="1" dirty="0">
                <a:solidFill>
                  <a:schemeClr val="tx1"/>
                </a:solidFill>
              </a:rPr>
              <a:t> </a:t>
            </a:r>
            <a:r>
              <a:rPr lang="en-US" sz="1600" b="1" dirty="0" smtClean="0">
                <a:solidFill>
                  <a:schemeClr val="tx1"/>
                </a:solidFill>
              </a:rPr>
              <a:t>,,</a:t>
            </a:r>
            <a:r>
              <a:rPr lang="ka-GE" sz="1600" b="1" dirty="0" smtClean="0">
                <a:solidFill>
                  <a:schemeClr val="tx1"/>
                </a:solidFill>
              </a:rPr>
              <a:t>კომპანია ბლექ სი გრუპის</a:t>
            </a:r>
            <a:r>
              <a:rPr lang="en-US" sz="1600" b="1" dirty="0" smtClean="0">
                <a:solidFill>
                  <a:schemeClr val="tx1"/>
                </a:solidFill>
              </a:rPr>
              <a:t>“</a:t>
            </a:r>
            <a:r>
              <a:rPr lang="ka-GE" sz="1600" b="1" dirty="0" smtClean="0">
                <a:solidFill>
                  <a:schemeClr val="tx1"/>
                </a:solidFill>
              </a:rPr>
              <a:t> </a:t>
            </a:r>
            <a:r>
              <a:rPr lang="ka-GE" sz="1600" b="1" dirty="0">
                <a:solidFill>
                  <a:schemeClr val="tx1"/>
                </a:solidFill>
                <a:ea typeface="Calibri" panose="020F0502020204030204" pitchFamily="34" charset="0"/>
                <a:cs typeface="Times New Roman" panose="02020603050405020304" pitchFamily="18" charset="0"/>
              </a:rPr>
              <a:t>ასფალტის </a:t>
            </a:r>
            <a:r>
              <a:rPr lang="ka-GE" sz="1600" b="1" dirty="0" smtClean="0">
                <a:solidFill>
                  <a:schemeClr val="tx1"/>
                </a:solidFill>
                <a:ea typeface="Calibri" panose="020F0502020204030204" pitchFamily="34" charset="0"/>
                <a:cs typeface="Times New Roman" panose="02020603050405020304" pitchFamily="18" charset="0"/>
              </a:rPr>
              <a:t>წარმოების, </a:t>
            </a:r>
            <a:r>
              <a:rPr lang="ka-GE" sz="1600" b="1" dirty="0">
                <a:solidFill>
                  <a:schemeClr val="tx1"/>
                </a:solidFill>
                <a:ea typeface="Calibri" panose="020F0502020204030204" pitchFamily="34" charset="0"/>
                <a:cs typeface="Times New Roman" panose="02020603050405020304" pitchFamily="18" charset="0"/>
              </a:rPr>
              <a:t>სასარგებლო </a:t>
            </a:r>
            <a:r>
              <a:rPr lang="ka-GE" sz="1600" b="1" dirty="0" smtClean="0">
                <a:solidFill>
                  <a:schemeClr val="tx1"/>
                </a:solidFill>
                <a:ea typeface="Calibri" panose="020F0502020204030204" pitchFamily="34" charset="0"/>
                <a:cs typeface="Times New Roman" panose="02020603050405020304" pitchFamily="18" charset="0"/>
              </a:rPr>
              <a:t>წიაღისეულის (</a:t>
            </a:r>
            <a:r>
              <a:rPr lang="ka-GE" sz="1600" b="1" dirty="0">
                <a:solidFill>
                  <a:schemeClr val="tx1"/>
                </a:solidFill>
                <a:ea typeface="Calibri" panose="020F0502020204030204" pitchFamily="34" charset="0"/>
                <a:cs typeface="Times New Roman" panose="02020603050405020304" pitchFamily="18" charset="0"/>
              </a:rPr>
              <a:t>ქვიშა-ხრეში) </a:t>
            </a:r>
            <a:r>
              <a:rPr lang="ka-GE" sz="1600" b="1" dirty="0" smtClean="0">
                <a:solidFill>
                  <a:schemeClr val="tx1"/>
                </a:solidFill>
                <a:ea typeface="Calibri" panose="020F0502020204030204" pitchFamily="34" charset="0"/>
                <a:cs typeface="Times New Roman" panose="02020603050405020304" pitchFamily="18" charset="0"/>
              </a:rPr>
              <a:t>გადამუშავების  და ნავთობპროდუქტების საცავის</a:t>
            </a:r>
            <a:r>
              <a:rPr lang="ka-GE" sz="1600" b="1" dirty="0" smtClean="0">
                <a:solidFill>
                  <a:schemeClr val="tx1"/>
                </a:solidFill>
              </a:rPr>
              <a:t> მოწყობისა და </a:t>
            </a:r>
            <a:r>
              <a:rPr lang="ka-GE" sz="1600" b="1" dirty="0">
                <a:solidFill>
                  <a:schemeClr val="tx1"/>
                </a:solidFill>
              </a:rPr>
              <a:t>ექსპლუატაციის </a:t>
            </a:r>
            <a:r>
              <a:rPr lang="ka-GE" sz="1600" b="1" dirty="0" smtClean="0">
                <a:solidFill>
                  <a:schemeClr val="tx1"/>
                </a:solidFill>
              </a:rPr>
              <a:t>პროექტი</a:t>
            </a: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ka-GE" b="1" dirty="0" smtClean="0">
                <a:solidFill>
                  <a:schemeClr val="tx1"/>
                </a:solidFill>
              </a:rPr>
              <a:t>გარემოზე ზემოქმედების შეფასების ანგარიში</a:t>
            </a:r>
          </a:p>
          <a:p>
            <a:pPr algn="ctr"/>
            <a:endParaRPr lang="ka-GE" b="1" dirty="0"/>
          </a:p>
        </p:txBody>
      </p:sp>
    </p:spTree>
    <p:extLst>
      <p:ext uri="{BB962C8B-B14F-4D97-AF65-F5344CB8AC3E}">
        <p14:creationId xmlns:p14="http://schemas.microsoft.com/office/powerpoint/2010/main" val="184374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808" y="390664"/>
            <a:ext cx="8088923" cy="906585"/>
          </a:xfrm>
        </p:spPr>
        <p:txBody>
          <a:bodyPr>
            <a:normAutofit fontScale="90000"/>
          </a:bodyPr>
          <a:lstStyle/>
          <a:p>
            <a:pPr algn="ctr"/>
            <a:r>
              <a:rPr lang="ka-GE" sz="1800" dirty="0" smtClean="0">
                <a:solidFill>
                  <a:schemeClr val="tx1"/>
                </a:solidFill>
              </a:rPr>
              <a:t/>
            </a:r>
            <a:br>
              <a:rPr lang="ka-GE" sz="1800" dirty="0" smtClean="0">
                <a:solidFill>
                  <a:schemeClr val="tx1"/>
                </a:solidFill>
              </a:rPr>
            </a:br>
            <a:r>
              <a:rPr lang="ka-GE" dirty="0">
                <a:solidFill>
                  <a:srgbClr val="90C226"/>
                </a:solidFill>
              </a:rPr>
              <a:t>ალტერნატივები</a:t>
            </a:r>
            <a:endParaRPr lang="en-US" sz="2400" b="1" dirty="0">
              <a:solidFill>
                <a:schemeClr val="tx1"/>
              </a:solidFill>
            </a:endParaRPr>
          </a:p>
        </p:txBody>
      </p:sp>
      <p:sp>
        <p:nvSpPr>
          <p:cNvPr id="3" name="Content Placeholder 2"/>
          <p:cNvSpPr>
            <a:spLocks noGrp="1"/>
          </p:cNvSpPr>
          <p:nvPr>
            <p:ph idx="1"/>
          </p:nvPr>
        </p:nvSpPr>
        <p:spPr>
          <a:xfrm>
            <a:off x="677334" y="1484923"/>
            <a:ext cx="8596668" cy="4984888"/>
          </a:xfrm>
        </p:spPr>
        <p:txBody>
          <a:bodyPr>
            <a:normAutofit/>
          </a:bodyPr>
          <a:lstStyle/>
          <a:p>
            <a:pPr lvl="0" algn="just">
              <a:buClr>
                <a:srgbClr val="90C226"/>
              </a:buClr>
            </a:pPr>
            <a:r>
              <a:rPr lang="en-US" b="1" dirty="0" err="1">
                <a:solidFill>
                  <a:prstClr val="black">
                    <a:lumMod val="75000"/>
                    <a:lumOff val="25000"/>
                  </a:prstClr>
                </a:solidFill>
              </a:rPr>
              <a:t>არ</a:t>
            </a:r>
            <a:r>
              <a:rPr lang="ka-GE" b="1" dirty="0">
                <a:solidFill>
                  <a:prstClr val="black">
                    <a:lumMod val="75000"/>
                    <a:lumOff val="25000"/>
                  </a:prstClr>
                </a:solidFill>
              </a:rPr>
              <a:t>ა</a:t>
            </a:r>
            <a:r>
              <a:rPr lang="en-US" b="1" dirty="0" err="1">
                <a:solidFill>
                  <a:prstClr val="black">
                    <a:lumMod val="75000"/>
                    <a:lumOff val="25000"/>
                  </a:prstClr>
                </a:solidFill>
              </a:rPr>
              <a:t>ქმედების</a:t>
            </a:r>
            <a:r>
              <a:rPr lang="en-US" b="1" dirty="0">
                <a:solidFill>
                  <a:prstClr val="black">
                    <a:lumMod val="75000"/>
                    <a:lumOff val="25000"/>
                  </a:prstClr>
                </a:solidFill>
              </a:rPr>
              <a:t> </a:t>
            </a:r>
            <a:r>
              <a:rPr lang="en-US" b="1" dirty="0" err="1" smtClean="0">
                <a:solidFill>
                  <a:prstClr val="black">
                    <a:lumMod val="75000"/>
                    <a:lumOff val="25000"/>
                  </a:prstClr>
                </a:solidFill>
              </a:rPr>
              <a:t>ალტერნატივა</a:t>
            </a:r>
            <a:endParaRPr lang="ka-GE" b="1" dirty="0" smtClean="0">
              <a:solidFill>
                <a:prstClr val="black">
                  <a:lumMod val="75000"/>
                  <a:lumOff val="25000"/>
                </a:prstClr>
              </a:solidFill>
            </a:endParaRPr>
          </a:p>
          <a:p>
            <a:pPr lvl="0" algn="just">
              <a:buClr>
                <a:srgbClr val="90C226"/>
              </a:buClr>
            </a:pPr>
            <a:endParaRPr lang="ka-GE" b="1" dirty="0">
              <a:solidFill>
                <a:prstClr val="black">
                  <a:lumMod val="75000"/>
                  <a:lumOff val="25000"/>
                </a:prstClr>
              </a:solidFill>
            </a:endParaRPr>
          </a:p>
          <a:p>
            <a:pPr lvl="0" algn="just">
              <a:buClr>
                <a:srgbClr val="90C226"/>
              </a:buClr>
            </a:pPr>
            <a:r>
              <a:rPr lang="en-US" b="1" dirty="0" err="1">
                <a:solidFill>
                  <a:prstClr val="black">
                    <a:lumMod val="75000"/>
                    <a:lumOff val="25000"/>
                  </a:prstClr>
                </a:solidFill>
              </a:rPr>
              <a:t>ტერიტორიის</a:t>
            </a:r>
            <a:r>
              <a:rPr lang="en-US" b="1" dirty="0">
                <a:solidFill>
                  <a:prstClr val="black">
                    <a:lumMod val="75000"/>
                    <a:lumOff val="25000"/>
                  </a:prstClr>
                </a:solidFill>
              </a:rPr>
              <a:t> </a:t>
            </a:r>
            <a:r>
              <a:rPr lang="en-US" b="1" dirty="0" err="1">
                <a:solidFill>
                  <a:prstClr val="black">
                    <a:lumMod val="75000"/>
                    <a:lumOff val="25000"/>
                  </a:prstClr>
                </a:solidFill>
              </a:rPr>
              <a:t>შერჩევის</a:t>
            </a:r>
            <a:r>
              <a:rPr lang="en-US" b="1" dirty="0">
                <a:solidFill>
                  <a:prstClr val="black">
                    <a:lumMod val="75000"/>
                    <a:lumOff val="25000"/>
                  </a:prstClr>
                </a:solidFill>
              </a:rPr>
              <a:t> </a:t>
            </a:r>
            <a:r>
              <a:rPr lang="en-US" b="1" dirty="0" err="1" smtClean="0">
                <a:solidFill>
                  <a:prstClr val="black">
                    <a:lumMod val="75000"/>
                    <a:lumOff val="25000"/>
                  </a:prstClr>
                </a:solidFill>
              </a:rPr>
              <a:t>ალტერნატივები</a:t>
            </a:r>
            <a:endParaRPr lang="ka-GE" b="1" dirty="0" smtClean="0">
              <a:solidFill>
                <a:prstClr val="black">
                  <a:lumMod val="75000"/>
                  <a:lumOff val="25000"/>
                </a:prstClr>
              </a:solidFill>
            </a:endParaRPr>
          </a:p>
          <a:p>
            <a:pPr lvl="0" algn="just">
              <a:buClr>
                <a:srgbClr val="90C226"/>
              </a:buClr>
            </a:pPr>
            <a:endParaRPr lang="ka-GE" b="1" dirty="0">
              <a:solidFill>
                <a:prstClr val="black">
                  <a:lumMod val="75000"/>
                  <a:lumOff val="25000"/>
                </a:prstClr>
              </a:solidFill>
            </a:endParaRPr>
          </a:p>
          <a:p>
            <a:pPr lvl="0" algn="just">
              <a:buClr>
                <a:srgbClr val="90C226"/>
              </a:buClr>
            </a:pPr>
            <a:r>
              <a:rPr lang="en-US" b="1" dirty="0" err="1">
                <a:solidFill>
                  <a:prstClr val="black">
                    <a:lumMod val="75000"/>
                    <a:lumOff val="25000"/>
                  </a:prstClr>
                </a:solidFill>
              </a:rPr>
              <a:t>ტექნოლოგიური</a:t>
            </a:r>
            <a:r>
              <a:rPr lang="en-US" b="1" dirty="0">
                <a:solidFill>
                  <a:prstClr val="black">
                    <a:lumMod val="75000"/>
                    <a:lumOff val="25000"/>
                  </a:prstClr>
                </a:solidFill>
              </a:rPr>
              <a:t> </a:t>
            </a:r>
            <a:r>
              <a:rPr lang="en-US" b="1" dirty="0" err="1">
                <a:solidFill>
                  <a:prstClr val="black">
                    <a:lumMod val="75000"/>
                    <a:lumOff val="25000"/>
                  </a:prstClr>
                </a:solidFill>
              </a:rPr>
              <a:t>ალტერნატივ</a:t>
            </a:r>
            <a:r>
              <a:rPr lang="ka-GE" b="1" dirty="0">
                <a:solidFill>
                  <a:prstClr val="black">
                    <a:lumMod val="75000"/>
                    <a:lumOff val="25000"/>
                  </a:prstClr>
                </a:solidFill>
              </a:rPr>
              <a:t>ები</a:t>
            </a:r>
          </a:p>
          <a:p>
            <a:pPr lvl="0" algn="just">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marL="0" indent="0" algn="ctr">
              <a:buNone/>
            </a:pPr>
            <a:endParaRPr lang="ka-GE" dirty="0" smtClean="0"/>
          </a:p>
        </p:txBody>
      </p:sp>
    </p:spTree>
    <p:extLst>
      <p:ext uri="{BB962C8B-B14F-4D97-AF65-F5344CB8AC3E}">
        <p14:creationId xmlns:p14="http://schemas.microsoft.com/office/powerpoint/2010/main" val="1829439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425"/>
            <a:ext cx="8596668" cy="762000"/>
          </a:xfrm>
        </p:spPr>
        <p:txBody>
          <a:bodyPr>
            <a:normAutofit/>
          </a:bodyPr>
          <a:lstStyle/>
          <a:p>
            <a:r>
              <a:rPr lang="ka-GE" sz="3200" b="1" dirty="0"/>
              <a:t>არაქმედების (ნულოვანი) ალტერნატივა</a:t>
            </a:r>
            <a:endParaRPr lang="en-US" sz="3200" dirty="0"/>
          </a:p>
        </p:txBody>
      </p:sp>
      <p:sp>
        <p:nvSpPr>
          <p:cNvPr id="3" name="Content Placeholder 2"/>
          <p:cNvSpPr>
            <a:spLocks noGrp="1"/>
          </p:cNvSpPr>
          <p:nvPr>
            <p:ph idx="1"/>
          </p:nvPr>
        </p:nvSpPr>
        <p:spPr>
          <a:xfrm>
            <a:off x="514496" y="1377472"/>
            <a:ext cx="9166754" cy="5386388"/>
          </a:xfrm>
        </p:spPr>
        <p:txBody>
          <a:bodyPr>
            <a:normAutofit/>
          </a:bodyPr>
          <a:lstStyle/>
          <a:p>
            <a:pPr algn="just"/>
            <a:r>
              <a:rPr lang="ka-GE" dirty="0"/>
              <a:t>არაქმედების ალტერნატივა, ანუ პროექტის განხორციელების ნულოვანი ვარიანტი გულისხმობს, რომ საწარმო არ მოეწყობა და არ მოხდება აღნიშნული გზის მშენებლობა, რაც გამოიწვევს დიდ დატვირთვას ადგილობრივ გზებზე, სადაც მოძრაობის ინტენსივობა ჯერჯერობით ასატანია, მაგრამ მოსალოდნელია მდგომარეობის უფრო და უფრო გაუარესება. შესწავლის შედეგად დადგინდა, რომ პროექტის განუხორციელებლობა უარყოფილი უნდა ყოფილიყო, ვინაიდან იგი შეინარჩუნებს არსებულ უარყოფით ტენდენციას და ვერ უზრუნველყოფს გაზრდილი სატრანსპორტო მოძრაობის უზრუნველყოფას, ამასთან რეგიონის ინფრასტრუქტურის და სოციალურ-ეკონომიკური მდგომარეობის გაუმჯობესების გათვალისწინებით(საწარმოში დასქმებული იქნება 40 ადამიანი), არაქმედების ალტერნატივა უარყოფილი იქნა.</a:t>
            </a:r>
            <a:endParaRPr lang="en-US" dirty="0"/>
          </a:p>
        </p:txBody>
      </p:sp>
    </p:spTree>
    <p:extLst>
      <p:ext uri="{BB962C8B-B14F-4D97-AF65-F5344CB8AC3E}">
        <p14:creationId xmlns:p14="http://schemas.microsoft.com/office/powerpoint/2010/main" val="155720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65" y="249836"/>
            <a:ext cx="8596668" cy="1320800"/>
          </a:xfrm>
        </p:spPr>
        <p:txBody>
          <a:bodyPr>
            <a:normAutofit/>
          </a:bodyPr>
          <a:lstStyle/>
          <a:p>
            <a:r>
              <a:rPr lang="ka-GE" sz="2800" b="1" dirty="0"/>
              <a:t>საწარმოს განთავსების ალტერნატივები</a:t>
            </a:r>
            <a:endParaRPr lang="en-US" sz="2800" dirty="0"/>
          </a:p>
        </p:txBody>
      </p:sp>
      <p:sp>
        <p:nvSpPr>
          <p:cNvPr id="3" name="Content Placeholder 2"/>
          <p:cNvSpPr>
            <a:spLocks noGrp="1"/>
          </p:cNvSpPr>
          <p:nvPr>
            <p:ph idx="1"/>
          </p:nvPr>
        </p:nvSpPr>
        <p:spPr>
          <a:xfrm>
            <a:off x="531090" y="906072"/>
            <a:ext cx="9166754" cy="5951928"/>
          </a:xfrm>
        </p:spPr>
        <p:txBody>
          <a:bodyPr>
            <a:noAutofit/>
          </a:bodyPr>
          <a:lstStyle/>
          <a:p>
            <a:pPr algn="just"/>
            <a:r>
              <a:rPr lang="ka-GE" dirty="0"/>
              <a:t>შერჩეული ტერიტორიის უპირატესობა სხვა, ნებისმიერ ალტერნატიულ ვარიანტებთან შედარებით შემდეგია:</a:t>
            </a:r>
            <a:endParaRPr lang="en-US" dirty="0"/>
          </a:p>
          <a:p>
            <a:pPr algn="just"/>
            <a:r>
              <a:rPr lang="ka-GE" dirty="0" smtClean="0"/>
              <a:t>ასფალტის </a:t>
            </a:r>
            <a:r>
              <a:rPr lang="ka-GE" dirty="0"/>
              <a:t>მწარმოებელი საწარმოს მოწყობა იგეგმება ცენტრალურ ავტომაგისტრალებთან ახლოს მდებარე ტერიტორიაზე, რაც აადვილებს ნედლეულის და მზა პროდუქციის ტრანსპორტირებას;</a:t>
            </a:r>
            <a:endParaRPr lang="en-US" dirty="0"/>
          </a:p>
          <a:p>
            <a:pPr algn="just"/>
            <a:r>
              <a:rPr lang="ka-GE" dirty="0" smtClean="0"/>
              <a:t>ნედლეულისა </a:t>
            </a:r>
            <a:r>
              <a:rPr lang="ka-GE" dirty="0"/>
              <a:t>და მზა პროდუქციის ტრანსპორტირება მოხდება მოსახლეობაში გამავალი გზის გვერდის ავლით, რაც მინიმუმამდე დაიყვანს მოსახლეობაში მძიმე ტექნიკის გადაადგილებისას წარმოშობილ ხმაურს და დასახლებულ ტერიტორიაზე  საწვავის წვისას ატმოსფერულ ჰაერში გაფრქვეულ მავნე ნივთიერებების გავრცელებას;     </a:t>
            </a:r>
            <a:endParaRPr lang="en-US" dirty="0"/>
          </a:p>
          <a:p>
            <a:pPr algn="just"/>
            <a:r>
              <a:rPr lang="ka-GE" dirty="0" smtClean="0"/>
              <a:t>ქარხნის </a:t>
            </a:r>
            <a:r>
              <a:rPr lang="ka-GE" dirty="0"/>
              <a:t>ტერიტორია მდებარეობს მშენებარე გზის სიახლოვეს, რაც საგრძნობლად დააჩქარებს სამშენებლო სამუშაოების მიმდინარეობას და ეფექტურობას - მშენებარე გზის სიახლოვეს ასფალტის მწარმოებელი საწარმო არ არსებობს.</a:t>
            </a:r>
            <a:endParaRPr lang="en-US" dirty="0"/>
          </a:p>
          <a:p>
            <a:pPr algn="just"/>
            <a:r>
              <a:rPr lang="ka-GE" dirty="0" smtClean="0"/>
              <a:t>ზემოთ </a:t>
            </a:r>
            <a:r>
              <a:rPr lang="ka-GE" dirty="0"/>
              <a:t>ჩამოთვლილი  ეკოლოგიური და ეკონომიკური დასაბუთება საშუალებას იძლევა დავასკვნათ, რომ პროექტის განთავსებისათვის შერჩეული ტერიტორია  წარმოადგენს უალტერნატივოს.</a:t>
            </a:r>
            <a:endParaRPr lang="en-US" dirty="0"/>
          </a:p>
        </p:txBody>
      </p:sp>
    </p:spTree>
    <p:extLst>
      <p:ext uri="{BB962C8B-B14F-4D97-AF65-F5344CB8AC3E}">
        <p14:creationId xmlns:p14="http://schemas.microsoft.com/office/powerpoint/2010/main" val="323223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smtClean="0"/>
              <a:t>საწარმოში დაგეგმილია 2012 წელს გამოშვებული, 260 ტ/სთ მაქსიმალური წარმადობის მობილური ასფალტ-ბეტონის ქარხნის (ქარხნის მარკა - </a:t>
            </a:r>
            <a:r>
              <a:rPr lang="en-US" dirty="0" smtClean="0"/>
              <a:t>MBA 3000/260, </a:t>
            </a:r>
            <a:r>
              <a:rPr lang="ka-GE" dirty="0" smtClean="0"/>
              <a:t>მწარმოებელი ქვეყანა - გერმანია  საწარმო „</a:t>
            </a:r>
            <a:r>
              <a:rPr lang="en-US" dirty="0" smtClean="0"/>
              <a:t>BENINGHOVEN“) </a:t>
            </a:r>
            <a:r>
              <a:rPr lang="ka-GE" dirty="0" smtClean="0"/>
              <a:t>ექსპლუატაციაში შეყვანა. შემოთავაზებული ტექნოლოგია აპრობირებულია მსოფლიოს წამყვან ქვეყნებში და გარემოსდაცვითი თვალსაზრისით წარმოადგენს ერთ-ერთი საუკეთესო ტექნოლოგიას, რადგან ხასიათდება  გარემოში უმნიშვნელო  ემისიებით. </a:t>
            </a:r>
          </a:p>
          <a:p>
            <a:pPr algn="just"/>
            <a:r>
              <a:rPr lang="ka-GE" dirty="0"/>
              <a:t>საწარმო აღჭურვილია თანამედროვე ტექნოლოგიის შესაბამისი აირგამწმენდი დანადგარებით, რასაც მინიმუმამდე დაყავს ატმოსფერული ჰაერის დაბინძურების ხარისხი. გარემოსდაცვითი და ეკონომიკური თვალსაზრისით უაღრესად მნიშვნელოვანია ასფალტის ქარხნის მუშაობის უნარჩენო ტექნოლოგია, რომელიც სრულად უზრუნველყოფს ნარჩენების ტექნოლოგიურ ციკლში დაბრუნებას, რითიც მინიმუმამდე მცირდება პროდუქციის დამზადებისთვის საჭირო ნედლეულის დანაკარგი და მათი მოხვედრის ალბათობა ბუნებრივ გარემოში</a:t>
            </a:r>
            <a:r>
              <a:rPr lang="ka-GE" dirty="0" smtClean="0"/>
              <a:t>;</a:t>
            </a:r>
          </a:p>
          <a:p>
            <a:pPr algn="just"/>
            <a:r>
              <a:rPr lang="ka-GE" dirty="0"/>
              <a:t>აღნიშნული პარამეტრების გათვალისწინებით, სხვა ტექნოლოგიური ალტერნატივები  არ განიხილება. </a:t>
            </a:r>
            <a:endParaRPr lang="en-US" dirty="0"/>
          </a:p>
        </p:txBody>
      </p:sp>
    </p:spTree>
    <p:extLst>
      <p:ext uri="{BB962C8B-B14F-4D97-AF65-F5344CB8AC3E}">
        <p14:creationId xmlns:p14="http://schemas.microsoft.com/office/powerpoint/2010/main" val="40648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rmAutofit/>
          </a:bodyPr>
          <a:lstStyle/>
          <a:p>
            <a:pPr algn="ctr"/>
            <a:r>
              <a:rPr lang="ka-GE" sz="2800" b="1" dirty="0" smtClean="0"/>
              <a:t>გარემოზე მოსალოდნელი ზემოქმედება</a:t>
            </a:r>
            <a:endParaRPr lang="en-US" sz="2800" dirty="0"/>
          </a:p>
        </p:txBody>
      </p:sp>
      <p:sp>
        <p:nvSpPr>
          <p:cNvPr id="3" name="Content Placeholder 2"/>
          <p:cNvSpPr>
            <a:spLocks noGrp="1"/>
          </p:cNvSpPr>
          <p:nvPr>
            <p:ph idx="1"/>
          </p:nvPr>
        </p:nvSpPr>
        <p:spPr>
          <a:xfrm>
            <a:off x="677334" y="1276350"/>
            <a:ext cx="8596668" cy="4765013"/>
          </a:xfrm>
        </p:spPr>
        <p:txBody>
          <a:bodyPr>
            <a:normAutofit/>
          </a:bodyPr>
          <a:lstStyle/>
          <a:p>
            <a:pPr algn="just" fontAlgn="t"/>
            <a:r>
              <a:rPr lang="en-US" b="1" dirty="0" err="1">
                <a:latin typeface="Sylfaen" panose="010A0502050306030303" pitchFamily="18" charset="0"/>
              </a:rPr>
              <a:t>ატმოსფერულ</a:t>
            </a:r>
            <a:r>
              <a:rPr lang="en-US" b="1" dirty="0">
                <a:latin typeface="Sylfaen" panose="010A0502050306030303" pitchFamily="18" charset="0"/>
              </a:rPr>
              <a:t> </a:t>
            </a:r>
            <a:r>
              <a:rPr lang="en-US" b="1" dirty="0" err="1">
                <a:latin typeface="Sylfaen" panose="010A0502050306030303" pitchFamily="18" charset="0"/>
              </a:rPr>
              <a:t>ჰაერში</a:t>
            </a:r>
            <a:r>
              <a:rPr lang="en-US" b="1" dirty="0">
                <a:latin typeface="Sylfaen" panose="010A0502050306030303" pitchFamily="18" charset="0"/>
              </a:rPr>
              <a:t> </a:t>
            </a:r>
            <a:r>
              <a:rPr lang="en-US" b="1" dirty="0" err="1">
                <a:latin typeface="Sylfaen" panose="010A0502050306030303" pitchFamily="18" charset="0"/>
              </a:rPr>
              <a:t>მავნე</a:t>
            </a:r>
            <a:r>
              <a:rPr lang="en-US" b="1" dirty="0">
                <a:latin typeface="Sylfaen" panose="010A0502050306030303" pitchFamily="18" charset="0"/>
              </a:rPr>
              <a:t> </a:t>
            </a:r>
            <a:r>
              <a:rPr lang="en-US" b="1" dirty="0" err="1">
                <a:latin typeface="Sylfaen" panose="010A0502050306030303" pitchFamily="18" charset="0"/>
              </a:rPr>
              <a:t>ნივთიერებების</a:t>
            </a:r>
            <a:r>
              <a:rPr lang="en-US" b="1" dirty="0">
                <a:latin typeface="Sylfaen" panose="010A0502050306030303" pitchFamily="18" charset="0"/>
              </a:rPr>
              <a:t> </a:t>
            </a:r>
            <a:r>
              <a:rPr lang="en-US" b="1" dirty="0" err="1">
                <a:latin typeface="Sylfaen" panose="010A0502050306030303" pitchFamily="18" charset="0"/>
              </a:rPr>
              <a:t>გავრცელება</a:t>
            </a:r>
            <a:endParaRPr lang="en-US" dirty="0">
              <a:latin typeface="Sylfaen" panose="010A0502050306030303" pitchFamily="18" charset="0"/>
            </a:endParaRPr>
          </a:p>
          <a:p>
            <a:pPr algn="just" fontAlgn="t"/>
            <a:r>
              <a:rPr lang="de-DE" b="1" dirty="0">
                <a:latin typeface="Sylfaen" panose="010A0502050306030303" pitchFamily="18" charset="0"/>
              </a:rPr>
              <a:t>ხმაურის გავრცელება</a:t>
            </a:r>
            <a:endParaRPr lang="en-US" dirty="0">
              <a:latin typeface="Sylfaen" panose="010A0502050306030303" pitchFamily="18" charset="0"/>
            </a:endParaRPr>
          </a:p>
          <a:p>
            <a:pPr algn="just" fontAlgn="t"/>
            <a:r>
              <a:rPr lang="ka-GE" b="1" dirty="0">
                <a:latin typeface="Sylfaen" panose="010A0502050306030303" pitchFamily="18" charset="0"/>
              </a:rPr>
              <a:t>ნიადაგის ხარისხის გაუარესება</a:t>
            </a:r>
            <a:endParaRPr lang="en-US" dirty="0">
              <a:latin typeface="Sylfaen" panose="010A0502050306030303" pitchFamily="18" charset="0"/>
            </a:endParaRPr>
          </a:p>
          <a:p>
            <a:pPr algn="just" fontAlgn="t"/>
            <a:r>
              <a:rPr lang="ka-GE" b="1" dirty="0">
                <a:latin typeface="Sylfaen" panose="010A0502050306030303" pitchFamily="18" charset="0"/>
              </a:rPr>
              <a:t>ზემოქმედება ზედაპირული წყლების ხარისხზე</a:t>
            </a:r>
            <a:endParaRPr lang="en-US" dirty="0">
              <a:latin typeface="Sylfaen" panose="010A0502050306030303" pitchFamily="18" charset="0"/>
            </a:endParaRPr>
          </a:p>
          <a:p>
            <a:pPr algn="just" fontAlgn="t"/>
            <a:r>
              <a:rPr lang="ka-GE" b="1" dirty="0" smtClean="0">
                <a:latin typeface="Sylfaen" panose="010A0502050306030303" pitchFamily="18" charset="0"/>
              </a:rPr>
              <a:t>ნარჩენების წარმოქმნა</a:t>
            </a:r>
          </a:p>
          <a:p>
            <a:pPr algn="just" fontAlgn="t"/>
            <a:r>
              <a:rPr lang="ka-GE" b="1" dirty="0">
                <a:latin typeface="Sylfaen" panose="010A0502050306030303" pitchFamily="18" charset="0"/>
              </a:rPr>
              <a:t>ზემოქმედება სატრანსპორტო ნაკადებზე</a:t>
            </a:r>
            <a:endParaRPr lang="en-US" dirty="0">
              <a:latin typeface="Sylfaen" panose="010A0502050306030303" pitchFamily="18" charset="0"/>
            </a:endParaRPr>
          </a:p>
          <a:p>
            <a:pPr algn="just" fontAlgn="t"/>
            <a:r>
              <a:rPr lang="ka-GE" b="1" dirty="0">
                <a:latin typeface="Sylfaen" panose="010A0502050306030303"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dirty="0">
              <a:latin typeface="Sylfaen" panose="010A0502050306030303" pitchFamily="18" charset="0"/>
            </a:endParaRPr>
          </a:p>
          <a:p>
            <a:pPr fontAlgn="t"/>
            <a:endParaRPr lang="en-US" dirty="0"/>
          </a:p>
          <a:p>
            <a:endParaRPr lang="en-US" dirty="0"/>
          </a:p>
        </p:txBody>
      </p:sp>
    </p:spTree>
    <p:extLst>
      <p:ext uri="{BB962C8B-B14F-4D97-AF65-F5344CB8AC3E}">
        <p14:creationId xmlns:p14="http://schemas.microsoft.com/office/powerpoint/2010/main" val="305687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a:t>საწარმოს ფუნქციონირების პროცესში  ადგილი აქვს საწარმოს უბნებზე მავნე ნივთიერებათა წარმოქმნას და გაფრქვევას ატმოსფეროში.   გაფრქვევის წყაროებს წარმოადგენენ: </a:t>
            </a:r>
            <a:r>
              <a:rPr lang="ka-GE" dirty="0" smtClean="0"/>
              <a:t>საშრობი </a:t>
            </a:r>
            <a:r>
              <a:rPr lang="ka-GE" dirty="0"/>
              <a:t>დოლის ბუნკერები</a:t>
            </a:r>
            <a:r>
              <a:rPr lang="en-US" dirty="0"/>
              <a:t>; </a:t>
            </a:r>
            <a:r>
              <a:rPr lang="ka-GE" dirty="0"/>
              <a:t>საშრობი დოლის ლენტური ტრანსპორტიორი</a:t>
            </a:r>
            <a:r>
              <a:rPr lang="en-US" dirty="0"/>
              <a:t>; </a:t>
            </a:r>
            <a:r>
              <a:rPr lang="ka-GE" dirty="0"/>
              <a:t>სამსხვრევ დანადგარში  ჩაყრის ადგილი</a:t>
            </a:r>
            <a:r>
              <a:rPr lang="en-US" dirty="0"/>
              <a:t>; </a:t>
            </a:r>
            <a:r>
              <a:rPr lang="ka-GE" dirty="0"/>
              <a:t>სამსხვრევი დანადგარი</a:t>
            </a:r>
            <a:r>
              <a:rPr lang="en-US" dirty="0"/>
              <a:t>; </a:t>
            </a:r>
            <a:r>
              <a:rPr lang="ka-GE" dirty="0"/>
              <a:t>ინერტული მასალების    საწყობში დაყრის ადგილი</a:t>
            </a:r>
            <a:r>
              <a:rPr lang="en-US" dirty="0"/>
              <a:t>; </a:t>
            </a:r>
            <a:r>
              <a:rPr lang="ka-GE" dirty="0"/>
              <a:t>ინერტული მასალების    საწყობი</a:t>
            </a:r>
            <a:r>
              <a:rPr lang="en-US" dirty="0"/>
              <a:t>; </a:t>
            </a:r>
            <a:r>
              <a:rPr lang="ka-GE" dirty="0"/>
              <a:t>სამსხვრევი დანადგარის ლენტური ტრანსპორტიორები</a:t>
            </a:r>
            <a:r>
              <a:rPr lang="en-US" dirty="0"/>
              <a:t>; </a:t>
            </a:r>
            <a:r>
              <a:rPr lang="ka-GE" dirty="0"/>
              <a:t>ინერტული მასალების პირველი  ბეტონშემრევის ბუნკერებში ჩაყრის ადგილი</a:t>
            </a:r>
            <a:r>
              <a:rPr lang="en-US" dirty="0"/>
              <a:t>; </a:t>
            </a:r>
            <a:r>
              <a:rPr lang="ka-GE" dirty="0"/>
              <a:t>ინერტული მასალების მეორე ბეტონშემრევის ბუნკერებში ჩაყრის ადგილი; ინერტული მასალების და ცემენტის  პირველ ბეტონშემრევში ჩაყრის ადგილი; ინერტული მასალების და ცემენტის  მეორე ბეტონშემრევში ჩაყრის ადგილი; პირველი ბეტონშემრევის ცემენტის   სილოსები; მეორე ბეტონშემრევის ცემენტის   სილოსები; ლენტური ტრანსპორტიორები; ავტოგასამართი სადგური.</a:t>
            </a:r>
            <a:endParaRPr lang="en-US" dirty="0"/>
          </a:p>
          <a:p>
            <a:endParaRPr lang="en-US" dirty="0"/>
          </a:p>
        </p:txBody>
      </p:sp>
    </p:spTree>
    <p:extLst>
      <p:ext uri="{BB962C8B-B14F-4D97-AF65-F5344CB8AC3E}">
        <p14:creationId xmlns:p14="http://schemas.microsoft.com/office/powerpoint/2010/main" val="414503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r>
              <a:rPr lang="ka-GE" dirty="0"/>
              <a:t>საწარმოს ფუნქციონირების პროცესში  ადგილი აქვს საწარმოს უბნებზე მავნე ნივთიერებათა </a:t>
            </a:r>
            <a:r>
              <a:rPr lang="ka-GE" dirty="0" smtClean="0"/>
              <a:t>წარმოქმნას </a:t>
            </a:r>
            <a:r>
              <a:rPr lang="ka-GE" dirty="0"/>
              <a:t>და გაფრქვევას ატმოსფეროში.   </a:t>
            </a:r>
            <a:r>
              <a:rPr lang="ka-GE" dirty="0" smtClean="0"/>
              <a:t>ატმოსფეროში გაფრქვეული მავნე ნივთიერებები იქნება:</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6348114"/>
              </p:ext>
            </p:extLst>
          </p:nvPr>
        </p:nvGraphicFramePr>
        <p:xfrm>
          <a:off x="1543050" y="2565875"/>
          <a:ext cx="6972299" cy="2949100"/>
        </p:xfrm>
        <a:graphic>
          <a:graphicData uri="http://schemas.openxmlformats.org/drawingml/2006/table">
            <a:tbl>
              <a:tblPr firstRow="1" firstCol="1" lastRow="1" lastCol="1" bandRow="1" bandCol="1">
                <a:tableStyleId>{5C22544A-7EE6-4342-B048-85BDC9FD1C3A}</a:tableStyleId>
              </a:tblPr>
              <a:tblGrid>
                <a:gridCol w="1271544"/>
                <a:gridCol w="2161624"/>
                <a:gridCol w="1271544"/>
                <a:gridCol w="1017236"/>
                <a:gridCol w="1250351"/>
              </a:tblGrid>
              <a:tr h="539863">
                <a:tc rowSpan="2">
                  <a:txBody>
                    <a:bodyPr/>
                    <a:lstStyle/>
                    <a:p>
                      <a:pPr marL="0" marR="0" algn="just">
                        <a:lnSpc>
                          <a:spcPct val="115000"/>
                        </a:lnSpc>
                        <a:spcBef>
                          <a:spcPts val="0"/>
                        </a:spcBef>
                        <a:spcAft>
                          <a:spcPts val="0"/>
                        </a:spcAft>
                        <a:tabLst>
                          <a:tab pos="342900" algn="l"/>
                        </a:tabLst>
                      </a:pPr>
                      <a:r>
                        <a:rPr lang="ka-GE" sz="1200" dirty="0">
                          <a:effectLst/>
                        </a:rPr>
                        <a:t>კოდი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tabLst>
                          <a:tab pos="342900" algn="l"/>
                        </a:tabLst>
                      </a:pPr>
                      <a:r>
                        <a:rPr lang="ka-GE" sz="1200" dirty="0">
                          <a:effectLst/>
                        </a:rPr>
                        <a:t>მავნე ნივთიერებათა დასახელება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tabLst>
                          <a:tab pos="342900" algn="l"/>
                        </a:tabLst>
                      </a:pPr>
                      <a:r>
                        <a:rPr lang="ka-GE" sz="1200" dirty="0">
                          <a:effectLst/>
                        </a:rPr>
                        <a:t>ზღვრულად დასაშვების კონცენტრაცია მგ/მ</a:t>
                      </a:r>
                      <a:r>
                        <a:rPr lang="ka-GE" sz="1200" baseline="300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tabLst>
                          <a:tab pos="342900" algn="l"/>
                        </a:tabLst>
                      </a:pPr>
                      <a:r>
                        <a:rPr lang="ka-GE" sz="1200">
                          <a:effectLst/>
                        </a:rPr>
                        <a:t>მავნე ნივთიერებათა საშიშროების კლასი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1651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tabLst>
                          <a:tab pos="342900" algn="l"/>
                        </a:tabLst>
                      </a:pPr>
                      <a:r>
                        <a:rPr lang="ka-GE" sz="1200">
                          <a:effectLst/>
                        </a:rPr>
                        <a:t>მაქსიმალური ერთჯერადი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საშუალო დღე-ღამური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r>
              <a:tr h="539863">
                <a:tc>
                  <a:txBody>
                    <a:bodyPr/>
                    <a:lstStyle/>
                    <a:p>
                      <a:pPr marL="0" marR="0" algn="ctr">
                        <a:lnSpc>
                          <a:spcPct val="115000"/>
                        </a:lnSpc>
                        <a:spcBef>
                          <a:spcPts val="0"/>
                        </a:spcBef>
                        <a:spcAft>
                          <a:spcPts val="0"/>
                        </a:spcAft>
                        <a:tabLst>
                          <a:tab pos="342900" algn="l"/>
                        </a:tabLst>
                      </a:pPr>
                      <a:r>
                        <a:rPr lang="ka-GE" sz="1200">
                          <a:effectLst/>
                        </a:rPr>
                        <a:t>2909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ინერტული  მასალის მტვერი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216">
                <a:tc>
                  <a:txBody>
                    <a:bodyPr/>
                    <a:lstStyle/>
                    <a:p>
                      <a:pPr marL="0" marR="0" algn="ctr">
                        <a:lnSpc>
                          <a:spcPct val="115000"/>
                        </a:lnSpc>
                        <a:spcBef>
                          <a:spcPts val="0"/>
                        </a:spcBef>
                        <a:spcAft>
                          <a:spcPts val="0"/>
                        </a:spcAft>
                        <a:tabLst>
                          <a:tab pos="342900" algn="l"/>
                        </a:tabLst>
                      </a:pPr>
                      <a:r>
                        <a:rPr lang="ka-GE" sz="1200">
                          <a:effectLst/>
                        </a:rPr>
                        <a:t>2908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ცემენტის მტვერი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216">
                <a:tc>
                  <a:txBody>
                    <a:bodyPr/>
                    <a:lstStyle/>
                    <a:p>
                      <a:pPr marL="0" marR="0" algn="ctr">
                        <a:lnSpc>
                          <a:spcPct val="115000"/>
                        </a:lnSpc>
                        <a:spcBef>
                          <a:spcPts val="0"/>
                        </a:spcBef>
                        <a:spcAft>
                          <a:spcPts val="0"/>
                        </a:spcAft>
                        <a:tabLst>
                          <a:tab pos="342900" algn="l"/>
                        </a:tabLst>
                      </a:pPr>
                      <a:r>
                        <a:rPr lang="ka-GE" sz="1200">
                          <a:effectLst/>
                        </a:rPr>
                        <a:t>301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აზოტის დიოქსიდი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0.</a:t>
                      </a:r>
                      <a:r>
                        <a:rPr lang="en-US" sz="12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0.04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216">
                <a:tc>
                  <a:txBody>
                    <a:bodyPr/>
                    <a:lstStyle/>
                    <a:p>
                      <a:pPr marL="0" marR="0" algn="ctr">
                        <a:lnSpc>
                          <a:spcPct val="115000"/>
                        </a:lnSpc>
                        <a:spcBef>
                          <a:spcPts val="0"/>
                        </a:spcBef>
                        <a:spcAft>
                          <a:spcPts val="0"/>
                        </a:spcAft>
                        <a:tabLst>
                          <a:tab pos="342900" algn="l"/>
                        </a:tabLst>
                      </a:pPr>
                      <a:r>
                        <a:rPr lang="ka-GE" sz="1200">
                          <a:effectLst/>
                        </a:rPr>
                        <a:t>0337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ნახშირჟანგი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216">
                <a:tc>
                  <a:txBody>
                    <a:bodyPr/>
                    <a:lstStyle/>
                    <a:p>
                      <a:pPr marL="0" marR="0" algn="ctr">
                        <a:lnSpc>
                          <a:spcPct val="115000"/>
                        </a:lnSpc>
                        <a:spcBef>
                          <a:spcPts val="0"/>
                        </a:spcBef>
                        <a:spcAft>
                          <a:spcPts val="0"/>
                        </a:spcAft>
                        <a:tabLst>
                          <a:tab pos="342900" algn="l"/>
                        </a:tabLst>
                      </a:pPr>
                      <a:r>
                        <a:rPr lang="ka-GE" sz="1200">
                          <a:effectLst/>
                        </a:rPr>
                        <a:t>2754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ნახშირწყალბადები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ru-RU" sz="1200">
                          <a:effectLst/>
                        </a:rPr>
                        <a:t>1 მგ/მ</a:t>
                      </a:r>
                      <a:r>
                        <a:rPr lang="ru-RU" sz="1200" baseline="300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50592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lnSpcReduction="10000"/>
          </a:bodyPr>
          <a:lstStyle/>
          <a:p>
            <a:pPr algn="just"/>
            <a:r>
              <a:rPr lang="ka-GE" dirty="0"/>
              <a:t>ზედაპირულ წყლებზე ზემოქმედებას ადგილი ექნება წარმოშობილი ჩამდინარე  წყლების სახით.</a:t>
            </a:r>
          </a:p>
          <a:p>
            <a:pPr algn="just"/>
            <a:r>
              <a:rPr lang="ka-GE" dirty="0"/>
              <a:t>ჩამდინარე წყლების კატეგორია შემდეგია:</a:t>
            </a:r>
          </a:p>
          <a:p>
            <a:pPr marL="0" indent="0" algn="just">
              <a:buNone/>
            </a:pPr>
            <a:r>
              <a:rPr lang="ka-GE" dirty="0" smtClean="0"/>
              <a:t>        სამეურნეო-საყოფაცხოვრებო </a:t>
            </a:r>
            <a:r>
              <a:rPr lang="ka-GE" dirty="0"/>
              <a:t>ჩამდინარე წყლები</a:t>
            </a:r>
          </a:p>
          <a:p>
            <a:pPr marL="0" indent="0" algn="just">
              <a:buNone/>
            </a:pPr>
            <a:r>
              <a:rPr lang="ka-GE" dirty="0" smtClean="0"/>
              <a:t>        საწარმოო </a:t>
            </a:r>
            <a:r>
              <a:rPr lang="ka-GE" dirty="0"/>
              <a:t>ჩამდინარე წყლები</a:t>
            </a:r>
          </a:p>
          <a:p>
            <a:pPr marL="0" indent="0" algn="just">
              <a:buNone/>
            </a:pPr>
            <a:r>
              <a:rPr lang="ka-GE" dirty="0"/>
              <a:t> </a:t>
            </a:r>
            <a:r>
              <a:rPr lang="ka-GE" dirty="0" smtClean="0"/>
              <a:t>       სანიაღვრე </a:t>
            </a:r>
            <a:r>
              <a:rPr lang="ka-GE" dirty="0"/>
              <a:t>ჩამდინარე წყლები</a:t>
            </a:r>
          </a:p>
          <a:p>
            <a:pPr algn="just"/>
            <a:r>
              <a:rPr lang="ka-GE" dirty="0" smtClean="0"/>
              <a:t>ხმაურის </a:t>
            </a:r>
            <a:r>
              <a:rPr lang="ka-GE" dirty="0"/>
              <a:t>გავრცელებასთან დაკავშირებული </a:t>
            </a:r>
            <a:r>
              <a:rPr lang="ka-GE" dirty="0" smtClean="0"/>
              <a:t>ზემოქმედება - </a:t>
            </a:r>
            <a:r>
              <a:rPr lang="ka-GE" dirty="0"/>
              <a:t>საწარმოს მოწყობის სამუშაოების დროს წარმოქმნილი ხმაურის შედეგად მნიშვნელოვანი ნეგატიური ზემოქმედება არ არის მოსალოდნელი საწარმოს ფუნქციონირების დროს  წარმოქმნილი ხმაურის შედეგად საწარმოს ზემოქმედების ზონაში მნიშვნელოვანი ნეგატიური ზემოქმედება არ არის </a:t>
            </a:r>
            <a:r>
              <a:rPr lang="ka-GE" dirty="0" smtClean="0"/>
              <a:t>მოსალოდნელი;</a:t>
            </a:r>
            <a:endParaRPr lang="ka-GE" dirty="0"/>
          </a:p>
          <a:p>
            <a:pPr algn="just"/>
            <a:r>
              <a:rPr lang="ka-GE" dirty="0" smtClean="0"/>
              <a:t>ვიბრაციით </a:t>
            </a:r>
            <a:r>
              <a:rPr lang="ka-GE" dirty="0"/>
              <a:t>და ელექტრომაგნიტური გამოსხივებით გამოწვეული </a:t>
            </a:r>
            <a:r>
              <a:rPr lang="ka-GE" dirty="0" smtClean="0"/>
              <a:t>ზემოქმედებას ადგილი არ ექნება;</a:t>
            </a:r>
            <a:endParaRPr lang="ka-GE" dirty="0"/>
          </a:p>
          <a:p>
            <a:pPr algn="just"/>
            <a:r>
              <a:rPr lang="ka-GE" dirty="0" smtClean="0"/>
              <a:t>ზემოქმედება </a:t>
            </a:r>
            <a:r>
              <a:rPr lang="ka-GE" dirty="0"/>
              <a:t>გეოლოგიურ გარემოზე </a:t>
            </a:r>
            <a:r>
              <a:rPr lang="ka-GE" dirty="0" smtClean="0"/>
              <a:t>- </a:t>
            </a:r>
            <a:r>
              <a:rPr lang="ka-GE" dirty="0"/>
              <a:t>შემარბილებელი ღონისძიებების გატარების შედეგად ზემოქმედება  ნიადაგზე და გრუნტის ხარისხზე მოსალოდნელი არ იქნება.;</a:t>
            </a:r>
          </a:p>
          <a:p>
            <a:pPr marL="0" indent="0">
              <a:buNone/>
            </a:pPr>
            <a:endParaRPr lang="ka-GE" dirty="0"/>
          </a:p>
        </p:txBody>
      </p:sp>
    </p:spTree>
    <p:extLst>
      <p:ext uri="{BB962C8B-B14F-4D97-AF65-F5344CB8AC3E}">
        <p14:creationId xmlns:p14="http://schemas.microsoft.com/office/powerpoint/2010/main" val="188570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lnSpcReduction="10000"/>
          </a:bodyPr>
          <a:lstStyle/>
          <a:p>
            <a:pPr algn="just"/>
            <a:r>
              <a:rPr lang="ka-GE" dirty="0"/>
              <a:t>ზემოქმედება ბიოლოგიურ გარემოზე (ფლორა, ფაუნა, დაცული ტერიტორიები)  - პროექტის განხორციელება არ ითვალისწინებს მცენარეულ საფარზე  და ცოცხალ ორგანიზმებზე ზემოქმედებას;</a:t>
            </a:r>
          </a:p>
          <a:p>
            <a:pPr algn="just"/>
            <a:r>
              <a:rPr lang="ka-GE" dirty="0"/>
              <a:t>ნარჩენების წარმოქმნით და გავრცელებით მოსალოდნელი ზემოქმედება -  სამშენებლო სამუშაოების მასშტაბიდან გამომდინარე, მშენებლობის ეტაპზე,  წარმოქმნილი ნარჩენების რაოდენობა  არ იქნება მნიშვნელოვანი;</a:t>
            </a:r>
          </a:p>
          <a:p>
            <a:pPr algn="just"/>
            <a:r>
              <a:rPr lang="ka-GE" dirty="0" smtClean="0"/>
              <a:t>ზემოქმედება </a:t>
            </a:r>
            <a:r>
              <a:rPr lang="ka-GE" dirty="0"/>
              <a:t>კულტურულ და არქეოლოგიურ ძეგლებზე - მოსალოდნელი არ არის;</a:t>
            </a:r>
          </a:p>
          <a:p>
            <a:pPr algn="just"/>
            <a:r>
              <a:rPr lang="ka-GE" dirty="0"/>
              <a:t>ზემოქმედება სოციალურ-ეკონომიკურ გარემოზე - დადებითი;</a:t>
            </a:r>
          </a:p>
          <a:p>
            <a:pPr algn="just"/>
            <a:r>
              <a:rPr lang="ka-GE" dirty="0"/>
              <a:t>ზემოქმედება სატრანსპორტო ნაკადებზე - </a:t>
            </a:r>
            <a:r>
              <a:rPr lang="ka-GE" dirty="0" smtClean="0"/>
              <a:t>უმნიშვნელო;</a:t>
            </a:r>
          </a:p>
          <a:p>
            <a:pPr algn="just"/>
            <a:r>
              <a:rPr lang="ka-GE" dirty="0" smtClean="0"/>
              <a:t>ზემოქმედება </a:t>
            </a:r>
            <a:r>
              <a:rPr lang="ka-GE" dirty="0"/>
              <a:t>ადამიანის ჯანმრთელობაზე და უსაფრთხოებასთან დაკავშირებული რისკები - </a:t>
            </a:r>
            <a:r>
              <a:rPr lang="ka-GE" dirty="0" smtClean="0"/>
              <a:t>უზრუნველყოფილი იქნება შესაბამისი პრევენციული ღონისძიებების გატარება;</a:t>
            </a:r>
          </a:p>
          <a:p>
            <a:pPr algn="just"/>
            <a:r>
              <a:rPr lang="ka-GE" dirty="0" smtClean="0"/>
              <a:t>კუმულაციური ზემოქმედება - </a:t>
            </a:r>
            <a:r>
              <a:rPr lang="en-US" dirty="0" err="1"/>
              <a:t>საქმიანობის</a:t>
            </a:r>
            <a:r>
              <a:rPr lang="en-US" dirty="0"/>
              <a:t> </a:t>
            </a:r>
            <a:r>
              <a:rPr lang="en-US" dirty="0" err="1"/>
              <a:t>სპეციფიკიდან</a:t>
            </a:r>
            <a:r>
              <a:rPr lang="en-US" dirty="0"/>
              <a:t> </a:t>
            </a:r>
            <a:r>
              <a:rPr lang="en-US" dirty="0" err="1"/>
              <a:t>და</a:t>
            </a:r>
            <a:r>
              <a:rPr lang="en-US" dirty="0"/>
              <a:t> </a:t>
            </a:r>
            <a:r>
              <a:rPr lang="en-US" dirty="0" err="1"/>
              <a:t>განთავსების</a:t>
            </a:r>
            <a:r>
              <a:rPr lang="en-US" dirty="0"/>
              <a:t> </a:t>
            </a:r>
            <a:r>
              <a:rPr lang="en-US" dirty="0" err="1"/>
              <a:t>ადგილიდან</a:t>
            </a:r>
            <a:r>
              <a:rPr lang="en-US" dirty="0"/>
              <a:t> </a:t>
            </a:r>
            <a:r>
              <a:rPr lang="en-US" dirty="0" err="1"/>
              <a:t>გამომდინარე</a:t>
            </a:r>
            <a:r>
              <a:rPr lang="en-US" dirty="0"/>
              <a:t>, </a:t>
            </a:r>
            <a:r>
              <a:rPr lang="en-US" dirty="0" err="1"/>
              <a:t>კუმულაციურ</a:t>
            </a:r>
            <a:r>
              <a:rPr lang="en-US" dirty="0"/>
              <a:t> </a:t>
            </a:r>
            <a:r>
              <a:rPr lang="en-US" dirty="0" err="1"/>
              <a:t>ზემოქმედებ</a:t>
            </a:r>
            <a:r>
              <a:rPr lang="ka-GE" dirty="0"/>
              <a:t>ა</a:t>
            </a:r>
            <a:r>
              <a:rPr lang="en-US" dirty="0"/>
              <a:t>ს </a:t>
            </a:r>
            <a:r>
              <a:rPr lang="ka-GE" dirty="0"/>
              <a:t>ადგილი არ </a:t>
            </a:r>
            <a:r>
              <a:rPr lang="ka-GE" dirty="0" smtClean="0"/>
              <a:t>ექნება;</a:t>
            </a:r>
          </a:p>
          <a:p>
            <a:pPr algn="just"/>
            <a:r>
              <a:rPr lang="ka-GE" dirty="0"/>
              <a:t>ტრანსსასაზღვრო </a:t>
            </a:r>
            <a:r>
              <a:rPr lang="ka-GE" dirty="0" smtClean="0"/>
              <a:t>ზემოქმედება - მოსალოდნელი არ არის;</a:t>
            </a:r>
          </a:p>
          <a:p>
            <a:endParaRPr lang="ka-GE" dirty="0"/>
          </a:p>
        </p:txBody>
      </p:sp>
    </p:spTree>
    <p:extLst>
      <p:ext uri="{BB962C8B-B14F-4D97-AF65-F5344CB8AC3E}">
        <p14:creationId xmlns:p14="http://schemas.microsoft.com/office/powerpoint/2010/main" val="99547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96" y="734861"/>
            <a:ext cx="8596668" cy="504825"/>
          </a:xfrm>
        </p:spPr>
        <p:txBody>
          <a:bodyPr>
            <a:noAutofit/>
          </a:bodyPr>
          <a:lstStyle/>
          <a:p>
            <a:r>
              <a:rPr lang="ka-GE" sz="1800" b="1" dirty="0"/>
              <a:t>გარემოზე მოსალოდნელი შემარბილებელი </a:t>
            </a:r>
            <a:r>
              <a:rPr lang="ka-GE" sz="1800" b="1" dirty="0" smtClean="0"/>
              <a:t>ღონისძიებები (მშენებლობის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1669429"/>
              </p:ext>
            </p:extLst>
          </p:nvPr>
        </p:nvGraphicFramePr>
        <p:xfrm>
          <a:off x="487128" y="1484335"/>
          <a:ext cx="9132859" cy="4650036"/>
        </p:xfrm>
        <a:graphic>
          <a:graphicData uri="http://schemas.openxmlformats.org/drawingml/2006/table">
            <a:tbl>
              <a:tblPr firstRow="1" firstCol="1" bandRow="1">
                <a:tableStyleId>{5C22544A-7EE6-4342-B048-85BDC9FD1C3A}</a:tableStyleId>
              </a:tblPr>
              <a:tblGrid>
                <a:gridCol w="2601310"/>
                <a:gridCol w="6531549"/>
              </a:tblGrid>
              <a:tr h="754476">
                <a:tc>
                  <a:txBody>
                    <a:bodyPr/>
                    <a:lstStyle/>
                    <a:p>
                      <a:pPr marL="0" marR="0">
                        <a:lnSpc>
                          <a:spcPct val="115000"/>
                        </a:lnSpc>
                        <a:spcBef>
                          <a:spcPts val="0"/>
                        </a:spcBef>
                        <a:spcAft>
                          <a:spcPts val="0"/>
                        </a:spcAft>
                      </a:pPr>
                      <a:r>
                        <a:rPr lang="en-US" sz="15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5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5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5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5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ზემოქმედების მცირე ხასიათის გათვალისწინებით  შემარბილებელი ღონისძიებების გატარება მიზანშეუწონლად ჩაითვალა.</a:t>
                      </a:r>
                      <a:r>
                        <a:rPr lang="en-US" sz="14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571143">
                <a:tc>
                  <a:txBody>
                    <a:bodyPr/>
                    <a:lstStyle/>
                    <a:p>
                      <a:pPr marL="0" marR="0">
                        <a:lnSpc>
                          <a:spcPct val="115000"/>
                        </a:lnSpc>
                        <a:spcBef>
                          <a:spcPts val="0"/>
                        </a:spcBef>
                        <a:spcAft>
                          <a:spcPts val="0"/>
                        </a:spcAft>
                      </a:pPr>
                      <a:r>
                        <a:rPr lang="de-DE"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ზემოქმედებისმცირე ხასიათის გათვალისწინებით  შემარბილებელი ღონისძიებების გატარება მიზანშეუწონლად ჩაითვალა.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157357">
                <a:tc>
                  <a:txBody>
                    <a:bodyPr/>
                    <a:lstStyle/>
                    <a:p>
                      <a:pPr marL="0" marR="0">
                        <a:lnSpc>
                          <a:spcPct val="115000"/>
                        </a:lnSpc>
                        <a:spcBef>
                          <a:spcPts val="0"/>
                        </a:spcBef>
                        <a:spcAft>
                          <a:spcPts val="0"/>
                        </a:spcAft>
                      </a:pPr>
                      <a:r>
                        <a:rPr lang="ka-GE" sz="15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ნიადაგის ხარისხის გაუარესება</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მასალების ტერიტორიაზე მიმოფანტვისაგან თავიდან აცილების მიმართულებით უზრუნველყოფილ იქნა ტერიტორიის სანიტარიული პირობების მკაცრი დაცვა;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წარმოებულ იქნა ნებისმიერი სახის ნარჩენების სათანადო მენეჯმენტი;</a:t>
                      </a:r>
                      <a:endParaRPr lang="ka-GE"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535546">
                <a:tc>
                  <a:txBody>
                    <a:bodyPr/>
                    <a:lstStyle/>
                    <a:p>
                      <a:pPr marL="0" marR="0" algn="just">
                        <a:lnSpc>
                          <a:spcPct val="107000"/>
                        </a:lnSpc>
                        <a:spcBef>
                          <a:spcPts val="0"/>
                        </a:spcBef>
                        <a:spcAft>
                          <a:spcPts val="0"/>
                        </a:spcAft>
                        <a:tabLst>
                          <a:tab pos="342900" algn="l"/>
                        </a:tabLst>
                      </a:pPr>
                      <a:r>
                        <a:rPr lang="ka-GE" sz="15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ზემოქმედება ზედაპირული წყლების ხარისხზე</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კატეგორიულად აიკრძალა ნებისმიერი სახის მასალის წყალში გადაყრა;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79398">
                <a:tc>
                  <a:txBody>
                    <a:bodyPr/>
                    <a:lstStyle/>
                    <a:p>
                      <a:pPr marL="0" marR="0" algn="just">
                        <a:lnSpc>
                          <a:spcPct val="107000"/>
                        </a:lnSpc>
                        <a:spcBef>
                          <a:spcPts val="0"/>
                        </a:spcBef>
                        <a:spcAft>
                          <a:spcPts val="0"/>
                        </a:spcAft>
                        <a:tabLst>
                          <a:tab pos="342900" algn="l"/>
                        </a:tabLst>
                      </a:pPr>
                      <a:r>
                        <a:rPr lang="ka-GE" sz="1500" b="0" dirty="0" smtClean="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მიწისქვეშა</a:t>
                      </a:r>
                      <a:r>
                        <a:rPr lang="ka-GE" sz="1500" b="0" baseline="0" dirty="0" smtClean="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ka-GE" sz="1500" b="0" dirty="0" smtClean="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წყლების </a:t>
                      </a:r>
                      <a:r>
                        <a:rPr lang="ka-GE" sz="15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დაბინძურების რისკი</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ზემოქმედებისმცირე ხასიათის გათვალისწინებით  შემარბილებელი ღონისძიებების გატარება მიზანშეუწონლად ჩაითვალა.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017922">
                <a:tc>
                  <a:txBody>
                    <a:bodyPr/>
                    <a:lstStyle/>
                    <a:p>
                      <a:pPr marL="0" marR="0" algn="just">
                        <a:lnSpc>
                          <a:spcPct val="107000"/>
                        </a:lnSpc>
                        <a:spcBef>
                          <a:spcPts val="0"/>
                        </a:spcBef>
                        <a:spcAft>
                          <a:spcPts val="0"/>
                        </a:spcAft>
                        <a:tabLst>
                          <a:tab pos="342900" algn="l"/>
                        </a:tabLst>
                      </a:pPr>
                      <a:r>
                        <a:rPr lang="ka-GE" sz="15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ზემოქმედება ბიოლოგიურ გარემოზე</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ბუნებრივი ფონი ადასტურებს, რომ საქმიანობისთვის შერჩეული  ტერიტორია უკვე ათვისებულია, არ აქვს დიდი საკონსერვაციო მნიშვნელობა და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39138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08" y="211762"/>
            <a:ext cx="8596668" cy="560716"/>
          </a:xfrm>
        </p:spPr>
        <p:txBody>
          <a:bodyPr>
            <a:normAutofit/>
          </a:bodyPr>
          <a:lstStyle/>
          <a:p>
            <a:pPr algn="ctr"/>
            <a:r>
              <a:rPr lang="ka-GE" sz="2400" b="1" dirty="0" smtClean="0">
                <a:solidFill>
                  <a:schemeClr val="tx1"/>
                </a:solidFill>
              </a:rPr>
              <a:t>საკანონმდებლო მოთხოვნები</a:t>
            </a:r>
            <a:endParaRPr lang="en-US" sz="2400" b="1" dirty="0">
              <a:solidFill>
                <a:schemeClr val="tx1"/>
              </a:solidFill>
            </a:endParaRPr>
          </a:p>
        </p:txBody>
      </p:sp>
      <p:sp>
        <p:nvSpPr>
          <p:cNvPr id="3" name="Content Placeholder 2"/>
          <p:cNvSpPr>
            <a:spLocks noGrp="1"/>
          </p:cNvSpPr>
          <p:nvPr>
            <p:ph idx="1"/>
          </p:nvPr>
        </p:nvSpPr>
        <p:spPr>
          <a:xfrm>
            <a:off x="813702" y="796113"/>
            <a:ext cx="8596668" cy="5564038"/>
          </a:xfrm>
        </p:spPr>
        <p:txBody>
          <a:bodyPr>
            <a:normAutofit/>
          </a:bodyPr>
          <a:lstStyle/>
          <a:p>
            <a:pPr marL="0" indent="0">
              <a:buNone/>
            </a:pPr>
            <a:r>
              <a:rPr lang="ka-GE" sz="2000" dirty="0" smtClean="0"/>
              <a:t>საქართველოს კანონის ,,გარემოსდაცვითი შეფასების კოდექსის’’ მე-10 მუხლის თანახმად გზშ ანგარიში უნდა მოიცავდეს:</a:t>
            </a:r>
            <a:endParaRPr lang="en-US" sz="2000" dirty="0"/>
          </a:p>
          <a:p>
            <a:pPr algn="just"/>
            <a:r>
              <a:rPr lang="ka-GE" sz="2000" dirty="0" smtClean="0"/>
              <a:t>მოკლე ინფორმაციას დაგეგმილი საქმიანობის, მისი </a:t>
            </a:r>
            <a:r>
              <a:rPr lang="ka-GE" sz="2000" dirty="0"/>
              <a:t>განხორციელების </a:t>
            </a:r>
            <a:r>
              <a:rPr lang="ka-GE" sz="2000" dirty="0" smtClean="0"/>
              <a:t>ადგილის, ფიზიკური </a:t>
            </a:r>
            <a:r>
              <a:rPr lang="ka-GE" sz="2000" dirty="0"/>
              <a:t>მახასიათებლების </a:t>
            </a:r>
            <a:r>
              <a:rPr lang="ka-GE" sz="2000" dirty="0" smtClean="0"/>
              <a:t>და ალტერნატივების შესახებ;</a:t>
            </a:r>
          </a:p>
          <a:p>
            <a:pPr algn="just"/>
            <a:r>
              <a:rPr lang="ka-GE" sz="2000" dirty="0" smtClean="0"/>
              <a:t>ზოგად ინფორმაციას </a:t>
            </a:r>
            <a:r>
              <a:rPr lang="ka-GE" sz="2000" dirty="0"/>
              <a:t>დაგეგმილი საქმიანობის განხორციელებით </a:t>
            </a:r>
            <a:r>
              <a:rPr lang="ka-GE" sz="2000" dirty="0" smtClean="0"/>
              <a:t>გარემოზე, ადამიანის ჯანმრთელობაზე, </a:t>
            </a:r>
            <a:r>
              <a:rPr lang="ka-GE" sz="2000" dirty="0"/>
              <a:t>მის სოციალურ გარემოზე, </a:t>
            </a:r>
            <a:r>
              <a:rPr lang="ka-GE" sz="2000" dirty="0" smtClean="0"/>
              <a:t>დაცულ ტერიტორიებზე, კულტურული </a:t>
            </a:r>
            <a:r>
              <a:rPr lang="ka-GE" sz="2000" dirty="0"/>
              <a:t>მემკვიდრეობის ძეგლებზე და სხვა ობიექტზე </a:t>
            </a:r>
            <a:r>
              <a:rPr lang="ka-GE" sz="2000" dirty="0" smtClean="0"/>
              <a:t>შესაძლო </a:t>
            </a:r>
            <a:r>
              <a:rPr lang="ka-GE" sz="2000" dirty="0"/>
              <a:t>ზემოქმედების და მისი სახეების </a:t>
            </a:r>
            <a:r>
              <a:rPr lang="ka-GE" sz="2000" dirty="0" smtClean="0"/>
              <a:t>შესახებ, რომლებიც </a:t>
            </a:r>
            <a:r>
              <a:rPr lang="ka-GE" sz="2000" dirty="0"/>
              <a:t>შესწავლილი იქნება გზშ-ის </a:t>
            </a:r>
            <a:r>
              <a:rPr lang="ka-GE" sz="2000" dirty="0" smtClean="0"/>
              <a:t>პროცესში;</a:t>
            </a:r>
          </a:p>
          <a:p>
            <a:pPr algn="just"/>
            <a:r>
              <a:rPr lang="ka-GE" sz="2000" dirty="0"/>
              <a:t>ინფორმაციას გზშ-ის ანგარიშის მომზადებისთვის </a:t>
            </a:r>
            <a:r>
              <a:rPr lang="ka-GE" sz="2000" dirty="0" smtClean="0"/>
              <a:t>ჩატარებელი </a:t>
            </a:r>
            <a:r>
              <a:rPr lang="ka-GE" sz="2000" dirty="0"/>
              <a:t>საბაზისო/საძიებო კვლევებისა და </a:t>
            </a:r>
            <a:r>
              <a:rPr lang="ka-GE" sz="2000" dirty="0" smtClean="0"/>
              <a:t>საჭირო </a:t>
            </a:r>
            <a:r>
              <a:rPr lang="ka-GE" sz="2000" dirty="0"/>
              <a:t>მეთოდების შესახებ;</a:t>
            </a:r>
          </a:p>
          <a:p>
            <a:pPr algn="just"/>
            <a:r>
              <a:rPr lang="ka-GE" sz="20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a:t>
            </a:r>
            <a:r>
              <a:rPr lang="ka-GE" sz="2000" dirty="0" smtClean="0"/>
              <a:t>შერბილებისათვის.</a:t>
            </a:r>
          </a:p>
          <a:p>
            <a:pPr algn="just"/>
            <a:endParaRPr lang="ka-GE" sz="2000" dirty="0" smtClean="0"/>
          </a:p>
          <a:p>
            <a:endParaRPr lang="ka-GE" sz="2000" dirty="0"/>
          </a:p>
          <a:p>
            <a:pPr marL="0" indent="0">
              <a:buNone/>
            </a:pPr>
            <a:endParaRPr lang="ka-GE" dirty="0"/>
          </a:p>
          <a:p>
            <a:endParaRPr lang="ka-GE" dirty="0" smtClean="0"/>
          </a:p>
        </p:txBody>
      </p:sp>
    </p:spTree>
    <p:extLst>
      <p:ext uri="{BB962C8B-B14F-4D97-AF65-F5344CB8AC3E}">
        <p14:creationId xmlns:p14="http://schemas.microsoft.com/office/powerpoint/2010/main" val="216669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76" y="899852"/>
            <a:ext cx="10014112" cy="504825"/>
          </a:xfrm>
        </p:spPr>
        <p:txBody>
          <a:bodyPr>
            <a:normAutofit/>
          </a:bodyPr>
          <a:lstStyle/>
          <a:p>
            <a:r>
              <a:rPr lang="ka-GE" sz="2000" b="1" dirty="0"/>
              <a:t>გარემოზე მოსალოდნელი შემარბილებელი </a:t>
            </a:r>
            <a:r>
              <a:rPr lang="ka-GE" sz="2000" b="1" dirty="0" smtClean="0"/>
              <a:t>ღონისძიებები</a:t>
            </a:r>
            <a:r>
              <a:rPr lang="ka-GE" sz="2000" b="1" dirty="0">
                <a:solidFill>
                  <a:srgbClr val="90C226"/>
                </a:solidFill>
              </a:rPr>
              <a:t>(მშენებლობის ეტაპი</a:t>
            </a:r>
            <a:r>
              <a:rPr lang="ka-GE" sz="1800" b="1" dirty="0">
                <a:solidFill>
                  <a:srgbClr val="90C226"/>
                </a:solidFill>
              </a:rPr>
              <a:t>)</a:t>
            </a:r>
            <a:r>
              <a:rPr lang="ka-GE" sz="2400" b="1" dirty="0" smtClean="0"/>
              <a:t>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8134681"/>
              </p:ext>
            </p:extLst>
          </p:nvPr>
        </p:nvGraphicFramePr>
        <p:xfrm>
          <a:off x="926821" y="1742880"/>
          <a:ext cx="9024620" cy="4911025"/>
        </p:xfrm>
        <a:graphic>
          <a:graphicData uri="http://schemas.openxmlformats.org/drawingml/2006/table">
            <a:tbl>
              <a:tblPr firstRow="1" firstCol="1" bandRow="1">
                <a:tableStyleId>{5C22544A-7EE6-4342-B048-85BDC9FD1C3A}</a:tableStyleId>
              </a:tblPr>
              <a:tblGrid>
                <a:gridCol w="2570480"/>
                <a:gridCol w="6454140"/>
              </a:tblGrid>
              <a:tr h="957262">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არქეოლოგიური ძეგლების დაზიანება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დაგეგმილი</a:t>
                      </a: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მიწის სამუშაოების განხორციელებულ იქნა მონიტორინგის პირობებში, რათა არქეოლოგიური ძეგლების გვიანი გამოვლინების შემთხვევაში ადგილი არ ჰქონოდა მათ დაზიანებას. </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009831">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 წარმოქმნა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 სეგრეგაცია და მათთვის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შეძლებისდაგვარად ნარჩენების ხელმეორედ გამოყენება;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400" b="0" dirty="0">
                          <a:effectLst/>
                          <a:latin typeface="Sylfaen" panose="010A0502050306030303" pitchFamily="18" charset="0"/>
                          <a:ea typeface="SimSun" panose="02010600030101010101" pitchFamily="2" charset="-122"/>
                          <a:cs typeface="Times New Roman" panose="02020603050405020304" pitchFamily="18" charset="0"/>
                        </a:rPr>
                        <a:t>ტრანსპორტირებისას განსაზღვრული წესების დაცვა;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400" b="0" dirty="0">
                          <a:effectLst/>
                          <a:latin typeface="Sylfaen" panose="010A0502050306030303" pitchFamily="18" charset="0"/>
                          <a:ea typeface="SimSun" panose="02010600030101010101" pitchFamily="2" charset="-122"/>
                          <a:cs typeface="Times New Roman" panose="02020603050405020304" pitchFamily="18" charset="0"/>
                        </a:rPr>
                        <a:t>ნარჩენების წინასწარ განსაზღვრულ ტერიტორიებზე საბოლოო განთავსება (ნარჩენების სახეების მიხედვით), მოქმედი ნორმებისა და წესების დაცვით;</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4237">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ზემოქმედება სატრანსპორტო ნაკადებზე</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ზემოქმედებისმცირე ხასიათის გათვალისწინებით  შემარბილებელი ღონისძიებების გატარება მიზანშეუწონლად ჩაითვალა.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1356">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მინიმუმამდე იქნა შეზღუდული დასახლებულ პუნქტებში გამავალი გზებით სარგებლობა;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წარმოებულ იქნა საჩივრების  ჟურნალი.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07953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57" y="812170"/>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3818527"/>
              </p:ext>
            </p:extLst>
          </p:nvPr>
        </p:nvGraphicFramePr>
        <p:xfrm>
          <a:off x="438306" y="1404677"/>
          <a:ext cx="9391842" cy="5152644"/>
        </p:xfrm>
        <a:graphic>
          <a:graphicData uri="http://schemas.openxmlformats.org/drawingml/2006/table">
            <a:tbl>
              <a:tblPr firstRow="1" firstCol="1" bandRow="1">
                <a:tableStyleId>{5C22544A-7EE6-4342-B048-85BDC9FD1C3A}</a:tableStyleId>
              </a:tblPr>
              <a:tblGrid>
                <a:gridCol w="2675076"/>
                <a:gridCol w="6716766"/>
              </a:tblGrid>
              <a:tr h="400050">
                <a:tc>
                  <a:txBody>
                    <a:bodyPr/>
                    <a:lstStyle/>
                    <a:p>
                      <a:pPr marL="0" marR="0">
                        <a:lnSpc>
                          <a:spcPct val="115000"/>
                        </a:lnSpc>
                        <a:spcBef>
                          <a:spcPts val="0"/>
                        </a:spcBef>
                        <a:spcAft>
                          <a:spcPts val="0"/>
                        </a:spcAft>
                      </a:pPr>
                      <a:r>
                        <a:rPr lang="en-US" sz="14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4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4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4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4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4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4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4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4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4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ექსპლუატაციის ეტაპზე გამოყენებული ტექნიკა და სატრანსპორტო საშუალებები უნდა აკმაყოფილებდნენ გარემოს დაცვისა და ტექნიკური უსაფრთხოების მოთხოვნებს;</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მტვრის დონეების აქტიური შემცირება (განსაკუთრებით მშრალ ამინდებში) მანქანების მოძრაობის სიჩქარის შემცირების, გზების მორწყვის ან მტვრის შემამცირებელი სხვა საშუალებებით;</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ტრანსპორტირებისას მანქანებზე განთავსებული ნაყარი ტვირთების სპეციალური საფარით დაფარვა;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ტერიტორიაზე შემოტანილი ნედლეულის გადმოტვირთვის, მათი მიმღებ ბუნკერებში მიწოდების და მზა პროდუქციის სატვირთო ავტომანქანებში ჩატვირთვისას ვარდნის სიმაღლის შეძლებისდაგვარად შემცირება;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ტერიტორიაზე დასაწყობებული ინერტული მასალების საწყობების ფართობების შეძლებისდაგვარად შემცირება; </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400" b="0" dirty="0" smtClean="0">
                          <a:solidFill>
                            <a:srgbClr val="000000"/>
                          </a:solidFill>
                          <a:effectLst/>
                          <a:latin typeface="+mn-lt"/>
                          <a:ea typeface="Calibri" panose="020F0502020204030204" pitchFamily="34" charset="0"/>
                          <a:cs typeface="Times New Roman" panose="02020603050405020304" pitchFamily="18" charset="0"/>
                        </a:rPr>
                        <a:t>ატმოსფერულ ჰაერში მტვრის ავარიული გაფრქვევის რისკების მინიმიზაციის მიზნით, სისტემატიურად მოხდეს ქარხნის მტვერდამჭერი მოწყობილობის და ტექნოლოგიური დანადგარების ტექნიკურ მდომარეობის კონტროლი. მტვერდამჭერი მოწყობილობის გაუმართაობის შემთხვევაში საქმიანობის დაუყოვნებელი შეჩერება სარემონტო-პროფილაქტიკური სამუშაოების ჩატარებამდე.</a:t>
                      </a:r>
                      <a:endParaRPr lang="ka-GE"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4111390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91" y="674384"/>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0282449"/>
              </p:ext>
            </p:extLst>
          </p:nvPr>
        </p:nvGraphicFramePr>
        <p:xfrm>
          <a:off x="400728" y="1259508"/>
          <a:ext cx="9580528" cy="5257800"/>
        </p:xfrm>
        <a:graphic>
          <a:graphicData uri="http://schemas.openxmlformats.org/drawingml/2006/table">
            <a:tbl>
              <a:tblPr firstRow="1" firstCol="1" bandRow="1">
                <a:tableStyleId>{5C22544A-7EE6-4342-B048-85BDC9FD1C3A}</a:tableStyleId>
              </a:tblPr>
              <a:tblGrid>
                <a:gridCol w="2728819"/>
                <a:gridCol w="6851709"/>
              </a:tblGrid>
              <a:tr h="2202669">
                <a:tc>
                  <a:txBody>
                    <a:bodyPr/>
                    <a:lstStyle/>
                    <a:p>
                      <a:pPr marL="0" marR="0">
                        <a:lnSpc>
                          <a:spcPct val="115000"/>
                        </a:lnSpc>
                        <a:spcBef>
                          <a:spcPts val="0"/>
                        </a:spcBef>
                        <a:spcAft>
                          <a:spcPts val="0"/>
                        </a:spcAft>
                      </a:pPr>
                      <a:r>
                        <a:rPr lang="ka-GE" sz="120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მოხდეს მხოლოდ დღის საათებში;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საწარმოში დასაქმებულთა ინდივიდუალური დამცავი საშუალებებით - სპეციალური ყურსაცმებით აღჭურვა და მათთვის შესაბამისი ინსტრუქტაჟის პერიოდული ჩატარება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ქარხნის დირექცია მოვალეა განახორციელოს ხმაურის დონის ინსტრუმენტალური გაზომვა მომსახურე პერსონალის ან მოსახლეობის მხრიდან საჩივრების არსებობის შემთხვევაშიდა. კანონით დადგენილი ზღვრული ნორმების გადაჭარბების შემთხვევაში განახორციელოს ხმაურის გავრცელების საწინააღმდეგო ღონისძიებები;</a:t>
                      </a:r>
                    </a:p>
                  </a:txBody>
                  <a:tcPr marL="68580" marR="68580" marT="0" marB="0">
                    <a:solidFill>
                      <a:schemeClr val="bg2"/>
                    </a:solidFill>
                  </a:tcPr>
                </a:tc>
              </a:tr>
              <a:tr h="528638">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მიწისქვეშა წყლების დაბინძურების რისკი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გზის და საწარმოო მოედნის საზღვრების მკაცრი დაცვა ნიადაგის ზედმეტად დაზიანების თავიდან აცილების მიზნით;</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წარმოებაში 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სატრანსპორტო საშუალებებიდან საწვავისა და ზეთის დაღვრის რისკები;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საწარმოო ტერიტორიაზე სანიტარიული პირობების დაცვა – უნდა აიკრძალოს ნედლეულის, მზა პროდუქციის ან სხვა მასალების ტერიტორიაზე მიმოფანტვა;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ნებისმიერი სახის ნარჩენების სათანადო მენეჯმენტი;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სანიაღვრე წყლების წყალარინების სიტემის ტექნიკური გამართულობის კონტროლი და დაზიანების შემთხვევაში მისი დროული აღდგენა;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ბიტუმსაცავის ტექნიკურ გამართულობაზე მუდმივი მეთვალყურეობა და მისი ჰერმეტულობის დარღვევის შემთხვევაში სათანადო ზომების დროული მიღება;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effectLst/>
                          <a:latin typeface="+mn-lt"/>
                          <a:ea typeface="Calibri" panose="020F0502020204030204" pitchFamily="34" charset="0"/>
                          <a:cs typeface="Times New Roman" panose="02020603050405020304" pitchFamily="18" charset="0"/>
                        </a:rPr>
                        <a:t>ნავთობპროდუქტების დაღვრის შემთხვევაში, ნიადაგის დაბინძურებული ფენის მოხსნა და რემედიაცია (სპეციალური ნებართვის მქონე კონტრაქტორის მიერ).</a:t>
                      </a:r>
                      <a:endParaRPr lang="ka-GE" sz="12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438603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6" y="554293"/>
            <a:ext cx="8596668" cy="388937"/>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4073332"/>
              </p:ext>
            </p:extLst>
          </p:nvPr>
        </p:nvGraphicFramePr>
        <p:xfrm>
          <a:off x="588617" y="1093542"/>
          <a:ext cx="9536985" cy="5152800"/>
        </p:xfrm>
        <a:graphic>
          <a:graphicData uri="http://schemas.openxmlformats.org/drawingml/2006/table">
            <a:tbl>
              <a:tblPr firstRow="1" firstCol="1" bandRow="1">
                <a:tableStyleId>{5C22544A-7EE6-4342-B048-85BDC9FD1C3A}</a:tableStyleId>
              </a:tblPr>
              <a:tblGrid>
                <a:gridCol w="2716417"/>
                <a:gridCol w="6820568"/>
              </a:tblGrid>
              <a:tr h="1618343">
                <a:tc>
                  <a:txBody>
                    <a:bodyPr/>
                    <a:lstStyle/>
                    <a:p>
                      <a:pPr marL="0" marR="0" algn="just">
                        <a:lnSpc>
                          <a:spcPct val="107000"/>
                        </a:lnSpc>
                        <a:spcBef>
                          <a:spcPts val="0"/>
                        </a:spcBef>
                        <a:spcAft>
                          <a:spcPts val="0"/>
                        </a:spcAft>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ზემოქმედება ზედაპირული წყლების ხარისხზე</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წარმოებაში 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სატრანსპორტო საშუალებებიდან საწვავისა და ზეთის დაღვრის რისკები;</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სანიაღვრე წყლების წყალარინების სიტემის ტექნიკური გამართულობის კონტროლი და დაზიანების შემთხვევაში მისი დროული აღდგენა;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ნებისმიერი</a:t>
                      </a: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სახის ნარჩენების სათანადო მენეჯმენტი და სანიტარიული პირობების მკაცრი დაცვა – ნებისმიერი სახის მასალის წყალში გადაყრა კატეგორიულად დაუშვებელია.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498203">
                <a:tc>
                  <a:txBody>
                    <a:bodyPr/>
                    <a:lstStyle/>
                    <a:p>
                      <a:pPr marL="0" marR="0" algn="just">
                        <a:lnSpc>
                          <a:spcPct val="107000"/>
                        </a:lnSpc>
                        <a:spcBef>
                          <a:spcPts val="0"/>
                        </a:spcBef>
                        <a:spcAft>
                          <a:spcPts val="0"/>
                        </a:spcAft>
                        <a:tabLst>
                          <a:tab pos="342900" algn="l"/>
                        </a:tabLst>
                      </a:pP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მიწისქვეშა წყლების დაბინძურების რისკი</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100" b="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დიზელის საწვავის რეზერვუარის</a:t>
                      </a: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ტექნიკურ გამართულობაზე მუდმივი მეთვალყურეობა და მისი ჰერმეტულობის დარღვვევის შემთხვევაში სათანადო  ზომების დროული მიღება.</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571500">
                <a:tc>
                  <a:txBody>
                    <a:bodyPr/>
                    <a:lstStyle/>
                    <a:p>
                      <a:pPr marL="0" marR="0" algn="just">
                        <a:lnSpc>
                          <a:spcPct val="107000"/>
                        </a:lnSpc>
                        <a:spcBef>
                          <a:spcPts val="0"/>
                        </a:spcBef>
                        <a:spcAft>
                          <a:spcPts val="0"/>
                        </a:spcAft>
                        <a:tabLst>
                          <a:tab pos="342900" algn="l"/>
                        </a:tabLst>
                      </a:pP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ზემოქმედება ბიოლოგიურ გარემოზე</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100" b="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დაგეგმილი</a:t>
                      </a: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საქმიანობის პროცესში მცენარეულ და ცხოველურ სამყაროზე უარყოფითი ზემოქმედების ალბათობა მცირეა, შესაბამისად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700088">
                <a:tc>
                  <a:txBody>
                    <a:bodyPr/>
                    <a:lstStyle/>
                    <a:p>
                      <a:pPr marL="0" marR="0" algn="just">
                        <a:lnSpc>
                          <a:spcPct val="107000"/>
                        </a:lnSpc>
                        <a:spcBef>
                          <a:spcPts val="0"/>
                        </a:spcBef>
                        <a:spcAft>
                          <a:spcPts val="0"/>
                        </a:spcAft>
                        <a:tabLst>
                          <a:tab pos="342900" algn="l"/>
                        </a:tabLst>
                      </a:pP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არქეოლოგიური ძეგლების დაზიანება</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ქარხნის</a:t>
                      </a: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ექსპლუატაციის ეტაპზე რაიმე სახის მიწის სამუშაოები არ იგეგმება. ამ ეტაპზე შემარბილებელი ზომების გატარება არქეოლოგიური ძეგლების დაზიანების რისკების შემცირების თვალსაზრისით აუცილებელი არ არის.</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700088">
                <a:tc>
                  <a:txBody>
                    <a:bodyPr/>
                    <a:lstStyle/>
                    <a:p>
                      <a:pPr marL="0" marR="0" algn="just">
                        <a:lnSpc>
                          <a:spcPct val="107000"/>
                        </a:lnSpc>
                        <a:spcBef>
                          <a:spcPts val="0"/>
                        </a:spcBef>
                        <a:spcAft>
                          <a:spcPts val="0"/>
                        </a:spcAft>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ზემოქმედება სატრანსპორტო ნაკადებზე</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100" b="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ზემოქმედების</a:t>
                      </a: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მცირე ხასიათის გათვალისწინებით  შემარბილებელი ღონისძიებების გატარება მიზანშეუწონლად ჩაითვალა.</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700088">
                <a:tc>
                  <a:txBody>
                    <a:bodyPr/>
                    <a:lstStyle/>
                    <a:p>
                      <a:pPr marL="0" marR="0" algn="just">
                        <a:lnSpc>
                          <a:spcPct val="107000"/>
                        </a:lnSpc>
                        <a:spcBef>
                          <a:spcPts val="0"/>
                        </a:spcBef>
                        <a:spcAft>
                          <a:spcPts val="0"/>
                        </a:spcAft>
                        <a:tabLst>
                          <a:tab pos="342900" algn="l"/>
                        </a:tabLst>
                      </a:pPr>
                      <a:r>
                        <a:rPr lang="en-US"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ადგილობრივი გზების საფარი</a:t>
                      </a:r>
                      <a:r>
                        <a:rPr lang="ka-GE" sz="11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 დაზიანება</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1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ქარხნის დირექცია მოვალეა უზრუნველყოს ყველა იმ ადგილობრივი გზის უსაფრთხოება, რომელსაც გამოიყენებს ნედლეულის, დამხმარე მასალების  და პროდუქციის ტრანსპორტირებისათვის და იქონიოს ისინი სამოძრაოდ ვარგის მდგომარეობაში, ისე, რომ ხელი არ შეეშალოს ადგილობრივი მოსახლეობის მიერ მის გამოყენებას და არ დაზიანდეს ინფრასტრუქტურა ან საკუთრება;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342900" algn="l"/>
                        </a:tabLst>
                      </a:pPr>
                      <a:r>
                        <a:rPr lang="ka-GE" sz="1100" b="0" dirty="0">
                          <a:effectLst/>
                          <a:latin typeface="Sylfaen" panose="010A0502050306030303" pitchFamily="18" charset="0"/>
                          <a:ea typeface="Times New Roman" panose="02020603050405020304" pitchFamily="18" charset="0"/>
                          <a:cs typeface="Times New Roman" panose="02020603050405020304" pitchFamily="18" charset="0"/>
                        </a:rPr>
                        <a:t>სატრანსპორტო მარშრუტების მკაცრი დაცვა.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3870320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5" y="391455"/>
            <a:ext cx="8596668" cy="388937"/>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3059715"/>
              </p:ext>
            </p:extLst>
          </p:nvPr>
        </p:nvGraphicFramePr>
        <p:xfrm>
          <a:off x="588617" y="893125"/>
          <a:ext cx="9536985" cy="5233082"/>
        </p:xfrm>
        <a:graphic>
          <a:graphicData uri="http://schemas.openxmlformats.org/drawingml/2006/table">
            <a:tbl>
              <a:tblPr firstRow="1" firstCol="1" bandRow="1">
                <a:tableStyleId>{5C22544A-7EE6-4342-B048-85BDC9FD1C3A}</a:tableStyleId>
              </a:tblPr>
              <a:tblGrid>
                <a:gridCol w="2716417"/>
                <a:gridCol w="6820568"/>
              </a:tblGrid>
              <a:tr h="3048511">
                <a:tc>
                  <a:txBody>
                    <a:bodyPr/>
                    <a:lstStyle/>
                    <a:p>
                      <a:pPr marL="0" marR="0" algn="just">
                        <a:lnSpc>
                          <a:spcPct val="107000"/>
                        </a:lnSpc>
                        <a:spcBef>
                          <a:spcPts val="0"/>
                        </a:spcBef>
                        <a:spcAft>
                          <a:spcPts val="0"/>
                        </a:spcAft>
                        <a:tabLst>
                          <a:tab pos="342900" algn="l"/>
                        </a:tabLst>
                      </a:pPr>
                      <a:r>
                        <a:rPr lang="en-US" sz="1200" b="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en-US"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200" b="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წარმოქმნა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სეგრეგაცია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აკრძალულია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ექსპლუატაციის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დროს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წარმოქმნილი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ერთმანეთში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არევა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მიხედვით</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დროებითი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დასაწყობების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მიზნით</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სათანადო</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სასაწყობო</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ტერიტორიის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უზრუნველყოფა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რომელიც</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დაცული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იქნება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ამინდის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ზემოქმედებისგან</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უბნის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ტრანსპორტის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შემთხვევითი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დაჯახებისგან</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სხვა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სასაწყობო</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ტერიტორიაზე</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სპეციალური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გამაფრთხილებელი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ნიშნების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მოწყობა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განთავსებული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მითითებით</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ტრანსპორტირებისას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განსაზღვრული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წესების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დაცვა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ჩატვირთვა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სატრანსპორტო</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საშუალებებში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მათი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ტევადობის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შესაბამისი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რაოდენობით</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ტრანსპორტირებისას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მანქანების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ძარის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სათანადო</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გადაფარვის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უზრუნველყოფა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შეძლებისდაგვარად</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ხელმეორედ</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გამოყენება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ნარჩენების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გადაცემა</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მხოლოდ</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შესაბამისი</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ნებართვის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მქონე</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კონტრაქტორისათვის</a:t>
                      </a:r>
                      <a:r>
                        <a:rPr lang="ka-G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r>
              <a:tr h="2184571">
                <a:tc>
                  <a:txBody>
                    <a:bodyPr/>
                    <a:lstStyle/>
                    <a:p>
                      <a:pPr marL="0" marR="0" algn="just">
                        <a:lnSpc>
                          <a:spcPct val="107000"/>
                        </a:lnSpc>
                        <a:spcBef>
                          <a:spcPts val="0"/>
                        </a:spcBef>
                        <a:spcAft>
                          <a:spcPts val="0"/>
                        </a:spcAft>
                        <a:tabLst>
                          <a:tab pos="342900" algn="l"/>
                        </a:tabLst>
                      </a:pPr>
                      <a:r>
                        <a:rPr lang="ka-GE" sz="12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მტვრის დონეების აქტიური შემცირება (განსაკუთრებით მშრალ ამინდებში) მანქანების მოძრაობის სიჩქარის შემცირების  საშუალებით;</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საწარმოს დირექცია ვალდებულია მინიმუმამდე შეზღუდოს დასახლებულ პუნქტებში გამავალი გზებით სარგებლობა;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საწარმოს დირექცია მოვალეა რეგულარულად ჩაატაროს რისკის შეფასება ადგილებზე, მოსახლეობისათვის კონკრეტული რისკ-ფაქტორების დასადგენად და ასეთი რისკების შესაბამისი მართვის მიზნით;</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ქარხნის სიახლოვეს (ჯანმრთელობისათვის საშიშ უბნებში) შესაბამისი გამაფრთხილებელი ნიშნების დამაგრება;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საწარმოს დირექცია მოვალეა აწარმოოს საჩივრების  ჟურნალი.</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221314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5" y="942599"/>
            <a:ext cx="8596668" cy="388937"/>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0390528"/>
              </p:ext>
            </p:extLst>
          </p:nvPr>
        </p:nvGraphicFramePr>
        <p:xfrm>
          <a:off x="525986" y="1582056"/>
          <a:ext cx="9536985" cy="3766558"/>
        </p:xfrm>
        <a:graphic>
          <a:graphicData uri="http://schemas.openxmlformats.org/drawingml/2006/table">
            <a:tbl>
              <a:tblPr firstRow="1" firstCol="1" bandRow="1">
                <a:tableStyleId>{5C22544A-7EE6-4342-B048-85BDC9FD1C3A}</a:tableStyleId>
              </a:tblPr>
              <a:tblGrid>
                <a:gridCol w="2716417"/>
                <a:gridCol w="6820568"/>
              </a:tblGrid>
              <a:tr h="2388695">
                <a:tc>
                  <a:txBody>
                    <a:bodyPr/>
                    <a:lstStyle/>
                    <a:p>
                      <a:pPr marL="0" marR="0" algn="just">
                        <a:lnSpc>
                          <a:spcPct val="107000"/>
                        </a:lnSpc>
                        <a:spcBef>
                          <a:spcPts val="0"/>
                        </a:spcBef>
                        <a:spcAft>
                          <a:spcPts val="0"/>
                        </a:spcAft>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მომსახურე პერსონალის ჯანმრთელობაზე მოსალოდნელი ზემოქმედება; შრომის უსაფრთხოება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შრომის უსაფრთოხების მოთხოვნების დაცვა;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პერსონალის  სწავლება/ინსტრუქტაჟი;</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პერსონალის უზრუნველყოფა ინდივიდუალური დაცვის საშუალებებით;</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ჯანმრთელობისთვის სახიფათო სამუშაო ზონებში შესაბამისი გამაფრთხილებელი ნიშნების დამაგრება;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ავარიული სიტუაციების რისკების შემცირების და მომსახურე პერსონალის უსაფრთხოების მიზნით საწარმოს დირექცია ვალდებულია წარმოებაში გამოყენებული დანადგარ-მექანიზმები იქონიოს ტექნიკურად გამართულ მდგომარეობაში.</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r>
              <a:tr h="1377863">
                <a:tc>
                  <a:txBody>
                    <a:bodyPr/>
                    <a:lstStyle/>
                    <a:p>
                      <a:pPr marL="0" marR="0" algn="just">
                        <a:lnSpc>
                          <a:spcPct val="107000"/>
                        </a:lnSpc>
                        <a:spcBef>
                          <a:spcPts val="0"/>
                        </a:spcBef>
                        <a:spcAft>
                          <a:spcPts val="0"/>
                        </a:spcAft>
                        <a:tabLst>
                          <a:tab pos="342900" algn="l"/>
                        </a:tabLst>
                      </a:pPr>
                      <a:r>
                        <a:rPr lang="ka-GE" sz="1200" b="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სანიტარიულ-ჰიგიენურ მდგომარეობაზე მოსალოდნელი ზემოქმედება</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გარემოზე ისეთი არასასურველი ფაქტორების, როგორებიცაა მტვერი, მავნე აირები, ხმაური ზემოქმედების შემცირების მიზნით მწვანე ნარგავების გამოყენება;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4016642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005" y="2162828"/>
            <a:ext cx="8596668" cy="701615"/>
          </a:xfrm>
        </p:spPr>
        <p:txBody>
          <a:bodyPr>
            <a:normAutofit/>
          </a:bodyPr>
          <a:lstStyle/>
          <a:p>
            <a:pPr algn="ctr"/>
            <a:r>
              <a:rPr lang="ka-GE" b="1" dirty="0" smtClean="0">
                <a:solidFill>
                  <a:schemeClr val="tx1"/>
                </a:solidFill>
              </a:rPr>
              <a:t>მადლობა  ყურადღებისთვის</a:t>
            </a:r>
            <a:endParaRPr lang="en-US" b="1" dirty="0">
              <a:solidFill>
                <a:schemeClr val="tx1"/>
              </a:solidFill>
            </a:endParaRPr>
          </a:p>
        </p:txBody>
      </p:sp>
    </p:spTree>
    <p:extLst>
      <p:ext uri="{BB962C8B-B14F-4D97-AF65-F5344CB8AC3E}">
        <p14:creationId xmlns:p14="http://schemas.microsoft.com/office/powerpoint/2010/main" val="233703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6" y="537438"/>
            <a:ext cx="8596668" cy="560716"/>
          </a:xfrm>
        </p:spPr>
        <p:txBody>
          <a:bodyPr>
            <a:normAutofit/>
          </a:bodyPr>
          <a:lstStyle/>
          <a:p>
            <a:pPr algn="ctr"/>
            <a:r>
              <a:rPr lang="ka-GE" sz="2400" b="1" dirty="0">
                <a:solidFill>
                  <a:prstClr val="black"/>
                </a:solidFill>
              </a:rPr>
              <a:t>პროექტის მიზანი და მოკლე აღწერა</a:t>
            </a:r>
            <a:endParaRPr lang="en-US" sz="2400" b="1" dirty="0">
              <a:solidFill>
                <a:schemeClr val="tx1"/>
              </a:solidFill>
            </a:endParaRPr>
          </a:p>
        </p:txBody>
      </p:sp>
      <p:sp>
        <p:nvSpPr>
          <p:cNvPr id="3" name="Content Placeholder 2"/>
          <p:cNvSpPr>
            <a:spLocks noGrp="1"/>
          </p:cNvSpPr>
          <p:nvPr>
            <p:ph idx="1"/>
          </p:nvPr>
        </p:nvSpPr>
        <p:spPr>
          <a:xfrm>
            <a:off x="716705" y="824377"/>
            <a:ext cx="8596668" cy="5224732"/>
          </a:xfrm>
        </p:spPr>
        <p:txBody>
          <a:bodyPr>
            <a:noAutofit/>
          </a:bodyPr>
          <a:lstStyle/>
          <a:p>
            <a:pPr lvl="0">
              <a:buClr>
                <a:srgbClr val="90C226"/>
              </a:buClr>
            </a:pPr>
            <a:endParaRPr lang="ka-GE" sz="1600" dirty="0">
              <a:solidFill>
                <a:srgbClr val="000000"/>
              </a:solidFill>
            </a:endParaRPr>
          </a:p>
          <a:p>
            <a:endParaRPr lang="ka-GE" sz="1600" dirty="0" smtClean="0"/>
          </a:p>
        </p:txBody>
      </p:sp>
      <p:sp>
        <p:nvSpPr>
          <p:cNvPr id="4" name="Rectangle 3"/>
          <p:cNvSpPr/>
          <p:nvPr/>
        </p:nvSpPr>
        <p:spPr>
          <a:xfrm>
            <a:off x="925268" y="1680883"/>
            <a:ext cx="8619565" cy="3436838"/>
          </a:xfrm>
          <a:prstGeom prst="rect">
            <a:avLst/>
          </a:prstGeom>
        </p:spPr>
        <p:txBody>
          <a:bodyPr wrap="square">
            <a:spAutoFit/>
          </a:bodyPr>
          <a:lstStyle/>
          <a:p>
            <a:pPr lvl="0" algn="ctr" defTabSz="457200">
              <a:spcBef>
                <a:spcPts val="1000"/>
              </a:spcBef>
              <a:buClr>
                <a:srgbClr val="90C226"/>
              </a:buClr>
              <a:buSzPct val="80000"/>
            </a:pPr>
            <a:r>
              <a:rPr lang="ka-GE" sz="2000" dirty="0">
                <a:solidFill>
                  <a:prstClr val="black">
                    <a:lumMod val="75000"/>
                    <a:lumOff val="25000"/>
                  </a:prstClr>
                </a:solidFill>
              </a:rPr>
              <a:t>აღნიშნული ანგარიშით წარმოდგენილია </a:t>
            </a:r>
            <a:r>
              <a:rPr lang="en-US" sz="2000" dirty="0" err="1">
                <a:solidFill>
                  <a:prstClr val="black">
                    <a:lumMod val="75000"/>
                    <a:lumOff val="25000"/>
                  </a:prstClr>
                </a:solidFill>
              </a:rPr>
              <a:t>შპს</a:t>
            </a:r>
            <a:r>
              <a:rPr lang="en-US" sz="2000" dirty="0">
                <a:solidFill>
                  <a:prstClr val="black">
                    <a:lumMod val="75000"/>
                    <a:lumOff val="25000"/>
                  </a:prstClr>
                </a:solidFill>
              </a:rPr>
              <a:t> </a:t>
            </a:r>
            <a:r>
              <a:rPr lang="en-US" sz="2000" dirty="0" smtClean="0">
                <a:solidFill>
                  <a:prstClr val="black">
                    <a:lumMod val="75000"/>
                    <a:lumOff val="25000"/>
                  </a:prstClr>
                </a:solidFill>
              </a:rPr>
              <a:t>,,</a:t>
            </a:r>
            <a:r>
              <a:rPr lang="ka-GE" sz="2000" dirty="0" smtClean="0">
                <a:solidFill>
                  <a:prstClr val="black">
                    <a:lumMod val="75000"/>
                    <a:lumOff val="25000"/>
                  </a:prstClr>
                </a:solidFill>
              </a:rPr>
              <a:t>კომპანია ბლექ სი გრუპის</a:t>
            </a:r>
            <a:r>
              <a:rPr lang="en-US" sz="2000" dirty="0" smtClean="0">
                <a:solidFill>
                  <a:prstClr val="black">
                    <a:lumMod val="75000"/>
                    <a:lumOff val="25000"/>
                  </a:prstClr>
                </a:solidFill>
              </a:rPr>
              <a:t>“</a:t>
            </a:r>
            <a:r>
              <a:rPr lang="ka-GE" sz="2000" dirty="0" smtClean="0">
                <a:solidFill>
                  <a:prstClr val="black">
                    <a:lumMod val="75000"/>
                    <a:lumOff val="25000"/>
                  </a:prstClr>
                </a:solidFill>
              </a:rPr>
              <a:t> გზშ-ის ანგარიშის </a:t>
            </a:r>
            <a:r>
              <a:rPr lang="ka-GE" sz="2000" dirty="0">
                <a:solidFill>
                  <a:prstClr val="black">
                    <a:lumMod val="75000"/>
                    <a:lumOff val="25000"/>
                  </a:prstClr>
                </a:solidFill>
              </a:rPr>
              <a:t>მიმოხილვა.</a:t>
            </a:r>
          </a:p>
          <a:p>
            <a:pPr lvl="0" algn="ctr" defTabSz="457200">
              <a:spcBef>
                <a:spcPts val="1000"/>
              </a:spcBef>
              <a:buClr>
                <a:srgbClr val="90C226"/>
              </a:buClr>
              <a:buSzPct val="80000"/>
            </a:pPr>
            <a:endParaRPr lang="ka-GE" sz="2000" dirty="0">
              <a:solidFill>
                <a:prstClr val="black">
                  <a:lumMod val="75000"/>
                  <a:lumOff val="25000"/>
                </a:prstClr>
              </a:solidFill>
            </a:endParaRPr>
          </a:p>
          <a:p>
            <a:pPr lvl="0" algn="ctr" defTabSz="457200">
              <a:spcBef>
                <a:spcPts val="1000"/>
              </a:spcBef>
              <a:buClr>
                <a:srgbClr val="90C226"/>
              </a:buClr>
              <a:buSzPct val="80000"/>
            </a:pPr>
            <a:r>
              <a:rPr lang="ka-GE" dirty="0" smtClean="0">
                <a:solidFill>
                  <a:prstClr val="black">
                    <a:lumMod val="75000"/>
                    <a:lumOff val="25000"/>
                  </a:prstClr>
                </a:solidFill>
              </a:rPr>
              <a:t>საქმიანობის </a:t>
            </a:r>
            <a:r>
              <a:rPr lang="ka-GE" dirty="0">
                <a:solidFill>
                  <a:prstClr val="black">
                    <a:lumMod val="75000"/>
                    <a:lumOff val="25000"/>
                  </a:prstClr>
                </a:solidFill>
              </a:rPr>
              <a:t>განხორციელების ადგილი: </a:t>
            </a:r>
            <a:r>
              <a:rPr lang="ka-GE" sz="1600" b="1" dirty="0">
                <a:ea typeface="Calibri" panose="020F0502020204030204" pitchFamily="34" charset="0"/>
                <a:cs typeface="Times New Roman" panose="02020603050405020304" pitchFamily="18" charset="0"/>
              </a:rPr>
              <a:t>თერჯოლის მუნიციპალიტეტი, სოფ. კვახჭირი </a:t>
            </a:r>
            <a:endParaRPr lang="ka-GE" dirty="0"/>
          </a:p>
          <a:p>
            <a:pPr lvl="0" algn="ctr" defTabSz="457200">
              <a:spcBef>
                <a:spcPts val="1000"/>
              </a:spcBef>
              <a:buClr>
                <a:srgbClr val="90C226"/>
              </a:buClr>
              <a:buSzPct val="80000"/>
            </a:pPr>
            <a:endParaRPr lang="en-US" dirty="0">
              <a:solidFill>
                <a:prstClr val="black">
                  <a:lumMod val="75000"/>
                  <a:lumOff val="25000"/>
                </a:prstClr>
              </a:solidFill>
            </a:endParaRPr>
          </a:p>
          <a:p>
            <a:pPr lvl="0" algn="ctr" defTabSz="457200">
              <a:spcBef>
                <a:spcPts val="1000"/>
              </a:spcBef>
              <a:buClr>
                <a:srgbClr val="90C226"/>
              </a:buClr>
              <a:buSzPct val="80000"/>
            </a:pPr>
            <a:r>
              <a:rPr lang="ka-GE" sz="2400" dirty="0" smtClean="0">
                <a:solidFill>
                  <a:prstClr val="black">
                    <a:lumMod val="75000"/>
                    <a:lumOff val="25000"/>
                  </a:prstClr>
                </a:solidFill>
              </a:rPr>
              <a:t>პროექტი: </a:t>
            </a:r>
            <a:r>
              <a:rPr lang="ka-GE" sz="2400" dirty="0">
                <a:solidFill>
                  <a:prstClr val="black">
                    <a:lumMod val="75000"/>
                    <a:lumOff val="25000"/>
                  </a:prstClr>
                </a:solidFill>
              </a:rPr>
              <a:t>ასფალტის წარმოება, სასარგებლო წიაღისეულის(ქვიშა-ხრეში) გადამუშავება და </a:t>
            </a:r>
            <a:r>
              <a:rPr lang="ka-GE" sz="2400" dirty="0" smtClean="0">
                <a:solidFill>
                  <a:prstClr val="black">
                    <a:lumMod val="75000"/>
                    <a:lumOff val="25000"/>
                  </a:prstClr>
                </a:solidFill>
              </a:rPr>
              <a:t>ნავთობპროდუქტების საცავის მოწყობა</a:t>
            </a:r>
            <a:endParaRPr lang="ka-GE" sz="2400" dirty="0">
              <a:solidFill>
                <a:prstClr val="black">
                  <a:lumMod val="75000"/>
                  <a:lumOff val="25000"/>
                </a:prstClr>
              </a:solidFill>
            </a:endParaRPr>
          </a:p>
        </p:txBody>
      </p:sp>
    </p:spTree>
    <p:extLst>
      <p:ext uri="{BB962C8B-B14F-4D97-AF65-F5344CB8AC3E}">
        <p14:creationId xmlns:p14="http://schemas.microsoft.com/office/powerpoint/2010/main" val="257329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საწარმოს განთავსების ადგილი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a:t>შპს </a:t>
            </a:r>
            <a:r>
              <a:rPr lang="ka-GE" dirty="0" smtClean="0"/>
              <a:t>,,კომპანია ბლექ სი გრუპის“ </a:t>
            </a:r>
            <a:r>
              <a:rPr lang="ka-GE" dirty="0"/>
              <a:t>ასფალტის წარმოება, სასარგებლო წიაღისეულის(ქვიშა-ხრეში) გადამუშავება და </a:t>
            </a:r>
            <a:r>
              <a:rPr lang="ka-GE" dirty="0" smtClean="0"/>
              <a:t>ნავთობპროდუქტების საცავის საპროექტო </a:t>
            </a:r>
            <a:r>
              <a:rPr lang="ka-GE" dirty="0"/>
              <a:t>ტერიტორია მდებარეობს </a:t>
            </a:r>
            <a:r>
              <a:rPr lang="ka-GE" dirty="0" smtClean="0"/>
              <a:t>თერჯოლის მუნიციპალიტეტის სოფ</a:t>
            </a:r>
            <a:r>
              <a:rPr lang="ka-GE" dirty="0"/>
              <a:t>. </a:t>
            </a:r>
            <a:r>
              <a:rPr lang="ka-GE" dirty="0" smtClean="0"/>
              <a:t>კვახჭირში;        </a:t>
            </a:r>
          </a:p>
          <a:p>
            <a:pPr algn="just"/>
            <a:r>
              <a:rPr lang="ka-GE" dirty="0"/>
              <a:t>უახლოესი დასახლებული პუნქტი აღნიშნული ტერიტორიის საზღვრიდან   დაშორებულია 100 </a:t>
            </a:r>
            <a:r>
              <a:rPr lang="ka-GE" dirty="0" smtClean="0"/>
              <a:t>მეტრით. </a:t>
            </a:r>
          </a:p>
          <a:p>
            <a:pPr algn="just"/>
            <a:r>
              <a:rPr lang="ka-GE" dirty="0" smtClean="0"/>
              <a:t>საწარმოს კოორდინატებია:</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8494918"/>
              </p:ext>
            </p:extLst>
          </p:nvPr>
        </p:nvGraphicFramePr>
        <p:xfrm>
          <a:off x="3294322" y="4048158"/>
          <a:ext cx="3356822" cy="1492306"/>
        </p:xfrm>
        <a:graphic>
          <a:graphicData uri="http://schemas.openxmlformats.org/drawingml/2006/table">
            <a:tbl>
              <a:tblPr firstRow="1" firstCol="1" bandRow="1">
                <a:tableStyleId>{5C22544A-7EE6-4342-B048-85BDC9FD1C3A}</a:tableStyleId>
              </a:tblPr>
              <a:tblGrid>
                <a:gridCol w="1730407"/>
                <a:gridCol w="1626415"/>
              </a:tblGrid>
              <a:tr h="297404">
                <a:tc>
                  <a:txBody>
                    <a:bodyPr/>
                    <a:lstStyle/>
                    <a:p>
                      <a:pPr marL="0" marR="0" algn="just">
                        <a:lnSpc>
                          <a:spcPct val="115000"/>
                        </a:lnSpc>
                        <a:spcBef>
                          <a:spcPts val="0"/>
                        </a:spcBef>
                        <a:spcAft>
                          <a:spcPts val="0"/>
                        </a:spcAft>
                      </a:pPr>
                      <a:r>
                        <a:rPr lang="ka-GE" sz="1200" dirty="0">
                          <a:effectLst/>
                        </a:rPr>
                        <a:t>                </a:t>
                      </a:r>
                      <a:r>
                        <a:rPr lang="en-US" sz="1200" dirty="0">
                          <a:effectLst/>
                        </a:rPr>
                        <a:t>X</a:t>
                      </a:r>
                      <a:r>
                        <a:rPr lang="ka-GE"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               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97404">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313241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4672602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166">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313749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4672681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166">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313847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4672560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166">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313214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latin typeface="Sylfaen" panose="010A0502050306030303" pitchFamily="18" charset="0"/>
                          <a:ea typeface="Times New Roman" panose="02020603050405020304" pitchFamily="18" charset="0"/>
                          <a:cs typeface="Times New Roman" panose="02020603050405020304" pitchFamily="18" charset="0"/>
                        </a:rPr>
                        <a:t>          4672470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5532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89766" y="162838"/>
            <a:ext cx="9913176" cy="6576164"/>
          </a:xfrm>
          <a:prstGeom prst="rect">
            <a:avLst/>
          </a:prstGeom>
          <a:noFill/>
          <a:ln>
            <a:noFill/>
          </a:ln>
        </p:spPr>
      </p:pic>
    </p:spTree>
    <p:extLst>
      <p:ext uri="{BB962C8B-B14F-4D97-AF65-F5344CB8AC3E}">
        <p14:creationId xmlns:p14="http://schemas.microsoft.com/office/powerpoint/2010/main" val="283878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261403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495678" y="-228600"/>
            <a:ext cx="9696322" cy="25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flipV="1">
            <a:off x="5453250" y="-993101"/>
            <a:ext cx="9234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9"/>
          <p:cNvSpPr>
            <a:spLocks noChangeArrowheads="1"/>
          </p:cNvSpPr>
          <p:nvPr/>
        </p:nvSpPr>
        <p:spPr bwMode="auto">
          <a:xfrm>
            <a:off x="2957700" y="290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6"/>
          <p:cNvSpPr>
            <a:spLocks noChangeArrowheads="1"/>
          </p:cNvSpPr>
          <p:nvPr/>
        </p:nvSpPr>
        <p:spPr bwMode="auto">
          <a:xfrm flipV="1">
            <a:off x="3130787" y="-385588"/>
            <a:ext cx="115149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053815340"/>
              </p:ext>
            </p:extLst>
          </p:nvPr>
        </p:nvGraphicFramePr>
        <p:xfrm>
          <a:off x="2746263" y="29085"/>
          <a:ext cx="4974833" cy="7052928"/>
        </p:xfrm>
        <a:graphic>
          <a:graphicData uri="http://schemas.openxmlformats.org/presentationml/2006/ole">
            <mc:AlternateContent xmlns:mc="http://schemas.openxmlformats.org/markup-compatibility/2006">
              <mc:Choice xmlns:v="urn:schemas-microsoft-com:vml" Requires="v">
                <p:oleObj spid="_x0000_s2087" name="Acrobat Document" r:id="rId3" imgW="5310360" imgH="7521840" progId="AcroExch.Document.DC">
                  <p:embed/>
                </p:oleObj>
              </mc:Choice>
              <mc:Fallback>
                <p:oleObj name="Acrobat Document" r:id="rId3" imgW="5310360" imgH="7521840" progId="AcroExch.Document.DC">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263" y="29085"/>
                        <a:ext cx="4974833" cy="7052928"/>
                      </a:xfrm>
                      <a:prstGeom prst="rect">
                        <a:avLst/>
                      </a:prstGeom>
                      <a:noFill/>
                    </p:spPr>
                  </p:pic>
                </p:oleObj>
              </mc:Fallback>
            </mc:AlternateContent>
          </a:graphicData>
        </a:graphic>
      </p:graphicFrame>
    </p:spTree>
    <p:extLst>
      <p:ext uri="{BB962C8B-B14F-4D97-AF65-F5344CB8AC3E}">
        <p14:creationId xmlns:p14="http://schemas.microsoft.com/office/powerpoint/2010/main" val="409882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07" y="108764"/>
            <a:ext cx="10235505" cy="1320800"/>
          </a:xfrm>
        </p:spPr>
        <p:txBody>
          <a:bodyPr>
            <a:normAutofit/>
          </a:bodyPr>
          <a:lstStyle/>
          <a:p>
            <a:r>
              <a:rPr lang="ka-GE" sz="2800" b="1" dirty="0" smtClean="0"/>
              <a:t>დაგეგმილი საქმიანობის ფიზიკური მახასიათებლები</a:t>
            </a:r>
            <a:endParaRPr lang="en-US" sz="2800" dirty="0"/>
          </a:p>
        </p:txBody>
      </p:sp>
      <p:sp>
        <p:nvSpPr>
          <p:cNvPr id="3" name="Content Placeholder 2"/>
          <p:cNvSpPr>
            <a:spLocks noGrp="1"/>
          </p:cNvSpPr>
          <p:nvPr>
            <p:ph idx="1"/>
          </p:nvPr>
        </p:nvSpPr>
        <p:spPr>
          <a:xfrm>
            <a:off x="464391" y="906376"/>
            <a:ext cx="9166754" cy="5143500"/>
          </a:xfrm>
        </p:spPr>
        <p:txBody>
          <a:bodyPr>
            <a:normAutofit fontScale="92500" lnSpcReduction="20000"/>
          </a:bodyPr>
          <a:lstStyle/>
          <a:p>
            <a:pPr algn="just"/>
            <a:r>
              <a:rPr lang="ka-GE" b="1" dirty="0" smtClean="0"/>
              <a:t>ასფალტის წარმოება </a:t>
            </a:r>
            <a:r>
              <a:rPr lang="ka-GE" dirty="0"/>
              <a:t>- სავარაუდო სამუშაო რეჟიმი შეადგენს 320 სამუშაო დღეს წლიურად, 12-16 საათიანი გრაფიკით, რა შემთხვევაშიც საწარმოს სიმძლავრე შეადგენს </a:t>
            </a:r>
            <a:r>
              <a:rPr lang="ka-GE" dirty="0" smtClean="0"/>
              <a:t>15-22 ტონა/სთ-ს</a:t>
            </a:r>
            <a:r>
              <a:rPr lang="ka-GE" dirty="0"/>
              <a:t>, ხოლო წლიურად </a:t>
            </a:r>
            <a:r>
              <a:rPr lang="ka-GE" dirty="0" smtClean="0"/>
              <a:t>80 000ტონას</a:t>
            </a:r>
            <a:r>
              <a:rPr lang="ka-GE" dirty="0"/>
              <a:t>. </a:t>
            </a:r>
          </a:p>
          <a:p>
            <a:pPr algn="just"/>
            <a:r>
              <a:rPr lang="ka-GE" b="1" dirty="0" smtClean="0"/>
              <a:t>ინერტული მასალის წარმოება </a:t>
            </a:r>
            <a:r>
              <a:rPr lang="ka-GE" dirty="0" smtClean="0"/>
              <a:t>- ინერტული </a:t>
            </a:r>
            <a:r>
              <a:rPr lang="ka-GE" dirty="0"/>
              <a:t>მასალა იწარმოება საწარმოში მოქმედ ელექტრო ენერგიაზე მომუშავე ერთ სამსხვრევ-დამხარისხებელ დანადგარზე, მაქსიმალური სიმძლავრით 150 ტ/სთ. განხორციელდება სველი მასალის   ორჯერადი  მსხვრევა. ფრაქციული შემადგენლობის მიხედვით მიღებული იქნება სამი სხვადასხვა ფრაქცია. წარმოებული ინერტული  მასალები მთლიანად გამოიყენება ასფალტისა და ბეტონის წარმოებაში. წლიური სიმძლავრე შეადგენს </a:t>
            </a:r>
            <a:r>
              <a:rPr lang="ka-GE" dirty="0" smtClean="0"/>
              <a:t>360 000ტ/წელ</a:t>
            </a:r>
            <a:r>
              <a:rPr lang="ka-GE" dirty="0"/>
              <a:t>. ბეტონის წლიური მაქსიმალური რაოდენობა შეადგენს </a:t>
            </a:r>
            <a:r>
              <a:rPr lang="ka-GE" dirty="0" smtClean="0"/>
              <a:t>390 000ტონას</a:t>
            </a:r>
            <a:r>
              <a:rPr lang="ka-GE" dirty="0"/>
              <a:t>, რის მისაღებადაც გამოიყენება შემადგენელი ინგრედიენტების შემდეგი რაოდენობები: ინერტული მასალა </a:t>
            </a:r>
            <a:r>
              <a:rPr lang="ka-GE" dirty="0" smtClean="0"/>
              <a:t>300 000ტონა</a:t>
            </a:r>
            <a:r>
              <a:rPr lang="ka-GE" dirty="0"/>
              <a:t>, ცემენტი </a:t>
            </a:r>
            <a:r>
              <a:rPr lang="ka-GE" dirty="0" smtClean="0"/>
              <a:t>55 000 </a:t>
            </a:r>
            <a:r>
              <a:rPr lang="ka-GE" dirty="0"/>
              <a:t>ტონა, წყალი </a:t>
            </a:r>
            <a:r>
              <a:rPr lang="ka-GE" dirty="0" smtClean="0"/>
              <a:t>35 000 </a:t>
            </a:r>
            <a:r>
              <a:rPr lang="ka-GE" dirty="0"/>
              <a:t>ტონა.</a:t>
            </a:r>
            <a:endParaRPr lang="ka-GE" dirty="0" smtClean="0"/>
          </a:p>
          <a:p>
            <a:pPr algn="just"/>
            <a:r>
              <a:rPr lang="ka-GE" b="1" dirty="0" smtClean="0"/>
              <a:t>ნავთობპროდუქტების საცავი </a:t>
            </a:r>
            <a:r>
              <a:rPr lang="ka-GE" dirty="0" smtClean="0"/>
              <a:t>- ნავთობპროდუქტების </a:t>
            </a:r>
            <a:r>
              <a:rPr lang="ka-GE" dirty="0"/>
              <a:t>საცავის (ავტოგასამართი სადგურისისთვის) განთავსება დაგეგმილია საწარმოს ტერიტორიაზე. </a:t>
            </a:r>
            <a:r>
              <a:rPr lang="ka-GE" dirty="0" smtClean="0"/>
              <a:t>30 000 </a:t>
            </a:r>
            <a:r>
              <a:rPr lang="ka-GE" dirty="0"/>
              <a:t>ლ ტევადობის ლითონის მიწისზედა ჰორიზონტალური </a:t>
            </a:r>
            <a:r>
              <a:rPr lang="ka-GE" dirty="0" smtClean="0"/>
              <a:t>დიზელის </a:t>
            </a:r>
            <a:r>
              <a:rPr lang="ka-GE" dirty="0"/>
              <a:t>რეზერვუარი განთავსდება ზედაპირული წყლის ობიექტიდან 100 მ-ის დაშორებით, მეორად შემკავებელში, რომლის მოცულობა იქნება რეზერვუარის მოცულობის 110%. ნავთობპროდუქტების საცავი და ავტოგასამართი სადგური მოეწყობა ზემოდან გადახურულ მყარი ზედაპირის მქონე საფარზე, სადაც მოწყობილი იქნება ავტოგასამართი სვეტი ერთი მილით. ავტოგასამართი სადგური გამოყენებული იქნება საწარმოსა და გზის მშენებლობის დროს დიზელზე მომუშავე ავტოსატრანსპორტო საშუალებების საწვავით მომარაგებისთვის და  წლიურად მოახდენს </a:t>
            </a:r>
            <a:r>
              <a:rPr lang="ka-GE" dirty="0" smtClean="0"/>
              <a:t>3 000 000 </a:t>
            </a:r>
            <a:r>
              <a:rPr lang="ka-GE" dirty="0"/>
              <a:t>ლიტრი საწვავის მიღებას და გაცემას.</a:t>
            </a:r>
            <a:endParaRPr lang="en-US" dirty="0"/>
          </a:p>
        </p:txBody>
      </p:sp>
    </p:spTree>
    <p:extLst>
      <p:ext uri="{BB962C8B-B14F-4D97-AF65-F5344CB8AC3E}">
        <p14:creationId xmlns:p14="http://schemas.microsoft.com/office/powerpoint/2010/main" val="362260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3" y="359285"/>
            <a:ext cx="9235171" cy="1320800"/>
          </a:xfrm>
        </p:spPr>
        <p:txBody>
          <a:bodyPr>
            <a:normAutofit/>
          </a:bodyPr>
          <a:lstStyle/>
          <a:p>
            <a:r>
              <a:rPr lang="ka-GE" sz="2800" b="1" dirty="0" smtClean="0"/>
              <a:t>             საწარმოს ტექნოლოგიური პროცესი</a:t>
            </a:r>
            <a:endParaRPr lang="en-US" sz="2800" dirty="0"/>
          </a:p>
        </p:txBody>
      </p:sp>
      <p:sp>
        <p:nvSpPr>
          <p:cNvPr id="3" name="Content Placeholder 2"/>
          <p:cNvSpPr>
            <a:spLocks noGrp="1"/>
          </p:cNvSpPr>
          <p:nvPr>
            <p:ph idx="1"/>
          </p:nvPr>
        </p:nvSpPr>
        <p:spPr>
          <a:xfrm>
            <a:off x="677334" y="1371601"/>
            <a:ext cx="8596668" cy="5014912"/>
          </a:xfrm>
        </p:spPr>
        <p:txBody>
          <a:bodyPr>
            <a:normAutofit lnSpcReduction="10000"/>
          </a:bodyPr>
          <a:lstStyle/>
          <a:p>
            <a:pPr algn="just"/>
            <a:r>
              <a:rPr lang="ka-GE" b="1" dirty="0" smtClean="0"/>
              <a:t>ასფალტის წარმოება</a:t>
            </a:r>
            <a:r>
              <a:rPr lang="ka-GE" dirty="0" smtClean="0"/>
              <a:t> - მზა </a:t>
            </a:r>
            <a:r>
              <a:rPr lang="ka-GE" dirty="0"/>
              <a:t>პროდუქციის - ასფალტის მისაღებად ხდება ინერტული მასალის, ბიტუმის და მინერალური ფხვნილის შერევა შესაბამისი პროპორციით და ტექნოლოგიით, რისთვისაც დაგეგმილია 2012 წელს გამოშვებული, 260 ტ/სთ მაქსიმალური წარმადობის მობილური ასფალტ-ბეტონის ქარხნის (ქარხნის მარკა - </a:t>
            </a:r>
            <a:r>
              <a:rPr lang="en-US" dirty="0"/>
              <a:t>MBA 3000/260, </a:t>
            </a:r>
            <a:r>
              <a:rPr lang="ka-GE" dirty="0"/>
              <a:t>მწარმოებელი ქვეყანა - გერმანია  საწარმო „</a:t>
            </a:r>
            <a:r>
              <a:rPr lang="en-US" dirty="0"/>
              <a:t>BENINGHOVEN“) </a:t>
            </a:r>
            <a:r>
              <a:rPr lang="ka-GE" dirty="0"/>
              <a:t>ექსპლუატაციაში შეყვანა. </a:t>
            </a:r>
            <a:endParaRPr lang="ka-GE" dirty="0" smtClean="0"/>
          </a:p>
          <a:p>
            <a:pPr algn="just"/>
            <a:r>
              <a:rPr lang="ka-GE" b="1" dirty="0" smtClean="0"/>
              <a:t>ინერტული მასალების წარმოება</a:t>
            </a:r>
            <a:r>
              <a:rPr lang="ka-GE" dirty="0" smtClean="0"/>
              <a:t> - კომპანიის </a:t>
            </a:r>
            <a:r>
              <a:rPr lang="ka-GE" dirty="0"/>
              <a:t>კუთვნილი ლიცენზიების ფარგლებში არსებული კარიერებიდან მოპოვებული ნედლეული იტვირთება ავტოთვითმცლელში და გადაიტანება საწარმოს ტერიტორიაზე არსებულ ღია საწყობში. ამის შემდეგ ბულდოზერი მასალას მოთხოვნის შესაბამისად მიაწვდის სამსხვრევ-დამხარისხებელ საამქროს მიმღებ ბუნკერს.</a:t>
            </a:r>
          </a:p>
          <a:p>
            <a:pPr marL="228600" indent="0" algn="just">
              <a:buNone/>
              <a:tabLst>
                <a:tab pos="342900" algn="l"/>
              </a:tabLst>
            </a:pPr>
            <a:r>
              <a:rPr lang="ka-GE" dirty="0" smtClean="0"/>
              <a:t>ბუნკერიდან </a:t>
            </a:r>
            <a:r>
              <a:rPr lang="ka-GE" dirty="0"/>
              <a:t>ინერტული მასალა გაივლის ცხაურს, რომლის მეშვეობით მოხდება დიდი ზომის ქვების განცალკევება. განცალკევებული ქვები გაივლის ჰორიზონტალურ და ვერტიკალურ  სამსხვრეველაში, სადაც მოხდება მათი დამსხვრევა. დამსხვრეული ქვა შეერევა ცხაურ გავლილ მასალას და მიიღება სხვადასხვა   ფრაქცია.  მიღებული  მასალა   კონვეიერის საშუალებით დაგროვდება  სანაყაროზე, თითოეული ფრაქციისათვის გამოყოფილ ფართობზე, სადაც შეინახება განსაზღვრული ვადით. </a:t>
            </a:r>
            <a:endParaRPr lang="en-US" dirty="0"/>
          </a:p>
        </p:txBody>
      </p:sp>
    </p:spTree>
    <p:extLst>
      <p:ext uri="{BB962C8B-B14F-4D97-AF65-F5344CB8AC3E}">
        <p14:creationId xmlns:p14="http://schemas.microsoft.com/office/powerpoint/2010/main" val="3838861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33" y="459493"/>
            <a:ext cx="10235505" cy="1320800"/>
          </a:xfrm>
        </p:spPr>
        <p:txBody>
          <a:bodyPr>
            <a:normAutofit/>
          </a:bodyPr>
          <a:lstStyle/>
          <a:p>
            <a:r>
              <a:rPr lang="ka-GE" sz="2800" b="1" dirty="0" smtClean="0"/>
              <a:t>             საწარმოს ტექნოლოგიური პროცესი</a:t>
            </a:r>
            <a:endParaRPr lang="en-US" sz="2800" dirty="0"/>
          </a:p>
        </p:txBody>
      </p:sp>
      <p:sp>
        <p:nvSpPr>
          <p:cNvPr id="3" name="Content Placeholder 2"/>
          <p:cNvSpPr>
            <a:spLocks noGrp="1"/>
          </p:cNvSpPr>
          <p:nvPr>
            <p:ph idx="1"/>
          </p:nvPr>
        </p:nvSpPr>
        <p:spPr>
          <a:xfrm>
            <a:off x="677334" y="1371601"/>
            <a:ext cx="8596668" cy="5014912"/>
          </a:xfrm>
        </p:spPr>
        <p:txBody>
          <a:bodyPr>
            <a:normAutofit/>
          </a:bodyPr>
          <a:lstStyle/>
          <a:p>
            <a:pPr algn="just"/>
            <a:r>
              <a:rPr lang="ka-GE" b="1" dirty="0" smtClean="0"/>
              <a:t>ბეტონის წარმოება</a:t>
            </a:r>
            <a:r>
              <a:rPr lang="ka-GE" dirty="0" smtClean="0"/>
              <a:t> </a:t>
            </a:r>
            <a:r>
              <a:rPr lang="ka-GE" dirty="0"/>
              <a:t>- სასაქონლო ბეტონის მისაღებად ხდება ცემენტის, ინერტული მასალის და წყლის შესაბამისი პროპორციით შერევა ბეტონშემრევ დანადგარში. ინერტული მასალების შესაბამისი ფრაქციები ბორბლებიანი სატვირთელით იყრება ორი ბეტონშემრევი დანადგარის მიმღებ ბუნკერებში, საიდანაც დოზირებულად იყრება სასწორზე. მიღებული ნარევის ჩაყრა შემრევ დანადგარში ხორციელდება ლენტური ტრანსპორტიორით.  ბეტონის მწარმოებელი საწარმოს ტერიტორიაზე განთავსებულ ორ სილოსში მოცულობით </a:t>
            </a:r>
            <a:r>
              <a:rPr lang="ka-GE" dirty="0" smtClean="0"/>
              <a:t>20 მ3 </a:t>
            </a:r>
            <a:r>
              <a:rPr lang="ka-GE" dirty="0"/>
              <a:t>თითოეული ცემენტი ჩაიტვირთება პნევმოტრანსპორტით, საიდანაც დახურული შნეკის საშუალებით გადაიტვირთება ბეტონშემრევი დანადგარის ცემენტის დახურული ელექტრო სასწორის რეზერვუარში. სასწორზე აწონვის შემდგომ ხდება ცემენტის ჩაყრა ბეტონშემრევ დანადგარში უკვე არსებულ წყლის და ინერტული მასალის ნარევში</a:t>
            </a:r>
            <a:r>
              <a:rPr lang="ka-GE" dirty="0" smtClean="0"/>
              <a:t>.</a:t>
            </a:r>
          </a:p>
          <a:p>
            <a:pPr algn="just"/>
            <a:r>
              <a:rPr lang="ka-GE" b="1" dirty="0"/>
              <a:t>ავტოგასამართი სადგური </a:t>
            </a:r>
            <a:r>
              <a:rPr lang="ka-GE" dirty="0"/>
              <a:t>გამოყენებული იქნება საწარმოსა და გზის მშენებლობის დროს დიზელზე მომუშავე ავტოსატრანსპორტო საშუალებების საწვავით მომარაგებისთვის და  წლიურად მოახდენს </a:t>
            </a:r>
            <a:r>
              <a:rPr lang="ka-GE" dirty="0" smtClean="0"/>
              <a:t>3000 </a:t>
            </a:r>
            <a:r>
              <a:rPr lang="ka-GE" dirty="0" smtClean="0"/>
              <a:t>000 </a:t>
            </a:r>
            <a:r>
              <a:rPr lang="ka-GE" dirty="0"/>
              <a:t>ლიტრი საწვავის მიღებას და გაცემას.</a:t>
            </a:r>
            <a:endParaRPr lang="en-US" dirty="0"/>
          </a:p>
        </p:txBody>
      </p:sp>
    </p:spTree>
    <p:extLst>
      <p:ext uri="{BB962C8B-B14F-4D97-AF65-F5344CB8AC3E}">
        <p14:creationId xmlns:p14="http://schemas.microsoft.com/office/powerpoint/2010/main" val="418612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2678</TotalTime>
  <Words>2455</Words>
  <Application>Microsoft Office PowerPoint</Application>
  <PresentationFormat>Произвольный</PresentationFormat>
  <Paragraphs>218</Paragraphs>
  <Slides>26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Facet</vt:lpstr>
      <vt:lpstr>Acrobat Document</vt:lpstr>
      <vt:lpstr> საქართველოს გარემოს დაცვისა და სოფლის მეურნეობის სამინისტრო </vt:lpstr>
      <vt:lpstr>საკანონმდებლო მოთხოვნები</vt:lpstr>
      <vt:lpstr>პროექტის მიზანი და მოკლე აღწერა</vt:lpstr>
      <vt:lpstr>საწარმოს განთავსების ადგილი</vt:lpstr>
      <vt:lpstr>Презентация PowerPoint</vt:lpstr>
      <vt:lpstr>Презентация PowerPoint</vt:lpstr>
      <vt:lpstr>დაგეგმილი საქმიანობის ფიზიკური მახასიათებლები</vt:lpstr>
      <vt:lpstr>             საწარმოს ტექნოლოგიური პროცესი</vt:lpstr>
      <vt:lpstr>             საწარმოს ტექნოლოგიური პროცესი</vt:lpstr>
      <vt:lpstr> ალტერნატივები</vt:lpstr>
      <vt:lpstr>არაქმედების (ნულოვანი) ალტერნატივა</vt:lpstr>
      <vt:lpstr>საწარმოს განთავსების ალტერნატივები</vt:lpstr>
      <vt:lpstr>ტექნოლოგიური ალტერნატივები</vt:lpstr>
      <vt:lpstr>გარემოზე მოსალოდნელი ზემოქმედება</vt:lpstr>
      <vt:lpstr>გარემოზე ზემოქმედება</vt:lpstr>
      <vt:lpstr>გარემოზე ზემოქმედება</vt:lpstr>
      <vt:lpstr>გარემოზე ზემოქმედება</vt:lpstr>
      <vt:lpstr>გარემოზე ზემოქმედება</vt:lpstr>
      <vt:lpstr>გარემოზე მოსალოდნელი შემარბილებელი ღონისძიებები (მშენებლობის ეტაპი)</vt:lpstr>
      <vt:lpstr>გარემოზე მოსალოდნელი შემარბილებელი ღონისძიებები(მშენებლობის ეტაპი) </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მადლობა  ყურადღებისთვის</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tamar nasuashvili</dc:creator>
  <cp:lastModifiedBy>Windows User</cp:lastModifiedBy>
  <cp:revision>154</cp:revision>
  <dcterms:created xsi:type="dcterms:W3CDTF">2018-05-28T10:51:00Z</dcterms:created>
  <dcterms:modified xsi:type="dcterms:W3CDTF">2020-03-30T15:41:45Z</dcterms:modified>
</cp:coreProperties>
</file>