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69" r:id="rId3"/>
    <p:sldId id="270" r:id="rId4"/>
    <p:sldId id="258" r:id="rId5"/>
    <p:sldId id="259" r:id="rId6"/>
    <p:sldId id="260" r:id="rId7"/>
    <p:sldId id="261" r:id="rId8"/>
    <p:sldId id="263" r:id="rId9"/>
    <p:sldId id="267" r:id="rId10"/>
    <p:sldId id="268" r:id="rId11"/>
    <p:sldId id="262" r:id="rId12"/>
    <p:sldId id="264" r:id="rId13"/>
    <p:sldId id="26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 snapToGrid="0">
      <p:cViewPr>
        <p:scale>
          <a:sx n="76" d="100"/>
          <a:sy n="76" d="100"/>
        </p:scale>
        <p:origin x="-438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51E07-B452-476E-B8A5-1D5F2748D06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09B58-A47C-400D-81E8-8ED181DCB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6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09B58-A47C-400D-81E8-8ED181DCB6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1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09B58-A47C-400D-81E8-8ED181DCB6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7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3F56A5-10E8-43D0-95E2-A08A58169824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290345-7ED8-494B-BF8C-D11EECCC33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7C1A8-C53E-4D2F-83FD-2BCED72FD8BA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90345-7ED8-494B-BF8C-D11EECCC33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E1B19-E20D-4492-A1B0-2B7536D6E3D6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90345-7ED8-494B-BF8C-D11EECCC33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E645D3-9FBB-4958-8785-52FAA48721E8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90345-7ED8-494B-BF8C-D11EECCC3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8C285B-FCC7-4551-9BD4-F151E4351A97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90345-7ED8-494B-BF8C-D11EECCC3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0E8DF-DF93-49BD-B025-66C2096F788A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90345-7ED8-494B-BF8C-D11EECCC3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1BBE85-8EE4-4EC4-A466-B859911B1BC8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90345-7ED8-494B-BF8C-D11EECCC33C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FCD77-07C1-4665-AAF4-6A8C459610E0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90345-7ED8-494B-BF8C-D11EECCC3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A9383-E7C0-4786-B27D-2BBBE09AAB9C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90345-7ED8-494B-BF8C-D11EECCC33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253F4BBE-B640-416B-9191-B9F18F4224BE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90345-7ED8-494B-BF8C-D11EECCC33C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E78810-7DC5-41FA-B1CF-C6F27BBE6229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290345-7ED8-494B-BF8C-D11EECCC33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C9F838-2DD9-4D0E-9952-CD25E4F8D07B}" type="datetime1">
              <a:rPr lang="en-US" smtClean="0"/>
              <a:t>3/30/2020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290345-7ED8-494B-BF8C-D11EECCC33C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2986" y="1632992"/>
            <a:ext cx="8574622" cy="261619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ka-GE" sz="2400" dirty="0"/>
              <a:t/>
            </a:r>
            <a:br>
              <a:rPr lang="ka-GE" sz="2400" dirty="0"/>
            </a:br>
            <a:r>
              <a:rPr lang="ka-GE" sz="2800" dirty="0">
                <a:effectLst/>
              </a:rPr>
              <a:t>შპს </a:t>
            </a:r>
            <a:r>
              <a:rPr lang="ka-GE" sz="2800" dirty="0" smtClean="0">
                <a:effectLst/>
              </a:rPr>
              <a:t>,,</a:t>
            </a:r>
            <a:r>
              <a:rPr lang="ka-GE" sz="2800" dirty="0" smtClean="0">
                <a:effectLst/>
              </a:rPr>
              <a:t>სი-ფი-აი </a:t>
            </a:r>
            <a:r>
              <a:rPr lang="ka-GE" sz="2800" dirty="0" smtClean="0">
                <a:effectLst/>
              </a:rPr>
              <a:t>ჯორჯია”</a:t>
            </a: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1800" dirty="0"/>
              <a:t/>
            </a:r>
            <a:br>
              <a:rPr lang="ka-GE" sz="1800" dirty="0"/>
            </a:br>
            <a:r>
              <a:rPr lang="ka-GE" sz="1800" dirty="0"/>
              <a:t/>
            </a:r>
            <a:br>
              <a:rPr lang="ka-GE" sz="1800" dirty="0"/>
            </a:br>
            <a:r>
              <a:rPr lang="ka-GE" sz="20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ქ</a:t>
            </a:r>
            <a:r>
              <a:rPr lang="ka-GE" sz="20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. თბილისში არსებული, აზოტის და ჟანგბადის იზოტოპების (</a:t>
            </a:r>
            <a:r>
              <a:rPr lang="ka-GE" sz="2000" baseline="300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15</a:t>
            </a:r>
            <a:r>
              <a:rPr lang="ka-GE" sz="20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N, </a:t>
            </a:r>
            <a:r>
              <a:rPr lang="ka-GE" sz="2000" baseline="300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18</a:t>
            </a:r>
            <a:r>
              <a:rPr lang="ka-GE" sz="20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O, </a:t>
            </a:r>
            <a:r>
              <a:rPr lang="ka-GE" sz="2000" baseline="300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17</a:t>
            </a:r>
            <a:r>
              <a:rPr lang="ka-GE" sz="20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O) საწარმოს</a:t>
            </a:r>
            <a:r>
              <a:rPr lang="en-US" sz="1400" dirty="0">
                <a:solidFill>
                  <a:schemeClr val="tx1"/>
                </a:solidFill>
                <a:effectLst/>
                <a:latin typeface="Sylfaen"/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chemeClr val="tx1"/>
                </a:solidFill>
                <a:effectLst/>
                <a:latin typeface="Sylfaen"/>
                <a:ea typeface="Calibri"/>
                <a:cs typeface="Times New Roman"/>
              </a:rPr>
            </a:br>
            <a:r>
              <a:rPr lang="ka-GE" sz="20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ექსპლუატაციის პირობების </a:t>
            </a:r>
            <a:r>
              <a:rPr lang="ka-GE" sz="20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ცვლილების</a:t>
            </a:r>
            <a:r>
              <a:rPr lang="ka-GE" sz="1800" dirty="0"/>
              <a:t/>
            </a:r>
            <a:br>
              <a:rPr lang="ka-GE" sz="1800" dirty="0"/>
            </a:br>
            <a:r>
              <a:rPr lang="ka-GE" sz="1800" dirty="0"/>
              <a:t/>
            </a:r>
            <a:br>
              <a:rPr lang="ka-GE" sz="1800" dirty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2829" y="4003300"/>
            <a:ext cx="6987645" cy="783699"/>
          </a:xfrm>
        </p:spPr>
        <p:txBody>
          <a:bodyPr>
            <a:normAutofit/>
          </a:bodyPr>
          <a:lstStyle/>
          <a:p>
            <a:pPr algn="ctr"/>
            <a:r>
              <a:rPr lang="ka-GE" sz="2000" b="1" dirty="0"/>
              <a:t>სკოპინგის </a:t>
            </a:r>
            <a:r>
              <a:rPr lang="ka-GE" sz="2000" b="1" dirty="0" smtClean="0"/>
              <a:t>ანგარიშის საჯარო განხილვა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0345-7ED8-494B-BF8C-D11EECCC33C1}" type="slidenum">
              <a:rPr lang="en-US" smtClean="0"/>
              <a:t>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4" t="37873" r="46610" b="31063"/>
          <a:stretch/>
        </p:blipFill>
        <p:spPr bwMode="auto">
          <a:xfrm>
            <a:off x="3434809" y="1446662"/>
            <a:ext cx="755422" cy="98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03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0345-7ED8-494B-BF8C-D11EECCC33C1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2800" dirty="0">
                <a:effectLst/>
                <a:ea typeface="Times New Roman"/>
                <a:cs typeface="Sylfaen"/>
              </a:rPr>
              <a:t>კომპლექს</a:t>
            </a:r>
            <a:r>
              <a:rPr lang="ka-GE" sz="2800" dirty="0">
                <a:effectLst/>
                <a:ea typeface="Times New Roman"/>
                <a:cs typeface="LitNusx"/>
              </a:rPr>
              <a:t> </a:t>
            </a:r>
            <a:r>
              <a:rPr lang="ka-GE" sz="2800" dirty="0">
                <a:effectLst/>
                <a:ea typeface="Times New Roman"/>
                <a:cs typeface="Sylfaen"/>
              </a:rPr>
              <a:t>ამსტელის</a:t>
            </a:r>
            <a:r>
              <a:rPr lang="ka-GE" sz="2800" dirty="0">
                <a:effectLst/>
                <a:ea typeface="Times New Roman"/>
                <a:cs typeface="LitNusx"/>
              </a:rPr>
              <a:t> </a:t>
            </a:r>
            <a:r>
              <a:rPr lang="ka-GE" sz="2800" dirty="0">
                <a:effectLst/>
                <a:ea typeface="Times New Roman"/>
                <a:cs typeface="Sylfaen"/>
              </a:rPr>
              <a:t>ფუნქციონალური</a:t>
            </a:r>
            <a:r>
              <a:rPr lang="ka-GE" sz="2800" dirty="0">
                <a:effectLst/>
                <a:ea typeface="Times New Roman"/>
                <a:cs typeface="LitNusx"/>
              </a:rPr>
              <a:t> </a:t>
            </a:r>
            <a:r>
              <a:rPr lang="ka-GE" sz="2800" dirty="0">
                <a:effectLst/>
                <a:ea typeface="Times New Roman"/>
                <a:cs typeface="Sylfaen"/>
              </a:rPr>
              <a:t>სქემა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2056" t="16303" r="2050" b="13140"/>
          <a:stretch/>
        </p:blipFill>
        <p:spPr bwMode="auto">
          <a:xfrm>
            <a:off x="628237" y="1481138"/>
            <a:ext cx="10935526" cy="4525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282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0345-7ED8-494B-BF8C-D11EECCC33C1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427" y="223040"/>
            <a:ext cx="4862864" cy="402770"/>
          </a:xfrm>
        </p:spPr>
        <p:txBody>
          <a:bodyPr>
            <a:noAutofit/>
          </a:bodyPr>
          <a:lstStyle/>
          <a:p>
            <a:pPr algn="ctr"/>
            <a:r>
              <a:rPr lang="ka-GE" sz="2400" dirty="0" smtClean="0"/>
              <a:t>საწარმოს განთავსების ხედები</a:t>
            </a:r>
            <a:endParaRPr lang="en-US" sz="2800" dirty="0"/>
          </a:p>
        </p:txBody>
      </p:sp>
      <p:pic>
        <p:nvPicPr>
          <p:cNvPr id="6" name="Picture 5" descr="D:\იზოტოპების ქარხანა\სურათები\20180523_1158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39" y="807732"/>
            <a:ext cx="3820795" cy="2865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:\იზოტოპების ქარხანა\სურათები\20180523_1200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10" y="807732"/>
            <a:ext cx="3832860" cy="2874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D:\იზოტოპების ქარხანა\სურათები\20180523_1200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39" y="3827836"/>
            <a:ext cx="3820795" cy="286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:\იზოტოპების ქარხანა\სურათები\20180523_12004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10" y="3819580"/>
            <a:ext cx="3832860" cy="2874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27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0345-7ED8-494B-BF8C-D11EECCC33C1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6" y="770382"/>
            <a:ext cx="10159049" cy="533400"/>
          </a:xfrm>
        </p:spPr>
        <p:txBody>
          <a:bodyPr>
            <a:noAutofit/>
          </a:bodyPr>
          <a:lstStyle/>
          <a:p>
            <a:r>
              <a:rPr lang="ka-GE" sz="2400" dirty="0"/>
              <a:t>გარემოზე მოსალოდნელი </a:t>
            </a:r>
            <a:r>
              <a:rPr lang="ka-GE" sz="2400" dirty="0" smtClean="0"/>
              <a:t>ზემოქმედება</a:t>
            </a:r>
            <a:endParaRPr lang="en-US" sz="2400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C7BC30F8-1890-4494-869A-DCD11E9F5FF4}"/>
              </a:ext>
            </a:extLst>
          </p:cNvPr>
          <p:cNvSpPr txBox="1">
            <a:spLocks/>
          </p:cNvSpPr>
          <p:nvPr/>
        </p:nvSpPr>
        <p:spPr>
          <a:xfrm>
            <a:off x="327546" y="1521881"/>
            <a:ext cx="11109278" cy="43216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ka-GE" sz="1600" dirty="0"/>
              <a:t>კომპანიის მიერ დაგეგმილი </a:t>
            </a:r>
            <a:r>
              <a:rPr lang="ka-GE" sz="1600" dirty="0" smtClean="0"/>
              <a:t>ცვლილებების შემთხვევაში </a:t>
            </a:r>
            <a:r>
              <a:rPr lang="ka-GE" sz="1600" dirty="0"/>
              <a:t>მოსალოდნელია გარემოზე შემდეგი ზემოქმედების გაზრდის რისკები, კერძოდ:</a:t>
            </a:r>
          </a:p>
          <a:p>
            <a:pPr marL="571500" indent="-228600"/>
            <a:r>
              <a:rPr lang="ka-GE" sz="1600" dirty="0"/>
              <a:t>ატმოსფერული ჰაერის ხარისხი;</a:t>
            </a:r>
          </a:p>
          <a:p>
            <a:pPr marL="571500" indent="-228600"/>
            <a:r>
              <a:rPr lang="ka-GE" sz="1600" dirty="0"/>
              <a:t>ნიადაგის და გრუნტის დაბინძურება;</a:t>
            </a:r>
          </a:p>
          <a:p>
            <a:pPr marL="571500" indent="-228600"/>
            <a:r>
              <a:rPr lang="ka-GE" sz="1600" dirty="0"/>
              <a:t>ზედაპირული და მიწისქვეშა/გრუნტის წყლების დაბინძურება;</a:t>
            </a:r>
          </a:p>
          <a:p>
            <a:pPr marL="571500" indent="-228600"/>
            <a:r>
              <a:rPr lang="ka-GE" sz="1600" dirty="0" smtClean="0"/>
              <a:t>ნარჩენების </a:t>
            </a:r>
            <a:r>
              <a:rPr lang="ka-GE" sz="1600" dirty="0"/>
              <a:t>მომატება;</a:t>
            </a:r>
          </a:p>
          <a:p>
            <a:pPr marL="571500" indent="-228600"/>
            <a:r>
              <a:rPr lang="ka-GE" sz="1600" dirty="0" smtClean="0"/>
              <a:t>ადამიანის </a:t>
            </a:r>
            <a:r>
              <a:rPr lang="ka-GE" sz="1800" dirty="0"/>
              <a:t>ჯანმრთელობაზე</a:t>
            </a:r>
            <a:r>
              <a:rPr lang="ka-GE" sz="1600" dirty="0"/>
              <a:t> და უსაფრთხოებაზე ზემოქმედება;</a:t>
            </a:r>
          </a:p>
          <a:p>
            <a:pPr marL="571500" indent="-228600"/>
            <a:r>
              <a:rPr lang="ka-GE" sz="1600" dirty="0"/>
              <a:t>გარემოზე გაზრდილი კუმულაციური ზემოქმედება.</a:t>
            </a:r>
          </a:p>
          <a:p>
            <a:pPr marL="0" indent="0" algn="just">
              <a:buFont typeface="Arial"/>
              <a:buNone/>
            </a:pPr>
            <a:r>
              <a:rPr lang="ka-GE" sz="1600" dirty="0" smtClean="0"/>
              <a:t>საქმიანობის</a:t>
            </a:r>
            <a:r>
              <a:rPr lang="en-US" sz="1600" dirty="0" smtClean="0"/>
              <a:t> </a:t>
            </a:r>
            <a:r>
              <a:rPr lang="ka-GE" sz="1600" dirty="0" smtClean="0"/>
              <a:t>სპეციფიკიდან</a:t>
            </a:r>
            <a:r>
              <a:rPr lang="en-US" sz="1600" dirty="0" smtClean="0"/>
              <a:t> </a:t>
            </a:r>
            <a:r>
              <a:rPr lang="en-US" sz="1600" dirty="0"/>
              <a:t>და გარემოს ფონური მდგომარეობიდან გამომდინარე</a:t>
            </a:r>
            <a:r>
              <a:rPr lang="ka-GE" sz="1600" dirty="0"/>
              <a:t>, </a:t>
            </a:r>
            <a:r>
              <a:rPr lang="ka-GE" sz="1600" dirty="0" smtClean="0"/>
              <a:t>ზემოთ ჩამოთვლილი </a:t>
            </a:r>
            <a:r>
              <a:rPr lang="ka-GE" sz="1600" dirty="0"/>
              <a:t>და სხვა საკითხები დეტალურად იქნება შესწავლილი და განხილული გარემოზე ზემოქმედების შეფასების </a:t>
            </a:r>
            <a:r>
              <a:rPr lang="ka-GE" sz="1600" dirty="0" smtClean="0"/>
              <a:t>ანგარიში მომზადების</a:t>
            </a:r>
            <a:r>
              <a:rPr lang="ka-GE" sz="1600" dirty="0" smtClean="0"/>
              <a:t> </a:t>
            </a:r>
            <a:r>
              <a:rPr lang="ka-GE" sz="1600" dirty="0"/>
              <a:t>ეტაპზე.</a:t>
            </a:r>
            <a:r>
              <a:rPr lang="en-US" sz="1600" dirty="0"/>
              <a:t> </a:t>
            </a:r>
            <a:endParaRPr lang="ka-GE" sz="1600" dirty="0"/>
          </a:p>
          <a:p>
            <a:pPr marL="0" indent="0" algn="just">
              <a:buFont typeface="Arial"/>
              <a:buNone/>
            </a:pPr>
            <a:endParaRPr lang="ka-GE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7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0345-7ED8-494B-BF8C-D11EECCC33C1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306" y="224720"/>
            <a:ext cx="8275965" cy="915148"/>
          </a:xfrm>
        </p:spPr>
        <p:txBody>
          <a:bodyPr>
            <a:normAutofit/>
          </a:bodyPr>
          <a:lstStyle/>
          <a:p>
            <a:r>
              <a:rPr lang="ka-GE" sz="2800" dirty="0" smtClean="0"/>
              <a:t>ატმოსფერულ ჰაერზე ზემოქმედების შეფასება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42" y="1221831"/>
            <a:ext cx="8434315" cy="53290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62030" y="1517078"/>
            <a:ext cx="304800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b="1" dirty="0">
                <a:solidFill>
                  <a:srgbClr val="000000"/>
                </a:solidFill>
                <a:ea typeface="Calibri"/>
                <a:cs typeface="Times New Roman"/>
              </a:rPr>
              <a:t>დასკვნა</a:t>
            </a:r>
            <a:endParaRPr lang="en-US" dirty="0">
              <a:solidFill>
                <a:srgbClr val="000000"/>
              </a:solidFill>
              <a:latin typeface="Sylfaen"/>
              <a:ea typeface="Calibri"/>
              <a:cs typeface="Times New Roman"/>
            </a:endParaRPr>
          </a:p>
          <a:p>
            <a:r>
              <a:rPr lang="ka-GE" dirty="0">
                <a:solidFill>
                  <a:srgbClr val="000000"/>
                </a:solidFill>
                <a:ea typeface="Calibri"/>
                <a:cs typeface="Times New Roman"/>
              </a:rPr>
              <a:t>ანალიზის მიხედვით შეიძლება გაკეთდეს დასკვნა, რომ საშტატო რეჟიმში </a:t>
            </a:r>
            <a:r>
              <a:rPr lang="ka-GE" dirty="0" err="1">
                <a:solidFill>
                  <a:srgbClr val="000000"/>
                </a:solidFill>
                <a:ea typeface="Calibri"/>
                <a:cs typeface="Times New Roman"/>
              </a:rPr>
              <a:t>დამაბინძურებელ</a:t>
            </a:r>
            <a:r>
              <a:rPr lang="ka-GE" dirty="0">
                <a:solidFill>
                  <a:srgbClr val="000000"/>
                </a:solidFill>
                <a:ea typeface="Calibri"/>
                <a:cs typeface="Times New Roman"/>
              </a:rPr>
              <a:t> ნივთიერებათა გაანგარიშებული მაქსიმალური კონცენტრაციები არ გადააჭარბებს ნორმებით დადგენილ შესაბამის მაჩვენებლებს საკონტროლო წერტილების მიმართ.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5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0345-7ED8-494B-BF8C-D11EECCC33C1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139" y="983222"/>
            <a:ext cx="8087410" cy="1752599"/>
          </a:xfrm>
        </p:spPr>
        <p:txBody>
          <a:bodyPr>
            <a:normAutofit/>
          </a:bodyPr>
          <a:lstStyle/>
          <a:p>
            <a:pPr algn="ctr"/>
            <a:r>
              <a:rPr lang="ka-GE" sz="3200" smtClean="0"/>
              <a:t>მადლობა </a:t>
            </a:r>
            <a:r>
              <a:rPr lang="ka-GE" sz="3200" dirty="0" smtClean="0"/>
              <a:t>ყურადღებისთვის!!!</a:t>
            </a:r>
            <a:endParaRPr lang="en-US" sz="32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342991"/>
              </p:ext>
            </p:extLst>
          </p:nvPr>
        </p:nvGraphicFramePr>
        <p:xfrm>
          <a:off x="3428819" y="2960797"/>
          <a:ext cx="1912733" cy="87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Visio" r:id="rId3" imgW="3084378" imgH="1172340" progId="Visio.Drawing.11">
                  <p:embed/>
                </p:oleObj>
              </mc:Choice>
              <mc:Fallback>
                <p:oleObj name="Visio" r:id="rId3" imgW="3084378" imgH="11723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819" y="2960797"/>
                        <a:ext cx="1912733" cy="871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5341552" y="2906938"/>
            <a:ext cx="3657600" cy="979522"/>
          </a:xfrm>
          <a:prstGeom prst="rect">
            <a:avLst/>
          </a:prstGeom>
        </p:spPr>
        <p:txBody>
          <a:bodyPr vert="horz" lIns="103146" tIns="51572" rIns="103146" bIns="51572" rtlCol="0" anchor="t" anchorCtr="0">
            <a:noAutofit/>
          </a:bodyPr>
          <a:lstStyle/>
          <a:p>
            <a:r>
              <a:rPr lang="ka-GE" sz="1400" kern="0" dirty="0">
                <a:latin typeface="Sylfaen" panose="010A0502050306030303" pitchFamily="18" charset="0"/>
              </a:rPr>
              <a:t>შპს „გამა კონსალტინგი“</a:t>
            </a:r>
          </a:p>
          <a:p>
            <a:pPr lvl="0"/>
            <a:r>
              <a:rPr lang="ka-GE" sz="1400" kern="0" dirty="0">
                <a:latin typeface="Sylfaen" panose="010A0502050306030303" pitchFamily="18" charset="0"/>
              </a:rPr>
              <a:t>0192 თბილისი, გურამიშვილის გამზ. </a:t>
            </a:r>
            <a:r>
              <a:rPr lang="ka-GE" sz="1400" kern="0" dirty="0" smtClean="0">
                <a:latin typeface="Sylfaen" panose="010A0502050306030303" pitchFamily="18" charset="0"/>
              </a:rPr>
              <a:t>19</a:t>
            </a:r>
            <a:r>
              <a:rPr lang="ka-GE" sz="1400" kern="0" baseline="42000" dirty="0" smtClean="0">
                <a:latin typeface="Sylfaen" panose="010A0502050306030303" pitchFamily="18" charset="0"/>
              </a:rPr>
              <a:t>დ </a:t>
            </a:r>
            <a:endParaRPr lang="ka-GE" sz="1400" kern="0" baseline="42000" dirty="0">
              <a:latin typeface="Sylfaen" panose="010A0502050306030303" pitchFamily="18" charset="0"/>
            </a:endParaRPr>
          </a:p>
          <a:p>
            <a:pPr lvl="0"/>
            <a:r>
              <a:rPr lang="ka-GE" sz="1400" kern="0" dirty="0">
                <a:latin typeface="Sylfaen" panose="010A0502050306030303" pitchFamily="18" charset="0"/>
              </a:rPr>
              <a:t>ტელ: +(995 32) 260 15 27</a:t>
            </a:r>
            <a:r>
              <a:rPr lang="en-US" sz="1400" kern="0" dirty="0">
                <a:latin typeface="Sylfaen" panose="010A0502050306030303" pitchFamily="18" charset="0"/>
              </a:rPr>
              <a:t>; </a:t>
            </a:r>
            <a:endParaRPr lang="ka-GE" sz="1400" kern="0" dirty="0">
              <a:latin typeface="Sylfaen" panose="010A0502050306030303" pitchFamily="18" charset="0"/>
            </a:endParaRPr>
          </a:p>
          <a:p>
            <a:pPr lvl="0"/>
            <a:r>
              <a:rPr lang="en-US" sz="1400" kern="0" dirty="0">
                <a:latin typeface="Sylfaen" panose="010A0502050306030303" pitchFamily="18" charset="0"/>
              </a:rPr>
              <a:t>E-mail: </a:t>
            </a:r>
            <a:r>
              <a:rPr lang="en-US" sz="1400" kern="0" dirty="0" smtClean="0">
                <a:latin typeface="Sylfaen" panose="010A0502050306030303" pitchFamily="18" charset="0"/>
              </a:rPr>
              <a:t>zm_green@gamma.ge</a:t>
            </a:r>
            <a:endParaRPr lang="en-US" sz="1400" kern="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5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a-GE" sz="2000" dirty="0"/>
              <a:t>სკოპინგის </a:t>
            </a:r>
            <a:r>
              <a:rPr lang="ka-GE" sz="2000" dirty="0" smtClean="0"/>
              <a:t>ანგარიში</a:t>
            </a:r>
          </a:p>
          <a:p>
            <a:pPr algn="just"/>
            <a:endParaRPr lang="ka-GE" sz="2000" dirty="0"/>
          </a:p>
          <a:p>
            <a:pPr algn="just"/>
            <a:r>
              <a:rPr lang="ka-GE" sz="2000" dirty="0"/>
              <a:t>საზოგადოების ინფორმირება, საჯარო განხილვა, მოსაზრებების </a:t>
            </a:r>
            <a:r>
              <a:rPr lang="ka-GE" sz="2000" dirty="0" smtClean="0"/>
              <a:t>გათვალისწინება</a:t>
            </a:r>
          </a:p>
          <a:p>
            <a:pPr algn="just"/>
            <a:endParaRPr lang="ka-GE" sz="2000" dirty="0"/>
          </a:p>
          <a:p>
            <a:pPr algn="just"/>
            <a:r>
              <a:rPr lang="ka-GE" sz="2000" dirty="0"/>
              <a:t>სკოპინგის </a:t>
            </a:r>
            <a:r>
              <a:rPr lang="ka-GE" sz="2000" dirty="0" smtClean="0"/>
              <a:t>დასკვნა</a:t>
            </a:r>
          </a:p>
          <a:p>
            <a:pPr algn="just"/>
            <a:endParaRPr lang="ka-GE" sz="2000" dirty="0"/>
          </a:p>
          <a:p>
            <a:pPr algn="just"/>
            <a:r>
              <a:rPr lang="ka-GE" sz="2000" dirty="0"/>
              <a:t>გზშ-ის </a:t>
            </a:r>
            <a:r>
              <a:rPr lang="ka-GE" sz="2000" dirty="0" smtClean="0"/>
              <a:t>ანგარიში</a:t>
            </a:r>
          </a:p>
          <a:p>
            <a:pPr algn="just"/>
            <a:endParaRPr lang="ka-GE" sz="2000" dirty="0"/>
          </a:p>
          <a:p>
            <a:pPr algn="just"/>
            <a:r>
              <a:rPr lang="ka-GE" sz="2000" dirty="0"/>
              <a:t>საზოგადოების ინფორმირება, საჯარო განხილვა, მოსაზრებების </a:t>
            </a:r>
            <a:r>
              <a:rPr lang="ka-GE" sz="2000" dirty="0" smtClean="0"/>
              <a:t>გათვალისწინება</a:t>
            </a:r>
          </a:p>
          <a:p>
            <a:pPr algn="just"/>
            <a:endParaRPr lang="ka-GE" sz="2000" dirty="0"/>
          </a:p>
          <a:p>
            <a:pPr algn="just"/>
            <a:r>
              <a:rPr lang="ka-GE" sz="2000" dirty="0"/>
              <a:t>გარემოსდაცვითი გადაწყვეტილება</a:t>
            </a:r>
          </a:p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0345-7ED8-494B-BF8C-D11EECCC33C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2230" y="36232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ka-GE" sz="2700" dirty="0"/>
              <a:t>საქართველოს კანონის „გარემოსდაცვითი შეფასების კოდექსი“ პროცედურები</a:t>
            </a:r>
            <a:r>
              <a:rPr lang="ka-GE" dirty="0"/>
              <a:t/>
            </a:r>
            <a:br>
              <a:rPr lang="ka-G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0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359" y="1118074"/>
            <a:ext cx="11143989" cy="4731581"/>
          </a:xfrm>
        </p:spPr>
        <p:txBody>
          <a:bodyPr>
            <a:noAutofit/>
          </a:bodyPr>
          <a:lstStyle/>
          <a:p>
            <a:pPr algn="just"/>
            <a:r>
              <a:rPr lang="ka-GE" sz="2000" dirty="0"/>
              <a:t>სკოპინგი – პროცედურა, რომელიც განსაზღვრავს გარემოზე ზემოქმედების შეფასებისთვის მოსაპოვებელი და შესასწავლი ინფორმაციის ჩამონათვალს;</a:t>
            </a:r>
          </a:p>
          <a:p>
            <a:pPr algn="just"/>
            <a:endParaRPr lang="ka-GE" sz="2000" dirty="0"/>
          </a:p>
          <a:p>
            <a:pPr algn="just"/>
            <a:r>
              <a:rPr lang="ka-GE" sz="2000" dirty="0"/>
              <a:t>სკოპინგის ანგარიში – წინასწარი დოკუმენტი, რომელიც საქმიანობის განმახორციელებელმა ან/და კონსულტანტმა მოამზადა და რომლის საფუძველზეც სამინისტრო გასცემს სკოპინგის დასკვნას;</a:t>
            </a:r>
          </a:p>
          <a:p>
            <a:pPr algn="just"/>
            <a:endParaRPr lang="ka-GE" sz="2000" dirty="0"/>
          </a:p>
          <a:p>
            <a:pPr algn="just"/>
            <a:r>
              <a:rPr lang="ka-GE" sz="2000" dirty="0"/>
              <a:t>სამინისტროს მიერ გაცემული სკოპინგის დასკვნის საფუძველზე საქმიანობის განმახორციელებლი ამზადებს გარემოზე ზემოქმედების შეფასების ანგარიშს.</a:t>
            </a:r>
          </a:p>
          <a:p>
            <a:pPr algn="just"/>
            <a:endParaRPr lang="ka-GE" sz="2000" dirty="0"/>
          </a:p>
          <a:p>
            <a:pPr algn="just"/>
            <a:r>
              <a:rPr lang="ka-GE" sz="2000" dirty="0"/>
              <a:t>სამინისტროს მიერ სკოპინგის დასკვნის დამტკიცების შემდეგ საქმიანობის განმახორციელებელი ან/და კონსულტანტი სკოპინგის დასკვნის საფუძველზე ამზადებს გარემოზე ზემოქმედების შეფასების ანგარიშს და უზრუნველყობს მის სამინისტროში წარმოდგენას, რომლის საფუძველზეც გაიცემა გარემოსდაცვითი გადაწყვეტილება.</a:t>
            </a:r>
          </a:p>
          <a:p>
            <a:endParaRPr lang="en-US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0345-7ED8-494B-BF8C-D11EECCC33C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0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329" y="1429435"/>
            <a:ext cx="10844422" cy="4048739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ka-GE" sz="1800" dirty="0">
                <a:solidFill>
                  <a:srgbClr val="000000"/>
                </a:solidFill>
                <a:ea typeface="Calibri"/>
                <a:cs typeface="Times New Roman"/>
              </a:rPr>
              <a:t>საწარმო განთავსებულია ქ. თბილისში, პ. ქავთარაძის ქ. </a:t>
            </a:r>
            <a:r>
              <a:rPr lang="ka-GE" sz="1800" dirty="0">
                <a:solidFill>
                  <a:srgbClr val="000000"/>
                </a:solidFill>
                <a:ea typeface="Calibri"/>
                <a:cs typeface="Arial"/>
              </a:rPr>
              <a:t>№ </a:t>
            </a:r>
            <a:r>
              <a:rPr lang="en-US" sz="1800" dirty="0" smtClean="0">
                <a:solidFill>
                  <a:srgbClr val="000000"/>
                </a:solidFill>
                <a:ea typeface="Calibri"/>
                <a:cs typeface="Arial"/>
              </a:rPr>
              <a:t>46</a:t>
            </a:r>
            <a:r>
              <a:rPr lang="ka-GE" sz="1800" dirty="0" smtClean="0">
                <a:solidFill>
                  <a:srgbClr val="000000"/>
                </a:solidFill>
                <a:ea typeface="Calibri"/>
                <a:cs typeface="Arial"/>
              </a:rPr>
              <a:t>-ში</a:t>
            </a:r>
            <a:r>
              <a:rPr lang="ka-GE" sz="1800" dirty="0">
                <a:solidFill>
                  <a:srgbClr val="000000"/>
                </a:solidFill>
                <a:ea typeface="Calibri"/>
                <a:cs typeface="Arial"/>
              </a:rPr>
              <a:t>. </a:t>
            </a:r>
            <a:r>
              <a:rPr lang="ka-GE" sz="1800" dirty="0" smtClean="0">
                <a:solidFill>
                  <a:srgbClr val="000000"/>
                </a:solidFill>
                <a:ea typeface="Calibri"/>
                <a:cs typeface="Times New Roman"/>
              </a:rPr>
              <a:t>ტერიტორია</a:t>
            </a:r>
            <a:r>
              <a:rPr lang="ka-GE" sz="1800" dirty="0">
                <a:solidFill>
                  <a:srgbClr val="000000"/>
                </a:solidFill>
                <a:ea typeface="Calibri"/>
                <a:cs typeface="Times New Roman"/>
              </a:rPr>
              <a:t>, წარმოადგენს სამი კომპანიის საერთო კუთვნილებას: შპს „სი-ფი-აი ჯორჯია“, შპს „საქართველოს მაღალი ტექნოლოგიების ეროვნული ცენტრი“ და შპს „</a:t>
            </a:r>
            <a:r>
              <a:rPr lang="ka-GE" sz="1800" dirty="0" err="1">
                <a:solidFill>
                  <a:srgbClr val="000000"/>
                </a:solidFill>
                <a:ea typeface="Calibri"/>
                <a:cs typeface="Times New Roman"/>
              </a:rPr>
              <a:t>სპექტრა</a:t>
            </a:r>
            <a:r>
              <a:rPr lang="ka-GE" sz="1800" dirty="0">
                <a:solidFill>
                  <a:srgbClr val="000000"/>
                </a:solidFill>
                <a:ea typeface="Calibri"/>
                <a:cs typeface="Times New Roman"/>
              </a:rPr>
              <a:t> გეზის ჯორჯია“. </a:t>
            </a:r>
            <a:r>
              <a:rPr lang="ka-GE" sz="1800" dirty="0">
                <a:solidFill>
                  <a:srgbClr val="000000"/>
                </a:solidFill>
                <a:ea typeface="Times New Roman"/>
                <a:cs typeface="Times New Roman"/>
              </a:rPr>
              <a:t>კომპანიების კუთვნილ შენობებში, რომლებიც ზოგიერთ შემთხვევაში სამივესთვის საერთოა, დამატებით იწარმოება ბორის და ნახშირბადის იზოტოპები. </a:t>
            </a:r>
            <a:r>
              <a:rPr lang="ka-GE" sz="1800" dirty="0">
                <a:solidFill>
                  <a:srgbClr val="000000"/>
                </a:solidFill>
                <a:ea typeface="Calibri"/>
                <a:cs typeface="Times New Roman"/>
              </a:rPr>
              <a:t>სამივე კომპანია წარმატებით საქმიანობს ქიმიური წარმოების სფეროში.</a:t>
            </a:r>
            <a:endParaRPr lang="en-US" sz="1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ka-GE" sz="1800" dirty="0">
                <a:solidFill>
                  <a:srgbClr val="000000"/>
                </a:solidFill>
                <a:ea typeface="Calibri"/>
                <a:cs typeface="Times New Roman"/>
              </a:rPr>
              <a:t>შპს „სი-ფი-აი ჯორჯია“-ს სტრუქტურა მოიცავს: იზოტოპების განცალკევების, სინთეზისა და ავტომატიზაციის განყოფილებებს და კრიოუზრუნველყოფის </a:t>
            </a:r>
            <a:r>
              <a:rPr lang="ka-GE" sz="1800" dirty="0">
                <a:solidFill>
                  <a:srgbClr val="000000"/>
                </a:solidFill>
                <a:ea typeface="Calibri"/>
                <a:cs typeface="Times New Roman"/>
              </a:rPr>
              <a:t>(თხევადი აზოტის საამქრო</a:t>
            </a:r>
            <a:r>
              <a:rPr lang="ka-GE" sz="1800" dirty="0" smtClean="0">
                <a:solidFill>
                  <a:srgbClr val="000000"/>
                </a:solidFill>
                <a:ea typeface="Calibri"/>
                <a:cs typeface="Times New Roman"/>
              </a:rPr>
              <a:t>)</a:t>
            </a:r>
            <a:r>
              <a:rPr lang="en-US" sz="1800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ka-GE" sz="1800" dirty="0" smtClean="0">
                <a:solidFill>
                  <a:srgbClr val="000000"/>
                </a:solidFill>
                <a:ea typeface="Calibri"/>
                <a:cs typeface="Times New Roman"/>
              </a:rPr>
              <a:t>სამსახურს</a:t>
            </a:r>
            <a:r>
              <a:rPr lang="ka-GE" sz="1800" dirty="0">
                <a:solidFill>
                  <a:srgbClr val="000000"/>
                </a:solidFill>
                <a:ea typeface="Calibri"/>
                <a:cs typeface="Times New Roman"/>
              </a:rPr>
              <a:t>; ასევე, ბუღალტერიას, კანცელარიას და სხვა.</a:t>
            </a:r>
            <a:endParaRPr lang="en-US" sz="1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ka-GE" sz="1800" dirty="0">
                <a:solidFill>
                  <a:srgbClr val="000000"/>
                </a:solidFill>
                <a:ea typeface="Times New Roman"/>
                <a:cs typeface="Times New Roman"/>
              </a:rPr>
              <a:t>ბოლო დროს წარმოებულ ქიმიურ პროდუქციაზე მნიშვნელოვნად გაზრდილი მოთხოვნის და საწარმოში არსებული ტექნოლოგიური შესაძლებლობებიდან გამომდინარე, კომპანიის ხელმძღვანელობამ გადაწყვიტა გაზარდოს წარმადობა. გარდა ამისა საწარმოში იგეგმება ექსპლუატაციის პირობების სხვა ცვლილებებიც.</a:t>
            </a:r>
            <a:endParaRPr lang="en-US" sz="18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0345-7ED8-494B-BF8C-D11EECCC33C1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151" y="639017"/>
            <a:ext cx="1916414" cy="542108"/>
          </a:xfrm>
        </p:spPr>
        <p:txBody>
          <a:bodyPr>
            <a:normAutofit/>
          </a:bodyPr>
          <a:lstStyle/>
          <a:p>
            <a:r>
              <a:rPr lang="ka-GE" sz="2800" dirty="0" smtClean="0"/>
              <a:t>შესავალი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23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75" y="1177447"/>
            <a:ext cx="10795753" cy="491020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ka-GE" sz="1400" dirty="0">
                <a:solidFill>
                  <a:srgbClr val="000000"/>
                </a:solidFill>
                <a:ea typeface="Times New Roman"/>
                <a:cs typeface="Times New Roman"/>
              </a:rPr>
              <a:t>შპს „სი-ფი-აი ჯორჯია“-ს ხელმძღვანელობა საწარმოში გეგმავს შემდეგი სახის საექსპლუატაციო ცვლილებებს: </a:t>
            </a:r>
            <a:endParaRPr lang="en-US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285750" indent="-285750" algn="just">
              <a:spcBef>
                <a:spcPts val="0"/>
              </a:spcBef>
            </a:pPr>
            <a:r>
              <a:rPr lang="ka-GE" sz="1400" dirty="0">
                <a:solidFill>
                  <a:srgbClr val="000000"/>
                </a:solidFill>
                <a:ea typeface="Times New Roman"/>
                <a:cs typeface="Times New Roman"/>
              </a:rPr>
              <a:t>სტაბილური იზოტოპების წარმადობის გაზრდა;</a:t>
            </a:r>
            <a:endParaRPr lang="en-US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285750" indent="-285750" algn="just">
              <a:spcBef>
                <a:spcPts val="0"/>
              </a:spcBef>
            </a:pPr>
            <a:r>
              <a:rPr lang="ka-GE" sz="1400" dirty="0">
                <a:solidFill>
                  <a:srgbClr val="000000"/>
                </a:solidFill>
                <a:ea typeface="Calibri"/>
                <a:cs typeface="Sylfaen"/>
              </a:rPr>
              <a:t>გამონაბოლქვი აირების ახალი სისტემის მონტაჟი - საჭიროა გამოყოფილი აირების განცალკევება და  გაფრქვევის დამატებითი ახალი მილის მოწყობა;</a:t>
            </a:r>
            <a:endParaRPr lang="en-US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285750" indent="-285750" algn="just">
              <a:spcBef>
                <a:spcPts val="0"/>
              </a:spcBef>
            </a:pPr>
            <a:r>
              <a:rPr lang="ka-GE" sz="1400" dirty="0">
                <a:solidFill>
                  <a:srgbClr val="000000"/>
                </a:solidFill>
                <a:ea typeface="Calibri"/>
                <a:cs typeface="Sylfaen"/>
              </a:rPr>
              <a:t>ქიმიური ნივთიერებების და გამოყენებული ზეთების საცავების </a:t>
            </a:r>
            <a:r>
              <a:rPr lang="ka-GE" sz="1400" dirty="0" smtClean="0">
                <a:solidFill>
                  <a:srgbClr val="000000"/>
                </a:solidFill>
                <a:ea typeface="Calibri"/>
                <a:cs typeface="Sylfaen"/>
              </a:rPr>
              <a:t>რეკონსტრუქცია;</a:t>
            </a:r>
            <a:endParaRPr lang="en-US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ka-GE" sz="1400" b="1" dirty="0" smtClean="0">
                <a:solidFill>
                  <a:srgbClr val="000000"/>
                </a:solidFill>
                <a:ea typeface="Times New Roman"/>
                <a:cs typeface="Sylfaen"/>
              </a:rPr>
              <a:t>წარმადობის </a:t>
            </a:r>
            <a:r>
              <a:rPr lang="ka-GE" sz="1400" b="1" dirty="0">
                <a:solidFill>
                  <a:srgbClr val="000000"/>
                </a:solidFill>
                <a:ea typeface="Times New Roman"/>
                <a:cs typeface="Sylfaen"/>
              </a:rPr>
              <a:t>გაზრდა</a:t>
            </a:r>
            <a:r>
              <a:rPr lang="ka-GE" sz="1400" dirty="0">
                <a:solidFill>
                  <a:srgbClr val="000000"/>
                </a:solidFill>
                <a:ea typeface="Times New Roman"/>
                <a:cs typeface="Sylfaen"/>
              </a:rPr>
              <a:t> - საწარმოს პროექტირებისას გათვალისწინებული იყო წლიურად </a:t>
            </a:r>
            <a:r>
              <a:rPr lang="ka-GE" sz="1400" baseline="30000" dirty="0">
                <a:solidFill>
                  <a:srgbClr val="000000"/>
                </a:solidFill>
                <a:ea typeface="Times New Roman"/>
                <a:cs typeface="Sylfaen"/>
              </a:rPr>
              <a:t>18</a:t>
            </a:r>
            <a:r>
              <a:rPr lang="ka-GE" sz="1400" dirty="0">
                <a:solidFill>
                  <a:srgbClr val="000000"/>
                </a:solidFill>
                <a:ea typeface="Times New Roman"/>
                <a:cs typeface="Sylfaen"/>
              </a:rPr>
              <a:t>O, </a:t>
            </a:r>
            <a:r>
              <a:rPr lang="ka-GE" sz="1400" baseline="30000" dirty="0">
                <a:solidFill>
                  <a:srgbClr val="000000"/>
                </a:solidFill>
                <a:ea typeface="Times New Roman"/>
                <a:cs typeface="Sylfaen"/>
              </a:rPr>
              <a:t>17</a:t>
            </a:r>
            <a:r>
              <a:rPr lang="ka-GE" sz="1400" dirty="0">
                <a:solidFill>
                  <a:srgbClr val="000000"/>
                </a:solidFill>
                <a:ea typeface="Times New Roman"/>
                <a:cs typeface="Sylfaen"/>
              </a:rPr>
              <a:t>O და </a:t>
            </a:r>
            <a:r>
              <a:rPr lang="ka-GE" sz="1400" baseline="30000" dirty="0">
                <a:solidFill>
                  <a:srgbClr val="000000"/>
                </a:solidFill>
                <a:ea typeface="Times New Roman"/>
                <a:cs typeface="Sylfaen"/>
              </a:rPr>
              <a:t>15</a:t>
            </a:r>
            <a:r>
              <a:rPr lang="ka-GE" sz="1400" dirty="0">
                <a:solidFill>
                  <a:srgbClr val="000000"/>
                </a:solidFill>
                <a:ea typeface="Times New Roman"/>
                <a:cs typeface="Sylfaen"/>
              </a:rPr>
              <a:t>N იზოტოპებით გამდიდრებული აზოტის ოქსიდის წარმოება:</a:t>
            </a:r>
            <a:endParaRPr lang="en-US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446088" indent="-171450" algn="just">
              <a:spcBef>
                <a:spcPts val="0"/>
              </a:spcBef>
            </a:pPr>
            <a:r>
              <a:rPr lang="ka-GE" sz="1400" dirty="0">
                <a:solidFill>
                  <a:srgbClr val="000000"/>
                </a:solidFill>
                <a:ea typeface="Times New Roman"/>
                <a:cs typeface="Sylfaen"/>
              </a:rPr>
              <a:t>H</a:t>
            </a:r>
            <a:r>
              <a:rPr lang="ka-GE" sz="1400" baseline="-25000" dirty="0">
                <a:solidFill>
                  <a:srgbClr val="000000"/>
                </a:solidFill>
                <a:ea typeface="Times New Roman"/>
                <a:cs typeface="Sylfaen"/>
              </a:rPr>
              <a:t>2</a:t>
            </a:r>
            <a:r>
              <a:rPr lang="ka-GE" sz="1400" baseline="30000" dirty="0">
                <a:solidFill>
                  <a:srgbClr val="000000"/>
                </a:solidFill>
                <a:ea typeface="Times New Roman"/>
                <a:cs typeface="Sylfaen"/>
              </a:rPr>
              <a:t>18</a:t>
            </a:r>
            <a:r>
              <a:rPr lang="ka-GE" sz="1400" dirty="0">
                <a:solidFill>
                  <a:srgbClr val="000000"/>
                </a:solidFill>
                <a:ea typeface="Times New Roman"/>
                <a:cs typeface="Sylfaen"/>
              </a:rPr>
              <a:t>O - 20 კგ; </a:t>
            </a:r>
            <a:endParaRPr lang="en-US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446088" indent="-171450" algn="just">
              <a:spcBef>
                <a:spcPts val="0"/>
              </a:spcBef>
            </a:pPr>
            <a:r>
              <a:rPr lang="ka-GE" sz="1400" dirty="0">
                <a:solidFill>
                  <a:srgbClr val="000000"/>
                </a:solidFill>
                <a:ea typeface="Times New Roman"/>
                <a:cs typeface="Sylfaen"/>
              </a:rPr>
              <a:t>H</a:t>
            </a:r>
            <a:r>
              <a:rPr lang="ka-GE" sz="1400" baseline="-25000" dirty="0">
                <a:solidFill>
                  <a:srgbClr val="000000"/>
                </a:solidFill>
                <a:ea typeface="Times New Roman"/>
                <a:cs typeface="Sylfaen"/>
              </a:rPr>
              <a:t>2</a:t>
            </a:r>
            <a:r>
              <a:rPr lang="ka-GE" sz="1400" baseline="30000" dirty="0">
                <a:solidFill>
                  <a:srgbClr val="000000"/>
                </a:solidFill>
                <a:ea typeface="Times New Roman"/>
                <a:cs typeface="Sylfaen"/>
              </a:rPr>
              <a:t>17</a:t>
            </a:r>
            <a:r>
              <a:rPr lang="ka-GE" sz="1400" dirty="0">
                <a:solidFill>
                  <a:srgbClr val="000000"/>
                </a:solidFill>
                <a:ea typeface="Times New Roman"/>
                <a:cs typeface="Sylfaen"/>
              </a:rPr>
              <a:t>O - 0.5კგ;</a:t>
            </a:r>
            <a:endParaRPr lang="en-US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446088" indent="-171450" algn="just">
              <a:spcBef>
                <a:spcPts val="0"/>
              </a:spcBef>
            </a:pPr>
            <a:r>
              <a:rPr lang="ka-GE" sz="1400" baseline="30000" dirty="0">
                <a:solidFill>
                  <a:srgbClr val="000000"/>
                </a:solidFill>
                <a:ea typeface="Times New Roman"/>
                <a:cs typeface="Sylfaen"/>
              </a:rPr>
              <a:t>15</a:t>
            </a:r>
            <a:r>
              <a:rPr lang="ka-GE" sz="1400" dirty="0">
                <a:solidFill>
                  <a:srgbClr val="000000"/>
                </a:solidFill>
                <a:ea typeface="Times New Roman"/>
                <a:cs typeface="Sylfaen"/>
              </a:rPr>
              <a:t>N - 7კგ.</a:t>
            </a:r>
            <a:endParaRPr lang="en-US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109728" indent="0" algn="just">
              <a:spcBef>
                <a:spcPts val="0"/>
              </a:spcBef>
              <a:buNone/>
            </a:pPr>
            <a:r>
              <a:rPr lang="ka-GE" sz="1400" dirty="0">
                <a:solidFill>
                  <a:srgbClr val="000000"/>
                </a:solidFill>
                <a:ea typeface="Times New Roman"/>
                <a:cs typeface="Sylfaen"/>
              </a:rPr>
              <a:t>აღნიშნულ წარმადობაზე  კომპანიას გააჩნია გარემოზე ზემოქმედების ნებართვა. სამომავლოდ წარმოების წლიური მოცულობის გაზრდა დაგეგმილია: </a:t>
            </a:r>
            <a:endParaRPr lang="en-US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533400" indent="-171450" algn="just">
              <a:spcBef>
                <a:spcPts val="0"/>
              </a:spcBef>
            </a:pPr>
            <a:r>
              <a:rPr lang="ka-GE" sz="1400" dirty="0">
                <a:solidFill>
                  <a:srgbClr val="000000"/>
                </a:solidFill>
                <a:ea typeface="Times New Roman"/>
                <a:cs typeface="Sylfaen"/>
              </a:rPr>
              <a:t>H</a:t>
            </a:r>
            <a:r>
              <a:rPr lang="ka-GE" sz="1400" baseline="-25000" dirty="0">
                <a:solidFill>
                  <a:srgbClr val="000000"/>
                </a:solidFill>
                <a:ea typeface="Times New Roman"/>
                <a:cs typeface="Sylfaen"/>
              </a:rPr>
              <a:t>2</a:t>
            </a:r>
            <a:r>
              <a:rPr lang="ka-GE" sz="1400" baseline="30000" dirty="0">
                <a:solidFill>
                  <a:srgbClr val="000000"/>
                </a:solidFill>
                <a:ea typeface="Times New Roman"/>
                <a:cs typeface="Sylfaen"/>
              </a:rPr>
              <a:t>18</a:t>
            </a:r>
            <a:r>
              <a:rPr lang="ka-GE" sz="1400" dirty="0">
                <a:solidFill>
                  <a:srgbClr val="000000"/>
                </a:solidFill>
                <a:ea typeface="Times New Roman"/>
                <a:cs typeface="Sylfaen"/>
              </a:rPr>
              <a:t>O - 38კგ; </a:t>
            </a:r>
            <a:endParaRPr lang="en-US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533400" indent="-171450" algn="just">
              <a:spcBef>
                <a:spcPts val="0"/>
              </a:spcBef>
            </a:pPr>
            <a:r>
              <a:rPr lang="ka-GE" sz="1400" dirty="0">
                <a:solidFill>
                  <a:srgbClr val="000000"/>
                </a:solidFill>
                <a:ea typeface="Times New Roman"/>
                <a:cs typeface="Sylfaen"/>
              </a:rPr>
              <a:t>H</a:t>
            </a:r>
            <a:r>
              <a:rPr lang="ka-GE" sz="1400" baseline="-25000" dirty="0">
                <a:solidFill>
                  <a:srgbClr val="000000"/>
                </a:solidFill>
                <a:ea typeface="Times New Roman"/>
                <a:cs typeface="Sylfaen"/>
              </a:rPr>
              <a:t>2</a:t>
            </a:r>
            <a:r>
              <a:rPr lang="ka-GE" sz="1400" baseline="30000" dirty="0">
                <a:solidFill>
                  <a:srgbClr val="000000"/>
                </a:solidFill>
                <a:ea typeface="Times New Roman"/>
                <a:cs typeface="Sylfaen"/>
              </a:rPr>
              <a:t>17</a:t>
            </a:r>
            <a:r>
              <a:rPr lang="ka-GE" sz="1400" dirty="0">
                <a:solidFill>
                  <a:srgbClr val="000000"/>
                </a:solidFill>
                <a:ea typeface="Times New Roman"/>
                <a:cs typeface="Sylfaen"/>
              </a:rPr>
              <a:t>O - 2 კგ; </a:t>
            </a:r>
            <a:endParaRPr lang="en-US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533400" indent="-171450" algn="just">
              <a:spcBef>
                <a:spcPts val="0"/>
              </a:spcBef>
            </a:pPr>
            <a:r>
              <a:rPr lang="ka-GE" sz="1400" baseline="30000" dirty="0">
                <a:solidFill>
                  <a:srgbClr val="000000"/>
                </a:solidFill>
                <a:ea typeface="Times New Roman"/>
                <a:cs typeface="Sylfaen"/>
              </a:rPr>
              <a:t>15</a:t>
            </a:r>
            <a:r>
              <a:rPr lang="ka-GE" sz="1400" dirty="0">
                <a:solidFill>
                  <a:srgbClr val="000000"/>
                </a:solidFill>
                <a:ea typeface="Times New Roman"/>
                <a:cs typeface="Sylfaen"/>
              </a:rPr>
              <a:t>N - 35 </a:t>
            </a:r>
            <a:r>
              <a:rPr lang="ka-GE" sz="1400" dirty="0" smtClean="0">
                <a:solidFill>
                  <a:srgbClr val="000000"/>
                </a:solidFill>
                <a:ea typeface="Times New Roman"/>
                <a:cs typeface="Sylfaen"/>
              </a:rPr>
              <a:t>კგ.</a:t>
            </a:r>
            <a:endParaRPr lang="en-US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109728" indent="0" algn="just">
              <a:spcBef>
                <a:spcPts val="0"/>
              </a:spcBef>
              <a:buNone/>
            </a:pPr>
            <a:r>
              <a:rPr lang="ka-GE" sz="1400" b="1" dirty="0" smtClean="0">
                <a:solidFill>
                  <a:srgbClr val="000000"/>
                </a:solidFill>
                <a:ea typeface="Calibri"/>
                <a:cs typeface="Sylfaen"/>
              </a:rPr>
              <a:t>გამონაბოლქვი აირების ახალი მილის მონტაჟი</a:t>
            </a:r>
            <a:r>
              <a:rPr lang="ka-GE" sz="1400" dirty="0" smtClean="0">
                <a:solidFill>
                  <a:srgbClr val="000000"/>
                </a:solidFill>
                <a:ea typeface="Calibri"/>
                <a:cs typeface="Sylfaen"/>
              </a:rPr>
              <a:t> - აზოტის</a:t>
            </a:r>
            <a:r>
              <a:rPr lang="ka-GE" sz="1400" dirty="0" smtClean="0">
                <a:solidFill>
                  <a:srgbClr val="000000"/>
                </a:solidFill>
                <a:ea typeface="Calibri"/>
                <a:cs typeface="LitNusx"/>
              </a:rPr>
              <a:t> </a:t>
            </a:r>
            <a:r>
              <a:rPr lang="ka-GE" sz="1400" dirty="0" smtClean="0">
                <a:solidFill>
                  <a:srgbClr val="000000"/>
                </a:solidFill>
                <a:ea typeface="Calibri"/>
                <a:cs typeface="Sylfaen"/>
              </a:rPr>
              <a:t>ოქსიდის</a:t>
            </a:r>
            <a:r>
              <a:rPr lang="ka-GE" sz="1400" dirty="0" smtClean="0">
                <a:solidFill>
                  <a:srgbClr val="000000"/>
                </a:solidFill>
                <a:ea typeface="Calibri"/>
                <a:cs typeface="LitNusx"/>
              </a:rPr>
              <a:t> </a:t>
            </a:r>
            <a:r>
              <a:rPr lang="ka-GE" sz="1400" dirty="0" smtClean="0">
                <a:solidFill>
                  <a:srgbClr val="000000"/>
                </a:solidFill>
                <a:ea typeface="Calibri"/>
                <a:cs typeface="Sylfaen"/>
              </a:rPr>
              <a:t>საწარმოო</a:t>
            </a:r>
            <a:r>
              <a:rPr lang="ka-GE" sz="1400" dirty="0" smtClean="0">
                <a:solidFill>
                  <a:srgbClr val="000000"/>
                </a:solidFill>
                <a:ea typeface="Calibri"/>
                <a:cs typeface="LitNusx"/>
              </a:rPr>
              <a:t> </a:t>
            </a:r>
            <a:r>
              <a:rPr lang="ka-GE" sz="1400" dirty="0" smtClean="0">
                <a:solidFill>
                  <a:srgbClr val="000000"/>
                </a:solidFill>
                <a:ea typeface="Calibri"/>
                <a:cs typeface="Sylfaen"/>
              </a:rPr>
              <a:t>უბნის</a:t>
            </a:r>
            <a:r>
              <a:rPr lang="ka-GE" sz="1400" dirty="0" smtClean="0">
                <a:solidFill>
                  <a:srgbClr val="000000"/>
                </a:solidFill>
                <a:ea typeface="Calibri"/>
                <a:cs typeface="LitNusx"/>
              </a:rPr>
              <a:t> </a:t>
            </a:r>
            <a:r>
              <a:rPr lang="ka-GE" sz="1400" dirty="0" smtClean="0">
                <a:solidFill>
                  <a:srgbClr val="000000"/>
                </a:solidFill>
                <a:ea typeface="Calibri"/>
                <a:cs typeface="Sylfaen"/>
              </a:rPr>
              <a:t>შემადგენელი</a:t>
            </a:r>
            <a:r>
              <a:rPr lang="ka-GE" sz="1400" dirty="0" smtClean="0">
                <a:solidFill>
                  <a:srgbClr val="000000"/>
                </a:solidFill>
                <a:ea typeface="Calibri"/>
                <a:cs typeface="LitNusx"/>
              </a:rPr>
              <a:t> </a:t>
            </a:r>
            <a:r>
              <a:rPr lang="ka-GE" sz="1400" dirty="0" smtClean="0">
                <a:solidFill>
                  <a:srgbClr val="000000"/>
                </a:solidFill>
                <a:ea typeface="Calibri"/>
                <a:cs typeface="Sylfaen"/>
              </a:rPr>
              <a:t>ნაწილია:</a:t>
            </a:r>
            <a:r>
              <a:rPr lang="ka-GE" sz="1400" dirty="0" smtClean="0">
                <a:solidFill>
                  <a:srgbClr val="000000"/>
                </a:solidFill>
                <a:ea typeface="Calibri"/>
                <a:cs typeface="LitNusx"/>
              </a:rPr>
              <a:t> </a:t>
            </a:r>
            <a:endParaRPr lang="en-US" sz="1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619125" indent="-285750" algn="just">
              <a:spcBef>
                <a:spcPts val="0"/>
              </a:spcBef>
            </a:pPr>
            <a:r>
              <a:rPr lang="ka-GE" sz="1400" dirty="0" smtClean="0">
                <a:solidFill>
                  <a:srgbClr val="000000"/>
                </a:solidFill>
                <a:ea typeface="Calibri"/>
                <a:cs typeface="Sylfaen"/>
              </a:rPr>
              <a:t>აზოტმჟავას</a:t>
            </a:r>
            <a:r>
              <a:rPr lang="ka-GE" sz="1400" dirty="0" smtClean="0">
                <a:solidFill>
                  <a:srgbClr val="000000"/>
                </a:solidFill>
                <a:ea typeface="Calibri"/>
                <a:cs typeface="LitNusx"/>
              </a:rPr>
              <a:t> </a:t>
            </a:r>
            <a:r>
              <a:rPr lang="ka-GE" sz="1400" dirty="0">
                <a:solidFill>
                  <a:srgbClr val="000000"/>
                </a:solidFill>
                <a:ea typeface="Calibri"/>
                <a:cs typeface="Sylfaen"/>
              </a:rPr>
              <a:t>საწყობი;</a:t>
            </a:r>
            <a:endParaRPr lang="en-US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619125" indent="-285750" algn="just">
              <a:spcBef>
                <a:spcPts val="0"/>
              </a:spcBef>
            </a:pPr>
            <a:r>
              <a:rPr lang="ka-GE" sz="1400" dirty="0">
                <a:solidFill>
                  <a:srgbClr val="000000"/>
                </a:solidFill>
                <a:ea typeface="Calibri"/>
                <a:cs typeface="Sylfaen"/>
              </a:rPr>
              <a:t>გოგირდის</a:t>
            </a:r>
            <a:r>
              <a:rPr lang="ka-GE" sz="1400" dirty="0">
                <a:solidFill>
                  <a:srgbClr val="000000"/>
                </a:solidFill>
                <a:ea typeface="Calibri"/>
                <a:cs typeface="LitNusx"/>
              </a:rPr>
              <a:t> </a:t>
            </a:r>
            <a:r>
              <a:rPr lang="ka-GE" sz="1400" dirty="0">
                <a:solidFill>
                  <a:srgbClr val="000000"/>
                </a:solidFill>
                <a:ea typeface="Calibri"/>
                <a:cs typeface="Sylfaen"/>
              </a:rPr>
              <a:t>ანჰიდრიდის უბანი</a:t>
            </a:r>
            <a:r>
              <a:rPr lang="ka-GE" sz="1400" dirty="0">
                <a:solidFill>
                  <a:srgbClr val="000000"/>
                </a:solidFill>
                <a:ea typeface="Calibri"/>
                <a:cs typeface="LitNusx"/>
              </a:rPr>
              <a:t>;</a:t>
            </a:r>
            <a:endParaRPr lang="en-US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619125" indent="-285750" algn="just">
              <a:spcBef>
                <a:spcPts val="0"/>
              </a:spcBef>
            </a:pPr>
            <a:r>
              <a:rPr lang="ka-GE" sz="1400" dirty="0">
                <a:solidFill>
                  <a:srgbClr val="000000"/>
                </a:solidFill>
                <a:ea typeface="Calibri"/>
                <a:cs typeface="Sylfaen"/>
              </a:rPr>
              <a:t>ნარინი</a:t>
            </a:r>
            <a:r>
              <a:rPr lang="ka-GE" sz="1400" dirty="0">
                <a:solidFill>
                  <a:srgbClr val="000000"/>
                </a:solidFill>
                <a:ea typeface="Calibri"/>
                <a:cs typeface="LitNusx"/>
              </a:rPr>
              <a:t> </a:t>
            </a:r>
            <a:r>
              <a:rPr lang="ka-GE" sz="1400" dirty="0">
                <a:solidFill>
                  <a:srgbClr val="000000"/>
                </a:solidFill>
                <a:ea typeface="Calibri"/>
                <a:cs typeface="Sylfaen"/>
              </a:rPr>
              <a:t>აზოტმჟავას უბანი;</a:t>
            </a:r>
            <a:r>
              <a:rPr lang="ka-GE" sz="1400" dirty="0">
                <a:solidFill>
                  <a:srgbClr val="000000"/>
                </a:solidFill>
                <a:ea typeface="Calibri"/>
                <a:cs typeface="LitNusx"/>
              </a:rPr>
              <a:t> </a:t>
            </a:r>
            <a:endParaRPr lang="en-US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619125" indent="-285750" algn="just">
              <a:spcBef>
                <a:spcPts val="0"/>
              </a:spcBef>
            </a:pPr>
            <a:r>
              <a:rPr lang="ka-GE" sz="1400" dirty="0">
                <a:solidFill>
                  <a:srgbClr val="000000"/>
                </a:solidFill>
                <a:ea typeface="Calibri"/>
                <a:cs typeface="Sylfaen"/>
              </a:rPr>
              <a:t>თანმხლები</a:t>
            </a:r>
            <a:r>
              <a:rPr lang="ka-GE" sz="1400" dirty="0">
                <a:solidFill>
                  <a:srgbClr val="000000"/>
                </a:solidFill>
                <a:ea typeface="Calibri"/>
                <a:cs typeface="LitNusx"/>
              </a:rPr>
              <a:t> </a:t>
            </a:r>
            <a:r>
              <a:rPr lang="ka-GE" sz="1400" dirty="0">
                <a:solidFill>
                  <a:srgbClr val="000000"/>
                </a:solidFill>
                <a:ea typeface="Calibri"/>
                <a:cs typeface="Sylfaen"/>
              </a:rPr>
              <a:t>გოგირდმჟავას</a:t>
            </a:r>
            <a:r>
              <a:rPr lang="ka-GE" sz="1400" dirty="0">
                <a:solidFill>
                  <a:srgbClr val="000000"/>
                </a:solidFill>
                <a:ea typeface="Calibri"/>
                <a:cs typeface="LitNusx"/>
              </a:rPr>
              <a:t> </a:t>
            </a:r>
            <a:r>
              <a:rPr lang="ka-GE" sz="1400" dirty="0">
                <a:solidFill>
                  <a:srgbClr val="000000"/>
                </a:solidFill>
                <a:ea typeface="Calibri"/>
                <a:cs typeface="Sylfaen"/>
              </a:rPr>
              <a:t>უბანი</a:t>
            </a:r>
            <a:r>
              <a:rPr lang="ka-GE" sz="1400" dirty="0">
                <a:solidFill>
                  <a:srgbClr val="000000"/>
                </a:solidFill>
                <a:ea typeface="Calibri"/>
                <a:cs typeface="LitNusx"/>
              </a:rPr>
              <a:t>.</a:t>
            </a:r>
            <a:endParaRPr lang="en-US" sz="14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0345-7ED8-494B-BF8C-D11EECCC33C1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171" y="435280"/>
            <a:ext cx="10018713" cy="672737"/>
          </a:xfrm>
        </p:spPr>
        <p:txBody>
          <a:bodyPr>
            <a:normAutofit/>
          </a:bodyPr>
          <a:lstStyle/>
          <a:p>
            <a:r>
              <a:rPr lang="ka-GE" sz="2800" dirty="0" smtClean="0"/>
              <a:t>დაგეგმილი ცვლილებების აღწერა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3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0345-7ED8-494B-BF8C-D11EECCC33C1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840" y="88009"/>
            <a:ext cx="10018713" cy="664029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/>
              <a:t>საწარმოს განთავსების სიტუაციური სქემა</a:t>
            </a:r>
            <a:endParaRPr lang="en-US" sz="2800" dirty="0"/>
          </a:p>
        </p:txBody>
      </p:sp>
      <p:pic>
        <p:nvPicPr>
          <p:cNvPr id="8" name="Content Placeholder 7" descr="D:\იზოტოპების ქარხანა\გენ და სიტუაციური სქემა\სიტუაციური სი ფი აი1.t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39" y="720976"/>
            <a:ext cx="10009433" cy="5656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2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0345-7ED8-494B-BF8C-D11EECCC33C1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146" y="150140"/>
            <a:ext cx="10018713" cy="576943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/>
              <a:t>საწარმოს გენ-გეგმა</a:t>
            </a:r>
            <a:endParaRPr lang="en-US" sz="2800" dirty="0"/>
          </a:p>
        </p:txBody>
      </p:sp>
      <p:pic>
        <p:nvPicPr>
          <p:cNvPr id="7" name="Content Placeholder 6" descr="D:\იზოტოპების ქარხანა\გენ და სიტუაციური სქემა\გენგეგმა სი ფი აი2.t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99" y="749393"/>
            <a:ext cx="8046566" cy="5383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9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0345-7ED8-494B-BF8C-D11EECCC33C1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/>
          <p:cNvSpPr>
            <a:spLocks noChangeAspect="1" noChangeArrowheads="1"/>
          </p:cNvSpPr>
          <p:nvPr/>
        </p:nvSpPr>
        <p:spPr bwMode="auto">
          <a:xfrm>
            <a:off x="0" y="0"/>
            <a:ext cx="60579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0" y="3657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8" y="457200"/>
            <a:ext cx="10736843" cy="561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6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0345-7ED8-494B-BF8C-D11EECCC33C1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1737" y="297057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ka-GE" sz="2800" dirty="0">
                <a:effectLst/>
                <a:ea typeface="Calibri"/>
                <a:cs typeface="Times New Roman"/>
              </a:rPr>
              <a:t>Аж-0.6-3 </a:t>
            </a:r>
            <a:r>
              <a:rPr lang="ka-GE" sz="2800" dirty="0" err="1">
                <a:effectLst/>
                <a:ea typeface="Calibri"/>
                <a:cs typeface="Times New Roman"/>
              </a:rPr>
              <a:t>ჰაერგამყოფი</a:t>
            </a:r>
            <a:r>
              <a:rPr lang="ka-GE" sz="2800" dirty="0">
                <a:effectLst/>
                <a:ea typeface="Calibri"/>
                <a:cs typeface="Times New Roman"/>
              </a:rPr>
              <a:t> დანადგარის სქემა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971" y="1264257"/>
            <a:ext cx="8233410" cy="4687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849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331</TotalTime>
  <Words>544</Words>
  <Application>Microsoft Office PowerPoint</Application>
  <PresentationFormat>Произвольный</PresentationFormat>
  <Paragraphs>81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Concourse</vt:lpstr>
      <vt:lpstr>Visio</vt:lpstr>
      <vt:lpstr> შპს ,,სი-ფი-აი ჯორჯია”   ქ. თბილისში არსებული, აზოტის და ჟანგბადის იზოტოპების (15N, 18O, 17O) საწარმოს ექსპლუატაციის პირობების ცვლილების  </vt:lpstr>
      <vt:lpstr>საქართველოს კანონის „გარემოსდაცვითი შეფასების კოდექსი“ პროცედურები </vt:lpstr>
      <vt:lpstr>Презентация PowerPoint</vt:lpstr>
      <vt:lpstr>შესავალი</vt:lpstr>
      <vt:lpstr>დაგეგმილი ცვლილებების აღწერა</vt:lpstr>
      <vt:lpstr>საწარმოს განთავსების სიტუაციური სქემა</vt:lpstr>
      <vt:lpstr>საწარმოს გენ-გეგმა</vt:lpstr>
      <vt:lpstr>Презентация PowerPoint</vt:lpstr>
      <vt:lpstr>Аж-0.6-3 ჰაერგამყოფი დანადგარის სქემა</vt:lpstr>
      <vt:lpstr>კომპლექს ამსტელის ფუნქციონალური სქემა</vt:lpstr>
      <vt:lpstr>საწარმოს განთავსების ხედები</vt:lpstr>
      <vt:lpstr>გარემოზე მოსალოდნელი ზემოქმედება</vt:lpstr>
      <vt:lpstr>ატმოსფერულ ჰაერზე ზემოქმედების შეფასება</vt:lpstr>
      <vt:lpstr>მადლობა ყურადღებისთვის!!!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შპს ,,ტექნო 2016”  ქ. ჭიათურაში მანგანუმის მადნის გამამდიდრებელი საწარმოს მოწყობისა და ექსპლუატაციის პროექტი    </dc:title>
  <dc:creator>SaloMe MePariShvili</dc:creator>
  <cp:lastModifiedBy>Windows User</cp:lastModifiedBy>
  <cp:revision>19</cp:revision>
  <dcterms:created xsi:type="dcterms:W3CDTF">2019-11-12T08:25:46Z</dcterms:created>
  <dcterms:modified xsi:type="dcterms:W3CDTF">2020-03-30T10:32:01Z</dcterms:modified>
</cp:coreProperties>
</file>