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272" r:id="rId4"/>
    <p:sldId id="258" r:id="rId5"/>
    <p:sldId id="259" r:id="rId6"/>
    <p:sldId id="260" r:id="rId7"/>
    <p:sldId id="261" r:id="rId8"/>
    <p:sldId id="266" r:id="rId9"/>
    <p:sldId id="262" r:id="rId10"/>
    <p:sldId id="263" r:id="rId11"/>
    <p:sldId id="264" r:id="rId12"/>
    <p:sldId id="265" r:id="rId13"/>
    <p:sldId id="273" r:id="rId14"/>
    <p:sldId id="267" r:id="rId15"/>
    <p:sldId id="268" r:id="rId16"/>
    <p:sldId id="269"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E93671B-5215-453B-A560-44AEB30D19B3}" type="datetimeFigureOut">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7DB5685-3BF5-48EB-838C-D71A7A12CC59}" type="slidenum">
              <a:rPr lang="en-US" smtClean="0"/>
              <a:t>‹#›</a:t>
            </a:fld>
            <a:endParaRPr lang="en-US"/>
          </a:p>
        </p:txBody>
      </p:sp>
    </p:spTree>
    <p:extLst>
      <p:ext uri="{BB962C8B-B14F-4D97-AF65-F5344CB8AC3E}">
        <p14:creationId xmlns:p14="http://schemas.microsoft.com/office/powerpoint/2010/main" val="2932094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93671B-5215-453B-A560-44AEB30D19B3}" type="datetimeFigureOut">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7DB5685-3BF5-48EB-838C-D71A7A12CC59}" type="slidenum">
              <a:rPr lang="en-US" smtClean="0"/>
              <a:t>‹#›</a:t>
            </a:fld>
            <a:endParaRPr lang="en-US"/>
          </a:p>
        </p:txBody>
      </p:sp>
    </p:spTree>
    <p:extLst>
      <p:ext uri="{BB962C8B-B14F-4D97-AF65-F5344CB8AC3E}">
        <p14:creationId xmlns:p14="http://schemas.microsoft.com/office/powerpoint/2010/main" val="1459709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93671B-5215-453B-A560-44AEB30D19B3}" type="datetimeFigureOut">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7DB5685-3BF5-48EB-838C-D71A7A12CC59}"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52045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E93671B-5215-453B-A560-44AEB30D19B3}" type="datetimeFigureOut">
              <a:rPr lang="en-US" smtClean="0"/>
              <a:t>3/30/2020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7DB5685-3BF5-48EB-838C-D71A7A12CC59}" type="slidenum">
              <a:rPr lang="en-US" smtClean="0"/>
              <a:t>‹#›</a:t>
            </a:fld>
            <a:endParaRPr lang="en-US"/>
          </a:p>
        </p:txBody>
      </p:sp>
    </p:spTree>
    <p:extLst>
      <p:ext uri="{BB962C8B-B14F-4D97-AF65-F5344CB8AC3E}">
        <p14:creationId xmlns:p14="http://schemas.microsoft.com/office/powerpoint/2010/main" val="3645177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E93671B-5215-453B-A560-44AEB30D19B3}" type="datetimeFigureOut">
              <a:rPr lang="en-US" smtClean="0"/>
              <a:t>3/30/2020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7DB5685-3BF5-48EB-838C-D71A7A12CC59}"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80006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E93671B-5215-453B-A560-44AEB30D19B3}" type="datetimeFigureOut">
              <a:rPr lang="en-US" smtClean="0"/>
              <a:t>3/30/2020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7DB5685-3BF5-48EB-838C-D71A7A12CC59}" type="slidenum">
              <a:rPr lang="en-US" smtClean="0"/>
              <a:t>‹#›</a:t>
            </a:fld>
            <a:endParaRPr lang="en-US"/>
          </a:p>
        </p:txBody>
      </p:sp>
    </p:spTree>
    <p:extLst>
      <p:ext uri="{BB962C8B-B14F-4D97-AF65-F5344CB8AC3E}">
        <p14:creationId xmlns:p14="http://schemas.microsoft.com/office/powerpoint/2010/main" val="3693100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93671B-5215-453B-A560-44AEB30D19B3}" type="datetimeFigureOut">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7DB5685-3BF5-48EB-838C-D71A7A12CC59}" type="slidenum">
              <a:rPr lang="en-US" smtClean="0"/>
              <a:t>‹#›</a:t>
            </a:fld>
            <a:endParaRPr lang="en-US"/>
          </a:p>
        </p:txBody>
      </p:sp>
    </p:spTree>
    <p:extLst>
      <p:ext uri="{BB962C8B-B14F-4D97-AF65-F5344CB8AC3E}">
        <p14:creationId xmlns:p14="http://schemas.microsoft.com/office/powerpoint/2010/main" val="750671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93671B-5215-453B-A560-44AEB30D19B3}" type="datetimeFigureOut">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7DB5685-3BF5-48EB-838C-D71A7A12CC59}" type="slidenum">
              <a:rPr lang="en-US" smtClean="0"/>
              <a:t>‹#›</a:t>
            </a:fld>
            <a:endParaRPr lang="en-US"/>
          </a:p>
        </p:txBody>
      </p:sp>
    </p:spTree>
    <p:extLst>
      <p:ext uri="{BB962C8B-B14F-4D97-AF65-F5344CB8AC3E}">
        <p14:creationId xmlns:p14="http://schemas.microsoft.com/office/powerpoint/2010/main" val="1885650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93671B-5215-453B-A560-44AEB30D19B3}" type="datetimeFigureOut">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7DB5685-3BF5-48EB-838C-D71A7A12CC59}" type="slidenum">
              <a:rPr lang="en-US" smtClean="0"/>
              <a:t>‹#›</a:t>
            </a:fld>
            <a:endParaRPr lang="en-US"/>
          </a:p>
        </p:txBody>
      </p:sp>
    </p:spTree>
    <p:extLst>
      <p:ext uri="{BB962C8B-B14F-4D97-AF65-F5344CB8AC3E}">
        <p14:creationId xmlns:p14="http://schemas.microsoft.com/office/powerpoint/2010/main" val="2152351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93671B-5215-453B-A560-44AEB30D19B3}" type="datetimeFigureOut">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7DB5685-3BF5-48EB-838C-D71A7A12CC59}" type="slidenum">
              <a:rPr lang="en-US" smtClean="0"/>
              <a:t>‹#›</a:t>
            </a:fld>
            <a:endParaRPr lang="en-US"/>
          </a:p>
        </p:txBody>
      </p:sp>
    </p:spTree>
    <p:extLst>
      <p:ext uri="{BB962C8B-B14F-4D97-AF65-F5344CB8AC3E}">
        <p14:creationId xmlns:p14="http://schemas.microsoft.com/office/powerpoint/2010/main" val="2981289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E93671B-5215-453B-A560-44AEB30D19B3}" type="datetimeFigureOut">
              <a:rPr lang="en-US" smtClean="0"/>
              <a:t>3/30/2020</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7DB5685-3BF5-48EB-838C-D71A7A12CC59}" type="slidenum">
              <a:rPr lang="en-US" smtClean="0"/>
              <a:t>‹#›</a:t>
            </a:fld>
            <a:endParaRPr lang="en-US"/>
          </a:p>
        </p:txBody>
      </p:sp>
    </p:spTree>
    <p:extLst>
      <p:ext uri="{BB962C8B-B14F-4D97-AF65-F5344CB8AC3E}">
        <p14:creationId xmlns:p14="http://schemas.microsoft.com/office/powerpoint/2010/main" val="2919380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E93671B-5215-453B-A560-44AEB30D19B3}" type="datetimeFigureOut">
              <a:rPr lang="en-US" smtClean="0"/>
              <a:t>3/30/2020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7DB5685-3BF5-48EB-838C-D71A7A12CC59}" type="slidenum">
              <a:rPr lang="en-US" smtClean="0"/>
              <a:t>‹#›</a:t>
            </a:fld>
            <a:endParaRPr lang="en-US"/>
          </a:p>
        </p:txBody>
      </p:sp>
    </p:spTree>
    <p:extLst>
      <p:ext uri="{BB962C8B-B14F-4D97-AF65-F5344CB8AC3E}">
        <p14:creationId xmlns:p14="http://schemas.microsoft.com/office/powerpoint/2010/main" val="2334572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E93671B-5215-453B-A560-44AEB30D19B3}" type="datetimeFigureOut">
              <a:rPr lang="en-US" smtClean="0"/>
              <a:t>3/30/2020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7DB5685-3BF5-48EB-838C-D71A7A12CC59}" type="slidenum">
              <a:rPr lang="en-US" smtClean="0"/>
              <a:t>‹#›</a:t>
            </a:fld>
            <a:endParaRPr lang="en-US"/>
          </a:p>
        </p:txBody>
      </p:sp>
    </p:spTree>
    <p:extLst>
      <p:ext uri="{BB962C8B-B14F-4D97-AF65-F5344CB8AC3E}">
        <p14:creationId xmlns:p14="http://schemas.microsoft.com/office/powerpoint/2010/main" val="3204426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93671B-5215-453B-A560-44AEB30D19B3}" type="datetimeFigureOut">
              <a:rPr lang="en-US" smtClean="0"/>
              <a:t>3/30/2020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7DB5685-3BF5-48EB-838C-D71A7A12CC59}" type="slidenum">
              <a:rPr lang="en-US" smtClean="0"/>
              <a:t>‹#›</a:t>
            </a:fld>
            <a:endParaRPr lang="en-US"/>
          </a:p>
        </p:txBody>
      </p:sp>
    </p:spTree>
    <p:extLst>
      <p:ext uri="{BB962C8B-B14F-4D97-AF65-F5344CB8AC3E}">
        <p14:creationId xmlns:p14="http://schemas.microsoft.com/office/powerpoint/2010/main" val="4043410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93671B-5215-453B-A560-44AEB30D19B3}" type="datetimeFigureOut">
              <a:rPr lang="en-US" smtClean="0"/>
              <a:t>3/30/2020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7DB5685-3BF5-48EB-838C-D71A7A12CC59}" type="slidenum">
              <a:rPr lang="en-US" smtClean="0"/>
              <a:t>‹#›</a:t>
            </a:fld>
            <a:endParaRPr lang="en-US"/>
          </a:p>
        </p:txBody>
      </p:sp>
    </p:spTree>
    <p:extLst>
      <p:ext uri="{BB962C8B-B14F-4D97-AF65-F5344CB8AC3E}">
        <p14:creationId xmlns:p14="http://schemas.microsoft.com/office/powerpoint/2010/main" val="2698489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93671B-5215-453B-A560-44AEB30D19B3}" type="datetimeFigureOut">
              <a:rPr lang="en-US" smtClean="0"/>
              <a:t>3/30/2020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7DB5685-3BF5-48EB-838C-D71A7A12CC59}" type="slidenum">
              <a:rPr lang="en-US" smtClean="0"/>
              <a:t>‹#›</a:t>
            </a:fld>
            <a:endParaRPr lang="en-US"/>
          </a:p>
        </p:txBody>
      </p:sp>
    </p:spTree>
    <p:extLst>
      <p:ext uri="{BB962C8B-B14F-4D97-AF65-F5344CB8AC3E}">
        <p14:creationId xmlns:p14="http://schemas.microsoft.com/office/powerpoint/2010/main" val="3250085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E93671B-5215-453B-A560-44AEB30D19B3}" type="datetimeFigureOut">
              <a:rPr lang="en-US" smtClean="0"/>
              <a:t>3/30/2020</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7DB5685-3BF5-48EB-838C-D71A7A12CC59}" type="slidenum">
              <a:rPr lang="en-US" smtClean="0"/>
              <a:t>‹#›</a:t>
            </a:fld>
            <a:endParaRPr lang="en-US"/>
          </a:p>
        </p:txBody>
      </p:sp>
    </p:spTree>
    <p:extLst>
      <p:ext uri="{BB962C8B-B14F-4D97-AF65-F5344CB8AC3E}">
        <p14:creationId xmlns:p14="http://schemas.microsoft.com/office/powerpoint/2010/main" val="370673160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5739" y="2401389"/>
            <a:ext cx="8915399" cy="2262781"/>
          </a:xfrm>
        </p:spPr>
        <p:txBody>
          <a:bodyPr>
            <a:normAutofit fontScale="90000"/>
          </a:bodyPr>
          <a:lstStyle/>
          <a:p>
            <a:pPr algn="ctr"/>
            <a:r>
              <a:rPr lang="ka-GE" sz="2700" dirty="0"/>
              <a:t/>
            </a:r>
            <a:br>
              <a:rPr lang="ka-GE" sz="2700" dirty="0"/>
            </a:br>
            <a:r>
              <a:rPr lang="ka-GE" sz="2700" dirty="0">
                <a:solidFill>
                  <a:schemeClr val="accent1">
                    <a:lumMod val="50000"/>
                  </a:schemeClr>
                </a:solidFill>
              </a:rPr>
              <a:t>შპს „ჯი პი </a:t>
            </a:r>
            <a:r>
              <a:rPr lang="ka-GE" sz="2700" dirty="0" err="1">
                <a:solidFill>
                  <a:schemeClr val="accent1">
                    <a:lumMod val="50000"/>
                  </a:schemeClr>
                </a:solidFill>
              </a:rPr>
              <a:t>პი</a:t>
            </a:r>
            <a:r>
              <a:rPr lang="ka-GE" sz="2700" dirty="0">
                <a:solidFill>
                  <a:schemeClr val="accent1">
                    <a:lumMod val="50000"/>
                  </a:schemeClr>
                </a:solidFill>
              </a:rPr>
              <a:t>“</a:t>
            </a:r>
            <a:r>
              <a:rPr lang="ka-GE" sz="2700" dirty="0"/>
              <a:t/>
            </a:r>
            <a:br>
              <a:rPr lang="ka-GE" sz="2700" dirty="0"/>
            </a:br>
            <a:r>
              <a:rPr lang="ka-GE" sz="2700" dirty="0"/>
              <a:t/>
            </a:r>
            <a:br>
              <a:rPr lang="ka-GE" sz="2700" dirty="0"/>
            </a:br>
            <a:r>
              <a:rPr lang="ka-GE" sz="2700" dirty="0"/>
              <a:t/>
            </a:r>
            <a:br>
              <a:rPr lang="ka-GE" sz="2700" dirty="0"/>
            </a:br>
            <a:r>
              <a:rPr lang="ka-GE" sz="2700" dirty="0"/>
              <a:t/>
            </a:r>
            <a:br>
              <a:rPr lang="ka-GE" sz="2700" dirty="0"/>
            </a:br>
            <a:r>
              <a:rPr lang="ka-GE" sz="2700" dirty="0"/>
              <a:t>კასპის მუნიციპალიტეტში მეფრინველეობის ფერმის და   ფრინველის სასაკლაოს მოწყობის და ექსპლუატაციის პროექტი</a:t>
            </a:r>
            <a:r>
              <a:rPr lang="ka-GE" dirty="0"/>
              <a:t/>
            </a:r>
            <a:br>
              <a:rPr lang="ka-GE" dirty="0"/>
            </a:br>
            <a:endParaRPr lang="en-US" dirty="0"/>
          </a:p>
        </p:txBody>
      </p:sp>
      <p:sp>
        <p:nvSpPr>
          <p:cNvPr id="3" name="Subtitle 2"/>
          <p:cNvSpPr>
            <a:spLocks noGrp="1"/>
          </p:cNvSpPr>
          <p:nvPr>
            <p:ph type="subTitle" idx="1"/>
          </p:nvPr>
        </p:nvSpPr>
        <p:spPr>
          <a:xfrm>
            <a:off x="2349067" y="4777379"/>
            <a:ext cx="8915399" cy="1126283"/>
          </a:xfrm>
        </p:spPr>
        <p:txBody>
          <a:bodyPr/>
          <a:lstStyle/>
          <a:p>
            <a:pPr algn="ctr"/>
            <a:r>
              <a:rPr lang="ka-GE" dirty="0"/>
              <a:t>სკოპინგის </a:t>
            </a:r>
            <a:r>
              <a:rPr lang="ka-GE" dirty="0" smtClean="0"/>
              <a:t>ანგარიშის საჯარო განხილვა</a:t>
            </a:r>
            <a:endParaRPr lang="en-US" dirty="0"/>
          </a:p>
        </p:txBody>
      </p:sp>
    </p:spTree>
    <p:extLst>
      <p:ext uri="{BB962C8B-B14F-4D97-AF65-F5344CB8AC3E}">
        <p14:creationId xmlns:p14="http://schemas.microsoft.com/office/powerpoint/2010/main" val="218144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180" y="633346"/>
            <a:ext cx="10328747" cy="638633"/>
          </a:xfrm>
        </p:spPr>
        <p:txBody>
          <a:bodyPr>
            <a:normAutofit/>
          </a:bodyPr>
          <a:lstStyle/>
          <a:p>
            <a:pPr algn="r"/>
            <a:r>
              <a:rPr lang="ka-GE" sz="2400" dirty="0" smtClean="0"/>
              <a:t>მეფრინველეობის ფერმის გენ-გეგმა</a:t>
            </a:r>
            <a:endParaRPr lang="en-US" sz="2400" dirty="0"/>
          </a:p>
        </p:txBody>
      </p:sp>
      <p:pic>
        <p:nvPicPr>
          <p:cNvPr id="4" name="Content Placeholder 3"/>
          <p:cNvPicPr>
            <a:picLocks noGrp="1"/>
          </p:cNvPicPr>
          <p:nvPr>
            <p:ph idx="1"/>
          </p:nvPr>
        </p:nvPicPr>
        <p:blipFill rotWithShape="1">
          <a:blip r:embed="rId2"/>
          <a:srcRect l="942" b="4467"/>
          <a:stretch/>
        </p:blipFill>
        <p:spPr bwMode="auto">
          <a:xfrm>
            <a:off x="2023156" y="1878795"/>
            <a:ext cx="8915400" cy="28074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61663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1023" y="596404"/>
            <a:ext cx="8911687" cy="522514"/>
          </a:xfrm>
        </p:spPr>
        <p:txBody>
          <a:bodyPr>
            <a:normAutofit/>
          </a:bodyPr>
          <a:lstStyle/>
          <a:p>
            <a:pPr algn="r"/>
            <a:r>
              <a:rPr lang="ka-GE" sz="2800" dirty="0" smtClean="0"/>
              <a:t>სასაკლაო</a:t>
            </a:r>
            <a:endParaRPr lang="en-US" sz="2800" dirty="0"/>
          </a:p>
        </p:txBody>
      </p:sp>
      <p:pic>
        <p:nvPicPr>
          <p:cNvPr id="4" name="Content Placeholder 3"/>
          <p:cNvPicPr>
            <a:picLocks noGrp="1"/>
          </p:cNvPicPr>
          <p:nvPr>
            <p:ph idx="1"/>
          </p:nvPr>
        </p:nvPicPr>
        <p:blipFill>
          <a:blip r:embed="rId2"/>
          <a:stretch>
            <a:fillRect/>
          </a:stretch>
        </p:blipFill>
        <p:spPr>
          <a:xfrm>
            <a:off x="5686199" y="1633981"/>
            <a:ext cx="5665421" cy="4376283"/>
          </a:xfrm>
          <a:prstGeom prst="rect">
            <a:avLst/>
          </a:prstGeom>
        </p:spPr>
      </p:pic>
      <p:sp useBgFill="1">
        <p:nvSpPr>
          <p:cNvPr id="5" name="Rectangle 4"/>
          <p:cNvSpPr/>
          <p:nvPr/>
        </p:nvSpPr>
        <p:spPr>
          <a:xfrm>
            <a:off x="567117" y="1705740"/>
            <a:ext cx="4875739" cy="4093428"/>
          </a:xfrm>
          <a:prstGeom prst="rect">
            <a:avLst/>
          </a:prstGeom>
        </p:spPr>
        <p:txBody>
          <a:bodyPr wrap="square">
            <a:spAutoFit/>
          </a:bodyPr>
          <a:lstStyle/>
          <a:p>
            <a:pPr algn="just"/>
            <a:r>
              <a:rPr lang="ka-GE" sz="2000" dirty="0" smtClean="0"/>
              <a:t>ფრინველთა სასაკლაოსთვის შერჩეული ტერიტორია მდებარეობს სოფ. კავთისხევში. როგორც ფერმის ასევე სასაკლაოს შემთხვევაშიც ტერიტორიაზე ხე-მცენარეები არ არის წარმოდგენილი, ზედაპირულ წყლის ობიექტს წარმოადგენს მდინარე </a:t>
            </a:r>
            <a:r>
              <a:rPr lang="ka-GE" sz="2000" dirty="0" err="1" smtClean="0"/>
              <a:t>კაზარიანთხევი</a:t>
            </a:r>
            <a:r>
              <a:rPr lang="ka-GE" sz="2000" dirty="0" smtClean="0"/>
              <a:t>, რომელიც განსახილველ მონაკვეთზე დამშრალია, მდინარე ძირითადად საზრდოობს გრუნტის წყლებით და ნალექებით. </a:t>
            </a:r>
            <a:r>
              <a:rPr lang="ka-GE" sz="2000" dirty="0"/>
              <a:t>საპროექტო ტერიტორიის საერთო ფართი არის </a:t>
            </a:r>
            <a:r>
              <a:rPr lang="ka-GE" sz="2000" dirty="0" smtClean="0"/>
              <a:t>6799</a:t>
            </a:r>
            <a:r>
              <a:rPr lang="ka-GE" sz="2000" dirty="0"/>
              <a:t>.</a:t>
            </a:r>
            <a:endParaRPr lang="en-US" sz="2000" dirty="0"/>
          </a:p>
        </p:txBody>
      </p:sp>
    </p:spTree>
    <p:extLst>
      <p:ext uri="{BB962C8B-B14F-4D97-AF65-F5344CB8AC3E}">
        <p14:creationId xmlns:p14="http://schemas.microsoft.com/office/powerpoint/2010/main" val="4260270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0313" y="300837"/>
            <a:ext cx="8911687" cy="725719"/>
          </a:xfrm>
        </p:spPr>
        <p:txBody>
          <a:bodyPr>
            <a:normAutofit/>
          </a:bodyPr>
          <a:lstStyle/>
          <a:p>
            <a:pPr algn="r"/>
            <a:r>
              <a:rPr lang="ka-GE" sz="2800" dirty="0" smtClean="0"/>
              <a:t>ფრინველთა სასაკლაოს გენ-გეგმა</a:t>
            </a:r>
            <a:endParaRPr lang="en-US" sz="2800" dirty="0"/>
          </a:p>
        </p:txBody>
      </p:sp>
      <p:pic>
        <p:nvPicPr>
          <p:cNvPr id="5" name="Content Placeholder 4"/>
          <p:cNvPicPr>
            <a:picLocks noGrp="1"/>
          </p:cNvPicPr>
          <p:nvPr>
            <p:ph idx="1"/>
          </p:nvPr>
        </p:nvPicPr>
        <p:blipFill rotWithShape="1">
          <a:blip r:embed="rId2" cstate="print">
            <a:extLst>
              <a:ext uri="{28A0092B-C50C-407E-A947-70E740481C1C}">
                <a14:useLocalDpi xmlns:a14="http://schemas.microsoft.com/office/drawing/2010/main" val="0"/>
              </a:ext>
            </a:extLst>
          </a:blip>
          <a:srcRect l="4431" t="15147" r="1703" b="4113"/>
          <a:stretch/>
        </p:blipFill>
        <p:spPr bwMode="auto">
          <a:xfrm>
            <a:off x="2833767" y="1339272"/>
            <a:ext cx="7859985" cy="47659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7161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634" y="171528"/>
            <a:ext cx="8911687" cy="558145"/>
          </a:xfrm>
        </p:spPr>
        <p:txBody>
          <a:bodyPr>
            <a:normAutofit/>
          </a:bodyPr>
          <a:lstStyle/>
          <a:p>
            <a:pPr algn="r"/>
            <a:r>
              <a:rPr lang="ka-GE" sz="2800" dirty="0" smtClean="0"/>
              <a:t>ინსინირატორის დახასიათება</a:t>
            </a:r>
            <a:endParaRPr lang="en-US" sz="2800" dirty="0"/>
          </a:p>
        </p:txBody>
      </p:sp>
      <p:sp useBgFill="1">
        <p:nvSpPr>
          <p:cNvPr id="3" name="Content Placeholder 2"/>
          <p:cNvSpPr>
            <a:spLocks noGrp="1"/>
          </p:cNvSpPr>
          <p:nvPr>
            <p:ph idx="1"/>
          </p:nvPr>
        </p:nvSpPr>
        <p:spPr>
          <a:xfrm>
            <a:off x="175491" y="665019"/>
            <a:ext cx="11587739" cy="2493818"/>
          </a:xfrm>
        </p:spPr>
        <p:txBody>
          <a:bodyPr/>
          <a:lstStyle/>
          <a:p>
            <a:pPr marL="0" marR="0" algn="just">
              <a:spcBef>
                <a:spcPts val="0"/>
              </a:spcBef>
              <a:spcAft>
                <a:spcPts val="600"/>
              </a:spcAft>
            </a:pPr>
            <a:r>
              <a:rPr lang="ka-GE" dirty="0">
                <a:ea typeface="Calibri" panose="020F0502020204030204" pitchFamily="34" charset="0"/>
                <a:cs typeface="Times New Roman" panose="02020603050405020304" pitchFamily="18" charset="0"/>
              </a:rPr>
              <a:t>სახიფათო ნარჩენების დასაწვავად ფრინველთა სასაკლაოს ტერიტორიაზე მოეწყობა “KAHYAOGLU”-ს წარმოების „STINGER“-ის დანადგარი, რომელიც მუშაობს ქვანახშირზე. საქმიანობის სპეციფიკის გათვალისწინებით, თვეში საჭირო იქნება დაახლოებით 1 ტონა ქვანახშირის გამოყენება, შესაბამისად წლიურად 12 ტონა.  </a:t>
            </a:r>
            <a:endParaRPr lang="en-US" dirty="0">
              <a:latin typeface="Sylfaen" panose="010A0502050306030303" pitchFamily="18" charset="0"/>
              <a:ea typeface="Calibri" panose="020F0502020204030204" pitchFamily="34" charset="0"/>
              <a:cs typeface="Times New Roman" panose="02020603050405020304" pitchFamily="18" charset="0"/>
            </a:endParaRPr>
          </a:p>
          <a:p>
            <a:r>
              <a:rPr lang="ka-GE" dirty="0">
                <a:ea typeface="Calibri" panose="020F0502020204030204" pitchFamily="34" charset="0"/>
                <a:cs typeface="Times New Roman" panose="02020603050405020304" pitchFamily="18" charset="0"/>
              </a:rPr>
              <a:t>ინსინერატორის წარმადობა არის 80-120 კგ-სთ. დანადგარს აქვს მაქსიმალური სითბოს შენარჩუნების უნარი, რაც განპირობებულია ძლიერი ცეცხლგამძლე შემავსებლით და კერამიკული საიზოლაციო მასალით.</a:t>
            </a:r>
            <a:endParaRPr lang="en-US" dirty="0"/>
          </a:p>
        </p:txBody>
      </p:sp>
      <p:pic>
        <p:nvPicPr>
          <p:cNvPr id="4" name="Picture 3"/>
          <p:cNvPicPr/>
          <p:nvPr/>
        </p:nvPicPr>
        <p:blipFill rotWithShape="1">
          <a:blip r:embed="rId2"/>
          <a:srcRect l="3119" t="6729" r="6783" b="2871"/>
          <a:stretch/>
        </p:blipFill>
        <p:spPr bwMode="auto">
          <a:xfrm>
            <a:off x="7153708" y="3158837"/>
            <a:ext cx="3648075" cy="339471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694753" y="3927825"/>
            <a:ext cx="4761465" cy="369332"/>
          </a:xfrm>
          <a:prstGeom prst="rect">
            <a:avLst/>
          </a:prstGeom>
        </p:spPr>
        <p:txBody>
          <a:bodyPr wrap="square">
            <a:spAutoFit/>
          </a:bodyPr>
          <a:lstStyle/>
          <a:p>
            <a:pPr>
              <a:spcBef>
                <a:spcPts val="600"/>
              </a:spcBef>
              <a:spcAft>
                <a:spcPts val="600"/>
              </a:spcAft>
            </a:pPr>
            <a:r>
              <a:rPr lang="ka-GE" dirty="0" smtClean="0">
                <a:solidFill>
                  <a:srgbClr val="44546A"/>
                </a:solidFill>
                <a:ea typeface="Calibri" panose="020F0502020204030204" pitchFamily="34" charset="0"/>
                <a:cs typeface="Times New Roman" panose="02020603050405020304" pitchFamily="18" charset="0"/>
              </a:rPr>
              <a:t>ინსინირატორის </a:t>
            </a:r>
            <a:r>
              <a:rPr lang="ka-GE" dirty="0">
                <a:solidFill>
                  <a:srgbClr val="44546A"/>
                </a:solidFill>
                <a:ea typeface="Calibri" panose="020F0502020204030204" pitchFamily="34" charset="0"/>
                <a:cs typeface="Times New Roman" panose="02020603050405020304" pitchFamily="18" charset="0"/>
              </a:rPr>
              <a:t>ზოგადი </a:t>
            </a:r>
            <a:r>
              <a:rPr lang="ka-GE" dirty="0" smtClean="0">
                <a:solidFill>
                  <a:srgbClr val="44546A"/>
                </a:solidFill>
                <a:ea typeface="Calibri" panose="020F0502020204030204" pitchFamily="34" charset="0"/>
                <a:cs typeface="Times New Roman" panose="02020603050405020304" pitchFamily="18" charset="0"/>
              </a:rPr>
              <a:t>სქემა  </a:t>
            </a:r>
            <a:endParaRPr lang="en-US" sz="1600" i="1" dirty="0">
              <a:solidFill>
                <a:srgbClr val="44546A"/>
              </a:solidFill>
              <a:effectLst/>
              <a:latin typeface="Sylfaen" panose="010A0502050306030303" pitchFamily="18" charset="0"/>
              <a:ea typeface="Calibri" panose="020F0502020204030204" pitchFamily="34" charset="0"/>
              <a:cs typeface="Times New Roman" panose="02020603050405020304" pitchFamily="18" charset="0"/>
            </a:endParaRPr>
          </a:p>
        </p:txBody>
      </p:sp>
      <p:sp>
        <p:nvSpPr>
          <p:cNvPr id="6" name="Right Arrow 5"/>
          <p:cNvSpPr/>
          <p:nvPr/>
        </p:nvSpPr>
        <p:spPr>
          <a:xfrm>
            <a:off x="5412509" y="3999345"/>
            <a:ext cx="979055" cy="277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266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325" y="624110"/>
            <a:ext cx="8911687" cy="638633"/>
          </a:xfrm>
        </p:spPr>
        <p:txBody>
          <a:bodyPr>
            <a:normAutofit/>
          </a:bodyPr>
          <a:lstStyle/>
          <a:p>
            <a:pPr algn="ctr"/>
            <a:r>
              <a:rPr lang="ka-GE" sz="2800" dirty="0" smtClean="0"/>
              <a:t>წყალმომარაგება და ჩამდინარე წყლების არინება</a:t>
            </a:r>
            <a:endParaRPr lang="en-US" sz="2800" dirty="0"/>
          </a:p>
        </p:txBody>
      </p:sp>
      <p:sp useBgFill="1">
        <p:nvSpPr>
          <p:cNvPr id="3" name="Content Placeholder 2"/>
          <p:cNvSpPr>
            <a:spLocks noGrp="1"/>
          </p:cNvSpPr>
          <p:nvPr>
            <p:ph idx="1"/>
          </p:nvPr>
        </p:nvSpPr>
        <p:spPr>
          <a:xfrm>
            <a:off x="539932" y="1728650"/>
            <a:ext cx="11146971" cy="3777622"/>
          </a:xfrm>
        </p:spPr>
        <p:txBody>
          <a:bodyPr/>
          <a:lstStyle/>
          <a:p>
            <a:pPr marL="0" marR="0" algn="just">
              <a:spcBef>
                <a:spcPts val="0"/>
              </a:spcBef>
              <a:spcAft>
                <a:spcPts val="600"/>
              </a:spcAft>
            </a:pPr>
            <a:r>
              <a:rPr lang="ka-GE" dirty="0">
                <a:ea typeface="Calibri" panose="020F0502020204030204" pitchFamily="34" charset="0"/>
                <a:cs typeface="Times New Roman" panose="02020603050405020304" pitchFamily="18" charset="0"/>
              </a:rPr>
              <a:t>საპროექტო ქათმების ფერმის როგორც მშენებლობის, ასევე ექსპლუატაციის ეტაპზე წყალმომარაგება მოხდება ტერიტორიაზე არსებული ჭაბურღილის საშუალებით, ხოლო ფეკალური წყლებისთვის დროებით მოწყობა 3 მ</a:t>
            </a:r>
            <a:r>
              <a:rPr lang="ka-GE" baseline="30000" dirty="0">
                <a:ea typeface="Calibri" panose="020F0502020204030204" pitchFamily="34" charset="0"/>
                <a:cs typeface="Times New Roman" panose="02020603050405020304" pitchFamily="18" charset="0"/>
              </a:rPr>
              <a:t>3</a:t>
            </a:r>
            <a:r>
              <a:rPr lang="ka-GE" dirty="0">
                <a:ea typeface="Calibri" panose="020F0502020204030204" pitchFamily="34" charset="0"/>
                <a:cs typeface="Times New Roman" panose="02020603050405020304" pitchFamily="18" charset="0"/>
              </a:rPr>
              <a:t> მოცულობის საასენიზაციო ორმო, რომელიც ექსპლუატაციის ეტაპზე ჩანაცვლდება </a:t>
            </a:r>
            <a:r>
              <a:rPr lang="ka-GE" dirty="0" smtClean="0">
                <a:ea typeface="Calibri" panose="020F0502020204030204" pitchFamily="34" charset="0"/>
                <a:cs typeface="Times New Roman" panose="02020603050405020304" pitchFamily="18" charset="0"/>
              </a:rPr>
              <a:t>ბიოლოგიური </a:t>
            </a:r>
            <a:r>
              <a:rPr lang="ka-GE" dirty="0">
                <a:ea typeface="Calibri" panose="020F0502020204030204" pitchFamily="34" charset="0"/>
                <a:cs typeface="Times New Roman" panose="02020603050405020304" pitchFamily="18" charset="0"/>
              </a:rPr>
              <a:t>გამწმენდი ნაგებობით</a:t>
            </a:r>
            <a:r>
              <a:rPr lang="ka-GE" dirty="0" smtClean="0">
                <a:ea typeface="Calibri" panose="020F0502020204030204" pitchFamily="34" charset="0"/>
                <a:cs typeface="Times New Roman" panose="02020603050405020304" pitchFamily="18" charset="0"/>
              </a:rPr>
              <a:t>.</a:t>
            </a:r>
          </a:p>
          <a:p>
            <a:pPr marL="0" marR="0" algn="just">
              <a:spcBef>
                <a:spcPts val="0"/>
              </a:spcBef>
              <a:spcAft>
                <a:spcPts val="600"/>
              </a:spcAft>
            </a:pPr>
            <a:r>
              <a:rPr lang="ka-GE" dirty="0" smtClean="0">
                <a:ea typeface="Calibri" panose="020F0502020204030204" pitchFamily="34" charset="0"/>
                <a:cs typeface="Times New Roman" panose="02020603050405020304" pitchFamily="18" charset="0"/>
              </a:rPr>
              <a:t>ექსპლუატაციის </a:t>
            </a:r>
            <a:r>
              <a:rPr lang="ka-GE" dirty="0">
                <a:ea typeface="Calibri" panose="020F0502020204030204" pitchFamily="34" charset="0"/>
                <a:cs typeface="Times New Roman" panose="02020603050405020304" pitchFamily="18" charset="0"/>
              </a:rPr>
              <a:t>ეტაპზე სამეურნეო-ფეკალური წყლების რაოდენობა იქნება 2,65 მ</a:t>
            </a:r>
            <a:r>
              <a:rPr lang="ka-GE" baseline="30000" dirty="0">
                <a:ea typeface="Calibri" panose="020F0502020204030204" pitchFamily="34" charset="0"/>
                <a:cs typeface="Times New Roman" panose="02020603050405020304" pitchFamily="18" charset="0"/>
              </a:rPr>
              <a:t>3</a:t>
            </a:r>
            <a:r>
              <a:rPr lang="ka-GE" dirty="0">
                <a:ea typeface="Calibri" panose="020F0502020204030204" pitchFamily="34" charset="0"/>
                <a:cs typeface="Times New Roman" panose="02020603050405020304" pitchFamily="18" charset="0"/>
              </a:rPr>
              <a:t>/</a:t>
            </a:r>
            <a:r>
              <a:rPr lang="ka-GE" dirty="0" err="1">
                <a:ea typeface="Calibri" panose="020F0502020204030204" pitchFamily="34" charset="0"/>
                <a:cs typeface="Times New Roman" panose="02020603050405020304" pitchFamily="18" charset="0"/>
              </a:rPr>
              <a:t>დღღ</a:t>
            </a:r>
            <a:r>
              <a:rPr lang="ka-GE" dirty="0">
                <a:ea typeface="Calibri" panose="020F0502020204030204" pitchFamily="34" charset="0"/>
                <a:cs typeface="Times New Roman" panose="02020603050405020304" pitchFamily="18" charset="0"/>
              </a:rPr>
              <a:t>. რომელიც ჩაედინება სამეურნეო-ფეკალური წყლების </a:t>
            </a:r>
            <a:r>
              <a:rPr lang="ka-GE" dirty="0" smtClean="0">
                <a:ea typeface="Calibri" panose="020F0502020204030204" pitchFamily="34" charset="0"/>
                <a:cs typeface="Times New Roman" panose="02020603050405020304" pitchFamily="18" charset="0"/>
              </a:rPr>
              <a:t>გაწმენდა ნაგებობაში. გამწმენდი </a:t>
            </a:r>
            <a:r>
              <a:rPr lang="ka-GE" dirty="0">
                <a:ea typeface="Calibri" panose="020F0502020204030204" pitchFamily="34" charset="0"/>
                <a:cs typeface="Times New Roman" panose="02020603050405020304" pitchFamily="18" charset="0"/>
              </a:rPr>
              <a:t>ნაგებობიდან საკანალიზაციო ქსელის საშუალებით გაწმენდილი სითხე მიეწოდება მშთანთქმელ საკანალიზაციო ჭას, რომელიც ეფუძნება ქვიშა-ხრეშოვან ფენილს</a:t>
            </a:r>
            <a:r>
              <a:rPr lang="ka-GE" dirty="0" smtClean="0">
                <a:ea typeface="Calibri" panose="020F0502020204030204" pitchFamily="34" charset="0"/>
                <a:cs typeface="Times New Roman" panose="02020603050405020304" pitchFamily="18" charset="0"/>
              </a:rPr>
              <a:t>.</a:t>
            </a:r>
          </a:p>
          <a:p>
            <a:pPr marL="0" marR="0" algn="just">
              <a:spcBef>
                <a:spcPts val="0"/>
              </a:spcBef>
              <a:spcAft>
                <a:spcPts val="600"/>
              </a:spcAft>
            </a:pPr>
            <a:r>
              <a:rPr lang="ka-GE" dirty="0">
                <a:ea typeface="Calibri" panose="020F0502020204030204" pitchFamily="34" charset="0"/>
                <a:cs typeface="Times New Roman" panose="02020603050405020304" pitchFamily="18" charset="0"/>
              </a:rPr>
              <a:t>სასაკლაოს წყალმომარაგებისათვის დაგეგმილია ჭაბურღილის მოწყობა.  საწარმოო და სამეურნეო-საყოფაცხოვრებო წყლების გაწმენდა ექსპლუატაციის ეტაპზე მოხდება ბიოლოგიური გამწმენდი ნაგებობით, სულ  39,65 მ</a:t>
            </a:r>
            <a:r>
              <a:rPr lang="ka-GE" baseline="30000" dirty="0">
                <a:ea typeface="Calibri" panose="020F0502020204030204" pitchFamily="34" charset="0"/>
                <a:cs typeface="Times New Roman" panose="02020603050405020304" pitchFamily="18" charset="0"/>
              </a:rPr>
              <a:t>3</a:t>
            </a:r>
            <a:r>
              <a:rPr lang="ka-GE" dirty="0">
                <a:ea typeface="Calibri" panose="020F0502020204030204" pitchFamily="34" charset="0"/>
                <a:cs typeface="Times New Roman" panose="02020603050405020304" pitchFamily="18" charset="0"/>
              </a:rPr>
              <a:t> დღე/ღამეში, მათ შორის  2,65 მ</a:t>
            </a:r>
            <a:r>
              <a:rPr lang="ka-GE" baseline="30000" dirty="0">
                <a:ea typeface="Calibri" panose="020F0502020204030204" pitchFamily="34" charset="0"/>
                <a:cs typeface="Times New Roman" panose="02020603050405020304" pitchFamily="18" charset="0"/>
              </a:rPr>
              <a:t>3</a:t>
            </a:r>
            <a:r>
              <a:rPr lang="ka-GE" dirty="0">
                <a:ea typeface="Calibri" panose="020F0502020204030204" pitchFamily="34" charset="0"/>
                <a:cs typeface="Times New Roman" panose="02020603050405020304" pitchFamily="18" charset="0"/>
              </a:rPr>
              <a:t> იქნება საოფისე შენობიდან მიღებული სამეურნეო-საყოფაცხოვრებო ჩამდინარე წყლები. </a:t>
            </a:r>
            <a:endParaRPr lang="en-US"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2651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779" y="754740"/>
            <a:ext cx="8911687" cy="595090"/>
          </a:xfrm>
        </p:spPr>
        <p:txBody>
          <a:bodyPr>
            <a:normAutofit/>
          </a:bodyPr>
          <a:lstStyle/>
          <a:p>
            <a:pPr algn="ctr"/>
            <a:r>
              <a:rPr lang="ka-GE" sz="2400" dirty="0" smtClean="0"/>
              <a:t>სამუშაო </a:t>
            </a:r>
            <a:r>
              <a:rPr lang="ka-GE" sz="2400" dirty="0"/>
              <a:t>გრაფიკი და დასაქმებული ადამიანების რაოდენობა</a:t>
            </a:r>
            <a:endParaRPr lang="en-US" sz="2400" dirty="0"/>
          </a:p>
        </p:txBody>
      </p:sp>
      <p:sp>
        <p:nvSpPr>
          <p:cNvPr id="3" name="Content Placeholder 2"/>
          <p:cNvSpPr>
            <a:spLocks noGrp="1"/>
          </p:cNvSpPr>
          <p:nvPr>
            <p:ph idx="1"/>
          </p:nvPr>
        </p:nvSpPr>
        <p:spPr>
          <a:xfrm>
            <a:off x="1294296" y="1776548"/>
            <a:ext cx="10126764" cy="3777622"/>
          </a:xfrm>
        </p:spPr>
        <p:txBody>
          <a:bodyPr/>
          <a:lstStyle/>
          <a:p>
            <a:r>
              <a:rPr lang="ka-GE" dirty="0"/>
              <a:t>ორივე შენობის სამშენებლო სამუშაოები გასტანს ერთი </a:t>
            </a:r>
            <a:r>
              <a:rPr lang="ka-GE" dirty="0" smtClean="0"/>
              <a:t>წელი, </a:t>
            </a:r>
            <a:r>
              <a:rPr lang="ka-GE" dirty="0"/>
              <a:t>სამუშაო დღეების რაოდენობა იქნება 340, 8 საათიანი სამუშაო გრაფიკით. ექსპლუატაციის ეტაპზე ქათმის ფერმაც და სასაკლაოც იმუშავებს 365 დღე 8 საათიანი სამუშაო გრაფიკით. </a:t>
            </a:r>
          </a:p>
          <a:p>
            <a:r>
              <a:rPr lang="ka-GE" dirty="0"/>
              <a:t>მშენებლობის ეტაპზე ჯამში დასაქმდება 30 კაცი, ხოლო ექსპლუატაციის ეტაპზე თითოეულში იმუშავებს 40 - 55 ადამიანი (ჯამში 80-95</a:t>
            </a:r>
            <a:r>
              <a:rPr lang="ka-GE" dirty="0" smtClean="0"/>
              <a:t>).</a:t>
            </a:r>
            <a:endParaRPr lang="en-US" dirty="0"/>
          </a:p>
        </p:txBody>
      </p:sp>
    </p:spTree>
    <p:extLst>
      <p:ext uri="{BB962C8B-B14F-4D97-AF65-F5344CB8AC3E}">
        <p14:creationId xmlns:p14="http://schemas.microsoft.com/office/powerpoint/2010/main" val="3787187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283" y="761203"/>
            <a:ext cx="10076727" cy="492831"/>
          </a:xfrm>
        </p:spPr>
        <p:txBody>
          <a:bodyPr>
            <a:normAutofit/>
          </a:bodyPr>
          <a:lstStyle/>
          <a:p>
            <a:pPr algn="ctr"/>
            <a:r>
              <a:rPr lang="ka-GE" sz="2400" dirty="0" smtClean="0"/>
              <a:t>გარემოზე მოსალოდნელი ზემოქმედებები</a:t>
            </a:r>
            <a:endParaRPr lang="en-US" sz="2400" dirty="0"/>
          </a:p>
        </p:txBody>
      </p:sp>
      <p:sp>
        <p:nvSpPr>
          <p:cNvPr id="3" name="Content Placeholder 2"/>
          <p:cNvSpPr>
            <a:spLocks noGrp="1"/>
          </p:cNvSpPr>
          <p:nvPr>
            <p:ph idx="1"/>
          </p:nvPr>
        </p:nvSpPr>
        <p:spPr>
          <a:xfrm>
            <a:off x="2449813" y="1565298"/>
            <a:ext cx="8915400" cy="3777622"/>
          </a:xfrm>
        </p:spPr>
        <p:txBody>
          <a:bodyPr/>
          <a:lstStyle/>
          <a:p>
            <a:r>
              <a:rPr lang="ka-GE" dirty="0" smtClean="0"/>
              <a:t>ხმაური </a:t>
            </a:r>
            <a:r>
              <a:rPr lang="ka-GE" dirty="0"/>
              <a:t>და ატმოსფერული ჰაერის </a:t>
            </a:r>
            <a:r>
              <a:rPr lang="ka-GE" dirty="0" smtClean="0"/>
              <a:t>დაბინძურება;</a:t>
            </a:r>
          </a:p>
          <a:p>
            <a:r>
              <a:rPr lang="ka-GE" dirty="0" smtClean="0"/>
              <a:t>ზემოქმედება</a:t>
            </a:r>
            <a:r>
              <a:rPr lang="ka-GE" dirty="0"/>
              <a:t>	გეოლოგიური </a:t>
            </a:r>
            <a:r>
              <a:rPr lang="ka-GE" dirty="0" smtClean="0"/>
              <a:t>გარემოზე;</a:t>
            </a:r>
          </a:p>
          <a:p>
            <a:r>
              <a:rPr lang="ka-GE" dirty="0" smtClean="0"/>
              <a:t>ზემოქმედება წყლის გარემოზე;</a:t>
            </a:r>
          </a:p>
          <a:p>
            <a:r>
              <a:rPr lang="ka-GE" dirty="0" smtClean="0"/>
              <a:t>ზემოქმედება ბიოლოგიურ გარემოზე; </a:t>
            </a:r>
          </a:p>
          <a:p>
            <a:r>
              <a:rPr lang="ka-GE" dirty="0" smtClean="0"/>
              <a:t>ზემოქმედება ნიადაგზე და გრუნტზე;</a:t>
            </a:r>
          </a:p>
          <a:p>
            <a:r>
              <a:rPr lang="ka-GE" dirty="0" smtClean="0"/>
              <a:t>ნარჩენების წარმოქმნით მოსალოდნელი ზემოქმედება;</a:t>
            </a:r>
          </a:p>
          <a:p>
            <a:r>
              <a:rPr lang="ka-GE" dirty="0"/>
              <a:t>ვიზუალურ-ლანდშაფტური ცვლილებით გამოწვეული ზემოქმედება;</a:t>
            </a:r>
          </a:p>
          <a:p>
            <a:r>
              <a:rPr lang="ka-GE" dirty="0" smtClean="0"/>
              <a:t>ზემოქმედება სოციალურ გარემოზე. </a:t>
            </a:r>
          </a:p>
          <a:p>
            <a:endParaRPr lang="ka-GE" dirty="0" smtClean="0"/>
          </a:p>
          <a:p>
            <a:endParaRPr lang="en-US" dirty="0"/>
          </a:p>
        </p:txBody>
      </p:sp>
    </p:spTree>
    <p:extLst>
      <p:ext uri="{BB962C8B-B14F-4D97-AF65-F5344CB8AC3E}">
        <p14:creationId xmlns:p14="http://schemas.microsoft.com/office/powerpoint/2010/main" val="3317652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32700">
              <a:srgbClr val="ECF1F6"/>
            </a:gs>
            <a:gs pos="4500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98172" y="2844797"/>
            <a:ext cx="9828212" cy="1280890"/>
          </a:xfrm>
          <a:noFill/>
        </p:spPr>
        <p:txBody>
          <a:bodyPr>
            <a:noAutofit/>
          </a:bodyPr>
          <a:lstStyle/>
          <a:p>
            <a:r>
              <a:rPr lang="ka-GE" sz="4800" dirty="0" smtClean="0"/>
              <a:t>გმადლობთ ყურადღებისთვის!!!</a:t>
            </a:r>
            <a:endParaRPr lang="en-US" sz="4800" dirty="0"/>
          </a:p>
        </p:txBody>
      </p:sp>
      <p:pic>
        <p:nvPicPr>
          <p:cNvPr id="3" name="Picture 2" descr="Axali logo.png"/>
          <p:cNvPicPr/>
          <p:nvPr/>
        </p:nvPicPr>
        <p:blipFill>
          <a:blip r:embed="rId2" cstate="screen">
            <a:extLst>
              <a:ext uri="{28A0092B-C50C-407E-A947-70E740481C1C}">
                <a14:useLocalDpi xmlns:a14="http://schemas.microsoft.com/office/drawing/2010/main" val="0"/>
              </a:ext>
            </a:extLst>
          </a:blip>
          <a:stretch>
            <a:fillRect/>
          </a:stretch>
        </p:blipFill>
        <p:spPr>
          <a:xfrm>
            <a:off x="2582995" y="6019079"/>
            <a:ext cx="1353280" cy="579113"/>
          </a:xfrm>
          <a:prstGeom prst="rect">
            <a:avLst/>
          </a:prstGeom>
        </p:spPr>
      </p:pic>
      <p:sp>
        <p:nvSpPr>
          <p:cNvPr id="5" name="Rectangle 4">
            <a:extLst>
              <a:ext uri="{FF2B5EF4-FFF2-40B4-BE49-F238E27FC236}">
                <a16:creationId xmlns:a16="http://schemas.microsoft.com/office/drawing/2014/main" xmlns="" id="{CE1D692F-8C4B-47E6-B367-1CB302E31A6B}"/>
              </a:ext>
              <a:ext uri="{C183D7F6-B498-43B3-948B-1728B52AA6E4}">
                <adec:decorative xmlns:adec="http://schemas.microsoft.com/office/drawing/2017/decorative" xmlns="" val="1"/>
              </a:ext>
            </a:extLst>
          </p:cNvPr>
          <p:cNvSpPr/>
          <p:nvPr/>
        </p:nvSpPr>
        <p:spPr>
          <a:xfrm>
            <a:off x="3936275" y="5759273"/>
            <a:ext cx="4406538" cy="1098727"/>
          </a:xfrm>
          <a:prstGeom prst="rect">
            <a:avLst/>
          </a:prstGeom>
          <a:solidFill>
            <a:schemeClr val="bg1">
              <a:alpha val="90000"/>
            </a:schemeClr>
          </a:solidFill>
          <a:ln w="12700" cap="flat" cmpd="sng" algn="ctr">
            <a:noFill/>
            <a:prstDash val="solid"/>
            <a:miter lim="800000"/>
          </a:ln>
          <a:effectLst/>
        </p:spPr>
        <p:txBody>
          <a:bodyPr rtlCol="0" anchor="ctr"/>
          <a:lstStyle/>
          <a:p>
            <a:pPr lvl="0" algn="ctr"/>
            <a:r>
              <a:rPr lang="ka-GE" sz="1400" kern="0" dirty="0">
                <a:solidFill>
                  <a:schemeClr val="accent1">
                    <a:lumMod val="50000"/>
                  </a:schemeClr>
                </a:solidFill>
                <a:latin typeface="+mj-lt"/>
              </a:rPr>
              <a:t>შპს „გამა კონსალტინგი“</a:t>
            </a:r>
          </a:p>
          <a:p>
            <a:pPr lvl="0" algn="ctr"/>
            <a:r>
              <a:rPr lang="ka-GE" sz="1400" kern="0" dirty="0">
                <a:solidFill>
                  <a:schemeClr val="accent1">
                    <a:lumMod val="50000"/>
                  </a:schemeClr>
                </a:solidFill>
                <a:latin typeface="+mj-lt"/>
              </a:rPr>
              <a:t>0192 თბილისი, გურამიშვილის გამზ. </a:t>
            </a:r>
            <a:r>
              <a:rPr lang="ka-GE" sz="1400" kern="0" dirty="0" smtClean="0">
                <a:solidFill>
                  <a:schemeClr val="accent1">
                    <a:lumMod val="50000"/>
                  </a:schemeClr>
                </a:solidFill>
                <a:latin typeface="+mj-lt"/>
              </a:rPr>
              <a:t>19 დ </a:t>
            </a:r>
            <a:endParaRPr lang="ka-GE" sz="1400" kern="0" dirty="0">
              <a:solidFill>
                <a:schemeClr val="accent1">
                  <a:lumMod val="50000"/>
                </a:schemeClr>
              </a:solidFill>
              <a:latin typeface="+mj-lt"/>
            </a:endParaRPr>
          </a:p>
          <a:p>
            <a:pPr lvl="0" algn="ctr"/>
            <a:r>
              <a:rPr lang="ka-GE" sz="1400" kern="0" dirty="0">
                <a:solidFill>
                  <a:schemeClr val="accent1">
                    <a:lumMod val="50000"/>
                  </a:schemeClr>
                </a:solidFill>
                <a:latin typeface="+mj-lt"/>
              </a:rPr>
              <a:t>ტელ: +(995 32) 260 15 27; </a:t>
            </a:r>
          </a:p>
          <a:p>
            <a:pPr lvl="0" algn="ctr"/>
            <a:r>
              <a:rPr lang="en-US" sz="1400" kern="0" dirty="0">
                <a:solidFill>
                  <a:schemeClr val="accent1">
                    <a:lumMod val="50000"/>
                  </a:schemeClr>
                </a:solidFill>
                <a:latin typeface="+mj-lt"/>
              </a:rPr>
              <a:t>E-mail: j.akhvlediani@gamma.ge</a:t>
            </a:r>
          </a:p>
          <a:p>
            <a:pPr lvl="0" algn="ctr"/>
            <a:r>
              <a:rPr lang="en-US" sz="1400" kern="0" dirty="0">
                <a:solidFill>
                  <a:schemeClr val="accent1">
                    <a:lumMod val="50000"/>
                  </a:schemeClr>
                </a:solidFill>
                <a:latin typeface="+mj-lt"/>
              </a:rPr>
              <a:t>www.facebook.com/gammaconsultingGeorgia</a:t>
            </a:r>
          </a:p>
        </p:txBody>
      </p:sp>
    </p:spTree>
    <p:extLst>
      <p:ext uri="{BB962C8B-B14F-4D97-AF65-F5344CB8AC3E}">
        <p14:creationId xmlns:p14="http://schemas.microsoft.com/office/powerpoint/2010/main" val="286297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068" y="719904"/>
            <a:ext cx="8911687" cy="534130"/>
          </a:xfrm>
        </p:spPr>
        <p:txBody>
          <a:bodyPr>
            <a:normAutofit/>
          </a:bodyPr>
          <a:lstStyle/>
          <a:p>
            <a:pPr algn="ctr"/>
            <a:r>
              <a:rPr lang="ka-GE" sz="2400" dirty="0" smtClean="0"/>
              <a:t>შესავალი</a:t>
            </a:r>
            <a:endParaRPr lang="en-US" sz="2400" dirty="0"/>
          </a:p>
        </p:txBody>
      </p:sp>
      <p:sp>
        <p:nvSpPr>
          <p:cNvPr id="3" name="Content Placeholder 2"/>
          <p:cNvSpPr>
            <a:spLocks noGrp="1"/>
          </p:cNvSpPr>
          <p:nvPr>
            <p:ph idx="1"/>
          </p:nvPr>
        </p:nvSpPr>
        <p:spPr>
          <a:xfrm>
            <a:off x="959786" y="1698830"/>
            <a:ext cx="10436250" cy="3777622"/>
          </a:xfrm>
        </p:spPr>
        <p:txBody>
          <a:bodyPr>
            <a:normAutofit/>
          </a:bodyPr>
          <a:lstStyle/>
          <a:p>
            <a:pPr algn="just">
              <a:spcBef>
                <a:spcPts val="0"/>
              </a:spcBef>
              <a:spcAft>
                <a:spcPts val="600"/>
              </a:spcAft>
            </a:pPr>
            <a:r>
              <a:rPr lang="ka-GE" dirty="0"/>
              <a:t>დაგეგმილი საქმიანობა გულისხმობს კასპის მუნიციპალიტეტში, სოფლებში ახალქალაქი და კავთისხევში </a:t>
            </a:r>
            <a:r>
              <a:rPr lang="ka-GE" dirty="0" err="1"/>
              <a:t>მეფრინველეობს</a:t>
            </a:r>
            <a:r>
              <a:rPr lang="ka-GE" dirty="0"/>
              <a:t> ფერმის და ფრინველთა სასაკლაოს მოწყობა-ექსპლუატაციას. ქათმის ფერმაში ფრინველის ინკუბატორის მოწყობა არ იგეგმება, უკვე გამოჩეკილი (1 დღის) წიწილის შემოყვანა მოხდება შპს „ჯი პი პი“-ს კუთვნილი მოქმედი ფერმებიდან  (კასპის მუნიციპალიტეტის სოფ. </a:t>
            </a:r>
            <a:r>
              <a:rPr lang="ka-GE" dirty="0" err="1"/>
              <a:t>ნოსტესა</a:t>
            </a:r>
            <a:r>
              <a:rPr lang="ka-GE" dirty="0"/>
              <a:t> და </a:t>
            </a:r>
            <a:r>
              <a:rPr lang="ka-GE" dirty="0" err="1"/>
              <a:t>ბარნაბიანთკარში</a:t>
            </a:r>
            <a:r>
              <a:rPr lang="ka-GE" dirty="0"/>
              <a:t>). </a:t>
            </a:r>
            <a:endParaRPr lang="ka-GE" dirty="0" smtClean="0"/>
          </a:p>
          <a:p>
            <a:pPr algn="just">
              <a:spcBef>
                <a:spcPts val="0"/>
              </a:spcBef>
              <a:spcAft>
                <a:spcPts val="600"/>
              </a:spcAft>
            </a:pPr>
            <a:r>
              <a:rPr lang="ka-GE" dirty="0" smtClean="0"/>
              <a:t>ქათმის </a:t>
            </a:r>
            <a:r>
              <a:rPr lang="ka-GE" dirty="0"/>
              <a:t>ფერმა გათვლილი </a:t>
            </a:r>
            <a:r>
              <a:rPr lang="ka-GE" dirty="0" smtClean="0"/>
              <a:t>იქნება </a:t>
            </a:r>
            <a:r>
              <a:rPr lang="ka-GE" dirty="0"/>
              <a:t>1,800,000 (მილიონ რვაასი </a:t>
            </a:r>
            <a:r>
              <a:rPr lang="ka-GE" dirty="0" smtClean="0"/>
              <a:t>ათასი) </a:t>
            </a:r>
            <a:r>
              <a:rPr lang="ka-GE" dirty="0"/>
              <a:t>ცალი ქათმის წარმადობაზე წელიწადში, ხოლო სასაკლაოს წარმადობაა 150 დან - 1500-მდე ფრთა ქათამი საათში. ფერმასა და სასაკლაოში უსიამოვნო სუნის გავრცელების პრევენციის მიზნით და ასევე ტერიტორიის სადეზინფექციოდ გამოყენებული იქნება სხვადასხვა ქიმიურ საშუალებები</a:t>
            </a:r>
            <a:r>
              <a:rPr lang="ka-GE" dirty="0" smtClean="0"/>
              <a:t>.</a:t>
            </a:r>
          </a:p>
          <a:p>
            <a:pPr algn="just">
              <a:spcBef>
                <a:spcPts val="0"/>
              </a:spcBef>
              <a:spcAft>
                <a:spcPts val="600"/>
              </a:spcAft>
            </a:pPr>
            <a:r>
              <a:rPr lang="ka-GE" dirty="0" smtClean="0"/>
              <a:t>ფრინველთა სასაკლაოს ტერიტორიაზე ნარჩენების მინიმიზაციის </a:t>
            </a:r>
            <a:r>
              <a:rPr lang="ka-GE" smtClean="0"/>
              <a:t>მიზნით მოეწყობა </a:t>
            </a:r>
            <a:r>
              <a:rPr lang="ka-GE" dirty="0" smtClean="0"/>
              <a:t>ინსინირატორი</a:t>
            </a:r>
            <a:r>
              <a:rPr lang="ka-GE" smtClean="0"/>
              <a:t>. </a:t>
            </a:r>
            <a:endParaRPr lang="en-US" dirty="0"/>
          </a:p>
        </p:txBody>
      </p:sp>
    </p:spTree>
    <p:extLst>
      <p:ext uri="{BB962C8B-B14F-4D97-AF65-F5344CB8AC3E}">
        <p14:creationId xmlns:p14="http://schemas.microsoft.com/office/powerpoint/2010/main" val="4422750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2756" y="468834"/>
            <a:ext cx="10210650" cy="1280890"/>
          </a:xfrm>
        </p:spPr>
        <p:txBody>
          <a:bodyPr>
            <a:normAutofit/>
          </a:bodyPr>
          <a:lstStyle/>
          <a:p>
            <a:pPr algn="ctr"/>
            <a:r>
              <a:rPr lang="ka-GE" sz="2800" dirty="0" smtClean="0"/>
              <a:t>მეფრინველეობის </a:t>
            </a:r>
            <a:r>
              <a:rPr lang="ka-GE" sz="2800" dirty="0"/>
              <a:t>ფერმის განთავსების ადგილის ალტერნატიული ვარიანტები</a:t>
            </a:r>
            <a:endParaRPr lang="en-US" sz="2800" dirty="0"/>
          </a:p>
        </p:txBody>
      </p:sp>
      <p:sp>
        <p:nvSpPr>
          <p:cNvPr id="3" name="Content Placeholder 2"/>
          <p:cNvSpPr>
            <a:spLocks noGrp="1"/>
          </p:cNvSpPr>
          <p:nvPr>
            <p:ph idx="1"/>
          </p:nvPr>
        </p:nvSpPr>
        <p:spPr>
          <a:xfrm>
            <a:off x="168289" y="1573493"/>
            <a:ext cx="11763406" cy="4974566"/>
          </a:xfrm>
        </p:spPr>
        <p:txBody>
          <a:bodyPr/>
          <a:lstStyle/>
          <a:p>
            <a:pPr algn="just"/>
            <a:r>
              <a:rPr lang="ka-GE" dirty="0"/>
              <a:t>მეფრინველეობის ფერმის მოსაწყობად განიხილებოდა რამდენიმე ალტერნატიული ტერიტორია, რომელთაგან პროექტირების პირველ ეტაპზე განისაზღვრა 2 მიწის ნაკვეთი, სოფ. ახალქალაქის მიმდებარე ტერიტორიაზე (ალტერნატივა 1) და სოფ. კავთისხევის მიმდებარე ტერიტორიაზე დაგეგმილი  სასაკლაოსათვის შერჩეული ტერიტორიის მიმდებარედ (ალტერნატივა 2), დაახლოებით 300 მ-ის დაცილებით. </a:t>
            </a:r>
            <a:endParaRPr lang="en-US" dirty="0"/>
          </a:p>
        </p:txBody>
      </p:sp>
      <p:pic>
        <p:nvPicPr>
          <p:cNvPr id="4" name="Picture 3"/>
          <p:cNvPicPr/>
          <p:nvPr/>
        </p:nvPicPr>
        <p:blipFill>
          <a:blip r:embed="rId2"/>
          <a:stretch>
            <a:fillRect/>
          </a:stretch>
        </p:blipFill>
        <p:spPr>
          <a:xfrm>
            <a:off x="6422496" y="3112343"/>
            <a:ext cx="5661544" cy="3301767"/>
          </a:xfrm>
          <a:prstGeom prst="rect">
            <a:avLst/>
          </a:prstGeom>
        </p:spPr>
      </p:pic>
      <p:sp>
        <p:nvSpPr>
          <p:cNvPr id="5" name="Rectangle 4"/>
          <p:cNvSpPr/>
          <p:nvPr/>
        </p:nvSpPr>
        <p:spPr>
          <a:xfrm>
            <a:off x="168289" y="3652013"/>
            <a:ext cx="6142008" cy="1477328"/>
          </a:xfrm>
          <a:prstGeom prst="rect">
            <a:avLst/>
          </a:prstGeom>
        </p:spPr>
        <p:txBody>
          <a:bodyPr wrap="square">
            <a:spAutoFit/>
          </a:bodyPr>
          <a:lstStyle/>
          <a:p>
            <a:pPr algn="just">
              <a:spcAft>
                <a:spcPts val="600"/>
              </a:spcAft>
            </a:pPr>
            <a:r>
              <a:rPr lang="ka-GE" dirty="0" smtClean="0">
                <a:ea typeface="Calibri" panose="020F0502020204030204" pitchFamily="34" charset="0"/>
                <a:cs typeface="Times New Roman" panose="02020603050405020304" pitchFamily="18" charset="0"/>
              </a:rPr>
              <a:t>ორივე </a:t>
            </a:r>
            <a:r>
              <a:rPr lang="ka-GE" dirty="0">
                <a:ea typeface="Calibri" panose="020F0502020204030204" pitchFamily="34" charset="0"/>
                <a:cs typeface="Times New Roman" panose="02020603050405020304" pitchFamily="18" charset="0"/>
              </a:rPr>
              <a:t>ალტერნატივის ანალიზის მიხედვით და გარემოს სხვადასხვა კომპონენტების მიმართ მოსალოდნელი ზემოქმედებების წინასწარი შეფასებით  უპირატესობა მიენიჭა პირველი ალტერნატიული ვარიანტის განხორცილებას. </a:t>
            </a:r>
            <a:endParaRPr lang="en-US" dirty="0">
              <a:effectLst/>
              <a:latin typeface="Sylfaen" panose="010A050205030603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9238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3527" y="196364"/>
            <a:ext cx="8911687" cy="551547"/>
          </a:xfrm>
        </p:spPr>
        <p:txBody>
          <a:bodyPr>
            <a:normAutofit/>
          </a:bodyPr>
          <a:lstStyle/>
          <a:p>
            <a:pPr algn="ctr"/>
            <a:r>
              <a:rPr lang="ka-GE" sz="2800" dirty="0" smtClean="0"/>
              <a:t>ალტერნატივები</a:t>
            </a:r>
            <a:endParaRPr lang="en-US" sz="2800" dirty="0"/>
          </a:p>
        </p:txBody>
      </p:sp>
      <p:sp useBgFill="1">
        <p:nvSpPr>
          <p:cNvPr id="3" name="Content Placeholder 2"/>
          <p:cNvSpPr>
            <a:spLocks noGrp="1"/>
          </p:cNvSpPr>
          <p:nvPr>
            <p:ph idx="1"/>
          </p:nvPr>
        </p:nvSpPr>
        <p:spPr>
          <a:xfrm>
            <a:off x="723706" y="2308694"/>
            <a:ext cx="5888841" cy="2794530"/>
          </a:xfrm>
        </p:spPr>
        <p:txBody>
          <a:bodyPr/>
          <a:lstStyle/>
          <a:p>
            <a:pPr marL="0" indent="0" algn="just">
              <a:buNone/>
            </a:pPr>
            <a:r>
              <a:rPr lang="ka-GE" dirty="0"/>
              <a:t>თავდაპირველი პროექტის მიხედვით ფრინველთა სასაკლაოს მოწყობა განიხილებოდა 2 ალტერნატიული </a:t>
            </a:r>
            <a:r>
              <a:rPr lang="ka-GE" dirty="0" err="1" smtClean="0"/>
              <a:t>ვარიანტიზე</a:t>
            </a:r>
            <a:r>
              <a:rPr lang="ka-GE" dirty="0" smtClean="0"/>
              <a:t> </a:t>
            </a:r>
            <a:r>
              <a:rPr lang="ka-GE" dirty="0"/>
              <a:t>1) სოფ. </a:t>
            </a:r>
            <a:r>
              <a:rPr lang="ka-GE" dirty="0" err="1"/>
              <a:t>თელათგორის</a:t>
            </a:r>
            <a:r>
              <a:rPr lang="ka-GE" dirty="0"/>
              <a:t>  მიმდებარედ, საავტომობილო გზის </a:t>
            </a:r>
            <a:r>
              <a:rPr lang="ka-GE" dirty="0" smtClean="0"/>
              <a:t>ზაჰესი-მცხეთა-კავთისხევი - გორი - </a:t>
            </a:r>
            <a:r>
              <a:rPr lang="ka-GE" dirty="0" err="1" smtClean="0"/>
              <a:t>წინარეხი</a:t>
            </a:r>
            <a:r>
              <a:rPr lang="ka-GE" dirty="0" smtClean="0"/>
              <a:t> - </a:t>
            </a:r>
            <a:r>
              <a:rPr lang="ka-GE" dirty="0" err="1" smtClean="0"/>
              <a:t>ქვათახევის</a:t>
            </a:r>
            <a:r>
              <a:rPr lang="ka-GE" dirty="0" smtClean="0"/>
              <a:t> </a:t>
            </a:r>
            <a:r>
              <a:rPr lang="ka-GE" dirty="0"/>
              <a:t>სიახლოვეს და 2) სოფელ კავთისხევში. </a:t>
            </a:r>
            <a:endParaRPr lang="ka-GE" dirty="0" smtClean="0"/>
          </a:p>
          <a:p>
            <a:pPr marL="0" indent="0" algn="just">
              <a:buNone/>
            </a:pPr>
            <a:endParaRPr lang="en-US" dirty="0"/>
          </a:p>
        </p:txBody>
      </p:sp>
      <p:sp>
        <p:nvSpPr>
          <p:cNvPr id="4" name="Rectangle 3"/>
          <p:cNvSpPr/>
          <p:nvPr/>
        </p:nvSpPr>
        <p:spPr>
          <a:xfrm>
            <a:off x="1921955" y="859048"/>
            <a:ext cx="7680915" cy="369332"/>
          </a:xfrm>
          <a:prstGeom prst="rect">
            <a:avLst/>
          </a:prstGeom>
        </p:spPr>
        <p:txBody>
          <a:bodyPr wrap="square">
            <a:spAutoFit/>
          </a:bodyPr>
          <a:lstStyle/>
          <a:p>
            <a:pPr algn="r"/>
            <a:r>
              <a:rPr lang="ka-GE" dirty="0" smtClean="0"/>
              <a:t>ფრინველთა სასაკლაოს განთავსების ალტერნატიული ვარიანტი</a:t>
            </a:r>
            <a:endParaRPr lang="ka-GE" dirty="0"/>
          </a:p>
        </p:txBody>
      </p:sp>
      <p:pic>
        <p:nvPicPr>
          <p:cNvPr id="5" name="Picture 4"/>
          <p:cNvPicPr/>
          <p:nvPr/>
        </p:nvPicPr>
        <p:blipFill>
          <a:blip r:embed="rId2"/>
          <a:stretch>
            <a:fillRect/>
          </a:stretch>
        </p:blipFill>
        <p:spPr>
          <a:xfrm>
            <a:off x="6766497" y="1339517"/>
            <a:ext cx="5155537" cy="5374792"/>
          </a:xfrm>
          <a:prstGeom prst="rect">
            <a:avLst/>
          </a:prstGeom>
        </p:spPr>
      </p:pic>
    </p:spTree>
    <p:extLst>
      <p:ext uri="{BB962C8B-B14F-4D97-AF65-F5344CB8AC3E}">
        <p14:creationId xmlns:p14="http://schemas.microsoft.com/office/powerpoint/2010/main" val="7915364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ka-GE" sz="2800" dirty="0" smtClean="0"/>
              <a:t>პირველი ალტერნატივა</a:t>
            </a:r>
            <a:endParaRPr lang="en-US" sz="2800" dirty="0"/>
          </a:p>
        </p:txBody>
      </p:sp>
      <p:sp>
        <p:nvSpPr>
          <p:cNvPr id="3" name="Content Placeholder 2"/>
          <p:cNvSpPr>
            <a:spLocks noGrp="1"/>
          </p:cNvSpPr>
          <p:nvPr>
            <p:ph idx="1"/>
          </p:nvPr>
        </p:nvSpPr>
        <p:spPr>
          <a:xfrm>
            <a:off x="783771" y="2133600"/>
            <a:ext cx="10720841" cy="3777622"/>
          </a:xfrm>
        </p:spPr>
        <p:txBody>
          <a:bodyPr>
            <a:normAutofit/>
          </a:bodyPr>
          <a:lstStyle/>
          <a:p>
            <a:pPr marL="0" marR="0" indent="0" algn="just">
              <a:spcBef>
                <a:spcPts val="0"/>
              </a:spcBef>
              <a:spcAft>
                <a:spcPts val="600"/>
              </a:spcAft>
              <a:buNone/>
            </a:pPr>
            <a:r>
              <a:rPr lang="ka-GE" dirty="0" smtClean="0">
                <a:ea typeface="Calibri" panose="020F0502020204030204" pitchFamily="34" charset="0"/>
                <a:cs typeface="Times New Roman" panose="02020603050405020304" pitchFamily="18" charset="0"/>
              </a:rPr>
              <a:t>1-ლი </a:t>
            </a:r>
            <a:r>
              <a:rPr lang="ka-GE" dirty="0">
                <a:ea typeface="Calibri" panose="020F0502020204030204" pitchFamily="34" charset="0"/>
                <a:cs typeface="Times New Roman" panose="02020603050405020304" pitchFamily="18" charset="0"/>
              </a:rPr>
              <a:t>ალტერნატიული ვარიანტი, როგორც აღვნიშნეთ მდებარეობს სოფ. </a:t>
            </a:r>
            <a:r>
              <a:rPr lang="ka-GE" dirty="0" err="1">
                <a:ea typeface="Calibri" panose="020F0502020204030204" pitchFamily="34" charset="0"/>
                <a:cs typeface="Times New Roman" panose="02020603050405020304" pitchFamily="18" charset="0"/>
              </a:rPr>
              <a:t>თელათგორის</a:t>
            </a:r>
            <a:r>
              <a:rPr lang="ka-GE" dirty="0">
                <a:ea typeface="Calibri" panose="020F0502020204030204" pitchFamily="34" charset="0"/>
                <a:cs typeface="Times New Roman" panose="02020603050405020304" pitchFamily="18" charset="0"/>
              </a:rPr>
              <a:t>  მიმდებარედ, საავტომობილო გზის ზაჰესი-მცხეთა-კავთისხევი-გორი-</a:t>
            </a:r>
            <a:r>
              <a:rPr lang="ka-GE" dirty="0" err="1">
                <a:ea typeface="Calibri" panose="020F0502020204030204" pitchFamily="34" charset="0"/>
                <a:cs typeface="Times New Roman" panose="02020603050405020304" pitchFamily="18" charset="0"/>
              </a:rPr>
              <a:t>წინარეხი</a:t>
            </a:r>
            <a:r>
              <a:rPr lang="ka-GE" dirty="0">
                <a:ea typeface="Calibri" panose="020F0502020204030204" pitchFamily="34" charset="0"/>
                <a:cs typeface="Times New Roman" panose="02020603050405020304" pitchFamily="18" charset="0"/>
              </a:rPr>
              <a:t>-</a:t>
            </a:r>
            <a:r>
              <a:rPr lang="ka-GE" dirty="0" err="1">
                <a:ea typeface="Calibri" panose="020F0502020204030204" pitchFamily="34" charset="0"/>
                <a:cs typeface="Times New Roman" panose="02020603050405020304" pitchFamily="18" charset="0"/>
              </a:rPr>
              <a:t>ქვათახევის</a:t>
            </a:r>
            <a:r>
              <a:rPr lang="ka-GE" dirty="0">
                <a:ea typeface="Calibri" panose="020F0502020204030204" pitchFamily="34" charset="0"/>
                <a:cs typeface="Times New Roman" panose="02020603050405020304" pitchFamily="18" charset="0"/>
              </a:rPr>
              <a:t> სიახლოვეს. აღნიშნულ ალტერნატივაზე უარის თქმის მთავარი მიზეზი იყო როგორც ფიზიკურ ასევე სოციალურ გარემოზე უარყოფითი ზემოქმედებები.  </a:t>
            </a:r>
            <a:endParaRPr lang="ka-GE" dirty="0" smtClean="0">
              <a:ea typeface="Calibri" panose="020F0502020204030204" pitchFamily="34" charset="0"/>
              <a:cs typeface="Times New Roman" panose="02020603050405020304" pitchFamily="18" charset="0"/>
            </a:endParaRPr>
          </a:p>
          <a:p>
            <a:pPr marL="0" marR="0" algn="just">
              <a:spcBef>
                <a:spcPts val="0"/>
              </a:spcBef>
              <a:spcAft>
                <a:spcPts val="600"/>
              </a:spcAft>
            </a:pPr>
            <a:r>
              <a:rPr lang="ka-GE" dirty="0" smtClean="0">
                <a:ea typeface="Calibri" panose="020F0502020204030204" pitchFamily="34" charset="0"/>
                <a:cs typeface="Times New Roman" panose="02020603050405020304" pitchFamily="18" charset="0"/>
              </a:rPr>
              <a:t>ფიზიკურ </a:t>
            </a:r>
            <a:r>
              <a:rPr lang="ka-GE" dirty="0">
                <a:ea typeface="Calibri" panose="020F0502020204030204" pitchFamily="34" charset="0"/>
                <a:cs typeface="Times New Roman" panose="02020603050405020304" pitchFamily="18" charset="0"/>
              </a:rPr>
              <a:t>გარემოზე ზემოქმედებად ჩაითვლება ხეების გაჩეხვა შესაბამისად არსებული ჰაბიტატის დარღვევა. </a:t>
            </a:r>
            <a:endParaRPr lang="ka-GE" dirty="0" smtClean="0">
              <a:ea typeface="Calibri" panose="020F0502020204030204" pitchFamily="34" charset="0"/>
              <a:cs typeface="Times New Roman" panose="02020603050405020304" pitchFamily="18" charset="0"/>
            </a:endParaRPr>
          </a:p>
          <a:p>
            <a:pPr marL="0" marR="0" algn="just">
              <a:spcBef>
                <a:spcPts val="0"/>
              </a:spcBef>
              <a:spcAft>
                <a:spcPts val="600"/>
              </a:spcAft>
            </a:pPr>
            <a:r>
              <a:rPr lang="ka-GE" dirty="0" smtClean="0">
                <a:ea typeface="Calibri" panose="020F0502020204030204" pitchFamily="34" charset="0"/>
                <a:cs typeface="Times New Roman" panose="02020603050405020304" pitchFamily="18" charset="0"/>
              </a:rPr>
              <a:t>სოციალურ გარემო- ამ </a:t>
            </a:r>
            <a:r>
              <a:rPr lang="ka-GE" dirty="0">
                <a:ea typeface="Calibri" panose="020F0502020204030204" pitchFamily="34" charset="0"/>
                <a:cs typeface="Times New Roman" panose="02020603050405020304" pitchFamily="18" charset="0"/>
              </a:rPr>
              <a:t>შემთხვევაში მოსახლეობის დაშორება საპროექტო ტერიტორიასთან არის დაახლოებით 195 მ, გასათვალისწინებელია, როგორც მშენებლობის ასევე ექსპლუატაციის ეტაპზე საავტომობილო გზაზე მომეტებული მანქანების გადაადგილება, მნიშვნელოვანი ვიზუალურ-ლანდშაფტური ზემოქმედება იქნებოდა მოსალოდნელი საავტომობილო გზაზე გადაადგილებული მოქალაქეებისთვის. განხილული ალტერნატივის შემთხვევაში საჭირო იქნებოდა ეკონომიკური განსახლებაც.</a:t>
            </a:r>
            <a:endParaRPr lang="en-US" dirty="0">
              <a:latin typeface="Sylfaen" panose="010A0502050306030303"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95346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ka-GE" sz="2400" dirty="0" smtClean="0"/>
              <a:t>მეორე ალტერნატივა</a:t>
            </a:r>
            <a:endParaRPr lang="en-US" sz="2400" dirty="0"/>
          </a:p>
        </p:txBody>
      </p:sp>
      <p:sp useBgFill="1">
        <p:nvSpPr>
          <p:cNvPr id="3" name="Content Placeholder 2"/>
          <p:cNvSpPr>
            <a:spLocks noGrp="1"/>
          </p:cNvSpPr>
          <p:nvPr>
            <p:ph idx="1"/>
          </p:nvPr>
        </p:nvSpPr>
        <p:spPr>
          <a:xfrm>
            <a:off x="391886" y="1905000"/>
            <a:ext cx="11582400" cy="4006222"/>
          </a:xfrm>
        </p:spPr>
        <p:txBody>
          <a:bodyPr>
            <a:normAutofit/>
          </a:bodyPr>
          <a:lstStyle/>
          <a:p>
            <a:pPr marL="0" marR="0" algn="just">
              <a:spcBef>
                <a:spcPts val="0"/>
              </a:spcBef>
              <a:spcAft>
                <a:spcPts val="600"/>
              </a:spcAft>
            </a:pPr>
            <a:r>
              <a:rPr lang="ka-GE" dirty="0">
                <a:ea typeface="Calibri" panose="020F0502020204030204" pitchFamily="34" charset="0"/>
                <a:cs typeface="Times New Roman" panose="02020603050405020304" pitchFamily="18" charset="0"/>
              </a:rPr>
              <a:t>მეორე ალტერნატივა მდებარეობს სოფელ კავთისხევში მოსახლეობიდან  430 მ-ის დაშორებით, განხილული ალტერნატივის შემთხვევაში არ არის საჭირო ხე-მცენარეების ჭრა, ტერიტორიაზე მისასვლელად გამოყენებული იქნება კავთისხევი-</a:t>
            </a:r>
            <a:r>
              <a:rPr lang="ka-GE" dirty="0" err="1">
                <a:ea typeface="Calibri" panose="020F0502020204030204" pitchFamily="34" charset="0"/>
                <a:cs typeface="Times New Roman" panose="02020603050405020304" pitchFamily="18" charset="0"/>
              </a:rPr>
              <a:t>ქვათახევის</a:t>
            </a:r>
            <a:r>
              <a:rPr lang="ka-GE" dirty="0">
                <a:ea typeface="Calibri" panose="020F0502020204030204" pitchFamily="34" charset="0"/>
                <a:cs typeface="Times New Roman" panose="02020603050405020304" pitchFamily="18" charset="0"/>
              </a:rPr>
              <a:t> საავტომობილო გზა,  ვიზუალურ ლანდშაფტური ზემოქმედება ნაკლებად შესამჩნევი იქნება, რადგან უშუალოდ საპროექტო ტერიტორია დაახლოებით 700 მ-ით არის დაშორებული საავტომობილო გზიდან. </a:t>
            </a:r>
            <a:endParaRPr lang="ka-GE" dirty="0" smtClean="0">
              <a:ea typeface="Calibri" panose="020F0502020204030204" pitchFamily="34" charset="0"/>
              <a:cs typeface="Times New Roman" panose="02020603050405020304" pitchFamily="18" charset="0"/>
            </a:endParaRPr>
          </a:p>
          <a:p>
            <a:pPr marL="0" marR="0" algn="just">
              <a:spcBef>
                <a:spcPts val="0"/>
              </a:spcBef>
              <a:spcAft>
                <a:spcPts val="600"/>
              </a:spcAft>
            </a:pPr>
            <a:r>
              <a:rPr lang="ka-GE" dirty="0" smtClean="0">
                <a:ea typeface="Calibri" panose="020F0502020204030204" pitchFamily="34" charset="0"/>
                <a:cs typeface="Times New Roman" panose="02020603050405020304" pitchFamily="18" charset="0"/>
              </a:rPr>
              <a:t>მე-2 </a:t>
            </a:r>
            <a:r>
              <a:rPr lang="ka-GE" dirty="0">
                <a:ea typeface="Calibri" panose="020F0502020204030204" pitchFamily="34" charset="0"/>
                <a:cs typeface="Times New Roman" panose="02020603050405020304" pitchFamily="18" charset="0"/>
              </a:rPr>
              <a:t>ალტერნატივის შემთხვევაში ზედაპირული წყლის ობიექტი წარმოდგენილია საპროექტო ნაკვეთიდან დასავლეთით 45 მ-ში თუმცა აღსანიშნავია, რომ მდინარე საზრდოობს მხოლოდ ნალექებით და მიწისქვეშა წყლებით, დროის უდიდესი ნაწილი დამშრალია შესაბამისად მასზე მოსალოდნელი ზემოქმედება იქნება ძალიან დაბალი.</a:t>
            </a:r>
            <a:endParaRPr lang="en-US" dirty="0">
              <a:latin typeface="Sylfaen" panose="010A0502050306030303" pitchFamily="18" charset="0"/>
              <a:ea typeface="Calibri" panose="020F0502020204030204" pitchFamily="34" charset="0"/>
              <a:cs typeface="Times New Roman" panose="02020603050405020304" pitchFamily="18" charset="0"/>
            </a:endParaRPr>
          </a:p>
          <a:p>
            <a:pPr marL="0" marR="0" algn="just">
              <a:spcBef>
                <a:spcPts val="0"/>
              </a:spcBef>
              <a:spcAft>
                <a:spcPts val="600"/>
              </a:spcAft>
            </a:pPr>
            <a:r>
              <a:rPr lang="ka-GE" dirty="0">
                <a:ea typeface="Calibri" panose="020F0502020204030204" pitchFamily="34" charset="0"/>
                <a:cs typeface="Times New Roman" panose="02020603050405020304" pitchFamily="18" charset="0"/>
              </a:rPr>
              <a:t>მეორე ალტერნატიული ვარიანტის შემთხვევაში, როგორც ფიზიკურ ასევე სოციალურ გარემოზე ზემოქმედება არ იქნება მნიშვნელოვანი, შესაბამისად საბოლოოდ ეს ვარიანტი იქნა შერჩეული.   </a:t>
            </a:r>
            <a:endParaRPr lang="en-US" dirty="0">
              <a:latin typeface="Sylfaen" panose="010A0502050306030303"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57751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280" y="711196"/>
            <a:ext cx="8911687" cy="551547"/>
          </a:xfrm>
        </p:spPr>
        <p:txBody>
          <a:bodyPr>
            <a:normAutofit/>
          </a:bodyPr>
          <a:lstStyle/>
          <a:p>
            <a:pPr algn="ctr"/>
            <a:r>
              <a:rPr lang="ka-GE" sz="2400" dirty="0" smtClean="0"/>
              <a:t>დაგეგმილი საქმიანობის აღწერა</a:t>
            </a:r>
            <a:endParaRPr lang="en-US" sz="2400" dirty="0"/>
          </a:p>
        </p:txBody>
      </p:sp>
      <p:sp>
        <p:nvSpPr>
          <p:cNvPr id="3" name="Content Placeholder 2"/>
          <p:cNvSpPr>
            <a:spLocks noGrp="1"/>
          </p:cNvSpPr>
          <p:nvPr>
            <p:ph idx="1"/>
          </p:nvPr>
        </p:nvSpPr>
        <p:spPr>
          <a:xfrm>
            <a:off x="1160292" y="1542209"/>
            <a:ext cx="10261662" cy="3777622"/>
          </a:xfrm>
        </p:spPr>
        <p:txBody>
          <a:bodyPr/>
          <a:lstStyle/>
          <a:p>
            <a:pPr marL="0" marR="0" indent="0" algn="just">
              <a:spcBef>
                <a:spcPts val="0"/>
              </a:spcBef>
              <a:spcAft>
                <a:spcPts val="600"/>
              </a:spcAft>
              <a:buNone/>
            </a:pPr>
            <a:r>
              <a:rPr lang="ka-GE" dirty="0">
                <a:ea typeface="Calibri" panose="020F0502020204030204" pitchFamily="34" charset="0"/>
                <a:cs typeface="Times New Roman" panose="02020603050405020304" pitchFamily="18" charset="0"/>
              </a:rPr>
              <a:t>დაგეგმილი საქმიანობა გულისხმობს კასპის მუნიციპალიტეტში სოფლებში ზემო ჩოჩეთი და კავთისხევში ახალი ქათმის ფერმის და სასაკლაოს მოწყობას. ქათმის ფერმაში ფრინველის ინკუბატორის მოწყობა არ იგეგმება, უკვე გამოჩეკილი (1 დღის) წიწილის შემოყვანა მოხდება შპს „ჯი პი პი“-ს კუთვნილი მოქმედი ფერმებიდან  (სოფ. </a:t>
            </a:r>
            <a:r>
              <a:rPr lang="ka-GE" dirty="0" err="1">
                <a:ea typeface="Calibri" panose="020F0502020204030204" pitchFamily="34" charset="0"/>
                <a:cs typeface="Times New Roman" panose="02020603050405020304" pitchFamily="18" charset="0"/>
              </a:rPr>
              <a:t>ნოსტე</a:t>
            </a:r>
            <a:r>
              <a:rPr lang="ka-GE" dirty="0">
                <a:ea typeface="Calibri" panose="020F0502020204030204" pitchFamily="34" charset="0"/>
                <a:cs typeface="Times New Roman" panose="02020603050405020304" pitchFamily="18" charset="0"/>
              </a:rPr>
              <a:t> და </a:t>
            </a:r>
            <a:r>
              <a:rPr lang="ka-GE" dirty="0" err="1">
                <a:ea typeface="Calibri" panose="020F0502020204030204" pitchFamily="34" charset="0"/>
                <a:cs typeface="Times New Roman" panose="02020603050405020304" pitchFamily="18" charset="0"/>
              </a:rPr>
              <a:t>ბარნაბაანთკარიდან</a:t>
            </a:r>
            <a:r>
              <a:rPr lang="ka-GE" dirty="0">
                <a:ea typeface="Calibri" panose="020F0502020204030204" pitchFamily="34" charset="0"/>
                <a:cs typeface="Times New Roman" panose="02020603050405020304" pitchFamily="18" charset="0"/>
              </a:rPr>
              <a:t>). </a:t>
            </a:r>
            <a:endParaRPr lang="ka-GE" dirty="0" smtClean="0">
              <a:ea typeface="Calibri" panose="020F0502020204030204" pitchFamily="34" charset="0"/>
              <a:cs typeface="Times New Roman" panose="02020603050405020304" pitchFamily="18" charset="0"/>
            </a:endParaRPr>
          </a:p>
          <a:p>
            <a:pPr marL="0" marR="0" algn="just">
              <a:spcBef>
                <a:spcPts val="0"/>
              </a:spcBef>
              <a:spcAft>
                <a:spcPts val="600"/>
              </a:spcAft>
            </a:pPr>
            <a:r>
              <a:rPr lang="ka-GE" dirty="0">
                <a:ea typeface="Calibri" panose="020F0502020204030204" pitchFamily="34" charset="0"/>
                <a:cs typeface="Times New Roman" panose="02020603050405020304" pitchFamily="18" charset="0"/>
              </a:rPr>
              <a:t>ქათმის ფერმა გათვლილი   იქნება 1,800,000 (მილიონ რვაასი </a:t>
            </a:r>
            <a:r>
              <a:rPr lang="ka-GE" dirty="0" smtClean="0">
                <a:ea typeface="Calibri" panose="020F0502020204030204" pitchFamily="34" charset="0"/>
                <a:cs typeface="Times New Roman" panose="02020603050405020304" pitchFamily="18" charset="0"/>
              </a:rPr>
              <a:t>ათასი) </a:t>
            </a:r>
            <a:r>
              <a:rPr lang="ka-GE" dirty="0">
                <a:ea typeface="Calibri" panose="020F0502020204030204" pitchFamily="34" charset="0"/>
                <a:cs typeface="Times New Roman" panose="02020603050405020304" pitchFamily="18" charset="0"/>
              </a:rPr>
              <a:t>ცალი ქათმის წარმადობაზე წელიწადში, </a:t>
            </a:r>
            <a:endParaRPr lang="ka-GE" dirty="0" smtClean="0">
              <a:ea typeface="Calibri" panose="020F0502020204030204" pitchFamily="34" charset="0"/>
              <a:cs typeface="Times New Roman" panose="02020603050405020304" pitchFamily="18" charset="0"/>
            </a:endParaRPr>
          </a:p>
          <a:p>
            <a:pPr marL="0" marR="0" algn="just">
              <a:spcBef>
                <a:spcPts val="0"/>
              </a:spcBef>
              <a:spcAft>
                <a:spcPts val="600"/>
              </a:spcAft>
            </a:pPr>
            <a:r>
              <a:rPr lang="ka-GE" dirty="0" smtClean="0">
                <a:ea typeface="Calibri" panose="020F0502020204030204" pitchFamily="34" charset="0"/>
                <a:cs typeface="Times New Roman" panose="02020603050405020304" pitchFamily="18" charset="0"/>
              </a:rPr>
              <a:t>სასაკლაოს წარმადობა სწორედ ფერმაში გამოზრდილ 1,800,000 </a:t>
            </a:r>
            <a:r>
              <a:rPr lang="ka-GE" dirty="0">
                <a:ea typeface="Calibri" panose="020F0502020204030204" pitchFamily="34" charset="0"/>
                <a:cs typeface="Times New Roman" panose="02020603050405020304" pitchFamily="18" charset="0"/>
              </a:rPr>
              <a:t>ცალი ფრთა </a:t>
            </a:r>
            <a:r>
              <a:rPr lang="ka-GE" dirty="0" smtClean="0">
                <a:ea typeface="Calibri" panose="020F0502020204030204" pitchFamily="34" charset="0"/>
                <a:cs typeface="Times New Roman" panose="02020603050405020304" pitchFamily="18" charset="0"/>
              </a:rPr>
              <a:t>წელიწადში იქნება გათვლილი.</a:t>
            </a:r>
          </a:p>
          <a:p>
            <a:pPr marL="0" marR="0" algn="just">
              <a:spcBef>
                <a:spcPts val="0"/>
              </a:spcBef>
              <a:spcAft>
                <a:spcPts val="600"/>
              </a:spcAft>
            </a:pPr>
            <a:r>
              <a:rPr lang="ka-GE" dirty="0" smtClean="0">
                <a:latin typeface="Sylfaen" panose="010A0502050306030303" pitchFamily="18" charset="0"/>
                <a:ea typeface="Calibri" panose="020F0502020204030204" pitchFamily="34" charset="0"/>
                <a:cs typeface="Times New Roman" panose="02020603050405020304" pitchFamily="18" charset="0"/>
              </a:rPr>
              <a:t>პროექტის ფარგლებში სახიფათო ნარჩენების მინიმიზაციის მიზნით მოეწყობა ინსინირატორი. </a:t>
            </a:r>
            <a:endParaRPr lang="en-US" dirty="0">
              <a:latin typeface="Sylfaen" panose="010A050205030603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467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1702" y="523961"/>
            <a:ext cx="8911687" cy="769261"/>
          </a:xfrm>
        </p:spPr>
        <p:txBody>
          <a:bodyPr>
            <a:normAutofit/>
          </a:bodyPr>
          <a:lstStyle/>
          <a:p>
            <a:pPr algn="ctr"/>
            <a:r>
              <a:rPr lang="ka-GE" sz="2800" dirty="0" smtClean="0"/>
              <a:t>მეფრინველეობის ფერმა</a:t>
            </a:r>
            <a:endParaRPr lang="en-US" sz="2800" dirty="0"/>
          </a:p>
        </p:txBody>
      </p:sp>
      <p:sp useBgFill="1">
        <p:nvSpPr>
          <p:cNvPr id="4" name="Content Placeholder 3"/>
          <p:cNvSpPr>
            <a:spLocks noGrp="1"/>
          </p:cNvSpPr>
          <p:nvPr>
            <p:ph idx="1"/>
          </p:nvPr>
        </p:nvSpPr>
        <p:spPr>
          <a:xfrm>
            <a:off x="803956" y="1393369"/>
            <a:ext cx="11235644" cy="4078039"/>
          </a:xfrm>
          <a:prstGeom prst="rect">
            <a:avLst/>
          </a:prstGeom>
        </p:spPr>
        <p:txBody>
          <a:bodyPr wrap="square">
            <a:spAutoFit/>
          </a:bodyPr>
          <a:lstStyle/>
          <a:p>
            <a:pPr algn="just"/>
            <a:r>
              <a:rPr lang="ka-GE" dirty="0" smtClean="0"/>
              <a:t>საპროექტო ტერიტორია წარმოადგენს მოსწორებულ სასოფლო-სამეურნეო დანიშნულების მიწის ნაკვეთს, რომელიც არის შპს „ჯი პი პი“-ის საკუთრება. მიწის ნაკვეთის საერთო ფართი არის 92 678 მ</a:t>
            </a:r>
            <a:r>
              <a:rPr lang="ka-GE" baseline="30000" dirty="0" smtClean="0"/>
              <a:t>2</a:t>
            </a:r>
            <a:r>
              <a:rPr lang="ka-GE" dirty="0" smtClean="0"/>
              <a:t>. საპროექტო ტერიტორია არ ხასიათდება რთული რელიეფით, შესაბამისად მიწის მოჭრის სამუშაოები არ იგეგმება, საკვლევი უბნის ირგვლივ გვხდება სასოფლო-სამეურნეო კერძო მიწის ნაკვეთები, როგორც განსახილველ ასევე მიმდებარე ტერიტორიაზე ხე-მცენარეები არ გვხდება, წარმოდგენილია მხოლოდ დაბალი კონსერვაციის მცენარეული საფარი. </a:t>
            </a:r>
          </a:p>
          <a:p>
            <a:pPr algn="just"/>
            <a:r>
              <a:rPr lang="ka-GE" dirty="0" smtClean="0"/>
              <a:t>უახლოესი დასახლებული პუნქტი სამხრეთით სოფ. ზემო ჩოჩეთი, სადაც საცხოვრებელი სახლი წარმოდგენილია 300 მ-ში. საკვლევ ტერიტორიაზე სამშენებლო სამუშაოებისთვის წყლის მოპოვება მოხდება ნაკვეთზე გაყვანილი ჭაბურღილის საშუალებით, ხოლო ელ. ენერგიისთვის გამოიყენებენ დიზელ-გენერატორს. </a:t>
            </a:r>
          </a:p>
          <a:p>
            <a:pPr algn="just"/>
            <a:r>
              <a:rPr lang="ka-GE" dirty="0" smtClean="0"/>
              <a:t>ექსპლუატაციის ეტაპზე ელ. ენერგიით მომარაგება მოხდება ადგილობრივი გამანაწილებელი სისტემიდან. საფრინველეების გათბობა დაგეგმილია ნახშირის გამათბობელი სისტემის მეშვეობით. </a:t>
            </a:r>
          </a:p>
          <a:p>
            <a:pPr algn="just"/>
            <a:r>
              <a:rPr lang="ka-GE" dirty="0"/>
              <a:t>ფერმის ექსპლუატაციის ეტაპზე დასაქმებული იქნება 55   ადამიანი. </a:t>
            </a:r>
            <a:endParaRPr lang="en-US" dirty="0"/>
          </a:p>
        </p:txBody>
      </p:sp>
    </p:spTree>
    <p:extLst>
      <p:ext uri="{BB962C8B-B14F-4D97-AF65-F5344CB8AC3E}">
        <p14:creationId xmlns:p14="http://schemas.microsoft.com/office/powerpoint/2010/main" val="1974321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14" y="396501"/>
            <a:ext cx="9228961" cy="616861"/>
          </a:xfrm>
        </p:spPr>
        <p:txBody>
          <a:bodyPr>
            <a:normAutofit/>
          </a:bodyPr>
          <a:lstStyle/>
          <a:p>
            <a:pPr algn="r"/>
            <a:r>
              <a:rPr lang="ka-GE" sz="2800" dirty="0" smtClean="0"/>
              <a:t>მეფრინველეობის ფერმის სიტუაციური სქემა</a:t>
            </a:r>
            <a:endParaRPr lang="en-US" sz="2800" dirty="0"/>
          </a:p>
        </p:txBody>
      </p:sp>
      <p:pic>
        <p:nvPicPr>
          <p:cNvPr id="4" name="Content Placeholder 3"/>
          <p:cNvPicPr>
            <a:picLocks noGrp="1"/>
          </p:cNvPicPr>
          <p:nvPr>
            <p:ph idx="1"/>
          </p:nvPr>
        </p:nvPicPr>
        <p:blipFill rotWithShape="1">
          <a:blip r:embed="rId2"/>
          <a:srcRect b="6209"/>
          <a:stretch/>
        </p:blipFill>
        <p:spPr bwMode="auto">
          <a:xfrm>
            <a:off x="2793677" y="1501899"/>
            <a:ext cx="6770914" cy="4038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74830216"/>
      </p:ext>
    </p:extLst>
  </p:cSld>
  <p:clrMapOvr>
    <a:masterClrMapping/>
  </p:clrMapOvr>
</p:sld>
</file>

<file path=ppt/theme/theme1.xml><?xml version="1.0" encoding="utf-8"?>
<a:theme xmlns:a="http://schemas.openxmlformats.org/drawingml/2006/main" name="Wisp">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86</TotalTime>
  <Words>972</Words>
  <Application>Microsoft Office PowerPoint</Application>
  <PresentationFormat>Widescreen</PresentationFormat>
  <Paragraphs>61</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Century Gothic</vt:lpstr>
      <vt:lpstr>Sylfaen</vt:lpstr>
      <vt:lpstr>Times New Roman</vt:lpstr>
      <vt:lpstr>Wingdings 3</vt:lpstr>
      <vt:lpstr>Wisp</vt:lpstr>
      <vt:lpstr> შპს „ჯი პი პი“    კასპის მუნიციპალიტეტში მეფრინველეობის ფერმის და   ფრინველის სასაკლაოს მოწყობის და ექსპლუატაციის პროექტი </vt:lpstr>
      <vt:lpstr>შესავალი</vt:lpstr>
      <vt:lpstr>მეფრინველეობის ფერმის განთავსების ადგილის ალტერნატიული ვარიანტები</vt:lpstr>
      <vt:lpstr>ალტერნატივები</vt:lpstr>
      <vt:lpstr>პირველი ალტერნატივა</vt:lpstr>
      <vt:lpstr>მეორე ალტერნატივა</vt:lpstr>
      <vt:lpstr>დაგეგმილი საქმიანობის აღწერა</vt:lpstr>
      <vt:lpstr>მეფრინველეობის ფერმა</vt:lpstr>
      <vt:lpstr>მეფრინველეობის ფერმის სიტუაციური სქემა</vt:lpstr>
      <vt:lpstr>მეფრინველეობის ფერმის გენ-გეგმა</vt:lpstr>
      <vt:lpstr>სასაკლაო</vt:lpstr>
      <vt:lpstr>ფრინველთა სასაკლაოს გენ-გეგმა</vt:lpstr>
      <vt:lpstr>ინსინირატორის დახასიათება</vt:lpstr>
      <vt:lpstr>წყალმომარაგება და ჩამდინარე წყლების არინება</vt:lpstr>
      <vt:lpstr>სამუშაო გრაფიკი და დასაქმებული ადამიანების რაოდენობა</vt:lpstr>
      <vt:lpstr>გარემოზე მოსალოდნელი ზემოქმედებები</vt:lpstr>
      <vt:lpstr>გმადლობთ ყურადღებისთვის!!!</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შპს „ჯი პი პი“    კასპის მუნიციპალიტეტში მეფრინველეობის ფერმის და   ფრინველის სასაკლაოს მოწყობის და ექსპლუატაციის პროექტი</dc:title>
  <dc:creator>SaloMe MePariShvili</dc:creator>
  <cp:lastModifiedBy>SaloMe MePariShvili</cp:lastModifiedBy>
  <cp:revision>12</cp:revision>
  <dcterms:created xsi:type="dcterms:W3CDTF">2019-10-10T11:22:04Z</dcterms:created>
  <dcterms:modified xsi:type="dcterms:W3CDTF">2020-03-30T14:39:22Z</dcterms:modified>
</cp:coreProperties>
</file>