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20"/>
  </p:notesMasterIdLst>
  <p:sldIdLst>
    <p:sldId id="331" r:id="rId2"/>
    <p:sldId id="445" r:id="rId3"/>
    <p:sldId id="446" r:id="rId4"/>
    <p:sldId id="471" r:id="rId5"/>
    <p:sldId id="480" r:id="rId6"/>
    <p:sldId id="477" r:id="rId7"/>
    <p:sldId id="475" r:id="rId8"/>
    <p:sldId id="478" r:id="rId9"/>
    <p:sldId id="479" r:id="rId10"/>
    <p:sldId id="476" r:id="rId11"/>
    <p:sldId id="463" r:id="rId12"/>
    <p:sldId id="454" r:id="rId13"/>
    <p:sldId id="455" r:id="rId14"/>
    <p:sldId id="456" r:id="rId15"/>
    <p:sldId id="457" r:id="rId16"/>
    <p:sldId id="459" r:id="rId17"/>
    <p:sldId id="460" r:id="rId18"/>
    <p:sldId id="35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ejaVu Sans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Sylfaen" panose="010A0502050306030303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Niko Karsimashvili" initials="NK" lastIdx="4" clrIdx="1">
    <p:extLst>
      <p:ext uri="{19B8F6BF-5375-455C-9EA6-DF929625EA0E}">
        <p15:presenceInfo xmlns:p15="http://schemas.microsoft.com/office/powerpoint/2012/main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7" autoAdjust="0"/>
    <p:restoredTop sz="93825" autoAdjust="0"/>
  </p:normalViewPr>
  <p:slideViewPr>
    <p:cSldViewPr snapToGrid="0">
      <p:cViewPr varScale="1">
        <p:scale>
          <a:sx n="67" d="100"/>
          <a:sy n="67" d="100"/>
        </p:scale>
        <p:origin x="94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0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159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52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dirty="0" smtClean="0"/>
              <a:t>გარემოს დაცვისა და სოფლის მეურნეობის სამინისტროს  </a:t>
            </a:r>
            <a:r>
              <a:rPr lang="ka-GE" b="1" dirty="0" smtClean="0"/>
              <a:t>ცხელი ხაზი 153</a:t>
            </a:r>
            <a:endParaRPr lang="en-US" b="1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3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3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8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7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32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55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b="1" dirty="0" smtClean="0">
                <a:solidFill>
                  <a:srgbClr val="FF0000"/>
                </a:solidFill>
              </a:rPr>
              <a:t>ინფორმაცია მშენებლის </a:t>
            </a:r>
            <a:r>
              <a:rPr lang="en-US" b="1" dirty="0" smtClean="0">
                <a:solidFill>
                  <a:srgbClr val="FF0000"/>
                </a:solidFill>
              </a:rPr>
              <a:t>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1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50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არქმედება</a:t>
            </a:r>
            <a:r>
              <a:rPr lang="ka-GE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არსებული სიტუაციის გამო ვინაიდან  არსებული ხიდი ვერ უზრუნველყოფს საგზაო  უსაფრთხოების ნორმების მოთხოვნებს და სახიფათოა მგზავრობისთვის 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01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1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2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45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8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19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19944"/>
            <a:ext cx="12191999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ka-GE" sz="2400" dirty="0"/>
              <a:t>შიდასახელმწიფოებრივი მნიშვნელობის </a:t>
            </a:r>
            <a:r>
              <a:rPr lang="ka-GE" sz="2400" dirty="0" err="1"/>
              <a:t>ოზურგთი</a:t>
            </a:r>
            <a:r>
              <a:rPr lang="ka-GE" sz="2400" dirty="0"/>
              <a:t> - ნატანები - ურეკის</a:t>
            </a:r>
          </a:p>
          <a:p>
            <a:pPr algn="ctr"/>
            <a:r>
              <a:rPr lang="ka-GE" sz="2400" dirty="0"/>
              <a:t>საავტომობილო გზის მ</a:t>
            </a:r>
            <a:r>
              <a:rPr lang="ka-GE" sz="2400" dirty="0" smtClean="0"/>
              <a:t>ე-10 კმ-ზე </a:t>
            </a:r>
            <a:r>
              <a:rPr lang="ka-GE" sz="2400" dirty="0" err="1" smtClean="0"/>
              <a:t>მდ</a:t>
            </a:r>
            <a:r>
              <a:rPr lang="ka-GE" sz="2400" dirty="0"/>
              <a:t>. </a:t>
            </a:r>
            <a:r>
              <a:rPr lang="ka-GE" sz="2400" dirty="0" err="1"/>
              <a:t>ბოგილაზე</a:t>
            </a:r>
            <a:r>
              <a:rPr lang="ka-GE" sz="2400" dirty="0"/>
              <a:t> </a:t>
            </a:r>
            <a:r>
              <a:rPr lang="ka-GE" sz="2400" dirty="0" smtClean="0"/>
              <a:t>ახალი </a:t>
            </a:r>
            <a:r>
              <a:rPr lang="ka-GE" sz="2400" dirty="0" err="1"/>
              <a:t>სახიდე</a:t>
            </a:r>
            <a:r>
              <a:rPr lang="ka-GE" sz="2400" dirty="0"/>
              <a:t> გადასასვლელის </a:t>
            </a:r>
            <a:r>
              <a:rPr lang="ka-GE" sz="2400" dirty="0" smtClean="0"/>
              <a:t>მშენებლობისა და ექსპლუატაციის </a:t>
            </a:r>
            <a:r>
              <a:rPr lang="ka-GE" sz="2400" dirty="0"/>
              <a:t>პროექტის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612" y="181095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92473" y="3681672"/>
            <a:ext cx="10207052" cy="2616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გარემოზე ზემოქმედების შეფასების ანგარიში საჯარო განხილვა</a:t>
            </a:r>
          </a:p>
          <a:p>
            <a:pPr algn="ctr"/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endParaRPr lang="ka-GE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endParaRPr lang="ka-GE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algn="ctr"/>
            <a:r>
              <a:rPr lang="ka-GE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2020 წელი</a:t>
            </a:r>
          </a:p>
        </p:txBody>
      </p:sp>
    </p:spTree>
    <p:extLst>
      <p:ext uri="{BB962C8B-B14F-4D97-AF65-F5344CB8AC3E}">
        <p14:creationId xmlns:p14="http://schemas.microsoft.com/office/powerpoint/2010/main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292619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>
                <a:ea typeface="Calibri"/>
                <a:cs typeface="Sylfaen"/>
              </a:rPr>
              <a:t>ზოგადი ინფორმაცია გარემოზე შესაძლო ზემოქმედების და მისი სახეების შესახებ</a:t>
            </a:r>
            <a:endParaRPr lang="ka-GE" sz="2000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96771"/>
              </p:ext>
            </p:extLst>
          </p:nvPr>
        </p:nvGraphicFramePr>
        <p:xfrm>
          <a:off x="886407" y="811765"/>
          <a:ext cx="10179698" cy="5810003"/>
        </p:xfrm>
        <a:graphic>
          <a:graphicData uri="http://schemas.openxmlformats.org/drawingml/2006/table">
            <a:tbl>
              <a:tblPr firstRow="1" firstCol="1" bandRow="1"/>
              <a:tblGrid>
                <a:gridCol w="660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1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Arial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Sylfaen"/>
                          <a:ea typeface="Calibri"/>
                          <a:cs typeface="Arial"/>
                        </a:rPr>
                        <a:t>პროექტის ფაზა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Sylfaen"/>
                          <a:ea typeface="Calibri"/>
                          <a:cs typeface="Arial"/>
                        </a:rPr>
                        <a:t>მოსალოდნელი ზემოქმედება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მშენებლობის ეტაპი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ექსპლუატაციის ეტაპი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დაცულ ტერიტორიაზე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ტრანსსასაზღვრო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ატმოსფერულ ჰაერში მავნე ნივთიერებების გაფრქვევა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ხმაური და ვიბრაცია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გეოლოგიურ გარემოზე ზემოქმედება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წყლის გარემოზე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ზემოქმედება ნიადაგზე, დაბინძურების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ზემოქმედება მცენარეულ საფარზე და ცხოველთა სახეობებზე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ვიზუალურ-ლანდშაფტური ცვლილება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+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ზემოქმედება სოციალურ-ეკონომიკურ გარემოზე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5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ისტორიულ-არქეოლოგიური ძეგლებზე ზემოქმედების რისკები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-</a:t>
                      </a: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2673" marR="6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32465" y="142908"/>
            <a:ext cx="9361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/>
              <a:t>ემისიები ატმოსფეროში, ხმაური და ვიბრაცია</a:t>
            </a:r>
            <a:r>
              <a:rPr lang="en-US" sz="2000" b="1" dirty="0" smtClean="0"/>
              <a:t> </a:t>
            </a:r>
            <a:r>
              <a:rPr lang="ka-GE" sz="2000" b="1" dirty="0" smtClean="0"/>
              <a:t>და შემარბილებელი </a:t>
            </a:r>
            <a:r>
              <a:rPr lang="ka-GE" sz="2000" b="1" dirty="0" err="1" smtClean="0"/>
              <a:t>ღონისძებები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724039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</a:t>
            </a:r>
            <a:r>
              <a:rPr lang="ka-GE" sz="2000" dirty="0" smtClean="0"/>
              <a:t>ექნება: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ხმაურს;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ვიბრაციას;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ატმოსფერულ </a:t>
            </a:r>
            <a:r>
              <a:rPr lang="ka-GE" sz="2000" dirty="0"/>
              <a:t>ჰაერში მტვრის </a:t>
            </a:r>
            <a:r>
              <a:rPr lang="ka-GE" sz="2000" dirty="0" smtClean="0"/>
              <a:t>ნაწილაკების გავრცელებას;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საწვავის წვის </a:t>
            </a:r>
            <a:r>
              <a:rPr lang="ka-GE" sz="2000" dirty="0"/>
              <a:t>პროდუქტების გავრცელებას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/>
              <a:t>მოსამზადებელ და მშენებლობის ეტაპზე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</a:t>
            </a:r>
            <a:r>
              <a:rPr lang="ka-GE" sz="2000" dirty="0"/>
              <a:t>საშუალებების ტექნიკური გამართულობის კონტროლი;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მასალის ტრანსპორტირებისას და დასახლებული უბნების მახლობლად/ დასახლებულ ზონაში გადაადგილების ოპტიმალური სიჩქარეების დაცვა;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ჩართული ძრავით ტექნიკის ‘უსაქმოდ’ დატოვების აკრძალვა;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 ნაყოფიერი ნიადაგის, გრუნტის და ფხვიერი მასალის </a:t>
            </a:r>
            <a:r>
              <a:rPr lang="ka-GE" sz="2000" dirty="0" err="1"/>
              <a:t>გაფანტვისგან</a:t>
            </a:r>
            <a:r>
              <a:rPr lang="ka-GE" sz="2000" dirty="0"/>
              <a:t> დაცვა;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ფხვიერო ტვირთების გადატანისას - ტვირთის გადახურვა (</a:t>
            </a:r>
            <a:r>
              <a:rPr lang="ka-GE" sz="2000" dirty="0" err="1"/>
              <a:t>გაფანტვისგან</a:t>
            </a:r>
            <a:r>
              <a:rPr lang="ka-GE" sz="2000" dirty="0"/>
              <a:t> დასაცავად); </a:t>
            </a:r>
          </a:p>
          <a:p>
            <a:pPr marL="625475" indent="-336550" algn="just">
              <a:buFont typeface="Arial" panose="020B0604020202020204" pitchFamily="34" charset="0"/>
              <a:buChar char="•"/>
            </a:pPr>
            <a:r>
              <a:rPr lang="ka-GE" sz="2000" dirty="0"/>
              <a:t>მასალის შემოტანის სწორი დაგეგმვა </a:t>
            </a:r>
            <a:r>
              <a:rPr lang="ka-GE" sz="2000" dirty="0" err="1"/>
              <a:t>ქარისმიერი</a:t>
            </a:r>
            <a:r>
              <a:rPr lang="ka-GE" sz="2000" dirty="0"/>
              <a:t> ეროზიის შედეგად ჰაერის ხარისხზე ზემოქმედების შესამცირებლად და სხვ.</a:t>
            </a:r>
          </a:p>
        </p:txBody>
      </p:sp>
    </p:spTree>
    <p:extLst>
      <p:ext uri="{BB962C8B-B14F-4D97-AF65-F5344CB8AC3E}">
        <p14:creationId xmlns:p14="http://schemas.microsoft.com/office/powerpoint/2010/main" val="11714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187826"/>
            <a:ext cx="121498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ზემოქმედება </a:t>
            </a:r>
            <a:r>
              <a:rPr lang="ka-GE" dirty="0"/>
              <a:t>ჩვეულებრივ დაკავშირებულია სამშენებლო ბანაკის (ჩამდინარე წყლები, ნაგავი, მასალა, მათ შორის ქიმიური  და/ამ საწვავ საპოხი ნივთიერებები), არასათანადო მართვასთან. </a:t>
            </a:r>
            <a:r>
              <a:rPr lang="ka-GE" dirty="0" smtClean="0"/>
              <a:t>ძირითადი </a:t>
            </a:r>
            <a:r>
              <a:rPr lang="ka-GE" dirty="0"/>
              <a:t>შესაძლო ზემოქმედება წყალზე ავტომაგისტრალის ფუნქციონირების დროს იქნება</a:t>
            </a:r>
            <a:r>
              <a:rPr lang="ka-GE" dirty="0" smtClean="0"/>
              <a:t>:</a:t>
            </a:r>
          </a:p>
          <a:p>
            <a:pPr algn="just"/>
            <a:r>
              <a:rPr lang="ka-GE" b="1" dirty="0" smtClean="0"/>
              <a:t> </a:t>
            </a:r>
          </a:p>
          <a:p>
            <a:pPr marL="746125" indent="-45720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მოსილვა და წყლების დაბინძურების მძიმე ლითონებითა და ნავთობის ნახშირწყალბადებით (დაბინძურების წყარო - ზედაპირული ჩამონადენი. ავარიული დაღვრა);</a:t>
            </a:r>
          </a:p>
          <a:p>
            <a:pPr marL="746125" indent="-45720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დაბინძურება </a:t>
            </a:r>
            <a:r>
              <a:rPr lang="ka-GE" dirty="0"/>
              <a:t>ნარჩენებით; </a:t>
            </a:r>
          </a:p>
          <a:p>
            <a:pPr marL="746125" indent="-457200" algn="just">
              <a:buFont typeface="Arial" panose="020B0604020202020204" pitchFamily="34" charset="0"/>
              <a:buChar char="•"/>
            </a:pPr>
            <a:r>
              <a:rPr lang="ka-GE" dirty="0" smtClean="0"/>
              <a:t>გრუნტის </a:t>
            </a:r>
            <a:r>
              <a:rPr lang="ka-GE" dirty="0"/>
              <a:t>წყლის დაბინძურება ზედაპირული წყლის დაბინძურების შედეგად; </a:t>
            </a:r>
          </a:p>
          <a:p>
            <a:pPr marL="746125" indent="-45720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დაბინძურება ზამთრის პერიოდში (მარილის.  სილის და ასევე სხვა პროდუქტების გამოყენება. რომელიც წყლის ხარისხს საფრთხის ქვეშ აყენებს); </a:t>
            </a:r>
          </a:p>
          <a:p>
            <a:pPr marL="746125" indent="-45720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გზის შეკეთების/ტექნიკური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</a:t>
            </a:r>
            <a:r>
              <a:rPr lang="ka-GE" dirty="0" smtClean="0"/>
              <a:t>შემთხვევაში და </a:t>
            </a:r>
            <a:r>
              <a:rPr lang="ka-GE" dirty="0" err="1" smtClean="0"/>
              <a:t>ა.შ</a:t>
            </a:r>
            <a:r>
              <a:rPr lang="ka-GE" dirty="0" smtClean="0"/>
              <a:t>.</a:t>
            </a:r>
          </a:p>
          <a:p>
            <a:pPr marL="746125" indent="-457200" algn="just">
              <a:buFont typeface="Arial" panose="020B0604020202020204" pitchFamily="34" charset="0"/>
              <a:buChar char="•"/>
            </a:pPr>
            <a:endParaRPr lang="ka-GE" dirty="0" smtClean="0"/>
          </a:p>
        </p:txBody>
      </p:sp>
      <p:sp>
        <p:nvSpPr>
          <p:cNvPr id="2" name="Rectangle 1"/>
          <p:cNvSpPr/>
          <p:nvPr/>
        </p:nvSpPr>
        <p:spPr>
          <a:xfrm>
            <a:off x="4000975" y="247578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a-GE" sz="2000" b="1" dirty="0"/>
              <a:t>ზემოქმედება ზედაპირულ </a:t>
            </a:r>
            <a:r>
              <a:rPr lang="ka-GE" sz="2000" b="1" dirty="0" smtClean="0"/>
              <a:t>წყალზე</a:t>
            </a:r>
            <a:endParaRPr lang="ka-GE" sz="2000" b="1" dirty="0"/>
          </a:p>
        </p:txBody>
      </p:sp>
    </p:spTree>
    <p:extLst>
      <p:ext uri="{BB962C8B-B14F-4D97-AF65-F5344CB8AC3E}">
        <p14:creationId xmlns:p14="http://schemas.microsoft.com/office/powerpoint/2010/main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41204" y="150445"/>
            <a:ext cx="897656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900" b="1" dirty="0" smtClean="0"/>
              <a:t>ზედაპირულ წყალზე ზემოქმედების შემარბილებელი ღონისძიებები</a:t>
            </a:r>
            <a:endParaRPr lang="ka-GE" sz="1900" b="1" dirty="0"/>
          </a:p>
        </p:txBody>
      </p:sp>
      <p:sp>
        <p:nvSpPr>
          <p:cNvPr id="4" name="Rectangle 3"/>
          <p:cNvSpPr/>
          <p:nvPr/>
        </p:nvSpPr>
        <p:spPr>
          <a:xfrm>
            <a:off x="40891" y="671691"/>
            <a:ext cx="121511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წყლის გარემოზე ზემოქმედების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marL="512763" indent="-223838" algn="just">
              <a:buFont typeface="Arial" panose="020B0604020202020204" pitchFamily="34" charset="0"/>
              <a:buChar char="•"/>
            </a:pPr>
            <a:r>
              <a:rPr lang="ka-GE" dirty="0" smtClean="0"/>
              <a:t>ტექნიკის და მასალის განთავსების ადგილები მოწყობა წყლის ობიექტებიდან  მოშორებით; </a:t>
            </a:r>
          </a:p>
          <a:p>
            <a:pPr marL="512763" indent="-223838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512763" indent="-223838" algn="just">
              <a:buFont typeface="Arial" panose="020B0604020202020204" pitchFamily="34" charset="0"/>
              <a:buChar char="•"/>
            </a:pPr>
            <a:r>
              <a:rPr lang="ka-GE" dirty="0" smtClean="0"/>
              <a:t>სპეციალიზებულ კომერციულ ობიექტებზე მანქანების </a:t>
            </a:r>
            <a:r>
              <a:rPr lang="ka-GE" dirty="0" err="1" smtClean="0"/>
              <a:t>ტექმომსახურების</a:t>
            </a:r>
            <a:r>
              <a:rPr lang="ka-GE" dirty="0" smtClean="0"/>
              <a:t> და საწვავით შევსებისთვის პრიორიტეტის მინიჭება. თუ ეს შესაძლებელი არ არის უნდა მოეწყოს </a:t>
            </a:r>
            <a:r>
              <a:rPr lang="ka-GE" dirty="0" err="1" smtClean="0"/>
              <a:t>მყარსაფარიანი</a:t>
            </a:r>
            <a:r>
              <a:rPr lang="ka-GE" dirty="0" smtClean="0"/>
              <a:t> უბანი მეორადი შემოღობვით </a:t>
            </a:r>
            <a:r>
              <a:rPr lang="ka-GE" dirty="0" err="1" smtClean="0"/>
              <a:t>ტექმომსახურების</a:t>
            </a:r>
            <a:r>
              <a:rPr lang="ka-GE" dirty="0" smtClean="0"/>
              <a:t> დროს შემთხვევითი დაღვრის ლოკალიზაციის და შეკავებისთვის. საწვავის დროებითი ავზის ტერიტორიაზე განთავსების საჭიროების შემთხვევაში- მისი განთავსება მდინარის კალაპოტიდან არანაკლებ 50 მ მანძილზე. [ავზი აღჭურვილი უნდ აიყოს </a:t>
            </a:r>
            <a:r>
              <a:rPr lang="ka-GE" dirty="0" err="1" smtClean="0"/>
              <a:t>ე.წ</a:t>
            </a:r>
            <a:r>
              <a:rPr lang="ka-GE" dirty="0" smtClean="0"/>
              <a:t>. მეორადი შემოღობვით - მოთავსდება ბეტონის საფარიან სათავსში (ავზში) დაღვრის გავრცელების თავიდან ასაცილებლად. ავზს საშუალება ექნება დაიტიოს რეზერვუარის 110% ტოლი მოცულობის სითხე];</a:t>
            </a:r>
          </a:p>
          <a:p>
            <a:pPr marL="512763" indent="-223838" algn="just"/>
            <a:endParaRPr lang="ka-GE" dirty="0" smtClean="0"/>
          </a:p>
          <a:p>
            <a:pPr marL="512763" indent="-223838" algn="just">
              <a:buFont typeface="Arial" panose="020B0604020202020204" pitchFamily="34" charset="0"/>
              <a:buChar char="•"/>
            </a:pPr>
            <a:r>
              <a:rPr lang="ka-GE" dirty="0" smtClean="0"/>
              <a:t>საწვავის/ზეთის შემთხვევითი დაღვრის დაუყოვნებლივ გაწმენდა </a:t>
            </a:r>
            <a:r>
              <a:rPr lang="ka-GE" dirty="0" err="1" smtClean="0"/>
              <a:t>აბსორბენტის</a:t>
            </a:r>
            <a:r>
              <a:rPr lang="ka-GE" dirty="0" smtClean="0"/>
              <a:t> გამოყენებით; </a:t>
            </a:r>
          </a:p>
          <a:p>
            <a:pPr marL="512763" indent="-223838" algn="just"/>
            <a:endParaRPr lang="ka-GE" dirty="0" smtClean="0"/>
          </a:p>
          <a:p>
            <a:pPr marL="512763" indent="-223838" algn="just">
              <a:buFont typeface="Arial" panose="020B0604020202020204" pitchFamily="34" charset="0"/>
              <a:buChar char="•"/>
            </a:pPr>
            <a:r>
              <a:rPr lang="ka-GE" dirty="0" smtClean="0"/>
              <a:t>დაუმუშავებელი ჩამდინარე წყლების ზედაპირული წყლის ობიექტში ჩაშვების აკრძალვა;  </a:t>
            </a:r>
          </a:p>
          <a:p>
            <a:pPr marL="512763" indent="-223838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512763" indent="-223838" algn="just">
              <a:buFont typeface="Arial" panose="020B0604020202020204" pitchFamily="34" charset="0"/>
              <a:buChar char="•"/>
            </a:pPr>
            <a:r>
              <a:rPr lang="ka-GE" dirty="0" smtClean="0"/>
              <a:t>ტერიტორიაზე მანქანების რეცხვის აკრძალვა;</a:t>
            </a:r>
          </a:p>
          <a:p>
            <a:pPr marL="512763" indent="-223838" algn="just"/>
            <a:endParaRPr lang="ka-GE" dirty="0" smtClean="0"/>
          </a:p>
          <a:p>
            <a:pPr marL="512763" indent="-223838" algn="just">
              <a:buFont typeface="Arial" panose="020B0604020202020204" pitchFamily="34" charset="0"/>
              <a:buChar char="•"/>
            </a:pPr>
            <a:r>
              <a:rPr lang="ka-GE" dirty="0" smtClean="0"/>
              <a:t>ტექნიკის რეგულარულად შემოწმდება ჟონვის დასადგენად. ტერიტორიაზე დაზიანებული ტექნიკური საშუალებების/მანქანების დაშვება აკრძალვა</a:t>
            </a:r>
            <a:r>
              <a:rPr lang="en-US" dirty="0"/>
              <a:t> </a:t>
            </a:r>
            <a:r>
              <a:rPr lang="ka-GE" dirty="0" smtClean="0"/>
              <a:t>და სხვ.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Sylfaen" panose="010A0502050306030303" pitchFamily="18" charset="0"/>
              </a:rPr>
              <a:t>14</a:t>
            </a:fld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8319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ნაყოფიერი ფენის დაზიანება-ეროზიის ყველაზე მაღალი რისკები არსებობს მიწის სამუშაოების შესრულებისას და სამშენებლო ობიექტის </a:t>
            </a:r>
            <a:r>
              <a:rPr lang="ka-GE" dirty="0" err="1" smtClean="0">
                <a:latin typeface="Sylfaen" panose="010A0502050306030303" pitchFamily="18" charset="0"/>
              </a:rPr>
              <a:t>მიმდებარედ</a:t>
            </a:r>
            <a:r>
              <a:rPr lang="ka-GE" dirty="0" smtClean="0">
                <a:latin typeface="Sylfaen" panose="010A0502050306030303" pitchFamily="18" charset="0"/>
              </a:rPr>
              <a:t> მძიმე ტექნიკის გადაადგილებისას.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 აღნიშნულის შედეგად მოსალოდნელია ნიადაგის დატკეპნა, ეროზია და მისი ნაყოფიერების გაუარესება. ასეთი სახის ზემოქმედებების შემცირების ყველაზე მნიშვნელოვანი ღონისძიებაა სამუშაო ზონაში ნაყოფიერი ფენის წინასწარ მოხსნა და სათანადოდ შენახვა, მათ შემდგომ გამოყენებამდე.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მოხსნილი </a:t>
            </a:r>
            <a:r>
              <a:rPr lang="ka-GE" dirty="0" err="1" smtClean="0">
                <a:latin typeface="Sylfaen" panose="010A0502050306030303" pitchFamily="18" charset="0"/>
              </a:rPr>
              <a:t>ნიადაგოვანი</a:t>
            </a:r>
            <a:r>
              <a:rPr lang="ka-GE" dirty="0" smtClean="0">
                <a:latin typeface="Sylfaen" panose="010A0502050306030303" pitchFamily="18" charset="0"/>
              </a:rPr>
              <a:t> საფარი დასაწყობდება წინასწარ შერჩეულ ადგილებში, წყლის და ქარის ზემოქმედებისგან შეძლებისდაგვარად დაცულ ადგილებში. სამუშაოების დასრულების შემდგომ ნიადაგი გამოყენებული იქნება გზის განაპირა ზოლების სარეკულტივაციო სამუშაოებში.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ნიადაგის ნაყოფიერი ფენის მოხსნის, შენახვის, გამოყენებისა და რეკულტივაციის </a:t>
            </a:r>
            <a:r>
              <a:rPr lang="ka-GE" dirty="0" smtClean="0">
                <a:latin typeface="Sylfaen" panose="010A0502050306030303" pitchFamily="18" charset="0"/>
              </a:rPr>
              <a:t>პროექტი - 224-ე </a:t>
            </a:r>
            <a:r>
              <a:rPr lang="ka-GE" dirty="0" err="1" smtClean="0">
                <a:latin typeface="Sylfaen" panose="010A0502050306030303" pitchFamily="18" charset="0"/>
              </a:rPr>
              <a:t>დადგ</a:t>
            </a:r>
            <a:r>
              <a:rPr lang="ka-GE" dirty="0" smtClean="0">
                <a:latin typeface="Sylfaen" panose="010A0502050306030303" pitchFamily="18" charset="0"/>
              </a:rPr>
              <a:t>.</a:t>
            </a:r>
            <a:endParaRPr lang="ka-GE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256" y="96253"/>
            <a:ext cx="6319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dirty="0" smtClean="0">
                <a:latin typeface="Sylfaen" panose="010A0502050306030303" pitchFamily="18" charset="0"/>
              </a:rPr>
              <a:t>ზემოქმედება ნიადაგზე და დაბინძურების რისკები: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407182"/>
            <a:ext cx="12192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dirty="0" smtClean="0">
                <a:latin typeface="Sylfaen" panose="010A0502050306030303" pitchFamily="18" charset="0"/>
              </a:rPr>
              <a:t>                                                             </a:t>
            </a:r>
            <a:r>
              <a:rPr lang="en-US" sz="2000" b="1" dirty="0" err="1" smtClean="0">
                <a:latin typeface="Sylfaen" panose="010A0502050306030303" pitchFamily="18" charset="0"/>
              </a:rPr>
              <a:t>შემარბილებელი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ღონისძიებები</a:t>
            </a:r>
            <a:endParaRPr lang="en-US" sz="1200" b="1" dirty="0"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Sylfaen" panose="010A0502050306030303" pitchFamily="18" charset="0"/>
              </a:rPr>
              <a:t>მოსამზადებელ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მშენებლობის </a:t>
            </a:r>
            <a:r>
              <a:rPr lang="en-US" dirty="0" smtClean="0">
                <a:latin typeface="Sylfaen" panose="010A0502050306030303" pitchFamily="18" charset="0"/>
              </a:rPr>
              <a:t>ეტაპზე</a:t>
            </a:r>
            <a:r>
              <a:rPr lang="ka-GE" dirty="0" smtClean="0">
                <a:latin typeface="Sylfaen" panose="010A0502050306030303" pitchFamily="18" charset="0"/>
              </a:rPr>
              <a:t> ნიადაგზე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ზემოქედების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შემცირება</a:t>
            </a:r>
            <a:r>
              <a:rPr lang="en-US" dirty="0">
                <a:latin typeface="Sylfaen" panose="010A0502050306030303" pitchFamily="18" charset="0"/>
              </a:rPr>
              <a:t>/</a:t>
            </a:r>
            <a:r>
              <a:rPr lang="en-US" dirty="0" err="1">
                <a:latin typeface="Sylfaen" panose="010A0502050306030303" pitchFamily="18" charset="0"/>
              </a:rPr>
              <a:t>კონტროლი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შესაძლებელი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იქნება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სამუშაოს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სწორი</a:t>
            </a:r>
            <a:r>
              <a:rPr lang="en-US" dirty="0">
                <a:latin typeface="Sylfaen" panose="010A0502050306030303" pitchFamily="18" charset="0"/>
              </a:rPr>
              <a:t> დაგეგმვის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ისეთი</a:t>
            </a:r>
            <a:r>
              <a:rPr lang="en-US" dirty="0">
                <a:latin typeface="Sylfaen" panose="010A0502050306030303" pitchFamily="18" charset="0"/>
              </a:rPr>
              <a:t> შემარბილებელი ღონისძიებების </a:t>
            </a:r>
            <a:r>
              <a:rPr lang="en-US" dirty="0" err="1">
                <a:latin typeface="Sylfaen" panose="010A0502050306030303" pitchFamily="18" charset="0"/>
              </a:rPr>
              <a:t>გატარებით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როგორიცაა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  <a:endParaRPr lang="ka-GE" dirty="0"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000" dirty="0">
              <a:latin typeface="Sylfaen" panose="010A0502050306030303" pitchFamily="18" charset="0"/>
            </a:endParaRP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არსებული </a:t>
            </a:r>
            <a:r>
              <a:rPr lang="en-US" dirty="0" err="1" smtClean="0">
                <a:latin typeface="Sylfaen" panose="010A0502050306030303" pitchFamily="18" charset="0"/>
              </a:rPr>
              <a:t>მცენარეული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საფარის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მაქსიმალური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შენარჩუნება</a:t>
            </a:r>
            <a:r>
              <a:rPr lang="en-US" dirty="0">
                <a:latin typeface="Sylfaen" panose="010A0502050306030303" pitchFamily="18" charset="0"/>
              </a:rPr>
              <a:t>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ნიადაგის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ფენის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დაკარგვის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პრევენციის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მიზნით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ნაყოფიერი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ფენის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მოხსნა</a:t>
            </a:r>
            <a:r>
              <a:rPr lang="en-US" dirty="0">
                <a:latin typeface="Sylfaen" panose="010A0502050306030303" pitchFamily="18" charset="0"/>
              </a:rPr>
              <a:t> (</a:t>
            </a:r>
            <a:r>
              <a:rPr lang="en-US" dirty="0" err="1">
                <a:latin typeface="Sylfaen" panose="010A0502050306030303" pitchFamily="18" charset="0"/>
              </a:rPr>
              <a:t>სადაც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შესაძლებელია</a:t>
            </a:r>
            <a:r>
              <a:rPr lang="en-US" dirty="0">
                <a:latin typeface="Sylfaen" panose="010A0502050306030303" pitchFamily="18" charset="0"/>
              </a:rPr>
              <a:t>) </a:t>
            </a:r>
            <a:r>
              <a:rPr lang="en-US" dirty="0" err="1" smtClean="0">
                <a:latin typeface="Sylfaen" panose="010A0502050306030303" pitchFamily="18" charset="0"/>
              </a:rPr>
              <a:t>და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განთავსდება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დროებით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ნაყარში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ტერიტორიის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რეკულტივაციისას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ხელახლა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გამოყენებამდე</a:t>
            </a:r>
            <a:r>
              <a:rPr lang="en-US" dirty="0">
                <a:latin typeface="Sylfaen" panose="010A0502050306030303" pitchFamily="18" charset="0"/>
              </a:rPr>
              <a:t>; </a:t>
            </a: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ნიადაგის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ფენის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ხარისხის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შენარჩუნებისთვის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ნიადაგის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ქვენიადაგისგან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განცალკევებით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დასაწყობება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მათი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შერევის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თავიდან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ასაცილებლად</a:t>
            </a:r>
            <a:r>
              <a:rPr lang="en-US" dirty="0" smtClean="0">
                <a:latin typeface="Sylfaen" panose="010A0502050306030303" pitchFamily="18" charset="0"/>
              </a:rPr>
              <a:t>;. </a:t>
            </a:r>
            <a:endParaRPr lang="en-US" dirty="0">
              <a:latin typeface="Sylfaen" panose="010A0502050306030303" pitchFamily="18" charset="0"/>
            </a:endParaRPr>
          </a:p>
          <a:p>
            <a:pPr marL="569913" indent="-280988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ნიადაგი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მოიხსნა-დასაწყობებისას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მოქმედი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ნორმების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დაცვა</a:t>
            </a:r>
            <a:r>
              <a:rPr lang="ka-GE" dirty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</a:rPr>
              <a:t>და სხვ.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9229" y="105040"/>
            <a:ext cx="4441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dirty="0" smtClean="0"/>
              <a:t>ზემოქმედება ბუნებრივ გარემოზე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626448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>
                <a:latin typeface="Sylfaen" panose="010A0502050306030303" pitchFamily="18" charset="0"/>
              </a:rPr>
              <a:t>პროექტის სხვადასხვა ეტაპზე ადგილი ექნება ზემოქმედებას ბიოლოგიურ გარემოზე (მცენარეულ საფარზე, ხმელეთის და წყლის ცხოველთა სამყაროზე).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მცენარეული საფარი/ფლორა - გავლენა მცენარეულ საფარზე  დაკავშირებულია:</a:t>
            </a:r>
            <a:r>
              <a:rPr lang="ka-GE" dirty="0" smtClean="0">
                <a:latin typeface="Sylfaen" panose="010A0502050306030303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გასხვისების ზოლში მცენარეული საფარის </a:t>
            </a:r>
            <a:r>
              <a:rPr lang="ka-GE" dirty="0" err="1" smtClean="0">
                <a:latin typeface="Sylfaen" panose="010A0502050306030303" pitchFamily="18" charset="0"/>
              </a:rPr>
              <a:t>მოცილებასთან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ნიადაგის </a:t>
            </a:r>
            <a:r>
              <a:rPr lang="ka-GE" dirty="0" err="1" smtClean="0">
                <a:latin typeface="Sylfaen" panose="010A0502050306030303" pitchFamily="18" charset="0"/>
              </a:rPr>
              <a:t>დატკეპნასთან</a:t>
            </a:r>
            <a:r>
              <a:rPr lang="ka-GE" dirty="0" smtClean="0">
                <a:latin typeface="Sylfaen" panose="010A0502050306030303" pitchFamily="18" charset="0"/>
              </a:rPr>
              <a:t> და დაბინძურებასთან - რამაც შეიძლება დააზიანოს არსებული მცენარეული საფარი და ხელი შეუშალოს მოზარდ-აღმონაცენს;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მიწის ზედაპირის ხელოვნური საფარით შეცვლასთან - რის შედეგადაც იკარგება მცენარეული საფარისთვის „ხელმისაწვდომი‟ ფართობები;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 მცენარეული საფარის მოხსნის შედეგად ეროზიული პროცესების რისკის ამაღლებასთან.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>
                <a:latin typeface="Sylfaen" panose="010A0502050306030303" pitchFamily="18" charset="0"/>
              </a:rPr>
              <a:t>ფაუნა - მშენებლობის გავლენა ფაუნაზე ზოგადად მოიცავს</a:t>
            </a:r>
            <a:r>
              <a:rPr lang="ka-GE" b="1" dirty="0" smtClean="0">
                <a:latin typeface="Sylfaen" panose="010A0502050306030303" pitchFamily="18" charset="0"/>
              </a:rPr>
              <a:t>: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latin typeface="Sylfaen" panose="010A0502050306030303" pitchFamily="18" charset="0"/>
              </a:rPr>
              <a:t>მცენარეული </a:t>
            </a:r>
            <a:r>
              <a:rPr lang="ka-GE" dirty="0">
                <a:latin typeface="Sylfaen" panose="010A0502050306030303" pitchFamily="18" charset="0"/>
              </a:rPr>
              <a:t>საფარის მოცილების შედეგად თავშესაფრის დაკარგვას;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საგზაო ავარიებით გამოწვეულ ცხოველთა დაღუპვას;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წყლის </a:t>
            </a:r>
            <a:r>
              <a:rPr lang="ka-GE" dirty="0" err="1">
                <a:latin typeface="Sylfaen" panose="010A0502050306030303" pitchFamily="18" charset="0"/>
              </a:rPr>
              <a:t>სიმღვრივის</a:t>
            </a:r>
            <a:r>
              <a:rPr lang="ka-GE" dirty="0">
                <a:latin typeface="Sylfaen" panose="010A0502050306030303" pitchFamily="18" charset="0"/>
              </a:rPr>
              <a:t> მომატებით/დაბინძურებით (მდინარის გადაკვეთებში) გამოწვეულ ზემოქმედებას წყლის ბინადრებზე;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დაღვრილი საწვავის/ზეთის, ნარჩენების არასათანადო მართვის შედეგად დაბინძურებული ნიადაგითა და/ან წყლით გამოწვეულ არაპირდაპირ ზემოქმედებას.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latin typeface="Sylfaen" panose="010A0502050306030303" pitchFamily="18" charset="0"/>
              </a:rPr>
              <a:t>ნიადაგის დატკეპნის, გზის საფარის მოწყობისას მიწის ზედაპირის „დახურვის“ გამო პოტენციურ ზემოქმედებას </a:t>
            </a:r>
            <a:r>
              <a:rPr lang="ka-GE" dirty="0" err="1">
                <a:latin typeface="Sylfaen" panose="010A0502050306030303" pitchFamily="18" charset="0"/>
              </a:rPr>
              <a:t>უხერხემლმოებზე</a:t>
            </a:r>
            <a:r>
              <a:rPr lang="ka-GE" dirty="0">
                <a:latin typeface="Sylfaen" panose="010A0502050306030303" pitchFamily="18" charset="0"/>
              </a:rPr>
              <a:t> და სხვ</a:t>
            </a:r>
            <a:r>
              <a:rPr lang="ka-GE" dirty="0" smtClean="0">
                <a:latin typeface="Sylfaen" panose="010A0502050306030303" pitchFamily="18" charset="0"/>
              </a:rPr>
              <a:t>.</a:t>
            </a:r>
            <a:r>
              <a:rPr lang="ka-GE" dirty="0" smtClean="0"/>
              <a:t>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7638" y="121255"/>
            <a:ext cx="3982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 smtClean="0"/>
              <a:t>შემარბილებელი ღონისძიებები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" y="812165"/>
            <a:ext cx="121919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მცენარეულ საფარზე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საზღვრების მკაცრი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მარშრუტიდან გადახვევის აკრძალვა;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არსებული მცენარეული </a:t>
            </a:r>
            <a:r>
              <a:rPr lang="ka-GE" dirty="0"/>
              <a:t>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მართვა 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დარღვეული </a:t>
            </a:r>
            <a:r>
              <a:rPr lang="ka-GE" dirty="0"/>
              <a:t>ტერიტორიების რეკულტივაცია სამუშაოების დასრულების შემდეგ;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სამუშაოების </a:t>
            </a:r>
            <a:r>
              <a:rPr lang="ka-GE" dirty="0"/>
              <a:t>წარმოების დროს მონიტორინგის წარმოება. 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ფაუნაზე </a:t>
            </a:r>
            <a:r>
              <a:rPr lang="ka-GE" dirty="0"/>
              <a:t>ზემოქმედების შესარბილებლად ექსპლოატაციის ეტაპზე გასათვალისწინებელია: </a:t>
            </a: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</a:t>
            </a:r>
            <a:r>
              <a:rPr lang="ka-GE" dirty="0" smtClean="0"/>
              <a:t>შესაბამისი შემარბილებელი </a:t>
            </a:r>
            <a:r>
              <a:rPr lang="ka-GE" dirty="0"/>
              <a:t>ღონისძიებების გატარება;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dirty="0"/>
              <a:t>სიგნალის აკრძალვა 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სამყაროსთვის </a:t>
            </a:r>
            <a:r>
              <a:rPr lang="ka-GE" dirty="0" err="1" smtClean="0"/>
              <a:t>სენსიტიური</a:t>
            </a:r>
            <a:r>
              <a:rPr lang="ka-GE" dirty="0" smtClean="0"/>
              <a:t> </a:t>
            </a:r>
            <a:r>
              <a:rPr lang="ka-GE" dirty="0"/>
              <a:t>პერიოდების გათვალისწინება;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620" y="1249256"/>
            <a:ext cx="8756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მშენებლობის </a:t>
            </a:r>
            <a:r>
              <a:rPr lang="ka-GE" sz="2000" dirty="0"/>
              <a:t>დროს, როგორც წესი, მნიშვნელოვანი რაოდენობის სამუშაო ძალისა და აღჭურვილობის მობილიზებაა საჭირო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ძალიან </a:t>
            </a:r>
            <a:r>
              <a:rPr lang="ka-GE" sz="2000" dirty="0"/>
              <a:t>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8985380" y="1399591"/>
            <a:ext cx="2907418" cy="3191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19" y="3112920"/>
            <a:ext cx="8756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ბანაკში და ობიექტებზე უზრუნველყოფილი უნდა იყოს ყველა სახის საყოფაცხოვრებო ინფრასტრუქტურის (საწარმოო ეზო, </a:t>
            </a:r>
            <a:r>
              <a:rPr lang="ka-GE" sz="2000" dirty="0" err="1"/>
              <a:t>სასაწყობე</a:t>
            </a:r>
            <a:r>
              <a:rPr lang="ka-GE" sz="2000" dirty="0"/>
              <a:t> მეურნეობები, გარაჟები და ტექნიკის სარემონტო უბნები და სხვ.)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მოთხოვნებს.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0842" y="250077"/>
            <a:ext cx="5229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a-GE" sz="2000" b="1" dirty="0"/>
              <a:t>ადამიანის ჯანმრთელობა და უსაფრთხოება</a:t>
            </a:r>
          </a:p>
        </p:txBody>
      </p:sp>
    </p:spTree>
    <p:extLst>
      <p:ext uri="{BB962C8B-B14F-4D97-AF65-F5344CB8AC3E}">
        <p14:creationId xmlns:p14="http://schemas.microsoft.com/office/powerpoint/2010/main" val="2083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გმადლობთ ყურადღებისთვის !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Sylfaen" panose="010A0502050306030303" pitchFamily="18" charset="0"/>
              </a:rPr>
              <a:t>2</a:t>
            </a:fld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9" name="Shape 943"/>
          <p:cNvSpPr txBox="1">
            <a:spLocks/>
          </p:cNvSpPr>
          <p:nvPr/>
        </p:nvSpPr>
        <p:spPr>
          <a:xfrm>
            <a:off x="0" y="-1"/>
            <a:ext cx="12192000" cy="48887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cs typeface="Arial" charset="0"/>
              </a:rPr>
              <a:t>პროექტის მიზანი და საკანონმდებლო საფუძველი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6" y="794120"/>
            <a:ext cx="11653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000" dirty="0">
                <a:latin typeface="Sylfaen" panose="010A0502050306030303" pitchFamily="18" charset="0"/>
              </a:rPr>
              <a:t>ქვეყნის </a:t>
            </a:r>
            <a:r>
              <a:rPr lang="de-LU" sz="2000" dirty="0" smtClean="0">
                <a:latin typeface="Sylfaen" panose="010A0502050306030303" pitchFamily="18" charset="0"/>
              </a:rPr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000" dirty="0">
                <a:latin typeface="Sylfaen" panose="010A0502050306030303" pitchFamily="18" charset="0"/>
              </a:rPr>
              <a:t>, </a:t>
            </a:r>
            <a:r>
              <a:rPr lang="de-LU" sz="2000" dirty="0" smtClean="0">
                <a:latin typeface="Sylfaen" panose="010A0502050306030303" pitchFamily="18" charset="0"/>
              </a:rPr>
              <a:t>როგორც </a:t>
            </a:r>
            <a:r>
              <a:rPr lang="de-LU" sz="2000" dirty="0">
                <a:latin typeface="Sylfaen" panose="010A0502050306030303" pitchFamily="18" charset="0"/>
              </a:rPr>
              <a:t>სახელმწიფო ასევე ადგილობრივი მნიშვნელობის საგზაო ქსელის გაუმჯობესება მნიშვნელოვან ფაქტორებს </a:t>
            </a:r>
            <a:r>
              <a:rPr lang="de-LU" sz="2000" dirty="0" smtClean="0">
                <a:latin typeface="Sylfaen" panose="010A0502050306030303" pitchFamily="18" charset="0"/>
              </a:rPr>
              <a:t>განაპირობებს. 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256" y="2904047"/>
            <a:ext cx="11653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საქართველოში სხვადასხვა სახის საქმიანობების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განხორციელებისას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გარემოზე ზემოქმედების შეფასების, შესაბამისი გარემოსდაცვითი გადაწყვეტილების მიღების, საზოგადოების მონაწილეობისა და ექსპერტიზის ჩატარების პროცედურები რეგულირდება 2017 წლის 1 ივნისს მიღებული საქართველოს კანონის </a:t>
            </a:r>
            <a:r>
              <a:rPr lang="ka-GE" sz="2000" b="1" dirty="0">
                <a:latin typeface="Sylfaen" panose="010A0502050306030303" pitchFamily="18" charset="0"/>
                <a:ea typeface="Calibri"/>
                <a:cs typeface="Times New Roman"/>
              </a:rPr>
              <a:t>„გარემოსდაცვითი შეფასების კოდექსი“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-ს მოთხოვნების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შესაბამისად, რომლის მიხედვითაც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სხვადასხვა შინაარსის საქმიანობები გაწერილია კოდექსის </a:t>
            </a:r>
            <a:r>
              <a:rPr lang="en-US" sz="2000" dirty="0">
                <a:latin typeface="Sylfaen" panose="010A0502050306030303" pitchFamily="18" charset="0"/>
                <a:ea typeface="Calibri"/>
                <a:cs typeface="Times New Roman"/>
              </a:rPr>
              <a:t>I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და</a:t>
            </a:r>
            <a:r>
              <a:rPr lang="en-US" sz="2000" dirty="0">
                <a:latin typeface="Sylfaen" panose="010A0502050306030303" pitchFamily="18" charset="0"/>
                <a:ea typeface="Calibri"/>
                <a:cs typeface="Times New Roman"/>
              </a:rPr>
              <a:t> II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დანართებში. I დანართით გათვალისწინებული საქმიანობები ექვემდებარება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გარემოზე ზემოქმედების შეფასები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ს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 (</a:t>
            </a:r>
            <a:r>
              <a:rPr lang="ka-GE" sz="2000" dirty="0" err="1" smtClean="0">
                <a:latin typeface="Sylfaen" panose="010A0502050306030303" pitchFamily="18" charset="0"/>
                <a:ea typeface="Calibri"/>
                <a:cs typeface="Times New Roman"/>
              </a:rPr>
              <a:t>გზშ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)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პროცედურას, ხოლო II დანართის შემთხვევაში – საქმიანობამ უნდა გაიაროს </a:t>
            </a:r>
            <a:r>
              <a:rPr lang="ka-GE" sz="2000" dirty="0" err="1">
                <a:latin typeface="Sylfaen" panose="010A0502050306030303" pitchFamily="18" charset="0"/>
                <a:ea typeface="Calibri"/>
                <a:cs typeface="Times New Roman"/>
              </a:rPr>
              <a:t>სკრინინგის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 პროცედურა, რომელიც განსაზღვრავს </a:t>
            </a:r>
            <a:r>
              <a:rPr lang="ka-GE" sz="2000" dirty="0" err="1">
                <a:latin typeface="Sylfaen" panose="010A0502050306030303" pitchFamily="18" charset="0"/>
                <a:ea typeface="Calibri"/>
                <a:cs typeface="Times New Roman"/>
              </a:rPr>
              <a:t>გზშ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-ს პროცედურის საჭიროებას. </a:t>
            </a:r>
          </a:p>
          <a:p>
            <a:pPr algn="just"/>
            <a:endParaRPr lang="ka-GE" sz="2000" dirty="0" smtClean="0"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წინამდებარე დოკუმენტში განსახილველი პროექტი განეკუთვნება </a:t>
            </a:r>
            <a:r>
              <a:rPr lang="en-US" sz="2000" dirty="0">
                <a:latin typeface="Sylfaen" panose="010A0502050306030303" pitchFamily="18" charset="0"/>
                <a:ea typeface="Calibri"/>
                <a:cs typeface="Times New Roman"/>
              </a:rPr>
              <a:t>I 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დანართით გათვალისწინებულ საქმიანობას, </a:t>
            </a:r>
            <a:r>
              <a:rPr lang="ka-GE" sz="2000" dirty="0" smtClean="0">
                <a:latin typeface="Sylfaen" panose="010A0502050306030303" pitchFamily="18" charset="0"/>
                <a:ea typeface="Calibri"/>
                <a:cs typeface="Times New Roman"/>
              </a:rPr>
              <a:t>შესაბამისად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, პროექტი ექვემდებარება </a:t>
            </a:r>
            <a:r>
              <a:rPr lang="ka-GE" sz="2000" dirty="0" err="1">
                <a:latin typeface="Sylfaen" panose="010A0502050306030303" pitchFamily="18" charset="0"/>
                <a:ea typeface="Calibri"/>
                <a:cs typeface="Times New Roman"/>
              </a:rPr>
              <a:t>გზშ</a:t>
            </a:r>
            <a:r>
              <a:rPr lang="ka-GE" sz="2000" dirty="0">
                <a:latin typeface="Sylfaen" panose="010A0502050306030303" pitchFamily="18" charset="0"/>
                <a:ea typeface="Calibri"/>
                <a:cs typeface="Times New Roman"/>
              </a:rPr>
              <a:t>-ს პროცედურას. </a:t>
            </a:r>
            <a:endParaRPr lang="en-US" sz="2000" dirty="0"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6" y="1966327"/>
            <a:ext cx="11653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</a:rPr>
              <a:t>სატრანსპორტო სექტორის განვითარება </a:t>
            </a:r>
            <a:r>
              <a:rPr lang="ka-GE" sz="2000" dirty="0" smtClean="0">
                <a:latin typeface="Sylfaen" panose="010A0502050306030303" pitchFamily="18" charset="0"/>
              </a:rPr>
              <a:t>აუცილებელია სათანადო </a:t>
            </a:r>
            <a:r>
              <a:rPr lang="ka-GE" sz="2000" dirty="0">
                <a:latin typeface="Sylfaen" panose="010A0502050306030303" pitchFamily="18" charset="0"/>
              </a:rPr>
              <a:t>ეკონომიკური ზრდისთვის, და საქართველოს მოსახლეობის ცხოვრების </a:t>
            </a:r>
            <a:r>
              <a:rPr lang="ka-GE" sz="2000" dirty="0" smtClean="0">
                <a:latin typeface="Sylfaen" panose="010A0502050306030303" pitchFamily="18" charset="0"/>
              </a:rPr>
              <a:t>პირობების გასაუმჯობესებლად</a:t>
            </a:r>
            <a:r>
              <a:rPr lang="ka-GE" sz="2000" dirty="0">
                <a:latin typeface="Sylfaen" panose="010A0502050306030303" pitchFamily="18" charset="0"/>
              </a:rPr>
              <a:t>.</a:t>
            </a: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84376" y="395096"/>
            <a:ext cx="48590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200" b="1" dirty="0"/>
              <a:t>არსებული </a:t>
            </a:r>
            <a:r>
              <a:rPr lang="ka-GE" sz="2200" b="1" dirty="0" smtClean="0"/>
              <a:t>ხიდის მოკლე მიმოხილვა</a:t>
            </a:r>
            <a:endParaRPr lang="en-US" sz="2200" b="1" dirty="0"/>
          </a:p>
        </p:txBody>
      </p:sp>
      <p:sp>
        <p:nvSpPr>
          <p:cNvPr id="19" name="Rectangle 18"/>
          <p:cNvSpPr/>
          <p:nvPr/>
        </p:nvSpPr>
        <p:spPr>
          <a:xfrm>
            <a:off x="84615" y="1190356"/>
            <a:ext cx="11558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/>
              <a:t>არსებული ხიდი წარმოადგენს </a:t>
            </a:r>
            <a:r>
              <a:rPr lang="ka-GE" sz="2000" dirty="0" smtClean="0"/>
              <a:t>ერთ </a:t>
            </a:r>
            <a:r>
              <a:rPr lang="ka-GE" sz="2000" dirty="0" err="1" smtClean="0"/>
              <a:t>მალიან</a:t>
            </a:r>
            <a:r>
              <a:rPr lang="ka-GE" sz="2000" dirty="0" smtClean="0"/>
              <a:t> ჭრილ </a:t>
            </a:r>
            <a:r>
              <a:rPr lang="ka-GE" sz="2000" dirty="0" err="1" smtClean="0"/>
              <a:t>კოჭურ</a:t>
            </a:r>
            <a:r>
              <a:rPr lang="ka-GE" sz="2000" dirty="0" smtClean="0"/>
              <a:t> სისტემას, </a:t>
            </a:r>
            <a:r>
              <a:rPr lang="ka-GE" sz="2000" dirty="0"/>
              <a:t>მალის </a:t>
            </a:r>
            <a:r>
              <a:rPr lang="ka-GE" sz="2000" dirty="0" err="1"/>
              <a:t>ნაშენად</a:t>
            </a:r>
            <a:r>
              <a:rPr lang="ka-GE" sz="2000" dirty="0"/>
              <a:t> </a:t>
            </a:r>
            <a:r>
              <a:rPr lang="ka-GE" sz="2000" dirty="0" smtClean="0"/>
              <a:t>გამოყენებულია 15 </a:t>
            </a:r>
            <a:r>
              <a:rPr lang="ka-GE" sz="2000" dirty="0"/>
              <a:t>მ. სიგრძის </a:t>
            </a:r>
            <a:r>
              <a:rPr lang="ka-GE" sz="2000" dirty="0" smtClean="0"/>
              <a:t>რკინა </a:t>
            </a:r>
            <a:r>
              <a:rPr lang="ka-GE" sz="2000" dirty="0"/>
              <a:t>ბეტონის </a:t>
            </a:r>
            <a:r>
              <a:rPr lang="ka-GE" sz="2000" dirty="0" err="1"/>
              <a:t>დიაფრაგმებიანი</a:t>
            </a:r>
            <a:r>
              <a:rPr lang="ka-GE" sz="2000" dirty="0"/>
              <a:t> კოჭები (კოჭების რაოდენობა განივ </a:t>
            </a:r>
            <a:r>
              <a:rPr lang="ka-GE" sz="2000" dirty="0" err="1"/>
              <a:t>კვეთში</a:t>
            </a:r>
            <a:r>
              <a:rPr lang="ka-GE" sz="2000" dirty="0"/>
              <a:t> - 5ც</a:t>
            </a:r>
            <a:r>
              <a:rPr lang="ka-GE" sz="2000" dirty="0" smtClean="0"/>
              <a:t>). ხიდის </a:t>
            </a:r>
            <a:r>
              <a:rPr lang="ka-GE" sz="2000" dirty="0"/>
              <a:t>სავალ ნაწილის სიგანეა 6 მ. </a:t>
            </a:r>
            <a:r>
              <a:rPr lang="ka-GE" sz="2000" dirty="0" smtClean="0"/>
              <a:t>ორივე მხარეს ტროტუარებით </a:t>
            </a:r>
            <a:r>
              <a:rPr lang="ka-GE" sz="2000" dirty="0"/>
              <a:t>სიგანით 0,90მ.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615" y="2727277"/>
            <a:ext cx="4822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/>
              <a:t>სავარაუდოდ ხიდი აშენებულია </a:t>
            </a:r>
            <a:r>
              <a:rPr lang="ka-GE" sz="2000" dirty="0" smtClean="0"/>
              <a:t>1960 წელს. ხიდის კოჭები </a:t>
            </a:r>
            <a:r>
              <a:rPr lang="ka-GE" sz="2000" dirty="0"/>
              <a:t>ტექნიკური თვალსაზრისით არც თუ ისე სახარბიელო </a:t>
            </a:r>
            <a:r>
              <a:rPr lang="ka-GE" sz="2000" dirty="0" smtClean="0"/>
              <a:t>მდგომარეობაშია, შეინიშნება </a:t>
            </a:r>
            <a:r>
              <a:rPr lang="ka-GE" sz="2000" dirty="0"/>
              <a:t>ბეტონის </a:t>
            </a:r>
            <a:r>
              <a:rPr lang="ka-GE" sz="2000" dirty="0" smtClean="0"/>
              <a:t>გამოტუტვა, ხოლო  </a:t>
            </a:r>
            <a:r>
              <a:rPr lang="ka-GE" sz="2000" dirty="0"/>
              <a:t>საყრდენ კვეთებში ბეტონი დაბზარულია და </a:t>
            </a:r>
            <a:r>
              <a:rPr lang="ka-GE" sz="2000" dirty="0" err="1" smtClean="0"/>
              <a:t>ჩატკეჩილი</a:t>
            </a:r>
            <a:r>
              <a:rPr lang="ka-GE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15" y="5187528"/>
            <a:ext cx="4729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ზოგადად ხიდი არ პასუხობს უსაფრთხო მოძრაობის მოთხოვნებს და ქვეყანაში მოქმედ ნორმებს.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2513795"/>
            <a:ext cx="6528123" cy="40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37518" y="207111"/>
            <a:ext cx="358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Sylfaen" panose="010A0502050306030303" pitchFamily="18" charset="0"/>
              </a:rPr>
              <a:t>საპროე</a:t>
            </a:r>
            <a:r>
              <a:rPr lang="ka-GE" sz="2000" b="1" dirty="0" smtClean="0">
                <a:latin typeface="Sylfaen" panose="010A0502050306030303" pitchFamily="18" charset="0"/>
              </a:rPr>
              <a:t>ქ</a:t>
            </a:r>
            <a:r>
              <a:rPr lang="en-US" sz="2000" b="1" dirty="0" err="1" smtClean="0">
                <a:latin typeface="Sylfaen" panose="010A0502050306030303" pitchFamily="18" charset="0"/>
              </a:rPr>
              <a:t>ტო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latin typeface="Sylfaen" panose="010A0502050306030303" pitchFamily="18" charset="0"/>
              </a:rPr>
              <a:t>ალტერნატივები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20428"/>
            <a:ext cx="584807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ylfaen" panose="010A0502050306030303" pitchFamily="18" charset="0"/>
              </a:rPr>
              <a:t>ა</a:t>
            </a:r>
            <a:r>
              <a:rPr lang="ka-GE" sz="2000" dirty="0" err="1" smtClean="0">
                <a:latin typeface="Sylfaen" panose="010A0502050306030303" pitchFamily="18" charset="0"/>
              </a:rPr>
              <a:t>რქმედების</a:t>
            </a:r>
            <a:r>
              <a:rPr lang="ka-GE" sz="2000" dirty="0" smtClean="0">
                <a:latin typeface="Sylfaen" panose="010A0502050306030303" pitchFamily="18" charset="0"/>
              </a:rPr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>
                <a:latin typeface="Sylfaen" panose="010A0502050306030303" pitchFamily="18" charset="0"/>
              </a:rPr>
              <a:t>კონსტრუქციული ალტერნატივა, ვარიანტი </a:t>
            </a:r>
            <a:r>
              <a:rPr lang="en-US" sz="2000" dirty="0" smtClean="0">
                <a:latin typeface="Sylfaen" panose="010A0502050306030303" pitchFamily="18" charset="0"/>
              </a:rPr>
              <a:t>A</a:t>
            </a:r>
            <a:endParaRPr lang="ka-GE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>
                <a:latin typeface="Sylfaen" panose="010A0502050306030303" pitchFamily="18" charset="0"/>
              </a:rPr>
              <a:t>კონსტრუქციული ალტერნატივა, ვარიანტი </a:t>
            </a:r>
            <a:r>
              <a:rPr lang="en-US" sz="2000" dirty="0" smtClean="0">
                <a:latin typeface="Sylfaen" panose="010A0502050306030303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27282"/>
            <a:ext cx="1211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b="1" u="sng" dirty="0"/>
              <a:t>ტექნიკურ-ეკონომიური მაჩვენებლების გაანალიზების შედეგად უპირატესობა მიენიჭა</a:t>
            </a:r>
          </a:p>
          <a:p>
            <a:r>
              <a:rPr lang="ka-GE" sz="2000" b="1" dirty="0" smtClean="0"/>
              <a:t>    </a:t>
            </a:r>
            <a:r>
              <a:rPr lang="ka-GE" sz="2000" b="1" u="sng" dirty="0" smtClean="0"/>
              <a:t> ვარიანტ </a:t>
            </a:r>
            <a:r>
              <a:rPr lang="ka-GE" sz="2000" b="1" u="sng" dirty="0"/>
              <a:t>“</a:t>
            </a:r>
            <a:r>
              <a:rPr lang="en-US" sz="2000" b="1" u="sng" dirty="0"/>
              <a:t>A”-</a:t>
            </a:r>
            <a:r>
              <a:rPr lang="ka-GE" sz="2000" b="1" u="sng" dirty="0"/>
              <a:t>ს, როგორც ტექნიკურად უფრო სრულყოფილს</a:t>
            </a:r>
            <a:r>
              <a:rPr lang="ka-GE" sz="2000" b="1" u="sng" dirty="0" smtClean="0"/>
              <a:t>.</a:t>
            </a:r>
            <a:endParaRPr lang="ka-GE" sz="2000" b="1" u="sng" dirty="0"/>
          </a:p>
        </p:txBody>
      </p:sp>
    </p:spTree>
    <p:extLst>
      <p:ext uri="{BB962C8B-B14F-4D97-AF65-F5344CB8AC3E}">
        <p14:creationId xmlns:p14="http://schemas.microsoft.com/office/powerpoint/2010/main" val="31567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08514" y="150963"/>
            <a:ext cx="578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Sylfaen" panose="010A0502050306030303" pitchFamily="18" charset="0"/>
              </a:rPr>
              <a:t>საპროეტო </a:t>
            </a:r>
            <a:r>
              <a:rPr lang="en-US" sz="2000" b="1" dirty="0" smtClean="0">
                <a:latin typeface="Sylfaen" panose="010A0502050306030303" pitchFamily="18" charset="0"/>
              </a:rPr>
              <a:t>გადაწყვეტილება</a:t>
            </a:r>
            <a:r>
              <a:rPr lang="ka-GE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smtClean="0">
                <a:latin typeface="Sylfaen" panose="010A0502050306030303" pitchFamily="18" charset="0"/>
              </a:rPr>
              <a:t>-</a:t>
            </a:r>
            <a:r>
              <a:rPr lang="ka-GE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latin typeface="Sylfaen" panose="010A0502050306030303" pitchFamily="18" charset="0"/>
              </a:rPr>
              <a:t>(ალტერნატივა </a:t>
            </a:r>
            <a:r>
              <a:rPr lang="en-US" sz="2000" b="1" dirty="0" smtClean="0">
                <a:latin typeface="Sylfaen" panose="010A0502050306030303" pitchFamily="18" charset="0"/>
              </a:rPr>
              <a:t>A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ka-GE" sz="2000" b="1" dirty="0" smtClean="0">
                <a:latin typeface="Sylfaen" panose="010A0502050306030303" pitchFamily="18" charset="0"/>
              </a:rPr>
              <a:t>)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555" y="570301"/>
            <a:ext cx="1156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/>
              <a:t>საპროექტო </a:t>
            </a:r>
            <a:r>
              <a:rPr lang="ka-GE" dirty="0" err="1"/>
              <a:t>სახიდე</a:t>
            </a:r>
            <a:r>
              <a:rPr lang="ka-GE" dirty="0"/>
              <a:t> გადასასვლელი შედგება საკუთრივ ხიდისა და მის ორივე </a:t>
            </a:r>
            <a:r>
              <a:rPr lang="ka-GE" dirty="0" smtClean="0"/>
              <a:t>მხარეს დაპროექტებული </a:t>
            </a:r>
            <a:r>
              <a:rPr lang="ka-GE" dirty="0"/>
              <a:t>სარეგულაციო კედლებისაგან. </a:t>
            </a:r>
            <a:r>
              <a:rPr lang="ka-GE" dirty="0" smtClean="0"/>
              <a:t>ხიდის სიგანედ მიღებულია 11,2 მ, ხოლო მთლიან სიგრძედ - 16,658მ.</a:t>
            </a:r>
            <a:endParaRPr lang="en-US" b="1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8" y="1235860"/>
            <a:ext cx="11905861" cy="54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87376" y="55894"/>
            <a:ext cx="2584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200" b="1" dirty="0"/>
              <a:t>სამშენებლო </a:t>
            </a:r>
            <a:r>
              <a:rPr lang="ka-GE" sz="2200" b="1" dirty="0" smtClean="0"/>
              <a:t>ბანაკი</a:t>
            </a:r>
            <a:endParaRPr lang="en-US" sz="22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886" y="562983"/>
            <a:ext cx="12224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შესასრულებელ სამუშაოთა მოცულობის და საქმიანობის განხორციელების გათვალისწინებით მძლავრი ინფრასტრუქტურის მქონე სამშენებლო ბანაკების მოწყობა საჭირო არ არის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საპროექტო ხიდთან, არსებულ მისასვლელ გზასთან სიახლოვეს დროებით მოეწყობა საქმიანი ეზო. ხოლო პროექტზე მომუშავე მომსახურე პერსონალისათვის, </a:t>
            </a:r>
            <a:r>
              <a:rPr lang="ka-GE" sz="2000" dirty="0" err="1" smtClean="0"/>
              <a:t>საცხორებელ</a:t>
            </a:r>
            <a:r>
              <a:rPr lang="ka-GE" sz="2000" dirty="0" smtClean="0"/>
              <a:t> სახლად აგრეთვე ყოველდღიური საჭიროებისათვის (კვება, ტანსაცმლის გამოცვლა, ტუალეტი და </a:t>
            </a:r>
            <a:r>
              <a:rPr lang="ka-GE" sz="2000" dirty="0" err="1" smtClean="0"/>
              <a:t>ა.შ</a:t>
            </a:r>
            <a:r>
              <a:rPr lang="ka-GE" sz="2000" dirty="0" smtClean="0"/>
              <a:t>) მშენებელი კომპანიის მიერ კერძო მესაკუთრისაგან დაქირავებული იქნება საცხოვრებელი სახლი.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17634" y="3101397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მშენებლობა</a:t>
            </a:r>
            <a:r>
              <a:rPr lang="ka-GE" b="1" dirty="0" smtClean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ზე</a:t>
            </a:r>
            <a:r>
              <a:rPr lang="en-US" b="1" dirty="0" smtClean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დასაქმებულთა</a:t>
            </a:r>
            <a:r>
              <a:rPr lang="en-US" b="1" dirty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რაოდენობა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8" y="3440364"/>
            <a:ext cx="11415562" cy="31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63993" y="181014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lfaen" panose="010A0502050306030303" pitchFamily="18" charset="0"/>
              </a:rPr>
              <a:t>მ</a:t>
            </a:r>
            <a:r>
              <a:rPr lang="ka-GE" sz="2000" b="1" dirty="0" err="1" smtClean="0">
                <a:latin typeface="Sylfaen" panose="010A0502050306030303" pitchFamily="18" charset="0"/>
              </a:rPr>
              <a:t>შენებლობის</a:t>
            </a:r>
            <a:r>
              <a:rPr lang="ka-GE" sz="2000" b="1" dirty="0" smtClean="0">
                <a:latin typeface="Sylfaen" panose="010A0502050306030303" pitchFamily="18" charset="0"/>
              </a:rPr>
              <a:t> ორგანიზება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81124"/>
            <a:ext cx="121920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 err="1">
                <a:latin typeface="Sylfaen" panose="010A0502050306030303" pitchFamily="18" charset="0"/>
              </a:rPr>
              <a:t>ორ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ნაპირს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შორის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კომუნიკაციის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განსახორციელებლად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გამოიყენება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არსებული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>
                <a:latin typeface="Sylfaen" panose="010A0502050306030303" pitchFamily="18" charset="0"/>
              </a:rPr>
              <a:t>ხიდი</a:t>
            </a:r>
            <a:r>
              <a:rPr lang="en-US" sz="1900" dirty="0">
                <a:latin typeface="Sylfaen" panose="010A0502050306030303" pitchFamily="18" charset="0"/>
              </a:rPr>
              <a:t>. </a:t>
            </a:r>
            <a:r>
              <a:rPr lang="ka-GE" sz="1900" dirty="0" smtClean="0">
                <a:latin typeface="Sylfaen" panose="010A0502050306030303" pitchFamily="18" charset="0"/>
              </a:rPr>
              <a:t>სამშენებლო სამუშაოების მიმდინარეობის დროს მისი დემონტაჟი გათვალისწინებული არ არის;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19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900" dirty="0">
                <a:latin typeface="Sylfaen" panose="010A0502050306030303" pitchFamily="18" charset="0"/>
              </a:rPr>
              <a:t>იმ </a:t>
            </a:r>
            <a:r>
              <a:rPr lang="ka-GE" sz="1900" dirty="0" smtClean="0">
                <a:latin typeface="Sylfaen" panose="010A0502050306030303" pitchFamily="18" charset="0"/>
              </a:rPr>
              <a:t>ფაქტის გათვალისწინებით</a:t>
            </a:r>
            <a:r>
              <a:rPr lang="ka-GE" sz="1900" dirty="0">
                <a:latin typeface="Sylfaen" panose="010A0502050306030303" pitchFamily="18" charset="0"/>
              </a:rPr>
              <a:t>, რომ ხიდის მიმდებარე ტერიტორიაზე მოხდება გზის </a:t>
            </a:r>
            <a:r>
              <a:rPr lang="ka-GE" sz="1900" dirty="0" smtClean="0">
                <a:latin typeface="Sylfaen" panose="010A0502050306030303" pitchFamily="18" charset="0"/>
              </a:rPr>
              <a:t>გადაადგილება, არსებული </a:t>
            </a:r>
            <a:r>
              <a:rPr lang="ka-GE" sz="1900" dirty="0">
                <a:latin typeface="Sylfaen" panose="010A0502050306030303" pitchFamily="18" charset="0"/>
              </a:rPr>
              <a:t>ხიდი და გზა იფუნქციონირებს სამუშაოების მიმდინარეობის </a:t>
            </a:r>
            <a:r>
              <a:rPr lang="ka-GE" sz="1900" dirty="0" smtClean="0">
                <a:latin typeface="Sylfaen" panose="010A0502050306030303" pitchFamily="18" charset="0"/>
              </a:rPr>
              <a:t>პერიოდში;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19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900" dirty="0" smtClean="0">
                <a:latin typeface="Sylfaen" panose="010A0502050306030303" pitchFamily="18" charset="0"/>
              </a:rPr>
              <a:t>ახალი ხიდის </a:t>
            </a:r>
            <a:r>
              <a:rPr lang="ka-GE" sz="1900" dirty="0">
                <a:latin typeface="Sylfaen" panose="010A0502050306030303" pitchFamily="18" charset="0"/>
              </a:rPr>
              <a:t>მისასვლელი გზის არსებულ გზასთან </a:t>
            </a:r>
            <a:r>
              <a:rPr lang="ka-GE" sz="1900" dirty="0" err="1">
                <a:latin typeface="Sylfaen" panose="010A0502050306030303" pitchFamily="18" charset="0"/>
              </a:rPr>
              <a:t>დაერთების</a:t>
            </a:r>
            <a:r>
              <a:rPr lang="ka-GE" sz="1900" dirty="0">
                <a:latin typeface="Sylfaen" panose="010A0502050306030303" pitchFamily="18" charset="0"/>
              </a:rPr>
              <a:t> სამუშაოების </a:t>
            </a:r>
            <a:r>
              <a:rPr lang="ka-GE" sz="1900" dirty="0" smtClean="0">
                <a:latin typeface="Sylfaen" panose="010A0502050306030303" pitchFamily="18" charset="0"/>
              </a:rPr>
              <a:t>მიმდინარეობისას </a:t>
            </a:r>
            <a:r>
              <a:rPr lang="ka-GE" sz="1900" dirty="0">
                <a:latin typeface="Sylfaen" panose="010A0502050306030303" pitchFamily="18" charset="0"/>
              </a:rPr>
              <a:t>აუცილებელი იქნება დროებითი საგზაო მოძრაობის რეგულირება. მოძრაობა მოეწყობა </a:t>
            </a:r>
            <a:r>
              <a:rPr lang="ka-GE" sz="1900" dirty="0" smtClean="0">
                <a:latin typeface="Sylfaen" panose="010A0502050306030303" pitchFamily="18" charset="0"/>
              </a:rPr>
              <a:t>ერთ ზოლზე </a:t>
            </a:r>
            <a:r>
              <a:rPr lang="ka-GE" sz="1900" dirty="0">
                <a:latin typeface="Sylfaen" panose="010A0502050306030303" pitchFamily="18" charset="0"/>
              </a:rPr>
              <a:t>ორივე მიმართულებით და შესაძლებელია </a:t>
            </a:r>
            <a:r>
              <a:rPr lang="ka-GE" sz="1900" dirty="0" smtClean="0">
                <a:latin typeface="Sylfaen" panose="010A0502050306030303" pitchFamily="18" charset="0"/>
              </a:rPr>
              <a:t>ადგილი </a:t>
            </a:r>
            <a:r>
              <a:rPr lang="ka-GE" sz="1900" dirty="0">
                <a:latin typeface="Sylfaen" panose="010A0502050306030303" pitchFamily="18" charset="0"/>
              </a:rPr>
              <a:t>ჰქონდეს რამდენიმე </a:t>
            </a:r>
            <a:r>
              <a:rPr lang="ka-GE" sz="1900" dirty="0" smtClean="0">
                <a:latin typeface="Sylfaen" panose="010A0502050306030303" pitchFamily="18" charset="0"/>
              </a:rPr>
              <a:t>საათიან შეფერხებას</a:t>
            </a:r>
            <a:r>
              <a:rPr lang="ka-GE" sz="1900" dirty="0">
                <a:latin typeface="Sylfaen" panose="010A0502050306030303" pitchFamily="18" charset="0"/>
              </a:rPr>
              <a:t>. ახალ ხიდზე სამშენებლო სამუშაოების განხორციელება შესაძლებელია </a:t>
            </a:r>
            <a:r>
              <a:rPr lang="ka-GE" sz="1900" dirty="0" smtClean="0">
                <a:latin typeface="Sylfaen" panose="010A0502050306030303" pitchFamily="18" charset="0"/>
              </a:rPr>
              <a:t>არსებულ ხიდზე </a:t>
            </a:r>
            <a:r>
              <a:rPr lang="ka-GE" sz="1900" dirty="0">
                <a:latin typeface="Sylfaen" panose="010A0502050306030303" pitchFamily="18" charset="0"/>
              </a:rPr>
              <a:t>საგზაო მოძრაობის </a:t>
            </a:r>
            <a:r>
              <a:rPr lang="ka-GE" sz="1900" dirty="0" smtClean="0">
                <a:latin typeface="Sylfaen" panose="010A0502050306030303" pitchFamily="18" charset="0"/>
              </a:rPr>
              <a:t>შეუფერხებლად;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1900" dirty="0"/>
              <a:t>პირველ ეტაპზე ხორციელდება მოსამზადებელი და </a:t>
            </a:r>
            <a:r>
              <a:rPr lang="ka-GE" sz="1900" dirty="0" err="1"/>
              <a:t>დაკვალვითი</a:t>
            </a:r>
            <a:r>
              <a:rPr lang="ka-GE" sz="1900" dirty="0"/>
              <a:t> </a:t>
            </a:r>
            <a:r>
              <a:rPr lang="ka-GE" sz="1900" dirty="0" smtClean="0"/>
              <a:t>სამუშაოები;</a:t>
            </a:r>
          </a:p>
          <a:p>
            <a:pPr algn="just"/>
            <a:endParaRPr lang="ka-GE" sz="19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1900" dirty="0" smtClean="0"/>
              <a:t>მეორე ეტაპზე მიმდინარეობს </a:t>
            </a:r>
            <a:r>
              <a:rPr lang="ka-GE" sz="1900" dirty="0"/>
              <a:t>ხიმინჯების </a:t>
            </a:r>
            <a:r>
              <a:rPr lang="ka-GE" sz="1900" dirty="0" err="1"/>
              <a:t>ჩაბურღვა</a:t>
            </a:r>
            <a:r>
              <a:rPr lang="ka-GE" sz="1900" dirty="0"/>
              <a:t> და ბურჯების მშენებლობა. </a:t>
            </a:r>
            <a:r>
              <a:rPr lang="ka-GE" sz="1900" dirty="0" smtClean="0"/>
              <a:t>ბურჯების მშენებლობის  პარალელურად ხორციელდება რკინა-ბეტონის კოჭების შემოზიდვა სპეციალური ტრანსპორტით და დასაწყობება მიმდებარე მოედანზე. ბურჯების მშენებლობის დასრულების შემდეგ ხორციელდება კოჭების მონტაჟი. კოჭების დამონტაჟებისა და გრძივი </a:t>
            </a:r>
            <a:r>
              <a:rPr lang="ka-GE" sz="1900" dirty="0" err="1" smtClean="0"/>
              <a:t>გამონოლითების</a:t>
            </a:r>
            <a:r>
              <a:rPr lang="ka-GE" sz="1900" dirty="0" smtClean="0"/>
              <a:t> ნაკერების მოწყობის შემდეგ ეწყობა ხიდის სავალი ნაწილი, მოაჯირები, </a:t>
            </a:r>
            <a:r>
              <a:rPr lang="ka-GE" sz="1900" dirty="0" err="1" smtClean="0"/>
              <a:t>თვალამრიდები</a:t>
            </a:r>
            <a:r>
              <a:rPr lang="ka-GE" sz="1900" dirty="0" smtClean="0"/>
              <a:t> და სხვა. პარალელურ რეჟიმში მიმდინარეობს მისასვლელების მოწყობა. ყველა მასალა, რომელიც გამოყენებული იქნება ხიდის მშენებლობისათვის, უნდა იყოს სერტიფიცირებული და შეესაბამებოდეს მოქმედი სტანდარტების მოთხოვნებს</a:t>
            </a:r>
            <a:endParaRPr lang="en-US" sz="1900" dirty="0" smtClean="0"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Sylfaen" panose="010A0502050306030303" pitchFamily="18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92602" y="152407"/>
            <a:ext cx="4222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Sylfaen" panose="010A0502050306030303" pitchFamily="18" charset="0"/>
              </a:rPr>
              <a:t>ნიადაგის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ნაყოფიერი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ფენის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მოხსნა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61930"/>
            <a:ext cx="1219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anose="010A0502050306030303" pitchFamily="18" charset="0"/>
              </a:rPr>
              <a:t>პროექტი</a:t>
            </a:r>
            <a:r>
              <a:rPr lang="ka-GE" sz="2000" dirty="0" smtClean="0">
                <a:latin typeface="Sylfaen" panose="010A0502050306030303" pitchFamily="18" charset="0"/>
              </a:rPr>
              <a:t>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სპეციფიკიდან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გამომდინარე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მიწის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ფენის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მოხსნის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სამუშაოების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ჩატარება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საჭირო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იქნება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ძირითადად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სახიდე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გადასასვლელის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მისასვლელი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გზების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მოწყობის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დროს</a:t>
            </a:r>
            <a:r>
              <a:rPr lang="en-US" sz="2000" dirty="0" smtClean="0">
                <a:latin typeface="Sylfaen" panose="010A0502050306030303" pitchFamily="18" charset="0"/>
              </a:rPr>
              <a:t>, </a:t>
            </a:r>
            <a:r>
              <a:rPr lang="en-US" sz="2000" dirty="0" err="1" smtClean="0">
                <a:latin typeface="Sylfaen" panose="010A0502050306030303" pitchFamily="18" charset="0"/>
              </a:rPr>
              <a:t>პროექტით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გათვალისწინებული</a:t>
            </a:r>
            <a:r>
              <a:rPr lang="en-US" sz="2000" dirty="0" smtClean="0">
                <a:latin typeface="Sylfaen" panose="010A0502050306030303" pitchFamily="18" charset="0"/>
              </a:rPr>
              <a:t> 15 </a:t>
            </a:r>
            <a:r>
              <a:rPr lang="en-US" sz="2000" dirty="0" err="1" smtClean="0">
                <a:latin typeface="Sylfaen" panose="010A0502050306030303" pitchFamily="18" charset="0"/>
              </a:rPr>
              <a:t>სმ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საშუალო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სიმძლავრის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მქონე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ფენის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მოხსნა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მოსახსნელი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მიწის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ფენის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საერთო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რაოდენობა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იქნება</a:t>
            </a:r>
            <a:r>
              <a:rPr lang="en-US" sz="2000" dirty="0" smtClean="0">
                <a:latin typeface="Sylfaen" panose="010A0502050306030303" pitchFamily="18" charset="0"/>
              </a:rPr>
              <a:t> 1</a:t>
            </a:r>
            <a:r>
              <a:rPr lang="ka-GE" sz="2000" dirty="0" smtClean="0">
                <a:latin typeface="Sylfaen" panose="010A0502050306030303" pitchFamily="18" charset="0"/>
              </a:rPr>
              <a:t>00</a:t>
            </a:r>
            <a:r>
              <a:rPr lang="en-US" sz="2000" dirty="0" smtClean="0">
                <a:latin typeface="Sylfaen" panose="010A0502050306030303" pitchFamily="18" charset="0"/>
              </a:rPr>
              <a:t> მ</a:t>
            </a:r>
            <a:r>
              <a:rPr lang="ka-GE" sz="2000" baseline="30000" dirty="0" smtClean="0">
                <a:latin typeface="Sylfaen" panose="010A0502050306030303" pitchFamily="18" charset="0"/>
              </a:rPr>
              <a:t>3</a:t>
            </a:r>
            <a:r>
              <a:rPr lang="en-US" sz="2000" dirty="0" smtClean="0">
                <a:latin typeface="Sylfaen" panose="010A0502050306030303" pitchFamily="18" charset="0"/>
              </a:rPr>
              <a:t>. </a:t>
            </a:r>
            <a:r>
              <a:rPr lang="en-US" sz="2000" dirty="0" err="1" smtClean="0">
                <a:latin typeface="Sylfaen" panose="010A0502050306030303" pitchFamily="18" charset="0"/>
              </a:rPr>
              <a:t>მიწის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ნაყოფიერი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ფენის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დროებით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დასაწყობება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მოხდება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საქმიანი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ეზოს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ტერიტორიაზე</a:t>
            </a:r>
            <a:r>
              <a:rPr lang="en-US" sz="2000" dirty="0" smtClean="0">
                <a:latin typeface="Sylfaen" panose="010A0502050306030303" pitchFamily="18" charset="0"/>
              </a:rPr>
              <a:t>.</a:t>
            </a:r>
            <a:endParaRPr lang="ka-GE" sz="2000" dirty="0" smtClean="0">
              <a:latin typeface="Sylfaen" panose="010A0502050306030303" pitchFamily="18" charset="0"/>
            </a:endParaRPr>
          </a:p>
          <a:p>
            <a:pPr algn="just"/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anose="010A0502050306030303" pitchFamily="18" charset="0"/>
              </a:rPr>
              <a:t>სამუაოების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დასრულების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შემდეგ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მიწის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ნაყოფიერი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ფენა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გამოიყენება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სარეკულტივაციო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სამუშაოების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ჩასატარებლად</a:t>
            </a:r>
            <a:r>
              <a:rPr lang="en-US" sz="2000" dirty="0">
                <a:latin typeface="Sylfaen" panose="010A05020503060303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91250" y="206506"/>
            <a:ext cx="6210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Sylfaen" panose="010A0502050306030303" pitchFamily="18" charset="0"/>
              </a:rPr>
              <a:t>ჩამდინარე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არინება</a:t>
            </a:r>
            <a:r>
              <a:rPr lang="ka-GE" sz="2000" b="1" dirty="0" smtClean="0">
                <a:latin typeface="Sylfaen" panose="010A0502050306030303" pitchFamily="18" charset="0"/>
              </a:rPr>
              <a:t>  და  </a:t>
            </a:r>
            <a:r>
              <a:rPr lang="en-US" sz="2000" b="1" dirty="0" err="1" smtClean="0">
                <a:latin typeface="Sylfaen" panose="010A0502050306030303" pitchFamily="18" charset="0"/>
              </a:rPr>
              <a:t>ნარჩენების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მართვა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12165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ylfaen" panose="010A0502050306030303" pitchFamily="18" charset="0"/>
              </a:rPr>
              <a:t>სამშენებლო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ბაზაზე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დაიდგმევა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</a:rPr>
              <a:t>1 </a:t>
            </a:r>
            <a:r>
              <a:rPr lang="en-US" sz="2000" dirty="0" err="1">
                <a:latin typeface="Sylfaen" panose="010A0502050306030303" pitchFamily="18" charset="0"/>
              </a:rPr>
              <a:t>ბიო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ტუალეტი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სამეურნეო-ფეკალური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ჩამდინარე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წყლების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რაოდენობის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მიახლოებითი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რაოდენობის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გაანგარიშება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ხდება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გამოყენებული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სასმელ</a:t>
            </a:r>
            <a:r>
              <a:rPr lang="en-US" sz="2000" dirty="0" smtClean="0">
                <a:latin typeface="Sylfaen" panose="010A0502050306030303" pitchFamily="18" charset="0"/>
              </a:rPr>
              <a:t> -</a:t>
            </a:r>
            <a:r>
              <a:rPr lang="ka-GE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სამეურნეო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წყლის</a:t>
            </a:r>
            <a:r>
              <a:rPr lang="en-US" sz="2000" dirty="0">
                <a:latin typeface="Sylfaen" panose="010A0502050306030303" pitchFamily="18" charset="0"/>
              </a:rPr>
              <a:t> 5-10%-</a:t>
            </a:r>
            <a:r>
              <a:rPr lang="en-US" sz="2000" dirty="0" err="1">
                <a:latin typeface="Sylfaen" panose="010A0502050306030303" pitchFamily="18" charset="0"/>
              </a:rPr>
              <a:t>იანი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დანაკარგის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გათვალისწინებით</a:t>
            </a:r>
            <a:r>
              <a:rPr lang="en-US" sz="2000" dirty="0">
                <a:latin typeface="Sylfaen" panose="010A0502050306030303" pitchFamily="18" charset="0"/>
              </a:rPr>
              <a:t>. </a:t>
            </a:r>
            <a:r>
              <a:rPr lang="en-US" sz="2000" dirty="0" err="1">
                <a:latin typeface="Sylfaen" panose="010A0502050306030303" pitchFamily="18" charset="0"/>
              </a:rPr>
              <a:t>ბიო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ტუალეტის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ავზის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მოცულობა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არის</a:t>
            </a:r>
            <a:r>
              <a:rPr lang="en-US" sz="2000" dirty="0">
                <a:latin typeface="Sylfaen" panose="010A0502050306030303" pitchFamily="18" charset="0"/>
              </a:rPr>
              <a:t> 220 ლ. </a:t>
            </a:r>
            <a:r>
              <a:rPr lang="en-US" sz="2000" dirty="0" err="1">
                <a:latin typeface="Sylfaen" panose="010A0502050306030303" pitchFamily="18" charset="0"/>
              </a:rPr>
              <a:t>დაცლა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მოხდება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კვირაში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ka-GE" sz="2000" dirty="0">
                <a:latin typeface="Sylfaen" panose="010A0502050306030303" pitchFamily="18" charset="0"/>
              </a:rPr>
              <a:t>ორჯერ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Sylfaen" panose="010A0502050306030303" pitchFamily="18" charset="0"/>
              </a:rPr>
              <a:t>სამეურნეო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წყლების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შესაგროვებლად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მოეწყობა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საასენიზაციო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ორმო</a:t>
            </a:r>
            <a:r>
              <a:rPr lang="en-US" sz="2000" dirty="0">
                <a:latin typeface="Sylfaen" panose="010A0502050306030303" pitchFamily="18" charset="0"/>
              </a:rPr>
              <a:t> 20მ3 </a:t>
            </a:r>
            <a:r>
              <a:rPr lang="en-US" sz="2000" dirty="0" err="1">
                <a:latin typeface="Sylfaen" panose="010A0502050306030303" pitchFamily="18" charset="0"/>
              </a:rPr>
              <a:t>ტევადობის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დაცლა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მოხდება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საასენიზაციო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მანქანის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საშუალებით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რომელიც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წყლებს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გაიტანს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ჩაუშვებს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ადგილობრივი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მუნიციპალიტეტის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საკანალიზაციო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სისტემაში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ადგილობრივ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მუნიციპალურ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სამსახურთან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</a:rPr>
              <a:t>შეთანხმებით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000" dirty="0" smtClean="0">
                <a:latin typeface="Sylfaen" panose="010A0502050306030303" pitchFamily="18" charset="0"/>
              </a:rPr>
              <a:t>სამშენებლო </a:t>
            </a:r>
            <a:r>
              <a:rPr lang="ka-GE" sz="2000" dirty="0">
                <a:latin typeface="Sylfaen" panose="010A0502050306030303" pitchFamily="18" charset="0"/>
              </a:rPr>
              <a:t>ნარჩენის </a:t>
            </a:r>
            <a:r>
              <a:rPr lang="ka-GE" sz="2000" dirty="0" smtClean="0">
                <a:latin typeface="Sylfaen" panose="010A0502050306030303" pitchFamily="18" charset="0"/>
              </a:rPr>
              <a:t>(100 მ</a:t>
            </a:r>
            <a:r>
              <a:rPr lang="ka-GE" sz="2000" baseline="30000" dirty="0" smtClean="0">
                <a:latin typeface="Sylfaen" panose="010A0502050306030303" pitchFamily="18" charset="0"/>
              </a:rPr>
              <a:t>3)</a:t>
            </a:r>
            <a:r>
              <a:rPr lang="ka-GE" sz="2000" dirty="0" smtClean="0">
                <a:latin typeface="Sylfaen" panose="010A0502050306030303" pitchFamily="18" charset="0"/>
              </a:rPr>
              <a:t> </a:t>
            </a:r>
            <a:r>
              <a:rPr lang="ka-GE" sz="2000" dirty="0" err="1">
                <a:latin typeface="Sylfaen" panose="010A0502050306030303" pitchFamily="18" charset="0"/>
              </a:rPr>
              <a:t>სანაყაროდ</a:t>
            </a:r>
            <a:r>
              <a:rPr lang="ka-GE" sz="2000" dirty="0">
                <a:latin typeface="Sylfaen" panose="010A0502050306030303" pitchFamily="18" charset="0"/>
              </a:rPr>
              <a:t> გამოყენებული იქნება ადგილობრივი მუნიციპალიტეტის </a:t>
            </a:r>
            <a:r>
              <a:rPr lang="ka-GE" sz="2000" dirty="0" smtClean="0">
                <a:latin typeface="Sylfaen" panose="010A0502050306030303" pitchFamily="18" charset="0"/>
              </a:rPr>
              <a:t>ნაგავსაყრელი;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</a:rPr>
              <a:t>საქმიანობის პროცესში ადგილი არ ექნება 200 ტონაზე მეტი </a:t>
            </a:r>
            <a:r>
              <a:rPr lang="ka-GE" sz="2000" dirty="0" err="1">
                <a:latin typeface="Sylfaen" panose="010A0502050306030303" pitchFamily="18" charset="0"/>
              </a:rPr>
              <a:t>არასახიფათო</a:t>
            </a:r>
            <a:r>
              <a:rPr lang="ka-GE" sz="2000" dirty="0">
                <a:latin typeface="Sylfaen" panose="010A0502050306030303" pitchFamily="18" charset="0"/>
              </a:rPr>
              <a:t> და ინერტული</a:t>
            </a:r>
          </a:p>
          <a:p>
            <a:r>
              <a:rPr lang="ka-GE" sz="2000" dirty="0" smtClean="0">
                <a:latin typeface="Sylfaen" panose="010A0502050306030303" pitchFamily="18" charset="0"/>
              </a:rPr>
              <a:t>     ნარჩენების</a:t>
            </a:r>
            <a:r>
              <a:rPr lang="ka-GE" sz="2000" dirty="0">
                <a:latin typeface="Sylfaen" panose="010A0502050306030303" pitchFamily="18" charset="0"/>
              </a:rPr>
              <a:t>, ასევე 120 კგ-ზე მეტი რაოდენობით სახიფათო ნარჩენების </a:t>
            </a:r>
            <a:r>
              <a:rPr lang="ka-GE" sz="2000" dirty="0" smtClean="0">
                <a:latin typeface="Sylfaen" panose="010A0502050306030303" pitchFamily="18" charset="0"/>
              </a:rPr>
              <a:t>წარმოქმნას;</a:t>
            </a:r>
          </a:p>
          <a:p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000" dirty="0">
                <a:latin typeface="Sylfaen" panose="010A0502050306030303" pitchFamily="18" charset="0"/>
              </a:rPr>
              <a:t>მშენებლობის ეტაპზე არ არის </a:t>
            </a:r>
            <a:r>
              <a:rPr lang="ka-GE" sz="2000" dirty="0" smtClean="0">
                <a:latin typeface="Sylfaen" panose="010A0502050306030303" pitchFamily="18" charset="0"/>
              </a:rPr>
              <a:t>მოსალოდნელი სახიფათო ნარჩენების წარმოქმნა (აზბესტი, ტყვიის შემცველი მასალები, ზეთის ფილტრები და სხვა)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7844</TotalTime>
  <Words>1848</Words>
  <Application>Microsoft Office PowerPoint</Application>
  <PresentationFormat>Widescreen</PresentationFormat>
  <Paragraphs>234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Wingdings</vt:lpstr>
      <vt:lpstr>Calibri</vt:lpstr>
      <vt:lpstr>DejaVu Sans</vt:lpstr>
      <vt:lpstr>Calibri Light</vt:lpstr>
      <vt:lpstr>Symbol</vt:lpstr>
      <vt:lpstr>Sylfaen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ყურადღებისთვის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cp:lastModifiedBy>N</cp:lastModifiedBy>
  <cp:revision>550</cp:revision>
  <dcterms:modified xsi:type="dcterms:W3CDTF">2020-03-30T12:14:53Z</dcterms:modified>
</cp:coreProperties>
</file>