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48" r:id="rId1"/>
  </p:sldMasterIdLst>
  <p:notesMasterIdLst>
    <p:notesMasterId r:id="rId26"/>
  </p:notesMasterIdLst>
  <p:sldIdLst>
    <p:sldId id="256" r:id="rId2"/>
    <p:sldId id="257" r:id="rId3"/>
    <p:sldId id="275" r:id="rId4"/>
    <p:sldId id="278" r:id="rId5"/>
    <p:sldId id="279" r:id="rId6"/>
    <p:sldId id="283" r:id="rId7"/>
    <p:sldId id="270" r:id="rId8"/>
    <p:sldId id="280" r:id="rId9"/>
    <p:sldId id="281" r:id="rId10"/>
    <p:sldId id="282" r:id="rId11"/>
    <p:sldId id="277" r:id="rId12"/>
    <p:sldId id="273" r:id="rId13"/>
    <p:sldId id="274" r:id="rId14"/>
    <p:sldId id="259" r:id="rId15"/>
    <p:sldId id="260" r:id="rId16"/>
    <p:sldId id="284" r:id="rId17"/>
    <p:sldId id="258" r:id="rId18"/>
    <p:sldId id="289" r:id="rId19"/>
    <p:sldId id="290" r:id="rId20"/>
    <p:sldId id="285" r:id="rId21"/>
    <p:sldId id="286" r:id="rId22"/>
    <p:sldId id="287" r:id="rId23"/>
    <p:sldId id="288" r:id="rId24"/>
    <p:sldId id="272"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0A5C37-0FF2-4F33-A9D8-E879605D9E4C}" type="datetimeFigureOut">
              <a:rPr lang="en-US" smtClean="0"/>
              <a:t>03.04.2020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A342D9-5618-4CA8-9654-503D228D5A7B}" type="slidenum">
              <a:rPr lang="en-US" smtClean="0"/>
              <a:t>‹#›</a:t>
            </a:fld>
            <a:endParaRPr lang="en-US"/>
          </a:p>
        </p:txBody>
      </p:sp>
    </p:spTree>
    <p:extLst>
      <p:ext uri="{BB962C8B-B14F-4D97-AF65-F5344CB8AC3E}">
        <p14:creationId xmlns:p14="http://schemas.microsoft.com/office/powerpoint/2010/main" val="2036684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8A342D9-5618-4CA8-9654-503D228D5A7B}" type="slidenum">
              <a:rPr lang="en-US" smtClean="0"/>
              <a:t>1</a:t>
            </a:fld>
            <a:endParaRPr lang="en-US"/>
          </a:p>
        </p:txBody>
      </p:sp>
    </p:spTree>
    <p:extLst>
      <p:ext uri="{BB962C8B-B14F-4D97-AF65-F5344CB8AC3E}">
        <p14:creationId xmlns:p14="http://schemas.microsoft.com/office/powerpoint/2010/main" val="2712779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03.04.2020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03.04.2020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03.04.2020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03.04.2020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03.04.2020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03.04.2020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03.04.2020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03.04.2020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03.04.2020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03.04.2020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03.04.2020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03.04.2020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276600"/>
            <a:ext cx="9144000" cy="1200329"/>
          </a:xfrm>
          <a:prstGeom prst="rect">
            <a:avLst/>
          </a:prstGeom>
          <a:noFill/>
        </p:spPr>
        <p:txBody>
          <a:bodyPr wrap="square" rtlCol="0">
            <a:spAutoFit/>
          </a:bodyPr>
          <a:lstStyle/>
          <a:p>
            <a:pPr algn="ctr"/>
            <a:r>
              <a:rPr lang="en-US" sz="2400" dirty="0" err="1">
                <a:latin typeface="Sylfaen" panose="010A0502050306030303" pitchFamily="18" charset="0"/>
              </a:rPr>
              <a:t>შპს</a:t>
            </a:r>
            <a:r>
              <a:rPr lang="en-US" sz="2400" dirty="0">
                <a:latin typeface="Sylfaen" panose="010A0502050306030303" pitchFamily="18" charset="0"/>
              </a:rPr>
              <a:t> „</a:t>
            </a:r>
            <a:r>
              <a:rPr lang="en-US" sz="2400" dirty="0" err="1">
                <a:latin typeface="Sylfaen" panose="010A0502050306030303" pitchFamily="18" charset="0"/>
              </a:rPr>
              <a:t>აშენდი</a:t>
            </a:r>
            <a:r>
              <a:rPr lang="en-US" sz="2400" dirty="0">
                <a:latin typeface="Sylfaen" panose="010A0502050306030303" pitchFamily="18" charset="0"/>
              </a:rPr>
              <a:t> </a:t>
            </a:r>
            <a:r>
              <a:rPr lang="en-US" sz="2400" dirty="0" err="1">
                <a:latin typeface="Sylfaen" panose="010A0502050306030303" pitchFamily="18" charset="0"/>
              </a:rPr>
              <a:t>აგრო</a:t>
            </a:r>
            <a:r>
              <a:rPr lang="en-US" sz="2400" dirty="0">
                <a:latin typeface="Sylfaen" panose="010A0502050306030303" pitchFamily="18" charset="0"/>
              </a:rPr>
              <a:t> </a:t>
            </a:r>
            <a:r>
              <a:rPr lang="en-US" sz="2400" dirty="0" err="1">
                <a:latin typeface="Sylfaen" panose="010A0502050306030303" pitchFamily="18" charset="0"/>
              </a:rPr>
              <a:t>საქართველოს</a:t>
            </a:r>
            <a:r>
              <a:rPr lang="en-US" sz="2400" dirty="0">
                <a:latin typeface="Sylfaen" panose="010A0502050306030303" pitchFamily="18" charset="0"/>
              </a:rPr>
              <a:t>“</a:t>
            </a:r>
          </a:p>
          <a:p>
            <a:pPr algn="ctr"/>
            <a:r>
              <a:rPr lang="ka-GE" sz="2400" dirty="0">
                <a:latin typeface="Sylfaen" panose="010A0502050306030303" pitchFamily="18" charset="0"/>
              </a:rPr>
              <a:t>ასურეთის </a:t>
            </a:r>
            <a:r>
              <a:rPr lang="en-US" sz="2400" dirty="0" err="1">
                <a:latin typeface="Sylfaen" panose="010A0502050306030303" pitchFamily="18" charset="0"/>
              </a:rPr>
              <a:t>მეღორეობის</a:t>
            </a:r>
            <a:r>
              <a:rPr lang="en-US" sz="2400" dirty="0">
                <a:latin typeface="Sylfaen" panose="010A0502050306030303" pitchFamily="18" charset="0"/>
              </a:rPr>
              <a:t> </a:t>
            </a:r>
            <a:r>
              <a:rPr lang="en-US" sz="2400" dirty="0" err="1">
                <a:latin typeface="Sylfaen" panose="010A0502050306030303" pitchFamily="18" charset="0"/>
              </a:rPr>
              <a:t>ფერმ</a:t>
            </a:r>
            <a:r>
              <a:rPr lang="ka-GE" sz="2400" dirty="0">
                <a:latin typeface="Sylfaen" panose="010A0502050306030303" pitchFamily="18" charset="0"/>
              </a:rPr>
              <a:t>ის </a:t>
            </a:r>
            <a:endParaRPr lang="en-US" sz="2400" dirty="0">
              <a:latin typeface="Sylfaen" panose="010A0502050306030303" pitchFamily="18" charset="0"/>
            </a:endParaRPr>
          </a:p>
          <a:p>
            <a:pPr algn="ctr"/>
            <a:r>
              <a:rPr lang="ka-GE" sz="2400" dirty="0">
                <a:latin typeface="Sylfaen" panose="010A0502050306030303" pitchFamily="18" charset="0"/>
              </a:rPr>
              <a:t> </a:t>
            </a:r>
            <a:r>
              <a:rPr lang="en-US" sz="2400" dirty="0" err="1">
                <a:latin typeface="Sylfaen" panose="010A0502050306030303" pitchFamily="18" charset="0"/>
              </a:rPr>
              <a:t>გარემოზე</a:t>
            </a:r>
            <a:r>
              <a:rPr lang="en-US" sz="2400" dirty="0">
                <a:latin typeface="Sylfaen" panose="010A0502050306030303" pitchFamily="18" charset="0"/>
              </a:rPr>
              <a:t> </a:t>
            </a:r>
            <a:r>
              <a:rPr lang="en-US" sz="2400" dirty="0" err="1">
                <a:latin typeface="Sylfaen" panose="010A0502050306030303" pitchFamily="18" charset="0"/>
              </a:rPr>
              <a:t>ზემოქმედების</a:t>
            </a:r>
            <a:r>
              <a:rPr lang="en-US" sz="2400" dirty="0">
                <a:latin typeface="Sylfaen" panose="010A0502050306030303" pitchFamily="18" charset="0"/>
              </a:rPr>
              <a:t> </a:t>
            </a:r>
            <a:r>
              <a:rPr lang="en-US" sz="2400" dirty="0" err="1">
                <a:latin typeface="Sylfaen" panose="010A0502050306030303" pitchFamily="18" charset="0"/>
              </a:rPr>
              <a:t>შეფასების</a:t>
            </a:r>
            <a:r>
              <a:rPr lang="en-US" sz="2400" dirty="0">
                <a:latin typeface="Sylfaen" panose="010A0502050306030303" pitchFamily="18" charset="0"/>
              </a:rPr>
              <a:t> </a:t>
            </a:r>
            <a:r>
              <a:rPr lang="en-US" sz="2400" dirty="0" err="1">
                <a:latin typeface="Sylfaen" panose="010A0502050306030303" pitchFamily="18" charset="0"/>
              </a:rPr>
              <a:t>ანგარიში</a:t>
            </a:r>
            <a:endParaRPr lang="en-US" sz="2400" dirty="0">
              <a:latin typeface="Sylfaen" panose="010A0502050306030303" pitchFamily="18" charset="0"/>
            </a:endParaRPr>
          </a:p>
        </p:txBody>
      </p:sp>
      <p:sp>
        <p:nvSpPr>
          <p:cNvPr id="3" name="TextBox 2"/>
          <p:cNvSpPr txBox="1"/>
          <p:nvPr/>
        </p:nvSpPr>
        <p:spPr>
          <a:xfrm>
            <a:off x="3505200" y="6324600"/>
            <a:ext cx="2514600" cy="381000"/>
          </a:xfrm>
          <a:prstGeom prst="rect">
            <a:avLst/>
          </a:prstGeom>
          <a:noFill/>
        </p:spPr>
        <p:txBody>
          <a:bodyPr wrap="square" rtlCol="0">
            <a:spAutoFit/>
          </a:bodyPr>
          <a:lstStyle/>
          <a:p>
            <a:pPr algn="ctr"/>
            <a:r>
              <a:rPr lang="ka-GE" b="1" dirty="0" smtClean="0"/>
              <a:t>2020 წელი.</a:t>
            </a:r>
            <a:endParaRPr lang="en-US" b="1" dirty="0"/>
          </a:p>
        </p:txBody>
      </p:sp>
      <p:pic>
        <p:nvPicPr>
          <p:cNvPr id="5122" name="Picture 2"/>
          <p:cNvPicPr>
            <a:picLocks noChangeAspect="1" noChangeArrowheads="1"/>
          </p:cNvPicPr>
          <p:nvPr/>
        </p:nvPicPr>
        <p:blipFill>
          <a:blip r:embed="rId3"/>
          <a:srcRect/>
          <a:stretch>
            <a:fillRect/>
          </a:stretch>
        </p:blipFill>
        <p:spPr bwMode="auto">
          <a:xfrm>
            <a:off x="3048000" y="0"/>
            <a:ext cx="2857500" cy="2762250"/>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4097" name="Picture 9" descr="ნაკელი"/>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7199"/>
            <a:ext cx="8991600" cy="536037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2985140" y="38242"/>
            <a:ext cx="28761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ka-GE" altLang="en-US" sz="2000" b="1" u="none" strike="noStrike" cap="none" normalizeH="0" baseline="0" dirty="0" smtClean="0" bmk="_Toc34161638">
                <a:ln>
                  <a:noFill/>
                </a:ln>
                <a:solidFill>
                  <a:srgbClr val="000000"/>
                </a:solidFill>
                <a:effectLst/>
                <a:latin typeface="Sylfaen" panose="010A0502050306030303" pitchFamily="18" charset="0"/>
                <a:ea typeface="Calibri" panose="020F0502020204030204" pitchFamily="34" charset="0"/>
                <a:cs typeface="Arial" panose="020B0604020202020204" pitchFamily="34" charset="0"/>
              </a:rPr>
              <a:t>ნაკელის მართვის სქემა</a:t>
            </a:r>
            <a:endParaRPr kumimoji="0" lang="ka-GE" altLang="en-US" sz="2000" b="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97584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609600" y="304800"/>
            <a:ext cx="7924800" cy="4724400"/>
          </a:xfrm>
          <a:prstGeom prst="rect">
            <a:avLst/>
          </a:prstGeom>
          <a:noFill/>
          <a:ln w="9525">
            <a:noFill/>
            <a:miter lim="800000"/>
            <a:headEnd/>
            <a:tailEnd/>
          </a:ln>
          <a:effectLst/>
        </p:spPr>
      </p:pic>
      <p:sp>
        <p:nvSpPr>
          <p:cNvPr id="3" name="Rectangle 2"/>
          <p:cNvSpPr/>
          <p:nvPr/>
        </p:nvSpPr>
        <p:spPr>
          <a:xfrm>
            <a:off x="533400" y="5105400"/>
            <a:ext cx="8153400" cy="584775"/>
          </a:xfrm>
          <a:prstGeom prst="rect">
            <a:avLst/>
          </a:prstGeom>
        </p:spPr>
        <p:txBody>
          <a:bodyPr wrap="square">
            <a:spAutoFit/>
          </a:bodyPr>
          <a:lstStyle/>
          <a:p>
            <a:r>
              <a:rPr lang="ka-GE" sz="1600" b="1" dirty="0" smtClean="0">
                <a:latin typeface="Sylfaen" pitchFamily="18" charset="0"/>
              </a:rPr>
              <a:t>სურათი 3:  კომპანიის სარგებლობაში არსებული სასოფლო-სამეურნეო მიწები, სადაც მოხდება ლაგუნაში დაგროვილი სასუქის გაფანტვა. </a:t>
            </a:r>
            <a:endParaRPr lang="en-US" sz="1600" b="1" dirty="0">
              <a:latin typeface="Sylfae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369332"/>
          </a:xfrm>
          <a:prstGeom prst="rect">
            <a:avLst/>
          </a:prstGeom>
          <a:noFill/>
        </p:spPr>
        <p:txBody>
          <a:bodyPr wrap="square" rtlCol="0">
            <a:spAutoFit/>
          </a:bodyPr>
          <a:lstStyle/>
          <a:p>
            <a:pPr algn="ctr"/>
            <a:r>
              <a:rPr lang="ka-GE" b="1" dirty="0" smtClean="0"/>
              <a:t>მონაცემები ცხოველების რაოდენობის შესახებ</a:t>
            </a:r>
            <a:endParaRPr lang="en-US" b="1" dirty="0"/>
          </a:p>
        </p:txBody>
      </p:sp>
      <p:sp>
        <p:nvSpPr>
          <p:cNvPr id="4" name="TextBox 3"/>
          <p:cNvSpPr txBox="1"/>
          <p:nvPr/>
        </p:nvSpPr>
        <p:spPr>
          <a:xfrm>
            <a:off x="152400" y="1143000"/>
            <a:ext cx="4191000" cy="2308324"/>
          </a:xfrm>
          <a:prstGeom prst="rect">
            <a:avLst/>
          </a:prstGeom>
          <a:noFill/>
        </p:spPr>
        <p:txBody>
          <a:bodyPr wrap="square" rtlCol="0">
            <a:spAutoFit/>
          </a:bodyPr>
          <a:lstStyle/>
          <a:p>
            <a:pPr>
              <a:buFont typeface="Wingdings" pitchFamily="2" charset="2"/>
              <a:buChar char="Ø"/>
            </a:pPr>
            <a:r>
              <a:rPr lang="ka-GE" b="1" dirty="0" smtClean="0">
                <a:latin typeface="Sylfaen" pitchFamily="18" charset="0"/>
              </a:rPr>
              <a:t> ნეზვები</a:t>
            </a:r>
          </a:p>
          <a:p>
            <a:pPr>
              <a:buFont typeface="Wingdings" pitchFamily="2" charset="2"/>
              <a:buChar char="Ø"/>
            </a:pPr>
            <a:endParaRPr lang="ka-GE" b="1" dirty="0" smtClean="0">
              <a:latin typeface="Sylfaen" pitchFamily="18" charset="0"/>
            </a:endParaRPr>
          </a:p>
          <a:p>
            <a:pPr>
              <a:buFont typeface="Arial" pitchFamily="34" charset="0"/>
              <a:buChar char="•"/>
            </a:pPr>
            <a:r>
              <a:rPr lang="ka-GE" b="1" dirty="0" smtClean="0">
                <a:latin typeface="Sylfaen" pitchFamily="18" charset="0"/>
              </a:rPr>
              <a:t> ნეზვების რაოდენობა -  630</a:t>
            </a:r>
          </a:p>
          <a:p>
            <a:pPr>
              <a:buFont typeface="Arial" pitchFamily="34" charset="0"/>
              <a:buChar char="•"/>
            </a:pPr>
            <a:r>
              <a:rPr lang="ka-GE" b="1" dirty="0" smtClean="0">
                <a:latin typeface="Sylfaen" pitchFamily="18" charset="0"/>
              </a:rPr>
              <a:t> ცოცხლად დაბადებული გოჭების რაოდენობა წელიწადში - 23359</a:t>
            </a:r>
          </a:p>
          <a:p>
            <a:pPr>
              <a:buFont typeface="Arial" pitchFamily="34" charset="0"/>
              <a:buChar char="•"/>
            </a:pPr>
            <a:r>
              <a:rPr lang="ka-GE" b="1" dirty="0" smtClean="0">
                <a:latin typeface="Sylfaen" pitchFamily="18" charset="0"/>
              </a:rPr>
              <a:t> დანაკარგი - 12%</a:t>
            </a:r>
          </a:p>
          <a:p>
            <a:pPr>
              <a:buFont typeface="Arial" pitchFamily="34" charset="0"/>
              <a:buChar char="•"/>
            </a:pPr>
            <a:r>
              <a:rPr lang="ka-GE" b="1" dirty="0" smtClean="0">
                <a:latin typeface="Sylfaen" pitchFamily="18" charset="0"/>
              </a:rPr>
              <a:t> გოჭების მიწოდება წლიურად - 20556</a:t>
            </a:r>
            <a:endParaRPr lang="en-US" b="1" dirty="0">
              <a:latin typeface="Sylfaen" pitchFamily="18" charset="0"/>
            </a:endParaRPr>
          </a:p>
        </p:txBody>
      </p:sp>
      <p:sp>
        <p:nvSpPr>
          <p:cNvPr id="5" name="TextBox 4"/>
          <p:cNvSpPr txBox="1"/>
          <p:nvPr/>
        </p:nvSpPr>
        <p:spPr>
          <a:xfrm>
            <a:off x="4495800" y="1066800"/>
            <a:ext cx="4648200" cy="2031325"/>
          </a:xfrm>
          <a:prstGeom prst="rect">
            <a:avLst/>
          </a:prstGeom>
          <a:noFill/>
        </p:spPr>
        <p:txBody>
          <a:bodyPr wrap="square" rtlCol="0">
            <a:spAutoFit/>
          </a:bodyPr>
          <a:lstStyle/>
          <a:p>
            <a:pPr>
              <a:buFont typeface="Wingdings" pitchFamily="2" charset="2"/>
              <a:buChar char="Ø"/>
            </a:pPr>
            <a:r>
              <a:rPr lang="ka-GE" b="1" dirty="0" smtClean="0">
                <a:latin typeface="Sylfaen" pitchFamily="18" charset="0"/>
              </a:rPr>
              <a:t> ასხლეტილი გოჭები</a:t>
            </a:r>
          </a:p>
          <a:p>
            <a:pPr>
              <a:buFont typeface="Wingdings" pitchFamily="2" charset="2"/>
              <a:buChar char="Ø"/>
            </a:pPr>
            <a:endParaRPr lang="ka-GE" b="1" dirty="0" smtClean="0">
              <a:latin typeface="Sylfaen" pitchFamily="18" charset="0"/>
            </a:endParaRPr>
          </a:p>
          <a:p>
            <a:pPr>
              <a:buFont typeface="Arial" pitchFamily="34" charset="0"/>
              <a:buChar char="•"/>
            </a:pPr>
            <a:r>
              <a:rPr lang="ka-GE" b="1" dirty="0" smtClean="0">
                <a:latin typeface="Sylfaen" pitchFamily="18" charset="0"/>
              </a:rPr>
              <a:t> ასხლეტის ასაკი (დღეები) – 27</a:t>
            </a:r>
          </a:p>
          <a:p>
            <a:pPr>
              <a:buFont typeface="Arial" pitchFamily="34" charset="0"/>
              <a:buChar char="•"/>
            </a:pPr>
            <a:r>
              <a:rPr lang="ka-GE" b="1" dirty="0" smtClean="0">
                <a:latin typeface="Sylfaen" pitchFamily="18" charset="0"/>
              </a:rPr>
              <a:t> წონა ასხლეტის დროს - 7</a:t>
            </a:r>
          </a:p>
          <a:p>
            <a:pPr>
              <a:buFont typeface="Arial" pitchFamily="34" charset="0"/>
              <a:buChar char="•"/>
            </a:pPr>
            <a:r>
              <a:rPr lang="ka-GE" b="1" dirty="0" smtClean="0">
                <a:latin typeface="Sylfaen" pitchFamily="18" charset="0"/>
              </a:rPr>
              <a:t> სიკვდილიანობა ასხლეტის შემდეგ - 2 %</a:t>
            </a:r>
          </a:p>
          <a:p>
            <a:pPr>
              <a:buFont typeface="Arial" pitchFamily="34" charset="0"/>
              <a:buChar char="•"/>
            </a:pPr>
            <a:r>
              <a:rPr lang="ka-GE" b="1" dirty="0" smtClean="0">
                <a:latin typeface="Sylfaen" pitchFamily="18" charset="0"/>
              </a:rPr>
              <a:t> 30კგ გოჭები წლიურად -20145</a:t>
            </a:r>
          </a:p>
          <a:p>
            <a:endParaRPr lang="ka-GE" dirty="0" smtClean="0"/>
          </a:p>
        </p:txBody>
      </p:sp>
      <p:sp>
        <p:nvSpPr>
          <p:cNvPr id="7" name="TextBox 6"/>
          <p:cNvSpPr txBox="1"/>
          <p:nvPr/>
        </p:nvSpPr>
        <p:spPr>
          <a:xfrm>
            <a:off x="1524000" y="4038600"/>
            <a:ext cx="5943600" cy="1754326"/>
          </a:xfrm>
          <a:prstGeom prst="rect">
            <a:avLst/>
          </a:prstGeom>
          <a:noFill/>
        </p:spPr>
        <p:txBody>
          <a:bodyPr wrap="square" rtlCol="0">
            <a:spAutoFit/>
          </a:bodyPr>
          <a:lstStyle/>
          <a:p>
            <a:pPr>
              <a:buFont typeface="Wingdings" pitchFamily="2" charset="2"/>
              <a:buChar char="Ø"/>
            </a:pPr>
            <a:r>
              <a:rPr lang="ka-GE" b="1" dirty="0" smtClean="0">
                <a:latin typeface="Sylfaen" pitchFamily="18" charset="0"/>
              </a:rPr>
              <a:t> სუქებაზე მყოფი ღორები</a:t>
            </a:r>
          </a:p>
          <a:p>
            <a:pPr>
              <a:buFont typeface="Arial" pitchFamily="34" charset="0"/>
              <a:buChar char="•"/>
            </a:pPr>
            <a:r>
              <a:rPr lang="ka-GE" b="1" dirty="0" smtClean="0">
                <a:latin typeface="Sylfaen" pitchFamily="18" charset="0"/>
              </a:rPr>
              <a:t>საწყისი წონა, კგ  - 30</a:t>
            </a:r>
          </a:p>
          <a:p>
            <a:pPr>
              <a:buFont typeface="Arial" pitchFamily="34" charset="0"/>
              <a:buChar char="•"/>
            </a:pPr>
            <a:r>
              <a:rPr lang="ka-GE" b="1" dirty="0" smtClean="0">
                <a:latin typeface="Sylfaen" pitchFamily="18" charset="0"/>
              </a:rPr>
              <a:t>საბოლოო წონა, კგ  - 120</a:t>
            </a:r>
          </a:p>
          <a:p>
            <a:pPr>
              <a:buFont typeface="Arial" pitchFamily="34" charset="0"/>
              <a:buChar char="•"/>
            </a:pPr>
            <a:r>
              <a:rPr lang="ka-GE" b="1" dirty="0" smtClean="0">
                <a:latin typeface="Sylfaen" pitchFamily="18" charset="0"/>
              </a:rPr>
              <a:t>ხორცის წონა, კგ - 80 </a:t>
            </a:r>
          </a:p>
          <a:p>
            <a:pPr>
              <a:buFont typeface="Arial" pitchFamily="34" charset="0"/>
              <a:buChar char="•"/>
            </a:pPr>
            <a:r>
              <a:rPr lang="ka-GE" b="1" dirty="0" smtClean="0">
                <a:latin typeface="Sylfaen" pitchFamily="18" charset="0"/>
              </a:rPr>
              <a:t>დანაკარგი (სიკვდილიანობა) – 2 %</a:t>
            </a:r>
          </a:p>
          <a:p>
            <a:pPr>
              <a:buFont typeface="Arial" pitchFamily="34" charset="0"/>
              <a:buChar char="•"/>
            </a:pPr>
            <a:r>
              <a:rPr lang="ka-GE" b="1" dirty="0" smtClean="0">
                <a:latin typeface="Sylfaen" pitchFamily="18" charset="0"/>
              </a:rPr>
              <a:t>სასაკლაოში გაგზავნილი წლიურად - 19742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152400" y="914400"/>
            <a:ext cx="8915400" cy="3952875"/>
          </a:xfrm>
          <a:prstGeom prst="rect">
            <a:avLst/>
          </a:prstGeom>
          <a:noFill/>
          <a:ln w="9525">
            <a:noFill/>
            <a:miter lim="800000"/>
            <a:headEnd/>
            <a:tailEnd/>
          </a:ln>
          <a:effectLst/>
        </p:spPr>
      </p:pic>
      <p:sp>
        <p:nvSpPr>
          <p:cNvPr id="3" name="Rectangle 2"/>
          <p:cNvSpPr/>
          <p:nvPr/>
        </p:nvSpPr>
        <p:spPr>
          <a:xfrm>
            <a:off x="152400" y="5029200"/>
            <a:ext cx="8915400" cy="338554"/>
          </a:xfrm>
          <a:prstGeom prst="rect">
            <a:avLst/>
          </a:prstGeom>
        </p:spPr>
        <p:txBody>
          <a:bodyPr wrap="square">
            <a:spAutoFit/>
          </a:bodyPr>
          <a:lstStyle/>
          <a:p>
            <a:r>
              <a:rPr lang="ka-GE" sz="1600" b="1" dirty="0" smtClean="0">
                <a:latin typeface="Sylfaen" pitchFamily="18" charset="0"/>
              </a:rPr>
              <a:t>სურათი  4:  ცხოველების ფერმის შენობები, მათი პარამეტრები და მაქსიმალური დატვირთვა </a:t>
            </a:r>
            <a:endParaRPr lang="en-US" sz="1600" b="1" dirty="0">
              <a:latin typeface="Sylfae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76200"/>
            <a:ext cx="9144000" cy="400110"/>
          </a:xfrm>
          <a:prstGeom prst="rect">
            <a:avLst/>
          </a:prstGeom>
          <a:noFill/>
        </p:spPr>
        <p:txBody>
          <a:bodyPr wrap="square" rtlCol="0">
            <a:spAutoFit/>
          </a:bodyPr>
          <a:lstStyle/>
          <a:p>
            <a:pPr algn="ctr"/>
            <a:r>
              <a:rPr lang="ka-GE" sz="2000" b="1" dirty="0" smtClean="0">
                <a:latin typeface="Sylfaen" pitchFamily="18" charset="0"/>
              </a:rPr>
              <a:t>რესურსების მოხმარება</a:t>
            </a:r>
            <a:endParaRPr lang="en-US" sz="2000" b="1" dirty="0">
              <a:latin typeface="Sylfaen" pitchFamily="18" charset="0"/>
            </a:endParaRPr>
          </a:p>
        </p:txBody>
      </p:sp>
      <p:sp>
        <p:nvSpPr>
          <p:cNvPr id="3" name="TextBox 2"/>
          <p:cNvSpPr txBox="1"/>
          <p:nvPr/>
        </p:nvSpPr>
        <p:spPr>
          <a:xfrm>
            <a:off x="457200" y="1447800"/>
            <a:ext cx="3962400" cy="2308324"/>
          </a:xfrm>
          <a:prstGeom prst="rect">
            <a:avLst/>
          </a:prstGeom>
          <a:noFill/>
        </p:spPr>
        <p:txBody>
          <a:bodyPr wrap="square" rtlCol="0">
            <a:spAutoFit/>
          </a:bodyPr>
          <a:lstStyle/>
          <a:p>
            <a:pPr>
              <a:buFont typeface="Wingdings" pitchFamily="2" charset="2"/>
              <a:buChar char="Ø"/>
            </a:pPr>
            <a:r>
              <a:rPr lang="ka-GE" b="1" dirty="0" smtClean="0">
                <a:latin typeface="Sylfaen" pitchFamily="18" charset="0"/>
              </a:rPr>
              <a:t> არაგანახლებადი რესურსები </a:t>
            </a:r>
          </a:p>
          <a:p>
            <a:pPr>
              <a:buFont typeface="Arial" pitchFamily="34" charset="0"/>
              <a:buChar char="•"/>
            </a:pPr>
            <a:endParaRPr lang="ka-GE" b="1" dirty="0" smtClean="0">
              <a:latin typeface="Sylfaen" pitchFamily="18" charset="0"/>
            </a:endParaRPr>
          </a:p>
          <a:p>
            <a:pPr>
              <a:buFont typeface="Arial" pitchFamily="34" charset="0"/>
              <a:buChar char="•"/>
            </a:pPr>
            <a:r>
              <a:rPr lang="ka-GE" b="1" dirty="0" smtClean="0">
                <a:latin typeface="Sylfaen" pitchFamily="18" charset="0"/>
              </a:rPr>
              <a:t> ბუნებრივი აირი</a:t>
            </a:r>
          </a:p>
          <a:p>
            <a:endParaRPr lang="ka-GE" b="1" dirty="0" smtClean="0">
              <a:latin typeface="Sylfaen" pitchFamily="18" charset="0"/>
            </a:endParaRPr>
          </a:p>
          <a:p>
            <a:pPr>
              <a:buFont typeface="Arial" pitchFamily="34" charset="0"/>
              <a:buChar char="•"/>
            </a:pPr>
            <a:r>
              <a:rPr lang="ka-GE" b="1" dirty="0" smtClean="0">
                <a:latin typeface="Sylfaen" pitchFamily="18" charset="0"/>
              </a:rPr>
              <a:t> დიზელის საწვავი</a:t>
            </a:r>
          </a:p>
          <a:p>
            <a:endParaRPr lang="ka-GE" b="1" dirty="0" smtClean="0">
              <a:latin typeface="Sylfaen" pitchFamily="18" charset="0"/>
            </a:endParaRPr>
          </a:p>
          <a:p>
            <a:pPr>
              <a:buFont typeface="Arial" pitchFamily="34" charset="0"/>
              <a:buChar char="•"/>
            </a:pPr>
            <a:r>
              <a:rPr lang="ka-GE" b="1" dirty="0" smtClean="0">
                <a:latin typeface="Sylfaen" pitchFamily="18" charset="0"/>
              </a:rPr>
              <a:t> ბენზინის საწვავი</a:t>
            </a:r>
          </a:p>
          <a:p>
            <a:endParaRPr lang="en-US" dirty="0"/>
          </a:p>
        </p:txBody>
      </p:sp>
      <p:sp>
        <p:nvSpPr>
          <p:cNvPr id="4" name="TextBox 3"/>
          <p:cNvSpPr txBox="1"/>
          <p:nvPr/>
        </p:nvSpPr>
        <p:spPr>
          <a:xfrm>
            <a:off x="5105400" y="1447800"/>
            <a:ext cx="3657600" cy="2585323"/>
          </a:xfrm>
          <a:prstGeom prst="rect">
            <a:avLst/>
          </a:prstGeom>
          <a:noFill/>
        </p:spPr>
        <p:txBody>
          <a:bodyPr wrap="square" rtlCol="0">
            <a:spAutoFit/>
          </a:bodyPr>
          <a:lstStyle/>
          <a:p>
            <a:pPr algn="just">
              <a:buFont typeface="Wingdings" pitchFamily="2" charset="2"/>
              <a:buChar char="Ø"/>
            </a:pPr>
            <a:r>
              <a:rPr lang="ka-GE" b="1" dirty="0" smtClean="0">
                <a:latin typeface="Sylfaen" pitchFamily="18" charset="0"/>
              </a:rPr>
              <a:t> განახლებადი რესურსები</a:t>
            </a:r>
          </a:p>
          <a:p>
            <a:pPr algn="just"/>
            <a:endParaRPr lang="ka-GE" b="1" dirty="0" smtClean="0">
              <a:latin typeface="Sylfaen" pitchFamily="18" charset="0"/>
            </a:endParaRPr>
          </a:p>
          <a:p>
            <a:pPr algn="just">
              <a:buFont typeface="Arial" pitchFamily="34" charset="0"/>
              <a:buChar char="•"/>
            </a:pPr>
            <a:r>
              <a:rPr lang="ka-GE" b="1" dirty="0" smtClean="0">
                <a:latin typeface="Sylfaen" pitchFamily="18" charset="0"/>
              </a:rPr>
              <a:t> წყალი</a:t>
            </a:r>
          </a:p>
          <a:p>
            <a:pPr algn="just"/>
            <a:endParaRPr lang="ka-GE" b="1" dirty="0" smtClean="0">
              <a:latin typeface="Sylfaen" pitchFamily="18" charset="0"/>
            </a:endParaRPr>
          </a:p>
          <a:p>
            <a:pPr algn="just">
              <a:buFont typeface="Arial" pitchFamily="34" charset="0"/>
              <a:buChar char="•"/>
            </a:pPr>
            <a:r>
              <a:rPr lang="ka-GE" b="1" dirty="0" smtClean="0">
                <a:latin typeface="Sylfaen" pitchFamily="18" charset="0"/>
              </a:rPr>
              <a:t> მარცვლეული და მცენარეული        წარმოშობის საკვები;</a:t>
            </a:r>
          </a:p>
          <a:p>
            <a:pPr algn="just"/>
            <a:endParaRPr lang="ka-GE" b="1" dirty="0" smtClean="0">
              <a:latin typeface="Sylfaen" pitchFamily="18" charset="0"/>
            </a:endParaRPr>
          </a:p>
          <a:p>
            <a:pPr algn="just">
              <a:buFont typeface="Arial" pitchFamily="34" charset="0"/>
              <a:buChar char="•"/>
            </a:pPr>
            <a:r>
              <a:rPr lang="ka-GE" b="1" dirty="0" smtClean="0">
                <a:latin typeface="Sylfaen" pitchFamily="18" charset="0"/>
              </a:rPr>
              <a:t> სასოფლო - სამეურნეო მიწა;</a:t>
            </a:r>
          </a:p>
          <a:p>
            <a:pPr>
              <a:buFont typeface="Arial" pitchFamily="34" charset="0"/>
              <a:buChar char="•"/>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400110"/>
          </a:xfrm>
          <a:prstGeom prst="rect">
            <a:avLst/>
          </a:prstGeom>
          <a:noFill/>
        </p:spPr>
        <p:txBody>
          <a:bodyPr wrap="square" rtlCol="0">
            <a:spAutoFit/>
          </a:bodyPr>
          <a:lstStyle/>
          <a:p>
            <a:pPr algn="ctr"/>
            <a:r>
              <a:rPr lang="ka-GE" sz="2000" b="1" dirty="0" smtClean="0">
                <a:latin typeface="Sylfaen" pitchFamily="18" charset="0"/>
              </a:rPr>
              <a:t>ენერგიის მოხმარება</a:t>
            </a:r>
            <a:endParaRPr lang="en-US" sz="2000" b="1" dirty="0">
              <a:latin typeface="Sylfaen" pitchFamily="18" charset="0"/>
            </a:endParaRPr>
          </a:p>
        </p:txBody>
      </p:sp>
      <p:sp>
        <p:nvSpPr>
          <p:cNvPr id="3" name="TextBox 2"/>
          <p:cNvSpPr txBox="1"/>
          <p:nvPr/>
        </p:nvSpPr>
        <p:spPr>
          <a:xfrm>
            <a:off x="304800" y="1905000"/>
            <a:ext cx="8458200" cy="1754326"/>
          </a:xfrm>
          <a:prstGeom prst="rect">
            <a:avLst/>
          </a:prstGeom>
          <a:noFill/>
        </p:spPr>
        <p:txBody>
          <a:bodyPr wrap="square" rtlCol="0">
            <a:spAutoFit/>
          </a:bodyPr>
          <a:lstStyle/>
          <a:p>
            <a:pPr algn="just">
              <a:buFont typeface="Arial" pitchFamily="34" charset="0"/>
              <a:buChar char="•"/>
            </a:pPr>
            <a:r>
              <a:rPr lang="ka-GE" b="1" dirty="0" smtClean="0">
                <a:latin typeface="Sylfaen" pitchFamily="18" charset="0"/>
              </a:rPr>
              <a:t> ელექტრო ენერგია საწარმოს მიეწოდება ცენტრალური ელექტრო სისტემიდან;</a:t>
            </a:r>
          </a:p>
          <a:p>
            <a:pPr algn="just">
              <a:buFont typeface="Arial" pitchFamily="34" charset="0"/>
              <a:buChar char="•"/>
            </a:pPr>
            <a:endParaRPr lang="ka-GE" b="1" dirty="0" smtClean="0">
              <a:latin typeface="Sylfaen" pitchFamily="18" charset="0"/>
            </a:endParaRPr>
          </a:p>
          <a:p>
            <a:pPr algn="just">
              <a:buFont typeface="Arial" pitchFamily="34" charset="0"/>
              <a:buChar char="•"/>
            </a:pPr>
            <a:r>
              <a:rPr lang="ka-GE" b="1" dirty="0" smtClean="0">
                <a:latin typeface="Sylfaen" pitchFamily="18" charset="0"/>
              </a:rPr>
              <a:t> საწარმოში დამონტაჟებულია სარეზერვო დიზელგენერატორი;</a:t>
            </a:r>
          </a:p>
          <a:p>
            <a:pPr algn="just">
              <a:buFont typeface="Arial" pitchFamily="34" charset="0"/>
              <a:buChar char="•"/>
            </a:pPr>
            <a:endParaRPr lang="ka-GE" b="1" dirty="0" smtClean="0">
              <a:latin typeface="Sylfaen" pitchFamily="18" charset="0"/>
            </a:endParaRPr>
          </a:p>
          <a:p>
            <a:pPr algn="just">
              <a:buFont typeface="Arial" pitchFamily="34" charset="0"/>
              <a:buChar char="•"/>
            </a:pPr>
            <a:r>
              <a:rPr lang="ka-GE" b="1" dirty="0" smtClean="0">
                <a:latin typeface="Sylfaen" pitchFamily="18" charset="0"/>
              </a:rPr>
              <a:t> ელექტრო ენერგიის მაქსიმალური დღე-ღამური მოხმარება შეადგენს 250 კვ/სთ -ს.</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33600" y="76200"/>
            <a:ext cx="6096000" cy="507831"/>
          </a:xfrm>
          <a:prstGeom prst="rect">
            <a:avLst/>
          </a:prstGeom>
        </p:spPr>
        <p:txBody>
          <a:bodyPr wrap="square">
            <a:spAutoFit/>
          </a:bodyPr>
          <a:lstStyle/>
          <a:p>
            <a:pPr lvl="0" algn="just">
              <a:lnSpc>
                <a:spcPct val="150000"/>
              </a:lnSpc>
              <a:spcBef>
                <a:spcPts val="1200"/>
              </a:spcBef>
              <a:spcAft>
                <a:spcPts val="0"/>
              </a:spcAft>
            </a:pPr>
            <a:r>
              <a:rPr lang="en-US" b="1" kern="0" dirty="0" err="1">
                <a:solidFill>
                  <a:srgbClr val="365F91"/>
                </a:solidFill>
                <a:latin typeface="Sylfaen" panose="010A0502050306030303" pitchFamily="18" charset="0"/>
                <a:ea typeface="Times New Roman" panose="02020603050405020304" pitchFamily="18" charset="0"/>
                <a:cs typeface="Sylfaen" panose="010A0502050306030303" pitchFamily="18" charset="0"/>
              </a:rPr>
              <a:t>გარემოზე</a:t>
            </a:r>
            <a:r>
              <a:rPr lang="en-US" b="1" kern="0" dirty="0">
                <a:solidFill>
                  <a:srgbClr val="365F91"/>
                </a:solidFill>
                <a:latin typeface="Cambria" panose="02040503050406030204" pitchFamily="18" charset="0"/>
                <a:ea typeface="Times New Roman" panose="02020603050405020304" pitchFamily="18" charset="0"/>
                <a:cs typeface="Times New Roman" panose="02020603050405020304" pitchFamily="18" charset="0"/>
              </a:rPr>
              <a:t> </a:t>
            </a:r>
            <a:r>
              <a:rPr lang="en-US" b="1" kern="0" dirty="0" err="1">
                <a:solidFill>
                  <a:srgbClr val="365F91"/>
                </a:solidFill>
                <a:latin typeface="Sylfaen" panose="010A0502050306030303" pitchFamily="18" charset="0"/>
                <a:ea typeface="Times New Roman" panose="02020603050405020304" pitchFamily="18" charset="0"/>
                <a:cs typeface="Sylfaen" panose="010A0502050306030303" pitchFamily="18" charset="0"/>
              </a:rPr>
              <a:t>ზემოქმედების</a:t>
            </a:r>
            <a:r>
              <a:rPr lang="en-US" b="1" kern="0" dirty="0">
                <a:solidFill>
                  <a:srgbClr val="365F91"/>
                </a:solidFill>
                <a:latin typeface="Cambria" panose="02040503050406030204" pitchFamily="18" charset="0"/>
                <a:ea typeface="Times New Roman" panose="02020603050405020304" pitchFamily="18" charset="0"/>
                <a:cs typeface="Times New Roman" panose="02020603050405020304" pitchFamily="18" charset="0"/>
              </a:rPr>
              <a:t> </a:t>
            </a:r>
            <a:r>
              <a:rPr lang="en-US" b="1" kern="0" dirty="0" err="1">
                <a:solidFill>
                  <a:srgbClr val="365F91"/>
                </a:solidFill>
                <a:latin typeface="Sylfaen" panose="010A0502050306030303" pitchFamily="18" charset="0"/>
                <a:ea typeface="Times New Roman" panose="02020603050405020304" pitchFamily="18" charset="0"/>
                <a:cs typeface="Sylfaen" panose="010A0502050306030303" pitchFamily="18" charset="0"/>
              </a:rPr>
              <a:t>შეფასება</a:t>
            </a:r>
            <a:r>
              <a:rPr lang="en-US" b="1" kern="0" dirty="0">
                <a:solidFill>
                  <a:srgbClr val="365F91"/>
                </a:solidFill>
                <a:latin typeface="Cambria" panose="02040503050406030204" pitchFamily="18" charset="0"/>
                <a:ea typeface="Times New Roman" panose="02020603050405020304" pitchFamily="18" charset="0"/>
                <a:cs typeface="Times New Roman" panose="02020603050405020304" pitchFamily="18" charset="0"/>
              </a:rPr>
              <a:t> </a:t>
            </a:r>
            <a:r>
              <a:rPr lang="en-US" b="1" kern="0" dirty="0" err="1">
                <a:solidFill>
                  <a:srgbClr val="365F91"/>
                </a:solidFill>
                <a:latin typeface="Sylfaen" panose="010A0502050306030303" pitchFamily="18" charset="0"/>
                <a:ea typeface="Times New Roman" panose="02020603050405020304" pitchFamily="18" charset="0"/>
                <a:cs typeface="Sylfaen" panose="010A0502050306030303" pitchFamily="18" charset="0"/>
              </a:rPr>
              <a:t>და</a:t>
            </a:r>
            <a:r>
              <a:rPr lang="en-US" b="1" kern="0" dirty="0">
                <a:solidFill>
                  <a:srgbClr val="365F91"/>
                </a:solidFill>
                <a:latin typeface="Cambria" panose="02040503050406030204" pitchFamily="18" charset="0"/>
                <a:ea typeface="Times New Roman" panose="02020603050405020304" pitchFamily="18" charset="0"/>
                <a:cs typeface="Times New Roman" panose="02020603050405020304" pitchFamily="18" charset="0"/>
              </a:rPr>
              <a:t> </a:t>
            </a:r>
            <a:r>
              <a:rPr lang="en-US" b="1" kern="0" dirty="0" err="1">
                <a:solidFill>
                  <a:srgbClr val="365F91"/>
                </a:solidFill>
                <a:latin typeface="Sylfaen" panose="010A0502050306030303" pitchFamily="18" charset="0"/>
                <a:ea typeface="Times New Roman" panose="02020603050405020304" pitchFamily="18" charset="0"/>
                <a:cs typeface="Sylfaen" panose="010A0502050306030303" pitchFamily="18" charset="0"/>
              </a:rPr>
              <a:t>ანალიზი</a:t>
            </a:r>
            <a:endParaRPr lang="en-US" b="1" kern="0" dirty="0">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3" name="Rectangle 2"/>
          <p:cNvSpPr/>
          <p:nvPr/>
        </p:nvSpPr>
        <p:spPr>
          <a:xfrm>
            <a:off x="228600" y="838200"/>
            <a:ext cx="8763000" cy="5355312"/>
          </a:xfrm>
          <a:prstGeom prst="rect">
            <a:avLst/>
          </a:prstGeom>
        </p:spPr>
        <p:txBody>
          <a:bodyPr wrap="square">
            <a:spAutoFit/>
          </a:bodyPr>
          <a:lstStyle/>
          <a:p>
            <a:pPr algn="just">
              <a:lnSpc>
                <a:spcPct val="150000"/>
              </a:lnSpc>
              <a:spcAft>
                <a:spcPts val="0"/>
              </a:spcAft>
            </a:pPr>
            <a:r>
              <a:rPr lang="en-US" sz="1200" b="1" dirty="0" err="1">
                <a:latin typeface="Sylfaen" panose="010A0502050306030303" pitchFamily="18" charset="0"/>
                <a:ea typeface="Calibri" panose="020F0502020204030204" pitchFamily="34" charset="0"/>
                <a:cs typeface="Arial" panose="020B0604020202020204" pitchFamily="34" charset="0"/>
              </a:rPr>
              <a:t>საფეხური</a:t>
            </a:r>
            <a:r>
              <a:rPr lang="en-US" sz="1200" b="1" dirty="0">
                <a:latin typeface="Sylfaen" panose="010A0502050306030303" pitchFamily="18" charset="0"/>
                <a:ea typeface="Calibri" panose="020F0502020204030204" pitchFamily="34" charset="0"/>
                <a:cs typeface="Arial" panose="020B0604020202020204" pitchFamily="34" charset="0"/>
              </a:rPr>
              <a:t> I: </a:t>
            </a:r>
            <a:r>
              <a:rPr lang="en-US" sz="1200" b="1" dirty="0" err="1">
                <a:latin typeface="Sylfaen" panose="010A0502050306030303" pitchFamily="18" charset="0"/>
                <a:ea typeface="Calibri" panose="020F0502020204030204" pitchFamily="34" charset="0"/>
                <a:cs typeface="Arial" panose="020B0604020202020204" pitchFamily="34" charset="0"/>
              </a:rPr>
              <a:t>ზემოქმედების</a:t>
            </a:r>
            <a:r>
              <a:rPr lang="en-US" sz="1200" b="1" dirty="0">
                <a:latin typeface="Sylfaen" panose="010A0502050306030303" pitchFamily="18" charset="0"/>
                <a:ea typeface="Calibri" panose="020F0502020204030204" pitchFamily="34" charset="0"/>
                <a:cs typeface="Arial" panose="020B0604020202020204" pitchFamily="34" charset="0"/>
              </a:rPr>
              <a:t> </a:t>
            </a:r>
            <a:r>
              <a:rPr lang="en-US" sz="1200" b="1" dirty="0" err="1">
                <a:latin typeface="Sylfaen" panose="010A0502050306030303" pitchFamily="18" charset="0"/>
                <a:ea typeface="Calibri" panose="020F0502020204030204" pitchFamily="34" charset="0"/>
                <a:cs typeface="Arial" panose="020B0604020202020204" pitchFamily="34" charset="0"/>
              </a:rPr>
              <a:t>ძირითადი</a:t>
            </a:r>
            <a:r>
              <a:rPr lang="en-US" sz="1200" b="1" dirty="0">
                <a:latin typeface="Sylfaen" panose="010A0502050306030303" pitchFamily="18" charset="0"/>
                <a:ea typeface="Calibri" panose="020F0502020204030204" pitchFamily="34" charset="0"/>
                <a:cs typeface="Arial" panose="020B0604020202020204" pitchFamily="34" charset="0"/>
              </a:rPr>
              <a:t> </a:t>
            </a:r>
            <a:r>
              <a:rPr lang="en-US" sz="1200" b="1" dirty="0" err="1">
                <a:latin typeface="Sylfaen" panose="010A0502050306030303" pitchFamily="18" charset="0"/>
                <a:ea typeface="Calibri" panose="020F0502020204030204" pitchFamily="34" charset="0"/>
                <a:cs typeface="Arial" panose="020B0604020202020204" pitchFamily="34" charset="0"/>
              </a:rPr>
              <a:t>ტიპებისა</a:t>
            </a:r>
            <a:r>
              <a:rPr lang="en-US" sz="1200" b="1" dirty="0">
                <a:latin typeface="Sylfaen" panose="010A0502050306030303" pitchFamily="18" charset="0"/>
                <a:ea typeface="Calibri" panose="020F0502020204030204" pitchFamily="34" charset="0"/>
                <a:cs typeface="Arial" panose="020B0604020202020204" pitchFamily="34" charset="0"/>
              </a:rPr>
              <a:t> </a:t>
            </a:r>
            <a:r>
              <a:rPr lang="en-US" sz="1200" b="1" dirty="0" err="1">
                <a:latin typeface="Sylfaen" panose="010A0502050306030303" pitchFamily="18" charset="0"/>
                <a:ea typeface="Calibri" panose="020F0502020204030204" pitchFamily="34" charset="0"/>
                <a:cs typeface="Arial" panose="020B0604020202020204" pitchFamily="34" charset="0"/>
              </a:rPr>
              <a:t>და</a:t>
            </a:r>
            <a:r>
              <a:rPr lang="en-US" sz="1200" b="1" dirty="0">
                <a:latin typeface="Sylfaen" panose="010A0502050306030303" pitchFamily="18" charset="0"/>
                <a:ea typeface="Calibri" panose="020F0502020204030204" pitchFamily="34" charset="0"/>
                <a:cs typeface="Arial" panose="020B0604020202020204" pitchFamily="34" charset="0"/>
              </a:rPr>
              <a:t> </a:t>
            </a:r>
            <a:r>
              <a:rPr lang="en-US" sz="1200" b="1" dirty="0" err="1">
                <a:latin typeface="Sylfaen" panose="010A0502050306030303" pitchFamily="18" charset="0"/>
                <a:ea typeface="Calibri" panose="020F0502020204030204" pitchFamily="34" charset="0"/>
                <a:cs typeface="Arial" panose="020B0604020202020204" pitchFamily="34" charset="0"/>
              </a:rPr>
              <a:t>კვლევის</a:t>
            </a:r>
            <a:r>
              <a:rPr lang="en-US" sz="1200" b="1" dirty="0">
                <a:latin typeface="Sylfaen" panose="010A0502050306030303" pitchFamily="18" charset="0"/>
                <a:ea typeface="Calibri" panose="020F0502020204030204" pitchFamily="34" charset="0"/>
                <a:cs typeface="Arial" panose="020B0604020202020204" pitchFamily="34" charset="0"/>
              </a:rPr>
              <a:t> </a:t>
            </a:r>
            <a:r>
              <a:rPr lang="en-US" sz="1200" b="1" dirty="0" err="1">
                <a:latin typeface="Sylfaen" panose="010A0502050306030303" pitchFamily="18" charset="0"/>
                <a:ea typeface="Calibri" panose="020F0502020204030204" pitchFamily="34" charset="0"/>
                <a:cs typeface="Arial" panose="020B0604020202020204" pitchFamily="34" charset="0"/>
              </a:rPr>
              <a:t>ფორმატის</a:t>
            </a:r>
            <a:r>
              <a:rPr lang="en-US" sz="1200" b="1" dirty="0">
                <a:latin typeface="Sylfaen" panose="010A0502050306030303" pitchFamily="18" charset="0"/>
                <a:ea typeface="Calibri" panose="020F0502020204030204" pitchFamily="34" charset="0"/>
                <a:cs typeface="Arial" panose="020B0604020202020204" pitchFamily="34" charset="0"/>
              </a:rPr>
              <a:t> </a:t>
            </a:r>
            <a:r>
              <a:rPr lang="en-US" sz="1200" b="1" dirty="0" err="1">
                <a:latin typeface="Sylfaen" panose="010A0502050306030303" pitchFamily="18" charset="0"/>
                <a:ea typeface="Calibri" panose="020F0502020204030204" pitchFamily="34" charset="0"/>
                <a:cs typeface="Arial" panose="020B0604020202020204" pitchFamily="34" charset="0"/>
              </a:rPr>
              <a:t>განსაზღვრა</a:t>
            </a:r>
            <a:endParaRPr lang="en-US" sz="12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en-US" sz="1200" dirty="0" err="1">
                <a:latin typeface="Sylfaen" panose="010A0502050306030303" pitchFamily="18" charset="0"/>
                <a:ea typeface="Calibri" panose="020F0502020204030204" pitchFamily="34" charset="0"/>
                <a:cs typeface="Arial" panose="020B0604020202020204" pitchFamily="34" charset="0"/>
              </a:rPr>
              <a:t>საქმიანობის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ზოგადი</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ანალიზის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საფუძველზე</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იმ</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ზემოქმედების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განსაზღვრა</a:t>
            </a:r>
            <a:r>
              <a:rPr lang="en-US" sz="1200" dirty="0">
                <a:latin typeface="Sylfaen" panose="010A0502050306030303" pitchFamily="18" charset="0"/>
                <a:ea typeface="Calibri" panose="020F0502020204030204" pitchFamily="34" charset="0"/>
                <a:cs typeface="Arial" panose="020B0604020202020204" pitchFamily="34" charset="0"/>
              </a:rPr>
              <a:t>.</a:t>
            </a:r>
            <a:r>
              <a:rPr lang="ka-GE"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რომელიც</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შესაძლოა</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მნიშვნელოვანი</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იყოს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მოცემული</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ტიპის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პროექტებისთვის</a:t>
            </a:r>
            <a:endParaRPr lang="en-US" sz="12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en-US" sz="1200" b="1" dirty="0" err="1">
                <a:latin typeface="Sylfaen" panose="010A0502050306030303" pitchFamily="18" charset="0"/>
                <a:ea typeface="Calibri" panose="020F0502020204030204" pitchFamily="34" charset="0"/>
                <a:cs typeface="Arial" panose="020B0604020202020204" pitchFamily="34" charset="0"/>
              </a:rPr>
              <a:t>საფეხური</a:t>
            </a:r>
            <a:r>
              <a:rPr lang="en-US" sz="1200" b="1" dirty="0">
                <a:latin typeface="Sylfaen" panose="010A0502050306030303" pitchFamily="18" charset="0"/>
                <a:ea typeface="Calibri" panose="020F0502020204030204" pitchFamily="34" charset="0"/>
                <a:cs typeface="Arial" panose="020B0604020202020204" pitchFamily="34" charset="0"/>
              </a:rPr>
              <a:t> II: </a:t>
            </a:r>
            <a:r>
              <a:rPr lang="en-US" sz="1200" b="1" dirty="0" err="1">
                <a:latin typeface="Sylfaen" panose="010A0502050306030303" pitchFamily="18" charset="0"/>
                <a:ea typeface="Calibri" panose="020F0502020204030204" pitchFamily="34" charset="0"/>
                <a:cs typeface="Arial" panose="020B0604020202020204" pitchFamily="34" charset="0"/>
              </a:rPr>
              <a:t>გარემოს</a:t>
            </a:r>
            <a:r>
              <a:rPr lang="en-US" sz="1200" b="1" dirty="0">
                <a:latin typeface="Sylfaen" panose="010A0502050306030303" pitchFamily="18" charset="0"/>
                <a:ea typeface="Calibri" panose="020F0502020204030204" pitchFamily="34" charset="0"/>
                <a:cs typeface="Arial" panose="020B0604020202020204" pitchFamily="34" charset="0"/>
              </a:rPr>
              <a:t> </a:t>
            </a:r>
            <a:r>
              <a:rPr lang="en-US" sz="1200" b="1" dirty="0" err="1">
                <a:latin typeface="Sylfaen" panose="010A0502050306030303" pitchFamily="18" charset="0"/>
                <a:ea typeface="Calibri" panose="020F0502020204030204" pitchFamily="34" charset="0"/>
                <a:cs typeface="Arial" panose="020B0604020202020204" pitchFamily="34" charset="0"/>
              </a:rPr>
              <a:t>ფონური</a:t>
            </a:r>
            <a:r>
              <a:rPr lang="en-US" sz="1200" b="1" dirty="0">
                <a:latin typeface="Sylfaen" panose="010A0502050306030303" pitchFamily="18" charset="0"/>
                <a:ea typeface="Calibri" panose="020F0502020204030204" pitchFamily="34" charset="0"/>
                <a:cs typeface="Arial" panose="020B0604020202020204" pitchFamily="34" charset="0"/>
              </a:rPr>
              <a:t> </a:t>
            </a:r>
            <a:r>
              <a:rPr lang="en-US" sz="1200" b="1" dirty="0" err="1">
                <a:latin typeface="Sylfaen" panose="010A0502050306030303" pitchFamily="18" charset="0"/>
                <a:ea typeface="Calibri" panose="020F0502020204030204" pitchFamily="34" charset="0"/>
                <a:cs typeface="Arial" panose="020B0604020202020204" pitchFamily="34" charset="0"/>
              </a:rPr>
              <a:t>მდგომარეობის</a:t>
            </a:r>
            <a:r>
              <a:rPr lang="en-US" sz="1200" b="1" dirty="0">
                <a:latin typeface="Sylfaen" panose="010A0502050306030303" pitchFamily="18" charset="0"/>
                <a:ea typeface="Calibri" panose="020F0502020204030204" pitchFamily="34" charset="0"/>
                <a:cs typeface="Arial" panose="020B0604020202020204" pitchFamily="34" charset="0"/>
              </a:rPr>
              <a:t> </a:t>
            </a:r>
            <a:r>
              <a:rPr lang="en-US" sz="1200" b="1" dirty="0" err="1">
                <a:latin typeface="Sylfaen" panose="010A0502050306030303" pitchFamily="18" charset="0"/>
                <a:ea typeface="Calibri" panose="020F0502020204030204" pitchFamily="34" charset="0"/>
                <a:cs typeface="Arial" panose="020B0604020202020204" pitchFamily="34" charset="0"/>
              </a:rPr>
              <a:t>შესწავლა</a:t>
            </a:r>
            <a:endParaRPr lang="en-US" sz="12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en-US" sz="1200" dirty="0" err="1">
                <a:latin typeface="Sylfaen" panose="010A0502050306030303" pitchFamily="18" charset="0"/>
                <a:ea typeface="Calibri" panose="020F0502020204030204" pitchFamily="34" charset="0"/>
                <a:cs typeface="Arial" panose="020B0604020202020204" pitchFamily="34" charset="0"/>
              </a:rPr>
              <a:t>იმ</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რეცეპტორების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გამოვლენა</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რომლებზედაც</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მოსალოდნელია</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დაგეგმილი</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საქმიანობის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ზეგავლენა</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რეცეპტორების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სენსიტიურობის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განსაზღვრა</a:t>
            </a:r>
            <a:r>
              <a:rPr lang="en-US" sz="1200" dirty="0">
                <a:latin typeface="Sylfaen" panose="010A0502050306030303" pitchFamily="18" charset="0"/>
                <a:ea typeface="Calibri" panose="020F0502020204030204" pitchFamily="34" charset="0"/>
                <a:cs typeface="Arial" panose="020B0604020202020204" pitchFamily="34" charset="0"/>
              </a:rPr>
              <a:t>.</a:t>
            </a:r>
          </a:p>
          <a:p>
            <a:pPr algn="just">
              <a:lnSpc>
                <a:spcPct val="150000"/>
              </a:lnSpc>
              <a:spcAft>
                <a:spcPts val="0"/>
              </a:spcAft>
            </a:pPr>
            <a:r>
              <a:rPr lang="en-US" sz="1200" b="1" dirty="0" err="1">
                <a:latin typeface="Sylfaen" panose="010A0502050306030303" pitchFamily="18" charset="0"/>
                <a:ea typeface="Calibri" panose="020F0502020204030204" pitchFamily="34" charset="0"/>
                <a:cs typeface="Arial" panose="020B0604020202020204" pitchFamily="34" charset="0"/>
              </a:rPr>
              <a:t>საფეხური</a:t>
            </a:r>
            <a:r>
              <a:rPr lang="en-US" sz="1200" b="1" dirty="0">
                <a:latin typeface="Sylfaen" panose="010A0502050306030303" pitchFamily="18" charset="0"/>
                <a:ea typeface="Calibri" panose="020F0502020204030204" pitchFamily="34" charset="0"/>
                <a:cs typeface="Arial" panose="020B0604020202020204" pitchFamily="34" charset="0"/>
              </a:rPr>
              <a:t> III: </a:t>
            </a:r>
            <a:r>
              <a:rPr lang="en-US" sz="1200" b="1" dirty="0" err="1">
                <a:latin typeface="Sylfaen" panose="010A0502050306030303" pitchFamily="18" charset="0"/>
                <a:ea typeface="Calibri" panose="020F0502020204030204" pitchFamily="34" charset="0"/>
                <a:cs typeface="Arial" panose="020B0604020202020204" pitchFamily="34" charset="0"/>
              </a:rPr>
              <a:t>ზემოქმედების</a:t>
            </a:r>
            <a:r>
              <a:rPr lang="en-US" sz="1200" b="1" dirty="0">
                <a:latin typeface="Sylfaen" panose="010A0502050306030303" pitchFamily="18" charset="0"/>
                <a:ea typeface="Calibri" panose="020F0502020204030204" pitchFamily="34" charset="0"/>
                <a:cs typeface="Arial" panose="020B0604020202020204" pitchFamily="34" charset="0"/>
              </a:rPr>
              <a:t> </a:t>
            </a:r>
            <a:r>
              <a:rPr lang="en-US" sz="1200" b="1" dirty="0" err="1">
                <a:latin typeface="Sylfaen" panose="010A0502050306030303" pitchFamily="18" charset="0"/>
                <a:ea typeface="Calibri" panose="020F0502020204030204" pitchFamily="34" charset="0"/>
                <a:cs typeface="Arial" panose="020B0604020202020204" pitchFamily="34" charset="0"/>
              </a:rPr>
              <a:t>დახასიათება</a:t>
            </a:r>
            <a:r>
              <a:rPr lang="en-US" sz="1200" b="1" dirty="0">
                <a:latin typeface="Sylfaen" panose="010A0502050306030303" pitchFamily="18" charset="0"/>
                <a:ea typeface="Calibri" panose="020F0502020204030204" pitchFamily="34" charset="0"/>
                <a:cs typeface="Arial" panose="020B0604020202020204" pitchFamily="34" charset="0"/>
              </a:rPr>
              <a:t> </a:t>
            </a:r>
            <a:r>
              <a:rPr lang="en-US" sz="1200" b="1" dirty="0" err="1">
                <a:latin typeface="Sylfaen" panose="010A0502050306030303" pitchFamily="18" charset="0"/>
                <a:ea typeface="Calibri" panose="020F0502020204030204" pitchFamily="34" charset="0"/>
                <a:cs typeface="Arial" panose="020B0604020202020204" pitchFamily="34" charset="0"/>
              </a:rPr>
              <a:t>და</a:t>
            </a:r>
            <a:r>
              <a:rPr lang="en-US" sz="1200" b="1" dirty="0">
                <a:latin typeface="Sylfaen" panose="010A0502050306030303" pitchFamily="18" charset="0"/>
                <a:ea typeface="Calibri" panose="020F0502020204030204" pitchFamily="34" charset="0"/>
                <a:cs typeface="Arial" panose="020B0604020202020204" pitchFamily="34" charset="0"/>
              </a:rPr>
              <a:t> </a:t>
            </a:r>
            <a:r>
              <a:rPr lang="en-US" sz="1200" b="1" dirty="0" err="1">
                <a:latin typeface="Sylfaen" panose="010A0502050306030303" pitchFamily="18" charset="0"/>
                <a:ea typeface="Calibri" panose="020F0502020204030204" pitchFamily="34" charset="0"/>
                <a:cs typeface="Arial" panose="020B0604020202020204" pitchFamily="34" charset="0"/>
              </a:rPr>
              <a:t>შეფასება</a:t>
            </a:r>
            <a:endParaRPr lang="en-US" sz="12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en-US" sz="1200" dirty="0" err="1">
                <a:latin typeface="Sylfaen" panose="010A0502050306030303" pitchFamily="18" charset="0"/>
                <a:ea typeface="Calibri" panose="020F0502020204030204" pitchFamily="34" charset="0"/>
                <a:cs typeface="Arial" panose="020B0604020202020204" pitchFamily="34" charset="0"/>
              </a:rPr>
              <a:t>ზემოქმედების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ხასიათის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ალბათობის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მნიშვნელოვნებისა</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და</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სხვა</a:t>
            </a:r>
            <a:r>
              <a:rPr lang="ka-GE"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მახასიათებლების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განსაზღვრა</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რეცეპტორის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სენსიტიურობის</a:t>
            </a:r>
            <a:r>
              <a:rPr lang="ka-GE"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გათვალისწინებით</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გარემოში</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მოსალოდნელი</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ცვლილებების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აღწერა</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და</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მათი</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მნიშვნელოვნების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შეფასება</a:t>
            </a:r>
            <a:r>
              <a:rPr lang="en-US" sz="1200" dirty="0">
                <a:latin typeface="Sylfaen" panose="010A0502050306030303" pitchFamily="18" charset="0"/>
                <a:ea typeface="Calibri" panose="020F0502020204030204" pitchFamily="34" charset="0"/>
                <a:cs typeface="Arial" panose="020B0604020202020204" pitchFamily="34" charset="0"/>
              </a:rPr>
              <a:t>.</a:t>
            </a:r>
          </a:p>
          <a:p>
            <a:pPr algn="just">
              <a:lnSpc>
                <a:spcPct val="150000"/>
              </a:lnSpc>
              <a:spcAft>
                <a:spcPts val="0"/>
              </a:spcAft>
            </a:pPr>
            <a:r>
              <a:rPr lang="en-US" sz="1200" b="1" dirty="0" err="1">
                <a:latin typeface="Sylfaen" panose="010A0502050306030303" pitchFamily="18" charset="0"/>
                <a:ea typeface="Calibri" panose="020F0502020204030204" pitchFamily="34" charset="0"/>
                <a:cs typeface="Arial" panose="020B0604020202020204" pitchFamily="34" charset="0"/>
              </a:rPr>
              <a:t>საფეხური</a:t>
            </a:r>
            <a:r>
              <a:rPr lang="en-US" sz="1200" b="1" dirty="0">
                <a:latin typeface="Sylfaen" panose="010A0502050306030303" pitchFamily="18" charset="0"/>
                <a:ea typeface="Calibri" panose="020F0502020204030204" pitchFamily="34" charset="0"/>
                <a:cs typeface="Arial" panose="020B0604020202020204" pitchFamily="34" charset="0"/>
              </a:rPr>
              <a:t> IV: </a:t>
            </a:r>
            <a:r>
              <a:rPr lang="en-US" sz="1200" b="1" dirty="0" err="1">
                <a:latin typeface="Sylfaen" panose="010A0502050306030303" pitchFamily="18" charset="0"/>
                <a:ea typeface="Calibri" panose="020F0502020204030204" pitchFamily="34" charset="0"/>
                <a:cs typeface="Arial" panose="020B0604020202020204" pitchFamily="34" charset="0"/>
              </a:rPr>
              <a:t>შემარბილებელი</a:t>
            </a:r>
            <a:r>
              <a:rPr lang="en-US" sz="1200" b="1" dirty="0">
                <a:latin typeface="Sylfaen" panose="010A0502050306030303" pitchFamily="18" charset="0"/>
                <a:ea typeface="Calibri" panose="020F0502020204030204" pitchFamily="34" charset="0"/>
                <a:cs typeface="Arial" panose="020B0604020202020204" pitchFamily="34" charset="0"/>
              </a:rPr>
              <a:t> </a:t>
            </a:r>
            <a:r>
              <a:rPr lang="en-US" sz="1200" b="1" dirty="0" err="1">
                <a:latin typeface="Sylfaen" panose="010A0502050306030303" pitchFamily="18" charset="0"/>
                <a:ea typeface="Calibri" panose="020F0502020204030204" pitchFamily="34" charset="0"/>
                <a:cs typeface="Arial" panose="020B0604020202020204" pitchFamily="34" charset="0"/>
              </a:rPr>
              <a:t>ზომების</a:t>
            </a:r>
            <a:r>
              <a:rPr lang="en-US" sz="1200" b="1" dirty="0">
                <a:latin typeface="Sylfaen" panose="010A0502050306030303" pitchFamily="18" charset="0"/>
                <a:ea typeface="Calibri" panose="020F0502020204030204" pitchFamily="34" charset="0"/>
                <a:cs typeface="Arial" panose="020B0604020202020204" pitchFamily="34" charset="0"/>
              </a:rPr>
              <a:t> </a:t>
            </a:r>
            <a:r>
              <a:rPr lang="en-US" sz="1200" b="1" dirty="0" err="1">
                <a:latin typeface="Sylfaen" panose="010A0502050306030303" pitchFamily="18" charset="0"/>
                <a:ea typeface="Calibri" panose="020F0502020204030204" pitchFamily="34" charset="0"/>
                <a:cs typeface="Arial" panose="020B0604020202020204" pitchFamily="34" charset="0"/>
              </a:rPr>
              <a:t>განსაზღვრა</a:t>
            </a:r>
            <a:endParaRPr lang="en-US" sz="12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en-US" sz="1200" dirty="0" err="1">
                <a:latin typeface="Sylfaen" panose="010A0502050306030303" pitchFamily="18" charset="0"/>
                <a:ea typeface="Calibri" panose="020F0502020204030204" pitchFamily="34" charset="0"/>
                <a:cs typeface="Arial" panose="020B0604020202020204" pitchFamily="34" charset="0"/>
              </a:rPr>
              <a:t>მნიშვნელოვანი</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ზემოქმედების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შერბილების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თავიდან</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აცილების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ან</a:t>
            </a:r>
            <a:r>
              <a:rPr lang="ka-GE"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მაკომპენსირებელი</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ზომების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განსაზღვრა</a:t>
            </a:r>
            <a:r>
              <a:rPr lang="en-US" sz="1200" dirty="0">
                <a:latin typeface="Sylfaen" panose="010A0502050306030303" pitchFamily="18" charset="0"/>
                <a:ea typeface="Calibri" panose="020F0502020204030204" pitchFamily="34" charset="0"/>
                <a:cs typeface="Arial" panose="020B0604020202020204" pitchFamily="34" charset="0"/>
              </a:rPr>
              <a:t>.</a:t>
            </a:r>
          </a:p>
          <a:p>
            <a:pPr algn="just">
              <a:lnSpc>
                <a:spcPct val="150000"/>
              </a:lnSpc>
              <a:spcAft>
                <a:spcPts val="0"/>
              </a:spcAft>
            </a:pPr>
            <a:r>
              <a:rPr lang="en-US" sz="1200" b="1" dirty="0" err="1">
                <a:latin typeface="Sylfaen" panose="010A0502050306030303" pitchFamily="18" charset="0"/>
                <a:ea typeface="Calibri" panose="020F0502020204030204" pitchFamily="34" charset="0"/>
                <a:cs typeface="Arial" panose="020B0604020202020204" pitchFamily="34" charset="0"/>
              </a:rPr>
              <a:t>საფეხური</a:t>
            </a:r>
            <a:r>
              <a:rPr lang="en-US" sz="1200" b="1" dirty="0">
                <a:latin typeface="Sylfaen" panose="010A0502050306030303" pitchFamily="18" charset="0"/>
                <a:ea typeface="Calibri" panose="020F0502020204030204" pitchFamily="34" charset="0"/>
                <a:cs typeface="Arial" panose="020B0604020202020204" pitchFamily="34" charset="0"/>
              </a:rPr>
              <a:t> V: </a:t>
            </a:r>
            <a:r>
              <a:rPr lang="en-US" sz="1200" b="1" dirty="0" err="1">
                <a:latin typeface="Sylfaen" panose="010A0502050306030303" pitchFamily="18" charset="0"/>
                <a:ea typeface="Calibri" panose="020F0502020204030204" pitchFamily="34" charset="0"/>
                <a:cs typeface="Arial" panose="020B0604020202020204" pitchFamily="34" charset="0"/>
              </a:rPr>
              <a:t>ნარჩენი</a:t>
            </a:r>
            <a:r>
              <a:rPr lang="en-US" sz="1200" b="1" dirty="0">
                <a:latin typeface="Sylfaen" panose="010A0502050306030303" pitchFamily="18" charset="0"/>
                <a:ea typeface="Calibri" panose="020F0502020204030204" pitchFamily="34" charset="0"/>
                <a:cs typeface="Arial" panose="020B0604020202020204" pitchFamily="34" charset="0"/>
              </a:rPr>
              <a:t> </a:t>
            </a:r>
            <a:r>
              <a:rPr lang="en-US" sz="1200" b="1" dirty="0" err="1">
                <a:latin typeface="Sylfaen" panose="010A0502050306030303" pitchFamily="18" charset="0"/>
                <a:ea typeface="Calibri" panose="020F0502020204030204" pitchFamily="34" charset="0"/>
                <a:cs typeface="Arial" panose="020B0604020202020204" pitchFamily="34" charset="0"/>
              </a:rPr>
              <a:t>ზემოქმედების</a:t>
            </a:r>
            <a:r>
              <a:rPr lang="en-US" sz="1200" b="1" dirty="0">
                <a:latin typeface="Sylfaen" panose="010A0502050306030303" pitchFamily="18" charset="0"/>
                <a:ea typeface="Calibri" panose="020F0502020204030204" pitchFamily="34" charset="0"/>
                <a:cs typeface="Arial" panose="020B0604020202020204" pitchFamily="34" charset="0"/>
              </a:rPr>
              <a:t> </a:t>
            </a:r>
            <a:r>
              <a:rPr lang="en-US" sz="1200" b="1" dirty="0" err="1">
                <a:latin typeface="Sylfaen" panose="010A0502050306030303" pitchFamily="18" charset="0"/>
                <a:ea typeface="Calibri" panose="020F0502020204030204" pitchFamily="34" charset="0"/>
                <a:cs typeface="Arial" panose="020B0604020202020204" pitchFamily="34" charset="0"/>
              </a:rPr>
              <a:t>შეფასება</a:t>
            </a:r>
            <a:endParaRPr lang="en-US" sz="12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en-US" sz="1200" dirty="0" err="1">
                <a:latin typeface="Sylfaen" panose="010A0502050306030303" pitchFamily="18" charset="0"/>
                <a:ea typeface="Calibri" panose="020F0502020204030204" pitchFamily="34" charset="0"/>
                <a:cs typeface="Arial" panose="020B0604020202020204" pitchFamily="34" charset="0"/>
              </a:rPr>
              <a:t>შემარბილებელ</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ღონისძიებების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განხორციელების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შემდეგ</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გარემოში</a:t>
            </a:r>
            <a:r>
              <a:rPr lang="ka-GE"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მოსალოდნელი</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ცვლილების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სიდიდის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განსაზღვრა</a:t>
            </a:r>
            <a:r>
              <a:rPr lang="en-US" sz="1200" dirty="0">
                <a:latin typeface="Sylfaen" panose="010A0502050306030303" pitchFamily="18" charset="0"/>
                <a:ea typeface="Calibri" panose="020F0502020204030204" pitchFamily="34" charset="0"/>
                <a:cs typeface="Arial" panose="020B0604020202020204" pitchFamily="34" charset="0"/>
              </a:rPr>
              <a:t>.</a:t>
            </a:r>
          </a:p>
          <a:p>
            <a:pPr algn="just">
              <a:lnSpc>
                <a:spcPct val="150000"/>
              </a:lnSpc>
              <a:spcAft>
                <a:spcPts val="0"/>
              </a:spcAft>
            </a:pPr>
            <a:r>
              <a:rPr lang="en-US" sz="1200" b="1" dirty="0" err="1">
                <a:latin typeface="Sylfaen" panose="010A0502050306030303" pitchFamily="18" charset="0"/>
                <a:ea typeface="Calibri" panose="020F0502020204030204" pitchFamily="34" charset="0"/>
                <a:cs typeface="Arial" panose="020B0604020202020204" pitchFamily="34" charset="0"/>
              </a:rPr>
              <a:t>საფეხური</a:t>
            </a:r>
            <a:r>
              <a:rPr lang="en-US" sz="1200" b="1" dirty="0">
                <a:latin typeface="Sylfaen" panose="010A0502050306030303" pitchFamily="18" charset="0"/>
                <a:ea typeface="Calibri" panose="020F0502020204030204" pitchFamily="34" charset="0"/>
                <a:cs typeface="Arial" panose="020B0604020202020204" pitchFamily="34" charset="0"/>
              </a:rPr>
              <a:t> VI: </a:t>
            </a:r>
            <a:r>
              <a:rPr lang="en-US" sz="1200" b="1" dirty="0" err="1">
                <a:latin typeface="Sylfaen" panose="010A0502050306030303" pitchFamily="18" charset="0"/>
                <a:ea typeface="Calibri" panose="020F0502020204030204" pitchFamily="34" charset="0"/>
                <a:cs typeface="Arial" panose="020B0604020202020204" pitchFamily="34" charset="0"/>
              </a:rPr>
              <a:t>მონიტორინგის</a:t>
            </a:r>
            <a:r>
              <a:rPr lang="en-US" sz="1200" b="1" dirty="0">
                <a:latin typeface="Sylfaen" panose="010A0502050306030303" pitchFamily="18" charset="0"/>
                <a:ea typeface="Calibri" panose="020F0502020204030204" pitchFamily="34" charset="0"/>
                <a:cs typeface="Arial" panose="020B0604020202020204" pitchFamily="34" charset="0"/>
              </a:rPr>
              <a:t> </a:t>
            </a:r>
            <a:r>
              <a:rPr lang="en-US" sz="1200" b="1" dirty="0" err="1">
                <a:latin typeface="Sylfaen" panose="010A0502050306030303" pitchFamily="18" charset="0"/>
                <a:ea typeface="Calibri" panose="020F0502020204030204" pitchFamily="34" charset="0"/>
                <a:cs typeface="Arial" panose="020B0604020202020204" pitchFamily="34" charset="0"/>
              </a:rPr>
              <a:t>და</a:t>
            </a:r>
            <a:r>
              <a:rPr lang="en-US" sz="1200" b="1" dirty="0">
                <a:latin typeface="Sylfaen" panose="010A0502050306030303" pitchFamily="18" charset="0"/>
                <a:ea typeface="Calibri" panose="020F0502020204030204" pitchFamily="34" charset="0"/>
                <a:cs typeface="Arial" panose="020B0604020202020204" pitchFamily="34" charset="0"/>
              </a:rPr>
              <a:t> </a:t>
            </a:r>
            <a:r>
              <a:rPr lang="en-US" sz="1200" b="1" dirty="0" err="1">
                <a:latin typeface="Sylfaen" panose="010A0502050306030303" pitchFamily="18" charset="0"/>
                <a:ea typeface="Calibri" panose="020F0502020204030204" pitchFamily="34" charset="0"/>
                <a:cs typeface="Arial" panose="020B0604020202020204" pitchFamily="34" charset="0"/>
              </a:rPr>
              <a:t>მენეჯმენტის</a:t>
            </a:r>
            <a:r>
              <a:rPr lang="en-US" sz="1200" b="1" dirty="0">
                <a:latin typeface="Sylfaen" panose="010A0502050306030303" pitchFamily="18" charset="0"/>
                <a:ea typeface="Calibri" panose="020F0502020204030204" pitchFamily="34" charset="0"/>
                <a:cs typeface="Arial" panose="020B0604020202020204" pitchFamily="34" charset="0"/>
              </a:rPr>
              <a:t> </a:t>
            </a:r>
            <a:r>
              <a:rPr lang="en-US" sz="1200" b="1" dirty="0" err="1">
                <a:latin typeface="Sylfaen" panose="010A0502050306030303" pitchFamily="18" charset="0"/>
                <a:ea typeface="Calibri" panose="020F0502020204030204" pitchFamily="34" charset="0"/>
                <a:cs typeface="Arial" panose="020B0604020202020204" pitchFamily="34" charset="0"/>
              </a:rPr>
              <a:t>სტრატეგიების</a:t>
            </a:r>
            <a:r>
              <a:rPr lang="en-US" sz="1200" b="1" dirty="0">
                <a:latin typeface="Sylfaen" panose="010A0502050306030303" pitchFamily="18" charset="0"/>
                <a:ea typeface="Calibri" panose="020F0502020204030204" pitchFamily="34" charset="0"/>
                <a:cs typeface="Arial" panose="020B0604020202020204" pitchFamily="34" charset="0"/>
              </a:rPr>
              <a:t> </a:t>
            </a:r>
            <a:r>
              <a:rPr lang="en-US" sz="1200" b="1" dirty="0" err="1">
                <a:latin typeface="Sylfaen" panose="010A0502050306030303" pitchFamily="18" charset="0"/>
                <a:ea typeface="Calibri" panose="020F0502020204030204" pitchFamily="34" charset="0"/>
                <a:cs typeface="Arial" panose="020B0604020202020204" pitchFamily="34" charset="0"/>
              </a:rPr>
              <a:t>დამუშავება</a:t>
            </a:r>
            <a:endParaRPr lang="en-US" sz="12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en-US" sz="1200" dirty="0" err="1">
                <a:latin typeface="Sylfaen" panose="010A0502050306030303" pitchFamily="18" charset="0"/>
                <a:ea typeface="Calibri" panose="020F0502020204030204" pitchFamily="34" charset="0"/>
                <a:cs typeface="Arial" panose="020B0604020202020204" pitchFamily="34" charset="0"/>
              </a:rPr>
              <a:t>შემარბილებელი</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ღონისძიებების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ეფექტურობის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მონიტორინგი</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საჭიროა</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იმის</a:t>
            </a:r>
            <a:r>
              <a:rPr lang="ka-GE"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უზრუნველსაყოფად</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რომ</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ზემოქმედებამ</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არ</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გადააჭარბოს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წინასწარ</a:t>
            </a:r>
            <a:r>
              <a:rPr lang="en-US" sz="1200" dirty="0">
                <a:latin typeface="Sylfaen" panose="010A0502050306030303" pitchFamily="18" charset="0"/>
                <a:ea typeface="Calibri" panose="020F0502020204030204" pitchFamily="34" charset="0"/>
                <a:cs typeface="Arial" panose="020B0604020202020204" pitchFamily="34" charset="0"/>
              </a:rPr>
              <a:t> </a:t>
            </a:r>
            <a:r>
              <a:rPr lang="ka-GE" sz="1200" dirty="0">
                <a:latin typeface="Sylfaen" panose="010A0502050306030303" pitchFamily="18" charset="0"/>
                <a:ea typeface="Calibri" panose="020F0502020204030204" pitchFamily="34" charset="0"/>
                <a:cs typeface="Arial" panose="020B0604020202020204" pitchFamily="34" charset="0"/>
              </a:rPr>
              <a:t>გა</a:t>
            </a:r>
            <a:r>
              <a:rPr lang="en-US" sz="1200" dirty="0" err="1">
                <a:latin typeface="Sylfaen" panose="010A0502050306030303" pitchFamily="18" charset="0"/>
                <a:ea typeface="Calibri" panose="020F0502020204030204" pitchFamily="34" charset="0"/>
                <a:cs typeface="Arial" panose="020B0604020202020204" pitchFamily="34" charset="0"/>
              </a:rPr>
              <a:t>ნსაზღვრულ</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მნიშვნელობებს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დადასტურდეს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შემარბილებელი</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ზომების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ეფექტურობა</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ან</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გამოვლინდეს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მაკორექტირებელი</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ზომების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საჭიროება</a:t>
            </a:r>
            <a:r>
              <a:rPr lang="en-US" sz="1200" dirty="0">
                <a:latin typeface="Sylfaen" panose="010A0502050306030303" pitchFamily="18" charset="0"/>
                <a:ea typeface="Calibri" panose="020F0502020204030204" pitchFamily="34" charset="0"/>
                <a:cs typeface="Arial" panose="020B0604020202020204" pitchFamily="34" charset="0"/>
              </a:rPr>
              <a:t>.</a:t>
            </a:r>
            <a:endParaRPr lang="en-US" sz="1200" dirty="0">
              <a:effectLst/>
              <a:latin typeface="Sylfaen" panose="010A0502050306030303"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70326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400110"/>
          </a:xfrm>
          <a:prstGeom prst="rect">
            <a:avLst/>
          </a:prstGeom>
          <a:noFill/>
        </p:spPr>
        <p:txBody>
          <a:bodyPr wrap="square" rtlCol="0">
            <a:spAutoFit/>
          </a:bodyPr>
          <a:lstStyle/>
          <a:p>
            <a:pPr algn="ctr"/>
            <a:r>
              <a:rPr lang="ka-GE" sz="2000" b="1" dirty="0" smtClean="0">
                <a:latin typeface="Sylfaen" pitchFamily="18" charset="0"/>
              </a:rPr>
              <a:t>ნარჩენების  წარმოქმნა და მართვა</a:t>
            </a:r>
            <a:endParaRPr lang="en-US" sz="2000" b="1" dirty="0">
              <a:latin typeface="Sylfaen" pitchFamily="18" charset="0"/>
            </a:endParaRPr>
          </a:p>
        </p:txBody>
      </p:sp>
      <p:sp>
        <p:nvSpPr>
          <p:cNvPr id="3" name="TextBox 2"/>
          <p:cNvSpPr txBox="1"/>
          <p:nvPr/>
        </p:nvSpPr>
        <p:spPr>
          <a:xfrm>
            <a:off x="990600" y="609600"/>
            <a:ext cx="7543800" cy="5909310"/>
          </a:xfrm>
          <a:prstGeom prst="rect">
            <a:avLst/>
          </a:prstGeom>
          <a:noFill/>
        </p:spPr>
        <p:txBody>
          <a:bodyPr wrap="square" rtlCol="0">
            <a:spAutoFit/>
          </a:bodyPr>
          <a:lstStyle/>
          <a:p>
            <a:pPr algn="just">
              <a:buFont typeface="Arial" pitchFamily="34" charset="0"/>
              <a:buChar char="•"/>
            </a:pPr>
            <a:r>
              <a:rPr lang="ka-GE" b="1" dirty="0" smtClean="0">
                <a:latin typeface="Sylfaen" pitchFamily="18" charset="0"/>
              </a:rPr>
              <a:t> საწარმოში დაგეგმილია ორი ინსინერატორის მოწყობა;</a:t>
            </a:r>
          </a:p>
          <a:p>
            <a:pPr algn="just">
              <a:buFont typeface="Arial" pitchFamily="34" charset="0"/>
              <a:buChar char="•"/>
            </a:pPr>
            <a:endParaRPr lang="ka-GE" b="1" dirty="0" smtClean="0">
              <a:latin typeface="Sylfaen" pitchFamily="18" charset="0"/>
            </a:endParaRPr>
          </a:p>
          <a:p>
            <a:pPr algn="just">
              <a:buFont typeface="Arial" pitchFamily="34" charset="0"/>
              <a:buChar char="•"/>
            </a:pPr>
            <a:r>
              <a:rPr lang="ka-GE" b="1" dirty="0" smtClean="0">
                <a:latin typeface="Sylfaen" pitchFamily="18" charset="0"/>
              </a:rPr>
              <a:t> ნარჩენების სახით წარმოქმნილი ცხოველური ქსოვილები განადგურდება ფერმაში არსებულ  ინსინერატორებში;</a:t>
            </a:r>
          </a:p>
          <a:p>
            <a:pPr algn="just"/>
            <a:endParaRPr lang="ka-GE" b="1" dirty="0" smtClean="0">
              <a:latin typeface="Sylfaen" pitchFamily="18" charset="0"/>
            </a:endParaRPr>
          </a:p>
          <a:p>
            <a:pPr algn="just">
              <a:buFont typeface="Arial" pitchFamily="34" charset="0"/>
              <a:buChar char="•"/>
            </a:pPr>
            <a:r>
              <a:rPr lang="ka-GE" b="1" dirty="0" smtClean="0">
                <a:latin typeface="Sylfaen" pitchFamily="18" charset="0"/>
              </a:rPr>
              <a:t> წარმოქნილი ნაკელი  დასაწყობდება ლაგუნაში, ხოლო შემდგომ მოიხმარება სასუქად საწარმოს მფლობელობაში არსებული სასოფლო-სამეურნეო მიწებისათვის;</a:t>
            </a:r>
          </a:p>
          <a:p>
            <a:pPr algn="just">
              <a:buFont typeface="Arial" pitchFamily="34" charset="0"/>
              <a:buChar char="•"/>
            </a:pPr>
            <a:endParaRPr lang="ka-GE" b="1" dirty="0" smtClean="0">
              <a:latin typeface="Sylfaen" pitchFamily="18" charset="0"/>
            </a:endParaRPr>
          </a:p>
          <a:p>
            <a:pPr algn="just">
              <a:buFont typeface="Arial" pitchFamily="34" charset="0"/>
              <a:buChar char="•"/>
            </a:pPr>
            <a:r>
              <a:rPr lang="ka-GE" b="1" dirty="0" smtClean="0">
                <a:latin typeface="Sylfaen" pitchFamily="18" charset="0"/>
              </a:rPr>
              <a:t> ინსინერატორის ნაცარი დასაწყობდება მუნიციპალურ ნარჩენების ნაგავსაყრელზე, ხოლო პესტიციდების და აგროქიმიკატების სახელმწიფო  კატალოგში  რეგისტრაციის შემდეგ მოხდება მისი სასუქად გამოყენება;</a:t>
            </a:r>
          </a:p>
          <a:p>
            <a:pPr algn="just">
              <a:buFont typeface="Arial" pitchFamily="34" charset="0"/>
              <a:buChar char="•"/>
            </a:pPr>
            <a:endParaRPr lang="ka-GE" b="1" dirty="0" smtClean="0">
              <a:latin typeface="Sylfaen" pitchFamily="18" charset="0"/>
            </a:endParaRPr>
          </a:p>
          <a:p>
            <a:pPr algn="just">
              <a:buFont typeface="Arial" pitchFamily="34" charset="0"/>
              <a:buChar char="•"/>
            </a:pPr>
            <a:r>
              <a:rPr lang="ka-GE" b="1" dirty="0" smtClean="0">
                <a:latin typeface="Sylfaen" pitchFamily="18" charset="0"/>
              </a:rPr>
              <a:t> წარმოქმილი სახიფათო ნარჩენების დროებით შესანახად მოეწყობა სახიფათო ნარჩენების საცავი;  </a:t>
            </a:r>
          </a:p>
          <a:p>
            <a:pPr algn="just">
              <a:buFont typeface="Arial" pitchFamily="34" charset="0"/>
              <a:buChar char="•"/>
            </a:pPr>
            <a:endParaRPr lang="ka-GE" b="1" dirty="0" smtClean="0">
              <a:latin typeface="Sylfaen" pitchFamily="18" charset="0"/>
            </a:endParaRPr>
          </a:p>
          <a:p>
            <a:pPr algn="just">
              <a:buFont typeface="Arial" pitchFamily="34" charset="0"/>
              <a:buChar char="•"/>
            </a:pPr>
            <a:r>
              <a:rPr lang="ka-GE" b="1" dirty="0" smtClean="0">
                <a:latin typeface="Sylfaen" pitchFamily="18" charset="0"/>
              </a:rPr>
              <a:t>  ნარჩენები, რომელთა გამოყენებასაც არ აპირებს საწარმო, გადაეცემა შესაბამისი ნებართვის მქონე კომპანიას  შემდგომი დასაწყოებისათვის და დამუშავებისათვის/აღდგენისათვის;</a:t>
            </a:r>
          </a:p>
          <a:p>
            <a:pPr algn="just"/>
            <a:endParaRPr lang="ka-GE"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9011" y="1772728"/>
            <a:ext cx="5049514" cy="5019776"/>
          </a:xfrm>
          <a:prstGeom prst="rect">
            <a:avLst/>
          </a:prstGeom>
        </p:spPr>
      </p:pic>
      <p:sp>
        <p:nvSpPr>
          <p:cNvPr id="3" name="Rectangle 2"/>
          <p:cNvSpPr/>
          <p:nvPr/>
        </p:nvSpPr>
        <p:spPr>
          <a:xfrm>
            <a:off x="5061016" y="1752600"/>
            <a:ext cx="4006784" cy="5047536"/>
          </a:xfrm>
          <a:prstGeom prst="rect">
            <a:avLst/>
          </a:prstGeom>
        </p:spPr>
        <p:txBody>
          <a:bodyPr wrap="square">
            <a:spAutoFit/>
          </a:bodyPr>
          <a:lstStyle/>
          <a:p>
            <a:r>
              <a:rPr lang="ka-GE" sz="1400" dirty="0">
                <a:solidFill>
                  <a:srgbClr val="000000"/>
                </a:solidFill>
                <a:latin typeface="Sylfaen" panose="010A0502050306030303" pitchFamily="18" charset="0"/>
              </a:rPr>
              <a:t>გაანგარიშების შედეგად </a:t>
            </a:r>
            <a:r>
              <a:rPr lang="ka-GE" sz="1400" dirty="0" smtClean="0">
                <a:solidFill>
                  <a:srgbClr val="000000"/>
                </a:solidFill>
                <a:latin typeface="Sylfaen" panose="010A0502050306030303" pitchFamily="18" charset="0"/>
              </a:rPr>
              <a:t>დადგინდა </a:t>
            </a:r>
            <a:r>
              <a:rPr lang="ka-GE" sz="1400" dirty="0">
                <a:solidFill>
                  <a:srgbClr val="000000"/>
                </a:solidFill>
                <a:latin typeface="Sylfaen" panose="010A0502050306030303" pitchFamily="18" charset="0"/>
              </a:rPr>
              <a:t>რომ იმ შემთხვევაშიც თუკი ყველა გაფრქვევის წყარო იფუნქციონირებს ერთად ადგილი არ ექნება არცერთი მავნე ნივთიერების ზღვრულად დასაშვები კონცენტრაციის გადაჭარბებას არც 500 მეტრიანი ზონის საზღვარზე და არც უახლოეს მოსახლესთნ (900 მეტრში). აქედან გამომდინარე არ არსებობს ცალკეული მოწყობილობების ალტერნატიულ რეჟიმში მუშაობის საჭიროება ან რაიმე სხვა შემარბილებელი ღონისძიებები გაფრქვევის წყაროების ფუნქციონირების მხრივ. მტვრის შემთხვევაში მაქსიმალური დატვირთვისას მტვრის კონცენტრაცის ზდკ-ს წილი გაიზრდება 0.151-ით. იმის გათვალისწინებით რომ უახლოესი დასახლებული პუნქტი მდებარეობს ფერმის სამხრეთ დასავლეთით, ხოლო კლიმატური მონაცემების მიხედვით აღნიშნულ ტერიტორიაზე ჩრდილო-აღმოსავლეთიდან ქარის საერთო თაიგულის 6%-ს </a:t>
            </a:r>
            <a:r>
              <a:rPr lang="ka-GE" sz="1400" dirty="0" smtClean="0">
                <a:solidFill>
                  <a:srgbClr val="000000"/>
                </a:solidFill>
                <a:latin typeface="Sylfaen" panose="010A0502050306030303" pitchFamily="18" charset="0"/>
              </a:rPr>
              <a:t>შეადგენს.</a:t>
            </a:r>
            <a:r>
              <a:rPr lang="ka-GE" sz="1400" dirty="0" smtClean="0">
                <a:latin typeface="Sylfaen" panose="010A0502050306030303" pitchFamily="18" charset="0"/>
              </a:rPr>
              <a:t> </a:t>
            </a:r>
            <a:r>
              <a:rPr lang="ka-GE" sz="1400" dirty="0">
                <a:latin typeface="Sylfaen" panose="010A0502050306030303" pitchFamily="18" charset="0"/>
              </a:rPr>
              <a:t>აქედან გამომდინარე ზემოქმედება იქნება ძალიან დაბალი და დროში შეზღუდული. </a:t>
            </a:r>
            <a:endParaRPr lang="en-US" sz="1400" dirty="0"/>
          </a:p>
        </p:txBody>
      </p:sp>
      <p:sp>
        <p:nvSpPr>
          <p:cNvPr id="4" name="Rectangle 3"/>
          <p:cNvSpPr/>
          <p:nvPr/>
        </p:nvSpPr>
        <p:spPr>
          <a:xfrm>
            <a:off x="1676400" y="457200"/>
            <a:ext cx="5486400" cy="369332"/>
          </a:xfrm>
          <a:prstGeom prst="rect">
            <a:avLst/>
          </a:prstGeom>
        </p:spPr>
        <p:txBody>
          <a:bodyPr wrap="square">
            <a:spAutoFit/>
          </a:bodyPr>
          <a:lstStyle/>
          <a:p>
            <a:r>
              <a:rPr lang="ka-GE" dirty="0">
                <a:solidFill>
                  <a:srgbClr val="000000"/>
                </a:solidFill>
                <a:latin typeface="Sylfaen" panose="010A0502050306030303" pitchFamily="18" charset="0"/>
              </a:rPr>
              <a:t>ზემოქმედება ატმოსფერული ჰაერის ხარისხზე </a:t>
            </a:r>
            <a:endParaRPr lang="en-US" dirty="0"/>
          </a:p>
        </p:txBody>
      </p:sp>
    </p:spTree>
    <p:extLst>
      <p:ext uri="{BB962C8B-B14F-4D97-AF65-F5344CB8AC3E}">
        <p14:creationId xmlns:p14="http://schemas.microsoft.com/office/powerpoint/2010/main" val="20533277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304800"/>
            <a:ext cx="3464410" cy="369332"/>
          </a:xfrm>
          <a:prstGeom prst="rect">
            <a:avLst/>
          </a:prstGeom>
        </p:spPr>
        <p:txBody>
          <a:bodyPr wrap="none">
            <a:spAutoFit/>
          </a:bodyPr>
          <a:lstStyle/>
          <a:p>
            <a:r>
              <a:rPr lang="ka-GE" dirty="0">
                <a:solidFill>
                  <a:srgbClr val="000000"/>
                </a:solidFill>
                <a:latin typeface="Sylfaen" panose="010A0502050306030303" pitchFamily="18" charset="0"/>
              </a:rPr>
              <a:t>უსიამოვნო სუნის გავრცელება </a:t>
            </a:r>
            <a:endParaRPr lang="en-US" dirty="0"/>
          </a:p>
        </p:txBody>
      </p:sp>
      <p:sp>
        <p:nvSpPr>
          <p:cNvPr id="3" name="Rectangle 2"/>
          <p:cNvSpPr/>
          <p:nvPr/>
        </p:nvSpPr>
        <p:spPr>
          <a:xfrm>
            <a:off x="132005" y="838200"/>
            <a:ext cx="8686800" cy="5509200"/>
          </a:xfrm>
          <a:prstGeom prst="rect">
            <a:avLst/>
          </a:prstGeom>
        </p:spPr>
        <p:txBody>
          <a:bodyPr wrap="square">
            <a:spAutoFit/>
          </a:bodyPr>
          <a:lstStyle/>
          <a:p>
            <a:pPr algn="ctr"/>
            <a:r>
              <a:rPr lang="ka-GE" sz="1100" b="1" dirty="0" smtClean="0">
                <a:solidFill>
                  <a:srgbClr val="000000"/>
                </a:solidFill>
                <a:latin typeface="Sylfaen" panose="010A0502050306030303" pitchFamily="18" charset="0"/>
              </a:rPr>
              <a:t>ფერმის </a:t>
            </a:r>
            <a:r>
              <a:rPr lang="ka-GE" sz="1100" b="1" dirty="0">
                <a:solidFill>
                  <a:srgbClr val="000000"/>
                </a:solidFill>
                <a:latin typeface="Sylfaen" panose="010A0502050306030303" pitchFamily="18" charset="0"/>
              </a:rPr>
              <a:t>ტერიტორიაზე სუნი შეიძლება წამოიქმნას: </a:t>
            </a:r>
            <a:endParaRPr lang="ka-GE" sz="1100" b="1" dirty="0" smtClean="0">
              <a:solidFill>
                <a:srgbClr val="000000"/>
              </a:solidFill>
              <a:latin typeface="Sylfaen" panose="010A0502050306030303" pitchFamily="18" charset="0"/>
            </a:endParaRPr>
          </a:p>
          <a:p>
            <a:pPr algn="ctr"/>
            <a:endParaRPr lang="ka-GE" sz="1100" b="1" dirty="0">
              <a:solidFill>
                <a:srgbClr val="000000"/>
              </a:solidFill>
              <a:latin typeface="Sylfaen" panose="010A0502050306030303" pitchFamily="18" charset="0"/>
            </a:endParaRPr>
          </a:p>
          <a:p>
            <a:pPr marL="171450" indent="-171450">
              <a:buFont typeface="Arial" panose="020B0604020202020204" pitchFamily="34" charset="0"/>
              <a:buChar char="•"/>
            </a:pPr>
            <a:r>
              <a:rPr lang="ka-GE" sz="1100" dirty="0" smtClean="0">
                <a:solidFill>
                  <a:srgbClr val="000000"/>
                </a:solidFill>
                <a:latin typeface="Sylfaen" panose="010A0502050306030303" pitchFamily="18" charset="0"/>
              </a:rPr>
              <a:t>ფერმის </a:t>
            </a:r>
            <a:r>
              <a:rPr lang="ka-GE" sz="1100" dirty="0">
                <a:solidFill>
                  <a:srgbClr val="000000"/>
                </a:solidFill>
                <a:latin typeface="Sylfaen" panose="010A0502050306030303" pitchFamily="18" charset="0"/>
              </a:rPr>
              <a:t>შენობებში სანიტარული ნორმების დაუცველობისგან; </a:t>
            </a:r>
          </a:p>
          <a:p>
            <a:pPr marL="171450" indent="-171450">
              <a:buFont typeface="Arial" panose="020B0604020202020204" pitchFamily="34" charset="0"/>
              <a:buChar char="•"/>
            </a:pPr>
            <a:r>
              <a:rPr lang="ka-GE" sz="1100" dirty="0" smtClean="0">
                <a:solidFill>
                  <a:srgbClr val="000000"/>
                </a:solidFill>
                <a:latin typeface="Sylfaen" panose="010A0502050306030303" pitchFamily="18" charset="0"/>
              </a:rPr>
              <a:t>ნაკელით </a:t>
            </a:r>
            <a:r>
              <a:rPr lang="ka-GE" sz="1100" dirty="0">
                <a:solidFill>
                  <a:srgbClr val="000000"/>
                </a:solidFill>
                <a:latin typeface="Sylfaen" panose="010A0502050306030303" pitchFamily="18" charset="0"/>
              </a:rPr>
              <a:t>დასვრილი ღორებისგან; </a:t>
            </a:r>
          </a:p>
          <a:p>
            <a:pPr marL="171450" indent="-171450">
              <a:buFont typeface="Arial" panose="020B0604020202020204" pitchFamily="34" charset="0"/>
              <a:buChar char="•"/>
            </a:pPr>
            <a:r>
              <a:rPr lang="ka-GE" sz="1100" dirty="0" smtClean="0">
                <a:latin typeface="Sylfaen" panose="010A0502050306030303" pitchFamily="18" charset="0"/>
              </a:rPr>
              <a:t>ინსინირატორების </a:t>
            </a:r>
            <a:r>
              <a:rPr lang="ka-GE" sz="1100" dirty="0">
                <a:latin typeface="Sylfaen" panose="010A0502050306030303" pitchFamily="18" charset="0"/>
              </a:rPr>
              <a:t>გაუმართავად მუშაობის შედეგად; </a:t>
            </a:r>
          </a:p>
          <a:p>
            <a:pPr marL="171450" indent="-171450">
              <a:buFont typeface="Arial" panose="020B0604020202020204" pitchFamily="34" charset="0"/>
              <a:buChar char="•"/>
            </a:pPr>
            <a:r>
              <a:rPr lang="ka-GE" sz="1100" dirty="0" smtClean="0">
                <a:latin typeface="Sylfaen" panose="010A0502050306030303" pitchFamily="18" charset="0"/>
              </a:rPr>
              <a:t>მკვდარი </a:t>
            </a:r>
            <a:r>
              <a:rPr lang="ka-GE" sz="1100" dirty="0">
                <a:latin typeface="Sylfaen" panose="010A0502050306030303" pitchFamily="18" charset="0"/>
              </a:rPr>
              <a:t>ცხოველების არასწორი მართვის შედეგად; </a:t>
            </a:r>
          </a:p>
          <a:p>
            <a:pPr marL="171450" indent="-171450">
              <a:buFont typeface="Arial" panose="020B0604020202020204" pitchFamily="34" charset="0"/>
              <a:buChar char="•"/>
            </a:pPr>
            <a:r>
              <a:rPr lang="ka-GE" sz="1100" dirty="0" smtClean="0">
                <a:latin typeface="Sylfaen" panose="010A0502050306030303" pitchFamily="18" charset="0"/>
              </a:rPr>
              <a:t>დაობებული </a:t>
            </a:r>
            <a:r>
              <a:rPr lang="ka-GE" sz="1100" dirty="0">
                <a:latin typeface="Sylfaen" panose="010A0502050306030303" pitchFamily="18" charset="0"/>
              </a:rPr>
              <a:t>ან/და გაფუჭებული საკვების ან საკვების ნარჩენებისგან; </a:t>
            </a:r>
          </a:p>
          <a:p>
            <a:pPr marL="171450" indent="-171450">
              <a:buFont typeface="Arial" panose="020B0604020202020204" pitchFamily="34" charset="0"/>
              <a:buChar char="•"/>
            </a:pPr>
            <a:r>
              <a:rPr lang="ka-GE" sz="1100" dirty="0" smtClean="0">
                <a:latin typeface="Sylfaen" panose="010A0502050306030303" pitchFamily="18" charset="0"/>
              </a:rPr>
              <a:t>სასაკლაოს </a:t>
            </a:r>
            <a:r>
              <a:rPr lang="ka-GE" sz="1100" dirty="0">
                <a:latin typeface="Sylfaen" panose="010A0502050306030303" pitchFamily="18" charset="0"/>
              </a:rPr>
              <a:t>ნარჩენების არასწორი მართვისგან; </a:t>
            </a:r>
          </a:p>
          <a:p>
            <a:pPr marL="171450" indent="-171450">
              <a:buFont typeface="Arial" panose="020B0604020202020204" pitchFamily="34" charset="0"/>
              <a:buChar char="•"/>
            </a:pPr>
            <a:r>
              <a:rPr lang="ka-GE" sz="1100" dirty="0" smtClean="0">
                <a:latin typeface="Sylfaen" panose="010A0502050306030303" pitchFamily="18" charset="0"/>
              </a:rPr>
              <a:t>ნაკელის </a:t>
            </a:r>
            <a:r>
              <a:rPr lang="ka-GE" sz="1100" dirty="0">
                <a:latin typeface="Sylfaen" panose="010A0502050306030303" pitchFamily="18" charset="0"/>
              </a:rPr>
              <a:t>ლაგუნაში შენახვისგან; </a:t>
            </a:r>
          </a:p>
          <a:p>
            <a:pPr marL="171450" indent="-171450">
              <a:buFont typeface="Arial" panose="020B0604020202020204" pitchFamily="34" charset="0"/>
              <a:buChar char="•"/>
            </a:pPr>
            <a:r>
              <a:rPr lang="ka-GE" sz="1100" dirty="0" smtClean="0">
                <a:latin typeface="Sylfaen" panose="010A0502050306030303" pitchFamily="18" charset="0"/>
              </a:rPr>
              <a:t>ლაგუნის </a:t>
            </a:r>
            <a:r>
              <a:rPr lang="ka-GE" sz="1100" dirty="0">
                <a:latin typeface="Sylfaen" panose="010A0502050306030303" pitchFamily="18" charset="0"/>
              </a:rPr>
              <a:t>აერაციის/ამოტრიალების დროს; </a:t>
            </a:r>
          </a:p>
          <a:p>
            <a:pPr marL="171450" indent="-171450">
              <a:buFont typeface="Arial" panose="020B0604020202020204" pitchFamily="34" charset="0"/>
              <a:buChar char="•"/>
            </a:pPr>
            <a:r>
              <a:rPr lang="ka-GE" sz="1100" dirty="0" smtClean="0">
                <a:latin typeface="Sylfaen" panose="010A0502050306030303" pitchFamily="18" charset="0"/>
              </a:rPr>
              <a:t>ნაკელის </a:t>
            </a:r>
            <a:r>
              <a:rPr lang="ka-GE" sz="1100" dirty="0">
                <a:latin typeface="Sylfaen" panose="010A0502050306030303" pitchFamily="18" charset="0"/>
              </a:rPr>
              <a:t>მინდვრებზე ტრანსპორტირების დროს; </a:t>
            </a:r>
          </a:p>
          <a:p>
            <a:pPr marL="171450" indent="-171450">
              <a:buFont typeface="Arial" panose="020B0604020202020204" pitchFamily="34" charset="0"/>
              <a:buChar char="•"/>
            </a:pPr>
            <a:r>
              <a:rPr lang="ka-GE" sz="1100" dirty="0" smtClean="0">
                <a:latin typeface="Sylfaen" panose="010A0502050306030303" pitchFamily="18" charset="0"/>
              </a:rPr>
              <a:t>ნაკელის </a:t>
            </a:r>
            <a:r>
              <a:rPr lang="ka-GE" sz="1100" dirty="0">
                <a:latin typeface="Sylfaen" panose="010A0502050306030303" pitchFamily="18" charset="0"/>
              </a:rPr>
              <a:t>მინდვრებზე გაფანტვის დროს. </a:t>
            </a:r>
          </a:p>
          <a:p>
            <a:endParaRPr lang="en-US" sz="1100" dirty="0">
              <a:latin typeface="Sylfaen" panose="010A0502050306030303" pitchFamily="18" charset="0"/>
            </a:endParaRPr>
          </a:p>
          <a:p>
            <a:pPr algn="ctr"/>
            <a:r>
              <a:rPr lang="ka-GE" sz="1100" b="1" dirty="0" smtClean="0">
                <a:latin typeface="Sylfaen" panose="010A0502050306030303" pitchFamily="18" charset="0"/>
              </a:rPr>
              <a:t>სუნის </a:t>
            </a:r>
            <a:r>
              <a:rPr lang="ka-GE" sz="1100" b="1" dirty="0">
                <a:latin typeface="Sylfaen" panose="010A0502050306030303" pitchFamily="18" charset="0"/>
              </a:rPr>
              <a:t>წარმოქმნის პრევენცია</a:t>
            </a:r>
            <a:r>
              <a:rPr lang="ka-GE" sz="1100" b="1" dirty="0">
                <a:latin typeface="Cambria" panose="02040503050406030204" pitchFamily="18" charset="0"/>
              </a:rPr>
              <a:t>: </a:t>
            </a:r>
            <a:endParaRPr lang="ka-GE" sz="1100" b="1" dirty="0" smtClean="0">
              <a:latin typeface="Cambria" panose="02040503050406030204" pitchFamily="18" charset="0"/>
            </a:endParaRPr>
          </a:p>
          <a:p>
            <a:pPr algn="ctr"/>
            <a:endParaRPr lang="ka-GE" sz="1100" b="1" dirty="0">
              <a:latin typeface="Cambria" panose="02040503050406030204" pitchFamily="18" charset="0"/>
            </a:endParaRPr>
          </a:p>
          <a:p>
            <a:pPr marL="171450" indent="-171450">
              <a:buFont typeface="Arial" panose="020B0604020202020204" pitchFamily="34" charset="0"/>
              <a:buChar char="•"/>
            </a:pPr>
            <a:r>
              <a:rPr lang="ka-GE" sz="1100" dirty="0" smtClean="0">
                <a:latin typeface="Sylfaen" panose="010A0502050306030303" pitchFamily="18" charset="0"/>
              </a:rPr>
              <a:t>ოპტიმალური </a:t>
            </a:r>
            <a:r>
              <a:rPr lang="ka-GE" sz="1100" dirty="0">
                <a:latin typeface="Sylfaen" panose="010A0502050306030303" pitchFamily="18" charset="0"/>
              </a:rPr>
              <a:t>კლიმატის შენარჩუნება ფერმის შენობებში; </a:t>
            </a:r>
          </a:p>
          <a:p>
            <a:pPr marL="171450" indent="-171450">
              <a:buFont typeface="Arial" panose="020B0604020202020204" pitchFamily="34" charset="0"/>
              <a:buChar char="•"/>
            </a:pPr>
            <a:r>
              <a:rPr lang="ka-GE" sz="1100" dirty="0" smtClean="0">
                <a:latin typeface="Sylfaen" panose="010A0502050306030303" pitchFamily="18" charset="0"/>
              </a:rPr>
              <a:t>ლაგუნაში </a:t>
            </a:r>
            <a:r>
              <a:rPr lang="ka-GE" sz="1100" dirty="0">
                <a:latin typeface="Sylfaen" panose="010A0502050306030303" pitchFamily="18" charset="0"/>
              </a:rPr>
              <a:t>წყლის დამცავი ფენის უზრუნველყოფა; </a:t>
            </a:r>
          </a:p>
          <a:p>
            <a:pPr marL="171450" indent="-171450">
              <a:buFont typeface="Arial" panose="020B0604020202020204" pitchFamily="34" charset="0"/>
              <a:buChar char="•"/>
            </a:pPr>
            <a:r>
              <a:rPr lang="ka-GE" sz="1100" dirty="0" smtClean="0">
                <a:latin typeface="Sylfaen" panose="010A0502050306030303" pitchFamily="18" charset="0"/>
              </a:rPr>
              <a:t>ლაგუნის </a:t>
            </a:r>
            <a:r>
              <a:rPr lang="ka-GE" sz="1100" dirty="0">
                <a:latin typeface="Sylfaen" panose="010A0502050306030303" pitchFamily="18" charset="0"/>
              </a:rPr>
              <a:t>წყალგაუმტარი ფენის ლაგუნის ყოველი დაცლის შემდეგ დეტალური შემოწმება და დაიზანებების აღმოჩენის შემთვევაში შეკეთება; </a:t>
            </a:r>
          </a:p>
          <a:p>
            <a:pPr marL="171450" indent="-171450">
              <a:buFont typeface="Arial" panose="020B0604020202020204" pitchFamily="34" charset="0"/>
              <a:buChar char="•"/>
            </a:pPr>
            <a:r>
              <a:rPr lang="ka-GE" sz="1100" dirty="0" smtClean="0">
                <a:latin typeface="Sylfaen" panose="010A0502050306030303" pitchFamily="18" charset="0"/>
              </a:rPr>
              <a:t>საკვების </a:t>
            </a:r>
            <a:r>
              <a:rPr lang="ka-GE" sz="1100" dirty="0">
                <a:latin typeface="Sylfaen" panose="010A0502050306030303" pitchFamily="18" charset="0"/>
              </a:rPr>
              <a:t>ნარჩენების ყოველდღიური გასუფთავება; </a:t>
            </a:r>
          </a:p>
          <a:p>
            <a:pPr marL="171450" indent="-171450">
              <a:buFont typeface="Arial" panose="020B0604020202020204" pitchFamily="34" charset="0"/>
              <a:buChar char="•"/>
            </a:pPr>
            <a:r>
              <a:rPr lang="ka-GE" sz="1100" dirty="0" smtClean="0">
                <a:latin typeface="Sylfaen" panose="010A0502050306030303" pitchFamily="18" charset="0"/>
              </a:rPr>
              <a:t>სასაკლაოს </a:t>
            </a:r>
            <a:r>
              <a:rPr lang="ka-GE" sz="1100" dirty="0">
                <a:latin typeface="Sylfaen" panose="010A0502050306030303" pitchFamily="18" charset="0"/>
              </a:rPr>
              <a:t>ნარჩენების ინსინერატორში განადგურება წარმოქმნის დღესვე; </a:t>
            </a:r>
          </a:p>
          <a:p>
            <a:pPr marL="171450" indent="-171450">
              <a:buFont typeface="Arial" panose="020B0604020202020204" pitchFamily="34" charset="0"/>
              <a:buChar char="•"/>
            </a:pPr>
            <a:r>
              <a:rPr lang="ka-GE" sz="1100" dirty="0" smtClean="0">
                <a:latin typeface="Sylfaen" panose="010A0502050306030303" pitchFamily="18" charset="0"/>
              </a:rPr>
              <a:t>მკვდარი </a:t>
            </a:r>
            <a:r>
              <a:rPr lang="ka-GE" sz="1100" dirty="0">
                <a:latin typeface="Sylfaen" panose="010A0502050306030303" pitchFamily="18" charset="0"/>
              </a:rPr>
              <a:t>ცხოველების ინსინერატორში განადგურება წარმოქმნის დღესვე; </a:t>
            </a:r>
          </a:p>
          <a:p>
            <a:pPr marL="171450" indent="-171450">
              <a:buFont typeface="Arial" panose="020B0604020202020204" pitchFamily="34" charset="0"/>
              <a:buChar char="•"/>
            </a:pPr>
            <a:r>
              <a:rPr lang="ka-GE" sz="1100" dirty="0" smtClean="0">
                <a:latin typeface="Sylfaen" panose="010A0502050306030303" pitchFamily="18" charset="0"/>
              </a:rPr>
              <a:t>ფერმის </a:t>
            </a:r>
            <a:r>
              <a:rPr lang="ka-GE" sz="1100" dirty="0">
                <a:latin typeface="Sylfaen" panose="010A0502050306030303" pitchFamily="18" charset="0"/>
              </a:rPr>
              <a:t>შენობებში და ფერმის მთელ ტერიტორიაზე სანიტარული ნორმების დაცვა; </a:t>
            </a:r>
          </a:p>
          <a:p>
            <a:pPr marL="171450" indent="-171450">
              <a:buFont typeface="Arial" panose="020B0604020202020204" pitchFamily="34" charset="0"/>
              <a:buChar char="•"/>
            </a:pPr>
            <a:r>
              <a:rPr lang="ka-GE" sz="1100" dirty="0" smtClean="0">
                <a:latin typeface="Sylfaen" panose="010A0502050306030303" pitchFamily="18" charset="0"/>
              </a:rPr>
              <a:t>ინსინერატორის </a:t>
            </a:r>
            <a:r>
              <a:rPr lang="ka-GE" sz="1100" dirty="0">
                <a:latin typeface="Sylfaen" panose="010A0502050306030303" pitchFamily="18" charset="0"/>
              </a:rPr>
              <a:t>მუშაობის პარამეტრების დაცვა, არ მოხდეს ერთდროულად დასაშვებ მასაზე (400 კგ) მეტის ჩატვირთვა. </a:t>
            </a:r>
          </a:p>
          <a:p>
            <a:endParaRPr lang="en-US" sz="1100" dirty="0">
              <a:latin typeface="Sylfaen" panose="010A0502050306030303" pitchFamily="18" charset="0"/>
            </a:endParaRPr>
          </a:p>
          <a:p>
            <a:pPr algn="ctr"/>
            <a:r>
              <a:rPr lang="ka-GE" sz="1100" b="1" dirty="0" smtClean="0">
                <a:latin typeface="Sylfaen" panose="010A0502050306030303" pitchFamily="18" charset="0"/>
              </a:rPr>
              <a:t>სუნის </a:t>
            </a:r>
            <a:r>
              <a:rPr lang="ka-GE" sz="1100" b="1" dirty="0">
                <a:latin typeface="Sylfaen" panose="010A0502050306030303" pitchFamily="18" charset="0"/>
              </a:rPr>
              <a:t>გავრცელების შემარბილებელი ღონისძიებები </a:t>
            </a:r>
            <a:endParaRPr lang="ka-GE" sz="1100" b="1" dirty="0" smtClean="0">
              <a:latin typeface="Sylfaen" panose="010A0502050306030303" pitchFamily="18" charset="0"/>
            </a:endParaRPr>
          </a:p>
          <a:p>
            <a:pPr algn="ctr"/>
            <a:endParaRPr lang="ka-GE" sz="1100" b="1" dirty="0">
              <a:latin typeface="Sylfaen" panose="010A0502050306030303" pitchFamily="18" charset="0"/>
            </a:endParaRPr>
          </a:p>
          <a:p>
            <a:pPr marL="171450" indent="-171450">
              <a:buFont typeface="Arial" panose="020B0604020202020204" pitchFamily="34" charset="0"/>
              <a:buChar char="•"/>
            </a:pPr>
            <a:r>
              <a:rPr lang="ka-GE" sz="1100" dirty="0" smtClean="0">
                <a:latin typeface="Sylfaen" panose="010A0502050306030303" pitchFamily="18" charset="0"/>
              </a:rPr>
              <a:t>ნაკელის </a:t>
            </a:r>
            <a:r>
              <a:rPr lang="ka-GE" sz="1100" dirty="0">
                <a:latin typeface="Sylfaen" panose="010A0502050306030303" pitchFamily="18" charset="0"/>
              </a:rPr>
              <a:t>ტრასნპორტირების წინ ავტომობილის დაბინძურებული ნაწილების ჩამორეცხვა. </a:t>
            </a:r>
          </a:p>
          <a:p>
            <a:pPr marL="171450" indent="-171450">
              <a:buFont typeface="Arial" panose="020B0604020202020204" pitchFamily="34" charset="0"/>
              <a:buChar char="•"/>
            </a:pPr>
            <a:r>
              <a:rPr lang="ka-GE" sz="1100" dirty="0" smtClean="0">
                <a:latin typeface="Sylfaen" panose="010A0502050306030303" pitchFamily="18" charset="0"/>
              </a:rPr>
              <a:t>ნაკელის </a:t>
            </a:r>
            <a:r>
              <a:rPr lang="ka-GE" sz="1100" dirty="0">
                <a:latin typeface="Sylfaen" panose="010A0502050306030303" pitchFamily="18" charset="0"/>
              </a:rPr>
              <a:t>გაფანტვის დროს: ნაკელის გაფანტვის წესების დაცვა. </a:t>
            </a:r>
          </a:p>
          <a:p>
            <a:pPr marL="171450" indent="-171450">
              <a:buFont typeface="Arial" panose="020B0604020202020204" pitchFamily="34" charset="0"/>
              <a:buChar char="•"/>
            </a:pPr>
            <a:r>
              <a:rPr lang="ka-GE" sz="1100" dirty="0" smtClean="0">
                <a:latin typeface="Sylfaen" panose="010A0502050306030303" pitchFamily="18" charset="0"/>
              </a:rPr>
              <a:t>ნაკელის </a:t>
            </a:r>
            <a:r>
              <a:rPr lang="ka-GE" sz="1100" dirty="0">
                <a:latin typeface="Sylfaen" panose="010A0502050306030303" pitchFamily="18" charset="0"/>
              </a:rPr>
              <a:t>გაფანტვის დროს ორ ნაკვეთზე (ს/კ: 84.04.37.035, ს/კ: 84.04.37.023, სურათი 16) რომლებიც მდებარეობენ სოფელ ასურეთთან სიახლოვეში აუცილებელია ნაკელის მიწაში ინექცია, ხოლო დაპკურებით (მიწის ზედაპირზე) გაფანტვის შემთხვევაში საჭიროა გაფრქვევის თანავე მოხვნა (გამფანტავ მანქანას უნდა მიყვებოდეს კულტივატორი). </a:t>
            </a:r>
          </a:p>
        </p:txBody>
      </p:sp>
    </p:spTree>
    <p:extLst>
      <p:ext uri="{BB962C8B-B14F-4D97-AF65-F5344CB8AC3E}">
        <p14:creationId xmlns:p14="http://schemas.microsoft.com/office/powerpoint/2010/main" val="1701506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400110"/>
          </a:xfrm>
          <a:prstGeom prst="rect">
            <a:avLst/>
          </a:prstGeom>
          <a:noFill/>
        </p:spPr>
        <p:txBody>
          <a:bodyPr wrap="square" rtlCol="0">
            <a:spAutoFit/>
          </a:bodyPr>
          <a:lstStyle/>
          <a:p>
            <a:pPr algn="ctr"/>
            <a:r>
              <a:rPr lang="ka-GE" sz="2000" b="1" dirty="0" smtClean="0">
                <a:latin typeface="Sylfaen" pitchFamily="18" charset="0"/>
              </a:rPr>
              <a:t>დაგეგმილი საქმიანობა </a:t>
            </a:r>
            <a:endParaRPr lang="en-US" sz="2000" b="1" dirty="0">
              <a:latin typeface="Sylfaen" pitchFamily="18" charset="0"/>
            </a:endParaRPr>
          </a:p>
        </p:txBody>
      </p:sp>
      <p:sp>
        <p:nvSpPr>
          <p:cNvPr id="3" name="TextBox 2"/>
          <p:cNvSpPr txBox="1"/>
          <p:nvPr/>
        </p:nvSpPr>
        <p:spPr>
          <a:xfrm>
            <a:off x="1600200" y="990600"/>
            <a:ext cx="6629400" cy="4247317"/>
          </a:xfrm>
          <a:prstGeom prst="rect">
            <a:avLst/>
          </a:prstGeom>
          <a:noFill/>
        </p:spPr>
        <p:txBody>
          <a:bodyPr wrap="square" rtlCol="0">
            <a:spAutoFit/>
          </a:bodyPr>
          <a:lstStyle/>
          <a:p>
            <a:pPr algn="just">
              <a:buFont typeface="Arial" pitchFamily="34" charset="0"/>
              <a:buChar char="•"/>
            </a:pPr>
            <a:r>
              <a:rPr lang="ka-GE" dirty="0" smtClean="0">
                <a:latin typeface="Sylfaen" pitchFamily="18" charset="0"/>
              </a:rPr>
              <a:t> </a:t>
            </a:r>
            <a:r>
              <a:rPr lang="ka-GE" b="1" dirty="0" smtClean="0">
                <a:latin typeface="Sylfaen" pitchFamily="18" charset="0"/>
              </a:rPr>
              <a:t>თეთრიწყაროს რაიონის</a:t>
            </a:r>
            <a:r>
              <a:rPr lang="ka-GE" dirty="0" smtClean="0">
                <a:latin typeface="Sylfaen" pitchFamily="18" charset="0"/>
              </a:rPr>
              <a:t> </a:t>
            </a:r>
            <a:r>
              <a:rPr lang="ka-GE" b="1" dirty="0" smtClean="0">
                <a:latin typeface="Sylfaen" pitchFamily="18" charset="0"/>
              </a:rPr>
              <a:t>სოფელ ასურეთში მეღორეობის კომპლექსის მოწყობა  (არსებულ შენობებში);</a:t>
            </a:r>
          </a:p>
          <a:p>
            <a:pPr algn="just">
              <a:buFont typeface="Arial" pitchFamily="34" charset="0"/>
              <a:buChar char="•"/>
            </a:pPr>
            <a:endParaRPr lang="ka-GE" b="1" dirty="0" smtClean="0">
              <a:latin typeface="Sylfaen" pitchFamily="18" charset="0"/>
            </a:endParaRPr>
          </a:p>
          <a:p>
            <a:pPr algn="just">
              <a:buFont typeface="Arial" pitchFamily="34" charset="0"/>
              <a:buChar char="•"/>
            </a:pPr>
            <a:r>
              <a:rPr lang="ka-GE" b="1" dirty="0" smtClean="0">
                <a:latin typeface="Sylfaen" pitchFamily="18" charset="0"/>
              </a:rPr>
              <a:t> სასაკლაოს წარმადგობის გაზრდა ინვენტარის და პერსონალის გაფართოების ხარჯზე;</a:t>
            </a:r>
          </a:p>
          <a:p>
            <a:pPr algn="just"/>
            <a:endParaRPr lang="ka-GE" b="1" dirty="0" smtClean="0">
              <a:latin typeface="Sylfaen" pitchFamily="18" charset="0"/>
            </a:endParaRPr>
          </a:p>
          <a:p>
            <a:pPr algn="just">
              <a:buFont typeface="Arial" pitchFamily="34" charset="0"/>
              <a:buChar char="•"/>
            </a:pPr>
            <a:r>
              <a:rPr lang="ka-GE" b="1" dirty="0" smtClean="0">
                <a:latin typeface="Sylfaen" pitchFamily="18" charset="0"/>
              </a:rPr>
              <a:t> წელიწადში 19742 ღორის დაკვლა;</a:t>
            </a:r>
          </a:p>
          <a:p>
            <a:pPr algn="just">
              <a:buFont typeface="Arial" pitchFamily="34" charset="0"/>
              <a:buChar char="•"/>
            </a:pPr>
            <a:endParaRPr lang="ka-GE" b="1" dirty="0" smtClean="0">
              <a:latin typeface="Sylfaen" pitchFamily="18" charset="0"/>
            </a:endParaRPr>
          </a:p>
          <a:p>
            <a:pPr algn="just">
              <a:buFont typeface="Arial" pitchFamily="34" charset="0"/>
              <a:buChar char="•"/>
            </a:pPr>
            <a:r>
              <a:rPr lang="ka-GE" b="1" dirty="0" smtClean="0">
                <a:latin typeface="Sylfaen" pitchFamily="18" charset="0"/>
              </a:rPr>
              <a:t> 1580 ტონა შეციებული ხორცის წარმოება;</a:t>
            </a:r>
          </a:p>
          <a:p>
            <a:pPr algn="just">
              <a:buFont typeface="Arial" pitchFamily="34" charset="0"/>
              <a:buChar char="•"/>
            </a:pPr>
            <a:endParaRPr lang="ka-GE" b="1" dirty="0" smtClean="0">
              <a:latin typeface="Sylfaen" pitchFamily="18" charset="0"/>
            </a:endParaRPr>
          </a:p>
          <a:p>
            <a:pPr algn="just">
              <a:buFont typeface="Arial" pitchFamily="34" charset="0"/>
              <a:buChar char="•"/>
            </a:pPr>
            <a:r>
              <a:rPr lang="ka-GE" b="1" dirty="0" smtClean="0">
                <a:latin typeface="Sylfaen" pitchFamily="18" charset="0"/>
              </a:rPr>
              <a:t>  ნარჩენებისთვის ორი ინსინერატორის მოწყობა;</a:t>
            </a:r>
          </a:p>
          <a:p>
            <a:pPr algn="just">
              <a:buFont typeface="Arial" pitchFamily="34" charset="0"/>
              <a:buChar char="•"/>
            </a:pPr>
            <a:endParaRPr lang="ka-GE" b="1" dirty="0" smtClean="0">
              <a:latin typeface="Sylfaen" pitchFamily="18" charset="0"/>
            </a:endParaRPr>
          </a:p>
          <a:p>
            <a:pPr algn="just">
              <a:buFont typeface="Arial" pitchFamily="34" charset="0"/>
              <a:buChar char="•"/>
            </a:pPr>
            <a:r>
              <a:rPr lang="ka-GE" b="1" dirty="0" smtClean="0">
                <a:latin typeface="Sylfaen" pitchFamily="18" charset="0"/>
              </a:rPr>
              <a:t> ნარჩენები  დროებით შეინახოს საწარმოში არსებულ ლაგუნაში, ხოლო მისი გაფანტვა მოახდინოს კომპანიის სარგებლობაში არსებულ სასოფლო - სამეურნეო მიწებზე.</a:t>
            </a:r>
            <a:endParaRPr lang="en-US" b="1" dirty="0">
              <a:latin typeface="Sylfae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609600"/>
            <a:ext cx="8001000" cy="5386090"/>
          </a:xfrm>
          <a:prstGeom prst="rect">
            <a:avLst/>
          </a:prstGeom>
        </p:spPr>
        <p:txBody>
          <a:bodyPr wrap="square">
            <a:spAutoFit/>
          </a:bodyPr>
          <a:lstStyle/>
          <a:p>
            <a:pPr lvl="1" algn="ctr">
              <a:lnSpc>
                <a:spcPct val="150000"/>
              </a:lnSpc>
              <a:spcBef>
                <a:spcPts val="200"/>
              </a:spcBef>
              <a:spcAft>
                <a:spcPts val="0"/>
              </a:spcAft>
            </a:pPr>
            <a:r>
              <a:rPr lang="ka-GE" b="1" dirty="0">
                <a:solidFill>
                  <a:srgbClr val="365F91"/>
                </a:solidFill>
                <a:latin typeface="Sylfaen" panose="010A0502050306030303" pitchFamily="18" charset="0"/>
                <a:ea typeface="Times New Roman" panose="02020603050405020304" pitchFamily="18" charset="0"/>
                <a:cs typeface="Sylfaen" panose="010A0502050306030303" pitchFamily="18" charset="0"/>
              </a:rPr>
              <a:t>ზემოქმედებების </a:t>
            </a:r>
            <a:r>
              <a:rPr lang="ka-GE" b="1" dirty="0" smtClean="0">
                <a:solidFill>
                  <a:srgbClr val="365F91"/>
                </a:solidFill>
                <a:latin typeface="Sylfaen" panose="010A0502050306030303" pitchFamily="18" charset="0"/>
                <a:ea typeface="Times New Roman" panose="02020603050405020304" pitchFamily="18" charset="0"/>
                <a:cs typeface="Sylfaen" panose="010A0502050306030303" pitchFamily="18" charset="0"/>
              </a:rPr>
              <a:t>შეჯამება</a:t>
            </a:r>
          </a:p>
          <a:p>
            <a:pPr lvl="1" algn="ctr">
              <a:lnSpc>
                <a:spcPct val="150000"/>
              </a:lnSpc>
              <a:spcBef>
                <a:spcPts val="200"/>
              </a:spcBef>
              <a:spcAft>
                <a:spcPts val="0"/>
              </a:spcAft>
            </a:pPr>
            <a:endParaRPr lang="ka-GE" b="1" dirty="0">
              <a:solidFill>
                <a:srgbClr val="365F91"/>
              </a:solidFill>
              <a:latin typeface="Sylfaen" panose="010A0502050306030303" pitchFamily="18" charset="0"/>
              <a:ea typeface="Times New Roman" panose="02020603050405020304" pitchFamily="18" charset="0"/>
              <a:cs typeface="Times New Roman" panose="02020603050405020304" pitchFamily="18" charset="0"/>
            </a:endParaRPr>
          </a:p>
          <a:p>
            <a:pPr lvl="1" algn="ctr">
              <a:lnSpc>
                <a:spcPct val="150000"/>
              </a:lnSpc>
              <a:spcBef>
                <a:spcPts val="200"/>
              </a:spcBef>
              <a:spcAft>
                <a:spcPts val="0"/>
              </a:spcAft>
            </a:pPr>
            <a:endParaRPr lang="ka-GE" b="1" dirty="0" smtClean="0">
              <a:solidFill>
                <a:srgbClr val="365F91"/>
              </a:solidFill>
              <a:latin typeface="Sylfaen" panose="010A0502050306030303" pitchFamily="18" charset="0"/>
              <a:ea typeface="Times New Roman" panose="02020603050405020304" pitchFamily="18" charset="0"/>
              <a:cs typeface="Times New Roman" panose="02020603050405020304" pitchFamily="18" charset="0"/>
            </a:endParaRPr>
          </a:p>
          <a:p>
            <a:pPr lvl="1" algn="ctr">
              <a:lnSpc>
                <a:spcPct val="150000"/>
              </a:lnSpc>
              <a:spcBef>
                <a:spcPts val="200"/>
              </a:spcBef>
              <a:spcAft>
                <a:spcPts val="0"/>
              </a:spcAft>
            </a:pPr>
            <a:endParaRPr lang="en-US" b="1" dirty="0">
              <a:solidFill>
                <a:srgbClr val="365F91"/>
              </a:solidFill>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50000"/>
              </a:lnSpc>
              <a:spcAft>
                <a:spcPts val="0"/>
              </a:spcAft>
            </a:pPr>
            <a:r>
              <a:rPr lang="en-US" sz="1100" dirty="0" err="1">
                <a:latin typeface="Sylfaen" panose="010A0502050306030303" pitchFamily="18" charset="0"/>
                <a:ea typeface="Calibri" panose="020F0502020204030204" pitchFamily="34" charset="0"/>
                <a:cs typeface="Sylfaen" panose="010A0502050306030303" pitchFamily="18" charset="0"/>
              </a:rPr>
              <a:t>ტრანსსასაზღვრო</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ზემოქმედება</a:t>
            </a:r>
            <a:r>
              <a:rPr lang="en-US" sz="1100" dirty="0">
                <a:latin typeface="Sylfaen" panose="010A0502050306030303" pitchFamily="18" charset="0"/>
                <a:ea typeface="Calibri" panose="020F0502020204030204" pitchFamily="34" charset="0"/>
                <a:cs typeface="Sylfaen" panose="010A0502050306030303" pitchFamily="18"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არ</a:t>
            </a:r>
            <a:r>
              <a:rPr lang="en-US" sz="1100" dirty="0">
                <a:latin typeface="Sylfaen" panose="010A0502050306030303" pitchFamily="18" charset="0"/>
                <a:ea typeface="Calibri" panose="020F0502020204030204" pitchFamily="34" charset="0"/>
                <a:cs typeface="Sylfaen" panose="010A0502050306030303" pitchFamily="18"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არის</a:t>
            </a:r>
            <a:r>
              <a:rPr lang="en-US" sz="1100" dirty="0">
                <a:latin typeface="Sylfaen" panose="010A0502050306030303" pitchFamily="18" charset="0"/>
                <a:ea typeface="Calibri" panose="020F0502020204030204" pitchFamily="34" charset="0"/>
                <a:cs typeface="Sylfaen" panose="010A0502050306030303" pitchFamily="18"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მოსალოდნელი</a:t>
            </a:r>
            <a:endParaRPr lang="en-US" sz="11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en-US" sz="1100" dirty="0" err="1">
                <a:latin typeface="Sylfaen" panose="010A0502050306030303" pitchFamily="18" charset="0"/>
                <a:ea typeface="Calibri" panose="020F0502020204030204" pitchFamily="34" charset="0"/>
                <a:cs typeface="Sylfaen" panose="010A0502050306030303" pitchFamily="18" charset="0"/>
              </a:rPr>
              <a:t>ზემოქმედება</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ატმოსფერული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ჰაერის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ხარისხზე</a:t>
            </a:r>
            <a:r>
              <a:rPr lang="ka-GE" sz="1100" dirty="0">
                <a:latin typeface="Sylfaen" panose="010A0502050306030303" pitchFamily="18" charset="0"/>
                <a:ea typeface="Calibri" panose="020F0502020204030204" pitchFamily="34" charset="0"/>
                <a:cs typeface="Sylfaen" panose="010A0502050306030303" pitchFamily="18" charset="0"/>
              </a:rPr>
              <a:t>: ძალიან დაბალი</a:t>
            </a:r>
            <a:endParaRPr lang="en-US" sz="11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en-US" sz="1100" dirty="0" err="1">
                <a:latin typeface="Sylfaen" panose="010A0502050306030303" pitchFamily="18" charset="0"/>
                <a:ea typeface="Calibri" panose="020F0502020204030204" pitchFamily="34" charset="0"/>
                <a:cs typeface="Sylfaen" panose="010A0502050306030303" pitchFamily="18" charset="0"/>
              </a:rPr>
              <a:t>ხმაურის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გავრცელება</a:t>
            </a:r>
            <a:r>
              <a:rPr lang="ka-GE" sz="1100" dirty="0">
                <a:latin typeface="Sylfaen" panose="010A0502050306030303" pitchFamily="18" charset="0"/>
                <a:ea typeface="Calibri" panose="020F0502020204030204" pitchFamily="34" charset="0"/>
                <a:cs typeface="Sylfaen" panose="010A0502050306030303" pitchFamily="18" charset="0"/>
              </a:rPr>
              <a:t>: უმნიშვნელო</a:t>
            </a:r>
            <a:endParaRPr lang="en-US" sz="11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en-US" sz="1100" dirty="0" err="1">
                <a:latin typeface="Sylfaen" panose="010A0502050306030303" pitchFamily="18" charset="0"/>
                <a:ea typeface="Calibri" panose="020F0502020204030204" pitchFamily="34" charset="0"/>
                <a:cs typeface="Sylfaen" panose="010A0502050306030303" pitchFamily="18" charset="0"/>
              </a:rPr>
              <a:t>ზემოქმედება</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კულტურული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მემკვიდრეობის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ძეგლსა</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და</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არქეოლოგიურ</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ობიექტებზე</a:t>
            </a:r>
            <a:r>
              <a:rPr lang="ka-GE" sz="1100" dirty="0">
                <a:latin typeface="Sylfaen" panose="010A0502050306030303" pitchFamily="18" charset="0"/>
                <a:ea typeface="Calibri" panose="020F0502020204030204" pitchFamily="34" charset="0"/>
                <a:cs typeface="Sylfaen" panose="010A0502050306030303" pitchFamily="18" charset="0"/>
              </a:rPr>
              <a:t>: არ არის მოსალოდნელი</a:t>
            </a:r>
            <a:endParaRPr lang="en-US" sz="11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en-US" sz="1100" dirty="0" err="1">
                <a:latin typeface="Sylfaen" panose="010A0502050306030303" pitchFamily="18" charset="0"/>
                <a:ea typeface="Calibri" panose="020F0502020204030204" pitchFamily="34" charset="0"/>
                <a:cs typeface="Sylfaen" panose="010A0502050306030303" pitchFamily="18" charset="0"/>
              </a:rPr>
              <a:t>ზემოქმედება</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გეოლოგიურ</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გარემოზე</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საშიში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გეოდინამიკური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პროცესების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განვითარების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რისკები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და</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სხვა</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ბუნებრივი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საფრთხეები</a:t>
            </a:r>
            <a:r>
              <a:rPr lang="ka-GE" sz="1100" dirty="0">
                <a:latin typeface="Sylfaen" panose="010A0502050306030303" pitchFamily="18" charset="0"/>
                <a:ea typeface="Calibri" panose="020F0502020204030204" pitchFamily="34" charset="0"/>
                <a:cs typeface="Sylfaen" panose="010A0502050306030303" pitchFamily="18" charset="0"/>
              </a:rPr>
              <a:t>: არ არის მოსალოდნელი</a:t>
            </a:r>
            <a:endParaRPr lang="en-US" sz="11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en-US" sz="1100" dirty="0" err="1">
                <a:latin typeface="Sylfaen" panose="010A0502050306030303" pitchFamily="18" charset="0"/>
                <a:ea typeface="Calibri" panose="020F0502020204030204" pitchFamily="34" charset="0"/>
                <a:cs typeface="Sylfaen" panose="010A0502050306030303" pitchFamily="18" charset="0"/>
              </a:rPr>
              <a:t>ზემოქმედება</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ნიადაგის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ნაყოფიერ</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ფენაზე</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გრუნტის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დაბინძურება</a:t>
            </a:r>
            <a:r>
              <a:rPr lang="ka-GE" sz="1100" dirty="0">
                <a:latin typeface="Sylfaen" panose="010A0502050306030303" pitchFamily="18" charset="0"/>
                <a:ea typeface="Calibri" panose="020F0502020204030204" pitchFamily="34" charset="0"/>
                <a:cs typeface="Sylfaen" panose="010A0502050306030303" pitchFamily="18" charset="0"/>
              </a:rPr>
              <a:t>: ძალიან დაბალი</a:t>
            </a:r>
            <a:endParaRPr lang="en-US" sz="11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en-US" sz="1100" dirty="0" err="1">
                <a:latin typeface="Sylfaen" panose="010A0502050306030303" pitchFamily="18" charset="0"/>
                <a:ea typeface="Calibri" panose="020F0502020204030204" pitchFamily="34" charset="0"/>
                <a:cs typeface="Sylfaen" panose="010A0502050306030303" pitchFamily="18" charset="0"/>
              </a:rPr>
              <a:t>ზემოქმედება</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ზედაპირული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წყლების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ხარისხზე</a:t>
            </a:r>
            <a:r>
              <a:rPr lang="ka-GE" sz="1100" dirty="0">
                <a:latin typeface="Sylfaen" panose="010A0502050306030303" pitchFamily="18" charset="0"/>
                <a:ea typeface="Calibri" panose="020F0502020204030204" pitchFamily="34" charset="0"/>
                <a:cs typeface="Sylfaen" panose="010A0502050306030303" pitchFamily="18" charset="0"/>
              </a:rPr>
              <a:t>: ძალიან დაბალი</a:t>
            </a:r>
            <a:endParaRPr lang="en-US" sz="11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en-US" sz="1100" dirty="0" err="1">
                <a:latin typeface="Sylfaen" panose="010A0502050306030303" pitchFamily="18" charset="0"/>
                <a:ea typeface="Calibri" panose="020F0502020204030204" pitchFamily="34" charset="0"/>
                <a:cs typeface="Sylfaen" panose="010A0502050306030303" pitchFamily="18" charset="0"/>
              </a:rPr>
              <a:t>ზემოქმედება</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მიწისქვეშა</a:t>
            </a:r>
            <a:r>
              <a:rPr lang="en-US" sz="1100" dirty="0">
                <a:latin typeface="Sylfaen" panose="010A0502050306030303" pitchFamily="18" charset="0"/>
                <a:ea typeface="Calibri" panose="020F0502020204030204" pitchFamily="34" charset="0"/>
                <a:cs typeface="Arial" panose="020B0604020202020204" pitchFamily="34" charset="0"/>
              </a:rPr>
              <a:t>/</a:t>
            </a:r>
            <a:r>
              <a:rPr lang="en-US" sz="1100" dirty="0" err="1">
                <a:latin typeface="Sylfaen" panose="010A0502050306030303" pitchFamily="18" charset="0"/>
                <a:ea typeface="Calibri" panose="020F0502020204030204" pitchFamily="34" charset="0"/>
                <a:cs typeface="Sylfaen" panose="010A0502050306030303" pitchFamily="18" charset="0"/>
              </a:rPr>
              <a:t>გრუნტის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წყლებზე</a:t>
            </a:r>
            <a:r>
              <a:rPr lang="ka-GE" sz="1100" dirty="0">
                <a:latin typeface="Sylfaen" panose="010A0502050306030303" pitchFamily="18" charset="0"/>
                <a:ea typeface="Calibri" panose="020F0502020204030204" pitchFamily="34" charset="0"/>
                <a:cs typeface="Sylfaen" panose="010A0502050306030303" pitchFamily="18" charset="0"/>
              </a:rPr>
              <a:t>: ძალიან დაბალი</a:t>
            </a:r>
            <a:endParaRPr lang="en-US" sz="11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en-US" sz="1100" dirty="0" err="1">
                <a:latin typeface="Sylfaen" panose="010A0502050306030303" pitchFamily="18" charset="0"/>
                <a:ea typeface="Calibri" panose="020F0502020204030204" pitchFamily="34" charset="0"/>
                <a:cs typeface="Sylfaen" panose="010A0502050306030303" pitchFamily="18" charset="0"/>
              </a:rPr>
              <a:t>ზემოქმედება</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ბიოლოგიურ</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გარემოზე</a:t>
            </a:r>
            <a:r>
              <a:rPr lang="ka-GE" sz="1100" dirty="0">
                <a:latin typeface="Sylfaen" panose="010A0502050306030303" pitchFamily="18" charset="0"/>
                <a:ea typeface="Calibri" panose="020F0502020204030204" pitchFamily="34" charset="0"/>
                <a:cs typeface="Sylfaen" panose="010A0502050306030303" pitchFamily="18" charset="0"/>
              </a:rPr>
              <a:t>: ძალიან </a:t>
            </a:r>
            <a:r>
              <a:rPr lang="ka-GE" sz="1100" dirty="0" smtClean="0">
                <a:latin typeface="Sylfaen" panose="010A0502050306030303" pitchFamily="18" charset="0"/>
                <a:ea typeface="Calibri" panose="020F0502020204030204" pitchFamily="34" charset="0"/>
                <a:cs typeface="Sylfaen" panose="010A0502050306030303" pitchFamily="18" charset="0"/>
              </a:rPr>
              <a:t>დაბალი</a:t>
            </a:r>
            <a:endParaRPr lang="en-US" sz="11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en-US" sz="1100" dirty="0" err="1">
                <a:latin typeface="Sylfaen" panose="010A0502050306030303" pitchFamily="18" charset="0"/>
                <a:ea typeface="Calibri" panose="020F0502020204030204" pitchFamily="34" charset="0"/>
                <a:cs typeface="Sylfaen" panose="010A0502050306030303" pitchFamily="18" charset="0"/>
              </a:rPr>
              <a:t>ვიზუალურ</a:t>
            </a:r>
            <a:r>
              <a:rPr lang="en-US" sz="1100" dirty="0" err="1">
                <a:latin typeface="Sylfaen" panose="010A0502050306030303" pitchFamily="18" charset="0"/>
                <a:ea typeface="Calibri" panose="020F0502020204030204" pitchFamily="34" charset="0"/>
                <a:cs typeface="Arial" panose="020B0604020202020204" pitchFamily="34" charset="0"/>
              </a:rPr>
              <a:t>-</a:t>
            </a:r>
            <a:r>
              <a:rPr lang="en-US" sz="1100" dirty="0" err="1">
                <a:latin typeface="Sylfaen" panose="010A0502050306030303" pitchFamily="18" charset="0"/>
                <a:ea typeface="Calibri" panose="020F0502020204030204" pitchFamily="34" charset="0"/>
                <a:cs typeface="Sylfaen" panose="010A0502050306030303" pitchFamily="18" charset="0"/>
              </a:rPr>
              <a:t>ლანდშაფტური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ზემოქმედება</a:t>
            </a:r>
            <a:r>
              <a:rPr lang="ka-GE" sz="1100" dirty="0">
                <a:latin typeface="Sylfaen" panose="010A0502050306030303" pitchFamily="18" charset="0"/>
                <a:ea typeface="Calibri" panose="020F0502020204030204" pitchFamily="34" charset="0"/>
                <a:cs typeface="Sylfaen" panose="010A0502050306030303" pitchFamily="18" charset="0"/>
              </a:rPr>
              <a:t>: უმნიშნელო</a:t>
            </a:r>
            <a:endParaRPr lang="en-US" sz="11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en-US" sz="1100" dirty="0" err="1">
                <a:latin typeface="Sylfaen" panose="010A0502050306030303" pitchFamily="18" charset="0"/>
                <a:ea typeface="Calibri" panose="020F0502020204030204" pitchFamily="34" charset="0"/>
                <a:cs typeface="Sylfaen" panose="010A0502050306030303" pitchFamily="18" charset="0"/>
              </a:rPr>
              <a:t>ნარჩენების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წარმოქმნით</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და</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გავრცელებით</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მოსალოდნელი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ზემოქმედება</a:t>
            </a:r>
            <a:r>
              <a:rPr lang="ka-GE" sz="1100" dirty="0">
                <a:latin typeface="Sylfaen" panose="010A0502050306030303" pitchFamily="18" charset="0"/>
                <a:ea typeface="Calibri" panose="020F0502020204030204" pitchFamily="34" charset="0"/>
                <a:cs typeface="Sylfaen" panose="010A0502050306030303" pitchFamily="18" charset="0"/>
              </a:rPr>
              <a:t>: უმნიშნელო</a:t>
            </a:r>
            <a:endParaRPr lang="en-US" sz="11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en-US" sz="1100" dirty="0" err="1">
                <a:latin typeface="Sylfaen" panose="010A0502050306030303" pitchFamily="18" charset="0"/>
                <a:ea typeface="Calibri" panose="020F0502020204030204" pitchFamily="34" charset="0"/>
                <a:cs typeface="Sylfaen" panose="010A0502050306030303" pitchFamily="18" charset="0"/>
              </a:rPr>
              <a:t>ზემოქმედება</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სოციალურ</a:t>
            </a:r>
            <a:r>
              <a:rPr lang="en-US" sz="1100" dirty="0" err="1">
                <a:latin typeface="Sylfaen" panose="010A0502050306030303" pitchFamily="18" charset="0"/>
                <a:ea typeface="Calibri" panose="020F0502020204030204" pitchFamily="34" charset="0"/>
                <a:cs typeface="Arial" panose="020B0604020202020204" pitchFamily="34" charset="0"/>
              </a:rPr>
              <a:t>-</a:t>
            </a:r>
            <a:r>
              <a:rPr lang="en-US" sz="1100" dirty="0" err="1">
                <a:latin typeface="Sylfaen" panose="010A0502050306030303" pitchFamily="18" charset="0"/>
                <a:ea typeface="Calibri" panose="020F0502020204030204" pitchFamily="34" charset="0"/>
                <a:cs typeface="Sylfaen" panose="010A0502050306030303" pitchFamily="18" charset="0"/>
              </a:rPr>
              <a:t>ეკონომიკურ</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გარემოზე</a:t>
            </a:r>
            <a:r>
              <a:rPr lang="ka-GE" sz="1100" dirty="0">
                <a:latin typeface="Sylfaen" panose="010A0502050306030303" pitchFamily="18" charset="0"/>
                <a:ea typeface="Calibri" panose="020F0502020204030204" pitchFamily="34" charset="0"/>
                <a:cs typeface="Sylfaen" panose="010A0502050306030303" pitchFamily="18" charset="0"/>
              </a:rPr>
              <a:t>: ძალიან დაბალი</a:t>
            </a:r>
            <a:endParaRPr lang="en-US" sz="11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en-US" sz="1100" dirty="0" err="1">
                <a:latin typeface="Sylfaen" panose="010A0502050306030303" pitchFamily="18" charset="0"/>
                <a:ea typeface="Calibri" panose="020F0502020204030204" pitchFamily="34" charset="0"/>
                <a:cs typeface="Sylfaen" panose="010A0502050306030303" pitchFamily="18" charset="0"/>
              </a:rPr>
              <a:t>ნარჩენი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კუმულატიური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Sylfaen" panose="010A0502050306030303" pitchFamily="18" charset="0"/>
              </a:rPr>
              <a:t>ზემოქმედება</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არ</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არის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მოსალოდნელი</a:t>
            </a:r>
            <a:endParaRPr lang="en-US" sz="1100" dirty="0">
              <a:effectLst/>
              <a:latin typeface="Sylfaen" panose="010A0502050306030303"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890217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76200"/>
            <a:ext cx="8534400" cy="6601807"/>
          </a:xfrm>
          <a:prstGeom prst="rect">
            <a:avLst/>
          </a:prstGeom>
        </p:spPr>
        <p:txBody>
          <a:bodyPr wrap="square">
            <a:spAutoFit/>
          </a:bodyPr>
          <a:lstStyle/>
          <a:p>
            <a:pPr lvl="0" algn="ctr">
              <a:lnSpc>
                <a:spcPct val="150000"/>
              </a:lnSpc>
              <a:spcBef>
                <a:spcPts val="1200"/>
              </a:spcBef>
              <a:spcAft>
                <a:spcPts val="0"/>
              </a:spcAft>
            </a:pPr>
            <a:r>
              <a:rPr lang="ka-GE" b="1" kern="0" dirty="0" smtClean="0">
                <a:solidFill>
                  <a:srgbClr val="365F91"/>
                </a:solidFill>
                <a:latin typeface="Sylfaen" panose="010A0502050306030303" pitchFamily="18" charset="0"/>
                <a:ea typeface="Times New Roman" panose="02020603050405020304" pitchFamily="18" charset="0"/>
                <a:cs typeface="Sylfaen" panose="010A0502050306030303" pitchFamily="18" charset="0"/>
              </a:rPr>
              <a:t>ნაკელის </a:t>
            </a:r>
            <a:r>
              <a:rPr lang="ka-GE" b="1" kern="0" dirty="0">
                <a:solidFill>
                  <a:srgbClr val="365F91"/>
                </a:solidFill>
                <a:latin typeface="Sylfaen" panose="010A0502050306030303" pitchFamily="18" charset="0"/>
                <a:ea typeface="Times New Roman" panose="02020603050405020304" pitchFamily="18" charset="0"/>
                <a:cs typeface="Sylfaen" panose="010A0502050306030303" pitchFamily="18" charset="0"/>
              </a:rPr>
              <a:t>გაფანტვის წესები</a:t>
            </a:r>
            <a:endParaRPr lang="en-US" b="1" kern="0" dirty="0">
              <a:solidFill>
                <a:srgbClr val="365F91"/>
              </a:solidFill>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50000"/>
              </a:lnSpc>
              <a:spcAft>
                <a:spcPts val="0"/>
              </a:spcAft>
            </a:pPr>
            <a:r>
              <a:rPr lang="ka-GE" sz="1200" dirty="0">
                <a:latin typeface="Sylfaen" panose="010A0502050306030303" pitchFamily="18" charset="0"/>
                <a:ea typeface="Calibri" panose="020F0502020204030204" pitchFamily="34" charset="0"/>
                <a:cs typeface="Arial" panose="020B0604020202020204" pitchFamily="34" charset="0"/>
              </a:rPr>
              <a:t>წინამდებარე წესები შემუშავებულია ნაკელის მინდვრებზე გატანის დროს ზედაპირული და გრუნტის წყლების, ატმოსფერული ჰაერის დაბინძურების პრევენციისთვის, ასევე ადამიანების და ბიოლოგიური გარემოს შეწუხების მინიმიზაციისთვის. წესების შედგენისას გამოყენებულია ევროკავშირის საუკეთესო პრაქტიკის დოკუმენტი და საქართველოს გარემოსდაცვითი კანონმდებლობა.</a:t>
            </a:r>
            <a:endParaRPr lang="en-US" sz="1200" dirty="0">
              <a:latin typeface="Sylfaen" panose="010A0502050306030303" pitchFamily="18" charset="0"/>
              <a:ea typeface="Calibri" panose="020F0502020204030204" pitchFamily="34" charset="0"/>
              <a:cs typeface="Arial" panose="020B0604020202020204" pitchFamily="34" charset="0"/>
            </a:endParaRPr>
          </a:p>
          <a:p>
            <a:pPr algn="ctr">
              <a:lnSpc>
                <a:spcPct val="150000"/>
              </a:lnSpc>
              <a:spcAft>
                <a:spcPts val="0"/>
              </a:spcAft>
            </a:pPr>
            <a:r>
              <a:rPr lang="ka-GE" sz="1200" b="1" dirty="0">
                <a:latin typeface="Sylfaen" panose="010A0502050306030303" pitchFamily="18" charset="0"/>
                <a:ea typeface="Calibri" panose="020F0502020204030204" pitchFamily="34" charset="0"/>
                <a:cs typeface="Arial" panose="020B0604020202020204" pitchFamily="34" charset="0"/>
              </a:rPr>
              <a:t>ნაკელის სასოფლო სამეურნეო მიწებზე გატანის წესები:</a:t>
            </a:r>
            <a:endParaRPr lang="en-US" sz="12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ka-GE" sz="1200" dirty="0">
                <a:latin typeface="Sylfaen" panose="010A0502050306030303" pitchFamily="18" charset="0"/>
                <a:ea typeface="Calibri" panose="020F0502020204030204" pitchFamily="34" charset="0"/>
                <a:cs typeface="Arial" panose="020B0604020202020204" pitchFamily="34" charset="0"/>
              </a:rPr>
              <a:t>საწარმოდან გასვლამდე უნდა ჩამოირეცხოს ავტომობილის ნაკელით დაბინძურებული ნაწილები;</a:t>
            </a:r>
            <a:endParaRPr lang="en-US" sz="12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ka-GE" sz="1200" dirty="0">
                <a:latin typeface="Sylfaen" panose="010A0502050306030303" pitchFamily="18" charset="0"/>
                <a:ea typeface="Calibri" panose="020F0502020204030204" pitchFamily="34" charset="0"/>
                <a:cs typeface="Arial" panose="020B0604020202020204" pitchFamily="34" charset="0"/>
              </a:rPr>
              <a:t>შემოწმდეს მანქანის გამართულობა (რომ არ ხდება ნაკელის ჩამოღვრა);</a:t>
            </a:r>
            <a:endParaRPr lang="en-US" sz="12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ka-GE" sz="1200" dirty="0">
                <a:latin typeface="Sylfaen" panose="010A0502050306030303" pitchFamily="18" charset="0"/>
                <a:ea typeface="Calibri" panose="020F0502020204030204" pitchFamily="34" charset="0"/>
                <a:cs typeface="Arial" panose="020B0604020202020204" pitchFamily="34" charset="0"/>
              </a:rPr>
              <a:t> </a:t>
            </a:r>
            <a:endParaRPr lang="en-US" sz="12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ka-GE" sz="1200" b="1" dirty="0">
                <a:latin typeface="Sylfaen" panose="010A0502050306030303" pitchFamily="18" charset="0"/>
                <a:ea typeface="Calibri" panose="020F0502020204030204" pitchFamily="34" charset="0"/>
                <a:cs typeface="Arial" panose="020B0604020202020204" pitchFamily="34" charset="0"/>
              </a:rPr>
              <a:t>გაფანტვის რაოდენობა:</a:t>
            </a:r>
            <a:r>
              <a:rPr lang="ka-GE" sz="1200" dirty="0">
                <a:latin typeface="Sylfaen" panose="010A0502050306030303" pitchFamily="18" charset="0"/>
                <a:ea typeface="Calibri" panose="020F0502020204030204" pitchFamily="34" charset="0"/>
                <a:cs typeface="Arial" panose="020B0604020202020204" pitchFamily="34" charset="0"/>
              </a:rPr>
              <a:t> 1 მ</a:t>
            </a:r>
            <a:r>
              <a:rPr lang="ka-GE" sz="1200" baseline="30000" dirty="0">
                <a:latin typeface="Sylfaen" panose="010A0502050306030303" pitchFamily="18" charset="0"/>
                <a:ea typeface="Calibri" panose="020F0502020204030204" pitchFamily="34" charset="0"/>
                <a:cs typeface="Arial" panose="020B0604020202020204" pitchFamily="34" charset="0"/>
              </a:rPr>
              <a:t>2-</a:t>
            </a:r>
            <a:r>
              <a:rPr lang="ka-GE" sz="1200" dirty="0">
                <a:latin typeface="Sylfaen" panose="010A0502050306030303" pitchFamily="18" charset="0"/>
                <a:ea typeface="Calibri" panose="020F0502020204030204" pitchFamily="34" charset="0"/>
                <a:cs typeface="Arial" panose="020B0604020202020204" pitchFamily="34" charset="0"/>
              </a:rPr>
              <a:t>ე არაუმეტეს 0.</a:t>
            </a:r>
            <a:r>
              <a:rPr lang="en-US" sz="1200" dirty="0">
                <a:latin typeface="Sylfaen" panose="010A0502050306030303" pitchFamily="18" charset="0"/>
                <a:ea typeface="Calibri" panose="020F0502020204030204" pitchFamily="34" charset="0"/>
                <a:cs typeface="Arial" panose="020B0604020202020204" pitchFamily="34" charset="0"/>
              </a:rPr>
              <a:t>0</a:t>
            </a:r>
            <a:r>
              <a:rPr lang="ka-GE" sz="1200" dirty="0">
                <a:latin typeface="Sylfaen" panose="010A0502050306030303" pitchFamily="18" charset="0"/>
                <a:ea typeface="Calibri" panose="020F0502020204030204" pitchFamily="34" charset="0"/>
                <a:cs typeface="Arial" panose="020B0604020202020204" pitchFamily="34" charset="0"/>
              </a:rPr>
              <a:t>1 მ</a:t>
            </a:r>
            <a:r>
              <a:rPr lang="ka-GE" sz="1200" baseline="30000" dirty="0">
                <a:latin typeface="Sylfaen" panose="010A0502050306030303" pitchFamily="18" charset="0"/>
                <a:ea typeface="Calibri" panose="020F0502020204030204" pitchFamily="34" charset="0"/>
                <a:cs typeface="Arial" panose="020B0604020202020204" pitchFamily="34" charset="0"/>
              </a:rPr>
              <a:t>3</a:t>
            </a:r>
            <a:r>
              <a:rPr lang="ka-GE" sz="1200" dirty="0">
                <a:latin typeface="Sylfaen" panose="010A0502050306030303" pitchFamily="18" charset="0"/>
                <a:ea typeface="Calibri" panose="020F0502020204030204" pitchFamily="34" charset="0"/>
                <a:cs typeface="Arial" panose="020B0604020202020204" pitchFamily="34" charset="0"/>
              </a:rPr>
              <a:t> ნაკელი</a:t>
            </a:r>
            <a:r>
              <a:rPr lang="en-US" sz="1200" dirty="0">
                <a:latin typeface="Sylfaen" panose="010A0502050306030303" pitchFamily="18" charset="0"/>
                <a:ea typeface="Calibri" panose="020F0502020204030204" pitchFamily="34" charset="0"/>
                <a:cs typeface="Arial" panose="020B0604020202020204" pitchFamily="34" charset="0"/>
              </a:rPr>
              <a:t> (1</a:t>
            </a:r>
            <a:r>
              <a:rPr lang="ka-GE" sz="1200" dirty="0">
                <a:latin typeface="Sylfaen" panose="010A0502050306030303" pitchFamily="18" charset="0"/>
                <a:ea typeface="Calibri" panose="020F0502020204030204" pitchFamily="34" charset="0"/>
                <a:cs typeface="Arial" panose="020B0604020202020204" pitchFamily="34" charset="0"/>
              </a:rPr>
              <a:t>00 მ</a:t>
            </a:r>
            <a:r>
              <a:rPr lang="ka-GE" sz="1200" baseline="30000" dirty="0">
                <a:latin typeface="Sylfaen" panose="010A0502050306030303" pitchFamily="18" charset="0"/>
                <a:ea typeface="Calibri" panose="020F0502020204030204" pitchFamily="34" charset="0"/>
                <a:cs typeface="Arial" panose="020B0604020202020204" pitchFamily="34" charset="0"/>
              </a:rPr>
              <a:t>2</a:t>
            </a:r>
            <a:r>
              <a:rPr lang="ka-GE" sz="1200" dirty="0">
                <a:latin typeface="Sylfaen" panose="010A0502050306030303" pitchFamily="18" charset="0"/>
                <a:ea typeface="Calibri" panose="020F0502020204030204" pitchFamily="34" charset="0"/>
                <a:cs typeface="Arial" panose="020B0604020202020204" pitchFamily="34" charset="0"/>
              </a:rPr>
              <a:t>-ზე არაუმეტეს 1 მ</a:t>
            </a:r>
            <a:r>
              <a:rPr lang="en-US" sz="1200" baseline="30000" dirty="0">
                <a:latin typeface="Sylfaen" panose="010A0502050306030303" pitchFamily="18" charset="0"/>
                <a:ea typeface="Calibri" panose="020F0502020204030204" pitchFamily="34" charset="0"/>
                <a:cs typeface="Arial" panose="020B0604020202020204" pitchFamily="34" charset="0"/>
              </a:rPr>
              <a:t>3</a:t>
            </a:r>
            <a:r>
              <a:rPr lang="en-US" sz="1200" dirty="0">
                <a:latin typeface="Sylfaen" panose="010A0502050306030303" pitchFamily="18" charset="0"/>
                <a:ea typeface="Calibri" panose="020F0502020204030204" pitchFamily="34" charset="0"/>
                <a:cs typeface="Arial" panose="020B0604020202020204" pitchFamily="34" charset="0"/>
              </a:rPr>
              <a:t> </a:t>
            </a:r>
            <a:r>
              <a:rPr lang="ka-GE" sz="1200" dirty="0">
                <a:latin typeface="Sylfaen" panose="010A0502050306030303" pitchFamily="18" charset="0"/>
                <a:ea typeface="Calibri" panose="020F0502020204030204" pitchFamily="34" charset="0"/>
                <a:cs typeface="Arial" panose="020B0604020202020204" pitchFamily="34" charset="0"/>
              </a:rPr>
              <a:t>ნაკელი).</a:t>
            </a:r>
            <a:endParaRPr lang="en-US" sz="12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ka-GE" sz="1200" b="1" dirty="0">
                <a:latin typeface="Sylfaen" panose="010A0502050306030303" pitchFamily="18" charset="0"/>
                <a:ea typeface="Calibri" panose="020F0502020204030204" pitchFamily="34" charset="0"/>
                <a:cs typeface="Arial" panose="020B0604020202020204" pitchFamily="34" charset="0"/>
              </a:rPr>
              <a:t>განმეორებადობა:</a:t>
            </a:r>
            <a:r>
              <a:rPr lang="ka-GE" sz="1200" dirty="0">
                <a:latin typeface="Sylfaen" panose="010A0502050306030303" pitchFamily="18" charset="0"/>
                <a:ea typeface="Calibri" panose="020F0502020204030204" pitchFamily="34" charset="0"/>
                <a:cs typeface="Arial" panose="020B0604020202020204" pitchFamily="34" charset="0"/>
              </a:rPr>
              <a:t> ერთიდაიგივე მიწაზე ნაკელის შეტანიდან უნდა იყოს გასული არანაკლებ 3 თვე.</a:t>
            </a:r>
            <a:endParaRPr lang="en-US" sz="12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ka-GE" sz="1200" b="1" dirty="0">
                <a:latin typeface="Sylfaen" panose="010A0502050306030303" pitchFamily="18" charset="0"/>
                <a:ea typeface="Calibri" panose="020F0502020204030204" pitchFamily="34" charset="0"/>
                <a:cs typeface="Arial" panose="020B0604020202020204" pitchFamily="34" charset="0"/>
              </a:rPr>
              <a:t>მეტეოროლოგიური პირობები: </a:t>
            </a:r>
            <a:endParaRPr lang="en-US" sz="12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ka-GE" sz="1200" dirty="0">
                <a:latin typeface="Sylfaen" panose="010A0502050306030303" pitchFamily="18" charset="0"/>
                <a:ea typeface="Calibri" panose="020F0502020204030204" pitchFamily="34" charset="0"/>
                <a:cs typeface="Arial" panose="020B0604020202020204" pitchFamily="34" charset="0"/>
              </a:rPr>
              <a:t>სასურველია ნაკელის გაფანტვა მოხდეს დილით ადრე როდესაც მოსალოდნელია მზიანი, უქარო ამინდი.</a:t>
            </a:r>
            <a:endParaRPr lang="en-US" sz="12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ka-GE" sz="1200" b="1" dirty="0">
                <a:latin typeface="Sylfaen" panose="010A0502050306030303" pitchFamily="18" charset="0"/>
                <a:ea typeface="Calibri" panose="020F0502020204030204" pitchFamily="34" charset="0"/>
                <a:cs typeface="Arial" panose="020B0604020202020204" pitchFamily="34" charset="0"/>
              </a:rPr>
              <a:t>აკრძალულია, ნაკელის მინდვრებზე შეტანა როდესაც:</a:t>
            </a:r>
            <a:endParaRPr lang="en-US" sz="1200" dirty="0">
              <a:latin typeface="Sylfaen" panose="010A0502050306030303" pitchFamily="18" charset="0"/>
              <a:ea typeface="Calibri" panose="020F0502020204030204" pitchFamily="34" charset="0"/>
              <a:cs typeface="Arial" panose="020B0604020202020204" pitchFamily="34" charset="0"/>
            </a:endParaRPr>
          </a:p>
          <a:p>
            <a:pPr marL="342900" lvl="0" indent="-342900" algn="just">
              <a:lnSpc>
                <a:spcPct val="150000"/>
              </a:lnSpc>
              <a:spcAft>
                <a:spcPts val="0"/>
              </a:spcAft>
              <a:buFont typeface="Symbol" panose="05050102010706020507" pitchFamily="18" charset="2"/>
              <a:buChar char=""/>
            </a:pPr>
            <a:r>
              <a:rPr lang="ka-GE" sz="1200" dirty="0">
                <a:latin typeface="Sylfaen" panose="010A0502050306030303" pitchFamily="18" charset="0"/>
                <a:ea typeface="Calibri" panose="020F0502020204030204" pitchFamily="34" charset="0"/>
                <a:cs typeface="Arial" panose="020B0604020202020204" pitchFamily="34" charset="0"/>
              </a:rPr>
              <a:t>ნიადაგი გაყინულია;</a:t>
            </a:r>
            <a:endParaRPr lang="en-US" sz="1200" dirty="0">
              <a:latin typeface="Sylfaen" panose="010A0502050306030303" pitchFamily="18" charset="0"/>
              <a:ea typeface="Calibri" panose="020F0502020204030204" pitchFamily="34" charset="0"/>
              <a:cs typeface="Arial" panose="020B0604020202020204" pitchFamily="34" charset="0"/>
            </a:endParaRPr>
          </a:p>
          <a:p>
            <a:pPr marL="342900" lvl="0" indent="-342900" algn="just">
              <a:lnSpc>
                <a:spcPct val="150000"/>
              </a:lnSpc>
              <a:spcAft>
                <a:spcPts val="0"/>
              </a:spcAft>
              <a:buFont typeface="Symbol" panose="05050102010706020507" pitchFamily="18" charset="2"/>
              <a:buChar char=""/>
            </a:pPr>
            <a:r>
              <a:rPr lang="ka-GE" sz="1200" dirty="0">
                <a:latin typeface="Sylfaen" panose="010A0502050306030303" pitchFamily="18" charset="0"/>
                <a:ea typeface="Calibri" panose="020F0502020204030204" pitchFamily="34" charset="0"/>
                <a:cs typeface="Arial" panose="020B0604020202020204" pitchFamily="34" charset="0"/>
              </a:rPr>
              <a:t>ნიადაგი დაფარულია თოვლით;</a:t>
            </a:r>
            <a:endParaRPr lang="en-US" sz="1200" dirty="0">
              <a:latin typeface="Sylfaen" panose="010A0502050306030303" pitchFamily="18" charset="0"/>
              <a:ea typeface="Calibri" panose="020F0502020204030204" pitchFamily="34" charset="0"/>
              <a:cs typeface="Arial" panose="020B0604020202020204" pitchFamily="34" charset="0"/>
            </a:endParaRPr>
          </a:p>
          <a:p>
            <a:pPr marL="342900" lvl="0" indent="-342900" algn="just">
              <a:lnSpc>
                <a:spcPct val="150000"/>
              </a:lnSpc>
              <a:spcAft>
                <a:spcPts val="0"/>
              </a:spcAft>
              <a:buFont typeface="Symbol" panose="05050102010706020507" pitchFamily="18" charset="2"/>
              <a:buChar char=""/>
            </a:pPr>
            <a:r>
              <a:rPr lang="ka-GE" sz="1200" dirty="0">
                <a:latin typeface="Sylfaen" panose="010A0502050306030303" pitchFamily="18" charset="0"/>
                <a:ea typeface="Calibri" panose="020F0502020204030204" pitchFamily="34" charset="0"/>
                <a:cs typeface="Arial" panose="020B0604020202020204" pitchFamily="34" charset="0"/>
              </a:rPr>
              <a:t>ძლიერი წვიმის შემდეგ, ან სანამ ნიადაგი სველია (ზედაპირზე არის წყლის გუბეები);</a:t>
            </a:r>
            <a:endParaRPr lang="en-US" sz="1200" dirty="0">
              <a:latin typeface="Sylfaen" panose="010A0502050306030303" pitchFamily="18" charset="0"/>
              <a:ea typeface="Calibri" panose="020F0502020204030204" pitchFamily="34" charset="0"/>
              <a:cs typeface="Arial" panose="020B0604020202020204" pitchFamily="34" charset="0"/>
            </a:endParaRPr>
          </a:p>
          <a:p>
            <a:pPr marL="342900" lvl="0" indent="-342900" algn="just">
              <a:lnSpc>
                <a:spcPct val="150000"/>
              </a:lnSpc>
              <a:spcAft>
                <a:spcPts val="0"/>
              </a:spcAft>
              <a:buFont typeface="Symbol" panose="05050102010706020507" pitchFamily="18" charset="2"/>
              <a:buChar char=""/>
            </a:pPr>
            <a:r>
              <a:rPr lang="ka-GE" sz="1200" dirty="0">
                <a:latin typeface="Sylfaen" panose="010A0502050306030303" pitchFamily="18" charset="0"/>
                <a:ea typeface="Calibri" panose="020F0502020204030204" pitchFamily="34" charset="0"/>
                <a:cs typeface="Arial" panose="020B0604020202020204" pitchFamily="34" charset="0"/>
              </a:rPr>
              <a:t>ძლიერი ქარის დროს;</a:t>
            </a:r>
            <a:endParaRPr lang="en-US" sz="1200" dirty="0">
              <a:latin typeface="Sylfaen" panose="010A0502050306030303" pitchFamily="18" charset="0"/>
              <a:ea typeface="Calibri" panose="020F0502020204030204" pitchFamily="34" charset="0"/>
              <a:cs typeface="Arial" panose="020B0604020202020204" pitchFamily="34" charset="0"/>
            </a:endParaRPr>
          </a:p>
          <a:p>
            <a:pPr marL="342900" lvl="0" indent="-342900" algn="just">
              <a:lnSpc>
                <a:spcPct val="150000"/>
              </a:lnSpc>
              <a:spcAft>
                <a:spcPts val="0"/>
              </a:spcAft>
              <a:buFont typeface="Symbol" panose="05050102010706020507" pitchFamily="18" charset="2"/>
              <a:buChar char=""/>
            </a:pPr>
            <a:r>
              <a:rPr lang="ka-GE" sz="1200" dirty="0">
                <a:latin typeface="Sylfaen" panose="010A0502050306030303" pitchFamily="18" charset="0"/>
                <a:ea typeface="Calibri" panose="020F0502020204030204" pitchFamily="34" charset="0"/>
                <a:cs typeface="Arial" panose="020B0604020202020204" pitchFamily="34" charset="0"/>
              </a:rPr>
              <a:t>სადღესასწაულო დღეებში;</a:t>
            </a:r>
            <a:endParaRPr lang="en-US" sz="1200" dirty="0">
              <a:latin typeface="Sylfaen" panose="010A0502050306030303" pitchFamily="18" charset="0"/>
              <a:ea typeface="Calibri" panose="020F0502020204030204" pitchFamily="34" charset="0"/>
              <a:cs typeface="Arial" panose="020B0604020202020204" pitchFamily="34" charset="0"/>
            </a:endParaRPr>
          </a:p>
          <a:p>
            <a:pPr marL="457200" algn="just">
              <a:lnSpc>
                <a:spcPct val="150000"/>
              </a:lnSpc>
              <a:spcAft>
                <a:spcPts val="0"/>
              </a:spcAft>
            </a:pPr>
            <a:r>
              <a:rPr lang="ka-GE" sz="1200" dirty="0">
                <a:latin typeface="Sylfaen" panose="010A0502050306030303" pitchFamily="18" charset="0"/>
                <a:ea typeface="Calibri" panose="020F0502020204030204" pitchFamily="34" charset="0"/>
                <a:cs typeface="Arial" panose="020B0604020202020204" pitchFamily="34" charset="0"/>
              </a:rPr>
              <a:t> </a:t>
            </a:r>
            <a:endParaRPr lang="en-US" sz="1200" dirty="0">
              <a:latin typeface="Sylfaen" panose="010A0502050306030303" pitchFamily="18" charset="0"/>
              <a:ea typeface="Calibri" panose="020F0502020204030204" pitchFamily="34" charset="0"/>
              <a:cs typeface="Arial" panose="020B0604020202020204" pitchFamily="34" charset="0"/>
            </a:endParaRPr>
          </a:p>
          <a:p>
            <a:pPr marL="457200" algn="just">
              <a:lnSpc>
                <a:spcPct val="150000"/>
              </a:lnSpc>
              <a:spcAft>
                <a:spcPts val="0"/>
              </a:spcAft>
            </a:pPr>
            <a:r>
              <a:rPr lang="ka-GE" sz="1200" b="1" dirty="0">
                <a:latin typeface="Sylfaen" panose="010A0502050306030303" pitchFamily="18" charset="0"/>
                <a:ea typeface="Calibri" panose="020F0502020204030204" pitchFamily="34" charset="0"/>
                <a:cs typeface="Arial" panose="020B0604020202020204" pitchFamily="34" charset="0"/>
              </a:rPr>
              <a:t>ნაკელის მინდორზე გაფანტვისას დაიცავით დისტანცია მომიჯნავე ნაკვეთებთან და სარწყავ არხებთან:</a:t>
            </a:r>
            <a:endParaRPr lang="en-US" sz="12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ka-GE" sz="1200" dirty="0">
                <a:latin typeface="Sylfaen" panose="010A0502050306030303" pitchFamily="18" charset="0"/>
                <a:ea typeface="Calibri" panose="020F0502020204030204" pitchFamily="34" charset="0"/>
                <a:cs typeface="Arial" panose="020B0604020202020204" pitchFamily="34" charset="0"/>
              </a:rPr>
              <a:t>დისტანცია მომიჯნავე ნაკვეთებთან 2 მეტრი.</a:t>
            </a:r>
            <a:endParaRPr lang="en-US" sz="12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ka-GE" sz="1200" dirty="0">
                <a:latin typeface="Sylfaen" panose="010A0502050306030303" pitchFamily="18" charset="0"/>
                <a:ea typeface="Calibri" panose="020F0502020204030204" pitchFamily="34" charset="0"/>
                <a:cs typeface="Arial" panose="020B0604020202020204" pitchFamily="34" charset="0"/>
              </a:rPr>
              <a:t>დისტანცია ნაკვეთეზე ან მომიჯნავე მიწებზე გამავალ სარწყავ ან სადრენაჟე არხებთან: 10 მეტრი;</a:t>
            </a:r>
            <a:endParaRPr lang="en-US" sz="1200" dirty="0">
              <a:effectLst/>
              <a:latin typeface="Sylfaen" panose="010A0502050306030303"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756951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0"/>
            <a:ext cx="8763000" cy="5868273"/>
          </a:xfrm>
          <a:prstGeom prst="rect">
            <a:avLst/>
          </a:prstGeom>
        </p:spPr>
        <p:txBody>
          <a:bodyPr wrap="square">
            <a:spAutoFit/>
          </a:bodyPr>
          <a:lstStyle/>
          <a:p>
            <a:pPr lvl="1" algn="ctr">
              <a:lnSpc>
                <a:spcPct val="150000"/>
              </a:lnSpc>
              <a:spcBef>
                <a:spcPts val="200"/>
              </a:spcBef>
              <a:spcAft>
                <a:spcPts val="0"/>
              </a:spcAft>
            </a:pPr>
            <a:r>
              <a:rPr lang="en-US" sz="1300" b="1" dirty="0" err="1">
                <a:solidFill>
                  <a:srgbClr val="365F91"/>
                </a:solidFill>
                <a:latin typeface="Sylfaen" panose="010A0502050306030303" pitchFamily="18" charset="0"/>
                <a:ea typeface="Times New Roman" panose="02020603050405020304" pitchFamily="18" charset="0"/>
                <a:cs typeface="Sylfaen" panose="010A0502050306030303" pitchFamily="18" charset="0"/>
              </a:rPr>
              <a:t>დასკვნები</a:t>
            </a:r>
            <a:r>
              <a:rPr lang="en-US" sz="1300" b="1" dirty="0">
                <a:solidFill>
                  <a:srgbClr val="365F91"/>
                </a:solidFill>
                <a:latin typeface="Cambria" panose="02040503050406030204" pitchFamily="18" charset="0"/>
                <a:ea typeface="Times New Roman" panose="02020603050405020304" pitchFamily="18" charset="0"/>
                <a:cs typeface="Times New Roman" panose="02020603050405020304" pitchFamily="18" charset="0"/>
              </a:rPr>
              <a:t>: </a:t>
            </a:r>
            <a:endParaRPr lang="ka-GE" sz="1300" b="1" dirty="0" smtClean="0">
              <a:solidFill>
                <a:srgbClr val="365F91"/>
              </a:solidFill>
              <a:latin typeface="Cambria" panose="02040503050406030204" pitchFamily="18" charset="0"/>
              <a:ea typeface="Times New Roman" panose="02020603050405020304" pitchFamily="18" charset="0"/>
              <a:cs typeface="Times New Roman" panose="02020603050405020304" pitchFamily="18" charset="0"/>
            </a:endParaRPr>
          </a:p>
          <a:p>
            <a:pPr lvl="1" algn="ctr">
              <a:lnSpc>
                <a:spcPct val="150000"/>
              </a:lnSpc>
              <a:spcBef>
                <a:spcPts val="200"/>
              </a:spcBef>
              <a:spcAft>
                <a:spcPts val="0"/>
              </a:spcAft>
            </a:pPr>
            <a:endParaRPr lang="ka-GE" sz="1300" b="1" dirty="0">
              <a:solidFill>
                <a:srgbClr val="365F91"/>
              </a:solidFill>
              <a:latin typeface="Cambria" panose="02040503050406030204" pitchFamily="18" charset="0"/>
              <a:ea typeface="Times New Roman" panose="02020603050405020304" pitchFamily="18" charset="0"/>
              <a:cs typeface="Times New Roman" panose="02020603050405020304" pitchFamily="18" charset="0"/>
            </a:endParaRPr>
          </a:p>
          <a:p>
            <a:pPr lvl="1" algn="ctr">
              <a:lnSpc>
                <a:spcPct val="150000"/>
              </a:lnSpc>
              <a:spcBef>
                <a:spcPts val="200"/>
              </a:spcBef>
              <a:spcAft>
                <a:spcPts val="0"/>
              </a:spcAft>
            </a:pPr>
            <a:endParaRPr lang="en-US" sz="1300" b="1" dirty="0">
              <a:solidFill>
                <a:srgbClr val="365F91"/>
              </a:solidFill>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50000"/>
              </a:lnSpc>
              <a:spcAft>
                <a:spcPts val="0"/>
              </a:spcAft>
            </a:pPr>
            <a:r>
              <a:rPr lang="en-US" sz="1100" dirty="0" err="1">
                <a:latin typeface="Sylfaen" panose="010A0502050306030303" pitchFamily="18" charset="0"/>
                <a:ea typeface="Calibri" panose="020F0502020204030204" pitchFamily="34" charset="0"/>
                <a:cs typeface="Arial" panose="020B0604020202020204" pitchFamily="34" charset="0"/>
              </a:rPr>
              <a:t>საწარმოს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მიმდინარე</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საქმიანობა</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დადებით</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ზემოქმედებას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ახდენს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ადგილობრივი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მოსახლეობის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დასაქმებაზე</a:t>
            </a:r>
            <a:r>
              <a:rPr lang="en-US" sz="1100" dirty="0">
                <a:latin typeface="Sylfaen" panose="010A0502050306030303" pitchFamily="18" charset="0"/>
                <a:ea typeface="Calibri" panose="020F0502020204030204" pitchFamily="34" charset="0"/>
                <a:cs typeface="Arial" panose="020B0604020202020204" pitchFamily="34" charset="0"/>
              </a:rPr>
              <a:t>; </a:t>
            </a:r>
          </a:p>
          <a:p>
            <a:pPr algn="just">
              <a:lnSpc>
                <a:spcPct val="150000"/>
              </a:lnSpc>
              <a:spcAft>
                <a:spcPts val="0"/>
              </a:spcAft>
            </a:pPr>
            <a:r>
              <a:rPr lang="en-US" sz="1100" dirty="0" err="1">
                <a:latin typeface="Sylfaen" panose="010A0502050306030303" pitchFamily="18" charset="0"/>
                <a:ea typeface="Calibri" panose="020F0502020204030204" pitchFamily="34" charset="0"/>
                <a:cs typeface="Arial" panose="020B0604020202020204" pitchFamily="34" charset="0"/>
              </a:rPr>
              <a:t>ჩატარებული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კვლევის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შედეგების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მიხედვით</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საწარმოს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მიმდინარე</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საქმიანობის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პროცესში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ატმოსფერულ</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ჰაერში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მავნე</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ნივთიერებათა</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კონცენტრაციების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მნიშვნელობები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კანონმდებლობით</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დადგენილ</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მაჩვენებლებზე</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გადაჭარბებას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ადგილი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არ</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აქვს</a:t>
            </a:r>
            <a:r>
              <a:rPr lang="en-US" sz="1100" dirty="0">
                <a:latin typeface="Sylfaen" panose="010A0502050306030303" pitchFamily="18" charset="0"/>
                <a:ea typeface="Calibri" panose="020F0502020204030204" pitchFamily="34" charset="0"/>
                <a:cs typeface="Arial" panose="020B0604020202020204" pitchFamily="34" charset="0"/>
              </a:rPr>
              <a:t>; </a:t>
            </a:r>
          </a:p>
          <a:p>
            <a:pPr algn="just">
              <a:lnSpc>
                <a:spcPct val="150000"/>
              </a:lnSpc>
              <a:spcAft>
                <a:spcPts val="0"/>
              </a:spcAft>
            </a:pPr>
            <a:r>
              <a:rPr lang="en-US" sz="1100" dirty="0" err="1">
                <a:latin typeface="Sylfaen" panose="010A0502050306030303" pitchFamily="18" charset="0"/>
                <a:ea typeface="Calibri" panose="020F0502020204030204" pitchFamily="34" charset="0"/>
                <a:cs typeface="Arial" panose="020B0604020202020204" pitchFamily="34" charset="0"/>
              </a:rPr>
              <a:t>საწარმოს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მიმდინარე</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საქმიანობის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შედეგად</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ხმაურის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გავრცელებით</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გამოწვეული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ზემოქმედება</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არ</a:t>
            </a:r>
            <a:r>
              <a:rPr lang="ka-GE" sz="1100" dirty="0">
                <a:latin typeface="Sylfaen" panose="010A0502050306030303" pitchFamily="18" charset="0"/>
                <a:ea typeface="Calibri" panose="020F0502020204030204" pitchFamily="34" charset="0"/>
                <a:cs typeface="Arial" panose="020B0604020202020204" pitchFamily="34" charset="0"/>
              </a:rPr>
              <a:t>ის უმნიშნელო</a:t>
            </a:r>
            <a:r>
              <a:rPr lang="en-US" sz="1100" dirty="0">
                <a:latin typeface="Sylfaen" panose="010A0502050306030303" pitchFamily="18" charset="0"/>
                <a:ea typeface="Calibri" panose="020F0502020204030204" pitchFamily="34" charset="0"/>
                <a:cs typeface="Arial" panose="020B0604020202020204" pitchFamily="34" charset="0"/>
              </a:rPr>
              <a:t>; </a:t>
            </a:r>
          </a:p>
          <a:p>
            <a:pPr algn="just">
              <a:lnSpc>
                <a:spcPct val="150000"/>
              </a:lnSpc>
              <a:spcAft>
                <a:spcPts val="0"/>
              </a:spcAft>
            </a:pPr>
            <a:r>
              <a:rPr lang="en-US" sz="1100" dirty="0" err="1">
                <a:latin typeface="Sylfaen" panose="010A0502050306030303" pitchFamily="18" charset="0"/>
                <a:ea typeface="Calibri" panose="020F0502020204030204" pitchFamily="34" charset="0"/>
                <a:cs typeface="Arial" panose="020B0604020202020204" pitchFamily="34" charset="0"/>
              </a:rPr>
              <a:t>საწარმოს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განთავსების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რაიონის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შესწავლისას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ვერ</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გამოვლენილი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რომელიმე</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მნიშვნელოვანი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ფლორის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ან</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ფაუნის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სახეობა</a:t>
            </a:r>
            <a:r>
              <a:rPr lang="en-US" sz="1100" dirty="0">
                <a:latin typeface="Sylfaen" panose="010A0502050306030303" pitchFamily="18" charset="0"/>
                <a:ea typeface="Calibri" panose="020F0502020204030204" pitchFamily="34" charset="0"/>
                <a:cs typeface="Arial" panose="020B0604020202020204" pitchFamily="34" charset="0"/>
              </a:rPr>
              <a:t> </a:t>
            </a:r>
            <a:r>
              <a:rPr lang="ka-GE" sz="1100" dirty="0">
                <a:latin typeface="Sylfaen" panose="010A0502050306030303" pitchFamily="18" charset="0"/>
                <a:ea typeface="Calibri" panose="020F0502020204030204" pitchFamily="34" charset="0"/>
                <a:cs typeface="Arial" panose="020B0604020202020204" pitchFamily="34" charset="0"/>
              </a:rPr>
              <a:t>რომელზეც საქმიანობის განხორციელებას შესაძლოა ჰქონდეს უარყოფითი ზემოქმედება</a:t>
            </a:r>
            <a:r>
              <a:rPr lang="en-US" sz="1100" dirty="0">
                <a:latin typeface="Sylfaen" panose="010A0502050306030303" pitchFamily="18" charset="0"/>
                <a:ea typeface="Calibri" panose="020F0502020204030204" pitchFamily="34" charset="0"/>
                <a:cs typeface="Arial" panose="020B0604020202020204" pitchFamily="34" charset="0"/>
              </a:rPr>
              <a:t>, </a:t>
            </a:r>
            <a:r>
              <a:rPr lang="ka-GE" sz="1100" dirty="0">
                <a:latin typeface="Sylfaen" panose="010A0502050306030303" pitchFamily="18" charset="0"/>
                <a:ea typeface="Calibri" panose="020F0502020204030204" pitchFamily="34" charset="0"/>
                <a:cs typeface="Arial" panose="020B0604020202020204" pitchFamily="34" charset="0"/>
              </a:rPr>
              <a:t>მიუხედავად მინიმალური შესაძლო ზემოქმედებისა </a:t>
            </a:r>
            <a:r>
              <a:rPr lang="en-US" sz="1100" dirty="0">
                <a:latin typeface="Sylfaen" panose="010A0502050306030303" pitchFamily="18" charset="0"/>
                <a:ea typeface="Calibri" panose="020F0502020204030204" pitchFamily="34" charset="0"/>
                <a:cs typeface="Arial" panose="020B0604020202020204" pitchFamily="34" charset="0"/>
              </a:rPr>
              <a:t>  </a:t>
            </a:r>
            <a:r>
              <a:rPr lang="ka-GE" sz="1100" dirty="0">
                <a:latin typeface="Sylfaen" panose="010A0502050306030303" pitchFamily="18" charset="0"/>
                <a:ea typeface="Calibri" panose="020F0502020204030204" pitchFamily="34" charset="0"/>
                <a:cs typeface="Arial" panose="020B0604020202020204" pitchFamily="34" charset="0"/>
              </a:rPr>
              <a:t>ხმელთაშუაღღვეთის კუსთვის შემუშავდა თანამშრომლების რეკომენდაციის და ცნობიერების ამაღლების შემარბილებელი ღონისძიებები.</a:t>
            </a:r>
            <a:endParaRPr lang="en-US" sz="11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en-US" sz="1100" dirty="0" err="1">
                <a:latin typeface="Sylfaen" panose="010A0502050306030303" pitchFamily="18" charset="0"/>
                <a:ea typeface="Calibri" panose="020F0502020204030204" pitchFamily="34" charset="0"/>
                <a:cs typeface="Arial" panose="020B0604020202020204" pitchFamily="34" charset="0"/>
              </a:rPr>
              <a:t>საწარმოს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არ</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გააჩნია</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ჩამდინარე</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წყლები</a:t>
            </a:r>
            <a:r>
              <a:rPr lang="en-US" sz="1100" dirty="0">
                <a:latin typeface="Sylfaen" panose="010A0502050306030303" pitchFamily="18" charset="0"/>
                <a:ea typeface="Calibri" panose="020F0502020204030204" pitchFamily="34" charset="0"/>
                <a:cs typeface="Arial" panose="020B0604020202020204" pitchFamily="34" charset="0"/>
              </a:rPr>
              <a:t>; </a:t>
            </a:r>
          </a:p>
          <a:p>
            <a:pPr algn="just">
              <a:lnSpc>
                <a:spcPct val="150000"/>
              </a:lnSpc>
              <a:spcAft>
                <a:spcPts val="0"/>
              </a:spcAft>
            </a:pPr>
            <a:r>
              <a:rPr lang="en-US" sz="1100" dirty="0" err="1">
                <a:latin typeface="Sylfaen" panose="010A0502050306030303" pitchFamily="18" charset="0"/>
                <a:ea typeface="Calibri" panose="020F0502020204030204" pitchFamily="34" charset="0"/>
                <a:cs typeface="Arial" panose="020B0604020202020204" pitchFamily="34" charset="0"/>
              </a:rPr>
              <a:t>საწარმოში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მოხდება</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ნარჩენების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სეპარირებული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შეგროვება</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გამოყოფილია</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ცალკე</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სათავსო</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ნარჩენების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განთავსებისათვის</a:t>
            </a:r>
            <a:r>
              <a:rPr lang="en-US" sz="1100" dirty="0">
                <a:latin typeface="Sylfaen" panose="010A0502050306030303" pitchFamily="18" charset="0"/>
                <a:ea typeface="Calibri" panose="020F0502020204030204" pitchFamily="34" charset="0"/>
                <a:cs typeface="Arial" panose="020B0604020202020204" pitchFamily="34" charset="0"/>
              </a:rPr>
              <a:t>; </a:t>
            </a:r>
          </a:p>
          <a:p>
            <a:pPr algn="just">
              <a:lnSpc>
                <a:spcPct val="150000"/>
              </a:lnSpc>
              <a:spcAft>
                <a:spcPts val="0"/>
              </a:spcAft>
            </a:pPr>
            <a:r>
              <a:rPr lang="ka-GE" sz="1100" dirty="0">
                <a:latin typeface="Sylfaen" panose="010A0502050306030303" pitchFamily="18" charset="0"/>
                <a:ea typeface="Calibri" panose="020F0502020204030204" pitchFamily="34" charset="0"/>
                <a:cs typeface="Arial" panose="020B0604020202020204" pitchFamily="34" charset="0"/>
              </a:rPr>
              <a:t>შემუშავებულია და </a:t>
            </a:r>
            <a:r>
              <a:rPr lang="en-US" sz="1100" dirty="0" err="1">
                <a:latin typeface="Sylfaen" panose="010A0502050306030303" pitchFamily="18" charset="0"/>
                <a:ea typeface="Calibri" panose="020F0502020204030204" pitchFamily="34" charset="0"/>
                <a:cs typeface="Arial" panose="020B0604020202020204" pitchFamily="34" charset="0"/>
              </a:rPr>
              <a:t>აღნიშნული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შეტანილია</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წინამდებარე</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ანგარიშში</a:t>
            </a:r>
            <a:r>
              <a:rPr lang="en-US" sz="1100" dirty="0">
                <a:latin typeface="Sylfaen" panose="010A0502050306030303" pitchFamily="18" charset="0"/>
                <a:ea typeface="Calibri" panose="020F0502020204030204" pitchFamily="34" charset="0"/>
                <a:cs typeface="Arial" panose="020B0604020202020204" pitchFamily="34" charset="0"/>
              </a:rPr>
              <a:t>.</a:t>
            </a:r>
          </a:p>
          <a:p>
            <a:pPr marL="342900" lvl="0" indent="-342900" algn="just">
              <a:lnSpc>
                <a:spcPct val="150000"/>
              </a:lnSpc>
              <a:spcAft>
                <a:spcPts val="0"/>
              </a:spcAft>
              <a:buFont typeface="Symbol" panose="05050102010706020507" pitchFamily="18" charset="2"/>
              <a:buChar char=""/>
            </a:pPr>
            <a:r>
              <a:rPr lang="ka-GE" sz="1100" dirty="0">
                <a:latin typeface="Sylfaen" panose="010A0502050306030303" pitchFamily="18" charset="0"/>
                <a:ea typeface="Calibri" panose="020F0502020204030204" pitchFamily="34" charset="0"/>
                <a:cs typeface="Arial" panose="020B0604020202020204" pitchFamily="34" charset="0"/>
              </a:rPr>
              <a:t>შემარბილებელი </a:t>
            </a:r>
            <a:r>
              <a:rPr lang="en-US" sz="1100" dirty="0" err="1">
                <a:latin typeface="Sylfaen" panose="010A0502050306030303" pitchFamily="18" charset="0"/>
                <a:ea typeface="Calibri" panose="020F0502020204030204" pitchFamily="34" charset="0"/>
                <a:cs typeface="Arial" panose="020B0604020202020204" pitchFamily="34" charset="0"/>
              </a:rPr>
              <a:t>ღონისძიებების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გეგმა</a:t>
            </a:r>
            <a:r>
              <a:rPr lang="en-US" sz="1100" dirty="0">
                <a:latin typeface="Sylfaen" panose="010A0502050306030303" pitchFamily="18" charset="0"/>
                <a:ea typeface="Calibri" panose="020F0502020204030204" pitchFamily="34" charset="0"/>
                <a:cs typeface="Arial" panose="020B0604020202020204" pitchFamily="34" charset="0"/>
              </a:rPr>
              <a:t>;</a:t>
            </a:r>
          </a:p>
          <a:p>
            <a:pPr marL="342900" lvl="0" indent="-342900" algn="just">
              <a:lnSpc>
                <a:spcPct val="150000"/>
              </a:lnSpc>
              <a:spcAft>
                <a:spcPts val="0"/>
              </a:spcAft>
              <a:buFont typeface="Symbol" panose="05050102010706020507" pitchFamily="18" charset="2"/>
              <a:buChar char=""/>
            </a:pPr>
            <a:r>
              <a:rPr lang="en-US" sz="1100" dirty="0" err="1">
                <a:latin typeface="Sylfaen" panose="010A0502050306030303" pitchFamily="18" charset="0"/>
                <a:ea typeface="Calibri" panose="020F0502020204030204" pitchFamily="34" charset="0"/>
                <a:cs typeface="Arial" panose="020B0604020202020204" pitchFamily="34" charset="0"/>
              </a:rPr>
              <a:t>ნარჩენების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მართვის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გეგმა</a:t>
            </a:r>
            <a:r>
              <a:rPr lang="en-US" sz="1100" dirty="0">
                <a:latin typeface="Sylfaen" panose="010A0502050306030303" pitchFamily="18" charset="0"/>
                <a:ea typeface="Calibri" panose="020F0502020204030204" pitchFamily="34" charset="0"/>
                <a:cs typeface="Arial" panose="020B0604020202020204" pitchFamily="34" charset="0"/>
              </a:rPr>
              <a:t>;</a:t>
            </a:r>
          </a:p>
          <a:p>
            <a:pPr marL="342900" lvl="0" indent="-342900" algn="just">
              <a:lnSpc>
                <a:spcPct val="150000"/>
              </a:lnSpc>
              <a:spcAft>
                <a:spcPts val="0"/>
              </a:spcAft>
              <a:buFont typeface="Symbol" panose="05050102010706020507" pitchFamily="18" charset="2"/>
              <a:buChar char=""/>
            </a:pPr>
            <a:r>
              <a:rPr lang="en-US" sz="1100" dirty="0" err="1">
                <a:latin typeface="Sylfaen" panose="010A0502050306030303" pitchFamily="18" charset="0"/>
                <a:ea typeface="Calibri" panose="020F0502020204030204" pitchFamily="34" charset="0"/>
                <a:cs typeface="Arial" panose="020B0604020202020204" pitchFamily="34" charset="0"/>
              </a:rPr>
              <a:t>გარემოსდაცვითი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მონიტორინგის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გეგმა</a:t>
            </a:r>
            <a:r>
              <a:rPr lang="en-US" sz="1100" dirty="0">
                <a:latin typeface="Sylfaen" panose="010A0502050306030303" pitchFamily="18" charset="0"/>
                <a:ea typeface="Calibri" panose="020F0502020204030204" pitchFamily="34" charset="0"/>
                <a:cs typeface="Arial" panose="020B0604020202020204" pitchFamily="34" charset="0"/>
              </a:rPr>
              <a:t>;</a:t>
            </a:r>
          </a:p>
          <a:p>
            <a:pPr marL="342900" lvl="0" indent="-342900" algn="just">
              <a:lnSpc>
                <a:spcPct val="150000"/>
              </a:lnSpc>
              <a:spcAft>
                <a:spcPts val="0"/>
              </a:spcAft>
              <a:buFont typeface="Symbol" panose="05050102010706020507" pitchFamily="18" charset="2"/>
              <a:buChar char=""/>
            </a:pPr>
            <a:r>
              <a:rPr lang="en-US" sz="1100" dirty="0" err="1">
                <a:latin typeface="Sylfaen" panose="010A0502050306030303" pitchFamily="18" charset="0"/>
                <a:ea typeface="Calibri" panose="020F0502020204030204" pitchFamily="34" charset="0"/>
                <a:cs typeface="Arial" panose="020B0604020202020204" pitchFamily="34" charset="0"/>
              </a:rPr>
              <a:t>ავარიულ</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სიტუაციებზე</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რეაგირების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გეგმა</a:t>
            </a:r>
            <a:r>
              <a:rPr lang="en-US" sz="1100" dirty="0">
                <a:latin typeface="Sylfaen" panose="010A0502050306030303" pitchFamily="18" charset="0"/>
                <a:ea typeface="Calibri" panose="020F0502020204030204" pitchFamily="34" charset="0"/>
                <a:cs typeface="Arial" panose="020B0604020202020204" pitchFamily="34" charset="0"/>
              </a:rPr>
              <a:t>;</a:t>
            </a:r>
          </a:p>
          <a:p>
            <a:pPr marL="342900" lvl="0" indent="-342900" algn="just">
              <a:lnSpc>
                <a:spcPct val="150000"/>
              </a:lnSpc>
              <a:spcAft>
                <a:spcPts val="0"/>
              </a:spcAft>
              <a:buFont typeface="Symbol" panose="05050102010706020507" pitchFamily="18" charset="2"/>
              <a:buChar char=""/>
            </a:pPr>
            <a:r>
              <a:rPr lang="ka-GE" sz="1100" dirty="0">
                <a:latin typeface="Sylfaen" panose="010A0502050306030303" pitchFamily="18" charset="0"/>
                <a:ea typeface="Calibri" panose="020F0502020204030204" pitchFamily="34" charset="0"/>
                <a:cs typeface="Arial" panose="020B0604020202020204" pitchFamily="34" charset="0"/>
              </a:rPr>
              <a:t>ნაკელის გაფანტვის წესები.</a:t>
            </a:r>
            <a:endParaRPr lang="en-US" sz="11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en-US" sz="1100" dirty="0" err="1">
                <a:latin typeface="Sylfaen" panose="010A0502050306030303" pitchFamily="18" charset="0"/>
                <a:ea typeface="Calibri" panose="020F0502020204030204" pitchFamily="34" charset="0"/>
                <a:cs typeface="Arial" panose="020B0604020202020204" pitchFamily="34" charset="0"/>
              </a:rPr>
              <a:t>წინამდებარე</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გარემოზე</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ზემოქმედების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შეფასების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ანგარიშში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მოცემული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შემარბილებელ</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ღონისძიებათა</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გეგმით</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გათვალისწინებული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სამუშაოების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შესრულების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შემთხვევაში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უზრუნველყოფილი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იქნება</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საწარმოს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მიმდინარე</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საქმიანობით</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გამოწვეული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გარემოზე</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ნეგატიური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ზემოქმდების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მინიმიზაცია</a:t>
            </a:r>
            <a:r>
              <a:rPr lang="en-US" sz="1100" dirty="0">
                <a:latin typeface="Sylfaen" panose="010A0502050306030303" pitchFamily="18" charset="0"/>
                <a:ea typeface="Calibri" panose="020F0502020204030204" pitchFamily="34" charset="0"/>
                <a:cs typeface="Arial" panose="020B0604020202020204" pitchFamily="34" charset="0"/>
              </a:rPr>
              <a:t>. </a:t>
            </a:r>
            <a:endParaRPr lang="en-US" sz="1100" dirty="0">
              <a:effectLst/>
              <a:latin typeface="Sylfaen" panose="010A0502050306030303"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125490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76200"/>
            <a:ext cx="8686800" cy="6070893"/>
          </a:xfrm>
          <a:prstGeom prst="rect">
            <a:avLst/>
          </a:prstGeom>
        </p:spPr>
        <p:txBody>
          <a:bodyPr wrap="square">
            <a:spAutoFit/>
          </a:bodyPr>
          <a:lstStyle/>
          <a:p>
            <a:pPr lvl="1" algn="ctr">
              <a:lnSpc>
                <a:spcPct val="150000"/>
              </a:lnSpc>
              <a:spcBef>
                <a:spcPts val="200"/>
              </a:spcBef>
              <a:spcAft>
                <a:spcPts val="0"/>
              </a:spcAft>
            </a:pPr>
            <a:r>
              <a:rPr lang="en-US" sz="1300" b="1" dirty="0" err="1">
                <a:solidFill>
                  <a:srgbClr val="365F91"/>
                </a:solidFill>
                <a:latin typeface="Sylfaen" panose="010A0502050306030303" pitchFamily="18" charset="0"/>
                <a:ea typeface="Times New Roman" panose="02020603050405020304" pitchFamily="18" charset="0"/>
                <a:cs typeface="Sylfaen" panose="010A0502050306030303" pitchFamily="18" charset="0"/>
              </a:rPr>
              <a:t>რეკომენდაციები</a:t>
            </a:r>
            <a:r>
              <a:rPr lang="en-US" sz="1300" b="1" dirty="0">
                <a:solidFill>
                  <a:srgbClr val="365F91"/>
                </a:solidFill>
                <a:latin typeface="Cambria" panose="02040503050406030204" pitchFamily="18" charset="0"/>
                <a:ea typeface="Times New Roman" panose="02020603050405020304" pitchFamily="18" charset="0"/>
                <a:cs typeface="Times New Roman" panose="02020603050405020304" pitchFamily="18" charset="0"/>
              </a:rPr>
              <a:t>: </a:t>
            </a:r>
          </a:p>
          <a:p>
            <a:pPr algn="just">
              <a:lnSpc>
                <a:spcPct val="150000"/>
              </a:lnSpc>
              <a:spcAft>
                <a:spcPts val="0"/>
              </a:spcAft>
            </a:pPr>
            <a:r>
              <a:rPr lang="en-US" sz="1100" dirty="0" err="1">
                <a:latin typeface="Sylfaen" panose="010A0502050306030303" pitchFamily="18" charset="0"/>
                <a:ea typeface="Calibri" panose="020F0502020204030204" pitchFamily="34" charset="0"/>
                <a:cs typeface="Arial" panose="020B0604020202020204" pitchFamily="34" charset="0"/>
              </a:rPr>
              <a:t>ზემოთ</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აღნიშნულის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გათვალისწინებით</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მიმდინარე</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საქმიანობის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გარემოზე</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ზემოქმდების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შემცირების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მიზნით</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რეკომენდებულია</a:t>
            </a:r>
            <a:r>
              <a:rPr lang="en-US" sz="1100" dirty="0">
                <a:latin typeface="Sylfaen" panose="010A0502050306030303" pitchFamily="18" charset="0"/>
                <a:ea typeface="Calibri" panose="020F0502020204030204" pitchFamily="34" charset="0"/>
                <a:cs typeface="Arial" panose="020B0604020202020204" pitchFamily="34" charset="0"/>
              </a:rPr>
              <a:t>, </a:t>
            </a:r>
            <a:r>
              <a:rPr lang="ka-GE" sz="1100" dirty="0">
                <a:latin typeface="Sylfaen" panose="010A0502050306030303" pitchFamily="18" charset="0"/>
                <a:ea typeface="Calibri" panose="020F0502020204030204" pitchFamily="34" charset="0"/>
                <a:cs typeface="Arial" panose="020B0604020202020204" pitchFamily="34" charset="0"/>
              </a:rPr>
              <a:t>დაცული იყოს:</a:t>
            </a:r>
            <a:endParaRPr lang="en-US" sz="1100" dirty="0">
              <a:latin typeface="Sylfaen" panose="010A0502050306030303" pitchFamily="18" charset="0"/>
              <a:ea typeface="Calibri" panose="020F0502020204030204" pitchFamily="34" charset="0"/>
              <a:cs typeface="Arial" panose="020B0604020202020204" pitchFamily="34" charset="0"/>
            </a:endParaRPr>
          </a:p>
          <a:p>
            <a:pPr marL="342900" lvl="0" indent="-342900" algn="just">
              <a:lnSpc>
                <a:spcPct val="150000"/>
              </a:lnSpc>
              <a:spcAft>
                <a:spcPts val="0"/>
              </a:spcAft>
              <a:buFont typeface="Symbol" panose="05050102010706020507" pitchFamily="18" charset="2"/>
              <a:buChar char=""/>
            </a:pPr>
            <a:r>
              <a:rPr lang="ka-GE" sz="1100" dirty="0">
                <a:latin typeface="Sylfaen" panose="010A0502050306030303" pitchFamily="18" charset="0"/>
                <a:ea typeface="Calibri" panose="020F0502020204030204" pitchFamily="34" charset="0"/>
                <a:cs typeface="Arial" panose="020B0604020202020204" pitchFamily="34" charset="0"/>
              </a:rPr>
              <a:t>შემარბილებელი </a:t>
            </a:r>
            <a:r>
              <a:rPr lang="en-US" sz="1100" dirty="0" err="1">
                <a:latin typeface="Sylfaen" panose="010A0502050306030303" pitchFamily="18" charset="0"/>
                <a:ea typeface="Calibri" panose="020F0502020204030204" pitchFamily="34" charset="0"/>
                <a:cs typeface="Arial" panose="020B0604020202020204" pitchFamily="34" charset="0"/>
              </a:rPr>
              <a:t>ღონისძიებების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გეგმა</a:t>
            </a:r>
            <a:r>
              <a:rPr lang="en-US" sz="1100" dirty="0">
                <a:latin typeface="Sylfaen" panose="010A0502050306030303" pitchFamily="18" charset="0"/>
                <a:ea typeface="Calibri" panose="020F0502020204030204" pitchFamily="34" charset="0"/>
                <a:cs typeface="Arial" panose="020B0604020202020204" pitchFamily="34" charset="0"/>
              </a:rPr>
              <a:t>;</a:t>
            </a:r>
          </a:p>
          <a:p>
            <a:pPr marL="342900" lvl="0" indent="-342900" algn="just">
              <a:lnSpc>
                <a:spcPct val="150000"/>
              </a:lnSpc>
              <a:spcAft>
                <a:spcPts val="0"/>
              </a:spcAft>
              <a:buFont typeface="Symbol" panose="05050102010706020507" pitchFamily="18" charset="2"/>
              <a:buChar char=""/>
            </a:pPr>
            <a:r>
              <a:rPr lang="en-US" sz="1100" dirty="0" err="1">
                <a:latin typeface="Sylfaen" panose="010A0502050306030303" pitchFamily="18" charset="0"/>
                <a:ea typeface="Calibri" panose="020F0502020204030204" pitchFamily="34" charset="0"/>
                <a:cs typeface="Arial" panose="020B0604020202020204" pitchFamily="34" charset="0"/>
              </a:rPr>
              <a:t>ნარჩენების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მართვის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გეგმა</a:t>
            </a:r>
            <a:r>
              <a:rPr lang="en-US" sz="1100" dirty="0">
                <a:latin typeface="Sylfaen" panose="010A0502050306030303" pitchFamily="18" charset="0"/>
                <a:ea typeface="Calibri" panose="020F0502020204030204" pitchFamily="34" charset="0"/>
                <a:cs typeface="Arial" panose="020B0604020202020204" pitchFamily="34" charset="0"/>
              </a:rPr>
              <a:t>;</a:t>
            </a:r>
          </a:p>
          <a:p>
            <a:pPr marL="342900" lvl="0" indent="-342900" algn="just">
              <a:lnSpc>
                <a:spcPct val="150000"/>
              </a:lnSpc>
              <a:spcAft>
                <a:spcPts val="0"/>
              </a:spcAft>
              <a:buFont typeface="Symbol" panose="05050102010706020507" pitchFamily="18" charset="2"/>
              <a:buChar char=""/>
            </a:pPr>
            <a:r>
              <a:rPr lang="en-US" sz="1100" dirty="0" err="1">
                <a:latin typeface="Sylfaen" panose="010A0502050306030303" pitchFamily="18" charset="0"/>
                <a:ea typeface="Calibri" panose="020F0502020204030204" pitchFamily="34" charset="0"/>
                <a:cs typeface="Arial" panose="020B0604020202020204" pitchFamily="34" charset="0"/>
              </a:rPr>
              <a:t>გარემოსდაცვითი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მონიტორინგის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გეგმა</a:t>
            </a:r>
            <a:r>
              <a:rPr lang="en-US" sz="1100" dirty="0">
                <a:latin typeface="Sylfaen" panose="010A0502050306030303" pitchFamily="18" charset="0"/>
                <a:ea typeface="Calibri" panose="020F0502020204030204" pitchFamily="34" charset="0"/>
                <a:cs typeface="Arial" panose="020B0604020202020204" pitchFamily="34" charset="0"/>
              </a:rPr>
              <a:t>;</a:t>
            </a:r>
          </a:p>
          <a:p>
            <a:pPr marL="342900" lvl="0" indent="-342900" algn="just">
              <a:lnSpc>
                <a:spcPct val="150000"/>
              </a:lnSpc>
              <a:spcAft>
                <a:spcPts val="0"/>
              </a:spcAft>
              <a:buFont typeface="Symbol" panose="05050102010706020507" pitchFamily="18" charset="2"/>
              <a:buChar char=""/>
            </a:pPr>
            <a:r>
              <a:rPr lang="en-US" sz="1100" dirty="0" err="1">
                <a:latin typeface="Sylfaen" panose="010A0502050306030303" pitchFamily="18" charset="0"/>
                <a:ea typeface="Calibri" panose="020F0502020204030204" pitchFamily="34" charset="0"/>
                <a:cs typeface="Arial" panose="020B0604020202020204" pitchFamily="34" charset="0"/>
              </a:rPr>
              <a:t>ავარიულ</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სიტუაციებზე</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რეაგირების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გეგმა</a:t>
            </a:r>
            <a:r>
              <a:rPr lang="en-US" sz="1100" dirty="0">
                <a:latin typeface="Sylfaen" panose="010A0502050306030303" pitchFamily="18" charset="0"/>
                <a:ea typeface="Calibri" panose="020F0502020204030204" pitchFamily="34" charset="0"/>
                <a:cs typeface="Arial" panose="020B0604020202020204" pitchFamily="34" charset="0"/>
              </a:rPr>
              <a:t>;</a:t>
            </a:r>
          </a:p>
          <a:p>
            <a:pPr marL="342900" lvl="0" indent="-342900" algn="just">
              <a:lnSpc>
                <a:spcPct val="150000"/>
              </a:lnSpc>
              <a:spcAft>
                <a:spcPts val="0"/>
              </a:spcAft>
              <a:buFont typeface="Symbol" panose="05050102010706020507" pitchFamily="18" charset="2"/>
              <a:buChar char=""/>
            </a:pPr>
            <a:r>
              <a:rPr lang="ka-GE" sz="1100" dirty="0">
                <a:latin typeface="Sylfaen" panose="010A0502050306030303" pitchFamily="18" charset="0"/>
                <a:ea typeface="Calibri" panose="020F0502020204030204" pitchFamily="34" charset="0"/>
                <a:cs typeface="Arial" panose="020B0604020202020204" pitchFamily="34" charset="0"/>
              </a:rPr>
              <a:t>ნაკელის გაფანტვის წესები.</a:t>
            </a:r>
            <a:endParaRPr lang="en-US" sz="11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ka-GE" sz="1100" dirty="0">
                <a:latin typeface="Sylfaen" panose="010A0502050306030303" pitchFamily="18" charset="0"/>
                <a:ea typeface="Calibri" panose="020F0502020204030204" pitchFamily="34" charset="0"/>
                <a:cs typeface="Arial" panose="020B0604020202020204" pitchFamily="34" charset="0"/>
              </a:rPr>
              <a:t>შრომის უსაფრთხოების სპეციალისტმა რეგულარულად შეამოწმოს დასაქმებულთა შრომითი პირობები, საჭროებისამებრ განაახლოს ავარიულ სიტუაციებზე რეაგირების გეგმა.</a:t>
            </a:r>
            <a:endParaRPr lang="en-US" sz="1100" dirty="0">
              <a:latin typeface="Sylfaen" panose="010A0502050306030303" pitchFamily="18" charset="0"/>
              <a:ea typeface="Calibri" panose="020F0502020204030204" pitchFamily="34" charset="0"/>
              <a:cs typeface="Arial" panose="020B0604020202020204" pitchFamily="34" charset="0"/>
            </a:endParaRPr>
          </a:p>
          <a:p>
            <a:pPr marL="457200" algn="just">
              <a:lnSpc>
                <a:spcPct val="150000"/>
              </a:lnSpc>
              <a:spcAft>
                <a:spcPts val="0"/>
              </a:spcAft>
            </a:pPr>
            <a:r>
              <a:rPr lang="ka-GE" sz="1100" dirty="0">
                <a:solidFill>
                  <a:srgbClr val="000000"/>
                </a:solidFill>
                <a:latin typeface="Sylfaen" panose="010A0502050306030303" pitchFamily="18" charset="0"/>
                <a:ea typeface="Calibri" panose="020F0502020204030204" pitchFamily="34" charset="0"/>
                <a:cs typeface="Arial" panose="020B0604020202020204" pitchFamily="34" charset="0"/>
              </a:rPr>
              <a:t>საჭიროა საწარმომ მოიპოვოს მიწისქვეშა წყლის ლიცენზიები. ხოლო მანამდე კი წყლით უზრუნველყოფა უზრუნველყოს ტექნიკური წყლის შესყიდვით ავტოცისტერნების მეშვეობით.</a:t>
            </a:r>
            <a:endParaRPr lang="en-US" sz="11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ka-GE" sz="1100" dirty="0">
                <a:latin typeface="Sylfaen" panose="010A0502050306030303" pitchFamily="18" charset="0"/>
                <a:ea typeface="Calibri" panose="020F0502020204030204" pitchFamily="34" charset="0"/>
                <a:cs typeface="Arial" panose="020B0604020202020204" pitchFamily="34" charset="0"/>
              </a:rPr>
              <a:t> </a:t>
            </a:r>
            <a:endParaRPr lang="en-US" sz="1100" dirty="0">
              <a:latin typeface="Sylfaen" panose="010A0502050306030303" pitchFamily="18" charset="0"/>
              <a:ea typeface="Calibri" panose="020F0502020204030204" pitchFamily="34" charset="0"/>
              <a:cs typeface="Arial" panose="020B0604020202020204" pitchFamily="34" charset="0"/>
            </a:endParaRPr>
          </a:p>
          <a:p>
            <a:pPr algn="just">
              <a:lnSpc>
                <a:spcPct val="150000"/>
              </a:lnSpc>
              <a:spcAft>
                <a:spcPts val="0"/>
              </a:spcAft>
            </a:pPr>
            <a:r>
              <a:rPr lang="en-US" sz="1100" dirty="0">
                <a:latin typeface="Sylfaen" panose="010A0502050306030303" pitchFamily="18" charset="0"/>
                <a:ea typeface="Calibri" panose="020F0502020204030204" pitchFamily="34" charset="0"/>
                <a:cs typeface="Arial" panose="020B0604020202020204" pitchFamily="34" charset="0"/>
              </a:rPr>
              <a:t> </a:t>
            </a:r>
          </a:p>
          <a:p>
            <a:pPr algn="just">
              <a:lnSpc>
                <a:spcPct val="150000"/>
              </a:lnSpc>
              <a:spcAft>
                <a:spcPts val="0"/>
              </a:spcAft>
            </a:pPr>
            <a:r>
              <a:rPr lang="en-US" sz="1100" dirty="0" err="1">
                <a:latin typeface="Sylfaen" panose="010A0502050306030303" pitchFamily="18" charset="0"/>
                <a:ea typeface="Calibri" panose="020F0502020204030204" pitchFamily="34" charset="0"/>
                <a:cs typeface="Arial" panose="020B0604020202020204" pitchFamily="34" charset="0"/>
              </a:rPr>
              <a:t>იმ</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შემთხვევაში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თუ</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დაგეგმილი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საქმიანობის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განხორციელებისას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საწარმო</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დაიცავს</a:t>
            </a:r>
            <a:r>
              <a:rPr lang="en-US" sz="1100" dirty="0">
                <a:latin typeface="Sylfaen" panose="010A0502050306030303" pitchFamily="18" charset="0"/>
                <a:ea typeface="Calibri" panose="020F0502020204030204" pitchFamily="34" charset="0"/>
                <a:cs typeface="Arial" panose="020B0604020202020204" pitchFamily="34" charset="0"/>
              </a:rPr>
              <a:t> </a:t>
            </a:r>
            <a:r>
              <a:rPr lang="ka-GE" sz="1100" dirty="0">
                <a:latin typeface="Sylfaen" panose="010A0502050306030303" pitchFamily="18" charset="0"/>
                <a:ea typeface="Calibri" panose="020F0502020204030204" pitchFamily="34" charset="0"/>
                <a:cs typeface="Arial" panose="020B0604020202020204" pitchFamily="34" charset="0"/>
              </a:rPr>
              <a:t>მანქანა-დანადგარების ექსპლუატაციის პირობებს, უზრუნვეყოფს მათ გამართულ მუშაობს და </a:t>
            </a:r>
            <a:r>
              <a:rPr lang="en-US" sz="1100" dirty="0" err="1">
                <a:latin typeface="Sylfaen" panose="010A0502050306030303" pitchFamily="18" charset="0"/>
                <a:ea typeface="Calibri" panose="020F0502020204030204" pitchFamily="34" charset="0"/>
                <a:cs typeface="Arial" panose="020B0604020202020204" pitchFamily="34" charset="0"/>
              </a:rPr>
              <a:t>იხელმძღვანელებს</a:t>
            </a:r>
            <a:r>
              <a:rPr lang="en-US" sz="1100" dirty="0">
                <a:latin typeface="Sylfaen" panose="010A0502050306030303" pitchFamily="18" charset="0"/>
                <a:ea typeface="Calibri" panose="020F0502020204030204" pitchFamily="34" charset="0"/>
                <a:cs typeface="Arial" panose="020B0604020202020204" pitchFamily="34" charset="0"/>
              </a:rPr>
              <a:t> </a:t>
            </a:r>
            <a:r>
              <a:rPr lang="ka-GE" sz="1100" dirty="0">
                <a:latin typeface="Sylfaen" panose="010A0502050306030303" pitchFamily="18" charset="0"/>
                <a:ea typeface="Calibri" panose="020F0502020204030204" pitchFamily="34" charset="0"/>
                <a:cs typeface="Arial" panose="020B0604020202020204" pitchFamily="34" charset="0"/>
              </a:rPr>
              <a:t>წინამდებარე ანგარიშში წარმოდგენილი პრევენციული და შემარბილებელი ღონისძიებებით და რეკომენდაციებით </a:t>
            </a:r>
            <a:r>
              <a:rPr lang="en-US" sz="1100" dirty="0">
                <a:latin typeface="Sylfaen" panose="010A0502050306030303" pitchFamily="18" charset="0"/>
                <a:ea typeface="Calibri" panose="020F0502020204030204" pitchFamily="34" charset="0"/>
                <a:cs typeface="Arial" panose="020B0604020202020204" pitchFamily="34" charset="0"/>
              </a:rPr>
              <a:t>- </a:t>
            </a:r>
            <a:r>
              <a:rPr lang="ka-GE" sz="1100" dirty="0">
                <a:latin typeface="Sylfaen" panose="010A0502050306030303" pitchFamily="18" charset="0"/>
                <a:ea typeface="Calibri" panose="020F0502020204030204" pitchFamily="34" charset="0"/>
                <a:cs typeface="Arial" panose="020B0604020202020204" pitchFamily="34" charset="0"/>
              </a:rPr>
              <a:t>გარემოსდაცვითი გადაწყვეტილების მითების მიზნით </a:t>
            </a:r>
            <a:r>
              <a:rPr lang="en-US" sz="1100" dirty="0" err="1">
                <a:latin typeface="Sylfaen" panose="010A0502050306030303" pitchFamily="18" charset="0"/>
                <a:ea typeface="Calibri" panose="020F0502020204030204" pitchFamily="34" charset="0"/>
                <a:cs typeface="Arial" panose="020B0604020202020204" pitchFamily="34" charset="0"/>
              </a:rPr>
              <a:t>შესაძლებელია</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გაკეთდეს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შეფასებები</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რომელთა</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თანახმადაც</a:t>
            </a:r>
            <a:r>
              <a:rPr lang="en-US" sz="1100" dirty="0">
                <a:latin typeface="Sylfaen" panose="010A0502050306030303" pitchFamily="18" charset="0"/>
                <a:ea typeface="Calibri" panose="020F0502020204030204" pitchFamily="34" charset="0"/>
                <a:cs typeface="Arial" panose="020B0604020202020204" pitchFamily="34" charset="0"/>
              </a:rPr>
              <a:t>: </a:t>
            </a:r>
          </a:p>
          <a:p>
            <a:pPr algn="just">
              <a:spcAft>
                <a:spcPts val="0"/>
              </a:spcAft>
            </a:pPr>
            <a:r>
              <a:rPr lang="en-US" sz="1150" dirty="0">
                <a:solidFill>
                  <a:srgbClr val="000000"/>
                </a:solidFill>
                <a:latin typeface="Sylfaen" panose="010A0502050306030303" pitchFamily="18" charset="0"/>
                <a:ea typeface="Calibri" panose="020F0502020204030204" pitchFamily="34" charset="0"/>
                <a:cs typeface="Arial" panose="020B0604020202020204" pitchFamily="34" charset="0"/>
              </a:rPr>
              <a:t> </a:t>
            </a:r>
            <a:endParaRPr lang="en-US" sz="1200" dirty="0">
              <a:solidFill>
                <a:srgbClr val="000000"/>
              </a:solidFill>
              <a:latin typeface="Sylfaen" panose="010A0502050306030303" pitchFamily="18" charset="0"/>
              <a:ea typeface="Calibri" panose="020F0502020204030204" pitchFamily="34" charset="0"/>
              <a:cs typeface="Sylfaen" panose="010A0502050306030303" pitchFamily="18" charset="0"/>
            </a:endParaRPr>
          </a:p>
          <a:p>
            <a:pPr marL="342900" lvl="0" indent="-342900" algn="just">
              <a:lnSpc>
                <a:spcPct val="150000"/>
              </a:lnSpc>
              <a:spcAft>
                <a:spcPts val="0"/>
              </a:spcAft>
              <a:buFont typeface="Symbol" panose="05050102010706020507" pitchFamily="18" charset="2"/>
              <a:buChar char=""/>
            </a:pPr>
            <a:r>
              <a:rPr lang="ka-GE" sz="1100" dirty="0">
                <a:latin typeface="Sylfaen" panose="010A0502050306030303" pitchFamily="18" charset="0"/>
                <a:ea typeface="Calibri" panose="020F0502020204030204" pitchFamily="34" charset="0"/>
                <a:cs typeface="Arial" panose="020B0604020202020204" pitchFamily="34" charset="0"/>
              </a:rPr>
              <a:t>ს</a:t>
            </a:r>
            <a:r>
              <a:rPr lang="en-US" sz="1100" dirty="0" err="1">
                <a:latin typeface="Sylfaen" panose="010A0502050306030303" pitchFamily="18" charset="0"/>
                <a:ea typeface="Calibri" panose="020F0502020204030204" pitchFamily="34" charset="0"/>
                <a:cs typeface="Arial" panose="020B0604020202020204" pitchFamily="34" charset="0"/>
              </a:rPr>
              <a:t>აქმიანობის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განხორციელება</a:t>
            </a:r>
            <a:r>
              <a:rPr lang="en-US" sz="1100" dirty="0">
                <a:latin typeface="Sylfaen" panose="010A0502050306030303" pitchFamily="18" charset="0"/>
                <a:ea typeface="Calibri" panose="020F0502020204030204" pitchFamily="34" charset="0"/>
                <a:cs typeface="Arial" panose="020B0604020202020204" pitchFamily="34" charset="0"/>
              </a:rPr>
              <a:t> </a:t>
            </a:r>
            <a:r>
              <a:rPr lang="ka-GE" sz="1100" dirty="0">
                <a:latin typeface="Sylfaen" panose="010A0502050306030303" pitchFamily="18" charset="0"/>
                <a:ea typeface="Calibri" panose="020F0502020204030204" pitchFamily="34" charset="0"/>
                <a:cs typeface="Arial" panose="020B0604020202020204" pitchFamily="34" charset="0"/>
              </a:rPr>
              <a:t>არ </a:t>
            </a:r>
            <a:r>
              <a:rPr lang="en-US" sz="1100" dirty="0" err="1">
                <a:latin typeface="Sylfaen" panose="010A0502050306030303" pitchFamily="18" charset="0"/>
                <a:ea typeface="Calibri" panose="020F0502020204030204" pitchFamily="34" charset="0"/>
                <a:cs typeface="Arial" panose="020B0604020202020204" pitchFamily="34" charset="0"/>
              </a:rPr>
              <a:t>ეწინააღმდეგება</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საქართველოს</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კანონმდებლობით</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დადგენილ</a:t>
            </a:r>
            <a:r>
              <a:rPr lang="en-US" sz="1100" dirty="0">
                <a:latin typeface="Sylfaen" panose="010A0502050306030303" pitchFamily="18" charset="0"/>
                <a:ea typeface="Calibri" panose="020F0502020204030204" pitchFamily="34" charset="0"/>
                <a:cs typeface="Arial" panose="020B0604020202020204" pitchFamily="34" charset="0"/>
              </a:rPr>
              <a:t> </a:t>
            </a:r>
            <a:r>
              <a:rPr lang="en-US" sz="1100" dirty="0" err="1">
                <a:latin typeface="Sylfaen" panose="010A0502050306030303" pitchFamily="18" charset="0"/>
                <a:ea typeface="Calibri" panose="020F0502020204030204" pitchFamily="34" charset="0"/>
                <a:cs typeface="Arial" panose="020B0604020202020204" pitchFamily="34" charset="0"/>
              </a:rPr>
              <a:t>მოთხოვნებს</a:t>
            </a:r>
            <a:r>
              <a:rPr lang="ka-GE" sz="1100" dirty="0">
                <a:latin typeface="Sylfaen" panose="010A0502050306030303" pitchFamily="18" charset="0"/>
                <a:ea typeface="Calibri" panose="020F0502020204030204" pitchFamily="34" charset="0"/>
                <a:cs typeface="Arial" panose="020B0604020202020204" pitchFamily="34" charset="0"/>
              </a:rPr>
              <a:t>;</a:t>
            </a:r>
            <a:endParaRPr lang="en-US" sz="1100" dirty="0">
              <a:latin typeface="Sylfaen" panose="010A0502050306030303" pitchFamily="18" charset="0"/>
              <a:ea typeface="Calibri" panose="020F0502020204030204" pitchFamily="34" charset="0"/>
              <a:cs typeface="Arial" panose="020B0604020202020204" pitchFamily="34" charset="0"/>
            </a:endParaRPr>
          </a:p>
          <a:p>
            <a:pPr marL="342900" lvl="0" indent="-342900" algn="just">
              <a:lnSpc>
                <a:spcPct val="150000"/>
              </a:lnSpc>
              <a:spcAft>
                <a:spcPts val="0"/>
              </a:spcAft>
              <a:buFont typeface="Symbol" panose="05050102010706020507" pitchFamily="18" charset="2"/>
              <a:buChar char=""/>
            </a:pPr>
            <a:r>
              <a:rPr lang="ka-GE" sz="1100" dirty="0">
                <a:latin typeface="Sylfaen" panose="010A0502050306030303" pitchFamily="18" charset="0"/>
                <a:ea typeface="Calibri" panose="020F0502020204030204" pitchFamily="34" charset="0"/>
                <a:cs typeface="Arial" panose="020B0604020202020204" pitchFamily="34" charset="0"/>
              </a:rPr>
              <a:t>საქმიანობის განხორციელების შედეგად არ დაირღვევა გარემოსდაცვითი ნორმები;</a:t>
            </a:r>
            <a:endParaRPr lang="en-US" sz="1100" dirty="0">
              <a:latin typeface="Sylfaen" panose="010A0502050306030303" pitchFamily="18" charset="0"/>
              <a:ea typeface="Calibri" panose="020F0502020204030204" pitchFamily="34" charset="0"/>
              <a:cs typeface="Arial" panose="020B0604020202020204" pitchFamily="34" charset="0"/>
            </a:endParaRPr>
          </a:p>
          <a:p>
            <a:pPr marL="342900" lvl="0" indent="-342900" algn="just">
              <a:lnSpc>
                <a:spcPct val="150000"/>
              </a:lnSpc>
              <a:spcAft>
                <a:spcPts val="0"/>
              </a:spcAft>
              <a:buFont typeface="Symbol" panose="05050102010706020507" pitchFamily="18" charset="2"/>
              <a:buChar char=""/>
            </a:pPr>
            <a:r>
              <a:rPr lang="ka-GE" sz="1100" dirty="0">
                <a:latin typeface="Sylfaen" panose="010A0502050306030303" pitchFamily="18" charset="0"/>
                <a:ea typeface="Calibri" panose="020F0502020204030204" pitchFamily="34" charset="0"/>
                <a:cs typeface="Arial" panose="020B0604020202020204" pitchFamily="34" charset="0"/>
              </a:rPr>
              <a:t>შესაძლებელია გარემოზე ზემოქმედების რისკების პრევენცია და გარემოზე ზემოქმედების შემარბილებელი ღონისძიებების განხორციელება.</a:t>
            </a:r>
            <a:endParaRPr lang="en-US" sz="1100" dirty="0">
              <a:latin typeface="Sylfaen" panose="010A0502050306030303" pitchFamily="18" charset="0"/>
              <a:ea typeface="Calibri" panose="020F0502020204030204" pitchFamily="34" charset="0"/>
              <a:cs typeface="Arial" panose="020B0604020202020204" pitchFamily="34" charset="0"/>
            </a:endParaRPr>
          </a:p>
          <a:p>
            <a:r>
              <a:rPr lang="ka-GE" sz="1100" dirty="0">
                <a:latin typeface="Sylfaen" panose="010A0502050306030303" pitchFamily="18" charset="0"/>
                <a:ea typeface="Calibri" panose="020F0502020204030204" pitchFamily="34" charset="0"/>
                <a:cs typeface="Arial" panose="020B0604020202020204" pitchFamily="34" charset="0"/>
              </a:rPr>
              <a:t>აქედან გამომდინარე მიზანშეწონილია დაგეგმილი საქმიანობის განხორციელება.</a:t>
            </a:r>
            <a:endParaRPr lang="en-US" dirty="0"/>
          </a:p>
        </p:txBody>
      </p:sp>
    </p:spTree>
    <p:extLst>
      <p:ext uri="{BB962C8B-B14F-4D97-AF65-F5344CB8AC3E}">
        <p14:creationId xmlns:p14="http://schemas.microsoft.com/office/powerpoint/2010/main" val="7024492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90800" y="2590800"/>
            <a:ext cx="4419600" cy="461665"/>
          </a:xfrm>
          <a:prstGeom prst="rect">
            <a:avLst/>
          </a:prstGeom>
          <a:noFill/>
        </p:spPr>
        <p:txBody>
          <a:bodyPr wrap="square" rtlCol="0">
            <a:spAutoFit/>
          </a:bodyPr>
          <a:lstStyle/>
          <a:p>
            <a:r>
              <a:rPr lang="ka-GE" sz="2400" b="1" dirty="0" smtClean="0">
                <a:latin typeface="Sylfaen" pitchFamily="18" charset="0"/>
              </a:rPr>
              <a:t>მადლობა ყურადღებისათვის!</a:t>
            </a:r>
            <a:endParaRPr lang="en-US" sz="2400" b="1" dirty="0">
              <a:latin typeface="Sylfae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1676400" y="152400"/>
            <a:ext cx="5886450" cy="6005513"/>
          </a:xfrm>
          <a:prstGeom prst="rect">
            <a:avLst/>
          </a:prstGeom>
          <a:noFill/>
          <a:ln w="9525">
            <a:noFill/>
            <a:miter lim="800000"/>
            <a:headEnd/>
            <a:tailEnd/>
          </a:ln>
          <a:effectLst/>
        </p:spPr>
      </p:pic>
      <p:sp>
        <p:nvSpPr>
          <p:cNvPr id="4" name="TextBox 3"/>
          <p:cNvSpPr txBox="1"/>
          <p:nvPr/>
        </p:nvSpPr>
        <p:spPr>
          <a:xfrm>
            <a:off x="1676400" y="6172200"/>
            <a:ext cx="5867400" cy="338554"/>
          </a:xfrm>
          <a:prstGeom prst="rect">
            <a:avLst/>
          </a:prstGeom>
          <a:noFill/>
        </p:spPr>
        <p:txBody>
          <a:bodyPr wrap="square" rtlCol="0">
            <a:spAutoFit/>
          </a:bodyPr>
          <a:lstStyle/>
          <a:p>
            <a:pPr algn="ctr"/>
            <a:r>
              <a:rPr lang="ka-GE" sz="1600" b="1" dirty="0" smtClean="0">
                <a:latin typeface="Sylfaen" pitchFamily="18" charset="0"/>
              </a:rPr>
              <a:t>სურათი 1:  მეღორეობის ფერმის ადგილმდებარეობა</a:t>
            </a:r>
            <a:endParaRPr lang="en-US" sz="1600" b="1" dirty="0">
              <a:latin typeface="Sylfae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67353"/>
            <a:ext cx="9144000" cy="6723293"/>
          </a:xfrm>
          <a:prstGeom prst="rect">
            <a:avLst/>
          </a:prstGeom>
        </p:spPr>
      </p:pic>
    </p:spTree>
    <p:extLst>
      <p:ext uri="{BB962C8B-B14F-4D97-AF65-F5344CB8AC3E}">
        <p14:creationId xmlns:p14="http://schemas.microsoft.com/office/powerpoint/2010/main" val="40383649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049" name="Picture 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7200"/>
            <a:ext cx="9085462" cy="42672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3062287" y="6096000"/>
            <a:ext cx="283443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ka-GE" altLang="en-US" sz="1000" b="1" i="1" u="none" strike="noStrike" cap="none" normalizeH="0" baseline="0" dirty="0" smtClean="0" bmk="_Toc34161634">
                <a:ln>
                  <a:noFill/>
                </a:ln>
                <a:solidFill>
                  <a:srgbClr val="000000"/>
                </a:solidFill>
                <a:effectLst/>
                <a:latin typeface="Sylfaen" panose="010A0502050306030303" pitchFamily="18" charset="0"/>
                <a:ea typeface="Calibri" panose="020F0502020204030204" pitchFamily="34" charset="0"/>
                <a:cs typeface="Arial" panose="020B0604020202020204" pitchFamily="34" charset="0"/>
              </a:rPr>
              <a:t>საწარმოს საქმიანობის ტექნოლოგიური სქემა</a:t>
            </a:r>
            <a:endParaRPr kumimoji="0" lang="ka-GE"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59087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gchalad\Downloads\gengegma.png"/>
          <p:cNvPicPr/>
          <p:nvPr/>
        </p:nvPicPr>
        <p:blipFill>
          <a:blip r:embed="rId2">
            <a:extLst>
              <a:ext uri="{28A0092B-C50C-407E-A947-70E740481C1C}">
                <a14:useLocalDpi xmlns:a14="http://schemas.microsoft.com/office/drawing/2010/main" val="0"/>
              </a:ext>
            </a:extLst>
          </a:blip>
          <a:srcRect/>
          <a:stretch>
            <a:fillRect/>
          </a:stretch>
        </p:blipFill>
        <p:spPr bwMode="auto">
          <a:xfrm>
            <a:off x="1511617" y="516890"/>
            <a:ext cx="6120765" cy="5824220"/>
          </a:xfrm>
          <a:prstGeom prst="rect">
            <a:avLst/>
          </a:prstGeom>
          <a:noFill/>
          <a:ln>
            <a:noFill/>
          </a:ln>
        </p:spPr>
      </p:pic>
      <p:sp>
        <p:nvSpPr>
          <p:cNvPr id="3" name="Rectangle 2"/>
          <p:cNvSpPr/>
          <p:nvPr/>
        </p:nvSpPr>
        <p:spPr>
          <a:xfrm>
            <a:off x="3276600" y="15815"/>
            <a:ext cx="2239716" cy="369332"/>
          </a:xfrm>
          <a:prstGeom prst="rect">
            <a:avLst/>
          </a:prstGeom>
        </p:spPr>
        <p:txBody>
          <a:bodyPr wrap="none">
            <a:spAutoFit/>
          </a:bodyPr>
          <a:lstStyle/>
          <a:p>
            <a:r>
              <a:rPr lang="en-US" dirty="0" err="1">
                <a:latin typeface="Sylfaen" panose="010A0502050306030303" pitchFamily="18" charset="0"/>
                <a:ea typeface="Calibri" panose="020F0502020204030204" pitchFamily="34" charset="0"/>
                <a:cs typeface="Arial" panose="020B0604020202020204" pitchFamily="34" charset="0"/>
              </a:rPr>
              <a:t>საწარმოს</a:t>
            </a:r>
            <a:r>
              <a:rPr lang="en-US" dirty="0">
                <a:latin typeface="Sylfaen" panose="010A0502050306030303" pitchFamily="18" charset="0"/>
                <a:ea typeface="Calibri" panose="020F0502020204030204" pitchFamily="34" charset="0"/>
                <a:cs typeface="Arial" panose="020B0604020202020204" pitchFamily="34" charset="0"/>
              </a:rPr>
              <a:t> </a:t>
            </a:r>
            <a:r>
              <a:rPr lang="en-US" dirty="0" err="1">
                <a:latin typeface="Sylfaen" panose="010A0502050306030303" pitchFamily="18" charset="0"/>
                <a:ea typeface="Calibri" panose="020F0502020204030204" pitchFamily="34" charset="0"/>
                <a:cs typeface="Arial" panose="020B0604020202020204" pitchFamily="34" charset="0"/>
              </a:rPr>
              <a:t>გენგეგმა</a:t>
            </a:r>
            <a:r>
              <a:rPr lang="en-US" dirty="0">
                <a:latin typeface="Sylfaen" panose="010A0502050306030303" pitchFamily="18" charset="0"/>
                <a:ea typeface="Calibri" panose="020F0502020204030204" pitchFamily="34" charset="0"/>
                <a:cs typeface="Arial" panose="020B0604020202020204" pitchFamily="34" charset="0"/>
              </a:rPr>
              <a:t>. </a:t>
            </a:r>
            <a:endParaRPr lang="en-US" dirty="0"/>
          </a:p>
        </p:txBody>
      </p:sp>
    </p:spTree>
    <p:extLst>
      <p:ext uri="{BB962C8B-B14F-4D97-AF65-F5344CB8AC3E}">
        <p14:creationId xmlns:p14="http://schemas.microsoft.com/office/powerpoint/2010/main" val="3195503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9144000" cy="400110"/>
          </a:xfrm>
          <a:prstGeom prst="rect">
            <a:avLst/>
          </a:prstGeom>
          <a:noFill/>
        </p:spPr>
        <p:txBody>
          <a:bodyPr wrap="square" rtlCol="0">
            <a:spAutoFit/>
          </a:bodyPr>
          <a:lstStyle/>
          <a:p>
            <a:pPr algn="ctr"/>
            <a:r>
              <a:rPr lang="ka-GE" sz="2000" b="1" dirty="0" smtClean="0">
                <a:latin typeface="Sylfaen" pitchFamily="18" charset="0"/>
              </a:rPr>
              <a:t>საწარმოს სამუშაო საათები</a:t>
            </a:r>
            <a:endParaRPr lang="en-US" sz="2000" b="1" dirty="0">
              <a:latin typeface="Sylfaen" pitchFamily="18" charset="0"/>
            </a:endParaRPr>
          </a:p>
        </p:txBody>
      </p:sp>
      <p:sp>
        <p:nvSpPr>
          <p:cNvPr id="4" name="TextBox 3"/>
          <p:cNvSpPr txBox="1"/>
          <p:nvPr/>
        </p:nvSpPr>
        <p:spPr>
          <a:xfrm>
            <a:off x="838200" y="838200"/>
            <a:ext cx="8077200" cy="3693319"/>
          </a:xfrm>
          <a:prstGeom prst="rect">
            <a:avLst/>
          </a:prstGeom>
          <a:noFill/>
        </p:spPr>
        <p:txBody>
          <a:bodyPr wrap="square" rtlCol="0">
            <a:spAutoFit/>
          </a:bodyPr>
          <a:lstStyle/>
          <a:p>
            <a:pPr>
              <a:buFont typeface="Arial" pitchFamily="34" charset="0"/>
              <a:buChar char="•"/>
            </a:pPr>
            <a:r>
              <a:rPr lang="ka-GE" b="1" dirty="0" smtClean="0">
                <a:latin typeface="Sylfaen" pitchFamily="18" charset="0"/>
              </a:rPr>
              <a:t> სასაკლაოს ინსინერატორი: დღეში 1 საათი,  კვირაში 6 დღე;</a:t>
            </a:r>
          </a:p>
          <a:p>
            <a:pPr>
              <a:buFont typeface="Arial" pitchFamily="34" charset="0"/>
              <a:buChar char="•"/>
            </a:pPr>
            <a:endParaRPr lang="ka-GE" b="1" dirty="0" smtClean="0">
              <a:latin typeface="Sylfaen" pitchFamily="18" charset="0"/>
            </a:endParaRPr>
          </a:p>
          <a:p>
            <a:pPr>
              <a:buFont typeface="Arial" pitchFamily="34" charset="0"/>
              <a:buChar char="•"/>
            </a:pPr>
            <a:r>
              <a:rPr lang="ka-GE" b="1" dirty="0" smtClean="0">
                <a:latin typeface="Sylfaen" pitchFamily="18" charset="0"/>
              </a:rPr>
              <a:t> ფერმის ინსინერატორი: მკვდარი ცხოველების განადგურების საჭიროებისამებრ , ჯამში მაქსიმუმ 1800 საათი;</a:t>
            </a:r>
          </a:p>
          <a:p>
            <a:pPr>
              <a:buFont typeface="Arial" pitchFamily="34" charset="0"/>
              <a:buChar char="•"/>
            </a:pPr>
            <a:endParaRPr lang="ka-GE" b="1" dirty="0" smtClean="0">
              <a:latin typeface="Sylfaen" pitchFamily="18" charset="0"/>
            </a:endParaRPr>
          </a:p>
          <a:p>
            <a:pPr>
              <a:buFont typeface="Arial" pitchFamily="34" charset="0"/>
              <a:buChar char="•"/>
            </a:pPr>
            <a:r>
              <a:rPr lang="ka-GE" b="1" dirty="0" smtClean="0">
                <a:latin typeface="Sylfaen" pitchFamily="18" charset="0"/>
              </a:rPr>
              <a:t> ფერმა: დღეში 24 საათი, წელიწადში 365 დღე;</a:t>
            </a:r>
          </a:p>
          <a:p>
            <a:pPr>
              <a:buFont typeface="Arial" pitchFamily="34" charset="0"/>
              <a:buChar char="•"/>
            </a:pPr>
            <a:endParaRPr lang="ka-GE" b="1" dirty="0" smtClean="0">
              <a:latin typeface="Sylfaen" pitchFamily="18" charset="0"/>
            </a:endParaRPr>
          </a:p>
          <a:p>
            <a:pPr>
              <a:buFont typeface="Arial" pitchFamily="34" charset="0"/>
              <a:buChar char="•"/>
            </a:pPr>
            <a:r>
              <a:rPr lang="ka-GE" b="1" dirty="0" smtClean="0">
                <a:latin typeface="Sylfaen" pitchFamily="18" charset="0"/>
              </a:rPr>
              <a:t> ადმინისტრაციული შენობები: დღეში 8 საათი, წელიწადში 365 დღე;</a:t>
            </a:r>
          </a:p>
          <a:p>
            <a:pPr>
              <a:buFont typeface="Arial" pitchFamily="34" charset="0"/>
              <a:buChar char="•"/>
            </a:pPr>
            <a:endParaRPr lang="ka-GE" b="1" dirty="0" smtClean="0">
              <a:latin typeface="Sylfaen" pitchFamily="18" charset="0"/>
            </a:endParaRPr>
          </a:p>
          <a:p>
            <a:pPr>
              <a:buFont typeface="Arial" pitchFamily="34" charset="0"/>
              <a:buChar char="•"/>
            </a:pPr>
            <a:r>
              <a:rPr lang="ka-GE" b="1" dirty="0" smtClean="0">
                <a:latin typeface="Sylfaen" pitchFamily="18" charset="0"/>
              </a:rPr>
              <a:t> სასაკლაო: დღეში 8 საათი, კვირაში 6 დღე;</a:t>
            </a:r>
          </a:p>
          <a:p>
            <a:pPr>
              <a:buFont typeface="Arial" pitchFamily="34" charset="0"/>
              <a:buChar char="•"/>
            </a:pPr>
            <a:endParaRPr lang="ka-GE" b="1" dirty="0" smtClean="0">
              <a:latin typeface="Sylfaen" pitchFamily="18" charset="0"/>
            </a:endParaRPr>
          </a:p>
          <a:p>
            <a:pPr>
              <a:buFont typeface="Arial" pitchFamily="34" charset="0"/>
              <a:buChar char="•"/>
            </a:pPr>
            <a:r>
              <a:rPr lang="ka-GE" b="1" dirty="0" smtClean="0">
                <a:latin typeface="Sylfaen" pitchFamily="18" charset="0"/>
              </a:rPr>
              <a:t> დაცვა: დაცვა 34 საათი; წელიწადში 365 დღე;</a:t>
            </a:r>
          </a:p>
          <a:p>
            <a:endParaRPr lang="ka-GE"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835881617"/>
              </p:ext>
            </p:extLst>
          </p:nvPr>
        </p:nvGraphicFramePr>
        <p:xfrm>
          <a:off x="609601" y="1469133"/>
          <a:ext cx="7924798" cy="4525963"/>
        </p:xfrm>
        <a:graphic>
          <a:graphicData uri="http://schemas.openxmlformats.org/drawingml/2006/table">
            <a:tbl>
              <a:tblPr firstRow="1" firstCol="1" bandRow="1">
                <a:tableStyleId>{5C22544A-7EE6-4342-B048-85BDC9FD1C3A}</a:tableStyleId>
              </a:tblPr>
              <a:tblGrid>
                <a:gridCol w="1127083">
                  <a:extLst>
                    <a:ext uri="{9D8B030D-6E8A-4147-A177-3AD203B41FA5}">
                      <a16:colId xmlns:a16="http://schemas.microsoft.com/office/drawing/2014/main" val="20000"/>
                    </a:ext>
                  </a:extLst>
                </a:gridCol>
                <a:gridCol w="1619300">
                  <a:extLst>
                    <a:ext uri="{9D8B030D-6E8A-4147-A177-3AD203B41FA5}">
                      <a16:colId xmlns:a16="http://schemas.microsoft.com/office/drawing/2014/main" val="20001"/>
                    </a:ext>
                  </a:extLst>
                </a:gridCol>
                <a:gridCol w="5178415">
                  <a:extLst>
                    <a:ext uri="{9D8B030D-6E8A-4147-A177-3AD203B41FA5}">
                      <a16:colId xmlns:a16="http://schemas.microsoft.com/office/drawing/2014/main" val="20002"/>
                    </a:ext>
                  </a:extLst>
                </a:gridCol>
              </a:tblGrid>
              <a:tr h="411451">
                <a:tc>
                  <a:txBody>
                    <a:bodyPr/>
                    <a:lstStyle/>
                    <a:p>
                      <a:pPr algn="ctr">
                        <a:lnSpc>
                          <a:spcPct val="150000"/>
                        </a:lnSpc>
                        <a:spcAft>
                          <a:spcPts val="0"/>
                        </a:spcAft>
                      </a:pPr>
                      <a:r>
                        <a:rPr lang="en-US" sz="900" dirty="0" err="1">
                          <a:effectLst/>
                        </a:rPr>
                        <a:t>შენობის</a:t>
                      </a:r>
                      <a:r>
                        <a:rPr lang="en-US" sz="900" dirty="0">
                          <a:effectLst/>
                        </a:rPr>
                        <a:t> </a:t>
                      </a:r>
                      <a:r>
                        <a:rPr lang="en-US" sz="900" dirty="0" err="1">
                          <a:effectLst/>
                        </a:rPr>
                        <a:t>ნომერი</a:t>
                      </a:r>
                      <a:endParaRPr lang="en-US" sz="900" dirty="0">
                        <a:effectLst/>
                        <a:latin typeface="Sylfaen" panose="010A0502050306030303" pitchFamily="18" charset="0"/>
                        <a:ea typeface="Calibri" panose="020F0502020204030204" pitchFamily="34" charset="0"/>
                        <a:cs typeface="Arial" panose="020B0604020202020204" pitchFamily="34" charset="0"/>
                      </a:endParaRPr>
                    </a:p>
                  </a:txBody>
                  <a:tcPr marL="56107" marR="56107" marT="0" marB="0"/>
                </a:tc>
                <a:tc>
                  <a:txBody>
                    <a:bodyPr/>
                    <a:lstStyle/>
                    <a:p>
                      <a:pPr algn="ctr">
                        <a:lnSpc>
                          <a:spcPct val="150000"/>
                        </a:lnSpc>
                        <a:spcAft>
                          <a:spcPts val="0"/>
                        </a:spcAft>
                      </a:pPr>
                      <a:r>
                        <a:rPr lang="en-US" sz="900">
                          <a:effectLst/>
                        </a:rPr>
                        <a:t>შენობის დანიშნულება</a:t>
                      </a:r>
                      <a:endParaRPr lang="en-US" sz="900">
                        <a:effectLst/>
                        <a:latin typeface="Sylfaen" panose="010A0502050306030303" pitchFamily="18" charset="0"/>
                        <a:ea typeface="Calibri" panose="020F0502020204030204" pitchFamily="34" charset="0"/>
                        <a:cs typeface="Arial" panose="020B0604020202020204" pitchFamily="34" charset="0"/>
                      </a:endParaRPr>
                    </a:p>
                  </a:txBody>
                  <a:tcPr marL="56107" marR="56107" marT="0" marB="0"/>
                </a:tc>
                <a:tc>
                  <a:txBody>
                    <a:bodyPr/>
                    <a:lstStyle/>
                    <a:p>
                      <a:pPr algn="ctr">
                        <a:lnSpc>
                          <a:spcPct val="150000"/>
                        </a:lnSpc>
                        <a:spcAft>
                          <a:spcPts val="0"/>
                        </a:spcAft>
                      </a:pPr>
                      <a:r>
                        <a:rPr lang="en-US" sz="900">
                          <a:effectLst/>
                        </a:rPr>
                        <a:t>მოკლე აღწერა</a:t>
                      </a:r>
                      <a:endParaRPr lang="en-US" sz="900">
                        <a:effectLst/>
                        <a:latin typeface="Sylfaen" panose="010A0502050306030303" pitchFamily="18" charset="0"/>
                        <a:ea typeface="Calibri" panose="020F0502020204030204" pitchFamily="34" charset="0"/>
                        <a:cs typeface="Arial" panose="020B0604020202020204" pitchFamily="34" charset="0"/>
                      </a:endParaRPr>
                    </a:p>
                  </a:txBody>
                  <a:tcPr marL="56107" marR="56107" marT="0" marB="0"/>
                </a:tc>
                <a:extLst>
                  <a:ext uri="{0D108BD9-81ED-4DB2-BD59-A6C34878D82A}">
                    <a16:rowId xmlns:a16="http://schemas.microsoft.com/office/drawing/2014/main" val="10000"/>
                  </a:ext>
                </a:extLst>
              </a:tr>
              <a:tr h="617177">
                <a:tc>
                  <a:txBody>
                    <a:bodyPr/>
                    <a:lstStyle/>
                    <a:p>
                      <a:pPr algn="ctr">
                        <a:lnSpc>
                          <a:spcPct val="150000"/>
                        </a:lnSpc>
                        <a:spcAft>
                          <a:spcPts val="0"/>
                        </a:spcAft>
                      </a:pPr>
                      <a:r>
                        <a:rPr lang="en-US" sz="900">
                          <a:effectLst/>
                        </a:rPr>
                        <a:t>1</a:t>
                      </a:r>
                      <a:endParaRPr lang="en-US" sz="900">
                        <a:effectLst/>
                        <a:latin typeface="Sylfaen" panose="010A0502050306030303" pitchFamily="18" charset="0"/>
                        <a:ea typeface="Calibri" panose="020F0502020204030204" pitchFamily="34" charset="0"/>
                        <a:cs typeface="Arial" panose="020B0604020202020204" pitchFamily="34" charset="0"/>
                      </a:endParaRPr>
                    </a:p>
                  </a:txBody>
                  <a:tcPr marL="56107" marR="56107" marT="0" marB="0" anchor="ctr"/>
                </a:tc>
                <a:tc>
                  <a:txBody>
                    <a:bodyPr/>
                    <a:lstStyle/>
                    <a:p>
                      <a:pPr algn="ctr">
                        <a:lnSpc>
                          <a:spcPct val="150000"/>
                        </a:lnSpc>
                        <a:spcAft>
                          <a:spcPts val="0"/>
                        </a:spcAft>
                      </a:pPr>
                      <a:r>
                        <a:rPr lang="en-US" sz="900">
                          <a:effectLst/>
                        </a:rPr>
                        <a:t>განაყოფიერება/ ადრეული მაკეობა</a:t>
                      </a:r>
                      <a:endParaRPr lang="en-US" sz="900">
                        <a:effectLst/>
                        <a:latin typeface="Sylfaen" panose="010A0502050306030303" pitchFamily="18" charset="0"/>
                        <a:ea typeface="Calibri" panose="020F0502020204030204" pitchFamily="34" charset="0"/>
                        <a:cs typeface="Arial" panose="020B0604020202020204" pitchFamily="34" charset="0"/>
                      </a:endParaRPr>
                    </a:p>
                  </a:txBody>
                  <a:tcPr marL="56107" marR="56107" marT="0" marB="0" anchor="ctr"/>
                </a:tc>
                <a:tc>
                  <a:txBody>
                    <a:bodyPr/>
                    <a:lstStyle/>
                    <a:p>
                      <a:pPr algn="ctr">
                        <a:lnSpc>
                          <a:spcPct val="150000"/>
                        </a:lnSpc>
                        <a:spcAft>
                          <a:spcPts val="0"/>
                        </a:spcAft>
                      </a:pPr>
                      <a:r>
                        <a:rPr lang="en-US" sz="1000" dirty="0" err="1">
                          <a:effectLst/>
                        </a:rPr>
                        <a:t>განაყოფიერება</a:t>
                      </a:r>
                      <a:r>
                        <a:rPr lang="en-US" sz="1000" dirty="0">
                          <a:effectLst/>
                        </a:rPr>
                        <a:t> </a:t>
                      </a:r>
                      <a:r>
                        <a:rPr lang="en-US" sz="1000" dirty="0" err="1">
                          <a:effectLst/>
                        </a:rPr>
                        <a:t>და</a:t>
                      </a:r>
                      <a:r>
                        <a:rPr lang="en-US" sz="1000" dirty="0">
                          <a:effectLst/>
                        </a:rPr>
                        <a:t> </a:t>
                      </a:r>
                      <a:r>
                        <a:rPr lang="en-US" sz="1000" dirty="0" err="1">
                          <a:effectLst/>
                        </a:rPr>
                        <a:t>ადრეული</a:t>
                      </a:r>
                      <a:r>
                        <a:rPr lang="en-US" sz="1000" dirty="0">
                          <a:effectLst/>
                        </a:rPr>
                        <a:t> </a:t>
                      </a:r>
                      <a:r>
                        <a:rPr lang="en-US" sz="1000" dirty="0" err="1">
                          <a:effectLst/>
                        </a:rPr>
                        <a:t>მაკეობა</a:t>
                      </a:r>
                      <a:r>
                        <a:rPr lang="en-US" sz="1000" dirty="0">
                          <a:effectLst/>
                        </a:rPr>
                        <a:t/>
                      </a:r>
                      <a:br>
                        <a:rPr lang="en-US" sz="1000" dirty="0">
                          <a:effectLst/>
                        </a:rPr>
                      </a:br>
                      <a:r>
                        <a:rPr lang="en-US" sz="1000" dirty="0" err="1">
                          <a:effectLst/>
                        </a:rPr>
                        <a:t>კერატების</a:t>
                      </a:r>
                      <a:r>
                        <a:rPr lang="en-US" sz="1000" dirty="0">
                          <a:effectLst/>
                        </a:rPr>
                        <a:t> </a:t>
                      </a:r>
                      <a:r>
                        <a:rPr lang="en-US" sz="1000" dirty="0" err="1">
                          <a:effectLst/>
                        </a:rPr>
                        <a:t>სადგომები</a:t>
                      </a:r>
                      <a:endParaRPr lang="en-US" sz="900" dirty="0">
                        <a:effectLst/>
                        <a:latin typeface="Sylfaen" panose="010A0502050306030303" pitchFamily="18" charset="0"/>
                        <a:ea typeface="Calibri" panose="020F0502020204030204" pitchFamily="34" charset="0"/>
                        <a:cs typeface="Arial" panose="020B0604020202020204" pitchFamily="34" charset="0"/>
                      </a:endParaRPr>
                    </a:p>
                  </a:txBody>
                  <a:tcPr marL="56107" marR="56107" marT="0" marB="0" anchor="ctr"/>
                </a:tc>
                <a:extLst>
                  <a:ext uri="{0D108BD9-81ED-4DB2-BD59-A6C34878D82A}">
                    <a16:rowId xmlns:a16="http://schemas.microsoft.com/office/drawing/2014/main" val="10001"/>
                  </a:ext>
                </a:extLst>
              </a:tr>
              <a:tr h="467558">
                <a:tc>
                  <a:txBody>
                    <a:bodyPr/>
                    <a:lstStyle/>
                    <a:p>
                      <a:pPr algn="ctr">
                        <a:lnSpc>
                          <a:spcPct val="150000"/>
                        </a:lnSpc>
                        <a:spcAft>
                          <a:spcPts val="0"/>
                        </a:spcAft>
                      </a:pPr>
                      <a:r>
                        <a:rPr lang="en-US" sz="900">
                          <a:effectLst/>
                        </a:rPr>
                        <a:t>2</a:t>
                      </a:r>
                      <a:endParaRPr lang="en-US" sz="900">
                        <a:effectLst/>
                        <a:latin typeface="Sylfaen" panose="010A0502050306030303" pitchFamily="18" charset="0"/>
                        <a:ea typeface="Calibri" panose="020F0502020204030204" pitchFamily="34" charset="0"/>
                        <a:cs typeface="Arial" panose="020B0604020202020204" pitchFamily="34" charset="0"/>
                      </a:endParaRPr>
                    </a:p>
                  </a:txBody>
                  <a:tcPr marL="56107" marR="56107" marT="0" marB="0" anchor="ctr"/>
                </a:tc>
                <a:tc>
                  <a:txBody>
                    <a:bodyPr/>
                    <a:lstStyle/>
                    <a:p>
                      <a:pPr algn="ctr">
                        <a:lnSpc>
                          <a:spcPct val="150000"/>
                        </a:lnSpc>
                        <a:spcAft>
                          <a:spcPts val="0"/>
                        </a:spcAft>
                      </a:pPr>
                      <a:r>
                        <a:rPr lang="en-US" sz="900">
                          <a:effectLst/>
                        </a:rPr>
                        <a:t>გვიანი მაკეობა</a:t>
                      </a:r>
                      <a:endParaRPr lang="en-US" sz="900">
                        <a:effectLst/>
                        <a:latin typeface="Sylfaen" panose="010A0502050306030303" pitchFamily="18" charset="0"/>
                        <a:ea typeface="Calibri" panose="020F0502020204030204" pitchFamily="34" charset="0"/>
                        <a:cs typeface="Arial" panose="020B0604020202020204" pitchFamily="34" charset="0"/>
                      </a:endParaRPr>
                    </a:p>
                  </a:txBody>
                  <a:tcPr marL="56107" marR="56107" marT="0" marB="0" anchor="ctr"/>
                </a:tc>
                <a:tc>
                  <a:txBody>
                    <a:bodyPr/>
                    <a:lstStyle/>
                    <a:p>
                      <a:pPr algn="ctr">
                        <a:lnSpc>
                          <a:spcPct val="150000"/>
                        </a:lnSpc>
                        <a:spcAft>
                          <a:spcPts val="0"/>
                        </a:spcAft>
                      </a:pPr>
                      <a:r>
                        <a:rPr lang="en-US" sz="1000">
                          <a:effectLst/>
                        </a:rPr>
                        <a:t>ნეზვები რომელთა მაკეობაც დადასტურებულია თავსდებიან ამ შენობაში და დაჰყოფენ 11 კვირას.</a:t>
                      </a:r>
                      <a:endParaRPr lang="en-US" sz="900">
                        <a:effectLst/>
                        <a:latin typeface="Sylfaen" panose="010A0502050306030303" pitchFamily="18" charset="0"/>
                        <a:ea typeface="Calibri" panose="020F0502020204030204" pitchFamily="34" charset="0"/>
                        <a:cs typeface="Arial" panose="020B0604020202020204" pitchFamily="34" charset="0"/>
                      </a:endParaRPr>
                    </a:p>
                  </a:txBody>
                  <a:tcPr marL="56107" marR="56107" marT="0" marB="0" anchor="ctr"/>
                </a:tc>
                <a:extLst>
                  <a:ext uri="{0D108BD9-81ED-4DB2-BD59-A6C34878D82A}">
                    <a16:rowId xmlns:a16="http://schemas.microsoft.com/office/drawing/2014/main" val="10002"/>
                  </a:ext>
                </a:extLst>
              </a:tr>
              <a:tr h="673284">
                <a:tc>
                  <a:txBody>
                    <a:bodyPr/>
                    <a:lstStyle/>
                    <a:p>
                      <a:pPr algn="ctr">
                        <a:lnSpc>
                          <a:spcPct val="150000"/>
                        </a:lnSpc>
                        <a:spcAft>
                          <a:spcPts val="0"/>
                        </a:spcAft>
                      </a:pPr>
                      <a:r>
                        <a:rPr lang="en-US" sz="900">
                          <a:effectLst/>
                        </a:rPr>
                        <a:t>3</a:t>
                      </a:r>
                      <a:endParaRPr lang="en-US" sz="900">
                        <a:effectLst/>
                        <a:latin typeface="Sylfaen" panose="010A0502050306030303" pitchFamily="18" charset="0"/>
                        <a:ea typeface="Calibri" panose="020F0502020204030204" pitchFamily="34" charset="0"/>
                        <a:cs typeface="Arial" panose="020B0604020202020204" pitchFamily="34" charset="0"/>
                      </a:endParaRPr>
                    </a:p>
                  </a:txBody>
                  <a:tcPr marL="56107" marR="56107" marT="0" marB="0" anchor="ctr"/>
                </a:tc>
                <a:tc>
                  <a:txBody>
                    <a:bodyPr/>
                    <a:lstStyle/>
                    <a:p>
                      <a:pPr algn="ctr">
                        <a:lnSpc>
                          <a:spcPct val="150000"/>
                        </a:lnSpc>
                        <a:spcAft>
                          <a:spcPts val="0"/>
                        </a:spcAft>
                      </a:pPr>
                      <a:r>
                        <a:rPr lang="en-US" sz="900">
                          <a:effectLst/>
                        </a:rPr>
                        <a:t>გოჭების დაყრა/ მაწოვარა ნეზვი</a:t>
                      </a:r>
                      <a:endParaRPr lang="en-US" sz="900">
                        <a:effectLst/>
                        <a:latin typeface="Sylfaen" panose="010A0502050306030303" pitchFamily="18" charset="0"/>
                        <a:ea typeface="Calibri" panose="020F0502020204030204" pitchFamily="34" charset="0"/>
                        <a:cs typeface="Arial" panose="020B0604020202020204" pitchFamily="34" charset="0"/>
                      </a:endParaRPr>
                    </a:p>
                  </a:txBody>
                  <a:tcPr marL="56107" marR="56107" marT="0" marB="0" anchor="ctr"/>
                </a:tc>
                <a:tc>
                  <a:txBody>
                    <a:bodyPr/>
                    <a:lstStyle/>
                    <a:p>
                      <a:pPr algn="ctr">
                        <a:lnSpc>
                          <a:spcPct val="150000"/>
                        </a:lnSpc>
                        <a:spcAft>
                          <a:spcPts val="0"/>
                        </a:spcAft>
                      </a:pPr>
                      <a:r>
                        <a:rPr lang="en-US" sz="1000">
                          <a:effectLst/>
                        </a:rPr>
                        <a:t>ამ შენობაში მაწოვარა ნეზვები და გოჭები ატარებენ არაუმეტეს 4 კვირას. გოჭების დაყრამდე ნეზვები გადმოყავთ არაუმეტეს ერთი კვირით ადრე.</a:t>
                      </a:r>
                      <a:endParaRPr lang="en-US" sz="900">
                        <a:effectLst/>
                        <a:latin typeface="Sylfaen" panose="010A0502050306030303" pitchFamily="18" charset="0"/>
                        <a:ea typeface="Calibri" panose="020F0502020204030204" pitchFamily="34" charset="0"/>
                        <a:cs typeface="Arial" panose="020B0604020202020204" pitchFamily="34" charset="0"/>
                      </a:endParaRPr>
                    </a:p>
                  </a:txBody>
                  <a:tcPr marL="56107" marR="56107" marT="0" marB="0" anchor="ctr"/>
                </a:tc>
                <a:extLst>
                  <a:ext uri="{0D108BD9-81ED-4DB2-BD59-A6C34878D82A}">
                    <a16:rowId xmlns:a16="http://schemas.microsoft.com/office/drawing/2014/main" val="10003"/>
                  </a:ext>
                </a:extLst>
              </a:tr>
              <a:tr h="1122140">
                <a:tc>
                  <a:txBody>
                    <a:bodyPr/>
                    <a:lstStyle/>
                    <a:p>
                      <a:pPr algn="ctr">
                        <a:lnSpc>
                          <a:spcPct val="150000"/>
                        </a:lnSpc>
                        <a:spcAft>
                          <a:spcPts val="0"/>
                        </a:spcAft>
                      </a:pPr>
                      <a:r>
                        <a:rPr lang="en-US" sz="900">
                          <a:effectLst/>
                        </a:rPr>
                        <a:t>4</a:t>
                      </a:r>
                      <a:endParaRPr lang="en-US" sz="900">
                        <a:effectLst/>
                        <a:latin typeface="Sylfaen" panose="010A0502050306030303" pitchFamily="18" charset="0"/>
                        <a:ea typeface="Calibri" panose="020F0502020204030204" pitchFamily="34" charset="0"/>
                        <a:cs typeface="Arial" panose="020B0604020202020204" pitchFamily="34" charset="0"/>
                      </a:endParaRPr>
                    </a:p>
                  </a:txBody>
                  <a:tcPr marL="56107" marR="56107" marT="0" marB="0" anchor="ctr"/>
                </a:tc>
                <a:tc>
                  <a:txBody>
                    <a:bodyPr/>
                    <a:lstStyle/>
                    <a:p>
                      <a:pPr algn="ctr">
                        <a:lnSpc>
                          <a:spcPct val="150000"/>
                        </a:lnSpc>
                        <a:spcAft>
                          <a:spcPts val="0"/>
                        </a:spcAft>
                      </a:pPr>
                      <a:r>
                        <a:rPr lang="en-US" sz="900">
                          <a:effectLst/>
                        </a:rPr>
                        <a:t>ასხლეტილი გოჭის გამოზრდა</a:t>
                      </a:r>
                      <a:endParaRPr lang="en-US" sz="900">
                        <a:effectLst/>
                        <a:latin typeface="Sylfaen" panose="010A0502050306030303" pitchFamily="18" charset="0"/>
                        <a:ea typeface="Calibri" panose="020F0502020204030204" pitchFamily="34" charset="0"/>
                        <a:cs typeface="Arial" panose="020B0604020202020204" pitchFamily="34" charset="0"/>
                      </a:endParaRPr>
                    </a:p>
                  </a:txBody>
                  <a:tcPr marL="56107" marR="56107" marT="0" marB="0" anchor="ctr"/>
                </a:tc>
                <a:tc>
                  <a:txBody>
                    <a:bodyPr/>
                    <a:lstStyle/>
                    <a:p>
                      <a:pPr algn="ctr">
                        <a:lnSpc>
                          <a:spcPct val="150000"/>
                        </a:lnSpc>
                        <a:spcAft>
                          <a:spcPts val="0"/>
                        </a:spcAft>
                      </a:pPr>
                      <a:r>
                        <a:rPr lang="en-US" sz="1000">
                          <a:effectLst/>
                        </a:rPr>
                        <a:t>ასხლეტილი გოჭები გადმო</a:t>
                      </a:r>
                      <a:r>
                        <a:rPr lang="ka-GE" sz="1000">
                          <a:effectLst/>
                        </a:rPr>
                        <a:t>ჰ</a:t>
                      </a:r>
                      <a:r>
                        <a:rPr lang="en-US" sz="1000">
                          <a:effectLst/>
                        </a:rPr>
                        <a:t>ყავთ ამ სექციაში 4 კვირის ასაკის, როდესაც წონა დაახლოებით 7 კგ</a:t>
                      </a:r>
                      <a:r>
                        <a:rPr lang="ka-GE" sz="1000">
                          <a:effectLst/>
                        </a:rPr>
                        <a:t>-ა</a:t>
                      </a:r>
                      <a:r>
                        <a:rPr lang="en-US" sz="1000">
                          <a:effectLst/>
                        </a:rPr>
                        <a:t>. ასხლეტილი გოჭები ამ სექციაში რჩებიან სა</a:t>
                      </a:r>
                      <a:r>
                        <a:rPr lang="ka-GE" sz="1000">
                          <a:effectLst/>
                        </a:rPr>
                        <a:t>ხ</a:t>
                      </a:r>
                      <a:r>
                        <a:rPr lang="en-US" sz="1000">
                          <a:effectLst/>
                        </a:rPr>
                        <a:t>ორცე სუქებაზე გადაყვანამდე, რაც შეა</a:t>
                      </a:r>
                      <a:r>
                        <a:rPr lang="ka-GE" sz="1000">
                          <a:effectLst/>
                        </a:rPr>
                        <a:t>დ</a:t>
                      </a:r>
                      <a:r>
                        <a:rPr lang="en-US" sz="1000">
                          <a:effectLst/>
                        </a:rPr>
                        <a:t>გენს დაახლოებით 8 კვირას და გოჭი აღწევს 30 კგ-ს.</a:t>
                      </a:r>
                      <a:endParaRPr lang="en-US" sz="900">
                        <a:effectLst/>
                        <a:latin typeface="Sylfaen" panose="010A0502050306030303" pitchFamily="18" charset="0"/>
                        <a:ea typeface="Calibri" panose="020F0502020204030204" pitchFamily="34" charset="0"/>
                        <a:cs typeface="Arial" panose="020B0604020202020204" pitchFamily="34" charset="0"/>
                      </a:endParaRPr>
                    </a:p>
                  </a:txBody>
                  <a:tcPr marL="56107" marR="56107" marT="0" marB="0" anchor="ctr"/>
                </a:tc>
                <a:extLst>
                  <a:ext uri="{0D108BD9-81ED-4DB2-BD59-A6C34878D82A}">
                    <a16:rowId xmlns:a16="http://schemas.microsoft.com/office/drawing/2014/main" val="10004"/>
                  </a:ext>
                </a:extLst>
              </a:tr>
              <a:tr h="411451">
                <a:tc>
                  <a:txBody>
                    <a:bodyPr/>
                    <a:lstStyle/>
                    <a:p>
                      <a:pPr algn="ctr">
                        <a:lnSpc>
                          <a:spcPct val="150000"/>
                        </a:lnSpc>
                        <a:spcAft>
                          <a:spcPts val="0"/>
                        </a:spcAft>
                      </a:pPr>
                      <a:r>
                        <a:rPr lang="en-US" sz="900">
                          <a:effectLst/>
                        </a:rPr>
                        <a:t>5</a:t>
                      </a:r>
                      <a:endParaRPr lang="en-US" sz="900">
                        <a:effectLst/>
                        <a:latin typeface="Sylfaen" panose="010A0502050306030303" pitchFamily="18" charset="0"/>
                        <a:ea typeface="Calibri" panose="020F0502020204030204" pitchFamily="34" charset="0"/>
                        <a:cs typeface="Arial" panose="020B0604020202020204" pitchFamily="34" charset="0"/>
                      </a:endParaRPr>
                    </a:p>
                  </a:txBody>
                  <a:tcPr marL="56107" marR="56107" marT="0" marB="0" anchor="ctr"/>
                </a:tc>
                <a:tc>
                  <a:txBody>
                    <a:bodyPr/>
                    <a:lstStyle/>
                    <a:p>
                      <a:pPr algn="ctr">
                        <a:lnSpc>
                          <a:spcPct val="150000"/>
                        </a:lnSpc>
                        <a:spcAft>
                          <a:spcPts val="0"/>
                        </a:spcAft>
                      </a:pPr>
                      <a:r>
                        <a:rPr lang="en-US" sz="900">
                          <a:effectLst/>
                        </a:rPr>
                        <a:t>სახორცე სუქება 3</a:t>
                      </a:r>
                      <a:endParaRPr lang="en-US" sz="900">
                        <a:effectLst/>
                        <a:latin typeface="Sylfaen" panose="010A0502050306030303" pitchFamily="18" charset="0"/>
                        <a:ea typeface="Calibri" panose="020F0502020204030204" pitchFamily="34" charset="0"/>
                        <a:cs typeface="Arial" panose="020B0604020202020204" pitchFamily="34" charset="0"/>
                      </a:endParaRPr>
                    </a:p>
                  </a:txBody>
                  <a:tcPr marL="56107" marR="56107" marT="0" marB="0" anchor="ctr"/>
                </a:tc>
                <a:tc rowSpan="3">
                  <a:txBody>
                    <a:bodyPr/>
                    <a:lstStyle/>
                    <a:p>
                      <a:pPr algn="ctr">
                        <a:lnSpc>
                          <a:spcPct val="150000"/>
                        </a:lnSpc>
                        <a:spcAft>
                          <a:spcPts val="0"/>
                        </a:spcAft>
                      </a:pPr>
                      <a:r>
                        <a:rPr lang="en-US" sz="1000">
                          <a:effectLst/>
                        </a:rPr>
                        <a:t>სახორცე სუქებაზე გადმო</a:t>
                      </a:r>
                      <a:r>
                        <a:rPr lang="ka-GE" sz="1000">
                          <a:effectLst/>
                        </a:rPr>
                        <a:t>ჰ</a:t>
                      </a:r>
                      <a:r>
                        <a:rPr lang="en-US" sz="1000">
                          <a:effectLst/>
                        </a:rPr>
                        <a:t>ყავთ გოჭები 30 კგ წონით და ამ შენობაში რჩებიან 120 კგ</a:t>
                      </a:r>
                      <a:r>
                        <a:rPr lang="ka-GE" sz="1000">
                          <a:effectLst/>
                        </a:rPr>
                        <a:t>-ს </a:t>
                      </a:r>
                      <a:r>
                        <a:rPr lang="en-US" sz="1000">
                          <a:effectLst/>
                        </a:rPr>
                        <a:t>მიღწევამდე. სრული ციკლის ხანგრძლივობა შეადგენს 112 დღეს</a:t>
                      </a:r>
                      <a:endParaRPr lang="en-US" sz="900">
                        <a:effectLst/>
                        <a:latin typeface="Sylfaen" panose="010A0502050306030303" pitchFamily="18" charset="0"/>
                        <a:ea typeface="Calibri" panose="020F0502020204030204" pitchFamily="34" charset="0"/>
                        <a:cs typeface="Arial" panose="020B0604020202020204" pitchFamily="34" charset="0"/>
                      </a:endParaRPr>
                    </a:p>
                  </a:txBody>
                  <a:tcPr marL="56107" marR="56107" marT="0" marB="0" anchor="ctr"/>
                </a:tc>
                <a:extLst>
                  <a:ext uri="{0D108BD9-81ED-4DB2-BD59-A6C34878D82A}">
                    <a16:rowId xmlns:a16="http://schemas.microsoft.com/office/drawing/2014/main" val="10005"/>
                  </a:ext>
                </a:extLst>
              </a:tr>
              <a:tr h="411451">
                <a:tc>
                  <a:txBody>
                    <a:bodyPr/>
                    <a:lstStyle/>
                    <a:p>
                      <a:pPr algn="ctr">
                        <a:lnSpc>
                          <a:spcPct val="150000"/>
                        </a:lnSpc>
                        <a:spcAft>
                          <a:spcPts val="0"/>
                        </a:spcAft>
                      </a:pPr>
                      <a:r>
                        <a:rPr lang="en-US" sz="900">
                          <a:effectLst/>
                        </a:rPr>
                        <a:t>6</a:t>
                      </a:r>
                      <a:endParaRPr lang="en-US" sz="900">
                        <a:effectLst/>
                        <a:latin typeface="Sylfaen" panose="010A0502050306030303" pitchFamily="18" charset="0"/>
                        <a:ea typeface="Calibri" panose="020F0502020204030204" pitchFamily="34" charset="0"/>
                        <a:cs typeface="Arial" panose="020B0604020202020204" pitchFamily="34" charset="0"/>
                      </a:endParaRPr>
                    </a:p>
                  </a:txBody>
                  <a:tcPr marL="56107" marR="56107" marT="0" marB="0" anchor="ctr"/>
                </a:tc>
                <a:tc>
                  <a:txBody>
                    <a:bodyPr/>
                    <a:lstStyle/>
                    <a:p>
                      <a:pPr algn="ctr">
                        <a:lnSpc>
                          <a:spcPct val="150000"/>
                        </a:lnSpc>
                        <a:spcAft>
                          <a:spcPts val="0"/>
                        </a:spcAft>
                      </a:pPr>
                      <a:r>
                        <a:rPr lang="en-US" sz="900">
                          <a:effectLst/>
                        </a:rPr>
                        <a:t>სახორცე სუქება 2</a:t>
                      </a:r>
                      <a:endParaRPr lang="en-US" sz="900">
                        <a:effectLst/>
                        <a:latin typeface="Sylfaen" panose="010A0502050306030303" pitchFamily="18" charset="0"/>
                        <a:ea typeface="Calibri" panose="020F0502020204030204" pitchFamily="34" charset="0"/>
                        <a:cs typeface="Arial" panose="020B0604020202020204" pitchFamily="34" charset="0"/>
                      </a:endParaRPr>
                    </a:p>
                  </a:txBody>
                  <a:tcPr marL="56107" marR="56107" marT="0" marB="0" anchor="ctr"/>
                </a:tc>
                <a:tc vMerge="1">
                  <a:txBody>
                    <a:bodyPr/>
                    <a:lstStyle/>
                    <a:p>
                      <a:endParaRPr lang="en-US"/>
                    </a:p>
                  </a:txBody>
                  <a:tcPr/>
                </a:tc>
                <a:extLst>
                  <a:ext uri="{0D108BD9-81ED-4DB2-BD59-A6C34878D82A}">
                    <a16:rowId xmlns:a16="http://schemas.microsoft.com/office/drawing/2014/main" val="10006"/>
                  </a:ext>
                </a:extLst>
              </a:tr>
              <a:tr h="411451">
                <a:tc>
                  <a:txBody>
                    <a:bodyPr/>
                    <a:lstStyle/>
                    <a:p>
                      <a:pPr algn="ctr">
                        <a:lnSpc>
                          <a:spcPct val="150000"/>
                        </a:lnSpc>
                        <a:spcAft>
                          <a:spcPts val="0"/>
                        </a:spcAft>
                      </a:pPr>
                      <a:r>
                        <a:rPr lang="en-US" sz="900">
                          <a:effectLst/>
                        </a:rPr>
                        <a:t>7</a:t>
                      </a:r>
                      <a:endParaRPr lang="en-US" sz="900">
                        <a:effectLst/>
                        <a:latin typeface="Sylfaen" panose="010A0502050306030303" pitchFamily="18" charset="0"/>
                        <a:ea typeface="Calibri" panose="020F0502020204030204" pitchFamily="34" charset="0"/>
                        <a:cs typeface="Arial" panose="020B0604020202020204" pitchFamily="34" charset="0"/>
                      </a:endParaRPr>
                    </a:p>
                  </a:txBody>
                  <a:tcPr marL="56107" marR="56107" marT="0" marB="0" anchor="ctr"/>
                </a:tc>
                <a:tc>
                  <a:txBody>
                    <a:bodyPr/>
                    <a:lstStyle/>
                    <a:p>
                      <a:pPr algn="ctr">
                        <a:lnSpc>
                          <a:spcPct val="150000"/>
                        </a:lnSpc>
                        <a:spcAft>
                          <a:spcPts val="0"/>
                        </a:spcAft>
                      </a:pPr>
                      <a:r>
                        <a:rPr lang="en-US" sz="900" dirty="0" err="1">
                          <a:effectLst/>
                        </a:rPr>
                        <a:t>სახორცე</a:t>
                      </a:r>
                      <a:r>
                        <a:rPr lang="en-US" sz="900" dirty="0">
                          <a:effectLst/>
                        </a:rPr>
                        <a:t> </a:t>
                      </a:r>
                      <a:r>
                        <a:rPr lang="en-US" sz="900" dirty="0" err="1">
                          <a:effectLst/>
                        </a:rPr>
                        <a:t>სუქება</a:t>
                      </a:r>
                      <a:r>
                        <a:rPr lang="en-US" sz="900" dirty="0">
                          <a:effectLst/>
                        </a:rPr>
                        <a:t> 1</a:t>
                      </a:r>
                      <a:endParaRPr lang="en-US" sz="900" dirty="0">
                        <a:effectLst/>
                        <a:latin typeface="Sylfaen" panose="010A0502050306030303" pitchFamily="18" charset="0"/>
                        <a:ea typeface="Calibri" panose="020F0502020204030204" pitchFamily="34" charset="0"/>
                        <a:cs typeface="Arial" panose="020B0604020202020204" pitchFamily="34" charset="0"/>
                      </a:endParaRPr>
                    </a:p>
                  </a:txBody>
                  <a:tcPr marL="56107" marR="56107" marT="0" marB="0" anchor="ctr"/>
                </a:tc>
                <a:tc vMerge="1">
                  <a:txBody>
                    <a:bodyPr/>
                    <a:lstStyle/>
                    <a:p>
                      <a:endParaRPr lang="en-US"/>
                    </a:p>
                  </a:txBody>
                  <a:tcPr/>
                </a:tc>
                <a:extLst>
                  <a:ext uri="{0D108BD9-81ED-4DB2-BD59-A6C34878D82A}">
                    <a16:rowId xmlns:a16="http://schemas.microsoft.com/office/drawing/2014/main" val="10007"/>
                  </a:ext>
                </a:extLst>
              </a:tr>
            </a:tbl>
          </a:graphicData>
        </a:graphic>
      </p:graphicFrame>
      <p:sp>
        <p:nvSpPr>
          <p:cNvPr id="3" name="Rectangle 1"/>
          <p:cNvSpPr>
            <a:spLocks noChangeArrowheads="1"/>
          </p:cNvSpPr>
          <p:nvPr/>
        </p:nvSpPr>
        <p:spPr bwMode="auto">
          <a:xfrm>
            <a:off x="3063413" y="838200"/>
            <a:ext cx="301717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ka-GE" altLang="en-US" sz="1000" b="1" i="1" u="none" strike="noStrike" cap="none" normalizeH="0" baseline="0" dirty="0" smtClean="0" bmk="_Toc34161642">
                <a:ln>
                  <a:noFill/>
                </a:ln>
                <a:solidFill>
                  <a:srgbClr val="000000"/>
                </a:solidFill>
                <a:effectLst/>
                <a:latin typeface="Sylfaen" panose="010A0502050306030303" pitchFamily="18" charset="0"/>
                <a:ea typeface="Calibri" panose="020F0502020204030204" pitchFamily="34" charset="0"/>
                <a:cs typeface="Arial" panose="020B0604020202020204" pitchFamily="34" charset="0"/>
              </a:rPr>
              <a:t>ფერმის შენობების დანიშნულების მოკლე აღწერა</a:t>
            </a:r>
            <a:endParaRPr kumimoji="0" lang="en-US" altLang="en-US" sz="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16548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gchalad\Downloads\New Project (5).png"/>
          <p:cNvPicPr/>
          <p:nvPr/>
        </p:nvPicPr>
        <p:blipFill>
          <a:blip r:embed="rId2">
            <a:extLst>
              <a:ext uri="{28A0092B-C50C-407E-A947-70E740481C1C}">
                <a14:useLocalDpi xmlns:a14="http://schemas.microsoft.com/office/drawing/2010/main" val="0"/>
              </a:ext>
            </a:extLst>
          </a:blip>
          <a:srcRect/>
          <a:stretch>
            <a:fillRect/>
          </a:stretch>
        </p:blipFill>
        <p:spPr bwMode="auto">
          <a:xfrm>
            <a:off x="0" y="685800"/>
            <a:ext cx="9144000" cy="5162333"/>
          </a:xfrm>
          <a:prstGeom prst="rect">
            <a:avLst/>
          </a:prstGeom>
          <a:noFill/>
          <a:ln>
            <a:noFill/>
          </a:ln>
        </p:spPr>
      </p:pic>
      <p:sp>
        <p:nvSpPr>
          <p:cNvPr id="3" name="Rectangle 2"/>
          <p:cNvSpPr/>
          <p:nvPr/>
        </p:nvSpPr>
        <p:spPr>
          <a:xfrm>
            <a:off x="1491712" y="76200"/>
            <a:ext cx="5083443" cy="507831"/>
          </a:xfrm>
          <a:prstGeom prst="rect">
            <a:avLst/>
          </a:prstGeom>
        </p:spPr>
        <p:txBody>
          <a:bodyPr wrap="none">
            <a:spAutoFit/>
          </a:bodyPr>
          <a:lstStyle/>
          <a:p>
            <a:pPr lvl="2" algn="just">
              <a:lnSpc>
                <a:spcPct val="150000"/>
              </a:lnSpc>
              <a:spcBef>
                <a:spcPts val="200"/>
              </a:spcBef>
              <a:spcAft>
                <a:spcPts val="0"/>
              </a:spcAft>
            </a:pPr>
            <a:r>
              <a:rPr lang="en-US" sz="2000" b="1" dirty="0" err="1">
                <a:solidFill>
                  <a:srgbClr val="243F60"/>
                </a:solidFill>
                <a:latin typeface="Sylfaen" panose="010A0502050306030303" pitchFamily="18" charset="0"/>
                <a:ea typeface="Times New Roman" panose="02020603050405020304" pitchFamily="18" charset="0"/>
                <a:cs typeface="Sylfaen" panose="010A0502050306030303" pitchFamily="18" charset="0"/>
              </a:rPr>
              <a:t>საკვების</a:t>
            </a:r>
            <a:r>
              <a:rPr lang="en-US" sz="2000" b="1" dirty="0">
                <a:solidFill>
                  <a:srgbClr val="243F60"/>
                </a:solidFill>
                <a:latin typeface="Cambria" panose="02040503050406030204" pitchFamily="18" charset="0"/>
                <a:ea typeface="Times New Roman" panose="02020603050405020304" pitchFamily="18" charset="0"/>
                <a:cs typeface="Times New Roman" panose="02020603050405020304" pitchFamily="18" charset="0"/>
              </a:rPr>
              <a:t> </a:t>
            </a:r>
            <a:r>
              <a:rPr lang="en-US" sz="2000" b="1" dirty="0" err="1">
                <a:solidFill>
                  <a:srgbClr val="243F60"/>
                </a:solidFill>
                <a:latin typeface="Sylfaen" panose="010A0502050306030303" pitchFamily="18" charset="0"/>
                <a:ea typeface="Times New Roman" panose="02020603050405020304" pitchFamily="18" charset="0"/>
                <a:cs typeface="Sylfaen" panose="010A0502050306030303" pitchFamily="18" charset="0"/>
              </a:rPr>
              <a:t>დამამზადებელი</a:t>
            </a:r>
            <a:r>
              <a:rPr lang="en-US" sz="2000" b="1" dirty="0">
                <a:solidFill>
                  <a:srgbClr val="243F60"/>
                </a:solidFill>
                <a:latin typeface="Cambria" panose="02040503050406030204" pitchFamily="18" charset="0"/>
                <a:ea typeface="Times New Roman" panose="02020603050405020304" pitchFamily="18" charset="0"/>
                <a:cs typeface="Times New Roman" panose="02020603050405020304" pitchFamily="18" charset="0"/>
              </a:rPr>
              <a:t> </a:t>
            </a:r>
            <a:r>
              <a:rPr lang="en-US" sz="2000" b="1" dirty="0" err="1">
                <a:solidFill>
                  <a:srgbClr val="243F60"/>
                </a:solidFill>
                <a:latin typeface="Sylfaen" panose="010A0502050306030303" pitchFamily="18" charset="0"/>
                <a:ea typeface="Times New Roman" panose="02020603050405020304" pitchFamily="18" charset="0"/>
                <a:cs typeface="Sylfaen" panose="010A0502050306030303" pitchFamily="18" charset="0"/>
              </a:rPr>
              <a:t>საწარმო</a:t>
            </a:r>
            <a:endParaRPr lang="en-US" sz="2000" b="1" dirty="0">
              <a:solidFill>
                <a:srgbClr val="243F60"/>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Rectangle 3"/>
          <p:cNvSpPr/>
          <p:nvPr/>
        </p:nvSpPr>
        <p:spPr>
          <a:xfrm>
            <a:off x="1219200" y="5819378"/>
            <a:ext cx="6400800" cy="897553"/>
          </a:xfrm>
          <a:prstGeom prst="rect">
            <a:avLst/>
          </a:prstGeom>
        </p:spPr>
        <p:txBody>
          <a:bodyPr wrap="square">
            <a:spAutoFit/>
          </a:bodyPr>
          <a:lstStyle/>
          <a:p>
            <a:pPr algn="just">
              <a:lnSpc>
                <a:spcPct val="150000"/>
              </a:lnSpc>
              <a:spcAft>
                <a:spcPts val="0"/>
              </a:spcAft>
            </a:pPr>
            <a:r>
              <a:rPr lang="en-US" sz="1200" dirty="0" err="1">
                <a:latin typeface="Sylfaen" panose="010A0502050306030303" pitchFamily="18" charset="0"/>
                <a:ea typeface="Calibri" panose="020F0502020204030204" pitchFamily="34" charset="0"/>
                <a:cs typeface="Arial" panose="020B0604020202020204" pitchFamily="34" charset="0"/>
              </a:rPr>
              <a:t>კომბინირებული</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საკვების</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დამამზადებელი</a:t>
            </a:r>
            <a:r>
              <a:rPr lang="en-US" sz="1200" dirty="0">
                <a:latin typeface="Sylfaen" panose="010A0502050306030303" pitchFamily="18" charset="0"/>
                <a:ea typeface="Calibri" panose="020F0502020204030204" pitchFamily="34" charset="0"/>
                <a:cs typeface="Arial" panose="020B0604020202020204" pitchFamily="34" charset="0"/>
              </a:rPr>
              <a:t> </a:t>
            </a:r>
            <a:r>
              <a:rPr lang="en-US" sz="1200" dirty="0" err="1">
                <a:latin typeface="Sylfaen" panose="010A0502050306030303" pitchFamily="18" charset="0"/>
                <a:ea typeface="Calibri" panose="020F0502020204030204" pitchFamily="34" charset="0"/>
                <a:cs typeface="Arial" panose="020B0604020202020204" pitchFamily="34" charset="0"/>
              </a:rPr>
              <a:t>საწარმო</a:t>
            </a:r>
            <a:r>
              <a:rPr lang="ka-GE" sz="1200" dirty="0">
                <a:latin typeface="Sylfaen" panose="010A0502050306030303" pitchFamily="18" charset="0"/>
                <a:ea typeface="Calibri" panose="020F0502020204030204" pitchFamily="34" charset="0"/>
                <a:cs typeface="Arial" panose="020B0604020202020204" pitchFamily="34" charset="0"/>
              </a:rPr>
              <a:t> 1. ნედლეულის მიმღები ბუნკერი. 2. ნედლეულის სილოსები. 3. გრანულირების უბანი. 4. კომბინირებული საკვების სილოსები და მათი ჩატვირთვა საკვების მზიდ ავტომობილში.</a:t>
            </a:r>
            <a:endParaRPr lang="en-US" sz="1200" dirty="0">
              <a:effectLst/>
              <a:latin typeface="Sylfaen" panose="010A0502050306030303"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547580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231</TotalTime>
  <Words>1680</Words>
  <Application>Microsoft Office PowerPoint</Application>
  <PresentationFormat>On-screen Show (4:3)</PresentationFormat>
  <Paragraphs>228</Paragraphs>
  <Slides>24</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Calibri</vt:lpstr>
      <vt:lpstr>Cambria</vt:lpstr>
      <vt:lpstr>Sylfaen</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alexi</dc:creator>
  <cp:lastModifiedBy>Levani Ozbetelashvili</cp:lastModifiedBy>
  <cp:revision>46</cp:revision>
  <dcterms:created xsi:type="dcterms:W3CDTF">2006-08-16T00:00:00Z</dcterms:created>
  <dcterms:modified xsi:type="dcterms:W3CDTF">2020-04-03T07:52:20Z</dcterms:modified>
</cp:coreProperties>
</file>