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2" r:id="rId18"/>
    <p:sldId id="274" r:id="rId19"/>
    <p:sldId id="275" r:id="rId20"/>
    <p:sldId id="276" r:id="rId21"/>
    <p:sldId id="277" r:id="rId22"/>
    <p:sldId id="278" r:id="rId23"/>
    <p:sldId id="280" r:id="rId24"/>
    <p:sldId id="281" r:id="rId25"/>
    <p:sldId id="283"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80" d="100"/>
          <a:sy n="80" d="100"/>
        </p:scale>
        <p:origin x="-1086"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4/3/2020</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4/3/2020</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143000"/>
            <a:ext cx="6629400" cy="2895600"/>
          </a:xfrm>
        </p:spPr>
        <p:txBody>
          <a:bodyPr>
            <a:normAutofit/>
          </a:bodyPr>
          <a:lstStyle/>
          <a:p>
            <a:pPr algn="ctr"/>
            <a:r>
              <a:rPr lang="ka-GE" sz="3100" b="1" dirty="0" smtClean="0"/>
              <a:t>შპს „ტექნო 2016“</a:t>
            </a:r>
            <a:r>
              <a:rPr lang="en-US" sz="2000" b="1" dirty="0" smtClean="0"/>
              <a:t/>
            </a:r>
            <a:br>
              <a:rPr lang="en-US" sz="2000" b="1" dirty="0" smtClean="0"/>
            </a:br>
            <a:r>
              <a:rPr lang="ka-GE" sz="2000" dirty="0" smtClean="0"/>
              <a:t/>
            </a:r>
            <a:br>
              <a:rPr lang="ka-GE" sz="2000" dirty="0" smtClean="0"/>
            </a:br>
            <a:r>
              <a:rPr lang="ka-GE" sz="2200" dirty="0" smtClean="0"/>
              <a:t>ქ. ჭიათურაში მანგანუმის მადნის გამამდიდრებელი საწარმოს მოწყობისა და ექსპლუატაციის პროექტი</a:t>
            </a:r>
            <a:br>
              <a:rPr lang="ka-GE" sz="2200" dirty="0" smtClean="0"/>
            </a:br>
            <a:r>
              <a:rPr lang="ka-GE" sz="2200" dirty="0"/>
              <a:t/>
            </a:r>
            <a:br>
              <a:rPr lang="ka-GE" sz="2200" dirty="0"/>
            </a:br>
            <a:endParaRPr lang="en-US" sz="2000" dirty="0"/>
          </a:p>
        </p:txBody>
      </p:sp>
      <p:sp>
        <p:nvSpPr>
          <p:cNvPr id="3" name="TextBox 2"/>
          <p:cNvSpPr txBox="1"/>
          <p:nvPr/>
        </p:nvSpPr>
        <p:spPr>
          <a:xfrm>
            <a:off x="2057400" y="4495798"/>
            <a:ext cx="4114800" cy="646331"/>
          </a:xfrm>
          <a:prstGeom prst="rect">
            <a:avLst/>
          </a:prstGeom>
          <a:noFill/>
        </p:spPr>
        <p:txBody>
          <a:bodyPr wrap="square" rtlCol="0">
            <a:spAutoFit/>
          </a:bodyPr>
          <a:lstStyle/>
          <a:p>
            <a:pPr algn="ctr"/>
            <a:r>
              <a:rPr lang="ka-GE" dirty="0"/>
              <a:t>გარემოზე ზემოქმედების შეფასების </a:t>
            </a:r>
            <a:r>
              <a:rPr lang="ka-GE" dirty="0" smtClean="0"/>
              <a:t>ანგარიში</a:t>
            </a:r>
            <a:endParaRPr lang="en-US" dirty="0"/>
          </a:p>
        </p:txBody>
      </p:sp>
    </p:spTree>
    <p:extLst>
      <p:ext uri="{BB962C8B-B14F-4D97-AF65-F5344CB8AC3E}">
        <p14:creationId xmlns:p14="http://schemas.microsoft.com/office/powerpoint/2010/main" val="2810961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751"/>
            <a:ext cx="7543800" cy="894608"/>
          </a:xfrm>
        </p:spPr>
        <p:txBody>
          <a:bodyPr/>
          <a:lstStyle/>
          <a:p>
            <a:r>
              <a:rPr lang="ka-GE" sz="2800" dirty="0" smtClean="0"/>
              <a:t>ალტერნატიული ვარიანტები</a:t>
            </a:r>
            <a:endParaRPr lang="en-US" sz="2800" dirty="0"/>
          </a:p>
        </p:txBody>
      </p:sp>
      <p:sp>
        <p:nvSpPr>
          <p:cNvPr id="3" name="Content Placeholder 2"/>
          <p:cNvSpPr>
            <a:spLocks noGrp="1"/>
          </p:cNvSpPr>
          <p:nvPr>
            <p:ph idx="1"/>
          </p:nvPr>
        </p:nvSpPr>
        <p:spPr>
          <a:xfrm>
            <a:off x="0" y="838200"/>
            <a:ext cx="8382000" cy="5867400"/>
          </a:xfrm>
        </p:spPr>
        <p:txBody>
          <a:bodyPr>
            <a:noAutofit/>
          </a:bodyPr>
          <a:lstStyle/>
          <a:p>
            <a:pPr algn="just"/>
            <a:r>
              <a:rPr lang="ka-GE" sz="1400" b="1" dirty="0" smtClean="0"/>
              <a:t>ტექნოლოგიური ალტერნატივები</a:t>
            </a:r>
          </a:p>
          <a:p>
            <a:pPr algn="just"/>
            <a:r>
              <a:rPr lang="ka-GE" sz="1400" dirty="0"/>
              <a:t>ორი შესაძლო ტექნოლოგიური ალტერნატივიდან - მადნის გამდიდრება მშრალი და სველი წესით, შპს „ტექნო 2016“-მა შეარჩია სველი წესით გამდიდრების ტექნოლოგია, რაც გარკვეული სახის გარემოსდაცვითი უპირატესობით გამოირჩევა მშრალი მეთოდით გამდიდრების ტექნოლოგიასთან.</a:t>
            </a:r>
          </a:p>
          <a:p>
            <a:pPr algn="just"/>
            <a:r>
              <a:rPr lang="ka-GE" sz="1400" dirty="0"/>
              <a:t>მშრალი წესით გამდიდრების ტექნოლოგია მინიმუმამდე ამცირებს საწარმოო ჩამდინარე წყლით დაბინძურების რისკს, თუმცა ზრდის ატმოსფერულ ჰაერში მავნე ნივთიერებათა გავრცელების და მისი დაბინძურების რისკებს, აღნიშნული ზემოქმედების ხარისხი სველი მეთოდით გამდიდრების ტექნოლოგიურ ციკლის გამოყენების შემთხვევაში მინიმუმამდეა შემცირებული.</a:t>
            </a:r>
          </a:p>
          <a:p>
            <a:pPr algn="just"/>
            <a:r>
              <a:rPr lang="ka-GE" sz="1400" dirty="0"/>
              <a:t>მანგანუმის მადნის სველი მეთოდით გამდიდრების ტექნოლოგია ითვალისწინებს საწარმოო ტექნოლოგიაში წყლის გამოყენებას, თუმცა შპს „ტექნო 2016“-ის შერჩეული ტექნოლოგიური ალტერნატივა გულისხმობს გამდიდრების პროცესში წყლის ციკლურად გამოყენებას, პროექტით გათვალისწინებულ სალექარში გაწმენდის (დალექვის) შემგომ, აქედან გამომდინარე შერჩეულ ტექნოლოგიას ზედაპირული წყლების დაბინძურების დაახლოებით იგივე რისკი ახლავს, რაც მშრალი მეთოდის გამდიდრების შემთხვევაში იქნებოდა, ამასთან ერთად კი მინიმუმამდეა შემცირებული ატმოსფერული ჰაერის დაბინძურების რისკი. </a:t>
            </a:r>
          </a:p>
          <a:p>
            <a:pPr algn="just"/>
            <a:r>
              <a:rPr lang="ka-GE" sz="1400" dirty="0"/>
              <a:t>დამატებით შესაძლოა ითქვას, რომ საწარმოს ტექნოლოგიური პროცესი ითვალისწინებს ელექტროენერგიის გამოყენებას და არ საჭიროებს სხვა სახის საწვავის მოხმარებას (დიზელი და სხვ.), თუ არ ჩავთვლით სატვირთო მანქანებსა და დამტვირთველს, რომელთა არსებობა სხვა ტექნოლოგიური ალტერნატივის შემთხვევაშიც გარდაუვალია. ეკოლოგიური თვალსაზრისით ელქტროენერგიის გამოყენებას დიდი უპირატესობა აქვს დიზელსა და სხვა საწვავზე მომუშავე ობიექტებთან შედარებით.</a:t>
            </a:r>
          </a:p>
          <a:p>
            <a:pPr algn="just"/>
            <a:r>
              <a:rPr lang="ka-GE" sz="1400" dirty="0"/>
              <a:t>ყოველივე აღნიშნულიდან გამომდინარე, შეიძლება ითქვას, რომ საწარმოში დანერგილი ტექნოლოგია, გარემოსდაცვითი მოთხოვნების მკაცრი დაცვის პირობებში, ეკოლოგიური თვალსაზრისით მისაღებია</a:t>
            </a:r>
            <a:r>
              <a:rPr lang="ka-GE" sz="1400" dirty="0" smtClean="0"/>
              <a:t>.</a:t>
            </a:r>
            <a:endParaRPr lang="ka-GE" sz="1400" dirty="0"/>
          </a:p>
        </p:txBody>
      </p:sp>
    </p:spTree>
    <p:extLst>
      <p:ext uri="{BB962C8B-B14F-4D97-AF65-F5344CB8AC3E}">
        <p14:creationId xmlns:p14="http://schemas.microsoft.com/office/powerpoint/2010/main" val="374752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001000" cy="1143000"/>
          </a:xfrm>
        </p:spPr>
        <p:txBody>
          <a:bodyPr/>
          <a:lstStyle/>
          <a:p>
            <a:r>
              <a:rPr lang="ka-GE" sz="3600" dirty="0" smtClean="0"/>
              <a:t/>
            </a:r>
            <a:br>
              <a:rPr lang="ka-GE" sz="3600" dirty="0" smtClean="0"/>
            </a:br>
            <a:r>
              <a:rPr lang="ka-GE" sz="2400" dirty="0" smtClean="0"/>
              <a:t>გარემოზე </a:t>
            </a:r>
            <a:r>
              <a:rPr lang="ka-GE" sz="2400" dirty="0"/>
              <a:t>შესაძლო ზემოქმედების მოკლე აღწერა საწარმოს ექსპლუატაციის პირობების ცვლილების </a:t>
            </a:r>
            <a:r>
              <a:rPr lang="ka-GE" sz="2400" dirty="0" smtClean="0"/>
              <a:t>პროცესში</a:t>
            </a:r>
            <a:r>
              <a:rPr lang="ka-GE" sz="2800" dirty="0"/>
              <a:t/>
            </a:r>
            <a:br>
              <a:rPr lang="ka-GE" sz="2800" dirty="0"/>
            </a:br>
            <a:r>
              <a:rPr lang="ka-GE" sz="2800" dirty="0"/>
              <a:t> </a:t>
            </a:r>
            <a:br>
              <a:rPr lang="ka-GE" sz="2800" dirty="0"/>
            </a:br>
            <a:endParaRPr lang="en-US" sz="2800" dirty="0"/>
          </a:p>
        </p:txBody>
      </p:sp>
      <p:sp>
        <p:nvSpPr>
          <p:cNvPr id="3" name="Content Placeholder 2"/>
          <p:cNvSpPr>
            <a:spLocks noGrp="1"/>
          </p:cNvSpPr>
          <p:nvPr>
            <p:ph idx="1"/>
          </p:nvPr>
        </p:nvSpPr>
        <p:spPr>
          <a:xfrm>
            <a:off x="304800" y="1295400"/>
            <a:ext cx="7620000" cy="4800600"/>
          </a:xfrm>
        </p:spPr>
        <p:txBody>
          <a:bodyPr/>
          <a:lstStyle/>
          <a:p>
            <a:pPr lvl="0"/>
            <a:r>
              <a:rPr lang="ka-GE" sz="2000" dirty="0"/>
              <a:t>ატმოსფერული ჰაერის დაბინძურება;</a:t>
            </a:r>
            <a:endParaRPr lang="en-US" sz="2000" dirty="0"/>
          </a:p>
          <a:p>
            <a:pPr lvl="0"/>
            <a:r>
              <a:rPr lang="ka-GE" sz="2000" dirty="0"/>
              <a:t>ხმაურის გავრცელება;</a:t>
            </a:r>
            <a:endParaRPr lang="en-US" sz="2000" dirty="0"/>
          </a:p>
          <a:p>
            <a:pPr lvl="0"/>
            <a:r>
              <a:rPr lang="ka-GE" sz="2000" dirty="0"/>
              <a:t>ნიადაგის და გრუნტის დაბინძურების რისკი;</a:t>
            </a:r>
            <a:endParaRPr lang="en-US" sz="2000" dirty="0"/>
          </a:p>
          <a:p>
            <a:pPr lvl="0"/>
            <a:r>
              <a:rPr lang="ka-GE" sz="2000" dirty="0"/>
              <a:t>ზემოქმედება ზედაპირული წყლებზე;</a:t>
            </a:r>
            <a:endParaRPr lang="en-US" sz="2000" dirty="0"/>
          </a:p>
          <a:p>
            <a:pPr lvl="0"/>
            <a:r>
              <a:rPr lang="ka-GE" sz="2000" dirty="0"/>
              <a:t>მიწისქვეშა/გრუნტის წყლების დაბინძურების რისკები;</a:t>
            </a:r>
            <a:endParaRPr lang="en-US" sz="2000" dirty="0"/>
          </a:p>
          <a:p>
            <a:pPr lvl="0"/>
            <a:r>
              <a:rPr lang="ka-GE" sz="2000" dirty="0"/>
              <a:t>ნარჩენებით გარემოს დაბინძურების რისკები;</a:t>
            </a:r>
            <a:endParaRPr lang="en-US" sz="2000" dirty="0"/>
          </a:p>
          <a:p>
            <a:pPr lvl="0"/>
            <a:r>
              <a:rPr lang="ka-GE" sz="2000" dirty="0"/>
              <a:t>ზემოქმედება ბიოლოგიურ გარემოზე;</a:t>
            </a:r>
            <a:endParaRPr lang="en-US" sz="2000" dirty="0"/>
          </a:p>
          <a:p>
            <a:pPr lvl="0"/>
            <a:r>
              <a:rPr lang="ka-GE" sz="2000" dirty="0"/>
              <a:t>ზემოქმედება სატრანსპორტო ნაკადებზე;</a:t>
            </a:r>
            <a:endParaRPr lang="en-US" sz="2000" dirty="0"/>
          </a:p>
          <a:p>
            <a:pPr lvl="0"/>
            <a:r>
              <a:rPr lang="ka-GE" sz="2000" dirty="0"/>
              <a:t>ადგილობრივი გზების საფარის დაზიანება;</a:t>
            </a:r>
            <a:endParaRPr lang="en-US" sz="2000" dirty="0"/>
          </a:p>
          <a:p>
            <a:pPr lvl="0"/>
            <a:r>
              <a:rPr lang="ka-GE" sz="2000" dirty="0"/>
              <a:t>ზემოქმედება ადამიანის ჯანმრთელობაზე</a:t>
            </a:r>
            <a:r>
              <a:rPr lang="ka-GE" sz="2000" dirty="0" smtClean="0"/>
              <a:t>.</a:t>
            </a:r>
            <a:r>
              <a:rPr lang="ka-GE" dirty="0"/>
              <a:t/>
            </a:r>
            <a:br>
              <a:rPr lang="ka-GE" dirty="0"/>
            </a:br>
            <a:endParaRPr lang="en-US" dirty="0"/>
          </a:p>
        </p:txBody>
      </p:sp>
    </p:spTree>
    <p:extLst>
      <p:ext uri="{BB962C8B-B14F-4D97-AF65-F5344CB8AC3E}">
        <p14:creationId xmlns:p14="http://schemas.microsoft.com/office/powerpoint/2010/main" val="1959169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1800" dirty="0" smtClean="0">
                <a:solidFill>
                  <a:schemeClr val="tx1"/>
                </a:solidFill>
              </a:rPr>
              <a:t>ზემოქმედება </a:t>
            </a:r>
            <a:r>
              <a:rPr lang="ka-GE" sz="1800" dirty="0">
                <a:solidFill>
                  <a:schemeClr val="tx1"/>
                </a:solidFill>
              </a:rPr>
              <a:t>ატმოსფერული ჰაერის ხარისხზე (მშენებლობის ეტაპი)</a:t>
            </a:r>
            <a:endParaRPr lang="en-US" dirty="0">
              <a:solidFill>
                <a:schemeClr val="tx1"/>
              </a:solidFill>
            </a:endParaRPr>
          </a:p>
        </p:txBody>
      </p:sp>
      <p:sp>
        <p:nvSpPr>
          <p:cNvPr id="3" name="Content Placeholder 2"/>
          <p:cNvSpPr>
            <a:spLocks noGrp="1"/>
          </p:cNvSpPr>
          <p:nvPr>
            <p:ph sz="half" idx="1"/>
          </p:nvPr>
        </p:nvSpPr>
        <p:spPr>
          <a:xfrm>
            <a:off x="304800" y="1524000"/>
            <a:ext cx="3657600" cy="4590288"/>
          </a:xfrm>
        </p:spPr>
        <p:txBody>
          <a:bodyPr>
            <a:normAutofit fontScale="55000" lnSpcReduction="20000"/>
          </a:bodyPr>
          <a:lstStyle/>
          <a:p>
            <a:pPr algn="just"/>
            <a:r>
              <a:rPr lang="ka-GE" dirty="0"/>
              <a:t>ჩატარებული გაანგარიშებებით გამოჩნდა, რომ მშენებლობის ეტაპზე ატმოსფერული ჰაერის დაბინძურების წყაროების მიერ გაფრქვეულ მავნე ნივთიერებათა რაოდენობა  მცირეა. დაცილების მანძილის გათვალისწინებით საცხოვრებელი ზონის საზღვარზე, ატმოსფერული ჰაერის ხარისხი არ გადააჭარბებს კანონმდებლობით გათვალისწინებულ ნორმებს. ზღვრულად დასაშვები კონცენტრაციების გადაჭარბებას ადგილი არ ექნება ასევე 500 მეტრიანი ნორმირებული ზონის მიმართ.  </a:t>
            </a:r>
          </a:p>
          <a:p>
            <a:pPr algn="just"/>
            <a:r>
              <a:rPr lang="ka-GE" dirty="0"/>
              <a:t>ამდენად მშენებლობის პროცესის  საშტატო რეჟიმში ფუნქციონირება  არ გამოიწვევს ჰაერის ხარისხის გაუარესებას. </a:t>
            </a:r>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14800" y="1828800"/>
            <a:ext cx="4316342"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284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020762"/>
          </a:xfrm>
        </p:spPr>
        <p:txBody>
          <a:bodyPr/>
          <a:lstStyle/>
          <a:p>
            <a:r>
              <a:rPr lang="ka-GE" sz="2000" dirty="0" smtClean="0"/>
              <a:t>ზემოქმედება </a:t>
            </a:r>
            <a:r>
              <a:rPr lang="ka-GE" sz="2000" dirty="0"/>
              <a:t>ატმოსფერული ჰაერის ხარისხზე (ექსპლუატაციის ეტაპი)</a:t>
            </a:r>
            <a:endParaRPr lang="en-US" sz="2000" dirty="0"/>
          </a:p>
        </p:txBody>
      </p:sp>
      <p:sp>
        <p:nvSpPr>
          <p:cNvPr id="3" name="Content Placeholder 2"/>
          <p:cNvSpPr>
            <a:spLocks noGrp="1"/>
          </p:cNvSpPr>
          <p:nvPr>
            <p:ph sz="half" idx="1"/>
          </p:nvPr>
        </p:nvSpPr>
        <p:spPr>
          <a:xfrm>
            <a:off x="304800" y="1524000"/>
            <a:ext cx="3810000" cy="4678680"/>
          </a:xfrm>
        </p:spPr>
        <p:txBody>
          <a:bodyPr>
            <a:normAutofit fontScale="55000" lnSpcReduction="20000"/>
          </a:bodyPr>
          <a:lstStyle/>
          <a:p>
            <a:pPr algn="just">
              <a:lnSpc>
                <a:spcPct val="120000"/>
              </a:lnSpc>
            </a:pPr>
            <a:r>
              <a:rPr lang="ka-GE" dirty="0" smtClean="0"/>
              <a:t>შედეგების </a:t>
            </a:r>
            <a:r>
              <a:rPr lang="ka-GE" dirty="0"/>
              <a:t>ანალიზით ირკვევა, რომ საწარმოს ფუნქციონირების პროცესში  ატმოსფერული ჰაერის დაბინძურების წყაროების მიერ გაფრქვეულ მავნე ნივთიერებათა რაოდენობა  მცირეა. დაცილების მანძილის გათვალისწინებით საცხოვრებელი ზონის საზღვარზე, ატმოსფერული ჰაერის ხარისხი არ გადააჭარბებს კანონმდებლობით გათვალისწინებულ ნორმებს. ზღვრულად დასაშვები კონცენტრაციების გადაჭარბებას ადგილი არ ექნება ასევე 500 მეტრიანი ნორმირებული ზონის მიმართ.  ამდენად საწარმოს ფუნქციონირება  არ გამოიწვევს ჰაერის ხარისხის გაუარესებას. </a:t>
            </a:r>
            <a:endParaRPr lang="en-US" dirty="0"/>
          </a:p>
          <a:p>
            <a:endParaRPr lang="en-US" dirty="0"/>
          </a:p>
        </p:txBody>
      </p:sp>
      <p:pic>
        <p:nvPicPr>
          <p:cNvPr id="5" name="Content Placeholder 4"/>
          <p:cNvPicPr>
            <a:picLocks noGrp="1"/>
          </p:cNvPicPr>
          <p:nvPr>
            <p:ph sz="half" idx="2"/>
          </p:nvPr>
        </p:nvPicPr>
        <p:blipFill>
          <a:blip r:embed="rId2" cstate="print"/>
          <a:srcRect/>
          <a:stretch>
            <a:fillRect/>
          </a:stretch>
        </p:blipFill>
        <p:spPr bwMode="auto">
          <a:xfrm>
            <a:off x="4267200" y="1524000"/>
            <a:ext cx="4058888"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6702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smtClean="0"/>
              <a:t/>
            </a:r>
            <a:br>
              <a:rPr lang="ka-GE" sz="3200" dirty="0" smtClean="0"/>
            </a:br>
            <a:r>
              <a:rPr lang="ka-GE" sz="2000" b="1" dirty="0" smtClean="0"/>
              <a:t>ხმაურის </a:t>
            </a:r>
            <a:r>
              <a:rPr lang="ka-GE" sz="2000" b="1" dirty="0"/>
              <a:t>გავრცელების გაანგარიშება მშენებლობისა და ექსპლუატაციის ეტაპზე</a:t>
            </a:r>
            <a:r>
              <a:rPr lang="ka-GE" dirty="0"/>
              <a:t/>
            </a:r>
            <a:br>
              <a:rPr lang="ka-GE" dirty="0"/>
            </a:br>
            <a:endParaRPr lang="en-US" dirty="0"/>
          </a:p>
        </p:txBody>
      </p:sp>
      <p:sp>
        <p:nvSpPr>
          <p:cNvPr id="3" name="Content Placeholder 2"/>
          <p:cNvSpPr>
            <a:spLocks noGrp="1"/>
          </p:cNvSpPr>
          <p:nvPr>
            <p:ph idx="1"/>
          </p:nvPr>
        </p:nvSpPr>
        <p:spPr>
          <a:xfrm>
            <a:off x="381000" y="1371600"/>
            <a:ext cx="7620000" cy="4800600"/>
          </a:xfrm>
        </p:spPr>
        <p:txBody>
          <a:bodyPr>
            <a:normAutofit/>
          </a:bodyPr>
          <a:lstStyle/>
          <a:p>
            <a:pPr algn="just"/>
            <a:r>
              <a:rPr lang="ka-GE" sz="2000" dirty="0" smtClean="0"/>
              <a:t>საქმიანობის </a:t>
            </a:r>
            <a:r>
              <a:rPr lang="ka-GE" sz="2000" dirty="0"/>
              <a:t>განხორციელების პროცესში უახლოესი საცხოვრებელ სახლთან ხმაურის მოსალოდნელი დონეები, როგორც მშენებლობის ასევე ექსპლუატაციის ეტაპზე იქნება ნორმატიული დოკუმენტით დაშვებულ ნორმებზე გაცილებით </a:t>
            </a:r>
            <a:r>
              <a:rPr lang="ka-GE" sz="2000" dirty="0" smtClean="0"/>
              <a:t>დაბალი(მშენებლობა- 33დბ; ექსპლუატაცია - 38 დბ), </a:t>
            </a:r>
          </a:p>
          <a:p>
            <a:pPr algn="just"/>
            <a:r>
              <a:rPr lang="ka-GE" sz="2000" dirty="0" smtClean="0"/>
              <a:t>შპს </a:t>
            </a:r>
            <a:r>
              <a:rPr lang="ka-GE" sz="2000" dirty="0"/>
              <a:t>„ტექნო 2016ს“ ადმინისტრაცია ვალდებულია იქონიოს საჩივრების აღრიცხვის ჟურნალი, სადაც დაფიქსირება მოსახლების შენიშვნები და საჩივრები და მოხდება მათი გათვალისწინება. </a:t>
            </a:r>
            <a:endParaRPr lang="en-US" sz="2000" dirty="0"/>
          </a:p>
        </p:txBody>
      </p:sp>
    </p:spTree>
    <p:extLst>
      <p:ext uri="{BB962C8B-B14F-4D97-AF65-F5344CB8AC3E}">
        <p14:creationId xmlns:p14="http://schemas.microsoft.com/office/powerpoint/2010/main" val="2749459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858000" cy="563562"/>
          </a:xfrm>
        </p:spPr>
        <p:txBody>
          <a:bodyPr/>
          <a:lstStyle/>
          <a:p>
            <a:r>
              <a:rPr lang="ka-GE" sz="2400" dirty="0" smtClean="0"/>
              <a:t>ზემოქმედება </a:t>
            </a:r>
            <a:r>
              <a:rPr lang="ka-GE" sz="2400" dirty="0"/>
              <a:t>ზედაპირულ წყლებზე</a:t>
            </a:r>
            <a:endParaRPr lang="en-US" sz="2400" dirty="0"/>
          </a:p>
        </p:txBody>
      </p:sp>
      <p:sp>
        <p:nvSpPr>
          <p:cNvPr id="3" name="Content Placeholder 2"/>
          <p:cNvSpPr>
            <a:spLocks noGrp="1"/>
          </p:cNvSpPr>
          <p:nvPr>
            <p:ph idx="1"/>
          </p:nvPr>
        </p:nvSpPr>
        <p:spPr>
          <a:xfrm>
            <a:off x="0" y="685800"/>
            <a:ext cx="8458200" cy="2667000"/>
          </a:xfrm>
        </p:spPr>
        <p:txBody>
          <a:bodyPr>
            <a:noAutofit/>
          </a:bodyPr>
          <a:lstStyle/>
          <a:p>
            <a:pPr algn="just"/>
            <a:r>
              <a:rPr lang="ka-GE" sz="1400" dirty="0" smtClean="0">
                <a:solidFill>
                  <a:srgbClr val="000000"/>
                </a:solidFill>
                <a:ea typeface="Calibri"/>
                <a:cs typeface="Sylfaen"/>
              </a:rPr>
              <a:t>მდ</a:t>
            </a:r>
            <a:r>
              <a:rPr lang="ka-GE" sz="1400" dirty="0">
                <a:solidFill>
                  <a:srgbClr val="000000"/>
                </a:solidFill>
                <a:ea typeface="Calibri"/>
                <a:cs typeface="Times New Roman"/>
              </a:rPr>
              <a:t>. </a:t>
            </a:r>
            <a:r>
              <a:rPr lang="ka-GE" sz="1400" dirty="0">
                <a:solidFill>
                  <a:srgbClr val="000000"/>
                </a:solidFill>
                <a:ea typeface="Calibri"/>
                <a:cs typeface="Sylfaen"/>
              </a:rPr>
              <a:t>ყვირილას</a:t>
            </a:r>
            <a:r>
              <a:rPr lang="ka-GE" sz="1400" dirty="0">
                <a:solidFill>
                  <a:srgbClr val="000000"/>
                </a:solidFill>
                <a:ea typeface="Calibri"/>
                <a:cs typeface="Times New Roman"/>
              </a:rPr>
              <a:t> </a:t>
            </a:r>
            <a:r>
              <a:rPr lang="ka-GE" sz="1400" dirty="0">
                <a:solidFill>
                  <a:srgbClr val="000000"/>
                </a:solidFill>
                <a:ea typeface="Calibri"/>
                <a:cs typeface="Sylfaen"/>
              </a:rPr>
              <a:t>წყლის</a:t>
            </a:r>
            <a:r>
              <a:rPr lang="ka-GE" sz="1400" dirty="0">
                <a:solidFill>
                  <a:srgbClr val="000000"/>
                </a:solidFill>
                <a:ea typeface="Calibri"/>
                <a:cs typeface="Times New Roman"/>
              </a:rPr>
              <a:t> </a:t>
            </a:r>
            <a:r>
              <a:rPr lang="ka-GE" sz="1400" dirty="0">
                <a:solidFill>
                  <a:srgbClr val="000000"/>
                </a:solidFill>
                <a:ea typeface="Calibri"/>
                <a:cs typeface="Sylfaen"/>
              </a:rPr>
              <a:t>ხარისხზე</a:t>
            </a:r>
            <a:r>
              <a:rPr lang="ka-GE" sz="1400" dirty="0">
                <a:solidFill>
                  <a:srgbClr val="000000"/>
                </a:solidFill>
                <a:ea typeface="Calibri"/>
                <a:cs typeface="Times New Roman"/>
              </a:rPr>
              <a:t> </a:t>
            </a:r>
            <a:r>
              <a:rPr lang="ka-GE" sz="1400" dirty="0">
                <a:solidFill>
                  <a:srgbClr val="000000"/>
                </a:solidFill>
                <a:ea typeface="Calibri"/>
                <a:cs typeface="Sylfaen"/>
              </a:rPr>
              <a:t>ზემოქმედების</a:t>
            </a:r>
            <a:r>
              <a:rPr lang="ka-GE" sz="1400" dirty="0">
                <a:solidFill>
                  <a:srgbClr val="000000"/>
                </a:solidFill>
                <a:ea typeface="Calibri"/>
                <a:cs typeface="Times New Roman"/>
              </a:rPr>
              <a:t> </a:t>
            </a:r>
            <a:r>
              <a:rPr lang="ka-GE" sz="1400" dirty="0">
                <a:solidFill>
                  <a:srgbClr val="000000"/>
                </a:solidFill>
                <a:ea typeface="Calibri"/>
                <a:cs typeface="Sylfaen"/>
              </a:rPr>
              <a:t>განხილვისას</a:t>
            </a:r>
            <a:r>
              <a:rPr lang="ka-GE" sz="1400" dirty="0">
                <a:solidFill>
                  <a:srgbClr val="000000"/>
                </a:solidFill>
                <a:ea typeface="Calibri"/>
                <a:cs typeface="Times New Roman"/>
              </a:rPr>
              <a:t> </a:t>
            </a:r>
            <a:r>
              <a:rPr lang="ka-GE" sz="1400" dirty="0">
                <a:solidFill>
                  <a:srgbClr val="000000"/>
                </a:solidFill>
                <a:ea typeface="Calibri"/>
                <a:cs typeface="Sylfaen"/>
              </a:rPr>
              <a:t>აუცილებელია</a:t>
            </a:r>
            <a:r>
              <a:rPr lang="ka-GE" sz="1400" dirty="0">
                <a:solidFill>
                  <a:srgbClr val="000000"/>
                </a:solidFill>
                <a:ea typeface="Calibri"/>
                <a:cs typeface="Times New Roman"/>
              </a:rPr>
              <a:t> </a:t>
            </a:r>
            <a:r>
              <a:rPr lang="ka-GE" sz="1400" dirty="0">
                <a:solidFill>
                  <a:srgbClr val="000000"/>
                </a:solidFill>
                <a:ea typeface="Calibri"/>
                <a:cs typeface="Sylfaen"/>
              </a:rPr>
              <a:t>აღინიშნოს</a:t>
            </a:r>
            <a:r>
              <a:rPr lang="ka-GE" sz="1400" dirty="0">
                <a:solidFill>
                  <a:srgbClr val="000000"/>
                </a:solidFill>
                <a:ea typeface="Calibri"/>
                <a:cs typeface="Times New Roman"/>
              </a:rPr>
              <a:t> </a:t>
            </a:r>
            <a:r>
              <a:rPr lang="ka-GE" sz="1400" dirty="0">
                <a:solidFill>
                  <a:srgbClr val="000000"/>
                </a:solidFill>
                <a:ea typeface="Calibri"/>
                <a:cs typeface="Sylfaen"/>
              </a:rPr>
              <a:t>მანგანუმის</a:t>
            </a:r>
            <a:r>
              <a:rPr lang="ka-GE" sz="1400" dirty="0">
                <a:solidFill>
                  <a:srgbClr val="000000"/>
                </a:solidFill>
                <a:ea typeface="Calibri"/>
                <a:cs typeface="Times New Roman"/>
              </a:rPr>
              <a:t> </a:t>
            </a:r>
            <a:r>
              <a:rPr lang="ka-GE" sz="1400" dirty="0">
                <a:solidFill>
                  <a:srgbClr val="000000"/>
                </a:solidFill>
                <a:ea typeface="Calibri"/>
                <a:cs typeface="Sylfaen"/>
              </a:rPr>
              <a:t>მადნის</a:t>
            </a:r>
            <a:r>
              <a:rPr lang="ka-GE" sz="1400" dirty="0">
                <a:solidFill>
                  <a:srgbClr val="000000"/>
                </a:solidFill>
                <a:ea typeface="Calibri"/>
                <a:cs typeface="Times New Roman"/>
              </a:rPr>
              <a:t> </a:t>
            </a:r>
            <a:r>
              <a:rPr lang="ka-GE" sz="1400" dirty="0">
                <a:solidFill>
                  <a:srgbClr val="000000"/>
                </a:solidFill>
                <a:ea typeface="Calibri"/>
                <a:cs typeface="Sylfaen"/>
              </a:rPr>
              <a:t>გამდიდრების</a:t>
            </a:r>
            <a:r>
              <a:rPr lang="ka-GE" sz="1400" dirty="0">
                <a:solidFill>
                  <a:srgbClr val="000000"/>
                </a:solidFill>
                <a:ea typeface="Calibri"/>
                <a:cs typeface="Times New Roman"/>
              </a:rPr>
              <a:t> </a:t>
            </a:r>
            <a:r>
              <a:rPr lang="ka-GE" sz="1400" dirty="0">
                <a:solidFill>
                  <a:srgbClr val="000000"/>
                </a:solidFill>
                <a:ea typeface="Calibri"/>
                <a:cs typeface="Sylfaen"/>
              </a:rPr>
              <a:t>პროცესში</a:t>
            </a:r>
            <a:r>
              <a:rPr lang="ka-GE" sz="1400" dirty="0">
                <a:solidFill>
                  <a:srgbClr val="000000"/>
                </a:solidFill>
                <a:ea typeface="Calibri"/>
                <a:cs typeface="Times New Roman"/>
              </a:rPr>
              <a:t> </a:t>
            </a:r>
            <a:r>
              <a:rPr lang="ka-GE" sz="1400" dirty="0">
                <a:solidFill>
                  <a:srgbClr val="000000"/>
                </a:solidFill>
                <a:ea typeface="Calibri"/>
                <a:cs typeface="Sylfaen"/>
              </a:rPr>
              <a:t>წარმოქმნილი</a:t>
            </a:r>
            <a:r>
              <a:rPr lang="ka-GE" sz="1400" dirty="0">
                <a:solidFill>
                  <a:srgbClr val="000000"/>
                </a:solidFill>
                <a:ea typeface="Calibri"/>
                <a:cs typeface="Times New Roman"/>
              </a:rPr>
              <a:t>, </a:t>
            </a:r>
            <a:r>
              <a:rPr lang="ka-GE" sz="1400" dirty="0">
                <a:solidFill>
                  <a:srgbClr val="000000"/>
                </a:solidFill>
                <a:ea typeface="Calibri"/>
                <a:cs typeface="Sylfaen"/>
              </a:rPr>
              <a:t>მანგანუმის</a:t>
            </a:r>
            <a:r>
              <a:rPr lang="ka-GE" sz="1400" dirty="0">
                <a:solidFill>
                  <a:srgbClr val="000000"/>
                </a:solidFill>
                <a:ea typeface="Calibri"/>
                <a:cs typeface="Times New Roman"/>
              </a:rPr>
              <a:t> </a:t>
            </a:r>
            <a:r>
              <a:rPr lang="ka-GE" sz="1400" dirty="0">
                <a:solidFill>
                  <a:srgbClr val="000000"/>
                </a:solidFill>
                <a:ea typeface="Calibri"/>
                <a:cs typeface="Sylfaen"/>
              </a:rPr>
              <a:t>ნაერთებით</a:t>
            </a:r>
            <a:r>
              <a:rPr lang="ka-GE" sz="1400" dirty="0">
                <a:solidFill>
                  <a:srgbClr val="000000"/>
                </a:solidFill>
                <a:ea typeface="Calibri"/>
                <a:cs typeface="Times New Roman"/>
              </a:rPr>
              <a:t> </a:t>
            </a:r>
            <a:r>
              <a:rPr lang="ka-GE" sz="1400" dirty="0">
                <a:solidFill>
                  <a:srgbClr val="000000"/>
                </a:solidFill>
                <a:ea typeface="Calibri"/>
                <a:cs typeface="Sylfaen"/>
              </a:rPr>
              <a:t>დაბინძურებული</a:t>
            </a:r>
            <a:r>
              <a:rPr lang="ka-GE" sz="1400" dirty="0">
                <a:solidFill>
                  <a:srgbClr val="000000"/>
                </a:solidFill>
                <a:ea typeface="Calibri"/>
                <a:cs typeface="Times New Roman"/>
              </a:rPr>
              <a:t> </a:t>
            </a:r>
            <a:r>
              <a:rPr lang="ka-GE" sz="1400" dirty="0">
                <a:solidFill>
                  <a:srgbClr val="000000"/>
                </a:solidFill>
                <a:ea typeface="Calibri"/>
                <a:cs typeface="Sylfaen"/>
              </a:rPr>
              <a:t>საწარმოო</a:t>
            </a:r>
            <a:r>
              <a:rPr lang="ka-GE" sz="1400" dirty="0">
                <a:solidFill>
                  <a:srgbClr val="000000"/>
                </a:solidFill>
                <a:ea typeface="Calibri"/>
                <a:cs typeface="Times New Roman"/>
              </a:rPr>
              <a:t> </a:t>
            </a:r>
            <a:r>
              <a:rPr lang="ka-GE" sz="1400" dirty="0">
                <a:solidFill>
                  <a:srgbClr val="000000"/>
                </a:solidFill>
                <a:ea typeface="Calibri"/>
                <a:cs typeface="Sylfaen"/>
              </a:rPr>
              <a:t>და</a:t>
            </a:r>
            <a:r>
              <a:rPr lang="ka-GE" sz="1400" dirty="0">
                <a:solidFill>
                  <a:srgbClr val="000000"/>
                </a:solidFill>
                <a:ea typeface="Calibri"/>
                <a:cs typeface="Times New Roman"/>
              </a:rPr>
              <a:t> </a:t>
            </a:r>
            <a:r>
              <a:rPr lang="ka-GE" sz="1400" dirty="0">
                <a:solidFill>
                  <a:srgbClr val="000000"/>
                </a:solidFill>
                <a:ea typeface="Calibri"/>
                <a:cs typeface="Sylfaen"/>
              </a:rPr>
              <a:t>სანიაღვრე</a:t>
            </a:r>
            <a:r>
              <a:rPr lang="ka-GE" sz="1400" dirty="0">
                <a:solidFill>
                  <a:srgbClr val="000000"/>
                </a:solidFill>
                <a:ea typeface="Calibri"/>
                <a:cs typeface="Times New Roman"/>
              </a:rPr>
              <a:t> </a:t>
            </a:r>
            <a:r>
              <a:rPr lang="ka-GE" sz="1400" dirty="0">
                <a:solidFill>
                  <a:srgbClr val="000000"/>
                </a:solidFill>
                <a:ea typeface="Calibri"/>
                <a:cs typeface="Sylfaen"/>
              </a:rPr>
              <a:t>ჩამდინარე</a:t>
            </a:r>
            <a:r>
              <a:rPr lang="ka-GE" sz="1400" dirty="0">
                <a:solidFill>
                  <a:srgbClr val="000000"/>
                </a:solidFill>
                <a:ea typeface="Calibri"/>
                <a:cs typeface="Times New Roman"/>
              </a:rPr>
              <a:t> </a:t>
            </a:r>
            <a:r>
              <a:rPr lang="ka-GE" sz="1400" dirty="0">
                <a:solidFill>
                  <a:srgbClr val="000000"/>
                </a:solidFill>
                <a:ea typeface="Calibri"/>
                <a:cs typeface="Sylfaen"/>
              </a:rPr>
              <a:t>წყლები</a:t>
            </a:r>
            <a:r>
              <a:rPr lang="ka-GE" sz="1400" dirty="0">
                <a:solidFill>
                  <a:srgbClr val="000000"/>
                </a:solidFill>
                <a:ea typeface="Calibri"/>
                <a:cs typeface="Times New Roman"/>
              </a:rPr>
              <a:t>. </a:t>
            </a:r>
            <a:r>
              <a:rPr lang="ka-GE" sz="1400" dirty="0">
                <a:solidFill>
                  <a:srgbClr val="000000"/>
                </a:solidFill>
                <a:ea typeface="Calibri"/>
                <a:cs typeface="Sylfaen"/>
              </a:rPr>
              <a:t>აღნიშნული</a:t>
            </a:r>
            <a:r>
              <a:rPr lang="ka-GE" sz="1400" dirty="0">
                <a:solidFill>
                  <a:srgbClr val="000000"/>
                </a:solidFill>
                <a:ea typeface="Calibri"/>
                <a:cs typeface="Times New Roman"/>
              </a:rPr>
              <a:t> </a:t>
            </a:r>
            <a:r>
              <a:rPr lang="ka-GE" sz="1400" dirty="0">
                <a:solidFill>
                  <a:srgbClr val="000000"/>
                </a:solidFill>
                <a:ea typeface="Calibri"/>
                <a:cs typeface="Sylfaen"/>
              </a:rPr>
              <a:t>ჩამდინარე</a:t>
            </a:r>
            <a:r>
              <a:rPr lang="ka-GE" sz="1400" dirty="0">
                <a:solidFill>
                  <a:srgbClr val="000000"/>
                </a:solidFill>
                <a:ea typeface="Calibri"/>
                <a:cs typeface="Times New Roman"/>
              </a:rPr>
              <a:t> </a:t>
            </a:r>
            <a:r>
              <a:rPr lang="ka-GE" sz="1400" dirty="0">
                <a:solidFill>
                  <a:srgbClr val="000000"/>
                </a:solidFill>
                <a:ea typeface="Calibri"/>
                <a:cs typeface="Sylfaen"/>
              </a:rPr>
              <a:t>წყლების</a:t>
            </a:r>
            <a:r>
              <a:rPr lang="ka-GE" sz="1400" dirty="0">
                <a:solidFill>
                  <a:srgbClr val="000000"/>
                </a:solidFill>
                <a:ea typeface="Calibri"/>
                <a:cs typeface="Times New Roman"/>
              </a:rPr>
              <a:t> </a:t>
            </a:r>
            <a:r>
              <a:rPr lang="ka-GE" sz="1400" dirty="0">
                <a:solidFill>
                  <a:srgbClr val="000000"/>
                </a:solidFill>
                <a:ea typeface="Calibri"/>
                <a:cs typeface="Sylfaen"/>
              </a:rPr>
              <a:t>გაწმენდა</a:t>
            </a:r>
            <a:r>
              <a:rPr lang="ka-GE" sz="1400" dirty="0">
                <a:solidFill>
                  <a:srgbClr val="000000"/>
                </a:solidFill>
                <a:ea typeface="Calibri"/>
                <a:cs typeface="Times New Roman"/>
              </a:rPr>
              <a:t> </a:t>
            </a:r>
            <a:r>
              <a:rPr lang="ka-GE" sz="1400" dirty="0">
                <a:solidFill>
                  <a:srgbClr val="000000"/>
                </a:solidFill>
                <a:ea typeface="Calibri"/>
                <a:cs typeface="Sylfaen"/>
              </a:rPr>
              <a:t>გათვალისწინებულია</a:t>
            </a:r>
            <a:r>
              <a:rPr lang="ka-GE" sz="1400" dirty="0">
                <a:solidFill>
                  <a:srgbClr val="000000"/>
                </a:solidFill>
                <a:ea typeface="Calibri"/>
                <a:cs typeface="Times New Roman"/>
              </a:rPr>
              <a:t> </a:t>
            </a:r>
            <a:r>
              <a:rPr lang="ka-GE" sz="1400" dirty="0">
                <a:solidFill>
                  <a:srgbClr val="000000"/>
                </a:solidFill>
                <a:ea typeface="Calibri"/>
                <a:cs typeface="Sylfaen"/>
              </a:rPr>
              <a:t>ტერიტორიაზე</a:t>
            </a:r>
            <a:r>
              <a:rPr lang="ka-GE" sz="1400" dirty="0">
                <a:solidFill>
                  <a:srgbClr val="000000"/>
                </a:solidFill>
                <a:ea typeface="Calibri"/>
                <a:cs typeface="Times New Roman"/>
              </a:rPr>
              <a:t>  771 </a:t>
            </a:r>
            <a:r>
              <a:rPr lang="ka-GE" sz="1400" dirty="0">
                <a:solidFill>
                  <a:srgbClr val="000000"/>
                </a:solidFill>
                <a:ea typeface="Calibri"/>
                <a:cs typeface="Sylfaen"/>
              </a:rPr>
              <a:t>მ</a:t>
            </a:r>
            <a:r>
              <a:rPr lang="ka-GE" sz="1400" baseline="30000" dirty="0">
                <a:solidFill>
                  <a:srgbClr val="000000"/>
                </a:solidFill>
                <a:ea typeface="Calibri"/>
                <a:cs typeface="Times New Roman"/>
              </a:rPr>
              <a:t>3</a:t>
            </a:r>
            <a:r>
              <a:rPr lang="ka-GE" sz="1400" dirty="0">
                <a:solidFill>
                  <a:srgbClr val="000000"/>
                </a:solidFill>
                <a:ea typeface="Calibri"/>
                <a:cs typeface="Times New Roman"/>
              </a:rPr>
              <a:t> </a:t>
            </a:r>
            <a:r>
              <a:rPr lang="ka-GE" sz="1400" dirty="0">
                <a:solidFill>
                  <a:srgbClr val="000000"/>
                </a:solidFill>
                <a:ea typeface="Calibri"/>
                <a:cs typeface="Sylfaen"/>
              </a:rPr>
              <a:t>ტევადობის</a:t>
            </a:r>
            <a:r>
              <a:rPr lang="ka-GE" sz="1400" dirty="0">
                <a:solidFill>
                  <a:srgbClr val="000000"/>
                </a:solidFill>
                <a:ea typeface="Calibri"/>
                <a:cs typeface="Times New Roman"/>
              </a:rPr>
              <a:t> </a:t>
            </a:r>
            <a:r>
              <a:rPr lang="ka-GE" sz="1400" dirty="0" err="1">
                <a:solidFill>
                  <a:srgbClr val="000000"/>
                </a:solidFill>
                <a:ea typeface="Calibri"/>
                <a:cs typeface="Sylfaen"/>
              </a:rPr>
              <a:t>სალექარით</a:t>
            </a:r>
            <a:r>
              <a:rPr lang="ka-GE" sz="1400" dirty="0">
                <a:solidFill>
                  <a:srgbClr val="000000"/>
                </a:solidFill>
                <a:ea typeface="Calibri"/>
                <a:cs typeface="Times New Roman"/>
              </a:rPr>
              <a:t>, </a:t>
            </a:r>
            <a:r>
              <a:rPr lang="ka-GE" sz="1400" dirty="0">
                <a:solidFill>
                  <a:srgbClr val="000000"/>
                </a:solidFill>
                <a:ea typeface="Calibri"/>
                <a:cs typeface="Sylfaen"/>
              </a:rPr>
              <a:t>რომელიც</a:t>
            </a:r>
            <a:r>
              <a:rPr lang="ka-GE" sz="1400" dirty="0">
                <a:solidFill>
                  <a:srgbClr val="000000"/>
                </a:solidFill>
                <a:ea typeface="Calibri"/>
                <a:cs typeface="Times New Roman"/>
              </a:rPr>
              <a:t> </a:t>
            </a:r>
            <a:r>
              <a:rPr lang="ka-GE" sz="1400" dirty="0">
                <a:solidFill>
                  <a:srgbClr val="000000"/>
                </a:solidFill>
                <a:ea typeface="Calibri"/>
                <a:cs typeface="Sylfaen"/>
              </a:rPr>
              <a:t>როგორც</a:t>
            </a:r>
            <a:r>
              <a:rPr lang="ka-GE" sz="1400" dirty="0">
                <a:solidFill>
                  <a:srgbClr val="000000"/>
                </a:solidFill>
                <a:ea typeface="Calibri"/>
                <a:cs typeface="Times New Roman"/>
              </a:rPr>
              <a:t> </a:t>
            </a:r>
            <a:r>
              <a:rPr lang="ka-GE" sz="1400" dirty="0">
                <a:solidFill>
                  <a:srgbClr val="000000"/>
                </a:solidFill>
                <a:ea typeface="Calibri"/>
                <a:cs typeface="Sylfaen"/>
              </a:rPr>
              <a:t>ზედა</a:t>
            </a:r>
            <a:r>
              <a:rPr lang="ka-GE" sz="1400" dirty="0">
                <a:solidFill>
                  <a:srgbClr val="000000"/>
                </a:solidFill>
                <a:ea typeface="Calibri"/>
                <a:cs typeface="Times New Roman"/>
              </a:rPr>
              <a:t> </a:t>
            </a:r>
            <a:r>
              <a:rPr lang="ka-GE" sz="1400" dirty="0">
                <a:solidFill>
                  <a:srgbClr val="000000"/>
                </a:solidFill>
                <a:ea typeface="Calibri"/>
                <a:cs typeface="Sylfaen"/>
              </a:rPr>
              <a:t>პარაგრაფებში</a:t>
            </a:r>
            <a:r>
              <a:rPr lang="ka-GE" sz="1400" dirty="0">
                <a:solidFill>
                  <a:srgbClr val="000000"/>
                </a:solidFill>
                <a:ea typeface="Calibri"/>
                <a:cs typeface="Times New Roman"/>
              </a:rPr>
              <a:t> </a:t>
            </a:r>
            <a:r>
              <a:rPr lang="ka-GE" sz="1400" dirty="0">
                <a:solidFill>
                  <a:srgbClr val="000000"/>
                </a:solidFill>
                <a:ea typeface="Calibri"/>
                <a:cs typeface="Sylfaen"/>
              </a:rPr>
              <a:t>აღვნიშნეთ</a:t>
            </a:r>
            <a:r>
              <a:rPr lang="ka-GE" sz="1400" dirty="0">
                <a:solidFill>
                  <a:srgbClr val="000000"/>
                </a:solidFill>
                <a:ea typeface="Calibri"/>
                <a:cs typeface="Times New Roman"/>
              </a:rPr>
              <a:t> </a:t>
            </a:r>
            <a:r>
              <a:rPr lang="ka-GE" sz="1400" dirty="0">
                <a:solidFill>
                  <a:srgbClr val="000000"/>
                </a:solidFill>
                <a:ea typeface="Calibri"/>
                <a:cs typeface="Sylfaen"/>
              </a:rPr>
              <a:t>ბრუნვითი</a:t>
            </a:r>
            <a:r>
              <a:rPr lang="ka-GE" sz="1400" dirty="0">
                <a:solidFill>
                  <a:srgbClr val="000000"/>
                </a:solidFill>
                <a:ea typeface="Calibri"/>
                <a:cs typeface="Times New Roman"/>
              </a:rPr>
              <a:t> </a:t>
            </a:r>
            <a:r>
              <a:rPr lang="ka-GE" sz="1400" dirty="0">
                <a:solidFill>
                  <a:srgbClr val="000000"/>
                </a:solidFill>
                <a:ea typeface="Calibri"/>
                <a:cs typeface="Sylfaen"/>
              </a:rPr>
              <a:t>წყალმომარაგების</a:t>
            </a:r>
            <a:r>
              <a:rPr lang="ka-GE" sz="1400" dirty="0">
                <a:solidFill>
                  <a:srgbClr val="000000"/>
                </a:solidFill>
                <a:ea typeface="Calibri"/>
                <a:cs typeface="Times New Roman"/>
              </a:rPr>
              <a:t> </a:t>
            </a:r>
            <a:r>
              <a:rPr lang="ka-GE" sz="1400" dirty="0">
                <a:solidFill>
                  <a:srgbClr val="000000"/>
                </a:solidFill>
                <a:ea typeface="Calibri"/>
                <a:cs typeface="Sylfaen"/>
              </a:rPr>
              <a:t>სისტემაზე</a:t>
            </a:r>
            <a:r>
              <a:rPr lang="ka-GE" sz="1400" dirty="0">
                <a:solidFill>
                  <a:srgbClr val="000000"/>
                </a:solidFill>
                <a:ea typeface="Calibri"/>
                <a:cs typeface="Times New Roman"/>
              </a:rPr>
              <a:t> </a:t>
            </a:r>
            <a:r>
              <a:rPr lang="ka-GE" sz="1400" dirty="0">
                <a:solidFill>
                  <a:srgbClr val="000000"/>
                </a:solidFill>
                <a:ea typeface="Calibri"/>
                <a:cs typeface="Sylfaen"/>
              </a:rPr>
              <a:t>მუშაობს</a:t>
            </a:r>
            <a:r>
              <a:rPr lang="ka-GE" sz="1400" dirty="0">
                <a:solidFill>
                  <a:srgbClr val="000000"/>
                </a:solidFill>
                <a:ea typeface="Calibri"/>
                <a:cs typeface="Times New Roman"/>
              </a:rPr>
              <a:t>.</a:t>
            </a:r>
            <a:endParaRPr lang="ka-GE" sz="1400" dirty="0" smtClean="0"/>
          </a:p>
          <a:p>
            <a:pPr algn="just"/>
            <a:r>
              <a:rPr lang="ka-GE" sz="1400" dirty="0" smtClean="0"/>
              <a:t>იმის გამო, რომ ყველაზე მნიშვნელოვანი გარემოს დაცვის თვალსაზრისით არის </a:t>
            </a:r>
            <a:r>
              <a:rPr lang="ka-GE" sz="1400" dirty="0" err="1" smtClean="0"/>
              <a:t>სალექარის</a:t>
            </a:r>
            <a:r>
              <a:rPr lang="ka-GE" sz="1400" dirty="0" smtClean="0"/>
              <a:t> გამართული და შეუფერხებელი მუშობა, შემარბილებელ ღონისძიებად შეიძლება ჩაითვალოს,  კვირაში 2-3 ჯერ შლამის ამოღება და განსაკუთრებულო კონტროლი, რათა არ იქნეს წყლის და შლამის რაოდენობის გადაჭარბება </a:t>
            </a:r>
            <a:r>
              <a:rPr lang="ka-GE" sz="1400" dirty="0" err="1" smtClean="0"/>
              <a:t>სალექარში</a:t>
            </a:r>
            <a:r>
              <a:rPr lang="ka-GE" sz="1400" dirty="0" smtClean="0"/>
              <a:t>, ასევე სალექარი მნიშვნელოვანი სალექარი იყოს ტექნიკურად გამართული. აღნიშნული შემარბილებელი ღონისძიება თავიდან აარიდებს მდინარის დაბინძურების რისკს.</a:t>
            </a:r>
            <a:endParaRPr lang="en-US" sz="1400" dirty="0"/>
          </a:p>
        </p:txBody>
      </p:sp>
      <p:pic>
        <p:nvPicPr>
          <p:cNvPr id="4" name="Picture 3"/>
          <p:cNvPicPr/>
          <p:nvPr/>
        </p:nvPicPr>
        <p:blipFill rotWithShape="1">
          <a:blip r:embed="rId2"/>
          <a:srcRect l="8620" t="12469" r="10248" b="4305"/>
          <a:stretch/>
        </p:blipFill>
        <p:spPr bwMode="auto">
          <a:xfrm>
            <a:off x="609600" y="3602182"/>
            <a:ext cx="5105400" cy="327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0580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868362"/>
          </a:xfrm>
        </p:spPr>
        <p:txBody>
          <a:bodyPr/>
          <a:lstStyle/>
          <a:p>
            <a:r>
              <a:rPr lang="ka-GE" sz="2800" dirty="0" smtClean="0"/>
              <a:t>ნიადაგისა </a:t>
            </a:r>
            <a:r>
              <a:rPr lang="ka-GE" sz="2800" dirty="0"/>
              <a:t>და გრუნტის დაბინძურების რისკები</a:t>
            </a:r>
            <a:endParaRPr lang="en-US" sz="2800" dirty="0"/>
          </a:p>
        </p:txBody>
      </p:sp>
      <p:sp>
        <p:nvSpPr>
          <p:cNvPr id="3" name="Content Placeholder 2"/>
          <p:cNvSpPr>
            <a:spLocks noGrp="1"/>
          </p:cNvSpPr>
          <p:nvPr>
            <p:ph idx="1"/>
          </p:nvPr>
        </p:nvSpPr>
        <p:spPr>
          <a:xfrm>
            <a:off x="152400" y="1066800"/>
            <a:ext cx="8229600" cy="4800600"/>
          </a:xfrm>
        </p:spPr>
        <p:txBody>
          <a:bodyPr>
            <a:normAutofit fontScale="55000" lnSpcReduction="20000"/>
          </a:bodyPr>
          <a:lstStyle/>
          <a:p>
            <a:pPr algn="just">
              <a:lnSpc>
                <a:spcPct val="120000"/>
              </a:lnSpc>
            </a:pPr>
            <a:r>
              <a:rPr lang="ka-GE" sz="2400" dirty="0"/>
              <a:t>მანგანუმის მადნის გამამდიდრებელი საწარმოს დაგეგმილი საქმიანობის პროცესში მიწის სამუშაოები დაგეგმილი არ არის, შესაბამისად ნიადაგსა და გრუნტზე გარდაუვალი ზემოქმედების საშიშროება არ არსებობს. საწარმოს ექსპლუატაციის პროცესში მოსალოდნელია მხოლოდ ნიადაგის/გრუნტის ხარისხის გაუარესების რისკები, რაც შეიძლება გამოიწვიოს:</a:t>
            </a:r>
            <a:endParaRPr lang="en-US" sz="2400" dirty="0"/>
          </a:p>
          <a:p>
            <a:pPr lvl="0" algn="just">
              <a:lnSpc>
                <a:spcPct val="120000"/>
              </a:lnSpc>
            </a:pPr>
            <a:r>
              <a:rPr lang="ka-GE" sz="2400" dirty="0"/>
              <a:t>ტექნიკის ან სატრანსპორტო საშუალებებიდან ნავთობპროდუქტების ავარიულმა დაღვრამ/გაჟონვამ;</a:t>
            </a:r>
            <a:endParaRPr lang="en-US" sz="2400" dirty="0"/>
          </a:p>
          <a:p>
            <a:pPr lvl="0" algn="just">
              <a:lnSpc>
                <a:spcPct val="120000"/>
              </a:lnSpc>
            </a:pPr>
            <a:r>
              <a:rPr lang="ka-GE" sz="2400" dirty="0"/>
              <a:t>ტერიტორიაზე წარმოქმნილი საყოფაცხოვრებო და საწარმოო ნარჩენების არასწორმა მართვამ;</a:t>
            </a:r>
            <a:endParaRPr lang="en-US" sz="2400" dirty="0"/>
          </a:p>
          <a:p>
            <a:pPr lvl="0" algn="just">
              <a:lnSpc>
                <a:spcPct val="120000"/>
              </a:lnSpc>
            </a:pPr>
            <a:r>
              <a:rPr lang="ka-GE" sz="2400" dirty="0"/>
              <a:t>შლამისა და კუდების მართვის წესების დარღვევამ.</a:t>
            </a:r>
            <a:endParaRPr lang="en-US" sz="2400" dirty="0"/>
          </a:p>
          <a:p>
            <a:pPr algn="just">
              <a:lnSpc>
                <a:spcPct val="120000"/>
              </a:lnSpc>
            </a:pPr>
            <a:r>
              <a:rPr lang="ka-GE" sz="2400" dirty="0"/>
              <a:t>აუცილებელია  ტექნიკის და მოძრავი სატრანსპორტო საშუალებების მუდმივი მეთვალყურეობა და გაუმართაობის დაფიქსირებისთანავე დროული ზომების მიღება. </a:t>
            </a:r>
            <a:endParaRPr lang="en-US" sz="2400" dirty="0"/>
          </a:p>
          <a:p>
            <a:pPr algn="just">
              <a:lnSpc>
                <a:spcPct val="120000"/>
              </a:lnSpc>
            </a:pPr>
            <a:r>
              <a:rPr lang="ka-GE" sz="2400" dirty="0"/>
              <a:t>ნავთობპროდუქტების დაღვრის შემთხვევაში დროულად უნდა  მოიხსნას ნიადაგის/გრუნტის დაბინძურებული ფენა და გადაეცეს სპეციალური ნებართვის მქონე კომპანიას შემდგომი რემედიაციის მიზნით. </a:t>
            </a:r>
            <a:endParaRPr lang="en-US" sz="2400" dirty="0"/>
          </a:p>
          <a:p>
            <a:pPr algn="just">
              <a:lnSpc>
                <a:spcPct val="120000"/>
              </a:lnSpc>
            </a:pPr>
            <a:r>
              <a:rPr lang="ka-GE" sz="2400" dirty="0"/>
              <a:t>სხვა მხრივ, ნიადაგის და გრუნტის დაბინძურების თავიდან ასაცილებლად არ დაიშვება ტერიტორიის ჩახერგვა ლითონის ჯართით, საყოფაცხოვრებო და სხვა ნარჩენებით. აუცილებელია ტერიტორიის სანიტარიული პირობების დაცვა.</a:t>
            </a:r>
            <a:endParaRPr lang="en-US" sz="2400" dirty="0"/>
          </a:p>
          <a:p>
            <a:pPr algn="just">
              <a:lnSpc>
                <a:spcPct val="120000"/>
              </a:lnSpc>
            </a:pPr>
            <a:r>
              <a:rPr lang="ka-GE" sz="2400" dirty="0"/>
              <a:t>არ უნდა მოხდეს  სალექარიდან ამოღებული შლამის საწარმოს ტერიტორიაზე განთავსება დიდი ხნით, რათა თავიდან იქნეს აცილებული, როგორც მდინარის ასევე ტერიტორიის დაბინძურების რისკი, ასევე დროულად უნდა მოხდეს  კუდების გატანა.</a:t>
            </a:r>
            <a:endParaRPr lang="en-US" sz="2400" dirty="0"/>
          </a:p>
          <a:p>
            <a:pPr algn="just">
              <a:lnSpc>
                <a:spcPct val="120000"/>
              </a:lnSpc>
            </a:pPr>
            <a:r>
              <a:rPr lang="ka-GE" sz="2400" dirty="0" smtClean="0"/>
              <a:t>ტერიტორიაზე </a:t>
            </a:r>
            <a:r>
              <a:rPr lang="ka-GE" sz="2400" dirty="0"/>
              <a:t>ნაყოფიერი ფენა ფაქტიურად აღარ არსებობს, შესაბამისად უსაფრთხოების და შემარბილებელი ღონისძიებებით გათვალისწინებით  საწარმოს ნორმალური ოპერირების დროს  ნიადაგის და გრუნტის დაბინძურების თითქმის არ არსებობს. </a:t>
            </a:r>
            <a:endParaRPr lang="en-US" sz="2400" dirty="0"/>
          </a:p>
          <a:p>
            <a:endParaRPr lang="en-US" dirty="0"/>
          </a:p>
        </p:txBody>
      </p:sp>
    </p:spTree>
    <p:extLst>
      <p:ext uri="{BB962C8B-B14F-4D97-AF65-F5344CB8AC3E}">
        <p14:creationId xmlns:p14="http://schemas.microsoft.com/office/powerpoint/2010/main" val="729065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934200" cy="639762"/>
          </a:xfrm>
        </p:spPr>
        <p:txBody>
          <a:bodyPr/>
          <a:lstStyle/>
          <a:p>
            <a:r>
              <a:rPr lang="ka-GE" sz="2800" dirty="0" smtClean="0"/>
              <a:t>ზემოქმედება ბიოლოგიურ გარემოზე</a:t>
            </a:r>
            <a:endParaRPr lang="en-US" sz="2800" dirty="0"/>
          </a:p>
        </p:txBody>
      </p:sp>
      <p:sp>
        <p:nvSpPr>
          <p:cNvPr id="3" name="Content Placeholder 2"/>
          <p:cNvSpPr>
            <a:spLocks noGrp="1"/>
          </p:cNvSpPr>
          <p:nvPr>
            <p:ph idx="1"/>
          </p:nvPr>
        </p:nvSpPr>
        <p:spPr>
          <a:xfrm>
            <a:off x="304800" y="1066800"/>
            <a:ext cx="7620000" cy="4800600"/>
          </a:xfrm>
        </p:spPr>
        <p:txBody>
          <a:bodyPr>
            <a:normAutofit fontScale="92500" lnSpcReduction="20000"/>
          </a:bodyPr>
          <a:lstStyle/>
          <a:p>
            <a:pPr algn="just"/>
            <a:endParaRPr lang="ka-GE" sz="1700" dirty="0">
              <a:solidFill>
                <a:srgbClr val="000000"/>
              </a:solidFill>
              <a:cs typeface="Times New Roman"/>
            </a:endParaRPr>
          </a:p>
          <a:p>
            <a:pPr marL="114300" indent="0" algn="just">
              <a:lnSpc>
                <a:spcPct val="110000"/>
              </a:lnSpc>
              <a:buNone/>
            </a:pPr>
            <a:r>
              <a:rPr lang="ka-GE" sz="1700" dirty="0" smtClean="0"/>
              <a:t>მანგანუმის </a:t>
            </a:r>
            <a:r>
              <a:rPr lang="ka-GE" sz="1700" dirty="0"/>
              <a:t>გამამდიდრებელი საწარმომ ექსპლუატაციის ეტაპზე ცხოველთა სამყაროზე შეიძლება შემდეგნაირად იმოქმედოს:</a:t>
            </a:r>
            <a:endParaRPr lang="en-US" sz="1700" dirty="0"/>
          </a:p>
          <a:p>
            <a:pPr lvl="0" algn="just">
              <a:lnSpc>
                <a:spcPct val="110000"/>
              </a:lnSpc>
            </a:pPr>
            <a:r>
              <a:rPr lang="ka-GE" sz="1700" dirty="0"/>
              <a:t>ოპერირებისას ადგილი ექნება მანქანა-დანადგარების ხმაურს, რაც დააფრთხობს </a:t>
            </a:r>
            <a:r>
              <a:rPr lang="ka-GE" sz="1700" dirty="0" err="1"/>
              <a:t>მიმდებარედ</a:t>
            </a:r>
            <a:r>
              <a:rPr lang="ka-GE" sz="1700" dirty="0"/>
              <a:t> მობინადრეთა სახეობებს;</a:t>
            </a:r>
            <a:endParaRPr lang="en-US" sz="1700" dirty="0"/>
          </a:p>
          <a:p>
            <a:pPr lvl="0" algn="just">
              <a:lnSpc>
                <a:spcPct val="110000"/>
              </a:lnSpc>
            </a:pPr>
            <a:r>
              <a:rPr lang="ka-GE" sz="1700" dirty="0"/>
              <a:t>ცხოველთა გარკვეული სახეობებისთვის ნეგატიური ზემოქმედება ექნება ავტოტრანსპორტს, მადანის ტრანსპორტირებისას;</a:t>
            </a:r>
            <a:endParaRPr lang="en-US" sz="1700" dirty="0"/>
          </a:p>
          <a:p>
            <a:pPr lvl="0" algn="just">
              <a:lnSpc>
                <a:spcPct val="110000"/>
              </a:lnSpc>
            </a:pPr>
            <a:r>
              <a:rPr lang="ka-GE" sz="1700" dirty="0"/>
              <a:t>ზემოქმედება ძირითადად მოსალოდნელია საპროექტო ტერიტორიაზე გავრცელებულ </a:t>
            </a:r>
            <a:r>
              <a:rPr lang="ka-GE" sz="1700" dirty="0" err="1"/>
              <a:t>სინანტროპულ</a:t>
            </a:r>
            <a:r>
              <a:rPr lang="ka-GE" sz="1700" dirty="0"/>
              <a:t> სახეობებზე და  შემთხვევით მოხვედრილ ფრინველებზე.</a:t>
            </a:r>
            <a:endParaRPr lang="en-US" sz="1700" dirty="0"/>
          </a:p>
          <a:p>
            <a:pPr algn="just">
              <a:lnSpc>
                <a:spcPct val="110000"/>
              </a:lnSpc>
            </a:pPr>
            <a:r>
              <a:rPr lang="ka-GE" sz="1700" dirty="0"/>
              <a:t>საერთო ჯამში ცხოველთა სამყაროზე ზემოქმედება შეიძლება შეფასდეს, როგორც ძალიან </a:t>
            </a:r>
            <a:r>
              <a:rPr lang="ka-GE" sz="1700" dirty="0" smtClean="0"/>
              <a:t>დაბალი</a:t>
            </a:r>
          </a:p>
          <a:p>
            <a:pPr marL="114300" indent="0" algn="just">
              <a:lnSpc>
                <a:spcPct val="110000"/>
              </a:lnSpc>
              <a:buNone/>
            </a:pPr>
            <a:endParaRPr lang="ka-GE" sz="1700" dirty="0">
              <a:solidFill>
                <a:srgbClr val="000000"/>
              </a:solidFill>
              <a:ea typeface="Calibri"/>
              <a:cs typeface="Times New Roman"/>
            </a:endParaRPr>
          </a:p>
          <a:p>
            <a:pPr marL="114300" indent="0" algn="just">
              <a:lnSpc>
                <a:spcPct val="110000"/>
              </a:lnSpc>
              <a:buNone/>
            </a:pPr>
            <a:r>
              <a:rPr lang="ka-GE" sz="1700" dirty="0" smtClean="0">
                <a:solidFill>
                  <a:srgbClr val="000000"/>
                </a:solidFill>
                <a:ea typeface="Calibri"/>
                <a:cs typeface="Times New Roman"/>
              </a:rPr>
              <a:t>ექსპლუატაციის </a:t>
            </a:r>
            <a:r>
              <a:rPr lang="ka-GE" sz="1700" dirty="0">
                <a:solidFill>
                  <a:srgbClr val="000000"/>
                </a:solidFill>
                <a:ea typeface="Calibri"/>
                <a:cs typeface="Times New Roman"/>
              </a:rPr>
              <a:t>პროცესში, საწარმოს ტექნოლოგიური ციკლის სპეციფიკიდან გამომდინარე, მცენარეულ საფარზე ზემოქმედებას იქნება ძალიან დაბალი. ამასთანავე ექსპლუატაციის ეტაპისთვის  შპს „ტექნო 2016“ აპირებს გამწვანებითი სამუშაოების შესრულებას - რაც მნიშვნელოვან </a:t>
            </a:r>
            <a:r>
              <a:rPr lang="ka-GE" sz="1700" dirty="0" err="1">
                <a:solidFill>
                  <a:srgbClr val="000000"/>
                </a:solidFill>
                <a:ea typeface="Calibri"/>
                <a:cs typeface="Times New Roman"/>
              </a:rPr>
              <a:t>გარემოსდაცვით</a:t>
            </a:r>
            <a:r>
              <a:rPr lang="ka-GE" sz="1700" dirty="0">
                <a:solidFill>
                  <a:srgbClr val="000000"/>
                </a:solidFill>
                <a:ea typeface="Calibri"/>
                <a:cs typeface="Times New Roman"/>
              </a:rPr>
              <a:t> ღონისძიებად უნდა ჩაითვალოს</a:t>
            </a:r>
            <a:r>
              <a:rPr lang="ka-GE" sz="1700" dirty="0" smtClean="0">
                <a:solidFill>
                  <a:srgbClr val="000000"/>
                </a:solidFill>
                <a:ea typeface="Calibri"/>
                <a:cs typeface="Times New Roman"/>
              </a:rPr>
              <a:t>.</a:t>
            </a:r>
            <a:endParaRPr lang="ka-GE" sz="1700" dirty="0" smtClean="0"/>
          </a:p>
          <a:p>
            <a:pPr marL="114300" indent="0" algn="just">
              <a:lnSpc>
                <a:spcPct val="110000"/>
              </a:lnSpc>
              <a:buNone/>
            </a:pPr>
            <a:r>
              <a:rPr lang="ka-GE" sz="1700" dirty="0" smtClean="0">
                <a:solidFill>
                  <a:srgbClr val="000000"/>
                </a:solidFill>
                <a:ea typeface="Calibri"/>
                <a:cs typeface="Times New Roman"/>
              </a:rPr>
              <a:t>საწარმოს ტერიტორიაზე არ არსებობს მცენარეული საფარი.</a:t>
            </a:r>
            <a:endParaRPr lang="ka-GE" sz="1700" dirty="0">
              <a:solidFill>
                <a:srgbClr val="000000"/>
              </a:solidFill>
              <a:ea typeface="Calibri"/>
              <a:cs typeface="Times New Roman"/>
            </a:endParaRPr>
          </a:p>
        </p:txBody>
      </p:sp>
    </p:spTree>
    <p:extLst>
      <p:ext uri="{BB962C8B-B14F-4D97-AF65-F5344CB8AC3E}">
        <p14:creationId xmlns:p14="http://schemas.microsoft.com/office/powerpoint/2010/main" val="3198982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001000" cy="944562"/>
          </a:xfrm>
        </p:spPr>
        <p:txBody>
          <a:bodyPr/>
          <a:lstStyle/>
          <a:p>
            <a:r>
              <a:rPr lang="ka-GE" sz="2800" dirty="0" smtClean="0"/>
              <a:t>ნარჩენების </a:t>
            </a:r>
            <a:r>
              <a:rPr lang="ka-GE" sz="2800" dirty="0"/>
              <a:t>წარმოქმნა და შესაძლო ზემოქმედების რისკები</a:t>
            </a:r>
            <a:endParaRPr lang="en-US" sz="2800" dirty="0"/>
          </a:p>
        </p:txBody>
      </p:sp>
      <p:sp>
        <p:nvSpPr>
          <p:cNvPr id="3" name="Content Placeholder 2"/>
          <p:cNvSpPr>
            <a:spLocks noGrp="1"/>
          </p:cNvSpPr>
          <p:nvPr>
            <p:ph idx="1"/>
          </p:nvPr>
        </p:nvSpPr>
        <p:spPr>
          <a:xfrm>
            <a:off x="304800" y="1371600"/>
            <a:ext cx="7620000" cy="4800600"/>
          </a:xfrm>
        </p:spPr>
        <p:txBody>
          <a:bodyPr>
            <a:normAutofit/>
          </a:bodyPr>
          <a:lstStyle/>
          <a:p>
            <a:pPr algn="just"/>
            <a:r>
              <a:rPr lang="ka-GE" sz="1600" dirty="0"/>
              <a:t>მანგანუმის გამდიდრების პროცესში გადამუშავებული მადნის საერთო მოცულობის დაახლოებით 45% წარმადგენს ნარჩენს შლამისა და კუდების სახით. იმის გათვალისწინებით, რომ ქ. ჭიათურის მიმდებარე ტერიტორიებზე მოქმედი შლამსაცავი არ არსებობს (ღურღუმელას შლამსაცავის ექსპლუატაცია ბოლო წლებში პრაქტიკულად აღარ ხდება), საწარმოო ნარჩენების (შლამი და კუდები) გატანა ხდება გამომუშავებულ კარიერებზე და გამოიყენება გამომუშავებული კარიერების ტექნიკური რეკულტივაციის მიზნით, კერძოდ შპს „ტექნო 2016“ - კუდებს განათავსებს ნეკრისის ხეობაში. გასათვალისწინებელია ის ფაქტი, რომ აღნიშნულ ნარჩენებში მანგანუმის შემცველობა ბევრად ნაკლებია მადანთან შედარებით და შესაბამისად მათი კარიერზე განთავსება არ გამოიწვევს აქ არსებული ფონური მდგომარეობის გაუარესებას. </a:t>
            </a:r>
            <a:endParaRPr lang="en-US" sz="1600" dirty="0"/>
          </a:p>
        </p:txBody>
      </p:sp>
    </p:spTree>
    <p:extLst>
      <p:ext uri="{BB962C8B-B14F-4D97-AF65-F5344CB8AC3E}">
        <p14:creationId xmlns:p14="http://schemas.microsoft.com/office/powerpoint/2010/main" val="319395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91400" cy="1020762"/>
          </a:xfrm>
        </p:spPr>
        <p:txBody>
          <a:bodyPr/>
          <a:lstStyle/>
          <a:p>
            <a:r>
              <a:rPr lang="ka-GE" sz="2400" dirty="0" smtClean="0"/>
              <a:t>შლამების </a:t>
            </a:r>
            <a:r>
              <a:rPr lang="ka-GE" sz="2400" dirty="0"/>
              <a:t>და კუდების ტრანსპორტირებით გამოწვეული რისკები</a:t>
            </a:r>
            <a:endParaRPr lang="en-US" sz="2400" dirty="0"/>
          </a:p>
        </p:txBody>
      </p:sp>
      <p:sp>
        <p:nvSpPr>
          <p:cNvPr id="3" name="Content Placeholder 2"/>
          <p:cNvSpPr>
            <a:spLocks noGrp="1"/>
          </p:cNvSpPr>
          <p:nvPr>
            <p:ph idx="1"/>
          </p:nvPr>
        </p:nvSpPr>
        <p:spPr>
          <a:xfrm>
            <a:off x="381000" y="1371600"/>
            <a:ext cx="7620000" cy="4800600"/>
          </a:xfrm>
        </p:spPr>
        <p:txBody>
          <a:bodyPr>
            <a:normAutofit/>
          </a:bodyPr>
          <a:lstStyle/>
          <a:p>
            <a:pPr algn="just"/>
            <a:r>
              <a:rPr lang="ka-GE" sz="1800" dirty="0"/>
              <a:t>საპროექტო ტერიტორიიდან შლამების და კუდების გატანა მოხდება დაგროვების შესაბამისად და მისი განთავსდება მანგანუმის მადნის კარიერებზე სიცარიელეების ამოსავსებად, რაც წარმოადგენს გამომუშავებული კარიერის ტექნიკური რეკულტივაციის შემადგენელ ნაწილს.</a:t>
            </a:r>
          </a:p>
          <a:p>
            <a:pPr algn="just"/>
            <a:r>
              <a:rPr lang="ka-GE" sz="1800" dirty="0"/>
              <a:t>შლამების და კუდების ტრანსპორტირების მოსალოდნელი ზემოქმედებების შესამცირებლად საჭიროა შემდეგი ღონისძიებების გატარება: მუდმივად გაკონტროლდეს სატრანსპორტო საშუალებების ტექნიკური მგდომარეობა და სიჩქარე; საპროექტო ტერიტორიიდან შლამები და კუდების გატანა მოხდეს მხოლოდ მშრალ მდგომარეობაში, რათა მანქანებიდან არ მოხდეს დაბინძურებული წყლის ჩამოღვრა და  გზის საფარის დაბინძურება/დაზიანება; ასევე საჭიროა სატრანსპორტო საშუალებებზე მოთავსებული შლამები და კუდები იყოს გადაფარებულ მდგომარეობაში, რადგან შესაძლოა მათა ქარისმიერი გადატანით საფრთხე შეექმნას როგორც გარემოს ასევე მოსახლეობა.</a:t>
            </a:r>
          </a:p>
          <a:p>
            <a:endParaRPr lang="en-US" dirty="0"/>
          </a:p>
        </p:txBody>
      </p:sp>
    </p:spTree>
    <p:extLst>
      <p:ext uri="{BB962C8B-B14F-4D97-AF65-F5344CB8AC3E}">
        <p14:creationId xmlns:p14="http://schemas.microsoft.com/office/powerpoint/2010/main" val="1200760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r>
              <a:rPr lang="ka-GE" sz="2800" b="1" dirty="0" smtClean="0"/>
              <a:t>შესავალი</a:t>
            </a:r>
            <a:endParaRPr lang="en-US" sz="2800" b="1" dirty="0"/>
          </a:p>
        </p:txBody>
      </p:sp>
      <p:sp>
        <p:nvSpPr>
          <p:cNvPr id="3" name="Content Placeholder 2"/>
          <p:cNvSpPr>
            <a:spLocks noGrp="1"/>
          </p:cNvSpPr>
          <p:nvPr>
            <p:ph idx="1"/>
          </p:nvPr>
        </p:nvSpPr>
        <p:spPr>
          <a:xfrm>
            <a:off x="381000" y="1295400"/>
            <a:ext cx="7620000" cy="4800600"/>
          </a:xfrm>
        </p:spPr>
        <p:txBody>
          <a:bodyPr>
            <a:normAutofit fontScale="92500" lnSpcReduction="20000"/>
          </a:bodyPr>
          <a:lstStyle/>
          <a:p>
            <a:pPr algn="just"/>
            <a:r>
              <a:rPr lang="ka-GE" sz="1800" dirty="0"/>
              <a:t>შპს „ტექნო 2016” (ს/კ 406190465) გეგმავს ქ. ჭიათურაში მანგანუმის მადნისა და მანგანუმის ნარჩენების გამამდიდრებელი (გადამამუშავებელი) საწარმოს მოწყობას და </a:t>
            </a:r>
            <a:r>
              <a:rPr lang="ka-GE" sz="1800" dirty="0" smtClean="0"/>
              <a:t>ექსპლუატაციას</a:t>
            </a:r>
            <a:r>
              <a:rPr lang="en-US" sz="1800" dirty="0" smtClean="0"/>
              <a:t>;</a:t>
            </a:r>
          </a:p>
          <a:p>
            <a:pPr algn="just"/>
            <a:r>
              <a:rPr lang="ka-GE" sz="1800" dirty="0"/>
              <a:t>საწარმოს მოწყობა იგეგმება საწარმოო ზონაში შპს „ჯორჯიან მანგანეზის”-ს 1589 მ2 ფართობის მქონე არასასოფლო-სამეურნეო დანიშნულების მიწის ნაკვეთზე (ქ. ჭიათურა, საჩხერის გზატკეცილი მდ. ყვირილას მარჯვენა სანაპირო, ს/კ: 38.10.31.125), რომელიც საიჯარო ხელშეკრულებით დროებით შპს „ტექნო 2016“-ის </a:t>
            </a:r>
            <a:r>
              <a:rPr lang="ka-GE" sz="1800" dirty="0" smtClean="0"/>
              <a:t>სარგებლობაშია. </a:t>
            </a:r>
            <a:r>
              <a:rPr lang="ka-GE" sz="1800" dirty="0"/>
              <a:t>ტერიტორიას დანარჩენი სამი მხრიდან ესაზღვრება სახელმწიფოს და შპს „ჯორჯიან მანგანეზის“ საკუთრებაში არსებული ნაკვეთები, სამხრეთიდან მდ. ყვირილა რომელიც დაცილებულია 15 მ-ით. 500 მ-იან რადიუსში განთავსებულია შპს „ლეგოს“-ს, შპს „ანდრო“-ს, შპს „მადანის“-ს და შპს „ემენ ჯგუფი“-ს ამავე პროფილის საწარმოო ობიექტები. ტერიტორიიდან უახლოესი საცხოვრებელი სახლი მდებარეობს 600 მ-ში, მდ. ყვირილას კანიონის ტერასაზე (სოფ. ითხვისი). </a:t>
            </a:r>
            <a:endParaRPr lang="en-US" sz="1800" dirty="0" smtClean="0"/>
          </a:p>
          <a:p>
            <a:pPr algn="just"/>
            <a:r>
              <a:rPr lang="ka-GE" sz="1800" dirty="0"/>
              <a:t>საწარმოს მუშაობის ტექნიკური პრინციპი ითვალისწინებს  მისთვის მიწოდებული ნედლეულის სველი გრავიტაციული მეთოდით გამდიდრებას, რომლის შედეგად მიიღება მეტალურგიაში მოხმარებადი მანგანუმის კონცენტრატი.</a:t>
            </a:r>
          </a:p>
          <a:p>
            <a:endParaRPr lang="en-US" sz="1800" dirty="0">
              <a:latin typeface="Sylfaen" pitchFamily="18" charset="0"/>
            </a:endParaRPr>
          </a:p>
        </p:txBody>
      </p:sp>
    </p:spTree>
    <p:extLst>
      <p:ext uri="{BB962C8B-B14F-4D97-AF65-F5344CB8AC3E}">
        <p14:creationId xmlns:p14="http://schemas.microsoft.com/office/powerpoint/2010/main" val="1890326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2400" dirty="0" smtClean="0"/>
              <a:t>ზემოქმედება </a:t>
            </a:r>
            <a:r>
              <a:rPr lang="ka-GE" sz="2400" dirty="0"/>
              <a:t>სოციალურ-ეკონომიკურ საკითხებზე</a:t>
            </a:r>
            <a:endParaRPr lang="en-US" sz="2400" dirty="0"/>
          </a:p>
        </p:txBody>
      </p:sp>
      <p:sp>
        <p:nvSpPr>
          <p:cNvPr id="3" name="Content Placeholder 2"/>
          <p:cNvSpPr>
            <a:spLocks noGrp="1"/>
          </p:cNvSpPr>
          <p:nvPr>
            <p:ph idx="1"/>
          </p:nvPr>
        </p:nvSpPr>
        <p:spPr/>
        <p:txBody>
          <a:bodyPr/>
          <a:lstStyle/>
          <a:p>
            <a:r>
              <a:rPr lang="ka-GE" sz="1800" dirty="0"/>
              <a:t>საწარმოს ექსპლუატაციისას სულ დასაქმებული იქნება 30-35 კაცი. ისევე როგორც მშენებლობის ეტაპზე მათი აბსოლუტური უმრავლესობა ადგილობრივი მოსახლეობა იქნება. აღნიშნული რაოდენობის ადამიანთა დასაქმება რეგიონის უმუშევრობის დონის არსებულ მდგომარეობაზე მნიშვნელოვან დადებით ზემოქმედებას ვერ მოახდენს, თუმცა რამდენიმე ოჯახისთვის გაჩნდება დამატებითი საარსებო წყარო. გარდა ამისა, ადგილობრივ და ცენტრალურ ბიუჯეტში შევა გარკვეული თანხები გადასახადების სახით. საერთო ჯამში საქმიანობის განხორციელება ქვეყნის სოციალურ-ეკონომიკურ განვითარებაში შეიტანს მცირე წვლილს, ხოლო მუნიციპალური მასშტაბით მოსალოდნელია საშუალო დადებითი ზემოქმედება</a:t>
            </a:r>
            <a:r>
              <a:rPr lang="ka-GE" dirty="0"/>
              <a:t>.</a:t>
            </a:r>
            <a:endParaRPr lang="en-US" dirty="0"/>
          </a:p>
        </p:txBody>
      </p:sp>
    </p:spTree>
    <p:extLst>
      <p:ext uri="{BB962C8B-B14F-4D97-AF65-F5344CB8AC3E}">
        <p14:creationId xmlns:p14="http://schemas.microsoft.com/office/powerpoint/2010/main" val="3286703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smtClean="0"/>
              <a:t>ზემოქმედება </a:t>
            </a:r>
            <a:r>
              <a:rPr lang="ka-GE" sz="3200" dirty="0"/>
              <a:t>სატრანსპორტო ნაკადზე</a:t>
            </a:r>
            <a:endParaRPr lang="en-US" sz="3200" dirty="0"/>
          </a:p>
        </p:txBody>
      </p:sp>
      <p:sp>
        <p:nvSpPr>
          <p:cNvPr id="3" name="Content Placeholder 2"/>
          <p:cNvSpPr>
            <a:spLocks noGrp="1"/>
          </p:cNvSpPr>
          <p:nvPr>
            <p:ph idx="1"/>
          </p:nvPr>
        </p:nvSpPr>
        <p:spPr/>
        <p:txBody>
          <a:bodyPr>
            <a:normAutofit/>
          </a:bodyPr>
          <a:lstStyle/>
          <a:p>
            <a:r>
              <a:rPr lang="ka-GE" sz="1800" dirty="0"/>
              <a:t>საწარმოს ექსპლუატაციის პირობებში სატრანსპორტო ნაკადებზე მოსალოდნელი უარყოფითი ზემოქმედება დაკავშირებულია ნედლეულის, მზა პროდუქციის და საწარმოო ნარჩენების ტრანსპორტირებასთან. როგორც ნედლეულის, ასევე მზა პროდუქციის და საწარმოო ნარჩენების ტრანსპორტირება მოხდება კრაზის ტიპის თვითმცლელი ავტომანქანებით.</a:t>
            </a:r>
            <a:endParaRPr lang="en-US" sz="1800" dirty="0"/>
          </a:p>
          <a:p>
            <a:r>
              <a:rPr lang="ka-GE" sz="1800" dirty="0"/>
              <a:t>საწარმოს წარმადობის და გამოყენებული სატრანსპორტო საშუალებების ტვირთამწეობის გათვალისწინებით  240 სამუშაო  დღის განმავლობაში ერთ დღეში შესასრულებელი იქნება მაქსიმუმ 5 სატრანსპორტო ოპერაცია, რაც არ გამოიწვევს მოძრაობის ინტენსივობის მნიშვნელოვან ზრდას. </a:t>
            </a:r>
            <a:endParaRPr lang="en-US" sz="1800" dirty="0"/>
          </a:p>
        </p:txBody>
      </p:sp>
    </p:spTree>
    <p:extLst>
      <p:ext uri="{BB962C8B-B14F-4D97-AF65-F5344CB8AC3E}">
        <p14:creationId xmlns:p14="http://schemas.microsoft.com/office/powerpoint/2010/main" val="2045171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
            </a:r>
            <a:br>
              <a:rPr lang="ka-GE" dirty="0"/>
            </a:br>
            <a:r>
              <a:rPr lang="ka-GE" sz="3200" dirty="0" smtClean="0"/>
              <a:t>ზემოქმედება </a:t>
            </a:r>
            <a:r>
              <a:rPr lang="ka-GE" sz="3200" dirty="0"/>
              <a:t>ადამიანის ჯანმრთელობაზე</a:t>
            </a:r>
            <a:r>
              <a:rPr lang="ka-GE" dirty="0"/>
              <a:t/>
            </a:r>
            <a:br>
              <a:rPr lang="ka-GE" dirty="0"/>
            </a:br>
            <a:endParaRPr lang="en-US" dirty="0"/>
          </a:p>
        </p:txBody>
      </p:sp>
      <p:sp>
        <p:nvSpPr>
          <p:cNvPr id="3" name="Content Placeholder 2"/>
          <p:cNvSpPr>
            <a:spLocks noGrp="1"/>
          </p:cNvSpPr>
          <p:nvPr>
            <p:ph idx="1"/>
          </p:nvPr>
        </p:nvSpPr>
        <p:spPr/>
        <p:txBody>
          <a:bodyPr>
            <a:normAutofit fontScale="70000" lnSpcReduction="20000"/>
          </a:bodyPr>
          <a:lstStyle/>
          <a:p>
            <a:r>
              <a:rPr lang="ka-GE" dirty="0"/>
              <a:t>დაგეგმილი საქმიანობის განხორციელების პირობებში ადამიანთა უსაფრთხოება რეგლამენტირებულია შესაბამისი სტანდარტებით, სამშენებლო ნორმებით და წესებით, აგრეთვე სანიტარული ნორმებით და წესებით. საწარმოს ექსპლუატაციის რეგლამენტირებული განხორციელების პირობებში ადამიანების (იგულისხმება როგორც მომსახურე პერსონალი, ასევე მიმდებარე მაცხოვრებლები) ჯანმრთელობასა და უსაფრთხოებაზე უარყოფითი ზემოქმედება პირდაპირი სახით მოსალოდნელი არ არის. </a:t>
            </a:r>
            <a:endParaRPr lang="en-US" dirty="0"/>
          </a:p>
          <a:p>
            <a:r>
              <a:rPr lang="ka-GE" dirty="0" smtClean="0"/>
              <a:t>ზოგადად </a:t>
            </a:r>
            <a:r>
              <a:rPr lang="ka-GE" dirty="0"/>
              <a:t>შეიძლება ითქვას, რომ კარიერებიდან ნედლეულის შემოსატანად უმეტეს შემთხვევაში გამოყენებული იქნება დასახლებულ პუნქტებზე გამავალი გზები, შესაბამისად მოსახლეობის  ზემოქმედების მინიმიზაციის  მიზნით საჭირო იქნება შემარბილებელი ღონისძიებების გატარება, კერძოდ: დასახლებული პუნქტის ტერიტორიაზე ტრანსპორტის მოძრაობის სიჩქარის შეზღუდვა 30 კმ-ის ფარგლებში, ავტოტრანსპორტის ძრავების ტექნიკური გამართულობის კონტროლი, შეძლებისდაგვარად შემოვლითი გზებით სარგებლობა. მნიშვნელოვანია პროექტის მიზნებისათვის გამოყენებულ გზებზე შესაბამისი გამაფრთხილებელი და სიჩქარის შემზღუდავი ნიშნების განთავსება.  </a:t>
            </a:r>
            <a:endParaRPr lang="en-US" dirty="0"/>
          </a:p>
          <a:p>
            <a:r>
              <a:rPr lang="ka-GE" dirty="0"/>
              <a:t>ასევე, გასათვალისწინებელია საწარმოს მუშაობისას (ადგილი აქვს მხოლოდ დღის საათებში) წარმოშობილი ხმაურის და ვიბრაციის ფაქტორი, რომელიც გარკვეულ გავლენას მოახდენს საწარმოში დასაქმებულ ადამიანებზე. ამ ფაქტორების ზეგავლენის შესამსუბუქებლად აუცილებელია საწარმოში დასაქმებულთა ინდივიდუალური დამცავი საშუალებებით აღჭურვა (მნიშვნელოვანი ხმაურის გამომწვევ დანადგარებთან დიდი ხნის განმავლობაში მომუშავე პერსონალის სპეციალური ყურსაცმებით უზრუნველყოფა) და მათთვის შესაბამისი ინსტრუქტაჟის პერიოდული ჩატარება, ჯანმრთელობისათვის სახიფათო უბნებში გამაფრთხილებელი ნიშნების მოწყობა.</a:t>
            </a:r>
            <a:endParaRPr lang="en-US" dirty="0"/>
          </a:p>
          <a:p>
            <a:endParaRPr lang="en-US" dirty="0"/>
          </a:p>
        </p:txBody>
      </p:sp>
    </p:spTree>
    <p:extLst>
      <p:ext uri="{BB962C8B-B14F-4D97-AF65-F5344CB8AC3E}">
        <p14:creationId xmlns:p14="http://schemas.microsoft.com/office/powerpoint/2010/main" val="2350650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91400" cy="868362"/>
          </a:xfrm>
        </p:spPr>
        <p:txBody>
          <a:bodyPr/>
          <a:lstStyle/>
          <a:p>
            <a:r>
              <a:rPr lang="ka-GE" sz="2800" dirty="0"/>
              <a:t>გარემოზე გაზრდილი კუმულაციური ზემოქმედება</a:t>
            </a:r>
            <a:endParaRPr lang="en-US" sz="2800" dirty="0"/>
          </a:p>
        </p:txBody>
      </p:sp>
      <p:sp>
        <p:nvSpPr>
          <p:cNvPr id="3" name="Content Placeholder 2"/>
          <p:cNvSpPr>
            <a:spLocks noGrp="1"/>
          </p:cNvSpPr>
          <p:nvPr>
            <p:ph idx="1"/>
          </p:nvPr>
        </p:nvSpPr>
        <p:spPr>
          <a:xfrm>
            <a:off x="304800" y="1295400"/>
            <a:ext cx="7543800" cy="4800600"/>
          </a:xfrm>
        </p:spPr>
        <p:txBody>
          <a:bodyPr>
            <a:normAutofit/>
          </a:bodyPr>
          <a:lstStyle/>
          <a:p>
            <a:pPr algn="just">
              <a:spcAft>
                <a:spcPts val="1000"/>
              </a:spcAft>
            </a:pPr>
            <a:r>
              <a:rPr lang="ka-GE" sz="1900" dirty="0">
                <a:solidFill>
                  <a:srgbClr val="000000"/>
                </a:solidFill>
                <a:ea typeface="Calibri"/>
                <a:cs typeface="Times New Roman"/>
              </a:rPr>
              <a:t>როგორც გზშ-ის ანგარიშის ზედა თავებში აღვნიშნეთ, საპროექტო ტერიტორიის ირგვლივ მდებარეობს მსგავსი დანიშნულების (მანგანუმის მადნის გამამდიდრებელი) ობიექტები, შესაბამისად დროის გარკვეულ მონაკვეთში წარმოიქმნება კუმულაციური ეფექტი, მაგრამ როგორც ემისიების და ხმაურის გაანგარიშებებიდან ჩანს,  მათ </a:t>
            </a:r>
            <a:r>
              <a:rPr lang="ka-GE" sz="1900" dirty="0" smtClean="0">
                <a:solidFill>
                  <a:srgbClr val="000000"/>
                </a:solidFill>
                <a:ea typeface="Calibri"/>
                <a:cs typeface="Times New Roman"/>
              </a:rPr>
              <a:t>გადაჭარბებას </a:t>
            </a:r>
            <a:r>
              <a:rPr lang="ka-GE" sz="1900" dirty="0">
                <a:solidFill>
                  <a:srgbClr val="000000"/>
                </a:solidFill>
                <a:ea typeface="Calibri"/>
                <a:cs typeface="Times New Roman"/>
              </a:rPr>
              <a:t>ადგილი არ ექნება, მაგრამ საჭიროა შესაბამისი შემარბილებელი ღონისძიებების გატარება და მოსახლეობის საჩივრების შემთხვევაში მათი დაფიქსირება და აღმოფხვრა</a:t>
            </a:r>
            <a:r>
              <a:rPr lang="ka-GE" sz="1900" dirty="0" smtClean="0">
                <a:solidFill>
                  <a:srgbClr val="000000"/>
                </a:solidFill>
                <a:ea typeface="Calibri"/>
                <a:cs typeface="Times New Roman"/>
              </a:rPr>
              <a:t>.</a:t>
            </a:r>
          </a:p>
          <a:p>
            <a:pPr algn="just">
              <a:spcAft>
                <a:spcPts val="1000"/>
              </a:spcAft>
            </a:pPr>
            <a:r>
              <a:rPr lang="ka-GE" sz="1900" dirty="0" smtClean="0"/>
              <a:t>განსახილველი </a:t>
            </a:r>
            <a:r>
              <a:rPr lang="ka-GE" sz="1900" dirty="0"/>
              <a:t>საწარმოს და </a:t>
            </a:r>
            <a:r>
              <a:rPr lang="ka-GE" sz="1900" dirty="0" err="1"/>
              <a:t>მიმდებარედ</a:t>
            </a:r>
            <a:r>
              <a:rPr lang="ka-GE" sz="1900" dirty="0"/>
              <a:t> არსებული ობიექტების ერთდროული ფუნქციონირების პროცესში მაღალი კუმულაციური ეფექტი მოსალოდნელი არ არის. თუმცა საჭირო იქნება ყველა შემარბილებელი ღონისძიებების გატარება.</a:t>
            </a:r>
            <a:endParaRPr lang="en-US" sz="1900" dirty="0"/>
          </a:p>
          <a:p>
            <a:pPr algn="just">
              <a:spcAft>
                <a:spcPts val="1000"/>
              </a:spcAft>
            </a:pPr>
            <a:endParaRPr lang="en-US" sz="2400" dirty="0">
              <a:latin typeface="Sylfaen"/>
              <a:ea typeface="Calibri"/>
              <a:cs typeface="Times New Roman"/>
            </a:endParaRPr>
          </a:p>
          <a:p>
            <a:endParaRPr lang="en-US" dirty="0"/>
          </a:p>
        </p:txBody>
      </p:sp>
    </p:spTree>
    <p:extLst>
      <p:ext uri="{BB962C8B-B14F-4D97-AF65-F5344CB8AC3E}">
        <p14:creationId xmlns:p14="http://schemas.microsoft.com/office/powerpoint/2010/main" val="83667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334962"/>
          </a:xfrm>
        </p:spPr>
        <p:txBody>
          <a:bodyPr/>
          <a:lstStyle/>
          <a:p>
            <a:r>
              <a:rPr lang="ka-GE" sz="2400" b="1" dirty="0" smtClean="0"/>
              <a:t>დასკვნები</a:t>
            </a:r>
            <a:endParaRPr lang="en-US" sz="2400" b="1" dirty="0"/>
          </a:p>
        </p:txBody>
      </p:sp>
      <p:sp>
        <p:nvSpPr>
          <p:cNvPr id="3" name="Content Placeholder 2"/>
          <p:cNvSpPr>
            <a:spLocks noGrp="1"/>
          </p:cNvSpPr>
          <p:nvPr>
            <p:ph idx="1"/>
          </p:nvPr>
        </p:nvSpPr>
        <p:spPr>
          <a:xfrm>
            <a:off x="-4948" y="685800"/>
            <a:ext cx="8382000" cy="5791200"/>
          </a:xfrm>
        </p:spPr>
        <p:txBody>
          <a:bodyPr>
            <a:noAutofit/>
          </a:bodyPr>
          <a:lstStyle/>
          <a:p>
            <a:pPr lvl="0" algn="just"/>
            <a:r>
              <a:rPr lang="ka-GE" sz="1200" dirty="0" smtClean="0"/>
              <a:t>შპს „ტექნო 2016“</a:t>
            </a:r>
            <a:r>
              <a:rPr lang="en-US" sz="1200" dirty="0" smtClean="0"/>
              <a:t>-</a:t>
            </a:r>
            <a:r>
              <a:rPr lang="ka-GE" sz="1200" dirty="0" smtClean="0"/>
              <a:t>ის  მანგანუმის მადნის გამამდიდრებელი საწარმო მოწყობილია ქ. ჭიათურის სამრეწველო ზონაში, დასახლებული  ტერიტორიიდან (მდ. ყვირილას კანიონის ტერასა) დაშორებულია 600-1000 მ-ით;</a:t>
            </a:r>
            <a:endParaRPr lang="en-US" sz="1200" dirty="0" smtClean="0"/>
          </a:p>
          <a:p>
            <a:pPr lvl="0" algn="just"/>
            <a:r>
              <a:rPr lang="ka-GE" sz="1200" dirty="0" smtClean="0"/>
              <a:t>დოკუმენტში მოცემული გაანგარიშებების და გაბნევის მოდელირების შედეგების მიხედვით მანგანუმის მადნის გამდიდრების პროცესში მავნე ნივთიერების მაქსიმალური კონცენტრაციები (ზდკ-ის წილებში) უახლოესი საცხოვრებელი ზონის და 500 მ-იან ნორმირებულ ზონების საზღვრებზე არ გადააჭარბებს ნორმით გათვალისწინებულ  სიდიდეებს (1 ზდკ);</a:t>
            </a:r>
            <a:endParaRPr lang="en-US" sz="1200" dirty="0" smtClean="0"/>
          </a:p>
          <a:p>
            <a:pPr lvl="0" algn="just"/>
            <a:r>
              <a:rPr lang="ka-GE" sz="1200" dirty="0" smtClean="0"/>
              <a:t>გაანგარიშებების შედეგად დადგინდა, რომ საქმიანობის პერიოდში ხმაურის გავრცელების დონეები, უახლოეს საცხოვრებელ სახლებთან გაცილებით ნაკლებია ნორმირებულ სიდიდეზე, როგორც დღის ასევე ღამის საათებისთვის;</a:t>
            </a:r>
            <a:endParaRPr lang="en-US" sz="1200" dirty="0" smtClean="0"/>
          </a:p>
          <a:p>
            <a:pPr lvl="0" algn="just"/>
            <a:r>
              <a:rPr lang="ka-GE" sz="1200" dirty="0" smtClean="0"/>
              <a:t>სამუშაო არეალი მოქცეულია მნიშვნელოვანი ანთროპოგენური დატვირთვის მქონე ტერიტორიის ფარგლებში, რომელიც ფაუნის თვალსაზრისით ძალზედ ღარიბია. ცხოველთა სამყაროზე ზემოქმედების მნიშვნელოვნება ძალზედ დაბალია და შემარბილებელი ღონისძიებების გატარებას არ საჭიროებს;</a:t>
            </a:r>
            <a:endParaRPr lang="en-US" sz="1200" dirty="0" smtClean="0"/>
          </a:p>
          <a:p>
            <a:pPr lvl="0" algn="just"/>
            <a:r>
              <a:rPr lang="ka-GE" sz="1200" dirty="0" smtClean="0"/>
              <a:t>მანგანუმის მადნის გამდიდრებისას გამოყენებული ტექნოლოგიური პროცესის არცერთი ეტაპი არ ითვალისწინებს მცენარეული საფარზე რაიმე სახით ზემოქმედებას (მაგ. მცენარეული რესურსების გამოყენება, ხეების მოჭრა ან გადაბელვა ტრანსპორტისა და ტექნიკის უკეთ ფუნქციონირებისათვის და ა.შ.). აღნიშნული პრაქტიკულად გამორიცხავს მცენარეულ საფარზე მნიშვნელოვან უარყოფით ზემოქმედებას;</a:t>
            </a:r>
            <a:endParaRPr lang="en-US" sz="1200" dirty="0" smtClean="0"/>
          </a:p>
          <a:p>
            <a:pPr lvl="0" algn="just"/>
            <a:r>
              <a:rPr lang="ka-GE" sz="1200" dirty="0" smtClean="0"/>
              <a:t>ექსპლუატაციის ეტაპზე საწარმოს მიმდებარედ იგეგმება შეძლებისდაგვარად ხეების დარგვა და გამწვანებითი სამუშაოების ჩატარება;</a:t>
            </a:r>
            <a:endParaRPr lang="en-US" sz="1200" dirty="0" smtClean="0"/>
          </a:p>
          <a:p>
            <a:pPr lvl="0" algn="just"/>
            <a:r>
              <a:rPr lang="ka-GE" sz="1200" dirty="0" smtClean="0"/>
              <a:t>სამუშაო არეალიდან დაცული ტერიტორიები დაშორებულია დიდი მანძილით. გამომდინარე აღნიშნულიდან დაგეგმილი საქმიანობით დაცულ ტერიტორიაზე ზემოქმედებას ადგილი არ ექნება;</a:t>
            </a:r>
            <a:endParaRPr lang="en-US" sz="1200" dirty="0" smtClean="0"/>
          </a:p>
          <a:p>
            <a:pPr lvl="0" algn="just"/>
            <a:r>
              <a:rPr lang="ka-GE" sz="1200" dirty="0" smtClean="0"/>
              <a:t>ტერიტორიაზე ნაყოფიერი ფენა ფაქტობრივად საერთოდ აღარ არის, შესაბამისად ნიადაგის/გრუნტის ხარისხზე პირდაპირი, ან ირიბი გავლენა მაღალი არ იქნება დაგეგმილი საქმიანობით;</a:t>
            </a:r>
            <a:endParaRPr lang="en-US" sz="1200" dirty="0" smtClean="0"/>
          </a:p>
          <a:p>
            <a:pPr lvl="0" algn="just"/>
            <a:r>
              <a:rPr lang="ka-GE" sz="1200" dirty="0" smtClean="0"/>
              <a:t>მიწისქვეშა წყლებზე უარყოფითი ზემოქმედება მოსალოდნელია მხოლოდ დიდი რაოდენობით ნავთობპროდუქტების დაღვრის და მათი არასწორი მართვის შემთხვევაში;</a:t>
            </a:r>
            <a:endParaRPr lang="en-US" sz="1200" dirty="0" smtClean="0"/>
          </a:p>
          <a:p>
            <a:pPr lvl="0" algn="just"/>
            <a:r>
              <a:rPr lang="ka-GE" sz="1200" dirty="0" smtClean="0"/>
              <a:t>მიზანმიმართული მენეჯმენტისა და მონიტორინგის პირობებში საწარმოს ექსპლუატაციის შედეგად ნარჩენებით გარემოს მნიშვნელოვანი დაბინძურება მოსალოდნელი არ არის;</a:t>
            </a:r>
            <a:endParaRPr lang="en-US" sz="1200" dirty="0" smtClean="0"/>
          </a:p>
          <a:p>
            <a:pPr lvl="0" algn="just"/>
            <a:r>
              <a:rPr lang="ka-GE" sz="1200" dirty="0" smtClean="0"/>
              <a:t>გზშ-ს ფარგლებში შემუშავებული შემარბილებელი და გარემოსდაცვითი მონიტორინგული სამუშაოები, უზრუნველყოფს გარემოზე მოსალოდნელი ზემოქმედების მინიმიზაციას და საქმიანობის შედეგად მოსალოდნელი ავარიული სიტუაციების რისკების შემცირებას.  </a:t>
            </a:r>
            <a:endParaRPr lang="en-US" sz="1200" dirty="0"/>
          </a:p>
        </p:txBody>
      </p:sp>
    </p:spTree>
    <p:extLst>
      <p:ext uri="{BB962C8B-B14F-4D97-AF65-F5344CB8AC3E}">
        <p14:creationId xmlns:p14="http://schemas.microsoft.com/office/powerpoint/2010/main" val="2673060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000" y="1143000"/>
            <a:ext cx="7620000" cy="4800600"/>
          </a:xfrm>
        </p:spPr>
        <p:txBody>
          <a:bodyPr>
            <a:normAutofit fontScale="85000" lnSpcReduction="20000"/>
          </a:bodyPr>
          <a:lstStyle/>
          <a:p>
            <a:pPr algn="just"/>
            <a:r>
              <a:rPr lang="ka-GE" dirty="0" smtClean="0"/>
              <a:t>პერიოდულად </a:t>
            </a:r>
            <a:r>
              <a:rPr lang="ka-GE" dirty="0"/>
              <a:t>(წელიწადში ერთხელ) სასურველია საწარმოს ტერიტორიის ეკოლოგიური აუდიტის ჩატარება (შიდა რესურსებით ან მოწვეული კონსულტანტის მიერ) - გარემოზე და ადამიანი ჯანმრთელობაზე უარყოფითი ზემოქმედების თვალსაზრისით მაღალი რისკის მქონე უბნების გამოვლენა და პრობლემის გადაჭრა მოკლე ვადებში;</a:t>
            </a:r>
          </a:p>
          <a:p>
            <a:pPr algn="just"/>
            <a:r>
              <a:rPr lang="ka-GE" dirty="0"/>
              <a:t>საქმიანობის პარალელურად მოხდეს ტექნოლოგიური დანადგარების მდგომარეობის ეტაპობრივი გაუმჯობესება და ტექნოლოგიური პროცესის დახვეწა უკეთესობისკენ;</a:t>
            </a:r>
          </a:p>
          <a:p>
            <a:pPr algn="just"/>
            <a:r>
              <a:rPr lang="ka-GE" dirty="0"/>
              <a:t>საწარმოს საქმიანობის პროცესში წარმოქმნილი კუდებისა და შლამის საბოლოო განთავსებისათვის გამოყენებული იქნას მანგანუმის მადნის გამომუშავებული კარიერები, კერძოდ: ნარჩენების განთავსება მოხდეს გამომუშავებული კარიერის ღრმულებში და შემდგომ დაიფაროს ნიადაგის ნაყოფიერი ფენით;</a:t>
            </a:r>
          </a:p>
          <a:p>
            <a:pPr algn="just"/>
            <a:r>
              <a:rPr lang="ka-GE" dirty="0"/>
              <a:t>პერსონალის აღჭურვა შესაბამისი დამცავი საშუალებებით;</a:t>
            </a:r>
          </a:p>
          <a:p>
            <a:pPr algn="just"/>
            <a:r>
              <a:rPr lang="ka-GE" dirty="0"/>
              <a:t>სალექარის გამართულობის მუდმივი კონტროლი;</a:t>
            </a:r>
          </a:p>
          <a:p>
            <a:pPr algn="just"/>
            <a:r>
              <a:rPr lang="ka-GE" dirty="0"/>
              <a:t>მომსახურე პერსონალის პერიოდული სწავლება და ტესტირება გარემოს დაცვის და პროფესიული უსაფრთხოების საკითხებზე.</a:t>
            </a:r>
          </a:p>
          <a:p>
            <a:endParaRPr lang="en-US" dirty="0"/>
          </a:p>
        </p:txBody>
      </p:sp>
      <p:sp>
        <p:nvSpPr>
          <p:cNvPr id="4" name="TextBox 3"/>
          <p:cNvSpPr txBox="1"/>
          <p:nvPr/>
        </p:nvSpPr>
        <p:spPr>
          <a:xfrm>
            <a:off x="533400" y="457200"/>
            <a:ext cx="5029200" cy="523220"/>
          </a:xfrm>
          <a:prstGeom prst="rect">
            <a:avLst/>
          </a:prstGeom>
          <a:noFill/>
        </p:spPr>
        <p:txBody>
          <a:bodyPr wrap="square" rtlCol="0">
            <a:spAutoFit/>
          </a:bodyPr>
          <a:lstStyle/>
          <a:p>
            <a:r>
              <a:rPr lang="ka-GE" sz="2800" b="1" dirty="0"/>
              <a:t>რეკომენდაციები</a:t>
            </a:r>
          </a:p>
        </p:txBody>
      </p:sp>
    </p:spTree>
    <p:extLst>
      <p:ext uri="{BB962C8B-B14F-4D97-AF65-F5344CB8AC3E}">
        <p14:creationId xmlns:p14="http://schemas.microsoft.com/office/powerpoint/2010/main" val="1898529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295400"/>
            <a:ext cx="7620000" cy="4800600"/>
          </a:xfrm>
        </p:spPr>
        <p:txBody>
          <a:bodyPr>
            <a:normAutofit/>
          </a:bodyPr>
          <a:lstStyle/>
          <a:p>
            <a:pPr marL="114300" indent="0" algn="ctr">
              <a:buNone/>
            </a:pPr>
            <a:r>
              <a:rPr lang="ka-GE" sz="4000" dirty="0" smtClean="0"/>
              <a:t>მადლობა ყურადღებისათვის!</a:t>
            </a:r>
            <a:endParaRPr lang="en-US" sz="4000" dirty="0"/>
          </a:p>
        </p:txBody>
      </p:sp>
      <p:graphicFrame>
        <p:nvGraphicFramePr>
          <p:cNvPr id="3" name="Object 2"/>
          <p:cNvGraphicFramePr>
            <a:graphicFrameLocks noChangeAspect="1"/>
          </p:cNvGraphicFramePr>
          <p:nvPr>
            <p:extLst>
              <p:ext uri="{D42A27DB-BD31-4B8C-83A1-F6EECF244321}">
                <p14:modId xmlns:p14="http://schemas.microsoft.com/office/powerpoint/2010/main" val="1552959743"/>
              </p:ext>
            </p:extLst>
          </p:nvPr>
        </p:nvGraphicFramePr>
        <p:xfrm>
          <a:off x="1905000" y="4114800"/>
          <a:ext cx="1912733" cy="871804"/>
        </p:xfrm>
        <a:graphic>
          <a:graphicData uri="http://schemas.openxmlformats.org/presentationml/2006/ole">
            <mc:AlternateContent xmlns:mc="http://schemas.openxmlformats.org/markup-compatibility/2006">
              <mc:Choice xmlns:v="urn:schemas-microsoft-com:vml" Requires="v">
                <p:oleObj spid="_x0000_s1030" name="Visio" r:id="rId3" imgW="3084378" imgH="1172340" progId="Visio.Drawing.11">
                  <p:embed/>
                </p:oleObj>
              </mc:Choice>
              <mc:Fallback>
                <p:oleObj name="Visio" r:id="rId3" imgW="3084378" imgH="117234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114800"/>
                        <a:ext cx="1912733" cy="871804"/>
                      </a:xfrm>
                      <a:prstGeom prst="rect">
                        <a:avLst/>
                      </a:prstGeom>
                      <a:noFill/>
                      <a:ln>
                        <a:noFill/>
                      </a:ln>
                      <a:effectLst/>
                      <a:extLst/>
                    </p:spPr>
                  </p:pic>
                </p:oleObj>
              </mc:Fallback>
            </mc:AlternateContent>
          </a:graphicData>
        </a:graphic>
      </p:graphicFrame>
      <p:sp>
        <p:nvSpPr>
          <p:cNvPr id="5" name="Subtitle 2"/>
          <p:cNvSpPr txBox="1">
            <a:spLocks/>
          </p:cNvSpPr>
          <p:nvPr/>
        </p:nvSpPr>
        <p:spPr>
          <a:xfrm>
            <a:off x="3817733" y="4060941"/>
            <a:ext cx="3657600" cy="979522"/>
          </a:xfrm>
          <a:prstGeom prst="rect">
            <a:avLst/>
          </a:prstGeom>
        </p:spPr>
        <p:txBody>
          <a:bodyPr vert="horz" lIns="103146" tIns="51572" rIns="103146" bIns="51572" rtlCol="0" anchor="t" anchorCtr="0">
            <a:noAutofit/>
          </a:bodyPr>
          <a:lstStyle/>
          <a:p>
            <a:r>
              <a:rPr lang="ka-GE" sz="1400" kern="0" dirty="0">
                <a:latin typeface="Sylfaen" panose="010A0502050306030303" pitchFamily="18" charset="0"/>
              </a:rPr>
              <a:t>შპს „გამა კონსალტინგი“</a:t>
            </a:r>
          </a:p>
          <a:p>
            <a:pPr lvl="0"/>
            <a:r>
              <a:rPr lang="ka-GE" sz="1400" kern="0" dirty="0">
                <a:latin typeface="Sylfaen" panose="010A0502050306030303" pitchFamily="18" charset="0"/>
              </a:rPr>
              <a:t>0192 თბილისი, გურამიშვილის გამზ. </a:t>
            </a:r>
            <a:r>
              <a:rPr lang="ka-GE" sz="1400" kern="0" dirty="0" smtClean="0">
                <a:latin typeface="Sylfaen" panose="010A0502050306030303" pitchFamily="18" charset="0"/>
              </a:rPr>
              <a:t>19</a:t>
            </a:r>
            <a:r>
              <a:rPr lang="ka-GE" sz="1400" kern="0" baseline="42000" dirty="0" smtClean="0">
                <a:latin typeface="Sylfaen" panose="010A0502050306030303" pitchFamily="18" charset="0"/>
              </a:rPr>
              <a:t>დ </a:t>
            </a:r>
            <a:endParaRPr lang="ka-GE" sz="1400" kern="0" baseline="42000" dirty="0">
              <a:latin typeface="Sylfaen" panose="010A0502050306030303" pitchFamily="18" charset="0"/>
            </a:endParaRPr>
          </a:p>
          <a:p>
            <a:pPr lvl="0"/>
            <a:r>
              <a:rPr lang="ka-GE" sz="1400" kern="0" dirty="0">
                <a:latin typeface="Sylfaen" panose="010A0502050306030303" pitchFamily="18" charset="0"/>
              </a:rPr>
              <a:t>ტელ: +(995 32) 260 15 27</a:t>
            </a:r>
            <a:r>
              <a:rPr lang="en-US" sz="1400" kern="0" dirty="0">
                <a:latin typeface="Sylfaen" panose="010A0502050306030303" pitchFamily="18" charset="0"/>
              </a:rPr>
              <a:t>; </a:t>
            </a:r>
            <a:endParaRPr lang="ka-GE" sz="1400" kern="0" dirty="0">
              <a:latin typeface="Sylfaen" panose="010A0502050306030303" pitchFamily="18" charset="0"/>
            </a:endParaRPr>
          </a:p>
          <a:p>
            <a:pPr lvl="0"/>
            <a:r>
              <a:rPr lang="en-US" sz="1400" kern="0" dirty="0">
                <a:latin typeface="Sylfaen" panose="010A0502050306030303" pitchFamily="18" charset="0"/>
              </a:rPr>
              <a:t>E-mail: </a:t>
            </a:r>
            <a:r>
              <a:rPr lang="en-US" sz="1400" kern="0" dirty="0" smtClean="0">
                <a:latin typeface="Sylfaen" panose="010A0502050306030303" pitchFamily="18" charset="0"/>
              </a:rPr>
              <a:t>zm_green@gamma.ge</a:t>
            </a:r>
            <a:endParaRPr lang="en-US" sz="1400" kern="0" dirty="0">
              <a:latin typeface="Sylfaen" panose="010A0502050306030303" pitchFamily="18" charset="0"/>
            </a:endParaRPr>
          </a:p>
        </p:txBody>
      </p:sp>
    </p:spTree>
    <p:extLst>
      <p:ext uri="{BB962C8B-B14F-4D97-AF65-F5344CB8AC3E}">
        <p14:creationId xmlns:p14="http://schemas.microsoft.com/office/powerpoint/2010/main" val="800399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7086600" cy="639762"/>
          </a:xfrm>
        </p:spPr>
        <p:txBody>
          <a:bodyPr/>
          <a:lstStyle/>
          <a:p>
            <a:r>
              <a:rPr lang="ka-GE" sz="3200" dirty="0" smtClean="0"/>
              <a:t>საწარმოს ადგილმდებარეობა</a:t>
            </a:r>
            <a:endParaRPr lang="en-US" sz="3200" dirty="0"/>
          </a:p>
        </p:txBody>
      </p:sp>
      <p:sp>
        <p:nvSpPr>
          <p:cNvPr id="3" name="Content Placeholder 2"/>
          <p:cNvSpPr>
            <a:spLocks noGrp="1"/>
          </p:cNvSpPr>
          <p:nvPr>
            <p:ph sz="half" idx="1"/>
          </p:nvPr>
        </p:nvSpPr>
        <p:spPr>
          <a:xfrm>
            <a:off x="-76200" y="1524000"/>
            <a:ext cx="4038600" cy="5257800"/>
          </a:xfrm>
        </p:spPr>
        <p:txBody>
          <a:bodyPr>
            <a:normAutofit fontScale="70000" lnSpcReduction="20000"/>
          </a:bodyPr>
          <a:lstStyle/>
          <a:p>
            <a:pPr algn="just">
              <a:lnSpc>
                <a:spcPct val="120000"/>
              </a:lnSpc>
            </a:pPr>
            <a:r>
              <a:rPr lang="ka-GE" sz="2200" dirty="0"/>
              <a:t>მანგანუმის გამამდიდრებელი საწარმო განთავსდება შპს "ჯორჯიან მანგანეზის”-ს საკუთრებაში არსებულ არასასოფლო-სამეურნეო დანიშნულების მიწის ნაკვეთზე, რომელიც შპს „ტექნო 2016“-ის დროებით სარგებლობაშია (ქ. ჭიათურა, საჩხერის გზატკეცილი მდ. ყვირილას მარჯვენა </a:t>
            </a:r>
            <a:r>
              <a:rPr lang="ka-GE" sz="2200" dirty="0" smtClean="0"/>
              <a:t>სანაპირო (ს/კ</a:t>
            </a:r>
            <a:r>
              <a:rPr lang="ka-GE" sz="2200" dirty="0"/>
              <a:t>: </a:t>
            </a:r>
            <a:r>
              <a:rPr lang="ka-GE" sz="2200" dirty="0" smtClean="0"/>
              <a:t>38.10.31.125);</a:t>
            </a:r>
          </a:p>
          <a:p>
            <a:pPr algn="just">
              <a:lnSpc>
                <a:spcPct val="120000"/>
              </a:lnSpc>
            </a:pPr>
            <a:r>
              <a:rPr lang="ka-GE" sz="2200" dirty="0"/>
              <a:t>საპროექტო ტერიტორია ქ. ჭიათურის მოსახლეობიდან 5 კმ-ის დაცილებით მდებარეობს და სამრეწველო დანიშნულებისაა. </a:t>
            </a:r>
            <a:endParaRPr lang="ka-GE" sz="2200" dirty="0" smtClean="0"/>
          </a:p>
          <a:p>
            <a:pPr algn="just">
              <a:lnSpc>
                <a:spcPct val="120000"/>
              </a:lnSpc>
            </a:pPr>
            <a:r>
              <a:rPr lang="ka-GE" sz="2200" dirty="0">
                <a:latin typeface="Sylfaen" pitchFamily="18" charset="0"/>
              </a:rPr>
              <a:t>სამშენებლოდ გამოყენებული ნაკვეთი სამრეწველო ზონას წარმოადგენს და იგი არ მდებარეობს კულტურული მემკვიდრეობის ზონაში. გამამდიდრებელი საწარმოს აშენებამდე განხორციელდება ტერიტორიის გასუფთავება არსებული სამშენებლო ნარჩენისაგან და ამავდროულად კეთილმოწყობა/გამწვანება.</a:t>
            </a:r>
            <a:endParaRPr lang="en-US" sz="2200" dirty="0">
              <a:latin typeface="Sylfaen" pitchFamily="18" charset="0"/>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64512" y="1676400"/>
            <a:ext cx="5142872" cy="3830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312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162800" cy="792162"/>
          </a:xfrm>
        </p:spPr>
        <p:txBody>
          <a:bodyPr/>
          <a:lstStyle/>
          <a:p>
            <a:r>
              <a:rPr lang="ka-GE" sz="3200" b="1" dirty="0" smtClean="0"/>
              <a:t>საწარმოს გენერალური გეგმა</a:t>
            </a:r>
            <a:endParaRPr lang="en-US" sz="3200" b="1" dirty="0"/>
          </a:p>
        </p:txBody>
      </p:sp>
      <p:pic>
        <p:nvPicPr>
          <p:cNvPr id="4" name="Content Placeholder 3" descr="D:\ტექნო 2016\IRAKLIfabrika\PROEQTI\4_001.jpg"/>
          <p:cNvPicPr>
            <a:picLocks noGrp="1"/>
          </p:cNvPicPr>
          <p:nvPr>
            <p:ph idx="1"/>
          </p:nvPr>
        </p:nvPicPr>
        <p:blipFill rotWithShape="1">
          <a:blip r:embed="rId2" cstate="print">
            <a:extLst>
              <a:ext uri="{28A0092B-C50C-407E-A947-70E740481C1C}">
                <a14:useLocalDpi xmlns:a14="http://schemas.microsoft.com/office/drawing/2010/main" val="0"/>
              </a:ext>
            </a:extLst>
          </a:blip>
          <a:srcRect l="16111" t="11713" r="9724" b="21654"/>
          <a:stretch/>
        </p:blipFill>
        <p:spPr bwMode="auto">
          <a:xfrm>
            <a:off x="304800" y="1143000"/>
            <a:ext cx="8305800" cy="5257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6599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2400" b="1" dirty="0" smtClean="0"/>
              <a:t>საწარმოს წლიური წარმადლობა და მუშაობის რეჟიმი </a:t>
            </a:r>
            <a:endParaRPr lang="en-US" sz="2400" b="1" dirty="0"/>
          </a:p>
        </p:txBody>
      </p:sp>
      <p:sp>
        <p:nvSpPr>
          <p:cNvPr id="3" name="Content Placeholder 2"/>
          <p:cNvSpPr>
            <a:spLocks noGrp="1"/>
          </p:cNvSpPr>
          <p:nvPr>
            <p:ph idx="1"/>
          </p:nvPr>
        </p:nvSpPr>
        <p:spPr>
          <a:xfrm>
            <a:off x="381000" y="1447800"/>
            <a:ext cx="7620000" cy="4800600"/>
          </a:xfrm>
        </p:spPr>
        <p:txBody>
          <a:bodyPr>
            <a:normAutofit/>
          </a:bodyPr>
          <a:lstStyle/>
          <a:p>
            <a:pPr algn="just"/>
            <a:r>
              <a:rPr lang="ka-GE" sz="1800" dirty="0">
                <a:latin typeface="Sylfaen" pitchFamily="18" charset="0"/>
              </a:rPr>
              <a:t>საწარმოს ფუნქციონირება დაგეგმილია </a:t>
            </a:r>
            <a:r>
              <a:rPr lang="en-US" sz="1800" dirty="0" err="1">
                <a:latin typeface="Sylfaen" pitchFamily="18" charset="0"/>
              </a:rPr>
              <a:t>კვირაში</a:t>
            </a:r>
            <a:r>
              <a:rPr lang="en-US" sz="1800" dirty="0">
                <a:latin typeface="Sylfaen" pitchFamily="18" charset="0"/>
              </a:rPr>
              <a:t> 5 </a:t>
            </a:r>
            <a:r>
              <a:rPr lang="en-US" sz="1800" dirty="0" err="1">
                <a:latin typeface="Sylfaen" pitchFamily="18" charset="0"/>
              </a:rPr>
              <a:t>დღე</a:t>
            </a:r>
            <a:r>
              <a:rPr lang="en-US" sz="1800" dirty="0">
                <a:latin typeface="Sylfaen" pitchFamily="18" charset="0"/>
              </a:rPr>
              <a:t>. </a:t>
            </a:r>
            <a:r>
              <a:rPr lang="en-US" sz="1800" dirty="0" err="1">
                <a:latin typeface="Sylfaen" pitchFamily="18" charset="0"/>
              </a:rPr>
              <a:t>სამუშაო</a:t>
            </a:r>
            <a:r>
              <a:rPr lang="en-US" sz="1800" dirty="0">
                <a:latin typeface="Sylfaen" pitchFamily="18" charset="0"/>
              </a:rPr>
              <a:t> </a:t>
            </a:r>
            <a:r>
              <a:rPr lang="en-US" sz="1800" dirty="0" err="1">
                <a:latin typeface="Sylfaen" pitchFamily="18" charset="0"/>
              </a:rPr>
              <a:t>დღის</a:t>
            </a:r>
            <a:r>
              <a:rPr lang="en-US" sz="1800" dirty="0">
                <a:latin typeface="Sylfaen" pitchFamily="18" charset="0"/>
              </a:rPr>
              <a:t> </a:t>
            </a:r>
            <a:r>
              <a:rPr lang="en-US" sz="1800" dirty="0" err="1">
                <a:latin typeface="Sylfaen" pitchFamily="18" charset="0"/>
              </a:rPr>
              <a:t>ხანგრძლივობა</a:t>
            </a:r>
            <a:r>
              <a:rPr lang="en-US" sz="1800" dirty="0">
                <a:latin typeface="Sylfaen" pitchFamily="18" charset="0"/>
              </a:rPr>
              <a:t> 8 - 16 </a:t>
            </a:r>
            <a:r>
              <a:rPr lang="en-US" sz="1800" dirty="0" err="1">
                <a:latin typeface="Sylfaen" pitchFamily="18" charset="0"/>
              </a:rPr>
              <a:t>საათი</a:t>
            </a:r>
            <a:r>
              <a:rPr lang="en-US" sz="1800" dirty="0">
                <a:latin typeface="Sylfaen" pitchFamily="18" charset="0"/>
              </a:rPr>
              <a:t>. </a:t>
            </a:r>
            <a:r>
              <a:rPr lang="en-US" sz="1800" dirty="0" err="1">
                <a:latin typeface="Sylfaen" pitchFamily="18" charset="0"/>
              </a:rPr>
              <a:t>წელიწადში</a:t>
            </a:r>
            <a:r>
              <a:rPr lang="en-US" sz="1800" dirty="0">
                <a:latin typeface="Sylfaen" pitchFamily="18" charset="0"/>
              </a:rPr>
              <a:t> </a:t>
            </a:r>
            <a:r>
              <a:rPr lang="en-US" sz="1800" dirty="0" err="1">
                <a:latin typeface="Sylfaen" pitchFamily="18" charset="0"/>
              </a:rPr>
              <a:t>სამუშაო</a:t>
            </a:r>
            <a:r>
              <a:rPr lang="en-US" sz="1800" dirty="0">
                <a:latin typeface="Sylfaen" pitchFamily="18" charset="0"/>
              </a:rPr>
              <a:t> </a:t>
            </a:r>
            <a:r>
              <a:rPr lang="en-US" sz="1800" dirty="0" err="1">
                <a:latin typeface="Sylfaen" pitchFamily="18" charset="0"/>
              </a:rPr>
              <a:t>დღეთა</a:t>
            </a:r>
            <a:r>
              <a:rPr lang="en-US" sz="1800" dirty="0">
                <a:latin typeface="Sylfaen" pitchFamily="18" charset="0"/>
              </a:rPr>
              <a:t> </a:t>
            </a:r>
            <a:r>
              <a:rPr lang="en-US" sz="1800" dirty="0" err="1">
                <a:latin typeface="Sylfaen" pitchFamily="18" charset="0"/>
              </a:rPr>
              <a:t>ოდენობა</a:t>
            </a:r>
            <a:r>
              <a:rPr lang="ka-GE" sz="1800" dirty="0">
                <a:latin typeface="Sylfaen" pitchFamily="18" charset="0"/>
              </a:rPr>
              <a:t> -</a:t>
            </a:r>
            <a:r>
              <a:rPr lang="en-US" sz="1800" dirty="0">
                <a:latin typeface="Sylfaen" pitchFamily="18" charset="0"/>
              </a:rPr>
              <a:t> 240 </a:t>
            </a:r>
            <a:r>
              <a:rPr lang="ka-GE" sz="1800" dirty="0">
                <a:latin typeface="Sylfaen" pitchFamily="18" charset="0"/>
              </a:rPr>
              <a:t>(</a:t>
            </a:r>
            <a:r>
              <a:rPr lang="en-US" sz="1800" dirty="0">
                <a:latin typeface="Sylfaen" pitchFamily="18" charset="0"/>
              </a:rPr>
              <a:t>3840 </a:t>
            </a:r>
            <a:r>
              <a:rPr lang="en-US" sz="1800" dirty="0" err="1">
                <a:latin typeface="Sylfaen" pitchFamily="18" charset="0"/>
              </a:rPr>
              <a:t>საათი</a:t>
            </a:r>
            <a:r>
              <a:rPr lang="ka-GE" sz="1800" dirty="0">
                <a:latin typeface="Sylfaen" pitchFamily="18" charset="0"/>
              </a:rPr>
              <a:t>)</a:t>
            </a:r>
            <a:r>
              <a:rPr lang="en-US" sz="1800" dirty="0">
                <a:latin typeface="Sylfaen" pitchFamily="18" charset="0"/>
              </a:rPr>
              <a:t>. </a:t>
            </a:r>
            <a:r>
              <a:rPr lang="en-US" sz="1800" dirty="0" err="1">
                <a:latin typeface="Sylfaen" pitchFamily="18" charset="0"/>
              </a:rPr>
              <a:t>საწარმოს</a:t>
            </a:r>
            <a:r>
              <a:rPr lang="en-US" sz="1800" dirty="0">
                <a:latin typeface="Sylfaen" pitchFamily="18" charset="0"/>
              </a:rPr>
              <a:t> </a:t>
            </a:r>
            <a:r>
              <a:rPr lang="en-US" sz="1800" dirty="0" err="1">
                <a:latin typeface="Sylfaen" pitchFamily="18" charset="0"/>
              </a:rPr>
              <a:t>ყოველთვიური</a:t>
            </a:r>
            <a:r>
              <a:rPr lang="en-US" sz="1800" dirty="0">
                <a:latin typeface="Sylfaen" pitchFamily="18" charset="0"/>
              </a:rPr>
              <a:t> </a:t>
            </a:r>
            <a:r>
              <a:rPr lang="en-US" sz="1800" dirty="0" err="1">
                <a:latin typeface="Sylfaen" pitchFamily="18" charset="0"/>
              </a:rPr>
              <a:t>წარმადობაა</a:t>
            </a:r>
            <a:r>
              <a:rPr lang="en-US" sz="1800" dirty="0">
                <a:latin typeface="Sylfaen" pitchFamily="18" charset="0"/>
              </a:rPr>
              <a:t> 10 000 - 14 000 </a:t>
            </a:r>
            <a:r>
              <a:rPr lang="en-US" sz="1800" dirty="0" err="1">
                <a:latin typeface="Sylfaen" pitchFamily="18" charset="0"/>
              </a:rPr>
              <a:t>ტონამდე</a:t>
            </a:r>
            <a:r>
              <a:rPr lang="en-US" sz="1800" dirty="0">
                <a:latin typeface="Sylfaen" pitchFamily="18" charset="0"/>
              </a:rPr>
              <a:t> </a:t>
            </a:r>
            <a:r>
              <a:rPr lang="en-US" sz="1800" dirty="0" err="1">
                <a:latin typeface="Sylfaen" pitchFamily="18" charset="0"/>
              </a:rPr>
              <a:t>ნედლეულის</a:t>
            </a:r>
            <a:r>
              <a:rPr lang="en-US" sz="1800" dirty="0">
                <a:latin typeface="Sylfaen" pitchFamily="18" charset="0"/>
              </a:rPr>
              <a:t> </a:t>
            </a:r>
            <a:r>
              <a:rPr lang="en-US" sz="1800" dirty="0" err="1">
                <a:latin typeface="Sylfaen" pitchFamily="18" charset="0"/>
              </a:rPr>
              <a:t>გამდიდრება</a:t>
            </a:r>
            <a:r>
              <a:rPr lang="en-US" sz="1800" dirty="0">
                <a:latin typeface="Sylfaen" pitchFamily="18" charset="0"/>
              </a:rPr>
              <a:t>. </a:t>
            </a:r>
            <a:r>
              <a:rPr lang="ka-GE" sz="1800" dirty="0">
                <a:latin typeface="Sylfaen" pitchFamily="18" charset="0"/>
              </a:rPr>
              <a:t>წელიწადში 168 000 ტ ნედლეული.</a:t>
            </a:r>
            <a:endParaRPr lang="en-US" sz="1800" dirty="0">
              <a:latin typeface="Sylfaen" pitchFamily="18" charset="0"/>
            </a:endParaRPr>
          </a:p>
          <a:p>
            <a:pPr algn="just"/>
            <a:r>
              <a:rPr lang="ka-GE" sz="1800" dirty="0">
                <a:latin typeface="Sylfaen" pitchFamily="18" charset="0"/>
              </a:rPr>
              <a:t>საწარმოს სარემონტო სამუშაოებისათვის განკუთვნილია თვის ერთი, ან ორი არა სამუშაო (უქმე) დღე, რაზედაც ქვეყანაში მოქმედი შრომის კოდექსის შესაბამისად, შესაბამის პერსონალთან დამატებითი ანაზღაურების გათვალისწინებით დაიდება დამატებითი კონტრაქტები. </a:t>
            </a:r>
            <a:endParaRPr lang="ka-GE" sz="1800" dirty="0" smtClean="0">
              <a:latin typeface="Sylfaen" pitchFamily="18" charset="0"/>
            </a:endParaRPr>
          </a:p>
          <a:p>
            <a:pPr algn="just"/>
            <a:r>
              <a:rPr lang="ka-GE" sz="1800" dirty="0" smtClean="0">
                <a:latin typeface="Sylfaen" pitchFamily="18" charset="0"/>
              </a:rPr>
              <a:t>სულ </a:t>
            </a:r>
            <a:r>
              <a:rPr lang="ka-GE" sz="1800" dirty="0">
                <a:latin typeface="Sylfaen" pitchFamily="18" charset="0"/>
              </a:rPr>
              <a:t>საწარმოში </a:t>
            </a:r>
            <a:r>
              <a:rPr lang="ka-GE" sz="1800" dirty="0" smtClean="0">
                <a:latin typeface="Sylfaen" pitchFamily="18" charset="0"/>
              </a:rPr>
              <a:t>დასაქმდება </a:t>
            </a:r>
            <a:r>
              <a:rPr lang="ka-GE" sz="1800" dirty="0">
                <a:latin typeface="Sylfaen" pitchFamily="18" charset="0"/>
              </a:rPr>
              <a:t>30-35 მომსახურე და ტექნიკური </a:t>
            </a:r>
            <a:r>
              <a:rPr lang="ka-GE" sz="1800" dirty="0" smtClean="0">
                <a:latin typeface="Sylfaen" pitchFamily="18" charset="0"/>
              </a:rPr>
              <a:t>პერსონალი.</a:t>
            </a:r>
            <a:endParaRPr lang="en-US" sz="1800" dirty="0">
              <a:latin typeface="Sylfaen" pitchFamily="18" charset="0"/>
            </a:endParaRPr>
          </a:p>
        </p:txBody>
      </p:sp>
    </p:spTree>
    <p:extLst>
      <p:ext uri="{BB962C8B-B14F-4D97-AF65-F5344CB8AC3E}">
        <p14:creationId xmlns:p14="http://schemas.microsoft.com/office/powerpoint/2010/main" val="1672178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04800"/>
            <a:ext cx="4914900" cy="868362"/>
          </a:xfrm>
        </p:spPr>
        <p:txBody>
          <a:bodyPr/>
          <a:lstStyle/>
          <a:p>
            <a:pPr algn="ctr"/>
            <a:r>
              <a:rPr lang="ka-GE" sz="2400" b="1" dirty="0" smtClean="0">
                <a:latin typeface="+mn-lt"/>
              </a:rPr>
              <a:t>ტექნოლოგიური პროცესის აღწერა</a:t>
            </a:r>
            <a:endParaRPr lang="en-US" sz="2400" b="1" dirty="0">
              <a:latin typeface="+mn-lt"/>
            </a:endParaRPr>
          </a:p>
        </p:txBody>
      </p:sp>
      <p:pic>
        <p:nvPicPr>
          <p:cNvPr id="4" name="Picture 3"/>
          <p:cNvPicPr/>
          <p:nvPr/>
        </p:nvPicPr>
        <p:blipFill rotWithShape="1">
          <a:blip r:embed="rId2"/>
          <a:srcRect l="14992" t="14992" r="16341" b="8364"/>
          <a:stretch/>
        </p:blipFill>
        <p:spPr bwMode="auto">
          <a:xfrm rot="5400000">
            <a:off x="3623780" y="1337782"/>
            <a:ext cx="6858000" cy="418244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52400" y="1219200"/>
            <a:ext cx="5105400" cy="1200329"/>
          </a:xfrm>
          <a:prstGeom prst="rect">
            <a:avLst/>
          </a:prstGeom>
        </p:spPr>
        <p:txBody>
          <a:bodyPr wrap="square">
            <a:spAutoFit/>
          </a:bodyPr>
          <a:lstStyle/>
          <a:p>
            <a:pPr algn="just"/>
            <a:r>
              <a:rPr lang="ka-GE" dirty="0"/>
              <a:t>გამამდიდრებელ საწარმოს გააჩნია </a:t>
            </a:r>
            <a:r>
              <a:rPr lang="ka-GE" dirty="0" smtClean="0"/>
              <a:t>5მ</a:t>
            </a:r>
            <a:r>
              <a:rPr lang="ka-GE" baseline="30000" dirty="0" smtClean="0"/>
              <a:t>3 </a:t>
            </a:r>
            <a:r>
              <a:rPr lang="ka-GE" dirty="0" smtClean="0"/>
              <a:t>ტევადობის </a:t>
            </a:r>
            <a:r>
              <a:rPr lang="ka-GE" dirty="0"/>
              <a:t>ნედლეულის მიმღები ბუნკერი, რომელშიც თვითმცლელი ავტომანქანებით ჩაიტვირთება შემოზიდული ნედლეული.</a:t>
            </a:r>
            <a:endParaRPr lang="en-US" dirty="0"/>
          </a:p>
        </p:txBody>
      </p:sp>
      <p:sp>
        <p:nvSpPr>
          <p:cNvPr id="6" name="Rectangle 5"/>
          <p:cNvSpPr/>
          <p:nvPr/>
        </p:nvSpPr>
        <p:spPr>
          <a:xfrm>
            <a:off x="152400" y="2590800"/>
            <a:ext cx="4495800" cy="3416320"/>
          </a:xfrm>
          <a:prstGeom prst="rect">
            <a:avLst/>
          </a:prstGeom>
        </p:spPr>
        <p:txBody>
          <a:bodyPr wrap="square">
            <a:spAutoFit/>
          </a:bodyPr>
          <a:lstStyle/>
          <a:p>
            <a:pPr algn="just"/>
            <a:r>
              <a:rPr lang="ka-GE" dirty="0" smtClean="0"/>
              <a:t>შერჩეულია:</a:t>
            </a:r>
          </a:p>
          <a:p>
            <a:pPr marL="285750" indent="-285750" algn="just">
              <a:buFont typeface="Arial" panose="020B0604020202020204" pitchFamily="34" charset="0"/>
              <a:buChar char="•"/>
            </a:pPr>
            <a:r>
              <a:rPr lang="ka-GE" dirty="0" smtClean="0"/>
              <a:t> </a:t>
            </a:r>
            <a:r>
              <a:rPr lang="ka-GE" dirty="0"/>
              <a:t>მოდერნიზებული </a:t>
            </a:r>
            <a:r>
              <a:rPr lang="ka-GE" dirty="0" err="1"/>
              <a:t>სალექი</a:t>
            </a:r>
            <a:r>
              <a:rPr lang="ka-GE" dirty="0"/>
              <a:t> მანქანა MMOD </a:t>
            </a:r>
            <a:r>
              <a:rPr lang="ka-GE" dirty="0" smtClean="0"/>
              <a:t>– 2;</a:t>
            </a:r>
          </a:p>
          <a:p>
            <a:pPr marL="285750" indent="-285750" algn="just">
              <a:buFont typeface="Arial" panose="020B0604020202020204" pitchFamily="34" charset="0"/>
              <a:buChar char="•"/>
            </a:pPr>
            <a:r>
              <a:rPr lang="ka-GE" dirty="0"/>
              <a:t>ცხრილი </a:t>
            </a:r>
            <a:r>
              <a:rPr lang="ka-GE" dirty="0" smtClean="0"/>
              <a:t>ГИЛ-42</a:t>
            </a:r>
            <a:r>
              <a:rPr lang="ka-GE" dirty="0"/>
              <a:t>, რომლის მწარმოებლობა მოცემული შემთხვევისათვის იქნება: 93,8 </a:t>
            </a:r>
            <a:r>
              <a:rPr lang="ka-GE" dirty="0" smtClean="0"/>
              <a:t>ტ/სთ;</a:t>
            </a:r>
          </a:p>
          <a:p>
            <a:pPr marL="285750" indent="-285750" algn="just">
              <a:buFont typeface="Arial" panose="020B0604020202020204" pitchFamily="34" charset="0"/>
              <a:buChar char="•"/>
            </a:pPr>
            <a:r>
              <a:rPr lang="ka-GE" dirty="0" err="1" smtClean="0"/>
              <a:t>ჯამებიანი</a:t>
            </a:r>
            <a:r>
              <a:rPr lang="ka-GE" dirty="0" smtClean="0"/>
              <a:t> ელევატორი;</a:t>
            </a:r>
          </a:p>
          <a:p>
            <a:pPr marL="285750" indent="-285750" algn="just">
              <a:buFont typeface="Arial" panose="020B0604020202020204" pitchFamily="34" charset="0"/>
              <a:buChar char="•"/>
            </a:pPr>
            <a:r>
              <a:rPr lang="ka-GE" dirty="0"/>
              <a:t>ლენტური ტრანსპორტიორი. </a:t>
            </a:r>
            <a:r>
              <a:rPr lang="ka-GE" dirty="0" smtClean="0"/>
              <a:t>სიგრძე </a:t>
            </a:r>
            <a:r>
              <a:rPr lang="ka-GE" dirty="0"/>
              <a:t>12 მეტრი, სიმაღლე = 4,2 მეტრი, ხოლო სიგანე - 0,75 </a:t>
            </a:r>
            <a:r>
              <a:rPr lang="ka-GE" dirty="0" smtClean="0"/>
              <a:t>მ</a:t>
            </a:r>
            <a:r>
              <a:rPr lang="ka-GE" dirty="0"/>
              <a:t>;</a:t>
            </a:r>
            <a:endParaRPr lang="ka-GE" dirty="0" smtClean="0"/>
          </a:p>
          <a:p>
            <a:pPr marL="285750" indent="-285750" algn="just">
              <a:buFont typeface="Arial" panose="020B0604020202020204" pitchFamily="34" charset="0"/>
              <a:buChar char="•"/>
            </a:pPr>
            <a:r>
              <a:rPr lang="ka-GE" dirty="0" err="1"/>
              <a:t>ყბებიანი</a:t>
            </a:r>
            <a:r>
              <a:rPr lang="ka-GE" dirty="0"/>
              <a:t> </a:t>
            </a:r>
            <a:r>
              <a:rPr lang="ka-GE" dirty="0" err="1"/>
              <a:t>სამტვრეველა</a:t>
            </a:r>
            <a:r>
              <a:rPr lang="ka-GE" dirty="0"/>
              <a:t> CMD - 166 A</a:t>
            </a:r>
            <a:endParaRPr lang="en-US" dirty="0"/>
          </a:p>
          <a:p>
            <a:pPr algn="just"/>
            <a:endParaRPr lang="en-US" dirty="0"/>
          </a:p>
        </p:txBody>
      </p:sp>
    </p:spTree>
    <p:extLst>
      <p:ext uri="{BB962C8B-B14F-4D97-AF65-F5344CB8AC3E}">
        <p14:creationId xmlns:p14="http://schemas.microsoft.com/office/powerpoint/2010/main" val="513161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315200" cy="914400"/>
          </a:xfrm>
        </p:spPr>
        <p:txBody>
          <a:bodyPr/>
          <a:lstStyle/>
          <a:p>
            <a:r>
              <a:rPr lang="ka-GE" sz="3200" dirty="0" smtClean="0">
                <a:latin typeface="Sylfaen" pitchFamily="18" charset="0"/>
              </a:rPr>
              <a:t>ალტერნატიული ვარიანტები</a:t>
            </a:r>
            <a:endParaRPr lang="en-US" sz="3200" dirty="0">
              <a:latin typeface="Sylfaen" pitchFamily="18" charset="0"/>
            </a:endParaRPr>
          </a:p>
        </p:txBody>
      </p:sp>
      <p:sp>
        <p:nvSpPr>
          <p:cNvPr id="3" name="Content Placeholder 2"/>
          <p:cNvSpPr>
            <a:spLocks noGrp="1"/>
          </p:cNvSpPr>
          <p:nvPr>
            <p:ph idx="1"/>
          </p:nvPr>
        </p:nvSpPr>
        <p:spPr/>
        <p:txBody>
          <a:bodyPr>
            <a:normAutofit fontScale="70000" lnSpcReduction="20000"/>
          </a:bodyPr>
          <a:lstStyle/>
          <a:p>
            <a:pPr algn="just"/>
            <a:r>
              <a:rPr lang="ka-GE" b="1" dirty="0" smtClean="0"/>
              <a:t>არაქმედების ალტერნატივა</a:t>
            </a:r>
          </a:p>
          <a:p>
            <a:pPr algn="just"/>
            <a:r>
              <a:rPr lang="ka-GE" dirty="0"/>
              <a:t>დაგეგმილი საქმიანობის განხორციელება დაკავშირებული იქნება გარემოს ცალკეულ ობიექტებზე (ატმოსფერული ჰაერი, ზედაპირული წყლები) ნეგატიურ ზემოქმედებასთან. საქმიანობის განხორციელებაზე უარის თქმის შემთხვევაში ადგილი არ ექნება ყველა შესაძლო ზემოქმედებას, რომელიც დაკავშირებულია მანგანუმის მადნის გამდიდრების ცალკეული ოპერაციების შესრულებასთან.</a:t>
            </a:r>
            <a:endParaRPr lang="en-US" dirty="0"/>
          </a:p>
          <a:p>
            <a:pPr algn="just"/>
            <a:r>
              <a:rPr lang="ka-GE" dirty="0"/>
              <a:t>მეორეს მხრივ, იმ შემთხვევაში თუ საწარმოს ხელმძღვანელობა მაქსიმალურად გაატარებს  შემარბილებელ ღონისძიებებს და ზედმიწევნით დაიცავს საქართველოს გარემოსდაცვით კანონმდებლობას, ნეგატიური ზემოქმედების რისკები მნიშვნელოვნად შემცირდება. საწარმოს ხელმძღვანელობამ ასევე, უნდა აიღოს ვალდებულება საქმიანობა განახორციელოს მკაცრი თვითმონიტორინგის პირობებში. ნაკისრი ვალდებულებების დაცვის შემთხვევაში გარემოზე ნეგატიური ზემოქმედების მასშტაბები არ გასცდება დაბალ და საშუალო მნიშვნელობებს.</a:t>
            </a:r>
            <a:endParaRPr lang="en-US" dirty="0"/>
          </a:p>
          <a:p>
            <a:pPr algn="just"/>
            <a:r>
              <a:rPr lang="ka-GE" dirty="0"/>
              <a:t>აუცილებელია აღინიშნოს, ის მცირე თუმცა დადებითი ზემოქმედებები რასაც გამოიწვევს საქმიანობის განხორციელება, კერძოდ:</a:t>
            </a:r>
            <a:endParaRPr lang="en-US" dirty="0"/>
          </a:p>
          <a:p>
            <a:pPr algn="just"/>
            <a:r>
              <a:rPr lang="ka-GE" dirty="0"/>
              <a:t>საწარმოში დასასაქმებელთა რაოდენობა შეადგენს 35 ადამიანს. დასაქმებულთა რაოდენობა განსაკუთრებულ წვლილს ვერ შეიტანს რეგიონში უმუშევრობის დონის შემცირებასა და მოსახლეობის სოციალურ-ეკონომიკური დონის ამაღლებაში, თუმცა საწარმოს ექსპლუატაციას დიდი მნიშვნელობა ექნება დასაქმებულთა ოჯახების ცხოვრების დონის ამაღლების თვალსაზრისით.</a:t>
            </a:r>
            <a:endParaRPr lang="en-US" dirty="0"/>
          </a:p>
          <a:p>
            <a:pPr algn="just"/>
            <a:r>
              <a:rPr lang="ka-GE" dirty="0"/>
              <a:t>დასკვნის სახით შეიძლება ითქვას, რომ გარემოსდაცვითი ვალდებულებების შესრულების პირობებში საწარმოს ექსპლუატაცია დასაშვებია.</a:t>
            </a:r>
            <a:endParaRPr lang="en-US" dirty="0"/>
          </a:p>
          <a:p>
            <a:pPr marL="114300" indent="0">
              <a:buNone/>
            </a:pPr>
            <a:endParaRPr lang="en-US" b="1" dirty="0"/>
          </a:p>
        </p:txBody>
      </p:sp>
    </p:spTree>
    <p:extLst>
      <p:ext uri="{BB962C8B-B14F-4D97-AF65-F5344CB8AC3E}">
        <p14:creationId xmlns:p14="http://schemas.microsoft.com/office/powerpoint/2010/main" val="1674600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934200" cy="868362"/>
          </a:xfrm>
        </p:spPr>
        <p:txBody>
          <a:bodyPr/>
          <a:lstStyle/>
          <a:p>
            <a:r>
              <a:rPr lang="ka-GE" sz="3200" dirty="0"/>
              <a:t>ალტერნატიული ვარიანტები</a:t>
            </a:r>
            <a:endParaRPr lang="en-US" sz="3200" dirty="0"/>
          </a:p>
        </p:txBody>
      </p:sp>
      <p:sp>
        <p:nvSpPr>
          <p:cNvPr id="3" name="Content Placeholder 2"/>
          <p:cNvSpPr>
            <a:spLocks noGrp="1"/>
          </p:cNvSpPr>
          <p:nvPr>
            <p:ph idx="1"/>
          </p:nvPr>
        </p:nvSpPr>
        <p:spPr>
          <a:xfrm>
            <a:off x="381000" y="1600200"/>
            <a:ext cx="7620000" cy="4800600"/>
          </a:xfrm>
        </p:spPr>
        <p:txBody>
          <a:bodyPr>
            <a:normAutofit fontScale="92500" lnSpcReduction="10000"/>
          </a:bodyPr>
          <a:lstStyle/>
          <a:p>
            <a:pPr algn="just"/>
            <a:r>
              <a:rPr lang="ka-GE" sz="1600" b="1" dirty="0" smtClean="0"/>
              <a:t>საწარმოს </a:t>
            </a:r>
            <a:r>
              <a:rPr lang="ka-GE" sz="1600" b="1" dirty="0"/>
              <a:t>განთავსების </a:t>
            </a:r>
            <a:r>
              <a:rPr lang="ka-GE" sz="1600" b="1" dirty="0" smtClean="0"/>
              <a:t>ალტერნატივები</a:t>
            </a:r>
          </a:p>
          <a:p>
            <a:pPr algn="just"/>
            <a:r>
              <a:rPr lang="ka-GE" sz="1600" dirty="0"/>
              <a:t>დაგეგმილი საქმიანობის განხორციელება იგეგმება ქ. ჭიათურასთან მახლობლად არსებულ საწარმოო ზონაში. დაგეგმილი საქმიანობის განხორციელების მიზნით აღნიშნული ნაკვეთის გამოყენებას გააჩნია შემდეგი უპირატესობები:</a:t>
            </a:r>
          </a:p>
          <a:p>
            <a:pPr algn="just"/>
            <a:r>
              <a:rPr lang="ka-GE" sz="1600" dirty="0" smtClean="0"/>
              <a:t>შერჩეული </a:t>
            </a:r>
            <a:r>
              <a:rPr lang="ka-GE" sz="1600" dirty="0"/>
              <a:t>ტერიტორია წარმოაგდენს არასასოფლო-სამეურნეო დანიშნულების ნაკვეთს სადაც არ არსებობს ნიადაგის ნაყოფიერი ფენა. საქმიანობის განხორციელება არ საჭიროებს დამატებითი მიწის ათვისებას, რაც გასათვალისწინებელია ისეთ მცირემიწიანი რეგიონისთვის, როგორიც ჭიათურაა;</a:t>
            </a:r>
          </a:p>
          <a:p>
            <a:pPr algn="just"/>
            <a:r>
              <a:rPr lang="ka-GE" sz="1600" dirty="0" smtClean="0"/>
              <a:t>აღნიშნული </a:t>
            </a:r>
            <a:r>
              <a:rPr lang="ka-GE" sz="1600" dirty="0"/>
              <a:t>ტერიტორია გამოიყენებოდა საწარმოო მიზნებისათვის, რის გამოც იგი განიცდიდა და განიცდის ანთროპოგენურ დატვირთვას. შესაბამისად საწარმოს მოწყობის სამუშაოები ნაკლებად იქნება დაკავშირებული ისეთი სახის ზემოქმედებებთან, როგორიცაა ნიადაგის ნაყოფიერი ფენის დაკარგვა-დაბინძურება, ხე-მცენარეული საფარის გაჩეხვა და სხვ;</a:t>
            </a:r>
          </a:p>
          <a:p>
            <a:pPr algn="just"/>
            <a:r>
              <a:rPr lang="ka-GE" sz="1600" dirty="0" smtClean="0"/>
              <a:t>საწარმოს </a:t>
            </a:r>
            <a:r>
              <a:rPr lang="ka-GE" sz="1600" dirty="0"/>
              <a:t>განთავსების ტერიტორიიდან საცხოვრებელი სახლების მნიშვნელოვანი მანძილით დაშორების გამო, საწარმოს ოპერირების შედეგად ადგილობრივ მოსახლეობაზე ზემოქმედება (ხმაურის გავრცელება, ატმოსფერულ ჰაერში მავნე ნივთიერებათა ემისიები და სხვ.) ნაკლებად მოსალოდნელია;</a:t>
            </a:r>
          </a:p>
          <a:p>
            <a:pPr algn="just"/>
            <a:r>
              <a:rPr lang="ka-GE" sz="1600" dirty="0" smtClean="0"/>
              <a:t>საწარმოს </a:t>
            </a:r>
            <a:r>
              <a:rPr lang="ka-GE" sz="1600" dirty="0"/>
              <a:t>ტერიტორიაზე მიყვანილია საავტომობილო გზა. შესაბამისად ახალი გზის გაჭრა საჭირო არ არის. გზის არსებობა მნიშვნელოვანია ნედლეულის, საწარმოო ნარჩენების და მზა პროდუქციის ტრანსპორტირებისთვის.</a:t>
            </a:r>
          </a:p>
          <a:p>
            <a:r>
              <a:rPr lang="ka-GE" sz="1600" b="1" dirty="0" smtClean="0"/>
              <a:t> </a:t>
            </a:r>
            <a:endParaRPr lang="en-US" sz="1600" b="1" dirty="0"/>
          </a:p>
        </p:txBody>
      </p:sp>
    </p:spTree>
    <p:extLst>
      <p:ext uri="{BB962C8B-B14F-4D97-AF65-F5344CB8AC3E}">
        <p14:creationId xmlns:p14="http://schemas.microsoft.com/office/powerpoint/2010/main" val="1235609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944562"/>
          </a:xfrm>
        </p:spPr>
        <p:txBody>
          <a:bodyPr/>
          <a:lstStyle/>
          <a:p>
            <a:r>
              <a:rPr lang="ka-GE" sz="3200" dirty="0"/>
              <a:t>ალტერნატიული ვარიანტები</a:t>
            </a:r>
            <a:endParaRPr lang="en-US" sz="3200" dirty="0"/>
          </a:p>
        </p:txBody>
      </p:sp>
      <p:sp>
        <p:nvSpPr>
          <p:cNvPr id="3" name="Content Placeholder 2"/>
          <p:cNvSpPr>
            <a:spLocks noGrp="1"/>
          </p:cNvSpPr>
          <p:nvPr>
            <p:ph idx="1"/>
          </p:nvPr>
        </p:nvSpPr>
        <p:spPr>
          <a:xfrm>
            <a:off x="304800" y="1676400"/>
            <a:ext cx="7620000" cy="4800600"/>
          </a:xfrm>
        </p:spPr>
        <p:txBody>
          <a:bodyPr>
            <a:normAutofit/>
          </a:bodyPr>
          <a:lstStyle/>
          <a:p>
            <a:pPr marL="342900" lvl="1" algn="just">
              <a:buClr>
                <a:schemeClr val="accent1"/>
              </a:buClr>
            </a:pPr>
            <a:r>
              <a:rPr lang="ka-GE" sz="1800" b="1" dirty="0"/>
              <a:t>მწარმოებლურობის, დატვირთვის შემცირება/გადიდების ალტერნატივები</a:t>
            </a:r>
            <a:endParaRPr lang="en-US" sz="1800" b="1" dirty="0"/>
          </a:p>
          <a:p>
            <a:pPr algn="just"/>
            <a:r>
              <a:rPr lang="ka-GE" sz="1800" dirty="0"/>
              <a:t>საწარმოს წარმადობის შემცირება არ არის მოსალოდნელი, ხოლო გადიდებისთვის არ იქნება საჭირო დამატებითი სარეკონსტრუქციო სამუშაოების ჩატარება. წარმადობის გაზრდა შესაძლებელია წელიწადში სამუშაო დღეების და საათების ხარჯზე</a:t>
            </a:r>
            <a:r>
              <a:rPr lang="ka-GE" sz="1800" dirty="0" smtClean="0"/>
              <a:t>.</a:t>
            </a:r>
            <a:endParaRPr lang="en-US" sz="1800" dirty="0"/>
          </a:p>
        </p:txBody>
      </p:sp>
    </p:spTree>
    <p:extLst>
      <p:ext uri="{BB962C8B-B14F-4D97-AF65-F5344CB8AC3E}">
        <p14:creationId xmlns:p14="http://schemas.microsoft.com/office/powerpoint/2010/main" val="32377755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197</TotalTime>
  <Words>2642</Words>
  <Application>Microsoft Office PowerPoint</Application>
  <PresentationFormat>Экран (4:3)</PresentationFormat>
  <Paragraphs>131</Paragraphs>
  <Slides>26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26</vt:i4>
      </vt:variant>
    </vt:vector>
  </HeadingPairs>
  <TitlesOfParts>
    <vt:vector size="28" baseType="lpstr">
      <vt:lpstr>Adjacency</vt:lpstr>
      <vt:lpstr>Visio</vt:lpstr>
      <vt:lpstr>შპს „ტექნო 2016“  ქ. ჭიათურაში მანგანუმის მადნის გამამდიდრებელი საწარმოს მოწყობისა და ექსპლუატაციის პროექტი  </vt:lpstr>
      <vt:lpstr>შესავალი</vt:lpstr>
      <vt:lpstr>საწარმოს ადგილმდებარეობა</vt:lpstr>
      <vt:lpstr>საწარმოს გენერალური გეგმა</vt:lpstr>
      <vt:lpstr>საწარმოს წლიური წარმადლობა და მუშაობის რეჟიმი </vt:lpstr>
      <vt:lpstr>ტექნოლოგიური პროცესის აღწერა</vt:lpstr>
      <vt:lpstr>ალტერნატიული ვარიანტები</vt:lpstr>
      <vt:lpstr>ალტერნატიული ვარიანტები</vt:lpstr>
      <vt:lpstr>ალტერნატიული ვარიანტები</vt:lpstr>
      <vt:lpstr>ალტერნატიული ვარიანტები</vt:lpstr>
      <vt:lpstr> გარემოზე შესაძლო ზემოქმედების მოკლე აღწერა საწარმოს ექსპლუატაციის პირობების ცვლილების პროცესში   </vt:lpstr>
      <vt:lpstr>ზემოქმედება ატმოსფერული ჰაერის ხარისხზე (მშენებლობის ეტაპი)</vt:lpstr>
      <vt:lpstr>ზემოქმედება ატმოსფერული ჰაერის ხარისხზე (ექსპლუატაციის ეტაპი)</vt:lpstr>
      <vt:lpstr> ხმაურის გავრცელების გაანგარიშება მშენებლობისა და ექსპლუატაციის ეტაპზე </vt:lpstr>
      <vt:lpstr>ზემოქმედება ზედაპირულ წყლებზე</vt:lpstr>
      <vt:lpstr>ნიადაგისა და გრუნტის დაბინძურების რისკები</vt:lpstr>
      <vt:lpstr>ზემოქმედება ბიოლოგიურ გარემოზე</vt:lpstr>
      <vt:lpstr>ნარჩენების წარმოქმნა და შესაძლო ზემოქმედების რისკები</vt:lpstr>
      <vt:lpstr>შლამების და კუდების ტრანსპორტირებით გამოწვეული რისკები</vt:lpstr>
      <vt:lpstr>ზემოქმედება სოციალურ-ეკონომიკურ საკითხებზე</vt:lpstr>
      <vt:lpstr>ზემოქმედება სატრანსპორტო ნაკადზე</vt:lpstr>
      <vt:lpstr> ზემოქმედება ადამიანის ჯანმრთელობაზე </vt:lpstr>
      <vt:lpstr>გარემოზე გაზრდილი კუმულაციური ზემოქმედება</vt:lpstr>
      <vt:lpstr>დასკვნები</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შპს „ტექნო 2016“ ქ. ჭიათურაში მანგანუმის მადნის გამამდიდრებელი საწარმოს მოწყობისა და ექსპლუატაციის პროექტის გარემოზე ზემოქმედების შეფასება </dc:title>
  <dc:creator>Maka</dc:creator>
  <cp:lastModifiedBy>Windows User</cp:lastModifiedBy>
  <cp:revision>21</cp:revision>
  <dcterms:created xsi:type="dcterms:W3CDTF">2006-08-16T00:00:00Z</dcterms:created>
  <dcterms:modified xsi:type="dcterms:W3CDTF">2020-04-03T09:17:21Z</dcterms:modified>
</cp:coreProperties>
</file>