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0" r:id="rId1"/>
  </p:sldMasterIdLst>
  <p:notesMasterIdLst>
    <p:notesMasterId r:id="rId23"/>
  </p:notesMasterIdLst>
  <p:sldIdLst>
    <p:sldId id="331" r:id="rId2"/>
    <p:sldId id="445" r:id="rId3"/>
    <p:sldId id="446" r:id="rId4"/>
    <p:sldId id="481" r:id="rId5"/>
    <p:sldId id="471" r:id="rId6"/>
    <p:sldId id="480" r:id="rId7"/>
    <p:sldId id="477" r:id="rId8"/>
    <p:sldId id="482" r:id="rId9"/>
    <p:sldId id="475" r:id="rId10"/>
    <p:sldId id="478" r:id="rId11"/>
    <p:sldId id="479" r:id="rId12"/>
    <p:sldId id="483" r:id="rId13"/>
    <p:sldId id="476" r:id="rId14"/>
    <p:sldId id="463" r:id="rId15"/>
    <p:sldId id="454" r:id="rId16"/>
    <p:sldId id="455" r:id="rId17"/>
    <p:sldId id="456" r:id="rId18"/>
    <p:sldId id="457" r:id="rId19"/>
    <p:sldId id="459" r:id="rId20"/>
    <p:sldId id="460" r:id="rId21"/>
    <p:sldId id="359" r:id="rId22"/>
  </p:sldIdLst>
  <p:sldSz cx="12192000" cy="6858000"/>
  <p:notesSz cx="6858000" cy="9144000"/>
  <p:embeddedFontLst>
    <p:embeddedFont>
      <p:font typeface="Calibri Light" panose="020F0302020204030204" pitchFamily="34" charset="0"/>
      <p:regular r:id="rId24"/>
      <p:italic r:id="rId25"/>
    </p:embeddedFont>
    <p:embeddedFont>
      <p:font typeface="DejaVu Sans" panose="020B0604020202020204" charset="0"/>
      <p:regular r:id="rId26"/>
    </p:embeddedFont>
    <p:embeddedFont>
      <p:font typeface="Sylfaen" panose="010A0502050306030303" pitchFamily="18"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6" clrIdx="0">
    <p:extLst>
      <p:ext uri="{19B8F6BF-5375-455C-9EA6-DF929625EA0E}">
        <p15:presenceInfo xmlns:p15="http://schemas.microsoft.com/office/powerpoint/2012/main" userId="Windows User" providerId="None"/>
      </p:ext>
    </p:extLst>
  </p:cmAuthor>
  <p:cmAuthor id="2" name="Niko Karsimashvili" initials="NK" lastIdx="4" clrIdx="1">
    <p:extLst>
      <p:ext uri="{19B8F6BF-5375-455C-9EA6-DF929625EA0E}">
        <p15:presenceInfo xmlns:p15="http://schemas.microsoft.com/office/powerpoint/2012/main" userId="Niko Karsimashvi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7" autoAdjust="0"/>
    <p:restoredTop sz="93825" autoAdjust="0"/>
  </p:normalViewPr>
  <p:slideViewPr>
    <p:cSldViewPr snapToGrid="0">
      <p:cViewPr varScale="1">
        <p:scale>
          <a:sx n="68" d="100"/>
          <a:sy n="68" d="100"/>
        </p:scale>
        <p:origin x="600" y="4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41598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011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152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dirty="0" smtClean="0"/>
              <a:t>გარემოს დაცვისა და სოფლის მეურნეობის სამინისტროს  </a:t>
            </a:r>
            <a:r>
              <a:rPr lang="ka-GE" b="1" dirty="0" smtClean="0"/>
              <a:t>ცხელი ხაზი 153</a:t>
            </a:r>
            <a:endParaRPr lang="en-US" b="1"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983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83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17</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178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197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88324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20</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945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Shape 14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7" name="Shape 142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428" name="Shape 142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99590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b="1" dirty="0" smtClean="0">
                <a:solidFill>
                  <a:srgbClr val="FF0000"/>
                </a:solidFill>
              </a:rPr>
              <a:t>ინფორმაცია მშენებლის </a:t>
            </a:r>
            <a:r>
              <a:rPr lang="en-US" b="1" dirty="0" smtClean="0">
                <a:solidFill>
                  <a:srgbClr val="FF0000"/>
                </a:solidFill>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516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750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sz="1200" b="0" i="0" u="none" strike="noStrike" kern="1200" cap="none" dirty="0" err="1" smtClean="0">
                <a:solidFill>
                  <a:schemeClr val="dk1"/>
                </a:solidFill>
                <a:effectLst/>
                <a:latin typeface="Calibri"/>
                <a:ea typeface="Calibri"/>
                <a:cs typeface="Calibri"/>
                <a:sym typeface="Calibri"/>
              </a:rPr>
              <a:t>არქმედება</a:t>
            </a:r>
            <a:r>
              <a:rPr lang="ka-GE" sz="1200" b="0" i="0" u="none" strike="noStrike" kern="1200" cap="none" dirty="0" smtClean="0">
                <a:solidFill>
                  <a:schemeClr val="dk1"/>
                </a:solidFill>
                <a:effectLst/>
                <a:latin typeface="Calibri"/>
                <a:ea typeface="Calibri"/>
                <a:cs typeface="Calibri"/>
                <a:sym typeface="Calibri"/>
              </a:rPr>
              <a:t> - არსებული სიტუაციის გამო ვინაიდან  არსებული ხიდი ვერ უზრუნველყოფს საგზაო  უსაფრთხოების ნორმების მოთხოვნებს და სახიფათოა მგზავრობისთვის </a:t>
            </a:r>
            <a:endParaRPr lang="en-US" sz="1200" b="0" i="0" u="none" strike="noStrike" kern="1200" cap="none" dirty="0" smtClean="0">
              <a:solidFill>
                <a:schemeClr val="dk1"/>
              </a:solidFill>
              <a:effectLst/>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601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431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692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945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368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11</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3319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217385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1834653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0669847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Clr>
                <a:srgbClr val="58595B"/>
              </a:buClr>
              <a:buSzPct val="25000"/>
              <a:buFont typeface="Arial"/>
              <a:buNone/>
            </a:pPr>
            <a:fld id="{00000000-1234-1234-1234-123412341234}" type="slidenum">
              <a:rPr lang="en-US" sz="900" b="1" i="0" u="none" strike="noStrike" cap="none" smtClean="0">
                <a:solidFill>
                  <a:srgbClr val="58595B"/>
                </a:solidFill>
                <a:latin typeface="Arial"/>
                <a:ea typeface="Arial"/>
                <a:cs typeface="Arial"/>
                <a:sym typeface="Arial"/>
              </a:rPr>
              <a:t>‹#›</a:t>
            </a:fld>
            <a:endParaRPr lang="en-US" sz="900" b="1" i="0" u="none" strike="noStrike" cap="none">
              <a:solidFill>
                <a:srgbClr val="58595B"/>
              </a:solidFill>
              <a:latin typeface="Arial"/>
              <a:ea typeface="Arial"/>
              <a:cs typeface="Arial"/>
              <a:sym typeface="Arial"/>
            </a:endParaRPr>
          </a:p>
        </p:txBody>
      </p:sp>
    </p:spTree>
    <p:extLst>
      <p:ext uri="{BB962C8B-B14F-4D97-AF65-F5344CB8AC3E}">
        <p14:creationId xmlns:p14="http://schemas.microsoft.com/office/powerpoint/2010/main" val="4129564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794042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35363379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21857953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155563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7514964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28014391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0116575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29240292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7"/>
          <p:cNvSpPr>
            <a:spLocks noChangeArrowheads="1"/>
          </p:cNvSpPr>
          <p:nvPr/>
        </p:nvSpPr>
        <p:spPr bwMode="auto">
          <a:xfrm>
            <a:off x="1766454" y="181095"/>
            <a:ext cx="10207052" cy="1384995"/>
          </a:xfrm>
          <a:prstGeom prst="rect">
            <a:avLst/>
          </a:prstGeom>
          <a:noFill/>
          <a:ln>
            <a:noFill/>
          </a:ln>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r>
              <a:rPr lang="ka-GE" sz="2400" b="1" dirty="0" smtClean="0">
                <a:latin typeface="Sylfaen" pitchFamily="18" charset="0"/>
              </a:rPr>
              <a:t>საქართველოს რეგიონული განვითარებისა და ინფრასტრუქტურის</a:t>
            </a:r>
          </a:p>
          <a:p>
            <a:pPr algn="ctr"/>
            <a:r>
              <a:rPr lang="ka-GE" sz="2400" b="1" dirty="0" smtClean="0">
                <a:latin typeface="Sylfaen" pitchFamily="18" charset="0"/>
              </a:rPr>
              <a:t>სამინისტროს საავტომობილო გზების დეპარტამენტი</a:t>
            </a:r>
          </a:p>
          <a:p>
            <a:pPr algn="ctr" eaLnBrk="1" hangingPunct="1">
              <a:spcBef>
                <a:spcPct val="50000"/>
              </a:spcBef>
              <a:defRPr/>
            </a:pPr>
            <a:endParaRPr lang="ka-GE" altLang="en-US" sz="2400" b="1" dirty="0" smtClean="0">
              <a:effectLst>
                <a:outerShdw blurRad="38100" dist="38100" dir="2700000" algn="tl">
                  <a:srgbClr val="C0C0C0"/>
                </a:outerShdw>
              </a:effectLst>
              <a:latin typeface="Sylfaen" pitchFamily="18" charset="0"/>
            </a:endParaRPr>
          </a:p>
        </p:txBody>
      </p:sp>
      <p:sp>
        <p:nvSpPr>
          <p:cNvPr id="7" name="Rectangle 7"/>
          <p:cNvSpPr>
            <a:spLocks noChangeArrowheads="1"/>
          </p:cNvSpPr>
          <p:nvPr/>
        </p:nvSpPr>
        <p:spPr bwMode="auto">
          <a:xfrm>
            <a:off x="0" y="1819944"/>
            <a:ext cx="12191999" cy="1569660"/>
          </a:xfrm>
          <a:prstGeom prst="rect">
            <a:avLst/>
          </a:prstGeom>
          <a:noFill/>
          <a:ln>
            <a:noFill/>
          </a:ln>
          <a:extLst/>
        </p:spPr>
        <p:txBody>
          <a:bodyPr wrap="square">
            <a:spAutoFit/>
          </a:bodyPr>
          <a:lstStyle/>
          <a:p>
            <a:pPr algn="ctr"/>
            <a:endParaRPr lang="en-US" sz="2400" dirty="0"/>
          </a:p>
          <a:p>
            <a:pPr algn="ctr"/>
            <a:r>
              <a:rPr lang="ka-GE" sz="2400" dirty="0"/>
              <a:t> </a:t>
            </a:r>
            <a:r>
              <a:rPr lang="ka-GE" sz="2400" b="1" dirty="0" err="1"/>
              <a:t>მდ</a:t>
            </a:r>
            <a:r>
              <a:rPr lang="ka-GE" sz="2400" b="1" dirty="0"/>
              <a:t>. რიონზე შიდასახელმწიფოებრივი მნიშვნელობის (შ-3) აბაშა-გაღმა კოდორი-</a:t>
            </a:r>
            <a:r>
              <a:rPr lang="ka-GE" sz="2400" b="1" dirty="0" err="1"/>
              <a:t>გულეისკირი</a:t>
            </a:r>
            <a:r>
              <a:rPr lang="ka-GE" sz="2400" b="1" dirty="0"/>
              <a:t>-ჯაპანას ავტომაგისტრალის მე-14 კილომეტრზე ახალი </a:t>
            </a:r>
            <a:r>
              <a:rPr lang="ka-GE" sz="2400" b="1" dirty="0" err="1"/>
              <a:t>სახიდე</a:t>
            </a:r>
            <a:r>
              <a:rPr lang="ka-GE" sz="2400" b="1" dirty="0"/>
              <a:t> გადასასვლელის მშენებლობის პროექტის </a:t>
            </a:r>
            <a:endParaRPr lang="en-US" sz="2400" b="1" dirty="0">
              <a:effectLst>
                <a:outerShdw blurRad="38100" dist="38100" dir="2700000" algn="tl">
                  <a:srgbClr val="C0C0C0"/>
                </a:outerShdw>
              </a:effectLst>
              <a:latin typeface="Sylfaen" pitchFamily="18" charset="0"/>
              <a:cs typeface="Arial" charset="0"/>
            </a:endParaRPr>
          </a:p>
        </p:txBody>
      </p:sp>
      <p:pic>
        <p:nvPicPr>
          <p:cNvPr id="8" name="image1.jpeg"/>
          <p:cNvPicPr/>
          <p:nvPr/>
        </p:nvPicPr>
        <p:blipFill>
          <a:blip r:embed="rId3" cstate="print"/>
          <a:stretch>
            <a:fillRect/>
          </a:stretch>
        </p:blipFill>
        <p:spPr>
          <a:xfrm>
            <a:off x="186612" y="181095"/>
            <a:ext cx="1457326" cy="1228725"/>
          </a:xfrm>
          <a:prstGeom prst="rect">
            <a:avLst/>
          </a:prstGeom>
        </p:spPr>
      </p:pic>
      <p:sp>
        <p:nvSpPr>
          <p:cNvPr id="9" name="Rectangle 7"/>
          <p:cNvSpPr>
            <a:spLocks noChangeArrowheads="1"/>
          </p:cNvSpPr>
          <p:nvPr/>
        </p:nvSpPr>
        <p:spPr bwMode="auto">
          <a:xfrm>
            <a:off x="992473" y="3681672"/>
            <a:ext cx="10207052" cy="2616101"/>
          </a:xfrm>
          <a:prstGeom prst="rect">
            <a:avLst/>
          </a:prstGeom>
          <a:noFill/>
          <a:ln>
            <a:noFill/>
          </a:ln>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r>
              <a:rPr lang="ka-GE" sz="2400" b="1" u="sng" dirty="0" smtClean="0">
                <a:effectLst>
                  <a:outerShdw blurRad="38100" dist="38100" dir="2700000" algn="tl">
                    <a:srgbClr val="C0C0C0"/>
                  </a:outerShdw>
                </a:effectLst>
                <a:latin typeface="Sylfaen" pitchFamily="18" charset="0"/>
              </a:rPr>
              <a:t>გარემოზე ზემოქმედების შეფასების </a:t>
            </a:r>
            <a:r>
              <a:rPr lang="ka-GE" sz="2400" b="1" u="sng" dirty="0" smtClean="0">
                <a:effectLst>
                  <a:outerShdw blurRad="38100" dist="38100" dir="2700000" algn="tl">
                    <a:srgbClr val="C0C0C0"/>
                  </a:outerShdw>
                </a:effectLst>
                <a:latin typeface="Sylfaen" pitchFamily="18" charset="0"/>
              </a:rPr>
              <a:t>ანგარიშის </a:t>
            </a:r>
            <a:r>
              <a:rPr lang="ka-GE" sz="2400" b="1" u="sng" dirty="0" smtClean="0">
                <a:effectLst>
                  <a:outerShdw blurRad="38100" dist="38100" dir="2700000" algn="tl">
                    <a:srgbClr val="C0C0C0"/>
                  </a:outerShdw>
                </a:effectLst>
                <a:latin typeface="Sylfaen" pitchFamily="18" charset="0"/>
              </a:rPr>
              <a:t>საჯარო განხილვა</a:t>
            </a:r>
          </a:p>
          <a:p>
            <a:pPr algn="ctr"/>
            <a:endParaRPr lang="ka-GE" altLang="en-US" sz="2400" b="1" dirty="0" smtClean="0">
              <a:effectLst>
                <a:outerShdw blurRad="38100" dist="38100" dir="2700000" algn="tl">
                  <a:srgbClr val="C0C0C0"/>
                </a:outerShdw>
              </a:effectLst>
              <a:latin typeface="Sylfaen" pitchFamily="18" charset="0"/>
            </a:endParaRPr>
          </a:p>
          <a:p>
            <a:pPr algn="ctr"/>
            <a:endParaRPr lang="ka-GE" altLang="en-US" sz="2400" b="1" dirty="0">
              <a:effectLst>
                <a:outerShdw blurRad="38100" dist="38100" dir="2700000" algn="tl">
                  <a:srgbClr val="C0C0C0"/>
                </a:outerShdw>
              </a:effectLst>
              <a:latin typeface="Sylfaen" pitchFamily="18" charset="0"/>
            </a:endParaRPr>
          </a:p>
          <a:p>
            <a:pPr algn="ctr"/>
            <a:endParaRPr lang="ka-GE" altLang="en-US" sz="2400" b="1" dirty="0" smtClean="0">
              <a:effectLst>
                <a:outerShdw blurRad="38100" dist="38100" dir="2700000" algn="tl">
                  <a:srgbClr val="C0C0C0"/>
                </a:outerShdw>
              </a:effectLst>
              <a:latin typeface="Sylfaen" pitchFamily="18" charset="0"/>
            </a:endParaRPr>
          </a:p>
          <a:p>
            <a:pPr algn="ctr"/>
            <a:endParaRPr lang="ka-GE" altLang="en-US" sz="2400" b="1" dirty="0" smtClean="0">
              <a:effectLst>
                <a:outerShdw blurRad="38100" dist="38100" dir="2700000" algn="tl">
                  <a:srgbClr val="C0C0C0"/>
                </a:outerShdw>
              </a:effectLst>
              <a:latin typeface="Sylfaen" pitchFamily="18" charset="0"/>
            </a:endParaRPr>
          </a:p>
          <a:p>
            <a:pPr algn="ctr"/>
            <a:endParaRPr lang="ka-GE" altLang="en-US" sz="2400" b="1" dirty="0">
              <a:effectLst>
                <a:outerShdw blurRad="38100" dist="38100" dir="2700000" algn="tl">
                  <a:srgbClr val="C0C0C0"/>
                </a:outerShdw>
              </a:effectLst>
              <a:latin typeface="Sylfaen" pitchFamily="18" charset="0"/>
            </a:endParaRPr>
          </a:p>
          <a:p>
            <a:pPr algn="ctr"/>
            <a:r>
              <a:rPr lang="ka-GE" altLang="en-US" sz="2000" dirty="0" smtClean="0">
                <a:effectLst>
                  <a:outerShdw blurRad="38100" dist="38100" dir="2700000" algn="tl">
                    <a:srgbClr val="C0C0C0"/>
                  </a:outerShdw>
                </a:effectLst>
                <a:latin typeface="Sylfaen" pitchFamily="18" charset="0"/>
              </a:rPr>
              <a:t>2020 წელი</a:t>
            </a:r>
          </a:p>
        </p:txBody>
      </p:sp>
    </p:spTree>
    <p:extLst>
      <p:ext uri="{BB962C8B-B14F-4D97-AF65-F5344CB8AC3E}">
        <p14:creationId xmlns:p14="http://schemas.microsoft.com/office/powerpoint/2010/main" val="447860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10</a:t>
            </a:fld>
            <a:endParaRPr lang="en-US" dirty="0"/>
          </a:p>
        </p:txBody>
      </p:sp>
      <p:sp>
        <p:nvSpPr>
          <p:cNvPr id="2" name="Rectangle 1"/>
          <p:cNvSpPr/>
          <p:nvPr/>
        </p:nvSpPr>
        <p:spPr>
          <a:xfrm>
            <a:off x="3806890" y="309570"/>
            <a:ext cx="4222631" cy="400110"/>
          </a:xfrm>
          <a:prstGeom prst="rect">
            <a:avLst/>
          </a:prstGeom>
        </p:spPr>
        <p:txBody>
          <a:bodyPr wrap="none">
            <a:spAutoFit/>
          </a:bodyPr>
          <a:lstStyle/>
          <a:p>
            <a:r>
              <a:rPr lang="en-US" sz="2000" b="1" dirty="0" err="1">
                <a:latin typeface="Sylfaen" panose="010A0502050306030303" pitchFamily="18" charset="0"/>
              </a:rPr>
              <a:t>ნიადაგის</a:t>
            </a:r>
            <a:r>
              <a:rPr lang="en-US" sz="2000" b="1" dirty="0">
                <a:latin typeface="Sylfaen" panose="010A0502050306030303" pitchFamily="18" charset="0"/>
              </a:rPr>
              <a:t> </a:t>
            </a:r>
            <a:r>
              <a:rPr lang="en-US" sz="2000" b="1" dirty="0" err="1">
                <a:latin typeface="Sylfaen" panose="010A0502050306030303" pitchFamily="18" charset="0"/>
              </a:rPr>
              <a:t>ნაყოფიერი</a:t>
            </a:r>
            <a:r>
              <a:rPr lang="en-US" sz="2000" b="1" dirty="0">
                <a:latin typeface="Sylfaen" panose="010A0502050306030303" pitchFamily="18" charset="0"/>
              </a:rPr>
              <a:t> </a:t>
            </a:r>
            <a:r>
              <a:rPr lang="en-US" sz="2000" b="1" dirty="0" err="1">
                <a:latin typeface="Sylfaen" panose="010A0502050306030303" pitchFamily="18" charset="0"/>
              </a:rPr>
              <a:t>ფენის</a:t>
            </a:r>
            <a:r>
              <a:rPr lang="en-US" sz="2000" b="1" dirty="0">
                <a:latin typeface="Sylfaen" panose="010A0502050306030303" pitchFamily="18" charset="0"/>
              </a:rPr>
              <a:t> </a:t>
            </a:r>
            <a:r>
              <a:rPr lang="en-US" sz="2000" b="1" dirty="0" err="1">
                <a:latin typeface="Sylfaen" panose="010A0502050306030303" pitchFamily="18" charset="0"/>
              </a:rPr>
              <a:t>მოხსნა</a:t>
            </a:r>
            <a:endParaRPr lang="en-US" sz="2000" b="1" dirty="0">
              <a:latin typeface="Sylfaen" panose="010A0502050306030303" pitchFamily="18" charset="0"/>
            </a:endParaRPr>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811762" y="1179236"/>
            <a:ext cx="10888826" cy="5386090"/>
          </a:xfrm>
          <a:prstGeom prst="rect">
            <a:avLst/>
          </a:prstGeom>
        </p:spPr>
        <p:txBody>
          <a:bodyPr wrap="square">
            <a:spAutoFit/>
          </a:bodyPr>
          <a:lstStyle/>
          <a:p>
            <a:endParaRPr lang="en-US" sz="2000" dirty="0"/>
          </a:p>
          <a:p>
            <a:pPr marL="342900" indent="-342900">
              <a:buFont typeface="Arial" panose="020B0604020202020204" pitchFamily="34" charset="0"/>
              <a:buChar char="•"/>
            </a:pPr>
            <a:r>
              <a:rPr lang="ka-GE" sz="2000" dirty="0"/>
              <a:t>მოიხსნება </a:t>
            </a:r>
            <a:r>
              <a:rPr lang="ka-GE" sz="2000" dirty="0"/>
              <a:t>დაახლოებით 7200 </a:t>
            </a:r>
            <a:r>
              <a:rPr lang="ka-GE" sz="2000" dirty="0" smtClean="0"/>
              <a:t>მ</a:t>
            </a:r>
            <a:r>
              <a:rPr lang="ka-GE" sz="2000" baseline="30000" dirty="0" smtClean="0"/>
              <a:t>3</a:t>
            </a:r>
            <a:r>
              <a:rPr lang="ka-GE" sz="2000" dirty="0" smtClean="0"/>
              <a:t> მცენარეული </a:t>
            </a:r>
            <a:r>
              <a:rPr lang="ka-GE" sz="2000" dirty="0"/>
              <a:t>საფარი და ნიადაგის ნაყოფიერი </a:t>
            </a:r>
            <a:r>
              <a:rPr lang="ka-GE" sz="2000" dirty="0" smtClean="0"/>
              <a:t>ფენა</a:t>
            </a:r>
            <a:r>
              <a:rPr lang="ka-GE" sz="2000" dirty="0"/>
              <a:t>;</a:t>
            </a:r>
            <a:r>
              <a:rPr lang="ka-GE" sz="2000" dirty="0" smtClean="0"/>
              <a:t> </a:t>
            </a:r>
            <a:endParaRPr lang="ka-GE" sz="2000" dirty="0"/>
          </a:p>
          <a:p>
            <a:pPr algn="just"/>
            <a:endParaRPr lang="ka-GE" sz="2000" dirty="0" smtClean="0">
              <a:latin typeface="Sylfaen" panose="010A0502050306030303" pitchFamily="18" charset="0"/>
            </a:endParaRPr>
          </a:p>
          <a:p>
            <a:pPr marL="285750" indent="-285750" algn="just">
              <a:buFont typeface="Arial" panose="020B0604020202020204" pitchFamily="34" charset="0"/>
              <a:buChar char="•"/>
            </a:pPr>
            <a:r>
              <a:rPr lang="en-US" sz="2000" dirty="0" err="1" smtClean="0">
                <a:latin typeface="Sylfaen" panose="010A0502050306030303" pitchFamily="18" charset="0"/>
              </a:rPr>
              <a:t>სამუაოების</a:t>
            </a:r>
            <a:r>
              <a:rPr lang="en-US" sz="2000" dirty="0" smtClean="0">
                <a:latin typeface="Sylfaen" panose="010A0502050306030303" pitchFamily="18" charset="0"/>
              </a:rPr>
              <a:t> </a:t>
            </a:r>
            <a:r>
              <a:rPr lang="en-US" sz="2000" dirty="0" err="1">
                <a:latin typeface="Sylfaen" panose="010A0502050306030303" pitchFamily="18" charset="0"/>
              </a:rPr>
              <a:t>დასრულების</a:t>
            </a:r>
            <a:r>
              <a:rPr lang="en-US" sz="2000" dirty="0">
                <a:latin typeface="Sylfaen" panose="010A0502050306030303" pitchFamily="18" charset="0"/>
              </a:rPr>
              <a:t> </a:t>
            </a:r>
            <a:r>
              <a:rPr lang="en-US" sz="2000" dirty="0" err="1">
                <a:latin typeface="Sylfaen" panose="010A0502050306030303" pitchFamily="18" charset="0"/>
              </a:rPr>
              <a:t>შემდეგ</a:t>
            </a:r>
            <a:r>
              <a:rPr lang="en-US" sz="2000" dirty="0">
                <a:latin typeface="Sylfaen" panose="010A0502050306030303" pitchFamily="18" charset="0"/>
              </a:rPr>
              <a:t> </a:t>
            </a:r>
            <a:r>
              <a:rPr lang="en-US" sz="2000" dirty="0" err="1">
                <a:latin typeface="Sylfaen" panose="010A0502050306030303" pitchFamily="18" charset="0"/>
              </a:rPr>
              <a:t>მიწის</a:t>
            </a:r>
            <a:r>
              <a:rPr lang="en-US" sz="2000" dirty="0">
                <a:latin typeface="Sylfaen" panose="010A0502050306030303" pitchFamily="18" charset="0"/>
              </a:rPr>
              <a:t> </a:t>
            </a:r>
            <a:r>
              <a:rPr lang="en-US" sz="2000" dirty="0" err="1">
                <a:latin typeface="Sylfaen" panose="010A0502050306030303" pitchFamily="18" charset="0"/>
              </a:rPr>
              <a:t>ნაყოფიერი</a:t>
            </a:r>
            <a:r>
              <a:rPr lang="en-US" sz="2000" dirty="0">
                <a:latin typeface="Sylfaen" panose="010A0502050306030303" pitchFamily="18" charset="0"/>
              </a:rPr>
              <a:t> </a:t>
            </a:r>
            <a:r>
              <a:rPr lang="en-US" sz="2000" dirty="0" err="1">
                <a:latin typeface="Sylfaen" panose="010A0502050306030303" pitchFamily="18" charset="0"/>
              </a:rPr>
              <a:t>ფენა</a:t>
            </a:r>
            <a:r>
              <a:rPr lang="en-US" sz="2000" dirty="0">
                <a:latin typeface="Sylfaen" panose="010A0502050306030303" pitchFamily="18" charset="0"/>
              </a:rPr>
              <a:t> </a:t>
            </a:r>
            <a:r>
              <a:rPr lang="en-US" sz="2000" dirty="0" err="1">
                <a:latin typeface="Sylfaen" panose="010A0502050306030303" pitchFamily="18" charset="0"/>
              </a:rPr>
              <a:t>გამოიყენება</a:t>
            </a:r>
            <a:r>
              <a:rPr lang="en-US" sz="2000" dirty="0">
                <a:latin typeface="Sylfaen" panose="010A0502050306030303" pitchFamily="18" charset="0"/>
              </a:rPr>
              <a:t> </a:t>
            </a:r>
            <a:r>
              <a:rPr lang="en-US" sz="2000" dirty="0" err="1">
                <a:latin typeface="Sylfaen" panose="010A0502050306030303" pitchFamily="18" charset="0"/>
              </a:rPr>
              <a:t>სარეკულტივაციო</a:t>
            </a:r>
            <a:r>
              <a:rPr lang="en-US" sz="2000" dirty="0">
                <a:latin typeface="Sylfaen" panose="010A0502050306030303" pitchFamily="18" charset="0"/>
              </a:rPr>
              <a:t> </a:t>
            </a:r>
            <a:r>
              <a:rPr lang="en-US" sz="2000" dirty="0" err="1">
                <a:latin typeface="Sylfaen" panose="010A0502050306030303" pitchFamily="18" charset="0"/>
              </a:rPr>
              <a:t>სამუშაოების</a:t>
            </a:r>
            <a:r>
              <a:rPr lang="en-US" sz="2000" dirty="0">
                <a:latin typeface="Sylfaen" panose="010A0502050306030303" pitchFamily="18" charset="0"/>
              </a:rPr>
              <a:t> </a:t>
            </a:r>
            <a:r>
              <a:rPr lang="en-US" sz="2000" dirty="0" err="1" smtClean="0">
                <a:latin typeface="Sylfaen" panose="010A0502050306030303" pitchFamily="18" charset="0"/>
              </a:rPr>
              <a:t>ჩასატარებლად</a:t>
            </a:r>
            <a:r>
              <a:rPr lang="ka-GE" sz="2000" dirty="0" smtClean="0">
                <a:latin typeface="Sylfaen" panose="010A0502050306030303" pitchFamily="18" charset="0"/>
              </a:rPr>
              <a:t>;</a:t>
            </a:r>
          </a:p>
          <a:p>
            <a:pPr marL="285750" indent="-285750" algn="just">
              <a:buFont typeface="Arial" panose="020B0604020202020204" pitchFamily="34" charset="0"/>
              <a:buChar char="•"/>
            </a:pPr>
            <a:endParaRPr lang="ka-GE" sz="2000" dirty="0">
              <a:latin typeface="Sylfaen" panose="010A0502050306030303" pitchFamily="18" charset="0"/>
            </a:endParaRPr>
          </a:p>
          <a:p>
            <a:pPr marL="285750" indent="-285750" algn="just">
              <a:buFont typeface="Arial" panose="020B0604020202020204" pitchFamily="34" charset="0"/>
              <a:buChar char="•"/>
            </a:pPr>
            <a:r>
              <a:rPr lang="ka-GE" sz="2000" dirty="0" smtClean="0"/>
              <a:t>მოხსნილი </a:t>
            </a:r>
            <a:r>
              <a:rPr lang="ka-GE" sz="2000" dirty="0"/>
              <a:t>ნიადაგის ნაყოფიერი ფენა და გრუნტი, ცალ-ცალკე განთავსდება სამშენებლო მოედნების ფარგლებში და სამშენებლო სამუშაოების დასრულების შემდეგ სრულად იქნება გამოყენებული სამშენებლო მოედნების და გზის </a:t>
            </a:r>
            <a:r>
              <a:rPr lang="ka-GE" sz="2000" dirty="0" err="1"/>
              <a:t>ყრილების</a:t>
            </a:r>
            <a:r>
              <a:rPr lang="ka-GE" sz="2000" dirty="0"/>
              <a:t> </a:t>
            </a:r>
            <a:r>
              <a:rPr lang="ka-GE" sz="2000" dirty="0" err="1"/>
              <a:t>ფერდების</a:t>
            </a:r>
            <a:r>
              <a:rPr lang="ka-GE" sz="2000" dirty="0"/>
              <a:t> </a:t>
            </a:r>
            <a:r>
              <a:rPr lang="ka-GE" sz="2000" dirty="0" smtClean="0"/>
              <a:t> რეკულტივაციისთვის;</a:t>
            </a:r>
          </a:p>
          <a:p>
            <a:pPr algn="just"/>
            <a:endParaRPr lang="ka-GE" sz="2000" dirty="0" smtClean="0"/>
          </a:p>
          <a:p>
            <a:pPr marL="342900" indent="-342900">
              <a:buFont typeface="Arial" panose="020B0604020202020204" pitchFamily="34" charset="0"/>
              <a:buChar char="•"/>
            </a:pPr>
            <a:r>
              <a:rPr lang="ka-GE" sz="2000" dirty="0"/>
              <a:t>მშენებლობის ეტაპზე წარმოქმნილი ნიადაგის ნაყოფიერი ფენის მართვა განხორციელდება „ნიადაგის ნაყოფიერი ფენის მოხსნის, შენახვის, გამოყენებისა და რეკულტივაციის შესახებ“ ტექნიკური რეგლამენტის დამტკიცების თაობაზე საქართველოს მთავრობის 2013 წლის 31 დეკემბრის №424 დადგენილებით განსაზღვრული პირობების შესაბამისად. </a:t>
            </a:r>
            <a:endParaRPr lang="en-US" sz="2000" dirty="0">
              <a:latin typeface="Sylfaen" panose="010A0502050306030303" pitchFamily="18" charset="0"/>
            </a:endParaRPr>
          </a:p>
          <a:p>
            <a:pPr marL="285750" indent="-285750" algn="just">
              <a:buFont typeface="Arial" panose="020B0604020202020204" pitchFamily="34" charset="0"/>
              <a:buChar char="•"/>
            </a:pPr>
            <a:endParaRPr lang="ka-GE" sz="2400" dirty="0" smtClean="0"/>
          </a:p>
        </p:txBody>
      </p:sp>
    </p:spTree>
    <p:extLst>
      <p:ext uri="{BB962C8B-B14F-4D97-AF65-F5344CB8AC3E}">
        <p14:creationId xmlns:p14="http://schemas.microsoft.com/office/powerpoint/2010/main" val="336949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11</a:t>
            </a:fld>
            <a:endParaRPr lang="en-US" dirty="0"/>
          </a:p>
        </p:txBody>
      </p:sp>
      <p:sp>
        <p:nvSpPr>
          <p:cNvPr id="2" name="Rectangle 1"/>
          <p:cNvSpPr/>
          <p:nvPr/>
        </p:nvSpPr>
        <p:spPr>
          <a:xfrm>
            <a:off x="3291250" y="206506"/>
            <a:ext cx="3446777" cy="400110"/>
          </a:xfrm>
          <a:prstGeom prst="rect">
            <a:avLst/>
          </a:prstGeom>
        </p:spPr>
        <p:txBody>
          <a:bodyPr wrap="none">
            <a:spAutoFit/>
          </a:bodyPr>
          <a:lstStyle/>
          <a:p>
            <a:r>
              <a:rPr lang="en-US" sz="2000" b="1" dirty="0" err="1">
                <a:latin typeface="Sylfaen" panose="010A0502050306030303" pitchFamily="18" charset="0"/>
              </a:rPr>
              <a:t>ჩამდინარე</a:t>
            </a:r>
            <a:r>
              <a:rPr lang="en-US" sz="2000" b="1" dirty="0">
                <a:latin typeface="Sylfaen" panose="010A0502050306030303" pitchFamily="18" charset="0"/>
              </a:rPr>
              <a:t> </a:t>
            </a:r>
            <a:r>
              <a:rPr lang="en-US" sz="2000" b="1" dirty="0" err="1">
                <a:latin typeface="Sylfaen" panose="010A0502050306030303" pitchFamily="18" charset="0"/>
              </a:rPr>
              <a:t>წყლების</a:t>
            </a:r>
            <a:r>
              <a:rPr lang="en-US" sz="2000" b="1" dirty="0">
                <a:latin typeface="Sylfaen" panose="010A0502050306030303" pitchFamily="18" charset="0"/>
              </a:rPr>
              <a:t> </a:t>
            </a:r>
            <a:r>
              <a:rPr lang="en-US" sz="2000" b="1" dirty="0" err="1" smtClean="0">
                <a:latin typeface="Sylfaen" panose="010A0502050306030303" pitchFamily="18" charset="0"/>
              </a:rPr>
              <a:t>არინება</a:t>
            </a:r>
            <a:endParaRPr lang="en-US" sz="2000" b="1" dirty="0">
              <a:latin typeface="Sylfaen" panose="010A0502050306030303" pitchFamily="18" charset="0"/>
            </a:endParaRPr>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457200" y="713134"/>
            <a:ext cx="11000792" cy="5078313"/>
          </a:xfrm>
          <a:prstGeom prst="rect">
            <a:avLst/>
          </a:prstGeom>
        </p:spPr>
        <p:txBody>
          <a:bodyPr wrap="square">
            <a:spAutoFit/>
          </a:bodyPr>
          <a:lstStyle/>
          <a:p>
            <a:pPr marL="285750" indent="-285750" algn="just">
              <a:buFont typeface="Arial" panose="020B0604020202020204" pitchFamily="34" charset="0"/>
              <a:buChar char="•"/>
            </a:pPr>
            <a:r>
              <a:rPr lang="ka-GE" dirty="0">
                <a:solidFill>
                  <a:srgbClr val="000000"/>
                </a:solidFill>
              </a:rPr>
              <a:t>სამშენებლო სამუშაოების შესრულების პროცესში წყალი გამოყენებული იქნება სასმელ-სამეურნეო დანიშნულებით, ხოლო ტექნიკური წყლის გამოყენება საჭირო იქნება </a:t>
            </a:r>
            <a:r>
              <a:rPr lang="ka-GE" dirty="0" err="1">
                <a:solidFill>
                  <a:srgbClr val="000000"/>
                </a:solidFill>
              </a:rPr>
              <a:t>სამშეებელო</a:t>
            </a:r>
            <a:r>
              <a:rPr lang="ka-GE" dirty="0">
                <a:solidFill>
                  <a:srgbClr val="000000"/>
                </a:solidFill>
              </a:rPr>
              <a:t> მოედნების </a:t>
            </a:r>
            <a:r>
              <a:rPr lang="ka-GE" dirty="0" err="1">
                <a:solidFill>
                  <a:srgbClr val="000000"/>
                </a:solidFill>
              </a:rPr>
              <a:t>ზედაპიროების</a:t>
            </a:r>
            <a:r>
              <a:rPr lang="ka-GE" dirty="0">
                <a:solidFill>
                  <a:srgbClr val="000000"/>
                </a:solidFill>
              </a:rPr>
              <a:t> </a:t>
            </a:r>
            <a:r>
              <a:rPr lang="ka-GE" dirty="0" err="1">
                <a:solidFill>
                  <a:srgbClr val="000000"/>
                </a:solidFill>
              </a:rPr>
              <a:t>დასაველებლად</a:t>
            </a:r>
            <a:r>
              <a:rPr lang="ka-GE" dirty="0">
                <a:solidFill>
                  <a:srgbClr val="000000"/>
                </a:solidFill>
              </a:rPr>
              <a:t> სა სახანძრო დანიშნულებით. ტექნიკური წყალმომარაგება განხორციელდება </a:t>
            </a:r>
            <a:r>
              <a:rPr lang="ka-GE" dirty="0" err="1">
                <a:solidFill>
                  <a:srgbClr val="000000"/>
                </a:solidFill>
              </a:rPr>
              <a:t>მდ</a:t>
            </a:r>
            <a:r>
              <a:rPr lang="ka-GE" dirty="0">
                <a:solidFill>
                  <a:srgbClr val="000000"/>
                </a:solidFill>
              </a:rPr>
              <a:t>. </a:t>
            </a:r>
            <a:r>
              <a:rPr lang="ka-GE" dirty="0" smtClean="0">
                <a:solidFill>
                  <a:srgbClr val="000000"/>
                </a:solidFill>
              </a:rPr>
              <a:t>რიონიდან;</a:t>
            </a:r>
          </a:p>
          <a:p>
            <a:pPr marL="285750" indent="-285750" algn="just">
              <a:buFont typeface="Arial" panose="020B0604020202020204" pitchFamily="34" charset="0"/>
              <a:buChar char="•"/>
            </a:pPr>
            <a:endParaRPr lang="ka-GE" dirty="0" smtClean="0">
              <a:solidFill>
                <a:srgbClr val="000000"/>
              </a:solidFill>
            </a:endParaRPr>
          </a:p>
          <a:p>
            <a:pPr marL="285750" indent="-285750" algn="just">
              <a:buFont typeface="Arial" panose="020B0604020202020204" pitchFamily="34" charset="0"/>
              <a:buChar char="•"/>
            </a:pPr>
            <a:r>
              <a:rPr lang="ka-GE" dirty="0" smtClean="0">
                <a:solidFill>
                  <a:srgbClr val="000000"/>
                </a:solidFill>
              </a:rPr>
              <a:t>სასმელად </a:t>
            </a:r>
            <a:r>
              <a:rPr lang="ka-GE" dirty="0">
                <a:solidFill>
                  <a:srgbClr val="000000"/>
                </a:solidFill>
              </a:rPr>
              <a:t>შესაძლებელია </a:t>
            </a:r>
            <a:r>
              <a:rPr lang="ka-GE" dirty="0" err="1">
                <a:solidFill>
                  <a:srgbClr val="000000"/>
                </a:solidFill>
              </a:rPr>
              <a:t>ბუტილირებული</a:t>
            </a:r>
            <a:r>
              <a:rPr lang="ka-GE" dirty="0">
                <a:solidFill>
                  <a:srgbClr val="000000"/>
                </a:solidFill>
              </a:rPr>
              <a:t> წყლების გამოყენება. სამეურნეო დანიშნულების წყლისათვის სამშენებლო ბაზაზე სავარაუდოდ მოეწყობა სამარაგო რეზერვუარი, რომელიც პერიოდულად შეივსება ავტოცისტერნის </a:t>
            </a:r>
            <a:r>
              <a:rPr lang="ka-GE" dirty="0" smtClean="0">
                <a:solidFill>
                  <a:srgbClr val="000000"/>
                </a:solidFill>
              </a:rPr>
              <a:t>გამოყენებით;</a:t>
            </a:r>
          </a:p>
          <a:p>
            <a:pPr marL="285750" indent="-285750" algn="just">
              <a:buFont typeface="Arial" panose="020B0604020202020204" pitchFamily="34" charset="0"/>
              <a:buChar char="•"/>
            </a:pPr>
            <a:endParaRPr lang="ka-GE" dirty="0" smtClean="0">
              <a:solidFill>
                <a:srgbClr val="000000"/>
              </a:solidFill>
            </a:endParaRPr>
          </a:p>
          <a:p>
            <a:pPr marL="285750" indent="-285750" algn="just">
              <a:buFont typeface="Arial" panose="020B0604020202020204" pitchFamily="34" charset="0"/>
              <a:buChar char="•"/>
            </a:pPr>
            <a:r>
              <a:rPr lang="ka-GE" dirty="0"/>
              <a:t>სამშენებლო ბანაკში წარმოქმნილი ჩამდინარე წყლების მართვა განხორციელდება მოქმედი ნორმების დაცვით, რათა თავიდან იქნას აცილებული ჩამდინარე წყლებით გარემოს </a:t>
            </a:r>
            <a:r>
              <a:rPr lang="ka-GE" dirty="0" smtClean="0"/>
              <a:t>დაბინძურება</a:t>
            </a:r>
            <a:r>
              <a:rPr lang="ka-GE" dirty="0"/>
              <a:t>;</a:t>
            </a:r>
            <a:r>
              <a:rPr lang="ka-GE" dirty="0" smtClean="0"/>
              <a:t> </a:t>
            </a:r>
          </a:p>
          <a:p>
            <a:pPr marL="285750" indent="-285750" algn="just">
              <a:buFont typeface="Arial" panose="020B0604020202020204" pitchFamily="34" charset="0"/>
              <a:buChar char="•"/>
            </a:pPr>
            <a:endParaRPr lang="ka-GE" dirty="0" smtClean="0"/>
          </a:p>
          <a:p>
            <a:pPr marL="285750" indent="-285750" algn="just">
              <a:buFont typeface="Arial" panose="020B0604020202020204" pitchFamily="34" charset="0"/>
              <a:buChar char="•"/>
            </a:pPr>
            <a:r>
              <a:rPr lang="ka-GE" dirty="0" smtClean="0"/>
              <a:t>ფეკალური </a:t>
            </a:r>
            <a:r>
              <a:rPr lang="ka-GE" dirty="0"/>
              <a:t>წყლების შესაგროვებლად, სამშენებლო ბანაკსა და უბნებზე განთავსდება ბიო-ტუალეტები, ხოლო სამეურნეო ჩამდინარე წყლების შესაგროვებლად, ბანაკის ტერიტორიაზე გათვალისწინებული 5 მ3 მოცულობის ჰერმეტული </a:t>
            </a:r>
            <a:r>
              <a:rPr lang="ka-GE" dirty="0" err="1"/>
              <a:t>საასენიზაციო</a:t>
            </a:r>
            <a:r>
              <a:rPr lang="ka-GE" dirty="0"/>
              <a:t> ორმოს </a:t>
            </a:r>
            <a:r>
              <a:rPr lang="ka-GE" dirty="0" smtClean="0"/>
              <a:t>მოწყობა;</a:t>
            </a:r>
          </a:p>
          <a:p>
            <a:pPr marL="285750" indent="-285750" algn="just">
              <a:buFont typeface="Arial" panose="020B0604020202020204" pitchFamily="34" charset="0"/>
              <a:buChar char="•"/>
            </a:pPr>
            <a:endParaRPr lang="ka-GE" dirty="0" smtClean="0"/>
          </a:p>
          <a:p>
            <a:pPr marL="285750" indent="-285750" algn="just">
              <a:buFont typeface="Arial" panose="020B0604020202020204" pitchFamily="34" charset="0"/>
              <a:buChar char="•"/>
            </a:pPr>
            <a:r>
              <a:rPr lang="ka-GE" dirty="0" smtClean="0"/>
              <a:t>ბიო-ტუალეტებს </a:t>
            </a:r>
            <a:r>
              <a:rPr lang="ka-GE" dirty="0"/>
              <a:t>და </a:t>
            </a:r>
            <a:r>
              <a:rPr lang="ka-GE" dirty="0" err="1"/>
              <a:t>საასენიზაციო</a:t>
            </a:r>
            <a:r>
              <a:rPr lang="ka-GE" dirty="0"/>
              <a:t> ორმოს მოემსახურება შესაბამისი ორგანიზაცია, კერძოდ: ქ. ლანჩხუთის და ქ. აბაშის წყალკანალის სამსახურები ხელშეკრულების საფუძველზე </a:t>
            </a:r>
            <a:endParaRPr lang="en-US" dirty="0"/>
          </a:p>
        </p:txBody>
      </p:sp>
    </p:spTree>
    <p:extLst>
      <p:ext uri="{BB962C8B-B14F-4D97-AF65-F5344CB8AC3E}">
        <p14:creationId xmlns:p14="http://schemas.microsoft.com/office/powerpoint/2010/main" val="423388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5" y="0"/>
            <a:ext cx="10515600" cy="707895"/>
          </a:xfrm>
        </p:spPr>
        <p:txBody>
          <a:bodyPr>
            <a:normAutofit/>
          </a:bodyPr>
          <a:lstStyle/>
          <a:p>
            <a:pPr algn="ctr"/>
            <a:r>
              <a:rPr lang="ka-GE" sz="2000" b="1" dirty="0" smtClean="0">
                <a:latin typeface="+mn-lt"/>
              </a:rPr>
              <a:t>ნარჩენების მართვა</a:t>
            </a:r>
            <a:endParaRPr lang="en-US" sz="2000" b="1" dirty="0">
              <a:latin typeface="+mn-lt"/>
            </a:endParaRPr>
          </a:p>
        </p:txBody>
      </p:sp>
      <p:sp>
        <p:nvSpPr>
          <p:cNvPr id="3" name="Content Placeholder 2"/>
          <p:cNvSpPr>
            <a:spLocks noGrp="1"/>
          </p:cNvSpPr>
          <p:nvPr>
            <p:ph idx="1"/>
          </p:nvPr>
        </p:nvSpPr>
        <p:spPr>
          <a:xfrm>
            <a:off x="838200" y="578498"/>
            <a:ext cx="10515600" cy="5103943"/>
          </a:xfrm>
        </p:spPr>
        <p:txBody>
          <a:bodyPr>
            <a:normAutofit fontScale="92500"/>
          </a:bodyPr>
          <a:lstStyle/>
          <a:p>
            <a:pPr algn="just"/>
            <a:r>
              <a:rPr lang="ka-GE" sz="2000" dirty="0"/>
              <a:t>დაგეგმილი საქმიანობის ფარგლებში, მშენებლობის ეტაპზე მოსალოდნელია გარკვეული რაოდენობის სახიფათო და არა სახიფათო ნარჩენების წარმოქმნა, როგორიც არის </a:t>
            </a:r>
          </a:p>
          <a:p>
            <a:pPr marL="233363" indent="55563" algn="just">
              <a:spcBef>
                <a:spcPts val="0"/>
              </a:spcBef>
              <a:buNone/>
            </a:pPr>
            <a:r>
              <a:rPr lang="ka-GE" sz="2000" dirty="0" smtClean="0"/>
              <a:t>- ინერტული </a:t>
            </a:r>
            <a:r>
              <a:rPr lang="ka-GE" sz="2000" dirty="0"/>
              <a:t>ნარჩენები: </a:t>
            </a:r>
          </a:p>
          <a:p>
            <a:pPr marL="233363" indent="55563" algn="just">
              <a:spcBef>
                <a:spcPts val="0"/>
              </a:spcBef>
              <a:buNone/>
            </a:pPr>
            <a:r>
              <a:rPr lang="ka-GE" sz="2000" dirty="0" smtClean="0"/>
              <a:t>- ინერტული </a:t>
            </a:r>
            <a:r>
              <a:rPr lang="ka-GE" sz="2000" dirty="0"/>
              <a:t>და სამშენებლო მასალების ნარჩენები; </a:t>
            </a:r>
          </a:p>
          <a:p>
            <a:pPr marL="233363" indent="55563" algn="just">
              <a:spcBef>
                <a:spcPts val="0"/>
              </a:spcBef>
              <a:buNone/>
            </a:pPr>
            <a:r>
              <a:rPr lang="ka-GE" sz="2000" dirty="0" smtClean="0"/>
              <a:t>- ლითონების </a:t>
            </a:r>
            <a:r>
              <a:rPr lang="ka-GE" sz="2000" dirty="0"/>
              <a:t>ჯართი; </a:t>
            </a:r>
            <a:endParaRPr lang="ka-GE" sz="2000" dirty="0" smtClean="0"/>
          </a:p>
          <a:p>
            <a:pPr marL="233363" indent="55563" algn="just">
              <a:spcBef>
                <a:spcPts val="0"/>
              </a:spcBef>
              <a:buNone/>
            </a:pPr>
            <a:r>
              <a:rPr lang="ka-GE" sz="2000" dirty="0" smtClean="0"/>
              <a:t>- ხის მასალების ნარჩენები; </a:t>
            </a:r>
          </a:p>
          <a:p>
            <a:pPr marL="233363" indent="55563" algn="just">
              <a:spcBef>
                <a:spcPts val="0"/>
              </a:spcBef>
              <a:buNone/>
            </a:pPr>
            <a:r>
              <a:rPr lang="ka-GE" sz="2000" dirty="0" smtClean="0"/>
              <a:t>- მცენარეული </a:t>
            </a:r>
            <a:r>
              <a:rPr lang="ka-GE" sz="2000" dirty="0"/>
              <a:t>ნარჩენები; </a:t>
            </a:r>
          </a:p>
          <a:p>
            <a:pPr marL="233363" indent="55563" algn="just">
              <a:spcBef>
                <a:spcPts val="0"/>
              </a:spcBef>
              <a:buNone/>
            </a:pPr>
            <a:r>
              <a:rPr lang="ka-GE" sz="2000" dirty="0" smtClean="0"/>
              <a:t>- შესაფუთი </a:t>
            </a:r>
            <a:r>
              <a:rPr lang="ka-GE" sz="2000" dirty="0"/>
              <a:t>მასალები; </a:t>
            </a:r>
          </a:p>
          <a:p>
            <a:pPr marL="519113" indent="-285750" algn="just">
              <a:spcBef>
                <a:spcPts val="0"/>
              </a:spcBef>
              <a:buFontTx/>
              <a:buChar char="-"/>
            </a:pPr>
            <a:r>
              <a:rPr lang="ka-GE" sz="2000" dirty="0" smtClean="0"/>
              <a:t>საყოფაცხოვრებო </a:t>
            </a:r>
            <a:r>
              <a:rPr lang="ka-GE" sz="2000" dirty="0"/>
              <a:t>ნარჩენები და სხვა. </a:t>
            </a:r>
            <a:endParaRPr lang="ka-GE" sz="2000" dirty="0" smtClean="0"/>
          </a:p>
          <a:p>
            <a:pPr marL="233363" indent="0" algn="just">
              <a:spcBef>
                <a:spcPts val="0"/>
              </a:spcBef>
              <a:buNone/>
            </a:pPr>
            <a:endParaRPr lang="ka-GE" sz="2000" dirty="0"/>
          </a:p>
          <a:p>
            <a:pPr marL="233363" indent="-233363" algn="just">
              <a:spcBef>
                <a:spcPts val="0"/>
              </a:spcBef>
            </a:pPr>
            <a:r>
              <a:rPr lang="ka-GE" sz="2000" dirty="0"/>
              <a:t>მიუხედავად იმისა, რომ მშენებლობის დროს დიდი რაოდენობით ნარჩენების დაგროვება არ არის მოსალოდნელი, მაინც საჭიროა მოხდეს ნარჩენების </a:t>
            </a:r>
            <a:r>
              <a:rPr lang="ka-GE" sz="2000" dirty="0" err="1"/>
              <a:t>სორტირება</a:t>
            </a:r>
            <a:r>
              <a:rPr lang="ka-GE" sz="2000" dirty="0"/>
              <a:t> მათი </a:t>
            </a:r>
            <a:r>
              <a:rPr lang="ka-GE" sz="2000" dirty="0" err="1"/>
              <a:t>გვარობის</a:t>
            </a:r>
            <a:r>
              <a:rPr lang="ka-GE" sz="2000" dirty="0"/>
              <a:t> მიხედვით, მათი თვისობრივი და რაოდენობრივი შეფასება შემდგომი გამოყენება/უტილიზაციის მიზნით. ნარჩენების დროებითი განთავსებისათვის სამშენებლო მოედნებზე დაიდგმება სათანადო მარკირების მქონე დახურული </a:t>
            </a:r>
            <a:r>
              <a:rPr lang="ka-GE" sz="2000" dirty="0" smtClean="0"/>
              <a:t>კონტეინერები;</a:t>
            </a:r>
          </a:p>
          <a:p>
            <a:pPr marL="233363" indent="-233363" algn="just">
              <a:spcBef>
                <a:spcPts val="0"/>
              </a:spcBef>
            </a:pPr>
            <a:endParaRPr lang="ka-GE" sz="2000" dirty="0" smtClean="0"/>
          </a:p>
          <a:p>
            <a:pPr marL="233363" indent="-233363" algn="just">
              <a:spcBef>
                <a:spcPts val="0"/>
              </a:spcBef>
            </a:pPr>
            <a:r>
              <a:rPr lang="ka-GE" sz="2000" dirty="0"/>
              <a:t>მშენებლობის ეტაპზე წარმოქმნილი სახიფათო ნარჩენების შემდგომი მართვა განხორციელდება ამ საქმიანობაზე სათანადო ნებართვის მქონე კონტრაქტორების საშუალებით. </a:t>
            </a:r>
            <a:r>
              <a:rPr lang="ka-GE" sz="2000" dirty="0" smtClean="0"/>
              <a:t> </a:t>
            </a:r>
            <a:endParaRPr lang="ka-GE" sz="2000" dirty="0"/>
          </a:p>
          <a:p>
            <a:endParaRPr lang="en-US" dirty="0"/>
          </a:p>
        </p:txBody>
      </p:sp>
    </p:spTree>
    <p:extLst>
      <p:ext uri="{BB962C8B-B14F-4D97-AF65-F5344CB8AC3E}">
        <p14:creationId xmlns:p14="http://schemas.microsoft.com/office/powerpoint/2010/main" val="13452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13</a:t>
            </a:fld>
            <a:endParaRPr lang="en-US" dirty="0"/>
          </a:p>
        </p:txBody>
      </p:sp>
      <p:sp>
        <p:nvSpPr>
          <p:cNvPr id="17" name="Rectangle 16"/>
          <p:cNvSpPr/>
          <p:nvPr/>
        </p:nvSpPr>
        <p:spPr>
          <a:xfrm>
            <a:off x="0" y="292619"/>
            <a:ext cx="12192000" cy="400110"/>
          </a:xfrm>
          <a:prstGeom prst="rect">
            <a:avLst/>
          </a:prstGeom>
        </p:spPr>
        <p:txBody>
          <a:bodyPr wrap="square">
            <a:spAutoFit/>
          </a:bodyPr>
          <a:lstStyle/>
          <a:p>
            <a:pPr algn="ctr"/>
            <a:r>
              <a:rPr lang="ka-GE" sz="2000" b="1" dirty="0">
                <a:ea typeface="Calibri"/>
                <a:cs typeface="Sylfaen"/>
              </a:rPr>
              <a:t>ზოგადი ინფორმაცია გარემოზე შესაძლო ზემოქმედების და მისი სახეების შესახებ</a:t>
            </a:r>
            <a:endParaRPr lang="ka-GE" sz="2000" b="1"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258096771"/>
              </p:ext>
            </p:extLst>
          </p:nvPr>
        </p:nvGraphicFramePr>
        <p:xfrm>
          <a:off x="886407" y="811765"/>
          <a:ext cx="10179698" cy="5810003"/>
        </p:xfrm>
        <a:graphic>
          <a:graphicData uri="http://schemas.openxmlformats.org/drawingml/2006/table">
            <a:tbl>
              <a:tblPr firstRow="1" firstCol="1" bandRow="1"/>
              <a:tblGrid>
                <a:gridCol w="6601742">
                  <a:extLst>
                    <a:ext uri="{9D8B030D-6E8A-4147-A177-3AD203B41FA5}">
                      <a16:colId xmlns="" xmlns:a16="http://schemas.microsoft.com/office/drawing/2014/main" val="20000"/>
                    </a:ext>
                  </a:extLst>
                </a:gridCol>
                <a:gridCol w="1788978">
                  <a:extLst>
                    <a:ext uri="{9D8B030D-6E8A-4147-A177-3AD203B41FA5}">
                      <a16:colId xmlns="" xmlns:a16="http://schemas.microsoft.com/office/drawing/2014/main" val="20001"/>
                    </a:ext>
                  </a:extLst>
                </a:gridCol>
                <a:gridCol w="1788978">
                  <a:extLst>
                    <a:ext uri="{9D8B030D-6E8A-4147-A177-3AD203B41FA5}">
                      <a16:colId xmlns="" xmlns:a16="http://schemas.microsoft.com/office/drawing/2014/main" val="20002"/>
                    </a:ext>
                  </a:extLst>
                </a:gridCol>
              </a:tblGrid>
              <a:tr h="907113">
                <a:tc>
                  <a:txBody>
                    <a:bodyPr/>
                    <a:lstStyle/>
                    <a:p>
                      <a:pPr marL="0" marR="0" algn="r">
                        <a:spcBef>
                          <a:spcPts val="0"/>
                        </a:spcBef>
                        <a:spcAft>
                          <a:spcPts val="0"/>
                        </a:spcAft>
                      </a:pPr>
                      <a:r>
                        <a:rPr lang="ka-GE" sz="1600" b="1" dirty="0">
                          <a:effectLst>
                            <a:outerShdw blurRad="38100" dist="38100" dir="2700000" algn="tl">
                              <a:srgbClr val="000000">
                                <a:alpha val="43137"/>
                              </a:srgbClr>
                            </a:outerShdw>
                          </a:effectLst>
                          <a:latin typeface="Sylfaen"/>
                          <a:ea typeface="Calibri"/>
                          <a:cs typeface="Arial"/>
                        </a:rPr>
                        <a:t> </a:t>
                      </a:r>
                      <a:endParaRPr lang="en-US" sz="1600" dirty="0">
                        <a:effectLst>
                          <a:outerShdw blurRad="38100" dist="38100" dir="2700000" algn="tl">
                            <a:srgbClr val="000000">
                              <a:alpha val="43137"/>
                            </a:srgbClr>
                          </a:outerShdw>
                        </a:effectLst>
                        <a:latin typeface="Sylfaen"/>
                        <a:ea typeface="Calibri"/>
                        <a:cs typeface="Arial"/>
                      </a:endParaRPr>
                    </a:p>
                    <a:p>
                      <a:pPr marL="0" marR="0" algn="r">
                        <a:spcBef>
                          <a:spcPts val="0"/>
                        </a:spcBef>
                        <a:spcAft>
                          <a:spcPts val="0"/>
                        </a:spcAft>
                      </a:pPr>
                      <a:r>
                        <a:rPr lang="ka-GE" sz="1600" b="1" dirty="0">
                          <a:effectLst/>
                          <a:latin typeface="Sylfaen"/>
                          <a:ea typeface="Calibri"/>
                          <a:cs typeface="Arial"/>
                        </a:rPr>
                        <a:t>პროექტის ფაზა</a:t>
                      </a:r>
                      <a:endParaRPr lang="en-US" sz="1600" dirty="0">
                        <a:effectLst/>
                        <a:latin typeface="Sylfaen"/>
                        <a:ea typeface="Calibri"/>
                        <a:cs typeface="Arial"/>
                      </a:endParaRPr>
                    </a:p>
                    <a:p>
                      <a:pPr marL="0" marR="0" algn="r">
                        <a:spcBef>
                          <a:spcPts val="0"/>
                        </a:spcBef>
                        <a:spcAft>
                          <a:spcPts val="0"/>
                        </a:spcAft>
                      </a:pPr>
                      <a:r>
                        <a:rPr lang="ka-GE" sz="1600" b="1" dirty="0">
                          <a:effectLst/>
                          <a:latin typeface="Sylfaen"/>
                          <a:ea typeface="Calibri"/>
                          <a:cs typeface="Arial"/>
                        </a:rPr>
                        <a:t> </a:t>
                      </a:r>
                      <a:endParaRPr lang="en-US" sz="1600" dirty="0">
                        <a:effectLst/>
                        <a:latin typeface="Sylfaen"/>
                        <a:ea typeface="Calibri"/>
                        <a:cs typeface="Arial"/>
                      </a:endParaRPr>
                    </a:p>
                    <a:p>
                      <a:pPr marL="0" marR="0">
                        <a:spcBef>
                          <a:spcPts val="0"/>
                        </a:spcBef>
                        <a:spcAft>
                          <a:spcPts val="0"/>
                        </a:spcAft>
                      </a:pPr>
                      <a:r>
                        <a:rPr lang="ka-GE" sz="1600" b="1" dirty="0">
                          <a:effectLst/>
                          <a:latin typeface="Sylfaen"/>
                          <a:ea typeface="Calibri"/>
                          <a:cs typeface="Arial"/>
                        </a:rPr>
                        <a:t>მოსალოდნელი ზემოქმედება</a:t>
                      </a:r>
                      <a:endParaRPr lang="en-US" sz="1600" dirty="0">
                        <a:effectLst/>
                        <a:latin typeface="Sylfaen"/>
                        <a:ea typeface="Calibri"/>
                        <a:cs typeface="Arial"/>
                      </a:endParaRPr>
                    </a:p>
                  </a:txBody>
                  <a:tcPr marL="62673" marR="62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gn="ctr">
                        <a:spcBef>
                          <a:spcPts val="0"/>
                        </a:spcBef>
                        <a:spcAft>
                          <a:spcPts val="0"/>
                        </a:spcAft>
                      </a:pPr>
                      <a:r>
                        <a:rPr lang="ka-GE" sz="1600" dirty="0">
                          <a:effectLst/>
                          <a:latin typeface="Sylfaen"/>
                          <a:ea typeface="Calibri"/>
                          <a:cs typeface="Arial"/>
                        </a:rPr>
                        <a:t>მშენებლობის ეტაპი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ექსპლუატაციის ეტაპი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დაცულ ტერიტორიაზე ზემოქმედების რისკები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ტრანსსასაზღვრო ზემოქმედების რისკები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ატმოსფერულ ჰაერში მავნე ნივთიერებების გაფრქვევა</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ხმაური და ვიბრაცია</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გეოლოგიურ გარემოზე ზემოქმედება</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წყლის გარემოზე ზემოქმედების რისკები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ზემოქმედება ნიადაგზე, დაბინძურების რისკები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ზემოქმედება მცენარეულ საფარზე და ცხოველთა სახეობებზე</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ვიზუალურ-ლანდშაფტური ცვლილება</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ზემოქმედება სოციალურ-ეკონომიკურ გარემოზე</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a:effectLst/>
                          <a:latin typeface="Sylfaen"/>
                          <a:ea typeface="Calibri"/>
                          <a:cs typeface="Arial"/>
                        </a:rPr>
                        <a:t>-</a:t>
                      </a:r>
                      <a:endParaRPr lang="en-US" sz="160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439513">
                <a:tc>
                  <a:txBody>
                    <a:bodyPr/>
                    <a:lstStyle/>
                    <a:p>
                      <a:pPr marL="342900" marR="0" lvl="0" indent="-342900">
                        <a:spcBef>
                          <a:spcPts val="0"/>
                        </a:spcBef>
                        <a:spcAft>
                          <a:spcPts val="0"/>
                        </a:spcAft>
                        <a:buFont typeface="Symbol"/>
                        <a:buChar char=""/>
                      </a:pPr>
                      <a:r>
                        <a:rPr lang="ka-GE" sz="1600" dirty="0">
                          <a:effectLst/>
                          <a:latin typeface="Sylfaen"/>
                          <a:ea typeface="Calibri"/>
                          <a:cs typeface="Arial"/>
                        </a:rPr>
                        <a:t>ისტორიულ-არქეოლოგიური ძეგლებზე ზემოქმედების რისკები</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600" dirty="0">
                          <a:effectLst/>
                          <a:latin typeface="Sylfaen"/>
                          <a:ea typeface="Calibri"/>
                          <a:cs typeface="Arial"/>
                        </a:rPr>
                        <a:t>-</a:t>
                      </a:r>
                      <a:endParaRPr lang="en-US" sz="1600" dirty="0">
                        <a:effectLst/>
                        <a:latin typeface="Sylfaen"/>
                        <a:ea typeface="Calibri"/>
                        <a:cs typeface="Arial"/>
                      </a:endParaRPr>
                    </a:p>
                  </a:txBody>
                  <a:tcPr marL="62673" marR="62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34984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14</a:t>
            </a:fld>
            <a:endParaRPr lang="en-US" dirty="0"/>
          </a:p>
        </p:txBody>
      </p:sp>
      <p:sp>
        <p:nvSpPr>
          <p:cNvPr id="2" name="Rectangle 1"/>
          <p:cNvSpPr/>
          <p:nvPr/>
        </p:nvSpPr>
        <p:spPr>
          <a:xfrm>
            <a:off x="1732465" y="142908"/>
            <a:ext cx="9361858" cy="400110"/>
          </a:xfrm>
          <a:prstGeom prst="rect">
            <a:avLst/>
          </a:prstGeom>
        </p:spPr>
        <p:txBody>
          <a:bodyPr wrap="none">
            <a:spAutoFit/>
          </a:bodyPr>
          <a:lstStyle/>
          <a:p>
            <a:r>
              <a:rPr lang="ka-GE" sz="2000" b="1" dirty="0" smtClean="0"/>
              <a:t>ემისიები ატმოსფეროში, ხმაური და ვიბრაცია</a:t>
            </a:r>
            <a:r>
              <a:rPr lang="en-US" sz="2000" b="1" dirty="0" smtClean="0"/>
              <a:t> </a:t>
            </a:r>
            <a:r>
              <a:rPr lang="ka-GE" sz="2000" b="1" dirty="0" smtClean="0"/>
              <a:t>და შემარბილებელი </a:t>
            </a:r>
            <a:r>
              <a:rPr lang="ka-GE" sz="2000" b="1" dirty="0" err="1" smtClean="0"/>
              <a:t>ღონისძებები</a:t>
            </a:r>
            <a:endParaRPr lang="ka-GE" sz="2000" b="1" dirty="0"/>
          </a:p>
        </p:txBody>
      </p:sp>
      <p:sp>
        <p:nvSpPr>
          <p:cNvPr id="4" name="Rectangle 3"/>
          <p:cNvSpPr/>
          <p:nvPr/>
        </p:nvSpPr>
        <p:spPr>
          <a:xfrm>
            <a:off x="522514" y="807709"/>
            <a:ext cx="11374017" cy="5632311"/>
          </a:xfrm>
          <a:prstGeom prst="rect">
            <a:avLst/>
          </a:prstGeom>
        </p:spPr>
        <p:txBody>
          <a:bodyPr wrap="square">
            <a:spAutoFit/>
          </a:bodyPr>
          <a:lstStyle/>
          <a:p>
            <a:pPr marL="285750" indent="-285750" algn="just">
              <a:buFont typeface="Wingdings" panose="05000000000000000000" pitchFamily="2" charset="2"/>
              <a:buChar char="q"/>
            </a:pPr>
            <a:r>
              <a:rPr lang="ka-GE" sz="2000" dirty="0"/>
              <a:t>მიწის სამუშაოების, ტექნიკის/სატრანსპორტო საშუალებების გადაადგილების და მუშაობისას ადგილი </a:t>
            </a:r>
            <a:r>
              <a:rPr lang="ka-GE" sz="2000" dirty="0" smtClean="0"/>
              <a:t>ექნება: </a:t>
            </a:r>
          </a:p>
          <a:p>
            <a:pPr marL="569913" indent="-280988" algn="just">
              <a:buFont typeface="Arial" panose="020B0604020202020204" pitchFamily="34" charset="0"/>
              <a:buChar char="•"/>
            </a:pPr>
            <a:r>
              <a:rPr lang="ka-GE" sz="2000" dirty="0" smtClean="0"/>
              <a:t>ხმაურს;</a:t>
            </a:r>
          </a:p>
          <a:p>
            <a:pPr marL="569913" indent="-280988" algn="just">
              <a:buFont typeface="Arial" panose="020B0604020202020204" pitchFamily="34" charset="0"/>
              <a:buChar char="•"/>
            </a:pPr>
            <a:r>
              <a:rPr lang="ka-GE" sz="2000" dirty="0" smtClean="0"/>
              <a:t>ვიბრაციას;</a:t>
            </a:r>
          </a:p>
          <a:p>
            <a:pPr marL="569913" indent="-280988" algn="just">
              <a:buFont typeface="Arial" panose="020B0604020202020204" pitchFamily="34" charset="0"/>
              <a:buChar char="•"/>
            </a:pPr>
            <a:r>
              <a:rPr lang="ka-GE" sz="2000" dirty="0" smtClean="0"/>
              <a:t>ატმოსფერულ </a:t>
            </a:r>
            <a:r>
              <a:rPr lang="ka-GE" sz="2000" dirty="0"/>
              <a:t>ჰაერში მტვრის </a:t>
            </a:r>
            <a:r>
              <a:rPr lang="ka-GE" sz="2000" dirty="0" smtClean="0"/>
              <a:t>ნაწილაკების გავრცელებას;</a:t>
            </a:r>
          </a:p>
          <a:p>
            <a:pPr marL="569913" indent="-280988" algn="just">
              <a:buFont typeface="Arial" panose="020B0604020202020204" pitchFamily="34" charset="0"/>
              <a:buChar char="•"/>
            </a:pPr>
            <a:r>
              <a:rPr lang="ka-GE" sz="2000" dirty="0" smtClean="0"/>
              <a:t>საწვავის წვის </a:t>
            </a:r>
            <a:r>
              <a:rPr lang="ka-GE" sz="2000" dirty="0"/>
              <a:t>პროდუქტების გავრცელებას</a:t>
            </a:r>
            <a:r>
              <a:rPr lang="ka-GE" sz="2000" dirty="0" smtClean="0"/>
              <a:t>.</a:t>
            </a:r>
          </a:p>
          <a:p>
            <a:pPr marL="285750" indent="-285750" algn="just">
              <a:buFont typeface="Arial" panose="020B0604020202020204" pitchFamily="34" charset="0"/>
              <a:buChar char="•"/>
            </a:pPr>
            <a:endParaRPr lang="ka-GE" sz="2000" b="1" dirty="0" smtClean="0"/>
          </a:p>
          <a:p>
            <a:pPr marL="285750" indent="-285750" algn="just">
              <a:buFont typeface="Wingdings" panose="05000000000000000000" pitchFamily="2" charset="2"/>
              <a:buChar char="q"/>
            </a:pPr>
            <a:r>
              <a:rPr lang="ka-GE" sz="2000" dirty="0"/>
              <a:t>მოსამზადებელ და მშენებლობის ეტაპზე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p>
          <a:p>
            <a:pPr marL="625475" indent="-336550" algn="just">
              <a:buFont typeface="Arial" panose="020B0604020202020204" pitchFamily="34" charset="0"/>
              <a:buChar char="•"/>
            </a:pPr>
            <a:r>
              <a:rPr lang="ka-GE" sz="2000" dirty="0" smtClean="0"/>
              <a:t>სატრანსპორტო </a:t>
            </a:r>
            <a:r>
              <a:rPr lang="ka-GE" sz="2000" dirty="0"/>
              <a:t>საშუალებების ტექნიკური გამართულობის კონტროლი; </a:t>
            </a:r>
          </a:p>
          <a:p>
            <a:pPr marL="625475" indent="-336550" algn="just">
              <a:buFont typeface="Arial" panose="020B0604020202020204" pitchFamily="34" charset="0"/>
              <a:buChar char="•"/>
            </a:pPr>
            <a:r>
              <a:rPr lang="ka-GE" sz="2000" dirty="0"/>
              <a:t>მასალის ტრანსპორტირებისას და დასახლებული უბნების მახლობლად/ დასახლებულ ზონაში გადაადგილების ოპტიმალური სიჩქარეების დაცვა; </a:t>
            </a:r>
          </a:p>
          <a:p>
            <a:pPr marL="625475" indent="-336550" algn="just">
              <a:buFont typeface="Arial" panose="020B0604020202020204" pitchFamily="34" charset="0"/>
              <a:buChar char="•"/>
            </a:pPr>
            <a:r>
              <a:rPr lang="ka-GE" sz="2000" dirty="0"/>
              <a:t>ჩართული ძრავით ტექნიკის ‘უსაქმოდ’ დატოვების აკრძალვა;</a:t>
            </a:r>
          </a:p>
          <a:p>
            <a:pPr marL="625475" indent="-336550" algn="just">
              <a:buFont typeface="Arial" panose="020B0604020202020204" pitchFamily="34" charset="0"/>
              <a:buChar char="•"/>
            </a:pPr>
            <a:r>
              <a:rPr lang="ka-GE" sz="2000" dirty="0"/>
              <a:t> ნაყოფიერი ნიადაგის, გრუნტის და ფხვიერი მასალის </a:t>
            </a:r>
            <a:r>
              <a:rPr lang="ka-GE" sz="2000" dirty="0" err="1"/>
              <a:t>გაფანტვისგან</a:t>
            </a:r>
            <a:r>
              <a:rPr lang="ka-GE" sz="2000" dirty="0"/>
              <a:t> დაცვა; </a:t>
            </a:r>
          </a:p>
          <a:p>
            <a:pPr marL="625475" indent="-336550" algn="just">
              <a:buFont typeface="Arial" panose="020B0604020202020204" pitchFamily="34" charset="0"/>
              <a:buChar char="•"/>
            </a:pPr>
            <a:r>
              <a:rPr lang="ka-GE" sz="2000" dirty="0"/>
              <a:t>ფხვიერო ტვირთების გადატანისას - ტვირთის გადახურვა (</a:t>
            </a:r>
            <a:r>
              <a:rPr lang="ka-GE" sz="2000" dirty="0" err="1"/>
              <a:t>გაფანტვისგან</a:t>
            </a:r>
            <a:r>
              <a:rPr lang="ka-GE" sz="2000" dirty="0"/>
              <a:t> დასაცავად); </a:t>
            </a:r>
          </a:p>
          <a:p>
            <a:pPr marL="625475" indent="-336550" algn="just">
              <a:buFont typeface="Arial" panose="020B0604020202020204" pitchFamily="34" charset="0"/>
              <a:buChar char="•"/>
            </a:pPr>
            <a:r>
              <a:rPr lang="ka-GE" sz="2000" dirty="0"/>
              <a:t>მასალის შემოტანის სწორი დაგეგმვა </a:t>
            </a:r>
            <a:r>
              <a:rPr lang="ka-GE" sz="2000" dirty="0" err="1"/>
              <a:t>ქარისმიერი</a:t>
            </a:r>
            <a:r>
              <a:rPr lang="ka-GE" sz="2000" dirty="0"/>
              <a:t> ეროზიის შედეგად ჰაერის ხარისხზე ზემოქმედების შესამცირებლად და სხვ.</a:t>
            </a:r>
          </a:p>
        </p:txBody>
      </p:sp>
    </p:spTree>
    <p:extLst>
      <p:ext uri="{BB962C8B-B14F-4D97-AF65-F5344CB8AC3E}">
        <p14:creationId xmlns:p14="http://schemas.microsoft.com/office/powerpoint/2010/main" val="117145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15</a:t>
            </a:fld>
            <a:endParaRPr lang="en-US" dirty="0"/>
          </a:p>
        </p:txBody>
      </p:sp>
      <p:sp>
        <p:nvSpPr>
          <p:cNvPr id="7" name="Rectangle 6"/>
          <p:cNvSpPr/>
          <p:nvPr/>
        </p:nvSpPr>
        <p:spPr>
          <a:xfrm>
            <a:off x="42196" y="1187826"/>
            <a:ext cx="12149803" cy="2585323"/>
          </a:xfrm>
          <a:prstGeom prst="rect">
            <a:avLst/>
          </a:prstGeom>
        </p:spPr>
        <p:txBody>
          <a:bodyPr wrap="square">
            <a:spAutoFit/>
          </a:bodyPr>
          <a:lstStyle/>
          <a:p>
            <a:pPr marL="285750" indent="-285750">
              <a:buFont typeface="Wingdings" panose="05000000000000000000" pitchFamily="2" charset="2"/>
              <a:buChar char="Ø"/>
            </a:pPr>
            <a:r>
              <a:rPr lang="ka-GE" dirty="0"/>
              <a:t>წყლის გარემოზე ზემოქმედებაში იგულისხმება: </a:t>
            </a:r>
            <a:endParaRPr lang="ka-GE" dirty="0" smtClean="0"/>
          </a:p>
          <a:p>
            <a:endParaRPr lang="ka-GE" dirty="0"/>
          </a:p>
          <a:p>
            <a:pPr marL="285750" indent="-285750">
              <a:buFont typeface="Arial" panose="020B0604020202020204" pitchFamily="34" charset="0"/>
              <a:buChar char="•"/>
            </a:pPr>
            <a:r>
              <a:rPr lang="ka-GE" dirty="0" smtClean="0"/>
              <a:t>მდინარეების </a:t>
            </a:r>
            <a:r>
              <a:rPr lang="ka-GE" dirty="0"/>
              <a:t>წყლის დებიტის ცვლილება; </a:t>
            </a:r>
          </a:p>
          <a:p>
            <a:pPr marL="285750" indent="-285750">
              <a:buFont typeface="Arial" panose="020B0604020202020204" pitchFamily="34" charset="0"/>
              <a:buChar char="•"/>
            </a:pPr>
            <a:r>
              <a:rPr lang="ka-GE" dirty="0" smtClean="0"/>
              <a:t>ზემოქმედება </a:t>
            </a:r>
            <a:r>
              <a:rPr lang="ka-GE" dirty="0"/>
              <a:t>მდინარეების ნატანის მოძრაობაზე, კალაპოტის დინამიკასა და ნაპირების სტაბილურობაზე; </a:t>
            </a:r>
          </a:p>
          <a:p>
            <a:pPr marL="285750" indent="-285750">
              <a:buFont typeface="Arial" panose="020B0604020202020204" pitchFamily="34" charset="0"/>
              <a:buChar char="•"/>
            </a:pPr>
            <a:r>
              <a:rPr lang="ka-GE" dirty="0" smtClean="0"/>
              <a:t>მდინარეების </a:t>
            </a:r>
            <a:r>
              <a:rPr lang="ka-GE" dirty="0"/>
              <a:t>წყლის ხარისხის გაუარესება. </a:t>
            </a:r>
          </a:p>
          <a:p>
            <a:endParaRPr lang="en-US" dirty="0"/>
          </a:p>
          <a:p>
            <a:pPr marL="285750" indent="-285750">
              <a:buFont typeface="Wingdings" panose="05000000000000000000" pitchFamily="2" charset="2"/>
              <a:buChar char="Ø"/>
            </a:pPr>
            <a:r>
              <a:rPr lang="ka-GE" dirty="0"/>
              <a:t>ზემოქმედება შეფასებულია ინტენსიურობის, ზემოქმედების არეალისა და მდინარის კალაპოტის/ნაპირების </a:t>
            </a:r>
            <a:r>
              <a:rPr lang="ka-GE" dirty="0" err="1"/>
              <a:t>სენსიტიურობის</a:t>
            </a:r>
            <a:r>
              <a:rPr lang="ka-GE" dirty="0"/>
              <a:t> </a:t>
            </a:r>
            <a:r>
              <a:rPr lang="ka-GE" dirty="0" smtClean="0"/>
              <a:t>გათვალიწინებით</a:t>
            </a:r>
            <a:endParaRPr lang="ka-GE" dirty="0"/>
          </a:p>
          <a:p>
            <a:pPr marL="285750" indent="-285750">
              <a:buFont typeface="Wingdings" panose="05000000000000000000" pitchFamily="2" charset="2"/>
              <a:buChar char="Ø"/>
            </a:pPr>
            <a:endParaRPr lang="ka-GE" dirty="0" smtClean="0"/>
          </a:p>
        </p:txBody>
      </p:sp>
      <p:sp>
        <p:nvSpPr>
          <p:cNvPr id="2" name="Rectangle 1"/>
          <p:cNvSpPr/>
          <p:nvPr/>
        </p:nvSpPr>
        <p:spPr>
          <a:xfrm>
            <a:off x="4000975" y="247578"/>
            <a:ext cx="4232249" cy="400110"/>
          </a:xfrm>
          <a:prstGeom prst="rect">
            <a:avLst/>
          </a:prstGeom>
        </p:spPr>
        <p:txBody>
          <a:bodyPr wrap="none">
            <a:spAutoFit/>
          </a:bodyPr>
          <a:lstStyle/>
          <a:p>
            <a:pPr algn="just"/>
            <a:r>
              <a:rPr lang="ka-GE" sz="2000" b="1" dirty="0"/>
              <a:t>ზემოქმედება ზედაპირულ </a:t>
            </a:r>
            <a:r>
              <a:rPr lang="ka-GE" sz="2000" b="1" dirty="0" smtClean="0"/>
              <a:t>წყალზე</a:t>
            </a:r>
            <a:endParaRPr lang="ka-GE" sz="2000" b="1" dirty="0"/>
          </a:p>
        </p:txBody>
      </p:sp>
    </p:spTree>
    <p:extLst>
      <p:ext uri="{BB962C8B-B14F-4D97-AF65-F5344CB8AC3E}">
        <p14:creationId xmlns:p14="http://schemas.microsoft.com/office/powerpoint/2010/main" val="2429089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16</a:t>
            </a:fld>
            <a:endParaRPr lang="en-US" dirty="0"/>
          </a:p>
        </p:txBody>
      </p:sp>
      <p:sp>
        <p:nvSpPr>
          <p:cNvPr id="2" name="Rectangle 1"/>
          <p:cNvSpPr/>
          <p:nvPr/>
        </p:nvSpPr>
        <p:spPr>
          <a:xfrm>
            <a:off x="2500091" y="86590"/>
            <a:ext cx="8976562" cy="384721"/>
          </a:xfrm>
          <a:prstGeom prst="rect">
            <a:avLst/>
          </a:prstGeom>
        </p:spPr>
        <p:txBody>
          <a:bodyPr wrap="square">
            <a:spAutoFit/>
          </a:bodyPr>
          <a:lstStyle/>
          <a:p>
            <a:pPr algn="just"/>
            <a:r>
              <a:rPr lang="ka-GE" sz="1900" b="1" dirty="0" smtClean="0"/>
              <a:t>ზედაპირულ წყალზე ზემოქმედების შემარბილებელი ღონისძიებები</a:t>
            </a:r>
            <a:endParaRPr lang="ka-GE" sz="1900" b="1" dirty="0"/>
          </a:p>
        </p:txBody>
      </p:sp>
      <p:sp>
        <p:nvSpPr>
          <p:cNvPr id="4" name="Rectangle 3"/>
          <p:cNvSpPr/>
          <p:nvPr/>
        </p:nvSpPr>
        <p:spPr>
          <a:xfrm>
            <a:off x="363894" y="471311"/>
            <a:ext cx="11411339" cy="6740307"/>
          </a:xfrm>
          <a:prstGeom prst="rect">
            <a:avLst/>
          </a:prstGeom>
        </p:spPr>
        <p:txBody>
          <a:bodyPr wrap="square">
            <a:spAutoFit/>
          </a:bodyPr>
          <a:lstStyle/>
          <a:p>
            <a:pPr marL="285750" indent="-285750" algn="just">
              <a:buFont typeface="Wingdings" panose="05000000000000000000" pitchFamily="2" charset="2"/>
              <a:buChar char="Ø"/>
            </a:pPr>
            <a:r>
              <a:rPr lang="ka-GE" dirty="0"/>
              <a:t>მშენებლობის ეტაპზე, ზედაპირული წყლების დაბინძურების პრევენციული ღონისძიებებია: </a:t>
            </a:r>
          </a:p>
          <a:p>
            <a:pPr marL="574675" indent="-285750" algn="just">
              <a:buFont typeface="Arial" panose="020B0604020202020204" pitchFamily="34" charset="0"/>
              <a:buChar char="•"/>
            </a:pPr>
            <a:r>
              <a:rPr lang="ka-GE" dirty="0" smtClean="0"/>
              <a:t>სამშენებლო </a:t>
            </a:r>
            <a:r>
              <a:rPr lang="ka-GE" dirty="0"/>
              <a:t>ბანაკის და </a:t>
            </a:r>
            <a:r>
              <a:rPr lang="ka-GE" dirty="0" err="1"/>
              <a:t>სასაწყობე</a:t>
            </a:r>
            <a:r>
              <a:rPr lang="ka-GE" dirty="0"/>
              <a:t> ტერიტორიის მოწყობის დროს გათვალისწინებული იქნება საქართველოს მთავრობის 2013 წლის 31 დეკემბრის </a:t>
            </a:r>
            <a:r>
              <a:rPr lang="en-US" dirty="0"/>
              <a:t>N440 </a:t>
            </a:r>
            <a:r>
              <a:rPr lang="ka-GE" dirty="0"/>
              <a:t>დადგენილებით დამტკიცებული „</a:t>
            </a:r>
            <a:r>
              <a:rPr lang="ka-GE" dirty="0" err="1"/>
              <a:t>წყალდაცვითი</a:t>
            </a:r>
            <a:r>
              <a:rPr lang="ka-GE" dirty="0"/>
              <a:t> ზოლის შესახებ“ ტექნიკური რეგლამენტით განსაზღვრული პირობები; </a:t>
            </a:r>
          </a:p>
          <a:p>
            <a:pPr marL="574675" indent="-285750" algn="just">
              <a:buFont typeface="Arial" panose="020B0604020202020204" pitchFamily="34" charset="0"/>
              <a:buChar char="•"/>
            </a:pPr>
            <a:r>
              <a:rPr lang="ka-GE" dirty="0" smtClean="0"/>
              <a:t>უზრუნველყოფილი </a:t>
            </a:r>
            <a:r>
              <a:rPr lang="ka-GE" dirty="0"/>
              <a:t>იქნება მანქანა-დანადგარების ტექნიკური გამართულობა; </a:t>
            </a:r>
          </a:p>
          <a:p>
            <a:pPr marL="574675" indent="-285750" algn="just">
              <a:buFont typeface="Arial" panose="020B0604020202020204" pitchFamily="34" charset="0"/>
              <a:buChar char="•"/>
            </a:pPr>
            <a:r>
              <a:rPr lang="ka-GE" dirty="0" smtClean="0"/>
              <a:t>მანქანა/დანადგარების </a:t>
            </a:r>
            <a:r>
              <a:rPr lang="ka-GE" dirty="0"/>
              <a:t>და პოტენციურად დამაბინძურებელი მასალების განთავსება მოხდება ზედაპირული წყლის ობიექტიდან არანაკლებ 50 მ დაშორებით (სადაც ამის საშუალება არსებობს). თუ ეს შეუძლებელია, დაწესდება კონტროლი და გატარდება უსაფრთხოების ზომები წყლის დაბინძურების თავიდან ასაცილებლად; </a:t>
            </a:r>
          </a:p>
          <a:p>
            <a:pPr marL="574675" indent="-285750" algn="just">
              <a:buFont typeface="Arial" panose="020B0604020202020204" pitchFamily="34" charset="0"/>
              <a:buChar char="•"/>
            </a:pPr>
            <a:r>
              <a:rPr lang="ka-GE" dirty="0" smtClean="0"/>
              <a:t>აიკრძალება </a:t>
            </a:r>
            <a:r>
              <a:rPr lang="ka-GE" dirty="0"/>
              <a:t>მანქანების რეცხვა მდინარეთა კალაპოტებში; </a:t>
            </a:r>
          </a:p>
          <a:p>
            <a:pPr marL="574675" indent="-285750" algn="just">
              <a:buFont typeface="Arial" panose="020B0604020202020204" pitchFamily="34" charset="0"/>
              <a:buChar char="•"/>
            </a:pPr>
            <a:r>
              <a:rPr lang="ka-GE" dirty="0" smtClean="0"/>
              <a:t>წარმოქმნილი </a:t>
            </a:r>
            <a:r>
              <a:rPr lang="ka-GE" dirty="0"/>
              <a:t>სამეურნეო-ფეკალური წყლებისთვის მოეწყობა ბიო-ტუალეტები და </a:t>
            </a:r>
            <a:r>
              <a:rPr lang="ka-GE" dirty="0" err="1"/>
              <a:t>საასენიზაციო</a:t>
            </a:r>
            <a:r>
              <a:rPr lang="ka-GE" dirty="0"/>
              <a:t> ორმო; </a:t>
            </a:r>
          </a:p>
          <a:p>
            <a:pPr marL="574675" indent="-285750" algn="just">
              <a:buFont typeface="Arial" panose="020B0604020202020204" pitchFamily="34" charset="0"/>
              <a:buChar char="•"/>
            </a:pPr>
            <a:r>
              <a:rPr lang="ka-GE" dirty="0" smtClean="0"/>
              <a:t>სანიაღვრე </a:t>
            </a:r>
            <a:r>
              <a:rPr lang="ka-GE" dirty="0"/>
              <a:t>წყლების პოტენციურად დამაბინძურებელი უბნები შეძლებისდაგვარად გადახურული იქნება ფარდულის ტიპის ნაგებობებით; </a:t>
            </a:r>
          </a:p>
          <a:p>
            <a:pPr marL="569913" indent="-280988" algn="just">
              <a:buFont typeface="Arial" panose="020B0604020202020204" pitchFamily="34" charset="0"/>
              <a:buChar char="•"/>
            </a:pPr>
            <a:r>
              <a:rPr lang="ka-GE" dirty="0" smtClean="0"/>
              <a:t>თუ </a:t>
            </a:r>
            <a:r>
              <a:rPr lang="ka-GE" dirty="0"/>
              <a:t>მშენებლობის პროცესში მიღებული იქნება გადაწყვეტილება ჩამდინარე წყლების მდინარეში ჩაშვების თაობაზე, წინასწარ მომზადდება </a:t>
            </a:r>
            <a:r>
              <a:rPr lang="ka-GE" dirty="0" err="1"/>
              <a:t>ზდჩ</a:t>
            </a:r>
            <a:r>
              <a:rPr lang="ka-GE" dirty="0"/>
              <a:t>-ს ნორმების პროექტი და შეთანხმდება სამინისტროსთან; </a:t>
            </a:r>
          </a:p>
          <a:p>
            <a:pPr marL="569913" indent="-280988" algn="just">
              <a:buFont typeface="Arial" panose="020B0604020202020204" pitchFamily="34" charset="0"/>
              <a:buChar char="•"/>
            </a:pPr>
            <a:r>
              <a:rPr lang="ka-GE" dirty="0" smtClean="0"/>
              <a:t>სამუშაოს </a:t>
            </a:r>
            <a:r>
              <a:rPr lang="ka-GE" dirty="0"/>
              <a:t>დასრულების შემდეგ ყველა პოტენციური დამაბინძურებელი მასალა გატანილი იქნება. საწვავის/საპოხი მასალის დაღვრის შემთხვევაში მოხდება დაბინძურებული უბნის ლოკალიზაცია/გაწმენდა; </a:t>
            </a:r>
          </a:p>
          <a:p>
            <a:pPr marL="569913" indent="-280988" algn="just">
              <a:buFont typeface="Arial" panose="020B0604020202020204" pitchFamily="34" charset="0"/>
              <a:buChar char="•"/>
            </a:pPr>
            <a:r>
              <a:rPr lang="ka-GE" dirty="0" smtClean="0"/>
              <a:t>პერსონალს </a:t>
            </a:r>
            <a:r>
              <a:rPr lang="ka-GE" dirty="0"/>
              <a:t>ჩაუტარდება შესაბამისი ინსტრუქტაჟი; </a:t>
            </a:r>
          </a:p>
          <a:p>
            <a:pPr marL="569913" indent="-280988" algn="just">
              <a:buFont typeface="Arial" panose="020B0604020202020204" pitchFamily="34" charset="0"/>
              <a:buChar char="•"/>
            </a:pPr>
            <a:r>
              <a:rPr lang="ka-GE" dirty="0" smtClean="0"/>
              <a:t>ნარჩენების </a:t>
            </a:r>
            <a:r>
              <a:rPr lang="ka-GE" dirty="0"/>
              <a:t>მართვის გეგმით გათვალისწინებული ღონისძიებების შესრულების სისტემატური კონტროლი.</a:t>
            </a:r>
          </a:p>
          <a:p>
            <a:pPr marL="285750" indent="-285750" algn="just">
              <a:buFont typeface="Wingdings" panose="05000000000000000000" pitchFamily="2" charset="2"/>
              <a:buChar char="q"/>
            </a:pPr>
            <a:endParaRPr lang="ka-GE" dirty="0"/>
          </a:p>
        </p:txBody>
      </p:sp>
    </p:spTree>
    <p:extLst>
      <p:ext uri="{BB962C8B-B14F-4D97-AF65-F5344CB8AC3E}">
        <p14:creationId xmlns:p14="http://schemas.microsoft.com/office/powerpoint/2010/main" val="3660553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latin typeface="Sylfaen" panose="010A0502050306030303" pitchFamily="18" charset="0"/>
              </a:rPr>
              <a:t>17</a:t>
            </a:fld>
            <a:endParaRPr lang="en-US" dirty="0">
              <a:latin typeface="Sylfaen" panose="010A0502050306030303" pitchFamily="18" charset="0"/>
            </a:endParaRPr>
          </a:p>
        </p:txBody>
      </p:sp>
      <p:sp>
        <p:nvSpPr>
          <p:cNvPr id="3" name="Rectangle 2"/>
          <p:cNvSpPr/>
          <p:nvPr/>
        </p:nvSpPr>
        <p:spPr>
          <a:xfrm>
            <a:off x="0" y="548319"/>
            <a:ext cx="11915192" cy="2585323"/>
          </a:xfrm>
          <a:prstGeom prst="rect">
            <a:avLst/>
          </a:prstGeom>
        </p:spPr>
        <p:txBody>
          <a:bodyPr wrap="square">
            <a:spAutoFit/>
          </a:bodyPr>
          <a:lstStyle/>
          <a:p>
            <a:pPr marL="285750" indent="-285750" algn="just">
              <a:buFont typeface="Arial" panose="020B0604020202020204" pitchFamily="34" charset="0"/>
              <a:buChar char="•"/>
            </a:pPr>
            <a:r>
              <a:rPr lang="ka-GE" dirty="0" smtClean="0">
                <a:latin typeface="Sylfaen" panose="010A0502050306030303" pitchFamily="18" charset="0"/>
              </a:rPr>
              <a:t>ნაყოფიერი ფენის დაზიანება-ეროზიის ყველაზე მაღალი რისკები არსებობს მიწის სამუშაოების შესრულებისას და სამშენებლო ობიექტის </a:t>
            </a:r>
            <a:r>
              <a:rPr lang="ka-GE" dirty="0" err="1" smtClean="0">
                <a:latin typeface="Sylfaen" panose="010A0502050306030303" pitchFamily="18" charset="0"/>
              </a:rPr>
              <a:t>მიმდებარედ</a:t>
            </a:r>
            <a:r>
              <a:rPr lang="ka-GE" dirty="0" smtClean="0">
                <a:latin typeface="Sylfaen" panose="010A0502050306030303" pitchFamily="18" charset="0"/>
              </a:rPr>
              <a:t> მძიმე ტექნიკის გადაადგილებისას.</a:t>
            </a:r>
          </a:p>
          <a:p>
            <a:pPr marL="285750" indent="-285750" algn="just">
              <a:buFont typeface="Arial" panose="020B0604020202020204" pitchFamily="34" charset="0"/>
              <a:buChar char="•"/>
            </a:pPr>
            <a:r>
              <a:rPr lang="ka-GE" dirty="0" smtClean="0">
                <a:latin typeface="Sylfaen" panose="010A0502050306030303" pitchFamily="18" charset="0"/>
              </a:rPr>
              <a:t> აღნიშნულის შედეგად მოსალოდნელია ნიადაგის დატკეპნა, ეროზია და მისი ნაყოფიერების გაუარესება.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 მათ შემდგომ გამოყენებამდე. </a:t>
            </a:r>
          </a:p>
          <a:p>
            <a:pPr marL="285750" indent="-285750" algn="just">
              <a:buFont typeface="Arial" panose="020B0604020202020204" pitchFamily="34" charset="0"/>
              <a:buChar char="•"/>
            </a:pPr>
            <a:r>
              <a:rPr lang="ka-GE" dirty="0" smtClean="0">
                <a:latin typeface="Sylfaen" panose="010A0502050306030303" pitchFamily="18" charset="0"/>
              </a:rPr>
              <a:t>მოხსნილი </a:t>
            </a:r>
            <a:r>
              <a:rPr lang="ka-GE" dirty="0" err="1" smtClean="0">
                <a:latin typeface="Sylfaen" panose="010A0502050306030303" pitchFamily="18" charset="0"/>
              </a:rPr>
              <a:t>ნიადაგოვანი</a:t>
            </a:r>
            <a:r>
              <a:rPr lang="ka-GE" dirty="0" smtClean="0">
                <a:latin typeface="Sylfaen" panose="010A0502050306030303" pitchFamily="18" charset="0"/>
              </a:rPr>
              <a:t> საფარი დასაწყობდება წინასწარ შერჩეულ ადგილებში, წყლის და ქარის ზემოქმედებისგან შეძლებისდაგვარად დაცულ ადგილებში. სამუშაოების დასრულების შემდგომ ნიადაგი გამოყენებული იქნება გზის განაპირა ზოლების სარეკულტივაციო სამუშაოებში.</a:t>
            </a:r>
          </a:p>
          <a:p>
            <a:pPr marL="285750" indent="-285750" algn="just">
              <a:buFont typeface="Arial" panose="020B0604020202020204" pitchFamily="34" charset="0"/>
              <a:buChar char="•"/>
            </a:pPr>
            <a:r>
              <a:rPr lang="ka-GE" dirty="0">
                <a:latin typeface="Sylfaen" panose="010A0502050306030303" pitchFamily="18" charset="0"/>
              </a:rPr>
              <a:t>ნიადაგის ნაყოფიერი ფენის მოხსნის, შენახვის, გამოყენებისა და რეკულტივაციის </a:t>
            </a:r>
            <a:r>
              <a:rPr lang="ka-GE" dirty="0" smtClean="0">
                <a:latin typeface="Sylfaen" panose="010A0502050306030303" pitchFamily="18" charset="0"/>
              </a:rPr>
              <a:t>პროექტი - 224-ე </a:t>
            </a:r>
            <a:r>
              <a:rPr lang="ka-GE" dirty="0" err="1" smtClean="0">
                <a:latin typeface="Sylfaen" panose="010A0502050306030303" pitchFamily="18" charset="0"/>
              </a:rPr>
              <a:t>დადგ</a:t>
            </a:r>
            <a:r>
              <a:rPr lang="ka-GE" dirty="0" smtClean="0">
                <a:latin typeface="Sylfaen" panose="010A0502050306030303" pitchFamily="18" charset="0"/>
              </a:rPr>
              <a:t>.</a:t>
            </a:r>
            <a:endParaRPr lang="ka-GE" dirty="0">
              <a:latin typeface="Sylfaen" panose="010A0502050306030303" pitchFamily="18" charset="0"/>
            </a:endParaRPr>
          </a:p>
        </p:txBody>
      </p:sp>
      <p:sp>
        <p:nvSpPr>
          <p:cNvPr id="7" name="Rectangle 6"/>
          <p:cNvSpPr/>
          <p:nvPr/>
        </p:nvSpPr>
        <p:spPr>
          <a:xfrm>
            <a:off x="3309256" y="96253"/>
            <a:ext cx="6319935" cy="400110"/>
          </a:xfrm>
          <a:prstGeom prst="rect">
            <a:avLst/>
          </a:prstGeom>
        </p:spPr>
        <p:txBody>
          <a:bodyPr wrap="square">
            <a:spAutoFit/>
          </a:bodyPr>
          <a:lstStyle/>
          <a:p>
            <a:pPr algn="just"/>
            <a:r>
              <a:rPr lang="ka-GE" sz="2000" b="1" dirty="0" smtClean="0">
                <a:latin typeface="Sylfaen" panose="010A0502050306030303" pitchFamily="18" charset="0"/>
              </a:rPr>
              <a:t>ზემოქმედება ნიადაგზე და დაბინძურების რისკები:</a:t>
            </a:r>
            <a:endParaRPr lang="en-US" sz="2000" b="1" dirty="0">
              <a:latin typeface="Sylfaen" panose="010A0502050306030303" pitchFamily="18" charset="0"/>
            </a:endParaRPr>
          </a:p>
        </p:txBody>
      </p:sp>
      <p:sp>
        <p:nvSpPr>
          <p:cNvPr id="5" name="Rectangle 4"/>
          <p:cNvSpPr/>
          <p:nvPr/>
        </p:nvSpPr>
        <p:spPr>
          <a:xfrm>
            <a:off x="-1" y="3407182"/>
            <a:ext cx="11915193" cy="3046988"/>
          </a:xfrm>
          <a:prstGeom prst="rect">
            <a:avLst/>
          </a:prstGeom>
        </p:spPr>
        <p:txBody>
          <a:bodyPr wrap="square">
            <a:spAutoFit/>
          </a:bodyPr>
          <a:lstStyle/>
          <a:p>
            <a:pPr algn="just"/>
            <a:r>
              <a:rPr lang="ka-GE" sz="2000" b="1" dirty="0" smtClean="0">
                <a:latin typeface="Sylfaen" panose="010A0502050306030303" pitchFamily="18" charset="0"/>
              </a:rPr>
              <a:t>                                                             </a:t>
            </a:r>
            <a:r>
              <a:rPr lang="en-US" sz="2000" b="1" dirty="0" err="1" smtClean="0">
                <a:latin typeface="Sylfaen" panose="010A0502050306030303" pitchFamily="18" charset="0"/>
              </a:rPr>
              <a:t>შემარბილებელი</a:t>
            </a:r>
            <a:r>
              <a:rPr lang="en-US" sz="2000" b="1" dirty="0" smtClean="0">
                <a:latin typeface="Sylfaen" panose="010A0502050306030303" pitchFamily="18" charset="0"/>
              </a:rPr>
              <a:t> </a:t>
            </a:r>
            <a:r>
              <a:rPr lang="en-US" sz="2000" b="1" dirty="0" err="1" smtClean="0">
                <a:latin typeface="Sylfaen" panose="010A0502050306030303" pitchFamily="18" charset="0"/>
              </a:rPr>
              <a:t>ღონისძიებები</a:t>
            </a:r>
            <a:endParaRPr lang="en-US" sz="1200" b="1" dirty="0">
              <a:latin typeface="Sylfaen" panose="010A0502050306030303" pitchFamily="18" charset="0"/>
            </a:endParaRPr>
          </a:p>
          <a:p>
            <a:pPr marL="285750" indent="-285750" algn="just">
              <a:buFont typeface="Wingdings" panose="05000000000000000000" pitchFamily="2" charset="2"/>
              <a:buChar char="q"/>
            </a:pPr>
            <a:r>
              <a:rPr lang="en-US" dirty="0">
                <a:latin typeface="Sylfaen" panose="010A0502050306030303" pitchFamily="18" charset="0"/>
              </a:rPr>
              <a:t>მოსამზადებელ </a:t>
            </a:r>
            <a:r>
              <a:rPr lang="en-US" dirty="0" err="1">
                <a:latin typeface="Sylfaen" panose="010A0502050306030303" pitchFamily="18" charset="0"/>
              </a:rPr>
              <a:t>და</a:t>
            </a:r>
            <a:r>
              <a:rPr lang="en-US" dirty="0">
                <a:latin typeface="Sylfaen" panose="010A0502050306030303" pitchFamily="18" charset="0"/>
              </a:rPr>
              <a:t> მშენებლობის </a:t>
            </a:r>
            <a:r>
              <a:rPr lang="en-US" dirty="0" smtClean="0">
                <a:latin typeface="Sylfaen" panose="010A0502050306030303" pitchFamily="18" charset="0"/>
              </a:rPr>
              <a:t>ეტაპზე</a:t>
            </a:r>
            <a:r>
              <a:rPr lang="ka-GE" dirty="0" smtClean="0">
                <a:latin typeface="Sylfaen" panose="010A0502050306030303" pitchFamily="18" charset="0"/>
              </a:rPr>
              <a:t> ნიადაგზე</a:t>
            </a:r>
            <a:r>
              <a:rPr lang="en-US" dirty="0" smtClean="0">
                <a:latin typeface="Sylfaen" panose="010A0502050306030303" pitchFamily="18" charset="0"/>
              </a:rPr>
              <a:t> </a:t>
            </a:r>
            <a:r>
              <a:rPr lang="en-US" dirty="0" err="1">
                <a:latin typeface="Sylfaen" panose="010A0502050306030303" pitchFamily="18" charset="0"/>
              </a:rPr>
              <a:t>ზემოქედების</a:t>
            </a:r>
            <a:r>
              <a:rPr lang="en-US" dirty="0">
                <a:latin typeface="Sylfaen" panose="010A0502050306030303" pitchFamily="18" charset="0"/>
              </a:rPr>
              <a:t>  </a:t>
            </a:r>
            <a:r>
              <a:rPr lang="en-US" dirty="0" err="1">
                <a:latin typeface="Sylfaen" panose="010A0502050306030303" pitchFamily="18" charset="0"/>
              </a:rPr>
              <a:t>შემცირება</a:t>
            </a:r>
            <a:r>
              <a:rPr lang="en-US" dirty="0">
                <a:latin typeface="Sylfaen" panose="010A0502050306030303" pitchFamily="18" charset="0"/>
              </a:rPr>
              <a:t>/</a:t>
            </a:r>
            <a:r>
              <a:rPr lang="en-US" dirty="0" err="1">
                <a:latin typeface="Sylfaen" panose="010A0502050306030303" pitchFamily="18" charset="0"/>
              </a:rPr>
              <a:t>კონტროლი</a:t>
            </a:r>
            <a:r>
              <a:rPr lang="en-US" dirty="0">
                <a:latin typeface="Sylfaen" panose="010A0502050306030303" pitchFamily="18" charset="0"/>
              </a:rPr>
              <a:t> </a:t>
            </a:r>
            <a:r>
              <a:rPr lang="en-US" dirty="0" err="1">
                <a:latin typeface="Sylfaen" panose="010A0502050306030303" pitchFamily="18" charset="0"/>
              </a:rPr>
              <a:t>შესაძლებელი</a:t>
            </a:r>
            <a:r>
              <a:rPr lang="en-US" dirty="0">
                <a:latin typeface="Sylfaen" panose="010A0502050306030303" pitchFamily="18" charset="0"/>
              </a:rPr>
              <a:t> </a:t>
            </a:r>
            <a:r>
              <a:rPr lang="en-US" dirty="0" err="1">
                <a:latin typeface="Sylfaen" panose="010A0502050306030303" pitchFamily="18" charset="0"/>
              </a:rPr>
              <a:t>იქნება</a:t>
            </a:r>
            <a:r>
              <a:rPr lang="en-US" dirty="0">
                <a:latin typeface="Sylfaen" panose="010A0502050306030303" pitchFamily="18" charset="0"/>
              </a:rPr>
              <a:t> </a:t>
            </a:r>
            <a:r>
              <a:rPr lang="en-US" dirty="0" err="1">
                <a:latin typeface="Sylfaen" panose="010A0502050306030303" pitchFamily="18" charset="0"/>
              </a:rPr>
              <a:t>სამუშაოს</a:t>
            </a:r>
            <a:r>
              <a:rPr lang="en-US" dirty="0">
                <a:latin typeface="Sylfaen" panose="010A0502050306030303" pitchFamily="18" charset="0"/>
              </a:rPr>
              <a:t> </a:t>
            </a:r>
            <a:r>
              <a:rPr lang="en-US" dirty="0" err="1">
                <a:latin typeface="Sylfaen" panose="010A0502050306030303" pitchFamily="18" charset="0"/>
              </a:rPr>
              <a:t>სწორი</a:t>
            </a:r>
            <a:r>
              <a:rPr lang="en-US" dirty="0">
                <a:latin typeface="Sylfaen" panose="010A0502050306030303" pitchFamily="18" charset="0"/>
              </a:rPr>
              <a:t> დაგეგმვის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ისეთი</a:t>
            </a:r>
            <a:r>
              <a:rPr lang="en-US" dirty="0">
                <a:latin typeface="Sylfaen" panose="010A0502050306030303" pitchFamily="18" charset="0"/>
              </a:rPr>
              <a:t> შემარბილებელი ღონისძიებების </a:t>
            </a:r>
            <a:r>
              <a:rPr lang="en-US" dirty="0" err="1">
                <a:latin typeface="Sylfaen" panose="010A0502050306030303" pitchFamily="18" charset="0"/>
              </a:rPr>
              <a:t>გატარებით</a:t>
            </a:r>
            <a:r>
              <a:rPr lang="en-US" dirty="0">
                <a:latin typeface="Sylfaen" panose="010A0502050306030303" pitchFamily="18" charset="0"/>
              </a:rPr>
              <a:t>, </a:t>
            </a:r>
            <a:r>
              <a:rPr lang="en-US" dirty="0" err="1">
                <a:latin typeface="Sylfaen" panose="010A0502050306030303" pitchFamily="18" charset="0"/>
              </a:rPr>
              <a:t>როგორიცაა</a:t>
            </a:r>
            <a:r>
              <a:rPr lang="en-US" dirty="0" smtClean="0">
                <a:latin typeface="Sylfaen" panose="010A0502050306030303" pitchFamily="18" charset="0"/>
              </a:rPr>
              <a:t>:</a:t>
            </a:r>
            <a:endParaRPr lang="ka-GE" dirty="0">
              <a:latin typeface="Sylfaen" panose="010A0502050306030303" pitchFamily="18" charset="0"/>
            </a:endParaRPr>
          </a:p>
          <a:p>
            <a:pPr marL="285750" indent="-285750" algn="just">
              <a:buFont typeface="Wingdings" panose="05000000000000000000" pitchFamily="2" charset="2"/>
              <a:buChar char="q"/>
            </a:pPr>
            <a:endParaRPr lang="en-US" sz="1000" dirty="0">
              <a:latin typeface="Sylfaen" panose="010A0502050306030303" pitchFamily="18" charset="0"/>
            </a:endParaRPr>
          </a:p>
          <a:p>
            <a:pPr marL="569913" indent="-280988" algn="just">
              <a:buFont typeface="Arial" panose="020B0604020202020204" pitchFamily="34" charset="0"/>
              <a:buChar char="•"/>
            </a:pPr>
            <a:r>
              <a:rPr lang="ka-GE" dirty="0" smtClean="0">
                <a:latin typeface="Sylfaen" panose="010A0502050306030303" pitchFamily="18" charset="0"/>
              </a:rPr>
              <a:t>არსებული </a:t>
            </a:r>
            <a:r>
              <a:rPr lang="en-US" dirty="0" err="1" smtClean="0">
                <a:latin typeface="Sylfaen" panose="010A0502050306030303" pitchFamily="18" charset="0"/>
              </a:rPr>
              <a:t>მცენარეული</a:t>
            </a:r>
            <a:r>
              <a:rPr lang="en-US" dirty="0" smtClean="0">
                <a:latin typeface="Sylfaen" panose="010A0502050306030303" pitchFamily="18" charset="0"/>
              </a:rPr>
              <a:t> </a:t>
            </a:r>
            <a:r>
              <a:rPr lang="en-US" dirty="0" err="1">
                <a:latin typeface="Sylfaen" panose="010A0502050306030303" pitchFamily="18" charset="0"/>
              </a:rPr>
              <a:t>საფარის</a:t>
            </a:r>
            <a:r>
              <a:rPr lang="en-US" dirty="0">
                <a:latin typeface="Sylfaen" panose="010A0502050306030303" pitchFamily="18" charset="0"/>
              </a:rPr>
              <a:t> </a:t>
            </a:r>
            <a:r>
              <a:rPr lang="en-US" dirty="0" err="1">
                <a:latin typeface="Sylfaen" panose="010A0502050306030303" pitchFamily="18" charset="0"/>
              </a:rPr>
              <a:t>მაქსიმალური</a:t>
            </a:r>
            <a:r>
              <a:rPr lang="en-US" dirty="0">
                <a:latin typeface="Sylfaen" panose="010A0502050306030303" pitchFamily="18" charset="0"/>
              </a:rPr>
              <a:t> </a:t>
            </a:r>
            <a:r>
              <a:rPr lang="en-US" dirty="0" err="1">
                <a:latin typeface="Sylfaen" panose="010A0502050306030303" pitchFamily="18" charset="0"/>
              </a:rPr>
              <a:t>შენარჩუნება</a:t>
            </a:r>
            <a:r>
              <a:rPr lang="en-US" dirty="0">
                <a:latin typeface="Sylfaen" panose="010A0502050306030303" pitchFamily="18" charset="0"/>
              </a:rPr>
              <a:t>; </a:t>
            </a:r>
          </a:p>
          <a:p>
            <a:pPr marL="569913" indent="-280988" algn="just">
              <a:buFont typeface="Arial" panose="020B0604020202020204" pitchFamily="34" charset="0"/>
              <a:buChar char="•"/>
            </a:pPr>
            <a:r>
              <a:rPr lang="en-US" dirty="0" err="1" smtClean="0">
                <a:latin typeface="Sylfaen" panose="010A0502050306030303" pitchFamily="18" charset="0"/>
              </a:rPr>
              <a:t>ნაყოფიერი</a:t>
            </a:r>
            <a:r>
              <a:rPr lang="en-US" dirty="0" smtClean="0">
                <a:latin typeface="Sylfaen" panose="010A0502050306030303" pitchFamily="18" charset="0"/>
              </a:rPr>
              <a:t> </a:t>
            </a:r>
            <a:r>
              <a:rPr lang="en-US" dirty="0" err="1">
                <a:latin typeface="Sylfaen" panose="010A0502050306030303" pitchFamily="18" charset="0"/>
              </a:rPr>
              <a:t>ნიადაგის</a:t>
            </a:r>
            <a:r>
              <a:rPr lang="en-US" dirty="0">
                <a:latin typeface="Sylfaen" panose="010A0502050306030303" pitchFamily="18" charset="0"/>
              </a:rPr>
              <a:t> </a:t>
            </a:r>
            <a:r>
              <a:rPr lang="en-US" dirty="0" err="1">
                <a:latin typeface="Sylfaen" panose="010A0502050306030303" pitchFamily="18" charset="0"/>
              </a:rPr>
              <a:t>ფენის</a:t>
            </a:r>
            <a:r>
              <a:rPr lang="en-US" dirty="0">
                <a:latin typeface="Sylfaen" panose="010A0502050306030303" pitchFamily="18" charset="0"/>
              </a:rPr>
              <a:t> </a:t>
            </a:r>
            <a:r>
              <a:rPr lang="en-US" dirty="0" err="1">
                <a:latin typeface="Sylfaen" panose="010A0502050306030303" pitchFamily="18" charset="0"/>
              </a:rPr>
              <a:t>დაკარგვის</a:t>
            </a:r>
            <a:r>
              <a:rPr lang="en-US" dirty="0">
                <a:latin typeface="Sylfaen" panose="010A0502050306030303" pitchFamily="18" charset="0"/>
              </a:rPr>
              <a:t> </a:t>
            </a:r>
            <a:r>
              <a:rPr lang="en-US" dirty="0" err="1">
                <a:latin typeface="Sylfaen" panose="010A0502050306030303" pitchFamily="18" charset="0"/>
              </a:rPr>
              <a:t>პრევენციის</a:t>
            </a:r>
            <a:r>
              <a:rPr lang="en-US" dirty="0">
                <a:latin typeface="Sylfaen" panose="010A0502050306030303" pitchFamily="18" charset="0"/>
              </a:rPr>
              <a:t> </a:t>
            </a:r>
            <a:r>
              <a:rPr lang="en-US" dirty="0" err="1">
                <a:latin typeface="Sylfaen" panose="010A0502050306030303" pitchFamily="18" charset="0"/>
              </a:rPr>
              <a:t>მიზნით</a:t>
            </a:r>
            <a:r>
              <a:rPr lang="en-US" dirty="0">
                <a:latin typeface="Sylfaen" panose="010A0502050306030303" pitchFamily="18" charset="0"/>
              </a:rPr>
              <a:t> </a:t>
            </a:r>
            <a:r>
              <a:rPr lang="en-US" dirty="0" err="1">
                <a:latin typeface="Sylfaen" panose="010A0502050306030303" pitchFamily="18" charset="0"/>
              </a:rPr>
              <a:t>ნაყოფიერი</a:t>
            </a:r>
            <a:r>
              <a:rPr lang="en-US" dirty="0">
                <a:latin typeface="Sylfaen" panose="010A0502050306030303" pitchFamily="18" charset="0"/>
              </a:rPr>
              <a:t> </a:t>
            </a:r>
            <a:r>
              <a:rPr lang="en-US" dirty="0" err="1">
                <a:latin typeface="Sylfaen" panose="010A0502050306030303" pitchFamily="18" charset="0"/>
              </a:rPr>
              <a:t>ფენის</a:t>
            </a:r>
            <a:r>
              <a:rPr lang="en-US" dirty="0">
                <a:latin typeface="Sylfaen" panose="010A0502050306030303" pitchFamily="18" charset="0"/>
              </a:rPr>
              <a:t>  </a:t>
            </a:r>
            <a:r>
              <a:rPr lang="en-US" dirty="0" err="1">
                <a:latin typeface="Sylfaen" panose="010A0502050306030303" pitchFamily="18" charset="0"/>
              </a:rPr>
              <a:t>მოხსნა</a:t>
            </a:r>
            <a:r>
              <a:rPr lang="en-US" dirty="0">
                <a:latin typeface="Sylfaen" panose="010A0502050306030303" pitchFamily="18" charset="0"/>
              </a:rPr>
              <a:t> (</a:t>
            </a:r>
            <a:r>
              <a:rPr lang="en-US" dirty="0" err="1">
                <a:latin typeface="Sylfaen" panose="010A0502050306030303" pitchFamily="18" charset="0"/>
              </a:rPr>
              <a:t>სადაც</a:t>
            </a:r>
            <a:r>
              <a:rPr lang="en-US" dirty="0">
                <a:latin typeface="Sylfaen" panose="010A0502050306030303" pitchFamily="18" charset="0"/>
              </a:rPr>
              <a:t> </a:t>
            </a:r>
            <a:r>
              <a:rPr lang="en-US" dirty="0" err="1">
                <a:latin typeface="Sylfaen" panose="010A0502050306030303" pitchFamily="18" charset="0"/>
              </a:rPr>
              <a:t>ეს</a:t>
            </a:r>
            <a:r>
              <a:rPr lang="en-US" dirty="0">
                <a:latin typeface="Sylfaen" panose="010A0502050306030303" pitchFamily="18" charset="0"/>
              </a:rPr>
              <a:t> </a:t>
            </a:r>
            <a:r>
              <a:rPr lang="en-US" dirty="0" err="1">
                <a:latin typeface="Sylfaen" panose="010A0502050306030303" pitchFamily="18" charset="0"/>
              </a:rPr>
              <a:t>შესაძლებელია</a:t>
            </a:r>
            <a:r>
              <a:rPr lang="en-US" dirty="0">
                <a:latin typeface="Sylfaen" panose="010A0502050306030303" pitchFamily="18" charset="0"/>
              </a:rPr>
              <a:t>) </a:t>
            </a:r>
            <a:r>
              <a:rPr lang="en-US" dirty="0" err="1" smtClean="0">
                <a:latin typeface="Sylfaen" panose="010A0502050306030303" pitchFamily="18" charset="0"/>
              </a:rPr>
              <a:t>და</a:t>
            </a:r>
            <a:r>
              <a:rPr lang="en-US" dirty="0" smtClean="0">
                <a:latin typeface="Sylfaen" panose="010A0502050306030303" pitchFamily="18" charset="0"/>
              </a:rPr>
              <a:t> </a:t>
            </a:r>
            <a:r>
              <a:rPr lang="en-US" dirty="0" err="1">
                <a:latin typeface="Sylfaen" panose="010A0502050306030303" pitchFamily="18" charset="0"/>
              </a:rPr>
              <a:t>განთავსდება</a:t>
            </a:r>
            <a:r>
              <a:rPr lang="en-US" dirty="0">
                <a:latin typeface="Sylfaen" panose="010A0502050306030303" pitchFamily="18" charset="0"/>
              </a:rPr>
              <a:t> </a:t>
            </a:r>
            <a:r>
              <a:rPr lang="en-US" dirty="0" err="1">
                <a:latin typeface="Sylfaen" panose="010A0502050306030303" pitchFamily="18" charset="0"/>
              </a:rPr>
              <a:t>დროებით</a:t>
            </a:r>
            <a:r>
              <a:rPr lang="en-US" dirty="0">
                <a:latin typeface="Sylfaen" panose="010A0502050306030303" pitchFamily="18" charset="0"/>
              </a:rPr>
              <a:t> </a:t>
            </a:r>
            <a:r>
              <a:rPr lang="en-US" dirty="0" err="1">
                <a:latin typeface="Sylfaen" panose="010A0502050306030303" pitchFamily="18" charset="0"/>
              </a:rPr>
              <a:t>ნაყარში</a:t>
            </a:r>
            <a:r>
              <a:rPr lang="en-US" dirty="0">
                <a:latin typeface="Sylfaen" panose="010A0502050306030303" pitchFamily="18" charset="0"/>
              </a:rPr>
              <a:t> </a:t>
            </a:r>
            <a:r>
              <a:rPr lang="en-US" dirty="0" err="1">
                <a:latin typeface="Sylfaen" panose="010A0502050306030303" pitchFamily="18" charset="0"/>
              </a:rPr>
              <a:t>ტერიტორიის</a:t>
            </a:r>
            <a:r>
              <a:rPr lang="en-US" dirty="0">
                <a:latin typeface="Sylfaen" panose="010A0502050306030303" pitchFamily="18" charset="0"/>
              </a:rPr>
              <a:t> </a:t>
            </a:r>
            <a:r>
              <a:rPr lang="en-US" dirty="0" err="1">
                <a:latin typeface="Sylfaen" panose="010A0502050306030303" pitchFamily="18" charset="0"/>
              </a:rPr>
              <a:t>რეკულტივაციისას</a:t>
            </a:r>
            <a:r>
              <a:rPr lang="en-US" dirty="0">
                <a:latin typeface="Sylfaen" panose="010A0502050306030303" pitchFamily="18" charset="0"/>
              </a:rPr>
              <a:t> </a:t>
            </a:r>
            <a:r>
              <a:rPr lang="en-US" dirty="0" err="1">
                <a:latin typeface="Sylfaen" panose="010A0502050306030303" pitchFamily="18" charset="0"/>
              </a:rPr>
              <a:t>ხელახლა</a:t>
            </a:r>
            <a:r>
              <a:rPr lang="en-US" dirty="0">
                <a:latin typeface="Sylfaen" panose="010A0502050306030303" pitchFamily="18" charset="0"/>
              </a:rPr>
              <a:t> </a:t>
            </a:r>
            <a:r>
              <a:rPr lang="en-US" dirty="0" err="1">
                <a:latin typeface="Sylfaen" panose="010A0502050306030303" pitchFamily="18" charset="0"/>
              </a:rPr>
              <a:t>გამოყენებამდე</a:t>
            </a:r>
            <a:r>
              <a:rPr lang="en-US" dirty="0">
                <a:latin typeface="Sylfaen" panose="010A0502050306030303" pitchFamily="18" charset="0"/>
              </a:rPr>
              <a:t>; </a:t>
            </a:r>
          </a:p>
          <a:p>
            <a:pPr marL="569913" indent="-280988" algn="just">
              <a:buFont typeface="Arial" panose="020B0604020202020204" pitchFamily="34" charset="0"/>
              <a:buChar char="•"/>
            </a:pPr>
            <a:r>
              <a:rPr lang="en-US" dirty="0" err="1" smtClean="0">
                <a:latin typeface="Sylfaen" panose="010A0502050306030303" pitchFamily="18" charset="0"/>
              </a:rPr>
              <a:t>ნაყოფიერი</a:t>
            </a:r>
            <a:r>
              <a:rPr lang="en-US" dirty="0" smtClean="0">
                <a:latin typeface="Sylfaen" panose="010A0502050306030303" pitchFamily="18" charset="0"/>
              </a:rPr>
              <a:t> </a:t>
            </a:r>
            <a:r>
              <a:rPr lang="en-US" dirty="0" err="1">
                <a:latin typeface="Sylfaen" panose="010A0502050306030303" pitchFamily="18" charset="0"/>
              </a:rPr>
              <a:t>ნიადაგის</a:t>
            </a:r>
            <a:r>
              <a:rPr lang="en-US" dirty="0">
                <a:latin typeface="Sylfaen" panose="010A0502050306030303" pitchFamily="18" charset="0"/>
              </a:rPr>
              <a:t> </a:t>
            </a:r>
            <a:r>
              <a:rPr lang="en-US" dirty="0" err="1">
                <a:latin typeface="Sylfaen" panose="010A0502050306030303" pitchFamily="18" charset="0"/>
              </a:rPr>
              <a:t>ფენის</a:t>
            </a:r>
            <a:r>
              <a:rPr lang="en-US" dirty="0">
                <a:latin typeface="Sylfaen" panose="010A0502050306030303" pitchFamily="18" charset="0"/>
              </a:rPr>
              <a:t> </a:t>
            </a:r>
            <a:r>
              <a:rPr lang="en-US" dirty="0" err="1">
                <a:latin typeface="Sylfaen" panose="010A0502050306030303" pitchFamily="18" charset="0"/>
              </a:rPr>
              <a:t>ხარისხის</a:t>
            </a:r>
            <a:r>
              <a:rPr lang="en-US" dirty="0">
                <a:latin typeface="Sylfaen" panose="010A0502050306030303" pitchFamily="18" charset="0"/>
              </a:rPr>
              <a:t> </a:t>
            </a:r>
            <a:r>
              <a:rPr lang="en-US" dirty="0" err="1">
                <a:latin typeface="Sylfaen" panose="010A0502050306030303" pitchFamily="18" charset="0"/>
              </a:rPr>
              <a:t>შენარჩუნებისთვის</a:t>
            </a:r>
            <a:r>
              <a:rPr lang="en-US" dirty="0">
                <a:latin typeface="Sylfaen" panose="010A0502050306030303" pitchFamily="18" charset="0"/>
              </a:rPr>
              <a:t> </a:t>
            </a:r>
            <a:r>
              <a:rPr lang="en-US" dirty="0" err="1" smtClean="0">
                <a:latin typeface="Sylfaen" panose="010A0502050306030303" pitchFamily="18" charset="0"/>
              </a:rPr>
              <a:t>ნაყოფიერი</a:t>
            </a:r>
            <a:r>
              <a:rPr lang="en-US" dirty="0" smtClean="0">
                <a:latin typeface="Sylfaen" panose="010A0502050306030303" pitchFamily="18" charset="0"/>
              </a:rPr>
              <a:t> </a:t>
            </a:r>
            <a:r>
              <a:rPr lang="en-US" dirty="0" err="1" smtClean="0">
                <a:latin typeface="Sylfaen" panose="010A0502050306030303" pitchFamily="18" charset="0"/>
              </a:rPr>
              <a:t>ნიადაგის</a:t>
            </a:r>
            <a:r>
              <a:rPr lang="en-US" dirty="0" smtClean="0">
                <a:latin typeface="Sylfaen" panose="010A0502050306030303" pitchFamily="18" charset="0"/>
              </a:rPr>
              <a:t> </a:t>
            </a:r>
            <a:r>
              <a:rPr lang="en-US" dirty="0" err="1" smtClean="0">
                <a:latin typeface="Sylfaen" panose="010A0502050306030303" pitchFamily="18" charset="0"/>
              </a:rPr>
              <a:t>ქვენიადაგისგან</a:t>
            </a:r>
            <a:r>
              <a:rPr lang="en-US" dirty="0" smtClean="0">
                <a:latin typeface="Sylfaen" panose="010A0502050306030303" pitchFamily="18" charset="0"/>
              </a:rPr>
              <a:t> </a:t>
            </a:r>
            <a:r>
              <a:rPr lang="en-US" dirty="0" err="1" smtClean="0">
                <a:latin typeface="Sylfaen" panose="010A0502050306030303" pitchFamily="18" charset="0"/>
              </a:rPr>
              <a:t>განცალკევებით</a:t>
            </a:r>
            <a:r>
              <a:rPr lang="en-US" dirty="0" smtClean="0">
                <a:latin typeface="Sylfaen" panose="010A0502050306030303" pitchFamily="18" charset="0"/>
              </a:rPr>
              <a:t> </a:t>
            </a:r>
            <a:r>
              <a:rPr lang="en-US" dirty="0" err="1" smtClean="0">
                <a:latin typeface="Sylfaen" panose="010A0502050306030303" pitchFamily="18" charset="0"/>
              </a:rPr>
              <a:t>დასაწყობება</a:t>
            </a:r>
            <a:r>
              <a:rPr lang="en-US" dirty="0" smtClean="0">
                <a:latin typeface="Sylfaen" panose="010A0502050306030303" pitchFamily="18" charset="0"/>
              </a:rPr>
              <a:t>, </a:t>
            </a:r>
            <a:r>
              <a:rPr lang="en-US" dirty="0" err="1" smtClean="0">
                <a:latin typeface="Sylfaen" panose="010A0502050306030303" pitchFamily="18" charset="0"/>
              </a:rPr>
              <a:t>მათი</a:t>
            </a:r>
            <a:r>
              <a:rPr lang="en-US" dirty="0" smtClean="0">
                <a:latin typeface="Sylfaen" panose="010A0502050306030303" pitchFamily="18" charset="0"/>
              </a:rPr>
              <a:t> </a:t>
            </a:r>
            <a:r>
              <a:rPr lang="en-US" dirty="0" err="1" smtClean="0">
                <a:latin typeface="Sylfaen" panose="010A0502050306030303" pitchFamily="18" charset="0"/>
              </a:rPr>
              <a:t>შერევის</a:t>
            </a:r>
            <a:r>
              <a:rPr lang="en-US" dirty="0" smtClean="0">
                <a:latin typeface="Sylfaen" panose="010A0502050306030303" pitchFamily="18" charset="0"/>
              </a:rPr>
              <a:t> </a:t>
            </a:r>
            <a:r>
              <a:rPr lang="en-US" dirty="0" err="1" smtClean="0">
                <a:latin typeface="Sylfaen" panose="010A0502050306030303" pitchFamily="18" charset="0"/>
              </a:rPr>
              <a:t>თავიდან</a:t>
            </a:r>
            <a:r>
              <a:rPr lang="en-US" dirty="0" smtClean="0">
                <a:latin typeface="Sylfaen" panose="010A0502050306030303" pitchFamily="18" charset="0"/>
              </a:rPr>
              <a:t> </a:t>
            </a:r>
            <a:r>
              <a:rPr lang="en-US" dirty="0" err="1" smtClean="0">
                <a:latin typeface="Sylfaen" panose="010A0502050306030303" pitchFamily="18" charset="0"/>
              </a:rPr>
              <a:t>ასაცილებლად</a:t>
            </a:r>
            <a:r>
              <a:rPr lang="en-US" dirty="0" smtClean="0">
                <a:latin typeface="Sylfaen" panose="010A0502050306030303" pitchFamily="18" charset="0"/>
              </a:rPr>
              <a:t>;. </a:t>
            </a:r>
            <a:endParaRPr lang="en-US" dirty="0">
              <a:latin typeface="Sylfaen" panose="010A0502050306030303" pitchFamily="18" charset="0"/>
            </a:endParaRPr>
          </a:p>
          <a:p>
            <a:pPr marL="569913" indent="-280988" algn="just">
              <a:buFont typeface="Arial" panose="020B0604020202020204" pitchFamily="34" charset="0"/>
              <a:buChar char="•"/>
            </a:pPr>
            <a:r>
              <a:rPr lang="en-US" dirty="0" err="1" smtClean="0">
                <a:latin typeface="Sylfaen" panose="010A0502050306030303" pitchFamily="18" charset="0"/>
              </a:rPr>
              <a:t>ნაყოფიერი</a:t>
            </a:r>
            <a:r>
              <a:rPr lang="en-US" dirty="0" smtClean="0">
                <a:latin typeface="Sylfaen" panose="010A0502050306030303" pitchFamily="18" charset="0"/>
              </a:rPr>
              <a:t> </a:t>
            </a:r>
            <a:r>
              <a:rPr lang="en-US" dirty="0" err="1">
                <a:latin typeface="Sylfaen" panose="010A0502050306030303" pitchFamily="18" charset="0"/>
              </a:rPr>
              <a:t>ნიადაგი</a:t>
            </a:r>
            <a:r>
              <a:rPr lang="en-US" dirty="0">
                <a:latin typeface="Sylfaen" panose="010A0502050306030303" pitchFamily="18" charset="0"/>
              </a:rPr>
              <a:t> </a:t>
            </a:r>
            <a:r>
              <a:rPr lang="en-US" dirty="0" err="1">
                <a:latin typeface="Sylfaen" panose="010A0502050306030303" pitchFamily="18" charset="0"/>
              </a:rPr>
              <a:t>მოიხსნა-დასაწყობებისას</a:t>
            </a:r>
            <a:r>
              <a:rPr lang="en-US" dirty="0">
                <a:latin typeface="Sylfaen" panose="010A0502050306030303" pitchFamily="18" charset="0"/>
              </a:rPr>
              <a:t> </a:t>
            </a:r>
            <a:r>
              <a:rPr lang="en-US" dirty="0" err="1">
                <a:latin typeface="Sylfaen" panose="010A0502050306030303" pitchFamily="18" charset="0"/>
              </a:rPr>
              <a:t>მოქმედი</a:t>
            </a:r>
            <a:r>
              <a:rPr lang="en-US" dirty="0">
                <a:latin typeface="Sylfaen" panose="010A0502050306030303" pitchFamily="18" charset="0"/>
              </a:rPr>
              <a:t> </a:t>
            </a:r>
            <a:r>
              <a:rPr lang="en-US" dirty="0" err="1">
                <a:latin typeface="Sylfaen" panose="010A0502050306030303" pitchFamily="18" charset="0"/>
              </a:rPr>
              <a:t>ნორმების</a:t>
            </a:r>
            <a:r>
              <a:rPr lang="en-US" dirty="0">
                <a:latin typeface="Sylfaen" panose="010A0502050306030303" pitchFamily="18" charset="0"/>
              </a:rPr>
              <a:t> </a:t>
            </a:r>
            <a:r>
              <a:rPr lang="en-US" dirty="0" smtClean="0">
                <a:latin typeface="Sylfaen" panose="010A0502050306030303" pitchFamily="18" charset="0"/>
              </a:rPr>
              <a:t>დაცვა</a:t>
            </a:r>
            <a:r>
              <a:rPr lang="ka-GE" dirty="0">
                <a:latin typeface="Sylfaen" panose="010A0502050306030303" pitchFamily="18" charset="0"/>
              </a:rPr>
              <a:t> </a:t>
            </a:r>
            <a:r>
              <a:rPr lang="ka-GE" dirty="0" smtClean="0">
                <a:latin typeface="Sylfaen" panose="010A0502050306030303" pitchFamily="18" charset="0"/>
              </a:rPr>
              <a:t>და სხვ.</a:t>
            </a:r>
            <a:endParaRPr lang="en-US" dirty="0">
              <a:latin typeface="Sylfaen" panose="010A0502050306030303" pitchFamily="18" charset="0"/>
            </a:endParaRPr>
          </a:p>
        </p:txBody>
      </p:sp>
    </p:spTree>
    <p:extLst>
      <p:ext uri="{BB962C8B-B14F-4D97-AF65-F5344CB8AC3E}">
        <p14:creationId xmlns:p14="http://schemas.microsoft.com/office/powerpoint/2010/main" val="1507923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18</a:t>
            </a:fld>
            <a:endParaRPr lang="en-US" dirty="0"/>
          </a:p>
        </p:txBody>
      </p:sp>
      <p:sp>
        <p:nvSpPr>
          <p:cNvPr id="7" name="Rectangle 6"/>
          <p:cNvSpPr/>
          <p:nvPr/>
        </p:nvSpPr>
        <p:spPr>
          <a:xfrm>
            <a:off x="4169229" y="105040"/>
            <a:ext cx="4441371" cy="400110"/>
          </a:xfrm>
          <a:prstGeom prst="rect">
            <a:avLst/>
          </a:prstGeom>
        </p:spPr>
        <p:txBody>
          <a:bodyPr wrap="square">
            <a:spAutoFit/>
          </a:bodyPr>
          <a:lstStyle/>
          <a:p>
            <a:pPr algn="just"/>
            <a:r>
              <a:rPr lang="ka-GE" sz="2000" b="1" dirty="0" smtClean="0"/>
              <a:t>ზემოქმედება ბუნებრივ გარემოზე</a:t>
            </a:r>
            <a:endParaRPr lang="en-US" sz="2000" b="1" dirty="0"/>
          </a:p>
        </p:txBody>
      </p:sp>
      <p:sp>
        <p:nvSpPr>
          <p:cNvPr id="2" name="Rectangle 1"/>
          <p:cNvSpPr/>
          <p:nvPr/>
        </p:nvSpPr>
        <p:spPr>
          <a:xfrm>
            <a:off x="0" y="626448"/>
            <a:ext cx="11905861" cy="6740307"/>
          </a:xfrm>
          <a:prstGeom prst="rect">
            <a:avLst/>
          </a:prstGeom>
        </p:spPr>
        <p:txBody>
          <a:bodyPr wrap="square">
            <a:spAutoFit/>
          </a:bodyPr>
          <a:lstStyle/>
          <a:p>
            <a:pPr marL="285750" indent="-285750" algn="just">
              <a:buFont typeface="Wingdings" panose="05000000000000000000" pitchFamily="2" charset="2"/>
              <a:buChar char="q"/>
            </a:pPr>
            <a:r>
              <a:rPr lang="ka-GE" dirty="0" smtClean="0">
                <a:latin typeface="Sylfaen" panose="010A0502050306030303" pitchFamily="18" charset="0"/>
              </a:rPr>
              <a:t>პროექტის სხვადასხვა ეტაპზე ადგილი ექნება ზემოქმედებას ბიოლოგიურ გარემოზე (მცენარეულ საფარზე, ხმელეთის და წყლის ცხოველთა სამყაროზე).  </a:t>
            </a:r>
          </a:p>
          <a:p>
            <a:pPr marL="285750" indent="-285750" algn="just">
              <a:buFont typeface="Wingdings" panose="05000000000000000000" pitchFamily="2" charset="2"/>
              <a:buChar char="q"/>
            </a:pPr>
            <a:endParaRPr lang="ka-GE" dirty="0" smtClean="0">
              <a:latin typeface="Sylfaen" panose="010A0502050306030303" pitchFamily="18" charset="0"/>
            </a:endParaRPr>
          </a:p>
          <a:p>
            <a:pPr marL="285750" indent="-285750" algn="just">
              <a:buFont typeface="Wingdings" panose="05000000000000000000" pitchFamily="2" charset="2"/>
              <a:buChar char="Ø"/>
            </a:pPr>
            <a:r>
              <a:rPr lang="ka-GE" b="1" dirty="0" smtClean="0">
                <a:latin typeface="Sylfaen" panose="010A0502050306030303" pitchFamily="18" charset="0"/>
              </a:rPr>
              <a:t>მცენარეული საფარი/ფლორა - გავლენა მცენარეულ საფარზე  დაკავშირებულია:</a:t>
            </a:r>
            <a:r>
              <a:rPr lang="ka-GE" dirty="0" smtClean="0">
                <a:latin typeface="Sylfaen" panose="010A0502050306030303" pitchFamily="18" charset="0"/>
              </a:rPr>
              <a:t> </a:t>
            </a:r>
          </a:p>
          <a:p>
            <a:pPr marL="285750" indent="-285750" algn="just">
              <a:buFont typeface="Wingdings" panose="05000000000000000000" pitchFamily="2" charset="2"/>
              <a:buChar char="Ø"/>
            </a:pPr>
            <a:endParaRPr lang="ka-GE" dirty="0" smtClean="0">
              <a:latin typeface="Sylfaen" panose="010A0502050306030303" pitchFamily="18" charset="0"/>
            </a:endParaRPr>
          </a:p>
          <a:p>
            <a:pPr marL="285750" indent="-285750" algn="just">
              <a:buFont typeface="Arial" panose="020B0604020202020204" pitchFamily="34" charset="0"/>
              <a:buChar char="•"/>
            </a:pPr>
            <a:r>
              <a:rPr lang="ka-GE" dirty="0" smtClean="0">
                <a:latin typeface="Sylfaen" panose="010A0502050306030303" pitchFamily="18" charset="0"/>
              </a:rPr>
              <a:t>გასხვისების ზოლში მცენარეული საფარის </a:t>
            </a:r>
            <a:r>
              <a:rPr lang="ka-GE" dirty="0" err="1" smtClean="0">
                <a:latin typeface="Sylfaen" panose="010A0502050306030303" pitchFamily="18" charset="0"/>
              </a:rPr>
              <a:t>მოცილებასთან</a:t>
            </a:r>
            <a:r>
              <a:rPr lang="ka-GE" dirty="0" smtClean="0">
                <a:latin typeface="Sylfaen" panose="010A0502050306030303" pitchFamily="18" charset="0"/>
              </a:rPr>
              <a:t>;</a:t>
            </a:r>
          </a:p>
          <a:p>
            <a:pPr marL="285750" indent="-285750" algn="just">
              <a:buFont typeface="Arial" panose="020B0604020202020204" pitchFamily="34" charset="0"/>
              <a:buChar char="•"/>
            </a:pPr>
            <a:r>
              <a:rPr lang="ka-GE" dirty="0" smtClean="0">
                <a:latin typeface="Sylfaen" panose="010A0502050306030303" pitchFamily="18" charset="0"/>
              </a:rPr>
              <a:t>ნიადაგის </a:t>
            </a:r>
            <a:r>
              <a:rPr lang="ka-GE" dirty="0" err="1" smtClean="0">
                <a:latin typeface="Sylfaen" panose="010A0502050306030303" pitchFamily="18" charset="0"/>
              </a:rPr>
              <a:t>დატკეპნასთან</a:t>
            </a:r>
            <a:r>
              <a:rPr lang="ka-GE" dirty="0" smtClean="0">
                <a:latin typeface="Sylfaen" panose="010A0502050306030303" pitchFamily="18" charset="0"/>
              </a:rPr>
              <a:t> და დაბინძურებასთან - რამაც შეიძლება დააზიანოს არსებული მცენარეული საფარი და ხელი შეუშალოს მოზარდ-აღმონაცენს; </a:t>
            </a:r>
          </a:p>
          <a:p>
            <a:pPr marL="285750" indent="-285750" algn="just">
              <a:buFont typeface="Arial" panose="020B0604020202020204" pitchFamily="34" charset="0"/>
              <a:buChar char="•"/>
            </a:pPr>
            <a:r>
              <a:rPr lang="ka-GE" dirty="0" smtClean="0">
                <a:latin typeface="Sylfaen" panose="010A0502050306030303" pitchFamily="18" charset="0"/>
              </a:rPr>
              <a:t>მიწის ზედაპირის ხელოვნური საფარით შეცვლასთან - რის შედეგადაც იკარგება მცენარეული საფარისთვის „ხელმისაწვდომი‟ ფართობები; </a:t>
            </a:r>
          </a:p>
          <a:p>
            <a:pPr marL="285750" indent="-285750" algn="just">
              <a:buFont typeface="Arial" panose="020B0604020202020204" pitchFamily="34" charset="0"/>
              <a:buChar char="•"/>
            </a:pPr>
            <a:r>
              <a:rPr lang="ka-GE" dirty="0" smtClean="0">
                <a:latin typeface="Sylfaen" panose="010A0502050306030303" pitchFamily="18" charset="0"/>
              </a:rPr>
              <a:t> მცენარეული საფარის მოხსნის შედეგად ეროზიული პროცესების რისკის ამაღლებასთან.</a:t>
            </a:r>
          </a:p>
          <a:p>
            <a:pPr marL="285750" indent="-285750" algn="just">
              <a:buFont typeface="Arial" panose="020B0604020202020204" pitchFamily="34" charset="0"/>
              <a:buChar char="•"/>
            </a:pPr>
            <a:endParaRPr lang="ka-GE" dirty="0" smtClean="0">
              <a:latin typeface="Sylfaen" panose="010A0502050306030303" pitchFamily="18" charset="0"/>
            </a:endParaRPr>
          </a:p>
          <a:p>
            <a:pPr marL="285750" indent="-285750">
              <a:buFont typeface="Wingdings" panose="05000000000000000000" pitchFamily="2" charset="2"/>
              <a:buChar char="Ø"/>
            </a:pPr>
            <a:r>
              <a:rPr lang="ka-GE" b="1" dirty="0">
                <a:latin typeface="Sylfaen" panose="010A0502050306030303" pitchFamily="18" charset="0"/>
              </a:rPr>
              <a:t>ფაუნა - მშენებლობის გავლენა ფაუნაზე ზოგადად მოიცავს</a:t>
            </a:r>
            <a:r>
              <a:rPr lang="ka-GE" b="1" dirty="0" smtClean="0">
                <a:latin typeface="Sylfaen" panose="010A0502050306030303" pitchFamily="18" charset="0"/>
              </a:rPr>
              <a:t>:</a:t>
            </a:r>
          </a:p>
          <a:p>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მცენარეული </a:t>
            </a:r>
            <a:r>
              <a:rPr lang="ka-GE" dirty="0">
                <a:latin typeface="Sylfaen" panose="010A0502050306030303" pitchFamily="18" charset="0"/>
              </a:rPr>
              <a:t>საფარის მოცილების შედეგად თავშესაფრის დაკარგვას; </a:t>
            </a:r>
          </a:p>
          <a:p>
            <a:pPr marL="285750" indent="-285750">
              <a:buFont typeface="Arial" panose="020B0604020202020204" pitchFamily="34" charset="0"/>
              <a:buChar char="•"/>
            </a:pPr>
            <a:r>
              <a:rPr lang="ka-GE" dirty="0">
                <a:latin typeface="Sylfaen" panose="010A0502050306030303" pitchFamily="18" charset="0"/>
              </a:rPr>
              <a:t>საგზაო ავარიებით გამოწვეულ ცხოველთა დაღუპვას; </a:t>
            </a:r>
          </a:p>
          <a:p>
            <a:pPr marL="285750" indent="-285750">
              <a:buFont typeface="Arial" panose="020B0604020202020204" pitchFamily="34" charset="0"/>
              <a:buChar char="•"/>
            </a:pPr>
            <a:r>
              <a:rPr lang="ka-GE" dirty="0">
                <a:latin typeface="Sylfaen" panose="010A0502050306030303" pitchFamily="18" charset="0"/>
              </a:rPr>
              <a:t>წყლის </a:t>
            </a:r>
            <a:r>
              <a:rPr lang="ka-GE" dirty="0" err="1">
                <a:latin typeface="Sylfaen" panose="010A0502050306030303" pitchFamily="18" charset="0"/>
              </a:rPr>
              <a:t>სიმღვრივის</a:t>
            </a:r>
            <a:r>
              <a:rPr lang="ka-GE" dirty="0">
                <a:latin typeface="Sylfaen" panose="010A0502050306030303" pitchFamily="18" charset="0"/>
              </a:rPr>
              <a:t> მომატებით/დაბინძურებით (მდინარის გადაკვეთებში) გამოწვეულ ზემოქმედებას წყლის ბინადრებზე; </a:t>
            </a:r>
          </a:p>
          <a:p>
            <a:pPr marL="285750" indent="-285750">
              <a:buFont typeface="Arial" panose="020B0604020202020204" pitchFamily="34" charset="0"/>
              <a:buChar char="•"/>
            </a:pPr>
            <a:r>
              <a:rPr lang="ka-GE" dirty="0">
                <a:latin typeface="Sylfaen" panose="010A0502050306030303" pitchFamily="18" charset="0"/>
              </a:rPr>
              <a:t>დაღვრილი საწვავის/ზეთის, ნარჩენების არასათანადო მართვის შედეგად დაბინძურებული ნიადაგითა და/ან წყლით გამოწვეულ არაპირდაპირ ზემოქმედებას. </a:t>
            </a:r>
          </a:p>
          <a:p>
            <a:pPr marL="285750" indent="-285750">
              <a:buFont typeface="Arial" panose="020B0604020202020204" pitchFamily="34" charset="0"/>
              <a:buChar char="•"/>
            </a:pPr>
            <a:r>
              <a:rPr lang="ka-GE" dirty="0">
                <a:latin typeface="Sylfaen" panose="010A0502050306030303" pitchFamily="18" charset="0"/>
              </a:rPr>
              <a:t>ნიადაგის დატკეპნის, გზის საფარის მოწყობისას მიწის ზედაპირის „დახურვის“ გამო პოტენციურ ზემოქმედებას </a:t>
            </a:r>
            <a:r>
              <a:rPr lang="ka-GE" dirty="0" err="1">
                <a:latin typeface="Sylfaen" panose="010A0502050306030303" pitchFamily="18" charset="0"/>
              </a:rPr>
              <a:t>უხერხემლმოებზე</a:t>
            </a:r>
            <a:r>
              <a:rPr lang="ka-GE" dirty="0">
                <a:latin typeface="Sylfaen" panose="010A0502050306030303" pitchFamily="18" charset="0"/>
              </a:rPr>
              <a:t> და სხვ.</a:t>
            </a:r>
          </a:p>
          <a:p>
            <a:pPr marL="285750" indent="-285750" algn="just">
              <a:buFont typeface="Arial" panose="020B0604020202020204" pitchFamily="34" charset="0"/>
              <a:buChar char="•"/>
            </a:pPr>
            <a:endParaRPr lang="ka-GE" dirty="0" smtClean="0"/>
          </a:p>
          <a:p>
            <a:pPr algn="just"/>
            <a:r>
              <a:rPr lang="ka-GE" dirty="0" smtClean="0"/>
              <a:t>  </a:t>
            </a:r>
            <a:endParaRPr lang="ka-GE" dirty="0"/>
          </a:p>
        </p:txBody>
      </p:sp>
    </p:spTree>
    <p:extLst>
      <p:ext uri="{BB962C8B-B14F-4D97-AF65-F5344CB8AC3E}">
        <p14:creationId xmlns:p14="http://schemas.microsoft.com/office/powerpoint/2010/main" val="332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19</a:t>
            </a:fld>
            <a:endParaRPr lang="en-US" dirty="0"/>
          </a:p>
        </p:txBody>
      </p:sp>
      <p:sp>
        <p:nvSpPr>
          <p:cNvPr id="7" name="Rectangle 6"/>
          <p:cNvSpPr/>
          <p:nvPr/>
        </p:nvSpPr>
        <p:spPr>
          <a:xfrm>
            <a:off x="4142792" y="192692"/>
            <a:ext cx="3797559" cy="369332"/>
          </a:xfrm>
          <a:prstGeom prst="rect">
            <a:avLst/>
          </a:prstGeom>
        </p:spPr>
        <p:txBody>
          <a:bodyPr wrap="square">
            <a:spAutoFit/>
          </a:bodyPr>
          <a:lstStyle/>
          <a:p>
            <a:pPr algn="just"/>
            <a:r>
              <a:rPr lang="ka-GE" b="1" dirty="0" smtClean="0"/>
              <a:t>შემარბილებელი ღონისძიებები</a:t>
            </a:r>
            <a:endParaRPr lang="en-US" b="1" dirty="0"/>
          </a:p>
        </p:txBody>
      </p:sp>
      <p:sp>
        <p:nvSpPr>
          <p:cNvPr id="3" name="Rectangle 2"/>
          <p:cNvSpPr/>
          <p:nvPr/>
        </p:nvSpPr>
        <p:spPr>
          <a:xfrm>
            <a:off x="1" y="962586"/>
            <a:ext cx="12045820" cy="5770811"/>
          </a:xfrm>
          <a:prstGeom prst="rect">
            <a:avLst/>
          </a:prstGeom>
        </p:spPr>
        <p:txBody>
          <a:bodyPr wrap="square">
            <a:spAutoFit/>
          </a:bodyPr>
          <a:lstStyle/>
          <a:p>
            <a:pPr marL="285750" indent="-285750" algn="just">
              <a:buFont typeface="Wingdings" panose="05000000000000000000" pitchFamily="2" charset="2"/>
              <a:buChar char="q"/>
            </a:pPr>
            <a:r>
              <a:rPr lang="ka-GE" b="1" dirty="0" smtClean="0"/>
              <a:t>მოსამზადებელ და მშენებლობის ეტაპზე მცენარეულ საფარზე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p>
          <a:p>
            <a:pPr marL="625475" indent="-336550" algn="just">
              <a:buFont typeface="Arial" panose="020B0604020202020204" pitchFamily="34" charset="0"/>
              <a:buChar char="•"/>
            </a:pPr>
            <a:r>
              <a:rPr lang="ka-GE" dirty="0" smtClean="0"/>
              <a:t>მისასვლელი </a:t>
            </a:r>
            <a:r>
              <a:rPr lang="ka-GE" dirty="0"/>
              <a:t>გზების, მანქანა/დანადგარების სადგომების,  საზღვრების მკაცრი დაცვა; </a:t>
            </a:r>
          </a:p>
          <a:p>
            <a:pPr marL="625475" indent="-336550" algn="just">
              <a:buFont typeface="Arial" panose="020B0604020202020204" pitchFamily="34" charset="0"/>
              <a:buChar char="•"/>
            </a:pPr>
            <a:r>
              <a:rPr lang="ka-GE" dirty="0" smtClean="0"/>
              <a:t>გადაადგილების </a:t>
            </a:r>
            <a:r>
              <a:rPr lang="ka-GE" dirty="0"/>
              <a:t>დადგენილი მარშრუტიდან გადახვევის აკრძალვა; </a:t>
            </a:r>
          </a:p>
          <a:p>
            <a:pPr marL="625475" indent="-336550" algn="just">
              <a:buFont typeface="Arial" panose="020B0604020202020204" pitchFamily="34" charset="0"/>
              <a:buChar char="•"/>
            </a:pPr>
            <a:r>
              <a:rPr lang="ka-GE" dirty="0" smtClean="0"/>
              <a:t>არსებული მცენარეული </a:t>
            </a:r>
            <a:r>
              <a:rPr lang="ka-GE" dirty="0"/>
              <a:t>საფარის მაქსიმალური შენარჩუნება; </a:t>
            </a:r>
          </a:p>
          <a:p>
            <a:pPr marL="625475" indent="-336550" algn="just">
              <a:buFont typeface="Arial" panose="020B0604020202020204" pitchFamily="34" charset="0"/>
              <a:buChar char="•"/>
            </a:pPr>
            <a:r>
              <a:rPr lang="ka-GE" dirty="0" smtClean="0"/>
              <a:t>ნარჩენების </a:t>
            </a:r>
            <a:r>
              <a:rPr lang="ka-GE" dirty="0"/>
              <a:t>მართვა - ტერიტორიის რეგულარული დასუფთავება, ნარჩენების მართვა ტიპის და კლასის შესაბამისად;  </a:t>
            </a:r>
          </a:p>
          <a:p>
            <a:pPr marL="625475" indent="-336550" algn="just">
              <a:buFont typeface="Arial" panose="020B0604020202020204" pitchFamily="34" charset="0"/>
              <a:buChar char="•"/>
            </a:pPr>
            <a:r>
              <a:rPr lang="ka-GE" dirty="0" smtClean="0"/>
              <a:t>დარღვეული </a:t>
            </a:r>
            <a:r>
              <a:rPr lang="ka-GE" dirty="0"/>
              <a:t>ტერიტორიების რეკულტივაცია სამუშაოების დასრულების შემდეგ; </a:t>
            </a:r>
          </a:p>
          <a:p>
            <a:pPr marL="625475" indent="-336550" algn="just">
              <a:buFont typeface="Arial" panose="020B0604020202020204" pitchFamily="34" charset="0"/>
              <a:buChar char="•"/>
            </a:pPr>
            <a:r>
              <a:rPr lang="ka-GE" dirty="0" smtClean="0"/>
              <a:t>სამუშაოების </a:t>
            </a:r>
            <a:r>
              <a:rPr lang="ka-GE" dirty="0"/>
              <a:t>წარმოების დროს მონიტორინგის წარმოება. </a:t>
            </a:r>
            <a:endParaRPr lang="ka-GE" dirty="0" smtClean="0"/>
          </a:p>
          <a:p>
            <a:pPr marL="285750" indent="-285750" algn="just">
              <a:buFont typeface="Wingdings" panose="05000000000000000000" pitchFamily="2" charset="2"/>
              <a:buChar char="q"/>
            </a:pPr>
            <a:r>
              <a:rPr lang="ka-GE" b="1" dirty="0" smtClean="0"/>
              <a:t>ფაუნაზე </a:t>
            </a:r>
            <a:r>
              <a:rPr lang="ka-GE" b="1" dirty="0"/>
              <a:t>ზემოქმედების შესარბილებლად ექსპლოატაციის ეტაპზე გასათვალისწინებელია: </a:t>
            </a:r>
            <a:endParaRPr lang="ka-GE" b="1" dirty="0" smtClean="0"/>
          </a:p>
          <a:p>
            <a:pPr marL="285750" indent="-285750" algn="just">
              <a:buFont typeface="Wingdings" panose="05000000000000000000" pitchFamily="2" charset="2"/>
              <a:buChar char="q"/>
            </a:pPr>
            <a:endParaRPr lang="ka-GE" sz="900" dirty="0"/>
          </a:p>
          <a:p>
            <a:pPr marL="625475" indent="-336550" algn="just">
              <a:buFont typeface="Arial" panose="020B0604020202020204" pitchFamily="34" charset="0"/>
              <a:buChar char="•"/>
            </a:pPr>
            <a:r>
              <a:rPr lang="ka-GE" dirty="0" smtClean="0"/>
              <a:t>მცენარეული </a:t>
            </a:r>
            <a:r>
              <a:rPr lang="ka-GE" dirty="0"/>
              <a:t>საფარზე, წყალზე, ნიადაგზე ზემოქმედების </a:t>
            </a:r>
            <a:r>
              <a:rPr lang="ka-GE" dirty="0" smtClean="0"/>
              <a:t>შესაბამისი შემარბილებელი </a:t>
            </a:r>
            <a:r>
              <a:rPr lang="ka-GE" dirty="0"/>
              <a:t>ღონისძიებების გატარება; </a:t>
            </a:r>
          </a:p>
          <a:p>
            <a:pPr marL="625475" indent="-336550" algn="just">
              <a:buFont typeface="Arial" panose="020B0604020202020204" pitchFamily="34" charset="0"/>
              <a:buChar char="•"/>
            </a:pPr>
            <a:r>
              <a:rPr lang="ka-GE" dirty="0" smtClean="0"/>
              <a:t>მანქანის </a:t>
            </a:r>
            <a:r>
              <a:rPr lang="ka-GE" dirty="0"/>
              <a:t>სიგნალის აკრძალვა (გარდა უსაფრთხოებისთვის აუცილებელი შემთხვევებისა) ცხოველთა შეშფოთების თავიდან ასაცილებლად; </a:t>
            </a:r>
          </a:p>
          <a:p>
            <a:pPr marL="625475" indent="-336550" algn="just">
              <a:buFont typeface="Arial" panose="020B0604020202020204" pitchFamily="34" charset="0"/>
              <a:buChar char="•"/>
            </a:pPr>
            <a:r>
              <a:rPr lang="ka-GE" dirty="0" smtClean="0"/>
              <a:t>სამუშაოს </a:t>
            </a:r>
            <a:r>
              <a:rPr lang="ka-GE" dirty="0"/>
              <a:t>დაგეგმვის და წარმოებისას ცხოველთა (თევზის ჩათვლით) სამყაროსთვის </a:t>
            </a:r>
            <a:r>
              <a:rPr lang="ka-GE" dirty="0" err="1" smtClean="0"/>
              <a:t>სენსიტიური</a:t>
            </a:r>
            <a:r>
              <a:rPr lang="ka-GE" dirty="0" smtClean="0"/>
              <a:t> </a:t>
            </a:r>
            <a:r>
              <a:rPr lang="ka-GE" dirty="0"/>
              <a:t>პერიოდების გათვალისწინება;</a:t>
            </a:r>
          </a:p>
          <a:p>
            <a:pPr marL="625475" indent="-336550" algn="just">
              <a:buFont typeface="Arial" panose="020B0604020202020204" pitchFamily="34" charset="0"/>
              <a:buChar char="•"/>
            </a:pPr>
            <a:r>
              <a:rPr lang="ka-GE" dirty="0" smtClean="0"/>
              <a:t>წყლისა </a:t>
            </a:r>
            <a:r>
              <a:rPr lang="ka-GE" dirty="0"/>
              <a:t>და წყალზე დამოკიდებულ სახეობებზე შესაძლო ზემოქმედების კონტროლის მიზნით, </a:t>
            </a:r>
            <a:r>
              <a:rPr lang="ka-GE" dirty="0" smtClean="0"/>
              <a:t>ზემოქმედების თავიდან აცილებასა და საჭიროების შემთხვევაში საკომპენსაციო  ღონისძიებების განსასაზღვრად  მოკლევადიანი (მშენებლობის პერიოდით შემოსაზღვრული) მონიტორინგის წარმოება;  </a:t>
            </a:r>
            <a:endParaRPr lang="ka-GE" dirty="0"/>
          </a:p>
        </p:txBody>
      </p:sp>
    </p:spTree>
    <p:extLst>
      <p:ext uri="{BB962C8B-B14F-4D97-AF65-F5344CB8AC3E}">
        <p14:creationId xmlns:p14="http://schemas.microsoft.com/office/powerpoint/2010/main" val="3368643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latin typeface="Sylfaen" panose="010A0502050306030303" pitchFamily="18" charset="0"/>
              </a:rPr>
              <a:t>2</a:t>
            </a:fld>
            <a:endParaRPr lang="en-US" dirty="0">
              <a:latin typeface="Sylfaen" panose="010A0502050306030303" pitchFamily="18" charset="0"/>
            </a:endParaRPr>
          </a:p>
        </p:txBody>
      </p:sp>
      <p:sp>
        <p:nvSpPr>
          <p:cNvPr id="9" name="Shape 943"/>
          <p:cNvSpPr txBox="1">
            <a:spLocks/>
          </p:cNvSpPr>
          <p:nvPr/>
        </p:nvSpPr>
        <p:spPr>
          <a:xfrm>
            <a:off x="0" y="-1"/>
            <a:ext cx="12192000" cy="488873"/>
          </a:xfrm>
          <a:prstGeom prst="rect">
            <a:avLst/>
          </a:prstGeom>
        </p:spPr>
        <p:txBody>
          <a:bodyPr vert="horz"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r>
              <a:rPr lang="ka-GE" sz="2400" b="1" dirty="0" smtClean="0">
                <a:effectLst>
                  <a:outerShdw blurRad="38100" dist="38100" dir="2700000" algn="tl">
                    <a:srgbClr val="C0C0C0"/>
                  </a:outerShdw>
                </a:effectLst>
                <a:latin typeface="Sylfaen" panose="010A0502050306030303" pitchFamily="18" charset="0"/>
                <a:cs typeface="Arial" charset="0"/>
              </a:rPr>
              <a:t>პროექტის მიზანი და საკანონმდებლო საფუძველი</a:t>
            </a:r>
            <a:endParaRPr lang="en-US" sz="2400" b="1" dirty="0">
              <a:effectLst>
                <a:outerShdw blurRad="38100" dist="38100" dir="2700000" algn="tl">
                  <a:srgbClr val="C0C0C0"/>
                </a:outerShdw>
              </a:effectLst>
              <a:latin typeface="Sylfaen" pitchFamily="18" charset="0"/>
              <a:cs typeface="Arial" charset="0"/>
            </a:endParaRPr>
          </a:p>
        </p:txBody>
      </p:sp>
      <p:sp>
        <p:nvSpPr>
          <p:cNvPr id="3" name="Rectangle 2"/>
          <p:cNvSpPr/>
          <p:nvPr/>
        </p:nvSpPr>
        <p:spPr>
          <a:xfrm>
            <a:off x="261256" y="794120"/>
            <a:ext cx="11653935" cy="1015663"/>
          </a:xfrm>
          <a:prstGeom prst="rect">
            <a:avLst/>
          </a:prstGeom>
        </p:spPr>
        <p:txBody>
          <a:bodyPr wrap="square">
            <a:spAutoFit/>
          </a:bodyPr>
          <a:lstStyle/>
          <a:p>
            <a:pPr marL="285750" indent="-285750" algn="just">
              <a:buFont typeface="Arial" panose="020B0604020202020204" pitchFamily="34" charset="0"/>
              <a:buChar char="•"/>
            </a:pPr>
            <a:r>
              <a:rPr lang="de-LU" sz="2000" dirty="0">
                <a:latin typeface="Sylfaen" panose="010A0502050306030303" pitchFamily="18" charset="0"/>
              </a:rPr>
              <a:t>ქვეყნის </a:t>
            </a:r>
            <a:r>
              <a:rPr lang="de-LU" sz="2000" dirty="0" smtClean="0">
                <a:latin typeface="Sylfaen" panose="010A0502050306030303" pitchFamily="18" charset="0"/>
              </a:rPr>
              <a:t>ეკონომიკური განვითარების თვალსაზრისით ინფრასტრუქტურის განვითარებას უმთავრესი როლი ენიჭება, ამ მხრივ კი</a:t>
            </a:r>
            <a:r>
              <a:rPr lang="de-LU" sz="2000" dirty="0">
                <a:latin typeface="Sylfaen" panose="010A0502050306030303" pitchFamily="18" charset="0"/>
              </a:rPr>
              <a:t>, </a:t>
            </a:r>
            <a:r>
              <a:rPr lang="de-LU" sz="2000" dirty="0" smtClean="0">
                <a:latin typeface="Sylfaen" panose="010A0502050306030303" pitchFamily="18" charset="0"/>
              </a:rPr>
              <a:t>როგორც </a:t>
            </a:r>
            <a:r>
              <a:rPr lang="de-LU" sz="2000" dirty="0">
                <a:latin typeface="Sylfaen" panose="010A0502050306030303" pitchFamily="18" charset="0"/>
              </a:rPr>
              <a:t>სახელმწიფო ასევე ადგილობრივი მნიშვნელობის საგზაო ქსელის გაუმჯობესება მნიშვნელოვან ფაქტორებს </a:t>
            </a:r>
            <a:r>
              <a:rPr lang="de-LU" sz="2000" dirty="0" smtClean="0">
                <a:latin typeface="Sylfaen" panose="010A0502050306030303" pitchFamily="18" charset="0"/>
              </a:rPr>
              <a:t>განაპირობებს. </a:t>
            </a:r>
            <a:endParaRPr lang="en-US" sz="2000" dirty="0">
              <a:latin typeface="Sylfaen" panose="010A0502050306030303" pitchFamily="18" charset="0"/>
            </a:endParaRPr>
          </a:p>
        </p:txBody>
      </p:sp>
      <p:sp>
        <p:nvSpPr>
          <p:cNvPr id="2" name="Rectangle 1"/>
          <p:cNvSpPr/>
          <p:nvPr/>
        </p:nvSpPr>
        <p:spPr>
          <a:xfrm>
            <a:off x="261256" y="2904047"/>
            <a:ext cx="11653936" cy="4401205"/>
          </a:xfrm>
          <a:prstGeom prst="rect">
            <a:avLst/>
          </a:prstGeom>
        </p:spPr>
        <p:txBody>
          <a:bodyPr wrap="square">
            <a:spAutoFit/>
          </a:bodyPr>
          <a:lstStyle/>
          <a:p>
            <a:pPr marL="342900" indent="-342900" algn="just">
              <a:buFont typeface="Arial" panose="020B0604020202020204" pitchFamily="34" charset="0"/>
              <a:buChar char="•"/>
            </a:pPr>
            <a:r>
              <a:rPr lang="ka-GE" sz="2000" dirty="0">
                <a:latin typeface="Sylfaen" panose="010A0502050306030303" pitchFamily="18" charset="0"/>
                <a:ea typeface="Calibri"/>
                <a:cs typeface="Times New Roman"/>
              </a:rPr>
              <a:t>საქართველოში სხვადასხვა სახის საქმიანობების </a:t>
            </a:r>
            <a:r>
              <a:rPr lang="ka-GE" sz="2000" dirty="0" smtClean="0">
                <a:latin typeface="Sylfaen" panose="010A0502050306030303" pitchFamily="18" charset="0"/>
                <a:ea typeface="Calibri"/>
                <a:cs typeface="Times New Roman"/>
              </a:rPr>
              <a:t>განხორციელებისას </a:t>
            </a:r>
            <a:r>
              <a:rPr lang="ka-GE" sz="2000" dirty="0">
                <a:latin typeface="Sylfaen" panose="010A0502050306030303" pitchFamily="18" charset="0"/>
                <a:ea typeface="Calibri"/>
                <a:cs typeface="Times New Roman"/>
              </a:rPr>
              <a:t>გარემოზე ზემოქმედების შეფასების, შესაბამისი გარემოსდაცვითი გადაწყვეტილების მიღების, საზოგადოების მონაწილეობისა და ექსპერტიზის ჩატარების პროცედურები რეგულირდება 2017 წლის 1 ივნისს მიღებული საქართველოს კანონის </a:t>
            </a:r>
            <a:r>
              <a:rPr lang="ka-GE" sz="2000" b="1" dirty="0">
                <a:latin typeface="Sylfaen" panose="010A0502050306030303" pitchFamily="18" charset="0"/>
                <a:ea typeface="Calibri"/>
                <a:cs typeface="Times New Roman"/>
              </a:rPr>
              <a:t>„გარემოსდაცვითი შეფასების კოდექსი“</a:t>
            </a:r>
            <a:r>
              <a:rPr lang="ka-GE" sz="2000" dirty="0">
                <a:latin typeface="Sylfaen" panose="010A0502050306030303" pitchFamily="18" charset="0"/>
                <a:ea typeface="Calibri"/>
                <a:cs typeface="Times New Roman"/>
              </a:rPr>
              <a:t>-ს მოთხოვნების </a:t>
            </a:r>
            <a:r>
              <a:rPr lang="ka-GE" sz="2000" dirty="0" smtClean="0">
                <a:latin typeface="Sylfaen" panose="010A0502050306030303" pitchFamily="18" charset="0"/>
                <a:ea typeface="Calibri"/>
                <a:cs typeface="Times New Roman"/>
              </a:rPr>
              <a:t>შესაბამისად, რომლის მიხედვითაც </a:t>
            </a:r>
            <a:r>
              <a:rPr lang="ka-GE" sz="2000" dirty="0">
                <a:latin typeface="Sylfaen" panose="010A0502050306030303" pitchFamily="18" charset="0"/>
                <a:ea typeface="Calibri"/>
                <a:cs typeface="Times New Roman"/>
              </a:rPr>
              <a:t>სხვადასხვა შინაარსის საქმიანობები გაწერილია კოდექსის </a:t>
            </a:r>
            <a:r>
              <a:rPr lang="en-US" sz="2000" dirty="0">
                <a:latin typeface="Sylfaen" panose="010A0502050306030303" pitchFamily="18" charset="0"/>
                <a:ea typeface="Calibri"/>
                <a:cs typeface="Times New Roman"/>
              </a:rPr>
              <a:t>I </a:t>
            </a:r>
            <a:r>
              <a:rPr lang="ka-GE" sz="2000" dirty="0">
                <a:latin typeface="Sylfaen" panose="010A0502050306030303" pitchFamily="18" charset="0"/>
                <a:ea typeface="Calibri"/>
                <a:cs typeface="Times New Roman"/>
              </a:rPr>
              <a:t>და</a:t>
            </a:r>
            <a:r>
              <a:rPr lang="en-US" sz="2000" dirty="0">
                <a:latin typeface="Sylfaen" panose="010A0502050306030303" pitchFamily="18" charset="0"/>
                <a:ea typeface="Calibri"/>
                <a:cs typeface="Times New Roman"/>
              </a:rPr>
              <a:t> II </a:t>
            </a:r>
            <a:r>
              <a:rPr lang="ka-GE" sz="2000" dirty="0">
                <a:latin typeface="Sylfaen" panose="010A0502050306030303" pitchFamily="18" charset="0"/>
                <a:ea typeface="Calibri"/>
                <a:cs typeface="Times New Roman"/>
              </a:rPr>
              <a:t>დანართებში. I დანართით გათვალისწინებული საქმიანობები ექვემდებარება </a:t>
            </a:r>
            <a:r>
              <a:rPr lang="ka-GE" sz="2000" dirty="0" smtClean="0">
                <a:latin typeface="Sylfaen" panose="010A0502050306030303" pitchFamily="18" charset="0"/>
                <a:ea typeface="Calibri"/>
                <a:cs typeface="Times New Roman"/>
              </a:rPr>
              <a:t>გარემოზე ზემოქმედების შეფასები</a:t>
            </a:r>
            <a:r>
              <a:rPr lang="ka-GE" sz="2000" dirty="0">
                <a:latin typeface="Sylfaen" panose="010A0502050306030303" pitchFamily="18" charset="0"/>
                <a:ea typeface="Calibri"/>
                <a:cs typeface="Times New Roman"/>
              </a:rPr>
              <a:t>ს</a:t>
            </a:r>
            <a:r>
              <a:rPr lang="ka-GE" sz="2000" dirty="0" smtClean="0">
                <a:latin typeface="Sylfaen" panose="010A0502050306030303" pitchFamily="18" charset="0"/>
                <a:ea typeface="Calibri"/>
                <a:cs typeface="Times New Roman"/>
              </a:rPr>
              <a:t> (</a:t>
            </a:r>
            <a:r>
              <a:rPr lang="ka-GE" sz="2000" dirty="0" err="1" smtClean="0">
                <a:latin typeface="Sylfaen" panose="010A0502050306030303" pitchFamily="18" charset="0"/>
                <a:ea typeface="Calibri"/>
                <a:cs typeface="Times New Roman"/>
              </a:rPr>
              <a:t>გზშ</a:t>
            </a:r>
            <a:r>
              <a:rPr lang="ka-GE" sz="2000" dirty="0" smtClean="0">
                <a:latin typeface="Sylfaen" panose="010A0502050306030303" pitchFamily="18" charset="0"/>
                <a:ea typeface="Calibri"/>
                <a:cs typeface="Times New Roman"/>
              </a:rPr>
              <a:t>) </a:t>
            </a:r>
            <a:r>
              <a:rPr lang="ka-GE" sz="2000" dirty="0">
                <a:latin typeface="Sylfaen" panose="010A0502050306030303" pitchFamily="18" charset="0"/>
                <a:ea typeface="Calibri"/>
                <a:cs typeface="Times New Roman"/>
              </a:rPr>
              <a:t>პროცედურას, ხოლო II დანართის შემთხვევაში – საქმიანობამ უნდა გაიაროს </a:t>
            </a:r>
            <a:r>
              <a:rPr lang="ka-GE" sz="2000" dirty="0" err="1">
                <a:latin typeface="Sylfaen" panose="010A0502050306030303" pitchFamily="18" charset="0"/>
                <a:ea typeface="Calibri"/>
                <a:cs typeface="Times New Roman"/>
              </a:rPr>
              <a:t>სკრინინგის</a:t>
            </a:r>
            <a:r>
              <a:rPr lang="ka-GE" sz="2000" dirty="0">
                <a:latin typeface="Sylfaen" panose="010A0502050306030303" pitchFamily="18" charset="0"/>
                <a:ea typeface="Calibri"/>
                <a:cs typeface="Times New Roman"/>
              </a:rPr>
              <a:t> პროცედურა, რომელიც განსაზღვრავს </a:t>
            </a:r>
            <a:r>
              <a:rPr lang="ka-GE" sz="2000" dirty="0" err="1">
                <a:latin typeface="Sylfaen" panose="010A0502050306030303" pitchFamily="18" charset="0"/>
                <a:ea typeface="Calibri"/>
                <a:cs typeface="Times New Roman"/>
              </a:rPr>
              <a:t>გზშ</a:t>
            </a:r>
            <a:r>
              <a:rPr lang="ka-GE" sz="2000" dirty="0">
                <a:latin typeface="Sylfaen" panose="010A0502050306030303" pitchFamily="18" charset="0"/>
                <a:ea typeface="Calibri"/>
                <a:cs typeface="Times New Roman"/>
              </a:rPr>
              <a:t>-ს პროცედურის საჭიროებას. </a:t>
            </a:r>
          </a:p>
          <a:p>
            <a:pPr algn="just"/>
            <a:endParaRPr lang="ka-GE" sz="2000" dirty="0" smtClean="0">
              <a:latin typeface="Sylfaen" panose="010A0502050306030303" pitchFamily="18" charset="0"/>
              <a:ea typeface="Calibri"/>
              <a:cs typeface="Times New Roman"/>
            </a:endParaRPr>
          </a:p>
          <a:p>
            <a:pPr marL="342900" indent="-342900" algn="just">
              <a:buFont typeface="Arial" panose="020B0604020202020204" pitchFamily="34" charset="0"/>
              <a:buChar char="•"/>
            </a:pPr>
            <a:r>
              <a:rPr lang="ka-GE" sz="2000" dirty="0">
                <a:latin typeface="Sylfaen" panose="010A0502050306030303" pitchFamily="18" charset="0"/>
                <a:ea typeface="Calibri"/>
                <a:cs typeface="Times New Roman"/>
              </a:rPr>
              <a:t>წინამდებარე დოკუმენტში განსახილველი პროექტი განეკუთვნება </a:t>
            </a:r>
            <a:r>
              <a:rPr lang="en-US" sz="2000" dirty="0">
                <a:latin typeface="Sylfaen" panose="010A0502050306030303" pitchFamily="18" charset="0"/>
                <a:ea typeface="Calibri"/>
                <a:cs typeface="Times New Roman"/>
              </a:rPr>
              <a:t>I </a:t>
            </a:r>
            <a:r>
              <a:rPr lang="ka-GE" sz="2000" dirty="0">
                <a:latin typeface="Sylfaen" panose="010A0502050306030303" pitchFamily="18" charset="0"/>
                <a:ea typeface="Calibri"/>
                <a:cs typeface="Times New Roman"/>
              </a:rPr>
              <a:t>დანართით გათვალისწინებულ საქმიანობას, </a:t>
            </a:r>
            <a:r>
              <a:rPr lang="ka-GE" sz="2000" dirty="0" smtClean="0">
                <a:latin typeface="Sylfaen" panose="010A0502050306030303" pitchFamily="18" charset="0"/>
                <a:ea typeface="Calibri"/>
                <a:cs typeface="Times New Roman"/>
              </a:rPr>
              <a:t>შესაბამისად</a:t>
            </a:r>
            <a:r>
              <a:rPr lang="ka-GE" sz="2000" dirty="0">
                <a:latin typeface="Sylfaen" panose="010A0502050306030303" pitchFamily="18" charset="0"/>
                <a:ea typeface="Calibri"/>
                <a:cs typeface="Times New Roman"/>
              </a:rPr>
              <a:t>, პროექტი ექვემდებარება </a:t>
            </a:r>
            <a:r>
              <a:rPr lang="ka-GE" sz="2000" dirty="0" err="1">
                <a:latin typeface="Sylfaen" panose="010A0502050306030303" pitchFamily="18" charset="0"/>
                <a:ea typeface="Calibri"/>
                <a:cs typeface="Times New Roman"/>
              </a:rPr>
              <a:t>გზშ</a:t>
            </a:r>
            <a:r>
              <a:rPr lang="ka-GE" sz="2000" dirty="0">
                <a:latin typeface="Sylfaen" panose="010A0502050306030303" pitchFamily="18" charset="0"/>
                <a:ea typeface="Calibri"/>
                <a:cs typeface="Times New Roman"/>
              </a:rPr>
              <a:t>-ს პროცედურას. </a:t>
            </a:r>
            <a:endParaRPr lang="en-US" sz="2000" dirty="0">
              <a:latin typeface="Sylfaen" panose="010A0502050306030303" pitchFamily="18" charset="0"/>
              <a:ea typeface="Calibri"/>
              <a:cs typeface="Times New Roman"/>
            </a:endParaRPr>
          </a:p>
          <a:p>
            <a:pPr marL="342900" indent="-342900" algn="just">
              <a:buFont typeface="Arial" panose="020B0604020202020204" pitchFamily="34" charset="0"/>
              <a:buChar char="•"/>
            </a:pPr>
            <a:endParaRPr lang="en-US" sz="2000" dirty="0">
              <a:latin typeface="Sylfaen" panose="010A0502050306030303" pitchFamily="18" charset="0"/>
              <a:ea typeface="Calibri"/>
              <a:cs typeface="Times New Roman"/>
            </a:endParaRPr>
          </a:p>
          <a:p>
            <a:pPr marL="342900" indent="-342900" algn="just">
              <a:buFont typeface="Arial" panose="020B0604020202020204" pitchFamily="34" charset="0"/>
              <a:buChar char="•"/>
            </a:pPr>
            <a:endParaRPr lang="en-US" sz="2000" dirty="0">
              <a:latin typeface="Sylfaen" panose="010A0502050306030303" pitchFamily="18" charset="0"/>
            </a:endParaRPr>
          </a:p>
        </p:txBody>
      </p:sp>
      <p:sp>
        <p:nvSpPr>
          <p:cNvPr id="4" name="Rectangle 3"/>
          <p:cNvSpPr/>
          <p:nvPr/>
        </p:nvSpPr>
        <p:spPr>
          <a:xfrm>
            <a:off x="261256" y="1966327"/>
            <a:ext cx="11653936" cy="707886"/>
          </a:xfrm>
          <a:prstGeom prst="rect">
            <a:avLst/>
          </a:prstGeom>
        </p:spPr>
        <p:txBody>
          <a:bodyPr wrap="square">
            <a:spAutoFit/>
          </a:bodyPr>
          <a:lstStyle/>
          <a:p>
            <a:pPr marL="285750" indent="-285750" algn="just">
              <a:buFont typeface="Arial" panose="020B0604020202020204" pitchFamily="34" charset="0"/>
              <a:buChar char="•"/>
            </a:pPr>
            <a:r>
              <a:rPr lang="ka-GE" sz="2000" dirty="0">
                <a:latin typeface="Sylfaen" panose="010A0502050306030303" pitchFamily="18" charset="0"/>
              </a:rPr>
              <a:t>სატრანსპორტო სექტორის განვითარება </a:t>
            </a:r>
            <a:r>
              <a:rPr lang="ka-GE" sz="2000" dirty="0" smtClean="0">
                <a:latin typeface="Sylfaen" panose="010A0502050306030303" pitchFamily="18" charset="0"/>
              </a:rPr>
              <a:t>აუცილებელია სათანადო </a:t>
            </a:r>
            <a:r>
              <a:rPr lang="ka-GE" sz="2000" dirty="0">
                <a:latin typeface="Sylfaen" panose="010A0502050306030303" pitchFamily="18" charset="0"/>
              </a:rPr>
              <a:t>ეკონომიკური ზრდისთვის, და საქართველოს მოსახლეობის ცხოვრების </a:t>
            </a:r>
            <a:r>
              <a:rPr lang="ka-GE" sz="2000" dirty="0" smtClean="0">
                <a:latin typeface="Sylfaen" panose="010A0502050306030303" pitchFamily="18" charset="0"/>
              </a:rPr>
              <a:t>პირობების გასაუმჯობესებლად</a:t>
            </a:r>
            <a:r>
              <a:rPr lang="ka-GE" sz="2000" dirty="0">
                <a:latin typeface="Sylfaen" panose="010A0502050306030303" pitchFamily="18" charset="0"/>
              </a:rPr>
              <a:t>.</a:t>
            </a:r>
            <a:endParaRPr lang="en-US" sz="2000" dirty="0">
              <a:latin typeface="Sylfaen" panose="010A0502050306030303" pitchFamily="18" charset="0"/>
            </a:endParaRPr>
          </a:p>
        </p:txBody>
      </p:sp>
    </p:spTree>
    <p:extLst>
      <p:ext uri="{BB962C8B-B14F-4D97-AF65-F5344CB8AC3E}">
        <p14:creationId xmlns:p14="http://schemas.microsoft.com/office/powerpoint/2010/main" val="406660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20</a:t>
            </a:fld>
            <a:endParaRPr lang="en-US" dirty="0"/>
          </a:p>
        </p:txBody>
      </p:sp>
      <p:sp>
        <p:nvSpPr>
          <p:cNvPr id="3" name="Rectangle 2"/>
          <p:cNvSpPr/>
          <p:nvPr/>
        </p:nvSpPr>
        <p:spPr>
          <a:xfrm>
            <a:off x="158620" y="1249256"/>
            <a:ext cx="8756085" cy="1938992"/>
          </a:xfrm>
          <a:prstGeom prst="rect">
            <a:avLst/>
          </a:prstGeom>
        </p:spPr>
        <p:txBody>
          <a:bodyPr wrap="square">
            <a:spAutoFit/>
          </a:bodyPr>
          <a:lstStyle/>
          <a:p>
            <a:pPr marL="285750" indent="-285750" algn="just">
              <a:buFont typeface="Arial" panose="020B0604020202020204" pitchFamily="34" charset="0"/>
              <a:buChar char="•"/>
            </a:pPr>
            <a:r>
              <a:rPr lang="ka-GE" sz="2000" dirty="0" smtClean="0"/>
              <a:t>მშენებლობის </a:t>
            </a:r>
            <a:r>
              <a:rPr lang="ka-GE" sz="2000" dirty="0"/>
              <a:t>დროს, როგორც წესი, მნიშვნელოვანი რაოდენობის სამუშაო ძალისა და აღჭურვილობის მობილიზებაა საჭირო</a:t>
            </a:r>
            <a:r>
              <a:rPr lang="ka-GE" sz="2000" dirty="0" smtClean="0"/>
              <a:t>.</a:t>
            </a:r>
          </a:p>
          <a:p>
            <a:pPr marL="285750" indent="-285750" algn="just">
              <a:buFont typeface="Arial" panose="020B0604020202020204" pitchFamily="34" charset="0"/>
              <a:buChar char="•"/>
            </a:pPr>
            <a:r>
              <a:rPr lang="ka-GE" sz="2000" dirty="0" smtClean="0"/>
              <a:t>ძალიან </a:t>
            </a:r>
            <a:r>
              <a:rPr lang="ka-GE" sz="2000" dirty="0"/>
              <a:t>მნიშვნელოვანია სათანადო საცხოვრებელი,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a:t>
            </a:r>
            <a:r>
              <a:rPr lang="ka-GE" sz="2000" dirty="0" smtClean="0"/>
              <a:t>.</a:t>
            </a:r>
          </a:p>
          <a:p>
            <a:pPr marL="285750" indent="-285750" algn="just">
              <a:buFont typeface="Arial" panose="020B0604020202020204" pitchFamily="34" charset="0"/>
              <a:buChar char="•"/>
            </a:pPr>
            <a:endParaRPr lang="ka-GE"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984"/>
          <a:stretch/>
        </p:blipFill>
        <p:spPr>
          <a:xfrm>
            <a:off x="8985380" y="1399591"/>
            <a:ext cx="2907418" cy="3191069"/>
          </a:xfrm>
          <a:prstGeom prst="rect">
            <a:avLst/>
          </a:prstGeom>
        </p:spPr>
      </p:pic>
      <p:sp>
        <p:nvSpPr>
          <p:cNvPr id="5" name="Rectangle 4"/>
          <p:cNvSpPr/>
          <p:nvPr/>
        </p:nvSpPr>
        <p:spPr>
          <a:xfrm>
            <a:off x="158619" y="3112920"/>
            <a:ext cx="8756085" cy="3170099"/>
          </a:xfrm>
          <a:prstGeom prst="rect">
            <a:avLst/>
          </a:prstGeom>
        </p:spPr>
        <p:txBody>
          <a:bodyPr wrap="square">
            <a:spAutoFit/>
          </a:bodyPr>
          <a:lstStyle/>
          <a:p>
            <a:pPr marL="285750" indent="-285750" algn="just">
              <a:buFont typeface="Arial" panose="020B0604020202020204" pitchFamily="34" charset="0"/>
              <a:buChar char="•"/>
            </a:pPr>
            <a:r>
              <a:rPr lang="ka-GE" sz="2000" dirty="0" smtClean="0"/>
              <a:t>პერსონალის უნდა ჩაუტარდეს ტრეინინგები </a:t>
            </a:r>
            <a:r>
              <a:rPr lang="ka-GE" sz="2000" dirty="0" smtClean="0"/>
              <a:t>ჯანმრთელობისა და შრომის უსაფრთხოების საკითხებში; დასაქმებული პერსონალი უზრუნველყოფილი უნდა იყოს ინდივიდუალური დაცვის საშუალებებით; </a:t>
            </a:r>
            <a:r>
              <a:rPr lang="ka-GE" sz="2000" dirty="0" smtClean="0"/>
              <a:t>ბანაკში </a:t>
            </a:r>
            <a:r>
              <a:rPr lang="ka-GE" sz="2000" dirty="0"/>
              <a:t>და ობიექტებზე უზრუნველყოფილი უნდა იყოს ყველა სახის საყოფაცხოვრებო ინფრასტრუქტურის (საწარმოო ეზო, </a:t>
            </a:r>
            <a:r>
              <a:rPr lang="ka-GE" sz="2000" dirty="0" err="1"/>
              <a:t>სასაწყობე</a:t>
            </a:r>
            <a:r>
              <a:rPr lang="ka-GE" sz="2000" dirty="0"/>
              <a:t> მეურნეობები, გარაჟები და ტექნიკის სარემონტო უბნები და სხვ.)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a:t>
            </a:r>
            <a:r>
              <a:rPr lang="ka-GE" sz="2000" dirty="0" smtClean="0"/>
              <a:t>მოთხოვნებს</a:t>
            </a:r>
            <a:r>
              <a:rPr lang="ka-GE" sz="2000" dirty="0" smtClean="0"/>
              <a:t>; ჯანმრთელობისათვის </a:t>
            </a:r>
            <a:r>
              <a:rPr lang="ka-GE" sz="2000" dirty="0"/>
              <a:t>სახიფათო </a:t>
            </a:r>
            <a:r>
              <a:rPr lang="ka-GE" sz="2000" dirty="0" smtClean="0"/>
              <a:t>უბნები უნდა იყოს შემოღობილი; </a:t>
            </a:r>
            <a:endParaRPr lang="ka-GE" sz="2000" dirty="0"/>
          </a:p>
        </p:txBody>
      </p:sp>
      <p:sp>
        <p:nvSpPr>
          <p:cNvPr id="6" name="Rectangle 5"/>
          <p:cNvSpPr/>
          <p:nvPr/>
        </p:nvSpPr>
        <p:spPr>
          <a:xfrm>
            <a:off x="3080842" y="250077"/>
            <a:ext cx="5229317" cy="400110"/>
          </a:xfrm>
          <a:prstGeom prst="rect">
            <a:avLst/>
          </a:prstGeom>
        </p:spPr>
        <p:txBody>
          <a:bodyPr wrap="none">
            <a:spAutoFit/>
          </a:bodyPr>
          <a:lstStyle/>
          <a:p>
            <a:pPr algn="just"/>
            <a:r>
              <a:rPr lang="ka-GE" sz="2000" b="1" dirty="0"/>
              <a:t>ადამიანის ჯანმრთელობა და უსაფრთხოება</a:t>
            </a:r>
          </a:p>
        </p:txBody>
      </p:sp>
    </p:spTree>
    <p:extLst>
      <p:ext uri="{BB962C8B-B14F-4D97-AF65-F5344CB8AC3E}">
        <p14:creationId xmlns:p14="http://schemas.microsoft.com/office/powerpoint/2010/main" val="2083098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Shape 1430"/>
          <p:cNvSpPr txBox="1">
            <a:spLocks noGrp="1"/>
          </p:cNvSpPr>
          <p:nvPr>
            <p:ph type="title"/>
          </p:nvPr>
        </p:nvSpPr>
        <p:spPr>
          <a:xfrm>
            <a:off x="0" y="2056287"/>
            <a:ext cx="12192000" cy="1325700"/>
          </a:xfrm>
          <a:prstGeom prst="rect">
            <a:avLst/>
          </a:prstGeom>
        </p:spPr>
        <p:txBody>
          <a:bodyPr lIns="121900" tIns="121900" rIns="121900" bIns="121900" anchor="t" anchorCtr="0">
            <a:noAutofit/>
          </a:bodyPr>
          <a:lstStyle/>
          <a:p>
            <a:pPr lvl="0" algn="ctr" rtl="0">
              <a:spcBef>
                <a:spcPts val="0"/>
              </a:spcBef>
              <a:buNone/>
            </a:pPr>
            <a:r>
              <a:rPr lang="ka-GE" sz="4000" b="1" dirty="0" smtClean="0">
                <a:solidFill>
                  <a:schemeClr val="tx1"/>
                </a:solidFill>
                <a:latin typeface="Calibri"/>
                <a:ea typeface="Calibri"/>
                <a:cs typeface="Calibri"/>
                <a:sym typeface="Calibri"/>
              </a:rPr>
              <a:t>გმადლობთ ყურადღებისთვის !</a:t>
            </a:r>
            <a:endParaRPr lang="en-US" sz="4000" b="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26705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3</a:t>
            </a:fld>
            <a:endParaRPr lang="en-US" dirty="0"/>
          </a:p>
        </p:txBody>
      </p:sp>
      <p:sp>
        <p:nvSpPr>
          <p:cNvPr id="2" name="Rectangle 1"/>
          <p:cNvSpPr/>
          <p:nvPr/>
        </p:nvSpPr>
        <p:spPr>
          <a:xfrm>
            <a:off x="3303037" y="60389"/>
            <a:ext cx="4859022" cy="430887"/>
          </a:xfrm>
          <a:prstGeom prst="rect">
            <a:avLst/>
          </a:prstGeom>
        </p:spPr>
        <p:txBody>
          <a:bodyPr wrap="none">
            <a:spAutoFit/>
          </a:bodyPr>
          <a:lstStyle/>
          <a:p>
            <a:r>
              <a:rPr lang="ka-GE" sz="2200" b="1" dirty="0"/>
              <a:t>არსებული </a:t>
            </a:r>
            <a:r>
              <a:rPr lang="ka-GE" sz="2200" b="1" dirty="0" smtClean="0"/>
              <a:t>ხიდის მოკლე მიმოხილვა</a:t>
            </a:r>
            <a:endParaRPr lang="en-US" sz="2200" b="1" dirty="0"/>
          </a:p>
        </p:txBody>
      </p:sp>
      <p:sp>
        <p:nvSpPr>
          <p:cNvPr id="19" name="Rectangle 18"/>
          <p:cNvSpPr/>
          <p:nvPr/>
        </p:nvSpPr>
        <p:spPr>
          <a:xfrm>
            <a:off x="382553" y="1517562"/>
            <a:ext cx="6559422" cy="3477875"/>
          </a:xfrm>
          <a:prstGeom prst="rect">
            <a:avLst/>
          </a:prstGeom>
        </p:spPr>
        <p:txBody>
          <a:bodyPr wrap="square">
            <a:spAutoFit/>
          </a:bodyPr>
          <a:lstStyle/>
          <a:p>
            <a:pPr marL="288925" indent="-288925" algn="just">
              <a:buFont typeface="Arial" panose="020B0604020202020204" pitchFamily="34" charset="0"/>
              <a:buChar char="•"/>
            </a:pPr>
            <a:r>
              <a:rPr lang="ka-GE" sz="2000" dirty="0"/>
              <a:t>არსებული </a:t>
            </a:r>
            <a:r>
              <a:rPr lang="ka-GE" sz="2000" dirty="0" smtClean="0"/>
              <a:t>ხიდი </a:t>
            </a:r>
            <a:r>
              <a:rPr lang="ka-GE" sz="2000" dirty="0" smtClean="0"/>
              <a:t>თორმეტ </a:t>
            </a:r>
            <a:r>
              <a:rPr lang="ka-GE" sz="2000" dirty="0" err="1"/>
              <a:t>მალიანი</a:t>
            </a:r>
            <a:r>
              <a:rPr lang="ka-GE" sz="2000" dirty="0"/>
              <a:t>, ჭრილ-</a:t>
            </a:r>
            <a:r>
              <a:rPr lang="ka-GE" sz="2000" dirty="0" err="1"/>
              <a:t>კოჭოვანი</a:t>
            </a:r>
            <a:r>
              <a:rPr lang="ka-GE" sz="2000" dirty="0"/>
              <a:t> სისტემისაა, </a:t>
            </a:r>
            <a:r>
              <a:rPr lang="ka-GE" sz="2000" dirty="0" smtClean="0"/>
              <a:t>ხიდის </a:t>
            </a:r>
            <a:r>
              <a:rPr lang="ka-GE" sz="2000" dirty="0"/>
              <a:t>მთლიანი სიგრძეა 364.5 </a:t>
            </a:r>
            <a:r>
              <a:rPr lang="ka-GE" sz="2000" dirty="0" smtClean="0"/>
              <a:t>მ. </a:t>
            </a:r>
            <a:r>
              <a:rPr lang="ka-GE" sz="2000" dirty="0"/>
              <a:t>არსებული საავტომობილო გზა </a:t>
            </a:r>
            <a:r>
              <a:rPr lang="ka-GE" sz="2000" dirty="0" err="1"/>
              <a:t>ორზოლიანია</a:t>
            </a:r>
            <a:r>
              <a:rPr lang="ka-GE" sz="2000" dirty="0"/>
              <a:t>, საავტომობილო გზის შემდეგი ძირითადი ტექნიკური პარამეტრებით: </a:t>
            </a:r>
          </a:p>
          <a:p>
            <a:pPr indent="346075" algn="just"/>
            <a:r>
              <a:rPr lang="ka-GE" sz="2000" dirty="0" smtClean="0"/>
              <a:t>- </a:t>
            </a:r>
            <a:r>
              <a:rPr lang="ka-GE" sz="2000" dirty="0"/>
              <a:t>სავალი ნაწილის სიგანე – 5.0÷5.5 მ; </a:t>
            </a:r>
          </a:p>
          <a:p>
            <a:pPr indent="346075" algn="just"/>
            <a:r>
              <a:rPr lang="ka-GE" sz="2000" dirty="0" smtClean="0"/>
              <a:t>- სამოძრაო </a:t>
            </a:r>
            <a:r>
              <a:rPr lang="ka-GE" sz="2000" dirty="0"/>
              <a:t>ზოლის სიგანე – 2.5÷2.75 მ. </a:t>
            </a:r>
          </a:p>
          <a:p>
            <a:pPr indent="346075" algn="just"/>
            <a:r>
              <a:rPr lang="ka-GE" sz="2000" dirty="0"/>
              <a:t>-</a:t>
            </a:r>
            <a:r>
              <a:rPr lang="ka-GE" sz="2000" dirty="0" smtClean="0"/>
              <a:t> </a:t>
            </a:r>
            <a:r>
              <a:rPr lang="ka-GE" sz="2000" dirty="0"/>
              <a:t>სავალი ნაწილის განივი </a:t>
            </a:r>
            <a:r>
              <a:rPr lang="ka-GE" sz="2000" dirty="0" err="1"/>
              <a:t>ქანობი</a:t>
            </a:r>
            <a:r>
              <a:rPr lang="ka-GE" sz="2000" dirty="0"/>
              <a:t> – 2 %÷2.5 %; </a:t>
            </a:r>
          </a:p>
          <a:p>
            <a:pPr indent="346075" algn="just"/>
            <a:r>
              <a:rPr lang="ka-GE" sz="2000" dirty="0"/>
              <a:t>-</a:t>
            </a:r>
            <a:r>
              <a:rPr lang="ka-GE" sz="2000" dirty="0" smtClean="0"/>
              <a:t> </a:t>
            </a:r>
            <a:r>
              <a:rPr lang="ka-GE" sz="2000" dirty="0" err="1"/>
              <a:t>გვერდულის</a:t>
            </a:r>
            <a:r>
              <a:rPr lang="ka-GE" sz="2000" dirty="0"/>
              <a:t> სიგანე - 1.0 - 2.0 მ; </a:t>
            </a:r>
          </a:p>
          <a:p>
            <a:pPr marL="288925" indent="-288925" algn="just">
              <a:buFont typeface="Arial" panose="020B0604020202020204" pitchFamily="34" charset="0"/>
              <a:buChar char="•"/>
            </a:pPr>
            <a:r>
              <a:rPr lang="ka-GE" sz="2000" dirty="0" smtClean="0"/>
              <a:t> </a:t>
            </a:r>
            <a:r>
              <a:rPr lang="ka-GE" sz="2000" dirty="0"/>
              <a:t>ხიდი მდებარეობს გზის სწორ უბანზე და თითქმის </a:t>
            </a:r>
            <a:r>
              <a:rPr lang="ka-GE" sz="2000" dirty="0" err="1"/>
              <a:t>მართობულად</a:t>
            </a:r>
            <a:r>
              <a:rPr lang="ka-GE" sz="2000" dirty="0"/>
              <a:t> კვეთს მდინარე რიონის კალაპოტს</a:t>
            </a:r>
            <a:r>
              <a:rPr lang="ka-GE" sz="2000" dirty="0" smtClean="0"/>
              <a:t>.</a:t>
            </a:r>
            <a:endParaRPr lang="en-US" sz="2000" dirty="0" smtClean="0"/>
          </a:p>
        </p:txBody>
      </p:sp>
      <p:sp>
        <p:nvSpPr>
          <p:cNvPr id="4" name="Rectangle 3"/>
          <p:cNvSpPr/>
          <p:nvPr/>
        </p:nvSpPr>
        <p:spPr>
          <a:xfrm>
            <a:off x="382553" y="501899"/>
            <a:ext cx="11392680" cy="1015663"/>
          </a:xfrm>
          <a:prstGeom prst="rect">
            <a:avLst/>
          </a:prstGeom>
        </p:spPr>
        <p:txBody>
          <a:bodyPr wrap="square">
            <a:spAutoFit/>
          </a:bodyPr>
          <a:lstStyle/>
          <a:p>
            <a:pPr marL="285750" indent="-285750" algn="just">
              <a:buFont typeface="Arial" panose="020B0604020202020204" pitchFamily="34" charset="0"/>
              <a:buChar char="•"/>
            </a:pPr>
            <a:r>
              <a:rPr lang="ka-GE" sz="2000" dirty="0" smtClean="0">
                <a:solidFill>
                  <a:srgbClr val="000000"/>
                </a:solidFill>
              </a:rPr>
              <a:t>ხიდი მდებარეობს აბაშის </a:t>
            </a:r>
            <a:r>
              <a:rPr lang="ka-GE" sz="2000" dirty="0">
                <a:solidFill>
                  <a:srgbClr val="000000"/>
                </a:solidFill>
              </a:rPr>
              <a:t>მუნიციპალიტეტში, </a:t>
            </a:r>
            <a:r>
              <a:rPr lang="ka-GE" sz="2000" dirty="0" err="1">
                <a:solidFill>
                  <a:srgbClr val="000000"/>
                </a:solidFill>
              </a:rPr>
              <a:t>მდ</a:t>
            </a:r>
            <a:r>
              <a:rPr lang="ka-GE" sz="2000" dirty="0">
                <a:solidFill>
                  <a:srgbClr val="000000"/>
                </a:solidFill>
              </a:rPr>
              <a:t>. რიონზე, </a:t>
            </a:r>
            <a:r>
              <a:rPr lang="ka-GE" sz="2000" dirty="0" smtClean="0">
                <a:solidFill>
                  <a:srgbClr val="000000"/>
                </a:solidFill>
              </a:rPr>
              <a:t>შიდასახელმწიფოებრივი </a:t>
            </a:r>
            <a:r>
              <a:rPr lang="ka-GE" sz="2000" dirty="0">
                <a:solidFill>
                  <a:srgbClr val="000000"/>
                </a:solidFill>
              </a:rPr>
              <a:t>მნიშვნელობის (შ-3) აბაშა-გაღმა კოდორი-</a:t>
            </a:r>
            <a:r>
              <a:rPr lang="ka-GE" sz="2000" dirty="0" err="1">
                <a:solidFill>
                  <a:srgbClr val="000000"/>
                </a:solidFill>
              </a:rPr>
              <a:t>გულეისკირი</a:t>
            </a:r>
            <a:r>
              <a:rPr lang="ka-GE" sz="2000" dirty="0">
                <a:solidFill>
                  <a:srgbClr val="000000"/>
                </a:solidFill>
              </a:rPr>
              <a:t>-ჯაპანას ავტომაგისტრალის მე-14 </a:t>
            </a:r>
            <a:r>
              <a:rPr lang="ka-GE" sz="2000" dirty="0" smtClean="0">
                <a:solidFill>
                  <a:srgbClr val="000000"/>
                </a:solidFill>
              </a:rPr>
              <a:t>კილომეტრზე</a:t>
            </a:r>
            <a:endParaRPr lang="en-US" sz="2000" dirty="0"/>
          </a:p>
        </p:txBody>
      </p:sp>
      <p:sp>
        <p:nvSpPr>
          <p:cNvPr id="12" name="Rectangle 11"/>
          <p:cNvSpPr/>
          <p:nvPr/>
        </p:nvSpPr>
        <p:spPr>
          <a:xfrm>
            <a:off x="363890" y="5433708"/>
            <a:ext cx="6578085" cy="1015663"/>
          </a:xfrm>
          <a:prstGeom prst="rect">
            <a:avLst/>
          </a:prstGeom>
        </p:spPr>
        <p:txBody>
          <a:bodyPr wrap="square">
            <a:spAutoFit/>
          </a:bodyPr>
          <a:lstStyle/>
          <a:p>
            <a:pPr marL="285750" indent="-285750" algn="just">
              <a:buFont typeface="Arial" panose="020B0604020202020204" pitchFamily="34" charset="0"/>
              <a:buChar char="•"/>
            </a:pPr>
            <a:r>
              <a:rPr lang="ka-GE" sz="2000" dirty="0" smtClean="0"/>
              <a:t>ხიდი არადამაკმაყოფილებელ მდგომარეობაშია და არ </a:t>
            </a:r>
            <a:r>
              <a:rPr lang="ka-GE" sz="2000" dirty="0"/>
              <a:t>პასუხობს უსაფრთხო მოძრაობის მოთხოვნებს და ქვეყანაში მოქმედ ნორმებს.</a:t>
            </a:r>
            <a:endParaRPr lang="en-US" sz="2000" dirty="0"/>
          </a:p>
        </p:txBody>
      </p:sp>
      <p:pic>
        <p:nvPicPr>
          <p:cNvPr id="9" name="Picture 8"/>
          <p:cNvPicPr>
            <a:picLocks noChangeAspect="1"/>
          </p:cNvPicPr>
          <p:nvPr/>
        </p:nvPicPr>
        <p:blipFill>
          <a:blip r:embed="rId3"/>
          <a:stretch>
            <a:fillRect/>
          </a:stretch>
        </p:blipFill>
        <p:spPr>
          <a:xfrm>
            <a:off x="7007290" y="1231642"/>
            <a:ext cx="4702628" cy="2948472"/>
          </a:xfrm>
          <a:prstGeom prst="rect">
            <a:avLst/>
          </a:prstGeom>
        </p:spPr>
      </p:pic>
      <p:pic>
        <p:nvPicPr>
          <p:cNvPr id="11" name="Picture 10"/>
          <p:cNvPicPr>
            <a:picLocks noChangeAspect="1"/>
          </p:cNvPicPr>
          <p:nvPr/>
        </p:nvPicPr>
        <p:blipFill>
          <a:blip r:embed="rId4"/>
          <a:stretch>
            <a:fillRect/>
          </a:stretch>
        </p:blipFill>
        <p:spPr>
          <a:xfrm>
            <a:off x="7007290" y="4180114"/>
            <a:ext cx="4702628" cy="2695260"/>
          </a:xfrm>
          <a:prstGeom prst="rect">
            <a:avLst/>
          </a:prstGeom>
        </p:spPr>
      </p:pic>
    </p:spTree>
    <p:extLst>
      <p:ext uri="{BB962C8B-B14F-4D97-AF65-F5344CB8AC3E}">
        <p14:creationId xmlns:p14="http://schemas.microsoft.com/office/powerpoint/2010/main" val="2922131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852"/>
            <a:ext cx="10515600" cy="801202"/>
          </a:xfrm>
        </p:spPr>
        <p:txBody>
          <a:bodyPr>
            <a:normAutofit/>
          </a:bodyPr>
          <a:lstStyle/>
          <a:p>
            <a:pPr algn="ctr"/>
            <a:r>
              <a:rPr lang="ka-GE" sz="2000" b="1" dirty="0"/>
              <a:t>საპროექტო ხიდის </a:t>
            </a:r>
            <a:r>
              <a:rPr lang="ka-GE" sz="2000" b="1" dirty="0" err="1"/>
              <a:t>სამშენებელო</a:t>
            </a:r>
            <a:r>
              <a:rPr lang="ka-GE" sz="2000" b="1" dirty="0"/>
              <a:t> დერეფნის </a:t>
            </a:r>
            <a:r>
              <a:rPr lang="ka-GE" sz="2000" b="1" dirty="0" err="1"/>
              <a:t>სიტიაციური</a:t>
            </a:r>
            <a:r>
              <a:rPr lang="ka-GE" sz="2000" b="1" dirty="0"/>
              <a:t> სქემა </a:t>
            </a:r>
            <a:endParaRPr lang="en-US" sz="2000" b="1" dirty="0"/>
          </a:p>
        </p:txBody>
      </p:sp>
      <p:pic>
        <p:nvPicPr>
          <p:cNvPr id="4" name="Picture 3"/>
          <p:cNvPicPr>
            <a:picLocks noChangeAspect="1"/>
          </p:cNvPicPr>
          <p:nvPr/>
        </p:nvPicPr>
        <p:blipFill>
          <a:blip r:embed="rId2"/>
          <a:stretch>
            <a:fillRect/>
          </a:stretch>
        </p:blipFill>
        <p:spPr>
          <a:xfrm>
            <a:off x="1026367" y="961052"/>
            <a:ext cx="10394302" cy="5505061"/>
          </a:xfrm>
          <a:prstGeom prst="rect">
            <a:avLst/>
          </a:prstGeom>
        </p:spPr>
      </p:pic>
    </p:spTree>
    <p:extLst>
      <p:ext uri="{BB962C8B-B14F-4D97-AF65-F5344CB8AC3E}">
        <p14:creationId xmlns:p14="http://schemas.microsoft.com/office/powerpoint/2010/main" val="212037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5</a:t>
            </a:fld>
            <a:endParaRPr lang="en-US" dirty="0"/>
          </a:p>
        </p:txBody>
      </p:sp>
      <p:sp>
        <p:nvSpPr>
          <p:cNvPr id="2" name="Rectangle 1"/>
          <p:cNvSpPr/>
          <p:nvPr/>
        </p:nvSpPr>
        <p:spPr>
          <a:xfrm>
            <a:off x="3937518" y="207111"/>
            <a:ext cx="3589444" cy="400110"/>
          </a:xfrm>
          <a:prstGeom prst="rect">
            <a:avLst/>
          </a:prstGeom>
        </p:spPr>
        <p:txBody>
          <a:bodyPr wrap="none">
            <a:spAutoFit/>
          </a:bodyPr>
          <a:lstStyle/>
          <a:p>
            <a:r>
              <a:rPr lang="en-US" sz="2000" b="1" dirty="0" err="1" smtClean="0">
                <a:latin typeface="Sylfaen" panose="010A0502050306030303" pitchFamily="18" charset="0"/>
              </a:rPr>
              <a:t>საპროე</a:t>
            </a:r>
            <a:r>
              <a:rPr lang="ka-GE" sz="2000" b="1" dirty="0" smtClean="0">
                <a:latin typeface="Sylfaen" panose="010A0502050306030303" pitchFamily="18" charset="0"/>
              </a:rPr>
              <a:t>ქ</a:t>
            </a:r>
            <a:r>
              <a:rPr lang="en-US" sz="2000" b="1" dirty="0" err="1" smtClean="0">
                <a:latin typeface="Sylfaen" panose="010A0502050306030303" pitchFamily="18" charset="0"/>
              </a:rPr>
              <a:t>ტო</a:t>
            </a:r>
            <a:r>
              <a:rPr lang="en-US" sz="2000" b="1" dirty="0" smtClean="0">
                <a:latin typeface="Sylfaen" panose="010A0502050306030303" pitchFamily="18" charset="0"/>
              </a:rPr>
              <a:t> </a:t>
            </a:r>
            <a:r>
              <a:rPr lang="ka-GE" sz="2000" b="1" dirty="0" smtClean="0">
                <a:latin typeface="Sylfaen" panose="010A0502050306030303" pitchFamily="18" charset="0"/>
              </a:rPr>
              <a:t>ალტერნატივები</a:t>
            </a:r>
            <a:endParaRPr lang="en-US" sz="2000" b="1" dirty="0">
              <a:latin typeface="Sylfaen" panose="010A0502050306030303" pitchFamily="18" charset="0"/>
            </a:endParaRPr>
          </a:p>
        </p:txBody>
      </p:sp>
      <p:sp>
        <p:nvSpPr>
          <p:cNvPr id="12" name="Rectangle 11"/>
          <p:cNvSpPr/>
          <p:nvPr/>
        </p:nvSpPr>
        <p:spPr>
          <a:xfrm>
            <a:off x="27639" y="2604731"/>
            <a:ext cx="12110572" cy="338554"/>
          </a:xfrm>
          <a:prstGeom prst="rect">
            <a:avLst/>
          </a:prstGeom>
        </p:spPr>
        <p:txBody>
          <a:bodyPr wrap="square">
            <a:spAutoFit/>
          </a:bodyPr>
          <a:lstStyle/>
          <a:p>
            <a:r>
              <a:rPr lang="ka-GE" sz="1600" b="1" dirty="0">
                <a:solidFill>
                  <a:schemeClr val="bg1"/>
                </a:solidFill>
              </a:rPr>
              <a:t>არსებული ხიდის ადგილმდებარეობის (იისფერი) და ახალი ხიდის ადგილმდებარეობის (წითელი) აერო ფოტოსურათი </a:t>
            </a:r>
            <a:endParaRPr lang="en-US" b="1" dirty="0">
              <a:solidFill>
                <a:schemeClr val="bg1"/>
              </a:solidFill>
            </a:endParaRPr>
          </a:p>
        </p:txBody>
      </p:sp>
      <p:sp>
        <p:nvSpPr>
          <p:cNvPr id="11" name="Rectangle 10"/>
          <p:cNvSpPr/>
          <p:nvPr/>
        </p:nvSpPr>
        <p:spPr>
          <a:xfrm>
            <a:off x="0" y="1320428"/>
            <a:ext cx="7986482" cy="3785652"/>
          </a:xfrm>
          <a:prstGeom prst="rect">
            <a:avLst/>
          </a:prstGeom>
        </p:spPr>
        <p:txBody>
          <a:bodyPr wrap="none">
            <a:spAutoFit/>
          </a:bodyPr>
          <a:lstStyle/>
          <a:p>
            <a:pPr marL="342900" indent="-342900">
              <a:buFont typeface="Arial" panose="020B0604020202020204" pitchFamily="34" charset="0"/>
              <a:buChar char="•"/>
            </a:pPr>
            <a:r>
              <a:rPr lang="en-US" sz="2000" dirty="0" smtClean="0">
                <a:latin typeface="Sylfaen" panose="010A0502050306030303" pitchFamily="18" charset="0"/>
              </a:rPr>
              <a:t>ა</a:t>
            </a:r>
            <a:r>
              <a:rPr lang="ka-GE" sz="2000" dirty="0" err="1" smtClean="0">
                <a:latin typeface="Sylfaen" panose="010A0502050306030303" pitchFamily="18" charset="0"/>
              </a:rPr>
              <a:t>რქმედების</a:t>
            </a:r>
            <a:r>
              <a:rPr lang="ka-GE" sz="2000" dirty="0" smtClean="0">
                <a:latin typeface="Sylfaen" panose="010A0502050306030303" pitchFamily="18" charset="0"/>
              </a:rPr>
              <a:t> (ნულოვანი) ალტერნატივა</a:t>
            </a:r>
          </a:p>
          <a:p>
            <a:pPr marL="342900" indent="-342900">
              <a:buFont typeface="Arial" panose="020B0604020202020204" pitchFamily="34" charset="0"/>
              <a:buChar char="•"/>
            </a:pPr>
            <a:endParaRPr lang="ka-GE" sz="2000" dirty="0" smtClean="0">
              <a:latin typeface="Sylfaen" panose="010A0502050306030303" pitchFamily="18" charset="0"/>
            </a:endParaRPr>
          </a:p>
          <a:p>
            <a:pPr marL="342900" indent="-342900">
              <a:buFont typeface="Arial" panose="020B0604020202020204" pitchFamily="34" charset="0"/>
              <a:buChar char="•"/>
            </a:pPr>
            <a:r>
              <a:rPr lang="ka-GE" sz="2000" dirty="0" smtClean="0">
                <a:latin typeface="Sylfaen" panose="010A0502050306030303" pitchFamily="18" charset="0"/>
              </a:rPr>
              <a:t>ხიდის განთავსების ტერიტორიის ალტერნატიული ვარიანტები</a:t>
            </a:r>
            <a:endParaRPr lang="ka-GE" sz="2000" dirty="0" smtClean="0">
              <a:latin typeface="Sylfaen" panose="010A0502050306030303" pitchFamily="18" charset="0"/>
            </a:endParaRPr>
          </a:p>
          <a:p>
            <a:pPr marL="342900" indent="-342900">
              <a:buFont typeface="Arial" panose="020B0604020202020204" pitchFamily="34" charset="0"/>
              <a:buChar char="•"/>
            </a:pPr>
            <a:endParaRPr lang="en-US" sz="2000" dirty="0" smtClean="0">
              <a:latin typeface="Sylfaen" panose="010A0502050306030303" pitchFamily="18" charset="0"/>
            </a:endParaRPr>
          </a:p>
          <a:p>
            <a:pPr marL="342900" indent="-342900">
              <a:buFont typeface="Arial" panose="020B0604020202020204" pitchFamily="34" charset="0"/>
              <a:buChar char="•"/>
            </a:pPr>
            <a:r>
              <a:rPr lang="ka-GE" sz="2000" dirty="0" smtClean="0">
                <a:latin typeface="Sylfaen" panose="010A0502050306030303" pitchFamily="18" charset="0"/>
              </a:rPr>
              <a:t>ხიდის პარამეტრების ალტერნატიული ვარიანტები</a:t>
            </a:r>
            <a:endParaRPr lang="en-US" sz="2000" dirty="0" smtClean="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a:p>
            <a:pPr marL="342900" indent="-342900">
              <a:buFont typeface="Arial" panose="020B0604020202020204" pitchFamily="34" charset="0"/>
              <a:buChar char="•"/>
            </a:pPr>
            <a:endParaRPr lang="en-US" sz="2000" dirty="0" smtClean="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a:p>
            <a:pPr marL="342900" indent="-342900">
              <a:buFont typeface="Arial" panose="020B0604020202020204" pitchFamily="34" charset="0"/>
              <a:buChar char="•"/>
            </a:pPr>
            <a:endParaRPr lang="en-US" sz="2000" dirty="0" smtClean="0">
              <a:latin typeface="Sylfaen" panose="010A0502050306030303" pitchFamily="18" charset="0"/>
            </a:endParaRPr>
          </a:p>
          <a:p>
            <a:pPr marL="342900" indent="-342900">
              <a:buFont typeface="Arial" panose="020B0604020202020204" pitchFamily="34" charset="0"/>
              <a:buChar char="•"/>
            </a:pPr>
            <a:endParaRPr lang="ka-GE" sz="2000" dirty="0" smtClean="0">
              <a:latin typeface="Sylfaen" panose="010A0502050306030303" pitchFamily="18" charset="0"/>
            </a:endParaRPr>
          </a:p>
          <a:p>
            <a:pPr marL="342900" indent="-342900">
              <a:buFont typeface="Arial" panose="020B0604020202020204" pitchFamily="34" charset="0"/>
              <a:buChar char="•"/>
            </a:pPr>
            <a:endParaRPr lang="en-US" sz="2000" dirty="0" smtClean="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p:txBody>
      </p:sp>
      <p:sp>
        <p:nvSpPr>
          <p:cNvPr id="5" name="Rectangle 4"/>
          <p:cNvSpPr/>
          <p:nvPr/>
        </p:nvSpPr>
        <p:spPr>
          <a:xfrm>
            <a:off x="0" y="3527282"/>
            <a:ext cx="11952514" cy="1015663"/>
          </a:xfrm>
          <a:prstGeom prst="rect">
            <a:avLst/>
          </a:prstGeom>
        </p:spPr>
        <p:txBody>
          <a:bodyPr wrap="square">
            <a:spAutoFit/>
          </a:bodyPr>
          <a:lstStyle/>
          <a:p>
            <a:pPr marL="342900" indent="-342900">
              <a:buFont typeface="Arial" panose="020B0604020202020204" pitchFamily="34" charset="0"/>
              <a:buChar char="•"/>
            </a:pPr>
            <a:r>
              <a:rPr lang="ka-GE" sz="2000" b="1" u="sng" dirty="0"/>
              <a:t>ტექნიკურ-ეკონომიური მაჩვენებლების გაანალიზების შედეგად უპირატესობა მიენიჭა</a:t>
            </a:r>
          </a:p>
          <a:p>
            <a:pPr marL="344488" indent="-344488"/>
            <a:r>
              <a:rPr lang="ka-GE" sz="2000" b="1" dirty="0" smtClean="0"/>
              <a:t>    </a:t>
            </a:r>
            <a:r>
              <a:rPr lang="ka-GE" sz="2000" b="1" u="sng" dirty="0" smtClean="0"/>
              <a:t> </a:t>
            </a:r>
            <a:r>
              <a:rPr lang="ka-GE" sz="2000" b="1" u="sng" dirty="0" smtClean="0"/>
              <a:t>ხიდის პარამეტრების პირველ ალტერნატიულ ვარიანტს, </a:t>
            </a:r>
            <a:r>
              <a:rPr lang="ka-GE" sz="2000" b="1" u="sng" dirty="0"/>
              <a:t>როგორც ტექნიკურად უფრო </a:t>
            </a:r>
            <a:r>
              <a:rPr lang="ka-GE" sz="2000" b="1" u="sng" dirty="0" smtClean="0"/>
              <a:t>   სრულყოფილს</a:t>
            </a:r>
            <a:r>
              <a:rPr lang="ka-GE" sz="2000" b="1" u="sng" dirty="0" smtClean="0"/>
              <a:t>.</a:t>
            </a:r>
            <a:endParaRPr lang="ka-GE" sz="2000" b="1" u="sng" dirty="0"/>
          </a:p>
        </p:txBody>
      </p:sp>
    </p:spTree>
    <p:extLst>
      <p:ext uri="{BB962C8B-B14F-4D97-AF65-F5344CB8AC3E}">
        <p14:creationId xmlns:p14="http://schemas.microsoft.com/office/powerpoint/2010/main" val="315678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6</a:t>
            </a:fld>
            <a:endParaRPr lang="en-US" dirty="0"/>
          </a:p>
        </p:txBody>
      </p:sp>
      <p:sp>
        <p:nvSpPr>
          <p:cNvPr id="2" name="Rectangle 1"/>
          <p:cNvSpPr/>
          <p:nvPr/>
        </p:nvSpPr>
        <p:spPr>
          <a:xfrm>
            <a:off x="2808514" y="150963"/>
            <a:ext cx="6667210" cy="400110"/>
          </a:xfrm>
          <a:prstGeom prst="rect">
            <a:avLst/>
          </a:prstGeom>
        </p:spPr>
        <p:txBody>
          <a:bodyPr wrap="none">
            <a:spAutoFit/>
          </a:bodyPr>
          <a:lstStyle/>
          <a:p>
            <a:r>
              <a:rPr lang="ka-GE" sz="2000" b="1" u="sng" dirty="0"/>
              <a:t>ხიდის პარამეტრების პირველ ალტერნატიულ </a:t>
            </a:r>
            <a:r>
              <a:rPr lang="ka-GE" sz="2000" b="1" u="sng" dirty="0" smtClean="0"/>
              <a:t>ვარიანტი</a:t>
            </a:r>
            <a:endParaRPr lang="en-US" sz="2000" b="1" dirty="0">
              <a:latin typeface="Sylfaen" panose="010A0502050306030303" pitchFamily="18" charset="0"/>
            </a:endParaRPr>
          </a:p>
        </p:txBody>
      </p:sp>
      <p:sp>
        <p:nvSpPr>
          <p:cNvPr id="13" name="Rectangle 12"/>
          <p:cNvSpPr/>
          <p:nvPr/>
        </p:nvSpPr>
        <p:spPr>
          <a:xfrm>
            <a:off x="382555" y="570301"/>
            <a:ext cx="11569959" cy="2308324"/>
          </a:xfrm>
          <a:prstGeom prst="rect">
            <a:avLst/>
          </a:prstGeom>
        </p:spPr>
        <p:txBody>
          <a:bodyPr wrap="square">
            <a:spAutoFit/>
          </a:bodyPr>
          <a:lstStyle/>
          <a:p>
            <a:pPr marL="285750" indent="-285750" algn="just">
              <a:buFont typeface="Arial" panose="020B0604020202020204" pitchFamily="34" charset="0"/>
              <a:buChar char="•"/>
            </a:pPr>
            <a:r>
              <a:rPr lang="ka-GE" dirty="0"/>
              <a:t>პირველი ალტერნატიული ვარიანტის შემთხვევაში, საპროექტო ხიდის საწყისად მიღებულია კმ 13+624-ი ხოლო ბოლოდ კმ 14+088.1, შესაბამისად, ხიდის სიგრძე შეადგენს 464.1 მ-ს და მდინარის მარცხენა ნაპირთან საპროექტო ხიდი არსებულთან მიმართებაში დაგრძელებული იქნება 99 მ-ით</a:t>
            </a:r>
            <a:r>
              <a:rPr lang="ka-GE" dirty="0" smtClean="0"/>
              <a:t>.</a:t>
            </a:r>
          </a:p>
          <a:p>
            <a:pPr marL="285750" indent="-285750" algn="just">
              <a:buFont typeface="Arial" panose="020B0604020202020204" pitchFamily="34" charset="0"/>
              <a:buChar char="•"/>
            </a:pPr>
            <a:endParaRPr lang="ka-GE" dirty="0" smtClean="0"/>
          </a:p>
          <a:p>
            <a:pPr marL="285750" indent="-285750" algn="just">
              <a:buFont typeface="Arial" panose="020B0604020202020204" pitchFamily="34" charset="0"/>
              <a:buChar char="•"/>
            </a:pPr>
            <a:r>
              <a:rPr lang="ka-GE" dirty="0"/>
              <a:t>აღნიშნული ალტერნატიული ვარიანტის შემთხვევაში მნიშვნელოვნად იქნება გაუმჯობესებული გზის ჰორიზონტალური და ვერტიკალური პარამეტრები, ასევე მნიშვნელოვნად გაუმჯობესდება ხიდის მარცხენა მისასვლელი, რომელიც განლაგებული იქნება ჰორიზონტალურ 160 მ-იან </a:t>
            </a:r>
            <a:r>
              <a:rPr lang="ka-GE" dirty="0" smtClean="0"/>
              <a:t>რადიუსზე;</a:t>
            </a:r>
          </a:p>
          <a:p>
            <a:pPr marL="285750" indent="-285750" algn="just">
              <a:buFont typeface="Arial" panose="020B0604020202020204" pitchFamily="34" charset="0"/>
              <a:buChar char="•"/>
            </a:pPr>
            <a:endParaRPr lang="en-US" b="1" dirty="0" smtClean="0"/>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751692" y="2897853"/>
            <a:ext cx="6886222" cy="2830913"/>
          </a:xfrm>
          <a:prstGeom prst="rect">
            <a:avLst/>
          </a:prstGeom>
        </p:spPr>
      </p:pic>
    </p:spTree>
    <p:extLst>
      <p:ext uri="{BB962C8B-B14F-4D97-AF65-F5344CB8AC3E}">
        <p14:creationId xmlns:p14="http://schemas.microsoft.com/office/powerpoint/2010/main" val="813870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7</a:t>
            </a:fld>
            <a:endParaRPr lang="en-US" dirty="0"/>
          </a:p>
        </p:txBody>
      </p:sp>
      <p:sp>
        <p:nvSpPr>
          <p:cNvPr id="2" name="Rectangle 1"/>
          <p:cNvSpPr/>
          <p:nvPr/>
        </p:nvSpPr>
        <p:spPr>
          <a:xfrm>
            <a:off x="4953546" y="192182"/>
            <a:ext cx="2584362" cy="430887"/>
          </a:xfrm>
          <a:prstGeom prst="rect">
            <a:avLst/>
          </a:prstGeom>
        </p:spPr>
        <p:txBody>
          <a:bodyPr wrap="none">
            <a:spAutoFit/>
          </a:bodyPr>
          <a:lstStyle/>
          <a:p>
            <a:r>
              <a:rPr lang="ka-GE" sz="2200" b="1" dirty="0"/>
              <a:t>სამშენებლო </a:t>
            </a:r>
            <a:r>
              <a:rPr lang="ka-GE" sz="2200" b="1" dirty="0" smtClean="0"/>
              <a:t>ბანაკი</a:t>
            </a:r>
            <a:endParaRPr lang="en-US" sz="2200" b="1" dirty="0"/>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17634" y="577216"/>
            <a:ext cx="11386686" cy="6247864"/>
          </a:xfrm>
          <a:prstGeom prst="rect">
            <a:avLst/>
          </a:prstGeom>
        </p:spPr>
        <p:txBody>
          <a:bodyPr wrap="square">
            <a:spAutoFit/>
          </a:bodyPr>
          <a:lstStyle/>
          <a:p>
            <a:pPr marL="342900" indent="-342900" algn="just">
              <a:buFont typeface="Arial" panose="020B0604020202020204" pitchFamily="34" charset="0"/>
              <a:buChar char="•"/>
            </a:pPr>
            <a:r>
              <a:rPr lang="ka-GE" sz="2000" dirty="0"/>
              <a:t>საპროექტო ხიდის სამშენებლო სამუშაოების შესასრულებლად საჭირო იქნება მდინარის მარჯვენა და მარცხენა სანაპიროზე სამშენებლო ბანაკების მოწყობა, სადაც განლაგდება დროებითი შენობა ნაგებობები: </a:t>
            </a:r>
          </a:p>
          <a:p>
            <a:pPr marL="401638" algn="just"/>
            <a:r>
              <a:rPr lang="ka-GE" sz="2000" dirty="0"/>
              <a:t>-</a:t>
            </a:r>
            <a:r>
              <a:rPr lang="ka-GE" sz="2000" dirty="0" smtClean="0"/>
              <a:t> </a:t>
            </a:r>
            <a:r>
              <a:rPr lang="ka-GE" sz="2000" dirty="0"/>
              <a:t>სადარაჯო ჯიხური; </a:t>
            </a:r>
          </a:p>
          <a:p>
            <a:pPr marL="401638" algn="just"/>
            <a:r>
              <a:rPr lang="ka-GE" sz="2000" dirty="0"/>
              <a:t>-</a:t>
            </a:r>
            <a:r>
              <a:rPr lang="ka-GE" sz="2000" dirty="0" smtClean="0"/>
              <a:t> </a:t>
            </a:r>
            <a:r>
              <a:rPr lang="ka-GE" sz="2000" dirty="0"/>
              <a:t>საყოფაცხოვრებო მოდული; </a:t>
            </a:r>
          </a:p>
          <a:p>
            <a:pPr marL="401638" algn="just"/>
            <a:r>
              <a:rPr lang="ka-GE" sz="2000" dirty="0"/>
              <a:t>-</a:t>
            </a:r>
            <a:r>
              <a:rPr lang="ka-GE" sz="2000" dirty="0" smtClean="0"/>
              <a:t> </a:t>
            </a:r>
            <a:r>
              <a:rPr lang="ka-GE" sz="2000" dirty="0"/>
              <a:t>სათავსოები; </a:t>
            </a:r>
          </a:p>
          <a:p>
            <a:pPr marL="401638" algn="just"/>
            <a:r>
              <a:rPr lang="ka-GE" sz="2000" dirty="0"/>
              <a:t>-</a:t>
            </a:r>
            <a:r>
              <a:rPr lang="ka-GE" sz="2000" dirty="0" smtClean="0"/>
              <a:t> </a:t>
            </a:r>
            <a:r>
              <a:rPr lang="ka-GE" sz="2000" dirty="0"/>
              <a:t>საცხოვრებელი შენობები; </a:t>
            </a:r>
          </a:p>
          <a:p>
            <a:pPr marL="401638" algn="just"/>
            <a:r>
              <a:rPr lang="ka-GE" sz="2000" dirty="0"/>
              <a:t>-</a:t>
            </a:r>
            <a:r>
              <a:rPr lang="ka-GE" sz="2000" dirty="0" smtClean="0"/>
              <a:t> </a:t>
            </a:r>
            <a:r>
              <a:rPr lang="ka-GE" sz="2000" dirty="0"/>
              <a:t>ბიო-ტუალეტები; </a:t>
            </a:r>
          </a:p>
          <a:p>
            <a:pPr marL="401638" algn="just"/>
            <a:r>
              <a:rPr lang="ka-GE" sz="2000" dirty="0"/>
              <a:t>-</a:t>
            </a:r>
            <a:r>
              <a:rPr lang="ka-GE" sz="2000" dirty="0" smtClean="0"/>
              <a:t> </a:t>
            </a:r>
            <a:r>
              <a:rPr lang="ka-GE" sz="2000" dirty="0"/>
              <a:t>ღია </a:t>
            </a:r>
            <a:r>
              <a:rPr lang="ka-GE" sz="2000" dirty="0" err="1"/>
              <a:t>სასაწყობე</a:t>
            </a:r>
            <a:r>
              <a:rPr lang="ka-GE" sz="2000" dirty="0"/>
              <a:t> ფართები; </a:t>
            </a:r>
          </a:p>
          <a:p>
            <a:pPr marL="401638" algn="just"/>
            <a:r>
              <a:rPr lang="ka-GE" sz="2000" dirty="0"/>
              <a:t>-</a:t>
            </a:r>
            <a:r>
              <a:rPr lang="ka-GE" sz="2000" dirty="0" smtClean="0"/>
              <a:t> </a:t>
            </a:r>
            <a:r>
              <a:rPr lang="ka-GE" sz="2000" dirty="0"/>
              <a:t>გადახურული ფარდული ცემენტის, საღებავებისა და სხვა მასალებისათვის. </a:t>
            </a:r>
          </a:p>
          <a:p>
            <a:pPr marL="342900" indent="-342900" algn="just">
              <a:buFont typeface="Arial" panose="020B0604020202020204" pitchFamily="34" charset="0"/>
              <a:buChar char="•"/>
            </a:pPr>
            <a:r>
              <a:rPr lang="ka-GE" sz="2000" dirty="0" smtClean="0"/>
              <a:t>სამუშაოების </a:t>
            </a:r>
            <a:r>
              <a:rPr lang="ka-GE" sz="2000" dirty="0"/>
              <a:t>კონკრეტულ ადგილებზე და დროებითი სამშენებლო მოედნის ირგვლივ მოეწყობა დროებითი ღობე. სამშენებლო მოედანი აღჭურვილი იქნება საინჟინრო ქსელებით და ელექტრო გენერატორით, რომელზეც დაერთდება სამშენებლო მოედნის ობიექტები. </a:t>
            </a:r>
            <a:endParaRPr lang="ka-GE" sz="2000" dirty="0" smtClean="0"/>
          </a:p>
          <a:p>
            <a:pPr marL="342900" indent="-342900" algn="just">
              <a:buFont typeface="Arial" panose="020B0604020202020204" pitchFamily="34" charset="0"/>
              <a:buChar char="•"/>
            </a:pPr>
            <a:r>
              <a:rPr lang="ka-GE" sz="2000" dirty="0"/>
              <a:t>სამშენებლო ბანაკებში და მოედნებზე არ არის გათვალისწინებული სამსხვრეველას, ბეტონის კვანძის და ასფალტის ქარხნის მოწყობა, ბეტონის შემოტანა გათვალისწინებულია ბეტონის ქარხნებიდან, </a:t>
            </a:r>
            <a:r>
              <a:rPr lang="ka-GE" sz="2000" dirty="0" err="1"/>
              <a:t>ბეტონმზიდი</a:t>
            </a:r>
            <a:r>
              <a:rPr lang="ka-GE" sz="2000" dirty="0"/>
              <a:t> მანქანის საშუალებით, ხოლო ასფალტი, შემოტანილი იქნება სხვა იურიდიული პირების ასფალტის ქარხნიდან. ბანაკის ტერიტორიაზე არ იგეგმება არც საწვავის რეზერვუარის განთავსება. სამშენებლო ტექნიკის საწვავით გამართვა განხორციელდება უახლოეს ავტოგასამართ სადგურებზე და საჭიროების შემთხვევაში, საწვავის მიწოდება მოხდება სპეციალური ავტოცისტერნის საშუალებით </a:t>
            </a:r>
            <a:endParaRPr lang="en-US" sz="2000" b="1" dirty="0"/>
          </a:p>
        </p:txBody>
      </p:sp>
    </p:spTree>
    <p:extLst>
      <p:ext uri="{BB962C8B-B14F-4D97-AF65-F5344CB8AC3E}">
        <p14:creationId xmlns:p14="http://schemas.microsoft.com/office/powerpoint/2010/main" val="16069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8606"/>
          </a:xfrm>
        </p:spPr>
        <p:txBody>
          <a:bodyPr>
            <a:normAutofit/>
          </a:bodyPr>
          <a:lstStyle/>
          <a:p>
            <a:r>
              <a:rPr lang="ka-GE" sz="2000" b="1" dirty="0"/>
              <a:t>სამშენებლო ინფრასტრუქტურის განლაგების სიტუაციური რუკა </a:t>
            </a:r>
            <a:endParaRPr lang="en-US" sz="2000" b="1" dirty="0"/>
          </a:p>
        </p:txBody>
      </p:sp>
      <p:pic>
        <p:nvPicPr>
          <p:cNvPr id="4" name="Content Placeholder 3"/>
          <p:cNvPicPr>
            <a:picLocks noGrp="1" noChangeAspect="1"/>
          </p:cNvPicPr>
          <p:nvPr>
            <p:ph idx="1"/>
          </p:nvPr>
        </p:nvPicPr>
        <p:blipFill>
          <a:blip r:embed="rId2"/>
          <a:stretch>
            <a:fillRect/>
          </a:stretch>
        </p:blipFill>
        <p:spPr>
          <a:xfrm>
            <a:off x="1017037" y="923732"/>
            <a:ext cx="10011748" cy="5505060"/>
          </a:xfrm>
          <a:prstGeom prst="rect">
            <a:avLst/>
          </a:prstGeom>
        </p:spPr>
      </p:pic>
    </p:spTree>
    <p:extLst>
      <p:ext uri="{BB962C8B-B14F-4D97-AF65-F5344CB8AC3E}">
        <p14:creationId xmlns:p14="http://schemas.microsoft.com/office/powerpoint/2010/main" val="51812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9</a:t>
            </a:fld>
            <a:endParaRPr lang="en-US" dirty="0"/>
          </a:p>
        </p:txBody>
      </p:sp>
      <p:sp>
        <p:nvSpPr>
          <p:cNvPr id="2" name="Rectangle 1"/>
          <p:cNvSpPr/>
          <p:nvPr/>
        </p:nvSpPr>
        <p:spPr>
          <a:xfrm>
            <a:off x="4208009" y="214258"/>
            <a:ext cx="3217547" cy="400110"/>
          </a:xfrm>
          <a:prstGeom prst="rect">
            <a:avLst/>
          </a:prstGeom>
        </p:spPr>
        <p:txBody>
          <a:bodyPr wrap="none">
            <a:spAutoFit/>
          </a:bodyPr>
          <a:lstStyle/>
          <a:p>
            <a:r>
              <a:rPr lang="en-US" sz="2000" b="1" dirty="0" smtClean="0">
                <a:latin typeface="Sylfaen" panose="010A0502050306030303" pitchFamily="18" charset="0"/>
              </a:rPr>
              <a:t>მ</a:t>
            </a:r>
            <a:r>
              <a:rPr lang="ka-GE" sz="2000" b="1" dirty="0" err="1" smtClean="0">
                <a:latin typeface="Sylfaen" panose="010A0502050306030303" pitchFamily="18" charset="0"/>
              </a:rPr>
              <a:t>შენებლობის</a:t>
            </a:r>
            <a:r>
              <a:rPr lang="ka-GE" sz="2000" b="1" dirty="0" smtClean="0">
                <a:latin typeface="Sylfaen" panose="010A0502050306030303" pitchFamily="18" charset="0"/>
              </a:rPr>
              <a:t> ორგანიზება</a:t>
            </a:r>
            <a:endParaRPr lang="en-US" sz="2000" b="1" dirty="0">
              <a:latin typeface="Sylfaen" panose="010A0502050306030303" pitchFamily="18" charset="0"/>
            </a:endParaRPr>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653143" y="1132358"/>
            <a:ext cx="10972800" cy="4093428"/>
          </a:xfrm>
          <a:prstGeom prst="rect">
            <a:avLst/>
          </a:prstGeom>
        </p:spPr>
        <p:txBody>
          <a:bodyPr wrap="square">
            <a:spAutoFit/>
          </a:bodyPr>
          <a:lstStyle/>
          <a:p>
            <a:r>
              <a:rPr lang="ka-GE" sz="2000" dirty="0"/>
              <a:t>მშენებლობის ეტაპი შეიძლება დაიყოს შემდეგ ძირითად სამუშაოებად: </a:t>
            </a:r>
            <a:endParaRPr lang="ka-GE" sz="2000" dirty="0" smtClean="0"/>
          </a:p>
          <a:p>
            <a:endParaRPr lang="ka-GE" sz="2000" dirty="0"/>
          </a:p>
          <a:p>
            <a:pPr marL="285750" indent="-285750">
              <a:buFont typeface="Arial" panose="020B0604020202020204" pitchFamily="34" charset="0"/>
              <a:buChar char="•"/>
            </a:pPr>
            <a:r>
              <a:rPr lang="ka-GE" sz="2000" dirty="0" smtClean="0"/>
              <a:t> </a:t>
            </a:r>
            <a:r>
              <a:rPr lang="ka-GE" sz="2000" dirty="0"/>
              <a:t>სამშენებლო ბანაკების და მოედნების მომზადება და მშენებლობისთვის საჭირო დანადგარ-მექანიზმების მობილიზაცია; </a:t>
            </a:r>
          </a:p>
          <a:p>
            <a:pPr marL="285750" indent="-285750">
              <a:buFont typeface="Arial" panose="020B0604020202020204" pitchFamily="34" charset="0"/>
              <a:buChar char="•"/>
            </a:pPr>
            <a:r>
              <a:rPr lang="ka-GE" sz="2000" dirty="0" smtClean="0"/>
              <a:t>ძირითადი </a:t>
            </a:r>
            <a:r>
              <a:rPr lang="ka-GE" sz="2000" dirty="0"/>
              <a:t>სამუშაოები: </a:t>
            </a:r>
          </a:p>
          <a:p>
            <a:pPr marL="285750" indent="-285750">
              <a:buFont typeface="Arial" panose="020B0604020202020204" pitchFamily="34" charset="0"/>
              <a:buChar char="•"/>
            </a:pPr>
            <a:r>
              <a:rPr lang="ka-GE" sz="2000" dirty="0" smtClean="0"/>
              <a:t>მიწის </a:t>
            </a:r>
            <a:r>
              <a:rPr lang="ka-GE" sz="2000" dirty="0"/>
              <a:t>სამუშაოები, ნაგებობის ფუნდამენტების მომზადება, თხრილების გაყვანა, წარმოქმნილი გრუნტის მართვა; </a:t>
            </a:r>
          </a:p>
          <a:p>
            <a:pPr marL="285750" indent="-285750">
              <a:buFont typeface="Arial" panose="020B0604020202020204" pitchFamily="34" charset="0"/>
              <a:buChar char="•"/>
            </a:pPr>
            <a:r>
              <a:rPr lang="ka-GE" sz="2000" dirty="0" smtClean="0"/>
              <a:t>მუდმივი </a:t>
            </a:r>
            <a:r>
              <a:rPr lang="ka-GE" sz="2000" dirty="0"/>
              <a:t>კონსტრუქციების მშენებლობა; </a:t>
            </a:r>
          </a:p>
          <a:p>
            <a:pPr marL="285750" indent="-285750">
              <a:buFont typeface="Arial" panose="020B0604020202020204" pitchFamily="34" charset="0"/>
              <a:buChar char="•"/>
            </a:pPr>
            <a:r>
              <a:rPr lang="ka-GE" sz="2000" dirty="0" err="1" smtClean="0"/>
              <a:t>სარეკულტივაციო</a:t>
            </a:r>
            <a:r>
              <a:rPr lang="ka-GE" sz="2000" dirty="0" smtClean="0"/>
              <a:t> </a:t>
            </a:r>
            <a:r>
              <a:rPr lang="ka-GE" sz="2000" dirty="0"/>
              <a:t>სამუშაოები. </a:t>
            </a:r>
          </a:p>
          <a:p>
            <a:endParaRPr lang="en-US" sz="2000" dirty="0"/>
          </a:p>
          <a:p>
            <a:r>
              <a:rPr lang="ka-GE" sz="2000" dirty="0"/>
              <a:t>კალენდარული გეგმის თანახმად, ხიდის მშენებლობის ხანგრძლივობა განსაზღვრულია 18 თვით. მშენებლობის ეტაპზე დასაქმებული იქნება 40-50 ადამიანი, მათგან დაახლოებით 60-70% იქნება </a:t>
            </a:r>
            <a:r>
              <a:rPr lang="ka-GE" sz="2000" dirty="0" smtClean="0"/>
              <a:t>ადგილობრივი </a:t>
            </a:r>
            <a:r>
              <a:rPr lang="ka-GE" sz="2000" dirty="0"/>
              <a:t>მოსახლეობა. </a:t>
            </a:r>
            <a:endParaRPr lang="en-US" sz="2000" dirty="0">
              <a:latin typeface="Sylfaen" panose="010A0502050306030303" pitchFamily="18" charset="0"/>
              <a:ea typeface="DejaVu Sans" panose="020B0603030804020204" pitchFamily="34" charset="0"/>
              <a:cs typeface="DejaVu Sans" panose="020B0603030804020204" pitchFamily="34" charset="0"/>
            </a:endParaRPr>
          </a:p>
        </p:txBody>
      </p:sp>
    </p:spTree>
    <p:extLst>
      <p:ext uri="{BB962C8B-B14F-4D97-AF65-F5344CB8AC3E}">
        <p14:creationId xmlns:p14="http://schemas.microsoft.com/office/powerpoint/2010/main" val="1911407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7942</TotalTime>
  <Words>2010</Words>
  <Application>Microsoft Office PowerPoint</Application>
  <PresentationFormat>Widescreen</PresentationFormat>
  <Paragraphs>265</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Times New Roman</vt:lpstr>
      <vt:lpstr>Wingdings</vt:lpstr>
      <vt:lpstr>Arial</vt:lpstr>
      <vt:lpstr>Symbol</vt:lpstr>
      <vt:lpstr>Calibri Light</vt:lpstr>
      <vt:lpstr>DejaVu Sans</vt:lpstr>
      <vt:lpstr>Sylfaen</vt:lpstr>
      <vt:lpstr>Calibri</vt:lpstr>
      <vt:lpstr>Office Theme</vt:lpstr>
      <vt:lpstr>PowerPoint Presentation</vt:lpstr>
      <vt:lpstr>PowerPoint Presentation</vt:lpstr>
      <vt:lpstr>PowerPoint Presentation</vt:lpstr>
      <vt:lpstr>საპროექტო ხიდის სამშენებელო დერეფნის სიტიაციური სქემა </vt:lpstr>
      <vt:lpstr>PowerPoint Presentation</vt:lpstr>
      <vt:lpstr>PowerPoint Presentation</vt:lpstr>
      <vt:lpstr>PowerPoint Presentation</vt:lpstr>
      <vt:lpstr>სამშენებლო ინფრასტრუქტურის განლაგების სიტუაციური რუკა </vt:lpstr>
      <vt:lpstr>PowerPoint Presentation</vt:lpstr>
      <vt:lpstr>PowerPoint Presentation</vt:lpstr>
      <vt:lpstr>PowerPoint Presentation</vt:lpstr>
      <vt:lpstr>ნარჩენების მართვა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გმადლობთ ყურადღებისთვის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 Parks’ Tree Inventory Overviews                June 20, 2017</dc:title>
  <cp:lastModifiedBy>Windows User</cp:lastModifiedBy>
  <cp:revision>562</cp:revision>
  <dcterms:modified xsi:type="dcterms:W3CDTF">2020-03-30T13:37:07Z</dcterms:modified>
</cp:coreProperties>
</file>