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6858000" cx="12192000"/>
  <p:notesSz cx="6858000" cy="9144000"/>
  <p:embeddedFontLst>
    <p:embeddedFont>
      <p:font typeface="Merriweather"/>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AC42A08-FD2E-489A-AAF5-F86B885F28DC}">
  <a:tblStyle styleId="{9AC42A08-FD2E-489A-AAF5-F86B885F28D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F0F0"/>
          </a:solidFill>
        </a:fill>
      </a:tcStyle>
    </a:wholeTbl>
    <a:band1H>
      <a:tcTxStyle/>
      <a:tcStyle>
        <a:fill>
          <a:solidFill>
            <a:srgbClr val="E0E0E0"/>
          </a:solidFill>
        </a:fill>
      </a:tcStyle>
    </a:band1H>
    <a:band2H>
      <a:tcTxStyle/>
    </a:band2H>
    <a:band1V>
      <a:tcTxStyle/>
      <a:tcStyle>
        <a:fill>
          <a:solidFill>
            <a:srgbClr val="E0E0E0"/>
          </a:solidFill>
        </a:fill>
      </a:tcStyle>
    </a:band1V>
    <a:band2V>
      <a:tcTxStyle/>
    </a:band2V>
    <a:lastCol>
      <a:tcTxStyle b="on" i="off">
        <a:font>
          <a:latin typeface="Calibri"/>
          <a:ea typeface="Calibri"/>
          <a:cs typeface="Calibri"/>
        </a:font>
        <a:schemeClr val="lt1"/>
      </a:tcTxStyle>
      <a:tcStyle>
        <a:fill>
          <a:solidFill>
            <a:schemeClr val="accent3"/>
          </a:solidFill>
        </a:fill>
      </a:tcStyle>
    </a:lastCol>
    <a:firstCol>
      <a:tcTxStyle b="on" i="off">
        <a:font>
          <a:latin typeface="Calibri"/>
          <a:ea typeface="Calibri"/>
          <a:cs typeface="Calibri"/>
        </a:font>
        <a:schemeClr val="lt1"/>
      </a:tcTxStyle>
      <a:tcStyle>
        <a:fill>
          <a:solidFill>
            <a:schemeClr val="accent3"/>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Merriweather-bold.fntdata"/><Relationship Id="rId14" Type="http://schemas.openxmlformats.org/officeDocument/2006/relationships/slide" Target="slides/slide8.xml"/><Relationship Id="rId36" Type="http://schemas.openxmlformats.org/officeDocument/2006/relationships/font" Target="fonts/Merriweather-regular.fntdata"/><Relationship Id="rId17" Type="http://schemas.openxmlformats.org/officeDocument/2006/relationships/slide" Target="slides/slide11.xml"/><Relationship Id="rId39" Type="http://schemas.openxmlformats.org/officeDocument/2006/relationships/font" Target="fonts/Merriweather-boldItalic.fntdata"/><Relationship Id="rId16" Type="http://schemas.openxmlformats.org/officeDocument/2006/relationships/slide" Target="slides/slide10.xml"/><Relationship Id="rId38" Type="http://schemas.openxmlformats.org/officeDocument/2006/relationships/font" Target="fonts/Merriweather-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ka-G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5.jpg"/><Relationship Id="rId5"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txBox="1"/>
          <p:nvPr>
            <p:ph type="ctrTitle"/>
          </p:nvPr>
        </p:nvSpPr>
        <p:spPr>
          <a:xfrm>
            <a:off x="1533330" y="2799184"/>
            <a:ext cx="9144000" cy="951722"/>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Font typeface="Calibri"/>
              <a:buNone/>
            </a:pPr>
            <a:r>
              <a:rPr b="1" lang="ka-GE" sz="2400"/>
              <a:t>აბასთუმნის შემოსავლელი საავტომობილო გზის მშენებლობის პროექტის გარემოზე ზემოქმედების შეფასების ანგარიში </a:t>
            </a:r>
            <a:endParaRPr b="1" sz="2400"/>
          </a:p>
        </p:txBody>
      </p:sp>
      <p:sp>
        <p:nvSpPr>
          <p:cNvPr id="85" name="Google Shape;85;p13"/>
          <p:cNvSpPr txBox="1"/>
          <p:nvPr>
            <p:ph idx="1" type="subTitle"/>
          </p:nvPr>
        </p:nvSpPr>
        <p:spPr>
          <a:xfrm>
            <a:off x="4281809" y="4497356"/>
            <a:ext cx="3479094" cy="78377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lang="ka-GE" sz="1800"/>
              <a:t>შპს ტრანსპროექტი</a:t>
            </a:r>
            <a:endParaRPr sz="1800"/>
          </a:p>
          <a:p>
            <a:pPr indent="0" lvl="0" marL="0" rtl="0" algn="ctr">
              <a:lnSpc>
                <a:spcPct val="90000"/>
              </a:lnSpc>
              <a:spcBef>
                <a:spcPts val="600"/>
              </a:spcBef>
              <a:spcAft>
                <a:spcPts val="0"/>
              </a:spcAft>
              <a:buClr>
                <a:schemeClr val="dk1"/>
              </a:buClr>
              <a:buSzPts val="1800"/>
              <a:buNone/>
            </a:pPr>
            <a:r>
              <a:rPr lang="ka-GE" sz="1800"/>
              <a:t>შპს გამა კონსალტინგი</a:t>
            </a:r>
            <a:endParaRPr sz="1800"/>
          </a:p>
        </p:txBody>
      </p:sp>
      <p:pic>
        <p:nvPicPr>
          <p:cNvPr id="86" name="Google Shape;86;p13"/>
          <p:cNvPicPr preferRelativeResize="0"/>
          <p:nvPr/>
        </p:nvPicPr>
        <p:blipFill rotWithShape="1">
          <a:blip r:embed="rId3">
            <a:alphaModFix/>
          </a:blip>
          <a:srcRect b="0" l="0" r="0" t="0"/>
          <a:stretch/>
        </p:blipFill>
        <p:spPr>
          <a:xfrm>
            <a:off x="5414277" y="5318479"/>
            <a:ext cx="1120852" cy="770694"/>
          </a:xfrm>
          <a:prstGeom prst="rect">
            <a:avLst/>
          </a:prstGeom>
          <a:noFill/>
          <a:ln>
            <a:noFill/>
          </a:ln>
        </p:spPr>
      </p:pic>
      <p:sp>
        <p:nvSpPr>
          <p:cNvPr id="87" name="Google Shape;87;p13"/>
          <p:cNvSpPr/>
          <p:nvPr/>
        </p:nvSpPr>
        <p:spPr>
          <a:xfrm>
            <a:off x="1222309" y="299406"/>
            <a:ext cx="10014857" cy="707886"/>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ka-GE" sz="2000" u="none" cap="none" strike="noStrike">
                <a:solidFill>
                  <a:schemeClr val="dk1"/>
                </a:solidFill>
                <a:latin typeface="Calibri"/>
                <a:ea typeface="Calibri"/>
                <a:cs typeface="Calibri"/>
                <a:sym typeface="Calibri"/>
              </a:rPr>
              <a:t>საქართველოს რეგიონული განვითარებისა და ინფრასტრუქტურის სამინისტროს საავტომობილო გზების დეპარტამენტი</a:t>
            </a:r>
            <a:endParaRPr/>
          </a:p>
        </p:txBody>
      </p:sp>
      <p:pic>
        <p:nvPicPr>
          <p:cNvPr id="88" name="Google Shape;88;p13"/>
          <p:cNvPicPr preferRelativeResize="0"/>
          <p:nvPr/>
        </p:nvPicPr>
        <p:blipFill rotWithShape="1">
          <a:blip r:embed="rId4">
            <a:alphaModFix/>
          </a:blip>
          <a:srcRect b="0" l="0" r="0" t="0"/>
          <a:stretch/>
        </p:blipFill>
        <p:spPr>
          <a:xfrm>
            <a:off x="5255368" y="1176491"/>
            <a:ext cx="1457326" cy="1228725"/>
          </a:xfrm>
          <a:prstGeom prst="rect">
            <a:avLst/>
          </a:prstGeom>
          <a:noFill/>
          <a:ln>
            <a:noFill/>
          </a:ln>
        </p:spPr>
      </p:pic>
      <p:sp>
        <p:nvSpPr>
          <p:cNvPr id="89" name="Google Shape;89;p13"/>
          <p:cNvSpPr txBox="1"/>
          <p:nvPr/>
        </p:nvSpPr>
        <p:spPr>
          <a:xfrm>
            <a:off x="5344272" y="6234028"/>
            <a:ext cx="127951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ka-GE" sz="1800" u="none" cap="none" strike="noStrike">
                <a:solidFill>
                  <a:schemeClr val="dk1"/>
                </a:solidFill>
                <a:latin typeface="Calibri"/>
                <a:ea typeface="Calibri"/>
                <a:cs typeface="Calibri"/>
                <a:sym typeface="Calibri"/>
              </a:rPr>
              <a:t>2020 წელი</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838200" y="150441"/>
            <a:ext cx="10515600" cy="5333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Calibri"/>
              <a:buNone/>
            </a:pPr>
            <a:r>
              <a:rPr b="1" lang="ka-GE" sz="2000">
                <a:latin typeface="Calibri"/>
                <a:ea typeface="Calibri"/>
                <a:cs typeface="Calibri"/>
                <a:sym typeface="Calibri"/>
              </a:rPr>
              <a:t>ალტერნატივა 5 (წითელი): სიგრძე 23კმ </a:t>
            </a:r>
            <a:endParaRPr b="1" sz="2000">
              <a:latin typeface="Calibri"/>
              <a:ea typeface="Calibri"/>
              <a:cs typeface="Calibri"/>
              <a:sym typeface="Calibri"/>
            </a:endParaRPr>
          </a:p>
        </p:txBody>
      </p:sp>
      <p:sp>
        <p:nvSpPr>
          <p:cNvPr id="144" name="Google Shape;144;p22"/>
          <p:cNvSpPr txBox="1"/>
          <p:nvPr>
            <p:ph idx="1" type="body"/>
          </p:nvPr>
        </p:nvSpPr>
        <p:spPr>
          <a:xfrm>
            <a:off x="838200" y="993913"/>
            <a:ext cx="10515600" cy="518305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dk1"/>
              </a:buClr>
              <a:buSzPts val="2000"/>
              <a:buChar char="•"/>
            </a:pPr>
            <a:r>
              <a:rPr lang="ka-GE" sz="2000"/>
              <a:t>საავტომობილო გზის მეხუთე ვარიანტი ასევე იწყება ქუთაისი (საღორია)-ბაღდათი-აბასთუმანი-ბენარას საავტომობილო გზის 95კმ-დან, ზღვის დონიდან 1203მ სიმაღლეზე, მიყვება მდ.კურცხანას ხეობის მარცხენა ფერდობს ჩრდილო-დასავლეთის მიმართულებით პკ 41+00-მდე;</a:t>
            </a:r>
            <a:endParaRPr/>
          </a:p>
          <a:p>
            <a:pPr indent="0" lvl="0" marL="0" rtl="0" algn="just">
              <a:lnSpc>
                <a:spcPct val="10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lang="ka-GE" sz="2000"/>
              <a:t>გზა გადის მეტად რთულ მთიან რელიეფში სადაც, გვხვდება ხშირი ღრმად ჩაჭრილი ხევები; </a:t>
            </a:r>
            <a:endParaRPr/>
          </a:p>
          <a:p>
            <a:pPr indent="-101600" lvl="0" marL="22860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lang="ka-GE" sz="2000"/>
              <a:t>ტრასა პკ0+00-დან- პკ88+00-მდე და პკ191+00- დან პკ227+06-მდე ემთხვევა მეოთხე ალტერნატიული ვარიანტის მიმართულებას. </a:t>
            </a:r>
            <a:endParaRPr/>
          </a:p>
          <a:p>
            <a:pPr indent="0" lvl="0" marL="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lang="ka-GE" sz="2000"/>
              <a:t>ალტერნატივა დაექვემდებარა შემდგომ შეფასებას. </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838200" y="0"/>
            <a:ext cx="10515600" cy="50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Calibri"/>
              <a:buNone/>
            </a:pPr>
            <a:r>
              <a:rPr b="1" lang="ka-GE" sz="2000"/>
              <a:t>ალტერნატივა 6 (ყვითელი): სიგრძე 16კმ. </a:t>
            </a:r>
            <a:endParaRPr b="1" sz="2000">
              <a:latin typeface="Merriweather"/>
              <a:ea typeface="Merriweather"/>
              <a:cs typeface="Merriweather"/>
              <a:sym typeface="Merriweather"/>
            </a:endParaRPr>
          </a:p>
        </p:txBody>
      </p:sp>
      <p:sp>
        <p:nvSpPr>
          <p:cNvPr id="150" name="Google Shape;150;p23"/>
          <p:cNvSpPr txBox="1"/>
          <p:nvPr>
            <p:ph idx="1" type="body"/>
          </p:nvPr>
        </p:nvSpPr>
        <p:spPr>
          <a:xfrm>
            <a:off x="838200" y="739471"/>
            <a:ext cx="10515600" cy="6003234"/>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dk1"/>
              </a:buClr>
              <a:buSzPts val="1800"/>
              <a:buChar char="•"/>
            </a:pPr>
            <a:r>
              <a:rPr lang="ka-GE" sz="1800"/>
              <a:t>საავტომობილო გზის მეექვსე განხილული ვარიანტი იწყება ქუთაისი (საღორია)-ბაღდათი-აბასთუმანი-ბენარას საავტომობილო გზის 94+575 კმ-დან, ზღვის დონიდან 1203მ სიმაღლეზე. პკ0+00-დან – პკ31+50-მდე გზის შემოთავაზებული მარშრუტი გადის მდ. კურცხანას ხეობაში და მიუყვება მდინარის მარცხენა ნაპირს. </a:t>
            </a:r>
            <a:endParaRPr/>
          </a:p>
          <a:p>
            <a:pPr indent="-228600" lvl="0" marL="228600" rtl="0" algn="just">
              <a:lnSpc>
                <a:spcPct val="100000"/>
              </a:lnSpc>
              <a:spcBef>
                <a:spcPts val="1000"/>
              </a:spcBef>
              <a:spcAft>
                <a:spcPts val="0"/>
              </a:spcAft>
              <a:buClr>
                <a:schemeClr val="dk1"/>
              </a:buClr>
              <a:buSzPts val="1800"/>
              <a:buChar char="•"/>
            </a:pPr>
            <a:r>
              <a:rPr lang="ka-GE" sz="1800"/>
              <a:t>მდ.კურცხანას ხეობის ფარგლებში გრძივი ქანობი მერყეობს 2.5-3.2% -მდე, პკ 31+50 დან გზა შორდება მდინარე კურცხანას ხეობას, უხვევს მარჯვნივ და მიემართება ჩრდილოეთის მიმართულებით იღებს თანდათან სიმაღლეს კვეთს ყანობის ქედს პკ67+40 (ყანობის ქედზე მდებარეობს აბასთუმნის ასტროფიზიკური ობსერვატორია გზის მარჯვენა მხარეს), სადაც გათვალისწინებულია გვირაბის მოწყობა, გვირაბის სამხრეთ პორტალი განლაგებულია პკ65+50 ზღვის დონიდან 1564მ-ზე, ხოლო ჩრდილოეთ პორტალი პკ69+20-ზე, ნიშნულია 1568მ-ი;</a:t>
            </a:r>
            <a:endParaRPr/>
          </a:p>
          <a:p>
            <a:pPr indent="-228600" lvl="0" marL="228600" rtl="0" algn="just">
              <a:lnSpc>
                <a:spcPct val="100000"/>
              </a:lnSpc>
              <a:spcBef>
                <a:spcPts val="1000"/>
              </a:spcBef>
              <a:spcAft>
                <a:spcPts val="0"/>
              </a:spcAft>
              <a:buClr>
                <a:schemeClr val="dk1"/>
              </a:buClr>
              <a:buSzPts val="1800"/>
              <a:buChar char="•"/>
            </a:pPr>
            <a:r>
              <a:rPr lang="ka-GE" sz="1800"/>
              <a:t>გვირაბის სიგრძეა 370მ, გვირაბის ჩრდილოეთ პორტალიდან პკ69+20-დან ტრასა განაგრძობს დაღმა სვლას პკ95+20-მდე, შემდეგ ტრასა კვლავ იწყებს აღმა სვლას პკ93+20-მდე. პკ93+20-დან ეშვება დაბლა პკ100+10-მდე, შემდეგ კვლავ ტრასა აღმა სვლით მიდის პკ124+000-მდე და აღწევს 1632მ ნიშნულს, შემდეგ დაღმა სვლით ხდება ტრასის განვითარება, ჩადის ხეობაში 1512-მდე, ხოლო პკ164+20-დან ტრასის განვითარება ხდება ზევითკენ სვლით და უერთდება ქუთაისი (საღორია)-ბაღდათი-აბასთუმანი - ბენარას არსებულ საავტომობილო გზას 82 კმ-ზე ზღვის დონიდან 1744მ სიმაღლეზე პკ199+09.5-ზე;</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4"/>
          <p:cNvSpPr txBox="1"/>
          <p:nvPr>
            <p:ph type="title"/>
          </p:nvPr>
        </p:nvSpPr>
        <p:spPr>
          <a:xfrm>
            <a:off x="4897259" y="125756"/>
            <a:ext cx="2147596" cy="48566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Merriweather"/>
              <a:buNone/>
            </a:pPr>
            <a:r>
              <a:rPr b="1" lang="ka-GE" sz="2000">
                <a:latin typeface="Merriweather"/>
                <a:ea typeface="Merriweather"/>
                <a:cs typeface="Merriweather"/>
                <a:sym typeface="Merriweather"/>
              </a:rPr>
              <a:t>ალტერნატივა 6</a:t>
            </a:r>
            <a:endParaRPr b="1" sz="2000">
              <a:latin typeface="Merriweather"/>
              <a:ea typeface="Merriweather"/>
              <a:cs typeface="Merriweather"/>
              <a:sym typeface="Merriweather"/>
            </a:endParaRPr>
          </a:p>
        </p:txBody>
      </p:sp>
      <p:pic>
        <p:nvPicPr>
          <p:cNvPr id="156" name="Google Shape;156;p24"/>
          <p:cNvPicPr preferRelativeResize="0"/>
          <p:nvPr>
            <p:ph idx="1" type="body"/>
          </p:nvPr>
        </p:nvPicPr>
        <p:blipFill rotWithShape="1">
          <a:blip r:embed="rId3">
            <a:alphaModFix/>
          </a:blip>
          <a:srcRect b="0" l="0" r="0" t="0"/>
          <a:stretch/>
        </p:blipFill>
        <p:spPr>
          <a:xfrm>
            <a:off x="168274" y="998376"/>
            <a:ext cx="7109604" cy="5594148"/>
          </a:xfrm>
          <a:prstGeom prst="rect">
            <a:avLst/>
          </a:prstGeom>
          <a:noFill/>
          <a:ln>
            <a:noFill/>
          </a:ln>
        </p:spPr>
      </p:pic>
      <p:pic>
        <p:nvPicPr>
          <p:cNvPr id="157" name="Google Shape;157;p24"/>
          <p:cNvPicPr preferRelativeResize="0"/>
          <p:nvPr/>
        </p:nvPicPr>
        <p:blipFill rotWithShape="1">
          <a:blip r:embed="rId4">
            <a:alphaModFix/>
          </a:blip>
          <a:srcRect b="0" l="0" r="0" t="0"/>
          <a:stretch/>
        </p:blipFill>
        <p:spPr>
          <a:xfrm>
            <a:off x="7463758" y="2453951"/>
            <a:ext cx="4141967" cy="4138573"/>
          </a:xfrm>
          <a:prstGeom prst="rect">
            <a:avLst/>
          </a:prstGeom>
          <a:noFill/>
          <a:ln>
            <a:noFill/>
          </a:ln>
        </p:spPr>
      </p:pic>
      <p:sp>
        <p:nvSpPr>
          <p:cNvPr id="158" name="Google Shape;158;p24"/>
          <p:cNvSpPr txBox="1"/>
          <p:nvPr/>
        </p:nvSpPr>
        <p:spPr>
          <a:xfrm>
            <a:off x="7463757" y="884291"/>
            <a:ext cx="4141967" cy="156966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ka-GE" sz="1600">
                <a:solidFill>
                  <a:schemeClr val="dk1"/>
                </a:solidFill>
                <a:latin typeface="Calibri"/>
                <a:ea typeface="Calibri"/>
                <a:cs typeface="Calibri"/>
                <a:sym typeface="Calibri"/>
              </a:rPr>
              <a:t>ალტერნატივა 6 - დაცული ტერიტორიის გადაკვეთა (ბაცი მწვანე - ტრადიციული გამოყენების ზონა, მუქი მწვანე - ვიზიტორთა ზონა; მოწითალო - მკაცრი დაცვის ზონა, ვარდისფერი - მართვად დაცვის ზონა) </a:t>
            </a:r>
            <a:endParaRPr b="1" sz="16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5"/>
          <p:cNvSpPr txBox="1"/>
          <p:nvPr>
            <p:ph type="title"/>
          </p:nvPr>
        </p:nvSpPr>
        <p:spPr>
          <a:xfrm>
            <a:off x="434566" y="70927"/>
            <a:ext cx="10515600" cy="994548"/>
          </a:xfrm>
          <a:prstGeom prst="rect">
            <a:avLst/>
          </a:prstGeom>
          <a:noFill/>
          <a:ln>
            <a:noFill/>
          </a:ln>
        </p:spPr>
        <p:txBody>
          <a:bodyPr anchorCtr="0" anchor="ctr" bIns="45700" lIns="91425" spcFirstLastPara="1" rIns="91425" wrap="square" tIns="45700">
            <a:noAutofit/>
          </a:bodyPr>
          <a:lstStyle/>
          <a:p>
            <a:pPr indent="-342900" lvl="0" marL="342900" rtl="0" algn="just">
              <a:lnSpc>
                <a:spcPct val="90000"/>
              </a:lnSpc>
              <a:spcBef>
                <a:spcPts val="0"/>
              </a:spcBef>
              <a:spcAft>
                <a:spcPts val="0"/>
              </a:spcAft>
              <a:buClr>
                <a:schemeClr val="dk1"/>
              </a:buClr>
              <a:buSzPts val="2000"/>
              <a:buFont typeface="Noto Sans Symbols"/>
              <a:buChar char="⮚"/>
            </a:pPr>
            <a:r>
              <a:rPr b="1" lang="ka-GE" sz="2000">
                <a:latin typeface="Calibri"/>
                <a:ea typeface="Calibri"/>
                <a:cs typeface="Calibri"/>
                <a:sym typeface="Calibri"/>
              </a:rPr>
              <a:t>ინფორმაცია პირველადი გაცხრილვის შემდეგ დარჩენილი სამი ალტერნატივის (ალტერნატივა 4 (ლურჯი), ალტერნატივა 5 (წითელი) და ალტერნატივა 6 (ყვითელი)) შესახებ.</a:t>
            </a:r>
            <a:endParaRPr b="1" sz="2000">
              <a:latin typeface="Calibri"/>
              <a:ea typeface="Calibri"/>
              <a:cs typeface="Calibri"/>
              <a:sym typeface="Calibri"/>
            </a:endParaRPr>
          </a:p>
        </p:txBody>
      </p:sp>
      <p:pic>
        <p:nvPicPr>
          <p:cNvPr id="164" name="Google Shape;164;p25"/>
          <p:cNvPicPr preferRelativeResize="0"/>
          <p:nvPr>
            <p:ph idx="1" type="body"/>
          </p:nvPr>
        </p:nvPicPr>
        <p:blipFill rotWithShape="1">
          <a:blip r:embed="rId3">
            <a:alphaModFix/>
          </a:blip>
          <a:srcRect b="0" l="0" r="0" t="0"/>
          <a:stretch/>
        </p:blipFill>
        <p:spPr>
          <a:xfrm>
            <a:off x="398460" y="1065475"/>
            <a:ext cx="5697540" cy="4197505"/>
          </a:xfrm>
          <a:prstGeom prst="rect">
            <a:avLst/>
          </a:prstGeom>
          <a:noFill/>
          <a:ln>
            <a:noFill/>
          </a:ln>
        </p:spPr>
      </p:pic>
      <p:pic>
        <p:nvPicPr>
          <p:cNvPr id="165" name="Google Shape;165;p25"/>
          <p:cNvPicPr preferRelativeResize="0"/>
          <p:nvPr/>
        </p:nvPicPr>
        <p:blipFill rotWithShape="1">
          <a:blip r:embed="rId4">
            <a:alphaModFix/>
          </a:blip>
          <a:srcRect b="0" l="0" r="0" t="0"/>
          <a:stretch/>
        </p:blipFill>
        <p:spPr>
          <a:xfrm>
            <a:off x="6386494" y="5190961"/>
            <a:ext cx="5239746" cy="1396900"/>
          </a:xfrm>
          <a:prstGeom prst="rect">
            <a:avLst/>
          </a:prstGeom>
          <a:noFill/>
          <a:ln>
            <a:noFill/>
          </a:ln>
        </p:spPr>
      </p:pic>
      <p:sp>
        <p:nvSpPr>
          <p:cNvPr id="166" name="Google Shape;166;p25"/>
          <p:cNvSpPr/>
          <p:nvPr/>
        </p:nvSpPr>
        <p:spPr>
          <a:xfrm>
            <a:off x="434566" y="5331604"/>
            <a:ext cx="5661434" cy="923330"/>
          </a:xfrm>
          <a:prstGeom prst="rect">
            <a:avLst/>
          </a:prstGeom>
          <a:noFill/>
          <a:ln>
            <a:noFill/>
          </a:ln>
        </p:spPr>
        <p:txBody>
          <a:bodyPr anchorCtr="0" anchor="t" bIns="45700" lIns="91425" spcFirstLastPara="1" rIns="91425" wrap="square" tIns="45700">
            <a:noAutofit/>
          </a:bodyPr>
          <a:lstStyle/>
          <a:p>
            <a:pPr indent="-285750" lvl="0" marL="285750" marR="0" rtl="0" algn="just">
              <a:spcBef>
                <a:spcPts val="0"/>
              </a:spcBef>
              <a:spcAft>
                <a:spcPts val="0"/>
              </a:spcAft>
              <a:buClr>
                <a:srgbClr val="000000"/>
              </a:buClr>
              <a:buSzPts val="1800"/>
              <a:buFont typeface="Noto Sans Symbols"/>
              <a:buChar char="⮚"/>
            </a:pPr>
            <a:r>
              <a:rPr b="1" lang="ka-GE" sz="1800">
                <a:solidFill>
                  <a:srgbClr val="000000"/>
                </a:solidFill>
                <a:latin typeface="Calibri"/>
                <a:ea typeface="Calibri"/>
                <a:cs typeface="Calibri"/>
                <a:sym typeface="Calibri"/>
              </a:rPr>
              <a:t>როგორც ცხრილებიდან ჩანს ტექნიკურ-ეკონომიკური თვალსაზრისით უპირატესობა მიენიჭა მე-6 ალტერნატივას.</a:t>
            </a:r>
            <a:endParaRPr b="1" sz="1800">
              <a:solidFill>
                <a:schemeClr val="dk1"/>
              </a:solidFill>
              <a:latin typeface="Calibri"/>
              <a:ea typeface="Calibri"/>
              <a:cs typeface="Calibri"/>
              <a:sym typeface="Calibri"/>
            </a:endParaRPr>
          </a:p>
        </p:txBody>
      </p:sp>
      <p:pic>
        <p:nvPicPr>
          <p:cNvPr id="167" name="Google Shape;167;p25"/>
          <p:cNvPicPr preferRelativeResize="0"/>
          <p:nvPr/>
        </p:nvPicPr>
        <p:blipFill rotWithShape="1">
          <a:blip r:embed="rId5">
            <a:alphaModFix/>
          </a:blip>
          <a:srcRect b="0" l="0" r="0" t="0"/>
          <a:stretch/>
        </p:blipFill>
        <p:spPr>
          <a:xfrm>
            <a:off x="6386494" y="1065475"/>
            <a:ext cx="5239747" cy="413919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6"/>
          <p:cNvSpPr txBox="1"/>
          <p:nvPr>
            <p:ph type="title"/>
          </p:nvPr>
        </p:nvSpPr>
        <p:spPr>
          <a:xfrm>
            <a:off x="762854" y="365125"/>
            <a:ext cx="10515600" cy="70338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Calibri"/>
              <a:buNone/>
            </a:pPr>
            <a:r>
              <a:rPr b="1" lang="ka-GE" sz="2000">
                <a:latin typeface="Calibri"/>
                <a:ea typeface="Calibri"/>
                <a:cs typeface="Calibri"/>
                <a:sym typeface="Calibri"/>
              </a:rPr>
              <a:t>შერჩეული ალტერნატივის უპირატესობა სხვა ალტერნატივებთან მიმართებაში</a:t>
            </a:r>
            <a:endParaRPr b="1" sz="2000">
              <a:latin typeface="Calibri"/>
              <a:ea typeface="Calibri"/>
              <a:cs typeface="Calibri"/>
              <a:sym typeface="Calibri"/>
            </a:endParaRPr>
          </a:p>
        </p:txBody>
      </p:sp>
      <p:sp>
        <p:nvSpPr>
          <p:cNvPr id="173" name="Google Shape;173;p26"/>
          <p:cNvSpPr txBox="1"/>
          <p:nvPr>
            <p:ph idx="1" type="body"/>
          </p:nvPr>
        </p:nvSpPr>
        <p:spPr>
          <a:xfrm>
            <a:off x="493158" y="1325367"/>
            <a:ext cx="11054993" cy="4931596"/>
          </a:xfrm>
          <a:prstGeom prst="rect">
            <a:avLst/>
          </a:prstGeom>
          <a:noFill/>
          <a:ln>
            <a:noFill/>
          </a:ln>
        </p:spPr>
        <p:txBody>
          <a:bodyPr anchorCtr="0" anchor="t" bIns="45700" lIns="91425" spcFirstLastPara="1" rIns="91425" wrap="square" tIns="45700">
            <a:noAutofit/>
          </a:bodyPr>
          <a:lstStyle/>
          <a:p>
            <a:pPr indent="-574675" lvl="0" marL="574675" rtl="0" algn="just">
              <a:lnSpc>
                <a:spcPct val="80000"/>
              </a:lnSpc>
              <a:spcBef>
                <a:spcPts val="0"/>
              </a:spcBef>
              <a:spcAft>
                <a:spcPts val="0"/>
              </a:spcAft>
              <a:buClr>
                <a:schemeClr val="dk1"/>
              </a:buClr>
              <a:buSzPts val="1850"/>
              <a:buFont typeface="Noto Sans Symbols"/>
              <a:buChar char="⮚"/>
            </a:pPr>
            <a:r>
              <a:rPr lang="ka-GE" sz="1850"/>
              <a:t>მე-4 და მე-5 ალტერნატივები აკმაყოფილებენ მინიმალურ საპროექტო მოთხოვნებს, თუმცა მე-6 ალტერნატივასთან შედარებით მეტია მათი სიგრძე და ხელოვნური ნაგებობების რაოდენობა, შესაბამისად უფრო მაღალია სამშენებლო სამუშაოების (=გარემოზე ზემოქმედების) ხანგრძლივობა და, სიგრძის გათვალისწინებით, ექსპლოატაციის დროს ზემოქმედების სიდიდე. </a:t>
            </a:r>
            <a:endParaRPr/>
          </a:p>
          <a:p>
            <a:pPr indent="-574675" lvl="0" marL="574675" rtl="0" algn="just">
              <a:lnSpc>
                <a:spcPct val="80000"/>
              </a:lnSpc>
              <a:spcBef>
                <a:spcPts val="1000"/>
              </a:spcBef>
              <a:spcAft>
                <a:spcPts val="0"/>
              </a:spcAft>
              <a:buClr>
                <a:schemeClr val="dk1"/>
              </a:buClr>
              <a:buSzPts val="1850"/>
              <a:buFont typeface="Noto Sans Symbols"/>
              <a:buChar char="⮚"/>
            </a:pPr>
            <a:r>
              <a:rPr lang="ka-GE" sz="1850"/>
              <a:t>მე-4 და მე-5 ალტერნატივები ზურმუხტის ქსელს და დაცულ ტერიტორიებს კვეთდნენ დაახლოებით 14 კმ-ზე, როდესაც მე-6 ალტერნატივა გადის 9 კმ-ზე, რაც ალტ.6-ის  უპირატესობას წარმოადგენს.</a:t>
            </a:r>
            <a:endParaRPr sz="1850"/>
          </a:p>
          <a:p>
            <a:pPr indent="-574675" lvl="0" marL="574675" rtl="0" algn="just">
              <a:lnSpc>
                <a:spcPct val="80000"/>
              </a:lnSpc>
              <a:spcBef>
                <a:spcPts val="1000"/>
              </a:spcBef>
              <a:spcAft>
                <a:spcPts val="0"/>
              </a:spcAft>
              <a:buClr>
                <a:schemeClr val="dk1"/>
              </a:buClr>
              <a:buSzPts val="1850"/>
              <a:buFont typeface="Noto Sans Symbols"/>
              <a:buChar char="⮚"/>
            </a:pPr>
            <a:r>
              <a:rPr lang="ka-GE" sz="1850"/>
              <a:t>ალტერნატივა 4-ის ნაკლი, ჰიფსომეტრიულად მაღალ ნიშნულებზე მდებარეობაა, სადაც გზის ოპერირებისას მომსახურება რთულია.  </a:t>
            </a:r>
            <a:endParaRPr/>
          </a:p>
          <a:p>
            <a:pPr indent="-574675" lvl="0" marL="574675" rtl="0" algn="just">
              <a:lnSpc>
                <a:spcPct val="80000"/>
              </a:lnSpc>
              <a:spcBef>
                <a:spcPts val="1000"/>
              </a:spcBef>
              <a:spcAft>
                <a:spcPts val="0"/>
              </a:spcAft>
              <a:buClr>
                <a:schemeClr val="dk1"/>
              </a:buClr>
              <a:buSzPts val="1850"/>
              <a:buFont typeface="Noto Sans Symbols"/>
              <a:buChar char="⮚"/>
            </a:pPr>
            <a:r>
              <a:rPr lang="ka-GE" sz="1850"/>
              <a:t>ალტერნატივა 6-ის სამშენებლო და ტექმომსახურების ღირებულება, სხვა ალტერნატივებთან შედარებით გზის სიმოკლის გათვალისწინებით,  ნაკლებია, რაც ეკონომიკური თვალსაზრისით მის უპირატესობას განაპირობებს.</a:t>
            </a:r>
            <a:endParaRPr sz="1850"/>
          </a:p>
          <a:p>
            <a:pPr indent="-574675" lvl="0" marL="574675" rtl="0" algn="just">
              <a:lnSpc>
                <a:spcPct val="80000"/>
              </a:lnSpc>
              <a:spcBef>
                <a:spcPts val="1000"/>
              </a:spcBef>
              <a:spcAft>
                <a:spcPts val="0"/>
              </a:spcAft>
              <a:buClr>
                <a:schemeClr val="dk1"/>
              </a:buClr>
              <a:buSzPts val="1850"/>
              <a:buFont typeface="Noto Sans Symbols"/>
              <a:buChar char="⮚"/>
            </a:pPr>
            <a:r>
              <a:rPr lang="ka-GE" sz="1850"/>
              <a:t>ამგვარად, ალტერნატივა 6, გზის ნაკლები სიგრძის, მიწის სამუშაოების ნაკლები მოცულობის, ნაკლები დაკავებული ფართობის, ნაკლები ხელოვნური ნაგებობების რიცხვის, მშენებლობის ნაკლები დროის, და შესაბამისად გარემოზე ნაკლები ზემოქმედების, ეკონომიკური და ტექნიკური უპირატესობის გათვალისწინებით პრიორიტეტულ ვარიანტად იქნა მიჩნეული.</a:t>
            </a:r>
            <a:endParaRPr sz="185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7"/>
          <p:cNvSpPr txBox="1"/>
          <p:nvPr>
            <p:ph type="title"/>
          </p:nvPr>
        </p:nvSpPr>
        <p:spPr>
          <a:xfrm>
            <a:off x="838200" y="365125"/>
            <a:ext cx="10515600" cy="51306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Merriweather"/>
              <a:buNone/>
            </a:pPr>
            <a:r>
              <a:rPr b="1" lang="ka-GE" sz="2000">
                <a:latin typeface="Merriweather"/>
                <a:ea typeface="Merriweather"/>
                <a:cs typeface="Merriweather"/>
                <a:sym typeface="Merriweather"/>
              </a:rPr>
              <a:t>შერჩეული ალტერნატივის დახასიათება</a:t>
            </a:r>
            <a:endParaRPr b="1" sz="2000">
              <a:latin typeface="Merriweather"/>
              <a:ea typeface="Merriweather"/>
              <a:cs typeface="Merriweather"/>
              <a:sym typeface="Merriweather"/>
            </a:endParaRPr>
          </a:p>
        </p:txBody>
      </p:sp>
      <p:sp>
        <p:nvSpPr>
          <p:cNvPr id="179" name="Google Shape;179;p27"/>
          <p:cNvSpPr txBox="1"/>
          <p:nvPr>
            <p:ph idx="1" type="body"/>
          </p:nvPr>
        </p:nvSpPr>
        <p:spPr>
          <a:xfrm>
            <a:off x="838200" y="878186"/>
            <a:ext cx="10515600" cy="5298777"/>
          </a:xfrm>
          <a:prstGeom prst="rect">
            <a:avLst/>
          </a:prstGeom>
          <a:noFill/>
          <a:ln>
            <a:noFill/>
          </a:ln>
        </p:spPr>
        <p:txBody>
          <a:bodyPr anchorCtr="0" anchor="t" bIns="45700" lIns="91425" spcFirstLastPara="1" rIns="91425" wrap="square" tIns="45700">
            <a:noAutofit/>
          </a:bodyPr>
          <a:lstStyle/>
          <a:p>
            <a:pPr indent="-515938" lvl="0" marL="515938" rtl="0" algn="just">
              <a:lnSpc>
                <a:spcPct val="100000"/>
              </a:lnSpc>
              <a:spcBef>
                <a:spcPts val="0"/>
              </a:spcBef>
              <a:spcAft>
                <a:spcPts val="0"/>
              </a:spcAft>
              <a:buClr>
                <a:schemeClr val="dk1"/>
              </a:buClr>
              <a:buSzPts val="2000"/>
              <a:buFont typeface="Noto Sans Symbols"/>
              <a:buChar char="⮚"/>
            </a:pPr>
            <a:r>
              <a:rPr lang="ka-GE" sz="2000"/>
              <a:t>უპირატესად მიჩვეული ალტერნატივის სიგრძე მიახლოებით 16კმ-ია.</a:t>
            </a:r>
            <a:r>
              <a:rPr lang="ka-GE" sz="2000">
                <a:solidFill>
                  <a:srgbClr val="FF0000"/>
                </a:solidFill>
              </a:rPr>
              <a:t> </a:t>
            </a:r>
            <a:r>
              <a:rPr lang="ka-GE" sz="2000"/>
              <a:t>პროექტირების და მშენებლობის მიზნებისთვის საპროექტო გზის მონაკვეთი სამ ლოტად არის დაყოფილი: </a:t>
            </a:r>
            <a:endParaRPr sz="2000"/>
          </a:p>
          <a:p>
            <a:pPr indent="-461963" lvl="0" marL="1031875" rtl="0" algn="just">
              <a:lnSpc>
                <a:spcPct val="100000"/>
              </a:lnSpc>
              <a:spcBef>
                <a:spcPts val="1000"/>
              </a:spcBef>
              <a:spcAft>
                <a:spcPts val="0"/>
              </a:spcAft>
              <a:buClr>
                <a:schemeClr val="dk1"/>
              </a:buClr>
              <a:buSzPts val="2000"/>
              <a:buChar char="•"/>
            </a:pPr>
            <a:r>
              <a:rPr lang="ka-GE" sz="2000"/>
              <a:t>ლოტი 1 კმ 0+00 - კმ 7+075 </a:t>
            </a:r>
            <a:endParaRPr/>
          </a:p>
          <a:p>
            <a:pPr indent="-461963" lvl="0" marL="1031875" rtl="0" algn="just">
              <a:lnSpc>
                <a:spcPct val="100000"/>
              </a:lnSpc>
              <a:spcBef>
                <a:spcPts val="1000"/>
              </a:spcBef>
              <a:spcAft>
                <a:spcPts val="0"/>
              </a:spcAft>
              <a:buClr>
                <a:schemeClr val="dk1"/>
              </a:buClr>
              <a:buSzPts val="2000"/>
              <a:buChar char="•"/>
            </a:pPr>
            <a:r>
              <a:rPr lang="ka-GE" sz="2000"/>
              <a:t>ლოტი 2 კმ 7+076 - კმ 11+610 </a:t>
            </a:r>
            <a:endParaRPr/>
          </a:p>
          <a:p>
            <a:pPr indent="-461963" lvl="0" marL="1031875" rtl="0" algn="just">
              <a:lnSpc>
                <a:spcPct val="100000"/>
              </a:lnSpc>
              <a:spcBef>
                <a:spcPts val="1000"/>
              </a:spcBef>
              <a:spcAft>
                <a:spcPts val="0"/>
              </a:spcAft>
              <a:buClr>
                <a:schemeClr val="dk1"/>
              </a:buClr>
              <a:buSzPts val="2000"/>
              <a:buChar char="•"/>
            </a:pPr>
            <a:r>
              <a:rPr lang="ka-GE" sz="2000"/>
              <a:t>ლოტი 3 კმ 11+611 - კმ 15+944 </a:t>
            </a:r>
            <a:endParaRPr sz="2000"/>
          </a:p>
          <a:p>
            <a:pPr indent="-515938" lvl="0" marL="569913" rtl="0" algn="just">
              <a:lnSpc>
                <a:spcPct val="100000"/>
              </a:lnSpc>
              <a:spcBef>
                <a:spcPts val="1000"/>
              </a:spcBef>
              <a:spcAft>
                <a:spcPts val="0"/>
              </a:spcAft>
              <a:buClr>
                <a:schemeClr val="dk1"/>
              </a:buClr>
              <a:buSzPts val="2000"/>
              <a:buFont typeface="Noto Sans Symbols"/>
              <a:buChar char="⮚"/>
            </a:pPr>
            <a:r>
              <a:rPr lang="ka-GE" sz="2000"/>
              <a:t>გზის პარამეტრები:</a:t>
            </a:r>
            <a:endParaRPr/>
          </a:p>
          <a:p>
            <a:pPr indent="-388938" lvl="0" marL="569913" rtl="0" algn="just">
              <a:lnSpc>
                <a:spcPct val="100000"/>
              </a:lnSpc>
              <a:spcBef>
                <a:spcPts val="1000"/>
              </a:spcBef>
              <a:spcAft>
                <a:spcPts val="0"/>
              </a:spcAft>
              <a:buClr>
                <a:schemeClr val="dk1"/>
              </a:buClr>
              <a:buSzPts val="2000"/>
              <a:buFont typeface="Noto Sans Symbols"/>
              <a:buNone/>
            </a:pPr>
            <a:r>
              <a:t/>
            </a:r>
            <a:endParaRPr sz="2000"/>
          </a:p>
        </p:txBody>
      </p:sp>
      <p:pic>
        <p:nvPicPr>
          <p:cNvPr id="180" name="Google Shape;180;p27"/>
          <p:cNvPicPr preferRelativeResize="0"/>
          <p:nvPr/>
        </p:nvPicPr>
        <p:blipFill rotWithShape="1">
          <a:blip r:embed="rId3">
            <a:alphaModFix/>
          </a:blip>
          <a:srcRect b="0" l="0" r="0" t="0"/>
          <a:stretch/>
        </p:blipFill>
        <p:spPr>
          <a:xfrm>
            <a:off x="1348600" y="3793402"/>
            <a:ext cx="7668651" cy="270698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8"/>
          <p:cNvSpPr txBox="1"/>
          <p:nvPr>
            <p:ph idx="1" type="body"/>
          </p:nvPr>
        </p:nvSpPr>
        <p:spPr>
          <a:xfrm>
            <a:off x="289711" y="289711"/>
            <a:ext cx="11651810" cy="6310266"/>
          </a:xfrm>
          <a:prstGeom prst="rect">
            <a:avLst/>
          </a:prstGeom>
          <a:noFill/>
          <a:ln>
            <a:noFill/>
          </a:ln>
        </p:spPr>
        <p:txBody>
          <a:bodyPr anchorCtr="0" anchor="t" bIns="45700" lIns="91425" spcFirstLastPara="1" rIns="91425" wrap="square" tIns="45700">
            <a:noAutofit/>
          </a:bodyPr>
          <a:lstStyle/>
          <a:p>
            <a:pPr indent="-398463" lvl="0" marL="398463" rtl="0" algn="just">
              <a:lnSpc>
                <a:spcPct val="100000"/>
              </a:lnSpc>
              <a:spcBef>
                <a:spcPts val="0"/>
              </a:spcBef>
              <a:spcAft>
                <a:spcPts val="0"/>
              </a:spcAft>
              <a:buClr>
                <a:schemeClr val="dk1"/>
              </a:buClr>
              <a:buSzPts val="2040"/>
              <a:buFont typeface="Noto Sans Symbols"/>
              <a:buChar char="⮚"/>
            </a:pPr>
            <a:r>
              <a:rPr b="1" lang="ka-GE" sz="2040"/>
              <a:t>ლოტი 1:</a:t>
            </a:r>
            <a:endParaRPr/>
          </a:p>
          <a:p>
            <a:pPr indent="-344488" lvl="0" marL="742950" rtl="0" algn="just">
              <a:lnSpc>
                <a:spcPct val="100000"/>
              </a:lnSpc>
              <a:spcBef>
                <a:spcPts val="0"/>
              </a:spcBef>
              <a:spcAft>
                <a:spcPts val="0"/>
              </a:spcAft>
              <a:buClr>
                <a:schemeClr val="dk1"/>
              </a:buClr>
              <a:buSzPts val="2040"/>
              <a:buChar char="•"/>
            </a:pPr>
            <a:r>
              <a:rPr lang="ka-GE" sz="2040"/>
              <a:t>მონაკვეთის სიგრძე 7კმ-ია;</a:t>
            </a:r>
            <a:endParaRPr sz="2040"/>
          </a:p>
          <a:p>
            <a:pPr indent="-344488" lvl="0" marL="742950" rtl="0" algn="just">
              <a:lnSpc>
                <a:spcPct val="100000"/>
              </a:lnSpc>
              <a:spcBef>
                <a:spcPts val="0"/>
              </a:spcBef>
              <a:spcAft>
                <a:spcPts val="0"/>
              </a:spcAft>
              <a:buClr>
                <a:schemeClr val="dk1"/>
              </a:buClr>
              <a:buSzPts val="2040"/>
              <a:buChar char="•"/>
            </a:pPr>
            <a:r>
              <a:rPr lang="ka-GE" sz="2040"/>
              <a:t>მონაკვეთზე დაგეგმილია 370მ გვირაბის და 3 ხიდის მოწყობა. ხიდები განთავსდება: </a:t>
            </a:r>
            <a:endParaRPr/>
          </a:p>
          <a:p>
            <a:pPr indent="-344488" lvl="0" marL="742950" rtl="0" algn="just">
              <a:lnSpc>
                <a:spcPct val="100000"/>
              </a:lnSpc>
              <a:spcBef>
                <a:spcPts val="0"/>
              </a:spcBef>
              <a:spcAft>
                <a:spcPts val="0"/>
              </a:spcAft>
              <a:buClr>
                <a:schemeClr val="dk1"/>
              </a:buClr>
              <a:buSzPts val="2040"/>
              <a:buChar char="•"/>
            </a:pPr>
            <a:r>
              <a:rPr lang="ka-GE" sz="2040"/>
              <a:t>პკ0+38-ზე (მდ.ოცხე) - ერთმალიანი, მალის სიგრძე 15 მ; </a:t>
            </a:r>
            <a:endParaRPr/>
          </a:p>
          <a:p>
            <a:pPr indent="-344488" lvl="0" marL="742950" rtl="0" algn="just">
              <a:lnSpc>
                <a:spcPct val="100000"/>
              </a:lnSpc>
              <a:spcBef>
                <a:spcPts val="0"/>
              </a:spcBef>
              <a:spcAft>
                <a:spcPts val="0"/>
              </a:spcAft>
              <a:buClr>
                <a:schemeClr val="dk1"/>
              </a:buClr>
              <a:buSzPts val="2040"/>
              <a:buChar char="•"/>
            </a:pPr>
            <a:r>
              <a:rPr lang="ka-GE" sz="2040"/>
              <a:t>პკ40+95 - ოთხმალიანი, მალის სიგრძე 15მ; </a:t>
            </a:r>
            <a:endParaRPr/>
          </a:p>
          <a:p>
            <a:pPr indent="-344488" lvl="0" marL="742950" rtl="0" algn="just">
              <a:lnSpc>
                <a:spcPct val="100000"/>
              </a:lnSpc>
              <a:spcBef>
                <a:spcPts val="0"/>
              </a:spcBef>
              <a:spcAft>
                <a:spcPts val="0"/>
              </a:spcAft>
              <a:buClr>
                <a:schemeClr val="dk1"/>
              </a:buClr>
              <a:buSzPts val="2040"/>
              <a:buChar char="•"/>
            </a:pPr>
            <a:r>
              <a:rPr lang="ka-GE" sz="2040"/>
              <a:t>პკ46+47 - სამმალიანი, მალის სიგრძე 27.7მ;</a:t>
            </a:r>
            <a:endParaRPr/>
          </a:p>
          <a:p>
            <a:pPr indent="-344488" lvl="0" marL="742950" rtl="0" algn="just">
              <a:lnSpc>
                <a:spcPct val="100000"/>
              </a:lnSpc>
              <a:spcBef>
                <a:spcPts val="0"/>
              </a:spcBef>
              <a:spcAft>
                <a:spcPts val="0"/>
              </a:spcAft>
              <a:buClr>
                <a:schemeClr val="dk1"/>
              </a:buClr>
              <a:buSzPts val="2040"/>
              <a:buChar char="•"/>
            </a:pPr>
            <a:r>
              <a:rPr lang="ka-GE" sz="2040"/>
              <a:t>დაცულ ტერიტორიაზე=ზურმუხტის ქსელის საიტზე 250 მ სიგრძის მონაკვეთი ხვდება, აქედან 170 მ გვირაბია.  </a:t>
            </a:r>
            <a:endParaRPr sz="2040"/>
          </a:p>
          <a:p>
            <a:pPr indent="-398463" lvl="0" marL="398463" rtl="0" algn="l">
              <a:lnSpc>
                <a:spcPct val="100000"/>
              </a:lnSpc>
              <a:spcBef>
                <a:spcPts val="0"/>
              </a:spcBef>
              <a:spcAft>
                <a:spcPts val="0"/>
              </a:spcAft>
              <a:buClr>
                <a:schemeClr val="dk1"/>
              </a:buClr>
              <a:buSzPts val="2040"/>
              <a:buFont typeface="Noto Sans Symbols"/>
              <a:buChar char="⮚"/>
            </a:pPr>
            <a:r>
              <a:rPr b="1" lang="ka-GE" sz="2040"/>
              <a:t>ლოტი 2:</a:t>
            </a:r>
            <a:endParaRPr/>
          </a:p>
          <a:p>
            <a:pPr indent="-344488" lvl="0" marL="742950" rtl="0" algn="l">
              <a:lnSpc>
                <a:spcPct val="100000"/>
              </a:lnSpc>
              <a:spcBef>
                <a:spcPts val="0"/>
              </a:spcBef>
              <a:spcAft>
                <a:spcPts val="0"/>
              </a:spcAft>
              <a:buClr>
                <a:schemeClr val="dk1"/>
              </a:buClr>
              <a:buSzPts val="2040"/>
              <a:buChar char="•"/>
            </a:pPr>
            <a:r>
              <a:rPr lang="ka-GE" sz="2040"/>
              <a:t>მონაკვეთის სიგრძე 4.535-ია;</a:t>
            </a:r>
            <a:endParaRPr/>
          </a:p>
          <a:p>
            <a:pPr indent="-344488" lvl="0" marL="742950" rtl="0" algn="l">
              <a:lnSpc>
                <a:spcPct val="100000"/>
              </a:lnSpc>
              <a:spcBef>
                <a:spcPts val="0"/>
              </a:spcBef>
              <a:spcAft>
                <a:spcPts val="0"/>
              </a:spcAft>
              <a:buClr>
                <a:schemeClr val="dk1"/>
              </a:buClr>
              <a:buSzPts val="2040"/>
              <a:buChar char="•"/>
            </a:pPr>
            <a:r>
              <a:rPr lang="ka-GE" sz="2040"/>
              <a:t>სულ ნავარაუდევია 42 ყრილის და 47 ჭრილის მოწყობა;</a:t>
            </a:r>
            <a:endParaRPr/>
          </a:p>
          <a:p>
            <a:pPr indent="-344488" lvl="0" marL="742950" rtl="0" algn="l">
              <a:lnSpc>
                <a:spcPct val="100000"/>
              </a:lnSpc>
              <a:spcBef>
                <a:spcPts val="0"/>
              </a:spcBef>
              <a:spcAft>
                <a:spcPts val="0"/>
              </a:spcAft>
              <a:buClr>
                <a:schemeClr val="dk1"/>
              </a:buClr>
              <a:buSzPts val="2040"/>
              <a:buChar char="•"/>
            </a:pPr>
            <a:r>
              <a:rPr lang="ka-GE" sz="2040"/>
              <a:t>დაგეგმილია ობსერვატორიასთან მისასვლელი საავტომობილო გზის მოწყობა;</a:t>
            </a:r>
            <a:endParaRPr/>
          </a:p>
          <a:p>
            <a:pPr indent="-344488" lvl="0" marL="742950" rtl="0" algn="l">
              <a:lnSpc>
                <a:spcPct val="100000"/>
              </a:lnSpc>
              <a:spcBef>
                <a:spcPts val="0"/>
              </a:spcBef>
              <a:spcAft>
                <a:spcPts val="0"/>
              </a:spcAft>
              <a:buClr>
                <a:schemeClr val="dk1"/>
              </a:buClr>
              <a:buSzPts val="2040"/>
              <a:buChar char="•"/>
            </a:pPr>
            <a:r>
              <a:rPr lang="ka-GE" sz="2040"/>
              <a:t>ლოტი 2 სრულად (4.535კმ) მდებარეობს ზურმუხტის ქსელის საიტის და დაცული ტერიტორიის საზღვრებში.</a:t>
            </a:r>
            <a:endParaRPr/>
          </a:p>
          <a:p>
            <a:pPr indent="-398463" lvl="0" marL="398463" rtl="0" algn="l">
              <a:lnSpc>
                <a:spcPct val="100000"/>
              </a:lnSpc>
              <a:spcBef>
                <a:spcPts val="0"/>
              </a:spcBef>
              <a:spcAft>
                <a:spcPts val="0"/>
              </a:spcAft>
              <a:buClr>
                <a:schemeClr val="dk1"/>
              </a:buClr>
              <a:buSzPts val="2040"/>
              <a:buFont typeface="Noto Sans Symbols"/>
              <a:buChar char="⮚"/>
            </a:pPr>
            <a:r>
              <a:rPr b="1" lang="ka-GE" sz="2040"/>
              <a:t>ლოტი 3:</a:t>
            </a:r>
            <a:endParaRPr/>
          </a:p>
          <a:p>
            <a:pPr indent="-344488" lvl="0" marL="742950" rtl="0" algn="l">
              <a:lnSpc>
                <a:spcPct val="100000"/>
              </a:lnSpc>
              <a:spcBef>
                <a:spcPts val="0"/>
              </a:spcBef>
              <a:spcAft>
                <a:spcPts val="0"/>
              </a:spcAft>
              <a:buClr>
                <a:schemeClr val="dk1"/>
              </a:buClr>
              <a:buSzPts val="2040"/>
              <a:buChar char="•"/>
            </a:pPr>
            <a:r>
              <a:rPr lang="ka-GE" sz="2040"/>
              <a:t>სიგრძე 4.3კმ-ია;</a:t>
            </a:r>
            <a:endParaRPr/>
          </a:p>
          <a:p>
            <a:pPr indent="-344488" lvl="0" marL="742950" rtl="0" algn="l">
              <a:lnSpc>
                <a:spcPct val="100000"/>
              </a:lnSpc>
              <a:spcBef>
                <a:spcPts val="0"/>
              </a:spcBef>
              <a:spcAft>
                <a:spcPts val="0"/>
              </a:spcAft>
              <a:buClr>
                <a:schemeClr val="dk1"/>
              </a:buClr>
              <a:buSzPts val="2040"/>
              <a:buChar char="•"/>
            </a:pPr>
            <a:r>
              <a:rPr lang="ka-GE" sz="2040"/>
              <a:t>მონაკვეთზე დაგეგმილია ერთი ხიდის მშენებლობა;</a:t>
            </a:r>
            <a:endParaRPr/>
          </a:p>
          <a:p>
            <a:pPr indent="-344488" lvl="0" marL="742950" rtl="0" algn="l">
              <a:lnSpc>
                <a:spcPct val="100000"/>
              </a:lnSpc>
              <a:spcBef>
                <a:spcPts val="0"/>
              </a:spcBef>
              <a:spcAft>
                <a:spcPts val="0"/>
              </a:spcAft>
              <a:buClr>
                <a:schemeClr val="dk1"/>
              </a:buClr>
              <a:buSzPts val="2040"/>
              <a:buChar char="•"/>
            </a:pPr>
            <a:r>
              <a:rPr lang="ka-GE" sz="2040"/>
              <a:t>ლოტი 3 სრულად (4.3კმ) მდებარეობს ზურმუხტის ქსელის საიტის და დაცული ტერიტორიის საზღვრებში.</a:t>
            </a:r>
            <a:endParaRPr/>
          </a:p>
          <a:p>
            <a:pPr indent="-236537" lvl="0" marL="742950" rtl="0" algn="l">
              <a:lnSpc>
                <a:spcPct val="70000"/>
              </a:lnSpc>
              <a:spcBef>
                <a:spcPts val="1000"/>
              </a:spcBef>
              <a:spcAft>
                <a:spcPts val="0"/>
              </a:spcAft>
              <a:buClr>
                <a:schemeClr val="dk1"/>
              </a:buClr>
              <a:buSzPts val="1700"/>
              <a:buNone/>
            </a:pPr>
            <a:r>
              <a:t/>
            </a:r>
            <a:endParaRPr b="1" sz="1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pic>
        <p:nvPicPr>
          <p:cNvPr id="190" name="Google Shape;190;p29"/>
          <p:cNvPicPr preferRelativeResize="0"/>
          <p:nvPr>
            <p:ph idx="1" type="body"/>
          </p:nvPr>
        </p:nvPicPr>
        <p:blipFill rotWithShape="1">
          <a:blip r:embed="rId3">
            <a:alphaModFix/>
          </a:blip>
          <a:srcRect b="0" l="0" r="0" t="0"/>
          <a:stretch/>
        </p:blipFill>
        <p:spPr>
          <a:xfrm>
            <a:off x="1131683" y="365125"/>
            <a:ext cx="10059799" cy="612919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342900" lvl="0" marL="342900" rtl="0" algn="just">
              <a:lnSpc>
                <a:spcPct val="90000"/>
              </a:lnSpc>
              <a:spcBef>
                <a:spcPts val="0"/>
              </a:spcBef>
              <a:spcAft>
                <a:spcPts val="0"/>
              </a:spcAft>
              <a:buClr>
                <a:schemeClr val="dk1"/>
              </a:buClr>
              <a:buSzPts val="2000"/>
              <a:buFont typeface="Noto Sans Symbols"/>
              <a:buChar char="⮚"/>
            </a:pPr>
            <a:r>
              <a:rPr lang="ka-GE" sz="2000">
                <a:latin typeface="Calibri"/>
                <a:ea typeface="Calibri"/>
                <a:cs typeface="Calibri"/>
                <a:sym typeface="Calibri"/>
              </a:rPr>
              <a:t>საპროექტო ტრასის მიერთებაზე არსებულ ქუთაისი (საღორია) - ბაღდათი - აბასთუმანი - ბენარას საავტომობილო გზასთან პროექტით გათვალისწინებულია ერთდონიანი სატრანსპორტო კვანძის მოწყობა წრიული მოძრაობით </a:t>
            </a:r>
            <a:endParaRPr sz="2000">
              <a:latin typeface="Calibri"/>
              <a:ea typeface="Calibri"/>
              <a:cs typeface="Calibri"/>
              <a:sym typeface="Calibri"/>
            </a:endParaRPr>
          </a:p>
        </p:txBody>
      </p:sp>
      <p:pic>
        <p:nvPicPr>
          <p:cNvPr id="196" name="Google Shape;196;p30"/>
          <p:cNvPicPr preferRelativeResize="0"/>
          <p:nvPr>
            <p:ph idx="1" type="body"/>
          </p:nvPr>
        </p:nvPicPr>
        <p:blipFill rotWithShape="1">
          <a:blip r:embed="rId3">
            <a:alphaModFix/>
          </a:blip>
          <a:srcRect b="0" l="0" r="0" t="0"/>
          <a:stretch/>
        </p:blipFill>
        <p:spPr>
          <a:xfrm>
            <a:off x="1439501" y="1600431"/>
            <a:ext cx="9415604" cy="4064837"/>
          </a:xfrm>
          <a:prstGeom prst="rect">
            <a:avLst/>
          </a:prstGeom>
          <a:noFill/>
          <a:ln>
            <a:noFill/>
          </a:ln>
        </p:spPr>
      </p:pic>
      <p:sp>
        <p:nvSpPr>
          <p:cNvPr id="197" name="Google Shape;197;p30"/>
          <p:cNvSpPr/>
          <p:nvPr/>
        </p:nvSpPr>
        <p:spPr>
          <a:xfrm>
            <a:off x="1439501" y="5665268"/>
            <a:ext cx="932506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a:p>
            <a:pPr indent="0" lvl="0" marL="0" marR="0" rtl="0" algn="ctr">
              <a:spcBef>
                <a:spcPts val="0"/>
              </a:spcBef>
              <a:spcAft>
                <a:spcPts val="0"/>
              </a:spcAft>
              <a:buNone/>
            </a:pPr>
            <a:r>
              <a:rPr lang="ka-GE" sz="1800">
                <a:solidFill>
                  <a:srgbClr val="000000"/>
                </a:solidFill>
                <a:latin typeface="Calibri"/>
                <a:ea typeface="Calibri"/>
                <a:cs typeface="Calibri"/>
                <a:sym typeface="Calibri"/>
              </a:rPr>
              <a:t>სატრანსპორტო კვანძი მდ. აბასთუმნის (ოცხეს) და მდ.კურცხანას შესართავთან (საპროექტო მონაკვეთის დასაწყისი)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1"/>
          <p:cNvSpPr txBox="1"/>
          <p:nvPr>
            <p:ph type="title"/>
          </p:nvPr>
        </p:nvSpPr>
        <p:spPr>
          <a:xfrm>
            <a:off x="838200" y="365125"/>
            <a:ext cx="10515600" cy="58548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Merriweather"/>
              <a:buNone/>
            </a:pPr>
            <a:r>
              <a:rPr b="1" lang="ka-GE" sz="2000">
                <a:latin typeface="Merriweather"/>
                <a:ea typeface="Merriweather"/>
                <a:cs typeface="Merriweather"/>
                <a:sym typeface="Merriweather"/>
              </a:rPr>
              <a:t>სამშენებლო ბანაკი</a:t>
            </a:r>
            <a:endParaRPr b="1" sz="2000">
              <a:latin typeface="Merriweather"/>
              <a:ea typeface="Merriweather"/>
              <a:cs typeface="Merriweather"/>
              <a:sym typeface="Merriweather"/>
            </a:endParaRPr>
          </a:p>
        </p:txBody>
      </p:sp>
      <p:sp>
        <p:nvSpPr>
          <p:cNvPr id="203" name="Google Shape;203;p31"/>
          <p:cNvSpPr txBox="1"/>
          <p:nvPr>
            <p:ph idx="1" type="body"/>
          </p:nvPr>
        </p:nvSpPr>
        <p:spPr>
          <a:xfrm>
            <a:off x="838200" y="1104523"/>
            <a:ext cx="10515600" cy="5072440"/>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2000"/>
              <a:buChar char="•"/>
            </a:pPr>
            <a:r>
              <a:rPr lang="ka-GE" sz="2000"/>
              <a:t>სამშენებლო ბანაკის ტერიტორიის შერჩევისას გათვალისწინებული იქნება სტანდარტული რეკომენდაციები, მათ შორის: ბანაკის მოწყობა სამშენებლო უბნების სიახლოვეს, ადვილად მისადგომ, მცენარეული საფარის თვალსაზრისით და ცხოველთა სამყაროსთვის ნაკლებად ღირებულ ტერიტორიაზე, სენსიტიური უბნებიდან მოშორებით;</a:t>
            </a:r>
            <a:endParaRPr/>
          </a:p>
          <a:p>
            <a:pPr indent="-228600" lvl="0" marL="228600" rtl="0" algn="just">
              <a:lnSpc>
                <a:spcPct val="90000"/>
              </a:lnSpc>
              <a:spcBef>
                <a:spcPts val="1000"/>
              </a:spcBef>
              <a:spcAft>
                <a:spcPts val="0"/>
              </a:spcAft>
              <a:buClr>
                <a:schemeClr val="dk1"/>
              </a:buClr>
              <a:buSzPts val="2000"/>
              <a:buChar char="•"/>
            </a:pPr>
            <a:r>
              <a:rPr lang="ka-GE" sz="2000"/>
              <a:t>ბანაკი არ განთავსდება დაცული ტერიტორიის საზღვრებში ან მის უშუალო სიახლოვეს;</a:t>
            </a:r>
            <a:endParaRPr sz="2000"/>
          </a:p>
          <a:p>
            <a:pPr indent="-228600" lvl="0" marL="228600" rtl="0" algn="just">
              <a:lnSpc>
                <a:spcPct val="90000"/>
              </a:lnSpc>
              <a:spcBef>
                <a:spcPts val="1000"/>
              </a:spcBef>
              <a:spcAft>
                <a:spcPts val="0"/>
              </a:spcAft>
              <a:buClr>
                <a:schemeClr val="dk1"/>
              </a:buClr>
              <a:buSzPts val="2000"/>
              <a:buChar char="•"/>
            </a:pPr>
            <a:r>
              <a:rPr lang="ka-GE" sz="2000"/>
              <a:t>ბანაკისთვის საჭირო ტერიტორიის ფართობი და ინფრასტრუქტურის მახასიათებლები დაზუსტდება მშენებელი კონტრაქტორის მიერ;</a:t>
            </a:r>
            <a:endParaRPr/>
          </a:p>
          <a:p>
            <a:pPr indent="-228600" lvl="0" marL="228600" rtl="0" algn="just">
              <a:lnSpc>
                <a:spcPct val="90000"/>
              </a:lnSpc>
              <a:spcBef>
                <a:spcPts val="1000"/>
              </a:spcBef>
              <a:spcAft>
                <a:spcPts val="0"/>
              </a:spcAft>
              <a:buClr>
                <a:schemeClr val="dk1"/>
              </a:buClr>
              <a:buSzPts val="2000"/>
              <a:buChar char="•"/>
            </a:pPr>
            <a:r>
              <a:rPr lang="ka-GE" sz="2000"/>
              <a:t>ბანაკის გენგეგმა და პარამეტრები წარედგინება გარემოს დაცვის და სოფლის მეურნეობის სამინისტროს სხვა დოკუმენტაციასთან ერთად;</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4"/>
          <p:cNvSpPr txBox="1"/>
          <p:nvPr>
            <p:ph type="title"/>
          </p:nvPr>
        </p:nvSpPr>
        <p:spPr>
          <a:xfrm>
            <a:off x="528099" y="333321"/>
            <a:ext cx="10515600" cy="47463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Calibri"/>
              <a:buNone/>
            </a:pPr>
            <a:r>
              <a:rPr b="1" lang="ka-GE" sz="2000"/>
              <a:t>პროექტის შესახებ</a:t>
            </a:r>
            <a:endParaRPr b="1" sz="2000"/>
          </a:p>
        </p:txBody>
      </p:sp>
      <p:sp>
        <p:nvSpPr>
          <p:cNvPr id="95" name="Google Shape;95;p14"/>
          <p:cNvSpPr txBox="1"/>
          <p:nvPr>
            <p:ph idx="1" type="body"/>
          </p:nvPr>
        </p:nvSpPr>
        <p:spPr>
          <a:xfrm>
            <a:off x="838200" y="1165759"/>
            <a:ext cx="10365187" cy="4351338"/>
          </a:xfrm>
          <a:prstGeom prst="rect">
            <a:avLst/>
          </a:prstGeom>
          <a:noFill/>
          <a:ln>
            <a:noFill/>
          </a:ln>
        </p:spPr>
        <p:txBody>
          <a:bodyPr anchorCtr="0" anchor="t" bIns="45700" lIns="91425" spcFirstLastPara="1" rIns="91425" wrap="square" tIns="45700">
            <a:noAutofit/>
          </a:bodyPr>
          <a:lstStyle/>
          <a:p>
            <a:pPr indent="-461963" lvl="0" marL="461963" rtl="0" algn="just">
              <a:lnSpc>
                <a:spcPct val="100000"/>
              </a:lnSpc>
              <a:spcBef>
                <a:spcPts val="0"/>
              </a:spcBef>
              <a:spcAft>
                <a:spcPts val="0"/>
              </a:spcAft>
              <a:buClr>
                <a:schemeClr val="dk1"/>
              </a:buClr>
              <a:buSzPts val="2000"/>
              <a:buFont typeface="Noto Sans Symbols"/>
              <a:buChar char="⮚"/>
            </a:pPr>
            <a:r>
              <a:rPr lang="ka-GE" sz="2000"/>
              <a:t>პროექტი მიზნად ისახავს ქუთაისი-ბაღდათი-აბასთუმანი-ბენარას საავტომობილო გზის აბასთუმნის უბანზე ახალი, შემოვლითი მონაკვეთის მშენებლობას. აღნიშნული პროექტი რეგიონების განვითარებისა და გზების გაუმჯობესების სახელმწიფოს მიერ წარმოებული პროგრამის შემადგენელი ნაწილია და რეგიონებში ეკონომიკის განვითარებას ემსახურება. </a:t>
            </a:r>
            <a:endParaRPr/>
          </a:p>
          <a:p>
            <a:pPr indent="0" lvl="0" marL="0" rtl="0" algn="just">
              <a:lnSpc>
                <a:spcPct val="100000"/>
              </a:lnSpc>
              <a:spcBef>
                <a:spcPts val="1000"/>
              </a:spcBef>
              <a:spcAft>
                <a:spcPts val="0"/>
              </a:spcAft>
              <a:buClr>
                <a:schemeClr val="dk1"/>
              </a:buClr>
              <a:buSzPts val="2000"/>
              <a:buNone/>
            </a:pPr>
            <a:r>
              <a:t/>
            </a:r>
            <a:endParaRPr sz="2000"/>
          </a:p>
          <a:p>
            <a:pPr indent="-461963" lvl="0" marL="461963" rtl="0" algn="just">
              <a:lnSpc>
                <a:spcPct val="100000"/>
              </a:lnSpc>
              <a:spcBef>
                <a:spcPts val="1000"/>
              </a:spcBef>
              <a:spcAft>
                <a:spcPts val="0"/>
              </a:spcAft>
              <a:buClr>
                <a:schemeClr val="dk1"/>
              </a:buClr>
              <a:buSzPts val="2000"/>
              <a:buFont typeface="Noto Sans Symbols"/>
              <a:buChar char="⮚"/>
            </a:pPr>
            <a:r>
              <a:rPr lang="ka-GE" sz="2000"/>
              <a:t>საავტომობილო გზის მშენებლობა დაგეგმილია შიდასახელმწიფოებრივი მნიშვნელობის ქუთაისი (საღორია)-ბაღდათი-აბასთუმანი-ბენარას საავტომობილო გზის კმ 82 - კმ 95 მონაკვეთის ფარგლებში, რომელიც აკავშირებს სამხრეთ და დასავლეთ საქართველოს და წარმოადგენს მნიშვნელოვან ეკონომიკურ და ტურისტულ მაგისტრალს;</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Calibri"/>
              <a:buNone/>
            </a:pPr>
            <a:r>
              <a:rPr b="1" lang="ka-GE" sz="2000"/>
              <a:t>სამშენებლო სამუშაოების წარმოება</a:t>
            </a:r>
            <a:endParaRPr b="1" sz="2000"/>
          </a:p>
        </p:txBody>
      </p:sp>
      <p:sp>
        <p:nvSpPr>
          <p:cNvPr id="209" name="Google Shape;209;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512763" lvl="0" marL="512763" rtl="0" algn="l">
              <a:lnSpc>
                <a:spcPct val="100000"/>
              </a:lnSpc>
              <a:spcBef>
                <a:spcPts val="0"/>
              </a:spcBef>
              <a:spcAft>
                <a:spcPts val="0"/>
              </a:spcAft>
              <a:buClr>
                <a:schemeClr val="dk1"/>
              </a:buClr>
              <a:buSzPts val="2000"/>
              <a:buFont typeface="Noto Sans Symbols"/>
              <a:buChar char="⮚"/>
            </a:pPr>
            <a:r>
              <a:rPr lang="ka-GE" sz="2000"/>
              <a:t>სამშენებლო სამუშაოების ხანგრძლივობა - 2 წელი. </a:t>
            </a:r>
            <a:endParaRPr sz="2000"/>
          </a:p>
          <a:p>
            <a:pPr indent="-512763" lvl="0" marL="512763" rtl="0" algn="l">
              <a:lnSpc>
                <a:spcPct val="100000"/>
              </a:lnSpc>
              <a:spcBef>
                <a:spcPts val="1200"/>
              </a:spcBef>
              <a:spcAft>
                <a:spcPts val="0"/>
              </a:spcAft>
              <a:buClr>
                <a:schemeClr val="dk1"/>
              </a:buClr>
              <a:buSzPts val="2000"/>
              <a:buFont typeface="Noto Sans Symbols"/>
              <a:buChar char="⮚"/>
            </a:pPr>
            <a:r>
              <a:rPr lang="ka-GE" sz="2000"/>
              <a:t>პროექტი დაიყოფა 3 ლოტად. </a:t>
            </a:r>
            <a:endParaRPr sz="2000"/>
          </a:p>
          <a:p>
            <a:pPr indent="-512763" lvl="0" marL="512763" rtl="0" algn="l">
              <a:lnSpc>
                <a:spcPct val="100000"/>
              </a:lnSpc>
              <a:spcBef>
                <a:spcPts val="1200"/>
              </a:spcBef>
              <a:spcAft>
                <a:spcPts val="0"/>
              </a:spcAft>
              <a:buClr>
                <a:schemeClr val="dk1"/>
              </a:buClr>
              <a:buSzPts val="2000"/>
              <a:buFont typeface="Noto Sans Symbols"/>
              <a:buChar char="⮚"/>
            </a:pPr>
            <a:r>
              <a:rPr lang="ka-GE" sz="2000"/>
              <a:t>სამუშაოები იწარმოებს ერთდროულად. </a:t>
            </a:r>
            <a:endParaRPr sz="2000"/>
          </a:p>
          <a:p>
            <a:pPr indent="-512763" lvl="0" marL="512763" rtl="0" algn="just">
              <a:lnSpc>
                <a:spcPct val="100000"/>
              </a:lnSpc>
              <a:spcBef>
                <a:spcPts val="1200"/>
              </a:spcBef>
              <a:spcAft>
                <a:spcPts val="0"/>
              </a:spcAft>
              <a:buClr>
                <a:schemeClr val="dk1"/>
              </a:buClr>
              <a:buSzPts val="2000"/>
              <a:buFont typeface="Noto Sans Symbols"/>
              <a:buChar char="⮚"/>
            </a:pPr>
            <a:r>
              <a:rPr lang="ka-GE" sz="2000"/>
              <a:t>მშენებლობის ეტაპზე დასაქმებულთა ჯამური რაოდენობა (სამივე ლოტი) სავარაუდოდ 150-200 ადამიანს შეადგენს. თითო უბანზე ერთდროულად საშუალოდ 50 ადამიანი იქნება საჭირო.</a:t>
            </a:r>
            <a:endParaRPr sz="2000"/>
          </a:p>
          <a:p>
            <a:pPr indent="-101600" lvl="0" marL="228600" rtl="0" algn="l">
              <a:lnSpc>
                <a:spcPct val="90000"/>
              </a:lnSpc>
              <a:spcBef>
                <a:spcPts val="1600"/>
              </a:spcBef>
              <a:spcAft>
                <a:spcPts val="0"/>
              </a:spcAft>
              <a:buClr>
                <a:schemeClr val="dk1"/>
              </a:buClr>
              <a:buSzPts val="2000"/>
              <a:buNone/>
            </a:pPr>
            <a:r>
              <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3"/>
          <p:cNvSpPr txBox="1"/>
          <p:nvPr>
            <p:ph type="title"/>
          </p:nvPr>
        </p:nvSpPr>
        <p:spPr>
          <a:xfrm>
            <a:off x="838200" y="365125"/>
            <a:ext cx="10515600" cy="213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Calibri"/>
              <a:buNone/>
            </a:pPr>
            <a:r>
              <a:rPr b="1" lang="ka-GE" sz="2000">
                <a:latin typeface="Calibri"/>
                <a:ea typeface="Calibri"/>
                <a:cs typeface="Calibri"/>
                <a:sym typeface="Calibri"/>
              </a:rPr>
              <a:t>ზოგადი ინფორმაცია გარემოზე შესაძლო ზემოქმედების და მისი სახეების შესახებ</a:t>
            </a:r>
            <a:endParaRPr sz="2000">
              <a:latin typeface="Calibri"/>
              <a:ea typeface="Calibri"/>
              <a:cs typeface="Calibri"/>
              <a:sym typeface="Calibri"/>
            </a:endParaRPr>
          </a:p>
        </p:txBody>
      </p:sp>
      <p:graphicFrame>
        <p:nvGraphicFramePr>
          <p:cNvPr id="215" name="Google Shape;215;p33"/>
          <p:cNvGraphicFramePr/>
          <p:nvPr/>
        </p:nvGraphicFramePr>
        <p:xfrm>
          <a:off x="1855237" y="957878"/>
          <a:ext cx="3000000" cy="3000000"/>
        </p:xfrm>
        <a:graphic>
          <a:graphicData uri="http://schemas.openxmlformats.org/drawingml/2006/table">
            <a:tbl>
              <a:tblPr bandRow="1" firstRow="1">
                <a:noFill/>
                <a:tableStyleId>{9AC42A08-FD2E-489A-AAF5-F86B885F28DC}</a:tableStyleId>
              </a:tblPr>
              <a:tblGrid>
                <a:gridCol w="5599925"/>
                <a:gridCol w="2397975"/>
              </a:tblGrid>
              <a:tr h="370850">
                <a:tc>
                  <a:txBody>
                    <a:bodyPr/>
                    <a:lstStyle/>
                    <a:p>
                      <a:pPr indent="0" lvl="0" marL="0" marR="0" rtl="0" algn="l">
                        <a:spcBef>
                          <a:spcPts val="0"/>
                        </a:spcBef>
                        <a:spcAft>
                          <a:spcPts val="0"/>
                        </a:spcAft>
                        <a:buNone/>
                      </a:pPr>
                      <a:r>
                        <a:rPr lang="ka-GE" sz="2000" u="none" cap="none" strike="noStrike">
                          <a:solidFill>
                            <a:schemeClr val="dk1"/>
                          </a:solidFill>
                        </a:rPr>
                        <a:t>მოსალოდნელი ზემოქმედება</a:t>
                      </a:r>
                      <a:endParaRPr sz="2000">
                        <a:solidFill>
                          <a:schemeClr val="dk1"/>
                        </a:solidFill>
                      </a:endParaRPr>
                    </a:p>
                  </a:txBody>
                  <a:tcPr marT="45725" marB="45725" marR="91450" marL="91450"/>
                </a:tc>
                <a:tc>
                  <a:txBody>
                    <a:bodyPr/>
                    <a:lstStyle/>
                    <a:p>
                      <a:pPr indent="0" lvl="0" marL="0" marR="0" rtl="0" algn="l">
                        <a:spcBef>
                          <a:spcPts val="0"/>
                        </a:spcBef>
                        <a:spcAft>
                          <a:spcPts val="0"/>
                        </a:spcAft>
                        <a:buNone/>
                      </a:pPr>
                      <a:r>
                        <a:rPr lang="ka-GE" sz="2000">
                          <a:solidFill>
                            <a:schemeClr val="dk1"/>
                          </a:solidFill>
                        </a:rPr>
                        <a:t>მშენებლობის</a:t>
                      </a:r>
                      <a:r>
                        <a:rPr lang="ka-GE" sz="2000">
                          <a:solidFill>
                            <a:schemeClr val="dk1"/>
                          </a:solidFill>
                        </a:rPr>
                        <a:t> ეტაპი</a:t>
                      </a:r>
                      <a:endParaRPr sz="2000">
                        <a:solidFill>
                          <a:schemeClr val="dk1"/>
                        </a:solidFill>
                      </a:endParaRPr>
                    </a:p>
                  </a:txBody>
                  <a:tcPr marT="45725" marB="45725" marR="91450" marL="91450"/>
                </a:tc>
              </a:tr>
              <a:tr h="370850">
                <a:tc>
                  <a:txBody>
                    <a:bodyPr/>
                    <a:lstStyle/>
                    <a:p>
                      <a:pPr indent="-342900" lvl="0" marL="342900" marR="0" rtl="0" algn="l">
                        <a:spcBef>
                          <a:spcPts val="0"/>
                        </a:spcBef>
                        <a:spcAft>
                          <a:spcPts val="0"/>
                        </a:spcAft>
                        <a:buClr>
                          <a:schemeClr val="dk1"/>
                        </a:buClr>
                        <a:buSzPts val="2000"/>
                        <a:buFont typeface="Noto Sans Symbols"/>
                        <a:buChar char="∙"/>
                      </a:pPr>
                      <a:r>
                        <a:rPr lang="ka-GE" sz="2000"/>
                        <a:t>დაცულ ტერიტორიაზე ზემოქმედების რისკები</a:t>
                      </a:r>
                      <a:endParaRPr sz="2000">
                        <a:latin typeface="Merriweather"/>
                        <a:ea typeface="Merriweather"/>
                        <a:cs typeface="Merriweather"/>
                        <a:sym typeface="Merriweather"/>
                      </a:endParaRPr>
                    </a:p>
                  </a:txBody>
                  <a:tcPr marT="0" marB="0" marR="62675" marL="62675" anchor="ctr"/>
                </a:tc>
                <a:tc>
                  <a:txBody>
                    <a:bodyPr/>
                    <a:lstStyle/>
                    <a:p>
                      <a:pPr indent="0" lvl="0" marL="0" marR="0" rtl="0" algn="ctr">
                        <a:spcBef>
                          <a:spcPts val="0"/>
                        </a:spcBef>
                        <a:spcAft>
                          <a:spcPts val="0"/>
                        </a:spcAft>
                        <a:buNone/>
                      </a:pPr>
                      <a:r>
                        <a:rPr lang="ka-GE" sz="1800"/>
                        <a:t>+</a:t>
                      </a:r>
                      <a:endParaRPr sz="1800"/>
                    </a:p>
                  </a:txBody>
                  <a:tcPr marT="45725" marB="45725" marR="91450" marL="91450"/>
                </a:tc>
              </a:tr>
              <a:tr h="370850">
                <a:tc>
                  <a:txBody>
                    <a:bodyPr/>
                    <a:lstStyle/>
                    <a:p>
                      <a:pPr indent="-342900" lvl="0" marL="342900" marR="0" rtl="0" algn="l">
                        <a:spcBef>
                          <a:spcPts val="0"/>
                        </a:spcBef>
                        <a:spcAft>
                          <a:spcPts val="0"/>
                        </a:spcAft>
                        <a:buClr>
                          <a:schemeClr val="dk1"/>
                        </a:buClr>
                        <a:buSzPts val="2000"/>
                        <a:buFont typeface="Noto Sans Symbols"/>
                        <a:buChar char="∙"/>
                      </a:pPr>
                      <a:r>
                        <a:rPr lang="ka-GE" sz="2000"/>
                        <a:t>ტრანსსასაზღვრო ზემოქმედების რისკები</a:t>
                      </a:r>
                      <a:endParaRPr sz="2000">
                        <a:latin typeface="Merriweather"/>
                        <a:ea typeface="Merriweather"/>
                        <a:cs typeface="Merriweather"/>
                        <a:sym typeface="Merriweather"/>
                      </a:endParaRPr>
                    </a:p>
                  </a:txBody>
                  <a:tcPr marT="0" marB="0" marR="62675" marL="62675" anchor="ctr"/>
                </a:tc>
                <a:tc>
                  <a:txBody>
                    <a:bodyPr/>
                    <a:lstStyle/>
                    <a:p>
                      <a:pPr indent="0" lvl="0" marL="0" marR="0" rtl="0" algn="ctr">
                        <a:spcBef>
                          <a:spcPts val="0"/>
                        </a:spcBef>
                        <a:spcAft>
                          <a:spcPts val="0"/>
                        </a:spcAft>
                        <a:buNone/>
                      </a:pPr>
                      <a:r>
                        <a:rPr lang="ka-GE" sz="1800"/>
                        <a:t>-</a:t>
                      </a:r>
                      <a:endParaRPr sz="1800"/>
                    </a:p>
                  </a:txBody>
                  <a:tcPr marT="45725" marB="45725" marR="91450" marL="91450"/>
                </a:tc>
              </a:tr>
              <a:tr h="370850">
                <a:tc>
                  <a:txBody>
                    <a:bodyPr/>
                    <a:lstStyle/>
                    <a:p>
                      <a:pPr indent="-342900" lvl="0" marL="342900" marR="0" rtl="0" algn="l">
                        <a:spcBef>
                          <a:spcPts val="0"/>
                        </a:spcBef>
                        <a:spcAft>
                          <a:spcPts val="0"/>
                        </a:spcAft>
                        <a:buClr>
                          <a:schemeClr val="dk1"/>
                        </a:buClr>
                        <a:buSzPts val="2000"/>
                        <a:buFont typeface="Noto Sans Symbols"/>
                        <a:buChar char="∙"/>
                      </a:pPr>
                      <a:r>
                        <a:rPr lang="ka-GE" sz="2000"/>
                        <a:t>ატმოსფერულ ჰაერში მავნე ნივთიერებების გაფრქვევა</a:t>
                      </a:r>
                      <a:endParaRPr sz="2000">
                        <a:latin typeface="Merriweather"/>
                        <a:ea typeface="Merriweather"/>
                        <a:cs typeface="Merriweather"/>
                        <a:sym typeface="Merriweather"/>
                      </a:endParaRPr>
                    </a:p>
                  </a:txBody>
                  <a:tcPr marT="0" marB="0" marR="62675" marL="62675" anchor="ctr"/>
                </a:tc>
                <a:tc>
                  <a:txBody>
                    <a:bodyPr/>
                    <a:lstStyle/>
                    <a:p>
                      <a:pPr indent="0" lvl="0" marL="0" marR="0" rtl="0" algn="ctr">
                        <a:spcBef>
                          <a:spcPts val="0"/>
                        </a:spcBef>
                        <a:spcAft>
                          <a:spcPts val="0"/>
                        </a:spcAft>
                        <a:buNone/>
                      </a:pPr>
                      <a:r>
                        <a:rPr lang="ka-GE" sz="1800"/>
                        <a:t>+</a:t>
                      </a:r>
                      <a:endParaRPr sz="1800"/>
                    </a:p>
                  </a:txBody>
                  <a:tcPr marT="45725" marB="45725" marR="91450" marL="91450"/>
                </a:tc>
              </a:tr>
              <a:tr h="370850">
                <a:tc>
                  <a:txBody>
                    <a:bodyPr/>
                    <a:lstStyle/>
                    <a:p>
                      <a:pPr indent="-342900" lvl="0" marL="342900" marR="0" rtl="0" algn="l">
                        <a:spcBef>
                          <a:spcPts val="0"/>
                        </a:spcBef>
                        <a:spcAft>
                          <a:spcPts val="0"/>
                        </a:spcAft>
                        <a:buClr>
                          <a:schemeClr val="dk1"/>
                        </a:buClr>
                        <a:buSzPts val="2000"/>
                        <a:buFont typeface="Noto Sans Symbols"/>
                        <a:buChar char="∙"/>
                      </a:pPr>
                      <a:r>
                        <a:rPr lang="ka-GE" sz="2000"/>
                        <a:t>ხმაური და ვიბრაცია</a:t>
                      </a:r>
                      <a:endParaRPr sz="2000">
                        <a:latin typeface="Merriweather"/>
                        <a:ea typeface="Merriweather"/>
                        <a:cs typeface="Merriweather"/>
                        <a:sym typeface="Merriweather"/>
                      </a:endParaRPr>
                    </a:p>
                  </a:txBody>
                  <a:tcPr marT="0" marB="0" marR="62675" marL="62675" anchor="ctr"/>
                </a:tc>
                <a:tc>
                  <a:txBody>
                    <a:bodyPr/>
                    <a:lstStyle/>
                    <a:p>
                      <a:pPr indent="0" lvl="0" marL="0" marR="0" rtl="0" algn="ctr">
                        <a:spcBef>
                          <a:spcPts val="0"/>
                        </a:spcBef>
                        <a:spcAft>
                          <a:spcPts val="0"/>
                        </a:spcAft>
                        <a:buNone/>
                      </a:pPr>
                      <a:r>
                        <a:rPr lang="ka-GE" sz="1800"/>
                        <a:t>+</a:t>
                      </a:r>
                      <a:endParaRPr sz="1800"/>
                    </a:p>
                  </a:txBody>
                  <a:tcPr marT="45725" marB="45725" marR="91450" marL="91450"/>
                </a:tc>
              </a:tr>
              <a:tr h="370850">
                <a:tc>
                  <a:txBody>
                    <a:bodyPr/>
                    <a:lstStyle/>
                    <a:p>
                      <a:pPr indent="-342900" lvl="0" marL="342900" marR="0" rtl="0" algn="l">
                        <a:spcBef>
                          <a:spcPts val="0"/>
                        </a:spcBef>
                        <a:spcAft>
                          <a:spcPts val="0"/>
                        </a:spcAft>
                        <a:buClr>
                          <a:schemeClr val="dk1"/>
                        </a:buClr>
                        <a:buSzPts val="2000"/>
                        <a:buFont typeface="Noto Sans Symbols"/>
                        <a:buChar char="∙"/>
                      </a:pPr>
                      <a:r>
                        <a:rPr lang="ka-GE" sz="2000"/>
                        <a:t>გეოლოგიურ გარემოზე ზემოქმედება</a:t>
                      </a:r>
                      <a:endParaRPr sz="2000">
                        <a:latin typeface="Merriweather"/>
                        <a:ea typeface="Merriweather"/>
                        <a:cs typeface="Merriweather"/>
                        <a:sym typeface="Merriweather"/>
                      </a:endParaRPr>
                    </a:p>
                  </a:txBody>
                  <a:tcPr marT="0" marB="0" marR="62675" marL="62675" anchor="ctr"/>
                </a:tc>
                <a:tc>
                  <a:txBody>
                    <a:bodyPr/>
                    <a:lstStyle/>
                    <a:p>
                      <a:pPr indent="0" lvl="0" marL="0" marR="0" rtl="0" algn="ctr">
                        <a:spcBef>
                          <a:spcPts val="0"/>
                        </a:spcBef>
                        <a:spcAft>
                          <a:spcPts val="0"/>
                        </a:spcAft>
                        <a:buNone/>
                      </a:pPr>
                      <a:r>
                        <a:rPr lang="ka-GE" sz="1800"/>
                        <a:t>+</a:t>
                      </a:r>
                      <a:endParaRPr sz="1800"/>
                    </a:p>
                  </a:txBody>
                  <a:tcPr marT="45725" marB="45725" marR="91450" marL="91450"/>
                </a:tc>
              </a:tr>
              <a:tr h="370850">
                <a:tc>
                  <a:txBody>
                    <a:bodyPr/>
                    <a:lstStyle/>
                    <a:p>
                      <a:pPr indent="-342900" lvl="0" marL="342900" marR="0" rtl="0" algn="l">
                        <a:spcBef>
                          <a:spcPts val="0"/>
                        </a:spcBef>
                        <a:spcAft>
                          <a:spcPts val="0"/>
                        </a:spcAft>
                        <a:buClr>
                          <a:schemeClr val="dk1"/>
                        </a:buClr>
                        <a:buSzPts val="2000"/>
                        <a:buFont typeface="Noto Sans Symbols"/>
                        <a:buChar char="∙"/>
                      </a:pPr>
                      <a:r>
                        <a:rPr lang="ka-GE" sz="2000"/>
                        <a:t>წყლის გარემოზე ზემოქმედების რისკები</a:t>
                      </a:r>
                      <a:endParaRPr sz="2000">
                        <a:latin typeface="Merriweather"/>
                        <a:ea typeface="Merriweather"/>
                        <a:cs typeface="Merriweather"/>
                        <a:sym typeface="Merriweather"/>
                      </a:endParaRPr>
                    </a:p>
                  </a:txBody>
                  <a:tcPr marT="0" marB="0" marR="62675" marL="62675" anchor="ctr"/>
                </a:tc>
                <a:tc>
                  <a:txBody>
                    <a:bodyPr/>
                    <a:lstStyle/>
                    <a:p>
                      <a:pPr indent="0" lvl="0" marL="0" marR="0" rtl="0" algn="ctr">
                        <a:spcBef>
                          <a:spcPts val="0"/>
                        </a:spcBef>
                        <a:spcAft>
                          <a:spcPts val="0"/>
                        </a:spcAft>
                        <a:buNone/>
                      </a:pPr>
                      <a:r>
                        <a:rPr lang="ka-GE" sz="1800"/>
                        <a:t>+</a:t>
                      </a:r>
                      <a:endParaRPr sz="1800"/>
                    </a:p>
                  </a:txBody>
                  <a:tcPr marT="45725" marB="45725" marR="91450" marL="91450"/>
                </a:tc>
              </a:tr>
              <a:tr h="370850">
                <a:tc>
                  <a:txBody>
                    <a:bodyPr/>
                    <a:lstStyle/>
                    <a:p>
                      <a:pPr indent="-342900" lvl="0" marL="342900" marR="0" rtl="0" algn="l">
                        <a:spcBef>
                          <a:spcPts val="0"/>
                        </a:spcBef>
                        <a:spcAft>
                          <a:spcPts val="0"/>
                        </a:spcAft>
                        <a:buClr>
                          <a:schemeClr val="dk1"/>
                        </a:buClr>
                        <a:buSzPts val="2000"/>
                        <a:buFont typeface="Noto Sans Symbols"/>
                        <a:buChar char="∙"/>
                      </a:pPr>
                      <a:r>
                        <a:rPr lang="ka-GE" sz="2000"/>
                        <a:t>ზემოქმედება ნიადაგზე, დაბინძურების რისკები</a:t>
                      </a:r>
                      <a:endParaRPr sz="2000">
                        <a:latin typeface="Merriweather"/>
                        <a:ea typeface="Merriweather"/>
                        <a:cs typeface="Merriweather"/>
                        <a:sym typeface="Merriweather"/>
                      </a:endParaRPr>
                    </a:p>
                  </a:txBody>
                  <a:tcPr marT="0" marB="0" marR="62675" marL="62675" anchor="ctr"/>
                </a:tc>
                <a:tc>
                  <a:txBody>
                    <a:bodyPr/>
                    <a:lstStyle/>
                    <a:p>
                      <a:pPr indent="0" lvl="0" marL="0" marR="0" rtl="0" algn="ctr">
                        <a:spcBef>
                          <a:spcPts val="0"/>
                        </a:spcBef>
                        <a:spcAft>
                          <a:spcPts val="0"/>
                        </a:spcAft>
                        <a:buNone/>
                      </a:pPr>
                      <a:r>
                        <a:rPr lang="ka-GE" sz="1800"/>
                        <a:t>+</a:t>
                      </a:r>
                      <a:endParaRPr sz="1800"/>
                    </a:p>
                  </a:txBody>
                  <a:tcPr marT="45725" marB="45725" marR="91450" marL="91450"/>
                </a:tc>
              </a:tr>
              <a:tr h="370850">
                <a:tc>
                  <a:txBody>
                    <a:bodyPr/>
                    <a:lstStyle/>
                    <a:p>
                      <a:pPr indent="-342900" lvl="0" marL="342900" marR="0" rtl="0" algn="l">
                        <a:spcBef>
                          <a:spcPts val="0"/>
                        </a:spcBef>
                        <a:spcAft>
                          <a:spcPts val="0"/>
                        </a:spcAft>
                        <a:buClr>
                          <a:schemeClr val="dk1"/>
                        </a:buClr>
                        <a:buSzPts val="2000"/>
                        <a:buFont typeface="Noto Sans Symbols"/>
                        <a:buChar char="∙"/>
                      </a:pPr>
                      <a:r>
                        <a:rPr lang="ka-GE" sz="2000"/>
                        <a:t>ზემოქმედება მცენარეულ საფარზე და ცხოველთა სახეობებზე</a:t>
                      </a:r>
                      <a:endParaRPr sz="2000">
                        <a:latin typeface="Merriweather"/>
                        <a:ea typeface="Merriweather"/>
                        <a:cs typeface="Merriweather"/>
                        <a:sym typeface="Merriweather"/>
                      </a:endParaRPr>
                    </a:p>
                  </a:txBody>
                  <a:tcPr marT="0" marB="0" marR="62675" marL="62675" anchor="ctr"/>
                </a:tc>
                <a:tc>
                  <a:txBody>
                    <a:bodyPr/>
                    <a:lstStyle/>
                    <a:p>
                      <a:pPr indent="0" lvl="0" marL="0" marR="0" rtl="0" algn="ctr">
                        <a:spcBef>
                          <a:spcPts val="0"/>
                        </a:spcBef>
                        <a:spcAft>
                          <a:spcPts val="0"/>
                        </a:spcAft>
                        <a:buNone/>
                      </a:pPr>
                      <a:r>
                        <a:rPr lang="ka-GE" sz="1800"/>
                        <a:t>+</a:t>
                      </a:r>
                      <a:endParaRPr sz="1800"/>
                    </a:p>
                  </a:txBody>
                  <a:tcPr marT="45725" marB="45725" marR="91450" marL="91450"/>
                </a:tc>
              </a:tr>
              <a:tr h="370850">
                <a:tc>
                  <a:txBody>
                    <a:bodyPr/>
                    <a:lstStyle/>
                    <a:p>
                      <a:pPr indent="-342900" lvl="0" marL="342900" marR="0" rtl="0" algn="l">
                        <a:spcBef>
                          <a:spcPts val="0"/>
                        </a:spcBef>
                        <a:spcAft>
                          <a:spcPts val="0"/>
                        </a:spcAft>
                        <a:buClr>
                          <a:schemeClr val="dk1"/>
                        </a:buClr>
                        <a:buSzPts val="2000"/>
                        <a:buFont typeface="Noto Sans Symbols"/>
                        <a:buChar char="∙"/>
                      </a:pPr>
                      <a:r>
                        <a:rPr lang="ka-GE" sz="2000"/>
                        <a:t>ვიზუალურ-ლანდშაფტური ცვლილება</a:t>
                      </a:r>
                      <a:endParaRPr sz="2000">
                        <a:latin typeface="Merriweather"/>
                        <a:ea typeface="Merriweather"/>
                        <a:cs typeface="Merriweather"/>
                        <a:sym typeface="Merriweather"/>
                      </a:endParaRPr>
                    </a:p>
                  </a:txBody>
                  <a:tcPr marT="0" marB="0" marR="62675" marL="62675" anchor="ctr"/>
                </a:tc>
                <a:tc>
                  <a:txBody>
                    <a:bodyPr/>
                    <a:lstStyle/>
                    <a:p>
                      <a:pPr indent="0" lvl="0" marL="0" marR="0" rtl="0" algn="ctr">
                        <a:spcBef>
                          <a:spcPts val="0"/>
                        </a:spcBef>
                        <a:spcAft>
                          <a:spcPts val="0"/>
                        </a:spcAft>
                        <a:buNone/>
                      </a:pPr>
                      <a:r>
                        <a:rPr lang="ka-GE" sz="1800"/>
                        <a:t>+</a:t>
                      </a:r>
                      <a:endParaRPr sz="1800"/>
                    </a:p>
                  </a:txBody>
                  <a:tcPr marT="45725" marB="45725" marR="91450" marL="91450"/>
                </a:tc>
              </a:tr>
              <a:tr h="370850">
                <a:tc>
                  <a:txBody>
                    <a:bodyPr/>
                    <a:lstStyle/>
                    <a:p>
                      <a:pPr indent="-342900" lvl="0" marL="342900" marR="0" rtl="0" algn="l">
                        <a:spcBef>
                          <a:spcPts val="0"/>
                        </a:spcBef>
                        <a:spcAft>
                          <a:spcPts val="0"/>
                        </a:spcAft>
                        <a:buClr>
                          <a:schemeClr val="dk1"/>
                        </a:buClr>
                        <a:buSzPts val="2000"/>
                        <a:buFont typeface="Noto Sans Symbols"/>
                        <a:buChar char="∙"/>
                      </a:pPr>
                      <a:r>
                        <a:rPr lang="ka-GE" sz="2000"/>
                        <a:t>ზემოქმედება სოციალურ-ეკონომიკურ გარემოზე</a:t>
                      </a:r>
                      <a:endParaRPr sz="2000">
                        <a:latin typeface="Merriweather"/>
                        <a:ea typeface="Merriweather"/>
                        <a:cs typeface="Merriweather"/>
                        <a:sym typeface="Merriweather"/>
                      </a:endParaRPr>
                    </a:p>
                  </a:txBody>
                  <a:tcPr marT="0" marB="0" marR="62675" marL="62675" anchor="ctr"/>
                </a:tc>
                <a:tc>
                  <a:txBody>
                    <a:bodyPr/>
                    <a:lstStyle/>
                    <a:p>
                      <a:pPr indent="0" lvl="0" marL="0" marR="0" rtl="0" algn="ctr">
                        <a:spcBef>
                          <a:spcPts val="0"/>
                        </a:spcBef>
                        <a:spcAft>
                          <a:spcPts val="0"/>
                        </a:spcAft>
                        <a:buNone/>
                      </a:pPr>
                      <a:r>
                        <a:rPr lang="ka-GE" sz="1800"/>
                        <a:t>+</a:t>
                      </a:r>
                      <a:endParaRPr sz="1800"/>
                    </a:p>
                  </a:txBody>
                  <a:tcPr marT="45725" marB="45725" marR="91450" marL="91450"/>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34"/>
          <p:cNvSpPr txBox="1"/>
          <p:nvPr>
            <p:ph type="title"/>
          </p:nvPr>
        </p:nvSpPr>
        <p:spPr>
          <a:xfrm>
            <a:off x="838200" y="253158"/>
            <a:ext cx="10515600" cy="58659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Calibri"/>
              <a:buNone/>
            </a:pPr>
            <a:r>
              <a:rPr b="1" lang="ka-GE" sz="2000">
                <a:latin typeface="Calibri"/>
                <a:ea typeface="Calibri"/>
                <a:cs typeface="Calibri"/>
                <a:sym typeface="Calibri"/>
              </a:rPr>
              <a:t>ემისიები ატმოსფეროში, ხმაური და ვიბრაცია და შემარბილებელი ღონისძიებები</a:t>
            </a:r>
            <a:endParaRPr sz="2000">
              <a:latin typeface="Calibri"/>
              <a:ea typeface="Calibri"/>
              <a:cs typeface="Calibri"/>
              <a:sym typeface="Calibri"/>
            </a:endParaRPr>
          </a:p>
        </p:txBody>
      </p:sp>
      <p:sp>
        <p:nvSpPr>
          <p:cNvPr id="221" name="Google Shape;221;p34"/>
          <p:cNvSpPr txBox="1"/>
          <p:nvPr>
            <p:ph idx="1" type="body"/>
          </p:nvPr>
        </p:nvSpPr>
        <p:spPr>
          <a:xfrm>
            <a:off x="838200" y="839756"/>
            <a:ext cx="10965024" cy="5859623"/>
          </a:xfrm>
          <a:prstGeom prst="rect">
            <a:avLst/>
          </a:prstGeom>
          <a:noFill/>
          <a:ln>
            <a:noFill/>
          </a:ln>
        </p:spPr>
        <p:txBody>
          <a:bodyPr anchorCtr="0" anchor="t" bIns="45700" lIns="91425" spcFirstLastPara="1" rIns="91425" wrap="square" tIns="45700">
            <a:noAutofit/>
          </a:bodyPr>
          <a:lstStyle/>
          <a:p>
            <a:pPr indent="-285750" lvl="0" marL="285750" rtl="0" algn="just">
              <a:lnSpc>
                <a:spcPct val="100000"/>
              </a:lnSpc>
              <a:spcBef>
                <a:spcPts val="0"/>
              </a:spcBef>
              <a:spcAft>
                <a:spcPts val="0"/>
              </a:spcAft>
              <a:buClr>
                <a:schemeClr val="dk1"/>
              </a:buClr>
              <a:buSzPts val="1787"/>
              <a:buFont typeface="Noto Sans Symbols"/>
              <a:buChar char="❑"/>
            </a:pPr>
            <a:r>
              <a:rPr lang="ka-GE" sz="1787"/>
              <a:t>მიწის სამუშაოების, ტექნიკის/სატრანსპორტო საშუალებების გადაადგილების და მუშაობისას ადგილი ექნება: </a:t>
            </a:r>
            <a:endParaRPr/>
          </a:p>
          <a:p>
            <a:pPr indent="-280988" lvl="0" marL="569913" rtl="0" algn="just">
              <a:lnSpc>
                <a:spcPct val="100000"/>
              </a:lnSpc>
              <a:spcBef>
                <a:spcPts val="600"/>
              </a:spcBef>
              <a:spcAft>
                <a:spcPts val="0"/>
              </a:spcAft>
              <a:buClr>
                <a:schemeClr val="dk1"/>
              </a:buClr>
              <a:buSzPts val="1787"/>
              <a:buChar char="•"/>
            </a:pPr>
            <a:r>
              <a:rPr lang="ka-GE" sz="1787"/>
              <a:t>ხმაურს;</a:t>
            </a:r>
            <a:endParaRPr/>
          </a:p>
          <a:p>
            <a:pPr indent="-280988" lvl="0" marL="569913" rtl="0" algn="just">
              <a:lnSpc>
                <a:spcPct val="100000"/>
              </a:lnSpc>
              <a:spcBef>
                <a:spcPts val="600"/>
              </a:spcBef>
              <a:spcAft>
                <a:spcPts val="0"/>
              </a:spcAft>
              <a:buClr>
                <a:schemeClr val="dk1"/>
              </a:buClr>
              <a:buSzPts val="1787"/>
              <a:buChar char="•"/>
            </a:pPr>
            <a:r>
              <a:rPr lang="ka-GE" sz="1787"/>
              <a:t>ვიბრაციას;</a:t>
            </a:r>
            <a:endParaRPr/>
          </a:p>
          <a:p>
            <a:pPr indent="-280988" lvl="0" marL="569913" rtl="0" algn="just">
              <a:lnSpc>
                <a:spcPct val="100000"/>
              </a:lnSpc>
              <a:spcBef>
                <a:spcPts val="600"/>
              </a:spcBef>
              <a:spcAft>
                <a:spcPts val="0"/>
              </a:spcAft>
              <a:buClr>
                <a:schemeClr val="dk1"/>
              </a:buClr>
              <a:buSzPts val="1787"/>
              <a:buChar char="•"/>
            </a:pPr>
            <a:r>
              <a:rPr lang="ka-GE" sz="1787"/>
              <a:t>ატმოსფერულ ჰაერში მტვრის ნაწილაკების გავრცელებას;</a:t>
            </a:r>
            <a:endParaRPr/>
          </a:p>
          <a:p>
            <a:pPr indent="-280988" lvl="0" marL="569913" rtl="0" algn="just">
              <a:lnSpc>
                <a:spcPct val="100000"/>
              </a:lnSpc>
              <a:spcBef>
                <a:spcPts val="600"/>
              </a:spcBef>
              <a:spcAft>
                <a:spcPts val="0"/>
              </a:spcAft>
              <a:buClr>
                <a:schemeClr val="dk1"/>
              </a:buClr>
              <a:buSzPts val="1787"/>
              <a:buChar char="•"/>
            </a:pPr>
            <a:r>
              <a:rPr lang="ka-GE" sz="1787"/>
              <a:t>საწვავის წვის პროდუქტების გავრცელებას.</a:t>
            </a:r>
            <a:endParaRPr/>
          </a:p>
          <a:p>
            <a:pPr indent="-172275" lvl="0" marL="285750" rtl="0" algn="just">
              <a:lnSpc>
                <a:spcPct val="100000"/>
              </a:lnSpc>
              <a:spcBef>
                <a:spcPts val="600"/>
              </a:spcBef>
              <a:spcAft>
                <a:spcPts val="0"/>
              </a:spcAft>
              <a:buClr>
                <a:schemeClr val="dk1"/>
              </a:buClr>
              <a:buSzPts val="1787"/>
              <a:buNone/>
            </a:pPr>
            <a:r>
              <a:t/>
            </a:r>
            <a:endParaRPr b="1" sz="1787"/>
          </a:p>
          <a:p>
            <a:pPr indent="-285750" lvl="0" marL="285750" rtl="0" algn="just">
              <a:lnSpc>
                <a:spcPct val="100000"/>
              </a:lnSpc>
              <a:spcBef>
                <a:spcPts val="600"/>
              </a:spcBef>
              <a:spcAft>
                <a:spcPts val="0"/>
              </a:spcAft>
              <a:buClr>
                <a:schemeClr val="dk1"/>
              </a:buClr>
              <a:buSzPts val="1787"/>
              <a:buFont typeface="Noto Sans Symbols"/>
              <a:buChar char="❑"/>
            </a:pPr>
            <a:r>
              <a:rPr lang="ka-GE" sz="1787"/>
              <a:t>მოსამზადებელ და მშენებლობის ეტაპზე ზემოქმედების შემცირება/კონტროლი შესაძლებელი იქნება სამუშაოს სწორი დაგეგმვის და ისეთი შემარბილებელი ღონისძიებების გატარებით, როგორიცაა: </a:t>
            </a:r>
            <a:endParaRPr/>
          </a:p>
          <a:p>
            <a:pPr indent="-336550" lvl="0" marL="625475" rtl="0" algn="just">
              <a:lnSpc>
                <a:spcPct val="100000"/>
              </a:lnSpc>
              <a:spcBef>
                <a:spcPts val="600"/>
              </a:spcBef>
              <a:spcAft>
                <a:spcPts val="0"/>
              </a:spcAft>
              <a:buClr>
                <a:schemeClr val="dk1"/>
              </a:buClr>
              <a:buSzPts val="1787"/>
              <a:buChar char="•"/>
            </a:pPr>
            <a:r>
              <a:rPr lang="ka-GE" sz="1787"/>
              <a:t>სატრანსპორტო საშუალებების ტექნიკური გამართულობის კონტროლი; </a:t>
            </a:r>
            <a:endParaRPr/>
          </a:p>
          <a:p>
            <a:pPr indent="-336550" lvl="0" marL="625475" rtl="0" algn="just">
              <a:lnSpc>
                <a:spcPct val="100000"/>
              </a:lnSpc>
              <a:spcBef>
                <a:spcPts val="600"/>
              </a:spcBef>
              <a:spcAft>
                <a:spcPts val="0"/>
              </a:spcAft>
              <a:buClr>
                <a:schemeClr val="dk1"/>
              </a:buClr>
              <a:buSzPts val="1787"/>
              <a:buChar char="•"/>
            </a:pPr>
            <a:r>
              <a:rPr lang="ka-GE" sz="1787"/>
              <a:t>მასალის ტრანსპორტირებისას და დასახლებული უბნების მახლობლად/ დასახლებულ ზონაში გადაადგილების ოპტიმალური სიჩქარეების დაცვა; </a:t>
            </a:r>
            <a:endParaRPr/>
          </a:p>
          <a:p>
            <a:pPr indent="-336550" lvl="0" marL="625475" rtl="0" algn="just">
              <a:lnSpc>
                <a:spcPct val="100000"/>
              </a:lnSpc>
              <a:spcBef>
                <a:spcPts val="600"/>
              </a:spcBef>
              <a:spcAft>
                <a:spcPts val="0"/>
              </a:spcAft>
              <a:buClr>
                <a:schemeClr val="dk1"/>
              </a:buClr>
              <a:buSzPts val="1787"/>
              <a:buChar char="•"/>
            </a:pPr>
            <a:r>
              <a:rPr lang="ka-GE" sz="1787"/>
              <a:t>ჩართული ძრავით ტექნიკის ‘უსაქმოდ’ დატოვების აკრძალვა;</a:t>
            </a:r>
            <a:endParaRPr/>
          </a:p>
          <a:p>
            <a:pPr indent="-336550" lvl="0" marL="625475" rtl="0" algn="just">
              <a:lnSpc>
                <a:spcPct val="100000"/>
              </a:lnSpc>
              <a:spcBef>
                <a:spcPts val="600"/>
              </a:spcBef>
              <a:spcAft>
                <a:spcPts val="0"/>
              </a:spcAft>
              <a:buClr>
                <a:schemeClr val="dk1"/>
              </a:buClr>
              <a:buSzPts val="1787"/>
              <a:buChar char="•"/>
            </a:pPr>
            <a:r>
              <a:rPr lang="ka-GE" sz="1787"/>
              <a:t> ნაყოფიერი ნიადაგის, გრუნტის და ფხვიერი მასალის გაფანტვისგან დაცვა; </a:t>
            </a:r>
            <a:endParaRPr/>
          </a:p>
          <a:p>
            <a:pPr indent="-336550" lvl="0" marL="625475" rtl="0" algn="just">
              <a:lnSpc>
                <a:spcPct val="100000"/>
              </a:lnSpc>
              <a:spcBef>
                <a:spcPts val="600"/>
              </a:spcBef>
              <a:spcAft>
                <a:spcPts val="0"/>
              </a:spcAft>
              <a:buClr>
                <a:schemeClr val="dk1"/>
              </a:buClr>
              <a:buSzPts val="1787"/>
              <a:buChar char="•"/>
            </a:pPr>
            <a:r>
              <a:rPr lang="ka-GE" sz="1787"/>
              <a:t>ფხვიერო ტვირთების გადატანისას - ტვირთის გადახურვა (გაფანტვისგან დასაცავად); </a:t>
            </a:r>
            <a:endParaRPr/>
          </a:p>
          <a:p>
            <a:pPr indent="-336550" lvl="0" marL="625475" rtl="0" algn="just">
              <a:lnSpc>
                <a:spcPct val="100000"/>
              </a:lnSpc>
              <a:spcBef>
                <a:spcPts val="600"/>
              </a:spcBef>
              <a:spcAft>
                <a:spcPts val="0"/>
              </a:spcAft>
              <a:buClr>
                <a:schemeClr val="dk1"/>
              </a:buClr>
              <a:buSzPts val="1787"/>
              <a:buChar char="•"/>
            </a:pPr>
            <a:r>
              <a:rPr lang="ka-GE" sz="1787"/>
              <a:t>მასალის შემოტანის სწორი დაგეგმვა ქარისმიერი ეროზიის შედეგად ჰაერის ხარისხზე ზემოქმედების შესამცირებლად და სხვ.</a:t>
            </a:r>
            <a:endParaRPr/>
          </a:p>
          <a:p>
            <a:pPr indent="-170815" lvl="0" marL="228600" rtl="0" algn="l">
              <a:lnSpc>
                <a:spcPct val="70000"/>
              </a:lnSpc>
              <a:spcBef>
                <a:spcPts val="1000"/>
              </a:spcBef>
              <a:spcAft>
                <a:spcPts val="0"/>
              </a:spcAft>
              <a:buClr>
                <a:schemeClr val="dk1"/>
              </a:buClr>
              <a:buSzPts val="910"/>
              <a:buNone/>
            </a:pPr>
            <a:r>
              <a:t/>
            </a:r>
            <a:endParaRPr sz="91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5"/>
          <p:cNvSpPr txBox="1"/>
          <p:nvPr>
            <p:ph type="title"/>
          </p:nvPr>
        </p:nvSpPr>
        <p:spPr>
          <a:xfrm>
            <a:off x="838200" y="365126"/>
            <a:ext cx="10515600" cy="41864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Calibri"/>
              <a:buNone/>
            </a:pPr>
            <a:r>
              <a:rPr b="1" lang="ka-GE" sz="2000">
                <a:latin typeface="Calibri"/>
                <a:ea typeface="Calibri"/>
                <a:cs typeface="Calibri"/>
                <a:sym typeface="Calibri"/>
              </a:rPr>
              <a:t>ზემოქმედება ზედაპირულ წყალზე</a:t>
            </a:r>
            <a:endParaRPr sz="2000">
              <a:latin typeface="Calibri"/>
              <a:ea typeface="Calibri"/>
              <a:cs typeface="Calibri"/>
              <a:sym typeface="Calibri"/>
            </a:endParaRPr>
          </a:p>
        </p:txBody>
      </p:sp>
      <p:sp>
        <p:nvSpPr>
          <p:cNvPr id="227" name="Google Shape;227;p35"/>
          <p:cNvSpPr txBox="1"/>
          <p:nvPr>
            <p:ph idx="1" type="body"/>
          </p:nvPr>
        </p:nvSpPr>
        <p:spPr>
          <a:xfrm>
            <a:off x="912845" y="1415078"/>
            <a:ext cx="10515600" cy="4351338"/>
          </a:xfrm>
          <a:prstGeom prst="rect">
            <a:avLst/>
          </a:prstGeom>
          <a:noFill/>
          <a:ln>
            <a:noFill/>
          </a:ln>
        </p:spPr>
        <p:txBody>
          <a:bodyPr anchorCtr="0" anchor="t" bIns="45700" lIns="91425" spcFirstLastPara="1" rIns="91425" wrap="square" tIns="45700">
            <a:noAutofit/>
          </a:bodyPr>
          <a:lstStyle/>
          <a:p>
            <a:pPr indent="-569913" lvl="0" marL="569913" rtl="0" algn="l">
              <a:lnSpc>
                <a:spcPct val="90000"/>
              </a:lnSpc>
              <a:spcBef>
                <a:spcPts val="0"/>
              </a:spcBef>
              <a:spcAft>
                <a:spcPts val="0"/>
              </a:spcAft>
              <a:buClr>
                <a:schemeClr val="dk1"/>
              </a:buClr>
              <a:buSzPts val="2000"/>
              <a:buFont typeface="Noto Sans Symbols"/>
              <a:buChar char="⮚"/>
            </a:pPr>
            <a:r>
              <a:rPr lang="ka-GE" sz="2000"/>
              <a:t>წყლის გარემოზე ზემოქმედება შესაძლებელია გულისხმობდეს: </a:t>
            </a:r>
            <a:endParaRPr sz="2000"/>
          </a:p>
          <a:p>
            <a:pPr indent="-101600" lvl="0" marL="228600" rtl="0" algn="l">
              <a:lnSpc>
                <a:spcPct val="90000"/>
              </a:lnSpc>
              <a:spcBef>
                <a:spcPts val="1000"/>
              </a:spcBef>
              <a:spcAft>
                <a:spcPts val="0"/>
              </a:spcAft>
              <a:buClr>
                <a:schemeClr val="dk1"/>
              </a:buClr>
              <a:buSzPts val="2000"/>
              <a:buNone/>
            </a:pPr>
            <a:r>
              <a:t/>
            </a:r>
            <a:endParaRPr sz="2000"/>
          </a:p>
          <a:p>
            <a:pPr indent="-400050" lvl="0" marL="969963" rtl="0" algn="just">
              <a:lnSpc>
                <a:spcPct val="90000"/>
              </a:lnSpc>
              <a:spcBef>
                <a:spcPts val="1000"/>
              </a:spcBef>
              <a:spcAft>
                <a:spcPts val="0"/>
              </a:spcAft>
              <a:buClr>
                <a:schemeClr val="dk1"/>
              </a:buClr>
              <a:buSzPts val="2000"/>
              <a:buChar char="•"/>
            </a:pPr>
            <a:r>
              <a:rPr lang="ka-GE" sz="2000"/>
              <a:t>მდინარეების წყლის დებიტის ცვლილება (პროექტის შემთხვევაში მოსალოდნელი არ არის); </a:t>
            </a:r>
            <a:endParaRPr sz="2000"/>
          </a:p>
          <a:p>
            <a:pPr indent="-400050" lvl="0" marL="969963" rtl="0" algn="just">
              <a:lnSpc>
                <a:spcPct val="90000"/>
              </a:lnSpc>
              <a:spcBef>
                <a:spcPts val="1000"/>
              </a:spcBef>
              <a:spcAft>
                <a:spcPts val="0"/>
              </a:spcAft>
              <a:buClr>
                <a:schemeClr val="dk1"/>
              </a:buClr>
              <a:buSzPts val="2000"/>
              <a:buChar char="•"/>
            </a:pPr>
            <a:r>
              <a:rPr lang="ka-GE" sz="2000"/>
              <a:t>ზემოქმედება მდინარეების ნატანის მოძრაობაზე, კალაპოტის დინამიკასა და ნაპირების სტაბილურობაზე (პროექტის შემთხვევაში მოსალოდნელი არ არის); </a:t>
            </a:r>
            <a:endParaRPr/>
          </a:p>
          <a:p>
            <a:pPr indent="-400050" lvl="0" marL="969963" rtl="0" algn="just">
              <a:lnSpc>
                <a:spcPct val="90000"/>
              </a:lnSpc>
              <a:spcBef>
                <a:spcPts val="1000"/>
              </a:spcBef>
              <a:spcAft>
                <a:spcPts val="0"/>
              </a:spcAft>
              <a:buClr>
                <a:schemeClr val="dk1"/>
              </a:buClr>
              <a:buSzPts val="2000"/>
              <a:buChar char="•"/>
            </a:pPr>
            <a:r>
              <a:rPr lang="ka-GE" sz="2000"/>
              <a:t>სამშენებლო ბანაკის (ჩამდინარე წყლები, ნაგავი, მასალა, მათ შორის ქიმიური და/ამ საწვავ საპოხი ნივთიერებები), ასფალტის/ბეტონის მომზადების უბნის არასათანადო მართვასთან. </a:t>
            </a:r>
            <a:endParaRPr sz="2000"/>
          </a:p>
          <a:p>
            <a:pPr indent="-400050" lvl="0" marL="969963" rtl="0" algn="just">
              <a:lnSpc>
                <a:spcPct val="90000"/>
              </a:lnSpc>
              <a:spcBef>
                <a:spcPts val="1000"/>
              </a:spcBef>
              <a:spcAft>
                <a:spcPts val="0"/>
              </a:spcAft>
              <a:buClr>
                <a:schemeClr val="dk1"/>
              </a:buClr>
              <a:buSzPts val="2000"/>
              <a:buChar char="•"/>
            </a:pPr>
            <a:r>
              <a:rPr lang="ka-GE" sz="2000"/>
              <a:t>მდინარეების წყლის ხარისხის გაუარესება </a:t>
            </a:r>
            <a:endParaRPr sz="2000"/>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6"/>
          <p:cNvSpPr txBox="1"/>
          <p:nvPr>
            <p:ph type="title"/>
          </p:nvPr>
        </p:nvSpPr>
        <p:spPr>
          <a:xfrm>
            <a:off x="838200" y="94539"/>
            <a:ext cx="10515600" cy="3626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Calibri"/>
              <a:buNone/>
            </a:pPr>
            <a:r>
              <a:rPr b="1" lang="ka-GE" sz="2000">
                <a:latin typeface="Calibri"/>
                <a:ea typeface="Calibri"/>
                <a:cs typeface="Calibri"/>
                <a:sym typeface="Calibri"/>
              </a:rPr>
              <a:t>ზედაპირულ წყალზე ზემოქმედების შემარბილებელი ღონისძიებები</a:t>
            </a:r>
            <a:endParaRPr/>
          </a:p>
        </p:txBody>
      </p:sp>
      <p:sp>
        <p:nvSpPr>
          <p:cNvPr id="233" name="Google Shape;233;p36"/>
          <p:cNvSpPr txBox="1"/>
          <p:nvPr>
            <p:ph idx="1" type="body"/>
          </p:nvPr>
        </p:nvSpPr>
        <p:spPr>
          <a:xfrm>
            <a:off x="419878" y="587829"/>
            <a:ext cx="11318032" cy="6195526"/>
          </a:xfrm>
          <a:prstGeom prst="rect">
            <a:avLst/>
          </a:prstGeom>
          <a:noFill/>
          <a:ln>
            <a:noFill/>
          </a:ln>
        </p:spPr>
        <p:txBody>
          <a:bodyPr anchorCtr="0" anchor="t" bIns="45700" lIns="91425" spcFirstLastPara="1" rIns="91425" wrap="square" tIns="45700">
            <a:noAutofit/>
          </a:bodyPr>
          <a:lstStyle/>
          <a:p>
            <a:pPr indent="-285750" lvl="0" marL="285750" rtl="0" algn="just">
              <a:lnSpc>
                <a:spcPct val="90000"/>
              </a:lnSpc>
              <a:spcBef>
                <a:spcPts val="0"/>
              </a:spcBef>
              <a:spcAft>
                <a:spcPts val="0"/>
              </a:spcAft>
              <a:buClr>
                <a:schemeClr val="dk1"/>
              </a:buClr>
              <a:buSzPts val="1665"/>
              <a:buFont typeface="Noto Sans Symbols"/>
              <a:buChar char="⮚"/>
            </a:pPr>
            <a:r>
              <a:rPr lang="ka-GE" sz="1665"/>
              <a:t>მშენებლობის ეტაპზე, ზედაპირული წყლების დაბინძურების პრევენციული ღონისძიებებია: </a:t>
            </a:r>
            <a:endParaRPr/>
          </a:p>
          <a:p>
            <a:pPr indent="-285750" lvl="0" marL="574675" rtl="0" algn="just">
              <a:lnSpc>
                <a:spcPct val="90000"/>
              </a:lnSpc>
              <a:spcBef>
                <a:spcPts val="1000"/>
              </a:spcBef>
              <a:spcAft>
                <a:spcPts val="0"/>
              </a:spcAft>
              <a:buClr>
                <a:schemeClr val="dk1"/>
              </a:buClr>
              <a:buSzPts val="1665"/>
              <a:buChar char="•"/>
            </a:pPr>
            <a:r>
              <a:rPr lang="ka-GE" sz="1665"/>
              <a:t>სამშენებლო ბანაკის და სასაწყობე ტერიტორიის მოწყობის დროს გათვალისწინებული იქნება საქართველოს მთავრობის 2013 წლის 31 დეკემბრის N440 დადგენილებით დამტკიცებული „წყალდაცვითი ზოლის შესახებ“ ტექნიკური რეგლამენტით განსაზღვრული პირობები; </a:t>
            </a:r>
            <a:endParaRPr/>
          </a:p>
          <a:p>
            <a:pPr indent="-285750" lvl="0" marL="574675" rtl="0" algn="just">
              <a:lnSpc>
                <a:spcPct val="90000"/>
              </a:lnSpc>
              <a:spcBef>
                <a:spcPts val="1000"/>
              </a:spcBef>
              <a:spcAft>
                <a:spcPts val="0"/>
              </a:spcAft>
              <a:buClr>
                <a:schemeClr val="dk1"/>
              </a:buClr>
              <a:buSzPts val="1665"/>
              <a:buChar char="•"/>
            </a:pPr>
            <a:r>
              <a:rPr lang="ka-GE" sz="1665"/>
              <a:t>უზრუნველყოფილი იქნება მანქანა-დანადგარების ტექნიკური გამართულობა; </a:t>
            </a:r>
            <a:endParaRPr/>
          </a:p>
          <a:p>
            <a:pPr indent="-285750" lvl="0" marL="574675" rtl="0" algn="just">
              <a:lnSpc>
                <a:spcPct val="90000"/>
              </a:lnSpc>
              <a:spcBef>
                <a:spcPts val="1000"/>
              </a:spcBef>
              <a:spcAft>
                <a:spcPts val="0"/>
              </a:spcAft>
              <a:buClr>
                <a:schemeClr val="dk1"/>
              </a:buClr>
              <a:buSzPts val="1665"/>
              <a:buChar char="•"/>
            </a:pPr>
            <a:r>
              <a:rPr lang="ka-GE" sz="1665"/>
              <a:t>მანქანა/დანადგარების და პოტენციურად დამაბინძურებელი მასალების განთავსება მოხდება ზედაპირული წყლის ობიექტიდან არანაკლებ 50 მ დაშორებით (სადაც ამის საშუალება არსებობს). თუ ეს შეუძლებელია, დაწესდება კონტროლი და გატარდება უსაფრთხოების ზომები წყლის დაბინძურების თავიდან ასაცილებლად; </a:t>
            </a:r>
            <a:endParaRPr/>
          </a:p>
          <a:p>
            <a:pPr indent="-285750" lvl="0" marL="574675" rtl="0" algn="just">
              <a:lnSpc>
                <a:spcPct val="90000"/>
              </a:lnSpc>
              <a:spcBef>
                <a:spcPts val="1000"/>
              </a:spcBef>
              <a:spcAft>
                <a:spcPts val="0"/>
              </a:spcAft>
              <a:buClr>
                <a:schemeClr val="dk1"/>
              </a:buClr>
              <a:buSzPts val="1665"/>
              <a:buChar char="•"/>
            </a:pPr>
            <a:r>
              <a:rPr lang="ka-GE" sz="1665"/>
              <a:t>აიკრძალება მანქანების რეცხვა მდინარეთა კალაპოტებში; </a:t>
            </a:r>
            <a:endParaRPr/>
          </a:p>
          <a:p>
            <a:pPr indent="-285750" lvl="0" marL="574675" rtl="0" algn="just">
              <a:lnSpc>
                <a:spcPct val="90000"/>
              </a:lnSpc>
              <a:spcBef>
                <a:spcPts val="1000"/>
              </a:spcBef>
              <a:spcAft>
                <a:spcPts val="0"/>
              </a:spcAft>
              <a:buClr>
                <a:schemeClr val="dk1"/>
              </a:buClr>
              <a:buSzPts val="1665"/>
              <a:buChar char="•"/>
            </a:pPr>
            <a:r>
              <a:rPr lang="ka-GE" sz="1665"/>
              <a:t>წარმოქმნილი სამეურნეო-ფეკალური წყლებისთვის მოეწყობა ბიო-ტუალეტები და საასენიზაციო ორმო; </a:t>
            </a:r>
            <a:endParaRPr/>
          </a:p>
          <a:p>
            <a:pPr indent="-285750" lvl="0" marL="574675" rtl="0" algn="just">
              <a:lnSpc>
                <a:spcPct val="90000"/>
              </a:lnSpc>
              <a:spcBef>
                <a:spcPts val="1000"/>
              </a:spcBef>
              <a:spcAft>
                <a:spcPts val="0"/>
              </a:spcAft>
              <a:buClr>
                <a:schemeClr val="dk1"/>
              </a:buClr>
              <a:buSzPts val="1665"/>
              <a:buChar char="•"/>
            </a:pPr>
            <a:r>
              <a:rPr lang="ka-GE" sz="1665"/>
              <a:t>სანიაღვრე წყლების პოტენციურად დამაბინძურებელი უბნები შეძლებისდაგვარად გადახურული იქნება ფარდულის ტიპის ნაგებობებით; </a:t>
            </a:r>
            <a:endParaRPr/>
          </a:p>
          <a:p>
            <a:pPr indent="-280988" lvl="0" marL="569913" rtl="0" algn="just">
              <a:lnSpc>
                <a:spcPct val="90000"/>
              </a:lnSpc>
              <a:spcBef>
                <a:spcPts val="1000"/>
              </a:spcBef>
              <a:spcAft>
                <a:spcPts val="0"/>
              </a:spcAft>
              <a:buClr>
                <a:schemeClr val="dk1"/>
              </a:buClr>
              <a:buSzPts val="1665"/>
              <a:buChar char="•"/>
            </a:pPr>
            <a:r>
              <a:rPr lang="ka-GE" sz="1665"/>
              <a:t>თუ მშენებლობის პროცესში მიღებული იქნება გადაწყვეტილება ჩამდინარე წყლების მდინარეში ჩაშვების თაობაზე, წინასწარ მომზადდება ზდჩ-ს ნორმების პროექტი და შეთანხმდება სამინისტროსთან; </a:t>
            </a:r>
            <a:endParaRPr/>
          </a:p>
          <a:p>
            <a:pPr indent="-280988" lvl="0" marL="569913" rtl="0" algn="just">
              <a:lnSpc>
                <a:spcPct val="90000"/>
              </a:lnSpc>
              <a:spcBef>
                <a:spcPts val="1000"/>
              </a:spcBef>
              <a:spcAft>
                <a:spcPts val="0"/>
              </a:spcAft>
              <a:buClr>
                <a:schemeClr val="dk1"/>
              </a:buClr>
              <a:buSzPts val="1665"/>
              <a:buChar char="•"/>
            </a:pPr>
            <a:r>
              <a:rPr lang="ka-GE" sz="1665"/>
              <a:t>სამუშაოს დასრულების შემდეგ ყველა პოტენციური დამაბინძურებელი მასალა გატანილი იქნება. საწვავის/საპოხი მასალის დაღვრის შემთხვევაში მოხდება დაბინძურებული უბნის ლოკალიზაცია/გაწმენდა; </a:t>
            </a:r>
            <a:endParaRPr/>
          </a:p>
          <a:p>
            <a:pPr indent="-280988" lvl="0" marL="569913" rtl="0" algn="just">
              <a:lnSpc>
                <a:spcPct val="90000"/>
              </a:lnSpc>
              <a:spcBef>
                <a:spcPts val="1000"/>
              </a:spcBef>
              <a:spcAft>
                <a:spcPts val="0"/>
              </a:spcAft>
              <a:buClr>
                <a:schemeClr val="dk1"/>
              </a:buClr>
              <a:buSzPts val="1665"/>
              <a:buChar char="•"/>
            </a:pPr>
            <a:r>
              <a:rPr lang="ka-GE" sz="1665"/>
              <a:t>პერსონალს ჩაუტარდება შესაბამისი ინსტრუქტაჟი; </a:t>
            </a:r>
            <a:endParaRPr/>
          </a:p>
          <a:p>
            <a:pPr indent="-280988" lvl="0" marL="569913" rtl="0" algn="just">
              <a:lnSpc>
                <a:spcPct val="90000"/>
              </a:lnSpc>
              <a:spcBef>
                <a:spcPts val="1000"/>
              </a:spcBef>
              <a:spcAft>
                <a:spcPts val="0"/>
              </a:spcAft>
              <a:buClr>
                <a:schemeClr val="dk1"/>
              </a:buClr>
              <a:buSzPts val="1665"/>
              <a:buChar char="•"/>
            </a:pPr>
            <a:r>
              <a:rPr lang="ka-GE" sz="1665"/>
              <a:t>ნარჩენების მართვის გეგმით გათვალისწინებული ღონისძიებების შესრულების სისტემატური კონტროლი.</a:t>
            </a:r>
            <a:endParaRPr/>
          </a:p>
          <a:p>
            <a:pPr indent="-180022" lvl="0" marL="285750" rtl="0" algn="just">
              <a:lnSpc>
                <a:spcPct val="90000"/>
              </a:lnSpc>
              <a:spcBef>
                <a:spcPts val="1000"/>
              </a:spcBef>
              <a:spcAft>
                <a:spcPts val="0"/>
              </a:spcAft>
              <a:buClr>
                <a:schemeClr val="dk1"/>
              </a:buClr>
              <a:buSzPts val="1665"/>
              <a:buFont typeface="Noto Sans Symbols"/>
              <a:buNone/>
            </a:pPr>
            <a:r>
              <a:t/>
            </a:r>
            <a:endParaRPr sz="1665"/>
          </a:p>
          <a:p>
            <a:pPr indent="-121285" lvl="0" marL="285750" rtl="0" algn="just">
              <a:lnSpc>
                <a:spcPct val="90000"/>
              </a:lnSpc>
              <a:spcBef>
                <a:spcPts val="1000"/>
              </a:spcBef>
              <a:spcAft>
                <a:spcPts val="0"/>
              </a:spcAft>
              <a:buClr>
                <a:schemeClr val="dk1"/>
              </a:buClr>
              <a:buSzPts val="2590"/>
              <a:buFont typeface="Noto Sans Symbols"/>
              <a:buNone/>
            </a:pPr>
            <a:r>
              <a:t/>
            </a:r>
            <a:endParaRPr sz="2590"/>
          </a:p>
          <a:p>
            <a:pPr indent="-64135" lvl="0" marL="228600" rtl="0" algn="l">
              <a:lnSpc>
                <a:spcPct val="90000"/>
              </a:lnSpc>
              <a:spcBef>
                <a:spcPts val="1000"/>
              </a:spcBef>
              <a:spcAft>
                <a:spcPts val="0"/>
              </a:spcAft>
              <a:buClr>
                <a:schemeClr val="dk1"/>
              </a:buClr>
              <a:buSzPts val="2590"/>
              <a:buNone/>
            </a:pPr>
            <a:r>
              <a:t/>
            </a:r>
            <a:endParaRPr sz="259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7"/>
          <p:cNvSpPr txBox="1"/>
          <p:nvPr>
            <p:ph type="title"/>
          </p:nvPr>
        </p:nvSpPr>
        <p:spPr>
          <a:xfrm>
            <a:off x="1024812" y="122530"/>
            <a:ext cx="10515600" cy="40931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Font typeface="Calibri"/>
              <a:buNone/>
            </a:pPr>
            <a:r>
              <a:rPr b="1" lang="ka-GE" sz="1800">
                <a:latin typeface="Calibri"/>
                <a:ea typeface="Calibri"/>
                <a:cs typeface="Calibri"/>
                <a:sym typeface="Calibri"/>
              </a:rPr>
              <a:t>ზემოქმედება ნიადაგზე - დაბინძურების რისკები:</a:t>
            </a:r>
            <a:endParaRPr sz="1800">
              <a:latin typeface="Calibri"/>
              <a:ea typeface="Calibri"/>
              <a:cs typeface="Calibri"/>
              <a:sym typeface="Calibri"/>
            </a:endParaRPr>
          </a:p>
        </p:txBody>
      </p:sp>
      <p:sp>
        <p:nvSpPr>
          <p:cNvPr id="239" name="Google Shape;239;p37"/>
          <p:cNvSpPr txBox="1"/>
          <p:nvPr>
            <p:ph idx="1" type="body"/>
          </p:nvPr>
        </p:nvSpPr>
        <p:spPr>
          <a:xfrm>
            <a:off x="251927" y="531846"/>
            <a:ext cx="11691257" cy="6260840"/>
          </a:xfrm>
          <a:prstGeom prst="rect">
            <a:avLst/>
          </a:prstGeom>
          <a:noFill/>
          <a:ln>
            <a:noFill/>
          </a:ln>
        </p:spPr>
        <p:txBody>
          <a:bodyPr anchorCtr="0" anchor="t" bIns="45700" lIns="91425" spcFirstLastPara="1" rIns="91425" wrap="square" tIns="45700">
            <a:noAutofit/>
          </a:bodyPr>
          <a:lstStyle/>
          <a:p>
            <a:pPr indent="-285750" lvl="0" marL="285750" rtl="0" algn="just">
              <a:lnSpc>
                <a:spcPct val="100000"/>
              </a:lnSpc>
              <a:spcBef>
                <a:spcPts val="0"/>
              </a:spcBef>
              <a:spcAft>
                <a:spcPts val="0"/>
              </a:spcAft>
              <a:buClr>
                <a:schemeClr val="dk1"/>
              </a:buClr>
              <a:buSzPts val="1804"/>
              <a:buChar char="•"/>
            </a:pPr>
            <a:r>
              <a:rPr lang="ka-GE" sz="1804"/>
              <a:t>ნაყოფიერი ფენის დაზიანება-ეროზიის ყველაზე მაღალი რისკები არსებობს მიწის სამუშაოების შესრულებისას და სამშენებლო ობიექტის მიმდებარედ მძიმე ტექნიკის გადაადგილებისას.</a:t>
            </a:r>
            <a:endParaRPr/>
          </a:p>
          <a:p>
            <a:pPr indent="-285750" lvl="0" marL="285750" rtl="0" algn="just">
              <a:lnSpc>
                <a:spcPct val="100000"/>
              </a:lnSpc>
              <a:spcBef>
                <a:spcPts val="600"/>
              </a:spcBef>
              <a:spcAft>
                <a:spcPts val="0"/>
              </a:spcAft>
              <a:buClr>
                <a:schemeClr val="dk1"/>
              </a:buClr>
              <a:buSzPts val="1804"/>
              <a:buChar char="•"/>
            </a:pPr>
            <a:r>
              <a:rPr lang="ka-GE" sz="1804"/>
              <a:t> აღნიშნულის შედეგად მოსალოდნელია ნიადაგის დატკეპნა, ეროზია და მისი ნაყოფიერების გაუარესება. ასეთი სახის ზემოქმედებების შემცირების ყველაზე მნიშვნელოვანი ღონისძიებაა სამუშაო ზონაში ნაყოფიერი ფენის წინასწარ მოხსნა და სათანადოდ შენახვა, მათ შემდგომ გამოყენებამდე. </a:t>
            </a:r>
            <a:endParaRPr/>
          </a:p>
          <a:p>
            <a:pPr indent="-285750" lvl="0" marL="285750" rtl="0" algn="just">
              <a:lnSpc>
                <a:spcPct val="100000"/>
              </a:lnSpc>
              <a:spcBef>
                <a:spcPts val="600"/>
              </a:spcBef>
              <a:spcAft>
                <a:spcPts val="0"/>
              </a:spcAft>
              <a:buClr>
                <a:schemeClr val="dk1"/>
              </a:buClr>
              <a:buSzPts val="1804"/>
              <a:buChar char="•"/>
            </a:pPr>
            <a:r>
              <a:rPr lang="ka-GE" sz="1804"/>
              <a:t>მოხსნილი ნიადაგოვანი საფარი დასაწყობდება წინასწარ შერჩეულ ადგილებში, წყლის და ქარის ზემოქმედებისგან შეძლებისდაგვარად დაცულ ადგილებში. სამუშაოების დასრულების შემდგომ ნიადაგი გამოყენებული იქნება გზის განაპირა ზოლების სარეკულტივაციო სამუშაოებში.</a:t>
            </a:r>
            <a:endParaRPr/>
          </a:p>
          <a:p>
            <a:pPr indent="-285750" lvl="0" marL="285750" rtl="0" algn="just">
              <a:lnSpc>
                <a:spcPct val="100000"/>
              </a:lnSpc>
              <a:spcBef>
                <a:spcPts val="600"/>
              </a:spcBef>
              <a:spcAft>
                <a:spcPts val="0"/>
              </a:spcAft>
              <a:buClr>
                <a:schemeClr val="dk1"/>
              </a:buClr>
              <a:buSzPts val="1804"/>
              <a:buChar char="•"/>
            </a:pPr>
            <a:r>
              <a:rPr lang="ka-GE" sz="1804"/>
              <a:t>ნიადაგის ნაყოფიერი ფენის მოხსნის, შენახვის, გამოყენებისა და რეკულტივაციის პროექტი - 224-ე დადგ.</a:t>
            </a:r>
            <a:endParaRPr/>
          </a:p>
          <a:p>
            <a:pPr indent="0" lvl="0" marL="0" rtl="0" algn="ctr">
              <a:lnSpc>
                <a:spcPct val="70000"/>
              </a:lnSpc>
              <a:spcBef>
                <a:spcPts val="1000"/>
              </a:spcBef>
              <a:spcAft>
                <a:spcPts val="0"/>
              </a:spcAft>
              <a:buClr>
                <a:schemeClr val="dk1"/>
              </a:buClr>
              <a:buSzPts val="1804"/>
              <a:buNone/>
            </a:pPr>
            <a:r>
              <a:rPr b="1" lang="ka-GE" sz="1804">
                <a:latin typeface="Merriweather"/>
                <a:ea typeface="Merriweather"/>
                <a:cs typeface="Merriweather"/>
                <a:sym typeface="Merriweather"/>
              </a:rPr>
              <a:t>შემარბილებელი ღონისძიებები</a:t>
            </a:r>
            <a:endParaRPr b="1" sz="1804">
              <a:latin typeface="Merriweather"/>
              <a:ea typeface="Merriweather"/>
              <a:cs typeface="Merriweather"/>
              <a:sym typeface="Merriweather"/>
            </a:endParaRPr>
          </a:p>
          <a:p>
            <a:pPr indent="-285750" lvl="0" marL="285750" rtl="0" algn="just">
              <a:lnSpc>
                <a:spcPct val="100000"/>
              </a:lnSpc>
              <a:spcBef>
                <a:spcPts val="1000"/>
              </a:spcBef>
              <a:spcAft>
                <a:spcPts val="0"/>
              </a:spcAft>
              <a:buClr>
                <a:schemeClr val="dk1"/>
              </a:buClr>
              <a:buSzPts val="1804"/>
              <a:buFont typeface="Noto Sans Symbols"/>
              <a:buChar char="❑"/>
            </a:pPr>
            <a:r>
              <a:rPr b="1" lang="ka-GE" sz="1804">
                <a:latin typeface="Merriweather"/>
                <a:ea typeface="Merriweather"/>
                <a:cs typeface="Merriweather"/>
                <a:sym typeface="Merriweather"/>
              </a:rPr>
              <a:t>მოსამზადებელ და მშენებლობის ეტაპზე</a:t>
            </a:r>
            <a:r>
              <a:rPr b="1" lang="ka-GE" sz="1804"/>
              <a:t> ნიადაგზე</a:t>
            </a:r>
            <a:r>
              <a:rPr b="1" lang="ka-GE" sz="1804">
                <a:latin typeface="Merriweather"/>
                <a:ea typeface="Merriweather"/>
                <a:cs typeface="Merriweather"/>
                <a:sym typeface="Merriweather"/>
              </a:rPr>
              <a:t> ზემოქედების  შემცირება/კონტროლი შესაძლებელი იქნება სამუშაოს სწორი დაგეგმვის და ისეთი შემარბილებელი ღონისძიებების გატარებით, როგორიცაა:</a:t>
            </a:r>
            <a:endParaRPr b="1" sz="1804">
              <a:latin typeface="Merriweather"/>
              <a:ea typeface="Merriweather"/>
              <a:cs typeface="Merriweather"/>
              <a:sym typeface="Merriweather"/>
            </a:endParaRPr>
          </a:p>
          <a:p>
            <a:pPr indent="-280988" lvl="0" marL="569913" rtl="0" algn="just">
              <a:lnSpc>
                <a:spcPct val="100000"/>
              </a:lnSpc>
              <a:spcBef>
                <a:spcPts val="1000"/>
              </a:spcBef>
              <a:spcAft>
                <a:spcPts val="0"/>
              </a:spcAft>
              <a:buClr>
                <a:schemeClr val="dk1"/>
              </a:buClr>
              <a:buSzPts val="1804"/>
              <a:buChar char="•"/>
            </a:pPr>
            <a:r>
              <a:rPr lang="ka-GE" sz="1804"/>
              <a:t>არსებული </a:t>
            </a:r>
            <a:r>
              <a:rPr lang="ka-GE" sz="1804">
                <a:latin typeface="Merriweather"/>
                <a:ea typeface="Merriweather"/>
                <a:cs typeface="Merriweather"/>
                <a:sym typeface="Merriweather"/>
              </a:rPr>
              <a:t>მცენარეული საფარის მაქსიმალური შენარჩუნება; </a:t>
            </a:r>
            <a:endParaRPr/>
          </a:p>
          <a:p>
            <a:pPr indent="-280988" lvl="0" marL="569913" rtl="0" algn="just">
              <a:lnSpc>
                <a:spcPct val="100000"/>
              </a:lnSpc>
              <a:spcBef>
                <a:spcPts val="1000"/>
              </a:spcBef>
              <a:spcAft>
                <a:spcPts val="0"/>
              </a:spcAft>
              <a:buClr>
                <a:schemeClr val="dk1"/>
              </a:buClr>
              <a:buSzPts val="1804"/>
              <a:buChar char="•"/>
            </a:pPr>
            <a:r>
              <a:rPr lang="ka-GE" sz="1804">
                <a:latin typeface="Merriweather"/>
                <a:ea typeface="Merriweather"/>
                <a:cs typeface="Merriweather"/>
                <a:sym typeface="Merriweather"/>
              </a:rPr>
              <a:t>ნაყოფიერი ნიადაგის ფენის დაკარგვის პრევენციის მიზნით ნაყოფიერი ფენის  მოხსნა (სადაც ეს შესაძლებელია) და განთავსდება დროებით ნაყარში ტერიტორიის რეკულტივაციისას ხელახლა გამოყენებამდე; </a:t>
            </a:r>
            <a:endParaRPr/>
          </a:p>
          <a:p>
            <a:pPr indent="-280988" lvl="0" marL="569913" rtl="0" algn="just">
              <a:lnSpc>
                <a:spcPct val="100000"/>
              </a:lnSpc>
              <a:spcBef>
                <a:spcPts val="1000"/>
              </a:spcBef>
              <a:spcAft>
                <a:spcPts val="0"/>
              </a:spcAft>
              <a:buClr>
                <a:schemeClr val="dk1"/>
              </a:buClr>
              <a:buSzPts val="1804"/>
              <a:buChar char="•"/>
            </a:pPr>
            <a:r>
              <a:rPr lang="ka-GE" sz="1804">
                <a:latin typeface="Merriweather"/>
                <a:ea typeface="Merriweather"/>
                <a:cs typeface="Merriweather"/>
                <a:sym typeface="Merriweather"/>
              </a:rPr>
              <a:t>ნაყოფიერი ნიადაგის ფენის ხარისხის შენარჩუნებისთვის ნაყოფიერი ნიადაგის ქვენიადაგისგან განცალკევებით დასაწყობება, მათი შერევის თავიდან ასაცილებლად;. </a:t>
            </a:r>
            <a:endParaRPr/>
          </a:p>
          <a:p>
            <a:pPr indent="-280988" lvl="0" marL="569913" rtl="0" algn="just">
              <a:lnSpc>
                <a:spcPct val="100000"/>
              </a:lnSpc>
              <a:spcBef>
                <a:spcPts val="1000"/>
              </a:spcBef>
              <a:spcAft>
                <a:spcPts val="0"/>
              </a:spcAft>
              <a:buClr>
                <a:schemeClr val="dk1"/>
              </a:buClr>
              <a:buSzPts val="1804"/>
              <a:buChar char="•"/>
            </a:pPr>
            <a:r>
              <a:rPr lang="ka-GE" sz="1804">
                <a:latin typeface="Merriweather"/>
                <a:ea typeface="Merriweather"/>
                <a:cs typeface="Merriweather"/>
                <a:sym typeface="Merriweather"/>
              </a:rPr>
              <a:t>ნაყოფიერი ნიადაგი მოიხსნა-დასაწყობებისას მოქმედი ნორმების დაცვა</a:t>
            </a:r>
            <a:r>
              <a:rPr lang="ka-GE" sz="1804"/>
              <a:t> და სხვ.</a:t>
            </a:r>
            <a:endParaRPr sz="1804">
              <a:latin typeface="Merriweather"/>
              <a:ea typeface="Merriweather"/>
              <a:cs typeface="Merriweather"/>
              <a:sym typeface="Merriweather"/>
            </a:endParaRPr>
          </a:p>
          <a:p>
            <a:pPr indent="-144145" lvl="0" marL="228600" rtl="0" algn="l">
              <a:lnSpc>
                <a:spcPct val="70000"/>
              </a:lnSpc>
              <a:spcBef>
                <a:spcPts val="1000"/>
              </a:spcBef>
              <a:spcAft>
                <a:spcPts val="0"/>
              </a:spcAft>
              <a:buClr>
                <a:schemeClr val="dk1"/>
              </a:buClr>
              <a:buSzPts val="1330"/>
              <a:buNone/>
            </a:pPr>
            <a:r>
              <a:t/>
            </a:r>
            <a:endParaRPr sz="133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8"/>
          <p:cNvSpPr txBox="1"/>
          <p:nvPr>
            <p:ph type="title"/>
          </p:nvPr>
        </p:nvSpPr>
        <p:spPr>
          <a:xfrm>
            <a:off x="838200" y="94537"/>
            <a:ext cx="10515600" cy="46529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Calibri"/>
              <a:buNone/>
            </a:pPr>
            <a:r>
              <a:rPr b="1" lang="ka-GE" sz="2000">
                <a:latin typeface="Calibri"/>
                <a:ea typeface="Calibri"/>
                <a:cs typeface="Calibri"/>
                <a:sym typeface="Calibri"/>
              </a:rPr>
              <a:t>ზემოქმედება ბუნებრივ გარემოზე</a:t>
            </a:r>
            <a:endParaRPr sz="2000">
              <a:latin typeface="Calibri"/>
              <a:ea typeface="Calibri"/>
              <a:cs typeface="Calibri"/>
              <a:sym typeface="Calibri"/>
            </a:endParaRPr>
          </a:p>
        </p:txBody>
      </p:sp>
      <p:sp>
        <p:nvSpPr>
          <p:cNvPr id="245" name="Google Shape;245;p38"/>
          <p:cNvSpPr txBox="1"/>
          <p:nvPr>
            <p:ph idx="1" type="body"/>
          </p:nvPr>
        </p:nvSpPr>
        <p:spPr>
          <a:xfrm>
            <a:off x="457200" y="625151"/>
            <a:ext cx="11383347" cy="6036906"/>
          </a:xfrm>
          <a:prstGeom prst="rect">
            <a:avLst/>
          </a:prstGeom>
          <a:noFill/>
          <a:ln>
            <a:noFill/>
          </a:ln>
        </p:spPr>
        <p:txBody>
          <a:bodyPr anchorCtr="0" anchor="t" bIns="45700" lIns="91425" spcFirstLastPara="1" rIns="91425" wrap="square" tIns="45700">
            <a:noAutofit/>
          </a:bodyPr>
          <a:lstStyle/>
          <a:p>
            <a:pPr indent="-285750" lvl="0" marL="285750" rtl="0" algn="just">
              <a:lnSpc>
                <a:spcPct val="90000"/>
              </a:lnSpc>
              <a:spcBef>
                <a:spcPts val="0"/>
              </a:spcBef>
              <a:spcAft>
                <a:spcPts val="0"/>
              </a:spcAft>
              <a:buClr>
                <a:schemeClr val="dk1"/>
              </a:buClr>
              <a:buSzPts val="1800"/>
              <a:buFont typeface="Noto Sans Symbols"/>
              <a:buChar char="❑"/>
            </a:pPr>
            <a:r>
              <a:rPr lang="ka-GE" sz="1800"/>
              <a:t>პროექტის სხვადასხვა ეტაპზე ადგილი ექნება ზემოქმედებას ბიოლოგიურ გარემოზე და ჰაბიტატებზე.  </a:t>
            </a:r>
            <a:endParaRPr sz="1800"/>
          </a:p>
          <a:p>
            <a:pPr indent="-285750" lvl="0" marL="285750" rtl="0" algn="just">
              <a:lnSpc>
                <a:spcPct val="90000"/>
              </a:lnSpc>
              <a:spcBef>
                <a:spcPts val="1000"/>
              </a:spcBef>
              <a:spcAft>
                <a:spcPts val="0"/>
              </a:spcAft>
              <a:buClr>
                <a:schemeClr val="dk1"/>
              </a:buClr>
              <a:buSzPts val="1800"/>
              <a:buFont typeface="Noto Sans Symbols"/>
              <a:buChar char="⮚"/>
            </a:pPr>
            <a:r>
              <a:rPr b="1" lang="ka-GE" sz="1800"/>
              <a:t>მცენარეული საფარი/ფლორა - გავლენა მცენარეულ საფარზე  დაკავშირებულია:</a:t>
            </a:r>
            <a:r>
              <a:rPr lang="ka-GE" sz="1800"/>
              <a:t> </a:t>
            </a:r>
            <a:endParaRPr/>
          </a:p>
          <a:p>
            <a:pPr indent="-285750" lvl="0" marL="285750" rtl="0" algn="just">
              <a:lnSpc>
                <a:spcPct val="90000"/>
              </a:lnSpc>
              <a:spcBef>
                <a:spcPts val="1000"/>
              </a:spcBef>
              <a:spcAft>
                <a:spcPts val="0"/>
              </a:spcAft>
              <a:buClr>
                <a:schemeClr val="dk1"/>
              </a:buClr>
              <a:buSzPts val="1800"/>
              <a:buChar char="•"/>
            </a:pPr>
            <a:r>
              <a:rPr lang="ka-GE" sz="1800"/>
              <a:t>გასხვისების ზოლში მცენარეული საფარის მოცილებასთან;</a:t>
            </a:r>
            <a:endParaRPr/>
          </a:p>
          <a:p>
            <a:pPr indent="-285750" lvl="0" marL="285750" rtl="0" algn="just">
              <a:lnSpc>
                <a:spcPct val="90000"/>
              </a:lnSpc>
              <a:spcBef>
                <a:spcPts val="1000"/>
              </a:spcBef>
              <a:spcAft>
                <a:spcPts val="0"/>
              </a:spcAft>
              <a:buClr>
                <a:schemeClr val="dk1"/>
              </a:buClr>
              <a:buSzPts val="1800"/>
              <a:buChar char="•"/>
            </a:pPr>
            <a:r>
              <a:rPr lang="ka-GE" sz="1800"/>
              <a:t>ნიადაგის დატკეპნასთან და დაბინძურებასთან - რამაც შეიძლება დააზიანოს არსებული მცენარეული საფარი (მათ შორის წითელი ნუსხით დაცული სახეობები) და ხელი შეუშალოს მოზარდ-აღმონაცენს; </a:t>
            </a:r>
            <a:endParaRPr/>
          </a:p>
          <a:p>
            <a:pPr indent="-285750" lvl="0" marL="285750" rtl="0" algn="just">
              <a:lnSpc>
                <a:spcPct val="90000"/>
              </a:lnSpc>
              <a:spcBef>
                <a:spcPts val="1000"/>
              </a:spcBef>
              <a:spcAft>
                <a:spcPts val="0"/>
              </a:spcAft>
              <a:buClr>
                <a:schemeClr val="dk1"/>
              </a:buClr>
              <a:buSzPts val="1800"/>
              <a:buChar char="•"/>
            </a:pPr>
            <a:r>
              <a:rPr lang="ka-GE" sz="1800"/>
              <a:t>მიწის ზედაპირის ხელოვნური საფარით შეცვლასთან - რის შედეგადაც იკარგება მცენარეული საფარისთვის „ხელმისაწვდომი‟ ფართობები; </a:t>
            </a:r>
            <a:endParaRPr/>
          </a:p>
          <a:p>
            <a:pPr indent="-285750" lvl="0" marL="285750" rtl="0" algn="just">
              <a:lnSpc>
                <a:spcPct val="90000"/>
              </a:lnSpc>
              <a:spcBef>
                <a:spcPts val="1000"/>
              </a:spcBef>
              <a:spcAft>
                <a:spcPts val="0"/>
              </a:spcAft>
              <a:buClr>
                <a:schemeClr val="dk1"/>
              </a:buClr>
              <a:buSzPts val="1800"/>
              <a:buChar char="•"/>
            </a:pPr>
            <a:r>
              <a:rPr lang="ka-GE" sz="1800"/>
              <a:t> მცენარეული საფარის მოხსნის შედეგად ეროზიული პროცესების რისკის ამაღლებასთან.</a:t>
            </a:r>
            <a:endParaRPr sz="1800"/>
          </a:p>
          <a:p>
            <a:pPr indent="-285750" lvl="0" marL="285750" rtl="0" algn="l">
              <a:lnSpc>
                <a:spcPct val="90000"/>
              </a:lnSpc>
              <a:spcBef>
                <a:spcPts val="1000"/>
              </a:spcBef>
              <a:spcAft>
                <a:spcPts val="0"/>
              </a:spcAft>
              <a:buClr>
                <a:schemeClr val="dk1"/>
              </a:buClr>
              <a:buSzPts val="1800"/>
              <a:buFont typeface="Noto Sans Symbols"/>
              <a:buChar char="⮚"/>
            </a:pPr>
            <a:r>
              <a:rPr b="1" lang="ka-GE" sz="1800"/>
              <a:t>ფაუნა - მშენებლობის გავლენა ფაუნაზე ზოგადად მოიცავს:</a:t>
            </a:r>
            <a:endParaRPr sz="1800"/>
          </a:p>
          <a:p>
            <a:pPr indent="-285750" lvl="0" marL="285750" rtl="0" algn="l">
              <a:lnSpc>
                <a:spcPct val="90000"/>
              </a:lnSpc>
              <a:spcBef>
                <a:spcPts val="1000"/>
              </a:spcBef>
              <a:spcAft>
                <a:spcPts val="0"/>
              </a:spcAft>
              <a:buClr>
                <a:schemeClr val="dk1"/>
              </a:buClr>
              <a:buSzPts val="1800"/>
              <a:buChar char="•"/>
            </a:pPr>
            <a:r>
              <a:rPr lang="ka-GE" sz="1800"/>
              <a:t>მცენარეული საფარის მოცილების შედეგად თავშესაფრის დაკარგვას; </a:t>
            </a:r>
            <a:endParaRPr sz="1800"/>
          </a:p>
          <a:p>
            <a:pPr indent="-285750" lvl="0" marL="285750" rtl="0" algn="l">
              <a:lnSpc>
                <a:spcPct val="90000"/>
              </a:lnSpc>
              <a:spcBef>
                <a:spcPts val="1000"/>
              </a:spcBef>
              <a:spcAft>
                <a:spcPts val="0"/>
              </a:spcAft>
              <a:buClr>
                <a:schemeClr val="dk1"/>
              </a:buClr>
              <a:buSzPts val="1800"/>
              <a:buChar char="•"/>
            </a:pPr>
            <a:r>
              <a:rPr lang="ka-GE" sz="1800"/>
              <a:t>ჰაბიტატის ფრაგმენტაცია, გადაადგილების შეზღუდვა;</a:t>
            </a:r>
            <a:endParaRPr sz="1800"/>
          </a:p>
          <a:p>
            <a:pPr indent="-285750" lvl="0" marL="285750" rtl="0" algn="l">
              <a:lnSpc>
                <a:spcPct val="90000"/>
              </a:lnSpc>
              <a:spcBef>
                <a:spcPts val="1000"/>
              </a:spcBef>
              <a:spcAft>
                <a:spcPts val="0"/>
              </a:spcAft>
              <a:buClr>
                <a:schemeClr val="dk1"/>
              </a:buClr>
              <a:buSzPts val="1800"/>
              <a:buChar char="•"/>
            </a:pPr>
            <a:r>
              <a:rPr lang="ka-GE" sz="1800"/>
              <a:t>საგზაო ავარიებით გამოწვეულ ცხოველთა დაღუპვას; </a:t>
            </a:r>
            <a:endParaRPr/>
          </a:p>
          <a:p>
            <a:pPr indent="-285750" lvl="0" marL="285750" rtl="0" algn="l">
              <a:lnSpc>
                <a:spcPct val="90000"/>
              </a:lnSpc>
              <a:spcBef>
                <a:spcPts val="1000"/>
              </a:spcBef>
              <a:spcAft>
                <a:spcPts val="0"/>
              </a:spcAft>
              <a:buClr>
                <a:schemeClr val="dk1"/>
              </a:buClr>
              <a:buSzPts val="1800"/>
              <a:buChar char="•"/>
            </a:pPr>
            <a:r>
              <a:rPr lang="ka-GE" sz="1800"/>
              <a:t>წყლის სიმღვრივის მომატებით/დაბინძურებით (მდინარის გადაკვეთებში) გამოწვეულ ზემოქმედებას წყლის ბინადრებზე; </a:t>
            </a:r>
            <a:endParaRPr/>
          </a:p>
          <a:p>
            <a:pPr indent="-285750" lvl="0" marL="285750" rtl="0" algn="l">
              <a:lnSpc>
                <a:spcPct val="90000"/>
              </a:lnSpc>
              <a:spcBef>
                <a:spcPts val="1000"/>
              </a:spcBef>
              <a:spcAft>
                <a:spcPts val="0"/>
              </a:spcAft>
              <a:buClr>
                <a:schemeClr val="dk1"/>
              </a:buClr>
              <a:buSzPts val="1800"/>
              <a:buChar char="•"/>
            </a:pPr>
            <a:r>
              <a:rPr lang="ka-GE" sz="1800"/>
              <a:t>ხმაურით და ვიბრაციით გამოწვეული ზემოქმედება;</a:t>
            </a:r>
            <a:endParaRPr sz="1800"/>
          </a:p>
          <a:p>
            <a:pPr indent="-285750" lvl="0" marL="285750" rtl="0" algn="l">
              <a:lnSpc>
                <a:spcPct val="90000"/>
              </a:lnSpc>
              <a:spcBef>
                <a:spcPts val="1000"/>
              </a:spcBef>
              <a:spcAft>
                <a:spcPts val="0"/>
              </a:spcAft>
              <a:buClr>
                <a:schemeClr val="dk1"/>
              </a:buClr>
              <a:buSzPts val="1800"/>
              <a:buChar char="•"/>
            </a:pPr>
            <a:r>
              <a:rPr lang="ka-GE" sz="1800"/>
              <a:t>ნიადაგის დატკეპნის, გზის საფარის მოწყობისას მიწის ზედაპირის „დახურვის“ გამო პოტენციურ ზემოქმედებას უხერხემლოებზე და სხვ.</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9"/>
          <p:cNvSpPr txBox="1"/>
          <p:nvPr>
            <p:ph type="title"/>
          </p:nvPr>
        </p:nvSpPr>
        <p:spPr>
          <a:xfrm>
            <a:off x="853750" y="0"/>
            <a:ext cx="10515600" cy="4466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Calibri"/>
              <a:buNone/>
            </a:pPr>
            <a:r>
              <a:rPr b="1" lang="ka-GE" sz="2000">
                <a:latin typeface="Calibri"/>
                <a:ea typeface="Calibri"/>
                <a:cs typeface="Calibri"/>
                <a:sym typeface="Calibri"/>
              </a:rPr>
              <a:t>შემარბილებელი ღონისძიებები</a:t>
            </a:r>
            <a:endParaRPr sz="2000">
              <a:latin typeface="Calibri"/>
              <a:ea typeface="Calibri"/>
              <a:cs typeface="Calibri"/>
              <a:sym typeface="Calibri"/>
            </a:endParaRPr>
          </a:p>
        </p:txBody>
      </p:sp>
      <p:sp>
        <p:nvSpPr>
          <p:cNvPr id="251" name="Google Shape;251;p39"/>
          <p:cNvSpPr txBox="1"/>
          <p:nvPr>
            <p:ph idx="1" type="body"/>
          </p:nvPr>
        </p:nvSpPr>
        <p:spPr>
          <a:xfrm>
            <a:off x="354563" y="446638"/>
            <a:ext cx="11513975" cy="6346048"/>
          </a:xfrm>
          <a:prstGeom prst="rect">
            <a:avLst/>
          </a:prstGeom>
          <a:noFill/>
          <a:ln>
            <a:noFill/>
          </a:ln>
        </p:spPr>
        <p:txBody>
          <a:bodyPr anchorCtr="0" anchor="t" bIns="45700" lIns="91425" spcFirstLastPara="1" rIns="91425" wrap="square" tIns="45700">
            <a:noAutofit/>
          </a:bodyPr>
          <a:lstStyle/>
          <a:p>
            <a:pPr indent="-285750" lvl="0" marL="285750" rtl="0" algn="just">
              <a:lnSpc>
                <a:spcPct val="90000"/>
              </a:lnSpc>
              <a:spcBef>
                <a:spcPts val="0"/>
              </a:spcBef>
              <a:spcAft>
                <a:spcPts val="0"/>
              </a:spcAft>
              <a:buClr>
                <a:schemeClr val="dk1"/>
              </a:buClr>
              <a:buSzPts val="1600"/>
              <a:buFont typeface="Noto Sans Symbols"/>
              <a:buChar char="❑"/>
            </a:pPr>
            <a:r>
              <a:rPr b="1" lang="ka-GE" sz="1600"/>
              <a:t>მოსამზადებელ და მშენებლობის ეტაპზე ზემოქმედების შემცირება/კონტროლი შესაძლებელი იქნება სამუშაოს სწორი დაგეგმვის და ისეთი შემარბილებელი ღონისძიებების გატარებით, როგორიცაა:</a:t>
            </a:r>
            <a:endParaRPr/>
          </a:p>
          <a:p>
            <a:pPr indent="-339724" lvl="0" marL="627063" rtl="0" algn="just">
              <a:lnSpc>
                <a:spcPct val="90000"/>
              </a:lnSpc>
              <a:spcBef>
                <a:spcPts val="1000"/>
              </a:spcBef>
              <a:spcAft>
                <a:spcPts val="0"/>
              </a:spcAft>
              <a:buClr>
                <a:schemeClr val="dk1"/>
              </a:buClr>
              <a:buSzPts val="1600"/>
              <a:buChar char="•"/>
            </a:pPr>
            <a:r>
              <a:rPr lang="ka-GE" sz="1600"/>
              <a:t>მისასვლელი გზების, მანქანა/დანადგარების სადგომების,  საზღვრების მკაცრი დაცვა; </a:t>
            </a:r>
            <a:endParaRPr/>
          </a:p>
          <a:p>
            <a:pPr indent="-336550" lvl="0" marL="625475" rtl="0" algn="just">
              <a:lnSpc>
                <a:spcPct val="90000"/>
              </a:lnSpc>
              <a:spcBef>
                <a:spcPts val="1000"/>
              </a:spcBef>
              <a:spcAft>
                <a:spcPts val="0"/>
              </a:spcAft>
              <a:buClr>
                <a:schemeClr val="dk1"/>
              </a:buClr>
              <a:buSzPts val="1600"/>
              <a:buChar char="•"/>
            </a:pPr>
            <a:r>
              <a:rPr lang="ka-GE" sz="1600"/>
              <a:t>გადაადგილების დადგენილი მარშრუტიდან გადახვევის აკრძალვა; </a:t>
            </a:r>
            <a:endParaRPr/>
          </a:p>
          <a:p>
            <a:pPr indent="-336550" lvl="0" marL="625475" rtl="0" algn="just">
              <a:lnSpc>
                <a:spcPct val="90000"/>
              </a:lnSpc>
              <a:spcBef>
                <a:spcPts val="1000"/>
              </a:spcBef>
              <a:spcAft>
                <a:spcPts val="0"/>
              </a:spcAft>
              <a:buClr>
                <a:schemeClr val="dk1"/>
              </a:buClr>
              <a:buSzPts val="1600"/>
              <a:buChar char="•"/>
            </a:pPr>
            <a:r>
              <a:rPr lang="ka-GE" sz="1600"/>
              <a:t>არსებული მცენარეული საფარის მაქსიმალური შენარჩუნება; </a:t>
            </a:r>
            <a:endParaRPr/>
          </a:p>
          <a:p>
            <a:pPr indent="-336550" lvl="0" marL="625475" rtl="0" algn="just">
              <a:lnSpc>
                <a:spcPct val="90000"/>
              </a:lnSpc>
              <a:spcBef>
                <a:spcPts val="1000"/>
              </a:spcBef>
              <a:spcAft>
                <a:spcPts val="0"/>
              </a:spcAft>
              <a:buClr>
                <a:schemeClr val="dk1"/>
              </a:buClr>
              <a:buSzPts val="1600"/>
              <a:buChar char="•"/>
            </a:pPr>
            <a:r>
              <a:rPr lang="ka-GE" sz="1600"/>
              <a:t>ნარჩენების მართვა - ტერიტორიის რეგულარული დასუფთავება, ნარჩენების მართვა ტიპის და კლასის შესაბამისად;  </a:t>
            </a:r>
            <a:endParaRPr/>
          </a:p>
          <a:p>
            <a:pPr indent="-336550" lvl="0" marL="625475" rtl="0" algn="just">
              <a:lnSpc>
                <a:spcPct val="90000"/>
              </a:lnSpc>
              <a:spcBef>
                <a:spcPts val="1000"/>
              </a:spcBef>
              <a:spcAft>
                <a:spcPts val="0"/>
              </a:spcAft>
              <a:buClr>
                <a:schemeClr val="dk1"/>
              </a:buClr>
              <a:buSzPts val="1600"/>
              <a:buChar char="•"/>
            </a:pPr>
            <a:r>
              <a:rPr lang="ka-GE" sz="1600"/>
              <a:t>დარღვეული ტერიტორიების რეკულტივაცია სამუშაოების დასრულების შემდეგ; </a:t>
            </a:r>
            <a:endParaRPr/>
          </a:p>
          <a:p>
            <a:pPr indent="-336550" lvl="0" marL="625475" rtl="0" algn="just">
              <a:lnSpc>
                <a:spcPct val="90000"/>
              </a:lnSpc>
              <a:spcBef>
                <a:spcPts val="1000"/>
              </a:spcBef>
              <a:spcAft>
                <a:spcPts val="0"/>
              </a:spcAft>
              <a:buClr>
                <a:schemeClr val="dk1"/>
              </a:buClr>
              <a:buSzPts val="1600"/>
              <a:buChar char="•"/>
            </a:pPr>
            <a:r>
              <a:rPr lang="ka-GE" sz="1600"/>
              <a:t>სამუშაოების წარმოების დროს მონიტორინგის წარმოება. </a:t>
            </a:r>
            <a:endParaRPr/>
          </a:p>
          <a:p>
            <a:pPr indent="-285750" lvl="0" marL="285750" rtl="0" algn="just">
              <a:lnSpc>
                <a:spcPct val="90000"/>
              </a:lnSpc>
              <a:spcBef>
                <a:spcPts val="1000"/>
              </a:spcBef>
              <a:spcAft>
                <a:spcPts val="0"/>
              </a:spcAft>
              <a:buClr>
                <a:schemeClr val="dk1"/>
              </a:buClr>
              <a:buSzPts val="1600"/>
              <a:buFont typeface="Noto Sans Symbols"/>
              <a:buChar char="❑"/>
            </a:pPr>
            <a:r>
              <a:rPr b="1" lang="ka-GE" sz="1600"/>
              <a:t>ფაუნაზე ზემოქმედების შესარბილებლად ექსპლოატაციის ეტაპზე გასათვალისწინებელია: </a:t>
            </a:r>
            <a:endParaRPr/>
          </a:p>
          <a:p>
            <a:pPr indent="-336550" lvl="0" marL="625475" rtl="0" algn="just">
              <a:lnSpc>
                <a:spcPct val="90000"/>
              </a:lnSpc>
              <a:spcBef>
                <a:spcPts val="1000"/>
              </a:spcBef>
              <a:spcAft>
                <a:spcPts val="0"/>
              </a:spcAft>
              <a:buClr>
                <a:schemeClr val="dk1"/>
              </a:buClr>
              <a:buSzPts val="1600"/>
              <a:buChar char="•"/>
            </a:pPr>
            <a:r>
              <a:rPr lang="ka-GE" sz="1600"/>
              <a:t>მცენარეული საფარზე, წყალზე, ნიადაგზე ზემოქმედების შესაბამისი შემარბილებელი ღონისძიებების გატარება; </a:t>
            </a:r>
            <a:endParaRPr/>
          </a:p>
          <a:p>
            <a:pPr indent="-336550" lvl="0" marL="625475" rtl="0" algn="just">
              <a:lnSpc>
                <a:spcPct val="90000"/>
              </a:lnSpc>
              <a:spcBef>
                <a:spcPts val="1000"/>
              </a:spcBef>
              <a:spcAft>
                <a:spcPts val="0"/>
              </a:spcAft>
              <a:buClr>
                <a:schemeClr val="dk1"/>
              </a:buClr>
              <a:buSzPts val="1600"/>
              <a:buChar char="•"/>
            </a:pPr>
            <a:r>
              <a:rPr lang="ka-GE" sz="1600"/>
              <a:t>მანქანის სიგნალის აკრძალვა (გარდა უსაფრთხოებისთვის აუცილებელი შემთხვევებისა) ცხოველთა შეშფოთების თავიდან ასაცილებლად; </a:t>
            </a:r>
            <a:endParaRPr/>
          </a:p>
          <a:p>
            <a:pPr indent="-336550" lvl="0" marL="625475" rtl="0" algn="just">
              <a:lnSpc>
                <a:spcPct val="90000"/>
              </a:lnSpc>
              <a:spcBef>
                <a:spcPts val="1000"/>
              </a:spcBef>
              <a:spcAft>
                <a:spcPts val="0"/>
              </a:spcAft>
              <a:buClr>
                <a:schemeClr val="dk1"/>
              </a:buClr>
              <a:buSzPts val="1600"/>
              <a:buChar char="•"/>
            </a:pPr>
            <a:r>
              <a:rPr lang="ka-GE" sz="1600"/>
              <a:t>სამუშაოს დაგეგმვის და წარმოებისას ცხოველთა (თევზის ჩათვლით) სამყაროსთვის სენსიტიური პერიოდების გათვალისწინება;</a:t>
            </a:r>
            <a:endParaRPr/>
          </a:p>
          <a:p>
            <a:pPr indent="-336550" lvl="0" marL="625475" rtl="0" algn="just">
              <a:lnSpc>
                <a:spcPct val="90000"/>
              </a:lnSpc>
              <a:spcBef>
                <a:spcPts val="1000"/>
              </a:spcBef>
              <a:spcAft>
                <a:spcPts val="0"/>
              </a:spcAft>
              <a:buClr>
                <a:schemeClr val="dk1"/>
              </a:buClr>
              <a:buSzPts val="1600"/>
              <a:buChar char="•"/>
            </a:pPr>
            <a:r>
              <a:rPr lang="ka-GE" sz="1600"/>
              <a:t>წყლისა და წყალზე დამოკიდებულ სახეობებზე შესაძლო ზემოქმედების კონტროლის მიზნით, ზემოქმედების თავიდან აცილებასა და საჭიროების შემთხვევაში საკომპენსაციო  ღონისძიებების განსასაზღვრად  მოკლევადიანი (მშენებლობის პერიოდით შემოსაზღვრული) მონიტორინგის წარმოება;  </a:t>
            </a:r>
            <a:endParaRPr/>
          </a:p>
          <a:p>
            <a:pPr indent="-336550" lvl="0" marL="625475" rtl="0" algn="l">
              <a:lnSpc>
                <a:spcPct val="90000"/>
              </a:lnSpc>
              <a:spcBef>
                <a:spcPts val="1000"/>
              </a:spcBef>
              <a:spcAft>
                <a:spcPts val="0"/>
              </a:spcAft>
              <a:buClr>
                <a:schemeClr val="dk1"/>
              </a:buClr>
              <a:buSzPts val="1600"/>
              <a:buChar char="•"/>
            </a:pPr>
            <a:r>
              <a:rPr lang="ka-GE" sz="1600"/>
              <a:t>მშენებელი ვალდებული იქნება სამუშაო აწარმოოს ხმაურის შესამცირებლად გათვალისწინებული ღონისძიებების მკაცრი დაცვით. იწარმოებს აღნიშნული მოთხოვნებთან შესაბამისობის დაცვის კონტროლი </a:t>
            </a: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40"/>
          <p:cNvSpPr txBox="1"/>
          <p:nvPr>
            <p:ph type="title"/>
          </p:nvPr>
        </p:nvSpPr>
        <p:spPr>
          <a:xfrm>
            <a:off x="847531" y="94537"/>
            <a:ext cx="10515600" cy="45596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Calibri"/>
              <a:buNone/>
            </a:pPr>
            <a:r>
              <a:rPr b="1" lang="ka-GE" sz="2000">
                <a:latin typeface="Calibri"/>
                <a:ea typeface="Calibri"/>
                <a:cs typeface="Calibri"/>
                <a:sym typeface="Calibri"/>
              </a:rPr>
              <a:t>ადამიანის ჯანმრთელობა და უსაფრთხოება</a:t>
            </a:r>
            <a:endParaRPr sz="2000">
              <a:latin typeface="Calibri"/>
              <a:ea typeface="Calibri"/>
              <a:cs typeface="Calibri"/>
              <a:sym typeface="Calibri"/>
            </a:endParaRPr>
          </a:p>
        </p:txBody>
      </p:sp>
      <p:sp>
        <p:nvSpPr>
          <p:cNvPr id="257" name="Google Shape;257;p40"/>
          <p:cNvSpPr txBox="1"/>
          <p:nvPr>
            <p:ph idx="1" type="body"/>
          </p:nvPr>
        </p:nvSpPr>
        <p:spPr>
          <a:xfrm>
            <a:off x="205273" y="855785"/>
            <a:ext cx="7473821" cy="6002215"/>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2000"/>
              <a:buNone/>
            </a:pPr>
            <a:r>
              <a:rPr b="1" lang="ka-GE" sz="2000"/>
              <a:t>მშენებელი კონტრაქტორი ვალდებული იქნება:</a:t>
            </a:r>
            <a:endParaRPr/>
          </a:p>
          <a:p>
            <a:pPr indent="-285750" lvl="0" marL="285750" rtl="0" algn="just">
              <a:lnSpc>
                <a:spcPct val="90000"/>
              </a:lnSpc>
              <a:spcBef>
                <a:spcPts val="600"/>
              </a:spcBef>
              <a:spcAft>
                <a:spcPts val="0"/>
              </a:spcAft>
              <a:buClr>
                <a:schemeClr val="dk1"/>
              </a:buClr>
              <a:buSzPts val="2000"/>
              <a:buChar char="•"/>
            </a:pPr>
            <a:r>
              <a:rPr lang="ka-GE" sz="2000"/>
              <a:t>უზრუნველყოს პერსონალისთვის სათანადო საცხოვრებელი, სანიტარული და ჯანმრთელობის დაცვისთვის საჭირო პირობების შექმნა; </a:t>
            </a:r>
            <a:endParaRPr/>
          </a:p>
          <a:p>
            <a:pPr indent="-228600" lvl="0" marL="228600" rtl="0" algn="just">
              <a:lnSpc>
                <a:spcPct val="90000"/>
              </a:lnSpc>
              <a:spcBef>
                <a:spcPts val="600"/>
              </a:spcBef>
              <a:spcAft>
                <a:spcPts val="0"/>
              </a:spcAft>
              <a:buClr>
                <a:schemeClr val="dk1"/>
              </a:buClr>
              <a:buSzPts val="2000"/>
              <a:buChar char="•"/>
            </a:pPr>
            <a:r>
              <a:rPr lang="ka-GE" sz="2000"/>
              <a:t>უზრუნველყოს სამუშაოს შესაბამისი ინდივიდუალური დაცვის საშუალებებით ხელმისაწვდომობა და გამოყენება;</a:t>
            </a:r>
            <a:endParaRPr/>
          </a:p>
          <a:p>
            <a:pPr indent="-228600" lvl="0" marL="228600" rtl="0" algn="just">
              <a:lnSpc>
                <a:spcPct val="90000"/>
              </a:lnSpc>
              <a:spcBef>
                <a:spcPts val="600"/>
              </a:spcBef>
              <a:spcAft>
                <a:spcPts val="0"/>
              </a:spcAft>
              <a:buClr>
                <a:schemeClr val="dk1"/>
              </a:buClr>
              <a:buSzPts val="2000"/>
              <a:buChar char="•"/>
            </a:pPr>
            <a:r>
              <a:rPr lang="ka-GE" sz="2000"/>
              <a:t>ჩაუტარდეს პერსონალს ტრეინინგები ჯანმრთელობისა და შრომის უსაფრთხოების საკითხებში;</a:t>
            </a:r>
            <a:endParaRPr/>
          </a:p>
          <a:p>
            <a:pPr indent="-228600" lvl="0" marL="228600" rtl="0" algn="just">
              <a:lnSpc>
                <a:spcPct val="90000"/>
              </a:lnSpc>
              <a:spcBef>
                <a:spcPts val="600"/>
              </a:spcBef>
              <a:spcAft>
                <a:spcPts val="0"/>
              </a:spcAft>
              <a:buClr>
                <a:schemeClr val="dk1"/>
              </a:buClr>
              <a:buSzPts val="2000"/>
              <a:buChar char="•"/>
            </a:pPr>
            <a:r>
              <a:rPr lang="ka-GE" sz="2000"/>
              <a:t>უზრუნველყოს სამუშაოს უბნებზე უსაფრთხოება (რაც ინდივიდუალური დაცვის საშუალებების გამოყენების გარდა გულისხმობს სახიფათო უბნების შემოღობვას, გამაფრთხილებელი ნიშნების დაყენებას. განსაკუთრებით </a:t>
            </a:r>
            <a:r>
              <a:rPr lang="ka-GE" sz="2000">
                <a:solidFill>
                  <a:srgbClr val="000000"/>
                </a:solidFill>
              </a:rPr>
              <a:t> გვირაბში და სიმაღლეზე მუშაობის დროს უსაფრთხოებაზე;</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258" name="Google Shape;258;p40"/>
          <p:cNvPicPr preferRelativeResize="0"/>
          <p:nvPr/>
        </p:nvPicPr>
        <p:blipFill rotWithShape="1">
          <a:blip r:embed="rId3">
            <a:alphaModFix/>
          </a:blip>
          <a:srcRect b="12983" l="0" r="0" t="0"/>
          <a:stretch/>
        </p:blipFill>
        <p:spPr>
          <a:xfrm>
            <a:off x="7828384" y="855785"/>
            <a:ext cx="3853542" cy="301378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None/>
            </a:pPr>
            <a:r>
              <a:rPr b="1" lang="ka-GE"/>
              <a:t>დიდი მადლობა ყურადღებისთვის !</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5"/>
          <p:cNvSpPr txBox="1"/>
          <p:nvPr>
            <p:ph type="title"/>
          </p:nvPr>
        </p:nvSpPr>
        <p:spPr>
          <a:xfrm>
            <a:off x="838200" y="365126"/>
            <a:ext cx="10515600" cy="60493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Calibri"/>
              <a:buNone/>
            </a:pPr>
            <a:r>
              <a:rPr b="1" lang="ka-GE" sz="2000"/>
              <a:t>პროექტის ადგილმდებარეობა</a:t>
            </a:r>
            <a:endParaRPr b="1" sz="2000"/>
          </a:p>
        </p:txBody>
      </p:sp>
      <p:pic>
        <p:nvPicPr>
          <p:cNvPr id="101" name="Google Shape;101;p15"/>
          <p:cNvPicPr preferRelativeResize="0"/>
          <p:nvPr>
            <p:ph idx="1" type="body"/>
          </p:nvPr>
        </p:nvPicPr>
        <p:blipFill rotWithShape="1">
          <a:blip r:embed="rId3">
            <a:alphaModFix/>
          </a:blip>
          <a:srcRect b="0" l="0" r="0" t="0"/>
          <a:stretch/>
        </p:blipFill>
        <p:spPr>
          <a:xfrm>
            <a:off x="540688" y="1073426"/>
            <a:ext cx="10909189" cy="5335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4956644" y="388980"/>
            <a:ext cx="2278711" cy="4697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Calibri"/>
              <a:buNone/>
            </a:pPr>
            <a:r>
              <a:rPr b="1" lang="ka-GE" sz="2000"/>
              <a:t>პროექტის მიზანი</a:t>
            </a:r>
            <a:endParaRPr b="1" sz="2000"/>
          </a:p>
        </p:txBody>
      </p:sp>
      <p:sp>
        <p:nvSpPr>
          <p:cNvPr id="107" name="Google Shape;107;p16"/>
          <p:cNvSpPr txBox="1"/>
          <p:nvPr>
            <p:ph idx="1" type="body"/>
          </p:nvPr>
        </p:nvSpPr>
        <p:spPr>
          <a:xfrm>
            <a:off x="838199" y="1022542"/>
            <a:ext cx="10515600" cy="5243085"/>
          </a:xfrm>
          <a:prstGeom prst="rect">
            <a:avLst/>
          </a:prstGeom>
          <a:noFill/>
          <a:ln>
            <a:noFill/>
          </a:ln>
        </p:spPr>
        <p:txBody>
          <a:bodyPr anchorCtr="0" anchor="t" bIns="45700" lIns="91425" spcFirstLastPara="1" rIns="91425" wrap="square" tIns="45700">
            <a:noAutofit/>
          </a:bodyPr>
          <a:lstStyle/>
          <a:p>
            <a:pPr indent="-461963" lvl="0" marL="461963" rtl="0" algn="just">
              <a:lnSpc>
                <a:spcPct val="100000"/>
              </a:lnSpc>
              <a:spcBef>
                <a:spcPts val="0"/>
              </a:spcBef>
              <a:spcAft>
                <a:spcPts val="0"/>
              </a:spcAft>
              <a:buClr>
                <a:schemeClr val="dk1"/>
              </a:buClr>
              <a:buSzPts val="2000"/>
              <a:buFont typeface="Noto Sans Symbols"/>
              <a:buChar char="⮚"/>
            </a:pPr>
            <a:r>
              <a:rPr lang="ka-GE" sz="2000"/>
              <a:t>აბასთუმნის შემოვლითი გზის მოწყობის პროექტი კურორტის რეაბილიტაცია-განვითარების ერთ-ერთი კომპონენტია. მისი განხორციელების შემთხვევაში მოხდება კურორტზე გამავალი გამჭოლი სატრანსპორტო მოძრაობის არიდება, რაც შეამცირებს ლოკალურ დონეზე ჰაერის ხარისხზე სატრანსპორტო მოძრაობით გამოწვეულ ზემოქმედებას, რაც ერთ-ერთი უმნიშვნელოვანესი ფაქტორია აბასთუმნის, როგორც კლიმატურ-ბალნეოლოგიური კურორტის სრულყოფილი ფუნქციონირებისთვის; </a:t>
            </a:r>
            <a:endParaRPr/>
          </a:p>
          <a:p>
            <a:pPr indent="-461963" lvl="0" marL="461963" rtl="0" algn="just">
              <a:lnSpc>
                <a:spcPct val="100000"/>
              </a:lnSpc>
              <a:spcBef>
                <a:spcPts val="1000"/>
              </a:spcBef>
              <a:spcAft>
                <a:spcPts val="0"/>
              </a:spcAft>
              <a:buClr>
                <a:schemeClr val="dk1"/>
              </a:buClr>
              <a:buSzPts val="2000"/>
              <a:buFont typeface="Noto Sans Symbols"/>
              <a:buChar char="⮚"/>
            </a:pPr>
            <a:r>
              <a:rPr lang="ka-GE" sz="2000"/>
              <a:t>საპროექტო გზა მნიშვნელოვნად გაზრდის მომსახურების დონესა და უსაფრთხოებას, ასევე შეამცირებს გადაადგილების დროს ქუთაისის აეროპორტიდან აბასთუმნამდე, რაც სხვა, დაგეგმილ პროექტებთან ერთად თავის მხრივ ხელს შეუწყობს რეგიონის სოციალურ-ეკონომიკური და ტურისტული პოტენციალის განვითარებას;</a:t>
            </a:r>
            <a:endParaRPr/>
          </a:p>
          <a:p>
            <a:pPr indent="-461963" lvl="0" marL="461963" rtl="0" algn="just">
              <a:lnSpc>
                <a:spcPct val="100000"/>
              </a:lnSpc>
              <a:spcBef>
                <a:spcPts val="1000"/>
              </a:spcBef>
              <a:spcAft>
                <a:spcPts val="0"/>
              </a:spcAft>
              <a:buClr>
                <a:schemeClr val="dk1"/>
              </a:buClr>
              <a:buSzPts val="2000"/>
              <a:buFont typeface="Noto Sans Symbols"/>
              <a:buChar char="⮚"/>
            </a:pPr>
            <a:r>
              <a:rPr lang="ka-GE" sz="2000"/>
              <a:t>პროექტის განხორციელება განაპირობებს გზის სრულყოფილ ფუნქციონირებას მთელი წლის განმავლობაში. აღნიშნული ფაქტორი უზრუნველყოფს ადგილობრივი მოსახლეობისთვის სოციალური სერვისების უწყვეტად მიწოდებას, ასევე გზის უსაფრთხო და ეფექტური მოვლა-შენახვის სამუშაოების ჩატარებას.</a:t>
            </a:r>
            <a:endParaRPr sz="2000"/>
          </a:p>
          <a:p>
            <a:pPr indent="-50800" lvl="0" marL="228600" rtl="0" algn="just">
              <a:lnSpc>
                <a:spcPct val="100000"/>
              </a:lnSpc>
              <a:spcBef>
                <a:spcPts val="1000"/>
              </a:spcBef>
              <a:spcAft>
                <a:spcPts val="0"/>
              </a:spcAft>
              <a:buClr>
                <a:schemeClr val="dk1"/>
              </a:buClr>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838200" y="365126"/>
            <a:ext cx="10515600" cy="62878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Calibri"/>
              <a:buNone/>
            </a:pPr>
            <a:r>
              <a:rPr b="1" lang="ka-GE" sz="2000"/>
              <a:t>საკანონმდებლო საფუძველი</a:t>
            </a:r>
            <a:endParaRPr sz="2000"/>
          </a:p>
        </p:txBody>
      </p:sp>
      <p:sp>
        <p:nvSpPr>
          <p:cNvPr id="113" name="Google Shape;113;p17"/>
          <p:cNvSpPr txBox="1"/>
          <p:nvPr>
            <p:ph idx="1" type="body"/>
          </p:nvPr>
        </p:nvSpPr>
        <p:spPr>
          <a:xfrm>
            <a:off x="595353" y="1188721"/>
            <a:ext cx="11001293" cy="5474472"/>
          </a:xfrm>
          <a:prstGeom prst="rect">
            <a:avLst/>
          </a:prstGeom>
          <a:noFill/>
          <a:ln>
            <a:noFill/>
          </a:ln>
        </p:spPr>
        <p:txBody>
          <a:bodyPr anchorCtr="0" anchor="t" bIns="45700" lIns="91425" spcFirstLastPara="1" rIns="91425" wrap="square" tIns="45700">
            <a:noAutofit/>
          </a:bodyPr>
          <a:lstStyle/>
          <a:p>
            <a:pPr indent="-461963" lvl="0" marL="461963" rtl="0" algn="just">
              <a:lnSpc>
                <a:spcPct val="100000"/>
              </a:lnSpc>
              <a:spcBef>
                <a:spcPts val="0"/>
              </a:spcBef>
              <a:spcAft>
                <a:spcPts val="0"/>
              </a:spcAft>
              <a:buClr>
                <a:schemeClr val="dk1"/>
              </a:buClr>
              <a:buSzPts val="2000"/>
              <a:buFont typeface="Noto Sans Symbols"/>
              <a:buChar char="⮚"/>
            </a:pPr>
            <a:r>
              <a:rPr lang="ka-GE" sz="2000">
                <a:latin typeface="Merriweather"/>
                <a:ea typeface="Merriweather"/>
                <a:cs typeface="Merriweather"/>
                <a:sym typeface="Merriweather"/>
              </a:rPr>
              <a:t>საქართველოში სხვადასხვა სახის საქმიანობების განხორციელებისას გარემოზე ზემოქმედების შეფასების, შესაბამისი გარემოსდაცვითი გადაწყვეტილების მიღების, საზოგადოების მონაწილეობისა და ექსპერტიზის ჩატარების პროცედურები რეგულირდება 2017 წლის 1 ივნისს მიღებული საქართველოს კანონის </a:t>
            </a:r>
            <a:r>
              <a:rPr b="1" lang="ka-GE" sz="2000">
                <a:latin typeface="Merriweather"/>
                <a:ea typeface="Merriweather"/>
                <a:cs typeface="Merriweather"/>
                <a:sym typeface="Merriweather"/>
              </a:rPr>
              <a:t>„გარემოსდაცვითი შეფასების კოდექსი“</a:t>
            </a:r>
            <a:r>
              <a:rPr lang="ka-GE" sz="2000">
                <a:latin typeface="Merriweather"/>
                <a:ea typeface="Merriweather"/>
                <a:cs typeface="Merriweather"/>
                <a:sym typeface="Merriweather"/>
              </a:rPr>
              <a:t>-ს მოთხოვნების შესაბამისად, რომლის მიხედვითაც სხვადასხვა შინაარსის საქმიანობები გაწერილია კოდექსის I და II დანართებში. I დანართით გათვალისწინებული საქმიანობები ექვემდებარება გარემოზე ზემოქმედების შეფასების (გზშ) პროცედურას, ხოლო II დანართის შემთხვევაში – საქმიანობამ უნდა გაიაროს სკრინინგის პროცედურა, რომელიც განსაზღვრავს გზშ-ს პროცედურის საჭიროებას;</a:t>
            </a:r>
            <a:endParaRPr/>
          </a:p>
          <a:p>
            <a:pPr indent="-461963" lvl="0" marL="461963" rtl="0" algn="just">
              <a:lnSpc>
                <a:spcPct val="100000"/>
              </a:lnSpc>
              <a:spcBef>
                <a:spcPts val="1000"/>
              </a:spcBef>
              <a:spcAft>
                <a:spcPts val="0"/>
              </a:spcAft>
              <a:buClr>
                <a:schemeClr val="dk1"/>
              </a:buClr>
              <a:buSzPts val="2000"/>
              <a:buFont typeface="Noto Sans Symbols"/>
              <a:buChar char="⮚"/>
            </a:pPr>
            <a:r>
              <a:rPr lang="ka-GE" sz="2000">
                <a:latin typeface="Merriweather"/>
                <a:ea typeface="Merriweather"/>
                <a:cs typeface="Merriweather"/>
                <a:sym typeface="Merriweather"/>
              </a:rPr>
              <a:t>წინამდებარე პროექტი განეკუთვნება I დანართით გათვალისწინებულ საქმიანობას, შესაბამისად, პროექტი ექვემდებარება გზშ-ს პროცედურას;</a:t>
            </a:r>
            <a:endParaRPr/>
          </a:p>
          <a:p>
            <a:pPr indent="-461963" lvl="0" marL="461963" rtl="0" algn="just">
              <a:lnSpc>
                <a:spcPct val="100000"/>
              </a:lnSpc>
              <a:spcBef>
                <a:spcPts val="1000"/>
              </a:spcBef>
              <a:spcAft>
                <a:spcPts val="0"/>
              </a:spcAft>
              <a:buClr>
                <a:schemeClr val="dk1"/>
              </a:buClr>
              <a:buSzPts val="2000"/>
              <a:buFont typeface="Noto Sans Symbols"/>
              <a:buChar char="⮚"/>
            </a:pPr>
            <a:r>
              <a:rPr lang="ka-GE" sz="2000">
                <a:latin typeface="Merriweather"/>
                <a:ea typeface="Merriweather"/>
                <a:cs typeface="Merriweather"/>
                <a:sym typeface="Merriweather"/>
              </a:rPr>
              <a:t>გარემოსდაცვითი გადაწყვეტილების მიღებისთვის, საჭიროა ორი ეტაპის: 1) სკოპინგის და 2) გარემოზე ზემოქმედების შეფასების გავლა;</a:t>
            </a:r>
            <a:endParaRPr/>
          </a:p>
          <a:p>
            <a:pPr indent="-461963" lvl="0" marL="461963" rtl="0" algn="just">
              <a:lnSpc>
                <a:spcPct val="100000"/>
              </a:lnSpc>
              <a:spcBef>
                <a:spcPts val="1000"/>
              </a:spcBef>
              <a:spcAft>
                <a:spcPts val="0"/>
              </a:spcAft>
              <a:buClr>
                <a:schemeClr val="dk1"/>
              </a:buClr>
              <a:buSzPts val="2000"/>
              <a:buFont typeface="Noto Sans Symbols"/>
              <a:buChar char="⮚"/>
            </a:pPr>
            <a:r>
              <a:rPr lang="ka-GE" sz="2000">
                <a:latin typeface="Merriweather"/>
                <a:ea typeface="Merriweather"/>
                <a:cs typeface="Merriweather"/>
                <a:sym typeface="Merriweather"/>
              </a:rPr>
              <a:t>პროცედურის საწყის ეტაპზე, მომზადდა და </a:t>
            </a:r>
            <a:r>
              <a:rPr lang="ka-GE" sz="2000"/>
              <a:t>გარემოს დაცვის და სოფლის მეურნეობის სამინისტროს </a:t>
            </a:r>
            <a:r>
              <a:rPr lang="ka-GE" sz="2000">
                <a:latin typeface="Merriweather"/>
                <a:ea typeface="Merriweather"/>
                <a:cs typeface="Merriweather"/>
                <a:sym typeface="Merriweather"/>
              </a:rPr>
              <a:t>წარედგინა სკოპინგის ანგარიში, რის შედეგადაც 2020 წლის 6 მარტს გაიცა სკოპინგის დასკვნა #17. </a:t>
            </a:r>
            <a:endParaRPr sz="2000">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838200" y="365126"/>
            <a:ext cx="10515600" cy="60493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Calibri"/>
              <a:buNone/>
            </a:pPr>
            <a:r>
              <a:rPr b="1" lang="ka-GE" sz="2000"/>
              <a:t>ალტერნატივების განხილვა</a:t>
            </a:r>
            <a:endParaRPr b="1" sz="2000"/>
          </a:p>
        </p:txBody>
      </p:sp>
      <p:sp>
        <p:nvSpPr>
          <p:cNvPr id="119" name="Google Shape;119;p18"/>
          <p:cNvSpPr txBox="1"/>
          <p:nvPr>
            <p:ph idx="1" type="body"/>
          </p:nvPr>
        </p:nvSpPr>
        <p:spPr>
          <a:xfrm>
            <a:off x="532737" y="1089329"/>
            <a:ext cx="11195437" cy="5454594"/>
          </a:xfrm>
          <a:prstGeom prst="rect">
            <a:avLst/>
          </a:prstGeom>
          <a:noFill/>
          <a:ln>
            <a:noFill/>
          </a:ln>
        </p:spPr>
        <p:txBody>
          <a:bodyPr anchorCtr="0" anchor="t" bIns="45700" lIns="91425" spcFirstLastPara="1" rIns="91425" wrap="square" tIns="45700">
            <a:noAutofit/>
          </a:bodyPr>
          <a:lstStyle/>
          <a:p>
            <a:pPr indent="-396875" lvl="0" marL="396875" rtl="0" algn="just">
              <a:lnSpc>
                <a:spcPct val="110000"/>
              </a:lnSpc>
              <a:spcBef>
                <a:spcPts val="0"/>
              </a:spcBef>
              <a:spcAft>
                <a:spcPts val="0"/>
              </a:spcAft>
              <a:buClr>
                <a:schemeClr val="dk1"/>
              </a:buClr>
              <a:buSzPts val="2000"/>
              <a:buFont typeface="Noto Sans Symbols"/>
              <a:buChar char="⮚"/>
            </a:pPr>
            <a:r>
              <a:rPr b="1" lang="ka-GE" sz="2000"/>
              <a:t>განხილულ იქნა შემდეგი ალტერნატივები:</a:t>
            </a:r>
            <a:endParaRPr/>
          </a:p>
          <a:p>
            <a:pPr indent="-228600" lvl="1" marL="685800" rtl="0" algn="just">
              <a:lnSpc>
                <a:spcPct val="110000"/>
              </a:lnSpc>
              <a:spcBef>
                <a:spcPts val="500"/>
              </a:spcBef>
              <a:spcAft>
                <a:spcPts val="0"/>
              </a:spcAft>
              <a:buClr>
                <a:schemeClr val="dk1"/>
              </a:buClr>
              <a:buSzPts val="2000"/>
              <a:buChar char="•"/>
            </a:pPr>
            <a:r>
              <a:rPr b="1" lang="ka-GE" sz="2000"/>
              <a:t>ნულოვანი ალტერნატივა;</a:t>
            </a:r>
            <a:endParaRPr/>
          </a:p>
          <a:p>
            <a:pPr indent="-228600" lvl="1" marL="685800" rtl="0" algn="just">
              <a:lnSpc>
                <a:spcPct val="110000"/>
              </a:lnSpc>
              <a:spcBef>
                <a:spcPts val="500"/>
              </a:spcBef>
              <a:spcAft>
                <a:spcPts val="0"/>
              </a:spcAft>
              <a:buClr>
                <a:schemeClr val="dk1"/>
              </a:buClr>
              <a:buSzPts val="2000"/>
              <a:buChar char="•"/>
            </a:pPr>
            <a:r>
              <a:rPr b="1" lang="ka-GE" sz="2000"/>
              <a:t>ბაღდათი-ხაშური-აბასთუმნის მარშრუტი;</a:t>
            </a:r>
            <a:endParaRPr/>
          </a:p>
          <a:p>
            <a:pPr indent="-228600" lvl="1" marL="685800" rtl="0" algn="just">
              <a:lnSpc>
                <a:spcPct val="110000"/>
              </a:lnSpc>
              <a:spcBef>
                <a:spcPts val="500"/>
              </a:spcBef>
              <a:spcAft>
                <a:spcPts val="0"/>
              </a:spcAft>
              <a:buClr>
                <a:schemeClr val="dk1"/>
              </a:buClr>
              <a:buSzPts val="2000"/>
              <a:buChar char="•"/>
            </a:pPr>
            <a:r>
              <a:rPr b="1" lang="ka-GE" sz="2000"/>
              <a:t>ექვსი ახალი მიმართულება;</a:t>
            </a:r>
            <a:endParaRPr/>
          </a:p>
          <a:p>
            <a:pPr indent="-101600" lvl="1" marL="685800" rtl="0" algn="just">
              <a:lnSpc>
                <a:spcPct val="110000"/>
              </a:lnSpc>
              <a:spcBef>
                <a:spcPts val="500"/>
              </a:spcBef>
              <a:spcAft>
                <a:spcPts val="0"/>
              </a:spcAft>
              <a:buClr>
                <a:schemeClr val="dk1"/>
              </a:buClr>
              <a:buSzPts val="2000"/>
              <a:buNone/>
            </a:pPr>
            <a:r>
              <a:t/>
            </a:r>
            <a:endParaRPr sz="2000"/>
          </a:p>
          <a:p>
            <a:pPr indent="-396875" lvl="1" marL="396875" rtl="0" algn="just">
              <a:lnSpc>
                <a:spcPct val="110000"/>
              </a:lnSpc>
              <a:spcBef>
                <a:spcPts val="500"/>
              </a:spcBef>
              <a:spcAft>
                <a:spcPts val="0"/>
              </a:spcAft>
              <a:buClr>
                <a:schemeClr val="dk1"/>
              </a:buClr>
              <a:buSzPts val="2000"/>
              <a:buFont typeface="Noto Sans Symbols"/>
              <a:buChar char="❑"/>
            </a:pPr>
            <a:r>
              <a:rPr lang="ka-GE" sz="2000"/>
              <a:t>ნულოვანი ალტერნატივა გამოირიცხა, კურორტ აბასთუმნის განვითარების გეგმით გათვალისწინებული გამჭოლი მოძრაობის შეწყვეტის შესახებ გადაწყვეტილების გამო. </a:t>
            </a:r>
            <a:endParaRPr sz="2000"/>
          </a:p>
          <a:p>
            <a:pPr indent="-396875" lvl="1" marL="396875" rtl="0" algn="just">
              <a:lnSpc>
                <a:spcPct val="110000"/>
              </a:lnSpc>
              <a:spcBef>
                <a:spcPts val="500"/>
              </a:spcBef>
              <a:spcAft>
                <a:spcPts val="0"/>
              </a:spcAft>
              <a:buClr>
                <a:schemeClr val="dk1"/>
              </a:buClr>
              <a:buSzPts val="2000"/>
              <a:buFont typeface="Noto Sans Symbols"/>
              <a:buChar char="❑"/>
            </a:pPr>
            <a:r>
              <a:rPr lang="ka-GE" sz="2000"/>
              <a:t>ბენარა-ბაღდათის გზის ‘გაწყვეტის’ შემთხვევაში სამხრეთ-ჩრდილოეთის მიმართულების დამაკავშირებელი ბაღდათი-ხაშური-აბასთუმნის მარშრუტი 82კმ-ით გრძელია არსებულთან შედარებით. შესაბამისად მეტია გადაადგილების დრო, გამონაბოლქვი, ხმაური და ავარიების რისკი. ასევე გასათვალისწინებელია ისიც, რომ ამ მარშრუტის მიახლოებით 24.23კმ დაცული ტერიტორიების (ბორჯომი ხარაგაულის პარკის და ნეძვის აღკვეთილის) საზღვრის გასწვრივ გადის. 	</a:t>
            </a:r>
            <a:endParaRPr/>
          </a:p>
          <a:p>
            <a:pPr indent="0" lvl="1" marL="457200" rtl="0" algn="l">
              <a:lnSpc>
                <a:spcPct val="110000"/>
              </a:lnSpc>
              <a:spcBef>
                <a:spcPts val="500"/>
              </a:spcBef>
              <a:spcAft>
                <a:spcPts val="0"/>
              </a:spcAft>
              <a:buClr>
                <a:schemeClr val="dk1"/>
              </a:buClr>
              <a:buSzPts val="1600"/>
              <a:buNone/>
            </a:pPr>
            <a:r>
              <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838200" y="365126"/>
            <a:ext cx="10515600" cy="54132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Calibri"/>
              <a:buNone/>
            </a:pPr>
            <a:r>
              <a:rPr b="1" lang="ka-GE" sz="2000">
                <a:latin typeface="Calibri"/>
                <a:ea typeface="Calibri"/>
                <a:cs typeface="Calibri"/>
                <a:sym typeface="Calibri"/>
              </a:rPr>
              <a:t>დაცული ტერიტორიების სიახლოვეს გამავალი ბაღდათი-ხაშური-აბასთუმნის გზის მონაკვეთი </a:t>
            </a:r>
            <a:endParaRPr b="1" sz="2000">
              <a:latin typeface="Calibri"/>
              <a:ea typeface="Calibri"/>
              <a:cs typeface="Calibri"/>
              <a:sym typeface="Calibri"/>
            </a:endParaRPr>
          </a:p>
        </p:txBody>
      </p:sp>
      <p:pic>
        <p:nvPicPr>
          <p:cNvPr id="125" name="Google Shape;125;p19"/>
          <p:cNvPicPr preferRelativeResize="0"/>
          <p:nvPr>
            <p:ph idx="1" type="body"/>
          </p:nvPr>
        </p:nvPicPr>
        <p:blipFill rotWithShape="1">
          <a:blip r:embed="rId3">
            <a:alphaModFix/>
          </a:blip>
          <a:srcRect b="0" l="0" r="0" t="0"/>
          <a:stretch/>
        </p:blipFill>
        <p:spPr>
          <a:xfrm>
            <a:off x="1289436" y="993913"/>
            <a:ext cx="9613127" cy="55341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838200" y="237905"/>
            <a:ext cx="10515600" cy="57312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Calibri"/>
              <a:buNone/>
            </a:pPr>
            <a:r>
              <a:rPr b="1" lang="ka-GE" sz="2000">
                <a:latin typeface="Calibri"/>
                <a:ea typeface="Calibri"/>
                <a:cs typeface="Calibri"/>
                <a:sym typeface="Calibri"/>
              </a:rPr>
              <a:t>ალტერნატიული მიმართულების ვარიანტები </a:t>
            </a:r>
            <a:br>
              <a:rPr b="1" lang="ka-GE" sz="2000">
                <a:latin typeface="Calibri"/>
                <a:ea typeface="Calibri"/>
                <a:cs typeface="Calibri"/>
                <a:sym typeface="Calibri"/>
              </a:rPr>
            </a:br>
            <a:endParaRPr b="1" sz="2000">
              <a:latin typeface="Calibri"/>
              <a:ea typeface="Calibri"/>
              <a:cs typeface="Calibri"/>
              <a:sym typeface="Calibri"/>
            </a:endParaRPr>
          </a:p>
        </p:txBody>
      </p:sp>
      <p:sp>
        <p:nvSpPr>
          <p:cNvPr id="131" name="Google Shape;131;p20"/>
          <p:cNvSpPr txBox="1"/>
          <p:nvPr>
            <p:ph idx="1" type="body"/>
          </p:nvPr>
        </p:nvSpPr>
        <p:spPr>
          <a:xfrm>
            <a:off x="750735" y="651849"/>
            <a:ext cx="10515600" cy="1086415"/>
          </a:xfrm>
          <a:prstGeom prst="rect">
            <a:avLst/>
          </a:prstGeom>
          <a:noFill/>
          <a:ln>
            <a:noFill/>
          </a:ln>
        </p:spPr>
        <p:txBody>
          <a:bodyPr anchorCtr="0" anchor="t" bIns="45700" lIns="91425" spcFirstLastPara="1" rIns="91425" wrap="square" tIns="45700">
            <a:noAutofit/>
          </a:bodyPr>
          <a:lstStyle/>
          <a:p>
            <a:pPr indent="-517525" lvl="0" marL="517525" rtl="0" algn="just">
              <a:lnSpc>
                <a:spcPct val="100000"/>
              </a:lnSpc>
              <a:spcBef>
                <a:spcPts val="0"/>
              </a:spcBef>
              <a:spcAft>
                <a:spcPts val="0"/>
              </a:spcAft>
              <a:buClr>
                <a:schemeClr val="dk1"/>
              </a:buClr>
              <a:buSzPts val="1954"/>
              <a:buFont typeface="Noto Sans Symbols"/>
              <a:buChar char="⮚"/>
            </a:pPr>
            <a:r>
              <a:rPr b="1" lang="ka-GE" sz="1954"/>
              <a:t>აბასთუმნის შემოვლითი გზისთვის განხილულ იქნა 6 ალტერნატივა, თუმცა შემდგომ განხილვას დაექვემდებარა მხოლოდ სამი: ალტერნატივა 4, ალტერნატივა 5 და ალტერნატივა 6.</a:t>
            </a:r>
            <a:endParaRPr b="1" sz="1954"/>
          </a:p>
          <a:p>
            <a:pPr indent="0" lvl="0" marL="0" rtl="0" algn="l">
              <a:lnSpc>
                <a:spcPct val="70000"/>
              </a:lnSpc>
              <a:spcBef>
                <a:spcPts val="1000"/>
              </a:spcBef>
              <a:spcAft>
                <a:spcPts val="0"/>
              </a:spcAft>
              <a:buClr>
                <a:schemeClr val="dk1"/>
              </a:buClr>
              <a:buSzPts val="1700"/>
              <a:buNone/>
            </a:pPr>
            <a:r>
              <a:t/>
            </a:r>
            <a:endParaRPr sz="1700"/>
          </a:p>
        </p:txBody>
      </p:sp>
      <p:pic>
        <p:nvPicPr>
          <p:cNvPr id="132" name="Google Shape;132;p20"/>
          <p:cNvPicPr preferRelativeResize="0"/>
          <p:nvPr/>
        </p:nvPicPr>
        <p:blipFill rotWithShape="1">
          <a:blip r:embed="rId3">
            <a:alphaModFix/>
          </a:blip>
          <a:srcRect b="0" l="0" r="0" t="0"/>
          <a:stretch/>
        </p:blipFill>
        <p:spPr>
          <a:xfrm>
            <a:off x="1359673" y="1738264"/>
            <a:ext cx="9605175" cy="48851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1"/>
          <p:cNvSpPr txBox="1"/>
          <p:nvPr>
            <p:ph type="title"/>
          </p:nvPr>
        </p:nvSpPr>
        <p:spPr>
          <a:xfrm>
            <a:off x="838200" y="190197"/>
            <a:ext cx="10515600" cy="58108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Calibri"/>
              <a:buNone/>
            </a:pPr>
            <a:r>
              <a:rPr b="1" lang="ka-GE" sz="2000"/>
              <a:t>ალტერნატივა 4 (ლურჯი): სიგრძე 22.7კმ </a:t>
            </a:r>
            <a:endParaRPr b="1" sz="2000">
              <a:latin typeface="Merriweather"/>
              <a:ea typeface="Merriweather"/>
              <a:cs typeface="Merriweather"/>
              <a:sym typeface="Merriweather"/>
            </a:endParaRPr>
          </a:p>
        </p:txBody>
      </p:sp>
      <p:sp>
        <p:nvSpPr>
          <p:cNvPr id="138" name="Google Shape;138;p21"/>
          <p:cNvSpPr txBox="1"/>
          <p:nvPr>
            <p:ph idx="1" type="body"/>
          </p:nvPr>
        </p:nvSpPr>
        <p:spPr>
          <a:xfrm>
            <a:off x="838200" y="978010"/>
            <a:ext cx="10515600" cy="5198953"/>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dk1"/>
              </a:buClr>
              <a:buSzPts val="2000"/>
              <a:buChar char="•"/>
            </a:pPr>
            <a:r>
              <a:rPr lang="ka-GE" sz="2000"/>
              <a:t>საავტომობილო გზის მეოთხე ვარიანტი იწყება ქუთაისი (საღორია)-ბაღდათი-აბასთუმანი-ბენარას საავტომობილო გზის 95 კმ-დან, ზღვის დონიდან 1203მ სიმაღლეზე. ტრასა მიყვება მდ.კურცხანას ხეობის მარცხენა ფერდობს ჩრდილო-დასავლეთის მიმართულებით. მდ. კურცხანას ხეობის ფარგლებში გრძივი ქანობი მერყეობს 2.5-3.2% -მდე, პკ 41+00-დან გზა შორდება მდინარე კურცხანას ხეობას უხვევს მარჯვნივ ჩრდილოეთის მიმართულებით იღებს თანდათან სიმაღლეს კვეთს ქედს პკ 88+00-ზე 1670მ სიმაღლეზე. ტრასა კვლავ განაგრძობს აღმა სვლას პკ131+50-მდე, აღწევს ყველაზე მაღალ ნიშნულს 1831 მ-ს. შემდეგ ტრასა ეშვება დაბლა 1512მ ნიშნულამდე. პკ192+30-და ტრასა კვლავ იწყებს ზევით სვლას და საპროექტო ტრასა უერთდება ქუთაისი (საღორია)-ბაღდათი-აბასთუმანი- ბენარას არსებულ საავტომობილო გზას 82 კმ-ზე ზღვის დონიდან 1744მ სიმაღლეზე. </a:t>
            </a:r>
            <a:endParaRPr/>
          </a:p>
          <a:p>
            <a:pPr indent="-228600" lvl="0" marL="228600" rtl="0" algn="just">
              <a:lnSpc>
                <a:spcPct val="100000"/>
              </a:lnSpc>
              <a:spcBef>
                <a:spcPts val="1000"/>
              </a:spcBef>
              <a:spcAft>
                <a:spcPts val="0"/>
              </a:spcAft>
              <a:buClr>
                <a:schemeClr val="dk1"/>
              </a:buClr>
              <a:buSzPts val="2000"/>
              <a:buChar char="•"/>
            </a:pPr>
            <a:r>
              <a:rPr lang="ka-GE" sz="2000"/>
              <a:t>ალტერნატივა კვეთს მდინარე მდ. ალიბერთს და 88 სხვადასხვა ზომის ხევს, გადის ბორჯომ-ხარაგაულის ეროვნული პარკის ტრადიციული გამოყენების, ვიზიტორთა და მართვადი დაცვის ზონებზე;</a:t>
            </a:r>
            <a:endParaRPr/>
          </a:p>
          <a:p>
            <a:pPr indent="-228600" lvl="0" marL="228600" rtl="0" algn="just">
              <a:lnSpc>
                <a:spcPct val="100000"/>
              </a:lnSpc>
              <a:spcBef>
                <a:spcPts val="1000"/>
              </a:spcBef>
              <a:spcAft>
                <a:spcPts val="0"/>
              </a:spcAft>
              <a:buClr>
                <a:schemeClr val="dk1"/>
              </a:buClr>
              <a:buSzPts val="2000"/>
              <a:buChar char="•"/>
            </a:pPr>
            <a:r>
              <a:rPr lang="ka-GE" sz="2000"/>
              <a:t>ალტერნატივა დაექვემდებარა შემდგომ შეფასებას.</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