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Sylfaen" panose="010A0502050306030303" pitchFamily="18" charset="0"/>
      <p:regular r:id="rId25"/>
    </p:embeddedFont>
    <p:embeddedFont>
      <p:font typeface="Merriweather"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B7DD0E-3DB9-4649-9BAA-BE46E7670885}">
  <a:tblStyle styleId="{55B7DD0E-3DB9-4649-9BAA-BE46E767088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6"/>
          </a:solidFill>
        </a:fill>
      </a:tcStyle>
    </a:wholeTbl>
    <a:band1H>
      <a:tcTxStyle/>
      <a:tcStyle>
        <a:tcBdr/>
        <a:fill>
          <a:solidFill>
            <a:srgbClr val="FFE8CA"/>
          </a:solidFill>
        </a:fill>
      </a:tcStyle>
    </a:band1H>
    <a:band2H>
      <a:tcTxStyle/>
      <a:tcStyle>
        <a:tcBdr/>
      </a:tcStyle>
    </a:band2H>
    <a:band1V>
      <a:tcTxStyle/>
      <a:tcStyle>
        <a:tcBdr/>
        <a:fill>
          <a:solidFill>
            <a:srgbClr val="FFE8CA"/>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 styleId="{BACD6BE3-B452-4F47-93E4-94F72AE288F2}"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99549F0-07B2-461D-935D-1195F274FE1B}"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ka-G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ka-G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1"/>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1"/>
              <a:buNone/>
              <a:defRPr sz="1801"/>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4"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4"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5"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1"/>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4"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1"/>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4"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4"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4"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1"/>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4"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3"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3" y="4589465"/>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1"/>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1"/>
              <a:buNone/>
              <a:defRPr sz="1801">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4"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4"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1"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1"/>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1"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1"/>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4"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9"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91"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1"/>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1"/>
              <a:buNone/>
              <a:defRPr sz="1801"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91" y="2505076"/>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1"/>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1"/>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1"/>
              <a:buNone/>
              <a:defRPr sz="1801"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3" y="2505076"/>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1"/>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4"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4"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4"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4"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91" y="457200"/>
            <a:ext cx="3932236"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90" y="987425"/>
            <a:ext cx="6172201"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1"/>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91" y="2057400"/>
            <a:ext cx="3932236"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1"/>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1"/>
              <a:buNone/>
              <a:defRPr sz="1401"/>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1"/>
              <a:buNone/>
              <a:defRPr sz="1001"/>
            </a:lvl4pPr>
            <a:lvl5pPr marL="2286000" lvl="4" indent="-228600" algn="l">
              <a:lnSpc>
                <a:spcPct val="90000"/>
              </a:lnSpc>
              <a:spcBef>
                <a:spcPts val="500"/>
              </a:spcBef>
              <a:spcAft>
                <a:spcPts val="0"/>
              </a:spcAft>
              <a:buClr>
                <a:schemeClr val="dk1"/>
              </a:buClr>
              <a:buSzPts val="1001"/>
              <a:buNone/>
              <a:defRPr sz="1001"/>
            </a:lvl5pPr>
            <a:lvl6pPr marL="2743200" lvl="5" indent="-228600" algn="l">
              <a:lnSpc>
                <a:spcPct val="90000"/>
              </a:lnSpc>
              <a:spcBef>
                <a:spcPts val="500"/>
              </a:spcBef>
              <a:spcAft>
                <a:spcPts val="0"/>
              </a:spcAft>
              <a:buClr>
                <a:schemeClr val="dk1"/>
              </a:buClr>
              <a:buSzPts val="1001"/>
              <a:buNone/>
              <a:defRPr sz="1001"/>
            </a:lvl6pPr>
            <a:lvl7pPr marL="3200400" lvl="6" indent="-228600" algn="l">
              <a:lnSpc>
                <a:spcPct val="90000"/>
              </a:lnSpc>
              <a:spcBef>
                <a:spcPts val="500"/>
              </a:spcBef>
              <a:spcAft>
                <a:spcPts val="0"/>
              </a:spcAft>
              <a:buClr>
                <a:schemeClr val="dk1"/>
              </a:buClr>
              <a:buSzPts val="1001"/>
              <a:buNone/>
              <a:defRPr sz="1001"/>
            </a:lvl7pPr>
            <a:lvl8pPr marL="3657600" lvl="7" indent="-228600" algn="l">
              <a:lnSpc>
                <a:spcPct val="90000"/>
              </a:lnSpc>
              <a:spcBef>
                <a:spcPts val="500"/>
              </a:spcBef>
              <a:spcAft>
                <a:spcPts val="0"/>
              </a:spcAft>
              <a:buClr>
                <a:schemeClr val="dk1"/>
              </a:buClr>
              <a:buSzPts val="1001"/>
              <a:buNone/>
              <a:defRPr sz="1001"/>
            </a:lvl8pPr>
            <a:lvl9pPr marL="4114800" lvl="8" indent="-228600" algn="l">
              <a:lnSpc>
                <a:spcPct val="90000"/>
              </a:lnSpc>
              <a:spcBef>
                <a:spcPts val="500"/>
              </a:spcBef>
              <a:spcAft>
                <a:spcPts val="0"/>
              </a:spcAft>
              <a:buClr>
                <a:schemeClr val="dk1"/>
              </a:buClr>
              <a:buSzPts val="1001"/>
              <a:buNone/>
              <a:defRPr sz="1001"/>
            </a:lvl9pPr>
          </a:lstStyle>
          <a:p>
            <a:endParaRPr/>
          </a:p>
        </p:txBody>
      </p:sp>
      <p:sp>
        <p:nvSpPr>
          <p:cNvPr id="62" name="Google Shape;62;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4"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91" y="457200"/>
            <a:ext cx="3932236"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90"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1"/>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91" y="2057400"/>
            <a:ext cx="3932236"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1"/>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1"/>
              <a:buNone/>
              <a:defRPr sz="1401"/>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1"/>
              <a:buNone/>
              <a:defRPr sz="1001"/>
            </a:lvl4pPr>
            <a:lvl5pPr marL="2286000" lvl="4" indent="-228600" algn="l">
              <a:lnSpc>
                <a:spcPct val="90000"/>
              </a:lnSpc>
              <a:spcBef>
                <a:spcPts val="500"/>
              </a:spcBef>
              <a:spcAft>
                <a:spcPts val="0"/>
              </a:spcAft>
              <a:buClr>
                <a:schemeClr val="dk1"/>
              </a:buClr>
              <a:buSzPts val="1001"/>
              <a:buNone/>
              <a:defRPr sz="1001"/>
            </a:lvl5pPr>
            <a:lvl6pPr marL="2743200" lvl="5" indent="-228600" algn="l">
              <a:lnSpc>
                <a:spcPct val="90000"/>
              </a:lnSpc>
              <a:spcBef>
                <a:spcPts val="500"/>
              </a:spcBef>
              <a:spcAft>
                <a:spcPts val="0"/>
              </a:spcAft>
              <a:buClr>
                <a:schemeClr val="dk1"/>
              </a:buClr>
              <a:buSzPts val="1001"/>
              <a:buNone/>
              <a:defRPr sz="1001"/>
            </a:lvl6pPr>
            <a:lvl7pPr marL="3200400" lvl="6" indent="-228600" algn="l">
              <a:lnSpc>
                <a:spcPct val="90000"/>
              </a:lnSpc>
              <a:spcBef>
                <a:spcPts val="500"/>
              </a:spcBef>
              <a:spcAft>
                <a:spcPts val="0"/>
              </a:spcAft>
              <a:buClr>
                <a:schemeClr val="dk1"/>
              </a:buClr>
              <a:buSzPts val="1001"/>
              <a:buNone/>
              <a:defRPr sz="1001"/>
            </a:lvl7pPr>
            <a:lvl8pPr marL="3657600" lvl="7" indent="-228600" algn="l">
              <a:lnSpc>
                <a:spcPct val="90000"/>
              </a:lnSpc>
              <a:spcBef>
                <a:spcPts val="500"/>
              </a:spcBef>
              <a:spcAft>
                <a:spcPts val="0"/>
              </a:spcAft>
              <a:buClr>
                <a:schemeClr val="dk1"/>
              </a:buClr>
              <a:buSzPts val="1001"/>
              <a:buNone/>
              <a:defRPr sz="1001"/>
            </a:lvl8pPr>
            <a:lvl9pPr marL="4114800" lvl="8" indent="-228600" algn="l">
              <a:lnSpc>
                <a:spcPct val="90000"/>
              </a:lnSpc>
              <a:spcBef>
                <a:spcPts val="500"/>
              </a:spcBef>
              <a:spcAft>
                <a:spcPts val="0"/>
              </a:spcAft>
              <a:buClr>
                <a:schemeClr val="dk1"/>
              </a:buClr>
              <a:buSzPts val="1001"/>
              <a:buNone/>
              <a:defRPr sz="1001"/>
            </a:lvl9pPr>
          </a:lstStyle>
          <a:p>
            <a:endParaRPr/>
          </a:p>
        </p:txBody>
      </p:sp>
      <p:sp>
        <p:nvSpPr>
          <p:cNvPr id="69" name="Google Shape;69;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4"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a-G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4"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4"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1"/>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4pPr>
            <a:lvl5pPr marL="2286000" marR="0" lvl="4"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5pPr>
            <a:lvl6pPr marL="2743200" marR="0" lvl="5"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L="3200400" marR="0" lvl="6"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L="3657600" marR="0" lvl="7"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L="4114800" marR="0" lvl="8"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4"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ka-G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1699491" y="1163782"/>
            <a:ext cx="8294254" cy="3971636"/>
          </a:xfrm>
          <a:prstGeom prst="rect">
            <a:avLst/>
          </a:prstGeom>
          <a:blipFill rotWithShape="1">
            <a:blip r:embed="rId3">
              <a:alphaModFix/>
            </a:blip>
            <a:stretch>
              <a:fillRect/>
            </a:stretch>
          </a:blip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2430"/>
              <a:buFont typeface="Calibri"/>
              <a:buNone/>
            </a:pPr>
            <a:r>
              <a:rPr lang="ka-GE" sz="2430" dirty="0">
                <a:latin typeface="+mj-lt"/>
              </a:rPr>
              <a:t/>
            </a:r>
            <a:br>
              <a:rPr lang="ka-GE" sz="2430" dirty="0">
                <a:latin typeface="+mj-lt"/>
              </a:rPr>
            </a:br>
            <a:r>
              <a:rPr lang="ka-GE" sz="2430" dirty="0">
                <a:latin typeface="+mj-lt"/>
              </a:rPr>
              <a:t/>
            </a:r>
            <a:br>
              <a:rPr lang="ka-GE" sz="2430" dirty="0">
                <a:latin typeface="+mj-lt"/>
              </a:rPr>
            </a:br>
            <a:r>
              <a:rPr lang="ka-GE" sz="2430" dirty="0">
                <a:latin typeface="+mj-lt"/>
              </a:rPr>
              <a:t/>
            </a:r>
            <a:br>
              <a:rPr lang="ka-GE" sz="2430" dirty="0">
                <a:latin typeface="+mj-lt"/>
              </a:rPr>
            </a:br>
            <a:r>
              <a:rPr lang="ka-GE" sz="2430" dirty="0">
                <a:latin typeface="+mj-lt"/>
              </a:rPr>
              <a:t/>
            </a:r>
            <a:br>
              <a:rPr lang="ka-GE" sz="2430" dirty="0">
                <a:latin typeface="+mj-lt"/>
              </a:rPr>
            </a:br>
            <a:r>
              <a:rPr lang="ka-GE" sz="2430" dirty="0">
                <a:latin typeface="+mj-lt"/>
              </a:rPr>
              <a:t/>
            </a:r>
            <a:br>
              <a:rPr lang="ka-GE" sz="2430" dirty="0">
                <a:latin typeface="+mj-lt"/>
              </a:rPr>
            </a:br>
            <a:r>
              <a:rPr lang="ka-GE" sz="2430" dirty="0">
                <a:latin typeface="+mj-lt"/>
              </a:rPr>
              <a:t/>
            </a:r>
            <a:br>
              <a:rPr lang="ka-GE" sz="2430" dirty="0">
                <a:latin typeface="+mj-lt"/>
              </a:rPr>
            </a:br>
            <a:r>
              <a:rPr lang="ka-GE" sz="2520" b="1" dirty="0">
                <a:solidFill>
                  <a:srgbClr val="000000"/>
                </a:solidFill>
                <a:latin typeface="+mj-lt"/>
                <a:sym typeface="Calibri"/>
              </a:rPr>
              <a:t/>
            </a:r>
            <a:br>
              <a:rPr lang="ka-GE" sz="2520" b="1" dirty="0">
                <a:solidFill>
                  <a:srgbClr val="000000"/>
                </a:solidFill>
                <a:latin typeface="+mj-lt"/>
                <a:sym typeface="Calibri"/>
              </a:rPr>
            </a:br>
            <a:r>
              <a:rPr lang="ka-GE" sz="2520" b="1" dirty="0">
                <a:solidFill>
                  <a:srgbClr val="000000"/>
                </a:solidFill>
                <a:latin typeface="+mj-lt"/>
                <a:sym typeface="Calibri"/>
              </a:rPr>
              <a:t/>
            </a:r>
            <a:br>
              <a:rPr lang="ka-GE" sz="2520" b="1" dirty="0">
                <a:solidFill>
                  <a:srgbClr val="000000"/>
                </a:solidFill>
                <a:latin typeface="+mj-lt"/>
                <a:sym typeface="Calibri"/>
              </a:rPr>
            </a:br>
            <a:r>
              <a:rPr lang="ka-GE" sz="2520" b="1" dirty="0">
                <a:solidFill>
                  <a:srgbClr val="000000"/>
                </a:solidFill>
                <a:latin typeface="+mj-lt"/>
                <a:sym typeface="Calibri"/>
              </a:rPr>
              <a:t/>
            </a:r>
            <a:br>
              <a:rPr lang="ka-GE" sz="2520" b="1" dirty="0">
                <a:solidFill>
                  <a:srgbClr val="000000"/>
                </a:solidFill>
                <a:latin typeface="+mj-lt"/>
                <a:sym typeface="Calibri"/>
              </a:rPr>
            </a:br>
            <a:r>
              <a:rPr lang="ka-GE" sz="2160" b="1" i="1" dirty="0">
                <a:solidFill>
                  <a:srgbClr val="000000"/>
                </a:solidFill>
                <a:latin typeface="+mj-lt"/>
              </a:rPr>
              <a:t>შპს „არ ემ ჯი აურამაინ“</a:t>
            </a:r>
            <a:r>
              <a:rPr lang="ka-GE" sz="2160" b="1" i="1" dirty="0">
                <a:solidFill>
                  <a:srgbClr val="000000"/>
                </a:solidFill>
                <a:latin typeface="+mj-lt"/>
                <a:sym typeface="Calibri"/>
              </a:rPr>
              <a:t/>
            </a:r>
            <a:br>
              <a:rPr lang="ka-GE" sz="2160" b="1" i="1" dirty="0">
                <a:solidFill>
                  <a:srgbClr val="000000"/>
                </a:solidFill>
                <a:latin typeface="+mj-lt"/>
                <a:sym typeface="Calibri"/>
              </a:rPr>
            </a:br>
            <a:r>
              <a:rPr lang="ka-GE" sz="2160" b="1" i="1" dirty="0">
                <a:solidFill>
                  <a:srgbClr val="000000"/>
                </a:solidFill>
                <a:latin typeface="+mj-lt"/>
                <a:sym typeface="Calibri"/>
              </a:rPr>
              <a:t/>
            </a:r>
            <a:br>
              <a:rPr lang="ka-GE" sz="2160" b="1" i="1" dirty="0">
                <a:solidFill>
                  <a:srgbClr val="000000"/>
                </a:solidFill>
                <a:latin typeface="+mj-lt"/>
                <a:sym typeface="Calibri"/>
              </a:rPr>
            </a:br>
            <a:r>
              <a:rPr lang="ka-GE" sz="2160" b="1" dirty="0">
                <a:solidFill>
                  <a:srgbClr val="000000"/>
                </a:solidFill>
                <a:latin typeface="+mj-lt"/>
              </a:rPr>
              <a:t/>
            </a:r>
            <a:br>
              <a:rPr lang="ka-GE" sz="2160" b="1" dirty="0">
                <a:solidFill>
                  <a:srgbClr val="000000"/>
                </a:solidFill>
                <a:latin typeface="+mj-lt"/>
              </a:rPr>
            </a:br>
            <a:r>
              <a:rPr lang="ka-GE" sz="2160" b="1" dirty="0">
                <a:solidFill>
                  <a:srgbClr val="000000"/>
                </a:solidFill>
                <a:latin typeface="+mj-lt"/>
              </a:rPr>
              <a:t>ბექთაქარის ოქრო-პოლიმეტალური საბადოს</a:t>
            </a:r>
            <a:br>
              <a:rPr lang="ka-GE" sz="2160" b="1" dirty="0">
                <a:solidFill>
                  <a:srgbClr val="000000"/>
                </a:solidFill>
                <a:latin typeface="+mj-lt"/>
              </a:rPr>
            </a:br>
            <a:r>
              <a:rPr lang="ka-GE" sz="2160" b="1" dirty="0">
                <a:solidFill>
                  <a:srgbClr val="000000"/>
                </a:solidFill>
                <a:latin typeface="+mj-lt"/>
              </a:rPr>
              <a:t> მიმდებარე ტერიტორიაზე 17800</a:t>
            </a:r>
            <a:r>
              <a:rPr lang="ka-GE" sz="2160" b="1" dirty="0">
                <a:solidFill>
                  <a:srgbClr val="000000"/>
                </a:solidFill>
                <a:latin typeface="+mj-lt"/>
                <a:sym typeface="Calibri"/>
              </a:rPr>
              <a:t> </a:t>
            </a:r>
            <a:r>
              <a:rPr lang="ka-GE" sz="2160" b="1" dirty="0">
                <a:solidFill>
                  <a:srgbClr val="000000"/>
                </a:solidFill>
                <a:latin typeface="+mj-lt"/>
              </a:rPr>
              <a:t>მ</a:t>
            </a:r>
            <a:r>
              <a:rPr lang="ka-GE" sz="2160" b="1" baseline="30000" dirty="0">
                <a:solidFill>
                  <a:srgbClr val="000000"/>
                </a:solidFill>
                <a:latin typeface="+mj-lt"/>
              </a:rPr>
              <a:t>3 </a:t>
            </a:r>
            <a:r>
              <a:rPr lang="ka-GE" sz="2160" b="1" dirty="0">
                <a:solidFill>
                  <a:srgbClr val="000000"/>
                </a:solidFill>
                <a:latin typeface="+mj-lt"/>
                <a:sym typeface="Calibri"/>
              </a:rPr>
              <a:t> </a:t>
            </a:r>
            <a:r>
              <a:rPr lang="ka-GE" sz="2160" b="1" dirty="0">
                <a:solidFill>
                  <a:srgbClr val="000000"/>
                </a:solidFill>
                <a:latin typeface="+mj-lt"/>
              </a:rPr>
              <a:t> მოცულობის </a:t>
            </a:r>
            <a:br>
              <a:rPr lang="ka-GE" sz="2160" b="1" dirty="0">
                <a:solidFill>
                  <a:srgbClr val="000000"/>
                </a:solidFill>
                <a:latin typeface="+mj-lt"/>
              </a:rPr>
            </a:br>
            <a:r>
              <a:rPr lang="ka-GE" sz="2160" b="1" dirty="0">
                <a:solidFill>
                  <a:srgbClr val="000000"/>
                </a:solidFill>
                <a:latin typeface="+mj-lt"/>
              </a:rPr>
              <a:t>რეზერვუარი-სალექარის ექსპლუატაციის</a:t>
            </a:r>
            <a:br>
              <a:rPr lang="ka-GE" sz="2160" b="1" dirty="0">
                <a:solidFill>
                  <a:srgbClr val="000000"/>
                </a:solidFill>
                <a:latin typeface="+mj-lt"/>
              </a:rPr>
            </a:br>
            <a:r>
              <a:rPr lang="ka-GE" sz="2160" b="1" dirty="0">
                <a:solidFill>
                  <a:srgbClr val="000000"/>
                </a:solidFill>
                <a:latin typeface="+mj-lt"/>
              </a:rPr>
              <a:t>გარემოზე ზემოქმედების შეფასების </a:t>
            </a:r>
            <a:r>
              <a:rPr lang="ka-GE" sz="2160" b="1" dirty="0" smtClean="0">
                <a:solidFill>
                  <a:srgbClr val="000000"/>
                </a:solidFill>
                <a:latin typeface="+mj-lt"/>
              </a:rPr>
              <a:t>ანგარიში</a:t>
            </a:r>
            <a:r>
              <a:rPr lang="ka-GE" sz="2160" b="1" dirty="0">
                <a:solidFill>
                  <a:srgbClr val="000000"/>
                </a:solidFill>
                <a:latin typeface="+mj-lt"/>
              </a:rPr>
              <a:t/>
            </a:r>
            <a:br>
              <a:rPr lang="ka-GE" sz="2160" b="1" dirty="0">
                <a:solidFill>
                  <a:srgbClr val="000000"/>
                </a:solidFill>
                <a:latin typeface="+mj-lt"/>
              </a:rPr>
            </a:br>
            <a:r>
              <a:rPr lang="ka-GE" sz="2430" dirty="0">
                <a:latin typeface="+mj-lt"/>
              </a:rPr>
              <a:t/>
            </a:r>
            <a:br>
              <a:rPr lang="ka-GE" sz="2430" dirty="0">
                <a:latin typeface="+mj-lt"/>
              </a:rPr>
            </a:br>
            <a:r>
              <a:rPr lang="ka-GE" sz="2430" b="1" dirty="0">
                <a:latin typeface="+mj-lt"/>
                <a:ea typeface="Merriweather"/>
                <a:cs typeface="Merriweather"/>
                <a:sym typeface="Merriweather"/>
              </a:rPr>
              <a:t/>
            </a:r>
            <a:br>
              <a:rPr lang="ka-GE" sz="2430" b="1" dirty="0">
                <a:latin typeface="+mj-lt"/>
                <a:ea typeface="Merriweather"/>
                <a:cs typeface="Merriweather"/>
                <a:sym typeface="Merriweather"/>
              </a:rPr>
            </a:br>
            <a:endParaRPr sz="54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Google Shape;145;p22"/>
          <p:cNvSpPr txBox="1">
            <a:spLocks noGrp="1"/>
          </p:cNvSpPr>
          <p:nvPr>
            <p:ph type="ctrTitle"/>
          </p:nvPr>
        </p:nvSpPr>
        <p:spPr>
          <a:xfrm>
            <a:off x="1485900" y="228600"/>
            <a:ext cx="8755380" cy="47244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1440"/>
              <a:buFont typeface="Calibri"/>
              <a:buNone/>
            </a:pPr>
            <a:r>
              <a:rPr lang="ka-GE" sz="1440" b="1" dirty="0" smtClean="0">
                <a:latin typeface="+mj-lt"/>
              </a:rPr>
              <a:t>რეზერვუარი-სალექარის</a:t>
            </a:r>
            <a:r>
              <a:rPr lang="ka-GE" sz="1440" b="1" dirty="0" smtClean="0">
                <a:latin typeface="+mj-lt"/>
                <a:sym typeface="Calibri"/>
              </a:rPr>
              <a:t> </a:t>
            </a:r>
            <a:r>
              <a:rPr lang="ka-GE" sz="1440" b="1" dirty="0">
                <a:latin typeface="+mj-lt"/>
                <a:sym typeface="Calibri"/>
              </a:rPr>
              <a:t>მოწყობისთვის ჩატარებული და დაგეგმილი </a:t>
            </a:r>
            <a:br>
              <a:rPr lang="ka-GE" sz="1440" b="1" dirty="0">
                <a:latin typeface="+mj-lt"/>
                <a:sym typeface="Calibri"/>
              </a:rPr>
            </a:br>
            <a:r>
              <a:rPr lang="ka-GE" sz="1440" b="1" dirty="0">
                <a:latin typeface="+mj-lt"/>
                <a:sym typeface="Calibri"/>
              </a:rPr>
              <a:t>სამუშაოების აღწერა</a:t>
            </a:r>
            <a:endParaRPr sz="1440" b="1" dirty="0">
              <a:latin typeface="+mj-lt"/>
              <a:sym typeface="Calibri"/>
            </a:endParaRPr>
          </a:p>
        </p:txBody>
      </p:sp>
      <p:sp>
        <p:nvSpPr>
          <p:cNvPr id="146" name="Google Shape;146;p22"/>
          <p:cNvSpPr txBox="1">
            <a:spLocks noGrp="1"/>
          </p:cNvSpPr>
          <p:nvPr>
            <p:ph type="subTitle" idx="1"/>
          </p:nvPr>
        </p:nvSpPr>
        <p:spPr>
          <a:xfrm>
            <a:off x="2141220" y="937260"/>
            <a:ext cx="7909560" cy="4206239"/>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400"/>
              <a:buNone/>
            </a:pPr>
            <a:r>
              <a:rPr lang="ka-GE" sz="1400" b="1" dirty="0">
                <a:latin typeface="+mj-lt"/>
              </a:rPr>
              <a:t>ჩატარებული სამუშაოები:</a:t>
            </a:r>
            <a:endParaRPr sz="1400" dirty="0">
              <a:latin typeface="+mj-lt"/>
            </a:endParaRPr>
          </a:p>
          <a:p>
            <a:pPr marL="285750" lvl="0" indent="-285750" algn="l" rtl="0">
              <a:lnSpc>
                <a:spcPct val="100000"/>
              </a:lnSpc>
              <a:spcBef>
                <a:spcPts val="600"/>
              </a:spcBef>
              <a:spcAft>
                <a:spcPts val="0"/>
              </a:spcAft>
              <a:buClr>
                <a:schemeClr val="dk1"/>
              </a:buClr>
              <a:buSzPts val="1400"/>
              <a:buFont typeface="Noto Sans Symbols"/>
              <a:buChar char="✔"/>
            </a:pPr>
            <a:r>
              <a:rPr lang="ka-GE" sz="1400" dirty="0">
                <a:latin typeface="+mj-lt"/>
              </a:rPr>
              <a:t>ფერდობის მდგრადობის შესწავლა</a:t>
            </a:r>
            <a:endParaRPr sz="1400" b="1" dirty="0">
              <a:latin typeface="+mj-lt"/>
            </a:endParaRPr>
          </a:p>
          <a:p>
            <a:pPr marL="285750" lvl="0" indent="-285750" algn="l" rtl="0">
              <a:lnSpc>
                <a:spcPct val="100000"/>
              </a:lnSpc>
              <a:spcBef>
                <a:spcPts val="0"/>
              </a:spcBef>
              <a:spcAft>
                <a:spcPts val="0"/>
              </a:spcAft>
              <a:buClr>
                <a:schemeClr val="dk1"/>
              </a:buClr>
              <a:buSzPts val="1400"/>
              <a:buFont typeface="Noto Sans Symbols"/>
              <a:buChar char="✔"/>
            </a:pPr>
            <a:r>
              <a:rPr lang="ka-GE" sz="1400" dirty="0">
                <a:latin typeface="+mj-lt"/>
              </a:rPr>
              <a:t>ნიადაგის ზედა ფენის მოხსნა და დასაწყობება</a:t>
            </a:r>
            <a:endParaRPr dirty="0">
              <a:latin typeface="+mj-lt"/>
            </a:endParaRPr>
          </a:p>
          <a:p>
            <a:pPr marL="285750" lvl="0" indent="-285750" algn="l" rtl="0">
              <a:lnSpc>
                <a:spcPct val="100000"/>
              </a:lnSpc>
              <a:spcBef>
                <a:spcPts val="0"/>
              </a:spcBef>
              <a:spcAft>
                <a:spcPts val="0"/>
              </a:spcAft>
              <a:buClr>
                <a:schemeClr val="dk1"/>
              </a:buClr>
              <a:buSzPts val="1400"/>
              <a:buFont typeface="Noto Sans Symbols"/>
              <a:buChar char="✔"/>
            </a:pPr>
            <a:r>
              <a:rPr lang="ka-GE" sz="1400" dirty="0">
                <a:latin typeface="+mj-lt"/>
              </a:rPr>
              <a:t>ფერდების და ქიმის ფორმირებისთვის  ნაყარი გრუნტის დატკეპნა</a:t>
            </a:r>
            <a:endParaRPr dirty="0">
              <a:latin typeface="+mj-lt"/>
            </a:endParaRPr>
          </a:p>
          <a:p>
            <a:pPr marL="285750" lvl="0" indent="-285750" algn="l" rtl="0">
              <a:lnSpc>
                <a:spcPct val="100000"/>
              </a:lnSpc>
              <a:spcBef>
                <a:spcPts val="0"/>
              </a:spcBef>
              <a:spcAft>
                <a:spcPts val="0"/>
              </a:spcAft>
              <a:buClr>
                <a:schemeClr val="dk1"/>
              </a:buClr>
              <a:buSzPts val="1400"/>
              <a:buFont typeface="Noto Sans Symbols"/>
              <a:buChar char="✔"/>
            </a:pPr>
            <a:r>
              <a:rPr lang="ka-GE" sz="1400" dirty="0">
                <a:latin typeface="+mj-lt"/>
              </a:rPr>
              <a:t>რეზერვუარი-სალექარის ფილტრაციის საწინააღმდეეგო ეკრანის მოწყობა</a:t>
            </a:r>
            <a:endParaRPr dirty="0">
              <a:latin typeface="+mj-lt"/>
            </a:endParaRPr>
          </a:p>
          <a:p>
            <a:pPr marL="285750" lvl="0" indent="-285750" algn="l" rtl="0">
              <a:lnSpc>
                <a:spcPct val="100000"/>
              </a:lnSpc>
              <a:spcBef>
                <a:spcPts val="0"/>
              </a:spcBef>
              <a:spcAft>
                <a:spcPts val="0"/>
              </a:spcAft>
              <a:buClr>
                <a:schemeClr val="dk1"/>
              </a:buClr>
              <a:buSzPts val="1400"/>
              <a:buFont typeface="Noto Sans Symbols"/>
              <a:buChar char="✔"/>
            </a:pPr>
            <a:r>
              <a:rPr lang="ka-GE" sz="1400" dirty="0">
                <a:latin typeface="+mj-lt"/>
              </a:rPr>
              <a:t>რეზერვუარი-სალექარის  ფერდების  დამცავი  ფენის მოწყობა</a:t>
            </a:r>
            <a:endParaRPr dirty="0">
              <a:latin typeface="+mj-lt"/>
            </a:endParaRPr>
          </a:p>
          <a:p>
            <a:pPr marL="285750" lvl="0" indent="-285750" algn="l" rtl="0">
              <a:lnSpc>
                <a:spcPct val="100000"/>
              </a:lnSpc>
              <a:spcBef>
                <a:spcPts val="0"/>
              </a:spcBef>
              <a:spcAft>
                <a:spcPts val="0"/>
              </a:spcAft>
              <a:buClr>
                <a:schemeClr val="dk1"/>
              </a:buClr>
              <a:buSzPts val="1400"/>
              <a:buFont typeface="Noto Sans Symbols"/>
              <a:buChar char="✔"/>
            </a:pPr>
            <a:r>
              <a:rPr lang="ka-GE" sz="1400" dirty="0">
                <a:latin typeface="+mj-lt"/>
              </a:rPr>
              <a:t>რკინა-ბეტონის  ჭების მოწყობა</a:t>
            </a:r>
            <a:endParaRPr sz="1400" dirty="0">
              <a:latin typeface="+mj-lt"/>
            </a:endParaRPr>
          </a:p>
          <a:p>
            <a:pPr marL="0" lvl="0" indent="0" algn="l" rtl="0">
              <a:lnSpc>
                <a:spcPct val="110000"/>
              </a:lnSpc>
              <a:spcBef>
                <a:spcPts val="600"/>
              </a:spcBef>
              <a:spcAft>
                <a:spcPts val="0"/>
              </a:spcAft>
              <a:buClr>
                <a:schemeClr val="dk1"/>
              </a:buClr>
              <a:buSzPts val="1400"/>
              <a:buNone/>
            </a:pPr>
            <a:endParaRPr sz="1400" b="1" dirty="0">
              <a:latin typeface="+mj-lt"/>
            </a:endParaRPr>
          </a:p>
          <a:p>
            <a:pPr marL="0" lvl="0" indent="0" algn="l" rtl="0">
              <a:lnSpc>
                <a:spcPct val="150000"/>
              </a:lnSpc>
              <a:spcBef>
                <a:spcPts val="1200"/>
              </a:spcBef>
              <a:spcAft>
                <a:spcPts val="0"/>
              </a:spcAft>
              <a:buClr>
                <a:schemeClr val="dk1"/>
              </a:buClr>
              <a:buSzPts val="1400"/>
              <a:buNone/>
            </a:pPr>
            <a:r>
              <a:rPr lang="ka-GE" sz="1400" b="1" dirty="0">
                <a:latin typeface="+mj-lt"/>
              </a:rPr>
              <a:t>დაგეგმილი სამუშაოები:</a:t>
            </a:r>
            <a:endParaRPr dirty="0">
              <a:latin typeface="+mj-lt"/>
            </a:endParaRPr>
          </a:p>
          <a:p>
            <a:pPr marL="285750" lvl="0" indent="-285750" algn="just" rtl="0">
              <a:lnSpc>
                <a:spcPct val="100000"/>
              </a:lnSpc>
              <a:spcBef>
                <a:spcPts val="600"/>
              </a:spcBef>
              <a:spcAft>
                <a:spcPts val="0"/>
              </a:spcAft>
              <a:buClr>
                <a:schemeClr val="dk1"/>
              </a:buClr>
              <a:buSzPts val="1400"/>
              <a:buFont typeface="Noto Sans Symbols"/>
              <a:buChar char="❖"/>
            </a:pPr>
            <a:r>
              <a:rPr lang="ka-GE" sz="1400" dirty="0">
                <a:latin typeface="+mj-lt"/>
              </a:rPr>
              <a:t>მილსადენების დაერთება რეზერვუარი-სალექარზე </a:t>
            </a:r>
            <a:endParaRPr dirty="0">
              <a:latin typeface="+mj-lt"/>
            </a:endParaRPr>
          </a:p>
          <a:p>
            <a:pPr marL="285750" lvl="0" indent="-285750" algn="just" rtl="0">
              <a:lnSpc>
                <a:spcPct val="100000"/>
              </a:lnSpc>
              <a:spcBef>
                <a:spcPts val="0"/>
              </a:spcBef>
              <a:spcAft>
                <a:spcPts val="0"/>
              </a:spcAft>
              <a:buClr>
                <a:schemeClr val="dk1"/>
              </a:buClr>
              <a:buSzPts val="1400"/>
              <a:buFont typeface="Noto Sans Symbols"/>
              <a:buChar char="❖"/>
            </a:pPr>
            <a:r>
              <a:rPr lang="ka-GE" sz="1400" dirty="0">
                <a:latin typeface="+mj-lt"/>
              </a:rPr>
              <a:t> რეზერვუარი-სალექარის ექსპლუატაციაში გაშვება </a:t>
            </a:r>
            <a:endParaRPr sz="1400" dirty="0">
              <a:latin typeface="+mj-lt"/>
            </a:endParaRPr>
          </a:p>
          <a:p>
            <a:pPr marL="285750" lvl="0" indent="-285750" algn="just" rtl="0">
              <a:lnSpc>
                <a:spcPct val="100000"/>
              </a:lnSpc>
              <a:spcBef>
                <a:spcPts val="0"/>
              </a:spcBef>
              <a:spcAft>
                <a:spcPts val="0"/>
              </a:spcAft>
              <a:buClr>
                <a:schemeClr val="dk1"/>
              </a:buClr>
              <a:buSzPts val="1400"/>
              <a:buFont typeface="Noto Sans Symbols"/>
              <a:buChar char="❖"/>
            </a:pPr>
            <a:r>
              <a:rPr lang="ka-GE" sz="1400" dirty="0">
                <a:latin typeface="+mj-lt"/>
              </a:rPr>
              <a:t> რეზერვუარი-სალექარის ორივე სექციის შემოღობვა</a:t>
            </a:r>
            <a:endParaRPr sz="1400"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23"/>
          <p:cNvSpPr txBox="1">
            <a:spLocks noGrp="1"/>
          </p:cNvSpPr>
          <p:nvPr>
            <p:ph type="ctrTitle"/>
          </p:nvPr>
        </p:nvSpPr>
        <p:spPr>
          <a:xfrm>
            <a:off x="1182256" y="184727"/>
            <a:ext cx="9165704" cy="37153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1600"/>
              <a:buFont typeface="Calibri"/>
              <a:buNone/>
            </a:pPr>
            <a:r>
              <a:rPr lang="ka-GE" sz="1600" b="1" dirty="0">
                <a:latin typeface="+mj-lt"/>
                <a:ea typeface="Calibri"/>
                <a:cs typeface="Calibri"/>
                <a:sym typeface="Calibri"/>
              </a:rPr>
              <a:t>17800 მ³ მოცულობის რეზერვუარი-სალექარის აღწერა</a:t>
            </a:r>
            <a:endParaRPr sz="1600" b="1" dirty="0">
              <a:latin typeface="+mj-lt"/>
              <a:ea typeface="Calibri"/>
              <a:cs typeface="Calibri"/>
              <a:sym typeface="Calibri"/>
            </a:endParaRPr>
          </a:p>
        </p:txBody>
      </p:sp>
      <p:sp>
        <p:nvSpPr>
          <p:cNvPr id="152" name="Google Shape;152;p23"/>
          <p:cNvSpPr txBox="1">
            <a:spLocks noGrp="1"/>
          </p:cNvSpPr>
          <p:nvPr>
            <p:ph type="subTitle" idx="1"/>
          </p:nvPr>
        </p:nvSpPr>
        <p:spPr>
          <a:xfrm>
            <a:off x="1844040" y="815340"/>
            <a:ext cx="7871460" cy="3454169"/>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0"/>
              </a:spcBef>
              <a:spcAft>
                <a:spcPts val="0"/>
              </a:spcAft>
              <a:buClr>
                <a:schemeClr val="dk1"/>
              </a:buClr>
              <a:buSzPts val="1400"/>
              <a:buFont typeface="Noto Sans Symbols"/>
              <a:buChar char="❖"/>
            </a:pPr>
            <a:r>
              <a:rPr lang="ka-GE" sz="1400" dirty="0" smtClean="0">
                <a:latin typeface="+mj-lt"/>
              </a:rPr>
              <a:t>რეზერვუარი-სალექარის </a:t>
            </a:r>
            <a:r>
              <a:rPr lang="ka-GE" sz="1400" dirty="0">
                <a:latin typeface="+mj-lt"/>
              </a:rPr>
              <a:t>განთავსების ტერიტორია დაშორებულია საწარმოო ტერიტორიიდან. მოვაკებულია, მცენარეული საფარი წარმოდგენილია მხოლოდ ბალახოვანი და ბუჩქოვანი მცენარეებისგან. </a:t>
            </a:r>
            <a:endParaRPr sz="1400" dirty="0">
              <a:latin typeface="+mj-lt"/>
            </a:endParaRPr>
          </a:p>
          <a:p>
            <a:pPr marL="285750" lvl="0" indent="-285750" algn="just" rtl="0">
              <a:lnSpc>
                <a:spcPct val="100000"/>
              </a:lnSpc>
              <a:spcBef>
                <a:spcPts val="1200"/>
              </a:spcBef>
              <a:spcAft>
                <a:spcPts val="0"/>
              </a:spcAft>
              <a:buClr>
                <a:schemeClr val="dk1"/>
              </a:buClr>
              <a:buSzPts val="1400"/>
              <a:buFont typeface="Noto Sans Symbols"/>
              <a:buChar char="❖"/>
            </a:pPr>
            <a:r>
              <a:rPr lang="ka-GE" sz="1400" dirty="0">
                <a:latin typeface="+mj-lt"/>
              </a:rPr>
              <a:t>ტერიტორია უახლოესი დასახლებული პუნქტიდან სოფ. ბერთაკარი დაშორებულია ≈507 მ-ით. </a:t>
            </a:r>
            <a:endParaRPr sz="1400" dirty="0">
              <a:latin typeface="+mj-lt"/>
            </a:endParaRPr>
          </a:p>
          <a:p>
            <a:pPr marL="285750" lvl="0" indent="-285750" algn="just" rtl="0">
              <a:lnSpc>
                <a:spcPct val="100000"/>
              </a:lnSpc>
              <a:spcBef>
                <a:spcPts val="1200"/>
              </a:spcBef>
              <a:spcAft>
                <a:spcPts val="0"/>
              </a:spcAft>
              <a:buClr>
                <a:schemeClr val="dk1"/>
              </a:buClr>
              <a:buSzPts val="1400"/>
              <a:buFont typeface="Noto Sans Symbols"/>
              <a:buChar char="❖"/>
            </a:pPr>
            <a:r>
              <a:rPr lang="ka-GE" sz="1400" dirty="0">
                <a:latin typeface="+mj-lt"/>
              </a:rPr>
              <a:t>რეზერვუარის გეომეტრიულ ზომებში ფორმირების შემდეგ მოეწყო ფილტრაციის საწინააღმდეგო ეკრანი, რომელიც შედგება თიხის და გეომემბრანის შრეებისაგან.</a:t>
            </a:r>
            <a:endParaRPr dirty="0">
              <a:latin typeface="+mj-lt"/>
            </a:endParaRPr>
          </a:p>
          <a:p>
            <a:pPr marL="285750" lvl="0" indent="-285750" algn="just" rtl="0">
              <a:lnSpc>
                <a:spcPct val="100000"/>
              </a:lnSpc>
              <a:spcBef>
                <a:spcPts val="1200"/>
              </a:spcBef>
              <a:spcAft>
                <a:spcPts val="0"/>
              </a:spcAft>
              <a:buClr>
                <a:schemeClr val="dk1"/>
              </a:buClr>
              <a:buSzPts val="1400"/>
              <a:buFont typeface="Noto Sans Symbols"/>
              <a:buChar char="❖"/>
            </a:pPr>
            <a:r>
              <a:rPr lang="ka-GE" sz="1400" dirty="0">
                <a:latin typeface="+mj-lt"/>
              </a:rPr>
              <a:t>რეზერვუარი-სალექარის ტერიტორიის მიმდებარედ მოწყობილია ქანების სანაყაროები. აღნიშნულ ტერიტორიაზე მიმდინარეობს ფუჭი ქანების დასაწყობება, აგრეთვე საჭიროების შემთხვევაში დროებითი მოხდება მოპოვებული მადნის დასაწყობებაც.</a:t>
            </a:r>
            <a:endParaRPr dirty="0">
              <a:latin typeface="+mj-lt"/>
            </a:endParaRPr>
          </a:p>
          <a:p>
            <a:pPr marL="285750" lvl="0" indent="-285750" algn="l" rtl="0">
              <a:lnSpc>
                <a:spcPct val="90000"/>
              </a:lnSpc>
              <a:spcBef>
                <a:spcPts val="1200"/>
              </a:spcBef>
              <a:spcAft>
                <a:spcPts val="0"/>
              </a:spcAft>
              <a:buClr>
                <a:schemeClr val="dk1"/>
              </a:buClr>
              <a:buSzPts val="1400"/>
              <a:buFont typeface="Noto Sans Symbols"/>
              <a:buChar char="❖"/>
            </a:pPr>
            <a:r>
              <a:rPr lang="ka-GE" sz="1400" dirty="0">
                <a:latin typeface="+mj-lt"/>
              </a:rPr>
              <a:t>ტერიტორიის მიმდებარედ ასევე მოწყობილია ნიადაგის ნაყოფიერი ფენის დასაწყობების ადგილი.</a:t>
            </a:r>
            <a:endParaRPr sz="1400"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24"/>
          <p:cNvSpPr/>
          <p:nvPr/>
        </p:nvSpPr>
        <p:spPr>
          <a:xfrm>
            <a:off x="2651760" y="121919"/>
            <a:ext cx="6347460" cy="369332"/>
          </a:xfrm>
          <a:prstGeom prst="rect">
            <a:avLst/>
          </a:prstGeom>
          <a:noFill/>
          <a:ln>
            <a:noFill/>
          </a:ln>
        </p:spPr>
        <p:txBody>
          <a:bodyPr spcFirstLastPara="1" wrap="square" lIns="91425" tIns="45700" rIns="91425" bIns="45700" anchor="t" anchorCtr="0">
            <a:noAutofit/>
          </a:bodyPr>
          <a:lstStyle/>
          <a:p>
            <a:pPr marL="457200" marR="0" lvl="1" indent="0" algn="just" rtl="0">
              <a:spcBef>
                <a:spcPts val="0"/>
              </a:spcBef>
              <a:spcAft>
                <a:spcPts val="0"/>
              </a:spcAft>
              <a:buNone/>
            </a:pPr>
            <a:r>
              <a:rPr lang="ka-GE" sz="1800" b="1" i="0" u="none" strike="noStrike" cap="none" dirty="0">
                <a:solidFill>
                  <a:schemeClr val="dk1"/>
                </a:solidFill>
                <a:latin typeface="+mj-lt"/>
                <a:ea typeface="Calibri"/>
                <a:cs typeface="Calibri"/>
                <a:sym typeface="Calibri"/>
              </a:rPr>
              <a:t>17800 მ³ მოცულობის რეზერვუარი-სალექარის გეგმა</a:t>
            </a:r>
            <a:endParaRPr dirty="0">
              <a:latin typeface="+mj-lt"/>
            </a:endParaRPr>
          </a:p>
        </p:txBody>
      </p:sp>
      <p:sp>
        <p:nvSpPr>
          <p:cNvPr id="158" name="Google Shape;158;p24"/>
          <p:cNvSpPr/>
          <p:nvPr/>
        </p:nvSpPr>
        <p:spPr>
          <a:xfrm>
            <a:off x="1191491" y="923636"/>
            <a:ext cx="10187709" cy="166199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just" rtl="0">
              <a:spcBef>
                <a:spcPts val="120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just" rtl="0">
              <a:spcBef>
                <a:spcPts val="120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just" rtl="0">
              <a:spcBef>
                <a:spcPts val="1200"/>
              </a:spcBef>
              <a:spcAft>
                <a:spcPts val="0"/>
              </a:spcAft>
              <a:buNone/>
            </a:pPr>
            <a:r>
              <a:rPr lang="ka-GE" sz="1800" b="0" i="0" u="none" strike="noStrike" cap="none">
                <a:solidFill>
                  <a:schemeClr val="dk1"/>
                </a:solidFill>
                <a:latin typeface="Calibri"/>
                <a:ea typeface="Calibri"/>
                <a:cs typeface="Calibri"/>
                <a:sym typeface="Calibri"/>
              </a:rPr>
              <a:t> </a:t>
            </a:r>
            <a:endParaRPr sz="1800" b="1" i="0" u="none" strike="noStrike" cap="none">
              <a:solidFill>
                <a:schemeClr val="dk1"/>
              </a:solidFill>
              <a:latin typeface="Merriweather"/>
              <a:ea typeface="Merriweather"/>
              <a:cs typeface="Merriweather"/>
              <a:sym typeface="Merriweather"/>
            </a:endParaRPr>
          </a:p>
        </p:txBody>
      </p:sp>
      <p:pic>
        <p:nvPicPr>
          <p:cNvPr id="159" name="Google Shape;159;p24"/>
          <p:cNvPicPr preferRelativeResize="0"/>
          <p:nvPr/>
        </p:nvPicPr>
        <p:blipFill rotWithShape="1">
          <a:blip r:embed="rId4">
            <a:alphaModFix/>
          </a:blip>
          <a:srcRect l="5982" r="-2224" b="14337"/>
          <a:stretch/>
        </p:blipFill>
        <p:spPr>
          <a:xfrm>
            <a:off x="770543" y="575072"/>
            <a:ext cx="10486737" cy="596773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25"/>
          <p:cNvSpPr/>
          <p:nvPr/>
        </p:nvSpPr>
        <p:spPr>
          <a:xfrm>
            <a:off x="1973580" y="243840"/>
            <a:ext cx="692783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1800" b="1" i="0" u="none" strike="noStrike" cap="none" dirty="0">
                <a:solidFill>
                  <a:schemeClr val="dk1"/>
                </a:solidFill>
                <a:latin typeface="+mj-lt"/>
                <a:ea typeface="Calibri"/>
                <a:cs typeface="Calibri"/>
                <a:sym typeface="Calibri"/>
              </a:rPr>
              <a:t>გარემოზე შესაძლო ზემოქმედების სახეები</a:t>
            </a:r>
            <a:endParaRPr sz="1800" b="1" i="0" u="none" strike="noStrike" cap="none" dirty="0">
              <a:solidFill>
                <a:schemeClr val="dk1"/>
              </a:solidFill>
              <a:latin typeface="+mj-lt"/>
              <a:ea typeface="Calibri"/>
              <a:cs typeface="Calibri"/>
              <a:sym typeface="Calibri"/>
            </a:endParaRPr>
          </a:p>
        </p:txBody>
      </p:sp>
      <p:sp>
        <p:nvSpPr>
          <p:cNvPr id="165" name="Google Shape;165;p25"/>
          <p:cNvSpPr/>
          <p:nvPr/>
        </p:nvSpPr>
        <p:spPr>
          <a:xfrm>
            <a:off x="1973580" y="975361"/>
            <a:ext cx="7795260" cy="258372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ka-GE" sz="1400" b="0" i="0" u="none" strike="noStrike" cap="none" dirty="0">
                <a:solidFill>
                  <a:schemeClr val="dk1"/>
                </a:solidFill>
                <a:latin typeface="+mj-lt"/>
                <a:ea typeface="Merriweather"/>
                <a:cs typeface="Merriweather"/>
                <a:sym typeface="Merriweather"/>
              </a:rPr>
              <a:t>საქმიანობის განხორციელება გავლენას მოახდენს ბუნებრივ და სოციალურ გარემოზე. </a:t>
            </a:r>
            <a:endParaRPr sz="1400" b="0" i="0" u="none" strike="noStrike" cap="none" dirty="0">
              <a:solidFill>
                <a:schemeClr val="dk1"/>
              </a:solidFill>
              <a:latin typeface="+mj-lt"/>
              <a:ea typeface="Merriweather"/>
              <a:cs typeface="Merriweather"/>
              <a:sym typeface="Merriweather"/>
            </a:endParaRPr>
          </a:p>
          <a:p>
            <a:pPr marL="0" marR="0" lvl="0" indent="0" algn="just" rtl="0">
              <a:spcBef>
                <a:spcPts val="0"/>
              </a:spcBef>
              <a:spcAft>
                <a:spcPts val="0"/>
              </a:spcAft>
              <a:buNone/>
            </a:pPr>
            <a:r>
              <a:rPr lang="ka-GE" sz="1400" b="0" i="0" u="none" strike="noStrike" cap="none" dirty="0">
                <a:solidFill>
                  <a:schemeClr val="dk1"/>
                </a:solidFill>
                <a:latin typeface="+mj-lt"/>
                <a:ea typeface="Merriweather"/>
                <a:cs typeface="Merriweather"/>
                <a:sym typeface="Merriweather"/>
              </a:rPr>
              <a:t>საქმიანობის განხორციელების პროცესში მოსალოდნელი ზემოქმედების სახეებია:</a:t>
            </a:r>
            <a:endParaRPr dirty="0">
              <a:latin typeface="+mj-lt"/>
            </a:endParaRPr>
          </a:p>
          <a:p>
            <a:pPr marL="0" marR="0" lvl="0" indent="0" algn="just" rtl="0">
              <a:spcBef>
                <a:spcPts val="0"/>
              </a:spcBef>
              <a:spcAft>
                <a:spcPts val="0"/>
              </a:spcAft>
              <a:buNone/>
            </a:pPr>
            <a:endParaRPr sz="1400" b="0" i="0" u="none" strike="noStrike" cap="none" dirty="0">
              <a:solidFill>
                <a:schemeClr val="dk1"/>
              </a:solidFill>
              <a:latin typeface="+mj-lt"/>
              <a:ea typeface="Merriweather"/>
              <a:cs typeface="Merriweather"/>
              <a:sym typeface="Merriweather"/>
            </a:endParaRPr>
          </a:p>
          <a:p>
            <a:pPr marL="342900" marR="0" lvl="0" indent="-342900" algn="just" rtl="0">
              <a:lnSpc>
                <a:spcPct val="107000"/>
              </a:lnSpc>
              <a:spcBef>
                <a:spcPts val="600"/>
              </a:spcBef>
              <a:spcAft>
                <a:spcPts val="0"/>
              </a:spcAft>
              <a:buClr>
                <a:schemeClr val="dk1"/>
              </a:buClr>
              <a:buSzPts val="1400"/>
              <a:buFont typeface="Noto Sans Symbols"/>
              <a:buChar char="⮚"/>
            </a:pPr>
            <a:r>
              <a:rPr lang="ka-GE" sz="1400" b="0" i="0" u="none" strike="noStrike" cap="none" dirty="0">
                <a:solidFill>
                  <a:schemeClr val="dk1"/>
                </a:solidFill>
                <a:latin typeface="+mj-lt"/>
                <a:ea typeface="Merriweather"/>
                <a:cs typeface="Merriweather"/>
                <a:sym typeface="Merriweather"/>
              </a:rPr>
              <a:t>ზემოქმედება წყლის გარემოზე</a:t>
            </a:r>
            <a:endParaRPr sz="1400" b="0" i="0" u="none" strike="noStrike" cap="none" dirty="0">
              <a:solidFill>
                <a:schemeClr val="dk1"/>
              </a:solidFill>
              <a:latin typeface="+mj-lt"/>
              <a:ea typeface="Merriweather"/>
              <a:cs typeface="Merriweather"/>
              <a:sym typeface="Merriweather"/>
            </a:endParaRPr>
          </a:p>
          <a:p>
            <a:pPr marL="342900" marR="0" lvl="0" indent="-342900" algn="just" rtl="0">
              <a:lnSpc>
                <a:spcPct val="107000"/>
              </a:lnSpc>
              <a:spcBef>
                <a:spcPts val="1200"/>
              </a:spcBef>
              <a:spcAft>
                <a:spcPts val="0"/>
              </a:spcAft>
              <a:buClr>
                <a:schemeClr val="dk1"/>
              </a:buClr>
              <a:buSzPts val="1400"/>
              <a:buFont typeface="Noto Sans Symbols"/>
              <a:buChar char="⮚"/>
            </a:pPr>
            <a:r>
              <a:rPr lang="ka-GE" sz="1400" b="0" i="0" u="none" strike="noStrike" cap="none" dirty="0">
                <a:solidFill>
                  <a:schemeClr val="dk1"/>
                </a:solidFill>
                <a:latin typeface="+mj-lt"/>
                <a:ea typeface="Merriweather"/>
                <a:cs typeface="Merriweather"/>
                <a:sym typeface="Merriweather"/>
              </a:rPr>
              <a:t>ზემოქმედება ბიოლოგიურ გარემოზე</a:t>
            </a:r>
            <a:endParaRPr sz="1400" b="0" i="0" u="none" strike="noStrike" cap="none" dirty="0">
              <a:solidFill>
                <a:schemeClr val="dk1"/>
              </a:solidFill>
              <a:latin typeface="+mj-lt"/>
              <a:ea typeface="Merriweather"/>
              <a:cs typeface="Merriweather"/>
              <a:sym typeface="Merriweather"/>
            </a:endParaRPr>
          </a:p>
          <a:p>
            <a:pPr marL="342900" marR="0" lvl="0" indent="-342900" algn="just" rtl="0">
              <a:lnSpc>
                <a:spcPct val="107000"/>
              </a:lnSpc>
              <a:spcBef>
                <a:spcPts val="1200"/>
              </a:spcBef>
              <a:spcAft>
                <a:spcPts val="0"/>
              </a:spcAft>
              <a:buClr>
                <a:schemeClr val="dk1"/>
              </a:buClr>
              <a:buSzPts val="1400"/>
              <a:buFont typeface="Noto Sans Symbols"/>
              <a:buChar char="⮚"/>
            </a:pPr>
            <a:r>
              <a:rPr lang="ka-GE" sz="1400" b="0" i="0" u="none" strike="noStrike" cap="none" dirty="0">
                <a:solidFill>
                  <a:schemeClr val="dk1"/>
                </a:solidFill>
                <a:latin typeface="+mj-lt"/>
                <a:ea typeface="Merriweather"/>
                <a:cs typeface="Merriweather"/>
                <a:sym typeface="Merriweather"/>
              </a:rPr>
              <a:t>ზემოქმედება ნიადაგურ საფარზე</a:t>
            </a:r>
            <a:endParaRPr sz="1400" b="0" i="0" u="none" strike="noStrike" cap="none" dirty="0">
              <a:solidFill>
                <a:schemeClr val="dk1"/>
              </a:solidFill>
              <a:latin typeface="+mj-lt"/>
              <a:ea typeface="Merriweather"/>
              <a:cs typeface="Merriweather"/>
              <a:sym typeface="Merriweather"/>
            </a:endParaRPr>
          </a:p>
          <a:p>
            <a:pPr marL="342900" marR="0" lvl="0" indent="-342900" algn="just" rtl="0">
              <a:lnSpc>
                <a:spcPct val="107000"/>
              </a:lnSpc>
              <a:spcBef>
                <a:spcPts val="1200"/>
              </a:spcBef>
              <a:spcAft>
                <a:spcPts val="0"/>
              </a:spcAft>
              <a:buClr>
                <a:schemeClr val="dk1"/>
              </a:buClr>
              <a:buSzPts val="1400"/>
              <a:buFont typeface="Noto Sans Symbols"/>
              <a:buChar char="⮚"/>
            </a:pPr>
            <a:r>
              <a:rPr lang="ka-GE" sz="1400" b="0" i="0" u="none" strike="noStrike" cap="none" dirty="0">
                <a:solidFill>
                  <a:schemeClr val="dk1"/>
                </a:solidFill>
                <a:latin typeface="+mj-lt"/>
                <a:ea typeface="Merriweather"/>
                <a:cs typeface="Merriweather"/>
                <a:sym typeface="Merriweather"/>
              </a:rPr>
              <a:t>ისტორიულ-კულტურულ და არქეოლოგიურ ძეგლებზე ზემოქმედების რისკები </a:t>
            </a:r>
            <a:endParaRPr sz="1400" b="0" i="0" u="none" strike="noStrike" cap="none" dirty="0">
              <a:solidFill>
                <a:schemeClr val="dk1"/>
              </a:solidFill>
              <a:latin typeface="+mj-lt"/>
              <a:ea typeface="Merriweather"/>
              <a:cs typeface="Merriweather"/>
              <a:sym typeface="Merriweather"/>
            </a:endParaRPr>
          </a:p>
          <a:p>
            <a:pPr marL="342900" marR="0" lvl="0" indent="-342900" algn="just" rtl="0">
              <a:lnSpc>
                <a:spcPct val="107000"/>
              </a:lnSpc>
              <a:spcBef>
                <a:spcPts val="1200"/>
              </a:spcBef>
              <a:spcAft>
                <a:spcPts val="0"/>
              </a:spcAft>
              <a:buClr>
                <a:schemeClr val="dk1"/>
              </a:buClr>
              <a:buSzPts val="1400"/>
              <a:buFont typeface="Noto Sans Symbols"/>
              <a:buChar char="⮚"/>
            </a:pPr>
            <a:r>
              <a:rPr lang="ka-GE" sz="1400" b="0" i="0" u="none" strike="noStrike" cap="none" dirty="0">
                <a:solidFill>
                  <a:schemeClr val="dk1"/>
                </a:solidFill>
                <a:latin typeface="+mj-lt"/>
                <a:ea typeface="Merriweather"/>
                <a:cs typeface="Merriweather"/>
                <a:sym typeface="Merriweather"/>
              </a:rPr>
              <a:t>ზემოქმედება ადამიანის ჯანმრთელობასა და უსაფრთხოებაზე</a:t>
            </a:r>
            <a:endParaRPr sz="1400" b="0" i="0" u="none" strike="noStrike" cap="none" dirty="0">
              <a:solidFill>
                <a:schemeClr val="dk1"/>
              </a:solidFill>
              <a:latin typeface="+mj-lt"/>
              <a:ea typeface="Merriweather"/>
              <a:cs typeface="Merriweather"/>
              <a:sym typeface="Merriweather"/>
            </a:endParaRPr>
          </a:p>
        </p:txBody>
      </p:sp>
      <p:sp>
        <p:nvSpPr>
          <p:cNvPr id="166" name="Google Shape;166;p25"/>
          <p:cNvSpPr/>
          <p:nvPr/>
        </p:nvSpPr>
        <p:spPr>
          <a:xfrm>
            <a:off x="1844040" y="3688080"/>
            <a:ext cx="768858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ka-GE" sz="1400" b="0" i="0" u="none" strike="noStrike" cap="none" dirty="0">
                <a:solidFill>
                  <a:schemeClr val="dk1"/>
                </a:solidFill>
                <a:latin typeface="+mj-lt"/>
                <a:ea typeface="Calibri"/>
                <a:cs typeface="Calibri"/>
                <a:sym typeface="Calibri"/>
              </a:rPr>
              <a:t>პროექტის ადგილმდებარეობიდან და მასშტაბებიდან გამომდინარე ტრანსსასაზღვრო ზემოქმედება მოსალოდნელი არ არის და გზშ-ს პროცესში არ განიხილება</a:t>
            </a:r>
            <a:r>
              <a:rPr lang="ka-GE" sz="1800" b="0" i="0" u="none" strike="noStrike" cap="none" dirty="0">
                <a:solidFill>
                  <a:schemeClr val="dk1"/>
                </a:solidFill>
                <a:latin typeface="+mj-lt"/>
                <a:ea typeface="Calibri"/>
                <a:cs typeface="Calibri"/>
                <a:sym typeface="Calibri"/>
              </a:rPr>
              <a:t>. </a:t>
            </a:r>
            <a:endParaRPr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26"/>
          <p:cNvSpPr/>
          <p:nvPr/>
        </p:nvSpPr>
        <p:spPr>
          <a:xfrm>
            <a:off x="1889760" y="175260"/>
            <a:ext cx="8595360"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1800" b="1" i="0" u="none" strike="noStrike" cap="none" dirty="0">
                <a:solidFill>
                  <a:schemeClr val="dk1"/>
                </a:solidFill>
                <a:latin typeface="+mj-lt"/>
                <a:ea typeface="Calibri"/>
                <a:cs typeface="Calibri"/>
                <a:sym typeface="Calibri"/>
              </a:rPr>
              <a:t>გზშ-ს ანგარიშის განხილვიდან ამოღებული გარემოზე ზემოქმედების სახეები </a:t>
            </a:r>
            <a:endParaRPr sz="1800" b="1" i="0" u="none" strike="noStrike" cap="none" dirty="0">
              <a:solidFill>
                <a:schemeClr val="dk1"/>
              </a:solidFill>
              <a:latin typeface="+mj-lt"/>
              <a:ea typeface="Calibri"/>
              <a:cs typeface="Calibri"/>
              <a:sym typeface="Calibri"/>
            </a:endParaRPr>
          </a:p>
        </p:txBody>
      </p:sp>
      <p:graphicFrame>
        <p:nvGraphicFramePr>
          <p:cNvPr id="172" name="Google Shape;172;p26"/>
          <p:cNvGraphicFramePr/>
          <p:nvPr>
            <p:extLst>
              <p:ext uri="{D42A27DB-BD31-4B8C-83A1-F6EECF244321}">
                <p14:modId xmlns:p14="http://schemas.microsoft.com/office/powerpoint/2010/main" val="2465333060"/>
              </p:ext>
            </p:extLst>
          </p:nvPr>
        </p:nvGraphicFramePr>
        <p:xfrm>
          <a:off x="1028700" y="632461"/>
          <a:ext cx="10805150" cy="5463500"/>
        </p:xfrm>
        <a:graphic>
          <a:graphicData uri="http://schemas.openxmlformats.org/drawingml/2006/table">
            <a:tbl>
              <a:tblPr firstRow="1" bandRow="1">
                <a:noFill/>
                <a:tableStyleId>{55B7DD0E-3DB9-4649-9BAA-BE46E7670885}</a:tableStyleId>
              </a:tblPr>
              <a:tblGrid>
                <a:gridCol w="2814650">
                  <a:extLst>
                    <a:ext uri="{9D8B030D-6E8A-4147-A177-3AD203B41FA5}">
                      <a16:colId xmlns:a16="http://schemas.microsoft.com/office/drawing/2014/main" val="20000"/>
                    </a:ext>
                  </a:extLst>
                </a:gridCol>
                <a:gridCol w="7990500">
                  <a:extLst>
                    <a:ext uri="{9D8B030D-6E8A-4147-A177-3AD203B41FA5}">
                      <a16:colId xmlns:a16="http://schemas.microsoft.com/office/drawing/2014/main" val="20001"/>
                    </a:ext>
                  </a:extLst>
                </a:gridCol>
              </a:tblGrid>
              <a:tr h="448025">
                <a:tc>
                  <a:txBody>
                    <a:bodyPr/>
                    <a:lstStyle/>
                    <a:p>
                      <a:pPr marL="0" marR="0" lvl="0" indent="0" algn="ctr" rtl="0">
                        <a:lnSpc>
                          <a:spcPct val="107000"/>
                        </a:lnSpc>
                        <a:spcBef>
                          <a:spcPts val="0"/>
                        </a:spcBef>
                        <a:spcAft>
                          <a:spcPts val="0"/>
                        </a:spcAft>
                        <a:buNone/>
                      </a:pPr>
                      <a:r>
                        <a:rPr lang="ka-GE" sz="1100" b="1" u="none" strike="noStrike" cap="none">
                          <a:solidFill>
                            <a:schemeClr val="dk1"/>
                          </a:solidFill>
                          <a:latin typeface="+mj-lt"/>
                          <a:ea typeface="Merriweather"/>
                          <a:cs typeface="Merriweather"/>
                          <a:sym typeface="Merriweather"/>
                        </a:rPr>
                        <a:t>გარემოზე ზემოქმედების სახე</a:t>
                      </a:r>
                      <a:endParaRPr sz="1100" u="none" strike="noStrike" cap="none">
                        <a:solidFill>
                          <a:schemeClr val="dk1"/>
                        </a:solidFill>
                        <a:latin typeface="+mj-lt"/>
                        <a:ea typeface="Merriweather"/>
                        <a:cs typeface="Merriweather"/>
                        <a:sym typeface="Merriweather"/>
                      </a:endParaRPr>
                    </a:p>
                  </a:txBody>
                  <a:tcPr marL="68575" marR="68575" marT="0" marB="0" anchor="ctr">
                    <a:solidFill>
                      <a:srgbClr val="FFF2CC"/>
                    </a:solidFill>
                  </a:tcPr>
                </a:tc>
                <a:tc>
                  <a:txBody>
                    <a:bodyPr/>
                    <a:lstStyle/>
                    <a:p>
                      <a:pPr marL="0" marR="0" lvl="0" indent="0" algn="ctr" rtl="0">
                        <a:lnSpc>
                          <a:spcPct val="107000"/>
                        </a:lnSpc>
                        <a:spcBef>
                          <a:spcPts val="0"/>
                        </a:spcBef>
                        <a:spcAft>
                          <a:spcPts val="0"/>
                        </a:spcAft>
                        <a:buNone/>
                      </a:pPr>
                      <a:r>
                        <a:rPr lang="ka-GE" sz="1100" b="1" u="none" strike="noStrike" cap="none">
                          <a:solidFill>
                            <a:schemeClr val="dk1"/>
                          </a:solidFill>
                          <a:latin typeface="+mj-lt"/>
                          <a:ea typeface="Merriweather"/>
                          <a:cs typeface="Merriweather"/>
                          <a:sym typeface="Merriweather"/>
                        </a:rPr>
                        <a:t>გზშ-ს ანგარიშის განხილვიდან ამოღების საფუძველი</a:t>
                      </a:r>
                      <a:endParaRPr sz="1100" u="none" strike="noStrike" cap="none">
                        <a:solidFill>
                          <a:schemeClr val="dk1"/>
                        </a:solidFill>
                        <a:latin typeface="+mj-lt"/>
                        <a:ea typeface="Merriweather"/>
                        <a:cs typeface="Merriweather"/>
                        <a:sym typeface="Merriweather"/>
                      </a:endParaRPr>
                    </a:p>
                  </a:txBody>
                  <a:tcPr marL="68575" marR="68575" marT="0" marB="0" anchor="ctr">
                    <a:solidFill>
                      <a:srgbClr val="FFF2CC"/>
                    </a:solidFill>
                  </a:tcPr>
                </a:tc>
                <a:extLst>
                  <a:ext uri="{0D108BD9-81ED-4DB2-BD59-A6C34878D82A}">
                    <a16:rowId xmlns:a16="http://schemas.microsoft.com/office/drawing/2014/main" val="10000"/>
                  </a:ext>
                </a:extLst>
              </a:tr>
              <a:tr h="808025">
                <a:tc>
                  <a:txBody>
                    <a:bodyPr/>
                    <a:lstStyle/>
                    <a:p>
                      <a:pPr marL="0" marR="0" lvl="0" indent="0" algn="l" rtl="0">
                        <a:lnSpc>
                          <a:spcPct val="107000"/>
                        </a:lnSpc>
                        <a:spcBef>
                          <a:spcPts val="0"/>
                        </a:spcBef>
                        <a:spcAft>
                          <a:spcPts val="0"/>
                        </a:spcAft>
                        <a:buNone/>
                      </a:pPr>
                      <a:r>
                        <a:rPr lang="ka-GE" sz="1100" b="1" u="none" strike="noStrike" cap="none">
                          <a:latin typeface="+mj-lt"/>
                          <a:ea typeface="Merriweather"/>
                          <a:cs typeface="Merriweather"/>
                          <a:sym typeface="Merriweather"/>
                        </a:rPr>
                        <a:t>ატმოსფერულ ჰაერში მავნე ნივთიერებების ემისიები, ვიბრაცია და ხმაურის გავრცელება</a:t>
                      </a:r>
                      <a:endParaRPr sz="1100" u="none" strike="noStrike" cap="none">
                        <a:latin typeface="+mj-lt"/>
                        <a:ea typeface="Merriweather"/>
                        <a:cs typeface="Merriweather"/>
                        <a:sym typeface="Merriweather"/>
                      </a:endParaRPr>
                    </a:p>
                  </a:txBody>
                  <a:tcPr marL="68575" marR="68575" marT="0" marB="0">
                    <a:solidFill>
                      <a:srgbClr val="FFF2CC"/>
                    </a:solidFill>
                  </a:tcPr>
                </a:tc>
                <a:tc>
                  <a:txBody>
                    <a:bodyPr/>
                    <a:lstStyle/>
                    <a:p>
                      <a:pPr marL="0" marR="0" lvl="0" indent="0" algn="just" rtl="0">
                        <a:lnSpc>
                          <a:spcPct val="107000"/>
                        </a:lnSpc>
                        <a:spcBef>
                          <a:spcPts val="0"/>
                        </a:spcBef>
                        <a:spcAft>
                          <a:spcPts val="0"/>
                        </a:spcAft>
                        <a:buNone/>
                      </a:pPr>
                      <a:r>
                        <a:rPr lang="ka-GE" sz="1100" u="none" strike="noStrike" cap="none">
                          <a:latin typeface="+mj-lt"/>
                          <a:ea typeface="Merriweather"/>
                          <a:cs typeface="Merriweather"/>
                          <a:sym typeface="Merriweather"/>
                        </a:rPr>
                        <a:t>ოპერირების პროცესში ატმოსფერულ ჰაერში მავნე ნივთიერებათა ემისიის წყაროები რეზერვუარი-სალექარის ტერიტორიაზე არ იარსებებს.</a:t>
                      </a:r>
                      <a:endParaRPr sz="1100" u="none" strike="noStrike" cap="none">
                        <a:latin typeface="+mj-lt"/>
                        <a:ea typeface="Merriweather"/>
                        <a:cs typeface="Merriweather"/>
                        <a:sym typeface="Merriweather"/>
                      </a:endParaRPr>
                    </a:p>
                    <a:p>
                      <a:pPr marL="0" marR="0" lvl="0" indent="0" algn="just" rtl="0">
                        <a:lnSpc>
                          <a:spcPct val="107000"/>
                        </a:lnSpc>
                        <a:spcBef>
                          <a:spcPts val="0"/>
                        </a:spcBef>
                        <a:spcAft>
                          <a:spcPts val="0"/>
                        </a:spcAft>
                        <a:buNone/>
                      </a:pPr>
                      <a:r>
                        <a:rPr lang="ka-GE" sz="1100" u="none" strike="noStrike" cap="none">
                          <a:latin typeface="+mj-lt"/>
                          <a:ea typeface="Merriweather"/>
                          <a:cs typeface="Merriweather"/>
                          <a:sym typeface="Merriweather"/>
                        </a:rPr>
                        <a:t>სარემონტო სამუშაოების და რეზერვუარი-სალექარიდან შლამის ამოღების პერიოდი არის მოკლევადიანი, ზემოქმედება იქნება მინიმალური, შესაბამისად ზემოქმედების შემარბილებელი ღონისძიებები  არ იგეგმება.</a:t>
                      </a:r>
                      <a:endParaRPr sz="1100" u="none" strike="noStrike" cap="none">
                        <a:latin typeface="+mj-lt"/>
                        <a:ea typeface="Merriweather"/>
                        <a:cs typeface="Merriweather"/>
                        <a:sym typeface="Merriweather"/>
                      </a:endParaRPr>
                    </a:p>
                  </a:txBody>
                  <a:tcPr marL="68575" marR="68575" marT="0" marB="0">
                    <a:solidFill>
                      <a:srgbClr val="FFF2CC"/>
                    </a:solidFill>
                  </a:tcPr>
                </a:tc>
                <a:extLst>
                  <a:ext uri="{0D108BD9-81ED-4DB2-BD59-A6C34878D82A}">
                    <a16:rowId xmlns:a16="http://schemas.microsoft.com/office/drawing/2014/main" val="10001"/>
                  </a:ext>
                </a:extLst>
              </a:tr>
              <a:tr h="625325">
                <a:tc>
                  <a:txBody>
                    <a:bodyPr/>
                    <a:lstStyle/>
                    <a:p>
                      <a:pPr marL="0" marR="0" lvl="0" indent="0" algn="l" rtl="0">
                        <a:lnSpc>
                          <a:spcPct val="107000"/>
                        </a:lnSpc>
                        <a:spcBef>
                          <a:spcPts val="0"/>
                        </a:spcBef>
                        <a:spcAft>
                          <a:spcPts val="0"/>
                        </a:spcAft>
                        <a:buNone/>
                      </a:pPr>
                      <a:r>
                        <a:rPr lang="ka-GE" sz="1100" b="1" u="none" strike="noStrike" cap="none">
                          <a:latin typeface="+mj-lt"/>
                          <a:ea typeface="Merriweather"/>
                          <a:cs typeface="Merriweather"/>
                          <a:sym typeface="Merriweather"/>
                        </a:rPr>
                        <a:t>ნარჩენების წარმოქმნის და მართვის შედეგად მოსალოდნელი ზემოქმედება</a:t>
                      </a:r>
                      <a:endParaRPr sz="1100" u="none" strike="noStrike" cap="none">
                        <a:latin typeface="+mj-lt"/>
                        <a:ea typeface="Merriweather"/>
                        <a:cs typeface="Merriweather"/>
                        <a:sym typeface="Merriweather"/>
                      </a:endParaRPr>
                    </a:p>
                    <a:p>
                      <a:pPr marL="0" marR="0" lvl="0" indent="0" algn="l" rtl="0">
                        <a:lnSpc>
                          <a:spcPct val="107000"/>
                        </a:lnSpc>
                        <a:spcBef>
                          <a:spcPts val="0"/>
                        </a:spcBef>
                        <a:spcAft>
                          <a:spcPts val="0"/>
                        </a:spcAft>
                        <a:buNone/>
                      </a:pPr>
                      <a:endParaRPr sz="1100" u="none" strike="noStrike" cap="none">
                        <a:latin typeface="+mj-lt"/>
                        <a:ea typeface="Merriweather"/>
                        <a:cs typeface="Merriweather"/>
                        <a:sym typeface="Merriweather"/>
                      </a:endParaRPr>
                    </a:p>
                  </a:txBody>
                  <a:tcPr marL="68575" marR="68575" marT="0" marB="0">
                    <a:solidFill>
                      <a:srgbClr val="FFF2CC"/>
                    </a:solidFill>
                  </a:tcPr>
                </a:tc>
                <a:tc>
                  <a:txBody>
                    <a:bodyPr/>
                    <a:lstStyle/>
                    <a:p>
                      <a:pPr marL="0" marR="0" lvl="0" indent="0" algn="just" rtl="0">
                        <a:lnSpc>
                          <a:spcPct val="107000"/>
                        </a:lnSpc>
                        <a:spcBef>
                          <a:spcPts val="0"/>
                        </a:spcBef>
                        <a:spcAft>
                          <a:spcPts val="0"/>
                        </a:spcAft>
                        <a:buNone/>
                      </a:pPr>
                      <a:r>
                        <a:rPr lang="ka-GE" sz="1100" u="none" strike="noStrike" cap="none">
                          <a:latin typeface="+mj-lt"/>
                          <a:ea typeface="Merriweather"/>
                          <a:cs typeface="Merriweather"/>
                          <a:sym typeface="Merriweather"/>
                        </a:rPr>
                        <a:t>რეზერვუარი-სალექარის ექსპლუატაციის ეტაპზე ნარჩენების წარმოქმნა მოსალოდნელი არ არის.</a:t>
                      </a:r>
                      <a:endParaRPr sz="1100" u="none" strike="noStrike" cap="none">
                        <a:latin typeface="+mj-lt"/>
                        <a:ea typeface="Merriweather"/>
                        <a:cs typeface="Merriweather"/>
                        <a:sym typeface="Merriweather"/>
                      </a:endParaRPr>
                    </a:p>
                    <a:p>
                      <a:pPr marL="0" marR="0" lvl="0" indent="0" algn="just" rtl="0">
                        <a:lnSpc>
                          <a:spcPct val="107000"/>
                        </a:lnSpc>
                        <a:spcBef>
                          <a:spcPts val="0"/>
                        </a:spcBef>
                        <a:spcAft>
                          <a:spcPts val="0"/>
                        </a:spcAft>
                        <a:buNone/>
                      </a:pPr>
                      <a:r>
                        <a:rPr lang="ka-GE" sz="1100" u="none" strike="noStrike" cap="none">
                          <a:latin typeface="+mj-lt"/>
                          <a:ea typeface="Merriweather"/>
                          <a:cs typeface="Merriweather"/>
                          <a:sym typeface="Merriweather"/>
                        </a:rPr>
                        <a:t>სარემონტო სამუშაოების პროცესში წარმოქმნილი ნარჩენების მართვა განხორციელდება შპს „არ ემ ჯი აურამაინ“-ის ნარჩენების მართვის გეგმის შესაბამისად. </a:t>
                      </a:r>
                      <a:endParaRPr sz="1100" u="none" strike="noStrike" cap="none">
                        <a:latin typeface="+mj-lt"/>
                        <a:ea typeface="Merriweather"/>
                        <a:cs typeface="Merriweather"/>
                        <a:sym typeface="Merriweather"/>
                      </a:endParaRPr>
                    </a:p>
                  </a:txBody>
                  <a:tcPr marL="68575" marR="68575" marT="0" marB="0">
                    <a:solidFill>
                      <a:srgbClr val="FFF2CC"/>
                    </a:solidFill>
                  </a:tcPr>
                </a:tc>
                <a:extLst>
                  <a:ext uri="{0D108BD9-81ED-4DB2-BD59-A6C34878D82A}">
                    <a16:rowId xmlns:a16="http://schemas.microsoft.com/office/drawing/2014/main" val="10002"/>
                  </a:ext>
                </a:extLst>
              </a:tr>
              <a:tr h="806725">
                <a:tc>
                  <a:txBody>
                    <a:bodyPr/>
                    <a:lstStyle/>
                    <a:p>
                      <a:pPr marL="0" marR="0" lvl="0" indent="0" algn="l" rtl="0">
                        <a:lnSpc>
                          <a:spcPct val="107000"/>
                        </a:lnSpc>
                        <a:spcBef>
                          <a:spcPts val="0"/>
                        </a:spcBef>
                        <a:spcAft>
                          <a:spcPts val="0"/>
                        </a:spcAft>
                        <a:buNone/>
                      </a:pPr>
                      <a:r>
                        <a:rPr lang="ka-GE" sz="1100" b="1" u="none" strike="noStrike" cap="none">
                          <a:latin typeface="+mj-lt"/>
                          <a:ea typeface="Merriweather"/>
                          <a:cs typeface="Merriweather"/>
                          <a:sym typeface="Merriweather"/>
                        </a:rPr>
                        <a:t>ზემოქმედება სატრანსპორტო ნაკადებზე</a:t>
                      </a:r>
                      <a:endParaRPr sz="1100" u="none" strike="noStrike" cap="none">
                        <a:latin typeface="+mj-lt"/>
                        <a:ea typeface="Merriweather"/>
                        <a:cs typeface="Merriweather"/>
                        <a:sym typeface="Merriweather"/>
                      </a:endParaRPr>
                    </a:p>
                  </a:txBody>
                  <a:tcPr marL="68575" marR="68575" marT="0" marB="0">
                    <a:solidFill>
                      <a:srgbClr val="FFF2CC"/>
                    </a:solidFill>
                  </a:tcPr>
                </a:tc>
                <a:tc>
                  <a:txBody>
                    <a:bodyPr/>
                    <a:lstStyle/>
                    <a:p>
                      <a:pPr marL="0" marR="0" lvl="0" indent="0" algn="just" rtl="0">
                        <a:lnSpc>
                          <a:spcPct val="107000"/>
                        </a:lnSpc>
                        <a:spcBef>
                          <a:spcPts val="0"/>
                        </a:spcBef>
                        <a:spcAft>
                          <a:spcPts val="0"/>
                        </a:spcAft>
                        <a:buNone/>
                      </a:pPr>
                      <a:r>
                        <a:rPr lang="ka-GE" sz="1100" u="none" strike="noStrike" cap="none" dirty="0">
                          <a:latin typeface="+mj-lt"/>
                          <a:ea typeface="Merriweather"/>
                          <a:cs typeface="Merriweather"/>
                          <a:sym typeface="Merriweather"/>
                        </a:rPr>
                        <a:t>რეზერვუარი-სალექარის ოპერირების პროცესი დაკავშირებული არ არის სატრანსპორტო ოპერაციებზე. </a:t>
                      </a:r>
                      <a:endParaRPr sz="1100" u="none" strike="noStrike" cap="none" dirty="0">
                        <a:latin typeface="+mj-lt"/>
                        <a:ea typeface="Merriweather"/>
                        <a:cs typeface="Merriweather"/>
                        <a:sym typeface="Merriweather"/>
                      </a:endParaRPr>
                    </a:p>
                    <a:p>
                      <a:pPr marL="0" marR="0" lvl="0" indent="0" algn="just" rtl="0">
                        <a:lnSpc>
                          <a:spcPct val="107000"/>
                        </a:lnSpc>
                        <a:spcBef>
                          <a:spcPts val="0"/>
                        </a:spcBef>
                        <a:spcAft>
                          <a:spcPts val="0"/>
                        </a:spcAft>
                        <a:buNone/>
                      </a:pPr>
                      <a:r>
                        <a:rPr lang="ka-GE" sz="1100" u="none" strike="noStrike" cap="none" dirty="0">
                          <a:latin typeface="+mj-lt"/>
                          <a:ea typeface="Merriweather"/>
                          <a:cs typeface="Merriweather"/>
                          <a:sym typeface="Merriweather"/>
                        </a:rPr>
                        <a:t>რეზერვუარი-სალექარიდან შლამის ამოღების და პერიოდული/გეგმიური სარემონტო პროცესების განხორციელების პერიოდი არის მოკლევადიანი და ვერ მოახდებს გავლენას სატრანსპორტო ნაკადებზე. შესაბამისად ზემოქმედების შემარბილებელი ღონისძიებები  არ იგეგმება.</a:t>
                      </a:r>
                      <a:endParaRPr sz="1100" u="none" strike="noStrike" cap="none" dirty="0">
                        <a:latin typeface="+mj-lt"/>
                        <a:ea typeface="Merriweather"/>
                        <a:cs typeface="Merriweather"/>
                        <a:sym typeface="Merriweather"/>
                      </a:endParaRPr>
                    </a:p>
                  </a:txBody>
                  <a:tcPr marL="68575" marR="68575" marT="0" marB="0">
                    <a:solidFill>
                      <a:srgbClr val="FFF2CC"/>
                    </a:solidFill>
                  </a:tcPr>
                </a:tc>
                <a:extLst>
                  <a:ext uri="{0D108BD9-81ED-4DB2-BD59-A6C34878D82A}">
                    <a16:rowId xmlns:a16="http://schemas.microsoft.com/office/drawing/2014/main" val="10003"/>
                  </a:ext>
                </a:extLst>
              </a:tr>
              <a:tr h="632025">
                <a:tc>
                  <a:txBody>
                    <a:bodyPr/>
                    <a:lstStyle/>
                    <a:p>
                      <a:pPr marL="0" marR="0" lvl="0" indent="0" algn="l" rtl="0">
                        <a:lnSpc>
                          <a:spcPct val="107000"/>
                        </a:lnSpc>
                        <a:spcBef>
                          <a:spcPts val="0"/>
                        </a:spcBef>
                        <a:spcAft>
                          <a:spcPts val="0"/>
                        </a:spcAft>
                        <a:buNone/>
                      </a:pPr>
                      <a:r>
                        <a:rPr lang="ka-GE" sz="1100" b="1" u="none" strike="noStrike" cap="none">
                          <a:latin typeface="+mj-lt"/>
                          <a:ea typeface="Merriweather"/>
                          <a:cs typeface="Merriweather"/>
                          <a:sym typeface="Merriweather"/>
                        </a:rPr>
                        <a:t>საშიში გეოლოგიური მოვლენების განვითარების რისკი</a:t>
                      </a:r>
                      <a:endParaRPr sz="1100" u="none" strike="noStrike" cap="none">
                        <a:latin typeface="+mj-lt"/>
                        <a:ea typeface="Merriweather"/>
                        <a:cs typeface="Merriweather"/>
                        <a:sym typeface="Merriweather"/>
                      </a:endParaRPr>
                    </a:p>
                  </a:txBody>
                  <a:tcPr marL="68575" marR="68575" marT="0" marB="0">
                    <a:solidFill>
                      <a:srgbClr val="FFF2CC"/>
                    </a:solidFill>
                  </a:tcPr>
                </a:tc>
                <a:tc>
                  <a:txBody>
                    <a:bodyPr/>
                    <a:lstStyle/>
                    <a:p>
                      <a:pPr marL="0" marR="0" lvl="0" indent="0" algn="just" rtl="0">
                        <a:lnSpc>
                          <a:spcPct val="107000"/>
                        </a:lnSpc>
                        <a:spcBef>
                          <a:spcPts val="0"/>
                        </a:spcBef>
                        <a:spcAft>
                          <a:spcPts val="0"/>
                        </a:spcAft>
                        <a:buNone/>
                      </a:pPr>
                      <a:r>
                        <a:rPr lang="ka-GE" sz="1100" u="none" strike="noStrike" cap="none">
                          <a:latin typeface="+mj-lt"/>
                          <a:ea typeface="Merriweather"/>
                          <a:cs typeface="Merriweather"/>
                          <a:sym typeface="Merriweather"/>
                        </a:rPr>
                        <a:t>საინჟინრო-გეოლოგიური კვლევის ფარგლებში რაიმე მნიშვნელოვანი სახის საშიში გეოლოგიური პროცესების განვითარების კვალი არ დაფიქსირებულა. </a:t>
                      </a:r>
                      <a:endParaRPr sz="1100" u="none" strike="noStrike" cap="none">
                        <a:latin typeface="+mj-lt"/>
                        <a:ea typeface="Merriweather"/>
                        <a:cs typeface="Merriweather"/>
                        <a:sym typeface="Merriweather"/>
                      </a:endParaRPr>
                    </a:p>
                    <a:p>
                      <a:pPr marL="0" marR="0" lvl="0" indent="0" algn="just" rtl="0">
                        <a:lnSpc>
                          <a:spcPct val="107000"/>
                        </a:lnSpc>
                        <a:spcBef>
                          <a:spcPts val="0"/>
                        </a:spcBef>
                        <a:spcAft>
                          <a:spcPts val="0"/>
                        </a:spcAft>
                        <a:buNone/>
                      </a:pPr>
                      <a:r>
                        <a:rPr lang="ka-GE" sz="1100" u="none" strike="noStrike" cap="none">
                          <a:latin typeface="+mj-lt"/>
                          <a:ea typeface="Merriweather"/>
                          <a:cs typeface="Merriweather"/>
                          <a:sym typeface="Merriweather"/>
                        </a:rPr>
                        <a:t>საქმიანობის სპეციფიკის გათვალისწინებით, გეოლოგიურ გარემოზე ზემოქმედების რისკი მინიმალურია. </a:t>
                      </a:r>
                      <a:endParaRPr sz="1100" u="none" strike="noStrike" cap="none">
                        <a:latin typeface="+mj-lt"/>
                        <a:ea typeface="Merriweather"/>
                        <a:cs typeface="Merriweather"/>
                        <a:sym typeface="Merriweather"/>
                      </a:endParaRPr>
                    </a:p>
                  </a:txBody>
                  <a:tcPr marL="68575" marR="68575" marT="0" marB="0">
                    <a:solidFill>
                      <a:srgbClr val="FFF2CC"/>
                    </a:solidFill>
                  </a:tcPr>
                </a:tc>
                <a:extLst>
                  <a:ext uri="{0D108BD9-81ED-4DB2-BD59-A6C34878D82A}">
                    <a16:rowId xmlns:a16="http://schemas.microsoft.com/office/drawing/2014/main" val="10004"/>
                  </a:ext>
                </a:extLst>
              </a:tr>
              <a:tr h="656025">
                <a:tc>
                  <a:txBody>
                    <a:bodyPr/>
                    <a:lstStyle/>
                    <a:p>
                      <a:pPr marL="0" marR="0" lvl="0" indent="0" algn="l" rtl="0">
                        <a:lnSpc>
                          <a:spcPct val="107000"/>
                        </a:lnSpc>
                        <a:spcBef>
                          <a:spcPts val="0"/>
                        </a:spcBef>
                        <a:spcAft>
                          <a:spcPts val="0"/>
                        </a:spcAft>
                        <a:buNone/>
                      </a:pPr>
                      <a:r>
                        <a:rPr lang="ka-GE" sz="1100" b="1" u="none" strike="noStrike" cap="none">
                          <a:latin typeface="+mj-lt"/>
                          <a:ea typeface="Merriweather"/>
                          <a:cs typeface="Merriweather"/>
                          <a:sym typeface="Merriweather"/>
                        </a:rPr>
                        <a:t>მიწის საკუთრება და გამოყენება</a:t>
                      </a:r>
                      <a:endParaRPr sz="1100" u="none" strike="noStrike" cap="none">
                        <a:latin typeface="+mj-lt"/>
                        <a:ea typeface="Merriweather"/>
                        <a:cs typeface="Merriweather"/>
                        <a:sym typeface="Merriweather"/>
                      </a:endParaRPr>
                    </a:p>
                  </a:txBody>
                  <a:tcPr marL="68575" marR="68575" marT="0" marB="0">
                    <a:solidFill>
                      <a:srgbClr val="FFF2CC"/>
                    </a:solidFill>
                  </a:tcPr>
                </a:tc>
                <a:tc>
                  <a:txBody>
                    <a:bodyPr/>
                    <a:lstStyle/>
                    <a:p>
                      <a:pPr marL="0" marR="0" lvl="0" indent="0" algn="just" rtl="0">
                        <a:lnSpc>
                          <a:spcPct val="107000"/>
                        </a:lnSpc>
                        <a:spcBef>
                          <a:spcPts val="0"/>
                        </a:spcBef>
                        <a:spcAft>
                          <a:spcPts val="0"/>
                        </a:spcAft>
                        <a:buNone/>
                      </a:pPr>
                      <a:r>
                        <a:rPr lang="ka-GE" sz="1100" u="none" strike="noStrike" cap="none">
                          <a:latin typeface="+mj-lt"/>
                          <a:ea typeface="Merriweather"/>
                          <a:cs typeface="Merriweather"/>
                          <a:sym typeface="Merriweather"/>
                        </a:rPr>
                        <a:t>რეზერვუარი-სალექარის განთავსების ტერიტორია მდებარეობს შპს „არ ემ ჯი აურამაინ“-ის საკუთრებაში არსებულ ტერიტორიაზე. </a:t>
                      </a:r>
                      <a:endParaRPr sz="1100" u="none" strike="noStrike" cap="none">
                        <a:latin typeface="+mj-lt"/>
                        <a:ea typeface="Merriweather"/>
                        <a:cs typeface="Merriweather"/>
                        <a:sym typeface="Merriweather"/>
                      </a:endParaRPr>
                    </a:p>
                    <a:p>
                      <a:pPr marL="0" marR="0" lvl="0" indent="0" algn="just" rtl="0">
                        <a:lnSpc>
                          <a:spcPct val="107000"/>
                        </a:lnSpc>
                        <a:spcBef>
                          <a:spcPts val="0"/>
                        </a:spcBef>
                        <a:spcAft>
                          <a:spcPts val="0"/>
                        </a:spcAft>
                        <a:buNone/>
                      </a:pPr>
                      <a:r>
                        <a:rPr lang="ka-GE" sz="1100" u="none" strike="noStrike" cap="none">
                          <a:latin typeface="+mj-lt"/>
                          <a:ea typeface="Merriweather"/>
                          <a:cs typeface="Merriweather"/>
                          <a:sym typeface="Merriweather"/>
                        </a:rPr>
                        <a:t>შესაბამისად, ახალი ტერიტორიების ათვისებასთან დაკავშირებული უარყოფითი ზემოქმედება არ არის მოსალოდნელი.</a:t>
                      </a:r>
                      <a:endParaRPr sz="1100" u="none" strike="noStrike" cap="none">
                        <a:latin typeface="+mj-lt"/>
                        <a:ea typeface="Merriweather"/>
                        <a:cs typeface="Merriweather"/>
                        <a:sym typeface="Merriweather"/>
                      </a:endParaRPr>
                    </a:p>
                  </a:txBody>
                  <a:tcPr marL="68575" marR="68575" marT="0" marB="0">
                    <a:solidFill>
                      <a:srgbClr val="FFF2CC"/>
                    </a:solidFill>
                  </a:tcPr>
                </a:tc>
                <a:extLst>
                  <a:ext uri="{0D108BD9-81ED-4DB2-BD59-A6C34878D82A}">
                    <a16:rowId xmlns:a16="http://schemas.microsoft.com/office/drawing/2014/main" val="10005"/>
                  </a:ext>
                </a:extLst>
              </a:tr>
              <a:tr h="743675">
                <a:tc>
                  <a:txBody>
                    <a:bodyPr/>
                    <a:lstStyle/>
                    <a:p>
                      <a:pPr marL="0" marR="0" lvl="0" indent="0" algn="l" rtl="0">
                        <a:lnSpc>
                          <a:spcPct val="107000"/>
                        </a:lnSpc>
                        <a:spcBef>
                          <a:spcPts val="0"/>
                        </a:spcBef>
                        <a:spcAft>
                          <a:spcPts val="0"/>
                        </a:spcAft>
                        <a:buNone/>
                      </a:pPr>
                      <a:r>
                        <a:rPr lang="ka-GE" sz="1100" b="1" u="none" strike="noStrike" cap="none">
                          <a:latin typeface="+mj-lt"/>
                          <a:ea typeface="Merriweather"/>
                          <a:cs typeface="Merriweather"/>
                          <a:sym typeface="Merriweather"/>
                        </a:rPr>
                        <a:t>დემოგრაფიული მდგომარეობის ცვლილება</a:t>
                      </a:r>
                      <a:endParaRPr sz="1100" u="none" strike="noStrike" cap="none">
                        <a:latin typeface="+mj-lt"/>
                        <a:ea typeface="Merriweather"/>
                        <a:cs typeface="Merriweather"/>
                        <a:sym typeface="Merriweather"/>
                      </a:endParaRPr>
                    </a:p>
                  </a:txBody>
                  <a:tcPr marL="68575" marR="68575" marT="0" marB="0">
                    <a:solidFill>
                      <a:srgbClr val="FFF2CC"/>
                    </a:solidFill>
                  </a:tcPr>
                </a:tc>
                <a:tc>
                  <a:txBody>
                    <a:bodyPr/>
                    <a:lstStyle/>
                    <a:p>
                      <a:pPr marL="0" marR="0" lvl="0" indent="0" algn="just" rtl="0">
                        <a:lnSpc>
                          <a:spcPct val="107000"/>
                        </a:lnSpc>
                        <a:spcBef>
                          <a:spcPts val="0"/>
                        </a:spcBef>
                        <a:spcAft>
                          <a:spcPts val="0"/>
                        </a:spcAft>
                        <a:buNone/>
                      </a:pPr>
                      <a:r>
                        <a:rPr lang="ka-GE" sz="1100" u="none" strike="noStrike" cap="none">
                          <a:latin typeface="+mj-lt"/>
                          <a:ea typeface="Merriweather"/>
                          <a:cs typeface="Merriweather"/>
                          <a:sym typeface="Merriweather"/>
                        </a:rPr>
                        <a:t>როგორც უკვე აღინიშნა რეზერვუარი-სალექარის ოპერირებას უზრუნველყოფს საბადოს საწარმოო პროცესში დასაქმებული პერსონალი. შესაბამისად, არ იგეგმება სხვა რეგიონებიდან მოწვეული მუშახელის დასაქმება. </a:t>
                      </a:r>
                      <a:endParaRPr sz="1100" u="none" strike="noStrike" cap="none">
                        <a:latin typeface="+mj-lt"/>
                        <a:ea typeface="Merriweather"/>
                        <a:cs typeface="Merriweather"/>
                        <a:sym typeface="Merriweather"/>
                      </a:endParaRPr>
                    </a:p>
                    <a:p>
                      <a:pPr marL="0" marR="0" lvl="0" indent="0" algn="just" rtl="0">
                        <a:lnSpc>
                          <a:spcPct val="107000"/>
                        </a:lnSpc>
                        <a:spcBef>
                          <a:spcPts val="0"/>
                        </a:spcBef>
                        <a:spcAft>
                          <a:spcPts val="0"/>
                        </a:spcAft>
                        <a:buNone/>
                      </a:pPr>
                      <a:r>
                        <a:rPr lang="ka-GE" sz="1100" u="none" strike="noStrike" cap="none">
                          <a:latin typeface="+mj-lt"/>
                          <a:ea typeface="Merriweather"/>
                          <a:cs typeface="Merriweather"/>
                          <a:sym typeface="Merriweather"/>
                        </a:rPr>
                        <a:t>აღნიშნულიდან გამომდინარე, დემოგრაფიულ მდგომარეობაზე ზემოქმედება არ არის მოსალოდნელი.</a:t>
                      </a:r>
                      <a:endParaRPr>
                        <a:latin typeface="+mj-lt"/>
                      </a:endParaRPr>
                    </a:p>
                  </a:txBody>
                  <a:tcPr marL="68575" marR="68575" marT="0" marB="0">
                    <a:solidFill>
                      <a:srgbClr val="FFF2CC"/>
                    </a:solidFill>
                  </a:tcPr>
                </a:tc>
                <a:extLst>
                  <a:ext uri="{0D108BD9-81ED-4DB2-BD59-A6C34878D82A}">
                    <a16:rowId xmlns:a16="http://schemas.microsoft.com/office/drawing/2014/main" val="10006"/>
                  </a:ext>
                </a:extLst>
              </a:tr>
              <a:tr h="743675">
                <a:tc>
                  <a:txBody>
                    <a:bodyPr/>
                    <a:lstStyle/>
                    <a:p>
                      <a:pPr marL="0" marR="0" lvl="0" indent="0" algn="l" rtl="0">
                        <a:lnSpc>
                          <a:spcPct val="107000"/>
                        </a:lnSpc>
                        <a:spcBef>
                          <a:spcPts val="0"/>
                        </a:spcBef>
                        <a:spcAft>
                          <a:spcPts val="0"/>
                        </a:spcAft>
                        <a:buNone/>
                      </a:pPr>
                      <a:r>
                        <a:rPr lang="ka-GE" sz="1000" b="1" u="none" strike="noStrike" cap="none">
                          <a:latin typeface="+mj-lt"/>
                          <a:ea typeface="Merriweather"/>
                          <a:cs typeface="Merriweather"/>
                          <a:sym typeface="Merriweather"/>
                        </a:rPr>
                        <a:t>ვიზუალური ეფექტი და</a:t>
                      </a:r>
                      <a:endParaRPr sz="1100" u="none" strike="noStrike" cap="none">
                        <a:latin typeface="+mj-lt"/>
                        <a:ea typeface="Calibri"/>
                        <a:cs typeface="Calibri"/>
                        <a:sym typeface="Calibri"/>
                      </a:endParaRPr>
                    </a:p>
                    <a:p>
                      <a:pPr marL="0" marR="0" lvl="0" indent="0" algn="l" rtl="0">
                        <a:lnSpc>
                          <a:spcPct val="107000"/>
                        </a:lnSpc>
                        <a:spcBef>
                          <a:spcPts val="0"/>
                        </a:spcBef>
                        <a:spcAft>
                          <a:spcPts val="0"/>
                        </a:spcAft>
                        <a:buNone/>
                      </a:pPr>
                      <a:r>
                        <a:rPr lang="ka-GE" sz="1000" b="1" u="none" strike="noStrike" cap="none">
                          <a:latin typeface="+mj-lt"/>
                          <a:ea typeface="Merriweather"/>
                          <a:cs typeface="Merriweather"/>
                          <a:sym typeface="Merriweather"/>
                        </a:rPr>
                        <a:t>ლანდშაფტის ცვლილება</a:t>
                      </a:r>
                      <a:endParaRPr sz="1100" u="none" strike="noStrike" cap="none">
                        <a:latin typeface="+mj-lt"/>
                        <a:ea typeface="Calibri"/>
                        <a:cs typeface="Calibri"/>
                        <a:sym typeface="Calibri"/>
                      </a:endParaRPr>
                    </a:p>
                  </a:txBody>
                  <a:tcPr marL="68575" marR="68575" marT="0" marB="0">
                    <a:solidFill>
                      <a:srgbClr val="FFF2CC"/>
                    </a:solidFill>
                  </a:tcPr>
                </a:tc>
                <a:tc>
                  <a:txBody>
                    <a:bodyPr/>
                    <a:lstStyle/>
                    <a:p>
                      <a:pPr marL="0" marR="0" lvl="0" indent="0" algn="just" rtl="0">
                        <a:lnSpc>
                          <a:spcPct val="107000"/>
                        </a:lnSpc>
                        <a:spcBef>
                          <a:spcPts val="0"/>
                        </a:spcBef>
                        <a:spcAft>
                          <a:spcPts val="0"/>
                        </a:spcAft>
                        <a:buNone/>
                      </a:pPr>
                      <a:r>
                        <a:rPr lang="ka-GE" sz="1000" u="none" strike="noStrike" cap="none" dirty="0">
                          <a:latin typeface="+mj-lt"/>
                          <a:ea typeface="Merriweather"/>
                          <a:cs typeface="Merriweather"/>
                          <a:sym typeface="Merriweather"/>
                        </a:rPr>
                        <a:t>რეზერვუარი-სალექარის განთავსების არეალსა და უახლოეს დასახლებულ პუნქტს შორის არსებული ბუნებრივი პირობები (დაცილების მანძილი, რელიეფი, მცენარეული საფარი) მაქსიმალურად ზღუდავს ვიზუალურ ცვლილებას უახლოესი</a:t>
                      </a:r>
                      <a:endParaRPr sz="1100" u="none" strike="noStrike" cap="none" dirty="0">
                        <a:latin typeface="+mj-lt"/>
                        <a:ea typeface="Calibri"/>
                        <a:cs typeface="Calibri"/>
                        <a:sym typeface="Calibri"/>
                      </a:endParaRPr>
                    </a:p>
                    <a:p>
                      <a:pPr marL="0" marR="0" lvl="0" indent="0" algn="just" rtl="0">
                        <a:lnSpc>
                          <a:spcPct val="107000"/>
                        </a:lnSpc>
                        <a:spcBef>
                          <a:spcPts val="0"/>
                        </a:spcBef>
                        <a:spcAft>
                          <a:spcPts val="0"/>
                        </a:spcAft>
                        <a:buNone/>
                      </a:pPr>
                      <a:r>
                        <a:rPr lang="ka-GE" sz="1000" u="none" strike="noStrike" cap="none" dirty="0">
                          <a:latin typeface="+mj-lt"/>
                          <a:ea typeface="Merriweather"/>
                          <a:cs typeface="Merriweather"/>
                          <a:sym typeface="Merriweather"/>
                        </a:rPr>
                        <a:t>დასახლებული პუნქტიდან. </a:t>
                      </a:r>
                      <a:endParaRPr sz="1100" u="none" strike="noStrike" cap="none" dirty="0">
                        <a:latin typeface="+mj-lt"/>
                        <a:ea typeface="Calibri"/>
                        <a:cs typeface="Calibri"/>
                        <a:sym typeface="Calibri"/>
                      </a:endParaRPr>
                    </a:p>
                  </a:txBody>
                  <a:tcPr marL="68575" marR="68575" marT="0" marB="0">
                    <a:solidFill>
                      <a:srgbClr val="FFF2CC"/>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Google Shape;177;p27"/>
          <p:cNvSpPr/>
          <p:nvPr/>
        </p:nvSpPr>
        <p:spPr>
          <a:xfrm>
            <a:off x="1889760" y="175260"/>
            <a:ext cx="8595360"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1600" b="1" i="0" u="none" strike="noStrike" cap="none" dirty="0">
                <a:solidFill>
                  <a:srgbClr val="000000"/>
                </a:solidFill>
                <a:latin typeface="+mj-lt"/>
                <a:ea typeface="Calibri"/>
                <a:cs typeface="Calibri"/>
                <a:sym typeface="Calibri"/>
              </a:rPr>
              <a:t>გარემოზე შესაძლო ზემოქმედების აღწერა და შემარბილებელი ღონისძიებები</a:t>
            </a:r>
            <a:endParaRPr sz="1800" b="1" i="0" u="none" strike="noStrike" cap="none" dirty="0">
              <a:solidFill>
                <a:schemeClr val="dk1"/>
              </a:solidFill>
              <a:latin typeface="+mj-lt"/>
              <a:ea typeface="Calibri"/>
              <a:cs typeface="Calibri"/>
              <a:sym typeface="Calibri"/>
            </a:endParaRPr>
          </a:p>
        </p:txBody>
      </p:sp>
      <p:graphicFrame>
        <p:nvGraphicFramePr>
          <p:cNvPr id="178" name="Google Shape;178;p27"/>
          <p:cNvGraphicFramePr/>
          <p:nvPr>
            <p:extLst>
              <p:ext uri="{D42A27DB-BD31-4B8C-83A1-F6EECF244321}">
                <p14:modId xmlns:p14="http://schemas.microsoft.com/office/powerpoint/2010/main" val="117393414"/>
              </p:ext>
            </p:extLst>
          </p:nvPr>
        </p:nvGraphicFramePr>
        <p:xfrm>
          <a:off x="617220" y="655320"/>
          <a:ext cx="10888975" cy="5006325"/>
        </p:xfrm>
        <a:graphic>
          <a:graphicData uri="http://schemas.openxmlformats.org/drawingml/2006/table">
            <a:tbl>
              <a:tblPr firstRow="1" bandRow="1">
                <a:noFill/>
                <a:tableStyleId>{BACD6BE3-B452-4F47-93E4-94F72AE288F2}</a:tableStyleId>
              </a:tblPr>
              <a:tblGrid>
                <a:gridCol w="3097800">
                  <a:extLst>
                    <a:ext uri="{9D8B030D-6E8A-4147-A177-3AD203B41FA5}">
                      <a16:colId xmlns:a16="http://schemas.microsoft.com/office/drawing/2014/main" val="20000"/>
                    </a:ext>
                  </a:extLst>
                </a:gridCol>
                <a:gridCol w="1954975">
                  <a:extLst>
                    <a:ext uri="{9D8B030D-6E8A-4147-A177-3AD203B41FA5}">
                      <a16:colId xmlns:a16="http://schemas.microsoft.com/office/drawing/2014/main" val="20001"/>
                    </a:ext>
                  </a:extLst>
                </a:gridCol>
                <a:gridCol w="5836200">
                  <a:extLst>
                    <a:ext uri="{9D8B030D-6E8A-4147-A177-3AD203B41FA5}">
                      <a16:colId xmlns:a16="http://schemas.microsoft.com/office/drawing/2014/main" val="20002"/>
                    </a:ext>
                  </a:extLst>
                </a:gridCol>
              </a:tblGrid>
              <a:tr h="466950">
                <a:tc>
                  <a:txBody>
                    <a:bodyPr/>
                    <a:lstStyle/>
                    <a:p>
                      <a:pPr marL="0" marR="0" lvl="0" indent="0" algn="ctr" rtl="0">
                        <a:lnSpc>
                          <a:spcPct val="115000"/>
                        </a:lnSpc>
                        <a:spcBef>
                          <a:spcPts val="0"/>
                        </a:spcBef>
                        <a:spcAft>
                          <a:spcPts val="0"/>
                        </a:spcAft>
                        <a:buNone/>
                      </a:pPr>
                      <a:r>
                        <a:rPr lang="ka-GE" sz="1100" b="1" u="none" strike="noStrike" cap="none">
                          <a:solidFill>
                            <a:schemeClr val="dk1"/>
                          </a:solidFill>
                          <a:latin typeface="+mj-lt"/>
                          <a:ea typeface="Merriweather"/>
                          <a:cs typeface="Merriweather"/>
                          <a:sym typeface="Merriweather"/>
                        </a:rPr>
                        <a:t>ზემოქმედების აღწერა</a:t>
                      </a:r>
                      <a:endParaRPr sz="1100" u="none" strike="noStrike" cap="none">
                        <a:solidFill>
                          <a:schemeClr val="dk1"/>
                        </a:solidFill>
                        <a:latin typeface="+mj-lt"/>
                        <a:ea typeface="Merriweather"/>
                        <a:cs typeface="Merriweather"/>
                        <a:sym typeface="Merriweather"/>
                      </a:endParaRPr>
                    </a:p>
                  </a:txBody>
                  <a:tcPr marL="42325" marR="42325" marT="0" marB="0" anchor="ctr">
                    <a:solidFill>
                      <a:srgbClr val="FFF2CC"/>
                    </a:solidFill>
                  </a:tcPr>
                </a:tc>
                <a:tc>
                  <a:txBody>
                    <a:bodyPr/>
                    <a:lstStyle/>
                    <a:p>
                      <a:pPr marL="0" marR="0" lvl="0" indent="0" algn="ctr" rtl="0">
                        <a:lnSpc>
                          <a:spcPct val="115000"/>
                        </a:lnSpc>
                        <a:spcBef>
                          <a:spcPts val="0"/>
                        </a:spcBef>
                        <a:spcAft>
                          <a:spcPts val="0"/>
                        </a:spcAft>
                        <a:buNone/>
                      </a:pPr>
                      <a:r>
                        <a:rPr lang="ka-GE" sz="1100" b="1" u="none" strike="noStrike" cap="none">
                          <a:solidFill>
                            <a:schemeClr val="dk1"/>
                          </a:solidFill>
                          <a:latin typeface="+mj-lt"/>
                          <a:ea typeface="Merriweather"/>
                          <a:cs typeface="Merriweather"/>
                          <a:sym typeface="Merriweather"/>
                        </a:rPr>
                        <a:t>ზემოქმედების რეცეპტორები</a:t>
                      </a:r>
                      <a:endParaRPr sz="1100" u="none" strike="noStrike" cap="none">
                        <a:solidFill>
                          <a:schemeClr val="dk1"/>
                        </a:solidFill>
                        <a:latin typeface="+mj-lt"/>
                        <a:ea typeface="Merriweather"/>
                        <a:cs typeface="Merriweather"/>
                        <a:sym typeface="Merriweather"/>
                      </a:endParaRPr>
                    </a:p>
                  </a:txBody>
                  <a:tcPr marL="42325" marR="42325" marT="0" marB="0" anchor="ctr">
                    <a:solidFill>
                      <a:srgbClr val="FFF2CC"/>
                    </a:solidFill>
                  </a:tcPr>
                </a:tc>
                <a:tc>
                  <a:txBody>
                    <a:bodyPr/>
                    <a:lstStyle/>
                    <a:p>
                      <a:pPr marL="0" marR="0" lvl="0" indent="0" algn="ctr" rtl="0">
                        <a:lnSpc>
                          <a:spcPct val="115000"/>
                        </a:lnSpc>
                        <a:spcBef>
                          <a:spcPts val="0"/>
                        </a:spcBef>
                        <a:spcAft>
                          <a:spcPts val="0"/>
                        </a:spcAft>
                        <a:buNone/>
                      </a:pPr>
                      <a:r>
                        <a:rPr lang="ka-GE" sz="1100" b="1" u="none" strike="noStrike" cap="none">
                          <a:solidFill>
                            <a:schemeClr val="dk1"/>
                          </a:solidFill>
                          <a:latin typeface="+mj-lt"/>
                          <a:ea typeface="Merriweather"/>
                          <a:cs typeface="Merriweather"/>
                          <a:sym typeface="Merriweather"/>
                        </a:rPr>
                        <a:t>შემარბილებელი ღონისძიებები</a:t>
                      </a:r>
                      <a:endParaRPr sz="1100" u="none" strike="noStrike" cap="none">
                        <a:solidFill>
                          <a:schemeClr val="dk1"/>
                        </a:solidFill>
                        <a:latin typeface="+mj-lt"/>
                        <a:ea typeface="Merriweather"/>
                        <a:cs typeface="Merriweather"/>
                        <a:sym typeface="Merriweather"/>
                      </a:endParaRPr>
                    </a:p>
                  </a:txBody>
                  <a:tcPr marL="42325" marR="42325" marT="0" marB="0" anchor="ctr">
                    <a:solidFill>
                      <a:srgbClr val="FFF2CC"/>
                    </a:solidFill>
                  </a:tcPr>
                </a:tc>
                <a:extLst>
                  <a:ext uri="{0D108BD9-81ED-4DB2-BD59-A6C34878D82A}">
                    <a16:rowId xmlns:a16="http://schemas.microsoft.com/office/drawing/2014/main" val="10000"/>
                  </a:ext>
                </a:extLst>
              </a:tr>
              <a:tr h="288975">
                <a:tc gridSpan="3">
                  <a:txBody>
                    <a:bodyPr/>
                    <a:lstStyle/>
                    <a:p>
                      <a:pPr marL="0" marR="0" lvl="0" indent="0" algn="l" rtl="0">
                        <a:lnSpc>
                          <a:spcPct val="100000"/>
                        </a:lnSpc>
                        <a:spcBef>
                          <a:spcPts val="0"/>
                        </a:spcBef>
                        <a:spcAft>
                          <a:spcPts val="0"/>
                        </a:spcAft>
                        <a:buClr>
                          <a:schemeClr val="dk1"/>
                        </a:buClr>
                        <a:buSzPts val="1100"/>
                        <a:buFont typeface="Merriweather"/>
                        <a:buNone/>
                      </a:pPr>
                      <a:r>
                        <a:rPr lang="ka-GE" sz="1100" b="1" u="none" strike="noStrike" cap="none">
                          <a:solidFill>
                            <a:schemeClr val="dk1"/>
                          </a:solidFill>
                          <a:latin typeface="+mj-lt"/>
                          <a:ea typeface="Merriweather"/>
                          <a:cs typeface="Merriweather"/>
                          <a:sym typeface="Merriweather"/>
                        </a:rPr>
                        <a:t>ზემოქმედება ზედაპირული წყლის ხარისხზე</a:t>
                      </a:r>
                      <a:endParaRPr sz="1100" b="1" u="none" strike="noStrike" cap="none">
                        <a:solidFill>
                          <a:schemeClr val="dk1"/>
                        </a:solidFill>
                        <a:latin typeface="+mj-lt"/>
                        <a:ea typeface="Merriweather"/>
                        <a:cs typeface="Merriweather"/>
                        <a:sym typeface="Merriweather"/>
                      </a:endParaRPr>
                    </a:p>
                  </a:txBody>
                  <a:tcPr marL="91450" marR="91450" marT="45725" marB="45725">
                    <a:solidFill>
                      <a:srgbClr val="FFF2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05325">
                <a:tc>
                  <a:txBody>
                    <a:bodyPr/>
                    <a:lstStyle/>
                    <a:p>
                      <a:pPr marL="171450" marR="0" lvl="0" indent="-171450" algn="l" rtl="0">
                        <a:spcBef>
                          <a:spcPts val="0"/>
                        </a:spcBef>
                        <a:spcAft>
                          <a:spcPts val="0"/>
                        </a:spcAft>
                        <a:buClr>
                          <a:srgbClr val="000000"/>
                        </a:buClr>
                        <a:buSzPts val="1100"/>
                        <a:buFont typeface="Noto Sans Symbols"/>
                        <a:buChar char="⮚"/>
                      </a:pPr>
                      <a:r>
                        <a:rPr lang="ka-GE" sz="1100" b="0" i="0" u="none" strike="noStrike" cap="none">
                          <a:solidFill>
                            <a:srgbClr val="000000"/>
                          </a:solidFill>
                          <a:latin typeface="+mj-lt"/>
                          <a:ea typeface="Merriweather"/>
                          <a:cs typeface="Merriweather"/>
                          <a:sym typeface="Merriweather"/>
                        </a:rPr>
                        <a:t>რეზერვუარი-სალექარის ექსპლუატაცია</a:t>
                      </a:r>
                      <a:endParaRPr sz="1100" b="0" u="none" strike="noStrike" cap="none">
                        <a:solidFill>
                          <a:schemeClr val="dk1"/>
                        </a:solidFill>
                        <a:latin typeface="+mj-lt"/>
                        <a:ea typeface="Merriweather"/>
                        <a:cs typeface="Merriweather"/>
                        <a:sym typeface="Merriweather"/>
                      </a:endParaRPr>
                    </a:p>
                  </a:txBody>
                  <a:tcPr marL="91450" marR="91450" marT="45725" marB="45725">
                    <a:solidFill>
                      <a:srgbClr val="FFF2CC"/>
                    </a:solidFill>
                  </a:tcPr>
                </a:tc>
                <a:tc>
                  <a:txBody>
                    <a:bodyPr/>
                    <a:lstStyle/>
                    <a:p>
                      <a:pPr marL="0" marR="0" lvl="0" indent="0" algn="l" rtl="0">
                        <a:spcBef>
                          <a:spcPts val="0"/>
                        </a:spcBef>
                        <a:spcAft>
                          <a:spcPts val="0"/>
                        </a:spcAft>
                        <a:buNone/>
                      </a:pPr>
                      <a:r>
                        <a:rPr lang="ka-GE" sz="1100" u="none" strike="noStrike" cap="none">
                          <a:solidFill>
                            <a:schemeClr val="dk1"/>
                          </a:solidFill>
                          <a:latin typeface="+mj-lt"/>
                          <a:ea typeface="Merriweather"/>
                          <a:cs typeface="Merriweather"/>
                          <a:sym typeface="Merriweather"/>
                        </a:rPr>
                        <a:t>მდ. ხრამი</a:t>
                      </a:r>
                      <a:endParaRPr>
                        <a:latin typeface="+mj-lt"/>
                      </a:endParaRPr>
                    </a:p>
                    <a:p>
                      <a:pPr marL="0" marR="0" lvl="0" indent="0" algn="l" rtl="0">
                        <a:spcBef>
                          <a:spcPts val="0"/>
                        </a:spcBef>
                        <a:spcAft>
                          <a:spcPts val="0"/>
                        </a:spcAft>
                        <a:buNone/>
                      </a:pPr>
                      <a:r>
                        <a:rPr lang="ka-GE" sz="1100">
                          <a:solidFill>
                            <a:schemeClr val="dk1"/>
                          </a:solidFill>
                          <a:latin typeface="+mj-lt"/>
                          <a:ea typeface="Merriweather"/>
                          <a:cs typeface="Merriweather"/>
                          <a:sym typeface="Merriweather"/>
                        </a:rPr>
                        <a:t>მდ. გეტისწყლის შენაკადი</a:t>
                      </a:r>
                      <a:endParaRPr sz="1100">
                        <a:solidFill>
                          <a:schemeClr val="dk1"/>
                        </a:solidFill>
                        <a:latin typeface="+mj-lt"/>
                        <a:ea typeface="Merriweather"/>
                        <a:cs typeface="Merriweather"/>
                        <a:sym typeface="Merriweather"/>
                      </a:endParaRPr>
                    </a:p>
                  </a:txBody>
                  <a:tcPr marL="91450" marR="91450" marT="45725" marB="45725">
                    <a:solidFill>
                      <a:srgbClr val="FFF2CC"/>
                    </a:solidFill>
                  </a:tcPr>
                </a:tc>
                <a:tc>
                  <a:txBody>
                    <a:bodyPr/>
                    <a:lstStyle/>
                    <a:p>
                      <a:pPr marL="171450" marR="0" lvl="0" indent="-171450" algn="just" rtl="0">
                        <a:spcBef>
                          <a:spcPts val="0"/>
                        </a:spcBef>
                        <a:spcAft>
                          <a:spcPts val="0"/>
                        </a:spcAft>
                        <a:buClr>
                          <a:schemeClr val="dk1"/>
                        </a:buClr>
                        <a:buSzPts val="1100"/>
                        <a:buFont typeface="Noto Sans Symbols"/>
                        <a:buChar char="✔"/>
                      </a:pPr>
                      <a:r>
                        <a:rPr lang="ka-GE" sz="1100">
                          <a:solidFill>
                            <a:schemeClr val="dk1"/>
                          </a:solidFill>
                          <a:latin typeface="+mj-lt"/>
                          <a:ea typeface="Merriweather"/>
                          <a:cs typeface="Merriweather"/>
                          <a:sym typeface="Merriweather"/>
                        </a:rPr>
                        <a:t>სალექარიდან გამოსული დაწმენდილი წყალი გადაიტუმბება წყლის შესაგროვებელ რეზერვუარებში და გამოიყენება ტექნოლოგიურ პროცესში. შესაბამისად, შახტური წყლები გამოიყენება ჩაკეტილ საწარმოო ციკლში და მისი პირდაპირი ზეგავლენა (ჩაშვება) ბუნებრივ გარემოზე მოსალოდნელი არ არის. </a:t>
                      </a:r>
                      <a:endParaRPr sz="1100">
                        <a:solidFill>
                          <a:schemeClr val="dk1"/>
                        </a:solidFill>
                        <a:latin typeface="+mj-lt"/>
                        <a:ea typeface="Merriweather"/>
                        <a:cs typeface="Merriweather"/>
                        <a:sym typeface="Merriweather"/>
                      </a:endParaRPr>
                    </a:p>
                  </a:txBody>
                  <a:tcPr marL="91450" marR="91450" marT="45725" marB="45725">
                    <a:solidFill>
                      <a:srgbClr val="FFF2CC"/>
                    </a:solidFill>
                  </a:tcPr>
                </a:tc>
                <a:extLst>
                  <a:ext uri="{0D108BD9-81ED-4DB2-BD59-A6C34878D82A}">
                    <a16:rowId xmlns:a16="http://schemas.microsoft.com/office/drawing/2014/main" val="10002"/>
                  </a:ext>
                </a:extLst>
              </a:tr>
              <a:tr h="273800">
                <a:tc gridSpan="3">
                  <a:txBody>
                    <a:bodyPr/>
                    <a:lstStyle/>
                    <a:p>
                      <a:pPr marL="0" marR="0" lvl="0" indent="0" algn="just" rtl="0">
                        <a:lnSpc>
                          <a:spcPct val="100000"/>
                        </a:lnSpc>
                        <a:spcBef>
                          <a:spcPts val="0"/>
                        </a:spcBef>
                        <a:spcAft>
                          <a:spcPts val="0"/>
                        </a:spcAft>
                        <a:buClr>
                          <a:schemeClr val="dk1"/>
                        </a:buClr>
                        <a:buSzPts val="1100"/>
                        <a:buFont typeface="Merriweather"/>
                        <a:buNone/>
                      </a:pPr>
                      <a:r>
                        <a:rPr lang="ka-GE" sz="1100" b="1">
                          <a:solidFill>
                            <a:schemeClr val="dk1"/>
                          </a:solidFill>
                          <a:latin typeface="+mj-lt"/>
                          <a:ea typeface="Merriweather"/>
                          <a:cs typeface="Merriweather"/>
                          <a:sym typeface="Merriweather"/>
                        </a:rPr>
                        <a:t>ზემოქმედება გრუნტის წყლის ხარისხზე</a:t>
                      </a:r>
                      <a:endParaRPr sz="1100" b="1">
                        <a:solidFill>
                          <a:schemeClr val="dk1"/>
                        </a:solidFill>
                        <a:latin typeface="+mj-lt"/>
                        <a:ea typeface="Merriweather"/>
                        <a:cs typeface="Merriweather"/>
                        <a:sym typeface="Merriweather"/>
                      </a:endParaRPr>
                    </a:p>
                  </a:txBody>
                  <a:tcPr marL="91450" marR="91450" marT="45725" marB="45725">
                    <a:solidFill>
                      <a:srgbClr val="FFF2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045525">
                <a:tc>
                  <a:txBody>
                    <a:bodyPr/>
                    <a:lstStyle/>
                    <a:p>
                      <a:pPr marL="171450" marR="0" lvl="0" indent="-171450" algn="l" rtl="0">
                        <a:spcBef>
                          <a:spcPts val="0"/>
                        </a:spcBef>
                        <a:spcAft>
                          <a:spcPts val="0"/>
                        </a:spcAft>
                        <a:buClr>
                          <a:schemeClr val="dk1"/>
                        </a:buClr>
                        <a:buSzPts val="1100"/>
                        <a:buFont typeface="Noto Sans Symbols"/>
                        <a:buChar char="⮚"/>
                      </a:pPr>
                      <a:r>
                        <a:rPr lang="ka-GE" sz="1100" b="0">
                          <a:solidFill>
                            <a:schemeClr val="dk1"/>
                          </a:solidFill>
                          <a:latin typeface="+mj-lt"/>
                          <a:ea typeface="Merriweather"/>
                          <a:cs typeface="Merriweather"/>
                          <a:sym typeface="Merriweather"/>
                        </a:rPr>
                        <a:t>რეზერვუარი-სალექარის ექსპლუატაცია</a:t>
                      </a:r>
                      <a:endParaRPr sz="1100" b="1">
                        <a:solidFill>
                          <a:schemeClr val="dk1"/>
                        </a:solidFill>
                        <a:latin typeface="+mj-lt"/>
                        <a:ea typeface="Merriweather"/>
                        <a:cs typeface="Merriweather"/>
                        <a:sym typeface="Merriweather"/>
                      </a:endParaRPr>
                    </a:p>
                    <a:p>
                      <a:pPr marL="171450" marR="0" lvl="0" indent="-171450" algn="l" rtl="0">
                        <a:spcBef>
                          <a:spcPts val="0"/>
                        </a:spcBef>
                        <a:spcAft>
                          <a:spcPts val="0"/>
                        </a:spcAft>
                        <a:buClr>
                          <a:schemeClr val="dk1"/>
                        </a:buClr>
                        <a:buSzPts val="1100"/>
                        <a:buFont typeface="Noto Sans Symbols"/>
                        <a:buChar char="⮚"/>
                      </a:pPr>
                      <a:r>
                        <a:rPr lang="ka-GE" sz="1100" b="0">
                          <a:solidFill>
                            <a:schemeClr val="dk1"/>
                          </a:solidFill>
                          <a:latin typeface="+mj-lt"/>
                          <a:ea typeface="Merriweather"/>
                          <a:cs typeface="Merriweather"/>
                          <a:sym typeface="Merriweather"/>
                        </a:rPr>
                        <a:t>შახტური წყლების რეზერვუარიდან გაჟონვის საფრთხე</a:t>
                      </a:r>
                      <a:endParaRPr>
                        <a:latin typeface="+mj-lt"/>
                      </a:endParaRPr>
                    </a:p>
                    <a:p>
                      <a:pPr marL="171450" marR="0" lvl="0" indent="-171450" algn="l" rtl="0">
                        <a:spcBef>
                          <a:spcPts val="0"/>
                        </a:spcBef>
                        <a:spcAft>
                          <a:spcPts val="0"/>
                        </a:spcAft>
                        <a:buClr>
                          <a:schemeClr val="dk1"/>
                        </a:buClr>
                        <a:buSzPts val="1100"/>
                        <a:buFont typeface="Noto Sans Symbols"/>
                        <a:buChar char="⮚"/>
                      </a:pPr>
                      <a:r>
                        <a:rPr lang="ka-GE" sz="1100" b="0">
                          <a:solidFill>
                            <a:schemeClr val="dk1"/>
                          </a:solidFill>
                          <a:latin typeface="+mj-lt"/>
                          <a:ea typeface="Merriweather"/>
                          <a:cs typeface="Merriweather"/>
                          <a:sym typeface="Merriweather"/>
                        </a:rPr>
                        <a:t>სარემონტო სამუშაოების დროს ტექნიკის და სატრანსპორტო საშუალებების ტექნიკურ გაუმართაობასთან ან საწვავის და ზეთების დაღვრა</a:t>
                      </a:r>
                      <a:endParaRPr sz="1100" b="0">
                        <a:solidFill>
                          <a:schemeClr val="dk1"/>
                        </a:solidFill>
                        <a:latin typeface="+mj-lt"/>
                        <a:ea typeface="Merriweather"/>
                        <a:cs typeface="Merriweather"/>
                        <a:sym typeface="Merriweather"/>
                      </a:endParaRPr>
                    </a:p>
                  </a:txBody>
                  <a:tcPr marL="91450" marR="91450" marT="45725" marB="45725">
                    <a:solidFill>
                      <a:srgbClr val="FFF2CC"/>
                    </a:solidFill>
                  </a:tcPr>
                </a:tc>
                <a:tc>
                  <a:txBody>
                    <a:bodyPr/>
                    <a:lstStyle/>
                    <a:p>
                      <a:pPr marL="0" marR="0" lvl="0" indent="0" algn="l" rtl="0">
                        <a:spcBef>
                          <a:spcPts val="0"/>
                        </a:spcBef>
                        <a:spcAft>
                          <a:spcPts val="0"/>
                        </a:spcAft>
                        <a:buNone/>
                      </a:pPr>
                      <a:r>
                        <a:rPr lang="ka-GE" sz="1100" dirty="0">
                          <a:solidFill>
                            <a:schemeClr val="dk1"/>
                          </a:solidFill>
                          <a:latin typeface="+mj-lt"/>
                          <a:ea typeface="Merriweather"/>
                          <a:cs typeface="Merriweather"/>
                          <a:sym typeface="Merriweather"/>
                        </a:rPr>
                        <a:t>გრუნტის წყლები</a:t>
                      </a:r>
                      <a:endParaRPr sz="1100" dirty="0">
                        <a:solidFill>
                          <a:schemeClr val="dk1"/>
                        </a:solidFill>
                        <a:latin typeface="+mj-lt"/>
                        <a:ea typeface="Merriweather"/>
                        <a:cs typeface="Merriweather"/>
                        <a:sym typeface="Merriweather"/>
                      </a:endParaRPr>
                    </a:p>
                  </a:txBody>
                  <a:tcPr marL="91450" marR="91450" marT="45725" marB="45725">
                    <a:solidFill>
                      <a:srgbClr val="FFF2CC"/>
                    </a:solidFill>
                  </a:tcPr>
                </a:tc>
                <a:tc>
                  <a:txBody>
                    <a:bodyPr/>
                    <a:lstStyle/>
                    <a:p>
                      <a:pPr marL="171450" marR="0" lvl="0" indent="-171450" algn="just" rtl="0">
                        <a:spcBef>
                          <a:spcPts val="0"/>
                        </a:spcBef>
                        <a:spcAft>
                          <a:spcPts val="0"/>
                        </a:spcAft>
                        <a:buClr>
                          <a:schemeClr val="dk1"/>
                        </a:buClr>
                        <a:buSzPts val="1100"/>
                        <a:buFont typeface="Noto Sans Symbols"/>
                        <a:buChar char="✔"/>
                      </a:pPr>
                      <a:r>
                        <a:rPr lang="ka-GE" sz="1100">
                          <a:solidFill>
                            <a:schemeClr val="dk1"/>
                          </a:solidFill>
                          <a:latin typeface="+mj-lt"/>
                          <a:ea typeface="Merriweather"/>
                          <a:cs typeface="Merriweather"/>
                          <a:sym typeface="Merriweather"/>
                        </a:rPr>
                        <a:t>რეზერვუარი-სალექარის შიდა საფარი მოწყობილია მაღალი სიმკვრივის გეომემბრანით</a:t>
                      </a:r>
                      <a:endParaRPr>
                        <a:latin typeface="+mj-lt"/>
                      </a:endParaRPr>
                    </a:p>
                    <a:p>
                      <a:pPr marL="171450" marR="0" lvl="0" indent="-171450" algn="just" rtl="0">
                        <a:spcBef>
                          <a:spcPts val="0"/>
                        </a:spcBef>
                        <a:spcAft>
                          <a:spcPts val="0"/>
                        </a:spcAft>
                        <a:buClr>
                          <a:schemeClr val="dk1"/>
                        </a:buClr>
                        <a:buSzPts val="1100"/>
                        <a:buFont typeface="Noto Sans Symbols"/>
                        <a:buChar char="✔"/>
                      </a:pPr>
                      <a:r>
                        <a:rPr lang="ka-GE" sz="1100">
                          <a:solidFill>
                            <a:schemeClr val="dk1"/>
                          </a:solidFill>
                          <a:latin typeface="+mj-lt"/>
                          <a:ea typeface="Merriweather"/>
                          <a:cs typeface="Merriweather"/>
                          <a:sym typeface="Merriweather"/>
                        </a:rPr>
                        <a:t>რეზერვუარი-სალექარის ვიზუალური მონიტორინგის ღონისძიებების განხორციელება (რეზერვუარი-სალექარის წყალგაუმტარი გეომემბრანის მთლიანობის შემოწმება და მაგისტრალური სისტემების ჰერმეტიზაციის კონტროლი)</a:t>
                      </a:r>
                      <a:endParaRPr>
                        <a:latin typeface="+mj-lt"/>
                      </a:endParaRPr>
                    </a:p>
                    <a:p>
                      <a:pPr marL="171450" marR="0" lvl="0" indent="-171450" algn="just" rtl="0">
                        <a:spcBef>
                          <a:spcPts val="0"/>
                        </a:spcBef>
                        <a:spcAft>
                          <a:spcPts val="0"/>
                        </a:spcAft>
                        <a:buClr>
                          <a:schemeClr val="dk1"/>
                        </a:buClr>
                        <a:buSzPts val="1100"/>
                        <a:buFont typeface="Noto Sans Symbols"/>
                        <a:buChar char="✔"/>
                      </a:pPr>
                      <a:r>
                        <a:rPr lang="ka-GE" sz="1100">
                          <a:solidFill>
                            <a:schemeClr val="dk1"/>
                          </a:solidFill>
                          <a:latin typeface="+mj-lt"/>
                          <a:ea typeface="Merriweather"/>
                          <a:cs typeface="Merriweather"/>
                          <a:sym typeface="Merriweather"/>
                        </a:rPr>
                        <a:t>ობიექტის ქვედა პერიმეტრზე სათვალთვალო ჭაბურღილების მწკრივის (2 ჭაბურღილი) მოწყობა, რომლებზეც მოხდება რეგულარულად დაკვირვება მონიტორინგის ფარგლებში.</a:t>
                      </a:r>
                      <a:endParaRPr>
                        <a:latin typeface="+mj-lt"/>
                      </a:endParaRPr>
                    </a:p>
                    <a:p>
                      <a:pPr marL="171450" marR="0" lvl="0" indent="-171450" algn="just" rtl="0">
                        <a:spcBef>
                          <a:spcPts val="0"/>
                        </a:spcBef>
                        <a:spcAft>
                          <a:spcPts val="0"/>
                        </a:spcAft>
                        <a:buClr>
                          <a:schemeClr val="dk1"/>
                        </a:buClr>
                        <a:buSzPts val="1100"/>
                        <a:buFont typeface="Noto Sans Symbols"/>
                        <a:buChar char="✔"/>
                      </a:pPr>
                      <a:r>
                        <a:rPr lang="ka-GE" sz="1100">
                          <a:solidFill>
                            <a:schemeClr val="dk1"/>
                          </a:solidFill>
                          <a:latin typeface="+mj-lt"/>
                          <a:ea typeface="Merriweather"/>
                          <a:cs typeface="Merriweather"/>
                          <a:sym typeface="Merriweather"/>
                        </a:rPr>
                        <a:t>ნიადაგისა და გრუნტის დაცვის ღონისძიებების განხორციელება</a:t>
                      </a:r>
                      <a:endParaRPr sz="1100">
                        <a:solidFill>
                          <a:schemeClr val="dk1"/>
                        </a:solidFill>
                        <a:latin typeface="+mj-lt"/>
                        <a:ea typeface="Merriweather"/>
                        <a:cs typeface="Merriweather"/>
                        <a:sym typeface="Merriweather"/>
                      </a:endParaRPr>
                    </a:p>
                    <a:p>
                      <a:pPr marL="171450" marR="0" lvl="0" indent="-171450" algn="just" rtl="0">
                        <a:spcBef>
                          <a:spcPts val="0"/>
                        </a:spcBef>
                        <a:spcAft>
                          <a:spcPts val="0"/>
                        </a:spcAft>
                        <a:buClr>
                          <a:schemeClr val="dk1"/>
                        </a:buClr>
                        <a:buSzPts val="1100"/>
                        <a:buFont typeface="Noto Sans Symbols"/>
                        <a:buChar char="✔"/>
                      </a:pPr>
                      <a:r>
                        <a:rPr lang="ka-GE" sz="1100">
                          <a:solidFill>
                            <a:schemeClr val="dk1"/>
                          </a:solidFill>
                          <a:latin typeface="+mj-lt"/>
                          <a:ea typeface="Merriweather"/>
                          <a:cs typeface="Merriweather"/>
                          <a:sym typeface="Merriweather"/>
                        </a:rPr>
                        <a:t>ტექნიკის და სატრანსპორტო საშუალებების ტექნიკური გამართულობის უზრუნველყოფა.</a:t>
                      </a:r>
                      <a:endParaRPr>
                        <a:latin typeface="+mj-lt"/>
                      </a:endParaRPr>
                    </a:p>
                  </a:txBody>
                  <a:tcPr marL="91450" marR="91450" marT="45725" marB="45725">
                    <a:solidFill>
                      <a:srgbClr val="FFF2CC"/>
                    </a:solidFill>
                  </a:tcPr>
                </a:tc>
                <a:extLst>
                  <a:ext uri="{0D108BD9-81ED-4DB2-BD59-A6C34878D82A}">
                    <a16:rowId xmlns:a16="http://schemas.microsoft.com/office/drawing/2014/main" val="10004"/>
                  </a:ext>
                </a:extLst>
              </a:tr>
              <a:tr h="320425">
                <a:tc gridSpan="3">
                  <a:txBody>
                    <a:bodyPr/>
                    <a:lstStyle/>
                    <a:p>
                      <a:pPr marL="0" marR="0" lvl="0" indent="0" algn="just" rtl="0">
                        <a:spcBef>
                          <a:spcPts val="0"/>
                        </a:spcBef>
                        <a:spcAft>
                          <a:spcPts val="0"/>
                        </a:spcAft>
                        <a:buNone/>
                      </a:pPr>
                      <a:r>
                        <a:rPr lang="ka-GE" sz="1100" b="1">
                          <a:solidFill>
                            <a:schemeClr val="dk1"/>
                          </a:solidFill>
                          <a:latin typeface="+mj-lt"/>
                          <a:ea typeface="Merriweather"/>
                          <a:cs typeface="Merriweather"/>
                          <a:sym typeface="Merriweather"/>
                        </a:rPr>
                        <a:t>ზემოქმედება ბიოლოგიურ გარემოზე </a:t>
                      </a:r>
                      <a:endParaRPr sz="1100" b="1">
                        <a:solidFill>
                          <a:schemeClr val="dk1"/>
                        </a:solidFill>
                        <a:latin typeface="+mj-lt"/>
                        <a:ea typeface="Merriweather"/>
                        <a:cs typeface="Merriweather"/>
                        <a:sym typeface="Merriweather"/>
                      </a:endParaRPr>
                    </a:p>
                  </a:txBody>
                  <a:tcPr marL="91450" marR="91450" marT="45725" marB="45725">
                    <a:solidFill>
                      <a:srgbClr val="FFF2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805325">
                <a:tc>
                  <a:txBody>
                    <a:bodyPr/>
                    <a:lstStyle/>
                    <a:p>
                      <a:pPr marL="171450" marR="0" lvl="0" indent="-171450" algn="l" rtl="0">
                        <a:lnSpc>
                          <a:spcPct val="100000"/>
                        </a:lnSpc>
                        <a:spcBef>
                          <a:spcPts val="0"/>
                        </a:spcBef>
                        <a:spcAft>
                          <a:spcPts val="0"/>
                        </a:spcAft>
                        <a:buClr>
                          <a:srgbClr val="000000"/>
                        </a:buClr>
                        <a:buSzPts val="1100"/>
                        <a:buFont typeface="Noto Sans Symbols"/>
                        <a:buChar char="⮚"/>
                      </a:pPr>
                      <a:r>
                        <a:rPr lang="ka-GE" sz="1100" b="0" i="0" u="none" strike="noStrike" cap="none">
                          <a:solidFill>
                            <a:srgbClr val="000000"/>
                          </a:solidFill>
                          <a:latin typeface="+mj-lt"/>
                          <a:ea typeface="Merriweather"/>
                          <a:cs typeface="Merriweather"/>
                          <a:sym typeface="Merriweather"/>
                        </a:rPr>
                        <a:t>რეზერვუარი-სალექარის ექსპლუატაცია</a:t>
                      </a:r>
                      <a:endParaRPr sz="1100" b="0" i="0" u="none" strike="noStrike" cap="none">
                        <a:solidFill>
                          <a:srgbClr val="000000"/>
                        </a:solidFill>
                        <a:latin typeface="+mj-lt"/>
                        <a:ea typeface="Merriweather"/>
                        <a:cs typeface="Merriweather"/>
                        <a:sym typeface="Merriweather"/>
                      </a:endParaRPr>
                    </a:p>
                    <a:p>
                      <a:pPr marL="0" marR="0" lvl="0" indent="0" algn="l" rtl="0">
                        <a:spcBef>
                          <a:spcPts val="0"/>
                        </a:spcBef>
                        <a:spcAft>
                          <a:spcPts val="0"/>
                        </a:spcAft>
                        <a:buNone/>
                      </a:pPr>
                      <a:r>
                        <a:rPr lang="ka-GE" sz="1100">
                          <a:solidFill>
                            <a:schemeClr val="dk1"/>
                          </a:solidFill>
                          <a:latin typeface="+mj-lt"/>
                          <a:ea typeface="Merriweather"/>
                          <a:cs typeface="Merriweather"/>
                          <a:sym typeface="Merriweather"/>
                        </a:rPr>
                        <a:t>ძუძუმწოვრებითვის ჩავარდნა/დაშავების საფრთხე;</a:t>
                      </a:r>
                      <a:endParaRPr>
                        <a:latin typeface="+mj-lt"/>
                      </a:endParaRPr>
                    </a:p>
                    <a:p>
                      <a:pPr marL="0" marR="0" lvl="0" indent="0" algn="l" rtl="0">
                        <a:spcBef>
                          <a:spcPts val="0"/>
                        </a:spcBef>
                        <a:spcAft>
                          <a:spcPts val="0"/>
                        </a:spcAft>
                        <a:buNone/>
                      </a:pPr>
                      <a:r>
                        <a:rPr lang="ka-GE" sz="1100">
                          <a:solidFill>
                            <a:schemeClr val="dk1"/>
                          </a:solidFill>
                          <a:latin typeface="+mj-lt"/>
                          <a:ea typeface="Merriweather"/>
                          <a:cs typeface="Merriweather"/>
                          <a:sym typeface="Merriweather"/>
                        </a:rPr>
                        <a:t>წყლის ფრინველების მოზიდვა.</a:t>
                      </a:r>
                      <a:endParaRPr sz="1100">
                        <a:solidFill>
                          <a:schemeClr val="dk1"/>
                        </a:solidFill>
                        <a:latin typeface="+mj-lt"/>
                        <a:ea typeface="Merriweather"/>
                        <a:cs typeface="Merriweather"/>
                        <a:sym typeface="Merriweather"/>
                      </a:endParaRPr>
                    </a:p>
                  </a:txBody>
                  <a:tcPr marL="91450" marR="91450" marT="45725" marB="45725">
                    <a:solidFill>
                      <a:srgbClr val="FFF2CC"/>
                    </a:solidFill>
                  </a:tcPr>
                </a:tc>
                <a:tc>
                  <a:txBody>
                    <a:bodyPr/>
                    <a:lstStyle/>
                    <a:p>
                      <a:pPr marL="0" marR="0" lvl="0" indent="0" algn="l" rtl="0">
                        <a:spcBef>
                          <a:spcPts val="0"/>
                        </a:spcBef>
                        <a:spcAft>
                          <a:spcPts val="0"/>
                        </a:spcAft>
                        <a:buNone/>
                      </a:pPr>
                      <a:r>
                        <a:rPr lang="ka-GE" sz="1100">
                          <a:solidFill>
                            <a:schemeClr val="dk1"/>
                          </a:solidFill>
                          <a:latin typeface="+mj-lt"/>
                          <a:ea typeface="Merriweather"/>
                          <a:cs typeface="Merriweather"/>
                          <a:sym typeface="Merriweather"/>
                        </a:rPr>
                        <a:t>ბიოლოგიური გარემო</a:t>
                      </a:r>
                      <a:endParaRPr sz="1100">
                        <a:solidFill>
                          <a:schemeClr val="dk1"/>
                        </a:solidFill>
                        <a:latin typeface="+mj-lt"/>
                        <a:ea typeface="Merriweather"/>
                        <a:cs typeface="Merriweather"/>
                        <a:sym typeface="Merriweather"/>
                      </a:endParaRPr>
                    </a:p>
                  </a:txBody>
                  <a:tcPr marL="91450" marR="91450" marT="45725" marB="45725">
                    <a:solidFill>
                      <a:srgbClr val="FFF2CC"/>
                    </a:solidFill>
                  </a:tcPr>
                </a:tc>
                <a:tc>
                  <a:txBody>
                    <a:bodyPr/>
                    <a:lstStyle/>
                    <a:p>
                      <a:pPr marL="171450" marR="0" lvl="0" indent="-171450" algn="just" rtl="0">
                        <a:spcBef>
                          <a:spcPts val="0"/>
                        </a:spcBef>
                        <a:spcAft>
                          <a:spcPts val="0"/>
                        </a:spcAft>
                        <a:buClr>
                          <a:schemeClr val="dk1"/>
                        </a:buClr>
                        <a:buSzPts val="1100"/>
                        <a:buFont typeface="Noto Sans Symbols"/>
                        <a:buChar char="✔"/>
                      </a:pPr>
                      <a:r>
                        <a:rPr lang="ka-GE" sz="1100" dirty="0">
                          <a:solidFill>
                            <a:schemeClr val="dk1"/>
                          </a:solidFill>
                          <a:latin typeface="+mj-lt"/>
                          <a:ea typeface="Merriweather"/>
                          <a:cs typeface="Merriweather"/>
                          <a:sym typeface="Merriweather"/>
                        </a:rPr>
                        <a:t>რეზერვუარი-სალექარის ორივე სექციის შემოღობვა</a:t>
                      </a:r>
                      <a:endParaRPr dirty="0">
                        <a:latin typeface="+mj-lt"/>
                      </a:endParaRPr>
                    </a:p>
                    <a:p>
                      <a:pPr marL="171450" marR="0" lvl="0" indent="-171450" algn="just" rtl="0">
                        <a:spcBef>
                          <a:spcPts val="0"/>
                        </a:spcBef>
                        <a:spcAft>
                          <a:spcPts val="0"/>
                        </a:spcAft>
                        <a:buClr>
                          <a:schemeClr val="dk1"/>
                        </a:buClr>
                        <a:buSzPts val="1100"/>
                        <a:buFont typeface="Noto Sans Symbols"/>
                        <a:buChar char="✔"/>
                      </a:pPr>
                      <a:r>
                        <a:rPr lang="ka-GE" sz="1100" dirty="0">
                          <a:solidFill>
                            <a:schemeClr val="dk1"/>
                          </a:solidFill>
                          <a:latin typeface="+mj-lt"/>
                          <a:ea typeface="Merriweather"/>
                          <a:cs typeface="Merriweather"/>
                          <a:sym typeface="Merriweather"/>
                        </a:rPr>
                        <a:t>რეზერვუარი-სალექარის მიმდებარე ტერიტორიაზე ფრინველთა დასაფრთხობი ხმოვანი  აპარატის დამონტაჟება.</a:t>
                      </a:r>
                      <a:endParaRPr sz="1100" dirty="0">
                        <a:solidFill>
                          <a:schemeClr val="dk1"/>
                        </a:solidFill>
                        <a:latin typeface="+mj-lt"/>
                        <a:ea typeface="Merriweather"/>
                        <a:cs typeface="Merriweather"/>
                        <a:sym typeface="Merriweather"/>
                      </a:endParaRPr>
                    </a:p>
                  </a:txBody>
                  <a:tcPr marL="91450" marR="91450" marT="45725" marB="45725">
                    <a:solidFill>
                      <a:srgbClr val="FFF2CC"/>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Google Shape;183;p28"/>
          <p:cNvSpPr/>
          <p:nvPr/>
        </p:nvSpPr>
        <p:spPr>
          <a:xfrm>
            <a:off x="1889760" y="175260"/>
            <a:ext cx="8595360"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1600" b="1" i="0" u="none" strike="noStrike" cap="none" dirty="0">
                <a:solidFill>
                  <a:srgbClr val="000000"/>
                </a:solidFill>
                <a:latin typeface="+mj-lt"/>
                <a:ea typeface="Calibri"/>
                <a:cs typeface="Calibri"/>
                <a:sym typeface="Calibri"/>
              </a:rPr>
              <a:t>გარემოზე შესაძლო ზემოქმედების აღწერა და შემარბილებელი ღონისძიებები</a:t>
            </a:r>
            <a:endParaRPr sz="1800" b="1" i="0" u="none" strike="noStrike" cap="none" dirty="0">
              <a:solidFill>
                <a:schemeClr val="dk1"/>
              </a:solidFill>
              <a:latin typeface="+mj-lt"/>
              <a:ea typeface="Calibri"/>
              <a:cs typeface="Calibri"/>
              <a:sym typeface="Calibri"/>
            </a:endParaRPr>
          </a:p>
        </p:txBody>
      </p:sp>
      <p:graphicFrame>
        <p:nvGraphicFramePr>
          <p:cNvPr id="184" name="Google Shape;184;p28"/>
          <p:cNvGraphicFramePr/>
          <p:nvPr>
            <p:extLst>
              <p:ext uri="{D42A27DB-BD31-4B8C-83A1-F6EECF244321}">
                <p14:modId xmlns:p14="http://schemas.microsoft.com/office/powerpoint/2010/main" val="530128541"/>
              </p:ext>
            </p:extLst>
          </p:nvPr>
        </p:nvGraphicFramePr>
        <p:xfrm>
          <a:off x="548640" y="609600"/>
          <a:ext cx="11239500" cy="5942025"/>
        </p:xfrm>
        <a:graphic>
          <a:graphicData uri="http://schemas.openxmlformats.org/drawingml/2006/table">
            <a:tbl>
              <a:tblPr firstRow="1" bandRow="1">
                <a:noFill/>
                <a:tableStyleId>{BACD6BE3-B452-4F47-93E4-94F72AE288F2}</a:tableStyleId>
              </a:tblPr>
              <a:tblGrid>
                <a:gridCol w="3746500">
                  <a:extLst>
                    <a:ext uri="{9D8B030D-6E8A-4147-A177-3AD203B41FA5}">
                      <a16:colId xmlns:a16="http://schemas.microsoft.com/office/drawing/2014/main" val="20000"/>
                    </a:ext>
                  </a:extLst>
                </a:gridCol>
                <a:gridCol w="2720750">
                  <a:extLst>
                    <a:ext uri="{9D8B030D-6E8A-4147-A177-3AD203B41FA5}">
                      <a16:colId xmlns:a16="http://schemas.microsoft.com/office/drawing/2014/main" val="20001"/>
                    </a:ext>
                  </a:extLst>
                </a:gridCol>
                <a:gridCol w="4772250">
                  <a:extLst>
                    <a:ext uri="{9D8B030D-6E8A-4147-A177-3AD203B41FA5}">
                      <a16:colId xmlns:a16="http://schemas.microsoft.com/office/drawing/2014/main" val="20002"/>
                    </a:ext>
                  </a:extLst>
                </a:gridCol>
              </a:tblGrid>
              <a:tr h="350525">
                <a:tc>
                  <a:txBody>
                    <a:bodyPr/>
                    <a:lstStyle/>
                    <a:p>
                      <a:pPr marL="0" marR="0" lvl="0" indent="0" algn="ctr" rtl="0">
                        <a:lnSpc>
                          <a:spcPct val="115000"/>
                        </a:lnSpc>
                        <a:spcBef>
                          <a:spcPts val="0"/>
                        </a:spcBef>
                        <a:spcAft>
                          <a:spcPts val="0"/>
                        </a:spcAft>
                        <a:buNone/>
                      </a:pPr>
                      <a:r>
                        <a:rPr lang="ka-GE" sz="1100" b="1">
                          <a:solidFill>
                            <a:schemeClr val="dk1"/>
                          </a:solidFill>
                          <a:latin typeface="+mj-lt"/>
                          <a:ea typeface="Merriweather"/>
                          <a:cs typeface="Merriweather"/>
                          <a:sym typeface="Merriweather"/>
                        </a:rPr>
                        <a:t>ზემოქმედების აღწერა</a:t>
                      </a:r>
                      <a:endParaRPr sz="1100">
                        <a:solidFill>
                          <a:schemeClr val="dk1"/>
                        </a:solidFill>
                        <a:latin typeface="+mj-lt"/>
                        <a:ea typeface="Merriweather"/>
                        <a:cs typeface="Merriweather"/>
                        <a:sym typeface="Merriweather"/>
                      </a:endParaRPr>
                    </a:p>
                  </a:txBody>
                  <a:tcPr marL="42325" marR="42325" marT="0" marB="0" anchor="ctr">
                    <a:solidFill>
                      <a:srgbClr val="FFF2CC"/>
                    </a:solidFill>
                  </a:tcPr>
                </a:tc>
                <a:tc>
                  <a:txBody>
                    <a:bodyPr/>
                    <a:lstStyle/>
                    <a:p>
                      <a:pPr marL="0" marR="0" lvl="0" indent="0" algn="ctr" rtl="0">
                        <a:lnSpc>
                          <a:spcPct val="115000"/>
                        </a:lnSpc>
                        <a:spcBef>
                          <a:spcPts val="0"/>
                        </a:spcBef>
                        <a:spcAft>
                          <a:spcPts val="0"/>
                        </a:spcAft>
                        <a:buNone/>
                      </a:pPr>
                      <a:r>
                        <a:rPr lang="ka-GE" sz="1100" b="1">
                          <a:solidFill>
                            <a:schemeClr val="dk1"/>
                          </a:solidFill>
                          <a:latin typeface="+mj-lt"/>
                          <a:ea typeface="Merriweather"/>
                          <a:cs typeface="Merriweather"/>
                          <a:sym typeface="Merriweather"/>
                        </a:rPr>
                        <a:t>ზემოქმედების რეცეპტორები</a:t>
                      </a:r>
                      <a:endParaRPr sz="1100">
                        <a:solidFill>
                          <a:schemeClr val="dk1"/>
                        </a:solidFill>
                        <a:latin typeface="+mj-lt"/>
                        <a:ea typeface="Merriweather"/>
                        <a:cs typeface="Merriweather"/>
                        <a:sym typeface="Merriweather"/>
                      </a:endParaRPr>
                    </a:p>
                  </a:txBody>
                  <a:tcPr marL="42325" marR="42325" marT="0" marB="0" anchor="ctr">
                    <a:solidFill>
                      <a:srgbClr val="FFF2CC"/>
                    </a:solidFill>
                  </a:tcPr>
                </a:tc>
                <a:tc>
                  <a:txBody>
                    <a:bodyPr/>
                    <a:lstStyle/>
                    <a:p>
                      <a:pPr marL="0" marR="0" lvl="0" indent="0" algn="ctr" rtl="0">
                        <a:lnSpc>
                          <a:spcPct val="115000"/>
                        </a:lnSpc>
                        <a:spcBef>
                          <a:spcPts val="0"/>
                        </a:spcBef>
                        <a:spcAft>
                          <a:spcPts val="0"/>
                        </a:spcAft>
                        <a:buNone/>
                      </a:pPr>
                      <a:r>
                        <a:rPr lang="ka-GE" sz="1100" b="1">
                          <a:solidFill>
                            <a:schemeClr val="dk1"/>
                          </a:solidFill>
                          <a:latin typeface="+mj-lt"/>
                          <a:ea typeface="Merriweather"/>
                          <a:cs typeface="Merriweather"/>
                          <a:sym typeface="Merriweather"/>
                        </a:rPr>
                        <a:t>შემარბილებელი ღონისძიებები</a:t>
                      </a:r>
                      <a:endParaRPr sz="1100">
                        <a:solidFill>
                          <a:schemeClr val="dk1"/>
                        </a:solidFill>
                        <a:latin typeface="+mj-lt"/>
                        <a:ea typeface="Merriweather"/>
                        <a:cs typeface="Merriweather"/>
                        <a:sym typeface="Merriweather"/>
                      </a:endParaRPr>
                    </a:p>
                  </a:txBody>
                  <a:tcPr marL="42325" marR="42325" marT="0" marB="0" anchor="ctr">
                    <a:solidFill>
                      <a:srgbClr val="FFF2CC"/>
                    </a:solidFill>
                  </a:tcPr>
                </a:tc>
                <a:extLst>
                  <a:ext uri="{0D108BD9-81ED-4DB2-BD59-A6C34878D82A}">
                    <a16:rowId xmlns:a16="http://schemas.microsoft.com/office/drawing/2014/main" val="10000"/>
                  </a:ext>
                </a:extLst>
              </a:tr>
              <a:tr h="327650">
                <a:tc gridSpan="3">
                  <a:txBody>
                    <a:bodyPr/>
                    <a:lstStyle/>
                    <a:p>
                      <a:pPr marL="0" marR="0" lvl="0" indent="0" algn="just" rtl="0">
                        <a:lnSpc>
                          <a:spcPct val="100000"/>
                        </a:lnSpc>
                        <a:spcBef>
                          <a:spcPts val="0"/>
                        </a:spcBef>
                        <a:spcAft>
                          <a:spcPts val="0"/>
                        </a:spcAft>
                        <a:buClr>
                          <a:srgbClr val="000000"/>
                        </a:buClr>
                        <a:buSzPts val="1100"/>
                        <a:buFont typeface="Merriweather"/>
                        <a:buNone/>
                      </a:pPr>
                      <a:r>
                        <a:rPr lang="ka-GE" sz="1100" b="1" i="0" u="none" strike="noStrike" cap="none">
                          <a:solidFill>
                            <a:srgbClr val="000000"/>
                          </a:solidFill>
                          <a:latin typeface="+mj-lt"/>
                          <a:ea typeface="Merriweather"/>
                          <a:cs typeface="Merriweather"/>
                          <a:sym typeface="Merriweather"/>
                        </a:rPr>
                        <a:t>ზემოქმედება ნიადაგის სტაბილურობასა და ხარისხზე </a:t>
                      </a:r>
                      <a:endParaRPr>
                        <a:latin typeface="+mj-lt"/>
                      </a:endParaRPr>
                    </a:p>
                  </a:txBody>
                  <a:tcPr marL="42325" marR="42325" marT="0" marB="0" anchor="ctr">
                    <a:solidFill>
                      <a:srgbClr val="FFF2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779375">
                <a:tc>
                  <a:txBody>
                    <a:bodyPr/>
                    <a:lstStyle/>
                    <a:p>
                      <a:pPr marL="171450" marR="0" lvl="0" indent="-171450" algn="l" rtl="0">
                        <a:spcBef>
                          <a:spcPts val="0"/>
                        </a:spcBef>
                        <a:spcAft>
                          <a:spcPts val="0"/>
                        </a:spcAft>
                        <a:buClr>
                          <a:schemeClr val="dk1"/>
                        </a:buClr>
                        <a:buSzPts val="1100"/>
                        <a:buFont typeface="Noto Sans Symbols"/>
                        <a:buChar char="⮚"/>
                      </a:pPr>
                      <a:r>
                        <a:rPr lang="ka-GE" sz="1100" dirty="0">
                          <a:solidFill>
                            <a:schemeClr val="dk1"/>
                          </a:solidFill>
                          <a:latin typeface="+mj-lt"/>
                          <a:ea typeface="Merriweather"/>
                          <a:cs typeface="Merriweather"/>
                          <a:sym typeface="Merriweather"/>
                        </a:rPr>
                        <a:t>სარემონტო სამუშაოების განხორციელება</a:t>
                      </a:r>
                      <a:endParaRPr dirty="0">
                        <a:latin typeface="+mj-lt"/>
                      </a:endParaRPr>
                    </a:p>
                    <a:p>
                      <a:pPr marL="171450" marR="0" lvl="0" indent="-171450" algn="l" rtl="0">
                        <a:spcBef>
                          <a:spcPts val="0"/>
                        </a:spcBef>
                        <a:spcAft>
                          <a:spcPts val="0"/>
                        </a:spcAft>
                        <a:buClr>
                          <a:schemeClr val="dk1"/>
                        </a:buClr>
                        <a:buSzPts val="1100"/>
                        <a:buFont typeface="Noto Sans Symbols"/>
                        <a:buChar char="⮚"/>
                      </a:pPr>
                      <a:r>
                        <a:rPr lang="ka-GE" sz="1100" dirty="0">
                          <a:solidFill>
                            <a:schemeClr val="dk1"/>
                          </a:solidFill>
                          <a:latin typeface="+mj-lt"/>
                          <a:ea typeface="Merriweather"/>
                          <a:cs typeface="Merriweather"/>
                          <a:sym typeface="Merriweather"/>
                        </a:rPr>
                        <a:t>გამოყენებული ტექნიკიდან, ნავთობპროდუქტების და სხვა დამაბინძურებლების გაჟონვა.</a:t>
                      </a:r>
                      <a:endParaRPr sz="1100" dirty="0">
                        <a:solidFill>
                          <a:schemeClr val="dk1"/>
                        </a:solidFill>
                        <a:latin typeface="+mj-lt"/>
                        <a:ea typeface="Merriweather"/>
                        <a:cs typeface="Merriweather"/>
                        <a:sym typeface="Merriweather"/>
                      </a:endParaRPr>
                    </a:p>
                  </a:txBody>
                  <a:tcPr marL="91450" marR="91450" marT="45725" marB="45725">
                    <a:solidFill>
                      <a:srgbClr val="FFF2CC"/>
                    </a:solidFill>
                  </a:tcPr>
                </a:tc>
                <a:tc>
                  <a:txBody>
                    <a:bodyPr/>
                    <a:lstStyle/>
                    <a:p>
                      <a:pPr marL="0" marR="0" lvl="0" indent="0" algn="l" rtl="0">
                        <a:lnSpc>
                          <a:spcPct val="100000"/>
                        </a:lnSpc>
                        <a:spcBef>
                          <a:spcPts val="0"/>
                        </a:spcBef>
                        <a:spcAft>
                          <a:spcPts val="0"/>
                        </a:spcAft>
                        <a:buClr>
                          <a:schemeClr val="dk1"/>
                        </a:buClr>
                        <a:buSzPts val="1100"/>
                        <a:buFont typeface="Merriweather"/>
                        <a:buNone/>
                      </a:pPr>
                      <a:r>
                        <a:rPr lang="ka-GE" sz="1100">
                          <a:solidFill>
                            <a:schemeClr val="dk1"/>
                          </a:solidFill>
                          <a:latin typeface="+mj-lt"/>
                          <a:ea typeface="Merriweather"/>
                          <a:cs typeface="Merriweather"/>
                          <a:sym typeface="Merriweather"/>
                        </a:rPr>
                        <a:t>ბიოლოგიური გარემო</a:t>
                      </a:r>
                      <a:endParaRPr sz="1100">
                        <a:solidFill>
                          <a:schemeClr val="dk1"/>
                        </a:solidFill>
                        <a:latin typeface="+mj-lt"/>
                        <a:ea typeface="Merriweather"/>
                        <a:cs typeface="Merriweather"/>
                        <a:sym typeface="Merriweather"/>
                      </a:endParaRPr>
                    </a:p>
                  </a:txBody>
                  <a:tcPr marL="91450" marR="91450" marT="45725" marB="45725">
                    <a:solidFill>
                      <a:srgbClr val="FFF2CC"/>
                    </a:solidFill>
                  </a:tcPr>
                </a:tc>
                <a:tc>
                  <a:txBody>
                    <a:bodyPr/>
                    <a:lstStyle/>
                    <a:p>
                      <a:pPr marL="171450" marR="0" lvl="0" indent="-171450" algn="just" rtl="0">
                        <a:spcBef>
                          <a:spcPts val="0"/>
                        </a:spcBef>
                        <a:spcAft>
                          <a:spcPts val="0"/>
                        </a:spcAft>
                        <a:buClr>
                          <a:schemeClr val="dk1"/>
                        </a:buClr>
                        <a:buSzPts val="1100"/>
                        <a:buFont typeface="Noto Sans Symbols"/>
                        <a:buChar char="✔"/>
                      </a:pPr>
                      <a:r>
                        <a:rPr lang="ka-GE" sz="1100">
                          <a:solidFill>
                            <a:schemeClr val="dk1"/>
                          </a:solidFill>
                          <a:latin typeface="+mj-lt"/>
                          <a:ea typeface="Merriweather"/>
                          <a:cs typeface="Merriweather"/>
                          <a:sym typeface="Merriweather"/>
                        </a:rPr>
                        <a:t>ტერიტორიაზე მომუშავე ტექნიკა იქნება ტექნიკურად გამართული და შესაბამისი სამსახურები უზრუნველყოფენ მის ზედამხედველობას; სატრანსპორტო საშუალებების ტექნიკური სერვისის დროს გამოყენებული იქნება შესაბამისი დაღვრის საწინაღმდეგო საშუალებები;</a:t>
                      </a:r>
                      <a:endParaRPr>
                        <a:latin typeface="+mj-lt"/>
                      </a:endParaRPr>
                    </a:p>
                    <a:p>
                      <a:pPr marL="171450" marR="0" lvl="0" indent="-171450" algn="just" rtl="0">
                        <a:spcBef>
                          <a:spcPts val="0"/>
                        </a:spcBef>
                        <a:spcAft>
                          <a:spcPts val="0"/>
                        </a:spcAft>
                        <a:buClr>
                          <a:schemeClr val="dk1"/>
                        </a:buClr>
                        <a:buSzPts val="1100"/>
                        <a:buFont typeface="Noto Sans Symbols"/>
                        <a:buChar char="✔"/>
                      </a:pPr>
                      <a:r>
                        <a:rPr lang="ka-GE" sz="1100">
                          <a:solidFill>
                            <a:schemeClr val="dk1"/>
                          </a:solidFill>
                          <a:latin typeface="+mj-lt"/>
                          <a:ea typeface="Merriweather"/>
                          <a:cs typeface="Merriweather"/>
                          <a:sym typeface="Merriweather"/>
                        </a:rPr>
                        <a:t>ჩატარდება პერსონალის ინსტრუქტაჟი;</a:t>
                      </a:r>
                      <a:endParaRPr>
                        <a:latin typeface="+mj-lt"/>
                      </a:endParaRPr>
                    </a:p>
                    <a:p>
                      <a:pPr marL="171450" marR="0" lvl="0" indent="-171450" algn="just" rtl="0">
                        <a:spcBef>
                          <a:spcPts val="0"/>
                        </a:spcBef>
                        <a:spcAft>
                          <a:spcPts val="0"/>
                        </a:spcAft>
                        <a:buClr>
                          <a:schemeClr val="dk1"/>
                        </a:buClr>
                        <a:buSzPts val="1100"/>
                        <a:buFont typeface="Noto Sans Symbols"/>
                        <a:buChar char="✔"/>
                      </a:pPr>
                      <a:r>
                        <a:rPr lang="ka-GE" sz="1100">
                          <a:solidFill>
                            <a:schemeClr val="dk1"/>
                          </a:solidFill>
                          <a:latin typeface="+mj-lt"/>
                          <a:ea typeface="Merriweather"/>
                          <a:cs typeface="Merriweather"/>
                          <a:sym typeface="Merriweather"/>
                        </a:rPr>
                        <a:t>ნიადაგის დაბინძურების რისკის აღმოჩენის შემთხვევაში მოხდება მყისიერი რეაგირება, ხოლო დაბინძურებისას გატარდება სარემედიაციო (ნაყოფიერი ფენის არსებობის შემთხვევაში) ღონისძიებები</a:t>
                      </a:r>
                      <a:endParaRPr sz="1100">
                        <a:latin typeface="+mj-lt"/>
                        <a:ea typeface="Merriweather"/>
                        <a:cs typeface="Merriweather"/>
                        <a:sym typeface="Merriweather"/>
                      </a:endParaRPr>
                    </a:p>
                  </a:txBody>
                  <a:tcPr marL="91450" marR="91450" marT="45725" marB="45725">
                    <a:solidFill>
                      <a:srgbClr val="FFF2CC"/>
                    </a:solidFill>
                  </a:tcPr>
                </a:tc>
                <a:extLst>
                  <a:ext uri="{0D108BD9-81ED-4DB2-BD59-A6C34878D82A}">
                    <a16:rowId xmlns:a16="http://schemas.microsoft.com/office/drawing/2014/main" val="10002"/>
                  </a:ext>
                </a:extLst>
              </a:tr>
              <a:tr h="300875">
                <a:tc gridSpan="3">
                  <a:txBody>
                    <a:bodyPr/>
                    <a:lstStyle/>
                    <a:p>
                      <a:pPr marL="0" marR="0" lvl="0" indent="0" algn="l" rtl="0">
                        <a:spcBef>
                          <a:spcPts val="0"/>
                        </a:spcBef>
                        <a:spcAft>
                          <a:spcPts val="0"/>
                        </a:spcAft>
                        <a:buNone/>
                      </a:pPr>
                      <a:r>
                        <a:rPr lang="ka-GE" sz="1100" b="1">
                          <a:solidFill>
                            <a:schemeClr val="dk1"/>
                          </a:solidFill>
                          <a:latin typeface="+mj-lt"/>
                          <a:ea typeface="Merriweather"/>
                          <a:cs typeface="Merriweather"/>
                          <a:sym typeface="Merriweather"/>
                        </a:rPr>
                        <a:t>ზემოქმედება კულტურული მემკვიდრეობის ძეგლებზე </a:t>
                      </a:r>
                      <a:endParaRPr sz="1100" b="1">
                        <a:solidFill>
                          <a:schemeClr val="dk1"/>
                        </a:solidFill>
                        <a:latin typeface="+mj-lt"/>
                        <a:ea typeface="Merriweather"/>
                        <a:cs typeface="Merriweather"/>
                        <a:sym typeface="Merriweather"/>
                      </a:endParaRPr>
                    </a:p>
                  </a:txBody>
                  <a:tcPr marL="91450" marR="91450" marT="45725" marB="45725">
                    <a:solidFill>
                      <a:srgbClr val="FFF2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948125">
                <a:tc>
                  <a:txBody>
                    <a:bodyPr/>
                    <a:lstStyle/>
                    <a:p>
                      <a:pPr marL="171450" marR="0" lvl="0" indent="-171450" algn="l" rtl="0">
                        <a:lnSpc>
                          <a:spcPct val="100000"/>
                        </a:lnSpc>
                        <a:spcBef>
                          <a:spcPts val="0"/>
                        </a:spcBef>
                        <a:spcAft>
                          <a:spcPts val="0"/>
                        </a:spcAft>
                        <a:buClr>
                          <a:srgbClr val="000000"/>
                        </a:buClr>
                        <a:buSzPts val="1100"/>
                        <a:buFont typeface="Noto Sans Symbols"/>
                        <a:buChar char="⮚"/>
                      </a:pPr>
                      <a:r>
                        <a:rPr lang="ka-GE" sz="1100" b="0" i="0" u="none" strike="noStrike" cap="none">
                          <a:solidFill>
                            <a:srgbClr val="000000"/>
                          </a:solidFill>
                          <a:latin typeface="+mj-lt"/>
                          <a:ea typeface="Merriweather"/>
                          <a:cs typeface="Merriweather"/>
                          <a:sym typeface="Merriweather"/>
                        </a:rPr>
                        <a:t>რეზერვუარი-სალექარის ექსპლუატაცია</a:t>
                      </a:r>
                      <a:endParaRPr>
                        <a:latin typeface="+mj-lt"/>
                      </a:endParaRPr>
                    </a:p>
                    <a:p>
                      <a:pPr marL="171450" marR="0" lvl="0" indent="-171450" algn="l" rtl="0">
                        <a:lnSpc>
                          <a:spcPct val="100000"/>
                        </a:lnSpc>
                        <a:spcBef>
                          <a:spcPts val="0"/>
                        </a:spcBef>
                        <a:spcAft>
                          <a:spcPts val="0"/>
                        </a:spcAft>
                        <a:buClr>
                          <a:srgbClr val="000000"/>
                        </a:buClr>
                        <a:buSzPts val="1100"/>
                        <a:buFont typeface="Noto Sans Symbols"/>
                        <a:buChar char="⮚"/>
                      </a:pPr>
                      <a:r>
                        <a:rPr lang="ka-GE" sz="1100" b="0" i="0" u="none" strike="noStrike" cap="none">
                          <a:solidFill>
                            <a:srgbClr val="000000"/>
                          </a:solidFill>
                          <a:latin typeface="+mj-lt"/>
                          <a:ea typeface="Merriweather"/>
                          <a:cs typeface="Merriweather"/>
                          <a:sym typeface="Merriweather"/>
                        </a:rPr>
                        <a:t>რეზერვუარი-სალექარის სარემონტო სამუშაოები</a:t>
                      </a:r>
                      <a:endParaRPr sz="1100" b="0">
                        <a:solidFill>
                          <a:schemeClr val="dk1"/>
                        </a:solidFill>
                        <a:latin typeface="+mj-lt"/>
                        <a:ea typeface="Merriweather"/>
                        <a:cs typeface="Merriweather"/>
                        <a:sym typeface="Merriweather"/>
                      </a:endParaRPr>
                    </a:p>
                    <a:p>
                      <a:pPr marL="171450" marR="0" lvl="0" indent="-101600" algn="l" rtl="0">
                        <a:lnSpc>
                          <a:spcPct val="100000"/>
                        </a:lnSpc>
                        <a:spcBef>
                          <a:spcPts val="0"/>
                        </a:spcBef>
                        <a:spcAft>
                          <a:spcPts val="0"/>
                        </a:spcAft>
                        <a:buClr>
                          <a:schemeClr val="dk1"/>
                        </a:buClr>
                        <a:buSzPts val="1100"/>
                        <a:buFont typeface="Noto Sans Symbols"/>
                        <a:buNone/>
                      </a:pPr>
                      <a:endParaRPr sz="1100" b="0" i="0" u="none" strike="noStrike" cap="none">
                        <a:solidFill>
                          <a:srgbClr val="000000"/>
                        </a:solidFill>
                        <a:latin typeface="+mj-lt"/>
                        <a:ea typeface="Merriweather"/>
                        <a:cs typeface="Merriweather"/>
                        <a:sym typeface="Merriweather"/>
                      </a:endParaRPr>
                    </a:p>
                  </a:txBody>
                  <a:tcPr marL="91450" marR="91450" marT="45725" marB="45725">
                    <a:solidFill>
                      <a:srgbClr val="FFF2CC"/>
                    </a:solidFill>
                  </a:tcPr>
                </a:tc>
                <a:tc>
                  <a:txBody>
                    <a:bodyPr/>
                    <a:lstStyle/>
                    <a:p>
                      <a:pPr marL="0" marR="0" lvl="0" indent="0" algn="l" rtl="0">
                        <a:spcBef>
                          <a:spcPts val="0"/>
                        </a:spcBef>
                        <a:spcAft>
                          <a:spcPts val="0"/>
                        </a:spcAft>
                        <a:buNone/>
                      </a:pPr>
                      <a:r>
                        <a:rPr lang="ka-GE" sz="1100" b="0" i="0" u="none" strike="noStrike" cap="none">
                          <a:solidFill>
                            <a:srgbClr val="000000"/>
                          </a:solidFill>
                          <a:latin typeface="+mj-lt"/>
                          <a:ea typeface="Merriweather"/>
                          <a:cs typeface="Merriweather"/>
                          <a:sym typeface="Merriweather"/>
                        </a:rPr>
                        <a:t>არქეოლოგიური ობიექტები</a:t>
                      </a:r>
                      <a:endParaRPr sz="1100" b="0" i="0" u="none" strike="noStrike" cap="none">
                        <a:solidFill>
                          <a:srgbClr val="000000"/>
                        </a:solidFill>
                        <a:latin typeface="+mj-lt"/>
                        <a:ea typeface="Merriweather"/>
                        <a:cs typeface="Merriweather"/>
                        <a:sym typeface="Merriweather"/>
                      </a:endParaRPr>
                    </a:p>
                  </a:txBody>
                  <a:tcPr marL="91450" marR="91450" marT="45725" marB="45725">
                    <a:solidFill>
                      <a:srgbClr val="FFF2CC"/>
                    </a:solidFill>
                  </a:tcPr>
                </a:tc>
                <a:tc>
                  <a:txBody>
                    <a:bodyPr/>
                    <a:lstStyle/>
                    <a:p>
                      <a:pPr marL="171450" marR="0" lvl="0" indent="-171450" algn="just" rtl="0">
                        <a:spcBef>
                          <a:spcPts val="0"/>
                        </a:spcBef>
                        <a:spcAft>
                          <a:spcPts val="0"/>
                        </a:spcAft>
                        <a:buClr>
                          <a:srgbClr val="000000"/>
                        </a:buClr>
                        <a:buSzPts val="1100"/>
                        <a:buFont typeface="Noto Sans Symbols"/>
                        <a:buChar char="✔"/>
                      </a:pPr>
                      <a:r>
                        <a:rPr lang="ka-GE" sz="1100" b="0" i="0" u="none" strike="noStrike" cap="none">
                          <a:solidFill>
                            <a:srgbClr val="000000"/>
                          </a:solidFill>
                          <a:latin typeface="+mj-lt"/>
                          <a:ea typeface="Merriweather"/>
                          <a:cs typeface="Merriweather"/>
                          <a:sym typeface="Merriweather"/>
                        </a:rPr>
                        <a:t>ჩატარებული კვლევების საფუძველზე დადგინდა, რომ მითითებულ ტერიტორიაზე არ დასტურდება კულტურული ფენები და არქეოლოგიური ობიექტები. </a:t>
                      </a:r>
                      <a:endParaRPr>
                        <a:latin typeface="+mj-lt"/>
                      </a:endParaRPr>
                    </a:p>
                    <a:p>
                      <a:pPr marL="171450" marR="0" lvl="0" indent="-171450" algn="just" rtl="0">
                        <a:spcBef>
                          <a:spcPts val="0"/>
                        </a:spcBef>
                        <a:spcAft>
                          <a:spcPts val="0"/>
                        </a:spcAft>
                        <a:buClr>
                          <a:srgbClr val="000000"/>
                        </a:buClr>
                        <a:buSzPts val="1100"/>
                        <a:buFont typeface="Noto Sans Symbols"/>
                        <a:buChar char="✔"/>
                      </a:pPr>
                      <a:r>
                        <a:rPr lang="ka-GE" sz="1100" b="0" i="0" u="none" strike="noStrike" cap="none">
                          <a:solidFill>
                            <a:srgbClr val="000000"/>
                          </a:solidFill>
                          <a:latin typeface="+mj-lt"/>
                          <a:ea typeface="Merriweather"/>
                          <a:cs typeface="Merriweather"/>
                          <a:sym typeface="Merriweather"/>
                        </a:rPr>
                        <a:t>საქართველოს კულტურული მემკვიდრეობის დაცვის ეროვნული სააგენტოს წერილით დადასტურდა, რომ რეზერვუარი-სალექარის განთავსების ტერიტორიაზე არქეოლოგიური ნიშნის მქონე ობიექტები და არტეფაქტები არ ფიქსირდება. </a:t>
                      </a:r>
                      <a:endParaRPr>
                        <a:latin typeface="+mj-lt"/>
                      </a:endParaRPr>
                    </a:p>
                    <a:p>
                      <a:pPr marL="171450" marR="0" lvl="0" indent="-171450" algn="just" rtl="0">
                        <a:spcBef>
                          <a:spcPts val="0"/>
                        </a:spcBef>
                        <a:spcAft>
                          <a:spcPts val="0"/>
                        </a:spcAft>
                        <a:buClr>
                          <a:srgbClr val="000000"/>
                        </a:buClr>
                        <a:buSzPts val="1100"/>
                        <a:buFont typeface="Noto Sans Symbols"/>
                        <a:buChar char="✔"/>
                      </a:pPr>
                      <a:r>
                        <a:rPr lang="ka-GE" sz="1100" b="0" i="0" u="none" strike="noStrike" cap="none">
                          <a:solidFill>
                            <a:srgbClr val="000000"/>
                          </a:solidFill>
                          <a:latin typeface="+mj-lt"/>
                          <a:ea typeface="Merriweather"/>
                          <a:cs typeface="Merriweather"/>
                          <a:sym typeface="Merriweather"/>
                        </a:rPr>
                        <a:t>საქმიანობის  პროცესში  დაცული იქნება  კულტურული მემკვიდრეობის შესახებ  არსებული სამართლებრივი ნორმები,   რასაც ითვალისიწინებს ,,საქართველოს კანონი კულტურული მემკვიდრეობის შესახებ“.</a:t>
                      </a:r>
                      <a:endParaRPr sz="1100" b="0" i="0" u="none" strike="noStrike" cap="none">
                        <a:solidFill>
                          <a:srgbClr val="000000"/>
                        </a:solidFill>
                        <a:latin typeface="+mj-lt"/>
                        <a:ea typeface="Merriweather"/>
                        <a:cs typeface="Merriweather"/>
                        <a:sym typeface="Merriweather"/>
                      </a:endParaRPr>
                    </a:p>
                  </a:txBody>
                  <a:tcPr marL="91450" marR="91450" marT="45725" marB="45725">
                    <a:solidFill>
                      <a:srgbClr val="FFF2CC"/>
                    </a:solidFill>
                  </a:tcPr>
                </a:tc>
                <a:extLst>
                  <a:ext uri="{0D108BD9-81ED-4DB2-BD59-A6C34878D82A}">
                    <a16:rowId xmlns:a16="http://schemas.microsoft.com/office/drawing/2014/main" val="10004"/>
                  </a:ext>
                </a:extLst>
              </a:tr>
              <a:tr h="299775">
                <a:tc gridSpan="3">
                  <a:txBody>
                    <a:bodyPr/>
                    <a:lstStyle/>
                    <a:p>
                      <a:pPr marL="0" marR="0" lvl="0" indent="0" algn="l" rtl="0">
                        <a:spcBef>
                          <a:spcPts val="0"/>
                        </a:spcBef>
                        <a:spcAft>
                          <a:spcPts val="0"/>
                        </a:spcAft>
                        <a:buNone/>
                      </a:pPr>
                      <a:r>
                        <a:rPr lang="ka-GE" sz="1100" b="1" i="0" u="none" strike="noStrike" cap="none">
                          <a:solidFill>
                            <a:srgbClr val="000000"/>
                          </a:solidFill>
                          <a:latin typeface="+mj-lt"/>
                          <a:ea typeface="Merriweather"/>
                          <a:cs typeface="Merriweather"/>
                          <a:sym typeface="Merriweather"/>
                        </a:rPr>
                        <a:t>ზემოქმედება ადამიანის ჯანმრთელობასა და უსაფრთხოებაზე</a:t>
                      </a:r>
                      <a:endParaRPr sz="1100" b="1" i="0" u="none" strike="noStrike" cap="none">
                        <a:solidFill>
                          <a:srgbClr val="000000"/>
                        </a:solidFill>
                        <a:latin typeface="+mj-lt"/>
                        <a:ea typeface="Merriweather"/>
                        <a:cs typeface="Merriweather"/>
                        <a:sym typeface="Merriweather"/>
                      </a:endParaRPr>
                    </a:p>
                  </a:txBody>
                  <a:tcPr marL="91450" marR="91450" marT="45725" marB="45725">
                    <a:solidFill>
                      <a:srgbClr val="FFF2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935700">
                <a:tc>
                  <a:txBody>
                    <a:bodyPr/>
                    <a:lstStyle/>
                    <a:p>
                      <a:pPr marL="171450" marR="0" lvl="0" indent="-171450" algn="l" rtl="0">
                        <a:lnSpc>
                          <a:spcPct val="100000"/>
                        </a:lnSpc>
                        <a:spcBef>
                          <a:spcPts val="0"/>
                        </a:spcBef>
                        <a:spcAft>
                          <a:spcPts val="0"/>
                        </a:spcAft>
                        <a:buClr>
                          <a:srgbClr val="000000"/>
                        </a:buClr>
                        <a:buSzPts val="1100"/>
                        <a:buFont typeface="Noto Sans Symbols"/>
                        <a:buChar char="⮚"/>
                      </a:pPr>
                      <a:r>
                        <a:rPr lang="ka-GE" sz="1100" b="0" i="0" u="none" strike="noStrike" cap="none">
                          <a:solidFill>
                            <a:srgbClr val="000000"/>
                          </a:solidFill>
                          <a:latin typeface="+mj-lt"/>
                          <a:ea typeface="Merriweather"/>
                          <a:cs typeface="Merriweather"/>
                          <a:sym typeface="Merriweather"/>
                        </a:rPr>
                        <a:t>რეზერვუარი-სალექარის ექსპლუატაცია</a:t>
                      </a:r>
                      <a:endParaRPr>
                        <a:latin typeface="+mj-lt"/>
                      </a:endParaRPr>
                    </a:p>
                    <a:p>
                      <a:pPr marL="171450" marR="0" lvl="0" indent="-171450" algn="l" rtl="0">
                        <a:lnSpc>
                          <a:spcPct val="100000"/>
                        </a:lnSpc>
                        <a:spcBef>
                          <a:spcPts val="0"/>
                        </a:spcBef>
                        <a:spcAft>
                          <a:spcPts val="0"/>
                        </a:spcAft>
                        <a:buClr>
                          <a:srgbClr val="000000"/>
                        </a:buClr>
                        <a:buSzPts val="1100"/>
                        <a:buFont typeface="Noto Sans Symbols"/>
                        <a:buChar char="⮚"/>
                      </a:pPr>
                      <a:r>
                        <a:rPr lang="ka-GE" sz="1100" b="0" i="0" u="none" strike="noStrike" cap="none">
                          <a:solidFill>
                            <a:srgbClr val="000000"/>
                          </a:solidFill>
                          <a:latin typeface="+mj-lt"/>
                          <a:ea typeface="Merriweather"/>
                          <a:cs typeface="Merriweather"/>
                          <a:sym typeface="Merriweather"/>
                        </a:rPr>
                        <a:t>რეზერვუარი-სალექარის სარემონტო სამუშაოები</a:t>
                      </a:r>
                      <a:endParaRPr>
                        <a:latin typeface="+mj-lt"/>
                      </a:endParaRPr>
                    </a:p>
                    <a:p>
                      <a:pPr marL="0" marR="0" lvl="0" indent="0" algn="l" rtl="0">
                        <a:lnSpc>
                          <a:spcPct val="100000"/>
                        </a:lnSpc>
                        <a:spcBef>
                          <a:spcPts val="0"/>
                        </a:spcBef>
                        <a:spcAft>
                          <a:spcPts val="0"/>
                        </a:spcAft>
                        <a:buClr>
                          <a:srgbClr val="000000"/>
                        </a:buClr>
                        <a:buSzPts val="1100"/>
                        <a:buFont typeface="Noto Sans Symbols"/>
                        <a:buNone/>
                      </a:pPr>
                      <a:r>
                        <a:rPr lang="ka-GE" sz="1100" b="0" i="0" u="none" strike="noStrike" cap="none">
                          <a:solidFill>
                            <a:srgbClr val="000000"/>
                          </a:solidFill>
                          <a:latin typeface="+mj-lt"/>
                          <a:ea typeface="Merriweather"/>
                          <a:cs typeface="Merriweather"/>
                          <a:sym typeface="Merriweather"/>
                        </a:rPr>
                        <a:t>სატრანსპორტო საშუალებების დაჯახება, დენის დარტყმა, ტრავმატიზმი ტექნიკასთან და სხვ. </a:t>
                      </a:r>
                      <a:endParaRPr sz="1100" b="0" i="0" u="none" strike="noStrike" cap="none">
                        <a:solidFill>
                          <a:srgbClr val="000000"/>
                        </a:solidFill>
                        <a:latin typeface="+mj-lt"/>
                        <a:ea typeface="Merriweather"/>
                        <a:cs typeface="Merriweather"/>
                        <a:sym typeface="Merriweather"/>
                      </a:endParaRPr>
                    </a:p>
                  </a:txBody>
                  <a:tcPr marL="91450" marR="91450" marT="45725" marB="45725">
                    <a:solidFill>
                      <a:srgbClr val="FFF2CC"/>
                    </a:solidFill>
                  </a:tcPr>
                </a:tc>
                <a:tc>
                  <a:txBody>
                    <a:bodyPr/>
                    <a:lstStyle/>
                    <a:p>
                      <a:pPr marL="171450" marR="0" lvl="0" indent="-171450" algn="l" rtl="0">
                        <a:lnSpc>
                          <a:spcPct val="100000"/>
                        </a:lnSpc>
                        <a:spcBef>
                          <a:spcPts val="0"/>
                        </a:spcBef>
                        <a:spcAft>
                          <a:spcPts val="0"/>
                        </a:spcAft>
                        <a:buClr>
                          <a:srgbClr val="000000"/>
                        </a:buClr>
                        <a:buSzPts val="1100"/>
                        <a:buFont typeface="Noto Sans Symbols"/>
                        <a:buChar char="⮚"/>
                      </a:pPr>
                      <a:r>
                        <a:rPr lang="ka-GE" sz="1100" b="0" i="0" u="none" strike="noStrike" cap="none">
                          <a:solidFill>
                            <a:srgbClr val="000000"/>
                          </a:solidFill>
                          <a:latin typeface="+mj-lt"/>
                          <a:ea typeface="Merriweather"/>
                          <a:cs typeface="Merriweather"/>
                          <a:sym typeface="Merriweather"/>
                        </a:rPr>
                        <a:t>დასაქმებული პერსონალი</a:t>
                      </a:r>
                      <a:endParaRPr sz="1100" b="0" i="0" u="none" strike="noStrike" cap="none">
                        <a:solidFill>
                          <a:srgbClr val="000000"/>
                        </a:solidFill>
                        <a:latin typeface="+mj-lt"/>
                        <a:ea typeface="Merriweather"/>
                        <a:cs typeface="Merriweather"/>
                        <a:sym typeface="Merriweather"/>
                      </a:endParaRPr>
                    </a:p>
                  </a:txBody>
                  <a:tcPr marL="91450" marR="91450" marT="45725" marB="45725">
                    <a:solidFill>
                      <a:srgbClr val="FFF2CC"/>
                    </a:solidFill>
                  </a:tcPr>
                </a:tc>
                <a:tc>
                  <a:txBody>
                    <a:bodyPr/>
                    <a:lstStyle/>
                    <a:p>
                      <a:pPr marL="171450" marR="0" lvl="0" indent="-171450" algn="l" rtl="0">
                        <a:spcBef>
                          <a:spcPts val="0"/>
                        </a:spcBef>
                        <a:spcAft>
                          <a:spcPts val="0"/>
                        </a:spcAft>
                        <a:buClr>
                          <a:schemeClr val="dk1"/>
                        </a:buClr>
                        <a:buSzPts val="1100"/>
                        <a:buFont typeface="Noto Sans Symbols"/>
                        <a:buChar char="✔"/>
                      </a:pPr>
                      <a:r>
                        <a:rPr lang="ka-GE" sz="1100" dirty="0">
                          <a:solidFill>
                            <a:schemeClr val="dk1"/>
                          </a:solidFill>
                          <a:latin typeface="+mj-lt"/>
                          <a:ea typeface="Merriweather"/>
                          <a:cs typeface="Merriweather"/>
                          <a:sym typeface="Merriweather"/>
                        </a:rPr>
                        <a:t>ტერიტორია შემოსაზღვრულია მჭიდრო მავთულბადით და მუდმივად კონტროლდება უსაფრთხოების სამსახურის მიერ. </a:t>
                      </a:r>
                      <a:endParaRPr dirty="0">
                        <a:latin typeface="+mj-lt"/>
                      </a:endParaRPr>
                    </a:p>
                    <a:p>
                      <a:pPr marL="171450" marR="0" lvl="0" indent="-171450" algn="l" rtl="0">
                        <a:spcBef>
                          <a:spcPts val="0"/>
                        </a:spcBef>
                        <a:spcAft>
                          <a:spcPts val="0"/>
                        </a:spcAft>
                        <a:buClr>
                          <a:schemeClr val="dk1"/>
                        </a:buClr>
                        <a:buSzPts val="1100"/>
                        <a:buFont typeface="Noto Sans Symbols"/>
                        <a:buChar char="✔"/>
                      </a:pPr>
                      <a:r>
                        <a:rPr lang="ka-GE" sz="1100" dirty="0">
                          <a:solidFill>
                            <a:schemeClr val="dk1"/>
                          </a:solidFill>
                          <a:latin typeface="+mj-lt"/>
                          <a:ea typeface="Merriweather"/>
                          <a:cs typeface="Merriweather"/>
                          <a:sym typeface="Merriweather"/>
                        </a:rPr>
                        <a:t>რეზერვუარი-სალექარის შემოღობვა </a:t>
                      </a:r>
                      <a:endParaRPr dirty="0">
                        <a:latin typeface="+mj-lt"/>
                      </a:endParaRPr>
                    </a:p>
                    <a:p>
                      <a:pPr marL="171450" marR="0" lvl="0" indent="-171450" algn="l" rtl="0">
                        <a:spcBef>
                          <a:spcPts val="0"/>
                        </a:spcBef>
                        <a:spcAft>
                          <a:spcPts val="0"/>
                        </a:spcAft>
                        <a:buClr>
                          <a:schemeClr val="dk1"/>
                        </a:buClr>
                        <a:buSzPts val="1100"/>
                        <a:buFont typeface="Noto Sans Symbols"/>
                        <a:buChar char="✔"/>
                      </a:pPr>
                      <a:r>
                        <a:rPr lang="ka-GE" sz="1100" dirty="0">
                          <a:solidFill>
                            <a:schemeClr val="dk1"/>
                          </a:solidFill>
                          <a:latin typeface="+mj-lt"/>
                          <a:ea typeface="Merriweather"/>
                          <a:cs typeface="Merriweather"/>
                          <a:sym typeface="Merriweather"/>
                        </a:rPr>
                        <a:t>გამაფრთხილებელი ნიშნების განთავსება</a:t>
                      </a:r>
                      <a:endParaRPr dirty="0">
                        <a:latin typeface="+mj-lt"/>
                      </a:endParaRPr>
                    </a:p>
                    <a:p>
                      <a:pPr marL="171450" marR="0" lvl="0" indent="-171450" algn="l" rtl="0">
                        <a:spcBef>
                          <a:spcPts val="0"/>
                        </a:spcBef>
                        <a:spcAft>
                          <a:spcPts val="0"/>
                        </a:spcAft>
                        <a:buClr>
                          <a:schemeClr val="dk1"/>
                        </a:buClr>
                        <a:buSzPts val="1100"/>
                        <a:buFont typeface="Noto Sans Symbols"/>
                        <a:buChar char="✔"/>
                      </a:pPr>
                      <a:r>
                        <a:rPr lang="ka-GE" sz="1100" dirty="0">
                          <a:solidFill>
                            <a:schemeClr val="dk1"/>
                          </a:solidFill>
                          <a:latin typeface="+mj-lt"/>
                          <a:ea typeface="Merriweather"/>
                          <a:cs typeface="Merriweather"/>
                          <a:sym typeface="Merriweather"/>
                        </a:rPr>
                        <a:t>უსაფრთხოების ნორმების დაცვის კონტროლი</a:t>
                      </a:r>
                      <a:endParaRPr sz="1100" dirty="0">
                        <a:solidFill>
                          <a:schemeClr val="dk1"/>
                        </a:solidFill>
                        <a:latin typeface="+mj-lt"/>
                        <a:ea typeface="Merriweather"/>
                        <a:cs typeface="Merriweather"/>
                        <a:sym typeface="Merriweather"/>
                      </a:endParaRPr>
                    </a:p>
                  </a:txBody>
                  <a:tcPr marL="91450" marR="91450" marT="45725" marB="45725">
                    <a:solidFill>
                      <a:srgbClr val="FFF2CC"/>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189" name="Google Shape;189;p29"/>
          <p:cNvSpPr/>
          <p:nvPr/>
        </p:nvSpPr>
        <p:spPr>
          <a:xfrm>
            <a:off x="1889760" y="175260"/>
            <a:ext cx="6934200"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1800" b="1" i="0" u="none" strike="noStrike" cap="none" dirty="0">
                <a:solidFill>
                  <a:schemeClr val="dk1"/>
                </a:solidFill>
                <a:latin typeface="+mj-lt"/>
                <a:ea typeface="Calibri"/>
                <a:cs typeface="Calibri"/>
                <a:sym typeface="Calibri"/>
              </a:rPr>
              <a:t>მონიტორინგის გეგმა</a:t>
            </a:r>
            <a:endParaRPr sz="1800" b="1" i="0" u="none" strike="noStrike" cap="none" dirty="0">
              <a:solidFill>
                <a:schemeClr val="dk1"/>
              </a:solidFill>
              <a:latin typeface="+mj-lt"/>
              <a:ea typeface="Calibri"/>
              <a:cs typeface="Calibri"/>
              <a:sym typeface="Calibri"/>
            </a:endParaRPr>
          </a:p>
        </p:txBody>
      </p:sp>
      <p:sp>
        <p:nvSpPr>
          <p:cNvPr id="190" name="Google Shape;190;p29"/>
          <p:cNvSpPr/>
          <p:nvPr/>
        </p:nvSpPr>
        <p:spPr>
          <a:xfrm>
            <a:off x="1737360" y="670560"/>
            <a:ext cx="8938260" cy="4555093"/>
          </a:xfrm>
          <a:prstGeom prst="rect">
            <a:avLst/>
          </a:prstGeom>
          <a:noFill/>
          <a:ln>
            <a:noFill/>
          </a:ln>
        </p:spPr>
        <p:txBody>
          <a:bodyPr spcFirstLastPara="1" wrap="square" lIns="91425" tIns="45700" rIns="91425" bIns="45700" anchor="t" anchorCtr="0">
            <a:noAutofit/>
          </a:bodyPr>
          <a:lstStyle/>
          <a:p>
            <a:pPr marL="285750" marR="0" lvl="0" indent="-196850" algn="l" rtl="0">
              <a:spcBef>
                <a:spcPts val="0"/>
              </a:spcBef>
              <a:spcAft>
                <a:spcPts val="0"/>
              </a:spcAft>
              <a:buClr>
                <a:schemeClr val="dk1"/>
              </a:buClr>
              <a:buSzPts val="1400"/>
              <a:buFont typeface="Noto Sans Symbols"/>
              <a:buNone/>
            </a:pPr>
            <a:endParaRPr sz="1400" b="1" i="0" u="none" strike="noStrike" cap="none" dirty="0">
              <a:solidFill>
                <a:schemeClr val="dk1"/>
              </a:solidFill>
              <a:latin typeface="+mj-lt"/>
              <a:ea typeface="Calibri"/>
              <a:cs typeface="Calibri"/>
              <a:sym typeface="Calibri"/>
            </a:endParaRPr>
          </a:p>
          <a:p>
            <a:pPr marL="285750" marR="0" lvl="0" indent="-285750" algn="l" rtl="0">
              <a:spcBef>
                <a:spcPts val="1200"/>
              </a:spcBef>
              <a:spcAft>
                <a:spcPts val="0"/>
              </a:spcAft>
              <a:buClr>
                <a:schemeClr val="dk1"/>
              </a:buClr>
              <a:buSzPts val="1400"/>
              <a:buFont typeface="Noto Sans Symbols"/>
              <a:buChar char="❖"/>
            </a:pPr>
            <a:r>
              <a:rPr lang="ka-GE" sz="1400" b="1" i="0" u="none" strike="noStrike" cap="none" dirty="0">
                <a:solidFill>
                  <a:schemeClr val="dk1"/>
                </a:solidFill>
                <a:latin typeface="+mj-lt"/>
                <a:ea typeface="Calibri"/>
                <a:cs typeface="Calibri"/>
                <a:sym typeface="Calibri"/>
              </a:rPr>
              <a:t>მიწისქვეშა (გრუნტის) წყლები</a:t>
            </a:r>
            <a:endParaRPr dirty="0">
              <a:latin typeface="+mj-lt"/>
            </a:endParaRPr>
          </a:p>
          <a:p>
            <a:pPr marL="0" marR="0" lvl="0" indent="0" algn="just" rtl="0">
              <a:spcBef>
                <a:spcPts val="1200"/>
              </a:spcBef>
              <a:spcAft>
                <a:spcPts val="0"/>
              </a:spcAft>
              <a:buNone/>
            </a:pPr>
            <a:r>
              <a:rPr lang="ka-GE" sz="1400" b="0" i="0" u="none" strike="noStrike" cap="none" dirty="0">
                <a:solidFill>
                  <a:schemeClr val="dk1"/>
                </a:solidFill>
                <a:latin typeface="+mj-lt"/>
                <a:ea typeface="Calibri"/>
                <a:cs typeface="Calibri"/>
                <a:sym typeface="Calibri"/>
              </a:rPr>
              <a:t>ეკოლოგიური ასპექტების და დადგენილი საკონტროლო ღონისძიებების საფუძველზე შემუშავებული გარემოსდაცვითი მონიტორინგის (თვითმონიტორინგის) პროგრამა მოიცავს დროის ინტერვალში კონკრეტულად გაწერილ  მოქმედებებს, რომლის მიზანია  ანალიზური კვლევის შედეგად განისაზღვროს მიწისქვეშა (გრუნტის) წყლის ქიმიური კომპონენტების შემადგენლობა და ასევე ვიზუალურად გაკონტროლდეს ზემოქმედების რისკის შემცველი ობიექტები. </a:t>
            </a:r>
            <a:endParaRPr sz="1400" b="0" i="0" u="none" strike="noStrike" cap="none" dirty="0">
              <a:solidFill>
                <a:schemeClr val="dk1"/>
              </a:solidFill>
              <a:latin typeface="+mj-lt"/>
              <a:ea typeface="Calibri"/>
              <a:cs typeface="Calibri"/>
              <a:sym typeface="Calibri"/>
            </a:endParaRPr>
          </a:p>
          <a:p>
            <a:pPr marL="0" marR="0" lvl="0" indent="0" algn="just" rtl="0">
              <a:spcBef>
                <a:spcPts val="1200"/>
              </a:spcBef>
              <a:spcAft>
                <a:spcPts val="0"/>
              </a:spcAft>
              <a:buNone/>
            </a:pPr>
            <a:endParaRPr sz="1400" b="0" i="0" u="none" strike="noStrike" cap="none" dirty="0">
              <a:solidFill>
                <a:schemeClr val="dk1"/>
              </a:solidFill>
              <a:latin typeface="+mj-lt"/>
              <a:ea typeface="Calibri"/>
              <a:cs typeface="Calibri"/>
              <a:sym typeface="Calibri"/>
            </a:endParaRPr>
          </a:p>
          <a:p>
            <a:pPr marL="285750" marR="0" lvl="0" indent="-285750" algn="l" rtl="0">
              <a:spcBef>
                <a:spcPts val="1200"/>
              </a:spcBef>
              <a:spcAft>
                <a:spcPts val="0"/>
              </a:spcAft>
              <a:buClr>
                <a:schemeClr val="dk1"/>
              </a:buClr>
              <a:buSzPts val="1400"/>
              <a:buFont typeface="Noto Sans Symbols"/>
              <a:buChar char="❖"/>
            </a:pPr>
            <a:r>
              <a:rPr lang="ka-GE" sz="1400" b="1" i="0" u="none" strike="noStrike" cap="none" dirty="0">
                <a:solidFill>
                  <a:schemeClr val="dk1"/>
                </a:solidFill>
                <a:latin typeface="+mj-lt"/>
                <a:ea typeface="Calibri"/>
                <a:cs typeface="Calibri"/>
                <a:sym typeface="Calibri"/>
              </a:rPr>
              <a:t>ბიომრავალფეროვნება (ცხოველები და ფრინველები)</a:t>
            </a:r>
            <a:endParaRPr dirty="0">
              <a:latin typeface="+mj-lt"/>
            </a:endParaRPr>
          </a:p>
          <a:p>
            <a:pPr marL="0" marR="0" lvl="0" indent="0" algn="just" rtl="0">
              <a:spcBef>
                <a:spcPts val="1200"/>
              </a:spcBef>
              <a:spcAft>
                <a:spcPts val="0"/>
              </a:spcAft>
              <a:buNone/>
            </a:pPr>
            <a:r>
              <a:rPr lang="ka-GE" sz="1400" b="0" i="0" u="none" strike="noStrike" cap="none" dirty="0">
                <a:solidFill>
                  <a:schemeClr val="dk1"/>
                </a:solidFill>
                <a:latin typeface="+mj-lt"/>
                <a:ea typeface="Calibri"/>
                <a:cs typeface="Calibri"/>
                <a:sym typeface="Calibri"/>
              </a:rPr>
              <a:t>ბიომრავალფეროვნების გარემოსდაცვითი მონიტორინგის (თვითმონიტორინგის) პროგრამა მოიცავს დროის ინტერვალში კონკრეტულად გაწერილ  მოქმედებებს, რომლის მიზანია  ცხოვეთა სამყაროს შესახებ კანონის და საქართველოს ნორმატიული აქტებით დადგენილ ნორმებთან შესაბამისობა.</a:t>
            </a:r>
            <a:endParaRPr dirty="0">
              <a:latin typeface="+mj-lt"/>
            </a:endParaRPr>
          </a:p>
          <a:p>
            <a:pPr marL="0" marR="0" lvl="0" indent="0" algn="just" rtl="0">
              <a:spcBef>
                <a:spcPts val="1200"/>
              </a:spcBef>
              <a:spcAft>
                <a:spcPts val="0"/>
              </a:spcAft>
              <a:buNone/>
            </a:pPr>
            <a:r>
              <a:rPr lang="ka-GE" sz="1400" b="0" i="0" u="none" strike="noStrike" cap="none" dirty="0">
                <a:solidFill>
                  <a:schemeClr val="dk1"/>
                </a:solidFill>
                <a:latin typeface="+mj-lt"/>
                <a:ea typeface="Calibri"/>
                <a:cs typeface="Calibri"/>
                <a:sym typeface="Calibri"/>
              </a:rPr>
              <a:t> </a:t>
            </a:r>
            <a:endParaRPr sz="1400" b="1" i="0" u="none" strike="noStrike" cap="none" dirty="0">
              <a:solidFill>
                <a:schemeClr val="dk1"/>
              </a:solidFill>
              <a:latin typeface="+mj-lt"/>
              <a:ea typeface="Calibri"/>
              <a:cs typeface="Calibri"/>
              <a:sym typeface="Calibri"/>
            </a:endParaRPr>
          </a:p>
          <a:p>
            <a:pPr marL="285750" marR="0" lvl="0" indent="-196850" algn="l" rtl="0">
              <a:spcBef>
                <a:spcPts val="1200"/>
              </a:spcBef>
              <a:spcAft>
                <a:spcPts val="0"/>
              </a:spcAft>
              <a:buClr>
                <a:schemeClr val="dk1"/>
              </a:buClr>
              <a:buSzPts val="1400"/>
              <a:buFont typeface="Noto Sans Symbols"/>
              <a:buNone/>
            </a:pPr>
            <a:endParaRPr sz="1400" b="1" i="0" u="none" strike="noStrike" cap="none" dirty="0">
              <a:solidFill>
                <a:schemeClr val="dk1"/>
              </a:solidFill>
              <a:latin typeface="+mj-lt"/>
              <a:ea typeface="Calibri"/>
              <a:cs typeface="Calibri"/>
              <a:sym typeface="Calibri"/>
            </a:endParaRPr>
          </a:p>
          <a:p>
            <a:pPr marL="285750" marR="0" lvl="0" indent="-196850" algn="l" rtl="0">
              <a:spcBef>
                <a:spcPts val="1200"/>
              </a:spcBef>
              <a:spcAft>
                <a:spcPts val="0"/>
              </a:spcAft>
              <a:buClr>
                <a:schemeClr val="dk1"/>
              </a:buClr>
              <a:buSzPts val="1400"/>
              <a:buFont typeface="Noto Sans Symbols"/>
              <a:buNone/>
            </a:pPr>
            <a:endParaRPr sz="1400" b="1" i="0" u="none" strike="noStrike" cap="none" dirty="0">
              <a:solidFill>
                <a:schemeClr val="dk1"/>
              </a:solidFill>
              <a:latin typeface="+mj-lt"/>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sp>
        <p:nvSpPr>
          <p:cNvPr id="195" name="Google Shape;195;p30"/>
          <p:cNvSpPr/>
          <p:nvPr/>
        </p:nvSpPr>
        <p:spPr>
          <a:xfrm>
            <a:off x="1325880" y="175261"/>
            <a:ext cx="88392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ka-GE" sz="1800" b="1" i="0" u="none" strike="noStrike" cap="none" dirty="0">
                <a:solidFill>
                  <a:schemeClr val="dk1"/>
                </a:solidFill>
                <a:latin typeface="+mj-lt"/>
                <a:ea typeface="Calibri"/>
                <a:cs typeface="Calibri"/>
                <a:sym typeface="Calibri"/>
              </a:rPr>
              <a:t>მისიწქვეშა (გრუნტის) წყლების მონიტორინგის (თვითმონიტორინგის) პროგრამა </a:t>
            </a:r>
            <a:endParaRPr sz="1800" b="1" dirty="0">
              <a:solidFill>
                <a:schemeClr val="dk1"/>
              </a:solidFill>
              <a:latin typeface="+mj-lt"/>
              <a:ea typeface="Calibri"/>
              <a:cs typeface="Calibri"/>
              <a:sym typeface="Calibri"/>
            </a:endParaRPr>
          </a:p>
        </p:txBody>
      </p:sp>
      <p:graphicFrame>
        <p:nvGraphicFramePr>
          <p:cNvPr id="196" name="Google Shape;196;p30"/>
          <p:cNvGraphicFramePr/>
          <p:nvPr>
            <p:extLst>
              <p:ext uri="{D42A27DB-BD31-4B8C-83A1-F6EECF244321}">
                <p14:modId xmlns:p14="http://schemas.microsoft.com/office/powerpoint/2010/main" val="1564855104"/>
              </p:ext>
            </p:extLst>
          </p:nvPr>
        </p:nvGraphicFramePr>
        <p:xfrm>
          <a:off x="1036321" y="543241"/>
          <a:ext cx="9471675" cy="5933800"/>
        </p:xfrm>
        <a:graphic>
          <a:graphicData uri="http://schemas.openxmlformats.org/drawingml/2006/table">
            <a:tbl>
              <a:tblPr>
                <a:noFill/>
                <a:tableStyleId>{399549F0-07B2-461D-935D-1195F274FE1B}</a:tableStyleId>
              </a:tblPr>
              <a:tblGrid>
                <a:gridCol w="1104900">
                  <a:extLst>
                    <a:ext uri="{9D8B030D-6E8A-4147-A177-3AD203B41FA5}">
                      <a16:colId xmlns:a16="http://schemas.microsoft.com/office/drawing/2014/main" val="20000"/>
                    </a:ext>
                  </a:extLst>
                </a:gridCol>
                <a:gridCol w="1844050">
                  <a:extLst>
                    <a:ext uri="{9D8B030D-6E8A-4147-A177-3AD203B41FA5}">
                      <a16:colId xmlns:a16="http://schemas.microsoft.com/office/drawing/2014/main" val="20001"/>
                    </a:ext>
                  </a:extLst>
                </a:gridCol>
                <a:gridCol w="1112525">
                  <a:extLst>
                    <a:ext uri="{9D8B030D-6E8A-4147-A177-3AD203B41FA5}">
                      <a16:colId xmlns:a16="http://schemas.microsoft.com/office/drawing/2014/main" val="20002"/>
                    </a:ext>
                  </a:extLst>
                </a:gridCol>
                <a:gridCol w="891550">
                  <a:extLst>
                    <a:ext uri="{9D8B030D-6E8A-4147-A177-3AD203B41FA5}">
                      <a16:colId xmlns:a16="http://schemas.microsoft.com/office/drawing/2014/main" val="20003"/>
                    </a:ext>
                  </a:extLst>
                </a:gridCol>
                <a:gridCol w="746750">
                  <a:extLst>
                    <a:ext uri="{9D8B030D-6E8A-4147-A177-3AD203B41FA5}">
                      <a16:colId xmlns:a16="http://schemas.microsoft.com/office/drawing/2014/main" val="20004"/>
                    </a:ext>
                  </a:extLst>
                </a:gridCol>
                <a:gridCol w="1198075">
                  <a:extLst>
                    <a:ext uri="{9D8B030D-6E8A-4147-A177-3AD203B41FA5}">
                      <a16:colId xmlns:a16="http://schemas.microsoft.com/office/drawing/2014/main" val="20005"/>
                    </a:ext>
                  </a:extLst>
                </a:gridCol>
                <a:gridCol w="1441350">
                  <a:extLst>
                    <a:ext uri="{9D8B030D-6E8A-4147-A177-3AD203B41FA5}">
                      <a16:colId xmlns:a16="http://schemas.microsoft.com/office/drawing/2014/main" val="20006"/>
                    </a:ext>
                  </a:extLst>
                </a:gridCol>
                <a:gridCol w="1132475">
                  <a:extLst>
                    <a:ext uri="{9D8B030D-6E8A-4147-A177-3AD203B41FA5}">
                      <a16:colId xmlns:a16="http://schemas.microsoft.com/office/drawing/2014/main" val="20007"/>
                    </a:ext>
                  </a:extLst>
                </a:gridCol>
              </a:tblGrid>
              <a:tr h="367100">
                <a:tc gridSpan="2">
                  <a:txBody>
                    <a:bodyPr/>
                    <a:lstStyle/>
                    <a:p>
                      <a:pPr marL="0" marR="0" lvl="0" indent="0" algn="ctr" rtl="0">
                        <a:lnSpc>
                          <a:spcPct val="107000"/>
                        </a:lnSpc>
                        <a:spcBef>
                          <a:spcPts val="0"/>
                        </a:spcBef>
                        <a:spcAft>
                          <a:spcPts val="0"/>
                        </a:spcAft>
                        <a:buNone/>
                      </a:pPr>
                      <a:r>
                        <a:rPr lang="ka-GE" sz="1000" b="1">
                          <a:latin typeface="+mj-lt"/>
                          <a:ea typeface="Calibri"/>
                          <a:cs typeface="Calibri"/>
                          <a:sym typeface="Calibri"/>
                        </a:rPr>
                        <a:t>მონიტორინგს დაქვემდებარებული კომპონენტი</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hMerge="1">
                  <a:txBody>
                    <a:bodyPr/>
                    <a:lstStyle/>
                    <a:p>
                      <a:endParaRPr lang="en-US"/>
                    </a:p>
                  </a:txBody>
                  <a:tcPr/>
                </a:tc>
                <a:tc gridSpan="2">
                  <a:txBody>
                    <a:bodyPr/>
                    <a:lstStyle/>
                    <a:p>
                      <a:pPr marL="0" marR="0" lvl="0" indent="0" algn="ctr" rtl="0">
                        <a:lnSpc>
                          <a:spcPct val="107000"/>
                        </a:lnSpc>
                        <a:spcBef>
                          <a:spcPts val="0"/>
                        </a:spcBef>
                        <a:spcAft>
                          <a:spcPts val="0"/>
                        </a:spcAft>
                        <a:buNone/>
                      </a:pPr>
                      <a:r>
                        <a:rPr lang="ka-GE" sz="1000" b="1">
                          <a:latin typeface="+mj-lt"/>
                          <a:ea typeface="Calibri"/>
                          <a:cs typeface="Calibri"/>
                          <a:sym typeface="Calibri"/>
                        </a:rPr>
                        <a:t>ადგილმდებარეობა</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hMerge="1">
                  <a:txBody>
                    <a:bodyPr/>
                    <a:lstStyle/>
                    <a:p>
                      <a:endParaRPr lang="en-US"/>
                    </a:p>
                  </a:txBody>
                  <a:tcPr/>
                </a:tc>
                <a:tc rowSpan="2">
                  <a:txBody>
                    <a:bodyPr/>
                    <a:lstStyle/>
                    <a:p>
                      <a:pPr marL="0" marR="0" lvl="0" indent="0" algn="ctr" rtl="0">
                        <a:lnSpc>
                          <a:spcPct val="107000"/>
                        </a:lnSpc>
                        <a:spcBef>
                          <a:spcPts val="0"/>
                        </a:spcBef>
                        <a:spcAft>
                          <a:spcPts val="0"/>
                        </a:spcAft>
                        <a:buNone/>
                      </a:pPr>
                      <a:r>
                        <a:rPr lang="ka-GE" sz="1000" b="1">
                          <a:latin typeface="+mj-lt"/>
                          <a:ea typeface="Calibri"/>
                          <a:cs typeface="Calibri"/>
                          <a:sym typeface="Calibri"/>
                        </a:rPr>
                        <a:t>მონიტორინგის  სიხშირე</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lnSpc>
                          <a:spcPct val="107000"/>
                        </a:lnSpc>
                        <a:spcBef>
                          <a:spcPts val="0"/>
                        </a:spcBef>
                        <a:spcAft>
                          <a:spcPts val="0"/>
                        </a:spcAft>
                        <a:buNone/>
                      </a:pPr>
                      <a:r>
                        <a:rPr lang="ka-GE" sz="1000" b="1">
                          <a:latin typeface="+mj-lt"/>
                          <a:ea typeface="Calibri"/>
                          <a:cs typeface="Calibri"/>
                          <a:sym typeface="Calibri"/>
                        </a:rPr>
                        <a:t>მონიტორინგის მეთოდები</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lnSpc>
                          <a:spcPct val="107000"/>
                        </a:lnSpc>
                        <a:spcBef>
                          <a:spcPts val="0"/>
                        </a:spcBef>
                        <a:spcAft>
                          <a:spcPts val="0"/>
                        </a:spcAft>
                        <a:buNone/>
                      </a:pPr>
                      <a:r>
                        <a:rPr lang="ka-GE" sz="1000" b="1">
                          <a:latin typeface="+mj-lt"/>
                          <a:ea typeface="Calibri"/>
                          <a:cs typeface="Calibri"/>
                          <a:sym typeface="Calibri"/>
                        </a:rPr>
                        <a:t>მონიტორინგის მიზანი</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lnSpc>
                          <a:spcPct val="107000"/>
                        </a:lnSpc>
                        <a:spcBef>
                          <a:spcPts val="0"/>
                        </a:spcBef>
                        <a:spcAft>
                          <a:spcPts val="0"/>
                        </a:spcAft>
                        <a:buNone/>
                      </a:pPr>
                      <a:r>
                        <a:rPr lang="ka-GE" sz="1000" b="1">
                          <a:latin typeface="+mj-lt"/>
                          <a:ea typeface="Calibri"/>
                          <a:cs typeface="Calibri"/>
                          <a:sym typeface="Calibri"/>
                        </a:rPr>
                        <a:t>პასუხისმგებელი პირი</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280000">
                <a:tc>
                  <a:txBody>
                    <a:bodyPr/>
                    <a:lstStyle/>
                    <a:p>
                      <a:pPr marL="0" marR="0" lvl="0" indent="0" algn="ctr" rtl="0">
                        <a:lnSpc>
                          <a:spcPct val="107000"/>
                        </a:lnSpc>
                        <a:spcBef>
                          <a:spcPts val="0"/>
                        </a:spcBef>
                        <a:spcAft>
                          <a:spcPts val="0"/>
                        </a:spcAft>
                        <a:buNone/>
                      </a:pPr>
                      <a:r>
                        <a:rPr lang="ka-GE" sz="1000" b="1">
                          <a:latin typeface="+mj-lt"/>
                          <a:ea typeface="Calibri"/>
                          <a:cs typeface="Calibri"/>
                          <a:sym typeface="Calibri"/>
                        </a:rPr>
                        <a:t>ობიექტი</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ka-GE" sz="1000" b="1">
                          <a:latin typeface="+mj-lt"/>
                          <a:ea typeface="Calibri"/>
                          <a:cs typeface="Calibri"/>
                          <a:sym typeface="Calibri"/>
                        </a:rPr>
                        <a:t>საკონტროლო ინგრედიენტი</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ka-GE" sz="1000" b="1">
                          <a:latin typeface="+mj-lt"/>
                          <a:ea typeface="Calibri"/>
                          <a:cs typeface="Calibri"/>
                          <a:sym typeface="Calibri"/>
                        </a:rPr>
                        <a:t>დასახელება</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ka-GE" sz="1000" b="1">
                          <a:latin typeface="+mj-lt"/>
                          <a:ea typeface="Calibri"/>
                          <a:cs typeface="Calibri"/>
                          <a:sym typeface="Calibri"/>
                        </a:rPr>
                        <a:t>GPS/X;Y</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61575">
                <a:tc rowSpan="6">
                  <a:txBody>
                    <a:bodyPr/>
                    <a:lstStyle/>
                    <a:p>
                      <a:pPr marL="0" marR="0" lvl="0" indent="0" algn="ctr" rtl="0">
                        <a:lnSpc>
                          <a:spcPct val="107000"/>
                        </a:lnSpc>
                        <a:spcBef>
                          <a:spcPts val="0"/>
                        </a:spcBef>
                        <a:spcAft>
                          <a:spcPts val="0"/>
                        </a:spcAft>
                        <a:buNone/>
                      </a:pPr>
                      <a:r>
                        <a:rPr lang="ka-GE" sz="1000" b="1">
                          <a:latin typeface="+mj-lt"/>
                          <a:ea typeface="Calibri"/>
                          <a:cs typeface="Calibri"/>
                          <a:sym typeface="Calibri"/>
                        </a:rPr>
                        <a:t>მიწისქვეშა (გრუნტის) წყალი</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ka-GE" sz="1000">
                          <a:latin typeface="+mj-lt"/>
                          <a:ea typeface="Calibri"/>
                          <a:cs typeface="Calibri"/>
                          <a:sym typeface="Calibri"/>
                        </a:rPr>
                        <a:t>PH</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rowSpan="6">
                  <a:txBody>
                    <a:bodyPr/>
                    <a:lstStyle/>
                    <a:p>
                      <a:pPr marL="0" marR="0" lvl="0" indent="0" algn="ctr" rtl="0">
                        <a:lnSpc>
                          <a:spcPct val="107000"/>
                        </a:lnSpc>
                        <a:spcBef>
                          <a:spcPts val="0"/>
                        </a:spcBef>
                        <a:spcAft>
                          <a:spcPts val="0"/>
                        </a:spcAft>
                        <a:buNone/>
                      </a:pPr>
                      <a:r>
                        <a:rPr lang="ka-GE" sz="1000">
                          <a:latin typeface="+mj-lt"/>
                          <a:ea typeface="Calibri"/>
                          <a:cs typeface="Calibri"/>
                          <a:sym typeface="Calibri"/>
                        </a:rPr>
                        <a:t>ჭაბურღილები</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rowSpan="6">
                  <a:txBody>
                    <a:bodyPr/>
                    <a:lstStyle/>
                    <a:p>
                      <a:pPr marL="0" marR="0" lvl="0" indent="0" algn="ctr" rtl="0">
                        <a:lnSpc>
                          <a:spcPct val="107000"/>
                        </a:lnSpc>
                        <a:spcBef>
                          <a:spcPts val="0"/>
                        </a:spcBef>
                        <a:spcAft>
                          <a:spcPts val="0"/>
                        </a:spcAft>
                        <a:buNone/>
                      </a:pPr>
                      <a:r>
                        <a:rPr lang="ka-GE" sz="1000">
                          <a:latin typeface="+mj-lt"/>
                          <a:ea typeface="Calibri"/>
                          <a:cs typeface="Calibri"/>
                          <a:sym typeface="Calibri"/>
                        </a:rPr>
                        <a:t>რეზერვუარ-სალექრის მიმდებარედ ქვედა პერიმეტრში</a:t>
                      </a:r>
                      <a:endParaRPr sz="1000">
                        <a:latin typeface="+mj-lt"/>
                        <a:ea typeface="Calibri"/>
                        <a:cs typeface="Calibri"/>
                        <a:sym typeface="Calibri"/>
                      </a:endParaRPr>
                    </a:p>
                    <a:p>
                      <a:pPr marL="0" marR="0" lvl="0" indent="0" algn="ctr" rtl="0">
                        <a:lnSpc>
                          <a:spcPct val="107000"/>
                        </a:lnSpc>
                        <a:spcBef>
                          <a:spcPts val="0"/>
                        </a:spcBef>
                        <a:spcAft>
                          <a:spcPts val="0"/>
                        </a:spcAft>
                        <a:buNone/>
                      </a:pPr>
                      <a:r>
                        <a:rPr lang="ka-GE" sz="1000">
                          <a:latin typeface="+mj-lt"/>
                          <a:ea typeface="Calibri"/>
                          <a:cs typeface="Calibri"/>
                          <a:sym typeface="Calibri"/>
                        </a:rPr>
                        <a:t> </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rowSpan="6">
                  <a:txBody>
                    <a:bodyPr/>
                    <a:lstStyle/>
                    <a:p>
                      <a:pPr marL="0" marR="0" lvl="0" indent="0" algn="ctr" rtl="0">
                        <a:lnSpc>
                          <a:spcPct val="107000"/>
                        </a:lnSpc>
                        <a:spcBef>
                          <a:spcPts val="0"/>
                        </a:spcBef>
                        <a:spcAft>
                          <a:spcPts val="0"/>
                        </a:spcAft>
                        <a:buNone/>
                      </a:pPr>
                      <a:r>
                        <a:rPr lang="ka-GE" sz="1000">
                          <a:latin typeface="+mj-lt"/>
                          <a:ea typeface="Calibri"/>
                          <a:cs typeface="Calibri"/>
                          <a:sym typeface="Calibri"/>
                        </a:rPr>
                        <a:t>თვეში ერთხელ</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rowSpan="6">
                  <a:txBody>
                    <a:bodyPr/>
                    <a:lstStyle/>
                    <a:p>
                      <a:pPr marL="0" marR="0" lvl="0" indent="0" algn="ctr" rtl="0">
                        <a:lnSpc>
                          <a:spcPct val="107000"/>
                        </a:lnSpc>
                        <a:spcBef>
                          <a:spcPts val="0"/>
                        </a:spcBef>
                        <a:spcAft>
                          <a:spcPts val="0"/>
                        </a:spcAft>
                        <a:buNone/>
                      </a:pPr>
                      <a:r>
                        <a:rPr lang="ka-GE" sz="1000">
                          <a:latin typeface="+mj-lt"/>
                          <a:ea typeface="Calibri"/>
                          <a:cs typeface="Calibri"/>
                          <a:sym typeface="Calibri"/>
                        </a:rPr>
                        <a:t>ლაბორატორიული კვლევა/ინსტრუმენტალური გაზომვა</a:t>
                      </a:r>
                      <a:endParaRPr sz="1000">
                        <a:latin typeface="+mj-lt"/>
                        <a:ea typeface="Calibri"/>
                        <a:cs typeface="Calibri"/>
                        <a:sym typeface="Calibri"/>
                      </a:endParaRPr>
                    </a:p>
                    <a:p>
                      <a:pPr marL="0" marR="0" lvl="0" indent="0" algn="ctr" rtl="0">
                        <a:lnSpc>
                          <a:spcPct val="107000"/>
                        </a:lnSpc>
                        <a:spcBef>
                          <a:spcPts val="0"/>
                        </a:spcBef>
                        <a:spcAft>
                          <a:spcPts val="0"/>
                        </a:spcAft>
                        <a:buNone/>
                      </a:pPr>
                      <a:r>
                        <a:rPr lang="ka-GE" sz="1000">
                          <a:latin typeface="+mj-lt"/>
                          <a:ea typeface="Calibri"/>
                          <a:cs typeface="Calibri"/>
                          <a:sym typeface="Calibri"/>
                        </a:rPr>
                        <a:t> </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rowSpan="6">
                  <a:txBody>
                    <a:bodyPr/>
                    <a:lstStyle/>
                    <a:p>
                      <a:pPr marL="0" marR="0" lvl="0" indent="0" algn="ctr" rtl="0">
                        <a:lnSpc>
                          <a:spcPct val="107000"/>
                        </a:lnSpc>
                        <a:spcBef>
                          <a:spcPts val="0"/>
                        </a:spcBef>
                        <a:spcAft>
                          <a:spcPts val="0"/>
                        </a:spcAft>
                        <a:buNone/>
                      </a:pPr>
                      <a:r>
                        <a:rPr lang="ka-GE" sz="1000">
                          <a:latin typeface="+mj-lt"/>
                          <a:ea typeface="Calibri"/>
                          <a:cs typeface="Calibri"/>
                          <a:sym typeface="Calibri"/>
                        </a:rPr>
                        <a:t>მიწისქვეშა წყლის დაცვიზ მიზნით ხარისხის შესაბამისობის უზრუნველყოფა</a:t>
                      </a:r>
                      <a:endParaRPr sz="1000">
                        <a:latin typeface="+mj-lt"/>
                        <a:ea typeface="Calibri"/>
                        <a:cs typeface="Calibri"/>
                        <a:sym typeface="Calibri"/>
                      </a:endParaRPr>
                    </a:p>
                    <a:p>
                      <a:pPr marL="0" marR="0" lvl="0" indent="0" algn="ctr" rtl="0">
                        <a:lnSpc>
                          <a:spcPct val="107000"/>
                        </a:lnSpc>
                        <a:spcBef>
                          <a:spcPts val="0"/>
                        </a:spcBef>
                        <a:spcAft>
                          <a:spcPts val="0"/>
                        </a:spcAft>
                        <a:buNone/>
                      </a:pPr>
                      <a:r>
                        <a:rPr lang="ka-GE" sz="1000">
                          <a:latin typeface="+mj-lt"/>
                          <a:ea typeface="Calibri"/>
                          <a:cs typeface="Calibri"/>
                          <a:sym typeface="Calibri"/>
                        </a:rPr>
                        <a:t>საქართველოს ნორმატიული აქტებით დადგენილ ნორმებთან.</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rowSpan="6">
                  <a:txBody>
                    <a:bodyPr/>
                    <a:lstStyle/>
                    <a:p>
                      <a:pPr marL="0" marR="0" lvl="0" indent="0" algn="ctr" rtl="0">
                        <a:lnSpc>
                          <a:spcPct val="107000"/>
                        </a:lnSpc>
                        <a:spcBef>
                          <a:spcPts val="0"/>
                        </a:spcBef>
                        <a:spcAft>
                          <a:spcPts val="0"/>
                        </a:spcAft>
                        <a:buNone/>
                      </a:pPr>
                      <a:r>
                        <a:rPr lang="ka-GE" sz="1000">
                          <a:latin typeface="+mj-lt"/>
                          <a:ea typeface="Calibri"/>
                          <a:cs typeface="Calibri"/>
                          <a:sym typeface="Calibri"/>
                        </a:rPr>
                        <a:t>შპს ,,RMG Auramine’’-ის გარემოსდაცვითი მმართველი</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2"/>
                  </a:ext>
                </a:extLst>
              </a:tr>
              <a:tr h="203275">
                <a:tc vMerge="1">
                  <a:txBody>
                    <a:bodyPr/>
                    <a:lstStyle/>
                    <a:p>
                      <a:endParaRPr lang="en-US"/>
                    </a:p>
                  </a:txBody>
                  <a:tcPr/>
                </a:tc>
                <a:tc>
                  <a:txBody>
                    <a:bodyPr/>
                    <a:lstStyle/>
                    <a:p>
                      <a:pPr marL="0" marR="0" lvl="0" indent="0" algn="ctr" rtl="0">
                        <a:lnSpc>
                          <a:spcPct val="107000"/>
                        </a:lnSpc>
                        <a:spcBef>
                          <a:spcPts val="0"/>
                        </a:spcBef>
                        <a:spcAft>
                          <a:spcPts val="0"/>
                        </a:spcAft>
                        <a:buNone/>
                      </a:pPr>
                      <a:r>
                        <a:rPr lang="ka-GE" sz="1000">
                          <a:latin typeface="+mj-lt"/>
                          <a:ea typeface="Calibri"/>
                          <a:cs typeface="Calibri"/>
                          <a:sym typeface="Calibri"/>
                        </a:rPr>
                        <a:t>სპილენძი (Cu)</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03275">
                <a:tc vMerge="1">
                  <a:txBody>
                    <a:bodyPr/>
                    <a:lstStyle/>
                    <a:p>
                      <a:endParaRPr lang="en-US"/>
                    </a:p>
                  </a:txBody>
                  <a:tcPr/>
                </a:tc>
                <a:tc>
                  <a:txBody>
                    <a:bodyPr/>
                    <a:lstStyle/>
                    <a:p>
                      <a:pPr marL="0" marR="0" lvl="0" indent="0" algn="ctr" rtl="0">
                        <a:lnSpc>
                          <a:spcPct val="107000"/>
                        </a:lnSpc>
                        <a:spcBef>
                          <a:spcPts val="0"/>
                        </a:spcBef>
                        <a:spcAft>
                          <a:spcPts val="0"/>
                        </a:spcAft>
                        <a:buNone/>
                      </a:pPr>
                      <a:r>
                        <a:rPr lang="ka-GE" sz="1000">
                          <a:latin typeface="+mj-lt"/>
                          <a:ea typeface="Calibri"/>
                          <a:cs typeface="Calibri"/>
                          <a:sym typeface="Calibri"/>
                        </a:rPr>
                        <a:t>თუთია (Zn)</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203275">
                <a:tc vMerge="1">
                  <a:txBody>
                    <a:bodyPr/>
                    <a:lstStyle/>
                    <a:p>
                      <a:endParaRPr lang="en-US"/>
                    </a:p>
                  </a:txBody>
                  <a:tcPr/>
                </a:tc>
                <a:tc>
                  <a:txBody>
                    <a:bodyPr/>
                    <a:lstStyle/>
                    <a:p>
                      <a:pPr marL="0" marR="0" lvl="0" indent="0" algn="ctr" rtl="0">
                        <a:lnSpc>
                          <a:spcPct val="107000"/>
                        </a:lnSpc>
                        <a:spcBef>
                          <a:spcPts val="0"/>
                        </a:spcBef>
                        <a:spcAft>
                          <a:spcPts val="0"/>
                        </a:spcAft>
                        <a:buNone/>
                      </a:pPr>
                      <a:r>
                        <a:rPr lang="ka-GE" sz="1000">
                          <a:latin typeface="+mj-lt"/>
                          <a:ea typeface="Calibri"/>
                          <a:cs typeface="Calibri"/>
                          <a:sym typeface="Calibri"/>
                        </a:rPr>
                        <a:t>რკინა (Fe)</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61575">
                <a:tc vMerge="1">
                  <a:txBody>
                    <a:bodyPr/>
                    <a:lstStyle/>
                    <a:p>
                      <a:endParaRPr lang="en-US"/>
                    </a:p>
                  </a:txBody>
                  <a:tcPr/>
                </a:tc>
                <a:tc>
                  <a:txBody>
                    <a:bodyPr/>
                    <a:lstStyle/>
                    <a:p>
                      <a:pPr marL="0" marR="0" lvl="0" indent="0" algn="ctr" rtl="0">
                        <a:lnSpc>
                          <a:spcPct val="107000"/>
                        </a:lnSpc>
                        <a:spcBef>
                          <a:spcPts val="0"/>
                        </a:spcBef>
                        <a:spcAft>
                          <a:spcPts val="0"/>
                        </a:spcAft>
                        <a:buNone/>
                      </a:pPr>
                      <a:r>
                        <a:rPr lang="ka-GE" sz="1000">
                          <a:latin typeface="+mj-lt"/>
                          <a:ea typeface="Calibri"/>
                          <a:cs typeface="Calibri"/>
                          <a:sym typeface="Calibri"/>
                        </a:rPr>
                        <a:t>სულფატები(SO4)</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558225">
                <a:tc vMerge="1">
                  <a:txBody>
                    <a:bodyPr/>
                    <a:lstStyle/>
                    <a:p>
                      <a:endParaRPr lang="en-US"/>
                    </a:p>
                  </a:txBody>
                  <a:tcPr/>
                </a:tc>
                <a:tc>
                  <a:txBody>
                    <a:bodyPr/>
                    <a:lstStyle/>
                    <a:p>
                      <a:pPr marL="0" marR="0" lvl="0" indent="0" algn="ctr" rtl="0">
                        <a:lnSpc>
                          <a:spcPct val="107000"/>
                        </a:lnSpc>
                        <a:spcBef>
                          <a:spcPts val="0"/>
                        </a:spcBef>
                        <a:spcAft>
                          <a:spcPts val="0"/>
                        </a:spcAft>
                        <a:buNone/>
                      </a:pPr>
                      <a:r>
                        <a:rPr lang="ka-GE" sz="1000">
                          <a:latin typeface="+mj-lt"/>
                          <a:ea typeface="Calibri"/>
                          <a:cs typeface="Calibri"/>
                          <a:sym typeface="Calibri"/>
                        </a:rPr>
                        <a:t>ტყვია (Pb)</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306450">
                <a:tc rowSpan="2">
                  <a:txBody>
                    <a:bodyPr/>
                    <a:lstStyle/>
                    <a:p>
                      <a:pPr marL="0" marR="0" lvl="0" indent="0" algn="ctr" rtl="0">
                        <a:lnSpc>
                          <a:spcPct val="107000"/>
                        </a:lnSpc>
                        <a:spcBef>
                          <a:spcPts val="0"/>
                        </a:spcBef>
                        <a:spcAft>
                          <a:spcPts val="0"/>
                        </a:spcAft>
                        <a:buNone/>
                      </a:pPr>
                      <a:r>
                        <a:rPr lang="ka-GE" sz="1000" b="1">
                          <a:latin typeface="+mj-lt"/>
                          <a:ea typeface="Calibri"/>
                          <a:cs typeface="Calibri"/>
                          <a:sym typeface="Calibri"/>
                        </a:rPr>
                        <a:t>მიწისქვეშა (გრუნტის) წყალი</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07000"/>
                        </a:lnSpc>
                        <a:spcBef>
                          <a:spcPts val="0"/>
                        </a:spcBef>
                        <a:spcAft>
                          <a:spcPts val="0"/>
                        </a:spcAft>
                        <a:buNone/>
                      </a:pPr>
                      <a:r>
                        <a:rPr lang="ka-GE" sz="1000" b="1">
                          <a:latin typeface="+mj-lt"/>
                          <a:ea typeface="Calibri"/>
                          <a:cs typeface="Calibri"/>
                          <a:sym typeface="Calibri"/>
                        </a:rPr>
                        <a:t>- </a:t>
                      </a:r>
                      <a:r>
                        <a:rPr lang="ka-GE" sz="1000">
                          <a:latin typeface="+mj-lt"/>
                          <a:ea typeface="Calibri"/>
                          <a:cs typeface="Calibri"/>
                          <a:sym typeface="Calibri"/>
                        </a:rPr>
                        <a:t>რეზერვუარ-სალექრის დამცავი ფენის (გეომემბრანა) მთლიანობის შემოწმება (მათშორის შებერვა, გახევა, სხვა სახის დაზიანება);</a:t>
                      </a:r>
                      <a:endParaRPr sz="1000">
                        <a:latin typeface="+mj-lt"/>
                        <a:ea typeface="Calibri"/>
                        <a:cs typeface="Calibri"/>
                        <a:sym typeface="Calibri"/>
                      </a:endParaRPr>
                    </a:p>
                    <a:p>
                      <a:pPr marL="0" marR="0" lvl="0" indent="0" algn="l" rtl="0">
                        <a:lnSpc>
                          <a:spcPct val="107000"/>
                        </a:lnSpc>
                        <a:spcBef>
                          <a:spcPts val="0"/>
                        </a:spcBef>
                        <a:spcAft>
                          <a:spcPts val="0"/>
                        </a:spcAft>
                        <a:buNone/>
                      </a:pPr>
                      <a:r>
                        <a:rPr lang="ka-GE" sz="1000">
                          <a:latin typeface="+mj-lt"/>
                          <a:ea typeface="Calibri"/>
                          <a:cs typeface="Calibri"/>
                          <a:sym typeface="Calibri"/>
                        </a:rPr>
                        <a:t> </a:t>
                      </a:r>
                      <a:endParaRPr sz="1000">
                        <a:latin typeface="+mj-lt"/>
                        <a:ea typeface="Calibri"/>
                        <a:cs typeface="Calibri"/>
                        <a:sym typeface="Calibri"/>
                      </a:endParaRPr>
                    </a:p>
                    <a:p>
                      <a:pPr marL="0" marR="0" lvl="0" indent="0" algn="l" rtl="0">
                        <a:lnSpc>
                          <a:spcPct val="107000"/>
                        </a:lnSpc>
                        <a:spcBef>
                          <a:spcPts val="0"/>
                        </a:spcBef>
                        <a:spcAft>
                          <a:spcPts val="0"/>
                        </a:spcAft>
                        <a:buNone/>
                      </a:pPr>
                      <a:r>
                        <a:rPr lang="ka-GE" sz="1000" b="1">
                          <a:latin typeface="+mj-lt"/>
                          <a:ea typeface="Calibri"/>
                          <a:cs typeface="Calibri"/>
                          <a:sym typeface="Calibri"/>
                        </a:rPr>
                        <a:t>- </a:t>
                      </a:r>
                      <a:r>
                        <a:rPr lang="ka-GE" sz="1000">
                          <a:latin typeface="+mj-lt"/>
                          <a:ea typeface="Calibri"/>
                          <a:cs typeface="Calibri"/>
                          <a:sym typeface="Calibri"/>
                        </a:rPr>
                        <a:t>მოცულობების (წყლის დონის) კონტროლი;</a:t>
                      </a:r>
                      <a:endParaRPr sz="1000">
                        <a:latin typeface="+mj-lt"/>
                        <a:ea typeface="Calibri"/>
                        <a:cs typeface="Calibri"/>
                        <a:sym typeface="Calibri"/>
                      </a:endParaRPr>
                    </a:p>
                    <a:p>
                      <a:pPr marL="0" marR="0" lvl="0" indent="0" algn="l" rtl="0">
                        <a:lnSpc>
                          <a:spcPct val="107000"/>
                        </a:lnSpc>
                        <a:spcBef>
                          <a:spcPts val="0"/>
                        </a:spcBef>
                        <a:spcAft>
                          <a:spcPts val="0"/>
                        </a:spcAft>
                        <a:buNone/>
                      </a:pPr>
                      <a:r>
                        <a:rPr lang="ka-GE" sz="1000">
                          <a:latin typeface="+mj-lt"/>
                          <a:ea typeface="Calibri"/>
                          <a:cs typeface="Calibri"/>
                          <a:sym typeface="Calibri"/>
                        </a:rPr>
                        <a:t> </a:t>
                      </a:r>
                      <a:endParaRPr sz="1000">
                        <a:latin typeface="+mj-lt"/>
                        <a:ea typeface="Calibri"/>
                        <a:cs typeface="Calibri"/>
                        <a:sym typeface="Calibri"/>
                      </a:endParaRPr>
                    </a:p>
                    <a:p>
                      <a:pPr marL="0" marR="0" lvl="0" indent="0" algn="l" rtl="0">
                        <a:lnSpc>
                          <a:spcPct val="107000"/>
                        </a:lnSpc>
                        <a:spcBef>
                          <a:spcPts val="0"/>
                        </a:spcBef>
                        <a:spcAft>
                          <a:spcPts val="0"/>
                        </a:spcAft>
                        <a:buNone/>
                      </a:pPr>
                      <a:r>
                        <a:rPr lang="ka-GE" sz="1000">
                          <a:latin typeface="+mj-lt"/>
                          <a:ea typeface="Calibri"/>
                          <a:cs typeface="Calibri"/>
                          <a:sym typeface="Calibri"/>
                        </a:rPr>
                        <a:t>- რეზერვუარის ტანის ფერდების მთლიანობის კონტროლი (ეროზია, ჩამოშლა, გამორეცხვა)</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ka-GE" sz="1000">
                          <a:latin typeface="+mj-lt"/>
                          <a:ea typeface="Calibri"/>
                          <a:cs typeface="Calibri"/>
                          <a:sym typeface="Calibri"/>
                        </a:rPr>
                        <a:t>რეზერვუარ-სალექრის გეომებრანა რეზერვუარის შიდა და გარე პერიმეტრზერეზერვუარ-სალექარის ფერდები</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ka-GE" sz="1000" dirty="0">
                          <a:latin typeface="+mj-lt"/>
                          <a:ea typeface="Calibri"/>
                          <a:cs typeface="Calibri"/>
                          <a:sym typeface="Calibri"/>
                        </a:rPr>
                        <a:t>X-449355</a:t>
                      </a:r>
                      <a:endParaRPr sz="1000" dirty="0">
                        <a:latin typeface="+mj-lt"/>
                        <a:ea typeface="Calibri"/>
                        <a:cs typeface="Calibri"/>
                        <a:sym typeface="Calibri"/>
                      </a:endParaRPr>
                    </a:p>
                    <a:p>
                      <a:pPr marL="0" marR="0" lvl="0" indent="0" algn="ctr" rtl="0">
                        <a:lnSpc>
                          <a:spcPct val="107000"/>
                        </a:lnSpc>
                        <a:spcBef>
                          <a:spcPts val="0"/>
                        </a:spcBef>
                        <a:spcAft>
                          <a:spcPts val="0"/>
                        </a:spcAft>
                        <a:buNone/>
                      </a:pPr>
                      <a:r>
                        <a:rPr lang="ka-GE" sz="1000" dirty="0">
                          <a:latin typeface="+mj-lt"/>
                          <a:ea typeface="Calibri"/>
                          <a:cs typeface="Calibri"/>
                          <a:sym typeface="Calibri"/>
                        </a:rPr>
                        <a:t>Y-4591569</a:t>
                      </a:r>
                      <a:endParaRPr sz="1000" dirty="0">
                        <a:latin typeface="+mj-lt"/>
                        <a:ea typeface="Calibri"/>
                        <a:cs typeface="Calibri"/>
                        <a:sym typeface="Calibri"/>
                      </a:endParaRPr>
                    </a:p>
                    <a:p>
                      <a:pPr marL="0" marR="0" lvl="0" indent="0" algn="ctr" rtl="0">
                        <a:lnSpc>
                          <a:spcPct val="107000"/>
                        </a:lnSpc>
                        <a:spcBef>
                          <a:spcPts val="0"/>
                        </a:spcBef>
                        <a:spcAft>
                          <a:spcPts val="0"/>
                        </a:spcAft>
                        <a:buNone/>
                      </a:pPr>
                      <a:r>
                        <a:rPr lang="ka-GE" sz="1000" dirty="0">
                          <a:latin typeface="+mj-lt"/>
                          <a:ea typeface="Calibri"/>
                          <a:cs typeface="Calibri"/>
                          <a:sym typeface="Calibri"/>
                        </a:rPr>
                        <a:t> </a:t>
                      </a:r>
                      <a:endParaRPr sz="1000" dirty="0">
                        <a:latin typeface="+mj-lt"/>
                        <a:ea typeface="Calibri"/>
                        <a:cs typeface="Calibri"/>
                        <a:sym typeface="Calibri"/>
                      </a:endParaRPr>
                    </a:p>
                    <a:p>
                      <a:pPr marL="0" marR="0" lvl="0" indent="0" algn="ctr" rtl="0">
                        <a:lnSpc>
                          <a:spcPct val="107000"/>
                        </a:lnSpc>
                        <a:spcBef>
                          <a:spcPts val="0"/>
                        </a:spcBef>
                        <a:spcAft>
                          <a:spcPts val="0"/>
                        </a:spcAft>
                        <a:buNone/>
                      </a:pPr>
                      <a:r>
                        <a:rPr lang="ka-GE" sz="1000" dirty="0">
                          <a:latin typeface="+mj-lt"/>
                          <a:ea typeface="Calibri"/>
                          <a:cs typeface="Calibri"/>
                          <a:sym typeface="Calibri"/>
                        </a:rPr>
                        <a:t>X-449422</a:t>
                      </a:r>
                      <a:endParaRPr sz="1000" dirty="0">
                        <a:latin typeface="+mj-lt"/>
                        <a:ea typeface="Calibri"/>
                        <a:cs typeface="Calibri"/>
                        <a:sym typeface="Calibri"/>
                      </a:endParaRPr>
                    </a:p>
                    <a:p>
                      <a:pPr marL="0" marR="0" lvl="0" indent="0" algn="ctr" rtl="0">
                        <a:lnSpc>
                          <a:spcPct val="107000"/>
                        </a:lnSpc>
                        <a:spcBef>
                          <a:spcPts val="0"/>
                        </a:spcBef>
                        <a:spcAft>
                          <a:spcPts val="0"/>
                        </a:spcAft>
                        <a:buNone/>
                      </a:pPr>
                      <a:r>
                        <a:rPr lang="ka-GE" sz="1000" dirty="0">
                          <a:latin typeface="+mj-lt"/>
                          <a:ea typeface="Calibri"/>
                          <a:cs typeface="Calibri"/>
                          <a:sym typeface="Calibri"/>
                        </a:rPr>
                        <a:t>Y-4591564</a:t>
                      </a:r>
                      <a:endParaRPr sz="1000" dirty="0">
                        <a:latin typeface="+mj-lt"/>
                        <a:ea typeface="Calibri"/>
                        <a:cs typeface="Calibri"/>
                        <a:sym typeface="Calibri"/>
                      </a:endParaRPr>
                    </a:p>
                  </a:txBody>
                  <a:tcPr marL="48775" marR="48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lnSpc>
                          <a:spcPct val="107000"/>
                        </a:lnSpc>
                        <a:spcBef>
                          <a:spcPts val="0"/>
                        </a:spcBef>
                        <a:spcAft>
                          <a:spcPts val="0"/>
                        </a:spcAft>
                        <a:buNone/>
                      </a:pPr>
                      <a:r>
                        <a:rPr lang="ka-GE" sz="1000">
                          <a:latin typeface="+mj-lt"/>
                          <a:ea typeface="Calibri"/>
                          <a:cs typeface="Calibri"/>
                          <a:sym typeface="Calibri"/>
                        </a:rPr>
                        <a:t>კვირაში ხუთჯერ</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lnSpc>
                          <a:spcPct val="107000"/>
                        </a:lnSpc>
                        <a:spcBef>
                          <a:spcPts val="0"/>
                        </a:spcBef>
                        <a:spcAft>
                          <a:spcPts val="0"/>
                        </a:spcAft>
                        <a:buNone/>
                      </a:pPr>
                      <a:r>
                        <a:rPr lang="ka-GE" sz="1000">
                          <a:latin typeface="+mj-lt"/>
                          <a:ea typeface="Calibri"/>
                          <a:cs typeface="Calibri"/>
                          <a:sym typeface="Calibri"/>
                        </a:rPr>
                        <a:t>ვიზუალური</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lnSpc>
                          <a:spcPct val="107000"/>
                        </a:lnSpc>
                        <a:spcBef>
                          <a:spcPts val="0"/>
                        </a:spcBef>
                        <a:spcAft>
                          <a:spcPts val="0"/>
                        </a:spcAft>
                        <a:buNone/>
                      </a:pPr>
                      <a:r>
                        <a:rPr lang="ka-GE" sz="1000">
                          <a:latin typeface="+mj-lt"/>
                          <a:ea typeface="Calibri"/>
                          <a:cs typeface="Calibri"/>
                          <a:sym typeface="Calibri"/>
                        </a:rPr>
                        <a:t>მიწისქვეშა წყლის დაცვიზ მიზნით ხარისხის შესაბამისობის უზრუნველყოფა</a:t>
                      </a:r>
                      <a:endParaRPr sz="1000">
                        <a:latin typeface="+mj-lt"/>
                        <a:ea typeface="Calibri"/>
                        <a:cs typeface="Calibri"/>
                        <a:sym typeface="Calibri"/>
                      </a:endParaRPr>
                    </a:p>
                    <a:p>
                      <a:pPr marL="0" marR="0" lvl="0" indent="0" algn="ctr" rtl="0">
                        <a:lnSpc>
                          <a:spcPct val="107000"/>
                        </a:lnSpc>
                        <a:spcBef>
                          <a:spcPts val="0"/>
                        </a:spcBef>
                        <a:spcAft>
                          <a:spcPts val="0"/>
                        </a:spcAft>
                        <a:buNone/>
                      </a:pPr>
                      <a:r>
                        <a:rPr lang="ka-GE" sz="1000">
                          <a:latin typeface="+mj-lt"/>
                          <a:ea typeface="Calibri"/>
                          <a:cs typeface="Calibri"/>
                          <a:sym typeface="Calibri"/>
                        </a:rPr>
                        <a:t>საქართველოს ნორმატიული აქტებით დადგენილ ნორმებთან.</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lnSpc>
                          <a:spcPct val="107000"/>
                        </a:lnSpc>
                        <a:spcBef>
                          <a:spcPts val="0"/>
                        </a:spcBef>
                        <a:spcAft>
                          <a:spcPts val="0"/>
                        </a:spcAft>
                        <a:buNone/>
                      </a:pPr>
                      <a:r>
                        <a:rPr lang="ka-GE" sz="1000">
                          <a:latin typeface="+mj-lt"/>
                          <a:ea typeface="Calibri"/>
                          <a:cs typeface="Calibri"/>
                          <a:sym typeface="Calibri"/>
                        </a:rPr>
                        <a:t>შპს ,,RMG Auramine’’-ის გარემოსდაცვითი მმართველი</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8"/>
                  </a:ext>
                </a:extLst>
              </a:tr>
              <a:tr h="1489050">
                <a:tc vMerge="1">
                  <a:txBody>
                    <a:bodyPr/>
                    <a:lstStyle/>
                    <a:p>
                      <a:endParaRPr lang="en-US"/>
                    </a:p>
                  </a:txBody>
                  <a:tcPr/>
                </a:tc>
                <a:tc>
                  <a:txBody>
                    <a:bodyPr/>
                    <a:lstStyle/>
                    <a:p>
                      <a:pPr marL="0" marR="0" lvl="0" indent="0" algn="l" rtl="0">
                        <a:lnSpc>
                          <a:spcPct val="107000"/>
                        </a:lnSpc>
                        <a:spcBef>
                          <a:spcPts val="0"/>
                        </a:spcBef>
                        <a:spcAft>
                          <a:spcPts val="0"/>
                        </a:spcAft>
                        <a:buNone/>
                      </a:pPr>
                      <a:r>
                        <a:rPr lang="ka-GE" sz="1000">
                          <a:latin typeface="+mj-lt"/>
                          <a:ea typeface="Calibri"/>
                          <a:cs typeface="Calibri"/>
                          <a:sym typeface="Calibri"/>
                        </a:rPr>
                        <a:t>- მაგისტრალური მილსადენების ჰერმეტიზაციის კონტროლი </a:t>
                      </a:r>
                      <a:endParaRPr sz="1000">
                        <a:latin typeface="+mj-lt"/>
                        <a:ea typeface="Calibri"/>
                        <a:cs typeface="Calibri"/>
                        <a:sym typeface="Calibri"/>
                      </a:endParaRPr>
                    </a:p>
                    <a:p>
                      <a:pPr marL="0" marR="0" lvl="0" indent="0" algn="l" rtl="0">
                        <a:lnSpc>
                          <a:spcPct val="107000"/>
                        </a:lnSpc>
                        <a:spcBef>
                          <a:spcPts val="0"/>
                        </a:spcBef>
                        <a:spcAft>
                          <a:spcPts val="0"/>
                        </a:spcAft>
                        <a:buNone/>
                      </a:pPr>
                      <a:r>
                        <a:rPr lang="ka-GE" sz="1000">
                          <a:latin typeface="+mj-lt"/>
                          <a:ea typeface="Calibri"/>
                          <a:cs typeface="Calibri"/>
                          <a:sym typeface="Calibri"/>
                        </a:rPr>
                        <a:t>(მათ შორის გადაბმის ქუროების, დაერთების ადგილების, საკოლექტორო, გადასატუმბი კვანძები)</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ka-GE" sz="1000">
                          <a:latin typeface="+mj-lt"/>
                          <a:ea typeface="Calibri"/>
                          <a:cs typeface="Calibri"/>
                          <a:sym typeface="Calibri"/>
                        </a:rPr>
                        <a:t>რეზერვუარ-სალექრიდან საწარმო მოედნამდე (მაღარომდე) არსებული მაგისტრალი,გადასატუმბი კვანძები</a:t>
                      </a:r>
                      <a:endParaRPr sz="1000">
                        <a:latin typeface="+mj-lt"/>
                        <a:ea typeface="Calibri"/>
                        <a:cs typeface="Calibri"/>
                        <a:sym typeface="Calibri"/>
                      </a:endParaRPr>
                    </a:p>
                  </a:txBody>
                  <a:tcPr marL="48775" marR="48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ka-GE" sz="1000" dirty="0">
                          <a:latin typeface="+mj-lt"/>
                          <a:ea typeface="Calibri"/>
                          <a:cs typeface="Calibri"/>
                          <a:sym typeface="Calibri"/>
                        </a:rPr>
                        <a:t>X-449312</a:t>
                      </a:r>
                      <a:endParaRPr sz="1000" dirty="0">
                        <a:latin typeface="+mj-lt"/>
                        <a:ea typeface="Calibri"/>
                        <a:cs typeface="Calibri"/>
                        <a:sym typeface="Calibri"/>
                      </a:endParaRPr>
                    </a:p>
                    <a:p>
                      <a:pPr marL="0" marR="0" lvl="0" indent="0" algn="ctr" rtl="0">
                        <a:lnSpc>
                          <a:spcPct val="107000"/>
                        </a:lnSpc>
                        <a:spcBef>
                          <a:spcPts val="0"/>
                        </a:spcBef>
                        <a:spcAft>
                          <a:spcPts val="0"/>
                        </a:spcAft>
                        <a:buNone/>
                      </a:pPr>
                      <a:r>
                        <a:rPr lang="ka-GE" sz="1000" dirty="0">
                          <a:latin typeface="+mj-lt"/>
                          <a:ea typeface="Calibri"/>
                          <a:cs typeface="Calibri"/>
                          <a:sym typeface="Calibri"/>
                        </a:rPr>
                        <a:t>Y-4591651</a:t>
                      </a:r>
                      <a:endParaRPr sz="1000" dirty="0">
                        <a:latin typeface="+mj-lt"/>
                        <a:ea typeface="Calibri"/>
                        <a:cs typeface="Calibri"/>
                        <a:sym typeface="Calibri"/>
                      </a:endParaRPr>
                    </a:p>
                    <a:p>
                      <a:pPr marL="0" marR="0" lvl="0" indent="0" algn="ctr" rtl="0">
                        <a:lnSpc>
                          <a:spcPct val="107000"/>
                        </a:lnSpc>
                        <a:spcBef>
                          <a:spcPts val="0"/>
                        </a:spcBef>
                        <a:spcAft>
                          <a:spcPts val="0"/>
                        </a:spcAft>
                        <a:buNone/>
                      </a:pPr>
                      <a:r>
                        <a:rPr lang="ka-GE" sz="1000" dirty="0">
                          <a:latin typeface="+mj-lt"/>
                          <a:ea typeface="Calibri"/>
                          <a:cs typeface="Calibri"/>
                          <a:sym typeface="Calibri"/>
                        </a:rPr>
                        <a:t>დან</a:t>
                      </a:r>
                      <a:endParaRPr sz="1000" dirty="0">
                        <a:latin typeface="+mj-lt"/>
                        <a:ea typeface="Calibri"/>
                        <a:cs typeface="Calibri"/>
                        <a:sym typeface="Calibri"/>
                      </a:endParaRPr>
                    </a:p>
                    <a:p>
                      <a:pPr marL="0" marR="0" lvl="0" indent="0" algn="ctr" rtl="0">
                        <a:lnSpc>
                          <a:spcPct val="107000"/>
                        </a:lnSpc>
                        <a:spcBef>
                          <a:spcPts val="0"/>
                        </a:spcBef>
                        <a:spcAft>
                          <a:spcPts val="0"/>
                        </a:spcAft>
                        <a:buNone/>
                      </a:pPr>
                      <a:r>
                        <a:rPr lang="ka-GE" sz="1000" dirty="0">
                          <a:latin typeface="+mj-lt"/>
                          <a:ea typeface="Calibri"/>
                          <a:cs typeface="Calibri"/>
                          <a:sym typeface="Calibri"/>
                        </a:rPr>
                        <a:t> </a:t>
                      </a:r>
                      <a:endParaRPr sz="1000" dirty="0">
                        <a:latin typeface="+mj-lt"/>
                        <a:ea typeface="Calibri"/>
                        <a:cs typeface="Calibri"/>
                        <a:sym typeface="Calibri"/>
                      </a:endParaRPr>
                    </a:p>
                    <a:p>
                      <a:pPr marL="0" marR="0" lvl="0" indent="0" algn="ctr" rtl="0">
                        <a:lnSpc>
                          <a:spcPct val="107000"/>
                        </a:lnSpc>
                        <a:spcBef>
                          <a:spcPts val="0"/>
                        </a:spcBef>
                        <a:spcAft>
                          <a:spcPts val="0"/>
                        </a:spcAft>
                        <a:buNone/>
                      </a:pPr>
                      <a:r>
                        <a:rPr lang="ka-GE" sz="1000" dirty="0">
                          <a:latin typeface="+mj-lt"/>
                          <a:ea typeface="Calibri"/>
                          <a:cs typeface="Calibri"/>
                          <a:sym typeface="Calibri"/>
                        </a:rPr>
                        <a:t>X-449230</a:t>
                      </a:r>
                      <a:endParaRPr sz="1000" dirty="0">
                        <a:latin typeface="+mj-lt"/>
                        <a:ea typeface="Calibri"/>
                        <a:cs typeface="Calibri"/>
                        <a:sym typeface="Calibri"/>
                      </a:endParaRPr>
                    </a:p>
                    <a:p>
                      <a:pPr marL="0" marR="0" lvl="0" indent="0" algn="ctr" rtl="0">
                        <a:lnSpc>
                          <a:spcPct val="107000"/>
                        </a:lnSpc>
                        <a:spcBef>
                          <a:spcPts val="0"/>
                        </a:spcBef>
                        <a:spcAft>
                          <a:spcPts val="0"/>
                        </a:spcAft>
                        <a:buNone/>
                      </a:pPr>
                      <a:r>
                        <a:rPr lang="ka-GE" sz="1000" dirty="0">
                          <a:latin typeface="+mj-lt"/>
                          <a:ea typeface="Calibri"/>
                          <a:cs typeface="Calibri"/>
                          <a:sym typeface="Calibri"/>
                        </a:rPr>
                        <a:t>Y-4592059</a:t>
                      </a:r>
                      <a:endParaRPr sz="1000" dirty="0">
                        <a:latin typeface="+mj-lt"/>
                        <a:ea typeface="Calibri"/>
                        <a:cs typeface="Calibri"/>
                        <a:sym typeface="Calibri"/>
                      </a:endParaRPr>
                    </a:p>
                    <a:p>
                      <a:pPr marL="0" marR="0" lvl="0" indent="0" algn="ctr" rtl="0">
                        <a:lnSpc>
                          <a:spcPct val="107000"/>
                        </a:lnSpc>
                        <a:spcBef>
                          <a:spcPts val="0"/>
                        </a:spcBef>
                        <a:spcAft>
                          <a:spcPts val="0"/>
                        </a:spcAft>
                        <a:buNone/>
                      </a:pPr>
                      <a:r>
                        <a:rPr lang="ka-GE" sz="1000" dirty="0">
                          <a:latin typeface="+mj-lt"/>
                          <a:ea typeface="Calibri"/>
                          <a:cs typeface="Calibri"/>
                          <a:sym typeface="Calibri"/>
                        </a:rPr>
                        <a:t>მდე მონაკვთში</a:t>
                      </a:r>
                      <a:endParaRPr sz="1000" dirty="0">
                        <a:latin typeface="+mj-lt"/>
                        <a:ea typeface="Calibri"/>
                        <a:cs typeface="Calibri"/>
                        <a:sym typeface="Calibri"/>
                      </a:endParaRPr>
                    </a:p>
                  </a:txBody>
                  <a:tcPr marL="48775" marR="48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0"/>
        <p:cNvGrpSpPr/>
        <p:nvPr/>
      </p:nvGrpSpPr>
      <p:grpSpPr>
        <a:xfrm>
          <a:off x="0" y="0"/>
          <a:ext cx="0" cy="0"/>
          <a:chOff x="0" y="0"/>
          <a:chExt cx="0" cy="0"/>
        </a:xfrm>
      </p:grpSpPr>
      <p:sp>
        <p:nvSpPr>
          <p:cNvPr id="201" name="Google Shape;201;p31"/>
          <p:cNvSpPr/>
          <p:nvPr/>
        </p:nvSpPr>
        <p:spPr>
          <a:xfrm>
            <a:off x="678180" y="1158240"/>
            <a:ext cx="8778240" cy="112338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600">
              <a:solidFill>
                <a:schemeClr val="dk1"/>
              </a:solidFill>
              <a:latin typeface="Merriweather"/>
              <a:ea typeface="Merriweather"/>
              <a:cs typeface="Merriweather"/>
              <a:sym typeface="Merriweather"/>
            </a:endParaRPr>
          </a:p>
          <a:p>
            <a:pPr marL="0" marR="0" lvl="0" indent="0" algn="just" rtl="0">
              <a:spcBef>
                <a:spcPts val="1200"/>
              </a:spcBef>
              <a:spcAft>
                <a:spcPts val="0"/>
              </a:spcAft>
              <a:buNone/>
            </a:pPr>
            <a:r>
              <a:rPr lang="ka-GE" sz="1800">
                <a:solidFill>
                  <a:schemeClr val="dk1"/>
                </a:solidFill>
                <a:latin typeface="Calibri"/>
                <a:ea typeface="Calibri"/>
                <a:cs typeface="Calibri"/>
                <a:sym typeface="Calibri"/>
              </a:rPr>
              <a:t> </a:t>
            </a:r>
            <a:endParaRPr/>
          </a:p>
          <a:p>
            <a:pPr marL="0" marR="0" lvl="0" indent="0" algn="just" rtl="0">
              <a:spcBef>
                <a:spcPts val="600"/>
              </a:spcBef>
              <a:spcAft>
                <a:spcPts val="0"/>
              </a:spcAft>
              <a:buNone/>
            </a:pPr>
            <a:endParaRPr sz="1800">
              <a:solidFill>
                <a:schemeClr val="dk1"/>
              </a:solidFill>
              <a:latin typeface="Calibri"/>
              <a:ea typeface="Calibri"/>
              <a:cs typeface="Calibri"/>
              <a:sym typeface="Calibri"/>
            </a:endParaRPr>
          </a:p>
        </p:txBody>
      </p:sp>
      <p:sp>
        <p:nvSpPr>
          <p:cNvPr id="202" name="Google Shape;202;p31"/>
          <p:cNvSpPr/>
          <p:nvPr/>
        </p:nvSpPr>
        <p:spPr>
          <a:xfrm>
            <a:off x="1699260" y="160021"/>
            <a:ext cx="8534400"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1600" b="1" dirty="0">
                <a:solidFill>
                  <a:schemeClr val="dk1"/>
                </a:solidFill>
                <a:latin typeface="+mj-lt"/>
                <a:ea typeface="Calibri"/>
                <a:cs typeface="Calibri"/>
                <a:sym typeface="Calibri"/>
              </a:rPr>
              <a:t>ბიომრავალფეროვნების გარემოსდაცვითი მონიტორინგის (თვითმონიტორინგის) პროგრამა</a:t>
            </a:r>
            <a:endParaRPr sz="1600" b="1" dirty="0">
              <a:solidFill>
                <a:schemeClr val="dk1"/>
              </a:solidFill>
              <a:latin typeface="+mj-lt"/>
              <a:ea typeface="Calibri"/>
              <a:cs typeface="Calibri"/>
              <a:sym typeface="Calibri"/>
            </a:endParaRPr>
          </a:p>
        </p:txBody>
      </p:sp>
      <p:graphicFrame>
        <p:nvGraphicFramePr>
          <p:cNvPr id="203" name="Google Shape;203;p31"/>
          <p:cNvGraphicFramePr/>
          <p:nvPr>
            <p:extLst>
              <p:ext uri="{D42A27DB-BD31-4B8C-83A1-F6EECF244321}">
                <p14:modId xmlns:p14="http://schemas.microsoft.com/office/powerpoint/2010/main" val="1780318742"/>
              </p:ext>
            </p:extLst>
          </p:nvPr>
        </p:nvGraphicFramePr>
        <p:xfrm>
          <a:off x="1043940" y="586738"/>
          <a:ext cx="9387900" cy="5501650"/>
        </p:xfrm>
        <a:graphic>
          <a:graphicData uri="http://schemas.openxmlformats.org/drawingml/2006/table">
            <a:tbl>
              <a:tblPr>
                <a:noFill/>
                <a:tableStyleId>{399549F0-07B2-461D-935D-1195F274FE1B}</a:tableStyleId>
              </a:tblPr>
              <a:tblGrid>
                <a:gridCol w="1647000">
                  <a:extLst>
                    <a:ext uri="{9D8B030D-6E8A-4147-A177-3AD203B41FA5}">
                      <a16:colId xmlns:a16="http://schemas.microsoft.com/office/drawing/2014/main" val="20000"/>
                    </a:ext>
                  </a:extLst>
                </a:gridCol>
                <a:gridCol w="1647000">
                  <a:extLst>
                    <a:ext uri="{9D8B030D-6E8A-4147-A177-3AD203B41FA5}">
                      <a16:colId xmlns:a16="http://schemas.microsoft.com/office/drawing/2014/main" val="20001"/>
                    </a:ext>
                  </a:extLst>
                </a:gridCol>
                <a:gridCol w="1098000">
                  <a:extLst>
                    <a:ext uri="{9D8B030D-6E8A-4147-A177-3AD203B41FA5}">
                      <a16:colId xmlns:a16="http://schemas.microsoft.com/office/drawing/2014/main" val="20002"/>
                    </a:ext>
                  </a:extLst>
                </a:gridCol>
                <a:gridCol w="832650">
                  <a:extLst>
                    <a:ext uri="{9D8B030D-6E8A-4147-A177-3AD203B41FA5}">
                      <a16:colId xmlns:a16="http://schemas.microsoft.com/office/drawing/2014/main" val="20003"/>
                    </a:ext>
                  </a:extLst>
                </a:gridCol>
                <a:gridCol w="658800">
                  <a:extLst>
                    <a:ext uri="{9D8B030D-6E8A-4147-A177-3AD203B41FA5}">
                      <a16:colId xmlns:a16="http://schemas.microsoft.com/office/drawing/2014/main" val="20004"/>
                    </a:ext>
                  </a:extLst>
                </a:gridCol>
                <a:gridCol w="1033950">
                  <a:extLst>
                    <a:ext uri="{9D8B030D-6E8A-4147-A177-3AD203B41FA5}">
                      <a16:colId xmlns:a16="http://schemas.microsoft.com/office/drawing/2014/main" val="20005"/>
                    </a:ext>
                  </a:extLst>
                </a:gridCol>
                <a:gridCol w="1262700">
                  <a:extLst>
                    <a:ext uri="{9D8B030D-6E8A-4147-A177-3AD203B41FA5}">
                      <a16:colId xmlns:a16="http://schemas.microsoft.com/office/drawing/2014/main" val="20006"/>
                    </a:ext>
                  </a:extLst>
                </a:gridCol>
                <a:gridCol w="1207800">
                  <a:extLst>
                    <a:ext uri="{9D8B030D-6E8A-4147-A177-3AD203B41FA5}">
                      <a16:colId xmlns:a16="http://schemas.microsoft.com/office/drawing/2014/main" val="20007"/>
                    </a:ext>
                  </a:extLst>
                </a:gridCol>
              </a:tblGrid>
              <a:tr h="443250">
                <a:tc rowSpan="2" gridSpan="2">
                  <a:txBody>
                    <a:bodyPr/>
                    <a:lstStyle/>
                    <a:p>
                      <a:pPr marL="0" marR="0" lvl="0" indent="0" algn="ctr" rtl="0">
                        <a:lnSpc>
                          <a:spcPct val="107000"/>
                        </a:lnSpc>
                        <a:spcBef>
                          <a:spcPts val="0"/>
                        </a:spcBef>
                        <a:spcAft>
                          <a:spcPts val="0"/>
                        </a:spcAft>
                        <a:buNone/>
                      </a:pPr>
                      <a:r>
                        <a:rPr lang="ka-GE" sz="1000" b="1">
                          <a:latin typeface="+mj-lt"/>
                          <a:ea typeface="Merriweather"/>
                          <a:cs typeface="Merriweather"/>
                          <a:sym typeface="Merriweather"/>
                        </a:rPr>
                        <a:t>მონიტორინგს დაქვემდებარებული კომპონენტი</a:t>
                      </a:r>
                      <a:endParaRPr sz="1100">
                        <a:latin typeface="+mj-lt"/>
                        <a:ea typeface="Calibri"/>
                        <a:cs typeface="Calibri"/>
                        <a:sym typeface="Calibri"/>
                      </a:endParaRPr>
                    </a:p>
                  </a:txBody>
                  <a:tcPr marL="65925" marR="659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rowSpan="2" hMerge="1">
                  <a:txBody>
                    <a:bodyPr/>
                    <a:lstStyle/>
                    <a:p>
                      <a:endParaRPr lang="en-US"/>
                    </a:p>
                  </a:txBody>
                  <a:tcPr/>
                </a:tc>
                <a:tc gridSpan="2">
                  <a:txBody>
                    <a:bodyPr/>
                    <a:lstStyle/>
                    <a:p>
                      <a:pPr marL="0" marR="0" lvl="0" indent="0" algn="ctr" rtl="0">
                        <a:lnSpc>
                          <a:spcPct val="107000"/>
                        </a:lnSpc>
                        <a:spcBef>
                          <a:spcPts val="0"/>
                        </a:spcBef>
                        <a:spcAft>
                          <a:spcPts val="0"/>
                        </a:spcAft>
                        <a:buNone/>
                      </a:pPr>
                      <a:r>
                        <a:rPr lang="ka-GE" sz="1000" b="1">
                          <a:latin typeface="+mj-lt"/>
                          <a:ea typeface="Merriweather"/>
                          <a:cs typeface="Merriweather"/>
                          <a:sym typeface="Merriweather"/>
                        </a:rPr>
                        <a:t>მონიტორინგის/დაკვირვების არეალი</a:t>
                      </a:r>
                      <a:endParaRPr sz="1100">
                        <a:latin typeface="+mj-lt"/>
                        <a:ea typeface="Calibri"/>
                        <a:cs typeface="Calibri"/>
                        <a:sym typeface="Calibri"/>
                      </a:endParaRPr>
                    </a:p>
                  </a:txBody>
                  <a:tcPr marL="65925" marR="659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hMerge="1">
                  <a:txBody>
                    <a:bodyPr/>
                    <a:lstStyle/>
                    <a:p>
                      <a:endParaRPr lang="en-US"/>
                    </a:p>
                  </a:txBody>
                  <a:tcPr/>
                </a:tc>
                <a:tc rowSpan="2">
                  <a:txBody>
                    <a:bodyPr/>
                    <a:lstStyle/>
                    <a:p>
                      <a:pPr marL="0" marR="0" lvl="0" indent="0" algn="ctr" rtl="0">
                        <a:lnSpc>
                          <a:spcPct val="107000"/>
                        </a:lnSpc>
                        <a:spcBef>
                          <a:spcPts val="0"/>
                        </a:spcBef>
                        <a:spcAft>
                          <a:spcPts val="0"/>
                        </a:spcAft>
                        <a:buNone/>
                      </a:pPr>
                      <a:r>
                        <a:rPr lang="ka-GE" sz="1000" b="1">
                          <a:latin typeface="+mj-lt"/>
                          <a:ea typeface="Merriweather"/>
                          <a:cs typeface="Merriweather"/>
                          <a:sym typeface="Merriweather"/>
                        </a:rPr>
                        <a:t>მონიტორინგის  სიხშირე</a:t>
                      </a:r>
                      <a:endParaRPr sz="1100">
                        <a:latin typeface="+mj-lt"/>
                        <a:ea typeface="Calibri"/>
                        <a:cs typeface="Calibri"/>
                        <a:sym typeface="Calibri"/>
                      </a:endParaRPr>
                    </a:p>
                  </a:txBody>
                  <a:tcPr marL="65925" marR="659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lnSpc>
                          <a:spcPct val="107000"/>
                        </a:lnSpc>
                        <a:spcBef>
                          <a:spcPts val="0"/>
                        </a:spcBef>
                        <a:spcAft>
                          <a:spcPts val="0"/>
                        </a:spcAft>
                        <a:buNone/>
                      </a:pPr>
                      <a:r>
                        <a:rPr lang="ka-GE" sz="1000" b="1">
                          <a:latin typeface="+mj-lt"/>
                          <a:ea typeface="Merriweather"/>
                          <a:cs typeface="Merriweather"/>
                          <a:sym typeface="Merriweather"/>
                        </a:rPr>
                        <a:t>მონიტორინგის მეთოდები</a:t>
                      </a:r>
                      <a:endParaRPr sz="1100">
                        <a:latin typeface="+mj-lt"/>
                        <a:ea typeface="Calibri"/>
                        <a:cs typeface="Calibri"/>
                        <a:sym typeface="Calibri"/>
                      </a:endParaRPr>
                    </a:p>
                  </a:txBody>
                  <a:tcPr marL="65925" marR="659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lnSpc>
                          <a:spcPct val="107000"/>
                        </a:lnSpc>
                        <a:spcBef>
                          <a:spcPts val="0"/>
                        </a:spcBef>
                        <a:spcAft>
                          <a:spcPts val="0"/>
                        </a:spcAft>
                        <a:buNone/>
                      </a:pPr>
                      <a:r>
                        <a:rPr lang="ka-GE" sz="1000" b="1">
                          <a:latin typeface="+mj-lt"/>
                          <a:ea typeface="Merriweather"/>
                          <a:cs typeface="Merriweather"/>
                          <a:sym typeface="Merriweather"/>
                        </a:rPr>
                        <a:t>მონიტორინგის მიზანი</a:t>
                      </a:r>
                      <a:endParaRPr sz="1100">
                        <a:latin typeface="+mj-lt"/>
                        <a:ea typeface="Calibri"/>
                        <a:cs typeface="Calibri"/>
                        <a:sym typeface="Calibri"/>
                      </a:endParaRPr>
                    </a:p>
                  </a:txBody>
                  <a:tcPr marL="65925" marR="659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lnSpc>
                          <a:spcPct val="107000"/>
                        </a:lnSpc>
                        <a:spcBef>
                          <a:spcPts val="0"/>
                        </a:spcBef>
                        <a:spcAft>
                          <a:spcPts val="0"/>
                        </a:spcAft>
                        <a:buNone/>
                      </a:pPr>
                      <a:r>
                        <a:rPr lang="ka-GE" sz="1000" b="1">
                          <a:latin typeface="+mj-lt"/>
                          <a:ea typeface="Merriweather"/>
                          <a:cs typeface="Merriweather"/>
                          <a:sym typeface="Merriweather"/>
                        </a:rPr>
                        <a:t>პასუხისმგებელი პირი</a:t>
                      </a:r>
                      <a:endParaRPr sz="1100">
                        <a:latin typeface="+mj-lt"/>
                        <a:ea typeface="Calibri"/>
                        <a:cs typeface="Calibri"/>
                        <a:sym typeface="Calibri"/>
                      </a:endParaRPr>
                    </a:p>
                  </a:txBody>
                  <a:tcPr marL="65925" marR="659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281425">
                <a:tc gridSpan="2" vMerge="1">
                  <a:txBody>
                    <a:bodyPr/>
                    <a:lstStyle/>
                    <a:p>
                      <a:endParaRPr lang="en-US"/>
                    </a:p>
                  </a:txBody>
                  <a:tcPr/>
                </a:tc>
                <a:tc hMerge="1" vMerge="1">
                  <a:txBody>
                    <a:bodyPr/>
                    <a:lstStyle/>
                    <a:p>
                      <a:endParaRPr lang="en-US"/>
                    </a:p>
                  </a:txBody>
                  <a:tcPr/>
                </a:tc>
                <a:tc>
                  <a:txBody>
                    <a:bodyPr/>
                    <a:lstStyle/>
                    <a:p>
                      <a:pPr marL="0" marR="0" lvl="0" indent="0" algn="ctr" rtl="0">
                        <a:lnSpc>
                          <a:spcPct val="107000"/>
                        </a:lnSpc>
                        <a:spcBef>
                          <a:spcPts val="0"/>
                        </a:spcBef>
                        <a:spcAft>
                          <a:spcPts val="0"/>
                        </a:spcAft>
                        <a:buNone/>
                      </a:pPr>
                      <a:r>
                        <a:rPr lang="ka-GE" sz="1000" b="1">
                          <a:latin typeface="+mj-lt"/>
                          <a:ea typeface="Merriweather"/>
                          <a:cs typeface="Merriweather"/>
                          <a:sym typeface="Merriweather"/>
                        </a:rPr>
                        <a:t>დასახელება</a:t>
                      </a:r>
                      <a:endParaRPr sz="1100">
                        <a:latin typeface="+mj-lt"/>
                        <a:ea typeface="Calibri"/>
                        <a:cs typeface="Calibri"/>
                        <a:sym typeface="Calibri"/>
                      </a:endParaRPr>
                    </a:p>
                  </a:txBody>
                  <a:tcPr marL="65925" marR="659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ka-GE" sz="1000" b="1">
                          <a:latin typeface="+mj-lt"/>
                          <a:ea typeface="Merriweather"/>
                          <a:cs typeface="Merriweather"/>
                          <a:sym typeface="Merriweather"/>
                        </a:rPr>
                        <a:t>GPS/X;Y</a:t>
                      </a:r>
                      <a:endParaRPr sz="1100">
                        <a:latin typeface="+mj-lt"/>
                        <a:ea typeface="Calibri"/>
                        <a:cs typeface="Calibri"/>
                        <a:sym typeface="Calibri"/>
                      </a:endParaRPr>
                    </a:p>
                  </a:txBody>
                  <a:tcPr marL="65925" marR="659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881500">
                <a:tc rowSpan="2">
                  <a:txBody>
                    <a:bodyPr/>
                    <a:lstStyle/>
                    <a:p>
                      <a:pPr marL="0" marR="0" lvl="0" indent="0" algn="ctr" rtl="0">
                        <a:lnSpc>
                          <a:spcPct val="107000"/>
                        </a:lnSpc>
                        <a:spcBef>
                          <a:spcPts val="0"/>
                        </a:spcBef>
                        <a:spcAft>
                          <a:spcPts val="0"/>
                        </a:spcAft>
                        <a:buNone/>
                      </a:pPr>
                      <a:r>
                        <a:rPr lang="ka-GE" sz="1000" b="1">
                          <a:latin typeface="+mj-lt"/>
                          <a:ea typeface="Merriweather"/>
                          <a:cs typeface="Merriweather"/>
                          <a:sym typeface="Merriweather"/>
                        </a:rPr>
                        <a:t>ბიომრავალფეროვნება</a:t>
                      </a:r>
                      <a:endParaRPr sz="1100">
                        <a:latin typeface="+mj-lt"/>
                        <a:ea typeface="Calibri"/>
                        <a:cs typeface="Calibri"/>
                        <a:sym typeface="Calibri"/>
                      </a:endParaRPr>
                    </a:p>
                  </a:txBody>
                  <a:tcPr marL="65925" marR="659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07000"/>
                        </a:lnSpc>
                        <a:spcBef>
                          <a:spcPts val="0"/>
                        </a:spcBef>
                        <a:spcAft>
                          <a:spcPts val="0"/>
                        </a:spcAft>
                        <a:buNone/>
                      </a:pPr>
                      <a:r>
                        <a:rPr lang="ka-GE" sz="1000" b="1" dirty="0">
                          <a:latin typeface="+mj-lt"/>
                          <a:ea typeface="Merriweather"/>
                          <a:cs typeface="Merriweather"/>
                          <a:sym typeface="Merriweather"/>
                        </a:rPr>
                        <a:t>ცხოველები</a:t>
                      </a:r>
                      <a:endParaRPr sz="1100" dirty="0">
                        <a:latin typeface="+mj-lt"/>
                        <a:ea typeface="Calibri"/>
                        <a:cs typeface="Calibri"/>
                        <a:sym typeface="Calibri"/>
                      </a:endParaRPr>
                    </a:p>
                    <a:p>
                      <a:pPr marL="0" marR="0" lvl="0" indent="0" algn="l" rtl="0">
                        <a:lnSpc>
                          <a:spcPct val="107000"/>
                        </a:lnSpc>
                        <a:spcBef>
                          <a:spcPts val="0"/>
                        </a:spcBef>
                        <a:spcAft>
                          <a:spcPts val="0"/>
                        </a:spcAft>
                        <a:buNone/>
                      </a:pPr>
                      <a:r>
                        <a:rPr lang="ka-GE" sz="1000" dirty="0">
                          <a:latin typeface="+mj-lt"/>
                          <a:ea typeface="Merriweather"/>
                          <a:cs typeface="Merriweather"/>
                          <a:sym typeface="Merriweather"/>
                        </a:rPr>
                        <a:t>- შემოსაზღვრული პერიმეტრის (ღობის) მთლიანობის კონტროლი</a:t>
                      </a:r>
                      <a:endParaRPr sz="1100" dirty="0">
                        <a:latin typeface="+mj-lt"/>
                        <a:ea typeface="Calibri"/>
                        <a:cs typeface="Calibri"/>
                        <a:sym typeface="Calibri"/>
                      </a:endParaRPr>
                    </a:p>
                    <a:p>
                      <a:pPr marL="0" marR="0" lvl="0" indent="0" algn="l" rtl="0">
                        <a:lnSpc>
                          <a:spcPct val="107000"/>
                        </a:lnSpc>
                        <a:spcBef>
                          <a:spcPts val="0"/>
                        </a:spcBef>
                        <a:spcAft>
                          <a:spcPts val="0"/>
                        </a:spcAft>
                        <a:buNone/>
                      </a:pPr>
                      <a:r>
                        <a:rPr lang="ka-GE" sz="1000" dirty="0">
                          <a:latin typeface="+mj-lt"/>
                          <a:ea typeface="Merriweather"/>
                          <a:cs typeface="Merriweather"/>
                          <a:sym typeface="Merriweather"/>
                        </a:rPr>
                        <a:t> </a:t>
                      </a:r>
                      <a:endParaRPr sz="1100" dirty="0">
                        <a:latin typeface="+mj-lt"/>
                        <a:ea typeface="Calibri"/>
                        <a:cs typeface="Calibri"/>
                        <a:sym typeface="Calibri"/>
                      </a:endParaRPr>
                    </a:p>
                    <a:p>
                      <a:pPr marL="0" marR="0" lvl="0" indent="0" algn="l" rtl="0">
                        <a:lnSpc>
                          <a:spcPct val="107000"/>
                        </a:lnSpc>
                        <a:spcBef>
                          <a:spcPts val="0"/>
                        </a:spcBef>
                        <a:spcAft>
                          <a:spcPts val="0"/>
                        </a:spcAft>
                        <a:buNone/>
                      </a:pPr>
                      <a:r>
                        <a:rPr lang="ka-GE" sz="1000" dirty="0">
                          <a:latin typeface="+mj-lt"/>
                          <a:ea typeface="Merriweather"/>
                          <a:cs typeface="Merriweather"/>
                          <a:sym typeface="Merriweather"/>
                        </a:rPr>
                        <a:t>- რეზერვუარის წყლის ზედაპირის დათვალიერება </a:t>
                      </a:r>
                      <a:endParaRPr sz="1100" dirty="0">
                        <a:latin typeface="+mj-lt"/>
                        <a:ea typeface="Calibri"/>
                        <a:cs typeface="Calibri"/>
                        <a:sym typeface="Calibri"/>
                      </a:endParaRPr>
                    </a:p>
                  </a:txBody>
                  <a:tcPr marL="65925" marR="659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lnSpc>
                          <a:spcPct val="107000"/>
                        </a:lnSpc>
                        <a:spcBef>
                          <a:spcPts val="0"/>
                        </a:spcBef>
                        <a:spcAft>
                          <a:spcPts val="0"/>
                        </a:spcAft>
                        <a:buNone/>
                      </a:pPr>
                      <a:r>
                        <a:rPr lang="ka-GE" sz="1000" b="1">
                          <a:latin typeface="+mj-lt"/>
                          <a:ea typeface="Merriweather"/>
                          <a:cs typeface="Merriweather"/>
                          <a:sym typeface="Merriweather"/>
                        </a:rPr>
                        <a:t> </a:t>
                      </a:r>
                      <a:endParaRPr sz="1100">
                        <a:latin typeface="+mj-lt"/>
                        <a:ea typeface="Calibri"/>
                        <a:cs typeface="Calibri"/>
                        <a:sym typeface="Calibri"/>
                      </a:endParaRPr>
                    </a:p>
                    <a:p>
                      <a:pPr marL="0" marR="0" lvl="0" indent="0" algn="ctr" rtl="0">
                        <a:lnSpc>
                          <a:spcPct val="107000"/>
                        </a:lnSpc>
                        <a:spcBef>
                          <a:spcPts val="0"/>
                        </a:spcBef>
                        <a:spcAft>
                          <a:spcPts val="0"/>
                        </a:spcAft>
                        <a:buNone/>
                      </a:pPr>
                      <a:r>
                        <a:rPr lang="ka-GE" sz="1000" b="1">
                          <a:latin typeface="+mj-lt"/>
                          <a:ea typeface="Merriweather"/>
                          <a:cs typeface="Merriweather"/>
                          <a:sym typeface="Merriweather"/>
                        </a:rPr>
                        <a:t> </a:t>
                      </a:r>
                      <a:endParaRPr sz="1100">
                        <a:latin typeface="+mj-lt"/>
                        <a:ea typeface="Calibri"/>
                        <a:cs typeface="Calibri"/>
                        <a:sym typeface="Calibri"/>
                      </a:endParaRPr>
                    </a:p>
                    <a:p>
                      <a:pPr marL="0" marR="0" lvl="0" indent="0" algn="ctr" rtl="0">
                        <a:lnSpc>
                          <a:spcPct val="107000"/>
                        </a:lnSpc>
                        <a:spcBef>
                          <a:spcPts val="0"/>
                        </a:spcBef>
                        <a:spcAft>
                          <a:spcPts val="0"/>
                        </a:spcAft>
                        <a:buNone/>
                      </a:pPr>
                      <a:r>
                        <a:rPr lang="ka-GE" sz="1000" b="1">
                          <a:latin typeface="+mj-lt"/>
                          <a:ea typeface="Merriweather"/>
                          <a:cs typeface="Merriweather"/>
                          <a:sym typeface="Merriweather"/>
                        </a:rPr>
                        <a:t> </a:t>
                      </a:r>
                      <a:endParaRPr sz="1100">
                        <a:latin typeface="+mj-lt"/>
                        <a:ea typeface="Calibri"/>
                        <a:cs typeface="Calibri"/>
                        <a:sym typeface="Calibri"/>
                      </a:endParaRPr>
                    </a:p>
                    <a:p>
                      <a:pPr marL="0" marR="0" lvl="0" indent="0" algn="ctr" rtl="0">
                        <a:lnSpc>
                          <a:spcPct val="107000"/>
                        </a:lnSpc>
                        <a:spcBef>
                          <a:spcPts val="0"/>
                        </a:spcBef>
                        <a:spcAft>
                          <a:spcPts val="0"/>
                        </a:spcAft>
                        <a:buNone/>
                      </a:pPr>
                      <a:r>
                        <a:rPr lang="ka-GE" sz="1000" b="1">
                          <a:latin typeface="+mj-lt"/>
                          <a:ea typeface="Merriweather"/>
                          <a:cs typeface="Merriweather"/>
                          <a:sym typeface="Merriweather"/>
                        </a:rPr>
                        <a:t> </a:t>
                      </a:r>
                      <a:endParaRPr sz="1100">
                        <a:latin typeface="+mj-lt"/>
                        <a:ea typeface="Calibri"/>
                        <a:cs typeface="Calibri"/>
                        <a:sym typeface="Calibri"/>
                      </a:endParaRPr>
                    </a:p>
                    <a:p>
                      <a:pPr marL="0" marR="0" lvl="0" indent="0" algn="ctr" rtl="0">
                        <a:lnSpc>
                          <a:spcPct val="107000"/>
                        </a:lnSpc>
                        <a:spcBef>
                          <a:spcPts val="0"/>
                        </a:spcBef>
                        <a:spcAft>
                          <a:spcPts val="0"/>
                        </a:spcAft>
                        <a:buNone/>
                      </a:pPr>
                      <a:r>
                        <a:rPr lang="ka-GE" sz="1000">
                          <a:latin typeface="+mj-lt"/>
                          <a:ea typeface="Merriweather"/>
                          <a:cs typeface="Merriweather"/>
                          <a:sym typeface="Merriweather"/>
                        </a:rPr>
                        <a:t>რეზერვუარ-სალექარი, ირგვლივ პერიმეტრი</a:t>
                      </a:r>
                      <a:endParaRPr sz="1100">
                        <a:latin typeface="+mj-lt"/>
                        <a:ea typeface="Calibri"/>
                        <a:cs typeface="Calibri"/>
                        <a:sym typeface="Calibri"/>
                      </a:endParaRPr>
                    </a:p>
                    <a:p>
                      <a:pPr marL="0" marR="0" lvl="0" indent="0" algn="ctr" rtl="0">
                        <a:lnSpc>
                          <a:spcPct val="107000"/>
                        </a:lnSpc>
                        <a:spcBef>
                          <a:spcPts val="0"/>
                        </a:spcBef>
                        <a:spcAft>
                          <a:spcPts val="0"/>
                        </a:spcAft>
                        <a:buNone/>
                      </a:pPr>
                      <a:r>
                        <a:rPr lang="ka-GE" sz="1000" b="1">
                          <a:latin typeface="+mj-lt"/>
                          <a:ea typeface="Merriweather"/>
                          <a:cs typeface="Merriweather"/>
                          <a:sym typeface="Merriweather"/>
                        </a:rPr>
                        <a:t> </a:t>
                      </a:r>
                      <a:endParaRPr sz="1100">
                        <a:latin typeface="+mj-lt"/>
                        <a:ea typeface="Calibri"/>
                        <a:cs typeface="Calibri"/>
                        <a:sym typeface="Calibri"/>
                      </a:endParaRPr>
                    </a:p>
                    <a:p>
                      <a:pPr marL="0" marR="0" lvl="0" indent="0" algn="ctr" rtl="0">
                        <a:lnSpc>
                          <a:spcPct val="107000"/>
                        </a:lnSpc>
                        <a:spcBef>
                          <a:spcPts val="0"/>
                        </a:spcBef>
                        <a:spcAft>
                          <a:spcPts val="0"/>
                        </a:spcAft>
                        <a:buNone/>
                      </a:pPr>
                      <a:r>
                        <a:rPr lang="ka-GE" sz="1000" b="1">
                          <a:latin typeface="+mj-lt"/>
                          <a:ea typeface="Merriweather"/>
                          <a:cs typeface="Merriweather"/>
                          <a:sym typeface="Merriweather"/>
                        </a:rPr>
                        <a:t> </a:t>
                      </a:r>
                      <a:endParaRPr sz="1100">
                        <a:latin typeface="+mj-lt"/>
                        <a:ea typeface="Calibri"/>
                        <a:cs typeface="Calibri"/>
                        <a:sym typeface="Calibri"/>
                      </a:endParaRPr>
                    </a:p>
                    <a:p>
                      <a:pPr marL="0" marR="0" lvl="0" indent="0" algn="ctr" rtl="0">
                        <a:lnSpc>
                          <a:spcPct val="107000"/>
                        </a:lnSpc>
                        <a:spcBef>
                          <a:spcPts val="0"/>
                        </a:spcBef>
                        <a:spcAft>
                          <a:spcPts val="0"/>
                        </a:spcAft>
                        <a:buNone/>
                      </a:pPr>
                      <a:r>
                        <a:rPr lang="ka-GE" sz="1000" b="1">
                          <a:latin typeface="+mj-lt"/>
                          <a:ea typeface="Merriweather"/>
                          <a:cs typeface="Merriweather"/>
                          <a:sym typeface="Merriweather"/>
                        </a:rPr>
                        <a:t> </a:t>
                      </a:r>
                      <a:endParaRPr sz="1100">
                        <a:latin typeface="+mj-lt"/>
                        <a:ea typeface="Calibri"/>
                        <a:cs typeface="Calibri"/>
                        <a:sym typeface="Calibri"/>
                      </a:endParaRPr>
                    </a:p>
                    <a:p>
                      <a:pPr marL="0" marR="0" lvl="0" indent="0" algn="ctr" rtl="0">
                        <a:lnSpc>
                          <a:spcPct val="107000"/>
                        </a:lnSpc>
                        <a:spcBef>
                          <a:spcPts val="0"/>
                        </a:spcBef>
                        <a:spcAft>
                          <a:spcPts val="0"/>
                        </a:spcAft>
                        <a:buNone/>
                      </a:pPr>
                      <a:r>
                        <a:rPr lang="ka-GE" sz="1000" b="1">
                          <a:latin typeface="+mj-lt"/>
                          <a:ea typeface="Merriweather"/>
                          <a:cs typeface="Merriweather"/>
                          <a:sym typeface="Merriweather"/>
                        </a:rPr>
                        <a:t> </a:t>
                      </a:r>
                      <a:endParaRPr sz="1100">
                        <a:latin typeface="+mj-lt"/>
                        <a:ea typeface="Calibri"/>
                        <a:cs typeface="Calibri"/>
                        <a:sym typeface="Calibri"/>
                      </a:endParaRPr>
                    </a:p>
                    <a:p>
                      <a:pPr marL="0" marR="0" lvl="0" indent="0" algn="ctr" rtl="0">
                        <a:lnSpc>
                          <a:spcPct val="107000"/>
                        </a:lnSpc>
                        <a:spcBef>
                          <a:spcPts val="0"/>
                        </a:spcBef>
                        <a:spcAft>
                          <a:spcPts val="0"/>
                        </a:spcAft>
                        <a:buNone/>
                      </a:pPr>
                      <a:r>
                        <a:rPr lang="ka-GE" sz="1000" b="1">
                          <a:latin typeface="+mj-lt"/>
                          <a:ea typeface="Merriweather"/>
                          <a:cs typeface="Merriweather"/>
                          <a:sym typeface="Merriweather"/>
                        </a:rPr>
                        <a:t> </a:t>
                      </a:r>
                      <a:endParaRPr sz="1100">
                        <a:latin typeface="+mj-lt"/>
                        <a:ea typeface="Calibri"/>
                        <a:cs typeface="Calibri"/>
                        <a:sym typeface="Calibri"/>
                      </a:endParaRPr>
                    </a:p>
                    <a:p>
                      <a:pPr marL="0" marR="0" lvl="0" indent="0" algn="ctr" rtl="0">
                        <a:lnSpc>
                          <a:spcPct val="107000"/>
                        </a:lnSpc>
                        <a:spcBef>
                          <a:spcPts val="0"/>
                        </a:spcBef>
                        <a:spcAft>
                          <a:spcPts val="0"/>
                        </a:spcAft>
                        <a:buNone/>
                      </a:pPr>
                      <a:r>
                        <a:rPr lang="ka-GE" sz="1000" b="1">
                          <a:latin typeface="+mj-lt"/>
                          <a:ea typeface="Merriweather"/>
                          <a:cs typeface="Merriweather"/>
                          <a:sym typeface="Merriweather"/>
                        </a:rPr>
                        <a:t> </a:t>
                      </a:r>
                      <a:endParaRPr sz="1100">
                        <a:latin typeface="+mj-lt"/>
                        <a:ea typeface="Calibri"/>
                        <a:cs typeface="Calibri"/>
                        <a:sym typeface="Calibri"/>
                      </a:endParaRPr>
                    </a:p>
                    <a:p>
                      <a:pPr marL="0" marR="0" lvl="0" indent="0" algn="ctr" rtl="0">
                        <a:lnSpc>
                          <a:spcPct val="107000"/>
                        </a:lnSpc>
                        <a:spcBef>
                          <a:spcPts val="0"/>
                        </a:spcBef>
                        <a:spcAft>
                          <a:spcPts val="0"/>
                        </a:spcAft>
                        <a:buNone/>
                      </a:pPr>
                      <a:r>
                        <a:rPr lang="ka-GE" sz="1000" b="1">
                          <a:latin typeface="+mj-lt"/>
                          <a:ea typeface="Merriweather"/>
                          <a:cs typeface="Merriweather"/>
                          <a:sym typeface="Merriweather"/>
                        </a:rPr>
                        <a:t> </a:t>
                      </a:r>
                      <a:endParaRPr sz="1100">
                        <a:latin typeface="+mj-lt"/>
                        <a:ea typeface="Calibri"/>
                        <a:cs typeface="Calibri"/>
                        <a:sym typeface="Calibri"/>
                      </a:endParaRPr>
                    </a:p>
                    <a:p>
                      <a:pPr marL="0" marR="0" lvl="0" indent="0" algn="ctr" rtl="0">
                        <a:lnSpc>
                          <a:spcPct val="107000"/>
                        </a:lnSpc>
                        <a:spcBef>
                          <a:spcPts val="0"/>
                        </a:spcBef>
                        <a:spcAft>
                          <a:spcPts val="0"/>
                        </a:spcAft>
                        <a:buNone/>
                      </a:pPr>
                      <a:r>
                        <a:rPr lang="ka-GE" sz="1000" b="1">
                          <a:latin typeface="+mj-lt"/>
                          <a:ea typeface="Merriweather"/>
                          <a:cs typeface="Merriweather"/>
                          <a:sym typeface="Merriweather"/>
                        </a:rPr>
                        <a:t> </a:t>
                      </a:r>
                      <a:endParaRPr sz="1100">
                        <a:latin typeface="+mj-lt"/>
                        <a:ea typeface="Calibri"/>
                        <a:cs typeface="Calibri"/>
                        <a:sym typeface="Calibri"/>
                      </a:endParaRPr>
                    </a:p>
                  </a:txBody>
                  <a:tcPr marL="65925" marR="659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lnSpc>
                          <a:spcPct val="107000"/>
                        </a:lnSpc>
                        <a:spcBef>
                          <a:spcPts val="0"/>
                        </a:spcBef>
                        <a:spcAft>
                          <a:spcPts val="0"/>
                        </a:spcAft>
                        <a:buNone/>
                      </a:pPr>
                      <a:r>
                        <a:rPr lang="ka-GE" sz="1000">
                          <a:latin typeface="+mj-lt"/>
                          <a:ea typeface="Merriweather"/>
                          <a:cs typeface="Merriweather"/>
                          <a:sym typeface="Merriweather"/>
                        </a:rPr>
                        <a:t>X-449355;</a:t>
                      </a:r>
                      <a:endParaRPr sz="1100">
                        <a:latin typeface="+mj-lt"/>
                        <a:ea typeface="Calibri"/>
                        <a:cs typeface="Calibri"/>
                        <a:sym typeface="Calibri"/>
                      </a:endParaRPr>
                    </a:p>
                    <a:p>
                      <a:pPr marL="0" marR="0" lvl="0" indent="0" algn="ctr" rtl="0">
                        <a:lnSpc>
                          <a:spcPct val="107000"/>
                        </a:lnSpc>
                        <a:spcBef>
                          <a:spcPts val="0"/>
                        </a:spcBef>
                        <a:spcAft>
                          <a:spcPts val="0"/>
                        </a:spcAft>
                        <a:buNone/>
                      </a:pPr>
                      <a:r>
                        <a:rPr lang="ka-GE" sz="1000">
                          <a:latin typeface="+mj-lt"/>
                          <a:ea typeface="Merriweather"/>
                          <a:cs typeface="Merriweather"/>
                          <a:sym typeface="Merriweather"/>
                        </a:rPr>
                        <a:t>Y-4591569</a:t>
                      </a:r>
                      <a:endParaRPr sz="1100">
                        <a:latin typeface="+mj-lt"/>
                        <a:ea typeface="Calibri"/>
                        <a:cs typeface="Calibri"/>
                        <a:sym typeface="Calibri"/>
                      </a:endParaRPr>
                    </a:p>
                    <a:p>
                      <a:pPr marL="0" marR="0" lvl="0" indent="0" algn="ctr" rtl="0">
                        <a:lnSpc>
                          <a:spcPct val="107000"/>
                        </a:lnSpc>
                        <a:spcBef>
                          <a:spcPts val="0"/>
                        </a:spcBef>
                        <a:spcAft>
                          <a:spcPts val="0"/>
                        </a:spcAft>
                        <a:buNone/>
                      </a:pPr>
                      <a:r>
                        <a:rPr lang="ka-GE" sz="1000">
                          <a:latin typeface="+mj-lt"/>
                          <a:ea typeface="Merriweather"/>
                          <a:cs typeface="Merriweather"/>
                          <a:sym typeface="Merriweather"/>
                        </a:rPr>
                        <a:t> </a:t>
                      </a:r>
                      <a:endParaRPr sz="1100">
                        <a:latin typeface="+mj-lt"/>
                        <a:ea typeface="Calibri"/>
                        <a:cs typeface="Calibri"/>
                        <a:sym typeface="Calibri"/>
                      </a:endParaRPr>
                    </a:p>
                    <a:p>
                      <a:pPr marL="0" marR="0" lvl="0" indent="0" algn="ctr" rtl="0">
                        <a:lnSpc>
                          <a:spcPct val="107000"/>
                        </a:lnSpc>
                        <a:spcBef>
                          <a:spcPts val="0"/>
                        </a:spcBef>
                        <a:spcAft>
                          <a:spcPts val="0"/>
                        </a:spcAft>
                        <a:buNone/>
                      </a:pPr>
                      <a:r>
                        <a:rPr lang="ka-GE" sz="1000">
                          <a:latin typeface="+mj-lt"/>
                          <a:ea typeface="Merriweather"/>
                          <a:cs typeface="Merriweather"/>
                          <a:sym typeface="Merriweather"/>
                        </a:rPr>
                        <a:t> </a:t>
                      </a:r>
                      <a:endParaRPr sz="1100">
                        <a:latin typeface="+mj-lt"/>
                        <a:ea typeface="Calibri"/>
                        <a:cs typeface="Calibri"/>
                        <a:sym typeface="Calibri"/>
                      </a:endParaRPr>
                    </a:p>
                    <a:p>
                      <a:pPr marL="0" marR="0" lvl="0" indent="0" algn="ctr" rtl="0">
                        <a:lnSpc>
                          <a:spcPct val="107000"/>
                        </a:lnSpc>
                        <a:spcBef>
                          <a:spcPts val="0"/>
                        </a:spcBef>
                        <a:spcAft>
                          <a:spcPts val="0"/>
                        </a:spcAft>
                        <a:buNone/>
                      </a:pPr>
                      <a:r>
                        <a:rPr lang="ka-GE" sz="1000">
                          <a:latin typeface="+mj-lt"/>
                          <a:ea typeface="Merriweather"/>
                          <a:cs typeface="Merriweather"/>
                          <a:sym typeface="Merriweather"/>
                        </a:rPr>
                        <a:t>X-449422;</a:t>
                      </a:r>
                      <a:endParaRPr sz="1100">
                        <a:latin typeface="+mj-lt"/>
                        <a:ea typeface="Calibri"/>
                        <a:cs typeface="Calibri"/>
                        <a:sym typeface="Calibri"/>
                      </a:endParaRPr>
                    </a:p>
                    <a:p>
                      <a:pPr marL="0" marR="0" lvl="0" indent="0" algn="ctr" rtl="0">
                        <a:lnSpc>
                          <a:spcPct val="107000"/>
                        </a:lnSpc>
                        <a:spcBef>
                          <a:spcPts val="0"/>
                        </a:spcBef>
                        <a:spcAft>
                          <a:spcPts val="0"/>
                        </a:spcAft>
                        <a:buNone/>
                      </a:pPr>
                      <a:r>
                        <a:rPr lang="ka-GE" sz="1000">
                          <a:latin typeface="+mj-lt"/>
                          <a:ea typeface="Merriweather"/>
                          <a:cs typeface="Merriweather"/>
                          <a:sym typeface="Merriweather"/>
                        </a:rPr>
                        <a:t>Y-4591564</a:t>
                      </a:r>
                      <a:endParaRPr sz="1100">
                        <a:latin typeface="+mj-lt"/>
                        <a:ea typeface="Calibri"/>
                        <a:cs typeface="Calibri"/>
                        <a:sym typeface="Calibri"/>
                      </a:endParaRPr>
                    </a:p>
                  </a:txBody>
                  <a:tcPr marL="65925" marR="659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lnSpc>
                          <a:spcPct val="107000"/>
                        </a:lnSpc>
                        <a:spcBef>
                          <a:spcPts val="0"/>
                        </a:spcBef>
                        <a:spcAft>
                          <a:spcPts val="0"/>
                        </a:spcAft>
                        <a:buNone/>
                      </a:pPr>
                      <a:r>
                        <a:rPr lang="ka-GE" sz="1000">
                          <a:latin typeface="+mj-lt"/>
                          <a:ea typeface="Merriweather"/>
                          <a:cs typeface="Merriweather"/>
                          <a:sym typeface="Merriweather"/>
                        </a:rPr>
                        <a:t>კვირაში ხუთჯერ</a:t>
                      </a:r>
                      <a:endParaRPr sz="1100">
                        <a:latin typeface="+mj-lt"/>
                        <a:ea typeface="Calibri"/>
                        <a:cs typeface="Calibri"/>
                        <a:sym typeface="Calibri"/>
                      </a:endParaRPr>
                    </a:p>
                  </a:txBody>
                  <a:tcPr marL="65925" marR="659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lnSpc>
                          <a:spcPct val="107000"/>
                        </a:lnSpc>
                        <a:spcBef>
                          <a:spcPts val="0"/>
                        </a:spcBef>
                        <a:spcAft>
                          <a:spcPts val="0"/>
                        </a:spcAft>
                        <a:buNone/>
                      </a:pPr>
                      <a:r>
                        <a:rPr lang="ka-GE" sz="1000">
                          <a:latin typeface="+mj-lt"/>
                          <a:ea typeface="Merriweather"/>
                          <a:cs typeface="Merriweather"/>
                          <a:sym typeface="Merriweather"/>
                        </a:rPr>
                        <a:t>ვიზუალური</a:t>
                      </a:r>
                      <a:endParaRPr sz="1100">
                        <a:latin typeface="+mj-lt"/>
                        <a:ea typeface="Calibri"/>
                        <a:cs typeface="Calibri"/>
                        <a:sym typeface="Calibri"/>
                      </a:endParaRPr>
                    </a:p>
                  </a:txBody>
                  <a:tcPr marL="65925" marR="659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lnSpc>
                          <a:spcPct val="107000"/>
                        </a:lnSpc>
                        <a:spcBef>
                          <a:spcPts val="0"/>
                        </a:spcBef>
                        <a:spcAft>
                          <a:spcPts val="0"/>
                        </a:spcAft>
                        <a:buNone/>
                      </a:pPr>
                      <a:r>
                        <a:rPr lang="ka-GE" sz="1000">
                          <a:latin typeface="+mj-lt"/>
                          <a:ea typeface="Merriweather"/>
                          <a:cs typeface="Merriweather"/>
                          <a:sym typeface="Merriweather"/>
                        </a:rPr>
                        <a:t>ცხოვეთა სამყაროს შესახებ კანონის და</a:t>
                      </a:r>
                      <a:endParaRPr sz="1100">
                        <a:latin typeface="+mj-lt"/>
                        <a:ea typeface="Calibri"/>
                        <a:cs typeface="Calibri"/>
                        <a:sym typeface="Calibri"/>
                      </a:endParaRPr>
                    </a:p>
                    <a:p>
                      <a:pPr marL="0" marR="0" lvl="0" indent="0" algn="ctr" rtl="0">
                        <a:lnSpc>
                          <a:spcPct val="107000"/>
                        </a:lnSpc>
                        <a:spcBef>
                          <a:spcPts val="0"/>
                        </a:spcBef>
                        <a:spcAft>
                          <a:spcPts val="0"/>
                        </a:spcAft>
                        <a:buNone/>
                      </a:pPr>
                      <a:r>
                        <a:rPr lang="ka-GE" sz="1000">
                          <a:latin typeface="+mj-lt"/>
                          <a:ea typeface="Merriweather"/>
                          <a:cs typeface="Merriweather"/>
                          <a:sym typeface="Merriweather"/>
                        </a:rPr>
                        <a:t>საქართველოს ნორმატიული აქტებით დადგენილ ნორმებთან შესაბამისობა/</a:t>
                      </a:r>
                      <a:endParaRPr sz="1100">
                        <a:latin typeface="+mj-lt"/>
                        <a:ea typeface="Calibri"/>
                        <a:cs typeface="Calibri"/>
                        <a:sym typeface="Calibri"/>
                      </a:endParaRPr>
                    </a:p>
                    <a:p>
                      <a:pPr marL="0" marR="0" lvl="0" indent="0" algn="ctr" rtl="0">
                        <a:lnSpc>
                          <a:spcPct val="107000"/>
                        </a:lnSpc>
                        <a:spcBef>
                          <a:spcPts val="0"/>
                        </a:spcBef>
                        <a:spcAft>
                          <a:spcPts val="0"/>
                        </a:spcAft>
                        <a:buNone/>
                      </a:pPr>
                      <a:r>
                        <a:rPr lang="ka-GE" sz="1000">
                          <a:latin typeface="+mj-lt"/>
                          <a:ea typeface="Merriweather"/>
                          <a:cs typeface="Merriweather"/>
                          <a:sym typeface="Merriweather"/>
                        </a:rPr>
                        <a:t>მონიტორინგის შედეგებიდან გამომდინარე, საჭიროების შემთხვევაში დამატებითი შერბილების, ზემოქმედების თავიდან აცილების, ან/და საკომპენსაციო ღონისძიებების შემუშავება-განხორციელება.</a:t>
                      </a:r>
                      <a:endParaRPr sz="1100">
                        <a:latin typeface="+mj-lt"/>
                        <a:ea typeface="Calibri"/>
                        <a:cs typeface="Calibri"/>
                        <a:sym typeface="Calibri"/>
                      </a:endParaRPr>
                    </a:p>
                  </a:txBody>
                  <a:tcPr marL="65925" marR="659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lnSpc>
                          <a:spcPct val="107000"/>
                        </a:lnSpc>
                        <a:spcBef>
                          <a:spcPts val="0"/>
                        </a:spcBef>
                        <a:spcAft>
                          <a:spcPts val="0"/>
                        </a:spcAft>
                        <a:buNone/>
                      </a:pPr>
                      <a:r>
                        <a:rPr lang="ka-GE" sz="1000">
                          <a:latin typeface="+mj-lt"/>
                          <a:ea typeface="Merriweather"/>
                          <a:cs typeface="Merriweather"/>
                          <a:sym typeface="Merriweather"/>
                        </a:rPr>
                        <a:t>შპს ,,RMG Auramine’’-ის გარემოსდაცვითი მმართველი</a:t>
                      </a:r>
                      <a:endParaRPr sz="1100">
                        <a:latin typeface="+mj-lt"/>
                        <a:ea typeface="Calibri"/>
                        <a:cs typeface="Calibri"/>
                        <a:sym typeface="Calibri"/>
                      </a:endParaRPr>
                    </a:p>
                  </a:txBody>
                  <a:tcPr marL="65925" marR="659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2"/>
                  </a:ext>
                </a:extLst>
              </a:tr>
              <a:tr h="2895475">
                <a:tc vMerge="1">
                  <a:txBody>
                    <a:bodyPr/>
                    <a:lstStyle/>
                    <a:p>
                      <a:endParaRPr lang="en-US"/>
                    </a:p>
                  </a:txBody>
                  <a:tcPr/>
                </a:tc>
                <a:tc>
                  <a:txBody>
                    <a:bodyPr/>
                    <a:lstStyle/>
                    <a:p>
                      <a:pPr marL="0" marR="0" lvl="0" indent="0" algn="l" rtl="0">
                        <a:lnSpc>
                          <a:spcPct val="107000"/>
                        </a:lnSpc>
                        <a:spcBef>
                          <a:spcPts val="0"/>
                        </a:spcBef>
                        <a:spcAft>
                          <a:spcPts val="0"/>
                        </a:spcAft>
                        <a:buNone/>
                      </a:pPr>
                      <a:r>
                        <a:rPr lang="ka-GE" sz="1000" b="1" dirty="0">
                          <a:latin typeface="+mj-lt"/>
                          <a:ea typeface="Merriweather"/>
                          <a:cs typeface="Merriweather"/>
                          <a:sym typeface="Merriweather"/>
                        </a:rPr>
                        <a:t>ფრინველები</a:t>
                      </a:r>
                      <a:endParaRPr sz="1100" dirty="0">
                        <a:latin typeface="+mj-lt"/>
                        <a:ea typeface="Calibri"/>
                        <a:cs typeface="Calibri"/>
                        <a:sym typeface="Calibri"/>
                      </a:endParaRPr>
                    </a:p>
                    <a:p>
                      <a:pPr marL="0" marR="0" lvl="0" indent="0" algn="l" rtl="0">
                        <a:lnSpc>
                          <a:spcPct val="107000"/>
                        </a:lnSpc>
                        <a:spcBef>
                          <a:spcPts val="0"/>
                        </a:spcBef>
                        <a:spcAft>
                          <a:spcPts val="0"/>
                        </a:spcAft>
                        <a:buNone/>
                      </a:pPr>
                      <a:r>
                        <a:rPr lang="ka-GE" sz="1000" b="1" dirty="0">
                          <a:latin typeface="+mj-lt"/>
                          <a:ea typeface="Merriweather"/>
                          <a:cs typeface="Merriweather"/>
                          <a:sym typeface="Merriweather"/>
                        </a:rPr>
                        <a:t> </a:t>
                      </a:r>
                      <a:endParaRPr sz="1100" dirty="0">
                        <a:latin typeface="+mj-lt"/>
                        <a:ea typeface="Calibri"/>
                        <a:cs typeface="Calibri"/>
                        <a:sym typeface="Calibri"/>
                      </a:endParaRPr>
                    </a:p>
                    <a:p>
                      <a:pPr marL="0" marR="0" lvl="0" indent="0" algn="l" rtl="0">
                        <a:lnSpc>
                          <a:spcPct val="107000"/>
                        </a:lnSpc>
                        <a:spcBef>
                          <a:spcPts val="0"/>
                        </a:spcBef>
                        <a:spcAft>
                          <a:spcPts val="0"/>
                        </a:spcAft>
                        <a:buNone/>
                      </a:pPr>
                      <a:r>
                        <a:rPr lang="ka-GE" sz="1000" dirty="0">
                          <a:latin typeface="+mj-lt"/>
                          <a:ea typeface="Merriweather"/>
                          <a:cs typeface="Merriweather"/>
                          <a:sym typeface="Merriweather"/>
                        </a:rPr>
                        <a:t>- რეზერვუარის წყლის ზედაპირის დათვალიერება</a:t>
                      </a:r>
                      <a:endParaRPr sz="1100" dirty="0">
                        <a:latin typeface="+mj-lt"/>
                        <a:ea typeface="Calibri"/>
                        <a:cs typeface="Calibri"/>
                        <a:sym typeface="Calibri"/>
                      </a:endParaRPr>
                    </a:p>
                    <a:p>
                      <a:pPr marL="0" marR="0" lvl="0" indent="0" algn="l" rtl="0">
                        <a:lnSpc>
                          <a:spcPct val="107000"/>
                        </a:lnSpc>
                        <a:spcBef>
                          <a:spcPts val="0"/>
                        </a:spcBef>
                        <a:spcAft>
                          <a:spcPts val="0"/>
                        </a:spcAft>
                        <a:buNone/>
                      </a:pPr>
                      <a:r>
                        <a:rPr lang="ka-GE" sz="1000" dirty="0">
                          <a:latin typeface="+mj-lt"/>
                          <a:ea typeface="Merriweather"/>
                          <a:cs typeface="Merriweather"/>
                          <a:sym typeface="Merriweather"/>
                        </a:rPr>
                        <a:t> </a:t>
                      </a:r>
                      <a:endParaRPr sz="1100" dirty="0">
                        <a:latin typeface="+mj-lt"/>
                        <a:ea typeface="Calibri"/>
                        <a:cs typeface="Calibri"/>
                        <a:sym typeface="Calibri"/>
                      </a:endParaRPr>
                    </a:p>
                    <a:p>
                      <a:pPr marL="0" marR="0" lvl="0" indent="0" algn="l" rtl="0">
                        <a:lnSpc>
                          <a:spcPct val="107000"/>
                        </a:lnSpc>
                        <a:spcBef>
                          <a:spcPts val="0"/>
                        </a:spcBef>
                        <a:spcAft>
                          <a:spcPts val="0"/>
                        </a:spcAft>
                        <a:buNone/>
                      </a:pPr>
                      <a:r>
                        <a:rPr lang="ka-GE" sz="1000" dirty="0">
                          <a:latin typeface="+mj-lt"/>
                          <a:ea typeface="Merriweather"/>
                          <a:cs typeface="Merriweather"/>
                          <a:sym typeface="Merriweather"/>
                        </a:rPr>
                        <a:t>- წყლის ფრინველების სახეობის დადგენა წყალში მათი ყოფნისას</a:t>
                      </a:r>
                      <a:endParaRPr sz="1100" dirty="0">
                        <a:latin typeface="+mj-lt"/>
                        <a:ea typeface="Calibri"/>
                        <a:cs typeface="Calibri"/>
                        <a:sym typeface="Calibri"/>
                      </a:endParaRPr>
                    </a:p>
                  </a:txBody>
                  <a:tcPr marL="65925" marR="659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1524000" y="443351"/>
            <a:ext cx="9144000" cy="45258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1800"/>
              <a:buFont typeface="Calibri"/>
              <a:buNone/>
            </a:pPr>
            <a:r>
              <a:rPr lang="ka-GE" sz="1800" b="1" dirty="0">
                <a:latin typeface="+mj-lt"/>
                <a:ea typeface="Calibri"/>
                <a:cs typeface="Calibri"/>
                <a:sym typeface="Calibri"/>
              </a:rPr>
              <a:t>გარემოზე ზემოქმედების შეფასების ანგარიშის მომზადების საფუძველი</a:t>
            </a:r>
            <a:endParaRPr sz="1800" b="1" dirty="0">
              <a:latin typeface="+mj-lt"/>
              <a:ea typeface="Calibri"/>
              <a:cs typeface="Calibri"/>
              <a:sym typeface="Calibri"/>
            </a:endParaRPr>
          </a:p>
        </p:txBody>
      </p:sp>
      <p:sp>
        <p:nvSpPr>
          <p:cNvPr id="94" name="Google Shape;94;p14"/>
          <p:cNvSpPr txBox="1">
            <a:spLocks noGrp="1"/>
          </p:cNvSpPr>
          <p:nvPr>
            <p:ph type="subTitle" idx="1"/>
          </p:nvPr>
        </p:nvSpPr>
        <p:spPr>
          <a:xfrm>
            <a:off x="2161309" y="1089891"/>
            <a:ext cx="8063346" cy="4036291"/>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400"/>
              <a:buNone/>
            </a:pPr>
            <a:r>
              <a:rPr lang="ka-GE" sz="1400" dirty="0">
                <a:latin typeface="+mj-lt"/>
              </a:rPr>
              <a:t>გარემოზე ზემოქმედების შეფასების ანგარიში მომზადებულია “გარემოსდაცვითი შეფასების კოდექსის” მოთხოვნების შესაბამისად.</a:t>
            </a:r>
            <a:endParaRPr dirty="0">
              <a:latin typeface="+mj-lt"/>
            </a:endParaRPr>
          </a:p>
          <a:p>
            <a:pPr marL="0" lvl="0" indent="0" algn="just" rtl="0">
              <a:lnSpc>
                <a:spcPct val="100000"/>
              </a:lnSpc>
              <a:spcBef>
                <a:spcPts val="1200"/>
              </a:spcBef>
              <a:spcAft>
                <a:spcPts val="0"/>
              </a:spcAft>
              <a:buClr>
                <a:schemeClr val="dk1"/>
              </a:buClr>
              <a:buSzPts val="1400"/>
              <a:buNone/>
            </a:pPr>
            <a:r>
              <a:rPr lang="ka-GE" sz="1400" dirty="0">
                <a:latin typeface="+mj-lt"/>
              </a:rPr>
              <a:t>გარემოსდაცვითი შეფასების კოდექსის </a:t>
            </a:r>
            <a:r>
              <a:rPr lang="ka-GE" sz="1400" dirty="0">
                <a:latin typeface="+mj-lt"/>
                <a:ea typeface="Merriweather"/>
                <a:cs typeface="Merriweather"/>
                <a:sym typeface="Merriweather"/>
              </a:rPr>
              <a:t>II </a:t>
            </a:r>
            <a:r>
              <a:rPr lang="ka-GE" sz="1400" dirty="0">
                <a:latin typeface="+mj-lt"/>
              </a:rPr>
              <a:t>დანართის 9.9. ქვეპუნქტის მიხედვით: </a:t>
            </a:r>
            <a:endParaRPr sz="1400" dirty="0">
              <a:latin typeface="+mj-lt"/>
            </a:endParaRPr>
          </a:p>
          <a:p>
            <a:pPr marL="0" lvl="0" indent="0" algn="just" rtl="0">
              <a:lnSpc>
                <a:spcPct val="100000"/>
              </a:lnSpc>
              <a:spcBef>
                <a:spcPts val="1200"/>
              </a:spcBef>
              <a:spcAft>
                <a:spcPts val="0"/>
              </a:spcAft>
              <a:buClr>
                <a:schemeClr val="dk1"/>
              </a:buClr>
              <a:buSzPts val="1400"/>
              <a:buNone/>
            </a:pPr>
            <a:r>
              <a:rPr lang="ka-GE" sz="1400" i="1" dirty="0">
                <a:latin typeface="+mj-lt"/>
              </a:rPr>
              <a:t>„კაშხლის ან/და სხვა ნაგებობის/მოწყობილობის მშენებლობა, რომლის მშენებლობა მიზანშეწონილია წყლის შეკავების ან წყლის გრძელვადიანი დაგროვების მიზნით და რომლის მიერ შეკავებული ან დაგროვებული წყლის მოცულობა </a:t>
            </a:r>
            <a:r>
              <a:rPr lang="ka-GE" sz="1400" b="1" i="1" dirty="0">
                <a:latin typeface="+mj-lt"/>
              </a:rPr>
              <a:t>10 000 </a:t>
            </a:r>
            <a:r>
              <a:rPr lang="ka-GE" sz="1400" b="1" i="1" dirty="0">
                <a:solidFill>
                  <a:srgbClr val="000000"/>
                </a:solidFill>
                <a:latin typeface="+mj-lt"/>
              </a:rPr>
              <a:t>მ</a:t>
            </a:r>
            <a:r>
              <a:rPr lang="ka-GE" sz="1400" b="1" i="1" baseline="30000" dirty="0">
                <a:solidFill>
                  <a:srgbClr val="000000"/>
                </a:solidFill>
                <a:latin typeface="+mj-lt"/>
              </a:rPr>
              <a:t>3</a:t>
            </a:r>
            <a:r>
              <a:rPr lang="ka-GE" sz="1400" b="1" i="1" dirty="0">
                <a:latin typeface="+mj-lt"/>
              </a:rPr>
              <a:t> -ზე მეტია“. </a:t>
            </a:r>
            <a:endParaRPr dirty="0">
              <a:latin typeface="+mj-lt"/>
            </a:endParaRPr>
          </a:p>
          <a:p>
            <a:pPr marL="0" lvl="0" indent="0" algn="just" rtl="0">
              <a:lnSpc>
                <a:spcPct val="107000"/>
              </a:lnSpc>
              <a:spcBef>
                <a:spcPts val="1200"/>
              </a:spcBef>
              <a:spcAft>
                <a:spcPts val="0"/>
              </a:spcAft>
              <a:buClr>
                <a:schemeClr val="dk1"/>
              </a:buClr>
              <a:buSzPts val="1400"/>
              <a:buNone/>
            </a:pPr>
            <a:endParaRPr sz="1400" dirty="0">
              <a:latin typeface="+mj-lt"/>
            </a:endParaRPr>
          </a:p>
          <a:p>
            <a:pPr marL="0" lvl="0" indent="0" algn="just" rtl="0">
              <a:lnSpc>
                <a:spcPct val="107000"/>
              </a:lnSpc>
              <a:spcBef>
                <a:spcPts val="1200"/>
              </a:spcBef>
              <a:spcAft>
                <a:spcPts val="0"/>
              </a:spcAft>
              <a:buClr>
                <a:schemeClr val="dk1"/>
              </a:buClr>
              <a:buSzPts val="1400"/>
              <a:buNone/>
            </a:pPr>
            <a:r>
              <a:rPr lang="ka-GE" sz="1400" dirty="0">
                <a:latin typeface="+mj-lt"/>
              </a:rPr>
              <a:t>შპს „არ ემ ჯი აურამაინ“-მა გაიარა სკროპინგის პროცედურა და საქართველოს გარემოს დაცვისა და სოფლის მეურნეობის მინისტრის 2019 წლის 24 ოქტომბრის N2-1010 ბრძანებით მიიღო სკოპინგის დასკვა N103 (17.10.2019). სკოპინგის დასკვნის შესაბამისად მოამზადა გზშ-ს ანგარიში. </a:t>
            </a:r>
            <a:endParaRPr sz="1400" dirty="0">
              <a:latin typeface="+mj-lt"/>
              <a:sym typeface="Calibri"/>
            </a:endParaRPr>
          </a:p>
          <a:p>
            <a:pPr marL="285750" lvl="0" indent="-196850" algn="just" rtl="0">
              <a:lnSpc>
                <a:spcPct val="100000"/>
              </a:lnSpc>
              <a:spcBef>
                <a:spcPts val="1200"/>
              </a:spcBef>
              <a:spcAft>
                <a:spcPts val="0"/>
              </a:spcAft>
              <a:buClr>
                <a:schemeClr val="dk1"/>
              </a:buClr>
              <a:buSzPts val="1400"/>
              <a:buFont typeface="Noto Sans Symbols"/>
              <a:buNone/>
            </a:pPr>
            <a:endParaRPr sz="1400" dirty="0">
              <a:latin typeface="+mj-lt"/>
              <a:ea typeface="Merriweather"/>
              <a:cs typeface="Merriweather"/>
              <a:sym typeface="Merriweathe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208" name="Google Shape;208;p32"/>
          <p:cNvSpPr/>
          <p:nvPr/>
        </p:nvSpPr>
        <p:spPr>
          <a:xfrm>
            <a:off x="678180" y="1158240"/>
            <a:ext cx="8778240" cy="112338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600">
              <a:solidFill>
                <a:schemeClr val="dk1"/>
              </a:solidFill>
              <a:latin typeface="Merriweather"/>
              <a:ea typeface="Merriweather"/>
              <a:cs typeface="Merriweather"/>
              <a:sym typeface="Merriweather"/>
            </a:endParaRPr>
          </a:p>
          <a:p>
            <a:pPr marL="0" marR="0" lvl="0" indent="0" algn="just" rtl="0">
              <a:spcBef>
                <a:spcPts val="1200"/>
              </a:spcBef>
              <a:spcAft>
                <a:spcPts val="0"/>
              </a:spcAft>
              <a:buNone/>
            </a:pPr>
            <a:r>
              <a:rPr lang="ka-GE" sz="1800">
                <a:solidFill>
                  <a:schemeClr val="dk1"/>
                </a:solidFill>
                <a:latin typeface="Calibri"/>
                <a:ea typeface="Calibri"/>
                <a:cs typeface="Calibri"/>
                <a:sym typeface="Calibri"/>
              </a:rPr>
              <a:t> </a:t>
            </a:r>
            <a:endParaRPr/>
          </a:p>
          <a:p>
            <a:pPr marL="0" marR="0" lvl="0" indent="0" algn="just" rtl="0">
              <a:spcBef>
                <a:spcPts val="600"/>
              </a:spcBef>
              <a:spcAft>
                <a:spcPts val="0"/>
              </a:spcAft>
              <a:buNone/>
            </a:pPr>
            <a:endParaRPr sz="1800">
              <a:solidFill>
                <a:schemeClr val="dk1"/>
              </a:solidFill>
              <a:latin typeface="Calibri"/>
              <a:ea typeface="Calibri"/>
              <a:cs typeface="Calibri"/>
              <a:sym typeface="Calibri"/>
            </a:endParaRPr>
          </a:p>
        </p:txBody>
      </p:sp>
      <p:sp>
        <p:nvSpPr>
          <p:cNvPr id="209" name="Google Shape;209;p32"/>
          <p:cNvSpPr/>
          <p:nvPr/>
        </p:nvSpPr>
        <p:spPr>
          <a:xfrm>
            <a:off x="1691640" y="739140"/>
            <a:ext cx="7559040" cy="3393621"/>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ka-GE" sz="1200" b="1" u="sng" dirty="0">
                <a:solidFill>
                  <a:schemeClr val="dk1"/>
                </a:solidFill>
                <a:latin typeface="+mj-lt"/>
                <a:ea typeface="Merriweather"/>
                <a:cs typeface="Merriweather"/>
                <a:sym typeface="Merriweather"/>
              </a:rPr>
              <a:t>მისიწქვეშა (გრუნტის) წყლების </a:t>
            </a:r>
            <a:r>
              <a:rPr lang="ka-GE" sz="1200" dirty="0">
                <a:solidFill>
                  <a:schemeClr val="dk1"/>
                </a:solidFill>
                <a:latin typeface="+mj-lt"/>
                <a:ea typeface="Merriweather"/>
                <a:cs typeface="Merriweather"/>
                <a:sym typeface="Merriweather"/>
              </a:rPr>
              <a:t>გარემოსდაცვითი მონიტორინგის თვითმონიტორინგის) შედეგად გამოვლენილი შედეგების მიხედვით საჭირო იქნება შესაბამისი ღონისძიებების გატარება მისქვეშა (გრუნტის) წყლებზე ზემოქმედების შემცირების ან მის აღსაკვეთად.</a:t>
            </a:r>
            <a:endParaRPr sz="1200" dirty="0">
              <a:solidFill>
                <a:schemeClr val="dk1"/>
              </a:solidFill>
              <a:latin typeface="+mj-lt"/>
              <a:ea typeface="Merriweather"/>
              <a:cs typeface="Merriweather"/>
              <a:sym typeface="Merriweather"/>
            </a:endParaRPr>
          </a:p>
          <a:p>
            <a:pPr marL="342900" marR="0" lvl="0" indent="-342900" algn="just" rtl="0">
              <a:spcBef>
                <a:spcPts val="1200"/>
              </a:spcBef>
              <a:spcAft>
                <a:spcPts val="0"/>
              </a:spcAft>
              <a:buClr>
                <a:schemeClr val="dk1"/>
              </a:buClr>
              <a:buSzPts val="1200"/>
              <a:buFont typeface="Noto Sans Symbols"/>
              <a:buChar char="⮚"/>
            </a:pPr>
            <a:r>
              <a:rPr lang="ka-GE" sz="1200" dirty="0">
                <a:solidFill>
                  <a:schemeClr val="dk1"/>
                </a:solidFill>
                <a:latin typeface="+mj-lt"/>
                <a:ea typeface="Merriweather"/>
                <a:cs typeface="Merriweather"/>
                <a:sym typeface="Merriweather"/>
              </a:rPr>
              <a:t>განხორციელდება შეტყობინება შესაბამის პასუხიმგებელ პირებთან</a:t>
            </a:r>
            <a:endParaRPr sz="1200" dirty="0">
              <a:solidFill>
                <a:schemeClr val="dk1"/>
              </a:solidFill>
              <a:latin typeface="+mj-lt"/>
              <a:ea typeface="Merriweather"/>
              <a:cs typeface="Merriweather"/>
              <a:sym typeface="Merriweather"/>
            </a:endParaRPr>
          </a:p>
          <a:p>
            <a:pPr marL="342900" marR="0" lvl="0" indent="-342900" algn="just" rtl="0">
              <a:spcBef>
                <a:spcPts val="1200"/>
              </a:spcBef>
              <a:spcAft>
                <a:spcPts val="0"/>
              </a:spcAft>
              <a:buClr>
                <a:schemeClr val="dk1"/>
              </a:buClr>
              <a:buSzPts val="1200"/>
              <a:buFont typeface="Noto Sans Symbols"/>
              <a:buChar char="⮚"/>
            </a:pPr>
            <a:r>
              <a:rPr lang="ka-GE" sz="1200" dirty="0">
                <a:solidFill>
                  <a:schemeClr val="dk1"/>
                </a:solidFill>
                <a:latin typeface="+mj-lt"/>
                <a:ea typeface="Merriweather"/>
                <a:cs typeface="Merriweather"/>
                <a:sym typeface="Merriweather"/>
              </a:rPr>
              <a:t>დაუყოვნებლი მოხდება მიმმართველი ნაკადის ჩაკეტვა და დაიწყება დაზიანებული უბნის აღდგენა/გაწმენდა შესაბამისი საშუალების გამოყენებით;</a:t>
            </a:r>
            <a:endParaRPr sz="1200" dirty="0">
              <a:solidFill>
                <a:schemeClr val="dk1"/>
              </a:solidFill>
              <a:latin typeface="+mj-lt"/>
              <a:ea typeface="Merriweather"/>
              <a:cs typeface="Merriweather"/>
              <a:sym typeface="Merriweather"/>
            </a:endParaRPr>
          </a:p>
          <a:p>
            <a:pPr marL="342900" marR="0" lvl="0" indent="-342900" algn="just" rtl="0">
              <a:spcBef>
                <a:spcPts val="1200"/>
              </a:spcBef>
              <a:spcAft>
                <a:spcPts val="0"/>
              </a:spcAft>
              <a:buClr>
                <a:schemeClr val="dk1"/>
              </a:buClr>
              <a:buSzPts val="1200"/>
              <a:buFont typeface="Noto Sans Symbols"/>
              <a:buChar char="⮚"/>
            </a:pPr>
            <a:r>
              <a:rPr lang="ka-GE" sz="1200" dirty="0">
                <a:solidFill>
                  <a:schemeClr val="dk1"/>
                </a:solidFill>
                <a:latin typeface="+mj-lt"/>
                <a:ea typeface="Merriweather"/>
                <a:cs typeface="Merriweather"/>
                <a:sym typeface="Merriweather"/>
              </a:rPr>
              <a:t>წყლისგან გამოთავისუფლდება დაზიანებული უბანი (გადაიტუმბება რეზერვუარში, მაღაროში, ან სხვა მოცულობებში) და დაუყოვნებლივ დაიწყება დაზიანებული უბნის აღდგენა.</a:t>
            </a:r>
            <a:endParaRPr sz="1200" dirty="0">
              <a:solidFill>
                <a:schemeClr val="dk1"/>
              </a:solidFill>
              <a:latin typeface="+mj-lt"/>
              <a:ea typeface="Merriweather"/>
              <a:cs typeface="Merriweather"/>
              <a:sym typeface="Merriweather"/>
            </a:endParaRPr>
          </a:p>
          <a:p>
            <a:pPr marL="342900" marR="0" lvl="0" indent="-342900" algn="just" rtl="0">
              <a:spcBef>
                <a:spcPts val="1200"/>
              </a:spcBef>
              <a:spcAft>
                <a:spcPts val="0"/>
              </a:spcAft>
              <a:buClr>
                <a:schemeClr val="dk1"/>
              </a:buClr>
              <a:buSzPts val="1200"/>
              <a:buFont typeface="Noto Sans Symbols"/>
              <a:buChar char="⮚"/>
            </a:pPr>
            <a:r>
              <a:rPr lang="ka-GE" sz="1200" dirty="0">
                <a:solidFill>
                  <a:schemeClr val="dk1"/>
                </a:solidFill>
                <a:latin typeface="+mj-lt"/>
                <a:ea typeface="Merriweather"/>
                <a:cs typeface="Merriweather"/>
                <a:sym typeface="Merriweather"/>
              </a:rPr>
              <a:t>გამოყენებული იქნება სათადარიგო ტუმბოები, სპეც ტექნიკა და სხვ.</a:t>
            </a:r>
            <a:endParaRPr sz="1200" dirty="0">
              <a:solidFill>
                <a:schemeClr val="dk1"/>
              </a:solidFill>
              <a:latin typeface="+mj-lt"/>
              <a:ea typeface="Merriweather"/>
              <a:cs typeface="Merriweather"/>
              <a:sym typeface="Merriweather"/>
            </a:endParaRPr>
          </a:p>
          <a:p>
            <a:pPr marL="342900" marR="0" lvl="0" indent="-342900" algn="just" rtl="0">
              <a:spcBef>
                <a:spcPts val="1200"/>
              </a:spcBef>
              <a:spcAft>
                <a:spcPts val="0"/>
              </a:spcAft>
              <a:buClr>
                <a:schemeClr val="dk1"/>
              </a:buClr>
              <a:buSzPts val="1200"/>
              <a:buFont typeface="Noto Sans Symbols"/>
              <a:buChar char="⮚"/>
            </a:pPr>
            <a:r>
              <a:rPr lang="ka-GE" sz="1200" dirty="0">
                <a:solidFill>
                  <a:schemeClr val="dk1"/>
                </a:solidFill>
                <a:latin typeface="+mj-lt"/>
                <a:ea typeface="Merriweather"/>
                <a:cs typeface="Merriweather"/>
                <a:sym typeface="Merriweather"/>
              </a:rPr>
              <a:t>გაიზრდება მიწისქვეშა (გრუნტის) წყლებზე ლაბორატორიული კვლევის სიხშირე</a:t>
            </a:r>
            <a:endParaRPr dirty="0">
              <a:latin typeface="+mj-lt"/>
            </a:endParaRPr>
          </a:p>
          <a:p>
            <a:pPr marL="342900" marR="0" lvl="0" indent="-273050" algn="just" rtl="0">
              <a:spcBef>
                <a:spcPts val="1200"/>
              </a:spcBef>
              <a:spcAft>
                <a:spcPts val="0"/>
              </a:spcAft>
              <a:buClr>
                <a:schemeClr val="dk1"/>
              </a:buClr>
              <a:buSzPts val="1100"/>
              <a:buFont typeface="Noto Sans Symbols"/>
              <a:buNone/>
            </a:pPr>
            <a:endParaRPr sz="1100" dirty="0">
              <a:solidFill>
                <a:schemeClr val="dk1"/>
              </a:solidFill>
              <a:latin typeface="+mj-lt"/>
              <a:ea typeface="Calibri"/>
              <a:cs typeface="Calibri"/>
              <a:sym typeface="Calibri"/>
            </a:endParaRPr>
          </a:p>
          <a:p>
            <a:pPr marL="342900" marR="0" lvl="0" indent="-273050" algn="just" rtl="0">
              <a:spcBef>
                <a:spcPts val="1200"/>
              </a:spcBef>
              <a:spcAft>
                <a:spcPts val="0"/>
              </a:spcAft>
              <a:buClr>
                <a:schemeClr val="dk1"/>
              </a:buClr>
              <a:buSzPts val="1100"/>
              <a:buFont typeface="Noto Sans Symbols"/>
              <a:buNone/>
            </a:pPr>
            <a:endParaRPr sz="1100" dirty="0">
              <a:solidFill>
                <a:schemeClr val="dk1"/>
              </a:solidFill>
              <a:latin typeface="+mj-lt"/>
              <a:ea typeface="Calibri"/>
              <a:cs typeface="Calibri"/>
              <a:sym typeface="Calibri"/>
            </a:endParaRPr>
          </a:p>
        </p:txBody>
      </p:sp>
      <p:sp>
        <p:nvSpPr>
          <p:cNvPr id="210" name="Google Shape;210;p32"/>
          <p:cNvSpPr/>
          <p:nvPr/>
        </p:nvSpPr>
        <p:spPr>
          <a:xfrm>
            <a:off x="1691640" y="228600"/>
            <a:ext cx="745236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ka-GE" sz="1600" b="1" dirty="0">
                <a:solidFill>
                  <a:schemeClr val="dk1"/>
                </a:solidFill>
                <a:latin typeface="+mj-lt"/>
                <a:ea typeface="Calibri"/>
                <a:cs typeface="Calibri"/>
                <a:sym typeface="Calibri"/>
              </a:rPr>
              <a:t>მონიტორინგის (თვითმონიტორინგის) შედეგებზე რეაგირების ღონისძიებები</a:t>
            </a:r>
            <a:endParaRPr dirty="0">
              <a:latin typeface="+mj-lt"/>
            </a:endParaRPr>
          </a:p>
        </p:txBody>
      </p:sp>
      <p:sp>
        <p:nvSpPr>
          <p:cNvPr id="211" name="Google Shape;211;p32"/>
          <p:cNvSpPr/>
          <p:nvPr/>
        </p:nvSpPr>
        <p:spPr>
          <a:xfrm>
            <a:off x="1691640" y="3848100"/>
            <a:ext cx="7452360" cy="64633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ka-GE" sz="1200" b="1" u="sng" dirty="0">
                <a:solidFill>
                  <a:schemeClr val="dk1"/>
                </a:solidFill>
                <a:latin typeface="+mj-lt"/>
                <a:ea typeface="Calibri"/>
                <a:cs typeface="Calibri"/>
                <a:sym typeface="Calibri"/>
              </a:rPr>
              <a:t>ბიომრავალფეროვნების</a:t>
            </a:r>
            <a:r>
              <a:rPr lang="ka-GE" sz="1200" dirty="0">
                <a:solidFill>
                  <a:schemeClr val="dk1"/>
                </a:solidFill>
                <a:latin typeface="+mj-lt"/>
                <a:ea typeface="Calibri"/>
                <a:cs typeface="Calibri"/>
                <a:sym typeface="Calibri"/>
              </a:rPr>
              <a:t> მონიტორინგის შედეგებიდან გამომდინარე, საჭიროების შემთხვევაში დამატებითი შერბილების ღონისძიებების და ზემოქმედების თავიდან აცილებლად სხვა საჭირო ღონისძიებების შემუშავება.</a:t>
            </a:r>
            <a:endParaRPr sz="1200" dirty="0">
              <a:solidFill>
                <a:schemeClr val="dk1"/>
              </a:solidFill>
              <a:latin typeface="+mj-lt"/>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
        <p:nvSpPr>
          <p:cNvPr id="216" name="Google Shape;216;p33"/>
          <p:cNvSpPr/>
          <p:nvPr/>
        </p:nvSpPr>
        <p:spPr>
          <a:xfrm>
            <a:off x="678180" y="1158240"/>
            <a:ext cx="8778240" cy="112338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600">
              <a:solidFill>
                <a:schemeClr val="dk1"/>
              </a:solidFill>
              <a:latin typeface="Merriweather"/>
              <a:ea typeface="Merriweather"/>
              <a:cs typeface="Merriweather"/>
              <a:sym typeface="Merriweather"/>
            </a:endParaRPr>
          </a:p>
          <a:p>
            <a:pPr marL="0" marR="0" lvl="0" indent="0" algn="just" rtl="0">
              <a:spcBef>
                <a:spcPts val="1200"/>
              </a:spcBef>
              <a:spcAft>
                <a:spcPts val="0"/>
              </a:spcAft>
              <a:buNone/>
            </a:pPr>
            <a:r>
              <a:rPr lang="ka-GE" sz="1800">
                <a:solidFill>
                  <a:schemeClr val="dk1"/>
                </a:solidFill>
                <a:latin typeface="Calibri"/>
                <a:ea typeface="Calibri"/>
                <a:cs typeface="Calibri"/>
                <a:sym typeface="Calibri"/>
              </a:rPr>
              <a:t> </a:t>
            </a:r>
            <a:endParaRPr/>
          </a:p>
          <a:p>
            <a:pPr marL="0" marR="0" lvl="0" indent="0" algn="just" rtl="0">
              <a:spcBef>
                <a:spcPts val="600"/>
              </a:spcBef>
              <a:spcAft>
                <a:spcPts val="0"/>
              </a:spcAft>
              <a:buNone/>
            </a:pPr>
            <a:endParaRPr sz="1800">
              <a:solidFill>
                <a:schemeClr val="dk1"/>
              </a:solidFill>
              <a:latin typeface="Calibri"/>
              <a:ea typeface="Calibri"/>
              <a:cs typeface="Calibri"/>
              <a:sym typeface="Calibri"/>
            </a:endParaRPr>
          </a:p>
        </p:txBody>
      </p:sp>
      <p:sp>
        <p:nvSpPr>
          <p:cNvPr id="217" name="Google Shape;217;p33"/>
          <p:cNvSpPr/>
          <p:nvPr/>
        </p:nvSpPr>
        <p:spPr>
          <a:xfrm>
            <a:off x="1722120" y="762000"/>
            <a:ext cx="7734300" cy="4096634"/>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ka-GE" sz="1200" b="1" i="1" dirty="0">
                <a:solidFill>
                  <a:schemeClr val="dk1"/>
                </a:solidFill>
                <a:latin typeface="+mj-lt"/>
                <a:ea typeface="Merriweather"/>
                <a:cs typeface="Merriweather"/>
                <a:sym typeface="Merriweather"/>
              </a:rPr>
              <a:t>დასკვნები</a:t>
            </a:r>
            <a:endParaRPr sz="1200" dirty="0">
              <a:solidFill>
                <a:schemeClr val="dk1"/>
              </a:solidFill>
              <a:latin typeface="+mj-lt"/>
              <a:ea typeface="Merriweather"/>
              <a:cs typeface="Merriweather"/>
              <a:sym typeface="Merriweather"/>
            </a:endParaRPr>
          </a:p>
          <a:p>
            <a:pPr marL="342900" marR="0" lvl="0" indent="-342900" algn="just" rtl="0">
              <a:lnSpc>
                <a:spcPct val="107000"/>
              </a:lnSpc>
              <a:spcBef>
                <a:spcPts val="600"/>
              </a:spcBef>
              <a:spcAft>
                <a:spcPts val="0"/>
              </a:spcAft>
              <a:buClr>
                <a:schemeClr val="dk1"/>
              </a:buClr>
              <a:buSzPts val="1200"/>
              <a:buFont typeface="Noto Sans Symbols"/>
              <a:buChar char="∙"/>
            </a:pPr>
            <a:r>
              <a:rPr lang="ka-GE" sz="1200" dirty="0">
                <a:solidFill>
                  <a:schemeClr val="dk1"/>
                </a:solidFill>
                <a:latin typeface="+mj-lt"/>
                <a:ea typeface="Merriweather"/>
                <a:cs typeface="Merriweather"/>
                <a:sym typeface="Merriweather"/>
              </a:rPr>
              <a:t>შახტაში მადანის მოპოვების სამუშაოების დროს მუდმივად მიმდინარეობს შახტური წყლების წარმოქმნა, აღნიშნულიდან გამომდინარე შახტიდან წყლების ამოტუმბვის შესაძლებლობის და შესაბამისი ინფრასტრუქტურის არ არსებობის შემთხვევაში, იარსებებს შახტის დატბორვის საფრთხე, რაც თავის მხრივ საფრთხეს შეუქმნის სამუშაო პროცესში ჩართულ დასაქმებულებს და მიმდინარე საქმიანობას. </a:t>
            </a:r>
            <a:endParaRPr sz="1200" dirty="0">
              <a:solidFill>
                <a:schemeClr val="dk1"/>
              </a:solidFill>
              <a:latin typeface="+mj-lt"/>
              <a:ea typeface="Merriweather"/>
              <a:cs typeface="Merriweather"/>
              <a:sym typeface="Merriweather"/>
            </a:endParaRPr>
          </a:p>
          <a:p>
            <a:pPr marL="342900" marR="0" lvl="0" indent="-342900" algn="just" rtl="0">
              <a:spcBef>
                <a:spcPts val="0"/>
              </a:spcBef>
              <a:spcAft>
                <a:spcPts val="0"/>
              </a:spcAft>
              <a:buClr>
                <a:schemeClr val="dk1"/>
              </a:buClr>
              <a:buSzPts val="1200"/>
              <a:buFont typeface="Noto Sans Symbols"/>
              <a:buChar char="∙"/>
            </a:pPr>
            <a:r>
              <a:rPr lang="ka-GE" sz="1200" dirty="0">
                <a:solidFill>
                  <a:schemeClr val="dk1"/>
                </a:solidFill>
                <a:latin typeface="+mj-lt"/>
                <a:ea typeface="Merriweather"/>
                <a:cs typeface="Merriweather"/>
                <a:sym typeface="Merriweather"/>
              </a:rPr>
              <a:t>ტერიტორიის ფარგლებში ჩატარებული კვლევებით დადგინდა რომ, მის ფარგლებში საშიში პროცესების განვითარების რისკები მინიმალურია. ამ მხრივ მნიშვნელოვანი შემარბილებელი ღონისძიებების გატარება საჭირო არ არის;</a:t>
            </a:r>
            <a:endParaRPr sz="1200" dirty="0">
              <a:solidFill>
                <a:schemeClr val="dk1"/>
              </a:solidFill>
              <a:latin typeface="+mj-lt"/>
              <a:ea typeface="Merriweather"/>
              <a:cs typeface="Merriweather"/>
              <a:sym typeface="Merriweather"/>
            </a:endParaRPr>
          </a:p>
          <a:p>
            <a:pPr marL="342900" marR="0" lvl="0" indent="-342900" algn="just" rtl="0">
              <a:spcBef>
                <a:spcPts val="0"/>
              </a:spcBef>
              <a:spcAft>
                <a:spcPts val="0"/>
              </a:spcAft>
              <a:buClr>
                <a:schemeClr val="dk1"/>
              </a:buClr>
              <a:buSzPts val="1200"/>
              <a:buFont typeface="Noto Sans Symbols"/>
              <a:buChar char="∙"/>
            </a:pPr>
            <a:r>
              <a:rPr lang="ka-GE" sz="1200" dirty="0">
                <a:solidFill>
                  <a:schemeClr val="dk1"/>
                </a:solidFill>
                <a:latin typeface="+mj-lt"/>
                <a:ea typeface="Merriweather"/>
                <a:cs typeface="Merriweather"/>
                <a:sym typeface="Merriweather"/>
              </a:rPr>
              <a:t>დაგეგმილი შემარბილებელი და გარემოსდაცვითი მონიტორინგის სამუშაოები, უზრუნველყოფს გარემოზე მოსალოდნელი ზემოქმედების მინიმიზაციას;</a:t>
            </a:r>
            <a:endParaRPr sz="1200" dirty="0">
              <a:solidFill>
                <a:schemeClr val="dk1"/>
              </a:solidFill>
              <a:latin typeface="+mj-lt"/>
              <a:ea typeface="Merriweather"/>
              <a:cs typeface="Merriweather"/>
              <a:sym typeface="Merriweather"/>
            </a:endParaRPr>
          </a:p>
          <a:p>
            <a:pPr marL="342900" marR="0" lvl="0" indent="-266700" algn="just" rtl="0">
              <a:spcBef>
                <a:spcPts val="0"/>
              </a:spcBef>
              <a:spcAft>
                <a:spcPts val="0"/>
              </a:spcAft>
              <a:buClr>
                <a:schemeClr val="dk1"/>
              </a:buClr>
              <a:buSzPts val="1200"/>
              <a:buFont typeface="Noto Sans Symbols"/>
              <a:buNone/>
            </a:pPr>
            <a:endParaRPr sz="1200" b="1" i="1" dirty="0">
              <a:solidFill>
                <a:schemeClr val="dk1"/>
              </a:solidFill>
              <a:latin typeface="+mj-lt"/>
              <a:ea typeface="Merriweather"/>
              <a:cs typeface="Merriweather"/>
              <a:sym typeface="Merriweather"/>
            </a:endParaRPr>
          </a:p>
          <a:p>
            <a:pPr marL="0" marR="0" lvl="0" indent="0" algn="just" rtl="0">
              <a:spcBef>
                <a:spcPts val="0"/>
              </a:spcBef>
              <a:spcAft>
                <a:spcPts val="0"/>
              </a:spcAft>
              <a:buNone/>
            </a:pPr>
            <a:r>
              <a:rPr lang="ka-GE" sz="1200" b="1" i="1" dirty="0">
                <a:solidFill>
                  <a:schemeClr val="dk1"/>
                </a:solidFill>
                <a:latin typeface="+mj-lt"/>
                <a:ea typeface="Merriweather"/>
                <a:cs typeface="Merriweather"/>
                <a:sym typeface="Merriweather"/>
              </a:rPr>
              <a:t>რეკომენდაციები</a:t>
            </a:r>
            <a:endParaRPr sz="1200" dirty="0">
              <a:solidFill>
                <a:schemeClr val="dk1"/>
              </a:solidFill>
              <a:latin typeface="+mj-lt"/>
              <a:ea typeface="Merriweather"/>
              <a:cs typeface="Merriweather"/>
              <a:sym typeface="Merriweather"/>
            </a:endParaRPr>
          </a:p>
          <a:p>
            <a:pPr marL="342900" marR="0" lvl="0" indent="-342900" algn="just" rtl="0">
              <a:spcBef>
                <a:spcPts val="600"/>
              </a:spcBef>
              <a:spcAft>
                <a:spcPts val="0"/>
              </a:spcAft>
              <a:buClr>
                <a:schemeClr val="dk1"/>
              </a:buClr>
              <a:buSzPts val="1200"/>
              <a:buFont typeface="Noto Sans Symbols"/>
              <a:buChar char="∙"/>
            </a:pPr>
            <a:r>
              <a:rPr lang="ka-GE" sz="1200" dirty="0">
                <a:solidFill>
                  <a:schemeClr val="dk1"/>
                </a:solidFill>
                <a:latin typeface="+mj-lt"/>
                <a:ea typeface="Merriweather"/>
                <a:cs typeface="Merriweather"/>
                <a:sym typeface="Merriweather"/>
              </a:rPr>
              <a:t>გარემოსდაცვითი მონიტორინგის ჩატარება გარემოსდაცვითი მონიტორინგის გეგმის და გარემოსდაცვითი პროგრამის შესაბამისად;</a:t>
            </a:r>
            <a:endParaRPr sz="1200" dirty="0">
              <a:solidFill>
                <a:schemeClr val="dk1"/>
              </a:solidFill>
              <a:latin typeface="+mj-lt"/>
              <a:ea typeface="Merriweather"/>
              <a:cs typeface="Merriweather"/>
              <a:sym typeface="Merriweather"/>
            </a:endParaRPr>
          </a:p>
          <a:p>
            <a:pPr marL="342900" marR="0" lvl="0" indent="-342900" algn="just" rtl="0">
              <a:spcBef>
                <a:spcPts val="0"/>
              </a:spcBef>
              <a:spcAft>
                <a:spcPts val="0"/>
              </a:spcAft>
              <a:buClr>
                <a:schemeClr val="dk1"/>
              </a:buClr>
              <a:buSzPts val="1200"/>
              <a:buFont typeface="Noto Sans Symbols"/>
              <a:buChar char="∙"/>
            </a:pPr>
            <a:r>
              <a:rPr lang="ka-GE" sz="1200" dirty="0">
                <a:solidFill>
                  <a:schemeClr val="dk1"/>
                </a:solidFill>
                <a:latin typeface="+mj-lt"/>
                <a:ea typeface="Merriweather"/>
                <a:cs typeface="Merriweather"/>
                <a:sym typeface="Merriweather"/>
              </a:rPr>
              <a:t>ავარიული სიტუაციების მართვა ავარიული სიტუაციების მართვის გეგმის შესაბამისად;</a:t>
            </a:r>
            <a:endParaRPr sz="1200" dirty="0">
              <a:solidFill>
                <a:schemeClr val="dk1"/>
              </a:solidFill>
              <a:latin typeface="+mj-lt"/>
              <a:ea typeface="Merriweather"/>
              <a:cs typeface="Merriweather"/>
              <a:sym typeface="Merriweather"/>
            </a:endParaRPr>
          </a:p>
          <a:p>
            <a:pPr marL="342900" marR="0" lvl="0" indent="-342900" algn="just" rtl="0">
              <a:spcBef>
                <a:spcPts val="0"/>
              </a:spcBef>
              <a:spcAft>
                <a:spcPts val="0"/>
              </a:spcAft>
              <a:buClr>
                <a:schemeClr val="dk1"/>
              </a:buClr>
              <a:buSzPts val="1200"/>
              <a:buFont typeface="Noto Sans Symbols"/>
              <a:buChar char="∙"/>
            </a:pPr>
            <a:r>
              <a:rPr lang="ka-GE" sz="1200" dirty="0">
                <a:solidFill>
                  <a:schemeClr val="dk1"/>
                </a:solidFill>
                <a:latin typeface="+mj-lt"/>
                <a:ea typeface="Merriweather"/>
                <a:cs typeface="Merriweather"/>
                <a:sym typeface="Merriweather"/>
              </a:rPr>
              <a:t>გარემოზე შესაძლო ზემოქმედებების შემცირების ღონისძიებების გატარება გზშ-ს ანგარიშში მოცემული შემარბილებელი ღონისძიებების გატარებით;</a:t>
            </a:r>
            <a:endParaRPr sz="1200" dirty="0">
              <a:solidFill>
                <a:schemeClr val="dk1"/>
              </a:solidFill>
              <a:latin typeface="+mj-lt"/>
              <a:ea typeface="Merriweather"/>
              <a:cs typeface="Merriweather"/>
              <a:sym typeface="Merriweather"/>
            </a:endParaRPr>
          </a:p>
          <a:p>
            <a:pPr marL="342900" marR="0" lvl="0" indent="-342900" algn="just" rtl="0">
              <a:spcBef>
                <a:spcPts val="0"/>
              </a:spcBef>
              <a:spcAft>
                <a:spcPts val="0"/>
              </a:spcAft>
              <a:buClr>
                <a:schemeClr val="dk1"/>
              </a:buClr>
              <a:buSzPts val="1200"/>
              <a:buFont typeface="Noto Sans Symbols"/>
              <a:buChar char="∙"/>
            </a:pPr>
            <a:r>
              <a:rPr lang="ka-GE" sz="1200" dirty="0">
                <a:solidFill>
                  <a:schemeClr val="dk1"/>
                </a:solidFill>
                <a:latin typeface="+mj-lt"/>
                <a:ea typeface="Merriweather"/>
                <a:cs typeface="Merriweather"/>
                <a:sym typeface="Merriweather"/>
              </a:rPr>
              <a:t>საქმიანობის პროცესში მომსახურე პერსონალის პერიოდული სწავლება გარემოს დაცვის და პროფესიული უსაფრთხოების საკითხებზე;</a:t>
            </a:r>
            <a:endParaRPr sz="1200" dirty="0">
              <a:solidFill>
                <a:schemeClr val="dk1"/>
              </a:solidFill>
              <a:latin typeface="+mj-lt"/>
              <a:ea typeface="Merriweather"/>
              <a:cs typeface="Merriweather"/>
              <a:sym typeface="Merriweather"/>
            </a:endParaRPr>
          </a:p>
        </p:txBody>
      </p:sp>
      <p:sp>
        <p:nvSpPr>
          <p:cNvPr id="218" name="Google Shape;218;p33"/>
          <p:cNvSpPr/>
          <p:nvPr/>
        </p:nvSpPr>
        <p:spPr>
          <a:xfrm>
            <a:off x="2301240" y="198120"/>
            <a:ext cx="5532120"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1600" b="1" dirty="0">
                <a:solidFill>
                  <a:srgbClr val="000000"/>
                </a:solidFill>
                <a:latin typeface="+mj-lt"/>
                <a:ea typeface="Calibri"/>
                <a:cs typeface="Calibri"/>
                <a:sym typeface="Calibri"/>
              </a:rPr>
              <a:t>დასკვნები და რეკომენდაციები</a:t>
            </a:r>
            <a:endParaRPr sz="1800" dirty="0">
              <a:solidFill>
                <a:schemeClr val="dk1"/>
              </a:solidFill>
              <a:latin typeface="+mj-lt"/>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2"/>
        <p:cNvGrpSpPr/>
        <p:nvPr/>
      </p:nvGrpSpPr>
      <p:grpSpPr>
        <a:xfrm>
          <a:off x="0" y="0"/>
          <a:ext cx="0" cy="0"/>
          <a:chOff x="0" y="0"/>
          <a:chExt cx="0" cy="0"/>
        </a:xfrm>
      </p:grpSpPr>
      <p:sp>
        <p:nvSpPr>
          <p:cNvPr id="223" name="Google Shape;223;p34"/>
          <p:cNvSpPr/>
          <p:nvPr/>
        </p:nvSpPr>
        <p:spPr>
          <a:xfrm>
            <a:off x="678180" y="1158240"/>
            <a:ext cx="8778240" cy="112338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600">
              <a:solidFill>
                <a:schemeClr val="dk1"/>
              </a:solidFill>
              <a:latin typeface="Merriweather"/>
              <a:ea typeface="Merriweather"/>
              <a:cs typeface="Merriweather"/>
              <a:sym typeface="Merriweather"/>
            </a:endParaRPr>
          </a:p>
          <a:p>
            <a:pPr marL="0" marR="0" lvl="0" indent="0" algn="just" rtl="0">
              <a:spcBef>
                <a:spcPts val="1200"/>
              </a:spcBef>
              <a:spcAft>
                <a:spcPts val="0"/>
              </a:spcAft>
              <a:buNone/>
            </a:pPr>
            <a:r>
              <a:rPr lang="ka-GE" sz="1800">
                <a:solidFill>
                  <a:schemeClr val="dk1"/>
                </a:solidFill>
                <a:latin typeface="Calibri"/>
                <a:ea typeface="Calibri"/>
                <a:cs typeface="Calibri"/>
                <a:sym typeface="Calibri"/>
              </a:rPr>
              <a:t> </a:t>
            </a:r>
            <a:endParaRPr/>
          </a:p>
          <a:p>
            <a:pPr marL="0" marR="0" lvl="0" indent="0" algn="just" rtl="0">
              <a:spcBef>
                <a:spcPts val="600"/>
              </a:spcBef>
              <a:spcAft>
                <a:spcPts val="0"/>
              </a:spcAft>
              <a:buNone/>
            </a:pPr>
            <a:endParaRPr sz="1800">
              <a:solidFill>
                <a:schemeClr val="dk1"/>
              </a:solidFill>
              <a:latin typeface="Calibri"/>
              <a:ea typeface="Calibri"/>
              <a:cs typeface="Calibri"/>
              <a:sym typeface="Calibri"/>
            </a:endParaRPr>
          </a:p>
        </p:txBody>
      </p:sp>
      <p:sp>
        <p:nvSpPr>
          <p:cNvPr id="224" name="Google Shape;224;p34"/>
          <p:cNvSpPr/>
          <p:nvPr/>
        </p:nvSpPr>
        <p:spPr>
          <a:xfrm>
            <a:off x="3337560" y="2281624"/>
            <a:ext cx="4476218"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1800" b="1" dirty="0">
                <a:solidFill>
                  <a:schemeClr val="dk1"/>
                </a:solidFill>
                <a:latin typeface="+mj-lt"/>
                <a:ea typeface="Calibri"/>
                <a:cs typeface="Calibri"/>
                <a:sym typeface="Calibri"/>
              </a:rPr>
              <a:t>გმადლობთ ყურადღებისთვის!</a:t>
            </a:r>
            <a:endParaRPr sz="1800" b="1" dirty="0">
              <a:solidFill>
                <a:schemeClr val="dk1"/>
              </a:solidFill>
              <a:latin typeface="+mj-lt"/>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5"/>
          <p:cNvSpPr txBox="1">
            <a:spLocks noGrp="1"/>
          </p:cNvSpPr>
          <p:nvPr>
            <p:ph type="ctrTitle"/>
          </p:nvPr>
        </p:nvSpPr>
        <p:spPr>
          <a:xfrm>
            <a:off x="1524000" y="443351"/>
            <a:ext cx="9144000" cy="45258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1800"/>
              <a:buFont typeface="Calibri"/>
              <a:buNone/>
            </a:pPr>
            <a:r>
              <a:rPr lang="ka-GE" sz="1800" b="1" dirty="0">
                <a:latin typeface="+mj-lt"/>
              </a:rPr>
              <a:t>პროექტის  განხორციელების ალტერნატიული ვარიანტების ანალიზი</a:t>
            </a:r>
            <a:endParaRPr sz="1800" b="1" dirty="0">
              <a:latin typeface="+mj-lt"/>
              <a:sym typeface="Calibri"/>
            </a:endParaRPr>
          </a:p>
        </p:txBody>
      </p:sp>
      <p:sp>
        <p:nvSpPr>
          <p:cNvPr id="100" name="Google Shape;100;p15"/>
          <p:cNvSpPr txBox="1">
            <a:spLocks noGrp="1"/>
          </p:cNvSpPr>
          <p:nvPr>
            <p:ph type="subTitle" idx="1"/>
          </p:nvPr>
        </p:nvSpPr>
        <p:spPr>
          <a:xfrm>
            <a:off x="1524000" y="1071417"/>
            <a:ext cx="9504219" cy="331585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400"/>
              <a:buNone/>
            </a:pPr>
            <a:r>
              <a:rPr lang="ka-GE" sz="1400" b="1" i="1" dirty="0">
                <a:latin typeface="+mj-lt"/>
              </a:rPr>
              <a:t>არაქმედების ალტერნატიული ვარიანტი /რეზერვუარი-სალექარის მოწყობის საჭიროების დასაბუთება</a:t>
            </a:r>
            <a:endParaRPr dirty="0">
              <a:latin typeface="+mj-lt"/>
            </a:endParaRPr>
          </a:p>
          <a:p>
            <a:pPr marL="0" lvl="0" indent="0" algn="just" rtl="0">
              <a:lnSpc>
                <a:spcPct val="100000"/>
              </a:lnSpc>
              <a:spcBef>
                <a:spcPts val="1200"/>
              </a:spcBef>
              <a:spcAft>
                <a:spcPts val="0"/>
              </a:spcAft>
              <a:buClr>
                <a:schemeClr val="dk1"/>
              </a:buClr>
              <a:buSzPts val="1400"/>
              <a:buNone/>
            </a:pPr>
            <a:r>
              <a:rPr lang="ka-GE" sz="1400" dirty="0">
                <a:latin typeface="+mj-lt"/>
              </a:rPr>
              <a:t>ალტერნატიული ვარიანტის შეფასების, მისი მიღების ან/და უგულებელყოფის დასაბუთებისთვის პირველ რიგში საჭიროა განხილულ იქნას:</a:t>
            </a:r>
            <a:endParaRPr sz="1400" dirty="0">
              <a:latin typeface="+mj-lt"/>
            </a:endParaRPr>
          </a:p>
          <a:p>
            <a:pPr marL="285750" lvl="0" indent="-285750" algn="just" rtl="0">
              <a:lnSpc>
                <a:spcPct val="100000"/>
              </a:lnSpc>
              <a:spcBef>
                <a:spcPts val="1200"/>
              </a:spcBef>
              <a:spcAft>
                <a:spcPts val="0"/>
              </a:spcAft>
              <a:buClr>
                <a:schemeClr val="dk1"/>
              </a:buClr>
              <a:buSzPts val="1400"/>
              <a:buFont typeface="Noto Sans Symbols"/>
              <a:buChar char="✔"/>
            </a:pPr>
            <a:r>
              <a:rPr lang="ka-GE" sz="1400" dirty="0">
                <a:latin typeface="+mj-lt"/>
              </a:rPr>
              <a:t>შახტაში მადნის მოპოვების სამუშაოების დროს მუდმივად მიმდინარეობს შახტური წყლების წარმოქმნა, აღნიშნულიდან გამომდინარე შახტიდან წყლების ამოტუმბვის შესაძლებლობის და შესაბამისი ინფრასტრუქტურის არ არსებობის შემთხვევაში, იარსებებს შახტის დატბორვის საფრთხე, რაც თავის მხრივ საფრთხეს შეუქმნის სამუშაო პროცესში ჩართულ დასაქმებულებს და მიმდინარე საქმიანობას. </a:t>
            </a:r>
            <a:endParaRPr sz="1400" dirty="0">
              <a:latin typeface="+mj-lt"/>
            </a:endParaRPr>
          </a:p>
          <a:p>
            <a:pPr marL="285750" lvl="0" indent="-285750" algn="just" rtl="0">
              <a:lnSpc>
                <a:spcPct val="100000"/>
              </a:lnSpc>
              <a:spcBef>
                <a:spcPts val="600"/>
              </a:spcBef>
              <a:spcAft>
                <a:spcPts val="0"/>
              </a:spcAft>
              <a:buClr>
                <a:schemeClr val="dk1"/>
              </a:buClr>
              <a:buSzPts val="1400"/>
              <a:buFont typeface="Noto Sans Symbols"/>
              <a:buChar char="✔"/>
            </a:pPr>
            <a:r>
              <a:rPr lang="ka-GE" sz="1400" dirty="0">
                <a:latin typeface="+mj-lt"/>
              </a:rPr>
              <a:t>შპს „არ ემ ჯი აურამაინს“ სოფ. ბერთაკარის მიმდებარე ტერიტორიაზე გააჩნია სასარგებლო წიაღისეულის მოპოვების ლიცენზია (ლიცენზიის </a:t>
            </a:r>
            <a:r>
              <a:rPr lang="ka-GE" sz="1400" dirty="0">
                <a:latin typeface="+mj-lt"/>
                <a:ea typeface="Merriweather"/>
                <a:cs typeface="Merriweather"/>
                <a:sym typeface="Merriweather"/>
              </a:rPr>
              <a:t>N1004034; 2016.19.10</a:t>
            </a:r>
            <a:r>
              <a:rPr lang="ka-GE" sz="1400" dirty="0">
                <a:latin typeface="+mj-lt"/>
              </a:rPr>
              <a:t>) და სახელმწიფოს წინაშე ნაკისრი სალიცენზიო პირობების შესრულების ვალდებულება. </a:t>
            </a:r>
            <a:endParaRPr dirty="0">
              <a:latin typeface="+mj-lt"/>
            </a:endParaRPr>
          </a:p>
          <a:p>
            <a:pPr marL="285750" lvl="0" indent="-285750" algn="just" rtl="0">
              <a:lnSpc>
                <a:spcPct val="100000"/>
              </a:lnSpc>
              <a:spcBef>
                <a:spcPts val="0"/>
              </a:spcBef>
              <a:spcAft>
                <a:spcPts val="0"/>
              </a:spcAft>
              <a:buClr>
                <a:schemeClr val="dk1"/>
              </a:buClr>
              <a:buSzPts val="1400"/>
              <a:buFont typeface="Noto Sans Symbols"/>
              <a:buChar char="✔"/>
            </a:pPr>
            <a:r>
              <a:rPr lang="ka-GE" sz="1400" dirty="0">
                <a:latin typeface="+mj-lt"/>
              </a:rPr>
              <a:t>საქართველოს კანონმდებლობით გათვალისწინებული სხვადასხვა გადასახადების სახით დამატებითი თანხები შევა ცენტრალურ და ადგილობრივ ბიუჯეტში. </a:t>
            </a:r>
            <a:endParaRPr sz="1400" dirty="0">
              <a:latin typeface="+mj-lt"/>
            </a:endParaRPr>
          </a:p>
          <a:p>
            <a:pPr marL="0" lvl="0" indent="0" algn="just" rtl="0">
              <a:lnSpc>
                <a:spcPct val="100000"/>
              </a:lnSpc>
              <a:spcBef>
                <a:spcPts val="0"/>
              </a:spcBef>
              <a:spcAft>
                <a:spcPts val="0"/>
              </a:spcAft>
              <a:buClr>
                <a:schemeClr val="dk1"/>
              </a:buClr>
              <a:buSzPts val="1400"/>
              <a:buNone/>
            </a:pPr>
            <a:endParaRPr sz="1400" dirty="0">
              <a:latin typeface="+mj-lt"/>
            </a:endParaRPr>
          </a:p>
          <a:p>
            <a:pPr marL="0" lvl="0" indent="0" algn="just" rtl="0">
              <a:lnSpc>
                <a:spcPct val="100000"/>
              </a:lnSpc>
              <a:spcBef>
                <a:spcPts val="600"/>
              </a:spcBef>
              <a:spcAft>
                <a:spcPts val="0"/>
              </a:spcAft>
              <a:buClr>
                <a:schemeClr val="dk1"/>
              </a:buClr>
              <a:buSzPts val="1400"/>
              <a:buNone/>
            </a:pPr>
            <a:r>
              <a:rPr lang="ka-GE" sz="1400" dirty="0">
                <a:latin typeface="+mj-lt"/>
              </a:rPr>
              <a:t>საქმიანობის განმახორციელებელი კომპანიის მხრიდან გარემოსდაცვითი ვალდებულებების  შესრულების პირობებში პროექტის განხორციელებით მოსალოდნელი დადებითი მხარეები, მათ შორის სოციალურ-ეკონომიკურ სარგებელი გაცილებით საგულისხმო იქნება, ვიდრე გარემოზე მოსალოდნელი ზემოქმედება. შესაბამისად არაქმედების ალტერნატიული ვარიანტი უგულვებელყოფილია.</a:t>
            </a:r>
            <a:endParaRPr dirty="0">
              <a:latin typeface="+mj-lt"/>
            </a:endParaRPr>
          </a:p>
          <a:p>
            <a:pPr marL="0" lvl="0" indent="0" algn="just" rtl="0">
              <a:lnSpc>
                <a:spcPct val="100000"/>
              </a:lnSpc>
              <a:spcBef>
                <a:spcPts val="1200"/>
              </a:spcBef>
              <a:spcAft>
                <a:spcPts val="0"/>
              </a:spcAft>
              <a:buClr>
                <a:schemeClr val="dk1"/>
              </a:buClr>
              <a:buSzPts val="1400"/>
              <a:buNone/>
            </a:pPr>
            <a:endParaRPr sz="1400" dirty="0">
              <a:latin typeface="+mj-lt"/>
            </a:endParaRPr>
          </a:p>
          <a:p>
            <a:pPr marL="0" lvl="0" indent="0" algn="just" rtl="0">
              <a:lnSpc>
                <a:spcPct val="100000"/>
              </a:lnSpc>
              <a:spcBef>
                <a:spcPts val="1200"/>
              </a:spcBef>
              <a:spcAft>
                <a:spcPts val="0"/>
              </a:spcAft>
              <a:buClr>
                <a:schemeClr val="dk1"/>
              </a:buClr>
              <a:buSzPts val="1400"/>
              <a:buNone/>
            </a:pPr>
            <a:endParaRPr sz="1400" dirty="0">
              <a:latin typeface="+mj-lt"/>
              <a:ea typeface="Merriweather"/>
              <a:cs typeface="Merriweather"/>
              <a:sym typeface="Merriweath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6"/>
          <p:cNvSpPr txBox="1">
            <a:spLocks noGrp="1"/>
          </p:cNvSpPr>
          <p:nvPr>
            <p:ph type="ctrTitle"/>
          </p:nvPr>
        </p:nvSpPr>
        <p:spPr>
          <a:xfrm>
            <a:off x="1523999" y="434115"/>
            <a:ext cx="9254837" cy="59112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1800"/>
              <a:buFont typeface="Calibri"/>
              <a:buNone/>
            </a:pPr>
            <a:r>
              <a:rPr lang="ka-GE" sz="1800" b="1" dirty="0">
                <a:latin typeface="+mj-lt"/>
                <a:ea typeface="Calibri"/>
                <a:cs typeface="Calibri"/>
                <a:sym typeface="Calibri"/>
              </a:rPr>
              <a:t>რეზერვუარი-სალექარის მოწყობის ტერიტორიის ალტერნატიული ვარიანტების განხილვა </a:t>
            </a:r>
            <a:endParaRPr sz="1800" b="1" dirty="0">
              <a:latin typeface="+mj-lt"/>
              <a:ea typeface="Calibri"/>
              <a:cs typeface="Calibri"/>
              <a:sym typeface="Calibri"/>
            </a:endParaRPr>
          </a:p>
        </p:txBody>
      </p:sp>
      <p:sp>
        <p:nvSpPr>
          <p:cNvPr id="106" name="Google Shape;106;p16"/>
          <p:cNvSpPr txBox="1">
            <a:spLocks noGrp="1"/>
          </p:cNvSpPr>
          <p:nvPr>
            <p:ph type="subTitle" idx="1"/>
          </p:nvPr>
        </p:nvSpPr>
        <p:spPr>
          <a:xfrm>
            <a:off x="1246908" y="1173018"/>
            <a:ext cx="9885911" cy="45343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1400"/>
              <a:buNone/>
            </a:pPr>
            <a:r>
              <a:rPr lang="ka-GE" sz="1400" b="1" i="1" dirty="0">
                <a:solidFill>
                  <a:srgbClr val="000000"/>
                </a:solidFill>
                <a:latin typeface="+mj-lt"/>
                <a:ea typeface="Merriweather"/>
                <a:cs typeface="Merriweather"/>
                <a:sym typeface="Merriweather"/>
              </a:rPr>
              <a:t>I </a:t>
            </a:r>
            <a:r>
              <a:rPr lang="ka-GE" sz="1400" b="1" i="1" dirty="0">
                <a:solidFill>
                  <a:srgbClr val="000000"/>
                </a:solidFill>
                <a:latin typeface="+mj-lt"/>
              </a:rPr>
              <a:t>ალტერნატიული ვარიანტი  </a:t>
            </a:r>
            <a:r>
              <a:rPr lang="ka-GE" sz="1400" dirty="0">
                <a:solidFill>
                  <a:srgbClr val="000000"/>
                </a:solidFill>
                <a:latin typeface="+mj-lt"/>
              </a:rPr>
              <a:t>- </a:t>
            </a:r>
            <a:r>
              <a:rPr lang="ka-GE" sz="1400" b="1" i="1" dirty="0">
                <a:solidFill>
                  <a:srgbClr val="000000"/>
                </a:solidFill>
                <a:latin typeface="+mj-lt"/>
              </a:rPr>
              <a:t>სალექარის მოწყობა საწარმოო ტერიტორიის ფარგლებში</a:t>
            </a:r>
            <a:endParaRPr dirty="0">
              <a:latin typeface="+mj-lt"/>
            </a:endParaRPr>
          </a:p>
          <a:p>
            <a:pPr marL="0" lvl="0" indent="0" algn="l" rtl="0">
              <a:lnSpc>
                <a:spcPct val="90000"/>
              </a:lnSpc>
              <a:spcBef>
                <a:spcPts val="0"/>
              </a:spcBef>
              <a:spcAft>
                <a:spcPts val="0"/>
              </a:spcAft>
              <a:buClr>
                <a:schemeClr val="dk1"/>
              </a:buClr>
              <a:buSzPts val="1400"/>
              <a:buNone/>
            </a:pPr>
            <a:endParaRPr sz="1400" dirty="0">
              <a:solidFill>
                <a:srgbClr val="000000"/>
              </a:solidFill>
              <a:latin typeface="+mj-lt"/>
              <a:ea typeface="Merriweather"/>
              <a:cs typeface="Merriweather"/>
              <a:sym typeface="Merriweather"/>
            </a:endParaRPr>
          </a:p>
          <a:p>
            <a:pPr marL="285750" lvl="0" indent="-285750" algn="l" rtl="0">
              <a:lnSpc>
                <a:spcPct val="90000"/>
              </a:lnSpc>
              <a:spcBef>
                <a:spcPts val="0"/>
              </a:spcBef>
              <a:spcAft>
                <a:spcPts val="0"/>
              </a:spcAft>
              <a:buClr>
                <a:srgbClr val="000000"/>
              </a:buClr>
              <a:buSzPts val="1400"/>
              <a:buFont typeface="Noto Sans Symbols"/>
              <a:buChar char="✔"/>
            </a:pPr>
            <a:r>
              <a:rPr lang="ka-GE" sz="1400" b="1" dirty="0">
                <a:solidFill>
                  <a:srgbClr val="000000"/>
                </a:solidFill>
                <a:latin typeface="+mj-lt"/>
              </a:rPr>
              <a:t>უპირატესობა</a:t>
            </a:r>
            <a:endParaRPr sz="1400" b="1" dirty="0">
              <a:solidFill>
                <a:srgbClr val="000000"/>
              </a:solidFill>
              <a:latin typeface="+mj-lt"/>
              <a:ea typeface="Merriweather"/>
              <a:cs typeface="Merriweather"/>
              <a:sym typeface="Merriweather"/>
            </a:endParaRPr>
          </a:p>
          <a:p>
            <a:pPr marL="0" lvl="0" indent="0" algn="l" rtl="0">
              <a:lnSpc>
                <a:spcPct val="90000"/>
              </a:lnSpc>
              <a:spcBef>
                <a:spcPts val="0"/>
              </a:spcBef>
              <a:spcAft>
                <a:spcPts val="0"/>
              </a:spcAft>
              <a:buClr>
                <a:srgbClr val="000000"/>
              </a:buClr>
              <a:buSzPts val="1400"/>
              <a:buNone/>
            </a:pPr>
            <a:r>
              <a:rPr lang="ka-GE" sz="1400" dirty="0">
                <a:solidFill>
                  <a:srgbClr val="000000"/>
                </a:solidFill>
                <a:latin typeface="+mj-lt"/>
              </a:rPr>
              <a:t>საწარმოო პროცესებთან სიახლოვე</a:t>
            </a:r>
            <a:endParaRPr sz="1400" dirty="0">
              <a:solidFill>
                <a:srgbClr val="000000"/>
              </a:solidFill>
              <a:latin typeface="+mj-lt"/>
              <a:ea typeface="Merriweather"/>
              <a:cs typeface="Merriweather"/>
              <a:sym typeface="Merriweather"/>
            </a:endParaRPr>
          </a:p>
          <a:p>
            <a:pPr marL="0" lvl="0" indent="0" algn="l" rtl="0">
              <a:lnSpc>
                <a:spcPct val="90000"/>
              </a:lnSpc>
              <a:spcBef>
                <a:spcPts val="0"/>
              </a:spcBef>
              <a:spcAft>
                <a:spcPts val="0"/>
              </a:spcAft>
              <a:buClr>
                <a:srgbClr val="000000"/>
              </a:buClr>
              <a:buSzPts val="1400"/>
              <a:buNone/>
            </a:pPr>
            <a:r>
              <a:rPr lang="ka-GE" sz="1400" dirty="0">
                <a:solidFill>
                  <a:srgbClr val="000000"/>
                </a:solidFill>
                <a:latin typeface="+mj-lt"/>
              </a:rPr>
              <a:t>ახალი ტერიტორიის ათვისების საჭიროების არ არსებობა</a:t>
            </a:r>
            <a:endParaRPr sz="1400" dirty="0">
              <a:solidFill>
                <a:srgbClr val="000000"/>
              </a:solidFill>
              <a:latin typeface="+mj-lt"/>
            </a:endParaRPr>
          </a:p>
          <a:p>
            <a:pPr marL="0" lvl="0" indent="0" algn="just" rtl="0">
              <a:lnSpc>
                <a:spcPct val="90000"/>
              </a:lnSpc>
              <a:spcBef>
                <a:spcPts val="0"/>
              </a:spcBef>
              <a:spcAft>
                <a:spcPts val="0"/>
              </a:spcAft>
              <a:buClr>
                <a:schemeClr val="dk1"/>
              </a:buClr>
              <a:buSzPts val="1400"/>
              <a:buNone/>
            </a:pPr>
            <a:endParaRPr sz="1400" dirty="0">
              <a:solidFill>
                <a:srgbClr val="000000"/>
              </a:solidFill>
              <a:latin typeface="+mj-lt"/>
              <a:ea typeface="Merriweather"/>
              <a:cs typeface="Merriweather"/>
              <a:sym typeface="Merriweather"/>
            </a:endParaRPr>
          </a:p>
          <a:p>
            <a:pPr marL="0" lvl="0" indent="0" algn="just" rtl="0">
              <a:lnSpc>
                <a:spcPct val="90000"/>
              </a:lnSpc>
              <a:spcBef>
                <a:spcPts val="0"/>
              </a:spcBef>
              <a:spcAft>
                <a:spcPts val="0"/>
              </a:spcAft>
              <a:buClr>
                <a:srgbClr val="000000"/>
              </a:buClr>
              <a:buSzPts val="1600"/>
              <a:buNone/>
            </a:pPr>
            <a:r>
              <a:rPr lang="ka-GE" sz="1600" b="1" dirty="0">
                <a:solidFill>
                  <a:srgbClr val="000000"/>
                </a:solidFill>
                <a:latin typeface="+mj-lt"/>
              </a:rPr>
              <a:t>× </a:t>
            </a:r>
            <a:r>
              <a:rPr lang="ka-GE" sz="1400" b="1" dirty="0">
                <a:solidFill>
                  <a:srgbClr val="000000"/>
                </a:solidFill>
                <a:latin typeface="+mj-lt"/>
              </a:rPr>
              <a:t>ნაკლოვანება</a:t>
            </a:r>
            <a:endParaRPr sz="1400" b="1" dirty="0">
              <a:solidFill>
                <a:srgbClr val="000000"/>
              </a:solidFill>
              <a:latin typeface="+mj-lt"/>
              <a:ea typeface="Merriweather"/>
              <a:cs typeface="Merriweather"/>
              <a:sym typeface="Merriweather"/>
            </a:endParaRPr>
          </a:p>
          <a:p>
            <a:pPr marL="0" lvl="0" indent="0" algn="just" rtl="0">
              <a:lnSpc>
                <a:spcPct val="90000"/>
              </a:lnSpc>
              <a:spcBef>
                <a:spcPts val="0"/>
              </a:spcBef>
              <a:spcAft>
                <a:spcPts val="0"/>
              </a:spcAft>
              <a:buClr>
                <a:srgbClr val="000000"/>
              </a:buClr>
              <a:buSzPts val="1400"/>
              <a:buNone/>
            </a:pPr>
            <a:r>
              <a:rPr lang="ka-GE" sz="1400" dirty="0">
                <a:solidFill>
                  <a:srgbClr val="000000"/>
                </a:solidFill>
                <a:latin typeface="+mj-lt"/>
              </a:rPr>
              <a:t>შერჩეული ტერიტორიის რთული რელიეფური პირობები</a:t>
            </a:r>
            <a:endParaRPr dirty="0">
              <a:latin typeface="+mj-lt"/>
            </a:endParaRPr>
          </a:p>
          <a:p>
            <a:pPr marL="0" lvl="0" indent="0" algn="just" rtl="0">
              <a:lnSpc>
                <a:spcPct val="90000"/>
              </a:lnSpc>
              <a:spcBef>
                <a:spcPts val="0"/>
              </a:spcBef>
              <a:spcAft>
                <a:spcPts val="0"/>
              </a:spcAft>
              <a:buClr>
                <a:srgbClr val="000000"/>
              </a:buClr>
              <a:buSzPts val="1400"/>
              <a:buNone/>
            </a:pPr>
            <a:r>
              <a:rPr lang="ka-GE" sz="1400" dirty="0">
                <a:solidFill>
                  <a:srgbClr val="000000"/>
                </a:solidFill>
                <a:latin typeface="+mj-lt"/>
              </a:rPr>
              <a:t>ეროზიული პროცესების გააქტიურების რისკი</a:t>
            </a:r>
            <a:endParaRPr dirty="0">
              <a:latin typeface="+mj-lt"/>
            </a:endParaRPr>
          </a:p>
          <a:p>
            <a:pPr marL="0" lvl="0" indent="0" algn="l" rtl="0">
              <a:lnSpc>
                <a:spcPct val="90000"/>
              </a:lnSpc>
              <a:spcBef>
                <a:spcPts val="0"/>
              </a:spcBef>
              <a:spcAft>
                <a:spcPts val="0"/>
              </a:spcAft>
              <a:buClr>
                <a:schemeClr val="dk1"/>
              </a:buClr>
              <a:buSzPts val="1400"/>
              <a:buNone/>
            </a:pPr>
            <a:endParaRPr sz="1400" b="1" i="1" dirty="0">
              <a:solidFill>
                <a:srgbClr val="000000"/>
              </a:solidFill>
              <a:latin typeface="+mj-lt"/>
              <a:ea typeface="Merriweather"/>
              <a:cs typeface="Merriweather"/>
              <a:sym typeface="Merriweather"/>
            </a:endParaRPr>
          </a:p>
          <a:p>
            <a:pPr marL="0" lvl="0" indent="0" algn="l" rtl="0">
              <a:lnSpc>
                <a:spcPct val="90000"/>
              </a:lnSpc>
              <a:spcBef>
                <a:spcPts val="0"/>
              </a:spcBef>
              <a:spcAft>
                <a:spcPts val="0"/>
              </a:spcAft>
              <a:buClr>
                <a:srgbClr val="000000"/>
              </a:buClr>
              <a:buSzPts val="1400"/>
              <a:buNone/>
            </a:pPr>
            <a:r>
              <a:rPr lang="ka-GE" sz="1400" b="1" i="1" dirty="0">
                <a:solidFill>
                  <a:srgbClr val="000000"/>
                </a:solidFill>
                <a:latin typeface="+mj-lt"/>
                <a:ea typeface="Merriweather"/>
                <a:cs typeface="Merriweather"/>
                <a:sym typeface="Merriweather"/>
              </a:rPr>
              <a:t>II </a:t>
            </a:r>
            <a:r>
              <a:rPr lang="ka-GE" sz="1400" b="1" i="1" dirty="0">
                <a:solidFill>
                  <a:srgbClr val="000000"/>
                </a:solidFill>
                <a:latin typeface="+mj-lt"/>
              </a:rPr>
              <a:t>ალტერნატიული ვარიანტი - სალექარის მოწყობა მაღაროდან სამხრეთ აღმოსავლეთით 430 მ მანძილზე, სალიცენზიო ტერიტორიის ფარგლებში.</a:t>
            </a:r>
            <a:endParaRPr sz="1400" dirty="0">
              <a:solidFill>
                <a:srgbClr val="000000"/>
              </a:solidFill>
              <a:latin typeface="+mj-lt"/>
            </a:endParaRPr>
          </a:p>
          <a:p>
            <a:pPr marL="0" lvl="0" indent="0" algn="l" rtl="0">
              <a:lnSpc>
                <a:spcPct val="90000"/>
              </a:lnSpc>
              <a:spcBef>
                <a:spcPts val="0"/>
              </a:spcBef>
              <a:spcAft>
                <a:spcPts val="0"/>
              </a:spcAft>
              <a:buClr>
                <a:schemeClr val="dk1"/>
              </a:buClr>
              <a:buSzPts val="1400"/>
              <a:buNone/>
            </a:pPr>
            <a:endParaRPr sz="1400" dirty="0">
              <a:solidFill>
                <a:srgbClr val="000000"/>
              </a:solidFill>
              <a:latin typeface="+mj-lt"/>
            </a:endParaRPr>
          </a:p>
          <a:p>
            <a:pPr marL="285750" lvl="0" indent="-285750" algn="l" rtl="0">
              <a:lnSpc>
                <a:spcPct val="90000"/>
              </a:lnSpc>
              <a:spcBef>
                <a:spcPts val="0"/>
              </a:spcBef>
              <a:spcAft>
                <a:spcPts val="0"/>
              </a:spcAft>
              <a:buClr>
                <a:srgbClr val="000000"/>
              </a:buClr>
              <a:buSzPts val="1400"/>
              <a:buFont typeface="Noto Sans Symbols"/>
              <a:buChar char="✔"/>
            </a:pPr>
            <a:r>
              <a:rPr lang="ka-GE" sz="1400" b="1" dirty="0">
                <a:solidFill>
                  <a:srgbClr val="000000"/>
                </a:solidFill>
                <a:latin typeface="+mj-lt"/>
              </a:rPr>
              <a:t>უპირატესობა</a:t>
            </a:r>
            <a:endParaRPr sz="1400" b="1" dirty="0">
              <a:solidFill>
                <a:srgbClr val="000000"/>
              </a:solidFill>
              <a:latin typeface="+mj-lt"/>
              <a:ea typeface="Merriweather"/>
              <a:cs typeface="Merriweather"/>
              <a:sym typeface="Merriweather"/>
            </a:endParaRPr>
          </a:p>
          <a:p>
            <a:pPr marL="0" lvl="0" indent="0" algn="l" rtl="0">
              <a:lnSpc>
                <a:spcPct val="90000"/>
              </a:lnSpc>
              <a:spcBef>
                <a:spcPts val="0"/>
              </a:spcBef>
              <a:spcAft>
                <a:spcPts val="0"/>
              </a:spcAft>
              <a:buClr>
                <a:srgbClr val="000000"/>
              </a:buClr>
              <a:buSzPts val="1400"/>
              <a:buNone/>
            </a:pPr>
            <a:r>
              <a:rPr lang="ka-GE" sz="1400" dirty="0">
                <a:solidFill>
                  <a:srgbClr val="000000"/>
                </a:solidFill>
                <a:latin typeface="+mj-lt"/>
              </a:rPr>
              <a:t>შერჩეული ტერიტორიის მდგრადობა</a:t>
            </a:r>
            <a:endParaRPr dirty="0">
              <a:latin typeface="+mj-lt"/>
            </a:endParaRPr>
          </a:p>
          <a:p>
            <a:pPr marL="0" lvl="0" indent="0" algn="l" rtl="0">
              <a:lnSpc>
                <a:spcPct val="90000"/>
              </a:lnSpc>
              <a:spcBef>
                <a:spcPts val="0"/>
              </a:spcBef>
              <a:spcAft>
                <a:spcPts val="0"/>
              </a:spcAft>
              <a:buClr>
                <a:srgbClr val="000000"/>
              </a:buClr>
              <a:buSzPts val="1400"/>
              <a:buNone/>
            </a:pPr>
            <a:r>
              <a:rPr lang="ka-GE" sz="1400" dirty="0">
                <a:solidFill>
                  <a:srgbClr val="000000"/>
                </a:solidFill>
                <a:latin typeface="+mj-lt"/>
              </a:rPr>
              <a:t>მცენარეული საფარის დაბალი ღირებულება</a:t>
            </a:r>
            <a:endParaRPr dirty="0">
              <a:latin typeface="+mj-lt"/>
            </a:endParaRPr>
          </a:p>
          <a:p>
            <a:pPr marL="0" lvl="0" indent="0" algn="l" rtl="0">
              <a:lnSpc>
                <a:spcPct val="90000"/>
              </a:lnSpc>
              <a:spcBef>
                <a:spcPts val="0"/>
              </a:spcBef>
              <a:spcAft>
                <a:spcPts val="0"/>
              </a:spcAft>
              <a:buClr>
                <a:schemeClr val="dk1"/>
              </a:buClr>
              <a:buSzPts val="1400"/>
              <a:buNone/>
            </a:pPr>
            <a:endParaRPr sz="1400" dirty="0">
              <a:solidFill>
                <a:srgbClr val="000000"/>
              </a:solidFill>
              <a:latin typeface="+mj-lt"/>
            </a:endParaRPr>
          </a:p>
          <a:p>
            <a:pPr marL="0" lvl="0" indent="0" algn="l" rtl="0">
              <a:lnSpc>
                <a:spcPct val="90000"/>
              </a:lnSpc>
              <a:spcBef>
                <a:spcPts val="0"/>
              </a:spcBef>
              <a:spcAft>
                <a:spcPts val="0"/>
              </a:spcAft>
              <a:buClr>
                <a:srgbClr val="000000"/>
              </a:buClr>
              <a:buSzPts val="1400"/>
              <a:buNone/>
            </a:pPr>
            <a:r>
              <a:rPr lang="ka-GE" sz="1400" b="1" dirty="0">
                <a:solidFill>
                  <a:srgbClr val="000000"/>
                </a:solidFill>
                <a:latin typeface="+mj-lt"/>
              </a:rPr>
              <a:t>×  ნაკლოვანება</a:t>
            </a:r>
            <a:endParaRPr sz="1400" b="1" dirty="0">
              <a:solidFill>
                <a:srgbClr val="000000"/>
              </a:solidFill>
              <a:latin typeface="+mj-lt"/>
              <a:ea typeface="Merriweather"/>
              <a:cs typeface="Merriweather"/>
              <a:sym typeface="Merriweather"/>
            </a:endParaRPr>
          </a:p>
          <a:p>
            <a:pPr marL="0" lvl="0" indent="0" algn="l" rtl="0">
              <a:lnSpc>
                <a:spcPct val="110000"/>
              </a:lnSpc>
              <a:spcBef>
                <a:spcPts val="600"/>
              </a:spcBef>
              <a:spcAft>
                <a:spcPts val="0"/>
              </a:spcAft>
              <a:buClr>
                <a:srgbClr val="000000"/>
              </a:buClr>
              <a:buSzPts val="1400"/>
              <a:buNone/>
            </a:pPr>
            <a:r>
              <a:rPr lang="ka-GE" sz="1400" dirty="0">
                <a:solidFill>
                  <a:srgbClr val="000000"/>
                </a:solidFill>
                <a:latin typeface="+mj-lt"/>
              </a:rPr>
              <a:t>ახალი ტერიტორიის ათვისების საჭიროება</a:t>
            </a:r>
            <a:endParaRPr sz="1400" dirty="0">
              <a:solidFill>
                <a:srgbClr val="000000"/>
              </a:solidFill>
              <a:latin typeface="+mj-lt"/>
            </a:endParaRPr>
          </a:p>
          <a:p>
            <a:pPr marL="0" lvl="0" indent="0" algn="l" rtl="0">
              <a:lnSpc>
                <a:spcPct val="110000"/>
              </a:lnSpc>
              <a:spcBef>
                <a:spcPts val="1200"/>
              </a:spcBef>
              <a:spcAft>
                <a:spcPts val="0"/>
              </a:spcAft>
              <a:buClr>
                <a:srgbClr val="000000"/>
              </a:buClr>
              <a:buSzPts val="1400"/>
              <a:buNone/>
            </a:pPr>
            <a:r>
              <a:rPr lang="ka-GE" sz="1400" dirty="0">
                <a:solidFill>
                  <a:srgbClr val="000000"/>
                </a:solidFill>
                <a:latin typeface="+mj-lt"/>
              </a:rPr>
              <a:t>ალტერნატიული ტერიტორიების შედარებითი ანალიზის შედეგების მიხედვით, გარემოსდაცვითი თვალსაზრისით უპირატესობა მიენიჭა </a:t>
            </a:r>
            <a:r>
              <a:rPr lang="ka-GE" sz="1400" b="1" dirty="0">
                <a:solidFill>
                  <a:srgbClr val="000000"/>
                </a:solidFill>
                <a:latin typeface="+mj-lt"/>
              </a:rPr>
              <a:t>მეორე ალტერნატიულ ტერიტორიას</a:t>
            </a:r>
            <a:r>
              <a:rPr lang="ka-GE" sz="1400" dirty="0">
                <a:solidFill>
                  <a:srgbClr val="000000"/>
                </a:solidFill>
                <a:latin typeface="+mj-lt"/>
              </a:rPr>
              <a:t>.</a:t>
            </a:r>
            <a:endParaRPr sz="1400" dirty="0">
              <a:solidFill>
                <a:srgbClr val="000000"/>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17"/>
          <p:cNvSpPr txBox="1">
            <a:spLocks noGrp="1"/>
          </p:cNvSpPr>
          <p:nvPr>
            <p:ph type="ctrTitle"/>
          </p:nvPr>
        </p:nvSpPr>
        <p:spPr>
          <a:xfrm>
            <a:off x="1531620" y="198121"/>
            <a:ext cx="9227820" cy="60959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2000"/>
              <a:buFont typeface="Calibri"/>
              <a:buNone/>
            </a:pPr>
            <a:r>
              <a:rPr lang="ka-GE" sz="2000" b="1" dirty="0">
                <a:latin typeface="+mj-lt"/>
                <a:ea typeface="Calibri"/>
                <a:cs typeface="Calibri"/>
                <a:sym typeface="Calibri"/>
              </a:rPr>
              <a:t>ბექთაქარის საბადოს მოკლე დახასიათება</a:t>
            </a:r>
            <a:endParaRPr sz="2000" b="1" dirty="0">
              <a:latin typeface="+mj-lt"/>
              <a:ea typeface="Calibri"/>
              <a:cs typeface="Calibri"/>
              <a:sym typeface="Calibri"/>
            </a:endParaRPr>
          </a:p>
        </p:txBody>
      </p:sp>
      <p:sp>
        <p:nvSpPr>
          <p:cNvPr id="113" name="Google Shape;113;p17"/>
          <p:cNvSpPr txBox="1">
            <a:spLocks noGrp="1"/>
          </p:cNvSpPr>
          <p:nvPr>
            <p:ph type="subTitle" idx="1"/>
          </p:nvPr>
        </p:nvSpPr>
        <p:spPr>
          <a:xfrm>
            <a:off x="1965960" y="1043940"/>
            <a:ext cx="7642860" cy="3337560"/>
          </a:xfrm>
          <a:prstGeom prst="rect">
            <a:avLst/>
          </a:prstGeom>
          <a:noFill/>
          <a:ln>
            <a:noFill/>
          </a:ln>
        </p:spPr>
        <p:txBody>
          <a:bodyPr spcFirstLastPara="1" wrap="square" lIns="91425" tIns="45700" rIns="91425" bIns="45700" anchor="t" anchorCtr="0">
            <a:noAutofit/>
          </a:bodyPr>
          <a:lstStyle/>
          <a:p>
            <a:pPr marL="0" lvl="0" indent="0" algn="just" rtl="0">
              <a:lnSpc>
                <a:spcPct val="110000"/>
              </a:lnSpc>
              <a:spcBef>
                <a:spcPts val="0"/>
              </a:spcBef>
              <a:spcAft>
                <a:spcPts val="0"/>
              </a:spcAft>
              <a:buClr>
                <a:schemeClr val="dk1"/>
              </a:buClr>
              <a:buSzPts val="1400"/>
              <a:buNone/>
            </a:pPr>
            <a:r>
              <a:rPr lang="ka-GE" sz="1400" dirty="0">
                <a:latin typeface="+mj-lt"/>
              </a:rPr>
              <a:t>ბექთაქარის ოქრო-პოლიმეტალური საბადო მდებარეობს ბოლნისის რაიონში,  დაბა კაზრეთიდან დაახლოებით  18  კმ მანძილზე  ჩრდილო აღმოსავლეთის მიმართულებით ხოლო თბილისიდან დაახლოებით 80 კმ მანძილზე სამხრეთ-დასავლეთის მიმართულებით. უახლოეს დასახლებულ პუნქტს წარმოადგენს სოფელი ბერთაკარი, რომელიც დაახლოებით 200 მ მანძილზე მდებარეობს მაღაროს მიწისზედა სამრეწველო მოედნიდან.</a:t>
            </a:r>
            <a:endParaRPr sz="1400" dirty="0">
              <a:latin typeface="+mj-lt"/>
            </a:endParaRPr>
          </a:p>
          <a:p>
            <a:pPr marL="0" lvl="0" indent="0" algn="just" rtl="0">
              <a:lnSpc>
                <a:spcPct val="110000"/>
              </a:lnSpc>
              <a:spcBef>
                <a:spcPts val="1200"/>
              </a:spcBef>
              <a:spcAft>
                <a:spcPts val="0"/>
              </a:spcAft>
              <a:buClr>
                <a:schemeClr val="dk1"/>
              </a:buClr>
              <a:buSzPts val="1400"/>
              <a:buNone/>
            </a:pPr>
            <a:r>
              <a:rPr lang="ka-GE" sz="1400" dirty="0">
                <a:latin typeface="+mj-lt"/>
              </a:rPr>
              <a:t>ბექთაქარის საბადოზე ოქროს მინერალიზაცია ორი ტიპით არის წარმოდგენილი:</a:t>
            </a:r>
            <a:endParaRPr dirty="0">
              <a:latin typeface="+mj-lt"/>
            </a:endParaRPr>
          </a:p>
          <a:p>
            <a:pPr marL="285750" lvl="0" indent="-285750" algn="just" rtl="0">
              <a:lnSpc>
                <a:spcPct val="100000"/>
              </a:lnSpc>
              <a:spcBef>
                <a:spcPts val="600"/>
              </a:spcBef>
              <a:spcAft>
                <a:spcPts val="0"/>
              </a:spcAft>
              <a:buClr>
                <a:schemeClr val="dk1"/>
              </a:buClr>
              <a:buSzPts val="1400"/>
              <a:buFont typeface="Arial"/>
              <a:buChar char="•"/>
            </a:pPr>
            <a:r>
              <a:rPr lang="ka-GE" sz="1400" dirty="0">
                <a:latin typeface="+mj-lt"/>
              </a:rPr>
              <a:t>ოქრო-პოლიმეტალური მინერალიზაცია;</a:t>
            </a:r>
            <a:endParaRPr dirty="0">
              <a:latin typeface="+mj-lt"/>
            </a:endParaRPr>
          </a:p>
          <a:p>
            <a:pPr marL="285750" lvl="0" indent="-285750" algn="just" rtl="0">
              <a:lnSpc>
                <a:spcPct val="100000"/>
              </a:lnSpc>
              <a:spcBef>
                <a:spcPts val="0"/>
              </a:spcBef>
              <a:spcAft>
                <a:spcPts val="0"/>
              </a:spcAft>
              <a:buClr>
                <a:schemeClr val="dk1"/>
              </a:buClr>
              <a:buSzPts val="1400"/>
              <a:buFont typeface="Arial"/>
              <a:buChar char="•"/>
            </a:pPr>
            <a:r>
              <a:rPr lang="ka-GE" sz="1400" dirty="0">
                <a:latin typeface="+mj-lt"/>
              </a:rPr>
              <a:t>მინერალიზაცია, რომელიც დაკავშირებულია კვარც-კალიუმის მინდვრისშპატიან მეტასომატიტებთან და ბარიტიზაციასთან („მეორადი კვარციტების“ მცირესულფიდური ფაციესები ოქროს მინერალიზაციით ობიექტზე „კლდოვანი“). </a:t>
            </a:r>
            <a:endParaRPr dirty="0">
              <a:latin typeface="+mj-lt"/>
            </a:endParaRPr>
          </a:p>
          <a:p>
            <a:pPr marL="0" lvl="0" indent="0" algn="just" rtl="0">
              <a:lnSpc>
                <a:spcPct val="100000"/>
              </a:lnSpc>
              <a:spcBef>
                <a:spcPts val="600"/>
              </a:spcBef>
              <a:spcAft>
                <a:spcPts val="0"/>
              </a:spcAft>
              <a:buClr>
                <a:schemeClr val="dk1"/>
              </a:buClr>
              <a:buSzPts val="1800"/>
              <a:buNone/>
            </a:pPr>
            <a:endParaRPr sz="1800" dirty="0">
              <a:latin typeface="+mj-lt"/>
              <a:ea typeface="Merriweather"/>
              <a:cs typeface="Merriweather"/>
              <a:sym typeface="Merriweather"/>
            </a:endParaRPr>
          </a:p>
          <a:p>
            <a:pPr marL="0" lvl="0" indent="0" algn="just" rtl="0">
              <a:lnSpc>
                <a:spcPct val="100000"/>
              </a:lnSpc>
              <a:spcBef>
                <a:spcPts val="1200"/>
              </a:spcBef>
              <a:spcAft>
                <a:spcPts val="0"/>
              </a:spcAft>
              <a:buClr>
                <a:schemeClr val="dk1"/>
              </a:buClr>
              <a:buSzPts val="1800"/>
              <a:buNone/>
            </a:pPr>
            <a:endParaRPr sz="1800" dirty="0">
              <a:latin typeface="+mj-lt"/>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Google Shape;118;p18"/>
          <p:cNvSpPr txBox="1">
            <a:spLocks noGrp="1"/>
          </p:cNvSpPr>
          <p:nvPr>
            <p:ph type="ctrTitle"/>
          </p:nvPr>
        </p:nvSpPr>
        <p:spPr>
          <a:xfrm>
            <a:off x="1524000" y="533400"/>
            <a:ext cx="9144000" cy="36253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1800"/>
              <a:buFont typeface="Calibri"/>
              <a:buNone/>
            </a:pPr>
            <a:r>
              <a:rPr lang="ka-GE" sz="1800" b="1" dirty="0">
                <a:latin typeface="+mj-lt"/>
                <a:ea typeface="Calibri"/>
                <a:cs typeface="Calibri"/>
                <a:sym typeface="Calibri"/>
              </a:rPr>
              <a:t>საქმიანობის მოკლე აღწერა</a:t>
            </a:r>
            <a:endParaRPr sz="1800" b="1" dirty="0">
              <a:latin typeface="+mj-lt"/>
              <a:ea typeface="Calibri"/>
              <a:cs typeface="Calibri"/>
              <a:sym typeface="Calibri"/>
            </a:endParaRPr>
          </a:p>
        </p:txBody>
      </p:sp>
      <p:sp>
        <p:nvSpPr>
          <p:cNvPr id="119" name="Google Shape;119;p18"/>
          <p:cNvSpPr txBox="1">
            <a:spLocks noGrp="1"/>
          </p:cNvSpPr>
          <p:nvPr>
            <p:ph type="subTitle" idx="1"/>
          </p:nvPr>
        </p:nvSpPr>
        <p:spPr>
          <a:xfrm>
            <a:off x="1893455" y="1302326"/>
            <a:ext cx="8294254" cy="3777673"/>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627"/>
              <a:buNone/>
            </a:pPr>
            <a:r>
              <a:rPr lang="ka-GE" sz="1627" b="1" u="sng" dirty="0">
                <a:latin typeface="+mj-lt"/>
                <a:ea typeface="Merriweather"/>
                <a:cs typeface="Merriweather"/>
                <a:sym typeface="Merriweather"/>
              </a:rPr>
              <a:t>მოპოვება </a:t>
            </a:r>
            <a:r>
              <a:rPr lang="ka-GE" sz="1627" dirty="0">
                <a:latin typeface="+mj-lt"/>
                <a:ea typeface="Merriweather"/>
                <a:cs typeface="Merriweather"/>
                <a:sym typeface="Merriweather"/>
              </a:rPr>
              <a:t>- ბექთაქარის საბადოზე მადნის მოპოვება ხორციელდება შახტური მეთოდით. </a:t>
            </a:r>
            <a:endParaRPr sz="1627" dirty="0">
              <a:latin typeface="+mj-lt"/>
              <a:ea typeface="Merriweather"/>
              <a:cs typeface="Merriweather"/>
              <a:sym typeface="Merriweather"/>
            </a:endParaRPr>
          </a:p>
          <a:p>
            <a:pPr marL="0" lvl="0" indent="0" algn="just" rtl="0">
              <a:lnSpc>
                <a:spcPct val="100000"/>
              </a:lnSpc>
              <a:spcBef>
                <a:spcPts val="1200"/>
              </a:spcBef>
              <a:spcAft>
                <a:spcPts val="0"/>
              </a:spcAft>
              <a:buClr>
                <a:schemeClr val="dk1"/>
              </a:buClr>
              <a:buSzPts val="1627"/>
              <a:buNone/>
            </a:pPr>
            <a:endParaRPr sz="1627" b="1" dirty="0">
              <a:latin typeface="+mj-lt"/>
              <a:ea typeface="Merriweather"/>
              <a:cs typeface="Merriweather"/>
              <a:sym typeface="Merriweather"/>
            </a:endParaRPr>
          </a:p>
          <a:p>
            <a:pPr marL="0" lvl="0" indent="0" algn="just" rtl="0">
              <a:lnSpc>
                <a:spcPct val="100000"/>
              </a:lnSpc>
              <a:spcBef>
                <a:spcPts val="1200"/>
              </a:spcBef>
              <a:spcAft>
                <a:spcPts val="0"/>
              </a:spcAft>
              <a:buClr>
                <a:schemeClr val="dk1"/>
              </a:buClr>
              <a:buSzPts val="1627"/>
              <a:buNone/>
            </a:pPr>
            <a:r>
              <a:rPr lang="ka-GE" sz="1627" b="1" u="sng" dirty="0">
                <a:latin typeface="+mj-lt"/>
                <a:ea typeface="Merriweather"/>
                <a:cs typeface="Merriweather"/>
                <a:sym typeface="Merriweather"/>
              </a:rPr>
              <a:t>ტრანსპორტირება </a:t>
            </a:r>
            <a:r>
              <a:rPr lang="ka-GE" sz="1627" dirty="0">
                <a:latin typeface="+mj-lt"/>
                <a:ea typeface="Merriweather"/>
                <a:cs typeface="Merriweather"/>
                <a:sym typeface="Merriweather"/>
              </a:rPr>
              <a:t>- მოპოვებული მადანი ავტოტრანსპორტის საშუალებით გადამუშავებისთვის გადაიზიდება სს „RMG Copper”-ის  გამამდიდრებელი ფაბრიკაში. ტრანსპორტირებისთვის გამოყენებული იქნება არსებული გზები.</a:t>
            </a:r>
            <a:endParaRPr dirty="0">
              <a:latin typeface="+mj-lt"/>
            </a:endParaRPr>
          </a:p>
          <a:p>
            <a:pPr marL="0" lvl="0" indent="0" algn="just" rtl="0">
              <a:lnSpc>
                <a:spcPct val="100000"/>
              </a:lnSpc>
              <a:spcBef>
                <a:spcPts val="1200"/>
              </a:spcBef>
              <a:spcAft>
                <a:spcPts val="0"/>
              </a:spcAft>
              <a:buClr>
                <a:schemeClr val="dk1"/>
              </a:buClr>
              <a:buSzPts val="1627"/>
              <a:buNone/>
            </a:pPr>
            <a:endParaRPr sz="1627" b="1" dirty="0">
              <a:latin typeface="+mj-lt"/>
              <a:ea typeface="Merriweather"/>
              <a:cs typeface="Merriweather"/>
              <a:sym typeface="Merriweather"/>
            </a:endParaRPr>
          </a:p>
          <a:p>
            <a:pPr marL="0" lvl="0" indent="0" algn="just" rtl="0">
              <a:lnSpc>
                <a:spcPct val="100000"/>
              </a:lnSpc>
              <a:spcBef>
                <a:spcPts val="1200"/>
              </a:spcBef>
              <a:spcAft>
                <a:spcPts val="0"/>
              </a:spcAft>
              <a:buClr>
                <a:schemeClr val="dk1"/>
              </a:buClr>
              <a:buSzPts val="1627"/>
              <a:buNone/>
            </a:pPr>
            <a:r>
              <a:rPr lang="ka-GE" sz="1627" b="1" u="sng" dirty="0">
                <a:latin typeface="+mj-lt"/>
                <a:ea typeface="Merriweather"/>
                <a:cs typeface="Merriweather"/>
                <a:sym typeface="Merriweather"/>
              </a:rPr>
              <a:t>გადამუშავება - </a:t>
            </a:r>
            <a:r>
              <a:rPr lang="ka-GE" sz="1627" dirty="0">
                <a:latin typeface="+mj-lt"/>
                <a:ea typeface="Merriweather"/>
                <a:cs typeface="Merriweather"/>
                <a:sym typeface="Merriweather"/>
              </a:rPr>
              <a:t>მოპოვებული მადნის გადამუშავება განხორციელდება სს „RMG Copper“-ის გამამდიდრებელი ფაბრიკის III სექციაზე, რომელიც დამატებით აღიჭურვილია  ბექთაქარის საბადოს წიაღისეულის გადამუშავებისთვის სპეციალურად შემუშავებული ტექნოლოგიური სქემის შესაბამისად.</a:t>
            </a:r>
            <a:endParaRPr sz="1627" b="1" dirty="0">
              <a:latin typeface="+mj-lt"/>
              <a:ea typeface="Merriweather"/>
              <a:cs typeface="Merriweather"/>
              <a:sym typeface="Merriweather"/>
            </a:endParaRPr>
          </a:p>
          <a:p>
            <a:pPr marL="0" lvl="0" indent="0" algn="just" rtl="0">
              <a:lnSpc>
                <a:spcPct val="80000"/>
              </a:lnSpc>
              <a:spcBef>
                <a:spcPts val="1200"/>
              </a:spcBef>
              <a:spcAft>
                <a:spcPts val="0"/>
              </a:spcAft>
              <a:buClr>
                <a:schemeClr val="dk1"/>
              </a:buClr>
              <a:buSzPts val="1162"/>
              <a:buNone/>
            </a:pPr>
            <a:endParaRPr sz="1162" dirty="0">
              <a:latin typeface="+mj-lt"/>
              <a:ea typeface="Merriweather"/>
              <a:cs typeface="Merriweather"/>
              <a:sym typeface="Merriweather"/>
            </a:endParaRPr>
          </a:p>
          <a:p>
            <a:pPr marL="0" lvl="0" indent="0" algn="just" rtl="0">
              <a:lnSpc>
                <a:spcPct val="80000"/>
              </a:lnSpc>
              <a:spcBef>
                <a:spcPts val="1200"/>
              </a:spcBef>
              <a:spcAft>
                <a:spcPts val="0"/>
              </a:spcAft>
              <a:buClr>
                <a:schemeClr val="dk1"/>
              </a:buClr>
              <a:buSzPts val="1162"/>
              <a:buNone/>
            </a:pPr>
            <a:endParaRPr sz="1162" dirty="0">
              <a:latin typeface="+mj-lt"/>
              <a:ea typeface="Merriweather"/>
              <a:cs typeface="Merriweather"/>
              <a:sym typeface="Merriweather"/>
            </a:endParaRPr>
          </a:p>
          <a:p>
            <a:pPr marL="0" lvl="0" indent="0" algn="just" rtl="0">
              <a:lnSpc>
                <a:spcPct val="80000"/>
              </a:lnSpc>
              <a:spcBef>
                <a:spcPts val="1200"/>
              </a:spcBef>
              <a:spcAft>
                <a:spcPts val="0"/>
              </a:spcAft>
              <a:buClr>
                <a:schemeClr val="dk1"/>
              </a:buClr>
              <a:buSzPts val="1162"/>
              <a:buNone/>
            </a:pPr>
            <a:endParaRPr sz="1162" dirty="0">
              <a:latin typeface="+mj-lt"/>
              <a:ea typeface="Merriweather"/>
              <a:cs typeface="Merriweather"/>
              <a:sym typeface="Merriweather"/>
            </a:endParaRPr>
          </a:p>
          <a:p>
            <a:pPr marL="0" lvl="0" indent="0" algn="just" rtl="0">
              <a:lnSpc>
                <a:spcPct val="80000"/>
              </a:lnSpc>
              <a:spcBef>
                <a:spcPts val="1200"/>
              </a:spcBef>
              <a:spcAft>
                <a:spcPts val="0"/>
              </a:spcAft>
              <a:buClr>
                <a:schemeClr val="dk1"/>
              </a:buClr>
              <a:buSzPts val="1162"/>
              <a:buNone/>
            </a:pPr>
            <a:endParaRPr sz="1162" dirty="0">
              <a:latin typeface="+mj-lt"/>
              <a:ea typeface="Merriweather"/>
              <a:cs typeface="Merriweather"/>
              <a:sym typeface="Merriweather"/>
            </a:endParaRPr>
          </a:p>
          <a:p>
            <a:pPr marL="0" lvl="0" indent="0" algn="l" rtl="0">
              <a:lnSpc>
                <a:spcPct val="80000"/>
              </a:lnSpc>
              <a:spcBef>
                <a:spcPts val="1201"/>
              </a:spcBef>
              <a:spcAft>
                <a:spcPts val="0"/>
              </a:spcAft>
              <a:buClr>
                <a:schemeClr val="dk1"/>
              </a:buClr>
              <a:buSzPts val="1550"/>
              <a:buNone/>
            </a:pPr>
            <a:endParaRPr sz="1550" b="1" i="1" dirty="0">
              <a:latin typeface="+mj-lt"/>
              <a:ea typeface="Merriweather"/>
              <a:cs typeface="Merriweather"/>
              <a:sym typeface="Merriweather"/>
            </a:endParaRPr>
          </a:p>
          <a:p>
            <a:pPr marL="0" lvl="0" indent="0" algn="ctr" rtl="0">
              <a:lnSpc>
                <a:spcPct val="70000"/>
              </a:lnSpc>
              <a:spcBef>
                <a:spcPts val="1602"/>
              </a:spcBef>
              <a:spcAft>
                <a:spcPts val="0"/>
              </a:spcAft>
              <a:buClr>
                <a:schemeClr val="dk1"/>
              </a:buClr>
              <a:buSzPts val="1860"/>
              <a:buNone/>
            </a:pPr>
            <a:endParaRPr sz="1860"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19"/>
          <p:cNvSpPr txBox="1">
            <a:spLocks noGrp="1"/>
          </p:cNvSpPr>
          <p:nvPr>
            <p:ph type="ctrTitle"/>
          </p:nvPr>
        </p:nvSpPr>
        <p:spPr>
          <a:xfrm>
            <a:off x="1182256" y="184727"/>
            <a:ext cx="9363824" cy="47059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1600"/>
              <a:buFont typeface="Calibri"/>
              <a:buNone/>
            </a:pPr>
            <a:r>
              <a:rPr lang="ka-GE" sz="1600" b="1" dirty="0">
                <a:latin typeface="+mj-lt"/>
                <a:ea typeface="Calibri"/>
                <a:cs typeface="Calibri"/>
                <a:sym typeface="Calibri"/>
              </a:rPr>
              <a:t>პროცესის აღწერა</a:t>
            </a:r>
            <a:endParaRPr sz="1600" b="1" dirty="0">
              <a:latin typeface="+mj-lt"/>
              <a:ea typeface="Calibri"/>
              <a:cs typeface="Calibri"/>
              <a:sym typeface="Calibri"/>
            </a:endParaRPr>
          </a:p>
        </p:txBody>
      </p:sp>
      <p:sp>
        <p:nvSpPr>
          <p:cNvPr id="125" name="Google Shape;125;p19"/>
          <p:cNvSpPr txBox="1">
            <a:spLocks noGrp="1"/>
          </p:cNvSpPr>
          <p:nvPr>
            <p:ph type="subTitle" idx="1"/>
          </p:nvPr>
        </p:nvSpPr>
        <p:spPr>
          <a:xfrm>
            <a:off x="1714500" y="853441"/>
            <a:ext cx="7917180" cy="3581400"/>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0"/>
              </a:spcBef>
              <a:spcAft>
                <a:spcPts val="0"/>
              </a:spcAft>
              <a:buClr>
                <a:schemeClr val="dk1"/>
              </a:buClr>
              <a:buSzPts val="1400"/>
              <a:buFont typeface="Noto Sans Symbols"/>
              <a:buChar char="⮚"/>
            </a:pPr>
            <a:r>
              <a:rPr lang="ka-GE" sz="1400" dirty="0">
                <a:latin typeface="+mj-lt"/>
                <a:ea typeface="Merriweather"/>
                <a:cs typeface="Merriweather"/>
                <a:sym typeface="Merriweather"/>
              </a:rPr>
              <a:t>შახტის დრენირების სისტემის ტექნოლოგიური სქემის მიხედვით, საბადოს ფარგლებში მოგროვილი წყალი თავს იყრის 765 მ ნიშნულზე მდებარე სატუმბ სადგურში, საიდანაც მოხდება მისი გადაქაჩვა მიწის ზედაპირზე მოწყობილ სალექარ-რეზერვუარში.</a:t>
            </a:r>
            <a:endParaRPr sz="1400" dirty="0">
              <a:latin typeface="+mj-lt"/>
              <a:ea typeface="Merriweather"/>
              <a:cs typeface="Merriweather"/>
              <a:sym typeface="Merriweather"/>
            </a:endParaRPr>
          </a:p>
          <a:p>
            <a:pPr marL="285750" lvl="0" indent="-285750" algn="just" rtl="0">
              <a:lnSpc>
                <a:spcPct val="100000"/>
              </a:lnSpc>
              <a:spcBef>
                <a:spcPts val="1200"/>
              </a:spcBef>
              <a:spcAft>
                <a:spcPts val="0"/>
              </a:spcAft>
              <a:buClr>
                <a:schemeClr val="dk1"/>
              </a:buClr>
              <a:buSzPts val="1400"/>
              <a:buFont typeface="Noto Sans Symbols"/>
              <a:buChar char="⮚"/>
            </a:pPr>
            <a:r>
              <a:rPr lang="ka-GE" sz="1400" dirty="0">
                <a:latin typeface="+mj-lt"/>
                <a:ea typeface="Merriweather"/>
                <a:cs typeface="Merriweather"/>
                <a:sym typeface="Merriweather"/>
              </a:rPr>
              <a:t>17800 მ³ მოცულობის რეზერვუარი-სალექარში შესვლამდე მილსადენი გაივლის საკოლექტოროს.</a:t>
            </a:r>
            <a:endParaRPr sz="1400" dirty="0">
              <a:latin typeface="+mj-lt"/>
              <a:ea typeface="Merriweather"/>
              <a:cs typeface="Merriweather"/>
              <a:sym typeface="Merriweather"/>
            </a:endParaRPr>
          </a:p>
          <a:p>
            <a:pPr marL="285750" lvl="0" indent="-285750" algn="just" rtl="0">
              <a:lnSpc>
                <a:spcPct val="100000"/>
              </a:lnSpc>
              <a:spcBef>
                <a:spcPts val="1200"/>
              </a:spcBef>
              <a:spcAft>
                <a:spcPts val="0"/>
              </a:spcAft>
              <a:buClr>
                <a:schemeClr val="dk1"/>
              </a:buClr>
              <a:buSzPts val="1400"/>
              <a:buFont typeface="Noto Sans Symbols"/>
              <a:buChar char="⮚"/>
            </a:pPr>
            <a:r>
              <a:rPr lang="ka-GE" sz="1400" dirty="0">
                <a:latin typeface="+mj-lt"/>
                <a:ea typeface="Merriweather"/>
                <a:cs typeface="Merriweather"/>
                <a:sym typeface="Merriweather"/>
              </a:rPr>
              <a:t>საკოლექტოროდან   მილსადენი   რკინა-ბეტონის   ჭა   N1-ის   გავლით   ჩაედინება   9500   მ³ მოცულობის რეზერვუარში, შემდეგ 17800 მ³ რეზერვუარ-სალექარში.</a:t>
            </a:r>
            <a:endParaRPr dirty="0">
              <a:latin typeface="+mj-lt"/>
            </a:endParaRPr>
          </a:p>
          <a:p>
            <a:pPr marL="285750" lvl="0" indent="-285750" algn="just" rtl="0">
              <a:lnSpc>
                <a:spcPct val="100000"/>
              </a:lnSpc>
              <a:spcBef>
                <a:spcPts val="1200"/>
              </a:spcBef>
              <a:spcAft>
                <a:spcPts val="0"/>
              </a:spcAft>
              <a:buClr>
                <a:schemeClr val="dk1"/>
              </a:buClr>
              <a:buSzPts val="1400"/>
              <a:buFont typeface="Noto Sans Symbols"/>
              <a:buChar char="⮚"/>
            </a:pPr>
            <a:r>
              <a:rPr lang="ka-GE" sz="1400" dirty="0">
                <a:latin typeface="+mj-lt"/>
                <a:ea typeface="Merriweather"/>
                <a:cs typeface="Merriweather"/>
                <a:sym typeface="Merriweather"/>
              </a:rPr>
              <a:t>რეზერვუარი-სალექარის გავლის შემდეგ დაწმენდილი წყალი გადაედინება რკინა-ბეტონის ჭა N2-ში, საიდანაც ტუმბოს საშუალებით გადაიტუმბება წყლის შესაგროვებელ რეზერვუარებში. </a:t>
            </a:r>
            <a:endParaRPr sz="1400" dirty="0">
              <a:latin typeface="+mj-lt"/>
              <a:ea typeface="Merriweather"/>
              <a:cs typeface="Merriweather"/>
              <a:sym typeface="Merriweather"/>
            </a:endParaRPr>
          </a:p>
          <a:p>
            <a:pPr marL="285750" lvl="0" indent="-285750" algn="just" rtl="0">
              <a:lnSpc>
                <a:spcPct val="100000"/>
              </a:lnSpc>
              <a:spcBef>
                <a:spcPts val="1200"/>
              </a:spcBef>
              <a:spcAft>
                <a:spcPts val="0"/>
              </a:spcAft>
              <a:buClr>
                <a:schemeClr val="dk1"/>
              </a:buClr>
              <a:buSzPts val="1400"/>
              <a:buFont typeface="Noto Sans Symbols"/>
              <a:buChar char="⮚"/>
            </a:pPr>
            <a:r>
              <a:rPr lang="ka-GE" sz="1400" dirty="0">
                <a:latin typeface="+mj-lt"/>
                <a:ea typeface="Merriweather"/>
                <a:cs typeface="Merriweather"/>
                <a:sym typeface="Merriweather"/>
              </a:rPr>
              <a:t>ტერიტორიაზე განთავსებულია 3 ერთეული რეზერვუარი, 150 ტ მოცულობით თითოეული. აღნიშნული რეზერვუარებიდან წყლის მიწოდება მოხდება მიმდინარე ტექნოლოგიური პროცესისკენ.</a:t>
            </a:r>
            <a:endParaRPr dirty="0">
              <a:latin typeface="+mj-lt"/>
            </a:endParaRPr>
          </a:p>
          <a:p>
            <a:pPr marL="0" lvl="0" indent="0" algn="l" rtl="0">
              <a:lnSpc>
                <a:spcPct val="90000"/>
              </a:lnSpc>
              <a:spcBef>
                <a:spcPts val="1200"/>
              </a:spcBef>
              <a:spcAft>
                <a:spcPts val="0"/>
              </a:spcAft>
              <a:buClr>
                <a:schemeClr val="dk1"/>
              </a:buClr>
              <a:buSzPts val="1400"/>
              <a:buNone/>
            </a:pPr>
            <a:endParaRPr sz="1400" dirty="0">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20"/>
          <p:cNvSpPr txBox="1">
            <a:spLocks noGrp="1"/>
          </p:cNvSpPr>
          <p:nvPr>
            <p:ph type="subTitle" idx="1"/>
          </p:nvPr>
        </p:nvSpPr>
        <p:spPr>
          <a:xfrm rot="10800000" flipH="1">
            <a:off x="1145308" y="1000868"/>
            <a:ext cx="7407565" cy="384587"/>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1700"/>
              <a:buNone/>
            </a:pPr>
            <a:endParaRPr sz="1700" b="1" i="1">
              <a:latin typeface="Merriweather"/>
              <a:ea typeface="Merriweather"/>
              <a:cs typeface="Merriweather"/>
              <a:sym typeface="Merriweather"/>
            </a:endParaRPr>
          </a:p>
          <a:p>
            <a:pPr marL="0" lvl="0" indent="0" algn="ctr" rtl="0">
              <a:lnSpc>
                <a:spcPct val="70000"/>
              </a:lnSpc>
              <a:spcBef>
                <a:spcPts val="1602"/>
              </a:spcBef>
              <a:spcAft>
                <a:spcPts val="0"/>
              </a:spcAft>
              <a:buClr>
                <a:schemeClr val="dk1"/>
              </a:buClr>
              <a:buSzPts val="2040"/>
              <a:buNone/>
            </a:pPr>
            <a:endParaRPr sz="2040"/>
          </a:p>
        </p:txBody>
      </p:sp>
      <p:pic>
        <p:nvPicPr>
          <p:cNvPr id="131" name="Google Shape;131;p20"/>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32" name="Google Shape;132;p20"/>
          <p:cNvSpPr txBox="1">
            <a:spLocks noGrp="1"/>
          </p:cNvSpPr>
          <p:nvPr>
            <p:ph type="ctrTitle"/>
          </p:nvPr>
        </p:nvSpPr>
        <p:spPr>
          <a:xfrm>
            <a:off x="182881" y="434109"/>
            <a:ext cx="2209800" cy="7469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1800"/>
              <a:buFont typeface="Merriweather"/>
              <a:buNone/>
            </a:pPr>
            <a:r>
              <a:rPr lang="ka-GE" sz="1800" b="1" dirty="0">
                <a:latin typeface="+mj-lt"/>
                <a:ea typeface="Merriweather"/>
                <a:cs typeface="Merriweather"/>
                <a:sym typeface="Merriweather"/>
              </a:rPr>
              <a:t>სიტუაციური სქემა</a:t>
            </a:r>
            <a:endParaRPr sz="1800" b="1" dirty="0">
              <a:latin typeface="+mj-lt"/>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p21"/>
          <p:cNvSpPr txBox="1">
            <a:spLocks noGrp="1"/>
          </p:cNvSpPr>
          <p:nvPr>
            <p:ph type="ctrTitle"/>
          </p:nvPr>
        </p:nvSpPr>
        <p:spPr>
          <a:xfrm>
            <a:off x="1066800" y="193964"/>
            <a:ext cx="8816340" cy="36933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1600"/>
              <a:buFont typeface="Calibri"/>
              <a:buNone/>
            </a:pPr>
            <a:endParaRPr sz="1600" b="1">
              <a:latin typeface="Calibri"/>
              <a:ea typeface="Calibri"/>
              <a:cs typeface="Calibri"/>
              <a:sym typeface="Calibri"/>
            </a:endParaRPr>
          </a:p>
        </p:txBody>
      </p:sp>
      <p:sp>
        <p:nvSpPr>
          <p:cNvPr id="138" name="Google Shape;138;p21"/>
          <p:cNvSpPr/>
          <p:nvPr/>
        </p:nvSpPr>
        <p:spPr>
          <a:xfrm>
            <a:off x="2284615" y="220287"/>
            <a:ext cx="6262253"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1800" b="1" i="0" u="none" strike="noStrike" cap="none">
                <a:solidFill>
                  <a:schemeClr val="dk1"/>
                </a:solidFill>
                <a:latin typeface="Calibri"/>
                <a:ea typeface="Calibri"/>
                <a:cs typeface="Calibri"/>
                <a:sym typeface="Calibri"/>
              </a:rPr>
              <a:t> </a:t>
            </a:r>
            <a:endParaRPr sz="1800" b="1" i="0" u="none" strike="noStrike" cap="none">
              <a:solidFill>
                <a:schemeClr val="dk1"/>
              </a:solidFill>
              <a:latin typeface="Calibri"/>
              <a:ea typeface="Calibri"/>
              <a:cs typeface="Calibri"/>
              <a:sym typeface="Calibri"/>
            </a:endParaRPr>
          </a:p>
        </p:txBody>
      </p:sp>
      <p:sp>
        <p:nvSpPr>
          <p:cNvPr id="139" name="Google Shape;139;p21"/>
          <p:cNvSpPr txBox="1">
            <a:spLocks noGrp="1"/>
          </p:cNvSpPr>
          <p:nvPr>
            <p:ph type="subTitle" idx="1"/>
          </p:nvPr>
        </p:nvSpPr>
        <p:spPr>
          <a:xfrm>
            <a:off x="236220" y="757260"/>
            <a:ext cx="2048395" cy="2943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600"/>
              <a:buNone/>
            </a:pPr>
            <a:r>
              <a:rPr lang="ka-GE" sz="1600" b="1" dirty="0">
                <a:latin typeface="+mj-lt"/>
              </a:rPr>
              <a:t>გენერალური</a:t>
            </a:r>
            <a:r>
              <a:rPr lang="ka-GE" sz="1600" b="1" dirty="0"/>
              <a:t> გეგმა </a:t>
            </a:r>
            <a:endParaRPr sz="1600" b="1" dirty="0">
              <a:latin typeface="Merriweather"/>
              <a:ea typeface="Merriweather"/>
              <a:cs typeface="Merriweather"/>
              <a:sym typeface="Merriweather"/>
            </a:endParaRPr>
          </a:p>
        </p:txBody>
      </p:sp>
      <p:pic>
        <p:nvPicPr>
          <p:cNvPr id="140" name="Google Shape;140;p21"/>
          <p:cNvPicPr preferRelativeResize="0"/>
          <p:nvPr/>
        </p:nvPicPr>
        <p:blipFill rotWithShape="1">
          <a:blip r:embed="rId4">
            <a:alphaModFix/>
          </a:blip>
          <a:srcRect t="1286" r="5678" b="642"/>
          <a:stretch/>
        </p:blipFill>
        <p:spPr>
          <a:xfrm>
            <a:off x="2613660" y="0"/>
            <a:ext cx="6301740" cy="68580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1990</Words>
  <Application>Microsoft Office PowerPoint</Application>
  <PresentationFormat>Widescreen</PresentationFormat>
  <Paragraphs>306</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Sylfaen</vt:lpstr>
      <vt:lpstr>Merriweather</vt:lpstr>
      <vt:lpstr>Arial</vt:lpstr>
      <vt:lpstr>Calibri</vt:lpstr>
      <vt:lpstr>Noto Sans Symbols</vt:lpstr>
      <vt:lpstr>Office Theme</vt:lpstr>
      <vt:lpstr>         შპს „არ ემ ჯი აურამაინ“   ბექთაქარის ოქრო-პოლიმეტალური საბადოს  მიმდებარე ტერიტორიაზე 17800 მ3   მოცულობის  რეზერვუარი-სალექარის ექსპლუატაციის გარემოზე ზემოქმედების შეფასების ანგარიში   </vt:lpstr>
      <vt:lpstr>გარემოზე ზემოქმედების შეფასების ანგარიშის მომზადების საფუძველი</vt:lpstr>
      <vt:lpstr>პროექტის  განხორციელების ალტერნატიული ვარიანტების ანალიზი</vt:lpstr>
      <vt:lpstr>რეზერვუარი-სალექარის მოწყობის ტერიტორიის ალტერნატიული ვარიანტების განხილვა </vt:lpstr>
      <vt:lpstr>ბექთაქარის საბადოს მოკლე დახასიათება</vt:lpstr>
      <vt:lpstr>საქმიანობის მოკლე აღწერა</vt:lpstr>
      <vt:lpstr>პროცესის აღწერა</vt:lpstr>
      <vt:lpstr>სიტუაციური სქემა</vt:lpstr>
      <vt:lpstr>PowerPoint Presentation</vt:lpstr>
      <vt:lpstr>რეზერვუარი-სალექარის მოწყობისთვის ჩატარებული და დაგეგმილი  სამუშაოების აღწერა</vt:lpstr>
      <vt:lpstr>17800 მ³ მოცულობის რეზერვუარი-სალექარის აღწერა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შპს „არ ემ ჯი აურამაინ“   ბექთაქარის ოქრო-პოლიმეტალური საბადოს  მიმდებარე ტერიტორიაზე 17800 მ3   მოცულობის  რეზერვუარი-სალექარის ექსპლუატაციის გარემოზე ზემოქმედების შეფასების ანგარიში   </dc:title>
  <cp:lastModifiedBy>User</cp:lastModifiedBy>
  <cp:revision>1</cp:revision>
  <dcterms:modified xsi:type="dcterms:W3CDTF">2020-04-03T15:59:29Z</dcterms:modified>
</cp:coreProperties>
</file>