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4" r:id="rId1"/>
  </p:sldMasterIdLst>
  <p:notesMasterIdLst>
    <p:notesMasterId r:id="rId29"/>
  </p:notesMasterIdLst>
  <p:sldIdLst>
    <p:sldId id="256" r:id="rId2"/>
    <p:sldId id="257" r:id="rId3"/>
    <p:sldId id="281" r:id="rId4"/>
    <p:sldId id="258" r:id="rId5"/>
    <p:sldId id="268" r:id="rId6"/>
    <p:sldId id="261" r:id="rId7"/>
    <p:sldId id="285" r:id="rId8"/>
    <p:sldId id="271" r:id="rId9"/>
    <p:sldId id="282" r:id="rId10"/>
    <p:sldId id="259" r:id="rId11"/>
    <p:sldId id="277" r:id="rId12"/>
    <p:sldId id="264" r:id="rId13"/>
    <p:sldId id="283" r:id="rId14"/>
    <p:sldId id="284" r:id="rId15"/>
    <p:sldId id="286" r:id="rId16"/>
    <p:sldId id="287" r:id="rId17"/>
    <p:sldId id="266" r:id="rId18"/>
    <p:sldId id="267" r:id="rId19"/>
    <p:sldId id="288" r:id="rId20"/>
    <p:sldId id="289" r:id="rId21"/>
    <p:sldId id="290" r:id="rId22"/>
    <p:sldId id="291" r:id="rId23"/>
    <p:sldId id="292" r:id="rId24"/>
    <p:sldId id="293" r:id="rId25"/>
    <p:sldId id="294" r:id="rId26"/>
    <p:sldId id="278"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87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6F18DB-5131-43D6-A652-CFE1F20287FF}" type="datetimeFigureOut">
              <a:rPr lang="en-US" smtClean="0"/>
              <a:pPr/>
              <a:t>4/6/2020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1231B-A6AB-4182-A864-8B67A1391E1C}" type="slidenum">
              <a:rPr lang="en-US" smtClean="0"/>
              <a:pPr/>
              <a:t>‹#›</a:t>
            </a:fld>
            <a:endParaRPr lang="en-US"/>
          </a:p>
        </p:txBody>
      </p:sp>
    </p:spTree>
    <p:extLst>
      <p:ext uri="{BB962C8B-B14F-4D97-AF65-F5344CB8AC3E}">
        <p14:creationId xmlns:p14="http://schemas.microsoft.com/office/powerpoint/2010/main" xmlns="" val="48373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smtClean="0"/>
          </a:p>
          <a:p>
            <a:endParaRPr lang="en-US"/>
          </a:p>
        </p:txBody>
      </p:sp>
      <p:sp>
        <p:nvSpPr>
          <p:cNvPr id="4" name="Slide Number Placeholder 3"/>
          <p:cNvSpPr>
            <a:spLocks noGrp="1"/>
          </p:cNvSpPr>
          <p:nvPr>
            <p:ph type="sldNum" sz="quarter" idx="10"/>
          </p:nvPr>
        </p:nvSpPr>
        <p:spPr/>
        <p:txBody>
          <a:bodyPr/>
          <a:lstStyle/>
          <a:p>
            <a:fld id="{1251231B-A6AB-4182-A864-8B67A1391E1C}"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4/6/2020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23244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4/6/2020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330387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4/6/2020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164350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F4BBC9D-603A-4AE7-904E-992DFCBD1C9F}" type="datetimeFigureOut">
              <a:rPr lang="en-US" smtClean="0"/>
              <a:pPr/>
              <a:t>4/6/2020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331671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4BBC9D-603A-4AE7-904E-992DFCBD1C9F}" type="datetimeFigureOut">
              <a:rPr lang="en-US" smtClean="0"/>
              <a:pPr/>
              <a:t>4/6/2020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158077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F4BBC9D-603A-4AE7-904E-992DFCBD1C9F}" type="datetimeFigureOut">
              <a:rPr lang="en-US" smtClean="0"/>
              <a:pPr/>
              <a:t>4/6/2020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262597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F4BBC9D-603A-4AE7-904E-992DFCBD1C9F}" type="datetimeFigureOut">
              <a:rPr lang="en-US" smtClean="0"/>
              <a:pPr/>
              <a:t>4/6/2020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350172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4BBC9D-603A-4AE7-904E-992DFCBD1C9F}" type="datetimeFigureOut">
              <a:rPr lang="en-US" smtClean="0"/>
              <a:pPr/>
              <a:t>4/6/2020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159933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4BBC9D-603A-4AE7-904E-992DFCBD1C9F}" type="datetimeFigureOut">
              <a:rPr lang="en-US" smtClean="0"/>
              <a:pPr/>
              <a:t>4/6/2020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2986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4/6/2020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201638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4BBC9D-603A-4AE7-904E-992DFCBD1C9F}" type="datetimeFigureOut">
              <a:rPr lang="en-US" smtClean="0"/>
              <a:pPr/>
              <a:t>4/6/2020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146662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BBC9D-603A-4AE7-904E-992DFCBD1C9F}" type="datetimeFigureOut">
              <a:rPr lang="en-US" smtClean="0"/>
              <a:pPr/>
              <a:t>4/6/2020</a:t>
            </a:fld>
            <a:endParaRPr lang="en-US"/>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F62E7-63C3-4539-8053-34429824C940}" type="slidenum">
              <a:rPr lang="en-US" smtClean="0"/>
              <a:pPr/>
              <a:t>‹#›</a:t>
            </a:fld>
            <a:endParaRPr lang="en-US"/>
          </a:p>
        </p:txBody>
      </p:sp>
    </p:spTree>
    <p:extLst>
      <p:ext uri="{BB962C8B-B14F-4D97-AF65-F5344CB8AC3E}">
        <p14:creationId xmlns:p14="http://schemas.microsoft.com/office/powerpoint/2010/main" xmlns="" val="22715003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412" y="484742"/>
            <a:ext cx="9009461" cy="919185"/>
          </a:xfrm>
        </p:spPr>
        <p:txBody>
          <a:bodyPr>
            <a:noAutofit/>
          </a:bodyPr>
          <a:lstStyle/>
          <a:p>
            <a:pPr algn="ctr"/>
            <a:r>
              <a:rPr lang="ka-GE" sz="2800" dirty="0" smtClean="0"/>
              <a:t>საქართველოს გარემოს დაცვისა და სოფლის            მეურნეობის სამინისტრო</a:t>
            </a:r>
            <a:endParaRPr lang="en-US" sz="2800" dirty="0"/>
          </a:p>
        </p:txBody>
      </p:sp>
      <p:sp>
        <p:nvSpPr>
          <p:cNvPr id="3" name="Subtitle 2"/>
          <p:cNvSpPr>
            <a:spLocks noGrp="1"/>
          </p:cNvSpPr>
          <p:nvPr>
            <p:ph type="subTitle" idx="1"/>
          </p:nvPr>
        </p:nvSpPr>
        <p:spPr>
          <a:xfrm>
            <a:off x="988624" y="1880545"/>
            <a:ext cx="9679709" cy="3879273"/>
          </a:xfrm>
        </p:spPr>
        <p:txBody>
          <a:bodyPr>
            <a:normAutofit/>
          </a:bodyPr>
          <a:lstStyle/>
          <a:p>
            <a:r>
              <a:rPr lang="ka-GE" b="1" dirty="0" smtClean="0">
                <a:solidFill>
                  <a:schemeClr val="tx1"/>
                </a:solidFill>
              </a:rPr>
              <a:t>სამტრედიის მუნიციპალიტეტში შპს „ჯორჯიან პეტროლიუმის“ 6520 მ3 ტევადობის </a:t>
            </a:r>
            <a:r>
              <a:rPr lang="ka-GE" b="1" dirty="0" smtClean="0">
                <a:solidFill>
                  <a:schemeClr val="tx1"/>
                </a:solidFill>
              </a:rPr>
              <a:t>ნავთობპრდუქტების </a:t>
            </a:r>
            <a:r>
              <a:rPr lang="ka-GE" b="1" dirty="0" smtClean="0">
                <a:solidFill>
                  <a:schemeClr val="tx1"/>
                </a:solidFill>
              </a:rPr>
              <a:t>საცავის მშენებლობისა და ექსპლუატაციის </a:t>
            </a:r>
            <a:r>
              <a:rPr lang="ka-GE" b="1" dirty="0" smtClean="0">
                <a:solidFill>
                  <a:schemeClr val="tx1"/>
                </a:solidFill>
              </a:rPr>
              <a:t>პროექტი</a:t>
            </a:r>
          </a:p>
          <a:p>
            <a:endParaRPr lang="ka-GE" sz="3200" b="1" dirty="0" smtClean="0">
              <a:solidFill>
                <a:schemeClr val="tx1"/>
              </a:solidFill>
            </a:endParaRPr>
          </a:p>
          <a:p>
            <a:r>
              <a:rPr lang="ka-GE" b="1" dirty="0" smtClean="0">
                <a:solidFill>
                  <a:schemeClr val="tx1"/>
                </a:solidFill>
              </a:rPr>
              <a:t>სკოპინგის ანგარიში</a:t>
            </a:r>
            <a:endParaRPr lang="ka-GE" sz="3200" b="1" dirty="0">
              <a:solidFill>
                <a:schemeClr val="tx1"/>
              </a:solidFill>
            </a:endParaRPr>
          </a:p>
          <a:p>
            <a:endParaRPr lang="en-US" dirty="0"/>
          </a:p>
        </p:txBody>
      </p:sp>
      <p:sp>
        <p:nvSpPr>
          <p:cNvPr id="4" name="TextBox 3"/>
          <p:cNvSpPr txBox="1"/>
          <p:nvPr/>
        </p:nvSpPr>
        <p:spPr>
          <a:xfrm>
            <a:off x="8784236" y="5876144"/>
            <a:ext cx="2698230" cy="369332"/>
          </a:xfrm>
          <a:prstGeom prst="rect">
            <a:avLst/>
          </a:prstGeom>
          <a:noFill/>
        </p:spPr>
        <p:txBody>
          <a:bodyPr wrap="square" rtlCol="0">
            <a:spAutoFit/>
          </a:bodyPr>
          <a:lstStyle/>
          <a:p>
            <a:r>
              <a:rPr lang="ka-GE" dirty="0" smtClean="0"/>
              <a:t>შპს “ეკოლცენტრი”</a:t>
            </a:r>
            <a:endParaRPr lang="en-US" dirty="0"/>
          </a:p>
        </p:txBody>
      </p:sp>
    </p:spTree>
    <p:extLst>
      <p:ext uri="{BB962C8B-B14F-4D97-AF65-F5344CB8AC3E}">
        <p14:creationId xmlns:p14="http://schemas.microsoft.com/office/powerpoint/2010/main" xmlns="" val="2519869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4443" y="-225605"/>
            <a:ext cx="10972800" cy="1143000"/>
          </a:xfrm>
        </p:spPr>
        <p:txBody>
          <a:bodyPr>
            <a:noAutofit/>
          </a:bodyPr>
          <a:lstStyle/>
          <a:p>
            <a:r>
              <a:rPr lang="it-IT" sz="2000" b="1" dirty="0" smtClean="0"/>
              <a:t>საწარმოს გენერალური გეგმა</a:t>
            </a:r>
            <a:endParaRPr lang="ru-RU" sz="2000" b="1" dirty="0"/>
          </a:p>
        </p:txBody>
      </p:sp>
      <p:pic>
        <p:nvPicPr>
          <p:cNvPr id="18433" name="Picture 1" descr="1"/>
          <p:cNvPicPr>
            <a:picLocks noChangeAspect="1" noChangeArrowheads="1"/>
          </p:cNvPicPr>
          <p:nvPr/>
        </p:nvPicPr>
        <p:blipFill>
          <a:blip r:embed="rId2"/>
          <a:srcRect/>
          <a:stretch>
            <a:fillRect/>
          </a:stretch>
        </p:blipFill>
        <p:spPr bwMode="auto">
          <a:xfrm>
            <a:off x="793750" y="764498"/>
            <a:ext cx="10568794" cy="5966501"/>
          </a:xfrm>
          <a:prstGeom prst="rect">
            <a:avLst/>
          </a:prstGeom>
          <a:noFill/>
          <a:ln w="9525">
            <a:noFill/>
            <a:miter lim="800000"/>
            <a:headEnd/>
            <a:tailEnd/>
          </a:ln>
        </p:spPr>
      </p:pic>
    </p:spTree>
    <p:extLst>
      <p:ext uri="{BB962C8B-B14F-4D97-AF65-F5344CB8AC3E}">
        <p14:creationId xmlns:p14="http://schemas.microsoft.com/office/powerpoint/2010/main" xmlns="" val="345670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531" y="1502448"/>
            <a:ext cx="10277234" cy="561860"/>
          </a:xfrm>
        </p:spPr>
        <p:txBody>
          <a:bodyPr>
            <a:normAutofit fontScale="90000"/>
          </a:bodyPr>
          <a:lstStyle/>
          <a:p>
            <a:r>
              <a:rPr lang="de-DE" sz="2200" b="1" dirty="0" smtClean="0"/>
              <a:t>საწარმოს ფუნქციონირების რეჟიმი</a:t>
            </a:r>
            <a:r>
              <a:rPr lang="ru-RU" sz="2000" b="1" dirty="0" smtClean="0"/>
              <a:t/>
            </a:r>
            <a:br>
              <a:rPr lang="ru-RU" sz="2000" b="1" dirty="0" smtClean="0"/>
            </a:br>
            <a:endParaRPr lang="ru-RU" sz="2000" dirty="0"/>
          </a:p>
        </p:txBody>
      </p:sp>
      <p:sp>
        <p:nvSpPr>
          <p:cNvPr id="3" name="Content Placeholder 2"/>
          <p:cNvSpPr>
            <a:spLocks noGrp="1"/>
          </p:cNvSpPr>
          <p:nvPr>
            <p:ph idx="1"/>
          </p:nvPr>
        </p:nvSpPr>
        <p:spPr>
          <a:xfrm>
            <a:off x="508000" y="2422604"/>
            <a:ext cx="11684000" cy="1401513"/>
          </a:xfrm>
        </p:spPr>
        <p:txBody>
          <a:bodyPr>
            <a:normAutofit/>
          </a:bodyPr>
          <a:lstStyle/>
          <a:p>
            <a:pPr marL="0" indent="0">
              <a:buNone/>
            </a:pPr>
            <a:r>
              <a:rPr lang="it-IT" sz="1800" dirty="0" smtClean="0">
                <a:latin typeface="Sylfaen" pitchFamily="18" charset="0"/>
              </a:rPr>
              <a:t>ნავთობსაცავის  </a:t>
            </a:r>
            <a:r>
              <a:rPr lang="ka-GE" sz="1800" dirty="0" smtClean="0">
                <a:latin typeface="Sylfaen" pitchFamily="18" charset="0"/>
              </a:rPr>
              <a:t>ჯამური მოცულობა </a:t>
            </a:r>
            <a:r>
              <a:rPr lang="it-IT" sz="1800" dirty="0" smtClean="0">
                <a:latin typeface="Sylfaen" pitchFamily="18" charset="0"/>
              </a:rPr>
              <a:t>შეადგენს  6520</a:t>
            </a:r>
            <a:r>
              <a:rPr lang="ka-GE" sz="1800" dirty="0" smtClean="0">
                <a:latin typeface="Sylfaen" pitchFamily="18" charset="0"/>
              </a:rPr>
              <a:t> </a:t>
            </a:r>
            <a:r>
              <a:rPr lang="it-IT" sz="1800" dirty="0" smtClean="0">
                <a:latin typeface="Sylfaen" pitchFamily="18" charset="0"/>
              </a:rPr>
              <a:t>მ</a:t>
            </a:r>
            <a:r>
              <a:rPr lang="it-IT" sz="1800" baseline="30000" dirty="0" smtClean="0">
                <a:latin typeface="Sylfaen" pitchFamily="18" charset="0"/>
              </a:rPr>
              <a:t>3</a:t>
            </a:r>
            <a:r>
              <a:rPr lang="ka-GE" sz="1800" dirty="0" smtClean="0">
                <a:latin typeface="Sylfaen" pitchFamily="18" charset="0"/>
              </a:rPr>
              <a:t>-ს.</a:t>
            </a:r>
            <a:r>
              <a:rPr lang="it-IT" sz="1800" dirty="0" smtClean="0">
                <a:latin typeface="Sylfaen" pitchFamily="18" charset="0"/>
              </a:rPr>
              <a:t>  </a:t>
            </a:r>
            <a:r>
              <a:rPr lang="ka-GE" sz="1800" dirty="0" smtClean="0">
                <a:latin typeface="Sylfaen" pitchFamily="18" charset="0"/>
              </a:rPr>
              <a:t>ბიზნეს გეგმის შესაბამისად, </a:t>
            </a:r>
            <a:r>
              <a:rPr lang="en-US" sz="1800" dirty="0" err="1" smtClean="0">
                <a:latin typeface="Sylfaen" pitchFamily="18" charset="0"/>
              </a:rPr>
              <a:t>ნავთობ</a:t>
            </a:r>
            <a:r>
              <a:rPr lang="ka-GE" sz="1800" dirty="0" smtClean="0">
                <a:latin typeface="Sylfaen" pitchFamily="18" charset="0"/>
              </a:rPr>
              <a:t>საცავის </a:t>
            </a:r>
            <a:r>
              <a:rPr lang="en-US" sz="1800" dirty="0" err="1" smtClean="0">
                <a:latin typeface="Sylfaen" pitchFamily="18" charset="0"/>
              </a:rPr>
              <a:t>წლიური</a:t>
            </a:r>
            <a:r>
              <a:rPr lang="en-US" sz="1800" dirty="0" smtClean="0">
                <a:latin typeface="Sylfaen" pitchFamily="18" charset="0"/>
              </a:rPr>
              <a:t> </a:t>
            </a:r>
            <a:r>
              <a:rPr lang="ka-GE" sz="1800" dirty="0" smtClean="0">
                <a:latin typeface="Sylfaen" pitchFamily="18" charset="0"/>
              </a:rPr>
              <a:t>საშუალო  </a:t>
            </a:r>
            <a:r>
              <a:rPr lang="en-US" sz="1800" dirty="0" err="1" smtClean="0">
                <a:latin typeface="Sylfaen" pitchFamily="18" charset="0"/>
              </a:rPr>
              <a:t>ტვირთბრუნვა</a:t>
            </a:r>
            <a:r>
              <a:rPr lang="en-US" sz="1800" dirty="0" smtClean="0">
                <a:latin typeface="Sylfaen" pitchFamily="18" charset="0"/>
              </a:rPr>
              <a:t> </a:t>
            </a:r>
            <a:r>
              <a:rPr lang="ka-GE" sz="1800" dirty="0" smtClean="0">
                <a:latin typeface="Sylfaen" pitchFamily="18" charset="0"/>
              </a:rPr>
              <a:t>(მიღება-გაცემა) </a:t>
            </a:r>
            <a:r>
              <a:rPr lang="en-US" sz="1800" dirty="0" err="1" smtClean="0">
                <a:latin typeface="Sylfaen" pitchFamily="18" charset="0"/>
              </a:rPr>
              <a:t>შეადგენს</a:t>
            </a:r>
            <a:r>
              <a:rPr lang="en-US" sz="1800" dirty="0" smtClean="0">
                <a:latin typeface="Sylfaen" pitchFamily="18" charset="0"/>
              </a:rPr>
              <a:t> 62500 </a:t>
            </a:r>
            <a:r>
              <a:rPr lang="ka-GE" sz="1800" dirty="0" smtClean="0">
                <a:latin typeface="Sylfaen" pitchFamily="18" charset="0"/>
              </a:rPr>
              <a:t>მ3 საავიაციო საწვავს </a:t>
            </a:r>
          </a:p>
          <a:p>
            <a:pPr marL="0" indent="0">
              <a:buNone/>
            </a:pPr>
            <a:r>
              <a:rPr lang="de-DE" sz="1800" dirty="0" smtClean="0"/>
              <a:t>საწარმო იმუშავებს შემდეგი რეჟიმით:</a:t>
            </a:r>
            <a:endParaRPr lang="en-US" sz="1800" dirty="0" smtClean="0"/>
          </a:p>
          <a:p>
            <a:pPr marL="0" lvl="0" indent="0"/>
            <a:r>
              <a:rPr lang="en-GB" sz="1800" dirty="0" err="1" smtClean="0"/>
              <a:t>წელიწადში</a:t>
            </a:r>
            <a:r>
              <a:rPr lang="en-GB" sz="1800" dirty="0" smtClean="0"/>
              <a:t> 3</a:t>
            </a:r>
            <a:r>
              <a:rPr lang="ka-GE" sz="1800" dirty="0" smtClean="0"/>
              <a:t>65</a:t>
            </a:r>
            <a:r>
              <a:rPr lang="en-GB" sz="1800" dirty="0" smtClean="0"/>
              <a:t> </a:t>
            </a:r>
            <a:r>
              <a:rPr lang="en-GB" sz="1800" dirty="0" err="1" smtClean="0"/>
              <a:t>სამუშაო</a:t>
            </a:r>
            <a:r>
              <a:rPr lang="en-GB" sz="1800" dirty="0" smtClean="0"/>
              <a:t> </a:t>
            </a:r>
            <a:r>
              <a:rPr lang="en-GB" sz="1800" dirty="0" err="1" smtClean="0"/>
              <a:t>დღე</a:t>
            </a:r>
            <a:r>
              <a:rPr lang="ka-GE" sz="1800" dirty="0" smtClean="0"/>
              <a:t>, 24 საათიანი სამუშაო გრაფიკით. </a:t>
            </a:r>
            <a:endParaRPr lang="en-US" sz="1800" dirty="0" smtClean="0"/>
          </a:p>
        </p:txBody>
      </p:sp>
    </p:spTree>
    <p:extLst>
      <p:ext uri="{BB962C8B-B14F-4D97-AF65-F5344CB8AC3E}">
        <p14:creationId xmlns:p14="http://schemas.microsoft.com/office/powerpoint/2010/main" xmlns="" val="2322310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929389" y="884419"/>
            <a:ext cx="10343213" cy="1384946"/>
          </a:xfrm>
          <a:prstGeom prst="rect">
            <a:avLst/>
          </a:prstGeom>
          <a:noFill/>
          <a:ln w="9525">
            <a:noFill/>
            <a:miter lim="800000"/>
            <a:headEnd/>
            <a:tailEnd/>
          </a:ln>
          <a:effectLst/>
        </p:spPr>
        <p:txBody>
          <a:bodyPr vert="horz" wrap="square" lIns="457056" tIns="76176" rIns="91440" bIns="7617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პროექტის მიხედვით საწარმოში სანიაღვრე წყლების გაწმენდისათვის იგეგმება უკრაინული წარმოების „</a:t>
            </a:r>
            <a:r>
              <a:rPr kumimoji="0" lang="ka-GE" sz="1600" b="1" i="1"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Марки FSN-6 (ФСН-6)“-ის</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ტიპიური  ნავთობდამჭერი დანადგარის მონტაჟი, რომელიც უზურნველყოფს ჩამდინარე წყლების შეწონილი ნაწილაკებისა და ნავთობის ნახშირწყალბადებისაგან გაწმენდას. გამწმენდი ნაგებობის წარმადობა შეადგენს 6 ლ/წმ-ს, ანუ 21.6 მ</a:t>
            </a:r>
            <a:r>
              <a:rPr kumimoji="0" lang="ka-GE" sz="1600" b="0" i="0" u="none" strike="noStrike" cap="none" normalizeH="0" baseline="30000" dirty="0" smtClean="0">
                <a:ln>
                  <a:noFill/>
                </a:ln>
                <a:solidFill>
                  <a:schemeClr val="tx1"/>
                </a:solidFill>
                <a:effectLst/>
                <a:latin typeface="Sylfaen" pitchFamily="18" charset="0"/>
                <a:ea typeface="Times New Roman" pitchFamily="18" charset="0"/>
                <a:cs typeface="Sylfaen" pitchFamily="18" charset="0"/>
              </a:rPr>
              <a:t>3</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/სთ-ში.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ka-GE" sz="1600" b="0" i="0" u="none" strike="noStrike" cap="none" normalizeH="0" baseline="0" dirty="0" smtClean="0">
              <a:ln>
                <a:noFill/>
              </a:ln>
              <a:solidFill>
                <a:schemeClr val="tx1"/>
              </a:solidFill>
              <a:effectLst/>
              <a:latin typeface="Sylfaen" pitchFamily="18" charset="0"/>
              <a:cs typeface="Arial" pitchFamily="34" charset="0"/>
            </a:endParaRPr>
          </a:p>
        </p:txBody>
      </p:sp>
      <p:sp>
        <p:nvSpPr>
          <p:cNvPr id="8" name="Rectangle 7"/>
          <p:cNvSpPr/>
          <p:nvPr/>
        </p:nvSpPr>
        <p:spPr>
          <a:xfrm>
            <a:off x="2733206" y="242714"/>
            <a:ext cx="7100342" cy="369332"/>
          </a:xfrm>
          <a:prstGeom prst="rect">
            <a:avLst/>
          </a:prstGeom>
        </p:spPr>
        <p:txBody>
          <a:bodyPr wrap="square">
            <a:spAutoFit/>
          </a:bodyPr>
          <a:lstStyle/>
          <a:p>
            <a:pPr lvl="0" algn="just" fontAlgn="base">
              <a:spcBef>
                <a:spcPct val="0"/>
              </a:spcBef>
              <a:spcAft>
                <a:spcPct val="0"/>
              </a:spcAft>
            </a:pPr>
            <a:r>
              <a:rPr lang="ka-GE" b="1" u="sng" dirty="0" smtClean="0" bmk="">
                <a:latin typeface="+mj-lt"/>
                <a:cs typeface="Arial" pitchFamily="34" charset="0"/>
              </a:rPr>
              <a:t>საწარმოო-სანიაღვრე ჩამდინარე წყლების გამწმენდი სისტემ</a:t>
            </a:r>
            <a:r>
              <a:rPr lang="ka-GE" b="1" u="sng" dirty="0" smtClean="0">
                <a:latin typeface="+mj-lt"/>
                <a:cs typeface="Arial" pitchFamily="34" charset="0"/>
              </a:rPr>
              <a:t>ა </a:t>
            </a:r>
            <a:endParaRPr lang="en-US" b="1" dirty="0" smtClean="0">
              <a:latin typeface="+mj-lt"/>
              <a:cs typeface="Arial" pitchFamily="34" charset="0"/>
            </a:endParaRPr>
          </a:p>
        </p:txBody>
      </p:sp>
      <p:sp>
        <p:nvSpPr>
          <p:cNvPr id="9" name="Rectangle 8"/>
          <p:cNvSpPr/>
          <p:nvPr/>
        </p:nvSpPr>
        <p:spPr>
          <a:xfrm>
            <a:off x="1319135" y="2034995"/>
            <a:ext cx="9923488" cy="1569660"/>
          </a:xfrm>
          <a:prstGeom prst="rect">
            <a:avLst/>
          </a:prstGeom>
        </p:spPr>
        <p:txBody>
          <a:bodyPr wrap="square">
            <a:spAutoFit/>
          </a:bodyPr>
          <a:lstStyle/>
          <a:p>
            <a:pPr algn="just"/>
            <a:r>
              <a:rPr lang="en-US" sz="1600" dirty="0" err="1" smtClean="0">
                <a:latin typeface="Sylfaen" pitchFamily="18" charset="0"/>
              </a:rPr>
              <a:t>პროექტის</a:t>
            </a:r>
            <a:r>
              <a:rPr lang="en-US" sz="1600" dirty="0" smtClean="0">
                <a:latin typeface="Sylfaen" pitchFamily="18" charset="0"/>
              </a:rPr>
              <a:t> </a:t>
            </a:r>
            <a:r>
              <a:rPr lang="en-US" sz="1600" dirty="0" err="1" smtClean="0">
                <a:latin typeface="Sylfaen" pitchFamily="18" charset="0"/>
              </a:rPr>
              <a:t>მიხედვით</a:t>
            </a:r>
            <a:r>
              <a:rPr lang="en-US" sz="1600" dirty="0" smtClean="0">
                <a:latin typeface="Sylfaen" pitchFamily="18" charset="0"/>
              </a:rPr>
              <a:t>, </a:t>
            </a:r>
            <a:r>
              <a:rPr lang="en-US" sz="1600" dirty="0" err="1" smtClean="0">
                <a:latin typeface="Sylfaen" pitchFamily="18" charset="0"/>
              </a:rPr>
              <a:t>გაწმენდილი</a:t>
            </a:r>
            <a:r>
              <a:rPr lang="en-US" sz="1600" dirty="0" smtClean="0">
                <a:latin typeface="Sylfaen" pitchFamily="18" charset="0"/>
              </a:rPr>
              <a:t> </a:t>
            </a:r>
            <a:r>
              <a:rPr lang="en-US" sz="1600" dirty="0" err="1" smtClean="0">
                <a:latin typeface="Sylfaen" pitchFamily="18" charset="0"/>
              </a:rPr>
              <a:t>წყალი</a:t>
            </a:r>
            <a:r>
              <a:rPr lang="en-US" sz="1600" dirty="0" smtClean="0">
                <a:latin typeface="Sylfaen" pitchFamily="18" charset="0"/>
              </a:rPr>
              <a:t> </a:t>
            </a:r>
            <a:r>
              <a:rPr lang="en-US" sz="1600" dirty="0" err="1" smtClean="0">
                <a:latin typeface="Sylfaen" pitchFamily="18" charset="0"/>
              </a:rPr>
              <a:t>ჩაშვებული</a:t>
            </a:r>
            <a:r>
              <a:rPr lang="en-US" sz="1600" dirty="0" smtClean="0">
                <a:latin typeface="Sylfaen" pitchFamily="18" charset="0"/>
              </a:rPr>
              <a:t> </a:t>
            </a:r>
            <a:r>
              <a:rPr lang="en-US" sz="1600" dirty="0" err="1" smtClean="0">
                <a:latin typeface="Sylfaen" pitchFamily="18" charset="0"/>
              </a:rPr>
              <a:t>იქნება</a:t>
            </a:r>
            <a:r>
              <a:rPr lang="en-US" sz="1600" dirty="0" smtClean="0">
                <a:latin typeface="Sylfaen" pitchFamily="18" charset="0"/>
              </a:rPr>
              <a:t> </a:t>
            </a:r>
            <a:r>
              <a:rPr lang="ka-GE" sz="1600" dirty="0" smtClean="0">
                <a:latin typeface="Sylfaen" pitchFamily="18" charset="0"/>
              </a:rPr>
              <a:t>საწარმოს ტერიტორიაზე მოსაწყობ ტბორში</a:t>
            </a:r>
            <a:r>
              <a:rPr lang="en-US" sz="1600" dirty="0" smtClean="0">
                <a:latin typeface="Sylfaen" pitchFamily="18" charset="0"/>
              </a:rPr>
              <a:t>.</a:t>
            </a:r>
          </a:p>
          <a:p>
            <a:pPr algn="just"/>
            <a:r>
              <a:rPr lang="en-US" sz="1600" dirty="0" err="1" smtClean="0">
                <a:latin typeface="Sylfaen" pitchFamily="18" charset="0"/>
              </a:rPr>
              <a:t>ნავთობდამჭერ</a:t>
            </a:r>
            <a:r>
              <a:rPr lang="en-US" sz="1600" dirty="0" smtClean="0">
                <a:latin typeface="Sylfaen" pitchFamily="18" charset="0"/>
              </a:rPr>
              <a:t> </a:t>
            </a:r>
            <a:r>
              <a:rPr lang="en-US" sz="1600" dirty="0" err="1" smtClean="0">
                <a:latin typeface="Sylfaen" pitchFamily="18" charset="0"/>
              </a:rPr>
              <a:t>დანადგარში</a:t>
            </a:r>
            <a:r>
              <a:rPr lang="en-US" sz="1600" dirty="0" smtClean="0">
                <a:latin typeface="Sylfaen" pitchFamily="18" charset="0"/>
              </a:rPr>
              <a:t> </a:t>
            </a:r>
            <a:r>
              <a:rPr lang="en-US" sz="1600" dirty="0" err="1" smtClean="0">
                <a:latin typeface="Sylfaen" pitchFamily="18" charset="0"/>
              </a:rPr>
              <a:t>ჩამდინარე</a:t>
            </a:r>
            <a:r>
              <a:rPr lang="en-US" sz="1600" dirty="0" smtClean="0">
                <a:latin typeface="Sylfaen" pitchFamily="18" charset="0"/>
              </a:rPr>
              <a:t> </a:t>
            </a:r>
            <a:r>
              <a:rPr lang="en-US" sz="1600" dirty="0" err="1" smtClean="0">
                <a:latin typeface="Sylfaen" pitchFamily="18" charset="0"/>
              </a:rPr>
              <a:t>წყლების</a:t>
            </a:r>
            <a:r>
              <a:rPr lang="en-US" sz="1600" dirty="0" smtClean="0">
                <a:latin typeface="Sylfaen" pitchFamily="18" charset="0"/>
              </a:rPr>
              <a:t> </a:t>
            </a:r>
            <a:r>
              <a:rPr lang="en-US" sz="1600" dirty="0" err="1" smtClean="0">
                <a:latin typeface="Sylfaen" pitchFamily="18" charset="0"/>
              </a:rPr>
              <a:t>გაწმენდა</a:t>
            </a:r>
            <a:r>
              <a:rPr lang="en-US" sz="1600" dirty="0" smtClean="0">
                <a:latin typeface="Sylfaen" pitchFamily="18" charset="0"/>
              </a:rPr>
              <a:t> </a:t>
            </a:r>
            <a:r>
              <a:rPr lang="en-US" sz="1600" dirty="0" err="1" smtClean="0">
                <a:latin typeface="Sylfaen" pitchFamily="18" charset="0"/>
              </a:rPr>
              <a:t>სრულდება</a:t>
            </a:r>
            <a:r>
              <a:rPr lang="en-US" sz="1600" dirty="0" smtClean="0">
                <a:latin typeface="Sylfaen" pitchFamily="18" charset="0"/>
              </a:rPr>
              <a:t>  </a:t>
            </a:r>
            <a:r>
              <a:rPr lang="en-US" sz="1600" dirty="0" err="1" smtClean="0">
                <a:latin typeface="Sylfaen" pitchFamily="18" charset="0"/>
              </a:rPr>
              <a:t>ორსაფეხურიანი</a:t>
            </a:r>
            <a:r>
              <a:rPr lang="en-US" sz="1600" dirty="0" smtClean="0">
                <a:latin typeface="Sylfaen" pitchFamily="18" charset="0"/>
              </a:rPr>
              <a:t> </a:t>
            </a:r>
            <a:r>
              <a:rPr lang="en-US" sz="1600" dirty="0" err="1" smtClean="0">
                <a:latin typeface="Sylfaen" pitchFamily="18" charset="0"/>
              </a:rPr>
              <a:t>სისტემით</a:t>
            </a:r>
            <a:r>
              <a:rPr lang="en-US" sz="1600" dirty="0" smtClean="0">
                <a:latin typeface="Sylfaen" pitchFamily="18" charset="0"/>
              </a:rPr>
              <a:t>, </a:t>
            </a:r>
            <a:r>
              <a:rPr lang="en-US" sz="1600" dirty="0" err="1" smtClean="0">
                <a:latin typeface="Sylfaen" pitchFamily="18" charset="0"/>
              </a:rPr>
              <a:t>რაც</a:t>
            </a:r>
            <a:r>
              <a:rPr lang="en-US" sz="1600" dirty="0" smtClean="0">
                <a:latin typeface="Sylfaen" pitchFamily="18" charset="0"/>
              </a:rPr>
              <a:t> </a:t>
            </a:r>
            <a:r>
              <a:rPr lang="en-US" sz="1600" dirty="0" err="1" smtClean="0">
                <a:latin typeface="Sylfaen" pitchFamily="18" charset="0"/>
              </a:rPr>
              <a:t>მოიცავს</a:t>
            </a:r>
            <a:r>
              <a:rPr lang="en-US" sz="1600" dirty="0" smtClean="0">
                <a:latin typeface="Sylfaen" pitchFamily="18" charset="0"/>
              </a:rPr>
              <a:t> </a:t>
            </a:r>
            <a:r>
              <a:rPr lang="en-US" sz="1600" dirty="0" err="1" smtClean="0">
                <a:latin typeface="Sylfaen" pitchFamily="18" charset="0"/>
              </a:rPr>
              <a:t>უხეში</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ნატიფი</a:t>
            </a:r>
            <a:r>
              <a:rPr lang="en-US" sz="1600" dirty="0" smtClean="0">
                <a:latin typeface="Sylfaen" pitchFamily="18" charset="0"/>
              </a:rPr>
              <a:t> </a:t>
            </a:r>
            <a:r>
              <a:rPr lang="en-US" sz="1600" dirty="0" err="1" smtClean="0">
                <a:latin typeface="Sylfaen" pitchFamily="18" charset="0"/>
              </a:rPr>
              <a:t>გაწმენდის</a:t>
            </a:r>
            <a:r>
              <a:rPr lang="en-US" sz="1600" dirty="0" smtClean="0">
                <a:latin typeface="Sylfaen" pitchFamily="18" charset="0"/>
              </a:rPr>
              <a:t> </a:t>
            </a:r>
            <a:r>
              <a:rPr lang="en-US" sz="1600" dirty="0" err="1" smtClean="0">
                <a:latin typeface="Sylfaen" pitchFamily="18" charset="0"/>
              </a:rPr>
              <a:t>პროცესებს</a:t>
            </a:r>
            <a:r>
              <a:rPr lang="en-US" sz="1600" dirty="0" smtClean="0">
                <a:latin typeface="Sylfaen" pitchFamily="18" charset="0"/>
              </a:rPr>
              <a:t>. </a:t>
            </a:r>
            <a:r>
              <a:rPr lang="en-US" sz="1600" dirty="0" err="1" smtClean="0">
                <a:latin typeface="Sylfaen" pitchFamily="18" charset="0"/>
              </a:rPr>
              <a:t>უხეში</a:t>
            </a:r>
            <a:r>
              <a:rPr lang="en-US" sz="1600" dirty="0" smtClean="0">
                <a:latin typeface="Sylfaen" pitchFamily="18" charset="0"/>
              </a:rPr>
              <a:t> </a:t>
            </a:r>
            <a:r>
              <a:rPr lang="en-US" sz="1600" dirty="0" err="1" smtClean="0">
                <a:latin typeface="Sylfaen" pitchFamily="18" charset="0"/>
              </a:rPr>
              <a:t>გაწმენდა</a:t>
            </a:r>
            <a:r>
              <a:rPr lang="en-US" sz="1600" dirty="0" smtClean="0">
                <a:latin typeface="Sylfaen" pitchFamily="18" charset="0"/>
              </a:rPr>
              <a:t> </a:t>
            </a:r>
            <a:r>
              <a:rPr lang="en-US" sz="1600" dirty="0" err="1" smtClean="0">
                <a:latin typeface="Sylfaen" pitchFamily="18" charset="0"/>
              </a:rPr>
              <a:t>მიმდინარეობს</a:t>
            </a:r>
            <a:r>
              <a:rPr lang="en-US" sz="1600" dirty="0" smtClean="0">
                <a:latin typeface="Sylfaen" pitchFamily="18" charset="0"/>
              </a:rPr>
              <a:t> </a:t>
            </a:r>
            <a:r>
              <a:rPr lang="en-US" sz="1600" dirty="0" err="1" smtClean="0">
                <a:latin typeface="Sylfaen" pitchFamily="18" charset="0"/>
              </a:rPr>
              <a:t>მიმღებ</a:t>
            </a:r>
            <a:r>
              <a:rPr lang="en-US" sz="1600" dirty="0" smtClean="0">
                <a:latin typeface="Sylfaen" pitchFamily="18" charset="0"/>
              </a:rPr>
              <a:t> </a:t>
            </a:r>
            <a:r>
              <a:rPr lang="en-US" sz="1600" dirty="0" err="1" smtClean="0">
                <a:latin typeface="Sylfaen" pitchFamily="18" charset="0"/>
              </a:rPr>
              <a:t>კამერაში</a:t>
            </a:r>
            <a:r>
              <a:rPr lang="en-US" sz="1600" dirty="0" smtClean="0">
                <a:latin typeface="Sylfaen" pitchFamily="18" charset="0"/>
              </a:rPr>
              <a:t>, </a:t>
            </a:r>
            <a:r>
              <a:rPr lang="en-US" sz="1600" dirty="0" err="1" smtClean="0">
                <a:latin typeface="Sylfaen" pitchFamily="18" charset="0"/>
              </a:rPr>
              <a:t>წყლის</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ნავთობპროდუქტების</a:t>
            </a:r>
            <a:r>
              <a:rPr lang="en-US" sz="1600" dirty="0" smtClean="0">
                <a:latin typeface="Sylfaen" pitchFamily="18" charset="0"/>
              </a:rPr>
              <a:t> </a:t>
            </a:r>
            <a:r>
              <a:rPr lang="en-US" sz="1600" dirty="0" err="1" smtClean="0">
                <a:latin typeface="Sylfaen" pitchFamily="18" charset="0"/>
              </a:rPr>
              <a:t>კუთრ</a:t>
            </a:r>
            <a:r>
              <a:rPr lang="en-US" sz="1600" dirty="0" smtClean="0">
                <a:latin typeface="Sylfaen" pitchFamily="18" charset="0"/>
              </a:rPr>
              <a:t> </a:t>
            </a:r>
            <a:r>
              <a:rPr lang="en-US" sz="1600" dirty="0" err="1" smtClean="0">
                <a:latin typeface="Sylfaen" pitchFamily="18" charset="0"/>
              </a:rPr>
              <a:t>წონათა</a:t>
            </a:r>
            <a:r>
              <a:rPr lang="en-US" sz="1600" dirty="0" smtClean="0">
                <a:latin typeface="Sylfaen" pitchFamily="18" charset="0"/>
              </a:rPr>
              <a:t> </a:t>
            </a:r>
            <a:r>
              <a:rPr lang="en-US" sz="1600" dirty="0" err="1" smtClean="0">
                <a:latin typeface="Sylfaen" pitchFamily="18" charset="0"/>
              </a:rPr>
              <a:t>სხვაობის</a:t>
            </a:r>
            <a:r>
              <a:rPr lang="en-US" sz="1600" dirty="0" smtClean="0">
                <a:latin typeface="Sylfaen" pitchFamily="18" charset="0"/>
              </a:rPr>
              <a:t> </a:t>
            </a:r>
            <a:r>
              <a:rPr lang="en-US" sz="1600" dirty="0" err="1" smtClean="0">
                <a:latin typeface="Sylfaen" pitchFamily="18" charset="0"/>
              </a:rPr>
              <a:t>ხარჯზე</a:t>
            </a:r>
            <a:r>
              <a:rPr lang="en-US" sz="1600" dirty="0" smtClean="0">
                <a:latin typeface="Sylfaen" pitchFamily="18" charset="0"/>
              </a:rPr>
              <a:t>. </a:t>
            </a:r>
            <a:r>
              <a:rPr lang="en-US" sz="1600" dirty="0" err="1" smtClean="0">
                <a:latin typeface="Sylfaen" pitchFamily="18" charset="0"/>
              </a:rPr>
              <a:t>ნატიფი</a:t>
            </a:r>
            <a:r>
              <a:rPr lang="en-US" sz="1600" dirty="0" smtClean="0">
                <a:latin typeface="Sylfaen" pitchFamily="18" charset="0"/>
              </a:rPr>
              <a:t> </a:t>
            </a:r>
            <a:r>
              <a:rPr lang="en-US" sz="1600" dirty="0" err="1" smtClean="0">
                <a:latin typeface="Sylfaen" pitchFamily="18" charset="0"/>
              </a:rPr>
              <a:t>გაწმენდა</a:t>
            </a:r>
            <a:r>
              <a:rPr lang="en-US" sz="1600" dirty="0" smtClean="0">
                <a:latin typeface="Sylfaen" pitchFamily="18" charset="0"/>
              </a:rPr>
              <a:t> </a:t>
            </a:r>
            <a:r>
              <a:rPr lang="en-US" sz="1600" dirty="0" err="1" smtClean="0">
                <a:latin typeface="Sylfaen" pitchFamily="18" charset="0"/>
              </a:rPr>
              <a:t>ხდება</a:t>
            </a:r>
            <a:r>
              <a:rPr lang="en-US" sz="1600" dirty="0" smtClean="0">
                <a:latin typeface="Sylfaen" pitchFamily="18" charset="0"/>
              </a:rPr>
              <a:t> </a:t>
            </a:r>
            <a:r>
              <a:rPr lang="en-US" sz="1600" dirty="0" err="1" smtClean="0">
                <a:latin typeface="Sylfaen" pitchFamily="18" charset="0"/>
              </a:rPr>
              <a:t>სამი</a:t>
            </a:r>
            <a:r>
              <a:rPr lang="en-US" sz="1600" dirty="0" smtClean="0">
                <a:latin typeface="Sylfaen" pitchFamily="18" charset="0"/>
              </a:rPr>
              <a:t> </a:t>
            </a:r>
            <a:r>
              <a:rPr lang="en-US" sz="1600" dirty="0" err="1" smtClean="0">
                <a:latin typeface="Sylfaen" pitchFamily="18" charset="0"/>
              </a:rPr>
              <a:t>ფილტრის</a:t>
            </a:r>
            <a:r>
              <a:rPr lang="en-US" sz="1600" dirty="0" smtClean="0">
                <a:latin typeface="Sylfaen" pitchFamily="18" charset="0"/>
              </a:rPr>
              <a:t> </a:t>
            </a:r>
            <a:r>
              <a:rPr lang="en-US" sz="1600" dirty="0" err="1" smtClean="0">
                <a:latin typeface="Sylfaen" pitchFamily="18" charset="0"/>
              </a:rPr>
              <a:t>საშუალებით</a:t>
            </a:r>
            <a:endParaRPr lang="en-US" sz="1600" dirty="0">
              <a:latin typeface="Sylfaen" pitchFamily="18" charset="0"/>
            </a:endParaRPr>
          </a:p>
        </p:txBody>
      </p:sp>
      <p:pic>
        <p:nvPicPr>
          <p:cNvPr id="9218" name="Picture 2"/>
          <p:cNvPicPr>
            <a:picLocks noChangeAspect="1" noChangeArrowheads="1"/>
          </p:cNvPicPr>
          <p:nvPr/>
        </p:nvPicPr>
        <p:blipFill>
          <a:blip r:embed="rId2"/>
          <a:srcRect l="-11" t="-15" r="-11" b="-15"/>
          <a:stretch>
            <a:fillRect/>
          </a:stretch>
        </p:blipFill>
        <p:spPr bwMode="auto">
          <a:xfrm>
            <a:off x="2458387" y="3657599"/>
            <a:ext cx="7120328" cy="3200401"/>
          </a:xfrm>
          <a:prstGeom prst="rect">
            <a:avLst/>
          </a:prstGeom>
          <a:solidFill>
            <a:srgbClr val="FFFFFF"/>
          </a:solidFill>
          <a:ln w="9525">
            <a:noFill/>
            <a:miter lim="800000"/>
            <a:headEnd/>
            <a:tailEnd/>
          </a:ln>
        </p:spPr>
      </p:pic>
    </p:spTree>
    <p:extLst>
      <p:ext uri="{BB962C8B-B14F-4D97-AF65-F5344CB8AC3E}">
        <p14:creationId xmlns:p14="http://schemas.microsoft.com/office/powerpoint/2010/main" xmlns="" val="375685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09666" y="749508"/>
            <a:ext cx="10987790" cy="2123610"/>
          </a:xfrm>
          <a:prstGeom prst="rect">
            <a:avLst/>
          </a:prstGeom>
          <a:noFill/>
          <a:ln w="9525">
            <a:noFill/>
            <a:miter lim="800000"/>
            <a:headEnd/>
            <a:tailEnd/>
          </a:ln>
          <a:effectLst/>
        </p:spPr>
        <p:txBody>
          <a:bodyPr vert="horz" wrap="square" lIns="365010" tIns="76176" rIns="91440" bIns="7617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სამშენებლო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სამუშაოების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მცირე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მოცულობებიდან</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გამომდინარე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სამშენებლო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ბანაკის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მოწყობა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დაგეგმილი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არ</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არის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სამშენებლო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მასალების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დასაწყობება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დაგეგმილია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ტერმინალის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ტერიტორიაზე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კერძოდ</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სამხრეთ</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აღმოსავლეთ</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მხარეს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არსებულ</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თავისუფალ</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ტერიტორიაზე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სამშენებლო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სამუშაოებისათვის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საჭირო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ინერტული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მასალების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შემოტანა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მოხდება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მიმდებარედ არსებული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მდ</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ინარეების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ჭალებში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არსებული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ლიცენზირებული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კარიერებიდან</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ხოლო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ბეტონის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ხსნარის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შემოტანა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დაგეგმილია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ქალაქის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ტერიტორიაზე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მოქმედი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ბეტონის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ქარხნებიდან</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სამშენებლო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მოედანზე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დიზელის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საწვავის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სამარაგო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რეზერვუარების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განთავსება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არ</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არის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დაგეგმილი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სატრანსპორტო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საშუალებების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საწვავით</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გამართვა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მოხდება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ქალაქის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ავტოგასამართ</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სადგურებზე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p:txBody>
      </p:sp>
      <p:sp>
        <p:nvSpPr>
          <p:cNvPr id="5" name="Rectangle 4"/>
          <p:cNvSpPr/>
          <p:nvPr/>
        </p:nvSpPr>
        <p:spPr>
          <a:xfrm>
            <a:off x="3606096" y="201331"/>
            <a:ext cx="5723042" cy="369332"/>
          </a:xfrm>
          <a:prstGeom prst="rect">
            <a:avLst/>
          </a:prstGeom>
        </p:spPr>
        <p:txBody>
          <a:bodyPr wrap="none">
            <a:spAutoFit/>
          </a:bodyPr>
          <a:lstStyle/>
          <a:p>
            <a:pPr lvl="0" algn="just" fontAlgn="base">
              <a:spcBef>
                <a:spcPct val="0"/>
              </a:spcBef>
              <a:spcAft>
                <a:spcPct val="0"/>
              </a:spcAft>
            </a:pPr>
            <a:r>
              <a:rPr lang="ka-GE" b="1" dirty="0" smtClean="0">
                <a:latin typeface="Sylfaen" pitchFamily="18" charset="0"/>
                <a:cs typeface="Arial" pitchFamily="34" charset="0"/>
              </a:rPr>
              <a:t>სამშენებლო </a:t>
            </a:r>
            <a:r>
              <a:rPr lang="en-US" b="1" dirty="0" err="1" smtClean="0">
                <a:latin typeface="Sylfaen" pitchFamily="18" charset="0"/>
                <a:cs typeface="Arial" pitchFamily="34" charset="0"/>
              </a:rPr>
              <a:t>სამუშაოების</a:t>
            </a:r>
            <a:r>
              <a:rPr lang="en-US" b="1" dirty="0" smtClean="0">
                <a:latin typeface="Sylfaen" pitchFamily="18" charset="0"/>
                <a:cs typeface="Arial" pitchFamily="34" charset="0"/>
              </a:rPr>
              <a:t> </a:t>
            </a:r>
            <a:r>
              <a:rPr lang="en-US" b="1" dirty="0" err="1" smtClean="0">
                <a:latin typeface="Sylfaen" pitchFamily="18" charset="0"/>
                <a:cs typeface="Arial" pitchFamily="34" charset="0"/>
              </a:rPr>
              <a:t>შესრულების</a:t>
            </a:r>
            <a:r>
              <a:rPr lang="en-US" b="1" dirty="0" smtClean="0">
                <a:latin typeface="Sylfaen" pitchFamily="18" charset="0"/>
                <a:cs typeface="Arial" pitchFamily="34" charset="0"/>
              </a:rPr>
              <a:t> </a:t>
            </a:r>
            <a:r>
              <a:rPr lang="en-US" b="1" dirty="0" err="1" smtClean="0">
                <a:latin typeface="Sylfaen" pitchFamily="18" charset="0"/>
                <a:cs typeface="Arial" pitchFamily="34" charset="0"/>
              </a:rPr>
              <a:t>ორგანიზაცია</a:t>
            </a:r>
            <a:r>
              <a:rPr lang="en-US" b="1" dirty="0" smtClean="0">
                <a:latin typeface="Sylfaen" pitchFamily="18" charset="0"/>
                <a:cs typeface="Arial" pitchFamily="34" charset="0"/>
              </a:rPr>
              <a:t> </a:t>
            </a:r>
          </a:p>
        </p:txBody>
      </p:sp>
      <p:sp>
        <p:nvSpPr>
          <p:cNvPr id="6" name="Rectangle 5"/>
          <p:cNvSpPr/>
          <p:nvPr/>
        </p:nvSpPr>
        <p:spPr>
          <a:xfrm>
            <a:off x="754505" y="2985914"/>
            <a:ext cx="10503108" cy="369332"/>
          </a:xfrm>
          <a:prstGeom prst="rect">
            <a:avLst/>
          </a:prstGeom>
        </p:spPr>
        <p:txBody>
          <a:bodyPr wrap="square">
            <a:spAutoFit/>
          </a:bodyPr>
          <a:lstStyle/>
          <a:p>
            <a:pPr algn="just"/>
            <a:r>
              <a:rPr lang="ka-GE" b="1" dirty="0" smtClean="0"/>
              <a:t>სამშენებლო სამუშაოების მიმდინარეობისათვის საჭირო ტექნიკის სახეები  და რაოდენობები :</a:t>
            </a:r>
            <a:endParaRPr lang="en-US" b="1" dirty="0"/>
          </a:p>
        </p:txBody>
      </p:sp>
      <p:graphicFrame>
        <p:nvGraphicFramePr>
          <p:cNvPr id="8" name="Table 7"/>
          <p:cNvGraphicFramePr>
            <a:graphicFrameLocks noGrp="1"/>
          </p:cNvGraphicFramePr>
          <p:nvPr/>
        </p:nvGraphicFramePr>
        <p:xfrm>
          <a:off x="2233534" y="3492711"/>
          <a:ext cx="7135318" cy="1519418"/>
        </p:xfrm>
        <a:graphic>
          <a:graphicData uri="http://schemas.openxmlformats.org/drawingml/2006/table">
            <a:tbl>
              <a:tblPr/>
              <a:tblGrid>
                <a:gridCol w="800843"/>
                <a:gridCol w="4043252"/>
                <a:gridCol w="2291223"/>
              </a:tblGrid>
              <a:tr h="300218">
                <a:tc>
                  <a:txBody>
                    <a:bodyPr/>
                    <a:lstStyle/>
                    <a:p>
                      <a:pPr algn="ctr">
                        <a:spcAft>
                          <a:spcPts val="0"/>
                        </a:spcAft>
                      </a:pPr>
                      <a:r>
                        <a:rPr lang="en-US" sz="1600" b="1">
                          <a:latin typeface="Sylfaen"/>
                          <a:ea typeface="Times New Roman"/>
                          <a:cs typeface="Sylfaen"/>
                        </a:rPr>
                        <a:t>№</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Sylfaen"/>
                          <a:ea typeface="Times New Roman"/>
                          <a:cs typeface="Sylfaen"/>
                        </a:rPr>
                        <a:t>მანქანა-დანადგარები</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Sylfaen"/>
                          <a:ea typeface="Times New Roman"/>
                          <a:cs typeface="Sylfaen"/>
                        </a:rPr>
                        <a:t>რაოდენობა</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92">
                <a:tc>
                  <a:txBody>
                    <a:bodyPr/>
                    <a:lstStyle/>
                    <a:p>
                      <a:pPr algn="ctr">
                        <a:spcAft>
                          <a:spcPts val="0"/>
                        </a:spcAft>
                      </a:pPr>
                      <a:r>
                        <a:rPr lang="en-US" sz="1600">
                          <a:latin typeface="Sylfaen"/>
                          <a:ea typeface="Times New Roman"/>
                          <a:cs typeface="Sylfaen"/>
                        </a:rPr>
                        <a:t>1</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latin typeface="Sylfaen"/>
                          <a:ea typeface="Times New Roman"/>
                          <a:cs typeface="Sylfaen"/>
                        </a:rPr>
                        <a:t>სატვირთო</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1600">
                          <a:latin typeface="Sylfaen"/>
                          <a:ea typeface="Times New Roman"/>
                          <a:cs typeface="Sylfaen"/>
                        </a:rPr>
                        <a:t>6</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92">
                <a:tc>
                  <a:txBody>
                    <a:bodyPr/>
                    <a:lstStyle/>
                    <a:p>
                      <a:pPr algn="ctr">
                        <a:spcAft>
                          <a:spcPts val="0"/>
                        </a:spcAft>
                      </a:pPr>
                      <a:r>
                        <a:rPr lang="en-US" sz="1600">
                          <a:latin typeface="Sylfaen"/>
                          <a:ea typeface="Times New Roman"/>
                          <a:cs typeface="Sylfaen"/>
                        </a:rPr>
                        <a:t>2</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latin typeface="Sylfaen"/>
                          <a:ea typeface="Times New Roman"/>
                          <a:cs typeface="Sylfaen"/>
                        </a:rPr>
                        <a:t>ექსკავატორი</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Sylfaen"/>
                          <a:ea typeface="Times New Roman"/>
                          <a:cs typeface="Sylfaen"/>
                        </a:rPr>
                        <a:t>1</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92">
                <a:tc>
                  <a:txBody>
                    <a:bodyPr/>
                    <a:lstStyle/>
                    <a:p>
                      <a:pPr algn="ctr">
                        <a:spcAft>
                          <a:spcPts val="0"/>
                        </a:spcAft>
                      </a:pPr>
                      <a:r>
                        <a:rPr lang="en-US" sz="1600">
                          <a:latin typeface="Sylfaen"/>
                          <a:ea typeface="Times New Roman"/>
                          <a:cs typeface="Sylfaen"/>
                        </a:rPr>
                        <a:t>3</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Sylfaen"/>
                          <a:ea typeface="Times New Roman"/>
                          <a:cs typeface="Sylfaen"/>
                        </a:rPr>
                        <a:t>მობილური ამწე</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ka-GE" sz="1600">
                          <a:latin typeface="Sylfaen"/>
                          <a:ea typeface="Times New Roman"/>
                          <a:cs typeface="Sylfaen"/>
                        </a:rPr>
                        <a:t>2</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92">
                <a:tc>
                  <a:txBody>
                    <a:bodyPr/>
                    <a:lstStyle/>
                    <a:p>
                      <a:pPr algn="ctr">
                        <a:spcAft>
                          <a:spcPts val="0"/>
                        </a:spcAft>
                      </a:pPr>
                      <a:r>
                        <a:rPr lang="en-US" sz="1600">
                          <a:latin typeface="Sylfaen"/>
                          <a:ea typeface="Times New Roman"/>
                          <a:cs typeface="Sylfaen"/>
                        </a:rPr>
                        <a:t>4</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Sylfaen"/>
                          <a:ea typeface="Times New Roman"/>
                          <a:cs typeface="Sylfaen"/>
                        </a:rPr>
                        <a:t>წყალის ტუმბო</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Sylfaen"/>
                          <a:ea typeface="Times New Roman"/>
                          <a:cs typeface="Sylfaen"/>
                        </a:rPr>
                        <a:t>1</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192">
                <a:tc>
                  <a:txBody>
                    <a:bodyPr/>
                    <a:lstStyle/>
                    <a:p>
                      <a:pPr algn="ctr">
                        <a:spcAft>
                          <a:spcPts val="0"/>
                        </a:spcAft>
                      </a:pPr>
                      <a:r>
                        <a:rPr lang="en-US" sz="1600">
                          <a:latin typeface="Sylfaen"/>
                          <a:ea typeface="Times New Roman"/>
                          <a:cs typeface="Sylfaen"/>
                        </a:rPr>
                        <a:t>5</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Sylfaen"/>
                          <a:ea typeface="Times New Roman"/>
                          <a:cs typeface="Sylfaen"/>
                        </a:rPr>
                        <a:t>ბულდოზერი</a:t>
                      </a:r>
                      <a:endParaRPr lang="en-US"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Sylfaen"/>
                          <a:ea typeface="Times New Roman"/>
                          <a:cs typeface="Sylfaen"/>
                        </a:rPr>
                        <a:t>1</a:t>
                      </a:r>
                      <a:endParaRPr lang="en-US"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84616" y="209862"/>
            <a:ext cx="1083788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სამშენებლო-სამონტაჟო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სამუშაოები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იწარმოებს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ვახტური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მეთოდით</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მუშათა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შემადგენლობის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მინიმალური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რაოდენობით</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რომლებიც</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ფლობენ</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ორ</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ან</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მეტ</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დარგობრივ</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პროფესიას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მშენებლობის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საერთო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ხანგრძლივობად</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განსაზღვრულია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დაახლოებით</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18</a:t>
            </a:r>
            <a:r>
              <a:rPr lang="ka-GE" sz="1600" dirty="0" smtClean="0">
                <a:latin typeface="Sylfaen" pitchFamily="18" charset="0"/>
                <a:ea typeface="Times New Roman" pitchFamily="18" charset="0"/>
                <a:cs typeface="Sylfaen" pitchFamily="18" charset="0"/>
              </a:rPr>
              <a:t> თვე,</a:t>
            </a:r>
            <a:endPar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მოსამზადებელი პერიოდი - 0.5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თვე;</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მიწის სამუშაოები </a:t>
            </a:r>
            <a:r>
              <a:rPr kumimoji="0" lang="ru-RU"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- 1.5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თვე;</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რეზერვუარის სამონტაჟო სამუშაოები და გამოცდა</a:t>
            </a:r>
            <a:r>
              <a:rPr kumimoji="0" lang="ru-RU"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12 თვე.</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დანარჩენი სამუშაოები-4 თვე.</a:t>
            </a:r>
          </a:p>
          <a:p>
            <a:pPr marL="0" marR="0" lvl="0" indent="0" algn="just"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მშენებლობის წარმოება გათვალისწინებულია ორ ეტაპად:  პირველი ეტაპით შესრულდება  პროექტით გათვალისწინებული ყველა სამუშაო გარდა #1 და #3 რეზერვუარების და მათთან დაკავშირებული კომუნიკაციების მშენებლობისა, ხოლო მეორე ეტაპით გათვალისწინებულია #1 და #3 რეზერვუარების და მათთან დაკავშირებული კომუნიკაციების მშენებლობა. პროექტი დამუშავდება ორივე ეტაპისთვის ერთდროულად, მაგრამ მეორე ეტაპი დაიწყება პირველი ეტაპის სრულად დამთავრების შემდეგ. ეტაპებით გათვალისწინებული სამუშაოები მოცემულია მშენებლობის ორგანიზაციის პროექტის კალენდარულ გეგმაში.  მეორე ეტაპის დაიწყების თარიღს განსაზღვრავს დამკვეთი სააგენტოსადმი გაგზავნილი სპეციალური წერილით.</a:t>
            </a:r>
          </a:p>
          <a:p>
            <a:pPr marL="0" marR="0" lvl="0" indent="0" algn="just"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p:txBody>
      </p:sp>
      <p:sp>
        <p:nvSpPr>
          <p:cNvPr id="40962" name="Rectangle 2"/>
          <p:cNvSpPr>
            <a:spLocks noChangeArrowheads="1"/>
          </p:cNvSpPr>
          <p:nvPr/>
        </p:nvSpPr>
        <p:spPr bwMode="auto">
          <a:xfrm>
            <a:off x="563131" y="4243967"/>
            <a:ext cx="1079941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დაგეგმილი</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რეზერვუარ</a:t>
            </a:r>
            <a:r>
              <a:rPr kumimoji="0" lang="ka-GE"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ებ</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ის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და</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სხვა</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ნაგებობების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მშენებელობისათვის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საჭირო</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მიწის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სამუშაოების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დროს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ამოღებული</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ექსკავირებული</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ქანების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რაოდენობა</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პროექტის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მიხედვით</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იქნება</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დაახლოებით</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650 მ</a:t>
            </a:r>
            <a:r>
              <a:rPr kumimoji="0" lang="en-US" sz="1600" b="0" i="0" u="none" strike="noStrike" cap="none" normalizeH="0" baseline="30000" dirty="0" smtClean="0">
                <a:ln>
                  <a:noFill/>
                </a:ln>
                <a:solidFill>
                  <a:srgbClr val="000000"/>
                </a:solidFill>
                <a:effectLst/>
                <a:latin typeface="Sylfaen" pitchFamily="18" charset="0"/>
                <a:ea typeface="Calibri" pitchFamily="34" charset="0"/>
                <a:cs typeface="Sylfaen" pitchFamily="18" charset="0"/>
              </a:rPr>
              <a:t>3</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რომლის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ნაწილი</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გამოყენებული</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იქნება</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რეკულტივაციისათვის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ხოლო</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ნაწილი</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გატანილი</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იქნება</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სამშენებელო</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ნარჩენების</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rgbClr val="000000"/>
                </a:solidFill>
                <a:effectLst/>
                <a:latin typeface="Sylfaen" pitchFamily="18" charset="0"/>
                <a:ea typeface="Calibri" pitchFamily="34" charset="0"/>
                <a:cs typeface="Sylfaen" pitchFamily="18" charset="0"/>
              </a:rPr>
              <a:t>პოლიგონზე</a:t>
            </a:r>
            <a:r>
              <a:rPr kumimoji="0" lang="en-US" sz="1600" b="0" i="0" u="none" strike="noStrike" cap="none" normalizeH="0" baseline="0" dirty="0" smtClean="0">
                <a:ln>
                  <a:noFill/>
                </a:ln>
                <a:solidFill>
                  <a:srgbClr val="000000"/>
                </a:solidFill>
                <a:effectLst/>
                <a:latin typeface="Sylfaen" pitchFamily="18" charset="0"/>
                <a:ea typeface="Calibri" pitchFamily="34" charset="0"/>
                <a:cs typeface="Sylfaen" pitchFamily="18" charset="0"/>
              </a:rPr>
              <a:t>.  </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მიწის</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სამუშაოების</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დაწყებამდე</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ნიადაგის</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ნაყოფიერი</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ფენა</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მოიხსნება</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და</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დასაწყობდება</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ტერმინალის</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კუთხეში</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არსებულ</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თავისუფალ</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ტერიტორიაზე</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სამშენებლო</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სამუშაოების</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დამთავრების</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შემდეგ</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დასაწყობებული</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ნიადაგის</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ნაყოფიერი</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ფენა</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გამოყენებული</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იქნება</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ტერიტორიის</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რეკ</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უ</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ლტივაციის</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Calibri" pitchFamily="34" charset="0"/>
                <a:cs typeface="Sylfaen" pitchFamily="18" charset="0"/>
              </a:rPr>
              <a:t>სამუშაოებისათვის</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a:t>
            </a:r>
            <a:r>
              <a:rPr kumimoji="0" lang="en-US" sz="1600" b="0" i="0" u="none" strike="noStrike" cap="none" normalizeH="0" baseline="0" dirty="0" smtClean="0">
                <a:ln>
                  <a:noFill/>
                </a:ln>
                <a:solidFill>
                  <a:schemeClr val="tx1"/>
                </a:solidFill>
                <a:effectLst/>
                <a:latin typeface="Sylfaen" pitchFamily="18" charset="0"/>
                <a:ea typeface="Calibri" pitchFamily="34" charset="0"/>
                <a:cs typeface="AcadMtavr" charset="0"/>
              </a:rPr>
              <a:t>      </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3220" y="704538"/>
            <a:ext cx="7824866" cy="369332"/>
          </a:xfrm>
          <a:prstGeom prst="rect">
            <a:avLst/>
          </a:prstGeom>
          <a:noFill/>
        </p:spPr>
        <p:txBody>
          <a:bodyPr wrap="square" rtlCol="0">
            <a:spAutoFit/>
          </a:bodyPr>
          <a:lstStyle/>
          <a:p>
            <a:pPr algn="ctr"/>
            <a:r>
              <a:rPr lang="ka-GE" b="1" dirty="0" smtClean="0"/>
              <a:t>საქმიანობის ალტერნატიული ვარიანტები</a:t>
            </a:r>
            <a:endParaRPr lang="en-US" b="1" dirty="0"/>
          </a:p>
        </p:txBody>
      </p:sp>
      <p:sp>
        <p:nvSpPr>
          <p:cNvPr id="5" name="Rectangle 4"/>
          <p:cNvSpPr/>
          <p:nvPr/>
        </p:nvSpPr>
        <p:spPr>
          <a:xfrm>
            <a:off x="844446" y="1149937"/>
            <a:ext cx="8269574" cy="923330"/>
          </a:xfrm>
          <a:prstGeom prst="rect">
            <a:avLst/>
          </a:prstGeom>
        </p:spPr>
        <p:txBody>
          <a:bodyPr wrap="square">
            <a:spAutoFit/>
          </a:bodyPr>
          <a:lstStyle/>
          <a:p>
            <a:pPr lvl="0" algn="just">
              <a:buFont typeface="Arial" pitchFamily="34" charset="0"/>
              <a:buChar char="•"/>
            </a:pPr>
            <a:r>
              <a:rPr lang="ru-RU" dirty="0" smtClean="0"/>
              <a:t>არაქმედების ალტერნატივა;</a:t>
            </a:r>
            <a:endParaRPr lang="en-US" dirty="0" smtClean="0"/>
          </a:p>
          <a:p>
            <a:pPr lvl="0" algn="just">
              <a:buFont typeface="Arial" pitchFamily="34" charset="0"/>
              <a:buChar char="•"/>
            </a:pPr>
            <a:r>
              <a:rPr lang="ru-RU" dirty="0" smtClean="0"/>
              <a:t>რეზერვუარ</a:t>
            </a:r>
            <a:r>
              <a:rPr lang="ka-GE" dirty="0" smtClean="0"/>
              <a:t>ებ</a:t>
            </a:r>
            <a:r>
              <a:rPr lang="ru-RU" dirty="0" smtClean="0"/>
              <a:t>ის </a:t>
            </a:r>
            <a:r>
              <a:rPr lang="ru-RU" dirty="0" smtClean="0"/>
              <a:t>განთავსების ადგილის ალტერნატიული ვარიანტები;</a:t>
            </a:r>
            <a:endParaRPr lang="en-US" dirty="0" smtClean="0"/>
          </a:p>
          <a:p>
            <a:pPr lvl="0" algn="just">
              <a:buFont typeface="Arial" pitchFamily="34" charset="0"/>
              <a:buChar char="•"/>
            </a:pPr>
            <a:r>
              <a:rPr lang="ru-RU" dirty="0" smtClean="0"/>
              <a:t>ტექნოლოგიური ალტერნატივები.</a:t>
            </a:r>
            <a:endParaRPr lang="en-US" dirty="0"/>
          </a:p>
        </p:txBody>
      </p:sp>
      <p:sp>
        <p:nvSpPr>
          <p:cNvPr id="6" name="Rectangle 5"/>
          <p:cNvSpPr/>
          <p:nvPr/>
        </p:nvSpPr>
        <p:spPr>
          <a:xfrm>
            <a:off x="779488" y="3327818"/>
            <a:ext cx="10762937" cy="2800767"/>
          </a:xfrm>
          <a:prstGeom prst="rect">
            <a:avLst/>
          </a:prstGeom>
        </p:spPr>
        <p:txBody>
          <a:bodyPr wrap="square">
            <a:spAutoFit/>
          </a:bodyPr>
          <a:lstStyle/>
          <a:p>
            <a:pPr algn="just"/>
            <a:r>
              <a:rPr lang="en-US" sz="1600" dirty="0" err="1" smtClean="0">
                <a:latin typeface="Sylfaen" pitchFamily="18" charset="0"/>
              </a:rPr>
              <a:t>აღნიშნული</a:t>
            </a:r>
            <a:r>
              <a:rPr lang="en-US" sz="1600" dirty="0" smtClean="0">
                <a:latin typeface="Sylfaen" pitchFamily="18" charset="0"/>
              </a:rPr>
              <a:t> ტექნოლოგიური </a:t>
            </a:r>
            <a:r>
              <a:rPr lang="en-US" sz="1600" dirty="0" err="1" smtClean="0">
                <a:latin typeface="Sylfaen" pitchFamily="18" charset="0"/>
              </a:rPr>
              <a:t>პროცესების</a:t>
            </a:r>
            <a:r>
              <a:rPr lang="en-US" sz="1600" dirty="0" smtClean="0">
                <a:latin typeface="Sylfaen" pitchFamily="18" charset="0"/>
              </a:rPr>
              <a:t> </a:t>
            </a:r>
            <a:r>
              <a:rPr lang="en-US" sz="1600" dirty="0" err="1" smtClean="0">
                <a:latin typeface="Sylfaen" pitchFamily="18" charset="0"/>
              </a:rPr>
              <a:t>სრულყოფილად</a:t>
            </a:r>
            <a:r>
              <a:rPr lang="en-US" sz="1600" dirty="0" smtClean="0">
                <a:latin typeface="Sylfaen" pitchFamily="18" charset="0"/>
              </a:rPr>
              <a:t> </a:t>
            </a:r>
            <a:r>
              <a:rPr lang="en-US" sz="1600" dirty="0" err="1" smtClean="0">
                <a:latin typeface="Sylfaen" pitchFamily="18" charset="0"/>
              </a:rPr>
              <a:t>წარმართვისთვის</a:t>
            </a:r>
            <a:r>
              <a:rPr lang="en-US" sz="1600" dirty="0" smtClean="0">
                <a:latin typeface="Sylfaen" pitchFamily="18" charset="0"/>
              </a:rPr>
              <a:t> </a:t>
            </a:r>
            <a:r>
              <a:rPr lang="en-US" sz="1600" dirty="0" err="1" smtClean="0">
                <a:latin typeface="Sylfaen" pitchFamily="18" charset="0"/>
              </a:rPr>
              <a:t>ტერიტორიაზე</a:t>
            </a:r>
            <a:r>
              <a:rPr lang="en-US" sz="1600" dirty="0" smtClean="0">
                <a:latin typeface="Sylfaen" pitchFamily="18" charset="0"/>
              </a:rPr>
              <a:t> </a:t>
            </a:r>
            <a:r>
              <a:rPr lang="en-US" sz="1600" dirty="0" err="1" smtClean="0">
                <a:latin typeface="Sylfaen" pitchFamily="18" charset="0"/>
              </a:rPr>
              <a:t>არსებობს</a:t>
            </a:r>
            <a:r>
              <a:rPr lang="en-US" sz="1600" dirty="0" smtClean="0">
                <a:latin typeface="Sylfaen" pitchFamily="18" charset="0"/>
              </a:rPr>
              <a:t> </a:t>
            </a:r>
            <a:r>
              <a:rPr lang="en-US" sz="1600" dirty="0" err="1" smtClean="0">
                <a:latin typeface="Sylfaen" pitchFamily="18" charset="0"/>
              </a:rPr>
              <a:t>შესაბამისი</a:t>
            </a:r>
            <a:r>
              <a:rPr lang="en-US" sz="1600" dirty="0" smtClean="0">
                <a:latin typeface="Sylfaen" pitchFamily="18" charset="0"/>
              </a:rPr>
              <a:t> </a:t>
            </a:r>
            <a:r>
              <a:rPr lang="en-US" sz="1600" dirty="0" err="1" smtClean="0">
                <a:latin typeface="Sylfaen" pitchFamily="18" charset="0"/>
              </a:rPr>
              <a:t>ინფრასტრუქტურა</a:t>
            </a:r>
            <a:r>
              <a:rPr lang="en-US" sz="1600" dirty="0" smtClean="0">
                <a:latin typeface="Sylfaen" pitchFamily="18" charset="0"/>
              </a:rPr>
              <a:t>. </a:t>
            </a:r>
            <a:r>
              <a:rPr lang="en-US" sz="1600" dirty="0" err="1" smtClean="0">
                <a:latin typeface="Sylfaen" pitchFamily="18" charset="0"/>
              </a:rPr>
              <a:t>ამასთანავე</a:t>
            </a:r>
            <a:r>
              <a:rPr lang="en-US" sz="1600" dirty="0" smtClean="0">
                <a:latin typeface="Sylfaen" pitchFamily="18" charset="0"/>
              </a:rPr>
              <a:t> </a:t>
            </a:r>
            <a:r>
              <a:rPr lang="en-US" sz="1600" dirty="0" err="1" smtClean="0">
                <a:latin typeface="Sylfaen" pitchFamily="18" charset="0"/>
              </a:rPr>
              <a:t>უნდა</a:t>
            </a:r>
            <a:r>
              <a:rPr lang="en-US" sz="1600" dirty="0" smtClean="0">
                <a:latin typeface="Sylfaen" pitchFamily="18" charset="0"/>
              </a:rPr>
              <a:t> </a:t>
            </a:r>
            <a:r>
              <a:rPr lang="en-US" sz="1600" dirty="0" err="1" smtClean="0">
                <a:latin typeface="Sylfaen" pitchFamily="18" charset="0"/>
              </a:rPr>
              <a:t>აღინიშნოს</a:t>
            </a:r>
            <a:r>
              <a:rPr lang="en-US" sz="1600" dirty="0" smtClean="0">
                <a:latin typeface="Sylfaen" pitchFamily="18" charset="0"/>
              </a:rPr>
              <a:t>, </a:t>
            </a:r>
            <a:r>
              <a:rPr lang="en-US" sz="1600" dirty="0" err="1" smtClean="0">
                <a:latin typeface="Sylfaen" pitchFamily="18" charset="0"/>
              </a:rPr>
              <a:t>რომ</a:t>
            </a:r>
            <a:r>
              <a:rPr lang="en-US" sz="1600" dirty="0" smtClean="0">
                <a:latin typeface="Sylfaen" pitchFamily="18" charset="0"/>
              </a:rPr>
              <a:t> </a:t>
            </a:r>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ადგილმდებარეობა</a:t>
            </a:r>
            <a:r>
              <a:rPr lang="en-US" sz="1600" dirty="0" smtClean="0">
                <a:latin typeface="Sylfaen" pitchFamily="18" charset="0"/>
              </a:rPr>
              <a:t> </a:t>
            </a:r>
            <a:r>
              <a:rPr lang="en-US" sz="1600" dirty="0" err="1" smtClean="0">
                <a:latin typeface="Sylfaen" pitchFamily="18" charset="0"/>
              </a:rPr>
              <a:t>ძალზედ</a:t>
            </a:r>
            <a:r>
              <a:rPr lang="en-US" sz="1600" dirty="0" smtClean="0">
                <a:latin typeface="Sylfaen" pitchFamily="18" charset="0"/>
              </a:rPr>
              <a:t> </a:t>
            </a:r>
            <a:r>
              <a:rPr lang="en-US" sz="1600" dirty="0" err="1" smtClean="0">
                <a:latin typeface="Sylfaen" pitchFamily="18" charset="0"/>
              </a:rPr>
              <a:t>ხელსაყრელია</a:t>
            </a:r>
            <a:r>
              <a:rPr lang="en-US" sz="1600" dirty="0" smtClean="0">
                <a:latin typeface="Sylfaen" pitchFamily="18" charset="0"/>
              </a:rPr>
              <a:t>, </a:t>
            </a:r>
            <a:r>
              <a:rPr lang="en-US" sz="1600" dirty="0" err="1" smtClean="0">
                <a:latin typeface="Sylfaen" pitchFamily="18" charset="0"/>
              </a:rPr>
              <a:t>როგორც</a:t>
            </a:r>
            <a:r>
              <a:rPr lang="en-US" sz="1600" dirty="0" smtClean="0">
                <a:latin typeface="Sylfaen" pitchFamily="18" charset="0"/>
              </a:rPr>
              <a:t> </a:t>
            </a:r>
            <a:r>
              <a:rPr lang="en-US" sz="1600" dirty="0" err="1" smtClean="0">
                <a:latin typeface="Sylfaen" pitchFamily="18" charset="0"/>
              </a:rPr>
              <a:t>საწვავის</a:t>
            </a:r>
            <a:r>
              <a:rPr lang="en-US" sz="1600" dirty="0" smtClean="0">
                <a:latin typeface="Sylfaen" pitchFamily="18" charset="0"/>
              </a:rPr>
              <a:t> </a:t>
            </a:r>
            <a:r>
              <a:rPr lang="en-US" sz="1600" dirty="0" err="1" smtClean="0">
                <a:latin typeface="Sylfaen" pitchFamily="18" charset="0"/>
              </a:rPr>
              <a:t>ტრანსპორტირების</a:t>
            </a:r>
            <a:r>
              <a:rPr lang="en-US" sz="1600" dirty="0" smtClean="0">
                <a:latin typeface="Sylfaen" pitchFamily="18" charset="0"/>
              </a:rPr>
              <a:t>, </a:t>
            </a:r>
            <a:r>
              <a:rPr lang="en-US" sz="1600" dirty="0" err="1" smtClean="0">
                <a:latin typeface="Sylfaen" pitchFamily="18" charset="0"/>
              </a:rPr>
              <a:t>ასევე</a:t>
            </a:r>
            <a:r>
              <a:rPr lang="en-US" sz="1600" dirty="0" smtClean="0">
                <a:latin typeface="Sylfaen" pitchFamily="18" charset="0"/>
              </a:rPr>
              <a:t> </a:t>
            </a:r>
            <a:r>
              <a:rPr lang="en-US" sz="1600" dirty="0" err="1" smtClean="0">
                <a:latin typeface="Sylfaen" pitchFamily="18" charset="0"/>
              </a:rPr>
              <a:t>უსაფრთხოების</a:t>
            </a:r>
            <a:r>
              <a:rPr lang="en-US" sz="1600" dirty="0" smtClean="0">
                <a:latin typeface="Sylfaen" pitchFamily="18" charset="0"/>
              </a:rPr>
              <a:t> </a:t>
            </a:r>
            <a:r>
              <a:rPr lang="en-US" sz="1600" dirty="0" err="1" smtClean="0">
                <a:latin typeface="Sylfaen" pitchFamily="18" charset="0"/>
              </a:rPr>
              <a:t>თვალსაზრისით</a:t>
            </a:r>
            <a:r>
              <a:rPr lang="en-US" sz="1600" dirty="0" smtClean="0">
                <a:latin typeface="Sylfaen" pitchFamily="18" charset="0"/>
              </a:rPr>
              <a:t> (</a:t>
            </a:r>
            <a:r>
              <a:rPr lang="en-US" sz="1600" dirty="0" err="1" smtClean="0">
                <a:latin typeface="Sylfaen" pitchFamily="18" charset="0"/>
              </a:rPr>
              <a:t>სარეზერვუარო</a:t>
            </a:r>
            <a:r>
              <a:rPr lang="en-US" sz="1600" dirty="0" smtClean="0">
                <a:latin typeface="Sylfaen" pitchFamily="18" charset="0"/>
              </a:rPr>
              <a:t> </a:t>
            </a:r>
            <a:r>
              <a:rPr lang="en-US" sz="1600" dirty="0" err="1" smtClean="0">
                <a:latin typeface="Sylfaen" pitchFamily="18" charset="0"/>
              </a:rPr>
              <a:t>პარკი</a:t>
            </a:r>
            <a:r>
              <a:rPr lang="en-US" sz="1600" dirty="0" smtClean="0">
                <a:latin typeface="Sylfaen" pitchFamily="18" charset="0"/>
              </a:rPr>
              <a:t> </a:t>
            </a:r>
            <a:r>
              <a:rPr lang="en-US" sz="1600" dirty="0" err="1" smtClean="0">
                <a:latin typeface="Sylfaen" pitchFamily="18" charset="0"/>
              </a:rPr>
              <a:t>დიდი</a:t>
            </a:r>
            <a:r>
              <a:rPr lang="en-US" sz="1600" dirty="0" smtClean="0">
                <a:latin typeface="Sylfaen" pitchFamily="18" charset="0"/>
              </a:rPr>
              <a:t> </a:t>
            </a:r>
            <a:r>
              <a:rPr lang="en-US" sz="1600" dirty="0" err="1" smtClean="0">
                <a:latin typeface="Sylfaen" pitchFamily="18" charset="0"/>
              </a:rPr>
              <a:t>მანძილით</a:t>
            </a:r>
            <a:r>
              <a:rPr lang="en-US" sz="1600" dirty="0" smtClean="0">
                <a:latin typeface="Sylfaen" pitchFamily="18" charset="0"/>
              </a:rPr>
              <a:t> </a:t>
            </a:r>
            <a:r>
              <a:rPr lang="en-US" sz="1600" dirty="0" err="1" smtClean="0">
                <a:latin typeface="Sylfaen" pitchFamily="18" charset="0"/>
              </a:rPr>
              <a:t>არის</a:t>
            </a:r>
            <a:r>
              <a:rPr lang="en-US" sz="1600" dirty="0" smtClean="0">
                <a:latin typeface="Sylfaen" pitchFamily="18" charset="0"/>
              </a:rPr>
              <a:t> </a:t>
            </a:r>
            <a:r>
              <a:rPr lang="en-US" sz="1600" dirty="0" err="1" smtClean="0">
                <a:latin typeface="Sylfaen" pitchFamily="18" charset="0"/>
              </a:rPr>
              <a:t>დაშორებული</a:t>
            </a:r>
            <a:r>
              <a:rPr lang="en-US" sz="1600" dirty="0" smtClean="0">
                <a:latin typeface="Sylfaen" pitchFamily="18" charset="0"/>
              </a:rPr>
              <a:t> </a:t>
            </a:r>
            <a:r>
              <a:rPr lang="en-US" sz="1600" dirty="0" err="1" smtClean="0">
                <a:latin typeface="Sylfaen" pitchFamily="18" charset="0"/>
              </a:rPr>
              <a:t>საცხოვრებელი</a:t>
            </a:r>
            <a:r>
              <a:rPr lang="en-US" sz="1600" dirty="0" smtClean="0">
                <a:latin typeface="Sylfaen" pitchFamily="18" charset="0"/>
              </a:rPr>
              <a:t> </a:t>
            </a:r>
            <a:r>
              <a:rPr lang="en-US" sz="1600" dirty="0" err="1" smtClean="0">
                <a:latin typeface="Sylfaen" pitchFamily="18" charset="0"/>
              </a:rPr>
              <a:t>ზონიდან</a:t>
            </a:r>
            <a:r>
              <a:rPr lang="en-US" sz="1600" dirty="0" smtClean="0">
                <a:latin typeface="Sylfaen" pitchFamily="18" charset="0"/>
              </a:rPr>
              <a:t>, </a:t>
            </a:r>
            <a:r>
              <a:rPr lang="en-US" sz="1600" dirty="0" err="1" smtClean="0">
                <a:latin typeface="Sylfaen" pitchFamily="18" charset="0"/>
              </a:rPr>
              <a:t>ხოლო</a:t>
            </a:r>
            <a:r>
              <a:rPr lang="en-US" sz="1600" dirty="0" smtClean="0">
                <a:latin typeface="Sylfaen" pitchFamily="18" charset="0"/>
              </a:rPr>
              <a:t> </a:t>
            </a:r>
            <a:r>
              <a:rPr lang="en-US" sz="1600" dirty="0" err="1" smtClean="0">
                <a:latin typeface="Sylfaen" pitchFamily="18" charset="0"/>
              </a:rPr>
              <a:t>მისი</a:t>
            </a:r>
            <a:r>
              <a:rPr lang="en-US" sz="1600" dirty="0" smtClean="0">
                <a:latin typeface="Sylfaen" pitchFamily="18" charset="0"/>
              </a:rPr>
              <a:t> </a:t>
            </a:r>
            <a:r>
              <a:rPr lang="en-US" sz="1600" dirty="0" err="1" smtClean="0">
                <a:latin typeface="Sylfaen" pitchFamily="18" charset="0"/>
              </a:rPr>
              <a:t>განლაგება</a:t>
            </a:r>
            <a:r>
              <a:rPr lang="en-US" sz="1600" dirty="0" smtClean="0">
                <a:latin typeface="Sylfaen" pitchFamily="18" charset="0"/>
              </a:rPr>
              <a:t> </a:t>
            </a:r>
            <a:r>
              <a:rPr lang="en-US" sz="1600" dirty="0" err="1" smtClean="0">
                <a:latin typeface="Sylfaen" pitchFamily="18" charset="0"/>
              </a:rPr>
              <a:t>აეროვაგზლის</a:t>
            </a:r>
            <a:r>
              <a:rPr lang="en-US" sz="1600" dirty="0" smtClean="0">
                <a:latin typeface="Sylfaen" pitchFamily="18" charset="0"/>
              </a:rPr>
              <a:t> </a:t>
            </a:r>
            <a:r>
              <a:rPr lang="en-US" sz="1600" dirty="0" err="1" smtClean="0">
                <a:latin typeface="Sylfaen" pitchFamily="18" charset="0"/>
              </a:rPr>
              <a:t>შენობასა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საფრენ</a:t>
            </a:r>
            <a:r>
              <a:rPr lang="en-US" sz="1600" dirty="0" smtClean="0">
                <a:latin typeface="Sylfaen" pitchFamily="18" charset="0"/>
              </a:rPr>
              <a:t> </a:t>
            </a:r>
            <a:r>
              <a:rPr lang="en-US" sz="1600" dirty="0" err="1" smtClean="0">
                <a:latin typeface="Sylfaen" pitchFamily="18" charset="0"/>
              </a:rPr>
              <a:t>ზოლთან</a:t>
            </a:r>
            <a:r>
              <a:rPr lang="en-US" sz="1600" dirty="0" smtClean="0">
                <a:latin typeface="Sylfaen" pitchFamily="18" charset="0"/>
              </a:rPr>
              <a:t> </a:t>
            </a:r>
            <a:r>
              <a:rPr lang="en-US" sz="1600" dirty="0" err="1" smtClean="0">
                <a:latin typeface="Sylfaen" pitchFamily="18" charset="0"/>
              </a:rPr>
              <a:t>მიმართებაში</a:t>
            </a:r>
            <a:r>
              <a:rPr lang="en-US" sz="1600" dirty="0" smtClean="0">
                <a:latin typeface="Sylfaen" pitchFamily="18" charset="0"/>
              </a:rPr>
              <a:t> </a:t>
            </a:r>
            <a:r>
              <a:rPr lang="en-US" sz="1600" dirty="0" err="1" smtClean="0">
                <a:latin typeface="Sylfaen" pitchFamily="18" charset="0"/>
              </a:rPr>
              <a:t>საფრთხეს</a:t>
            </a:r>
            <a:r>
              <a:rPr lang="en-US" sz="1600" dirty="0" smtClean="0">
                <a:latin typeface="Sylfaen" pitchFamily="18" charset="0"/>
              </a:rPr>
              <a:t> </a:t>
            </a:r>
            <a:r>
              <a:rPr lang="en-US" sz="1600" dirty="0" err="1" smtClean="0">
                <a:latin typeface="Sylfaen" pitchFamily="18" charset="0"/>
              </a:rPr>
              <a:t>არ</a:t>
            </a:r>
            <a:r>
              <a:rPr lang="en-US" sz="1600" dirty="0" smtClean="0">
                <a:latin typeface="Sylfaen" pitchFamily="18" charset="0"/>
              </a:rPr>
              <a:t> </a:t>
            </a:r>
            <a:r>
              <a:rPr lang="en-US" sz="1600" dirty="0" err="1" smtClean="0">
                <a:latin typeface="Sylfaen" pitchFamily="18" charset="0"/>
              </a:rPr>
              <a:t>უქმნის</a:t>
            </a:r>
            <a:r>
              <a:rPr lang="en-US" sz="1600" dirty="0" smtClean="0">
                <a:latin typeface="Sylfaen" pitchFamily="18" charset="0"/>
              </a:rPr>
              <a:t> </a:t>
            </a:r>
            <a:r>
              <a:rPr lang="en-US" sz="1600" dirty="0" err="1" smtClean="0">
                <a:latin typeface="Sylfaen" pitchFamily="18" charset="0"/>
              </a:rPr>
              <a:t>აეროპორტის</a:t>
            </a:r>
            <a:r>
              <a:rPr lang="en-US" sz="1600" dirty="0" smtClean="0">
                <a:latin typeface="Sylfaen" pitchFamily="18" charset="0"/>
              </a:rPr>
              <a:t> </a:t>
            </a:r>
            <a:r>
              <a:rPr lang="en-US" sz="1600" dirty="0" err="1" smtClean="0">
                <a:latin typeface="Sylfaen" pitchFamily="18" charset="0"/>
              </a:rPr>
              <a:t>ფუნქციონირებას</a:t>
            </a:r>
            <a:r>
              <a:rPr lang="en-US" sz="1600" dirty="0" smtClean="0">
                <a:latin typeface="Sylfaen" pitchFamily="18" charset="0"/>
              </a:rPr>
              <a:t>). </a:t>
            </a:r>
            <a:endParaRPr lang="ka-GE" sz="1600" dirty="0" smtClean="0">
              <a:latin typeface="Sylfaen" pitchFamily="18" charset="0"/>
            </a:endParaRPr>
          </a:p>
          <a:p>
            <a:pPr algn="just"/>
            <a:endParaRPr lang="en-US" sz="1600" dirty="0" smtClean="0">
              <a:latin typeface="Sylfaen" pitchFamily="18" charset="0"/>
            </a:endParaRPr>
          </a:p>
          <a:p>
            <a:pPr algn="just"/>
            <a:r>
              <a:rPr lang="en-US" sz="1600" dirty="0" err="1" smtClean="0">
                <a:latin typeface="Sylfaen" pitchFamily="18" charset="0"/>
              </a:rPr>
              <a:t>ბოლო</a:t>
            </a:r>
            <a:r>
              <a:rPr lang="en-US" sz="1600" dirty="0" smtClean="0">
                <a:latin typeface="Sylfaen" pitchFamily="18" charset="0"/>
              </a:rPr>
              <a:t> </a:t>
            </a:r>
            <a:r>
              <a:rPr lang="en-US" sz="1600" dirty="0" err="1" smtClean="0">
                <a:latin typeface="Sylfaen" pitchFamily="18" charset="0"/>
              </a:rPr>
              <a:t>წლებში</a:t>
            </a:r>
            <a:r>
              <a:rPr lang="en-US" sz="1600" dirty="0" smtClean="0">
                <a:latin typeface="Sylfaen" pitchFamily="18" charset="0"/>
              </a:rPr>
              <a:t>, </a:t>
            </a:r>
            <a:r>
              <a:rPr lang="ka-GE" sz="1600" dirty="0" smtClean="0">
                <a:latin typeface="Sylfaen" pitchFamily="18" charset="0"/>
              </a:rPr>
              <a:t>ქუთაისის</a:t>
            </a:r>
            <a:r>
              <a:rPr lang="en-US" sz="1600" dirty="0" smtClean="0">
                <a:latin typeface="Sylfaen" pitchFamily="18" charset="0"/>
              </a:rPr>
              <a:t> </a:t>
            </a:r>
            <a:r>
              <a:rPr lang="en-US" sz="1600" dirty="0" err="1" smtClean="0">
                <a:latin typeface="Sylfaen" pitchFamily="18" charset="0"/>
              </a:rPr>
              <a:t>საერთაშორისო</a:t>
            </a:r>
            <a:r>
              <a:rPr lang="en-US" sz="1600" dirty="0" smtClean="0">
                <a:latin typeface="Sylfaen" pitchFamily="18" charset="0"/>
              </a:rPr>
              <a:t> </a:t>
            </a:r>
            <a:r>
              <a:rPr lang="en-US" sz="1600" dirty="0" err="1" smtClean="0">
                <a:latin typeface="Sylfaen" pitchFamily="18" charset="0"/>
              </a:rPr>
              <a:t>აერპორტში</a:t>
            </a:r>
            <a:r>
              <a:rPr lang="en-US" sz="1600" dirty="0" smtClean="0">
                <a:latin typeface="Sylfaen" pitchFamily="18" charset="0"/>
              </a:rPr>
              <a:t> </a:t>
            </a:r>
            <a:r>
              <a:rPr lang="en-US" sz="1600" dirty="0" err="1" smtClean="0">
                <a:latin typeface="Sylfaen" pitchFamily="18" charset="0"/>
              </a:rPr>
              <a:t>საგრძნობლად</a:t>
            </a:r>
            <a:r>
              <a:rPr lang="en-US" sz="1600" dirty="0" smtClean="0">
                <a:latin typeface="Sylfaen" pitchFamily="18" charset="0"/>
              </a:rPr>
              <a:t> </a:t>
            </a:r>
            <a:r>
              <a:rPr lang="en-US" sz="1600" dirty="0" err="1" smtClean="0">
                <a:latin typeface="Sylfaen" pitchFamily="18" charset="0"/>
              </a:rPr>
              <a:t>გაიზარდა</a:t>
            </a:r>
            <a:r>
              <a:rPr lang="en-US" sz="1600" dirty="0" smtClean="0">
                <a:latin typeface="Sylfaen" pitchFamily="18" charset="0"/>
              </a:rPr>
              <a:t> </a:t>
            </a:r>
            <a:r>
              <a:rPr lang="en-US" sz="1600" dirty="0" err="1" smtClean="0">
                <a:latin typeface="Sylfaen" pitchFamily="18" charset="0"/>
              </a:rPr>
              <a:t>ავიარეისების</a:t>
            </a:r>
            <a:r>
              <a:rPr lang="en-US" sz="1600" dirty="0" smtClean="0">
                <a:latin typeface="Sylfaen" pitchFamily="18" charset="0"/>
              </a:rPr>
              <a:t> </a:t>
            </a:r>
            <a:r>
              <a:rPr lang="en-US" sz="1600" dirty="0" err="1" smtClean="0">
                <a:latin typeface="Sylfaen" pitchFamily="18" charset="0"/>
              </a:rPr>
              <a:t>რაოდენობა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დღესაც</a:t>
            </a:r>
            <a:r>
              <a:rPr lang="en-US" sz="1600" dirty="0" smtClean="0">
                <a:latin typeface="Sylfaen" pitchFamily="18" charset="0"/>
              </a:rPr>
              <a:t> </a:t>
            </a:r>
            <a:r>
              <a:rPr lang="en-US" sz="1600" dirty="0" err="1" smtClean="0">
                <a:latin typeface="Sylfaen" pitchFamily="18" charset="0"/>
              </a:rPr>
              <a:t>ზრდის</a:t>
            </a:r>
            <a:r>
              <a:rPr lang="en-US" sz="1600" dirty="0" smtClean="0">
                <a:latin typeface="Sylfaen" pitchFamily="18" charset="0"/>
              </a:rPr>
              <a:t> </a:t>
            </a:r>
            <a:r>
              <a:rPr lang="en-US" sz="1600" dirty="0" err="1" smtClean="0">
                <a:latin typeface="Sylfaen" pitchFamily="18" charset="0"/>
              </a:rPr>
              <a:t>ტენდენცია</a:t>
            </a:r>
            <a:r>
              <a:rPr lang="en-US" sz="1600" dirty="0" smtClean="0">
                <a:latin typeface="Sylfaen" pitchFamily="18" charset="0"/>
              </a:rPr>
              <a:t> </a:t>
            </a:r>
            <a:r>
              <a:rPr lang="en-US" sz="1600" dirty="0" err="1" smtClean="0">
                <a:latin typeface="Sylfaen" pitchFamily="18" charset="0"/>
              </a:rPr>
              <a:t>აღინიშნება</a:t>
            </a:r>
            <a:r>
              <a:rPr lang="en-US" sz="1600" dirty="0" smtClean="0">
                <a:latin typeface="Sylfaen" pitchFamily="18" charset="0"/>
              </a:rPr>
              <a:t>, </a:t>
            </a:r>
            <a:r>
              <a:rPr lang="en-US" sz="1600" dirty="0" err="1" smtClean="0">
                <a:latin typeface="Sylfaen" pitchFamily="18" charset="0"/>
              </a:rPr>
              <a:t>შესაბამისად</a:t>
            </a:r>
            <a:r>
              <a:rPr lang="en-US" sz="1600" dirty="0" smtClean="0">
                <a:latin typeface="Sylfaen" pitchFamily="18" charset="0"/>
              </a:rPr>
              <a:t> </a:t>
            </a:r>
            <a:r>
              <a:rPr lang="en-US" sz="1600" dirty="0" err="1" smtClean="0">
                <a:latin typeface="Sylfaen" pitchFamily="18" charset="0"/>
              </a:rPr>
              <a:t>საავიაციო</a:t>
            </a:r>
            <a:r>
              <a:rPr lang="en-US" sz="1600" dirty="0" smtClean="0">
                <a:latin typeface="Sylfaen" pitchFamily="18" charset="0"/>
              </a:rPr>
              <a:t> </a:t>
            </a:r>
            <a:r>
              <a:rPr lang="en-US" sz="1600" dirty="0" err="1" smtClean="0">
                <a:latin typeface="Sylfaen" pitchFamily="18" charset="0"/>
              </a:rPr>
              <a:t>საწვავით</a:t>
            </a:r>
            <a:r>
              <a:rPr lang="en-US" sz="1600" dirty="0" smtClean="0">
                <a:latin typeface="Sylfaen" pitchFamily="18" charset="0"/>
              </a:rPr>
              <a:t> </a:t>
            </a:r>
            <a:r>
              <a:rPr lang="en-US" sz="1600" dirty="0" err="1" smtClean="0">
                <a:latin typeface="Sylfaen" pitchFamily="18" charset="0"/>
              </a:rPr>
              <a:t>სტაბილურად</a:t>
            </a:r>
            <a:r>
              <a:rPr lang="en-US" sz="1600" dirty="0" smtClean="0">
                <a:latin typeface="Sylfaen" pitchFamily="18" charset="0"/>
              </a:rPr>
              <a:t> </a:t>
            </a:r>
            <a:r>
              <a:rPr lang="en-US" sz="1600" dirty="0" err="1" smtClean="0">
                <a:latin typeface="Sylfaen" pitchFamily="18" charset="0"/>
              </a:rPr>
              <a:t>მომარაგების</a:t>
            </a:r>
            <a:r>
              <a:rPr lang="en-US" sz="1600" dirty="0" smtClean="0">
                <a:latin typeface="Sylfaen" pitchFamily="18" charset="0"/>
              </a:rPr>
              <a:t> </a:t>
            </a:r>
            <a:r>
              <a:rPr lang="en-US" sz="1600" dirty="0" err="1" smtClean="0">
                <a:latin typeface="Sylfaen" pitchFamily="18" charset="0"/>
              </a:rPr>
              <a:t>მიზნით</a:t>
            </a:r>
            <a:r>
              <a:rPr lang="en-US" sz="1600" dirty="0" smtClean="0">
                <a:latin typeface="Sylfaen" pitchFamily="18" charset="0"/>
              </a:rPr>
              <a:t> </a:t>
            </a:r>
            <a:r>
              <a:rPr lang="en-US" sz="1600" dirty="0" err="1" smtClean="0">
                <a:latin typeface="Sylfaen" pitchFamily="18" charset="0"/>
              </a:rPr>
              <a:t>საჭიროა</a:t>
            </a:r>
            <a:r>
              <a:rPr lang="en-US" sz="1600" dirty="0" smtClean="0">
                <a:latin typeface="Sylfaen" pitchFamily="18" charset="0"/>
              </a:rPr>
              <a:t> </a:t>
            </a:r>
            <a:r>
              <a:rPr lang="en-US" sz="1600" dirty="0" err="1" smtClean="0">
                <a:latin typeface="Sylfaen" pitchFamily="18" charset="0"/>
              </a:rPr>
              <a:t>საწვავის</a:t>
            </a:r>
            <a:r>
              <a:rPr lang="en-US" sz="1600" dirty="0" smtClean="0">
                <a:latin typeface="Sylfaen" pitchFamily="18" charset="0"/>
              </a:rPr>
              <a:t> </a:t>
            </a:r>
            <a:r>
              <a:rPr lang="en-US" sz="1600" dirty="0" err="1" smtClean="0">
                <a:latin typeface="Sylfaen" pitchFamily="18" charset="0"/>
              </a:rPr>
              <a:t>შესანახი</a:t>
            </a:r>
            <a:r>
              <a:rPr lang="en-US" sz="1600" dirty="0" smtClean="0">
                <a:latin typeface="Sylfaen" pitchFamily="18" charset="0"/>
              </a:rPr>
              <a:t> </a:t>
            </a:r>
            <a:r>
              <a:rPr lang="en-US" sz="1600" dirty="0" err="1" smtClean="0">
                <a:latin typeface="Sylfaen" pitchFamily="18" charset="0"/>
              </a:rPr>
              <a:t>დამატებითი</a:t>
            </a:r>
            <a:r>
              <a:rPr lang="en-US" sz="1600" dirty="0" smtClean="0">
                <a:latin typeface="Sylfaen" pitchFamily="18" charset="0"/>
              </a:rPr>
              <a:t> </a:t>
            </a:r>
            <a:r>
              <a:rPr lang="en-US" sz="1600" dirty="0" err="1" smtClean="0">
                <a:latin typeface="Sylfaen" pitchFamily="18" charset="0"/>
              </a:rPr>
              <a:t>საცავის</a:t>
            </a:r>
            <a:r>
              <a:rPr lang="en-US" sz="1600" dirty="0" smtClean="0">
                <a:latin typeface="Sylfaen" pitchFamily="18" charset="0"/>
              </a:rPr>
              <a:t> </a:t>
            </a:r>
            <a:r>
              <a:rPr lang="en-US" sz="1600" dirty="0" err="1" smtClean="0">
                <a:latin typeface="Sylfaen" pitchFamily="18" charset="0"/>
              </a:rPr>
              <a:t>მოწყობა</a:t>
            </a:r>
            <a:r>
              <a:rPr lang="en-US" sz="1600" dirty="0" smtClean="0">
                <a:latin typeface="Sylfaen" pitchFamily="18" charset="0"/>
              </a:rPr>
              <a:t>, </a:t>
            </a:r>
            <a:r>
              <a:rPr lang="en-US" sz="1600" dirty="0" err="1" smtClean="0">
                <a:latin typeface="Sylfaen" pitchFamily="18" charset="0"/>
              </a:rPr>
              <a:t>რისთვისაც</a:t>
            </a:r>
            <a:r>
              <a:rPr lang="en-US" sz="1600" dirty="0" smtClean="0">
                <a:latin typeface="Sylfaen" pitchFamily="18" charset="0"/>
              </a:rPr>
              <a:t> </a:t>
            </a:r>
            <a:r>
              <a:rPr lang="en-US" sz="1600" dirty="0" err="1" smtClean="0">
                <a:latin typeface="Sylfaen" pitchFamily="18" charset="0"/>
              </a:rPr>
              <a:t>მიღებული</a:t>
            </a:r>
            <a:r>
              <a:rPr lang="en-US" sz="1600" dirty="0" smtClean="0">
                <a:latin typeface="Sylfaen" pitchFamily="18" charset="0"/>
              </a:rPr>
              <a:t> </a:t>
            </a:r>
            <a:r>
              <a:rPr lang="en-US" sz="1600" dirty="0" err="1" smtClean="0">
                <a:latin typeface="Sylfaen" pitchFamily="18" charset="0"/>
              </a:rPr>
              <a:t>იქნა</a:t>
            </a:r>
            <a:r>
              <a:rPr lang="en-US" sz="1600" dirty="0" smtClean="0">
                <a:latin typeface="Sylfaen" pitchFamily="18" charset="0"/>
              </a:rPr>
              <a:t> </a:t>
            </a:r>
            <a:r>
              <a:rPr lang="en-US" sz="1600" dirty="0" err="1" smtClean="0">
                <a:latin typeface="Sylfaen" pitchFamily="18" charset="0"/>
              </a:rPr>
              <a:t>გადაწყვეტილება</a:t>
            </a:r>
            <a:r>
              <a:rPr lang="en-US" sz="1600" dirty="0" smtClean="0">
                <a:latin typeface="Sylfaen" pitchFamily="18" charset="0"/>
              </a:rPr>
              <a:t> </a:t>
            </a:r>
            <a:r>
              <a:rPr lang="ka-GE" sz="1600" dirty="0" smtClean="0">
                <a:latin typeface="Sylfaen" pitchFamily="18" charset="0"/>
              </a:rPr>
              <a:t>800 მ</a:t>
            </a:r>
            <a:r>
              <a:rPr lang="ka-GE" sz="1600" baseline="30000" dirty="0" smtClean="0">
                <a:latin typeface="Sylfaen" pitchFamily="18" charset="0"/>
              </a:rPr>
              <a:t>3</a:t>
            </a:r>
            <a:r>
              <a:rPr lang="ka-GE" sz="1600" dirty="0" smtClean="0">
                <a:latin typeface="Sylfaen" pitchFamily="18" charset="0"/>
              </a:rPr>
              <a:t> მოცულობის სარეზერვუარო პარკი გაიზარდოს 6500 მ</a:t>
            </a:r>
            <a:r>
              <a:rPr lang="ka-GE" sz="1600" baseline="30000" dirty="0" smtClean="0">
                <a:latin typeface="Sylfaen" pitchFamily="18" charset="0"/>
              </a:rPr>
              <a:t>3</a:t>
            </a:r>
            <a:r>
              <a:rPr lang="ka-GE" sz="1600" dirty="0" smtClean="0">
                <a:latin typeface="Sylfaen" pitchFamily="18" charset="0"/>
              </a:rPr>
              <a:t> მოცულობის სარეზერვუარო პარკად და წლიური ბრუნვა 12000 მ</a:t>
            </a:r>
            <a:r>
              <a:rPr lang="ka-GE" sz="1600" baseline="30000" dirty="0" smtClean="0">
                <a:latin typeface="Sylfaen" pitchFamily="18" charset="0"/>
              </a:rPr>
              <a:t>3</a:t>
            </a:r>
            <a:r>
              <a:rPr lang="ka-GE" sz="1600" dirty="0" smtClean="0">
                <a:latin typeface="Sylfaen" pitchFamily="18" charset="0"/>
              </a:rPr>
              <a:t> გაიზარდოს 62500 მ</a:t>
            </a:r>
            <a:r>
              <a:rPr lang="ka-GE" sz="1600" baseline="30000" dirty="0" smtClean="0">
                <a:latin typeface="Sylfaen" pitchFamily="18" charset="0"/>
              </a:rPr>
              <a:t>3-</a:t>
            </a:r>
            <a:r>
              <a:rPr lang="ka-GE" sz="1600" dirty="0" smtClean="0">
                <a:latin typeface="Sylfaen" pitchFamily="18" charset="0"/>
              </a:rPr>
              <a:t>მდე.</a:t>
            </a:r>
            <a:r>
              <a:rPr lang="en-US" sz="1600" dirty="0" smtClean="0">
                <a:latin typeface="Sylfaen" pitchFamily="18" charset="0"/>
              </a:rPr>
              <a:t>    </a:t>
            </a:r>
            <a:endParaRPr lang="en-US" sz="1600" dirty="0">
              <a:latin typeface="Sylfaen" pitchFamily="18" charset="0"/>
            </a:endParaRPr>
          </a:p>
        </p:txBody>
      </p:sp>
      <p:sp>
        <p:nvSpPr>
          <p:cNvPr id="7" name="TextBox 6"/>
          <p:cNvSpPr txBox="1"/>
          <p:nvPr/>
        </p:nvSpPr>
        <p:spPr>
          <a:xfrm>
            <a:off x="4107305" y="2938072"/>
            <a:ext cx="4931764" cy="369332"/>
          </a:xfrm>
          <a:prstGeom prst="rect">
            <a:avLst/>
          </a:prstGeom>
          <a:noFill/>
        </p:spPr>
        <p:txBody>
          <a:bodyPr wrap="square" rtlCol="0">
            <a:spAutoFit/>
          </a:bodyPr>
          <a:lstStyle/>
          <a:p>
            <a:r>
              <a:rPr lang="ka-GE" b="1" dirty="0" smtClean="0"/>
              <a:t>არაქმედების ალტერნატივა</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549" y="1166843"/>
            <a:ext cx="10178320" cy="5016758"/>
          </a:xfrm>
          <a:prstGeom prst="rect">
            <a:avLst/>
          </a:prstGeom>
        </p:spPr>
        <p:txBody>
          <a:bodyPr wrap="square">
            <a:spAutoFit/>
          </a:bodyPr>
          <a:lstStyle/>
          <a:p>
            <a:pPr algn="just"/>
            <a:r>
              <a:rPr lang="en-US" sz="1600" dirty="0" err="1" smtClean="0">
                <a:latin typeface="Sylfaen" pitchFamily="18" charset="0"/>
              </a:rPr>
              <a:t>ახალი</a:t>
            </a:r>
            <a:r>
              <a:rPr lang="en-US" sz="1600" dirty="0" smtClean="0">
                <a:latin typeface="Sylfaen" pitchFamily="18" charset="0"/>
              </a:rPr>
              <a:t> </a:t>
            </a:r>
            <a:r>
              <a:rPr lang="en-US" sz="1600" dirty="0" err="1" smtClean="0">
                <a:latin typeface="Sylfaen" pitchFamily="18" charset="0"/>
              </a:rPr>
              <a:t>რეზერვუარ</a:t>
            </a:r>
            <a:r>
              <a:rPr lang="ka-GE" sz="1600" dirty="0" smtClean="0">
                <a:latin typeface="Sylfaen" pitchFamily="18" charset="0"/>
              </a:rPr>
              <a:t>ების</a:t>
            </a:r>
            <a:r>
              <a:rPr lang="en-US" sz="1600" dirty="0" smtClean="0">
                <a:latin typeface="Sylfaen" pitchFamily="18" charset="0"/>
              </a:rPr>
              <a:t> </a:t>
            </a:r>
            <a:r>
              <a:rPr lang="en-US" sz="1600" dirty="0" err="1" smtClean="0">
                <a:latin typeface="Sylfaen" pitchFamily="18" charset="0"/>
              </a:rPr>
              <a:t>განთავსება</a:t>
            </a:r>
            <a:r>
              <a:rPr lang="en-US" sz="1600" dirty="0" smtClean="0">
                <a:latin typeface="Sylfaen" pitchFamily="18" charset="0"/>
              </a:rPr>
              <a:t> </a:t>
            </a:r>
            <a:r>
              <a:rPr lang="en-US" sz="1600" dirty="0" err="1" smtClean="0">
                <a:latin typeface="Sylfaen" pitchFamily="18" charset="0"/>
              </a:rPr>
              <a:t>თავიდანვე</a:t>
            </a:r>
            <a:r>
              <a:rPr lang="en-US" sz="1600" dirty="0" smtClean="0">
                <a:latin typeface="Sylfaen" pitchFamily="18" charset="0"/>
              </a:rPr>
              <a:t> </a:t>
            </a:r>
            <a:r>
              <a:rPr lang="en-US" sz="1600" dirty="0" err="1" smtClean="0">
                <a:latin typeface="Sylfaen" pitchFamily="18" charset="0"/>
              </a:rPr>
              <a:t>გათვალისწინებული</a:t>
            </a:r>
            <a:r>
              <a:rPr lang="en-US" sz="1600" dirty="0" smtClean="0">
                <a:latin typeface="Sylfaen" pitchFamily="18" charset="0"/>
              </a:rPr>
              <a:t> </a:t>
            </a:r>
            <a:r>
              <a:rPr lang="en-US" sz="1600" dirty="0" err="1" smtClean="0">
                <a:latin typeface="Sylfaen" pitchFamily="18" charset="0"/>
              </a:rPr>
              <a:t>იყო</a:t>
            </a:r>
            <a:r>
              <a:rPr lang="en-US" sz="1600" dirty="0" smtClean="0">
                <a:latin typeface="Sylfaen" pitchFamily="18" charset="0"/>
              </a:rPr>
              <a:t> </a:t>
            </a:r>
            <a:r>
              <a:rPr lang="en-US" sz="1600" dirty="0" err="1" smtClean="0">
                <a:latin typeface="Sylfaen" pitchFamily="18" charset="0"/>
              </a:rPr>
              <a:t>შპს</a:t>
            </a:r>
            <a:r>
              <a:rPr lang="en-US" sz="1600" dirty="0" smtClean="0">
                <a:latin typeface="Sylfaen" pitchFamily="18" charset="0"/>
              </a:rPr>
              <a:t> „</a:t>
            </a:r>
            <a:r>
              <a:rPr lang="en-US" sz="1600" dirty="0" err="1" smtClean="0">
                <a:latin typeface="Sylfaen" pitchFamily="18" charset="0"/>
              </a:rPr>
              <a:t>ჯორჯიან</a:t>
            </a:r>
            <a:r>
              <a:rPr lang="en-US" sz="1600" dirty="0" smtClean="0">
                <a:latin typeface="Sylfaen" pitchFamily="18" charset="0"/>
              </a:rPr>
              <a:t> </a:t>
            </a:r>
            <a:r>
              <a:rPr lang="en-US" sz="1600" dirty="0" err="1" smtClean="0">
                <a:latin typeface="Sylfaen" pitchFamily="18" charset="0"/>
              </a:rPr>
              <a:t>პეტროლეუმი</a:t>
            </a:r>
            <a:r>
              <a:rPr lang="en-US" sz="1600" dirty="0" smtClean="0">
                <a:latin typeface="Sylfaen" pitchFamily="18" charset="0"/>
              </a:rPr>
              <a:t>“-ს </a:t>
            </a:r>
            <a:r>
              <a:rPr lang="en-US" sz="1600" dirty="0" err="1" smtClean="0">
                <a:latin typeface="Sylfaen" pitchFamily="18" charset="0"/>
              </a:rPr>
              <a:t>საავიაციო</a:t>
            </a:r>
            <a:r>
              <a:rPr lang="en-US" sz="1600" dirty="0" smtClean="0">
                <a:latin typeface="Sylfaen" pitchFamily="18" charset="0"/>
              </a:rPr>
              <a:t> </a:t>
            </a:r>
            <a:r>
              <a:rPr lang="en-US" sz="1600" dirty="0" err="1" smtClean="0">
                <a:latin typeface="Sylfaen" pitchFamily="18" charset="0"/>
              </a:rPr>
              <a:t>საწვავის</a:t>
            </a:r>
            <a:r>
              <a:rPr lang="en-US" sz="1600" dirty="0" smtClean="0">
                <a:latin typeface="Sylfaen" pitchFamily="18" charset="0"/>
              </a:rPr>
              <a:t> </a:t>
            </a:r>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ტერიტორიაზე</a:t>
            </a:r>
            <a:r>
              <a:rPr lang="en-US" sz="1600" dirty="0" smtClean="0">
                <a:latin typeface="Sylfaen" pitchFamily="18" charset="0"/>
              </a:rPr>
              <a:t>, </a:t>
            </a:r>
            <a:r>
              <a:rPr lang="en-US" sz="1600" dirty="0" err="1" smtClean="0">
                <a:latin typeface="Sylfaen" pitchFamily="18" charset="0"/>
              </a:rPr>
              <a:t>რადგან</a:t>
            </a:r>
            <a:r>
              <a:rPr lang="en-US" sz="1600" dirty="0" smtClean="0">
                <a:latin typeface="Sylfaen" pitchFamily="18" charset="0"/>
              </a:rPr>
              <a:t> </a:t>
            </a:r>
            <a:r>
              <a:rPr lang="en-US" sz="1600" dirty="0" err="1" smtClean="0">
                <a:latin typeface="Sylfaen" pitchFamily="18" charset="0"/>
              </a:rPr>
              <a:t>სხვა</a:t>
            </a:r>
            <a:r>
              <a:rPr lang="en-US" sz="1600" dirty="0" smtClean="0">
                <a:latin typeface="Sylfaen" pitchFamily="18" charset="0"/>
              </a:rPr>
              <a:t> </a:t>
            </a:r>
            <a:r>
              <a:rPr lang="en-US" sz="1600" dirty="0" err="1" smtClean="0">
                <a:latin typeface="Sylfaen" pitchFamily="18" charset="0"/>
              </a:rPr>
              <a:t>ადგილზე</a:t>
            </a:r>
            <a:r>
              <a:rPr lang="en-US" sz="1600" dirty="0" smtClean="0">
                <a:latin typeface="Sylfaen" pitchFamily="18" charset="0"/>
              </a:rPr>
              <a:t> </a:t>
            </a:r>
            <a:r>
              <a:rPr lang="en-US" sz="1600" dirty="0" err="1" smtClean="0">
                <a:latin typeface="Sylfaen" pitchFamily="18" charset="0"/>
              </a:rPr>
              <a:t>განთავსება</a:t>
            </a:r>
            <a:r>
              <a:rPr lang="en-US" sz="1600" dirty="0" smtClean="0">
                <a:latin typeface="Sylfaen" pitchFamily="18" charset="0"/>
              </a:rPr>
              <a:t>, </a:t>
            </a:r>
            <a:r>
              <a:rPr lang="en-US" sz="1600" dirty="0" err="1" smtClean="0">
                <a:latin typeface="Sylfaen" pitchFamily="18" charset="0"/>
              </a:rPr>
              <a:t>მოითხოვდა</a:t>
            </a:r>
            <a:r>
              <a:rPr lang="en-US" sz="1600" dirty="0" smtClean="0">
                <a:latin typeface="Sylfaen" pitchFamily="18" charset="0"/>
              </a:rPr>
              <a:t> </a:t>
            </a:r>
            <a:r>
              <a:rPr lang="en-US" sz="1600" dirty="0" err="1" smtClean="0">
                <a:latin typeface="Sylfaen" pitchFamily="18" charset="0"/>
              </a:rPr>
              <a:t>ახალი</a:t>
            </a:r>
            <a:r>
              <a:rPr lang="en-US" sz="1600" dirty="0" smtClean="0">
                <a:latin typeface="Sylfaen" pitchFamily="18" charset="0"/>
              </a:rPr>
              <a:t> </a:t>
            </a:r>
            <a:r>
              <a:rPr lang="en-US" sz="1600" dirty="0" err="1" smtClean="0">
                <a:latin typeface="Sylfaen" pitchFamily="18" charset="0"/>
              </a:rPr>
              <a:t>ტერიტორიის</a:t>
            </a:r>
            <a:r>
              <a:rPr lang="en-US" sz="1600" dirty="0" smtClean="0">
                <a:latin typeface="Sylfaen" pitchFamily="18" charset="0"/>
              </a:rPr>
              <a:t> </a:t>
            </a:r>
            <a:r>
              <a:rPr lang="en-US" sz="1600" dirty="0" err="1" smtClean="0">
                <a:latin typeface="Sylfaen" pitchFamily="18" charset="0"/>
              </a:rPr>
              <a:t>ათვისებას</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შესაბამისი</a:t>
            </a:r>
            <a:r>
              <a:rPr lang="en-US" sz="1600" dirty="0" smtClean="0">
                <a:latin typeface="Sylfaen" pitchFamily="18" charset="0"/>
              </a:rPr>
              <a:t> </a:t>
            </a:r>
            <a:r>
              <a:rPr lang="en-US" sz="1600" dirty="0" err="1" smtClean="0">
                <a:latin typeface="Sylfaen" pitchFamily="18" charset="0"/>
              </a:rPr>
              <a:t>ინფრასტრუქტურის</a:t>
            </a:r>
            <a:r>
              <a:rPr lang="en-US" sz="1600" dirty="0" smtClean="0">
                <a:latin typeface="Sylfaen" pitchFamily="18" charset="0"/>
              </a:rPr>
              <a:t> </a:t>
            </a:r>
            <a:r>
              <a:rPr lang="en-US" sz="1600" dirty="0" err="1" smtClean="0">
                <a:latin typeface="Sylfaen" pitchFamily="18" charset="0"/>
              </a:rPr>
              <a:t>მოწყობას</a:t>
            </a:r>
            <a:r>
              <a:rPr lang="en-US" sz="1600" dirty="0" smtClean="0">
                <a:latin typeface="Sylfaen" pitchFamily="18" charset="0"/>
              </a:rPr>
              <a:t>, </a:t>
            </a:r>
            <a:r>
              <a:rPr lang="en-US" sz="1600" dirty="0" err="1" smtClean="0">
                <a:latin typeface="Sylfaen" pitchFamily="18" charset="0"/>
              </a:rPr>
              <a:t>რაც</a:t>
            </a:r>
            <a:r>
              <a:rPr lang="en-US" sz="1600" dirty="0" smtClean="0">
                <a:latin typeface="Sylfaen" pitchFamily="18" charset="0"/>
              </a:rPr>
              <a:t> </a:t>
            </a:r>
            <a:r>
              <a:rPr lang="en-US" sz="1600" dirty="0" err="1" smtClean="0">
                <a:latin typeface="Sylfaen" pitchFamily="18" charset="0"/>
              </a:rPr>
              <a:t>დაკავშირებული</a:t>
            </a:r>
            <a:r>
              <a:rPr lang="en-US" sz="1600" dirty="0" smtClean="0">
                <a:latin typeface="Sylfaen" pitchFamily="18" charset="0"/>
              </a:rPr>
              <a:t> </a:t>
            </a:r>
            <a:r>
              <a:rPr lang="en-US" sz="1600" dirty="0" err="1" smtClean="0">
                <a:latin typeface="Sylfaen" pitchFamily="18" charset="0"/>
              </a:rPr>
              <a:t>იქნებოდა</a:t>
            </a:r>
            <a:r>
              <a:rPr lang="en-US" sz="1600" dirty="0" smtClean="0">
                <a:latin typeface="Sylfaen" pitchFamily="18" charset="0"/>
              </a:rPr>
              <a:t> </a:t>
            </a:r>
            <a:r>
              <a:rPr lang="en-US" sz="1600" dirty="0" err="1" smtClean="0">
                <a:latin typeface="Sylfaen" pitchFamily="18" charset="0"/>
              </a:rPr>
              <a:t>გარემოზე</a:t>
            </a:r>
            <a:r>
              <a:rPr lang="en-US" sz="1600" dirty="0" smtClean="0">
                <a:latin typeface="Sylfaen" pitchFamily="18" charset="0"/>
              </a:rPr>
              <a:t> </a:t>
            </a:r>
            <a:r>
              <a:rPr lang="en-US" sz="1600" dirty="0" err="1" smtClean="0">
                <a:latin typeface="Sylfaen" pitchFamily="18" charset="0"/>
              </a:rPr>
              <a:t>მნიშვნელოვან</a:t>
            </a:r>
            <a:r>
              <a:rPr lang="en-US" sz="1600" dirty="0" smtClean="0">
                <a:latin typeface="Sylfaen" pitchFamily="18" charset="0"/>
              </a:rPr>
              <a:t> </a:t>
            </a:r>
            <a:r>
              <a:rPr lang="en-US" sz="1600" dirty="0" err="1" smtClean="0">
                <a:latin typeface="Sylfaen" pitchFamily="18" charset="0"/>
              </a:rPr>
              <a:t>ზემოქმედებასთან</a:t>
            </a:r>
            <a:r>
              <a:rPr lang="en-US" sz="1600" dirty="0" smtClean="0">
                <a:latin typeface="Sylfaen" pitchFamily="18" charset="0"/>
              </a:rPr>
              <a:t>.</a:t>
            </a:r>
          </a:p>
          <a:p>
            <a:pPr algn="just"/>
            <a:r>
              <a:rPr lang="en-US" sz="1600" dirty="0" err="1" smtClean="0">
                <a:latin typeface="Sylfaen" pitchFamily="18" charset="0"/>
              </a:rPr>
              <a:t>რაც</a:t>
            </a:r>
            <a:r>
              <a:rPr lang="en-US" sz="1600" dirty="0" smtClean="0">
                <a:latin typeface="Sylfaen" pitchFamily="18" charset="0"/>
              </a:rPr>
              <a:t> </a:t>
            </a:r>
            <a:r>
              <a:rPr lang="en-US" sz="1600" dirty="0" err="1" smtClean="0">
                <a:latin typeface="Sylfaen" pitchFamily="18" charset="0"/>
              </a:rPr>
              <a:t>შეეხება</a:t>
            </a:r>
            <a:r>
              <a:rPr lang="en-US" sz="1600" dirty="0" smtClean="0">
                <a:latin typeface="Sylfaen" pitchFamily="18" charset="0"/>
              </a:rPr>
              <a:t> რ</a:t>
            </a:r>
            <a:r>
              <a:rPr lang="ka-GE" sz="1600" dirty="0" smtClean="0">
                <a:latin typeface="Sylfaen" pitchFamily="18" charset="0"/>
              </a:rPr>
              <a:t>ე</a:t>
            </a:r>
            <a:r>
              <a:rPr lang="en-US" sz="1600" dirty="0" err="1" smtClean="0">
                <a:latin typeface="Sylfaen" pitchFamily="18" charset="0"/>
              </a:rPr>
              <a:t>ზერვუარ</a:t>
            </a:r>
            <a:r>
              <a:rPr lang="ka-GE" sz="1600" dirty="0" smtClean="0">
                <a:latin typeface="Sylfaen" pitchFamily="18" charset="0"/>
              </a:rPr>
              <a:t>ების</a:t>
            </a:r>
            <a:r>
              <a:rPr lang="en-US" sz="1600" dirty="0" smtClean="0">
                <a:latin typeface="Sylfaen" pitchFamily="18" charset="0"/>
              </a:rPr>
              <a:t> </a:t>
            </a:r>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ტერიტორიაზე</a:t>
            </a:r>
            <a:r>
              <a:rPr lang="en-US" sz="1600" dirty="0" smtClean="0">
                <a:latin typeface="Sylfaen" pitchFamily="18" charset="0"/>
              </a:rPr>
              <a:t> </a:t>
            </a:r>
            <a:r>
              <a:rPr lang="en-US" sz="1600" dirty="0" err="1" smtClean="0">
                <a:latin typeface="Sylfaen" pitchFamily="18" charset="0"/>
              </a:rPr>
              <a:t>განთავსების</a:t>
            </a:r>
            <a:r>
              <a:rPr lang="en-US" sz="1600" dirty="0" smtClean="0">
                <a:latin typeface="Sylfaen" pitchFamily="18" charset="0"/>
              </a:rPr>
              <a:t> </a:t>
            </a:r>
            <a:r>
              <a:rPr lang="en-US" sz="1600" dirty="0" err="1" smtClean="0">
                <a:latin typeface="Sylfaen" pitchFamily="18" charset="0"/>
              </a:rPr>
              <a:t>ადგილის</a:t>
            </a:r>
            <a:r>
              <a:rPr lang="en-US" sz="1600" dirty="0" smtClean="0">
                <a:latin typeface="Sylfaen" pitchFamily="18" charset="0"/>
              </a:rPr>
              <a:t> </a:t>
            </a:r>
            <a:r>
              <a:rPr lang="en-US" sz="1600" dirty="0" err="1" smtClean="0">
                <a:latin typeface="Sylfaen" pitchFamily="18" charset="0"/>
              </a:rPr>
              <a:t>შერჩევას</a:t>
            </a:r>
            <a:r>
              <a:rPr lang="en-US" sz="1600" dirty="0" smtClean="0">
                <a:latin typeface="Sylfaen" pitchFamily="18" charset="0"/>
              </a:rPr>
              <a:t>, </a:t>
            </a:r>
            <a:r>
              <a:rPr lang="en-US" sz="1600" dirty="0" err="1" smtClean="0">
                <a:latin typeface="Sylfaen" pitchFamily="18" charset="0"/>
              </a:rPr>
              <a:t>ამ</a:t>
            </a:r>
            <a:r>
              <a:rPr lang="en-US" sz="1600" dirty="0" smtClean="0">
                <a:latin typeface="Sylfaen" pitchFamily="18" charset="0"/>
              </a:rPr>
              <a:t> </a:t>
            </a:r>
            <a:r>
              <a:rPr lang="en-US" sz="1600" dirty="0" err="1" smtClean="0">
                <a:latin typeface="Sylfaen" pitchFamily="18" charset="0"/>
              </a:rPr>
              <a:t>მხრივ</a:t>
            </a:r>
            <a:r>
              <a:rPr lang="en-US" sz="1600" dirty="0" smtClean="0">
                <a:latin typeface="Sylfaen" pitchFamily="18" charset="0"/>
              </a:rPr>
              <a:t> </a:t>
            </a:r>
            <a:r>
              <a:rPr lang="en-US" sz="1600" dirty="0" err="1" smtClean="0">
                <a:latin typeface="Sylfaen" pitchFamily="18" charset="0"/>
              </a:rPr>
              <a:t>მიღებული</a:t>
            </a:r>
            <a:r>
              <a:rPr lang="en-US" sz="1600" dirty="0" smtClean="0">
                <a:latin typeface="Sylfaen" pitchFamily="18" charset="0"/>
              </a:rPr>
              <a:t> </a:t>
            </a:r>
            <a:r>
              <a:rPr lang="en-US" sz="1600" dirty="0" err="1" smtClean="0">
                <a:latin typeface="Sylfaen" pitchFamily="18" charset="0"/>
              </a:rPr>
              <a:t>იქნა</a:t>
            </a:r>
            <a:r>
              <a:rPr lang="en-US" sz="1600" dirty="0" smtClean="0">
                <a:latin typeface="Sylfaen" pitchFamily="18" charset="0"/>
              </a:rPr>
              <a:t> </a:t>
            </a:r>
            <a:r>
              <a:rPr lang="en-US" sz="1600" dirty="0" err="1" smtClean="0">
                <a:latin typeface="Sylfaen" pitchFamily="18" charset="0"/>
              </a:rPr>
              <a:t>საუკეთესო</a:t>
            </a:r>
            <a:r>
              <a:rPr lang="en-US" sz="1600" dirty="0" smtClean="0">
                <a:latin typeface="Sylfaen" pitchFamily="18" charset="0"/>
              </a:rPr>
              <a:t> </a:t>
            </a:r>
            <a:r>
              <a:rPr lang="en-US" sz="1600" dirty="0" err="1" smtClean="0">
                <a:latin typeface="Sylfaen" pitchFamily="18" charset="0"/>
              </a:rPr>
              <a:t>საპროექტო</a:t>
            </a:r>
            <a:r>
              <a:rPr lang="en-US" sz="1600" dirty="0" smtClean="0">
                <a:latin typeface="Sylfaen" pitchFamily="18" charset="0"/>
              </a:rPr>
              <a:t> </a:t>
            </a:r>
            <a:r>
              <a:rPr lang="en-US" sz="1600" dirty="0" err="1" smtClean="0">
                <a:latin typeface="Sylfaen" pitchFamily="18" charset="0"/>
              </a:rPr>
              <a:t>გადაწყვეტა</a:t>
            </a:r>
            <a:r>
              <a:rPr lang="en-US" sz="1600" dirty="0" smtClean="0">
                <a:latin typeface="Sylfaen" pitchFamily="18" charset="0"/>
              </a:rPr>
              <a:t>, </a:t>
            </a:r>
            <a:r>
              <a:rPr lang="en-US" sz="1600" dirty="0" err="1" smtClean="0">
                <a:latin typeface="Sylfaen" pitchFamily="18" charset="0"/>
              </a:rPr>
              <a:t>რადგან</a:t>
            </a:r>
            <a:r>
              <a:rPr lang="en-US" sz="1600" dirty="0" smtClean="0">
                <a:latin typeface="Sylfaen" pitchFamily="18" charset="0"/>
              </a:rPr>
              <a:t> </a:t>
            </a:r>
            <a:r>
              <a:rPr lang="en-US" sz="1600" dirty="0" err="1" smtClean="0">
                <a:latin typeface="Sylfaen" pitchFamily="18" charset="0"/>
              </a:rPr>
              <a:t>არსებული</a:t>
            </a:r>
            <a:r>
              <a:rPr lang="en-US" sz="1600" dirty="0" smtClean="0">
                <a:latin typeface="Sylfaen" pitchFamily="18" charset="0"/>
              </a:rPr>
              <a:t> </a:t>
            </a:r>
            <a:r>
              <a:rPr lang="en-US" sz="1600" dirty="0" err="1" smtClean="0">
                <a:latin typeface="Sylfaen" pitchFamily="18" charset="0"/>
              </a:rPr>
              <a:t>სარეზერვუარო</a:t>
            </a:r>
            <a:r>
              <a:rPr lang="en-US" sz="1600" dirty="0" smtClean="0">
                <a:latin typeface="Sylfaen" pitchFamily="18" charset="0"/>
              </a:rPr>
              <a:t> </a:t>
            </a:r>
            <a:r>
              <a:rPr lang="en-US" sz="1600" dirty="0" err="1" smtClean="0">
                <a:latin typeface="Sylfaen" pitchFamily="18" charset="0"/>
              </a:rPr>
              <a:t>პარკი</a:t>
            </a:r>
            <a:r>
              <a:rPr lang="ka-GE" sz="1600" dirty="0" smtClean="0">
                <a:latin typeface="Sylfaen" pitchFamily="18" charset="0"/>
              </a:rPr>
              <a:t> იძლევა საშუალებას მისი გაზრის შესაძლებლობას </a:t>
            </a:r>
            <a:r>
              <a:rPr lang="en-US" sz="1600" dirty="0" err="1" smtClean="0">
                <a:latin typeface="Sylfaen" pitchFamily="18" charset="0"/>
              </a:rPr>
              <a:t>საზღვართან</a:t>
            </a:r>
            <a:r>
              <a:rPr lang="en-US" sz="1600" dirty="0" smtClean="0">
                <a:latin typeface="Sylfaen" pitchFamily="18" charset="0"/>
              </a:rPr>
              <a:t> </a:t>
            </a:r>
            <a:r>
              <a:rPr lang="en-US" sz="1600" dirty="0" err="1" smtClean="0">
                <a:latin typeface="Sylfaen" pitchFamily="18" charset="0"/>
              </a:rPr>
              <a:t>არსებული</a:t>
            </a:r>
            <a:r>
              <a:rPr lang="en-US" sz="1600" dirty="0" smtClean="0">
                <a:latin typeface="Sylfaen" pitchFamily="18" charset="0"/>
              </a:rPr>
              <a:t> </a:t>
            </a:r>
            <a:r>
              <a:rPr lang="en-US" sz="1600" dirty="0" err="1" smtClean="0">
                <a:latin typeface="Sylfaen" pitchFamily="18" charset="0"/>
              </a:rPr>
              <a:t>თავისუფალი</a:t>
            </a:r>
            <a:r>
              <a:rPr lang="en-US" sz="1600" dirty="0" smtClean="0">
                <a:latin typeface="Sylfaen" pitchFamily="18" charset="0"/>
              </a:rPr>
              <a:t> </a:t>
            </a:r>
            <a:r>
              <a:rPr lang="en-US" sz="1600" dirty="0" err="1" smtClean="0">
                <a:latin typeface="Sylfaen" pitchFamily="18" charset="0"/>
              </a:rPr>
              <a:t>ტერიტორია</a:t>
            </a:r>
            <a:r>
              <a:rPr lang="en-US" sz="1600" dirty="0" smtClean="0">
                <a:latin typeface="Sylfaen" pitchFamily="18" charset="0"/>
              </a:rPr>
              <a:t>, </a:t>
            </a:r>
            <a:r>
              <a:rPr lang="en-US" sz="1600" dirty="0" err="1" smtClean="0">
                <a:latin typeface="Sylfaen" pitchFamily="18" charset="0"/>
              </a:rPr>
              <a:t>ოპტიმალურია</a:t>
            </a:r>
            <a:r>
              <a:rPr lang="en-US" sz="1600" dirty="0" smtClean="0">
                <a:latin typeface="Sylfaen" pitchFamily="18" charset="0"/>
              </a:rPr>
              <a:t> </a:t>
            </a:r>
            <a:r>
              <a:rPr lang="en-US" sz="1600" dirty="0" err="1" smtClean="0">
                <a:latin typeface="Sylfaen" pitchFamily="18" charset="0"/>
              </a:rPr>
              <a:t>ახალი</a:t>
            </a:r>
            <a:r>
              <a:rPr lang="en-US" sz="1600" dirty="0" smtClean="0">
                <a:latin typeface="Sylfaen" pitchFamily="18" charset="0"/>
              </a:rPr>
              <a:t> </a:t>
            </a:r>
            <a:r>
              <a:rPr lang="en-US" sz="1600" dirty="0" err="1" smtClean="0">
                <a:latin typeface="Sylfaen" pitchFamily="18" charset="0"/>
              </a:rPr>
              <a:t>რეზერვუარის</a:t>
            </a:r>
            <a:r>
              <a:rPr lang="en-US" sz="1600" dirty="0" smtClean="0">
                <a:latin typeface="Sylfaen" pitchFamily="18" charset="0"/>
              </a:rPr>
              <a:t> </a:t>
            </a:r>
            <a:r>
              <a:rPr lang="en-US" sz="1600" dirty="0" err="1" smtClean="0">
                <a:latin typeface="Sylfaen" pitchFamily="18" charset="0"/>
              </a:rPr>
              <a:t>მოსაწყობად</a:t>
            </a:r>
            <a:r>
              <a:rPr lang="en-US" sz="1600" dirty="0" smtClean="0">
                <a:latin typeface="Sylfaen" pitchFamily="18" charset="0"/>
              </a:rPr>
              <a:t>. </a:t>
            </a:r>
            <a:endParaRPr lang="ka-GE" sz="1600" dirty="0" smtClean="0">
              <a:latin typeface="Sylfaen" pitchFamily="18" charset="0"/>
            </a:endParaRPr>
          </a:p>
          <a:p>
            <a:pPr algn="just"/>
            <a:endParaRPr lang="ka-GE" sz="1600" dirty="0" smtClean="0">
              <a:latin typeface="Sylfaen" pitchFamily="18" charset="0"/>
            </a:endParaRPr>
          </a:p>
          <a:p>
            <a:pPr algn="just"/>
            <a:endParaRPr lang="ka-GE" sz="1600" dirty="0" smtClean="0">
              <a:latin typeface="Sylfaen" pitchFamily="18" charset="0"/>
            </a:endParaRPr>
          </a:p>
          <a:p>
            <a:pPr algn="ctr"/>
            <a:r>
              <a:rPr lang="en-US" sz="1600" b="1" i="1" dirty="0" smtClean="0">
                <a:latin typeface="Sylfaen" pitchFamily="18" charset="0"/>
              </a:rPr>
              <a:t>ტექნოლოგიური </a:t>
            </a:r>
            <a:r>
              <a:rPr lang="en-US" sz="1600" b="1" i="1" dirty="0" err="1" smtClean="0">
                <a:latin typeface="Sylfaen" pitchFamily="18" charset="0"/>
              </a:rPr>
              <a:t>ალტერნატივები</a:t>
            </a:r>
            <a:endParaRPr lang="en-US" sz="1600" b="1" i="1" dirty="0" smtClean="0">
              <a:latin typeface="Sylfaen" pitchFamily="18" charset="0"/>
            </a:endParaRPr>
          </a:p>
          <a:p>
            <a:pPr algn="just"/>
            <a:endParaRPr lang="ka-GE" sz="1600" dirty="0" smtClean="0">
              <a:latin typeface="Sylfaen" pitchFamily="18" charset="0"/>
            </a:endParaRPr>
          </a:p>
          <a:p>
            <a:pPr algn="just"/>
            <a:r>
              <a:rPr lang="en-US" sz="1600" dirty="0" err="1" smtClean="0">
                <a:latin typeface="Sylfaen" pitchFamily="18" charset="0"/>
              </a:rPr>
              <a:t>როგორც</a:t>
            </a:r>
            <a:r>
              <a:rPr lang="en-US" sz="1600" dirty="0" smtClean="0">
                <a:latin typeface="Sylfaen" pitchFamily="18" charset="0"/>
              </a:rPr>
              <a:t> </a:t>
            </a:r>
            <a:r>
              <a:rPr lang="en-US" sz="1600" dirty="0" err="1" smtClean="0">
                <a:latin typeface="Sylfaen" pitchFamily="18" charset="0"/>
              </a:rPr>
              <a:t>წინამდებარე</a:t>
            </a:r>
            <a:r>
              <a:rPr lang="en-US" sz="1600" dirty="0" smtClean="0">
                <a:latin typeface="Sylfaen" pitchFamily="18" charset="0"/>
              </a:rPr>
              <a:t> </a:t>
            </a:r>
            <a:r>
              <a:rPr lang="en-US" sz="1600" dirty="0" err="1" smtClean="0">
                <a:latin typeface="Sylfaen" pitchFamily="18" charset="0"/>
              </a:rPr>
              <a:t>ანგარიშშია</a:t>
            </a:r>
            <a:r>
              <a:rPr lang="en-US" sz="1600" dirty="0" smtClean="0">
                <a:latin typeface="Sylfaen" pitchFamily="18" charset="0"/>
              </a:rPr>
              <a:t> </a:t>
            </a:r>
            <a:r>
              <a:rPr lang="en-US" sz="1600" dirty="0" err="1" smtClean="0">
                <a:latin typeface="Sylfaen" pitchFamily="18" charset="0"/>
              </a:rPr>
              <a:t>მოცემული</a:t>
            </a:r>
            <a:r>
              <a:rPr lang="en-US" sz="1600" dirty="0" smtClean="0">
                <a:latin typeface="Sylfaen" pitchFamily="18" charset="0"/>
              </a:rPr>
              <a:t>, </a:t>
            </a:r>
            <a:r>
              <a:rPr lang="en-US" sz="1600" dirty="0" err="1" smtClean="0">
                <a:latin typeface="Sylfaen" pitchFamily="18" charset="0"/>
              </a:rPr>
              <a:t>საავიაციო</a:t>
            </a:r>
            <a:r>
              <a:rPr lang="en-US" sz="1600" dirty="0" smtClean="0">
                <a:latin typeface="Sylfaen" pitchFamily="18" charset="0"/>
              </a:rPr>
              <a:t> </a:t>
            </a:r>
            <a:r>
              <a:rPr lang="en-US" sz="1600" dirty="0" err="1" smtClean="0">
                <a:latin typeface="Sylfaen" pitchFamily="18" charset="0"/>
              </a:rPr>
              <a:t>საწვავის</a:t>
            </a:r>
            <a:r>
              <a:rPr lang="en-US" sz="1600" dirty="0" smtClean="0">
                <a:latin typeface="Sylfaen" pitchFamily="18" charset="0"/>
              </a:rPr>
              <a:t> </a:t>
            </a:r>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საქმიანობის</a:t>
            </a:r>
            <a:r>
              <a:rPr lang="en-US" sz="1600" dirty="0" smtClean="0">
                <a:latin typeface="Sylfaen" pitchFamily="18" charset="0"/>
              </a:rPr>
              <a:t> </a:t>
            </a:r>
            <a:r>
              <a:rPr lang="en-US" sz="1600" dirty="0" err="1" smtClean="0">
                <a:latin typeface="Sylfaen" pitchFamily="18" charset="0"/>
              </a:rPr>
              <a:t>სფეროა</a:t>
            </a:r>
            <a:r>
              <a:rPr lang="en-US" sz="1600" dirty="0" smtClean="0">
                <a:latin typeface="Sylfaen" pitchFamily="18" charset="0"/>
              </a:rPr>
              <a:t> </a:t>
            </a:r>
            <a:r>
              <a:rPr lang="en-US" sz="1600" dirty="0" err="1" smtClean="0">
                <a:latin typeface="Sylfaen" pitchFamily="18" charset="0"/>
              </a:rPr>
              <a:t>საწვავის</a:t>
            </a:r>
            <a:r>
              <a:rPr lang="en-US" sz="1600" dirty="0" smtClean="0">
                <a:latin typeface="Sylfaen" pitchFamily="18" charset="0"/>
              </a:rPr>
              <a:t> </a:t>
            </a:r>
            <a:r>
              <a:rPr lang="en-US" sz="1600" dirty="0" err="1" smtClean="0">
                <a:latin typeface="Sylfaen" pitchFamily="18" charset="0"/>
              </a:rPr>
              <a:t>მიღება</a:t>
            </a:r>
            <a:r>
              <a:rPr lang="en-US" sz="1600" dirty="0" smtClean="0">
                <a:latin typeface="Sylfaen" pitchFamily="18" charset="0"/>
              </a:rPr>
              <a:t>, </a:t>
            </a:r>
            <a:r>
              <a:rPr lang="en-US" sz="1600" dirty="0" err="1" smtClean="0">
                <a:latin typeface="Sylfaen" pitchFamily="18" charset="0"/>
              </a:rPr>
              <a:t>დასაწყობება</a:t>
            </a:r>
            <a:r>
              <a:rPr lang="en-US" sz="1600" dirty="0" smtClean="0">
                <a:latin typeface="Sylfaen" pitchFamily="18" charset="0"/>
              </a:rPr>
              <a:t>, </a:t>
            </a:r>
            <a:r>
              <a:rPr lang="en-US" sz="1600" dirty="0" err="1" smtClean="0">
                <a:latin typeface="Sylfaen" pitchFamily="18" charset="0"/>
              </a:rPr>
              <a:t>დამუშავება</a:t>
            </a:r>
            <a:r>
              <a:rPr lang="en-US" sz="1600" dirty="0" smtClean="0">
                <a:latin typeface="Sylfaen" pitchFamily="18" charset="0"/>
              </a:rPr>
              <a:t> (</a:t>
            </a:r>
            <a:r>
              <a:rPr lang="en-US" sz="1600" dirty="0" err="1" smtClean="0">
                <a:latin typeface="Sylfaen" pitchFamily="18" charset="0"/>
              </a:rPr>
              <a:t>დალექვა</a:t>
            </a:r>
            <a:r>
              <a:rPr lang="en-US" sz="1600" dirty="0" smtClean="0">
                <a:latin typeface="Sylfaen" pitchFamily="18" charset="0"/>
              </a:rPr>
              <a:t>, </a:t>
            </a:r>
            <a:r>
              <a:rPr lang="en-US" sz="1600" dirty="0" err="1" smtClean="0">
                <a:latin typeface="Sylfaen" pitchFamily="18" charset="0"/>
              </a:rPr>
              <a:t>ფილტრაცია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თვითმფრინავების</a:t>
            </a:r>
            <a:r>
              <a:rPr lang="en-US" sz="1600" dirty="0" smtClean="0">
                <a:latin typeface="Sylfaen" pitchFamily="18" charset="0"/>
              </a:rPr>
              <a:t> </a:t>
            </a:r>
            <a:r>
              <a:rPr lang="en-US" sz="1600" dirty="0" err="1" smtClean="0">
                <a:latin typeface="Sylfaen" pitchFamily="18" charset="0"/>
              </a:rPr>
              <a:t>საწვავით</a:t>
            </a:r>
            <a:r>
              <a:rPr lang="en-US" sz="1600" dirty="0" smtClean="0">
                <a:latin typeface="Sylfaen" pitchFamily="18" charset="0"/>
              </a:rPr>
              <a:t> </a:t>
            </a:r>
            <a:r>
              <a:rPr lang="en-US" sz="1600" dirty="0" err="1" smtClean="0">
                <a:latin typeface="Sylfaen" pitchFamily="18" charset="0"/>
              </a:rPr>
              <a:t>გამართვა</a:t>
            </a:r>
            <a:r>
              <a:rPr lang="en-US" sz="1600" dirty="0" smtClean="0">
                <a:latin typeface="Sylfaen" pitchFamily="18" charset="0"/>
              </a:rPr>
              <a:t>. </a:t>
            </a:r>
            <a:r>
              <a:rPr lang="en-US" sz="1600" dirty="0" err="1" smtClean="0">
                <a:latin typeface="Sylfaen" pitchFamily="18" charset="0"/>
              </a:rPr>
              <a:t>ამისათვის</a:t>
            </a:r>
            <a:r>
              <a:rPr lang="en-US" sz="1600" dirty="0" smtClean="0">
                <a:latin typeface="Sylfaen" pitchFamily="18" charset="0"/>
              </a:rPr>
              <a:t> </a:t>
            </a:r>
            <a:r>
              <a:rPr lang="en-US" sz="1600" dirty="0" err="1" smtClean="0">
                <a:latin typeface="Sylfaen" pitchFamily="18" charset="0"/>
              </a:rPr>
              <a:t>ტერმინალს</a:t>
            </a:r>
            <a:r>
              <a:rPr lang="en-US" sz="1600" dirty="0" smtClean="0">
                <a:latin typeface="Sylfaen" pitchFamily="18" charset="0"/>
              </a:rPr>
              <a:t> </a:t>
            </a:r>
            <a:r>
              <a:rPr lang="en-US" sz="1600" dirty="0" err="1" smtClean="0">
                <a:latin typeface="Sylfaen" pitchFamily="18" charset="0"/>
              </a:rPr>
              <a:t>გააჩნია</a:t>
            </a:r>
            <a:r>
              <a:rPr lang="en-US" sz="1600" dirty="0" smtClean="0">
                <a:latin typeface="Sylfaen" pitchFamily="18" charset="0"/>
              </a:rPr>
              <a:t> </a:t>
            </a:r>
            <a:r>
              <a:rPr lang="en-US" sz="1600" dirty="0" err="1" smtClean="0">
                <a:latin typeface="Sylfaen" pitchFamily="18" charset="0"/>
              </a:rPr>
              <a:t>შესაბამისი</a:t>
            </a:r>
            <a:r>
              <a:rPr lang="en-US" sz="1600" dirty="0" smtClean="0">
                <a:latin typeface="Sylfaen" pitchFamily="18" charset="0"/>
              </a:rPr>
              <a:t> ტექნოლოგიური </a:t>
            </a:r>
            <a:r>
              <a:rPr lang="en-US" sz="1600" dirty="0" err="1" smtClean="0">
                <a:latin typeface="Sylfaen" pitchFamily="18" charset="0"/>
              </a:rPr>
              <a:t>ინფრასტრუქტურა</a:t>
            </a:r>
            <a:r>
              <a:rPr lang="en-US" sz="1600" dirty="0" smtClean="0">
                <a:latin typeface="Sylfaen" pitchFamily="18" charset="0"/>
              </a:rPr>
              <a:t>, </a:t>
            </a:r>
            <a:r>
              <a:rPr lang="en-US" sz="1600" dirty="0" err="1" smtClean="0">
                <a:latin typeface="Sylfaen" pitchFamily="18" charset="0"/>
              </a:rPr>
              <a:t>რომლის</a:t>
            </a:r>
            <a:r>
              <a:rPr lang="en-US" sz="1600" dirty="0" smtClean="0">
                <a:latin typeface="Sylfaen" pitchFamily="18" charset="0"/>
              </a:rPr>
              <a:t> </a:t>
            </a:r>
            <a:r>
              <a:rPr lang="en-US" sz="1600" dirty="0" err="1" smtClean="0">
                <a:latin typeface="Sylfaen" pitchFamily="18" charset="0"/>
              </a:rPr>
              <a:t>შეცვლას</a:t>
            </a:r>
            <a:r>
              <a:rPr lang="en-US" sz="1600" dirty="0" smtClean="0">
                <a:latin typeface="Sylfaen" pitchFamily="18" charset="0"/>
              </a:rPr>
              <a:t> </a:t>
            </a:r>
            <a:r>
              <a:rPr lang="en-US" sz="1600" dirty="0" err="1" smtClean="0">
                <a:latin typeface="Sylfaen" pitchFamily="18" charset="0"/>
              </a:rPr>
              <a:t>პროექტი</a:t>
            </a:r>
            <a:r>
              <a:rPr lang="en-US" sz="1600" dirty="0" smtClean="0">
                <a:latin typeface="Sylfaen" pitchFamily="18" charset="0"/>
              </a:rPr>
              <a:t> </a:t>
            </a:r>
            <a:r>
              <a:rPr lang="en-US" sz="1600" dirty="0" err="1" smtClean="0">
                <a:latin typeface="Sylfaen" pitchFamily="18" charset="0"/>
              </a:rPr>
              <a:t>არ</a:t>
            </a:r>
            <a:r>
              <a:rPr lang="en-US" sz="1600" dirty="0" smtClean="0">
                <a:latin typeface="Sylfaen" pitchFamily="18" charset="0"/>
              </a:rPr>
              <a:t> </a:t>
            </a:r>
            <a:r>
              <a:rPr lang="en-US" sz="1600" dirty="0" err="1" smtClean="0">
                <a:latin typeface="Sylfaen" pitchFamily="18" charset="0"/>
              </a:rPr>
              <a:t>ითვალისწინებს</a:t>
            </a:r>
            <a:r>
              <a:rPr lang="en-US" sz="1600" dirty="0" smtClean="0">
                <a:latin typeface="Sylfaen" pitchFamily="18" charset="0"/>
              </a:rPr>
              <a:t>. </a:t>
            </a:r>
          </a:p>
          <a:p>
            <a:pPr algn="just"/>
            <a:r>
              <a:rPr lang="en-US" sz="1600" dirty="0" err="1" smtClean="0">
                <a:latin typeface="Sylfaen" pitchFamily="18" charset="0"/>
              </a:rPr>
              <a:t>პროექტით</a:t>
            </a:r>
            <a:r>
              <a:rPr lang="en-US" sz="1600" dirty="0" smtClean="0">
                <a:latin typeface="Sylfaen" pitchFamily="18" charset="0"/>
              </a:rPr>
              <a:t> </a:t>
            </a:r>
            <a:r>
              <a:rPr lang="en-US" sz="1600" dirty="0" err="1" smtClean="0">
                <a:latin typeface="Sylfaen" pitchFamily="18" charset="0"/>
              </a:rPr>
              <a:t>გათვალისწინებული</a:t>
            </a:r>
            <a:r>
              <a:rPr lang="en-US" sz="1600" dirty="0" smtClean="0">
                <a:latin typeface="Sylfaen" pitchFamily="18" charset="0"/>
              </a:rPr>
              <a:t> </a:t>
            </a:r>
            <a:r>
              <a:rPr lang="en-US" sz="1600" dirty="0" err="1" smtClean="0">
                <a:latin typeface="Sylfaen" pitchFamily="18" charset="0"/>
              </a:rPr>
              <a:t>საწვავის</a:t>
            </a:r>
            <a:r>
              <a:rPr lang="en-US" sz="1600" dirty="0" smtClean="0">
                <a:latin typeface="Sylfaen" pitchFamily="18" charset="0"/>
              </a:rPr>
              <a:t> </a:t>
            </a:r>
            <a:r>
              <a:rPr lang="en-US" sz="1600" dirty="0" err="1" smtClean="0">
                <a:latin typeface="Sylfaen" pitchFamily="18" charset="0"/>
              </a:rPr>
              <a:t>მიღება-გაცემის</a:t>
            </a:r>
            <a:r>
              <a:rPr lang="en-US" sz="1600" dirty="0" smtClean="0">
                <a:latin typeface="Sylfaen" pitchFamily="18" charset="0"/>
              </a:rPr>
              <a:t> </a:t>
            </a:r>
            <a:r>
              <a:rPr lang="en-US" sz="1600" dirty="0" err="1" smtClean="0">
                <a:latin typeface="Sylfaen" pitchFamily="18" charset="0"/>
              </a:rPr>
              <a:t>უბნის</a:t>
            </a:r>
            <a:r>
              <a:rPr lang="en-US" sz="1600" dirty="0" smtClean="0">
                <a:latin typeface="Sylfaen" pitchFamily="18" charset="0"/>
              </a:rPr>
              <a:t> </a:t>
            </a:r>
            <a:r>
              <a:rPr lang="en-US" sz="1600" dirty="0" err="1" smtClean="0">
                <a:latin typeface="Sylfaen" pitchFamily="18" charset="0"/>
              </a:rPr>
              <a:t>ტერიტორია</a:t>
            </a:r>
            <a:r>
              <a:rPr lang="en-US" sz="1600" dirty="0" smtClean="0">
                <a:latin typeface="Sylfaen" pitchFamily="18" charset="0"/>
              </a:rPr>
              <a:t> </a:t>
            </a:r>
            <a:r>
              <a:rPr lang="en-US" sz="1600" dirty="0" err="1" smtClean="0">
                <a:latin typeface="Sylfaen" pitchFamily="18" charset="0"/>
              </a:rPr>
              <a:t>დაფარულია</a:t>
            </a:r>
            <a:r>
              <a:rPr lang="en-US" sz="1600" dirty="0" smtClean="0">
                <a:latin typeface="Sylfaen" pitchFamily="18" charset="0"/>
              </a:rPr>
              <a:t> </a:t>
            </a:r>
            <a:r>
              <a:rPr lang="en-US" sz="1600" dirty="0" err="1" smtClean="0">
                <a:latin typeface="Sylfaen" pitchFamily="18" charset="0"/>
              </a:rPr>
              <a:t>მყარი</a:t>
            </a:r>
            <a:r>
              <a:rPr lang="en-US" sz="1600" dirty="0" smtClean="0">
                <a:latin typeface="Sylfaen" pitchFamily="18" charset="0"/>
              </a:rPr>
              <a:t> </a:t>
            </a:r>
            <a:r>
              <a:rPr lang="en-US" sz="1600" dirty="0" err="1" smtClean="0">
                <a:latin typeface="Sylfaen" pitchFamily="18" charset="0"/>
              </a:rPr>
              <a:t>საფარით</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მოწყობილია</a:t>
            </a:r>
            <a:r>
              <a:rPr lang="en-US" sz="1600" dirty="0" smtClean="0">
                <a:latin typeface="Sylfaen" pitchFamily="18" charset="0"/>
              </a:rPr>
              <a:t> </a:t>
            </a:r>
            <a:r>
              <a:rPr lang="en-US" sz="1600" dirty="0" err="1" smtClean="0">
                <a:latin typeface="Sylfaen" pitchFamily="18" charset="0"/>
              </a:rPr>
              <a:t>სანიაღვრე</a:t>
            </a:r>
            <a:r>
              <a:rPr lang="en-US" sz="1600" dirty="0" smtClean="0">
                <a:latin typeface="Sylfaen" pitchFamily="18" charset="0"/>
              </a:rPr>
              <a:t> </a:t>
            </a:r>
            <a:r>
              <a:rPr lang="en-US" sz="1600" dirty="0" err="1" smtClean="0">
                <a:latin typeface="Sylfaen" pitchFamily="18" charset="0"/>
              </a:rPr>
              <a:t>წყლების</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ავარიულად</a:t>
            </a:r>
            <a:r>
              <a:rPr lang="en-US" sz="1600" dirty="0" smtClean="0">
                <a:latin typeface="Sylfaen" pitchFamily="18" charset="0"/>
              </a:rPr>
              <a:t> </a:t>
            </a:r>
            <a:r>
              <a:rPr lang="en-US" sz="1600" dirty="0" err="1" smtClean="0">
                <a:latin typeface="Sylfaen" pitchFamily="18" charset="0"/>
              </a:rPr>
              <a:t>დაღვრილი</a:t>
            </a:r>
            <a:r>
              <a:rPr lang="en-US" sz="1600" dirty="0" smtClean="0">
                <a:latin typeface="Sylfaen" pitchFamily="18" charset="0"/>
              </a:rPr>
              <a:t> </a:t>
            </a:r>
            <a:r>
              <a:rPr lang="en-US" sz="1600" dirty="0" err="1" smtClean="0">
                <a:latin typeface="Sylfaen" pitchFamily="18" charset="0"/>
              </a:rPr>
              <a:t>საწვავის</a:t>
            </a:r>
            <a:r>
              <a:rPr lang="en-US" sz="1600" dirty="0" smtClean="0">
                <a:latin typeface="Sylfaen" pitchFamily="18" charset="0"/>
              </a:rPr>
              <a:t> </a:t>
            </a:r>
            <a:r>
              <a:rPr lang="en-US" sz="1600" dirty="0" err="1" smtClean="0">
                <a:latin typeface="Sylfaen" pitchFamily="18" charset="0"/>
              </a:rPr>
              <a:t>სადრენაჟო</a:t>
            </a:r>
            <a:r>
              <a:rPr lang="en-US" sz="1600" dirty="0" smtClean="0">
                <a:latin typeface="Sylfaen" pitchFamily="18" charset="0"/>
              </a:rPr>
              <a:t> </a:t>
            </a:r>
            <a:r>
              <a:rPr lang="en-US" sz="1600" dirty="0" err="1" smtClean="0">
                <a:latin typeface="Sylfaen" pitchFamily="18" charset="0"/>
              </a:rPr>
              <a:t>სისტემა</a:t>
            </a:r>
            <a:r>
              <a:rPr lang="en-US" sz="1600" dirty="0" smtClean="0">
                <a:latin typeface="Sylfaen" pitchFamily="18" charset="0"/>
              </a:rPr>
              <a:t>, </a:t>
            </a:r>
            <a:r>
              <a:rPr lang="en-US" sz="1600" dirty="0" err="1" smtClean="0">
                <a:latin typeface="Sylfaen" pitchFamily="18" charset="0"/>
              </a:rPr>
              <a:t>რომელიც</a:t>
            </a:r>
            <a:r>
              <a:rPr lang="en-US" sz="1600" dirty="0" smtClean="0">
                <a:latin typeface="Sylfaen" pitchFamily="18" charset="0"/>
              </a:rPr>
              <a:t> </a:t>
            </a:r>
            <a:r>
              <a:rPr lang="en-US" sz="1600" dirty="0" err="1" smtClean="0">
                <a:latin typeface="Sylfaen" pitchFamily="18" charset="0"/>
              </a:rPr>
              <a:t>ჩართულია</a:t>
            </a:r>
            <a:r>
              <a:rPr lang="en-US" sz="1600" dirty="0" smtClean="0">
                <a:latin typeface="Sylfaen" pitchFamily="18" charset="0"/>
              </a:rPr>
              <a:t> </a:t>
            </a:r>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ნავთობდამჭერ</a:t>
            </a:r>
            <a:r>
              <a:rPr lang="en-US" sz="1600" dirty="0" smtClean="0">
                <a:latin typeface="Sylfaen" pitchFamily="18" charset="0"/>
              </a:rPr>
              <a:t> </a:t>
            </a:r>
            <a:r>
              <a:rPr lang="en-US" sz="1600" dirty="0" err="1" smtClean="0">
                <a:latin typeface="Sylfaen" pitchFamily="18" charset="0"/>
              </a:rPr>
              <a:t>დანადგარში</a:t>
            </a:r>
            <a:r>
              <a:rPr lang="en-US" sz="1600" dirty="0" smtClean="0">
                <a:latin typeface="Sylfaen" pitchFamily="18" charset="0"/>
              </a:rPr>
              <a:t>.</a:t>
            </a:r>
          </a:p>
          <a:p>
            <a:pPr algn="just"/>
            <a:endParaRPr lang="en-US" sz="1600" dirty="0">
              <a:latin typeface="Sylfaen" pitchFamily="18" charset="0"/>
            </a:endParaRPr>
          </a:p>
        </p:txBody>
      </p:sp>
      <p:sp>
        <p:nvSpPr>
          <p:cNvPr id="5" name="Rectangle 4"/>
          <p:cNvSpPr/>
          <p:nvPr/>
        </p:nvSpPr>
        <p:spPr>
          <a:xfrm>
            <a:off x="2888773" y="546105"/>
            <a:ext cx="6144631" cy="369332"/>
          </a:xfrm>
          <a:prstGeom prst="rect">
            <a:avLst/>
          </a:prstGeom>
        </p:spPr>
        <p:txBody>
          <a:bodyPr wrap="none">
            <a:spAutoFit/>
          </a:bodyPr>
          <a:lstStyle/>
          <a:p>
            <a:pPr algn="ctr"/>
            <a:r>
              <a:rPr lang="en-US" b="1" dirty="0" err="1" smtClean="0">
                <a:latin typeface="Sylfaen" pitchFamily="18" charset="0"/>
              </a:rPr>
              <a:t>რეზერვუარის</a:t>
            </a:r>
            <a:r>
              <a:rPr lang="en-US" b="1" dirty="0" smtClean="0">
                <a:latin typeface="Sylfaen" pitchFamily="18" charset="0"/>
              </a:rPr>
              <a:t> </a:t>
            </a:r>
            <a:r>
              <a:rPr lang="en-US" b="1" dirty="0" err="1" smtClean="0">
                <a:latin typeface="Sylfaen" pitchFamily="18" charset="0"/>
              </a:rPr>
              <a:t>განთავსების</a:t>
            </a:r>
            <a:r>
              <a:rPr lang="en-US" b="1" dirty="0" smtClean="0">
                <a:latin typeface="Sylfaen" pitchFamily="18" charset="0"/>
              </a:rPr>
              <a:t> </a:t>
            </a:r>
            <a:r>
              <a:rPr lang="en-US" b="1" dirty="0" err="1" smtClean="0">
                <a:latin typeface="Sylfaen" pitchFamily="18" charset="0"/>
              </a:rPr>
              <a:t>ალტერნატიული</a:t>
            </a:r>
            <a:r>
              <a:rPr lang="en-US" b="1" dirty="0" smtClean="0">
                <a:latin typeface="Sylfaen" pitchFamily="18" charset="0"/>
              </a:rPr>
              <a:t> </a:t>
            </a:r>
            <a:r>
              <a:rPr lang="en-US" b="1" dirty="0" err="1" smtClean="0">
                <a:latin typeface="Sylfaen" pitchFamily="18" charset="0"/>
              </a:rPr>
              <a:t>ვარიანტები</a:t>
            </a:r>
            <a:r>
              <a:rPr lang="en-US" b="1" dirty="0" smtClean="0">
                <a:latin typeface="Sylfaen"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28744" y="666753"/>
            <a:ext cx="11333018" cy="830997"/>
          </a:xfrm>
          <a:prstGeom prst="rect">
            <a:avLst/>
          </a:prstGeom>
        </p:spPr>
        <p:txBody>
          <a:bodyPr wrap="square">
            <a:spAutoFit/>
          </a:bodyPr>
          <a:lstStyle/>
          <a:p>
            <a:pPr algn="ctr"/>
            <a:r>
              <a:rPr lang="ru-RU" sz="2000" b="1" dirty="0" smtClean="0"/>
              <a:t>გარემოზე   შესაძლო   ზემოქმედების სახეები</a:t>
            </a:r>
            <a:r>
              <a:rPr lang="ru-RU" sz="2000" dirty="0" smtClean="0"/>
              <a:t/>
            </a:r>
            <a:br>
              <a:rPr lang="ru-RU" sz="2000" dirty="0" smtClean="0"/>
            </a:br>
            <a:endParaRPr lang="ru-RU" sz="2800" dirty="0"/>
          </a:p>
        </p:txBody>
      </p:sp>
      <p:sp>
        <p:nvSpPr>
          <p:cNvPr id="4" name="Rectangle 3"/>
          <p:cNvSpPr/>
          <p:nvPr/>
        </p:nvSpPr>
        <p:spPr>
          <a:xfrm>
            <a:off x="1214203" y="1443841"/>
            <a:ext cx="9833547" cy="5047536"/>
          </a:xfrm>
          <a:prstGeom prst="rect">
            <a:avLst/>
          </a:prstGeom>
        </p:spPr>
        <p:txBody>
          <a:bodyPr wrap="square">
            <a:spAutoFit/>
          </a:bodyPr>
          <a:lstStyle/>
          <a:p>
            <a:pPr algn="just"/>
            <a:r>
              <a:rPr lang="ru-RU" sz="1600" dirty="0" smtClean="0">
                <a:latin typeface="Sylfaen" pitchFamily="18" charset="0"/>
              </a:rPr>
              <a:t>საქმიანობის განხორციელებისას მოსალოდნელია და გზშ-ს პროცესში დეტალურად შესწავლილი იქნება შემდეგი სახის ზემოქმედებები: </a:t>
            </a:r>
            <a:endParaRPr lang="ka-GE" sz="1600" dirty="0" smtClean="0">
              <a:latin typeface="Sylfaen" pitchFamily="18" charset="0"/>
            </a:endParaRPr>
          </a:p>
          <a:p>
            <a:pPr algn="just"/>
            <a:endParaRPr lang="en-US" sz="1600" dirty="0" smtClean="0">
              <a:latin typeface="Sylfaen" pitchFamily="18" charset="0"/>
            </a:endParaRPr>
          </a:p>
          <a:p>
            <a:pPr lvl="0" algn="just">
              <a:buFont typeface="Wingdings" pitchFamily="2" charset="2"/>
              <a:buChar char="Ø"/>
            </a:pPr>
            <a:r>
              <a:rPr lang="ru-RU" sz="1600" dirty="0" smtClean="0">
                <a:latin typeface="Sylfaen" pitchFamily="18" charset="0"/>
              </a:rPr>
              <a:t> ატმოსფერულ ჰაერში მავნე ნივთიერებების ემისიები და ხმაურის გავრცელება; </a:t>
            </a:r>
            <a:endParaRPr lang="en-US" sz="1600" dirty="0" smtClean="0">
              <a:latin typeface="Sylfaen" pitchFamily="18" charset="0"/>
            </a:endParaRPr>
          </a:p>
          <a:p>
            <a:pPr lvl="0" algn="just">
              <a:buFont typeface="Wingdings" pitchFamily="2" charset="2"/>
              <a:buChar char="Ø"/>
            </a:pPr>
            <a:r>
              <a:rPr lang="ru-RU" sz="1600" dirty="0" smtClean="0">
                <a:latin typeface="Sylfaen" pitchFamily="18" charset="0"/>
              </a:rPr>
              <a:t> ნიადაგისა და გრუნტის დაბინძურების რისკები; </a:t>
            </a:r>
            <a:endParaRPr lang="en-US" sz="1600" dirty="0" smtClean="0">
              <a:latin typeface="Sylfaen" pitchFamily="18" charset="0"/>
            </a:endParaRPr>
          </a:p>
          <a:p>
            <a:pPr lvl="0" algn="just">
              <a:buFont typeface="Wingdings" pitchFamily="2" charset="2"/>
              <a:buChar char="Ø"/>
            </a:pPr>
            <a:r>
              <a:rPr lang="ru-RU" sz="1600" dirty="0" smtClean="0">
                <a:latin typeface="Sylfaen" pitchFamily="18" charset="0"/>
              </a:rPr>
              <a:t> ბიოლოგიურ გარემოზე ზემოქმედება; </a:t>
            </a:r>
            <a:endParaRPr lang="en-US" sz="1600" dirty="0" smtClean="0">
              <a:latin typeface="Sylfaen" pitchFamily="18" charset="0"/>
            </a:endParaRPr>
          </a:p>
          <a:p>
            <a:pPr lvl="0" algn="just">
              <a:buFont typeface="Wingdings" pitchFamily="2" charset="2"/>
              <a:buChar char="Ø"/>
            </a:pPr>
            <a:r>
              <a:rPr lang="ru-RU" sz="1600" dirty="0" smtClean="0">
                <a:latin typeface="Sylfaen" pitchFamily="18" charset="0"/>
              </a:rPr>
              <a:t> მიწისქვეშა წყლების დაბინძურების რისკები; </a:t>
            </a:r>
            <a:endParaRPr lang="en-US" sz="1600" dirty="0" smtClean="0">
              <a:latin typeface="Sylfaen" pitchFamily="18" charset="0"/>
            </a:endParaRPr>
          </a:p>
          <a:p>
            <a:pPr lvl="0" algn="just">
              <a:buFont typeface="Wingdings" pitchFamily="2" charset="2"/>
              <a:buChar char="Ø"/>
            </a:pPr>
            <a:r>
              <a:rPr lang="ru-RU" sz="1600" dirty="0" smtClean="0">
                <a:latin typeface="Sylfaen" pitchFamily="18" charset="0"/>
              </a:rPr>
              <a:t> ზედაპირული წყლების დაბინძურების რისკები; </a:t>
            </a:r>
            <a:endParaRPr lang="en-US" sz="1600" dirty="0" smtClean="0">
              <a:latin typeface="Sylfaen" pitchFamily="18" charset="0"/>
            </a:endParaRPr>
          </a:p>
          <a:p>
            <a:pPr lvl="0" algn="just">
              <a:buFont typeface="Wingdings" pitchFamily="2" charset="2"/>
              <a:buChar char="Ø"/>
            </a:pPr>
            <a:r>
              <a:rPr lang="ru-RU" sz="1600" dirty="0" smtClean="0">
                <a:latin typeface="Sylfaen" pitchFamily="18" charset="0"/>
              </a:rPr>
              <a:t> ნარჩენების წარმოქმნის და მართვის შედეგად მოსალოდნელი ზემოქმედება; </a:t>
            </a:r>
            <a:endParaRPr lang="en-US" sz="1600" dirty="0" smtClean="0">
              <a:latin typeface="Sylfaen" pitchFamily="18" charset="0"/>
            </a:endParaRPr>
          </a:p>
          <a:p>
            <a:pPr lvl="0" algn="just">
              <a:buFont typeface="Wingdings" pitchFamily="2" charset="2"/>
              <a:buChar char="Ø"/>
            </a:pPr>
            <a:r>
              <a:rPr lang="ru-RU" sz="1600" dirty="0" smtClean="0">
                <a:latin typeface="Sylfaen" pitchFamily="18" charset="0"/>
              </a:rPr>
              <a:t> ზემოქმედება ადამიანის ჯანმრთელობასა და უსაფრთხოებაზე; </a:t>
            </a:r>
            <a:endParaRPr lang="en-US" sz="1600" dirty="0" smtClean="0">
              <a:latin typeface="Sylfaen" pitchFamily="18" charset="0"/>
            </a:endParaRPr>
          </a:p>
          <a:p>
            <a:pPr lvl="0" algn="just">
              <a:buFont typeface="Wingdings" pitchFamily="2" charset="2"/>
              <a:buChar char="Ø"/>
            </a:pPr>
            <a:r>
              <a:rPr lang="ru-RU" sz="1600" dirty="0" smtClean="0">
                <a:latin typeface="Sylfaen" pitchFamily="18" charset="0"/>
              </a:rPr>
              <a:t> კუმულაციური ზემოქმედება. </a:t>
            </a:r>
            <a:endParaRPr lang="ka-GE" sz="1600" dirty="0" smtClean="0">
              <a:latin typeface="Sylfaen" pitchFamily="18" charset="0"/>
            </a:endParaRPr>
          </a:p>
          <a:p>
            <a:pPr lvl="0" algn="just">
              <a:buFont typeface="Wingdings" pitchFamily="2" charset="2"/>
              <a:buChar char="Ø"/>
            </a:pPr>
            <a:endParaRPr lang="ka-GE" sz="1600" dirty="0" smtClean="0">
              <a:latin typeface="Sylfaen" pitchFamily="18" charset="0"/>
            </a:endParaRPr>
          </a:p>
          <a:p>
            <a:pPr algn="just"/>
            <a:r>
              <a:rPr lang="ru-RU" sz="1600" dirty="0" smtClean="0">
                <a:latin typeface="Sylfaen" pitchFamily="18" charset="0"/>
              </a:rPr>
              <a:t>შპს „ჯორჯიან პეტროლიუმი“-ის ტერიტორი</a:t>
            </a:r>
            <a:r>
              <a:rPr lang="ka-GE" sz="1600" dirty="0" smtClean="0">
                <a:latin typeface="Sylfaen" pitchFamily="18" charset="0"/>
              </a:rPr>
              <a:t>იტორიიდან უახლოესი დაცული ტერიტორია- აჯამეთის აღკვეთილის ტერიტორია დაშორებულია 23 კილომეტრით, ანუ ის</a:t>
            </a:r>
            <a:r>
              <a:rPr lang="ru-RU" sz="1600" dirty="0" smtClean="0">
                <a:latin typeface="Sylfaen" pitchFamily="18" charset="0"/>
              </a:rPr>
              <a:t> არ მდებარეობს დაცული ტერიტორიების სიახლოვეს</a:t>
            </a:r>
            <a:r>
              <a:rPr lang="ka-GE" sz="1600" dirty="0" smtClean="0">
                <a:latin typeface="Sylfaen" pitchFamily="18" charset="0"/>
              </a:rPr>
              <a:t>.</a:t>
            </a:r>
            <a:r>
              <a:rPr lang="ru-RU" sz="1600" dirty="0" smtClean="0">
                <a:latin typeface="Sylfaen" pitchFamily="18" charset="0"/>
              </a:rPr>
              <a:t> კულტურული მემკვიდრეობის ძეგლების დაშორება საწარმოდან, გამორიცხავს მასზე ზემოქმედებას. საპროექტო ტერიტორიასთან უახლოესი </a:t>
            </a:r>
            <a:r>
              <a:rPr lang="ka-GE" sz="1600" dirty="0" smtClean="0">
                <a:latin typeface="Sylfaen" pitchFamily="18" charset="0"/>
              </a:rPr>
              <a:t>ობიექტი აეროპორტის ტერმინალი</a:t>
            </a:r>
            <a:r>
              <a:rPr lang="ru-RU" sz="1600" dirty="0" smtClean="0">
                <a:latin typeface="Sylfaen" pitchFamily="18" charset="0"/>
              </a:rPr>
              <a:t> მდებარეობს </a:t>
            </a:r>
            <a:r>
              <a:rPr lang="ka-GE" sz="1600" dirty="0" smtClean="0">
                <a:latin typeface="Sylfaen" pitchFamily="18" charset="0"/>
              </a:rPr>
              <a:t>240</a:t>
            </a:r>
            <a:r>
              <a:rPr lang="ru-RU" sz="1600" dirty="0" smtClean="0">
                <a:latin typeface="Sylfaen" pitchFamily="18" charset="0"/>
              </a:rPr>
              <a:t> მ-ით</a:t>
            </a:r>
            <a:r>
              <a:rPr lang="ka-GE" sz="1600" dirty="0" smtClean="0">
                <a:latin typeface="Sylfaen" pitchFamily="18" charset="0"/>
              </a:rPr>
              <a:t>. </a:t>
            </a:r>
            <a:r>
              <a:rPr lang="ru-RU" sz="1600" dirty="0" smtClean="0">
                <a:latin typeface="Sylfaen" pitchFamily="18" charset="0"/>
              </a:rPr>
              <a:t>საპროექტო ტერიტორიაზე წითელი ნუსხით დაცული მცენარეები და ცხოველები არ დაფიქსირებულა. ასევე მშენებლობის დაბალი მასშტაბის გამო, გეოლოგიური საშიშროებების რისკები არ არსებობს. </a:t>
            </a:r>
            <a:endParaRPr lang="en-US" sz="1600" dirty="0" smtClean="0">
              <a:latin typeface="Sylfaen" pitchFamily="18" charset="0"/>
            </a:endParaRPr>
          </a:p>
          <a:p>
            <a:pPr lvl="0" algn="just"/>
            <a:endParaRPr lang="en-US" dirty="0">
              <a:latin typeface="Sylfaen" pitchFamily="18" charset="0"/>
            </a:endParaRPr>
          </a:p>
        </p:txBody>
      </p:sp>
    </p:spTree>
    <p:extLst>
      <p:ext uri="{BB962C8B-B14F-4D97-AF65-F5344CB8AC3E}">
        <p14:creationId xmlns:p14="http://schemas.microsoft.com/office/powerpoint/2010/main" xmlns="" val="1531998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019331" y="1229194"/>
            <a:ext cx="996845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ატმოსფერული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ჰაერის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დაბინძურება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მოსალოდნელია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ავტოცისტერნების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დაცლისას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სარეზერვუარო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პარკში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რეზერვუარების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შევსებისას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ავტოესტაკადაზე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ავტოცისტერნების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შევსებისას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სატუმბი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დანადგარების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ჩობალური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სამკვრივებლებიდან</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აღნიშნული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გაფრქვევები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წარმოადგენენ</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ატმოსფერულ</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ჰაერში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მავნე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ნივთიერებათა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გამოყოფის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სტაციონარულ</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წყაროებს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ka-GE" sz="16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p:txBody>
      </p:sp>
      <p:sp>
        <p:nvSpPr>
          <p:cNvPr id="6" name="Rectangle 5"/>
          <p:cNvSpPr/>
          <p:nvPr/>
        </p:nvSpPr>
        <p:spPr>
          <a:xfrm>
            <a:off x="3280534" y="471154"/>
            <a:ext cx="5181227" cy="369332"/>
          </a:xfrm>
          <a:prstGeom prst="rect">
            <a:avLst/>
          </a:prstGeom>
        </p:spPr>
        <p:txBody>
          <a:bodyPr wrap="none">
            <a:spAutoFit/>
          </a:bodyPr>
          <a:lstStyle/>
          <a:p>
            <a:pPr lvl="0" algn="just" fontAlgn="base">
              <a:spcBef>
                <a:spcPct val="0"/>
              </a:spcBef>
              <a:spcAft>
                <a:spcPct val="0"/>
              </a:spcAft>
            </a:pPr>
            <a:r>
              <a:rPr lang="ru-RU" b="1" u="sng" dirty="0" smtClean="0">
                <a:solidFill>
                  <a:srgbClr val="000000"/>
                </a:solidFill>
                <a:latin typeface="Sylfaen" pitchFamily="18" charset="0"/>
                <a:ea typeface="Times New Roman" pitchFamily="18" charset="0"/>
                <a:cs typeface="Times New Roman" pitchFamily="18" charset="0"/>
              </a:rPr>
              <a:t>ატმოსფერულ ჰაერში ემისიები </a:t>
            </a:r>
            <a:r>
              <a:rPr lang="en-US" b="1" u="sng" dirty="0" err="1" smtClean="0">
                <a:solidFill>
                  <a:srgbClr val="000000"/>
                </a:solidFill>
                <a:latin typeface="Sylfaen" pitchFamily="18" charset="0"/>
                <a:ea typeface="Times New Roman" pitchFamily="18" charset="0"/>
                <a:cs typeface="Times New Roman" pitchFamily="18" charset="0"/>
              </a:rPr>
              <a:t>და</a:t>
            </a:r>
            <a:r>
              <a:rPr lang="en-US" b="1" u="sng" dirty="0" smtClean="0">
                <a:solidFill>
                  <a:srgbClr val="000000"/>
                </a:solidFill>
                <a:latin typeface="Sylfaen" pitchFamily="18" charset="0"/>
                <a:ea typeface="Times New Roman" pitchFamily="18" charset="0"/>
                <a:cs typeface="Times New Roman" pitchFamily="18" charset="0"/>
              </a:rPr>
              <a:t> ზემოქმედება</a:t>
            </a:r>
            <a:endParaRPr lang="en-US" dirty="0" smtClean="0">
              <a:latin typeface="Sylfaen" pitchFamily="18" charset="0"/>
              <a:cs typeface="Arial" pitchFamily="34" charset="0"/>
            </a:endParaRPr>
          </a:p>
        </p:txBody>
      </p:sp>
      <p:sp>
        <p:nvSpPr>
          <p:cNvPr id="7" name="Rectangle 6"/>
          <p:cNvSpPr/>
          <p:nvPr/>
        </p:nvSpPr>
        <p:spPr>
          <a:xfrm>
            <a:off x="1079292" y="2342614"/>
            <a:ext cx="10013429" cy="1569660"/>
          </a:xfrm>
          <a:prstGeom prst="rect">
            <a:avLst/>
          </a:prstGeom>
        </p:spPr>
        <p:txBody>
          <a:bodyPr wrap="square">
            <a:spAutoFit/>
          </a:bodyPr>
          <a:lstStyle/>
          <a:p>
            <a:pPr algn="just"/>
            <a:r>
              <a:rPr lang="en-US" sz="1600" dirty="0" err="1" smtClean="0">
                <a:latin typeface="Sylfaen" pitchFamily="18" charset="0"/>
              </a:rPr>
              <a:t>გაფრქვევის</a:t>
            </a:r>
            <a:r>
              <a:rPr lang="en-US" sz="1600" dirty="0" smtClean="0">
                <a:latin typeface="Sylfaen" pitchFamily="18" charset="0"/>
              </a:rPr>
              <a:t> </a:t>
            </a:r>
            <a:r>
              <a:rPr lang="ka-GE" sz="1600" dirty="0" smtClean="0">
                <a:latin typeface="Sylfaen" pitchFamily="18" charset="0"/>
              </a:rPr>
              <a:t>წინასწარ განსაზღრული სავარაუდო </a:t>
            </a:r>
            <a:r>
              <a:rPr lang="en-US" sz="1600" dirty="0" err="1" smtClean="0">
                <a:latin typeface="Sylfaen" pitchFamily="18" charset="0"/>
              </a:rPr>
              <a:t>წყაროებია</a:t>
            </a:r>
            <a:r>
              <a:rPr lang="en-US" sz="1600" dirty="0" smtClean="0">
                <a:latin typeface="Sylfaen" pitchFamily="18" charset="0"/>
              </a:rPr>
              <a:t>: </a:t>
            </a:r>
            <a:r>
              <a:rPr lang="ka-GE" sz="1600" dirty="0" smtClean="0">
                <a:latin typeface="Sylfaen" pitchFamily="18" charset="0"/>
              </a:rPr>
              <a:t>ორი ცალი </a:t>
            </a:r>
            <a:r>
              <a:rPr lang="en-US" sz="1600" dirty="0" smtClean="0">
                <a:latin typeface="Sylfaen" pitchFamily="18" charset="0"/>
              </a:rPr>
              <a:t>2000 მ</a:t>
            </a:r>
            <a:r>
              <a:rPr lang="en-US" sz="1600" baseline="30000" dirty="0" smtClean="0">
                <a:latin typeface="Sylfaen" pitchFamily="18" charset="0"/>
              </a:rPr>
              <a:t>3</a:t>
            </a:r>
            <a:r>
              <a:rPr lang="en-US" sz="1600" dirty="0" smtClean="0">
                <a:latin typeface="Sylfaen" pitchFamily="18" charset="0"/>
              </a:rPr>
              <a:t> </a:t>
            </a:r>
            <a:r>
              <a:rPr lang="en-US" sz="1600" dirty="0" err="1" smtClean="0">
                <a:latin typeface="Sylfaen" pitchFamily="18" charset="0"/>
              </a:rPr>
              <a:t>მოცულობის</a:t>
            </a:r>
            <a:r>
              <a:rPr lang="ka-GE" sz="1600" dirty="0" smtClean="0">
                <a:latin typeface="Sylfaen" pitchFamily="18" charset="0"/>
              </a:rPr>
              <a:t>, ორ ცალ 1000 მ</a:t>
            </a:r>
            <a:r>
              <a:rPr lang="ka-GE" sz="1600" baseline="30000" dirty="0" smtClean="0">
                <a:latin typeface="Sylfaen" pitchFamily="18" charset="0"/>
              </a:rPr>
              <a:t>3</a:t>
            </a:r>
            <a:r>
              <a:rPr lang="ka-GE" sz="1600" dirty="0" smtClean="0">
                <a:latin typeface="Sylfaen" pitchFamily="18" charset="0"/>
              </a:rPr>
              <a:t> მოცულობის, </a:t>
            </a:r>
            <a:r>
              <a:rPr lang="en-US" sz="1600" dirty="0" err="1" smtClean="0">
                <a:latin typeface="Sylfaen" pitchFamily="18" charset="0"/>
              </a:rPr>
              <a:t>ერთი</a:t>
            </a:r>
            <a:r>
              <a:rPr lang="en-US" sz="1600" dirty="0" smtClean="0">
                <a:latin typeface="Sylfaen" pitchFamily="18" charset="0"/>
              </a:rPr>
              <a:t> </a:t>
            </a:r>
            <a:r>
              <a:rPr lang="ka-GE" sz="1600" dirty="0" smtClean="0">
                <a:latin typeface="Sylfaen" pitchFamily="18" charset="0"/>
              </a:rPr>
              <a:t>ცალი 400 მ</a:t>
            </a:r>
            <a:r>
              <a:rPr lang="ka-GE" sz="1600" baseline="30000" dirty="0" smtClean="0">
                <a:latin typeface="Sylfaen" pitchFamily="18" charset="0"/>
              </a:rPr>
              <a:t>3</a:t>
            </a:r>
            <a:r>
              <a:rPr lang="ka-GE" sz="1600" dirty="0" smtClean="0">
                <a:latin typeface="Sylfaen" pitchFamily="18" charset="0"/>
              </a:rPr>
              <a:t> მოცულობის და ორი ცალი 60 მ</a:t>
            </a:r>
            <a:r>
              <a:rPr lang="ka-GE" sz="1600" baseline="30000" dirty="0" smtClean="0">
                <a:latin typeface="Sylfaen" pitchFamily="18" charset="0"/>
              </a:rPr>
              <a:t>3</a:t>
            </a:r>
            <a:r>
              <a:rPr lang="ka-GE" sz="1600" dirty="0" smtClean="0">
                <a:latin typeface="Sylfaen" pitchFamily="18" charset="0"/>
              </a:rPr>
              <a:t> მოცულობის  </a:t>
            </a:r>
            <a:r>
              <a:rPr lang="en-US" sz="1600" dirty="0" err="1" smtClean="0">
                <a:latin typeface="Sylfaen" pitchFamily="18" charset="0"/>
              </a:rPr>
              <a:t>რეზერვუარებში</a:t>
            </a:r>
            <a:r>
              <a:rPr lang="en-US" sz="1600" dirty="0" smtClean="0">
                <a:latin typeface="Sylfaen" pitchFamily="18" charset="0"/>
              </a:rPr>
              <a:t> </a:t>
            </a:r>
            <a:r>
              <a:rPr lang="en-US" sz="1600" dirty="0" err="1" smtClean="0">
                <a:latin typeface="Sylfaen" pitchFamily="18" charset="0"/>
              </a:rPr>
              <a:t>საწვავის</a:t>
            </a:r>
            <a:r>
              <a:rPr lang="en-US" sz="1600" dirty="0" smtClean="0">
                <a:latin typeface="Sylfaen" pitchFamily="18" charset="0"/>
              </a:rPr>
              <a:t> </a:t>
            </a:r>
            <a:r>
              <a:rPr lang="en-US" sz="1600" dirty="0" err="1" smtClean="0">
                <a:latin typeface="Sylfaen" pitchFamily="18" charset="0"/>
              </a:rPr>
              <a:t>მიღება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შენახვა</a:t>
            </a:r>
            <a:r>
              <a:rPr lang="en-US" sz="1600" dirty="0" smtClean="0">
                <a:latin typeface="Sylfaen" pitchFamily="18" charset="0"/>
              </a:rPr>
              <a:t>, </a:t>
            </a:r>
            <a:r>
              <a:rPr lang="ka-GE" sz="1600" dirty="0" smtClean="0">
                <a:latin typeface="Sylfaen" pitchFamily="18" charset="0"/>
              </a:rPr>
              <a:t> დალექილი მასის ჩასხმა მიწისქვეშა ორ ცალ 5 მ</a:t>
            </a:r>
            <a:r>
              <a:rPr lang="ka-GE" sz="1600" baseline="30000" dirty="0" smtClean="0">
                <a:latin typeface="Sylfaen" pitchFamily="18" charset="0"/>
              </a:rPr>
              <a:t>3</a:t>
            </a:r>
            <a:r>
              <a:rPr lang="ka-GE" sz="1600" dirty="0" smtClean="0">
                <a:latin typeface="Sylfaen" pitchFamily="18" charset="0"/>
              </a:rPr>
              <a:t> მოცულობის რეზერვუარებში. </a:t>
            </a:r>
            <a:r>
              <a:rPr lang="en-US" sz="1600" dirty="0" err="1" smtClean="0">
                <a:latin typeface="Sylfaen" pitchFamily="18" charset="0"/>
              </a:rPr>
              <a:t>საავტომობილო</a:t>
            </a:r>
            <a:r>
              <a:rPr lang="en-US" sz="1600" dirty="0" smtClean="0">
                <a:latin typeface="Sylfaen" pitchFamily="18" charset="0"/>
              </a:rPr>
              <a:t> </a:t>
            </a:r>
            <a:r>
              <a:rPr lang="en-US" sz="1600" dirty="0" err="1" smtClean="0">
                <a:latin typeface="Sylfaen" pitchFamily="18" charset="0"/>
              </a:rPr>
              <a:t>ესტაკადაზე</a:t>
            </a:r>
            <a:r>
              <a:rPr lang="en-US" sz="1600" dirty="0" smtClean="0">
                <a:latin typeface="Sylfaen" pitchFamily="18" charset="0"/>
              </a:rPr>
              <a:t> </a:t>
            </a:r>
            <a:r>
              <a:rPr lang="en-US" sz="1600" dirty="0" err="1" smtClean="0">
                <a:latin typeface="Sylfaen" pitchFamily="18" charset="0"/>
              </a:rPr>
              <a:t>ავტოცისტერნების</a:t>
            </a:r>
            <a:r>
              <a:rPr lang="en-US" sz="1600" dirty="0" smtClean="0">
                <a:latin typeface="Sylfaen" pitchFamily="18" charset="0"/>
              </a:rPr>
              <a:t> </a:t>
            </a:r>
            <a:r>
              <a:rPr lang="en-US" sz="1600" dirty="0" err="1" smtClean="0">
                <a:latin typeface="Sylfaen" pitchFamily="18" charset="0"/>
              </a:rPr>
              <a:t>საწვავით</a:t>
            </a:r>
            <a:r>
              <a:rPr lang="en-US" sz="1600" dirty="0" smtClean="0">
                <a:latin typeface="Sylfaen" pitchFamily="18" charset="0"/>
              </a:rPr>
              <a:t> </a:t>
            </a:r>
            <a:r>
              <a:rPr lang="en-US" sz="1600" dirty="0" err="1" smtClean="0">
                <a:latin typeface="Sylfaen" pitchFamily="18" charset="0"/>
              </a:rPr>
              <a:t>შევსება</a:t>
            </a:r>
            <a:r>
              <a:rPr lang="en-US" sz="1600" dirty="0" smtClean="0">
                <a:latin typeface="Sylfaen" pitchFamily="18" charset="0"/>
              </a:rPr>
              <a:t>, </a:t>
            </a:r>
            <a:r>
              <a:rPr lang="en-US" sz="1600" dirty="0" err="1" smtClean="0">
                <a:latin typeface="Sylfaen" pitchFamily="18" charset="0"/>
              </a:rPr>
              <a:t>სატუმბი</a:t>
            </a:r>
            <a:r>
              <a:rPr lang="en-US" sz="1600" dirty="0" smtClean="0">
                <a:latin typeface="Sylfaen" pitchFamily="18" charset="0"/>
              </a:rPr>
              <a:t> </a:t>
            </a:r>
            <a:r>
              <a:rPr lang="en-US" sz="1600" dirty="0" err="1" smtClean="0">
                <a:latin typeface="Sylfaen" pitchFamily="18" charset="0"/>
              </a:rPr>
              <a:t>სადგური</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გამწმენდი</a:t>
            </a:r>
            <a:r>
              <a:rPr lang="en-US" sz="1600" dirty="0" smtClean="0">
                <a:latin typeface="Sylfaen" pitchFamily="18" charset="0"/>
              </a:rPr>
              <a:t> </a:t>
            </a:r>
            <a:r>
              <a:rPr lang="en-US" sz="1600" dirty="0" err="1" smtClean="0">
                <a:latin typeface="Sylfaen" pitchFamily="18" charset="0"/>
              </a:rPr>
              <a:t>დანადგარი</a:t>
            </a:r>
            <a:r>
              <a:rPr lang="ka-GE" sz="1600" dirty="0" smtClean="0">
                <a:latin typeface="Sylfaen" pitchFamily="18" charset="0"/>
              </a:rPr>
              <a:t>. </a:t>
            </a:r>
          </a:p>
          <a:p>
            <a:pPr algn="just"/>
            <a:endParaRPr lang="en-US" sz="1600" dirty="0">
              <a:latin typeface="Sylfaen" pitchFamily="18" charset="0"/>
            </a:endParaRPr>
          </a:p>
        </p:txBody>
      </p:sp>
      <p:sp>
        <p:nvSpPr>
          <p:cNvPr id="8" name="Rectangle 7"/>
          <p:cNvSpPr/>
          <p:nvPr/>
        </p:nvSpPr>
        <p:spPr>
          <a:xfrm>
            <a:off x="1109272" y="3687502"/>
            <a:ext cx="9923489" cy="1077218"/>
          </a:xfrm>
          <a:prstGeom prst="rect">
            <a:avLst/>
          </a:prstGeom>
        </p:spPr>
        <p:txBody>
          <a:bodyPr wrap="square">
            <a:spAutoFit/>
          </a:bodyPr>
          <a:lstStyle/>
          <a:p>
            <a:pPr algn="just"/>
            <a:r>
              <a:rPr lang="en-US" sz="1600" dirty="0" err="1" smtClean="0">
                <a:latin typeface="Sylfaen" pitchFamily="18" charset="0"/>
              </a:rPr>
              <a:t>რადგან</a:t>
            </a:r>
            <a:r>
              <a:rPr lang="en-US" sz="1600" dirty="0" smtClean="0">
                <a:latin typeface="Sylfaen" pitchFamily="18" charset="0"/>
              </a:rPr>
              <a:t> </a:t>
            </a:r>
            <a:r>
              <a:rPr lang="en-US" sz="1600" dirty="0" err="1" smtClean="0">
                <a:latin typeface="Sylfaen" pitchFamily="18" charset="0"/>
              </a:rPr>
              <a:t>უახლოესი</a:t>
            </a:r>
            <a:r>
              <a:rPr lang="en-US" sz="1600" dirty="0" smtClean="0">
                <a:latin typeface="Sylfaen" pitchFamily="18" charset="0"/>
              </a:rPr>
              <a:t> </a:t>
            </a:r>
            <a:r>
              <a:rPr lang="en-US" sz="1600" dirty="0" err="1" smtClean="0">
                <a:latin typeface="Sylfaen" pitchFamily="18" charset="0"/>
              </a:rPr>
              <a:t>დასახლებული</a:t>
            </a:r>
            <a:r>
              <a:rPr lang="en-US" sz="1600" dirty="0" smtClean="0">
                <a:latin typeface="Sylfaen" pitchFamily="18" charset="0"/>
              </a:rPr>
              <a:t> </a:t>
            </a:r>
            <a:r>
              <a:rPr lang="en-US" sz="1600" dirty="0" err="1" smtClean="0">
                <a:latin typeface="Sylfaen" pitchFamily="18" charset="0"/>
              </a:rPr>
              <a:t>პუნქტი</a:t>
            </a:r>
            <a:r>
              <a:rPr lang="en-US" sz="1600" dirty="0" smtClean="0">
                <a:latin typeface="Sylfaen" pitchFamily="18" charset="0"/>
              </a:rPr>
              <a:t> </a:t>
            </a:r>
            <a:r>
              <a:rPr lang="en-US" sz="1600" dirty="0" err="1" smtClean="0">
                <a:latin typeface="Sylfaen" pitchFamily="18" charset="0"/>
              </a:rPr>
              <a:t>დაცილებულია</a:t>
            </a:r>
            <a:r>
              <a:rPr lang="en-US" sz="1600" dirty="0" smtClean="0">
                <a:latin typeface="Sylfaen" pitchFamily="18" charset="0"/>
              </a:rPr>
              <a:t>  </a:t>
            </a:r>
            <a:r>
              <a:rPr lang="en-US" sz="1600" dirty="0" err="1" smtClean="0">
                <a:latin typeface="Sylfaen" pitchFamily="18" charset="0"/>
              </a:rPr>
              <a:t>ობიექტის</a:t>
            </a:r>
            <a:r>
              <a:rPr lang="en-US" sz="1600" dirty="0" smtClean="0">
                <a:latin typeface="Sylfaen" pitchFamily="18" charset="0"/>
              </a:rPr>
              <a:t> </a:t>
            </a:r>
            <a:r>
              <a:rPr lang="en-US" sz="1600" dirty="0" err="1" smtClean="0">
                <a:latin typeface="Sylfaen" pitchFamily="18" charset="0"/>
              </a:rPr>
              <a:t>შესაბამისად</a:t>
            </a:r>
            <a:r>
              <a:rPr lang="en-US" sz="1600" dirty="0" smtClean="0">
                <a:latin typeface="Sylfaen" pitchFamily="18" charset="0"/>
              </a:rPr>
              <a:t>  </a:t>
            </a:r>
            <a:r>
              <a:rPr lang="ka-GE" sz="1600" dirty="0" smtClean="0">
                <a:latin typeface="Sylfaen" pitchFamily="18" charset="0"/>
              </a:rPr>
              <a:t>2.7</a:t>
            </a:r>
            <a:r>
              <a:rPr lang="en-US" sz="1600" dirty="0" smtClean="0">
                <a:latin typeface="Sylfaen" pitchFamily="18" charset="0"/>
              </a:rPr>
              <a:t> </a:t>
            </a:r>
            <a:r>
              <a:rPr lang="en-US" sz="1600" dirty="0" err="1" smtClean="0">
                <a:latin typeface="Sylfaen" pitchFamily="18" charset="0"/>
              </a:rPr>
              <a:t>კმ-ით</a:t>
            </a:r>
            <a:r>
              <a:rPr lang="en-US" sz="1600" dirty="0" smtClean="0">
                <a:latin typeface="Sylfaen" pitchFamily="18" charset="0"/>
              </a:rPr>
              <a:t>, </a:t>
            </a:r>
            <a:r>
              <a:rPr lang="ka-GE" sz="1600" dirty="0" smtClean="0">
                <a:latin typeface="Sylfaen" pitchFamily="18" charset="0"/>
              </a:rPr>
              <a:t>ხოლო აეროპორტის ტერმინალი 240 მეტრი მანძილით, ამიტომ </a:t>
            </a:r>
            <a:r>
              <a:rPr lang="en-US" sz="1600" dirty="0" smtClean="0">
                <a:latin typeface="Sylfaen" pitchFamily="18" charset="0"/>
              </a:rPr>
              <a:t> </a:t>
            </a:r>
            <a:r>
              <a:rPr lang="en-US" sz="1600" dirty="0" err="1" smtClean="0">
                <a:latin typeface="Sylfaen" pitchFamily="18" charset="0"/>
              </a:rPr>
              <a:t>გაანგარიშებული</a:t>
            </a:r>
            <a:r>
              <a:rPr lang="en-US" sz="1600" dirty="0" smtClean="0">
                <a:latin typeface="Sylfaen" pitchFamily="18" charset="0"/>
              </a:rPr>
              <a:t> </a:t>
            </a:r>
            <a:r>
              <a:rPr lang="en-US" sz="1600" dirty="0" err="1" smtClean="0">
                <a:latin typeface="Sylfaen" pitchFamily="18" charset="0"/>
              </a:rPr>
              <a:t>ემისიების</a:t>
            </a:r>
            <a:r>
              <a:rPr lang="en-US" sz="1600" dirty="0" smtClean="0">
                <a:latin typeface="Sylfaen" pitchFamily="18" charset="0"/>
              </a:rPr>
              <a:t> </a:t>
            </a:r>
            <a:r>
              <a:rPr lang="en-US" sz="1600" dirty="0" err="1" smtClean="0">
                <a:latin typeface="Sylfaen" pitchFamily="18" charset="0"/>
              </a:rPr>
              <a:t>შესაბამისად</a:t>
            </a:r>
            <a:r>
              <a:rPr lang="en-US" sz="1600" dirty="0" smtClean="0">
                <a:latin typeface="Sylfaen" pitchFamily="18" charset="0"/>
              </a:rPr>
              <a:t>,  </a:t>
            </a:r>
            <a:r>
              <a:rPr lang="en-US" sz="1600" dirty="0" err="1" smtClean="0">
                <a:latin typeface="Sylfaen" pitchFamily="18" charset="0"/>
              </a:rPr>
              <a:t>ჰაერის</a:t>
            </a:r>
            <a:r>
              <a:rPr lang="en-US" sz="1600" dirty="0" smtClean="0">
                <a:latin typeface="Sylfaen" pitchFamily="18" charset="0"/>
              </a:rPr>
              <a:t> </a:t>
            </a:r>
            <a:r>
              <a:rPr lang="en-US" sz="1600" dirty="0" err="1" smtClean="0">
                <a:latin typeface="Sylfaen" pitchFamily="18" charset="0"/>
              </a:rPr>
              <a:t>ხარისხის</a:t>
            </a:r>
            <a:r>
              <a:rPr lang="en-US" sz="1600" dirty="0" smtClean="0">
                <a:latin typeface="Sylfaen" pitchFamily="18" charset="0"/>
              </a:rPr>
              <a:t> </a:t>
            </a:r>
            <a:r>
              <a:rPr lang="en-US" sz="1600" dirty="0" err="1" smtClean="0">
                <a:latin typeface="Sylfaen" pitchFamily="18" charset="0"/>
              </a:rPr>
              <a:t>მოდელირება</a:t>
            </a:r>
            <a:r>
              <a:rPr lang="en-US" sz="1600" dirty="0" smtClean="0">
                <a:latin typeface="Sylfaen" pitchFamily="18" charset="0"/>
              </a:rPr>
              <a:t> </a:t>
            </a:r>
            <a:r>
              <a:rPr lang="en-US" sz="1600" dirty="0" err="1" smtClean="0">
                <a:latin typeface="Sylfaen" pitchFamily="18" charset="0"/>
              </a:rPr>
              <a:t>შესრულდ</a:t>
            </a:r>
            <a:r>
              <a:rPr lang="ka-GE" sz="1600" dirty="0" smtClean="0">
                <a:latin typeface="Sylfaen" pitchFamily="18" charset="0"/>
              </a:rPr>
              <a:t>ება</a:t>
            </a:r>
            <a:r>
              <a:rPr lang="en-US" sz="1600" dirty="0" smtClean="0">
                <a:latin typeface="Sylfaen" pitchFamily="18" charset="0"/>
              </a:rPr>
              <a:t> </a:t>
            </a:r>
            <a:r>
              <a:rPr lang="en-US" sz="1600" dirty="0" err="1" smtClean="0">
                <a:latin typeface="Sylfaen" pitchFamily="18" charset="0"/>
              </a:rPr>
              <a:t>ობიექტის</a:t>
            </a:r>
            <a:r>
              <a:rPr lang="en-US" sz="1600" dirty="0" smtClean="0">
                <a:latin typeface="Sylfaen" pitchFamily="18" charset="0"/>
              </a:rPr>
              <a:t> </a:t>
            </a:r>
            <a:r>
              <a:rPr lang="en-US" sz="1600" dirty="0" err="1" smtClean="0">
                <a:latin typeface="Sylfaen" pitchFamily="18" charset="0"/>
              </a:rPr>
              <a:t>წყაროებიდან</a:t>
            </a:r>
            <a:r>
              <a:rPr lang="en-US" sz="1600" dirty="0" smtClean="0">
                <a:latin typeface="Sylfaen" pitchFamily="18" charset="0"/>
              </a:rPr>
              <a:t> </a:t>
            </a:r>
            <a:r>
              <a:rPr lang="ka-GE" sz="1600" dirty="0" smtClean="0">
                <a:latin typeface="Sylfaen" pitchFamily="18" charset="0"/>
              </a:rPr>
              <a:t>240 </a:t>
            </a:r>
            <a:r>
              <a:rPr lang="en-US" sz="1600" dirty="0" err="1" smtClean="0">
                <a:latin typeface="Sylfaen" pitchFamily="18" charset="0"/>
              </a:rPr>
              <a:t>მეტრიანი</a:t>
            </a:r>
            <a:r>
              <a:rPr lang="en-US" sz="1600" dirty="0" smtClean="0">
                <a:latin typeface="Sylfaen" pitchFamily="18" charset="0"/>
              </a:rPr>
              <a:t> </a:t>
            </a:r>
            <a:r>
              <a:rPr lang="en-US" sz="1600" dirty="0" err="1" smtClean="0">
                <a:latin typeface="Sylfaen" pitchFamily="18" charset="0"/>
              </a:rPr>
              <a:t>ნორმირებული</a:t>
            </a:r>
            <a:r>
              <a:rPr lang="en-US" sz="1600" dirty="0" smtClean="0">
                <a:latin typeface="Sylfaen" pitchFamily="18" charset="0"/>
              </a:rPr>
              <a:t> </a:t>
            </a:r>
            <a:r>
              <a:rPr lang="en-US" sz="1600" dirty="0" err="1" smtClean="0">
                <a:latin typeface="Sylfaen" pitchFamily="18" charset="0"/>
              </a:rPr>
              <a:t>ზონის</a:t>
            </a:r>
            <a:r>
              <a:rPr lang="en-US" sz="1600" dirty="0" smtClean="0">
                <a:latin typeface="Sylfaen" pitchFamily="18" charset="0"/>
              </a:rPr>
              <a:t> </a:t>
            </a:r>
            <a:r>
              <a:rPr lang="en-US" sz="1600" dirty="0" err="1" smtClean="0">
                <a:latin typeface="Sylfaen" pitchFamily="18" charset="0"/>
              </a:rPr>
              <a:t>საკონტროლო</a:t>
            </a:r>
            <a:r>
              <a:rPr lang="en-US" sz="1600" dirty="0" smtClean="0">
                <a:latin typeface="Sylfaen" pitchFamily="18" charset="0"/>
              </a:rPr>
              <a:t> </a:t>
            </a:r>
            <a:r>
              <a:rPr lang="en-US" sz="1600" dirty="0" err="1" smtClean="0">
                <a:latin typeface="Sylfaen" pitchFamily="18" charset="0"/>
              </a:rPr>
              <a:t>წერტილების</a:t>
            </a:r>
            <a:r>
              <a:rPr lang="en-US" sz="1600" dirty="0" smtClean="0">
                <a:latin typeface="Sylfaen" pitchFamily="18" charset="0"/>
              </a:rPr>
              <a:t> </a:t>
            </a:r>
            <a:r>
              <a:rPr lang="en-US" sz="1600" dirty="0" err="1" smtClean="0">
                <a:latin typeface="Sylfaen" pitchFamily="18" charset="0"/>
              </a:rPr>
              <a:t>მიმართ</a:t>
            </a:r>
            <a:endParaRPr lang="en-US" sz="1600" dirty="0">
              <a:latin typeface="Sylfaen" pitchFamily="18" charset="0"/>
            </a:endParaRPr>
          </a:p>
        </p:txBody>
      </p:sp>
    </p:spTree>
    <p:extLst>
      <p:ext uri="{BB962C8B-B14F-4D97-AF65-F5344CB8AC3E}">
        <p14:creationId xmlns:p14="http://schemas.microsoft.com/office/powerpoint/2010/main" xmlns="" val="18608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3889" y="254116"/>
            <a:ext cx="8829205" cy="646331"/>
          </a:xfrm>
          <a:prstGeom prst="rect">
            <a:avLst/>
          </a:prstGeom>
        </p:spPr>
        <p:txBody>
          <a:bodyPr wrap="square">
            <a:spAutoFit/>
          </a:bodyPr>
          <a:lstStyle/>
          <a:p>
            <a:pPr algn="ctr"/>
            <a:r>
              <a:rPr lang="en-US" b="1" dirty="0" err="1" smtClean="0">
                <a:latin typeface="Sylfaen" pitchFamily="18" charset="0"/>
              </a:rPr>
              <a:t>ხმაურის</a:t>
            </a:r>
            <a:r>
              <a:rPr lang="en-US" b="1" dirty="0" smtClean="0">
                <a:latin typeface="Sylfaen" pitchFamily="18" charset="0"/>
              </a:rPr>
              <a:t> </a:t>
            </a:r>
            <a:r>
              <a:rPr lang="en-US" b="1" dirty="0" err="1" smtClean="0">
                <a:latin typeface="Sylfaen" pitchFamily="18" charset="0"/>
              </a:rPr>
              <a:t>გავრცელება</a:t>
            </a:r>
            <a:r>
              <a:rPr lang="en-US" b="1" dirty="0" smtClean="0">
                <a:latin typeface="Sylfaen" pitchFamily="18" charset="0"/>
              </a:rPr>
              <a:t> </a:t>
            </a:r>
            <a:r>
              <a:rPr lang="en-US" b="1" dirty="0" err="1" smtClean="0">
                <a:latin typeface="Sylfaen" pitchFamily="18" charset="0"/>
              </a:rPr>
              <a:t>ტერმინალზე</a:t>
            </a:r>
            <a:r>
              <a:rPr lang="en-US" b="1" dirty="0" smtClean="0">
                <a:latin typeface="Sylfaen" pitchFamily="18" charset="0"/>
              </a:rPr>
              <a:t> </a:t>
            </a:r>
            <a:r>
              <a:rPr lang="en-US" b="1" dirty="0" err="1" smtClean="0">
                <a:latin typeface="Sylfaen" pitchFamily="18" charset="0"/>
              </a:rPr>
              <a:t>სამშენებლო</a:t>
            </a:r>
            <a:r>
              <a:rPr lang="en-US" b="1" dirty="0" smtClean="0">
                <a:latin typeface="Sylfaen" pitchFamily="18" charset="0"/>
              </a:rPr>
              <a:t> </a:t>
            </a:r>
            <a:r>
              <a:rPr lang="en-US" b="1" dirty="0" err="1" smtClean="0">
                <a:latin typeface="Sylfaen" pitchFamily="18" charset="0"/>
              </a:rPr>
              <a:t>სამუშაოების</a:t>
            </a:r>
            <a:r>
              <a:rPr lang="en-US" b="1" dirty="0" smtClean="0">
                <a:latin typeface="Sylfaen" pitchFamily="18" charset="0"/>
              </a:rPr>
              <a:t> </a:t>
            </a:r>
            <a:r>
              <a:rPr lang="en-US" b="1" dirty="0" err="1" smtClean="0">
                <a:latin typeface="Sylfaen" pitchFamily="18" charset="0"/>
              </a:rPr>
              <a:t>მიმდინარეობისას</a:t>
            </a:r>
            <a:r>
              <a:rPr lang="en-US" b="1" dirty="0" smtClean="0">
                <a:latin typeface="Sylfaen" pitchFamily="18" charset="0"/>
              </a:rPr>
              <a:t> </a:t>
            </a:r>
            <a:r>
              <a:rPr lang="en-US" b="1" dirty="0" err="1" smtClean="0">
                <a:latin typeface="Sylfaen" pitchFamily="18" charset="0"/>
              </a:rPr>
              <a:t>და</a:t>
            </a:r>
            <a:r>
              <a:rPr lang="en-US" b="1" dirty="0" smtClean="0">
                <a:latin typeface="Sylfaen" pitchFamily="18" charset="0"/>
              </a:rPr>
              <a:t> </a:t>
            </a:r>
            <a:r>
              <a:rPr lang="en-US" b="1" dirty="0" err="1" smtClean="0">
                <a:latin typeface="Sylfaen" pitchFamily="18" charset="0"/>
              </a:rPr>
              <a:t>ტერმინალის</a:t>
            </a:r>
            <a:r>
              <a:rPr lang="en-US" b="1" dirty="0" smtClean="0">
                <a:latin typeface="Sylfaen" pitchFamily="18" charset="0"/>
              </a:rPr>
              <a:t> </a:t>
            </a:r>
            <a:r>
              <a:rPr lang="en-US" b="1" dirty="0" err="1" smtClean="0">
                <a:latin typeface="Sylfaen" pitchFamily="18" charset="0"/>
              </a:rPr>
              <a:t>ფუნქციონირების</a:t>
            </a:r>
            <a:r>
              <a:rPr lang="en-US" b="1" dirty="0" smtClean="0">
                <a:latin typeface="Sylfaen" pitchFamily="18" charset="0"/>
              </a:rPr>
              <a:t> </a:t>
            </a:r>
            <a:r>
              <a:rPr lang="en-US" b="1" dirty="0" err="1" smtClean="0">
                <a:latin typeface="Sylfaen" pitchFamily="18" charset="0"/>
              </a:rPr>
              <a:t>შედეგად</a:t>
            </a:r>
            <a:endParaRPr lang="en-US" b="1" dirty="0">
              <a:latin typeface="Sylfaen" pitchFamily="18" charset="0"/>
            </a:endParaRPr>
          </a:p>
        </p:txBody>
      </p:sp>
      <p:sp>
        <p:nvSpPr>
          <p:cNvPr id="4" name="Rectangle 3"/>
          <p:cNvSpPr/>
          <p:nvPr/>
        </p:nvSpPr>
        <p:spPr>
          <a:xfrm>
            <a:off x="809469" y="1326870"/>
            <a:ext cx="10433154" cy="2062103"/>
          </a:xfrm>
          <a:prstGeom prst="rect">
            <a:avLst/>
          </a:prstGeom>
        </p:spPr>
        <p:txBody>
          <a:bodyPr wrap="square">
            <a:spAutoFit/>
          </a:bodyPr>
          <a:lstStyle/>
          <a:p>
            <a:pPr algn="just"/>
            <a:r>
              <a:rPr lang="ka-GE" sz="1600" b="1" dirty="0" smtClean="0">
                <a:latin typeface="Sylfaen" pitchFamily="18" charset="0"/>
              </a:rPr>
              <a:t>მშენებლობის ფაზა</a:t>
            </a:r>
          </a:p>
          <a:p>
            <a:pPr algn="just"/>
            <a:r>
              <a:rPr lang="en-US" sz="1600" dirty="0" err="1" smtClean="0">
                <a:latin typeface="Sylfaen" pitchFamily="18" charset="0"/>
              </a:rPr>
              <a:t>ხმაურის</a:t>
            </a:r>
            <a:r>
              <a:rPr lang="en-US" sz="1600" dirty="0" smtClean="0">
                <a:latin typeface="Sylfaen" pitchFamily="18" charset="0"/>
              </a:rPr>
              <a:t> </a:t>
            </a:r>
            <a:r>
              <a:rPr lang="en-US" sz="1600" dirty="0" err="1" smtClean="0">
                <a:latin typeface="Sylfaen" pitchFamily="18" charset="0"/>
              </a:rPr>
              <a:t>ძირითად</a:t>
            </a:r>
            <a:r>
              <a:rPr lang="en-US" sz="1600" dirty="0" smtClean="0">
                <a:latin typeface="Sylfaen" pitchFamily="18" charset="0"/>
              </a:rPr>
              <a:t> </a:t>
            </a:r>
            <a:r>
              <a:rPr lang="en-US" sz="1600" dirty="0" err="1" smtClean="0">
                <a:latin typeface="Sylfaen" pitchFamily="18" charset="0"/>
              </a:rPr>
              <a:t>წყაროებად</a:t>
            </a:r>
            <a:r>
              <a:rPr lang="en-US" sz="1600" dirty="0" smtClean="0">
                <a:latin typeface="Sylfaen" pitchFamily="18" charset="0"/>
              </a:rPr>
              <a:t> </a:t>
            </a:r>
            <a:r>
              <a:rPr lang="en-US" sz="1600" dirty="0" err="1" smtClean="0">
                <a:latin typeface="Sylfaen" pitchFamily="18" charset="0"/>
              </a:rPr>
              <a:t>ჩაითვალა</a:t>
            </a:r>
            <a:r>
              <a:rPr lang="en-US" sz="1600" dirty="0" smtClean="0">
                <a:latin typeface="Sylfaen" pitchFamily="18" charset="0"/>
              </a:rPr>
              <a:t> </a:t>
            </a:r>
            <a:r>
              <a:rPr lang="en-US" sz="1600" dirty="0" err="1" smtClean="0">
                <a:latin typeface="Sylfaen" pitchFamily="18" charset="0"/>
              </a:rPr>
              <a:t>სამშენებლო</a:t>
            </a:r>
            <a:r>
              <a:rPr lang="en-US" sz="1600" dirty="0" smtClean="0">
                <a:latin typeface="Sylfaen" pitchFamily="18" charset="0"/>
              </a:rPr>
              <a:t> </a:t>
            </a:r>
            <a:r>
              <a:rPr lang="en-US" sz="1600" dirty="0" err="1" smtClean="0">
                <a:latin typeface="Sylfaen" pitchFamily="18" charset="0"/>
              </a:rPr>
              <a:t>მოედანზე</a:t>
            </a:r>
            <a:r>
              <a:rPr lang="en-US" sz="1600" dirty="0" smtClean="0">
                <a:latin typeface="Sylfaen" pitchFamily="18" charset="0"/>
              </a:rPr>
              <a:t> </a:t>
            </a:r>
            <a:r>
              <a:rPr lang="en-US" sz="1600" dirty="0" err="1" smtClean="0">
                <a:latin typeface="Sylfaen" pitchFamily="18" charset="0"/>
              </a:rPr>
              <a:t>მომუშავე</a:t>
            </a:r>
            <a:r>
              <a:rPr lang="en-US" sz="1600" dirty="0" smtClean="0">
                <a:latin typeface="Sylfaen" pitchFamily="18" charset="0"/>
              </a:rPr>
              <a:t> </a:t>
            </a:r>
            <a:r>
              <a:rPr lang="en-US" sz="1600" dirty="0" err="1" smtClean="0">
                <a:latin typeface="Sylfaen" pitchFamily="18" charset="0"/>
              </a:rPr>
              <a:t>ტექნიკა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სატრანსპორტო</a:t>
            </a:r>
            <a:r>
              <a:rPr lang="en-US" sz="1600" dirty="0" smtClean="0">
                <a:latin typeface="Sylfaen" pitchFamily="18" charset="0"/>
              </a:rPr>
              <a:t> </a:t>
            </a:r>
            <a:r>
              <a:rPr lang="en-US" sz="1600" dirty="0" err="1" smtClean="0">
                <a:latin typeface="Sylfaen" pitchFamily="18" charset="0"/>
              </a:rPr>
              <a:t>საშუალებები</a:t>
            </a:r>
            <a:r>
              <a:rPr lang="en-US" sz="1600" dirty="0" smtClean="0">
                <a:latin typeface="Sylfaen" pitchFamily="18" charset="0"/>
              </a:rPr>
              <a:t>, </a:t>
            </a:r>
            <a:r>
              <a:rPr lang="en-US" sz="1600" dirty="0" err="1" smtClean="0">
                <a:latin typeface="Sylfaen" pitchFamily="18" charset="0"/>
              </a:rPr>
              <a:t>კერძოდ</a:t>
            </a:r>
            <a:r>
              <a:rPr lang="en-US" sz="1600" dirty="0" smtClean="0">
                <a:latin typeface="Sylfaen" pitchFamily="18" charset="0"/>
              </a:rPr>
              <a:t>, </a:t>
            </a:r>
            <a:r>
              <a:rPr lang="en-US" sz="1600" dirty="0" err="1" smtClean="0">
                <a:latin typeface="Sylfaen" pitchFamily="18" charset="0"/>
              </a:rPr>
              <a:t>გაანგარიშებისას</a:t>
            </a:r>
            <a:r>
              <a:rPr lang="en-US" sz="1600" dirty="0" smtClean="0">
                <a:latin typeface="Sylfaen" pitchFamily="18" charset="0"/>
              </a:rPr>
              <a:t> </a:t>
            </a:r>
            <a:r>
              <a:rPr lang="en-US" sz="1600" dirty="0" err="1" smtClean="0">
                <a:latin typeface="Sylfaen" pitchFamily="18" charset="0"/>
              </a:rPr>
              <a:t>დაშვებული</a:t>
            </a:r>
            <a:r>
              <a:rPr lang="en-US" sz="1600" dirty="0" smtClean="0">
                <a:latin typeface="Sylfaen" pitchFamily="18" charset="0"/>
              </a:rPr>
              <a:t> </a:t>
            </a:r>
            <a:r>
              <a:rPr lang="en-US" sz="1600" dirty="0" err="1" smtClean="0">
                <a:latin typeface="Sylfaen" pitchFamily="18" charset="0"/>
              </a:rPr>
              <a:t>იქნა</a:t>
            </a:r>
            <a:r>
              <a:rPr lang="en-US" sz="1600" dirty="0" smtClean="0">
                <a:latin typeface="Sylfaen" pitchFamily="18" charset="0"/>
              </a:rPr>
              <a:t>, </a:t>
            </a:r>
            <a:r>
              <a:rPr lang="en-US" sz="1600" dirty="0" err="1" smtClean="0">
                <a:latin typeface="Sylfaen" pitchFamily="18" charset="0"/>
              </a:rPr>
              <a:t>რომ</a:t>
            </a:r>
            <a:r>
              <a:rPr lang="en-US" sz="1600" dirty="0" smtClean="0">
                <a:latin typeface="Sylfaen" pitchFamily="18" charset="0"/>
              </a:rPr>
              <a:t> </a:t>
            </a:r>
            <a:r>
              <a:rPr lang="en-US" sz="1600" dirty="0" err="1" smtClean="0">
                <a:latin typeface="Sylfaen" pitchFamily="18" charset="0"/>
              </a:rPr>
              <a:t>ტერიტორიის</a:t>
            </a:r>
            <a:r>
              <a:rPr lang="en-US" sz="1600" dirty="0" smtClean="0">
                <a:latin typeface="Sylfaen" pitchFamily="18" charset="0"/>
              </a:rPr>
              <a:t> </a:t>
            </a:r>
            <a:r>
              <a:rPr lang="en-US" sz="1600" dirty="0" err="1" smtClean="0">
                <a:latin typeface="Sylfaen" pitchFamily="18" charset="0"/>
              </a:rPr>
              <a:t>ცენტრში</a:t>
            </a:r>
            <a:r>
              <a:rPr lang="en-US" sz="1600" dirty="0" smtClean="0">
                <a:latin typeface="Sylfaen" pitchFamily="18" charset="0"/>
              </a:rPr>
              <a:t> </a:t>
            </a:r>
            <a:r>
              <a:rPr lang="en-US" sz="1600" dirty="0" err="1" smtClean="0">
                <a:latin typeface="Sylfaen" pitchFamily="18" charset="0"/>
              </a:rPr>
              <a:t>ერთდროულად</a:t>
            </a:r>
            <a:r>
              <a:rPr lang="en-US" sz="1600" dirty="0" smtClean="0">
                <a:latin typeface="Sylfaen" pitchFamily="18" charset="0"/>
              </a:rPr>
              <a:t> </a:t>
            </a:r>
            <a:r>
              <a:rPr lang="en-US" sz="1600" dirty="0" err="1" smtClean="0">
                <a:latin typeface="Sylfaen" pitchFamily="18" charset="0"/>
              </a:rPr>
              <a:t>იმუშავებს</a:t>
            </a:r>
            <a:r>
              <a:rPr lang="en-US" sz="1600" dirty="0" smtClean="0">
                <a:latin typeface="Sylfaen" pitchFamily="18" charset="0"/>
              </a:rPr>
              <a:t>: </a:t>
            </a:r>
          </a:p>
          <a:p>
            <a:pPr lvl="0" algn="just">
              <a:buFont typeface="Arial" pitchFamily="34" charset="0"/>
              <a:buChar char="•"/>
            </a:pPr>
            <a:r>
              <a:rPr lang="en-US" sz="1600" dirty="0" err="1" smtClean="0">
                <a:latin typeface="Sylfaen" pitchFamily="18" charset="0"/>
              </a:rPr>
              <a:t>ბულდოზერი</a:t>
            </a:r>
            <a:r>
              <a:rPr lang="en-US" sz="1600" dirty="0" smtClean="0">
                <a:latin typeface="Sylfaen" pitchFamily="18" charset="0"/>
              </a:rPr>
              <a:t>, </a:t>
            </a:r>
            <a:r>
              <a:rPr lang="en-US" sz="1600" dirty="0" err="1" smtClean="0">
                <a:latin typeface="Sylfaen" pitchFamily="18" charset="0"/>
              </a:rPr>
              <a:t>რომლის</a:t>
            </a:r>
            <a:r>
              <a:rPr lang="en-US" sz="1600" dirty="0" smtClean="0">
                <a:latin typeface="Sylfaen" pitchFamily="18" charset="0"/>
              </a:rPr>
              <a:t> </a:t>
            </a:r>
            <a:r>
              <a:rPr lang="en-US" sz="1600" dirty="0" err="1" smtClean="0">
                <a:latin typeface="Sylfaen" pitchFamily="18" charset="0"/>
              </a:rPr>
              <a:t>ხმაურის</a:t>
            </a:r>
            <a:r>
              <a:rPr lang="en-US" sz="1600" dirty="0" smtClean="0">
                <a:latin typeface="Sylfaen" pitchFamily="18" charset="0"/>
              </a:rPr>
              <a:t> </a:t>
            </a:r>
            <a:r>
              <a:rPr lang="en-US" sz="1600" dirty="0" err="1" smtClean="0">
                <a:latin typeface="Sylfaen" pitchFamily="18" charset="0"/>
              </a:rPr>
              <a:t>დონე</a:t>
            </a:r>
            <a:r>
              <a:rPr lang="en-US" sz="1600" dirty="0" smtClean="0">
                <a:latin typeface="Sylfaen" pitchFamily="18" charset="0"/>
              </a:rPr>
              <a:t> </a:t>
            </a:r>
            <a:r>
              <a:rPr lang="en-US" sz="1600" dirty="0" err="1" smtClean="0">
                <a:latin typeface="Sylfaen" pitchFamily="18" charset="0"/>
              </a:rPr>
              <a:t>შეადგენს</a:t>
            </a:r>
            <a:r>
              <a:rPr lang="en-US" sz="1600" dirty="0" smtClean="0">
                <a:latin typeface="Sylfaen" pitchFamily="18" charset="0"/>
              </a:rPr>
              <a:t> 90 </a:t>
            </a:r>
            <a:r>
              <a:rPr lang="en-US" sz="1600" dirty="0" err="1" smtClean="0">
                <a:latin typeface="Sylfaen" pitchFamily="18" charset="0"/>
              </a:rPr>
              <a:t>დბა</a:t>
            </a:r>
            <a:r>
              <a:rPr lang="en-US" sz="1600" dirty="0" smtClean="0">
                <a:latin typeface="Sylfaen" pitchFamily="18" charset="0"/>
              </a:rPr>
              <a:t>-ს,</a:t>
            </a:r>
          </a:p>
          <a:p>
            <a:pPr lvl="0" algn="just">
              <a:buFont typeface="Arial" pitchFamily="34" charset="0"/>
              <a:buChar char="•"/>
            </a:pPr>
            <a:r>
              <a:rPr lang="en-US" sz="1600" dirty="0" err="1" smtClean="0">
                <a:latin typeface="Sylfaen" pitchFamily="18" charset="0"/>
              </a:rPr>
              <a:t>ავტოთვითმცლელი</a:t>
            </a:r>
            <a:r>
              <a:rPr lang="en-US" sz="1600" dirty="0" smtClean="0">
                <a:latin typeface="Sylfaen" pitchFamily="18" charset="0"/>
              </a:rPr>
              <a:t> (85 </a:t>
            </a:r>
            <a:r>
              <a:rPr lang="en-US" sz="1600" dirty="0" err="1" smtClean="0">
                <a:latin typeface="Sylfaen" pitchFamily="18" charset="0"/>
              </a:rPr>
              <a:t>დბა</a:t>
            </a:r>
            <a:r>
              <a:rPr lang="en-US" sz="1600" dirty="0" smtClean="0">
                <a:latin typeface="Sylfaen" pitchFamily="18" charset="0"/>
              </a:rPr>
              <a:t>),  </a:t>
            </a:r>
          </a:p>
          <a:p>
            <a:pPr lvl="0" algn="just">
              <a:buFont typeface="Arial" pitchFamily="34" charset="0"/>
              <a:buChar char="•"/>
            </a:pPr>
            <a:r>
              <a:rPr lang="en-US" sz="1600" dirty="0" err="1" smtClean="0">
                <a:latin typeface="Sylfaen" pitchFamily="18" charset="0"/>
              </a:rPr>
              <a:t>ამწე</a:t>
            </a:r>
            <a:r>
              <a:rPr lang="en-US" sz="1600" dirty="0" smtClean="0">
                <a:latin typeface="Sylfaen" pitchFamily="18" charset="0"/>
              </a:rPr>
              <a:t> </a:t>
            </a:r>
            <a:r>
              <a:rPr lang="en-US" sz="1600" dirty="0" err="1" smtClean="0">
                <a:latin typeface="Sylfaen" pitchFamily="18" charset="0"/>
              </a:rPr>
              <a:t>მექანიზმი</a:t>
            </a:r>
            <a:r>
              <a:rPr lang="en-US" sz="1600" dirty="0" smtClean="0">
                <a:latin typeface="Sylfaen" pitchFamily="18" charset="0"/>
              </a:rPr>
              <a:t> (92 </a:t>
            </a:r>
            <a:r>
              <a:rPr lang="en-US" sz="1600" dirty="0" err="1" smtClean="0">
                <a:latin typeface="Sylfaen" pitchFamily="18" charset="0"/>
              </a:rPr>
              <a:t>დბა</a:t>
            </a:r>
            <a:r>
              <a:rPr lang="en-US" sz="1600" dirty="0" smtClean="0">
                <a:latin typeface="Sylfaen" pitchFamily="18" charset="0"/>
              </a:rPr>
              <a:t>).</a:t>
            </a:r>
            <a:endParaRPr lang="ka-GE" sz="1600" dirty="0" smtClean="0">
              <a:latin typeface="Sylfaen" pitchFamily="18" charset="0"/>
            </a:endParaRPr>
          </a:p>
          <a:p>
            <a:pPr lvl="0" algn="just"/>
            <a:endParaRPr lang="en-US" sz="1600" dirty="0">
              <a:latin typeface="Sylfaen" pitchFamily="18" charset="0"/>
            </a:endParaRPr>
          </a:p>
        </p:txBody>
      </p:sp>
      <p:sp>
        <p:nvSpPr>
          <p:cNvPr id="45057" name="Rectangle 1"/>
          <p:cNvSpPr>
            <a:spLocks noChangeArrowheads="1"/>
          </p:cNvSpPr>
          <p:nvPr/>
        </p:nvSpPr>
        <p:spPr bwMode="auto">
          <a:xfrm>
            <a:off x="764499" y="3136192"/>
            <a:ext cx="1043315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გაანგარიშების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შ</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ედეგების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მიხედვით</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უახლოესი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საცხოვრბელი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ზონის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საზღვარზე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ხმაურის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გავრცელების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დონემ</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შეიძლება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მია</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ღ</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რწიოს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18</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რაც</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ნაკლებია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ღამის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საათებისათვის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დადგენილ</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ნორმაზე</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რაც შეხება ქუთაისის საერთაშორისო ტერმინალის მიმართებაში, ხმაურის დონე 240 მეტრში არ აღემატება დასაშვებ ნორმებს დღის საათებისათვის, რა პერიოდში ტარდება საამშენებლო სამუშაოები.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შესაბამისად</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შემარბილებე</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ლ</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ი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ღონისძიებების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დაგეგმავა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განხორციელება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საჭიროებას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არ</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წარმოადგენს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p:txBody>
      </p:sp>
      <p:sp>
        <p:nvSpPr>
          <p:cNvPr id="45058" name="Rectangle 2"/>
          <p:cNvSpPr>
            <a:spLocks noChangeArrowheads="1"/>
          </p:cNvSpPr>
          <p:nvPr/>
        </p:nvSpPr>
        <p:spPr bwMode="auto">
          <a:xfrm>
            <a:off x="224853" y="4512039"/>
            <a:ext cx="10867869" cy="1384946"/>
          </a:xfrm>
          <a:prstGeom prst="rect">
            <a:avLst/>
          </a:prstGeom>
          <a:noFill/>
          <a:ln w="9525">
            <a:noFill/>
            <a:miter lim="800000"/>
            <a:headEnd/>
            <a:tailEnd/>
          </a:ln>
          <a:effectLst/>
        </p:spPr>
        <p:txBody>
          <a:bodyPr vert="horz" wrap="square" lIns="549102" tIns="76176" rIns="91440" bIns="7617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Sylfaen" pitchFamily="18" charset="0"/>
                <a:cs typeface="Times New Roman" pitchFamily="18" charset="0"/>
              </a:rPr>
              <a:t>ე</a:t>
            </a:r>
            <a:r>
              <a:rPr kumimoji="0" lang="en-US" sz="1600" b="1" i="0" u="none" strike="noStrike" cap="none" normalizeH="0" baseline="0" dirty="0" err="1" smtClean="0" bmk="">
                <a:ln>
                  <a:noFill/>
                </a:ln>
                <a:solidFill>
                  <a:schemeClr val="tx1"/>
                </a:solidFill>
                <a:effectLst/>
                <a:latin typeface="Sylfaen" pitchFamily="18" charset="0"/>
                <a:cs typeface="Times New Roman" pitchFamily="18" charset="0"/>
              </a:rPr>
              <a:t>ქსპლუატაციის</a:t>
            </a:r>
            <a:r>
              <a:rPr kumimoji="0" lang="en-US" sz="1600" b="1" i="0" u="none" strike="noStrike" cap="none" normalizeH="0" baseline="0" dirty="0" smtClean="0" bmk="">
                <a:ln>
                  <a:noFill/>
                </a:ln>
                <a:solidFill>
                  <a:schemeClr val="tx1"/>
                </a:solidFill>
                <a:effectLst/>
                <a:latin typeface="Sylfaen" pitchFamily="18" charset="0"/>
                <a:cs typeface="Times New Roman" pitchFamily="18" charset="0"/>
              </a:rPr>
              <a:t> </a:t>
            </a:r>
            <a:r>
              <a:rPr kumimoji="0" lang="en-US" sz="1600" b="1" i="0" u="none" strike="noStrike" cap="none" normalizeH="0" baseline="0" dirty="0" err="1" smtClean="0" bmk="">
                <a:ln>
                  <a:noFill/>
                </a:ln>
                <a:solidFill>
                  <a:schemeClr val="tx1"/>
                </a:solidFill>
                <a:effectLst/>
                <a:latin typeface="Sylfaen" pitchFamily="18" charset="0"/>
                <a:cs typeface="Times New Roman" pitchFamily="18" charset="0"/>
              </a:rPr>
              <a:t>ფაზა</a:t>
            </a:r>
            <a:r>
              <a:rPr kumimoji="0" lang="en-US" sz="1600" b="1" i="0" u="none" strike="noStrike" cap="none" normalizeH="0" baseline="0" dirty="0" smtClean="0">
                <a:ln>
                  <a:noFill/>
                </a:ln>
                <a:solidFill>
                  <a:schemeClr val="tx1"/>
                </a:solidFill>
                <a:effectLst/>
                <a:latin typeface="Sylfae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ტერმინალის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ფუნქციონირების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შედეგად</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ხმაურის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ძირითად</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წყაროებად</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შეიძლება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ჩაითვალოს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სატუმბ სადგურში დამონტაჟებული ტუმბო-დანადგარები;</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ავტოცისტერნების მოძრაობა.</a:t>
            </a:r>
          </a:p>
          <a:p>
            <a:pPr marL="0" marR="0" lvl="0" indent="0" algn="just" defTabSz="914400" rtl="0" eaLnBrk="0" fontAlgn="base" latinLnBrk="0" hangingPunct="0">
              <a:lnSpc>
                <a:spcPct val="100000"/>
              </a:lnSpc>
              <a:spcBef>
                <a:spcPct val="0"/>
              </a:spcBef>
              <a:spcAft>
                <a:spcPct val="0"/>
              </a:spcAft>
              <a:buClrTx/>
              <a:buSzTx/>
              <a:tabLst/>
            </a:pPr>
            <a:endParaRPr kumimoji="0" lang="ka-GE" sz="1600" b="0" i="0" u="none" strike="noStrike" cap="none" normalizeH="0" baseline="0" dirty="0" smtClean="0">
              <a:ln>
                <a:noFill/>
              </a:ln>
              <a:solidFill>
                <a:schemeClr val="tx1"/>
              </a:solidFill>
              <a:effectLst/>
              <a:latin typeface="Sylfaen" pitchFamily="18" charset="0"/>
              <a:cs typeface="Arial" pitchFamily="34" charset="0"/>
            </a:endParaRPr>
          </a:p>
        </p:txBody>
      </p:sp>
      <p:sp>
        <p:nvSpPr>
          <p:cNvPr id="45059" name="Rectangle 3"/>
          <p:cNvSpPr>
            <a:spLocks noChangeArrowheads="1"/>
          </p:cNvSpPr>
          <p:nvPr/>
        </p:nvSpPr>
        <p:spPr bwMode="auto">
          <a:xfrm>
            <a:off x="663563" y="5561351"/>
            <a:ext cx="10624029"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გაანგარიშების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შ</a:t>
            </a:r>
            <a:r>
              <a:rPr kumimoji="0" lang="ru-RU"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ედეგების მიხედვით უახლოესი საცხოვრბელი ზონის საზღვარზე ხმაურის გავრცელების დონემ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პრაქტიკულად ნულის ტოლია</a:t>
            </a:r>
            <a:r>
              <a:rPr kumimoji="0" lang="ru-RU"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რაც შეხება ქუთაისის საერთაშორისო ტერმინალის მიმართებაში, ხმაურის დონე 240 მეტრში ტოლია 29.4 </a:t>
            </a:r>
            <a:r>
              <a:rPr kumimoji="0" lang="ru-RU"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დბა-ს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რაც  არ აღემატება დასაშვებ ნორმებს როგორც დღის საათებისათვის, ასევე ღამის საათებისათვის</a:t>
            </a:r>
            <a:r>
              <a:rPr kumimoji="0" lang="ka-GE" sz="12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dirty="0"/>
              <a:t>საქართველოს კანონის ,,გარემოსდაცვითი შეფასების კოდექსი’’ პროცედურები</a:t>
            </a:r>
            <a:endParaRPr lang="en-US" sz="3200" dirty="0"/>
          </a:p>
        </p:txBody>
      </p:sp>
      <p:sp>
        <p:nvSpPr>
          <p:cNvPr id="3" name="Content Placeholder 2"/>
          <p:cNvSpPr>
            <a:spLocks noGrp="1"/>
          </p:cNvSpPr>
          <p:nvPr>
            <p:ph idx="1"/>
          </p:nvPr>
        </p:nvSpPr>
        <p:spPr>
          <a:xfrm>
            <a:off x="624591" y="1989947"/>
            <a:ext cx="10972800" cy="4525963"/>
          </a:xfrm>
        </p:spPr>
        <p:txBody>
          <a:bodyPr/>
          <a:lstStyle/>
          <a:p>
            <a:pPr algn="just"/>
            <a:r>
              <a:rPr lang="ka-GE" sz="1800" dirty="0"/>
              <a:t>სკოპინგის </a:t>
            </a:r>
            <a:r>
              <a:rPr lang="ka-GE" sz="1800" dirty="0" smtClean="0"/>
              <a:t>ანგარიში;</a:t>
            </a:r>
            <a:endParaRPr lang="ka-GE" sz="1800" dirty="0"/>
          </a:p>
          <a:p>
            <a:pPr algn="just"/>
            <a:r>
              <a:rPr lang="ka-GE" sz="1800" dirty="0"/>
              <a:t>საზოგადოების ინფორმირება, საჯარო განხილვა, მოსაზრებების </a:t>
            </a:r>
            <a:r>
              <a:rPr lang="ka-GE" sz="1800" dirty="0" smtClean="0"/>
              <a:t>გათვალისწინება;</a:t>
            </a:r>
            <a:endParaRPr lang="ka-GE" sz="1800" dirty="0"/>
          </a:p>
          <a:p>
            <a:pPr algn="just"/>
            <a:r>
              <a:rPr lang="ka-GE" sz="1800" dirty="0"/>
              <a:t>სკოპინგის </a:t>
            </a:r>
            <a:r>
              <a:rPr lang="ka-GE" sz="1800" dirty="0" smtClean="0"/>
              <a:t>დასკვნა;</a:t>
            </a:r>
            <a:endParaRPr lang="ka-GE" sz="1800" dirty="0"/>
          </a:p>
          <a:p>
            <a:pPr algn="just"/>
            <a:r>
              <a:rPr lang="ka-GE" sz="1800" dirty="0"/>
              <a:t>გზშ-ს </a:t>
            </a:r>
            <a:r>
              <a:rPr lang="ka-GE" sz="1800" dirty="0" smtClean="0"/>
              <a:t>ანგარიში;</a:t>
            </a:r>
            <a:endParaRPr lang="ka-GE" sz="1800" dirty="0"/>
          </a:p>
          <a:p>
            <a:pPr algn="just"/>
            <a:r>
              <a:rPr lang="ka-GE" sz="1800" dirty="0"/>
              <a:t>საზოგადოების ინფორმირება, საჯარო განხილვა, მოსაზრებების </a:t>
            </a:r>
            <a:r>
              <a:rPr lang="ka-GE" sz="1800" dirty="0" smtClean="0"/>
              <a:t>გათვალისწინება;</a:t>
            </a:r>
            <a:endParaRPr lang="ka-GE" sz="1800" dirty="0"/>
          </a:p>
          <a:p>
            <a:pPr algn="just"/>
            <a:r>
              <a:rPr lang="ka-GE" sz="1800" dirty="0" smtClean="0"/>
              <a:t>გადაწყვეტილება</a:t>
            </a:r>
            <a:endParaRPr lang="en-US" sz="1800" dirty="0"/>
          </a:p>
        </p:txBody>
      </p:sp>
    </p:spTree>
    <p:extLst>
      <p:ext uri="{BB962C8B-B14F-4D97-AF65-F5344CB8AC3E}">
        <p14:creationId xmlns:p14="http://schemas.microsoft.com/office/powerpoint/2010/main" xmlns="" val="1711895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942381" y="1154243"/>
            <a:ext cx="10180319"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სატუმბ</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სადგურში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ორზე მეტი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ტუმბოს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ერთდროული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მუშაობა</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არ</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ხდება</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ვინაიდან</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როცა</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წარმოებს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საწვავის მიღება და ტერმინალში სხვა ოპერაციების შესრულება აკრძალულია.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გამომდინარე</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აღნიშნულიდან</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დროის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ნებისმიერ</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მონაკვეთში,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სატუმბ</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სადგურში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ფუნქციონირებს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ხმაურის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გამომწვევი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მხოლოდ</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ორი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წყარო</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ასევე, დროში შეზღუდული იქნება ავტოცისტერნების ძრავების მუშაობით გამოწვეული ხაურის გავრცელება და შემოიფარგლება ტერმინალის ტერიტორიაზე შემოსვლის და გასვლის პერიოდებით (ავტოესტაკადაზე დადგომის შემდგომ ხდება ავტოცისტერნების ძრავების გამორთვა).</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ტერმინალის ტერიტორიიდან უახლოესი ზონა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აეროპორტის ტერმინალის შენობა</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დაცილებულია</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მნიშვნელოვანი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(240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მანძილით;</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რაც მთავარია, საფრენი საშუალებების მოფრენა-აფრენის და აეროპორტის ტერიტორიაზე მიმდინარე სხვა ოპერაციების დროს გამოწვეული ხმაურის დონეები, უმეტეს შემთხვევაში ისეთი მაღალი მნიშვნელობებით ხასიათდება, რომ ტერმინალის ფუნქციონირებით გამოწვეული ხმაური, პრაქტიკულად ვერანაირ გავლენას ვერ ახდენს საერთო მდგომარეობაზე.</a:t>
            </a:r>
          </a:p>
          <a:p>
            <a:pPr marL="0" marR="0" lvl="0" indent="0" algn="just" defTabSz="914400" rtl="0" eaLnBrk="0" fontAlgn="base" latinLnBrk="0" hangingPunct="0">
              <a:lnSpc>
                <a:spcPct val="100000"/>
              </a:lnSpc>
              <a:spcBef>
                <a:spcPct val="0"/>
              </a:spcBef>
              <a:spcAft>
                <a:spcPct val="0"/>
              </a:spcAft>
              <a:buClrTx/>
              <a:buSzTx/>
              <a:tabLst/>
            </a:pPr>
            <a:endParaRPr lang="ka-GE" sz="1600" dirty="0" smtClean="0">
              <a:latin typeface="Sylfae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ka-GE" sz="1600" b="0" i="0" u="none" strike="noStrike" cap="none" normalizeH="0" baseline="0" dirty="0" smtClean="0">
              <a:ln>
                <a:noFill/>
              </a:ln>
              <a:solidFill>
                <a:schemeClr val="tx1"/>
              </a:solidFill>
              <a:effectLst/>
              <a:latin typeface="Sylfaen" pitchFamily="18" charset="0"/>
              <a:cs typeface="Arial" pitchFamily="34" charset="0"/>
            </a:endParaRPr>
          </a:p>
        </p:txBody>
      </p:sp>
      <p:sp>
        <p:nvSpPr>
          <p:cNvPr id="4" name="Rectangle 3"/>
          <p:cNvSpPr/>
          <p:nvPr/>
        </p:nvSpPr>
        <p:spPr>
          <a:xfrm>
            <a:off x="1693889" y="254116"/>
            <a:ext cx="8829205" cy="646331"/>
          </a:xfrm>
          <a:prstGeom prst="rect">
            <a:avLst/>
          </a:prstGeom>
        </p:spPr>
        <p:txBody>
          <a:bodyPr wrap="square">
            <a:spAutoFit/>
          </a:bodyPr>
          <a:lstStyle/>
          <a:p>
            <a:pPr algn="ctr"/>
            <a:r>
              <a:rPr lang="en-US" b="1" dirty="0" err="1" smtClean="0">
                <a:latin typeface="Sylfaen" pitchFamily="18" charset="0"/>
              </a:rPr>
              <a:t>ხმაურის</a:t>
            </a:r>
            <a:r>
              <a:rPr lang="en-US" b="1" dirty="0" smtClean="0">
                <a:latin typeface="Sylfaen" pitchFamily="18" charset="0"/>
              </a:rPr>
              <a:t> </a:t>
            </a:r>
            <a:r>
              <a:rPr lang="en-US" b="1" dirty="0" err="1" smtClean="0">
                <a:latin typeface="Sylfaen" pitchFamily="18" charset="0"/>
              </a:rPr>
              <a:t>გავრცელება</a:t>
            </a:r>
            <a:r>
              <a:rPr lang="en-US" b="1" dirty="0" smtClean="0">
                <a:latin typeface="Sylfaen" pitchFamily="18" charset="0"/>
              </a:rPr>
              <a:t> </a:t>
            </a:r>
            <a:r>
              <a:rPr lang="en-US" b="1" dirty="0" err="1" smtClean="0">
                <a:latin typeface="Sylfaen" pitchFamily="18" charset="0"/>
              </a:rPr>
              <a:t>ტერმინალზე</a:t>
            </a:r>
            <a:r>
              <a:rPr lang="en-US" b="1" dirty="0" smtClean="0">
                <a:latin typeface="Sylfaen" pitchFamily="18" charset="0"/>
              </a:rPr>
              <a:t> </a:t>
            </a:r>
            <a:r>
              <a:rPr lang="en-US" b="1" dirty="0" err="1" smtClean="0">
                <a:latin typeface="Sylfaen" pitchFamily="18" charset="0"/>
              </a:rPr>
              <a:t>სამშენებლო</a:t>
            </a:r>
            <a:r>
              <a:rPr lang="en-US" b="1" dirty="0" smtClean="0">
                <a:latin typeface="Sylfaen" pitchFamily="18" charset="0"/>
              </a:rPr>
              <a:t> </a:t>
            </a:r>
            <a:r>
              <a:rPr lang="en-US" b="1" dirty="0" err="1" smtClean="0">
                <a:latin typeface="Sylfaen" pitchFamily="18" charset="0"/>
              </a:rPr>
              <a:t>სამუშაოების</a:t>
            </a:r>
            <a:r>
              <a:rPr lang="en-US" b="1" dirty="0" smtClean="0">
                <a:latin typeface="Sylfaen" pitchFamily="18" charset="0"/>
              </a:rPr>
              <a:t> </a:t>
            </a:r>
            <a:r>
              <a:rPr lang="en-US" b="1" dirty="0" err="1" smtClean="0">
                <a:latin typeface="Sylfaen" pitchFamily="18" charset="0"/>
              </a:rPr>
              <a:t>მიმდინარეობისას</a:t>
            </a:r>
            <a:r>
              <a:rPr lang="en-US" b="1" dirty="0" smtClean="0">
                <a:latin typeface="Sylfaen" pitchFamily="18" charset="0"/>
              </a:rPr>
              <a:t> </a:t>
            </a:r>
            <a:r>
              <a:rPr lang="en-US" b="1" dirty="0" err="1" smtClean="0">
                <a:latin typeface="Sylfaen" pitchFamily="18" charset="0"/>
              </a:rPr>
              <a:t>და</a:t>
            </a:r>
            <a:r>
              <a:rPr lang="en-US" b="1" dirty="0" smtClean="0">
                <a:latin typeface="Sylfaen" pitchFamily="18" charset="0"/>
              </a:rPr>
              <a:t> </a:t>
            </a:r>
            <a:r>
              <a:rPr lang="en-US" b="1" dirty="0" err="1" smtClean="0">
                <a:latin typeface="Sylfaen" pitchFamily="18" charset="0"/>
              </a:rPr>
              <a:t>ტერმინალის</a:t>
            </a:r>
            <a:r>
              <a:rPr lang="en-US" b="1" dirty="0" smtClean="0">
                <a:latin typeface="Sylfaen" pitchFamily="18" charset="0"/>
              </a:rPr>
              <a:t> </a:t>
            </a:r>
            <a:r>
              <a:rPr lang="en-US" b="1" dirty="0" err="1" smtClean="0">
                <a:latin typeface="Sylfaen" pitchFamily="18" charset="0"/>
              </a:rPr>
              <a:t>ფუნქციონირების</a:t>
            </a:r>
            <a:r>
              <a:rPr lang="en-US" b="1" dirty="0" smtClean="0">
                <a:latin typeface="Sylfaen" pitchFamily="18" charset="0"/>
              </a:rPr>
              <a:t> </a:t>
            </a:r>
            <a:r>
              <a:rPr lang="en-US" b="1" dirty="0" err="1" smtClean="0">
                <a:latin typeface="Sylfaen" pitchFamily="18" charset="0"/>
              </a:rPr>
              <a:t>შედეგად</a:t>
            </a:r>
            <a:endParaRPr lang="en-US" b="1" dirty="0">
              <a:latin typeface="Sylfaen" pitchFamily="18" charset="0"/>
            </a:endParaRPr>
          </a:p>
        </p:txBody>
      </p:sp>
      <p:sp>
        <p:nvSpPr>
          <p:cNvPr id="46082" name="Rectangle 2"/>
          <p:cNvSpPr>
            <a:spLocks noChangeArrowheads="1"/>
          </p:cNvSpPr>
          <p:nvPr/>
        </p:nvSpPr>
        <p:spPr bwMode="auto">
          <a:xfrm>
            <a:off x="897910" y="4691921"/>
            <a:ext cx="10269761"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ზემოთაღნიშნული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გარემოებებიდან</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გამომდინარე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შეიძლება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გაკეთდეს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შემდეგი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დასკვნები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ტერმინალის ფუნქციონირების შედეგად, უახლოესი საცხოვრებელი ზონის საზღვარზე ხმაურის დადგენილი ნორმების გადაჭარბება პრაქტიკულად გამორიცხულია და ხმაურის გავრცელების გაანგარიშება არ ჩაითვალა სავალდებულოდ;</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ტერმინალის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ფუნქციონირების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შედეგად</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გამოწვეული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ხმაურის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დონეების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შემცირების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მიზნით</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კონკრეტული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შემარბილებელი</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ღონისძიებების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გატარება</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სავალდებულო</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არ</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 </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Sylfaen" pitchFamily="18" charset="0"/>
              </a:rPr>
              <a:t>არის</a:t>
            </a:r>
            <a:r>
              <a:rPr kumimoji="0" lang="ka-GE" sz="1600" b="0" i="0" u="none" strike="noStrike" cap="none" normalizeH="0" baseline="0" dirty="0" smtClean="0">
                <a:ln>
                  <a:noFill/>
                </a:ln>
                <a:solidFill>
                  <a:schemeClr val="tx1"/>
                </a:solidFill>
                <a:effectLst/>
                <a:latin typeface="Sylfaen" pitchFamily="18" charset="0"/>
                <a:ea typeface="Calibri" pitchFamily="34" charset="0"/>
                <a:cs typeface="Times New Roman" pitchFamily="18" charset="0"/>
              </a:rPr>
              <a:t>.</a:t>
            </a:r>
            <a:endParaRPr kumimoji="0" lang="ka-GE" sz="1600" b="0" i="0" u="none" strike="noStrike" cap="none" normalizeH="0" baseline="0" dirty="0" smtClean="0">
              <a:ln>
                <a:noFill/>
              </a:ln>
              <a:solidFill>
                <a:schemeClr val="tx1"/>
              </a:solidFill>
              <a:effectLst/>
              <a:latin typeface="Sylfaen" pitchFamily="18"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567" y="889844"/>
            <a:ext cx="10568065" cy="2308324"/>
          </a:xfrm>
          <a:prstGeom prst="rect">
            <a:avLst/>
          </a:prstGeom>
        </p:spPr>
        <p:txBody>
          <a:bodyPr wrap="square">
            <a:spAutoFit/>
          </a:bodyPr>
          <a:lstStyle/>
          <a:p>
            <a:pPr algn="just"/>
            <a:r>
              <a:rPr lang="en-US" sz="1600" dirty="0" err="1" smtClean="0">
                <a:latin typeface="Sylfaen" pitchFamily="18" charset="0"/>
              </a:rPr>
              <a:t>ექსპლუატაციის</a:t>
            </a:r>
            <a:r>
              <a:rPr lang="en-US" sz="1600" dirty="0" smtClean="0">
                <a:latin typeface="Sylfaen" pitchFamily="18" charset="0"/>
              </a:rPr>
              <a:t> </a:t>
            </a:r>
            <a:r>
              <a:rPr lang="en-US" sz="1600" dirty="0" err="1" smtClean="0">
                <a:latin typeface="Sylfaen" pitchFamily="18" charset="0"/>
              </a:rPr>
              <a:t>პროცესში</a:t>
            </a:r>
            <a:r>
              <a:rPr lang="en-US" sz="1600" dirty="0" smtClean="0">
                <a:latin typeface="Sylfaen" pitchFamily="18" charset="0"/>
              </a:rPr>
              <a:t> </a:t>
            </a:r>
            <a:r>
              <a:rPr lang="en-US" sz="1600" dirty="0" err="1" smtClean="0">
                <a:latin typeface="Sylfaen" pitchFamily="18" charset="0"/>
              </a:rPr>
              <a:t>წყლის</a:t>
            </a:r>
            <a:r>
              <a:rPr lang="en-US" sz="1600" dirty="0" smtClean="0">
                <a:latin typeface="Sylfaen" pitchFamily="18" charset="0"/>
              </a:rPr>
              <a:t> </a:t>
            </a:r>
            <a:r>
              <a:rPr lang="en-US" sz="1600" dirty="0" err="1" smtClean="0">
                <a:latin typeface="Sylfaen" pitchFamily="18" charset="0"/>
              </a:rPr>
              <a:t>გარემოს</a:t>
            </a:r>
            <a:r>
              <a:rPr lang="en-US" sz="1600" dirty="0" smtClean="0">
                <a:latin typeface="Sylfaen" pitchFamily="18" charset="0"/>
              </a:rPr>
              <a:t> </a:t>
            </a:r>
            <a:r>
              <a:rPr lang="en-US" sz="1600" dirty="0" err="1" smtClean="0">
                <a:latin typeface="Sylfaen" pitchFamily="18" charset="0"/>
              </a:rPr>
              <a:t>დაბინძურება</a:t>
            </a:r>
            <a:r>
              <a:rPr lang="en-US" sz="1600" dirty="0" smtClean="0">
                <a:latin typeface="Sylfaen" pitchFamily="18" charset="0"/>
              </a:rPr>
              <a:t> </a:t>
            </a:r>
            <a:r>
              <a:rPr lang="en-US" sz="1600" dirty="0" err="1" smtClean="0">
                <a:latin typeface="Sylfaen" pitchFamily="18" charset="0"/>
              </a:rPr>
              <a:t>მოსალოდნელია</a:t>
            </a:r>
            <a:r>
              <a:rPr lang="en-US" sz="1600" dirty="0" smtClean="0">
                <a:latin typeface="Sylfaen" pitchFamily="18" charset="0"/>
              </a:rPr>
              <a:t> </a:t>
            </a:r>
            <a:r>
              <a:rPr lang="en-US" sz="1600" dirty="0" err="1" smtClean="0">
                <a:latin typeface="Sylfaen" pitchFamily="18" charset="0"/>
              </a:rPr>
              <a:t>ნავთობპროდუქტების</a:t>
            </a:r>
            <a:r>
              <a:rPr lang="en-US" sz="1600" dirty="0" smtClean="0">
                <a:latin typeface="Sylfaen" pitchFamily="18" charset="0"/>
              </a:rPr>
              <a:t>  </a:t>
            </a:r>
            <a:r>
              <a:rPr lang="en-US" sz="1600" dirty="0" err="1" smtClean="0">
                <a:latin typeface="Sylfaen" pitchFamily="18" charset="0"/>
              </a:rPr>
              <a:t>დაღვრის</a:t>
            </a:r>
            <a:r>
              <a:rPr lang="en-US" sz="1600" dirty="0" smtClean="0">
                <a:latin typeface="Sylfaen" pitchFamily="18" charset="0"/>
              </a:rPr>
              <a:t> </a:t>
            </a:r>
            <a:r>
              <a:rPr lang="en-US" sz="1600" dirty="0" err="1" smtClean="0">
                <a:latin typeface="Sylfaen" pitchFamily="18" charset="0"/>
              </a:rPr>
              <a:t>შემთხვევაში</a:t>
            </a:r>
            <a:r>
              <a:rPr lang="en-US" sz="1600" dirty="0" smtClean="0">
                <a:latin typeface="Sylfaen" pitchFamily="18" charset="0"/>
              </a:rPr>
              <a:t>. </a:t>
            </a:r>
            <a:r>
              <a:rPr lang="en-US" sz="1600" dirty="0" err="1" smtClean="0">
                <a:latin typeface="Sylfaen" pitchFamily="18" charset="0"/>
              </a:rPr>
              <a:t>დაბინძურების</a:t>
            </a:r>
            <a:r>
              <a:rPr lang="en-US" sz="1600" dirty="0" smtClean="0">
                <a:latin typeface="Sylfaen" pitchFamily="18" charset="0"/>
              </a:rPr>
              <a:t> </a:t>
            </a:r>
            <a:r>
              <a:rPr lang="en-US" sz="1600" dirty="0" err="1" smtClean="0">
                <a:latin typeface="Sylfaen" pitchFamily="18" charset="0"/>
              </a:rPr>
              <a:t>პრევენციის</a:t>
            </a:r>
            <a:r>
              <a:rPr lang="en-US" sz="1600" dirty="0" smtClean="0">
                <a:latin typeface="Sylfaen" pitchFamily="18" charset="0"/>
              </a:rPr>
              <a:t> </a:t>
            </a:r>
            <a:r>
              <a:rPr lang="en-US" sz="1600" dirty="0" err="1" smtClean="0">
                <a:latin typeface="Sylfaen" pitchFamily="18" charset="0"/>
              </a:rPr>
              <a:t>მიზნით</a:t>
            </a:r>
            <a:r>
              <a:rPr lang="en-US" sz="1600" dirty="0" smtClean="0">
                <a:latin typeface="Sylfaen" pitchFamily="18" charset="0"/>
              </a:rPr>
              <a:t>, </a:t>
            </a:r>
            <a:r>
              <a:rPr lang="en-US" sz="1600" dirty="0" err="1" smtClean="0">
                <a:latin typeface="Sylfaen" pitchFamily="18" charset="0"/>
              </a:rPr>
              <a:t>პროექტის</a:t>
            </a:r>
            <a:r>
              <a:rPr lang="en-US" sz="1600" dirty="0" smtClean="0">
                <a:latin typeface="Sylfaen" pitchFamily="18" charset="0"/>
              </a:rPr>
              <a:t> </a:t>
            </a:r>
            <a:r>
              <a:rPr lang="en-US" sz="1600" dirty="0" err="1" smtClean="0">
                <a:latin typeface="Sylfaen" pitchFamily="18" charset="0"/>
              </a:rPr>
              <a:t>მიხედვით</a:t>
            </a:r>
            <a:r>
              <a:rPr lang="en-US" sz="1600" dirty="0" smtClean="0">
                <a:latin typeface="Sylfaen" pitchFamily="18" charset="0"/>
              </a:rPr>
              <a:t>, </a:t>
            </a:r>
            <a:r>
              <a:rPr lang="en-US" sz="1600" dirty="0" err="1" smtClean="0">
                <a:latin typeface="Sylfaen" pitchFamily="18" charset="0"/>
              </a:rPr>
              <a:t>მაღალი</a:t>
            </a:r>
            <a:r>
              <a:rPr lang="en-US" sz="1600" dirty="0" smtClean="0">
                <a:latin typeface="Sylfaen" pitchFamily="18" charset="0"/>
              </a:rPr>
              <a:t> </a:t>
            </a:r>
            <a:r>
              <a:rPr lang="en-US" sz="1600" dirty="0" err="1" smtClean="0">
                <a:latin typeface="Sylfaen" pitchFamily="18" charset="0"/>
              </a:rPr>
              <a:t>რისკის</a:t>
            </a:r>
            <a:r>
              <a:rPr lang="en-US" sz="1600" dirty="0" smtClean="0">
                <a:latin typeface="Sylfaen" pitchFamily="18" charset="0"/>
              </a:rPr>
              <a:t> </a:t>
            </a:r>
            <a:r>
              <a:rPr lang="en-US" sz="1600" dirty="0" err="1" smtClean="0">
                <a:latin typeface="Sylfaen" pitchFamily="18" charset="0"/>
              </a:rPr>
              <a:t>უბნებზე</a:t>
            </a:r>
            <a:r>
              <a:rPr lang="en-US" sz="1600" dirty="0" smtClean="0">
                <a:latin typeface="Sylfaen" pitchFamily="18" charset="0"/>
              </a:rPr>
              <a:t> </a:t>
            </a:r>
            <a:r>
              <a:rPr lang="en-US" sz="1600" dirty="0" err="1" smtClean="0">
                <a:latin typeface="Sylfaen" pitchFamily="18" charset="0"/>
              </a:rPr>
              <a:t>გათვალისწინებულია</a:t>
            </a:r>
            <a:r>
              <a:rPr lang="en-US" sz="1600" dirty="0" smtClean="0">
                <a:latin typeface="Sylfaen" pitchFamily="18" charset="0"/>
              </a:rPr>
              <a:t> </a:t>
            </a:r>
            <a:r>
              <a:rPr lang="en-US" sz="1600" dirty="0" err="1" smtClean="0">
                <a:latin typeface="Sylfaen" pitchFamily="18" charset="0"/>
              </a:rPr>
              <a:t>სადრენაჟო</a:t>
            </a:r>
            <a:r>
              <a:rPr lang="en-US" sz="1600" dirty="0" smtClean="0">
                <a:latin typeface="Sylfaen" pitchFamily="18" charset="0"/>
              </a:rPr>
              <a:t>  </a:t>
            </a:r>
            <a:r>
              <a:rPr lang="en-US" sz="1600" dirty="0" err="1" smtClean="0">
                <a:latin typeface="Sylfaen" pitchFamily="18" charset="0"/>
              </a:rPr>
              <a:t>სისტემების</a:t>
            </a:r>
            <a:r>
              <a:rPr lang="en-US" sz="1600" dirty="0" smtClean="0">
                <a:latin typeface="Sylfaen" pitchFamily="18" charset="0"/>
              </a:rPr>
              <a:t> </a:t>
            </a:r>
            <a:r>
              <a:rPr lang="en-US" sz="1600" dirty="0" err="1" smtClean="0">
                <a:latin typeface="Sylfaen" pitchFamily="18" charset="0"/>
              </a:rPr>
              <a:t>მოწყობა</a:t>
            </a:r>
            <a:r>
              <a:rPr lang="en-US" sz="1600" dirty="0" smtClean="0">
                <a:latin typeface="Sylfaen" pitchFamily="18" charset="0"/>
              </a:rPr>
              <a:t>, </a:t>
            </a:r>
            <a:r>
              <a:rPr lang="en-US" sz="1600" dirty="0" err="1" smtClean="0">
                <a:latin typeface="Sylfaen" pitchFamily="18" charset="0"/>
              </a:rPr>
              <a:t>ხოლო</a:t>
            </a:r>
            <a:r>
              <a:rPr lang="en-US" sz="1600" dirty="0" smtClean="0">
                <a:latin typeface="Sylfaen" pitchFamily="18" charset="0"/>
              </a:rPr>
              <a:t> </a:t>
            </a:r>
            <a:r>
              <a:rPr lang="en-US" sz="1600" dirty="0" err="1" smtClean="0">
                <a:latin typeface="Sylfaen" pitchFamily="18" charset="0"/>
              </a:rPr>
              <a:t>საწარმოო-სანიაღვრე</a:t>
            </a:r>
            <a:r>
              <a:rPr lang="en-US" sz="1600" dirty="0" smtClean="0">
                <a:latin typeface="Sylfaen" pitchFamily="18" charset="0"/>
              </a:rPr>
              <a:t> </a:t>
            </a:r>
            <a:r>
              <a:rPr lang="en-US" sz="1600" dirty="0" err="1" smtClean="0">
                <a:latin typeface="Sylfaen" pitchFamily="18" charset="0"/>
              </a:rPr>
              <a:t>წყლების</a:t>
            </a:r>
            <a:r>
              <a:rPr lang="en-US" sz="1600" dirty="0" smtClean="0">
                <a:latin typeface="Sylfaen" pitchFamily="18" charset="0"/>
              </a:rPr>
              <a:t> </a:t>
            </a:r>
            <a:r>
              <a:rPr lang="en-US" sz="1600" dirty="0" err="1" smtClean="0">
                <a:latin typeface="Sylfaen" pitchFamily="18" charset="0"/>
              </a:rPr>
              <a:t>გაწმენდ</a:t>
            </a:r>
            <a:r>
              <a:rPr lang="ka-GE" sz="1600" dirty="0" smtClean="0">
                <a:latin typeface="Sylfaen" pitchFamily="18" charset="0"/>
              </a:rPr>
              <a:t>ა ხორციელდება</a:t>
            </a:r>
            <a:r>
              <a:rPr lang="en-US" sz="1600" dirty="0" smtClean="0">
                <a:latin typeface="Sylfaen" pitchFamily="18" charset="0"/>
              </a:rPr>
              <a:t>  </a:t>
            </a:r>
            <a:r>
              <a:rPr lang="en-US" sz="1600" dirty="0" err="1" smtClean="0">
                <a:latin typeface="Sylfaen" pitchFamily="18" charset="0"/>
              </a:rPr>
              <a:t>გამწმენდი</a:t>
            </a:r>
            <a:r>
              <a:rPr lang="en-US" sz="1600" dirty="0" smtClean="0">
                <a:latin typeface="Sylfaen" pitchFamily="18" charset="0"/>
              </a:rPr>
              <a:t> </a:t>
            </a:r>
            <a:r>
              <a:rPr lang="ka-GE" sz="1600" dirty="0" smtClean="0">
                <a:latin typeface="Sylfaen" pitchFamily="18" charset="0"/>
              </a:rPr>
              <a:t>სისტემაში - ნავთობდამჭერში, საიდანაც ის სათანადო დონემდე გაწმენდის შემდეგ  გადავა ტერიტორიაზე მოსაწყობ 400 მ</a:t>
            </a:r>
            <a:r>
              <a:rPr lang="ka-GE" sz="1600" baseline="30000" dirty="0" smtClean="0">
                <a:latin typeface="Sylfaen" pitchFamily="18" charset="0"/>
              </a:rPr>
              <a:t>3</a:t>
            </a:r>
            <a:r>
              <a:rPr lang="ka-GE" sz="1600" dirty="0" smtClean="0">
                <a:latin typeface="Sylfaen" pitchFamily="18" charset="0"/>
              </a:rPr>
              <a:t> მოცულობის ტბორში ზომებით 20</a:t>
            </a:r>
            <a:r>
              <a:rPr lang="en-US" sz="1600" dirty="0" smtClean="0">
                <a:latin typeface="Sylfaen" pitchFamily="18" charset="0"/>
              </a:rPr>
              <a:t>x6</a:t>
            </a:r>
            <a:r>
              <a:rPr lang="ka-GE" sz="1600" dirty="0" smtClean="0">
                <a:latin typeface="Sylfaen" pitchFamily="18" charset="0"/>
              </a:rPr>
              <a:t> და იქიდან აორთქლდება ან მიწაში გაიჟონება</a:t>
            </a:r>
            <a:r>
              <a:rPr lang="en-US" sz="1600" dirty="0" smtClean="0">
                <a:latin typeface="Sylfaen" pitchFamily="18" charset="0"/>
              </a:rPr>
              <a:t>. </a:t>
            </a:r>
          </a:p>
          <a:p>
            <a:pPr algn="just"/>
            <a:r>
              <a:rPr lang="ka-GE" sz="1600" dirty="0" smtClean="0">
                <a:latin typeface="Sylfaen" pitchFamily="18" charset="0"/>
              </a:rPr>
              <a:t>აღნიშნული ტბორი ისე იქნება მოწყობილი (შემოზვინული), რომ მასში არ მოხდეს ის სანიაღვრე წყლები, რომელიც პირობითად არ იქნება დაბინძურებული ნავთობპროდუქტებით, ანუ იმ ტერიტორიებიდან წარმოქმნილი სანიაღვრე წყლები, რომელთა ნავთობპროდუქტებით დაბინძურების რისკი არ არსებობს.</a:t>
            </a:r>
            <a:endParaRPr lang="en-US" sz="1600" dirty="0">
              <a:latin typeface="Sylfaen" pitchFamily="18" charset="0"/>
            </a:endParaRPr>
          </a:p>
        </p:txBody>
      </p:sp>
      <p:sp>
        <p:nvSpPr>
          <p:cNvPr id="4" name="Rectangle 3"/>
          <p:cNvSpPr/>
          <p:nvPr/>
        </p:nvSpPr>
        <p:spPr>
          <a:xfrm>
            <a:off x="4105431" y="291272"/>
            <a:ext cx="3411511" cy="369332"/>
          </a:xfrm>
          <a:prstGeom prst="rect">
            <a:avLst/>
          </a:prstGeom>
        </p:spPr>
        <p:txBody>
          <a:bodyPr wrap="none">
            <a:spAutoFit/>
          </a:bodyPr>
          <a:lstStyle/>
          <a:p>
            <a:pPr algn="ctr"/>
            <a:r>
              <a:rPr lang="en-US" b="1" dirty="0" smtClean="0">
                <a:latin typeface="Sylfaen" pitchFamily="18" charset="0"/>
              </a:rPr>
              <a:t>ზემოქმედება </a:t>
            </a:r>
            <a:r>
              <a:rPr lang="en-US" b="1" dirty="0" err="1" smtClean="0">
                <a:latin typeface="Sylfaen" pitchFamily="18" charset="0"/>
              </a:rPr>
              <a:t>წყლის</a:t>
            </a:r>
            <a:r>
              <a:rPr lang="en-US" b="1" dirty="0" smtClean="0">
                <a:latin typeface="Sylfaen" pitchFamily="18" charset="0"/>
              </a:rPr>
              <a:t> </a:t>
            </a:r>
            <a:r>
              <a:rPr lang="en-US" b="1" dirty="0" err="1" smtClean="0">
                <a:latin typeface="Sylfaen" pitchFamily="18" charset="0"/>
              </a:rPr>
              <a:t>ხარისხზე</a:t>
            </a:r>
            <a:endParaRPr lang="en-US" b="1" dirty="0">
              <a:latin typeface="Sylfaen" pitchFamily="18" charset="0"/>
            </a:endParaRPr>
          </a:p>
        </p:txBody>
      </p:sp>
      <p:sp>
        <p:nvSpPr>
          <p:cNvPr id="5" name="Rectangle 4"/>
          <p:cNvSpPr/>
          <p:nvPr/>
        </p:nvSpPr>
        <p:spPr>
          <a:xfrm>
            <a:off x="644577" y="3193464"/>
            <a:ext cx="10613036" cy="2062103"/>
          </a:xfrm>
          <a:prstGeom prst="rect">
            <a:avLst/>
          </a:prstGeom>
        </p:spPr>
        <p:txBody>
          <a:bodyPr wrap="square">
            <a:spAutoFit/>
          </a:bodyPr>
          <a:lstStyle/>
          <a:p>
            <a:pPr algn="just"/>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ტერიტორიაზე</a:t>
            </a:r>
            <a:r>
              <a:rPr lang="en-US" sz="1600" dirty="0" smtClean="0">
                <a:latin typeface="Sylfaen" pitchFamily="18" charset="0"/>
              </a:rPr>
              <a:t> </a:t>
            </a:r>
            <a:r>
              <a:rPr lang="en-US" sz="1600" dirty="0" err="1" smtClean="0">
                <a:latin typeface="Sylfaen" pitchFamily="18" charset="0"/>
              </a:rPr>
              <a:t>წარმოქმნილი</a:t>
            </a:r>
            <a:r>
              <a:rPr lang="en-US" sz="1600" dirty="0" smtClean="0">
                <a:latin typeface="Sylfaen" pitchFamily="18" charset="0"/>
              </a:rPr>
              <a:t> </a:t>
            </a:r>
            <a:r>
              <a:rPr lang="en-US" sz="1600" dirty="0" err="1" smtClean="0">
                <a:latin typeface="Sylfaen" pitchFamily="18" charset="0"/>
              </a:rPr>
              <a:t>სამეურნეო-ფეკალური</a:t>
            </a:r>
            <a:r>
              <a:rPr lang="en-US" sz="1600" dirty="0" smtClean="0">
                <a:latin typeface="Sylfaen" pitchFamily="18" charset="0"/>
              </a:rPr>
              <a:t> </a:t>
            </a:r>
            <a:r>
              <a:rPr lang="en-US" sz="1600" dirty="0" err="1" smtClean="0">
                <a:latin typeface="Sylfaen" pitchFamily="18" charset="0"/>
              </a:rPr>
              <a:t>ჩამდინარე</a:t>
            </a:r>
            <a:r>
              <a:rPr lang="en-US" sz="1600" dirty="0" smtClean="0">
                <a:latin typeface="Sylfaen" pitchFamily="18" charset="0"/>
              </a:rPr>
              <a:t> </a:t>
            </a:r>
            <a:r>
              <a:rPr lang="en-US" sz="1600" dirty="0" err="1" smtClean="0">
                <a:latin typeface="Sylfaen" pitchFamily="18" charset="0"/>
              </a:rPr>
              <a:t>წყლები</a:t>
            </a:r>
            <a:r>
              <a:rPr lang="en-US" sz="1600" dirty="0" smtClean="0">
                <a:latin typeface="Sylfaen" pitchFamily="18" charset="0"/>
              </a:rPr>
              <a:t> </a:t>
            </a:r>
            <a:r>
              <a:rPr lang="en-US" sz="1600" dirty="0" err="1" smtClean="0">
                <a:latin typeface="Sylfaen" pitchFamily="18" charset="0"/>
              </a:rPr>
              <a:t>ჩართული</a:t>
            </a:r>
            <a:r>
              <a:rPr lang="ka-GE" sz="1600" dirty="0" smtClean="0">
                <a:latin typeface="Sylfaen" pitchFamily="18" charset="0"/>
              </a:rPr>
              <a:t> იქნება ტერიტორიაზე მოწყობილ ბეტონის ამოსაწმენდ ორმოში, რომლის გატანა მოხდება პერიოდულად შესაბამისი ხელშეკრულების საფუძველზე.</a:t>
            </a:r>
            <a:endParaRPr lang="en-US" sz="1600" dirty="0" smtClean="0">
              <a:latin typeface="Sylfaen" pitchFamily="18" charset="0"/>
            </a:endParaRPr>
          </a:p>
          <a:p>
            <a:pPr algn="just"/>
            <a:r>
              <a:rPr lang="en-US" sz="1600" dirty="0" err="1" smtClean="0">
                <a:latin typeface="Sylfaen" pitchFamily="18" charset="0"/>
              </a:rPr>
              <a:t>საწარმოო-სანიაღვრე</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სამეურნეო</a:t>
            </a:r>
            <a:r>
              <a:rPr lang="en-US" sz="1600" dirty="0" smtClean="0">
                <a:latin typeface="Sylfaen" pitchFamily="18" charset="0"/>
              </a:rPr>
              <a:t> </a:t>
            </a:r>
            <a:r>
              <a:rPr lang="en-US" sz="1600" dirty="0" err="1" smtClean="0">
                <a:latin typeface="Sylfaen" pitchFamily="18" charset="0"/>
              </a:rPr>
              <a:t>ფეკალური</a:t>
            </a:r>
            <a:r>
              <a:rPr lang="en-US" sz="1600" dirty="0" smtClean="0">
                <a:latin typeface="Sylfaen" pitchFamily="18" charset="0"/>
              </a:rPr>
              <a:t> </a:t>
            </a:r>
            <a:r>
              <a:rPr lang="en-US" sz="1600" dirty="0" err="1" smtClean="0">
                <a:latin typeface="Sylfaen" pitchFamily="18" charset="0"/>
              </a:rPr>
              <a:t>ჩამდინარე</a:t>
            </a:r>
            <a:r>
              <a:rPr lang="en-US" sz="1600" dirty="0" smtClean="0">
                <a:latin typeface="Sylfaen" pitchFamily="18" charset="0"/>
              </a:rPr>
              <a:t> </a:t>
            </a:r>
            <a:r>
              <a:rPr lang="en-US" sz="1600" dirty="0" err="1" smtClean="0">
                <a:latin typeface="Sylfaen" pitchFamily="18" charset="0"/>
              </a:rPr>
              <a:t>წყლების</a:t>
            </a:r>
            <a:r>
              <a:rPr lang="en-US" sz="1600" dirty="0" smtClean="0">
                <a:latin typeface="Sylfaen" pitchFamily="18" charset="0"/>
              </a:rPr>
              <a:t> </a:t>
            </a:r>
            <a:r>
              <a:rPr lang="en-US" sz="1600" dirty="0" err="1" smtClean="0">
                <a:latin typeface="Sylfaen" pitchFamily="18" charset="0"/>
              </a:rPr>
              <a:t>არინებისა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გაწმენდისათვის</a:t>
            </a:r>
            <a:r>
              <a:rPr lang="en-US" sz="1600" dirty="0" smtClean="0">
                <a:latin typeface="Sylfaen" pitchFamily="18" charset="0"/>
              </a:rPr>
              <a:t> </a:t>
            </a:r>
            <a:r>
              <a:rPr lang="en-US" sz="1600" dirty="0" err="1" smtClean="0">
                <a:latin typeface="Sylfaen" pitchFamily="18" charset="0"/>
              </a:rPr>
              <a:t>დაპროექტებული</a:t>
            </a:r>
            <a:r>
              <a:rPr lang="en-US" sz="1600" dirty="0" smtClean="0">
                <a:latin typeface="Sylfaen" pitchFamily="18" charset="0"/>
              </a:rPr>
              <a:t> </a:t>
            </a:r>
            <a:r>
              <a:rPr lang="en-US" sz="1600" dirty="0" err="1" smtClean="0">
                <a:latin typeface="Sylfaen" pitchFamily="18" charset="0"/>
              </a:rPr>
              <a:t>სისტემები</a:t>
            </a:r>
            <a:r>
              <a:rPr lang="en-US" sz="1600" dirty="0" smtClean="0">
                <a:latin typeface="Sylfaen" pitchFamily="18" charset="0"/>
              </a:rPr>
              <a:t>, </a:t>
            </a:r>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ექსპლუატაციის</a:t>
            </a:r>
            <a:r>
              <a:rPr lang="en-US" sz="1600" dirty="0" smtClean="0">
                <a:latin typeface="Sylfaen" pitchFamily="18" charset="0"/>
              </a:rPr>
              <a:t> </a:t>
            </a:r>
            <a:r>
              <a:rPr lang="en-US" sz="1600" dirty="0" err="1" smtClean="0">
                <a:latin typeface="Sylfaen" pitchFamily="18" charset="0"/>
              </a:rPr>
              <a:t>ეტაპზე</a:t>
            </a:r>
            <a:r>
              <a:rPr lang="en-US" sz="1600" dirty="0" smtClean="0">
                <a:latin typeface="Sylfaen" pitchFamily="18" charset="0"/>
              </a:rPr>
              <a:t> </a:t>
            </a:r>
            <a:r>
              <a:rPr lang="en-US" sz="1600" dirty="0" err="1" smtClean="0">
                <a:latin typeface="Sylfaen" pitchFamily="18" charset="0"/>
              </a:rPr>
              <a:t>მინიმუმამდე</a:t>
            </a:r>
            <a:r>
              <a:rPr lang="en-US" sz="1600" dirty="0" smtClean="0">
                <a:latin typeface="Sylfaen" pitchFamily="18" charset="0"/>
              </a:rPr>
              <a:t> </a:t>
            </a:r>
            <a:r>
              <a:rPr lang="en-US" sz="1600" dirty="0" err="1" smtClean="0">
                <a:latin typeface="Sylfaen" pitchFamily="18" charset="0"/>
              </a:rPr>
              <a:t>ამცირებს</a:t>
            </a:r>
            <a:r>
              <a:rPr lang="en-US" sz="1600" dirty="0" smtClean="0">
                <a:latin typeface="Sylfaen" pitchFamily="18" charset="0"/>
              </a:rPr>
              <a:t>  </a:t>
            </a:r>
            <a:r>
              <a:rPr lang="en-US" sz="1600" dirty="0" err="1" smtClean="0">
                <a:latin typeface="Sylfaen" pitchFamily="18" charset="0"/>
              </a:rPr>
              <a:t>ზედაპირული</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მიწისქვეშა</a:t>
            </a:r>
            <a:r>
              <a:rPr lang="en-US" sz="1600" dirty="0" smtClean="0">
                <a:latin typeface="Sylfaen" pitchFamily="18" charset="0"/>
              </a:rPr>
              <a:t> </a:t>
            </a:r>
            <a:r>
              <a:rPr lang="en-US" sz="1600" dirty="0" err="1" smtClean="0">
                <a:latin typeface="Sylfaen" pitchFamily="18" charset="0"/>
              </a:rPr>
              <a:t>წყლების</a:t>
            </a:r>
            <a:r>
              <a:rPr lang="en-US" sz="1600" dirty="0" smtClean="0">
                <a:latin typeface="Sylfaen" pitchFamily="18" charset="0"/>
              </a:rPr>
              <a:t> </a:t>
            </a:r>
            <a:r>
              <a:rPr lang="en-US" sz="1600" dirty="0" err="1" smtClean="0">
                <a:latin typeface="Sylfaen" pitchFamily="18" charset="0"/>
              </a:rPr>
              <a:t>დაბინძურების</a:t>
            </a:r>
            <a:r>
              <a:rPr lang="en-US" sz="1600" dirty="0" smtClean="0">
                <a:latin typeface="Sylfaen" pitchFamily="18" charset="0"/>
              </a:rPr>
              <a:t> </a:t>
            </a:r>
            <a:r>
              <a:rPr lang="en-US" sz="1600" dirty="0" err="1" smtClean="0">
                <a:latin typeface="Sylfaen" pitchFamily="18" charset="0"/>
              </a:rPr>
              <a:t>რისკებს</a:t>
            </a:r>
            <a:r>
              <a:rPr lang="en-US" sz="1600" dirty="0" smtClean="0">
                <a:latin typeface="Sylfaen" pitchFamily="18" charset="0"/>
              </a:rPr>
              <a:t>. </a:t>
            </a:r>
            <a:endParaRPr lang="ka-GE" sz="1600" dirty="0" smtClean="0">
              <a:latin typeface="Sylfaen" pitchFamily="18" charset="0"/>
            </a:endParaRPr>
          </a:p>
          <a:p>
            <a:pPr algn="just"/>
            <a:endParaRPr lang="ka-GE" sz="1600" dirty="0" smtClean="0">
              <a:latin typeface="Sylfaen" pitchFamily="18" charset="0"/>
            </a:endParaRPr>
          </a:p>
          <a:p>
            <a:pPr algn="just"/>
            <a:endParaRPr lang="en-US" sz="1600" dirty="0">
              <a:latin typeface="Sylfaen" pitchFamily="18" charset="0"/>
            </a:endParaRPr>
          </a:p>
        </p:txBody>
      </p:sp>
      <p:sp>
        <p:nvSpPr>
          <p:cNvPr id="47105" name="Rectangle 1"/>
          <p:cNvSpPr>
            <a:spLocks noChangeArrowheads="1"/>
          </p:cNvSpPr>
          <p:nvPr/>
        </p:nvSpPr>
        <p:spPr bwMode="auto">
          <a:xfrm>
            <a:off x="739015" y="5096656"/>
            <a:ext cx="1068349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ექსპლუატაციის</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ეტაპზე</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განსაკუთრებულ</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ყურადღებას</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საჭიროებს</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საკანალიზაციო</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კოლექტორების</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ნავთობპროდუქტებით</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დაბინძურებული</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წყლების</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გამწმენდი</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სისტემების</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ტექნიკური</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გამართულობის</a:t>
            </a:r>
            <a:r>
              <a:rPr kumimoji="0" lang="en-US"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1"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კონტროლ</a:t>
            </a:r>
            <a:r>
              <a:rPr kumimoji="0" lang="ka-GE" sz="1600" b="1"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ი</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28355" y="1265633"/>
            <a:ext cx="3985386" cy="369332"/>
          </a:xfrm>
          <a:prstGeom prst="rect">
            <a:avLst/>
          </a:prstGeom>
        </p:spPr>
        <p:txBody>
          <a:bodyPr wrap="none">
            <a:spAutoFit/>
          </a:bodyPr>
          <a:lstStyle/>
          <a:p>
            <a:pPr algn="ctr"/>
            <a:r>
              <a:rPr lang="en-US" b="1" dirty="0" smtClean="0">
                <a:latin typeface="Sylfaen" pitchFamily="18" charset="0"/>
              </a:rPr>
              <a:t>ზემოქმედება </a:t>
            </a:r>
            <a:r>
              <a:rPr lang="en-US" b="1" dirty="0" err="1" smtClean="0">
                <a:latin typeface="Sylfaen" pitchFamily="18" charset="0"/>
              </a:rPr>
              <a:t>ცხოველთა</a:t>
            </a:r>
            <a:r>
              <a:rPr lang="en-US" b="1" dirty="0" smtClean="0">
                <a:latin typeface="Sylfaen" pitchFamily="18" charset="0"/>
              </a:rPr>
              <a:t> </a:t>
            </a:r>
            <a:r>
              <a:rPr lang="en-US" b="1" dirty="0" err="1" smtClean="0">
                <a:latin typeface="Sylfaen" pitchFamily="18" charset="0"/>
              </a:rPr>
              <a:t>სამყაროზე</a:t>
            </a:r>
            <a:endParaRPr lang="en-US" b="1" dirty="0">
              <a:latin typeface="Sylfaen" pitchFamily="18" charset="0"/>
            </a:endParaRPr>
          </a:p>
        </p:txBody>
      </p:sp>
      <p:sp>
        <p:nvSpPr>
          <p:cNvPr id="4" name="Rectangle 3"/>
          <p:cNvSpPr/>
          <p:nvPr/>
        </p:nvSpPr>
        <p:spPr>
          <a:xfrm>
            <a:off x="1034320" y="2084831"/>
            <a:ext cx="10523095" cy="2554545"/>
          </a:xfrm>
          <a:prstGeom prst="rect">
            <a:avLst/>
          </a:prstGeom>
        </p:spPr>
        <p:txBody>
          <a:bodyPr wrap="square">
            <a:spAutoFit/>
          </a:bodyPr>
          <a:lstStyle/>
          <a:p>
            <a:pPr algn="just"/>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განთავსების</a:t>
            </a:r>
            <a:r>
              <a:rPr lang="en-US" sz="1600" dirty="0" smtClean="0">
                <a:latin typeface="Sylfaen" pitchFamily="18" charset="0"/>
              </a:rPr>
              <a:t> </a:t>
            </a:r>
            <a:r>
              <a:rPr lang="en-US" sz="1600" dirty="0" err="1" smtClean="0">
                <a:latin typeface="Sylfaen" pitchFamily="18" charset="0"/>
              </a:rPr>
              <a:t>ტერიტორია</a:t>
            </a:r>
            <a:r>
              <a:rPr lang="en-US" sz="1600" dirty="0" smtClean="0">
                <a:latin typeface="Sylfaen" pitchFamily="18" charset="0"/>
              </a:rPr>
              <a:t> </a:t>
            </a:r>
            <a:r>
              <a:rPr lang="en-US" sz="1600" dirty="0" err="1" smtClean="0">
                <a:latin typeface="Sylfaen" pitchFamily="18" charset="0"/>
              </a:rPr>
              <a:t>არ</a:t>
            </a:r>
            <a:r>
              <a:rPr lang="en-US" sz="1600" dirty="0" smtClean="0">
                <a:latin typeface="Sylfaen" pitchFamily="18" charset="0"/>
              </a:rPr>
              <a:t> </a:t>
            </a:r>
            <a:r>
              <a:rPr lang="en-US" sz="1600" dirty="0" err="1" smtClean="0">
                <a:latin typeface="Sylfaen" pitchFamily="18" charset="0"/>
              </a:rPr>
              <a:t>გამოირჩევა</a:t>
            </a:r>
            <a:r>
              <a:rPr lang="en-US" sz="1600" dirty="0" smtClean="0">
                <a:latin typeface="Sylfaen" pitchFamily="18" charset="0"/>
              </a:rPr>
              <a:t> </a:t>
            </a:r>
            <a:r>
              <a:rPr lang="en-US" sz="1600" dirty="0" err="1" smtClean="0">
                <a:latin typeface="Sylfaen" pitchFamily="18" charset="0"/>
              </a:rPr>
              <a:t>ცხოველთა</a:t>
            </a:r>
            <a:r>
              <a:rPr lang="en-US" sz="1600" dirty="0" smtClean="0">
                <a:latin typeface="Sylfaen" pitchFamily="18" charset="0"/>
              </a:rPr>
              <a:t> </a:t>
            </a:r>
            <a:r>
              <a:rPr lang="en-US" sz="1600" dirty="0" err="1" smtClean="0">
                <a:latin typeface="Sylfaen" pitchFamily="18" charset="0"/>
              </a:rPr>
              <a:t>მრავალფეროვნებით</a:t>
            </a:r>
            <a:r>
              <a:rPr lang="en-US" sz="1600" dirty="0" smtClean="0">
                <a:latin typeface="Sylfaen" pitchFamily="18" charset="0"/>
              </a:rPr>
              <a:t>, </a:t>
            </a:r>
            <a:r>
              <a:rPr lang="en-US" sz="1600" dirty="0" err="1" smtClean="0">
                <a:latin typeface="Sylfaen" pitchFamily="18" charset="0"/>
              </a:rPr>
              <a:t>რაც</a:t>
            </a:r>
            <a:r>
              <a:rPr lang="en-US" sz="1600" dirty="0" smtClean="0">
                <a:latin typeface="Sylfaen" pitchFamily="18" charset="0"/>
              </a:rPr>
              <a:t> </a:t>
            </a:r>
            <a:r>
              <a:rPr lang="en-US" sz="1600" dirty="0" err="1" smtClean="0">
                <a:latin typeface="Sylfaen" pitchFamily="18" charset="0"/>
              </a:rPr>
              <a:t>პირველ</a:t>
            </a:r>
            <a:r>
              <a:rPr lang="en-US" sz="1600" dirty="0" smtClean="0">
                <a:latin typeface="Sylfaen" pitchFamily="18" charset="0"/>
              </a:rPr>
              <a:t> </a:t>
            </a:r>
            <a:r>
              <a:rPr lang="en-US" sz="1600" dirty="0" err="1" smtClean="0">
                <a:latin typeface="Sylfaen" pitchFamily="18" charset="0"/>
              </a:rPr>
              <a:t>რიგში</a:t>
            </a:r>
            <a:r>
              <a:rPr lang="en-US" sz="1600" dirty="0" smtClean="0">
                <a:latin typeface="Sylfaen" pitchFamily="18" charset="0"/>
              </a:rPr>
              <a:t> </a:t>
            </a:r>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ადგილმდებარეობის</a:t>
            </a:r>
            <a:r>
              <a:rPr lang="en-US" sz="1600" dirty="0" smtClean="0">
                <a:latin typeface="Sylfaen" pitchFamily="18" charset="0"/>
              </a:rPr>
              <a:t> </a:t>
            </a:r>
            <a:r>
              <a:rPr lang="en-US" sz="1600" dirty="0" err="1" smtClean="0">
                <a:latin typeface="Sylfaen" pitchFamily="18" charset="0"/>
              </a:rPr>
              <a:t>სპეციფიკით</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ka-GE" sz="1600" dirty="0" smtClean="0">
                <a:latin typeface="Sylfaen" pitchFamily="18" charset="0"/>
              </a:rPr>
              <a:t>ქუთაისის  საერთაშორისო </a:t>
            </a:r>
            <a:r>
              <a:rPr lang="en-US" sz="1600" dirty="0" err="1" smtClean="0">
                <a:latin typeface="Sylfaen" pitchFamily="18" charset="0"/>
              </a:rPr>
              <a:t>აეროპორტის</a:t>
            </a:r>
            <a:r>
              <a:rPr lang="en-US" sz="1600" dirty="0" smtClean="0">
                <a:latin typeface="Sylfaen" pitchFamily="18" charset="0"/>
              </a:rPr>
              <a:t> </a:t>
            </a:r>
            <a:r>
              <a:rPr lang="en-US" sz="1600" dirty="0" err="1" smtClean="0">
                <a:latin typeface="Sylfaen" pitchFamily="18" charset="0"/>
              </a:rPr>
              <a:t>საქმიანობით</a:t>
            </a:r>
            <a:r>
              <a:rPr lang="en-US" sz="1600" dirty="0" smtClean="0">
                <a:latin typeface="Sylfaen" pitchFamily="18" charset="0"/>
              </a:rPr>
              <a:t> </a:t>
            </a:r>
            <a:r>
              <a:rPr lang="en-US" sz="1600" dirty="0" err="1" smtClean="0">
                <a:latin typeface="Sylfaen" pitchFamily="18" charset="0"/>
              </a:rPr>
              <a:t>არის</a:t>
            </a:r>
            <a:r>
              <a:rPr lang="en-US" sz="1600" dirty="0" smtClean="0">
                <a:latin typeface="Sylfaen" pitchFamily="18" charset="0"/>
              </a:rPr>
              <a:t> </a:t>
            </a:r>
            <a:r>
              <a:rPr lang="en-US" sz="1600" dirty="0" err="1" smtClean="0">
                <a:latin typeface="Sylfaen" pitchFamily="18" charset="0"/>
              </a:rPr>
              <a:t>გამოწვეული</a:t>
            </a:r>
            <a:r>
              <a:rPr lang="en-US" sz="1600" dirty="0" smtClean="0">
                <a:latin typeface="Sylfaen" pitchFamily="18" charset="0"/>
              </a:rPr>
              <a:t>. </a:t>
            </a:r>
            <a:r>
              <a:rPr lang="ka-GE" sz="1600" dirty="0" smtClean="0">
                <a:latin typeface="Sylfaen" pitchFamily="18" charset="0"/>
              </a:rPr>
              <a:t>გარდა ამისა, აღსანიშნავია, რომ საპროექტო ტერიტორია უკვე ათვისებულია და მიმდინარეობს საქმიანობა. </a:t>
            </a:r>
            <a:r>
              <a:rPr lang="en-US" sz="1600" dirty="0" err="1" smtClean="0">
                <a:latin typeface="Sylfaen" pitchFamily="18" charset="0"/>
              </a:rPr>
              <a:t>მიუხედავად</a:t>
            </a:r>
            <a:r>
              <a:rPr lang="en-US" sz="1600" dirty="0" smtClean="0">
                <a:latin typeface="Sylfaen" pitchFamily="18" charset="0"/>
              </a:rPr>
              <a:t> </a:t>
            </a:r>
            <a:r>
              <a:rPr lang="en-US" sz="1600" dirty="0" err="1" smtClean="0">
                <a:latin typeface="Sylfaen" pitchFamily="18" charset="0"/>
              </a:rPr>
              <a:t>ამისა</a:t>
            </a:r>
            <a:r>
              <a:rPr lang="en-US" sz="1600" dirty="0" smtClean="0">
                <a:latin typeface="Sylfaen" pitchFamily="18" charset="0"/>
              </a:rPr>
              <a:t>, </a:t>
            </a:r>
            <a:r>
              <a:rPr lang="en-US" sz="1600" dirty="0" err="1" smtClean="0">
                <a:latin typeface="Sylfaen" pitchFamily="18" charset="0"/>
              </a:rPr>
              <a:t>საქმიანობის</a:t>
            </a:r>
            <a:r>
              <a:rPr lang="en-US" sz="1600" dirty="0" smtClean="0">
                <a:latin typeface="Sylfaen" pitchFamily="18" charset="0"/>
              </a:rPr>
              <a:t> </a:t>
            </a:r>
            <a:r>
              <a:rPr lang="en-US" sz="1600" dirty="0" err="1" smtClean="0">
                <a:latin typeface="Sylfaen" pitchFamily="18" charset="0"/>
              </a:rPr>
              <a:t>შედეგად</a:t>
            </a:r>
            <a:r>
              <a:rPr lang="en-US" sz="1600" dirty="0" smtClean="0">
                <a:latin typeface="Sylfaen" pitchFamily="18" charset="0"/>
              </a:rPr>
              <a:t> </a:t>
            </a:r>
            <a:r>
              <a:rPr lang="en-US" sz="1600" dirty="0" err="1" smtClean="0">
                <a:latin typeface="Sylfaen" pitchFamily="18" charset="0"/>
              </a:rPr>
              <a:t>მოსალოდნელია</a:t>
            </a:r>
            <a:r>
              <a:rPr lang="en-US" sz="1600" dirty="0" smtClean="0">
                <a:latin typeface="Sylfaen" pitchFamily="18" charset="0"/>
              </a:rPr>
              <a:t> </a:t>
            </a:r>
            <a:r>
              <a:rPr lang="en-US" sz="1600" dirty="0" err="1" smtClean="0">
                <a:latin typeface="Sylfaen" pitchFamily="18" charset="0"/>
              </a:rPr>
              <a:t>გარკვეული</a:t>
            </a:r>
            <a:r>
              <a:rPr lang="en-US" sz="1600" dirty="0" smtClean="0">
                <a:latin typeface="Sylfaen" pitchFamily="18" charset="0"/>
              </a:rPr>
              <a:t> </a:t>
            </a:r>
            <a:r>
              <a:rPr lang="en-US" sz="1600" dirty="0" err="1" smtClean="0">
                <a:latin typeface="Sylfaen" pitchFamily="18" charset="0"/>
              </a:rPr>
              <a:t>სახის</a:t>
            </a:r>
            <a:r>
              <a:rPr lang="en-US" sz="1600" dirty="0" smtClean="0">
                <a:latin typeface="Sylfaen" pitchFamily="18" charset="0"/>
              </a:rPr>
              <a:t> </a:t>
            </a:r>
            <a:r>
              <a:rPr lang="en-US" sz="1600" dirty="0" err="1" smtClean="0">
                <a:latin typeface="Sylfaen" pitchFamily="18" charset="0"/>
              </a:rPr>
              <a:t>ნეგატიური</a:t>
            </a:r>
            <a:r>
              <a:rPr lang="en-US" sz="1600" dirty="0" smtClean="0">
                <a:latin typeface="Sylfaen" pitchFamily="18" charset="0"/>
              </a:rPr>
              <a:t> </a:t>
            </a:r>
            <a:r>
              <a:rPr lang="en-US" sz="1600" dirty="0" err="1" smtClean="0">
                <a:latin typeface="Sylfaen" pitchFamily="18" charset="0"/>
              </a:rPr>
              <a:t>ზემოქმედებები</a:t>
            </a:r>
            <a:r>
              <a:rPr lang="en-US" sz="1600" dirty="0" smtClean="0">
                <a:latin typeface="Sylfaen" pitchFamily="18" charset="0"/>
              </a:rPr>
              <a:t>, </a:t>
            </a:r>
            <a:r>
              <a:rPr lang="en-US" sz="1600" dirty="0" err="1" smtClean="0">
                <a:latin typeface="Sylfaen" pitchFamily="18" charset="0"/>
              </a:rPr>
              <a:t>განსაკუთრებით</a:t>
            </a:r>
            <a:r>
              <a:rPr lang="en-US" sz="1600" dirty="0" smtClean="0">
                <a:latin typeface="Sylfaen" pitchFamily="18" charset="0"/>
              </a:rPr>
              <a:t> </a:t>
            </a:r>
            <a:r>
              <a:rPr lang="en-US" sz="1600" dirty="0" err="1" smtClean="0">
                <a:latin typeface="Sylfaen" pitchFamily="18" charset="0"/>
              </a:rPr>
              <a:t>ფრინველებზე</a:t>
            </a:r>
            <a:r>
              <a:rPr lang="en-US" sz="1600" dirty="0" smtClean="0">
                <a:latin typeface="Sylfaen" pitchFamily="18" charset="0"/>
              </a:rPr>
              <a:t>. </a:t>
            </a:r>
            <a:endParaRPr lang="ka-GE" sz="1600" dirty="0" smtClean="0">
              <a:latin typeface="Sylfaen" pitchFamily="18" charset="0"/>
            </a:endParaRPr>
          </a:p>
          <a:p>
            <a:pPr algn="just"/>
            <a:endParaRPr lang="en-US" sz="1600" dirty="0" smtClean="0">
              <a:latin typeface="Sylfaen" pitchFamily="18" charset="0"/>
            </a:endParaRPr>
          </a:p>
          <a:p>
            <a:pPr algn="just"/>
            <a:r>
              <a:rPr lang="en-US" sz="1600" dirty="0" err="1" smtClean="0">
                <a:latin typeface="Sylfaen" pitchFamily="18" charset="0"/>
              </a:rPr>
              <a:t>ცხოველთა</a:t>
            </a:r>
            <a:r>
              <a:rPr lang="en-US" sz="1600" dirty="0" smtClean="0">
                <a:latin typeface="Sylfaen" pitchFamily="18" charset="0"/>
              </a:rPr>
              <a:t> </a:t>
            </a:r>
            <a:r>
              <a:rPr lang="en-US" sz="1600" dirty="0" err="1" smtClean="0">
                <a:latin typeface="Sylfaen" pitchFamily="18" charset="0"/>
              </a:rPr>
              <a:t>სამყაროზე</a:t>
            </a:r>
            <a:r>
              <a:rPr lang="en-US" sz="1600" dirty="0" smtClean="0">
                <a:latin typeface="Sylfaen" pitchFamily="18" charset="0"/>
              </a:rPr>
              <a:t> </a:t>
            </a:r>
            <a:r>
              <a:rPr lang="en-US" sz="1600" dirty="0" err="1" smtClean="0">
                <a:latin typeface="Sylfaen" pitchFamily="18" charset="0"/>
              </a:rPr>
              <a:t>ზემოქმედების</a:t>
            </a:r>
            <a:r>
              <a:rPr lang="en-US" sz="1600" dirty="0" smtClean="0">
                <a:latin typeface="Sylfaen" pitchFamily="18" charset="0"/>
              </a:rPr>
              <a:t> </a:t>
            </a:r>
            <a:r>
              <a:rPr lang="en-US" sz="1600" dirty="0" err="1" smtClean="0">
                <a:latin typeface="Sylfaen" pitchFamily="18" charset="0"/>
              </a:rPr>
              <a:t>სახეებიდან</a:t>
            </a:r>
            <a:r>
              <a:rPr lang="en-US" sz="1600" dirty="0" smtClean="0">
                <a:latin typeface="Sylfaen" pitchFamily="18" charset="0"/>
              </a:rPr>
              <a:t> </a:t>
            </a:r>
            <a:r>
              <a:rPr lang="en-US" sz="1600" dirty="0" err="1" smtClean="0">
                <a:latin typeface="Sylfaen" pitchFamily="18" charset="0"/>
              </a:rPr>
              <a:t>აღსანიშნავია</a:t>
            </a:r>
            <a:r>
              <a:rPr lang="en-US" sz="1600" dirty="0" smtClean="0">
                <a:latin typeface="Sylfaen" pitchFamily="18" charset="0"/>
              </a:rPr>
              <a:t> </a:t>
            </a:r>
            <a:r>
              <a:rPr lang="en-US" sz="1600" dirty="0" err="1" smtClean="0">
                <a:latin typeface="Sylfaen" pitchFamily="18" charset="0"/>
              </a:rPr>
              <a:t>ღამის</a:t>
            </a:r>
            <a:r>
              <a:rPr lang="en-US" sz="1600" dirty="0" smtClean="0">
                <a:latin typeface="Sylfaen" pitchFamily="18" charset="0"/>
              </a:rPr>
              <a:t> </a:t>
            </a:r>
            <a:r>
              <a:rPr lang="en-US" sz="1600" dirty="0" err="1" smtClean="0">
                <a:latin typeface="Sylfaen" pitchFamily="18" charset="0"/>
              </a:rPr>
              <a:t>საათებში</a:t>
            </a:r>
            <a:r>
              <a:rPr lang="en-US" sz="1600" dirty="0" smtClean="0">
                <a:latin typeface="Sylfaen" pitchFamily="18" charset="0"/>
              </a:rPr>
              <a:t> </a:t>
            </a:r>
            <a:r>
              <a:rPr lang="en-US" sz="1600" dirty="0" err="1" smtClean="0">
                <a:latin typeface="Sylfaen" pitchFamily="18" charset="0"/>
              </a:rPr>
              <a:t>განათებულობის</a:t>
            </a:r>
            <a:r>
              <a:rPr lang="en-US" sz="1600" dirty="0" smtClean="0">
                <a:latin typeface="Sylfaen" pitchFamily="18" charset="0"/>
              </a:rPr>
              <a:t> </a:t>
            </a:r>
            <a:r>
              <a:rPr lang="en-US" sz="1600" dirty="0" err="1" smtClean="0">
                <a:latin typeface="Sylfaen" pitchFamily="18" charset="0"/>
              </a:rPr>
              <a:t>ფონის</a:t>
            </a:r>
            <a:r>
              <a:rPr lang="en-US" sz="1600" dirty="0" smtClean="0">
                <a:latin typeface="Sylfaen" pitchFamily="18" charset="0"/>
              </a:rPr>
              <a:t> </a:t>
            </a:r>
            <a:r>
              <a:rPr lang="en-US" sz="1600" dirty="0" err="1" smtClean="0">
                <a:latin typeface="Sylfaen" pitchFamily="18" charset="0"/>
              </a:rPr>
              <a:t>შეცვლასთან</a:t>
            </a:r>
            <a:r>
              <a:rPr lang="en-US" sz="1600" dirty="0" smtClean="0">
                <a:latin typeface="Sylfaen" pitchFamily="18" charset="0"/>
              </a:rPr>
              <a:t> </a:t>
            </a:r>
            <a:r>
              <a:rPr lang="en-US" sz="1600" dirty="0" err="1" smtClean="0">
                <a:latin typeface="Sylfaen" pitchFamily="18" charset="0"/>
              </a:rPr>
              <a:t>დაკავშირებული</a:t>
            </a:r>
            <a:r>
              <a:rPr lang="en-US" sz="1600" dirty="0" smtClean="0">
                <a:latin typeface="Sylfaen" pitchFamily="18" charset="0"/>
              </a:rPr>
              <a:t> ზემოქმედება - </a:t>
            </a:r>
            <a:r>
              <a:rPr lang="en-US" sz="1600" dirty="0" err="1" smtClean="0">
                <a:latin typeface="Sylfaen" pitchFamily="18" charset="0"/>
              </a:rPr>
              <a:t>ფრინველთა</a:t>
            </a:r>
            <a:r>
              <a:rPr lang="en-US" sz="1600" dirty="0" smtClean="0">
                <a:latin typeface="Sylfaen" pitchFamily="18" charset="0"/>
              </a:rPr>
              <a:t> </a:t>
            </a:r>
            <a:r>
              <a:rPr lang="en-US" sz="1600" dirty="0" err="1" smtClean="0">
                <a:latin typeface="Sylfaen" pitchFamily="18" charset="0"/>
              </a:rPr>
              <a:t>დაფრთხობა</a:t>
            </a:r>
            <a:r>
              <a:rPr lang="en-US" sz="1600" dirty="0" smtClean="0">
                <a:latin typeface="Sylfaen" pitchFamily="18" charset="0"/>
              </a:rPr>
              <a:t>, </a:t>
            </a:r>
            <a:r>
              <a:rPr lang="en-US" sz="1600" dirty="0" err="1" smtClean="0">
                <a:latin typeface="Sylfaen" pitchFamily="18" charset="0"/>
              </a:rPr>
              <a:t>რისი</a:t>
            </a:r>
            <a:r>
              <a:rPr lang="en-US" sz="1600" dirty="0" smtClean="0">
                <a:latin typeface="Sylfaen" pitchFamily="18" charset="0"/>
              </a:rPr>
              <a:t> </a:t>
            </a:r>
            <a:r>
              <a:rPr lang="en-US" sz="1600" dirty="0" err="1" smtClean="0">
                <a:latin typeface="Sylfaen" pitchFamily="18" charset="0"/>
              </a:rPr>
              <a:t>თანმდევი</a:t>
            </a:r>
            <a:r>
              <a:rPr lang="en-US" sz="1600" dirty="0" smtClean="0">
                <a:latin typeface="Sylfaen" pitchFamily="18" charset="0"/>
              </a:rPr>
              <a:t> </a:t>
            </a:r>
            <a:r>
              <a:rPr lang="en-US" sz="1600" dirty="0" err="1" smtClean="0">
                <a:latin typeface="Sylfaen" pitchFamily="18" charset="0"/>
              </a:rPr>
              <a:t>შესაძლოა</a:t>
            </a:r>
            <a:r>
              <a:rPr lang="en-US" sz="1600" dirty="0" smtClean="0">
                <a:latin typeface="Sylfaen" pitchFamily="18" charset="0"/>
              </a:rPr>
              <a:t> </a:t>
            </a:r>
            <a:r>
              <a:rPr lang="en-US" sz="1600" dirty="0" err="1" smtClean="0">
                <a:latin typeface="Sylfaen" pitchFamily="18" charset="0"/>
              </a:rPr>
              <a:t>იყოს</a:t>
            </a:r>
            <a:r>
              <a:rPr lang="en-US" sz="1600" dirty="0" smtClean="0">
                <a:latin typeface="Sylfaen" pitchFamily="18" charset="0"/>
              </a:rPr>
              <a:t> </a:t>
            </a:r>
            <a:r>
              <a:rPr lang="en-US" sz="1600" dirty="0" err="1" smtClean="0">
                <a:latin typeface="Sylfaen" pitchFamily="18" charset="0"/>
              </a:rPr>
              <a:t>მათი</a:t>
            </a:r>
            <a:r>
              <a:rPr lang="en-US" sz="1600" dirty="0" smtClean="0">
                <a:latin typeface="Sylfaen" pitchFamily="18" charset="0"/>
              </a:rPr>
              <a:t> </a:t>
            </a:r>
            <a:r>
              <a:rPr lang="en-US" sz="1600" dirty="0" err="1" smtClean="0">
                <a:latin typeface="Sylfaen" pitchFamily="18" charset="0"/>
              </a:rPr>
              <a:t>დეზორიენტაცია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დაშავება</a:t>
            </a:r>
            <a:r>
              <a:rPr lang="en-US" sz="1600" dirty="0" smtClean="0">
                <a:latin typeface="Sylfaen" pitchFamily="18" charset="0"/>
              </a:rPr>
              <a:t>. </a:t>
            </a:r>
            <a:r>
              <a:rPr lang="en-US" sz="1600" dirty="0" err="1" smtClean="0">
                <a:latin typeface="Sylfaen" pitchFamily="18" charset="0"/>
              </a:rPr>
              <a:t>თუმცა</a:t>
            </a:r>
            <a:r>
              <a:rPr lang="en-US" sz="1600" dirty="0" smtClean="0">
                <a:latin typeface="Sylfaen" pitchFamily="18" charset="0"/>
              </a:rPr>
              <a:t> </a:t>
            </a:r>
            <a:r>
              <a:rPr lang="en-US" sz="1600" dirty="0" err="1" smtClean="0">
                <a:latin typeface="Sylfaen" pitchFamily="18" charset="0"/>
              </a:rPr>
              <a:t>იმ</a:t>
            </a:r>
            <a:r>
              <a:rPr lang="en-US" sz="1600" dirty="0" smtClean="0">
                <a:latin typeface="Sylfaen" pitchFamily="18" charset="0"/>
              </a:rPr>
              <a:t> </a:t>
            </a:r>
            <a:r>
              <a:rPr lang="en-US" sz="1600" dirty="0" err="1" smtClean="0">
                <a:latin typeface="Sylfaen" pitchFamily="18" charset="0"/>
              </a:rPr>
              <a:t>ფონზე</a:t>
            </a:r>
            <a:r>
              <a:rPr lang="en-US" sz="1600" dirty="0" smtClean="0">
                <a:latin typeface="Sylfaen" pitchFamily="18" charset="0"/>
              </a:rPr>
              <a:t>, </a:t>
            </a:r>
            <a:r>
              <a:rPr lang="en-US" sz="1600" dirty="0" err="1" smtClean="0">
                <a:latin typeface="Sylfaen" pitchFamily="18" charset="0"/>
              </a:rPr>
              <a:t>რომ</a:t>
            </a:r>
            <a:r>
              <a:rPr lang="en-US" sz="1600" dirty="0" smtClean="0">
                <a:latin typeface="Sylfaen" pitchFamily="18" charset="0"/>
              </a:rPr>
              <a:t> </a:t>
            </a:r>
            <a:r>
              <a:rPr lang="en-US" sz="1600" dirty="0" err="1" smtClean="0">
                <a:latin typeface="Sylfaen" pitchFamily="18" charset="0"/>
              </a:rPr>
              <a:t>ამ</a:t>
            </a:r>
            <a:r>
              <a:rPr lang="en-US" sz="1600" dirty="0" smtClean="0">
                <a:latin typeface="Sylfaen" pitchFamily="18" charset="0"/>
              </a:rPr>
              <a:t> </a:t>
            </a:r>
            <a:r>
              <a:rPr lang="en-US" sz="1600" dirty="0" err="1" smtClean="0">
                <a:latin typeface="Sylfaen" pitchFamily="18" charset="0"/>
              </a:rPr>
              <a:t>მიმართულებით</a:t>
            </a:r>
            <a:r>
              <a:rPr lang="en-US" sz="1600" dirty="0" smtClean="0">
                <a:latin typeface="Sylfaen" pitchFamily="18" charset="0"/>
              </a:rPr>
              <a:t> </a:t>
            </a:r>
            <a:r>
              <a:rPr lang="en-US" sz="1600" dirty="0" err="1" smtClean="0">
                <a:latin typeface="Sylfaen" pitchFamily="18" charset="0"/>
              </a:rPr>
              <a:t>აეროპორტის</a:t>
            </a:r>
            <a:r>
              <a:rPr lang="en-US" sz="1600" dirty="0" smtClean="0">
                <a:latin typeface="Sylfaen" pitchFamily="18" charset="0"/>
              </a:rPr>
              <a:t> </a:t>
            </a:r>
            <a:r>
              <a:rPr lang="en-US" sz="1600" dirty="0" err="1" smtClean="0">
                <a:latin typeface="Sylfaen" pitchFamily="18" charset="0"/>
              </a:rPr>
              <a:t>საქმიანობა</a:t>
            </a:r>
            <a:r>
              <a:rPr lang="en-US" sz="1600" dirty="0" smtClean="0">
                <a:latin typeface="Sylfaen" pitchFamily="18" charset="0"/>
              </a:rPr>
              <a:t> </a:t>
            </a:r>
            <a:r>
              <a:rPr lang="en-US" sz="1600" dirty="0" err="1" smtClean="0">
                <a:latin typeface="Sylfaen" pitchFamily="18" charset="0"/>
              </a:rPr>
              <a:t>გაცილებით</a:t>
            </a:r>
            <a:r>
              <a:rPr lang="en-US" sz="1600" dirty="0" smtClean="0">
                <a:latin typeface="Sylfaen" pitchFamily="18" charset="0"/>
              </a:rPr>
              <a:t> </a:t>
            </a:r>
            <a:r>
              <a:rPr lang="en-US" sz="1600" dirty="0" err="1" smtClean="0">
                <a:latin typeface="Sylfaen" pitchFamily="18" charset="0"/>
              </a:rPr>
              <a:t>მეტ</a:t>
            </a:r>
            <a:r>
              <a:rPr lang="en-US" sz="1600" dirty="0" smtClean="0">
                <a:latin typeface="Sylfaen" pitchFamily="18" charset="0"/>
              </a:rPr>
              <a:t> </a:t>
            </a:r>
            <a:r>
              <a:rPr lang="en-US" sz="1600" dirty="0" err="1" smtClean="0">
                <a:latin typeface="Sylfaen" pitchFamily="18" charset="0"/>
              </a:rPr>
              <a:t>ზეგავლენას</a:t>
            </a:r>
            <a:r>
              <a:rPr lang="en-US" sz="1600" dirty="0" smtClean="0">
                <a:latin typeface="Sylfaen" pitchFamily="18" charset="0"/>
              </a:rPr>
              <a:t> </a:t>
            </a:r>
            <a:r>
              <a:rPr lang="en-US" sz="1600" dirty="0" err="1" smtClean="0">
                <a:latin typeface="Sylfaen" pitchFamily="18" charset="0"/>
              </a:rPr>
              <a:t>ახდენს</a:t>
            </a:r>
            <a:r>
              <a:rPr lang="en-US" sz="1600" dirty="0" smtClean="0">
                <a:latin typeface="Sylfaen" pitchFamily="18" charset="0"/>
              </a:rPr>
              <a:t>, </a:t>
            </a:r>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როლი</a:t>
            </a:r>
            <a:r>
              <a:rPr lang="en-US" sz="1600" dirty="0" smtClean="0">
                <a:latin typeface="Sylfaen" pitchFamily="18" charset="0"/>
              </a:rPr>
              <a:t> </a:t>
            </a:r>
            <a:r>
              <a:rPr lang="en-US" sz="1600" dirty="0" err="1" smtClean="0">
                <a:latin typeface="Sylfaen" pitchFamily="18" charset="0"/>
              </a:rPr>
              <a:t>ზემოქმედების</a:t>
            </a:r>
            <a:r>
              <a:rPr lang="en-US" sz="1600" dirty="0" smtClean="0">
                <a:latin typeface="Sylfaen" pitchFamily="18" charset="0"/>
              </a:rPr>
              <a:t> </a:t>
            </a:r>
            <a:r>
              <a:rPr lang="en-US" sz="1600" dirty="0" err="1" smtClean="0">
                <a:latin typeface="Sylfaen" pitchFamily="18" charset="0"/>
              </a:rPr>
              <a:t>მასშტაბურობაში</a:t>
            </a:r>
            <a:r>
              <a:rPr lang="en-US" sz="1600" dirty="0" smtClean="0">
                <a:latin typeface="Sylfaen" pitchFamily="18" charset="0"/>
              </a:rPr>
              <a:t> </a:t>
            </a:r>
            <a:r>
              <a:rPr lang="en-US" sz="1600" dirty="0" err="1" smtClean="0">
                <a:latin typeface="Sylfaen" pitchFamily="18" charset="0"/>
              </a:rPr>
              <a:t>ძალზედ</a:t>
            </a:r>
            <a:r>
              <a:rPr lang="en-US" sz="1600" dirty="0" smtClean="0">
                <a:latin typeface="Sylfaen" pitchFamily="18" charset="0"/>
              </a:rPr>
              <a:t> </a:t>
            </a:r>
            <a:r>
              <a:rPr lang="en-US" sz="1600" dirty="0" err="1" smtClean="0">
                <a:latin typeface="Sylfaen" pitchFamily="18" charset="0"/>
              </a:rPr>
              <a:t>მცირეა</a:t>
            </a:r>
            <a:r>
              <a:rPr lang="en-US" sz="1600" dirty="0" smtClean="0">
                <a:latin typeface="Sylfaen" pitchFamily="18" charset="0"/>
              </a:rPr>
              <a:t>.</a:t>
            </a:r>
            <a:endParaRPr lang="en-US" sz="1600" dirty="0">
              <a:latin typeface="Sylfae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573968" y="449705"/>
            <a:ext cx="9268918" cy="784758"/>
          </a:xfrm>
          <a:prstGeom prst="rect">
            <a:avLst/>
          </a:prstGeom>
          <a:noFill/>
          <a:ln w="9525">
            <a:noFill/>
            <a:miter lim="800000"/>
            <a:headEnd/>
            <a:tailEnd/>
          </a:ln>
          <a:effectLst/>
        </p:spPr>
        <p:txBody>
          <a:bodyPr vert="horz" wrap="square" lIns="269790" tIns="152352" rIns="91440" bIns="76176"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Sylfaen" pitchFamily="18" charset="0"/>
                <a:cs typeface="Arial" pitchFamily="34" charset="0"/>
              </a:rPr>
              <a:t>ნარჩენების</a:t>
            </a:r>
            <a:r>
              <a:rPr kumimoji="0" lang="en-US" b="1" i="0" u="none" strike="noStrike" cap="none" normalizeH="0" baseline="0" dirty="0" smtClean="0">
                <a:ln>
                  <a:noFill/>
                </a:ln>
                <a:solidFill>
                  <a:schemeClr val="tx1"/>
                </a:solidFill>
                <a:effectLst/>
                <a:latin typeface="Sylfaen" pitchFamily="18" charset="0"/>
                <a:cs typeface="Arial" pitchFamily="34" charset="0"/>
              </a:rPr>
              <a:t> </a:t>
            </a:r>
            <a:r>
              <a:rPr kumimoji="0" lang="en-US" b="1" i="0" u="none" strike="noStrike" cap="none" normalizeH="0" baseline="0" dirty="0" err="1" smtClean="0">
                <a:ln>
                  <a:noFill/>
                </a:ln>
                <a:solidFill>
                  <a:schemeClr val="tx1"/>
                </a:solidFill>
                <a:effectLst/>
                <a:latin typeface="Sylfaen" pitchFamily="18" charset="0"/>
                <a:cs typeface="Arial" pitchFamily="34" charset="0"/>
              </a:rPr>
              <a:t>წარმოქმნა</a:t>
            </a:r>
            <a:r>
              <a:rPr kumimoji="0" lang="en-US" b="1" i="0" u="none" strike="noStrike" cap="none" normalizeH="0" baseline="0" dirty="0" smtClean="0">
                <a:ln>
                  <a:noFill/>
                </a:ln>
                <a:solidFill>
                  <a:schemeClr val="tx1"/>
                </a:solidFill>
                <a:effectLst/>
                <a:latin typeface="Sylfaen" pitchFamily="18" charset="0"/>
                <a:cs typeface="Arial" pitchFamily="34" charset="0"/>
              </a:rPr>
              <a:t> </a:t>
            </a:r>
            <a:r>
              <a:rPr kumimoji="0" lang="en-US" b="1" i="0" u="none" strike="noStrike" cap="none" normalizeH="0" baseline="0" dirty="0" err="1" smtClean="0">
                <a:ln>
                  <a:noFill/>
                </a:ln>
                <a:solidFill>
                  <a:schemeClr val="tx1"/>
                </a:solidFill>
                <a:effectLst/>
                <a:latin typeface="Sylfaen" pitchFamily="18" charset="0"/>
                <a:cs typeface="Arial" pitchFamily="34" charset="0"/>
              </a:rPr>
              <a:t>და</a:t>
            </a:r>
            <a:r>
              <a:rPr kumimoji="0" lang="en-US" b="1" i="0" u="none" strike="noStrike" cap="none" normalizeH="0" baseline="0" dirty="0" smtClean="0">
                <a:ln>
                  <a:noFill/>
                </a:ln>
                <a:solidFill>
                  <a:schemeClr val="tx1"/>
                </a:solidFill>
                <a:effectLst/>
                <a:latin typeface="Sylfaen" pitchFamily="18" charset="0"/>
                <a:cs typeface="Arial" pitchFamily="34" charset="0"/>
              </a:rPr>
              <a:t> </a:t>
            </a:r>
            <a:r>
              <a:rPr kumimoji="0" lang="en-US" b="1" i="0" u="none" strike="noStrike" cap="none" normalizeH="0" baseline="0" dirty="0" err="1" smtClean="0">
                <a:ln>
                  <a:noFill/>
                </a:ln>
                <a:solidFill>
                  <a:schemeClr val="tx1"/>
                </a:solidFill>
                <a:effectLst/>
                <a:latin typeface="Sylfaen" pitchFamily="18" charset="0"/>
                <a:cs typeface="Arial" pitchFamily="34" charset="0"/>
              </a:rPr>
              <a:t>მათი</a:t>
            </a:r>
            <a:r>
              <a:rPr kumimoji="0" lang="en-US" b="1" i="0" u="none" strike="noStrike" cap="none" normalizeH="0" baseline="0" dirty="0" smtClean="0">
                <a:ln>
                  <a:noFill/>
                </a:ln>
                <a:solidFill>
                  <a:schemeClr val="tx1"/>
                </a:solidFill>
                <a:effectLst/>
                <a:latin typeface="Sylfaen" pitchFamily="18" charset="0"/>
                <a:cs typeface="Arial" pitchFamily="34" charset="0"/>
              </a:rPr>
              <a:t> </a:t>
            </a:r>
            <a:r>
              <a:rPr kumimoji="0" lang="en-US" b="1" i="0" u="none" strike="noStrike" cap="none" normalizeH="0" baseline="0" dirty="0" err="1" smtClean="0">
                <a:ln>
                  <a:noFill/>
                </a:ln>
                <a:solidFill>
                  <a:schemeClr val="tx1"/>
                </a:solidFill>
                <a:effectLst/>
                <a:latin typeface="Sylfaen" pitchFamily="18" charset="0"/>
                <a:cs typeface="Arial" pitchFamily="34" charset="0"/>
              </a:rPr>
              <a:t>მართვის</a:t>
            </a:r>
            <a:r>
              <a:rPr kumimoji="0" lang="en-US" b="1" i="0" u="none" strike="noStrike" cap="none" normalizeH="0" baseline="0" dirty="0" smtClean="0">
                <a:ln>
                  <a:noFill/>
                </a:ln>
                <a:solidFill>
                  <a:schemeClr val="tx1"/>
                </a:solidFill>
                <a:effectLst/>
                <a:latin typeface="Sylfaen" pitchFamily="18" charset="0"/>
                <a:cs typeface="Arial" pitchFamily="34" charset="0"/>
              </a:rPr>
              <a:t> </a:t>
            </a:r>
            <a:r>
              <a:rPr kumimoji="0" lang="en-US" b="1" i="0" u="none" strike="noStrike" cap="none" normalizeH="0" baseline="0" dirty="0" err="1" smtClean="0">
                <a:ln>
                  <a:noFill/>
                </a:ln>
                <a:solidFill>
                  <a:schemeClr val="tx1"/>
                </a:solidFill>
                <a:effectLst/>
                <a:latin typeface="Sylfaen" pitchFamily="18" charset="0"/>
                <a:cs typeface="Arial" pitchFamily="34" charset="0"/>
              </a:rPr>
              <a:t>პროცესში</a:t>
            </a:r>
            <a:r>
              <a:rPr kumimoji="0" lang="en-US" b="1" i="0" u="none" strike="noStrike" cap="none" normalizeH="0" baseline="0" dirty="0" smtClean="0">
                <a:ln>
                  <a:noFill/>
                </a:ln>
                <a:solidFill>
                  <a:schemeClr val="tx1"/>
                </a:solidFill>
                <a:effectLst/>
                <a:latin typeface="Sylfaen" pitchFamily="18" charset="0"/>
                <a:cs typeface="Arial" pitchFamily="34" charset="0"/>
              </a:rPr>
              <a:t> </a:t>
            </a:r>
            <a:r>
              <a:rPr kumimoji="0" lang="en-US" b="1" i="0" u="none" strike="noStrike" cap="none" normalizeH="0" baseline="0" dirty="0" err="1" smtClean="0">
                <a:ln>
                  <a:noFill/>
                </a:ln>
                <a:solidFill>
                  <a:schemeClr val="tx1"/>
                </a:solidFill>
                <a:effectLst/>
                <a:latin typeface="Sylfaen" pitchFamily="18" charset="0"/>
                <a:cs typeface="Arial" pitchFamily="34" charset="0"/>
              </a:rPr>
              <a:t>მოსალოდნელი</a:t>
            </a:r>
            <a:r>
              <a:rPr kumimoji="0" lang="en-US" b="1" i="0" u="none" strike="noStrike" cap="none" normalizeH="0" baseline="0" dirty="0" smtClean="0">
                <a:ln>
                  <a:noFill/>
                </a:ln>
                <a:solidFill>
                  <a:schemeClr val="tx1"/>
                </a:solidFill>
                <a:effectLst/>
                <a:latin typeface="Sylfaen" pitchFamily="18" charset="0"/>
                <a:cs typeface="Arial" pitchFamily="34" charset="0"/>
              </a:rPr>
              <a:t> ზემოქმედება</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644577" y="1978700"/>
            <a:ext cx="103432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342900" algn="l"/>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ნარჩენების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მართვის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პირობების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დარღვევამ</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შესაძლოა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გამოიწვიოს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რიგი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უარყოფითი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ზემოქმედებები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გარემოს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სხვადასხვა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რეცეპტორებზე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ასე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მაგალითად</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a:t>
            </a:r>
            <a:endPar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endParaRPr>
          </a:p>
          <a:p>
            <a:pPr marL="0" marR="0" lvl="0" indent="0" algn="just" defTabSz="914400" rtl="0" eaLnBrk="1" fontAlgn="base" latinLnBrk="0" hangingPunct="1">
              <a:lnSpc>
                <a:spcPct val="100000"/>
              </a:lnSpc>
              <a:spcBef>
                <a:spcPct val="0"/>
              </a:spcBef>
              <a:spcAft>
                <a:spcPct val="0"/>
              </a:spcAft>
              <a:buClrTx/>
              <a:buSzTx/>
              <a:tabLst>
                <a:tab pos="342900" algn="l"/>
              </a:tabLst>
            </a:pP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tab pos="342900" algn="l"/>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ნარჩენების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არასწორ</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მართვას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წყალში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გადაყრა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გარემოში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მიმოფანტვა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შესაძლოა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მოყვეს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წყლის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ნიადაგის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დაბინძურება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ასევე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სანიტარული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მდგომარეობის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გაუარესება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უარყოფითი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ვიზუალური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ცვლილებები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tab pos="342900" algn="l"/>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შესაძლოა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გამოიწვიოს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მნიშვნელოვანი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ზეგავლენა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ცხოველთა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სახეობებზე</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ა.შ</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tab pos="342900" algn="l"/>
              </a:tabLst>
            </a:pP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ლითონის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ან</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სხვადასხვა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სამშენებლო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ნარჩენების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არასათანადო</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ადგილას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განთავსება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შესაძლოა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გახდეს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გზების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ჩახერგვის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მიზეზი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შესაძლოა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გამოიწვიოს</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ეროზიული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პროცესები</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და</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en-US" sz="1600" b="0" i="0" u="none" strike="noStrike" cap="none" normalizeH="0" baseline="0" dirty="0" err="1" smtClean="0">
                <a:ln>
                  <a:noFill/>
                </a:ln>
                <a:solidFill>
                  <a:schemeClr val="tx1"/>
                </a:solidFill>
                <a:effectLst/>
                <a:latin typeface="Sylfaen" pitchFamily="18" charset="0"/>
                <a:ea typeface="Times New Roman" pitchFamily="18" charset="0"/>
                <a:cs typeface="Sylfaen" pitchFamily="18" charset="0"/>
              </a:rPr>
              <a:t>ა.შ</a:t>
            </a:r>
            <a:r>
              <a:rPr kumimoji="0" lang="en-US"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a:t>
            </a:r>
            <a:endParaRPr kumimoji="0" lang="en-US" sz="1600" b="0" i="0" u="none" strike="noStrike" cap="none" normalizeH="0" baseline="0" dirty="0" smtClean="0">
              <a:ln>
                <a:noFill/>
              </a:ln>
              <a:solidFill>
                <a:schemeClr val="tx1"/>
              </a:solidFill>
              <a:effectLst/>
              <a:latin typeface="Sylfaen" pitchFamily="18"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9547" y="1650116"/>
            <a:ext cx="10882859" cy="4555093"/>
          </a:xfrm>
          <a:prstGeom prst="rect">
            <a:avLst/>
          </a:prstGeom>
        </p:spPr>
        <p:txBody>
          <a:bodyPr wrap="square">
            <a:spAutoFit/>
          </a:bodyPr>
          <a:lstStyle/>
          <a:p>
            <a:pPr lvl="0" algn="just" eaLnBrk="0" fontAlgn="base" hangingPunct="0">
              <a:spcBef>
                <a:spcPct val="0"/>
              </a:spcBef>
              <a:spcAft>
                <a:spcPct val="0"/>
              </a:spcAft>
              <a:buFont typeface="Wingdings" pitchFamily="2" charset="2"/>
              <a:buChar char="§"/>
            </a:pPr>
            <a:r>
              <a:rPr lang="en-US" sz="1600" dirty="0" err="1" smtClean="0">
                <a:latin typeface="Sylfaen" pitchFamily="18" charset="0"/>
                <a:ea typeface="Times New Roman" pitchFamily="18" charset="0"/>
                <a:cs typeface="Sylfaen" pitchFamily="18" charset="0"/>
              </a:rPr>
              <a:t>ნარჩენი</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საღებავი</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და</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ლაქი</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რომელიც</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შეიცავს</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ორგანულ</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გამხსნელებს</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ან</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სხვა</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საშიშ</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ქიმიურ</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ნივთიერებებს</a:t>
            </a:r>
            <a:r>
              <a:rPr lang="ka-GE" sz="1600" dirty="0" smtClean="0">
                <a:latin typeface="Sylfaen" pitchFamily="18" charset="0"/>
                <a:ea typeface="Times New Roman" pitchFamily="18" charset="0"/>
                <a:cs typeface="Sylfaen" pitchFamily="18" charset="0"/>
              </a:rPr>
              <a:t> (მშენებლობის პერიოდში) - </a:t>
            </a:r>
            <a:r>
              <a:rPr lang="en-US" sz="1600" dirty="0" smtClean="0">
                <a:latin typeface="Sylfaen" pitchFamily="18" charset="0"/>
                <a:ea typeface="Times New Roman" pitchFamily="18" charset="0"/>
                <a:cs typeface="Sylfaen" pitchFamily="18" charset="0"/>
              </a:rPr>
              <a:t>0.25 ტ</a:t>
            </a:r>
            <a:r>
              <a:rPr lang="ka-GE" sz="1600" dirty="0" smtClean="0">
                <a:latin typeface="Sylfaen" pitchFamily="18" charset="0"/>
                <a:ea typeface="Times New Roman" pitchFamily="18" charset="0"/>
                <a:cs typeface="Sylfaen" pitchFamily="18" charset="0"/>
              </a:rPr>
              <a:t>;</a:t>
            </a:r>
            <a:endParaRPr lang="en-US" sz="1600" dirty="0" smtClean="0">
              <a:latin typeface="Sylfaen" pitchFamily="18" charset="0"/>
              <a:cs typeface="Arial" pitchFamily="34" charset="0"/>
            </a:endParaRPr>
          </a:p>
          <a:p>
            <a:pPr lvl="0" algn="just" eaLnBrk="0" fontAlgn="base" hangingPunct="0">
              <a:spcBef>
                <a:spcPct val="0"/>
              </a:spcBef>
              <a:spcAft>
                <a:spcPct val="0"/>
              </a:spcAft>
              <a:buFont typeface="Wingdings" pitchFamily="2" charset="2"/>
              <a:buChar char="§"/>
            </a:pPr>
            <a:r>
              <a:rPr lang="ka-GE" sz="1600" dirty="0" smtClean="0">
                <a:latin typeface="Sylfaen" pitchFamily="18" charset="0"/>
                <a:ea typeface="Times New Roman" pitchFamily="18" charset="0"/>
                <a:cs typeface="Sylfaen" pitchFamily="18" charset="0"/>
              </a:rPr>
              <a:t>ფილტრები - 150 კგ;</a:t>
            </a:r>
            <a:endParaRPr lang="en-US" sz="1600" dirty="0" smtClean="0">
              <a:latin typeface="Sylfaen" pitchFamily="18" charset="0"/>
              <a:cs typeface="Arial" pitchFamily="34" charset="0"/>
            </a:endParaRPr>
          </a:p>
          <a:p>
            <a:pPr lvl="0" algn="just" eaLnBrk="0" fontAlgn="base" hangingPunct="0">
              <a:spcBef>
                <a:spcPct val="0"/>
              </a:spcBef>
              <a:spcAft>
                <a:spcPct val="0"/>
              </a:spcAft>
              <a:buFont typeface="Wingdings" pitchFamily="2" charset="2"/>
              <a:buChar char="§"/>
            </a:pPr>
            <a:r>
              <a:rPr lang="en-US" sz="1600" dirty="0" err="1" smtClean="0">
                <a:latin typeface="Sylfaen" pitchFamily="18" charset="0"/>
                <a:ea typeface="Times New Roman" pitchFamily="18" charset="0"/>
                <a:cs typeface="Sylfaen" pitchFamily="18" charset="0"/>
              </a:rPr>
              <a:t>აბსორბენტები</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ფილტრის</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მასალ</a:t>
            </a:r>
            <a:r>
              <a:rPr lang="ka-GE" sz="1600" dirty="0" smtClean="0">
                <a:latin typeface="Sylfaen" pitchFamily="18" charset="0"/>
                <a:ea typeface="Times New Roman" pitchFamily="18" charset="0"/>
                <a:cs typeface="Sylfaen" pitchFamily="18" charset="0"/>
              </a:rPr>
              <a:t>ა და საწმენდი ნაჭრები, და დამცავი ტანისამოსი რომლებიც არ გვხდება </a:t>
            </a:r>
            <a:r>
              <a:rPr lang="en-US" sz="1600" dirty="0" smtClean="0">
                <a:latin typeface="Sylfaen" pitchFamily="18" charset="0"/>
                <a:ea typeface="Times New Roman" pitchFamily="18" charset="0"/>
                <a:cs typeface="Sylfaen" pitchFamily="18" charset="0"/>
              </a:rPr>
              <a:t>15 02 02</a:t>
            </a:r>
            <a:r>
              <a:rPr lang="ka-GE" sz="1600" dirty="0" smtClean="0">
                <a:latin typeface="Sylfaen" pitchFamily="18" charset="0"/>
                <a:ea typeface="Times New Roman" pitchFamily="18" charset="0"/>
                <a:cs typeface="Sylfaen" pitchFamily="18" charset="0"/>
              </a:rPr>
              <a:t> პუნქტში - 30 კგ;</a:t>
            </a:r>
            <a:endParaRPr lang="en-US" sz="1600" dirty="0" smtClean="0">
              <a:latin typeface="Sylfaen" pitchFamily="18" charset="0"/>
              <a:cs typeface="Arial" pitchFamily="34" charset="0"/>
            </a:endParaRPr>
          </a:p>
          <a:p>
            <a:pPr lvl="0" algn="just" eaLnBrk="0" fontAlgn="base" hangingPunct="0">
              <a:spcBef>
                <a:spcPct val="0"/>
              </a:spcBef>
              <a:spcAft>
                <a:spcPct val="0"/>
              </a:spcAft>
              <a:buFont typeface="Wingdings" pitchFamily="2" charset="2"/>
              <a:buChar char="§"/>
            </a:pPr>
            <a:r>
              <a:rPr lang="en-US" sz="1600" dirty="0" err="1" smtClean="0">
                <a:latin typeface="Sylfaen" pitchFamily="18" charset="0"/>
                <a:ea typeface="Times New Roman" pitchFamily="18" charset="0"/>
                <a:cs typeface="Sylfaen" pitchFamily="18" charset="0"/>
              </a:rPr>
              <a:t>შერეული</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მუნიციპალური</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ნარჩენები</a:t>
            </a:r>
            <a:r>
              <a:rPr lang="ka-GE" sz="1600" dirty="0" smtClean="0">
                <a:latin typeface="Sylfaen" pitchFamily="18" charset="0"/>
                <a:ea typeface="Times New Roman" pitchFamily="18" charset="0"/>
                <a:cs typeface="Sylfaen" pitchFamily="18" charset="0"/>
              </a:rPr>
              <a:t> - 11.68 მ3;</a:t>
            </a:r>
            <a:endParaRPr lang="en-US" sz="1600" dirty="0" smtClean="0">
              <a:latin typeface="Sylfaen" pitchFamily="18" charset="0"/>
              <a:cs typeface="Arial" pitchFamily="34" charset="0"/>
            </a:endParaRPr>
          </a:p>
          <a:p>
            <a:pPr lvl="0" algn="just" eaLnBrk="0" fontAlgn="base" hangingPunct="0">
              <a:spcBef>
                <a:spcPct val="0"/>
              </a:spcBef>
              <a:spcAft>
                <a:spcPct val="0"/>
              </a:spcAft>
              <a:buFont typeface="Wingdings" pitchFamily="2" charset="2"/>
              <a:buChar char="§"/>
            </a:pPr>
            <a:r>
              <a:rPr lang="en-US" sz="1600" dirty="0" err="1" smtClean="0">
                <a:latin typeface="Sylfaen" pitchFamily="18" charset="0"/>
                <a:ea typeface="Times New Roman" pitchFamily="18" charset="0"/>
                <a:cs typeface="Sylfaen" pitchFamily="18" charset="0"/>
              </a:rPr>
              <a:t>გრუნტი</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რომელიც</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შეიცავს</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საშიშ</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ნივთიერებებს</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ნავთობის</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ნახშირწყალბადებით</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დაბინძუ-რებული</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ნიადაგი</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და</a:t>
            </a:r>
            <a:r>
              <a:rPr lang="en-US" sz="1600" dirty="0" smtClean="0">
                <a:latin typeface="Sylfaen" pitchFamily="18" charset="0"/>
                <a:ea typeface="Times New Roman" pitchFamily="18" charset="0"/>
                <a:cs typeface="Sylfaen" pitchFamily="18" charset="0"/>
              </a:rPr>
              <a:t> </a:t>
            </a:r>
            <a:r>
              <a:rPr lang="en-US" sz="1600" dirty="0" err="1" smtClean="0">
                <a:latin typeface="Sylfaen" pitchFamily="18" charset="0"/>
                <a:ea typeface="Times New Roman" pitchFamily="18" charset="0"/>
                <a:cs typeface="Sylfaen" pitchFamily="18" charset="0"/>
              </a:rPr>
              <a:t>გრუნტი</a:t>
            </a:r>
            <a:r>
              <a:rPr lang="en-US" sz="1600" dirty="0" smtClean="0">
                <a:latin typeface="Sylfaen" pitchFamily="18" charset="0"/>
                <a:ea typeface="Times New Roman" pitchFamily="18" charset="0"/>
                <a:cs typeface="Sylfaen" pitchFamily="18" charset="0"/>
              </a:rPr>
              <a:t>)</a:t>
            </a:r>
            <a:r>
              <a:rPr lang="ka-GE" sz="1600" dirty="0" smtClean="0">
                <a:latin typeface="Sylfaen" pitchFamily="18" charset="0"/>
                <a:ea typeface="Times New Roman" pitchFamily="18" charset="0"/>
                <a:cs typeface="Sylfaen" pitchFamily="18" charset="0"/>
              </a:rPr>
              <a:t>;</a:t>
            </a:r>
          </a:p>
          <a:p>
            <a:pPr lvl="0" algn="just" eaLnBrk="0" fontAlgn="base" hangingPunct="0">
              <a:spcBef>
                <a:spcPct val="0"/>
              </a:spcBef>
              <a:spcAft>
                <a:spcPct val="0"/>
              </a:spcAft>
              <a:buFont typeface="Wingdings" pitchFamily="2" charset="2"/>
              <a:buChar char="§"/>
            </a:pPr>
            <a:r>
              <a:rPr lang="en-US" sz="1600" dirty="0" err="1" smtClean="0">
                <a:latin typeface="Sylfaen" pitchFamily="18" charset="0"/>
              </a:rPr>
              <a:t>გრუნტი</a:t>
            </a:r>
            <a:r>
              <a:rPr lang="en-US" sz="1600" dirty="0" smtClean="0">
                <a:latin typeface="Sylfaen" pitchFamily="18" charset="0"/>
              </a:rPr>
              <a:t>, </a:t>
            </a:r>
            <a:r>
              <a:rPr lang="en-US" sz="1600" dirty="0" err="1" smtClean="0">
                <a:latin typeface="Sylfaen" pitchFamily="18" charset="0"/>
              </a:rPr>
              <a:t>რომლებიც</a:t>
            </a:r>
            <a:r>
              <a:rPr lang="en-US" sz="1600" dirty="0" smtClean="0">
                <a:latin typeface="Sylfaen" pitchFamily="18" charset="0"/>
              </a:rPr>
              <a:t> </a:t>
            </a:r>
            <a:r>
              <a:rPr lang="en-US" sz="1600" dirty="0" err="1" smtClean="0">
                <a:latin typeface="Sylfaen" pitchFamily="18" charset="0"/>
              </a:rPr>
              <a:t>არ</a:t>
            </a:r>
            <a:r>
              <a:rPr lang="en-US" sz="1600" dirty="0" smtClean="0">
                <a:latin typeface="Sylfaen" pitchFamily="18" charset="0"/>
              </a:rPr>
              <a:t> </a:t>
            </a:r>
            <a:r>
              <a:rPr lang="en-US" sz="1600" dirty="0" err="1" smtClean="0">
                <a:latin typeface="Sylfaen" pitchFamily="18" charset="0"/>
              </a:rPr>
              <a:t>გვხდება</a:t>
            </a:r>
            <a:r>
              <a:rPr lang="en-US" sz="1600" dirty="0" smtClean="0">
                <a:latin typeface="Sylfaen" pitchFamily="18" charset="0"/>
              </a:rPr>
              <a:t> 17 05 05 </a:t>
            </a:r>
            <a:r>
              <a:rPr lang="en-US" sz="1600" dirty="0" err="1" smtClean="0">
                <a:latin typeface="Sylfaen" pitchFamily="18" charset="0"/>
              </a:rPr>
              <a:t>პუნქტში</a:t>
            </a:r>
            <a:r>
              <a:rPr lang="en-US" sz="1600" dirty="0" smtClean="0">
                <a:latin typeface="Sylfaen" pitchFamily="18" charset="0"/>
              </a:rPr>
              <a:t> </a:t>
            </a:r>
            <a:r>
              <a:rPr lang="ka-GE" sz="1600" dirty="0" smtClean="0">
                <a:latin typeface="Sylfaen" pitchFamily="18" charset="0"/>
              </a:rPr>
              <a:t>(მშენებლობის ეტაპზე);</a:t>
            </a:r>
          </a:p>
          <a:p>
            <a:pPr lvl="0" algn="just" eaLnBrk="0" fontAlgn="base" hangingPunct="0">
              <a:spcBef>
                <a:spcPct val="0"/>
              </a:spcBef>
              <a:spcAft>
                <a:spcPct val="0"/>
              </a:spcAft>
              <a:buFont typeface="Wingdings" pitchFamily="2" charset="2"/>
              <a:buChar char="§"/>
            </a:pPr>
            <a:r>
              <a:rPr lang="en-US" sz="1600" dirty="0" err="1" smtClean="0">
                <a:latin typeface="Sylfaen" pitchFamily="18" charset="0"/>
              </a:rPr>
              <a:t>აბსორბენტები</a:t>
            </a:r>
            <a:r>
              <a:rPr lang="en-US" sz="1600" dirty="0" smtClean="0">
                <a:latin typeface="Sylfaen" pitchFamily="18" charset="0"/>
              </a:rPr>
              <a:t>, </a:t>
            </a:r>
            <a:r>
              <a:rPr lang="en-US" sz="1600" dirty="0" err="1" smtClean="0">
                <a:latin typeface="Sylfaen" pitchFamily="18" charset="0"/>
              </a:rPr>
              <a:t>ფილტრის</a:t>
            </a:r>
            <a:r>
              <a:rPr lang="en-US" sz="1600" dirty="0" smtClean="0">
                <a:latin typeface="Sylfaen" pitchFamily="18" charset="0"/>
              </a:rPr>
              <a:t> </a:t>
            </a:r>
            <a:r>
              <a:rPr lang="en-US" sz="1600" dirty="0" err="1" smtClean="0">
                <a:latin typeface="Sylfaen" pitchFamily="18" charset="0"/>
              </a:rPr>
              <a:t>მასალები</a:t>
            </a:r>
            <a:r>
              <a:rPr lang="en-US" sz="1600" dirty="0" smtClean="0">
                <a:latin typeface="Sylfaen" pitchFamily="18" charset="0"/>
              </a:rPr>
              <a:t> (</a:t>
            </a:r>
            <a:r>
              <a:rPr lang="en-US" sz="1600" dirty="0" err="1" smtClean="0">
                <a:latin typeface="Sylfaen" pitchFamily="18" charset="0"/>
              </a:rPr>
              <a:t>ზეთის</a:t>
            </a:r>
            <a:r>
              <a:rPr lang="en-US" sz="1600" dirty="0" smtClean="0">
                <a:latin typeface="Sylfaen" pitchFamily="18" charset="0"/>
              </a:rPr>
              <a:t> </a:t>
            </a:r>
            <a:r>
              <a:rPr lang="en-US" sz="1600" dirty="0" err="1" smtClean="0">
                <a:latin typeface="Sylfaen" pitchFamily="18" charset="0"/>
              </a:rPr>
              <a:t>ფილტრების</a:t>
            </a:r>
            <a:r>
              <a:rPr lang="en-US" sz="1600" dirty="0" smtClean="0">
                <a:latin typeface="Sylfaen" pitchFamily="18" charset="0"/>
              </a:rPr>
              <a:t> </a:t>
            </a:r>
            <a:r>
              <a:rPr lang="en-US" sz="1600" dirty="0" err="1" smtClean="0">
                <a:latin typeface="Sylfaen" pitchFamily="18" charset="0"/>
              </a:rPr>
              <a:t>ჩათვლით</a:t>
            </a:r>
            <a:r>
              <a:rPr lang="en-US" sz="1600" dirty="0" smtClean="0">
                <a:latin typeface="Sylfaen" pitchFamily="18" charset="0"/>
              </a:rPr>
              <a:t>, </a:t>
            </a:r>
            <a:r>
              <a:rPr lang="en-US" sz="1600" dirty="0" err="1" smtClean="0">
                <a:latin typeface="Sylfaen" pitchFamily="18" charset="0"/>
              </a:rPr>
              <a:t>რომელიც</a:t>
            </a:r>
            <a:r>
              <a:rPr lang="en-US" sz="1600" dirty="0" smtClean="0">
                <a:latin typeface="Sylfaen" pitchFamily="18" charset="0"/>
              </a:rPr>
              <a:t> </a:t>
            </a:r>
            <a:r>
              <a:rPr lang="en-US" sz="1600" dirty="0" err="1" smtClean="0">
                <a:latin typeface="Sylfaen" pitchFamily="18" charset="0"/>
              </a:rPr>
              <a:t>არ</a:t>
            </a:r>
            <a:r>
              <a:rPr lang="en-US" sz="1600" dirty="0" smtClean="0">
                <a:latin typeface="Sylfaen" pitchFamily="18" charset="0"/>
              </a:rPr>
              <a:t> </a:t>
            </a:r>
            <a:r>
              <a:rPr lang="en-US" sz="1600" dirty="0" err="1" smtClean="0">
                <a:latin typeface="Sylfaen" pitchFamily="18" charset="0"/>
              </a:rPr>
              <a:t>არის</a:t>
            </a:r>
            <a:r>
              <a:rPr lang="en-US" sz="1600" dirty="0" smtClean="0">
                <a:latin typeface="Sylfaen" pitchFamily="18" charset="0"/>
              </a:rPr>
              <a:t> </a:t>
            </a:r>
            <a:r>
              <a:rPr lang="en-US" sz="1600" dirty="0" err="1" smtClean="0">
                <a:latin typeface="Sylfaen" pitchFamily="18" charset="0"/>
              </a:rPr>
              <a:t>განხილული</a:t>
            </a:r>
            <a:r>
              <a:rPr lang="en-US" sz="1600" dirty="0" smtClean="0">
                <a:latin typeface="Sylfaen" pitchFamily="18" charset="0"/>
              </a:rPr>
              <a:t> </a:t>
            </a:r>
            <a:r>
              <a:rPr lang="en-US" sz="1600" dirty="0" err="1" smtClean="0">
                <a:latin typeface="Sylfaen" pitchFamily="18" charset="0"/>
              </a:rPr>
              <a:t>სხვა</a:t>
            </a:r>
            <a:r>
              <a:rPr lang="en-US" sz="1600" dirty="0" smtClean="0">
                <a:latin typeface="Sylfaen" pitchFamily="18" charset="0"/>
              </a:rPr>
              <a:t> </a:t>
            </a:r>
            <a:r>
              <a:rPr lang="en-US" sz="1600" dirty="0" err="1" smtClean="0">
                <a:latin typeface="Sylfaen" pitchFamily="18" charset="0"/>
              </a:rPr>
              <a:t>კატეგორიაში</a:t>
            </a:r>
            <a:r>
              <a:rPr lang="en-US" sz="1600" dirty="0" smtClean="0">
                <a:latin typeface="Sylfaen" pitchFamily="18" charset="0"/>
              </a:rPr>
              <a:t>), </a:t>
            </a:r>
            <a:r>
              <a:rPr lang="en-US" sz="1600" dirty="0" err="1" smtClean="0">
                <a:latin typeface="Sylfaen" pitchFamily="18" charset="0"/>
              </a:rPr>
              <a:t>საწმენდი</a:t>
            </a:r>
            <a:r>
              <a:rPr lang="en-US" sz="1600" dirty="0" smtClean="0">
                <a:latin typeface="Sylfaen" pitchFamily="18" charset="0"/>
              </a:rPr>
              <a:t> </a:t>
            </a:r>
            <a:r>
              <a:rPr lang="en-US" sz="1600" dirty="0" err="1" smtClean="0">
                <a:latin typeface="Sylfaen" pitchFamily="18" charset="0"/>
              </a:rPr>
              <a:t>ნაჭრები</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დამცავი</a:t>
            </a:r>
            <a:r>
              <a:rPr lang="en-US" sz="1600" dirty="0" smtClean="0">
                <a:latin typeface="Sylfaen" pitchFamily="18" charset="0"/>
              </a:rPr>
              <a:t> </a:t>
            </a:r>
            <a:r>
              <a:rPr lang="en-US" sz="1600" dirty="0" err="1" smtClean="0">
                <a:latin typeface="Sylfaen" pitchFamily="18" charset="0"/>
              </a:rPr>
              <a:t>ტანისამოსი</a:t>
            </a:r>
            <a:r>
              <a:rPr lang="en-US" sz="1600" dirty="0" smtClean="0">
                <a:latin typeface="Sylfaen" pitchFamily="18" charset="0"/>
              </a:rPr>
              <a:t>, </a:t>
            </a:r>
            <a:r>
              <a:rPr lang="en-US" sz="1600" dirty="0" err="1" smtClean="0">
                <a:latin typeface="Sylfaen" pitchFamily="18" charset="0"/>
              </a:rPr>
              <a:t>რომელიც</a:t>
            </a:r>
            <a:r>
              <a:rPr lang="en-US" sz="1600" dirty="0" smtClean="0">
                <a:latin typeface="Sylfaen" pitchFamily="18" charset="0"/>
              </a:rPr>
              <a:t> </a:t>
            </a:r>
            <a:r>
              <a:rPr lang="en-US" sz="1600" dirty="0" err="1" smtClean="0">
                <a:latin typeface="Sylfaen" pitchFamily="18" charset="0"/>
              </a:rPr>
              <a:t>დაბინძურებულია</a:t>
            </a:r>
            <a:r>
              <a:rPr lang="en-US" sz="1600" dirty="0" smtClean="0">
                <a:latin typeface="Sylfaen" pitchFamily="18" charset="0"/>
              </a:rPr>
              <a:t> </a:t>
            </a:r>
            <a:r>
              <a:rPr lang="en-US" sz="1600" dirty="0" err="1" smtClean="0">
                <a:latin typeface="Sylfaen" pitchFamily="18" charset="0"/>
              </a:rPr>
              <a:t>საშიში</a:t>
            </a:r>
            <a:r>
              <a:rPr lang="en-US" sz="1600" dirty="0" smtClean="0">
                <a:latin typeface="Sylfaen" pitchFamily="18" charset="0"/>
              </a:rPr>
              <a:t> </a:t>
            </a:r>
            <a:r>
              <a:rPr lang="en-US" sz="1600" dirty="0" err="1" smtClean="0">
                <a:latin typeface="Sylfaen" pitchFamily="18" charset="0"/>
              </a:rPr>
              <a:t>ქიმიური</a:t>
            </a:r>
            <a:r>
              <a:rPr lang="en-US" sz="1600" dirty="0" smtClean="0">
                <a:latin typeface="Sylfaen" pitchFamily="18" charset="0"/>
              </a:rPr>
              <a:t> </a:t>
            </a:r>
            <a:r>
              <a:rPr lang="en-US" sz="1600" dirty="0" err="1" smtClean="0">
                <a:latin typeface="Sylfaen" pitchFamily="18" charset="0"/>
              </a:rPr>
              <a:t>ნივთიერებებით</a:t>
            </a:r>
            <a:r>
              <a:rPr lang="ka-GE" sz="1600" dirty="0" smtClean="0">
                <a:latin typeface="Sylfaen" pitchFamily="18" charset="0"/>
              </a:rPr>
              <a:t>;</a:t>
            </a:r>
          </a:p>
          <a:p>
            <a:pPr lvl="0" algn="just" eaLnBrk="0" fontAlgn="base" hangingPunct="0">
              <a:spcBef>
                <a:spcPct val="0"/>
              </a:spcBef>
              <a:spcAft>
                <a:spcPct val="0"/>
              </a:spcAft>
              <a:buFont typeface="Wingdings" pitchFamily="2" charset="2"/>
              <a:buChar char="§"/>
            </a:pPr>
            <a:r>
              <a:rPr lang="en-US" sz="1600" dirty="0" err="1" smtClean="0">
                <a:latin typeface="Sylfaen" pitchFamily="18" charset="0"/>
              </a:rPr>
              <a:t>ნალექი</a:t>
            </a:r>
            <a:r>
              <a:rPr lang="en-US" sz="1600" dirty="0" smtClean="0">
                <a:latin typeface="Sylfaen" pitchFamily="18" charset="0"/>
              </a:rPr>
              <a:t> </a:t>
            </a:r>
            <a:r>
              <a:rPr lang="en-US" sz="1600" dirty="0" err="1" smtClean="0">
                <a:latin typeface="Sylfaen" pitchFamily="18" charset="0"/>
              </a:rPr>
              <a:t>ჩამდინარე</a:t>
            </a:r>
            <a:r>
              <a:rPr lang="en-US" sz="1600" dirty="0" smtClean="0">
                <a:latin typeface="Sylfaen" pitchFamily="18" charset="0"/>
              </a:rPr>
              <a:t> </a:t>
            </a:r>
            <a:r>
              <a:rPr lang="en-US" sz="1600" dirty="0" err="1" smtClean="0">
                <a:latin typeface="Sylfaen" pitchFamily="18" charset="0"/>
              </a:rPr>
              <a:t>წყლების</a:t>
            </a:r>
            <a:r>
              <a:rPr lang="en-US" sz="1600" dirty="0" smtClean="0">
                <a:latin typeface="Sylfaen" pitchFamily="18" charset="0"/>
              </a:rPr>
              <a:t> </a:t>
            </a:r>
            <a:r>
              <a:rPr lang="en-US" sz="1600" dirty="0" err="1" smtClean="0">
                <a:latin typeface="Sylfaen" pitchFamily="18" charset="0"/>
              </a:rPr>
              <a:t>დამუშავებისგან</a:t>
            </a:r>
            <a:r>
              <a:rPr lang="en-US" sz="1600" dirty="0" smtClean="0">
                <a:latin typeface="Sylfaen" pitchFamily="18" charset="0"/>
              </a:rPr>
              <a:t>, </a:t>
            </a:r>
            <a:r>
              <a:rPr lang="en-US" sz="1600" dirty="0" err="1" smtClean="0">
                <a:latin typeface="Sylfaen" pitchFamily="18" charset="0"/>
              </a:rPr>
              <a:t>რომელიც</a:t>
            </a:r>
            <a:r>
              <a:rPr lang="en-US" sz="1600" dirty="0" smtClean="0">
                <a:latin typeface="Sylfaen" pitchFamily="18" charset="0"/>
              </a:rPr>
              <a:t> </a:t>
            </a:r>
            <a:r>
              <a:rPr lang="en-US" sz="1600" dirty="0" err="1" smtClean="0">
                <a:latin typeface="Sylfaen" pitchFamily="18" charset="0"/>
              </a:rPr>
              <a:t>შეიცავს</a:t>
            </a:r>
            <a:r>
              <a:rPr lang="en-US" sz="1600" dirty="0" smtClean="0">
                <a:latin typeface="Sylfaen" pitchFamily="18" charset="0"/>
              </a:rPr>
              <a:t> </a:t>
            </a:r>
            <a:r>
              <a:rPr lang="en-US" sz="1600" dirty="0" err="1" smtClean="0">
                <a:latin typeface="Sylfaen" pitchFamily="18" charset="0"/>
              </a:rPr>
              <a:t>სახიფათო</a:t>
            </a:r>
            <a:r>
              <a:rPr lang="en-US" sz="1600" dirty="0" smtClean="0">
                <a:latin typeface="Sylfaen" pitchFamily="18" charset="0"/>
              </a:rPr>
              <a:t> </a:t>
            </a:r>
            <a:r>
              <a:rPr lang="en-US" sz="1600" dirty="0" err="1" smtClean="0">
                <a:latin typeface="Sylfaen" pitchFamily="18" charset="0"/>
              </a:rPr>
              <a:t>ნივთიერებებს</a:t>
            </a:r>
            <a:r>
              <a:rPr lang="en-US" sz="1600" dirty="0" smtClean="0">
                <a:latin typeface="Sylfaen" pitchFamily="18" charset="0"/>
              </a:rPr>
              <a:t> (</a:t>
            </a:r>
            <a:r>
              <a:rPr lang="en-US" sz="1600" dirty="0" err="1" smtClean="0">
                <a:latin typeface="Sylfaen" pitchFamily="18" charset="0"/>
              </a:rPr>
              <a:t>ნავთობშემცველ</a:t>
            </a:r>
            <a:r>
              <a:rPr lang="en-US" sz="1600" dirty="0" smtClean="0">
                <a:latin typeface="Sylfaen" pitchFamily="18" charset="0"/>
              </a:rPr>
              <a:t> </a:t>
            </a:r>
            <a:r>
              <a:rPr lang="en-US" sz="1600" dirty="0" err="1" smtClean="0">
                <a:latin typeface="Sylfaen" pitchFamily="18" charset="0"/>
              </a:rPr>
              <a:t>შლამები</a:t>
            </a:r>
            <a:r>
              <a:rPr lang="en-US" sz="1600" dirty="0" smtClean="0">
                <a:latin typeface="Sylfaen" pitchFamily="18" charset="0"/>
              </a:rPr>
              <a:t> </a:t>
            </a:r>
            <a:r>
              <a:rPr lang="en-US" sz="1600" dirty="0" err="1" smtClean="0">
                <a:latin typeface="Sylfaen" pitchFamily="18" charset="0"/>
              </a:rPr>
              <a:t>წყალგამწმენდი</a:t>
            </a:r>
            <a:r>
              <a:rPr lang="en-US" sz="1600" dirty="0" smtClean="0">
                <a:latin typeface="Sylfaen" pitchFamily="18" charset="0"/>
              </a:rPr>
              <a:t> </a:t>
            </a:r>
            <a:r>
              <a:rPr lang="en-US" sz="1600" dirty="0" err="1" smtClean="0">
                <a:latin typeface="Sylfaen" pitchFamily="18" charset="0"/>
              </a:rPr>
              <a:t>სისტემიდან</a:t>
            </a:r>
            <a:r>
              <a:rPr lang="en-US" sz="1600" dirty="0" smtClean="0">
                <a:latin typeface="Sylfaen" pitchFamily="18" charset="0"/>
              </a:rPr>
              <a:t>: </a:t>
            </a:r>
            <a:r>
              <a:rPr lang="en-US" sz="1600" dirty="0" err="1" smtClean="0">
                <a:latin typeface="Sylfaen" pitchFamily="18" charset="0"/>
              </a:rPr>
              <a:t>სადრენაჟო</a:t>
            </a:r>
            <a:r>
              <a:rPr lang="en-US" sz="1600" dirty="0" smtClean="0">
                <a:latin typeface="Sylfaen" pitchFamily="18" charset="0"/>
              </a:rPr>
              <a:t> </a:t>
            </a:r>
            <a:r>
              <a:rPr lang="en-US" sz="1600" dirty="0" err="1" smtClean="0">
                <a:latin typeface="Sylfaen" pitchFamily="18" charset="0"/>
              </a:rPr>
              <a:t>არხებიდან</a:t>
            </a:r>
            <a:r>
              <a:rPr lang="en-US" sz="1600" dirty="0" smtClean="0">
                <a:latin typeface="Sylfaen" pitchFamily="18" charset="0"/>
              </a:rPr>
              <a:t>, </a:t>
            </a:r>
            <a:r>
              <a:rPr lang="en-US" sz="1600" dirty="0" err="1" smtClean="0">
                <a:latin typeface="Sylfaen" pitchFamily="18" charset="0"/>
              </a:rPr>
              <a:t>სალექარებიდან</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გამწმენდი</a:t>
            </a:r>
            <a:r>
              <a:rPr lang="en-US" sz="1600" dirty="0" smtClean="0">
                <a:latin typeface="Sylfaen" pitchFamily="18" charset="0"/>
              </a:rPr>
              <a:t> </a:t>
            </a:r>
            <a:r>
              <a:rPr lang="en-US" sz="1600" dirty="0" err="1" smtClean="0">
                <a:latin typeface="Sylfaen" pitchFamily="18" charset="0"/>
              </a:rPr>
              <a:t>ნაგებობის</a:t>
            </a:r>
            <a:r>
              <a:rPr lang="en-US" sz="1600" dirty="0" smtClean="0">
                <a:latin typeface="Sylfaen" pitchFamily="18" charset="0"/>
              </a:rPr>
              <a:t> </a:t>
            </a:r>
            <a:r>
              <a:rPr lang="en-US" sz="1600" dirty="0" err="1" smtClean="0">
                <a:latin typeface="Sylfaen" pitchFamily="18" charset="0"/>
              </a:rPr>
              <a:t>ფლოტატორებიდან</a:t>
            </a:r>
            <a:r>
              <a:rPr lang="en-US" sz="1600" dirty="0" smtClean="0">
                <a:latin typeface="Sylfaen" pitchFamily="18" charset="0"/>
              </a:rPr>
              <a:t>)</a:t>
            </a:r>
            <a:r>
              <a:rPr lang="ka-GE" sz="1600" dirty="0" smtClean="0">
                <a:latin typeface="Sylfaen" pitchFamily="18" charset="0"/>
              </a:rPr>
              <a:t> – 8 მ</a:t>
            </a:r>
            <a:r>
              <a:rPr lang="ka-GE" sz="1600" baseline="30000" dirty="0" smtClean="0">
                <a:latin typeface="Sylfaen" pitchFamily="18" charset="0"/>
              </a:rPr>
              <a:t>3</a:t>
            </a:r>
            <a:r>
              <a:rPr lang="ka-GE" sz="1600" dirty="0" smtClean="0">
                <a:latin typeface="Sylfaen" pitchFamily="18" charset="0"/>
              </a:rPr>
              <a:t>.</a:t>
            </a:r>
          </a:p>
          <a:p>
            <a:pPr lvl="0" algn="just" eaLnBrk="0" fontAlgn="base" hangingPunct="0">
              <a:spcBef>
                <a:spcPct val="0"/>
              </a:spcBef>
              <a:spcAft>
                <a:spcPct val="0"/>
              </a:spcAft>
              <a:buFont typeface="Wingdings" pitchFamily="2" charset="2"/>
              <a:buChar char="§"/>
            </a:pPr>
            <a:r>
              <a:rPr lang="en-US" sz="1600" dirty="0" err="1" smtClean="0">
                <a:latin typeface="Sylfaen" pitchFamily="18" charset="0"/>
              </a:rPr>
              <a:t>რეზერვუარის</a:t>
            </a:r>
            <a:r>
              <a:rPr lang="en-US" sz="1600" dirty="0" smtClean="0">
                <a:latin typeface="Sylfaen" pitchFamily="18" charset="0"/>
              </a:rPr>
              <a:t> </a:t>
            </a:r>
            <a:r>
              <a:rPr lang="en-US" sz="1600" dirty="0" err="1" smtClean="0">
                <a:latin typeface="Sylfaen" pitchFamily="18" charset="0"/>
              </a:rPr>
              <a:t>ძირში</a:t>
            </a:r>
            <a:r>
              <a:rPr lang="en-US" sz="1600" dirty="0" smtClean="0">
                <a:latin typeface="Sylfaen" pitchFamily="18" charset="0"/>
              </a:rPr>
              <a:t> </a:t>
            </a:r>
            <a:r>
              <a:rPr lang="en-US" sz="1600" dirty="0" err="1" smtClean="0">
                <a:latin typeface="Sylfaen" pitchFamily="18" charset="0"/>
              </a:rPr>
              <a:t>წარმოქმნილი</a:t>
            </a:r>
            <a:r>
              <a:rPr lang="en-US" sz="1600" dirty="0" smtClean="0">
                <a:latin typeface="Sylfaen" pitchFamily="18" charset="0"/>
              </a:rPr>
              <a:t> </a:t>
            </a:r>
            <a:r>
              <a:rPr lang="en-US" sz="1600" dirty="0" err="1" smtClean="0">
                <a:latin typeface="Sylfaen" pitchFamily="18" charset="0"/>
              </a:rPr>
              <a:t>ლექი</a:t>
            </a:r>
            <a:r>
              <a:rPr lang="en-US" sz="1600" dirty="0" smtClean="0">
                <a:latin typeface="Sylfaen" pitchFamily="18" charset="0"/>
              </a:rPr>
              <a:t> (</a:t>
            </a:r>
            <a:r>
              <a:rPr lang="en-US" sz="1600" dirty="0" err="1" smtClean="0">
                <a:latin typeface="Sylfaen" pitchFamily="18" charset="0"/>
              </a:rPr>
              <a:t>ნავთობ</a:t>
            </a:r>
            <a:r>
              <a:rPr lang="en-US" sz="1600" dirty="0" smtClean="0">
                <a:latin typeface="Sylfaen" pitchFamily="18" charset="0"/>
              </a:rPr>
              <a:t> </a:t>
            </a:r>
            <a:r>
              <a:rPr lang="en-US" sz="1600" dirty="0" err="1" smtClean="0">
                <a:latin typeface="Sylfaen" pitchFamily="18" charset="0"/>
              </a:rPr>
              <a:t>შემცველი</a:t>
            </a:r>
            <a:r>
              <a:rPr lang="en-US" sz="1600" dirty="0" smtClean="0">
                <a:latin typeface="Sylfaen" pitchFamily="18" charset="0"/>
              </a:rPr>
              <a:t> </a:t>
            </a:r>
            <a:r>
              <a:rPr lang="en-US" sz="1600" dirty="0" err="1" smtClean="0">
                <a:latin typeface="Sylfaen" pitchFamily="18" charset="0"/>
              </a:rPr>
              <a:t>შლამები</a:t>
            </a:r>
            <a:r>
              <a:rPr lang="en-US" sz="1600" dirty="0" smtClean="0">
                <a:latin typeface="Sylfaen" pitchFamily="18" charset="0"/>
              </a:rPr>
              <a:t> ტექნოლოგიური </a:t>
            </a:r>
            <a:r>
              <a:rPr lang="en-US" sz="1600" dirty="0" err="1" smtClean="0">
                <a:latin typeface="Sylfaen" pitchFamily="18" charset="0"/>
              </a:rPr>
              <a:t>ჭებიდან</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რეზერვუარებიდან</a:t>
            </a:r>
            <a:r>
              <a:rPr lang="en-US" sz="1600" dirty="0" smtClean="0">
                <a:latin typeface="Sylfaen" pitchFamily="18" charset="0"/>
              </a:rPr>
              <a:t>)</a:t>
            </a:r>
            <a:r>
              <a:rPr lang="ka-GE" sz="1600" dirty="0" smtClean="0">
                <a:latin typeface="Sylfaen" pitchFamily="18" charset="0"/>
              </a:rPr>
              <a:t> – 6 მ</a:t>
            </a:r>
            <a:r>
              <a:rPr lang="ka-GE" sz="1600" baseline="30000" dirty="0" smtClean="0">
                <a:latin typeface="Sylfaen" pitchFamily="18" charset="0"/>
              </a:rPr>
              <a:t>3</a:t>
            </a:r>
            <a:r>
              <a:rPr lang="ka-GE" sz="1600" dirty="0" smtClean="0">
                <a:latin typeface="Sylfaen" pitchFamily="18" charset="0"/>
              </a:rPr>
              <a:t>;</a:t>
            </a:r>
            <a:endParaRPr lang="en-US" sz="1600" dirty="0" smtClean="0">
              <a:latin typeface="Sylfaen" pitchFamily="18" charset="0"/>
            </a:endParaRPr>
          </a:p>
          <a:p>
            <a:pPr lvl="0" algn="just" eaLnBrk="0" fontAlgn="base" hangingPunct="0">
              <a:spcBef>
                <a:spcPct val="0"/>
              </a:spcBef>
              <a:spcAft>
                <a:spcPct val="0"/>
              </a:spcAft>
              <a:buFont typeface="Wingdings" pitchFamily="2" charset="2"/>
              <a:buChar char="§"/>
            </a:pPr>
            <a:endParaRPr lang="en-US" dirty="0" smtClean="0">
              <a:latin typeface="Sylfaen" pitchFamily="18" charset="0"/>
              <a:cs typeface="Arial" pitchFamily="34" charset="0"/>
            </a:endParaRPr>
          </a:p>
        </p:txBody>
      </p:sp>
      <p:sp>
        <p:nvSpPr>
          <p:cNvPr id="4" name="Rectangle 3"/>
          <p:cNvSpPr/>
          <p:nvPr/>
        </p:nvSpPr>
        <p:spPr>
          <a:xfrm>
            <a:off x="1334126" y="310488"/>
            <a:ext cx="8694294" cy="923330"/>
          </a:xfrm>
          <a:prstGeom prst="rect">
            <a:avLst/>
          </a:prstGeom>
        </p:spPr>
        <p:txBody>
          <a:bodyPr wrap="square">
            <a:spAutoFit/>
          </a:bodyPr>
          <a:lstStyle/>
          <a:p>
            <a:pPr lvl="0" algn="ctr" fontAlgn="base">
              <a:spcBef>
                <a:spcPct val="0"/>
              </a:spcBef>
              <a:spcAft>
                <a:spcPct val="0"/>
              </a:spcAft>
            </a:pPr>
            <a:r>
              <a:rPr lang="ka-GE" b="1" dirty="0" smtClean="0">
                <a:latin typeface="Sylfaen" pitchFamily="18" charset="0"/>
                <a:ea typeface="Times New Roman" pitchFamily="18" charset="0"/>
                <a:cs typeface="Sylfaen" pitchFamily="18" charset="0"/>
              </a:rPr>
              <a:t>საწარმოს მშენებლობისა და ექსპლუატაციის პერიოდში მოსალოდნელია სავარაუდოდ შემდეგი სახის ნარჩენები და რაოდენობები (მათი ზუსტი აღწერა განხორციელდება გზშ-ს ანგარიშში):</a:t>
            </a:r>
            <a:endParaRPr lang="en-US" b="1" dirty="0" smtClean="0">
              <a:latin typeface="Sylfaen" pitchFamily="18"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9428" y="1141088"/>
            <a:ext cx="10508107" cy="2062103"/>
          </a:xfrm>
          <a:prstGeom prst="rect">
            <a:avLst/>
          </a:prstGeom>
        </p:spPr>
        <p:txBody>
          <a:bodyPr wrap="square">
            <a:spAutoFit/>
          </a:bodyPr>
          <a:lstStyle/>
          <a:p>
            <a:pPr algn="just"/>
            <a:r>
              <a:rPr lang="en-US" sz="1600" dirty="0" err="1" smtClean="0">
                <a:latin typeface="Sylfaen" pitchFamily="18" charset="0"/>
              </a:rPr>
              <a:t>მშენებლობის</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ტერმინალის</a:t>
            </a:r>
            <a:r>
              <a:rPr lang="en-US" sz="1600" dirty="0" smtClean="0">
                <a:latin typeface="Sylfaen" pitchFamily="18" charset="0"/>
              </a:rPr>
              <a:t>  </a:t>
            </a:r>
            <a:r>
              <a:rPr lang="en-US" sz="1600" dirty="0" err="1" smtClean="0">
                <a:latin typeface="Sylfaen" pitchFamily="18" charset="0"/>
              </a:rPr>
              <a:t>ფუნქციონირების</a:t>
            </a:r>
            <a:r>
              <a:rPr lang="en-US" sz="1600" dirty="0" smtClean="0">
                <a:latin typeface="Sylfaen" pitchFamily="18" charset="0"/>
              </a:rPr>
              <a:t> </a:t>
            </a:r>
            <a:r>
              <a:rPr lang="en-US" sz="1600" dirty="0" err="1" smtClean="0">
                <a:latin typeface="Sylfaen" pitchFamily="18" charset="0"/>
              </a:rPr>
              <a:t>პროცესში</a:t>
            </a:r>
            <a:r>
              <a:rPr lang="en-US" sz="1600" dirty="0" smtClean="0">
                <a:latin typeface="Sylfaen" pitchFamily="18" charset="0"/>
              </a:rPr>
              <a:t> </a:t>
            </a:r>
            <a:r>
              <a:rPr lang="en-US" sz="1600" dirty="0" err="1" smtClean="0">
                <a:latin typeface="Sylfaen" pitchFamily="18" charset="0"/>
              </a:rPr>
              <a:t>ჯანმრთელობასა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უსაფრთხოებასთან</a:t>
            </a:r>
            <a:r>
              <a:rPr lang="en-US" sz="1600" dirty="0" smtClean="0">
                <a:latin typeface="Sylfaen" pitchFamily="18" charset="0"/>
              </a:rPr>
              <a:t> </a:t>
            </a:r>
            <a:r>
              <a:rPr lang="en-US" sz="1600" dirty="0" err="1" smtClean="0">
                <a:latin typeface="Sylfaen" pitchFamily="18" charset="0"/>
              </a:rPr>
              <a:t>დაკავშირებული</a:t>
            </a:r>
            <a:r>
              <a:rPr lang="en-US" sz="1600" dirty="0" smtClean="0">
                <a:latin typeface="Sylfaen" pitchFamily="18" charset="0"/>
              </a:rPr>
              <a:t> </a:t>
            </a:r>
            <a:r>
              <a:rPr lang="en-US" sz="1600" dirty="0" err="1" smtClean="0">
                <a:latin typeface="Sylfaen" pitchFamily="18" charset="0"/>
              </a:rPr>
              <a:t>ზემოქმედების</a:t>
            </a:r>
            <a:r>
              <a:rPr lang="en-US" sz="1600" dirty="0" smtClean="0">
                <a:latin typeface="Sylfaen" pitchFamily="18" charset="0"/>
              </a:rPr>
              <a:t> </a:t>
            </a:r>
            <a:r>
              <a:rPr lang="en-US" sz="1600" dirty="0" err="1" smtClean="0">
                <a:latin typeface="Sylfaen" pitchFamily="18" charset="0"/>
              </a:rPr>
              <a:t>ძირითადი</a:t>
            </a:r>
            <a:r>
              <a:rPr lang="en-US" sz="1600" dirty="0" smtClean="0">
                <a:latin typeface="Sylfaen" pitchFamily="18" charset="0"/>
              </a:rPr>
              <a:t> </a:t>
            </a:r>
            <a:r>
              <a:rPr lang="en-US" sz="1600" dirty="0" err="1" smtClean="0">
                <a:latin typeface="Sylfaen" pitchFamily="18" charset="0"/>
              </a:rPr>
              <a:t>რეცეპტორები</a:t>
            </a:r>
            <a:r>
              <a:rPr lang="en-US" sz="1600" dirty="0" smtClean="0">
                <a:latin typeface="Sylfaen" pitchFamily="18" charset="0"/>
              </a:rPr>
              <a:t> </a:t>
            </a:r>
            <a:r>
              <a:rPr lang="en-US" sz="1600" dirty="0" err="1" smtClean="0">
                <a:latin typeface="Sylfaen" pitchFamily="18" charset="0"/>
              </a:rPr>
              <a:t>მომსახურე</a:t>
            </a:r>
            <a:r>
              <a:rPr lang="en-US" sz="1600" dirty="0" smtClean="0">
                <a:latin typeface="Sylfaen" pitchFamily="18" charset="0"/>
              </a:rPr>
              <a:t> </a:t>
            </a:r>
            <a:r>
              <a:rPr lang="en-US" sz="1600" dirty="0" err="1" smtClean="0">
                <a:latin typeface="Sylfaen" pitchFamily="18" charset="0"/>
              </a:rPr>
              <a:t>პერსონალია</a:t>
            </a:r>
            <a:r>
              <a:rPr lang="en-US" sz="1600" dirty="0" smtClean="0">
                <a:latin typeface="Sylfaen" pitchFamily="18" charset="0"/>
              </a:rPr>
              <a:t>, </a:t>
            </a:r>
            <a:r>
              <a:rPr lang="en-US" sz="1600" dirty="0" err="1" smtClean="0">
                <a:latin typeface="Sylfaen" pitchFamily="18" charset="0"/>
              </a:rPr>
              <a:t>ვინაიდან</a:t>
            </a:r>
            <a:r>
              <a:rPr lang="en-US" sz="1600" dirty="0" smtClean="0">
                <a:latin typeface="Sylfaen" pitchFamily="18" charset="0"/>
              </a:rPr>
              <a:t> </a:t>
            </a:r>
            <a:r>
              <a:rPr lang="en-US" sz="1600" dirty="0" err="1" smtClean="0">
                <a:latin typeface="Sylfaen" pitchFamily="18" charset="0"/>
              </a:rPr>
              <a:t>ობიექტი</a:t>
            </a:r>
            <a:r>
              <a:rPr lang="en-US" sz="1600" dirty="0" smtClean="0">
                <a:latin typeface="Sylfaen" pitchFamily="18" charset="0"/>
              </a:rPr>
              <a:t> </a:t>
            </a:r>
            <a:r>
              <a:rPr lang="en-US" sz="1600" dirty="0" err="1" smtClean="0">
                <a:latin typeface="Sylfaen" pitchFamily="18" charset="0"/>
              </a:rPr>
              <a:t>მაქსიმალურად</a:t>
            </a:r>
            <a:r>
              <a:rPr lang="en-US" sz="1600" dirty="0" smtClean="0">
                <a:latin typeface="Sylfaen" pitchFamily="18" charset="0"/>
              </a:rPr>
              <a:t> </a:t>
            </a:r>
            <a:r>
              <a:rPr lang="en-US" sz="1600" dirty="0" err="1" smtClean="0">
                <a:latin typeface="Sylfaen" pitchFamily="18" charset="0"/>
              </a:rPr>
              <a:t>დაცულია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მკაცრად</a:t>
            </a:r>
            <a:r>
              <a:rPr lang="en-US" sz="1600" dirty="0" smtClean="0">
                <a:latin typeface="Sylfaen" pitchFamily="18" charset="0"/>
              </a:rPr>
              <a:t> </a:t>
            </a:r>
            <a:r>
              <a:rPr lang="en-US" sz="1600" dirty="0" err="1" smtClean="0">
                <a:latin typeface="Sylfaen" pitchFamily="18" charset="0"/>
              </a:rPr>
              <a:t>კონტროლდება</a:t>
            </a:r>
            <a:r>
              <a:rPr lang="en-US" sz="1600" dirty="0" smtClean="0">
                <a:latin typeface="Sylfaen" pitchFamily="18" charset="0"/>
              </a:rPr>
              <a:t> </a:t>
            </a:r>
            <a:r>
              <a:rPr lang="en-US" sz="1600" dirty="0" err="1" smtClean="0">
                <a:latin typeface="Sylfaen" pitchFamily="18" charset="0"/>
              </a:rPr>
              <a:t>ტერიტორიაზე</a:t>
            </a:r>
            <a:r>
              <a:rPr lang="en-US" sz="1600" dirty="0" smtClean="0">
                <a:latin typeface="Sylfaen" pitchFamily="18" charset="0"/>
              </a:rPr>
              <a:t> </a:t>
            </a:r>
            <a:r>
              <a:rPr lang="en-US" sz="1600" dirty="0" err="1" smtClean="0">
                <a:latin typeface="Sylfaen" pitchFamily="18" charset="0"/>
              </a:rPr>
              <a:t>უცხო</a:t>
            </a:r>
            <a:r>
              <a:rPr lang="en-US" sz="1600" dirty="0" smtClean="0">
                <a:latin typeface="Sylfaen" pitchFamily="18" charset="0"/>
              </a:rPr>
              <a:t> </a:t>
            </a:r>
            <a:r>
              <a:rPr lang="en-US" sz="1600" dirty="0" err="1" smtClean="0">
                <a:latin typeface="Sylfaen" pitchFamily="18" charset="0"/>
              </a:rPr>
              <a:t>პირთა</a:t>
            </a:r>
            <a:r>
              <a:rPr lang="en-US" sz="1600" dirty="0" smtClean="0">
                <a:latin typeface="Sylfaen" pitchFamily="18" charset="0"/>
              </a:rPr>
              <a:t> </a:t>
            </a:r>
            <a:r>
              <a:rPr lang="en-US" sz="1600" dirty="0" err="1" smtClean="0">
                <a:latin typeface="Sylfaen" pitchFamily="18" charset="0"/>
              </a:rPr>
              <a:t>შემთხვევით</a:t>
            </a:r>
            <a:r>
              <a:rPr lang="en-US" sz="1600" dirty="0" smtClean="0">
                <a:latin typeface="Sylfaen" pitchFamily="18" charset="0"/>
              </a:rPr>
              <a:t>, </a:t>
            </a:r>
            <a:r>
              <a:rPr lang="en-US" sz="1600" dirty="0" err="1" smtClean="0">
                <a:latin typeface="Sylfaen" pitchFamily="18" charset="0"/>
              </a:rPr>
              <a:t>ან</a:t>
            </a:r>
            <a:r>
              <a:rPr lang="en-US" sz="1600" dirty="0" smtClean="0">
                <a:latin typeface="Sylfaen" pitchFamily="18" charset="0"/>
              </a:rPr>
              <a:t> </a:t>
            </a:r>
            <a:r>
              <a:rPr lang="en-US" sz="1600" dirty="0" err="1" smtClean="0">
                <a:latin typeface="Sylfaen" pitchFamily="18" charset="0"/>
              </a:rPr>
              <a:t>უნებართვოდ</a:t>
            </a:r>
            <a:r>
              <a:rPr lang="en-US" sz="1600" dirty="0" smtClean="0">
                <a:latin typeface="Sylfaen" pitchFamily="18" charset="0"/>
              </a:rPr>
              <a:t> </a:t>
            </a:r>
            <a:r>
              <a:rPr lang="en-US" sz="1600" dirty="0" err="1" smtClean="0">
                <a:latin typeface="Sylfaen" pitchFamily="18" charset="0"/>
              </a:rPr>
              <a:t>მოხვედრის</a:t>
            </a:r>
            <a:r>
              <a:rPr lang="en-US" sz="1600" dirty="0" smtClean="0">
                <a:latin typeface="Sylfaen" pitchFamily="18" charset="0"/>
              </a:rPr>
              <a:t> </a:t>
            </a:r>
            <a:r>
              <a:rPr lang="en-US" sz="1600" dirty="0" err="1" smtClean="0">
                <a:latin typeface="Sylfaen" pitchFamily="18" charset="0"/>
              </a:rPr>
              <a:t>შესაძლებლობა</a:t>
            </a:r>
            <a:r>
              <a:rPr lang="en-US" sz="1600" dirty="0" smtClean="0">
                <a:latin typeface="Sylfaen" pitchFamily="18" charset="0"/>
              </a:rPr>
              <a:t>. </a:t>
            </a:r>
          </a:p>
          <a:p>
            <a:pPr algn="just"/>
            <a:r>
              <a:rPr lang="en-US" sz="1600" dirty="0" err="1" smtClean="0">
                <a:latin typeface="Sylfaen" pitchFamily="18" charset="0"/>
              </a:rPr>
              <a:t>პერსონალის</a:t>
            </a:r>
            <a:r>
              <a:rPr lang="en-US" sz="1600" dirty="0" smtClean="0">
                <a:latin typeface="Sylfaen" pitchFamily="18" charset="0"/>
              </a:rPr>
              <a:t> </a:t>
            </a:r>
            <a:r>
              <a:rPr lang="en-US" sz="1600" dirty="0" err="1" smtClean="0">
                <a:latin typeface="Sylfaen" pitchFamily="18" charset="0"/>
              </a:rPr>
              <a:t>ჯანმრთელობასა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უსაფრთხოებაზე</a:t>
            </a:r>
            <a:r>
              <a:rPr lang="en-US" sz="1600" dirty="0" smtClean="0">
                <a:latin typeface="Sylfaen" pitchFamily="18" charset="0"/>
              </a:rPr>
              <a:t> </a:t>
            </a:r>
            <a:r>
              <a:rPr lang="en-US" sz="1600" dirty="0" err="1" smtClean="0">
                <a:latin typeface="Sylfaen" pitchFamily="18" charset="0"/>
              </a:rPr>
              <a:t>პირდაპირი</a:t>
            </a:r>
            <a:r>
              <a:rPr lang="en-US" sz="1600" dirty="0" smtClean="0">
                <a:latin typeface="Sylfaen" pitchFamily="18" charset="0"/>
              </a:rPr>
              <a:t> ზემოქმედება </a:t>
            </a:r>
            <a:r>
              <a:rPr lang="en-US" sz="1600" dirty="0" err="1" smtClean="0">
                <a:latin typeface="Sylfaen" pitchFamily="18" charset="0"/>
              </a:rPr>
              <a:t>შეიძლება</a:t>
            </a:r>
            <a:r>
              <a:rPr lang="en-US" sz="1600" dirty="0" smtClean="0">
                <a:latin typeface="Sylfaen" pitchFamily="18" charset="0"/>
              </a:rPr>
              <a:t> </a:t>
            </a:r>
            <a:r>
              <a:rPr lang="en-US" sz="1600" dirty="0" err="1" smtClean="0">
                <a:latin typeface="Sylfaen" pitchFamily="18" charset="0"/>
              </a:rPr>
              <a:t>იყოს</a:t>
            </a:r>
            <a:r>
              <a:rPr lang="en-US" sz="1600" dirty="0" smtClean="0">
                <a:latin typeface="Sylfaen" pitchFamily="18" charset="0"/>
              </a:rPr>
              <a:t>: </a:t>
            </a:r>
            <a:r>
              <a:rPr lang="en-US" sz="1600" dirty="0" err="1" smtClean="0">
                <a:latin typeface="Sylfaen" pitchFamily="18" charset="0"/>
              </a:rPr>
              <a:t>სატრანსპორტო</a:t>
            </a:r>
            <a:r>
              <a:rPr lang="en-US" sz="1600" dirty="0" smtClean="0">
                <a:latin typeface="Sylfaen" pitchFamily="18" charset="0"/>
              </a:rPr>
              <a:t> </a:t>
            </a:r>
            <a:r>
              <a:rPr lang="en-US" sz="1600" dirty="0" err="1" smtClean="0">
                <a:latin typeface="Sylfaen" pitchFamily="18" charset="0"/>
              </a:rPr>
              <a:t>საშუალებების</a:t>
            </a:r>
            <a:r>
              <a:rPr lang="en-US" sz="1600" dirty="0" smtClean="0">
                <a:latin typeface="Sylfaen" pitchFamily="18" charset="0"/>
              </a:rPr>
              <a:t> </a:t>
            </a:r>
            <a:r>
              <a:rPr lang="en-US" sz="1600" dirty="0" err="1" smtClean="0">
                <a:latin typeface="Sylfaen" pitchFamily="18" charset="0"/>
              </a:rPr>
              <a:t>დაჯახება</a:t>
            </a:r>
            <a:r>
              <a:rPr lang="en-US" sz="1600" dirty="0" smtClean="0">
                <a:latin typeface="Sylfaen" pitchFamily="18" charset="0"/>
              </a:rPr>
              <a:t>, </a:t>
            </a:r>
            <a:r>
              <a:rPr lang="en-US" sz="1600" dirty="0" err="1" smtClean="0">
                <a:latin typeface="Sylfaen" pitchFamily="18" charset="0"/>
              </a:rPr>
              <a:t>დენის</a:t>
            </a:r>
            <a:r>
              <a:rPr lang="en-US" sz="1600" dirty="0" smtClean="0">
                <a:latin typeface="Sylfaen" pitchFamily="18" charset="0"/>
              </a:rPr>
              <a:t> </a:t>
            </a:r>
            <a:r>
              <a:rPr lang="en-US" sz="1600" dirty="0" err="1" smtClean="0">
                <a:latin typeface="Sylfaen" pitchFamily="18" charset="0"/>
              </a:rPr>
              <a:t>დარტყმა</a:t>
            </a:r>
            <a:r>
              <a:rPr lang="en-US" sz="1600" dirty="0" smtClean="0">
                <a:latin typeface="Sylfaen" pitchFamily="18" charset="0"/>
              </a:rPr>
              <a:t>, </a:t>
            </a:r>
            <a:r>
              <a:rPr lang="en-US" sz="1600" dirty="0" err="1" smtClean="0">
                <a:latin typeface="Sylfaen" pitchFamily="18" charset="0"/>
              </a:rPr>
              <a:t>სიმაღლიდან</a:t>
            </a:r>
            <a:r>
              <a:rPr lang="en-US" sz="1600" dirty="0" smtClean="0">
                <a:latin typeface="Sylfaen" pitchFamily="18" charset="0"/>
              </a:rPr>
              <a:t> </a:t>
            </a:r>
            <a:r>
              <a:rPr lang="en-US" sz="1600" dirty="0" err="1" smtClean="0">
                <a:latin typeface="Sylfaen" pitchFamily="18" charset="0"/>
              </a:rPr>
              <a:t>ჩამოვარდნა</a:t>
            </a:r>
            <a:r>
              <a:rPr lang="en-US" sz="1600" dirty="0" smtClean="0">
                <a:latin typeface="Sylfaen" pitchFamily="18" charset="0"/>
              </a:rPr>
              <a:t>, </a:t>
            </a:r>
            <a:r>
              <a:rPr lang="en-US" sz="1600" dirty="0" err="1" smtClean="0">
                <a:latin typeface="Sylfaen" pitchFamily="18" charset="0"/>
              </a:rPr>
              <a:t>ტრავმატიზმი</a:t>
            </a:r>
            <a:r>
              <a:rPr lang="en-US" sz="1600" dirty="0" smtClean="0">
                <a:latin typeface="Sylfaen" pitchFamily="18" charset="0"/>
              </a:rPr>
              <a:t> </a:t>
            </a:r>
            <a:r>
              <a:rPr lang="en-US" sz="1600" dirty="0" err="1" smtClean="0">
                <a:latin typeface="Sylfaen" pitchFamily="18" charset="0"/>
              </a:rPr>
              <a:t>დანადგარ-მექანიზმებთან</a:t>
            </a:r>
            <a:r>
              <a:rPr lang="en-US" sz="1600" dirty="0" smtClean="0">
                <a:latin typeface="Sylfaen" pitchFamily="18" charset="0"/>
              </a:rPr>
              <a:t> </a:t>
            </a:r>
            <a:r>
              <a:rPr lang="en-US" sz="1600" dirty="0" err="1" smtClean="0">
                <a:latin typeface="Sylfaen" pitchFamily="18" charset="0"/>
              </a:rPr>
              <a:t>მუშაობისას</a:t>
            </a:r>
            <a:r>
              <a:rPr lang="en-US" sz="1600" dirty="0" smtClean="0">
                <a:latin typeface="Sylfaen" pitchFamily="18" charset="0"/>
              </a:rPr>
              <a:t>, </a:t>
            </a:r>
            <a:r>
              <a:rPr lang="en-US" sz="1600" dirty="0" err="1" smtClean="0">
                <a:latin typeface="Sylfaen" pitchFamily="18" charset="0"/>
              </a:rPr>
              <a:t>მოწამვლა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სხვ</a:t>
            </a:r>
            <a:r>
              <a:rPr lang="en-US" sz="1600" dirty="0" smtClean="0">
                <a:latin typeface="Sylfaen" pitchFamily="18" charset="0"/>
              </a:rPr>
              <a:t>. </a:t>
            </a:r>
            <a:r>
              <a:rPr lang="en-US" sz="1600" dirty="0" err="1" smtClean="0">
                <a:latin typeface="Sylfaen" pitchFamily="18" charset="0"/>
              </a:rPr>
              <a:t>პირდაპირი</a:t>
            </a:r>
            <a:r>
              <a:rPr lang="en-US" sz="1600" dirty="0" smtClean="0">
                <a:latin typeface="Sylfaen" pitchFamily="18" charset="0"/>
              </a:rPr>
              <a:t> </a:t>
            </a:r>
            <a:r>
              <a:rPr lang="en-US" sz="1600" dirty="0" err="1" smtClean="0">
                <a:latin typeface="Sylfaen" pitchFamily="18" charset="0"/>
              </a:rPr>
              <a:t>ზემოქმედების</a:t>
            </a:r>
            <a:r>
              <a:rPr lang="en-US" sz="1600" dirty="0" smtClean="0">
                <a:latin typeface="Sylfaen" pitchFamily="18" charset="0"/>
              </a:rPr>
              <a:t> </a:t>
            </a:r>
            <a:r>
              <a:rPr lang="en-US" sz="1600" dirty="0" err="1" smtClean="0">
                <a:latin typeface="Sylfaen" pitchFamily="18" charset="0"/>
              </a:rPr>
              <a:t>პრევენციის</a:t>
            </a:r>
            <a:r>
              <a:rPr lang="en-US" sz="1600" dirty="0" smtClean="0">
                <a:latin typeface="Sylfaen" pitchFamily="18" charset="0"/>
              </a:rPr>
              <a:t> </a:t>
            </a:r>
            <a:r>
              <a:rPr lang="en-US" sz="1600" dirty="0" err="1" smtClean="0">
                <a:latin typeface="Sylfaen" pitchFamily="18" charset="0"/>
              </a:rPr>
              <a:t>მიზნით</a:t>
            </a:r>
            <a:r>
              <a:rPr lang="en-US" sz="1600" dirty="0" smtClean="0">
                <a:latin typeface="Sylfaen" pitchFamily="18" charset="0"/>
              </a:rPr>
              <a:t> </a:t>
            </a:r>
            <a:r>
              <a:rPr lang="en-US" sz="1600" dirty="0" err="1" smtClean="0">
                <a:latin typeface="Sylfaen" pitchFamily="18" charset="0"/>
              </a:rPr>
              <a:t>მნიშვნელოვანია</a:t>
            </a:r>
            <a:r>
              <a:rPr lang="en-US" sz="1600" dirty="0" smtClean="0">
                <a:latin typeface="Sylfaen" pitchFamily="18" charset="0"/>
              </a:rPr>
              <a:t> </a:t>
            </a:r>
            <a:r>
              <a:rPr lang="en-US" sz="1600" dirty="0" err="1" smtClean="0">
                <a:latin typeface="Sylfaen" pitchFamily="18" charset="0"/>
              </a:rPr>
              <a:t>უსაფრთხოების</a:t>
            </a:r>
            <a:r>
              <a:rPr lang="en-US" sz="1600" dirty="0" smtClean="0">
                <a:latin typeface="Sylfaen" pitchFamily="18" charset="0"/>
              </a:rPr>
              <a:t> </a:t>
            </a:r>
            <a:r>
              <a:rPr lang="en-US" sz="1600" dirty="0" err="1" smtClean="0">
                <a:latin typeface="Sylfaen" pitchFamily="18" charset="0"/>
              </a:rPr>
              <a:t>ნორმების</a:t>
            </a:r>
            <a:r>
              <a:rPr lang="en-US" sz="1600" dirty="0" smtClean="0">
                <a:latin typeface="Sylfaen" pitchFamily="18" charset="0"/>
              </a:rPr>
              <a:t> </a:t>
            </a:r>
            <a:r>
              <a:rPr lang="en-US" sz="1600" dirty="0" err="1" smtClean="0">
                <a:latin typeface="Sylfaen" pitchFamily="18" charset="0"/>
              </a:rPr>
              <a:t>მკაცრი</a:t>
            </a:r>
            <a:r>
              <a:rPr lang="en-US" sz="1600" dirty="0" smtClean="0">
                <a:latin typeface="Sylfaen" pitchFamily="18" charset="0"/>
              </a:rPr>
              <a:t> </a:t>
            </a:r>
            <a:r>
              <a:rPr lang="en-US" sz="1600" dirty="0" err="1" smtClean="0">
                <a:latin typeface="Sylfaen" pitchFamily="18" charset="0"/>
              </a:rPr>
              <a:t>დაცვა</a:t>
            </a:r>
            <a:r>
              <a:rPr lang="en-US" sz="1600" dirty="0" smtClean="0">
                <a:latin typeface="Sylfaen" pitchFamily="18" charset="0"/>
              </a:rPr>
              <a:t> </a:t>
            </a:r>
            <a:r>
              <a:rPr lang="en-US" sz="1600" dirty="0" err="1" smtClean="0">
                <a:latin typeface="Sylfaen" pitchFamily="18" charset="0"/>
              </a:rPr>
              <a:t>და</a:t>
            </a:r>
            <a:r>
              <a:rPr lang="en-US" sz="1600" dirty="0" smtClean="0">
                <a:latin typeface="Sylfaen" pitchFamily="18" charset="0"/>
              </a:rPr>
              <a:t> </a:t>
            </a:r>
            <a:r>
              <a:rPr lang="en-US" sz="1600" dirty="0" err="1" smtClean="0">
                <a:latin typeface="Sylfaen" pitchFamily="18" charset="0"/>
              </a:rPr>
              <a:t>მუდმივი</a:t>
            </a:r>
            <a:r>
              <a:rPr lang="en-US" sz="1600" dirty="0" smtClean="0">
                <a:latin typeface="Sylfaen" pitchFamily="18" charset="0"/>
              </a:rPr>
              <a:t> </a:t>
            </a:r>
            <a:r>
              <a:rPr lang="en-US" sz="1600" dirty="0" err="1" smtClean="0">
                <a:latin typeface="Sylfaen" pitchFamily="18" charset="0"/>
              </a:rPr>
              <a:t>ზედამხედველობა</a:t>
            </a:r>
            <a:r>
              <a:rPr lang="ka-GE" sz="1600" dirty="0" smtClean="0">
                <a:latin typeface="Sylfaen" pitchFamily="18" charset="0"/>
              </a:rPr>
              <a:t>.</a:t>
            </a:r>
            <a:endParaRPr lang="en-US" sz="1600" dirty="0">
              <a:latin typeface="Sylfaen" pitchFamily="18" charset="0"/>
            </a:endParaRPr>
          </a:p>
        </p:txBody>
      </p:sp>
      <p:sp>
        <p:nvSpPr>
          <p:cNvPr id="4" name="Rectangle 3"/>
          <p:cNvSpPr/>
          <p:nvPr/>
        </p:nvSpPr>
        <p:spPr>
          <a:xfrm>
            <a:off x="2943069" y="332654"/>
            <a:ext cx="6096000" cy="646331"/>
          </a:xfrm>
          <a:prstGeom prst="rect">
            <a:avLst/>
          </a:prstGeom>
        </p:spPr>
        <p:txBody>
          <a:bodyPr>
            <a:spAutoFit/>
          </a:bodyPr>
          <a:lstStyle/>
          <a:p>
            <a:pPr algn="ctr"/>
            <a:r>
              <a:rPr lang="en-US" b="1" dirty="0" smtClean="0">
                <a:latin typeface="Sylfaen" pitchFamily="18" charset="0"/>
              </a:rPr>
              <a:t>ზემოქმედება </a:t>
            </a:r>
            <a:r>
              <a:rPr lang="en-US" b="1" dirty="0" err="1" smtClean="0">
                <a:latin typeface="Sylfaen" pitchFamily="18" charset="0"/>
              </a:rPr>
              <a:t>ადამიანის</a:t>
            </a:r>
            <a:r>
              <a:rPr lang="en-US" b="1" dirty="0" smtClean="0">
                <a:latin typeface="Sylfaen" pitchFamily="18" charset="0"/>
              </a:rPr>
              <a:t> </a:t>
            </a:r>
            <a:r>
              <a:rPr lang="en-US" b="1" dirty="0" err="1" smtClean="0">
                <a:latin typeface="Sylfaen" pitchFamily="18" charset="0"/>
              </a:rPr>
              <a:t>ჯანმრთელობასა</a:t>
            </a:r>
            <a:r>
              <a:rPr lang="en-US" b="1" dirty="0" smtClean="0">
                <a:latin typeface="Sylfaen" pitchFamily="18" charset="0"/>
              </a:rPr>
              <a:t> </a:t>
            </a:r>
            <a:r>
              <a:rPr lang="en-US" b="1" dirty="0" err="1" smtClean="0">
                <a:latin typeface="Sylfaen" pitchFamily="18" charset="0"/>
              </a:rPr>
              <a:t>და</a:t>
            </a:r>
            <a:r>
              <a:rPr lang="en-US" b="1" dirty="0" smtClean="0">
                <a:latin typeface="Sylfaen" pitchFamily="18" charset="0"/>
              </a:rPr>
              <a:t> </a:t>
            </a:r>
            <a:r>
              <a:rPr lang="en-US" b="1" dirty="0" err="1" smtClean="0">
                <a:latin typeface="Sylfaen" pitchFamily="18" charset="0"/>
              </a:rPr>
              <a:t>უსაფრთხოებაზე</a:t>
            </a:r>
            <a:endParaRPr lang="en-US" b="1" dirty="0" smtClean="0">
              <a:latin typeface="Sylfaen" pitchFamily="18" charset="0"/>
            </a:endParaRPr>
          </a:p>
        </p:txBody>
      </p:sp>
      <p:sp>
        <p:nvSpPr>
          <p:cNvPr id="5" name="Rectangle 4"/>
          <p:cNvSpPr/>
          <p:nvPr/>
        </p:nvSpPr>
        <p:spPr>
          <a:xfrm>
            <a:off x="884420" y="4062335"/>
            <a:ext cx="10478124" cy="2554545"/>
          </a:xfrm>
          <a:prstGeom prst="rect">
            <a:avLst/>
          </a:prstGeom>
        </p:spPr>
        <p:txBody>
          <a:bodyPr wrap="square">
            <a:spAutoFit/>
          </a:bodyPr>
          <a:lstStyle/>
          <a:p>
            <a:pPr algn="just"/>
            <a:r>
              <a:rPr lang="ka-GE" sz="1600" dirty="0" smtClean="0">
                <a:latin typeface="Sylfaen" pitchFamily="18" charset="0"/>
              </a:rPr>
              <a:t>შპს „ჯორჯიან პეროლიუმი“-ს საავიაციო საწვავის ტერმინალის ექსპლუატაციის პროცესში, საქმიანობის სპეციფიკიდან და განთავსების ადგილიდან გამომდინარე, კუმულაციური ზემოქმედების ერთადერთ საგულისხმო სახედ უნდა მივიჩნიოთ ხმაურის გავრცელება. კერძოდ, ტერმინალისა და აეროპორტის ერთდროული ფუნქციონირების შედეგად გამოწვეული ხმაურის ჯამური ზეგავლენა გარემოს სხვადასხვა რეცეპტორებზე. </a:t>
            </a:r>
            <a:endParaRPr lang="en-US" sz="1600" dirty="0" smtClean="0">
              <a:latin typeface="Sylfaen" pitchFamily="18" charset="0"/>
            </a:endParaRPr>
          </a:p>
          <a:p>
            <a:pPr algn="just"/>
            <a:r>
              <a:rPr lang="ka-GE" sz="1600" dirty="0" smtClean="0">
                <a:latin typeface="Sylfaen" pitchFamily="18" charset="0"/>
              </a:rPr>
              <a:t>თუმცა როგორც აღნიშნულია აეროპორტის ტერიტორიაზე მიმდინარე სხვადასხვა ოპერაციების დროს გამოწვეული ხმაურის დონეები, უმეტეს შემთხვევაში ისეთი მაღალი მნიშვნელობებით ხასიათდება, რომ ტერმინალის ფუნქციონირებით გამოწვეული ხმაური, პრაქტიკულად ვერანაირ გავლენას ვერ ახდენს საერთო მდგომარეობაზე. ამასთან ძირითადი რეცეპტორები ტერმინალის ტერიტორიიდან დაცილებულია მნიშვნელოვანი მანძილით. </a:t>
            </a:r>
            <a:endParaRPr lang="en-US" sz="1600" dirty="0">
              <a:latin typeface="Sylfaen" pitchFamily="18" charset="0"/>
            </a:endParaRPr>
          </a:p>
        </p:txBody>
      </p:sp>
      <p:sp>
        <p:nvSpPr>
          <p:cNvPr id="6" name="TextBox 5"/>
          <p:cNvSpPr txBox="1"/>
          <p:nvPr/>
        </p:nvSpPr>
        <p:spPr>
          <a:xfrm>
            <a:off x="3192905" y="3372787"/>
            <a:ext cx="4871804" cy="369332"/>
          </a:xfrm>
          <a:prstGeom prst="rect">
            <a:avLst/>
          </a:prstGeom>
          <a:noFill/>
        </p:spPr>
        <p:txBody>
          <a:bodyPr wrap="square" rtlCol="0">
            <a:spAutoFit/>
          </a:bodyPr>
          <a:lstStyle/>
          <a:p>
            <a:pPr algn="ctr"/>
            <a:r>
              <a:rPr lang="ka-GE" b="1" dirty="0" smtClean="0"/>
              <a:t>კუმულაციური ზემოქმედება</a:t>
            </a:r>
            <a:endParaRPr lang="en-US"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გარემოზე ზემოქმედების შემარბილებელი ღონისძიებები</a:t>
            </a:r>
            <a:endParaRPr lang="ru-RU" sz="2400" dirty="0"/>
          </a:p>
        </p:txBody>
      </p:sp>
      <p:sp>
        <p:nvSpPr>
          <p:cNvPr id="3" name="Rectangle 2"/>
          <p:cNvSpPr/>
          <p:nvPr/>
        </p:nvSpPr>
        <p:spPr>
          <a:xfrm>
            <a:off x="716096" y="1443210"/>
            <a:ext cx="10994834" cy="3970318"/>
          </a:xfrm>
          <a:prstGeom prst="rect">
            <a:avLst/>
          </a:prstGeom>
        </p:spPr>
        <p:txBody>
          <a:bodyPr wrap="square">
            <a:spAutoFit/>
          </a:bodyPr>
          <a:lstStyle/>
          <a:p>
            <a:r>
              <a:rPr lang="ru-RU" dirty="0" smtClean="0">
                <a:latin typeface="Sylfaen" pitchFamily="18" charset="0"/>
              </a:rPr>
              <a:t>გარემოსდაცვითი ღონისძიებების იერარქია შემდეგნაირად გამოყურება:</a:t>
            </a:r>
          </a:p>
          <a:p>
            <a:pPr marL="725488" lvl="0" indent="-342900">
              <a:buFont typeface="Wingdings" pitchFamily="2" charset="2"/>
              <a:buChar char="q"/>
            </a:pPr>
            <a:r>
              <a:rPr lang="ru-RU" dirty="0" smtClean="0">
                <a:latin typeface="Sylfaen" pitchFamily="18" charset="0"/>
              </a:rPr>
              <a:t>ზემოქმედების თავიდან აცილება/პრევენცია;</a:t>
            </a:r>
          </a:p>
          <a:p>
            <a:pPr marL="725488" lvl="0" indent="-342900">
              <a:buFont typeface="Wingdings" pitchFamily="2" charset="2"/>
              <a:buChar char="q"/>
            </a:pPr>
            <a:r>
              <a:rPr lang="ru-RU" dirty="0" smtClean="0">
                <a:latin typeface="Sylfaen" pitchFamily="18" charset="0"/>
              </a:rPr>
              <a:t>ზემოქმედების შემცირება;</a:t>
            </a:r>
          </a:p>
          <a:p>
            <a:pPr marL="725488" lvl="0" indent="-342900">
              <a:buFont typeface="Wingdings" pitchFamily="2" charset="2"/>
              <a:buChar char="q"/>
            </a:pPr>
            <a:r>
              <a:rPr lang="ru-RU" dirty="0" smtClean="0">
                <a:latin typeface="Sylfaen" pitchFamily="18" charset="0"/>
              </a:rPr>
              <a:t>ზემოქმედების შერბილება;</a:t>
            </a:r>
          </a:p>
          <a:p>
            <a:pPr marL="725488" lvl="0" indent="-342900">
              <a:buFont typeface="Wingdings" pitchFamily="2" charset="2"/>
              <a:buChar char="q"/>
            </a:pPr>
            <a:r>
              <a:rPr lang="ru-RU" dirty="0" smtClean="0">
                <a:latin typeface="Sylfaen" pitchFamily="18" charset="0"/>
              </a:rPr>
              <a:t>ზიანის კომპენსაცია.</a:t>
            </a:r>
          </a:p>
          <a:p>
            <a:r>
              <a:rPr lang="ru-RU" dirty="0" smtClean="0">
                <a:latin typeface="Sylfaen" pitchFamily="18" charset="0"/>
              </a:rPr>
              <a:t> </a:t>
            </a:r>
          </a:p>
          <a:p>
            <a:pPr algn="just"/>
            <a:r>
              <a:rPr lang="ru-RU" dirty="0" smtClean="0">
                <a:latin typeface="Sylfaen" pitchFamily="18" charset="0"/>
              </a:rPr>
              <a:t>ზემოქმედების თავიდან აცილება და რისკის შემცირება შესაძლებლობისდაგვარად შეიძლება მიღწეულ იქნას სამშენებლო სამუშაოების წარმოების და ექსპლუატაციისას საუკეთესო პრაქტიკის გამოცდილების გამოყენებით. შემარბილებელი ღონისძიებების ნაწილი გათვალისწინებულია   პროექტის   შემუშავებისას.   თუმცა   ვინაიდან   ყველა   ზემოქმედების თავიდან აცილება შეუძლებელია, პროექტის გარემოსადმი მაქსიმალური უსაფრთხოების უზრუნველსაყოფად სასიცოცხლო ციკლის ყველა ეტაპისთვის და ყველა რეცეპტორისთვის განისაზღვრება შესაბამისი შემარბილებელი ღონისძიებების გეგმა.</a:t>
            </a:r>
          </a:p>
          <a:p>
            <a:pPr algn="just"/>
            <a:r>
              <a:rPr lang="ru-RU" dirty="0" smtClean="0">
                <a:latin typeface="Sylfaen" pitchFamily="18" charset="0"/>
              </a:rPr>
              <a:t> </a:t>
            </a:r>
          </a:p>
        </p:txBody>
      </p:sp>
    </p:spTree>
    <p:extLst>
      <p:ext uri="{BB962C8B-B14F-4D97-AF65-F5344CB8AC3E}">
        <p14:creationId xmlns:p14="http://schemas.microsoft.com/office/powerpoint/2010/main" xmlns="" val="4191911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7"/>
            <a:ext cx="10972800" cy="1488061"/>
          </a:xfrm>
        </p:spPr>
        <p:txBody>
          <a:bodyPr>
            <a:noAutofit/>
          </a:bodyPr>
          <a:lstStyle/>
          <a:p>
            <a:r>
              <a:rPr lang="ka-GE" sz="2400" dirty="0" smtClean="0">
                <a:latin typeface="+mn-lt"/>
              </a:rPr>
              <a:t>საქმიანობის განხორციელების პროცესში უარყოფითი ზემოქმედების შემცირების ერთ-ერთი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a:t>
            </a:r>
            <a:endParaRPr lang="ru-RU" sz="2400" dirty="0">
              <a:latin typeface="+mn-lt"/>
            </a:endParaRPr>
          </a:p>
        </p:txBody>
      </p:sp>
      <p:sp>
        <p:nvSpPr>
          <p:cNvPr id="3" name="Rectangle 2"/>
          <p:cNvSpPr/>
          <p:nvPr/>
        </p:nvSpPr>
        <p:spPr>
          <a:xfrm>
            <a:off x="1410159" y="3244334"/>
            <a:ext cx="9761109" cy="584775"/>
          </a:xfrm>
          <a:prstGeom prst="rect">
            <a:avLst/>
          </a:prstGeom>
        </p:spPr>
        <p:txBody>
          <a:bodyPr wrap="square">
            <a:spAutoFit/>
          </a:bodyPr>
          <a:lstStyle/>
          <a:p>
            <a:pPr algn="ctr"/>
            <a:r>
              <a:rPr lang="ka-GE" sz="3200" b="1" dirty="0" smtClean="0"/>
              <a:t>მადლობა </a:t>
            </a:r>
            <a:r>
              <a:rPr lang="en-US" sz="3200" b="1" dirty="0" smtClean="0"/>
              <a:t>  </a:t>
            </a:r>
            <a:r>
              <a:rPr lang="ka-GE" sz="3200" b="1" dirty="0" smtClean="0"/>
              <a:t>ყურადღებისთვის </a:t>
            </a:r>
            <a:r>
              <a:rPr lang="ka-GE" sz="3200" b="1" dirty="0" smtClean="0"/>
              <a:t>!</a:t>
            </a:r>
            <a:endParaRPr lang="en-US" sz="3200" dirty="0"/>
          </a:p>
        </p:txBody>
      </p:sp>
    </p:spTree>
    <p:extLst>
      <p:ext uri="{BB962C8B-B14F-4D97-AF65-F5344CB8AC3E}">
        <p14:creationId xmlns:p14="http://schemas.microsoft.com/office/powerpoint/2010/main" xmlns="" val="2081429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202" y="1638276"/>
            <a:ext cx="9698637" cy="3524042"/>
          </a:xfrm>
          <a:prstGeom prst="rect">
            <a:avLst/>
          </a:prstGeom>
        </p:spPr>
        <p:txBody>
          <a:bodyPr wrap="square">
            <a:spAutoFit/>
          </a:bodyPr>
          <a:lstStyle/>
          <a:p>
            <a:pPr marL="285750" indent="-285750" algn="just">
              <a:buFont typeface="Wingdings" pitchFamily="2" charset="2"/>
              <a:buChar char="Ø"/>
            </a:pPr>
            <a:r>
              <a:rPr lang="ka-GE" dirty="0" smtClean="0">
                <a:latin typeface="Sylfaen" pitchFamily="18" charset="0"/>
              </a:rPr>
              <a:t>სკოპინგი – პროცედურა, რომელიც განსაზღვრავს გარემოზე ზემოქმედების შეფასებისთვის მოსაპოვებელი და შესასწავლი ინფორმაციის ჩამონათვალს;</a:t>
            </a:r>
          </a:p>
          <a:p>
            <a:pPr marL="285750" indent="-285750" algn="just">
              <a:spcBef>
                <a:spcPts val="1000"/>
              </a:spcBef>
              <a:buFont typeface="Wingdings" pitchFamily="2" charset="2"/>
              <a:buChar char="Ø"/>
            </a:pPr>
            <a:r>
              <a:rPr lang="ka-GE" dirty="0" smtClean="0">
                <a:latin typeface="Sylfaen" pitchFamily="18" charset="0"/>
              </a:rPr>
              <a:t>სკოპინგის ანგარიში – წინასწარი დოკუმენტი, რომელიც საქმიანობის განმახორციელებელმა ან/და კონსულტანტმა მოამზადა და რომლის საფუძველზეც სამინისტრო გასცემს სკოპინგის დასკვნას;</a:t>
            </a:r>
          </a:p>
          <a:p>
            <a:pPr marL="285750" indent="-285750" algn="just">
              <a:spcBef>
                <a:spcPts val="1000"/>
              </a:spcBef>
              <a:buFont typeface="Wingdings" pitchFamily="2" charset="2"/>
              <a:buChar char="Ø"/>
            </a:pPr>
            <a:r>
              <a:rPr lang="ka-GE" dirty="0" smtClean="0">
                <a:latin typeface="Sylfaen" pitchFamily="18" charset="0"/>
              </a:rPr>
              <a:t>სამინისტროს მიერ გაცემული სკოპინგის დასკვნის საფუძველზე საქმიანობის განმახორციელებლი ამზადებს გარემოზე ზემოქმედების შეფასების ანგარიშს. </a:t>
            </a:r>
          </a:p>
          <a:p>
            <a:pPr marL="285750" indent="-285750" algn="just">
              <a:spcBef>
                <a:spcPts val="1000"/>
              </a:spcBef>
              <a:buFont typeface="Wingdings" pitchFamily="2" charset="2"/>
              <a:buChar char="Ø"/>
            </a:pPr>
            <a:r>
              <a:rPr lang="ka-GE" dirty="0" smtClean="0">
                <a:latin typeface="Sylfaen" pitchFamily="18" charset="0"/>
              </a:rPr>
              <a:t>სამინისტროს მიერ სკოპინგის დასკვნის დამტკიცების შემდეგ საქმიანობის განმახორციელებელი ან/და კონსულტანტი სკოპინგის დასკვნის საფუძველზე ამზადებს გარემოზე ზემოქმედების შეფასების ანგარიშს და უზრუნველყობს მის სამინისტროში წარმოდგენას, რომლის საფუძველზეც გაიცემა გარემოსდაცვითი გადაწყვეტილება.</a:t>
            </a:r>
            <a:endParaRPr lang="ka-GE" dirty="0">
              <a:latin typeface="Sylfae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149" y="0"/>
            <a:ext cx="8911687" cy="1280890"/>
          </a:xfrm>
        </p:spPr>
        <p:txBody>
          <a:bodyPr>
            <a:normAutofit/>
          </a:bodyPr>
          <a:lstStyle/>
          <a:p>
            <a:r>
              <a:rPr lang="ka-GE" sz="3200" b="1" dirty="0">
                <a:solidFill>
                  <a:schemeClr val="tx1"/>
                </a:solidFill>
              </a:rPr>
              <a:t>პროექტის მოკლე აღწერა</a:t>
            </a:r>
            <a:endParaRPr lang="en-US" sz="3200" dirty="0"/>
          </a:p>
        </p:txBody>
      </p:sp>
      <p:sp>
        <p:nvSpPr>
          <p:cNvPr id="3" name="Content Placeholder 2"/>
          <p:cNvSpPr>
            <a:spLocks noGrp="1"/>
          </p:cNvSpPr>
          <p:nvPr>
            <p:ph idx="1"/>
          </p:nvPr>
        </p:nvSpPr>
        <p:spPr>
          <a:xfrm>
            <a:off x="494676" y="1026752"/>
            <a:ext cx="11369227" cy="5546435"/>
          </a:xfrm>
        </p:spPr>
        <p:txBody>
          <a:bodyPr>
            <a:normAutofit/>
          </a:bodyPr>
          <a:lstStyle/>
          <a:p>
            <a:pPr algn="just"/>
            <a:r>
              <a:rPr lang="ka-GE" sz="1800" dirty="0" smtClean="0">
                <a:latin typeface="Sylfaen" pitchFamily="18" charset="0"/>
              </a:rPr>
              <a:t>შპს</a:t>
            </a:r>
            <a:r>
              <a:rPr lang="en-US" sz="1800" dirty="0" smtClean="0">
                <a:latin typeface="Sylfaen" pitchFamily="18" charset="0"/>
              </a:rPr>
              <a:t> „</a:t>
            </a:r>
            <a:r>
              <a:rPr lang="ka-GE" sz="1800" dirty="0" smtClean="0">
                <a:latin typeface="Sylfaen" pitchFamily="18" charset="0"/>
              </a:rPr>
              <a:t>ჯორჯიან</a:t>
            </a:r>
            <a:r>
              <a:rPr lang="en-US" sz="1800" dirty="0" smtClean="0">
                <a:latin typeface="Sylfaen" pitchFamily="18" charset="0"/>
              </a:rPr>
              <a:t> </a:t>
            </a:r>
            <a:r>
              <a:rPr lang="en-US" sz="1800" dirty="0" err="1" smtClean="0">
                <a:latin typeface="Sylfaen" pitchFamily="18" charset="0"/>
              </a:rPr>
              <a:t>პეტროლიუმი</a:t>
            </a:r>
            <a:r>
              <a:rPr lang="ka-GE" sz="1800" dirty="0" smtClean="0">
                <a:latin typeface="Sylfaen" pitchFamily="18" charset="0"/>
              </a:rPr>
              <a:t>ს”</a:t>
            </a:r>
            <a:r>
              <a:rPr lang="en-US" sz="1800" dirty="0" smtClean="0">
                <a:latin typeface="Sylfaen" pitchFamily="18" charset="0"/>
              </a:rPr>
              <a:t> </a:t>
            </a:r>
            <a:r>
              <a:rPr lang="en-US" sz="1800" dirty="0" err="1" smtClean="0">
                <a:latin typeface="Sylfaen" pitchFamily="18" charset="0"/>
              </a:rPr>
              <a:t>ტერმინალის</a:t>
            </a:r>
            <a:r>
              <a:rPr lang="en-US" sz="1800" dirty="0" smtClean="0">
                <a:latin typeface="Sylfaen" pitchFamily="18" charset="0"/>
              </a:rPr>
              <a:t> </a:t>
            </a:r>
            <a:r>
              <a:rPr lang="en-US" sz="1800" dirty="0" err="1" smtClean="0">
                <a:latin typeface="Sylfaen" pitchFamily="18" charset="0"/>
              </a:rPr>
              <a:t>საქმიანობის</a:t>
            </a:r>
            <a:r>
              <a:rPr lang="en-US" sz="1800" dirty="0" smtClean="0">
                <a:latin typeface="Sylfaen" pitchFamily="18" charset="0"/>
              </a:rPr>
              <a:t> </a:t>
            </a:r>
            <a:r>
              <a:rPr lang="en-US" sz="1800" dirty="0" err="1" smtClean="0">
                <a:latin typeface="Sylfaen" pitchFamily="18" charset="0"/>
              </a:rPr>
              <a:t>სფეროა</a:t>
            </a:r>
            <a:r>
              <a:rPr lang="en-US" sz="1800" dirty="0" smtClean="0">
                <a:latin typeface="Sylfaen" pitchFamily="18" charset="0"/>
              </a:rPr>
              <a:t> </a:t>
            </a:r>
            <a:r>
              <a:rPr lang="en-US" sz="1800" dirty="0" err="1" smtClean="0">
                <a:latin typeface="Sylfaen" pitchFamily="18" charset="0"/>
              </a:rPr>
              <a:t>საავიაციო</a:t>
            </a:r>
            <a:r>
              <a:rPr lang="en-US" sz="1800" dirty="0" smtClean="0">
                <a:latin typeface="Sylfaen" pitchFamily="18" charset="0"/>
              </a:rPr>
              <a:t> </a:t>
            </a:r>
            <a:r>
              <a:rPr lang="en-US" sz="1800" dirty="0" err="1" smtClean="0">
                <a:latin typeface="Sylfaen" pitchFamily="18" charset="0"/>
              </a:rPr>
              <a:t>საწვავის</a:t>
            </a:r>
            <a:r>
              <a:rPr lang="en-US" sz="1800" dirty="0" smtClean="0">
                <a:latin typeface="Sylfaen" pitchFamily="18" charset="0"/>
              </a:rPr>
              <a:t> </a:t>
            </a:r>
            <a:r>
              <a:rPr lang="en-US" sz="1800" dirty="0" err="1" smtClean="0">
                <a:latin typeface="Sylfaen" pitchFamily="18" charset="0"/>
              </a:rPr>
              <a:t>შემოტანა</a:t>
            </a:r>
            <a:r>
              <a:rPr lang="en-US" sz="1800" dirty="0" smtClean="0">
                <a:latin typeface="Sylfaen" pitchFamily="18" charset="0"/>
              </a:rPr>
              <a:t>, </a:t>
            </a:r>
            <a:r>
              <a:rPr lang="en-US" sz="1800" dirty="0" err="1" smtClean="0">
                <a:latin typeface="Sylfaen" pitchFamily="18" charset="0"/>
              </a:rPr>
              <a:t>დროებით</a:t>
            </a:r>
            <a:r>
              <a:rPr lang="en-US" sz="1800" dirty="0" smtClean="0">
                <a:latin typeface="Sylfaen" pitchFamily="18" charset="0"/>
              </a:rPr>
              <a:t> </a:t>
            </a:r>
            <a:r>
              <a:rPr lang="en-US" sz="1800" dirty="0" err="1" smtClean="0">
                <a:latin typeface="Sylfaen" pitchFamily="18" charset="0"/>
              </a:rPr>
              <a:t>დასაწყობება</a:t>
            </a:r>
            <a:r>
              <a:rPr lang="en-US" sz="1800" dirty="0" smtClean="0">
                <a:latin typeface="Sylfaen" pitchFamily="18" charset="0"/>
              </a:rPr>
              <a:t>, ტექნოლოგიური </a:t>
            </a:r>
            <a:r>
              <a:rPr lang="en-US" sz="1800" dirty="0" err="1" smtClean="0">
                <a:latin typeface="Sylfaen" pitchFamily="18" charset="0"/>
              </a:rPr>
              <a:t>დამუშავება</a:t>
            </a:r>
            <a:r>
              <a:rPr lang="en-US" sz="1800" dirty="0" smtClean="0">
                <a:latin typeface="Sylfaen" pitchFamily="18" charset="0"/>
              </a:rPr>
              <a:t> </a:t>
            </a:r>
            <a:r>
              <a:rPr lang="en-US" sz="1800" dirty="0" err="1" smtClean="0">
                <a:latin typeface="Sylfaen" pitchFamily="18" charset="0"/>
              </a:rPr>
              <a:t>და</a:t>
            </a:r>
            <a:r>
              <a:rPr lang="en-US" sz="1800" dirty="0" smtClean="0">
                <a:latin typeface="Sylfaen" pitchFamily="18" charset="0"/>
              </a:rPr>
              <a:t> </a:t>
            </a:r>
            <a:r>
              <a:rPr lang="en-US" sz="1800" dirty="0" err="1" smtClean="0">
                <a:latin typeface="Sylfaen" pitchFamily="18" charset="0"/>
              </a:rPr>
              <a:t>თვითმფრინავების</a:t>
            </a:r>
            <a:r>
              <a:rPr lang="en-US" sz="1800" dirty="0" smtClean="0">
                <a:latin typeface="Sylfaen" pitchFamily="18" charset="0"/>
              </a:rPr>
              <a:t> </a:t>
            </a:r>
            <a:r>
              <a:rPr lang="en-US" sz="1800" dirty="0" err="1" smtClean="0">
                <a:latin typeface="Sylfaen" pitchFamily="18" charset="0"/>
              </a:rPr>
              <a:t>საწვავით</a:t>
            </a:r>
            <a:r>
              <a:rPr lang="en-US" sz="1800" dirty="0" smtClean="0">
                <a:latin typeface="Sylfaen" pitchFamily="18" charset="0"/>
              </a:rPr>
              <a:t> </a:t>
            </a:r>
            <a:r>
              <a:rPr lang="en-US" sz="1800" dirty="0" err="1" smtClean="0">
                <a:latin typeface="Sylfaen" pitchFamily="18" charset="0"/>
              </a:rPr>
              <a:t>გამართვა</a:t>
            </a:r>
            <a:r>
              <a:rPr lang="en-US" sz="1800" dirty="0" smtClean="0">
                <a:latin typeface="Sylfaen" pitchFamily="18" charset="0"/>
              </a:rPr>
              <a:t>. </a:t>
            </a:r>
            <a:endParaRPr lang="ka-GE" sz="1800" dirty="0" smtClean="0">
              <a:latin typeface="Sylfaen" pitchFamily="18" charset="0"/>
            </a:endParaRPr>
          </a:p>
          <a:p>
            <a:pPr algn="just"/>
            <a:r>
              <a:rPr lang="en-US" sz="1800" dirty="0" err="1" smtClean="0">
                <a:latin typeface="Sylfaen" pitchFamily="18" charset="0"/>
              </a:rPr>
              <a:t>ტერმინალი</a:t>
            </a:r>
            <a:r>
              <a:rPr lang="en-US" sz="1800" dirty="0" smtClean="0">
                <a:latin typeface="Sylfaen" pitchFamily="18" charset="0"/>
              </a:rPr>
              <a:t> </a:t>
            </a:r>
            <a:r>
              <a:rPr lang="en-US" sz="1800" dirty="0" err="1" smtClean="0">
                <a:latin typeface="Sylfaen" pitchFamily="18" charset="0"/>
              </a:rPr>
              <a:t>მდებარეობს</a:t>
            </a:r>
            <a:r>
              <a:rPr lang="en-US" sz="1800" dirty="0" smtClean="0">
                <a:latin typeface="Sylfaen" pitchFamily="18" charset="0"/>
              </a:rPr>
              <a:t> </a:t>
            </a:r>
            <a:r>
              <a:rPr lang="pt-BR" sz="1800" b="1" dirty="0" smtClean="0">
                <a:latin typeface="Sylfaen" pitchFamily="18" charset="0"/>
              </a:rPr>
              <a:t>სამტრედიის </a:t>
            </a:r>
            <a:r>
              <a:rPr lang="ka-GE" sz="1800" b="1" dirty="0" smtClean="0">
                <a:latin typeface="Sylfaen" pitchFamily="18" charset="0"/>
              </a:rPr>
              <a:t>მუნიციპალიტეტში,</a:t>
            </a:r>
            <a:r>
              <a:rPr lang="pt-BR" sz="1800" b="1" dirty="0" smtClean="0">
                <a:latin typeface="Sylfaen" pitchFamily="18" charset="0"/>
              </a:rPr>
              <a:t> სოფელ </a:t>
            </a:r>
            <a:r>
              <a:rPr lang="pt-BR" sz="1800" b="1" dirty="0" smtClean="0">
                <a:latin typeface="Sylfaen" pitchFamily="18" charset="0"/>
              </a:rPr>
              <a:t>დიდი </a:t>
            </a:r>
            <a:r>
              <a:rPr lang="pt-BR" sz="1800" b="1" dirty="0" smtClean="0">
                <a:latin typeface="Sylfaen" pitchFamily="18" charset="0"/>
              </a:rPr>
              <a:t>ჯიხაიშ</a:t>
            </a:r>
            <a:r>
              <a:rPr lang="ka-GE" sz="1800" b="1" dirty="0" smtClean="0">
                <a:latin typeface="Sylfaen" pitchFamily="18" charset="0"/>
              </a:rPr>
              <a:t>ში</a:t>
            </a:r>
            <a:r>
              <a:rPr lang="pt-BR" sz="1800" b="1" dirty="0" smtClean="0">
                <a:latin typeface="Sylfaen" pitchFamily="18" charset="0"/>
              </a:rPr>
              <a:t>ი</a:t>
            </a:r>
            <a:r>
              <a:rPr lang="pt-BR" sz="1800" b="1" dirty="0" smtClean="0">
                <a:latin typeface="Sylfaen" pitchFamily="18" charset="0"/>
              </a:rPr>
              <a:t>, ს/კ 34.02.62.102</a:t>
            </a:r>
            <a:r>
              <a:rPr lang="ka-GE" sz="1800" b="1" dirty="0" smtClean="0">
                <a:latin typeface="Sylfaen" pitchFamily="18" charset="0"/>
              </a:rPr>
              <a:t>,</a:t>
            </a:r>
            <a:r>
              <a:rPr lang="ka-GE" sz="1800" dirty="0" smtClean="0">
                <a:latin typeface="Sylfaen" pitchFamily="18" charset="0"/>
              </a:rPr>
              <a:t> ქუთაისის</a:t>
            </a:r>
            <a:r>
              <a:rPr lang="en-US" sz="1800" dirty="0" smtClean="0">
                <a:latin typeface="Sylfaen" pitchFamily="18" charset="0"/>
              </a:rPr>
              <a:t> </a:t>
            </a:r>
            <a:r>
              <a:rPr lang="en-US" sz="1800" dirty="0" err="1" smtClean="0">
                <a:latin typeface="Sylfaen" pitchFamily="18" charset="0"/>
              </a:rPr>
              <a:t>საერთაშორისო</a:t>
            </a:r>
            <a:r>
              <a:rPr lang="en-US" sz="1800" dirty="0" smtClean="0">
                <a:latin typeface="Sylfaen" pitchFamily="18" charset="0"/>
              </a:rPr>
              <a:t> </a:t>
            </a:r>
            <a:r>
              <a:rPr lang="en-US" sz="1800" dirty="0" err="1" smtClean="0">
                <a:latin typeface="Sylfaen" pitchFamily="18" charset="0"/>
              </a:rPr>
              <a:t>აეროპორტის</a:t>
            </a:r>
            <a:r>
              <a:rPr lang="en-US" sz="1800" dirty="0" smtClean="0">
                <a:latin typeface="Sylfaen" pitchFamily="18" charset="0"/>
              </a:rPr>
              <a:t> </a:t>
            </a:r>
            <a:r>
              <a:rPr lang="en-US" sz="1800" dirty="0" err="1" smtClean="0">
                <a:latin typeface="Sylfaen" pitchFamily="18" charset="0"/>
              </a:rPr>
              <a:t>ტერიტორი</a:t>
            </a:r>
            <a:r>
              <a:rPr lang="ka-GE" sz="1800" dirty="0" smtClean="0">
                <a:latin typeface="Sylfaen" pitchFamily="18" charset="0"/>
              </a:rPr>
              <a:t>ის მიმდებარედ</a:t>
            </a:r>
            <a:r>
              <a:rPr lang="en-US" sz="1800" dirty="0" smtClean="0">
                <a:latin typeface="Sylfaen" pitchFamily="18" charset="0"/>
              </a:rPr>
              <a:t>, </a:t>
            </a:r>
            <a:r>
              <a:rPr lang="en-US" sz="1800" dirty="0" err="1" smtClean="0">
                <a:latin typeface="Sylfaen" pitchFamily="18" charset="0"/>
              </a:rPr>
              <a:t>ცენტრალური</a:t>
            </a:r>
            <a:r>
              <a:rPr lang="en-US" sz="1800" dirty="0" smtClean="0">
                <a:latin typeface="Sylfaen" pitchFamily="18" charset="0"/>
              </a:rPr>
              <a:t> </a:t>
            </a:r>
            <a:r>
              <a:rPr lang="en-US" sz="1800" dirty="0" err="1" smtClean="0">
                <a:latin typeface="Sylfaen" pitchFamily="18" charset="0"/>
              </a:rPr>
              <a:t>აეროვაგზლის</a:t>
            </a:r>
            <a:r>
              <a:rPr lang="en-US" sz="1800" dirty="0" smtClean="0">
                <a:latin typeface="Sylfaen" pitchFamily="18" charset="0"/>
              </a:rPr>
              <a:t> </a:t>
            </a:r>
            <a:r>
              <a:rPr lang="en-US" sz="1800" dirty="0" err="1" smtClean="0">
                <a:latin typeface="Sylfaen" pitchFamily="18" charset="0"/>
              </a:rPr>
              <a:t>შენობიდან</a:t>
            </a:r>
            <a:r>
              <a:rPr lang="en-US" sz="1800" dirty="0" smtClean="0">
                <a:latin typeface="Sylfaen" pitchFamily="18" charset="0"/>
              </a:rPr>
              <a:t> </a:t>
            </a:r>
            <a:r>
              <a:rPr lang="ka-GE" sz="1800" dirty="0" smtClean="0">
                <a:latin typeface="Sylfaen" pitchFamily="18" charset="0"/>
              </a:rPr>
              <a:t>დასავლეთით 240 მეტრ მანძილზე</a:t>
            </a:r>
            <a:r>
              <a:rPr lang="en-US" sz="1800" dirty="0" smtClean="0">
                <a:latin typeface="Sylfaen" pitchFamily="18" charset="0"/>
              </a:rPr>
              <a:t>. </a:t>
            </a:r>
            <a:r>
              <a:rPr lang="en-US" sz="1800" dirty="0" err="1" smtClean="0">
                <a:latin typeface="Sylfaen" pitchFamily="18" charset="0"/>
              </a:rPr>
              <a:t>ტერიტორიის</a:t>
            </a:r>
            <a:r>
              <a:rPr lang="en-US" sz="1800" dirty="0" smtClean="0">
                <a:latin typeface="Sylfaen" pitchFamily="18" charset="0"/>
              </a:rPr>
              <a:t> </a:t>
            </a:r>
            <a:r>
              <a:rPr lang="en-US" sz="1800" dirty="0" err="1" smtClean="0">
                <a:latin typeface="Sylfaen" pitchFamily="18" charset="0"/>
              </a:rPr>
              <a:t>ფართობი</a:t>
            </a:r>
            <a:r>
              <a:rPr lang="en-US" sz="1800" dirty="0" smtClean="0">
                <a:latin typeface="Sylfaen" pitchFamily="18" charset="0"/>
              </a:rPr>
              <a:t> </a:t>
            </a:r>
            <a:r>
              <a:rPr lang="en-US" sz="1800" dirty="0" err="1" smtClean="0">
                <a:latin typeface="Sylfaen" pitchFamily="18" charset="0"/>
              </a:rPr>
              <a:t>შეადგენს</a:t>
            </a:r>
            <a:r>
              <a:rPr lang="en-US" sz="1800" dirty="0" smtClean="0">
                <a:latin typeface="Sylfaen" pitchFamily="18" charset="0"/>
              </a:rPr>
              <a:t> </a:t>
            </a:r>
            <a:r>
              <a:rPr lang="ka-GE" sz="1800" dirty="0" smtClean="0">
                <a:latin typeface="Sylfaen" pitchFamily="18" charset="0"/>
              </a:rPr>
              <a:t>1.5</a:t>
            </a:r>
            <a:r>
              <a:rPr lang="en-US" sz="1800" dirty="0" smtClean="0">
                <a:latin typeface="Sylfaen" pitchFamily="18" charset="0"/>
              </a:rPr>
              <a:t> </a:t>
            </a:r>
            <a:r>
              <a:rPr lang="en-US" sz="1800" dirty="0" err="1" smtClean="0">
                <a:latin typeface="Sylfaen" pitchFamily="18" charset="0"/>
              </a:rPr>
              <a:t>ჰა</a:t>
            </a:r>
            <a:r>
              <a:rPr lang="en-US" sz="1800" dirty="0" smtClean="0">
                <a:latin typeface="Sylfaen" pitchFamily="18" charset="0"/>
              </a:rPr>
              <a:t>-ს, </a:t>
            </a:r>
            <a:r>
              <a:rPr lang="en-US" sz="1800" dirty="0" err="1" smtClean="0">
                <a:latin typeface="Sylfaen" pitchFamily="18" charset="0"/>
              </a:rPr>
              <a:t>რომელსაც</a:t>
            </a:r>
            <a:r>
              <a:rPr lang="en-US" sz="1800" dirty="0" smtClean="0">
                <a:latin typeface="Sylfaen" pitchFamily="18" charset="0"/>
              </a:rPr>
              <a:t> </a:t>
            </a:r>
            <a:r>
              <a:rPr lang="ka-GE" sz="1800" dirty="0" smtClean="0">
                <a:latin typeface="Sylfaen" pitchFamily="18" charset="0"/>
              </a:rPr>
              <a:t>ჩრდილოეთის</a:t>
            </a:r>
            <a:r>
              <a:rPr lang="en-US" sz="1800" dirty="0" smtClean="0">
                <a:latin typeface="Sylfaen" pitchFamily="18" charset="0"/>
              </a:rPr>
              <a:t> </a:t>
            </a:r>
            <a:r>
              <a:rPr lang="en-US" sz="1800" dirty="0" err="1" smtClean="0">
                <a:latin typeface="Sylfaen" pitchFamily="18" charset="0"/>
              </a:rPr>
              <a:t>მხრიდან</a:t>
            </a:r>
            <a:r>
              <a:rPr lang="en-US" sz="1800" dirty="0" smtClean="0">
                <a:latin typeface="Sylfaen" pitchFamily="18" charset="0"/>
              </a:rPr>
              <a:t> </a:t>
            </a:r>
            <a:r>
              <a:rPr lang="ka-GE" sz="1800" dirty="0" smtClean="0">
                <a:latin typeface="Sylfaen" pitchFamily="18" charset="0"/>
              </a:rPr>
              <a:t>70 მეტრში </a:t>
            </a:r>
            <a:r>
              <a:rPr lang="en-US" sz="1800" dirty="0" err="1" smtClean="0">
                <a:latin typeface="Sylfaen" pitchFamily="18" charset="0"/>
              </a:rPr>
              <a:t>ესაზღვრება</a:t>
            </a:r>
            <a:r>
              <a:rPr lang="en-US" sz="1800" dirty="0" smtClean="0">
                <a:latin typeface="Sylfaen" pitchFamily="18" charset="0"/>
              </a:rPr>
              <a:t> </a:t>
            </a:r>
            <a:r>
              <a:rPr lang="ka-GE" sz="1800" dirty="0" smtClean="0">
                <a:latin typeface="Sylfaen" pitchFamily="18" charset="0"/>
              </a:rPr>
              <a:t>ქუთაისი-საამტრედიის</a:t>
            </a:r>
            <a:r>
              <a:rPr lang="en-US" sz="1800" dirty="0" smtClean="0">
                <a:latin typeface="Sylfaen" pitchFamily="18" charset="0"/>
              </a:rPr>
              <a:t> </a:t>
            </a:r>
            <a:r>
              <a:rPr lang="en-US" sz="1800" dirty="0" err="1" smtClean="0">
                <a:latin typeface="Sylfaen" pitchFamily="18" charset="0"/>
              </a:rPr>
              <a:t>საავტომობილო</a:t>
            </a:r>
            <a:r>
              <a:rPr lang="en-US" sz="1800" dirty="0" smtClean="0">
                <a:latin typeface="Sylfaen" pitchFamily="18" charset="0"/>
              </a:rPr>
              <a:t> </a:t>
            </a:r>
            <a:r>
              <a:rPr lang="en-US" sz="1800" dirty="0" err="1" smtClean="0">
                <a:latin typeface="Sylfaen" pitchFamily="18" charset="0"/>
              </a:rPr>
              <a:t>გზა</a:t>
            </a:r>
            <a:r>
              <a:rPr lang="en-US" sz="1800" dirty="0" smtClean="0">
                <a:latin typeface="Sylfaen" pitchFamily="18" charset="0"/>
              </a:rPr>
              <a:t> </a:t>
            </a:r>
            <a:r>
              <a:rPr lang="en-US" sz="1800" dirty="0" err="1" smtClean="0">
                <a:latin typeface="Sylfaen" pitchFamily="18" charset="0"/>
              </a:rPr>
              <a:t>და</a:t>
            </a:r>
            <a:r>
              <a:rPr lang="en-US" sz="1800" dirty="0" smtClean="0">
                <a:latin typeface="Sylfaen" pitchFamily="18" charset="0"/>
              </a:rPr>
              <a:t> </a:t>
            </a:r>
            <a:r>
              <a:rPr lang="ka-GE" sz="1800" dirty="0" smtClean="0">
                <a:latin typeface="Sylfaen" pitchFamily="18" charset="0"/>
              </a:rPr>
              <a:t>600 მეტრში </a:t>
            </a:r>
            <a:r>
              <a:rPr lang="en-US" sz="1800" dirty="0" err="1" smtClean="0">
                <a:latin typeface="Sylfaen" pitchFamily="18" charset="0"/>
              </a:rPr>
              <a:t>სარკინიგზო</a:t>
            </a:r>
            <a:r>
              <a:rPr lang="en-US" sz="1800" dirty="0" smtClean="0">
                <a:latin typeface="Sylfaen" pitchFamily="18" charset="0"/>
              </a:rPr>
              <a:t> </a:t>
            </a:r>
            <a:r>
              <a:rPr lang="en-US" sz="1800" dirty="0" err="1" smtClean="0">
                <a:latin typeface="Sylfaen" pitchFamily="18" charset="0"/>
              </a:rPr>
              <a:t>ჩიხი</a:t>
            </a:r>
            <a:r>
              <a:rPr lang="en-US" sz="1800" dirty="0" smtClean="0">
                <a:latin typeface="Sylfaen" pitchFamily="18" charset="0"/>
              </a:rPr>
              <a:t>, </a:t>
            </a:r>
            <a:r>
              <a:rPr lang="en-US" sz="1800" dirty="0" err="1" smtClean="0">
                <a:latin typeface="Sylfaen" pitchFamily="18" charset="0"/>
              </a:rPr>
              <a:t>ხოლო</a:t>
            </a:r>
            <a:r>
              <a:rPr lang="en-US" sz="1800" dirty="0" smtClean="0">
                <a:latin typeface="Sylfaen" pitchFamily="18" charset="0"/>
              </a:rPr>
              <a:t> </a:t>
            </a:r>
            <a:r>
              <a:rPr lang="ka-GE" sz="1800" dirty="0" smtClean="0">
                <a:latin typeface="Sylfaen" pitchFamily="18" charset="0"/>
              </a:rPr>
              <a:t>აღმოსავლეთის მხრიდან ქუთაისის საერთაშორისო აეროპორტი, ხოლო სხვა მიმართულებით ესაზღვრება სასოფლო-სამეურნეო დანიშნულების მიწის ნაკვეთები.</a:t>
            </a:r>
          </a:p>
          <a:p>
            <a:pPr algn="just"/>
            <a:r>
              <a:rPr lang="ka-GE" sz="1800" dirty="0" smtClean="0"/>
              <a:t>საწარმოო ტერიტორიიდან 1900 მეტრში ჩრდილო-დასალეთის მხრიდან გადის მდინარე გუბისწყალი.</a:t>
            </a:r>
            <a:endParaRPr lang="en-US" sz="1800" dirty="0" smtClean="0"/>
          </a:p>
          <a:p>
            <a:pPr algn="just"/>
            <a:r>
              <a:rPr lang="en-US" sz="1800" dirty="0" err="1" smtClean="0">
                <a:latin typeface="Sylfaen" pitchFamily="18" charset="0"/>
              </a:rPr>
              <a:t>უახლოესი</a:t>
            </a:r>
            <a:r>
              <a:rPr lang="en-US" sz="1800" dirty="0" smtClean="0">
                <a:latin typeface="Sylfaen" pitchFamily="18" charset="0"/>
              </a:rPr>
              <a:t> </a:t>
            </a:r>
            <a:r>
              <a:rPr lang="en-US" sz="1800" dirty="0" err="1" smtClean="0">
                <a:latin typeface="Sylfaen" pitchFamily="18" charset="0"/>
              </a:rPr>
              <a:t>საცხოვრებელი</a:t>
            </a:r>
            <a:r>
              <a:rPr lang="en-US" sz="1800" dirty="0" smtClean="0">
                <a:latin typeface="Sylfaen" pitchFamily="18" charset="0"/>
              </a:rPr>
              <a:t> </a:t>
            </a:r>
            <a:r>
              <a:rPr lang="en-US" sz="1800" dirty="0" err="1" smtClean="0">
                <a:latin typeface="Sylfaen" pitchFamily="18" charset="0"/>
              </a:rPr>
              <a:t>ზონა</a:t>
            </a:r>
            <a:r>
              <a:rPr lang="en-US" sz="1800" dirty="0" smtClean="0">
                <a:latin typeface="Sylfaen" pitchFamily="18" charset="0"/>
              </a:rPr>
              <a:t> (</a:t>
            </a:r>
            <a:r>
              <a:rPr lang="ka-GE" sz="1800" dirty="0" smtClean="0">
                <a:latin typeface="Sylfaen" pitchFamily="18" charset="0"/>
              </a:rPr>
              <a:t>სოფელი </a:t>
            </a:r>
            <a:r>
              <a:rPr lang="ka-GE" sz="1800" dirty="0" smtClean="0">
                <a:latin typeface="Sylfaen" pitchFamily="18" charset="0"/>
              </a:rPr>
              <a:t>იანეთი) </a:t>
            </a:r>
            <a:r>
              <a:rPr lang="en-US" sz="1800" dirty="0" smtClean="0">
                <a:latin typeface="Sylfaen" pitchFamily="18" charset="0"/>
              </a:rPr>
              <a:t> </a:t>
            </a:r>
            <a:r>
              <a:rPr lang="en-US" sz="1800" dirty="0" err="1" smtClean="0">
                <a:latin typeface="Sylfaen" pitchFamily="18" charset="0"/>
              </a:rPr>
              <a:t>ტერმინალის</a:t>
            </a:r>
            <a:r>
              <a:rPr lang="en-US" sz="1800" dirty="0" smtClean="0">
                <a:latin typeface="Sylfaen" pitchFamily="18" charset="0"/>
              </a:rPr>
              <a:t> </a:t>
            </a:r>
            <a:r>
              <a:rPr lang="en-US" sz="1800" dirty="0" err="1" smtClean="0">
                <a:latin typeface="Sylfaen" pitchFamily="18" charset="0"/>
              </a:rPr>
              <a:t>საზღვრიდან</a:t>
            </a:r>
            <a:r>
              <a:rPr lang="en-US" sz="1800" dirty="0" smtClean="0">
                <a:latin typeface="Sylfaen" pitchFamily="18" charset="0"/>
              </a:rPr>
              <a:t> </a:t>
            </a:r>
            <a:r>
              <a:rPr lang="ka-GE" sz="1800" dirty="0" smtClean="0">
                <a:latin typeface="Sylfaen" pitchFamily="18" charset="0"/>
              </a:rPr>
              <a:t>დასავლეთით </a:t>
            </a:r>
            <a:r>
              <a:rPr lang="en-US" sz="1800" dirty="0" err="1" smtClean="0">
                <a:latin typeface="Sylfaen" pitchFamily="18" charset="0"/>
              </a:rPr>
              <a:t>დაცილებულია</a:t>
            </a:r>
            <a:r>
              <a:rPr lang="en-US" sz="1800" dirty="0" smtClean="0">
                <a:latin typeface="Sylfaen" pitchFamily="18" charset="0"/>
              </a:rPr>
              <a:t> </a:t>
            </a:r>
            <a:r>
              <a:rPr lang="en-US" sz="1800" dirty="0" err="1" smtClean="0">
                <a:latin typeface="Sylfaen" pitchFamily="18" charset="0"/>
              </a:rPr>
              <a:t>დაახლოებით</a:t>
            </a:r>
            <a:r>
              <a:rPr lang="en-US" sz="1800" dirty="0" smtClean="0">
                <a:latin typeface="Sylfaen" pitchFamily="18" charset="0"/>
              </a:rPr>
              <a:t> </a:t>
            </a:r>
            <a:r>
              <a:rPr lang="ka-GE" sz="1800" dirty="0" smtClean="0">
                <a:latin typeface="Sylfaen" pitchFamily="18" charset="0"/>
              </a:rPr>
              <a:t>2700</a:t>
            </a:r>
            <a:r>
              <a:rPr lang="en-US" sz="1800" dirty="0" smtClean="0">
                <a:latin typeface="Sylfaen" pitchFamily="18" charset="0"/>
              </a:rPr>
              <a:t> მ-</a:t>
            </a:r>
            <a:r>
              <a:rPr lang="en-US" sz="1800" dirty="0" err="1" smtClean="0">
                <a:latin typeface="Sylfaen" pitchFamily="18" charset="0"/>
              </a:rPr>
              <a:t>ით</a:t>
            </a:r>
            <a:r>
              <a:rPr lang="en-US" sz="1800" dirty="0" smtClean="0">
                <a:latin typeface="Sylfaen" pitchFamily="18" charset="0"/>
              </a:rPr>
              <a:t>, </a:t>
            </a:r>
            <a:r>
              <a:rPr lang="ka-GE" sz="1800" dirty="0" smtClean="0">
                <a:latin typeface="Sylfaen" pitchFamily="18" charset="0"/>
              </a:rPr>
              <a:t>სამხრეთით-აღმოსავლეთით დასახლებული პუნქტი (სოფ. ზედა ბაში) დაშორებულია 2900 მ-ით. </a:t>
            </a:r>
          </a:p>
          <a:p>
            <a:pPr algn="just"/>
            <a:endParaRPr lang="en-US" sz="1800" dirty="0" smtClean="0">
              <a:latin typeface="Sylfaen" pitchFamily="18" charset="0"/>
            </a:endParaRPr>
          </a:p>
          <a:p>
            <a:pPr marL="0" indent="17463" algn="just">
              <a:buNone/>
            </a:pPr>
            <a:r>
              <a:rPr lang="ka-GE" sz="1800" dirty="0" smtClean="0">
                <a:latin typeface="Sylfaen" pitchFamily="18" charset="0"/>
              </a:rPr>
              <a:t>დღ</a:t>
            </a:r>
            <a:r>
              <a:rPr lang="en-US" sz="1800" dirty="0" err="1" smtClean="0">
                <a:latin typeface="Sylfaen" pitchFamily="18" charset="0"/>
              </a:rPr>
              <a:t>ეის</a:t>
            </a:r>
            <a:r>
              <a:rPr lang="ka-GE" sz="1800" dirty="0" smtClean="0">
                <a:latin typeface="Sylfaen" pitchFamily="18" charset="0"/>
              </a:rPr>
              <a:t>ათვის </a:t>
            </a:r>
            <a:r>
              <a:rPr lang="ka-GE" sz="1800" dirty="0" smtClean="0">
                <a:latin typeface="Sylfaen" pitchFamily="18" charset="0"/>
              </a:rPr>
              <a:t>დაგეგმილ ტერიტორიაზე ფუნქციონირებს 800 მ</a:t>
            </a:r>
            <a:r>
              <a:rPr lang="ka-GE" sz="1800" baseline="30000" dirty="0" smtClean="0">
                <a:latin typeface="Sylfaen" pitchFamily="18" charset="0"/>
              </a:rPr>
              <a:t>3</a:t>
            </a:r>
            <a:r>
              <a:rPr lang="ka-GE" sz="1800" dirty="0" smtClean="0">
                <a:latin typeface="Sylfaen" pitchFamily="18" charset="0"/>
              </a:rPr>
              <a:t> მოცულობის სარეზერვუარო პარკი შესაბამისი ინფრასტრუქტურით საავიაციო ნავთით თვითმფრინავების მომარაგებისათვის, რომლის წლიური ბრუნვა იყო 12000 მ</a:t>
            </a:r>
            <a:r>
              <a:rPr lang="ka-GE" sz="1800" baseline="30000" dirty="0" smtClean="0">
                <a:latin typeface="Sylfaen" pitchFamily="18" charset="0"/>
              </a:rPr>
              <a:t>3.</a:t>
            </a:r>
            <a:endParaRPr lang="ka-GE" sz="1800" dirty="0">
              <a:latin typeface="Sylfaen" pitchFamily="18" charset="0"/>
            </a:endParaRPr>
          </a:p>
        </p:txBody>
      </p:sp>
    </p:spTree>
    <p:extLst>
      <p:ext uri="{BB962C8B-B14F-4D97-AF65-F5344CB8AC3E}">
        <p14:creationId xmlns:p14="http://schemas.microsoft.com/office/powerpoint/2010/main" xmlns="" val="3371388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26" y="-198303"/>
            <a:ext cx="8791460" cy="1280890"/>
          </a:xfrm>
        </p:spPr>
        <p:txBody>
          <a:bodyPr>
            <a:normAutofit/>
          </a:bodyPr>
          <a:lstStyle/>
          <a:p>
            <a:r>
              <a:rPr lang="ka-GE" sz="2800" b="1" dirty="0" smtClean="0">
                <a:solidFill>
                  <a:schemeClr val="tx1"/>
                </a:solidFill>
              </a:rPr>
              <a:t>საკვლევი ტერიტორია</a:t>
            </a:r>
            <a:endParaRPr lang="en-US" sz="2800" dirty="0"/>
          </a:p>
        </p:txBody>
      </p:sp>
      <p:pic>
        <p:nvPicPr>
          <p:cNvPr id="6" name="Picture 5" descr="saporeqto.PNG"/>
          <p:cNvPicPr>
            <a:picLocks noChangeAspect="1"/>
          </p:cNvPicPr>
          <p:nvPr/>
        </p:nvPicPr>
        <p:blipFill>
          <a:blip r:embed="rId2"/>
          <a:stretch>
            <a:fillRect/>
          </a:stretch>
        </p:blipFill>
        <p:spPr>
          <a:xfrm>
            <a:off x="1289153" y="1185273"/>
            <a:ext cx="9572120" cy="5087060"/>
          </a:xfrm>
          <a:prstGeom prst="rect">
            <a:avLst/>
          </a:prstGeom>
        </p:spPr>
      </p:pic>
    </p:spTree>
    <p:extLst>
      <p:ext uri="{BB962C8B-B14F-4D97-AF65-F5344CB8AC3E}">
        <p14:creationId xmlns:p14="http://schemas.microsoft.com/office/powerpoint/2010/main" xmlns="" val="190487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661" y="200557"/>
            <a:ext cx="9334067" cy="715163"/>
          </a:xfrm>
        </p:spPr>
        <p:txBody>
          <a:bodyPr>
            <a:normAutofit/>
          </a:bodyPr>
          <a:lstStyle/>
          <a:p>
            <a:r>
              <a:rPr lang="ka-GE" sz="2800" b="1" dirty="0" smtClean="0"/>
              <a:t>დაგეგმილი საქმიანობის ზოგადი დახასიათება</a:t>
            </a:r>
            <a:endParaRPr lang="en-US" sz="2800" b="1" dirty="0"/>
          </a:p>
        </p:txBody>
      </p:sp>
      <p:sp>
        <p:nvSpPr>
          <p:cNvPr id="3" name="Content Placeholder 2"/>
          <p:cNvSpPr>
            <a:spLocks noGrp="1"/>
          </p:cNvSpPr>
          <p:nvPr>
            <p:ph idx="1"/>
          </p:nvPr>
        </p:nvSpPr>
        <p:spPr>
          <a:xfrm>
            <a:off x="892366" y="1263147"/>
            <a:ext cx="10455188" cy="5287555"/>
          </a:xfrm>
        </p:spPr>
        <p:txBody>
          <a:bodyPr>
            <a:normAutofit fontScale="25000" lnSpcReduction="20000"/>
          </a:bodyPr>
          <a:lstStyle/>
          <a:p>
            <a:pPr>
              <a:buNone/>
            </a:pPr>
            <a:endParaRPr lang="ka-GE" sz="2000" dirty="0" smtClean="0"/>
          </a:p>
          <a:p>
            <a:pPr algn="just">
              <a:buNone/>
            </a:pPr>
            <a:r>
              <a:rPr lang="ka-GE" sz="6400" dirty="0" smtClean="0">
                <a:latin typeface="Sylfaen" pitchFamily="18" charset="0"/>
              </a:rPr>
              <a:t>საწარმოს ტერიტორიაზე იგეგმება შემდეგი მოცულობის და რაოდენობის რეზერვუარების პარკის მოწყობა:</a:t>
            </a:r>
            <a:endParaRPr lang="en-US" sz="6400" dirty="0" smtClean="0">
              <a:latin typeface="Sylfaen" pitchFamily="18" charset="0"/>
            </a:endParaRPr>
          </a:p>
          <a:p>
            <a:pPr algn="just">
              <a:buNone/>
            </a:pPr>
            <a:endParaRPr lang="en-US" sz="6400" dirty="0" smtClean="0">
              <a:latin typeface="Sylfaen" pitchFamily="18" charset="0"/>
            </a:endParaRPr>
          </a:p>
          <a:p>
            <a:pPr algn="just"/>
            <a:r>
              <a:rPr lang="ka-GE" sz="6400" dirty="0" smtClean="0">
                <a:latin typeface="Sylfaen" pitchFamily="18" charset="0"/>
              </a:rPr>
              <a:t>V=2000 მ</a:t>
            </a:r>
            <a:r>
              <a:rPr lang="ka-GE" sz="6400" baseline="30000" dirty="0" smtClean="0">
                <a:latin typeface="Sylfaen" pitchFamily="18" charset="0"/>
              </a:rPr>
              <a:t>3</a:t>
            </a:r>
            <a:r>
              <a:rPr lang="ka-GE" sz="6400" dirty="0" smtClean="0">
                <a:latin typeface="Sylfaen" pitchFamily="18" charset="0"/>
              </a:rPr>
              <a:t> ლითონის ვერტიკალური ცილინდრული რეზერვუარი-2 ცალი. ტიპიური პროექტი 704-1-167.84.</a:t>
            </a:r>
            <a:endParaRPr lang="en-US" sz="6400" dirty="0" smtClean="0">
              <a:latin typeface="Sylfaen" pitchFamily="18" charset="0"/>
            </a:endParaRPr>
          </a:p>
          <a:p>
            <a:pPr algn="just"/>
            <a:r>
              <a:rPr lang="ka-GE" sz="6400" dirty="0" smtClean="0">
                <a:latin typeface="Sylfaen" pitchFamily="18" charset="0"/>
              </a:rPr>
              <a:t>V=1000 მ</a:t>
            </a:r>
            <a:r>
              <a:rPr lang="ka-GE" sz="6400" baseline="30000" dirty="0" smtClean="0">
                <a:latin typeface="Sylfaen" pitchFamily="18" charset="0"/>
              </a:rPr>
              <a:t>3</a:t>
            </a:r>
            <a:r>
              <a:rPr lang="ka-GE" sz="6400" dirty="0" smtClean="0">
                <a:latin typeface="Sylfaen" pitchFamily="18" charset="0"/>
              </a:rPr>
              <a:t> ლითონის ვერტიკალური ცილინდრული რეზერვუარი-2 ცალი, ტიპიური პროექტი 704-1-166.84.</a:t>
            </a:r>
            <a:endParaRPr lang="en-US" sz="6400" dirty="0" smtClean="0">
              <a:latin typeface="Sylfaen" pitchFamily="18" charset="0"/>
            </a:endParaRPr>
          </a:p>
          <a:p>
            <a:pPr algn="just"/>
            <a:r>
              <a:rPr lang="ka-GE" sz="6400" dirty="0" smtClean="0">
                <a:latin typeface="Sylfaen" pitchFamily="18" charset="0"/>
              </a:rPr>
              <a:t>V=400 მ</a:t>
            </a:r>
            <a:r>
              <a:rPr lang="ka-GE" sz="6400" baseline="30000" dirty="0" smtClean="0">
                <a:latin typeface="Sylfaen" pitchFamily="18" charset="0"/>
              </a:rPr>
              <a:t>3</a:t>
            </a:r>
            <a:r>
              <a:rPr lang="ka-GE" sz="6400" dirty="0" smtClean="0">
                <a:latin typeface="Sylfaen" pitchFamily="18" charset="0"/>
              </a:rPr>
              <a:t> ლითონის ვერტიკალური ცილინდრული რეზერვუარი -1 ცალი, ტიპიური პროექტი 704-1-252.</a:t>
            </a:r>
            <a:endParaRPr lang="en-US" sz="6400" dirty="0" smtClean="0">
              <a:latin typeface="Sylfaen" pitchFamily="18" charset="0"/>
            </a:endParaRPr>
          </a:p>
          <a:p>
            <a:pPr algn="just"/>
            <a:r>
              <a:rPr lang="ka-GE" sz="6400" dirty="0" smtClean="0">
                <a:latin typeface="Sylfaen" pitchFamily="18" charset="0"/>
              </a:rPr>
              <a:t>V=400 მ</a:t>
            </a:r>
            <a:r>
              <a:rPr lang="ka-GE" sz="6400" baseline="30000" dirty="0" smtClean="0">
                <a:latin typeface="Sylfaen" pitchFamily="18" charset="0"/>
              </a:rPr>
              <a:t>3</a:t>
            </a:r>
            <a:r>
              <a:rPr lang="ka-GE" sz="6400" dirty="0" smtClean="0">
                <a:latin typeface="Sylfaen" pitchFamily="18" charset="0"/>
              </a:rPr>
              <a:t> ლითონის ვერტიკალური ცილინდრული რეზერვუარი  (წყლის)  - 1 ცალი.     ტიპიური პროექტი 704-1-252.</a:t>
            </a:r>
            <a:endParaRPr lang="en-US" sz="6400" dirty="0" smtClean="0">
              <a:latin typeface="Sylfaen" pitchFamily="18" charset="0"/>
            </a:endParaRPr>
          </a:p>
          <a:p>
            <a:pPr algn="just"/>
            <a:r>
              <a:rPr lang="ka-GE" sz="6400" dirty="0" smtClean="0">
                <a:latin typeface="Sylfaen" pitchFamily="18" charset="0"/>
              </a:rPr>
              <a:t>V=60 მ</a:t>
            </a:r>
            <a:r>
              <a:rPr lang="ka-GE" sz="6400" baseline="30000" dirty="0" smtClean="0">
                <a:latin typeface="Sylfaen" pitchFamily="18" charset="0"/>
              </a:rPr>
              <a:t>3</a:t>
            </a:r>
            <a:r>
              <a:rPr lang="ka-GE" sz="6400" dirty="0" smtClean="0">
                <a:latin typeface="Sylfaen" pitchFamily="18" charset="0"/>
              </a:rPr>
              <a:t> ლითონის ჰორიზონტალური ცილინდრული რეზერვუარი (2 ცალი)-არსებული.</a:t>
            </a:r>
            <a:endParaRPr lang="en-US" sz="6400" dirty="0" smtClean="0">
              <a:latin typeface="Sylfaen" pitchFamily="18" charset="0"/>
            </a:endParaRPr>
          </a:p>
          <a:p>
            <a:pPr algn="just"/>
            <a:r>
              <a:rPr lang="ka-GE" sz="6400" dirty="0" smtClean="0">
                <a:latin typeface="Sylfaen" pitchFamily="18" charset="0"/>
              </a:rPr>
              <a:t>V=5 მ</a:t>
            </a:r>
            <a:r>
              <a:rPr lang="ka-GE" sz="6400" baseline="30000" dirty="0" smtClean="0">
                <a:latin typeface="Sylfaen" pitchFamily="18" charset="0"/>
              </a:rPr>
              <a:t>3</a:t>
            </a:r>
            <a:r>
              <a:rPr lang="ka-GE" sz="6400" dirty="0" smtClean="0">
                <a:latin typeface="Sylfaen" pitchFamily="18" charset="0"/>
              </a:rPr>
              <a:t> ლითონის ჰორიზონტალური ცილინდრული რეზერვუარი (2 ცალი), დანალექი სითხეების შესაგროვებლად.</a:t>
            </a:r>
            <a:endParaRPr lang="en-US" sz="6400" dirty="0" smtClean="0">
              <a:latin typeface="Sylfaen" pitchFamily="18" charset="0"/>
            </a:endParaRPr>
          </a:p>
          <a:p>
            <a:pPr algn="just"/>
            <a:r>
              <a:rPr lang="ka-GE" sz="6400" dirty="0" smtClean="0">
                <a:latin typeface="Sylfaen" pitchFamily="18" charset="0"/>
              </a:rPr>
              <a:t>ნავთობპროდუქტებისათვის რეზერვუარების საერთო მოცულობა შეადგენს 6520 მ</a:t>
            </a:r>
            <a:r>
              <a:rPr lang="ka-GE" sz="6400" baseline="30000" dirty="0" smtClean="0">
                <a:latin typeface="Sylfaen" pitchFamily="18" charset="0"/>
              </a:rPr>
              <a:t>3</a:t>
            </a:r>
            <a:r>
              <a:rPr lang="ka-GE" sz="6400" dirty="0" smtClean="0">
                <a:latin typeface="Sylfaen" pitchFamily="18" charset="0"/>
              </a:rPr>
              <a:t>, ასევე იგეგმება  ჯამური 10 მ</a:t>
            </a:r>
            <a:r>
              <a:rPr lang="ka-GE" sz="6400" baseline="30000" dirty="0" smtClean="0">
                <a:latin typeface="Sylfaen" pitchFamily="18" charset="0"/>
              </a:rPr>
              <a:t>3</a:t>
            </a:r>
            <a:r>
              <a:rPr lang="ka-GE" sz="6400" dirty="0" smtClean="0">
                <a:latin typeface="Sylfaen" pitchFamily="18" charset="0"/>
              </a:rPr>
              <a:t> მოცულობის რეზერვუარები რეზერვუარებში დანალექი სითხეების დროებითი  შენახვისათვის.</a:t>
            </a:r>
            <a:endParaRPr lang="en-US" sz="6400" dirty="0" smtClean="0">
              <a:latin typeface="Sylfaen" pitchFamily="18" charset="0"/>
            </a:endParaRPr>
          </a:p>
          <a:p>
            <a:pPr>
              <a:buNone/>
            </a:pPr>
            <a:endParaRPr lang="en-US" sz="6400" dirty="0" smtClean="0"/>
          </a:p>
          <a:p>
            <a:pPr marL="0" indent="0" algn="just">
              <a:buNone/>
            </a:pPr>
            <a:r>
              <a:rPr lang="ka-GE" sz="6400" dirty="0" smtClean="0"/>
              <a:t>სარეზერვუარო პარკის ტერიტორია შემოფარგული იქნება რკინა-ბეტონის კონსტრუქციით, რომლის</a:t>
            </a:r>
            <a:r>
              <a:rPr lang="en-US" sz="6400" dirty="0" smtClean="0"/>
              <a:t> </a:t>
            </a:r>
            <a:r>
              <a:rPr lang="ka-GE" sz="6400" dirty="0" smtClean="0"/>
              <a:t>სიმაღლე </a:t>
            </a:r>
            <a:r>
              <a:rPr lang="ka-GE" sz="6400" dirty="0" smtClean="0"/>
              <a:t>ტოლია </a:t>
            </a:r>
            <a:r>
              <a:rPr lang="ka-GE" sz="6400" dirty="0" smtClean="0"/>
              <a:t>1.1 მეტრის.</a:t>
            </a:r>
            <a:endParaRPr lang="en-US" sz="6400" dirty="0" smtClean="0"/>
          </a:p>
          <a:p>
            <a:pPr marL="0" indent="0" algn="just">
              <a:buNone/>
            </a:pPr>
            <a:r>
              <a:rPr lang="ka-GE" sz="6400" dirty="0" smtClean="0"/>
              <a:t>სარეზერვუარო პარკის შიდა ტერიტორია მოწყობილი იქნება შესაბამისი სტანდარტებით, ანუ მისი ტერიტორია მოშანდაკებული და დატკეპნილი იქნება თიხის ფენით, რომ არ მოხდეს სარეზერვუარო ტერიტორიაზე წარმოქმნილი სანიაღვრე წყლები, რომელიც შესაძლებელია დაბინძურდეს ნავთობპროდუქტებით, არ მოხვდეს გრუნტის წყლებში.</a:t>
            </a:r>
            <a:endParaRPr lang="en-US" sz="6400" dirty="0" smtClean="0"/>
          </a:p>
          <a:p>
            <a:pPr algn="just">
              <a:buNone/>
            </a:pPr>
            <a:endParaRPr lang="en-US" sz="7200" dirty="0" smtClean="0">
              <a:latin typeface="Sylfaen" pitchFamily="18" charset="0"/>
            </a:endParaRPr>
          </a:p>
          <a:p>
            <a:pPr marL="0" indent="0" algn="just">
              <a:buNone/>
            </a:pPr>
            <a:endParaRPr lang="ka-GE" sz="6400" dirty="0" smtClean="0">
              <a:latin typeface="Sylfaen" pitchFamily="18" charset="0"/>
            </a:endParaRPr>
          </a:p>
          <a:p>
            <a:pPr marL="0" indent="0" algn="just">
              <a:buNone/>
            </a:pPr>
            <a:endParaRPr lang="en-US" sz="6400" dirty="0" smtClean="0">
              <a:latin typeface="Sylfaen" pitchFamily="18" charset="0"/>
            </a:endParaRPr>
          </a:p>
          <a:p>
            <a:pPr algn="just">
              <a:buNone/>
            </a:pPr>
            <a:endParaRPr lang="ka-GE" sz="6400" dirty="0" smtClean="0">
              <a:latin typeface="Sylfaen" pitchFamily="18" charset="0"/>
            </a:endParaRPr>
          </a:p>
          <a:p>
            <a:pPr algn="just">
              <a:buNone/>
            </a:pPr>
            <a:endParaRPr lang="ru-RU" sz="6400" dirty="0" smtClean="0">
              <a:latin typeface="Sylfaen" pitchFamily="18" charset="0"/>
            </a:endParaRPr>
          </a:p>
          <a:p>
            <a:pPr marL="0" indent="0" algn="just">
              <a:buNone/>
            </a:pPr>
            <a:endParaRPr lang="en-US" sz="6400" dirty="0">
              <a:latin typeface="Sylfaen" pitchFamily="18" charset="0"/>
            </a:endParaRPr>
          </a:p>
        </p:txBody>
      </p:sp>
    </p:spTree>
    <p:extLst>
      <p:ext uri="{BB962C8B-B14F-4D97-AF65-F5344CB8AC3E}">
        <p14:creationId xmlns:p14="http://schemas.microsoft.com/office/powerpoint/2010/main" xmlns="" val="225852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626" y="749508"/>
            <a:ext cx="10957810" cy="5909310"/>
          </a:xfrm>
          <a:prstGeom prst="rect">
            <a:avLst/>
          </a:prstGeom>
        </p:spPr>
        <p:txBody>
          <a:bodyPr wrap="square">
            <a:spAutoFit/>
          </a:bodyPr>
          <a:lstStyle/>
          <a:p>
            <a:pPr algn="just"/>
            <a:r>
              <a:rPr lang="ka-GE" dirty="0" smtClean="0">
                <a:latin typeface="Sylfaen" pitchFamily="18" charset="0"/>
                <a:ea typeface="Times New Roman" pitchFamily="18" charset="0"/>
                <a:cs typeface="Sylfaen" pitchFamily="18" charset="0"/>
              </a:rPr>
              <a:t>ნავთობპროდუქტების მიღება ხდება ავტოცისტერნებით. ერთდროულად შეიძლება დაიცალოს 2 ავტოცისტერნა. ერთდროულად შეიძლება დაიცალოს ორი სახის ნავთობპროდუქტი: საავიაციო საწვავი TS და საავიაციო საწვავი JET. </a:t>
            </a:r>
          </a:p>
          <a:p>
            <a:pPr algn="just"/>
            <a:r>
              <a:rPr lang="en-US" dirty="0" smtClean="0">
                <a:latin typeface="Sylfaen" pitchFamily="18" charset="0"/>
              </a:rPr>
              <a:t>ტერმინალში </a:t>
            </a:r>
            <a:r>
              <a:rPr lang="en-US" dirty="0" err="1" smtClean="0">
                <a:latin typeface="Sylfaen" pitchFamily="18" charset="0"/>
              </a:rPr>
              <a:t>მიღებული</a:t>
            </a:r>
            <a:r>
              <a:rPr lang="en-US" dirty="0" smtClean="0">
                <a:latin typeface="Sylfaen" pitchFamily="18" charset="0"/>
              </a:rPr>
              <a:t> </a:t>
            </a:r>
            <a:r>
              <a:rPr lang="en-US" dirty="0" err="1" smtClean="0">
                <a:latin typeface="Sylfaen" pitchFamily="18" charset="0"/>
              </a:rPr>
              <a:t>საავიაციო</a:t>
            </a:r>
            <a:r>
              <a:rPr lang="en-US" dirty="0" smtClean="0">
                <a:latin typeface="Sylfaen" pitchFamily="18" charset="0"/>
              </a:rPr>
              <a:t> </a:t>
            </a:r>
            <a:r>
              <a:rPr lang="en-US" dirty="0" err="1" smtClean="0">
                <a:latin typeface="Sylfaen" pitchFamily="18" charset="0"/>
              </a:rPr>
              <a:t>საწვავი</a:t>
            </a:r>
            <a:r>
              <a:rPr lang="en-US" dirty="0" smtClean="0">
                <a:latin typeface="Sylfaen" pitchFamily="18" charset="0"/>
              </a:rPr>
              <a:t> </a:t>
            </a:r>
            <a:r>
              <a:rPr lang="en-US" dirty="0" err="1" smtClean="0">
                <a:latin typeface="Sylfaen" pitchFamily="18" charset="0"/>
              </a:rPr>
              <a:t>თვითმფრინავების</a:t>
            </a:r>
            <a:r>
              <a:rPr lang="en-US" dirty="0" smtClean="0">
                <a:latin typeface="Sylfaen" pitchFamily="18" charset="0"/>
              </a:rPr>
              <a:t> </a:t>
            </a:r>
            <a:r>
              <a:rPr lang="en-US" dirty="0" err="1" smtClean="0">
                <a:latin typeface="Sylfaen" pitchFamily="18" charset="0"/>
              </a:rPr>
              <a:t>გამართვისათვის</a:t>
            </a:r>
            <a:r>
              <a:rPr lang="en-US" dirty="0" smtClean="0">
                <a:latin typeface="Sylfaen" pitchFamily="18" charset="0"/>
              </a:rPr>
              <a:t>, </a:t>
            </a:r>
            <a:r>
              <a:rPr lang="en-US" dirty="0" err="1" smtClean="0">
                <a:latin typeface="Sylfaen" pitchFamily="18" charset="0"/>
              </a:rPr>
              <a:t>გაცემამდე</a:t>
            </a:r>
            <a:r>
              <a:rPr lang="en-US" dirty="0" smtClean="0">
                <a:latin typeface="Sylfaen" pitchFamily="18" charset="0"/>
              </a:rPr>
              <a:t> </a:t>
            </a:r>
            <a:r>
              <a:rPr lang="en-US" dirty="0" err="1" smtClean="0">
                <a:latin typeface="Sylfaen" pitchFamily="18" charset="0"/>
              </a:rPr>
              <a:t>გადის</a:t>
            </a:r>
            <a:r>
              <a:rPr lang="en-US" dirty="0" smtClean="0">
                <a:latin typeface="Sylfaen" pitchFamily="18" charset="0"/>
              </a:rPr>
              <a:t> </a:t>
            </a:r>
            <a:r>
              <a:rPr lang="en-US" dirty="0" err="1" smtClean="0">
                <a:latin typeface="Sylfaen" pitchFamily="18" charset="0"/>
              </a:rPr>
              <a:t>ტექნოლოგიურ</a:t>
            </a:r>
            <a:r>
              <a:rPr lang="en-US" dirty="0" smtClean="0">
                <a:latin typeface="Sylfaen" pitchFamily="18" charset="0"/>
              </a:rPr>
              <a:t> </a:t>
            </a:r>
            <a:r>
              <a:rPr lang="en-US" dirty="0" err="1" smtClean="0">
                <a:latin typeface="Sylfaen" pitchFamily="18" charset="0"/>
              </a:rPr>
              <a:t>დამუშავებას</a:t>
            </a:r>
            <a:r>
              <a:rPr lang="en-US" dirty="0" smtClean="0">
                <a:latin typeface="Sylfaen" pitchFamily="18" charset="0"/>
              </a:rPr>
              <a:t>, </a:t>
            </a:r>
            <a:r>
              <a:rPr lang="en-US" dirty="0" err="1" smtClean="0">
                <a:latin typeface="Sylfaen" pitchFamily="18" charset="0"/>
              </a:rPr>
              <a:t>რაც</a:t>
            </a:r>
            <a:r>
              <a:rPr lang="en-US" dirty="0" smtClean="0">
                <a:latin typeface="Sylfaen" pitchFamily="18" charset="0"/>
              </a:rPr>
              <a:t> </a:t>
            </a:r>
            <a:r>
              <a:rPr lang="en-US" dirty="0" err="1" smtClean="0">
                <a:latin typeface="Sylfaen" pitchFamily="18" charset="0"/>
              </a:rPr>
              <a:t>ითვალისწინებს</a:t>
            </a:r>
            <a:r>
              <a:rPr lang="en-US" dirty="0" smtClean="0">
                <a:latin typeface="Sylfaen" pitchFamily="18" charset="0"/>
              </a:rPr>
              <a:t> </a:t>
            </a:r>
            <a:r>
              <a:rPr lang="en-US" dirty="0" err="1" smtClean="0">
                <a:latin typeface="Sylfaen" pitchFamily="18" charset="0"/>
              </a:rPr>
              <a:t>საწვავის</a:t>
            </a:r>
            <a:r>
              <a:rPr lang="en-US" dirty="0" smtClean="0">
                <a:latin typeface="Sylfaen" pitchFamily="18" charset="0"/>
              </a:rPr>
              <a:t> </a:t>
            </a:r>
            <a:r>
              <a:rPr lang="en-US" dirty="0" err="1" smtClean="0">
                <a:latin typeface="Sylfaen" pitchFamily="18" charset="0"/>
              </a:rPr>
              <a:t>ორსაფეხურიან</a:t>
            </a:r>
            <a:r>
              <a:rPr lang="en-US" dirty="0" smtClean="0">
                <a:latin typeface="Sylfaen" pitchFamily="18" charset="0"/>
              </a:rPr>
              <a:t> </a:t>
            </a:r>
            <a:r>
              <a:rPr lang="en-US" dirty="0" err="1" smtClean="0">
                <a:latin typeface="Sylfaen" pitchFamily="18" charset="0"/>
              </a:rPr>
              <a:t>დალექვას</a:t>
            </a:r>
            <a:r>
              <a:rPr lang="en-US" dirty="0" smtClean="0">
                <a:latin typeface="Sylfaen" pitchFamily="18" charset="0"/>
              </a:rPr>
              <a:t> </a:t>
            </a:r>
            <a:r>
              <a:rPr lang="en-US" dirty="0" err="1" smtClean="0">
                <a:latin typeface="Sylfaen" pitchFamily="18" charset="0"/>
              </a:rPr>
              <a:t>და</a:t>
            </a:r>
            <a:r>
              <a:rPr lang="en-US" dirty="0" smtClean="0">
                <a:latin typeface="Sylfaen" pitchFamily="18" charset="0"/>
              </a:rPr>
              <a:t> </a:t>
            </a:r>
            <a:r>
              <a:rPr lang="en-US" dirty="0" err="1" smtClean="0">
                <a:latin typeface="Sylfaen" pitchFamily="18" charset="0"/>
              </a:rPr>
              <a:t>ფილტრაციას</a:t>
            </a:r>
            <a:r>
              <a:rPr lang="en-US" dirty="0" smtClean="0">
                <a:latin typeface="Sylfaen" pitchFamily="18" charset="0"/>
              </a:rPr>
              <a:t>.   </a:t>
            </a:r>
          </a:p>
          <a:p>
            <a:pPr algn="just"/>
            <a:r>
              <a:rPr lang="en-US" dirty="0" smtClean="0">
                <a:latin typeface="Sylfaen" pitchFamily="18" charset="0"/>
              </a:rPr>
              <a:t>ტერმინალში </a:t>
            </a:r>
            <a:r>
              <a:rPr lang="en-US" dirty="0" err="1" smtClean="0">
                <a:latin typeface="Sylfaen" pitchFamily="18" charset="0"/>
              </a:rPr>
              <a:t>საავიაციო</a:t>
            </a:r>
            <a:r>
              <a:rPr lang="en-US" dirty="0" smtClean="0">
                <a:latin typeface="Sylfaen" pitchFamily="18" charset="0"/>
              </a:rPr>
              <a:t> </a:t>
            </a:r>
            <a:r>
              <a:rPr lang="en-US" dirty="0" err="1" smtClean="0">
                <a:latin typeface="Sylfaen" pitchFamily="18" charset="0"/>
              </a:rPr>
              <a:t>საწვავის</a:t>
            </a:r>
            <a:r>
              <a:rPr lang="en-US" dirty="0" smtClean="0">
                <a:latin typeface="Sylfaen" pitchFamily="18" charset="0"/>
              </a:rPr>
              <a:t> </a:t>
            </a:r>
            <a:r>
              <a:rPr lang="en-US" dirty="0" err="1" smtClean="0">
                <a:latin typeface="Sylfaen" pitchFamily="18" charset="0"/>
              </a:rPr>
              <a:t>შემოტანა</a:t>
            </a:r>
            <a:r>
              <a:rPr lang="en-US" dirty="0" smtClean="0">
                <a:latin typeface="Sylfaen" pitchFamily="18" charset="0"/>
              </a:rPr>
              <a:t> </a:t>
            </a:r>
            <a:r>
              <a:rPr lang="ka-GE" dirty="0" smtClean="0">
                <a:latin typeface="Sylfaen" pitchFamily="18" charset="0"/>
              </a:rPr>
              <a:t>მოხ</a:t>
            </a:r>
            <a:r>
              <a:rPr lang="en-US" dirty="0" err="1" smtClean="0">
                <a:latin typeface="Sylfaen" pitchFamily="18" charset="0"/>
              </a:rPr>
              <a:t>დება</a:t>
            </a:r>
            <a:r>
              <a:rPr lang="en-US" dirty="0" smtClean="0">
                <a:latin typeface="Sylfaen" pitchFamily="18" charset="0"/>
              </a:rPr>
              <a:t> </a:t>
            </a:r>
            <a:r>
              <a:rPr lang="en-US" dirty="0" err="1" smtClean="0">
                <a:latin typeface="Sylfaen" pitchFamily="18" charset="0"/>
              </a:rPr>
              <a:t>საწვავის</a:t>
            </a:r>
            <a:r>
              <a:rPr lang="en-US" dirty="0" smtClean="0">
                <a:latin typeface="Sylfaen" pitchFamily="18" charset="0"/>
              </a:rPr>
              <a:t> </a:t>
            </a:r>
            <a:r>
              <a:rPr lang="en-US" dirty="0" err="1" smtClean="0">
                <a:latin typeface="Sylfaen" pitchFamily="18" charset="0"/>
              </a:rPr>
              <a:t>მისაღებ</a:t>
            </a:r>
            <a:r>
              <a:rPr lang="en-US" dirty="0" smtClean="0">
                <a:latin typeface="Sylfaen" pitchFamily="18" charset="0"/>
              </a:rPr>
              <a:t> </a:t>
            </a:r>
            <a:r>
              <a:rPr lang="en-US" dirty="0" err="1" smtClean="0">
                <a:latin typeface="Sylfaen" pitchFamily="18" charset="0"/>
              </a:rPr>
              <a:t>უბანზე</a:t>
            </a:r>
            <a:r>
              <a:rPr lang="en-US" dirty="0" smtClean="0">
                <a:latin typeface="Sylfaen" pitchFamily="18" charset="0"/>
              </a:rPr>
              <a:t> </a:t>
            </a:r>
            <a:r>
              <a:rPr lang="en-US" dirty="0" err="1" smtClean="0">
                <a:latin typeface="Sylfaen" pitchFamily="18" charset="0"/>
              </a:rPr>
              <a:t>საავტომობილო</a:t>
            </a:r>
            <a:r>
              <a:rPr lang="en-US" dirty="0" smtClean="0">
                <a:latin typeface="Sylfaen" pitchFamily="18" charset="0"/>
              </a:rPr>
              <a:t> </a:t>
            </a:r>
            <a:r>
              <a:rPr lang="en-US" dirty="0" err="1" smtClean="0">
                <a:latin typeface="Sylfaen" pitchFamily="18" charset="0"/>
              </a:rPr>
              <a:t>ცისტერნების</a:t>
            </a:r>
            <a:r>
              <a:rPr lang="en-US" dirty="0" smtClean="0">
                <a:latin typeface="Sylfaen" pitchFamily="18" charset="0"/>
              </a:rPr>
              <a:t> </a:t>
            </a:r>
            <a:r>
              <a:rPr lang="en-US" dirty="0" err="1" smtClean="0">
                <a:latin typeface="Sylfaen" pitchFamily="18" charset="0"/>
              </a:rPr>
              <a:t>საშუალებით</a:t>
            </a:r>
            <a:r>
              <a:rPr lang="en-US" dirty="0" smtClean="0">
                <a:latin typeface="Sylfaen" pitchFamily="18" charset="0"/>
              </a:rPr>
              <a:t>. </a:t>
            </a:r>
            <a:r>
              <a:rPr lang="en-US" dirty="0" err="1" smtClean="0">
                <a:latin typeface="Sylfaen" pitchFamily="18" charset="0"/>
              </a:rPr>
              <a:t>მიმღები</a:t>
            </a:r>
            <a:r>
              <a:rPr lang="en-US" dirty="0" smtClean="0">
                <a:latin typeface="Sylfaen" pitchFamily="18" charset="0"/>
              </a:rPr>
              <a:t> </a:t>
            </a:r>
            <a:r>
              <a:rPr lang="en-US" dirty="0" err="1" smtClean="0">
                <a:latin typeface="Sylfaen" pitchFamily="18" charset="0"/>
              </a:rPr>
              <a:t>მოწყობილობა</a:t>
            </a:r>
            <a:r>
              <a:rPr lang="en-US" dirty="0" smtClean="0">
                <a:latin typeface="Sylfaen" pitchFamily="18" charset="0"/>
              </a:rPr>
              <a:t> </a:t>
            </a:r>
            <a:r>
              <a:rPr lang="en-US" dirty="0" err="1" smtClean="0">
                <a:latin typeface="Sylfaen" pitchFamily="18" charset="0"/>
              </a:rPr>
              <a:t>აღჭურვილია</a:t>
            </a:r>
            <a:r>
              <a:rPr lang="en-US" dirty="0" smtClean="0">
                <a:latin typeface="Sylfaen" pitchFamily="18" charset="0"/>
              </a:rPr>
              <a:t> </a:t>
            </a:r>
            <a:r>
              <a:rPr lang="en-US" dirty="0" err="1" smtClean="0">
                <a:latin typeface="Sylfaen" pitchFamily="18" charset="0"/>
              </a:rPr>
              <a:t>სწრაფსახსნელი</a:t>
            </a:r>
            <a:r>
              <a:rPr lang="en-US" dirty="0" smtClean="0">
                <a:latin typeface="Sylfaen" pitchFamily="18" charset="0"/>
              </a:rPr>
              <a:t> </a:t>
            </a:r>
            <a:r>
              <a:rPr lang="en-US" dirty="0" err="1" smtClean="0">
                <a:latin typeface="Sylfaen" pitchFamily="18" charset="0"/>
              </a:rPr>
              <a:t>ქუროთი</a:t>
            </a:r>
            <a:r>
              <a:rPr lang="en-US" dirty="0" smtClean="0">
                <a:latin typeface="Sylfaen" pitchFamily="18" charset="0"/>
              </a:rPr>
              <a:t> </a:t>
            </a:r>
            <a:r>
              <a:rPr lang="en-US" dirty="0" err="1" smtClean="0">
                <a:latin typeface="Sylfaen" pitchFamily="18" charset="0"/>
              </a:rPr>
              <a:t>საწვავის</a:t>
            </a:r>
            <a:r>
              <a:rPr lang="en-US" dirty="0" smtClean="0">
                <a:latin typeface="Sylfaen" pitchFamily="18" charset="0"/>
              </a:rPr>
              <a:t> </a:t>
            </a:r>
            <a:r>
              <a:rPr lang="en-US" dirty="0" err="1" smtClean="0">
                <a:latin typeface="Sylfaen" pitchFamily="18" charset="0"/>
              </a:rPr>
              <a:t>ჰერმეტული</a:t>
            </a:r>
            <a:r>
              <a:rPr lang="en-US" dirty="0" smtClean="0">
                <a:latin typeface="Sylfaen" pitchFamily="18" charset="0"/>
              </a:rPr>
              <a:t> </a:t>
            </a:r>
            <a:r>
              <a:rPr lang="en-US" dirty="0" err="1" smtClean="0">
                <a:latin typeface="Sylfaen" pitchFamily="18" charset="0"/>
              </a:rPr>
              <a:t>ჩამოსხმისათვის</a:t>
            </a:r>
            <a:r>
              <a:rPr lang="en-US" dirty="0" smtClean="0">
                <a:latin typeface="Sylfaen" pitchFamily="18" charset="0"/>
              </a:rPr>
              <a:t>, </a:t>
            </a:r>
            <a:r>
              <a:rPr lang="en-US" dirty="0" err="1" smtClean="0">
                <a:latin typeface="Sylfaen" pitchFamily="18" charset="0"/>
              </a:rPr>
              <a:t>რომელიც</a:t>
            </a:r>
            <a:r>
              <a:rPr lang="en-US" dirty="0" smtClean="0">
                <a:latin typeface="Sylfaen" pitchFamily="18" charset="0"/>
              </a:rPr>
              <a:t> </a:t>
            </a:r>
            <a:r>
              <a:rPr lang="en-US" dirty="0" err="1" smtClean="0">
                <a:latin typeface="Sylfaen" pitchFamily="18" charset="0"/>
              </a:rPr>
              <a:t>შეერთებულ</a:t>
            </a:r>
            <a:r>
              <a:rPr lang="ka-GE" dirty="0" smtClean="0">
                <a:latin typeface="Sylfaen" pitchFamily="18" charset="0"/>
              </a:rPr>
              <a:t>ა </a:t>
            </a:r>
            <a:r>
              <a:rPr lang="en-US" dirty="0" err="1" smtClean="0">
                <a:latin typeface="Sylfaen" pitchFamily="18" charset="0"/>
              </a:rPr>
              <a:t>სატუმბ</a:t>
            </a:r>
            <a:r>
              <a:rPr lang="ka-GE" dirty="0" smtClean="0">
                <a:latin typeface="Sylfaen" pitchFamily="18" charset="0"/>
              </a:rPr>
              <a:t>ო</a:t>
            </a:r>
            <a:r>
              <a:rPr lang="en-US" dirty="0" smtClean="0">
                <a:latin typeface="Sylfaen" pitchFamily="18" charset="0"/>
              </a:rPr>
              <a:t>ს </a:t>
            </a:r>
            <a:r>
              <a:rPr lang="en-US" dirty="0" err="1" smtClean="0">
                <a:latin typeface="Sylfaen" pitchFamily="18" charset="0"/>
              </a:rPr>
              <a:t>მიმღებ</a:t>
            </a:r>
            <a:r>
              <a:rPr lang="en-US" dirty="0" smtClean="0">
                <a:latin typeface="Sylfaen" pitchFamily="18" charset="0"/>
              </a:rPr>
              <a:t> </a:t>
            </a:r>
            <a:r>
              <a:rPr lang="en-US" dirty="0" err="1" smtClean="0">
                <a:latin typeface="Sylfaen" pitchFamily="18" charset="0"/>
              </a:rPr>
              <a:t>კოლექტორთან</a:t>
            </a:r>
            <a:r>
              <a:rPr lang="en-US" dirty="0" smtClean="0">
                <a:latin typeface="Sylfaen" pitchFamily="18" charset="0"/>
              </a:rPr>
              <a:t>. </a:t>
            </a:r>
            <a:r>
              <a:rPr lang="en-US" dirty="0" err="1" smtClean="0">
                <a:latin typeface="Sylfaen" pitchFamily="18" charset="0"/>
              </a:rPr>
              <a:t>მიღებული</a:t>
            </a:r>
            <a:r>
              <a:rPr lang="en-US" dirty="0" smtClean="0">
                <a:latin typeface="Sylfaen" pitchFamily="18" charset="0"/>
              </a:rPr>
              <a:t> </a:t>
            </a:r>
            <a:r>
              <a:rPr lang="en-US" dirty="0" err="1" smtClean="0">
                <a:latin typeface="Sylfaen" pitchFamily="18" charset="0"/>
              </a:rPr>
              <a:t>საწვავი</a:t>
            </a:r>
            <a:r>
              <a:rPr lang="en-US" dirty="0" smtClean="0">
                <a:latin typeface="Sylfaen" pitchFamily="18" charset="0"/>
              </a:rPr>
              <a:t> </a:t>
            </a:r>
            <a:r>
              <a:rPr lang="en-US" dirty="0" err="1" smtClean="0">
                <a:latin typeface="Sylfaen" pitchFamily="18" charset="0"/>
              </a:rPr>
              <a:t>სატუმბ</a:t>
            </a:r>
            <a:r>
              <a:rPr lang="ka-GE" dirty="0" smtClean="0">
                <a:latin typeface="Sylfaen" pitchFamily="18" charset="0"/>
              </a:rPr>
              <a:t>ო</a:t>
            </a:r>
            <a:r>
              <a:rPr lang="en-US" dirty="0" smtClean="0">
                <a:latin typeface="Sylfaen" pitchFamily="18" charset="0"/>
              </a:rPr>
              <a:t> </a:t>
            </a:r>
            <a:r>
              <a:rPr lang="en-US" dirty="0" err="1" smtClean="0">
                <a:latin typeface="Sylfaen" pitchFamily="18" charset="0"/>
              </a:rPr>
              <a:t>სადგურში</a:t>
            </a:r>
            <a:r>
              <a:rPr lang="en-US" dirty="0" smtClean="0">
                <a:latin typeface="Sylfaen" pitchFamily="18" charset="0"/>
              </a:rPr>
              <a:t> </a:t>
            </a:r>
            <a:r>
              <a:rPr lang="en-US" dirty="0" err="1" smtClean="0">
                <a:latin typeface="Sylfaen" pitchFamily="18" charset="0"/>
              </a:rPr>
              <a:t>არსებული</a:t>
            </a:r>
            <a:r>
              <a:rPr lang="en-US" dirty="0" smtClean="0">
                <a:latin typeface="Sylfaen" pitchFamily="18" charset="0"/>
              </a:rPr>
              <a:t> </a:t>
            </a:r>
            <a:r>
              <a:rPr lang="en-US" dirty="0" err="1" smtClean="0">
                <a:latin typeface="Sylfaen" pitchFamily="18" charset="0"/>
              </a:rPr>
              <a:t>შესაბამისი</a:t>
            </a:r>
            <a:r>
              <a:rPr lang="en-US" dirty="0" smtClean="0">
                <a:latin typeface="Sylfaen" pitchFamily="18" charset="0"/>
              </a:rPr>
              <a:t> </a:t>
            </a:r>
            <a:r>
              <a:rPr lang="en-US" dirty="0" err="1" smtClean="0">
                <a:latin typeface="Sylfaen" pitchFamily="18" charset="0"/>
              </a:rPr>
              <a:t>ტუმბო-დანადგარებით</a:t>
            </a:r>
            <a:r>
              <a:rPr lang="en-US" dirty="0" smtClean="0">
                <a:latin typeface="Sylfaen" pitchFamily="18" charset="0"/>
              </a:rPr>
              <a:t> </a:t>
            </a:r>
            <a:r>
              <a:rPr lang="en-US" dirty="0" err="1" smtClean="0">
                <a:latin typeface="Sylfaen" pitchFamily="18" charset="0"/>
              </a:rPr>
              <a:t>გადაიტუმბება</a:t>
            </a:r>
            <a:r>
              <a:rPr lang="en-US" dirty="0" smtClean="0">
                <a:latin typeface="Sylfaen" pitchFamily="18" charset="0"/>
              </a:rPr>
              <a:t> </a:t>
            </a:r>
            <a:r>
              <a:rPr lang="en-US" dirty="0" err="1" smtClean="0">
                <a:latin typeface="Sylfaen" pitchFamily="18" charset="0"/>
              </a:rPr>
              <a:t>ფილტრ-სეპარატორების</a:t>
            </a:r>
            <a:r>
              <a:rPr lang="en-US" dirty="0" smtClean="0">
                <a:latin typeface="Sylfaen" pitchFamily="18" charset="0"/>
              </a:rPr>
              <a:t> </a:t>
            </a:r>
            <a:r>
              <a:rPr lang="en-US" dirty="0" err="1" smtClean="0">
                <a:latin typeface="Sylfaen" pitchFamily="18" charset="0"/>
              </a:rPr>
              <a:t>გავლით</a:t>
            </a:r>
            <a:r>
              <a:rPr lang="en-US" dirty="0" smtClean="0">
                <a:latin typeface="Sylfaen" pitchFamily="18" charset="0"/>
              </a:rPr>
              <a:t>  </a:t>
            </a:r>
            <a:r>
              <a:rPr lang="en-US" dirty="0" err="1" smtClean="0">
                <a:latin typeface="Sylfaen" pitchFamily="18" charset="0"/>
              </a:rPr>
              <a:t>რეზერვუარებში</a:t>
            </a:r>
            <a:r>
              <a:rPr lang="en-US" dirty="0" smtClean="0">
                <a:latin typeface="Sylfaen" pitchFamily="18" charset="0"/>
              </a:rPr>
              <a:t>. </a:t>
            </a:r>
            <a:r>
              <a:rPr lang="en-US" dirty="0" err="1" smtClean="0">
                <a:latin typeface="Sylfaen" pitchFamily="18" charset="0"/>
              </a:rPr>
              <a:t>ავია</a:t>
            </a:r>
            <a:r>
              <a:rPr lang="ka-GE" dirty="0" smtClean="0">
                <a:latin typeface="Sylfaen" pitchFamily="18" charset="0"/>
              </a:rPr>
              <a:t>საწვავის</a:t>
            </a:r>
            <a:r>
              <a:rPr lang="en-US" dirty="0" smtClean="0">
                <a:latin typeface="Sylfaen" pitchFamily="18" charset="0"/>
              </a:rPr>
              <a:t> </a:t>
            </a:r>
            <a:r>
              <a:rPr lang="en-US" dirty="0" err="1" smtClean="0">
                <a:latin typeface="Sylfaen" pitchFamily="18" charset="0"/>
              </a:rPr>
              <a:t>დაყოვნება</a:t>
            </a:r>
            <a:r>
              <a:rPr lang="en-US" dirty="0" smtClean="0">
                <a:latin typeface="Sylfaen" pitchFamily="18" charset="0"/>
              </a:rPr>
              <a:t> (</a:t>
            </a:r>
            <a:r>
              <a:rPr lang="en-US" dirty="0" err="1" smtClean="0">
                <a:latin typeface="Sylfaen" pitchFamily="18" charset="0"/>
              </a:rPr>
              <a:t>დალექვა</a:t>
            </a:r>
            <a:r>
              <a:rPr lang="en-US" dirty="0" smtClean="0">
                <a:latin typeface="Sylfaen" pitchFamily="18" charset="0"/>
              </a:rPr>
              <a:t>) </a:t>
            </a:r>
            <a:r>
              <a:rPr lang="en-US" dirty="0" err="1" smtClean="0">
                <a:latin typeface="Sylfaen" pitchFamily="18" charset="0"/>
              </a:rPr>
              <a:t>გათვალისწინებულია</a:t>
            </a:r>
            <a:r>
              <a:rPr lang="en-US" dirty="0" smtClean="0">
                <a:latin typeface="Sylfaen" pitchFamily="18" charset="0"/>
              </a:rPr>
              <a:t> </a:t>
            </a:r>
            <a:r>
              <a:rPr lang="ka-GE" dirty="0" smtClean="0">
                <a:latin typeface="Sylfaen" pitchFamily="18" charset="0"/>
              </a:rPr>
              <a:t>რეზერვუარებში. </a:t>
            </a:r>
            <a:r>
              <a:rPr lang="ka-GE" dirty="0" smtClean="0">
                <a:latin typeface="Sylfaen" pitchFamily="18" charset="0"/>
              </a:rPr>
              <a:t>რეზერვუარებში </a:t>
            </a:r>
            <a:r>
              <a:rPr lang="ka-GE" dirty="0" smtClean="0">
                <a:latin typeface="Sylfaen" pitchFamily="18" charset="0"/>
              </a:rPr>
              <a:t>ავიასაწვავის მიღებისას ისინი იფილტრება </a:t>
            </a:r>
            <a:r>
              <a:rPr lang="en-US" dirty="0" err="1" smtClean="0">
                <a:latin typeface="Sylfaen" pitchFamily="18" charset="0"/>
              </a:rPr>
              <a:t>ფილტრ</a:t>
            </a:r>
            <a:r>
              <a:rPr lang="ka-GE" dirty="0" smtClean="0">
                <a:latin typeface="Sylfaen" pitchFamily="18" charset="0"/>
              </a:rPr>
              <a:t> სეპარატორის საშუალებით. </a:t>
            </a:r>
            <a:endParaRPr lang="en-US" dirty="0" smtClean="0">
              <a:latin typeface="Sylfaen" pitchFamily="18" charset="0"/>
            </a:endParaRPr>
          </a:p>
          <a:p>
            <a:pPr algn="just"/>
            <a:r>
              <a:rPr lang="ka-GE" dirty="0" smtClean="0">
                <a:latin typeface="Sylfaen" pitchFamily="18" charset="0"/>
              </a:rPr>
              <a:t>რეზერვუარებში </a:t>
            </a:r>
            <a:r>
              <a:rPr lang="ka-GE" dirty="0" smtClean="0">
                <a:latin typeface="Sylfaen" pitchFamily="18" charset="0"/>
              </a:rPr>
              <a:t>ავიასაწვავის მიღების შემდეგ ხდება მათი დალექვა. დალექვის პროცესის დასრულების შემდეგ მოხდება </a:t>
            </a:r>
            <a:r>
              <a:rPr lang="ka-GE" dirty="0" smtClean="0">
                <a:latin typeface="Sylfaen" pitchFamily="18" charset="0"/>
              </a:rPr>
              <a:t>რეზერვუარების </a:t>
            </a:r>
            <a:r>
              <a:rPr lang="ka-GE" dirty="0" smtClean="0">
                <a:latin typeface="Sylfaen" pitchFamily="18" charset="0"/>
              </a:rPr>
              <a:t>ქვედა სარქველების გახსნა და მილსადენით 5 მ</a:t>
            </a:r>
            <a:r>
              <a:rPr lang="ka-GE" baseline="30000" dirty="0" smtClean="0">
                <a:latin typeface="Sylfaen" pitchFamily="18" charset="0"/>
              </a:rPr>
              <a:t>3</a:t>
            </a:r>
            <a:r>
              <a:rPr lang="ka-GE" dirty="0" smtClean="0">
                <a:latin typeface="Sylfaen" pitchFamily="18" charset="0"/>
              </a:rPr>
              <a:t> მოცულობის (ორი ცალი) რეზერვუარებში </a:t>
            </a:r>
            <a:r>
              <a:rPr lang="ka-GE" dirty="0" smtClean="0">
                <a:latin typeface="Sylfaen" pitchFamily="18" charset="0"/>
              </a:rPr>
              <a:t>ნალექიანი ნავთის გადასხმა, </a:t>
            </a:r>
            <a:r>
              <a:rPr lang="ka-GE" dirty="0" smtClean="0">
                <a:latin typeface="Sylfaen" pitchFamily="18" charset="0"/>
              </a:rPr>
              <a:t>შესაბამისი სახეობის მიხედვით. ვიზუალური შემოწმებით ნალექის არ არსებობისას ეს პროცესი წყდება. თვეში სარეზერვუარო პარკიდან შესაძლებელია მაქსიმუმ 500 ლიტრი ნალექიანი ნავთის გადასხმა მიწისქვეშა რეზერვუარში, რომელიც მაქსიმუმ 5 წუთის განმავლობაში ხორციელდება. წლიურად 6 </a:t>
            </a:r>
            <a:r>
              <a:rPr lang="ka-GE" dirty="0" smtClean="0">
                <a:latin typeface="Sylfaen" pitchFamily="18" charset="0"/>
              </a:rPr>
              <a:t>მ</a:t>
            </a:r>
            <a:r>
              <a:rPr lang="ka-GE" baseline="30000" dirty="0" smtClean="0">
                <a:latin typeface="Sylfaen" pitchFamily="18" charset="0"/>
              </a:rPr>
              <a:t>3</a:t>
            </a:r>
            <a:r>
              <a:rPr lang="ka-GE" dirty="0" smtClean="0">
                <a:latin typeface="Sylfaen" pitchFamily="18" charset="0"/>
              </a:rPr>
              <a:t> ).</a:t>
            </a:r>
            <a:endParaRPr lang="en-US" dirty="0" smtClean="0">
              <a:latin typeface="Sylfaen" pitchFamily="18" charset="0"/>
            </a:endParaRPr>
          </a:p>
          <a:p>
            <a:pPr algn="just"/>
            <a:r>
              <a:rPr lang="ka-GE" dirty="0" smtClean="0">
                <a:latin typeface="Sylfaen" pitchFamily="18" charset="0"/>
              </a:rPr>
              <a:t>მიმღებ რეზერვუარებში </a:t>
            </a:r>
            <a:r>
              <a:rPr lang="ka-GE" dirty="0" smtClean="0">
                <a:latin typeface="Sylfaen" pitchFamily="18" charset="0"/>
              </a:rPr>
              <a:t>აღნიშნული პროცესების ჩატარების შემდგომ </a:t>
            </a:r>
            <a:r>
              <a:rPr lang="ka-GE" dirty="0" smtClean="0">
                <a:latin typeface="Sylfaen" pitchFamily="18" charset="0"/>
              </a:rPr>
              <a:t>საავიაციო საწვავ</a:t>
            </a:r>
            <a:r>
              <a:rPr lang="ka-GE" dirty="0" smtClean="0">
                <a:latin typeface="Sylfaen" pitchFamily="18" charset="0"/>
              </a:rPr>
              <a:t>ი</a:t>
            </a:r>
            <a:r>
              <a:rPr lang="ka-GE" dirty="0" smtClean="0">
                <a:latin typeface="Sylfaen" pitchFamily="18" charset="0"/>
              </a:rPr>
              <a:t> </a:t>
            </a:r>
            <a:r>
              <a:rPr lang="en-US" dirty="0" err="1" smtClean="0">
                <a:latin typeface="Sylfaen" pitchFamily="18" charset="0"/>
              </a:rPr>
              <a:t>ფილტრ</a:t>
            </a:r>
            <a:r>
              <a:rPr lang="ka-GE" dirty="0" smtClean="0">
                <a:latin typeface="Sylfaen" pitchFamily="18" charset="0"/>
              </a:rPr>
              <a:t> სეპარატორის გავლით ავტოცისტერნებში იტვირთება და  მიეწოდება </a:t>
            </a:r>
            <a:r>
              <a:rPr lang="ka-GE" dirty="0" smtClean="0">
                <a:latin typeface="Sylfaen" pitchFamily="18" charset="0"/>
              </a:rPr>
              <a:t>თვითმფრინავებს </a:t>
            </a:r>
            <a:r>
              <a:rPr lang="ka-GE" dirty="0" smtClean="0">
                <a:latin typeface="Sylfaen" pitchFamily="18" charset="0"/>
              </a:rPr>
              <a:t>გასამართად. </a:t>
            </a:r>
            <a:endParaRPr lang="en-US" dirty="0">
              <a:latin typeface="Sylfaen" pitchFamily="18" charset="0"/>
            </a:endParaRPr>
          </a:p>
        </p:txBody>
      </p:sp>
      <p:sp>
        <p:nvSpPr>
          <p:cNvPr id="5" name="Title 1"/>
          <p:cNvSpPr txBox="1">
            <a:spLocks/>
          </p:cNvSpPr>
          <p:nvPr/>
        </p:nvSpPr>
        <p:spPr>
          <a:xfrm>
            <a:off x="1631808" y="0"/>
            <a:ext cx="9334067" cy="715163"/>
          </a:xfrm>
          <a:prstGeom prst="rect">
            <a:avLst/>
          </a:prstGeom>
        </p:spPr>
        <p:txBody>
          <a:bodyPr vert="horz" lIns="91440" tIns="45720" rIns="91440" bIns="45720" rtlCol="0" anchor="ctr">
            <a:normAutofit/>
          </a:bodyPr>
          <a:lstStyle/>
          <a:p>
            <a:pPr lvl="0" algn="ctr">
              <a:spcBef>
                <a:spcPct val="0"/>
              </a:spcBef>
              <a:defRPr/>
            </a:pPr>
            <a:r>
              <a:rPr lang="ka-GE" b="1" dirty="0" smtClean="0">
                <a:latin typeface="+mj-lt"/>
                <a:ea typeface="+mj-ea"/>
                <a:cs typeface="+mj-cs"/>
              </a:rPr>
              <a:t>ტექნოლოგიური პროცესის აღწერა</a:t>
            </a:r>
            <a:endParaRPr lang="ru-RU" b="1" dirty="0">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9408" y="2774298"/>
            <a:ext cx="10687988" cy="1815882"/>
          </a:xfrm>
          <a:prstGeom prst="rect">
            <a:avLst/>
          </a:prstGeom>
        </p:spPr>
        <p:txBody>
          <a:bodyPr wrap="square">
            <a:spAutoFit/>
          </a:bodyPr>
          <a:lstStyle/>
          <a:p>
            <a:pPr algn="just"/>
            <a:r>
              <a:rPr lang="ka-GE" sz="1600" dirty="0" smtClean="0">
                <a:latin typeface="Sylfaen" pitchFamily="18" charset="0"/>
              </a:rPr>
              <a:t>ტუმბოები განლაგებულნი არიან სატუმბო სადგურში. </a:t>
            </a:r>
            <a:r>
              <a:rPr lang="ka-GE" sz="1600" dirty="0" smtClean="0">
                <a:latin typeface="Sylfaen" pitchFamily="18" charset="0"/>
              </a:rPr>
              <a:t>სულ </a:t>
            </a:r>
            <a:r>
              <a:rPr lang="ka-GE" sz="1600" dirty="0" smtClean="0">
                <a:latin typeface="Sylfaen" pitchFamily="18" charset="0"/>
              </a:rPr>
              <a:t>არის 8 ტუმბო. 4 ტუმბო გათვალისწინებულია ავტოცისტერნებიდან საავიაციო საწვავების მისაღებად ხოლო  4 ტუმბო კი გათვალისწინებულია საავიაციო საწვავების ავტოცისტერნებში გასაცემად. ორ-ორი ტუმბო ძირითადებია, ხოლო ორ-ორი ტუმბო-სათადარიგო.  საავიაციო საწვავების TS და საავიაციო საწვავი JET -ისთვის  დამონტაჟებულია ცალ-ცალკე მილსადენი, რომ არ მოხდეს ამ პროდუქტების ერთმანეთში შერევა</a:t>
            </a:r>
            <a:r>
              <a:rPr lang="en-US" sz="1600" dirty="0" smtClean="0">
                <a:latin typeface="Sylfaen" pitchFamily="18" charset="0"/>
              </a:rPr>
              <a:t>.</a:t>
            </a:r>
          </a:p>
          <a:p>
            <a:pPr algn="just"/>
            <a:endParaRPr lang="en-US" sz="1600" dirty="0" smtClean="0">
              <a:latin typeface="Sylfaen" pitchFamily="18" charset="0"/>
            </a:endParaRPr>
          </a:p>
          <a:p>
            <a:pPr algn="just"/>
            <a:endParaRPr lang="en-US" sz="1600" dirty="0">
              <a:latin typeface="Sylfaen" pitchFamily="18" charset="0"/>
            </a:endParaRPr>
          </a:p>
        </p:txBody>
      </p:sp>
      <p:sp>
        <p:nvSpPr>
          <p:cNvPr id="20484" name="Rectangle 4"/>
          <p:cNvSpPr>
            <a:spLocks noChangeArrowheads="1"/>
          </p:cNvSpPr>
          <p:nvPr/>
        </p:nvSpPr>
        <p:spPr bwMode="auto">
          <a:xfrm>
            <a:off x="882920" y="4054339"/>
            <a:ext cx="10759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სატუმბო სადგურში მოთავსებულია ურდულების კვანძი, რომელთა საშუალებით ხდება ნავთობპროდუქტების გადატუმბვა სხვადასხვა მიმართულებით. ყველა ურდული უნდა იყოს დაკეტილი და გაიხსნება მხოლოდ საჭიროების მიხედვით. მიმღებ მილზე, ტუმბოების წინ, დამონტაჟებულია  უხეში გაწმენდის ფილტრი, ხოლო ავტოცისტერნებში ჩამსხმელ დანადგარზე დამონტაჟებულია წმინდა  გაწმენდის ფილტრი, მრიცხველი და სხვა</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AcadMtavr"/>
              </a:rPr>
              <a:t>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ხელსაწყოები. ტუმბოებიდან რეზერვუარისკენ მიმავალ მილზე დამონტაჟებულია უკუსარქველი, რათა ტუმბოს გაჩერების შემთხვევაში არ მოხდეს სითხის უკან გამოდინება.</a:t>
            </a:r>
            <a:endParaRPr kumimoji="0" lang="ka-GE" sz="1600" b="0" i="0" u="none" strike="noStrike" cap="none" normalizeH="0" baseline="0" dirty="0" smtClean="0">
              <a:ln>
                <a:noFill/>
              </a:ln>
              <a:solidFill>
                <a:schemeClr val="tx1"/>
              </a:solidFill>
              <a:effectLst/>
              <a:latin typeface="Sylfaen" pitchFamily="18" charset="0"/>
              <a:cs typeface="Arial" pitchFamily="34" charset="0"/>
            </a:endParaRPr>
          </a:p>
        </p:txBody>
      </p:sp>
      <p:sp>
        <p:nvSpPr>
          <p:cNvPr id="20485" name="Rectangle 5"/>
          <p:cNvSpPr>
            <a:spLocks noChangeArrowheads="1"/>
          </p:cNvSpPr>
          <p:nvPr/>
        </p:nvSpPr>
        <p:spPr bwMode="auto">
          <a:xfrm>
            <a:off x="854438" y="2143593"/>
            <a:ext cx="1071796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ავტოცისტერნებიდან საავიაციო საწვავების მიმღებ სატუმბო სადგურში ტუმბოების წარმადობა უდრის 70 მ</a:t>
            </a:r>
            <a:r>
              <a:rPr kumimoji="0" lang="ka-GE" sz="1600" b="0" i="0" u="none" strike="noStrike" cap="none" normalizeH="0" baseline="30000" dirty="0" smtClean="0">
                <a:ln>
                  <a:noFill/>
                </a:ln>
                <a:solidFill>
                  <a:schemeClr val="tx1"/>
                </a:solidFill>
                <a:effectLst/>
                <a:latin typeface="Sylfaen" pitchFamily="18" charset="0"/>
                <a:ea typeface="Times New Roman" pitchFamily="18" charset="0"/>
                <a:cs typeface="Sylfaen" pitchFamily="18" charset="0"/>
              </a:rPr>
              <a:t>3</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/სთ, ასევე ავტოცისტერნებში გამცემ სადგურში ტუმბოების წარმადობა უდრის 70 მ</a:t>
            </a:r>
            <a:r>
              <a:rPr kumimoji="0" lang="ka-GE" sz="1600" b="0" i="0" u="none" strike="noStrike" cap="none" normalizeH="0" baseline="30000" dirty="0" smtClean="0">
                <a:ln>
                  <a:noFill/>
                </a:ln>
                <a:solidFill>
                  <a:schemeClr val="tx1"/>
                </a:solidFill>
                <a:effectLst/>
                <a:latin typeface="Sylfaen" pitchFamily="18" charset="0"/>
                <a:ea typeface="Times New Roman" pitchFamily="18" charset="0"/>
                <a:cs typeface="Sylfaen" pitchFamily="18" charset="0"/>
              </a:rPr>
              <a:t>3</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/სთ. </a:t>
            </a:r>
            <a:endParaRPr kumimoji="0" lang="ka-GE" sz="1600" b="0" i="0" u="none" strike="noStrike" cap="none" normalizeH="0" baseline="0" dirty="0" smtClean="0">
              <a:ln>
                <a:noFill/>
              </a:ln>
              <a:solidFill>
                <a:schemeClr val="tx1"/>
              </a:solidFill>
              <a:effectLst/>
              <a:latin typeface="Sylfaen" pitchFamily="18" charset="0"/>
              <a:cs typeface="Arial" pitchFamily="34" charset="0"/>
            </a:endParaRPr>
          </a:p>
        </p:txBody>
      </p:sp>
      <p:sp>
        <p:nvSpPr>
          <p:cNvPr id="12" name="Rectangle 11"/>
          <p:cNvSpPr/>
          <p:nvPr/>
        </p:nvSpPr>
        <p:spPr>
          <a:xfrm>
            <a:off x="839450" y="839449"/>
            <a:ext cx="10523095" cy="1323439"/>
          </a:xfrm>
          <a:prstGeom prst="rect">
            <a:avLst/>
          </a:prstGeom>
        </p:spPr>
        <p:txBody>
          <a:bodyPr wrap="square">
            <a:spAutoFit/>
          </a:bodyPr>
          <a:lstStyle/>
          <a:p>
            <a:pPr algn="just"/>
            <a:r>
              <a:rPr lang="ka-GE" sz="1600" dirty="0" smtClean="0">
                <a:latin typeface="Sylfaen" pitchFamily="18" charset="0"/>
              </a:rPr>
              <a:t>ავტოცისტერნებიდან ნავთობპროდუქტების ჩასხმა რეზერვუარებში, ხოლო იქიდან ავტოცისტერნებში გაცემა წარმოებს ტუმბოების საშუალებით. გამოიყენება ძირითადად ელექტროძრავიანი ტუმბოები სპეციალურად ნავთობპროდუქტების გადასატუმბავად, აფეთქებაუსაფრთხო შესრულებით. ტუმბოების შერჩევა ხდება ტექნოლოგიური პროცესის რეჟიმის მიხედვით. ტუმბოების წარმადობის შესამაბისად ხდება ტექნოლოგიური მილსადენების დიამეტრების შერჩევა.</a:t>
            </a:r>
            <a:endParaRPr lang="en-US" sz="1600" dirty="0">
              <a:latin typeface="Sylfaen" pitchFamily="18" charset="0"/>
            </a:endParaRPr>
          </a:p>
        </p:txBody>
      </p:sp>
      <p:sp>
        <p:nvSpPr>
          <p:cNvPr id="13" name="TextBox 12"/>
          <p:cNvSpPr txBox="1"/>
          <p:nvPr/>
        </p:nvSpPr>
        <p:spPr>
          <a:xfrm>
            <a:off x="3102964" y="449705"/>
            <a:ext cx="6265888" cy="369332"/>
          </a:xfrm>
          <a:prstGeom prst="rect">
            <a:avLst/>
          </a:prstGeom>
          <a:noFill/>
        </p:spPr>
        <p:txBody>
          <a:bodyPr wrap="square" rtlCol="0">
            <a:spAutoFit/>
          </a:bodyPr>
          <a:lstStyle/>
          <a:p>
            <a:pPr algn="ctr"/>
            <a:r>
              <a:rPr lang="ka-GE" b="1" dirty="0" smtClean="0"/>
              <a:t>მიმღებ-გამცემი ტუმბოების დახასიათება</a:t>
            </a:r>
            <a:endParaRPr lang="en-US" b="1" dirty="0"/>
          </a:p>
        </p:txBody>
      </p:sp>
    </p:spTree>
    <p:extLst>
      <p:ext uri="{BB962C8B-B14F-4D97-AF65-F5344CB8AC3E}">
        <p14:creationId xmlns:p14="http://schemas.microsoft.com/office/powerpoint/2010/main" xmlns="" val="171001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914400" y="1783829"/>
            <a:ext cx="10448144"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სატუმბო სადგურიდან რეზერვუარამდე და რეზერვუარიდან ავტოცისტერნებამდე ყველა ცალკეული პროდუქტისათვის დამონტაჟებულია ცალკე დამოუკიდებელი მილსადენი, რაც გამორიცხავს ამ პროდუქტების ერთმანეთში შერევას. მიმღები სატუმბო სადგურიდან რეზერვუარებამდე დამონტაჟებულ მილსადენებზე მოწყობილია დამცლელი მილსადენები, რომლებითაც ხდება მათში ნარჩენი ნავთობპროდუქტების დაცლა მიმღებ მილსადენებზე სარემონტო სამუშოების ჩატარების დროს. ამ დამცლელ მილსადენებთან მიერთებულია აგრეთვე სადრენაჟო მილსადენები, რომლითაც ხდება რეზერვუარებში გამცემი მილსადენის ნიშნულის ქვევით არსებული ნარჩენი ნავთობპროდუქტების დაცლა რეზერვუარებიდან</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ამ გამცემი და სადრენაჟო გაერთიანებული მილსადენით დაბინძურებული ნავთობპროდუქტები ცალ-ცალკე გროვდება სპეციალურ სატუმბო სადგურში განლაგებულ V=5 მ</a:t>
            </a:r>
            <a:r>
              <a:rPr kumimoji="0" lang="ka-GE" sz="1600" b="0" i="0" u="none" strike="noStrike" cap="none" normalizeH="0" baseline="30000" dirty="0" smtClean="0">
                <a:ln>
                  <a:noFill/>
                </a:ln>
                <a:solidFill>
                  <a:schemeClr val="tx1"/>
                </a:solidFill>
                <a:effectLst/>
                <a:latin typeface="Sylfaen" pitchFamily="18" charset="0"/>
                <a:ea typeface="Times New Roman" pitchFamily="18" charset="0"/>
                <a:cs typeface="Sylfaen" pitchFamily="18" charset="0"/>
              </a:rPr>
              <a:t>3</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 ტევადობის ჰორიზონტალურ რეზერვუარებში და იქ დამონტაჟებული Q=25 მ</a:t>
            </a:r>
            <a:r>
              <a:rPr kumimoji="0" lang="ka-GE" sz="1600" b="0" i="0" u="none" strike="noStrike" cap="none" normalizeH="0" baseline="30000" dirty="0" smtClean="0">
                <a:ln>
                  <a:noFill/>
                </a:ln>
                <a:solidFill>
                  <a:schemeClr val="tx1"/>
                </a:solidFill>
                <a:effectLst/>
                <a:latin typeface="Sylfaen" pitchFamily="18" charset="0"/>
                <a:ea typeface="Times New Roman" pitchFamily="18" charset="0"/>
                <a:cs typeface="Sylfaen" pitchFamily="18" charset="0"/>
              </a:rPr>
              <a:t>3</a:t>
            </a:r>
            <a:r>
              <a:rPr kumimoji="0" lang="ka-GE" sz="1600" b="0" i="0" u="none" strike="noStrike" cap="none" normalizeH="0" baseline="0" dirty="0" smtClean="0">
                <a:ln>
                  <a:noFill/>
                </a:ln>
                <a:solidFill>
                  <a:schemeClr val="tx1"/>
                </a:solidFill>
                <a:effectLst/>
                <a:latin typeface="Sylfaen" pitchFamily="18" charset="0"/>
                <a:ea typeface="Times New Roman" pitchFamily="18" charset="0"/>
                <a:cs typeface="Sylfaen" pitchFamily="18" charset="0"/>
              </a:rPr>
              <a:t>/სთ ტუმბოების საშუალებით იტვირთება სპეციალურ ავტომანქანებში, რომლითაც გაიტანება ნავთობპროდუქტების გადამამუშავებელ საწარმოში. </a:t>
            </a:r>
          </a:p>
          <a:p>
            <a:pPr marL="0" marR="0" lvl="0" indent="0" algn="just" defTabSz="914400" rtl="0" eaLnBrk="1" fontAlgn="base" latinLnBrk="0" hangingPunct="1">
              <a:lnSpc>
                <a:spcPct val="100000"/>
              </a:lnSpc>
              <a:spcBef>
                <a:spcPct val="0"/>
              </a:spcBef>
              <a:spcAft>
                <a:spcPct val="0"/>
              </a:spcAft>
              <a:buClrTx/>
              <a:buSzTx/>
              <a:buFontTx/>
              <a:buNone/>
              <a:tabLst/>
            </a:pPr>
            <a:endParaRPr lang="ka-GE" sz="1600" dirty="0" smtClean="0">
              <a:latin typeface="Sylfae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a-GE" sz="1600" b="0" i="0" u="none" strike="noStrike" cap="none" normalizeH="0" baseline="0" dirty="0" smtClean="0">
              <a:ln>
                <a:noFill/>
              </a:ln>
              <a:solidFill>
                <a:schemeClr val="tx1"/>
              </a:solidFill>
              <a:effectLst/>
              <a:latin typeface="Sylfaen" pitchFamily="18" charset="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TotalTime>
  <Words>3012</Words>
  <Application>Microsoft Office PowerPoint</Application>
  <PresentationFormat>Custom</PresentationFormat>
  <Paragraphs>200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Тема Office</vt:lpstr>
      <vt:lpstr>საქართველოს გარემოს დაცვისა და სოფლის            მეურნეობის სამინისტრო</vt:lpstr>
      <vt:lpstr>საქართველოს კანონის ,,გარემოსდაცვითი შეფასების კოდექსი’’ პროცედურები</vt:lpstr>
      <vt:lpstr>Slide 3</vt:lpstr>
      <vt:lpstr>პროექტის მოკლე აღწერა</vt:lpstr>
      <vt:lpstr>საკვლევი ტერიტორია</vt:lpstr>
      <vt:lpstr>დაგეგმილი საქმიანობის ზოგადი დახასიათება</vt:lpstr>
      <vt:lpstr>Slide 7</vt:lpstr>
      <vt:lpstr>Slide 8</vt:lpstr>
      <vt:lpstr>Slide 9</vt:lpstr>
      <vt:lpstr>საწარმოს გენერალური გეგმა</vt:lpstr>
      <vt:lpstr>საწარმოს ფუნქციონირების რეჟიმი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გარემოზე ზემოქმედების შემარბილებელი ღონისძიებები</vt:lpstr>
      <vt:lpstr>საქმიანობის განხორციელების პროცესში უარყოფითი ზემოქმედების შემცირების ერთ-ერთი წინაპირობაა დაგეგმილი საქმიანობის სწორი მართვა მკაცრი მეთვალყურეობის (გარემოსდაცვითი მონიტორინგის) პირობებში</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User</dc:creator>
  <cp:lastModifiedBy>Asus</cp:lastModifiedBy>
  <cp:revision>83</cp:revision>
  <dcterms:created xsi:type="dcterms:W3CDTF">2019-02-16T13:37:12Z</dcterms:created>
  <dcterms:modified xsi:type="dcterms:W3CDTF">2020-04-06T16:37:30Z</dcterms:modified>
</cp:coreProperties>
</file>