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2DEE6C1-C822-4DA2-998B-14456ED56E0C}" type="datetimeFigureOut">
              <a:rPr lang="en-US" smtClean="0"/>
              <a:t>07.04.2020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15B06-BAEC-43C2-A254-C0491F9DF2FF}" type="slidenum">
              <a:rPr lang="en-US" smtClean="0"/>
              <a:t>‹#›</a:t>
            </a:fld>
            <a:endParaRPr lang="en-US"/>
          </a:p>
        </p:txBody>
      </p:sp>
    </p:spTree>
    <p:extLst>
      <p:ext uri="{BB962C8B-B14F-4D97-AF65-F5344CB8AC3E}">
        <p14:creationId xmlns:p14="http://schemas.microsoft.com/office/powerpoint/2010/main" val="3223287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EE6C1-C822-4DA2-998B-14456ED56E0C}" type="datetimeFigureOut">
              <a:rPr lang="en-US" smtClean="0"/>
              <a:t>07.04.2020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315B06-BAEC-43C2-A254-C0491F9DF2FF}" type="slidenum">
              <a:rPr lang="en-US" smtClean="0"/>
              <a:t>‹#›</a:t>
            </a:fld>
            <a:endParaRPr lang="en-US"/>
          </a:p>
        </p:txBody>
      </p:sp>
    </p:spTree>
    <p:extLst>
      <p:ext uri="{BB962C8B-B14F-4D97-AF65-F5344CB8AC3E}">
        <p14:creationId xmlns:p14="http://schemas.microsoft.com/office/powerpoint/2010/main" val="2579259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DEE6C1-C822-4DA2-998B-14456ED56E0C}" type="datetimeFigureOut">
              <a:rPr lang="en-US" smtClean="0"/>
              <a:t>07.04.2020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15B06-BAEC-43C2-A254-C0491F9DF2FF}" type="slidenum">
              <a:rPr lang="en-US" smtClean="0"/>
              <a:t>‹#›</a:t>
            </a:fld>
            <a:endParaRPr lang="en-US"/>
          </a:p>
        </p:txBody>
      </p:sp>
    </p:spTree>
    <p:extLst>
      <p:ext uri="{BB962C8B-B14F-4D97-AF65-F5344CB8AC3E}">
        <p14:creationId xmlns:p14="http://schemas.microsoft.com/office/powerpoint/2010/main" val="3823491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DEE6C1-C822-4DA2-998B-14456ED56E0C}" type="datetimeFigureOut">
              <a:rPr lang="en-US" smtClean="0"/>
              <a:t>07.04.2020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15B06-BAEC-43C2-A254-C0491F9DF2FF}"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84994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DEE6C1-C822-4DA2-998B-14456ED56E0C}" type="datetimeFigureOut">
              <a:rPr lang="en-US" smtClean="0"/>
              <a:t>07.04.2020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15B06-BAEC-43C2-A254-C0491F9DF2FF}" type="slidenum">
              <a:rPr lang="en-US" smtClean="0"/>
              <a:t>‹#›</a:t>
            </a:fld>
            <a:endParaRPr lang="en-US"/>
          </a:p>
        </p:txBody>
      </p:sp>
    </p:spTree>
    <p:extLst>
      <p:ext uri="{BB962C8B-B14F-4D97-AF65-F5344CB8AC3E}">
        <p14:creationId xmlns:p14="http://schemas.microsoft.com/office/powerpoint/2010/main" val="3728226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2DEE6C1-C822-4DA2-998B-14456ED56E0C}" type="datetimeFigureOut">
              <a:rPr lang="en-US" smtClean="0"/>
              <a:t>07.04.2020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15B06-BAEC-43C2-A254-C0491F9DF2FF}" type="slidenum">
              <a:rPr lang="en-US" smtClean="0"/>
              <a:t>‹#›</a:t>
            </a:fld>
            <a:endParaRPr lang="en-US"/>
          </a:p>
        </p:txBody>
      </p:sp>
    </p:spTree>
    <p:extLst>
      <p:ext uri="{BB962C8B-B14F-4D97-AF65-F5344CB8AC3E}">
        <p14:creationId xmlns:p14="http://schemas.microsoft.com/office/powerpoint/2010/main" val="1338760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2DEE6C1-C822-4DA2-998B-14456ED56E0C}" type="datetimeFigureOut">
              <a:rPr lang="en-US" smtClean="0"/>
              <a:t>07.04.2020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15B06-BAEC-43C2-A254-C0491F9DF2FF}" type="slidenum">
              <a:rPr lang="en-US" smtClean="0"/>
              <a:t>‹#›</a:t>
            </a:fld>
            <a:endParaRPr lang="en-US"/>
          </a:p>
        </p:txBody>
      </p:sp>
    </p:spTree>
    <p:extLst>
      <p:ext uri="{BB962C8B-B14F-4D97-AF65-F5344CB8AC3E}">
        <p14:creationId xmlns:p14="http://schemas.microsoft.com/office/powerpoint/2010/main" val="1901648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DEE6C1-C822-4DA2-998B-14456ED56E0C}" type="datetimeFigureOut">
              <a:rPr lang="en-US" smtClean="0"/>
              <a:t>07.04.2020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15B06-BAEC-43C2-A254-C0491F9DF2FF}" type="slidenum">
              <a:rPr lang="en-US" smtClean="0"/>
              <a:t>‹#›</a:t>
            </a:fld>
            <a:endParaRPr lang="en-US"/>
          </a:p>
        </p:txBody>
      </p:sp>
    </p:spTree>
    <p:extLst>
      <p:ext uri="{BB962C8B-B14F-4D97-AF65-F5344CB8AC3E}">
        <p14:creationId xmlns:p14="http://schemas.microsoft.com/office/powerpoint/2010/main" val="3518305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DEE6C1-C822-4DA2-998B-14456ED56E0C}" type="datetimeFigureOut">
              <a:rPr lang="en-US" smtClean="0"/>
              <a:t>07.04.2020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15B06-BAEC-43C2-A254-C0491F9DF2FF}" type="slidenum">
              <a:rPr lang="en-US" smtClean="0"/>
              <a:t>‹#›</a:t>
            </a:fld>
            <a:endParaRPr lang="en-US"/>
          </a:p>
        </p:txBody>
      </p:sp>
    </p:spTree>
    <p:extLst>
      <p:ext uri="{BB962C8B-B14F-4D97-AF65-F5344CB8AC3E}">
        <p14:creationId xmlns:p14="http://schemas.microsoft.com/office/powerpoint/2010/main" val="615230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82DEE6C1-C822-4DA2-998B-14456ED56E0C}" type="datetimeFigureOut">
              <a:rPr lang="en-US" smtClean="0"/>
              <a:t>07.04.2020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15B06-BAEC-43C2-A254-C0491F9DF2FF}" type="slidenum">
              <a:rPr lang="en-US" smtClean="0"/>
              <a:t>‹#›</a:t>
            </a:fld>
            <a:endParaRPr lang="en-US"/>
          </a:p>
        </p:txBody>
      </p:sp>
    </p:spTree>
    <p:extLst>
      <p:ext uri="{BB962C8B-B14F-4D97-AF65-F5344CB8AC3E}">
        <p14:creationId xmlns:p14="http://schemas.microsoft.com/office/powerpoint/2010/main" val="2056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DEE6C1-C822-4DA2-998B-14456ED56E0C}" type="datetimeFigureOut">
              <a:rPr lang="en-US" smtClean="0"/>
              <a:t>07.04.2020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15B06-BAEC-43C2-A254-C0491F9DF2FF}" type="slidenum">
              <a:rPr lang="en-US" smtClean="0"/>
              <a:t>‹#›</a:t>
            </a:fld>
            <a:endParaRPr lang="en-US"/>
          </a:p>
        </p:txBody>
      </p:sp>
    </p:spTree>
    <p:extLst>
      <p:ext uri="{BB962C8B-B14F-4D97-AF65-F5344CB8AC3E}">
        <p14:creationId xmlns:p14="http://schemas.microsoft.com/office/powerpoint/2010/main" val="198795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2DEE6C1-C822-4DA2-998B-14456ED56E0C}" type="datetimeFigureOut">
              <a:rPr lang="en-US" smtClean="0"/>
              <a:t>07.04.2020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315B06-BAEC-43C2-A254-C0491F9DF2FF}" type="slidenum">
              <a:rPr lang="en-US" smtClean="0"/>
              <a:t>‹#›</a:t>
            </a:fld>
            <a:endParaRPr lang="en-US"/>
          </a:p>
        </p:txBody>
      </p:sp>
    </p:spTree>
    <p:extLst>
      <p:ext uri="{BB962C8B-B14F-4D97-AF65-F5344CB8AC3E}">
        <p14:creationId xmlns:p14="http://schemas.microsoft.com/office/powerpoint/2010/main" val="1414125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DEE6C1-C822-4DA2-998B-14456ED56E0C}" type="datetimeFigureOut">
              <a:rPr lang="en-US" smtClean="0"/>
              <a:t>07.04.2020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315B06-BAEC-43C2-A254-C0491F9DF2FF}" type="slidenum">
              <a:rPr lang="en-US" smtClean="0"/>
              <a:t>‹#›</a:t>
            </a:fld>
            <a:endParaRPr lang="en-US"/>
          </a:p>
        </p:txBody>
      </p:sp>
    </p:spTree>
    <p:extLst>
      <p:ext uri="{BB962C8B-B14F-4D97-AF65-F5344CB8AC3E}">
        <p14:creationId xmlns:p14="http://schemas.microsoft.com/office/powerpoint/2010/main" val="1839558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82DEE6C1-C822-4DA2-998B-14456ED56E0C}" type="datetimeFigureOut">
              <a:rPr lang="en-US" smtClean="0"/>
              <a:t>07.04.2020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4315B06-BAEC-43C2-A254-C0491F9DF2FF}" type="slidenum">
              <a:rPr lang="en-US" smtClean="0"/>
              <a:t>‹#›</a:t>
            </a:fld>
            <a:endParaRPr lang="en-US"/>
          </a:p>
        </p:txBody>
      </p:sp>
    </p:spTree>
    <p:extLst>
      <p:ext uri="{BB962C8B-B14F-4D97-AF65-F5344CB8AC3E}">
        <p14:creationId xmlns:p14="http://schemas.microsoft.com/office/powerpoint/2010/main" val="59731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2DEE6C1-C822-4DA2-998B-14456ED56E0C}" type="datetimeFigureOut">
              <a:rPr lang="en-US" smtClean="0"/>
              <a:t>07.04.2020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44315B06-BAEC-43C2-A254-C0491F9DF2FF}" type="slidenum">
              <a:rPr lang="en-US" smtClean="0"/>
              <a:t>‹#›</a:t>
            </a:fld>
            <a:endParaRPr lang="en-US"/>
          </a:p>
        </p:txBody>
      </p:sp>
    </p:spTree>
    <p:extLst>
      <p:ext uri="{BB962C8B-B14F-4D97-AF65-F5344CB8AC3E}">
        <p14:creationId xmlns:p14="http://schemas.microsoft.com/office/powerpoint/2010/main" val="4199334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82DEE6C1-C822-4DA2-998B-14456ED56E0C}" type="datetimeFigureOut">
              <a:rPr lang="en-US" smtClean="0"/>
              <a:t>07.04.2020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44315B06-BAEC-43C2-A254-C0491F9DF2FF}" type="slidenum">
              <a:rPr lang="en-US" smtClean="0"/>
              <a:t>‹#›</a:t>
            </a:fld>
            <a:endParaRPr lang="en-US"/>
          </a:p>
        </p:txBody>
      </p:sp>
    </p:spTree>
    <p:extLst>
      <p:ext uri="{BB962C8B-B14F-4D97-AF65-F5344CB8AC3E}">
        <p14:creationId xmlns:p14="http://schemas.microsoft.com/office/powerpoint/2010/main" val="755618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EE6C1-C822-4DA2-998B-14456ED56E0C}" type="datetimeFigureOut">
              <a:rPr lang="en-US" smtClean="0"/>
              <a:t>07.04.2020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315B06-BAEC-43C2-A254-C0491F9DF2FF}" type="slidenum">
              <a:rPr lang="en-US" smtClean="0"/>
              <a:t>‹#›</a:t>
            </a:fld>
            <a:endParaRPr lang="en-US"/>
          </a:p>
        </p:txBody>
      </p:sp>
    </p:spTree>
    <p:extLst>
      <p:ext uri="{BB962C8B-B14F-4D97-AF65-F5344CB8AC3E}">
        <p14:creationId xmlns:p14="http://schemas.microsoft.com/office/powerpoint/2010/main" val="3826953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2DEE6C1-C822-4DA2-998B-14456ED56E0C}" type="datetimeFigureOut">
              <a:rPr lang="en-US" smtClean="0"/>
              <a:t>07.04.2020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4315B06-BAEC-43C2-A254-C0491F9DF2FF}" type="slidenum">
              <a:rPr lang="en-US" smtClean="0"/>
              <a:t>‹#›</a:t>
            </a:fld>
            <a:endParaRPr lang="en-US"/>
          </a:p>
        </p:txBody>
      </p:sp>
    </p:spTree>
    <p:extLst>
      <p:ext uri="{BB962C8B-B14F-4D97-AF65-F5344CB8AC3E}">
        <p14:creationId xmlns:p14="http://schemas.microsoft.com/office/powerpoint/2010/main" val="1037440794"/>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59" y="2133600"/>
            <a:ext cx="10202091" cy="1655438"/>
          </a:xfrm>
        </p:spPr>
        <p:txBody>
          <a:bodyPr/>
          <a:lstStyle/>
          <a:p>
            <a:pPr algn="ctr"/>
            <a:r>
              <a:rPr lang="ka-GE" sz="3200" dirty="0">
                <a:solidFill>
                  <a:schemeClr val="accent3">
                    <a:lumMod val="20000"/>
                    <a:lumOff val="80000"/>
                  </a:schemeClr>
                </a:solidFill>
              </a:rPr>
              <a:t>კასპის მუნიციპალიტეტში 50 მგვტ სიმძლავრის  „</a:t>
            </a:r>
            <a:r>
              <a:rPr lang="ka-GE" sz="3200" dirty="0" err="1">
                <a:solidFill>
                  <a:schemeClr val="accent3">
                    <a:lumMod val="20000"/>
                    <a:lumOff val="80000"/>
                  </a:schemeClr>
                </a:solidFill>
              </a:rPr>
              <a:t>ნიგოზა</a:t>
            </a:r>
            <a:r>
              <a:rPr lang="ka-GE" sz="3200" dirty="0">
                <a:solidFill>
                  <a:schemeClr val="accent3">
                    <a:lumMod val="20000"/>
                    <a:lumOff val="80000"/>
                  </a:schemeClr>
                </a:solidFill>
              </a:rPr>
              <a:t>“-ს ქარის ელექტროსადგურის მშენებლობის და ექსპლუატაციის პროექტი</a:t>
            </a:r>
            <a:endParaRPr lang="en-US" sz="3200" dirty="0">
              <a:solidFill>
                <a:schemeClr val="accent3">
                  <a:lumMod val="20000"/>
                  <a:lumOff val="80000"/>
                </a:schemeClr>
              </a:solidFill>
            </a:endParaRPr>
          </a:p>
        </p:txBody>
      </p:sp>
      <p:sp>
        <p:nvSpPr>
          <p:cNvPr id="4" name="Rectangle 3"/>
          <p:cNvSpPr/>
          <p:nvPr/>
        </p:nvSpPr>
        <p:spPr>
          <a:xfrm>
            <a:off x="4386434" y="1126483"/>
            <a:ext cx="3959738" cy="461665"/>
          </a:xfrm>
          <a:prstGeom prst="rect">
            <a:avLst/>
          </a:prstGeom>
        </p:spPr>
        <p:txBody>
          <a:bodyPr wrap="none">
            <a:spAutoFit/>
          </a:bodyPr>
          <a:lstStyle/>
          <a:p>
            <a:r>
              <a:rPr lang="ka-GE" sz="2400" dirty="0" smtClean="0"/>
              <a:t>შპს ,,ჩალიკ ჯორჯია ვინდ“</a:t>
            </a:r>
            <a:endParaRPr lang="en-US" sz="2400" dirty="0"/>
          </a:p>
        </p:txBody>
      </p:sp>
      <p:pic>
        <p:nvPicPr>
          <p:cNvPr id="5" name="Picture 4" descr="Axali logo.png"/>
          <p:cNvPicPr/>
          <p:nvPr/>
        </p:nvPicPr>
        <p:blipFill>
          <a:blip r:embed="rId2" cstate="screen">
            <a:extLst>
              <a:ext uri="{28A0092B-C50C-407E-A947-70E740481C1C}">
                <a14:useLocalDpi xmlns:a14="http://schemas.microsoft.com/office/drawing/2010/main" val="0"/>
              </a:ext>
            </a:extLst>
          </a:blip>
          <a:stretch>
            <a:fillRect/>
          </a:stretch>
        </p:blipFill>
        <p:spPr>
          <a:xfrm>
            <a:off x="66915" y="5296887"/>
            <a:ext cx="1530985" cy="572770"/>
          </a:xfrm>
          <a:prstGeom prst="rect">
            <a:avLst/>
          </a:prstGeom>
        </p:spPr>
      </p:pic>
      <p:sp>
        <p:nvSpPr>
          <p:cNvPr id="6" name="Rectangle 5"/>
          <p:cNvSpPr/>
          <p:nvPr/>
        </p:nvSpPr>
        <p:spPr>
          <a:xfrm>
            <a:off x="0" y="5842337"/>
            <a:ext cx="3788229" cy="1015663"/>
          </a:xfrm>
          <a:prstGeom prst="rect">
            <a:avLst/>
          </a:prstGeom>
          <a:solidFill>
            <a:schemeClr val="bg2">
              <a:lumMod val="90000"/>
            </a:schemeClr>
          </a:solidFill>
        </p:spPr>
        <p:txBody>
          <a:bodyPr wrap="square">
            <a:spAutoFit/>
          </a:bodyPr>
          <a:lstStyle/>
          <a:p>
            <a:r>
              <a:rPr lang="it-IT" sz="1200" dirty="0" smtClean="0"/>
              <a:t>GAMMA Consulting Ltd. 1</a:t>
            </a:r>
            <a:r>
              <a:rPr lang="ka-GE" sz="1200" dirty="0" smtClean="0"/>
              <a:t>9</a:t>
            </a:r>
            <a:r>
              <a:rPr lang="en-US" sz="1200" dirty="0" smtClean="0"/>
              <a:t>d</a:t>
            </a:r>
            <a:r>
              <a:rPr lang="it-IT" sz="1200" dirty="0" smtClean="0"/>
              <a:t>. Guramishvili av, 0192, Tbilisi, Georgia</a:t>
            </a:r>
          </a:p>
          <a:p>
            <a:r>
              <a:rPr lang="it-IT" sz="1200" dirty="0" smtClean="0"/>
              <a:t>Tel: +(995 32) 261 44 34 +(995 32) 260 15 27 E-mail: gamma@gamma.ge</a:t>
            </a:r>
          </a:p>
          <a:p>
            <a:r>
              <a:rPr lang="it-IT" sz="1200" dirty="0" smtClean="0"/>
              <a:t>www.facebook.com/gammaconsultingGeorgia</a:t>
            </a:r>
            <a:endParaRPr lang="it-IT" sz="1200" dirty="0"/>
          </a:p>
        </p:txBody>
      </p:sp>
    </p:spTree>
    <p:extLst>
      <p:ext uri="{BB962C8B-B14F-4D97-AF65-F5344CB8AC3E}">
        <p14:creationId xmlns:p14="http://schemas.microsoft.com/office/powerpoint/2010/main" val="4037526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426" y="351118"/>
            <a:ext cx="8664720" cy="911625"/>
          </a:xfrm>
        </p:spPr>
        <p:txBody>
          <a:bodyPr/>
          <a:lstStyle/>
          <a:p>
            <a:pPr algn="ctr"/>
            <a:r>
              <a:rPr lang="ka-GE" sz="2800" dirty="0">
                <a:solidFill>
                  <a:srgbClr val="FFFF00"/>
                </a:solidFill>
              </a:rPr>
              <a:t>ანძის გარეთ მოწყობილი ტრანსფორმატორის (</a:t>
            </a:r>
            <a:r>
              <a:rPr lang="en-US" sz="2800" dirty="0">
                <a:solidFill>
                  <a:srgbClr val="FFFF00"/>
                </a:solidFill>
              </a:rPr>
              <a:t>TAT) </a:t>
            </a:r>
            <a:r>
              <a:rPr lang="ka-GE" sz="2800" dirty="0">
                <a:solidFill>
                  <a:srgbClr val="FFFF00"/>
                </a:solidFill>
              </a:rPr>
              <a:t>ვარიანტის სქემა</a:t>
            </a:r>
            <a:endParaRPr lang="en-US" sz="2800" dirty="0">
              <a:solidFill>
                <a:srgbClr val="FFFF00"/>
              </a:solidFill>
            </a:endParaRPr>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6703" y="1262743"/>
            <a:ext cx="6296955" cy="3723141"/>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1531497743"/>
              </p:ext>
            </p:extLst>
          </p:nvPr>
        </p:nvGraphicFramePr>
        <p:xfrm>
          <a:off x="6635932" y="4985884"/>
          <a:ext cx="5352868" cy="1687844"/>
        </p:xfrm>
        <a:graphic>
          <a:graphicData uri="http://schemas.openxmlformats.org/drawingml/2006/table">
            <a:tbl>
              <a:tblPr firstRow="1" firstCol="1" lastRow="1" lastCol="1" bandRow="1" bandCol="1">
                <a:tableStyleId>{2D5ABB26-0587-4C30-8999-92F81FD0307C}</a:tableStyleId>
              </a:tblPr>
              <a:tblGrid>
                <a:gridCol w="232763">
                  <a:extLst>
                    <a:ext uri="{9D8B030D-6E8A-4147-A177-3AD203B41FA5}">
                      <a16:colId xmlns:a16="http://schemas.microsoft.com/office/drawing/2014/main" val="20000"/>
                    </a:ext>
                  </a:extLst>
                </a:gridCol>
                <a:gridCol w="1559790">
                  <a:extLst>
                    <a:ext uri="{9D8B030D-6E8A-4147-A177-3AD203B41FA5}">
                      <a16:colId xmlns:a16="http://schemas.microsoft.com/office/drawing/2014/main" val="20001"/>
                    </a:ext>
                  </a:extLst>
                </a:gridCol>
                <a:gridCol w="263064">
                  <a:extLst>
                    <a:ext uri="{9D8B030D-6E8A-4147-A177-3AD203B41FA5}">
                      <a16:colId xmlns:a16="http://schemas.microsoft.com/office/drawing/2014/main" val="20002"/>
                    </a:ext>
                  </a:extLst>
                </a:gridCol>
                <a:gridCol w="1547394">
                  <a:extLst>
                    <a:ext uri="{9D8B030D-6E8A-4147-A177-3AD203B41FA5}">
                      <a16:colId xmlns:a16="http://schemas.microsoft.com/office/drawing/2014/main" val="20003"/>
                    </a:ext>
                  </a:extLst>
                </a:gridCol>
                <a:gridCol w="273394">
                  <a:extLst>
                    <a:ext uri="{9D8B030D-6E8A-4147-A177-3AD203B41FA5}">
                      <a16:colId xmlns:a16="http://schemas.microsoft.com/office/drawing/2014/main" val="20004"/>
                    </a:ext>
                  </a:extLst>
                </a:gridCol>
                <a:gridCol w="1476463">
                  <a:extLst>
                    <a:ext uri="{9D8B030D-6E8A-4147-A177-3AD203B41FA5}">
                      <a16:colId xmlns:a16="http://schemas.microsoft.com/office/drawing/2014/main" val="20005"/>
                    </a:ext>
                  </a:extLst>
                </a:gridCol>
              </a:tblGrid>
              <a:tr h="356220">
                <a:tc>
                  <a:txBody>
                    <a:bodyPr/>
                    <a:lstStyle/>
                    <a:p>
                      <a:pPr marL="0" marR="0" algn="ctr">
                        <a:lnSpc>
                          <a:spcPct val="107000"/>
                        </a:lnSpc>
                        <a:spcBef>
                          <a:spcPts val="0"/>
                        </a:spcBef>
                        <a:spcAft>
                          <a:spcPts val="0"/>
                        </a:spcAft>
                      </a:pPr>
                      <a:r>
                        <a:rPr lang="ka-GE" sz="1000">
                          <a:effectLst/>
                        </a:rPr>
                        <a:t>1</a:t>
                      </a:r>
                      <a:endParaRPr lang="en-US" sz="110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ანძის ზედა პლატფორმა</a:t>
                      </a:r>
                      <a:endParaRPr lang="en-US" sz="110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2</a:t>
                      </a:r>
                      <a:endParaRPr lang="en-US" sz="110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dirty="0">
                          <a:effectLst/>
                        </a:rPr>
                        <a:t>გამანაწილებელი ფარი/გადამყვანი</a:t>
                      </a:r>
                      <a:endParaRPr lang="en-US" sz="1100" dirty="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3</a:t>
                      </a:r>
                      <a:endParaRPr lang="en-US" sz="110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ვენტილაცია / გაგრილება</a:t>
                      </a:r>
                      <a:endParaRPr lang="en-US" sz="110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356220">
                <a:tc>
                  <a:txBody>
                    <a:bodyPr/>
                    <a:lstStyle/>
                    <a:p>
                      <a:pPr marL="0" marR="0" algn="ctr">
                        <a:lnSpc>
                          <a:spcPct val="107000"/>
                        </a:lnSpc>
                        <a:spcBef>
                          <a:spcPts val="0"/>
                        </a:spcBef>
                        <a:spcAft>
                          <a:spcPts val="0"/>
                        </a:spcAft>
                      </a:pPr>
                      <a:r>
                        <a:rPr lang="ka-GE" sz="1000">
                          <a:effectLst/>
                        </a:rPr>
                        <a:t>4</a:t>
                      </a:r>
                      <a:endParaRPr lang="en-US" sz="110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საშუალო ძაბვის გამანაწილებელი (TIT)</a:t>
                      </a:r>
                      <a:endParaRPr lang="en-US" sz="110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5</a:t>
                      </a:r>
                      <a:endParaRPr lang="en-US" sz="110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dirty="0">
                          <a:effectLst/>
                        </a:rPr>
                        <a:t>შესასვლელი კარი</a:t>
                      </a:r>
                      <a:endParaRPr lang="en-US" sz="1100" dirty="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6</a:t>
                      </a:r>
                      <a:endParaRPr lang="en-US" sz="110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ანძის პირველი პლატფორმა</a:t>
                      </a:r>
                      <a:endParaRPr lang="en-US" sz="110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r h="270388">
                <a:tc>
                  <a:txBody>
                    <a:bodyPr/>
                    <a:lstStyle/>
                    <a:p>
                      <a:pPr marL="0" marR="0" algn="ctr">
                        <a:lnSpc>
                          <a:spcPct val="107000"/>
                        </a:lnSpc>
                        <a:spcBef>
                          <a:spcPts val="0"/>
                        </a:spcBef>
                        <a:spcAft>
                          <a:spcPts val="0"/>
                        </a:spcAft>
                      </a:pPr>
                      <a:r>
                        <a:rPr lang="ka-GE" sz="1000">
                          <a:effectLst/>
                        </a:rPr>
                        <a:t>7</a:t>
                      </a:r>
                      <a:endParaRPr lang="en-US" sz="110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ტრანსფორმატორი (TIT)</a:t>
                      </a:r>
                      <a:endParaRPr lang="en-US" sz="110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8</a:t>
                      </a:r>
                      <a:endParaRPr lang="en-US" sz="110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ანკერული ჭანჭიკები</a:t>
                      </a:r>
                      <a:endParaRPr lang="en-US" sz="110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9</a:t>
                      </a:r>
                      <a:endParaRPr lang="en-US" sz="110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ნაყარი გრუნტი</a:t>
                      </a:r>
                      <a:endParaRPr lang="en-US" sz="110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705016">
                <a:tc>
                  <a:txBody>
                    <a:bodyPr/>
                    <a:lstStyle/>
                    <a:p>
                      <a:pPr marL="0" marR="0" algn="ctr">
                        <a:lnSpc>
                          <a:spcPct val="107000"/>
                        </a:lnSpc>
                        <a:spcBef>
                          <a:spcPts val="0"/>
                        </a:spcBef>
                        <a:spcAft>
                          <a:spcPts val="0"/>
                        </a:spcAft>
                      </a:pPr>
                      <a:r>
                        <a:rPr lang="ka-GE" sz="1000">
                          <a:effectLst/>
                        </a:rPr>
                        <a:t>10</a:t>
                      </a:r>
                      <a:endParaRPr lang="en-US" sz="110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საკაბელო სადინარები</a:t>
                      </a:r>
                      <a:endParaRPr lang="en-US" sz="110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11</a:t>
                      </a:r>
                      <a:endParaRPr lang="en-US" sz="110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dirty="0">
                          <a:effectLst/>
                        </a:rPr>
                        <a:t>ანძის კიბე</a:t>
                      </a:r>
                      <a:endParaRPr lang="en-US" sz="1100" dirty="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12</a:t>
                      </a:r>
                      <a:endParaRPr lang="en-US" sz="110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dirty="0">
                          <a:effectLst/>
                        </a:rPr>
                        <a:t>სატრანსფორმატორო სადგური გამანაწილებლით (TAT)</a:t>
                      </a:r>
                      <a:endParaRPr lang="en-US" sz="1100" dirty="0">
                        <a:solidFill>
                          <a:schemeClr val="bg1"/>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22538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30" y="365633"/>
            <a:ext cx="9404723" cy="635853"/>
          </a:xfrm>
        </p:spPr>
        <p:txBody>
          <a:bodyPr/>
          <a:lstStyle/>
          <a:p>
            <a:pPr algn="ctr"/>
            <a:r>
              <a:rPr lang="ka-GE" sz="2800" dirty="0">
                <a:solidFill>
                  <a:srgbClr val="FFFF00"/>
                </a:solidFill>
              </a:rPr>
              <a:t>ჰიბრიდული კოშკის საძირკველი</a:t>
            </a:r>
            <a:endParaRPr lang="en-US" sz="2800" dirty="0">
              <a:solidFill>
                <a:srgbClr val="FFFF00"/>
              </a:solidFill>
            </a:endParaRP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3504" y="1001486"/>
            <a:ext cx="6771239" cy="3614057"/>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3919311527"/>
              </p:ext>
            </p:extLst>
          </p:nvPr>
        </p:nvGraphicFramePr>
        <p:xfrm>
          <a:off x="1953075" y="4804227"/>
          <a:ext cx="6072096" cy="1262744"/>
        </p:xfrm>
        <a:graphic>
          <a:graphicData uri="http://schemas.openxmlformats.org/drawingml/2006/table">
            <a:tbl>
              <a:tblPr firstRow="1" firstCol="1" lastRow="1" lastCol="1" bandRow="1" bandCol="1">
                <a:tableStyleId>{2D5ABB26-0587-4C30-8999-92F81FD0307C}</a:tableStyleId>
              </a:tblPr>
              <a:tblGrid>
                <a:gridCol w="328995">
                  <a:extLst>
                    <a:ext uri="{9D8B030D-6E8A-4147-A177-3AD203B41FA5}">
                      <a16:colId xmlns:a16="http://schemas.microsoft.com/office/drawing/2014/main" val="20000"/>
                    </a:ext>
                  </a:extLst>
                </a:gridCol>
                <a:gridCol w="1886500">
                  <a:extLst>
                    <a:ext uri="{9D8B030D-6E8A-4147-A177-3AD203B41FA5}">
                      <a16:colId xmlns:a16="http://schemas.microsoft.com/office/drawing/2014/main" val="20001"/>
                    </a:ext>
                  </a:extLst>
                </a:gridCol>
                <a:gridCol w="308094">
                  <a:extLst>
                    <a:ext uri="{9D8B030D-6E8A-4147-A177-3AD203B41FA5}">
                      <a16:colId xmlns:a16="http://schemas.microsoft.com/office/drawing/2014/main" val="20002"/>
                    </a:ext>
                  </a:extLst>
                </a:gridCol>
                <a:gridCol w="1777764">
                  <a:extLst>
                    <a:ext uri="{9D8B030D-6E8A-4147-A177-3AD203B41FA5}">
                      <a16:colId xmlns:a16="http://schemas.microsoft.com/office/drawing/2014/main" val="20003"/>
                    </a:ext>
                  </a:extLst>
                </a:gridCol>
                <a:gridCol w="669189">
                  <a:extLst>
                    <a:ext uri="{9D8B030D-6E8A-4147-A177-3AD203B41FA5}">
                      <a16:colId xmlns:a16="http://schemas.microsoft.com/office/drawing/2014/main" val="20004"/>
                    </a:ext>
                  </a:extLst>
                </a:gridCol>
                <a:gridCol w="1101554">
                  <a:extLst>
                    <a:ext uri="{9D8B030D-6E8A-4147-A177-3AD203B41FA5}">
                      <a16:colId xmlns:a16="http://schemas.microsoft.com/office/drawing/2014/main" val="20005"/>
                    </a:ext>
                  </a:extLst>
                </a:gridCol>
              </a:tblGrid>
              <a:tr h="631372">
                <a:tc>
                  <a:txBody>
                    <a:bodyPr/>
                    <a:lstStyle/>
                    <a:p>
                      <a:pPr marL="0" marR="0" algn="ctr">
                        <a:lnSpc>
                          <a:spcPct val="107000"/>
                        </a:lnSpc>
                        <a:spcBef>
                          <a:spcPts val="0"/>
                        </a:spcBef>
                        <a:spcAft>
                          <a:spcPts val="0"/>
                        </a:spcAft>
                      </a:pPr>
                      <a:r>
                        <a:rPr lang="ka-GE" sz="1000" dirty="0">
                          <a:effectLst/>
                        </a:rPr>
                        <a:t>1</a:t>
                      </a:r>
                      <a:endParaRPr lang="en-US" sz="1100" dirty="0">
                        <a:solidFill>
                          <a:srgbClr val="000000"/>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მთავარი გადამყვანი</a:t>
                      </a:r>
                      <a:endParaRPr lang="en-US" sz="1100">
                        <a:solidFill>
                          <a:srgbClr val="000000"/>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2</a:t>
                      </a:r>
                      <a:endParaRPr lang="en-US" sz="1100">
                        <a:solidFill>
                          <a:srgbClr val="000000"/>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dirty="0">
                          <a:effectLst/>
                        </a:rPr>
                        <a:t>საშუალო ძაბვის გამანაწილებელი</a:t>
                      </a:r>
                      <a:endParaRPr lang="en-US" sz="1100" dirty="0">
                        <a:solidFill>
                          <a:srgbClr val="000000"/>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3</a:t>
                      </a:r>
                      <a:endParaRPr lang="en-US" sz="1100">
                        <a:solidFill>
                          <a:srgbClr val="000000"/>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კოშკში შესასვლელი</a:t>
                      </a:r>
                      <a:endParaRPr lang="en-US" sz="1100">
                        <a:solidFill>
                          <a:srgbClr val="000000"/>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631372">
                <a:tc>
                  <a:txBody>
                    <a:bodyPr/>
                    <a:lstStyle/>
                    <a:p>
                      <a:pPr marL="0" marR="0" algn="ctr">
                        <a:lnSpc>
                          <a:spcPct val="107000"/>
                        </a:lnSpc>
                        <a:spcBef>
                          <a:spcPts val="0"/>
                        </a:spcBef>
                        <a:spcAft>
                          <a:spcPts val="0"/>
                        </a:spcAft>
                      </a:pPr>
                      <a:r>
                        <a:rPr lang="ka-GE" sz="1000">
                          <a:effectLst/>
                        </a:rPr>
                        <a:t>4</a:t>
                      </a:r>
                      <a:endParaRPr lang="en-US" sz="1100">
                        <a:solidFill>
                          <a:srgbClr val="000000"/>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საშუალო ძაბვის ტრანსფორმატორი</a:t>
                      </a:r>
                      <a:endParaRPr lang="en-US" sz="1100">
                        <a:solidFill>
                          <a:srgbClr val="000000"/>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5</a:t>
                      </a:r>
                      <a:endParaRPr lang="en-US" sz="1100">
                        <a:solidFill>
                          <a:srgbClr val="000000"/>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სამომსახურეო ლიფტი</a:t>
                      </a:r>
                      <a:endParaRPr lang="en-US" sz="1100">
                        <a:solidFill>
                          <a:srgbClr val="000000"/>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a:effectLst/>
                        </a:rPr>
                        <a:t> </a:t>
                      </a:r>
                      <a:endParaRPr lang="en-US" sz="1100">
                        <a:solidFill>
                          <a:srgbClr val="000000"/>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ka-GE" sz="1000" dirty="0">
                          <a:effectLst/>
                        </a:rPr>
                        <a:t> </a:t>
                      </a:r>
                      <a:endParaRPr lang="en-US" sz="1100" dirty="0">
                        <a:solidFill>
                          <a:srgbClr val="000000"/>
                        </a:solidFill>
                        <a:effectLst/>
                        <a:latin typeface="Sylfaen" panose="010A0502050306030303"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79619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797" y="336604"/>
            <a:ext cx="9404723" cy="897111"/>
          </a:xfrm>
        </p:spPr>
        <p:txBody>
          <a:bodyPr/>
          <a:lstStyle/>
          <a:p>
            <a:pPr algn="ctr"/>
            <a:r>
              <a:rPr lang="ka-GE" sz="2800" dirty="0">
                <a:solidFill>
                  <a:srgbClr val="FFFF00"/>
                </a:solidFill>
              </a:rPr>
              <a:t>ახალი თაობის ქარის ტურბინების როტორის მილისი და ბრუნვის ღერძი</a:t>
            </a:r>
            <a:endParaRPr lang="en-US" sz="2800" dirty="0">
              <a:solidFill>
                <a:srgbClr val="FFFF00"/>
              </a:solidFill>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300472" y="1722620"/>
            <a:ext cx="5899652" cy="3412762"/>
          </a:xfrm>
          <a:prstGeom prst="rect">
            <a:avLst/>
          </a:prstGeom>
          <a:noFill/>
          <a:ln>
            <a:noFill/>
          </a:ln>
        </p:spPr>
      </p:pic>
      <p:sp>
        <p:nvSpPr>
          <p:cNvPr id="5" name="Rectangle 4"/>
          <p:cNvSpPr/>
          <p:nvPr/>
        </p:nvSpPr>
        <p:spPr>
          <a:xfrm>
            <a:off x="2300472" y="5266010"/>
            <a:ext cx="6096000" cy="923330"/>
          </a:xfrm>
          <a:prstGeom prst="rect">
            <a:avLst/>
          </a:prstGeom>
        </p:spPr>
        <p:txBody>
          <a:bodyPr>
            <a:spAutoFit/>
          </a:bodyPr>
          <a:lstStyle/>
          <a:p>
            <a:pPr marL="342900" marR="0" lvl="0" indent="-342900">
              <a:spcBef>
                <a:spcPts val="0"/>
              </a:spcBef>
              <a:spcAft>
                <a:spcPts val="0"/>
              </a:spcAft>
              <a:buFont typeface="+mj-lt"/>
              <a:buAutoNum type="arabicPeriod"/>
              <a:tabLst>
                <a:tab pos="1153795" algn="l"/>
                <a:tab pos="2677160" algn="l"/>
                <a:tab pos="2926080" algn="l"/>
                <a:tab pos="4453890" algn="l"/>
                <a:tab pos="4702810" algn="l"/>
              </a:tabLst>
            </a:pPr>
            <a:r>
              <a:rPr lang="ka-GE" dirty="0">
                <a:ea typeface="Arial" panose="020B0604020202020204" pitchFamily="34" charset="0"/>
                <a:cs typeface="Arial" panose="020B0604020202020204" pitchFamily="34" charset="0"/>
              </a:rPr>
              <a:t>ბრუნვის ღერძი</a:t>
            </a:r>
            <a:endParaRPr lang="en-US" dirty="0" smtClean="0">
              <a:effectLst/>
              <a:latin typeface="Sylfaen" panose="010A0502050306030303"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153795" algn="l"/>
                <a:tab pos="2677160" algn="l"/>
                <a:tab pos="2926080" algn="l"/>
                <a:tab pos="4453890" algn="l"/>
                <a:tab pos="4702810" algn="l"/>
              </a:tabLst>
            </a:pPr>
            <a:r>
              <a:rPr lang="ka-GE" dirty="0">
                <a:ea typeface="Arial" panose="020B0604020202020204" pitchFamily="34" charset="0"/>
                <a:cs typeface="Arial" panose="020B0604020202020204" pitchFamily="34" charset="0"/>
              </a:rPr>
              <a:t>როტორის მილისი</a:t>
            </a:r>
            <a:endParaRPr lang="en-US" dirty="0" smtClean="0">
              <a:effectLst/>
              <a:latin typeface="Sylfaen" panose="010A0502050306030303"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153795" algn="l"/>
                <a:tab pos="2677160" algn="l"/>
                <a:tab pos="2926080" algn="l"/>
                <a:tab pos="4453890" algn="l"/>
                <a:tab pos="4702810" algn="l"/>
              </a:tabLst>
            </a:pPr>
            <a:r>
              <a:rPr lang="ka-GE" dirty="0">
                <a:ea typeface="Arial" panose="020B0604020202020204" pitchFamily="34" charset="0"/>
                <a:cs typeface="Arial" panose="020B0604020202020204" pitchFamily="34" charset="0"/>
              </a:rPr>
              <a:t>ბრუნვის ღერძის დამჭერი კონსტრუქცია</a:t>
            </a:r>
            <a:endParaRPr lang="en-US" dirty="0">
              <a:effectLst/>
              <a:latin typeface="Sylfaen" panose="010A050205030603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2463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4744" y="134791"/>
            <a:ext cx="4775200" cy="650368"/>
          </a:xfrm>
        </p:spPr>
        <p:txBody>
          <a:bodyPr/>
          <a:lstStyle/>
          <a:p>
            <a:pPr algn="ctr"/>
            <a:r>
              <a:rPr lang="ka-GE" sz="3200" dirty="0" smtClean="0">
                <a:solidFill>
                  <a:srgbClr val="FFFF00"/>
                </a:solidFill>
              </a:rPr>
              <a:t>გაგრილების </a:t>
            </a:r>
            <a:r>
              <a:rPr lang="ka-GE" sz="3200" dirty="0">
                <a:solidFill>
                  <a:srgbClr val="FFFF00"/>
                </a:solidFill>
              </a:rPr>
              <a:t>სისტემა</a:t>
            </a:r>
            <a:endParaRPr lang="en-US" sz="3200" dirty="0">
              <a:solidFill>
                <a:srgbClr val="FFFF00"/>
              </a:solidFill>
            </a:endParaRP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48973" y="986972"/>
            <a:ext cx="6545942" cy="3512457"/>
          </a:xfrm>
          <a:prstGeom prst="rect">
            <a:avLst/>
          </a:prstGeom>
          <a:noFill/>
          <a:ln>
            <a:noFill/>
          </a:ln>
        </p:spPr>
      </p:pic>
      <p:sp>
        <p:nvSpPr>
          <p:cNvPr id="5" name="Rectangle 4"/>
          <p:cNvSpPr/>
          <p:nvPr/>
        </p:nvSpPr>
        <p:spPr>
          <a:xfrm>
            <a:off x="2634344" y="4903055"/>
            <a:ext cx="6096000" cy="1685077"/>
          </a:xfrm>
          <a:prstGeom prst="rect">
            <a:avLst/>
          </a:prstGeom>
        </p:spPr>
        <p:txBody>
          <a:bodyPr>
            <a:spAutoFit/>
          </a:bodyPr>
          <a:lstStyle/>
          <a:p>
            <a:pPr marR="75565">
              <a:lnSpc>
                <a:spcPct val="115000"/>
              </a:lnSpc>
              <a:tabLst>
                <a:tab pos="3169920" algn="l"/>
              </a:tabLst>
            </a:pPr>
            <a:r>
              <a:rPr lang="en-US" dirty="0" smtClean="0">
                <a:ea typeface="Arial" panose="020B0604020202020204" pitchFamily="34" charset="0"/>
                <a:cs typeface="Arial" panose="020B0604020202020204" pitchFamily="34" charset="0"/>
              </a:rPr>
              <a:t>1</a:t>
            </a:r>
            <a:r>
              <a:rPr lang="ka-GE" dirty="0" smtClean="0">
                <a:ea typeface="Arial" panose="020B0604020202020204" pitchFamily="34" charset="0"/>
                <a:cs typeface="Arial" panose="020B0604020202020204" pitchFamily="34" charset="0"/>
              </a:rPr>
              <a:t>- </a:t>
            </a:r>
            <a:r>
              <a:rPr lang="ka-GE" dirty="0">
                <a:ea typeface="Arial" panose="020B0604020202020204" pitchFamily="34" charset="0"/>
                <a:cs typeface="Arial" panose="020B0604020202020204" pitchFamily="34" charset="0"/>
              </a:rPr>
              <a:t>რედუქტორი ზეთის ტუმბოთი	</a:t>
            </a:r>
            <a:endParaRPr lang="en-US" dirty="0" smtClean="0">
              <a:ea typeface="Arial" panose="020B0604020202020204" pitchFamily="34" charset="0"/>
              <a:cs typeface="Arial" panose="020B0604020202020204" pitchFamily="34" charset="0"/>
            </a:endParaRPr>
          </a:p>
          <a:p>
            <a:pPr marR="75565">
              <a:lnSpc>
                <a:spcPct val="115000"/>
              </a:lnSpc>
              <a:tabLst>
                <a:tab pos="3169920" algn="l"/>
              </a:tabLst>
            </a:pPr>
            <a:r>
              <a:rPr lang="ka-GE" dirty="0" smtClean="0">
                <a:ea typeface="Arial" panose="020B0604020202020204" pitchFamily="34" charset="0"/>
                <a:cs typeface="Arial" panose="020B0604020202020204" pitchFamily="34" charset="0"/>
              </a:rPr>
              <a:t>2 </a:t>
            </a:r>
            <a:r>
              <a:rPr lang="ka-GE" dirty="0">
                <a:ea typeface="Arial" panose="020B0604020202020204" pitchFamily="34" charset="0"/>
                <a:cs typeface="Arial" panose="020B0604020202020204" pitchFamily="34" charset="0"/>
              </a:rPr>
              <a:t>- </a:t>
            </a:r>
            <a:r>
              <a:rPr lang="ka-GE" dirty="0">
                <a:ea typeface="Arial" panose="020B0604020202020204" pitchFamily="34" charset="0"/>
                <a:cs typeface="Sylfaen" panose="010A0502050306030303" pitchFamily="18" charset="0"/>
              </a:rPr>
              <a:t>ფირფიტოვანი</a:t>
            </a:r>
            <a:r>
              <a:rPr lang="ka-GE" dirty="0">
                <a:ea typeface="Arial" panose="020B0604020202020204" pitchFamily="34" charset="0"/>
                <a:cs typeface="Arial" panose="020B0604020202020204" pitchFamily="34" charset="0"/>
              </a:rPr>
              <a:t> </a:t>
            </a:r>
            <a:r>
              <a:rPr lang="ka-GE" dirty="0">
                <a:ea typeface="Arial" panose="020B0604020202020204" pitchFamily="34" charset="0"/>
                <a:cs typeface="Sylfaen" panose="010A0502050306030303" pitchFamily="18" charset="0"/>
              </a:rPr>
              <a:t>თბოგადამცემი</a:t>
            </a:r>
            <a:endParaRPr lang="en-US" sz="2400" dirty="0" smtClean="0">
              <a:effectLst/>
              <a:latin typeface="Sylfaen" panose="010A0502050306030303" pitchFamily="18" charset="0"/>
              <a:ea typeface="Calibri" panose="020F0502020204030204" pitchFamily="34" charset="0"/>
              <a:cs typeface="Times New Roman" panose="02020603050405020304" pitchFamily="18" charset="0"/>
            </a:endParaRPr>
          </a:p>
          <a:p>
            <a:pPr marR="75565">
              <a:lnSpc>
                <a:spcPct val="115000"/>
              </a:lnSpc>
              <a:tabLst>
                <a:tab pos="3169920" algn="l"/>
              </a:tabLst>
            </a:pPr>
            <a:r>
              <a:rPr lang="ka-GE" dirty="0">
                <a:ea typeface="Arial" panose="020B0604020202020204" pitchFamily="34" charset="0"/>
                <a:cs typeface="Arial" panose="020B0604020202020204" pitchFamily="34" charset="0"/>
              </a:rPr>
              <a:t>3</a:t>
            </a:r>
            <a:r>
              <a:rPr lang="ka-GE" spc="-15" dirty="0">
                <a:ea typeface="Arial" panose="020B0604020202020204" pitchFamily="34" charset="0"/>
                <a:cs typeface="Arial" panose="020B0604020202020204" pitchFamily="34" charset="0"/>
              </a:rPr>
              <a:t> </a:t>
            </a:r>
            <a:r>
              <a:rPr lang="ka-GE" dirty="0">
                <a:ea typeface="Arial" panose="020B0604020202020204" pitchFamily="34" charset="0"/>
                <a:cs typeface="Arial" panose="020B0604020202020204" pitchFamily="34" charset="0"/>
              </a:rPr>
              <a:t>-</a:t>
            </a:r>
            <a:r>
              <a:rPr lang="ka-GE" spc="-10" dirty="0">
                <a:ea typeface="Arial" panose="020B0604020202020204" pitchFamily="34" charset="0"/>
                <a:cs typeface="Arial" panose="020B0604020202020204" pitchFamily="34" charset="0"/>
              </a:rPr>
              <a:t> </a:t>
            </a:r>
            <a:r>
              <a:rPr lang="ka-GE" dirty="0">
                <a:ea typeface="Arial" panose="020B0604020202020204" pitchFamily="34" charset="0"/>
                <a:cs typeface="Arial" panose="020B0604020202020204" pitchFamily="34" charset="0"/>
              </a:rPr>
              <a:t>გენერატორი	</a:t>
            </a:r>
            <a:endParaRPr lang="en-US" dirty="0" smtClean="0">
              <a:ea typeface="Arial" panose="020B0604020202020204" pitchFamily="34" charset="0"/>
              <a:cs typeface="Arial" panose="020B0604020202020204" pitchFamily="34" charset="0"/>
            </a:endParaRPr>
          </a:p>
          <a:p>
            <a:pPr marR="75565">
              <a:lnSpc>
                <a:spcPct val="115000"/>
              </a:lnSpc>
              <a:tabLst>
                <a:tab pos="3169920" algn="l"/>
              </a:tabLst>
            </a:pPr>
            <a:r>
              <a:rPr lang="ka-GE" dirty="0" smtClean="0">
                <a:ea typeface="Arial" panose="020B0604020202020204" pitchFamily="34" charset="0"/>
                <a:cs typeface="Arial" panose="020B0604020202020204" pitchFamily="34" charset="0"/>
              </a:rPr>
              <a:t>4 </a:t>
            </a:r>
            <a:r>
              <a:rPr lang="ka-GE" dirty="0">
                <a:ea typeface="Arial" panose="020B0604020202020204" pitchFamily="34" charset="0"/>
                <a:cs typeface="Arial" panose="020B0604020202020204" pitchFamily="34" charset="0"/>
              </a:rPr>
              <a:t>- წყლის ტუმბო</a:t>
            </a:r>
            <a:endParaRPr lang="en-US" sz="2400" dirty="0" smtClean="0">
              <a:effectLst/>
              <a:latin typeface="Sylfaen" panose="010A0502050306030303" pitchFamily="18" charset="0"/>
              <a:ea typeface="Calibri" panose="020F0502020204030204" pitchFamily="34" charset="0"/>
              <a:cs typeface="Times New Roman" panose="02020603050405020304" pitchFamily="18" charset="0"/>
            </a:endParaRPr>
          </a:p>
          <a:p>
            <a:pPr>
              <a:lnSpc>
                <a:spcPct val="115000"/>
              </a:lnSpc>
            </a:pPr>
            <a:r>
              <a:rPr lang="ka-GE" dirty="0">
                <a:ea typeface="Arial" panose="020B0604020202020204" pitchFamily="34" charset="0"/>
                <a:cs typeface="Arial" panose="020B0604020202020204" pitchFamily="34" charset="0"/>
              </a:rPr>
              <a:t>5 - პასიური გამაგრილებლები</a:t>
            </a:r>
            <a:endParaRPr lang="en-US" sz="2400" dirty="0">
              <a:effectLst/>
              <a:latin typeface="Sylfaen" panose="010A050205030603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9270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313" y="278547"/>
            <a:ext cx="7024914" cy="592311"/>
          </a:xfrm>
        </p:spPr>
        <p:txBody>
          <a:bodyPr/>
          <a:lstStyle/>
          <a:p>
            <a:pPr algn="ctr"/>
            <a:r>
              <a:rPr lang="ka-GE" sz="2800" dirty="0" smtClean="0">
                <a:solidFill>
                  <a:srgbClr val="FFFF00"/>
                </a:solidFill>
              </a:rPr>
              <a:t>ტურბინების ფუნქციონირების </a:t>
            </a:r>
            <a:r>
              <a:rPr lang="ka-GE" sz="2800" dirty="0">
                <a:solidFill>
                  <a:srgbClr val="FFFF00"/>
                </a:solidFill>
              </a:rPr>
              <a:t>პრინციპი </a:t>
            </a:r>
            <a:endParaRPr lang="en-US" sz="2800" dirty="0">
              <a:solidFill>
                <a:srgbClr val="FFFF00"/>
              </a:solidFill>
            </a:endParaRPr>
          </a:p>
        </p:txBody>
      </p:sp>
      <p:sp>
        <p:nvSpPr>
          <p:cNvPr id="3" name="Content Placeholder 2"/>
          <p:cNvSpPr>
            <a:spLocks noGrp="1"/>
          </p:cNvSpPr>
          <p:nvPr>
            <p:ph idx="1"/>
          </p:nvPr>
        </p:nvSpPr>
        <p:spPr>
          <a:xfrm>
            <a:off x="551543" y="1204685"/>
            <a:ext cx="9579428" cy="5297715"/>
          </a:xfrm>
        </p:spPr>
        <p:txBody>
          <a:bodyPr>
            <a:normAutofit fontScale="62500" lnSpcReduction="20000"/>
          </a:bodyPr>
          <a:lstStyle/>
          <a:p>
            <a:pPr algn="just"/>
            <a:r>
              <a:rPr lang="ka-GE" dirty="0"/>
              <a:t>ტურბინა მუშაობს ავტომატურ რეჟიმში. </a:t>
            </a:r>
            <a:r>
              <a:rPr lang="ka-GE" dirty="0" err="1"/>
              <a:t>პროგრამირებადი</a:t>
            </a:r>
            <a:r>
              <a:rPr lang="ka-GE" dirty="0"/>
              <a:t> ლოგიკური კონტროლერი (</a:t>
            </a:r>
            <a:r>
              <a:rPr lang="en-US" dirty="0"/>
              <a:t>PLC) </a:t>
            </a:r>
            <a:r>
              <a:rPr lang="ka-GE" dirty="0"/>
              <a:t>აწარმოებს სამუშაო პარამეტრების მუდმივ კონტროლს სხვადასხვა სენსორების საშუალებით, ახდენს  ფაქტობრივი მნიშვნელობების დადგენილ მაჩვენებლებთან შედარებას და საჭირო საკონტროლო სიგნალებს გადასცემს ქარის ტურბინის კომპონენტებს. </a:t>
            </a:r>
          </a:p>
          <a:p>
            <a:pPr algn="just"/>
            <a:r>
              <a:rPr lang="ka-GE" dirty="0"/>
              <a:t>უქარო ამინდში ქარის ტურბინა იმყოფება უქმი სვლის რეჟიმში. მხოლოდ სხვადასხვა დამხმარე სისტემები ფუნქციონირებენ ან ააქტიურდებიან საჭიროებისამებრ, მაგალითად: გამათბობლები, კბილანების შეზეთვის სისტემა ან </a:t>
            </a:r>
            <a:r>
              <a:rPr lang="ka-GE" dirty="0" err="1"/>
              <a:t>პროგრამირებადი</a:t>
            </a:r>
            <a:r>
              <a:rPr lang="ka-GE" dirty="0"/>
              <a:t> ლოგიკური კონტროლერი, რომელიც ახდენს ქარის სიჩქარის საზომი სისტემიდან მიღებული მონაცემების კონტროლს. ყველა სხვა სისტემა გამორთულია და არ მოიხმარს ელექტროენერგიას. როტორი იმყოფება უქმი სვლის რეჟიმში. ქარის მინიმალური სამუშაო სიჩქარის მიღწევისთანავე ქარის ტურბინა გადადის "მზადყოფნის" რეჟიმში. ამ დროისთვის ყველა სისტემა ტესტირებულია, გონდოლა ბრუნდება ქარის მიმართულებით და როტორის ფრთებიც იწყებს ბრუნვას ქარის მიმართულებით. გარკვეული სიჩქარის მიღწევის შემდეგ, გენერატორი უკავშირდება ქსელს და ქარის ტურბინა იწყებს ენერგიის გამომუშავებას.</a:t>
            </a:r>
          </a:p>
          <a:p>
            <a:pPr algn="just"/>
            <a:r>
              <a:rPr lang="ka-GE" dirty="0"/>
              <a:t>ქარის დაბალის სიჩქარის შემთხვევაში ქარის ტურბინა მუშაობს  ნაწილობრივი დატვირთვით. ამ დროს როტორის ფრთები მთლიანად ქარის მიმართულებით ბრუნავს (ფრთების დაყენების კუთხე 0°). ქარის ტურბინის მიერ ენერგიის გამომუშავება დამოკიდებულია ქარის სიჩქარეზე.  </a:t>
            </a:r>
          </a:p>
          <a:p>
            <a:pPr algn="just"/>
            <a:r>
              <a:rPr lang="ka-GE" dirty="0"/>
              <a:t>ქარის ნომინალური სიჩქარის მიღწევისას ქარის ტურბინა გადადის ნომინალური დატვირთვის რეჟიმზე. იმ შემთხვევაში, თუ ქარის სიჩქარე მზარდია, სიჩქარის რეგულატორი ცვლის როტორის ფრთის დაყენების კუთხეს ისე, რომ როტორის სიჩქარე და ქარის ტურბინის მიერ გამომუშავებული ენერგია რჩება უცვლელი.  </a:t>
            </a:r>
          </a:p>
          <a:p>
            <a:pPr algn="just"/>
            <a:r>
              <a:rPr lang="ka-GE" dirty="0"/>
              <a:t>ქარის მიმართულების გაზომვის მიზნით </a:t>
            </a:r>
            <a:r>
              <a:rPr lang="ka-GE" dirty="0" err="1"/>
              <a:t>მილისის</a:t>
            </a:r>
            <a:r>
              <a:rPr lang="ka-GE" dirty="0"/>
              <a:t> სიმაღლეზე განთავსებულია ორი საზომი სისტემა. მათგან მხოლოდ ერთი სისტემა გამოიყენება მართვის სისტემისთვის, ხოლო მეორე საზომი სისტემის მეშვეობით ხდება პირველი სისტემის მუშაობის მონიტორინგი და მხოლოდ ამ უკანასკნელის ავარიული გაჩერების შემთხვევაში გადადის სამუშაო რეჟიმზე. </a:t>
            </a:r>
          </a:p>
          <a:p>
            <a:pPr algn="just"/>
            <a:r>
              <a:rPr lang="ka-GE" dirty="0"/>
              <a:t>როტორისგან შთანთქმული ქარის ენერგია გარდაიქმნება ელექტროენერგიად საკონტაქტო </a:t>
            </a:r>
            <a:r>
              <a:rPr lang="ka-GE" dirty="0" err="1"/>
              <a:t>რგოლებიანი</a:t>
            </a:r>
            <a:r>
              <a:rPr lang="ka-GE" dirty="0"/>
              <a:t> როტორით აღჭურვილი ორმაგი კვების ასინქრონული მანქანის მეშვეობით. მისი </a:t>
            </a:r>
            <a:r>
              <a:rPr lang="ka-GE" dirty="0" err="1"/>
              <a:t>სტატორი</a:t>
            </a:r>
            <a:r>
              <a:rPr lang="ka-GE" dirty="0"/>
              <a:t> პირდაპირ არის მიერთებული საშუალო ძაბვის ტრანსფორმატორთან, ხოლო მისი როტორი -  სპეციალურად კონტროლირებადი სიხშირის გადამყვანის საშუალებით. აღნიშნული წარმოადგენს მნიშვნელოვან უპირატესობას, რაც იძლევა იმის საშუალებას, რომ გენერატორმა იმუშაოს მისთვის განსაზღვრული სინქრონული სიჩქარის ფარგლებში.</a:t>
            </a:r>
          </a:p>
          <a:p>
            <a:endParaRPr lang="en-US" dirty="0"/>
          </a:p>
        </p:txBody>
      </p:sp>
    </p:spTree>
    <p:extLst>
      <p:ext uri="{BB962C8B-B14F-4D97-AF65-F5344CB8AC3E}">
        <p14:creationId xmlns:p14="http://schemas.microsoft.com/office/powerpoint/2010/main" val="1258859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742" y="409175"/>
            <a:ext cx="4499429" cy="839053"/>
          </a:xfrm>
        </p:spPr>
        <p:txBody>
          <a:bodyPr/>
          <a:lstStyle/>
          <a:p>
            <a:r>
              <a:rPr lang="ka-GE" sz="2800" dirty="0" smtClean="0">
                <a:solidFill>
                  <a:srgbClr val="FFFF00"/>
                </a:solidFill>
              </a:rPr>
              <a:t>110 </a:t>
            </a:r>
            <a:r>
              <a:rPr lang="ka-GE" sz="2800" dirty="0">
                <a:solidFill>
                  <a:srgbClr val="FFFF00"/>
                </a:solidFill>
              </a:rPr>
              <a:t>კვ ძაბვის ქვესადგური </a:t>
            </a:r>
            <a:endParaRPr lang="en-US" sz="2800" dirty="0">
              <a:solidFill>
                <a:srgbClr val="FFFF00"/>
              </a:solidFill>
            </a:endParaRPr>
          </a:p>
        </p:txBody>
      </p:sp>
      <p:sp>
        <p:nvSpPr>
          <p:cNvPr id="3" name="Content Placeholder 2"/>
          <p:cNvSpPr>
            <a:spLocks noGrp="1"/>
          </p:cNvSpPr>
          <p:nvPr>
            <p:ph idx="1"/>
          </p:nvPr>
        </p:nvSpPr>
        <p:spPr>
          <a:xfrm>
            <a:off x="246741" y="1349829"/>
            <a:ext cx="10261601" cy="4767942"/>
          </a:xfrm>
        </p:spPr>
        <p:txBody>
          <a:bodyPr>
            <a:normAutofit fontScale="92500" lnSpcReduction="10000"/>
          </a:bodyPr>
          <a:lstStyle/>
          <a:p>
            <a:pPr marL="0" marR="0" indent="0" algn="just">
              <a:spcBef>
                <a:spcPts val="600"/>
              </a:spcBef>
              <a:spcAft>
                <a:spcPts val="600"/>
              </a:spcAft>
              <a:buNone/>
            </a:pPr>
            <a:r>
              <a:rPr lang="ka-GE" dirty="0">
                <a:ea typeface="Calibri" panose="020F0502020204030204" pitchFamily="34" charset="0"/>
                <a:cs typeface="Sylfaen" panose="010A0502050306030303" pitchFamily="18" charset="0"/>
              </a:rPr>
              <a:t>წინასწარი საპროექტო გადაწყვეტებით გამომუშავებული ელექტრონერგიის ჩართვა მოხდება </a:t>
            </a:r>
            <a:r>
              <a:rPr lang="ka-GE" dirty="0">
                <a:ea typeface="Calibri" panose="020F0502020204030204" pitchFamily="34" charset="0"/>
                <a:cs typeface="Times New Roman" panose="02020603050405020304" pitchFamily="18" charset="0"/>
              </a:rPr>
              <a:t>სს „ენერგო პრო ჯორჯია“-ს კუთვნილ (სადგურ მეტეხის მიმდებარე ტერიტორია) 110 კვ ძაბვის ქ/ს-ში. </a:t>
            </a:r>
            <a:endParaRPr lang="en-US" dirty="0">
              <a:latin typeface="Sylfaen" panose="010A0502050306030303" pitchFamily="18" charset="0"/>
              <a:ea typeface="Calibri" panose="020F0502020204030204" pitchFamily="34" charset="0"/>
              <a:cs typeface="Times New Roman" panose="02020603050405020304" pitchFamily="18" charset="0"/>
            </a:endParaRPr>
          </a:p>
          <a:p>
            <a:pPr marL="0" indent="0" algn="just">
              <a:spcBef>
                <a:spcPts val="0"/>
              </a:spcBef>
              <a:buNone/>
            </a:pPr>
            <a:r>
              <a:rPr lang="ka-GE" dirty="0">
                <a:ea typeface="Calibri" panose="020F0502020204030204" pitchFamily="34" charset="0"/>
                <a:cs typeface="Sylfaen" panose="010A0502050306030303" pitchFamily="18" charset="0"/>
              </a:rPr>
              <a:t>დღეისათვის მიმდინარეობს </a:t>
            </a:r>
            <a:r>
              <a:rPr lang="ka-GE" dirty="0" err="1">
                <a:ea typeface="Calibri" panose="020F0502020204030204" pitchFamily="34" charset="0"/>
                <a:cs typeface="Sylfaen" panose="010A0502050306030303" pitchFamily="18" charset="0"/>
              </a:rPr>
              <a:t>ნიგოზას</a:t>
            </a:r>
            <a:r>
              <a:rPr lang="ka-GE" dirty="0">
                <a:ea typeface="Calibri" panose="020F0502020204030204" pitchFamily="34" charset="0"/>
                <a:cs typeface="Sylfaen" panose="010A0502050306030303" pitchFamily="18" charset="0"/>
              </a:rPr>
              <a:t> ელექტროსადგურის ქვესადგურის დეტალური პროექტის მომზადება. წინასწარი საპროექტო გადაწყვეტებით, ქვესადგურში დაპროექტებული იქნება შემდეგი ინფრასტრუქტურა: </a:t>
            </a:r>
            <a:endParaRPr lang="en-US" dirty="0">
              <a:latin typeface="Sylfaen" panose="010A0502050306030303" pitchFamily="18" charset="0"/>
              <a:ea typeface="Calibri" panose="020F0502020204030204" pitchFamily="34" charset="0"/>
              <a:cs typeface="Times New Roman" panose="02020603050405020304" pitchFamily="18" charset="0"/>
            </a:endParaRPr>
          </a:p>
          <a:p>
            <a:pPr lvl="0" algn="just">
              <a:spcBef>
                <a:spcPts val="0"/>
              </a:spcBef>
              <a:spcAft>
                <a:spcPts val="990"/>
              </a:spcAft>
              <a:buFont typeface="Symbol" panose="05050102010706020507" pitchFamily="18" charset="2"/>
              <a:buChar char=""/>
            </a:pPr>
            <a:r>
              <a:rPr lang="ka-GE" dirty="0">
                <a:ea typeface="Calibri" panose="020F0502020204030204" pitchFamily="34" charset="0"/>
                <a:cs typeface="Sylfaen" panose="010A0502050306030303" pitchFamily="18" charset="0"/>
              </a:rPr>
              <a:t>ამომრთველების სისტემა; </a:t>
            </a:r>
            <a:endParaRPr lang="en-US" dirty="0">
              <a:latin typeface="Sylfaen" panose="010A0502050306030303" pitchFamily="18" charset="0"/>
              <a:ea typeface="Calibri" panose="020F0502020204030204" pitchFamily="34" charset="0"/>
              <a:cs typeface="Times New Roman" panose="02020603050405020304" pitchFamily="18" charset="0"/>
            </a:endParaRPr>
          </a:p>
          <a:p>
            <a:pPr lvl="0" algn="just">
              <a:spcBef>
                <a:spcPts val="0"/>
              </a:spcBef>
              <a:spcAft>
                <a:spcPts val="990"/>
              </a:spcAft>
              <a:buFont typeface="Symbol" panose="05050102010706020507" pitchFamily="18" charset="2"/>
              <a:buChar char=""/>
            </a:pPr>
            <a:r>
              <a:rPr lang="ka-GE" dirty="0">
                <a:ea typeface="Calibri" panose="020F0502020204030204" pitchFamily="34" charset="0"/>
                <a:cs typeface="Sylfaen" panose="010A0502050306030303" pitchFamily="18" charset="0"/>
              </a:rPr>
              <a:t>ერთი 80 მვა ზეთიანი ტრანსფორმატორი; </a:t>
            </a:r>
            <a:endParaRPr lang="en-US" dirty="0">
              <a:latin typeface="Sylfaen" panose="010A0502050306030303" pitchFamily="18" charset="0"/>
              <a:ea typeface="Calibri" panose="020F0502020204030204" pitchFamily="34" charset="0"/>
              <a:cs typeface="Times New Roman" panose="02020603050405020304" pitchFamily="18" charset="0"/>
            </a:endParaRPr>
          </a:p>
          <a:p>
            <a:pPr lvl="0" algn="just">
              <a:spcBef>
                <a:spcPts val="0"/>
              </a:spcBef>
              <a:spcAft>
                <a:spcPts val="990"/>
              </a:spcAft>
              <a:buFont typeface="Symbol" panose="05050102010706020507" pitchFamily="18" charset="2"/>
              <a:buChar char=""/>
            </a:pPr>
            <a:r>
              <a:rPr lang="ka-GE" dirty="0">
                <a:ea typeface="Calibri" panose="020F0502020204030204" pitchFamily="34" charset="0"/>
                <a:cs typeface="Sylfaen" panose="010A0502050306030303" pitchFamily="18" charset="0"/>
              </a:rPr>
              <a:t>სადენების და გაყვანილობების სისტემები; </a:t>
            </a:r>
            <a:endParaRPr lang="en-US" dirty="0">
              <a:latin typeface="Sylfaen" panose="010A0502050306030303" pitchFamily="18" charset="0"/>
              <a:ea typeface="Calibri" panose="020F0502020204030204" pitchFamily="34" charset="0"/>
              <a:cs typeface="Times New Roman" panose="02020603050405020304" pitchFamily="18" charset="0"/>
            </a:endParaRPr>
          </a:p>
          <a:p>
            <a:pPr lvl="0" algn="just">
              <a:spcBef>
                <a:spcPts val="0"/>
              </a:spcBef>
              <a:spcAft>
                <a:spcPts val="990"/>
              </a:spcAft>
              <a:buFont typeface="Symbol" panose="05050102010706020507" pitchFamily="18" charset="2"/>
              <a:buChar char=""/>
            </a:pPr>
            <a:r>
              <a:rPr lang="ka-GE" dirty="0">
                <a:ea typeface="Calibri" panose="020F0502020204030204" pitchFamily="34" charset="0"/>
                <a:cs typeface="Sylfaen" panose="010A0502050306030303" pitchFamily="18" charset="0"/>
              </a:rPr>
              <a:t>სათანადო SCADA და ტელეკომუნიკაციის </a:t>
            </a:r>
            <a:r>
              <a:rPr lang="ka-GE" dirty="0" smtClean="0">
                <a:ea typeface="Calibri" panose="020F0502020204030204" pitchFamily="34" charset="0"/>
                <a:cs typeface="Sylfaen" panose="010A0502050306030303" pitchFamily="18" charset="0"/>
              </a:rPr>
              <a:t>მოწყობილობა</a:t>
            </a:r>
            <a:r>
              <a:rPr lang="ka-GE" dirty="0">
                <a:ea typeface="Calibri" panose="020F0502020204030204" pitchFamily="34" charset="0"/>
                <a:cs typeface="Sylfaen" panose="010A0502050306030303" pitchFamily="18" charset="0"/>
              </a:rPr>
              <a:t>; </a:t>
            </a:r>
            <a:endParaRPr lang="en-US" dirty="0">
              <a:latin typeface="Sylfaen" panose="010A0502050306030303" pitchFamily="18" charset="0"/>
              <a:ea typeface="Calibri" panose="020F0502020204030204" pitchFamily="34" charset="0"/>
              <a:cs typeface="Times New Roman" panose="02020603050405020304" pitchFamily="18" charset="0"/>
            </a:endParaRPr>
          </a:p>
          <a:p>
            <a:pPr lvl="0" algn="just">
              <a:spcBef>
                <a:spcPts val="0"/>
              </a:spcBef>
              <a:spcAft>
                <a:spcPts val="990"/>
              </a:spcAft>
              <a:buFont typeface="Symbol" panose="05050102010706020507" pitchFamily="18" charset="2"/>
              <a:buChar char=""/>
            </a:pPr>
            <a:r>
              <a:rPr lang="ka-GE" dirty="0">
                <a:ea typeface="Calibri" panose="020F0502020204030204" pitchFamily="34" charset="0"/>
                <a:cs typeface="Sylfaen" panose="010A0502050306030303" pitchFamily="18" charset="0"/>
              </a:rPr>
              <a:t>მართვის დაცვისა და აღრიცხვის სათანადო მოწყობილობა; </a:t>
            </a:r>
            <a:endParaRPr lang="en-US" dirty="0">
              <a:latin typeface="Sylfaen" panose="010A0502050306030303" pitchFamily="18" charset="0"/>
              <a:ea typeface="Calibri" panose="020F0502020204030204" pitchFamily="34" charset="0"/>
              <a:cs typeface="Times New Roman" panose="02020603050405020304" pitchFamily="18" charset="0"/>
            </a:endParaRPr>
          </a:p>
          <a:p>
            <a:pPr lvl="0" algn="just">
              <a:spcBef>
                <a:spcPts val="0"/>
              </a:spcBef>
              <a:buFont typeface="Symbol" panose="05050102010706020507" pitchFamily="18" charset="2"/>
              <a:buChar char=""/>
            </a:pPr>
            <a:r>
              <a:rPr lang="ka-GE" dirty="0">
                <a:ea typeface="Calibri" panose="020F0502020204030204" pitchFamily="34" charset="0"/>
                <a:cs typeface="Sylfaen" panose="010A0502050306030303" pitchFamily="18" charset="0"/>
              </a:rPr>
              <a:t>სათანადო დამხმარე შენობა-ნაგებობები, საჭირო გზები, საძირკვლები და სხვა სახის სამშენებლო სამუშაოები. </a:t>
            </a:r>
            <a:endParaRPr lang="ka-GE" dirty="0">
              <a:latin typeface="Sylfaen" panose="010A0502050306030303" pitchFamily="18" charset="0"/>
              <a:ea typeface="Calibri" panose="020F0502020204030204" pitchFamily="34" charset="0"/>
              <a:cs typeface="Times New Roman" panose="02020603050405020304" pitchFamily="18" charset="0"/>
            </a:endParaRPr>
          </a:p>
          <a:p>
            <a:pPr marL="0" lvl="0" indent="0" algn="just">
              <a:spcBef>
                <a:spcPts val="0"/>
              </a:spcBef>
              <a:buNone/>
            </a:pPr>
            <a:r>
              <a:rPr lang="ka-GE" dirty="0" smtClean="0">
                <a:ea typeface="Calibri" panose="020F0502020204030204" pitchFamily="34" charset="0"/>
                <a:cs typeface="Sylfaen" panose="010A0502050306030303" pitchFamily="18" charset="0"/>
              </a:rPr>
              <a:t>ქვესადგურის </a:t>
            </a:r>
            <a:r>
              <a:rPr lang="ka-GE" dirty="0">
                <a:ea typeface="Calibri" panose="020F0502020204030204" pitchFamily="34" charset="0"/>
                <a:cs typeface="Sylfaen" panose="010A0502050306030303" pitchFamily="18" charset="0"/>
              </a:rPr>
              <a:t>მიერ დაკავებული ტერიტორიის საერთო ფართობი იქნება 0.4-0.5  ჰა. </a:t>
            </a:r>
            <a:r>
              <a:rPr lang="ka-GE" dirty="0">
                <a:ea typeface="Calibri" panose="020F0502020204030204" pitchFamily="34" charset="0"/>
                <a:cs typeface="Times New Roman" panose="02020603050405020304" pitchFamily="18" charset="0"/>
              </a:rPr>
              <a:t>ქვესადგურს მოემსახურება ორი პირი: ერთი ქვესადგურის მორიგე და ერთი ინჟინერი.</a:t>
            </a:r>
            <a:endParaRPr lang="en-US" dirty="0">
              <a:latin typeface="Sylfaen" panose="010A0502050306030303"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26630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40" y="583347"/>
            <a:ext cx="4854803" cy="563282"/>
          </a:xfrm>
        </p:spPr>
        <p:txBody>
          <a:bodyPr/>
          <a:lstStyle/>
          <a:p>
            <a:r>
              <a:rPr lang="ka-GE" sz="3200" dirty="0" smtClean="0">
                <a:solidFill>
                  <a:srgbClr val="FFFF00"/>
                </a:solidFill>
              </a:rPr>
              <a:t>სამშენებლო </a:t>
            </a:r>
            <a:r>
              <a:rPr lang="ka-GE" sz="3200" dirty="0">
                <a:solidFill>
                  <a:srgbClr val="FFFF00"/>
                </a:solidFill>
              </a:rPr>
              <a:t>სამუშაოები </a:t>
            </a:r>
            <a:endParaRPr lang="en-US" sz="3200" dirty="0">
              <a:solidFill>
                <a:srgbClr val="FFFF00"/>
              </a:solidFill>
            </a:endParaRPr>
          </a:p>
        </p:txBody>
      </p:sp>
      <p:sp>
        <p:nvSpPr>
          <p:cNvPr id="3" name="Content Placeholder 2"/>
          <p:cNvSpPr>
            <a:spLocks noGrp="1"/>
          </p:cNvSpPr>
          <p:nvPr>
            <p:ph idx="1"/>
          </p:nvPr>
        </p:nvSpPr>
        <p:spPr>
          <a:xfrm>
            <a:off x="167140" y="1632004"/>
            <a:ext cx="10312174" cy="4195481"/>
          </a:xfrm>
        </p:spPr>
        <p:txBody>
          <a:bodyPr>
            <a:normAutofit lnSpcReduction="10000"/>
          </a:bodyPr>
          <a:lstStyle/>
          <a:p>
            <a:pPr algn="just"/>
            <a:r>
              <a:rPr lang="ka-GE" dirty="0"/>
              <a:t>მშენებლობის მაქსიმალური ვადა განსაზღვრულია 15-16 თვე. თუმცა გზშ-ს ფარგლებში აღებულია 24, სადაც ძირითად სამუშაოებთან ერთად გათვალისწინებულია  მოსამზადებელი სამუშაოები,  სარეკულტივაციო სამუშაოები და </a:t>
            </a:r>
            <a:r>
              <a:rPr lang="ka-GE" dirty="0" smtClean="0"/>
              <a:t>ქარის ელ. სადგურის </a:t>
            </a:r>
            <a:r>
              <a:rPr lang="ka-GE" dirty="0"/>
              <a:t>საცდელი გაშვების პერიოდ. სამუშაო დღეთა რაოდენობად მიღებულია 300 დღე/წელ. ამ პერიოდის განმავლობაში მშენებლობაზე დასაქმდება დაახლოებით 40-50 ადამიანი. </a:t>
            </a:r>
          </a:p>
          <a:p>
            <a:pPr algn="just"/>
            <a:r>
              <a:rPr lang="ka-GE" dirty="0"/>
              <a:t>სამშენებლო ბანაკის ადგილმდებარეობა დაზუსტება მშენებელი კონტრაქტორის გამოვლენის შემდეგ, მაგრამ წინაწარი მოსაზრებებით, ამ მიზნით გამოყენებული იქნება </a:t>
            </a:r>
            <a:r>
              <a:rPr lang="ka-GE" dirty="0" err="1"/>
              <a:t>კვერნაკის</a:t>
            </a:r>
            <a:r>
              <a:rPr lang="ka-GE" dirty="0"/>
              <a:t> ქედის თხემზე შერჩეული </a:t>
            </a:r>
            <a:r>
              <a:rPr lang="ka-GE" dirty="0" smtClean="0"/>
              <a:t>ტერიტორია, </a:t>
            </a:r>
            <a:r>
              <a:rPr lang="ka-GE" dirty="0"/>
              <a:t>რომლის მიახლოებითი  ფართობი შეადგენს 2.0 ჰა-ს. ტერიტორია თავისუფალია ხე მცენარეებისაგან, ხოლო ნიადაგის ნაყოფიერი ფენა ძალზე მწირია, ფენის სისქე საშუალოდ შეადგენს 5 სმ-ს. ჩრდილოეთის ფერდობის ქვედა ნიშნულებზე მდებარეობს ნადარბაზევის ტბა, რაც გათვალისწინებული იქნება ბანაკის ჩამდინარე წყლების მართვის პირობების განსაზღვრის პროცესში.</a:t>
            </a:r>
          </a:p>
        </p:txBody>
      </p:sp>
    </p:spTree>
    <p:extLst>
      <p:ext uri="{BB962C8B-B14F-4D97-AF65-F5344CB8AC3E}">
        <p14:creationId xmlns:p14="http://schemas.microsoft.com/office/powerpoint/2010/main" val="2181923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739" y="423690"/>
            <a:ext cx="4012975" cy="577796"/>
          </a:xfrm>
        </p:spPr>
        <p:txBody>
          <a:bodyPr/>
          <a:lstStyle/>
          <a:p>
            <a:r>
              <a:rPr lang="ka-GE" sz="3200" dirty="0" smtClean="0">
                <a:solidFill>
                  <a:srgbClr val="FFFF00"/>
                </a:solidFill>
              </a:rPr>
              <a:t>მისასვლელი გზები</a:t>
            </a:r>
            <a:endParaRPr lang="en-US" sz="3200" dirty="0">
              <a:solidFill>
                <a:srgbClr val="FFFF00"/>
              </a:solidFill>
            </a:endParaRPr>
          </a:p>
        </p:txBody>
      </p:sp>
      <p:sp>
        <p:nvSpPr>
          <p:cNvPr id="3" name="Content Placeholder 2"/>
          <p:cNvSpPr>
            <a:spLocks noGrp="1"/>
          </p:cNvSpPr>
          <p:nvPr>
            <p:ph idx="1"/>
          </p:nvPr>
        </p:nvSpPr>
        <p:spPr>
          <a:xfrm>
            <a:off x="268739" y="1298175"/>
            <a:ext cx="10036404" cy="4195481"/>
          </a:xfrm>
        </p:spPr>
        <p:txBody>
          <a:bodyPr>
            <a:normAutofit/>
          </a:bodyPr>
          <a:lstStyle/>
          <a:p>
            <a:pPr algn="just"/>
            <a:r>
              <a:rPr lang="ka-GE" dirty="0"/>
              <a:t>საპროექტო ტერიტორია მდებარეობს აღმოსავლეთი-დასავლეთის საავტომობილო მაგისტრალის (</a:t>
            </a:r>
            <a:r>
              <a:rPr lang="en-US" dirty="0"/>
              <a:t>S1/E60) </a:t>
            </a:r>
            <a:r>
              <a:rPr lang="ka-GE" dirty="0"/>
              <a:t>სიახლოვეს. ქარის ტურბინა გენერატორების ქვეყანაში შემოტანა ხელსაყრელია ფოთის საზღვაო ნავსადგურიდან, საიდანაც საპროექტო ტერიტორიაზე ტრანსპორტირება მოხდება საავტომობილო ტრანსპორტით ზემოთ აღნიშნული საავტომობილო მაგისტრალის გამოყენებით. ფოთის საზღვაო ნავსადგურსა და </a:t>
            </a:r>
            <a:r>
              <a:rPr lang="ka-GE" dirty="0" err="1"/>
              <a:t>ნიგოზას</a:t>
            </a:r>
            <a:r>
              <a:rPr lang="ka-GE" dirty="0"/>
              <a:t> ქარის ელექტროსადგურის ტერიტორიაზე მისასვლელი გზის საწყის წერტილამდე მანძილი დაახლოებით შეადგენს 270 კმ-ს.  </a:t>
            </a:r>
          </a:p>
          <a:p>
            <a:pPr algn="just"/>
            <a:r>
              <a:rPr lang="ka-GE" dirty="0"/>
              <a:t>საპროექტო არეალში დღეისათვის არსებობს გრუნტის გზები, რომელთა გამოყენება შესაძლებელი იქნება მშენებლობის მობილიზაციის პროცესში, მაგრამ მშენებლობის ფაზისათვის საჭირო იქნება მნიშვნელოვანი სარეაბილიტაციო და გაფართოების სამუშაოების ჩატარება. გარდა აღნიშნულისა, ქარის ტურბინების სამშენებლო მოედნებთან მისასვლელად საჭირო იქნება ახალი გზების მოწყობა. </a:t>
            </a:r>
            <a:endParaRPr lang="en-US" dirty="0"/>
          </a:p>
        </p:txBody>
      </p:sp>
    </p:spTree>
    <p:extLst>
      <p:ext uri="{BB962C8B-B14F-4D97-AF65-F5344CB8AC3E}">
        <p14:creationId xmlns:p14="http://schemas.microsoft.com/office/powerpoint/2010/main" val="2412130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033" y="284352"/>
            <a:ext cx="8959476" cy="1056768"/>
          </a:xfrm>
        </p:spPr>
        <p:txBody>
          <a:bodyPr/>
          <a:lstStyle/>
          <a:p>
            <a:pPr algn="ctr"/>
            <a:r>
              <a:rPr lang="ka-GE" sz="2800" dirty="0" smtClean="0">
                <a:solidFill>
                  <a:srgbClr val="FFFF00"/>
                </a:solidFill>
              </a:rPr>
              <a:t>გარემოზე </a:t>
            </a:r>
            <a:r>
              <a:rPr lang="ka-GE" sz="2800" dirty="0">
                <a:solidFill>
                  <a:srgbClr val="FFFF00"/>
                </a:solidFill>
              </a:rPr>
              <a:t>მოსალოდნელი </a:t>
            </a:r>
            <a:r>
              <a:rPr lang="ka-GE" sz="2800" dirty="0" smtClean="0">
                <a:solidFill>
                  <a:srgbClr val="FFFF00"/>
                </a:solidFill>
              </a:rPr>
              <a:t>ზემოქმედების დახასიათება მშენებლობის ეტაპზე</a:t>
            </a:r>
            <a:endParaRPr lang="en-US" sz="2800" dirty="0">
              <a:solidFill>
                <a:srgbClr val="FFFF00"/>
              </a:solidFill>
            </a:endParaRPr>
          </a:p>
        </p:txBody>
      </p:sp>
      <p:sp>
        <p:nvSpPr>
          <p:cNvPr id="3" name="Content Placeholder 2"/>
          <p:cNvSpPr>
            <a:spLocks noGrp="1"/>
          </p:cNvSpPr>
          <p:nvPr>
            <p:ph idx="1"/>
          </p:nvPr>
        </p:nvSpPr>
        <p:spPr>
          <a:xfrm>
            <a:off x="252549" y="1634310"/>
            <a:ext cx="11730445" cy="4535713"/>
          </a:xfrm>
        </p:spPr>
        <p:txBody>
          <a:bodyPr>
            <a:normAutofit fontScale="85000" lnSpcReduction="20000"/>
          </a:bodyPr>
          <a:lstStyle/>
          <a:p>
            <a:pPr marL="0" indent="0">
              <a:buNone/>
            </a:pPr>
            <a:r>
              <a:rPr lang="ka-GE" dirty="0" smtClean="0"/>
              <a:t>•	ატმოსფერულ ჰაერში მავნე ნივთიერებების ემისიები და ხმაურის გავრცელება;</a:t>
            </a:r>
          </a:p>
          <a:p>
            <a:pPr marL="0" indent="0">
              <a:buNone/>
            </a:pPr>
            <a:r>
              <a:rPr lang="ka-GE" dirty="0" smtClean="0"/>
              <a:t>•</a:t>
            </a:r>
            <a:r>
              <a:rPr lang="ka-GE" dirty="0"/>
              <a:t>	ზემოქმედება გეოლოგიურ გარემოზე;</a:t>
            </a:r>
          </a:p>
          <a:p>
            <a:pPr marL="0" indent="0">
              <a:buNone/>
            </a:pPr>
            <a:r>
              <a:rPr lang="ka-GE" dirty="0"/>
              <a:t>•	ზემოქმედება წყლის გარემოზე;</a:t>
            </a:r>
          </a:p>
          <a:p>
            <a:pPr marL="0" indent="0">
              <a:buNone/>
            </a:pPr>
            <a:r>
              <a:rPr lang="ka-GE" dirty="0"/>
              <a:t>•	ზემოქმედება ბიოლოგიურ გარემოზე, მათ შორის მცენარეულ საფარზე, ცხოველთა სახეობებზე და მათ საბინადრო ადგილებზე;</a:t>
            </a:r>
          </a:p>
          <a:p>
            <a:pPr marL="0" indent="0">
              <a:buNone/>
            </a:pPr>
            <a:r>
              <a:rPr lang="ka-GE" dirty="0"/>
              <a:t>•	ზემოქმედება ნიადაგის ნაყოფიერ ფენაზე, დაბინძურების რისკები; </a:t>
            </a:r>
          </a:p>
          <a:p>
            <a:pPr marL="0" indent="0">
              <a:buNone/>
            </a:pPr>
            <a:r>
              <a:rPr lang="ka-GE" dirty="0"/>
              <a:t>•	ვიზუალურ-ლანდშაფტური ზემოქმედება;</a:t>
            </a:r>
          </a:p>
          <a:p>
            <a:pPr marL="0" indent="0">
              <a:buNone/>
            </a:pPr>
            <a:r>
              <a:rPr lang="ka-GE" dirty="0"/>
              <a:t>•	ნარჩენების წარმოქმნის და მართვის შედეგად მოსალოდნელი ზემოქმედება;</a:t>
            </a:r>
          </a:p>
          <a:p>
            <a:pPr marL="0" indent="0">
              <a:buNone/>
            </a:pPr>
            <a:r>
              <a:rPr lang="ka-GE" dirty="0"/>
              <a:t>•	ზემოქმედება ადამიანის ჯანმრთელობასა და უსაფრთხოებაზე;</a:t>
            </a:r>
          </a:p>
          <a:p>
            <a:pPr marL="0" indent="0">
              <a:buNone/>
            </a:pPr>
            <a:r>
              <a:rPr lang="ka-GE" dirty="0"/>
              <a:t>•	ზემოქმედება სატრანსპორტო ნაკადებზე;</a:t>
            </a:r>
          </a:p>
          <a:p>
            <a:pPr marL="0" indent="0">
              <a:buNone/>
            </a:pPr>
            <a:r>
              <a:rPr lang="ka-GE" dirty="0"/>
              <a:t>•	ზემოქმედება არსებულ ინფრასტრუქტურულ ობიექტებზე;</a:t>
            </a:r>
          </a:p>
          <a:p>
            <a:pPr marL="0" indent="0">
              <a:buNone/>
            </a:pPr>
            <a:r>
              <a:rPr lang="ka-GE" dirty="0"/>
              <a:t>•	ისტორიულ-კულტურულ და არქეოლოგიურ ძეგლებზე ზემოქმედების რისკები;</a:t>
            </a:r>
          </a:p>
          <a:p>
            <a:pPr marL="0" indent="0">
              <a:buNone/>
            </a:pPr>
            <a:r>
              <a:rPr lang="ka-GE" dirty="0"/>
              <a:t>•	</a:t>
            </a:r>
            <a:r>
              <a:rPr lang="ka-GE" dirty="0" err="1"/>
              <a:t>ტრანსასაზღვრო</a:t>
            </a:r>
            <a:r>
              <a:rPr lang="ka-GE" dirty="0"/>
              <a:t> ზემოქმედება; </a:t>
            </a:r>
          </a:p>
          <a:p>
            <a:pPr marL="0" indent="0">
              <a:buNone/>
            </a:pPr>
            <a:r>
              <a:rPr lang="ka-GE" dirty="0"/>
              <a:t>•	კუმულაციური ზემოქმედება.</a:t>
            </a:r>
          </a:p>
          <a:p>
            <a:pPr marL="0" indent="0">
              <a:buNone/>
            </a:pPr>
            <a:endParaRPr lang="ka-GE" dirty="0" smtClean="0"/>
          </a:p>
          <a:p>
            <a:endParaRPr lang="en-US" dirty="0"/>
          </a:p>
        </p:txBody>
      </p:sp>
    </p:spTree>
    <p:extLst>
      <p:ext uri="{BB962C8B-B14F-4D97-AF65-F5344CB8AC3E}">
        <p14:creationId xmlns:p14="http://schemas.microsoft.com/office/powerpoint/2010/main" val="2302935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648" y="844604"/>
            <a:ext cx="9404723" cy="824539"/>
          </a:xfrm>
        </p:spPr>
        <p:txBody>
          <a:bodyPr/>
          <a:lstStyle/>
          <a:p>
            <a:pPr algn="ctr"/>
            <a:r>
              <a:rPr lang="ka-GE" sz="2800" dirty="0">
                <a:solidFill>
                  <a:srgbClr val="FFFF00"/>
                </a:solidFill>
              </a:rPr>
              <a:t>გარემოზე მოსალოდნელი ზემოქმედების დახასიათება </a:t>
            </a:r>
            <a:r>
              <a:rPr lang="ka-GE" sz="2800" dirty="0" smtClean="0">
                <a:solidFill>
                  <a:srgbClr val="FFFF00"/>
                </a:solidFill>
              </a:rPr>
              <a:t>ექსპლუატაციის ეტაპზე</a:t>
            </a:r>
            <a:endParaRPr lang="en-US" sz="2800" dirty="0">
              <a:solidFill>
                <a:srgbClr val="FFFF00"/>
              </a:solidFill>
            </a:endParaRPr>
          </a:p>
        </p:txBody>
      </p:sp>
      <p:sp>
        <p:nvSpPr>
          <p:cNvPr id="3" name="Content Placeholder 2"/>
          <p:cNvSpPr>
            <a:spLocks noGrp="1"/>
          </p:cNvSpPr>
          <p:nvPr>
            <p:ph idx="1"/>
          </p:nvPr>
        </p:nvSpPr>
        <p:spPr>
          <a:xfrm>
            <a:off x="1005830" y="2560919"/>
            <a:ext cx="8946541" cy="2069140"/>
          </a:xfrm>
        </p:spPr>
        <p:txBody>
          <a:bodyPr/>
          <a:lstStyle/>
          <a:p>
            <a:r>
              <a:rPr lang="ka-GE" dirty="0" smtClean="0"/>
              <a:t>ზემოქმედება </a:t>
            </a:r>
            <a:r>
              <a:rPr lang="ka-GE" dirty="0"/>
              <a:t>ბიოლოგიურ გარემოზე (ფრინველები და ხელფრთიანები)</a:t>
            </a:r>
          </a:p>
          <a:p>
            <a:r>
              <a:rPr lang="ka-GE" dirty="0" smtClean="0"/>
              <a:t>ხმაურის </a:t>
            </a:r>
            <a:r>
              <a:rPr lang="ka-GE" dirty="0"/>
              <a:t>გავრცელება;</a:t>
            </a:r>
          </a:p>
          <a:p>
            <a:r>
              <a:rPr lang="ka-GE" dirty="0" smtClean="0"/>
              <a:t>ჩრდილის </a:t>
            </a:r>
            <a:r>
              <a:rPr lang="ka-GE" dirty="0"/>
              <a:t>ციმციმით გამოწვეული ზემოქმედება;</a:t>
            </a:r>
          </a:p>
          <a:p>
            <a:r>
              <a:rPr lang="ka-GE" dirty="0" smtClean="0"/>
              <a:t>ყინულის </a:t>
            </a:r>
            <a:r>
              <a:rPr lang="ka-GE" dirty="0"/>
              <a:t>ცვენა; </a:t>
            </a:r>
            <a:endParaRPr lang="en-US" dirty="0"/>
          </a:p>
        </p:txBody>
      </p:sp>
    </p:spTree>
    <p:extLst>
      <p:ext uri="{BB962C8B-B14F-4D97-AF65-F5344CB8AC3E}">
        <p14:creationId xmlns:p14="http://schemas.microsoft.com/office/powerpoint/2010/main" val="3970492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22" y="339636"/>
            <a:ext cx="2029097" cy="635726"/>
          </a:xfrm>
        </p:spPr>
        <p:txBody>
          <a:bodyPr/>
          <a:lstStyle/>
          <a:p>
            <a:pPr algn="r"/>
            <a:r>
              <a:rPr lang="ka-GE" sz="2800" dirty="0" smtClean="0">
                <a:solidFill>
                  <a:srgbClr val="FFFF00"/>
                </a:solidFill>
              </a:rPr>
              <a:t>შესავალი</a:t>
            </a:r>
            <a:endParaRPr lang="en-US" sz="2800" dirty="0">
              <a:solidFill>
                <a:srgbClr val="FFFF00"/>
              </a:solidFill>
            </a:endParaRPr>
          </a:p>
        </p:txBody>
      </p:sp>
      <p:sp>
        <p:nvSpPr>
          <p:cNvPr id="4" name="Content Placeholder 3"/>
          <p:cNvSpPr>
            <a:spLocks noGrp="1"/>
          </p:cNvSpPr>
          <p:nvPr>
            <p:ph idx="1"/>
          </p:nvPr>
        </p:nvSpPr>
        <p:spPr>
          <a:xfrm>
            <a:off x="226422" y="1518080"/>
            <a:ext cx="11367479" cy="3913892"/>
          </a:xfrm>
          <a:prstGeom prst="rect">
            <a:avLst/>
          </a:prstGeom>
        </p:spPr>
        <p:txBody>
          <a:bodyPr wrap="square">
            <a:spAutoFit/>
          </a:bodyPr>
          <a:lstStyle/>
          <a:p>
            <a:r>
              <a:rPr lang="ka-GE" sz="2400" dirty="0" smtClean="0"/>
              <a:t>შპს ,,ჩალიკ ჯორჯია ვინდ“</a:t>
            </a:r>
            <a:r>
              <a:rPr lang="en-US" sz="2400" dirty="0" smtClean="0"/>
              <a:t> </a:t>
            </a:r>
            <a:r>
              <a:rPr lang="ka-GE" sz="2400" dirty="0" smtClean="0"/>
              <a:t>კასპის მუ</a:t>
            </a:r>
            <a:r>
              <a:rPr lang="ka-GE" sz="2400" dirty="0"/>
              <a:t>ნ</a:t>
            </a:r>
            <a:r>
              <a:rPr lang="ka-GE" sz="2400" dirty="0" smtClean="0"/>
              <a:t>იციპალიტეტის </a:t>
            </a:r>
            <a:r>
              <a:rPr lang="ka-GE" sz="2400" dirty="0"/>
              <a:t>ტერიტორიაზე </a:t>
            </a:r>
            <a:r>
              <a:rPr lang="ka-GE" sz="2400" dirty="0" smtClean="0"/>
              <a:t>გეგმავს 50 </a:t>
            </a:r>
            <a:r>
              <a:rPr lang="ka-GE" sz="2400" dirty="0"/>
              <a:t>მგვტ დადგმული სიმძლავრის ქარის ელექტროსადგურის მშენებლობის და </a:t>
            </a:r>
            <a:r>
              <a:rPr lang="ka-GE" sz="2400" dirty="0" smtClean="0"/>
              <a:t>ექსპლუატაციას. </a:t>
            </a:r>
          </a:p>
          <a:p>
            <a:pPr algn="just"/>
            <a:r>
              <a:rPr lang="ka-GE" sz="2400" dirty="0"/>
              <a:t>საპროექტო ტერიტორია მდებარეობს კვერნაკის ქედის ჩრდილოეთ და სამხრეთ ფერდობებზე.  ჩრდილოეთი საზღვარი მდებარეობს სოფ. ნიგოზას და სოფ. ჩობალაურის (ყარაფილას თემი) სამხრეთით და დაცილების მინიმალური მანძილი შეადგენს 1050 მ-ს. პროექტის გავლენის ზონაში უპირატესად მოქცეულია დაუსახლებელი ტერიტორიები, მაგრამ ტერიტორიის მნიშნელოვანი ნაწილი წარმოადგენს სასოფლო-სამეურნეო კატეგორიის მიწებს. </a:t>
            </a:r>
            <a:endParaRPr lang="en-US" sz="2400" dirty="0"/>
          </a:p>
        </p:txBody>
      </p:sp>
    </p:spTree>
    <p:extLst>
      <p:ext uri="{BB962C8B-B14F-4D97-AF65-F5344CB8AC3E}">
        <p14:creationId xmlns:p14="http://schemas.microsoft.com/office/powerpoint/2010/main" val="810996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0340" y="2894748"/>
            <a:ext cx="8946541" cy="791882"/>
          </a:xfrm>
        </p:spPr>
        <p:txBody>
          <a:bodyPr>
            <a:normAutofit/>
          </a:bodyPr>
          <a:lstStyle/>
          <a:p>
            <a:pPr marL="0" indent="0" algn="ctr">
              <a:buNone/>
            </a:pPr>
            <a:r>
              <a:rPr lang="ka-GE" sz="3600" dirty="0" smtClean="0">
                <a:solidFill>
                  <a:schemeClr val="bg1"/>
                </a:solidFill>
              </a:rPr>
              <a:t>გმადლობთ ყურადღებისთვის!!!!</a:t>
            </a:r>
            <a:endParaRPr lang="en-US" sz="3600" dirty="0">
              <a:solidFill>
                <a:schemeClr val="bg1"/>
              </a:solidFill>
            </a:endParaRPr>
          </a:p>
        </p:txBody>
      </p:sp>
      <p:pic>
        <p:nvPicPr>
          <p:cNvPr id="4" name="Picture 3" descr="Axali logo.png"/>
          <p:cNvPicPr/>
          <p:nvPr/>
        </p:nvPicPr>
        <p:blipFill>
          <a:blip r:embed="rId3" cstate="screen">
            <a:extLst>
              <a:ext uri="{28A0092B-C50C-407E-A947-70E740481C1C}">
                <a14:useLocalDpi xmlns:a14="http://schemas.microsoft.com/office/drawing/2010/main" val="0"/>
              </a:ext>
            </a:extLst>
          </a:blip>
          <a:stretch>
            <a:fillRect/>
          </a:stretch>
        </p:blipFill>
        <p:spPr>
          <a:xfrm>
            <a:off x="10017952" y="0"/>
            <a:ext cx="2174048" cy="1175063"/>
          </a:xfrm>
          <a:prstGeom prst="rect">
            <a:avLst/>
          </a:prstGeom>
        </p:spPr>
      </p:pic>
    </p:spTree>
    <p:extLst>
      <p:ext uri="{BB962C8B-B14F-4D97-AF65-F5344CB8AC3E}">
        <p14:creationId xmlns:p14="http://schemas.microsoft.com/office/powerpoint/2010/main" val="1656254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46" y="381153"/>
            <a:ext cx="8368937" cy="634211"/>
          </a:xfrm>
        </p:spPr>
        <p:txBody>
          <a:bodyPr/>
          <a:lstStyle/>
          <a:p>
            <a:r>
              <a:rPr lang="ka-GE" sz="2800" dirty="0">
                <a:solidFill>
                  <a:srgbClr val="FFFF00"/>
                </a:solidFill>
              </a:rPr>
              <a:t>პროექტის </a:t>
            </a:r>
            <a:r>
              <a:rPr lang="ka-GE" sz="2800" dirty="0" smtClean="0">
                <a:solidFill>
                  <a:srgbClr val="FFFF00"/>
                </a:solidFill>
              </a:rPr>
              <a:t>ალტერნატიული </a:t>
            </a:r>
            <a:r>
              <a:rPr lang="ka-GE" sz="2800" dirty="0">
                <a:solidFill>
                  <a:srgbClr val="FFFF00"/>
                </a:solidFill>
              </a:rPr>
              <a:t>ვარიანტების შეფასება </a:t>
            </a:r>
            <a:endParaRPr lang="en-US" sz="2800" dirty="0">
              <a:solidFill>
                <a:srgbClr val="FFFF00"/>
              </a:solidFill>
            </a:endParaRPr>
          </a:p>
        </p:txBody>
      </p:sp>
      <p:sp>
        <p:nvSpPr>
          <p:cNvPr id="3" name="Content Placeholder 2"/>
          <p:cNvSpPr>
            <a:spLocks noGrp="1"/>
          </p:cNvSpPr>
          <p:nvPr>
            <p:ph idx="1"/>
          </p:nvPr>
        </p:nvSpPr>
        <p:spPr>
          <a:xfrm>
            <a:off x="257922" y="2001159"/>
            <a:ext cx="10456084" cy="4195481"/>
          </a:xfrm>
        </p:spPr>
        <p:txBody>
          <a:bodyPr/>
          <a:lstStyle/>
          <a:p>
            <a:r>
              <a:rPr lang="en-US" dirty="0"/>
              <a:t>I </a:t>
            </a:r>
            <a:r>
              <a:rPr lang="ka-GE" dirty="0"/>
              <a:t>ალტერნატიული ვარიანტი: პირველი ალტერნატიული ვარიანტი განხილულია </a:t>
            </a:r>
            <a:r>
              <a:rPr lang="en-US" dirty="0"/>
              <a:t>General Electric-</a:t>
            </a:r>
            <a:r>
              <a:rPr lang="ka-GE" dirty="0"/>
              <a:t>ის წარმოების </a:t>
            </a:r>
            <a:r>
              <a:rPr lang="en-US" dirty="0"/>
              <a:t>GE4.0-37 </a:t>
            </a:r>
            <a:r>
              <a:rPr lang="ka-GE" dirty="0"/>
              <a:t>მოდელის ტურბინისათვის. ალტერნატიული ვარიანტის განლაგების სქემა დატანილი ქარის რესურსების რუქაზე მიწის დონიდან 85 მ-ის სიმაღლეზე</a:t>
            </a:r>
            <a:r>
              <a:rPr lang="ka-GE" dirty="0" smtClean="0"/>
              <a:t>.</a:t>
            </a:r>
          </a:p>
          <a:p>
            <a:endParaRPr lang="en-US" dirty="0"/>
          </a:p>
        </p:txBody>
      </p:sp>
      <p:sp>
        <p:nvSpPr>
          <p:cNvPr id="4" name="Rectangle 3"/>
          <p:cNvSpPr/>
          <p:nvPr/>
        </p:nvSpPr>
        <p:spPr>
          <a:xfrm>
            <a:off x="257922" y="1048240"/>
            <a:ext cx="8407107" cy="646331"/>
          </a:xfrm>
          <a:prstGeom prst="rect">
            <a:avLst/>
          </a:prstGeom>
        </p:spPr>
        <p:txBody>
          <a:bodyPr wrap="square">
            <a:spAutoFit/>
          </a:bodyPr>
          <a:lstStyle/>
          <a:p>
            <a:r>
              <a:rPr lang="ka-GE" dirty="0" smtClean="0"/>
              <a:t>ქარის ელექტროსადგურის და ტურბინა-გენერატორების განთავსების ადგილების ალტერნატიული ვარიანტები </a:t>
            </a:r>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485964" y="3007360"/>
            <a:ext cx="4813300" cy="3850640"/>
          </a:xfrm>
          <a:prstGeom prst="rect">
            <a:avLst/>
          </a:prstGeom>
          <a:noFill/>
          <a:ln>
            <a:noFill/>
          </a:ln>
        </p:spPr>
      </p:pic>
    </p:spTree>
    <p:extLst>
      <p:ext uri="{BB962C8B-B14F-4D97-AF65-F5344CB8AC3E}">
        <p14:creationId xmlns:p14="http://schemas.microsoft.com/office/powerpoint/2010/main" val="1285045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912" y="1000496"/>
            <a:ext cx="11623525" cy="1725452"/>
          </a:xfrm>
        </p:spPr>
        <p:txBody>
          <a:bodyPr/>
          <a:lstStyle/>
          <a:p>
            <a:pPr algn="just"/>
            <a:r>
              <a:rPr lang="ka-GE" dirty="0" smtClean="0"/>
              <a:t>მე-2 </a:t>
            </a:r>
            <a:r>
              <a:rPr lang="ka-GE" dirty="0"/>
              <a:t>ალტერნატიული ვარიანტი განხილულია </a:t>
            </a:r>
            <a:r>
              <a:rPr lang="en-US" dirty="0"/>
              <a:t>Vestas-</a:t>
            </a:r>
            <a:r>
              <a:rPr lang="ka-GE" dirty="0"/>
              <a:t>ის წარმოების </a:t>
            </a:r>
            <a:r>
              <a:rPr lang="en-US" dirty="0"/>
              <a:t>V136-4,2 </a:t>
            </a:r>
            <a:r>
              <a:rPr lang="ka-GE" dirty="0"/>
              <a:t>მოდელის ტურბინისათვის. ალტერნატიული ვარიანტის განლაგების სქემა დატანილი ქარის რესურსების რუქაზე მიწის დონიდან 117 მ-ის სიმაღლეზე.</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607738" y="2218696"/>
            <a:ext cx="5565775" cy="4352925"/>
          </a:xfrm>
          <a:prstGeom prst="rect">
            <a:avLst/>
          </a:prstGeom>
          <a:noFill/>
          <a:ln>
            <a:noFill/>
          </a:ln>
        </p:spPr>
      </p:pic>
    </p:spTree>
    <p:extLst>
      <p:ext uri="{BB962C8B-B14F-4D97-AF65-F5344CB8AC3E}">
        <p14:creationId xmlns:p14="http://schemas.microsoft.com/office/powerpoint/2010/main" val="2870865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405" y="1224783"/>
            <a:ext cx="11318727" cy="1121602"/>
          </a:xfrm>
        </p:spPr>
        <p:txBody>
          <a:bodyPr/>
          <a:lstStyle/>
          <a:p>
            <a:pPr algn="just"/>
            <a:r>
              <a:rPr lang="ka-GE" dirty="0" smtClean="0"/>
              <a:t>მე-3 </a:t>
            </a:r>
            <a:r>
              <a:rPr lang="ka-GE" dirty="0"/>
              <a:t>ალტერნატიული ვარიანტი განხილულია </a:t>
            </a:r>
            <a:r>
              <a:rPr lang="en-US" dirty="0" err="1"/>
              <a:t>Nordex</a:t>
            </a:r>
            <a:r>
              <a:rPr lang="en-US" dirty="0"/>
              <a:t>-</a:t>
            </a:r>
            <a:r>
              <a:rPr lang="ka-GE" dirty="0"/>
              <a:t>ის წარმოების </a:t>
            </a:r>
            <a:r>
              <a:rPr lang="en-US" dirty="0"/>
              <a:t>N149/5,7 </a:t>
            </a:r>
            <a:r>
              <a:rPr lang="ka-GE" dirty="0"/>
              <a:t>მოდელის ტურბინისათვის. ალტერნატიული ვარიანტის განლაგების სქემა დატანილი ქარის რესურსების რუქაზე მიწის დონიდან 91 მ-ის სიმაღლეზე.</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6400793" y="2514720"/>
            <a:ext cx="4773295" cy="3898900"/>
          </a:xfrm>
          <a:prstGeom prst="rect">
            <a:avLst/>
          </a:prstGeom>
          <a:noFill/>
          <a:ln>
            <a:noFill/>
          </a:ln>
        </p:spPr>
      </p:pic>
    </p:spTree>
    <p:extLst>
      <p:ext uri="{BB962C8B-B14F-4D97-AF65-F5344CB8AC3E}">
        <p14:creationId xmlns:p14="http://schemas.microsoft.com/office/powerpoint/2010/main" val="3043728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560" y="469970"/>
            <a:ext cx="9404723" cy="582452"/>
          </a:xfrm>
        </p:spPr>
        <p:txBody>
          <a:bodyPr/>
          <a:lstStyle/>
          <a:p>
            <a:r>
              <a:rPr lang="ka-GE" sz="3600" dirty="0" smtClean="0">
                <a:solidFill>
                  <a:srgbClr val="FFFF00"/>
                </a:solidFill>
              </a:rPr>
              <a:t>შერჩეული ალტერნატიული ვარიანტი</a:t>
            </a:r>
            <a:endParaRPr lang="en-US" sz="3600" dirty="0">
              <a:solidFill>
                <a:srgbClr val="FFFF00"/>
              </a:solidFill>
            </a:endParaRPr>
          </a:p>
        </p:txBody>
      </p:sp>
      <p:sp>
        <p:nvSpPr>
          <p:cNvPr id="3" name="Content Placeholder 2"/>
          <p:cNvSpPr>
            <a:spLocks noGrp="1"/>
          </p:cNvSpPr>
          <p:nvPr>
            <p:ph idx="1"/>
          </p:nvPr>
        </p:nvSpPr>
        <p:spPr>
          <a:xfrm>
            <a:off x="335560" y="1535502"/>
            <a:ext cx="11258342" cy="4712897"/>
          </a:xfrm>
        </p:spPr>
        <p:txBody>
          <a:bodyPr>
            <a:normAutofit fontScale="92500"/>
          </a:bodyPr>
          <a:lstStyle/>
          <a:p>
            <a:r>
              <a:rPr lang="ka-GE" dirty="0"/>
              <a:t>განხილული ალტერნატიული ვარიანტების შედარება და ანალიზი განხორციელდა ტურბინა-გენერატორის განთავსების ადგილების გეოლოგიური პირობების და არსებული მისასვლელი გზების გათვალისწინებით. ამასთანავე განსაკუთრებულ ყურადღებას საჭიროებს ტურბინა-გენერატორების განთავსების ადგილების ბიომრავალფეროვნების ფონური მდგომარეობა. შეფასებულია, ასევე სოციალურ გარემოზე ზემოქმედების, კერძოდ: ეკონომიკური განსახლების რისკები.     </a:t>
            </a:r>
          </a:p>
          <a:p>
            <a:r>
              <a:rPr lang="ka-GE" dirty="0"/>
              <a:t>წინასწარი შეფასების მიხედვით, ზემოთ აღნიშნული კრიტერიუმების გათვალისწინებით, ამ ეტაპზე შესაძლებელია უპირატესობა </a:t>
            </a:r>
            <a:r>
              <a:rPr lang="ka-GE" u="sng" dirty="0">
                <a:solidFill>
                  <a:srgbClr val="FFFF00"/>
                </a:solidFill>
              </a:rPr>
              <a:t>მიენიჭოს მე-2 ალტერნატიულ </a:t>
            </a:r>
            <a:r>
              <a:rPr lang="ka-GE" dirty="0"/>
              <a:t>ვარიანტს. ამ ვარიანტის მიხედვით, ტურბინა-გენერატორების განთავსების ადგილების შერჩევა მოხდა ქარის ენერგიის გამოყენების ხელსაყრელი ადგილმდებარეობის, მისასვლელი გზების მოწყობის პირობების და ბიომრავალფეროვნებაზე ზემოქმედების შედარებით დაბალი რისკების გათვალისწინებით. </a:t>
            </a:r>
          </a:p>
          <a:p>
            <a:r>
              <a:rPr lang="ka-GE" dirty="0" err="1"/>
              <a:t>ნიგოზას</a:t>
            </a:r>
            <a:r>
              <a:rPr lang="ka-GE" dirty="0"/>
              <a:t> ქარის ელექტროსადგურის დეტალური პროექტირების ფაზაზე, როცა საბოლოოდ შერჩეული იქნება ტურბინა-გენერატორების მომწოდებელი კომპანიები და კონკრეტული მოდელები, ჩატარებული იქნება მათი განთავსების ადგილების ალტერნატიული ვარიანტების დეტალური შეფასება და ანალიზი და შედეგები აისახება გზშ-ის ანგარიშში. </a:t>
            </a:r>
          </a:p>
          <a:p>
            <a:endParaRPr lang="en-US" dirty="0"/>
          </a:p>
        </p:txBody>
      </p:sp>
    </p:spTree>
    <p:extLst>
      <p:ext uri="{BB962C8B-B14F-4D97-AF65-F5344CB8AC3E}">
        <p14:creationId xmlns:p14="http://schemas.microsoft.com/office/powerpoint/2010/main" val="3210733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068" y="95872"/>
            <a:ext cx="10972800" cy="1473686"/>
          </a:xfrm>
        </p:spPr>
        <p:txBody>
          <a:bodyPr/>
          <a:lstStyle/>
          <a:p>
            <a:pPr algn="ctr"/>
            <a:r>
              <a:rPr lang="ka-GE" sz="3200" dirty="0" smtClean="0">
                <a:solidFill>
                  <a:srgbClr val="FFFF00"/>
                </a:solidFill>
              </a:rPr>
              <a:t>ელექტროსადგურის </a:t>
            </a:r>
            <a:r>
              <a:rPr lang="ka-GE" sz="3200" dirty="0">
                <a:solidFill>
                  <a:srgbClr val="FFFF00"/>
                </a:solidFill>
              </a:rPr>
              <a:t>და ელექტროგადამცემი ხაზის ალტერნატიული ვარიანტები </a:t>
            </a:r>
            <a:endParaRPr lang="en-US" sz="3200" dirty="0">
              <a:solidFill>
                <a:srgbClr val="FFFF00"/>
              </a:solidFill>
            </a:endParaRPr>
          </a:p>
        </p:txBody>
      </p:sp>
      <p:pic>
        <p:nvPicPr>
          <p:cNvPr id="4" name="Content Placeholder 3"/>
          <p:cNvPicPr>
            <a:picLocks noGrp="1"/>
          </p:cNvPicPr>
          <p:nvPr>
            <p:ph idx="1"/>
          </p:nvPr>
        </p:nvPicPr>
        <p:blipFill>
          <a:blip r:embed="rId2"/>
          <a:stretch>
            <a:fillRect/>
          </a:stretch>
        </p:blipFill>
        <p:spPr>
          <a:xfrm>
            <a:off x="7322309" y="1569558"/>
            <a:ext cx="4064559" cy="5021022"/>
          </a:xfrm>
          <a:prstGeom prst="rect">
            <a:avLst/>
          </a:prstGeom>
        </p:spPr>
      </p:pic>
      <p:sp>
        <p:nvSpPr>
          <p:cNvPr id="5" name="Rectangle 4"/>
          <p:cNvSpPr/>
          <p:nvPr/>
        </p:nvSpPr>
        <p:spPr>
          <a:xfrm>
            <a:off x="276045" y="1077636"/>
            <a:ext cx="6280030" cy="5909310"/>
          </a:xfrm>
          <a:prstGeom prst="rect">
            <a:avLst/>
          </a:prstGeom>
        </p:spPr>
        <p:txBody>
          <a:bodyPr wrap="square">
            <a:spAutoFit/>
          </a:bodyPr>
          <a:lstStyle/>
          <a:p>
            <a:pPr algn="just"/>
            <a:r>
              <a:rPr lang="ka-GE" dirty="0" smtClean="0"/>
              <a:t>ქვესადგურის განთავსებისათვის, წინასწარი ტექნიკურ-ეკონომიკური მიხედვით განიხილება ორი ალტერნატიული ტერიტორია რომელთაგან პირველი ალტერნატიული ვარიანტი მდებარეობს </a:t>
            </a:r>
            <a:r>
              <a:rPr lang="ka-GE" dirty="0" err="1" smtClean="0"/>
              <a:t>კვერნაკის</a:t>
            </a:r>
            <a:r>
              <a:rPr lang="ka-GE" dirty="0" smtClean="0"/>
              <a:t> ქედის სამხრეთ ფერდობზე პირველი და მე-2 ტურბინა-გენერატორის განთავსების მიმდებარე ტერიტორიაზე, ხოლო მეორე ჩრდილოეთის ფერდობზე მე-13 ანძის მომდებარე ტერიტორიაზე. </a:t>
            </a:r>
          </a:p>
          <a:p>
            <a:pPr algn="just"/>
            <a:r>
              <a:rPr lang="ka-GE" dirty="0" smtClean="0"/>
              <a:t>წინასწარი მოსაზრებებით, დაგეგმილია 110 კვ ძაბვის ქვესადგურის მოწყობა, საიდანაც პირველი ვარიანტის შემთხვევაში ელექტროსადგურის მიერ გამომუშავებული ელექტროენერგიის ჩართვა შესაძლებელი იქნება სს „ენერგო პრო ჯორჯია“-ს კუთვნილ (სადგურ მეტეხის მიმდებარე ტერიტორია) 110 კვ ძაბვის ქ/ს-ში, ხოლო მეორე ვარიანტის შემთხვევაში ქ/ს „ქსანი 500/200/110“-შო. </a:t>
            </a:r>
          </a:p>
          <a:p>
            <a:pPr algn="just"/>
            <a:r>
              <a:rPr lang="ka-GE" dirty="0" smtClean="0"/>
              <a:t>ქვესადგურის განთავსების დაზუსტებული ადგილმდებარეობა, ძაბვა და ელექტროგადამცემი ხაზის საბოლო დერეფანი განისაზღვრება სს „საქართველოს სახელმწიფო ელექტროსისტემა“-ს მიერ გაცემული ტექნიკური პირობის შესაბამისად და აისახება გზშ-ის ანგარიშში. </a:t>
            </a:r>
            <a:endParaRPr lang="en-US" dirty="0"/>
          </a:p>
        </p:txBody>
      </p:sp>
    </p:spTree>
    <p:extLst>
      <p:ext uri="{BB962C8B-B14F-4D97-AF65-F5344CB8AC3E}">
        <p14:creationId xmlns:p14="http://schemas.microsoft.com/office/powerpoint/2010/main" val="128755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296" y="156239"/>
            <a:ext cx="3684349" cy="582452"/>
          </a:xfrm>
        </p:spPr>
        <p:txBody>
          <a:bodyPr/>
          <a:lstStyle/>
          <a:p>
            <a:r>
              <a:rPr lang="ka-GE" sz="3200" dirty="0" smtClean="0">
                <a:solidFill>
                  <a:srgbClr val="FFFF00"/>
                </a:solidFill>
              </a:rPr>
              <a:t>პროექტის აღწერა</a:t>
            </a:r>
            <a:endParaRPr lang="en-US" sz="3200" dirty="0">
              <a:solidFill>
                <a:srgbClr val="FFFF00"/>
              </a:solidFill>
            </a:endParaRPr>
          </a:p>
        </p:txBody>
      </p:sp>
      <p:sp>
        <p:nvSpPr>
          <p:cNvPr id="3" name="Content Placeholder 2"/>
          <p:cNvSpPr>
            <a:spLocks noGrp="1"/>
          </p:cNvSpPr>
          <p:nvPr>
            <p:ph idx="1"/>
          </p:nvPr>
        </p:nvSpPr>
        <p:spPr>
          <a:xfrm>
            <a:off x="249295" y="1028977"/>
            <a:ext cx="11710475" cy="4834795"/>
          </a:xfrm>
        </p:spPr>
        <p:txBody>
          <a:bodyPr>
            <a:noAutofit/>
          </a:bodyPr>
          <a:lstStyle/>
          <a:p>
            <a:r>
              <a:rPr lang="ka-GE" sz="1400" dirty="0"/>
              <a:t>წინასწარი ტექნიკურ-ეკონომიკური დასაბუთების მიხედვით, ქარის ელექტროსადგურის შემადგენლობაში იქნება 15 ერთეული ქარის ტურბინ-გენერატორი, საერთო დადგმული სიმძლავრით დაახლოებით 50 მგვტ, ხოლო ელექტროსადგურის მიერ ელეტროენერგიის საშუალო წლიური მიახლოებითი გამომუშავება იქნება 180 447 000 კვტ სთ/წელ. </a:t>
            </a:r>
          </a:p>
          <a:p>
            <a:pPr algn="just"/>
            <a:r>
              <a:rPr lang="ka-GE" sz="1400" dirty="0" smtClean="0"/>
              <a:t>ანძის </a:t>
            </a:r>
            <a:r>
              <a:rPr lang="ka-GE" sz="1400" dirty="0"/>
              <a:t>სიმაღლე იქნება 99 მ, როტორის დიამეტრი 131 მ, ხოლო ნიჩბების სიგრძე 65.5 მ. აღნიშნული პარამეტრები შეიძლება შეიცვალოს დეტალური პროექტირების სტადიაზე, ტურბინა-გენერატორების მომწოდებელ კომპანიასთან შეთანხმების საფუძველზე. ცვლილებების  არსებობის შემთხვევაში სათანადო ინფორმაცია აისახება გზშ-ის ანგარიშში.</a:t>
            </a:r>
          </a:p>
          <a:p>
            <a:pPr algn="just"/>
            <a:r>
              <a:rPr lang="ka-GE" sz="1400" dirty="0"/>
              <a:t>ანძის განთავსებისათვის საჭირო ტერიტორიის მიახლოებითი ფართობი შეადგენს 3000 მ</a:t>
            </a:r>
            <a:r>
              <a:rPr lang="ka-GE" sz="1400" baseline="30000" dirty="0"/>
              <a:t>2</a:t>
            </a:r>
            <a:r>
              <a:rPr lang="ka-GE" sz="1400" dirty="0"/>
              <a:t>-ს. ქვესადგურის ადგილმდებარეობა, ძაბვა და ელექტროგადამცემი ხაზის პარამეტრები განისაზღვრება სს „საქართველოს სახელმწიფო ელექტროსისტემა“-სთან შეთანხმების საფუძველზე და აისახება გზშ-ის ანგარიშში. წინასწარი მოსაზრებით საჭირო იქნება 110 კვ ძაბვის ქვესადგურის და ელექტროგადამცემი ხაზის მოწყობა.   </a:t>
            </a:r>
          </a:p>
          <a:p>
            <a:pPr algn="just"/>
            <a:r>
              <a:rPr lang="ka-GE" sz="1400" dirty="0"/>
              <a:t>ქარის რესურსების გაანგარიშებისთვის და ენერგოგამომუშავების შეფასების მიზნით, საპროექტო ტერიტორიაზე დამონტაჟებულია 2 ერთეული 80 მ სიმაღლის ქარის მონიტორინგის ანძა, რომელთაგან ერთი მდებარეობს </a:t>
            </a:r>
            <a:r>
              <a:rPr lang="ka-GE" sz="1400" dirty="0" err="1"/>
              <a:t>კვერნაკის</a:t>
            </a:r>
            <a:r>
              <a:rPr lang="ka-GE" sz="1400" dirty="0"/>
              <a:t> ქედის  ჩრდილოეთ ფერდობზე, ხოლო მე-2 სამხრეთ ფერდობზე. ანძებს შორის მანძილი შეადგენს 3.2 კმ-ს. ანძებზე დამონტაჟებული მეტეოროლოგიური ხელსაწყოები შეესაბამება </a:t>
            </a:r>
            <a:r>
              <a:rPr lang="en-US" sz="1400" dirty="0"/>
              <a:t>IEC 61400-12-1 </a:t>
            </a:r>
            <a:r>
              <a:rPr lang="ka-GE" sz="1400" dirty="0"/>
              <a:t>სტანდარტებს. ქარის მონიტორინგის ანძების განთავსების კოორდინატებია:  </a:t>
            </a:r>
          </a:p>
          <a:p>
            <a:pPr algn="just"/>
            <a:r>
              <a:rPr lang="ka-GE" sz="1400" dirty="0" smtClean="0"/>
              <a:t>საპროექტო </a:t>
            </a:r>
            <a:r>
              <a:rPr lang="ka-GE" sz="1400" dirty="0"/>
              <a:t>ტერიტორიაზე ქარის რეჟიმის შეფასება შესრულებულია კომპანია </a:t>
            </a:r>
            <a:r>
              <a:rPr lang="en-US" sz="1400" dirty="0"/>
              <a:t>FICHTNER-</a:t>
            </a:r>
            <a:r>
              <a:rPr lang="ka-GE" sz="1400" dirty="0"/>
              <a:t>ის მიერ.  კვლევაში გამოყენებულია ლიტერატურული წყაროების მონაცემები, მათ შორის </a:t>
            </a:r>
            <a:r>
              <a:rPr lang="en-US" sz="1400" dirty="0"/>
              <a:t>NASA–</a:t>
            </a:r>
            <a:r>
              <a:rPr lang="ka-GE" sz="1400" dirty="0"/>
              <a:t>ს მიერ გამოქვეყნებულ </a:t>
            </a:r>
            <a:r>
              <a:rPr lang="en-US" sz="1400" dirty="0"/>
              <a:t>MERRA-</a:t>
            </a:r>
            <a:r>
              <a:rPr lang="ka-GE" sz="1400" dirty="0"/>
              <a:t>ს მონაცემთა ბაზაში არსებული ინფორმაცია და საპროექტო ტერიტორიაზე დამონტაჟებული ქარის მონიტორის ანძებიდან მიღებული მონაცემები. </a:t>
            </a:r>
          </a:p>
          <a:p>
            <a:pPr algn="just"/>
            <a:r>
              <a:rPr lang="ka-GE" sz="1400" dirty="0"/>
              <a:t>კვლევის შედეგების მიხედვით, პროგნოზირებული გრძელვადიანი ქარის საშუალო წლიური სიჩქარე 80 მ-ის სიმაღლეზე, </a:t>
            </a:r>
            <a:r>
              <a:rPr lang="en-US" sz="1400" dirty="0"/>
              <a:t>N1 </a:t>
            </a:r>
            <a:r>
              <a:rPr lang="ka-GE" sz="1400" dirty="0" err="1"/>
              <a:t>ანძისათვის</a:t>
            </a:r>
            <a:r>
              <a:rPr lang="ka-GE" sz="1400" dirty="0"/>
              <a:t> შეადგენს 8,01 მ/წმ-ს, ხოლო </a:t>
            </a:r>
            <a:r>
              <a:rPr lang="en-US" sz="1400" dirty="0"/>
              <a:t>N2 </a:t>
            </a:r>
            <a:r>
              <a:rPr lang="ka-GE" sz="1400" dirty="0" err="1"/>
              <a:t>ანძისათვის</a:t>
            </a:r>
            <a:r>
              <a:rPr lang="ka-GE" sz="1400" dirty="0"/>
              <a:t> 6.99 მ/წმ-ს. </a:t>
            </a:r>
            <a:endParaRPr lang="en-US" sz="1400" dirty="0"/>
          </a:p>
        </p:txBody>
      </p:sp>
    </p:spTree>
    <p:extLst>
      <p:ext uri="{BB962C8B-B14F-4D97-AF65-F5344CB8AC3E}">
        <p14:creationId xmlns:p14="http://schemas.microsoft.com/office/powerpoint/2010/main" val="102235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454" y="251888"/>
            <a:ext cx="9749292" cy="1400530"/>
          </a:xfrm>
        </p:spPr>
        <p:txBody>
          <a:bodyPr/>
          <a:lstStyle/>
          <a:p>
            <a:pPr algn="ctr"/>
            <a:r>
              <a:rPr lang="ka-GE" sz="2000" dirty="0">
                <a:solidFill>
                  <a:srgbClr val="FFFF00"/>
                </a:solidFill>
              </a:rPr>
              <a:t>ქარის ელექტროსადგურის ინფრასტრუქტურის განლაგების ტერიტორიის სიტუაციური სქემა</a:t>
            </a:r>
            <a:endParaRPr lang="en-US" sz="2000" dirty="0">
              <a:solidFill>
                <a:srgbClr val="FFFF00"/>
              </a:solidFill>
            </a:endParaRPr>
          </a:p>
        </p:txBody>
      </p:sp>
      <p:pic>
        <p:nvPicPr>
          <p:cNvPr id="4" name="Picture 3"/>
          <p:cNvPicPr/>
          <p:nvPr/>
        </p:nvPicPr>
        <p:blipFill>
          <a:blip r:embed="rId2"/>
          <a:stretch>
            <a:fillRect/>
          </a:stretch>
        </p:blipFill>
        <p:spPr>
          <a:xfrm>
            <a:off x="1557111" y="1652418"/>
            <a:ext cx="9251950" cy="4729480"/>
          </a:xfrm>
          <a:prstGeom prst="rect">
            <a:avLst/>
          </a:prstGeom>
        </p:spPr>
      </p:pic>
    </p:spTree>
    <p:extLst>
      <p:ext uri="{BB962C8B-B14F-4D97-AF65-F5344CB8AC3E}">
        <p14:creationId xmlns:p14="http://schemas.microsoft.com/office/powerpoint/2010/main" val="41294609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88</TotalTime>
  <Words>1610</Words>
  <Application>Microsoft Office PowerPoint</Application>
  <PresentationFormat>Widescreen</PresentationFormat>
  <Paragraphs>120</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Century Gothic</vt:lpstr>
      <vt:lpstr>Sylfaen</vt:lpstr>
      <vt:lpstr>Symbol</vt:lpstr>
      <vt:lpstr>Times New Roman</vt:lpstr>
      <vt:lpstr>Wingdings 3</vt:lpstr>
      <vt:lpstr>Ion</vt:lpstr>
      <vt:lpstr>კასპის მუნიციპალიტეტში 50 მგვტ სიმძლავრის  „ნიგოზა“-ს ქარის ელექტროსადგურის მშენებლობის და ექსპლუატაციის პროექტი</vt:lpstr>
      <vt:lpstr>შესავალი</vt:lpstr>
      <vt:lpstr>პროექტის ალტერნატიული ვარიანტების შეფასება </vt:lpstr>
      <vt:lpstr>PowerPoint Presentation</vt:lpstr>
      <vt:lpstr>PowerPoint Presentation</vt:lpstr>
      <vt:lpstr>შერჩეული ალტერნატიული ვარიანტი</vt:lpstr>
      <vt:lpstr>ელექტროსადგურის და ელექტროგადამცემი ხაზის ალტერნატიული ვარიანტები </vt:lpstr>
      <vt:lpstr>პროექტის აღწერა</vt:lpstr>
      <vt:lpstr>ქარის ელექტროსადგურის ინფრასტრუქტურის განლაგების ტერიტორიის სიტუაციური სქემა</vt:lpstr>
      <vt:lpstr>ანძის გარეთ მოწყობილი ტრანსფორმატორის (TAT) ვარიანტის სქემა</vt:lpstr>
      <vt:lpstr>ჰიბრიდული კოშკის საძირკველი</vt:lpstr>
      <vt:lpstr>ახალი თაობის ქარის ტურბინების როტორის მილისი და ბრუნვის ღერძი</vt:lpstr>
      <vt:lpstr>გაგრილების სისტემა</vt:lpstr>
      <vt:lpstr>ტურბინების ფუნქციონირების პრინციპი </vt:lpstr>
      <vt:lpstr>110 კვ ძაბვის ქვესადგური </vt:lpstr>
      <vt:lpstr>სამშენებლო სამუშაოები </vt:lpstr>
      <vt:lpstr>მისასვლელი გზები</vt:lpstr>
      <vt:lpstr>გარემოზე მოსალოდნელი ზემოქმედების დახასიათება მშენებლობის ეტაპზე</vt:lpstr>
      <vt:lpstr>გარემოზე მოსალოდნელი ზემოქმედების დახასიათება ექსპლუატაციის ეტაპზე</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კასპის მუნიციპალიტეტში 50 მგვტ სიმძლავრის  „ნიგოზა“-ს ქარის ელექტროსადგურის მშენებლობის და ექსპლუატაციის პროექტი</dc:title>
  <dc:creator>SaloMe MePariShvili</dc:creator>
  <cp:lastModifiedBy>გურამ ყაფლანიშვილი</cp:lastModifiedBy>
  <cp:revision>9</cp:revision>
  <dcterms:created xsi:type="dcterms:W3CDTF">2020-04-06T11:00:27Z</dcterms:created>
  <dcterms:modified xsi:type="dcterms:W3CDTF">2020-04-07T13:28:51Z</dcterms:modified>
</cp:coreProperties>
</file>