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8" r:id="rId6"/>
    <p:sldId id="259" r:id="rId7"/>
    <p:sldId id="282" r:id="rId8"/>
    <p:sldId id="284" r:id="rId9"/>
    <p:sldId id="285" r:id="rId10"/>
    <p:sldId id="283" r:id="rId11"/>
    <p:sldId id="286" r:id="rId12"/>
    <p:sldId id="287" r:id="rId13"/>
    <p:sldId id="288" r:id="rId14"/>
    <p:sldId id="289" r:id="rId15"/>
    <p:sldId id="290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164"/>
    <a:srgbClr val="110C32"/>
    <a:srgbClr val="1B1452"/>
    <a:srgbClr val="000066"/>
    <a:srgbClr val="225B5F"/>
    <a:srgbClr val="E6E6E6"/>
    <a:srgbClr val="0F1722"/>
    <a:srgbClr val="348151"/>
    <a:srgbClr val="1B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618" y="114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E4FC509-A25D-4AC1-956B-244FAC61A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1EDCBDF-04F2-4646-A118-9A2CBABED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3C146-E2BA-41EA-8AE9-0C67692768F2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5BD4EF4-9023-4CAF-937E-F78CF009D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300887-CA61-4CEF-BD28-E51D6F957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0C303-0EDA-42E1-9745-6C6A39A7B5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66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D3EB6-8099-4744-9273-C8C1DD61A2EA}" type="datetimeFigureOut">
              <a:rPr lang="en-US" noProof="0" smtClean="0"/>
              <a:t>4/6/2020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40A10-6036-4879-816D-55C01FC9484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3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6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="" xmlns:a16="http://schemas.microsoft.com/office/drawing/2014/main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="" xmlns:a16="http://schemas.microsoft.com/office/drawing/2014/main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="" xmlns:a16="http://schemas.microsoft.com/office/drawing/2014/main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1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4370400" cy="100800"/>
            <a:chOff x="-1228304" y="3240138"/>
            <a:chExt cx="4370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32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041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7" name="Text Placeholder 15">
            <a:extLst>
              <a:ext uri="{FF2B5EF4-FFF2-40B4-BE49-F238E27FC236}">
                <a16:creationId xmlns="" xmlns:a16="http://schemas.microsoft.com/office/drawing/2014/main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="" xmlns:a16="http://schemas.microsoft.com/office/drawing/2014/main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="" xmlns:a16="http://schemas.microsoft.com/office/drawing/2014/main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="" xmlns:a16="http://schemas.microsoft.com/office/drawing/2014/main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="" xmlns:a16="http://schemas.microsoft.com/office/drawing/2014/main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="" xmlns:a16="http://schemas.microsoft.com/office/drawing/2014/main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39429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0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>
            <a:off x="-6" y="1374243"/>
            <a:ext cx="4319045" cy="100800"/>
            <a:chOff x="646012" y="3239179"/>
            <a:chExt cx="220185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2" y="3290538"/>
              <a:ext cx="216563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2796480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="" xmlns:a16="http://schemas.microsoft.com/office/drawing/2014/main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="" xmlns:a16="http://schemas.microsoft.com/office/drawing/2014/main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="" xmlns:a16="http://schemas.microsoft.com/office/drawing/2014/main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6" name="Picture Placeholder 11" descr="Competitors logos quadrant">
            <a:extLst>
              <a:ext uri="{FF2B5EF4-FFF2-40B4-BE49-F238E27FC236}">
                <a16:creationId xmlns="" xmlns:a16="http://schemas.microsoft.com/office/drawing/2014/main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7" name="Picture Placeholder 11" descr="Competitors logos quadrant">
            <a:extLst>
              <a:ext uri="{FF2B5EF4-FFF2-40B4-BE49-F238E27FC236}">
                <a16:creationId xmlns="" xmlns:a16="http://schemas.microsoft.com/office/drawing/2014/main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="" xmlns:a16="http://schemas.microsoft.com/office/drawing/2014/main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="" xmlns:a16="http://schemas.microsoft.com/office/drawing/2014/main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55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3360726" cy="100800"/>
            <a:chOff x="0" y="3240138"/>
            <a:chExt cx="336072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2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25992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="" xmlns:a16="http://schemas.microsoft.com/office/drawing/2014/main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=""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=""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="" xmlns:a16="http://schemas.microsoft.com/office/drawing/2014/main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="" xmlns:a16="http://schemas.microsoft.com/office/drawing/2014/main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="" xmlns:a16="http://schemas.microsoft.com/office/drawing/2014/main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="" xmlns:a16="http://schemas.microsoft.com/office/drawing/2014/main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="" xmlns:a16="http://schemas.microsoft.com/office/drawing/2014/main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="" xmlns:a16="http://schemas.microsoft.com/office/drawing/2014/main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7827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78915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TIMELINE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9186215" y="1375202"/>
            <a:ext cx="3005785" cy="100800"/>
            <a:chOff x="2729180" y="3240138"/>
            <a:chExt cx="153234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9180" y="3290538"/>
              <a:ext cx="1504927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="" xmlns:a16="http://schemas.microsoft.com/office/drawing/2014/main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="" xmlns:a16="http://schemas.microsoft.com/office/drawing/2014/main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="" xmlns:a16="http://schemas.microsoft.com/office/drawing/2014/main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="" xmlns:a16="http://schemas.microsoft.com/office/drawing/2014/main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62753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3764756" cy="100800"/>
            <a:chOff x="-1228304" y="3240138"/>
            <a:chExt cx="376475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672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43565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ble Placeholder 9">
            <a:extLst>
              <a:ext uri="{FF2B5EF4-FFF2-40B4-BE49-F238E27FC236}">
                <a16:creationId xmlns="" xmlns:a16="http://schemas.microsoft.com/office/drawing/2014/main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392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258048" cy="100800"/>
            <a:chOff x="0" y="3240138"/>
            <a:chExt cx="2258048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16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15724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=""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=""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Picture Placeholder 8">
            <a:extLst>
              <a:ext uri="{FF2B5EF4-FFF2-40B4-BE49-F238E27FC236}">
                <a16:creationId xmlns="" xmlns:a16="http://schemas.microsoft.com/office/drawing/2014/main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6" name="Picture Placeholder 8">
            <a:extLst>
              <a:ext uri="{FF2B5EF4-FFF2-40B4-BE49-F238E27FC236}">
                <a16:creationId xmlns="" xmlns:a16="http://schemas.microsoft.com/office/drawing/2014/main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="" xmlns:a16="http://schemas.microsoft.com/office/drawing/2014/main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="" xmlns:a16="http://schemas.microsoft.com/office/drawing/2014/main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="" xmlns:a16="http://schemas.microsoft.com/office/drawing/2014/main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2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395281" y="1375202"/>
            <a:ext cx="4796719" cy="100800"/>
            <a:chOff x="439494" y="3240138"/>
            <a:chExt cx="299490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9494" y="3290538"/>
              <a:ext cx="294450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>
            <a:extLst>
              <a:ext uri="{FF2B5EF4-FFF2-40B4-BE49-F238E27FC236}">
                <a16:creationId xmlns=""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=""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=""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="" xmlns:a16="http://schemas.microsoft.com/office/drawing/2014/main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="" xmlns:a16="http://schemas.microsoft.com/office/drawing/2014/main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="" xmlns:a16="http://schemas.microsoft.com/office/drawing/2014/main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="" xmlns:a16="http://schemas.microsoft.com/office/drawing/2014/main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="" xmlns:a16="http://schemas.microsoft.com/office/drawing/2014/main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="" xmlns:a16="http://schemas.microsoft.com/office/drawing/2014/main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="" xmlns:a16="http://schemas.microsoft.com/office/drawing/2014/main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">
            <a:extLst>
              <a:ext uri="{FF2B5EF4-FFF2-40B4-BE49-F238E27FC236}">
                <a16:creationId xmlns="" xmlns:a16="http://schemas.microsoft.com/office/drawing/2014/main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="" xmlns:a16="http://schemas.microsoft.com/office/drawing/2014/main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2" name="Picture Placeholder 2">
            <a:extLst>
              <a:ext uri="{FF2B5EF4-FFF2-40B4-BE49-F238E27FC236}">
                <a16:creationId xmlns="" xmlns:a16="http://schemas.microsoft.com/office/drawing/2014/main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4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8" name="Picture Placeholder 9">
            <a:extLst>
              <a:ext uri="{FF2B5EF4-FFF2-40B4-BE49-F238E27FC236}">
                <a16:creationId xmlns="" xmlns:a16="http://schemas.microsoft.com/office/drawing/2014/main" id="{4293BA4F-7776-4C41-BE4F-7247935D5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69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3149152" cy="100800"/>
            <a:chOff x="-1228304" y="3250524"/>
            <a:chExt cx="3149152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09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820048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="" xmlns:a16="http://schemas.microsoft.com/office/drawing/2014/main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="" xmlns:a16="http://schemas.microsoft.com/office/drawing/2014/main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="" xmlns:a16="http://schemas.microsoft.com/office/drawing/2014/main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="" xmlns:a16="http://schemas.microsoft.com/office/drawing/2014/main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="" xmlns:a16="http://schemas.microsoft.com/office/drawing/2014/main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="" xmlns:a16="http://schemas.microsoft.com/office/drawing/2014/main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="" xmlns:a16="http://schemas.microsoft.com/office/drawing/2014/main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="" xmlns:a16="http://schemas.microsoft.com/office/drawing/2014/main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="" xmlns:a16="http://schemas.microsoft.com/office/drawing/2014/main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="" xmlns:a16="http://schemas.microsoft.com/office/drawing/2014/main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697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anchor="b" anchorCtr="0">
            <a:noAutofit/>
          </a:bodyPr>
          <a:lstStyle>
            <a:lvl1pPr>
              <a:defRPr sz="5500"/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August Bergqvist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+7 888 999-000-11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="" xmlns:a16="http://schemas.microsoft.com/office/drawing/2014/main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Bergqvist@vanarsdelltd.com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="" xmlns:a16="http://schemas.microsoft.com/office/drawing/2014/main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Website: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="" xmlns:a16="http://schemas.microsoft.com/office/drawing/2014/main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www.vanarsdelltd.com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F591C52-0202-44BA-A6BE-E2362516B893}"/>
              </a:ext>
            </a:extLst>
          </p:cNvPr>
          <p:cNvGrpSpPr/>
          <p:nvPr userDrawn="1"/>
        </p:nvGrpSpPr>
        <p:grpSpPr>
          <a:xfrm>
            <a:off x="801543" y="2750589"/>
            <a:ext cx="4569895" cy="100800"/>
            <a:chOff x="808548" y="2750589"/>
            <a:chExt cx="4569895" cy="100800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BECBEDE0-51BB-48BD-AAAD-63B6F60C1D57}"/>
                </a:ext>
              </a:extLst>
            </p:cNvPr>
            <p:cNvSpPr/>
            <p:nvPr userDrawn="1"/>
          </p:nvSpPr>
          <p:spPr>
            <a:xfrm flipH="1">
              <a:off x="5277642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3E1608D-F119-4C0D-8D91-7CB089C037C8}"/>
              </a:ext>
            </a:extLst>
          </p:cNvPr>
          <p:cNvGrpSpPr/>
          <p:nvPr userDrawn="1"/>
        </p:nvGrpSpPr>
        <p:grpSpPr>
          <a:xfrm>
            <a:off x="801543" y="1660573"/>
            <a:ext cx="4575417" cy="105664"/>
            <a:chOff x="808548" y="2745725"/>
            <a:chExt cx="4575417" cy="105664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386E3714-07DE-4318-B5BC-25F879B97D59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09817AEC-C67C-49A3-AC5A-669FD4D6D586}"/>
                </a:ext>
              </a:extLst>
            </p:cNvPr>
            <p:cNvSpPr/>
            <p:nvPr userDrawn="1"/>
          </p:nvSpPr>
          <p:spPr>
            <a:xfrm flipH="1">
              <a:off x="5283164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3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APPENDIX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8B302A-0F76-466E-9FCE-DCEECCBCF6C9}"/>
              </a:ext>
            </a:extLst>
          </p:cNvPr>
          <p:cNvGrpSpPr/>
          <p:nvPr userDrawn="1"/>
        </p:nvGrpSpPr>
        <p:grpSpPr>
          <a:xfrm>
            <a:off x="4736152" y="1509426"/>
            <a:ext cx="2719696" cy="100800"/>
            <a:chOff x="4732222" y="1509426"/>
            <a:chExt cx="2719696" cy="100800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732222" y="1509426"/>
              <a:ext cx="2669296" cy="100800"/>
              <a:chOff x="1693969" y="3240138"/>
              <a:chExt cx="174043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693969" y="3290538"/>
                <a:ext cx="16900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351117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448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TESTIMONIALS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773282" y="1375202"/>
            <a:ext cx="4418718" cy="100800"/>
            <a:chOff x="675503" y="3240138"/>
            <a:chExt cx="2758897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03" y="3290538"/>
              <a:ext cx="270849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Text Placeholder 2">
            <a:extLst>
              <a:ext uri="{FF2B5EF4-FFF2-40B4-BE49-F238E27FC236}">
                <a16:creationId xmlns=""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=""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=""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00995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F2E312F1-B417-47B6-97E4-7CCA31034F82}"/>
              </a:ext>
            </a:extLst>
          </p:cNvPr>
          <p:cNvSpPr/>
          <p:nvPr userDrawn="1"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Text Placeholder 2">
            <a:extLst>
              <a:ext uri="{FF2B5EF4-FFF2-40B4-BE49-F238E27FC236}">
                <a16:creationId xmlns="" xmlns:a16="http://schemas.microsoft.com/office/drawing/2014/main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="" xmlns:a16="http://schemas.microsoft.com/office/drawing/2014/main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="" xmlns:a16="http://schemas.microsoft.com/office/drawing/2014/main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765174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">
            <a:extLst>
              <a:ext uri="{FF2B5EF4-FFF2-40B4-BE49-F238E27FC236}">
                <a16:creationId xmlns="" xmlns:a16="http://schemas.microsoft.com/office/drawing/2014/main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ED057A87-963C-4F8A-BD4C-959BF8AF699B}"/>
              </a:ext>
            </a:extLst>
          </p:cNvPr>
          <p:cNvSpPr/>
          <p:nvPr userDrawn="1"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4" name="Text Placeholder 2">
            <a:extLst>
              <a:ext uri="{FF2B5EF4-FFF2-40B4-BE49-F238E27FC236}">
                <a16:creationId xmlns="" xmlns:a16="http://schemas.microsoft.com/office/drawing/2014/main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="" xmlns:a16="http://schemas.microsoft.com/office/drawing/2014/main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="" xmlns:a16="http://schemas.microsoft.com/office/drawing/2014/main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29354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">
            <a:extLst>
              <a:ext uri="{FF2B5EF4-FFF2-40B4-BE49-F238E27FC236}">
                <a16:creationId xmlns="" xmlns:a16="http://schemas.microsoft.com/office/drawing/2014/main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E407CD49-808A-445A-96C0-E3083C9FB390}"/>
              </a:ext>
            </a:extLst>
          </p:cNvPr>
          <p:cNvSpPr/>
          <p:nvPr userDrawn="1"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4131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CASE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3866400" cy="100800"/>
            <a:chOff x="-1228304" y="3240138"/>
            <a:chExt cx="3866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81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537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>
            <a:extLst>
              <a:ext uri="{FF2B5EF4-FFF2-40B4-BE49-F238E27FC236}">
                <a16:creationId xmlns="" xmlns:a16="http://schemas.microsoft.com/office/drawing/2014/main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95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="" xmlns:a16="http://schemas.microsoft.com/office/drawing/2014/main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="" xmlns:a16="http://schemas.microsoft.com/office/drawing/2014/main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76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=""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=""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Text Placeholder 3">
            <a:extLst>
              <a:ext uri="{FF2B5EF4-FFF2-40B4-BE49-F238E27FC236}">
                <a16:creationId xmlns=""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=""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=""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=""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=""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=""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=""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="" xmlns:a16="http://schemas.microsoft.com/office/drawing/2014/main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18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19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3996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446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491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08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799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530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FE102DC0-E499-4C34-9CD9-CDABF7108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0819" y="2355057"/>
            <a:ext cx="9250363" cy="2147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99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453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E60A5F-CE74-4F00-A5C2-F9742DDFF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17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76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="" xmlns:a16="http://schemas.microsoft.com/office/drawing/2014/main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="" xmlns:a16="http://schemas.microsoft.com/office/drawing/2014/main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="" xmlns:a16="http://schemas.microsoft.com/office/drawing/2014/main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="" xmlns:a16="http://schemas.microsoft.com/office/drawing/2014/main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8" name="Text Placeholder 2">
            <a:extLst>
              <a:ext uri="{FF2B5EF4-FFF2-40B4-BE49-F238E27FC236}">
                <a16:creationId xmlns="" xmlns:a16="http://schemas.microsoft.com/office/drawing/2014/main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="" xmlns:a16="http://schemas.microsoft.com/office/drawing/2014/main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="" xmlns:a16="http://schemas.microsoft.com/office/drawing/2014/main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3311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8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8842051-6173-4CC2-8C4A-8AE31FE7BA54}"/>
              </a:ext>
            </a:extLst>
          </p:cNvPr>
          <p:cNvGrpSpPr/>
          <p:nvPr userDrawn="1"/>
        </p:nvGrpSpPr>
        <p:grpSpPr>
          <a:xfrm>
            <a:off x="5124396" y="1373283"/>
            <a:ext cx="1943208" cy="100800"/>
            <a:chOff x="3149478" y="1373283"/>
            <a:chExt cx="1943208" cy="100800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B7317392-EF87-4050-8BBE-32F74B0CF15A}"/>
                </a:ext>
              </a:extLst>
            </p:cNvPr>
            <p:cNvGrpSpPr/>
            <p:nvPr userDrawn="1"/>
          </p:nvGrpSpPr>
          <p:grpSpPr>
            <a:xfrm>
              <a:off x="3149478" y="1373283"/>
              <a:ext cx="1943208" cy="100800"/>
              <a:chOff x="0" y="3237441"/>
              <a:chExt cx="1943208" cy="10080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785A4134-866D-4143-AC1E-8A2FFDB49855}"/>
                  </a:ext>
                </a:extLst>
              </p:cNvPr>
              <p:cNvCxnSpPr/>
              <p:nvPr userDrawn="1"/>
            </p:nvCxnSpPr>
            <p:spPr>
              <a:xfrm>
                <a:off x="0" y="3290538"/>
                <a:ext cx="189280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1842408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5D1C3636-C306-4492-8D46-194288459CAF}"/>
                </a:ext>
              </a:extLst>
            </p:cNvPr>
            <p:cNvSpPr/>
            <p:nvPr userDrawn="1"/>
          </p:nvSpPr>
          <p:spPr>
            <a:xfrm>
              <a:off x="3149478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179281" y="1375202"/>
            <a:ext cx="5012719" cy="100800"/>
            <a:chOff x="304632" y="3240138"/>
            <a:chExt cx="3129768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4632" y="3290538"/>
              <a:ext cx="307937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="" xmlns:a16="http://schemas.microsoft.com/office/drawing/2014/main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="" xmlns:a16="http://schemas.microsoft.com/office/drawing/2014/main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6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90" r:id="rId33"/>
    <p:sldLayoutId id="2147483691" r:id="rId34"/>
    <p:sldLayoutId id="2147483688" r:id="rId35"/>
    <p:sldLayoutId id="2147483692" r:id="rId36"/>
    <p:sldLayoutId id="2147483689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7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318">
          <p15:clr>
            <a:srgbClr val="F26B43"/>
          </p15:clr>
        </p15:guide>
        <p15:guide id="8" pos="4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Visio_Drawing5.vsd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Visio_Drawing2.vs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Visio_Drawing3.vs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Visio_Drawing4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54557"/>
            <a:ext cx="12192000" cy="1385300"/>
          </a:xfrm>
        </p:spPr>
        <p:txBody>
          <a:bodyPr>
            <a:noAutofit/>
          </a:bodyPr>
          <a:lstStyle/>
          <a:p>
            <a:r>
              <a:rPr lang="ka-GE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ქ. ქუთაისში, </a:t>
            </a:r>
            <a:r>
              <a:rPr lang="ka-GE" sz="28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ჰუალინგის</a:t>
            </a:r>
            <a:r>
              <a:rPr lang="ka-GE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თავისუფალი ინდუსტრიული ზონის ტერიტორიაზე, მეორადი ნედლეულის </a:t>
            </a:r>
            <a:r>
              <a:rPr lang="ka-GE" sz="28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გადასამუშავებელი</a:t>
            </a:r>
            <a:r>
              <a:rPr lang="ka-GE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(პოლიმერული ნარჩენების აღდგენა) საწარმოს მოწყობის და ექსპლუატაციის </a:t>
            </a:r>
            <a:r>
              <a:rPr lang="ka-GE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პროექტი</a:t>
            </a:r>
            <a:endParaRPr lang="ru-RU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40A11AA-C85D-4AF4-92B2-0F4E36F4E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ka-GE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სკოპინგის </a:t>
            </a:r>
            <a:r>
              <a:rPr lang="ka-GE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ანგარიშის საჯარო განხილვა</a:t>
            </a: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5234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შპს </a:t>
            </a:r>
            <a:r>
              <a:rPr lang="ka-G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</a:t>
            </a:r>
            <a:r>
              <a:rPr lang="ka-G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გლობალ </a:t>
            </a:r>
            <a:r>
              <a:rPr lang="ka-G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რისაიქლინგ</a:t>
            </a:r>
            <a:r>
              <a:rPr lang="ka-G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ka-G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8210" y="0"/>
            <a:ext cx="1443789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437465"/>
            <a:ext cx="5021940" cy="5995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  <a:endParaRPr lang="en-US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1777" y="1380712"/>
            <a:ext cx="8347423" cy="543973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საწარმოო პროცესი მოიცავს ორ ძირითად ეტაპს: ნედლეულის წინასწარ დამუშავებას (რეცხვა და დახარისხება) და მზა პროდუქციის (პოლიმერული გრანულები) წარმოებას - ნარჩენების გადამუშავება-აღდგენას.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endParaRPr lang="ka-GE" dirty="0" smtClean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/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ტედ-ის მიხედვით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, საწარმოს ელექტრომომარაგება განხორციელდება თავისუფალი ინდუსტრიული ზონის  ელექტროქსელიდან. </a:t>
            </a:r>
          </a:p>
          <a:p>
            <a:pPr algn="just"/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წყლით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მომარაგება მოხდება თავისუფალი ინდუსტრიული ზონის ტერიტორიაზე არსებული ქსელიდან, რომელიც მარაგდება ქ. ქუთაისის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წყალსადენიდან.</a:t>
            </a:r>
          </a:p>
          <a:p>
            <a:pPr algn="just"/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სამეურნეო-საყოფაცხოვრებო ჩამდინარე წყლების ჩაშვება გათვალისწინებულია საწარმოს ტერიტორიაზე არსებულ საკანალიზაციო ქსელში, რომელიც ჩართულია ქალაქის საკანალიზაციო კოლექტორში. </a:t>
            </a:r>
          </a:p>
          <a:p>
            <a:pPr algn="just"/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საწარმოს ტექნიკური წყალმომარაგებისათვის ტერიტორიაზე მოეწყობა 3 ჭაბურღილი, რომელთაგან ერთი იქნება სარეზერვო. </a:t>
            </a:r>
            <a:endParaRPr lang="ka-GE" dirty="0" smtClean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/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შეწონილი ნაწილაკებით დაბინძურებული ჩამდინარე წყლების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მართვისთვის, დაგეგმილია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გამწმენდი ნაგებობის მოწყობა. შემოთავაზებული გამწმენდი ნაგებობა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უზრუნველყოფს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ჩამდინარე წყლების ნორმატიულ გაწმენდას. </a:t>
            </a:r>
            <a:endParaRPr lang="ka-GE" dirty="0" smtClean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/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ნედლეულის დამუშავების პროცესში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მოსალოდნელია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მტვრის გავრცელება.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ნეგატიური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ზემოქმედების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მინიმუმამდე </a:t>
            </a:r>
            <a:r>
              <a:rPr lang="ka-GE" dirty="0">
                <a:solidFill>
                  <a:schemeClr val="bg2"/>
                </a:solidFill>
                <a:latin typeface="Sylfaen" panose="010A0502050306030303" pitchFamily="18" charset="0"/>
              </a:rPr>
              <a:t>შემცირების მიზნით, </a:t>
            </a:r>
            <a:r>
              <a:rPr lang="ka-GE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მოეწყობა გამწოვი ვენტილაცია და გამწმენდი სისტემა. </a:t>
            </a:r>
            <a:endParaRPr lang="ka-GE" dirty="0">
              <a:solidFill>
                <a:schemeClr val="bg2"/>
              </a:solidFill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26066" y="4100578"/>
            <a:ext cx="2824217" cy="2513509"/>
          </a:xfrm>
          <a:prstGeom prst="rect">
            <a:avLst/>
          </a:prstGeom>
          <a:solidFill>
            <a:srgbClr val="B5316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a-GE" sz="1400" dirty="0">
                <a:latin typeface="Sylfaen" panose="010A0502050306030303" pitchFamily="18" charset="0"/>
              </a:rPr>
              <a:t>საწარმოს </a:t>
            </a:r>
            <a:r>
              <a:rPr lang="ka-GE" sz="1400" dirty="0" smtClean="0">
                <a:latin typeface="Sylfaen" panose="010A0502050306030303" pitchFamily="18" charset="0"/>
              </a:rPr>
              <a:t>ექსპლუატაციაში </a:t>
            </a:r>
            <a:r>
              <a:rPr lang="ka-GE" sz="1400" dirty="0">
                <a:latin typeface="Sylfaen" panose="010A0502050306030303" pitchFamily="18" charset="0"/>
              </a:rPr>
              <a:t>გაშვება დაგეგმილია 6-8 თვის ვადაში. </a:t>
            </a:r>
            <a:r>
              <a:rPr lang="ka-GE" sz="1400" dirty="0" smtClean="0">
                <a:latin typeface="Sylfaen" panose="010A0502050306030303" pitchFamily="18" charset="0"/>
              </a:rPr>
              <a:t>დასაქმებულთა </a:t>
            </a:r>
            <a:r>
              <a:rPr lang="ka-GE" sz="1400" dirty="0">
                <a:latin typeface="Sylfaen" panose="010A0502050306030303" pitchFamily="18" charset="0"/>
              </a:rPr>
              <a:t>მაქსიმალური რაოდენობა იქნება  30-40 კაცი, </a:t>
            </a:r>
            <a:r>
              <a:rPr lang="ka-GE" sz="1400" dirty="0" smtClean="0">
                <a:latin typeface="Sylfaen" panose="010A0502050306030303" pitchFamily="18" charset="0"/>
              </a:rPr>
              <a:t>აქედან 60-70</a:t>
            </a:r>
            <a:r>
              <a:rPr lang="ka-GE" sz="1400" dirty="0">
                <a:latin typeface="Sylfaen" panose="010A0502050306030303" pitchFamily="18" charset="0"/>
              </a:rPr>
              <a:t>% </a:t>
            </a:r>
            <a:r>
              <a:rPr lang="ka-GE" sz="1400" dirty="0" smtClean="0">
                <a:latin typeface="Sylfaen" panose="010A0502050306030303" pitchFamily="18" charset="0"/>
              </a:rPr>
              <a:t>- ადგილობრივი </a:t>
            </a:r>
            <a:r>
              <a:rPr lang="ka-GE" sz="1400" dirty="0">
                <a:latin typeface="Sylfaen" panose="010A0502050306030303" pitchFamily="18" charset="0"/>
              </a:rPr>
              <a:t>მოსახლეობა</a:t>
            </a:r>
            <a:r>
              <a:rPr lang="ka-GE" sz="1400" dirty="0" smtClean="0">
                <a:latin typeface="Sylfaen" panose="010A0502050306030303" pitchFamily="18" charset="0"/>
              </a:rPr>
              <a:t>.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a-GE" sz="1400" dirty="0">
                <a:latin typeface="Sylfaen" panose="010A0502050306030303" pitchFamily="18" charset="0"/>
              </a:rPr>
              <a:t>ექსპლუატაციის </a:t>
            </a:r>
            <a:r>
              <a:rPr lang="ka-GE" sz="1400" dirty="0" smtClean="0">
                <a:latin typeface="Sylfaen" panose="010A0502050306030303" pitchFamily="18" charset="0"/>
              </a:rPr>
              <a:t>ფაზაზე დასაქმდება 120-150 </a:t>
            </a:r>
            <a:r>
              <a:rPr lang="ka-GE" sz="1400" dirty="0">
                <a:latin typeface="Sylfaen" panose="010A0502050306030303" pitchFamily="18" charset="0"/>
              </a:rPr>
              <a:t>კაცი, </a:t>
            </a:r>
            <a:r>
              <a:rPr lang="ka-GE" sz="1400" dirty="0" smtClean="0">
                <a:latin typeface="Sylfaen" panose="010A0502050306030303" pitchFamily="18" charset="0"/>
              </a:rPr>
              <a:t>აქედან </a:t>
            </a:r>
            <a:r>
              <a:rPr lang="ka-GE" sz="1400" dirty="0">
                <a:latin typeface="Sylfaen" panose="010A0502050306030303" pitchFamily="18" charset="0"/>
              </a:rPr>
              <a:t>80-90 კაცი </a:t>
            </a:r>
            <a:r>
              <a:rPr lang="ka-GE" sz="1400" dirty="0" smtClean="0">
                <a:latin typeface="Sylfaen" panose="010A0502050306030303" pitchFamily="18" charset="0"/>
              </a:rPr>
              <a:t>ადგილობრივი </a:t>
            </a:r>
            <a:r>
              <a:rPr lang="ka-GE" sz="1400" dirty="0">
                <a:latin typeface="Sylfaen" panose="010A0502050306030303" pitchFamily="18" charset="0"/>
              </a:rPr>
              <a:t>მოსახლეობა.</a:t>
            </a:r>
            <a:endParaRPr lang="en-US" sz="1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1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8210" y="0"/>
            <a:ext cx="1443789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532997"/>
            <a:ext cx="9266372" cy="599532"/>
          </a:xfrm>
          <a:prstGeom prst="rect">
            <a:avLst/>
          </a:prstGeom>
        </p:spPr>
        <p:txBody>
          <a:bodyPr vert="horz" lIns="0" tIns="0" rIns="0" bIns="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a-GE" sz="128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  <a:p>
            <a:pPr>
              <a:lnSpc>
                <a:spcPct val="120000"/>
              </a:lnSpc>
            </a:pPr>
            <a:r>
              <a:rPr lang="ka-GE" sz="96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საწარმოს განთავსების ადგილის ალტერნატიული ვარიანტები</a:t>
            </a:r>
            <a:endParaRPr lang="en-US" sz="9600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11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365771"/>
              </p:ext>
            </p:extLst>
          </p:nvPr>
        </p:nvGraphicFramePr>
        <p:xfrm>
          <a:off x="1328524" y="1313006"/>
          <a:ext cx="8429625" cy="52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Visio" r:id="rId4" imgW="8429638" imgH="5238637" progId="Visio.Drawing.15">
                  <p:embed/>
                </p:oleObj>
              </mc:Choice>
              <mc:Fallback>
                <p:oleObj name="Visio" r:id="rId4" imgW="8429638" imgH="5238637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8524" y="1313006"/>
                        <a:ext cx="8429625" cy="523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4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8210" y="0"/>
            <a:ext cx="1443789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78128" y="191800"/>
            <a:ext cx="7724175" cy="943247"/>
          </a:xfrm>
          <a:prstGeom prst="rect">
            <a:avLst/>
          </a:prstGeom>
        </p:spPr>
        <p:txBody>
          <a:bodyPr vert="horz" lIns="0" tIns="0" rIns="0" bIns="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a-GE" sz="41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გარემოზე ზემოქმედების შეფასება</a:t>
            </a:r>
          </a:p>
          <a:p>
            <a:pPr>
              <a:lnSpc>
                <a:spcPct val="120000"/>
              </a:lnSpc>
            </a:pPr>
            <a:r>
              <a:rPr lang="ka-GE" sz="31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შემარბილებელი ღონისძიებების წინასაწარი მონახაზი</a:t>
            </a:r>
            <a:endParaRPr lang="en-US" sz="3100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4480" y="1339768"/>
            <a:ext cx="9946095" cy="543973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საწარმოს საქმიანობის პროცესში მოსალოდნელი ზემოქმედების თავიდან აცილება და რისკის შემცირება შეიძლება მიღწეულ იქნას ოპერირებისას საუკეთესო პრაქტიკის გამოცდილების გამოყენებით.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შემარბილებელი ღონისძიებების ნაწილი გათვალისწინებულია პროექტის შემუშავებისას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</a:p>
          <a:p>
            <a:pPr algn="just"/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გარემოსდაცვითი  ღონისძიებების გატარებაზე პასუხისმგებლობა ეკისრება საქმიანობის განმახორციელებელს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</a:p>
          <a:p>
            <a:pPr algn="just"/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საქმიანობის განხორციელების პროცესში ბუნებრივ და სოციალურ გარემოზე შესაძლო ზემოქმედების შერბილების ღონისძიებების დეტალური პროგრამის დამუშავება მოხდება შეფასების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შემდგომ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ეტაპზე (გზშ-ის ანგარიშის მომზადება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).</a:t>
            </a:r>
          </a:p>
          <a:p>
            <a:pPr algn="just">
              <a:spcAft>
                <a:spcPts val="600"/>
              </a:spcAft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ქვემოთ ჩამოთვლილია საკითხები, რომლებსაც გზშ-ს პროცესში განსაკუთრებული ყურადღება მიექცევა: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ემისიები ატმოსფერულ ჰაერში;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ხმაურის გავრცელება;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ნარჩენების მართვა;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ნიადაგის და გრუნტის ხარისხი;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ბიოლოგიურ გარემოზე ზემოქმედება;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სოციალური საკითხები.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12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96148" y="4591897"/>
            <a:ext cx="4758217" cy="2031325"/>
          </a:xfrm>
          <a:prstGeom prst="rect">
            <a:avLst/>
          </a:prstGeom>
          <a:solidFill>
            <a:srgbClr val="B5316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ka-GE" sz="1400" dirty="0">
                <a:solidFill>
                  <a:schemeClr val="bg1"/>
                </a:solidFill>
                <a:latin typeface="Sylfaen" panose="010A0502050306030303" pitchFamily="18" charset="0"/>
              </a:rPr>
              <a:t>შესაბამისი შემარბილებელი ღონისძიებების გატარების, ასევე გარემოსდაცვითი მონიტორინგის გეგმის სათანადოდ განხორცილების პირობებში და სწორი მენეჯმენტის შემთხვევაში, შესაძლებელი იქნება ბუნებრივ და სოციალურ გარემოზე მოსალოდნელი ნეგატიური ზემოქმედებების თავიდან აცილება ან მაქსიმალურად შემცირება. </a:t>
            </a:r>
          </a:p>
          <a:p>
            <a:pPr algn="ctr"/>
            <a:r>
              <a:rPr lang="ka-GE" sz="1400" dirty="0">
                <a:solidFill>
                  <a:schemeClr val="bg1"/>
                </a:solidFill>
                <a:latin typeface="Sylfaen" panose="010A0502050306030303" pitchFamily="18" charset="0"/>
              </a:rPr>
              <a:t>ამ ღონისძიებების გეგმები დეტალურად იქნება განხილული დაგეგმილი საქმიანობის გზშ-ს ანგარიშში</a:t>
            </a:r>
            <a:endParaRPr lang="en-US" sz="1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bstract background">
            <a:extLst>
              <a:ext uri="{FF2B5EF4-FFF2-40B4-BE49-F238E27FC236}">
                <a16:creationId xmlns="" xmlns:a16="http://schemas.microsoft.com/office/drawing/2014/main" id="{72AD0CC3-F8DE-4C10-916A-24BC65B1D28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972100" y="1661438"/>
            <a:ext cx="5028650" cy="103718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გმადლობთ ყურადღებისთვის!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116882"/>
              </p:ext>
            </p:extLst>
          </p:nvPr>
        </p:nvGraphicFramePr>
        <p:xfrm>
          <a:off x="373267" y="5596252"/>
          <a:ext cx="1912733" cy="871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Visio" r:id="rId4" imgW="3084378" imgH="1172340" progId="Visio.Drawing.11">
                  <p:embed/>
                </p:oleObj>
              </mc:Choice>
              <mc:Fallback>
                <p:oleObj name="Visio" r:id="rId4" imgW="3084378" imgH="117234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67" y="5596252"/>
                        <a:ext cx="1912733" cy="871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ubtitle 2"/>
          <p:cNvSpPr txBox="1">
            <a:spLocks/>
          </p:cNvSpPr>
          <p:nvPr/>
        </p:nvSpPr>
        <p:spPr>
          <a:xfrm>
            <a:off x="2438400" y="5596252"/>
            <a:ext cx="3657600" cy="979522"/>
          </a:xfrm>
          <a:prstGeom prst="rect">
            <a:avLst/>
          </a:prstGeom>
        </p:spPr>
        <p:txBody>
          <a:bodyPr vert="horz" lIns="103146" tIns="51572" rIns="103146" bIns="51572" rtlCol="0" anchor="t" anchorCtr="0">
            <a:noAutofit/>
          </a:bodyPr>
          <a:lstStyle/>
          <a:p>
            <a:r>
              <a:rPr lang="ka-GE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შპს </a:t>
            </a:r>
            <a:r>
              <a:rPr lang="ka-GE" sz="1400" kern="0" dirty="0" err="1">
                <a:solidFill>
                  <a:schemeClr val="bg2"/>
                </a:solidFill>
                <a:latin typeface="Sylfaen" panose="010A0502050306030303" pitchFamily="18" charset="0"/>
              </a:rPr>
              <a:t>„გამა</a:t>
            </a:r>
            <a:r>
              <a:rPr lang="ka-GE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sz="1400" kern="0" dirty="0" err="1">
                <a:solidFill>
                  <a:schemeClr val="bg2"/>
                </a:solidFill>
                <a:latin typeface="Sylfaen" panose="010A0502050306030303" pitchFamily="18" charset="0"/>
              </a:rPr>
              <a:t>კონსალტინგი“</a:t>
            </a:r>
            <a:endParaRPr lang="ka-GE" sz="1400" kern="0" dirty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lvl="0"/>
            <a:r>
              <a:rPr lang="ka-GE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0192 თბილისი, გურამიშვილის გამზ. </a:t>
            </a:r>
            <a:r>
              <a:rPr lang="ka-GE" sz="1400" kern="0" dirty="0" err="1" smtClean="0">
                <a:solidFill>
                  <a:schemeClr val="bg2"/>
                </a:solidFill>
                <a:latin typeface="Sylfaen" panose="010A0502050306030303" pitchFamily="18" charset="0"/>
              </a:rPr>
              <a:t>19</a:t>
            </a:r>
            <a:r>
              <a:rPr lang="ka-GE" sz="1400" kern="0" baseline="42000" dirty="0" err="1" smtClean="0">
                <a:solidFill>
                  <a:schemeClr val="bg2"/>
                </a:solidFill>
                <a:latin typeface="Sylfaen" panose="010A0502050306030303" pitchFamily="18" charset="0"/>
              </a:rPr>
              <a:t>დ</a:t>
            </a:r>
            <a:r>
              <a:rPr lang="ka-GE" sz="1400" kern="0" baseline="42000" dirty="0" smtClean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endParaRPr lang="ka-GE" sz="1400" kern="0" baseline="42000" dirty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lvl="0"/>
            <a:r>
              <a:rPr lang="ka-GE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ტელ: +(995 32) 260 15 27</a:t>
            </a:r>
            <a:r>
              <a:rPr lang="en-US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; </a:t>
            </a:r>
            <a:endParaRPr lang="ka-GE" sz="1400" kern="0" dirty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lvl="0"/>
            <a:r>
              <a:rPr lang="en-US" sz="1400" kern="0" dirty="0">
                <a:solidFill>
                  <a:schemeClr val="bg2"/>
                </a:solidFill>
                <a:latin typeface="Sylfaen" panose="010A0502050306030303" pitchFamily="18" charset="0"/>
              </a:rPr>
              <a:t>E-mail: j.akhvlediani@gamma.ge</a:t>
            </a:r>
          </a:p>
        </p:txBody>
      </p:sp>
    </p:spTree>
    <p:extLst>
      <p:ext uri="{BB962C8B-B14F-4D97-AF65-F5344CB8AC3E}">
        <p14:creationId xmlns:p14="http://schemas.microsoft.com/office/powerpoint/2010/main" val="26956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76" y="179506"/>
            <a:ext cx="5021940" cy="804338"/>
          </a:xfrm>
        </p:spPr>
        <p:txBody>
          <a:bodyPr/>
          <a:lstStyle/>
          <a:p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შესავალი</a:t>
            </a:r>
            <a:endParaRPr lang="en-US" b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0376" y="1115003"/>
            <a:ext cx="7670042" cy="464182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შპს „გლობალ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რისაიქლინგ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“-ის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მიერ</a:t>
            </a:r>
            <a:r>
              <a:rPr lang="en-US" sz="1600" dirty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დაგეგემილი საქმიანობა ითვალისწინებს პოლიმერული ნარჩენების დამუშავებას, აღდგენას, გრანულების წარმოებას და შემდგომი გამოყენებისათვის რეალიზაციას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  <a:endParaRPr lang="en-US" sz="1600" dirty="0" smtClean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პოლიმერული ნარჩენების გადამამუშავებელი საწარმოს მოწყობა დაგეგმილია ქ. ქუთაისში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ჰუალინგის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თავისუფალი ინდუსტრიული ზონის ტერიტორიაზე (ყოფილი ქუთაისის საავტომობილო ქარხნის ტერიტორია), იჯარით აღებულ შენობა-ნაგებობებში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  <a:endParaRPr lang="en-US" sz="1600" dirty="0" smtClean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საქართველოს გარემოსდაცვითი კანონმდებლობის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მოთხოვნებიდან, ასევე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დაგეგმილი საქმიანობის ადგილმდებარეობიდან გამომდინარე,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ატმოსფერულ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ჰაერში მავნე ნივთიერებების და ხმაურის გავრცელებასთან დაკავშირებული კუმულაციური ზემოქმედების რისკების გათვალისწინებით, შპს „გლობალ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რისაიქლინგ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“-ის გადაწვეტილებით, დაგეგმილ საქმიანობაზე მომზადდა სკოპინგის ანგარიში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სკოპინგის ანგარიშის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საფუძველზე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სამინისტრო გასცემს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დასკვნას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, რომლითაც განისაზღვრება გზშ-ის ანგარიშის მომზადებისთვის საჭირო კვლევების, მოსაპოვებელი და შესასწავლი ინფორმაციის ჩამონათვალი.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სკოპინგის დასკვნის გათვალისწინება სავალდებულოა გზშ-ის ანგარიშის მომზადებისას.</a:t>
            </a:r>
          </a:p>
          <a:p>
            <a:pPr algn="just">
              <a:spcAft>
                <a:spcPts val="600"/>
              </a:spcAft>
            </a:pPr>
            <a:endParaRPr lang="en-US" sz="1600" dirty="0">
              <a:solidFill>
                <a:schemeClr val="bg2"/>
              </a:solidFill>
              <a:latin typeface="Sylfaen" panose="010A0502050306030303" pitchFamily="18" charset="0"/>
            </a:endParaRPr>
          </a:p>
        </p:txBody>
      </p:sp>
      <p:pic>
        <p:nvPicPr>
          <p:cNvPr id="12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0664" y="0"/>
            <a:ext cx="3741336" cy="6858000"/>
          </a:xfrm>
        </p:spPr>
      </p:pic>
    </p:spTree>
    <p:extLst>
      <p:ext uri="{BB962C8B-B14F-4D97-AF65-F5344CB8AC3E}">
        <p14:creationId xmlns:p14="http://schemas.microsoft.com/office/powerpoint/2010/main" val="29051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0" y="0"/>
            <a:ext cx="2476500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4"/>
            <a:ext cx="5021940" cy="5995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  <a:endParaRPr lang="en-US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4230" y="1212161"/>
            <a:ext cx="8782050" cy="487203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საწარმოს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მოწყობა დაგეგმილია ქ.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ქუთაისში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ჰუალინგის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თავისუფალი ინდუსტრიული ზონის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ტერიტორიაზე,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იჯარით აღებულ შენობა-ნაგებობებში. საწარმოს განთავსებისათვის შერჩეული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შენობა-ნაგებობები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წარმოადგენს საწარმოო საამქროებს, რომლებიც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ადრე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გამოყენებული იყო საავტომობილო ქარხნის საამქროებისათვის.</a:t>
            </a:r>
          </a:p>
          <a:p>
            <a:pPr algn="just">
              <a:spcAft>
                <a:spcPts val="600"/>
              </a:spcAft>
            </a:pP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ნარჩენების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გადამუშავებისათვის გამოყენებული იქნება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,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N23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და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N26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შენობები.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საიჯარო ხელშეკრულების მიხედვით,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საქმიანობისათვის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გამოყენებული იქნება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შენობის მიმდებარედ არსებული თავისუფალი მიწის ნაკვეთიც, რომლის ფართობია 8780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მ</a:t>
            </a:r>
            <a:r>
              <a:rPr lang="ka-GE" sz="1800" baseline="30000" dirty="0" err="1">
                <a:solidFill>
                  <a:schemeClr val="bg2"/>
                </a:solidFill>
                <a:latin typeface="Sylfaen" panose="010A0502050306030303" pitchFamily="18" charset="0"/>
              </a:rPr>
              <a:t>2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, სადაც მოეწყობა ნედლეულის ღია საწყობი და საწარმოო ჩამდინარე წყლების გამწმენდი ნაგებობა.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ამავე ტერიტორიაზე დაგეგმილია ტექნიკური წყალმომარაგებისათვის საჭირო ჭაბურღილების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მოწყობა. </a:t>
            </a:r>
            <a:endParaRPr lang="ka-GE" sz="1800" dirty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,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N23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და </a:t>
            </a:r>
            <a:r>
              <a:rPr lang="ka-GE" sz="1800" dirty="0" err="1" smtClean="0">
                <a:solidFill>
                  <a:schemeClr val="bg2"/>
                </a:solidFill>
                <a:latin typeface="Sylfaen" panose="010A0502050306030303" pitchFamily="18" charset="0"/>
              </a:rPr>
              <a:t>N26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შენობებში გათვალისწინებულია ნარჩენების გადამუშავების ხაზების და მზა პროდუქციის საწყობების მოწყობა.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შენობის ფართობია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5267.59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მ</a:t>
            </a:r>
            <a:r>
              <a:rPr lang="ka-GE" sz="1800" baseline="30000" dirty="0" err="1">
                <a:solidFill>
                  <a:schemeClr val="bg2"/>
                </a:solidFill>
                <a:latin typeface="Sylfaen" panose="010A0502050306030303" pitchFamily="18" charset="0"/>
              </a:rPr>
              <a:t>2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,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N23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შენობის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-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2744,39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მ</a:t>
            </a:r>
            <a:r>
              <a:rPr lang="ka-GE" sz="1800" baseline="30000" dirty="0" err="1">
                <a:solidFill>
                  <a:schemeClr val="bg2"/>
                </a:solidFill>
                <a:latin typeface="Sylfaen" panose="010A0502050306030303" pitchFamily="18" charset="0"/>
              </a:rPr>
              <a:t>2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, ხოლო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N26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შენობის </a:t>
            </a:r>
            <a:r>
              <a:rPr lang="ka-GE" sz="1800" dirty="0" smtClean="0">
                <a:solidFill>
                  <a:schemeClr val="bg2"/>
                </a:solidFill>
                <a:latin typeface="Sylfaen" panose="010A0502050306030303" pitchFamily="18" charset="0"/>
              </a:rPr>
              <a:t>- 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640,03 </a:t>
            </a:r>
            <a:r>
              <a:rPr lang="ka-GE" sz="1800" dirty="0" err="1">
                <a:solidFill>
                  <a:schemeClr val="bg2"/>
                </a:solidFill>
                <a:latin typeface="Sylfaen" panose="010A0502050306030303" pitchFamily="18" charset="0"/>
              </a:rPr>
              <a:t>მ</a:t>
            </a:r>
            <a:r>
              <a:rPr lang="ka-GE" sz="1800" baseline="30000" dirty="0" err="1">
                <a:solidFill>
                  <a:schemeClr val="bg2"/>
                </a:solidFill>
                <a:latin typeface="Sylfaen" panose="010A0502050306030303" pitchFamily="18" charset="0"/>
              </a:rPr>
              <a:t>2</a:t>
            </a:r>
            <a:r>
              <a:rPr lang="ka-GE" sz="1800" dirty="0">
                <a:solidFill>
                  <a:schemeClr val="bg2"/>
                </a:solidFill>
                <a:latin typeface="Sylfaen" panose="010A0502050306030303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ka-GE" sz="1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 algn="just">
              <a:spcAft>
                <a:spcPts val="600"/>
              </a:spcAft>
            </a:pPr>
            <a:endParaRPr lang="ka-GE" sz="1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4"/>
            <a:ext cx="7963110" cy="980658"/>
          </a:xfrm>
          <a:prstGeom prst="rect">
            <a:avLst/>
          </a:prstGeom>
        </p:spPr>
        <p:txBody>
          <a:bodyPr vert="horz" lIns="0" tIns="0" rIns="0" bIns="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a-GE" sz="51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  <a:p>
            <a:pPr>
              <a:lnSpc>
                <a:spcPct val="120000"/>
              </a:lnSpc>
            </a:pPr>
            <a:r>
              <a:rPr lang="ka-GE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საწარმოს განთავსების  </a:t>
            </a:r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ტერიტორიის </a:t>
            </a:r>
            <a:r>
              <a:rPr lang="ka-GE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სიტუაციური სქემა</a:t>
            </a:r>
            <a:endParaRPr lang="en-US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56251"/>
              </p:ext>
            </p:extLst>
          </p:nvPr>
        </p:nvGraphicFramePr>
        <p:xfrm>
          <a:off x="1220647" y="1444143"/>
          <a:ext cx="9915525" cy="52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Visio" r:id="rId3" imgW="9915448" imgH="5238637" progId="Visio.Drawing.15">
                  <p:embed/>
                </p:oleObj>
              </mc:Choice>
              <mc:Fallback>
                <p:oleObj name="Visio" r:id="rId3" imgW="9915448" imgH="5238637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0647" y="1444143"/>
                        <a:ext cx="9915525" cy="523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2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0" y="0"/>
            <a:ext cx="2476500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4"/>
            <a:ext cx="5021940" cy="5995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  <a:endParaRPr lang="en-US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38769" y="1185657"/>
            <a:ext cx="9102797" cy="46940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ტედ-ის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მიხედვით,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საწარმოში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დაგეგმილია პოლიმერული ნარჩენების გადამუშავების სრული ციკლის მოწყობა, რაც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ითვალისწინებს: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ნარჩენების მიღება-დასაწყობებას,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დახარისხება-დაქუცმაცება-რეცხვა-</a:t>
            </a:r>
            <a:r>
              <a:rPr lang="ka-GE" sz="1600" dirty="0" err="1" smtClean="0">
                <a:solidFill>
                  <a:schemeClr val="bg2"/>
                </a:solidFill>
                <a:latin typeface="Sylfaen" panose="010A0502050306030303" pitchFamily="18" charset="0"/>
              </a:rPr>
              <a:t>შრობას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,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სხვადასხვა სახის პოლიმერული მასალის გრანულების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წარმოებას,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მზა პროდუქციის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შეფუთვა-დასაწყობებას და რეალიზაციას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.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ნედლეულის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შემოტანა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დაგეგმილია, როგორც საქართველოს ტერიტორიიდან, ასევე, სხვადასხვა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ქვეყნებიდან.</a:t>
            </a:r>
          </a:p>
          <a:p>
            <a:pPr lvl="0" algn="just"/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შენობაში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დაგეგმილია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პოლიეთილენის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PE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 და პოლიპროპილენის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PP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 ნარჩენების დამუშავება და პროდუქციის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წარმოება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. შენობაში დამონტაჟდება 6 ტექნოლოგიური ხაზი, თითოეულის წარმადობა იქნება 25 ტ/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დღ.ღ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.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საწარმოს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საერთო წარმადობა იქნება 150  ტ/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დღ.ღ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-ში; </a:t>
            </a:r>
          </a:p>
          <a:p>
            <a:pPr lvl="0" algn="just"/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N 23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შენობაში დაგეგმილია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2 საწარმოო ხაზის მოწყობა, საერთო წარმადობით 50 ტ/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დღ.ღ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-ში. ამ საამქროში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დამუშავდება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შემდეგი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ნარჩენები: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პოლისტიროლი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PS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პოლიკარბონატი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PC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დაბალი სიმკვრივის პოლიეთილენი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LDPE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მაღალი სიმკვრივის პოლიეთილენი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HDPE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აკრილონიტრილ-ბუტადიენ-სტიროლი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ABS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პოლიკარბონატის/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აკრილონიტრილ-ბუტადიენ-სტიროლი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ABS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/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PC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),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პოლიამიდი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PA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 და პოლი მეთილის 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მეტაკრილატი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(</a:t>
            </a:r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PMMA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);     </a:t>
            </a:r>
          </a:p>
          <a:p>
            <a:pPr lvl="0" algn="just"/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N26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შენობაში გათვალისწინებულია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მზა პროდუქციის საწყობის მოწყობა; </a:t>
            </a:r>
          </a:p>
          <a:p>
            <a:pPr lvl="0" algn="just"/>
            <a:r>
              <a:rPr lang="ka-GE" sz="1600" dirty="0" err="1">
                <a:solidFill>
                  <a:schemeClr val="bg2"/>
                </a:solidFill>
                <a:latin typeface="Sylfaen" panose="010A0502050306030303" pitchFamily="18" charset="0"/>
              </a:rPr>
              <a:t>N11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 შენობის გვერდით არსებული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ტერიტორია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გამოყენებული იქნება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საწარმოო-ჩამდინარე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წყლების გამწმენდი ნაგებობის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განთავსებისათვის და ნედლეულის </a:t>
            </a:r>
            <a:r>
              <a:rPr lang="ka-GE" sz="1600" dirty="0">
                <a:solidFill>
                  <a:schemeClr val="bg2"/>
                </a:solidFill>
                <a:latin typeface="Sylfaen" panose="010A0502050306030303" pitchFamily="18" charset="0"/>
              </a:rPr>
              <a:t>ღია </a:t>
            </a:r>
            <a:r>
              <a:rPr lang="ka-GE" sz="1600" dirty="0" smtClean="0">
                <a:solidFill>
                  <a:schemeClr val="bg2"/>
                </a:solidFill>
                <a:latin typeface="Sylfaen" panose="010A0502050306030303" pitchFamily="18" charset="0"/>
              </a:rPr>
              <a:t>საწყობის მოსაწყობად.</a:t>
            </a:r>
            <a:endParaRPr lang="ka-GE" sz="1600" dirty="0">
              <a:solidFill>
                <a:schemeClr val="bg2"/>
              </a:solidFill>
              <a:latin typeface="Sylfaen" panose="010A0502050306030303" pitchFamily="18" charset="0"/>
            </a:endParaRPr>
          </a:p>
          <a:p>
            <a:pPr algn="just">
              <a:spcAft>
                <a:spcPts val="600"/>
              </a:spcAft>
            </a:pPr>
            <a:endParaRPr lang="ka-GE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0" y="0"/>
            <a:ext cx="2476500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4"/>
            <a:ext cx="5259666" cy="9674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8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  <a:p>
            <a:r>
              <a:rPr lang="ka-GE" sz="28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გენგეგმა</a:t>
            </a:r>
            <a:endParaRPr lang="en-US" sz="2800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/>
              <a:t>7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73521"/>
              </p:ext>
            </p:extLst>
          </p:nvPr>
        </p:nvGraphicFramePr>
        <p:xfrm>
          <a:off x="2729948" y="1021108"/>
          <a:ext cx="8010111" cy="567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Visio" r:id="rId4" imgW="7353204" imgH="5210331" progId="Visio.Drawing.15">
                  <p:embed/>
                </p:oleObj>
              </mc:Choice>
              <mc:Fallback>
                <p:oleObj name="Visio" r:id="rId4" imgW="7353204" imgH="5210331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9948" y="1021108"/>
                        <a:ext cx="8010111" cy="5675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40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4"/>
            <a:ext cx="7963110" cy="98065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a-GE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99" y="1467827"/>
            <a:ext cx="3852949" cy="288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0" y="3718739"/>
            <a:ext cx="3048000" cy="127552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ka-GE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N11</a:t>
            </a:r>
            <a:r>
              <a:rPr lang="ka-G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შენობის მიმდებარე </a:t>
            </a:r>
            <a:r>
              <a:rPr lang="ka-G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ტერიტორია</a:t>
            </a:r>
            <a:endParaRPr lang="ka-GE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67" y="470019"/>
            <a:ext cx="3852949" cy="288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 flipH="1">
            <a:off x="9130747" y="1766265"/>
            <a:ext cx="3067877" cy="69532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ka-GE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N11</a:t>
            </a:r>
            <a:r>
              <a:rPr lang="ka-G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შენობის შიდა ხედი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00" y="3688769"/>
            <a:ext cx="3859148" cy="289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 flipH="1">
            <a:off x="8322364" y="5321461"/>
            <a:ext cx="3869634" cy="69532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ka-GE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N23</a:t>
            </a:r>
            <a:r>
              <a:rPr lang="ka-G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შენობის ერთერთი </a:t>
            </a:r>
            <a:r>
              <a:rPr lang="ka-G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კუთხე</a:t>
            </a:r>
            <a:endParaRPr lang="ka-GE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0" y="0"/>
            <a:ext cx="2476500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3"/>
            <a:ext cx="7898244" cy="1175953"/>
          </a:xfrm>
          <a:prstGeom prst="rect">
            <a:avLst/>
          </a:prstGeom>
        </p:spPr>
        <p:txBody>
          <a:bodyPr vert="horz" lIns="0" tIns="0" rIns="0" bIns="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ka-GE" sz="38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  <a:p>
            <a:pPr>
              <a:lnSpc>
                <a:spcPct val="110000"/>
              </a:lnSpc>
            </a:pPr>
            <a:r>
              <a:rPr lang="ka-GE" sz="29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ნედლეულის </a:t>
            </a:r>
            <a:r>
              <a:rPr lang="ka-GE" sz="29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წინასწარი დამუშავების პროცესის ზოგადი </a:t>
            </a:r>
            <a:r>
              <a:rPr lang="ka-GE" sz="29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სქემა </a:t>
            </a:r>
            <a:endParaRPr lang="en-US" sz="2900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/>
              <a:t>8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974033"/>
              </p:ext>
            </p:extLst>
          </p:nvPr>
        </p:nvGraphicFramePr>
        <p:xfrm>
          <a:off x="778643" y="1646094"/>
          <a:ext cx="8299126" cy="423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Visio" r:id="rId4" imgW="4705276" imgH="2400340" progId="Visio.Drawing.15">
                  <p:embed/>
                </p:oleObj>
              </mc:Choice>
              <mc:Fallback>
                <p:oleObj name="Visio" r:id="rId4" imgW="4705276" imgH="240034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643" y="1646094"/>
                        <a:ext cx="8299126" cy="423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95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&#10;">
            <a:extLst>
              <a:ext uri="{FF2B5EF4-FFF2-40B4-BE49-F238E27FC236}">
                <a16:creationId xmlns="" xmlns:a16="http://schemas.microsoft.com/office/drawing/2014/main" id="{3330B498-1497-4DA8-99F4-8F8159B2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0" y="0"/>
            <a:ext cx="2476500" cy="6858000"/>
          </a:xfr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D4B26A0-76B0-4D92-8A3B-F4FB7FCBBD52}"/>
              </a:ext>
            </a:extLst>
          </p:cNvPr>
          <p:cNvSpPr txBox="1">
            <a:spLocks/>
          </p:cNvSpPr>
          <p:nvPr/>
        </p:nvSpPr>
        <p:spPr>
          <a:xfrm>
            <a:off x="491777" y="251793"/>
            <a:ext cx="7898244" cy="11759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ka-GE" sz="38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პროექტია აღწერა</a:t>
            </a:r>
          </a:p>
          <a:p>
            <a:pPr>
              <a:lnSpc>
                <a:spcPct val="110000"/>
              </a:lnSpc>
            </a:pPr>
            <a:r>
              <a:rPr lang="ka-GE" sz="29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მზა პროდუქციის </a:t>
            </a:r>
            <a:r>
              <a:rPr lang="ka-GE" sz="29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წარმოების </a:t>
            </a:r>
            <a:r>
              <a:rPr lang="ka-GE" sz="2900" b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ზოგადი </a:t>
            </a:r>
            <a:r>
              <a:rPr lang="ka-GE" sz="29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სქემა </a:t>
            </a:r>
            <a:endParaRPr lang="en-US" sz="2900" b="0" dirty="0">
              <a:solidFill>
                <a:schemeClr val="accent2">
                  <a:lumMod val="40000"/>
                  <a:lumOff val="6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=""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/>
          <a:lstStyle/>
          <a:p>
            <a:r>
              <a:rPr lang="ka-GE" dirty="0" smtClean="0"/>
              <a:t>9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291312"/>
              </p:ext>
            </p:extLst>
          </p:nvPr>
        </p:nvGraphicFramePr>
        <p:xfrm>
          <a:off x="955889" y="1632396"/>
          <a:ext cx="7972477" cy="404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Visio" r:id="rId4" imgW="4714796" imgH="2390798" progId="Visio.Drawing.15">
                  <p:embed/>
                </p:oleObj>
              </mc:Choice>
              <mc:Fallback>
                <p:oleObj name="Visio" r:id="rId4" imgW="4714796" imgH="239079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5889" y="1632396"/>
                        <a:ext cx="7972477" cy="4042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98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56488565_Futuristic pitch deck_AAS_v4" id="{81C854B4-8588-4171-B50E-9B042741D072}" vid="{97BC3161-E59E-4E12-8009-4336211748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72965D8-9C19-4E48-8421-5D6B21FC4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743C61-8CA7-48FF-B2A3-6055DA854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26A944-A9F4-4295-9B5E-C397EB1318B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826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Courier New</vt:lpstr>
      <vt:lpstr>Gill Sans MT</vt:lpstr>
      <vt:lpstr>Segoe UI</vt:lpstr>
      <vt:lpstr>Segoe UI Light</vt:lpstr>
      <vt:lpstr>Segoe UI Semibold</vt:lpstr>
      <vt:lpstr>Sylfaen</vt:lpstr>
      <vt:lpstr>Tahoma</vt:lpstr>
      <vt:lpstr>Times New Roman</vt:lpstr>
      <vt:lpstr>Office Theme</vt:lpstr>
      <vt:lpstr>Visio</vt:lpstr>
      <vt:lpstr>Microsoft Visio Drawing</vt:lpstr>
      <vt:lpstr>ქ. ქუთაისში, ჰუალინგის თავისუფალი ინდუსტრიული ზონის ტერიტორიაზე, მეორადი ნედლეულის გადასამუშავებელი (პოლიმერული ნარჩენების აღდგენა) საწარმოს მოწყობის და ექსპლუატაციის პროექტი</vt:lpstr>
      <vt:lpstr>შესავალი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2019-10-17T07:49:27Z</dcterms:created>
  <dcterms:modified xsi:type="dcterms:W3CDTF">2020-04-06T13:55:37Z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