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4" r:id="rId3"/>
    <p:sldId id="288" r:id="rId4"/>
    <p:sldId id="290" r:id="rId5"/>
    <p:sldId id="294" r:id="rId6"/>
    <p:sldId id="316" r:id="rId7"/>
    <p:sldId id="315" r:id="rId8"/>
    <p:sldId id="305" r:id="rId9"/>
    <p:sldId id="306" r:id="rId10"/>
    <p:sldId id="291" r:id="rId11"/>
    <p:sldId id="317" r:id="rId12"/>
    <p:sldId id="292" r:id="rId13"/>
    <p:sldId id="307" r:id="rId14"/>
    <p:sldId id="318" r:id="rId15"/>
    <p:sldId id="308" r:id="rId16"/>
    <p:sldId id="309" r:id="rId17"/>
    <p:sldId id="310" r:id="rId18"/>
    <p:sldId id="301" r:id="rId19"/>
    <p:sldId id="302" r:id="rId20"/>
    <p:sldId id="319" r:id="rId21"/>
    <p:sldId id="304" r:id="rId22"/>
    <p:sldId id="311" r:id="rId23"/>
    <p:sldId id="312"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snapToGrid="0">
      <p:cViewPr varScale="1">
        <p:scale>
          <a:sx n="70" d="100"/>
          <a:sy n="70" d="100"/>
        </p:scale>
        <p:origin x="73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EB2E3C-A581-4EA9-ABD3-878D2CE0207E}"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100705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640017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2946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364900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56866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3450578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EB2E3C-A581-4EA9-ABD3-878D2CE0207E}"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2349834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EB2E3C-A581-4EA9-ABD3-878D2CE0207E}"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4081287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EB2E3C-A581-4EA9-ABD3-878D2CE0207E}"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395023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B2E3C-A581-4EA9-ABD3-878D2CE0207E}" type="datetimeFigureOut">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1053110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EB2E3C-A581-4EA9-ABD3-878D2CE0207E}"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2984338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EB2E3C-A581-4EA9-ABD3-878D2CE0207E}" type="datetimeFigureOut">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294447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EB2E3C-A581-4EA9-ABD3-878D2CE0207E}" type="datetimeFigureOut">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2727898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B2E3C-A581-4EA9-ABD3-878D2CE0207E}" type="datetimeFigureOut">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4178151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B2E3C-A581-4EA9-ABD3-878D2CE0207E}"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3654102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B2E3C-A581-4EA9-ABD3-878D2CE0207E}" type="datetimeFigureOut">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F55F0-9972-44FA-9869-72F93B35569D}" type="slidenum">
              <a:rPr lang="en-US" smtClean="0"/>
              <a:t>‹#›</a:t>
            </a:fld>
            <a:endParaRPr lang="en-US"/>
          </a:p>
        </p:txBody>
      </p:sp>
    </p:spTree>
    <p:extLst>
      <p:ext uri="{BB962C8B-B14F-4D97-AF65-F5344CB8AC3E}">
        <p14:creationId xmlns:p14="http://schemas.microsoft.com/office/powerpoint/2010/main" val="204898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EB2E3C-A581-4EA9-ABD3-878D2CE0207E}" type="datetimeFigureOut">
              <a:rPr lang="en-US" smtClean="0"/>
              <a:t>4/15/2020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A6F55F0-9972-44FA-9869-72F93B35569D}" type="slidenum">
              <a:rPr lang="en-US" smtClean="0"/>
              <a:t>‹#›</a:t>
            </a:fld>
            <a:endParaRPr lang="en-US"/>
          </a:p>
        </p:txBody>
      </p:sp>
    </p:spTree>
    <p:extLst>
      <p:ext uri="{BB962C8B-B14F-4D97-AF65-F5344CB8AC3E}">
        <p14:creationId xmlns:p14="http://schemas.microsoft.com/office/powerpoint/2010/main" val="2439372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43"/>
            <a:ext cx="7471508" cy="2021457"/>
          </a:xfrm>
        </p:spPr>
        <p:txBody>
          <a:bodyPr>
            <a:noAutofit/>
          </a:bodyPr>
          <a:lstStyle/>
          <a:p>
            <a:pPr algn="ctr"/>
            <a:r>
              <a:rPr lang="en-US" sz="3200" b="1" dirty="0" smtClean="0">
                <a:solidFill>
                  <a:schemeClr val="tx1"/>
                </a:solidFill>
              </a:rPr>
              <a:t/>
            </a:r>
            <a:br>
              <a:rPr lang="en-US" sz="3200" b="1" dirty="0" smtClean="0">
                <a:solidFill>
                  <a:schemeClr val="tx1"/>
                </a:solidFill>
              </a:rPr>
            </a:br>
            <a:r>
              <a:rPr lang="ka-GE" sz="3200" b="1" dirty="0"/>
              <a:t/>
            </a:r>
            <a:br>
              <a:rPr lang="ka-GE" sz="3200" b="1" dirty="0"/>
            </a:br>
            <a:endParaRPr lang="en-US" sz="3200" b="1" dirty="0"/>
          </a:p>
        </p:txBody>
      </p:sp>
      <p:sp>
        <p:nvSpPr>
          <p:cNvPr id="3" name="Subtitle 2"/>
          <p:cNvSpPr>
            <a:spLocks noGrp="1"/>
          </p:cNvSpPr>
          <p:nvPr>
            <p:ph type="subTitle" idx="1"/>
          </p:nvPr>
        </p:nvSpPr>
        <p:spPr>
          <a:xfrm>
            <a:off x="1524000" y="1122871"/>
            <a:ext cx="8081777" cy="4157786"/>
          </a:xfrm>
        </p:spPr>
        <p:txBody>
          <a:bodyPr>
            <a:normAutofit/>
          </a:bodyPr>
          <a:lstStyle/>
          <a:p>
            <a:pPr algn="ctr"/>
            <a:endParaRPr lang="ka-GE" sz="2000" dirty="0" smtClean="0"/>
          </a:p>
          <a:p>
            <a:pPr algn="ctr"/>
            <a:r>
              <a:rPr lang="ka-GE" sz="2000" b="1" dirty="0"/>
              <a:t>კასპის </a:t>
            </a:r>
            <a:r>
              <a:rPr lang="en-US" sz="2000" b="1" dirty="0" err="1"/>
              <a:t>მუნიციპალიტეტის</a:t>
            </a:r>
            <a:r>
              <a:rPr lang="en-US" sz="2000" b="1" dirty="0"/>
              <a:t> </a:t>
            </a:r>
            <a:r>
              <a:rPr lang="en-US" sz="2000" b="1" dirty="0" err="1"/>
              <a:t>სოფ</a:t>
            </a:r>
            <a:r>
              <a:rPr lang="en-US" sz="2000" b="1" dirty="0"/>
              <a:t>. </a:t>
            </a:r>
            <a:r>
              <a:rPr lang="ka-GE" sz="2000" b="1" dirty="0"/>
              <a:t>კოდისწყაროში</a:t>
            </a:r>
            <a:r>
              <a:rPr lang="ka-GE" sz="2000" b="1" dirty="0" smtClean="0">
                <a:latin typeface="+mj-lt"/>
              </a:rPr>
              <a:t>, </a:t>
            </a:r>
            <a:r>
              <a:rPr lang="ka-GE" sz="2000" b="1" dirty="0"/>
              <a:t>შპს ,,საქართველოს უნივერსალური </a:t>
            </a:r>
            <a:r>
              <a:rPr lang="ka-GE" sz="2000" b="1" dirty="0" smtClean="0"/>
              <a:t>ჯგუფის“</a:t>
            </a:r>
            <a:r>
              <a:rPr lang="ka-GE" sz="2000" b="1" dirty="0" smtClean="0">
                <a:latin typeface="+mj-lt"/>
              </a:rPr>
              <a:t> </a:t>
            </a:r>
            <a:r>
              <a:rPr lang="ka-GE" sz="2000" b="1" dirty="0">
                <a:ea typeface="Calibri" panose="020F0502020204030204" pitchFamily="34" charset="0"/>
                <a:cs typeface="Times New Roman" panose="02020603050405020304" pitchFamily="18" charset="0"/>
              </a:rPr>
              <a:t>ზეთის მეორადი გადამუშავება</a:t>
            </a:r>
            <a:r>
              <a:rPr lang="ka-GE" sz="2000" b="1" dirty="0" smtClean="0">
                <a:latin typeface="+mj-lt"/>
              </a:rPr>
              <a:t>  საწარმოს მოწყობის და </a:t>
            </a:r>
            <a:r>
              <a:rPr lang="ka-GE" sz="2000" b="1" dirty="0">
                <a:latin typeface="+mj-lt"/>
              </a:rPr>
              <a:t>ექსპლუატაციის </a:t>
            </a:r>
            <a:r>
              <a:rPr lang="ka-GE" sz="2000" b="1" dirty="0" smtClean="0">
                <a:latin typeface="+mj-lt"/>
              </a:rPr>
              <a:t>პროექტის სკოპინგის ანგარიშის</a:t>
            </a:r>
          </a:p>
          <a:p>
            <a:pPr algn="ctr"/>
            <a:r>
              <a:rPr lang="ka-GE" sz="1600" b="1" dirty="0" smtClean="0">
                <a:latin typeface="+mj-lt"/>
              </a:rPr>
              <a:t>ს ა ჯ ა რ ო   გ ა ნ ხ ი ლ ვ ა</a:t>
            </a:r>
          </a:p>
          <a:p>
            <a:pPr algn="ctr"/>
            <a:endParaRPr lang="ka-GE" b="1" dirty="0" smtClean="0"/>
          </a:p>
          <a:p>
            <a:pPr algn="ctr"/>
            <a:endParaRPr lang="ka-GE" b="1" dirty="0"/>
          </a:p>
          <a:p>
            <a:pPr algn="ctr"/>
            <a:r>
              <a:rPr lang="ka-GE" b="1" dirty="0" smtClean="0">
                <a:solidFill>
                  <a:schemeClr val="accent5"/>
                </a:solidFill>
              </a:rPr>
              <a:t>2020 წელი</a:t>
            </a:r>
          </a:p>
          <a:p>
            <a:pPr algn="ctr"/>
            <a:r>
              <a:rPr lang="ka-GE" sz="1600" b="1" dirty="0"/>
              <a:t>კასპის </a:t>
            </a:r>
            <a:r>
              <a:rPr lang="en-US" sz="1600" b="1" dirty="0" err="1"/>
              <a:t>მუნიციპალიტეტის</a:t>
            </a:r>
            <a:r>
              <a:rPr lang="en-US" sz="1600" b="1" dirty="0"/>
              <a:t> </a:t>
            </a:r>
            <a:r>
              <a:rPr lang="en-US" sz="1600" b="1" dirty="0" err="1"/>
              <a:t>სოფ</a:t>
            </a:r>
            <a:r>
              <a:rPr lang="en-US" sz="1600" b="1" dirty="0"/>
              <a:t>. </a:t>
            </a:r>
            <a:r>
              <a:rPr lang="ka-GE" sz="1600" b="1" dirty="0" smtClean="0"/>
              <a:t>კოდისწყარო</a:t>
            </a:r>
            <a:endParaRPr lang="ka-GE" dirty="0"/>
          </a:p>
        </p:txBody>
      </p:sp>
    </p:spTree>
    <p:extLst>
      <p:ext uri="{BB962C8B-B14F-4D97-AF65-F5344CB8AC3E}">
        <p14:creationId xmlns:p14="http://schemas.microsoft.com/office/powerpoint/2010/main" val="4178009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65" y="249836"/>
            <a:ext cx="8596668" cy="1320800"/>
          </a:xfrm>
        </p:spPr>
        <p:txBody>
          <a:bodyPr>
            <a:normAutofit/>
          </a:bodyPr>
          <a:lstStyle/>
          <a:p>
            <a:r>
              <a:rPr lang="ka-GE" sz="2800" b="1" dirty="0"/>
              <a:t>საწარმოს განთავსების ალტერნატივები</a:t>
            </a:r>
            <a:endParaRPr lang="en-US" sz="2800" dirty="0"/>
          </a:p>
        </p:txBody>
      </p:sp>
      <p:sp>
        <p:nvSpPr>
          <p:cNvPr id="3" name="Content Placeholder 2"/>
          <p:cNvSpPr>
            <a:spLocks noGrp="1"/>
          </p:cNvSpPr>
          <p:nvPr>
            <p:ph idx="1"/>
          </p:nvPr>
        </p:nvSpPr>
        <p:spPr>
          <a:xfrm>
            <a:off x="631298" y="906072"/>
            <a:ext cx="9166754" cy="5951928"/>
          </a:xfrm>
        </p:spPr>
        <p:txBody>
          <a:bodyPr>
            <a:noAutofit/>
          </a:bodyPr>
          <a:lstStyle/>
          <a:p>
            <a:pPr algn="just"/>
            <a:r>
              <a:rPr lang="ka-GE" sz="2000" dirty="0" smtClean="0"/>
              <a:t>საწარმოს</a:t>
            </a:r>
            <a:r>
              <a:rPr lang="en-US" sz="2000" dirty="0" smtClean="0"/>
              <a:t> </a:t>
            </a:r>
            <a:r>
              <a:rPr lang="ka-GE" sz="2000" dirty="0" smtClean="0"/>
              <a:t>პროექტირების</a:t>
            </a:r>
            <a:r>
              <a:rPr lang="en-US" sz="2000" dirty="0" smtClean="0"/>
              <a:t> </a:t>
            </a:r>
            <a:r>
              <a:rPr lang="en-US" sz="2000" dirty="0" err="1"/>
              <a:t>პროცესში</a:t>
            </a:r>
            <a:r>
              <a:rPr lang="en-US" sz="2000" dirty="0"/>
              <a:t> </a:t>
            </a:r>
            <a:r>
              <a:rPr lang="en-US" sz="2000" dirty="0" err="1"/>
              <a:t>განიხილებოდა</a:t>
            </a:r>
            <a:r>
              <a:rPr lang="en-US" sz="2000" dirty="0"/>
              <a:t> </a:t>
            </a:r>
            <a:r>
              <a:rPr lang="en-US" sz="2000" dirty="0" err="1"/>
              <a:t>მისი</a:t>
            </a:r>
            <a:r>
              <a:rPr lang="en-US" sz="2000" dirty="0"/>
              <a:t> </a:t>
            </a:r>
            <a:r>
              <a:rPr lang="en-US" sz="2000" dirty="0" err="1"/>
              <a:t>განთავსების</a:t>
            </a:r>
            <a:r>
              <a:rPr lang="en-US" sz="2000" dirty="0"/>
              <a:t> </a:t>
            </a:r>
            <a:r>
              <a:rPr lang="en-US" sz="2000" dirty="0" err="1"/>
              <a:t>რამდენიმე</a:t>
            </a:r>
            <a:r>
              <a:rPr lang="en-US" sz="2000" dirty="0"/>
              <a:t> </a:t>
            </a:r>
            <a:r>
              <a:rPr lang="en-US" sz="2000" dirty="0" err="1"/>
              <a:t>ალტერნატიული</a:t>
            </a:r>
            <a:r>
              <a:rPr lang="en-US" sz="2000" dirty="0"/>
              <a:t> </a:t>
            </a:r>
            <a:r>
              <a:rPr lang="en-US" sz="2000" dirty="0" err="1"/>
              <a:t>ვარიანტი</a:t>
            </a:r>
            <a:r>
              <a:rPr lang="en-US" sz="2000" dirty="0"/>
              <a:t>, </a:t>
            </a:r>
            <a:r>
              <a:rPr lang="en-US" sz="2000" dirty="0" err="1"/>
              <a:t>ისეთი</a:t>
            </a:r>
            <a:r>
              <a:rPr lang="en-US" sz="2000" dirty="0"/>
              <a:t> </a:t>
            </a:r>
            <a:r>
              <a:rPr lang="en-US" sz="2000" dirty="0" err="1"/>
              <a:t>კრიტერიუმების</a:t>
            </a:r>
            <a:r>
              <a:rPr lang="en-US" sz="2000" dirty="0"/>
              <a:t> </a:t>
            </a:r>
            <a:r>
              <a:rPr lang="en-US" sz="2000" dirty="0" err="1"/>
              <a:t>გათვალისწინებით</a:t>
            </a:r>
            <a:r>
              <a:rPr lang="en-US" sz="2000" dirty="0"/>
              <a:t>, </a:t>
            </a:r>
            <a:r>
              <a:rPr lang="en-US" sz="2000" dirty="0" err="1"/>
              <a:t>როგორიცაა</a:t>
            </a:r>
            <a:r>
              <a:rPr lang="en-US" sz="2000" dirty="0"/>
              <a:t>:  </a:t>
            </a:r>
            <a:r>
              <a:rPr lang="en-US" sz="2000" dirty="0" err="1"/>
              <a:t>ავტომაგისტრალთან</a:t>
            </a:r>
            <a:r>
              <a:rPr lang="en-US" sz="2000" dirty="0"/>
              <a:t> </a:t>
            </a:r>
            <a:r>
              <a:rPr lang="en-US" sz="2000" dirty="0" err="1"/>
              <a:t>სიახლოვე</a:t>
            </a:r>
            <a:r>
              <a:rPr lang="en-US" sz="2000" dirty="0"/>
              <a:t>, </a:t>
            </a:r>
            <a:r>
              <a:rPr lang="en-US" sz="2000" dirty="0" err="1"/>
              <a:t>საპროექტო</a:t>
            </a:r>
            <a:r>
              <a:rPr lang="en-US" sz="2000" dirty="0"/>
              <a:t> </a:t>
            </a:r>
            <a:r>
              <a:rPr lang="en-US" sz="2000" dirty="0" err="1"/>
              <a:t>ტერიტორიის</a:t>
            </a:r>
            <a:r>
              <a:rPr lang="en-US" sz="2000" dirty="0"/>
              <a:t> </a:t>
            </a:r>
            <a:r>
              <a:rPr lang="ka-GE" sz="2000" dirty="0"/>
              <a:t>ფ</a:t>
            </a:r>
            <a:r>
              <a:rPr lang="en-US" sz="2000" dirty="0" err="1"/>
              <a:t>უნქციონალური</a:t>
            </a:r>
            <a:r>
              <a:rPr lang="en-US" sz="2000" dirty="0"/>
              <a:t> </a:t>
            </a:r>
            <a:r>
              <a:rPr lang="en-US" sz="2000" dirty="0" err="1"/>
              <a:t>სტატუსი</a:t>
            </a:r>
            <a:r>
              <a:rPr lang="en-US" sz="2000" dirty="0"/>
              <a:t>, </a:t>
            </a:r>
            <a:r>
              <a:rPr lang="en-US" sz="2000" dirty="0" err="1"/>
              <a:t>მისასვლელი</a:t>
            </a:r>
            <a:r>
              <a:rPr lang="en-US" sz="2000" dirty="0"/>
              <a:t> </a:t>
            </a:r>
            <a:r>
              <a:rPr lang="en-US" sz="2000" dirty="0" err="1"/>
              <a:t>გზების</a:t>
            </a:r>
            <a:r>
              <a:rPr lang="en-US" sz="2000" dirty="0"/>
              <a:t>, </a:t>
            </a:r>
            <a:r>
              <a:rPr lang="en-US" sz="2000" dirty="0" err="1"/>
              <a:t>წყალმომარაგების</a:t>
            </a:r>
            <a:r>
              <a:rPr lang="en-US" sz="2000" dirty="0"/>
              <a:t>,  </a:t>
            </a:r>
            <a:r>
              <a:rPr lang="en-US" sz="2000" dirty="0" err="1"/>
              <a:t>ელექტრომომარაგების</a:t>
            </a:r>
            <a:r>
              <a:rPr lang="en-US" sz="2000" dirty="0"/>
              <a:t> </a:t>
            </a:r>
            <a:r>
              <a:rPr lang="en-US" sz="2000" dirty="0" err="1"/>
              <a:t>სისტემების</a:t>
            </a:r>
            <a:r>
              <a:rPr lang="en-US" sz="2000" dirty="0"/>
              <a:t> </a:t>
            </a:r>
            <a:r>
              <a:rPr lang="en-US" sz="2000" dirty="0" err="1"/>
              <a:t>სიახლოვე</a:t>
            </a:r>
            <a:r>
              <a:rPr lang="en-US" sz="2000" dirty="0"/>
              <a:t>, </a:t>
            </a:r>
            <a:r>
              <a:rPr lang="ka-GE" sz="2000" dirty="0"/>
              <a:t>მოსახლეობისაგან დაშორება, იჯარის პირობები, </a:t>
            </a:r>
            <a:r>
              <a:rPr lang="en-US" sz="2000" dirty="0" err="1"/>
              <a:t>საპროექტო</a:t>
            </a:r>
            <a:r>
              <a:rPr lang="en-US" sz="2000" dirty="0"/>
              <a:t> </a:t>
            </a:r>
            <a:r>
              <a:rPr lang="en-US" sz="2000" dirty="0" err="1"/>
              <a:t>ტერიტორიის</a:t>
            </a:r>
            <a:r>
              <a:rPr lang="en-US" sz="2000" dirty="0"/>
              <a:t> </a:t>
            </a:r>
            <a:r>
              <a:rPr lang="en-US" sz="2000" dirty="0" err="1"/>
              <a:t>ბიომრავალფეროვნების</a:t>
            </a:r>
            <a:r>
              <a:rPr lang="en-US" sz="2000" dirty="0"/>
              <a:t> </a:t>
            </a:r>
            <a:r>
              <a:rPr lang="en-US" sz="2000" dirty="0" err="1"/>
              <a:t>მდგომარეობა</a:t>
            </a:r>
            <a:r>
              <a:rPr lang="en-US" sz="2000" dirty="0"/>
              <a:t> </a:t>
            </a:r>
            <a:r>
              <a:rPr lang="en-US" sz="2000" dirty="0" err="1"/>
              <a:t>და</a:t>
            </a:r>
            <a:r>
              <a:rPr lang="en-US" sz="2000" dirty="0"/>
              <a:t> </a:t>
            </a:r>
            <a:r>
              <a:rPr lang="en-US" sz="2000" dirty="0" err="1"/>
              <a:t>სხვა</a:t>
            </a:r>
            <a:r>
              <a:rPr lang="en-US" sz="2000" dirty="0"/>
              <a:t>.</a:t>
            </a:r>
          </a:p>
          <a:p>
            <a:pPr algn="just"/>
            <a:r>
              <a:rPr lang="en-US" sz="2000" dirty="0" err="1" smtClean="0"/>
              <a:t>არსებული</a:t>
            </a:r>
            <a:r>
              <a:rPr lang="en-US" sz="2000" dirty="0" smtClean="0"/>
              <a:t> </a:t>
            </a:r>
            <a:r>
              <a:rPr lang="en-US" sz="2000" dirty="0" err="1"/>
              <a:t>ვარიანტების</a:t>
            </a:r>
            <a:r>
              <a:rPr lang="en-US" sz="2000" dirty="0"/>
              <a:t> </a:t>
            </a:r>
            <a:r>
              <a:rPr lang="en-US" sz="2000" dirty="0" err="1"/>
              <a:t>გაანალიზების</a:t>
            </a:r>
            <a:r>
              <a:rPr lang="en-US" sz="2000" dirty="0"/>
              <a:t> </a:t>
            </a:r>
            <a:r>
              <a:rPr lang="en-US" sz="2000" dirty="0" err="1"/>
              <a:t>შედეგად</a:t>
            </a:r>
            <a:r>
              <a:rPr lang="en-US" sz="2000" dirty="0"/>
              <a:t> </a:t>
            </a:r>
            <a:r>
              <a:rPr lang="ka-GE" sz="2000" dirty="0"/>
              <a:t>აღნიშნული ტერიტორია </a:t>
            </a:r>
            <a:r>
              <a:rPr lang="en-US" sz="2000" dirty="0" err="1"/>
              <a:t>საწარმოს</a:t>
            </a:r>
            <a:r>
              <a:rPr lang="en-US" sz="2000" dirty="0"/>
              <a:t> </a:t>
            </a:r>
            <a:r>
              <a:rPr lang="en-US" sz="2000" dirty="0" err="1"/>
              <a:t>მოწყობის</a:t>
            </a:r>
            <a:r>
              <a:rPr lang="en-US" sz="2000" dirty="0"/>
              <a:t> </a:t>
            </a:r>
            <a:r>
              <a:rPr lang="en-US" sz="2000" dirty="0" err="1"/>
              <a:t>ყველაზე</a:t>
            </a:r>
            <a:r>
              <a:rPr lang="en-US" sz="2000" dirty="0"/>
              <a:t> </a:t>
            </a:r>
            <a:r>
              <a:rPr lang="en-US" sz="2000" dirty="0" err="1"/>
              <a:t>ოპტიმალურ</a:t>
            </a:r>
            <a:r>
              <a:rPr lang="en-US" sz="2000" dirty="0"/>
              <a:t> </a:t>
            </a:r>
            <a:r>
              <a:rPr lang="en-US" sz="2000" dirty="0" err="1"/>
              <a:t>ტერიტორიად</a:t>
            </a:r>
            <a:r>
              <a:rPr lang="en-US" sz="2000" dirty="0"/>
              <a:t> </a:t>
            </a:r>
            <a:r>
              <a:rPr lang="ka-GE" sz="2000" dirty="0"/>
              <a:t>იქნა </a:t>
            </a:r>
            <a:r>
              <a:rPr lang="en-US" sz="2000" dirty="0" err="1"/>
              <a:t>მიჩნეული</a:t>
            </a:r>
            <a:r>
              <a:rPr lang="ka-GE" sz="2000" dirty="0"/>
              <a:t>. </a:t>
            </a:r>
            <a:endParaRPr lang="en-US" sz="2000" dirty="0"/>
          </a:p>
        </p:txBody>
      </p:sp>
    </p:spTree>
    <p:extLst>
      <p:ext uri="{BB962C8B-B14F-4D97-AF65-F5344CB8AC3E}">
        <p14:creationId xmlns:p14="http://schemas.microsoft.com/office/powerpoint/2010/main" val="1089051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65" y="249836"/>
            <a:ext cx="8596668" cy="1320800"/>
          </a:xfrm>
        </p:spPr>
        <p:txBody>
          <a:bodyPr>
            <a:normAutofit/>
          </a:bodyPr>
          <a:lstStyle/>
          <a:p>
            <a:r>
              <a:rPr lang="ka-GE" sz="2800" b="1" dirty="0"/>
              <a:t>საწარმოს განთავსების ალტერნატივები</a:t>
            </a:r>
            <a:endParaRPr lang="en-US" sz="2800" dirty="0"/>
          </a:p>
        </p:txBody>
      </p:sp>
      <p:sp>
        <p:nvSpPr>
          <p:cNvPr id="3" name="Content Placeholder 2"/>
          <p:cNvSpPr>
            <a:spLocks noGrp="1"/>
          </p:cNvSpPr>
          <p:nvPr>
            <p:ph idx="1"/>
          </p:nvPr>
        </p:nvSpPr>
        <p:spPr>
          <a:xfrm>
            <a:off x="631298" y="906072"/>
            <a:ext cx="9166754" cy="5951928"/>
          </a:xfrm>
        </p:spPr>
        <p:txBody>
          <a:bodyPr>
            <a:noAutofit/>
          </a:bodyPr>
          <a:lstStyle/>
          <a:p>
            <a:r>
              <a:rPr lang="en-US" sz="2000" dirty="0" err="1"/>
              <a:t>შერჩეული</a:t>
            </a:r>
            <a:r>
              <a:rPr lang="en-US" sz="2000" dirty="0"/>
              <a:t> </a:t>
            </a:r>
            <a:r>
              <a:rPr lang="en-US" sz="2000" dirty="0" err="1"/>
              <a:t>ტერიტორიის</a:t>
            </a:r>
            <a:r>
              <a:rPr lang="en-US" sz="2000" dirty="0"/>
              <a:t> </a:t>
            </a:r>
            <a:r>
              <a:rPr lang="en-US" sz="2000" dirty="0" err="1"/>
              <a:t>უპირატესობა</a:t>
            </a:r>
            <a:r>
              <a:rPr lang="en-US" sz="2000" dirty="0"/>
              <a:t> </a:t>
            </a:r>
            <a:r>
              <a:rPr lang="en-US" sz="2000" dirty="0" err="1"/>
              <a:t>მდგომარეობს</a:t>
            </a:r>
            <a:r>
              <a:rPr lang="en-US" sz="2000" dirty="0"/>
              <a:t> </a:t>
            </a:r>
            <a:r>
              <a:rPr lang="en-US" sz="2000" dirty="0" err="1"/>
              <a:t>შემდეგში</a:t>
            </a:r>
            <a:r>
              <a:rPr lang="en-US" sz="2000" dirty="0"/>
              <a:t>:</a:t>
            </a:r>
          </a:p>
          <a:p>
            <a:pPr lvl="0"/>
            <a:r>
              <a:rPr lang="en-US" sz="2000" dirty="0" err="1"/>
              <a:t>ტერიტორია</a:t>
            </a:r>
            <a:r>
              <a:rPr lang="en-US" sz="2000" dirty="0"/>
              <a:t> </a:t>
            </a:r>
            <a:r>
              <a:rPr lang="en-US" sz="2000" dirty="0" err="1"/>
              <a:t>მიეკუთვნება</a:t>
            </a:r>
            <a:r>
              <a:rPr lang="en-US" sz="2000" dirty="0"/>
              <a:t> </a:t>
            </a:r>
            <a:r>
              <a:rPr lang="en-US" sz="2000" dirty="0" err="1"/>
              <a:t>არასასოფლო-სამეურნეო</a:t>
            </a:r>
            <a:r>
              <a:rPr lang="en-US" sz="2000" dirty="0"/>
              <a:t> </a:t>
            </a:r>
            <a:r>
              <a:rPr lang="en-US" sz="2000" dirty="0" err="1"/>
              <a:t>კატეგორიას</a:t>
            </a:r>
            <a:r>
              <a:rPr lang="ka-GE" sz="2000" dirty="0"/>
              <a:t>; </a:t>
            </a:r>
            <a:endParaRPr lang="en-US" sz="2000" dirty="0"/>
          </a:p>
          <a:p>
            <a:pPr lvl="0"/>
            <a:r>
              <a:rPr lang="en-US" sz="2000" dirty="0" err="1"/>
              <a:t>საშიში</a:t>
            </a:r>
            <a:r>
              <a:rPr lang="en-US" sz="2000" dirty="0"/>
              <a:t> </a:t>
            </a:r>
            <a:r>
              <a:rPr lang="en-US" sz="2000" dirty="0" err="1"/>
              <a:t>გეოლოგიური</a:t>
            </a:r>
            <a:r>
              <a:rPr lang="en-US" sz="2000" dirty="0"/>
              <a:t> </a:t>
            </a:r>
            <a:r>
              <a:rPr lang="en-US" sz="2000" dirty="0" err="1"/>
              <a:t>პროცესების</a:t>
            </a:r>
            <a:r>
              <a:rPr lang="en-US" sz="2000" dirty="0"/>
              <a:t> </a:t>
            </a:r>
            <a:r>
              <a:rPr lang="en-US" sz="2000" dirty="0" err="1"/>
              <a:t>განვითარების</a:t>
            </a:r>
            <a:r>
              <a:rPr lang="en-US" sz="2000" dirty="0"/>
              <a:t> </a:t>
            </a:r>
            <a:r>
              <a:rPr lang="en-US" sz="2000" dirty="0" err="1"/>
              <a:t>რისკი</a:t>
            </a:r>
            <a:r>
              <a:rPr lang="en-US" sz="2000" dirty="0"/>
              <a:t> </a:t>
            </a:r>
            <a:r>
              <a:rPr lang="en-US" sz="2000" dirty="0" err="1"/>
              <a:t>ტერიტორიაზე</a:t>
            </a:r>
            <a:r>
              <a:rPr lang="en-US" sz="2000" dirty="0"/>
              <a:t> </a:t>
            </a:r>
            <a:r>
              <a:rPr lang="en-US" sz="2000" dirty="0" err="1"/>
              <a:t>არ</a:t>
            </a:r>
            <a:r>
              <a:rPr lang="en-US" sz="2000" dirty="0"/>
              <a:t> </a:t>
            </a:r>
            <a:r>
              <a:rPr lang="en-US" sz="2000" dirty="0" err="1"/>
              <a:t>ფიქსირდება</a:t>
            </a:r>
            <a:r>
              <a:rPr lang="en-US" sz="2000" dirty="0"/>
              <a:t>;</a:t>
            </a:r>
          </a:p>
          <a:p>
            <a:pPr lvl="0"/>
            <a:r>
              <a:rPr lang="en-US" sz="2000" dirty="0" err="1"/>
              <a:t>საპროექტო</a:t>
            </a:r>
            <a:r>
              <a:rPr lang="en-US" sz="2000" dirty="0"/>
              <a:t> </a:t>
            </a:r>
            <a:r>
              <a:rPr lang="en-US" sz="2000" dirty="0" err="1"/>
              <a:t>ტერიტორი</a:t>
            </a:r>
            <a:r>
              <a:rPr lang="ka-GE" sz="2000" dirty="0"/>
              <a:t>აზე  </a:t>
            </a:r>
            <a:r>
              <a:rPr lang="en-US" sz="2000" dirty="0"/>
              <a:t>ა</a:t>
            </a:r>
            <a:r>
              <a:rPr lang="ka-GE" sz="2000" dirty="0"/>
              <a:t>რ</a:t>
            </a:r>
            <a:r>
              <a:rPr lang="en-US" sz="2000" dirty="0" err="1"/>
              <a:t>სებობს</a:t>
            </a:r>
            <a:r>
              <a:rPr lang="en-US" sz="2000" dirty="0"/>
              <a:t> </a:t>
            </a:r>
            <a:r>
              <a:rPr lang="en-US" sz="2000" dirty="0" err="1"/>
              <a:t>ელექტრომომარაგების</a:t>
            </a:r>
            <a:r>
              <a:rPr lang="en-US" sz="2000" dirty="0"/>
              <a:t> </a:t>
            </a:r>
            <a:r>
              <a:rPr lang="en-US" sz="2000" dirty="0" err="1"/>
              <a:t>სისტემა</a:t>
            </a:r>
            <a:r>
              <a:rPr lang="en-US" sz="2000" dirty="0"/>
              <a:t>;</a:t>
            </a:r>
          </a:p>
          <a:p>
            <a:pPr lvl="0"/>
            <a:r>
              <a:rPr lang="ka-GE" sz="2000" dirty="0"/>
              <a:t>ა</a:t>
            </a:r>
            <a:r>
              <a:rPr lang="en-US" sz="2000" dirty="0" err="1"/>
              <a:t>ვტომაგისტრალთან</a:t>
            </a:r>
            <a:r>
              <a:rPr lang="en-US" sz="2000" dirty="0"/>
              <a:t> </a:t>
            </a:r>
            <a:r>
              <a:rPr lang="en-US" sz="2000" dirty="0" err="1"/>
              <a:t>სიახლოვე</a:t>
            </a:r>
            <a:r>
              <a:rPr lang="en-US" sz="2000" dirty="0"/>
              <a:t>;</a:t>
            </a:r>
          </a:p>
          <a:p>
            <a:pPr lvl="0"/>
            <a:r>
              <a:rPr lang="en-US" sz="2000" dirty="0" err="1"/>
              <a:t>საწარმოსათვის</a:t>
            </a:r>
            <a:r>
              <a:rPr lang="en-US" sz="2000" dirty="0"/>
              <a:t> </a:t>
            </a:r>
            <a:r>
              <a:rPr lang="en-US" sz="2000" dirty="0" err="1"/>
              <a:t>შერჩეული</a:t>
            </a:r>
            <a:r>
              <a:rPr lang="en-US" sz="2000" dirty="0"/>
              <a:t> </a:t>
            </a:r>
            <a:r>
              <a:rPr lang="en-US" sz="2000" dirty="0" err="1"/>
              <a:t>ტერიტორია</a:t>
            </a:r>
            <a:r>
              <a:rPr lang="en-US" sz="2000" dirty="0"/>
              <a:t> </a:t>
            </a:r>
            <a:r>
              <a:rPr lang="en-US" sz="2000" dirty="0" err="1"/>
              <a:t>უახლოესი</a:t>
            </a:r>
            <a:r>
              <a:rPr lang="en-US" sz="2000" dirty="0"/>
              <a:t> </a:t>
            </a:r>
            <a:r>
              <a:rPr lang="en-US" sz="2000" dirty="0" err="1"/>
              <a:t>საცხოვრებელი</a:t>
            </a:r>
            <a:r>
              <a:rPr lang="en-US" sz="2000" dirty="0"/>
              <a:t> </a:t>
            </a:r>
            <a:r>
              <a:rPr lang="ka-GE" sz="2000" dirty="0"/>
              <a:t>სახლიდან </a:t>
            </a:r>
            <a:r>
              <a:rPr lang="en-US" sz="2000" dirty="0" err="1"/>
              <a:t>და</a:t>
            </a:r>
            <a:r>
              <a:rPr lang="ka-GE" sz="2000" dirty="0"/>
              <a:t>შორე</a:t>
            </a:r>
            <a:r>
              <a:rPr lang="en-US" sz="2000" dirty="0" err="1"/>
              <a:t>ბულია</a:t>
            </a:r>
            <a:r>
              <a:rPr lang="en-US" sz="2000" dirty="0"/>
              <a:t> </a:t>
            </a:r>
            <a:r>
              <a:rPr lang="ka-GE" sz="2000" dirty="0"/>
              <a:t>38 </a:t>
            </a:r>
            <a:r>
              <a:rPr lang="en-US" sz="2000" dirty="0"/>
              <a:t>მ</a:t>
            </a:r>
            <a:r>
              <a:rPr lang="ka-GE" sz="2000" dirty="0"/>
              <a:t>. </a:t>
            </a:r>
            <a:r>
              <a:rPr lang="en-US" sz="2000" dirty="0" err="1"/>
              <a:t>მანძილზე</a:t>
            </a:r>
            <a:r>
              <a:rPr lang="ka-GE" sz="2000" dirty="0"/>
              <a:t> - საწარმოს სწორი ოპერირების შემთხვევაში ნეგატიური ზემოქმედება იქნება მცირე მასშტაბის; </a:t>
            </a:r>
            <a:endParaRPr lang="en-US" sz="2000" dirty="0"/>
          </a:p>
          <a:p>
            <a:pPr lvl="0"/>
            <a:r>
              <a:rPr lang="ka-GE" sz="2000" dirty="0"/>
              <a:t>მუშახელის ადგილობრივი მოსახლეობიდან მოზიდვის შესაძლებლობა</a:t>
            </a:r>
            <a:endParaRPr lang="en-US" sz="2000" dirty="0"/>
          </a:p>
          <a:p>
            <a:pPr lvl="0"/>
            <a:r>
              <a:rPr lang="ka-GE" sz="2000" dirty="0"/>
              <a:t>საწარმოს გავლენის ზონაში ზედაპირული წყლების არ არსებობა;</a:t>
            </a:r>
            <a:endParaRPr lang="en-US" sz="2000" dirty="0"/>
          </a:p>
          <a:p>
            <a:pPr lvl="0"/>
            <a:r>
              <a:rPr lang="ka-GE" sz="2000" dirty="0"/>
              <a:t>ნედლეულისა და მიღებული პროდუქციის ტრანსპორტირების მარშრუტი არ გადის დასახლებული პუნქტის ტერიტორიაზე;</a:t>
            </a:r>
            <a:endParaRPr lang="en-US" sz="2000" dirty="0"/>
          </a:p>
        </p:txBody>
      </p:sp>
    </p:spTree>
    <p:extLst>
      <p:ext uri="{BB962C8B-B14F-4D97-AF65-F5344CB8AC3E}">
        <p14:creationId xmlns:p14="http://schemas.microsoft.com/office/powerpoint/2010/main" val="533735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a:t>ტექნოლოგიური ალტერნატივები</a:t>
            </a:r>
            <a:endParaRPr lang="en-US" sz="3200" dirty="0"/>
          </a:p>
        </p:txBody>
      </p:sp>
      <p:sp>
        <p:nvSpPr>
          <p:cNvPr id="3" name="Content Placeholder 2"/>
          <p:cNvSpPr>
            <a:spLocks noGrp="1"/>
          </p:cNvSpPr>
          <p:nvPr>
            <p:ph idx="1"/>
          </p:nvPr>
        </p:nvSpPr>
        <p:spPr>
          <a:xfrm>
            <a:off x="677334" y="1357313"/>
            <a:ext cx="9166754" cy="5143500"/>
          </a:xfrm>
        </p:spPr>
        <p:txBody>
          <a:bodyPr>
            <a:normAutofit/>
          </a:bodyPr>
          <a:lstStyle/>
          <a:p>
            <a:pPr algn="just"/>
            <a:r>
              <a:rPr lang="ka-GE" b="1" dirty="0" smtClean="0"/>
              <a:t>გოგირდმჟავათი </a:t>
            </a:r>
            <a:r>
              <a:rPr lang="ka-GE" b="1" dirty="0"/>
              <a:t>გაწმენდის მეთოდი</a:t>
            </a:r>
            <a:r>
              <a:rPr lang="ka-GE" dirty="0"/>
              <a:t> - გაწმენდის ასეთი მედოდის გამოყენებისას რეაგენტად გვევლინება გოგირდმჟავა, რომელიც შედის რეაქციაში  ფისებთან, ასფალტენებთან, უჯერ ნაერთებთან და  იწვევს მათ დაშლას. დაშლის პროდუქტები და ჭარბი (რეაქციაში არ შესული) გოგირდმჟავა გამოილექება მჟავე გუდრონის სახით, რომელიც შემდგომ ირეცხება ტუტე წყალხსნარით მჟავე პროდუქტების ნეიტრალიზების მიზნით.</a:t>
            </a:r>
            <a:endParaRPr lang="en-US" dirty="0"/>
          </a:p>
          <a:p>
            <a:pPr algn="just"/>
            <a:r>
              <a:rPr lang="ka-GE" dirty="0"/>
              <a:t>აღნიშნული მეთოდი მნიშვნელოვან ეკოლოგიურ საფრთხეს შეიცავს, რამდენადაც ამ დროს წარმოქმნილი ნარჩენის (მჟავე გუდრონი) უსაფრთხო უტილიზაცია მეტად რთული და ამავე დროს  არარენტაბელურია.</a:t>
            </a:r>
            <a:endParaRPr lang="en-US" dirty="0"/>
          </a:p>
          <a:p>
            <a:pPr algn="just"/>
            <a:r>
              <a:rPr lang="ka-GE" b="1" dirty="0" smtClean="0"/>
              <a:t>ჰიდროგაწმენდა</a:t>
            </a:r>
            <a:r>
              <a:rPr lang="ka-GE" dirty="0" smtClean="0"/>
              <a:t> </a:t>
            </a:r>
            <a:r>
              <a:rPr lang="ka-GE" dirty="0"/>
              <a:t>- მიმდინარეობს </a:t>
            </a:r>
            <a:r>
              <a:rPr lang="ka-GE" dirty="0" smtClean="0"/>
              <a:t>2 ატმ</a:t>
            </a:r>
            <a:r>
              <a:rPr lang="ka-GE" dirty="0"/>
              <a:t>. წნევის, სხვა და სხვა კატალიზატორებისა და წყალბადის მონაწილეობით 380-4000С-ის პირობებში. ჰიდროგაწმენდის პროცესში მონაწილე კატალიზატორების ნზ-ებში არსებული დამაბინძურებელი ნივთიერებებისაგან  დაცვის მიზნით იყენებენ სპეციალურ სორბენტებს.</a:t>
            </a:r>
            <a:endParaRPr lang="en-US" dirty="0"/>
          </a:p>
          <a:p>
            <a:pPr algn="just"/>
            <a:r>
              <a:rPr lang="ka-GE" dirty="0"/>
              <a:t>ასეთი მეთოდით მიღებული ზეთები გაწმენდის მაღალი ხარისხით გამოირჩევიან, ხოლო პროცესი ეკოლოგიური თვალსაზრისით -  მაღალი სისუფთავით. მეთოდი ძვირად ღირებულია.</a:t>
            </a:r>
            <a:endParaRPr lang="en-US" dirty="0"/>
          </a:p>
          <a:p>
            <a:pPr algn="just"/>
            <a:endParaRPr lang="en-US" dirty="0"/>
          </a:p>
        </p:txBody>
      </p:sp>
    </p:spTree>
    <p:extLst>
      <p:ext uri="{BB962C8B-B14F-4D97-AF65-F5344CB8AC3E}">
        <p14:creationId xmlns:p14="http://schemas.microsoft.com/office/powerpoint/2010/main" val="886800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a:t>ტექნოლოგიური ალტერნატივები</a:t>
            </a:r>
            <a:endParaRPr lang="en-US" sz="3200" dirty="0"/>
          </a:p>
        </p:txBody>
      </p:sp>
      <p:sp>
        <p:nvSpPr>
          <p:cNvPr id="3" name="Content Placeholder 2"/>
          <p:cNvSpPr>
            <a:spLocks noGrp="1"/>
          </p:cNvSpPr>
          <p:nvPr>
            <p:ph idx="1"/>
          </p:nvPr>
        </p:nvSpPr>
        <p:spPr>
          <a:xfrm>
            <a:off x="677334" y="1357313"/>
            <a:ext cx="9166754" cy="5143500"/>
          </a:xfrm>
        </p:spPr>
        <p:txBody>
          <a:bodyPr>
            <a:normAutofit fontScale="92500" lnSpcReduction="20000"/>
          </a:bodyPr>
          <a:lstStyle/>
          <a:p>
            <a:r>
              <a:rPr lang="ka-GE" b="1" dirty="0"/>
              <a:t>ადსორბციული გაწმენდის მეთოდი</a:t>
            </a:r>
            <a:endParaRPr lang="en-US" dirty="0"/>
          </a:p>
          <a:p>
            <a:r>
              <a:rPr lang="ka-GE" dirty="0"/>
              <a:t>ადსორბციული გაწმენდის მეთოდები შემდეგია: </a:t>
            </a:r>
            <a:endParaRPr lang="en-US" dirty="0"/>
          </a:p>
          <a:p>
            <a:pPr lvl="0"/>
            <a:r>
              <a:rPr lang="ka-GE" dirty="0"/>
              <a:t>კონტაქტური მეთოდი - ხდება ზეთის შერევა დაქუცმაცებულ ადსორბენტთან.</a:t>
            </a:r>
            <a:endParaRPr lang="en-US" dirty="0"/>
          </a:p>
          <a:p>
            <a:pPr lvl="0"/>
            <a:r>
              <a:rPr lang="ka-GE" dirty="0"/>
              <a:t>პერკოლაციური მეთოდი - ხდება გასუფთავებული ზეთის გატარება ადსორბენტში.</a:t>
            </a:r>
            <a:endParaRPr lang="en-US" dirty="0"/>
          </a:p>
          <a:p>
            <a:pPr lvl="0"/>
            <a:r>
              <a:rPr lang="ka-GE" dirty="0"/>
              <a:t>ურთიერთსაწინააღმდეგო ნაკადების მეთოდი - ხდება ზეთის და ადსორბენტის მოძრაობა ურთიერთ საწინააღმდეგო მიმართულებით.</a:t>
            </a:r>
            <a:endParaRPr lang="en-US" dirty="0"/>
          </a:p>
          <a:p>
            <a:pPr algn="just"/>
            <a:r>
              <a:rPr lang="ka-GE" b="1" dirty="0"/>
              <a:t>სელექციური (ექსტრაქციული) მეთოდი</a:t>
            </a:r>
            <a:r>
              <a:rPr lang="ka-GE" dirty="0"/>
              <a:t> - პრინციპი მდგომარეობს შემდეგში: ხდება გასაწმენდ ზეთსა და შესაბამისი გამხსნელის ერთმანეთთან შერევა გარკვეული ტემპერატურის პირობებში. გამხსნელის შერჩევის კრიტერიუმები უნდა აკმაყოფილებდეს შემდეგს: მის მიერ არჩევითად უნდა ხდებოდეს მავნე დანამატების გახსნა და მასში არ უნდა იხსნებოდეს გასაწმენდი პროდუქტი, ამ შემთხვევაში ზეთი. ჩვეულებრივ ასეთ გამხსნელად გვევლინება ორგანული ნაერთები ფურფუნოლი და ფენოლი, თუმცა სხვა გამხსნელებიც შეიძლება აკმაყოფილებდეს აღნიშნულ მოთხოვნებს. ასეთი მეთოდი წარმოადგენს თანამედროვე, ეფექტურ და უნარჩენო ტექნოლოგიას _ უპირატესობა  მდგომარეობს იმაში, რომ გამხსნელების გამოყენება ხდება მცირე რაოდენობით, მრავალჯერადად და პრაქტიკულად ემისია ნულთანაა მიახლოებული. სელექტიური მეთოდის გამოყენებისას ნარევიდან მყარი ნახშირწყალბადების მოცილება ვერ ხდება, ამიტომ მისი გამოყენება როგორც წესი გაწმენდის სხვა მეთოდებთან კომბინაციაში (მაგ. ადსორბციული მეთოდი) ხორციელდება.</a:t>
            </a:r>
            <a:endParaRPr lang="en-US" dirty="0"/>
          </a:p>
        </p:txBody>
      </p:sp>
    </p:spTree>
    <p:extLst>
      <p:ext uri="{BB962C8B-B14F-4D97-AF65-F5344CB8AC3E}">
        <p14:creationId xmlns:p14="http://schemas.microsoft.com/office/powerpoint/2010/main" val="2795444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a:t>ტექნოლოგიური ალტერნატივები</a:t>
            </a:r>
            <a:endParaRPr lang="en-US" sz="3200" dirty="0"/>
          </a:p>
        </p:txBody>
      </p:sp>
      <p:sp>
        <p:nvSpPr>
          <p:cNvPr id="3" name="Content Placeholder 2"/>
          <p:cNvSpPr>
            <a:spLocks noGrp="1"/>
          </p:cNvSpPr>
          <p:nvPr>
            <p:ph idx="1"/>
          </p:nvPr>
        </p:nvSpPr>
        <p:spPr>
          <a:xfrm>
            <a:off x="677334" y="1357313"/>
            <a:ext cx="9166754" cy="5143500"/>
          </a:xfrm>
        </p:spPr>
        <p:txBody>
          <a:bodyPr>
            <a:normAutofit/>
          </a:bodyPr>
          <a:lstStyle/>
          <a:p>
            <a:pPr algn="just"/>
            <a:r>
              <a:rPr lang="ka-GE" dirty="0"/>
              <a:t> </a:t>
            </a:r>
            <a:r>
              <a:rPr lang="ka-GE" b="1" dirty="0"/>
              <a:t>ნარჩენი ზეთების ვაკუუმური დისტილაციის და აბსორბენტის გამოყენების</a:t>
            </a:r>
            <a:r>
              <a:rPr lang="ka-GE" dirty="0"/>
              <a:t>(კონტაქტური მეთოდი) მეთოდები  განხილულ მეთოდებთან შედარებით იმაში მდგომარეობს, რომ ადგილი არა აქვს ძვირად ღირებული ადსორბენტების და კატალიზატორების გამოყენებას, მეტად ენერგოეფქტურია,  ხასიათდება მაღალი გამოსავლიანობით, ადგილი  აქვს გარემოზე უმნიშვნელო ზემოქმედებას, წარმატებით წყვეტს ნარჩენი ზეთების უტილიზაციის პრობლემას.   </a:t>
            </a:r>
            <a:endParaRPr lang="en-US" dirty="0"/>
          </a:p>
          <a:p>
            <a:pPr algn="just"/>
            <a:r>
              <a:rPr lang="ka-GE" dirty="0" smtClean="0"/>
              <a:t>კრეკინგის </a:t>
            </a:r>
            <a:r>
              <a:rPr lang="ka-GE" dirty="0"/>
              <a:t>მეთოდით ზეთების გადამუშავების ტექნოლოგიის დროს ადგილი არ ექნება ნარჩენების წარმოქმნას, არ მოხდება გამოყენება აბსორბერტების და კატალიზატორების, რის გამოც  წარმატებით არის გადაწყვეტილი ნარჩენების უტილიზაციის აღნიშნული ტექნოლოგია  წარმოადგენს ტექნოლოგიური თვალსაზრისით ყველაზე ოპტიმალურ ალტერნატივას.  </a:t>
            </a:r>
            <a:endParaRPr lang="en-US" dirty="0"/>
          </a:p>
        </p:txBody>
      </p:sp>
    </p:spTree>
    <p:extLst>
      <p:ext uri="{BB962C8B-B14F-4D97-AF65-F5344CB8AC3E}">
        <p14:creationId xmlns:p14="http://schemas.microsoft.com/office/powerpoint/2010/main" val="2213811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smtClean="0"/>
              <a:t>გარემოზე ზემოქმედება</a:t>
            </a:r>
            <a:endParaRPr lang="en-US" sz="3200" dirty="0"/>
          </a:p>
        </p:txBody>
      </p:sp>
      <p:sp>
        <p:nvSpPr>
          <p:cNvPr id="3" name="Content Placeholder 2"/>
          <p:cNvSpPr>
            <a:spLocks noGrp="1"/>
          </p:cNvSpPr>
          <p:nvPr>
            <p:ph idx="1"/>
          </p:nvPr>
        </p:nvSpPr>
        <p:spPr>
          <a:xfrm>
            <a:off x="677334" y="1357313"/>
            <a:ext cx="9166754" cy="5143500"/>
          </a:xfrm>
        </p:spPr>
        <p:txBody>
          <a:bodyPr>
            <a:normAutofit/>
          </a:bodyPr>
          <a:lstStyle/>
          <a:p>
            <a:pPr algn="just"/>
            <a:r>
              <a:rPr lang="ka-GE" dirty="0" smtClean="0"/>
              <a:t>საწარმოს </a:t>
            </a:r>
            <a:r>
              <a:rPr lang="ka-GE" dirty="0"/>
              <a:t>მოწყობის ეტაპზე ადგილი ექნება ატმოსფერულ ჰაერში მავნე ნივთიერებების გაფრქვევას მიწის სამუშაოების შესრულებისას ინერტული მასალის მტვრის  და ავტომანქანის  ძრავის  მუშაობისას საწვავის წვის პროცესში წარმოქმნილი დამაბინძურებელი ნივთიერებების სახით, ასევე სარემონტო სამუშაოების წარმოებისას მავნე ნივთიერებების სახით. </a:t>
            </a:r>
            <a:endParaRPr lang="ka-GE" dirty="0" smtClean="0"/>
          </a:p>
          <a:p>
            <a:pPr algn="just"/>
            <a:r>
              <a:rPr lang="ka-GE" dirty="0" smtClean="0"/>
              <a:t>საწარმოს ექპლუატაციის ეტაპზე </a:t>
            </a:r>
            <a:r>
              <a:rPr lang="ka-GE" dirty="0"/>
              <a:t>ადგილი ექნება საწარმოს </a:t>
            </a:r>
            <a:r>
              <a:rPr lang="ka-GE" dirty="0" smtClean="0"/>
              <a:t>უბნებზე შემდეგი </a:t>
            </a:r>
            <a:r>
              <a:rPr lang="ka-GE" dirty="0"/>
              <a:t>მავნე ნივთიერებათა გაფრქვევას </a:t>
            </a:r>
            <a:r>
              <a:rPr lang="ka-GE" dirty="0" smtClean="0"/>
              <a:t>ატმოსფეროში:</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69864000"/>
              </p:ext>
            </p:extLst>
          </p:nvPr>
        </p:nvGraphicFramePr>
        <p:xfrm>
          <a:off x="1243012" y="3588859"/>
          <a:ext cx="7472363" cy="2310613"/>
        </p:xfrm>
        <a:graphic>
          <a:graphicData uri="http://schemas.openxmlformats.org/drawingml/2006/table">
            <a:tbl>
              <a:tblPr firstRow="1" firstCol="1" lastRow="1" lastCol="1" bandRow="1" bandCol="1">
                <a:tableStyleId>{5C22544A-7EE6-4342-B048-85BDC9FD1C3A}</a:tableStyleId>
              </a:tblPr>
              <a:tblGrid>
                <a:gridCol w="1330117"/>
                <a:gridCol w="1713121"/>
                <a:gridCol w="1471612"/>
                <a:gridCol w="1328738"/>
                <a:gridCol w="1628775"/>
              </a:tblGrid>
              <a:tr h="402683">
                <a:tc rowSpan="2">
                  <a:txBody>
                    <a:bodyPr/>
                    <a:lstStyle/>
                    <a:p>
                      <a:pPr marL="171450" marR="88900" algn="just">
                        <a:lnSpc>
                          <a:spcPct val="115000"/>
                        </a:lnSpc>
                        <a:spcBef>
                          <a:spcPts val="0"/>
                        </a:spcBef>
                        <a:spcAft>
                          <a:spcPts val="0"/>
                        </a:spcAft>
                        <a:tabLst>
                          <a:tab pos="342900" algn="l"/>
                        </a:tabLst>
                      </a:pPr>
                      <a:r>
                        <a:rPr lang="ka-GE" sz="1200" dirty="0">
                          <a:effectLst/>
                        </a:rPr>
                        <a:t>კოდი</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rowSpan="2">
                  <a:txBody>
                    <a:bodyPr/>
                    <a:lstStyle/>
                    <a:p>
                      <a:pPr marL="171450" marR="88900" algn="ctr">
                        <a:lnSpc>
                          <a:spcPct val="115000"/>
                        </a:lnSpc>
                        <a:spcBef>
                          <a:spcPts val="0"/>
                        </a:spcBef>
                        <a:spcAft>
                          <a:spcPts val="0"/>
                        </a:spcAft>
                        <a:tabLst>
                          <a:tab pos="342900" algn="l"/>
                        </a:tabLst>
                      </a:pPr>
                      <a:r>
                        <a:rPr lang="ka-GE" sz="1200" dirty="0">
                          <a:effectLst/>
                        </a:rPr>
                        <a:t>მავნე ნივთიერებათა დასახელება</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marL="171450" marR="88900" algn="ctr">
                        <a:lnSpc>
                          <a:spcPct val="115000"/>
                        </a:lnSpc>
                        <a:spcBef>
                          <a:spcPts val="0"/>
                        </a:spcBef>
                        <a:spcAft>
                          <a:spcPts val="0"/>
                        </a:spcAft>
                        <a:tabLst>
                          <a:tab pos="342900" algn="l"/>
                        </a:tabLst>
                      </a:pPr>
                      <a:r>
                        <a:rPr lang="ka-GE" sz="1200" dirty="0">
                          <a:effectLst/>
                        </a:rPr>
                        <a:t>ზღვრულად დასაშვები კონცენტრაცია მგ/მ</a:t>
                      </a:r>
                      <a:r>
                        <a:rPr lang="ka-GE" sz="1200" baseline="30000" dirty="0">
                          <a:effectLst/>
                        </a:rPr>
                        <a:t>3</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rowSpan="2">
                  <a:txBody>
                    <a:bodyPr/>
                    <a:lstStyle/>
                    <a:p>
                      <a:pPr marL="171450" marR="88900" algn="ctr">
                        <a:lnSpc>
                          <a:spcPct val="115000"/>
                        </a:lnSpc>
                        <a:spcBef>
                          <a:spcPts val="0"/>
                        </a:spcBef>
                        <a:spcAft>
                          <a:spcPts val="0"/>
                        </a:spcAft>
                        <a:tabLst>
                          <a:tab pos="342900" algn="l"/>
                        </a:tabLst>
                      </a:pPr>
                      <a:r>
                        <a:rPr lang="ka-GE" sz="1200">
                          <a:effectLst/>
                        </a:rPr>
                        <a:t>მავნე ნივთიერებათა საშიშროების კლასი</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604025">
                <a:tc vMerge="1">
                  <a:txBody>
                    <a:bodyPr/>
                    <a:lstStyle/>
                    <a:p>
                      <a:endParaRPr lang="en-US"/>
                    </a:p>
                  </a:txBody>
                  <a:tcPr/>
                </a:tc>
                <a:tc vMerge="1">
                  <a:txBody>
                    <a:bodyPr/>
                    <a:lstStyle/>
                    <a:p>
                      <a:endParaRPr lang="en-US"/>
                    </a:p>
                  </a:txBody>
                  <a:tcPr/>
                </a:tc>
                <a:tc>
                  <a:txBody>
                    <a:bodyPr/>
                    <a:lstStyle/>
                    <a:p>
                      <a:pPr marL="171450" marR="88900" algn="ctr" defTabSz="457200" rtl="0" eaLnBrk="1" latinLnBrk="0" hangingPunct="1">
                        <a:lnSpc>
                          <a:spcPct val="115000"/>
                        </a:lnSpc>
                        <a:spcBef>
                          <a:spcPts val="0"/>
                        </a:spcBef>
                        <a:spcAft>
                          <a:spcPts val="0"/>
                        </a:spcAft>
                        <a:tabLst>
                          <a:tab pos="342900" algn="l"/>
                        </a:tabLst>
                      </a:pPr>
                      <a:r>
                        <a:rPr lang="ka-GE" sz="1200" b="1" kern="1200" dirty="0">
                          <a:solidFill>
                            <a:schemeClr val="lt1"/>
                          </a:solidFill>
                          <a:effectLst/>
                          <a:latin typeface="+mn-lt"/>
                          <a:ea typeface="+mn-ea"/>
                          <a:cs typeface="+mn-cs"/>
                        </a:rPr>
                        <a:t>მაქსიმალური ერთჯერადი</a:t>
                      </a:r>
                      <a:endParaRPr lang="en-US" sz="1200" b="1" kern="1200" dirty="0">
                        <a:solidFill>
                          <a:schemeClr val="lt1"/>
                        </a:solidFill>
                        <a:effectLst/>
                        <a:latin typeface="+mn-lt"/>
                        <a:ea typeface="+mn-ea"/>
                        <a:cs typeface="+mn-cs"/>
                      </a:endParaRPr>
                    </a:p>
                  </a:txBody>
                  <a:tcPr marL="68580" marR="68580" marT="0" marB="0" anchor="ctr">
                    <a:solidFill>
                      <a:srgbClr val="92D050"/>
                    </a:solidFill>
                  </a:tcPr>
                </a:tc>
                <a:tc>
                  <a:txBody>
                    <a:bodyPr/>
                    <a:lstStyle/>
                    <a:p>
                      <a:pPr marL="171450" marR="88900" algn="ctr" defTabSz="457200" rtl="0" eaLnBrk="1" latinLnBrk="0" hangingPunct="1">
                        <a:lnSpc>
                          <a:spcPct val="115000"/>
                        </a:lnSpc>
                        <a:spcBef>
                          <a:spcPts val="0"/>
                        </a:spcBef>
                        <a:spcAft>
                          <a:spcPts val="0"/>
                        </a:spcAft>
                        <a:tabLst>
                          <a:tab pos="342900" algn="l"/>
                        </a:tabLst>
                      </a:pPr>
                      <a:r>
                        <a:rPr lang="ka-GE" sz="1200" b="1" kern="1200" dirty="0">
                          <a:solidFill>
                            <a:schemeClr val="lt1"/>
                          </a:solidFill>
                          <a:effectLst/>
                          <a:latin typeface="+mn-lt"/>
                          <a:ea typeface="+mn-ea"/>
                          <a:cs typeface="+mn-cs"/>
                        </a:rPr>
                        <a:t>საშუალო დღე-ღამური</a:t>
                      </a:r>
                      <a:endParaRPr lang="en-US" sz="1200" b="1" kern="1200" dirty="0">
                        <a:solidFill>
                          <a:schemeClr val="lt1"/>
                        </a:solidFill>
                        <a:effectLst/>
                        <a:latin typeface="+mn-lt"/>
                        <a:ea typeface="+mn-ea"/>
                        <a:cs typeface="+mn-cs"/>
                      </a:endParaRPr>
                    </a:p>
                  </a:txBody>
                  <a:tcPr marL="68580" marR="68580" marT="0" marB="0" anchor="ctr">
                    <a:solidFill>
                      <a:srgbClr val="92D050"/>
                    </a:solidFill>
                  </a:tcPr>
                </a:tc>
                <a:tc vMerge="1">
                  <a:txBody>
                    <a:bodyPr/>
                    <a:lstStyle/>
                    <a:p>
                      <a:endParaRPr lang="en-US"/>
                    </a:p>
                  </a:txBody>
                  <a:tcPr/>
                </a:tc>
              </a:tr>
              <a:tr h="432229">
                <a:tc>
                  <a:txBody>
                    <a:bodyPr/>
                    <a:lstStyle/>
                    <a:p>
                      <a:pPr marL="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301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აზოტის დიოქსიდი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0.04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0753">
                <a:tc>
                  <a:txBody>
                    <a:bodyPr/>
                    <a:lstStyle/>
                    <a:p>
                      <a:pPr marL="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0337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ნახშირჟანგი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32229">
                <a:tc>
                  <a:txBody>
                    <a:bodyPr/>
                    <a:lstStyle/>
                    <a:p>
                      <a:pPr marL="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2754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ნახშირწყალბადები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en-US" sz="1100" dirty="0">
                          <a:effectLst/>
                          <a:latin typeface="Sylfaen" panose="010A0502050306030303" pitchFamily="18" charset="0"/>
                          <a:ea typeface="Times New Roman" panose="02020603050405020304" pitchFamily="18" charset="0"/>
                          <a:cs typeface="Times New Roman" panose="02020603050405020304" pitchFamily="18" charset="0"/>
                        </a:rPr>
                        <a:t>1 </a:t>
                      </a:r>
                      <a:r>
                        <a:rPr lang="en-US" sz="1100" dirty="0" err="1">
                          <a:effectLst/>
                          <a:latin typeface="Sylfaen" panose="010A0502050306030303" pitchFamily="18" charset="0"/>
                          <a:ea typeface="Times New Roman" panose="02020603050405020304" pitchFamily="18" charset="0"/>
                          <a:cs typeface="Sylfaen" panose="010A0502050306030303" pitchFamily="18" charset="0"/>
                        </a:rPr>
                        <a:t>მგ</a:t>
                      </a:r>
                      <a:r>
                        <a:rPr lang="en-US" sz="1100" dirty="0">
                          <a:effectLst/>
                          <a:latin typeface="Sylfaen" panose="010A0502050306030303" pitchFamily="18" charset="0"/>
                          <a:ea typeface="Times New Roman" panose="02020603050405020304" pitchFamily="18" charset="0"/>
                          <a:cs typeface="AcadNusx" pitchFamily="2" charset="0"/>
                        </a:rPr>
                        <a:t>/</a:t>
                      </a:r>
                      <a:r>
                        <a:rPr lang="en-US" sz="1100" dirty="0">
                          <a:effectLst/>
                          <a:latin typeface="Sylfaen" panose="010A0502050306030303" pitchFamily="18" charset="0"/>
                          <a:ea typeface="Times New Roman" panose="02020603050405020304" pitchFamily="18" charset="0"/>
                          <a:cs typeface="Sylfaen" panose="010A0502050306030303" pitchFamily="18" charset="0"/>
                        </a:rPr>
                        <a:t>მ</a:t>
                      </a:r>
                      <a:r>
                        <a:rPr lang="en-US" sz="1100" baseline="30000" dirty="0">
                          <a:effectLst/>
                          <a:latin typeface="Sylfaen" panose="010A0502050306030303" pitchFamily="18" charset="0"/>
                          <a:ea typeface="Times New Roman" panose="02020603050405020304" pitchFamily="18" charset="0"/>
                          <a:cs typeface="AcadNusx" pitchFamily="2" charset="0"/>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10753">
                <a:tc>
                  <a:txBody>
                    <a:bodyPr/>
                    <a:lstStyle/>
                    <a:p>
                      <a:pPr marL="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ნახშირორჟანგი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100">
                          <a:effectLst/>
                          <a:latin typeface="Sylfaen" panose="010A0502050306030303" pitchFamily="18" charset="0"/>
                          <a:ea typeface="Times New Roman" panose="02020603050405020304" pitchFamily="18" charset="0"/>
                          <a:cs typeface="Times New Roman" panose="02020603050405020304" pitchFamily="18"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tabLst>
                          <a:tab pos="342900" algn="l"/>
                        </a:tabLst>
                      </a:pPr>
                      <a:r>
                        <a:rPr lang="ka-GE" sz="1100" dirty="0">
                          <a:effectLst/>
                          <a:latin typeface="Sylfaen" panose="010A0502050306030303"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657493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smtClean="0"/>
              <a:t>გარემოზე ზემოქმედება</a:t>
            </a:r>
            <a:endParaRPr lang="en-US" sz="3200" dirty="0"/>
          </a:p>
        </p:txBody>
      </p:sp>
      <p:sp>
        <p:nvSpPr>
          <p:cNvPr id="3" name="Content Placeholder 2"/>
          <p:cNvSpPr>
            <a:spLocks noGrp="1"/>
          </p:cNvSpPr>
          <p:nvPr>
            <p:ph idx="1"/>
          </p:nvPr>
        </p:nvSpPr>
        <p:spPr>
          <a:xfrm>
            <a:off x="677334" y="1357313"/>
            <a:ext cx="9166754" cy="5143500"/>
          </a:xfrm>
        </p:spPr>
        <p:txBody>
          <a:bodyPr>
            <a:normAutofit fontScale="92500"/>
          </a:bodyPr>
          <a:lstStyle/>
          <a:p>
            <a:r>
              <a:rPr lang="ka-GE" dirty="0" smtClean="0"/>
              <a:t>ზემოქმედება ატმოსფერული ჰაერის ხარისხზე - უმნიშვნელო;</a:t>
            </a:r>
          </a:p>
          <a:p>
            <a:r>
              <a:rPr lang="ka-GE" dirty="0" smtClean="0"/>
              <a:t>ხმაურის </a:t>
            </a:r>
            <a:r>
              <a:rPr lang="ka-GE" dirty="0"/>
              <a:t>გავრცელებასთან დაკავშირებული </a:t>
            </a:r>
            <a:r>
              <a:rPr lang="ka-GE" dirty="0" smtClean="0"/>
              <a:t>ზემოქმედება - უმნიშვნელო;</a:t>
            </a:r>
            <a:endParaRPr lang="ka-GE" dirty="0"/>
          </a:p>
          <a:p>
            <a:r>
              <a:rPr lang="ka-GE" dirty="0" smtClean="0"/>
              <a:t>ვიბრაციით </a:t>
            </a:r>
            <a:r>
              <a:rPr lang="ka-GE" dirty="0"/>
              <a:t>და ელექტრომაგნიტური გამოსხივებით გამოწვეული </a:t>
            </a:r>
            <a:r>
              <a:rPr lang="ka-GE" dirty="0" smtClean="0"/>
              <a:t>ზემოქმედებას ადგილი არ ექნება;</a:t>
            </a:r>
            <a:endParaRPr lang="ka-GE" dirty="0"/>
          </a:p>
          <a:p>
            <a:pPr algn="just"/>
            <a:r>
              <a:rPr lang="ka-GE" dirty="0" smtClean="0"/>
              <a:t>ზემოქმედება </a:t>
            </a:r>
            <a:r>
              <a:rPr lang="ka-GE" dirty="0"/>
              <a:t>გეოლოგიურ გარემოზე </a:t>
            </a:r>
            <a:r>
              <a:rPr lang="ka-GE" dirty="0" smtClean="0"/>
              <a:t>- მიზანმიმართული </a:t>
            </a:r>
            <a:r>
              <a:rPr lang="ka-GE" dirty="0"/>
              <a:t>გარემოსდაცვითი მენეჯმენტისა და შემარბილებელი ღონისძიებების შესრულების პირობებში ნაკლებად მოსალოდნელია ადგილობრივი გეოლოგიური გარემოს დესტაბილიზაცია, ძალზედ დაბალია ნიადაგის  განადგურება/დაბინძურების რისკები.  ნიადაგის/გრუნტის ხარისხზე მნიშვნელოვანი ზემოქმედება არ არის </a:t>
            </a:r>
            <a:r>
              <a:rPr lang="ka-GE" dirty="0" smtClean="0"/>
              <a:t>მოსალოდნელი;</a:t>
            </a:r>
            <a:endParaRPr lang="ka-GE" dirty="0"/>
          </a:p>
          <a:p>
            <a:r>
              <a:rPr lang="ka-GE" dirty="0" smtClean="0"/>
              <a:t>ზემოქმედება </a:t>
            </a:r>
            <a:r>
              <a:rPr lang="ka-GE" dirty="0"/>
              <a:t>ზედაპირულ </a:t>
            </a:r>
            <a:r>
              <a:rPr lang="ka-GE" dirty="0" smtClean="0"/>
              <a:t>წყლებზე - მოსალოდნელი არ არის;</a:t>
            </a:r>
            <a:endParaRPr lang="ka-GE" dirty="0"/>
          </a:p>
          <a:p>
            <a:r>
              <a:rPr lang="ka-GE" dirty="0" smtClean="0"/>
              <a:t>ზემოქმედება </a:t>
            </a:r>
            <a:r>
              <a:rPr lang="ka-GE" dirty="0"/>
              <a:t>მიწისქვეშა/გრუნტის </a:t>
            </a:r>
            <a:r>
              <a:rPr lang="ka-GE" dirty="0" smtClean="0"/>
              <a:t>წყლებზე - უმნიშვნელო;</a:t>
            </a:r>
            <a:endParaRPr lang="ka-GE" dirty="0"/>
          </a:p>
          <a:p>
            <a:r>
              <a:rPr lang="ka-GE" dirty="0" smtClean="0"/>
              <a:t>ზემოქმედება </a:t>
            </a:r>
            <a:r>
              <a:rPr lang="ka-GE" dirty="0"/>
              <a:t>ბიოლოგიურ გარემოზე (ფლორა, ფაუნა, დაცული ტერიტორიები</a:t>
            </a:r>
            <a:r>
              <a:rPr lang="ka-GE" dirty="0" smtClean="0"/>
              <a:t>)  - უმნიშვნელო - </a:t>
            </a:r>
            <a:r>
              <a:rPr lang="ka-GE" dirty="0"/>
              <a:t>საწარმოს ზემოქმედების ზონაში დაცული ტერიტორიები არ </a:t>
            </a:r>
            <a:r>
              <a:rPr lang="ka-GE" dirty="0" smtClean="0"/>
              <a:t>არსებობს;</a:t>
            </a:r>
            <a:endParaRPr lang="ka-GE" dirty="0"/>
          </a:p>
          <a:p>
            <a:pPr algn="just"/>
            <a:r>
              <a:rPr lang="ka-GE" dirty="0" smtClean="0"/>
              <a:t>ნარჩენების </a:t>
            </a:r>
            <a:r>
              <a:rPr lang="ka-GE" dirty="0"/>
              <a:t>წარმოქმნით და გავრცელებით მოსალოდნელი </a:t>
            </a:r>
            <a:r>
              <a:rPr lang="ka-GE" dirty="0" smtClean="0"/>
              <a:t>ზემოქმედება - </a:t>
            </a:r>
            <a:r>
              <a:rPr lang="ka-GE" dirty="0"/>
              <a:t>საწარმოს მოწყობა-ექსპლუატაციის პროცესში მოსალოდნელია როგორც ინერტული, ისე სახიფათო ნარჩენების გარკვეული რაოდენობის </a:t>
            </a:r>
            <a:r>
              <a:rPr lang="ka-GE" dirty="0" smtClean="0"/>
              <a:t>წარმოქმნა;</a:t>
            </a:r>
            <a:endParaRPr lang="ka-GE" dirty="0"/>
          </a:p>
          <a:p>
            <a:pPr marL="0" indent="0">
              <a:buNone/>
            </a:pPr>
            <a:endParaRPr lang="ka-GE" dirty="0"/>
          </a:p>
        </p:txBody>
      </p:sp>
    </p:spTree>
    <p:extLst>
      <p:ext uri="{BB962C8B-B14F-4D97-AF65-F5344CB8AC3E}">
        <p14:creationId xmlns:p14="http://schemas.microsoft.com/office/powerpoint/2010/main" val="2706088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smtClean="0"/>
              <a:t>გარემოზე ზემოქმედება</a:t>
            </a:r>
            <a:endParaRPr lang="en-US" sz="3200" dirty="0"/>
          </a:p>
        </p:txBody>
      </p:sp>
      <p:sp>
        <p:nvSpPr>
          <p:cNvPr id="3" name="Content Placeholder 2"/>
          <p:cNvSpPr>
            <a:spLocks noGrp="1"/>
          </p:cNvSpPr>
          <p:nvPr>
            <p:ph idx="1"/>
          </p:nvPr>
        </p:nvSpPr>
        <p:spPr>
          <a:xfrm>
            <a:off x="677334" y="1357313"/>
            <a:ext cx="9166754" cy="5143500"/>
          </a:xfrm>
        </p:spPr>
        <p:txBody>
          <a:bodyPr>
            <a:normAutofit/>
          </a:bodyPr>
          <a:lstStyle/>
          <a:p>
            <a:r>
              <a:rPr lang="ka-GE" dirty="0"/>
              <a:t>ზემოქმედება კულტურულ და არქეოლოგიურ ძეგლებზე - მოსალოდნელი არ არის;</a:t>
            </a:r>
          </a:p>
          <a:p>
            <a:r>
              <a:rPr lang="ka-GE" dirty="0"/>
              <a:t>ზემოქმედება სოციალურ-ეკონომიკურ გარემოზე - დადებითი;</a:t>
            </a:r>
          </a:p>
          <a:p>
            <a:r>
              <a:rPr lang="ka-GE" dirty="0"/>
              <a:t>ზემოქმედება სატრანსპორტო ნაკადებზე - </a:t>
            </a:r>
            <a:r>
              <a:rPr lang="ka-GE" dirty="0" smtClean="0"/>
              <a:t>უმნიშვნელო;</a:t>
            </a:r>
          </a:p>
          <a:p>
            <a:pPr algn="just"/>
            <a:r>
              <a:rPr lang="ka-GE" dirty="0"/>
              <a:t>დაგეგმილი საქმიანობის განხორციელების პირობებში ადამიანთა უსაფრთხოება რეგლამენტირებულია შესაბამისი სტანდარტებით, სამშენებლო ნორმებით და წესებით, აგრეთვე სანიტარული ნორმებით და წესებით. მშენებლობისა და ექსპლუატაციის რეგლამენტირებული განხორციელების პირობებში ადამიანების (იგულისხმება როგორც მომსახურე პერსონალი ასევე მიმდებარე მაცხოვრებლები) ჯანმრთელობასა და უსაფრთხოებაზე უარყოფითი ზემოქმედება პირდაპირი სახით მოსალოდნელი არ </a:t>
            </a:r>
            <a:r>
              <a:rPr lang="ka-GE" dirty="0" smtClean="0"/>
              <a:t>არის; </a:t>
            </a:r>
            <a:endParaRPr lang="en-US" dirty="0"/>
          </a:p>
          <a:p>
            <a:r>
              <a:rPr lang="ka-GE" dirty="0" smtClean="0"/>
              <a:t>კუმულაციური ზემოქმედება - </a:t>
            </a:r>
            <a:r>
              <a:rPr lang="en-US" dirty="0" err="1"/>
              <a:t>საქმიანობის</a:t>
            </a:r>
            <a:r>
              <a:rPr lang="en-US" dirty="0"/>
              <a:t> </a:t>
            </a:r>
            <a:r>
              <a:rPr lang="en-US" dirty="0" err="1"/>
              <a:t>სპეციფიკიდან</a:t>
            </a:r>
            <a:r>
              <a:rPr lang="en-US" dirty="0"/>
              <a:t> </a:t>
            </a:r>
            <a:r>
              <a:rPr lang="en-US" dirty="0" err="1"/>
              <a:t>და</a:t>
            </a:r>
            <a:r>
              <a:rPr lang="en-US" dirty="0"/>
              <a:t> </a:t>
            </a:r>
            <a:r>
              <a:rPr lang="en-US" dirty="0" err="1"/>
              <a:t>განთავსების</a:t>
            </a:r>
            <a:r>
              <a:rPr lang="en-US" dirty="0"/>
              <a:t> </a:t>
            </a:r>
            <a:r>
              <a:rPr lang="en-US" dirty="0" err="1"/>
              <a:t>ადგილიდან</a:t>
            </a:r>
            <a:r>
              <a:rPr lang="en-US" dirty="0"/>
              <a:t> </a:t>
            </a:r>
            <a:r>
              <a:rPr lang="en-US" dirty="0" err="1"/>
              <a:t>გამომდინარე</a:t>
            </a:r>
            <a:r>
              <a:rPr lang="en-US" dirty="0"/>
              <a:t>, </a:t>
            </a:r>
            <a:r>
              <a:rPr lang="en-US" dirty="0" err="1"/>
              <a:t>კუმულაციურ</a:t>
            </a:r>
            <a:r>
              <a:rPr lang="en-US" dirty="0"/>
              <a:t> </a:t>
            </a:r>
            <a:r>
              <a:rPr lang="en-US" dirty="0" err="1"/>
              <a:t>ზემოქმედებ</a:t>
            </a:r>
            <a:r>
              <a:rPr lang="ka-GE" dirty="0"/>
              <a:t>ა</a:t>
            </a:r>
            <a:r>
              <a:rPr lang="en-US" dirty="0"/>
              <a:t>ს </a:t>
            </a:r>
            <a:r>
              <a:rPr lang="ka-GE" dirty="0"/>
              <a:t>ადგილი არ </a:t>
            </a:r>
            <a:r>
              <a:rPr lang="ka-GE" dirty="0" smtClean="0"/>
              <a:t>ექნება;</a:t>
            </a:r>
          </a:p>
          <a:p>
            <a:r>
              <a:rPr lang="ka-GE" dirty="0"/>
              <a:t>ტრანსსასაზღვრო </a:t>
            </a:r>
            <a:r>
              <a:rPr lang="ka-GE" dirty="0" smtClean="0"/>
              <a:t>ზემოქმედება - მოსალოდნელი არ არის;</a:t>
            </a:r>
          </a:p>
          <a:p>
            <a:endParaRPr lang="ka-GE" dirty="0"/>
          </a:p>
        </p:txBody>
      </p:sp>
    </p:spTree>
    <p:extLst>
      <p:ext uri="{BB962C8B-B14F-4D97-AF65-F5344CB8AC3E}">
        <p14:creationId xmlns:p14="http://schemas.microsoft.com/office/powerpoint/2010/main" val="1785099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04825"/>
          </a:xfrm>
        </p:spPr>
        <p:txBody>
          <a:bodyPr>
            <a:noAutofit/>
          </a:bodyPr>
          <a:lstStyle/>
          <a:p>
            <a:r>
              <a:rPr lang="ka-GE" sz="1800" b="1" dirty="0"/>
              <a:t>გარემოზე მოსალოდნელი შემარბილებელი </a:t>
            </a:r>
            <a:r>
              <a:rPr lang="ka-GE" sz="1800" b="1" dirty="0" smtClean="0"/>
              <a:t>ღონისძიებები (მშენებლობის ეტაპი)</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8428655"/>
              </p:ext>
            </p:extLst>
          </p:nvPr>
        </p:nvGraphicFramePr>
        <p:xfrm>
          <a:off x="687546" y="1371601"/>
          <a:ext cx="9024620" cy="4968621"/>
        </p:xfrm>
        <a:graphic>
          <a:graphicData uri="http://schemas.openxmlformats.org/drawingml/2006/table">
            <a:tbl>
              <a:tblPr firstRow="1" firstCol="1" bandRow="1">
                <a:tableStyleId>{5C22544A-7EE6-4342-B048-85BDC9FD1C3A}</a:tableStyleId>
              </a:tblPr>
              <a:tblGrid>
                <a:gridCol w="2570480"/>
                <a:gridCol w="6454140"/>
              </a:tblGrid>
              <a:tr h="1082465">
                <a:tc>
                  <a:txBody>
                    <a:bodyPr/>
                    <a:lstStyle/>
                    <a:p>
                      <a:pPr marL="0" marR="0">
                        <a:lnSpc>
                          <a:spcPct val="115000"/>
                        </a:lnSpc>
                        <a:spcBef>
                          <a:spcPts val="0"/>
                        </a:spcBef>
                        <a:spcAft>
                          <a:spcPts val="0"/>
                        </a:spcAft>
                      </a:pP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ატმოსფერულ</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ჰაერში</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მავნე</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ნივთიერებების</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გავრცელება</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05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სამშენებლო სამუშაოების წარმოებისას გამოყენებული ტექნიკა და სატრანსპორტო საშუალებები უნდა </a:t>
                      </a:r>
                      <a:r>
                        <a:rPr lang="de-DE" sz="105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აკმაყოფილებდნენ გარემოს დაცვისა და ტექნიკური უსაფრთხოების მოთხოვნებს</a:t>
                      </a:r>
                      <a:r>
                        <a:rPr lang="ka-GE" sz="105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a:t>
                      </a:r>
                      <a:endParaRPr lang="en-US" sz="1200" b="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en-US" sz="105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უზრუნველყოფილი იქნეს მტვრის დონეების აქტიური  შემცირება მანქანების მოძრაობის სიჩქარის შემცირების, გზების მორწყვის ან მტვრის შემამცირებელი სხვა საშუალებებით</a:t>
                      </a:r>
                      <a:r>
                        <a:rPr lang="ka-GE" sz="105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a:t>
                      </a:r>
                      <a:endParaRPr lang="en-US" sz="1200" b="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en-US" sz="105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ტრანსპორტირებ</a:t>
                      </a:r>
                      <a:r>
                        <a:rPr lang="ka-GE" sz="105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ისას მაქსიმალურად გამოყენებული იქნას დასახლებული პუნქტების შემოვლითი მარშრუტები;</a:t>
                      </a:r>
                      <a:endParaRPr lang="en-US" sz="1200" b="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en-US" sz="105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ტრ</a:t>
                      </a:r>
                      <a:r>
                        <a:rPr lang="ka-GE" sz="105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a:t>
                      </a:r>
                      <a:r>
                        <a:rPr lang="en-US" sz="105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ნსპორტირებისას მანქანებზე განთავსებული </a:t>
                      </a:r>
                      <a:r>
                        <a:rPr lang="ka-GE" sz="105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ადვილად ამტვერებდი </a:t>
                      </a:r>
                      <a:r>
                        <a:rPr lang="en-US" sz="105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ნაყარი ტვირთების სპეციალური საფარით დაფარვა;</a:t>
                      </a:r>
                      <a:endParaRPr lang="en-US" sz="1200" b="0">
                        <a:effectLst/>
                        <a:latin typeface="Calibri" panose="020F0502020204030204" pitchFamily="34" charset="0"/>
                        <a:ea typeface="Times New Roman" panose="02020603050405020304" pitchFamily="18" charset="0"/>
                        <a:cs typeface="Times New Roman" panose="02020603050405020304" pitchFamily="18" charset="0"/>
                      </a:endParaRPr>
                    </a:p>
                    <a:p>
                      <a:pPr marL="228600" marR="0" algn="just">
                        <a:lnSpc>
                          <a:spcPct val="115000"/>
                        </a:lnSpc>
                        <a:spcBef>
                          <a:spcPts val="0"/>
                        </a:spcBef>
                        <a:spcAft>
                          <a:spcPts val="0"/>
                        </a:spcAft>
                      </a:pPr>
                      <a:r>
                        <a:rPr lang="en-US" sz="105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r>
              <a:tr h="961539">
                <a:tc>
                  <a:txBody>
                    <a:bodyPr/>
                    <a:lstStyle/>
                    <a:p>
                      <a:pPr marL="0" marR="0">
                        <a:lnSpc>
                          <a:spcPct val="115000"/>
                        </a:lnSpc>
                        <a:spcBef>
                          <a:spcPts val="0"/>
                        </a:spcBef>
                        <a:spcAft>
                          <a:spcPts val="0"/>
                        </a:spcAft>
                      </a:pPr>
                      <a:r>
                        <a:rPr lang="de-DE" sz="105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ხმაურის გავრცელება</a:t>
                      </a:r>
                      <a:endParaRPr lang="en-US"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ადგილობრივი მოსახლეობის ღამის საათებში შეწუხების გამორიცხვის მიზნით ნებისმიერი სახის ტრანსპორტირება და მნიშვნელოვანი ხმაურის გამომწვევი სამშენებლო ოპერაციების შესრულება უნდა მოხდეს მხოლოდ დღის საათებში;</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მასალების და მუშახელის ტრანსპორტირებისას მაქსიმალურად გამოყენებული იქნას დასახლებული პუნქტების შემოვლითი მარშრუტები;</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აუცილებელია გაკონტროლდეს, რომ ხმაურმა არ გადააჭარბოს კანონით დადგენილ ზღვრულ ნორმებს, ხოლო თუ ასეთი რამ მოხდა, საჭიროებისამებრ უნდა განხორციელდეს ხმაურის გავრცელების საწინააღმდეგო ღონისძიებები. </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203392">
                <a:tc>
                  <a:txBody>
                    <a:bodyPr/>
                    <a:lstStyle/>
                    <a:p>
                      <a:pPr marL="0" marR="0">
                        <a:lnSpc>
                          <a:spcPct val="115000"/>
                        </a:lnSpc>
                        <a:spcBef>
                          <a:spcPts val="0"/>
                        </a:spcBef>
                        <a:spcAft>
                          <a:spcPts val="0"/>
                        </a:spcAft>
                      </a:pPr>
                      <a:r>
                        <a:rPr lang="ka-GE" sz="105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ნიადაგის ხარისხის გაუარესება</a:t>
                      </a:r>
                      <a:endParaRPr lang="en-US"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გზის და სამშენებლო მოედნის საზღვრების მკაცრი დაცვა ნიადაგის ზედმეტად დაზიანების თავიდან აცილების მიზნით;</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წარმოებაში გამოყენებული სატრანსპორტო საშუალებები უნდა აკმაყოფილებდნენ გარემოს დაცვისა და ტექნიკური უსაფრთხოების მოთხოვნებს, რათა მაქსიმალურად შეიზღუდოს სატრანსპორტო საშუალებებიდან საწვავისა და ზეთის დაღვრის რისკები;</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ტერიტორიის სანიტარიული პირობების მკაცრი დაცვა – უნდა აიკრძალოს მასალების ტერიტორიაზე მიმოფანტვა;</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ნებისმიერი სახის ნარჩენების სათანადო მენეჯმენტი;</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სამშენებლო სამუშაოების დასრულების შემდგომ, სარეკულტივაციო ღონისძიებების გატარება, შესაბამისი მონიტორინგის პარალელურად.</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724162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23863"/>
            <a:ext cx="10014112" cy="504825"/>
          </a:xfrm>
        </p:spPr>
        <p:txBody>
          <a:bodyPr>
            <a:normAutofit/>
          </a:bodyPr>
          <a:lstStyle/>
          <a:p>
            <a:r>
              <a:rPr lang="ka-GE" sz="2000" b="1" dirty="0"/>
              <a:t>გარემოზე მოსალოდნელი შემარბილებელი </a:t>
            </a:r>
            <a:r>
              <a:rPr lang="ka-GE" sz="2000" b="1" dirty="0" smtClean="0"/>
              <a:t>ღონისძიებები</a:t>
            </a:r>
            <a:r>
              <a:rPr lang="ka-GE" sz="2000" b="1" dirty="0">
                <a:solidFill>
                  <a:srgbClr val="90C226"/>
                </a:solidFill>
              </a:rPr>
              <a:t>(მშენებლობის ეტაპი</a:t>
            </a:r>
            <a:r>
              <a:rPr lang="ka-GE" sz="1800" b="1" dirty="0">
                <a:solidFill>
                  <a:srgbClr val="90C226"/>
                </a:solidFill>
              </a:rPr>
              <a:t>)</a:t>
            </a:r>
            <a:r>
              <a:rPr lang="ka-GE" sz="2400" b="1" dirty="0" smtClean="0"/>
              <a:t> </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71317811"/>
              </p:ext>
            </p:extLst>
          </p:nvPr>
        </p:nvGraphicFramePr>
        <p:xfrm>
          <a:off x="463358" y="928688"/>
          <a:ext cx="9024620" cy="5205222"/>
        </p:xfrm>
        <a:graphic>
          <a:graphicData uri="http://schemas.openxmlformats.org/drawingml/2006/table">
            <a:tbl>
              <a:tblPr firstRow="1" firstCol="1" bandRow="1">
                <a:tableStyleId>{5C22544A-7EE6-4342-B048-85BDC9FD1C3A}</a:tableStyleId>
              </a:tblPr>
              <a:tblGrid>
                <a:gridCol w="2570480"/>
                <a:gridCol w="6454140"/>
              </a:tblGrid>
              <a:tr h="307295">
                <a:tc>
                  <a:txBody>
                    <a:bodyPr/>
                    <a:lstStyle/>
                    <a:p>
                      <a:pPr marL="0" marR="0">
                        <a:lnSpc>
                          <a:spcPct val="115000"/>
                        </a:lnSpc>
                        <a:spcBef>
                          <a:spcPts val="0"/>
                        </a:spcBef>
                        <a:spcAft>
                          <a:spcPts val="0"/>
                        </a:spcAft>
                      </a:pPr>
                      <a:r>
                        <a:rPr lang="ka-GE" sz="11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მიწისქვეშა წყლების დაბინძურების რისკი</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1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მშენებლობის დროს გამოყენებული ტექნიკა უნდა აკმაყოფილებდნენ გარემოს დაცვისა და ტექნიკური უსაფრთხოების მოთხოვნებს, რათა მაქსიმალურად შეიზღუდოს საწვავისა და ზეთის დაღვრის რისკები;</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1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დაგეგმილი მიწის სამუშაოები უნდა სრულდებოდეს მკაცრი მონიტორინგის პირობებში, რათა გრუნტის წყლების დგომის დონემდე მიწის ამოღების შემთხვევაში ოპერატიულად გატარდეს შესაბამისი ღონისძიებები და არ მოხდეს ჰიდროგეოლოგიური პარამეტრების შეცვლა/გაუარესება.</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r>
              <a:tr h="464765">
                <a:tc>
                  <a:txBody>
                    <a:bodyPr/>
                    <a:lstStyle/>
                    <a:p>
                      <a:pPr marL="0" marR="0">
                        <a:lnSpc>
                          <a:spcPct val="115000"/>
                        </a:lnSpc>
                        <a:spcBef>
                          <a:spcPts val="0"/>
                        </a:spcBef>
                        <a:spcAft>
                          <a:spcPts val="0"/>
                        </a:spcAft>
                      </a:pPr>
                      <a:r>
                        <a:rPr lang="ka-GE" sz="11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ზემოქმედება ბიოლოგიურ გარემოზე</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1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ბუნებრივი ფონი ადასტურებს, რომ საქმიანობისთვის შერჩეული  ტერიტორია უკვე ათვისებულია, არ აქვს დიდი საკონსერვაციო მნიშვნელობა და სპეციფიური შემარბილებელი ზომების გატარება ბიოლოგიური გარემოს დაცვის თვალსაზრისით აუცილებელი არ არის.</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078019">
                <a:tc>
                  <a:txBody>
                    <a:bodyPr/>
                    <a:lstStyle/>
                    <a:p>
                      <a:pPr marL="0" marR="0">
                        <a:lnSpc>
                          <a:spcPct val="115000"/>
                        </a:lnSpc>
                        <a:spcBef>
                          <a:spcPts val="0"/>
                        </a:spcBef>
                        <a:spcAft>
                          <a:spcPts val="0"/>
                        </a:spcAft>
                      </a:pPr>
                      <a:r>
                        <a:rPr lang="ka-GE" sz="11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მიწისქვეშა წყლების დაბინძურების რისკი</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1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მშენებლობის დროს გამოყენებული ტექნიკა უნდა აკმაყოფილებდნენ გარემოს დაცვისა და ტექნიკური უსაფრთხოების მოთხოვნებს, რათა მაქსიმალურად შეიზღუდოს საწვავისა და ზეთის დაღვრის რისკები;</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1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დაგეგმილი მიწის სამუშაოები უნდა სრულდებოდეს მკაცრი მონიტორინგის პირობებში, რათა გრუნტის წყლების დგომის დონემდე მიწის ამოღების შემთხვევაში ოპერატიულად გატარდეს შესაბამისი ღონისძიებები და არ მოხდეს ჰიდროგეოლოგიური პარამეტრების შეცვლა/გაუარესება.</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51083">
                <a:tc>
                  <a:txBody>
                    <a:bodyPr/>
                    <a:lstStyle/>
                    <a:p>
                      <a:pPr marL="0" marR="0">
                        <a:lnSpc>
                          <a:spcPct val="115000"/>
                        </a:lnSpc>
                        <a:spcBef>
                          <a:spcPts val="0"/>
                        </a:spcBef>
                        <a:spcAft>
                          <a:spcPts val="0"/>
                        </a:spcAft>
                      </a:pPr>
                      <a:r>
                        <a:rPr lang="ka-GE" sz="11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ვიზუალური ეფექტი და ლანდშაფტის ცვლილება</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1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ობიექტის ინფრასტრუქტურის ესთეტიურად მოწყობა;</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1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სამშენებლო სამუშაოების დროს საჭირო მასალების, ასევე შემდგომ წარმოქმნილი ნარჩენების განთავსება  შეძლებისდაგვარად შეუმჩნეველ, ადგილებში (განსაკუთრებით მიმდებარედ არსებული საცხოვრებელი სახლების და საავტომობილი გზის მიმართებით);</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1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საჭიროების შემთხვევაში გამწვანებითი სამუშაოების ჩატარება (რეკულტივაციის ეტაპზე);</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1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სანიტარული პირობების დაცვა.</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51083">
                <a:tc>
                  <a:txBody>
                    <a:bodyPr/>
                    <a:lstStyle/>
                    <a:p>
                      <a:pPr marL="0" marR="0">
                        <a:lnSpc>
                          <a:spcPct val="115000"/>
                        </a:lnSpc>
                        <a:spcBef>
                          <a:spcPts val="0"/>
                        </a:spcBef>
                        <a:spcAft>
                          <a:spcPts val="0"/>
                        </a:spcAft>
                      </a:pPr>
                      <a:r>
                        <a:rPr lang="ka-GE" sz="11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არქეოლოგიური ძეგლების დაზიანება</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დაგეგმილი მიწის სამუშაოების განხორციელება მონიტორინგის პირობებში, რათა არქეოლოგიური ძეგლების გვიანი გამოვლინების შემთხვევაში არ მოხდეს მათი დაზიანება. ასეთ შემთხვევაში სამუშაოების დაუყოვნებელი შეჩერება და სპეციალური კონსულტანტის მოწვევა.</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142918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4288"/>
            <a:ext cx="8596668" cy="560716"/>
          </a:xfrm>
        </p:spPr>
        <p:txBody>
          <a:bodyPr>
            <a:normAutofit/>
          </a:bodyPr>
          <a:lstStyle/>
          <a:p>
            <a:pPr algn="ctr"/>
            <a:r>
              <a:rPr lang="ka-GE" sz="2400" b="1" dirty="0" smtClean="0">
                <a:solidFill>
                  <a:schemeClr val="tx1"/>
                </a:solidFill>
              </a:rPr>
              <a:t>საკანონმდებლო საფუძველი</a:t>
            </a:r>
            <a:endParaRPr lang="en-US" sz="2400" b="1" dirty="0">
              <a:solidFill>
                <a:schemeClr val="tx1"/>
              </a:solidFill>
            </a:endParaRPr>
          </a:p>
        </p:txBody>
      </p:sp>
      <p:sp>
        <p:nvSpPr>
          <p:cNvPr id="3" name="Content Placeholder 2"/>
          <p:cNvSpPr>
            <a:spLocks noGrp="1"/>
          </p:cNvSpPr>
          <p:nvPr>
            <p:ph idx="1"/>
          </p:nvPr>
        </p:nvSpPr>
        <p:spPr>
          <a:xfrm>
            <a:off x="763598" y="871269"/>
            <a:ext cx="8596668" cy="5564038"/>
          </a:xfrm>
        </p:spPr>
        <p:txBody>
          <a:bodyPr>
            <a:normAutofit/>
          </a:bodyPr>
          <a:lstStyle/>
          <a:p>
            <a:pPr marL="0" indent="0">
              <a:buNone/>
            </a:pPr>
            <a:r>
              <a:rPr lang="ka-GE" sz="2000" dirty="0" smtClean="0"/>
              <a:t>საქართველოს კანონის ,,გარემოსდაცვითი შეფასების კოდექსი’’-ს მე-8 მუხლის თანახმად სკოპინგის ანგარიში უნდა მოიცავდეს:</a:t>
            </a:r>
            <a:endParaRPr lang="en-US" sz="2000" dirty="0"/>
          </a:p>
          <a:p>
            <a:pPr algn="just"/>
            <a:r>
              <a:rPr lang="ka-GE" sz="2000" dirty="0" smtClean="0"/>
              <a:t>მოკლე ინფორმაციას დაგეგმილი საქმიანობის, მისი </a:t>
            </a:r>
            <a:r>
              <a:rPr lang="ka-GE" sz="2000" dirty="0"/>
              <a:t>განხორციელების </a:t>
            </a:r>
            <a:r>
              <a:rPr lang="ka-GE" sz="2000" dirty="0" smtClean="0"/>
              <a:t>ადგილის, ფიზიკური </a:t>
            </a:r>
            <a:r>
              <a:rPr lang="ka-GE" sz="2000" dirty="0"/>
              <a:t>მახასიათებლების </a:t>
            </a:r>
            <a:r>
              <a:rPr lang="ka-GE" sz="2000" dirty="0" smtClean="0"/>
              <a:t>და ალტერნატივების შესახებ;</a:t>
            </a:r>
          </a:p>
          <a:p>
            <a:pPr algn="just"/>
            <a:r>
              <a:rPr lang="ka-GE" sz="2000" dirty="0" smtClean="0"/>
              <a:t>ზოგად ინფორმაციას </a:t>
            </a:r>
            <a:r>
              <a:rPr lang="ka-GE" sz="2000" dirty="0"/>
              <a:t>დაგეგმილი საქმიანობის განხორციელებით </a:t>
            </a:r>
            <a:r>
              <a:rPr lang="ka-GE" sz="2000" dirty="0" smtClean="0"/>
              <a:t>გარემოზე, ადამიანის ჯანმრთელობაზე, </a:t>
            </a:r>
            <a:r>
              <a:rPr lang="ka-GE" sz="2000" dirty="0"/>
              <a:t>მის სოციალურ გარემოზე, </a:t>
            </a:r>
            <a:r>
              <a:rPr lang="ka-GE" sz="2000" dirty="0" smtClean="0"/>
              <a:t>დაცულ ტერიტორიებზე, კულტურული </a:t>
            </a:r>
            <a:r>
              <a:rPr lang="ka-GE" sz="2000" dirty="0"/>
              <a:t>მემკვიდრეობის ძეგლებზე და სხვა ობიექტზე </a:t>
            </a:r>
            <a:r>
              <a:rPr lang="ka-GE" sz="2000" dirty="0" smtClean="0"/>
              <a:t>შესაძლო </a:t>
            </a:r>
            <a:r>
              <a:rPr lang="ka-GE" sz="2000" dirty="0"/>
              <a:t>ზემოქმედების და მისი სახეების </a:t>
            </a:r>
            <a:r>
              <a:rPr lang="ka-GE" sz="2000" dirty="0" smtClean="0"/>
              <a:t>შესახებ, რომლებიც </a:t>
            </a:r>
            <a:r>
              <a:rPr lang="ka-GE" sz="2000" dirty="0"/>
              <a:t>შესწავლილი იქნება გზშ-ის </a:t>
            </a:r>
            <a:r>
              <a:rPr lang="ka-GE" sz="2000" dirty="0" smtClean="0"/>
              <a:t>პროცესში;</a:t>
            </a:r>
          </a:p>
          <a:p>
            <a:pPr algn="just"/>
            <a:r>
              <a:rPr lang="ka-GE" sz="2000" dirty="0"/>
              <a:t>ინფორმაციას გზშ-ის ანგარიშის მომზადებისთვის </a:t>
            </a:r>
            <a:r>
              <a:rPr lang="ka-GE" sz="2000" dirty="0" smtClean="0"/>
              <a:t>ჩასატარებელი </a:t>
            </a:r>
            <a:r>
              <a:rPr lang="ka-GE" sz="2000" dirty="0"/>
              <a:t>საბაზისო/საძიებო კვლევებისა და </a:t>
            </a:r>
            <a:r>
              <a:rPr lang="ka-GE" sz="2000" dirty="0" smtClean="0"/>
              <a:t>საჭირო </a:t>
            </a:r>
            <a:r>
              <a:rPr lang="ka-GE" sz="2000" dirty="0"/>
              <a:t>მეთოდების შესახებ;</a:t>
            </a:r>
          </a:p>
          <a:p>
            <a:pPr algn="just"/>
            <a:r>
              <a:rPr lang="ka-GE" sz="2000" dirty="0"/>
              <a:t>ზოგად ინფორმაციას იმ ღონისძიებების შესახებ, რომლებიც გათვალისწინებული იქნება გარემოზე მნიშვნელოვანი უარყოფითი ზემოქმედების თავიდან აცილებისათვის, შემცირებისათვის ან/და </a:t>
            </a:r>
            <a:r>
              <a:rPr lang="ka-GE" sz="2000" dirty="0" smtClean="0"/>
              <a:t>შერბილებისათვის.</a:t>
            </a:r>
          </a:p>
          <a:p>
            <a:pPr algn="just"/>
            <a:endParaRPr lang="ka-GE" sz="2000" dirty="0" smtClean="0"/>
          </a:p>
          <a:p>
            <a:endParaRPr lang="ka-GE" sz="2000" dirty="0"/>
          </a:p>
          <a:p>
            <a:pPr marL="0" indent="0">
              <a:buNone/>
            </a:pPr>
            <a:endParaRPr lang="ka-GE" dirty="0"/>
          </a:p>
          <a:p>
            <a:endParaRPr lang="ka-GE" dirty="0" smtClean="0"/>
          </a:p>
        </p:txBody>
      </p:sp>
    </p:spTree>
    <p:extLst>
      <p:ext uri="{BB962C8B-B14F-4D97-AF65-F5344CB8AC3E}">
        <p14:creationId xmlns:p14="http://schemas.microsoft.com/office/powerpoint/2010/main" val="3363023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23863"/>
            <a:ext cx="10014112" cy="504825"/>
          </a:xfrm>
        </p:spPr>
        <p:txBody>
          <a:bodyPr>
            <a:normAutofit/>
          </a:bodyPr>
          <a:lstStyle/>
          <a:p>
            <a:r>
              <a:rPr lang="ka-GE" sz="2000" b="1" dirty="0"/>
              <a:t>გარემოზე მოსალოდნელი შემარბილებელი </a:t>
            </a:r>
            <a:r>
              <a:rPr lang="ka-GE" sz="2000" b="1" dirty="0" smtClean="0"/>
              <a:t>ღონისძიებები</a:t>
            </a:r>
            <a:r>
              <a:rPr lang="ka-GE" sz="2000" b="1" dirty="0">
                <a:solidFill>
                  <a:srgbClr val="90C226"/>
                </a:solidFill>
              </a:rPr>
              <a:t>(მშენებლობის ეტაპი</a:t>
            </a:r>
            <a:r>
              <a:rPr lang="ka-GE" sz="1800" b="1" dirty="0">
                <a:solidFill>
                  <a:srgbClr val="90C226"/>
                </a:solidFill>
              </a:rPr>
              <a:t>)</a:t>
            </a:r>
            <a:r>
              <a:rPr lang="ka-GE" sz="2400" b="1" dirty="0" smtClean="0"/>
              <a:t> </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00841"/>
              </p:ext>
            </p:extLst>
          </p:nvPr>
        </p:nvGraphicFramePr>
        <p:xfrm>
          <a:off x="463358" y="1071562"/>
          <a:ext cx="9024620" cy="3987491"/>
        </p:xfrm>
        <a:graphic>
          <a:graphicData uri="http://schemas.openxmlformats.org/drawingml/2006/table">
            <a:tbl>
              <a:tblPr firstRow="1" firstCol="1" bandRow="1">
                <a:tableStyleId>{5C22544A-7EE6-4342-B048-85BDC9FD1C3A}</a:tableStyleId>
              </a:tblPr>
              <a:tblGrid>
                <a:gridCol w="2570480"/>
                <a:gridCol w="6454140"/>
              </a:tblGrid>
              <a:tr h="1206628">
                <a:tc>
                  <a:txBody>
                    <a:bodyPr/>
                    <a:lstStyle/>
                    <a:p>
                      <a:pPr marL="0" marR="0">
                        <a:lnSpc>
                          <a:spcPct val="115000"/>
                        </a:lnSpc>
                        <a:spcBef>
                          <a:spcPts val="0"/>
                        </a:spcBef>
                        <a:spcAft>
                          <a:spcPts val="0"/>
                        </a:spcAft>
                      </a:pPr>
                      <a:r>
                        <a:rPr lang="ka-GE" sz="1200" b="0" kern="1200" dirty="0" smtClean="0">
                          <a:solidFill>
                            <a:schemeClr val="tx1"/>
                          </a:solidFill>
                          <a:effectLst/>
                          <a:latin typeface="+mn-lt"/>
                          <a:ea typeface="+mn-ea"/>
                          <a:cs typeface="+mn-cs"/>
                        </a:rPr>
                        <a:t>ნარჩენების წარმოქმნა </a:t>
                      </a:r>
                      <a:endParaRPr lang="en-US" sz="105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100" b="0" dirty="0" smtClean="0">
                          <a:solidFill>
                            <a:srgbClr val="000000"/>
                          </a:solidFill>
                          <a:effectLst/>
                          <a:latin typeface="+mn-lt"/>
                          <a:ea typeface="Calibri" panose="020F0502020204030204" pitchFamily="34" charset="0"/>
                          <a:cs typeface="Times New Roman" panose="02020603050405020304" pitchFamily="18" charset="0"/>
                        </a:rPr>
                        <a:t>ნარჩენების სეგრეგაცია და მათთვის სათანადო სასაწყობო ტერიტორიის უზრუნველყოფა, რომელიც დაცული იქნება ამინდის ზემოქმედებისგან, უბნის ტრანსპორტის შემთხვევითი დაჯახებისგან და სხვა;</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100" b="0" dirty="0" smtClean="0">
                          <a:solidFill>
                            <a:srgbClr val="000000"/>
                          </a:solidFill>
                          <a:effectLst/>
                          <a:latin typeface="+mn-lt"/>
                          <a:ea typeface="Calibri" panose="020F0502020204030204" pitchFamily="34" charset="0"/>
                          <a:cs typeface="Times New Roman" panose="02020603050405020304" pitchFamily="18" charset="0"/>
                        </a:rPr>
                        <a:t>შეძლებისდაგვარად ნარჩენების ხელმეორედ გამოყენება;</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100" b="0" dirty="0" smtClean="0">
                          <a:solidFill>
                            <a:srgbClr val="000000"/>
                          </a:solidFill>
                          <a:effectLst/>
                          <a:latin typeface="+mn-lt"/>
                          <a:ea typeface="Calibri" panose="020F0502020204030204" pitchFamily="34" charset="0"/>
                          <a:cs typeface="Times New Roman" panose="02020603050405020304" pitchFamily="18" charset="0"/>
                        </a:rPr>
                        <a:t>ტრანსპორტირებისას განსაზღვრული წესების დაცვა (ნარჩენების ჩატვირთვა სატრანსპორტო საშუალებებში მათი ტევადობის შესაბამისი რაოდენობით; ტრანსპორტირებისას სატვირთო მანქანების ძარის სათანადო გადაფარვის უზრუნველყოფა);</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100" b="0" dirty="0" smtClean="0">
                          <a:solidFill>
                            <a:srgbClr val="000000"/>
                          </a:solidFill>
                          <a:effectLst/>
                          <a:latin typeface="+mn-lt"/>
                          <a:ea typeface="Calibri" panose="020F0502020204030204" pitchFamily="34" charset="0"/>
                          <a:cs typeface="Times New Roman" panose="02020603050405020304" pitchFamily="18" charset="0"/>
                        </a:rPr>
                        <a:t>ნარჩენების წინასწარ განსაზღვრულ ტერიტორიებზე საბოლოო განთავსება (ნარჩენების სახეების მიხედვით), მოქმედი ნორმებისა და წესების დაცვით;</a:t>
                      </a:r>
                    </a:p>
                  </a:txBody>
                  <a:tcPr marL="68580" marR="68580" marT="0" marB="0">
                    <a:solidFill>
                      <a:schemeClr val="bg2"/>
                    </a:solidFill>
                  </a:tcPr>
                </a:tc>
              </a:tr>
              <a:tr h="464765">
                <a:tc>
                  <a:txBody>
                    <a:bodyPr/>
                    <a:lstStyle/>
                    <a:p>
                      <a:pPr marL="0" marR="0">
                        <a:lnSpc>
                          <a:spcPct val="115000"/>
                        </a:lnSpc>
                        <a:spcBef>
                          <a:spcPts val="0"/>
                        </a:spcBef>
                        <a:spcAft>
                          <a:spcPts val="0"/>
                        </a:spcAft>
                      </a:pPr>
                      <a:r>
                        <a:rPr lang="ka-GE" sz="1100" b="0" dirty="0" smtClean="0">
                          <a:solidFill>
                            <a:srgbClr val="000000"/>
                          </a:solidFill>
                          <a:effectLst/>
                          <a:latin typeface="+mn-lt"/>
                          <a:ea typeface="Calibri" panose="020F0502020204030204" pitchFamily="34" charset="0"/>
                          <a:cs typeface="Times New Roman" panose="02020603050405020304" pitchFamily="18" charset="0"/>
                        </a:rPr>
                        <a:t>ზემოქმედება სატრანსპორტო ნაკადებზე</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100" b="0" dirty="0" smtClean="0">
                          <a:solidFill>
                            <a:srgbClr val="000000"/>
                          </a:solidFill>
                          <a:effectLst/>
                          <a:latin typeface="+mn-lt"/>
                          <a:ea typeface="Calibri" panose="020F0502020204030204" pitchFamily="34" charset="0"/>
                          <a:cs typeface="Times New Roman" panose="02020603050405020304" pitchFamily="18" charset="0"/>
                        </a:rPr>
                        <a:t>ზემოქმედება მცირე ხასიათისაა და შემარბილებელი ღონისძიებების გატარებას არ საჭიროებს.</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752150">
                <a:tc>
                  <a:txBody>
                    <a:bodyPr/>
                    <a:lstStyle/>
                    <a:p>
                      <a:pPr marL="0" marR="0">
                        <a:lnSpc>
                          <a:spcPct val="115000"/>
                        </a:lnSpc>
                        <a:spcBef>
                          <a:spcPts val="0"/>
                        </a:spcBef>
                        <a:spcAft>
                          <a:spcPts val="0"/>
                        </a:spcAft>
                      </a:pPr>
                      <a:r>
                        <a:rPr lang="ka-GE" sz="1100" b="0" dirty="0" smtClean="0">
                          <a:solidFill>
                            <a:srgbClr val="000000"/>
                          </a:solidFill>
                          <a:effectLst/>
                          <a:latin typeface="+mn-lt"/>
                          <a:ea typeface="Calibri" panose="020F0502020204030204" pitchFamily="34" charset="0"/>
                          <a:cs typeface="Times New Roman" panose="02020603050405020304" pitchFamily="18" charset="0"/>
                        </a:rPr>
                        <a:t>ადგილობრივი გზების საფარის დაზიანება</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100" b="0" dirty="0" smtClean="0">
                          <a:solidFill>
                            <a:srgbClr val="000000"/>
                          </a:solidFill>
                          <a:effectLst/>
                          <a:latin typeface="+mn-lt"/>
                          <a:ea typeface="Calibri" panose="020F0502020204030204" pitchFamily="34" charset="0"/>
                          <a:cs typeface="Times New Roman" panose="02020603050405020304" pitchFamily="18" charset="0"/>
                        </a:rPr>
                        <a:t>ზრუნველყოფილი იქნას ყველა იმ ადგილობრივი გზის უსაფრთხოება, რომლებიც გამოიყენება სხვადასხვა მასალების ტრანსპორტირებისათვის და შენარჩუნებული იქნას სამოძრაოდ ვარგის მდგომარეობაში, ისე, რომ ხელი არ შეეშალოს ადგილობრივი მოსახლეობის მიერ მის გამოყენებას და არ დაზიანდეს ინფრასტრუქტურა ან საკუთრება.</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51083">
                <a:tc>
                  <a:txBody>
                    <a:bodyPr/>
                    <a:lstStyle/>
                    <a:p>
                      <a:pPr marL="0" marR="0">
                        <a:lnSpc>
                          <a:spcPct val="115000"/>
                        </a:lnSpc>
                        <a:spcBef>
                          <a:spcPts val="0"/>
                        </a:spcBef>
                        <a:spcAft>
                          <a:spcPts val="0"/>
                        </a:spcAft>
                      </a:pPr>
                      <a:r>
                        <a:rPr lang="ka-GE" sz="1100" b="0" dirty="0" smtClean="0">
                          <a:solidFill>
                            <a:srgbClr val="000000"/>
                          </a:solidFill>
                          <a:effectLst/>
                          <a:latin typeface="+mn-lt"/>
                          <a:ea typeface="Calibri" panose="020F0502020204030204" pitchFamily="34" charset="0"/>
                          <a:cs typeface="Times New Roman" panose="02020603050405020304" pitchFamily="18" charset="0"/>
                        </a:rPr>
                        <a:t>ვიადგილობრივი მაცხოვრებლების ჯანმრთელობაზე მოსალოდნელი ზემოქმედება; მოსახლეობის შეწუხებაზუალური </a:t>
                      </a:r>
                      <a:r>
                        <a:rPr lang="ka-GE" sz="11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ეფექტი და ლანდშაფტის ცვლილება</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100" b="0" dirty="0" smtClean="0">
                          <a:solidFill>
                            <a:srgbClr val="000000"/>
                          </a:solidFill>
                          <a:effectLst/>
                          <a:latin typeface="+mn-lt"/>
                          <a:ea typeface="Calibri" panose="020F0502020204030204" pitchFamily="34" charset="0"/>
                          <a:cs typeface="Times New Roman" panose="02020603050405020304" pitchFamily="18" charset="0"/>
                        </a:rPr>
                        <a:t>მინიმუმამდე შეიზღუდოს დასახლებულ პუნქტებში გამავალი გზებით სარგებლობა;</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100" b="0" dirty="0" smtClean="0">
                          <a:solidFill>
                            <a:srgbClr val="000000"/>
                          </a:solidFill>
                          <a:effectLst/>
                          <a:latin typeface="+mn-lt"/>
                          <a:ea typeface="Calibri" panose="020F0502020204030204" pitchFamily="34" charset="0"/>
                          <a:cs typeface="Times New Roman" panose="02020603050405020304" pitchFamily="18" charset="0"/>
                        </a:rPr>
                        <a:t>რეგულარულად ჩატარდეს რისკის შეფასება ადგილებზე, მოსახლეობისათვის კონკრეტული რისკ-ფაქტორების დასადგენად და ასეთი რისკების შესაბამისი მართვის მიზნით;</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100" b="0" dirty="0" smtClean="0">
                          <a:solidFill>
                            <a:srgbClr val="000000"/>
                          </a:solidFill>
                          <a:effectLst/>
                          <a:latin typeface="+mn-lt"/>
                          <a:ea typeface="Calibri" panose="020F0502020204030204" pitchFamily="34" charset="0"/>
                          <a:cs typeface="Times New Roman" panose="02020603050405020304" pitchFamily="18" charset="0"/>
                        </a:rPr>
                        <a:t>საჩივრების ქმედითუნარიანი ჟურნალის წარმოება.</a:t>
                      </a:r>
                    </a:p>
                    <a:p>
                      <a:pPr marL="0" marR="0" lvl="0" indent="0" algn="just">
                        <a:lnSpc>
                          <a:spcPct val="115000"/>
                        </a:lnSpc>
                        <a:spcBef>
                          <a:spcPts val="0"/>
                        </a:spcBef>
                        <a:spcAft>
                          <a:spcPts val="0"/>
                        </a:spcAft>
                        <a:buFont typeface="Symbol" panose="05050102010706020507" pitchFamily="18" charset="2"/>
                        <a:buNone/>
                        <a:tabLst>
                          <a:tab pos="228600" algn="l"/>
                        </a:tabLst>
                      </a:pP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399065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23863"/>
            <a:ext cx="8596668" cy="504825"/>
          </a:xfrm>
        </p:spPr>
        <p:txBody>
          <a:bodyPr>
            <a:normAutofit fontScale="90000"/>
          </a:bodyPr>
          <a:lstStyle/>
          <a:p>
            <a:r>
              <a:rPr lang="ka-GE" sz="1800" b="1" dirty="0"/>
              <a:t>გარემოზე მოსალოდნელი შემარბილებელი </a:t>
            </a:r>
            <a:r>
              <a:rPr lang="ka-GE" sz="1800" b="1" dirty="0" smtClean="0"/>
              <a:t>ღონისძიებები (ექსპლუატაციის ეტაპი)</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60330593"/>
              </p:ext>
            </p:extLst>
          </p:nvPr>
        </p:nvGraphicFramePr>
        <p:xfrm>
          <a:off x="463358" y="928688"/>
          <a:ext cx="9391842" cy="3976878"/>
        </p:xfrm>
        <a:graphic>
          <a:graphicData uri="http://schemas.openxmlformats.org/drawingml/2006/table">
            <a:tbl>
              <a:tblPr firstRow="1" firstCol="1" bandRow="1">
                <a:tableStyleId>{5C22544A-7EE6-4342-B048-85BDC9FD1C3A}</a:tableStyleId>
              </a:tblPr>
              <a:tblGrid>
                <a:gridCol w="2675076"/>
                <a:gridCol w="6716766"/>
              </a:tblGrid>
              <a:tr h="400050">
                <a:tc>
                  <a:txBody>
                    <a:bodyPr/>
                    <a:lstStyle/>
                    <a:p>
                      <a:pPr marL="0" marR="0">
                        <a:lnSpc>
                          <a:spcPct val="115000"/>
                        </a:lnSpc>
                        <a:spcBef>
                          <a:spcPts val="0"/>
                        </a:spcBef>
                        <a:spcAft>
                          <a:spcPts val="0"/>
                        </a:spcAft>
                      </a:pPr>
                      <a:r>
                        <a:rPr lang="en-US" sz="12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ატმოსფერულ</a:t>
                      </a:r>
                      <a:r>
                        <a:rPr lang="en-US"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2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ჰაერში</a:t>
                      </a:r>
                      <a:r>
                        <a:rPr lang="en-US"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2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მავნე</a:t>
                      </a:r>
                      <a:r>
                        <a:rPr lang="en-US"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2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ნივთიერებების</a:t>
                      </a:r>
                      <a:r>
                        <a:rPr lang="en-US"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20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გავრცელება</a:t>
                      </a:r>
                      <a:r>
                        <a:rPr lang="en-US"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smtClean="0">
                          <a:solidFill>
                            <a:srgbClr val="000000"/>
                          </a:solidFill>
                          <a:effectLst/>
                          <a:latin typeface="+mn-lt"/>
                          <a:ea typeface="Calibri" panose="020F0502020204030204" pitchFamily="34" charset="0"/>
                          <a:cs typeface="Times New Roman" panose="02020603050405020304" pitchFamily="18" charset="0"/>
                        </a:rPr>
                        <a:t>ექსპლუატაციის ეტაპზე გამოყენებული ტექნიკა და სატრანსპორტო საშუალებები უნდა აკმაყოფილებდნენ გარემოს დაცვისა და ტექნიკური უსაფრთხოების მოთხოვნებს;</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smtClean="0">
                          <a:solidFill>
                            <a:srgbClr val="000000"/>
                          </a:solidFill>
                          <a:effectLst/>
                          <a:latin typeface="+mn-lt"/>
                          <a:ea typeface="Calibri" panose="020F0502020204030204" pitchFamily="34" charset="0"/>
                          <a:cs typeface="Times New Roman" panose="02020603050405020304" pitchFamily="18" charset="0"/>
                        </a:rPr>
                        <a:t>მტვრის დონეების აქტიური შემცირება (განსაკუთრებით მშრალ ამინდებში) მანქანების მოძრაობის სიჩქარის შემცირების, გზების მორწყვის ან მტვრის შემამცირებელი სხვა საშუალებებით;</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smtClean="0">
                          <a:solidFill>
                            <a:srgbClr val="000000"/>
                          </a:solidFill>
                          <a:effectLst/>
                          <a:latin typeface="+mn-lt"/>
                          <a:ea typeface="Calibri" panose="020F0502020204030204" pitchFamily="34" charset="0"/>
                          <a:cs typeface="Times New Roman" panose="02020603050405020304" pitchFamily="18" charset="0"/>
                        </a:rPr>
                        <a:t>ნედლეულის და მზა პროდუქციის ტრანსპორტირებისას მაქსიმალურად გამოყენებული იქნას დასახლებული პუნქტების შემოვლითი მარშრუტები;</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smtClean="0">
                          <a:solidFill>
                            <a:srgbClr val="000000"/>
                          </a:solidFill>
                          <a:effectLst/>
                          <a:latin typeface="+mn-lt"/>
                          <a:ea typeface="Calibri" panose="020F0502020204030204" pitchFamily="34" charset="0"/>
                          <a:cs typeface="Times New Roman" panose="02020603050405020304" pitchFamily="18" charset="0"/>
                        </a:rPr>
                        <a:t>საწარმოს პერიმეტრზე მწვანე ნარგავების დარგვა.</a:t>
                      </a:r>
                      <a:endParaRPr lang="ka-GE" sz="12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bg2"/>
                    </a:solidFill>
                  </a:tcPr>
                </a:tc>
              </a:tr>
              <a:tr h="528638">
                <a:tc>
                  <a:txBody>
                    <a:bodyPr/>
                    <a:lstStyle/>
                    <a:p>
                      <a:pPr marL="0" marR="0">
                        <a:lnSpc>
                          <a:spcPct val="115000"/>
                        </a:lnSpc>
                        <a:spcBef>
                          <a:spcPts val="0"/>
                        </a:spcBef>
                        <a:spcAft>
                          <a:spcPts val="0"/>
                        </a:spcAft>
                      </a:pPr>
                      <a:r>
                        <a:rPr lang="de-D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ხმაურის გავრცელება</a:t>
                      </a:r>
                      <a:endParaRPr lang="en-US"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smtClean="0">
                          <a:solidFill>
                            <a:srgbClr val="000000"/>
                          </a:solidFill>
                          <a:effectLst/>
                          <a:latin typeface="+mn-lt"/>
                          <a:ea typeface="Calibri" panose="020F0502020204030204" pitchFamily="34" charset="0"/>
                          <a:cs typeface="Times New Roman" panose="02020603050405020304" pitchFamily="18" charset="0"/>
                        </a:rPr>
                        <a:t>ადგილობრივი მოსახლეობის ღამის საათებში შეწუხების გამორიცხვის მიზნით ნებისმიერი სახის ტრანსპორტირება მოხდეს მხოლოდ დღის საათებში;</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smtClean="0">
                          <a:solidFill>
                            <a:srgbClr val="000000"/>
                          </a:solidFill>
                          <a:effectLst/>
                          <a:latin typeface="+mn-lt"/>
                          <a:ea typeface="Calibri" panose="020F0502020204030204" pitchFamily="34" charset="0"/>
                          <a:cs typeface="Times New Roman" panose="02020603050405020304" pitchFamily="18" charset="0"/>
                        </a:rPr>
                        <a:t>ნედლეულის და მზა პროდუქციის ტრანსპორტირებისას მაქსიმალურად გამოყენებული იქნას დასახლებული პუნქტების შემოვლითი მარშრუტები;</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smtClean="0">
                          <a:solidFill>
                            <a:srgbClr val="000000"/>
                          </a:solidFill>
                          <a:effectLst/>
                          <a:latin typeface="+mn-lt"/>
                          <a:ea typeface="Calibri" panose="020F0502020204030204" pitchFamily="34" charset="0"/>
                          <a:cs typeface="Times New Roman" panose="02020603050405020304" pitchFamily="18" charset="0"/>
                        </a:rPr>
                        <a:t>ქარხნის დირექცია მოვალეა გააკონტროლოს, რომ ხმაურმა არ გადააჭარბოს კანონით დადგენილ ზღვრულ ნორმებს, ხოლო თუ ასეთი რამ მოხდა, საჭიროებისამებრ დირექციამ უნდა განახორციელოს ხმაურის გავრცელების საწინააღმდეგო ღონისძიებები, მაგ: დანადგარებისა და ტექნიკის ხმაურის დონის შემცირება მათი ტექნიკურად გამართვით, ხმაურ დამცავი ბარიერებისა და ეკრანირების მოწყობა ხმაურის გამომწვევ წყაროსა და სენსიტიურ ტერიტორიას შორის, ხმაურის გამომწვევი წყაროების ერთდროული მუშაობის შეძლებისდაგვარად შეზღუდვა და სხვ.</a:t>
                      </a:r>
                      <a:endParaRPr lang="ka-GE" sz="12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bg2"/>
                    </a:solidFill>
                  </a:tcPr>
                </a:tc>
              </a:tr>
            </a:tbl>
          </a:graphicData>
        </a:graphic>
      </p:graphicFrame>
    </p:spTree>
    <p:extLst>
      <p:ext uri="{BB962C8B-B14F-4D97-AF65-F5344CB8AC3E}">
        <p14:creationId xmlns:p14="http://schemas.microsoft.com/office/powerpoint/2010/main" val="2101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23863"/>
            <a:ext cx="8596668" cy="504825"/>
          </a:xfrm>
        </p:spPr>
        <p:txBody>
          <a:bodyPr>
            <a:normAutofit fontScale="90000"/>
          </a:bodyPr>
          <a:lstStyle/>
          <a:p>
            <a:r>
              <a:rPr lang="ka-GE" sz="1800" b="1" dirty="0"/>
              <a:t>გარემოზე მოსალოდნელი შემარბილებელი </a:t>
            </a:r>
            <a:r>
              <a:rPr lang="ka-GE" sz="1800" b="1" dirty="0" smtClean="0"/>
              <a:t>ღონისძიებები (ექსპლუატაციის ეტაპი)</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39208719"/>
              </p:ext>
            </p:extLst>
          </p:nvPr>
        </p:nvGraphicFramePr>
        <p:xfrm>
          <a:off x="463358" y="996461"/>
          <a:ext cx="9580528" cy="5184076"/>
        </p:xfrm>
        <a:graphic>
          <a:graphicData uri="http://schemas.openxmlformats.org/drawingml/2006/table">
            <a:tbl>
              <a:tblPr firstRow="1" firstCol="1" bandRow="1">
                <a:tableStyleId>{5C22544A-7EE6-4342-B048-85BDC9FD1C3A}</a:tableStyleId>
              </a:tblPr>
              <a:tblGrid>
                <a:gridCol w="2728819"/>
                <a:gridCol w="6851709"/>
              </a:tblGrid>
              <a:tr h="2202669">
                <a:tc>
                  <a:txBody>
                    <a:bodyPr/>
                    <a:lstStyle/>
                    <a:p>
                      <a:pPr marL="0" marR="0">
                        <a:lnSpc>
                          <a:spcPct val="115000"/>
                        </a:lnSpc>
                        <a:spcBef>
                          <a:spcPts val="0"/>
                        </a:spcBef>
                        <a:spcAft>
                          <a:spcPts val="0"/>
                        </a:spcAft>
                      </a:pPr>
                      <a:r>
                        <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ნიადაგის ხარისხის გაუარესება</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smtClean="0">
                          <a:solidFill>
                            <a:srgbClr val="000000"/>
                          </a:solidFill>
                          <a:effectLst/>
                          <a:latin typeface="+mn-lt"/>
                          <a:ea typeface="Calibri" panose="020F0502020204030204" pitchFamily="34" charset="0"/>
                          <a:cs typeface="Times New Roman" panose="02020603050405020304" pitchFamily="18" charset="0"/>
                        </a:rPr>
                        <a:t>გზის და საწარმოო მოედნის საზღვრების მკაცრი დაცვა ნიადაგის ზედმეტად დაზიანების თავიდან აცილების მიზნით;</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smtClean="0">
                          <a:solidFill>
                            <a:srgbClr val="000000"/>
                          </a:solidFill>
                          <a:effectLst/>
                          <a:latin typeface="+mn-lt"/>
                          <a:ea typeface="Calibri" panose="020F0502020204030204" pitchFamily="34" charset="0"/>
                          <a:cs typeface="Times New Roman" panose="02020603050405020304" pitchFamily="18" charset="0"/>
                        </a:rPr>
                        <a:t>წარმოებაში გამოყენებული სატრანსპორტო საშუალებები უნდა აკმაყოფილებდნენ გარემოს დაცვისა და ტექნიკური უსაფრთხოების მოთხოვნებს, რათა მაქსიმალურად შეიზღუდოს სატრანსპორტო საშუალებებიდან საწვავისა და ზეთის დაღვრის რისკები;</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smtClean="0">
                          <a:solidFill>
                            <a:srgbClr val="000000"/>
                          </a:solidFill>
                          <a:effectLst/>
                          <a:latin typeface="+mn-lt"/>
                          <a:ea typeface="Calibri" panose="020F0502020204030204" pitchFamily="34" charset="0"/>
                          <a:cs typeface="Times New Roman" panose="02020603050405020304" pitchFamily="18" charset="0"/>
                        </a:rPr>
                        <a:t>საწარმოო ტერიტორიაზე სანიტარიული პირობების დაცვა – უნდა აიკრძალოს ნედლეულის, მზა პროდუქციის ან სხვა მასალების ტერიტორიაზე მიმოფანტვა;</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smtClean="0">
                          <a:solidFill>
                            <a:srgbClr val="000000"/>
                          </a:solidFill>
                          <a:effectLst/>
                          <a:latin typeface="+mn-lt"/>
                          <a:ea typeface="Calibri" panose="020F0502020204030204" pitchFamily="34" charset="0"/>
                          <a:cs typeface="Times New Roman" panose="02020603050405020304" pitchFamily="18" charset="0"/>
                        </a:rPr>
                        <a:t>ნებისმიერი სახის ნარჩენების სათანადო მენეჯმენტი;</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smtClean="0">
                          <a:solidFill>
                            <a:srgbClr val="000000"/>
                          </a:solidFill>
                          <a:effectLst/>
                          <a:latin typeface="+mn-lt"/>
                          <a:ea typeface="Calibri" panose="020F0502020204030204" pitchFamily="34" charset="0"/>
                          <a:cs typeface="Times New Roman" panose="02020603050405020304" pitchFamily="18" charset="0"/>
                        </a:rPr>
                        <a:t>ტექნოლოგიური დანადგარების, რეზერვუარების ტექნიკურ გამართულობაზე მუდმივი მეთვალყურეობა და მისი ჰერმეტულობის დარღვევის შემთხვევაში სათანადო ზომების დროული მიღება;</a:t>
                      </a: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smtClean="0">
                          <a:solidFill>
                            <a:srgbClr val="000000"/>
                          </a:solidFill>
                          <a:effectLst/>
                          <a:latin typeface="+mn-lt"/>
                          <a:ea typeface="Calibri" panose="020F0502020204030204" pitchFamily="34" charset="0"/>
                          <a:cs typeface="Times New Roman" panose="02020603050405020304" pitchFamily="18" charset="0"/>
                        </a:rPr>
                        <a:t>ნავთობპროდუქტების დაღვრის შემთხვევაში, ნიადაგის დაბინძურებული ფენის მოხსნა და რემედიაცია (სპეციალური ნებართვის მქონე კონტრაქტორის მიერ).</a:t>
                      </a:r>
                      <a:endParaRPr lang="ka-GE" sz="1200" b="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bg2"/>
                    </a:solidFill>
                  </a:tcPr>
                </a:tc>
              </a:tr>
              <a:tr h="528638">
                <a:tc>
                  <a:txBody>
                    <a:bodyPr/>
                    <a:lstStyle/>
                    <a:p>
                      <a:pPr marL="0" marR="0">
                        <a:lnSpc>
                          <a:spcPct val="115000"/>
                        </a:lnSpc>
                        <a:spcBef>
                          <a:spcPts val="0"/>
                        </a:spcBef>
                        <a:spcAft>
                          <a:spcPts val="0"/>
                        </a:spcAft>
                      </a:pPr>
                      <a:r>
                        <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მიწისქვეშა წყლების დაბინძურების რისკი</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de-DE" sz="1200" b="0" dirty="0">
                          <a:effectLst/>
                          <a:latin typeface="Sylfaen" panose="010A0502050306030303" pitchFamily="18" charset="0"/>
                          <a:ea typeface="Calibri" panose="020F0502020204030204" pitchFamily="34" charset="0"/>
                          <a:cs typeface="Times New Roman" panose="02020603050405020304" pitchFamily="18" charset="0"/>
                        </a:rPr>
                        <a:t>ტექნოლოგიური დანადგარების</a:t>
                      </a:r>
                      <a:r>
                        <a:rPr lang="ka-GE" sz="1200" b="0" dirty="0">
                          <a:effectLst/>
                          <a:latin typeface="Sylfaen" panose="010A0502050306030303" pitchFamily="18" charset="0"/>
                          <a:ea typeface="Calibri" panose="020F0502020204030204" pitchFamily="34" charset="0"/>
                          <a:cs typeface="Times New Roman" panose="02020603050405020304" pitchFamily="18" charset="0"/>
                        </a:rPr>
                        <a:t>(რეაქტორი, რესივერები და სხვა), რეზერვუარების</a:t>
                      </a:r>
                      <a:r>
                        <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ტექნიკურ გამართულობაზე მუდმივი მეთვალყურეობა და მისი ჰერმეტულობის დარღვვევის შემთხვევაში სათანადო  ზომების დროული მიღება.</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r>
              <a:tr h="557212">
                <a:tc>
                  <a:txBody>
                    <a:bodyPr/>
                    <a:lstStyle/>
                    <a:p>
                      <a:pPr marL="0" marR="0">
                        <a:lnSpc>
                          <a:spcPct val="115000"/>
                        </a:lnSpc>
                        <a:spcBef>
                          <a:spcPts val="0"/>
                        </a:spcBef>
                        <a:spcAft>
                          <a:spcPts val="0"/>
                        </a:spcAft>
                      </a:pPr>
                      <a:r>
                        <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ზემოქმედება ბიოლოგიურ გარემოზე</a:t>
                      </a:r>
                      <a:endParaRPr lang="en-US"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დაგეგმილი საქმიანობის პროცესში მცენარეულ და ცხოველურ სამყაროზე უარყოფითი ზემოქმედების ალბათობა მცირეა, შესაბამისად სპეციფიური შემარბილებელი ზომების გატარება ბიოლოგიური გარემოს დაცვის თვალსაზრისით აუცილებელი არ არის.</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r>
              <a:tr h="557212">
                <a:tc>
                  <a:txBody>
                    <a:bodyPr/>
                    <a:lstStyle/>
                    <a:p>
                      <a:pPr marL="0" marR="0">
                        <a:lnSpc>
                          <a:spcPct val="115000"/>
                        </a:lnSpc>
                        <a:spcBef>
                          <a:spcPts val="0"/>
                        </a:spcBef>
                        <a:spcAft>
                          <a:spcPts val="0"/>
                        </a:spcAft>
                      </a:pPr>
                      <a:r>
                        <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არქეოლოგიური ძეგლების დაზიანება</a:t>
                      </a:r>
                      <a:endParaRPr lang="en-US"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ქარხნის ექსპლუატაციის ეტაპზე რაიმე სახის მიწის სამუშაოები არ იგეგმება. ამ ეტაპზე შემარბილებელი ზომების გატარება არქეოლოგიური ძეგლების დაზიანების რისკების შემცირების თვალსაზრისით აუცილებელი არ არის.</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r>
              <a:tr h="557212">
                <a:tc>
                  <a:txBody>
                    <a:bodyPr/>
                    <a:lstStyle/>
                    <a:p>
                      <a:pPr marL="0" marR="0">
                        <a:lnSpc>
                          <a:spcPct val="115000"/>
                        </a:lnSpc>
                        <a:spcBef>
                          <a:spcPts val="0"/>
                        </a:spcBef>
                        <a:spcAft>
                          <a:spcPts val="0"/>
                        </a:spcAft>
                      </a:pPr>
                      <a:r>
                        <a:rPr lang="ka-GE" sz="120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ზემოქმედება სატრანსპორტო ნაკადებზე</a:t>
                      </a:r>
                      <a:endParaRPr lang="en-US" sz="16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20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ნედლეულის და მზა პროდუქციის ტრანსპორტირებისას მაქსიმალურად გამოყენებული იქნეს დასახლებული პუნქტების შემოვლითი მარშრუტები.</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r>
            </a:tbl>
          </a:graphicData>
        </a:graphic>
      </p:graphicFrame>
    </p:spTree>
    <p:extLst>
      <p:ext uri="{BB962C8B-B14F-4D97-AF65-F5344CB8AC3E}">
        <p14:creationId xmlns:p14="http://schemas.microsoft.com/office/powerpoint/2010/main" val="2074592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8720"/>
            <a:ext cx="8596668" cy="388937"/>
          </a:xfrm>
        </p:spPr>
        <p:txBody>
          <a:bodyPr>
            <a:normAutofit fontScale="90000"/>
          </a:bodyPr>
          <a:lstStyle/>
          <a:p>
            <a:r>
              <a:rPr lang="ka-GE" sz="1800" b="1" dirty="0"/>
              <a:t>გარემოზე მოსალოდნელი შემარბილებელი </a:t>
            </a:r>
            <a:r>
              <a:rPr lang="ka-GE" sz="1800" b="1" dirty="0" smtClean="0"/>
              <a:t>ღონისძიებები (ექსპლუატაციის ეტაპი)</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09524781"/>
              </p:ext>
            </p:extLst>
          </p:nvPr>
        </p:nvGraphicFramePr>
        <p:xfrm>
          <a:off x="463357" y="667657"/>
          <a:ext cx="9536985" cy="6240668"/>
        </p:xfrm>
        <a:graphic>
          <a:graphicData uri="http://schemas.openxmlformats.org/drawingml/2006/table">
            <a:tbl>
              <a:tblPr firstRow="1" firstCol="1" bandRow="1">
                <a:tableStyleId>{5C22544A-7EE6-4342-B048-85BDC9FD1C3A}</a:tableStyleId>
              </a:tblPr>
              <a:tblGrid>
                <a:gridCol w="2716417"/>
                <a:gridCol w="6820568"/>
              </a:tblGrid>
              <a:tr h="1116966">
                <a:tc>
                  <a:txBody>
                    <a:bodyPr/>
                    <a:lstStyle/>
                    <a:p>
                      <a:pPr marL="0" marR="0">
                        <a:lnSpc>
                          <a:spcPct val="115000"/>
                        </a:lnSpc>
                        <a:spcBef>
                          <a:spcPts val="0"/>
                        </a:spcBef>
                        <a:spcAft>
                          <a:spcPts val="0"/>
                        </a:spcAft>
                      </a:pP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ადგილობრივი</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გზების</a:t>
                      </a:r>
                      <a:r>
                        <a:rPr lang="en-US"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 </a:t>
                      </a:r>
                      <a:r>
                        <a:rPr lang="en-US" sz="1050" b="0" dirty="0" err="1">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საფარი</a:t>
                      </a: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 დაზიანება</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05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ქარხნის დირექცია მოვალეა უზრუნველყოს ყველა იმ ადგილობრივი გზის უსაფრთხოება, რომელსაც გამოიყენებს ნედლეულის, დამხმარე მასალების  და პროდუქციის ტრანსპორტირებისათვის და იქონიოს ისინი სამოძრაოდ ვარგის მდგომარეობაში, ისე, რომ ხელი არ შეეშალოს ადგილობრივი მოსახლეობის მიერ მის გამოყენებას და არ დაზიანდეს ინფრასტრუქტურა ან საკუთრება;</a:t>
                      </a:r>
                      <a:endParaRPr lang="en-US" sz="1200" b="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050" b="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სატრანსპორტო მარშრუტების მკაცრი დაცვა.</a:t>
                      </a:r>
                      <a:endParaRPr lang="en-US" sz="12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r>
              <a:tr h="2178081">
                <a:tc>
                  <a:txBody>
                    <a:bodyPr/>
                    <a:lstStyle/>
                    <a:p>
                      <a:pPr marL="0" marR="0">
                        <a:lnSpc>
                          <a:spcPct val="115000"/>
                        </a:lnSpc>
                        <a:spcBef>
                          <a:spcPts val="0"/>
                        </a:spcBef>
                        <a:spcAft>
                          <a:spcPts val="0"/>
                        </a:spcAft>
                      </a:pPr>
                      <a:r>
                        <a:rPr lang="de-D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ნარჩენების წარმოქმნა </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panose="05050102010706020507" pitchFamily="18" charset="2"/>
                        <a:buChar char=""/>
                        <a:tabLst>
                          <a:tab pos="228600" algn="l"/>
                          <a:tab pos="342900" algn="l"/>
                        </a:tabLs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ნარჩენების სეგრეგაცია, </a:t>
                      </a:r>
                      <a:r>
                        <a:rPr lang="ka-GE" sz="1050" b="0" dirty="0">
                          <a:effectLst/>
                          <a:latin typeface="Sylfaen" panose="010A0502050306030303" pitchFamily="18" charset="0"/>
                          <a:ea typeface="SimSun" panose="02010600030101010101" pitchFamily="2" charset="-122"/>
                          <a:cs typeface="Times New Roman" panose="02020603050405020304" pitchFamily="18" charset="0"/>
                        </a:rPr>
                        <a:t>აკრძალულია ექსპლუატაციის დროს წარმოქმნილი ნარჩენების ერთმანეთში არევა;</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228600" algn="l"/>
                        </a:tabLs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ნარჩენების სახეობების მიხედვით, დროებითი დასაწყობების მიზნით სათანადო სასაწყობო ტერიტორიის უზრუნველყოფა, რომელიც დაცული იქნება ამინდის ზემოქმედებისგან, უბნის ტრანსპორტის შემთხვევითი დაჯახებისგან და სხვა;</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სასაწყობო ტერიტორიაზე სპეციალური გამაფრთხილებელი ნიშნების მოწყობა განთავსებული ნარჩენის სახეობის მითითებით;</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a:effectLst/>
                          <a:latin typeface="Sylfaen" panose="010A0502050306030303" pitchFamily="18" charset="0"/>
                          <a:ea typeface="Calibri" panose="020F0502020204030204" pitchFamily="34" charset="0"/>
                          <a:cs typeface="Times New Roman" panose="02020603050405020304" pitchFamily="18" charset="0"/>
                        </a:rPr>
                        <a:t>ტრანსპორტირებისას განსაზღვრული წესების დაცვა (ნარჩენების ჩატვირთვა სატრანსპორტო საშუალებებში მათი ტევადობის შესაბამისი რაოდენობით; ტრანსპორტირებისას მანქანების ძარის სათანადო გადაფარვის უზრუნველყოფა);</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a:effectLst/>
                          <a:latin typeface="Sylfaen" panose="010A0502050306030303" pitchFamily="18" charset="0"/>
                          <a:ea typeface="Calibri" panose="020F0502020204030204" pitchFamily="34" charset="0"/>
                          <a:cs typeface="Times New Roman" panose="02020603050405020304" pitchFamily="18" charset="0"/>
                        </a:rPr>
                        <a:t>შეძლებისდაგვარად ნარჩენების ხელმეორედ გამოყენება;</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a:effectLst/>
                          <a:latin typeface="Sylfaen" panose="010A0502050306030303" pitchFamily="18" charset="0"/>
                          <a:ea typeface="Calibri" panose="020F0502020204030204" pitchFamily="34" charset="0"/>
                          <a:cs typeface="Times New Roman" panose="02020603050405020304" pitchFamily="18" charset="0"/>
                        </a:rPr>
                        <a:t>ნარჩენების გადაცემა მხოლოდ შესაბამისი ნებართვის მქონე კონტრაქტორისათვის.</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r>
              <a:tr h="1452054">
                <a:tc>
                  <a:txBody>
                    <a:bodyPr/>
                    <a:lstStyle/>
                    <a:p>
                      <a:pPr marL="0" marR="0">
                        <a:lnSpc>
                          <a:spcPct val="115000"/>
                        </a:lnSpc>
                        <a:spcBef>
                          <a:spcPts val="0"/>
                        </a:spcBef>
                        <a:spcAft>
                          <a:spcPts val="0"/>
                        </a:spcAf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ადგილობრივი მაცხოვრებლების ჯანმრთელობაზე მოსალოდნელი ზემოქმედება; მოსახლეობის შეწუხება</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საწარმოს დირექცია ვალდებულია მინიმუმამდე შეზღუდოს დასახლებულ პუნქტებში გამავალი გზებით სარგებლობა;</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საწარმოს დირექცია მოვალეა რეგულარულად ჩაატაროს რისკის შეფასება ადგილებზე, მოსახლეობისათვის კონკრეტული რისკ-ფაქტორების დასადგენად და ასეთი რისკების შესაბამისი მართვის მიზნით;</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ქარხნის სიახლოვეს (ჯანმრთელობისათვის საშიშ უბნებში) შესაბამისი გამაფრთხილებელი ნიშნების დამაგრება;</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საწარმოს დირექცია მოვალეა აწარმოოს საჩივრების ქმედითუნარიანი ჟურნალი.</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r>
              <a:tr h="1443242">
                <a:tc>
                  <a:txBody>
                    <a:bodyPr/>
                    <a:lstStyle/>
                    <a:p>
                      <a:pPr marL="0" marR="0">
                        <a:lnSpc>
                          <a:spcPct val="115000"/>
                        </a:lnSpc>
                        <a:spcBef>
                          <a:spcPts val="0"/>
                        </a:spcBef>
                        <a:spcAft>
                          <a:spcPts val="0"/>
                        </a:spcAf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მომსახურე პერსონალის ჯანმრთელობაზე მოსალოდნელი ზემოქმედება; შრომის უსაფრთხოება</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შრომის უსაფრთხოების მოთხოვნების დაცვა;</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პერსონალის  სწავლება/ინსტრუქტაჟი;</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პერსონალის უზრუნველყოფა ინდივიდუალური დაცვის საშუალებებით;</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ჯანმრთელობისთვის სახიფათო სამუშაო ზონებში შესაბამისი გამაფრთხილებელი ნიშნების დამაგრება;</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ka-GE" sz="1050" b="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rPr>
                        <a:t>ავარიული სიტუაციების რისკების შემცირების და მომსახურე პერსონალის უსაფრთხოების მიზნით საწარმოს დირექცია ვალდებულია წარმოებაში გამოყენებული დანადგარ-მექანიზმები იქონიოს ტექნიკურად გამართულ მდგომარეობაში.</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r>
            </a:tbl>
          </a:graphicData>
        </a:graphic>
      </p:graphicFrame>
    </p:spTree>
    <p:extLst>
      <p:ext uri="{BB962C8B-B14F-4D97-AF65-F5344CB8AC3E}">
        <p14:creationId xmlns:p14="http://schemas.microsoft.com/office/powerpoint/2010/main" val="3656075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1615"/>
          </a:xfrm>
        </p:spPr>
        <p:txBody>
          <a:bodyPr>
            <a:normAutofit/>
          </a:bodyPr>
          <a:lstStyle/>
          <a:p>
            <a:pPr algn="ctr"/>
            <a:r>
              <a:rPr lang="ka-GE" sz="2800" b="1" dirty="0" smtClean="0">
                <a:solidFill>
                  <a:schemeClr val="tx1"/>
                </a:solidFill>
              </a:rPr>
              <a:t>გმადლობთ ყურადღებისთვის</a:t>
            </a:r>
            <a:endParaRPr lang="en-US" sz="2800" b="1"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2808" y="1725283"/>
            <a:ext cx="7375584" cy="4451229"/>
          </a:xfrm>
        </p:spPr>
      </p:pic>
    </p:spTree>
    <p:extLst>
      <p:ext uri="{BB962C8B-B14F-4D97-AF65-F5344CB8AC3E}">
        <p14:creationId xmlns:p14="http://schemas.microsoft.com/office/powerpoint/2010/main" val="1530497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4288"/>
            <a:ext cx="8596668" cy="560716"/>
          </a:xfrm>
        </p:spPr>
        <p:txBody>
          <a:bodyPr>
            <a:normAutofit/>
          </a:bodyPr>
          <a:lstStyle/>
          <a:p>
            <a:pPr algn="ctr"/>
            <a:r>
              <a:rPr lang="ka-GE" sz="2400" b="1" dirty="0">
                <a:solidFill>
                  <a:prstClr val="black"/>
                </a:solidFill>
              </a:rPr>
              <a:t>პროექტის მიზანი და მოკლე აღწერა</a:t>
            </a:r>
            <a:endParaRPr lang="en-US" sz="2400" b="1" dirty="0">
              <a:solidFill>
                <a:schemeClr val="tx1"/>
              </a:solidFill>
            </a:endParaRPr>
          </a:p>
        </p:txBody>
      </p:sp>
      <p:sp>
        <p:nvSpPr>
          <p:cNvPr id="3" name="Content Placeholder 2"/>
          <p:cNvSpPr>
            <a:spLocks noGrp="1"/>
          </p:cNvSpPr>
          <p:nvPr>
            <p:ph idx="1"/>
          </p:nvPr>
        </p:nvSpPr>
        <p:spPr>
          <a:xfrm>
            <a:off x="716705" y="824377"/>
            <a:ext cx="8596668" cy="5224732"/>
          </a:xfrm>
        </p:spPr>
        <p:txBody>
          <a:bodyPr>
            <a:noAutofit/>
          </a:bodyPr>
          <a:lstStyle/>
          <a:p>
            <a:pPr lvl="0">
              <a:buClr>
                <a:srgbClr val="90C226"/>
              </a:buClr>
            </a:pPr>
            <a:endParaRPr lang="ka-GE" sz="1600" dirty="0">
              <a:solidFill>
                <a:srgbClr val="000000"/>
              </a:solidFill>
            </a:endParaRPr>
          </a:p>
          <a:p>
            <a:endParaRPr lang="ka-GE" sz="1600" dirty="0" smtClean="0"/>
          </a:p>
        </p:txBody>
      </p:sp>
      <p:sp>
        <p:nvSpPr>
          <p:cNvPr id="4" name="Rectangle 3"/>
          <p:cNvSpPr/>
          <p:nvPr/>
        </p:nvSpPr>
        <p:spPr>
          <a:xfrm>
            <a:off x="524435" y="1680883"/>
            <a:ext cx="8619565" cy="3134191"/>
          </a:xfrm>
          <a:prstGeom prst="rect">
            <a:avLst/>
          </a:prstGeom>
        </p:spPr>
        <p:txBody>
          <a:bodyPr wrap="square">
            <a:spAutoFit/>
          </a:bodyPr>
          <a:lstStyle/>
          <a:p>
            <a:pPr lvl="0" algn="ctr" defTabSz="457200">
              <a:spcBef>
                <a:spcPts val="1000"/>
              </a:spcBef>
              <a:buClr>
                <a:srgbClr val="90C226"/>
              </a:buClr>
              <a:buSzPct val="80000"/>
            </a:pPr>
            <a:r>
              <a:rPr lang="ka-GE" sz="2000" dirty="0"/>
              <a:t>აღნიშნული ანგარიშით წარმოდგენილია შპს ,,საქართველოს უნივერსალური ჯგუფის“ </a:t>
            </a:r>
            <a:r>
              <a:rPr lang="ka-GE" sz="2000" dirty="0" smtClean="0"/>
              <a:t>სკოპინგის </a:t>
            </a:r>
            <a:r>
              <a:rPr lang="ka-GE" sz="2000" dirty="0"/>
              <a:t>ანგარიშის მიმოხილვა.</a:t>
            </a:r>
          </a:p>
          <a:p>
            <a:pPr lvl="0" algn="ctr" defTabSz="457200">
              <a:spcBef>
                <a:spcPts val="1000"/>
              </a:spcBef>
              <a:buClr>
                <a:srgbClr val="90C226"/>
              </a:buClr>
              <a:buSzPct val="80000"/>
            </a:pPr>
            <a:endParaRPr lang="ka-GE" sz="2000" dirty="0"/>
          </a:p>
          <a:p>
            <a:pPr lvl="0" algn="ctr" defTabSz="457200">
              <a:spcBef>
                <a:spcPts val="1000"/>
              </a:spcBef>
              <a:buClr>
                <a:srgbClr val="90C226"/>
              </a:buClr>
              <a:buSzPct val="80000"/>
            </a:pPr>
            <a:r>
              <a:rPr lang="ka-GE" dirty="0"/>
              <a:t>კასპის </a:t>
            </a:r>
            <a:r>
              <a:rPr lang="en-US" dirty="0" err="1"/>
              <a:t>მუნიციპალიტეტის</a:t>
            </a:r>
            <a:r>
              <a:rPr lang="en-US" dirty="0"/>
              <a:t> </a:t>
            </a:r>
            <a:r>
              <a:rPr lang="en-US" dirty="0" err="1"/>
              <a:t>სოფ</a:t>
            </a:r>
            <a:r>
              <a:rPr lang="en-US" dirty="0"/>
              <a:t>. </a:t>
            </a:r>
            <a:r>
              <a:rPr lang="ka-GE" dirty="0" smtClean="0"/>
              <a:t>კოდისწყარო </a:t>
            </a:r>
          </a:p>
          <a:p>
            <a:pPr lvl="0" algn="ctr" defTabSz="457200">
              <a:spcBef>
                <a:spcPts val="1000"/>
              </a:spcBef>
              <a:buClr>
                <a:srgbClr val="90C226"/>
              </a:buClr>
              <a:buSzPct val="80000"/>
            </a:pPr>
            <a:r>
              <a:rPr lang="ka-GE" dirty="0" smtClean="0"/>
              <a:t>საქმიანობის </a:t>
            </a:r>
            <a:r>
              <a:rPr lang="ka-GE" dirty="0"/>
              <a:t>განხორციელების ადგილი: კასპის </a:t>
            </a:r>
            <a:r>
              <a:rPr lang="en-US" dirty="0" err="1"/>
              <a:t>მუნიციპალიტეტის</a:t>
            </a:r>
            <a:r>
              <a:rPr lang="en-US" dirty="0"/>
              <a:t> </a:t>
            </a:r>
            <a:r>
              <a:rPr lang="en-US" dirty="0" err="1"/>
              <a:t>სოფ</a:t>
            </a:r>
            <a:r>
              <a:rPr lang="en-US" dirty="0"/>
              <a:t>. </a:t>
            </a:r>
            <a:r>
              <a:rPr lang="ka-GE" dirty="0"/>
              <a:t>კოდისწყაროში</a:t>
            </a:r>
            <a:endParaRPr lang="en-US" dirty="0"/>
          </a:p>
          <a:p>
            <a:pPr lvl="0" algn="ctr" defTabSz="457200">
              <a:spcBef>
                <a:spcPts val="1000"/>
              </a:spcBef>
              <a:buClr>
                <a:srgbClr val="90C226"/>
              </a:buClr>
              <a:buSzPct val="80000"/>
            </a:pPr>
            <a:endParaRPr lang="en-US" dirty="0"/>
          </a:p>
          <a:p>
            <a:pPr lvl="0" algn="ctr" defTabSz="457200">
              <a:spcBef>
                <a:spcPts val="1000"/>
              </a:spcBef>
              <a:buClr>
                <a:srgbClr val="90C226"/>
              </a:buClr>
              <a:buSzPct val="80000"/>
            </a:pPr>
            <a:r>
              <a:rPr lang="ka-GE" sz="2400" dirty="0"/>
              <a:t>პროექტი ზეთის მეორადი გადამუშავება </a:t>
            </a:r>
          </a:p>
        </p:txBody>
      </p:sp>
    </p:spTree>
    <p:extLst>
      <p:ext uri="{BB962C8B-B14F-4D97-AF65-F5344CB8AC3E}">
        <p14:creationId xmlns:p14="http://schemas.microsoft.com/office/powerpoint/2010/main" val="2688924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dirty="0" smtClean="0"/>
              <a:t>საწარმოს განთავსების ადგილი</a:t>
            </a:r>
            <a:endParaRPr lang="en-US" sz="3200" dirty="0"/>
          </a:p>
        </p:txBody>
      </p:sp>
      <p:sp>
        <p:nvSpPr>
          <p:cNvPr id="3" name="Content Placeholder 2"/>
          <p:cNvSpPr>
            <a:spLocks noGrp="1"/>
          </p:cNvSpPr>
          <p:nvPr>
            <p:ph idx="1"/>
          </p:nvPr>
        </p:nvSpPr>
        <p:spPr>
          <a:xfrm>
            <a:off x="677334" y="1357313"/>
            <a:ext cx="9166754" cy="5143500"/>
          </a:xfrm>
        </p:spPr>
        <p:txBody>
          <a:bodyPr>
            <a:normAutofit/>
          </a:bodyPr>
          <a:lstStyle/>
          <a:p>
            <a:pPr lvl="0" algn="just"/>
            <a:r>
              <a:rPr lang="ka-GE" dirty="0"/>
              <a:t>შპს ,,საქართველოს უნივერსალური ჯგუფის“</a:t>
            </a:r>
            <a:r>
              <a:rPr lang="ka-GE" b="1" dirty="0"/>
              <a:t> </a:t>
            </a:r>
            <a:r>
              <a:rPr lang="ka-GE" dirty="0" smtClean="0"/>
              <a:t>ზეთის </a:t>
            </a:r>
            <a:r>
              <a:rPr lang="ka-GE" dirty="0"/>
              <a:t>გადამამუშავებელი საწარმოს  საპროექტო ტერიტორია მდებარეობს კასპის </a:t>
            </a:r>
            <a:r>
              <a:rPr lang="en-US" dirty="0" err="1" smtClean="0"/>
              <a:t>მუნიციპალიტეტ</a:t>
            </a:r>
            <a:r>
              <a:rPr lang="ka-GE" dirty="0" smtClean="0"/>
              <a:t>ში</a:t>
            </a:r>
            <a:r>
              <a:rPr lang="en-US" dirty="0" smtClean="0"/>
              <a:t> </a:t>
            </a:r>
            <a:r>
              <a:rPr lang="en-US" dirty="0" err="1"/>
              <a:t>სოფ</a:t>
            </a:r>
            <a:r>
              <a:rPr lang="en-US" dirty="0"/>
              <a:t>. </a:t>
            </a:r>
            <a:r>
              <a:rPr lang="ka-GE" dirty="0" smtClean="0"/>
              <a:t>კოდისწყაროში, </a:t>
            </a:r>
            <a:r>
              <a:rPr lang="ka-GE" dirty="0"/>
              <a:t>სოფ. კოდისწყაროს მჭიდროდ დასახლებული ტერიტორიიდან უკიდურესი სამხრეთით. </a:t>
            </a:r>
            <a:endParaRPr lang="ka-GE" dirty="0" smtClean="0"/>
          </a:p>
          <a:p>
            <a:r>
              <a:rPr lang="ka-GE" dirty="0"/>
              <a:t>უახლოეს მოსახლესა და საწარმოს საკადასტრო საზღვრებს შორის მანძილი შეადგენს 38 მეტრს. თბილისი-სენაკი-ლესელიძის ავტომაგისტრალი მდებარებს საწამოდან სამხრეთითი, მისგან 1300 მეტრ მანძილში,  ასევე საწარმოდან სამხრეთით 220 მეტრის დაშორებით მიედინება უახლოესი ზედაპირული წყლის ობიექტი - მდ. თორთლა. </a:t>
            </a:r>
            <a:endParaRPr lang="en-US" dirty="0"/>
          </a:p>
          <a:p>
            <a:r>
              <a:rPr lang="ka-GE" dirty="0" smtClean="0"/>
              <a:t>საწარმოს კოორდინატებია:</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53176817"/>
              </p:ext>
            </p:extLst>
          </p:nvPr>
        </p:nvGraphicFramePr>
        <p:xfrm>
          <a:off x="3237173" y="4634924"/>
          <a:ext cx="3356822" cy="1492306"/>
        </p:xfrm>
        <a:graphic>
          <a:graphicData uri="http://schemas.openxmlformats.org/drawingml/2006/table">
            <a:tbl>
              <a:tblPr firstRow="1" firstCol="1" bandRow="1">
                <a:tableStyleId>{5C22544A-7EE6-4342-B048-85BDC9FD1C3A}</a:tableStyleId>
              </a:tblPr>
              <a:tblGrid>
                <a:gridCol w="1730407"/>
                <a:gridCol w="1626415"/>
              </a:tblGrid>
              <a:tr h="297404">
                <a:tc>
                  <a:txBody>
                    <a:bodyPr/>
                    <a:lstStyle/>
                    <a:p>
                      <a:pPr marL="0" marR="0" algn="just">
                        <a:lnSpc>
                          <a:spcPct val="115000"/>
                        </a:lnSpc>
                        <a:spcBef>
                          <a:spcPts val="0"/>
                        </a:spcBef>
                        <a:spcAft>
                          <a:spcPts val="0"/>
                        </a:spcAft>
                      </a:pPr>
                      <a:r>
                        <a:rPr lang="ka-GE" sz="1400">
                          <a:effectLst/>
                          <a:latin typeface="Sylfaen" panose="010A0502050306030303" pitchFamily="18" charset="0"/>
                          <a:ea typeface="Times New Roman" panose="02020603050405020304" pitchFamily="18" charset="0"/>
                          <a:cs typeface="Times New Roman" panose="02020603050405020304" pitchFamily="18" charset="0"/>
                        </a:rPr>
                        <a:t>                </a:t>
                      </a:r>
                      <a:r>
                        <a:rPr lang="en-US" sz="1400">
                          <a:effectLst/>
                          <a:latin typeface="Sylfaen" panose="010A0502050306030303" pitchFamily="18" charset="0"/>
                          <a:ea typeface="Times New Roman" panose="02020603050405020304" pitchFamily="18" charset="0"/>
                          <a:cs typeface="Times New Roman" panose="02020603050405020304" pitchFamily="18" charset="0"/>
                        </a:rPr>
                        <a:t>X</a:t>
                      </a:r>
                      <a:r>
                        <a:rPr lang="ka-GE" sz="1400">
                          <a:effectLst/>
                          <a:latin typeface="Sylfaen" panose="010A0502050306030303" pitchFamily="18" charset="0"/>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               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7404">
                <a:tc>
                  <a:txBody>
                    <a:bodyPr/>
                    <a:lstStyle/>
                    <a:p>
                      <a:pPr marL="0" marR="0" algn="just">
                        <a:lnSpc>
                          <a:spcPct val="115000"/>
                        </a:lnSpc>
                        <a:spcBef>
                          <a:spcPts val="0"/>
                        </a:spcBef>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           </a:t>
                      </a:r>
                      <a:r>
                        <a:rPr lang="ka-GE" sz="1400">
                          <a:effectLst/>
                          <a:latin typeface="Sylfaen" panose="010A0502050306030303" pitchFamily="18" charset="0"/>
                          <a:ea typeface="Times New Roman" panose="02020603050405020304" pitchFamily="18" charset="0"/>
                          <a:cs typeface="Times New Roman" panose="02020603050405020304" pitchFamily="18" charset="0"/>
                        </a:rPr>
                        <a:t>4937126,8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          </a:t>
                      </a:r>
                      <a:r>
                        <a:rPr lang="ka-GE" sz="1400">
                          <a:effectLst/>
                          <a:latin typeface="Sylfaen" panose="010A0502050306030303" pitchFamily="18" charset="0"/>
                          <a:ea typeface="Times New Roman" panose="02020603050405020304" pitchFamily="18" charset="0"/>
                          <a:cs typeface="Times New Roman" panose="02020603050405020304" pitchFamily="18" charset="0"/>
                        </a:rPr>
                        <a:t>5163934,3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9166">
                <a:tc>
                  <a:txBody>
                    <a:bodyPr/>
                    <a:lstStyle/>
                    <a:p>
                      <a:pPr marL="0" marR="0" algn="just">
                        <a:lnSpc>
                          <a:spcPct val="115000"/>
                        </a:lnSpc>
                        <a:spcBef>
                          <a:spcPts val="0"/>
                        </a:spcBef>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           </a:t>
                      </a:r>
                      <a:r>
                        <a:rPr lang="ka-GE" sz="1400">
                          <a:effectLst/>
                          <a:latin typeface="Sylfaen" panose="010A0502050306030303" pitchFamily="18" charset="0"/>
                          <a:ea typeface="Times New Roman" panose="02020603050405020304" pitchFamily="18" charset="0"/>
                          <a:cs typeface="Times New Roman" panose="02020603050405020304" pitchFamily="18" charset="0"/>
                        </a:rPr>
                        <a:t>4937222,9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          </a:t>
                      </a:r>
                      <a:r>
                        <a:rPr lang="ka-GE" sz="1400">
                          <a:effectLst/>
                          <a:latin typeface="Sylfaen" panose="010A0502050306030303" pitchFamily="18" charset="0"/>
                          <a:ea typeface="Times New Roman" panose="02020603050405020304" pitchFamily="18" charset="0"/>
                          <a:cs typeface="Times New Roman" panose="02020603050405020304" pitchFamily="18" charset="0"/>
                        </a:rPr>
                        <a:t>5163923,55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9166">
                <a:tc>
                  <a:txBody>
                    <a:bodyPr/>
                    <a:lstStyle/>
                    <a:p>
                      <a:pPr marL="0" marR="0" algn="just">
                        <a:lnSpc>
                          <a:spcPct val="115000"/>
                        </a:lnSpc>
                        <a:spcBef>
                          <a:spcPts val="0"/>
                        </a:spcBef>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           </a:t>
                      </a:r>
                      <a:r>
                        <a:rPr lang="ka-GE" sz="1400">
                          <a:effectLst/>
                          <a:latin typeface="Sylfaen" panose="010A0502050306030303" pitchFamily="18" charset="0"/>
                          <a:ea typeface="Times New Roman" panose="02020603050405020304" pitchFamily="18" charset="0"/>
                          <a:cs typeface="Times New Roman" panose="02020603050405020304" pitchFamily="18" charset="0"/>
                        </a:rPr>
                        <a:t>4937220,5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          </a:t>
                      </a:r>
                      <a:r>
                        <a:rPr lang="ka-GE" sz="1400">
                          <a:effectLst/>
                          <a:latin typeface="Sylfaen" panose="010A0502050306030303" pitchFamily="18" charset="0"/>
                          <a:ea typeface="Times New Roman" panose="02020603050405020304" pitchFamily="18" charset="0"/>
                          <a:cs typeface="Times New Roman" panose="02020603050405020304" pitchFamily="18" charset="0"/>
                        </a:rPr>
                        <a:t>5163899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9166">
                <a:tc>
                  <a:txBody>
                    <a:bodyPr/>
                    <a:lstStyle/>
                    <a:p>
                      <a:pPr marL="0" marR="0" algn="just">
                        <a:lnSpc>
                          <a:spcPct val="115000"/>
                        </a:lnSpc>
                        <a:spcBef>
                          <a:spcPts val="0"/>
                        </a:spcBef>
                        <a:spcAft>
                          <a:spcPts val="0"/>
                        </a:spcAft>
                      </a:pPr>
                      <a:r>
                        <a:rPr lang="en-US" sz="1400">
                          <a:effectLst/>
                          <a:latin typeface="Sylfaen" panose="010A0502050306030303" pitchFamily="18" charset="0"/>
                          <a:ea typeface="Times New Roman" panose="02020603050405020304" pitchFamily="18" charset="0"/>
                          <a:cs typeface="Times New Roman" panose="02020603050405020304" pitchFamily="18" charset="0"/>
                        </a:rPr>
                        <a:t>           </a:t>
                      </a:r>
                      <a:r>
                        <a:rPr lang="ka-GE" sz="1400">
                          <a:effectLst/>
                          <a:latin typeface="Sylfaen" panose="010A0502050306030303" pitchFamily="18" charset="0"/>
                          <a:ea typeface="Times New Roman" panose="02020603050405020304" pitchFamily="18" charset="0"/>
                          <a:cs typeface="Times New Roman" panose="02020603050405020304" pitchFamily="18" charset="0"/>
                        </a:rPr>
                        <a:t>4937126,2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400" dirty="0">
                          <a:effectLst/>
                          <a:latin typeface="Sylfaen" panose="010A0502050306030303" pitchFamily="18" charset="0"/>
                          <a:ea typeface="Times New Roman" panose="02020603050405020304" pitchFamily="18" charset="0"/>
                          <a:cs typeface="Times New Roman" panose="02020603050405020304" pitchFamily="18" charset="0"/>
                        </a:rPr>
                        <a:t>          </a:t>
                      </a:r>
                      <a:r>
                        <a:rPr lang="ka-GE" sz="1400" dirty="0">
                          <a:effectLst/>
                          <a:latin typeface="Sylfaen" panose="010A0502050306030303" pitchFamily="18" charset="0"/>
                          <a:ea typeface="Times New Roman" panose="02020603050405020304" pitchFamily="18" charset="0"/>
                          <a:cs typeface="Times New Roman" panose="02020603050405020304" pitchFamily="18" charset="0"/>
                        </a:rPr>
                        <a:t>5163908,6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557208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85813" y="200026"/>
            <a:ext cx="8343899" cy="6057900"/>
          </a:xfrm>
          <a:prstGeom prst="rect">
            <a:avLst/>
          </a:prstGeom>
          <a:noFill/>
          <a:ln>
            <a:noFill/>
          </a:ln>
        </p:spPr>
      </p:pic>
    </p:spTree>
    <p:extLst>
      <p:ext uri="{BB962C8B-B14F-4D97-AF65-F5344CB8AC3E}">
        <p14:creationId xmlns:p14="http://schemas.microsoft.com/office/powerpoint/2010/main" val="2300095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14388" y="485775"/>
            <a:ext cx="8413432" cy="5856923"/>
          </a:xfrm>
          <a:prstGeom prst="rect">
            <a:avLst/>
          </a:prstGeom>
          <a:noFill/>
          <a:ln>
            <a:noFill/>
          </a:ln>
        </p:spPr>
      </p:pic>
    </p:spTree>
    <p:extLst>
      <p:ext uri="{BB962C8B-B14F-4D97-AF65-F5344CB8AC3E}">
        <p14:creationId xmlns:p14="http://schemas.microsoft.com/office/powerpoint/2010/main" val="83006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071813" y="328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163675009"/>
              </p:ext>
            </p:extLst>
          </p:nvPr>
        </p:nvGraphicFramePr>
        <p:xfrm>
          <a:off x="2757489" y="0"/>
          <a:ext cx="4700588" cy="6641921"/>
        </p:xfrm>
        <a:graphic>
          <a:graphicData uri="http://schemas.openxmlformats.org/presentationml/2006/ole">
            <mc:AlternateContent xmlns:mc="http://schemas.openxmlformats.org/markup-compatibility/2006">
              <mc:Choice xmlns:v="urn:schemas-microsoft-com:vml" Requires="v">
                <p:oleObj spid="_x0000_s1039" name="Acrobat Document" r:id="rId3" imgW="5319000" imgH="7521840" progId="AcroExch.Document.DC">
                  <p:embed/>
                </p:oleObj>
              </mc:Choice>
              <mc:Fallback>
                <p:oleObj name="Acrobat Document" r:id="rId3" imgW="5319000" imgH="7521840" progId="AcroExch.Document.DC">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7489" y="0"/>
                        <a:ext cx="4700588" cy="6641921"/>
                      </a:xfrm>
                      <a:prstGeom prst="rect">
                        <a:avLst/>
                      </a:prstGeom>
                      <a:noFill/>
                    </p:spPr>
                  </p:pic>
                </p:oleObj>
              </mc:Fallback>
            </mc:AlternateContent>
          </a:graphicData>
        </a:graphic>
      </p:graphicFrame>
    </p:spTree>
    <p:extLst>
      <p:ext uri="{BB962C8B-B14F-4D97-AF65-F5344CB8AC3E}">
        <p14:creationId xmlns:p14="http://schemas.microsoft.com/office/powerpoint/2010/main" val="3512227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29" y="534649"/>
            <a:ext cx="10235505" cy="1320800"/>
          </a:xfrm>
        </p:spPr>
        <p:txBody>
          <a:bodyPr>
            <a:normAutofit/>
          </a:bodyPr>
          <a:lstStyle/>
          <a:p>
            <a:r>
              <a:rPr lang="ka-GE" sz="2800" b="1" dirty="0" smtClean="0"/>
              <a:t>დაგეგმილი საქმიანობის ფიზიკური მახასიათებლები</a:t>
            </a:r>
            <a:endParaRPr lang="en-US" sz="2800" dirty="0"/>
          </a:p>
        </p:txBody>
      </p:sp>
      <p:sp>
        <p:nvSpPr>
          <p:cNvPr id="3" name="Content Placeholder 2"/>
          <p:cNvSpPr>
            <a:spLocks noGrp="1"/>
          </p:cNvSpPr>
          <p:nvPr>
            <p:ph idx="1"/>
          </p:nvPr>
        </p:nvSpPr>
        <p:spPr>
          <a:xfrm>
            <a:off x="677334" y="1357313"/>
            <a:ext cx="9166754" cy="5143500"/>
          </a:xfrm>
        </p:spPr>
        <p:txBody>
          <a:bodyPr>
            <a:normAutofit/>
          </a:bodyPr>
          <a:lstStyle/>
          <a:p>
            <a:pPr algn="just"/>
            <a:r>
              <a:rPr lang="ka-GE" dirty="0"/>
              <a:t>ძირითად ტექნოლოგიური დანადგარი МУОМ-70 წარმოადგენს გერმანული ტექნოლოგიით დამზადებულ რუსული  წარმოების დანადგარს, რომელიც ხასიათდება უნარჩენო წარმოებით და ატმოსფერულ ჰაერში ემისიების უმცირესი მნიშვნელობებით. </a:t>
            </a:r>
            <a:endParaRPr lang="en-US" dirty="0"/>
          </a:p>
          <a:p>
            <a:pPr algn="just"/>
            <a:r>
              <a:rPr lang="ka-GE" dirty="0"/>
              <a:t>ერთი ტექნოლოგიური დანადგარის - МУОМ-70 -ის წარმადობა შეადგენს 70ლ/სთ-ს. საწარმოს დაგეგმილი აქვს 12 დანადგარის ერთდროული ექსპლუატაცია წლის განმავლობაში 300 სამუშაო  </a:t>
            </a:r>
            <a:r>
              <a:rPr lang="ka-GE" dirty="0" smtClean="0"/>
              <a:t>დღით, </a:t>
            </a:r>
            <a:r>
              <a:rPr lang="ka-GE" dirty="0"/>
              <a:t>24 საათიანი რეჟიმით მუშაობის პირობებში, რის შედეგადაც გადასამუშავებელი ნედლეულის საერთო წლიური რაოდენობა </a:t>
            </a:r>
            <a:r>
              <a:rPr lang="ka-GE" dirty="0" smtClean="0"/>
              <a:t>შეადგენს 6048000</a:t>
            </a:r>
            <a:r>
              <a:rPr lang="ka-GE" dirty="0" smtClean="0">
                <a:solidFill>
                  <a:schemeClr val="accent5"/>
                </a:solidFill>
              </a:rPr>
              <a:t> </a:t>
            </a:r>
            <a:r>
              <a:rPr lang="ka-GE" dirty="0" smtClean="0"/>
              <a:t>ლიტრს(4840ტონა/წელი</a:t>
            </a:r>
            <a:r>
              <a:rPr lang="ka-GE" dirty="0"/>
              <a:t>). </a:t>
            </a:r>
            <a:endParaRPr lang="ka-GE" dirty="0" smtClean="0"/>
          </a:p>
          <a:p>
            <a:r>
              <a:rPr lang="ka-GE" dirty="0" smtClean="0"/>
              <a:t>საწარმოში დასაქმებული იქნება 80-100 ადამიანი.</a:t>
            </a:r>
            <a:endParaRPr lang="en-US" dirty="0" smtClean="0"/>
          </a:p>
          <a:p>
            <a:pPr marL="0" indent="0" algn="just">
              <a:buNone/>
            </a:pPr>
            <a:endParaRPr lang="en-US" dirty="0"/>
          </a:p>
        </p:txBody>
      </p:sp>
    </p:spTree>
    <p:extLst>
      <p:ext uri="{BB962C8B-B14F-4D97-AF65-F5344CB8AC3E}">
        <p14:creationId xmlns:p14="http://schemas.microsoft.com/office/powerpoint/2010/main" val="3623186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29" y="534649"/>
            <a:ext cx="10235505" cy="1320800"/>
          </a:xfrm>
        </p:spPr>
        <p:txBody>
          <a:bodyPr>
            <a:normAutofit/>
          </a:bodyPr>
          <a:lstStyle/>
          <a:p>
            <a:r>
              <a:rPr lang="ka-GE" sz="2800" b="1" dirty="0" smtClean="0"/>
              <a:t>             საწარმოს ტექნოლოგიური პროცესი</a:t>
            </a:r>
            <a:endParaRPr lang="en-US" sz="2800"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1513" y="1185863"/>
            <a:ext cx="8572500" cy="5257799"/>
          </a:xfrm>
          <a:prstGeom prst="rect">
            <a:avLst/>
          </a:prstGeom>
          <a:noFill/>
          <a:ln>
            <a:noFill/>
          </a:ln>
        </p:spPr>
      </p:pic>
    </p:spTree>
    <p:extLst>
      <p:ext uri="{BB962C8B-B14F-4D97-AF65-F5344CB8AC3E}">
        <p14:creationId xmlns:p14="http://schemas.microsoft.com/office/powerpoint/2010/main" val="3566052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1632</TotalTime>
  <Words>2414</Words>
  <Application>Microsoft Office PowerPoint</Application>
  <PresentationFormat>Widescreen</PresentationFormat>
  <Paragraphs>211</Paragraphs>
  <Slides>24</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5" baseType="lpstr">
      <vt:lpstr>SimSun</vt:lpstr>
      <vt:lpstr>AcadNusx</vt:lpstr>
      <vt:lpstr>Arial</vt:lpstr>
      <vt:lpstr>Calibri</vt:lpstr>
      <vt:lpstr>Sylfaen</vt:lpstr>
      <vt:lpstr>Symbol</vt:lpstr>
      <vt:lpstr>Times New Roman</vt:lpstr>
      <vt:lpstr>Trebuchet MS</vt:lpstr>
      <vt:lpstr>Wingdings 3</vt:lpstr>
      <vt:lpstr>Facet</vt:lpstr>
      <vt:lpstr>Acrobat Document</vt:lpstr>
      <vt:lpstr>  </vt:lpstr>
      <vt:lpstr>საკანონმდებლო საფუძველი</vt:lpstr>
      <vt:lpstr>პროექტის მიზანი და მოკლე აღწერა</vt:lpstr>
      <vt:lpstr>საწარმოს განთავსების ადგილი</vt:lpstr>
      <vt:lpstr>PowerPoint Presentation</vt:lpstr>
      <vt:lpstr>PowerPoint Presentation</vt:lpstr>
      <vt:lpstr>PowerPoint Presentation</vt:lpstr>
      <vt:lpstr>დაგეგმილი საქმიანობის ფიზიკური მახასიათებლები</vt:lpstr>
      <vt:lpstr>             საწარმოს ტექნოლოგიური პროცესი</vt:lpstr>
      <vt:lpstr>საწარმოს განთავსების ალტერნატივები</vt:lpstr>
      <vt:lpstr>საწარმოს განთავსების ალტერნატივები</vt:lpstr>
      <vt:lpstr>ტექნოლოგიური ალტერნატივები</vt:lpstr>
      <vt:lpstr>ტექნოლოგიური ალტერნატივები</vt:lpstr>
      <vt:lpstr>ტექნოლოგიური ალტერნატივები</vt:lpstr>
      <vt:lpstr>გარემოზე ზემოქმედება</vt:lpstr>
      <vt:lpstr>გარემოზე ზემოქმედება</vt:lpstr>
      <vt:lpstr>გარემოზე ზემოქმედება</vt:lpstr>
      <vt:lpstr>გარემოზე მოსალოდნელი შემარბილებელი ღონისძიებები (მშენებლობის ეტაპი)</vt:lpstr>
      <vt:lpstr>გარემოზე მოსალოდნელი შემარბილებელი ღონისძიებები(მშენებლობის ეტაპი) </vt:lpstr>
      <vt:lpstr>გარემოზე მოსალოდნელი შემარბილებელი ღონისძიებები(მშენებლობის ეტაპი) </vt:lpstr>
      <vt:lpstr>გარემოზე მოსალოდნელი შემარბილებელი ღონისძიებები (ექსპლუატაციის ეტაპი)</vt:lpstr>
      <vt:lpstr>გარემოზე მოსალოდნელი შემარბილებელი ღონისძიებები (ექსპლუატაციის ეტაპი)</vt:lpstr>
      <vt:lpstr>გარემოზე მოსალოდნელი შემარბილებელი ღონისძიებები (ექსპლუატაციის ეტაპი)</vt:lpstr>
      <vt:lpstr>გმადლობთ ყურადღებისთვის</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საქართველოს გარემოს დაცვისა და სოფლის მეურნეობის სამინისტრო</dc:title>
  <dc:creator>tamar nasuashvili</dc:creator>
  <cp:lastModifiedBy>zura</cp:lastModifiedBy>
  <cp:revision>135</cp:revision>
  <dcterms:created xsi:type="dcterms:W3CDTF">2018-05-28T10:51:00Z</dcterms:created>
  <dcterms:modified xsi:type="dcterms:W3CDTF">2020-04-15T09:15:23Z</dcterms:modified>
</cp:coreProperties>
</file>