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4" r:id="rId1"/>
  </p:sldMasterIdLst>
  <p:notesMasterIdLst>
    <p:notesMasterId r:id="rId22"/>
  </p:notesMasterIdLst>
  <p:sldIdLst>
    <p:sldId id="256" r:id="rId2"/>
    <p:sldId id="257" r:id="rId3"/>
    <p:sldId id="281" r:id="rId4"/>
    <p:sldId id="258" r:id="rId5"/>
    <p:sldId id="268" r:id="rId6"/>
    <p:sldId id="271" r:id="rId7"/>
    <p:sldId id="261" r:id="rId8"/>
    <p:sldId id="285" r:id="rId9"/>
    <p:sldId id="286" r:id="rId10"/>
    <p:sldId id="266" r:id="rId11"/>
    <p:sldId id="267" r:id="rId12"/>
    <p:sldId id="288" r:id="rId13"/>
    <p:sldId id="290" r:id="rId14"/>
    <p:sldId id="291" r:id="rId15"/>
    <p:sldId id="292" r:id="rId16"/>
    <p:sldId id="294" r:id="rId17"/>
    <p:sldId id="296" r:id="rId18"/>
    <p:sldId id="278" r:id="rId19"/>
    <p:sldId id="295"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4/16/2020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 xmlns:p14="http://schemas.microsoft.com/office/powerpoint/2010/main"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1251231B-A6AB-4182-A864-8B67A1391E1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4/16/2020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4/16/2020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4/16/2020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4/16/2020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4/16/2020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4/16/2020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4/16/2020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4/16/2020</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2800" dirty="0" smtClean="0"/>
              <a:t>საქართველოს გარემოს დაცვისა და სოფლის            მეურნეობის სამინისტრო</a:t>
            </a:r>
            <a:endParaRPr lang="en-US" sz="2800" dirty="0"/>
          </a:p>
        </p:txBody>
      </p:sp>
      <p:sp>
        <p:nvSpPr>
          <p:cNvPr id="3" name="Subtitle 2"/>
          <p:cNvSpPr>
            <a:spLocks noGrp="1"/>
          </p:cNvSpPr>
          <p:nvPr>
            <p:ph type="subTitle" idx="1"/>
          </p:nvPr>
        </p:nvSpPr>
        <p:spPr>
          <a:xfrm>
            <a:off x="988624" y="1880545"/>
            <a:ext cx="9679709" cy="3879273"/>
          </a:xfrm>
        </p:spPr>
        <p:txBody>
          <a:bodyPr>
            <a:normAutofit/>
          </a:bodyPr>
          <a:lstStyle/>
          <a:p>
            <a:r>
              <a:rPr lang="ka-GE" b="1" dirty="0" smtClean="0">
                <a:solidFill>
                  <a:schemeClr val="tx1"/>
                </a:solidFill>
              </a:rPr>
              <a:t>ქ. თბილისში შპს “კავკას მეტალის” ლითონის ცხელი მოთუთიების საწარმოს მოწყობისა და ექსპლუატაციის პროექტი</a:t>
            </a:r>
          </a:p>
          <a:p>
            <a:endParaRPr lang="ka-GE" sz="3200" b="1" dirty="0" smtClean="0">
              <a:solidFill>
                <a:schemeClr val="tx1"/>
              </a:solidFill>
            </a:endParaRPr>
          </a:p>
          <a:p>
            <a:r>
              <a:rPr lang="ka-GE" b="1" dirty="0" smtClean="0">
                <a:solidFill>
                  <a:schemeClr val="tx1"/>
                </a:solidFill>
              </a:rPr>
              <a:t>სკოპინგის ანგარიში</a:t>
            </a:r>
            <a:endParaRPr lang="ka-GE" sz="3200" b="1" dirty="0">
              <a:solidFill>
                <a:schemeClr val="tx1"/>
              </a:solidFill>
            </a:endParaRPr>
          </a:p>
          <a:p>
            <a:endParaRPr lang="en-US" dirty="0"/>
          </a:p>
        </p:txBody>
      </p:sp>
      <p:sp>
        <p:nvSpPr>
          <p:cNvPr id="4" name="TextBox 3"/>
          <p:cNvSpPr txBox="1"/>
          <p:nvPr/>
        </p:nvSpPr>
        <p:spPr>
          <a:xfrm>
            <a:off x="8664315" y="5906124"/>
            <a:ext cx="2698230" cy="461665"/>
          </a:xfrm>
          <a:prstGeom prst="rect">
            <a:avLst/>
          </a:prstGeom>
          <a:noFill/>
        </p:spPr>
        <p:txBody>
          <a:bodyPr wrap="square" rtlCol="0">
            <a:spAutoFit/>
          </a:bodyPr>
          <a:lstStyle/>
          <a:p>
            <a:pPr algn="r"/>
            <a:r>
              <a:rPr lang="ka-GE" sz="2400" dirty="0" smtClean="0"/>
              <a:t>შპს “მაგმა”</a:t>
            </a:r>
            <a:endParaRPr lang="en-US" sz="2400" dirty="0"/>
          </a:p>
        </p:txBody>
      </p:sp>
    </p:spTree>
    <p:extLst>
      <p:ext uri="{BB962C8B-B14F-4D97-AF65-F5344CB8AC3E}">
        <p14:creationId xmlns="" xmlns:p14="http://schemas.microsoft.com/office/powerpoint/2010/main"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8744" y="666753"/>
            <a:ext cx="11333018" cy="830997"/>
          </a:xfrm>
          <a:prstGeom prst="rect">
            <a:avLst/>
          </a:prstGeom>
        </p:spPr>
        <p:txBody>
          <a:bodyPr wrap="square">
            <a:spAutoFit/>
          </a:bodyPr>
          <a:lstStyle/>
          <a:p>
            <a:pPr algn="ctr"/>
            <a:r>
              <a:rPr lang="ru-RU" sz="2000" b="1" dirty="0" smtClean="0">
                <a:latin typeface="Sylfaen" pitchFamily="18" charset="0"/>
              </a:rPr>
              <a:t>გარემოზე   შესაძლო   ზემოქმედების სახეები</a:t>
            </a:r>
            <a:r>
              <a:rPr lang="ru-RU" sz="2000" dirty="0" smtClean="0">
                <a:latin typeface="Sylfaen" pitchFamily="18" charset="0"/>
              </a:rPr>
              <a:t/>
            </a:r>
            <a:br>
              <a:rPr lang="ru-RU" sz="2000" dirty="0" smtClean="0">
                <a:latin typeface="Sylfaen" pitchFamily="18" charset="0"/>
              </a:rPr>
            </a:br>
            <a:endParaRPr lang="ru-RU" sz="2800" dirty="0">
              <a:latin typeface="Sylfaen" pitchFamily="18" charset="0"/>
            </a:endParaRPr>
          </a:p>
        </p:txBody>
      </p:sp>
      <p:sp>
        <p:nvSpPr>
          <p:cNvPr id="4" name="Rectangle 3"/>
          <p:cNvSpPr/>
          <p:nvPr/>
        </p:nvSpPr>
        <p:spPr>
          <a:xfrm>
            <a:off x="674557" y="1443841"/>
            <a:ext cx="11092722" cy="5047536"/>
          </a:xfrm>
          <a:prstGeom prst="rect">
            <a:avLst/>
          </a:prstGeom>
        </p:spPr>
        <p:txBody>
          <a:bodyPr wrap="square">
            <a:spAutoFit/>
          </a:bodyPr>
          <a:lstStyle/>
          <a:p>
            <a:pPr algn="just"/>
            <a:r>
              <a:rPr lang="ru-RU" dirty="0" smtClean="0">
                <a:latin typeface="Sylfaen" pitchFamily="18" charset="0"/>
              </a:rPr>
              <a:t>საქმიანობის განხორციელებისას მოსალოდნელია და </a:t>
            </a:r>
            <a:r>
              <a:rPr lang="ru-RU" dirty="0" smtClean="0">
                <a:latin typeface="Sylfaen" pitchFamily="18" charset="0"/>
              </a:rPr>
              <a:t>გზშ-</a:t>
            </a:r>
            <a:r>
              <a:rPr lang="ka-GE" dirty="0" smtClean="0">
                <a:latin typeface="Sylfaen" pitchFamily="18" charset="0"/>
              </a:rPr>
              <a:t>ი</a:t>
            </a:r>
            <a:r>
              <a:rPr lang="ru-RU" dirty="0" smtClean="0">
                <a:latin typeface="Sylfaen" pitchFamily="18" charset="0"/>
              </a:rPr>
              <a:t>ს </a:t>
            </a:r>
            <a:r>
              <a:rPr lang="ru-RU" dirty="0" smtClean="0">
                <a:latin typeface="Sylfaen" pitchFamily="18" charset="0"/>
              </a:rPr>
              <a:t>პროცესში დეტალურად შესწავლილი იქნება შემდეგი სახის ზემოქმედებები: </a:t>
            </a:r>
            <a:endParaRPr lang="ka-GE" dirty="0" smtClean="0">
              <a:latin typeface="Sylfaen" pitchFamily="18" charset="0"/>
            </a:endParaRPr>
          </a:p>
          <a:p>
            <a:pPr algn="just"/>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ატმოსფერულ ჰაერში მავნე ნივთიერებების ემისიები და ხმაურის გავრცელება;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ნიადაგისა და გრუნტის დაბინძურების რისკები;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ბიოლოგიურ გარემოზე ზემოქმედება;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მიწისქვეშა წყლების დაბინძურების რისკები;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ზედაპირული წყლების დაბინძურების რისკები;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ნარჩენების წარმოქმნის და მართვის შედეგად მოსალოდნელი ზემოქმედება; </a:t>
            </a:r>
            <a:endParaRPr lang="ka-GE" dirty="0" smtClean="0">
              <a:latin typeface="Sylfaen" pitchFamily="18" charset="0"/>
            </a:endParaRPr>
          </a:p>
          <a:p>
            <a:pPr lvl="0" algn="just">
              <a:buFont typeface="Wingdings" pitchFamily="2" charset="2"/>
              <a:buChar char="Ø"/>
            </a:pPr>
            <a:r>
              <a:rPr lang="ka-GE" dirty="0" smtClean="0"/>
              <a:t>გავლენის ზონაში მოქცეული ურბანული ზონის სოციალურ-ეკონომიკური პირობების ცვლილება, როგორც დადებითი ასევე უარყოფითი მიმართულებით;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ზემოქმედება ადამიანის ჯანმრთელობასა და უსაფრთხოებაზე; </a:t>
            </a:r>
            <a:endParaRPr lang="en-US" dirty="0" smtClean="0">
              <a:latin typeface="Sylfaen" pitchFamily="18" charset="0"/>
            </a:endParaRPr>
          </a:p>
          <a:p>
            <a:pPr lvl="0" algn="just">
              <a:buFont typeface="Wingdings" pitchFamily="2" charset="2"/>
              <a:buChar char="Ø"/>
            </a:pPr>
            <a:r>
              <a:rPr lang="ru-RU" dirty="0" smtClean="0">
                <a:latin typeface="Sylfaen" pitchFamily="18" charset="0"/>
              </a:rPr>
              <a:t> კუმულაციური ზემოქმედება. </a:t>
            </a:r>
            <a:endParaRPr lang="ka-GE" dirty="0" smtClean="0">
              <a:latin typeface="Sylfaen" pitchFamily="18" charset="0"/>
            </a:endParaRPr>
          </a:p>
          <a:p>
            <a:pPr lvl="0" algn="just">
              <a:buFont typeface="Wingdings" pitchFamily="2" charset="2"/>
              <a:buChar char="Ø"/>
            </a:pPr>
            <a:endParaRPr lang="ka-GE" sz="1600" dirty="0" smtClean="0">
              <a:latin typeface="Sylfaen" pitchFamily="18" charset="0"/>
            </a:endParaRPr>
          </a:p>
          <a:p>
            <a:pPr lvl="0" algn="just"/>
            <a:r>
              <a:rPr lang="ka-GE" dirty="0" smtClean="0"/>
              <a:t>გარემოზე ნეგატიური ზემოქმედება მოსალოდნელია, როგორც მოწყობის, ასევე მისი ექსპლუატაციის ეტაპზე. თუმცა, უნდა აღინიშნოს, რომ საწარმოს მოწყობა მოხდება არსებულ შენობებში და ამ ეტაპზე მოსალოდნელი ნეგატიური ზემოქმედებები გაცილებით დაბალი მასშტაბის და ამასთანავე დროში შეზღუდული იქნება. </a:t>
            </a:r>
            <a:endParaRPr lang="en-US" dirty="0">
              <a:latin typeface="Sylfaen" pitchFamily="18" charset="0"/>
            </a:endParaRPr>
          </a:p>
        </p:txBody>
      </p:sp>
    </p:spTree>
    <p:extLst>
      <p:ext uri="{BB962C8B-B14F-4D97-AF65-F5344CB8AC3E}">
        <p14:creationId xmlns="" xmlns:p14="http://schemas.microsoft.com/office/powerpoint/2010/main" val="153199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0534" y="471154"/>
            <a:ext cx="6841938" cy="461665"/>
          </a:xfrm>
          <a:prstGeom prst="rect">
            <a:avLst/>
          </a:prstGeom>
        </p:spPr>
        <p:txBody>
          <a:bodyPr wrap="none">
            <a:spAutoFit/>
          </a:bodyPr>
          <a:lstStyle/>
          <a:p>
            <a:pPr lvl="0" algn="just" fontAlgn="base">
              <a:spcBef>
                <a:spcPct val="0"/>
              </a:spcBef>
              <a:spcAft>
                <a:spcPct val="0"/>
              </a:spcAft>
            </a:pPr>
            <a:r>
              <a:rPr lang="ru-RU" sz="2400" b="1" u="sng" dirty="0" smtClean="0">
                <a:solidFill>
                  <a:srgbClr val="000000"/>
                </a:solidFill>
                <a:latin typeface="Sylfaen" pitchFamily="18" charset="0"/>
                <a:ea typeface="Times New Roman" pitchFamily="18" charset="0"/>
                <a:cs typeface="Times New Roman" pitchFamily="18" charset="0"/>
              </a:rPr>
              <a:t>ატმოსფერულ ჰაერში ემისიები </a:t>
            </a:r>
            <a:r>
              <a:rPr lang="en-US" sz="2400" b="1" u="sng" dirty="0" err="1" smtClean="0">
                <a:solidFill>
                  <a:srgbClr val="000000"/>
                </a:solidFill>
                <a:latin typeface="Sylfaen" pitchFamily="18" charset="0"/>
                <a:ea typeface="Times New Roman" pitchFamily="18" charset="0"/>
                <a:cs typeface="Times New Roman" pitchFamily="18" charset="0"/>
              </a:rPr>
              <a:t>და</a:t>
            </a:r>
            <a:r>
              <a:rPr lang="en-US" sz="2400" b="1" u="sng" dirty="0" smtClean="0">
                <a:solidFill>
                  <a:srgbClr val="000000"/>
                </a:solidFill>
                <a:latin typeface="Sylfaen" pitchFamily="18" charset="0"/>
                <a:ea typeface="Times New Roman" pitchFamily="18" charset="0"/>
                <a:cs typeface="Times New Roman" pitchFamily="18" charset="0"/>
              </a:rPr>
              <a:t> ზემოქმედება</a:t>
            </a:r>
            <a:endParaRPr lang="en-US" sz="2400" dirty="0" smtClean="0">
              <a:latin typeface="Sylfaen" pitchFamily="18" charset="0"/>
              <a:cs typeface="Arial" pitchFamily="34" charset="0"/>
            </a:endParaRPr>
          </a:p>
        </p:txBody>
      </p:sp>
      <p:sp>
        <p:nvSpPr>
          <p:cNvPr id="9" name="Rectangle 8"/>
          <p:cNvSpPr/>
          <p:nvPr/>
        </p:nvSpPr>
        <p:spPr>
          <a:xfrm>
            <a:off x="1004341" y="2810897"/>
            <a:ext cx="10358203" cy="1477328"/>
          </a:xfrm>
          <a:prstGeom prst="rect">
            <a:avLst/>
          </a:prstGeom>
        </p:spPr>
        <p:txBody>
          <a:bodyPr wrap="square">
            <a:spAutoFit/>
          </a:bodyPr>
          <a:lstStyle/>
          <a:p>
            <a:pPr algn="just"/>
            <a:r>
              <a:rPr lang="ka-GE" b="1" dirty="0" smtClean="0"/>
              <a:t>საწარმოს საქმიანობის შედეგად ატმოსფეროში გამოიყოფა სხვადასხვა მავნე ნივთიერებები. </a:t>
            </a:r>
            <a:r>
              <a:rPr lang="ka-GE" dirty="0" smtClean="0"/>
              <a:t>ყურადღებას და განხილვას მოითხოვს დაგეგმილი საქმიანობის შედეგად გარემოში გამოფრქვეული შემდეგი მავნე ნივთიერებები: </a:t>
            </a:r>
            <a:r>
              <a:rPr lang="ka-GE" b="1" dirty="0" smtClean="0"/>
              <a:t>ფოსფორმჟავასა და თუთიის ორთქლი. </a:t>
            </a:r>
            <a:r>
              <a:rPr lang="ka-GE" dirty="0" smtClean="0"/>
              <a:t>საწარმოს ტექნოლოგიური პროცესის მიმდინარეობისა და წარმადობის გათვალისწინებით </a:t>
            </a:r>
            <a:r>
              <a:rPr lang="ka-GE" b="1" dirty="0" smtClean="0"/>
              <a:t>მეტალის მტვრისა </a:t>
            </a:r>
            <a:r>
              <a:rPr lang="ka-GE" dirty="0" smtClean="0"/>
              <a:t>და(ან) თუთიის ორთქლის გაფრქვევა ატმოსფერულ ჰაერში არ იქნება მნიშვნელოვანი. </a:t>
            </a:r>
            <a:endParaRPr lang="en-US" dirty="0"/>
          </a:p>
        </p:txBody>
      </p:sp>
      <p:sp>
        <p:nvSpPr>
          <p:cNvPr id="10" name="Rectangle 9"/>
          <p:cNvSpPr/>
          <p:nvPr/>
        </p:nvSpPr>
        <p:spPr>
          <a:xfrm>
            <a:off x="959370" y="660126"/>
            <a:ext cx="10388184" cy="2031325"/>
          </a:xfrm>
          <a:prstGeom prst="rect">
            <a:avLst/>
          </a:prstGeom>
        </p:spPr>
        <p:txBody>
          <a:bodyPr wrap="square">
            <a:spAutoFit/>
          </a:bodyPr>
          <a:lstStyle/>
          <a:p>
            <a:endParaRPr lang="en-US" dirty="0" smtClean="0"/>
          </a:p>
          <a:p>
            <a:pPr algn="just"/>
            <a:r>
              <a:rPr lang="ka-GE" dirty="0" smtClean="0"/>
              <a:t>ატმოსფერული ჰაერში მავნე ნივთიერებათა ემისიების და ხმაურის გავრცელების გაანგარიშება შესრულდება შესაბამისი მეთოდური და ნორმატიული დოკუმენტების გამოყენებით. განისაზღვრება საანგარიშო წერტილებში მოსალოდნელი ცვლილებები ყველზე არახელსაყრელი პირობებისთვის. გაანგარიშებისას გათვალისწინებული იქნება, რომ საქმიანობის განხორციელება ხდება მეგაპოლისში - ქ.თბილისში არსებული ჰაერის დაბინძურების და ხმაურის გავრცელების წყაროების პირობებში; </a:t>
            </a:r>
          </a:p>
        </p:txBody>
      </p:sp>
      <p:sp>
        <p:nvSpPr>
          <p:cNvPr id="11" name="Rectangle 10"/>
          <p:cNvSpPr/>
          <p:nvPr/>
        </p:nvSpPr>
        <p:spPr>
          <a:xfrm>
            <a:off x="974362" y="4447775"/>
            <a:ext cx="10433154" cy="1200329"/>
          </a:xfrm>
          <a:prstGeom prst="rect">
            <a:avLst/>
          </a:prstGeom>
        </p:spPr>
        <p:txBody>
          <a:bodyPr wrap="square">
            <a:spAutoFit/>
          </a:bodyPr>
          <a:lstStyle/>
          <a:p>
            <a:pPr algn="just"/>
            <a:r>
              <a:rPr lang="ka-GE" b="1" dirty="0" smtClean="0"/>
              <a:t>საწარმოს ფუნქციონირების შედეგად ატმოსფერულ ჰაერში გაფრქვეულ მტვრის რაოდენობის ანგარიში განხორციელდა დარგობრივი მეთოდიკების საფუძველზე საანგარიშო მეთოდების გამოყენებით :</a:t>
            </a:r>
          </a:p>
          <a:p>
            <a:pPr algn="just"/>
            <a:endParaRPr lang="en-US" b="1" dirty="0"/>
          </a:p>
        </p:txBody>
      </p:sp>
      <p:sp>
        <p:nvSpPr>
          <p:cNvPr id="12" name="Rectangle 11"/>
          <p:cNvSpPr/>
          <p:nvPr/>
        </p:nvSpPr>
        <p:spPr>
          <a:xfrm>
            <a:off x="1113739" y="5417907"/>
            <a:ext cx="7338869" cy="646331"/>
          </a:xfrm>
          <a:prstGeom prst="rect">
            <a:avLst/>
          </a:prstGeom>
        </p:spPr>
        <p:txBody>
          <a:bodyPr wrap="none">
            <a:spAutoFit/>
          </a:bodyPr>
          <a:lstStyle/>
          <a:p>
            <a:r>
              <a:rPr lang="ka-GE" dirty="0" smtClean="0"/>
              <a:t>თუთიის ოქსიდის წლიური გაფრქვევა ტოლი იქნება: 1,037 ტ/წელი. </a:t>
            </a:r>
          </a:p>
          <a:p>
            <a:r>
              <a:rPr lang="ka-GE" dirty="0" smtClean="0"/>
              <a:t> </a:t>
            </a:r>
            <a:endParaRPr lang="en-US" dirty="0"/>
          </a:p>
        </p:txBody>
      </p:sp>
      <p:sp>
        <p:nvSpPr>
          <p:cNvPr id="13" name="Rectangle 12"/>
          <p:cNvSpPr/>
          <p:nvPr/>
        </p:nvSpPr>
        <p:spPr>
          <a:xfrm>
            <a:off x="1176560" y="5792661"/>
            <a:ext cx="6973384" cy="369332"/>
          </a:xfrm>
          <a:prstGeom prst="rect">
            <a:avLst/>
          </a:prstGeom>
        </p:spPr>
        <p:txBody>
          <a:bodyPr wrap="none">
            <a:spAutoFit/>
          </a:bodyPr>
          <a:lstStyle/>
          <a:p>
            <a:r>
              <a:rPr lang="ka-GE" dirty="0" smtClean="0"/>
              <a:t>ფოსფორმჟავას წლიური გაფრქვევა ტოლი იქნება: 0,132 ტ/წელი  </a:t>
            </a:r>
            <a:endParaRPr lang="en-US" dirty="0"/>
          </a:p>
        </p:txBody>
      </p:sp>
    </p:spTree>
    <p:extLst>
      <p:ext uri="{BB962C8B-B14F-4D97-AF65-F5344CB8AC3E}">
        <p14:creationId xmlns="" xmlns:p14="http://schemas.microsoft.com/office/powerpoint/2010/main" val="18608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9390" y="1408997"/>
            <a:ext cx="10253272" cy="1477328"/>
          </a:xfrm>
          <a:prstGeom prst="rect">
            <a:avLst/>
          </a:prstGeom>
        </p:spPr>
        <p:txBody>
          <a:bodyPr wrap="square">
            <a:spAutoFit/>
          </a:bodyPr>
          <a:lstStyle/>
          <a:p>
            <a:pPr algn="just"/>
            <a:r>
              <a:rPr lang="ka-GE" dirty="0" smtClean="0"/>
              <a:t>საწარმოს მუშაობის პროცესს თან დევს ხმაურის წარმოქმნა და გავრცელება, რამაც შეიძლება გავლენა მოახდინოს გარემოზე და ადამიანებზე. ხმაურის გავცელების ძირითად წყაროებს წარმოადგენს საწარმოში გათვალისწინებული ორი დანადგარი, ძირითადად მათი მბრუნავი დოლები რომალთა მუშაობისას გამოწვეული ხმაური უმნიშვნელოა.</a:t>
            </a:r>
          </a:p>
          <a:p>
            <a:pPr algn="just"/>
            <a:endParaRPr lang="en-US" dirty="0"/>
          </a:p>
        </p:txBody>
      </p:sp>
      <p:sp>
        <p:nvSpPr>
          <p:cNvPr id="8" name="TextBox 7"/>
          <p:cNvSpPr txBox="1"/>
          <p:nvPr/>
        </p:nvSpPr>
        <p:spPr>
          <a:xfrm>
            <a:off x="3822492" y="674558"/>
            <a:ext cx="5346335" cy="461665"/>
          </a:xfrm>
          <a:prstGeom prst="rect">
            <a:avLst/>
          </a:prstGeom>
          <a:noFill/>
        </p:spPr>
        <p:txBody>
          <a:bodyPr wrap="none" rtlCol="0">
            <a:spAutoFit/>
          </a:bodyPr>
          <a:lstStyle/>
          <a:p>
            <a:pPr algn="ctr"/>
            <a:r>
              <a:rPr lang="ka-GE" sz="2400" b="1" dirty="0" smtClean="0"/>
              <a:t>ხმაურით გამოწვეული ზემოქმედება</a:t>
            </a:r>
            <a:endParaRPr lang="en-US" sz="2400" b="1" dirty="0"/>
          </a:p>
        </p:txBody>
      </p:sp>
      <p:sp>
        <p:nvSpPr>
          <p:cNvPr id="9" name="Rectangle 8"/>
          <p:cNvSpPr/>
          <p:nvPr/>
        </p:nvSpPr>
        <p:spPr>
          <a:xfrm>
            <a:off x="1064302" y="2977623"/>
            <a:ext cx="10208302" cy="2862322"/>
          </a:xfrm>
          <a:prstGeom prst="rect">
            <a:avLst/>
          </a:prstGeom>
        </p:spPr>
        <p:txBody>
          <a:bodyPr wrap="square">
            <a:spAutoFit/>
          </a:bodyPr>
          <a:lstStyle/>
          <a:p>
            <a:pPr algn="just"/>
            <a:r>
              <a:rPr lang="ka-GE" b="1" dirty="0" smtClean="0"/>
              <a:t>მოსალოდნელი ზემოქმედების განსაზღვრისათვის ხმაურის გავრცელების გაანგარიშებები განხორციელდება შემდეგი თანმიმდევრობით: </a:t>
            </a:r>
          </a:p>
          <a:p>
            <a:pPr algn="just"/>
            <a:r>
              <a:rPr lang="ka-GE" dirty="0" smtClean="0"/>
              <a:t>- განისაზღვრება ხმაურის წყაროები და მათი მახასიათებლები; </a:t>
            </a:r>
          </a:p>
          <a:p>
            <a:pPr algn="just"/>
            <a:r>
              <a:rPr lang="ka-GE" dirty="0" smtClean="0"/>
              <a:t>- შეირჩევა საანგარიშო წერტილები დასაცავი ტერიტორიის საზღვარზე; </a:t>
            </a:r>
            <a:endParaRPr lang="en-US" dirty="0" smtClean="0"/>
          </a:p>
          <a:p>
            <a:pPr algn="just"/>
            <a:r>
              <a:rPr lang="ka-GE" dirty="0" smtClean="0"/>
              <a:t>- განისაზღვრება ხმაურის გავრცელების მიმართულება ხმაურის წყაროებიდან საანგარიშო წერტილებამდე და სრულდება გარემოს ელემენტების აკუსტიკური გაანგარიშებები, რომლებიც გავლენას ახდენს ხმაურის გავრცელებაზე (ბუნებრივი ეკრანები, მწვანე ნარგაობა და ა.შ.); </a:t>
            </a:r>
          </a:p>
          <a:p>
            <a:pPr algn="just"/>
            <a:r>
              <a:rPr lang="ka-GE" dirty="0" smtClean="0"/>
              <a:t>- განისაზღვრება ხმაურის მოსალოდნელი დონე საანგარიშო წერტილებში და ხდება მისი შედარება ხმაურის დასაშვებ დონესთან; </a:t>
            </a:r>
          </a:p>
          <a:p>
            <a:pPr algn="just"/>
            <a:r>
              <a:rPr lang="ka-GE" dirty="0" smtClean="0"/>
              <a:t>- საჭიროების შემთხვევაში, განისაზღვრება ხმაურის დონის საჭირო შემცირების ღონისძიებები.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31" y="291272"/>
            <a:ext cx="4419800" cy="461665"/>
          </a:xfrm>
          <a:prstGeom prst="rect">
            <a:avLst/>
          </a:prstGeom>
        </p:spPr>
        <p:txBody>
          <a:bodyPr wrap="none">
            <a:spAutoFit/>
          </a:bodyPr>
          <a:lstStyle/>
          <a:p>
            <a:pPr algn="ctr"/>
            <a:r>
              <a:rPr lang="en-US" sz="2400" b="1" dirty="0" smtClean="0">
                <a:latin typeface="Sylfaen" pitchFamily="18" charset="0"/>
              </a:rPr>
              <a:t>ზემოქმედება </a:t>
            </a:r>
            <a:r>
              <a:rPr lang="en-US" sz="2400" b="1" dirty="0" err="1" smtClean="0">
                <a:latin typeface="Sylfaen" pitchFamily="18" charset="0"/>
              </a:rPr>
              <a:t>წყლის</a:t>
            </a:r>
            <a:r>
              <a:rPr lang="en-US" sz="2400" b="1" dirty="0" smtClean="0">
                <a:latin typeface="Sylfaen" pitchFamily="18" charset="0"/>
              </a:rPr>
              <a:t> </a:t>
            </a:r>
            <a:r>
              <a:rPr lang="en-US" sz="2400" b="1" dirty="0" err="1" smtClean="0">
                <a:latin typeface="Sylfaen" pitchFamily="18" charset="0"/>
              </a:rPr>
              <a:t>ხარისხზე</a:t>
            </a:r>
            <a:endParaRPr lang="en-US" sz="2400" b="1" dirty="0">
              <a:latin typeface="Sylfaen" pitchFamily="18" charset="0"/>
            </a:endParaRPr>
          </a:p>
        </p:txBody>
      </p:sp>
      <p:sp>
        <p:nvSpPr>
          <p:cNvPr id="6" name="Rectangle 5"/>
          <p:cNvSpPr/>
          <p:nvPr/>
        </p:nvSpPr>
        <p:spPr>
          <a:xfrm>
            <a:off x="959371" y="910733"/>
            <a:ext cx="10313232" cy="1477328"/>
          </a:xfrm>
          <a:prstGeom prst="rect">
            <a:avLst/>
          </a:prstGeom>
        </p:spPr>
        <p:txBody>
          <a:bodyPr wrap="square">
            <a:spAutoFit/>
          </a:bodyPr>
          <a:lstStyle/>
          <a:p>
            <a:pPr algn="just"/>
            <a:r>
              <a:rPr lang="ka-GE" dirty="0" smtClean="0"/>
              <a:t>საწარმოს წყლის გამოყენების დახასიათება - საწარმოში წყალი საჭიროა ტექნიკური და სასმელ-სამეურნეო მიზნისათვის. </a:t>
            </a:r>
          </a:p>
          <a:p>
            <a:pPr algn="just"/>
            <a:r>
              <a:rPr lang="ka-GE" dirty="0" smtClean="0"/>
              <a:t>სასმელ-სამეურნეო და ტექნიკური წყალმომარაგება წყალმომარაგება გათვალისწინებულია გაერთიანებული წყალმომარაგების კომპანიის თბილისის სერვისცენტრის წყალსადენის ქსელიდან, სათანადო ხელშეკრულების საფუძველზე. </a:t>
            </a:r>
            <a:endParaRPr lang="en-US" dirty="0"/>
          </a:p>
        </p:txBody>
      </p:sp>
      <p:sp>
        <p:nvSpPr>
          <p:cNvPr id="7" name="Rectangle 6"/>
          <p:cNvSpPr/>
          <p:nvPr/>
        </p:nvSpPr>
        <p:spPr>
          <a:xfrm>
            <a:off x="1019331" y="2484700"/>
            <a:ext cx="10253272" cy="2031325"/>
          </a:xfrm>
          <a:prstGeom prst="rect">
            <a:avLst/>
          </a:prstGeom>
        </p:spPr>
        <p:txBody>
          <a:bodyPr wrap="square">
            <a:spAutoFit/>
          </a:bodyPr>
          <a:lstStyle/>
          <a:p>
            <a:pPr algn="just"/>
            <a:r>
              <a:rPr lang="ka-GE" b="1" dirty="0" smtClean="0"/>
              <a:t>ტექნოლოგიაში წყალი </a:t>
            </a:r>
            <a:r>
              <a:rPr lang="ka-GE" dirty="0" smtClean="0"/>
              <a:t>გამოიყენება მავთულის გასაგრილებლად და სუსტი მჟავით დასამუშავებლად. ტექნიკური მიზნით გამოყენებული წყალი ჩართულია ბრუნვითი წყალმომარაგების სისტემაში. ტექნოლოგიური პროცესის გამართვის დროს მოხდება წყლის ავზების შევსება ტექნიკური წყლით, ექსპლუატაციის შემდგომ ეტაპზე წყლის აღება მოხდება დანაკარგის შესავსებად. </a:t>
            </a:r>
          </a:p>
          <a:p>
            <a:pPr algn="just"/>
            <a:endParaRPr lang="ka-GE" dirty="0" smtClean="0"/>
          </a:p>
          <a:p>
            <a:pPr algn="just"/>
            <a:endParaRPr lang="en-US" dirty="0"/>
          </a:p>
        </p:txBody>
      </p:sp>
      <p:sp>
        <p:nvSpPr>
          <p:cNvPr id="8" name="Rectangle 7"/>
          <p:cNvSpPr/>
          <p:nvPr/>
        </p:nvSpPr>
        <p:spPr>
          <a:xfrm>
            <a:off x="1049312" y="3953736"/>
            <a:ext cx="10238282" cy="1200329"/>
          </a:xfrm>
          <a:prstGeom prst="rect">
            <a:avLst/>
          </a:prstGeom>
        </p:spPr>
        <p:txBody>
          <a:bodyPr wrap="square">
            <a:spAutoFit/>
          </a:bodyPr>
          <a:lstStyle/>
          <a:p>
            <a:pPr algn="just"/>
            <a:r>
              <a:rPr lang="ka-GE" dirty="0" smtClean="0"/>
              <a:t>წყლის ავზების საერთო მოცულობა შეადგენს 66,2 მ3, კომპანიის პარტნიორების მრავალწლიანი პრაქტიკული გამოცდილებით, ყოველდღიურად დასამატებლად საჭიროა 3 მ3-მდე წყალი. </a:t>
            </a:r>
          </a:p>
          <a:p>
            <a:pPr algn="just"/>
            <a:r>
              <a:rPr lang="ka-GE" dirty="0" smtClean="0"/>
              <a:t>შესაბამისად საჭირო წყლის დღიური რაოდენობა შეადგენს 3 მ3/დღ. </a:t>
            </a:r>
          </a:p>
          <a:p>
            <a:pPr algn="just"/>
            <a:r>
              <a:rPr lang="ka-GE" dirty="0" smtClean="0"/>
              <a:t>ხოლო წლიური 66,2+ (3×300) = 966,2 მ3/წელ. </a:t>
            </a:r>
            <a:endParaRPr lang="en-US" dirty="0"/>
          </a:p>
        </p:txBody>
      </p:sp>
      <p:sp>
        <p:nvSpPr>
          <p:cNvPr id="9" name="Rectangle 8"/>
          <p:cNvSpPr/>
          <p:nvPr/>
        </p:nvSpPr>
        <p:spPr>
          <a:xfrm>
            <a:off x="1109272" y="5207966"/>
            <a:ext cx="10223292" cy="923330"/>
          </a:xfrm>
          <a:prstGeom prst="rect">
            <a:avLst/>
          </a:prstGeom>
        </p:spPr>
        <p:txBody>
          <a:bodyPr wrap="square">
            <a:spAutoFit/>
          </a:bodyPr>
          <a:lstStyle/>
          <a:p>
            <a:pPr algn="just"/>
            <a:r>
              <a:rPr lang="ka-GE" b="1" dirty="0" smtClean="0"/>
              <a:t>ზემოქმედება ზედაპირულ წყლებზე </a:t>
            </a:r>
            <a:r>
              <a:rPr lang="ka-GE" dirty="0" smtClean="0"/>
              <a:t>- საწარმოს მოწყობისა და ექსპლოატაციის პირობებში ზედაპირული წყლების ხარისხზე პირდაპირი სახით ზემოქმედება მოსალოდნელი არ არის </a:t>
            </a:r>
          </a:p>
          <a:p>
            <a:pPr algn="just"/>
            <a:endParaRPr lang="en-US" dirty="0"/>
          </a:p>
        </p:txBody>
      </p:sp>
      <p:sp>
        <p:nvSpPr>
          <p:cNvPr id="10" name="Rectangle 9"/>
          <p:cNvSpPr/>
          <p:nvPr/>
        </p:nvSpPr>
        <p:spPr>
          <a:xfrm>
            <a:off x="1124262" y="5934670"/>
            <a:ext cx="10178322" cy="646331"/>
          </a:xfrm>
          <a:prstGeom prst="rect">
            <a:avLst/>
          </a:prstGeom>
        </p:spPr>
        <p:txBody>
          <a:bodyPr wrap="square">
            <a:spAutoFit/>
          </a:bodyPr>
          <a:lstStyle/>
          <a:p>
            <a:pPr algn="just"/>
            <a:r>
              <a:rPr lang="ka-GE" dirty="0" smtClean="0"/>
              <a:t>საწარმოს ფუნქციონირების პროცესში წარმოიქმნება საყოფაცხოვრებო კატეგორიის წყლები, რომლებიც ჩაედინება ქალაქის საკანალიზაციო ქსელში.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8828" y="276281"/>
            <a:ext cx="6718506" cy="461665"/>
          </a:xfrm>
          <a:prstGeom prst="rect">
            <a:avLst/>
          </a:prstGeom>
        </p:spPr>
        <p:txBody>
          <a:bodyPr wrap="none">
            <a:spAutoFit/>
          </a:bodyPr>
          <a:lstStyle/>
          <a:p>
            <a:r>
              <a:rPr lang="ka-GE" sz="2400" b="1" dirty="0" smtClean="0"/>
              <a:t>ზემოქმედება ნიადაგის და გრუნტის ხარისხზე </a:t>
            </a:r>
            <a:endParaRPr lang="en-US" sz="2400" b="1" dirty="0"/>
          </a:p>
        </p:txBody>
      </p:sp>
      <p:sp>
        <p:nvSpPr>
          <p:cNvPr id="6" name="Rectangle 5"/>
          <p:cNvSpPr/>
          <p:nvPr/>
        </p:nvSpPr>
        <p:spPr>
          <a:xfrm>
            <a:off x="1004341" y="775822"/>
            <a:ext cx="10208302" cy="1477328"/>
          </a:xfrm>
          <a:prstGeom prst="rect">
            <a:avLst/>
          </a:prstGeom>
        </p:spPr>
        <p:txBody>
          <a:bodyPr wrap="square">
            <a:spAutoFit/>
          </a:bodyPr>
          <a:lstStyle/>
          <a:p>
            <a:pPr algn="just"/>
            <a:r>
              <a:rPr lang="ka-GE" dirty="0" smtClean="0"/>
              <a:t>საწარმო განთავსდება არასასოფლო-სამეურნეო დანიშნულების მიწის ნაკვეთზე, ნაყარ გრუნტზე, რომელიც შემოტანილი იქნა წინა საუკუნეში, ქარხანა „ელექტროშემდუღებელი“-სათვის სამშენებლო მოედნის მოსამზადებლად. ტერიტორია, როგორც მთლიანად შენობაში მოქცეული სივრცე სრულად შემოსაზღვრული იქნება კაპიტალური კედლებით და გადახურული თანამედროვე სახურავით.</a:t>
            </a:r>
            <a:endParaRPr lang="en-US" dirty="0"/>
          </a:p>
        </p:txBody>
      </p:sp>
      <p:pic>
        <p:nvPicPr>
          <p:cNvPr id="7" name="Picture 6" descr="shenoba.PNG"/>
          <p:cNvPicPr>
            <a:picLocks noChangeAspect="1"/>
          </p:cNvPicPr>
          <p:nvPr/>
        </p:nvPicPr>
        <p:blipFill>
          <a:blip r:embed="rId2"/>
          <a:stretch>
            <a:fillRect/>
          </a:stretch>
        </p:blipFill>
        <p:spPr>
          <a:xfrm>
            <a:off x="1079294" y="2432529"/>
            <a:ext cx="7165298" cy="3581900"/>
          </a:xfrm>
          <a:prstGeom prst="rect">
            <a:avLst/>
          </a:prstGeom>
        </p:spPr>
      </p:pic>
      <p:sp>
        <p:nvSpPr>
          <p:cNvPr id="8" name="Rectangle 7"/>
          <p:cNvSpPr/>
          <p:nvPr/>
        </p:nvSpPr>
        <p:spPr>
          <a:xfrm>
            <a:off x="8304550" y="3267138"/>
            <a:ext cx="3887449" cy="1477328"/>
          </a:xfrm>
          <a:prstGeom prst="rect">
            <a:avLst/>
          </a:prstGeom>
        </p:spPr>
        <p:txBody>
          <a:bodyPr wrap="square">
            <a:spAutoFit/>
          </a:bodyPr>
          <a:lstStyle/>
          <a:p>
            <a:pPr algn="just"/>
            <a:r>
              <a:rPr lang="ka-GE" b="1" dirty="0" smtClean="0"/>
              <a:t>ნეგატიური ზემოქმედება შეიძლება გამოიწვიოს მხოლოდ საწარმოში წარმოქმნილი საყოფაცხოვრებო და საწარმოო ნარჩენების არასწორმა მართვამ.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73968" y="0"/>
            <a:ext cx="9268918" cy="1338755"/>
          </a:xfrm>
          <a:prstGeom prst="rect">
            <a:avLst/>
          </a:prstGeom>
          <a:noFill/>
          <a:ln w="9525">
            <a:noFill/>
            <a:miter lim="800000"/>
            <a:headEnd/>
            <a:tailEnd/>
          </a:ln>
          <a:effectLst/>
        </p:spPr>
        <p:txBody>
          <a:bodyPr vert="horz" wrap="square" lIns="269790" tIns="152352" rIns="91440"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Sylfaen" pitchFamily="18" charset="0"/>
                <a:cs typeface="Arial" pitchFamily="34" charset="0"/>
              </a:rPr>
              <a:t>ნარჩენების</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წარმოქმნა</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და</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მათი</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მართვის</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პროცესში</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მოსალოდნელი</a:t>
            </a:r>
            <a:r>
              <a:rPr kumimoji="0" lang="en-US" sz="2400" b="1" i="0" u="none" strike="noStrike" cap="none" normalizeH="0" baseline="0" dirty="0" smtClean="0">
                <a:ln>
                  <a:noFill/>
                </a:ln>
                <a:solidFill>
                  <a:schemeClr val="tx1"/>
                </a:solidFill>
                <a:effectLst/>
                <a:latin typeface="Sylfaen" pitchFamily="18" charset="0"/>
                <a:cs typeface="Arial" pitchFamily="34" charset="0"/>
              </a:rPr>
              <a:t> ზემოქმედება</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094281" y="1142762"/>
            <a:ext cx="10133352" cy="1200329"/>
          </a:xfrm>
          <a:prstGeom prst="rect">
            <a:avLst/>
          </a:prstGeom>
        </p:spPr>
        <p:txBody>
          <a:bodyPr wrap="square">
            <a:spAutoFit/>
          </a:bodyPr>
          <a:lstStyle/>
          <a:p>
            <a:pPr algn="just"/>
            <a:r>
              <a:rPr lang="ka-GE" dirty="0" smtClean="0"/>
              <a:t>საწარმოში წარმოიქმნება როგორც საყოფაცხოვრებო ასევე საწარმო ნარჩენები. საყოფაცხოვრებო ნარჩენებისათვის საწარმოს ტერიტორიაზე დადგმულია ურნა, რომელიც შევსების შემთხვევაში გაიტანება საყოფაცხოვრებო ნაგავსაყრელზე დასუფთავების სამსახურის შპს „თბილსერვისჯგუფი“-ს მიერ. </a:t>
            </a:r>
            <a:endParaRPr lang="en-US" dirty="0"/>
          </a:p>
        </p:txBody>
      </p:sp>
      <p:sp>
        <p:nvSpPr>
          <p:cNvPr id="5" name="Rectangle 4"/>
          <p:cNvSpPr/>
          <p:nvPr/>
        </p:nvSpPr>
        <p:spPr>
          <a:xfrm>
            <a:off x="1094282" y="2567465"/>
            <a:ext cx="10163331" cy="1754326"/>
          </a:xfrm>
          <a:prstGeom prst="rect">
            <a:avLst/>
          </a:prstGeom>
        </p:spPr>
        <p:txBody>
          <a:bodyPr wrap="square">
            <a:spAutoFit/>
          </a:bodyPr>
          <a:lstStyle/>
          <a:p>
            <a:pPr algn="just"/>
            <a:r>
              <a:rPr lang="ka-GE" dirty="0" smtClean="0"/>
              <a:t>საწარმოს ტერიტორიაზე, მანქანა-დანადგარების სარემონტო სამუშაოების დროს შესაძლოა დაგროვდეს ლითონის ჯართი, რომელიც პერიოდულად გაიტანება ჯართის მიმღებ პუნქტებში. გარდა ამისა მცირე სარემონტო სამუშაოების დრო შესაძლოა დაგროვდეს ზეთიანი ჩვრები და შეცვლილი ნაწილები, რომლებიც დაგროვდება სპეციალურ ლითონის კონტეინერებში. მათი შევსების შემთხვევაში ნარჩენების გატანა მოხდება ნაგავსაყრელზე სპეციალური ხელშეკრულების საფუძველზე. </a:t>
            </a:r>
            <a:endParaRPr lang="en-US" dirty="0"/>
          </a:p>
        </p:txBody>
      </p:sp>
      <p:sp>
        <p:nvSpPr>
          <p:cNvPr id="6" name="Rectangle 5"/>
          <p:cNvSpPr/>
          <p:nvPr/>
        </p:nvSpPr>
        <p:spPr>
          <a:xfrm>
            <a:off x="1124263" y="4298510"/>
            <a:ext cx="10178322" cy="1200329"/>
          </a:xfrm>
          <a:prstGeom prst="rect">
            <a:avLst/>
          </a:prstGeom>
        </p:spPr>
        <p:txBody>
          <a:bodyPr wrap="square">
            <a:spAutoFit/>
          </a:bodyPr>
          <a:lstStyle/>
          <a:p>
            <a:pPr algn="just"/>
            <a:r>
              <a:rPr lang="ka-GE" dirty="0" smtClean="0"/>
              <a:t>ფოსფატაციის პროცესში წარმოიქმნება რკინის ნაერთები და ფოსფატები. ამასთანავე უნდა აღინიშნოს, რომ რკინის ნაერთები გადაეცემა მეტალურგიულ საწარმოებს, ხოლო ფოსფატები გამოიყენება ადგილზევე, როგორც რეაგენტი ფოსფორმჟავის ხსნარის მოსამზადებელ პროცესში და(ან) საპოხად ფოლადის გლინულასაგან მავთულის გაჭიმვა-დაკალიბრების პროცესში.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3108" y="0"/>
            <a:ext cx="6096000" cy="830997"/>
          </a:xfrm>
          <a:prstGeom prst="rect">
            <a:avLst/>
          </a:prstGeom>
        </p:spPr>
        <p:txBody>
          <a:bodyPr>
            <a:spAutoFit/>
          </a:bodyPr>
          <a:lstStyle/>
          <a:p>
            <a:pPr algn="ctr"/>
            <a:r>
              <a:rPr lang="en-US" sz="2400" b="1" dirty="0" smtClean="0">
                <a:latin typeface="Sylfaen" pitchFamily="18" charset="0"/>
              </a:rPr>
              <a:t>ზემოქმედება </a:t>
            </a:r>
            <a:r>
              <a:rPr lang="en-US" sz="2400" b="1" dirty="0" err="1" smtClean="0">
                <a:latin typeface="Sylfaen" pitchFamily="18" charset="0"/>
              </a:rPr>
              <a:t>ადამიანის</a:t>
            </a:r>
            <a:r>
              <a:rPr lang="en-US" sz="2400" b="1" dirty="0" smtClean="0">
                <a:latin typeface="Sylfaen" pitchFamily="18" charset="0"/>
              </a:rPr>
              <a:t> </a:t>
            </a:r>
            <a:r>
              <a:rPr lang="en-US" sz="2400" b="1" dirty="0" err="1" smtClean="0">
                <a:latin typeface="Sylfaen" pitchFamily="18" charset="0"/>
              </a:rPr>
              <a:t>ჯანმრთელობასა</a:t>
            </a:r>
            <a:r>
              <a:rPr lang="en-US" sz="2400" b="1" dirty="0" smtClean="0">
                <a:latin typeface="Sylfaen" pitchFamily="18" charset="0"/>
              </a:rPr>
              <a:t> </a:t>
            </a:r>
            <a:r>
              <a:rPr lang="en-US" sz="2400" b="1" dirty="0" err="1" smtClean="0">
                <a:latin typeface="Sylfaen" pitchFamily="18" charset="0"/>
              </a:rPr>
              <a:t>და</a:t>
            </a:r>
            <a:r>
              <a:rPr lang="en-US" sz="2400" b="1" dirty="0" smtClean="0">
                <a:latin typeface="Sylfaen" pitchFamily="18" charset="0"/>
              </a:rPr>
              <a:t> </a:t>
            </a:r>
            <a:r>
              <a:rPr lang="en-US" sz="2400" b="1" dirty="0" err="1" smtClean="0">
                <a:latin typeface="Sylfaen" pitchFamily="18" charset="0"/>
              </a:rPr>
              <a:t>უსაფრთხოებაზე</a:t>
            </a:r>
            <a:endParaRPr lang="en-US" sz="2400" b="1" dirty="0" smtClean="0">
              <a:latin typeface="Sylfaen" pitchFamily="18" charset="0"/>
            </a:endParaRPr>
          </a:p>
        </p:txBody>
      </p:sp>
      <p:sp>
        <p:nvSpPr>
          <p:cNvPr id="6" name="TextBox 5"/>
          <p:cNvSpPr txBox="1"/>
          <p:nvPr/>
        </p:nvSpPr>
        <p:spPr>
          <a:xfrm>
            <a:off x="3372788" y="3402768"/>
            <a:ext cx="4871804" cy="461665"/>
          </a:xfrm>
          <a:prstGeom prst="rect">
            <a:avLst/>
          </a:prstGeom>
          <a:noFill/>
        </p:spPr>
        <p:txBody>
          <a:bodyPr wrap="square" rtlCol="0">
            <a:spAutoFit/>
          </a:bodyPr>
          <a:lstStyle/>
          <a:p>
            <a:pPr algn="ctr"/>
            <a:r>
              <a:rPr lang="ka-GE" sz="2400" b="1" dirty="0" smtClean="0"/>
              <a:t>კუმულაციური ზემოქმედება</a:t>
            </a:r>
            <a:endParaRPr lang="en-US" sz="2400" b="1" dirty="0"/>
          </a:p>
        </p:txBody>
      </p:sp>
      <p:sp>
        <p:nvSpPr>
          <p:cNvPr id="7" name="Rectangle 6"/>
          <p:cNvSpPr/>
          <p:nvPr/>
        </p:nvSpPr>
        <p:spPr>
          <a:xfrm>
            <a:off x="839449" y="908422"/>
            <a:ext cx="10508105" cy="2585323"/>
          </a:xfrm>
          <a:prstGeom prst="rect">
            <a:avLst/>
          </a:prstGeom>
        </p:spPr>
        <p:txBody>
          <a:bodyPr wrap="square">
            <a:spAutoFit/>
          </a:bodyPr>
          <a:lstStyle/>
          <a:p>
            <a:pPr algn="just"/>
            <a:r>
              <a:rPr lang="ka-GE" dirty="0" smtClean="0"/>
              <a:t>საწარმოს ექსპლუატაციის პროცესში მომსახურე პერსონალისა და(ან) სხვა ადამიანებზე, მათ ჯანმრთელობასა და უსაფრთხოებაზე უარყოფითი ზემოქმედება მოსალოდნელი არ არის. </a:t>
            </a:r>
          </a:p>
          <a:p>
            <a:pPr algn="just"/>
            <a:r>
              <a:rPr lang="ka-GE" dirty="0" smtClean="0"/>
              <a:t>მნიშვნელოვანი, მათ შორის ძლიერი ზემოქმედება შესაძლოა ექსპლუატაციის პირობების დარღვევის (მაგალითად, სატრანსპორტო საშუალების ან/და მანქანა დანადგარების არასწორი მართვა), აგრეთვე სხვადასხვა მიზეზის გამო შექმნილი ავარიული სიტუაციის შემთხვევაში, რასაც შესაძლოა მოყვეს ნებისმიერი, მათ შორის ძალზე მძიმე სახიფათო შედეგები. </a:t>
            </a:r>
          </a:p>
          <a:p>
            <a:pPr algn="just"/>
            <a:r>
              <a:rPr lang="ka-GE" dirty="0" smtClean="0"/>
              <a:t>შესაძლო ზემოქმედებების ანალიზისას ადამიანთა ჯანმრთელობაზე პირდაპირი ზემოქმედების პრევენციის მიზნით მნიშვნელოვანია უსაფრთხოების ნორმების მკაცრი დაცვა და მუდმივი ზედამხედველობა. </a:t>
            </a:r>
            <a:endParaRPr lang="en-US" dirty="0"/>
          </a:p>
        </p:txBody>
      </p:sp>
      <p:sp>
        <p:nvSpPr>
          <p:cNvPr id="8" name="Rectangle 7"/>
          <p:cNvSpPr/>
          <p:nvPr/>
        </p:nvSpPr>
        <p:spPr>
          <a:xfrm>
            <a:off x="749508" y="3934520"/>
            <a:ext cx="10658007" cy="923330"/>
          </a:xfrm>
          <a:prstGeom prst="rect">
            <a:avLst/>
          </a:prstGeom>
        </p:spPr>
        <p:txBody>
          <a:bodyPr wrap="square">
            <a:spAutoFit/>
          </a:bodyPr>
          <a:lstStyle/>
          <a:p>
            <a:pPr algn="just"/>
            <a:r>
              <a:rPr lang="ka-GE" dirty="0" smtClean="0"/>
              <a:t>საწარმოს გვერდით (მიჯრით) მდებარეობს შპს “მონოლითის” ლითონის არმირებისა და გლინულისა და არმატურისგან ნაკეთობათა დამზადების საწარმო, რომლის გარდა მოცემულ განთავსების არეალში მსგავსი ან სხვა პრფილის საწარმოები არ მდებარეობს. </a:t>
            </a:r>
            <a:endParaRPr lang="en-US" dirty="0"/>
          </a:p>
        </p:txBody>
      </p:sp>
      <p:sp>
        <p:nvSpPr>
          <p:cNvPr id="9" name="Rectangle 8"/>
          <p:cNvSpPr/>
          <p:nvPr/>
        </p:nvSpPr>
        <p:spPr>
          <a:xfrm>
            <a:off x="704539" y="4826675"/>
            <a:ext cx="10717966" cy="2031325"/>
          </a:xfrm>
          <a:prstGeom prst="rect">
            <a:avLst/>
          </a:prstGeom>
        </p:spPr>
        <p:txBody>
          <a:bodyPr wrap="square">
            <a:spAutoFit/>
          </a:bodyPr>
          <a:lstStyle/>
          <a:p>
            <a:pPr algn="just"/>
            <a:r>
              <a:rPr lang="ka-GE" dirty="0" smtClean="0"/>
              <a:t>იმის გამო, რომ </a:t>
            </a:r>
            <a:r>
              <a:rPr lang="ka-GE" dirty="0" smtClean="0"/>
              <a:t>შპს “მონოლითი”</a:t>
            </a:r>
            <a:r>
              <a:rPr lang="ka-GE" dirty="0" smtClean="0"/>
              <a:t> </a:t>
            </a:r>
            <a:r>
              <a:rPr lang="ka-GE" dirty="0" smtClean="0"/>
              <a:t>და შპს “კავკას მეტალი” სხვადასხვა სახის მავნე ნივთიერებებს აფრქვევენ, ამიტომ მათგან კუმულაციურ ზემოქმედებას არ ექნება ადგილი. ასევე, სხვადასხვა სახის გაფრქვეულ მავნე ნივთიერებების გამო, ვერ იქნა გათვალისწინებული თბილისის მოსახლეობისთვის დადგენილი მავნე ნივთიერებათა ფონური კონცენტრაციების მნიშვნელობები. რაც შეეხება ხმაურს, არც ერთ საწარმოში არ მუშაობს დანადგარები, რომელთა ხმაურის დონე დასაშვებს აღემატება და ორთავე საწარმო იზოლირებულია ერთმანთისგან სქელი კაპიტალური კედლებით.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459" y="194872"/>
            <a:ext cx="10493115" cy="1477328"/>
          </a:xfrm>
          <a:prstGeom prst="rect">
            <a:avLst/>
          </a:prstGeom>
        </p:spPr>
        <p:txBody>
          <a:bodyPr wrap="square">
            <a:spAutoFit/>
          </a:bodyPr>
          <a:lstStyle/>
          <a:p>
            <a:pPr algn="ctr"/>
            <a:r>
              <a:rPr lang="ka-GE" b="1" dirty="0" smtClean="0"/>
              <a:t>ზემოქმედება დაცულ ტერიტორიებზე </a:t>
            </a:r>
            <a:endParaRPr lang="en-US" b="1" dirty="0" smtClean="0"/>
          </a:p>
          <a:p>
            <a:pPr algn="ctr"/>
            <a:endParaRPr lang="ka-GE" b="1" dirty="0" smtClean="0"/>
          </a:p>
          <a:p>
            <a:pPr algn="just"/>
            <a:r>
              <a:rPr lang="ka-GE" dirty="0" smtClean="0"/>
              <a:t>უახლოეს დაცულ ტერიტორიამდე, კერძოდ თბილისის ეროვნული პარკამდე მინიმალური მანძილი 11 კმ-ს აღემატება და ამდენად ნეგატიური ზემოქმედება დაცულ ტერიტორიებზე მოსალოდნელი არ არის. </a:t>
            </a:r>
            <a:endParaRPr lang="en-US" dirty="0"/>
          </a:p>
        </p:txBody>
      </p:sp>
      <p:sp>
        <p:nvSpPr>
          <p:cNvPr id="4" name="Rectangle 3"/>
          <p:cNvSpPr/>
          <p:nvPr/>
        </p:nvSpPr>
        <p:spPr>
          <a:xfrm>
            <a:off x="839449" y="1694448"/>
            <a:ext cx="10433153" cy="2308324"/>
          </a:xfrm>
          <a:prstGeom prst="rect">
            <a:avLst/>
          </a:prstGeom>
        </p:spPr>
        <p:txBody>
          <a:bodyPr wrap="square">
            <a:spAutoFit/>
          </a:bodyPr>
          <a:lstStyle/>
          <a:p>
            <a:pPr algn="ctr"/>
            <a:r>
              <a:rPr lang="ka-GE" b="1" dirty="0" smtClean="0"/>
              <a:t>ზემოქმედება კულტურული მემკვიდრეობის ძეგლებზე </a:t>
            </a:r>
          </a:p>
          <a:p>
            <a:pPr algn="ctr"/>
            <a:endParaRPr lang="ka-GE" b="1" dirty="0" smtClean="0"/>
          </a:p>
          <a:p>
            <a:pPr algn="just"/>
            <a:r>
              <a:rPr lang="ka-GE" dirty="0" smtClean="0"/>
              <a:t>თბილისი და შემოგარენი მდიდარია კულტურული და ისტორიული ღირსშესანიშნაობებით: ეკლესია-მონასტრები, აბანოები, საცხოვრებელი უბნები, ციხეები და სხვა და სხვა ისტორიული და კულტურული ძეგლი. </a:t>
            </a:r>
          </a:p>
          <a:p>
            <a:pPr algn="just"/>
            <a:r>
              <a:rPr lang="ka-GE" dirty="0" smtClean="0"/>
              <a:t>აღნიშნული ღირსშესანიშნაობები საწარმოს ზემოქმედების ზონაში არ ხვდება. ისტორიულ–კულტურულ გარემოზე მნიშვნელოვანი ზეგავლენა, საწარმოს ფუნქციონირების შედეგად მოსალოდნელი არ არის. </a:t>
            </a:r>
            <a:endParaRPr lang="en-US" dirty="0"/>
          </a:p>
        </p:txBody>
      </p:sp>
      <p:sp>
        <p:nvSpPr>
          <p:cNvPr id="5" name="Rectangle 4"/>
          <p:cNvSpPr/>
          <p:nvPr/>
        </p:nvSpPr>
        <p:spPr>
          <a:xfrm>
            <a:off x="854439" y="3995678"/>
            <a:ext cx="10598046" cy="2862322"/>
          </a:xfrm>
          <a:prstGeom prst="rect">
            <a:avLst/>
          </a:prstGeom>
        </p:spPr>
        <p:txBody>
          <a:bodyPr wrap="square">
            <a:spAutoFit/>
          </a:bodyPr>
          <a:lstStyle/>
          <a:p>
            <a:pPr algn="ctr"/>
            <a:r>
              <a:rPr lang="ka-GE" b="1" dirty="0" smtClean="0"/>
              <a:t>ზემოქმედება ბუნებრივ ლანდშაფტსა და ბილოგიურ გარემოზე </a:t>
            </a:r>
          </a:p>
          <a:p>
            <a:pPr algn="ctr"/>
            <a:endParaRPr lang="ka-GE" b="1" dirty="0" smtClean="0"/>
          </a:p>
          <a:p>
            <a:pPr algn="just"/>
            <a:r>
              <a:rPr lang="ka-GE" dirty="0" smtClean="0"/>
              <a:t>საწარმო მდებარეობს ურბანულ გარემოში, სადაც ლანდშაფტი მთლიანად სახეცვლილია და ამდენად გამორიცხულია ბუნებრივ ლანდშაფტზე, ფლორასა და ფაუნაზე დამატებითი უარყოფითი გავლენის მოხდენა. საერთო ჯამში ცხოველთა სამყაროზე ზემოქმედება შეიძლება შეფასდეს, როგორც ძალიან დაბალი. მრავალი მიმართულებით კი ზემოქმედებას ადგილი არ ექნება. </a:t>
            </a:r>
          </a:p>
          <a:p>
            <a:pPr algn="just"/>
            <a:endParaRPr lang="ka-GE" dirty="0" smtClean="0"/>
          </a:p>
          <a:p>
            <a:pPr algn="just"/>
            <a:r>
              <a:rPr lang="ka-GE" dirty="0" smtClean="0"/>
              <a:t>საწარმოს განლაგების ტერიტორიაზე და მის ირგვლივ ხე-მცენარეებიდან გვხვდება მხოლოდ რამოდენიმე ძირი ხელოვნურად დარგული ხე. აღნიშნულიდან გამომდინარე, მცენარეულ საფარზე ნეგატიური ზემოქმედების რისკი მინიმალურია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3849" y="299086"/>
            <a:ext cx="8754256" cy="830997"/>
          </a:xfrm>
          <a:prstGeom prst="rect">
            <a:avLst/>
          </a:prstGeom>
        </p:spPr>
        <p:txBody>
          <a:bodyPr wrap="square">
            <a:spAutoFit/>
          </a:bodyPr>
          <a:lstStyle/>
          <a:p>
            <a:pPr algn="ctr"/>
            <a:r>
              <a:rPr lang="ka-GE" sz="2400" b="1" dirty="0" smtClean="0"/>
              <a:t>საწარმოს მოწყობის და ექსპლუატაციის პროცესში გარემოს კომპონენტებზე ზემოქმედების ტიპი, მასშტაბი და ხარისხი </a:t>
            </a:r>
            <a:endParaRPr lang="en-US" sz="2400" b="1" dirty="0"/>
          </a:p>
        </p:txBody>
      </p:sp>
      <p:pic>
        <p:nvPicPr>
          <p:cNvPr id="6" name="Picture 5" descr="zemgaremo.PNG"/>
          <p:cNvPicPr>
            <a:picLocks noChangeAspect="1"/>
          </p:cNvPicPr>
          <p:nvPr/>
        </p:nvPicPr>
        <p:blipFill>
          <a:blip r:embed="rId2"/>
          <a:stretch>
            <a:fillRect/>
          </a:stretch>
        </p:blipFill>
        <p:spPr>
          <a:xfrm>
            <a:off x="3222886" y="1348695"/>
            <a:ext cx="6355829" cy="5239482"/>
          </a:xfrm>
          <a:prstGeom prst="rect">
            <a:avLst/>
          </a:prstGeom>
        </p:spPr>
      </p:pic>
    </p:spTree>
    <p:extLst>
      <p:ext uri="{BB962C8B-B14F-4D97-AF65-F5344CB8AC3E}">
        <p14:creationId xmlns="" xmlns:p14="http://schemas.microsoft.com/office/powerpoint/2010/main" val="419191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8480" y="359764"/>
            <a:ext cx="5827236" cy="461665"/>
          </a:xfrm>
          <a:prstGeom prst="rect">
            <a:avLst/>
          </a:prstGeom>
        </p:spPr>
        <p:txBody>
          <a:bodyPr wrap="none">
            <a:spAutoFit/>
          </a:bodyPr>
          <a:lstStyle/>
          <a:p>
            <a:r>
              <a:rPr lang="ka-GE" sz="2400" b="1" dirty="0" smtClean="0"/>
              <a:t>გარემოსდაცვითი მონიტორინგის გეგმა </a:t>
            </a:r>
            <a:endParaRPr lang="en-US" sz="2400" b="1" dirty="0"/>
          </a:p>
        </p:txBody>
      </p:sp>
      <p:pic>
        <p:nvPicPr>
          <p:cNvPr id="6" name="Picture 5" descr="monitoringi.PNG"/>
          <p:cNvPicPr>
            <a:picLocks noChangeAspect="1"/>
          </p:cNvPicPr>
          <p:nvPr/>
        </p:nvPicPr>
        <p:blipFill>
          <a:blip r:embed="rId2"/>
          <a:stretch>
            <a:fillRect/>
          </a:stretch>
        </p:blipFill>
        <p:spPr>
          <a:xfrm>
            <a:off x="1588958" y="1180785"/>
            <a:ext cx="9398832" cy="51300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dirty="0"/>
              <a:t>საქართველოს კანონის ,,გარემოსდაცვითი შეფასების კოდექსი’’ პროცედურები</a:t>
            </a:r>
            <a:endParaRPr lang="en-US" sz="3200" dirty="0"/>
          </a:p>
        </p:txBody>
      </p:sp>
      <p:sp>
        <p:nvSpPr>
          <p:cNvPr id="3" name="Content Placeholder 2"/>
          <p:cNvSpPr>
            <a:spLocks noGrp="1"/>
          </p:cNvSpPr>
          <p:nvPr>
            <p:ph idx="1"/>
          </p:nvPr>
        </p:nvSpPr>
        <p:spPr>
          <a:xfrm>
            <a:off x="624591" y="1989947"/>
            <a:ext cx="10972800" cy="4525963"/>
          </a:xfrm>
        </p:spPr>
        <p:txBody>
          <a:bodyPr/>
          <a:lstStyle/>
          <a:p>
            <a:pPr algn="just"/>
            <a:r>
              <a:rPr lang="ka-GE" sz="1800" dirty="0"/>
              <a:t>სკოპინგის </a:t>
            </a:r>
            <a:r>
              <a:rPr lang="ka-GE" sz="1800" dirty="0" smtClean="0"/>
              <a:t>ანგარიში;</a:t>
            </a:r>
            <a:endParaRPr lang="ka-GE" sz="1800" dirty="0"/>
          </a:p>
          <a:p>
            <a:pPr algn="just"/>
            <a:r>
              <a:rPr lang="ka-GE" sz="1800" dirty="0"/>
              <a:t>საზოგადოების ინფორმირება, საჯარო განხილვა, მოსაზრებების </a:t>
            </a:r>
            <a:r>
              <a:rPr lang="ka-GE" sz="1800" dirty="0" smtClean="0"/>
              <a:t>გათვალისწინება;</a:t>
            </a:r>
            <a:endParaRPr lang="ka-GE" sz="1800" dirty="0"/>
          </a:p>
          <a:p>
            <a:pPr algn="just"/>
            <a:r>
              <a:rPr lang="ka-GE" sz="1800" dirty="0"/>
              <a:t>სკოპინგის </a:t>
            </a:r>
            <a:r>
              <a:rPr lang="ka-GE" sz="1800" dirty="0" smtClean="0"/>
              <a:t>დასკვნა;</a:t>
            </a:r>
            <a:endParaRPr lang="ka-GE" sz="1800" dirty="0"/>
          </a:p>
          <a:p>
            <a:pPr algn="just"/>
            <a:r>
              <a:rPr lang="ka-GE" sz="1800" dirty="0" smtClean="0"/>
              <a:t>გზშ-ის ანგარიში;</a:t>
            </a:r>
            <a:endParaRPr lang="ka-GE" sz="1800" dirty="0"/>
          </a:p>
          <a:p>
            <a:pPr algn="just"/>
            <a:r>
              <a:rPr lang="ka-GE" sz="1800" dirty="0"/>
              <a:t>საზოგადოების ინფორმირება, საჯარო განხილვა, მოსაზრებების </a:t>
            </a:r>
            <a:r>
              <a:rPr lang="ka-GE" sz="1800" dirty="0" smtClean="0"/>
              <a:t>გათვალისწინება;</a:t>
            </a:r>
            <a:endParaRPr lang="ka-GE" sz="1800" dirty="0"/>
          </a:p>
          <a:p>
            <a:pPr algn="just"/>
            <a:r>
              <a:rPr lang="ka-GE" sz="1800" dirty="0" smtClean="0"/>
              <a:t>გარემოსდაცვითი გადაწყვეტილება;</a:t>
            </a:r>
            <a:endParaRPr lang="en-US" sz="1800" dirty="0"/>
          </a:p>
        </p:txBody>
      </p:sp>
    </p:spTree>
    <p:extLst>
      <p:ext uri="{BB962C8B-B14F-4D97-AF65-F5344CB8AC3E}">
        <p14:creationId xmlns="" xmlns:p14="http://schemas.microsoft.com/office/powerpoint/2010/main"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488061"/>
          </a:xfrm>
        </p:spPr>
        <p:txBody>
          <a:bodyPr>
            <a:noAutofit/>
          </a:bodyPr>
          <a:lstStyle/>
          <a:p>
            <a:r>
              <a:rPr lang="ka-GE" sz="2400" dirty="0" smtClean="0">
                <a:latin typeface="+mn-lt"/>
              </a:rPr>
              <a:t>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a:t>
            </a:r>
            <a:endParaRPr lang="ru-RU" sz="2400" dirty="0">
              <a:latin typeface="+mn-lt"/>
            </a:endParaRPr>
          </a:p>
        </p:txBody>
      </p:sp>
      <p:sp>
        <p:nvSpPr>
          <p:cNvPr id="3" name="Rectangle 2"/>
          <p:cNvSpPr/>
          <p:nvPr/>
        </p:nvSpPr>
        <p:spPr>
          <a:xfrm>
            <a:off x="1410159" y="3244334"/>
            <a:ext cx="9761109" cy="584775"/>
          </a:xfrm>
          <a:prstGeom prst="rect">
            <a:avLst/>
          </a:prstGeom>
        </p:spPr>
        <p:txBody>
          <a:bodyPr wrap="square">
            <a:spAutoFit/>
          </a:bodyPr>
          <a:lstStyle/>
          <a:p>
            <a:pPr algn="ctr"/>
            <a:r>
              <a:rPr lang="ka-GE" sz="3200" b="1" dirty="0" smtClean="0"/>
              <a:t>მადლობა </a:t>
            </a:r>
            <a:r>
              <a:rPr lang="en-US" sz="3200" b="1" dirty="0" smtClean="0"/>
              <a:t>  </a:t>
            </a:r>
            <a:r>
              <a:rPr lang="ka-GE" sz="3200" b="1" dirty="0" smtClean="0"/>
              <a:t>ყურადღებისთვის !</a:t>
            </a:r>
            <a:endParaRPr lang="en-US" sz="3200" dirty="0"/>
          </a:p>
        </p:txBody>
      </p:sp>
    </p:spTree>
    <p:extLst>
      <p:ext uri="{BB962C8B-B14F-4D97-AF65-F5344CB8AC3E}">
        <p14:creationId xmlns="" xmlns:p14="http://schemas.microsoft.com/office/powerpoint/2010/main" val="208142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202" y="1638276"/>
            <a:ext cx="9698637" cy="3524042"/>
          </a:xfrm>
          <a:prstGeom prst="rect">
            <a:avLst/>
          </a:prstGeom>
        </p:spPr>
        <p:txBody>
          <a:bodyPr wrap="square">
            <a:spAutoFit/>
          </a:bodyPr>
          <a:lstStyle/>
          <a:p>
            <a:pPr marL="285750" indent="-285750" algn="just">
              <a:buFont typeface="Wingdings" pitchFamily="2" charset="2"/>
              <a:buChar char="Ø"/>
            </a:pPr>
            <a:r>
              <a:rPr lang="ka-GE" dirty="0" smtClean="0">
                <a:latin typeface="Sylfaen" pitchFamily="18" charset="0"/>
              </a:rPr>
              <a:t>სკოპინგი – პროცედურა, რომელიც განსაზღვრავს გარემოზე ზემოქმედების შეფასებისთვის მოსაპოვებელი და შესასწავლი ინფორმაციის ჩამონათვალს;</a:t>
            </a:r>
          </a:p>
          <a:p>
            <a:pPr marL="285750" indent="-285750" algn="just">
              <a:spcBef>
                <a:spcPts val="1000"/>
              </a:spcBef>
              <a:buFont typeface="Wingdings" pitchFamily="2" charset="2"/>
              <a:buChar char="Ø"/>
            </a:pPr>
            <a:r>
              <a:rPr lang="ka-GE" dirty="0" smtClean="0">
                <a:latin typeface="Sylfaen" pitchFamily="18" charset="0"/>
              </a:rPr>
              <a:t>სკოპინგის ანგარიში – წინასწარი დოკუმენტი, რომელიც საქმიანობის განმახორციელებელმა ან/და კონსულტანტმა მოამზადა და რომლის საფუძველზეც სამინისტრო გასცემს სკოპინგის დასკვნას;</a:t>
            </a:r>
          </a:p>
          <a:p>
            <a:pPr marL="285750" indent="-285750" algn="just">
              <a:spcBef>
                <a:spcPts val="1000"/>
              </a:spcBef>
              <a:buFont typeface="Wingdings" pitchFamily="2" charset="2"/>
              <a:buChar char="Ø"/>
            </a:pPr>
            <a:r>
              <a:rPr lang="ka-GE" dirty="0" smtClean="0">
                <a:latin typeface="Sylfaen" pitchFamily="18" charset="0"/>
              </a:rPr>
              <a:t>სამინისტროს მიერ გაცემული სკოპინგის დასკვნის საფუძველზე საქმიანობის განმახორციელებლი ამზადებს გარემოზე ზემოქმედების შეფასების ანგარიშს. </a:t>
            </a:r>
          </a:p>
          <a:p>
            <a:pPr marL="285750" indent="-285750" algn="just">
              <a:spcBef>
                <a:spcPts val="1000"/>
              </a:spcBef>
              <a:buFont typeface="Wingdings" pitchFamily="2" charset="2"/>
              <a:buChar char="Ø"/>
            </a:pPr>
            <a:r>
              <a:rPr lang="ka-GE" dirty="0" smtClean="0">
                <a:latin typeface="Sylfaen" pitchFamily="18" charset="0"/>
              </a:rPr>
              <a:t>სამინისტროს მიერ სკოპინგის დასკვნის დამტკიცების შემდეგ საქმიანობის განმახორციელებელი ან/და კონსულტანტი სკოპინგის დასკვნის საფუძველზე ამზადებს გარემოზე ზემოქმედების შეფასების ანგარიშს და უზრუნველყოფს მის სამინისტროში წარმოდგენას, რომლის საფუძველზეც გაიცემა გარემოსდაცვითი გადაწყვეტილება.</a:t>
            </a:r>
            <a:endParaRPr lang="ka-GE" dirty="0">
              <a:latin typeface="Sylfae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584616"/>
          </a:xfrm>
        </p:spPr>
        <p:txBody>
          <a:bodyPr>
            <a:normAutofit/>
          </a:bodyPr>
          <a:lstStyle/>
          <a:p>
            <a:r>
              <a:rPr lang="ka-GE" sz="2400" b="1" dirty="0" smtClean="0"/>
              <a:t>საწარმოს განთავსების ადგილი</a:t>
            </a:r>
            <a:endParaRPr lang="en-US" sz="2400" b="1" dirty="0"/>
          </a:p>
        </p:txBody>
      </p:sp>
      <p:sp>
        <p:nvSpPr>
          <p:cNvPr id="3" name="Content Placeholder 2"/>
          <p:cNvSpPr>
            <a:spLocks noGrp="1"/>
          </p:cNvSpPr>
          <p:nvPr>
            <p:ph idx="1"/>
          </p:nvPr>
        </p:nvSpPr>
        <p:spPr>
          <a:xfrm>
            <a:off x="494676" y="666988"/>
            <a:ext cx="11369227" cy="5546435"/>
          </a:xfrm>
        </p:spPr>
        <p:txBody>
          <a:bodyPr>
            <a:normAutofit/>
          </a:bodyPr>
          <a:lstStyle/>
          <a:p>
            <a:r>
              <a:rPr lang="ka-GE" sz="1800" b="1" dirty="0" smtClean="0"/>
              <a:t>შპს „კავკას </a:t>
            </a:r>
            <a:r>
              <a:rPr lang="ka-GE" sz="1800" b="1" dirty="0" smtClean="0"/>
              <a:t>მეტალი</a:t>
            </a:r>
            <a:r>
              <a:rPr lang="ka-GE" sz="1800" b="1" dirty="0" smtClean="0"/>
              <a:t>ს”</a:t>
            </a:r>
            <a:r>
              <a:rPr lang="ka-GE" sz="1800" b="1" dirty="0" smtClean="0"/>
              <a:t> </a:t>
            </a:r>
            <a:r>
              <a:rPr lang="ka-GE" sz="1800" b="1" dirty="0" smtClean="0"/>
              <a:t>ლითონის ცხელი მოთუთიავების საწარმო განლაგდება ქ. თბილისში, რუსთავის გზატკეცილი 36-ში.</a:t>
            </a:r>
          </a:p>
          <a:p>
            <a:r>
              <a:rPr lang="ka-GE" sz="1800" b="1" dirty="0" smtClean="0"/>
              <a:t>მანძილი საწარმოდან უახლოეს სახლამდე 100 მეტრი. </a:t>
            </a:r>
            <a:endParaRPr lang="ka-GE" sz="1800" b="1" dirty="0">
              <a:latin typeface="Sylfaen" pitchFamily="18" charset="0"/>
            </a:endParaRPr>
          </a:p>
        </p:txBody>
      </p:sp>
      <p:pic>
        <p:nvPicPr>
          <p:cNvPr id="4" name="Picture 3" descr="adgili.PNG"/>
          <p:cNvPicPr>
            <a:picLocks noChangeAspect="1"/>
          </p:cNvPicPr>
          <p:nvPr/>
        </p:nvPicPr>
        <p:blipFill>
          <a:blip r:embed="rId2"/>
          <a:stretch>
            <a:fillRect/>
          </a:stretch>
        </p:blipFill>
        <p:spPr>
          <a:xfrm>
            <a:off x="4137284" y="1963711"/>
            <a:ext cx="8054715" cy="4894289"/>
          </a:xfrm>
          <a:prstGeom prst="rect">
            <a:avLst/>
          </a:prstGeom>
        </p:spPr>
      </p:pic>
      <p:sp>
        <p:nvSpPr>
          <p:cNvPr id="5" name="TextBox 4"/>
          <p:cNvSpPr txBox="1"/>
          <p:nvPr/>
        </p:nvSpPr>
        <p:spPr>
          <a:xfrm>
            <a:off x="599606" y="2011715"/>
            <a:ext cx="3567659" cy="3693319"/>
          </a:xfrm>
          <a:prstGeom prst="rect">
            <a:avLst/>
          </a:prstGeom>
          <a:noFill/>
        </p:spPr>
        <p:txBody>
          <a:bodyPr wrap="square" rtlCol="0">
            <a:spAutoFit/>
          </a:bodyPr>
          <a:lstStyle/>
          <a:p>
            <a:r>
              <a:rPr lang="ka-GE" dirty="0" smtClean="0"/>
              <a:t>საწარმო განლაგდება 2,25 ჰა ფართის, არასასოფლო-სამეურნეო დანიშნულების, შპს „კავკას მეტალი“-ს საკუთრებაში მყოფ (ს/კ 01.18.12.010.081) ფართობზე. ტერიტორიაზე ფუნქციონირებდა „პატონის სახელობის ლითონების შედუღების ქარხანა“ და განლაგებულია საწარმოო ზონაში, თბილისი - რუსთავის ცენტარლური მაგისტრალის მარჯვენა მხარეს. </a:t>
            </a:r>
            <a:endParaRPr lang="en-US" dirty="0"/>
          </a:p>
        </p:txBody>
      </p:sp>
    </p:spTree>
    <p:extLst>
      <p:ext uri="{BB962C8B-B14F-4D97-AF65-F5344CB8AC3E}">
        <p14:creationId xmlns="" xmlns:p14="http://schemas.microsoft.com/office/powerpoint/2010/main" val="337138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280890"/>
          </a:xfrm>
        </p:spPr>
        <p:txBody>
          <a:bodyPr>
            <a:normAutofit/>
          </a:bodyPr>
          <a:lstStyle/>
          <a:p>
            <a:r>
              <a:rPr lang="ka-GE" sz="2800" b="1" dirty="0" smtClean="0">
                <a:solidFill>
                  <a:schemeClr val="tx1"/>
                </a:solidFill>
              </a:rPr>
              <a:t>საკვლევი ტერიტორია</a:t>
            </a:r>
            <a:endParaRPr lang="en-US" sz="2800" dirty="0"/>
          </a:p>
        </p:txBody>
      </p:sp>
      <p:pic>
        <p:nvPicPr>
          <p:cNvPr id="4" name="Picture 3" descr="Capture.PNG"/>
          <p:cNvPicPr>
            <a:picLocks noChangeAspect="1"/>
          </p:cNvPicPr>
          <p:nvPr/>
        </p:nvPicPr>
        <p:blipFill>
          <a:blip r:embed="rId2"/>
          <a:stretch>
            <a:fillRect/>
          </a:stretch>
        </p:blipFill>
        <p:spPr>
          <a:xfrm>
            <a:off x="5186597" y="1089310"/>
            <a:ext cx="6786482" cy="5249008"/>
          </a:xfrm>
          <a:prstGeom prst="rect">
            <a:avLst/>
          </a:prstGeom>
        </p:spPr>
      </p:pic>
      <p:sp>
        <p:nvSpPr>
          <p:cNvPr id="5" name="TextBox 4"/>
          <p:cNvSpPr txBox="1"/>
          <p:nvPr/>
        </p:nvSpPr>
        <p:spPr>
          <a:xfrm>
            <a:off x="389744" y="959370"/>
            <a:ext cx="4721902" cy="3970318"/>
          </a:xfrm>
          <a:prstGeom prst="rect">
            <a:avLst/>
          </a:prstGeom>
          <a:noFill/>
        </p:spPr>
        <p:txBody>
          <a:bodyPr wrap="square" rtlCol="0">
            <a:spAutoFit/>
          </a:bodyPr>
          <a:lstStyle/>
          <a:p>
            <a:r>
              <a:rPr lang="ka-GE" dirty="0" smtClean="0"/>
              <a:t>ტერიტორიას დასავლეთიდან და სამხრეთიდან ესაზღვრება შპს „მონოლითი“-ს განკარგვაში მყოფი (იჯარით აღებული), ლითონის არმირებისა და გლინულისა და არმატურისგან ნაკეთობათა დამზადების საწარმო; ჩრდილოეთიდან სასაწყობე მეურნეობა; ხოლო აღმოსავლეთით გადათხრილი არასასოფლო მიწა და უკანონო მშენებლობა - გაურკვეველი დანიშნულების ორსართულიანი შენობა</a:t>
            </a:r>
            <a:r>
              <a:rPr lang="en-US" dirty="0" smtClean="0"/>
              <a:t>.</a:t>
            </a:r>
          </a:p>
          <a:p>
            <a:endParaRPr lang="en-US" dirty="0" smtClean="0"/>
          </a:p>
          <a:p>
            <a:endParaRPr lang="en-US" dirty="0" smtClean="0"/>
          </a:p>
          <a:p>
            <a:endParaRPr lang="en-US" dirty="0"/>
          </a:p>
        </p:txBody>
      </p:sp>
      <p:sp>
        <p:nvSpPr>
          <p:cNvPr id="7" name="Rectangle 6"/>
          <p:cNvSpPr/>
          <p:nvPr/>
        </p:nvSpPr>
        <p:spPr>
          <a:xfrm>
            <a:off x="379752" y="4751165"/>
            <a:ext cx="4851816" cy="1200329"/>
          </a:xfrm>
          <a:prstGeom prst="rect">
            <a:avLst/>
          </a:prstGeom>
        </p:spPr>
        <p:txBody>
          <a:bodyPr wrap="square">
            <a:spAutoFit/>
          </a:bodyPr>
          <a:lstStyle/>
          <a:p>
            <a:r>
              <a:rPr lang="ka-GE" b="1" dirty="0" smtClean="0"/>
              <a:t>საწარმოს ტექნოლოგიური მოწყობილობები განლაგებული იქნება 6 მეტრი სიმაღლის, მთლიანად გადახურულ, რკინა-ბეტონის შენობაში. </a:t>
            </a:r>
            <a:endParaRPr lang="en-US" b="1" dirty="0"/>
          </a:p>
        </p:txBody>
      </p:sp>
    </p:spTree>
    <p:extLst>
      <p:ext uri="{BB962C8B-B14F-4D97-AF65-F5344CB8AC3E}">
        <p14:creationId xmlns="" xmlns:p14="http://schemas.microsoft.com/office/powerpoint/2010/main" val="190487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engegma.PNG"/>
          <p:cNvPicPr>
            <a:picLocks noChangeAspect="1"/>
          </p:cNvPicPr>
          <p:nvPr/>
        </p:nvPicPr>
        <p:blipFill>
          <a:blip r:embed="rId2"/>
          <a:stretch>
            <a:fillRect/>
          </a:stretch>
        </p:blipFill>
        <p:spPr>
          <a:xfrm>
            <a:off x="622672" y="319212"/>
            <a:ext cx="6239746" cy="6336421"/>
          </a:xfrm>
          <a:prstGeom prst="rect">
            <a:avLst/>
          </a:prstGeom>
        </p:spPr>
      </p:pic>
      <p:sp>
        <p:nvSpPr>
          <p:cNvPr id="14" name="Rectangle 13"/>
          <p:cNvSpPr/>
          <p:nvPr/>
        </p:nvSpPr>
        <p:spPr>
          <a:xfrm>
            <a:off x="7080354" y="2330572"/>
            <a:ext cx="4931764" cy="2677656"/>
          </a:xfrm>
          <a:prstGeom prst="rect">
            <a:avLst/>
          </a:prstGeom>
        </p:spPr>
        <p:txBody>
          <a:bodyPr wrap="square">
            <a:spAutoFit/>
          </a:bodyPr>
          <a:lstStyle/>
          <a:p>
            <a:r>
              <a:rPr lang="ka-GE" sz="2400" b="1" dirty="0" smtClean="0"/>
              <a:t>შ.პ.ს. „კავკას მეტალი“-ს ლითონის ცხელი მოთუთიების საწარმოს გენგეგმა. </a:t>
            </a:r>
            <a:endParaRPr lang="en-US" sz="2400" b="1" dirty="0" smtClean="0"/>
          </a:p>
          <a:p>
            <a:endParaRPr lang="ka-GE" sz="2400" b="1" dirty="0" smtClean="0"/>
          </a:p>
          <a:p>
            <a:r>
              <a:rPr lang="ka-GE" dirty="0" smtClean="0"/>
              <a:t>1.ოფისი; 2. დამხმარე სათავსი; 3. საწყობი; 4. მავთულის გამჭიმ დამკალიბრებელი მანქანა; </a:t>
            </a:r>
          </a:p>
          <a:p>
            <a:r>
              <a:rPr lang="ka-GE" dirty="0" smtClean="0"/>
              <a:t>5 . ლითონის ცხელი მოთუთიავების დანადგარი. </a:t>
            </a:r>
            <a:endParaRPr lang="en-US" dirty="0"/>
          </a:p>
        </p:txBody>
      </p:sp>
    </p:spTree>
    <p:extLst>
      <p:ext uri="{BB962C8B-B14F-4D97-AF65-F5344CB8AC3E}">
        <p14:creationId xmlns="" xmlns:p14="http://schemas.microsoft.com/office/powerpoint/2010/main" val="171001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ka-GE" sz="2400" b="1" dirty="0" smtClean="0"/>
              <a:t>გამოყენებული ნედლეული და ტექნოლოგიური პროცესი </a:t>
            </a:r>
            <a:endParaRPr lang="en-US" sz="2400" dirty="0"/>
          </a:p>
        </p:txBody>
      </p:sp>
      <p:sp>
        <p:nvSpPr>
          <p:cNvPr id="5" name="Content Placeholder 4"/>
          <p:cNvSpPr>
            <a:spLocks noGrp="1"/>
          </p:cNvSpPr>
          <p:nvPr>
            <p:ph idx="1"/>
          </p:nvPr>
        </p:nvSpPr>
        <p:spPr/>
        <p:txBody>
          <a:bodyPr>
            <a:normAutofit/>
          </a:bodyPr>
          <a:lstStyle/>
          <a:p>
            <a:pPr>
              <a:buNone/>
            </a:pPr>
            <a:r>
              <a:rPr lang="ka-GE" sz="1800" b="1" dirty="0" smtClean="0"/>
              <a:t>საპროექტო წარმადობა- დაბალნახშირბადიანი, ფოლადის გლინულა - 12000 ტონა/წლ</a:t>
            </a:r>
            <a:r>
              <a:rPr lang="ka-GE" sz="1800" dirty="0" smtClean="0"/>
              <a:t>; </a:t>
            </a:r>
          </a:p>
          <a:p>
            <a:r>
              <a:rPr lang="ka-GE" sz="1800" dirty="0" smtClean="0"/>
              <a:t>თუთია - 380 ტონა/წლ; </a:t>
            </a:r>
          </a:p>
          <a:p>
            <a:r>
              <a:rPr lang="ka-GE" sz="1800" dirty="0" smtClean="0"/>
              <a:t>ფოსფორმჟავა 25 ტონა/წლ; </a:t>
            </a:r>
          </a:p>
          <a:p>
            <a:r>
              <a:rPr lang="ka-GE" sz="1800" dirty="0" smtClean="0"/>
              <a:t>ტექნიკური წყალი, რომელსაც საწარმო აიღებს ცენტრალური წყალსადენის ქსელიდან ხელშეკრულების საფუძველზე და წყალაღიცხვის კვანძის გამოყენებით; </a:t>
            </a:r>
          </a:p>
          <a:p>
            <a:r>
              <a:rPr lang="ka-GE" sz="1800" dirty="0" smtClean="0"/>
              <a:t>ელ. ენერგია, რომელსაც მიიღებს “თელასის” უახლოესი ქვესადგურიდან; </a:t>
            </a:r>
          </a:p>
          <a:p>
            <a:r>
              <a:rPr lang="ka-GE" sz="1800" dirty="0" smtClean="0"/>
              <a:t>ადამიანური რესურსები 35 კაცის ოდენობით. უპირატესობა მიენიჭება ადგილობრივი კადრების გამოყენებას. </a:t>
            </a:r>
          </a:p>
          <a:p>
            <a:pPr>
              <a:buNone/>
            </a:pPr>
            <a:endParaRPr lang="ka-GE" sz="1800" dirty="0" smtClean="0"/>
          </a:p>
          <a:p>
            <a:pPr>
              <a:buNone/>
            </a:pPr>
            <a:r>
              <a:rPr lang="ka-GE" sz="1800" b="1" dirty="0" smtClean="0"/>
              <a:t>სამუშაო გრაფიკი: წელიწადში 300 დღე, 24 საათი</a:t>
            </a:r>
            <a:endParaRPr lang="en-US" sz="1800" b="1" dirty="0"/>
          </a:p>
        </p:txBody>
      </p:sp>
    </p:spTree>
    <p:extLst>
      <p:ext uri="{BB962C8B-B14F-4D97-AF65-F5344CB8AC3E}">
        <p14:creationId xmlns="" xmlns:p14="http://schemas.microsoft.com/office/powerpoint/2010/main" val="22585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8092" y="269823"/>
            <a:ext cx="6490741" cy="461665"/>
          </a:xfrm>
          <a:prstGeom prst="rect">
            <a:avLst/>
          </a:prstGeom>
          <a:noFill/>
        </p:spPr>
        <p:txBody>
          <a:bodyPr wrap="square" rtlCol="0">
            <a:spAutoFit/>
          </a:bodyPr>
          <a:lstStyle/>
          <a:p>
            <a:pPr algn="ctr"/>
            <a:r>
              <a:rPr lang="ka-GE" sz="2400" b="1" dirty="0" smtClean="0"/>
              <a:t>საწარმოს ტექნოლოგიური სქემა</a:t>
            </a:r>
            <a:endParaRPr lang="en-US" sz="2400" b="1" dirty="0"/>
          </a:p>
        </p:txBody>
      </p:sp>
      <p:pic>
        <p:nvPicPr>
          <p:cNvPr id="7" name="Picture 6" descr="teqno sqema.PNG"/>
          <p:cNvPicPr>
            <a:picLocks noChangeAspect="1"/>
          </p:cNvPicPr>
          <p:nvPr/>
        </p:nvPicPr>
        <p:blipFill>
          <a:blip r:embed="rId2"/>
          <a:stretch>
            <a:fillRect/>
          </a:stretch>
        </p:blipFill>
        <p:spPr>
          <a:xfrm>
            <a:off x="3284473" y="970728"/>
            <a:ext cx="5772956" cy="58872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3241" y="269823"/>
            <a:ext cx="7824866" cy="461665"/>
          </a:xfrm>
          <a:prstGeom prst="rect">
            <a:avLst/>
          </a:prstGeom>
          <a:noFill/>
        </p:spPr>
        <p:txBody>
          <a:bodyPr wrap="square" rtlCol="0">
            <a:spAutoFit/>
          </a:bodyPr>
          <a:lstStyle/>
          <a:p>
            <a:pPr algn="ctr"/>
            <a:r>
              <a:rPr lang="ka-GE" sz="2400" b="1" dirty="0" smtClean="0"/>
              <a:t>ალტერნატიული ვარიანტები</a:t>
            </a:r>
            <a:endParaRPr lang="en-US" sz="2400" b="1" dirty="0"/>
          </a:p>
        </p:txBody>
      </p:sp>
      <p:sp>
        <p:nvSpPr>
          <p:cNvPr id="7" name="TextBox 6"/>
          <p:cNvSpPr txBox="1"/>
          <p:nvPr/>
        </p:nvSpPr>
        <p:spPr>
          <a:xfrm>
            <a:off x="794479" y="764500"/>
            <a:ext cx="4931764" cy="369332"/>
          </a:xfrm>
          <a:prstGeom prst="rect">
            <a:avLst/>
          </a:prstGeom>
          <a:noFill/>
        </p:spPr>
        <p:txBody>
          <a:bodyPr wrap="square" rtlCol="0">
            <a:spAutoFit/>
          </a:bodyPr>
          <a:lstStyle/>
          <a:p>
            <a:pPr algn="ctr"/>
            <a:r>
              <a:rPr lang="ka-GE" b="1" dirty="0" smtClean="0"/>
              <a:t>არაქმედების ალტერნატივა</a:t>
            </a:r>
            <a:endParaRPr lang="en-US" b="1" dirty="0"/>
          </a:p>
        </p:txBody>
      </p:sp>
      <p:sp>
        <p:nvSpPr>
          <p:cNvPr id="8" name="Rectangle 7"/>
          <p:cNvSpPr/>
          <p:nvPr/>
        </p:nvSpPr>
        <p:spPr>
          <a:xfrm>
            <a:off x="764499" y="1097792"/>
            <a:ext cx="10358204" cy="1200329"/>
          </a:xfrm>
          <a:prstGeom prst="rect">
            <a:avLst/>
          </a:prstGeom>
        </p:spPr>
        <p:txBody>
          <a:bodyPr wrap="square">
            <a:spAutoFit/>
          </a:bodyPr>
          <a:lstStyle/>
          <a:p>
            <a:pPr algn="just"/>
            <a:r>
              <a:rPr lang="ka-GE" dirty="0" smtClean="0"/>
              <a:t>ე.წ. ნულოვანი ვარიანტის განხილვით არ მოხდება ზემოქმედება ბუნებრივ გარემოზე, მაგრამ უარყოფითად აისახება სოცილურ–ეკონომიკურ გარემოზე და ინფრასტრუქტურაზე. დასაქმდება 35 ადამიანი და პროდუქციით მოამარაგებს რამოდენიმე სამშენებლო და (ან) სავაჭრო ორგანიზაციას. </a:t>
            </a:r>
            <a:endParaRPr lang="en-US" dirty="0"/>
          </a:p>
        </p:txBody>
      </p:sp>
      <p:sp>
        <p:nvSpPr>
          <p:cNvPr id="9" name="Rectangle 8"/>
          <p:cNvSpPr/>
          <p:nvPr/>
        </p:nvSpPr>
        <p:spPr>
          <a:xfrm>
            <a:off x="734518" y="2856426"/>
            <a:ext cx="10942820" cy="2308324"/>
          </a:xfrm>
          <a:prstGeom prst="rect">
            <a:avLst/>
          </a:prstGeom>
        </p:spPr>
        <p:txBody>
          <a:bodyPr wrap="square">
            <a:spAutoFit/>
          </a:bodyPr>
          <a:lstStyle/>
          <a:p>
            <a:pPr algn="just"/>
            <a:r>
              <a:rPr lang="ka-GE" dirty="0" smtClean="0"/>
              <a:t>საწარმოს განთავსების ადგილის შერჩევა მოხდა შემდეგი ფაქტორების გათვალისწინებით: - მიწის ნაკვეთი, რომელზედაც მოხდა საამქროს დაპროექტება არასასოფლო–სამეურნეო დანიშნულებისაა, ხელსაყრელია ტექნოლოგიური ხაზის მოსაწყობად, მთლიანად მობეტონებულია, და დეგრადირებულია. ხოლო საინჟინრო-გეოლოგიურმა შესწავლამ ცხადყო მისი საიმედობა. </a:t>
            </a:r>
          </a:p>
          <a:p>
            <a:pPr algn="just"/>
            <a:r>
              <a:rPr lang="ka-GE" dirty="0" smtClean="0"/>
              <a:t>საპროექტო ტერიტორია ახლოსაა გზატკეცილთან და სავარაუდო ნედლეულის მომწოდებელ საწარმოებთან. </a:t>
            </a:r>
          </a:p>
          <a:p>
            <a:pPr algn="just"/>
            <a:r>
              <a:rPr lang="ka-GE" dirty="0" smtClean="0"/>
              <a:t>ყოველგვარი საჭირო კომუნიკაციები (ელ. ენერგია, წყალი, კანალიზაცია), საავტომობილო და სარკინიგზო გზები უკვე მიყვანილია. </a:t>
            </a:r>
            <a:endParaRPr lang="en-US" dirty="0"/>
          </a:p>
        </p:txBody>
      </p:sp>
      <p:sp>
        <p:nvSpPr>
          <p:cNvPr id="10" name="TextBox 9"/>
          <p:cNvSpPr txBox="1"/>
          <p:nvPr/>
        </p:nvSpPr>
        <p:spPr>
          <a:xfrm>
            <a:off x="734517" y="2413417"/>
            <a:ext cx="4062334" cy="369332"/>
          </a:xfrm>
          <a:prstGeom prst="rect">
            <a:avLst/>
          </a:prstGeom>
          <a:noFill/>
        </p:spPr>
        <p:txBody>
          <a:bodyPr wrap="square" rtlCol="0">
            <a:spAutoFit/>
          </a:bodyPr>
          <a:lstStyle/>
          <a:p>
            <a:pPr algn="ctr"/>
            <a:r>
              <a:rPr lang="ka-GE" b="1" dirty="0" smtClean="0"/>
              <a:t>ადგილის ალტერნატივა</a:t>
            </a:r>
            <a:endParaRPr lang="en-US" b="1" dirty="0"/>
          </a:p>
        </p:txBody>
      </p:sp>
      <p:sp>
        <p:nvSpPr>
          <p:cNvPr id="11" name="Rectangle 10"/>
          <p:cNvSpPr/>
          <p:nvPr/>
        </p:nvSpPr>
        <p:spPr>
          <a:xfrm>
            <a:off x="749507" y="5493497"/>
            <a:ext cx="10702977" cy="923330"/>
          </a:xfrm>
          <a:prstGeom prst="rect">
            <a:avLst/>
          </a:prstGeom>
        </p:spPr>
        <p:txBody>
          <a:bodyPr wrap="square">
            <a:spAutoFit/>
          </a:bodyPr>
          <a:lstStyle/>
          <a:p>
            <a:r>
              <a:rPr lang="ka-GE" b="1" dirty="0" smtClean="0"/>
              <a:t>ტექნოლოგიური ალტერნატივების </a:t>
            </a:r>
            <a:r>
              <a:rPr lang="ka-GE" dirty="0" smtClean="0"/>
              <a:t>განხილვა არ მოხდა, რადგან „კავკას მეტალ“ – ს უკვე შეძენილი აქვს თანამედროვე ტექნოლოგიური დანადგარები, </a:t>
            </a:r>
            <a:r>
              <a:rPr lang="ka-GE" dirty="0" smtClean="0"/>
              <a:t>რომელიც </a:t>
            </a:r>
            <a:r>
              <a:rPr lang="ka-GE" dirty="0" smtClean="0"/>
              <a:t>მთლიანად უზრუნველყოფს საერთაშორისო სტანდარტის პროდუქციის წარმოებას. </a:t>
            </a:r>
            <a:endParaRPr lang="en-US"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1599</Words>
  <Application>Microsoft Office PowerPoint</Application>
  <PresentationFormat>Custom</PresentationFormat>
  <Paragraphs>121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Slide 3</vt:lpstr>
      <vt:lpstr>საწარმოს განთავსების ადგილი</vt:lpstr>
      <vt:lpstr>საკვლევი ტერიტორია</vt:lpstr>
      <vt:lpstr>Slide 6</vt:lpstr>
      <vt:lpstr>გამოყენებული ნედლეული და ტექნოლოგიური პროცესი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Asus</cp:lastModifiedBy>
  <cp:revision>99</cp:revision>
  <dcterms:created xsi:type="dcterms:W3CDTF">2019-02-16T13:37:12Z</dcterms:created>
  <dcterms:modified xsi:type="dcterms:W3CDTF">2020-04-16T12:59:31Z</dcterms:modified>
</cp:coreProperties>
</file>