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61" r:id="rId5"/>
    <p:sldId id="260" r:id="rId6"/>
    <p:sldId id="259" r:id="rId7"/>
    <p:sldId id="263" r:id="rId8"/>
    <p:sldId id="264" r:id="rId9"/>
    <p:sldId id="265" r:id="rId10"/>
    <p:sldId id="269" r:id="rId11"/>
    <p:sldId id="266" r:id="rId12"/>
    <p:sldId id="267" r:id="rId13"/>
    <p:sldId id="270" r:id="rId14"/>
    <p:sldId id="268" r:id="rId15"/>
    <p:sldId id="258"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88223-CBE2-4456-98C7-2CA58722EDD2}" type="doc">
      <dgm:prSet loTypeId="urn:microsoft.com/office/officeart/2005/8/layout/hProcess9" loCatId="process" qsTypeId="urn:microsoft.com/office/officeart/2005/8/quickstyle/3d5" qsCatId="3D" csTypeId="urn:microsoft.com/office/officeart/2005/8/colors/accent1_2" csCatId="accent1"/>
      <dgm:spPr/>
      <dgm:t>
        <a:bodyPr/>
        <a:lstStyle/>
        <a:p>
          <a:endParaRPr lang="en-US"/>
        </a:p>
      </dgm:t>
    </dgm:pt>
    <dgm:pt modelId="{08BFCF07-4EEB-4807-AB03-22800B0EDEFC}">
      <dgm:prSet/>
      <dgm:spPr/>
      <dgm:t>
        <a:bodyPr/>
        <a:lstStyle/>
        <a:p>
          <a:pPr rtl="0"/>
          <a:r>
            <a:rPr lang="ka-GE" b="1" dirty="0" smtClean="0"/>
            <a:t>კვამლის პირველადი შეგროვება და გაციება</a:t>
          </a:r>
          <a:endParaRPr lang="en-US" dirty="0"/>
        </a:p>
      </dgm:t>
    </dgm:pt>
    <dgm:pt modelId="{0A51720D-F096-4DCF-AD7B-930AECF98024}" type="parTrans" cxnId="{1A61B8A7-369D-4BC4-8517-07FE4EEA3B5C}">
      <dgm:prSet/>
      <dgm:spPr/>
      <dgm:t>
        <a:bodyPr/>
        <a:lstStyle/>
        <a:p>
          <a:endParaRPr lang="en-US"/>
        </a:p>
      </dgm:t>
    </dgm:pt>
    <dgm:pt modelId="{770578AF-5030-48B3-BF6B-86D3C5CE4FB5}" type="sibTrans" cxnId="{1A61B8A7-369D-4BC4-8517-07FE4EEA3B5C}">
      <dgm:prSet/>
      <dgm:spPr/>
      <dgm:t>
        <a:bodyPr/>
        <a:lstStyle/>
        <a:p>
          <a:endParaRPr lang="en-US"/>
        </a:p>
      </dgm:t>
    </dgm:pt>
    <dgm:pt modelId="{2493E989-A185-49D3-B7D0-FEA7487783C1}">
      <dgm:prSet/>
      <dgm:spPr/>
      <dgm:t>
        <a:bodyPr/>
        <a:lstStyle/>
        <a:p>
          <a:pPr rtl="0"/>
          <a:r>
            <a:rPr lang="ka-GE" b="1" dirty="0" smtClean="0"/>
            <a:t>ციცხვ-ღუმელის შემგროვებელი </a:t>
          </a:r>
          <a:r>
            <a:rPr lang="ka-GE" b="1" dirty="0" err="1" smtClean="0"/>
            <a:t>ზონტი</a:t>
          </a:r>
          <a:r>
            <a:rPr lang="ka-GE" b="1" dirty="0" smtClean="0"/>
            <a:t> (ამწოვი)</a:t>
          </a:r>
          <a:endParaRPr lang="en-US" dirty="0"/>
        </a:p>
      </dgm:t>
    </dgm:pt>
    <dgm:pt modelId="{8E59E586-EDB4-4493-8C04-9D8FC74C1C8F}" type="parTrans" cxnId="{133B95E8-2C69-4D0F-B2F6-27A0EF0BA06B}">
      <dgm:prSet/>
      <dgm:spPr/>
      <dgm:t>
        <a:bodyPr/>
        <a:lstStyle/>
        <a:p>
          <a:endParaRPr lang="en-US"/>
        </a:p>
      </dgm:t>
    </dgm:pt>
    <dgm:pt modelId="{E99E75F0-473A-4E85-8B74-164F5A54EA0C}" type="sibTrans" cxnId="{133B95E8-2C69-4D0F-B2F6-27A0EF0BA06B}">
      <dgm:prSet/>
      <dgm:spPr/>
      <dgm:t>
        <a:bodyPr/>
        <a:lstStyle/>
        <a:p>
          <a:endParaRPr lang="en-US"/>
        </a:p>
      </dgm:t>
    </dgm:pt>
    <dgm:pt modelId="{D3CAFF21-D227-4D31-A8FF-BA3484E944EE}">
      <dgm:prSet/>
      <dgm:spPr/>
      <dgm:t>
        <a:bodyPr/>
        <a:lstStyle/>
        <a:p>
          <a:pPr rtl="0"/>
          <a:r>
            <a:rPr lang="ka-GE" smtClean="0"/>
            <a:t>კვამლის მეორადი შეგროვება</a:t>
          </a:r>
          <a:endParaRPr lang="en-US"/>
        </a:p>
      </dgm:t>
    </dgm:pt>
    <dgm:pt modelId="{1EF02632-09D0-4868-9DEF-9F062316D537}" type="parTrans" cxnId="{BB409F1F-342B-443A-9DC3-CDBED3C55F10}">
      <dgm:prSet/>
      <dgm:spPr/>
      <dgm:t>
        <a:bodyPr/>
        <a:lstStyle/>
        <a:p>
          <a:endParaRPr lang="en-US"/>
        </a:p>
      </dgm:t>
    </dgm:pt>
    <dgm:pt modelId="{256DC115-7A9A-491E-9700-10772066A821}" type="sibTrans" cxnId="{BB409F1F-342B-443A-9DC3-CDBED3C55F10}">
      <dgm:prSet/>
      <dgm:spPr/>
      <dgm:t>
        <a:bodyPr/>
        <a:lstStyle/>
        <a:p>
          <a:endParaRPr lang="en-US"/>
        </a:p>
      </dgm:t>
    </dgm:pt>
    <dgm:pt modelId="{8C973F65-DC5C-4051-8A77-5AC903F1D8BE}">
      <dgm:prSet/>
      <dgm:spPr/>
      <dgm:t>
        <a:bodyPr/>
        <a:lstStyle/>
        <a:p>
          <a:pPr rtl="0"/>
          <a:r>
            <a:rPr lang="ka-GE" dirty="0" smtClean="0"/>
            <a:t>კვამლმწოვი</a:t>
          </a:r>
          <a:endParaRPr lang="en-US" dirty="0"/>
        </a:p>
      </dgm:t>
    </dgm:pt>
    <dgm:pt modelId="{E862943B-5058-48DF-B74E-7FFDD4E8084F}" type="parTrans" cxnId="{BCEBB9E4-B4F8-4AC9-8013-6518887FBEA6}">
      <dgm:prSet/>
      <dgm:spPr/>
      <dgm:t>
        <a:bodyPr/>
        <a:lstStyle/>
        <a:p>
          <a:endParaRPr lang="en-US"/>
        </a:p>
      </dgm:t>
    </dgm:pt>
    <dgm:pt modelId="{DEAE0F9D-5359-40D8-ACD7-B91D715C11F1}" type="sibTrans" cxnId="{BCEBB9E4-B4F8-4AC9-8013-6518887FBEA6}">
      <dgm:prSet/>
      <dgm:spPr/>
      <dgm:t>
        <a:bodyPr/>
        <a:lstStyle/>
        <a:p>
          <a:endParaRPr lang="en-US"/>
        </a:p>
      </dgm:t>
    </dgm:pt>
    <dgm:pt modelId="{F3D70160-5F09-45C6-9683-DD17311A70FC}">
      <dgm:prSet/>
      <dgm:spPr/>
      <dgm:t>
        <a:bodyPr/>
        <a:lstStyle/>
        <a:p>
          <a:pPr rtl="0"/>
          <a:r>
            <a:rPr lang="ka-GE" smtClean="0"/>
            <a:t>საკვამლე მილი</a:t>
          </a:r>
          <a:endParaRPr lang="en-US"/>
        </a:p>
      </dgm:t>
    </dgm:pt>
    <dgm:pt modelId="{E5EA5099-2D64-432D-B738-459740E43ED1}" type="parTrans" cxnId="{1C93AA5D-EA16-455C-9330-F2820A8244D5}">
      <dgm:prSet/>
      <dgm:spPr/>
      <dgm:t>
        <a:bodyPr/>
        <a:lstStyle/>
        <a:p>
          <a:endParaRPr lang="en-US"/>
        </a:p>
      </dgm:t>
    </dgm:pt>
    <dgm:pt modelId="{948AB154-F33B-4D02-B71F-EB6C0B0C37C5}" type="sibTrans" cxnId="{1C93AA5D-EA16-455C-9330-F2820A8244D5}">
      <dgm:prSet/>
      <dgm:spPr/>
      <dgm:t>
        <a:bodyPr/>
        <a:lstStyle/>
        <a:p>
          <a:endParaRPr lang="en-US"/>
        </a:p>
      </dgm:t>
    </dgm:pt>
    <dgm:pt modelId="{4AE1E814-F086-4F1B-B863-E533A0970B17}">
      <dgm:prSet/>
      <dgm:spPr/>
      <dgm:t>
        <a:bodyPr/>
        <a:lstStyle/>
        <a:p>
          <a:pPr rtl="0"/>
          <a:r>
            <a:rPr lang="ka-GE" smtClean="0"/>
            <a:t>მტვრის ტრანსპორტირება</a:t>
          </a:r>
          <a:endParaRPr lang="en-US"/>
        </a:p>
      </dgm:t>
    </dgm:pt>
    <dgm:pt modelId="{26166003-21E7-4F90-A360-A4C37F5AE919}" type="parTrans" cxnId="{04AB4080-05C1-4342-A8B3-499E3252010F}">
      <dgm:prSet/>
      <dgm:spPr/>
      <dgm:t>
        <a:bodyPr/>
        <a:lstStyle/>
        <a:p>
          <a:endParaRPr lang="en-US"/>
        </a:p>
      </dgm:t>
    </dgm:pt>
    <dgm:pt modelId="{1AF8AA59-64C0-433D-B3C0-5709BEFA6FD7}" type="sibTrans" cxnId="{04AB4080-05C1-4342-A8B3-499E3252010F}">
      <dgm:prSet/>
      <dgm:spPr/>
      <dgm:t>
        <a:bodyPr/>
        <a:lstStyle/>
        <a:p>
          <a:endParaRPr lang="en-US"/>
        </a:p>
      </dgm:t>
    </dgm:pt>
    <dgm:pt modelId="{0080AF21-AAA8-4313-A5A5-1A822F57C6C0}" type="pres">
      <dgm:prSet presAssocID="{B5988223-CBE2-4456-98C7-2CA58722EDD2}" presName="CompostProcess" presStyleCnt="0">
        <dgm:presLayoutVars>
          <dgm:dir/>
          <dgm:resizeHandles val="exact"/>
        </dgm:presLayoutVars>
      </dgm:prSet>
      <dgm:spPr/>
    </dgm:pt>
    <dgm:pt modelId="{223C68F4-4EE2-4F74-86DF-F9925F0D8022}" type="pres">
      <dgm:prSet presAssocID="{B5988223-CBE2-4456-98C7-2CA58722EDD2}" presName="arrow" presStyleLbl="bgShp" presStyleIdx="0" presStyleCnt="1"/>
      <dgm:spPr/>
    </dgm:pt>
    <dgm:pt modelId="{AB4B2C9C-DF08-423A-BE86-BD5D050E2E3F}" type="pres">
      <dgm:prSet presAssocID="{B5988223-CBE2-4456-98C7-2CA58722EDD2}" presName="linearProcess" presStyleCnt="0"/>
      <dgm:spPr/>
    </dgm:pt>
    <dgm:pt modelId="{04AA018D-F22F-4E37-91E4-824A756D4580}" type="pres">
      <dgm:prSet presAssocID="{08BFCF07-4EEB-4807-AB03-22800B0EDEFC}" presName="textNode" presStyleLbl="node1" presStyleIdx="0" presStyleCnt="6">
        <dgm:presLayoutVars>
          <dgm:bulletEnabled val="1"/>
        </dgm:presLayoutVars>
      </dgm:prSet>
      <dgm:spPr/>
    </dgm:pt>
    <dgm:pt modelId="{22F4A4D3-0120-48E7-ADB9-2B2CF209EB14}" type="pres">
      <dgm:prSet presAssocID="{770578AF-5030-48B3-BF6B-86D3C5CE4FB5}" presName="sibTrans" presStyleCnt="0"/>
      <dgm:spPr/>
    </dgm:pt>
    <dgm:pt modelId="{9FD5DD18-928B-4805-B3BA-586277CF48FB}" type="pres">
      <dgm:prSet presAssocID="{2493E989-A185-49D3-B7D0-FEA7487783C1}" presName="textNode" presStyleLbl="node1" presStyleIdx="1" presStyleCnt="6">
        <dgm:presLayoutVars>
          <dgm:bulletEnabled val="1"/>
        </dgm:presLayoutVars>
      </dgm:prSet>
      <dgm:spPr/>
    </dgm:pt>
    <dgm:pt modelId="{903FDF95-06E3-4764-9460-014FBA3C49C6}" type="pres">
      <dgm:prSet presAssocID="{E99E75F0-473A-4E85-8B74-164F5A54EA0C}" presName="sibTrans" presStyleCnt="0"/>
      <dgm:spPr/>
    </dgm:pt>
    <dgm:pt modelId="{44EF7D1B-D8F3-4DE2-8093-1AAB09221520}" type="pres">
      <dgm:prSet presAssocID="{D3CAFF21-D227-4D31-A8FF-BA3484E944EE}" presName="textNode" presStyleLbl="node1" presStyleIdx="2" presStyleCnt="6">
        <dgm:presLayoutVars>
          <dgm:bulletEnabled val="1"/>
        </dgm:presLayoutVars>
      </dgm:prSet>
      <dgm:spPr/>
    </dgm:pt>
    <dgm:pt modelId="{F3A47DDE-9490-4A10-806A-8EE4F05A7080}" type="pres">
      <dgm:prSet presAssocID="{256DC115-7A9A-491E-9700-10772066A821}" presName="sibTrans" presStyleCnt="0"/>
      <dgm:spPr/>
    </dgm:pt>
    <dgm:pt modelId="{C9D5CCDF-1D7A-4E8A-B917-F0CFD0FEB09C}" type="pres">
      <dgm:prSet presAssocID="{8C973F65-DC5C-4051-8A77-5AC903F1D8BE}" presName="textNode" presStyleLbl="node1" presStyleIdx="3" presStyleCnt="6">
        <dgm:presLayoutVars>
          <dgm:bulletEnabled val="1"/>
        </dgm:presLayoutVars>
      </dgm:prSet>
      <dgm:spPr/>
    </dgm:pt>
    <dgm:pt modelId="{6ACCACA6-C73B-4333-9965-5A87C3D20D39}" type="pres">
      <dgm:prSet presAssocID="{DEAE0F9D-5359-40D8-ACD7-B91D715C11F1}" presName="sibTrans" presStyleCnt="0"/>
      <dgm:spPr/>
    </dgm:pt>
    <dgm:pt modelId="{6D9E42B6-0544-4CC3-AB61-4DFFCF070B96}" type="pres">
      <dgm:prSet presAssocID="{F3D70160-5F09-45C6-9683-DD17311A70FC}" presName="textNode" presStyleLbl="node1" presStyleIdx="4" presStyleCnt="6">
        <dgm:presLayoutVars>
          <dgm:bulletEnabled val="1"/>
        </dgm:presLayoutVars>
      </dgm:prSet>
      <dgm:spPr/>
    </dgm:pt>
    <dgm:pt modelId="{E30FAFA3-7309-4EAF-B6B2-4D8F2F6B28AE}" type="pres">
      <dgm:prSet presAssocID="{948AB154-F33B-4D02-B71F-EB6C0B0C37C5}" presName="sibTrans" presStyleCnt="0"/>
      <dgm:spPr/>
    </dgm:pt>
    <dgm:pt modelId="{A61BB39D-F1D1-4C86-A98F-FA54286DB990}" type="pres">
      <dgm:prSet presAssocID="{4AE1E814-F086-4F1B-B863-E533A0970B17}" presName="textNode" presStyleLbl="node1" presStyleIdx="5" presStyleCnt="6">
        <dgm:presLayoutVars>
          <dgm:bulletEnabled val="1"/>
        </dgm:presLayoutVars>
      </dgm:prSet>
      <dgm:spPr/>
    </dgm:pt>
  </dgm:ptLst>
  <dgm:cxnLst>
    <dgm:cxn modelId="{8EA17904-040F-445F-9FC4-BBEC208039C5}" type="presOf" srcId="{F3D70160-5F09-45C6-9683-DD17311A70FC}" destId="{6D9E42B6-0544-4CC3-AB61-4DFFCF070B96}" srcOrd="0" destOrd="0" presId="urn:microsoft.com/office/officeart/2005/8/layout/hProcess9"/>
    <dgm:cxn modelId="{62A2E27A-0188-4B1E-ABF8-9BA6A659A3D9}" type="presOf" srcId="{08BFCF07-4EEB-4807-AB03-22800B0EDEFC}" destId="{04AA018D-F22F-4E37-91E4-824A756D4580}" srcOrd="0" destOrd="0" presId="urn:microsoft.com/office/officeart/2005/8/layout/hProcess9"/>
    <dgm:cxn modelId="{04AB4080-05C1-4342-A8B3-499E3252010F}" srcId="{B5988223-CBE2-4456-98C7-2CA58722EDD2}" destId="{4AE1E814-F086-4F1B-B863-E533A0970B17}" srcOrd="5" destOrd="0" parTransId="{26166003-21E7-4F90-A360-A4C37F5AE919}" sibTransId="{1AF8AA59-64C0-433D-B3C0-5709BEFA6FD7}"/>
    <dgm:cxn modelId="{4766211C-5717-4C26-AA59-58B0503CA6A4}" type="presOf" srcId="{2493E989-A185-49D3-B7D0-FEA7487783C1}" destId="{9FD5DD18-928B-4805-B3BA-586277CF48FB}" srcOrd="0" destOrd="0" presId="urn:microsoft.com/office/officeart/2005/8/layout/hProcess9"/>
    <dgm:cxn modelId="{133B95E8-2C69-4D0F-B2F6-27A0EF0BA06B}" srcId="{B5988223-CBE2-4456-98C7-2CA58722EDD2}" destId="{2493E989-A185-49D3-B7D0-FEA7487783C1}" srcOrd="1" destOrd="0" parTransId="{8E59E586-EDB4-4493-8C04-9D8FC74C1C8F}" sibTransId="{E99E75F0-473A-4E85-8B74-164F5A54EA0C}"/>
    <dgm:cxn modelId="{BB409F1F-342B-443A-9DC3-CDBED3C55F10}" srcId="{B5988223-CBE2-4456-98C7-2CA58722EDD2}" destId="{D3CAFF21-D227-4D31-A8FF-BA3484E944EE}" srcOrd="2" destOrd="0" parTransId="{1EF02632-09D0-4868-9DEF-9F062316D537}" sibTransId="{256DC115-7A9A-491E-9700-10772066A821}"/>
    <dgm:cxn modelId="{1A61B8A7-369D-4BC4-8517-07FE4EEA3B5C}" srcId="{B5988223-CBE2-4456-98C7-2CA58722EDD2}" destId="{08BFCF07-4EEB-4807-AB03-22800B0EDEFC}" srcOrd="0" destOrd="0" parTransId="{0A51720D-F096-4DCF-AD7B-930AECF98024}" sibTransId="{770578AF-5030-48B3-BF6B-86D3C5CE4FB5}"/>
    <dgm:cxn modelId="{1AAAD4BE-B95B-4163-8669-4670033C6389}" type="presOf" srcId="{8C973F65-DC5C-4051-8A77-5AC903F1D8BE}" destId="{C9D5CCDF-1D7A-4E8A-B917-F0CFD0FEB09C}" srcOrd="0" destOrd="0" presId="urn:microsoft.com/office/officeart/2005/8/layout/hProcess9"/>
    <dgm:cxn modelId="{BCEBB9E4-B4F8-4AC9-8013-6518887FBEA6}" srcId="{B5988223-CBE2-4456-98C7-2CA58722EDD2}" destId="{8C973F65-DC5C-4051-8A77-5AC903F1D8BE}" srcOrd="3" destOrd="0" parTransId="{E862943B-5058-48DF-B74E-7FFDD4E8084F}" sibTransId="{DEAE0F9D-5359-40D8-ACD7-B91D715C11F1}"/>
    <dgm:cxn modelId="{BEBB7126-5BD8-4EF9-8500-0470A393B9E8}" type="presOf" srcId="{B5988223-CBE2-4456-98C7-2CA58722EDD2}" destId="{0080AF21-AAA8-4313-A5A5-1A822F57C6C0}" srcOrd="0" destOrd="0" presId="urn:microsoft.com/office/officeart/2005/8/layout/hProcess9"/>
    <dgm:cxn modelId="{1C93AA5D-EA16-455C-9330-F2820A8244D5}" srcId="{B5988223-CBE2-4456-98C7-2CA58722EDD2}" destId="{F3D70160-5F09-45C6-9683-DD17311A70FC}" srcOrd="4" destOrd="0" parTransId="{E5EA5099-2D64-432D-B738-459740E43ED1}" sibTransId="{948AB154-F33B-4D02-B71F-EB6C0B0C37C5}"/>
    <dgm:cxn modelId="{870D7585-0E5F-4AA9-AFFB-3F0A2CA2AAB0}" type="presOf" srcId="{D3CAFF21-D227-4D31-A8FF-BA3484E944EE}" destId="{44EF7D1B-D8F3-4DE2-8093-1AAB09221520}" srcOrd="0" destOrd="0" presId="urn:microsoft.com/office/officeart/2005/8/layout/hProcess9"/>
    <dgm:cxn modelId="{E0E2113D-873B-4865-8C6C-FC60B7581AAE}" type="presOf" srcId="{4AE1E814-F086-4F1B-B863-E533A0970B17}" destId="{A61BB39D-F1D1-4C86-A98F-FA54286DB990}" srcOrd="0" destOrd="0" presId="urn:microsoft.com/office/officeart/2005/8/layout/hProcess9"/>
    <dgm:cxn modelId="{3F93272B-A3AE-40EA-B92E-B40E019CAA76}" type="presParOf" srcId="{0080AF21-AAA8-4313-A5A5-1A822F57C6C0}" destId="{223C68F4-4EE2-4F74-86DF-F9925F0D8022}" srcOrd="0" destOrd="0" presId="urn:microsoft.com/office/officeart/2005/8/layout/hProcess9"/>
    <dgm:cxn modelId="{7F848748-822A-423F-B9C5-AC17DC10502D}" type="presParOf" srcId="{0080AF21-AAA8-4313-A5A5-1A822F57C6C0}" destId="{AB4B2C9C-DF08-423A-BE86-BD5D050E2E3F}" srcOrd="1" destOrd="0" presId="urn:microsoft.com/office/officeart/2005/8/layout/hProcess9"/>
    <dgm:cxn modelId="{C6426EE2-C287-4DA2-A0F9-86F0B0C542F0}" type="presParOf" srcId="{AB4B2C9C-DF08-423A-BE86-BD5D050E2E3F}" destId="{04AA018D-F22F-4E37-91E4-824A756D4580}" srcOrd="0" destOrd="0" presId="urn:microsoft.com/office/officeart/2005/8/layout/hProcess9"/>
    <dgm:cxn modelId="{AF796565-22BC-418F-91DD-DE4C7014D6C1}" type="presParOf" srcId="{AB4B2C9C-DF08-423A-BE86-BD5D050E2E3F}" destId="{22F4A4D3-0120-48E7-ADB9-2B2CF209EB14}" srcOrd="1" destOrd="0" presId="urn:microsoft.com/office/officeart/2005/8/layout/hProcess9"/>
    <dgm:cxn modelId="{6DC347FF-1E3C-4AF8-BAEB-C75D414654DF}" type="presParOf" srcId="{AB4B2C9C-DF08-423A-BE86-BD5D050E2E3F}" destId="{9FD5DD18-928B-4805-B3BA-586277CF48FB}" srcOrd="2" destOrd="0" presId="urn:microsoft.com/office/officeart/2005/8/layout/hProcess9"/>
    <dgm:cxn modelId="{74620508-C4CB-4B37-BE17-D2F61EFB9867}" type="presParOf" srcId="{AB4B2C9C-DF08-423A-BE86-BD5D050E2E3F}" destId="{903FDF95-06E3-4764-9460-014FBA3C49C6}" srcOrd="3" destOrd="0" presId="urn:microsoft.com/office/officeart/2005/8/layout/hProcess9"/>
    <dgm:cxn modelId="{7CE4E87D-2F2E-4DA8-8EDD-CC1494582592}" type="presParOf" srcId="{AB4B2C9C-DF08-423A-BE86-BD5D050E2E3F}" destId="{44EF7D1B-D8F3-4DE2-8093-1AAB09221520}" srcOrd="4" destOrd="0" presId="urn:microsoft.com/office/officeart/2005/8/layout/hProcess9"/>
    <dgm:cxn modelId="{9627D73C-49D9-4AC8-B8C6-21CC9860D459}" type="presParOf" srcId="{AB4B2C9C-DF08-423A-BE86-BD5D050E2E3F}" destId="{F3A47DDE-9490-4A10-806A-8EE4F05A7080}" srcOrd="5" destOrd="0" presId="urn:microsoft.com/office/officeart/2005/8/layout/hProcess9"/>
    <dgm:cxn modelId="{03A73CDF-9642-4F1D-B2E6-3129D23244AF}" type="presParOf" srcId="{AB4B2C9C-DF08-423A-BE86-BD5D050E2E3F}" destId="{C9D5CCDF-1D7A-4E8A-B917-F0CFD0FEB09C}" srcOrd="6" destOrd="0" presId="urn:microsoft.com/office/officeart/2005/8/layout/hProcess9"/>
    <dgm:cxn modelId="{38CD70E5-9CF1-4A96-8AFA-A10D9E0B51BE}" type="presParOf" srcId="{AB4B2C9C-DF08-423A-BE86-BD5D050E2E3F}" destId="{6ACCACA6-C73B-4333-9965-5A87C3D20D39}" srcOrd="7" destOrd="0" presId="urn:microsoft.com/office/officeart/2005/8/layout/hProcess9"/>
    <dgm:cxn modelId="{EB1DA6A9-5703-443A-95EE-D5BA7DF5CBB1}" type="presParOf" srcId="{AB4B2C9C-DF08-423A-BE86-BD5D050E2E3F}" destId="{6D9E42B6-0544-4CC3-AB61-4DFFCF070B96}" srcOrd="8" destOrd="0" presId="urn:microsoft.com/office/officeart/2005/8/layout/hProcess9"/>
    <dgm:cxn modelId="{BD72B62A-9C4F-46D2-8184-64FC603B7ECD}" type="presParOf" srcId="{AB4B2C9C-DF08-423A-BE86-BD5D050E2E3F}" destId="{E30FAFA3-7309-4EAF-B6B2-4D8F2F6B28AE}" srcOrd="9" destOrd="0" presId="urn:microsoft.com/office/officeart/2005/8/layout/hProcess9"/>
    <dgm:cxn modelId="{7625E9CF-93A8-4DD4-AC61-88D72E37CF80}" type="presParOf" srcId="{AB4B2C9C-DF08-423A-BE86-BD5D050E2E3F}" destId="{A61BB39D-F1D1-4C86-A98F-FA54286DB990}"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C68F4-4EE2-4F74-86DF-F9925F0D8022}">
      <dsp:nvSpPr>
        <dsp:cNvPr id="0" name=""/>
        <dsp:cNvSpPr/>
      </dsp:nvSpPr>
      <dsp:spPr>
        <a:xfrm>
          <a:off x="698372" y="0"/>
          <a:ext cx="7914894" cy="3288454"/>
        </a:xfrm>
        <a:prstGeom prst="rightArrow">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04AA018D-F22F-4E37-91E4-824A756D4580}">
      <dsp:nvSpPr>
        <dsp:cNvPr id="0" name=""/>
        <dsp:cNvSpPr/>
      </dsp:nvSpPr>
      <dsp:spPr>
        <a:xfrm>
          <a:off x="2557" y="986536"/>
          <a:ext cx="1489043" cy="1315381"/>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ka-GE" sz="1200" b="1" kern="1200" dirty="0" smtClean="0"/>
            <a:t>კვამლის პირველადი შეგროვება და გაციება</a:t>
          </a:r>
          <a:endParaRPr lang="en-US" sz="1200" kern="1200" dirty="0"/>
        </a:p>
      </dsp:txBody>
      <dsp:txXfrm>
        <a:off x="66769" y="1050748"/>
        <a:ext cx="1360619" cy="1186957"/>
      </dsp:txXfrm>
    </dsp:sp>
    <dsp:sp modelId="{9FD5DD18-928B-4805-B3BA-586277CF48FB}">
      <dsp:nvSpPr>
        <dsp:cNvPr id="0" name=""/>
        <dsp:cNvSpPr/>
      </dsp:nvSpPr>
      <dsp:spPr>
        <a:xfrm>
          <a:off x="1566053" y="986536"/>
          <a:ext cx="1489043" cy="1315381"/>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ka-GE" sz="1200" b="1" kern="1200" dirty="0" smtClean="0"/>
            <a:t>ციცხვ-ღუმელის შემგროვებელი </a:t>
          </a:r>
          <a:r>
            <a:rPr lang="ka-GE" sz="1200" b="1" kern="1200" dirty="0" err="1" smtClean="0"/>
            <a:t>ზონტი</a:t>
          </a:r>
          <a:r>
            <a:rPr lang="ka-GE" sz="1200" b="1" kern="1200" dirty="0" smtClean="0"/>
            <a:t> (ამწოვი)</a:t>
          </a:r>
          <a:endParaRPr lang="en-US" sz="1200" kern="1200" dirty="0"/>
        </a:p>
      </dsp:txBody>
      <dsp:txXfrm>
        <a:off x="1630265" y="1050748"/>
        <a:ext cx="1360619" cy="1186957"/>
      </dsp:txXfrm>
    </dsp:sp>
    <dsp:sp modelId="{44EF7D1B-D8F3-4DE2-8093-1AAB09221520}">
      <dsp:nvSpPr>
        <dsp:cNvPr id="0" name=""/>
        <dsp:cNvSpPr/>
      </dsp:nvSpPr>
      <dsp:spPr>
        <a:xfrm>
          <a:off x="3129549" y="986536"/>
          <a:ext cx="1489043" cy="1315381"/>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ka-GE" sz="1200" kern="1200" smtClean="0"/>
            <a:t>კვამლის მეორადი შეგროვება</a:t>
          </a:r>
          <a:endParaRPr lang="en-US" sz="1200" kern="1200"/>
        </a:p>
      </dsp:txBody>
      <dsp:txXfrm>
        <a:off x="3193761" y="1050748"/>
        <a:ext cx="1360619" cy="1186957"/>
      </dsp:txXfrm>
    </dsp:sp>
    <dsp:sp modelId="{C9D5CCDF-1D7A-4E8A-B917-F0CFD0FEB09C}">
      <dsp:nvSpPr>
        <dsp:cNvPr id="0" name=""/>
        <dsp:cNvSpPr/>
      </dsp:nvSpPr>
      <dsp:spPr>
        <a:xfrm>
          <a:off x="4693046" y="986536"/>
          <a:ext cx="1489043" cy="1315381"/>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ka-GE" sz="1200" kern="1200" dirty="0" smtClean="0"/>
            <a:t>კვამლმწოვი</a:t>
          </a:r>
          <a:endParaRPr lang="en-US" sz="1200" kern="1200" dirty="0"/>
        </a:p>
      </dsp:txBody>
      <dsp:txXfrm>
        <a:off x="4757258" y="1050748"/>
        <a:ext cx="1360619" cy="1186957"/>
      </dsp:txXfrm>
    </dsp:sp>
    <dsp:sp modelId="{6D9E42B6-0544-4CC3-AB61-4DFFCF070B96}">
      <dsp:nvSpPr>
        <dsp:cNvPr id="0" name=""/>
        <dsp:cNvSpPr/>
      </dsp:nvSpPr>
      <dsp:spPr>
        <a:xfrm>
          <a:off x="6256542" y="986536"/>
          <a:ext cx="1489043" cy="1315381"/>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ka-GE" sz="1200" kern="1200" smtClean="0"/>
            <a:t>საკვამლე მილი</a:t>
          </a:r>
          <a:endParaRPr lang="en-US" sz="1200" kern="1200"/>
        </a:p>
      </dsp:txBody>
      <dsp:txXfrm>
        <a:off x="6320754" y="1050748"/>
        <a:ext cx="1360619" cy="1186957"/>
      </dsp:txXfrm>
    </dsp:sp>
    <dsp:sp modelId="{A61BB39D-F1D1-4C86-A98F-FA54286DB990}">
      <dsp:nvSpPr>
        <dsp:cNvPr id="0" name=""/>
        <dsp:cNvSpPr/>
      </dsp:nvSpPr>
      <dsp:spPr>
        <a:xfrm>
          <a:off x="7820038" y="986536"/>
          <a:ext cx="1489043" cy="1315381"/>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ka-GE" sz="1200" kern="1200" smtClean="0"/>
            <a:t>მტვრის ტრანსპორტირება</a:t>
          </a:r>
          <a:endParaRPr lang="en-US" sz="1200" kern="1200"/>
        </a:p>
      </dsp:txBody>
      <dsp:txXfrm>
        <a:off x="7884250" y="1050748"/>
        <a:ext cx="1360619" cy="11869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DE0E13-FD12-4BC4-8C2E-54E1D2BC701D}"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44BC3-75CE-40D7-9A7F-8DBE0C63F43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5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DE0E13-FD12-4BC4-8C2E-54E1D2BC701D}"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44BC3-75CE-40D7-9A7F-8DBE0C63F43F}" type="slidenum">
              <a:rPr lang="en-US" smtClean="0"/>
              <a:t>‹#›</a:t>
            </a:fld>
            <a:endParaRPr lang="en-US"/>
          </a:p>
        </p:txBody>
      </p:sp>
    </p:spTree>
    <p:extLst>
      <p:ext uri="{BB962C8B-B14F-4D97-AF65-F5344CB8AC3E}">
        <p14:creationId xmlns:p14="http://schemas.microsoft.com/office/powerpoint/2010/main" val="185549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DE0E13-FD12-4BC4-8C2E-54E1D2BC701D}"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44BC3-75CE-40D7-9A7F-8DBE0C63F43F}" type="slidenum">
              <a:rPr lang="en-US" smtClean="0"/>
              <a:t>‹#›</a:t>
            </a:fld>
            <a:endParaRPr lang="en-US"/>
          </a:p>
        </p:txBody>
      </p:sp>
    </p:spTree>
    <p:extLst>
      <p:ext uri="{BB962C8B-B14F-4D97-AF65-F5344CB8AC3E}">
        <p14:creationId xmlns:p14="http://schemas.microsoft.com/office/powerpoint/2010/main" val="249788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DE0E13-FD12-4BC4-8C2E-54E1D2BC701D}"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44BC3-75CE-40D7-9A7F-8DBE0C63F43F}" type="slidenum">
              <a:rPr lang="en-US" smtClean="0"/>
              <a:t>‹#›</a:t>
            </a:fld>
            <a:endParaRPr lang="en-US"/>
          </a:p>
        </p:txBody>
      </p:sp>
    </p:spTree>
    <p:extLst>
      <p:ext uri="{BB962C8B-B14F-4D97-AF65-F5344CB8AC3E}">
        <p14:creationId xmlns:p14="http://schemas.microsoft.com/office/powerpoint/2010/main" val="429208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DE0E13-FD12-4BC4-8C2E-54E1D2BC701D}"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44BC3-75CE-40D7-9A7F-8DBE0C63F43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DE0E13-FD12-4BC4-8C2E-54E1D2BC701D}"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44BC3-75CE-40D7-9A7F-8DBE0C63F43F}" type="slidenum">
              <a:rPr lang="en-US" smtClean="0"/>
              <a:t>‹#›</a:t>
            </a:fld>
            <a:endParaRPr lang="en-US"/>
          </a:p>
        </p:txBody>
      </p:sp>
    </p:spTree>
    <p:extLst>
      <p:ext uri="{BB962C8B-B14F-4D97-AF65-F5344CB8AC3E}">
        <p14:creationId xmlns:p14="http://schemas.microsoft.com/office/powerpoint/2010/main" val="274136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DE0E13-FD12-4BC4-8C2E-54E1D2BC701D}"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44BC3-75CE-40D7-9A7F-8DBE0C63F43F}" type="slidenum">
              <a:rPr lang="en-US" smtClean="0"/>
              <a:t>‹#›</a:t>
            </a:fld>
            <a:endParaRPr lang="en-US"/>
          </a:p>
        </p:txBody>
      </p:sp>
    </p:spTree>
    <p:extLst>
      <p:ext uri="{BB962C8B-B14F-4D97-AF65-F5344CB8AC3E}">
        <p14:creationId xmlns:p14="http://schemas.microsoft.com/office/powerpoint/2010/main" val="23266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DE0E13-FD12-4BC4-8C2E-54E1D2BC701D}"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44BC3-75CE-40D7-9A7F-8DBE0C63F43F}" type="slidenum">
              <a:rPr lang="en-US" smtClean="0"/>
              <a:t>‹#›</a:t>
            </a:fld>
            <a:endParaRPr lang="en-US"/>
          </a:p>
        </p:txBody>
      </p:sp>
    </p:spTree>
    <p:extLst>
      <p:ext uri="{BB962C8B-B14F-4D97-AF65-F5344CB8AC3E}">
        <p14:creationId xmlns:p14="http://schemas.microsoft.com/office/powerpoint/2010/main" val="254221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DE0E13-FD12-4BC4-8C2E-54E1D2BC701D}" type="datetimeFigureOut">
              <a:rPr lang="en-US" smtClean="0"/>
              <a:t>4/7/2020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0444BC3-75CE-40D7-9A7F-8DBE0C63F43F}" type="slidenum">
              <a:rPr lang="en-US" smtClean="0"/>
              <a:t>‹#›</a:t>
            </a:fld>
            <a:endParaRPr lang="en-US"/>
          </a:p>
        </p:txBody>
      </p:sp>
    </p:spTree>
    <p:extLst>
      <p:ext uri="{BB962C8B-B14F-4D97-AF65-F5344CB8AC3E}">
        <p14:creationId xmlns:p14="http://schemas.microsoft.com/office/powerpoint/2010/main" val="254506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DE0E13-FD12-4BC4-8C2E-54E1D2BC701D}" type="datetimeFigureOut">
              <a:rPr lang="en-US" smtClean="0"/>
              <a:t>4/7/2020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444BC3-75CE-40D7-9A7F-8DBE0C63F43F}" type="slidenum">
              <a:rPr lang="en-US" smtClean="0"/>
              <a:t>‹#›</a:t>
            </a:fld>
            <a:endParaRPr lang="en-US"/>
          </a:p>
        </p:txBody>
      </p:sp>
    </p:spTree>
    <p:extLst>
      <p:ext uri="{BB962C8B-B14F-4D97-AF65-F5344CB8AC3E}">
        <p14:creationId xmlns:p14="http://schemas.microsoft.com/office/powerpoint/2010/main" val="206571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E0E13-FD12-4BC4-8C2E-54E1D2BC701D}"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44BC3-75CE-40D7-9A7F-8DBE0C63F43F}" type="slidenum">
              <a:rPr lang="en-US" smtClean="0"/>
              <a:t>‹#›</a:t>
            </a:fld>
            <a:endParaRPr lang="en-US"/>
          </a:p>
        </p:txBody>
      </p:sp>
    </p:spTree>
    <p:extLst>
      <p:ext uri="{BB962C8B-B14F-4D97-AF65-F5344CB8AC3E}">
        <p14:creationId xmlns:p14="http://schemas.microsoft.com/office/powerpoint/2010/main" val="378490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DE0E13-FD12-4BC4-8C2E-54E1D2BC701D}" type="datetimeFigureOut">
              <a:rPr lang="en-US" smtClean="0"/>
              <a:t>4/7/2020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444BC3-75CE-40D7-9A7F-8DBE0C63F43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3041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www.facebook.com/gammaconsultingGeorgia" TargetMode="External"/><Relationship Id="rId4" Type="http://schemas.openxmlformats.org/officeDocument/2006/relationships/hyperlink" Target="mailto:zmgreen@gamma.g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www.facebook.com/gammaconsultingGeorgia" TargetMode="External"/><Relationship Id="rId4" Type="http://schemas.openxmlformats.org/officeDocument/2006/relationships/hyperlink" Target="mailto:zmgreen@gamma.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2242868"/>
            <a:ext cx="10055629" cy="1478395"/>
          </a:xfrm>
        </p:spPr>
        <p:txBody>
          <a:bodyPr>
            <a:normAutofit/>
          </a:bodyPr>
          <a:lstStyle/>
          <a:p>
            <a:pPr algn="ctr"/>
            <a:r>
              <a:rPr lang="ka-GE" sz="3200" b="1" dirty="0">
                <a:solidFill>
                  <a:schemeClr val="tx1"/>
                </a:solidFill>
              </a:rPr>
              <a:t>მეტალურგიული საწარმოს ექსპლუატაციის პირობების ცვლილება (სილიკომანგანუმის სადნობი საამქროს მოწყობა და ექსპლუატაცია)</a:t>
            </a:r>
            <a:endParaRPr lang="en-US" sz="3200" b="1" dirty="0">
              <a:solidFill>
                <a:schemeClr val="tx1"/>
              </a:solidFill>
            </a:endParaRPr>
          </a:p>
        </p:txBody>
      </p:sp>
      <p:sp>
        <p:nvSpPr>
          <p:cNvPr id="3" name="Subtitle 2"/>
          <p:cNvSpPr>
            <a:spLocks noGrp="1"/>
          </p:cNvSpPr>
          <p:nvPr>
            <p:ph type="subTitle" idx="1"/>
          </p:nvPr>
        </p:nvSpPr>
        <p:spPr>
          <a:xfrm>
            <a:off x="1097280" y="5456286"/>
            <a:ext cx="10058400" cy="392424"/>
          </a:xfrm>
        </p:spPr>
        <p:txBody>
          <a:bodyPr>
            <a:normAutofit lnSpcReduction="10000"/>
          </a:bodyPr>
          <a:lstStyle/>
          <a:p>
            <a:pPr algn="ctr"/>
            <a:r>
              <a:rPr lang="ka-GE" dirty="0"/>
              <a:t>სკოპინგის </a:t>
            </a:r>
            <a:r>
              <a:rPr lang="ka-GE" dirty="0" smtClean="0"/>
              <a:t>ანგარიშის საჯარო განხილვა</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827" y="227728"/>
            <a:ext cx="2568415" cy="1435291"/>
          </a:xfrm>
          <a:prstGeom prst="rect">
            <a:avLst/>
          </a:prstGeom>
        </p:spPr>
      </p:pic>
      <p:sp>
        <p:nvSpPr>
          <p:cNvPr id="5" name="Rectangle 4"/>
          <p:cNvSpPr/>
          <p:nvPr/>
        </p:nvSpPr>
        <p:spPr>
          <a:xfrm>
            <a:off x="4278702" y="1324011"/>
            <a:ext cx="3329796" cy="523220"/>
          </a:xfrm>
          <a:prstGeom prst="rect">
            <a:avLst/>
          </a:prstGeom>
        </p:spPr>
        <p:txBody>
          <a:bodyPr wrap="square">
            <a:spAutoFit/>
          </a:bodyPr>
          <a:lstStyle/>
          <a:p>
            <a:pPr algn="ctr"/>
            <a:r>
              <a:rPr lang="ka-GE" sz="2800" dirty="0" smtClean="0">
                <a:solidFill>
                  <a:schemeClr val="accent1">
                    <a:lumMod val="50000"/>
                  </a:schemeClr>
                </a:solidFill>
              </a:rPr>
              <a:t>შპს „ჯეოსთილი“</a:t>
            </a:r>
            <a:endParaRPr lang="en-US" sz="2800" dirty="0">
              <a:solidFill>
                <a:schemeClr val="accent1">
                  <a:lumMod val="50000"/>
                </a:schemeClr>
              </a:solidFill>
            </a:endParaRPr>
          </a:p>
        </p:txBody>
      </p:sp>
      <p:pic>
        <p:nvPicPr>
          <p:cNvPr id="6" name="Picture 5" descr="Axali logo.png"/>
          <p:cNvPicPr/>
          <p:nvPr/>
        </p:nvPicPr>
        <p:blipFill>
          <a:blip r:embed="rId3" cstate="screen">
            <a:extLst>
              <a:ext uri="{28A0092B-C50C-407E-A947-70E740481C1C}">
                <a14:useLocalDpi xmlns:a14="http://schemas.microsoft.com/office/drawing/2010/main" val="0"/>
              </a:ext>
            </a:extLst>
          </a:blip>
          <a:stretch>
            <a:fillRect/>
          </a:stretch>
        </p:blipFill>
        <p:spPr>
          <a:xfrm>
            <a:off x="331787" y="4996047"/>
            <a:ext cx="1530985" cy="572770"/>
          </a:xfrm>
          <a:prstGeom prst="rect">
            <a:avLst/>
          </a:prstGeom>
        </p:spPr>
      </p:pic>
      <p:sp>
        <p:nvSpPr>
          <p:cNvPr id="7" name="Rectangle 6"/>
          <p:cNvSpPr/>
          <p:nvPr/>
        </p:nvSpPr>
        <p:spPr>
          <a:xfrm>
            <a:off x="0" y="5744207"/>
            <a:ext cx="2508068" cy="1277273"/>
          </a:xfrm>
          <a:prstGeom prst="rect">
            <a:avLst/>
          </a:prstGeom>
          <a:solidFill>
            <a:schemeClr val="bg1"/>
          </a:solidFill>
        </p:spPr>
        <p:txBody>
          <a:bodyPr wrap="square">
            <a:spAutoFit/>
          </a:bodyPr>
          <a:lstStyle/>
          <a:p>
            <a:r>
              <a:rPr lang="ka-GE" sz="1100" b="1" dirty="0">
                <a:ea typeface="Calibri" panose="020F0502020204030204" pitchFamily="34" charset="0"/>
                <a:cs typeface="Arial" panose="020B0604020202020204" pitchFamily="34" charset="0"/>
              </a:rPr>
              <a:t>GAMMA </a:t>
            </a:r>
            <a:r>
              <a:rPr lang="ka-GE" sz="1100" b="1" dirty="0" err="1">
                <a:ea typeface="Calibri" panose="020F0502020204030204" pitchFamily="34" charset="0"/>
                <a:cs typeface="Arial" panose="020B0604020202020204" pitchFamily="34" charset="0"/>
              </a:rPr>
              <a:t>Consulting</a:t>
            </a:r>
            <a:r>
              <a:rPr lang="ka-GE" sz="1100" b="1" dirty="0">
                <a:ea typeface="Calibri" panose="020F0502020204030204" pitchFamily="34" charset="0"/>
                <a:cs typeface="Arial" panose="020B0604020202020204" pitchFamily="34" charset="0"/>
              </a:rPr>
              <a:t> </a:t>
            </a:r>
            <a:r>
              <a:rPr lang="ka-GE" sz="1100" b="1" dirty="0" err="1">
                <a:ea typeface="Calibri" panose="020F0502020204030204" pitchFamily="34" charset="0"/>
                <a:cs typeface="Arial" panose="020B0604020202020204" pitchFamily="34" charset="0"/>
              </a:rPr>
              <a:t>Ltd</a:t>
            </a:r>
            <a:r>
              <a:rPr lang="ka-GE" sz="1100" b="1" dirty="0">
                <a:ea typeface="Calibri" panose="020F0502020204030204" pitchFamily="34" charset="0"/>
                <a:cs typeface="Arial" panose="020B0604020202020204" pitchFamily="34" charset="0"/>
              </a:rPr>
              <a:t>. 19d. </a:t>
            </a:r>
            <a:r>
              <a:rPr lang="ka-GE" sz="1100" b="1" dirty="0" err="1">
                <a:ea typeface="Calibri" panose="020F0502020204030204" pitchFamily="34" charset="0"/>
                <a:cs typeface="Arial" panose="020B0604020202020204" pitchFamily="34" charset="0"/>
              </a:rPr>
              <a:t>Guramishvili</a:t>
            </a:r>
            <a:r>
              <a:rPr lang="ka-GE" sz="1100" b="1" dirty="0">
                <a:ea typeface="Calibri" panose="020F0502020204030204" pitchFamily="34" charset="0"/>
                <a:cs typeface="Arial" panose="020B0604020202020204" pitchFamily="34" charset="0"/>
              </a:rPr>
              <a:t> </a:t>
            </a:r>
            <a:r>
              <a:rPr lang="ka-GE" sz="1100" b="1" dirty="0" err="1">
                <a:ea typeface="Calibri" panose="020F0502020204030204" pitchFamily="34" charset="0"/>
                <a:cs typeface="Arial" panose="020B0604020202020204" pitchFamily="34" charset="0"/>
              </a:rPr>
              <a:t>av</a:t>
            </a:r>
            <a:r>
              <a:rPr lang="ka-GE" sz="1100" b="1" dirty="0">
                <a:ea typeface="Calibri" panose="020F0502020204030204" pitchFamily="34" charset="0"/>
                <a:cs typeface="Arial" panose="020B0604020202020204" pitchFamily="34" charset="0"/>
              </a:rPr>
              <a:t>, 0192, </a:t>
            </a:r>
            <a:r>
              <a:rPr lang="ka-GE" sz="1100" b="1" dirty="0" err="1">
                <a:ea typeface="Calibri" panose="020F0502020204030204" pitchFamily="34" charset="0"/>
                <a:cs typeface="Arial" panose="020B0604020202020204" pitchFamily="34" charset="0"/>
              </a:rPr>
              <a:t>Tbilisi</a:t>
            </a:r>
            <a:r>
              <a:rPr lang="ka-GE" sz="1100" b="1" dirty="0">
                <a:ea typeface="Calibri" panose="020F0502020204030204" pitchFamily="34" charset="0"/>
                <a:cs typeface="Arial" panose="020B0604020202020204" pitchFamily="34" charset="0"/>
              </a:rPr>
              <a:t>, </a:t>
            </a:r>
            <a:r>
              <a:rPr lang="ka-GE" sz="1100" b="1" dirty="0" err="1">
                <a:ea typeface="Calibri" panose="020F0502020204030204" pitchFamily="34" charset="0"/>
                <a:cs typeface="Arial" panose="020B0604020202020204" pitchFamily="34" charset="0"/>
              </a:rPr>
              <a:t>Georgia</a:t>
            </a:r>
            <a:endParaRPr lang="en-US" sz="1400" dirty="0" smtClean="0">
              <a:effectLst/>
              <a:latin typeface="Sylfaen" panose="010A0502050306030303" pitchFamily="18" charset="0"/>
              <a:ea typeface="Calibri" panose="020F0502020204030204" pitchFamily="34" charset="0"/>
              <a:cs typeface="Times New Roman" panose="02020603050405020304" pitchFamily="18" charset="0"/>
            </a:endParaRPr>
          </a:p>
          <a:p>
            <a:r>
              <a:rPr lang="ka-GE" sz="1100" b="1" dirty="0" err="1">
                <a:ea typeface="Calibri" panose="020F0502020204030204" pitchFamily="34" charset="0"/>
                <a:cs typeface="Arial" panose="020B0604020202020204" pitchFamily="34" charset="0"/>
              </a:rPr>
              <a:t>Tel</a:t>
            </a:r>
            <a:r>
              <a:rPr lang="ka-GE" sz="1100" b="1" dirty="0">
                <a:ea typeface="Calibri" panose="020F0502020204030204" pitchFamily="34" charset="0"/>
                <a:cs typeface="Arial" panose="020B0604020202020204" pitchFamily="34" charset="0"/>
              </a:rPr>
              <a:t>: +(995 32) 261 44 34  +(995 32) 260 15 27 E-</a:t>
            </a:r>
            <a:r>
              <a:rPr lang="ka-GE" sz="1100" b="1" dirty="0" err="1">
                <a:ea typeface="Calibri" panose="020F0502020204030204" pitchFamily="34" charset="0"/>
                <a:cs typeface="Arial" panose="020B0604020202020204" pitchFamily="34" charset="0"/>
              </a:rPr>
              <a:t>mail</a:t>
            </a:r>
            <a:r>
              <a:rPr lang="ka-GE" sz="1100" b="1" dirty="0">
                <a:ea typeface="Calibri" panose="020F0502020204030204" pitchFamily="34" charset="0"/>
                <a:cs typeface="Arial" panose="020B0604020202020204" pitchFamily="34" charset="0"/>
              </a:rPr>
              <a:t>: </a:t>
            </a:r>
            <a:r>
              <a:rPr lang="ka-GE" sz="1100" b="1" dirty="0">
                <a:ea typeface="Calibri" panose="020F0502020204030204" pitchFamily="34" charset="0"/>
                <a:cs typeface="Arial" panose="020B0604020202020204" pitchFamily="34" charset="0"/>
                <a:hlinkClick r:id="rId4"/>
              </a:rPr>
              <a:t>zmgreen@gamma.ge</a:t>
            </a:r>
            <a:r>
              <a:rPr lang="ka-GE" sz="1100" b="1" dirty="0">
                <a:ea typeface="Calibri" panose="020F0502020204030204" pitchFamily="34" charset="0"/>
                <a:cs typeface="Arial" panose="020B0604020202020204" pitchFamily="34" charset="0"/>
              </a:rPr>
              <a:t>; j.akhvlediani@gamma.ge</a:t>
            </a:r>
            <a:endParaRPr lang="en-US" sz="1400" dirty="0" smtClean="0">
              <a:effectLst/>
              <a:latin typeface="Sylfaen" panose="010A0502050306030303" pitchFamily="18" charset="0"/>
              <a:ea typeface="Calibri" panose="020F0502020204030204" pitchFamily="34" charset="0"/>
              <a:cs typeface="Times New Roman" panose="02020603050405020304" pitchFamily="18" charset="0"/>
            </a:endParaRPr>
          </a:p>
          <a:p>
            <a:pPr>
              <a:spcAft>
                <a:spcPts val="600"/>
              </a:spcAft>
            </a:pPr>
            <a:r>
              <a:rPr lang="ka-GE" sz="1100" b="1" dirty="0">
                <a:ea typeface="Calibri" panose="020F0502020204030204" pitchFamily="34" charset="0"/>
                <a:cs typeface="Arial" panose="020B0604020202020204" pitchFamily="34" charset="0"/>
                <a:hlinkClick r:id="rId5"/>
              </a:rPr>
              <a:t>www.facebook.com/gammaconsultingGeorgia</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2629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67708" y="301380"/>
            <a:ext cx="8866909" cy="601671"/>
          </a:xfrm>
          <a:scene3d>
            <a:camera prst="orthographicFront"/>
            <a:lightRig rig="threePt" dir="t"/>
          </a:scene3d>
          <a:sp3d>
            <a:bevelB/>
          </a:sp3d>
        </p:spPr>
        <p:txBody>
          <a:bodyPr>
            <a:normAutofit/>
          </a:bodyPr>
          <a:lstStyle/>
          <a:p>
            <a:pPr algn="r"/>
            <a:r>
              <a:rPr lang="ka-GE" sz="2400" b="1" dirty="0">
                <a:solidFill>
                  <a:schemeClr val="tx1"/>
                </a:solidFill>
              </a:rPr>
              <a:t>სილიკომანგანუმის სადნობი საპროექტო საამქროს გენ-გეგმა</a:t>
            </a:r>
            <a:endParaRPr lang="en-US" sz="2400" b="1" dirty="0">
              <a:solidFill>
                <a:schemeClr val="tx1"/>
              </a:solidFill>
            </a:endParaRPr>
          </a:p>
        </p:txBody>
      </p:sp>
      <p:pic>
        <p:nvPicPr>
          <p:cNvPr id="4" name="Content Placeholder 3"/>
          <p:cNvPicPr>
            <a:picLocks noGrp="1"/>
          </p:cNvPicPr>
          <p:nvPr>
            <p:ph idx="1"/>
          </p:nvPr>
        </p:nvPicPr>
        <p:blipFill>
          <a:blip r:embed="rId2"/>
          <a:stretch>
            <a:fillRect/>
          </a:stretch>
        </p:blipFill>
        <p:spPr>
          <a:xfrm>
            <a:off x="2477175" y="1060069"/>
            <a:ext cx="7886025" cy="5488513"/>
          </a:xfrm>
          <a:prstGeom prst="rect">
            <a:avLst/>
          </a:prstGeom>
          <a:scene3d>
            <a:camera prst="orthographicFront"/>
            <a:lightRig rig="threePt" dir="t"/>
          </a:scene3d>
          <a:sp3d>
            <a:bevelB/>
          </a:sp3d>
        </p:spPr>
      </p:pic>
    </p:spTree>
    <p:extLst>
      <p:ext uri="{BB962C8B-B14F-4D97-AF65-F5344CB8AC3E}">
        <p14:creationId xmlns:p14="http://schemas.microsoft.com/office/powerpoint/2010/main" val="2993626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5469" y="949233"/>
            <a:ext cx="6421503" cy="561293"/>
          </a:xfrm>
        </p:spPr>
        <p:txBody>
          <a:bodyPr>
            <a:normAutofit/>
          </a:bodyPr>
          <a:lstStyle/>
          <a:p>
            <a:pPr algn="r"/>
            <a:r>
              <a:rPr lang="ka-GE" sz="2400" b="1" dirty="0" smtClean="0">
                <a:solidFill>
                  <a:schemeClr val="tx1"/>
                </a:solidFill>
              </a:rPr>
              <a:t>სილიკომანგანუმის </a:t>
            </a:r>
            <a:r>
              <a:rPr lang="ka-GE" sz="2400" b="1" dirty="0">
                <a:solidFill>
                  <a:schemeClr val="tx1"/>
                </a:solidFill>
              </a:rPr>
              <a:t>საწარმოს აღწერა</a:t>
            </a:r>
            <a:endParaRPr lang="en-US" sz="2400" b="1" dirty="0">
              <a:solidFill>
                <a:schemeClr val="tx1"/>
              </a:solidFill>
            </a:endParaRPr>
          </a:p>
        </p:txBody>
      </p:sp>
      <p:sp>
        <p:nvSpPr>
          <p:cNvPr id="3" name="Content Placeholder 2"/>
          <p:cNvSpPr>
            <a:spLocks noGrp="1"/>
          </p:cNvSpPr>
          <p:nvPr>
            <p:ph idx="1"/>
          </p:nvPr>
        </p:nvSpPr>
        <p:spPr>
          <a:xfrm>
            <a:off x="277092" y="1754909"/>
            <a:ext cx="11671068" cy="4062591"/>
          </a:xfrm>
        </p:spPr>
        <p:txBody>
          <a:bodyPr>
            <a:normAutofit fontScale="85000" lnSpcReduction="10000"/>
          </a:bodyPr>
          <a:lstStyle/>
          <a:p>
            <a:pPr marL="0" marR="0" indent="0" algn="just">
              <a:spcBef>
                <a:spcPts val="600"/>
              </a:spcBef>
              <a:spcAft>
                <a:spcPts val="600"/>
              </a:spcAft>
              <a:buNone/>
              <a:tabLst>
                <a:tab pos="685800" algn="l"/>
              </a:tabLst>
            </a:pPr>
            <a:r>
              <a:rPr lang="ka-GE" dirty="0">
                <a:solidFill>
                  <a:srgbClr val="000000"/>
                </a:solidFill>
                <a:ea typeface="Calibri" panose="020F0502020204030204" pitchFamily="34" charset="0"/>
                <a:cs typeface="Times New Roman" panose="02020603050405020304" pitchFamily="18" charset="0"/>
              </a:rPr>
              <a:t>ფერო–შენადნობების საწარმოს ძირითად მოწყობილობას წარმოადგენს დახურულრკალიანი ღუმელი. ღუმელის ენერგიის ძირითადი წყარო იქნება ელექტროენერგია და ფერო–შენადნობების ძირითადი ნედლეული კი მანგანუმის მადანი, რომელიც ხელმისაწვდომია ადგილობრივ ბაზარზე. ადგილობრივ მანგანუმის მადანთან ერთად, მაღალი ხარისხის მადანი შესაძლოა შემოტანილი იქნეს სხვა ქვეყნებიდანაც საწარმოო პროცესში გამოყენების მიზნით.</a:t>
            </a:r>
          </a:p>
          <a:p>
            <a:pPr marL="0" marR="0" indent="0" algn="just">
              <a:spcBef>
                <a:spcPts val="600"/>
              </a:spcBef>
              <a:spcAft>
                <a:spcPts val="600"/>
              </a:spcAft>
              <a:buNone/>
              <a:tabLst>
                <a:tab pos="685800" algn="l"/>
              </a:tabLst>
            </a:pPr>
            <a:r>
              <a:rPr lang="ka-GE" dirty="0" smtClean="0">
                <a:solidFill>
                  <a:srgbClr val="000000"/>
                </a:solidFill>
                <a:ea typeface="Calibri" panose="020F0502020204030204" pitchFamily="34" charset="0"/>
                <a:cs typeface="Times New Roman" panose="02020603050405020304" pitchFamily="18" charset="0"/>
              </a:rPr>
              <a:t>დახურულრკალიანი </a:t>
            </a:r>
            <a:r>
              <a:rPr lang="ka-GE" dirty="0">
                <a:solidFill>
                  <a:srgbClr val="000000"/>
                </a:solidFill>
                <a:ea typeface="Calibri" panose="020F0502020204030204" pitchFamily="34" charset="0"/>
                <a:cs typeface="Times New Roman" panose="02020603050405020304" pitchFamily="18" charset="0"/>
              </a:rPr>
              <a:t>ღუმელი წარმოადგენს ფოლადის სხმულს, ცეცხლგამძლე ამონაგებით. 3 ელექტროდის გამოყენებით, ენერგია მიეწოდება ნედლეულს და შედეგად ხდება ღუმელში დნობა. 1200°C–ზე მას შემდეგ, რაც სილიკომანგანუმი დამზადებულია ღუმელში, იგი ჩამოისხმება პატარა ლითონის </a:t>
            </a:r>
            <a:r>
              <a:rPr lang="ka-GE" dirty="0" err="1">
                <a:solidFill>
                  <a:srgbClr val="000000"/>
                </a:solidFill>
                <a:ea typeface="Calibri" panose="020F0502020204030204" pitchFamily="34" charset="0"/>
                <a:cs typeface="Times New Roman" panose="02020603050405020304" pitchFamily="18" charset="0"/>
              </a:rPr>
              <a:t>თარგებად</a:t>
            </a:r>
            <a:r>
              <a:rPr lang="ka-GE" dirty="0">
                <a:solidFill>
                  <a:srgbClr val="000000"/>
                </a:solidFill>
                <a:ea typeface="Calibri" panose="020F0502020204030204" pitchFamily="34" charset="0"/>
                <a:cs typeface="Times New Roman" panose="02020603050405020304" pitchFamily="18" charset="0"/>
              </a:rPr>
              <a:t>, რომელიც დაიყოფა შედარებით მცირე ზომებად სარეალიზაციოდ ან ფოლადის ტექნოლოგიური ხაზში გამოსაყენებლად. პროდუქტის ზომა დაახლოებით 1 მ x 1მ-ა, ხოლო საბოლოოდ დაჭრილი პროდუქტის ზომა იქნება 1-100 მმ-ს ფარგლებში.</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marR="0" indent="0" algn="just">
              <a:spcBef>
                <a:spcPts val="600"/>
              </a:spcBef>
              <a:spcAft>
                <a:spcPts val="600"/>
              </a:spcAft>
              <a:buNone/>
              <a:tabLst>
                <a:tab pos="685800" algn="l"/>
              </a:tabLst>
            </a:pPr>
            <a:r>
              <a:rPr lang="ka-GE" dirty="0">
                <a:solidFill>
                  <a:srgbClr val="000000"/>
                </a:solidFill>
                <a:ea typeface="Calibri" panose="020F0502020204030204" pitchFamily="34" charset="0"/>
                <a:cs typeface="Times New Roman" panose="02020603050405020304" pitchFamily="18" charset="0"/>
              </a:rPr>
              <a:t>დნობის პროცესი მიმდინარეობს 2 საათი.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indent="0" algn="just">
              <a:spcBef>
                <a:spcPts val="0"/>
              </a:spcBef>
              <a:spcAft>
                <a:spcPts val="0"/>
              </a:spcAft>
              <a:buNone/>
              <a:tabLst>
                <a:tab pos="685800" algn="l"/>
              </a:tabLst>
            </a:pPr>
            <a:r>
              <a:rPr lang="ka-GE" dirty="0">
                <a:solidFill>
                  <a:srgbClr val="000000"/>
                </a:solidFill>
                <a:ea typeface="Calibri" panose="020F0502020204030204" pitchFamily="34" charset="0"/>
                <a:cs typeface="Times New Roman" panose="02020603050405020304" pitchFamily="18" charset="0"/>
              </a:rPr>
              <a:t>საწარმოს სხვა დამხმარე მოწყობილობები </a:t>
            </a:r>
            <a:r>
              <a:rPr lang="ka-GE" dirty="0" smtClean="0">
                <a:solidFill>
                  <a:srgbClr val="000000"/>
                </a:solidFill>
                <a:ea typeface="Calibri" panose="020F0502020204030204" pitchFamily="34" charset="0"/>
                <a:cs typeface="Times New Roman" panose="02020603050405020304" pitchFamily="18" charset="0"/>
              </a:rPr>
              <a:t>იქნება:</a:t>
            </a:r>
            <a:endParaRPr lang="ka-GE" dirty="0" smtClean="0">
              <a:latin typeface="Sylfaen" panose="010A0502050306030303" pitchFamily="18" charset="0"/>
              <a:ea typeface="Calibri" panose="020F0502020204030204" pitchFamily="34" charset="0"/>
              <a:cs typeface="Times New Roman" panose="02020603050405020304" pitchFamily="18" charset="0"/>
            </a:endParaRPr>
          </a:p>
          <a:p>
            <a:pPr algn="just">
              <a:spcBef>
                <a:spcPts val="0"/>
              </a:spcBef>
              <a:spcAft>
                <a:spcPts val="0"/>
              </a:spcAft>
              <a:buFont typeface="Wingdings" panose="05000000000000000000" pitchFamily="2" charset="2"/>
              <a:buChar char="§"/>
              <a:tabLst>
                <a:tab pos="685800" algn="l"/>
              </a:tabLst>
            </a:pPr>
            <a:r>
              <a:rPr lang="ka-GE" dirty="0" smtClean="0">
                <a:solidFill>
                  <a:srgbClr val="000000"/>
                </a:solidFill>
              </a:rPr>
              <a:t>ნედლეულის </a:t>
            </a:r>
            <a:r>
              <a:rPr lang="ka-GE" dirty="0">
                <a:solidFill>
                  <a:srgbClr val="000000"/>
                </a:solidFill>
              </a:rPr>
              <a:t>დასაწყობების </a:t>
            </a:r>
            <a:r>
              <a:rPr lang="ka-GE" dirty="0" smtClean="0">
                <a:solidFill>
                  <a:srgbClr val="000000"/>
                </a:solidFill>
              </a:rPr>
              <a:t>უბანი;</a:t>
            </a:r>
          </a:p>
          <a:p>
            <a:pPr algn="just">
              <a:spcBef>
                <a:spcPts val="0"/>
              </a:spcBef>
              <a:spcAft>
                <a:spcPts val="0"/>
              </a:spcAft>
              <a:buFont typeface="Wingdings" panose="05000000000000000000" pitchFamily="2" charset="2"/>
              <a:buChar char="§"/>
              <a:tabLst>
                <a:tab pos="685800" algn="l"/>
              </a:tabLst>
            </a:pPr>
            <a:r>
              <a:rPr lang="ka-GE" dirty="0" smtClean="0">
                <a:solidFill>
                  <a:srgbClr val="000000"/>
                </a:solidFill>
              </a:rPr>
              <a:t>ლენტური </a:t>
            </a:r>
            <a:r>
              <a:rPr lang="ka-GE" dirty="0">
                <a:solidFill>
                  <a:srgbClr val="000000"/>
                </a:solidFill>
              </a:rPr>
              <a:t>კონვეირების სისტემა ნედლეულის </a:t>
            </a:r>
            <a:r>
              <a:rPr lang="ka-GE" dirty="0" smtClean="0">
                <a:solidFill>
                  <a:srgbClr val="000000"/>
                </a:solidFill>
              </a:rPr>
              <a:t>მისაწოდებლად;</a:t>
            </a:r>
          </a:p>
          <a:p>
            <a:pPr algn="just">
              <a:spcBef>
                <a:spcPts val="0"/>
              </a:spcBef>
              <a:spcAft>
                <a:spcPts val="0"/>
              </a:spcAft>
              <a:buFont typeface="Wingdings" panose="05000000000000000000" pitchFamily="2" charset="2"/>
              <a:buChar char="§"/>
              <a:tabLst>
                <a:tab pos="685800" algn="l"/>
              </a:tabLst>
            </a:pPr>
            <a:r>
              <a:rPr lang="ka-GE" dirty="0" smtClean="0">
                <a:solidFill>
                  <a:srgbClr val="000000"/>
                </a:solidFill>
              </a:rPr>
              <a:t>მზა </a:t>
            </a:r>
            <a:r>
              <a:rPr lang="ka-GE" dirty="0">
                <a:solidFill>
                  <a:srgbClr val="000000"/>
                </a:solidFill>
              </a:rPr>
              <a:t>პროდუქციის დასაწყობების </a:t>
            </a:r>
            <a:r>
              <a:rPr lang="ka-GE" dirty="0" smtClean="0">
                <a:solidFill>
                  <a:srgbClr val="000000"/>
                </a:solidFill>
              </a:rPr>
              <a:t>უბანი;</a:t>
            </a:r>
          </a:p>
          <a:p>
            <a:pPr algn="just">
              <a:spcBef>
                <a:spcPts val="0"/>
              </a:spcBef>
              <a:spcAft>
                <a:spcPts val="0"/>
              </a:spcAft>
              <a:buFont typeface="Wingdings" panose="05000000000000000000" pitchFamily="2" charset="2"/>
              <a:buChar char="§"/>
              <a:tabLst>
                <a:tab pos="685800" algn="l"/>
              </a:tabLst>
            </a:pPr>
            <a:r>
              <a:rPr lang="ka-GE" dirty="0" smtClean="0">
                <a:solidFill>
                  <a:srgbClr val="000000"/>
                </a:solidFill>
              </a:rPr>
              <a:t>გასაცივებელი </a:t>
            </a:r>
            <a:r>
              <a:rPr lang="ka-GE" dirty="0">
                <a:solidFill>
                  <a:srgbClr val="000000"/>
                </a:solidFill>
              </a:rPr>
              <a:t>კოშკურა წყლის </a:t>
            </a:r>
            <a:r>
              <a:rPr lang="ka-GE" dirty="0" err="1" smtClean="0">
                <a:solidFill>
                  <a:srgbClr val="000000"/>
                </a:solidFill>
              </a:rPr>
              <a:t>ცირკულაციისათვის</a:t>
            </a:r>
            <a:r>
              <a:rPr lang="ka-GE" dirty="0" smtClean="0">
                <a:solidFill>
                  <a:srgbClr val="000000"/>
                </a:solidFill>
              </a:rPr>
              <a:t>;</a:t>
            </a:r>
          </a:p>
          <a:p>
            <a:pPr algn="just">
              <a:spcBef>
                <a:spcPts val="0"/>
              </a:spcBef>
              <a:spcAft>
                <a:spcPts val="0"/>
              </a:spcAft>
              <a:buFont typeface="Wingdings" panose="05000000000000000000" pitchFamily="2" charset="2"/>
              <a:buChar char="§"/>
              <a:tabLst>
                <a:tab pos="685800" algn="l"/>
              </a:tabLst>
            </a:pPr>
            <a:r>
              <a:rPr lang="ka-GE" dirty="0" smtClean="0">
                <a:solidFill>
                  <a:srgbClr val="000000"/>
                </a:solidFill>
              </a:rPr>
              <a:t>და </a:t>
            </a:r>
            <a:r>
              <a:rPr lang="ka-GE" dirty="0">
                <a:solidFill>
                  <a:srgbClr val="000000"/>
                </a:solidFill>
              </a:rPr>
              <a:t>გამწოვი სისტემა გამონაბოლქვის გასატანად და ჰაერის </a:t>
            </a:r>
            <a:r>
              <a:rPr lang="ka-GE" dirty="0" smtClean="0">
                <a:solidFill>
                  <a:srgbClr val="000000"/>
                </a:solidFill>
              </a:rPr>
              <a:t>გასაწმენდად.</a:t>
            </a:r>
          </a:p>
          <a:p>
            <a:pPr algn="just">
              <a:spcBef>
                <a:spcPts val="0"/>
              </a:spcBef>
              <a:spcAft>
                <a:spcPts val="0"/>
              </a:spcAft>
              <a:buFont typeface="Wingdings" panose="05000000000000000000" pitchFamily="2" charset="2"/>
              <a:buChar char="§"/>
              <a:tabLst>
                <a:tab pos="685800" algn="l"/>
              </a:tabLst>
            </a:pPr>
            <a:r>
              <a:rPr lang="ka-GE" dirty="0" smtClean="0">
                <a:solidFill>
                  <a:srgbClr val="000000"/>
                </a:solidFill>
                <a:ea typeface="Calibri" panose="020F0502020204030204" pitchFamily="34" charset="0"/>
                <a:cs typeface="Times New Roman" panose="02020603050405020304" pitchFamily="18" charset="0"/>
              </a:rPr>
              <a:t>ტრანსფორმატორი</a:t>
            </a:r>
            <a:r>
              <a:rPr lang="ka-GE" dirty="0">
                <a:solidFill>
                  <a:srgbClr val="000000"/>
                </a:solidFill>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1289847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080" y="261203"/>
            <a:ext cx="10058400" cy="526197"/>
          </a:xfrm>
        </p:spPr>
        <p:txBody>
          <a:bodyPr>
            <a:normAutofit/>
          </a:bodyPr>
          <a:lstStyle/>
          <a:p>
            <a:pPr algn="r"/>
            <a:r>
              <a:rPr lang="ka-GE" sz="2400" dirty="0"/>
              <a:t>ფეროშენადნობი საწარმოს ტექნოლოგიური სქემა</a:t>
            </a:r>
            <a:endParaRPr lang="en-US" sz="24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2670" t="8507" r="701" b="2530"/>
          <a:stretch/>
        </p:blipFill>
        <p:spPr bwMode="auto">
          <a:xfrm>
            <a:off x="2036445" y="1016000"/>
            <a:ext cx="8377556"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4033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66003"/>
            <a:ext cx="9098280" cy="932597"/>
          </a:xfrm>
        </p:spPr>
        <p:txBody>
          <a:bodyPr>
            <a:normAutofit/>
          </a:bodyPr>
          <a:lstStyle/>
          <a:p>
            <a:pPr algn="r"/>
            <a:r>
              <a:rPr lang="ka-GE" sz="2400" b="1" dirty="0" smtClean="0">
                <a:solidFill>
                  <a:schemeClr val="tx1"/>
                </a:solidFill>
              </a:rPr>
              <a:t>აირდამჭერი </a:t>
            </a:r>
            <a:r>
              <a:rPr lang="ka-GE" sz="2400" b="1" dirty="0">
                <a:solidFill>
                  <a:schemeClr val="tx1"/>
                </a:solidFill>
              </a:rPr>
              <a:t>მოწყობილობის აღწერა და ჰაერის ხარისხის კონტროლი</a:t>
            </a:r>
            <a:endParaRPr lang="en-US" sz="2400" b="1" dirty="0">
              <a:solidFill>
                <a:schemeClr val="tx1"/>
              </a:solidFill>
            </a:endParaRPr>
          </a:p>
        </p:txBody>
      </p:sp>
      <p:sp>
        <p:nvSpPr>
          <p:cNvPr id="3" name="Content Placeholder 2"/>
          <p:cNvSpPr>
            <a:spLocks noGrp="1"/>
          </p:cNvSpPr>
          <p:nvPr>
            <p:ph idx="1"/>
          </p:nvPr>
        </p:nvSpPr>
        <p:spPr>
          <a:xfrm>
            <a:off x="581891" y="1873443"/>
            <a:ext cx="10906298" cy="4023360"/>
          </a:xfrm>
        </p:spPr>
        <p:txBody>
          <a:bodyPr>
            <a:normAutofit fontScale="85000" lnSpcReduction="10000"/>
          </a:bodyPr>
          <a:lstStyle/>
          <a:p>
            <a:pPr algn="just"/>
            <a:r>
              <a:rPr lang="ka-GE" dirty="0"/>
              <a:t>აირდამჭერი მოწყობილობის სისტემა შედგება: ფილტრაციის ერთეულით, გაზის </a:t>
            </a:r>
            <a:r>
              <a:rPr lang="ka-GE" dirty="0" err="1"/>
              <a:t>გამაციებლით</a:t>
            </a:r>
            <a:r>
              <a:rPr lang="ka-GE" dirty="0"/>
              <a:t>, სადრენაჟო მილსადენით, </a:t>
            </a:r>
            <a:r>
              <a:rPr lang="ka-GE" dirty="0" err="1"/>
              <a:t>პეპელასებური</a:t>
            </a:r>
            <a:r>
              <a:rPr lang="ka-GE" dirty="0"/>
              <a:t> სარქველებით, მტვრის კონვეიერი, დამხმარე სტრუქტურები და პლატფორმები, გამწოვი ვენტილატორი ჩამკეტით, წნევის მანომეტრი და მბრუნავი სარქველები.</a:t>
            </a:r>
          </a:p>
          <a:p>
            <a:pPr algn="just">
              <a:buFont typeface="Wingdings" panose="05000000000000000000" pitchFamily="2" charset="2"/>
              <a:buChar char="Ø"/>
            </a:pPr>
            <a:r>
              <a:rPr lang="ka-GE" dirty="0" smtClean="0"/>
              <a:t>თითოეული </a:t>
            </a:r>
            <a:r>
              <a:rPr lang="ka-GE" dirty="0"/>
              <a:t>ღუმელი წარმოშობს დაახლოებით 2-3 გ/ნმ</a:t>
            </a:r>
            <a:r>
              <a:rPr lang="ka-GE" baseline="30000" dirty="0"/>
              <a:t>3</a:t>
            </a:r>
            <a:r>
              <a:rPr lang="ka-GE" dirty="0"/>
              <a:t> მტვერის მასას. მისი მართვის მიზნით თითოეული ღუმელი აღჭურვილია საკუთარი გამწოვი ზონტით. აღწერილი ტექნოლოგიის გამოყენების მიზანია უსაფრთხო და სუფთა სამუშაო გარემოს შექმნა და მტვერის მართვა;</a:t>
            </a:r>
          </a:p>
          <a:p>
            <a:pPr algn="just">
              <a:buFont typeface="Wingdings" panose="05000000000000000000" pitchFamily="2" charset="2"/>
              <a:buChar char="Ø"/>
            </a:pPr>
            <a:r>
              <a:rPr lang="ka-GE" dirty="0" smtClean="0"/>
              <a:t>თითოეული </a:t>
            </a:r>
            <a:r>
              <a:rPr lang="ka-GE" dirty="0"/>
              <a:t>ღუმელის გაწოვის სიმძლავრე დაახლოებით 140,000 მ</a:t>
            </a:r>
            <a:r>
              <a:rPr lang="ka-GE" baseline="30000" dirty="0"/>
              <a:t>3</a:t>
            </a:r>
            <a:r>
              <a:rPr lang="ka-GE" dirty="0"/>
              <a:t>/საათი იქნება, რაც საკმარისია ღუმელით წარმოქმნილი მტვერის სრულყოფილი მართვისთვის. აირის ტემპერატურა 300-350°</a:t>
            </a:r>
            <a:r>
              <a:rPr lang="en-US" dirty="0"/>
              <a:t>C;</a:t>
            </a:r>
          </a:p>
          <a:p>
            <a:pPr algn="just">
              <a:buFont typeface="Wingdings" panose="05000000000000000000" pitchFamily="2" charset="2"/>
              <a:buChar char="Ø"/>
            </a:pPr>
            <a:r>
              <a:rPr lang="ka-GE" dirty="0" smtClean="0"/>
              <a:t>პროცესის </a:t>
            </a:r>
            <a:r>
              <a:rPr lang="ka-GE" dirty="0"/>
              <a:t>პირველი ეტაპი ტემპერატურის შემცირებაა. ეს ხორციელდება მექანიკური გამაგრილებლებით. რაც, თავის მხრივ, ამცირებს აირების ტემპერატურას 150°</a:t>
            </a:r>
            <a:r>
              <a:rPr lang="en-US" dirty="0"/>
              <a:t>C-</a:t>
            </a:r>
            <a:r>
              <a:rPr lang="ka-GE" dirty="0"/>
              <a:t>ს ქვემოთ, ეს კი საკმარისი ტემპერატურაა ფილტრაციის პროცესის დასაწყებად. ფილტრის ჩანთების გამოყენებით გაზი გაფილტრული და გაწმენდილია ჰაერში მტვერის მხოლოდ 25 მგ/მ3-ის შემცველობა რჩება;</a:t>
            </a:r>
          </a:p>
          <a:p>
            <a:pPr algn="just">
              <a:buFont typeface="Wingdings" panose="05000000000000000000" pitchFamily="2" charset="2"/>
              <a:buChar char="Ø"/>
            </a:pPr>
            <a:r>
              <a:rPr lang="ka-GE" dirty="0" smtClean="0"/>
              <a:t>ჰაერის </a:t>
            </a:r>
            <a:r>
              <a:rPr lang="ka-GE" dirty="0"/>
              <a:t>გაწმენდის პროცესში, ჩანთები მტვრით ივსება. თავად მტვერი მდიდარია </a:t>
            </a:r>
            <a:r>
              <a:rPr lang="en-US" dirty="0"/>
              <a:t>Fe-</a:t>
            </a:r>
            <a:r>
              <a:rPr lang="ka-GE" dirty="0"/>
              <a:t>ს შემცველობით, ამიტომ ის სასიცოცხლო წყაროს წარმოადგენს ფეროშენადნობის წარმოებისათვის. ის შემდეგ, ღუმელში განიცდის რეციკლირებას - საწარმოო პროცესში, რათა უზრუნველყოფილი იყოს საწარმოო მასალის სრული აღდგენა.</a:t>
            </a:r>
          </a:p>
          <a:p>
            <a:endParaRPr lang="en-US" dirty="0"/>
          </a:p>
        </p:txBody>
      </p:sp>
    </p:spTree>
    <p:extLst>
      <p:ext uri="{BB962C8B-B14F-4D97-AF65-F5344CB8AC3E}">
        <p14:creationId xmlns:p14="http://schemas.microsoft.com/office/powerpoint/2010/main" val="3453990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800" y="914399"/>
            <a:ext cx="6532880" cy="508001"/>
          </a:xfrm>
        </p:spPr>
        <p:txBody>
          <a:bodyPr>
            <a:normAutofit/>
          </a:bodyPr>
          <a:lstStyle/>
          <a:p>
            <a:pPr algn="r"/>
            <a:r>
              <a:rPr lang="ka-GE" sz="2400" b="1" dirty="0" smtClean="0">
                <a:solidFill>
                  <a:schemeClr val="tx1"/>
                </a:solidFill>
              </a:rPr>
              <a:t>საჩამომსხმელო </a:t>
            </a:r>
            <a:r>
              <a:rPr lang="ka-GE" sz="2400" b="1" dirty="0">
                <a:solidFill>
                  <a:schemeClr val="tx1"/>
                </a:solidFill>
              </a:rPr>
              <a:t>საამქროს წარმადობის ზრდა</a:t>
            </a:r>
            <a:endParaRPr lang="en-US" sz="2400" b="1" dirty="0">
              <a:solidFill>
                <a:schemeClr val="tx1"/>
              </a:solidFill>
            </a:endParaRPr>
          </a:p>
        </p:txBody>
      </p:sp>
      <p:sp>
        <p:nvSpPr>
          <p:cNvPr id="3" name="Content Placeholder 2"/>
          <p:cNvSpPr>
            <a:spLocks noGrp="1"/>
          </p:cNvSpPr>
          <p:nvPr>
            <p:ph idx="1"/>
          </p:nvPr>
        </p:nvSpPr>
        <p:spPr>
          <a:xfrm>
            <a:off x="223982" y="1821873"/>
            <a:ext cx="11644745" cy="4375727"/>
          </a:xfrm>
        </p:spPr>
        <p:txBody>
          <a:bodyPr>
            <a:normAutofit lnSpcReduction="10000"/>
          </a:bodyPr>
          <a:lstStyle/>
          <a:p>
            <a:pPr marL="0" algn="just">
              <a:spcBef>
                <a:spcPts val="600"/>
              </a:spcBef>
              <a:spcAft>
                <a:spcPts val="600"/>
              </a:spcAft>
            </a:pPr>
            <a:r>
              <a:rPr lang="ka-GE" dirty="0">
                <a:ea typeface="Calibri" panose="020F0502020204030204" pitchFamily="34" charset="0"/>
                <a:cs typeface="Times New Roman" panose="02020603050405020304" pitchFamily="18" charset="0"/>
              </a:rPr>
              <a:t>ამჟამად შპს „ჯეოსთილი“ ამზადებს ლითონის ნაწარმს, რისთვისაც იყენებს ორი ტიპის - ელექტრორკალურ ან ინდუქციური ღუმელებს შესაბამისი ინფრასტრუქტურით. თუმცა აქვე უნდა აღინიშნოს, ორივე ღუმელი ერთდროულად არ მუშაობს, მათი ოპერირება ხდება ერთ-ერთის ტექნიკური გაუმართაობის შემთხევაში. დაგეგმილი საქმიანობის შემთხვევაში, რაც გულისხმობს წარმადობის ზრდას 175 000 ტ/წელ-დან 300 000 ტ/წელ-მდე ნედლეულის დამუშავებას ტექნოლოგიური ციკლის ცვლა არ მოხდება. წარმადობის ზრდა მოხდება მხოლოდ ელ. ენერგიის გაზრდილი მოხმარების ხარჯზე.  ამ ეტაპზე, </a:t>
            </a:r>
            <a:r>
              <a:rPr lang="ka-GE" dirty="0">
                <a:ea typeface="Times New Roman" panose="02020603050405020304" pitchFamily="18" charset="0"/>
                <a:cs typeface="Times New Roman" panose="02020603050405020304" pitchFamily="18" charset="0"/>
              </a:rPr>
              <a:t>1 ტონა ფოლადის წარმოებისათვის ენერგიის წყაროების დაახლოებითი ხარჯი  არის ქვემოთ მოცემულ მაჩვენებლებამდე:</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spcAft>
                <a:spcPts val="0"/>
              </a:spcAft>
              <a:buFont typeface="Symbol" panose="05050102010706020507" pitchFamily="18" charset="2"/>
              <a:buChar char=""/>
              <a:tabLst>
                <a:tab pos="457200" algn="l"/>
              </a:tabLst>
            </a:pPr>
            <a:r>
              <a:rPr lang="ka-GE" dirty="0">
                <a:ea typeface="Times New Roman" panose="02020603050405020304" pitchFamily="18" charset="0"/>
                <a:cs typeface="Times New Roman" panose="02020603050405020304" pitchFamily="18" charset="0"/>
              </a:rPr>
              <a:t>ელექტრო ენერგია </a:t>
            </a:r>
            <a:r>
              <a:rPr lang="ka-GE" dirty="0">
                <a:latin typeface="AcadNusx" pitchFamily="2" charset="0"/>
                <a:ea typeface="Times New Roman" panose="02020603050405020304" pitchFamily="18" charset="0"/>
                <a:cs typeface="Times New Roman" panose="02020603050405020304" pitchFamily="18" charset="0"/>
              </a:rPr>
              <a:t>–</a:t>
            </a:r>
            <a:r>
              <a:rPr lang="ka-GE" dirty="0">
                <a:ea typeface="Times New Roman" panose="02020603050405020304" pitchFamily="18" charset="0"/>
                <a:cs typeface="Times New Roman" panose="02020603050405020304" pitchFamily="18" charset="0"/>
              </a:rPr>
              <a:t> 600კვ/სთ;</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spcAft>
                <a:spcPts val="0"/>
              </a:spcAft>
              <a:buFont typeface="Symbol" panose="05050102010706020507" pitchFamily="18" charset="2"/>
              <a:buChar char=""/>
              <a:tabLst>
                <a:tab pos="457200" algn="l"/>
              </a:tabLst>
            </a:pPr>
            <a:r>
              <a:rPr lang="ka-GE" dirty="0">
                <a:ea typeface="Times New Roman" panose="02020603050405020304" pitchFamily="18" charset="0"/>
                <a:cs typeface="Times New Roman" panose="02020603050405020304" pitchFamily="18" charset="0"/>
              </a:rPr>
              <a:t>ჟანგბადი </a:t>
            </a:r>
            <a:r>
              <a:rPr lang="ka-GE" dirty="0">
                <a:latin typeface="AcadNusx" pitchFamily="2" charset="0"/>
                <a:ea typeface="Times New Roman" panose="02020603050405020304" pitchFamily="18" charset="0"/>
                <a:cs typeface="Times New Roman" panose="02020603050405020304" pitchFamily="18" charset="0"/>
              </a:rPr>
              <a:t>–</a:t>
            </a:r>
            <a:r>
              <a:rPr lang="ka-GE" dirty="0">
                <a:ea typeface="Times New Roman" panose="02020603050405020304" pitchFamily="18" charset="0"/>
                <a:cs typeface="Times New Roman" panose="02020603050405020304" pitchFamily="18" charset="0"/>
              </a:rPr>
              <a:t> 50 მ</a:t>
            </a:r>
            <a:r>
              <a:rPr lang="ka-GE" baseline="30000" dirty="0">
                <a:ea typeface="Times New Roman" panose="02020603050405020304" pitchFamily="18" charset="0"/>
                <a:cs typeface="Times New Roman" panose="02020603050405020304" pitchFamily="18" charset="0"/>
              </a:rPr>
              <a:t>3</a:t>
            </a:r>
            <a:r>
              <a:rPr lang="ka-GE" dirty="0">
                <a:ea typeface="Times New Roman" panose="02020603050405020304" pitchFamily="18" charset="0"/>
                <a:cs typeface="Times New Roman" panose="02020603050405020304" pitchFamily="18" charset="0"/>
              </a:rPr>
              <a:t>/ტ (მოითხოვს 40კვტ. ელ. ენერგიას);</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spcAft>
                <a:spcPts val="0"/>
              </a:spcAft>
              <a:buFont typeface="Symbol" panose="05050102010706020507" pitchFamily="18" charset="2"/>
              <a:buChar char=""/>
              <a:tabLst>
                <a:tab pos="457200" algn="l"/>
              </a:tabLst>
            </a:pPr>
            <a:r>
              <a:rPr lang="ka-GE" dirty="0">
                <a:ea typeface="Times New Roman" panose="02020603050405020304" pitchFamily="18" charset="0"/>
                <a:cs typeface="Times New Roman" panose="02020603050405020304" pitchFamily="18" charset="0"/>
              </a:rPr>
              <a:t>ბუნებრივი აირი - 20 მ</a:t>
            </a:r>
            <a:r>
              <a:rPr lang="ka-GE" baseline="30000" dirty="0">
                <a:ea typeface="Times New Roman" panose="02020603050405020304" pitchFamily="18" charset="0"/>
                <a:cs typeface="Times New Roman" panose="02020603050405020304" pitchFamily="18" charset="0"/>
              </a:rPr>
              <a:t>3</a:t>
            </a:r>
            <a:r>
              <a:rPr lang="ka-GE" dirty="0">
                <a:ea typeface="Times New Roman" panose="02020603050405020304" pitchFamily="18" charset="0"/>
                <a:cs typeface="Times New Roman" panose="02020603050405020304" pitchFamily="18" charset="0"/>
              </a:rPr>
              <a:t>;</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342900" lvl="0" indent="-342900" algn="just">
              <a:spcBef>
                <a:spcPts val="0"/>
              </a:spcBef>
              <a:spcAft>
                <a:spcPts val="0"/>
              </a:spcAft>
              <a:buFont typeface="Symbol" panose="05050102010706020507" pitchFamily="18" charset="2"/>
              <a:buChar char=""/>
              <a:tabLst>
                <a:tab pos="457200" algn="l"/>
              </a:tabLst>
            </a:pPr>
            <a:r>
              <a:rPr lang="ka-GE" dirty="0">
                <a:ea typeface="Times New Roman" panose="02020603050405020304" pitchFamily="18" charset="0"/>
                <a:cs typeface="Times New Roman" panose="02020603050405020304" pitchFamily="18" charset="0"/>
              </a:rPr>
              <a:t>გრაფიტის ელექტროდი </a:t>
            </a:r>
            <a:r>
              <a:rPr lang="ka-GE" dirty="0">
                <a:latin typeface="AcadNusx" pitchFamily="2" charset="0"/>
                <a:ea typeface="Times New Roman" panose="02020603050405020304" pitchFamily="18" charset="0"/>
                <a:cs typeface="Times New Roman" panose="02020603050405020304" pitchFamily="18" charset="0"/>
              </a:rPr>
              <a:t>–</a:t>
            </a:r>
            <a:r>
              <a:rPr lang="ka-GE" dirty="0">
                <a:ea typeface="Times New Roman" panose="02020603050405020304" pitchFamily="18" charset="0"/>
                <a:cs typeface="Times New Roman" panose="02020603050405020304" pitchFamily="18" charset="0"/>
              </a:rPr>
              <a:t> 4.75 კგ.</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ka-GE" dirty="0">
                <a:ea typeface="Calibri" panose="020F0502020204030204" pitchFamily="34" charset="0"/>
                <a:cs typeface="Times New Roman" panose="02020603050405020304" pitchFamily="18" charset="0"/>
              </a:rPr>
              <a:t>წარმადობის ზრდა შესაბამისად მოახდენს ატმოსფერული ჰაერში მავნე ნივთიერებების რაოდენობის ზრდას, აღნიშნულ საკითზე ჩატარებული კვლევები შესაბამისი გაანგარიშებით მოცემული იქნება გზშ-ის ანგარიშში.</a:t>
            </a:r>
            <a:endParaRPr lang="en-US" dirty="0">
              <a:latin typeface="Sylfaen" panose="010A0502050306030303"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7167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0" y="656059"/>
            <a:ext cx="4572000" cy="507724"/>
          </a:xfrm>
        </p:spPr>
        <p:txBody>
          <a:bodyPr>
            <a:normAutofit/>
          </a:bodyPr>
          <a:lstStyle/>
          <a:p>
            <a:pPr algn="r"/>
            <a:r>
              <a:rPr lang="ka-GE" sz="2800" b="1" dirty="0" smtClean="0">
                <a:solidFill>
                  <a:schemeClr val="tx1"/>
                </a:solidFill>
              </a:rPr>
              <a:t>ალტერნატივების ანალიზი</a:t>
            </a:r>
            <a:endParaRPr lang="en-US" sz="2800" b="1" dirty="0">
              <a:solidFill>
                <a:schemeClr val="tx1"/>
              </a:solidFill>
            </a:endParaRPr>
          </a:p>
        </p:txBody>
      </p:sp>
      <p:sp>
        <p:nvSpPr>
          <p:cNvPr id="3" name="Content Placeholder 2"/>
          <p:cNvSpPr>
            <a:spLocks noGrp="1"/>
          </p:cNvSpPr>
          <p:nvPr>
            <p:ph idx="1"/>
          </p:nvPr>
        </p:nvSpPr>
        <p:spPr>
          <a:xfrm>
            <a:off x="558800" y="1671507"/>
            <a:ext cx="10901680" cy="4023360"/>
          </a:xfrm>
        </p:spPr>
        <p:txBody>
          <a:bodyPr/>
          <a:lstStyle/>
          <a:p>
            <a:pPr marL="0" marR="0" algn="just">
              <a:spcBef>
                <a:spcPts val="600"/>
              </a:spcBef>
              <a:spcAft>
                <a:spcPts val="600"/>
              </a:spcAft>
            </a:pPr>
            <a:r>
              <a:rPr lang="ka-GE" dirty="0">
                <a:ea typeface="Calibri" panose="020F0502020204030204" pitchFamily="34" charset="0"/>
                <a:cs typeface="Times New Roman" panose="02020603050405020304" pitchFamily="18" charset="0"/>
              </a:rPr>
              <a:t>სილიკომანგანუმის საამქროს პროექტირების სტადიაზე განიხილებოდა პროექტის განხორციელების ადგილის რამდენიმე ალტერნატიული ვარიანტი, მათ შორის: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0"/>
              </a:spcAft>
              <a:buFont typeface="Symbol" panose="05050102010706020507" pitchFamily="18" charset="2"/>
              <a:buChar char=""/>
            </a:pPr>
            <a:r>
              <a:rPr lang="en-US" dirty="0">
                <a:latin typeface="Sylfaen" panose="010A0502050306030303" pitchFamily="18" charset="0"/>
                <a:ea typeface="Calibri" panose="020F0502020204030204" pitchFamily="34" charset="0"/>
                <a:cs typeface="Times New Roman" panose="02020603050405020304" pitchFamily="18" charset="0"/>
              </a:rPr>
              <a:t>I </a:t>
            </a:r>
            <a:r>
              <a:rPr lang="ka-GE" dirty="0">
                <a:ea typeface="Calibri" panose="020F0502020204030204" pitchFamily="34" charset="0"/>
                <a:cs typeface="Times New Roman" panose="02020603050405020304" pitchFamily="18" charset="0"/>
              </a:rPr>
              <a:t>ვარიანტი - შპს „ჯეოსთილი“-ს კუთვნილ ტერიტორია ჯართის მიმღები საამქროს ჩრდილო-დასავლეთის მხარეს, ფართობით 17 000 მ</a:t>
            </a:r>
            <a:r>
              <a:rPr lang="ka-GE" baseline="30000" dirty="0">
                <a:ea typeface="Calibri" panose="020F0502020204030204" pitchFamily="34" charset="0"/>
                <a:cs typeface="Times New Roman" panose="02020603050405020304" pitchFamily="18" charset="0"/>
              </a:rPr>
              <a:t>2</a:t>
            </a:r>
            <a:r>
              <a:rPr lang="ka-GE" dirty="0">
                <a:ea typeface="Calibri" panose="020F0502020204030204" pitchFamily="34" charset="0"/>
                <a:cs typeface="Times New Roman" panose="02020603050405020304" pitchFamily="18" charset="0"/>
              </a:rPr>
              <a:t>;</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dirty="0">
                <a:latin typeface="Sylfaen" panose="010A0502050306030303" pitchFamily="18" charset="0"/>
                <a:ea typeface="Calibri" panose="020F0502020204030204" pitchFamily="34" charset="0"/>
                <a:cs typeface="Times New Roman" panose="02020603050405020304" pitchFamily="18" charset="0"/>
              </a:rPr>
              <a:t>II </a:t>
            </a:r>
            <a:r>
              <a:rPr lang="ka-GE" dirty="0">
                <a:ea typeface="Calibri" panose="020F0502020204030204" pitchFamily="34" charset="0"/>
                <a:cs typeface="Times New Roman" panose="02020603050405020304" pitchFamily="18" charset="0"/>
              </a:rPr>
              <a:t>ვარიანტი</a:t>
            </a:r>
            <a:r>
              <a:rPr lang="en-US" dirty="0">
                <a:latin typeface="Sylfaen" panose="010A0502050306030303" pitchFamily="18" charset="0"/>
                <a:ea typeface="Calibri" panose="020F0502020204030204" pitchFamily="34" charset="0"/>
                <a:cs typeface="Times New Roman" panose="02020603050405020304" pitchFamily="18" charset="0"/>
              </a:rPr>
              <a:t> - </a:t>
            </a:r>
            <a:r>
              <a:rPr lang="ka-GE" dirty="0">
                <a:ea typeface="Calibri" panose="020F0502020204030204" pitchFamily="34" charset="0"/>
                <a:cs typeface="Times New Roman" panose="02020603050405020304" pitchFamily="18" charset="0"/>
              </a:rPr>
              <a:t>27 000 მ</a:t>
            </a:r>
            <a:r>
              <a:rPr lang="ka-GE" baseline="30000" dirty="0">
                <a:ea typeface="Calibri" panose="020F0502020204030204" pitchFamily="34" charset="0"/>
                <a:cs typeface="Times New Roman" panose="02020603050405020304" pitchFamily="18" charset="0"/>
              </a:rPr>
              <a:t>2</a:t>
            </a:r>
            <a:r>
              <a:rPr lang="ka-GE" dirty="0">
                <a:ea typeface="Calibri" panose="020F0502020204030204" pitchFamily="34" charset="0"/>
                <a:cs typeface="Times New Roman" panose="02020603050405020304" pitchFamily="18" charset="0"/>
              </a:rPr>
              <a:t> ფართობის ტერიტორია რომელიც მდებარეობს შპს „ჯეოსთილი“-ს მეტალურგიული საწარმოს სამხრეთ-აღმოსავლეთით. ტერიტორია წარმოადგენს კერძო საკუთრება;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Font typeface="Symbol" panose="05050102010706020507" pitchFamily="18" charset="2"/>
              <a:buChar char=""/>
            </a:pPr>
            <a:r>
              <a:rPr lang="en-US" dirty="0">
                <a:latin typeface="Sylfaen" panose="010A0502050306030303" pitchFamily="18" charset="0"/>
                <a:ea typeface="Calibri" panose="020F0502020204030204" pitchFamily="34" charset="0"/>
                <a:cs typeface="Times New Roman" panose="02020603050405020304" pitchFamily="18" charset="0"/>
              </a:rPr>
              <a:t>III </a:t>
            </a:r>
            <a:r>
              <a:rPr lang="ka-GE" dirty="0">
                <a:ea typeface="Calibri" panose="020F0502020204030204" pitchFamily="34" charset="0"/>
                <a:cs typeface="Times New Roman" panose="02020603050405020304" pitchFamily="18" charset="0"/>
              </a:rPr>
              <a:t>ვარიანტი - სახელმწიფო საკუთრებაში არსებული მიწის ნაკვეთი შპს „ჯეოსთილი“-ს საწარმოდან აღმოსავლეთ მხარეს, „ქიმბოჭკოს" მდებარე ტერიტორიაზე. საერთო ფართობი 10 000 მ</a:t>
            </a:r>
            <a:r>
              <a:rPr lang="ka-GE" baseline="30000" dirty="0">
                <a:ea typeface="Calibri" panose="020F0502020204030204" pitchFamily="34" charset="0"/>
                <a:cs typeface="Times New Roman" panose="02020603050405020304" pitchFamily="18" charset="0"/>
              </a:rPr>
              <a:t>2</a:t>
            </a:r>
            <a:r>
              <a:rPr lang="ka-GE" dirty="0">
                <a:ea typeface="Calibri" panose="020F0502020204030204" pitchFamily="34" charset="0"/>
                <a:cs typeface="Times New Roman" panose="02020603050405020304" pitchFamily="18" charset="0"/>
              </a:rPr>
              <a:t>.</a:t>
            </a:r>
            <a:endParaRPr lang="en-US" dirty="0">
              <a:latin typeface="Sylfaen" panose="010A0502050306030303" pitchFamily="18" charset="0"/>
              <a:ea typeface="Calibri" panose="020F0502020204030204" pitchFamily="34" charset="0"/>
              <a:cs typeface="Times New Roman" panose="02020603050405020304" pitchFamily="18" charset="0"/>
            </a:endParaRPr>
          </a:p>
          <a:p>
            <a:endParaRPr lang="ka-GE" dirty="0" smtClean="0"/>
          </a:p>
        </p:txBody>
      </p:sp>
      <p:sp>
        <p:nvSpPr>
          <p:cNvPr id="4" name="Rectangle 3"/>
          <p:cNvSpPr/>
          <p:nvPr/>
        </p:nvSpPr>
        <p:spPr>
          <a:xfrm>
            <a:off x="1097280" y="1163783"/>
            <a:ext cx="10563860" cy="400110"/>
          </a:xfrm>
          <a:prstGeom prst="rect">
            <a:avLst/>
          </a:prstGeom>
        </p:spPr>
        <p:txBody>
          <a:bodyPr wrap="square">
            <a:spAutoFit/>
          </a:bodyPr>
          <a:lstStyle/>
          <a:p>
            <a:r>
              <a:rPr lang="ka-GE" sz="2000" dirty="0" smtClean="0"/>
              <a:t>სილიკომანგანუმის ჩამოსასხმელი საამქროს განთავსების ალტერნატიული ვარიანტები</a:t>
            </a:r>
            <a:endParaRPr lang="en-US" sz="2000" dirty="0"/>
          </a:p>
        </p:txBody>
      </p:sp>
    </p:spTree>
    <p:extLst>
      <p:ext uri="{BB962C8B-B14F-4D97-AF65-F5344CB8AC3E}">
        <p14:creationId xmlns:p14="http://schemas.microsoft.com/office/powerpoint/2010/main" val="4094812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t="5219" b="5237"/>
          <a:stretch/>
        </p:blipFill>
        <p:spPr bwMode="auto">
          <a:xfrm>
            <a:off x="3107732" y="1274618"/>
            <a:ext cx="6996849" cy="5040746"/>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7344890" y="678934"/>
            <a:ext cx="4004622" cy="523220"/>
          </a:xfrm>
          <a:prstGeom prst="rect">
            <a:avLst/>
          </a:prstGeom>
        </p:spPr>
        <p:txBody>
          <a:bodyPr wrap="none">
            <a:spAutoFit/>
          </a:bodyPr>
          <a:lstStyle/>
          <a:p>
            <a:pPr algn="just">
              <a:spcBef>
                <a:spcPts val="600"/>
              </a:spcBef>
              <a:spcAft>
                <a:spcPts val="600"/>
              </a:spcAft>
            </a:pPr>
            <a:r>
              <a:rPr lang="ka-GE" sz="2800" b="1" dirty="0">
                <a:ea typeface="Calibri" panose="020F0502020204030204" pitchFamily="34" charset="0"/>
                <a:cs typeface="Times New Roman" panose="02020603050405020304" pitchFamily="18" charset="0"/>
              </a:rPr>
              <a:t>ალტერნატივების სქემა</a:t>
            </a:r>
            <a:endParaRPr lang="en-US" sz="3600" b="1" dirty="0">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492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673" y="990600"/>
            <a:ext cx="5440680" cy="441960"/>
          </a:xfrm>
        </p:spPr>
        <p:txBody>
          <a:bodyPr>
            <a:noAutofit/>
          </a:bodyPr>
          <a:lstStyle/>
          <a:p>
            <a:pPr algn="r"/>
            <a:r>
              <a:rPr lang="ka-GE" sz="2400" b="1" dirty="0" smtClean="0">
                <a:solidFill>
                  <a:schemeClr val="tx1"/>
                </a:solidFill>
              </a:rPr>
              <a:t>შერჩეული </a:t>
            </a:r>
            <a:r>
              <a:rPr lang="ka-GE" sz="2400" b="1" dirty="0">
                <a:solidFill>
                  <a:schemeClr val="tx1"/>
                </a:solidFill>
              </a:rPr>
              <a:t>ალტერნატივის დასაბუთება</a:t>
            </a:r>
            <a:endParaRPr lang="en-US" sz="2400" b="1" dirty="0">
              <a:solidFill>
                <a:schemeClr val="tx1"/>
              </a:solidFill>
            </a:endParaRPr>
          </a:p>
        </p:txBody>
      </p:sp>
      <p:sp>
        <p:nvSpPr>
          <p:cNvPr id="3" name="Content Placeholder 2"/>
          <p:cNvSpPr>
            <a:spLocks noGrp="1"/>
          </p:cNvSpPr>
          <p:nvPr>
            <p:ph idx="1"/>
          </p:nvPr>
        </p:nvSpPr>
        <p:spPr>
          <a:xfrm>
            <a:off x="64655" y="1895763"/>
            <a:ext cx="11998036" cy="4384964"/>
          </a:xfrm>
        </p:spPr>
        <p:txBody>
          <a:bodyPr>
            <a:normAutofit fontScale="77500" lnSpcReduction="20000"/>
          </a:bodyPr>
          <a:lstStyle/>
          <a:p>
            <a:pPr algn="just"/>
            <a:r>
              <a:rPr lang="ka-GE" dirty="0"/>
              <a:t>სამივე ალტერნატივის განხილვისას  ყურადღება მიექცა დაგეგმილი საქმიანობის მასშტაბების გათვალისწინებით, როგორც ფიზიკური ასევე სოციალური გარემოს სხვადასხვა კომპონენტების მიმართ მოსალოდნელ ზემოქმედებას. როგორც ზემოთ აღინიშნა ბიოლოგიურ გარემოზე ნეგატიურის ზემოქმედების რისკები სამივე ვარიანტის შემთხვევაში იდენტურია და </a:t>
            </a:r>
            <a:r>
              <a:rPr lang="ka-GE" dirty="0" smtClean="0"/>
              <a:t>არ იქნება მნიშვნელოვანი. </a:t>
            </a:r>
            <a:r>
              <a:rPr lang="ka-GE" dirty="0"/>
              <a:t>მნიშვნელოვანი ზემოქმედება მოსალოდნელი არ არის გეოლოგიურ გარემოზეც რადგან ალტერნატიული ტერიტორიები სწორი ზედაპირისაა და არცერთ შემთხვევაში გეოდინამიკური პროცესების გააქტიურების რისკები არ არსებობს. </a:t>
            </a:r>
          </a:p>
          <a:p>
            <a:pPr algn="just"/>
            <a:r>
              <a:rPr lang="ka-GE" dirty="0"/>
              <a:t>პროექტის მიხედვით, ატმოსფერულ ჰაერში მავნე ნივთიერებათა გავრცელების რისკების შემცირების მიზნით, გათვალისწინებულია მაღალეფექტური ე.წ. სახელოიანი ფილტრების მოწყობა, რაც საშტატო რეჟიმში ექსპლუატაციის პირობებში, მინიმუმამდე შეამცირებს მავნე ნივთიერებათა ზენორმატიული გავრცელების რისკებს.</a:t>
            </a:r>
          </a:p>
          <a:p>
            <a:pPr algn="just"/>
            <a:r>
              <a:rPr lang="ka-GE" dirty="0"/>
              <a:t>გარემოზე ზემოქმედების სხვა რისკების გათვალისწინებით, უპირატესობა მიენიჭა პირველ </a:t>
            </a:r>
            <a:r>
              <a:rPr lang="ka-GE" dirty="0" smtClean="0"/>
              <a:t>ალტერნატივას, რადგან:</a:t>
            </a:r>
          </a:p>
          <a:p>
            <a:pPr algn="just">
              <a:buFont typeface="Wingdings" panose="05000000000000000000" pitchFamily="2" charset="2"/>
              <a:buChar char="Ø"/>
            </a:pPr>
            <a:r>
              <a:rPr lang="ka-GE" dirty="0" smtClean="0"/>
              <a:t>პირველი </a:t>
            </a:r>
            <a:r>
              <a:rPr lang="ka-GE" dirty="0"/>
              <a:t>ალტერნატიული ნაკვეთი მდებარეობს შპს „ჯეოსთილი“-ს ტერიტორიის ფარგლებში, სადაც არსებობს შესაბამისი ინფრასტრუქტურა (ელექტრომომარაგების, წყალმომარაგების, კანალიზაციის სისტემები, მისასვლელი გზები და სარკინიგზო ჩიხი), რაც მნიშვნელოვნად ამცირებს </a:t>
            </a:r>
            <a:r>
              <a:rPr lang="ka-GE" dirty="0" smtClean="0"/>
              <a:t>შესასრულებელი </a:t>
            </a:r>
            <a:r>
              <a:rPr lang="ka-GE" dirty="0"/>
              <a:t>სამუშაოების მოცულობებს და შესაბამისად გარემოზე ზემოქმედების რისკებს;   </a:t>
            </a:r>
          </a:p>
          <a:p>
            <a:pPr algn="just">
              <a:buFont typeface="Wingdings" panose="05000000000000000000" pitchFamily="2" charset="2"/>
              <a:buChar char="Ø"/>
            </a:pPr>
            <a:r>
              <a:rPr lang="ka-GE" dirty="0" smtClean="0"/>
              <a:t>საპროექტო </a:t>
            </a:r>
            <a:r>
              <a:rPr lang="ka-GE" dirty="0"/>
              <a:t>საწარმო განლაგდება მისი პროდუქციის ძირითადი მომხმარებელი  საწარმოს შპს „ჯეოსთილი“-ს მეტალურგიული საწარმოს ტერიტორიაზე და შესაბამისად მინიმუმამდე შემცირდება მზა პროდუქციის ტრანსპორტირებასთან დაკავშირებული სატრანსპორტო ოპერაციების რაოდენობა და მანძილები;</a:t>
            </a:r>
          </a:p>
          <a:p>
            <a:pPr algn="just">
              <a:buFont typeface="Wingdings" panose="05000000000000000000" pitchFamily="2" charset="2"/>
              <a:buChar char="Ø"/>
            </a:pPr>
            <a:r>
              <a:rPr lang="ka-GE" dirty="0" smtClean="0"/>
              <a:t>საპროექტო </a:t>
            </a:r>
            <a:r>
              <a:rPr lang="ka-GE" dirty="0"/>
              <a:t>საწარმოს ტერიტორიასთან გადის რკინიგზის ცენტრალური მაგისტრალი, რაც აადვილებს საწარმოს ნედლეულით მომარაგებას და საჭიროების შემთხვევაში მზა პროდუქციის ტრანსპორტირებას; </a:t>
            </a:r>
          </a:p>
          <a:p>
            <a:pPr algn="just"/>
            <a:endParaRPr lang="ka-GE" dirty="0"/>
          </a:p>
          <a:p>
            <a:endParaRPr lang="en-US" dirty="0"/>
          </a:p>
        </p:txBody>
      </p:sp>
    </p:spTree>
    <p:extLst>
      <p:ext uri="{BB962C8B-B14F-4D97-AF65-F5344CB8AC3E}">
        <p14:creationId xmlns:p14="http://schemas.microsoft.com/office/powerpoint/2010/main" val="1358258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2472" y="1246909"/>
            <a:ext cx="4533207" cy="490451"/>
          </a:xfrm>
        </p:spPr>
        <p:txBody>
          <a:bodyPr>
            <a:normAutofit/>
          </a:bodyPr>
          <a:lstStyle/>
          <a:p>
            <a:pPr algn="r"/>
            <a:r>
              <a:rPr lang="ka-GE" sz="2400" b="1" dirty="0" smtClean="0">
                <a:solidFill>
                  <a:schemeClr val="tx1"/>
                </a:solidFill>
              </a:rPr>
              <a:t>ტექნოლოგიური ალტერნატივა</a:t>
            </a:r>
            <a:endParaRPr lang="en-US" sz="2400" b="1" dirty="0">
              <a:solidFill>
                <a:schemeClr val="tx1"/>
              </a:solidFill>
            </a:endParaRPr>
          </a:p>
        </p:txBody>
      </p:sp>
      <p:sp>
        <p:nvSpPr>
          <p:cNvPr id="3" name="Content Placeholder 2"/>
          <p:cNvSpPr>
            <a:spLocks noGrp="1"/>
          </p:cNvSpPr>
          <p:nvPr>
            <p:ph idx="1"/>
          </p:nvPr>
        </p:nvSpPr>
        <p:spPr>
          <a:xfrm>
            <a:off x="616987" y="1808788"/>
            <a:ext cx="11122431" cy="4536593"/>
          </a:xfrm>
        </p:spPr>
        <p:txBody>
          <a:bodyPr>
            <a:normAutofit fontScale="85000" lnSpcReduction="20000"/>
          </a:bodyPr>
          <a:lstStyle/>
          <a:p>
            <a:pPr marL="0" marR="0" indent="0" algn="just">
              <a:spcBef>
                <a:spcPts val="600"/>
              </a:spcBef>
              <a:spcAft>
                <a:spcPts val="600"/>
              </a:spcAft>
              <a:buNone/>
            </a:pPr>
            <a:r>
              <a:rPr lang="ka-GE" b="1" dirty="0">
                <a:ea typeface="Calibri" panose="020F0502020204030204" pitchFamily="34" charset="0"/>
                <a:cs typeface="Times New Roman" panose="02020603050405020304" pitchFamily="18" charset="0"/>
              </a:rPr>
              <a:t>ფეროშენადნობთა წარმოებისათვის გამოიყენება  ორი ძირითადი ტექნოლოგია, დახურული ღუმელებით  და ღია ღუმელებით დნობა. </a:t>
            </a:r>
          </a:p>
          <a:p>
            <a:pPr marL="0" marR="0" indent="0" algn="just">
              <a:spcBef>
                <a:spcPts val="600"/>
              </a:spcBef>
              <a:spcAft>
                <a:spcPts val="600"/>
              </a:spcAft>
              <a:buNone/>
            </a:pPr>
            <a:r>
              <a:rPr lang="ka-GE" b="1" dirty="0" smtClean="0">
                <a:ea typeface="Calibri" panose="020F0502020204030204" pitchFamily="34" charset="0"/>
                <a:cs typeface="Times New Roman" panose="02020603050405020304" pitchFamily="18" charset="0"/>
              </a:rPr>
              <a:t>დახურული </a:t>
            </a:r>
            <a:r>
              <a:rPr lang="ka-GE" b="1" dirty="0">
                <a:ea typeface="Calibri" panose="020F0502020204030204" pitchFamily="34" charset="0"/>
                <a:cs typeface="Times New Roman" panose="02020603050405020304" pitchFamily="18" charset="0"/>
              </a:rPr>
              <a:t>ღუმელი: </a:t>
            </a:r>
            <a:r>
              <a:rPr lang="ka-GE" dirty="0">
                <a:ea typeface="Calibri" panose="020F0502020204030204" pitchFamily="34" charset="0"/>
                <a:cs typeface="Times New Roman" panose="02020603050405020304" pitchFamily="18" charset="0"/>
              </a:rPr>
              <a:t>დახურული ღუმელი საშუალებას იძლევა უზრუნველყოფილი იქნეს სწრაფი დნობა და შემცირებული </a:t>
            </a:r>
            <a:r>
              <a:rPr lang="ka-GE" dirty="0" err="1">
                <a:ea typeface="Calibri" panose="020F0502020204030204" pitchFamily="34" charset="0"/>
                <a:cs typeface="Times New Roman" panose="02020603050405020304" pitchFamily="18" charset="0"/>
              </a:rPr>
              <a:t>ელექტრომოხმარება</a:t>
            </a:r>
            <a:r>
              <a:rPr lang="ka-GE" dirty="0">
                <a:ea typeface="Calibri" panose="020F0502020204030204" pitchFamily="34" charset="0"/>
                <a:cs typeface="Times New Roman" panose="02020603050405020304" pitchFamily="18" charset="0"/>
              </a:rPr>
              <a:t>. თუმცა მისი ოპერირების შედეგად წარმოიქმნება დიდი რაოდენობით ნახშირბადის მონოქსიდი. დახურული ღუმელის მონაცემებიდან გამომდინარე, ნახშირბადის მონოქსიდი ვერ ახერხებს გარდაქმნას ნახშირბადის </a:t>
            </a:r>
            <a:r>
              <a:rPr lang="ka-GE" dirty="0" err="1">
                <a:ea typeface="Calibri" panose="020F0502020204030204" pitchFamily="34" charset="0"/>
                <a:cs typeface="Times New Roman" panose="02020603050405020304" pitchFamily="18" charset="0"/>
              </a:rPr>
              <a:t>დიოქსიდად</a:t>
            </a:r>
            <a:r>
              <a:rPr lang="ka-GE" dirty="0">
                <a:ea typeface="Calibri" panose="020F0502020204030204" pitchFamily="34" charset="0"/>
                <a:cs typeface="Times New Roman" panose="02020603050405020304" pitchFamily="18" charset="0"/>
              </a:rPr>
              <a:t>. ეფექტური გამწოვი სისტემის არსებობის შემთხვევაში სამუშაო ზონიდან სრულად ხდება ნახშირბადის მონოქსიდის მოცილება და ნახშირბადის </a:t>
            </a:r>
            <a:r>
              <a:rPr lang="ka-GE" dirty="0" err="1">
                <a:ea typeface="Calibri" panose="020F0502020204030204" pitchFamily="34" charset="0"/>
                <a:cs typeface="Times New Roman" panose="02020603050405020304" pitchFamily="18" charset="0"/>
              </a:rPr>
              <a:t>დიოქსიდად</a:t>
            </a:r>
            <a:r>
              <a:rPr lang="ka-GE" dirty="0">
                <a:ea typeface="Calibri" panose="020F0502020204030204" pitchFamily="34" charset="0"/>
                <a:cs typeface="Times New Roman" panose="02020603050405020304" pitchFamily="18" charset="0"/>
              </a:rPr>
              <a:t> გარდაქმნა. შესაბამისად ნახშირბადის მონოქსიდით ატმოსფერული ჰაერის ხარისხის გაუარესების რისკი მინიმალურია.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marR="0" indent="0" algn="just">
              <a:spcBef>
                <a:spcPts val="600"/>
              </a:spcBef>
              <a:spcAft>
                <a:spcPts val="600"/>
              </a:spcAft>
              <a:buNone/>
            </a:pPr>
            <a:r>
              <a:rPr lang="ka-GE" b="1" dirty="0">
                <a:ea typeface="Calibri" panose="020F0502020204030204" pitchFamily="34" charset="0"/>
                <a:cs typeface="Times New Roman" panose="02020603050405020304" pitchFamily="18" charset="0"/>
              </a:rPr>
              <a:t>ნახევრად დახურული ღუმელი: </a:t>
            </a:r>
            <a:r>
              <a:rPr lang="ka-GE" dirty="0">
                <a:ea typeface="Calibri" panose="020F0502020204030204" pitchFamily="34" charset="0"/>
                <a:cs typeface="Times New Roman" panose="02020603050405020304" pitchFamily="18" charset="0"/>
              </a:rPr>
              <a:t>ნახევრად დახურული ღუმელი ხასიათდება დნობის მეტი დროით და გაზრდილი </a:t>
            </a:r>
            <a:r>
              <a:rPr lang="ka-GE" dirty="0" err="1">
                <a:ea typeface="Calibri" panose="020F0502020204030204" pitchFamily="34" charset="0"/>
                <a:cs typeface="Times New Roman" panose="02020603050405020304" pitchFamily="18" charset="0"/>
              </a:rPr>
              <a:t>ელექტრომოხმარებით</a:t>
            </a:r>
            <a:r>
              <a:rPr lang="ka-GE" dirty="0">
                <a:ea typeface="Calibri" panose="020F0502020204030204" pitchFamily="34" charset="0"/>
                <a:cs typeface="Times New Roman" panose="02020603050405020304" pitchFamily="18" charset="0"/>
              </a:rPr>
              <a:t>. ამ ტიპის ღუმელის უპირატესობა მდგომარეობს იმაში, რომ დნობის პროცესში წარმოშობილი ნახშირბადის მონოქსიდი ჰაერთან შეხებით გარდაიქმნება ნახშირორჟანგად.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marR="0" indent="0" algn="just">
              <a:spcBef>
                <a:spcPts val="600"/>
              </a:spcBef>
              <a:spcAft>
                <a:spcPts val="600"/>
              </a:spcAft>
              <a:buNone/>
            </a:pPr>
            <a:r>
              <a:rPr lang="ka-GE" dirty="0">
                <a:ea typeface="Calibri" panose="020F0502020204030204" pitchFamily="34" charset="0"/>
                <a:cs typeface="Times New Roman" panose="02020603050405020304" pitchFamily="18" charset="0"/>
              </a:rPr>
              <a:t>აღსანიშნავია, რომ ღია ტიპის ღუმელების შემთხვევაში </a:t>
            </a:r>
            <a:r>
              <a:rPr lang="ka-GE" dirty="0" err="1">
                <a:ea typeface="Calibri" panose="020F0502020204030204" pitchFamily="34" charset="0"/>
                <a:cs typeface="Times New Roman" panose="02020603050405020304" pitchFamily="18" charset="0"/>
              </a:rPr>
              <a:t>აირგამწმენდი</a:t>
            </a:r>
            <a:r>
              <a:rPr lang="ka-GE" dirty="0">
                <a:ea typeface="Calibri" panose="020F0502020204030204" pitchFamily="34" charset="0"/>
                <a:cs typeface="Times New Roman" panose="02020603050405020304" pitchFamily="18" charset="0"/>
              </a:rPr>
              <a:t> სისტემის მიერ ხდება გაცილებით მეტი მოცულობის ჰაერის შეწოვა, რომელიც ღუმელიდან მიღებულ </a:t>
            </a:r>
            <a:r>
              <a:rPr lang="ka-GE" dirty="0" err="1">
                <a:ea typeface="Calibri" panose="020F0502020204030204" pitchFamily="34" charset="0"/>
                <a:cs typeface="Times New Roman" panose="02020603050405020304" pitchFamily="18" charset="0"/>
              </a:rPr>
              <a:t>აირნარევთან</a:t>
            </a:r>
            <a:r>
              <a:rPr lang="ka-GE" dirty="0">
                <a:ea typeface="Calibri" panose="020F0502020204030204" pitchFamily="34" charset="0"/>
                <a:cs typeface="Times New Roman" panose="02020603050405020304" pitchFamily="18" charset="0"/>
              </a:rPr>
              <a:t> ერთად შეიწოვს ღუმელის  მიმდებარე სივრცის ჰაერს. გამომდინარე აღნიშნულიდან ღია ტიპის ღუმელების ექსპლუატაციისათვის საჭიროა ბევრად დიდი წარმადობის </a:t>
            </a:r>
            <a:r>
              <a:rPr lang="ka-GE" dirty="0" err="1">
                <a:ea typeface="Calibri" panose="020F0502020204030204" pitchFamily="34" charset="0"/>
                <a:cs typeface="Times New Roman" panose="02020603050405020304" pitchFamily="18" charset="0"/>
              </a:rPr>
              <a:t>აირგამწმენდი</a:t>
            </a:r>
            <a:r>
              <a:rPr lang="ka-GE" dirty="0">
                <a:ea typeface="Calibri" panose="020F0502020204030204" pitchFamily="34" charset="0"/>
                <a:cs typeface="Times New Roman" panose="02020603050405020304" pitchFamily="18" charset="0"/>
              </a:rPr>
              <a:t> სისტემა და ამასთანავე დიდი რაოდენობის ელექტროენერგია.  </a:t>
            </a:r>
            <a:endParaRPr lang="en-US" dirty="0">
              <a:latin typeface="Sylfaen" panose="010A0502050306030303" pitchFamily="18" charset="0"/>
              <a:ea typeface="Calibri" panose="020F0502020204030204" pitchFamily="34" charset="0"/>
              <a:cs typeface="Times New Roman" panose="02020603050405020304" pitchFamily="18" charset="0"/>
            </a:endParaRPr>
          </a:p>
          <a:p>
            <a:pPr marL="0" marR="0" indent="0" algn="just">
              <a:spcBef>
                <a:spcPts val="600"/>
              </a:spcBef>
              <a:spcAft>
                <a:spcPts val="600"/>
              </a:spcAft>
              <a:buNone/>
            </a:pPr>
            <a:r>
              <a:rPr lang="ka-GE" dirty="0">
                <a:ea typeface="Calibri" panose="020F0502020204030204" pitchFamily="34" charset="0"/>
                <a:cs typeface="Times New Roman" panose="02020603050405020304" pitchFamily="18" charset="0"/>
              </a:rPr>
              <a:t>გამომდინარე აღნიშნულიდან, სილიკომანგანუმის სადნობი საამქროს პროექტისათვის შერჩეული იქნა დახურული ტიპის ღუმელები, რომლის ექსპლუატაციის პროცესში  მაღალეფექტური </a:t>
            </a:r>
            <a:r>
              <a:rPr lang="ka-GE" dirty="0" err="1">
                <a:ea typeface="Calibri" panose="020F0502020204030204" pitchFamily="34" charset="0"/>
                <a:cs typeface="Times New Roman" panose="02020603050405020304" pitchFamily="18" charset="0"/>
              </a:rPr>
              <a:t>აირგამწმენდი</a:t>
            </a:r>
            <a:r>
              <a:rPr lang="ka-GE" dirty="0">
                <a:ea typeface="Calibri" panose="020F0502020204030204" pitchFamily="34" charset="0"/>
                <a:cs typeface="Times New Roman" panose="02020603050405020304" pitchFamily="18" charset="0"/>
              </a:rPr>
              <a:t> სისტემების გამოყენებით მინიმუმამდე იქნება შემცირებული ატმოსფერული ჰაერის ხარისხზე ნეგატიური ზემოქმედების რისკები. ამასთანავე დნობის შედარებით სწრაფი პროცესი და ენერგოეფექტურობა მომგებიანია ეკონომიკური თვალსაზრისით.   </a:t>
            </a:r>
            <a:endParaRPr lang="en-US" dirty="0">
              <a:latin typeface="Sylfaen" panose="010A0502050306030303"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0214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71" y="932873"/>
            <a:ext cx="6749935" cy="480290"/>
          </a:xfrm>
        </p:spPr>
        <p:txBody>
          <a:bodyPr>
            <a:normAutofit/>
          </a:bodyPr>
          <a:lstStyle/>
          <a:p>
            <a:pPr algn="r"/>
            <a:r>
              <a:rPr lang="ka-GE" sz="2800" b="1" dirty="0"/>
              <a:t>გარემოზე შესაძლო </a:t>
            </a:r>
            <a:r>
              <a:rPr lang="ka-GE" sz="2800" b="1" dirty="0" smtClean="0"/>
              <a:t>ზემოქმედებები</a:t>
            </a:r>
            <a:endParaRPr lang="en-US" b="1" dirty="0"/>
          </a:p>
        </p:txBody>
      </p:sp>
      <p:sp>
        <p:nvSpPr>
          <p:cNvPr id="3" name="Content Placeholder 2"/>
          <p:cNvSpPr>
            <a:spLocks noGrp="1"/>
          </p:cNvSpPr>
          <p:nvPr>
            <p:ph idx="1"/>
          </p:nvPr>
        </p:nvSpPr>
        <p:spPr>
          <a:xfrm>
            <a:off x="572655" y="1791855"/>
            <a:ext cx="11286836" cy="4031056"/>
          </a:xfrm>
        </p:spPr>
        <p:txBody>
          <a:bodyPr>
            <a:normAutofit fontScale="62500" lnSpcReduction="20000"/>
          </a:bodyPr>
          <a:lstStyle/>
          <a:p>
            <a:pPr marL="0" indent="0">
              <a:buNone/>
            </a:pPr>
            <a:r>
              <a:rPr lang="ka-GE" sz="2600" dirty="0" smtClean="0"/>
              <a:t>დაგეგმილი </a:t>
            </a:r>
            <a:r>
              <a:rPr lang="ka-GE" sz="2600" dirty="0"/>
              <a:t>საქმიანობის მასშტაბების დ სპეციფიკის გათვალისწინებით მოსალოდნელია შემდეგი სახის ზემოქმედებები, რომლებიც </a:t>
            </a:r>
            <a:r>
              <a:rPr lang="ka-GE" sz="2600" dirty="0" smtClean="0"/>
              <a:t>უფრო </a:t>
            </a:r>
            <a:r>
              <a:rPr lang="ka-GE" sz="2600" dirty="0"/>
              <a:t>ფართედ იქნება განხილული გზშ-ის ანგარიშში</a:t>
            </a:r>
            <a:r>
              <a:rPr lang="ka-GE" sz="2600" dirty="0" smtClean="0"/>
              <a:t>:</a:t>
            </a:r>
            <a:endParaRPr lang="ka-GE" sz="2600" dirty="0"/>
          </a:p>
          <a:p>
            <a:pPr>
              <a:buFont typeface="Wingdings" panose="05000000000000000000" pitchFamily="2" charset="2"/>
              <a:buChar char="Ø"/>
            </a:pPr>
            <a:r>
              <a:rPr lang="ka-GE" dirty="0" smtClean="0"/>
              <a:t>ატმოსფერულ </a:t>
            </a:r>
            <a:r>
              <a:rPr lang="ka-GE" dirty="0"/>
              <a:t>ჰაერში მავნე ნივთიერებების ემისიები და ხმაურის გავრცელება;</a:t>
            </a:r>
          </a:p>
          <a:p>
            <a:pPr>
              <a:buFont typeface="Wingdings" panose="05000000000000000000" pitchFamily="2" charset="2"/>
              <a:buChar char="Ø"/>
            </a:pPr>
            <a:r>
              <a:rPr lang="ka-GE" dirty="0" smtClean="0"/>
              <a:t>ნიადაგისა </a:t>
            </a:r>
            <a:r>
              <a:rPr lang="ka-GE" dirty="0"/>
              <a:t>და გრუნტის დაბინძურების რისკები;</a:t>
            </a:r>
          </a:p>
          <a:p>
            <a:pPr>
              <a:buFont typeface="Wingdings" panose="05000000000000000000" pitchFamily="2" charset="2"/>
              <a:buChar char="Ø"/>
            </a:pPr>
            <a:r>
              <a:rPr lang="ka-GE" dirty="0" smtClean="0"/>
              <a:t>ზემოქმედება </a:t>
            </a:r>
            <a:r>
              <a:rPr lang="ka-GE" dirty="0"/>
              <a:t>გეოლოგიური გარემოზე;</a:t>
            </a:r>
          </a:p>
          <a:p>
            <a:pPr>
              <a:buFont typeface="Wingdings" panose="05000000000000000000" pitchFamily="2" charset="2"/>
              <a:buChar char="Ø"/>
            </a:pPr>
            <a:r>
              <a:rPr lang="ka-GE" dirty="0" smtClean="0"/>
              <a:t>ბიოლოგიურ </a:t>
            </a:r>
            <a:r>
              <a:rPr lang="ka-GE" dirty="0"/>
              <a:t>გარემოზე ზემოქმედება;</a:t>
            </a:r>
          </a:p>
          <a:p>
            <a:pPr>
              <a:buFont typeface="Wingdings" panose="05000000000000000000" pitchFamily="2" charset="2"/>
              <a:buChar char="Ø"/>
            </a:pPr>
            <a:r>
              <a:rPr lang="ka-GE" dirty="0" smtClean="0"/>
              <a:t>ზედაპირული </a:t>
            </a:r>
            <a:r>
              <a:rPr lang="ka-GE" dirty="0"/>
              <a:t>და მიწისქვეშა წყლების დაბინძურების რისკები;</a:t>
            </a:r>
          </a:p>
          <a:p>
            <a:pPr>
              <a:buFont typeface="Wingdings" panose="05000000000000000000" pitchFamily="2" charset="2"/>
              <a:buChar char="Ø"/>
            </a:pPr>
            <a:r>
              <a:rPr lang="ka-GE" dirty="0" smtClean="0"/>
              <a:t>ნარჩენების </a:t>
            </a:r>
            <a:r>
              <a:rPr lang="ka-GE" dirty="0"/>
              <a:t>წარმოქმნის და მართვის შედეგად მოსალოდნელი ზემოქმედება;</a:t>
            </a:r>
          </a:p>
          <a:p>
            <a:pPr>
              <a:buFont typeface="Wingdings" panose="05000000000000000000" pitchFamily="2" charset="2"/>
              <a:buChar char="Ø"/>
            </a:pPr>
            <a:r>
              <a:rPr lang="ka-GE" dirty="0" smtClean="0"/>
              <a:t>ზემოქმედება </a:t>
            </a:r>
            <a:r>
              <a:rPr lang="ka-GE" dirty="0"/>
              <a:t>ადამიანის ჯანმრთელობასა და უსაფრთხოებაზე;</a:t>
            </a:r>
          </a:p>
          <a:p>
            <a:pPr>
              <a:buFont typeface="Wingdings" panose="05000000000000000000" pitchFamily="2" charset="2"/>
              <a:buChar char="Ø"/>
            </a:pPr>
            <a:r>
              <a:rPr lang="ka-GE" dirty="0" smtClean="0"/>
              <a:t>ზემოქმედება </a:t>
            </a:r>
            <a:r>
              <a:rPr lang="ka-GE" dirty="0"/>
              <a:t>სოციალურ გარემოზე;</a:t>
            </a:r>
          </a:p>
          <a:p>
            <a:pPr>
              <a:buFont typeface="Wingdings" panose="05000000000000000000" pitchFamily="2" charset="2"/>
              <a:buChar char="Ø"/>
            </a:pPr>
            <a:r>
              <a:rPr lang="ka-GE" dirty="0" smtClean="0"/>
              <a:t>ზემოქმედება </a:t>
            </a:r>
            <a:r>
              <a:rPr lang="ka-GE" dirty="0"/>
              <a:t>სატრანსპორტო ნაკადებზე;</a:t>
            </a:r>
          </a:p>
          <a:p>
            <a:pPr>
              <a:buFont typeface="Wingdings" panose="05000000000000000000" pitchFamily="2" charset="2"/>
              <a:buChar char="Ø"/>
            </a:pPr>
            <a:r>
              <a:rPr lang="ka-GE" dirty="0" smtClean="0"/>
              <a:t>შესაძლო </a:t>
            </a:r>
            <a:r>
              <a:rPr lang="ka-GE" dirty="0"/>
              <a:t>ზემოქმედება კულტურულ მემკვიდრეობაზე;</a:t>
            </a:r>
          </a:p>
          <a:p>
            <a:pPr>
              <a:buFont typeface="Wingdings" panose="05000000000000000000" pitchFamily="2" charset="2"/>
              <a:buChar char="Ø"/>
            </a:pPr>
            <a:r>
              <a:rPr lang="ka-GE" dirty="0" smtClean="0"/>
              <a:t>კუმულაციური </a:t>
            </a:r>
            <a:r>
              <a:rPr lang="ka-GE" dirty="0"/>
              <a:t>ზემოქმედება.</a:t>
            </a:r>
          </a:p>
          <a:p>
            <a:endParaRPr lang="en-US" dirty="0"/>
          </a:p>
        </p:txBody>
      </p:sp>
    </p:spTree>
    <p:extLst>
      <p:ext uri="{BB962C8B-B14F-4D97-AF65-F5344CB8AC3E}">
        <p14:creationId xmlns:p14="http://schemas.microsoft.com/office/powerpoint/2010/main" val="1885605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3498" y="1027624"/>
            <a:ext cx="1863635" cy="366540"/>
          </a:xfrm>
        </p:spPr>
        <p:txBody>
          <a:bodyPr>
            <a:noAutofit/>
          </a:bodyPr>
          <a:lstStyle/>
          <a:p>
            <a:pPr algn="r"/>
            <a:r>
              <a:rPr lang="ka-GE" sz="2400" b="1" dirty="0" smtClean="0">
                <a:solidFill>
                  <a:schemeClr val="tx1"/>
                </a:solidFill>
              </a:rPr>
              <a:t>შესავალი</a:t>
            </a:r>
            <a:endParaRPr lang="en-US" sz="2400" b="1" dirty="0">
              <a:solidFill>
                <a:schemeClr val="tx1"/>
              </a:solidFill>
            </a:endParaRPr>
          </a:p>
        </p:txBody>
      </p:sp>
      <p:sp>
        <p:nvSpPr>
          <p:cNvPr id="3" name="Content Placeholder 2"/>
          <p:cNvSpPr>
            <a:spLocks noGrp="1"/>
          </p:cNvSpPr>
          <p:nvPr>
            <p:ph idx="1"/>
          </p:nvPr>
        </p:nvSpPr>
        <p:spPr>
          <a:xfrm>
            <a:off x="310551" y="1754909"/>
            <a:ext cx="11530467" cy="4068003"/>
          </a:xfrm>
        </p:spPr>
        <p:txBody>
          <a:bodyPr/>
          <a:lstStyle/>
          <a:p>
            <a:pPr algn="just"/>
            <a:r>
              <a:rPr lang="ka-GE" dirty="0">
                <a:solidFill>
                  <a:schemeClr val="tx1"/>
                </a:solidFill>
              </a:rPr>
              <a:t>შპს „ჯეოსთილი“-ს მეტალურგიული ქარხანა, 2007 წლის 14 აგვისტოს გარემოზე ზემოქმედების ნებართვა </a:t>
            </a:r>
            <a:r>
              <a:rPr lang="en-US" dirty="0">
                <a:solidFill>
                  <a:schemeClr val="tx1"/>
                </a:solidFill>
              </a:rPr>
              <a:t>N00084, N24 </a:t>
            </a:r>
            <a:r>
              <a:rPr lang="ka-GE" dirty="0">
                <a:solidFill>
                  <a:schemeClr val="tx1"/>
                </a:solidFill>
              </a:rPr>
              <a:t>ეკოლოგიური ექსპერტიზის დასკვნის საფუძველზე აწარმოებდა  ლითონის სხვადასხვა პროდუქტს (ლითონის ნამზადებს და სხვადასხვა ზომის არმატურას) ერთი ელექტრორკალური ღუმელის საშუალებით, თუმცა საწარმოს მოდერნიზაციის და ტექნოლოგიური ხაზის შეუფერხებლად მუშაობის მიზნით, შპს „ჯეოსთილი“-მა საქართველოს კანონის „გარემოს დაცვითი შეფასების“ კოდექსის თანახმად, ინდუქციური ღუმელის მოწყობის და ექსპლუატაციის მიზნით მოამზადა და საქართველოს გარემოს დაცვისა და სოფლის მეურნეობის სამინისტროს წარუდგინა სკრინინგის განაცხადი. მინისტრის 2018 წელის 30 აგვისტოს </a:t>
            </a:r>
            <a:r>
              <a:rPr lang="en-US" dirty="0">
                <a:solidFill>
                  <a:schemeClr val="tx1"/>
                </a:solidFill>
              </a:rPr>
              <a:t>N2-724 </a:t>
            </a:r>
            <a:r>
              <a:rPr lang="ka-GE" dirty="0">
                <a:solidFill>
                  <a:schemeClr val="tx1"/>
                </a:solidFill>
              </a:rPr>
              <a:t>სკრინინგის გადაწყევტილების საფუძველზე დაგეგმილი საქმიანობა არ დაექვემდებარა გარემოზე ზემოქმედების ანგარიშს მომზადების პროცედურად, შესაბამისად დღესდღეობით საწარმოში მუშაობს ელ. რკალური ან ინდუქციური ღუმელი ცალ-ცალკე.</a:t>
            </a:r>
            <a:endParaRPr lang="en-US" dirty="0">
              <a:solidFill>
                <a:schemeClr val="tx1"/>
              </a:solidFill>
            </a:endParaRPr>
          </a:p>
        </p:txBody>
      </p:sp>
    </p:spTree>
    <p:extLst>
      <p:ext uri="{BB962C8B-B14F-4D97-AF65-F5344CB8AC3E}">
        <p14:creationId xmlns:p14="http://schemas.microsoft.com/office/powerpoint/2010/main" val="3892184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314007" y="3786909"/>
            <a:ext cx="8443884" cy="849746"/>
          </a:xfrm>
        </p:spPr>
        <p:txBody>
          <a:bodyPr/>
          <a:lstStyle/>
          <a:p>
            <a:pPr algn="ctr"/>
            <a:r>
              <a:rPr lang="ka-GE" sz="3600" dirty="0">
                <a:solidFill>
                  <a:schemeClr val="bg1"/>
                </a:solidFill>
              </a:rPr>
              <a:t>გმადლობთ ყურადღებისთვის!!!!</a:t>
            </a:r>
            <a:endParaRPr lang="en-US" sz="3600" dirty="0">
              <a:solidFill>
                <a:schemeClr val="bg1"/>
              </a:solidFill>
            </a:endParaRPr>
          </a:p>
          <a:p>
            <a:pPr algn="ctr"/>
            <a:endParaRPr lang="en-US" dirty="0"/>
          </a:p>
        </p:txBody>
      </p:sp>
      <p:pic>
        <p:nvPicPr>
          <p:cNvPr id="5" name="Picture 4" descr="Axali logo.png"/>
          <p:cNvPicPr/>
          <p:nvPr/>
        </p:nvPicPr>
        <p:blipFill>
          <a:blip r:embed="rId3" cstate="screen">
            <a:extLst>
              <a:ext uri="{28A0092B-C50C-407E-A947-70E740481C1C}">
                <a14:useLocalDpi xmlns:a14="http://schemas.microsoft.com/office/drawing/2010/main" val="0"/>
              </a:ext>
            </a:extLst>
          </a:blip>
          <a:stretch>
            <a:fillRect/>
          </a:stretch>
        </p:blipFill>
        <p:spPr>
          <a:xfrm>
            <a:off x="0" y="5177234"/>
            <a:ext cx="1530985" cy="572770"/>
          </a:xfrm>
          <a:prstGeom prst="rect">
            <a:avLst/>
          </a:prstGeom>
        </p:spPr>
      </p:pic>
      <p:sp>
        <p:nvSpPr>
          <p:cNvPr id="6" name="Rectangle 5"/>
          <p:cNvSpPr/>
          <p:nvPr/>
        </p:nvSpPr>
        <p:spPr>
          <a:xfrm>
            <a:off x="0" y="5750004"/>
            <a:ext cx="2927928" cy="1107996"/>
          </a:xfrm>
          <a:prstGeom prst="rect">
            <a:avLst/>
          </a:prstGeom>
          <a:solidFill>
            <a:schemeClr val="bg1"/>
          </a:solidFill>
        </p:spPr>
        <p:txBody>
          <a:bodyPr wrap="square">
            <a:spAutoFit/>
          </a:bodyPr>
          <a:lstStyle/>
          <a:p>
            <a:r>
              <a:rPr lang="ka-GE" sz="1100" b="1" dirty="0">
                <a:ea typeface="Calibri" panose="020F0502020204030204" pitchFamily="34" charset="0"/>
                <a:cs typeface="Arial" panose="020B0604020202020204" pitchFamily="34" charset="0"/>
              </a:rPr>
              <a:t>GAMMA </a:t>
            </a:r>
            <a:r>
              <a:rPr lang="ka-GE" sz="1100" b="1" dirty="0" err="1">
                <a:ea typeface="Calibri" panose="020F0502020204030204" pitchFamily="34" charset="0"/>
                <a:cs typeface="Arial" panose="020B0604020202020204" pitchFamily="34" charset="0"/>
              </a:rPr>
              <a:t>Consulting</a:t>
            </a:r>
            <a:r>
              <a:rPr lang="ka-GE" sz="1100" b="1" dirty="0">
                <a:ea typeface="Calibri" panose="020F0502020204030204" pitchFamily="34" charset="0"/>
                <a:cs typeface="Arial" panose="020B0604020202020204" pitchFamily="34" charset="0"/>
              </a:rPr>
              <a:t> </a:t>
            </a:r>
            <a:r>
              <a:rPr lang="ka-GE" sz="1100" b="1" dirty="0" err="1">
                <a:ea typeface="Calibri" panose="020F0502020204030204" pitchFamily="34" charset="0"/>
                <a:cs typeface="Arial" panose="020B0604020202020204" pitchFamily="34" charset="0"/>
              </a:rPr>
              <a:t>Ltd</a:t>
            </a:r>
            <a:r>
              <a:rPr lang="ka-GE" sz="1100" b="1" dirty="0">
                <a:ea typeface="Calibri" panose="020F0502020204030204" pitchFamily="34" charset="0"/>
                <a:cs typeface="Arial" panose="020B0604020202020204" pitchFamily="34" charset="0"/>
              </a:rPr>
              <a:t>. 19d. </a:t>
            </a:r>
            <a:r>
              <a:rPr lang="ka-GE" sz="1100" b="1" dirty="0" err="1">
                <a:ea typeface="Calibri" panose="020F0502020204030204" pitchFamily="34" charset="0"/>
                <a:cs typeface="Arial" panose="020B0604020202020204" pitchFamily="34" charset="0"/>
              </a:rPr>
              <a:t>Guramishvili</a:t>
            </a:r>
            <a:r>
              <a:rPr lang="ka-GE" sz="1100" b="1" dirty="0">
                <a:ea typeface="Calibri" panose="020F0502020204030204" pitchFamily="34" charset="0"/>
                <a:cs typeface="Arial" panose="020B0604020202020204" pitchFamily="34" charset="0"/>
              </a:rPr>
              <a:t> </a:t>
            </a:r>
            <a:r>
              <a:rPr lang="ka-GE" sz="1100" b="1" dirty="0" err="1">
                <a:ea typeface="Calibri" panose="020F0502020204030204" pitchFamily="34" charset="0"/>
                <a:cs typeface="Arial" panose="020B0604020202020204" pitchFamily="34" charset="0"/>
              </a:rPr>
              <a:t>av</a:t>
            </a:r>
            <a:r>
              <a:rPr lang="ka-GE" sz="1100" b="1" dirty="0">
                <a:ea typeface="Calibri" panose="020F0502020204030204" pitchFamily="34" charset="0"/>
                <a:cs typeface="Arial" panose="020B0604020202020204" pitchFamily="34" charset="0"/>
              </a:rPr>
              <a:t>, 0192, </a:t>
            </a:r>
            <a:r>
              <a:rPr lang="ka-GE" sz="1100" b="1" dirty="0" err="1">
                <a:ea typeface="Calibri" panose="020F0502020204030204" pitchFamily="34" charset="0"/>
                <a:cs typeface="Arial" panose="020B0604020202020204" pitchFamily="34" charset="0"/>
              </a:rPr>
              <a:t>Tbilisi</a:t>
            </a:r>
            <a:r>
              <a:rPr lang="ka-GE" sz="1100" b="1" dirty="0">
                <a:ea typeface="Calibri" panose="020F0502020204030204" pitchFamily="34" charset="0"/>
                <a:cs typeface="Arial" panose="020B0604020202020204" pitchFamily="34" charset="0"/>
              </a:rPr>
              <a:t>, </a:t>
            </a:r>
            <a:r>
              <a:rPr lang="ka-GE" sz="1100" b="1" dirty="0" err="1">
                <a:ea typeface="Calibri" panose="020F0502020204030204" pitchFamily="34" charset="0"/>
                <a:cs typeface="Arial" panose="020B0604020202020204" pitchFamily="34" charset="0"/>
              </a:rPr>
              <a:t>Georgia</a:t>
            </a:r>
            <a:endParaRPr lang="en-US" sz="1400" dirty="0" smtClean="0">
              <a:effectLst/>
              <a:latin typeface="Sylfaen" panose="010A0502050306030303" pitchFamily="18" charset="0"/>
              <a:ea typeface="Calibri" panose="020F0502020204030204" pitchFamily="34" charset="0"/>
              <a:cs typeface="Times New Roman" panose="02020603050405020304" pitchFamily="18" charset="0"/>
            </a:endParaRPr>
          </a:p>
          <a:p>
            <a:r>
              <a:rPr lang="ka-GE" sz="1100" b="1" dirty="0" err="1">
                <a:ea typeface="Calibri" panose="020F0502020204030204" pitchFamily="34" charset="0"/>
                <a:cs typeface="Arial" panose="020B0604020202020204" pitchFamily="34" charset="0"/>
              </a:rPr>
              <a:t>Tel</a:t>
            </a:r>
            <a:r>
              <a:rPr lang="ka-GE" sz="1100" b="1" dirty="0">
                <a:ea typeface="Calibri" panose="020F0502020204030204" pitchFamily="34" charset="0"/>
                <a:cs typeface="Arial" panose="020B0604020202020204" pitchFamily="34" charset="0"/>
              </a:rPr>
              <a:t>: +(995 32) 261 44 34  +(995 32) 260 15 27 E-</a:t>
            </a:r>
            <a:r>
              <a:rPr lang="ka-GE" sz="1100" b="1" dirty="0" err="1">
                <a:ea typeface="Calibri" panose="020F0502020204030204" pitchFamily="34" charset="0"/>
                <a:cs typeface="Arial" panose="020B0604020202020204" pitchFamily="34" charset="0"/>
              </a:rPr>
              <a:t>mail</a:t>
            </a:r>
            <a:r>
              <a:rPr lang="ka-GE" sz="1100" b="1" dirty="0">
                <a:ea typeface="Calibri" panose="020F0502020204030204" pitchFamily="34" charset="0"/>
                <a:cs typeface="Arial" panose="020B0604020202020204" pitchFamily="34" charset="0"/>
              </a:rPr>
              <a:t>: </a:t>
            </a:r>
            <a:r>
              <a:rPr lang="ka-GE" sz="1100" b="1" dirty="0">
                <a:ea typeface="Calibri" panose="020F0502020204030204" pitchFamily="34" charset="0"/>
                <a:cs typeface="Arial" panose="020B0604020202020204" pitchFamily="34" charset="0"/>
                <a:hlinkClick r:id="rId4"/>
              </a:rPr>
              <a:t>zmgreen@gamma.ge</a:t>
            </a:r>
            <a:r>
              <a:rPr lang="ka-GE" sz="1100" b="1" dirty="0">
                <a:ea typeface="Calibri" panose="020F0502020204030204" pitchFamily="34" charset="0"/>
                <a:cs typeface="Arial" panose="020B0604020202020204" pitchFamily="34" charset="0"/>
              </a:rPr>
              <a:t>; j.akhvlediani@gamma.ge</a:t>
            </a:r>
            <a:endParaRPr lang="en-US" sz="1400" dirty="0" smtClean="0">
              <a:effectLst/>
              <a:latin typeface="Sylfaen" panose="010A0502050306030303" pitchFamily="18" charset="0"/>
              <a:ea typeface="Calibri" panose="020F0502020204030204" pitchFamily="34" charset="0"/>
              <a:cs typeface="Times New Roman" panose="02020603050405020304" pitchFamily="18" charset="0"/>
            </a:endParaRPr>
          </a:p>
          <a:p>
            <a:pPr>
              <a:spcAft>
                <a:spcPts val="600"/>
              </a:spcAft>
            </a:pPr>
            <a:r>
              <a:rPr lang="ka-GE" sz="1100" b="1" dirty="0">
                <a:ea typeface="Calibri" panose="020F0502020204030204" pitchFamily="34" charset="0"/>
                <a:cs typeface="Arial" panose="020B0604020202020204" pitchFamily="34" charset="0"/>
                <a:hlinkClick r:id="rId5"/>
              </a:rPr>
              <a:t>www.facebook.com/gammaconsultingGeorgia</a:t>
            </a:r>
            <a:endParaRPr lang="en-US" sz="1400" dirty="0">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929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1836" y="912091"/>
            <a:ext cx="6202680" cy="533400"/>
          </a:xfrm>
        </p:spPr>
        <p:txBody>
          <a:bodyPr>
            <a:normAutofit/>
          </a:bodyPr>
          <a:lstStyle/>
          <a:p>
            <a:pPr algn="r"/>
            <a:r>
              <a:rPr lang="ka-GE" sz="2800" b="1" dirty="0" smtClean="0">
                <a:solidFill>
                  <a:schemeClr val="tx1"/>
                </a:solidFill>
              </a:rPr>
              <a:t>საპროექტო ტერიტორიის აღწერა</a:t>
            </a:r>
            <a:endParaRPr lang="en-US" sz="2800" b="1" dirty="0">
              <a:solidFill>
                <a:schemeClr val="tx1"/>
              </a:solidFill>
            </a:endParaRPr>
          </a:p>
        </p:txBody>
      </p:sp>
      <p:sp>
        <p:nvSpPr>
          <p:cNvPr id="3" name="Content Placeholder 2"/>
          <p:cNvSpPr>
            <a:spLocks noGrp="1"/>
          </p:cNvSpPr>
          <p:nvPr>
            <p:ph idx="1"/>
          </p:nvPr>
        </p:nvSpPr>
        <p:spPr>
          <a:xfrm>
            <a:off x="212436" y="1930401"/>
            <a:ext cx="11684000" cy="3768436"/>
          </a:xfrm>
        </p:spPr>
        <p:txBody>
          <a:bodyPr>
            <a:normAutofit/>
          </a:bodyPr>
          <a:lstStyle/>
          <a:p>
            <a:pPr algn="just"/>
            <a:r>
              <a:rPr lang="ka-GE" dirty="0"/>
              <a:t>შპს „ჯეოსთილი“ დაარსდა 2007 წელს და მდებარეობს რუსთავის საწარმოო ზონაში, დავით გარეჯის 36-ში. ტერიტორიას სამხრეთ-დასავლეთით ესაზღვრება დავით გარეჯის ქუჩა და შპს „რუსთავის ფოლადი“-ს მეტალურგიული ქარხნის ტერიტორიის ღობე, ჩრდილოეთით სარკინიგზო ხაზი აღმოსავლეთით სხვადასხვა კერძო პირების საკუთრებაში არსებული საწარმოები.  2007 წელს როდესაც დაარსდა საწარმო, უახლოესი დასახლება დაშორებული იყო საწარმოდან დაახლოებით 0.9 კმ–ით. 2011 წელს, მოხდა მიწის გამოყოფა იძულებით გადაადგილებული პირებისათვის/ლტოლვილებისათვის ქ. რუსთავის საწარმოო ზონაში, რომელიც ადრე </a:t>
            </a:r>
            <a:r>
              <a:rPr lang="ka-GE" dirty="0" err="1"/>
              <a:t>ეკუთვნოდა</a:t>
            </a:r>
            <a:r>
              <a:rPr lang="ka-GE" dirty="0"/>
              <a:t> რუსთავის მეტალურგიულ ქარხანას. თავდაპირველად ეს განთავსება მოხდა დროებით, თუმცა, შემდეგ საქართველოს მთავრობამ გადაწყვიტა გადაეცა აღნიშნული ფართები ლტოლვილებისათვის მუდმივ საცხოვრებლად. ეს საცხოვრებელი სახლი (ამხანაგობა „ერთგულება“) დაცილებულია შპს </a:t>
            </a:r>
            <a:r>
              <a:rPr lang="ka-GE" dirty="0" smtClean="0"/>
              <a:t>,,ჯეოსთილი</a:t>
            </a:r>
            <a:r>
              <a:rPr lang="ka-GE" dirty="0"/>
              <a:t>”-დან დაახლოებით 246 მ-ით და მდებარეობს საწარმოო ზონაში.  რაც შეეხება გენერალური გეგმით დადგენილი საცხოვრებელი ზონის საზღვარს, საწარმოდან დაცილების მინიმალური მანძილი შეადგენს დაახლოებით 800 მ-ს. </a:t>
            </a:r>
            <a:endParaRPr lang="en-US" dirty="0"/>
          </a:p>
        </p:txBody>
      </p:sp>
    </p:spTree>
    <p:extLst>
      <p:ext uri="{BB962C8B-B14F-4D97-AF65-F5344CB8AC3E}">
        <p14:creationId xmlns:p14="http://schemas.microsoft.com/office/powerpoint/2010/main" val="1033648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9382" y="591127"/>
            <a:ext cx="3528290" cy="508000"/>
          </a:xfrm>
        </p:spPr>
        <p:txBody>
          <a:bodyPr>
            <a:normAutofit/>
          </a:bodyPr>
          <a:lstStyle/>
          <a:p>
            <a:pPr algn="ctr"/>
            <a:r>
              <a:rPr lang="ka-GE" sz="2800" b="1" dirty="0">
                <a:solidFill>
                  <a:schemeClr val="tx1"/>
                </a:solidFill>
              </a:rPr>
              <a:t>სიტუაციური სქემა </a:t>
            </a:r>
            <a:endParaRPr lang="en-US" sz="2800" b="1" dirty="0">
              <a:solidFill>
                <a:schemeClr val="tx1"/>
              </a:solidFill>
            </a:endParaRPr>
          </a:p>
        </p:txBody>
      </p:sp>
      <p:pic>
        <p:nvPicPr>
          <p:cNvPr id="4" name="Picture 3"/>
          <p:cNvPicPr/>
          <p:nvPr/>
        </p:nvPicPr>
        <p:blipFill>
          <a:blip r:embed="rId2"/>
          <a:stretch>
            <a:fillRect/>
          </a:stretch>
        </p:blipFill>
        <p:spPr>
          <a:xfrm>
            <a:off x="1649414" y="1348508"/>
            <a:ext cx="9267969" cy="4969164"/>
          </a:xfrm>
          <a:prstGeom prst="rect">
            <a:avLst/>
          </a:prstGeom>
          <a:scene3d>
            <a:camera prst="orthographicFront"/>
            <a:lightRig rig="threePt" dir="t"/>
          </a:scene3d>
          <a:sp3d>
            <a:bevelT/>
          </a:sp3d>
        </p:spPr>
      </p:pic>
    </p:spTree>
    <p:extLst>
      <p:ext uri="{BB962C8B-B14F-4D97-AF65-F5344CB8AC3E}">
        <p14:creationId xmlns:p14="http://schemas.microsoft.com/office/powerpoint/2010/main" val="2997541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927" y="831548"/>
            <a:ext cx="11014364" cy="729397"/>
          </a:xfrm>
        </p:spPr>
        <p:txBody>
          <a:bodyPr>
            <a:noAutofit/>
          </a:bodyPr>
          <a:lstStyle/>
          <a:p>
            <a:pPr algn="ctr"/>
            <a:r>
              <a:rPr lang="ka-GE" sz="2400" b="1" dirty="0">
                <a:solidFill>
                  <a:schemeClr val="tx1"/>
                </a:solidFill>
              </a:rPr>
              <a:t>შპს „ჯეოსთილი“-ს საწარმოს გენ-გეგმა </a:t>
            </a:r>
            <a:r>
              <a:rPr lang="ka-GE" sz="2400" b="1" dirty="0" smtClean="0">
                <a:solidFill>
                  <a:schemeClr val="tx1"/>
                </a:solidFill>
              </a:rPr>
              <a:t>დაგეგმილი საქმიანობის გათვალისწინებით</a:t>
            </a:r>
            <a:endParaRPr lang="en-US" sz="2400" b="1" dirty="0">
              <a:solidFill>
                <a:schemeClr val="tx1"/>
              </a:solidFill>
            </a:endParaRPr>
          </a:p>
        </p:txBody>
      </p:sp>
      <p:pic>
        <p:nvPicPr>
          <p:cNvPr id="4" name="Content Placeholder 3"/>
          <p:cNvPicPr>
            <a:picLocks noGrp="1"/>
          </p:cNvPicPr>
          <p:nvPr>
            <p:ph idx="1"/>
          </p:nvPr>
        </p:nvPicPr>
        <p:blipFill>
          <a:blip r:embed="rId2"/>
          <a:stretch>
            <a:fillRect/>
          </a:stretch>
        </p:blipFill>
        <p:spPr>
          <a:xfrm>
            <a:off x="2901086" y="1800081"/>
            <a:ext cx="7277387" cy="4508355"/>
          </a:xfrm>
          <a:prstGeom prst="rect">
            <a:avLst/>
          </a:prstGeom>
        </p:spPr>
      </p:pic>
    </p:spTree>
    <p:extLst>
      <p:ext uri="{BB962C8B-B14F-4D97-AF65-F5344CB8AC3E}">
        <p14:creationId xmlns:p14="http://schemas.microsoft.com/office/powerpoint/2010/main" val="232800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508" y="600640"/>
            <a:ext cx="6094153" cy="544670"/>
          </a:xfrm>
        </p:spPr>
        <p:txBody>
          <a:bodyPr>
            <a:normAutofit/>
          </a:bodyPr>
          <a:lstStyle/>
          <a:p>
            <a:pPr algn="r"/>
            <a:r>
              <a:rPr lang="ka-GE" sz="2800" b="1" dirty="0" smtClean="0">
                <a:solidFill>
                  <a:schemeClr val="tx1"/>
                </a:solidFill>
              </a:rPr>
              <a:t>მიმდინარე საქმიანობის აღწერა</a:t>
            </a:r>
            <a:endParaRPr lang="en-US" sz="2800" b="1" dirty="0">
              <a:solidFill>
                <a:schemeClr val="tx1"/>
              </a:solidFill>
            </a:endParaRPr>
          </a:p>
        </p:txBody>
      </p:sp>
      <p:sp>
        <p:nvSpPr>
          <p:cNvPr id="3" name="Content Placeholder 2"/>
          <p:cNvSpPr>
            <a:spLocks noGrp="1"/>
          </p:cNvSpPr>
          <p:nvPr>
            <p:ph idx="1"/>
          </p:nvPr>
        </p:nvSpPr>
        <p:spPr>
          <a:xfrm>
            <a:off x="310341" y="1690255"/>
            <a:ext cx="11604568" cy="4470400"/>
          </a:xfrm>
        </p:spPr>
        <p:txBody>
          <a:bodyPr>
            <a:noAutofit/>
          </a:bodyPr>
          <a:lstStyle/>
          <a:p>
            <a:pPr algn="just"/>
            <a:r>
              <a:rPr lang="ka-GE" sz="1400" dirty="0">
                <a:solidFill>
                  <a:schemeClr val="tx1"/>
                </a:solidFill>
              </a:rPr>
              <a:t>შპს „ჯეოსთილი“-ს მიმდინარე </a:t>
            </a:r>
            <a:r>
              <a:rPr lang="ka-GE" sz="1400" dirty="0" smtClean="0">
                <a:solidFill>
                  <a:schemeClr val="tx1"/>
                </a:solidFill>
              </a:rPr>
              <a:t>საქმიანობის წარმოადგენს მეორადი </a:t>
            </a:r>
            <a:r>
              <a:rPr lang="ka-GE" sz="1400" dirty="0">
                <a:solidFill>
                  <a:schemeClr val="tx1"/>
                </a:solidFill>
              </a:rPr>
              <a:t>ნედლეულის - ჯართისაგან ფოლადის წარმოება. საწარმოში დღეისათვის ფუნქციონირებს შემდეგი საამქროები: სადნობი საამქრო, უწყვეტი ჩამოსხმის საამქრო, საგლინავი საამქრო, ჟანგბადის წარმოება, ტექნიკური წყლის მომზადების უბანი, ჯართის საწყობი, მექანიკური საამქრო, მზა პროდუქციის საწყობი, ოფისი და სხვა დამხმარე ინფრასტრუქტურა.  </a:t>
            </a:r>
          </a:p>
          <a:p>
            <a:pPr algn="just"/>
            <a:r>
              <a:rPr lang="ka-GE" sz="1400" dirty="0" smtClean="0">
                <a:solidFill>
                  <a:schemeClr val="tx1"/>
                </a:solidFill>
              </a:rPr>
              <a:t>ამჟამად </a:t>
            </a:r>
            <a:r>
              <a:rPr lang="ka-GE" sz="1400" dirty="0">
                <a:solidFill>
                  <a:schemeClr val="tx1"/>
                </a:solidFill>
              </a:rPr>
              <a:t>შპს „ჯეოსთილი“ ამზადებს ლითონის ნაწარმს, რისთვისაც იყენებს ორი ტიპის - ელექტრორკალურ ან ინდუქციური ღუმელებს შესაბამისი ინფრასტრუქტურით. თუმცა აქვე უნდა აღინიშნოს, ორივე ღუმელი ერთდროულად არ მუშაობს, მათი ოპერირება ხდება ერთ-ერთის ტექნიკური გაუმართაობის შემთხევაში.</a:t>
            </a:r>
          </a:p>
          <a:p>
            <a:pPr algn="just"/>
            <a:r>
              <a:rPr lang="ka-GE" sz="1400" dirty="0">
                <a:solidFill>
                  <a:schemeClr val="tx1"/>
                </a:solidFill>
              </a:rPr>
              <a:t>საწარმოში შემოტანილი რკინის ჯართის (ნედლეული) დასაწყობება ხდება ამისათვის ცალკე გამოყოფილ ტერიტორიაზე. ტერიტორიაზე შემოტანის დროს ხდება რადიაციული კონტროლი, რისთვისაც გამოყენებულია </a:t>
            </a:r>
            <a:r>
              <a:rPr lang="en-US" sz="1400" dirty="0">
                <a:solidFill>
                  <a:schemeClr val="tx1"/>
                </a:solidFill>
              </a:rPr>
              <a:t>LUDLUM MODEL 4525-</a:t>
            </a:r>
            <a:r>
              <a:rPr lang="ka-GE" sz="1400" dirty="0">
                <a:solidFill>
                  <a:schemeClr val="tx1"/>
                </a:solidFill>
              </a:rPr>
              <a:t>ის ტიპის დანადგარი. დასაწყობების დროს ხორციელდება ასევე ფეთქებად უსაფრთხოებაზე კონტროლი ვიზუალური დათვალირებით. ტერიტორიაზე ჯართის შემოტანა ხდება როგორც სარკინიგზო ასევე საავტომობილო ტრანსპორტის გამოყენებით. </a:t>
            </a:r>
          </a:p>
          <a:p>
            <a:pPr algn="just"/>
            <a:r>
              <a:rPr lang="ka-GE" sz="1400" dirty="0" smtClean="0">
                <a:solidFill>
                  <a:schemeClr val="tx1"/>
                </a:solidFill>
              </a:rPr>
              <a:t>სადნობ </a:t>
            </a:r>
            <a:r>
              <a:rPr lang="ka-GE" sz="1400" dirty="0">
                <a:solidFill>
                  <a:schemeClr val="tx1"/>
                </a:solidFill>
              </a:rPr>
              <a:t>საამქრომდე ჯართის ტრანსპორტირება ხდება თვითმცლელი ავტომანქანების გამოყენებით. საამქროში გადატანამდე საჭიროების შეთხვევაში ხდება ჯართის დაწნეხვა/</a:t>
            </a:r>
            <a:r>
              <a:rPr lang="ka-GE" sz="1400" dirty="0" err="1">
                <a:solidFill>
                  <a:schemeClr val="tx1"/>
                </a:solidFill>
              </a:rPr>
              <a:t>კომპაქტირება</a:t>
            </a:r>
            <a:r>
              <a:rPr lang="ka-GE" sz="1400" dirty="0">
                <a:solidFill>
                  <a:schemeClr val="tx1"/>
                </a:solidFill>
              </a:rPr>
              <a:t>.  </a:t>
            </a:r>
          </a:p>
          <a:p>
            <a:pPr algn="just"/>
            <a:r>
              <a:rPr lang="ka-GE" sz="1400" dirty="0">
                <a:solidFill>
                  <a:schemeClr val="tx1"/>
                </a:solidFill>
              </a:rPr>
              <a:t>შპს „ჯეოსთილი“-ს მეტალურგიული ქარხნის წლიური წარმადობა ამ ეტაპზე არის 175 000 ტ/წელ არმატურა დიამეტრით 8, 10, 12, 14, 16, 18, 20, 22, 25, 28, 32 მმ. გარდა აღნიშნულისა დანერგილია სხვადასხვა დიამეტრის (5.5 მმ-დან 14 მმ-მდე)  ღეროვანი ლითონის (მავთულის) წარმოება, რომელიც  არსებულ ხაზის ან სხვა დამატებითი ინფრასტუქტურ სამუშაოების ჩატარებას არ გულისხმობს, ამ შემთხვევაში </a:t>
            </a:r>
            <a:r>
              <a:rPr lang="ka-GE" sz="1400" dirty="0" err="1">
                <a:solidFill>
                  <a:schemeClr val="tx1"/>
                </a:solidFill>
              </a:rPr>
              <a:t>დგანზე</a:t>
            </a:r>
            <a:r>
              <a:rPr lang="ka-GE" sz="1400" dirty="0">
                <a:solidFill>
                  <a:schemeClr val="tx1"/>
                </a:solidFill>
              </a:rPr>
              <a:t> ხდება შედარებით დაბალი დიამეტრის დანადგარის მოთავსება</a:t>
            </a:r>
            <a:r>
              <a:rPr lang="ka-GE" sz="1200" dirty="0" smtClean="0">
                <a:solidFill>
                  <a:schemeClr val="tx1"/>
                </a:solidFill>
              </a:rPr>
              <a:t>.</a:t>
            </a:r>
            <a:endParaRPr lang="ka-GE" sz="1200" dirty="0">
              <a:solidFill>
                <a:schemeClr val="tx1"/>
              </a:solidFill>
            </a:endParaRPr>
          </a:p>
        </p:txBody>
      </p:sp>
    </p:spTree>
    <p:extLst>
      <p:ext uri="{BB962C8B-B14F-4D97-AF65-F5344CB8AC3E}">
        <p14:creationId xmlns:p14="http://schemas.microsoft.com/office/powerpoint/2010/main" val="1991164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145" y="1007999"/>
            <a:ext cx="7120775" cy="451347"/>
          </a:xfrm>
        </p:spPr>
        <p:txBody>
          <a:bodyPr>
            <a:normAutofit/>
          </a:bodyPr>
          <a:lstStyle/>
          <a:p>
            <a:pPr algn="r"/>
            <a:r>
              <a:rPr lang="ka-GE" sz="2400" b="1" dirty="0" smtClean="0">
                <a:solidFill>
                  <a:schemeClr val="tx1"/>
                </a:solidFill>
              </a:rPr>
              <a:t>ჯართის </a:t>
            </a:r>
            <a:r>
              <a:rPr lang="ka-GE" sz="2400" b="1" dirty="0">
                <a:solidFill>
                  <a:schemeClr val="tx1"/>
                </a:solidFill>
              </a:rPr>
              <a:t>ეზოს დაბინძურებული უბნის დახასიათება</a:t>
            </a:r>
            <a:endParaRPr lang="en-US" sz="2400" b="1" dirty="0">
              <a:solidFill>
                <a:schemeClr val="tx1"/>
              </a:solidFill>
            </a:endParaRPr>
          </a:p>
        </p:txBody>
      </p:sp>
      <p:sp>
        <p:nvSpPr>
          <p:cNvPr id="3" name="Content Placeholder 2"/>
          <p:cNvSpPr>
            <a:spLocks noGrp="1"/>
          </p:cNvSpPr>
          <p:nvPr>
            <p:ph idx="1"/>
          </p:nvPr>
        </p:nvSpPr>
        <p:spPr>
          <a:xfrm>
            <a:off x="320040" y="1769534"/>
            <a:ext cx="11612880" cy="4402666"/>
          </a:xfrm>
        </p:spPr>
        <p:txBody>
          <a:bodyPr>
            <a:noAutofit/>
          </a:bodyPr>
          <a:lstStyle/>
          <a:p>
            <a:pPr algn="just"/>
            <a:r>
              <a:rPr lang="ka-GE" sz="2400" dirty="0"/>
              <a:t>ჯართის ეზო ტერიტორიაზე ხდება ჯართის მიღება და დროებით დასაწყობება. ამავე ტერიტორიაზე მოწყობილია სპეციალური დაბინძურებული ჯართის უბანი, რომლის საერთო ფართი არის 2000 მ</a:t>
            </a:r>
            <a:r>
              <a:rPr lang="ka-GE" sz="2400" baseline="30000" dirty="0"/>
              <a:t>2</a:t>
            </a:r>
            <a:r>
              <a:rPr lang="ka-GE" sz="2400" dirty="0"/>
              <a:t>.  აღნიშნული უბანი მოსახულია ბეტონის საფარით, რომ დაბინძურებული უბნიდან წვიმის წყლების ჩაშვება მოხდეს სპეციალურ </a:t>
            </a:r>
            <a:r>
              <a:rPr lang="ka-GE" sz="2400" dirty="0" smtClean="0"/>
              <a:t>სამ</a:t>
            </a:r>
            <a:r>
              <a:rPr lang="en-US" sz="2400" dirty="0" smtClean="0"/>
              <a:t> </a:t>
            </a:r>
            <a:r>
              <a:rPr lang="ka-GE" sz="2400" dirty="0" err="1" smtClean="0"/>
              <a:t>სქეციან</a:t>
            </a:r>
            <a:r>
              <a:rPr lang="ka-GE" sz="2400" dirty="0" smtClean="0"/>
              <a:t> </a:t>
            </a:r>
            <a:r>
              <a:rPr lang="ka-GE" sz="2400" dirty="0"/>
              <a:t>სალექარში (ზომები 9500მმ</a:t>
            </a:r>
            <a:r>
              <a:rPr lang="en-US" sz="2400" dirty="0"/>
              <a:t>x2500</a:t>
            </a:r>
            <a:r>
              <a:rPr lang="ka-GE" sz="2400" dirty="0"/>
              <a:t>მმ</a:t>
            </a:r>
            <a:r>
              <a:rPr lang="en-US" sz="2400" dirty="0"/>
              <a:t>x2000</a:t>
            </a:r>
            <a:r>
              <a:rPr lang="ka-GE" sz="2400" dirty="0"/>
              <a:t>მმ). სალექარში ძირითადად ხდება დიდი ნაწილაკების და ნავთობპროდუქტების წყლისგან განცალკევება, ტერიტორიაზე მოწყობილი სალექარი გათვლია ერთი დღის განმავლობაში მოსული მაქსიმალური ატმოსფერული </a:t>
            </a:r>
            <a:r>
              <a:rPr lang="ka-GE" sz="2400" dirty="0" err="1"/>
              <a:t>ნალექზე</a:t>
            </a:r>
            <a:r>
              <a:rPr lang="ka-GE" sz="2400" dirty="0"/>
              <a:t>.  სალექარის პირველ სექციაში ხდება მძიმე ნაწილაკების შეგროვება, მე-2 ზონის ფუნქციაა ცხიმიანი პროდუქტების წყლისგან გამიჯვნა.  გაწმენდილი წყლის გადინება კი ხდება მე - 3 ზონაში. საბოლოოდ ეს წყალი გამოიყენება ბეტონის გზის მოსარწყავად, რაც შეეხება მიღებულ შლამს მისი მართვა ხდება სხვა სახიფათო ნარჩენების </a:t>
            </a:r>
            <a:r>
              <a:rPr lang="ka-GE" sz="2400" dirty="0" smtClean="0"/>
              <a:t>მსგავსად</a:t>
            </a:r>
            <a:r>
              <a:rPr lang="en-US" sz="2400" dirty="0"/>
              <a:t>.</a:t>
            </a:r>
          </a:p>
        </p:txBody>
      </p:sp>
    </p:spTree>
    <p:extLst>
      <p:ext uri="{BB962C8B-B14F-4D97-AF65-F5344CB8AC3E}">
        <p14:creationId xmlns:p14="http://schemas.microsoft.com/office/powerpoint/2010/main" val="360758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0508" y="1043709"/>
            <a:ext cx="7795491" cy="520931"/>
          </a:xfrm>
        </p:spPr>
        <p:txBody>
          <a:bodyPr>
            <a:normAutofit/>
          </a:bodyPr>
          <a:lstStyle/>
          <a:p>
            <a:pPr algn="r"/>
            <a:r>
              <a:rPr lang="ka-GE" sz="2400" b="1" dirty="0" smtClean="0">
                <a:solidFill>
                  <a:schemeClr val="tx1"/>
                </a:solidFill>
              </a:rPr>
              <a:t>გამონაბოლქვის </a:t>
            </a:r>
            <a:r>
              <a:rPr lang="ka-GE" sz="2400" b="1" dirty="0">
                <a:solidFill>
                  <a:schemeClr val="tx1"/>
                </a:solidFill>
              </a:rPr>
              <a:t>გამწოვი სისტემის ოპერირების აღწერა</a:t>
            </a:r>
            <a:endParaRPr lang="en-US" sz="2400" b="1"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3342068"/>
              </p:ext>
            </p:extLst>
          </p:nvPr>
        </p:nvGraphicFramePr>
        <p:xfrm>
          <a:off x="426720" y="2291080"/>
          <a:ext cx="9311640" cy="3288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459373" y="1743194"/>
            <a:ext cx="6522297" cy="369332"/>
          </a:xfrm>
          <a:prstGeom prst="rect">
            <a:avLst/>
          </a:prstGeom>
        </p:spPr>
        <p:txBody>
          <a:bodyPr wrap="square">
            <a:spAutoFit/>
          </a:bodyPr>
          <a:lstStyle/>
          <a:p>
            <a:pPr algn="ctr"/>
            <a:r>
              <a:rPr lang="ka-GE" dirty="0" smtClean="0"/>
              <a:t>გამონაბოლქვი სისტემების გულისხმობს შემდეგს სტადიებს</a:t>
            </a:r>
            <a:endParaRPr lang="ka-GE" dirty="0" smtClean="0"/>
          </a:p>
        </p:txBody>
      </p:sp>
    </p:spTree>
    <p:extLst>
      <p:ext uri="{BB962C8B-B14F-4D97-AF65-F5344CB8AC3E}">
        <p14:creationId xmlns:p14="http://schemas.microsoft.com/office/powerpoint/2010/main" val="3987131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83419"/>
            <a:ext cx="10058400" cy="627797"/>
          </a:xfrm>
        </p:spPr>
        <p:txBody>
          <a:bodyPr>
            <a:normAutofit/>
          </a:bodyPr>
          <a:lstStyle/>
          <a:p>
            <a:pPr algn="r"/>
            <a:r>
              <a:rPr lang="ka-GE" sz="2400" b="1" dirty="0" smtClean="0">
                <a:solidFill>
                  <a:schemeClr val="tx1"/>
                </a:solidFill>
              </a:rPr>
              <a:t>დაგეგმილი </a:t>
            </a:r>
            <a:r>
              <a:rPr lang="ka-GE" sz="2400" b="1" dirty="0">
                <a:solidFill>
                  <a:schemeClr val="tx1"/>
                </a:solidFill>
              </a:rPr>
              <a:t>საქმიანობის მოკლე აღწერა</a:t>
            </a:r>
            <a:endParaRPr lang="en-US" sz="2400" b="1" dirty="0">
              <a:solidFill>
                <a:schemeClr val="tx1"/>
              </a:solidFill>
            </a:endParaRPr>
          </a:p>
        </p:txBody>
      </p:sp>
      <p:sp>
        <p:nvSpPr>
          <p:cNvPr id="3" name="Content Placeholder 2"/>
          <p:cNvSpPr>
            <a:spLocks noGrp="1"/>
          </p:cNvSpPr>
          <p:nvPr>
            <p:ph idx="1"/>
          </p:nvPr>
        </p:nvSpPr>
        <p:spPr>
          <a:xfrm>
            <a:off x="130629" y="1767840"/>
            <a:ext cx="11843656" cy="4467497"/>
          </a:xfrm>
        </p:spPr>
        <p:txBody>
          <a:bodyPr>
            <a:normAutofit fontScale="92500" lnSpcReduction="10000"/>
          </a:bodyPr>
          <a:lstStyle/>
          <a:p>
            <a:pPr algn="just">
              <a:buFont typeface="Wingdings" panose="05000000000000000000" pitchFamily="2" charset="2"/>
              <a:buChar char="Ø"/>
            </a:pPr>
            <a:r>
              <a:rPr lang="ka-GE" dirty="0" smtClean="0">
                <a:solidFill>
                  <a:schemeClr val="tx1"/>
                </a:solidFill>
              </a:rPr>
              <a:t> </a:t>
            </a:r>
            <a:r>
              <a:rPr lang="ka-GE" sz="2100" dirty="0">
                <a:solidFill>
                  <a:schemeClr val="tx1"/>
                </a:solidFill>
                <a:ea typeface="Calibri" panose="020F0502020204030204" pitchFamily="34" charset="0"/>
                <a:cs typeface="Times New Roman" panose="02020603050405020304" pitchFamily="18" charset="0"/>
              </a:rPr>
              <a:t>დაგეგმილი საქმიანობა გულისხმობს, სილიკომანგანუმის ჩამოსასხმელი  საამქროს მოწყობისა და  </a:t>
            </a:r>
            <a:r>
              <a:rPr lang="ka-GE" sz="2100" dirty="0" smtClean="0">
                <a:solidFill>
                  <a:schemeClr val="tx1"/>
                </a:solidFill>
                <a:ea typeface="Calibri" panose="020F0502020204030204" pitchFamily="34" charset="0"/>
                <a:cs typeface="Times New Roman" panose="02020603050405020304" pitchFamily="18" charset="0"/>
              </a:rPr>
              <a:t>    ექსპლუატაციას</a:t>
            </a:r>
            <a:r>
              <a:rPr lang="ka-GE" sz="2100" dirty="0">
                <a:solidFill>
                  <a:schemeClr val="tx1"/>
                </a:solidFill>
                <a:ea typeface="Calibri" panose="020F0502020204030204" pitchFamily="34" charset="0"/>
                <a:cs typeface="Times New Roman" panose="02020603050405020304" pitchFamily="18" charset="0"/>
              </a:rPr>
              <a:t>, რომლის განთავსებაც მოხდება შპს „ჯეოსთილი“-ს საკუთრებში არსებული  ტერიტორიაზე, კერძოდ: ჯართის საწყობის მიმდებარედ თავისუფალ მიწის ნაკვეთზე. </a:t>
            </a:r>
            <a:r>
              <a:rPr lang="ka-GE" sz="2100" dirty="0">
                <a:solidFill>
                  <a:schemeClr val="tx1"/>
                </a:solidFill>
                <a:ea typeface="Calibri" panose="020F0502020204030204" pitchFamily="34" charset="0"/>
                <a:cs typeface="Times New Roman" panose="02020603050405020304" pitchFamily="18" charset="0"/>
              </a:rPr>
              <a:t>გარდა ამისა  შპს „ჯეოსთილი“ გეგმავს  არსებული მეტალურგიული საწარმოს წარმადობის გაზრდას 300 000 ტ/წლამდე, რაც მოხდება არსებული საწარმოო სიმძლავრეების ხარჯზე და ახალი ინფრასტრუქტურის დამატება გათვალისწინებული არ არის.</a:t>
            </a:r>
          </a:p>
          <a:p>
            <a:pPr marL="251460" marR="0" indent="-342900" algn="just">
              <a:spcBef>
                <a:spcPts val="600"/>
              </a:spcBef>
              <a:spcAft>
                <a:spcPts val="600"/>
              </a:spcAft>
              <a:buFont typeface="Wingdings" panose="05000000000000000000" pitchFamily="2" charset="2"/>
              <a:buChar char="Ø"/>
            </a:pPr>
            <a:r>
              <a:rPr lang="ka-GE" dirty="0" smtClean="0">
                <a:solidFill>
                  <a:schemeClr val="tx1"/>
                </a:solidFill>
                <a:ea typeface="Calibri" panose="020F0502020204030204" pitchFamily="34" charset="0"/>
                <a:cs typeface="Times New Roman" panose="02020603050405020304" pitchFamily="18" charset="0"/>
              </a:rPr>
              <a:t>საპროექტო </a:t>
            </a:r>
            <a:r>
              <a:rPr lang="ka-GE" dirty="0">
                <a:solidFill>
                  <a:schemeClr val="tx1"/>
                </a:solidFill>
                <a:ea typeface="Calibri" panose="020F0502020204030204" pitchFamily="34" charset="0"/>
                <a:cs typeface="Times New Roman" panose="02020603050405020304" pitchFamily="18" charset="0"/>
              </a:rPr>
              <a:t>საწარმოს დანიშნულება იქნება ფერო-შენადნობის, როგორიცაა სილიკონ-მანგანუმი ან ფერო-სილიკონის წარმოება. ფერო–შენადნობები საწარმოს წარმადობა იქნება - 1 ტექნოლოგიური ხაზისთვის - 52 ტ/დღ  24 სთ სამუშაო გრაფიკით, იმის გათვალისწინებით რომ იგეგმება ორი ღუმელის მოწყობა, მათი საერთო წლიური წარმადობა კი იქნება - 35 500 ტ/წელ. ამ ეტაპზე მოქმედ მეტალურგიულ საწარმო შპს „ჯეოსთილი“ მოიხმარს ფერო–შენადნობებს ფოლადის წარმოებაში. პროექტის მიზანია შპს „ჯეოსთილი“-სათვის ნედლეულის სტაბილური წყაროს უზრუნველყოფა და დარჩენილი რაოდენობის ადგილობრივ და ასევე საზღვრებს გარეთ ბაზარზე რეალიზება.</a:t>
            </a:r>
            <a:endParaRPr lang="en-US" dirty="0">
              <a:solidFill>
                <a:schemeClr val="tx1"/>
              </a:solidFill>
              <a:latin typeface="Sylfaen" panose="010A0502050306030303" pitchFamily="18" charset="0"/>
              <a:ea typeface="Calibri" panose="020F0502020204030204" pitchFamily="34" charset="0"/>
              <a:cs typeface="Times New Roman" panose="02020603050405020304" pitchFamily="18" charset="0"/>
            </a:endParaRPr>
          </a:p>
          <a:p>
            <a:pPr marL="251460" marR="0" indent="-342900" algn="just">
              <a:spcBef>
                <a:spcPts val="600"/>
              </a:spcBef>
              <a:spcAft>
                <a:spcPts val="600"/>
              </a:spcAft>
              <a:buFont typeface="Wingdings" panose="05000000000000000000" pitchFamily="2" charset="2"/>
              <a:buChar char="Ø"/>
            </a:pPr>
            <a:r>
              <a:rPr lang="ka-GE" dirty="0">
                <a:solidFill>
                  <a:schemeClr val="tx1"/>
                </a:solidFill>
                <a:ea typeface="Calibri" panose="020F0502020204030204" pitchFamily="34" charset="0"/>
                <a:cs typeface="Times New Roman" panose="02020603050405020304" pitchFamily="18" charset="0"/>
              </a:rPr>
              <a:t>საწარმოს მუშაობა გათვალისწინებულია უწყვეტი რეჟიმით, დაახლოებით 340-სამუშაო დღე/წელ, ამჟამად დასაქმებულთა რაოდენობა შეადგენს დაახლოებით 460 კაცს, მათ შორის ინჟინერ-ტექნიკურ პერსონალს. სილიკომანგანუმის ჩამოსხმის საწარმოს მოწყობისა და ექსპლუატაციის შემდეგ დამატებით </a:t>
            </a:r>
            <a:r>
              <a:rPr lang="ka-GE" dirty="0">
                <a:solidFill>
                  <a:srgbClr val="000000"/>
                </a:solidFill>
                <a:ea typeface="Calibri" panose="020F0502020204030204" pitchFamily="34" charset="0"/>
                <a:cs typeface="Times New Roman" panose="02020603050405020304" pitchFamily="18" charset="0"/>
              </a:rPr>
              <a:t>დასაქმდება დაახლოებით 80-85 ადამიანი. </a:t>
            </a:r>
            <a:endParaRPr lang="en-US" dirty="0">
              <a:latin typeface="Sylfaen" panose="010A0502050306030303" pitchFamily="18" charset="0"/>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1041467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75</TotalTime>
  <Words>2032</Words>
  <Application>Microsoft Office PowerPoint</Application>
  <PresentationFormat>Widescreen</PresentationFormat>
  <Paragraphs>95</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AcadNusx</vt:lpstr>
      <vt:lpstr>Arial</vt:lpstr>
      <vt:lpstr>Calibri</vt:lpstr>
      <vt:lpstr>Calibri Light</vt:lpstr>
      <vt:lpstr>Sylfaen</vt:lpstr>
      <vt:lpstr>Symbol</vt:lpstr>
      <vt:lpstr>Times New Roman</vt:lpstr>
      <vt:lpstr>Wingdings</vt:lpstr>
      <vt:lpstr>Retrospect</vt:lpstr>
      <vt:lpstr>მეტალურგიული საწარმოს ექსპლუატაციის პირობების ცვლილება (სილიკომანგანუმის სადნობი საამქროს მოწყობა და ექსპლუატაცია)</vt:lpstr>
      <vt:lpstr>შესავალი</vt:lpstr>
      <vt:lpstr>საპროექტო ტერიტორიის აღწერა</vt:lpstr>
      <vt:lpstr>სიტუაციური სქემა </vt:lpstr>
      <vt:lpstr>შპს „ჯეოსთილი“-ს საწარმოს გენ-გეგმა დაგეგმილი საქმიანობის გათვალისწინებით</vt:lpstr>
      <vt:lpstr>მიმდინარე საქმიანობის აღწერა</vt:lpstr>
      <vt:lpstr>ჯართის ეზოს დაბინძურებული უბნის დახასიათება</vt:lpstr>
      <vt:lpstr>გამონაბოლქვის გამწოვი სისტემის ოპერირების აღწერა</vt:lpstr>
      <vt:lpstr>დაგეგმილი საქმიანობის მოკლე აღწერა</vt:lpstr>
      <vt:lpstr>სილიკომანგანუმის სადნობი საპროექტო საამქროს გენ-გეგმა</vt:lpstr>
      <vt:lpstr>სილიკომანგანუმის საწარმოს აღწერა</vt:lpstr>
      <vt:lpstr>ფეროშენადნობი საწარმოს ტექნოლოგიური სქემა</vt:lpstr>
      <vt:lpstr>აირდამჭერი მოწყობილობის აღწერა და ჰაერის ხარისხის კონტროლი</vt:lpstr>
      <vt:lpstr>საჩამომსხმელო საამქროს წარმადობის ზრდა</vt:lpstr>
      <vt:lpstr>ალტერნატივების ანალიზი</vt:lpstr>
      <vt:lpstr>PowerPoint Presentation</vt:lpstr>
      <vt:lpstr>შერჩეული ალტერნატივის დასაბუთება</vt:lpstr>
      <vt:lpstr>ტექნოლოგიური ალტერნატივა</vt:lpstr>
      <vt:lpstr>გარემოზე შესაძლო ზემოქმედებები</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მეტალურგიული საწარმოს ექსპლუატაციის პირობების ცვლილება (სილიკომანგანუმის სადნობი საამქროს მოწყობა და ექსპლუატაცია)</dc:title>
  <dc:creator>SaloMe MePariShvili</dc:creator>
  <cp:lastModifiedBy>SaloMe MePariShvili</cp:lastModifiedBy>
  <cp:revision>9</cp:revision>
  <dcterms:created xsi:type="dcterms:W3CDTF">2020-04-07T15:38:30Z</dcterms:created>
  <dcterms:modified xsi:type="dcterms:W3CDTF">2020-04-07T16:53:42Z</dcterms:modified>
</cp:coreProperties>
</file>