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CD3ED5-B5A2-4F8B-B01D-B242A339ECE2}" type="datetimeFigureOut">
              <a:rPr lang="en-US" smtClean="0"/>
              <a:t>4/21/2020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683805-95FD-49F4-A531-5C50C9AE352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27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3ED5-B5A2-4F8B-B01D-B242A339ECE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39395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3ED5-B5A2-4F8B-B01D-B242A339ECE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304389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3ED5-B5A2-4F8B-B01D-B242A339ECE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6058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3ED5-B5A2-4F8B-B01D-B242A339ECE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83805-95FD-49F4-A531-5C50C9AE352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0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D3ED5-B5A2-4F8B-B01D-B242A339ECE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76723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D3ED5-B5A2-4F8B-B01D-B242A339ECE2}"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240796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D3ED5-B5A2-4F8B-B01D-B242A339ECE2}"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39806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D3ED5-B5A2-4F8B-B01D-B242A339ECE2}"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174176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D3ED5-B5A2-4F8B-B01D-B242A339ECE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394801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D3ED5-B5A2-4F8B-B01D-B242A339ECE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83805-95FD-49F4-A531-5C50C9AE3520}" type="slidenum">
              <a:rPr lang="en-US" smtClean="0"/>
              <a:t>‹#›</a:t>
            </a:fld>
            <a:endParaRPr lang="en-US"/>
          </a:p>
        </p:txBody>
      </p:sp>
    </p:spTree>
    <p:extLst>
      <p:ext uri="{BB962C8B-B14F-4D97-AF65-F5344CB8AC3E}">
        <p14:creationId xmlns:p14="http://schemas.microsoft.com/office/powerpoint/2010/main" val="107074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D3ED5-B5A2-4F8B-B01D-B242A339ECE2}" type="datetimeFigureOut">
              <a:rPr lang="en-US" smtClean="0"/>
              <a:t>4/21/2020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0683805-95FD-49F4-A531-5C50C9AE3520}" type="slidenum">
              <a:rPr lang="en-US" smtClean="0"/>
              <a:t>‹#›</a:t>
            </a:fld>
            <a:endParaRPr lang="en-US"/>
          </a:p>
        </p:txBody>
      </p:sp>
    </p:spTree>
    <p:extLst>
      <p:ext uri="{BB962C8B-B14F-4D97-AF65-F5344CB8AC3E}">
        <p14:creationId xmlns:p14="http://schemas.microsoft.com/office/powerpoint/2010/main" val="3823649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657227"/>
            <a:ext cx="9966960" cy="2926080"/>
          </a:xfrm>
        </p:spPr>
        <p:txBody>
          <a:bodyPr>
            <a:normAutofit/>
          </a:bodyPr>
          <a:lstStyle/>
          <a:p>
            <a:r>
              <a:rPr lang="ka-GE" sz="3100" dirty="0"/>
              <a:t>ქ. თბილისში, ინდ. მეწარმე გივი ძაგანიას მიერ პოლიეთილენის ნარჩენების გადამამუშავებელი (ნარჩენების აღდგენა) საწარმოს მოწყობისა და ექსპლუატაციის პროექტი</a:t>
            </a:r>
            <a:r>
              <a:rPr lang="ka-GE" dirty="0"/>
              <a:t/>
            </a:r>
            <a:br>
              <a:rPr lang="ka-GE" dirty="0"/>
            </a:br>
            <a:endParaRPr lang="en-US" dirty="0"/>
          </a:p>
        </p:txBody>
      </p:sp>
      <p:sp>
        <p:nvSpPr>
          <p:cNvPr id="3" name="Subtitle 2"/>
          <p:cNvSpPr>
            <a:spLocks noGrp="1"/>
          </p:cNvSpPr>
          <p:nvPr>
            <p:ph type="subTitle" idx="1"/>
          </p:nvPr>
        </p:nvSpPr>
        <p:spPr/>
        <p:txBody>
          <a:bodyPr/>
          <a:lstStyle/>
          <a:p>
            <a:r>
              <a:rPr lang="ka-GE" dirty="0" err="1" smtClean="0"/>
              <a:t>სკოპინგის</a:t>
            </a:r>
            <a:r>
              <a:rPr lang="ka-GE" dirty="0" smtClean="0"/>
              <a:t> ანგარიში</a:t>
            </a:r>
            <a:endParaRPr lang="en-US" dirty="0"/>
          </a:p>
        </p:txBody>
      </p:sp>
    </p:spTree>
    <p:extLst>
      <p:ext uri="{BB962C8B-B14F-4D97-AF65-F5344CB8AC3E}">
        <p14:creationId xmlns:p14="http://schemas.microsoft.com/office/powerpoint/2010/main" val="298857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09" y="183804"/>
            <a:ext cx="9875520" cy="1356360"/>
          </a:xfrm>
        </p:spPr>
        <p:txBody>
          <a:bodyPr>
            <a:normAutofit/>
          </a:bodyPr>
          <a:lstStyle/>
          <a:p>
            <a:r>
              <a:rPr lang="ka-GE" sz="2000" b="1" dirty="0" smtClean="0"/>
              <a:t>ზემოქმედება ატმოსფერულ ჰაერზე</a:t>
            </a:r>
            <a:endParaRPr lang="en-US" sz="2000" b="1" dirty="0"/>
          </a:p>
        </p:txBody>
      </p:sp>
      <p:sp>
        <p:nvSpPr>
          <p:cNvPr id="3" name="Content Placeholder 2"/>
          <p:cNvSpPr>
            <a:spLocks noGrp="1"/>
          </p:cNvSpPr>
          <p:nvPr>
            <p:ph idx="1"/>
          </p:nvPr>
        </p:nvSpPr>
        <p:spPr>
          <a:xfrm>
            <a:off x="902856" y="1277621"/>
            <a:ext cx="9872871" cy="2043545"/>
          </a:xfrm>
        </p:spPr>
        <p:txBody>
          <a:bodyPr/>
          <a:lstStyle/>
          <a:p>
            <a:pPr algn="just"/>
            <a:r>
              <a:rPr lang="ka-GE" dirty="0"/>
              <a:t>საწარმოს მოწყობის პროცესში ატმოსფერულ ჰაერზე უარყოფითი გავლენა მოსალოდნელია ძირითადად მხოლოდ </a:t>
            </a:r>
            <a:r>
              <a:rPr lang="ka-GE" dirty="0" err="1"/>
              <a:t>საწაროსათვის</a:t>
            </a:r>
            <a:r>
              <a:rPr lang="ka-GE" dirty="0"/>
              <a:t> განკუთვნილი შენობაში სარემონტო სამუშაოების დროს. ატმოსფერულ ჰაერში მოსალოდნელია ემისიები მხოლოდ </a:t>
            </a:r>
            <a:r>
              <a:rPr lang="ka-GE" dirty="0" err="1"/>
              <a:t>ელექტროშედუღებითი</a:t>
            </a:r>
            <a:r>
              <a:rPr lang="ka-GE" dirty="0"/>
              <a:t> სამუშაოების </a:t>
            </a:r>
            <a:r>
              <a:rPr lang="ka-GE" dirty="0" err="1"/>
              <a:t>მიმდინრეობის</a:t>
            </a:r>
            <a:r>
              <a:rPr lang="ka-GE" dirty="0"/>
              <a:t> შემთხვევაში. შენობის სარემონტო სამუშაოები იქნება ხანმოკლე, დასრულდება მაქსიმუმ ერთ თვემდე ვადაში. </a:t>
            </a:r>
            <a:endParaRPr lang="en-US" dirty="0"/>
          </a:p>
        </p:txBody>
      </p:sp>
      <p:sp>
        <p:nvSpPr>
          <p:cNvPr id="4" name="Title 1"/>
          <p:cNvSpPr txBox="1">
            <a:spLocks/>
          </p:cNvSpPr>
          <p:nvPr/>
        </p:nvSpPr>
        <p:spPr>
          <a:xfrm>
            <a:off x="1170709" y="299928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ka-GE" sz="2000" b="1" dirty="0" smtClean="0"/>
              <a:t>ხმაურით გამოწვეული ზემოქმედება</a:t>
            </a:r>
            <a:endParaRPr lang="en-US" sz="2000" b="1" dirty="0"/>
          </a:p>
        </p:txBody>
      </p:sp>
      <p:sp>
        <p:nvSpPr>
          <p:cNvPr id="5" name="Content Placeholder 2"/>
          <p:cNvSpPr txBox="1">
            <a:spLocks/>
          </p:cNvSpPr>
          <p:nvPr/>
        </p:nvSpPr>
        <p:spPr>
          <a:xfrm>
            <a:off x="902855" y="4145512"/>
            <a:ext cx="9872871" cy="2043545"/>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ka-GE" dirty="0"/>
              <a:t>ექსპლუატაციის ეტაპზე ხმაური გამოწვეული იქნება შენობის შიგნით დანადგარების მუშაობის შედეგად. შენობის გარეთ ხმაურის გავრცელება იქნება უმნიშვნელო. </a:t>
            </a:r>
          </a:p>
          <a:p>
            <a:r>
              <a:rPr lang="ka-GE" dirty="0"/>
              <a:t>ხმაური ასევე შესაძლებელია გამოიწვიოს ნედლეულის შემოზიდვისა და პროდუქციის გაზიდვის დროს ავტოტრანსპორტის მუშაობამ, აღნიშნულიც იქნება დროებითი და ხანმოკლე. საწარმო გამოიყენებს ტექნიკურად გამართულ ავტოტრანსპორტს და დაიცავს მოძრაობის წესებს. </a:t>
            </a:r>
            <a:endParaRPr lang="en-US" dirty="0"/>
          </a:p>
        </p:txBody>
      </p:sp>
    </p:spTree>
    <p:extLst>
      <p:ext uri="{BB962C8B-B14F-4D97-AF65-F5344CB8AC3E}">
        <p14:creationId xmlns:p14="http://schemas.microsoft.com/office/powerpoint/2010/main" val="148351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41746"/>
            <a:ext cx="9875520" cy="1004454"/>
          </a:xfrm>
        </p:spPr>
        <p:txBody>
          <a:bodyPr>
            <a:normAutofit/>
          </a:bodyPr>
          <a:lstStyle/>
          <a:p>
            <a:r>
              <a:rPr lang="ka-GE" sz="1800" b="1" dirty="0"/>
              <a:t>ზემოქმედება ნიადაგის და გრუნტის ხარისხზე</a:t>
            </a:r>
            <a:endParaRPr lang="en-US" sz="1800" b="1" dirty="0"/>
          </a:p>
        </p:txBody>
      </p:sp>
      <p:sp>
        <p:nvSpPr>
          <p:cNvPr id="3" name="Content Placeholder 2"/>
          <p:cNvSpPr>
            <a:spLocks noGrp="1"/>
          </p:cNvSpPr>
          <p:nvPr>
            <p:ph idx="1"/>
          </p:nvPr>
        </p:nvSpPr>
        <p:spPr>
          <a:xfrm>
            <a:off x="1143000" y="1346200"/>
            <a:ext cx="9872871" cy="2265218"/>
          </a:xfrm>
        </p:spPr>
        <p:txBody>
          <a:bodyPr>
            <a:normAutofit lnSpcReduction="10000"/>
          </a:bodyPr>
          <a:lstStyle/>
          <a:p>
            <a:r>
              <a:rPr lang="ka-GE" dirty="0"/>
              <a:t>საწარმოს განთავსება დაგეგმილია არასასოფლო-სამეურნეო დანიშნულების მიწის ნაკვეთზე, არსებულ შენობა-ნაგებობაში რომელიც გასული საუკუნის 50-იანი წლებიდან გამოყენებული იყო სამეწარმეო დანიშნულებით. ნიადაგის ფენა შენარჩუნებული არ არის. ტერიტორია განაშენიანებულია სამეწარმეო დანიშნულების შენობა-ნაგებობებით, ან </a:t>
            </a:r>
            <a:r>
              <a:rPr lang="ka-GE" dirty="0" err="1"/>
              <a:t>მოშანდაკებულია</a:t>
            </a:r>
            <a:r>
              <a:rPr lang="ka-GE" dirty="0"/>
              <a:t> ქვიშა-ღორღით. </a:t>
            </a:r>
            <a:r>
              <a:rPr lang="ka-GE" dirty="0" smtClean="0"/>
              <a:t>ამდენად </a:t>
            </a:r>
            <a:r>
              <a:rPr lang="ka-GE" dirty="0"/>
              <a:t>ობიექტის მოწყობა-ექსპლუატაცია ნიადაგზე და გრუნტის ხარისხზე რაიმე გავლენას ვერ მოახდენს. </a:t>
            </a:r>
            <a:endParaRPr lang="en-US" dirty="0"/>
          </a:p>
        </p:txBody>
      </p:sp>
      <p:sp>
        <p:nvSpPr>
          <p:cNvPr id="4" name="Title 1"/>
          <p:cNvSpPr txBox="1">
            <a:spLocks/>
          </p:cNvSpPr>
          <p:nvPr/>
        </p:nvSpPr>
        <p:spPr>
          <a:xfrm>
            <a:off x="1140351" y="3470564"/>
            <a:ext cx="9875520" cy="1004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ka-GE" sz="1800" b="1" dirty="0"/>
              <a:t>ზემოქმედება წყლის რესურსებზე</a:t>
            </a:r>
            <a:endParaRPr lang="en-US" sz="1800" b="1" dirty="0"/>
          </a:p>
        </p:txBody>
      </p:sp>
      <p:sp>
        <p:nvSpPr>
          <p:cNvPr id="5" name="Content Placeholder 2"/>
          <p:cNvSpPr txBox="1">
            <a:spLocks/>
          </p:cNvSpPr>
          <p:nvPr/>
        </p:nvSpPr>
        <p:spPr>
          <a:xfrm>
            <a:off x="1009072" y="4260273"/>
            <a:ext cx="9872871" cy="2265218"/>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ka-GE" dirty="0"/>
              <a:t>საწარმოს </a:t>
            </a:r>
            <a:r>
              <a:rPr lang="ka-GE" dirty="0" smtClean="0"/>
              <a:t>ექსპლუატაციის </a:t>
            </a:r>
            <a:r>
              <a:rPr lang="ka-GE" dirty="0"/>
              <a:t>პირობებში ზედაპირული წყლების არ არსებობიდან გამომდინარე ზემოქმედება მოსალოდნელი არ არის. საწარმოში წყალი გამოყენებული იქნება მხოლოდ საყოფაცხოვრებო დანიშნულებით. </a:t>
            </a:r>
            <a:r>
              <a:rPr lang="ka-GE" dirty="0" err="1"/>
              <a:t>წყალაღება</a:t>
            </a:r>
            <a:r>
              <a:rPr lang="ka-GE" dirty="0"/>
              <a:t> გათვალისწინებულია ქალაქის წყალსადენის ქსელიდან, ხელშეკრულების საფუძველზე. </a:t>
            </a:r>
          </a:p>
          <a:p>
            <a:r>
              <a:rPr lang="ka-GE" dirty="0"/>
              <a:t>ტექნიკურ-ტექნოლოგიური მიზნით წყალის გამოიყენება არ მოხდება. </a:t>
            </a:r>
          </a:p>
          <a:p>
            <a:r>
              <a:rPr lang="ka-GE" dirty="0"/>
              <a:t>საწარმოს ტერიტორიაზე შესაძლებელია განთავსდეს საყოფაცხოვრებო დანიშნულების მცირე სათავსო, ხელსაბანი და ტუალეტი, რომლის ჩამდინარე წყლები მიერთებული იქნება ტერიტორიაზე უკვე არსებულ, ქალაქის </a:t>
            </a:r>
            <a:r>
              <a:rPr lang="ka-GE" dirty="0" err="1"/>
              <a:t>საკანალიზაციო</a:t>
            </a:r>
            <a:r>
              <a:rPr lang="ka-GE" dirty="0"/>
              <a:t> კოლექტორზე. </a:t>
            </a:r>
            <a:endParaRPr lang="en-US" dirty="0"/>
          </a:p>
        </p:txBody>
      </p:sp>
    </p:spTree>
    <p:extLst>
      <p:ext uri="{BB962C8B-B14F-4D97-AF65-F5344CB8AC3E}">
        <p14:creationId xmlns:p14="http://schemas.microsoft.com/office/powerpoint/2010/main" val="57145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35709"/>
          </a:xfrm>
        </p:spPr>
        <p:txBody>
          <a:bodyPr>
            <a:normAutofit/>
          </a:bodyPr>
          <a:lstStyle/>
          <a:p>
            <a:r>
              <a:rPr lang="ka-GE" sz="2000" b="1" dirty="0"/>
              <a:t>ნარჩენებით გარემოს დაბინძურების რისკები</a:t>
            </a:r>
            <a:endParaRPr lang="en-US" sz="2000" b="1" dirty="0"/>
          </a:p>
        </p:txBody>
      </p:sp>
      <p:sp>
        <p:nvSpPr>
          <p:cNvPr id="3" name="Content Placeholder 2"/>
          <p:cNvSpPr>
            <a:spLocks noGrp="1"/>
          </p:cNvSpPr>
          <p:nvPr>
            <p:ph idx="1"/>
          </p:nvPr>
        </p:nvSpPr>
        <p:spPr>
          <a:xfrm>
            <a:off x="1420092" y="1346199"/>
            <a:ext cx="9848272" cy="5082309"/>
          </a:xfrm>
        </p:spPr>
        <p:txBody>
          <a:bodyPr>
            <a:normAutofit fontScale="92500" lnSpcReduction="20000"/>
          </a:bodyPr>
          <a:lstStyle/>
          <a:p>
            <a:pPr algn="just"/>
            <a:r>
              <a:rPr lang="ka-GE" dirty="0"/>
              <a:t>პოლიეთილენის (ცელოფანის) ნედლეული მიღების შემდეგ, ხდება მისი განთავსება სპეციალურად მისთვის გამოყოფილ საცავში. რეაქტორში (ბუნკერში) ნედლეულის ჩატვირთვამდე მოხდება მათი ვიზუალური დათვალიერება და დახარისხება, რომლის დროსაც შესაძლებელია გარკვეული ოდენობის წუნდებული მასალის დაგროვება, ასეთ შემთხვევაში მოხდება წუნდებული მასალის დამუშავება მისაღებ დონემდე და შემდგომ მათი ჩართვა </a:t>
            </a:r>
            <a:r>
              <a:rPr lang="ka-GE" dirty="0" err="1"/>
              <a:t>გადასამუშავებლად</a:t>
            </a:r>
            <a:r>
              <a:rPr lang="ka-GE" dirty="0"/>
              <a:t> სხვა ნედლეულთან ერთად, თუ წინდებული მასლა არ </a:t>
            </a:r>
            <a:r>
              <a:rPr lang="ka-GE" dirty="0" err="1"/>
              <a:t>დაქვემდებარა</a:t>
            </a:r>
            <a:r>
              <a:rPr lang="ka-GE" dirty="0"/>
              <a:t> მისაღებ დონემდე დამუშავებას, მოხდება მათი განთავსება </a:t>
            </a:r>
            <a:r>
              <a:rPr lang="ka-GE" dirty="0" err="1"/>
              <a:t>ნარჩენეთან</a:t>
            </a:r>
            <a:r>
              <a:rPr lang="ka-GE" dirty="0"/>
              <a:t> ერთად. ნარჩენების წარმოქმნა შესაძლებელია საწარმოს ექსპლუატაციის ეტაპზეც, ნარჩენებს შესაძლებელია წარმოადგენდეს </a:t>
            </a:r>
            <a:r>
              <a:rPr lang="ka-GE" dirty="0" err="1"/>
              <a:t>გადასამუშავებლად</a:t>
            </a:r>
            <a:r>
              <a:rPr lang="ka-GE" dirty="0"/>
              <a:t> მიღებული ნედლეულის შესაფუთი მასალა, რომელიც შესაძლებელია იყოს ქაღალდის, ლითონის ან პოლიეთილენის. ნედლეულის დახარისხების დროს წარმოქმნილი ნარჩენები შეგროვდება სახეობების მიხედვით ცალ-ცალკე. პოლიეთილენის ნარჩენების გამოყენება მოხდება </a:t>
            </a:r>
            <a:r>
              <a:rPr lang="ka-GE" dirty="0" err="1"/>
              <a:t>საწაროს</a:t>
            </a:r>
            <a:r>
              <a:rPr lang="ka-GE" dirty="0"/>
              <a:t> ტექნოლოგიურ ციკლში, ხოლო დანარჩენი ჩაბარდება შესაბამის გადამამუშავებელ კომპანიებს</a:t>
            </a:r>
            <a:r>
              <a:rPr lang="ka-GE" dirty="0" smtClean="0"/>
              <a:t>;</a:t>
            </a:r>
          </a:p>
          <a:p>
            <a:endParaRPr lang="en-US" dirty="0"/>
          </a:p>
          <a:p>
            <a:r>
              <a:rPr lang="ka-GE" dirty="0"/>
              <a:t>საწარმოს, როგორც მოწყობის, ისე ექსპლუატაციის ეტაპზე წარმოიქმნება საყოფაცხოვრებო ნარჩენები, რომლის შეგროვება მოხდება სათანადო კონტეინერებში და გადაეცემა თბილისის კომუნალურ სამსახურს, ხელშეკრულების საფუძველზე. </a:t>
            </a:r>
          </a:p>
          <a:p>
            <a:pPr algn="just"/>
            <a:endParaRPr lang="en-US" dirty="0"/>
          </a:p>
        </p:txBody>
      </p:sp>
    </p:spTree>
    <p:extLst>
      <p:ext uri="{BB962C8B-B14F-4D97-AF65-F5344CB8AC3E}">
        <p14:creationId xmlns:p14="http://schemas.microsoft.com/office/powerpoint/2010/main" val="332090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489528"/>
            <a:ext cx="9875520" cy="822036"/>
          </a:xfrm>
        </p:spPr>
        <p:txBody>
          <a:bodyPr>
            <a:normAutofit/>
          </a:bodyPr>
          <a:lstStyle/>
          <a:p>
            <a:r>
              <a:rPr lang="ka-GE" sz="2000" b="1" dirty="0"/>
              <a:t>ზემოქმედება ბუნებრივ ლანდშაფტსა და ბიოლოგიურ გარემოზე </a:t>
            </a:r>
            <a:endParaRPr lang="en-US" sz="2000" b="1" dirty="0"/>
          </a:p>
        </p:txBody>
      </p:sp>
      <p:sp>
        <p:nvSpPr>
          <p:cNvPr id="3" name="Content Placeholder 2"/>
          <p:cNvSpPr>
            <a:spLocks noGrp="1"/>
          </p:cNvSpPr>
          <p:nvPr>
            <p:ph idx="1"/>
          </p:nvPr>
        </p:nvSpPr>
        <p:spPr>
          <a:xfrm>
            <a:off x="792018" y="1484744"/>
            <a:ext cx="10827327" cy="4805219"/>
          </a:xfrm>
        </p:spPr>
        <p:txBody>
          <a:bodyPr>
            <a:normAutofit/>
          </a:bodyPr>
          <a:lstStyle/>
          <a:p>
            <a:pPr algn="just"/>
            <a:r>
              <a:rPr lang="ka-GE" dirty="0"/>
              <a:t>საწარმო განთავსებულია საწარმოო ზონაში არსებულ შენობაში. საწარმოს გარს ეკვრის სხვადასხვა პროფილის საწარმოები, ყოფილი (გაუქმებული) საწარმოთა ტერიტორიები. საპროექტო საწარმოს ყველა ტექნოლოგიური დანადგარი განლაგდება შენობის შიგნით და </a:t>
            </a:r>
            <a:r>
              <a:rPr lang="ka-GE" dirty="0" err="1"/>
              <a:t>საწაროო</a:t>
            </a:r>
            <a:r>
              <a:rPr lang="ka-GE" dirty="0"/>
              <a:t> პროცესიც განხორციელდება შენობის შიგნით, შესაბამისად არსებული ლანდშაფტის ცვლილება არ არის მოსალოდნელი. </a:t>
            </a:r>
          </a:p>
          <a:p>
            <a:pPr algn="just"/>
            <a:r>
              <a:rPr lang="ka-GE" dirty="0"/>
              <a:t>ლანდშაფტი საპროექტო საწარმოს განთავსებამდე სახეცვლილი და ჩამოყალიბებულია ამდენად გამორიცხულია ბუნებრივ ლანდშაფტზე, ფლორასა და ფაუნაზე დამატებითი უარყოფითი გავლენის მოხდენა. </a:t>
            </a:r>
            <a:endParaRPr lang="ka-GE" dirty="0" smtClean="0"/>
          </a:p>
          <a:p>
            <a:pPr algn="just"/>
            <a:r>
              <a:rPr lang="ka-GE" dirty="0"/>
              <a:t>საპროექტო ტერიტორია მოქცეულია სამეწარმეო მიზნით გამოყენებული ტერიტორიის შუაგულში, ამდენად მასზე ცხოველთა სახეობების, მით უმეტეს მსხვილი ძუძუმწოვრების არსებობა გამორიცხულია. შენობის უკანა კედლის </a:t>
            </a:r>
            <a:r>
              <a:rPr lang="ka-GE" dirty="0" err="1"/>
              <a:t>მიმდებარედ</a:t>
            </a:r>
            <a:r>
              <a:rPr lang="ka-GE" dirty="0"/>
              <a:t> დგას რამდენიმე ვერხვის, ჭადრისა და ლეღვის ხე, რომელთა მოჭრა საპროექტო საწარმოს მოწყობით სამუშაოებთან დაკავშირებით არ იგეგმება </a:t>
            </a:r>
            <a:endParaRPr lang="en-US" dirty="0"/>
          </a:p>
        </p:txBody>
      </p:sp>
    </p:spTree>
    <p:extLst>
      <p:ext uri="{BB962C8B-B14F-4D97-AF65-F5344CB8AC3E}">
        <p14:creationId xmlns:p14="http://schemas.microsoft.com/office/powerpoint/2010/main" val="152467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000" b="1" dirty="0"/>
              <a:t>ზემოქმედება დაცულ </a:t>
            </a:r>
            <a:r>
              <a:rPr lang="ka-GE" sz="2000" b="1" dirty="0" smtClean="0"/>
              <a:t>ტერიტორიებზე, კულტურული მემკვიდრეობის ძეგლებზე და სოციალურ-ეკონომიკურ გარემოზე:</a:t>
            </a:r>
            <a:endParaRPr lang="en-US" sz="2000" b="1" dirty="0"/>
          </a:p>
        </p:txBody>
      </p:sp>
      <p:sp>
        <p:nvSpPr>
          <p:cNvPr id="3" name="Content Placeholder 2"/>
          <p:cNvSpPr>
            <a:spLocks noGrp="1"/>
          </p:cNvSpPr>
          <p:nvPr>
            <p:ph idx="1"/>
          </p:nvPr>
        </p:nvSpPr>
        <p:spPr/>
        <p:txBody>
          <a:bodyPr/>
          <a:lstStyle/>
          <a:p>
            <a:r>
              <a:rPr lang="ka-GE" dirty="0"/>
              <a:t>საწარმოს განთავსების ზონაში და არც უახლოეს ტერიტორიებზე დაცული ტერიტორიები არ არის განლაგებული. </a:t>
            </a:r>
            <a:endParaRPr lang="ka-GE" dirty="0" smtClean="0"/>
          </a:p>
          <a:p>
            <a:r>
              <a:rPr lang="ka-GE" dirty="0"/>
              <a:t>საწარმოს გავლენის ზონაში რაიმე კულტურული მემკვიდრეობის ძეგლები ან არტეფაქტები არ არის გამოვლენილი. </a:t>
            </a:r>
            <a:endParaRPr lang="ka-GE" dirty="0" smtClean="0"/>
          </a:p>
          <a:p>
            <a:r>
              <a:rPr lang="ka-GE" dirty="0"/>
              <a:t>საწარმოს მოწყობა-ფუნქციონირება მცირე, მაგრამ გარკვეულ წვლილს შეიტანს ქვეყნის ეკონომიკურ განვითარებისა და ახალი სამუშაო ადგილების შექმნის თვალსაზრისით. </a:t>
            </a:r>
          </a:p>
        </p:txBody>
      </p:sp>
    </p:spTree>
    <p:extLst>
      <p:ext uri="{BB962C8B-B14F-4D97-AF65-F5344CB8AC3E}">
        <p14:creationId xmlns:p14="http://schemas.microsoft.com/office/powerpoint/2010/main" val="134203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74255"/>
          </a:xfrm>
        </p:spPr>
        <p:txBody>
          <a:bodyPr>
            <a:normAutofit/>
          </a:bodyPr>
          <a:lstStyle/>
          <a:p>
            <a:r>
              <a:rPr lang="ka-GE" sz="2400" b="1" dirty="0" smtClean="0"/>
              <a:t>შემარბილებელი ღონისძიებები:</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581" y="1404485"/>
            <a:ext cx="7905866" cy="5116389"/>
          </a:xfrm>
        </p:spPr>
      </p:pic>
    </p:spTree>
    <p:extLst>
      <p:ext uri="{BB962C8B-B14F-4D97-AF65-F5344CB8AC3E}">
        <p14:creationId xmlns:p14="http://schemas.microsoft.com/office/powerpoint/2010/main" val="163741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474527" cy="295564"/>
          </a:xfrm>
        </p:spPr>
        <p:txBody>
          <a:bodyPr>
            <a:normAutofit fontScale="90000"/>
          </a:bodyPr>
          <a:lstStyle/>
          <a:p>
            <a:r>
              <a:rPr lang="ka-GE" b="1" dirty="0"/>
              <a:t>საკანონმდებლო მოთხოვნები</a:t>
            </a:r>
            <a:endParaRPr lang="en-US" dirty="0"/>
          </a:p>
        </p:txBody>
      </p:sp>
      <p:sp>
        <p:nvSpPr>
          <p:cNvPr id="3" name="Content Placeholder 2"/>
          <p:cNvSpPr>
            <a:spLocks noGrp="1"/>
          </p:cNvSpPr>
          <p:nvPr>
            <p:ph idx="1"/>
          </p:nvPr>
        </p:nvSpPr>
        <p:spPr>
          <a:xfrm>
            <a:off x="773545" y="1106054"/>
            <a:ext cx="10845801" cy="5257800"/>
          </a:xfrm>
        </p:spPr>
        <p:txBody>
          <a:bodyPr>
            <a:normAutofit fontScale="92500" lnSpcReduction="10000"/>
          </a:bodyPr>
          <a:lstStyle/>
          <a:p>
            <a:pPr marL="0" indent="0" algn="just">
              <a:lnSpc>
                <a:spcPct val="120000"/>
              </a:lnSpc>
              <a:buNone/>
            </a:pPr>
            <a:r>
              <a:rPr lang="ka-GE" dirty="0"/>
              <a:t>საქართველოს კანონის ,,გარემოსდაცვითი შეფასების კოდექსი’’-ს მე-8 მუხლის მე-3 ნაწილის თანახმად </a:t>
            </a:r>
            <a:r>
              <a:rPr lang="ka-GE" dirty="0" err="1"/>
              <a:t>სკოპინგის</a:t>
            </a:r>
            <a:r>
              <a:rPr lang="ka-GE" dirty="0"/>
              <a:t> ანგარიში უნდა მოიცავდეს:</a:t>
            </a:r>
            <a:endParaRPr lang="en-US" dirty="0"/>
          </a:p>
          <a:p>
            <a:pPr algn="just">
              <a:lnSpc>
                <a:spcPct val="120000"/>
              </a:lnSpc>
              <a:buFont typeface="Wingdings" panose="05000000000000000000" pitchFamily="2" charset="2"/>
              <a:buChar char="Ø"/>
            </a:pPr>
            <a:r>
              <a:rPr lang="ka-GE" dirty="0"/>
              <a:t>ზოგად ინფორმაციას დაგეგმილი საქმიანობის, მისი განხორციელების ადგილის, ფიზიკური მახასიათებლების და განხილული ალტერნატივების შესახებ;</a:t>
            </a:r>
          </a:p>
          <a:p>
            <a:pPr algn="just">
              <a:lnSpc>
                <a:spcPct val="120000"/>
              </a:lnSpc>
              <a:buFont typeface="Wingdings" panose="05000000000000000000" pitchFamily="2" charset="2"/>
              <a:buChar char="Ø"/>
            </a:pPr>
            <a:r>
              <a:rPr lang="ka-GE" dirty="0"/>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a:t>
            </a:r>
            <a:r>
              <a:rPr lang="ka-GE" dirty="0" err="1"/>
              <a:t>გზშ</a:t>
            </a:r>
            <a:r>
              <a:rPr lang="ka-GE" dirty="0"/>
              <a:t>-ის პროცესში;</a:t>
            </a:r>
          </a:p>
          <a:p>
            <a:pPr algn="just">
              <a:lnSpc>
                <a:spcPct val="120000"/>
              </a:lnSpc>
              <a:buFont typeface="Wingdings" panose="05000000000000000000" pitchFamily="2" charset="2"/>
              <a:buChar char="Ø"/>
            </a:pPr>
            <a:r>
              <a:rPr lang="ka-GE" dirty="0"/>
              <a:t>ინფორმაციას </a:t>
            </a:r>
            <a:r>
              <a:rPr lang="ka-GE" dirty="0" err="1"/>
              <a:t>გზშ</a:t>
            </a:r>
            <a:r>
              <a:rPr lang="ka-GE" dirty="0"/>
              <a:t>-ის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algn="just">
              <a:lnSpc>
                <a:spcPct val="120000"/>
              </a:lnSpc>
              <a:buFont typeface="Wingdings" panose="05000000000000000000" pitchFamily="2" charset="2"/>
              <a:buChar char="Ø"/>
            </a:pPr>
            <a:r>
              <a:rPr lang="ka-GE"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a:p>
            <a:endParaRPr lang="en-US" dirty="0"/>
          </a:p>
          <a:p>
            <a:endParaRPr lang="en-US" dirty="0"/>
          </a:p>
        </p:txBody>
      </p:sp>
    </p:spTree>
    <p:extLst>
      <p:ext uri="{BB962C8B-B14F-4D97-AF65-F5344CB8AC3E}">
        <p14:creationId xmlns:p14="http://schemas.microsoft.com/office/powerpoint/2010/main" val="71476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609600"/>
            <a:ext cx="3025249" cy="785091"/>
          </a:xfrm>
        </p:spPr>
        <p:txBody>
          <a:bodyPr>
            <a:normAutofit/>
          </a:bodyPr>
          <a:lstStyle/>
          <a:p>
            <a:r>
              <a:rPr lang="ka-GE" sz="2400" b="1" dirty="0" smtClean="0"/>
              <a:t>პროექტის მიზანი:</a:t>
            </a:r>
            <a:endParaRPr lang="en-US" sz="2400" b="1" dirty="0"/>
          </a:p>
        </p:txBody>
      </p:sp>
      <p:sp>
        <p:nvSpPr>
          <p:cNvPr id="3" name="Content Placeholder 2"/>
          <p:cNvSpPr>
            <a:spLocks noGrp="1"/>
          </p:cNvSpPr>
          <p:nvPr>
            <p:ph idx="1"/>
          </p:nvPr>
        </p:nvSpPr>
        <p:spPr/>
        <p:txBody>
          <a:bodyPr/>
          <a:lstStyle/>
          <a:p>
            <a:pPr algn="just"/>
            <a:r>
              <a:rPr lang="ka-GE" dirty="0"/>
              <a:t>ინდ. მეწარმე „გივი ძაგანია“-ს დაგეგმილი </a:t>
            </a:r>
            <a:r>
              <a:rPr lang="ka-GE" dirty="0" smtClean="0"/>
              <a:t>აქვს </a:t>
            </a:r>
            <a:r>
              <a:rPr lang="ka-GE" dirty="0"/>
              <a:t>ქ. თბილისში, ვაშლიჯვარის დასახლების არზაყან ემუხვარის ქუჩის ფარგლებში არსებულ საწარმოო ზონაში ახალი და გამოყენებული ცელოფანის ნაკეთობებისა და შესაფუთი ნარჩენების გადამამუშავებელი საწარმოს </a:t>
            </a:r>
            <a:r>
              <a:rPr lang="ka-GE" dirty="0" smtClean="0"/>
              <a:t>მოწყობა და ექსპლუატაცია. </a:t>
            </a:r>
            <a:endParaRPr lang="ka-GE" dirty="0"/>
          </a:p>
          <a:p>
            <a:pPr algn="just"/>
            <a:r>
              <a:rPr lang="ka-GE" dirty="0"/>
              <a:t>გარკვეული ტექნოლოგიური სქემის გამოყენებით შესაძლებელია ცელოფანის ნარჩენების მთლიანობაში აღდგენა და მათი გამოყენება სოფლის </a:t>
            </a:r>
            <a:r>
              <a:rPr lang="ka-GE" dirty="0" smtClean="0"/>
              <a:t>მეურნეობაში </a:t>
            </a:r>
            <a:r>
              <a:rPr lang="ka-GE" dirty="0"/>
              <a:t>სასათბურე ნაგებობების გადახურვის დანიშნულებით. </a:t>
            </a:r>
            <a:endParaRPr lang="en-US" dirty="0"/>
          </a:p>
        </p:txBody>
      </p:sp>
    </p:spTree>
    <p:extLst>
      <p:ext uri="{BB962C8B-B14F-4D97-AF65-F5344CB8AC3E}">
        <p14:creationId xmlns:p14="http://schemas.microsoft.com/office/powerpoint/2010/main" val="150862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4666673" cy="803564"/>
          </a:xfrm>
        </p:spPr>
        <p:txBody>
          <a:bodyPr>
            <a:normAutofit/>
          </a:bodyPr>
          <a:lstStyle/>
          <a:p>
            <a:r>
              <a:rPr lang="ka-GE" sz="2800" b="1" dirty="0" smtClean="0"/>
              <a:t>საპროექტო ტერიტორია:</a:t>
            </a:r>
            <a:endParaRPr lang="en-US" sz="2800" b="1" dirty="0"/>
          </a:p>
        </p:txBody>
      </p:sp>
      <p:sp>
        <p:nvSpPr>
          <p:cNvPr id="3" name="Content Placeholder 2"/>
          <p:cNvSpPr>
            <a:spLocks noGrp="1"/>
          </p:cNvSpPr>
          <p:nvPr>
            <p:ph idx="1"/>
          </p:nvPr>
        </p:nvSpPr>
        <p:spPr>
          <a:xfrm>
            <a:off x="1059872" y="1413163"/>
            <a:ext cx="9872871" cy="5070763"/>
          </a:xfrm>
        </p:spPr>
        <p:txBody>
          <a:bodyPr/>
          <a:lstStyle/>
          <a:p>
            <a:pPr algn="just"/>
            <a:r>
              <a:rPr lang="ka-GE" dirty="0">
                <a:latin typeface="+mj-lt"/>
              </a:rPr>
              <a:t>საწარმოსათვის გათვალისწინებული ტერიტორია მდებარეობს ვაშლიჯვარის დასახლების დასავლეთ ნაწილში, არზაყან ემუხვარის ქუჩა #11-ში, 1135 კვ/მ ფართობის მქონე არასასოფლო-სამეურნეოო დანიშნულების მიწაზე (ს/კ 01.10.10.019.013) კერძო მფლობელის, ბადრი ვაჩაძის საკუთრებაში არსებულ 150 კვ/მ დახურულ ნაგებობაში (დანართში იხ. ხელშეკრულების ნოტარიული ასლი). ტერიტორიის </a:t>
            </a:r>
            <a:r>
              <a:rPr lang="en-US" dirty="0">
                <a:latin typeface="+mj-lt"/>
              </a:rPr>
              <a:t>GPS </a:t>
            </a:r>
            <a:r>
              <a:rPr lang="ka-GE" dirty="0">
                <a:latin typeface="+mj-lt"/>
              </a:rPr>
              <a:t>კოორდინატებია: </a:t>
            </a:r>
            <a:r>
              <a:rPr lang="en-US" dirty="0" smtClean="0">
                <a:latin typeface="+mj-lt"/>
              </a:rPr>
              <a:t>X</a:t>
            </a:r>
            <a:r>
              <a:rPr lang="ka-GE" dirty="0" smtClean="0">
                <a:latin typeface="+mj-lt"/>
              </a:rPr>
              <a:t>=220188.00</a:t>
            </a:r>
            <a:r>
              <a:rPr lang="en-US" dirty="0" smtClean="0">
                <a:latin typeface="+mj-lt"/>
              </a:rPr>
              <a:t>; Y</a:t>
            </a:r>
            <a:r>
              <a:rPr lang="ka-GE" dirty="0" smtClean="0">
                <a:latin typeface="+mj-lt"/>
              </a:rPr>
              <a:t>=4614813.00</a:t>
            </a:r>
            <a:r>
              <a:rPr lang="en-US" dirty="0" smtClean="0">
                <a:latin typeface="+mj-lt"/>
              </a:rPr>
              <a:t>. </a:t>
            </a:r>
            <a:r>
              <a:rPr lang="ka-GE" dirty="0">
                <a:latin typeface="+mj-lt"/>
              </a:rPr>
              <a:t>წარმოდგენილი </a:t>
            </a:r>
            <a:r>
              <a:rPr lang="en-US" dirty="0">
                <a:latin typeface="+mj-lt"/>
              </a:rPr>
              <a:t>GPS </a:t>
            </a:r>
            <a:r>
              <a:rPr lang="ka-GE" dirty="0">
                <a:latin typeface="+mj-lt"/>
              </a:rPr>
              <a:t>კოორდინატების და საკადასტრო კოდის მიხედვით იდენტიფიცირებული ტერიტორიიდან აღმოსავლეთით და დასავლეთითაც ფიქსირდება დასახლებული ზონა. მანძილი ობიექტიდან უახლოეს დასახლებულ </a:t>
            </a:r>
            <a:r>
              <a:rPr lang="ka-GE" dirty="0" smtClean="0">
                <a:latin typeface="+mj-lt"/>
              </a:rPr>
              <a:t>პუნქტამდე შეადგენს 30 მეტრს.</a:t>
            </a:r>
            <a:endParaRPr lang="en-US" dirty="0">
              <a:latin typeface="+mj-lt"/>
            </a:endParaRPr>
          </a:p>
        </p:txBody>
      </p:sp>
    </p:spTree>
    <p:extLst>
      <p:ext uri="{BB962C8B-B14F-4D97-AF65-F5344CB8AC3E}">
        <p14:creationId xmlns:p14="http://schemas.microsoft.com/office/powerpoint/2010/main" val="52838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727" y="278362"/>
            <a:ext cx="8497455" cy="6181500"/>
          </a:xfrm>
        </p:spPr>
      </p:pic>
    </p:spTree>
    <p:extLst>
      <p:ext uri="{BB962C8B-B14F-4D97-AF65-F5344CB8AC3E}">
        <p14:creationId xmlns:p14="http://schemas.microsoft.com/office/powerpoint/2010/main" val="174878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817" y="577730"/>
            <a:ext cx="7380171" cy="5684525"/>
          </a:xfrm>
        </p:spPr>
      </p:pic>
    </p:spTree>
    <p:extLst>
      <p:ext uri="{BB962C8B-B14F-4D97-AF65-F5344CB8AC3E}">
        <p14:creationId xmlns:p14="http://schemas.microsoft.com/office/powerpoint/2010/main" val="418578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94327"/>
          </a:xfrm>
        </p:spPr>
        <p:txBody>
          <a:bodyPr>
            <a:normAutofit/>
          </a:bodyPr>
          <a:lstStyle/>
          <a:p>
            <a:r>
              <a:rPr lang="ka-GE" sz="2400" b="1" dirty="0" smtClean="0"/>
              <a:t>დაგეგმილი საქმიანობის ტექნიკური პირობები:</a:t>
            </a:r>
            <a:endParaRPr lang="en-US" sz="2400" b="1" dirty="0"/>
          </a:p>
        </p:txBody>
      </p:sp>
      <p:sp>
        <p:nvSpPr>
          <p:cNvPr id="3" name="Content Placeholder 2"/>
          <p:cNvSpPr>
            <a:spLocks noGrp="1"/>
          </p:cNvSpPr>
          <p:nvPr>
            <p:ph idx="1"/>
          </p:nvPr>
        </p:nvSpPr>
        <p:spPr>
          <a:xfrm>
            <a:off x="1004455" y="1660236"/>
            <a:ext cx="9872871" cy="4528128"/>
          </a:xfrm>
        </p:spPr>
        <p:txBody>
          <a:bodyPr>
            <a:normAutofit fontScale="70000" lnSpcReduction="20000"/>
          </a:bodyPr>
          <a:lstStyle/>
          <a:p>
            <a:pPr algn="just"/>
            <a:r>
              <a:rPr lang="ka-GE" dirty="0"/>
              <a:t>საწარმო მთლიანად განთავსდება დახურულ შენობაში გამოყოფილ ფართში, რომელშიც დამონტაჟდება ყველა ძირითადი და დამხმარე ტექნოლოგიური დანადგარები. </a:t>
            </a:r>
          </a:p>
          <a:p>
            <a:pPr algn="just"/>
            <a:r>
              <a:rPr lang="ka-GE" dirty="0"/>
              <a:t>საპროექტო შენობაში საწარმოს განთავსების საერთო ფართობია 150 </a:t>
            </a:r>
            <a:r>
              <a:rPr lang="ka-GE" dirty="0" err="1" smtClean="0"/>
              <a:t>კვ.მ</a:t>
            </a:r>
            <a:r>
              <a:rPr lang="ka-GE" dirty="0" smtClean="0"/>
              <a:t>. </a:t>
            </a:r>
            <a:r>
              <a:rPr lang="ka-GE" dirty="0"/>
              <a:t>მასში განლაგდება შემდეგი საწარმოო უბნები: </a:t>
            </a:r>
          </a:p>
          <a:p>
            <a:pPr algn="just"/>
            <a:r>
              <a:rPr lang="ka-GE" dirty="0"/>
              <a:t>– ნედლეულის საცავი, </a:t>
            </a:r>
          </a:p>
          <a:p>
            <a:pPr algn="just"/>
            <a:r>
              <a:rPr lang="ka-GE" dirty="0"/>
              <a:t>– ნედლეულის დახარისხების უბანი; </a:t>
            </a:r>
          </a:p>
          <a:p>
            <a:pPr algn="just"/>
            <a:r>
              <a:rPr lang="ka-GE" dirty="0"/>
              <a:t>– ძირითადი საწარმოო ფართი (სადაც განთავსდება ტექნოლოგიური ხაზი); </a:t>
            </a:r>
          </a:p>
          <a:p>
            <a:pPr algn="just"/>
            <a:r>
              <a:rPr lang="ka-GE" dirty="0"/>
              <a:t>– პროდუქციის საცავი; </a:t>
            </a:r>
          </a:p>
          <a:p>
            <a:pPr algn="just"/>
            <a:r>
              <a:rPr lang="ka-GE" dirty="0"/>
              <a:t>– ნარჩენების დროებითი სათავსო; </a:t>
            </a:r>
          </a:p>
          <a:p>
            <a:pPr algn="just"/>
            <a:r>
              <a:rPr lang="ka-GE" dirty="0"/>
              <a:t>– ადმინისტრაციულ-საყოფაცხოვრებო ბლოკი; </a:t>
            </a:r>
          </a:p>
          <a:p>
            <a:pPr algn="just"/>
            <a:r>
              <a:rPr lang="ka-GE" dirty="0"/>
              <a:t>– სახანძრო უსაფრთხოების კუთხე. </a:t>
            </a:r>
            <a:endParaRPr lang="ka-GE" dirty="0" smtClean="0"/>
          </a:p>
          <a:p>
            <a:pPr algn="just"/>
            <a:endParaRPr lang="ka-GE" dirty="0"/>
          </a:p>
          <a:p>
            <a:pPr algn="just"/>
            <a:r>
              <a:rPr lang="ka-GE" dirty="0"/>
              <a:t>საწარმოს დაგეგმილი აქვს წელიწადში 50 ტ. მთლიანი სახის </a:t>
            </a:r>
            <a:r>
              <a:rPr lang="ka-GE" dirty="0" smtClean="0"/>
              <a:t>პოლიეთილენის </a:t>
            </a:r>
            <a:r>
              <a:rPr lang="ka-GE" dirty="0"/>
              <a:t>(ცელოფანის) ნაკეთობის მომზადება. საწარმოს დღიური წარმადობა შეადგენს 0.250 ტ/დღ. მუშაობის რეჟიმი იქნება 200 დღე წელიწადში 7 საათიანი სამუშაო დღით, შაბათ-კვირის და უქმე დღეების დასვენებით. </a:t>
            </a:r>
          </a:p>
          <a:p>
            <a:endParaRPr lang="en-US" dirty="0"/>
          </a:p>
        </p:txBody>
      </p:sp>
    </p:spTree>
    <p:extLst>
      <p:ext uri="{BB962C8B-B14F-4D97-AF65-F5344CB8AC3E}">
        <p14:creationId xmlns:p14="http://schemas.microsoft.com/office/powerpoint/2010/main" val="155500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92727"/>
          </a:xfrm>
        </p:spPr>
        <p:txBody>
          <a:bodyPr>
            <a:normAutofit/>
          </a:bodyPr>
          <a:lstStyle/>
          <a:p>
            <a:r>
              <a:rPr lang="ka-GE" sz="2000" b="1" dirty="0" smtClean="0"/>
              <a:t>ძირითადი ტექნოლოგიური დანადგარები:</a:t>
            </a:r>
            <a:endParaRPr lang="en-US"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675" y="1506491"/>
            <a:ext cx="6054351" cy="2427236"/>
          </a:xfrm>
        </p:spPr>
      </p:pic>
      <p:sp>
        <p:nvSpPr>
          <p:cNvPr id="5" name="TextBox 4"/>
          <p:cNvSpPr txBox="1"/>
          <p:nvPr/>
        </p:nvSpPr>
        <p:spPr>
          <a:xfrm>
            <a:off x="2059710" y="4137891"/>
            <a:ext cx="8377382" cy="1754326"/>
          </a:xfrm>
          <a:prstGeom prst="rect">
            <a:avLst/>
          </a:prstGeom>
          <a:noFill/>
        </p:spPr>
        <p:txBody>
          <a:bodyPr wrap="square" rtlCol="0">
            <a:spAutoFit/>
          </a:bodyPr>
          <a:lstStyle/>
          <a:p>
            <a:pPr algn="just"/>
            <a:r>
              <a:rPr lang="ka-GE" dirty="0"/>
              <a:t>საწარმოში ნედლეულის მიღების შემდეგ, ხდება მისი განთავსება სპეციალურად მისთვის გამოყოფილ საცავში. რეაქტორში (ბუნკერში) ნედლეულის ჩატვირთვამდე ხდება მისი ვიზუალური დათვალიერება, რათა გამოირიცხოს ძლიერ </a:t>
            </a:r>
            <a:r>
              <a:rPr lang="ka-GE" dirty="0" err="1"/>
              <a:t>დაჭუჭყიანებული</a:t>
            </a:r>
            <a:r>
              <a:rPr lang="ka-GE" dirty="0"/>
              <a:t> ნედლეულის მოხვედრა რეაქტორში, რომლიდანაც იწყება ტექნოლოგიური პროცესის მიმდინარეობა. </a:t>
            </a:r>
          </a:p>
          <a:p>
            <a:pPr algn="just"/>
            <a:r>
              <a:rPr lang="ka-GE" dirty="0"/>
              <a:t>საწარმოს </a:t>
            </a:r>
            <a:r>
              <a:rPr lang="ka-GE" b="1" u="sng" dirty="0"/>
              <a:t>ტექნოლოგიური პროცესის თანმიმდევრობა შემდეგია: </a:t>
            </a:r>
            <a:endParaRPr lang="en-US" b="1" u="sng" dirty="0"/>
          </a:p>
        </p:txBody>
      </p:sp>
    </p:spTree>
    <p:extLst>
      <p:ext uri="{BB962C8B-B14F-4D97-AF65-F5344CB8AC3E}">
        <p14:creationId xmlns:p14="http://schemas.microsoft.com/office/powerpoint/2010/main" val="261221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782" y="514926"/>
            <a:ext cx="5817126" cy="5978237"/>
          </a:xfrm>
        </p:spPr>
      </p:pic>
      <p:sp>
        <p:nvSpPr>
          <p:cNvPr id="5" name="TextBox 4"/>
          <p:cNvSpPr txBox="1"/>
          <p:nvPr/>
        </p:nvSpPr>
        <p:spPr>
          <a:xfrm>
            <a:off x="7693892" y="687888"/>
            <a:ext cx="4193308" cy="5632311"/>
          </a:xfrm>
          <a:prstGeom prst="rect">
            <a:avLst/>
          </a:prstGeom>
          <a:noFill/>
        </p:spPr>
        <p:txBody>
          <a:bodyPr wrap="square" rtlCol="0">
            <a:spAutoFit/>
          </a:bodyPr>
          <a:lstStyle/>
          <a:p>
            <a:pPr algn="just"/>
            <a:r>
              <a:rPr lang="ka-GE" dirty="0"/>
              <a:t>ნედლეულის მომზადების უბანზე მიმდინარეობს ხელით გადარჩევა, გულისხმობს შესაფუთი მასალის ვიზუალურ დათვალიერებით მის სისუფთავის შეფასებას. </a:t>
            </a:r>
          </a:p>
          <a:p>
            <a:pPr algn="just"/>
            <a:r>
              <a:rPr lang="ka-GE" dirty="0"/>
              <a:t>რეაქტორი (ბუნკერი) წარმოადგენს დახურულ ცილინდრული ფორმის ავზს, რომელიც ცხელდება ელექტრო ენერგიის ხარჯზე, ინდუქციური </a:t>
            </a:r>
            <a:r>
              <a:rPr lang="ka-GE" dirty="0" err="1"/>
              <a:t>გამაცხელებლით</a:t>
            </a:r>
            <a:r>
              <a:rPr lang="ka-GE" dirty="0"/>
              <a:t>. </a:t>
            </a:r>
          </a:p>
          <a:p>
            <a:pPr algn="just"/>
            <a:r>
              <a:rPr lang="ka-GE" dirty="0"/>
              <a:t>ნედლეული დნობას იწყებს 1800 </a:t>
            </a:r>
            <a:r>
              <a:rPr lang="en-US" dirty="0"/>
              <a:t>C-</a:t>
            </a:r>
            <a:r>
              <a:rPr lang="ka-GE" dirty="0"/>
              <a:t>ზე, ხოლო 1900 </a:t>
            </a:r>
            <a:r>
              <a:rPr lang="en-US" dirty="0"/>
              <a:t>C-</a:t>
            </a:r>
            <a:r>
              <a:rPr lang="ka-GE" dirty="0"/>
              <a:t>ზე იწყება მისი დაშლა დაბალმოლეკულურ შენაერთებად. რეაქტორში ოპტიმალური ტემპერატურის შენარჩუნება ხდება თერმოსტატის საშუალებით. ტექნოლოგიური დანადგარი წარმოადგენს ერთ მთლიან კომპლექტს, რომელიც განთავსდება ცალკე სექციად. </a:t>
            </a:r>
            <a:endParaRPr lang="en-US" dirty="0"/>
          </a:p>
        </p:txBody>
      </p:sp>
    </p:spTree>
    <p:extLst>
      <p:ext uri="{BB962C8B-B14F-4D97-AF65-F5344CB8AC3E}">
        <p14:creationId xmlns:p14="http://schemas.microsoft.com/office/powerpoint/2010/main" val="289107578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104</TotalTime>
  <Words>1036</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Corbel</vt:lpstr>
      <vt:lpstr>Sylfaen</vt:lpstr>
      <vt:lpstr>Wingdings</vt:lpstr>
      <vt:lpstr>Basis</vt:lpstr>
      <vt:lpstr>ქ. თბილისში, ინდ. მეწარმე გივი ძაგანიას მიერ პოლიეთილენის ნარჩენების გადამამუშავებელი (ნარჩენების აღდგენა) საწარმოს მოწყობისა და ექსპლუატაციის პროექტი </vt:lpstr>
      <vt:lpstr>საკანონმდებლო მოთხოვნები</vt:lpstr>
      <vt:lpstr>პროექტის მიზანი:</vt:lpstr>
      <vt:lpstr>საპროექტო ტერიტორია:</vt:lpstr>
      <vt:lpstr>PowerPoint Presentation</vt:lpstr>
      <vt:lpstr>PowerPoint Presentation</vt:lpstr>
      <vt:lpstr>დაგეგმილი საქმიანობის ტექნიკური პირობები:</vt:lpstr>
      <vt:lpstr>ძირითადი ტექნოლოგიური დანადგარები:</vt:lpstr>
      <vt:lpstr>PowerPoint Presentation</vt:lpstr>
      <vt:lpstr>ზემოქმედება ატმოსფერულ ჰაერზე</vt:lpstr>
      <vt:lpstr>ზემოქმედება ნიადაგის და გრუნტის ხარისხზე</vt:lpstr>
      <vt:lpstr>ნარჩენებით გარემოს დაბინძურების რისკები</vt:lpstr>
      <vt:lpstr>ზემოქმედება ბუნებრივ ლანდშაფტსა და ბიოლოგიურ გარემოზე </vt:lpstr>
      <vt:lpstr>ზემოქმედება დაცულ ტერიტორიებზე, კულტურული მემკვიდრეობის ძეგლებზე და სოციალურ-ეკონომიკურ გარემოზე:</vt:lpstr>
      <vt:lpstr>შემარბილებელი ღონისძიებები: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ქ. თბილისში, ინდ. მეწარმე გივი ძაგანიას მიერ პოლიეთილენის ნარჩენების გადამამუშავებელი (ნარჩენების აღდგენა) საწარმოს მოწყობისა და ექსპლუატაციის პროექტი </dc:title>
  <dc:creator>user</dc:creator>
  <cp:lastModifiedBy>user</cp:lastModifiedBy>
  <cp:revision>8</cp:revision>
  <dcterms:created xsi:type="dcterms:W3CDTF">2020-04-21T08:33:56Z</dcterms:created>
  <dcterms:modified xsi:type="dcterms:W3CDTF">2020-04-21T10:18:21Z</dcterms:modified>
</cp:coreProperties>
</file>