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Default Extension="jpeg" ContentType="image/jpeg"/>
  <Override PartName="/ppt/slideLayouts/slideLayout3.xml" ContentType="application/vnd.openxmlformats-officedocument.presentationml.slideLayout+xml"/>
  <Override PartName="/ppt/slideLayouts/slideLayout16.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31"/>
  </p:notesMasterIdLst>
  <p:sldIdLst>
    <p:sldId id="256" r:id="rId2"/>
    <p:sldId id="257" r:id="rId3"/>
    <p:sldId id="258" r:id="rId4"/>
    <p:sldId id="259" r:id="rId5"/>
    <p:sldId id="261" r:id="rId6"/>
    <p:sldId id="260" r:id="rId7"/>
    <p:sldId id="262" r:id="rId8"/>
    <p:sldId id="263" r:id="rId9"/>
    <p:sldId id="264" r:id="rId10"/>
    <p:sldId id="265" r:id="rId11"/>
    <p:sldId id="266" r:id="rId12"/>
    <p:sldId id="267" r:id="rId13"/>
    <p:sldId id="279" r:id="rId14"/>
    <p:sldId id="268" r:id="rId15"/>
    <p:sldId id="269" r:id="rId16"/>
    <p:sldId id="270" r:id="rId17"/>
    <p:sldId id="281" r:id="rId18"/>
    <p:sldId id="271" r:id="rId19"/>
    <p:sldId id="272" r:id="rId20"/>
    <p:sldId id="282" r:id="rId21"/>
    <p:sldId id="283" r:id="rId22"/>
    <p:sldId id="284" r:id="rId23"/>
    <p:sldId id="273" r:id="rId24"/>
    <p:sldId id="285" r:id="rId25"/>
    <p:sldId id="274" r:id="rId26"/>
    <p:sldId id="275" r:id="rId27"/>
    <p:sldId id="276" r:id="rId28"/>
    <p:sldId id="277" r:id="rId29"/>
    <p:sldId id="278" r:id="rId3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987" autoAdjust="0"/>
    <p:restoredTop sz="94660"/>
  </p:normalViewPr>
  <p:slideViewPr>
    <p:cSldViewPr snapToGrid="0">
      <p:cViewPr>
        <p:scale>
          <a:sx n="70" d="100"/>
          <a:sy n="70" d="100"/>
        </p:scale>
        <p:origin x="-618" y="30"/>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43602EA-4BFB-45B9-A12D-592ED5FAD61D}" type="datetimeFigureOut">
              <a:rPr lang="en-US" smtClean="0"/>
              <a:pPr/>
              <a:t>4/28/2020</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8BBBADD-CB59-4571-949A-F1839F7A3942}" type="slidenum">
              <a:rPr lang="en-US" smtClean="0"/>
              <a:pPr/>
              <a:t>‹#›</a:t>
            </a:fld>
            <a:endParaRPr lang="en-US" dirty="0"/>
          </a:p>
        </p:txBody>
      </p:sp>
    </p:spTree>
    <p:extLst>
      <p:ext uri="{BB962C8B-B14F-4D97-AF65-F5344CB8AC3E}">
        <p14:creationId xmlns="" xmlns:p14="http://schemas.microsoft.com/office/powerpoint/2010/main" val="22749068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BBBADD-CB59-4571-949A-F1839F7A3942}" type="slidenum">
              <a:rPr lang="en-US" smtClean="0"/>
              <a:pPr/>
              <a:t>28</a:t>
            </a:fld>
            <a:endParaRPr lang="en-US" dirty="0"/>
          </a:p>
        </p:txBody>
      </p:sp>
    </p:spTree>
    <p:extLst>
      <p:ext uri="{BB962C8B-B14F-4D97-AF65-F5344CB8AC3E}">
        <p14:creationId xmlns="" xmlns:p14="http://schemas.microsoft.com/office/powerpoint/2010/main" val="127337556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B61BEF0D-F0BB-DE4B-95CE-6DB70DBA9567}" type="datetimeFigureOut">
              <a:rPr lang="en-US" dirty="0"/>
              <a:pPr/>
              <a:t>4/28/2020</a:t>
            </a:fld>
            <a:endParaRPr lang="en-US" dirty="0"/>
          </a:p>
        </p:txBody>
      </p:sp>
      <p:sp>
        <p:nvSpPr>
          <p:cNvPr id="5" name="Footer Placeholder 4"/>
          <p:cNvSpPr>
            <a:spLocks noGrp="1"/>
          </p:cNvSpPr>
          <p:nvPr>
            <p:ph type="ftr" sz="quarter" idx="11"/>
          </p:nvPr>
        </p:nvSpPr>
        <p:spPr>
          <a:xfrm>
            <a:off x="2692397" y="5037663"/>
            <a:ext cx="5214635" cy="279400"/>
          </a:xfrm>
        </p:spPr>
        <p:txBody>
          <a:bodyPr/>
          <a:lstStyle/>
          <a:p>
            <a:endParaRPr lang="en-US" dirty="0"/>
          </a:p>
        </p:txBody>
      </p:sp>
      <p:sp>
        <p:nvSpPr>
          <p:cNvPr id="6" name="Slide Number Placeholder 5"/>
          <p:cNvSpPr>
            <a:spLocks noGrp="1"/>
          </p:cNvSpPr>
          <p:nvPr>
            <p:ph type="sldNum" sz="quarter" idx="12"/>
          </p:nvPr>
        </p:nvSpPr>
        <p:spPr>
          <a:xfrm>
            <a:off x="8956900" y="5037663"/>
            <a:ext cx="551167" cy="279400"/>
          </a:xfrm>
        </p:spPr>
        <p:txBody>
          <a:bodyPr/>
          <a:lstStyle/>
          <a:p>
            <a:fld id="{D57F1E4F-1CFF-5643-939E-217C01CDF565}" type="slidenum">
              <a:rPr lang="en-US" dirty="0"/>
              <a:pPr/>
              <a:t>‹#›</a:t>
            </a:fld>
            <a:endParaRPr lang="en-US" dirty="0"/>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smtClean="0"/>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4/28/2020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4/28/2020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4/28/2020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4/28/2020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4/28/2020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4/28/2020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4/28/2020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4/28/2020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2647F38-B617-4D2F-AE0A-013F0C4D2C57}" type="datetimeFigureOut">
              <a:rPr lang="en-US" dirty="0"/>
              <a:pPr/>
              <a:t>4/28/2020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97799C9-84D9-46D2-A11E-BCF8A720529D}"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4/28/2020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05BFA754-D5C3-4E66-96A6-867B257F58DC}" type="datetimeFigureOut">
              <a:rPr lang="en-US" dirty="0"/>
              <a:pPr/>
              <a:t>4/28/2020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D84065D-F351-4B03-BD91-D8A6B8D4B362}"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4/28/2020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4/28/2020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4/28/2020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4/28/2020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smtClean="0"/>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smtClean="0"/>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4/28/2020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dirty="0"/>
              <a:pPr/>
              <a:t>4/28/2020</a:t>
            </a:fld>
            <a:endParaRPr lang="en-US" dirty="0"/>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68" r:id="rId2"/>
    <p:sldLayoutId id="2147483651" r:id="rId3"/>
    <p:sldLayoutId id="2147483669" r:id="rId4"/>
    <p:sldLayoutId id="2147483653" r:id="rId5"/>
    <p:sldLayoutId id="2147483654" r:id="rId6"/>
    <p:sldLayoutId id="2147483655" r:id="rId7"/>
    <p:sldLayoutId id="2147483656" r:id="rId8"/>
    <p:sldLayoutId id="2147483660" r:id="rId9"/>
    <p:sldLayoutId id="2147483657" r:id="rId10"/>
    <p:sldLayoutId id="2147483663" r:id="rId11"/>
    <p:sldLayoutId id="2147483664" r:id="rId12"/>
    <p:sldLayoutId id="2147483665" r:id="rId13"/>
    <p:sldLayoutId id="2147483666" r:id="rId14"/>
    <p:sldLayoutId id="2147483667" r:id="rId15"/>
    <p:sldLayoutId id="2147483658" r:id="rId16"/>
    <p:sldLayoutId id="2147483659"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pattFill prst="solidDmnd">
          <a:fgClr>
            <a:schemeClr val="accent4">
              <a:lumMod val="60000"/>
              <a:lumOff val="40000"/>
            </a:schemeClr>
          </a:fgClr>
          <a:bgClr>
            <a:schemeClr val="bg1"/>
          </a:bgClr>
        </a:patt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ka-GE" sz="4800" b="1" dirty="0" smtClean="0">
                <a:solidFill>
                  <a:srgbClr val="C00000"/>
                </a:solidFill>
                <a:effectLst>
                  <a:outerShdw blurRad="50800" algn="tl">
                    <a:srgbClr val="000000"/>
                  </a:outerShdw>
                </a:effectLst>
              </a:rPr>
              <a:t>შპს </a:t>
            </a:r>
            <a:r>
              <a:rPr lang="ka-GE" sz="4800" b="1" dirty="0">
                <a:solidFill>
                  <a:srgbClr val="C00000"/>
                </a:solidFill>
                <a:effectLst>
                  <a:outerShdw blurRad="50800" algn="tl">
                    <a:srgbClr val="000000"/>
                  </a:outerShdw>
                </a:effectLst>
              </a:rPr>
              <a:t>„ჯორჯია მეტალი</a:t>
            </a:r>
            <a:r>
              <a:rPr lang="ka-GE" sz="4800" b="1" dirty="0" smtClean="0">
                <a:solidFill>
                  <a:srgbClr val="C00000"/>
                </a:solidFill>
                <a:effectLst>
                  <a:outerShdw blurRad="50800" algn="tl">
                    <a:srgbClr val="000000"/>
                  </a:outerShdw>
                </a:effectLst>
              </a:rPr>
              <a:t>“</a:t>
            </a:r>
            <a:br>
              <a:rPr lang="ka-GE" sz="4800" b="1" dirty="0" smtClean="0">
                <a:solidFill>
                  <a:srgbClr val="C00000"/>
                </a:solidFill>
                <a:effectLst>
                  <a:outerShdw blurRad="50800" algn="tl">
                    <a:srgbClr val="000000"/>
                  </a:outerShdw>
                </a:effectLst>
              </a:rPr>
            </a:br>
            <a:endParaRPr lang="en-US" sz="4800" dirty="0">
              <a:solidFill>
                <a:srgbClr val="C00000"/>
              </a:solidFill>
            </a:endParaRPr>
          </a:p>
        </p:txBody>
      </p:sp>
      <p:sp>
        <p:nvSpPr>
          <p:cNvPr id="3" name="Subtitle 2"/>
          <p:cNvSpPr>
            <a:spLocks noGrp="1"/>
          </p:cNvSpPr>
          <p:nvPr>
            <p:ph type="subTitle" idx="1"/>
          </p:nvPr>
        </p:nvSpPr>
        <p:spPr/>
        <p:txBody>
          <a:bodyPr>
            <a:normAutofit/>
          </a:bodyPr>
          <a:lstStyle/>
          <a:p>
            <a:r>
              <a:rPr lang="ka-GE" sz="1800" b="1" dirty="0">
                <a:effectLst>
                  <a:outerShdw blurRad="50800" algn="tl">
                    <a:srgbClr val="000000"/>
                  </a:outerShdw>
                </a:effectLst>
              </a:rPr>
              <a:t>ზესტაფონი, სოფ. </a:t>
            </a:r>
            <a:r>
              <a:rPr lang="ka-GE" sz="1800" b="1" dirty="0" smtClean="0">
                <a:effectLst>
                  <a:outerShdw blurRad="50800" algn="tl">
                    <a:srgbClr val="000000"/>
                  </a:outerShdw>
                </a:effectLst>
              </a:rPr>
              <a:t>არგვეთაში მეტალურგიული საწარმოს მოწყობა ექსპლუატაციის</a:t>
            </a:r>
            <a:endParaRPr lang="en-US" sz="1800" dirty="0"/>
          </a:p>
          <a:p>
            <a:r>
              <a:rPr lang="ka-GE" sz="2800" b="1" dirty="0">
                <a:solidFill>
                  <a:srgbClr val="C00000"/>
                </a:solidFill>
                <a:effectLst>
                  <a:outerShdw blurRad="50800" algn="tl">
                    <a:srgbClr val="000000"/>
                  </a:outerShdw>
                </a:effectLst>
              </a:rPr>
              <a:t>სკოპინგის ანგარიში</a:t>
            </a:r>
            <a:endParaRPr lang="en-US" sz="2800" b="1" dirty="0">
              <a:solidFill>
                <a:srgbClr val="C00000"/>
              </a:solidFill>
            </a:endParaRPr>
          </a:p>
          <a:p>
            <a:endParaRPr lang="en-US" dirty="0"/>
          </a:p>
        </p:txBody>
      </p:sp>
    </p:spTree>
    <p:extLst>
      <p:ext uri="{BB962C8B-B14F-4D97-AF65-F5344CB8AC3E}">
        <p14:creationId xmlns="" xmlns:p14="http://schemas.microsoft.com/office/powerpoint/2010/main" val="422206742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pattFill prst="lgConfetti">
          <a:fgClr>
            <a:schemeClr val="accent4">
              <a:lumMod val="40000"/>
              <a:lumOff val="60000"/>
            </a:schemeClr>
          </a:fgClr>
          <a:bgClr>
            <a:schemeClr val="bg1"/>
          </a:bgClr>
        </a:patt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95402" y="982132"/>
            <a:ext cx="9601196" cy="865329"/>
          </a:xfrm>
        </p:spPr>
        <p:txBody>
          <a:bodyPr>
            <a:normAutofit/>
          </a:bodyPr>
          <a:lstStyle/>
          <a:p>
            <a:r>
              <a:rPr lang="ka-GE" sz="3100" b="1" dirty="0">
                <a:solidFill>
                  <a:srgbClr val="C00000"/>
                </a:solidFill>
              </a:rPr>
              <a:t>სამუშაო რეჟიმი და ადამიანური </a:t>
            </a:r>
            <a:r>
              <a:rPr lang="ka-GE" sz="3100" b="1" dirty="0" smtClean="0">
                <a:solidFill>
                  <a:srgbClr val="C00000"/>
                </a:solidFill>
              </a:rPr>
              <a:t>რესურსები</a:t>
            </a:r>
            <a:endParaRPr lang="en-US" dirty="0"/>
          </a:p>
        </p:txBody>
      </p:sp>
      <p:sp>
        <p:nvSpPr>
          <p:cNvPr id="3" name="Content Placeholder 2"/>
          <p:cNvSpPr>
            <a:spLocks noGrp="1"/>
          </p:cNvSpPr>
          <p:nvPr>
            <p:ph idx="1"/>
          </p:nvPr>
        </p:nvSpPr>
        <p:spPr>
          <a:xfrm>
            <a:off x="827314" y="1912776"/>
            <a:ext cx="10424159" cy="3963092"/>
          </a:xfrm>
        </p:spPr>
        <p:txBody>
          <a:bodyPr>
            <a:normAutofit fontScale="62500" lnSpcReduction="20000"/>
          </a:bodyPr>
          <a:lstStyle/>
          <a:p>
            <a:pPr>
              <a:lnSpc>
                <a:spcPct val="170000"/>
              </a:lnSpc>
            </a:pPr>
            <a:r>
              <a:rPr lang="ka-GE" dirty="0"/>
              <a:t>საწარმოს მუშაობის რეჟიმი იქნება 330 დღე წელიწადში, 24 საათი დღე-ღამეში. ძირითადი საამქრობი იმუშავებენ 24 საათიანი რეჟიმით, 3 ცვლით. ადმინისტრაცია 5 დღიანი სამუშაო კვირით და 8 საათიანი სამუშაო დღით.</a:t>
            </a:r>
            <a:endParaRPr lang="en-US" dirty="0"/>
          </a:p>
          <a:p>
            <a:pPr>
              <a:lnSpc>
                <a:spcPct val="170000"/>
              </a:lnSpc>
            </a:pPr>
            <a:r>
              <a:rPr lang="ka-GE" dirty="0"/>
              <a:t>ადამიანური რესურსების გამოყენება საჭიროა, როგორც მშენებლობის ასევე ექსპლუატაციის ეტაპზე. მშენებლობა გაგრძელდება 1 წლამდე ვადით, სხვადასხვა სამუშაოები შესრულდება დაქირავებული სამშენებლო კომპანიების მიერ, დასაქმებული ადამიანების რაოდენობა იქნება   საშუალოდ </a:t>
            </a:r>
            <a:r>
              <a:rPr lang="en-US" dirty="0"/>
              <a:t>50-100</a:t>
            </a:r>
            <a:r>
              <a:rPr lang="ka-GE" dirty="0"/>
              <a:t>. </a:t>
            </a:r>
            <a:endParaRPr lang="en-US" dirty="0"/>
          </a:p>
          <a:p>
            <a:pPr>
              <a:lnSpc>
                <a:spcPct val="170000"/>
              </a:lnSpc>
            </a:pPr>
            <a:r>
              <a:rPr lang="ka-GE" dirty="0"/>
              <a:t>საწარმოს ექსპლუატაციის ეტაპზე, საწარმოში სულ დასაქმებული იქნება 500 კაცი. მათგან 40 ადმინისტრაციული და ინჟინერ-ტექნიკური პერსონალი. 460 სხვადასხვა კვალიფიკაციის მუშები. საამქროებში თანამშრომლები იმუშავებენ 4 ბრიგადად - 3 ცვლაში, შრომის კოდექსის </a:t>
            </a:r>
            <a:r>
              <a:rPr lang="ka-GE" dirty="0" smtClean="0"/>
              <a:t>მოთხოვნების </a:t>
            </a:r>
            <a:r>
              <a:rPr lang="ka-GE" dirty="0"/>
              <a:t>შესაბამისად.</a:t>
            </a:r>
            <a:endParaRPr lang="en-US" dirty="0"/>
          </a:p>
        </p:txBody>
      </p:sp>
    </p:spTree>
    <p:extLst>
      <p:ext uri="{BB962C8B-B14F-4D97-AF65-F5344CB8AC3E}">
        <p14:creationId xmlns="" xmlns:p14="http://schemas.microsoft.com/office/powerpoint/2010/main" val="221346475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pattFill prst="wdDnDiag">
          <a:fgClr>
            <a:schemeClr val="accent4">
              <a:lumMod val="40000"/>
              <a:lumOff val="60000"/>
            </a:schemeClr>
          </a:fgClr>
          <a:bgClr>
            <a:schemeClr val="bg1"/>
          </a:bgClr>
        </a:patt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598" y="683552"/>
            <a:ext cx="10972801" cy="1695754"/>
          </a:xfrm>
          <a:pattFill prst="pct5">
            <a:fgClr>
              <a:schemeClr val="accent4">
                <a:lumMod val="40000"/>
                <a:lumOff val="60000"/>
              </a:schemeClr>
            </a:fgClr>
            <a:bgClr>
              <a:schemeClr val="bg1"/>
            </a:bgClr>
          </a:pattFill>
        </p:spPr>
        <p:txBody>
          <a:bodyPr>
            <a:normAutofit/>
          </a:bodyPr>
          <a:lstStyle/>
          <a:p>
            <a:pPr algn="l"/>
            <a:r>
              <a:rPr lang="ka-GE" sz="3600" b="1" dirty="0" smtClean="0">
                <a:solidFill>
                  <a:srgbClr val="C00000"/>
                </a:solidFill>
              </a:rPr>
              <a:t> </a:t>
            </a:r>
            <a:r>
              <a:rPr lang="ka-GE" sz="2400" b="1" dirty="0" smtClean="0">
                <a:solidFill>
                  <a:srgbClr val="C00000"/>
                </a:solidFill>
              </a:rPr>
              <a:t>ძირითადი </a:t>
            </a:r>
            <a:r>
              <a:rPr lang="ka-GE" sz="2400" b="1" dirty="0">
                <a:solidFill>
                  <a:srgbClr val="C00000"/>
                </a:solidFill>
              </a:rPr>
              <a:t>ტექნოლოგიური </a:t>
            </a:r>
            <a:r>
              <a:rPr lang="ka-GE" sz="2400" b="1" dirty="0" smtClean="0">
                <a:solidFill>
                  <a:srgbClr val="C00000"/>
                </a:solidFill>
              </a:rPr>
              <a:t>მოწყობილობები</a:t>
            </a:r>
            <a:r>
              <a:rPr lang="ka-GE" sz="3200" b="1" dirty="0" smtClean="0">
                <a:solidFill>
                  <a:srgbClr val="C00000"/>
                </a:solidFill>
              </a:rPr>
              <a:t/>
            </a:r>
            <a:br>
              <a:rPr lang="ka-GE" sz="3200" b="1" dirty="0" smtClean="0">
                <a:solidFill>
                  <a:srgbClr val="C00000"/>
                </a:solidFill>
              </a:rPr>
            </a:br>
            <a:r>
              <a:rPr lang="ka-GE" sz="1600" dirty="0"/>
              <a:t>პროექტით გათვალისწინებულია ერთი მთლიანი საწარმოო კორპუსის მშენებლობა, რომელიც გაყოფილი იქნება ორ საამქროდ: სადნობ და საგლინავ.</a:t>
            </a:r>
            <a:r>
              <a:rPr lang="en-US" sz="1600" dirty="0"/>
              <a:t/>
            </a:r>
            <a:br>
              <a:rPr lang="en-US" sz="1600" dirty="0"/>
            </a:br>
            <a:r>
              <a:rPr lang="ka-GE" sz="1600" dirty="0"/>
              <a:t>წარმოების პირველი ეტაპია ნედლეულის მომზადება, რომელიც განხორციელდება ღია ტერიტორიაზე, არმირებული ბეტონით დაფარულ </a:t>
            </a:r>
            <a:r>
              <a:rPr lang="ka-GE" sz="1600" dirty="0" smtClean="0"/>
              <a:t>მოედანზე</a:t>
            </a:r>
            <a:endParaRPr lang="en-US" sz="1600" dirty="0"/>
          </a:p>
        </p:txBody>
      </p:sp>
      <p:sp>
        <p:nvSpPr>
          <p:cNvPr id="3" name="Content Placeholder 2"/>
          <p:cNvSpPr>
            <a:spLocks noGrp="1"/>
          </p:cNvSpPr>
          <p:nvPr>
            <p:ph idx="1"/>
          </p:nvPr>
        </p:nvSpPr>
        <p:spPr>
          <a:xfrm>
            <a:off x="727788" y="2481942"/>
            <a:ext cx="10683551" cy="3732246"/>
          </a:xfrm>
          <a:pattFill prst="pct5">
            <a:fgClr>
              <a:schemeClr val="accent4">
                <a:lumMod val="40000"/>
                <a:lumOff val="60000"/>
              </a:schemeClr>
            </a:fgClr>
            <a:bgClr>
              <a:schemeClr val="bg1"/>
            </a:bgClr>
          </a:pattFill>
        </p:spPr>
        <p:txBody>
          <a:bodyPr>
            <a:normAutofit fontScale="85000" lnSpcReduction="10000"/>
          </a:bodyPr>
          <a:lstStyle/>
          <a:p>
            <a:r>
              <a:rPr lang="ka-GE" dirty="0"/>
              <a:t>1.ჯართის განთავსებისა და დამუშავების </a:t>
            </a:r>
            <a:r>
              <a:rPr lang="ka-GE" dirty="0" smtClean="0"/>
              <a:t>უბანი;</a:t>
            </a:r>
            <a:r>
              <a:rPr lang="ka-GE" dirty="0"/>
              <a:t> </a:t>
            </a:r>
            <a:r>
              <a:rPr lang="ka-GE" dirty="0" smtClean="0"/>
              <a:t>               2. სამი </a:t>
            </a:r>
            <a:r>
              <a:rPr lang="ka-GE" dirty="0"/>
              <a:t>ინდუქციური ღუმელი;</a:t>
            </a:r>
            <a:endParaRPr lang="en-US" dirty="0"/>
          </a:p>
          <a:p>
            <a:r>
              <a:rPr lang="ka-GE" dirty="0"/>
              <a:t>3.ელექტრორკალური </a:t>
            </a:r>
            <a:r>
              <a:rPr lang="ka-GE" dirty="0" smtClean="0"/>
              <a:t>ღუმელი;</a:t>
            </a:r>
            <a:r>
              <a:rPr lang="ka-GE" dirty="0"/>
              <a:t> </a:t>
            </a:r>
            <a:r>
              <a:rPr lang="ka-GE" dirty="0" smtClean="0"/>
              <a:t>                                              4</a:t>
            </a:r>
            <a:r>
              <a:rPr lang="ka-GE" dirty="0"/>
              <a:t>.  დნობის უბანი;</a:t>
            </a:r>
            <a:endParaRPr lang="en-US" dirty="0"/>
          </a:p>
          <a:p>
            <a:r>
              <a:rPr lang="ka-GE" dirty="0"/>
              <a:t>5.ნამზადის გაციების </a:t>
            </a:r>
            <a:r>
              <a:rPr lang="ka-GE" dirty="0" smtClean="0"/>
              <a:t>უბანი;</a:t>
            </a:r>
            <a:r>
              <a:rPr lang="ka-GE" dirty="0"/>
              <a:t> </a:t>
            </a:r>
            <a:r>
              <a:rPr lang="ka-GE" dirty="0" smtClean="0"/>
              <a:t>                                                    6. აირგამწმენდი </a:t>
            </a:r>
            <a:r>
              <a:rPr lang="ka-GE" dirty="0"/>
              <a:t>სისტემა;</a:t>
            </a:r>
            <a:endParaRPr lang="en-US" dirty="0"/>
          </a:p>
          <a:p>
            <a:r>
              <a:rPr lang="ka-GE" dirty="0"/>
              <a:t>7.გაფრქვევის </a:t>
            </a:r>
            <a:r>
              <a:rPr lang="ka-GE" dirty="0" smtClean="0"/>
              <a:t>მილი;</a:t>
            </a:r>
            <a:r>
              <a:rPr lang="ka-GE" dirty="0"/>
              <a:t> </a:t>
            </a:r>
            <a:r>
              <a:rPr lang="ka-GE" dirty="0" smtClean="0"/>
              <a:t>                                                                  8. გამაცხელებელი </a:t>
            </a:r>
            <a:r>
              <a:rPr lang="ka-GE" dirty="0"/>
              <a:t>ღუმელი;</a:t>
            </a:r>
            <a:endParaRPr lang="en-US" dirty="0"/>
          </a:p>
          <a:p>
            <a:r>
              <a:rPr lang="ka-GE" dirty="0"/>
              <a:t>9.ბუნებრივი აირის წვის პროდუქტების გაფრქვევის </a:t>
            </a:r>
            <a:r>
              <a:rPr lang="ka-GE" dirty="0" smtClean="0"/>
              <a:t>მილი;</a:t>
            </a:r>
            <a:r>
              <a:rPr lang="ka-GE" dirty="0"/>
              <a:t> </a:t>
            </a:r>
            <a:r>
              <a:rPr lang="ka-GE" dirty="0" smtClean="0"/>
              <a:t>     10. არმატურის </a:t>
            </a:r>
            <a:r>
              <a:rPr lang="ka-GE" dirty="0"/>
              <a:t>საამქრო;</a:t>
            </a:r>
            <a:endParaRPr lang="en-US" dirty="0"/>
          </a:p>
          <a:p>
            <a:r>
              <a:rPr lang="ka-GE" dirty="0"/>
              <a:t>11.სასაწყობო </a:t>
            </a:r>
            <a:r>
              <a:rPr lang="ka-GE" dirty="0" smtClean="0"/>
              <a:t>ფართი;</a:t>
            </a:r>
            <a:r>
              <a:rPr lang="ka-GE" dirty="0"/>
              <a:t> </a:t>
            </a:r>
            <a:r>
              <a:rPr lang="ka-GE" dirty="0" smtClean="0"/>
              <a:t>                                                                         12. მავთულის </a:t>
            </a:r>
            <a:r>
              <a:rPr lang="ka-GE" dirty="0"/>
              <a:t>საამქრო;</a:t>
            </a:r>
            <a:endParaRPr lang="en-US" dirty="0"/>
          </a:p>
          <a:p>
            <a:r>
              <a:rPr lang="ka-GE" dirty="0"/>
              <a:t>13.წყლის მომზადებისა და მიწოდების </a:t>
            </a:r>
            <a:r>
              <a:rPr lang="ka-GE" dirty="0" smtClean="0"/>
              <a:t>საამქრო;</a:t>
            </a:r>
            <a:r>
              <a:rPr lang="ka-GE" dirty="0"/>
              <a:t> </a:t>
            </a:r>
            <a:r>
              <a:rPr lang="ka-GE" dirty="0" smtClean="0"/>
              <a:t>      </a:t>
            </a:r>
          </a:p>
          <a:p>
            <a:r>
              <a:rPr lang="ka-GE" dirty="0" smtClean="0"/>
              <a:t>14.ზედაპირული </a:t>
            </a:r>
            <a:r>
              <a:rPr lang="ka-GE" dirty="0"/>
              <a:t>ჩამდინარე წყლების </a:t>
            </a:r>
            <a:r>
              <a:rPr lang="ka-GE" dirty="0" smtClean="0"/>
              <a:t>სალექარი;</a:t>
            </a:r>
            <a:r>
              <a:rPr lang="ka-GE" dirty="0"/>
              <a:t> </a:t>
            </a:r>
            <a:r>
              <a:rPr lang="ka-GE" dirty="0" smtClean="0"/>
              <a:t>                       </a:t>
            </a:r>
            <a:endParaRPr lang="en-US" dirty="0"/>
          </a:p>
        </p:txBody>
      </p:sp>
    </p:spTree>
    <p:extLst>
      <p:ext uri="{BB962C8B-B14F-4D97-AF65-F5344CB8AC3E}">
        <p14:creationId xmlns="" xmlns:p14="http://schemas.microsoft.com/office/powerpoint/2010/main" val="409777499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pattFill prst="dkVert">
          <a:fgClr>
            <a:schemeClr val="accent4">
              <a:lumMod val="40000"/>
              <a:lumOff val="60000"/>
            </a:schemeClr>
          </a:fgClr>
          <a:bgClr>
            <a:schemeClr val="bg1"/>
          </a:bgClr>
        </a:patt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4" name="Rectangle 2"/>
          <p:cNvSpPr>
            <a:spLocks noChangeArrowheads="1"/>
          </p:cNvSpPr>
          <p:nvPr/>
        </p:nvSpPr>
        <p:spPr bwMode="auto">
          <a:xfrm>
            <a:off x="-223936" y="-139960"/>
            <a:ext cx="16353947" cy="4571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dirty="0"/>
          </a:p>
        </p:txBody>
      </p:sp>
      <p:pic>
        <p:nvPicPr>
          <p:cNvPr id="6" name="Content Placeholder 5"/>
          <p:cNvPicPr>
            <a:picLocks noGrp="1"/>
          </p:cNvPicPr>
          <p:nvPr>
            <p:ph idx="1"/>
          </p:nvPr>
        </p:nvPicPr>
        <p:blipFill>
          <a:blip r:embed="rId2"/>
          <a:stretch>
            <a:fillRect/>
          </a:stretch>
        </p:blipFill>
        <p:spPr>
          <a:xfrm>
            <a:off x="796067" y="623944"/>
            <a:ext cx="10155217" cy="5303520"/>
          </a:xfrm>
          <a:prstGeom prst="rect">
            <a:avLst/>
          </a:prstGeom>
        </p:spPr>
      </p:pic>
    </p:spTree>
    <p:extLst>
      <p:ext uri="{BB962C8B-B14F-4D97-AF65-F5344CB8AC3E}">
        <p14:creationId xmlns="" xmlns:p14="http://schemas.microsoft.com/office/powerpoint/2010/main" val="141652065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pattFill prst="dkVert">
          <a:fgClr>
            <a:schemeClr val="accent4">
              <a:lumMod val="40000"/>
              <a:lumOff val="60000"/>
            </a:schemeClr>
          </a:fgClr>
          <a:bgClr>
            <a:schemeClr val="bg1"/>
          </a:bgClr>
        </a:patt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2000" y="660401"/>
            <a:ext cx="10477500" cy="1206499"/>
          </a:xfrm>
        </p:spPr>
        <p:txBody>
          <a:bodyPr>
            <a:noAutofit/>
          </a:bodyPr>
          <a:lstStyle/>
          <a:p>
            <a:r>
              <a:rPr lang="ka-GE" sz="2000" dirty="0"/>
              <a:t>ჯართის მიღება-მომზადების უბნის მოწყობა დაგეგმილია ტერიტორიის ჩრდილო-აღმოსავლეთ ნაწილში, ტერიტორიასთან მისასვლელი გზის მხარეს. უბნიდან უახლოესი საცხოვრებელი სახლი განთავსებულია დასავლეთით, 360 მ-ის დაშორებით.</a:t>
            </a:r>
            <a:r>
              <a:rPr lang="en-US" sz="2000" dirty="0"/>
              <a:t/>
            </a:r>
            <a:br>
              <a:rPr lang="en-US" sz="2000" dirty="0"/>
            </a:br>
            <a:endParaRPr lang="en-US" sz="2000" dirty="0"/>
          </a:p>
        </p:txBody>
      </p:sp>
      <p:pic>
        <p:nvPicPr>
          <p:cNvPr id="4" name="Content Placeholder 3"/>
          <p:cNvPicPr>
            <a:picLocks noGrp="1"/>
          </p:cNvPicPr>
          <p:nvPr>
            <p:ph idx="1"/>
          </p:nvPr>
        </p:nvPicPr>
        <p:blipFill>
          <a:blip r:embed="rId2">
            <a:extLst>
              <a:ext uri="{28A0092B-C50C-407E-A947-70E740481C1C}">
                <a14:useLocalDpi xmlns="" xmlns:a14="http://schemas.microsoft.com/office/drawing/2010/main" val="0"/>
              </a:ext>
            </a:extLst>
          </a:blip>
          <a:stretch>
            <a:fillRect/>
          </a:stretch>
        </p:blipFill>
        <p:spPr>
          <a:xfrm>
            <a:off x="1003300" y="1689100"/>
            <a:ext cx="10477499" cy="4622799"/>
          </a:xfrm>
          <a:prstGeom prst="rect">
            <a:avLst/>
          </a:prstGeom>
        </p:spPr>
      </p:pic>
    </p:spTree>
    <p:extLst>
      <p:ext uri="{BB962C8B-B14F-4D97-AF65-F5344CB8AC3E}">
        <p14:creationId xmlns="" xmlns:p14="http://schemas.microsoft.com/office/powerpoint/2010/main" val="188617410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pattFill prst="lgCheck">
          <a:fgClr>
            <a:schemeClr val="accent4">
              <a:lumMod val="40000"/>
              <a:lumOff val="60000"/>
            </a:schemeClr>
          </a:fgClr>
          <a:bgClr>
            <a:schemeClr val="bg1"/>
          </a:bgClr>
        </a:patt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ka-GE" sz="3100" b="1" dirty="0">
                <a:solidFill>
                  <a:srgbClr val="C00000"/>
                </a:solidFill>
              </a:rPr>
              <a:t>ტექნოლოგიური პროცესის აღწერა</a:t>
            </a:r>
            <a:r>
              <a:rPr lang="en-US" b="1" dirty="0"/>
              <a:t/>
            </a:r>
            <a:br>
              <a:rPr lang="en-US" b="1" dirty="0"/>
            </a:br>
            <a:endParaRPr lang="en-US" dirty="0"/>
          </a:p>
        </p:txBody>
      </p:sp>
      <p:pic>
        <p:nvPicPr>
          <p:cNvPr id="4" name="Content Placeholder 3"/>
          <p:cNvPicPr>
            <a:picLocks noGrp="1"/>
          </p:cNvPicPr>
          <p:nvPr>
            <p:ph idx="1"/>
          </p:nvPr>
        </p:nvPicPr>
        <p:blipFill>
          <a:blip r:embed="rId2"/>
          <a:stretch>
            <a:fillRect/>
          </a:stretch>
        </p:blipFill>
        <p:spPr>
          <a:xfrm>
            <a:off x="931818" y="1628503"/>
            <a:ext cx="4467496" cy="4600175"/>
          </a:xfrm>
          <a:prstGeom prst="rect">
            <a:avLst/>
          </a:prstGeom>
        </p:spPr>
      </p:pic>
      <p:pic>
        <p:nvPicPr>
          <p:cNvPr id="5" name="Picture 4"/>
          <p:cNvPicPr>
            <a:picLocks noChangeAspect="1"/>
          </p:cNvPicPr>
          <p:nvPr/>
        </p:nvPicPr>
        <p:blipFill>
          <a:blip r:embed="rId3"/>
          <a:stretch>
            <a:fillRect/>
          </a:stretch>
        </p:blipFill>
        <p:spPr>
          <a:xfrm>
            <a:off x="6165668" y="1646909"/>
            <a:ext cx="5094514" cy="4581769"/>
          </a:xfrm>
          <a:prstGeom prst="rect">
            <a:avLst/>
          </a:prstGeom>
        </p:spPr>
      </p:pic>
    </p:spTree>
    <p:extLst>
      <p:ext uri="{BB962C8B-B14F-4D97-AF65-F5344CB8AC3E}">
        <p14:creationId xmlns="" xmlns:p14="http://schemas.microsoft.com/office/powerpoint/2010/main" val="28357487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pattFill prst="lgCheck">
          <a:fgClr>
            <a:schemeClr val="accent4">
              <a:lumMod val="40000"/>
              <a:lumOff val="60000"/>
            </a:schemeClr>
          </a:fgClr>
          <a:bgClr>
            <a:schemeClr val="bg1"/>
          </a:bgClr>
        </a:patt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95402" y="796066"/>
            <a:ext cx="9601196" cy="1443281"/>
          </a:xfrm>
        </p:spPr>
        <p:txBody>
          <a:bodyPr>
            <a:normAutofit/>
          </a:bodyPr>
          <a:lstStyle/>
          <a:p>
            <a:pPr algn="l"/>
            <a:r>
              <a:rPr lang="ka-GE" sz="2800" b="1" dirty="0" smtClean="0">
                <a:solidFill>
                  <a:srgbClr val="C00000"/>
                </a:solidFill>
              </a:rPr>
              <a:t>                 ობიექტის </a:t>
            </a:r>
            <a:r>
              <a:rPr lang="ka-GE" sz="2800" b="1" dirty="0">
                <a:solidFill>
                  <a:srgbClr val="C00000"/>
                </a:solidFill>
              </a:rPr>
              <a:t>წყალმომარაგება </a:t>
            </a:r>
            <a:r>
              <a:rPr lang="ka-GE" sz="2800" b="1" dirty="0" smtClean="0">
                <a:solidFill>
                  <a:srgbClr val="C00000"/>
                </a:solidFill>
              </a:rPr>
              <a:t>კანალიზაცია</a:t>
            </a:r>
            <a:br>
              <a:rPr lang="ka-GE" sz="2800" b="1" dirty="0" smtClean="0">
                <a:solidFill>
                  <a:srgbClr val="C00000"/>
                </a:solidFill>
              </a:rPr>
            </a:br>
            <a:r>
              <a:rPr lang="ka-GE" sz="1600" dirty="0" smtClean="0"/>
              <a:t>საწარმოს </a:t>
            </a:r>
            <a:r>
              <a:rPr lang="ka-GE" sz="1600" dirty="0"/>
              <a:t>მშენებლობა-ექსპლუტაციის ეტაპზე საჭიროა როგორც ტექნიკური  ასევე </a:t>
            </a:r>
            <a:r>
              <a:rPr lang="en-US" sz="1600" dirty="0"/>
              <a:t>   </a:t>
            </a:r>
            <a:r>
              <a:rPr lang="ka-GE" sz="1600" dirty="0"/>
              <a:t>სასმელ-სამეურნეო წყალი.  ობიექტის წყალმომარაგება დაგეგმილია მიწისქვეშა ჰორიზონტიდან, რისთვისაც მოეწყობა  საჭირო რაოდენობის ჭები და აღებული იქნება წყალსარგებლობის სათანადო ლიცენზია</a:t>
            </a:r>
            <a:r>
              <a:rPr lang="ka-GE" sz="2000" dirty="0" smtClean="0"/>
              <a:t>.</a:t>
            </a:r>
            <a:endParaRPr lang="en-US" sz="2000" dirty="0"/>
          </a:p>
        </p:txBody>
      </p:sp>
      <p:sp>
        <p:nvSpPr>
          <p:cNvPr id="3" name="Content Placeholder 2"/>
          <p:cNvSpPr>
            <a:spLocks noGrp="1"/>
          </p:cNvSpPr>
          <p:nvPr>
            <p:ph idx="1"/>
          </p:nvPr>
        </p:nvSpPr>
        <p:spPr>
          <a:xfrm>
            <a:off x="682388" y="2425958"/>
            <a:ext cx="10795379" cy="3797421"/>
          </a:xfrm>
        </p:spPr>
        <p:txBody>
          <a:bodyPr>
            <a:normAutofit fontScale="92500" lnSpcReduction="20000"/>
          </a:bodyPr>
          <a:lstStyle/>
          <a:p>
            <a:pPr algn="just"/>
            <a:r>
              <a:rPr lang="ka-GE" sz="1600" dirty="0"/>
              <a:t>საწარმოს ექსპლუატაციის ეტაპზე წყლის გამოყენება საჭიროა საწარმოო მიზნით, მეტალურგიულ საამქროში ღუმელების გასაგრილებლად, ნამზადის უწყვეტი ჩამოსხმის ხაზზე კრისტალიზატორის გაგრილების სისტემაში, გლინვის უბანზე ნაგლინის გასაგრილებლად.</a:t>
            </a:r>
            <a:endParaRPr lang="en-US" sz="1600" dirty="0"/>
          </a:p>
          <a:p>
            <a:pPr algn="just"/>
            <a:r>
              <a:rPr lang="ka-GE" sz="1600" dirty="0"/>
              <a:t>სამივე შემთხვევაში მოწყბილი იქნება წყლის </a:t>
            </a:r>
            <a:r>
              <a:rPr lang="ka-GE" sz="1600" dirty="0" smtClean="0"/>
              <a:t>გამოყენების </a:t>
            </a:r>
            <a:r>
              <a:rPr lang="ka-GE" sz="1600" dirty="0"/>
              <a:t>ბრუნვითი სისტემები. </a:t>
            </a:r>
            <a:endParaRPr lang="ka-GE" sz="1600" dirty="0" smtClean="0"/>
          </a:p>
          <a:p>
            <a:pPr algn="just"/>
            <a:r>
              <a:rPr lang="ka-GE" sz="1600" dirty="0"/>
              <a:t>მნიშვნელოვანი იქნება ასევე წყლის ხარჯი სამეურნეო-საყოფაცხოვრებო მიზნებისათვის. საწარმოს ექსპლუატაციის ეტაპზე სულ დასაქმებული იქნება 500 -მდე ადამიანი, მათგან ყოველდღიურად იმუშავებს საშუალოდ 150 კაცი. საწარმოში მოეწყობა მუშა-მოსამსახურეთა საყოფაცხოვრებო დანიშნულების სათავსო, საშხაპე. </a:t>
            </a:r>
            <a:endParaRPr lang="ka-GE" sz="1600" dirty="0" smtClean="0"/>
          </a:p>
          <a:p>
            <a:r>
              <a:rPr lang="ka-GE" sz="1600" dirty="0"/>
              <a:t>პროექტირების    პროცესში დაზუსტდება თითოეულ უბანზე საჭირო ტექნიკური წყლის რაოდენობა, რომლის გათვალისწინებითაც მოხდება წყლის მომზადების და გაწმენდის უბნების გაანგარიშება, ასევე წყალაღების ლიცენზიის აღებისათვის სათანადო განაცხადის მომზადება.</a:t>
            </a:r>
            <a:endParaRPr lang="en-US" sz="1600" dirty="0"/>
          </a:p>
          <a:p>
            <a:r>
              <a:rPr lang="ka-GE" sz="1600" dirty="0"/>
              <a:t>საწარმოში საწარმოო ჩამდინარე წყლები არ წარმოიქმნება. საყოფაცხოვრებო ჩამდინარე წყლებისათვის მოეწყობა საასენიიზაციო ორმო, რომელიც პერიოდულად გაიწმინდება ხელშეკრულების საფუძველზე.</a:t>
            </a:r>
            <a:endParaRPr lang="en-US" sz="1600" dirty="0"/>
          </a:p>
          <a:p>
            <a:r>
              <a:rPr lang="ka-GE" sz="1600" dirty="0"/>
              <a:t>რაც შეეხება სანიაღვრე წყლის შეკრება-გაწმენდის ორგანიზებას, ტექნოლოგიური პროცესებიდან ღია სივრცეში განთავსდება მხოლოდ ჯართის მიღება-მომზადების უბანი. ჯართის განთავსება-მომზადების ბაქანი იქნება არმირებული ბეტონის, რომელიც უზრუნველყოფილი იქნება სანიაღვრე წყალშემკრები სისტემით. სანიაღვრე წყლები მიეწოდება გამწმენდ ნაგებობას, ბუნებრივი წყლის ობიექტში ჩაშვება მოხდება მხოლოდ სათანადო გაწმენდის შემდეგ</a:t>
            </a:r>
            <a:r>
              <a:rPr lang="ka-GE" sz="1600" dirty="0" smtClean="0"/>
              <a:t>.</a:t>
            </a:r>
            <a:endParaRPr lang="en-US" sz="1600" dirty="0"/>
          </a:p>
        </p:txBody>
      </p:sp>
    </p:spTree>
    <p:extLst>
      <p:ext uri="{BB962C8B-B14F-4D97-AF65-F5344CB8AC3E}">
        <p14:creationId xmlns="" xmlns:p14="http://schemas.microsoft.com/office/powerpoint/2010/main" val="231766356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pattFill prst="wdDnDiag">
          <a:fgClr>
            <a:schemeClr val="accent4">
              <a:lumMod val="40000"/>
              <a:lumOff val="60000"/>
            </a:schemeClr>
          </a:fgClr>
          <a:bgClr>
            <a:schemeClr val="bg1"/>
          </a:bgClr>
        </a:patt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6231" y="627798"/>
            <a:ext cx="10739535" cy="2879677"/>
          </a:xfrm>
        </p:spPr>
        <p:txBody>
          <a:bodyPr>
            <a:normAutofit fontScale="90000"/>
          </a:bodyPr>
          <a:lstStyle/>
          <a:p>
            <a:pPr lvl="0" algn="l"/>
            <a:r>
              <a:rPr lang="ka-GE" sz="1700" dirty="0" smtClean="0"/>
              <a:t>        </a:t>
            </a:r>
            <a:r>
              <a:rPr lang="ka-GE" sz="1700"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აირგამწმენდი </a:t>
            </a:r>
            <a:r>
              <a:rPr lang="ka-GE" sz="17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სისტემა.</a:t>
            </a:r>
            <a:r>
              <a:rPr lang="en-US" sz="1600" b="1" dirty="0"/>
              <a:t/>
            </a:r>
            <a:br>
              <a:rPr lang="en-US" sz="1600" b="1" dirty="0"/>
            </a:br>
            <a:r>
              <a:rPr lang="ka-GE" sz="1600" dirty="0"/>
              <a:t>მტვერდამჭერი სისტემა განკუთვნილია ღუმელში ჯართის ჩატვირთვისას,  ინდუქციურ (შემდეგში ელლექტრორკალური) ღუმელებში დნობისას, ციცხვი ღუმელიდან და უწყვეტი ჩამოსხმის მანქანებიდან წარმოქმნილი  აირმტვერნარევის  გაწოვისათვის.გაწოვილი აირნარევის გამაცივებელ მოწყობილობაში გავლის შემდეგ იგი   ხვდება ციკლონში.აქედან ნაკადი  გასაწმენდად მიეწოდება  ქსოვილოვან სახელოიან ფილტრებში.საფილტრ მოწყობილობაში დაჭერილი მტვერი  ტრანსპორტიორით მიეწოდება ბუნკერში.</a:t>
            </a:r>
            <a:r>
              <a:rPr lang="en-US" sz="1600" dirty="0"/>
              <a:t/>
            </a:r>
            <a:br>
              <a:rPr lang="en-US" sz="1600" dirty="0"/>
            </a:br>
            <a:r>
              <a:rPr lang="ka-GE" sz="1600" dirty="0"/>
              <a:t>სისტემის ნორმალური ფუნქციონირებისათვის   უზრუნველყოფილი  იქნება საათში 1000000 მ</a:t>
            </a:r>
            <a:r>
              <a:rPr lang="ka-GE" sz="1600" baseline="30000" dirty="0"/>
              <a:t>3</a:t>
            </a:r>
            <a:r>
              <a:rPr lang="ka-GE" sz="1600" dirty="0"/>
              <a:t> აირის გაწოვა.  მუშაობის პროცესის დინამიურად ცვალებადი პირობების გამო სისტემაში გამოყენებული იქნება მარეგულირებელი და ავარიული სარქველების სისტემა.</a:t>
            </a:r>
            <a:r>
              <a:rPr lang="en-US" sz="1600" dirty="0"/>
              <a:t/>
            </a:r>
            <a:br>
              <a:rPr lang="en-US" sz="1600" dirty="0"/>
            </a:br>
            <a:r>
              <a:rPr lang="ka-GE" sz="1600" dirty="0"/>
              <a:t>გაწმენდილი აირი მიეწოდება არანაკლებ 30 მ-ს სიმაღლის და 4 მ დაიმეტრის მილს, რომლის მეშვეობითაც გაიტყორცნება ატმოსფეროში.</a:t>
            </a:r>
            <a:r>
              <a:rPr lang="en-US" sz="1600" dirty="0"/>
              <a:t/>
            </a:r>
            <a:br>
              <a:rPr lang="en-US" sz="1600" dirty="0"/>
            </a:br>
            <a:r>
              <a:rPr lang="ka-GE" sz="1600" dirty="0"/>
              <a:t>პროექტირების პროცესში მტვერდამჭერების პარამეტრები შერჩეული იქნება იმგვარად,რომ მისი ეფექტურობა(გაწმენდის ხარისხი) იყოს არანაკლები 99</a:t>
            </a:r>
            <a:r>
              <a:rPr lang="ka-GE" sz="1600" dirty="0" smtClean="0"/>
              <a:t>%.</a:t>
            </a:r>
            <a:endParaRPr lang="en-US" sz="1600" dirty="0"/>
          </a:p>
        </p:txBody>
      </p:sp>
      <p:sp>
        <p:nvSpPr>
          <p:cNvPr id="3" name="Content Placeholder 2"/>
          <p:cNvSpPr>
            <a:spLocks noGrp="1"/>
          </p:cNvSpPr>
          <p:nvPr>
            <p:ph idx="1"/>
          </p:nvPr>
        </p:nvSpPr>
        <p:spPr>
          <a:xfrm>
            <a:off x="739879" y="3480821"/>
            <a:ext cx="10394302" cy="2788097"/>
          </a:xfrm>
        </p:spPr>
        <p:txBody>
          <a:bodyPr>
            <a:normAutofit fontScale="62500" lnSpcReduction="20000"/>
          </a:bodyPr>
          <a:lstStyle/>
          <a:p>
            <a:pPr marL="457200" lvl="1" indent="0">
              <a:buNone/>
            </a:pPr>
            <a:r>
              <a:rPr lang="ka-GE" sz="2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ჩამდინარე წყლის გამწმენდი სისტემა</a:t>
            </a:r>
            <a:endParaRPr lang="en-US" sz="2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ndParaRPr>
          </a:p>
          <a:p>
            <a:pPr marL="0" indent="0">
              <a:buNone/>
            </a:pPr>
            <a:r>
              <a:rPr lang="ka-GE" dirty="0"/>
              <a:t>საპროექტო საწარმოდან ზედაპირული წყლის ობიექტში ჩაიშვება მხოლოდ ატმოსფერული ნალექების შედეგად წარმოქმნილი ჩამდინარე წყლები. მისი ორგანიზებული შეკრება მოხდება ჯართის მიმღებ და მოსამზადებელ უბანზე. </a:t>
            </a:r>
            <a:endParaRPr lang="en-US" dirty="0"/>
          </a:p>
          <a:p>
            <a:pPr marL="0" indent="0">
              <a:buNone/>
            </a:pPr>
            <a:r>
              <a:rPr lang="ka-GE" dirty="0"/>
              <a:t>სანიაღვრე წყლები დაბინძურებული იქნება შეწონილი ნაწილაკებით, მოსალოდნელია ასევე ნავთობპროდუქტების შემცველობა. </a:t>
            </a:r>
            <a:endParaRPr lang="en-US" dirty="0"/>
          </a:p>
          <a:p>
            <a:pPr marL="0" indent="0">
              <a:buNone/>
            </a:pPr>
            <a:r>
              <a:rPr lang="ka-GE" dirty="0"/>
              <a:t>სანიაღვრე წყლების გასაწმენდად დაგეგმილია მექანიკური გამწმენდი ნაგებობის მოწყობა, რომელიც შედგება ნავთობპროდუქტების დამჭერისა და ჰორიზონტალური სალექარისაგან. გამწმენდი ნაგებობის ზომების გაანგარიშება მოხდება საწარმოო მოედნის ფართობისა და (სავარაუდოდ 1000 მ</a:t>
            </a:r>
            <a:r>
              <a:rPr lang="ka-GE" baseline="30000" dirty="0"/>
              <a:t>2</a:t>
            </a:r>
            <a:r>
              <a:rPr lang="ka-GE" dirty="0"/>
              <a:t>) ნალექის მოსალოდნელი მაქსიმალური რაოდენობის შესაბამისად. მონაცემები აღებული იქნება სამშენებლო კლიმატოლოგიის მიხედვით. </a:t>
            </a:r>
            <a:endParaRPr lang="en-US" dirty="0"/>
          </a:p>
          <a:p>
            <a:pPr marL="0" indent="0">
              <a:buNone/>
            </a:pPr>
            <a:r>
              <a:rPr lang="ka-GE" dirty="0"/>
              <a:t>გზშ-ს ეტაპზე დაზუსტდება სანიაღვრე წყლების მოსალოდნელი ხარჯი, შესაბამისად გაანგარიშებული იქნება გამწმენდი ნაგებობის მუშა პარამეტრები და ჩამდინარე წყლების ზღვრულად დასაშვები ჩაშვების მნიშვნელობები</a:t>
            </a:r>
            <a:r>
              <a:rPr lang="ka-GE" dirty="0" smtClean="0"/>
              <a:t>.</a:t>
            </a:r>
            <a:endParaRPr lang="en-US" dirty="0"/>
          </a:p>
        </p:txBody>
      </p:sp>
    </p:spTree>
    <p:extLst>
      <p:ext uri="{BB962C8B-B14F-4D97-AF65-F5344CB8AC3E}">
        <p14:creationId xmlns="" xmlns:p14="http://schemas.microsoft.com/office/powerpoint/2010/main" val="300131984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pattFill prst="lgCheck">
          <a:fgClr>
            <a:schemeClr val="accent4">
              <a:lumMod val="40000"/>
              <a:lumOff val="60000"/>
            </a:schemeClr>
          </a:fgClr>
          <a:bgClr>
            <a:schemeClr val="bg1"/>
          </a:bgClr>
        </a:patt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95402" y="411801"/>
            <a:ext cx="9601196" cy="466530"/>
          </a:xfrm>
        </p:spPr>
        <p:txBody>
          <a:bodyPr>
            <a:normAutofit fontScale="90000"/>
          </a:bodyPr>
          <a:lstStyle/>
          <a:p>
            <a:r>
              <a:rPr lang="en-US" b="1" dirty="0"/>
              <a:t> </a:t>
            </a:r>
            <a:r>
              <a:rPr lang="en-US" sz="2000" b="1" dirty="0">
                <a:solidFill>
                  <a:srgbClr val="C00000"/>
                </a:solidFill>
                <a:latin typeface="Sylfaen" pitchFamily="18" charset="0"/>
              </a:rPr>
              <a:t>საქმიანობისა და მისი განხორციელების ადგილის ალტერნატივების ანალიზი</a:t>
            </a:r>
            <a:endParaRPr lang="en-US" sz="2000" dirty="0">
              <a:solidFill>
                <a:srgbClr val="C00000"/>
              </a:solidFill>
              <a:latin typeface="Sylfaen" pitchFamily="18" charset="0"/>
            </a:endParaRPr>
          </a:p>
        </p:txBody>
      </p:sp>
      <p:sp>
        <p:nvSpPr>
          <p:cNvPr id="3" name="Content Placeholder 2"/>
          <p:cNvSpPr>
            <a:spLocks noGrp="1"/>
          </p:cNvSpPr>
          <p:nvPr>
            <p:ph idx="1"/>
          </p:nvPr>
        </p:nvSpPr>
        <p:spPr>
          <a:xfrm>
            <a:off x="774440" y="1110343"/>
            <a:ext cx="10711543" cy="5399640"/>
          </a:xfrm>
        </p:spPr>
        <p:txBody>
          <a:bodyPr>
            <a:normAutofit lnSpcReduction="10000"/>
          </a:bodyPr>
          <a:lstStyle/>
          <a:p>
            <a:pPr algn="just"/>
            <a:r>
              <a:rPr lang="en-US" sz="1400" dirty="0">
                <a:latin typeface="Sylfaen" pitchFamily="18" charset="0"/>
              </a:rPr>
              <a:t>პროექტის ალტერნატიული ვარიანტების ანალიზი, როგორც წესი, გულისხმობს </a:t>
            </a:r>
            <a:r>
              <a:rPr lang="ka-GE" sz="1400" dirty="0">
                <a:latin typeface="Sylfaen" pitchFamily="18" charset="0"/>
              </a:rPr>
              <a:t>განთავსების ტერიტორიის, ტექნოლოგიის, სიმძლავრეებისა და არქმედების ალტერნატივების განხილვას. </a:t>
            </a:r>
            <a:endParaRPr lang="ka-GE" sz="1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Sylfaen" pitchFamily="18" charset="0"/>
            </a:endParaRPr>
          </a:p>
          <a:p>
            <a:pPr algn="just"/>
            <a:r>
              <a:rPr lang="en-US" sz="1400" dirty="0">
                <a:latin typeface="Sylfaen" pitchFamily="18" charset="0"/>
              </a:rPr>
              <a:t>ალტერნატივების ჩამოყალიბების შემდეგ</a:t>
            </a:r>
            <a:r>
              <a:rPr lang="ka-GE" sz="1400" dirty="0">
                <a:latin typeface="Sylfaen" pitchFamily="18" charset="0"/>
              </a:rPr>
              <a:t>, </a:t>
            </a:r>
            <a:r>
              <a:rPr lang="en-US" sz="1400" dirty="0">
                <a:latin typeface="Sylfaen" pitchFamily="18" charset="0"/>
              </a:rPr>
              <a:t>თითოეული ალტერნატივა უნდა შეფასდეს, რათა გამოვლენილ იქნეს ის ალტერნატივა, რომელიც ყველაზე ეფექტურად და ნაკლები დანახარჯით მოაგვარებს არსებულ პრობლემას და მიგვიყვანს მიზნის მიღწევამდე. ზოგადად, ყველა ალტერნატივას აქვს უპირატესობები დ ნაკლოვანებები, რაც გამოიხატება ეფექტიანობასა და დანახარჯებში. </a:t>
            </a:r>
            <a:endParaRPr lang="ka-GE" sz="1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Sylfaen" pitchFamily="18" charset="0"/>
            </a:endParaRPr>
          </a:p>
          <a:p>
            <a:r>
              <a:rPr lang="ka-GE" sz="1400"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Sylfaen" pitchFamily="18" charset="0"/>
              </a:rPr>
              <a:t>ნულოვანი</a:t>
            </a:r>
            <a:r>
              <a:rPr lang="ka-GE" sz="1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Sylfaen" pitchFamily="18" charset="0"/>
              </a:rPr>
              <a:t>, ანუ არქმედების </a:t>
            </a:r>
            <a:r>
              <a:rPr lang="ka-GE" sz="1400"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Sylfaen" pitchFamily="18" charset="0"/>
              </a:rPr>
              <a:t>ალტერნატივა</a:t>
            </a:r>
          </a:p>
          <a:p>
            <a:pPr algn="just"/>
            <a:r>
              <a:rPr lang="ka-GE" sz="1400" dirty="0"/>
              <a:t>ე.წ. ნულოვანი ვარიანტის განხილვა გულისხმობს დაგეგმილი საქმიანობის არ განხორციელებას,  მოცემულ შემთხვევაში საქმიანობის არ განხორციელებით არ გვექნება გარემოს ცალკეულ კომპონენტებზე უარყოფითი ზემოქმედება, თუმცა აღნიშნული უარყოფითად აისახება ქვეყნის სოციალურ ეკონომიკურ განვითარებაზე. </a:t>
            </a:r>
            <a:endParaRPr lang="en-US" sz="1400" dirty="0"/>
          </a:p>
          <a:p>
            <a:pPr algn="just"/>
            <a:r>
              <a:rPr lang="ka-GE" sz="1400" dirty="0"/>
              <a:t>საქმიანობის არ განხორციელების შემთხვევაში აუთვისებელი, გამოუყენებელი დარჩება ტერიტორია, სადაც დაგეგმილია საწარმოს მოწყობა (ტერიტორია 20 წელზე მეტია უფუნქციოა, მასზე დარჩენილი იყო შენობათა ნანგრევები და ამორტიზებული შენობები, რომლებიც გარემო პირობების გავლენით განაგრძობდნენ ნგრევას, ნიადაგის ფენის არ არსებობის გამო მასზე ბალახის საფარიც ვერ განვითარდა.), ვერ დასაქმდება 500 ადამიანი; შიდა ბაზარზე ნაკლები იქნება ადგილობრივი წარმოების პროდუქტი, მოიმატებს ბაზრის იმპორტზე დამოკიდებულება; შეფერხდება ქვეყანაში მნიშვნელოცანი ინვესტიციის შემოსვლა და საექსპორტო პოტენციალი; შიდა ბაზარზე ხელი შეეშლება ასევე იმ დარგების განვითარებას, რომლიც სტიმულირებაც დაკავშირებულია საწარმოს მოწყობაზე (ადგილობრივი წარმოების მასალების, რესურსებისა და მომსახურებების შესყიდვა). ყოველივე ზემოაღნიშნული მნიშვნელოვნად შეაფერხებს ქვეყნის ეკონომიკურ განვითარებას და სოციალური ფონის გაუმჯობესებას</a:t>
            </a:r>
            <a:r>
              <a:rPr lang="ka-GE" sz="1400" dirty="0" smtClean="0"/>
              <a:t>.</a:t>
            </a:r>
          </a:p>
          <a:p>
            <a:pPr algn="just"/>
            <a:r>
              <a:rPr lang="ka-GE" sz="1400" dirty="0"/>
              <a:t>თუ ობიექტის მოწყობისა და ექსპლუატაციის დროს დაცული იქნება გარემოსდაცვითი კანონმდებლობის მთხოვნები, გარემოზე უარყოფითი ზემოქმედება იქნება დაბალი, სოციალური და ეკონომიკური სარგებელი კი მნიშვნელოვანი. </a:t>
            </a:r>
            <a:endParaRPr lang="en-US" sz="1400" dirty="0"/>
          </a:p>
          <a:p>
            <a:pPr algn="just"/>
            <a:r>
              <a:rPr lang="ka-GE" sz="1400" dirty="0"/>
              <a:t>ზემოაღნიშნულის გათვალისწინებით გადაწყვეტილება მიღებული იქნა საქმიანობის განხორციელების </a:t>
            </a:r>
            <a:r>
              <a:rPr lang="ka-GE" sz="1400" dirty="0" smtClean="0"/>
              <a:t>სასარგებლოდ</a:t>
            </a:r>
            <a:r>
              <a:rPr lang="ka-GE" sz="1400" dirty="0" smtClean="0"/>
              <a:t>;</a:t>
            </a:r>
            <a:endParaRPr lang="en-US" sz="1400" dirty="0"/>
          </a:p>
        </p:txBody>
      </p:sp>
    </p:spTree>
    <p:extLst>
      <p:ext uri="{BB962C8B-B14F-4D97-AF65-F5344CB8AC3E}">
        <p14:creationId xmlns="" xmlns:p14="http://schemas.microsoft.com/office/powerpoint/2010/main" val="63232727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pattFill prst="ltHorz">
          <a:fgClr>
            <a:schemeClr val="accent4">
              <a:lumMod val="40000"/>
              <a:lumOff val="60000"/>
            </a:schemeClr>
          </a:fgClr>
          <a:bgClr>
            <a:schemeClr val="bg1"/>
          </a:bgClr>
        </a:patt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63339" y="618509"/>
            <a:ext cx="10122158" cy="1110343"/>
          </a:xfrm>
        </p:spPr>
        <p:txBody>
          <a:bodyPr>
            <a:normAutofit/>
          </a:bodyPr>
          <a:lstStyle/>
          <a:p>
            <a:r>
              <a:rPr lang="ka-GE" sz="3600" b="1" dirty="0">
                <a:ln w="22225">
                  <a:solidFill>
                    <a:schemeClr val="accent2"/>
                  </a:solidFill>
                  <a:prstDash val="solid"/>
                </a:ln>
                <a:solidFill>
                  <a:schemeClr val="accent2">
                    <a:lumMod val="40000"/>
                    <a:lumOff val="60000"/>
                  </a:schemeClr>
                </a:solidFill>
              </a:rPr>
              <a:t>საწარმოს განთავსების </a:t>
            </a:r>
            <a:r>
              <a:rPr lang="ka-GE" sz="3600" b="1" dirty="0" smtClean="0">
                <a:ln w="22225">
                  <a:solidFill>
                    <a:schemeClr val="accent2"/>
                  </a:solidFill>
                  <a:prstDash val="solid"/>
                </a:ln>
                <a:solidFill>
                  <a:schemeClr val="accent2">
                    <a:lumMod val="40000"/>
                    <a:lumOff val="60000"/>
                  </a:schemeClr>
                </a:solidFill>
              </a:rPr>
              <a:t>ალტერნატივა</a:t>
            </a:r>
            <a:r>
              <a:rPr lang="en-US" b="1" dirty="0" smtClean="0"/>
              <a:t> </a:t>
            </a:r>
            <a:endParaRPr lang="en-US" sz="2000" dirty="0">
              <a:solidFill>
                <a:srgbClr val="C00000"/>
              </a:solidFill>
            </a:endParaRPr>
          </a:p>
        </p:txBody>
      </p:sp>
      <p:sp>
        <p:nvSpPr>
          <p:cNvPr id="10" name="TextBox 9"/>
          <p:cNvSpPr txBox="1"/>
          <p:nvPr/>
        </p:nvSpPr>
        <p:spPr>
          <a:xfrm>
            <a:off x="968992" y="1624084"/>
            <a:ext cx="10331355" cy="4181999"/>
          </a:xfrm>
          <a:prstGeom prst="rect">
            <a:avLst/>
          </a:prstGeom>
          <a:noFill/>
        </p:spPr>
        <p:txBody>
          <a:bodyPr wrap="square" rtlCol="0">
            <a:spAutoFit/>
          </a:bodyPr>
          <a:lstStyle/>
          <a:p>
            <a:r>
              <a:rPr lang="ka-GE" sz="1600" dirty="0" smtClean="0"/>
              <a:t>საწარმოს განთავსების ტერიტორიის შერჩევა განხორციელდა პროექტის დაგეგმვის ადრეულ ეტაპზე. მიწის შერჩევის დროს გათვალისწინებული იქნა შემდეგი კრიტერიუმები: 1. მიწის კატეგორია; 2. მდებარეობა (ზონა); 3. დასახლებულ პუნქტთან დაშორება; 4. არსებული ინფრასტრუქტურა და სხვა:</a:t>
            </a:r>
            <a:endParaRPr lang="en-US" sz="1600" dirty="0" smtClean="0"/>
          </a:p>
          <a:p>
            <a:r>
              <a:rPr lang="ka-GE" sz="1600" dirty="0" smtClean="0"/>
              <a:t>ტერიტორიების შერჩევისას განხილული იყო 3 ვარიანტი:</a:t>
            </a:r>
          </a:p>
          <a:p>
            <a:pPr marL="228600" indent="-228600">
              <a:buAutoNum type="arabicPeriod"/>
            </a:pPr>
            <a:r>
              <a:rPr lang="ka-GE" sz="1600" dirty="0" smtClean="0"/>
              <a:t>პირველი ალტერნატიული მიწის ნაკვეთი (ნახაზი N12), საკ კოდი N33.09.43.427, დაზუსტებული ფართობი </a:t>
            </a:r>
            <a:r>
              <a:rPr lang="en-US" sz="1600" dirty="0" smtClean="0"/>
              <a:t>196424 მ</a:t>
            </a:r>
            <a:r>
              <a:rPr lang="ka-GE" sz="1600" baseline="30000" dirty="0" smtClean="0"/>
              <a:t>2</a:t>
            </a:r>
            <a:r>
              <a:rPr lang="ka-GE" sz="1600" dirty="0" smtClean="0"/>
              <a:t>. განთავსებულია თერჯოლის მუნიციპალიტეტის,  ჩოლაბურის მიმდებარე ტერიტორიაზე. ტერიტორიამდე მისასვლელი გრუნტის გზა შედის სატრანსფორმატორო ქვესადგური „კოხრას“- მიმდებარე ტერიტორიიდან. </a:t>
            </a:r>
          </a:p>
          <a:p>
            <a:pPr marL="228600" indent="-228600">
              <a:buAutoNum type="arabicPeriod"/>
            </a:pPr>
            <a:r>
              <a:rPr lang="ka-GE" sz="1600" dirty="0" smtClean="0"/>
              <a:t>მეორე ატერნატიული (შემოთავაზებული) მიწის ნაკვეთი საკ. კოდი  N32.02.31.019, დაზუსტებული ფართობი </a:t>
            </a:r>
            <a:r>
              <a:rPr lang="en-US" sz="1600" dirty="0" smtClean="0"/>
              <a:t>178001 მ</a:t>
            </a:r>
            <a:r>
              <a:rPr lang="ka-GE" sz="1600" baseline="30000" dirty="0" smtClean="0"/>
              <a:t>2</a:t>
            </a:r>
            <a:r>
              <a:rPr lang="ka-GE" sz="1600" dirty="0" smtClean="0"/>
              <a:t>. განთავსებულია სოფ. პირველი სვირის ტერიტორიაზე. მდ. ყვირილას მარცხენა სანაპიროზე. ნაკვეთი კერძო საკუთრებაშია და სასოფლო-სამეურნეო დანიშნულებისაა. </a:t>
            </a:r>
            <a:endParaRPr lang="en-US" sz="1600" dirty="0" smtClean="0"/>
          </a:p>
          <a:p>
            <a:pPr marL="228600" indent="-228600">
              <a:buFont typeface="+mj-lt"/>
              <a:buAutoNum type="arabicPeriod"/>
            </a:pPr>
            <a:r>
              <a:rPr lang="ka-GE" sz="1600" dirty="0" smtClean="0"/>
              <a:t>მესამე შემოთავაზებული ალტერნატიული მიწის ნაკვეთი განთავსებულია ზესტაფონის მუნიციპალიტეტის სოფ. არგვეთას ტერიტორიაზე, თბილისი-სენაკი-ლესელიძის საავტომობილო გზის მარცხენა მხარეს, გზიდან 250 მ-ში, შპს „ჯი თი ემ გრუპ“-ის მეტალურგიული საწარმოს ჩრდილოეთით. განსახილველი ტერიტორია შედგება სამი ნაკვეთისაგან, საკადასტრო კოდიები N32.03.49.581;N32.03.49.046; N32.03.49.483; ჯამური ფართობი შეადგენს 97231 მ</a:t>
            </a:r>
            <a:r>
              <a:rPr lang="ka-GE" sz="1600" baseline="30000" dirty="0" smtClean="0"/>
              <a:t>2</a:t>
            </a:r>
            <a:r>
              <a:rPr lang="ka-GE" sz="1600" dirty="0" smtClean="0"/>
              <a:t>. ნაკვეთები არასასოფლო-სამეურნეო დანიშნულებისაა </a:t>
            </a:r>
            <a:endParaRPr lang="en-US" sz="1600" dirty="0"/>
          </a:p>
        </p:txBody>
      </p:sp>
    </p:spTree>
    <p:extLst>
      <p:ext uri="{BB962C8B-B14F-4D97-AF65-F5344CB8AC3E}">
        <p14:creationId xmlns="" xmlns:p14="http://schemas.microsoft.com/office/powerpoint/2010/main" val="273944325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pattFill prst="plaid">
          <a:fgClr>
            <a:schemeClr val="accent4">
              <a:lumMod val="40000"/>
              <a:lumOff val="60000"/>
            </a:schemeClr>
          </a:fgClr>
          <a:bgClr>
            <a:schemeClr val="bg1"/>
          </a:bgClr>
        </a:patt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a-GE" dirty="0" smtClean="0">
                <a:solidFill>
                  <a:srgbClr val="C00000"/>
                </a:solidFill>
              </a:rPr>
              <a:t>!</a:t>
            </a:r>
            <a:endParaRPr lang="en-US" dirty="0">
              <a:solidFill>
                <a:srgbClr val="C00000"/>
              </a:solidFill>
            </a:endParaRPr>
          </a:p>
        </p:txBody>
      </p:sp>
      <p:pic>
        <p:nvPicPr>
          <p:cNvPr id="4" name="Content Placeholder 3"/>
          <p:cNvPicPr>
            <a:picLocks noGrp="1"/>
          </p:cNvPicPr>
          <p:nvPr>
            <p:ph idx="1"/>
          </p:nvPr>
        </p:nvPicPr>
        <p:blipFill>
          <a:blip r:embed="rId2"/>
          <a:stretch>
            <a:fillRect/>
          </a:stretch>
        </p:blipFill>
        <p:spPr>
          <a:xfrm>
            <a:off x="0" y="3442447"/>
            <a:ext cx="6041315" cy="3732654"/>
          </a:xfrm>
          <a:prstGeom prst="rect">
            <a:avLst/>
          </a:prstGeom>
        </p:spPr>
      </p:pic>
      <p:pic>
        <p:nvPicPr>
          <p:cNvPr id="5" name="Picture 4"/>
          <p:cNvPicPr/>
          <p:nvPr/>
        </p:nvPicPr>
        <p:blipFill>
          <a:blip r:embed="rId3"/>
          <a:stretch>
            <a:fillRect/>
          </a:stretch>
        </p:blipFill>
        <p:spPr>
          <a:xfrm>
            <a:off x="14565" y="0"/>
            <a:ext cx="6488432" cy="3539266"/>
          </a:xfrm>
          <a:prstGeom prst="rect">
            <a:avLst/>
          </a:prstGeom>
        </p:spPr>
      </p:pic>
      <p:pic>
        <p:nvPicPr>
          <p:cNvPr id="8" name="Picture 7"/>
          <p:cNvPicPr/>
          <p:nvPr/>
        </p:nvPicPr>
        <p:blipFill>
          <a:blip r:embed="rId4"/>
          <a:stretch>
            <a:fillRect/>
          </a:stretch>
        </p:blipFill>
        <p:spPr>
          <a:xfrm>
            <a:off x="6766560" y="0"/>
            <a:ext cx="5425440" cy="3646843"/>
          </a:xfrm>
          <a:prstGeom prst="rect">
            <a:avLst/>
          </a:prstGeom>
        </p:spPr>
      </p:pic>
      <p:pic>
        <p:nvPicPr>
          <p:cNvPr id="9" name="Picture 8"/>
          <p:cNvPicPr/>
          <p:nvPr/>
        </p:nvPicPr>
        <p:blipFill>
          <a:blip r:embed="rId5"/>
          <a:stretch>
            <a:fillRect/>
          </a:stretch>
        </p:blipFill>
        <p:spPr>
          <a:xfrm>
            <a:off x="6239434" y="3364950"/>
            <a:ext cx="5897880" cy="3724340"/>
          </a:xfrm>
          <a:prstGeom prst="rect">
            <a:avLst/>
          </a:prstGeom>
        </p:spPr>
      </p:pic>
      <p:sp>
        <p:nvSpPr>
          <p:cNvPr id="3" name="TextBox 2"/>
          <p:cNvSpPr txBox="1"/>
          <p:nvPr/>
        </p:nvSpPr>
        <p:spPr>
          <a:xfrm>
            <a:off x="4701091" y="193638"/>
            <a:ext cx="1129553" cy="369332"/>
          </a:xfrm>
          <a:prstGeom prst="rect">
            <a:avLst/>
          </a:prstGeom>
          <a:noFill/>
        </p:spPr>
        <p:txBody>
          <a:bodyPr wrap="square" rtlCol="0">
            <a:spAutoFit/>
          </a:bodyPr>
          <a:lstStyle/>
          <a:p>
            <a:r>
              <a:rPr lang="ka-GE" dirty="0" smtClean="0"/>
              <a:t>N1 ალტ</a:t>
            </a:r>
            <a:endParaRPr lang="en-US" dirty="0"/>
          </a:p>
        </p:txBody>
      </p:sp>
      <p:sp>
        <p:nvSpPr>
          <p:cNvPr id="10" name="TextBox 9"/>
          <p:cNvSpPr txBox="1"/>
          <p:nvPr/>
        </p:nvSpPr>
        <p:spPr>
          <a:xfrm>
            <a:off x="5522260" y="4433551"/>
            <a:ext cx="1092796" cy="369332"/>
          </a:xfrm>
          <a:prstGeom prst="rect">
            <a:avLst/>
          </a:prstGeom>
          <a:noFill/>
        </p:spPr>
        <p:txBody>
          <a:bodyPr wrap="square" rtlCol="0">
            <a:spAutoFit/>
          </a:bodyPr>
          <a:lstStyle/>
          <a:p>
            <a:r>
              <a:rPr lang="ka-GE" dirty="0" smtClean="0"/>
              <a:t>N2 ალტ</a:t>
            </a:r>
            <a:endParaRPr lang="en-US" dirty="0"/>
          </a:p>
        </p:txBody>
      </p:sp>
    </p:spTree>
    <p:extLst>
      <p:ext uri="{BB962C8B-B14F-4D97-AF65-F5344CB8AC3E}">
        <p14:creationId xmlns="" xmlns:p14="http://schemas.microsoft.com/office/powerpoint/2010/main" val="418108772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pattFill prst="wdDnDiag">
          <a:fgClr>
            <a:schemeClr val="accent4">
              <a:lumMod val="60000"/>
              <a:lumOff val="40000"/>
            </a:schemeClr>
          </a:fgClr>
          <a:bgClr>
            <a:schemeClr val="bg1"/>
          </a:bgClr>
        </a:patt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95402" y="982133"/>
            <a:ext cx="9601196" cy="648960"/>
          </a:xfrm>
        </p:spPr>
        <p:txBody>
          <a:bodyPr>
            <a:normAutofit/>
          </a:bodyPr>
          <a:lstStyle/>
          <a:p>
            <a:r>
              <a:rPr lang="ka-GE" sz="3600" b="1" dirty="0" smtClean="0">
                <a:solidFill>
                  <a:schemeClr val="accent4"/>
                </a:solidFill>
              </a:rPr>
              <a:t>ზოგადი ინფორმაცია</a:t>
            </a:r>
            <a:endParaRPr lang="en-US" sz="3600" b="1" dirty="0">
              <a:solidFill>
                <a:schemeClr val="accent4"/>
              </a:solidFill>
            </a:endParaRPr>
          </a:p>
        </p:txBody>
      </p:sp>
      <p:sp>
        <p:nvSpPr>
          <p:cNvPr id="3" name="Content Placeholder 2"/>
          <p:cNvSpPr>
            <a:spLocks noGrp="1"/>
          </p:cNvSpPr>
          <p:nvPr>
            <p:ph idx="1"/>
          </p:nvPr>
        </p:nvSpPr>
        <p:spPr>
          <a:xfrm>
            <a:off x="1192764" y="1905001"/>
            <a:ext cx="9843536" cy="3323216"/>
          </a:xfrm>
        </p:spPr>
        <p:txBody>
          <a:bodyPr>
            <a:normAutofit fontScale="70000" lnSpcReduction="20000"/>
          </a:bodyPr>
          <a:lstStyle/>
          <a:p>
            <a:pPr algn="just"/>
            <a:r>
              <a:rPr lang="ka-GE" sz="2600" b="1" dirty="0"/>
              <a:t>შპს „ჯორჯია მეტალი“ ზესტაფონის მუნიციპალიტეტის სოფ. არგვეთის ტერიტორიაზე გეგმავს მეტალურგიული საწარმოს მოწყობა-ექსპლუატაციას. დაგეგმილია რკინის ჯართის გამოსადნობი ღუმელების დამონტაჟება და სხვადასხვა კვეთის არმატურის წარმოება</a:t>
            </a:r>
            <a:r>
              <a:rPr lang="ka-GE" sz="2600" b="1" dirty="0" smtClean="0"/>
              <a:t>.</a:t>
            </a:r>
          </a:p>
          <a:p>
            <a:pPr algn="just"/>
            <a:r>
              <a:rPr lang="ka-GE" sz="2600" b="1" dirty="0"/>
              <a:t>რადგან მეტალურგიული წარმოება წარმოადგენს საქართველოს კანონის „გარემოსდაცვითი შეფასების კოდექსი“-ს </a:t>
            </a:r>
            <a:r>
              <a:rPr lang="en-US" sz="2600" b="1" dirty="0"/>
              <a:t>I-</a:t>
            </a:r>
            <a:r>
              <a:rPr lang="ka-GE" sz="2600" b="1" dirty="0"/>
              <a:t>დანართის  მე-5  პუნქტით გათვალისწინებულ საქმიანობას, კომპანიამ  2019 წლის 24 დეკემბერს მიმართა სამინისტროს </a:t>
            </a:r>
            <a:r>
              <a:rPr lang="en-US" sz="2600" b="1" dirty="0"/>
              <a:t>„გარემოსდაცვითი შეფასების კოდექსი“-ს მე-8 მუხლის შესაბამისად,  </a:t>
            </a:r>
            <a:r>
              <a:rPr lang="ka-GE" sz="2600" b="1" dirty="0"/>
              <a:t>შემუშავებული სკოპინგის ანგარიშით.</a:t>
            </a:r>
            <a:endParaRPr lang="en-US" sz="2600" b="1" dirty="0"/>
          </a:p>
          <a:p>
            <a:pPr algn="just"/>
            <a:r>
              <a:rPr lang="ka-GE" sz="2600" b="1" dirty="0"/>
              <a:t>ანგარიშის განხილვის, ასევე ადმინისტრაცული წარმოების პროცესში შემოსული განცხადებებისა და შენიშვნების გათვალისწინებით სამინისტრომ,   13/02/2020 N1693/01 წერილით  მოითხოვა ხარვეზების გამოსწორება. </a:t>
            </a:r>
            <a:endParaRPr lang="en-US" sz="2600" b="1" dirty="0"/>
          </a:p>
          <a:p>
            <a:pPr algn="just"/>
            <a:r>
              <a:rPr lang="ka-GE" sz="2600" b="1" dirty="0"/>
              <a:t>ზემოაღნიშნული შენიშვნებისა და ხარვეზების გათვალისწინებით, ასევე გარემოსდაცვითი შეფასების კოდექსის მე–8 მუხლის შესაბამისად გაახლებული იქნა სკოპინგის ანგარიში.</a:t>
            </a:r>
            <a:endParaRPr lang="en-US" sz="2600" b="1" dirty="0"/>
          </a:p>
          <a:p>
            <a:pPr algn="just"/>
            <a:endParaRPr lang="en-US" b="1" dirty="0"/>
          </a:p>
        </p:txBody>
      </p:sp>
    </p:spTree>
    <p:extLst>
      <p:ext uri="{BB962C8B-B14F-4D97-AF65-F5344CB8AC3E}">
        <p14:creationId xmlns="" xmlns:p14="http://schemas.microsoft.com/office/powerpoint/2010/main" val="69958673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pattFill prst="ltHorz">
          <a:fgClr>
            <a:schemeClr val="accent4">
              <a:lumMod val="40000"/>
              <a:lumOff val="60000"/>
            </a:schemeClr>
          </a:fgClr>
          <a:bgClr>
            <a:schemeClr val="bg1"/>
          </a:bgClr>
        </a:patt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04327" y="648049"/>
            <a:ext cx="10286998" cy="541868"/>
          </a:xfrm>
        </p:spPr>
        <p:txBody>
          <a:bodyPr>
            <a:noAutofit/>
          </a:bodyPr>
          <a:lstStyle/>
          <a:p>
            <a:r>
              <a:rPr lang="ka-GE" sz="2000" b="1" dirty="0">
                <a:solidFill>
                  <a:schemeClr val="accent1">
                    <a:lumMod val="75000"/>
                  </a:schemeClr>
                </a:solidFill>
              </a:rPr>
              <a:t>ალტერნატივების ანალიზის და შედარების დროს მიღებული იქნა შემდეგი დასკვნები</a:t>
            </a:r>
            <a:r>
              <a:rPr lang="ka-GE" sz="2000" b="1" dirty="0" smtClean="0">
                <a:solidFill>
                  <a:schemeClr val="accent1">
                    <a:lumMod val="75000"/>
                  </a:schemeClr>
                </a:solidFill>
              </a:rPr>
              <a:t>:</a:t>
            </a:r>
            <a:endParaRPr lang="en-US" sz="2000" b="1" dirty="0">
              <a:solidFill>
                <a:schemeClr val="accent1">
                  <a:lumMod val="75000"/>
                </a:schemeClr>
              </a:solidFill>
            </a:endParaRPr>
          </a:p>
        </p:txBody>
      </p:sp>
      <p:sp>
        <p:nvSpPr>
          <p:cNvPr id="3" name="Content Placeholder 2"/>
          <p:cNvSpPr>
            <a:spLocks noGrp="1"/>
          </p:cNvSpPr>
          <p:nvPr>
            <p:ph idx="1"/>
          </p:nvPr>
        </p:nvSpPr>
        <p:spPr>
          <a:xfrm>
            <a:off x="736600" y="770368"/>
            <a:ext cx="10629900" cy="5016499"/>
          </a:xfrm>
        </p:spPr>
        <p:txBody>
          <a:bodyPr>
            <a:normAutofit fontScale="77500" lnSpcReduction="20000"/>
          </a:bodyPr>
          <a:lstStyle/>
          <a:p>
            <a:pPr lvl="0" algn="just">
              <a:lnSpc>
                <a:spcPct val="120000"/>
              </a:lnSpc>
            </a:pPr>
            <a:endParaRPr lang="ka-GE" sz="2000" dirty="0" smtClean="0"/>
          </a:p>
          <a:p>
            <a:pPr lvl="0" algn="just">
              <a:lnSpc>
                <a:spcPct val="120000"/>
              </a:lnSpc>
            </a:pPr>
            <a:r>
              <a:rPr lang="ka-GE" sz="2000" dirty="0" smtClean="0"/>
              <a:t>1. პირველი </a:t>
            </a:r>
            <a:r>
              <a:rPr lang="ka-GE" sz="2000" dirty="0"/>
              <a:t>ალტერნატიული მიწის ნაკვეთი განთავსებულია სამრეწველო ზონაში, არასასოფლო-სამეურნეო დანიშნულებისაა, თუმცა არ არის მოწყობილი ნაკვეთამდე შესასვლელი გზა, საწარმოს მოსაწყობად საჭიროა გზის შეყვანა ან მდინარეზე ხიდის აშენება (რაც იმდენად დიდ ხარჯებთანაა დაკავშირებული, რომ მნიშვნელოვნად გააძვირებს პროექტის ღირებულებას, გახდის მას არარენტაბელურს). ტერიტორიის დიდი ნაწილი დაფარულია წყლით, საჭიროა წყლის დგომის მიზეზის დადგენა და შესაძლებლობის შემთხვევაში დაშრობა. წყლის დაშრობა უარყოფითად აისახება უკვე არსებულ სამეწარმეო ობიექტებზე.  ჩრდილოეთით და აღმოსავლეთით ნაკვეთს უშუალოდ ესაზღვრება მდ. ჩოლაბური, შეინიშნება სანაპირო ზოლის ეროზია, საწარმოს მოწყობის შემთხვევაში საჭიროა ნაპირდაცვითი სამუშაოების განხორციელება, რაც ასევე მნიშვნელოვანი ინფრასტრუქტურული პროექტია და საჭიროებს მნიშვნელოვან დანახარჯებს. ნაკვეთი მდინარის პირველ ტერასაზეა განთავსებული, დიდი ალბათობით მოსალოდნელია დატვირთული იყოს წიაღისეულით, მდინარეული ქვიშა-ხრეშით. ცენტრალური გზიდან არსებული გრუნტის გზა </a:t>
            </a:r>
            <a:r>
              <a:rPr lang="ka-GE" sz="2000" dirty="0" smtClean="0"/>
              <a:t>დაზიანებულია, </a:t>
            </a:r>
            <a:r>
              <a:rPr lang="ka-GE" sz="2000" dirty="0"/>
              <a:t>ტერიტორიამდე მისაყვანია ელექტრო მომარაგების ხაზი. </a:t>
            </a:r>
            <a:endParaRPr lang="en-US" sz="2000" dirty="0"/>
          </a:p>
          <a:p>
            <a:pPr algn="just"/>
            <a:r>
              <a:rPr lang="ka-GE" sz="2100" b="1" dirty="0"/>
              <a:t>ნაკვეთის გამოყენების დადებითი მხარეებია: 1. მიწის კატეგორია,   2. სამეწარმეო ზონაში განთავსება.</a:t>
            </a:r>
            <a:endParaRPr lang="en-US" sz="2100" b="1" dirty="0"/>
          </a:p>
          <a:p>
            <a:pPr algn="just"/>
            <a:r>
              <a:rPr lang="ka-GE" sz="2100" b="1" dirty="0"/>
              <a:t>უარყოფითი მხარეებია: 1. მისასვლელი გზის არ არსებობა; 2. ტერიტორიის მიმდებარედ გამავალი გრუნტის გზის ცუდი მდგომარეობა; 3. ჩრდილოეთის და აღმოსავლეთის მხრიდან მდინარის ნაპირსამაგრი ზოლის მოწყობის საჭიროება; 4. სასარგებლო წიაღისეულით დატვირთვა; 5. ტერიტორიის არაერთგვაროვანი ზედაპირი, დაჭაობება; 6. უკვე არსებულ საწარმოებზე უარყოფითი ზემოქმედება.</a:t>
            </a:r>
            <a:endParaRPr lang="en-US" sz="2100" b="1" dirty="0"/>
          </a:p>
        </p:txBody>
      </p:sp>
    </p:spTree>
    <p:extLst>
      <p:ext uri="{BB962C8B-B14F-4D97-AF65-F5344CB8AC3E}">
        <p14:creationId xmlns="" xmlns:p14="http://schemas.microsoft.com/office/powerpoint/2010/main" val="161553172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pattFill prst="dotGrid">
          <a:fgClr>
            <a:schemeClr val="accent4">
              <a:lumMod val="60000"/>
              <a:lumOff val="40000"/>
            </a:schemeClr>
          </a:fgClr>
          <a:bgClr>
            <a:schemeClr val="bg1"/>
          </a:bgClr>
        </a:patt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74700" y="673100"/>
            <a:ext cx="10591800" cy="2895600"/>
          </a:xfrm>
        </p:spPr>
        <p:txBody>
          <a:bodyPr>
            <a:normAutofit fontScale="90000"/>
          </a:bodyPr>
          <a:lstStyle/>
          <a:p>
            <a:pPr algn="just"/>
            <a:r>
              <a:rPr lang="ka-GE" sz="1600" b="1" dirty="0" smtClean="0">
                <a:solidFill>
                  <a:schemeClr val="accent1">
                    <a:lumMod val="75000"/>
                  </a:schemeClr>
                </a:solidFill>
              </a:rPr>
              <a:t/>
            </a:r>
            <a:br>
              <a:rPr lang="ka-GE" sz="1600" b="1" dirty="0" smtClean="0">
                <a:solidFill>
                  <a:schemeClr val="accent1">
                    <a:lumMod val="75000"/>
                  </a:schemeClr>
                </a:solidFill>
              </a:rPr>
            </a:br>
            <a:r>
              <a:rPr lang="ka-GE" sz="1600" b="1" dirty="0" smtClean="0">
                <a:solidFill>
                  <a:schemeClr val="accent1">
                    <a:lumMod val="75000"/>
                  </a:schemeClr>
                </a:solidFill>
              </a:rPr>
              <a:t/>
            </a:r>
            <a:br>
              <a:rPr lang="ka-GE" sz="1600" b="1" dirty="0" smtClean="0">
                <a:solidFill>
                  <a:schemeClr val="accent1">
                    <a:lumMod val="75000"/>
                  </a:schemeClr>
                </a:solidFill>
              </a:rPr>
            </a:br>
            <a:r>
              <a:rPr lang="ka-GE" sz="1600" b="1" dirty="0" smtClean="0">
                <a:solidFill>
                  <a:schemeClr val="accent1">
                    <a:lumMod val="75000"/>
                  </a:schemeClr>
                </a:solidFill>
              </a:rPr>
              <a:t/>
            </a:r>
            <a:br>
              <a:rPr lang="ka-GE" sz="1600" b="1" dirty="0" smtClean="0">
                <a:solidFill>
                  <a:schemeClr val="accent1">
                    <a:lumMod val="75000"/>
                  </a:schemeClr>
                </a:solidFill>
              </a:rPr>
            </a:br>
            <a:r>
              <a:rPr lang="ka-GE" sz="1600" b="1" dirty="0" smtClean="0">
                <a:solidFill>
                  <a:schemeClr val="accent1">
                    <a:lumMod val="75000"/>
                  </a:schemeClr>
                </a:solidFill>
              </a:rPr>
              <a:t>2. </a:t>
            </a:r>
            <a:r>
              <a:rPr lang="ka-GE" sz="2000" dirty="0" smtClean="0"/>
              <a:t>მეორე </a:t>
            </a:r>
            <a:r>
              <a:rPr lang="ka-GE" sz="2000" dirty="0"/>
              <a:t>ალტერნატიული მიწის ნაკვეთი ვაკე რელიეფისაა, ფართობი და ფორმა ხელსაყრელია მშენებლობისა და ტექნოლოგიური პროცესების გამართვისათვის. თუმცა ნაკვეთი სასოფლო-სამეურნეო დანიშნულებისაა, არჩევის შემთხვევაში საჭიროა კატეგორიის შეცვლა. მშენებლობის დაწყებამდე საჭიროა ნიადაგის ნაყოფიერი ფენის მოხსნა-დასაწყობება ((ფაქტიურად განუსაზღვრელი ვადით), სავარაუდო დათვლებით, ჰუმუსოვანი ფენის ღირებულება შეადგენს 8010045 ლარს)  ტერიტორიამდე მისასვლელად საჭიროა ორო დასახლებული პუნქტის გავლა. პირველი დასახლებულ პუნქტში გადის ასფალტით დაფარული გზა, გზიდან საცხოვრებელი სახლების დაშორება შეადგენს 3-დან 35 </a:t>
            </a:r>
            <a:r>
              <a:rPr lang="ka-GE" sz="2000" dirty="0" smtClean="0"/>
              <a:t>მ-მდე. </a:t>
            </a:r>
            <a:r>
              <a:rPr lang="ka-GE" sz="2000" dirty="0"/>
              <a:t>მეორე დასახლებულ პუნქტში გადის გრუნტის გზა, რაც ზრდის უარყოფითი გავლენის რისკს, გზიდან საცხოვრებელი სახლების დაშორება 18-დან 40 </a:t>
            </a:r>
            <a:r>
              <a:rPr lang="ka-GE" sz="2000" dirty="0" smtClean="0"/>
              <a:t>მეტრამდეა. </a:t>
            </a:r>
            <a:r>
              <a:rPr lang="ka-GE" sz="2000" dirty="0"/>
              <a:t>არ არის მოწყობილი არანაირი ინფრასტრუქტურა. ამასთან ზესტაფონი-როდინოულის გზიდან ტერიტორიამდე მისასვლელი  3,5 კმ-მდე გრუნტის გზა გადის ცენტრალური სარკინიგზო მაგისტრალის ხიდის ქვეშ, გზაგამტარი უშუალოდ ესაზღვრება მდინარის კალაპოტს, თან ხიდის ორივე მხარეს მკვეთრი მოსახვევია შეუძლებელია გაბარიტული ავტოტრანსპორტის გავლა. </a:t>
            </a:r>
            <a:endParaRPr lang="en-US" sz="2000" dirty="0"/>
          </a:p>
        </p:txBody>
      </p:sp>
      <p:sp>
        <p:nvSpPr>
          <p:cNvPr id="3" name="Content Placeholder 2"/>
          <p:cNvSpPr>
            <a:spLocks noGrp="1"/>
          </p:cNvSpPr>
          <p:nvPr>
            <p:ph idx="1"/>
          </p:nvPr>
        </p:nvSpPr>
        <p:spPr>
          <a:xfrm>
            <a:off x="591670" y="4367606"/>
            <a:ext cx="10951285" cy="2205316"/>
          </a:xfrm>
        </p:spPr>
        <p:txBody>
          <a:bodyPr>
            <a:normAutofit/>
          </a:bodyPr>
          <a:lstStyle/>
          <a:p>
            <a:pPr algn="just"/>
            <a:r>
              <a:rPr lang="ka-GE" sz="1800" b="1" dirty="0"/>
              <a:t>მეორე ნაკვეთის გამოყენების დადებითი მხარეებია: 1. ტერიტორიის დიდი ფართობი და რელიეფი; 2. მიწის ნაკვეთიდან დასახლებული პუნქტის დაშორება.</a:t>
            </a:r>
            <a:endParaRPr lang="en-US" sz="1800" b="1" dirty="0"/>
          </a:p>
          <a:p>
            <a:pPr algn="just"/>
            <a:r>
              <a:rPr lang="ka-GE" sz="1800" b="1" dirty="0"/>
              <a:t>უაყოფითი მხარეებია: 1. მისასვლელი გზის მოსახლეობის სიახლოვე (უშუალოდ ორ დასახლებულ პუნქტში გავლა); 2. მიწის სასოფლო-სამეურნეო </a:t>
            </a:r>
            <a:r>
              <a:rPr lang="ka-GE" sz="1800" b="1" dirty="0" smtClean="0"/>
              <a:t>კატეგორია და </a:t>
            </a:r>
            <a:r>
              <a:rPr lang="ka-GE" sz="1800" b="1" dirty="0"/>
              <a:t>მნიშვნელოვანი რაოდენობის ჰუმუსის დაკარგვა; 3. ტერიტორიის განთავსება სასოფლო-სამეურნეო სავარგულების ზონაში; 4. ინფრასტრუქტურის არ არსებობა; 5. ნაკვეთის დაშორება ცენტრალური საავტომობილო გზიდან.</a:t>
            </a:r>
            <a:endParaRPr lang="en-US" sz="1800" b="1" dirty="0"/>
          </a:p>
          <a:p>
            <a:endParaRPr lang="en-US" dirty="0"/>
          </a:p>
        </p:txBody>
      </p:sp>
    </p:spTree>
    <p:extLst>
      <p:ext uri="{BB962C8B-B14F-4D97-AF65-F5344CB8AC3E}">
        <p14:creationId xmlns="" xmlns:p14="http://schemas.microsoft.com/office/powerpoint/2010/main" val="341339452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pattFill prst="ltVert">
          <a:fgClr>
            <a:schemeClr val="accent4">
              <a:lumMod val="60000"/>
              <a:lumOff val="40000"/>
            </a:schemeClr>
          </a:fgClr>
          <a:bgClr>
            <a:schemeClr val="bg1"/>
          </a:bgClr>
        </a:patt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47700" y="660400"/>
            <a:ext cx="10871200" cy="2178334"/>
          </a:xfrm>
        </p:spPr>
        <p:txBody>
          <a:bodyPr>
            <a:normAutofit fontScale="90000"/>
          </a:bodyPr>
          <a:lstStyle/>
          <a:p>
            <a:pPr algn="just"/>
            <a:r>
              <a:rPr lang="ka-GE" sz="1600" b="1" dirty="0" smtClean="0">
                <a:solidFill>
                  <a:schemeClr val="accent1">
                    <a:lumMod val="75000"/>
                  </a:schemeClr>
                </a:solidFill>
              </a:rPr>
              <a:t>3.      </a:t>
            </a:r>
            <a:r>
              <a:rPr lang="ka-GE" sz="1800" dirty="0" smtClean="0"/>
              <a:t>მესამე </a:t>
            </a:r>
            <a:r>
              <a:rPr lang="ka-GE" sz="1800" dirty="0"/>
              <a:t>ალტერნატიული ტერიტორია განთავსებულია სამრეწველო ზონაში, არასასოფლო-სამეურნეო დანიშნულებისაა. ტერიტორიაზე გასულ საუკუნეში განთავსებული იყო რკინიგზის მომსახურეობის ობიექტები. ძველი შენობა-ნაგებობების უმეტესობა დანგრეულია, ტერიტორიის უმეტესი ნაწილი დაფარულია ტექნოგენური გრუნტით და სამშენებლო ნარჩენებით. არ შეინიშნება ნიადაგის ფენა. ტერიტორიაზე შედის ასფალტით დაფარული გზა, მიმდებარედ შემოდის სარკინიგზო ჩიხი, განთავსებულია ენერგოპრო ჯორჯიას ელ. მომარაგების ქვესადგური. ტერიტორია მოსახერხებელია სატრანსპორტო გადაზიდვებისათვის. მისაწვდომია (მოწყობილია ან ახლოსაა) საჭირო ინფრასტრუქრურა. ნაკვეთის საზღვრიდან, დასავლეთით, უახლოესი მოსახლე დაშორებულია 40 მ-ით, თუმცა ტერიტორიას აქვს წაგრძელებული ფორმა (აღმოსავლეთიდან დასავლეთისაკენ),  საზღვრებს შორის მანძილი 545 მ-ია. </a:t>
            </a:r>
            <a:endParaRPr lang="en-US" sz="1800" dirty="0"/>
          </a:p>
        </p:txBody>
      </p:sp>
      <p:sp>
        <p:nvSpPr>
          <p:cNvPr id="3" name="Content Placeholder 2"/>
          <p:cNvSpPr>
            <a:spLocks noGrp="1"/>
          </p:cNvSpPr>
          <p:nvPr>
            <p:ph idx="1"/>
          </p:nvPr>
        </p:nvSpPr>
        <p:spPr>
          <a:xfrm>
            <a:off x="647700" y="2549562"/>
            <a:ext cx="10871200" cy="3609938"/>
          </a:xfrm>
        </p:spPr>
        <p:txBody>
          <a:bodyPr>
            <a:normAutofit fontScale="32500" lnSpcReduction="20000"/>
          </a:bodyPr>
          <a:lstStyle/>
          <a:p>
            <a:pPr algn="just">
              <a:lnSpc>
                <a:spcPct val="120000"/>
              </a:lnSpc>
            </a:pPr>
            <a:endParaRPr lang="ka-GE" b="1" dirty="0" smtClean="0"/>
          </a:p>
          <a:p>
            <a:pPr algn="just">
              <a:lnSpc>
                <a:spcPct val="120000"/>
              </a:lnSpc>
            </a:pPr>
            <a:endParaRPr lang="ka-GE" b="1" dirty="0" smtClean="0"/>
          </a:p>
          <a:p>
            <a:pPr algn="just">
              <a:lnSpc>
                <a:spcPct val="120000"/>
              </a:lnSpc>
            </a:pPr>
            <a:r>
              <a:rPr lang="ka-GE" sz="4900" b="1" dirty="0" smtClean="0"/>
              <a:t>ნაკვეთის </a:t>
            </a:r>
            <a:r>
              <a:rPr lang="ka-GE" sz="4900" b="1" dirty="0"/>
              <a:t>გამოყენების დადებითი მხარეებია: 1. მიწის კატეგორია და მდგომარეობა; 2. მისასვლელი გზის მოხერხებულობა და ცენტრალურ გზასთან სიახლოვე; 3. განთავსება სამრეწველო ზონაში, წლების წინ სამეწარმეოდ გამოყენებულ ტერიტორიაზე; 4. ტერიტორიაზე საასრგებლო წიაღისეულის არ არსებობა; 5. საწარმოსათვის საჭირო ინფრასტრუქტურის (ელ ენერგია, გზა, რკინიგზა,) სიახლოვე.</a:t>
            </a:r>
            <a:endParaRPr lang="en-US" sz="4900" b="1" dirty="0"/>
          </a:p>
          <a:p>
            <a:pPr algn="just">
              <a:lnSpc>
                <a:spcPct val="120000"/>
              </a:lnSpc>
            </a:pPr>
            <a:r>
              <a:rPr lang="ka-GE" sz="4900" b="1" dirty="0"/>
              <a:t>უაყოფითი მხარეებია: 1. დასახლებულ პუნქტთან სიახლოვე (დასავლეთის მხრიდან</a:t>
            </a:r>
            <a:r>
              <a:rPr lang="ka-GE" sz="4900" b="1" dirty="0" smtClean="0"/>
              <a:t>).</a:t>
            </a:r>
          </a:p>
          <a:p>
            <a:endParaRPr lang="ka-GE" sz="4900" b="1" dirty="0" smtClean="0"/>
          </a:p>
          <a:p>
            <a:pPr algn="just"/>
            <a:r>
              <a:rPr lang="ka-GE" sz="4900" b="1" dirty="0">
                <a:solidFill>
                  <a:schemeClr val="accent4">
                    <a:lumMod val="75000"/>
                  </a:schemeClr>
                </a:solidFill>
              </a:rPr>
              <a:t>ალტერნატივების შედარების შედეგად, გადაწყვეტილება მიღებული იქნა მესამე ალტერნატიულ ვარიანტის სასარგებლოდ, იმ პირობებით, რომ  საწარმოს პროექტირებისა და მოწყობის დროს გარემოზე მნიშვნელოვანი ზემოქმედების მქონე მოწყობილობები, განლაგდება დასავლეთის საზღვრიდან შეძლებისდაგვარად დიდ მანძილზე, გათვალისწინებული იქნება ყველა შემარბილებელი ღონისძიება, რაც საჭიროა უახლოეს მოსახლეზე უარყოფითი ზემოქმედების მინიმიზაციისათვის. აღნიშნულის შემდეგ ინვესტორის მიერ განხორციელდა ინვესტიციისათვის საჭირო მიწის ნაკვეთის შესყიდვა.</a:t>
            </a:r>
            <a:endParaRPr lang="en-US" sz="4900" b="1" dirty="0">
              <a:solidFill>
                <a:schemeClr val="accent4">
                  <a:lumMod val="75000"/>
                </a:schemeClr>
              </a:solidFill>
            </a:endParaRPr>
          </a:p>
        </p:txBody>
      </p:sp>
    </p:spTree>
    <p:extLst>
      <p:ext uri="{BB962C8B-B14F-4D97-AF65-F5344CB8AC3E}">
        <p14:creationId xmlns="" xmlns:p14="http://schemas.microsoft.com/office/powerpoint/2010/main" val="226835408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pattFill prst="lgConfetti">
          <a:fgClr>
            <a:schemeClr val="accent4">
              <a:lumMod val="40000"/>
              <a:lumOff val="60000"/>
            </a:schemeClr>
          </a:fgClr>
          <a:bgClr>
            <a:schemeClr val="bg1"/>
          </a:bgClr>
        </a:patt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23138" y="622498"/>
            <a:ext cx="10922868" cy="5123274"/>
          </a:xfrm>
        </p:spPr>
        <p:txBody>
          <a:bodyPr>
            <a:normAutofit/>
          </a:bodyPr>
          <a:lstStyle/>
          <a:p>
            <a:r>
              <a:rPr lang="ka-GE" sz="1600" b="1" dirty="0">
                <a:ln w="22225">
                  <a:solidFill>
                    <a:schemeClr val="accent2"/>
                  </a:solidFill>
                  <a:prstDash val="solid"/>
                </a:ln>
                <a:solidFill>
                  <a:schemeClr val="tx1"/>
                </a:solidFill>
              </a:rPr>
              <a:t>ზემოქმედება ატმოსფერულ </a:t>
            </a:r>
            <a:r>
              <a:rPr lang="ka-GE" sz="1600" b="1" dirty="0" smtClean="0">
                <a:ln w="22225">
                  <a:solidFill>
                    <a:schemeClr val="accent2"/>
                  </a:solidFill>
                  <a:prstDash val="solid"/>
                </a:ln>
                <a:solidFill>
                  <a:schemeClr val="tx1"/>
                </a:solidFill>
              </a:rPr>
              <a:t>ჰაერზე</a:t>
            </a:r>
          </a:p>
          <a:p>
            <a:pPr algn="just"/>
            <a:r>
              <a:rPr lang="ka-GE" sz="1400" dirty="0"/>
              <a:t>დაგეგმილი საქმიანობის ტიპის შესაბამისად, საწარმომ ექსპლუატაციის ეტაპზე შესაძლებელია მნიშვენოვანი გავლენა მოახდინოს ატმოსფერული ჰაერის ხარისხზე, რაც გამოიხატება: დნობის პროცესში ღუმელებიდან მავნე აირების ატმოსფეროში გამოყოფით, გლინვის ეტაპზე გამახურებელი ღუმელიდან ბუნებრივი აირის წვის პროდუქტების გამოყოფით, ასევე სხვა ორგანიზებული და არაორგანიზებული დაბინძურების წყაროდან მავნე ნივთიერებების გაფრქვევებით.</a:t>
            </a:r>
            <a:endParaRPr lang="en-US" sz="1400" dirty="0"/>
          </a:p>
          <a:p>
            <a:pPr algn="just"/>
            <a:r>
              <a:rPr lang="ka-GE" sz="1400" dirty="0"/>
              <a:t>ატმოაფერულ ჰაერზე უარყოფითი ზეგავლენის დადგენისა და სათანადო შემარბილებელი ღონისძიებების დაგეგმვის მიზნით, წინასაპროექტო ეტაპზე შესწავლილი იქნა საპროექტო საწარმოს სავარაუდო დაბინძურების წყაროები, მათი განთავსების ტერიტორიებისა და მოსალოდნელი წარმადობების გათვალისწინებით, დადგენილი იქნა გამოყოფილი დამაბინძურებელი ნივთიერებების სახეობა, რაოდენობა და ინტენსივობა. უკვე არსებული საწარმოო ობიექტების გათვალისწინებით ჩატარებული იქნა მოდელირება, რომლის მეშვეობითაც განისაზღვრა დამაბინძურებელ ნივთიერებათა განბნევის არეალი. </a:t>
            </a:r>
          </a:p>
          <a:p>
            <a:pPr algn="just"/>
            <a:r>
              <a:rPr lang="en-US" sz="1400" dirty="0" smtClean="0"/>
              <a:t>შედეგების </a:t>
            </a:r>
            <a:r>
              <a:rPr lang="en-US" sz="1400" dirty="0"/>
              <a:t>ანალიზით ირკვევა, რომ საწარმოს ექსპლოატაციის პროცესში </a:t>
            </a:r>
            <a:r>
              <a:rPr lang="ka-GE" sz="1400" dirty="0"/>
              <a:t>  </a:t>
            </a:r>
            <a:r>
              <a:rPr lang="en-US" sz="1400" dirty="0"/>
              <a:t>ატმოსფერული ჰაერის დაბინძურების ხარისხი  </a:t>
            </a:r>
            <a:r>
              <a:rPr lang="ka-GE" sz="1400" dirty="0"/>
              <a:t>უახლოეს საცხოვრებელ სახლთან</a:t>
            </a:r>
            <a:r>
              <a:rPr lang="en-US" sz="1400" dirty="0"/>
              <a:t> არ გადააჭარბებს კანონმდებლობით გათვალისწინებულ ნორმებს</a:t>
            </a:r>
            <a:r>
              <a:rPr lang="en-US" sz="1400" dirty="0" smtClean="0"/>
              <a:t>.</a:t>
            </a:r>
            <a:endParaRPr lang="en-US" sz="1400" dirty="0"/>
          </a:p>
          <a:p>
            <a:r>
              <a:rPr lang="ka-GE" sz="1200" dirty="0" smtClean="0"/>
              <a:t>.  </a:t>
            </a:r>
            <a:endParaRPr lang="en-US" sz="1200" dirty="0"/>
          </a:p>
          <a:p>
            <a:pPr marL="0" indent="0">
              <a:buNone/>
            </a:pPr>
            <a:endParaRPr lang="en-US" sz="1200" b="1" dirty="0">
              <a:ln w="22225">
                <a:solidFill>
                  <a:schemeClr val="accent2"/>
                </a:solidFill>
                <a:prstDash val="solid"/>
              </a:ln>
              <a:solidFill>
                <a:schemeClr val="accent2">
                  <a:lumMod val="40000"/>
                  <a:lumOff val="60000"/>
                </a:schemeClr>
              </a:solidFill>
            </a:endParaRPr>
          </a:p>
        </p:txBody>
      </p:sp>
      <p:pic>
        <p:nvPicPr>
          <p:cNvPr id="5" name="Picture 4"/>
          <p:cNvPicPr>
            <a:picLocks noChangeAspect="1"/>
          </p:cNvPicPr>
          <p:nvPr/>
        </p:nvPicPr>
        <p:blipFill>
          <a:blip r:embed="rId2"/>
          <a:stretch>
            <a:fillRect/>
          </a:stretch>
        </p:blipFill>
        <p:spPr>
          <a:xfrm>
            <a:off x="488422" y="3718935"/>
            <a:ext cx="3502649" cy="2807147"/>
          </a:xfrm>
          <a:prstGeom prst="rect">
            <a:avLst/>
          </a:prstGeom>
        </p:spPr>
      </p:pic>
      <p:pic>
        <p:nvPicPr>
          <p:cNvPr id="6" name="Picture 5"/>
          <p:cNvPicPr>
            <a:picLocks noChangeAspect="1"/>
          </p:cNvPicPr>
          <p:nvPr/>
        </p:nvPicPr>
        <p:blipFill>
          <a:blip r:embed="rId3"/>
          <a:stretch>
            <a:fillRect/>
          </a:stretch>
        </p:blipFill>
        <p:spPr>
          <a:xfrm>
            <a:off x="4206388" y="3732582"/>
            <a:ext cx="3435613" cy="2807147"/>
          </a:xfrm>
          <a:prstGeom prst="rect">
            <a:avLst/>
          </a:prstGeom>
        </p:spPr>
      </p:pic>
      <p:pic>
        <p:nvPicPr>
          <p:cNvPr id="7" name="Picture 6"/>
          <p:cNvPicPr>
            <a:picLocks noChangeAspect="1"/>
          </p:cNvPicPr>
          <p:nvPr/>
        </p:nvPicPr>
        <p:blipFill>
          <a:blip r:embed="rId4"/>
          <a:stretch>
            <a:fillRect/>
          </a:stretch>
        </p:blipFill>
        <p:spPr>
          <a:xfrm>
            <a:off x="7793286" y="3705287"/>
            <a:ext cx="3848507" cy="2807147"/>
          </a:xfrm>
          <a:prstGeom prst="rect">
            <a:avLst/>
          </a:prstGeom>
        </p:spPr>
      </p:pic>
    </p:spTree>
    <p:extLst>
      <p:ext uri="{BB962C8B-B14F-4D97-AF65-F5344CB8AC3E}">
        <p14:creationId xmlns="" xmlns:p14="http://schemas.microsoft.com/office/powerpoint/2010/main" val="385432077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pattFill prst="divot">
          <a:fgClr>
            <a:schemeClr val="accent4">
              <a:lumMod val="60000"/>
              <a:lumOff val="40000"/>
            </a:schemeClr>
          </a:fgClr>
          <a:bgClr>
            <a:schemeClr val="bg1"/>
          </a:bgClr>
        </a:patt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3944" y="645460"/>
            <a:ext cx="10929770" cy="2334409"/>
          </a:xfrm>
        </p:spPr>
        <p:txBody>
          <a:bodyPr>
            <a:normAutofit fontScale="90000"/>
          </a:bodyPr>
          <a:lstStyle/>
          <a:p>
            <a:pPr algn="l"/>
            <a:r>
              <a:rPr lang="ka-GE" sz="2000" b="1" dirty="0">
                <a:ln w="22225">
                  <a:solidFill>
                    <a:schemeClr val="accent2"/>
                  </a:solidFill>
                  <a:prstDash val="solid"/>
                </a:ln>
                <a:solidFill>
                  <a:schemeClr val="accent2">
                    <a:lumMod val="40000"/>
                    <a:lumOff val="60000"/>
                  </a:schemeClr>
                </a:solidFill>
              </a:rPr>
              <a:t>ხმაურის </a:t>
            </a:r>
            <a:r>
              <a:rPr lang="ka-GE" sz="2000" b="1" dirty="0" smtClean="0">
                <a:ln w="22225">
                  <a:solidFill>
                    <a:schemeClr val="accent2"/>
                  </a:solidFill>
                  <a:prstDash val="solid"/>
                </a:ln>
                <a:solidFill>
                  <a:schemeClr val="accent2">
                    <a:lumMod val="40000"/>
                    <a:lumOff val="60000"/>
                  </a:schemeClr>
                </a:solidFill>
              </a:rPr>
              <a:t>ზემოქმედება</a:t>
            </a:r>
            <a:r>
              <a:rPr lang="ka-GE" sz="2000" b="1" dirty="0">
                <a:ln w="22225">
                  <a:solidFill>
                    <a:schemeClr val="accent2"/>
                  </a:solidFill>
                  <a:prstDash val="solid"/>
                </a:ln>
                <a:solidFill>
                  <a:schemeClr val="accent2">
                    <a:lumMod val="40000"/>
                    <a:lumOff val="60000"/>
                  </a:schemeClr>
                </a:solidFill>
              </a:rPr>
              <a:t> </a:t>
            </a:r>
            <a:r>
              <a:rPr lang="ka-GE" sz="2000" b="1" dirty="0" smtClean="0">
                <a:ln w="22225">
                  <a:solidFill>
                    <a:schemeClr val="accent2"/>
                  </a:solidFill>
                  <a:prstDash val="solid"/>
                </a:ln>
                <a:solidFill>
                  <a:schemeClr val="accent2">
                    <a:lumMod val="40000"/>
                    <a:lumOff val="60000"/>
                  </a:schemeClr>
                </a:solidFill>
              </a:rPr>
              <a:t>  </a:t>
            </a:r>
            <a:r>
              <a:rPr lang="ka-GE" sz="800" b="1" dirty="0" smtClean="0">
                <a:ln w="22225">
                  <a:solidFill>
                    <a:schemeClr val="accent2"/>
                  </a:solidFill>
                  <a:prstDash val="solid"/>
                </a:ln>
                <a:solidFill>
                  <a:schemeClr val="accent2">
                    <a:lumMod val="40000"/>
                    <a:lumOff val="60000"/>
                  </a:schemeClr>
                </a:solidFill>
              </a:rPr>
              <a:t/>
            </a:r>
            <a:br>
              <a:rPr lang="ka-GE" sz="800" b="1" dirty="0" smtClean="0">
                <a:ln w="22225">
                  <a:solidFill>
                    <a:schemeClr val="accent2"/>
                  </a:solidFill>
                  <a:prstDash val="solid"/>
                </a:ln>
                <a:solidFill>
                  <a:schemeClr val="accent2">
                    <a:lumMod val="40000"/>
                    <a:lumOff val="60000"/>
                  </a:schemeClr>
                </a:solidFill>
              </a:rPr>
            </a:br>
            <a:r>
              <a:rPr lang="ka-GE" sz="2000" b="1" dirty="0" smtClean="0">
                <a:ln w="22225">
                  <a:solidFill>
                    <a:schemeClr val="accent2"/>
                  </a:solidFill>
                  <a:prstDash val="solid"/>
                </a:ln>
                <a:solidFill>
                  <a:schemeClr val="accent2">
                    <a:lumMod val="40000"/>
                    <a:lumOff val="60000"/>
                  </a:schemeClr>
                </a:solidFill>
              </a:rPr>
              <a:t/>
            </a:r>
            <a:br>
              <a:rPr lang="ka-GE" sz="2000" b="1" dirty="0" smtClean="0">
                <a:ln w="22225">
                  <a:solidFill>
                    <a:schemeClr val="accent2"/>
                  </a:solidFill>
                  <a:prstDash val="solid"/>
                </a:ln>
                <a:solidFill>
                  <a:schemeClr val="accent2">
                    <a:lumMod val="40000"/>
                    <a:lumOff val="60000"/>
                  </a:schemeClr>
                </a:solidFill>
              </a:rPr>
            </a:br>
            <a:r>
              <a:rPr lang="ka-GE" sz="1800" dirty="0" smtClean="0"/>
              <a:t>საწარმოს </a:t>
            </a:r>
            <a:r>
              <a:rPr lang="ka-GE" sz="1800" dirty="0"/>
              <a:t>მოწყობის ეტაპზე ხმაურის წარმოქმნა და გავრცელება მოსალოდნელია მშენებლობის ორგანიზების პროცესში სამშენებლო მასალების შემოზიდვის, მიწის საექსკავაციო სამუშაოების დროს, მძიმე ტექნიკისა და ავტოტრანსპორტის მუშაობის შედეგად.  სამუშაოები შესრულდება დღის ნათელ პერიოდში. </a:t>
            </a:r>
            <a:r>
              <a:rPr lang="ka-GE" sz="1800" dirty="0" smtClean="0"/>
              <a:t/>
            </a:r>
            <a:br>
              <a:rPr lang="ka-GE" sz="1800" dirty="0" smtClean="0"/>
            </a:br>
            <a:r>
              <a:rPr lang="ka-GE" sz="1800" dirty="0" smtClean="0"/>
              <a:t>.</a:t>
            </a:r>
            <a:r>
              <a:rPr lang="ka-GE" sz="1800" dirty="0"/>
              <a:t> საცხოვრებელი სახლიდან ყველაზე უახლოესი ადგილი, სადაც იმუშავებს სამშენებლი ტექნიკადაცილებული იქნება 80 მეტრით.ამის გათვალისწინებით  </a:t>
            </a:r>
            <a:r>
              <a:rPr lang="ka-GE" sz="1800" dirty="0" smtClean="0"/>
              <a:t>გაანგარიშებული იქნა საცხოვრებელ </a:t>
            </a:r>
            <a:r>
              <a:rPr lang="ka-GE" sz="1800" dirty="0"/>
              <a:t>სახლთან </a:t>
            </a:r>
            <a:r>
              <a:rPr lang="en-US" sz="1800" dirty="0"/>
              <a:t>ბგერითი წნევის ოქტავური დონეები </a:t>
            </a:r>
            <a:r>
              <a:rPr lang="ka-GE" sz="1800" dirty="0" smtClean="0"/>
              <a:t/>
            </a:r>
            <a:br>
              <a:rPr lang="ka-GE" sz="1800" dirty="0" smtClean="0"/>
            </a:br>
            <a:r>
              <a:rPr lang="en-US" sz="1800" dirty="0"/>
              <a:t>L=90 - 15lg80 + 10 lg2 – 10,5 x 80/1000 -10 lg12,56 =</a:t>
            </a:r>
            <a:r>
              <a:rPr lang="ka-GE" sz="1800" dirty="0"/>
              <a:t>52,6 </a:t>
            </a:r>
            <a:r>
              <a:rPr lang="en-US" sz="1800" dirty="0"/>
              <a:t>დბა.</a:t>
            </a:r>
            <a:br>
              <a:rPr lang="en-US" sz="1800" dirty="0"/>
            </a:br>
            <a:r>
              <a:rPr lang="ka-GE" sz="1800" dirty="0"/>
              <a:t>აღნიშნულისა და  და იმის  გათვალისწინებით,რომ  </a:t>
            </a:r>
            <a:r>
              <a:rPr lang="en-US" sz="1800" dirty="0"/>
              <a:t>სამშენებლო სამუშაოები იწარმოებს მხოლოდ დღის საათებში და რომ მანქანა-დანადგარების ერთდროული სრული კონცენტრაცია პრაქტიკულად გამორიცხულია</a:t>
            </a:r>
            <a:r>
              <a:rPr lang="ka-GE" sz="1800" dirty="0"/>
              <a:t>, შეიძლება დავასკვნათ, რომ საწარმოს  მოწყობის პერიოდში  წარმოქმნილი ხმაური უარყოფით გავლენას ვერ მოახდენს </a:t>
            </a:r>
            <a:r>
              <a:rPr lang="ka-GE" sz="1800" dirty="0" smtClean="0"/>
              <a:t>მოსახლეობაზე</a:t>
            </a:r>
            <a:endParaRPr lang="en-US" sz="1800" dirty="0"/>
          </a:p>
        </p:txBody>
      </p:sp>
      <p:pic>
        <p:nvPicPr>
          <p:cNvPr id="4" name="Picture 3"/>
          <p:cNvPicPr/>
          <p:nvPr/>
        </p:nvPicPr>
        <p:blipFill>
          <a:blip r:embed="rId2"/>
          <a:stretch>
            <a:fillRect/>
          </a:stretch>
        </p:blipFill>
        <p:spPr>
          <a:xfrm>
            <a:off x="5884434" y="3643741"/>
            <a:ext cx="5701552" cy="2638725"/>
          </a:xfrm>
          <a:prstGeom prst="rect">
            <a:avLst/>
          </a:prstGeom>
        </p:spPr>
      </p:pic>
      <p:sp>
        <p:nvSpPr>
          <p:cNvPr id="5" name="TextBox 4"/>
          <p:cNvSpPr txBox="1"/>
          <p:nvPr/>
        </p:nvSpPr>
        <p:spPr>
          <a:xfrm>
            <a:off x="1054250" y="3625328"/>
            <a:ext cx="4905487" cy="2585323"/>
          </a:xfrm>
          <a:prstGeom prst="rect">
            <a:avLst/>
          </a:prstGeom>
          <a:noFill/>
        </p:spPr>
        <p:txBody>
          <a:bodyPr wrap="square" rtlCol="0">
            <a:spAutoFit/>
          </a:bodyPr>
          <a:lstStyle/>
          <a:p>
            <a:r>
              <a:rPr lang="ka-GE" sz="1600" b="1" dirty="0" smtClean="0"/>
              <a:t>საწარმოს ექსპლუატაციის ეტაპზე ხმაური წარმოიქმნება ჯართის მიღება-ჩამოცლის  და  დამუშავებისას (ხმ1), გლინვის პროცესისას (ხმ3), სავენტილაციო სიტემების ვენტილატორებისა და ძრავების მუშაობისას (ხმ2) აღნიშნულის გათვალისწინებით გაანგარიშებული იქნება ხმაურის მოსალოდნელი დონეები.   საჭიროების შემთხვევაში გამოყენებული იქნება ხმაურჩამხშობი და ხმაურსაიზოლაციო კონსტრუქციები.</a:t>
            </a:r>
          </a:p>
          <a:p>
            <a:endParaRPr lang="en-US" dirty="0"/>
          </a:p>
        </p:txBody>
      </p:sp>
    </p:spTree>
    <p:extLst>
      <p:ext uri="{BB962C8B-B14F-4D97-AF65-F5344CB8AC3E}">
        <p14:creationId xmlns="" xmlns:p14="http://schemas.microsoft.com/office/powerpoint/2010/main" val="147208845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pattFill prst="ltHorz">
          <a:fgClr>
            <a:schemeClr val="accent4">
              <a:lumMod val="40000"/>
              <a:lumOff val="60000"/>
            </a:schemeClr>
          </a:fgClr>
          <a:bgClr>
            <a:schemeClr val="bg1"/>
          </a:bgClr>
        </a:patt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53144" y="664892"/>
            <a:ext cx="10739534" cy="1751737"/>
          </a:xfrm>
        </p:spPr>
        <p:txBody>
          <a:bodyPr>
            <a:normAutofit/>
          </a:bodyPr>
          <a:lstStyle/>
          <a:p>
            <a:pPr algn="l"/>
            <a:r>
              <a:rPr lang="en-US" sz="1600" b="1" dirty="0">
                <a:ln w="22225">
                  <a:solidFill>
                    <a:schemeClr val="accent2"/>
                  </a:solidFill>
                  <a:prstDash val="solid"/>
                </a:ln>
                <a:solidFill>
                  <a:schemeClr val="accent2">
                    <a:lumMod val="40000"/>
                    <a:lumOff val="60000"/>
                  </a:schemeClr>
                </a:solidFill>
              </a:rPr>
              <a:t>ზემოქმედება ნიადაგის და გრუნტის ხარისხზე </a:t>
            </a:r>
            <a:r>
              <a:rPr lang="ka-GE" sz="1600" b="1" dirty="0" smtClean="0">
                <a:ln w="22225">
                  <a:solidFill>
                    <a:schemeClr val="accent2"/>
                  </a:solidFill>
                  <a:prstDash val="solid"/>
                </a:ln>
                <a:solidFill>
                  <a:schemeClr val="accent2">
                    <a:lumMod val="40000"/>
                    <a:lumOff val="60000"/>
                  </a:schemeClr>
                </a:solidFill>
              </a:rPr>
              <a:t/>
            </a:r>
            <a:br>
              <a:rPr lang="ka-GE" sz="1600" b="1" dirty="0" smtClean="0">
                <a:ln w="22225">
                  <a:solidFill>
                    <a:schemeClr val="accent2"/>
                  </a:solidFill>
                  <a:prstDash val="solid"/>
                </a:ln>
                <a:solidFill>
                  <a:schemeClr val="accent2">
                    <a:lumMod val="40000"/>
                    <a:lumOff val="60000"/>
                  </a:schemeClr>
                </a:solidFill>
              </a:rPr>
            </a:br>
            <a:r>
              <a:rPr lang="ka-GE" sz="1400" dirty="0" smtClean="0"/>
              <a:t>წინასაპროექტო </a:t>
            </a:r>
            <a:r>
              <a:rPr lang="ka-GE" sz="1400" dirty="0"/>
              <a:t>კვლევებმა აჩვენა, რომ ტერიტორია დაფარულია ტექნოგენური ნაყარით, რომელიც შედგება სამშენებლო ნარჩენებისა და ღორღისაგან, ამდენად ნიადაგის ნაყოფიერი ფენა შენარჩუნებული არ არის</a:t>
            </a:r>
            <a:r>
              <a:rPr lang="ka-GE" sz="1400" dirty="0" smtClean="0"/>
              <a:t>.</a:t>
            </a:r>
            <a:br>
              <a:rPr lang="ka-GE" sz="1400" dirty="0" smtClean="0"/>
            </a:br>
            <a:r>
              <a:rPr lang="ka-GE" sz="1400" dirty="0" smtClean="0"/>
              <a:t> </a:t>
            </a:r>
            <a:r>
              <a:rPr lang="ka-GE" sz="1400" dirty="0"/>
              <a:t>საწარმოს ექსპლუატაციის ეტაპზე ნიადაგზე და გრუნტის ხარისხზე პირდაპირი ზემოქმედება მოსალოდნელი არ არის, რადგან ყველა ტექნოლოგიური პროცესი განთავსდება დახურულ, მყარი იატაკით მოპირკეთებულ შენობაში, ჯართის დაგროვება მომზადება მოხდება მყარ ზედაპირიან ბაქანზე, რომელიც აღჭურვილი იქნება სანიაღვრე წყალშემკრები სისტემით. </a:t>
            </a:r>
            <a:r>
              <a:rPr lang="en-US" sz="1400" dirty="0"/>
              <a:t/>
            </a:r>
            <a:br>
              <a:rPr lang="en-US" sz="1400" dirty="0"/>
            </a:br>
            <a:endParaRPr lang="en-US" sz="1800" b="1" dirty="0">
              <a:ln w="22225">
                <a:solidFill>
                  <a:schemeClr val="accent2"/>
                </a:solidFill>
                <a:prstDash val="solid"/>
              </a:ln>
              <a:solidFill>
                <a:schemeClr val="accent2">
                  <a:lumMod val="40000"/>
                  <a:lumOff val="60000"/>
                </a:schemeClr>
              </a:solidFill>
            </a:endParaRPr>
          </a:p>
        </p:txBody>
      </p:sp>
      <p:sp>
        <p:nvSpPr>
          <p:cNvPr id="3" name="Content Placeholder 2"/>
          <p:cNvSpPr>
            <a:spLocks noGrp="1"/>
          </p:cNvSpPr>
          <p:nvPr>
            <p:ph idx="1"/>
          </p:nvPr>
        </p:nvSpPr>
        <p:spPr>
          <a:xfrm>
            <a:off x="653144" y="2259106"/>
            <a:ext cx="10739534" cy="4206239"/>
          </a:xfrm>
        </p:spPr>
        <p:txBody>
          <a:bodyPr>
            <a:normAutofit lnSpcReduction="10000"/>
          </a:bodyPr>
          <a:lstStyle/>
          <a:p>
            <a:r>
              <a:rPr lang="ka-GE" sz="1400" b="1" dirty="0">
                <a:ln w="22225">
                  <a:solidFill>
                    <a:schemeClr val="accent2"/>
                  </a:solidFill>
                  <a:prstDash val="solid"/>
                </a:ln>
                <a:solidFill>
                  <a:schemeClr val="accent2">
                    <a:lumMod val="40000"/>
                    <a:lumOff val="60000"/>
                  </a:schemeClr>
                </a:solidFill>
              </a:rPr>
              <a:t>ზემოქმედება  წყლის რესურსებზე</a:t>
            </a:r>
            <a:endParaRPr lang="en-US" sz="1400" b="1" dirty="0">
              <a:ln w="22225">
                <a:solidFill>
                  <a:schemeClr val="accent2"/>
                </a:solidFill>
                <a:prstDash val="solid"/>
              </a:ln>
              <a:solidFill>
                <a:schemeClr val="accent2">
                  <a:lumMod val="40000"/>
                  <a:lumOff val="60000"/>
                </a:schemeClr>
              </a:solidFill>
            </a:endParaRPr>
          </a:p>
          <a:p>
            <a:pPr marL="0" indent="0" algn="just">
              <a:buNone/>
            </a:pPr>
            <a:r>
              <a:rPr lang="ka-GE" sz="1400" dirty="0"/>
              <a:t>ობიექტის წყალმომარაგება გათვალისწინებულია მიწისქვესა ჰორიზონტიდან, სათანადო ლიცენზიის საფუძველზე. ჭები მოეწყობა საწარმოს </a:t>
            </a:r>
            <a:r>
              <a:rPr lang="ka-GE" sz="1400" dirty="0" smtClean="0"/>
              <a:t>ტერიტორიაზე.</a:t>
            </a:r>
          </a:p>
          <a:p>
            <a:pPr marL="0" indent="0" algn="just">
              <a:buNone/>
            </a:pPr>
            <a:r>
              <a:rPr lang="ka-GE" sz="1400" dirty="0"/>
              <a:t>წინასაპროექტოდ შპს „ჰიდროგეოლოგიის საექსპერტო ჯგუფი“-ს მიერ, ჩატარდა ჰიდროგეოლოგიური კვლევა</a:t>
            </a:r>
            <a:r>
              <a:rPr lang="ka-GE" sz="1400" dirty="0" smtClean="0"/>
              <a:t>, რომლის დასკვნითაც </a:t>
            </a:r>
            <a:r>
              <a:rPr lang="ka-GE" sz="1400" dirty="0"/>
              <a:t>შპს „ჯორჯიან მეტალის“ ტერიტორიაზე განლაგებული, მოქმედი და მომავალში საპროექტო </a:t>
            </a:r>
            <a:r>
              <a:rPr lang="ka-GE" sz="1400" dirty="0" smtClean="0"/>
              <a:t>ჭაბურღილების </a:t>
            </a:r>
            <a:r>
              <a:rPr lang="ka-GE" sz="1400" dirty="0"/>
              <a:t>არსებული და საპროექტო ჭაბურღილების კვება ძირითადად ხდება და მომავალშიც მოხდება მდ. ყვირილას კალაპოტქვეშა ნაკადის </a:t>
            </a:r>
            <a:r>
              <a:rPr lang="ka-GE" sz="1400" dirty="0" smtClean="0"/>
              <a:t>ხარჯზე და </a:t>
            </a:r>
            <a:r>
              <a:rPr lang="ka-GE" sz="1400" dirty="0"/>
              <a:t>ექსპლუატაციის პროცესში, მათი ზემოქმედება საყოფაცხოვრებო ჭებზე </a:t>
            </a:r>
            <a:r>
              <a:rPr lang="ka-GE" sz="1400" dirty="0" smtClean="0"/>
              <a:t>გამორიცხულია, </a:t>
            </a:r>
          </a:p>
          <a:p>
            <a:pPr marL="0" indent="0" algn="just">
              <a:buNone/>
            </a:pPr>
            <a:r>
              <a:rPr lang="ka-GE" sz="1400" dirty="0" smtClean="0"/>
              <a:t>საწარმოში </a:t>
            </a:r>
            <a:r>
              <a:rPr lang="ka-GE" sz="1400" dirty="0"/>
              <a:t>გამოყენებული ტექნიკური წყალი ჩართული იქნება ბრუნვითი წყალმომარაგების სისტემაში, ამდენად საწარმოო ჩამდინარე წყლები არ წარმოიქმნება. </a:t>
            </a:r>
            <a:endParaRPr lang="en-US" sz="1400" dirty="0"/>
          </a:p>
          <a:p>
            <a:pPr marL="0" indent="0" algn="just">
              <a:buNone/>
            </a:pPr>
            <a:r>
              <a:rPr lang="ka-GE" sz="1400" dirty="0"/>
              <a:t>სამეურნეო ფეკალური ჩამდინარე წყლებისათვის მოეწყობა საასენიზაციო ორმო, ტერიტორიიდან გატანა მოხდება გაერთიანებული წყალმომარაგების კომპანიის ზესტაფონის სერვისცენტრთან გაფორმებული ხელშეკრულების საფუძველზე.</a:t>
            </a:r>
            <a:endParaRPr lang="en-US" sz="1400" dirty="0"/>
          </a:p>
          <a:p>
            <a:pPr marL="0" indent="0" algn="just">
              <a:buNone/>
            </a:pPr>
            <a:r>
              <a:rPr lang="ka-GE" sz="1400" dirty="0"/>
              <a:t>საწარმოდან ზედაპირული წყლის ობიექტში მოხდება სანიაღვრე ჩამდინარე წყლების ჩაშვება. რისთვისაც დანინძურების რისკის მქონე მოედნებზე მოეწყობა წყალშემკრები სისტემა. სანიაღვრე წყლების გაწმენდა გათვალისწინებულია მექანიკური გამწმენდი ნაგებობაში, ჩაშვება განხორციელდება სათანადოდო გაწმენდის შემდეგ. </a:t>
            </a:r>
            <a:endParaRPr lang="en-US" sz="1400" dirty="0"/>
          </a:p>
          <a:p>
            <a:pPr marL="0" indent="0" algn="just">
              <a:buNone/>
            </a:pPr>
            <a:r>
              <a:rPr lang="ka-GE" sz="1400" dirty="0"/>
              <a:t>ამდენად ობიექტის მოწყობა-ექსპლუატაციის ეტაპზე ზედაპირულ წყლებზე ზემოქმედება მოსალოდნელია წყალაღებით და სანიაღვრე წყლების ჩაშვებით. ორივე შემთხვევისათვის დაგეგმილია შემარბილებელი ღონისძიების გამოყენება, შედეგად ზემოქმედება იქნება დაბალი. </a:t>
            </a:r>
            <a:endParaRPr lang="en-US" sz="1400" dirty="0"/>
          </a:p>
        </p:txBody>
      </p:sp>
    </p:spTree>
    <p:extLst>
      <p:ext uri="{BB962C8B-B14F-4D97-AF65-F5344CB8AC3E}">
        <p14:creationId xmlns="" xmlns:p14="http://schemas.microsoft.com/office/powerpoint/2010/main" val="87450339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pattFill prst="dkHorz">
          <a:fgClr>
            <a:schemeClr val="accent4">
              <a:lumMod val="40000"/>
              <a:lumOff val="60000"/>
            </a:schemeClr>
          </a:fgClr>
          <a:bgClr>
            <a:schemeClr val="bg1"/>
          </a:bgClr>
        </a:patt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34392" y="573207"/>
            <a:ext cx="10918370" cy="1883117"/>
          </a:xfrm>
        </p:spPr>
        <p:txBody>
          <a:bodyPr>
            <a:normAutofit/>
          </a:bodyPr>
          <a:lstStyle/>
          <a:p>
            <a:pPr algn="l"/>
            <a:r>
              <a:rPr lang="en-US" sz="1600" b="1" dirty="0">
                <a:ln w="22225">
                  <a:solidFill>
                    <a:schemeClr val="accent2"/>
                  </a:solidFill>
                  <a:prstDash val="solid"/>
                </a:ln>
                <a:solidFill>
                  <a:schemeClr val="accent2">
                    <a:lumMod val="40000"/>
                    <a:lumOff val="60000"/>
                  </a:schemeClr>
                </a:solidFill>
                <a:latin typeface="Sylfaen" pitchFamily="18" charset="0"/>
              </a:rPr>
              <a:t>ნარჩენებით გარემოს დაბინძურების </a:t>
            </a:r>
            <a:r>
              <a:rPr lang="en-US" sz="1600" b="1" dirty="0" err="1">
                <a:ln w="22225">
                  <a:solidFill>
                    <a:schemeClr val="accent2"/>
                  </a:solidFill>
                  <a:prstDash val="solid"/>
                </a:ln>
                <a:solidFill>
                  <a:schemeClr val="accent2">
                    <a:lumMod val="40000"/>
                    <a:lumOff val="60000"/>
                  </a:schemeClr>
                </a:solidFill>
                <a:latin typeface="Sylfaen" pitchFamily="18" charset="0"/>
              </a:rPr>
              <a:t>რისკები</a:t>
            </a:r>
            <a:r>
              <a:rPr lang="en-US" sz="1600" b="1" dirty="0">
                <a:ln w="22225">
                  <a:solidFill>
                    <a:schemeClr val="accent2"/>
                  </a:solidFill>
                  <a:prstDash val="solid"/>
                </a:ln>
                <a:solidFill>
                  <a:schemeClr val="accent2">
                    <a:lumMod val="40000"/>
                    <a:lumOff val="60000"/>
                  </a:schemeClr>
                </a:solidFill>
                <a:latin typeface="Sylfaen" pitchFamily="18" charset="0"/>
              </a:rPr>
              <a:t> </a:t>
            </a:r>
            <a:r>
              <a:rPr lang="ka-GE" sz="1600" b="1" dirty="0" smtClean="0">
                <a:ln w="22225">
                  <a:solidFill>
                    <a:schemeClr val="accent2"/>
                  </a:solidFill>
                  <a:prstDash val="solid"/>
                </a:ln>
                <a:solidFill>
                  <a:schemeClr val="accent2">
                    <a:lumMod val="40000"/>
                    <a:lumOff val="60000"/>
                  </a:schemeClr>
                </a:solidFill>
                <a:latin typeface="Sylfaen" pitchFamily="18" charset="0"/>
              </a:rPr>
              <a:t/>
            </a:r>
            <a:br>
              <a:rPr lang="ka-GE" sz="1600" b="1" dirty="0" smtClean="0">
                <a:ln w="22225">
                  <a:solidFill>
                    <a:schemeClr val="accent2"/>
                  </a:solidFill>
                  <a:prstDash val="solid"/>
                </a:ln>
                <a:solidFill>
                  <a:schemeClr val="accent2">
                    <a:lumMod val="40000"/>
                    <a:lumOff val="60000"/>
                  </a:schemeClr>
                </a:solidFill>
                <a:latin typeface="Sylfaen" pitchFamily="18" charset="0"/>
              </a:rPr>
            </a:br>
            <a:r>
              <a:rPr lang="ka-GE" sz="1400" b="1" dirty="0" smtClean="0">
                <a:ln w="22225">
                  <a:solidFill>
                    <a:schemeClr val="accent2"/>
                  </a:solidFill>
                  <a:prstDash val="solid"/>
                </a:ln>
                <a:solidFill>
                  <a:schemeClr val="accent2">
                    <a:lumMod val="40000"/>
                    <a:lumOff val="60000"/>
                  </a:schemeClr>
                </a:solidFill>
              </a:rPr>
              <a:t/>
            </a:r>
            <a:br>
              <a:rPr lang="ka-GE" sz="1400" b="1" dirty="0" smtClean="0">
                <a:ln w="22225">
                  <a:solidFill>
                    <a:schemeClr val="accent2"/>
                  </a:solidFill>
                  <a:prstDash val="solid"/>
                </a:ln>
                <a:solidFill>
                  <a:schemeClr val="accent2">
                    <a:lumMod val="40000"/>
                    <a:lumOff val="60000"/>
                  </a:schemeClr>
                </a:solidFill>
              </a:rPr>
            </a:br>
            <a:r>
              <a:rPr lang="ka-GE" sz="1400" dirty="0"/>
              <a:t>საწარმოს მოწყობისა და ექსპლუატაციის პროცესში მოსალოდნელია სხვადასხვა ნარჩენის წარმოქმნა, რომელთა </a:t>
            </a:r>
            <a:r>
              <a:rPr lang="en-US" sz="1400" dirty="0"/>
              <a:t>არასწორი მართვის შემთხვევაში მოსალოდნელი</a:t>
            </a:r>
            <a:r>
              <a:rPr lang="ka-GE" sz="1400" dirty="0"/>
              <a:t>ა </a:t>
            </a:r>
            <a:r>
              <a:rPr lang="en-US" sz="1400" dirty="0"/>
              <a:t>რიგი უარყოფითი ზემოქმედებები გარემოს სხვადასხვა რეცეპტორებზე, </a:t>
            </a:r>
            <a:r>
              <a:rPr lang="ka-GE" sz="1400" dirty="0" smtClean="0"/>
              <a:t/>
            </a:r>
            <a:br>
              <a:rPr lang="ka-GE" sz="1400" dirty="0" smtClean="0"/>
            </a:br>
            <a:r>
              <a:rPr lang="ka-GE" sz="1400" dirty="0"/>
              <a:t>ობიექტზე როგორც მოწყობის, ისე ექსპლუატაციის ეტაპზე წარმოიქმნება საყოფაცხოვრებო ნარჩენები, რომლის შეგროვება მოხდება სათანადო კონტეინერებში და გადაეცემა ზესტაფონის კომუნალურ სამსახურს, ხელშეკრულების საფუძველზე.</a:t>
            </a:r>
            <a:r>
              <a:rPr lang="en-US" sz="1400" dirty="0"/>
              <a:t/>
            </a:r>
            <a:br>
              <a:rPr lang="en-US" sz="1400" dirty="0"/>
            </a:br>
            <a:r>
              <a:rPr lang="ka-GE" sz="1400" dirty="0"/>
              <a:t>კომპანია შეადგენს და სამინისტროსთან შეათანხმებს ნარჩენების მართვის გეგმას, რომლის შესაბამისადაც განხორციელდება ნარჩენების მართვა</a:t>
            </a:r>
            <a:r>
              <a:rPr lang="ka-GE" sz="1400" dirty="0" smtClean="0"/>
              <a:t>.</a:t>
            </a:r>
            <a:endParaRPr lang="en-US" sz="1400" b="1" dirty="0">
              <a:ln w="22225">
                <a:solidFill>
                  <a:schemeClr val="accent2"/>
                </a:solidFill>
                <a:prstDash val="solid"/>
              </a:ln>
              <a:solidFill>
                <a:schemeClr val="accent2">
                  <a:lumMod val="40000"/>
                  <a:lumOff val="60000"/>
                </a:schemeClr>
              </a:solidFill>
            </a:endParaRPr>
          </a:p>
        </p:txBody>
      </p:sp>
      <p:sp>
        <p:nvSpPr>
          <p:cNvPr id="3" name="Content Placeholder 2"/>
          <p:cNvSpPr>
            <a:spLocks noGrp="1"/>
          </p:cNvSpPr>
          <p:nvPr>
            <p:ph idx="1"/>
          </p:nvPr>
        </p:nvSpPr>
        <p:spPr>
          <a:xfrm>
            <a:off x="637282" y="2589671"/>
            <a:ext cx="10918370" cy="4015845"/>
          </a:xfrm>
        </p:spPr>
        <p:txBody>
          <a:bodyPr>
            <a:normAutofit/>
          </a:bodyPr>
          <a:lstStyle/>
          <a:p>
            <a:r>
              <a:rPr lang="ka-GE" sz="1600" b="1" dirty="0">
                <a:ln w="22225">
                  <a:solidFill>
                    <a:schemeClr val="accent2"/>
                  </a:solidFill>
                  <a:prstDash val="solid"/>
                </a:ln>
                <a:solidFill>
                  <a:schemeClr val="accent2">
                    <a:lumMod val="40000"/>
                    <a:lumOff val="60000"/>
                  </a:schemeClr>
                </a:solidFill>
              </a:rPr>
              <a:t>ზემოქმედება ბუნებრივ ლანდშაფტსა და ბიოლოგიურ </a:t>
            </a:r>
            <a:r>
              <a:rPr lang="ka-GE" sz="1600" b="1" dirty="0" smtClean="0">
                <a:ln w="22225">
                  <a:solidFill>
                    <a:schemeClr val="accent2"/>
                  </a:solidFill>
                  <a:prstDash val="solid"/>
                </a:ln>
                <a:solidFill>
                  <a:schemeClr val="accent2">
                    <a:lumMod val="40000"/>
                    <a:lumOff val="60000"/>
                  </a:schemeClr>
                </a:solidFill>
              </a:rPr>
              <a:t>გარემოზე</a:t>
            </a:r>
          </a:p>
          <a:p>
            <a:pPr marL="0" indent="0">
              <a:buNone/>
            </a:pPr>
            <a:r>
              <a:rPr lang="ka-GE" sz="1400" dirty="0"/>
              <a:t>საწარმო  განთავსება დაგეგმილია საწარმოო ზონაში, ანტროპოგენური ზემოქმედების შედეგად სახეცვლილ ტერიტორიაზე, რომელსაც გარს ეკვრის სხვადასხვა პროფილის საწარმოები, ყოფილი (გაუქმებული) საწარმოთა ტერიტორიები. ლანდშაფტი სახეცვლილი და ჩამოყალიბებულია ამდენად გამორიცხულია ბუნებრივ ლანდშაფტზე,  ფლორასა და ფაუნაზე დამატებითი უარყოფითი გავლენის მოხდენა</a:t>
            </a:r>
            <a:r>
              <a:rPr lang="ka-GE" sz="1400" dirty="0" smtClean="0"/>
              <a:t>.</a:t>
            </a:r>
          </a:p>
          <a:p>
            <a:pPr marL="0" indent="0">
              <a:buNone/>
            </a:pPr>
            <a:r>
              <a:rPr lang="ka-GE" sz="1400" dirty="0" smtClean="0"/>
              <a:t>ტერიტორიაზე ამოსულია ბალახოვანი, უმეტესად სარეველა მცენარეები, ტერიტორიის აღმოსავლეთ ნაწილში დგას 5 ძირი ჭადრის ხე რომელიც შესაძლებელია აღებული იქნას მშენებლობის პროცესში.</a:t>
            </a:r>
            <a:endParaRPr lang="en-US" sz="1400" dirty="0" smtClean="0"/>
          </a:p>
          <a:p>
            <a:pPr marL="0" indent="0">
              <a:buNone/>
            </a:pPr>
            <a:r>
              <a:rPr lang="en-US" sz="1400" dirty="0" smtClean="0"/>
              <a:t>საკვლევი </a:t>
            </a:r>
            <a:r>
              <a:rPr lang="en-US" sz="1400" dirty="0"/>
              <a:t>ტერიტორიაზე ცხოველთა სახეობების არსებობა, მით უმეტეს მსხვილი ძუძუმწოვრების ნაკლებად სავარაუდოა, რადგან </a:t>
            </a:r>
            <a:r>
              <a:rPr lang="ka-GE" sz="1400" dirty="0"/>
              <a:t>ყველა მხარეს ესაზღვრება სამრეწველო საწარმოთა ტერიტორიები</a:t>
            </a:r>
            <a:r>
              <a:rPr lang="en-US" sz="1400" dirty="0"/>
              <a:t>. </a:t>
            </a:r>
            <a:r>
              <a:rPr lang="ka-GE" sz="1400" dirty="0"/>
              <a:t>ჩრდილოეთით განთავსებულია ცენტრალური ავტომაგისტრალი.  </a:t>
            </a:r>
            <a:endParaRPr lang="en-US" sz="1400" dirty="0"/>
          </a:p>
          <a:p>
            <a:pPr marL="0" indent="0">
              <a:buNone/>
            </a:pPr>
            <a:r>
              <a:rPr lang="ka-GE" sz="1400" dirty="0" smtClean="0"/>
              <a:t>ობიექტის </a:t>
            </a:r>
            <a:r>
              <a:rPr lang="ka-GE" sz="1400" dirty="0"/>
              <a:t>განთავსების </a:t>
            </a:r>
            <a:r>
              <a:rPr lang="en-US" sz="1400" dirty="0"/>
              <a:t>ტერიტორიაზე </a:t>
            </a:r>
            <a:r>
              <a:rPr lang="ka-GE" sz="1400" dirty="0"/>
              <a:t>წითელი წიგნისა და წითელი ნუსხის მცენარეები  არ არის გავრცელებული.  </a:t>
            </a:r>
            <a:endParaRPr lang="en-US" sz="1400" dirty="0"/>
          </a:p>
          <a:p>
            <a:pPr>
              <a:buFont typeface="Wingdings" panose="05000000000000000000" pitchFamily="2" charset="2"/>
              <a:buChar char="Ø"/>
            </a:pPr>
            <a:r>
              <a:rPr lang="ka-GE" sz="1400" dirty="0"/>
              <a:t>ამდენად საწარმოს მოწყობით ბიოლოგიურ </a:t>
            </a:r>
            <a:r>
              <a:rPr lang="ka-GE" sz="1400" dirty="0" smtClean="0"/>
              <a:t>გარემოზე </a:t>
            </a:r>
            <a:r>
              <a:rPr lang="ka-GE" sz="1400" dirty="0"/>
              <a:t>ზემოქმედება შეიძლება შეფასდეს დაბალი, ხოლო ლანდშაფტზე დადებითი, რადგან ტერიტორიის გაწმენდა სამშენებლო ნარჩენებისაგან, მოსწორება და ახალი შენობის მოწყობა დადებითად აისახება ტერიტორიის იერსახეზე</a:t>
            </a:r>
            <a:r>
              <a:rPr lang="ka-GE" sz="1400" dirty="0" smtClean="0"/>
              <a:t>.</a:t>
            </a:r>
            <a:endParaRPr lang="en-US" dirty="0"/>
          </a:p>
        </p:txBody>
      </p:sp>
    </p:spTree>
    <p:extLst>
      <p:ext uri="{BB962C8B-B14F-4D97-AF65-F5344CB8AC3E}">
        <p14:creationId xmlns="" xmlns:p14="http://schemas.microsoft.com/office/powerpoint/2010/main" val="54373053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pattFill prst="dkVert">
          <a:fgClr>
            <a:schemeClr val="accent4">
              <a:lumMod val="40000"/>
              <a:lumOff val="60000"/>
            </a:schemeClr>
          </a:fgClr>
          <a:bgClr>
            <a:schemeClr val="bg1"/>
          </a:bgClr>
        </a:patt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19317" y="507806"/>
            <a:ext cx="10806402" cy="1600693"/>
          </a:xfrm>
        </p:spPr>
        <p:txBody>
          <a:bodyPr>
            <a:normAutofit/>
          </a:bodyPr>
          <a:lstStyle/>
          <a:p>
            <a:pPr algn="l"/>
            <a:r>
              <a:rPr lang="ka-GE" sz="1600" b="1" dirty="0">
                <a:ln w="22225">
                  <a:solidFill>
                    <a:schemeClr val="accent2"/>
                  </a:solidFill>
                  <a:prstDash val="solid"/>
                </a:ln>
                <a:solidFill>
                  <a:schemeClr val="accent2">
                    <a:lumMod val="40000"/>
                    <a:lumOff val="60000"/>
                  </a:schemeClr>
                </a:solidFill>
              </a:rPr>
              <a:t>ზემოქმედება სოციალურ-ეკონომიკურ </a:t>
            </a:r>
            <a:r>
              <a:rPr lang="ka-GE" sz="1600" b="1" dirty="0" smtClean="0">
                <a:ln w="22225">
                  <a:solidFill>
                    <a:schemeClr val="accent2"/>
                  </a:solidFill>
                  <a:prstDash val="solid"/>
                </a:ln>
                <a:solidFill>
                  <a:schemeClr val="accent2">
                    <a:lumMod val="40000"/>
                    <a:lumOff val="60000"/>
                  </a:schemeClr>
                </a:solidFill>
              </a:rPr>
              <a:t>გარემოზე</a:t>
            </a:r>
            <a:br>
              <a:rPr lang="ka-GE" sz="1600" b="1" dirty="0" smtClean="0">
                <a:ln w="22225">
                  <a:solidFill>
                    <a:schemeClr val="accent2"/>
                  </a:solidFill>
                  <a:prstDash val="solid"/>
                </a:ln>
                <a:solidFill>
                  <a:schemeClr val="accent2">
                    <a:lumMod val="40000"/>
                    <a:lumOff val="60000"/>
                  </a:schemeClr>
                </a:solidFill>
              </a:rPr>
            </a:br>
            <a:r>
              <a:rPr lang="ka-GE" sz="1400" dirty="0"/>
              <a:t>საწარმოს მშენებლობა ფუნქციონირებით მნიშვნელოვანი წვლილი შედის სოციალური პირობების გაუმჯობესებაში, რადგან როგორც მშენებლობის ისე ექსპლუატაციის ეტაპზე დასაქმებულთა რაოდენობა მნიშვნელოვანია. </a:t>
            </a:r>
            <a:r>
              <a:rPr lang="en-US" sz="1400" dirty="0"/>
              <a:t/>
            </a:r>
            <a:br>
              <a:rPr lang="en-US" sz="1400" dirty="0"/>
            </a:br>
            <a:r>
              <a:rPr lang="ka-GE" sz="1400" dirty="0"/>
              <a:t>საწარმოს მოწყობა ექსპლუატაცია ასტიმულირებს სხვა ობიექტების ფუნქციონირებას, მშენებლობის ეტაპზე სამშენებლო კომპანიებისა და სამშენებლო მასალების მწარმოებელ კომპანიებს. ექსპლუატაციის ეტაპზე საჭიროებს სხვადასხვა მომსახურეობის შესყიდვას, რაც ასევე დადებითად აისახება სოციალურ-ეკონომიკური გარემოს გაუმჯობესებაზე. </a:t>
            </a:r>
            <a:endParaRPr lang="en-US" sz="1400" dirty="0"/>
          </a:p>
        </p:txBody>
      </p:sp>
      <p:sp>
        <p:nvSpPr>
          <p:cNvPr id="3" name="Content Placeholder 2"/>
          <p:cNvSpPr>
            <a:spLocks noGrp="1"/>
          </p:cNvSpPr>
          <p:nvPr>
            <p:ph idx="1"/>
          </p:nvPr>
        </p:nvSpPr>
        <p:spPr>
          <a:xfrm>
            <a:off x="677731" y="2065468"/>
            <a:ext cx="10940527" cy="4279238"/>
          </a:xfrm>
        </p:spPr>
        <p:txBody>
          <a:bodyPr>
            <a:normAutofit fontScale="77500" lnSpcReduction="20000"/>
          </a:bodyPr>
          <a:lstStyle/>
          <a:p>
            <a:r>
              <a:rPr lang="ka-GE" sz="2000" b="1" dirty="0" smtClean="0">
                <a:ln w="22225">
                  <a:solidFill>
                    <a:schemeClr val="accent2"/>
                  </a:solidFill>
                  <a:prstDash val="solid"/>
                </a:ln>
                <a:solidFill>
                  <a:schemeClr val="tx1"/>
                </a:solidFill>
                <a:latin typeface="Sylfaen" pitchFamily="18" charset="0"/>
              </a:rPr>
              <a:t>კუმულაციური </a:t>
            </a:r>
            <a:r>
              <a:rPr lang="ka-GE" sz="2000" b="1" dirty="0">
                <a:ln w="22225">
                  <a:solidFill>
                    <a:schemeClr val="accent2"/>
                  </a:solidFill>
                  <a:prstDash val="solid"/>
                </a:ln>
                <a:solidFill>
                  <a:schemeClr val="tx1"/>
                </a:solidFill>
                <a:latin typeface="Sylfaen" pitchFamily="18" charset="0"/>
              </a:rPr>
              <a:t>ზემოქმედება </a:t>
            </a:r>
            <a:endParaRPr lang="ka-GE" sz="2000" b="1" dirty="0" smtClean="0">
              <a:ln w="22225">
                <a:solidFill>
                  <a:schemeClr val="accent2"/>
                </a:solidFill>
                <a:prstDash val="solid"/>
              </a:ln>
              <a:solidFill>
                <a:schemeClr val="tx1"/>
              </a:solidFill>
              <a:latin typeface="Sylfaen" pitchFamily="18" charset="0"/>
            </a:endParaRPr>
          </a:p>
          <a:p>
            <a:pPr marL="0" indent="0" algn="just">
              <a:buNone/>
            </a:pPr>
            <a:r>
              <a:rPr lang="ka-GE" sz="1800" dirty="0">
                <a:latin typeface="Sylfaen" pitchFamily="18" charset="0"/>
              </a:rPr>
              <a:t>საპროექტო საწარმოს მიმდებარედ   განთავსებულია შპს „ჯი თი ემ გრუპ“-ის ფეროშენადნობთა საწარმო და ბეტონის საწარმო.  </a:t>
            </a:r>
            <a:r>
              <a:rPr lang="en-US" sz="1800" dirty="0">
                <a:latin typeface="Sylfaen" pitchFamily="18" charset="0"/>
              </a:rPr>
              <a:t>კუმულაციური ზემოქმედება განხილული უნდა იქნას  </a:t>
            </a:r>
            <a:r>
              <a:rPr lang="ka-GE" sz="1800" dirty="0">
                <a:latin typeface="Sylfaen" pitchFamily="18" charset="0"/>
              </a:rPr>
              <a:t>ზემოთ ჩამოთვლილი საწარმოების </a:t>
            </a:r>
            <a:r>
              <a:rPr lang="en-US" sz="1800" dirty="0">
                <a:latin typeface="Sylfaen" pitchFamily="18" charset="0"/>
              </a:rPr>
              <a:t>ფუნქციონირების </a:t>
            </a:r>
            <a:r>
              <a:rPr lang="en-US" sz="1800" dirty="0" smtClean="0">
                <a:latin typeface="Sylfaen" pitchFamily="18" charset="0"/>
              </a:rPr>
              <a:t>გათვალისწინებით</a:t>
            </a:r>
            <a:endParaRPr lang="ka-GE" sz="1800" b="1" dirty="0" smtClean="0">
              <a:ln w="22225">
                <a:solidFill>
                  <a:schemeClr val="accent2"/>
                </a:solidFill>
                <a:prstDash val="solid"/>
              </a:ln>
              <a:solidFill>
                <a:schemeClr val="accent2">
                  <a:lumMod val="40000"/>
                  <a:lumOff val="60000"/>
                </a:schemeClr>
              </a:solidFill>
              <a:latin typeface="Sylfaen" pitchFamily="18" charset="0"/>
            </a:endParaRPr>
          </a:p>
          <a:p>
            <a:pPr marL="0" indent="0" algn="just">
              <a:buNone/>
            </a:pPr>
            <a:r>
              <a:rPr lang="en-US" sz="1800" dirty="0" smtClean="0">
                <a:latin typeface="Sylfaen" pitchFamily="18" charset="0"/>
              </a:rPr>
              <a:t>კუმულაციური ზემოქმედებიდან აღსანიშნავია: </a:t>
            </a:r>
          </a:p>
          <a:p>
            <a:pPr lvl="1" algn="just"/>
            <a:r>
              <a:rPr lang="en-US" sz="1800" dirty="0" smtClean="0">
                <a:latin typeface="Sylfaen" pitchFamily="18" charset="0"/>
              </a:rPr>
              <a:t>მავნე </a:t>
            </a:r>
            <a:r>
              <a:rPr lang="en-US" sz="1800" dirty="0">
                <a:latin typeface="Sylfaen" pitchFamily="18" charset="0"/>
              </a:rPr>
              <a:t>ნივთიერებათა ემისიები ატმოსფერულ ჰაერში</a:t>
            </a:r>
            <a:r>
              <a:rPr lang="en-US" sz="1800" dirty="0" smtClean="0">
                <a:latin typeface="Sylfaen" pitchFamily="18" charset="0"/>
              </a:rPr>
              <a:t>;</a:t>
            </a:r>
            <a:r>
              <a:rPr lang="ka-GE" sz="1800" dirty="0" smtClean="0">
                <a:latin typeface="Sylfaen" pitchFamily="18" charset="0"/>
              </a:rPr>
              <a:t>- </a:t>
            </a:r>
            <a:r>
              <a:rPr lang="en-US" sz="1800" dirty="0" smtClean="0">
                <a:latin typeface="Sylfaen" pitchFamily="18" charset="0"/>
              </a:rPr>
              <a:t> </a:t>
            </a:r>
            <a:r>
              <a:rPr lang="ka-GE" sz="1800" dirty="0" smtClean="0">
                <a:latin typeface="Sylfaen" pitchFamily="18" charset="0"/>
              </a:rPr>
              <a:t>წინასწარი შეფასებით </a:t>
            </a:r>
            <a:r>
              <a:rPr lang="ka-GE" sz="1800" dirty="0">
                <a:latin typeface="Sylfaen" pitchFamily="18" charset="0"/>
              </a:rPr>
              <a:t>კუმულაციური ეფექტი მოსალოდნელია არაორგანული მტვრის, მანგანუმის დიოქსიდის,აზოტის ორჟანგის,ნახშირბადის ოქსიდის და </a:t>
            </a:r>
            <a:r>
              <a:rPr lang="ka-GE" sz="1800" dirty="0" smtClean="0">
                <a:latin typeface="Sylfaen" pitchFamily="18" charset="0"/>
              </a:rPr>
              <a:t>ნახშირორჟანგისათვის,  აღნიშნული გათვალისწინებული </a:t>
            </a:r>
            <a:r>
              <a:rPr lang="ka-GE" sz="1800" dirty="0">
                <a:latin typeface="Sylfaen" pitchFamily="18" charset="0"/>
              </a:rPr>
              <a:t>იქნება </a:t>
            </a:r>
            <a:r>
              <a:rPr lang="ka-GE" sz="1800" dirty="0" smtClean="0">
                <a:latin typeface="Sylfaen" pitchFamily="18" charset="0"/>
              </a:rPr>
              <a:t> გზშ-ს ეტაპზე მავნე ნივთიერებათა განბნევის ანგარიშის დროს;</a:t>
            </a:r>
            <a:endParaRPr lang="en-US" sz="1800" dirty="0">
              <a:latin typeface="Sylfaen" pitchFamily="18" charset="0"/>
            </a:endParaRPr>
          </a:p>
          <a:p>
            <a:pPr lvl="1" algn="just"/>
            <a:r>
              <a:rPr lang="en-US" sz="1800" dirty="0">
                <a:latin typeface="Sylfaen" pitchFamily="18" charset="0"/>
              </a:rPr>
              <a:t>ხმაურის </a:t>
            </a:r>
            <a:r>
              <a:rPr lang="en-US" sz="1800" dirty="0" smtClean="0">
                <a:latin typeface="Sylfaen" pitchFamily="18" charset="0"/>
              </a:rPr>
              <a:t>გავრცელება</a:t>
            </a:r>
            <a:r>
              <a:rPr lang="ka-GE" sz="1800" dirty="0">
                <a:latin typeface="Sylfaen" pitchFamily="18" charset="0"/>
              </a:rPr>
              <a:t> </a:t>
            </a:r>
            <a:r>
              <a:rPr lang="ka-GE" sz="1800" dirty="0" smtClean="0">
                <a:latin typeface="Sylfaen" pitchFamily="18" charset="0"/>
              </a:rPr>
              <a:t>- გზშ-ს </a:t>
            </a:r>
            <a:r>
              <a:rPr lang="ka-GE" sz="1800" dirty="0">
                <a:latin typeface="Sylfaen" pitchFamily="18" charset="0"/>
              </a:rPr>
              <a:t>ანგარიშის შემუშავების პროცესში ჩატარდება ხმაურის დონეების გაზომვა  საპროექტო საწარმოს ტერიტორიის საზღვრებზე. გაანგარიშებული იქნება ხმაურის მოსალოდნელი დონეები საწარმოს ტერიტორიაზე და უახლოეს საცხოვრებელ სახლთან. საჭიროების შემთხვევაში   დაპროექტდება და  გამოყენებული იქნება ხმაურჩამხშობი და ხმაურსაიზოლაციო  საშუალებები</a:t>
            </a:r>
            <a:r>
              <a:rPr lang="en-US" sz="1800" dirty="0" smtClean="0">
                <a:latin typeface="Sylfaen" pitchFamily="18" charset="0"/>
              </a:rPr>
              <a:t>; </a:t>
            </a:r>
            <a:endParaRPr lang="en-US" sz="1800" dirty="0">
              <a:latin typeface="Sylfaen" pitchFamily="18" charset="0"/>
            </a:endParaRPr>
          </a:p>
          <a:p>
            <a:pPr lvl="1" algn="just"/>
            <a:r>
              <a:rPr lang="en-US" sz="1800" dirty="0">
                <a:latin typeface="Sylfaen" pitchFamily="18" charset="0"/>
              </a:rPr>
              <a:t>ზედაპირული წყლების </a:t>
            </a:r>
            <a:r>
              <a:rPr lang="en-US" sz="1800" dirty="0" smtClean="0">
                <a:latin typeface="Sylfaen" pitchFamily="18" charset="0"/>
              </a:rPr>
              <a:t>დაბინძურება</a:t>
            </a:r>
            <a:r>
              <a:rPr lang="ka-GE" sz="1800" dirty="0" smtClean="0">
                <a:latin typeface="Sylfaen" pitchFamily="18" charset="0"/>
              </a:rPr>
              <a:t> - </a:t>
            </a:r>
            <a:r>
              <a:rPr lang="ka-GE" sz="1800" dirty="0">
                <a:latin typeface="Sylfaen" pitchFamily="18" charset="0"/>
              </a:rPr>
              <a:t>საპროექტო საწარმოს მეზობელი ობიექტები შპს „ჯი თი ემ გრუპ“ და სასათბურე მეურნეობა ასევე სარგებლობენ მიწისქვეშა ჰორიზონტის ჭით. როგორც ზემოაღნიშნული ობიექტების წყალაღების ლიცენზიების გეოსაინფორმაციო პაკეტებშია აღნიშნული, წყალაღების ობიექტები განთავსებულია მიწისქვეშა ჰორიზონტის უხვი კვების რეჟიმის ზონაში, ამდენად  საწარმოს წყალაღება ვერ მოახდენს მნიშვნელოვან გავლენას წყალშემცველი ჰორიზონტის მდგომარეობაზე</a:t>
            </a:r>
            <a:r>
              <a:rPr lang="en-US" sz="1800" dirty="0" smtClean="0">
                <a:latin typeface="Sylfaen" pitchFamily="18" charset="0"/>
              </a:rPr>
              <a:t>; </a:t>
            </a:r>
            <a:endParaRPr lang="en-US" sz="1800" dirty="0">
              <a:latin typeface="Sylfaen" pitchFamily="18" charset="0"/>
            </a:endParaRPr>
          </a:p>
          <a:p>
            <a:pPr lvl="1" algn="just"/>
            <a:r>
              <a:rPr lang="en-US" sz="1800" dirty="0">
                <a:latin typeface="Sylfaen" pitchFamily="18" charset="0"/>
              </a:rPr>
              <a:t>საწარმოში </a:t>
            </a:r>
            <a:r>
              <a:rPr lang="en-US" sz="1800" dirty="0" err="1">
                <a:latin typeface="Sylfaen" pitchFamily="18" charset="0"/>
              </a:rPr>
              <a:t>წარმო</a:t>
            </a:r>
            <a:r>
              <a:rPr lang="ka-GE" sz="1800" dirty="0">
                <a:latin typeface="Sylfaen" pitchFamily="18" charset="0"/>
              </a:rPr>
              <a:t>ქ</a:t>
            </a:r>
            <a:r>
              <a:rPr lang="en-US" sz="1800" dirty="0">
                <a:latin typeface="Sylfaen" pitchFamily="18" charset="0"/>
              </a:rPr>
              <a:t>მნილი ნარჩენებით გარემოს </a:t>
            </a:r>
            <a:r>
              <a:rPr lang="en-US" sz="1800" dirty="0" smtClean="0">
                <a:latin typeface="Sylfaen" pitchFamily="18" charset="0"/>
              </a:rPr>
              <a:t>დაბინძურება</a:t>
            </a:r>
            <a:r>
              <a:rPr lang="ka-GE" sz="1800" dirty="0" smtClean="0">
                <a:latin typeface="Sylfaen" pitchFamily="18" charset="0"/>
              </a:rPr>
              <a:t> - </a:t>
            </a:r>
            <a:r>
              <a:rPr lang="en-US" sz="1800" dirty="0">
                <a:latin typeface="Sylfaen" pitchFamily="18" charset="0"/>
              </a:rPr>
              <a:t>აღნიშნული მოსალოდნელია, თუ  საპროექტო </a:t>
            </a:r>
            <a:r>
              <a:rPr lang="ka-GE" sz="1800" dirty="0">
                <a:latin typeface="Sylfaen" pitchFamily="18" charset="0"/>
              </a:rPr>
              <a:t>და </a:t>
            </a:r>
            <a:r>
              <a:rPr lang="en-US" sz="1800" dirty="0">
                <a:latin typeface="Sylfaen" pitchFamily="18" charset="0"/>
              </a:rPr>
              <a:t>უკვე არსებული  ობიექტებიდან მოხდება </a:t>
            </a:r>
            <a:r>
              <a:rPr lang="en-US" sz="1800" dirty="0" err="1">
                <a:latin typeface="Sylfaen" pitchFamily="18" charset="0"/>
              </a:rPr>
              <a:t>ტერიტორი</a:t>
            </a:r>
            <a:r>
              <a:rPr lang="ka-GE" sz="1800" dirty="0">
                <a:latin typeface="Sylfaen" pitchFamily="18" charset="0"/>
              </a:rPr>
              <a:t>აზე   </a:t>
            </a:r>
            <a:r>
              <a:rPr lang="en-US" sz="1800" dirty="0">
                <a:latin typeface="Sylfaen" pitchFamily="18" charset="0"/>
              </a:rPr>
              <a:t>ნარჩენების გაფანტვა, რაც ნარჩენების არასწორი მართვის შედეგია.</a:t>
            </a:r>
            <a:r>
              <a:rPr lang="en-US" sz="1800" dirty="0" smtClean="0">
                <a:latin typeface="Sylfaen" pitchFamily="18" charset="0"/>
              </a:rPr>
              <a:t>. </a:t>
            </a:r>
            <a:endParaRPr lang="ka-GE" sz="1800" dirty="0">
              <a:latin typeface="Sylfaen" pitchFamily="18" charset="0"/>
            </a:endParaRPr>
          </a:p>
          <a:p>
            <a:pPr lvl="1"/>
            <a:endParaRPr lang="en-US" sz="1400" dirty="0"/>
          </a:p>
        </p:txBody>
      </p:sp>
    </p:spTree>
    <p:extLst>
      <p:ext uri="{BB962C8B-B14F-4D97-AF65-F5344CB8AC3E}">
        <p14:creationId xmlns="" xmlns:p14="http://schemas.microsoft.com/office/powerpoint/2010/main" val="225162888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pattFill prst="wdUpDiag">
          <a:fgClr>
            <a:schemeClr val="accent4">
              <a:lumMod val="40000"/>
              <a:lumOff val="60000"/>
            </a:schemeClr>
          </a:fgClr>
          <a:bgClr>
            <a:schemeClr val="bg1"/>
          </a:bgClr>
        </a:patt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69471" y="560711"/>
            <a:ext cx="10842172" cy="1902790"/>
          </a:xfrm>
        </p:spPr>
        <p:txBody>
          <a:bodyPr>
            <a:normAutofit/>
          </a:bodyPr>
          <a:lstStyle/>
          <a:p>
            <a:pPr marL="742950" marR="0" lvl="1" indent="-285750" algn="l">
              <a:lnSpc>
                <a:spcPct val="115000"/>
              </a:lnSpc>
              <a:spcBef>
                <a:spcPts val="200"/>
              </a:spcBef>
              <a:spcAft>
                <a:spcPts val="0"/>
              </a:spcAft>
            </a:pPr>
            <a:r>
              <a:rPr lang="en-US" sz="1600" b="1" dirty="0">
                <a:ln w="22225">
                  <a:solidFill>
                    <a:schemeClr val="accent2"/>
                  </a:solidFill>
                  <a:prstDash val="solid"/>
                </a:ln>
                <a:solidFill>
                  <a:schemeClr val="accent2">
                    <a:lumMod val="40000"/>
                    <a:lumOff val="60000"/>
                  </a:schemeClr>
                </a:solidFill>
                <a:latin typeface="Sylfaen" pitchFamily="18" charset="0"/>
                <a:ea typeface="Times New Roman" panose="02020603050405020304" pitchFamily="18" charset="0"/>
                <a:cs typeface="Sylfaen" panose="010A0502050306030303" pitchFamily="18" charset="0"/>
              </a:rPr>
              <a:t>ადამიანების ჯანმრთელობა და </a:t>
            </a:r>
            <a:r>
              <a:rPr lang="en-US" sz="1600" b="1" dirty="0" smtClean="0">
                <a:ln w="22225">
                  <a:solidFill>
                    <a:schemeClr val="accent2"/>
                  </a:solidFill>
                  <a:prstDash val="solid"/>
                </a:ln>
                <a:solidFill>
                  <a:schemeClr val="accent2">
                    <a:lumMod val="40000"/>
                    <a:lumOff val="60000"/>
                  </a:schemeClr>
                </a:solidFill>
                <a:latin typeface="Sylfaen" pitchFamily="18" charset="0"/>
                <a:ea typeface="Times New Roman" panose="02020603050405020304" pitchFamily="18" charset="0"/>
                <a:cs typeface="Sylfaen" panose="010A0502050306030303" pitchFamily="18" charset="0"/>
              </a:rPr>
              <a:t>უსაფრთხოებ</a:t>
            </a:r>
            <a:r>
              <a:rPr lang="ka-GE" sz="1600" b="1" dirty="0" smtClean="0">
                <a:ln w="22225">
                  <a:solidFill>
                    <a:schemeClr val="accent2"/>
                  </a:solidFill>
                  <a:prstDash val="solid"/>
                </a:ln>
                <a:solidFill>
                  <a:schemeClr val="accent2">
                    <a:lumMod val="40000"/>
                    <a:lumOff val="60000"/>
                  </a:schemeClr>
                </a:solidFill>
                <a:latin typeface="Sylfaen" pitchFamily="18" charset="0"/>
                <a:ea typeface="Times New Roman" panose="02020603050405020304" pitchFamily="18" charset="0"/>
                <a:cs typeface="Sylfaen" panose="010A0502050306030303" pitchFamily="18" charset="0"/>
              </a:rPr>
              <a:t>ა</a:t>
            </a:r>
            <a:r>
              <a:rPr lang="ka-GE" sz="1400" b="1" dirty="0" smtClean="0">
                <a:ln w="22225">
                  <a:solidFill>
                    <a:schemeClr val="accent2"/>
                  </a:solidFill>
                  <a:prstDash val="solid"/>
                </a:ln>
                <a:solidFill>
                  <a:schemeClr val="accent2">
                    <a:lumMod val="40000"/>
                    <a:lumOff val="60000"/>
                  </a:schemeClr>
                </a:solidFill>
                <a:latin typeface="Sylfaen" pitchFamily="18" charset="0"/>
                <a:ea typeface="Times New Roman" panose="02020603050405020304" pitchFamily="18" charset="0"/>
                <a:cs typeface="Sylfaen" panose="010A0502050306030303" pitchFamily="18" charset="0"/>
              </a:rPr>
              <a:t/>
            </a:r>
            <a:br>
              <a:rPr lang="ka-GE" sz="1400" b="1" dirty="0" smtClean="0">
                <a:ln w="22225">
                  <a:solidFill>
                    <a:schemeClr val="accent2"/>
                  </a:solidFill>
                  <a:prstDash val="solid"/>
                </a:ln>
                <a:solidFill>
                  <a:schemeClr val="accent2">
                    <a:lumMod val="40000"/>
                    <a:lumOff val="60000"/>
                  </a:schemeClr>
                </a:solidFill>
                <a:latin typeface="Sylfaen" pitchFamily="18" charset="0"/>
                <a:ea typeface="Times New Roman" panose="02020603050405020304" pitchFamily="18" charset="0"/>
                <a:cs typeface="Sylfaen" panose="010A0502050306030303" pitchFamily="18" charset="0"/>
              </a:rPr>
            </a:br>
            <a:r>
              <a:rPr lang="ka-GE" sz="1200" dirty="0" smtClean="0"/>
              <a:t>საწარმოს </a:t>
            </a:r>
            <a:r>
              <a:rPr lang="ka-GE" sz="1200" dirty="0"/>
              <a:t>როგორც მშენებლობა, ისე ექსპლუატაცია შედის მომეტებული საფრთხის </a:t>
            </a:r>
            <a:r>
              <a:rPr lang="ka-GE" sz="1200" b="1" dirty="0"/>
              <a:t> </a:t>
            </a:r>
            <a:r>
              <a:rPr lang="ka-GE" sz="1200" dirty="0"/>
              <a:t>შემცველი მძიმე, მავნე და საშიშპირობებიანი სამუშაოების ჩამონათვალში, ამიტომ მნიშვნელოვანია ადამიანის </a:t>
            </a:r>
            <a:r>
              <a:rPr lang="ka-GE" sz="1200" dirty="0" smtClean="0"/>
              <a:t>ჯანმრთელობისა </a:t>
            </a:r>
            <a:r>
              <a:rPr lang="ka-GE" sz="1200" dirty="0"/>
              <a:t>და უსაფრთხოების უზრუნველსაყოფის განსაკუთრებული ზომების </a:t>
            </a:r>
            <a:r>
              <a:rPr lang="ka-GE" sz="1200" dirty="0" smtClean="0"/>
              <a:t>მიღება</a:t>
            </a:r>
            <a:r>
              <a:rPr lang="ka-GE" sz="1200" dirty="0"/>
              <a:t/>
            </a:r>
            <a:br>
              <a:rPr lang="ka-GE" sz="1200" dirty="0"/>
            </a:br>
            <a:r>
              <a:rPr lang="en-US" sz="1200" dirty="0"/>
              <a:t>ადამიანთა ჯანმრთელობაზე პირდაპირი ზემოქმედების პრევენციის მიზნით მნიშვნელოვანია უსაფრთხოების ნორმების მკაცრი დაცვა და მუდმივი </a:t>
            </a:r>
            <a:r>
              <a:rPr lang="ka-GE" sz="1200" dirty="0" smtClean="0"/>
              <a:t>ზედამხედველობა</a:t>
            </a:r>
            <a:br>
              <a:rPr lang="ka-GE" sz="1200" dirty="0" smtClean="0"/>
            </a:br>
            <a:r>
              <a:rPr lang="ka-GE" sz="1600"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ზემოქმედების შეჯამება</a:t>
            </a:r>
            <a:endParaRPr lang="en-US"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ndParaRPr>
          </a:p>
        </p:txBody>
      </p:sp>
      <p:graphicFrame>
        <p:nvGraphicFramePr>
          <p:cNvPr id="4" name="Content Placeholder 3"/>
          <p:cNvGraphicFramePr>
            <a:graphicFrameLocks noGrp="1"/>
          </p:cNvGraphicFramePr>
          <p:nvPr>
            <p:ph idx="1"/>
            <p:extLst>
              <p:ext uri="{D42A27DB-BD31-4B8C-83A1-F6EECF244321}">
                <p14:modId xmlns="" xmlns:p14="http://schemas.microsoft.com/office/powerpoint/2010/main" val="1006595731"/>
              </p:ext>
            </p:extLst>
          </p:nvPr>
        </p:nvGraphicFramePr>
        <p:xfrm>
          <a:off x="634701" y="2409712"/>
          <a:ext cx="10919012" cy="3861992"/>
        </p:xfrm>
        <a:graphic>
          <a:graphicData uri="http://schemas.openxmlformats.org/drawingml/2006/table">
            <a:tbl>
              <a:tblPr firstRow="1" bandRow="1">
                <a:tableStyleId>{5C22544A-7EE6-4342-B048-85BDC9FD1C3A}</a:tableStyleId>
              </a:tblPr>
              <a:tblGrid>
                <a:gridCol w="2616953"/>
                <a:gridCol w="4342126"/>
                <a:gridCol w="320263"/>
                <a:gridCol w="3639670"/>
              </a:tblGrid>
              <a:tr h="278402">
                <a:tc>
                  <a:txBody>
                    <a:bodyPr/>
                    <a:lstStyle/>
                    <a:p>
                      <a:pPr marL="0" marR="0" algn="ctr">
                        <a:lnSpc>
                          <a:spcPct val="115000"/>
                        </a:lnSpc>
                        <a:spcBef>
                          <a:spcPts val="0"/>
                        </a:spcBef>
                        <a:spcAft>
                          <a:spcPts val="1000"/>
                        </a:spcAft>
                      </a:pPr>
                      <a:r>
                        <a:rPr lang="en-US" sz="1000" b="1" dirty="0">
                          <a:effectLst/>
                          <a:latin typeface="Calibri" panose="020F0502020204030204" pitchFamily="34" charset="0"/>
                          <a:ea typeface="Calibri" panose="020F0502020204030204" pitchFamily="34" charset="0"/>
                          <a:cs typeface="Times New Roman" panose="02020603050405020304" pitchFamily="18" charset="0"/>
                        </a:rPr>
                        <a: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1000" b="1" dirty="0">
                          <a:effectLst/>
                          <a:latin typeface="Sylfaen" panose="010A0502050306030303" pitchFamily="18" charset="0"/>
                          <a:ea typeface="Calibri" panose="020F0502020204030204" pitchFamily="34" charset="0"/>
                          <a:cs typeface="Sylfaen" panose="010A0502050306030303" pitchFamily="18" charset="0"/>
                        </a:rPr>
                        <a:t>გარემოს</a:t>
                      </a:r>
                      <a:r>
                        <a:rPr lang="en-US" sz="1000" b="1" dirty="0">
                          <a:effectLst/>
                          <a:latin typeface="Calibri" panose="020F0502020204030204" pitchFamily="34" charset="0"/>
                          <a:ea typeface="Calibri" panose="020F0502020204030204" pitchFamily="34" charset="0"/>
                          <a:cs typeface="Times New Roman" panose="02020603050405020304" pitchFamily="18" charset="0"/>
                        </a:rPr>
                        <a:t> </a:t>
                      </a:r>
                      <a:r>
                        <a:rPr lang="en-US" sz="1000" b="1" dirty="0">
                          <a:effectLst/>
                          <a:latin typeface="Sylfaen" panose="010A0502050306030303" pitchFamily="18" charset="0"/>
                          <a:ea typeface="Calibri" panose="020F0502020204030204" pitchFamily="34" charset="0"/>
                          <a:cs typeface="Sylfaen" panose="010A0502050306030303" pitchFamily="18" charset="0"/>
                        </a:rPr>
                        <a:t>კომპონენტები</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gridSpan="2">
                  <a:txBody>
                    <a:bodyPr/>
                    <a:lstStyle/>
                    <a:p>
                      <a:pPr marL="0" marR="0" algn="ctr">
                        <a:lnSpc>
                          <a:spcPct val="115000"/>
                        </a:lnSpc>
                        <a:spcBef>
                          <a:spcPts val="0"/>
                        </a:spcBef>
                        <a:spcAft>
                          <a:spcPts val="1000"/>
                        </a:spcAft>
                      </a:pPr>
                      <a:r>
                        <a:rPr lang="ka-GE" sz="1000" b="1" dirty="0">
                          <a:effectLst/>
                          <a:latin typeface="Sylfaen" panose="010A0502050306030303" pitchFamily="18" charset="0"/>
                          <a:ea typeface="Calibri" panose="020F0502020204030204" pitchFamily="34" charset="0"/>
                          <a:cs typeface="Sylfaen" panose="010A0502050306030303" pitchFamily="18" charset="0"/>
                        </a:rPr>
                        <a:t>ზემოქმედების</a:t>
                      </a:r>
                      <a:r>
                        <a:rPr lang="ka-GE" sz="1000" b="1" dirty="0">
                          <a:effectLst/>
                          <a:latin typeface="Calibri" panose="020F0502020204030204" pitchFamily="34" charset="0"/>
                          <a:ea typeface="Calibri" panose="020F0502020204030204" pitchFamily="34" charset="0"/>
                          <a:cs typeface="Times New Roman" panose="02020603050405020304" pitchFamily="18" charset="0"/>
                        </a:rPr>
                        <a:t> </a:t>
                      </a:r>
                      <a:r>
                        <a:rPr lang="ka-GE" sz="1000" b="1" dirty="0">
                          <a:effectLst/>
                          <a:latin typeface="Sylfaen" panose="010A0502050306030303" pitchFamily="18" charset="0"/>
                          <a:ea typeface="Calibri" panose="020F0502020204030204" pitchFamily="34" charset="0"/>
                          <a:cs typeface="Times New Roman" panose="02020603050405020304" pitchFamily="18" charset="0"/>
                        </a:rPr>
                        <a:t>ტიპი, </a:t>
                      </a:r>
                      <a:r>
                        <a:rPr lang="en-US" sz="1000" b="1" dirty="0" err="1">
                          <a:effectLst/>
                          <a:latin typeface="Sylfaen" panose="010A0502050306030303" pitchFamily="18" charset="0"/>
                          <a:ea typeface="Calibri" panose="020F0502020204030204" pitchFamily="34" charset="0"/>
                          <a:cs typeface="Sylfaen" panose="010A0502050306030303" pitchFamily="18" charset="0"/>
                        </a:rPr>
                        <a:t>მასშტაბ</a:t>
                      </a:r>
                      <a:r>
                        <a:rPr lang="ka-GE" sz="1000" b="1" dirty="0">
                          <a:effectLst/>
                          <a:latin typeface="Sylfaen" panose="010A0502050306030303" pitchFamily="18" charset="0"/>
                          <a:ea typeface="Calibri" panose="020F0502020204030204" pitchFamily="34" charset="0"/>
                          <a:cs typeface="Sylfaen" panose="010A0502050306030303" pitchFamily="18" charset="0"/>
                        </a:rPr>
                        <a:t>ი და ხარისხი</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pPr marL="0" marR="0" algn="ctr">
                        <a:lnSpc>
                          <a:spcPct val="115000"/>
                        </a:lnSpc>
                        <a:spcBef>
                          <a:spcPts val="0"/>
                        </a:spcBef>
                        <a:spcAft>
                          <a:spcPts val="1000"/>
                        </a:spcAft>
                      </a:pP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278402">
                <a:tc>
                  <a:txBody>
                    <a:bodyPr/>
                    <a:lstStyle/>
                    <a:p>
                      <a:pPr marL="0" marR="0" algn="ctr">
                        <a:lnSpc>
                          <a:spcPct val="107000"/>
                        </a:lnSpc>
                        <a:spcBef>
                          <a:spcPts val="0"/>
                        </a:spcBef>
                        <a:spcAft>
                          <a:spcPts val="0"/>
                        </a:spcAft>
                      </a:pPr>
                      <a:r>
                        <a:rPr lang="ka-GE" sz="10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1</a:t>
                      </a:r>
                      <a:endParaRPr lang="en-US" sz="11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gridSpan="3">
                  <a:txBody>
                    <a:bodyPr/>
                    <a:lstStyle/>
                    <a:p>
                      <a:pPr marL="0" marR="0">
                        <a:lnSpc>
                          <a:spcPct val="107000"/>
                        </a:lnSpc>
                        <a:spcBef>
                          <a:spcPts val="0"/>
                        </a:spcBef>
                        <a:spcAft>
                          <a:spcPts val="0"/>
                        </a:spcAft>
                      </a:pPr>
                      <a:r>
                        <a:rPr lang="ka-GE" sz="1000" b="1" dirty="0">
                          <a:solidFill>
                            <a:srgbClr val="C00000"/>
                          </a:solidFill>
                          <a:effectLst/>
                          <a:latin typeface="Sylfaen" panose="010A0502050306030303" pitchFamily="18" charset="0"/>
                          <a:ea typeface="Calibri" panose="020F0502020204030204" pitchFamily="34" charset="0"/>
                          <a:cs typeface="Sylfaen" panose="010A0502050306030303" pitchFamily="18" charset="0"/>
                        </a:rPr>
                        <a:t>ბუნებრივი გარემო </a:t>
                      </a:r>
                      <a:endParaRPr lang="en-US" sz="11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n-US"/>
                    </a:p>
                  </a:txBody>
                  <a:tcPr/>
                </a:tc>
                <a:tc hMerge="1">
                  <a:txBody>
                    <a:bodyPr/>
                    <a:lstStyle/>
                    <a:p>
                      <a:endParaRPr lang="en-US"/>
                    </a:p>
                  </a:txBody>
                  <a:tcPr/>
                </a:tc>
              </a:tr>
              <a:tr h="278402">
                <a:tc>
                  <a:txBody>
                    <a:bodyPr/>
                    <a:lstStyle/>
                    <a:p>
                      <a:pPr marL="0" marR="0" algn="ctr">
                        <a:lnSpc>
                          <a:spcPct val="107000"/>
                        </a:lnSpc>
                        <a:spcBef>
                          <a:spcPts val="0"/>
                        </a:spcBef>
                        <a:spcAft>
                          <a:spcPts val="1000"/>
                        </a:spcAft>
                      </a:pPr>
                      <a:r>
                        <a:rPr lang="ka-GE" sz="1000">
                          <a:effectLst/>
                          <a:latin typeface="Sylfaen" panose="010A0502050306030303" pitchFamily="18" charset="0"/>
                          <a:ea typeface="Calibri" panose="020F0502020204030204" pitchFamily="34" charset="0"/>
                          <a:cs typeface="Times New Roman" panose="02020603050405020304" pitchFamily="18" charset="0"/>
                        </a:rPr>
                        <a:t>1.1.</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gridSpan="2">
                  <a:txBody>
                    <a:bodyPr/>
                    <a:lstStyle/>
                    <a:p>
                      <a:pPr marL="0" marR="0">
                        <a:lnSpc>
                          <a:spcPct val="107000"/>
                        </a:lnSpc>
                        <a:spcBef>
                          <a:spcPts val="0"/>
                        </a:spcBef>
                        <a:spcAft>
                          <a:spcPts val="1000"/>
                        </a:spcAft>
                      </a:pPr>
                      <a:r>
                        <a:rPr lang="en-US" sz="1000" dirty="0">
                          <a:effectLst/>
                          <a:latin typeface="Sylfaen" panose="010A0502050306030303" pitchFamily="18" charset="0"/>
                          <a:ea typeface="Calibri" panose="020F0502020204030204" pitchFamily="34" charset="0"/>
                          <a:cs typeface="Sylfaen" panose="010A0502050306030303" pitchFamily="18" charset="0"/>
                        </a:rPr>
                        <a:t>ატმოსფერული</a:t>
                      </a:r>
                      <a:r>
                        <a:rPr lang="en-US" sz="1000" dirty="0">
                          <a:effectLst/>
                          <a:latin typeface="Calibri" panose="020F0502020204030204" pitchFamily="34" charset="0"/>
                          <a:ea typeface="Calibri" panose="020F0502020204030204" pitchFamily="34" charset="0"/>
                          <a:cs typeface="Times New Roman" panose="02020603050405020304" pitchFamily="18" charset="0"/>
                        </a:rPr>
                        <a:t> </a:t>
                      </a:r>
                      <a:r>
                        <a:rPr lang="en-US" sz="1000" dirty="0">
                          <a:effectLst/>
                          <a:latin typeface="Sylfaen" panose="010A0502050306030303" pitchFamily="18" charset="0"/>
                          <a:ea typeface="Calibri" panose="020F0502020204030204" pitchFamily="34" charset="0"/>
                          <a:cs typeface="Sylfaen" panose="010A0502050306030303" pitchFamily="18" charset="0"/>
                        </a:rPr>
                        <a:t>ჰაერი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n-US"/>
                    </a:p>
                  </a:txBody>
                  <a:tcPr/>
                </a:tc>
                <a:tc>
                  <a:txBody>
                    <a:bodyPr/>
                    <a:lstStyle/>
                    <a:p>
                      <a:pPr marL="0" marR="0">
                        <a:lnSpc>
                          <a:spcPct val="107000"/>
                        </a:lnSpc>
                        <a:spcBef>
                          <a:spcPts val="0"/>
                        </a:spcBef>
                        <a:spcAft>
                          <a:spcPts val="1000"/>
                        </a:spcAft>
                      </a:pPr>
                      <a:r>
                        <a:rPr lang="ka-GE" sz="1000">
                          <a:effectLst/>
                          <a:latin typeface="Sylfaen" panose="010A0502050306030303" pitchFamily="18" charset="0"/>
                          <a:ea typeface="Calibri" panose="020F0502020204030204" pitchFamily="34" charset="0"/>
                          <a:cs typeface="Times New Roman" panose="02020603050405020304" pitchFamily="18" charset="0"/>
                        </a:rPr>
                        <a:t>საშუალო  უარყოფითი</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278402">
                <a:tc>
                  <a:txBody>
                    <a:bodyPr/>
                    <a:lstStyle/>
                    <a:p>
                      <a:pPr marL="0" marR="0" algn="ctr">
                        <a:lnSpc>
                          <a:spcPct val="107000"/>
                        </a:lnSpc>
                        <a:spcBef>
                          <a:spcPts val="0"/>
                        </a:spcBef>
                        <a:spcAft>
                          <a:spcPts val="1000"/>
                        </a:spcAft>
                      </a:pPr>
                      <a:r>
                        <a:rPr lang="ka-GE" sz="1000">
                          <a:effectLst/>
                          <a:latin typeface="Sylfaen" panose="010A0502050306030303" pitchFamily="18" charset="0"/>
                          <a:ea typeface="Calibri" panose="020F0502020204030204" pitchFamily="34" charset="0"/>
                          <a:cs typeface="Times New Roman" panose="02020603050405020304" pitchFamily="18" charset="0"/>
                        </a:rPr>
                        <a:t>1.2.</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gridSpan="2">
                  <a:txBody>
                    <a:bodyPr/>
                    <a:lstStyle/>
                    <a:p>
                      <a:pPr marL="0" marR="0">
                        <a:lnSpc>
                          <a:spcPct val="107000"/>
                        </a:lnSpc>
                        <a:spcBef>
                          <a:spcPts val="0"/>
                        </a:spcBef>
                        <a:spcAft>
                          <a:spcPts val="1000"/>
                        </a:spcAft>
                      </a:pPr>
                      <a:r>
                        <a:rPr lang="en-US" sz="1000" dirty="0">
                          <a:effectLst/>
                          <a:latin typeface="Sylfaen" panose="010A0502050306030303" pitchFamily="18" charset="0"/>
                          <a:ea typeface="Calibri" panose="020F0502020204030204" pitchFamily="34" charset="0"/>
                          <a:cs typeface="Sylfaen" panose="010A0502050306030303" pitchFamily="18" charset="0"/>
                        </a:rPr>
                        <a:t>ფლორა</a:t>
                      </a:r>
                      <a:r>
                        <a:rPr lang="en-US" sz="1000" dirty="0">
                          <a:effectLst/>
                          <a:latin typeface="Calibri" panose="020F0502020204030204" pitchFamily="34" charset="0"/>
                          <a:ea typeface="Calibri" panose="020F0502020204030204" pitchFamily="34" charset="0"/>
                          <a:cs typeface="Times New Roman" panose="02020603050405020304" pitchFamily="18" charset="0"/>
                        </a:rPr>
                        <a:t> </a:t>
                      </a:r>
                      <a:r>
                        <a:rPr lang="en-US" sz="1000" dirty="0">
                          <a:effectLst/>
                          <a:latin typeface="Sylfaen" panose="010A0502050306030303" pitchFamily="18" charset="0"/>
                          <a:ea typeface="Calibri" panose="020F0502020204030204" pitchFamily="34" charset="0"/>
                          <a:cs typeface="Sylfaen" panose="010A0502050306030303" pitchFamily="18" charset="0"/>
                        </a:rPr>
                        <a:t>და</a:t>
                      </a:r>
                      <a:r>
                        <a:rPr lang="en-US" sz="1000" dirty="0">
                          <a:effectLst/>
                          <a:latin typeface="Calibri" panose="020F0502020204030204" pitchFamily="34" charset="0"/>
                          <a:ea typeface="Calibri" panose="020F0502020204030204" pitchFamily="34" charset="0"/>
                          <a:cs typeface="Times New Roman" panose="02020603050405020304" pitchFamily="18" charset="0"/>
                        </a:rPr>
                        <a:t> </a:t>
                      </a:r>
                      <a:r>
                        <a:rPr lang="en-US" sz="1000" dirty="0">
                          <a:effectLst/>
                          <a:latin typeface="Sylfaen" panose="010A0502050306030303" pitchFamily="18" charset="0"/>
                          <a:ea typeface="Calibri" panose="020F0502020204030204" pitchFamily="34" charset="0"/>
                          <a:cs typeface="Sylfaen" panose="010A0502050306030303" pitchFamily="18" charset="0"/>
                        </a:rPr>
                        <a:t>ფაუნა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n-US"/>
                    </a:p>
                  </a:txBody>
                  <a:tcPr/>
                </a:tc>
                <a:tc>
                  <a:txBody>
                    <a:bodyPr/>
                    <a:lstStyle/>
                    <a:p>
                      <a:pPr marL="0" marR="0">
                        <a:lnSpc>
                          <a:spcPct val="107000"/>
                        </a:lnSpc>
                        <a:spcBef>
                          <a:spcPts val="0"/>
                        </a:spcBef>
                        <a:spcAft>
                          <a:spcPts val="1000"/>
                        </a:spcAft>
                      </a:pPr>
                      <a:r>
                        <a:rPr lang="ka-GE" sz="1000">
                          <a:effectLst/>
                          <a:latin typeface="Sylfaen" panose="010A0502050306030303" pitchFamily="18" charset="0"/>
                          <a:ea typeface="Calibri" panose="020F0502020204030204" pitchFamily="34" charset="0"/>
                          <a:cs typeface="Times New Roman" panose="02020603050405020304" pitchFamily="18" charset="0"/>
                        </a:rPr>
                        <a:t>არაა მოსალოდნელი</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278402">
                <a:tc>
                  <a:txBody>
                    <a:bodyPr/>
                    <a:lstStyle/>
                    <a:p>
                      <a:pPr marL="0" marR="0" algn="ctr">
                        <a:lnSpc>
                          <a:spcPct val="107000"/>
                        </a:lnSpc>
                        <a:spcBef>
                          <a:spcPts val="0"/>
                        </a:spcBef>
                        <a:spcAft>
                          <a:spcPts val="1000"/>
                        </a:spcAft>
                      </a:pPr>
                      <a:r>
                        <a:rPr lang="ka-GE" sz="1000">
                          <a:effectLst/>
                          <a:latin typeface="Sylfaen" panose="010A0502050306030303" pitchFamily="18" charset="0"/>
                          <a:ea typeface="Calibri" panose="020F0502020204030204" pitchFamily="34" charset="0"/>
                          <a:cs typeface="Times New Roman" panose="02020603050405020304" pitchFamily="18" charset="0"/>
                        </a:rPr>
                        <a:t>1.3.</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gridSpan="2">
                  <a:txBody>
                    <a:bodyPr/>
                    <a:lstStyle/>
                    <a:p>
                      <a:pPr marL="0" marR="0">
                        <a:lnSpc>
                          <a:spcPct val="107000"/>
                        </a:lnSpc>
                        <a:spcBef>
                          <a:spcPts val="0"/>
                        </a:spcBef>
                        <a:spcAft>
                          <a:spcPts val="1000"/>
                        </a:spcAft>
                      </a:pPr>
                      <a:r>
                        <a:rPr lang="en-US" sz="1000" dirty="0">
                          <a:effectLst/>
                          <a:latin typeface="Sylfaen" panose="010A0502050306030303" pitchFamily="18" charset="0"/>
                          <a:ea typeface="Calibri" panose="020F0502020204030204" pitchFamily="34" charset="0"/>
                          <a:cs typeface="Sylfaen" panose="010A0502050306030303" pitchFamily="18" charset="0"/>
                        </a:rPr>
                        <a:t>ნიადაგი</a:t>
                      </a:r>
                      <a:r>
                        <a:rPr lang="ka-GE" sz="1000" dirty="0">
                          <a:effectLst/>
                          <a:latin typeface="Sylfaen" panose="010A0502050306030303" pitchFamily="18" charset="0"/>
                          <a:ea typeface="Calibri" panose="020F0502020204030204" pitchFamily="34" charset="0"/>
                          <a:cs typeface="Sylfaen" panose="010A0502050306030303"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n-US"/>
                    </a:p>
                  </a:txBody>
                  <a:tcPr/>
                </a:tc>
                <a:tc>
                  <a:txBody>
                    <a:bodyPr/>
                    <a:lstStyle/>
                    <a:p>
                      <a:pPr marL="0" marR="0">
                        <a:lnSpc>
                          <a:spcPct val="107000"/>
                        </a:lnSpc>
                        <a:spcBef>
                          <a:spcPts val="0"/>
                        </a:spcBef>
                        <a:spcAft>
                          <a:spcPts val="1000"/>
                        </a:spcAft>
                      </a:pPr>
                      <a:r>
                        <a:rPr lang="ka-GE" sz="1000">
                          <a:effectLst/>
                          <a:latin typeface="Sylfaen" panose="010A0502050306030303" pitchFamily="18" charset="0"/>
                          <a:ea typeface="Calibri" panose="020F0502020204030204" pitchFamily="34" charset="0"/>
                          <a:cs typeface="Times New Roman" panose="02020603050405020304" pitchFamily="18" charset="0"/>
                        </a:rPr>
                        <a:t> არაა მოსალოდნელი</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278402">
                <a:tc>
                  <a:txBody>
                    <a:bodyPr/>
                    <a:lstStyle/>
                    <a:p>
                      <a:pPr marL="0" marR="0" algn="ctr">
                        <a:lnSpc>
                          <a:spcPct val="107000"/>
                        </a:lnSpc>
                        <a:spcBef>
                          <a:spcPts val="0"/>
                        </a:spcBef>
                        <a:spcAft>
                          <a:spcPts val="1000"/>
                        </a:spcAft>
                      </a:pPr>
                      <a:r>
                        <a:rPr lang="ka-GE" sz="1000">
                          <a:effectLst/>
                          <a:latin typeface="Sylfaen" panose="010A0502050306030303" pitchFamily="18" charset="0"/>
                          <a:ea typeface="Calibri" panose="020F0502020204030204" pitchFamily="34" charset="0"/>
                          <a:cs typeface="Times New Roman" panose="02020603050405020304" pitchFamily="18" charset="0"/>
                        </a:rPr>
                        <a:t>1.4.</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gridSpan="2">
                  <a:txBody>
                    <a:bodyPr/>
                    <a:lstStyle/>
                    <a:p>
                      <a:pPr marL="0" marR="0">
                        <a:lnSpc>
                          <a:spcPct val="107000"/>
                        </a:lnSpc>
                        <a:spcBef>
                          <a:spcPts val="0"/>
                        </a:spcBef>
                        <a:spcAft>
                          <a:spcPts val="1000"/>
                        </a:spcAft>
                      </a:pPr>
                      <a:r>
                        <a:rPr lang="en-US" sz="1000" dirty="0">
                          <a:effectLst/>
                          <a:latin typeface="Sylfaen" panose="010A0502050306030303" pitchFamily="18" charset="0"/>
                          <a:ea typeface="Calibri" panose="020F0502020204030204" pitchFamily="34" charset="0"/>
                          <a:cs typeface="Sylfaen" panose="010A0502050306030303" pitchFamily="18" charset="0"/>
                        </a:rPr>
                        <a:t>გრუნტის</a:t>
                      </a:r>
                      <a:r>
                        <a:rPr lang="en-US" sz="1000" dirty="0">
                          <a:effectLst/>
                          <a:latin typeface="Calibri" panose="020F0502020204030204" pitchFamily="34" charset="0"/>
                          <a:ea typeface="Calibri" panose="020F0502020204030204" pitchFamily="34" charset="0"/>
                          <a:cs typeface="Times New Roman" panose="02020603050405020304" pitchFamily="18" charset="0"/>
                        </a:rPr>
                        <a:t> </a:t>
                      </a:r>
                      <a:r>
                        <a:rPr lang="en-US" sz="1000" dirty="0">
                          <a:effectLst/>
                          <a:latin typeface="Sylfaen" panose="010A0502050306030303" pitchFamily="18" charset="0"/>
                          <a:ea typeface="Calibri" panose="020F0502020204030204" pitchFamily="34" charset="0"/>
                          <a:cs typeface="Sylfaen" panose="010A0502050306030303" pitchFamily="18" charset="0"/>
                        </a:rPr>
                        <a:t>წყლები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n-US"/>
                    </a:p>
                  </a:txBody>
                  <a:tcPr/>
                </a:tc>
                <a:tc>
                  <a:txBody>
                    <a:bodyPr/>
                    <a:lstStyle/>
                    <a:p>
                      <a:pPr marL="0" marR="0">
                        <a:lnSpc>
                          <a:spcPct val="107000"/>
                        </a:lnSpc>
                        <a:spcBef>
                          <a:spcPts val="0"/>
                        </a:spcBef>
                        <a:spcAft>
                          <a:spcPts val="1000"/>
                        </a:spcAft>
                      </a:pPr>
                      <a:r>
                        <a:rPr lang="en-US" sz="1000" dirty="0">
                          <a:effectLst/>
                          <a:latin typeface="Sylfaen" panose="010A0502050306030303" pitchFamily="18" charset="0"/>
                          <a:ea typeface="Calibri" panose="020F0502020204030204" pitchFamily="34" charset="0"/>
                          <a:cs typeface="Sylfaen" panose="010A0502050306030303" pitchFamily="18" charset="0"/>
                        </a:rPr>
                        <a:t>დაბალი უარყოფითი</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278402">
                <a:tc>
                  <a:txBody>
                    <a:bodyPr/>
                    <a:lstStyle/>
                    <a:p>
                      <a:pPr marL="0" marR="0" algn="ctr">
                        <a:lnSpc>
                          <a:spcPct val="107000"/>
                        </a:lnSpc>
                        <a:spcBef>
                          <a:spcPts val="0"/>
                        </a:spcBef>
                        <a:spcAft>
                          <a:spcPts val="1000"/>
                        </a:spcAft>
                      </a:pPr>
                      <a:r>
                        <a:rPr lang="ka-GE" sz="1000" dirty="0">
                          <a:effectLst/>
                          <a:latin typeface="Sylfaen" panose="010A0502050306030303" pitchFamily="18" charset="0"/>
                          <a:ea typeface="Calibri" panose="020F0502020204030204" pitchFamily="34" charset="0"/>
                          <a:cs typeface="Times New Roman" panose="02020603050405020304" pitchFamily="18" charset="0"/>
                        </a:rPr>
                        <a:t>1.5.</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gridSpan="2">
                  <a:txBody>
                    <a:bodyPr/>
                    <a:lstStyle/>
                    <a:p>
                      <a:pPr marL="0" marR="0">
                        <a:lnSpc>
                          <a:spcPct val="107000"/>
                        </a:lnSpc>
                        <a:spcBef>
                          <a:spcPts val="0"/>
                        </a:spcBef>
                        <a:spcAft>
                          <a:spcPts val="1000"/>
                        </a:spcAft>
                      </a:pPr>
                      <a:r>
                        <a:rPr lang="en-US" sz="1000" dirty="0">
                          <a:effectLst/>
                          <a:latin typeface="Sylfaen" panose="010A0502050306030303" pitchFamily="18" charset="0"/>
                          <a:ea typeface="Calibri" panose="020F0502020204030204" pitchFamily="34" charset="0"/>
                          <a:cs typeface="Sylfaen" panose="010A0502050306030303" pitchFamily="18" charset="0"/>
                        </a:rPr>
                        <a:t>ბუნებრივი</a:t>
                      </a:r>
                      <a:r>
                        <a:rPr lang="en-US" sz="1000" dirty="0">
                          <a:effectLst/>
                          <a:latin typeface="Calibri" panose="020F0502020204030204" pitchFamily="34" charset="0"/>
                          <a:ea typeface="Calibri" panose="020F0502020204030204" pitchFamily="34" charset="0"/>
                          <a:cs typeface="Times New Roman" panose="02020603050405020304" pitchFamily="18" charset="0"/>
                        </a:rPr>
                        <a:t> </a:t>
                      </a:r>
                      <a:r>
                        <a:rPr lang="en-US" sz="1000" dirty="0">
                          <a:effectLst/>
                          <a:latin typeface="Sylfaen" panose="010A0502050306030303" pitchFamily="18" charset="0"/>
                          <a:ea typeface="Calibri" panose="020F0502020204030204" pitchFamily="34" charset="0"/>
                          <a:cs typeface="Sylfaen" panose="010A0502050306030303" pitchFamily="18" charset="0"/>
                        </a:rPr>
                        <a:t>ლანდშაფტები</a:t>
                      </a:r>
                      <a:r>
                        <a:rPr lang="ka-GE" sz="1000" dirty="0">
                          <a:effectLst/>
                          <a:latin typeface="Sylfaen" panose="010A0502050306030303" pitchFamily="18" charset="0"/>
                          <a:ea typeface="Calibri" panose="020F0502020204030204" pitchFamily="34" charset="0"/>
                          <a:cs typeface="Sylfaen" panose="010A0502050306030303"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n-US"/>
                    </a:p>
                  </a:txBody>
                  <a:tcPr/>
                </a:tc>
                <a:tc>
                  <a:txBody>
                    <a:bodyPr/>
                    <a:lstStyle/>
                    <a:p>
                      <a:pPr marL="0" marR="0">
                        <a:lnSpc>
                          <a:spcPct val="107000"/>
                        </a:lnSpc>
                        <a:spcBef>
                          <a:spcPts val="0"/>
                        </a:spcBef>
                        <a:spcAft>
                          <a:spcPts val="1000"/>
                        </a:spcAft>
                      </a:pPr>
                      <a:r>
                        <a:rPr lang="en-US" sz="1000" dirty="0">
                          <a:effectLst/>
                          <a:latin typeface="Sylfaen" panose="010A0502050306030303" pitchFamily="18" charset="0"/>
                          <a:ea typeface="Calibri" panose="020F0502020204030204" pitchFamily="34" charset="0"/>
                          <a:cs typeface="Sylfaen" panose="010A0502050306030303" pitchFamily="18" charset="0"/>
                        </a:rPr>
                        <a:t>არაა</a:t>
                      </a:r>
                      <a:r>
                        <a:rPr lang="en-US" sz="1000" dirty="0">
                          <a:effectLst/>
                          <a:latin typeface="Calibri" panose="020F0502020204030204" pitchFamily="34" charset="0"/>
                          <a:ea typeface="Calibri" panose="020F0502020204030204" pitchFamily="34" charset="0"/>
                          <a:cs typeface="Times New Roman" panose="02020603050405020304" pitchFamily="18" charset="0"/>
                        </a:rPr>
                        <a:t> </a:t>
                      </a:r>
                      <a:r>
                        <a:rPr lang="en-US" sz="1000" dirty="0">
                          <a:effectLst/>
                          <a:latin typeface="Sylfaen" panose="010A0502050306030303" pitchFamily="18" charset="0"/>
                          <a:ea typeface="Calibri" panose="020F0502020204030204" pitchFamily="34" charset="0"/>
                          <a:cs typeface="Sylfaen" panose="010A0502050306030303" pitchFamily="18" charset="0"/>
                        </a:rPr>
                        <a:t>მოსალოდნელი</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278402">
                <a:tc>
                  <a:txBody>
                    <a:bodyPr/>
                    <a:lstStyle/>
                    <a:p>
                      <a:pPr marL="0" marR="0" algn="ctr">
                        <a:lnSpc>
                          <a:spcPct val="107000"/>
                        </a:lnSpc>
                        <a:spcBef>
                          <a:spcPts val="0"/>
                        </a:spcBef>
                        <a:spcAft>
                          <a:spcPts val="1000"/>
                        </a:spcAft>
                      </a:pPr>
                      <a:r>
                        <a:rPr lang="ka-GE" sz="1000">
                          <a:effectLst/>
                          <a:latin typeface="Sylfaen" panose="010A0502050306030303" pitchFamily="18" charset="0"/>
                          <a:ea typeface="Calibri" panose="020F0502020204030204" pitchFamily="34" charset="0"/>
                          <a:cs typeface="Times New Roman" panose="02020603050405020304" pitchFamily="18" charset="0"/>
                        </a:rPr>
                        <a:t>1.6.</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gridSpan="2">
                  <a:txBody>
                    <a:bodyPr/>
                    <a:lstStyle/>
                    <a:p>
                      <a:pPr marL="0" marR="0">
                        <a:lnSpc>
                          <a:spcPct val="107000"/>
                        </a:lnSpc>
                        <a:spcBef>
                          <a:spcPts val="0"/>
                        </a:spcBef>
                        <a:spcAft>
                          <a:spcPts val="1000"/>
                        </a:spcAft>
                      </a:pPr>
                      <a:r>
                        <a:rPr lang="en-US" sz="1000" dirty="0">
                          <a:effectLst/>
                          <a:latin typeface="Sylfaen" panose="010A0502050306030303" pitchFamily="18" charset="0"/>
                          <a:ea typeface="Calibri" panose="020F0502020204030204" pitchFamily="34" charset="0"/>
                          <a:cs typeface="Sylfaen" panose="010A0502050306030303" pitchFamily="18" charset="0"/>
                        </a:rPr>
                        <a:t>ზედაპირული</a:t>
                      </a:r>
                      <a:r>
                        <a:rPr lang="en-US" sz="1000" dirty="0">
                          <a:effectLst/>
                          <a:latin typeface="Calibri" panose="020F0502020204030204" pitchFamily="34" charset="0"/>
                          <a:ea typeface="Calibri" panose="020F0502020204030204" pitchFamily="34" charset="0"/>
                          <a:cs typeface="Times New Roman" panose="02020603050405020304" pitchFamily="18" charset="0"/>
                        </a:rPr>
                        <a:t> </a:t>
                      </a:r>
                      <a:r>
                        <a:rPr lang="en-US" sz="1000" dirty="0">
                          <a:effectLst/>
                          <a:latin typeface="Sylfaen" panose="010A0502050306030303" pitchFamily="18" charset="0"/>
                          <a:ea typeface="Calibri" panose="020F0502020204030204" pitchFamily="34" charset="0"/>
                          <a:cs typeface="Sylfaen" panose="010A0502050306030303" pitchFamily="18" charset="0"/>
                        </a:rPr>
                        <a:t>წყლები</a:t>
                      </a:r>
                      <a:r>
                        <a:rPr lang="ka-GE" sz="1000" dirty="0">
                          <a:effectLst/>
                          <a:latin typeface="Sylfaen" panose="010A0502050306030303" pitchFamily="18" charset="0"/>
                          <a:ea typeface="Calibri" panose="020F0502020204030204" pitchFamily="34" charset="0"/>
                          <a:cs typeface="Sylfaen" panose="010A0502050306030303"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n-US"/>
                    </a:p>
                  </a:txBody>
                  <a:tcPr/>
                </a:tc>
                <a:tc>
                  <a:txBody>
                    <a:bodyPr/>
                    <a:lstStyle/>
                    <a:p>
                      <a:pPr marL="0" marR="0">
                        <a:lnSpc>
                          <a:spcPct val="107000"/>
                        </a:lnSpc>
                        <a:spcBef>
                          <a:spcPts val="0"/>
                        </a:spcBef>
                        <a:spcAft>
                          <a:spcPts val="1000"/>
                        </a:spcAft>
                      </a:pPr>
                      <a:r>
                        <a:rPr lang="ka-GE" sz="1000">
                          <a:effectLst/>
                          <a:latin typeface="Sylfaen" panose="010A0502050306030303" pitchFamily="18" charset="0"/>
                          <a:ea typeface="Calibri" panose="020F0502020204030204" pitchFamily="34" charset="0"/>
                          <a:cs typeface="Sylfaen" panose="010A0502050306030303" pitchFamily="18" charset="0"/>
                        </a:rPr>
                        <a:t>დაბალი უარყოფითი</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278402">
                <a:tc>
                  <a:txBody>
                    <a:bodyPr/>
                    <a:lstStyle/>
                    <a:p>
                      <a:pPr marL="0" marR="0" algn="ctr">
                        <a:lnSpc>
                          <a:spcPct val="107000"/>
                        </a:lnSpc>
                        <a:spcBef>
                          <a:spcPts val="0"/>
                        </a:spcBef>
                        <a:spcAft>
                          <a:spcPts val="1000"/>
                        </a:spcAft>
                      </a:pPr>
                      <a:r>
                        <a:rPr lang="ka-GE" sz="1000">
                          <a:effectLst/>
                          <a:latin typeface="Sylfaen" panose="010A0502050306030303" pitchFamily="18" charset="0"/>
                          <a:ea typeface="Calibri" panose="020F0502020204030204" pitchFamily="34" charset="0"/>
                          <a:cs typeface="Times New Roman" panose="02020603050405020304" pitchFamily="18" charset="0"/>
                        </a:rPr>
                        <a:t>1.7.</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gridSpan="2">
                  <a:txBody>
                    <a:bodyPr/>
                    <a:lstStyle/>
                    <a:p>
                      <a:pPr marL="0" marR="0">
                        <a:lnSpc>
                          <a:spcPct val="107000"/>
                        </a:lnSpc>
                        <a:spcBef>
                          <a:spcPts val="0"/>
                        </a:spcBef>
                        <a:spcAft>
                          <a:spcPts val="1000"/>
                        </a:spcAft>
                      </a:pPr>
                      <a:r>
                        <a:rPr lang="ka-GE" sz="1000">
                          <a:effectLst/>
                          <a:latin typeface="Sylfaen" panose="010A0502050306030303" pitchFamily="18" charset="0"/>
                          <a:ea typeface="Calibri" panose="020F0502020204030204" pitchFamily="34" charset="0"/>
                          <a:cs typeface="Times New Roman" panose="02020603050405020304" pitchFamily="18" charset="0"/>
                        </a:rPr>
                        <a:t>დაცული ტერიტორიები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n-US"/>
                    </a:p>
                  </a:txBody>
                  <a:tcPr/>
                </a:tc>
                <a:tc>
                  <a:txBody>
                    <a:bodyPr/>
                    <a:lstStyle/>
                    <a:p>
                      <a:pPr marL="0" marR="0">
                        <a:lnSpc>
                          <a:spcPct val="115000"/>
                        </a:lnSpc>
                        <a:spcBef>
                          <a:spcPts val="0"/>
                        </a:spcBef>
                        <a:spcAft>
                          <a:spcPts val="1000"/>
                        </a:spcAft>
                      </a:pPr>
                      <a:r>
                        <a:rPr lang="en-US" sz="1000" dirty="0">
                          <a:effectLst/>
                          <a:latin typeface="Sylfaen" panose="010A0502050306030303" pitchFamily="18" charset="0"/>
                          <a:ea typeface="Calibri" panose="020F0502020204030204" pitchFamily="34" charset="0"/>
                          <a:cs typeface="Sylfaen" panose="010A0502050306030303" pitchFamily="18" charset="0"/>
                        </a:rPr>
                        <a:t>არაა</a:t>
                      </a:r>
                      <a:r>
                        <a:rPr lang="en-US" sz="1000" dirty="0">
                          <a:effectLst/>
                          <a:latin typeface="Calibri" panose="020F0502020204030204" pitchFamily="34" charset="0"/>
                          <a:ea typeface="Calibri" panose="020F0502020204030204" pitchFamily="34" charset="0"/>
                          <a:cs typeface="Times New Roman" panose="02020603050405020304" pitchFamily="18" charset="0"/>
                        </a:rPr>
                        <a:t> </a:t>
                      </a:r>
                      <a:r>
                        <a:rPr lang="en-US" sz="1000" dirty="0">
                          <a:effectLst/>
                          <a:latin typeface="Sylfaen" panose="010A0502050306030303" pitchFamily="18" charset="0"/>
                          <a:ea typeface="Calibri" panose="020F0502020204030204" pitchFamily="34" charset="0"/>
                          <a:cs typeface="Sylfaen" panose="010A0502050306030303" pitchFamily="18" charset="0"/>
                        </a:rPr>
                        <a:t>მოსალოდნელი</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78402">
                <a:tc>
                  <a:txBody>
                    <a:bodyPr/>
                    <a:lstStyle/>
                    <a:p>
                      <a:pPr marL="0" marR="0" algn="ctr">
                        <a:lnSpc>
                          <a:spcPct val="107000"/>
                        </a:lnSpc>
                        <a:spcBef>
                          <a:spcPts val="0"/>
                        </a:spcBef>
                        <a:spcAft>
                          <a:spcPts val="1000"/>
                        </a:spcAft>
                      </a:pPr>
                      <a:r>
                        <a:rPr lang="ka-GE" sz="1000" dirty="0">
                          <a:effectLst/>
                          <a:latin typeface="Sylfaen" panose="010A0502050306030303" pitchFamily="18" charset="0"/>
                          <a:ea typeface="Calibri" panose="020F0502020204030204" pitchFamily="34" charset="0"/>
                          <a:cs typeface="Times New Roman" panose="02020603050405020304" pitchFamily="18" charset="0"/>
                        </a:rPr>
                        <a:t>1.8.</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gridSpan="2">
                  <a:txBody>
                    <a:bodyPr/>
                    <a:lstStyle/>
                    <a:p>
                      <a:pPr marL="0" marR="0">
                        <a:lnSpc>
                          <a:spcPct val="107000"/>
                        </a:lnSpc>
                        <a:spcBef>
                          <a:spcPts val="0"/>
                        </a:spcBef>
                        <a:spcAft>
                          <a:spcPts val="1000"/>
                        </a:spcAft>
                      </a:pPr>
                      <a:r>
                        <a:rPr lang="ka-GE" sz="1000">
                          <a:effectLst/>
                          <a:latin typeface="Sylfaen" panose="010A0502050306030303" pitchFamily="18" charset="0"/>
                          <a:ea typeface="Calibri" panose="020F0502020204030204" pitchFamily="34" charset="0"/>
                          <a:cs typeface="Times New Roman" panose="02020603050405020304" pitchFamily="18" charset="0"/>
                        </a:rPr>
                        <a:t>ზემოქმედება კულტურული მემკვიდრეობის ძეგლებზე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n-US"/>
                    </a:p>
                  </a:txBody>
                  <a:tcPr/>
                </a:tc>
                <a:tc>
                  <a:txBody>
                    <a:bodyPr/>
                    <a:lstStyle/>
                    <a:p>
                      <a:pPr marL="0" marR="0">
                        <a:lnSpc>
                          <a:spcPct val="115000"/>
                        </a:lnSpc>
                        <a:spcBef>
                          <a:spcPts val="0"/>
                        </a:spcBef>
                        <a:spcAft>
                          <a:spcPts val="1000"/>
                        </a:spcAft>
                      </a:pPr>
                      <a:r>
                        <a:rPr lang="en-US" sz="1000" dirty="0">
                          <a:effectLst/>
                          <a:latin typeface="Sylfaen" panose="010A0502050306030303" pitchFamily="18" charset="0"/>
                          <a:ea typeface="Calibri" panose="020F0502020204030204" pitchFamily="34" charset="0"/>
                          <a:cs typeface="Sylfaen" panose="010A0502050306030303" pitchFamily="18" charset="0"/>
                        </a:rPr>
                        <a:t>არაა</a:t>
                      </a:r>
                      <a:r>
                        <a:rPr lang="en-US" sz="1000" dirty="0">
                          <a:effectLst/>
                          <a:latin typeface="Calibri" panose="020F0502020204030204" pitchFamily="34" charset="0"/>
                          <a:ea typeface="Calibri" panose="020F0502020204030204" pitchFamily="34" charset="0"/>
                          <a:cs typeface="Times New Roman" panose="02020603050405020304" pitchFamily="18" charset="0"/>
                        </a:rPr>
                        <a:t> </a:t>
                      </a:r>
                      <a:r>
                        <a:rPr lang="en-US" sz="1000" dirty="0">
                          <a:effectLst/>
                          <a:latin typeface="Sylfaen" panose="010A0502050306030303" pitchFamily="18" charset="0"/>
                          <a:ea typeface="Calibri" panose="020F0502020204030204" pitchFamily="34" charset="0"/>
                          <a:cs typeface="Sylfaen" panose="010A0502050306030303" pitchFamily="18" charset="0"/>
                        </a:rPr>
                        <a:t>მოსალოდნელი</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42766">
                <a:tc>
                  <a:txBody>
                    <a:bodyPr/>
                    <a:lstStyle/>
                    <a:p>
                      <a:pPr marL="0" marR="0" algn="ctr">
                        <a:lnSpc>
                          <a:spcPct val="107000"/>
                        </a:lnSpc>
                        <a:spcBef>
                          <a:spcPts val="0"/>
                        </a:spcBef>
                        <a:spcAft>
                          <a:spcPts val="1000"/>
                        </a:spcAft>
                      </a:pPr>
                      <a:r>
                        <a:rPr lang="en-US" sz="10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2</a:t>
                      </a:r>
                      <a:endParaRPr lang="en-US" sz="11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gridSpan="3">
                  <a:txBody>
                    <a:bodyPr/>
                    <a:lstStyle/>
                    <a:p>
                      <a:pPr marL="0" marR="0">
                        <a:lnSpc>
                          <a:spcPct val="107000"/>
                        </a:lnSpc>
                        <a:spcBef>
                          <a:spcPts val="0"/>
                        </a:spcBef>
                        <a:spcAft>
                          <a:spcPts val="1000"/>
                        </a:spcAft>
                      </a:pPr>
                      <a:r>
                        <a:rPr lang="en-US" sz="1000" b="1" dirty="0" err="1">
                          <a:solidFill>
                            <a:srgbClr val="C00000"/>
                          </a:solidFill>
                          <a:effectLst/>
                          <a:latin typeface="Sylfaen" panose="010A0502050306030303" pitchFamily="18" charset="0"/>
                          <a:ea typeface="Calibri" panose="020F0502020204030204" pitchFamily="34" charset="0"/>
                          <a:cs typeface="Sylfaen" panose="010A0502050306030303" pitchFamily="18" charset="0"/>
                        </a:rPr>
                        <a:t>სოციალურ</a:t>
                      </a:r>
                      <a:r>
                        <a:rPr lang="en-US" sz="1000" b="1" dirty="0" err="1">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a:t>
                      </a:r>
                      <a:r>
                        <a:rPr lang="en-US" sz="1000" b="1" dirty="0" err="1">
                          <a:solidFill>
                            <a:srgbClr val="C00000"/>
                          </a:solidFill>
                          <a:effectLst/>
                          <a:latin typeface="Sylfaen" panose="010A0502050306030303" pitchFamily="18" charset="0"/>
                          <a:ea typeface="Calibri" panose="020F0502020204030204" pitchFamily="34" charset="0"/>
                          <a:cs typeface="Sylfaen" panose="010A0502050306030303" pitchFamily="18" charset="0"/>
                        </a:rPr>
                        <a:t>ეკონომიკურ</a:t>
                      </a:r>
                      <a:r>
                        <a:rPr lang="ka-GE" sz="1000" b="1" dirty="0">
                          <a:solidFill>
                            <a:srgbClr val="C00000"/>
                          </a:solidFill>
                          <a:effectLst/>
                          <a:latin typeface="Sylfaen" panose="010A0502050306030303" pitchFamily="18" charset="0"/>
                          <a:ea typeface="Calibri" panose="020F0502020204030204" pitchFamily="34" charset="0"/>
                          <a:cs typeface="Sylfaen" panose="010A0502050306030303" pitchFamily="18" charset="0"/>
                        </a:rPr>
                        <a:t>ი</a:t>
                      </a:r>
                      <a:r>
                        <a:rPr lang="ka-GE" sz="10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000" b="1" dirty="0">
                          <a:solidFill>
                            <a:srgbClr val="C00000"/>
                          </a:solidFill>
                          <a:effectLst/>
                          <a:latin typeface="Sylfaen" panose="010A0502050306030303" pitchFamily="18" charset="0"/>
                          <a:ea typeface="Calibri" panose="020F0502020204030204" pitchFamily="34" charset="0"/>
                          <a:cs typeface="Sylfaen" panose="010A0502050306030303" pitchFamily="18" charset="0"/>
                        </a:rPr>
                        <a:t>გარემო</a:t>
                      </a:r>
                      <a:endParaRPr lang="en-US" sz="11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n-US"/>
                    </a:p>
                  </a:txBody>
                  <a:tcPr/>
                </a:tc>
                <a:tc hMerge="1">
                  <a:txBody>
                    <a:bodyPr/>
                    <a:lstStyle/>
                    <a:p>
                      <a:endParaRPr lang="en-US"/>
                    </a:p>
                  </a:txBody>
                  <a:tcPr/>
                </a:tc>
              </a:tr>
              <a:tr h="278402">
                <a:tc>
                  <a:txBody>
                    <a:bodyPr/>
                    <a:lstStyle/>
                    <a:p>
                      <a:pPr marL="0" marR="0" algn="ctr">
                        <a:lnSpc>
                          <a:spcPct val="107000"/>
                        </a:lnSpc>
                        <a:spcBef>
                          <a:spcPts val="0"/>
                        </a:spcBef>
                        <a:spcAft>
                          <a:spcPts val="1000"/>
                        </a:spcAft>
                      </a:pPr>
                      <a:r>
                        <a:rPr lang="ka-GE" sz="1000">
                          <a:effectLst/>
                          <a:latin typeface="Sylfaen" panose="010A0502050306030303" pitchFamily="18" charset="0"/>
                          <a:ea typeface="Calibri" panose="020F0502020204030204" pitchFamily="34" charset="0"/>
                          <a:cs typeface="Times New Roman" panose="02020603050405020304" pitchFamily="18" charset="0"/>
                        </a:rPr>
                        <a:t>2.1.</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gridSpan="2">
                  <a:txBody>
                    <a:bodyPr/>
                    <a:lstStyle/>
                    <a:p>
                      <a:pPr marL="0" marR="0">
                        <a:lnSpc>
                          <a:spcPct val="107000"/>
                        </a:lnSpc>
                        <a:spcBef>
                          <a:spcPts val="0"/>
                        </a:spcBef>
                        <a:spcAft>
                          <a:spcPts val="1000"/>
                        </a:spcAft>
                      </a:pPr>
                      <a:r>
                        <a:rPr lang="en-US" sz="1000" dirty="0">
                          <a:effectLst/>
                          <a:latin typeface="Sylfaen" panose="010A0502050306030303" pitchFamily="18" charset="0"/>
                          <a:ea typeface="Calibri" panose="020F0502020204030204" pitchFamily="34" charset="0"/>
                          <a:cs typeface="Sylfaen" panose="010A0502050306030303" pitchFamily="18" charset="0"/>
                        </a:rPr>
                        <a:t>ადამიანების</a:t>
                      </a:r>
                      <a:r>
                        <a:rPr lang="en-US" sz="1000" dirty="0">
                          <a:effectLst/>
                          <a:latin typeface="Calibri" panose="020F0502020204030204" pitchFamily="34" charset="0"/>
                          <a:ea typeface="Calibri" panose="020F0502020204030204" pitchFamily="34" charset="0"/>
                          <a:cs typeface="Times New Roman" panose="02020603050405020304" pitchFamily="18" charset="0"/>
                        </a:rPr>
                        <a:t> </a:t>
                      </a:r>
                      <a:r>
                        <a:rPr lang="en-US" sz="1000" dirty="0">
                          <a:effectLst/>
                          <a:latin typeface="Sylfaen" panose="010A0502050306030303" pitchFamily="18" charset="0"/>
                          <a:ea typeface="Calibri" panose="020F0502020204030204" pitchFamily="34" charset="0"/>
                          <a:cs typeface="Sylfaen" panose="010A0502050306030303" pitchFamily="18" charset="0"/>
                        </a:rPr>
                        <a:t>ჯანმრთელობა</a:t>
                      </a:r>
                      <a:r>
                        <a:rPr lang="en-US" sz="1000" dirty="0">
                          <a:effectLst/>
                          <a:latin typeface="Calibri" panose="020F0502020204030204" pitchFamily="34" charset="0"/>
                          <a:ea typeface="Calibri" panose="020F0502020204030204" pitchFamily="34" charset="0"/>
                          <a:cs typeface="Times New Roman" panose="02020603050405020304" pitchFamily="18" charset="0"/>
                        </a:rPr>
                        <a:t> </a:t>
                      </a:r>
                      <a:r>
                        <a:rPr lang="en-US" sz="1000" dirty="0">
                          <a:effectLst/>
                          <a:latin typeface="Sylfaen" panose="010A0502050306030303" pitchFamily="18" charset="0"/>
                          <a:ea typeface="Calibri" panose="020F0502020204030204" pitchFamily="34" charset="0"/>
                          <a:cs typeface="Sylfaen" panose="010A0502050306030303" pitchFamily="18" charset="0"/>
                        </a:rPr>
                        <a:t>და</a:t>
                      </a:r>
                      <a:r>
                        <a:rPr lang="en-US" sz="1000" dirty="0">
                          <a:effectLst/>
                          <a:latin typeface="Calibri" panose="020F0502020204030204" pitchFamily="34" charset="0"/>
                          <a:ea typeface="Calibri" panose="020F0502020204030204" pitchFamily="34" charset="0"/>
                          <a:cs typeface="Times New Roman" panose="02020603050405020304" pitchFamily="18" charset="0"/>
                        </a:rPr>
                        <a:t> </a:t>
                      </a:r>
                      <a:r>
                        <a:rPr lang="en-US" sz="1000" dirty="0">
                          <a:effectLst/>
                          <a:latin typeface="Sylfaen" panose="010A0502050306030303" pitchFamily="18" charset="0"/>
                          <a:ea typeface="Calibri" panose="020F0502020204030204" pitchFamily="34" charset="0"/>
                          <a:cs typeface="Sylfaen" panose="010A0502050306030303" pitchFamily="18" charset="0"/>
                        </a:rPr>
                        <a:t>უსაფრთხოება</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n-US"/>
                    </a:p>
                  </a:txBody>
                  <a:tcPr/>
                </a:tc>
                <a:tc>
                  <a:txBody>
                    <a:bodyPr/>
                    <a:lstStyle/>
                    <a:p>
                      <a:pPr marL="0" marR="0">
                        <a:lnSpc>
                          <a:spcPct val="107000"/>
                        </a:lnSpc>
                        <a:spcBef>
                          <a:spcPts val="0"/>
                        </a:spcBef>
                        <a:spcAft>
                          <a:spcPts val="1000"/>
                        </a:spcAft>
                      </a:pPr>
                      <a:r>
                        <a:rPr lang="ka-GE" sz="1000">
                          <a:effectLst/>
                          <a:latin typeface="Sylfaen" panose="010A0502050306030303" pitchFamily="18" charset="0"/>
                          <a:ea typeface="Calibri" panose="020F0502020204030204" pitchFamily="34" charset="0"/>
                          <a:cs typeface="Times New Roman" panose="02020603050405020304" pitchFamily="18" charset="0"/>
                        </a:rPr>
                        <a:t>საშუალო უარყოფითი</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278402">
                <a:tc>
                  <a:txBody>
                    <a:bodyPr/>
                    <a:lstStyle/>
                    <a:p>
                      <a:pPr marL="0" marR="0" algn="ctr">
                        <a:lnSpc>
                          <a:spcPct val="107000"/>
                        </a:lnSpc>
                        <a:spcBef>
                          <a:spcPts val="0"/>
                        </a:spcBef>
                        <a:spcAft>
                          <a:spcPts val="1000"/>
                        </a:spcAft>
                      </a:pPr>
                      <a:r>
                        <a:rPr lang="ka-GE" sz="1000">
                          <a:effectLst/>
                          <a:latin typeface="Sylfaen" panose="010A0502050306030303" pitchFamily="18" charset="0"/>
                          <a:ea typeface="Calibri" panose="020F0502020204030204" pitchFamily="34" charset="0"/>
                          <a:cs typeface="Times New Roman" panose="02020603050405020304" pitchFamily="18" charset="0"/>
                        </a:rPr>
                        <a:t>2.2.</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gridSpan="2">
                  <a:txBody>
                    <a:bodyPr/>
                    <a:lstStyle/>
                    <a:p>
                      <a:pPr marL="0" marR="0">
                        <a:lnSpc>
                          <a:spcPct val="107000"/>
                        </a:lnSpc>
                        <a:spcBef>
                          <a:spcPts val="0"/>
                        </a:spcBef>
                        <a:spcAft>
                          <a:spcPts val="1000"/>
                        </a:spcAft>
                      </a:pPr>
                      <a:r>
                        <a:rPr lang="en-US" sz="1000" dirty="0">
                          <a:effectLst/>
                          <a:latin typeface="Sylfaen" panose="010A0502050306030303" pitchFamily="18" charset="0"/>
                          <a:ea typeface="Calibri" panose="020F0502020204030204" pitchFamily="34" charset="0"/>
                          <a:cs typeface="Sylfaen" panose="010A0502050306030303" pitchFamily="18" charset="0"/>
                        </a:rPr>
                        <a:t>ადამიანების</a:t>
                      </a:r>
                      <a:r>
                        <a:rPr lang="en-US" sz="1000" dirty="0">
                          <a:effectLst/>
                          <a:latin typeface="Calibri" panose="020F0502020204030204" pitchFamily="34" charset="0"/>
                          <a:ea typeface="Calibri" panose="020F0502020204030204" pitchFamily="34" charset="0"/>
                          <a:cs typeface="Times New Roman" panose="02020603050405020304" pitchFamily="18" charset="0"/>
                        </a:rPr>
                        <a:t> </a:t>
                      </a:r>
                      <a:r>
                        <a:rPr lang="en-US" sz="1000" dirty="0">
                          <a:effectLst/>
                          <a:latin typeface="Sylfaen" panose="010A0502050306030303" pitchFamily="18" charset="0"/>
                          <a:ea typeface="Calibri" panose="020F0502020204030204" pitchFamily="34" charset="0"/>
                          <a:cs typeface="Sylfaen" panose="010A0502050306030303" pitchFamily="18" charset="0"/>
                        </a:rPr>
                        <a:t>დასაქმება</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n-US"/>
                    </a:p>
                  </a:txBody>
                  <a:tcPr/>
                </a:tc>
                <a:tc>
                  <a:txBody>
                    <a:bodyPr/>
                    <a:lstStyle/>
                    <a:p>
                      <a:pPr marL="0" marR="0">
                        <a:lnSpc>
                          <a:spcPct val="107000"/>
                        </a:lnSpc>
                        <a:spcBef>
                          <a:spcPts val="0"/>
                        </a:spcBef>
                        <a:spcAft>
                          <a:spcPts val="1000"/>
                        </a:spcAft>
                      </a:pPr>
                      <a:r>
                        <a:rPr lang="ka-GE" sz="1000" dirty="0" smtClean="0">
                          <a:effectLst/>
                          <a:latin typeface="Sylfaen" panose="010A0502050306030303" pitchFamily="18" charset="0"/>
                          <a:ea typeface="Calibri" panose="020F0502020204030204" pitchFamily="34" charset="0"/>
                          <a:cs typeface="Times New Roman" panose="02020603050405020304" pitchFamily="18" charset="0"/>
                        </a:rPr>
                        <a:t> </a:t>
                      </a:r>
                      <a:r>
                        <a:rPr lang="ka-GE" sz="1000" dirty="0">
                          <a:effectLst/>
                          <a:latin typeface="Sylfaen" panose="010A0502050306030303" pitchFamily="18" charset="0"/>
                          <a:ea typeface="Calibri" panose="020F0502020204030204" pitchFamily="34" charset="0"/>
                          <a:cs typeface="Times New Roman" panose="02020603050405020304" pitchFamily="18" charset="0"/>
                        </a:rPr>
                        <a:t>დადებითი</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278402">
                <a:tc>
                  <a:txBody>
                    <a:bodyPr/>
                    <a:lstStyle/>
                    <a:p>
                      <a:pPr marL="0" marR="0" algn="ctr">
                        <a:lnSpc>
                          <a:spcPct val="107000"/>
                        </a:lnSpc>
                        <a:spcBef>
                          <a:spcPts val="0"/>
                        </a:spcBef>
                        <a:spcAft>
                          <a:spcPts val="1000"/>
                        </a:spcAft>
                      </a:pPr>
                      <a:r>
                        <a:rPr lang="ka-GE" sz="1000" dirty="0">
                          <a:effectLst/>
                          <a:latin typeface="Sylfaen" panose="010A0502050306030303" pitchFamily="18" charset="0"/>
                          <a:ea typeface="Calibri" panose="020F0502020204030204" pitchFamily="34" charset="0"/>
                          <a:cs typeface="Times New Roman" panose="02020603050405020304" pitchFamily="18" charset="0"/>
                        </a:rPr>
                        <a:t>2.3.</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gridSpan="2">
                  <a:txBody>
                    <a:bodyPr/>
                    <a:lstStyle/>
                    <a:p>
                      <a:pPr marL="0" marR="0">
                        <a:lnSpc>
                          <a:spcPct val="107000"/>
                        </a:lnSpc>
                        <a:spcBef>
                          <a:spcPts val="0"/>
                        </a:spcBef>
                        <a:spcAft>
                          <a:spcPts val="1000"/>
                        </a:spcAft>
                      </a:pPr>
                      <a:r>
                        <a:rPr lang="en-US" sz="1000" dirty="0">
                          <a:effectLst/>
                          <a:latin typeface="Sylfaen" panose="010A0502050306030303" pitchFamily="18" charset="0"/>
                          <a:ea typeface="Calibri" panose="020F0502020204030204" pitchFamily="34" charset="0"/>
                          <a:cs typeface="Sylfaen" panose="010A0502050306030303" pitchFamily="18" charset="0"/>
                        </a:rPr>
                        <a:t>ეკონომიკური</a:t>
                      </a:r>
                      <a:r>
                        <a:rPr lang="en-US" sz="1000" dirty="0">
                          <a:effectLst/>
                          <a:latin typeface="Calibri" panose="020F0502020204030204" pitchFamily="34" charset="0"/>
                          <a:ea typeface="Calibri" panose="020F0502020204030204" pitchFamily="34" charset="0"/>
                          <a:cs typeface="Times New Roman" panose="02020603050405020304" pitchFamily="18" charset="0"/>
                        </a:rPr>
                        <a:t> </a:t>
                      </a:r>
                      <a:r>
                        <a:rPr lang="en-US" sz="1000" dirty="0">
                          <a:effectLst/>
                          <a:latin typeface="Sylfaen" panose="010A0502050306030303" pitchFamily="18" charset="0"/>
                          <a:ea typeface="Calibri" panose="020F0502020204030204" pitchFamily="34" charset="0"/>
                          <a:cs typeface="Sylfaen" panose="010A0502050306030303" pitchFamily="18" charset="0"/>
                        </a:rPr>
                        <a:t>მდგომარეობა</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n-US"/>
                    </a:p>
                  </a:txBody>
                  <a:tcPr/>
                </a:tc>
                <a:tc>
                  <a:txBody>
                    <a:bodyPr/>
                    <a:lstStyle/>
                    <a:p>
                      <a:pPr marL="0" marR="0">
                        <a:lnSpc>
                          <a:spcPct val="107000"/>
                        </a:lnSpc>
                        <a:spcBef>
                          <a:spcPts val="0"/>
                        </a:spcBef>
                        <a:spcAft>
                          <a:spcPts val="1000"/>
                        </a:spcAft>
                      </a:pPr>
                      <a:r>
                        <a:rPr lang="en-US" sz="1000" dirty="0" smtClean="0">
                          <a:effectLst/>
                          <a:latin typeface="Calibri" panose="020F0502020204030204" pitchFamily="34" charset="0"/>
                          <a:ea typeface="Calibri" panose="020F0502020204030204" pitchFamily="34" charset="0"/>
                          <a:cs typeface="Times New Roman" panose="02020603050405020304" pitchFamily="18" charset="0"/>
                        </a:rPr>
                        <a:t> </a:t>
                      </a:r>
                      <a:r>
                        <a:rPr lang="en-US" sz="1000" dirty="0">
                          <a:effectLst/>
                          <a:latin typeface="Sylfaen" panose="010A0502050306030303" pitchFamily="18" charset="0"/>
                          <a:ea typeface="Calibri" panose="020F0502020204030204" pitchFamily="34" charset="0"/>
                          <a:cs typeface="Sylfaen" panose="010A0502050306030303" pitchFamily="18" charset="0"/>
                        </a:rPr>
                        <a:t>დადებითი</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bl>
          </a:graphicData>
        </a:graphic>
      </p:graphicFrame>
    </p:spTree>
    <p:extLst>
      <p:ext uri="{BB962C8B-B14F-4D97-AF65-F5344CB8AC3E}">
        <p14:creationId xmlns="" xmlns:p14="http://schemas.microsoft.com/office/powerpoint/2010/main" val="44904890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pattFill prst="solidDmnd">
          <a:fgClr>
            <a:schemeClr val="accent4">
              <a:lumMod val="40000"/>
              <a:lumOff val="60000"/>
            </a:schemeClr>
          </a:fgClr>
          <a:bgClr>
            <a:schemeClr val="bg1"/>
          </a:bgClr>
        </a:patt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a-GE" dirty="0" smtClean="0"/>
              <a:t>.</a:t>
            </a:r>
            <a:endParaRPr lang="en-US" dirty="0"/>
          </a:p>
        </p:txBody>
      </p:sp>
      <p:sp>
        <p:nvSpPr>
          <p:cNvPr id="3" name="Content Placeholder 2"/>
          <p:cNvSpPr>
            <a:spLocks noGrp="1"/>
          </p:cNvSpPr>
          <p:nvPr>
            <p:ph idx="1"/>
          </p:nvPr>
        </p:nvSpPr>
        <p:spPr/>
        <p:txBody>
          <a:bodyPr>
            <a:normAutofit/>
          </a:bodyPr>
          <a:lstStyle/>
          <a:p>
            <a:pPr marL="0" indent="0" algn="ctr">
              <a:buNone/>
            </a:pPr>
            <a:r>
              <a:rPr lang="ka-GE" sz="4800" b="1" dirty="0" smtClean="0">
                <a:ln w="12700">
                  <a:solidFill>
                    <a:schemeClr val="accent3">
                      <a:lumMod val="50000"/>
                    </a:schemeClr>
                  </a:solidFill>
                  <a:prstDash val="solid"/>
                </a:ln>
                <a:solidFill>
                  <a:schemeClr val="tx1"/>
                </a:solidFill>
                <a:effectLst>
                  <a:innerShdw blurRad="177800">
                    <a:schemeClr val="accent3">
                      <a:lumMod val="50000"/>
                    </a:schemeClr>
                  </a:innerShdw>
                </a:effectLst>
              </a:rPr>
              <a:t>მადლობა </a:t>
            </a:r>
            <a:r>
              <a:rPr lang="ka-GE" sz="4800" b="1" dirty="0" smtClean="0">
                <a:ln w="12700">
                  <a:solidFill>
                    <a:schemeClr val="accent3">
                      <a:lumMod val="50000"/>
                    </a:schemeClr>
                  </a:solidFill>
                  <a:prstDash val="solid"/>
                </a:ln>
                <a:solidFill>
                  <a:schemeClr val="tx1"/>
                </a:solidFill>
                <a:effectLst>
                  <a:innerShdw blurRad="177800">
                    <a:schemeClr val="accent3">
                      <a:lumMod val="50000"/>
                    </a:schemeClr>
                  </a:innerShdw>
                </a:effectLst>
              </a:rPr>
              <a:t>ყურადღებისათვის</a:t>
            </a:r>
            <a:endParaRPr lang="en-US" sz="4800" b="1" dirty="0">
              <a:ln w="12700">
                <a:solidFill>
                  <a:schemeClr val="accent3">
                    <a:lumMod val="50000"/>
                  </a:schemeClr>
                </a:solidFill>
                <a:prstDash val="solid"/>
              </a:ln>
              <a:solidFill>
                <a:schemeClr val="tx1"/>
              </a:solidFill>
              <a:effectLst>
                <a:innerShdw blurRad="177800">
                  <a:schemeClr val="accent3">
                    <a:lumMod val="50000"/>
                  </a:schemeClr>
                </a:innerShdw>
              </a:effectLst>
            </a:endParaRPr>
          </a:p>
        </p:txBody>
      </p:sp>
    </p:spTree>
    <p:extLst>
      <p:ext uri="{BB962C8B-B14F-4D97-AF65-F5344CB8AC3E}">
        <p14:creationId xmlns="" xmlns:p14="http://schemas.microsoft.com/office/powerpoint/2010/main" val="243613124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pattFill prst="smGrid">
          <a:fgClr>
            <a:schemeClr val="accent4">
              <a:lumMod val="60000"/>
              <a:lumOff val="40000"/>
            </a:schemeClr>
          </a:fgClr>
          <a:bgClr>
            <a:schemeClr val="bg1"/>
          </a:bgClr>
        </a:patt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67410" y="570155"/>
            <a:ext cx="9601196" cy="1538344"/>
          </a:xfrm>
        </p:spPr>
        <p:txBody>
          <a:bodyPr>
            <a:normAutofit fontScale="90000"/>
          </a:bodyPr>
          <a:lstStyle/>
          <a:p>
            <a:r>
              <a:rPr lang="ka-GE" sz="2400" b="1" dirty="0">
                <a:solidFill>
                  <a:srgbClr val="C00000"/>
                </a:solidFill>
              </a:rPr>
              <a:t>საწარმოს </a:t>
            </a:r>
            <a:r>
              <a:rPr lang="ka-GE" sz="2400" b="1" dirty="0" smtClean="0">
                <a:solidFill>
                  <a:srgbClr val="C00000"/>
                </a:solidFill>
              </a:rPr>
              <a:t>განთავსება </a:t>
            </a:r>
            <a:r>
              <a:rPr lang="ka-GE" sz="2800" b="1" dirty="0" smtClean="0">
                <a:solidFill>
                  <a:srgbClr val="C00000"/>
                </a:solidFill>
              </a:rPr>
              <a:t/>
            </a:r>
            <a:br>
              <a:rPr lang="ka-GE" sz="2800" b="1" dirty="0" smtClean="0">
                <a:solidFill>
                  <a:srgbClr val="C00000"/>
                </a:solidFill>
              </a:rPr>
            </a:br>
            <a:r>
              <a:rPr lang="ka-GE" sz="1800" dirty="0"/>
              <a:t>შპს „ჯორჯიან მეტალ“-ის საპროექტო საწარმოს განთავსება დაგეგმილია ზესტაფონის მუნიციპალიტეტის, სოფ. არგვეთას ტერიტორიაზე მისსავე საკუთრებაში არსებული არასასოფლო-სამეურნეო დანიშნულების მიწის    სამ ნაკვეთზე </a:t>
            </a:r>
            <a:r>
              <a:rPr lang="ka-GE" sz="1800" dirty="0" smtClean="0"/>
              <a:t>:</a:t>
            </a:r>
            <a:r>
              <a:rPr lang="en-US" sz="1800" dirty="0"/>
              <a:t/>
            </a:r>
            <a:br>
              <a:rPr lang="en-US" sz="1800" dirty="0"/>
            </a:br>
            <a:r>
              <a:rPr lang="ka-GE" sz="1800" dirty="0" smtClean="0"/>
              <a:t>სულ </a:t>
            </a:r>
            <a:r>
              <a:rPr lang="ka-GE" sz="1800" dirty="0"/>
              <a:t>საპროექტო ტერიტორიის ფართობი შეადგენს 97231 მ</a:t>
            </a:r>
            <a:r>
              <a:rPr lang="ka-GE" sz="1800" baseline="30000" dirty="0"/>
              <a:t>2</a:t>
            </a:r>
            <a:endParaRPr lang="en-US" sz="1800" dirty="0">
              <a:solidFill>
                <a:srgbClr val="C00000"/>
              </a:solidFill>
            </a:endParaRPr>
          </a:p>
        </p:txBody>
      </p:sp>
      <p:pic>
        <p:nvPicPr>
          <p:cNvPr id="4" name="Content Placeholder 3"/>
          <p:cNvPicPr>
            <a:picLocks noGrp="1"/>
          </p:cNvPicPr>
          <p:nvPr>
            <p:ph idx="1"/>
          </p:nvPr>
        </p:nvPicPr>
        <p:blipFill>
          <a:blip r:embed="rId2"/>
          <a:stretch>
            <a:fillRect/>
          </a:stretch>
        </p:blipFill>
        <p:spPr>
          <a:xfrm>
            <a:off x="1376979" y="2183803"/>
            <a:ext cx="9829086" cy="4034118"/>
          </a:xfrm>
          <a:prstGeom prst="rect">
            <a:avLst/>
          </a:prstGeom>
        </p:spPr>
      </p:pic>
    </p:spTree>
    <p:extLst>
      <p:ext uri="{BB962C8B-B14F-4D97-AF65-F5344CB8AC3E}">
        <p14:creationId xmlns="" xmlns:p14="http://schemas.microsoft.com/office/powerpoint/2010/main" val="302448680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pattFill prst="plaid">
          <a:fgClr>
            <a:schemeClr val="accent4">
              <a:lumMod val="40000"/>
              <a:lumOff val="60000"/>
            </a:schemeClr>
          </a:fgClr>
          <a:bgClr>
            <a:schemeClr val="bg1"/>
          </a:bgClr>
        </a:patt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0423" y="671804"/>
            <a:ext cx="10552923" cy="1754155"/>
          </a:xfrm>
        </p:spPr>
        <p:txBody>
          <a:bodyPr>
            <a:noAutofit/>
          </a:bodyPr>
          <a:lstStyle/>
          <a:p>
            <a:pPr algn="just"/>
            <a:r>
              <a:rPr lang="ka-GE" sz="1600" dirty="0"/>
              <a:t>საპროექტო ტერიტორიაზე გასულ საუკუნეში განთავსებული იყო რკინიგზის მომსახურეობის ობიექტები, ამჟამად შემორჩენილია ზოგიერთი ნაგებობის </a:t>
            </a:r>
            <a:r>
              <a:rPr lang="ka-GE" sz="1600" dirty="0" smtClean="0"/>
              <a:t>ნანგრევები </a:t>
            </a:r>
            <a:r>
              <a:rPr lang="ka-GE" sz="1600" dirty="0"/>
              <a:t>და ერთი ამორტზებული </a:t>
            </a:r>
            <a:r>
              <a:rPr lang="ka-GE" sz="1600" dirty="0" smtClean="0"/>
              <a:t>შენობა;</a:t>
            </a:r>
            <a:br>
              <a:rPr lang="ka-GE" sz="1600" dirty="0" smtClean="0"/>
            </a:br>
            <a:r>
              <a:rPr lang="ka-GE" sz="1600" dirty="0"/>
              <a:t>საპროექტო ტერიტორია შემოღობილი იყო მყარი, მასიური ღობით, ამჟამად  ზოგან შემორჩენილია ღობის ფრაგმენტები. ტერიტორიაზე  შენობების ნგრევის შედეგად დარჩენილია  სამშენებლო ნარჩენები</a:t>
            </a:r>
            <a:r>
              <a:rPr lang="ka-GE" sz="1600" dirty="0" smtClean="0"/>
              <a:t>.</a:t>
            </a:r>
            <a:r>
              <a:rPr lang="ka-GE" sz="1600" dirty="0"/>
              <a:t> </a:t>
            </a:r>
            <a:r>
              <a:rPr lang="ka-GE" sz="1600" dirty="0" smtClean="0"/>
              <a:t/>
            </a:r>
            <a:br>
              <a:rPr lang="ka-GE" sz="1600" dirty="0" smtClean="0"/>
            </a:br>
            <a:r>
              <a:rPr lang="ka-GE" sz="1600" dirty="0" smtClean="0"/>
              <a:t>საპროექტო </a:t>
            </a:r>
            <a:r>
              <a:rPr lang="ka-GE" sz="1600" dirty="0"/>
              <a:t>ტერიტორიას ჩრდილოეთის მხრიდან ესაზღვრება ხე მცენარეებით დაფარული </a:t>
            </a:r>
            <a:r>
              <a:rPr lang="ka-GE" sz="1600" dirty="0" smtClean="0"/>
              <a:t>ფერდობი. </a:t>
            </a:r>
            <a:r>
              <a:rPr lang="ka-GE" sz="1600" dirty="0"/>
              <a:t>ზედა ნიშნულზე განთავსებულია ყოფილი სამრწველო საწარმოთა ტერიტორიები, მათ შორის ყოფილი ღვინის ქარხანა. შემორჩენილია მხოლოდ ამორტიზებული შენობა-ნაგებობები </a:t>
            </a:r>
            <a:endParaRPr lang="en-US" sz="1600" dirty="0"/>
          </a:p>
        </p:txBody>
      </p:sp>
      <p:pic>
        <p:nvPicPr>
          <p:cNvPr id="4" name="Content Placeholder 3" descr="C:\Users\Admin\Desktop\argveTa\20190625_124953.jpg"/>
          <p:cNvPicPr>
            <a:picLocks noGrp="1"/>
          </p:cNvPicPr>
          <p:nvPr>
            <p:ph idx="1"/>
          </p:nvPr>
        </p:nvPicPr>
        <p:blipFill>
          <a:blip r:embed="rId2" cstate="print">
            <a:extLst>
              <a:ext uri="{28A0092B-C50C-407E-A947-70E740481C1C}">
                <a14:useLocalDpi xmlns="" xmlns:a14="http://schemas.microsoft.com/office/drawing/2010/main" val="0"/>
              </a:ext>
            </a:extLst>
          </a:blip>
          <a:srcRect/>
          <a:stretch>
            <a:fillRect/>
          </a:stretch>
        </p:blipFill>
        <p:spPr bwMode="auto">
          <a:xfrm>
            <a:off x="619566" y="3060437"/>
            <a:ext cx="3420589" cy="3009207"/>
          </a:xfrm>
          <a:prstGeom prst="rect">
            <a:avLst/>
          </a:prstGeom>
          <a:noFill/>
          <a:ln>
            <a:noFill/>
          </a:ln>
        </p:spPr>
      </p:pic>
      <p:pic>
        <p:nvPicPr>
          <p:cNvPr id="5" name="Picture 4"/>
          <p:cNvPicPr/>
          <p:nvPr/>
        </p:nvPicPr>
        <p:blipFill>
          <a:blip r:embed="rId3"/>
          <a:stretch>
            <a:fillRect/>
          </a:stretch>
        </p:blipFill>
        <p:spPr>
          <a:xfrm>
            <a:off x="3915784" y="2504335"/>
            <a:ext cx="3829732" cy="3009207"/>
          </a:xfrm>
          <a:prstGeom prst="rect">
            <a:avLst/>
          </a:prstGeom>
        </p:spPr>
      </p:pic>
      <p:pic>
        <p:nvPicPr>
          <p:cNvPr id="6" name="Picture 5"/>
          <p:cNvPicPr/>
          <p:nvPr/>
        </p:nvPicPr>
        <p:blipFill>
          <a:blip r:embed="rId4"/>
          <a:stretch>
            <a:fillRect/>
          </a:stretch>
        </p:blipFill>
        <p:spPr>
          <a:xfrm>
            <a:off x="7820808" y="3277549"/>
            <a:ext cx="3685313" cy="2792095"/>
          </a:xfrm>
          <a:prstGeom prst="rect">
            <a:avLst/>
          </a:prstGeom>
        </p:spPr>
      </p:pic>
    </p:spTree>
    <p:extLst>
      <p:ext uri="{BB962C8B-B14F-4D97-AF65-F5344CB8AC3E}">
        <p14:creationId xmlns="" xmlns:p14="http://schemas.microsoft.com/office/powerpoint/2010/main" val="304668997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pattFill prst="diagBrick">
          <a:fgClr>
            <a:schemeClr val="accent4">
              <a:lumMod val="40000"/>
              <a:lumOff val="60000"/>
            </a:schemeClr>
          </a:fgClr>
          <a:bgClr>
            <a:schemeClr val="bg1"/>
          </a:bgClr>
        </a:patt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74441" y="681135"/>
            <a:ext cx="10776857" cy="1735493"/>
          </a:xfrm>
        </p:spPr>
        <p:txBody>
          <a:bodyPr>
            <a:noAutofit/>
          </a:bodyPr>
          <a:lstStyle/>
          <a:p>
            <a:pPr algn="l"/>
            <a:r>
              <a:rPr lang="ka-GE" sz="1400" dirty="0"/>
              <a:t>საპროექტო ტერიტორიის ჩრდილოეთით მდებარეობს თბილისი-სენაკი-ლესელიძის საავტომობილო გზა  და სახელმწიფო მნიშვნელობის E-60 ავტომაგისტრალი. გზისპირზე განლაგებულია სხვადასხვა დანიშნულების სავაჭრო ობიექტები და შენობა-ნაგებობები, რომელთა უმეტესობა ამორტიზებული და </a:t>
            </a:r>
            <a:r>
              <a:rPr lang="ka-GE" sz="1400" dirty="0" smtClean="0"/>
              <a:t>უფუნქციოა,</a:t>
            </a:r>
            <a:br>
              <a:rPr lang="ka-GE" sz="1400" dirty="0" smtClean="0"/>
            </a:br>
            <a:r>
              <a:rPr lang="ka-GE" sz="1400" dirty="0" smtClean="0"/>
              <a:t> </a:t>
            </a:r>
            <a:r>
              <a:rPr lang="ka-GE" sz="1400" dirty="0"/>
              <a:t>დასავლეთით მდებარეობს სოფ. არგვეთის </a:t>
            </a:r>
            <a:r>
              <a:rPr lang="ka-GE" sz="1400" dirty="0" smtClean="0"/>
              <a:t>დასახლება,  საპროექტო </a:t>
            </a:r>
            <a:r>
              <a:rPr lang="ka-GE" sz="1400" dirty="0"/>
              <a:t>ტერიტორიის საზღვრიდან უახლოესი მოსახლე დაშორებულია 40 </a:t>
            </a:r>
            <a:r>
              <a:rPr lang="ka-GE" sz="1400" dirty="0" smtClean="0"/>
              <a:t>მ-ით. </a:t>
            </a:r>
            <a:br>
              <a:rPr lang="ka-GE" sz="1400" dirty="0" smtClean="0"/>
            </a:br>
            <a:r>
              <a:rPr lang="ka-GE" sz="1400" dirty="0" smtClean="0"/>
              <a:t>ჩრდილო-დასავლეთით </a:t>
            </a:r>
            <a:r>
              <a:rPr lang="ka-GE" sz="1400" dirty="0"/>
              <a:t>განთავსებულია საქართველოს რკინიგზის ყოფილი ტერიტორია და სამრეწველო დანიშნულების ამორტიზებული </a:t>
            </a:r>
            <a:r>
              <a:rPr lang="ka-GE" sz="1400" dirty="0" smtClean="0"/>
              <a:t>შენობა, </a:t>
            </a:r>
            <a:r>
              <a:rPr lang="ka-GE" sz="1400" dirty="0"/>
              <a:t>სამხრეთით შპს „ჯი თი ემ </a:t>
            </a:r>
            <a:r>
              <a:rPr lang="ka-GE" sz="1400" dirty="0" smtClean="0"/>
              <a:t>გრუპის” </a:t>
            </a:r>
            <a:r>
              <a:rPr lang="ka-GE" sz="1400" dirty="0"/>
              <a:t>მეტალურგიული </a:t>
            </a:r>
            <a:r>
              <a:rPr lang="ka-GE" sz="1400" dirty="0" smtClean="0"/>
              <a:t>საწარმო, </a:t>
            </a:r>
            <a:r>
              <a:rPr lang="ka-GE" sz="1400" dirty="0"/>
              <a:t>უფუნქციო ნავთობპროდუქტების </a:t>
            </a:r>
            <a:r>
              <a:rPr lang="ka-GE" sz="1400" dirty="0" smtClean="0"/>
              <a:t>საცავი, </a:t>
            </a:r>
            <a:r>
              <a:rPr lang="ka-GE" sz="1400" dirty="0"/>
              <a:t>ასევე საქართველოს რკინიგზის ცენტრალური მაგისტრალი. </a:t>
            </a:r>
            <a:endParaRPr lang="en-US" sz="1400" dirty="0"/>
          </a:p>
        </p:txBody>
      </p:sp>
      <p:pic>
        <p:nvPicPr>
          <p:cNvPr id="4" name="Content Placeholder 3"/>
          <p:cNvPicPr>
            <a:picLocks noGrp="1"/>
          </p:cNvPicPr>
          <p:nvPr>
            <p:ph idx="1"/>
          </p:nvPr>
        </p:nvPicPr>
        <p:blipFill>
          <a:blip r:embed="rId2"/>
          <a:stretch>
            <a:fillRect/>
          </a:stretch>
        </p:blipFill>
        <p:spPr>
          <a:xfrm>
            <a:off x="8042998" y="2800059"/>
            <a:ext cx="3498970" cy="3317875"/>
          </a:xfrm>
          <a:prstGeom prst="rect">
            <a:avLst/>
          </a:prstGeom>
        </p:spPr>
      </p:pic>
      <p:pic>
        <p:nvPicPr>
          <p:cNvPr id="5" name="Picture 4"/>
          <p:cNvPicPr/>
          <p:nvPr/>
        </p:nvPicPr>
        <p:blipFill>
          <a:blip r:embed="rId3"/>
          <a:stretch>
            <a:fillRect/>
          </a:stretch>
        </p:blipFill>
        <p:spPr>
          <a:xfrm>
            <a:off x="4278469" y="2966648"/>
            <a:ext cx="3999230" cy="3072124"/>
          </a:xfrm>
          <a:prstGeom prst="rect">
            <a:avLst/>
          </a:prstGeom>
        </p:spPr>
      </p:pic>
      <p:pic>
        <p:nvPicPr>
          <p:cNvPr id="6" name="Picture 5" descr="D:\Saerto\სურათები-2\IMG_20191210_164043.jpg"/>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673811" y="2978480"/>
            <a:ext cx="3860872" cy="3139454"/>
          </a:xfrm>
          <a:prstGeom prst="rect">
            <a:avLst/>
          </a:prstGeom>
          <a:noFill/>
          <a:ln>
            <a:noFill/>
          </a:ln>
        </p:spPr>
      </p:pic>
    </p:spTree>
    <p:extLst>
      <p:ext uri="{BB962C8B-B14F-4D97-AF65-F5344CB8AC3E}">
        <p14:creationId xmlns="" xmlns:p14="http://schemas.microsoft.com/office/powerpoint/2010/main" val="41507122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pattFill prst="openDmnd">
          <a:fgClr>
            <a:schemeClr val="accent4">
              <a:lumMod val="40000"/>
              <a:lumOff val="60000"/>
            </a:schemeClr>
          </a:fgClr>
          <a:bgClr>
            <a:schemeClr val="bg1"/>
          </a:bgClr>
        </a:patt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95402" y="570705"/>
            <a:ext cx="9601196" cy="1586203"/>
          </a:xfrm>
        </p:spPr>
        <p:txBody>
          <a:bodyPr>
            <a:noAutofit/>
          </a:bodyPr>
          <a:lstStyle/>
          <a:p>
            <a:r>
              <a:rPr lang="ka-GE" sz="1600" b="1" dirty="0" smtClean="0"/>
              <a:t>მისასვლელი </a:t>
            </a:r>
            <a:r>
              <a:rPr lang="ka-GE" sz="1600" b="1" dirty="0"/>
              <a:t>გზა შემოდის ჩრდილოეთიდან, თბილისი-სენაკი-ლესელიძის ავტომაგისტრალიდან.  ტერიტორიასთან მოდის ასევე რკინიგზის ჩიხი.  მიმდებარედ გათავსებულია ენერგო-პრო ჯორჯიას გამანაწილებელი ქვესადგური, საიდანაც ელ. ენერგია მიეწოდება შპს „ჯი თი ემ </a:t>
            </a:r>
            <a:r>
              <a:rPr lang="ka-GE" sz="1600" b="1" dirty="0" smtClean="0"/>
              <a:t>გრუპის” მეტალურგიულ </a:t>
            </a:r>
            <a:r>
              <a:rPr lang="ka-GE" sz="1600" b="1" dirty="0"/>
              <a:t>საწარმოს და შესაძლებელია საპროექტო ობიექტის ელექტრომომარაგება.</a:t>
            </a:r>
            <a:r>
              <a:rPr lang="en-US" sz="1400" dirty="0"/>
              <a:t/>
            </a:r>
            <a:br>
              <a:rPr lang="en-US" sz="1400" dirty="0"/>
            </a:br>
            <a:endParaRPr lang="en-US" sz="1400" dirty="0"/>
          </a:p>
        </p:txBody>
      </p:sp>
      <p:pic>
        <p:nvPicPr>
          <p:cNvPr id="6" name="Content Placeholder 5"/>
          <p:cNvPicPr>
            <a:picLocks noGrp="1"/>
          </p:cNvPicPr>
          <p:nvPr>
            <p:ph idx="1"/>
          </p:nvPr>
        </p:nvPicPr>
        <p:blipFill>
          <a:blip r:embed="rId2"/>
          <a:stretch>
            <a:fillRect/>
          </a:stretch>
        </p:blipFill>
        <p:spPr>
          <a:xfrm>
            <a:off x="1670180" y="2097740"/>
            <a:ext cx="8836089" cy="4023361"/>
          </a:xfrm>
          <a:prstGeom prst="rect">
            <a:avLst/>
          </a:prstGeom>
        </p:spPr>
      </p:pic>
    </p:spTree>
    <p:extLst>
      <p:ext uri="{BB962C8B-B14F-4D97-AF65-F5344CB8AC3E}">
        <p14:creationId xmlns="" xmlns:p14="http://schemas.microsoft.com/office/powerpoint/2010/main" val="332767879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pattFill prst="shingle">
          <a:fgClr>
            <a:schemeClr val="accent4">
              <a:lumMod val="40000"/>
              <a:lumOff val="60000"/>
            </a:schemeClr>
          </a:fgClr>
          <a:bgClr>
            <a:schemeClr val="bg1"/>
          </a:bgClr>
        </a:patt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92638" y="516366"/>
            <a:ext cx="11142161" cy="1617233"/>
          </a:xfrm>
        </p:spPr>
        <p:txBody>
          <a:bodyPr>
            <a:normAutofit fontScale="90000"/>
          </a:bodyPr>
          <a:lstStyle/>
          <a:p>
            <a:pPr algn="l"/>
            <a:r>
              <a:rPr lang="ka-GE" sz="1800" dirty="0" smtClean="0"/>
              <a:t>- საპროექტო ტერიტორიიდან </a:t>
            </a:r>
            <a:r>
              <a:rPr lang="ka-GE" sz="1800" dirty="0"/>
              <a:t>უახლოესი დასახლებული პუნქტი განთავსებულია დასავლეთით, სოფ. არგვეთა. უახლოესი საცხოვრებელი სახლი ტერიტორიის </a:t>
            </a:r>
            <a:r>
              <a:rPr lang="ka-GE" sz="1800" b="1" dirty="0"/>
              <a:t>საზღვრიდან დაშორებულია 40 მ-ით</a:t>
            </a:r>
            <a:r>
              <a:rPr lang="ka-GE" sz="1800" dirty="0"/>
              <a:t>, საპროექტო მეტალურგიული საწარმოს </a:t>
            </a:r>
            <a:r>
              <a:rPr lang="ka-GE" sz="1800" b="1" dirty="0"/>
              <a:t>გაფრქვევის მილიდან </a:t>
            </a:r>
            <a:r>
              <a:rPr lang="ka-GE" sz="1800" b="1" dirty="0" smtClean="0"/>
              <a:t>4</a:t>
            </a:r>
            <a:r>
              <a:rPr lang="en-US" sz="1800" b="1" dirty="0" smtClean="0"/>
              <a:t>2</a:t>
            </a:r>
            <a:r>
              <a:rPr lang="ka-GE" sz="1800" b="1" dirty="0" smtClean="0"/>
              <a:t>5 </a:t>
            </a:r>
            <a:r>
              <a:rPr lang="ka-GE" sz="1800" b="1" dirty="0"/>
              <a:t>მ-ით</a:t>
            </a:r>
            <a:r>
              <a:rPr lang="ka-GE" sz="1800" dirty="0"/>
              <a:t>, ხოლო გამახურებელი ღუმელის გაფრქვევის მილიდან </a:t>
            </a:r>
            <a:r>
              <a:rPr lang="ka-GE" sz="1800" dirty="0" smtClean="0"/>
              <a:t>3</a:t>
            </a:r>
            <a:r>
              <a:rPr lang="en-US" sz="1800" dirty="0" smtClean="0"/>
              <a:t>2</a:t>
            </a:r>
            <a:r>
              <a:rPr lang="ka-GE" sz="1800" dirty="0" smtClean="0"/>
              <a:t>0 მ-ით.</a:t>
            </a:r>
            <a:r>
              <a:rPr lang="en-US" sz="1800" dirty="0"/>
              <a:t/>
            </a:r>
            <a:br>
              <a:rPr lang="en-US" sz="1800" dirty="0"/>
            </a:br>
            <a:r>
              <a:rPr lang="ka-GE" sz="1800" dirty="0" smtClean="0"/>
              <a:t>- დანარჩენი </a:t>
            </a:r>
            <a:r>
              <a:rPr lang="ka-GE" sz="1800" dirty="0"/>
              <a:t>მიმართულებით უახლოესი დასახლება განთავსებულია სამხრეთ-აღმოსავლეთის მხარეს. აღნიშნული მიმართულებით უახლოესი საცხოვრებელი სახლი საწარმოს საზღვრიდან დაშორებულია </a:t>
            </a:r>
            <a:r>
              <a:rPr lang="ka-GE" sz="1800" dirty="0" smtClean="0"/>
              <a:t>565 </a:t>
            </a:r>
            <a:r>
              <a:rPr lang="ka-GE" sz="1800" dirty="0"/>
              <a:t>მ-ით, მეტალურგიული საწარმოს გაფრქვევის </a:t>
            </a:r>
            <a:r>
              <a:rPr lang="ka-GE" sz="1800" b="1" dirty="0"/>
              <a:t>მილიდან </a:t>
            </a:r>
            <a:r>
              <a:rPr lang="en-US" sz="1800" b="1" dirty="0" smtClean="0"/>
              <a:t>695</a:t>
            </a:r>
            <a:r>
              <a:rPr lang="ka-GE" sz="1800" b="1" dirty="0" smtClean="0"/>
              <a:t> </a:t>
            </a:r>
            <a:r>
              <a:rPr lang="ka-GE" sz="1800" b="1" dirty="0"/>
              <a:t>მ-ით</a:t>
            </a:r>
            <a:r>
              <a:rPr lang="ka-GE" sz="1800" dirty="0"/>
              <a:t>, ხოლო გამახურებელი ღუმელის გაფრქვევის მილიდან </a:t>
            </a:r>
            <a:r>
              <a:rPr lang="ka-GE" sz="1800" dirty="0" smtClean="0"/>
              <a:t>8</a:t>
            </a:r>
            <a:r>
              <a:rPr lang="en-US" sz="1800" dirty="0" smtClean="0"/>
              <a:t>25</a:t>
            </a:r>
            <a:r>
              <a:rPr lang="ka-GE" sz="1800" dirty="0" smtClean="0"/>
              <a:t> მ-ით.</a:t>
            </a:r>
            <a:endParaRPr lang="en-US" sz="4900" dirty="0"/>
          </a:p>
        </p:txBody>
      </p:sp>
      <p:pic>
        <p:nvPicPr>
          <p:cNvPr id="7" name="Picture 6"/>
          <p:cNvPicPr/>
          <p:nvPr/>
        </p:nvPicPr>
        <p:blipFill>
          <a:blip r:embed="rId2"/>
          <a:stretch>
            <a:fillRect/>
          </a:stretch>
        </p:blipFill>
        <p:spPr>
          <a:xfrm>
            <a:off x="5806736" y="2409714"/>
            <a:ext cx="5790008" cy="3743660"/>
          </a:xfrm>
          <a:prstGeom prst="rect">
            <a:avLst/>
          </a:prstGeom>
        </p:spPr>
      </p:pic>
      <p:pic>
        <p:nvPicPr>
          <p:cNvPr id="9" name="Content Placeholder 8"/>
          <p:cNvPicPr>
            <a:picLocks noGrp="1" noChangeAspect="1"/>
          </p:cNvPicPr>
          <p:nvPr>
            <p:ph idx="1"/>
          </p:nvPr>
        </p:nvPicPr>
        <p:blipFill>
          <a:blip r:embed="rId3"/>
          <a:stretch>
            <a:fillRect/>
          </a:stretch>
        </p:blipFill>
        <p:spPr>
          <a:xfrm>
            <a:off x="613186" y="2395470"/>
            <a:ext cx="5217459" cy="3779420"/>
          </a:xfrm>
          <a:prstGeom prst="rect">
            <a:avLst/>
          </a:prstGeom>
        </p:spPr>
      </p:pic>
    </p:spTree>
    <p:extLst>
      <p:ext uri="{BB962C8B-B14F-4D97-AF65-F5344CB8AC3E}">
        <p14:creationId xmlns="" xmlns:p14="http://schemas.microsoft.com/office/powerpoint/2010/main" val="168119913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pattFill prst="lgGrid">
          <a:fgClr>
            <a:schemeClr val="accent4">
              <a:lumMod val="40000"/>
              <a:lumOff val="60000"/>
            </a:schemeClr>
          </a:fgClr>
          <a:bgClr>
            <a:schemeClr val="bg1"/>
          </a:bgClr>
        </a:patt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ka-GE" sz="3200" b="1" dirty="0">
                <a:solidFill>
                  <a:srgbClr val="C00000"/>
                </a:solidFill>
              </a:rPr>
              <a:t>დაგეგმილი საქმიანობის ტექნიკური </a:t>
            </a:r>
            <a:r>
              <a:rPr lang="ka-GE" sz="3200" b="1" dirty="0" smtClean="0">
                <a:solidFill>
                  <a:srgbClr val="C00000"/>
                </a:solidFill>
              </a:rPr>
              <a:t>პირობები</a:t>
            </a:r>
            <a:endParaRPr lang="en-US" sz="3200" dirty="0">
              <a:solidFill>
                <a:srgbClr val="C00000"/>
              </a:solidFill>
            </a:endParaRPr>
          </a:p>
        </p:txBody>
      </p:sp>
      <p:sp>
        <p:nvSpPr>
          <p:cNvPr id="3" name="Content Placeholder 2"/>
          <p:cNvSpPr>
            <a:spLocks noGrp="1"/>
          </p:cNvSpPr>
          <p:nvPr>
            <p:ph idx="1"/>
          </p:nvPr>
        </p:nvSpPr>
        <p:spPr>
          <a:xfrm>
            <a:off x="1263127" y="2118659"/>
            <a:ext cx="10109199" cy="3810000"/>
          </a:xfrm>
        </p:spPr>
        <p:txBody>
          <a:bodyPr>
            <a:normAutofit fontScale="85000" lnSpcReduction="20000"/>
          </a:bodyPr>
          <a:lstStyle/>
          <a:p>
            <a:r>
              <a:rPr lang="ka-GE" dirty="0"/>
              <a:t>საპროექტო საწარმოს ტექნიკური პირობები შემდეგია:</a:t>
            </a:r>
            <a:endParaRPr lang="en-US" dirty="0"/>
          </a:p>
          <a:p>
            <a:r>
              <a:rPr lang="ka-GE" dirty="0"/>
              <a:t>დაკავებული მიწის ფართობი - 97231 მ</a:t>
            </a:r>
            <a:r>
              <a:rPr lang="ka-GE" baseline="30000" dirty="0"/>
              <a:t>2</a:t>
            </a:r>
            <a:endParaRPr lang="en-US" dirty="0"/>
          </a:p>
          <a:p>
            <a:r>
              <a:rPr lang="ka-GE" dirty="0"/>
              <a:t>განაშენიანების ფართობი 70</a:t>
            </a:r>
            <a:r>
              <a:rPr lang="ka-GE" dirty="0" smtClean="0"/>
              <a:t>%-მდე.</a:t>
            </a:r>
            <a:endParaRPr lang="en-US" dirty="0"/>
          </a:p>
          <a:p>
            <a:r>
              <a:rPr lang="ka-GE" dirty="0"/>
              <a:t>საპროექტო წარმადობა: 415000 ტ. ფოლადის სხმული, 400000 ტ. სხვადასხვა კვეთის არმატურა.</a:t>
            </a:r>
            <a:endParaRPr lang="en-US" dirty="0"/>
          </a:p>
          <a:p>
            <a:r>
              <a:rPr lang="ka-GE" dirty="0"/>
              <a:t>მეტალურგიულ საამქროში გათვალისწინებულია სამი იდენტური ინდუქციური ღუმელის დამონტაჟება, თითოეულის საათური წარმადობა 27 ტ.  პერსპექტივაში დაგეგმილია  მათი ჩანაცვლება </a:t>
            </a:r>
            <a:r>
              <a:rPr lang="ka-GE" dirty="0" smtClean="0"/>
              <a:t> </a:t>
            </a:r>
            <a:r>
              <a:rPr lang="en-US" dirty="0" smtClean="0"/>
              <a:t>38.5 </a:t>
            </a:r>
            <a:r>
              <a:rPr lang="ka-GE" dirty="0" smtClean="0"/>
              <a:t>ტ/სთ </a:t>
            </a:r>
            <a:r>
              <a:rPr lang="ka-GE" dirty="0"/>
              <a:t>წარმადობის     ერთი ელექტრორკალური ღუმელით.  </a:t>
            </a:r>
            <a:endParaRPr lang="en-US" dirty="0"/>
          </a:p>
          <a:p>
            <a:r>
              <a:rPr lang="ka-GE" dirty="0"/>
              <a:t>არმატურის გლინვის უბანზე გათვალისწინებულია ერთი ხაზის დამონტჟება, წელიწადში 400 000 ტ-ის წარმადობით, რომელსაც მოემსახურება ერთი გამაცხელებელი ღუმელი. </a:t>
            </a:r>
            <a:endParaRPr lang="en-US" dirty="0"/>
          </a:p>
          <a:p>
            <a:endParaRPr lang="en-US" dirty="0"/>
          </a:p>
        </p:txBody>
      </p:sp>
    </p:spTree>
    <p:extLst>
      <p:ext uri="{BB962C8B-B14F-4D97-AF65-F5344CB8AC3E}">
        <p14:creationId xmlns="" xmlns:p14="http://schemas.microsoft.com/office/powerpoint/2010/main" val="2581482547"/>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pattFill prst="pct25">
          <a:fgClr>
            <a:schemeClr val="accent4">
              <a:lumMod val="40000"/>
              <a:lumOff val="60000"/>
            </a:schemeClr>
          </a:fgClr>
          <a:bgClr>
            <a:schemeClr val="bg1"/>
          </a:bgClr>
        </a:patt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71967" y="667451"/>
            <a:ext cx="10844970" cy="1419533"/>
          </a:xfrm>
        </p:spPr>
        <p:txBody>
          <a:bodyPr>
            <a:normAutofit fontScale="90000"/>
          </a:bodyPr>
          <a:lstStyle/>
          <a:p>
            <a:pPr algn="l"/>
            <a:r>
              <a:rPr lang="ka-GE" sz="2800" b="1" dirty="0" smtClean="0">
                <a:solidFill>
                  <a:srgbClr val="C00000"/>
                </a:solidFill>
              </a:rPr>
              <a:t>            </a:t>
            </a:r>
            <a:r>
              <a:rPr lang="en-US" sz="2800" b="1" dirty="0" smtClean="0">
                <a:solidFill>
                  <a:srgbClr val="C00000"/>
                </a:solidFill>
              </a:rPr>
              <a:t>           </a:t>
            </a:r>
            <a:r>
              <a:rPr lang="ka-GE" sz="2800" b="1" dirty="0" smtClean="0">
                <a:solidFill>
                  <a:srgbClr val="C00000"/>
                </a:solidFill>
              </a:rPr>
              <a:t>  </a:t>
            </a:r>
            <a:r>
              <a:rPr lang="ka-GE" sz="2200" b="1" dirty="0" smtClean="0">
                <a:solidFill>
                  <a:srgbClr val="C00000"/>
                </a:solidFill>
              </a:rPr>
              <a:t>გამოყენებული </a:t>
            </a:r>
            <a:r>
              <a:rPr lang="ka-GE" sz="2200" b="1" dirty="0">
                <a:solidFill>
                  <a:srgbClr val="C00000"/>
                </a:solidFill>
              </a:rPr>
              <a:t>ნედლეული და </a:t>
            </a:r>
            <a:r>
              <a:rPr lang="ka-GE" sz="2200" b="1" dirty="0" smtClean="0">
                <a:solidFill>
                  <a:srgbClr val="C00000"/>
                </a:solidFill>
              </a:rPr>
              <a:t>მასალები</a:t>
            </a:r>
            <a:r>
              <a:rPr lang="ka-GE" sz="2800" b="1" dirty="0" smtClean="0">
                <a:solidFill>
                  <a:srgbClr val="C00000"/>
                </a:solidFill>
              </a:rPr>
              <a:t/>
            </a:r>
            <a:br>
              <a:rPr lang="ka-GE" sz="2800" b="1" dirty="0" smtClean="0">
                <a:solidFill>
                  <a:srgbClr val="C00000"/>
                </a:solidFill>
              </a:rPr>
            </a:br>
            <a:r>
              <a:rPr lang="ka-GE" sz="2800" b="1" dirty="0" smtClean="0">
                <a:solidFill>
                  <a:srgbClr val="C00000"/>
                </a:solidFill>
              </a:rPr>
              <a:t>- </a:t>
            </a:r>
            <a:r>
              <a:rPr lang="ka-GE" sz="1600" dirty="0" smtClean="0"/>
              <a:t>მშენებლობის </a:t>
            </a:r>
            <a:r>
              <a:rPr lang="ka-GE" sz="1600" dirty="0"/>
              <a:t>ეტაპზე საჭიროა სხვადასხვა სამშენებლო მასალები (მათ შორის: არმატურა, ბეტონი, პროფილირებული თუნუქი, ბეტონის ნაკეთობები და სხვა), რომელთა შესყიდვა მოხდება უახლოესი შესაბამისი პროფილის საწარმოებიდან.</a:t>
            </a:r>
            <a:r>
              <a:rPr lang="en-US" sz="1600" dirty="0"/>
              <a:t/>
            </a:r>
            <a:br>
              <a:rPr lang="en-US" sz="1600" dirty="0"/>
            </a:br>
            <a:r>
              <a:rPr lang="ka-GE" sz="2000" b="1" dirty="0" smtClean="0">
                <a:solidFill>
                  <a:srgbClr val="C00000"/>
                </a:solidFill>
              </a:rPr>
              <a:t>- </a:t>
            </a:r>
            <a:r>
              <a:rPr lang="ka-GE" sz="1600" dirty="0" smtClean="0"/>
              <a:t>ექსპლუატაციის </a:t>
            </a:r>
            <a:r>
              <a:rPr lang="ka-GE" sz="1600" dirty="0"/>
              <a:t>ეტაპზე, საწარმოს ძირითად ნედლეულს წარმოადგენს რკინის ჯართი მეტალურგიული საამქროსათვის და ფოლადის ოთხკუთხა კვეთის სხმული (ნამზადი), არმატურის საამქროსათვის. </a:t>
            </a:r>
            <a:endParaRPr lang="en-US" sz="2800" dirty="0">
              <a:solidFill>
                <a:srgbClr val="C00000"/>
              </a:solidFill>
            </a:endParaRPr>
          </a:p>
        </p:txBody>
      </p:sp>
      <p:sp>
        <p:nvSpPr>
          <p:cNvPr id="3" name="Content Placeholder 2"/>
          <p:cNvSpPr>
            <a:spLocks noGrp="1"/>
          </p:cNvSpPr>
          <p:nvPr>
            <p:ph idx="1"/>
          </p:nvPr>
        </p:nvSpPr>
        <p:spPr>
          <a:xfrm>
            <a:off x="727788" y="2431228"/>
            <a:ext cx="10795518" cy="3882633"/>
          </a:xfrm>
        </p:spPr>
        <p:txBody>
          <a:bodyPr>
            <a:noAutofit/>
          </a:bodyPr>
          <a:lstStyle/>
          <a:p>
            <a:pPr marL="0" indent="0">
              <a:buNone/>
            </a:pPr>
            <a:r>
              <a:rPr lang="ka-GE" sz="1100" dirty="0"/>
              <a:t>რკინის ჯართი საწარმოში შემოიზიდება ავთოთვითმცლელებით, ადგილობრივი ჯართის შემგროვებელი პუნქტებიდან, სათანადო ხელშეკრულებების საფუძველზე. ნავარაუდევია წელიწადში 480 000 ტ. ჯართის გადამუშავება. </a:t>
            </a:r>
            <a:endParaRPr lang="en-US" sz="1100" dirty="0"/>
          </a:p>
          <a:p>
            <a:pPr marL="0" indent="0">
              <a:buNone/>
            </a:pPr>
            <a:r>
              <a:rPr lang="ka-GE" sz="1100" dirty="0"/>
              <a:t>მეტალურგიულ წარმოებაში სათანადო ხარისსხის სხმულის მისაღებად საჭიროა სხვადასხვა მასალებისა და აღმდგენების დამატება, რომელთა შეძენა განხორციელდება მოთხოვნილების შესაბამისად უახლოესი ობიექტებიდან.</a:t>
            </a:r>
            <a:endParaRPr lang="en-US" sz="1100" dirty="0"/>
          </a:p>
          <a:p>
            <a:pPr marL="0" indent="0">
              <a:buNone/>
            </a:pPr>
            <a:r>
              <a:rPr lang="ka-GE" sz="1100" dirty="0"/>
              <a:t>ტექნიკური რეგლამენტის მიხედვით, საჭიროა შემდეგი სახეობისა და რაოდენობის დანამატები:</a:t>
            </a:r>
            <a:endParaRPr lang="en-US" sz="1100" dirty="0"/>
          </a:p>
          <a:p>
            <a:pPr marL="0" indent="0">
              <a:buNone/>
            </a:pPr>
            <a:r>
              <a:rPr lang="ka-GE" sz="1100" b="1" dirty="0"/>
              <a:t>   </a:t>
            </a:r>
            <a:r>
              <a:rPr lang="ka-GE" sz="1100" b="1" dirty="0" smtClean="0"/>
              <a:t>   </a:t>
            </a:r>
            <a:r>
              <a:rPr lang="ka-GE" sz="1100" b="1" dirty="0"/>
              <a:t>ელექტრორკალურ </a:t>
            </a:r>
            <a:r>
              <a:rPr lang="ka-GE" sz="1100" b="1" dirty="0" smtClean="0"/>
              <a:t>ღუმელზე:</a:t>
            </a:r>
            <a:r>
              <a:rPr lang="ka-GE" sz="1100" dirty="0" smtClean="0"/>
              <a:t>- გამომწვარი კირი-36კგ/ტ;;  მაგნეზიტი-3,2კგ/ტ;. ანტრაციტი-12კგ/ტ;</a:t>
            </a:r>
            <a:r>
              <a:rPr lang="ka-GE" sz="1100" dirty="0"/>
              <a:t> </a:t>
            </a:r>
            <a:r>
              <a:rPr lang="ka-GE" sz="1100" dirty="0" smtClean="0"/>
              <a:t>ელექტროდი-1,3კგ/ტ;</a:t>
            </a:r>
            <a:r>
              <a:rPr lang="ka-GE" sz="1100" dirty="0"/>
              <a:t> </a:t>
            </a:r>
            <a:r>
              <a:rPr lang="ka-GE" sz="1100" dirty="0" smtClean="0"/>
              <a:t>ღუმელის </a:t>
            </a:r>
            <a:r>
              <a:rPr lang="ka-GE" sz="1100" dirty="0"/>
              <a:t>წიდა 159-170კგ/ტ</a:t>
            </a:r>
            <a:endParaRPr lang="en-US" sz="1100" dirty="0"/>
          </a:p>
          <a:p>
            <a:pPr marL="0" indent="0">
              <a:buNone/>
            </a:pPr>
            <a:r>
              <a:rPr lang="ka-GE" sz="1100" b="1" dirty="0"/>
              <a:t>      </a:t>
            </a:r>
            <a:r>
              <a:rPr lang="ka-GE" sz="1100" b="1" dirty="0" smtClean="0"/>
              <a:t>ციცხვი-ღუმელზე</a:t>
            </a:r>
            <a:r>
              <a:rPr lang="ka-GE" sz="1100" dirty="0" smtClean="0"/>
              <a:t> მეტალურგიული კირი-12კგ/ტ;</a:t>
            </a:r>
            <a:r>
              <a:rPr lang="ka-GE" sz="1100" dirty="0"/>
              <a:t> </a:t>
            </a:r>
            <a:r>
              <a:rPr lang="ka-GE" sz="1100" dirty="0" smtClean="0"/>
              <a:t> როსილიციუმი-0,127კგ/ტ. ფეროსილიკომარგანეცი-8,83კგ/ტ;</a:t>
            </a:r>
            <a:r>
              <a:rPr lang="ka-GE" sz="1100" dirty="0"/>
              <a:t> </a:t>
            </a:r>
            <a:r>
              <a:rPr lang="ka-GE" sz="1100" dirty="0" smtClean="0"/>
              <a:t>ელექტროდი-0,456კგ/ტ</a:t>
            </a:r>
            <a:r>
              <a:rPr lang="ka-GE" sz="1100" dirty="0"/>
              <a:t>;</a:t>
            </a:r>
            <a:endParaRPr lang="en-US" sz="1100" dirty="0"/>
          </a:p>
          <a:p>
            <a:pPr marL="0" indent="0">
              <a:buNone/>
            </a:pPr>
            <a:r>
              <a:rPr lang="ka-GE" sz="1100" b="1" dirty="0"/>
              <a:t>       </a:t>
            </a:r>
            <a:r>
              <a:rPr lang="ka-GE" sz="1100" b="1" dirty="0" smtClean="0"/>
              <a:t>უწყვეტი </a:t>
            </a:r>
            <a:r>
              <a:rPr lang="ka-GE" sz="1100" b="1" dirty="0"/>
              <a:t>ჩამოსხმის </a:t>
            </a:r>
            <a:r>
              <a:rPr lang="ka-GE" sz="1100" b="1" dirty="0" smtClean="0"/>
              <a:t>მანქანაზე</a:t>
            </a:r>
            <a:r>
              <a:rPr lang="ka-GE" sz="1100" dirty="0" smtClean="0"/>
              <a:t>-   მეორადი </a:t>
            </a:r>
            <a:r>
              <a:rPr lang="ka-GE" sz="1100" dirty="0"/>
              <a:t>ალუმინი-0,156კგ/ტ</a:t>
            </a:r>
            <a:endParaRPr lang="en-US" sz="1100" dirty="0"/>
          </a:p>
          <a:p>
            <a:pPr marL="0" indent="0">
              <a:buNone/>
            </a:pPr>
            <a:r>
              <a:rPr lang="ka-GE" sz="1100" dirty="0"/>
              <a:t>გლინვის საამქროს ძირითადი ნედლეული -ფოლადის სხმული (ნამზადი) იწარმოება სადნობ უბანზე ან შემოიზიდება სხვა მეტალურგიული საწარმოებიდან.</a:t>
            </a:r>
            <a:endParaRPr lang="en-US" sz="1100" dirty="0"/>
          </a:p>
          <a:p>
            <a:pPr marL="0" indent="0">
              <a:buNone/>
            </a:pPr>
            <a:r>
              <a:rPr lang="ka-GE" sz="1100" dirty="0"/>
              <a:t>საწარმოში როგორც დნობის ასევე გლინვის პროცესში გამოიყენება ტექნიკური წყალი ღუმელებისა და არმატურის გასაგრილებლად. ტექნიკური წყლის აღება გათვალისწინებულია მიწისქვეშა ჰორიზონტიდან, სათანადო ლიცენზიის საფუძველზე. </a:t>
            </a:r>
            <a:endParaRPr lang="en-US" sz="1100" dirty="0"/>
          </a:p>
          <a:p>
            <a:pPr marL="0" indent="0">
              <a:buNone/>
            </a:pPr>
            <a:r>
              <a:rPr lang="ka-GE" sz="1100" dirty="0"/>
              <a:t>დნობის პროცესში სითბოს მიღება ხდება ელ.ენერგიის ხარჯზე, რომლის შესყიდვა განხორცელდება ენერგო პრო ჯორჯიას უახლოესი ქვესადგურიდან, ხელშეკრულების საფუძველზე.</a:t>
            </a:r>
            <a:endParaRPr lang="en-US" sz="1100" dirty="0"/>
          </a:p>
          <a:p>
            <a:pPr marL="0" indent="0">
              <a:buNone/>
            </a:pPr>
            <a:r>
              <a:rPr lang="ka-GE" sz="1100" dirty="0"/>
              <a:t>გლინვის უბანზე ფოლადის ნამზადის გასახურებლად გამოიყენება ბუნებრივი აირი, წარმოების ტექნიკური რეგლამენტის თანახმად 1 ტ. არმატურის საწარმოებლად საჭიროა 35 მ</a:t>
            </a:r>
            <a:r>
              <a:rPr lang="ka-GE" sz="1100" baseline="30000" dirty="0"/>
              <a:t>3</a:t>
            </a:r>
            <a:r>
              <a:rPr lang="ka-GE" sz="1100" dirty="0"/>
              <a:t> ბუნებრივი აირი. ობიექტის გაზმომარაგება გათვალისწინებულია არსებული მაგისტრალური ქსელიდან, სათანადო ხელშეკრულების საფუძველზე.</a:t>
            </a:r>
            <a:endParaRPr lang="en-US" sz="1100" dirty="0"/>
          </a:p>
        </p:txBody>
      </p:sp>
    </p:spTree>
    <p:extLst>
      <p:ext uri="{BB962C8B-B14F-4D97-AF65-F5344CB8AC3E}">
        <p14:creationId xmlns="" xmlns:p14="http://schemas.microsoft.com/office/powerpoint/2010/main" val="4091591232"/>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xmlns="" name="Organic" id="{28CDC826-8792-45C0-861B-85EB3ADEDA33}" vid="{7DAC20F1-423D-49E2-BD0B-50532748BAD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Feathered</Template>
  <TotalTime>644</TotalTime>
  <Words>2765</Words>
  <Application>Microsoft Office PowerPoint</Application>
  <PresentationFormat>Custom</PresentationFormat>
  <Paragraphs>165</Paragraphs>
  <Slides>29</Slides>
  <Notes>1</Notes>
  <HiddenSlides>0</HiddenSlides>
  <MMClips>0</MMClip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Organic</vt:lpstr>
      <vt:lpstr>შპს „ჯორჯია მეტალი“ </vt:lpstr>
      <vt:lpstr>ზოგადი ინფორმაცია</vt:lpstr>
      <vt:lpstr>საწარმოს განთავსება  შპს „ჯორჯიან მეტალ“-ის საპროექტო საწარმოს განთავსება დაგეგმილია ზესტაფონის მუნიციპალიტეტის, სოფ. არგვეთას ტერიტორიაზე მისსავე საკუთრებაში არსებული არასასოფლო-სამეურნეო დანიშნულების მიწის    სამ ნაკვეთზე : სულ საპროექტო ტერიტორიის ფართობი შეადგენს 97231 მ2</vt:lpstr>
      <vt:lpstr>საპროექტო ტერიტორიაზე გასულ საუკუნეში განთავსებული იყო რკინიგზის მომსახურეობის ობიექტები, ამჟამად შემორჩენილია ზოგიერთი ნაგებობის ნანგრევები და ერთი ამორტზებული შენობა; საპროექტო ტერიტორია შემოღობილი იყო მყარი, მასიური ღობით, ამჟამად  ზოგან შემორჩენილია ღობის ფრაგმენტები. ტერიტორიაზე  შენობების ნგრევის შედეგად დარჩენილია  სამშენებლო ნარჩენები.  საპროექტო ტერიტორიას ჩრდილოეთის მხრიდან ესაზღვრება ხე მცენარეებით დაფარული ფერდობი. ზედა ნიშნულზე განთავსებულია ყოფილი სამრწველო საწარმოთა ტერიტორიები, მათ შორის ყოფილი ღვინის ქარხანა. შემორჩენილია მხოლოდ ამორტიზებული შენობა-ნაგებობები </vt:lpstr>
      <vt:lpstr>საპროექტო ტერიტორიის ჩრდილოეთით მდებარეობს თბილისი-სენაკი-ლესელიძის საავტომობილო გზა  და სახელმწიფო მნიშვნელობის E-60 ავტომაგისტრალი. გზისპირზე განლაგებულია სხვადასხვა დანიშნულების სავაჭრო ობიექტები და შენობა-ნაგებობები, რომელთა უმეტესობა ამორტიზებული და უფუნქციოა,  დასავლეთით მდებარეობს სოფ. არგვეთის დასახლება,  საპროექტო ტერიტორიის საზღვრიდან უახლოესი მოსახლე დაშორებულია 40 მ-ით.  ჩრდილო-დასავლეთით განთავსებულია საქართველოს რკინიგზის ყოფილი ტერიტორია და სამრეწველო დანიშნულების ამორტიზებული შენობა, სამხრეთით შპს „ჯი თი ემ გრუპის” მეტალურგიული საწარმო, უფუნქციო ნავთობპროდუქტების საცავი, ასევე საქართველოს რკინიგზის ცენტრალური მაგისტრალი. </vt:lpstr>
      <vt:lpstr>მისასვლელი გზა შემოდის ჩრდილოეთიდან, თბილისი-სენაკი-ლესელიძის ავტომაგისტრალიდან.  ტერიტორიასთან მოდის ასევე რკინიგზის ჩიხი.  მიმდებარედ გათავსებულია ენერგო-პრო ჯორჯიას გამანაწილებელი ქვესადგური, საიდანაც ელ. ენერგია მიეწოდება შპს „ჯი თი ემ გრუპის” მეტალურგიულ საწარმოს და შესაძლებელია საპროექტო ობიექტის ელექტრომომარაგება. </vt:lpstr>
      <vt:lpstr>- საპროექტო ტერიტორიიდან უახლოესი დასახლებული პუნქტი განთავსებულია დასავლეთით, სოფ. არგვეთა. უახლოესი საცხოვრებელი სახლი ტერიტორიის საზღვრიდან დაშორებულია 40 მ-ით, საპროექტო მეტალურგიული საწარმოს გაფრქვევის მილიდან 425 მ-ით, ხოლო გამახურებელი ღუმელის გაფრქვევის მილიდან 320 მ-ით. - დანარჩენი მიმართულებით უახლოესი დასახლება განთავსებულია სამხრეთ-აღმოსავლეთის მხარეს. აღნიშნული მიმართულებით უახლოესი საცხოვრებელი სახლი საწარმოს საზღვრიდან დაშორებულია 565 მ-ით, მეტალურგიული საწარმოს გაფრქვევის მილიდან 695 მ-ით, ხოლო გამახურებელი ღუმელის გაფრქვევის მილიდან 825 მ-ით.</vt:lpstr>
      <vt:lpstr>დაგეგმილი საქმიანობის ტექნიკური პირობები</vt:lpstr>
      <vt:lpstr>                         გამოყენებული ნედლეული და მასალები - მშენებლობის ეტაპზე საჭიროა სხვადასხვა სამშენებლო მასალები (მათ შორის: არმატურა, ბეტონი, პროფილირებული თუნუქი, ბეტონის ნაკეთობები და სხვა), რომელთა შესყიდვა მოხდება უახლოესი შესაბამისი პროფილის საწარმოებიდან. - ექსპლუატაციის ეტაპზე, საწარმოს ძირითად ნედლეულს წარმოადგენს რკინის ჯართი მეტალურგიული საამქროსათვის და ფოლადის ოთხკუთხა კვეთის სხმული (ნამზადი), არმატურის საამქროსათვის. </vt:lpstr>
      <vt:lpstr>სამუშაო რეჟიმი და ადამიანური რესურსები</vt:lpstr>
      <vt:lpstr> ძირითადი ტექნოლოგიური მოწყობილობები პროექტით გათვალისწინებულია ერთი მთლიანი საწარმოო კორპუსის მშენებლობა, რომელიც გაყოფილი იქნება ორ საამქროდ: სადნობ და საგლინავ. წარმოების პირველი ეტაპია ნედლეულის მომზადება, რომელიც განხორციელდება ღია ტერიტორიაზე, არმირებული ბეტონით დაფარულ მოედანზე</vt:lpstr>
      <vt:lpstr>Slide 12</vt:lpstr>
      <vt:lpstr>ჯართის მიღება-მომზადების უბნის მოწყობა დაგეგმილია ტერიტორიის ჩრდილო-აღმოსავლეთ ნაწილში, ტერიტორიასთან მისასვლელი გზის მხარეს. უბნიდან უახლოესი საცხოვრებელი სახლი განთავსებულია დასავლეთით, 360 მ-ის დაშორებით. </vt:lpstr>
      <vt:lpstr>ტექნოლოგიური პროცესის აღწერა </vt:lpstr>
      <vt:lpstr>                 ობიექტის წყალმომარაგება კანალიზაცია საწარმოს მშენებლობა-ექსპლუტაციის ეტაპზე საჭიროა როგორც ტექნიკური  ასევე    სასმელ-სამეურნეო წყალი.  ობიექტის წყალმომარაგება დაგეგმილია მიწისქვეშა ჰორიზონტიდან, რისთვისაც მოეწყობა  საჭირო რაოდენობის ჭები და აღებული იქნება წყალსარგებლობის სათანადო ლიცენზია.</vt:lpstr>
      <vt:lpstr>        აირგამწმენდი სისტემა. მტვერდამჭერი სისტემა განკუთვნილია ღუმელში ჯართის ჩატვირთვისას,  ინდუქციურ (შემდეგში ელლექტრორკალური) ღუმელებში დნობისას, ციცხვი ღუმელიდან და უწყვეტი ჩამოსხმის მანქანებიდან წარმოქმნილი  აირმტვერნარევის  გაწოვისათვის.გაწოვილი აირნარევის გამაცივებელ მოწყობილობაში გავლის შემდეგ იგი   ხვდება ციკლონში.აქედან ნაკადი  გასაწმენდად მიეწოდება  ქსოვილოვან სახელოიან ფილტრებში.საფილტრ მოწყობილობაში დაჭერილი მტვერი  ტრანსპორტიორით მიეწოდება ბუნკერში. სისტემის ნორმალური ფუნქციონირებისათვის   უზრუნველყოფილი  იქნება საათში 1000000 მ3 აირის გაწოვა.  მუშაობის პროცესის დინამიურად ცვალებადი პირობების გამო სისტემაში გამოყენებული იქნება მარეგულირებელი და ავარიული სარქველების სისტემა. გაწმენდილი აირი მიეწოდება არანაკლებ 30 მ-ს სიმაღლის და 4 მ დაიმეტრის მილს, რომლის მეშვეობითაც გაიტყორცნება ატმოსფეროში. პროექტირების პროცესში მტვერდამჭერების პარამეტრები შერჩეული იქნება იმგვარად,რომ მისი ეფექტურობა(გაწმენდის ხარისხი) იყოს არანაკლები 99%.</vt:lpstr>
      <vt:lpstr> საქმიანობისა და მისი განხორციელების ადგილის ალტერნატივების ანალიზი</vt:lpstr>
      <vt:lpstr>საწარმოს განთავსების ალტერნატივა </vt:lpstr>
      <vt:lpstr>!</vt:lpstr>
      <vt:lpstr>ალტერნატივების ანალიზის და შედარების დროს მიღებული იქნა შემდეგი დასკვნები:</vt:lpstr>
      <vt:lpstr>   2. მეორე ალტერნატიული მიწის ნაკვეთი ვაკე რელიეფისაა, ფართობი და ფორმა ხელსაყრელია მშენებლობისა და ტექნოლოგიური პროცესების გამართვისათვის. თუმცა ნაკვეთი სასოფლო-სამეურნეო დანიშნულებისაა, არჩევის შემთხვევაში საჭიროა კატეგორიის შეცვლა. მშენებლობის დაწყებამდე საჭიროა ნიადაგის ნაყოფიერი ფენის მოხსნა-დასაწყობება ((ფაქტიურად განუსაზღვრელი ვადით), სავარაუდო დათვლებით, ჰუმუსოვანი ფენის ღირებულება შეადგენს 8010045 ლარს)  ტერიტორიამდე მისასვლელად საჭიროა ორო დასახლებული პუნქტის გავლა. პირველი დასახლებულ პუნქტში გადის ასფალტით დაფარული გზა, გზიდან საცხოვრებელი სახლების დაშორება შეადგენს 3-დან 35 მ-მდე. მეორე დასახლებულ პუნქტში გადის გრუნტის გზა, რაც ზრდის უარყოფითი გავლენის რისკს, გზიდან საცხოვრებელი სახლების დაშორება 18-დან 40 მეტრამდეა. არ არის მოწყობილი არანაირი ინფრასტრუქტურა. ამასთან ზესტაფონი-როდინოულის გზიდან ტერიტორიამდე მისასვლელი  3,5 კმ-მდე გრუნტის გზა გადის ცენტრალური სარკინიგზო მაგისტრალის ხიდის ქვეშ, გზაგამტარი უშუალოდ ესაზღვრება მდინარის კალაპოტს, თან ხიდის ორივე მხარეს მკვეთრი მოსახვევია შეუძლებელია გაბარიტული ავტოტრანსპორტის გავლა. </vt:lpstr>
      <vt:lpstr>3.      მესამე ალტერნატიული ტერიტორია განთავსებულია სამრეწველო ზონაში, არასასოფლო-სამეურნეო დანიშნულებისაა. ტერიტორიაზე გასულ საუკუნეში განთავსებული იყო რკინიგზის მომსახურეობის ობიექტები. ძველი შენობა-ნაგებობების უმეტესობა დანგრეულია, ტერიტორიის უმეტესი ნაწილი დაფარულია ტექნოგენური გრუნტით და სამშენებლო ნარჩენებით. არ შეინიშნება ნიადაგის ფენა. ტერიტორიაზე შედის ასფალტით დაფარული გზა, მიმდებარედ შემოდის სარკინიგზო ჩიხი, განთავსებულია ენერგოპრო ჯორჯიას ელ. მომარაგების ქვესადგური. ტერიტორია მოსახერხებელია სატრანსპორტო გადაზიდვებისათვის. მისაწვდომია (მოწყობილია ან ახლოსაა) საჭირო ინფრასტრუქრურა. ნაკვეთის საზღვრიდან, დასავლეთით, უახლოესი მოსახლე დაშორებულია 40 მ-ით, თუმცა ტერიტორიას აქვს წაგრძელებული ფორმა (აღმოსავლეთიდან დასავლეთისაკენ),  საზღვრებს შორის მანძილი 545 მ-ია. </vt:lpstr>
      <vt:lpstr>Slide 23</vt:lpstr>
      <vt:lpstr>ხმაურის ზემოქმედება     საწარმოს მოწყობის ეტაპზე ხმაურის წარმოქმნა და გავრცელება მოსალოდნელია მშენებლობის ორგანიზების პროცესში სამშენებლო მასალების შემოზიდვის, მიწის საექსკავაციო სამუშაოების დროს, მძიმე ტექნიკისა და ავტოტრანსპორტის მუშაობის შედეგად.  სამუშაოები შესრულდება დღის ნათელ პერიოდში.  . საცხოვრებელი სახლიდან ყველაზე უახლოესი ადგილი, სადაც იმუშავებს სამშენებლი ტექნიკადაცილებული იქნება 80 მეტრით.ამის გათვალისწინებით  გაანგარიშებული იქნა საცხოვრებელ სახლთან ბგერითი წნევის ოქტავური დონეები  L=90 - 15lg80 + 10 lg2 – 10,5 x 80/1000 -10 lg12,56 =52,6 დბა. აღნიშნულისა და  და იმის  გათვალისწინებით,რომ  სამშენებლო სამუშაოები იწარმოებს მხოლოდ დღის საათებში და რომ მანქანა-დანადგარების ერთდროული სრული კონცენტრაცია პრაქტიკულად გამორიცხულია, შეიძლება დავასკვნათ, რომ საწარმოს  მოწყობის პერიოდში  წარმოქმნილი ხმაური უარყოფით გავლენას ვერ მოახდენს მოსახლეობაზე</vt:lpstr>
      <vt:lpstr>ზემოქმედება ნიადაგის და გრუნტის ხარისხზე  წინასაპროექტო კვლევებმა აჩვენა, რომ ტერიტორია დაფარულია ტექნოგენური ნაყარით, რომელიც შედგება სამშენებლო ნარჩენებისა და ღორღისაგან, ამდენად ნიადაგის ნაყოფიერი ფენა შენარჩუნებული არ არის.  საწარმოს ექსპლუატაციის ეტაპზე ნიადაგზე და გრუნტის ხარისხზე პირდაპირი ზემოქმედება მოსალოდნელი არ არის, რადგან ყველა ტექნოლოგიური პროცესი განთავსდება დახურულ, მყარი იატაკით მოპირკეთებულ შენობაში, ჯართის დაგროვება მომზადება მოხდება მყარ ზედაპირიან ბაქანზე, რომელიც აღჭურვილი იქნება სანიაღვრე წყალშემკრები სისტემით.  </vt:lpstr>
      <vt:lpstr>ნარჩენებით გარემოს დაბინძურების რისკები   საწარმოს მოწყობისა და ექსპლუატაციის პროცესში მოსალოდნელია სხვადასხვა ნარჩენის წარმოქმნა, რომელთა არასწორი მართვის შემთხვევაში მოსალოდნელია რიგი უარყოფითი ზემოქმედებები გარემოს სხვადასხვა რეცეპტორებზე,  ობიექტზე როგორც მოწყობის, ისე ექსპლუატაციის ეტაპზე წარმოიქმნება საყოფაცხოვრებო ნარჩენები, რომლის შეგროვება მოხდება სათანადო კონტეინერებში და გადაეცემა ზესტაფონის კომუნალურ სამსახურს, ხელშეკრულების საფუძველზე. კომპანია შეადგენს და სამინისტროსთან შეათანხმებს ნარჩენების მართვის გეგმას, რომლის შესაბამისადაც განხორციელდება ნარჩენების მართვა.</vt:lpstr>
      <vt:lpstr>ზემოქმედება სოციალურ-ეკონომიკურ გარემოზე საწარმოს მშენებლობა ფუნქციონირებით მნიშვნელოვანი წვლილი შედის სოციალური პირობების გაუმჯობესებაში, რადგან როგორც მშენებლობის ისე ექსპლუატაციის ეტაპზე დასაქმებულთა რაოდენობა მნიშვნელოვანია.  საწარმოს მოწყობა ექსპლუატაცია ასტიმულირებს სხვა ობიექტების ფუნქციონირებას, მშენებლობის ეტაპზე სამშენებლო კომპანიებისა და სამშენებლო მასალების მწარმოებელ კომპანიებს. ექსპლუატაციის ეტაპზე საჭიროებს სხვადასხვა მომსახურეობის შესყიდვას, რაც ასევე დადებითად აისახება სოციალურ-ეკონომიკური გარემოს გაუმჯობესებაზე. </vt:lpstr>
      <vt:lpstr>ადამიანების ჯანმრთელობა და უსაფრთხოება საწარმოს როგორც მშენებლობა, ისე ექსპლუატაცია შედის მომეტებული საფრთხის  შემცველი მძიმე, მავნე და საშიშპირობებიანი სამუშაოების ჩამონათვალში, ამიტომ მნიშვნელოვანია ადამიანის ჯანმრთელობისა და უსაფრთხოების უზრუნველსაყოფის განსაკუთრებული ზომების მიღება ადამიანთა ჯანმრთელობაზე პირდაპირი ზემოქმედების პრევენციის მიზნით მნიშვნელოვანია უსაფრთხოების ნორმების მკაცრი დაცვა და მუდმივი ზედამხედველობა ზემოქმედების შეჯამება</vt:lpstr>
      <vt:lpstr>.</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შპს „ჯორჯია მეტალი“</dc:title>
  <dc:creator>Irine Lominadze</dc:creator>
  <cp:lastModifiedBy>Asus</cp:lastModifiedBy>
  <cp:revision>64</cp:revision>
  <dcterms:created xsi:type="dcterms:W3CDTF">2020-01-10T08:51:24Z</dcterms:created>
  <dcterms:modified xsi:type="dcterms:W3CDTF">2020-04-28T11:10:23Z</dcterms:modified>
</cp:coreProperties>
</file>