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4" r:id="rId1"/>
  </p:sldMasterIdLst>
  <p:sldIdLst>
    <p:sldId id="256" r:id="rId2"/>
    <p:sldId id="257" r:id="rId3"/>
    <p:sldId id="270" r:id="rId4"/>
    <p:sldId id="271" r:id="rId5"/>
    <p:sldId id="258" r:id="rId6"/>
    <p:sldId id="273" r:id="rId7"/>
    <p:sldId id="264" r:id="rId8"/>
    <p:sldId id="265" r:id="rId9"/>
    <p:sldId id="277" r:id="rId10"/>
    <p:sldId id="266" r:id="rId11"/>
    <p:sldId id="275" r:id="rId12"/>
    <p:sldId id="276" r:id="rId13"/>
    <p:sldId id="278" r:id="rId14"/>
    <p:sldId id="279" r:id="rId15"/>
    <p:sldId id="280" r:id="rId16"/>
    <p:sldId id="284" r:id="rId17"/>
    <p:sldId id="285" r:id="rId18"/>
    <p:sldId id="286" r:id="rId19"/>
    <p:sldId id="287" r:id="rId20"/>
    <p:sldId id="288" r:id="rId21"/>
    <p:sldId id="289" r:id="rId22"/>
    <p:sldId id="290" r:id="rId23"/>
    <p:sldId id="291" r:id="rId24"/>
    <p:sldId id="292" r:id="rId25"/>
    <p:sldId id="269" r:id="rId26"/>
  </p:sldIdLst>
  <p:sldSz cx="12192000" cy="6858000"/>
  <p:notesSz cx="6858000" cy="9144000"/>
  <p:defaultTextStyle>
    <a:defPPr>
      <a:defRPr lang="en-US"/>
    </a:defPPr>
    <a:lvl1pPr marL="0" algn="l" defTabSz="914357" rtl="0" eaLnBrk="1" latinLnBrk="0" hangingPunct="1">
      <a:defRPr sz="1800" kern="1200">
        <a:solidFill>
          <a:schemeClr val="tx1"/>
        </a:solidFill>
        <a:latin typeface="+mn-lt"/>
        <a:ea typeface="+mn-ea"/>
        <a:cs typeface="+mn-cs"/>
      </a:defRPr>
    </a:lvl1pPr>
    <a:lvl2pPr marL="457178" algn="l" defTabSz="914357" rtl="0" eaLnBrk="1" latinLnBrk="0" hangingPunct="1">
      <a:defRPr sz="1800" kern="1200">
        <a:solidFill>
          <a:schemeClr val="tx1"/>
        </a:solidFill>
        <a:latin typeface="+mn-lt"/>
        <a:ea typeface="+mn-ea"/>
        <a:cs typeface="+mn-cs"/>
      </a:defRPr>
    </a:lvl2pPr>
    <a:lvl3pPr marL="914357" algn="l" defTabSz="914357" rtl="0" eaLnBrk="1" latinLnBrk="0" hangingPunct="1">
      <a:defRPr sz="1800" kern="1200">
        <a:solidFill>
          <a:schemeClr val="tx1"/>
        </a:solidFill>
        <a:latin typeface="+mn-lt"/>
        <a:ea typeface="+mn-ea"/>
        <a:cs typeface="+mn-cs"/>
      </a:defRPr>
    </a:lvl3pPr>
    <a:lvl4pPr marL="1371536" algn="l" defTabSz="914357" rtl="0" eaLnBrk="1" latinLnBrk="0" hangingPunct="1">
      <a:defRPr sz="1800" kern="1200">
        <a:solidFill>
          <a:schemeClr val="tx1"/>
        </a:solidFill>
        <a:latin typeface="+mn-lt"/>
        <a:ea typeface="+mn-ea"/>
        <a:cs typeface="+mn-cs"/>
      </a:defRPr>
    </a:lvl4pPr>
    <a:lvl5pPr marL="1828714" algn="l" defTabSz="914357" rtl="0" eaLnBrk="1" latinLnBrk="0" hangingPunct="1">
      <a:defRPr sz="1800" kern="1200">
        <a:solidFill>
          <a:schemeClr val="tx1"/>
        </a:solidFill>
        <a:latin typeface="+mn-lt"/>
        <a:ea typeface="+mn-ea"/>
        <a:cs typeface="+mn-cs"/>
      </a:defRPr>
    </a:lvl5pPr>
    <a:lvl6pPr marL="2285892" algn="l" defTabSz="914357" rtl="0" eaLnBrk="1" latinLnBrk="0" hangingPunct="1">
      <a:defRPr sz="1800" kern="1200">
        <a:solidFill>
          <a:schemeClr val="tx1"/>
        </a:solidFill>
        <a:latin typeface="+mn-lt"/>
        <a:ea typeface="+mn-ea"/>
        <a:cs typeface="+mn-cs"/>
      </a:defRPr>
    </a:lvl6pPr>
    <a:lvl7pPr marL="2743070" algn="l" defTabSz="914357" rtl="0" eaLnBrk="1" latinLnBrk="0" hangingPunct="1">
      <a:defRPr sz="1800" kern="1200">
        <a:solidFill>
          <a:schemeClr val="tx1"/>
        </a:solidFill>
        <a:latin typeface="+mn-lt"/>
        <a:ea typeface="+mn-ea"/>
        <a:cs typeface="+mn-cs"/>
      </a:defRPr>
    </a:lvl7pPr>
    <a:lvl8pPr marL="3200249" algn="l" defTabSz="914357" rtl="0" eaLnBrk="1" latinLnBrk="0" hangingPunct="1">
      <a:defRPr sz="1800" kern="1200">
        <a:solidFill>
          <a:schemeClr val="tx1"/>
        </a:solidFill>
        <a:latin typeface="+mn-lt"/>
        <a:ea typeface="+mn-ea"/>
        <a:cs typeface="+mn-cs"/>
      </a:defRPr>
    </a:lvl8pPr>
    <a:lvl9pPr marL="3657428" algn="l" defTabSz="91435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5" d="100"/>
          <a:sy n="75" d="100"/>
        </p:scale>
        <p:origin x="51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6E4F493-84F4-4A68-836D-D7204AA3BD38}" type="datetimeFigureOut">
              <a:rPr lang="en-US" smtClean="0"/>
              <a:t>28.04.2020</a:t>
            </a:fld>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CDD9B9DD-99E4-4076-966F-765A60A7DA70}" type="slidenum">
              <a:rPr lang="en-US" smtClean="0"/>
              <a:t>‹#›</a:t>
            </a:fld>
            <a:endParaRPr lang="en-US"/>
          </a:p>
        </p:txBody>
      </p:sp>
    </p:spTree>
    <p:extLst>
      <p:ext uri="{BB962C8B-B14F-4D97-AF65-F5344CB8AC3E}">
        <p14:creationId xmlns:p14="http://schemas.microsoft.com/office/powerpoint/2010/main" val="2875753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E4F493-84F4-4A68-836D-D7204AA3BD38}" type="datetimeFigureOut">
              <a:rPr lang="en-US" smtClean="0"/>
              <a:t>28.04.2020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9B9DD-99E4-4076-966F-765A60A7DA70}" type="slidenum">
              <a:rPr lang="en-US" smtClean="0"/>
              <a:t>‹#›</a:t>
            </a:fld>
            <a:endParaRPr lang="en-US"/>
          </a:p>
        </p:txBody>
      </p:sp>
    </p:spTree>
    <p:extLst>
      <p:ext uri="{BB962C8B-B14F-4D97-AF65-F5344CB8AC3E}">
        <p14:creationId xmlns:p14="http://schemas.microsoft.com/office/powerpoint/2010/main" val="2079136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E4F493-84F4-4A68-836D-D7204AA3BD38}" type="datetimeFigureOut">
              <a:rPr lang="en-US" smtClean="0"/>
              <a:t>28.04.2020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9B9DD-99E4-4076-966F-765A60A7DA70}" type="slidenum">
              <a:rPr lang="en-US" smtClean="0"/>
              <a:t>‹#›</a:t>
            </a:fld>
            <a:endParaRPr lang="en-US"/>
          </a:p>
        </p:txBody>
      </p:sp>
    </p:spTree>
    <p:extLst>
      <p:ext uri="{BB962C8B-B14F-4D97-AF65-F5344CB8AC3E}">
        <p14:creationId xmlns:p14="http://schemas.microsoft.com/office/powerpoint/2010/main" val="22371483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E4F493-84F4-4A68-836D-D7204AA3BD38}" type="datetimeFigureOut">
              <a:rPr lang="en-US" smtClean="0"/>
              <a:t>28.04.2020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9B9DD-99E4-4076-966F-765A60A7DA70}" type="slidenum">
              <a:rPr lang="en-US" smtClean="0"/>
              <a:t>‹#›</a:t>
            </a:fld>
            <a:endParaRPr lang="en-US"/>
          </a:p>
        </p:txBody>
      </p:sp>
    </p:spTree>
    <p:extLst>
      <p:ext uri="{BB962C8B-B14F-4D97-AF65-F5344CB8AC3E}">
        <p14:creationId xmlns:p14="http://schemas.microsoft.com/office/powerpoint/2010/main" val="38199007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E4F493-84F4-4A68-836D-D7204AA3BD38}" type="datetimeFigureOut">
              <a:rPr lang="en-US" smtClean="0"/>
              <a:t>28.04.2020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9B9DD-99E4-4076-966F-765A60A7DA70}" type="slidenum">
              <a:rPr lang="en-US" smtClean="0"/>
              <a:t>‹#›</a:t>
            </a:fld>
            <a:endParaRPr lang="en-US"/>
          </a:p>
        </p:txBody>
      </p:sp>
    </p:spTree>
    <p:extLst>
      <p:ext uri="{BB962C8B-B14F-4D97-AF65-F5344CB8AC3E}">
        <p14:creationId xmlns:p14="http://schemas.microsoft.com/office/powerpoint/2010/main" val="22243100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E4F493-84F4-4A68-836D-D7204AA3BD38}" type="datetimeFigureOut">
              <a:rPr lang="en-US" smtClean="0"/>
              <a:t>28.04.2020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9B9DD-99E4-4076-966F-765A60A7DA70}" type="slidenum">
              <a:rPr lang="en-US" smtClean="0"/>
              <a:t>‹#›</a:t>
            </a:fld>
            <a:endParaRPr lang="en-US"/>
          </a:p>
        </p:txBody>
      </p:sp>
    </p:spTree>
    <p:extLst>
      <p:ext uri="{BB962C8B-B14F-4D97-AF65-F5344CB8AC3E}">
        <p14:creationId xmlns:p14="http://schemas.microsoft.com/office/powerpoint/2010/main" val="3736781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E4F493-84F4-4A68-836D-D7204AA3BD38}" type="datetimeFigureOut">
              <a:rPr lang="en-US" smtClean="0"/>
              <a:t>28.04.2020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9B9DD-99E4-4076-966F-765A60A7DA70}" type="slidenum">
              <a:rPr lang="en-US" smtClean="0"/>
              <a:t>‹#›</a:t>
            </a:fld>
            <a:endParaRPr lang="en-US"/>
          </a:p>
        </p:txBody>
      </p:sp>
    </p:spTree>
    <p:extLst>
      <p:ext uri="{BB962C8B-B14F-4D97-AF65-F5344CB8AC3E}">
        <p14:creationId xmlns:p14="http://schemas.microsoft.com/office/powerpoint/2010/main" val="2119230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6E4F493-84F4-4A68-836D-D7204AA3BD38}" type="datetimeFigureOut">
              <a:rPr lang="en-US" smtClean="0"/>
              <a:t>28.04.2020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9B9DD-99E4-4076-966F-765A60A7DA70}" type="slidenum">
              <a:rPr lang="en-US" smtClean="0"/>
              <a:t>‹#›</a:t>
            </a:fld>
            <a:endParaRPr lang="en-US"/>
          </a:p>
        </p:txBody>
      </p:sp>
    </p:spTree>
    <p:extLst>
      <p:ext uri="{BB962C8B-B14F-4D97-AF65-F5344CB8AC3E}">
        <p14:creationId xmlns:p14="http://schemas.microsoft.com/office/powerpoint/2010/main" val="22025084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6E4F493-84F4-4A68-836D-D7204AA3BD38}" type="datetimeFigureOut">
              <a:rPr lang="en-US" smtClean="0"/>
              <a:t>28.04.2020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9B9DD-99E4-4076-966F-765A60A7DA70}" type="slidenum">
              <a:rPr lang="en-US" smtClean="0"/>
              <a:t>‹#›</a:t>
            </a:fld>
            <a:endParaRPr lang="en-US"/>
          </a:p>
        </p:txBody>
      </p:sp>
    </p:spTree>
    <p:extLst>
      <p:ext uri="{BB962C8B-B14F-4D97-AF65-F5344CB8AC3E}">
        <p14:creationId xmlns:p14="http://schemas.microsoft.com/office/powerpoint/2010/main" val="723678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6E4F493-84F4-4A68-836D-D7204AA3BD38}" type="datetimeFigureOut">
              <a:rPr lang="en-US" smtClean="0"/>
              <a:t>28.04.2020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CDD9B9DD-99E4-4076-966F-765A60A7DA70}" type="slidenum">
              <a:rPr lang="en-US" smtClean="0"/>
              <a:t>‹#›</a:t>
            </a:fld>
            <a:endParaRPr lang="en-US"/>
          </a:p>
        </p:txBody>
      </p:sp>
    </p:spTree>
    <p:extLst>
      <p:ext uri="{BB962C8B-B14F-4D97-AF65-F5344CB8AC3E}">
        <p14:creationId xmlns:p14="http://schemas.microsoft.com/office/powerpoint/2010/main" val="795676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E4F493-84F4-4A68-836D-D7204AA3BD38}" type="datetimeFigureOut">
              <a:rPr lang="en-US" smtClean="0"/>
              <a:t>28.04.2020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9B9DD-99E4-4076-966F-765A60A7DA70}" type="slidenum">
              <a:rPr lang="en-US" smtClean="0"/>
              <a:t>‹#›</a:t>
            </a:fld>
            <a:endParaRPr lang="en-US"/>
          </a:p>
        </p:txBody>
      </p:sp>
    </p:spTree>
    <p:extLst>
      <p:ext uri="{BB962C8B-B14F-4D97-AF65-F5344CB8AC3E}">
        <p14:creationId xmlns:p14="http://schemas.microsoft.com/office/powerpoint/2010/main" val="486383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6E4F493-84F4-4A68-836D-D7204AA3BD38}" type="datetimeFigureOut">
              <a:rPr lang="en-US" smtClean="0"/>
              <a:t>28.04.2020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9B9DD-99E4-4076-966F-765A60A7DA70}" type="slidenum">
              <a:rPr lang="en-US" smtClean="0"/>
              <a:t>‹#›</a:t>
            </a:fld>
            <a:endParaRPr lang="en-US"/>
          </a:p>
        </p:txBody>
      </p:sp>
    </p:spTree>
    <p:extLst>
      <p:ext uri="{BB962C8B-B14F-4D97-AF65-F5344CB8AC3E}">
        <p14:creationId xmlns:p14="http://schemas.microsoft.com/office/powerpoint/2010/main" val="3586616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6E4F493-84F4-4A68-836D-D7204AA3BD38}" type="datetimeFigureOut">
              <a:rPr lang="en-US" smtClean="0"/>
              <a:t>28.04.2020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D9B9DD-99E4-4076-966F-765A60A7DA70}" type="slidenum">
              <a:rPr lang="en-US" smtClean="0"/>
              <a:t>‹#›</a:t>
            </a:fld>
            <a:endParaRPr lang="en-US"/>
          </a:p>
        </p:txBody>
      </p:sp>
    </p:spTree>
    <p:extLst>
      <p:ext uri="{BB962C8B-B14F-4D97-AF65-F5344CB8AC3E}">
        <p14:creationId xmlns:p14="http://schemas.microsoft.com/office/powerpoint/2010/main" val="3807437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6E4F493-84F4-4A68-836D-D7204AA3BD38}" type="datetimeFigureOut">
              <a:rPr lang="en-US" smtClean="0"/>
              <a:t>28.04.2020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D9B9DD-99E4-4076-966F-765A60A7DA70}" type="slidenum">
              <a:rPr lang="en-US" smtClean="0"/>
              <a:t>‹#›</a:t>
            </a:fld>
            <a:endParaRPr lang="en-US"/>
          </a:p>
        </p:txBody>
      </p:sp>
    </p:spTree>
    <p:extLst>
      <p:ext uri="{BB962C8B-B14F-4D97-AF65-F5344CB8AC3E}">
        <p14:creationId xmlns:p14="http://schemas.microsoft.com/office/powerpoint/2010/main" val="2335150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E4F493-84F4-4A68-836D-D7204AA3BD38}" type="datetimeFigureOut">
              <a:rPr lang="en-US" smtClean="0"/>
              <a:t>28.04.2020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D9B9DD-99E4-4076-966F-765A60A7DA70}" type="slidenum">
              <a:rPr lang="en-US" smtClean="0"/>
              <a:t>‹#›</a:t>
            </a:fld>
            <a:endParaRPr lang="en-US"/>
          </a:p>
        </p:txBody>
      </p:sp>
    </p:spTree>
    <p:extLst>
      <p:ext uri="{BB962C8B-B14F-4D97-AF65-F5344CB8AC3E}">
        <p14:creationId xmlns:p14="http://schemas.microsoft.com/office/powerpoint/2010/main" val="4007022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E4F493-84F4-4A68-836D-D7204AA3BD38}" type="datetimeFigureOut">
              <a:rPr lang="en-US" smtClean="0"/>
              <a:t>28.04.2020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9B9DD-99E4-4076-966F-765A60A7DA70}" type="slidenum">
              <a:rPr lang="en-US" smtClean="0"/>
              <a:t>‹#›</a:t>
            </a:fld>
            <a:endParaRPr lang="en-US"/>
          </a:p>
        </p:txBody>
      </p:sp>
    </p:spTree>
    <p:extLst>
      <p:ext uri="{BB962C8B-B14F-4D97-AF65-F5344CB8AC3E}">
        <p14:creationId xmlns:p14="http://schemas.microsoft.com/office/powerpoint/2010/main" val="342999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E4F493-84F4-4A68-836D-D7204AA3BD38}" type="datetimeFigureOut">
              <a:rPr lang="en-US" smtClean="0"/>
              <a:t>28.04.2020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9B9DD-99E4-4076-966F-765A60A7DA70}" type="slidenum">
              <a:rPr lang="en-US" smtClean="0"/>
              <a:t>‹#›</a:t>
            </a:fld>
            <a:endParaRPr lang="en-US"/>
          </a:p>
        </p:txBody>
      </p:sp>
    </p:spTree>
    <p:extLst>
      <p:ext uri="{BB962C8B-B14F-4D97-AF65-F5344CB8AC3E}">
        <p14:creationId xmlns:p14="http://schemas.microsoft.com/office/powerpoint/2010/main" val="1250193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6E4F493-84F4-4A68-836D-D7204AA3BD38}" type="datetimeFigureOut">
              <a:rPr lang="en-US" smtClean="0"/>
              <a:t>28.04.2020</a:t>
            </a:fld>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DD9B9DD-99E4-4076-966F-765A60A7DA70}" type="slidenum">
              <a:rPr lang="en-US" smtClean="0"/>
              <a:t>‹#›</a:t>
            </a:fld>
            <a:endParaRPr lang="en-US"/>
          </a:p>
        </p:txBody>
      </p:sp>
    </p:spTree>
    <p:extLst>
      <p:ext uri="{BB962C8B-B14F-4D97-AF65-F5344CB8AC3E}">
        <p14:creationId xmlns:p14="http://schemas.microsoft.com/office/powerpoint/2010/main" val="2541054600"/>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 id="2147483849" r:id="rId15"/>
    <p:sldLayoutId id="2147483850" r:id="rId16"/>
    <p:sldLayoutId id="2147483851"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8.emf"/></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85851" y="2699655"/>
            <a:ext cx="9204960" cy="1071156"/>
          </a:xfrm>
        </p:spPr>
        <p:txBody>
          <a:bodyPr>
            <a:noAutofit/>
          </a:bodyPr>
          <a:lstStyle/>
          <a:p>
            <a:pPr algn="ctr"/>
            <a:r>
              <a:rPr lang="ka-GE" sz="2800" b="1" dirty="0">
                <a:solidFill>
                  <a:schemeClr val="accent2">
                    <a:lumMod val="50000"/>
                  </a:schemeClr>
                </a:solidFill>
                <a:effectLst>
                  <a:outerShdw blurRad="38100" dist="38100" dir="2700000" algn="tl">
                    <a:srgbClr val="000000">
                      <a:alpha val="43137"/>
                    </a:srgbClr>
                  </a:outerShdw>
                </a:effectLst>
              </a:rPr>
              <a:t>მდ. ხრამზე </a:t>
            </a:r>
            <a:r>
              <a:rPr lang="ka-GE" sz="2800" b="1" dirty="0" smtClean="0">
                <a:solidFill>
                  <a:schemeClr val="accent2">
                    <a:lumMod val="50000"/>
                  </a:schemeClr>
                </a:solidFill>
                <a:effectLst>
                  <a:outerShdw blurRad="38100" dist="38100" dir="2700000" algn="tl">
                    <a:srgbClr val="000000">
                      <a:alpha val="43137"/>
                    </a:srgbClr>
                  </a:outerShdw>
                </a:effectLst>
              </a:rPr>
              <a:t>7,5 </a:t>
            </a:r>
            <a:r>
              <a:rPr lang="ka-GE" sz="2800" b="1" dirty="0">
                <a:solidFill>
                  <a:schemeClr val="accent2">
                    <a:lumMod val="50000"/>
                  </a:schemeClr>
                </a:solidFill>
                <a:effectLst>
                  <a:outerShdw blurRad="38100" dist="38100" dir="2700000" algn="tl">
                    <a:srgbClr val="000000">
                      <a:alpha val="43137"/>
                    </a:srgbClr>
                  </a:outerShdw>
                </a:effectLst>
              </a:rPr>
              <a:t>მგვტ დადგმული სიმძლავრის „ნახიდური ჰესი“-ს მშენებლობის და ექსპლუატაციის პროექტი</a:t>
            </a:r>
            <a:endParaRPr lang="en-US" sz="2800" b="1" dirty="0">
              <a:solidFill>
                <a:schemeClr val="accent2">
                  <a:lumMod val="50000"/>
                </a:schemeClr>
              </a:solidFill>
              <a:effectLst>
                <a:outerShdw blurRad="38100" dist="38100" dir="2700000" algn="tl">
                  <a:srgbClr val="000000">
                    <a:alpha val="43137"/>
                  </a:srgbClr>
                </a:outerShdw>
              </a:effectLst>
            </a:endParaRPr>
          </a:p>
        </p:txBody>
      </p:sp>
      <p:sp>
        <p:nvSpPr>
          <p:cNvPr id="4" name="Rectangle 3"/>
          <p:cNvSpPr/>
          <p:nvPr/>
        </p:nvSpPr>
        <p:spPr>
          <a:xfrm>
            <a:off x="7589311" y="387924"/>
            <a:ext cx="4162697" cy="461665"/>
          </a:xfrm>
          <a:prstGeom prst="rect">
            <a:avLst/>
          </a:prstGeom>
        </p:spPr>
        <p:txBody>
          <a:bodyPr wrap="square">
            <a:spAutoFit/>
          </a:bodyPr>
          <a:lstStyle/>
          <a:p>
            <a:pPr algn="r"/>
            <a:r>
              <a:rPr lang="ka-GE" sz="2400" dirty="0"/>
              <a:t>შპს „ნახიდური ჰესი“ </a:t>
            </a:r>
            <a:endParaRPr lang="en-US" sz="2400" dirty="0"/>
          </a:p>
        </p:txBody>
      </p:sp>
    </p:spTree>
    <p:extLst>
      <p:ext uri="{BB962C8B-B14F-4D97-AF65-F5344CB8AC3E}">
        <p14:creationId xmlns:p14="http://schemas.microsoft.com/office/powerpoint/2010/main" val="13532555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5333" y="588147"/>
            <a:ext cx="10018713" cy="523068"/>
          </a:xfrm>
        </p:spPr>
        <p:txBody>
          <a:bodyPr>
            <a:normAutofit/>
          </a:bodyPr>
          <a:lstStyle/>
          <a:p>
            <a:pPr algn="r"/>
            <a:r>
              <a:rPr lang="ka-GE" sz="2800" b="1" dirty="0">
                <a:solidFill>
                  <a:schemeClr val="accent3">
                    <a:lumMod val="50000"/>
                  </a:schemeClr>
                </a:solidFill>
              </a:rPr>
              <a:t>სათავე ნაგებობის გეგმა</a:t>
            </a:r>
            <a:endParaRPr lang="en-US" sz="2800" b="1" i="1" dirty="0">
              <a:solidFill>
                <a:schemeClr val="accent3">
                  <a:lumMod val="50000"/>
                </a:schemeClr>
              </a:solidFill>
            </a:endParaRPr>
          </a:p>
        </p:txBody>
      </p:sp>
      <p:pic>
        <p:nvPicPr>
          <p:cNvPr id="4" name="Content Placeholder 3"/>
          <p:cNvPicPr>
            <a:picLocks noGrp="1"/>
          </p:cNvPicPr>
          <p:nvPr>
            <p:ph idx="1"/>
          </p:nvPr>
        </p:nvPicPr>
        <p:blipFill rotWithShape="1">
          <a:blip r:embed="rId2"/>
          <a:srcRect l="11065" t="4517" r="6056" b="8751"/>
          <a:stretch/>
        </p:blipFill>
        <p:spPr bwMode="auto">
          <a:xfrm>
            <a:off x="2577874" y="1339814"/>
            <a:ext cx="7973629" cy="503558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906859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00" y="508003"/>
            <a:ext cx="4746625" cy="660397"/>
          </a:xfrm>
        </p:spPr>
        <p:txBody>
          <a:bodyPr>
            <a:normAutofit/>
          </a:bodyPr>
          <a:lstStyle/>
          <a:p>
            <a:pPr algn="r"/>
            <a:r>
              <a:rPr lang="ka-GE" sz="3200" b="1" dirty="0">
                <a:solidFill>
                  <a:schemeClr val="accent3">
                    <a:lumMod val="50000"/>
                  </a:schemeClr>
                </a:solidFill>
              </a:rPr>
              <a:t>სათაო ნაგებობის ხედი</a:t>
            </a:r>
            <a:endParaRPr lang="en-US" sz="3200" b="1" dirty="0">
              <a:solidFill>
                <a:schemeClr val="accent3">
                  <a:lumMod val="50000"/>
                </a:schemeClr>
              </a:solidFill>
            </a:endParaRPr>
          </a:p>
        </p:txBody>
      </p:sp>
      <p:pic>
        <p:nvPicPr>
          <p:cNvPr id="6" name="Content Placeholder 5"/>
          <p:cNvPicPr>
            <a:picLocks noGrp="1"/>
          </p:cNvPicPr>
          <p:nvPr>
            <p:ph idx="1"/>
          </p:nvPr>
        </p:nvPicPr>
        <p:blipFill rotWithShape="1">
          <a:blip r:embed="rId2"/>
          <a:srcRect t="14299"/>
          <a:stretch/>
        </p:blipFill>
        <p:spPr bwMode="auto">
          <a:xfrm>
            <a:off x="870817" y="1447800"/>
            <a:ext cx="10987808" cy="4419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605065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8400" y="330201"/>
            <a:ext cx="8124825" cy="736600"/>
          </a:xfrm>
        </p:spPr>
        <p:txBody>
          <a:bodyPr>
            <a:normAutofit/>
          </a:bodyPr>
          <a:lstStyle/>
          <a:p>
            <a:pPr algn="r"/>
            <a:r>
              <a:rPr lang="ka-GE" sz="2800" b="1" dirty="0" smtClean="0">
                <a:solidFill>
                  <a:schemeClr val="accent3">
                    <a:lumMod val="50000"/>
                  </a:schemeClr>
                </a:solidFill>
              </a:rPr>
              <a:t>სადაწნეო მილსადენის </a:t>
            </a:r>
            <a:r>
              <a:rPr lang="ka-GE" sz="2800" b="1" dirty="0">
                <a:solidFill>
                  <a:schemeClr val="accent3">
                    <a:lumMod val="50000"/>
                  </a:schemeClr>
                </a:solidFill>
              </a:rPr>
              <a:t>დახასიათება</a:t>
            </a:r>
            <a:endParaRPr lang="en-US" sz="2800" b="1" dirty="0">
              <a:solidFill>
                <a:schemeClr val="accent3">
                  <a:lumMod val="50000"/>
                </a:schemeClr>
              </a:solidFill>
            </a:endParaRPr>
          </a:p>
        </p:txBody>
      </p:sp>
      <p:sp useBgFill="1">
        <p:nvSpPr>
          <p:cNvPr id="3" name="Content Placeholder 2"/>
          <p:cNvSpPr>
            <a:spLocks noGrp="1"/>
          </p:cNvSpPr>
          <p:nvPr>
            <p:ph idx="1"/>
          </p:nvPr>
        </p:nvSpPr>
        <p:spPr>
          <a:xfrm>
            <a:off x="47626" y="1549397"/>
            <a:ext cx="11785599" cy="5308603"/>
          </a:xfrm>
        </p:spPr>
        <p:txBody>
          <a:bodyPr/>
          <a:lstStyle/>
          <a:p>
            <a:pPr marL="0" marR="0" algn="just">
              <a:spcBef>
                <a:spcPts val="600"/>
              </a:spcBef>
              <a:spcAft>
                <a:spcPts val="600"/>
              </a:spcAft>
            </a:pPr>
            <a:r>
              <a:rPr lang="ka-GE" spc="-5" dirty="0">
                <a:ea typeface="Calibri" panose="020F0502020204030204" pitchFamily="34" charset="0"/>
                <a:cs typeface="Sylfaen" panose="010A0502050306030303" pitchFamily="18" charset="0"/>
              </a:rPr>
              <a:t>სადაწნეო</a:t>
            </a:r>
            <a:r>
              <a:rPr lang="ka-GE" spc="-50" dirty="0">
                <a:ea typeface="Calibri" panose="020F0502020204030204" pitchFamily="34" charset="0"/>
                <a:cs typeface="Times New Roman" panose="02020603050405020304" pitchFamily="18" charset="0"/>
              </a:rPr>
              <a:t> </a:t>
            </a:r>
            <a:r>
              <a:rPr lang="ka-GE" spc="-5" dirty="0">
                <a:ea typeface="Calibri" panose="020F0502020204030204" pitchFamily="34" charset="0"/>
                <a:cs typeface="Sylfaen" panose="010A0502050306030303" pitchFamily="18" charset="0"/>
              </a:rPr>
              <a:t>მილსადენის</a:t>
            </a:r>
            <a:r>
              <a:rPr lang="ka-GE" spc="-50" dirty="0">
                <a:ea typeface="Calibri" panose="020F0502020204030204" pitchFamily="34" charset="0"/>
                <a:cs typeface="Times New Roman" panose="02020603050405020304" pitchFamily="18" charset="0"/>
              </a:rPr>
              <a:t> </a:t>
            </a:r>
            <a:r>
              <a:rPr lang="ka-GE" spc="-5" dirty="0">
                <a:ea typeface="Calibri" panose="020F0502020204030204" pitchFamily="34" charset="0"/>
                <a:cs typeface="Sylfaen" panose="010A0502050306030303" pitchFamily="18" charset="0"/>
              </a:rPr>
              <a:t>სიგრძე</a:t>
            </a:r>
            <a:r>
              <a:rPr lang="ka-GE" spc="-30" dirty="0">
                <a:ea typeface="Calibri" panose="020F0502020204030204" pitchFamily="34" charset="0"/>
                <a:cs typeface="Times New Roman" panose="02020603050405020304" pitchFamily="18" charset="0"/>
              </a:rPr>
              <a:t> </a:t>
            </a:r>
            <a:r>
              <a:rPr lang="ka-GE" spc="-5" dirty="0">
                <a:ea typeface="Calibri" panose="020F0502020204030204" pitchFamily="34" charset="0"/>
                <a:cs typeface="Sylfaen" panose="010A0502050306030303" pitchFamily="18" charset="0"/>
              </a:rPr>
              <a:t>წყალმიმღები</a:t>
            </a:r>
            <a:r>
              <a:rPr lang="ka-GE" spc="-50" dirty="0">
                <a:ea typeface="Calibri" panose="020F0502020204030204" pitchFamily="34" charset="0"/>
                <a:cs typeface="Times New Roman" panose="02020603050405020304" pitchFamily="18" charset="0"/>
              </a:rPr>
              <a:t> </a:t>
            </a:r>
            <a:r>
              <a:rPr lang="ka-GE" spc="-5" dirty="0">
                <a:ea typeface="Calibri" panose="020F0502020204030204" pitchFamily="34" charset="0"/>
                <a:cs typeface="Sylfaen" panose="010A0502050306030303" pitchFamily="18" charset="0"/>
              </a:rPr>
              <a:t>კამერის</a:t>
            </a:r>
            <a:r>
              <a:rPr lang="ka-GE" spc="-40" dirty="0">
                <a:ea typeface="Calibri" panose="020F0502020204030204" pitchFamily="34" charset="0"/>
                <a:cs typeface="Times New Roman" panose="02020603050405020304" pitchFamily="18" charset="0"/>
              </a:rPr>
              <a:t> </a:t>
            </a:r>
            <a:r>
              <a:rPr lang="ka-GE" spc="-5" dirty="0">
                <a:ea typeface="Calibri" panose="020F0502020204030204" pitchFamily="34" charset="0"/>
                <a:cs typeface="Sylfaen" panose="010A0502050306030303" pitchFamily="18" charset="0"/>
              </a:rPr>
              <a:t>გამოსასვლელი</a:t>
            </a:r>
            <a:r>
              <a:rPr lang="ka-GE" spc="-40" dirty="0">
                <a:ea typeface="Calibri" panose="020F0502020204030204" pitchFamily="34" charset="0"/>
                <a:cs typeface="Times New Roman" panose="02020603050405020304" pitchFamily="18" charset="0"/>
              </a:rPr>
              <a:t> </a:t>
            </a:r>
            <a:r>
              <a:rPr lang="ka-GE" spc="-5" dirty="0">
                <a:ea typeface="Calibri" panose="020F0502020204030204" pitchFamily="34" charset="0"/>
                <a:cs typeface="Sylfaen" panose="010A0502050306030303" pitchFamily="18" charset="0"/>
              </a:rPr>
              <a:t>სათავიდან</a:t>
            </a:r>
            <a:r>
              <a:rPr lang="ka-GE" spc="-40" dirty="0">
                <a:ea typeface="Calibri" panose="020F0502020204030204" pitchFamily="34" charset="0"/>
                <a:cs typeface="Times New Roman" panose="02020603050405020304" pitchFamily="18" charset="0"/>
              </a:rPr>
              <a:t> </a:t>
            </a:r>
            <a:r>
              <a:rPr lang="ka-GE" spc="-5" dirty="0">
                <a:ea typeface="Calibri" panose="020F0502020204030204" pitchFamily="34" charset="0"/>
                <a:cs typeface="Sylfaen" panose="010A0502050306030303" pitchFamily="18" charset="0"/>
              </a:rPr>
              <a:t>ჰესის</a:t>
            </a:r>
            <a:r>
              <a:rPr lang="ka-GE" spc="185" dirty="0">
                <a:ea typeface="Calibri" panose="020F0502020204030204" pitchFamily="34" charset="0"/>
                <a:cs typeface="Times New Roman" panose="02020603050405020304" pitchFamily="18" charset="0"/>
              </a:rPr>
              <a:t> </a:t>
            </a:r>
            <a:r>
              <a:rPr lang="ka-GE" spc="-5" dirty="0">
                <a:ea typeface="Calibri" panose="020F0502020204030204" pitchFamily="34" charset="0"/>
                <a:cs typeface="Sylfaen" panose="010A0502050306030303" pitchFamily="18" charset="0"/>
              </a:rPr>
              <a:t>სააგრეგატე</a:t>
            </a:r>
            <a:r>
              <a:rPr lang="ka-GE" spc="270" dirty="0">
                <a:ea typeface="Calibri" panose="020F0502020204030204" pitchFamily="34" charset="0"/>
                <a:cs typeface="Times New Roman" panose="02020603050405020304" pitchFamily="18" charset="0"/>
              </a:rPr>
              <a:t> </a:t>
            </a:r>
            <a:r>
              <a:rPr lang="ka-GE" spc="-5" dirty="0">
                <a:ea typeface="Calibri" panose="020F0502020204030204" pitchFamily="34" charset="0"/>
                <a:cs typeface="Sylfaen" panose="010A0502050306030303" pitchFamily="18" charset="0"/>
              </a:rPr>
              <a:t>შენობამდე</a:t>
            </a:r>
            <a:r>
              <a:rPr lang="ka-GE" spc="280" dirty="0">
                <a:ea typeface="Calibri" panose="020F0502020204030204" pitchFamily="34" charset="0"/>
                <a:cs typeface="Times New Roman" panose="02020603050405020304" pitchFamily="18" charset="0"/>
              </a:rPr>
              <a:t> </a:t>
            </a:r>
            <a:r>
              <a:rPr lang="ka-GE" spc="-5" dirty="0">
                <a:ea typeface="Calibri" panose="020F0502020204030204" pitchFamily="34" charset="0"/>
                <a:cs typeface="Sylfaen" panose="010A0502050306030303" pitchFamily="18" charset="0"/>
              </a:rPr>
              <a:t>შეადგენს</a:t>
            </a:r>
            <a:r>
              <a:rPr lang="ka-GE" spc="275" dirty="0">
                <a:ea typeface="Calibri" panose="020F0502020204030204" pitchFamily="34" charset="0"/>
                <a:cs typeface="Times New Roman" panose="02020603050405020304" pitchFamily="18" charset="0"/>
              </a:rPr>
              <a:t> </a:t>
            </a:r>
            <a:r>
              <a:rPr lang="ka-GE" spc="-5" dirty="0">
                <a:ea typeface="Calibri" panose="020F0502020204030204" pitchFamily="34" charset="0"/>
                <a:cs typeface="Times New Roman" panose="02020603050405020304" pitchFamily="18" charset="0"/>
              </a:rPr>
              <a:t>2690</a:t>
            </a:r>
            <a:r>
              <a:rPr lang="ka-GE" spc="265" dirty="0">
                <a:ea typeface="Calibri" panose="020F0502020204030204" pitchFamily="34" charset="0"/>
                <a:cs typeface="Times New Roman" panose="02020603050405020304" pitchFamily="18" charset="0"/>
              </a:rPr>
              <a:t> </a:t>
            </a:r>
            <a:r>
              <a:rPr lang="ka-GE" spc="-5" dirty="0">
                <a:ea typeface="Calibri" panose="020F0502020204030204" pitchFamily="34" charset="0"/>
                <a:cs typeface="Sylfaen" panose="010A0502050306030303" pitchFamily="18" charset="0"/>
              </a:rPr>
              <a:t>მ</a:t>
            </a:r>
            <a:r>
              <a:rPr lang="ka-GE" spc="-5" dirty="0">
                <a:ea typeface="Calibri" panose="020F0502020204030204" pitchFamily="34" charset="0"/>
                <a:cs typeface="Times New Roman" panose="02020603050405020304" pitchFamily="18" charset="0"/>
              </a:rPr>
              <a:t>.-</a:t>
            </a:r>
            <a:r>
              <a:rPr lang="ka-GE" spc="-5" dirty="0">
                <a:ea typeface="Calibri" panose="020F0502020204030204" pitchFamily="34" charset="0"/>
                <a:cs typeface="Sylfaen" panose="010A0502050306030303" pitchFamily="18" charset="0"/>
              </a:rPr>
              <a:t>ს</a:t>
            </a:r>
            <a:r>
              <a:rPr lang="ka-GE" spc="-5" dirty="0">
                <a:ea typeface="Calibri" panose="020F0502020204030204" pitchFamily="34" charset="0"/>
                <a:cs typeface="Times New Roman" panose="02020603050405020304" pitchFamily="18" charset="0"/>
              </a:rPr>
              <a:t>.</a:t>
            </a:r>
            <a:r>
              <a:rPr lang="ka-GE" spc="265" dirty="0">
                <a:ea typeface="Calibri" panose="020F0502020204030204" pitchFamily="34" charset="0"/>
                <a:cs typeface="Times New Roman" panose="02020603050405020304" pitchFamily="18" charset="0"/>
              </a:rPr>
              <a:t> </a:t>
            </a:r>
            <a:r>
              <a:rPr lang="ka-GE" spc="-5" dirty="0">
                <a:ea typeface="Calibri" panose="020F0502020204030204" pitchFamily="34" charset="0"/>
                <a:cs typeface="Sylfaen" panose="010A0502050306030303" pitchFamily="18" charset="0"/>
              </a:rPr>
              <a:t>სადაწნეო</a:t>
            </a:r>
            <a:r>
              <a:rPr lang="ka-GE" spc="270" dirty="0">
                <a:ea typeface="Calibri" panose="020F0502020204030204" pitchFamily="34" charset="0"/>
                <a:cs typeface="Times New Roman" panose="02020603050405020304" pitchFamily="18" charset="0"/>
              </a:rPr>
              <a:t> </a:t>
            </a:r>
            <a:r>
              <a:rPr lang="ka-GE" spc="-5" dirty="0">
                <a:ea typeface="Calibri" panose="020F0502020204030204" pitchFamily="34" charset="0"/>
                <a:cs typeface="Sylfaen" panose="010A0502050306030303" pitchFamily="18" charset="0"/>
              </a:rPr>
              <a:t>მილსადენი</a:t>
            </a:r>
            <a:r>
              <a:rPr lang="ka-GE" spc="275" dirty="0">
                <a:ea typeface="Calibri" panose="020F0502020204030204" pitchFamily="34" charset="0"/>
                <a:cs typeface="Times New Roman" panose="02020603050405020304" pitchFamily="18" charset="0"/>
              </a:rPr>
              <a:t> </a:t>
            </a:r>
            <a:r>
              <a:rPr lang="ka-GE" spc="-5" dirty="0">
                <a:ea typeface="Calibri" panose="020F0502020204030204" pitchFamily="34" charset="0"/>
                <a:cs typeface="Sylfaen" panose="010A0502050306030303" pitchFamily="18" charset="0"/>
              </a:rPr>
              <a:t>ეწყობა</a:t>
            </a:r>
            <a:r>
              <a:rPr lang="ka-GE" spc="280" dirty="0">
                <a:ea typeface="Calibri" panose="020F0502020204030204" pitchFamily="34" charset="0"/>
                <a:cs typeface="Times New Roman" panose="02020603050405020304" pitchFamily="18" charset="0"/>
              </a:rPr>
              <a:t> </a:t>
            </a:r>
            <a:r>
              <a:rPr lang="ka-GE" spc="-5" dirty="0">
                <a:ea typeface="Calibri" panose="020F0502020204030204" pitchFamily="34" charset="0"/>
                <a:cs typeface="Times New Roman" panose="02020603050405020304" pitchFamily="18" charset="0"/>
              </a:rPr>
              <a:t>d=3000</a:t>
            </a:r>
            <a:r>
              <a:rPr lang="ka-GE" spc="275" dirty="0">
                <a:ea typeface="Calibri" panose="020F0502020204030204" pitchFamily="34" charset="0"/>
                <a:cs typeface="Times New Roman" panose="02020603050405020304" pitchFamily="18" charset="0"/>
              </a:rPr>
              <a:t> </a:t>
            </a:r>
            <a:r>
              <a:rPr lang="ka-GE" spc="-5" dirty="0">
                <a:ea typeface="Calibri" panose="020F0502020204030204" pitchFamily="34" charset="0"/>
                <a:cs typeface="Sylfaen" panose="010A0502050306030303" pitchFamily="18" charset="0"/>
              </a:rPr>
              <a:t>მმ</a:t>
            </a:r>
            <a:r>
              <a:rPr lang="ka-GE" spc="-5" dirty="0">
                <a:ea typeface="Calibri" panose="020F0502020204030204" pitchFamily="34" charset="0"/>
                <a:cs typeface="Times New Roman" panose="02020603050405020304" pitchFamily="18" charset="0"/>
              </a:rPr>
              <a:t>.</a:t>
            </a:r>
            <a:r>
              <a:rPr lang="ka-GE" spc="235" dirty="0">
                <a:ea typeface="Calibri" panose="020F0502020204030204" pitchFamily="34" charset="0"/>
                <a:cs typeface="Times New Roman" panose="02020603050405020304" pitchFamily="18" charset="0"/>
              </a:rPr>
              <a:t> </a:t>
            </a:r>
            <a:r>
              <a:rPr lang="ka-GE" spc="-5" dirty="0">
                <a:ea typeface="Calibri" panose="020F0502020204030204" pitchFamily="34" charset="0"/>
                <a:cs typeface="Sylfaen" panose="010A0502050306030303" pitchFamily="18" charset="0"/>
              </a:rPr>
              <a:t>დიამეტრის</a:t>
            </a:r>
            <a:r>
              <a:rPr lang="ka-GE" spc="-5" dirty="0">
                <a:ea typeface="Calibri" panose="020F0502020204030204" pitchFamily="34" charset="0"/>
                <a:cs typeface="Times New Roman" panose="02020603050405020304" pitchFamily="18" charset="0"/>
              </a:rPr>
              <a:t> GRP</a:t>
            </a:r>
            <a:r>
              <a:rPr lang="ka-GE" spc="-15" dirty="0">
                <a:ea typeface="Calibri" panose="020F0502020204030204" pitchFamily="34" charset="0"/>
                <a:cs typeface="Times New Roman" panose="02020603050405020304" pitchFamily="18" charset="0"/>
              </a:rPr>
              <a:t> </a:t>
            </a:r>
            <a:r>
              <a:rPr lang="ka-GE" spc="-5" dirty="0">
                <a:ea typeface="Calibri" panose="020F0502020204030204" pitchFamily="34" charset="0"/>
                <a:cs typeface="Sylfaen" panose="010A0502050306030303" pitchFamily="18" charset="0"/>
              </a:rPr>
              <a:t>მილებით</a:t>
            </a:r>
            <a:r>
              <a:rPr lang="ka-GE" spc="-5" dirty="0" smtClean="0">
                <a:ea typeface="Calibri" panose="020F0502020204030204" pitchFamily="34" charset="0"/>
                <a:cs typeface="Times New Roman" panose="02020603050405020304" pitchFamily="18" charset="0"/>
              </a:rPr>
              <a:t>.</a:t>
            </a:r>
          </a:p>
          <a:p>
            <a:pPr marL="0" marR="0" algn="just">
              <a:spcBef>
                <a:spcPts val="600"/>
              </a:spcBef>
              <a:spcAft>
                <a:spcPts val="600"/>
              </a:spcAft>
            </a:pPr>
            <a:r>
              <a:rPr lang="ka-GE" dirty="0">
                <a:ea typeface="Calibri" panose="020F0502020204030204" pitchFamily="34" charset="0"/>
                <a:cs typeface="Times New Roman" panose="02020603050405020304" pitchFamily="18" charset="0"/>
              </a:rPr>
              <a:t>სადაწნეო მილსადენის ტრასის რელიეფური პირობებიდან გამომდინარე, სადაწნეო მილსადენი, ორ ადგილზე კვეთს მდინარის კალაპოტს. აღნიშნული გადაკვეთები განხორციელდება აკვედუკების მეშვეობით. დასაწყისში, პკ0+00-დან </a:t>
            </a:r>
            <a:r>
              <a:rPr lang="ka-GE" dirty="0" err="1">
                <a:ea typeface="Calibri" panose="020F0502020204030204" pitchFamily="34" charset="0"/>
                <a:cs typeface="Times New Roman" panose="02020603050405020304" pitchFamily="18" charset="0"/>
              </a:rPr>
              <a:t>პკ</a:t>
            </a:r>
            <a:r>
              <a:rPr lang="ka-GE" dirty="0">
                <a:ea typeface="Calibri" panose="020F0502020204030204" pitchFamily="34" charset="0"/>
                <a:cs typeface="Times New Roman" panose="02020603050405020304" pitchFamily="18" charset="0"/>
              </a:rPr>
              <a:t> 10+60-მდე სადაწნეო მილსადენი გადის მდინარის მარჯვენა სანაპირო ტერასაზე. პკ10+60-დან </a:t>
            </a:r>
            <a:r>
              <a:rPr lang="ka-GE" dirty="0" err="1">
                <a:ea typeface="Calibri" panose="020F0502020204030204" pitchFamily="34" charset="0"/>
                <a:cs typeface="Times New Roman" panose="02020603050405020304" pitchFamily="18" charset="0"/>
              </a:rPr>
              <a:t>პკ</a:t>
            </a:r>
            <a:r>
              <a:rPr lang="ka-GE" dirty="0">
                <a:ea typeface="Calibri" panose="020F0502020204030204" pitchFamily="34" charset="0"/>
                <a:cs typeface="Times New Roman" panose="02020603050405020304" pitchFamily="18" charset="0"/>
              </a:rPr>
              <a:t> 11+40-მდე მონაკვეთზე აკვედუკის მეშვეობით კვეთს მდინარის კალაპოტს და გადადის მდინარის მარჯვენა ნაპირზე. </a:t>
            </a:r>
            <a:r>
              <a:rPr lang="ka-GE" dirty="0" err="1">
                <a:ea typeface="Calibri" panose="020F0502020204030204" pitchFamily="34" charset="0"/>
                <a:cs typeface="Times New Roman" panose="02020603050405020304" pitchFamily="18" charset="0"/>
              </a:rPr>
              <a:t>პკ</a:t>
            </a:r>
            <a:r>
              <a:rPr lang="ka-GE" dirty="0">
                <a:ea typeface="Calibri" panose="020F0502020204030204" pitchFamily="34" charset="0"/>
                <a:cs typeface="Times New Roman" panose="02020603050405020304" pitchFamily="18" charset="0"/>
              </a:rPr>
              <a:t> 11+40-დან პკ25+30-მდე მილსადენი გადის მდინარის მარცხენა ნაპირზე, შემდეგ </a:t>
            </a:r>
            <a:r>
              <a:rPr lang="ka-GE" dirty="0" err="1">
                <a:ea typeface="Calibri" panose="020F0502020204030204" pitchFamily="34" charset="0"/>
                <a:cs typeface="Times New Roman" panose="02020603050405020304" pitchFamily="18" charset="0"/>
              </a:rPr>
              <a:t>პკ</a:t>
            </a:r>
            <a:r>
              <a:rPr lang="ka-GE" dirty="0">
                <a:ea typeface="Calibri" panose="020F0502020204030204" pitchFamily="34" charset="0"/>
                <a:cs typeface="Times New Roman" panose="02020603050405020304" pitchFamily="18" charset="0"/>
              </a:rPr>
              <a:t> 25+30-დან </a:t>
            </a:r>
            <a:r>
              <a:rPr lang="ka-GE" dirty="0" err="1">
                <a:ea typeface="Calibri" panose="020F0502020204030204" pitchFamily="34" charset="0"/>
                <a:cs typeface="Times New Roman" panose="02020603050405020304" pitchFamily="18" charset="0"/>
              </a:rPr>
              <a:t>პკ</a:t>
            </a:r>
            <a:r>
              <a:rPr lang="ka-GE" dirty="0">
                <a:ea typeface="Calibri" panose="020F0502020204030204" pitchFamily="34" charset="0"/>
                <a:cs typeface="Times New Roman" panose="02020603050405020304" pitchFamily="18" charset="0"/>
              </a:rPr>
              <a:t> 26+10-მდე, ისევ აკვედუკის მეშვეობით კვეთს მდინარის კალაპოტს მარცხნიდან მარჯვნისაკენ და </a:t>
            </a:r>
            <a:r>
              <a:rPr lang="ka-GE" dirty="0" err="1">
                <a:ea typeface="Calibri" panose="020F0502020204030204" pitchFamily="34" charset="0"/>
                <a:cs typeface="Times New Roman" panose="02020603050405020304" pitchFamily="18" charset="0"/>
              </a:rPr>
              <a:t>პკ</a:t>
            </a:r>
            <a:r>
              <a:rPr lang="ka-GE" dirty="0">
                <a:ea typeface="Calibri" panose="020F0502020204030204" pitchFamily="34" charset="0"/>
                <a:cs typeface="Times New Roman" panose="02020603050405020304" pitchFamily="18" charset="0"/>
              </a:rPr>
              <a:t> 26+90-ზე შედის ჰესის სააგრეგატე შენობაში.</a:t>
            </a:r>
            <a:endParaRPr lang="en-US" dirty="0">
              <a:latin typeface="Sylfaen" panose="010A0502050306030303"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9068741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399" y="482603"/>
            <a:ext cx="3730625" cy="838197"/>
          </a:xfrm>
        </p:spPr>
        <p:txBody>
          <a:bodyPr>
            <a:normAutofit/>
          </a:bodyPr>
          <a:lstStyle/>
          <a:p>
            <a:pPr algn="r"/>
            <a:r>
              <a:rPr lang="ka-GE" sz="2800" b="1" dirty="0" smtClean="0">
                <a:solidFill>
                  <a:schemeClr val="accent3">
                    <a:lumMod val="50000"/>
                  </a:schemeClr>
                </a:solidFill>
              </a:rPr>
              <a:t>ჰესის შენობა</a:t>
            </a:r>
            <a:endParaRPr lang="en-US" sz="2800" b="1" dirty="0">
              <a:solidFill>
                <a:schemeClr val="accent3">
                  <a:lumMod val="50000"/>
                </a:schemeClr>
              </a:solidFill>
            </a:endParaRPr>
          </a:p>
        </p:txBody>
      </p:sp>
      <p:sp useBgFill="1">
        <p:nvSpPr>
          <p:cNvPr id="3" name="Content Placeholder 2"/>
          <p:cNvSpPr>
            <a:spLocks noGrp="1"/>
          </p:cNvSpPr>
          <p:nvPr>
            <p:ph idx="1"/>
          </p:nvPr>
        </p:nvSpPr>
        <p:spPr>
          <a:xfrm>
            <a:off x="0" y="1498600"/>
            <a:ext cx="11836400" cy="5080000"/>
          </a:xfrm>
        </p:spPr>
        <p:txBody>
          <a:bodyPr>
            <a:normAutofit fontScale="92500" lnSpcReduction="20000"/>
          </a:bodyPr>
          <a:lstStyle/>
          <a:p>
            <a:pPr marL="0" marR="0" indent="0" algn="just">
              <a:spcBef>
                <a:spcPts val="600"/>
              </a:spcBef>
              <a:spcAft>
                <a:spcPts val="600"/>
              </a:spcAft>
              <a:buNone/>
            </a:pPr>
            <a:r>
              <a:rPr lang="ka-GE" dirty="0">
                <a:ea typeface="Calibri" panose="020F0502020204030204" pitchFamily="34" charset="0"/>
                <a:cs typeface="Times New Roman" panose="02020603050405020304" pitchFamily="18" charset="0"/>
              </a:rPr>
              <a:t>ტექნიკურ-ეკონომიკური დასაბუთების ეტაპზე მიღებული საპროექტო გადაწყვეტილების მიხედვით, „ნახიდური ჰესი"-ს სააგრეგატე შენობა წარმოადგენს ერთსართულიან სამრეწველო ტიპის ნაგებობას. შენობა შედგება სამი ნაწილისაგან:</a:t>
            </a:r>
            <a:endParaRPr lang="en-US" dirty="0">
              <a:latin typeface="Sylfaen" panose="010A0502050306030303" pitchFamily="18" charset="0"/>
              <a:ea typeface="Calibri" panose="020F0502020204030204" pitchFamily="34" charset="0"/>
              <a:cs typeface="Times New Roman" panose="02020603050405020304" pitchFamily="18" charset="0"/>
            </a:endParaRPr>
          </a:p>
          <a:p>
            <a:pPr marL="342900" marR="0" lvl="0" indent="-342900" algn="just">
              <a:spcBef>
                <a:spcPts val="600"/>
              </a:spcBef>
              <a:spcAft>
                <a:spcPts val="0"/>
              </a:spcAft>
              <a:buFont typeface="Wingdings" panose="05000000000000000000" pitchFamily="2" charset="2"/>
              <a:buChar char=""/>
            </a:pPr>
            <a:r>
              <a:rPr lang="ka-GE" dirty="0">
                <a:solidFill>
                  <a:srgbClr val="000000"/>
                </a:solidFill>
                <a:ea typeface="Calibri" panose="020F0502020204030204" pitchFamily="34" charset="0"/>
                <a:cs typeface="Times New Roman" panose="02020603050405020304" pitchFamily="18" charset="0"/>
              </a:rPr>
              <a:t>ტურბინა-გენერატორების სამონტაჟო დარბაზი, რომლის იატაკიც 3,0 მ.-ით ჩაღრმავებულია შენობის დანარჩენ ნაწილებთან შედარებით. აღნიშნული ჩაღრმავება იძლევა იმის შესაძლებლობას, რომ სააგრეგატე შენობის მიმდებარე უბანზე სადაწნეო მილსადენი და სატურბინე განშტოება განთავსდეს ტრანშეაში, და არ შეზღუდოს სააგრეგატე შენობის მიმდებარე ტერიტორიაზე, შენობის გარშემო მანქანა-მექანიზმებით გადაადგილების შესაძლებლობა. აღნიშნული დარბაზის ზომებია 12,0X24,5 მ.</a:t>
            </a:r>
            <a:endParaRPr lang="en-US" dirty="0">
              <a:solidFill>
                <a:srgbClr val="000000"/>
              </a:solidFill>
              <a:latin typeface="Sylfaen" panose="010A0502050306030303" pitchFamily="18" charset="0"/>
              <a:ea typeface="Calibri" panose="020F0502020204030204" pitchFamily="34" charset="0"/>
              <a:cs typeface="Times New Roman" panose="02020603050405020304" pitchFamily="18" charset="0"/>
            </a:endParaRPr>
          </a:p>
          <a:p>
            <a:pPr marL="342900" marR="0" lvl="0" indent="-342900" algn="just">
              <a:spcBef>
                <a:spcPts val="600"/>
              </a:spcBef>
              <a:spcAft>
                <a:spcPts val="0"/>
              </a:spcAft>
              <a:buFont typeface="Wingdings" panose="05000000000000000000" pitchFamily="2" charset="2"/>
              <a:buChar char=""/>
            </a:pPr>
            <a:r>
              <a:rPr lang="ka-GE" dirty="0">
                <a:solidFill>
                  <a:srgbClr val="000000"/>
                </a:solidFill>
                <a:ea typeface="Calibri" panose="020F0502020204030204" pitchFamily="34" charset="0"/>
                <a:cs typeface="Times New Roman" panose="02020603050405020304" pitchFamily="18" charset="0"/>
              </a:rPr>
              <a:t>ე.წ სამონტაჟო მოედანი, რომელზეც შესაძლებელია სატვირთო ავტომობილით შესვლა. და გადასაადგილებელი ამწე-კრანის მეშვეობით, სატვირთო ავტომობილის დატვირთვა- ჩამოტვირთვის განხორციელება. სამონტაჟო მოედნის ზომებია 6,0X12,0 მ.</a:t>
            </a:r>
            <a:endParaRPr lang="en-US" dirty="0">
              <a:solidFill>
                <a:srgbClr val="000000"/>
              </a:solidFill>
              <a:latin typeface="Sylfaen" panose="010A0502050306030303" pitchFamily="18" charset="0"/>
              <a:ea typeface="Calibri" panose="020F0502020204030204" pitchFamily="34" charset="0"/>
              <a:cs typeface="Times New Roman" panose="02020603050405020304" pitchFamily="18" charset="0"/>
            </a:endParaRPr>
          </a:p>
          <a:p>
            <a:pPr marL="342900" marR="0" lvl="0" indent="-342900" algn="just">
              <a:spcBef>
                <a:spcPts val="600"/>
              </a:spcBef>
              <a:spcAft>
                <a:spcPts val="600"/>
              </a:spcAft>
              <a:buFont typeface="Wingdings" panose="05000000000000000000" pitchFamily="2" charset="2"/>
              <a:buChar char=""/>
            </a:pPr>
            <a:r>
              <a:rPr lang="ka-GE" dirty="0">
                <a:solidFill>
                  <a:srgbClr val="000000"/>
                </a:solidFill>
                <a:ea typeface="Calibri" panose="020F0502020204030204" pitchFamily="34" charset="0"/>
                <a:cs typeface="Times New Roman" panose="02020603050405020304" pitchFamily="18" charset="0"/>
              </a:rPr>
              <a:t>სამომსახურეო მიშენება სატრანსფორმატორო ქვესადგურით, რომელშიც განთავსდება კონტროლის ოთახი, საექსპლუატაციო პერსონალის მოსასვენებელი ოთახი, ელექტროტექნიკური მოწყობილა, სანიტარული კვანძი, სასაწყობე მეურნეობა, ძირითადი და შიდა მოხმარების ტრანსფორმატორები, დიზელ-გენერატორი. მიშენება ერთსართულიანია, ზომით 11,9X31,5 მ </a:t>
            </a:r>
            <a:endParaRPr lang="en-US" dirty="0"/>
          </a:p>
        </p:txBody>
      </p:sp>
    </p:spTree>
    <p:extLst>
      <p:ext uri="{BB962C8B-B14F-4D97-AF65-F5344CB8AC3E}">
        <p14:creationId xmlns:p14="http://schemas.microsoft.com/office/powerpoint/2010/main" val="27778545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9600" y="406400"/>
            <a:ext cx="6223000" cy="838201"/>
          </a:xfrm>
        </p:spPr>
        <p:txBody>
          <a:bodyPr>
            <a:normAutofit fontScale="90000"/>
          </a:bodyPr>
          <a:lstStyle/>
          <a:p>
            <a:pPr algn="r"/>
            <a:r>
              <a:rPr lang="ka-GE" sz="2800" b="1" dirty="0">
                <a:solidFill>
                  <a:schemeClr val="accent3">
                    <a:lumMod val="50000"/>
                  </a:schemeClr>
                </a:solidFill>
              </a:rPr>
              <a:t>ჰესის შენობის 3D გამოსახულებები</a:t>
            </a:r>
            <a:r>
              <a:rPr lang="en-US" b="1" dirty="0"/>
              <a:t/>
            </a:r>
            <a:br>
              <a:rPr lang="en-US" b="1" dirty="0"/>
            </a:br>
            <a:endParaRPr lang="en-US" b="1" dirty="0"/>
          </a:p>
        </p:txBody>
      </p:sp>
      <p:pic>
        <p:nvPicPr>
          <p:cNvPr id="5" name="Content Placeholder 4" descr="D:\Salome\Desktop\EIA ნახიდური\Powerhouse\Powerhouse\PH2.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010400" y="904163"/>
            <a:ext cx="4531548" cy="3222464"/>
          </a:xfrm>
          <a:prstGeom prst="rect">
            <a:avLst/>
          </a:prstGeom>
          <a:noFill/>
          <a:ln>
            <a:noFill/>
          </a:ln>
        </p:spPr>
      </p:pic>
      <p:pic>
        <p:nvPicPr>
          <p:cNvPr id="4" name="Picture 3" descr="D:\Salome\Desktop\EIA ნახიდური\Powerhouse\Powerhouse\PH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716" y="825500"/>
            <a:ext cx="5511800" cy="2908300"/>
          </a:xfrm>
          <a:prstGeom prst="rect">
            <a:avLst/>
          </a:prstGeom>
          <a:noFill/>
          <a:ln>
            <a:noFill/>
          </a:ln>
        </p:spPr>
      </p:pic>
      <p:pic>
        <p:nvPicPr>
          <p:cNvPr id="6" name="Picture 5" descr="D:\Salome\Desktop\EIA ნახიდური\Powerhouse\Powerhouse\PH3.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9800" y="3800475"/>
            <a:ext cx="6037580" cy="3057525"/>
          </a:xfrm>
          <a:prstGeom prst="rect">
            <a:avLst/>
          </a:prstGeom>
          <a:noFill/>
          <a:ln>
            <a:noFill/>
          </a:ln>
        </p:spPr>
      </p:pic>
    </p:spTree>
    <p:extLst>
      <p:ext uri="{BB962C8B-B14F-4D97-AF65-F5344CB8AC3E}">
        <p14:creationId xmlns:p14="http://schemas.microsoft.com/office/powerpoint/2010/main" val="41141304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7600" y="2514603"/>
            <a:ext cx="3984625" cy="1752599"/>
          </a:xfrm>
        </p:spPr>
        <p:txBody>
          <a:bodyPr>
            <a:normAutofit/>
          </a:bodyPr>
          <a:lstStyle/>
          <a:p>
            <a:r>
              <a:rPr lang="ka-GE" sz="2800" b="1" dirty="0">
                <a:solidFill>
                  <a:schemeClr val="accent3">
                    <a:lumMod val="50000"/>
                  </a:schemeClr>
                </a:solidFill>
              </a:rPr>
              <a:t>ჰესის შენობის და ქვესადგურის გეგმა</a:t>
            </a:r>
            <a:r>
              <a:rPr lang="en-US" sz="2800" b="1" dirty="0">
                <a:solidFill>
                  <a:schemeClr val="accent3">
                    <a:lumMod val="50000"/>
                  </a:schemeClr>
                </a:solidFill>
              </a:rPr>
              <a:t/>
            </a:r>
            <a:br>
              <a:rPr lang="en-US" sz="2800" b="1" dirty="0">
                <a:solidFill>
                  <a:schemeClr val="accent3">
                    <a:lumMod val="50000"/>
                  </a:schemeClr>
                </a:solidFill>
              </a:rPr>
            </a:br>
            <a:endParaRPr lang="en-US" sz="2800" b="1" dirty="0">
              <a:solidFill>
                <a:schemeClr val="accent3">
                  <a:lumMod val="50000"/>
                </a:schemeClr>
              </a:solidFill>
            </a:endParaRPr>
          </a:p>
        </p:txBody>
      </p:sp>
      <p:pic>
        <p:nvPicPr>
          <p:cNvPr id="4" name="Content Placeholder 3"/>
          <p:cNvPicPr>
            <a:picLocks noGrp="1"/>
          </p:cNvPicPr>
          <p:nvPr>
            <p:ph idx="1"/>
          </p:nvPr>
        </p:nvPicPr>
        <p:blipFill rotWithShape="1">
          <a:blip r:embed="rId2"/>
          <a:srcRect l="11874" t="3426" r="8066"/>
          <a:stretch/>
        </p:blipFill>
        <p:spPr bwMode="auto">
          <a:xfrm>
            <a:off x="482600" y="254001"/>
            <a:ext cx="6985000" cy="627380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566045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8999" y="431803"/>
            <a:ext cx="5534025" cy="736597"/>
          </a:xfrm>
        </p:spPr>
        <p:txBody>
          <a:bodyPr>
            <a:normAutofit/>
          </a:bodyPr>
          <a:lstStyle/>
          <a:p>
            <a:pPr algn="r"/>
            <a:r>
              <a:rPr lang="ka-GE" sz="2800" b="1" dirty="0" smtClean="0">
                <a:solidFill>
                  <a:schemeClr val="accent3">
                    <a:lumMod val="50000"/>
                  </a:schemeClr>
                </a:solidFill>
              </a:rPr>
              <a:t>სამშენებლო სამუშაოები</a:t>
            </a:r>
            <a:endParaRPr lang="en-US" sz="2800" b="1" dirty="0">
              <a:solidFill>
                <a:schemeClr val="accent3">
                  <a:lumMod val="50000"/>
                </a:schemeClr>
              </a:solidFill>
            </a:endParaRPr>
          </a:p>
        </p:txBody>
      </p:sp>
      <p:sp useBgFill="1">
        <p:nvSpPr>
          <p:cNvPr id="3" name="Content Placeholder 2"/>
          <p:cNvSpPr>
            <a:spLocks noGrp="1"/>
          </p:cNvSpPr>
          <p:nvPr>
            <p:ph idx="1"/>
          </p:nvPr>
        </p:nvSpPr>
        <p:spPr>
          <a:xfrm>
            <a:off x="50799" y="1537732"/>
            <a:ext cx="11836399" cy="4253471"/>
          </a:xfrm>
        </p:spPr>
        <p:txBody>
          <a:bodyPr>
            <a:normAutofit/>
          </a:bodyPr>
          <a:lstStyle/>
          <a:p>
            <a:pPr algn="just"/>
            <a:r>
              <a:rPr lang="ka-GE" dirty="0" smtClean="0"/>
              <a:t>ჰესის სამშენებლო </a:t>
            </a:r>
            <a:r>
              <a:rPr lang="ka-GE" dirty="0"/>
              <a:t>სამუშაოების ხანგრძლივობა შეადგენს 24 თვეს. </a:t>
            </a:r>
            <a:endParaRPr lang="en-US" dirty="0"/>
          </a:p>
          <a:p>
            <a:pPr algn="just"/>
            <a:r>
              <a:rPr lang="ka-GE" dirty="0"/>
              <a:t>ჰესის ყველა ინფრასტრუქტურული ობიექტის მშენებლობის დროს მიწის სამუშაოები შესრულდება ტექნიკის გამოყენებით, შესაბამისად ყოველგვარი აფეთქების სამუშაოები გამორიცხული ნებისმიერი სამშენებლო სამუშაოს განხორციელების დროს, რაც შეეხება გამომუშავებულ გრუნტს მისი მოთავსება სანაყაროზე სატვირთოების გამოყენებით მოხდება. </a:t>
            </a:r>
            <a:endParaRPr lang="en-US" dirty="0"/>
          </a:p>
          <a:p>
            <a:pPr algn="just"/>
            <a:r>
              <a:rPr lang="ka-GE" dirty="0"/>
              <a:t>დღიური განრიგი იქნება 8 სთ-მდე. დასაქმებულთა რაოდენობა იქნება 80-100 ადამიანი, რომლის არანაკლებ 70% იქნება ადგილობრივი მაცხოვრებელი, ჰესის ექსპლუატაციის ეტაპზე გათვალისწინებულია 5-6 ადამიანის დასაქმება.  </a:t>
            </a:r>
            <a:endParaRPr lang="en-US" dirty="0"/>
          </a:p>
          <a:p>
            <a:endParaRPr lang="en-US" dirty="0"/>
          </a:p>
        </p:txBody>
      </p:sp>
      <p:sp>
        <p:nvSpPr>
          <p:cNvPr id="4" name="Rectangle 3"/>
          <p:cNvSpPr/>
          <p:nvPr/>
        </p:nvSpPr>
        <p:spPr>
          <a:xfrm>
            <a:off x="6612556" y="1168400"/>
            <a:ext cx="4890468" cy="369332"/>
          </a:xfrm>
          <a:prstGeom prst="rect">
            <a:avLst/>
          </a:prstGeom>
        </p:spPr>
        <p:txBody>
          <a:bodyPr wrap="square">
            <a:spAutoFit/>
          </a:bodyPr>
          <a:lstStyle/>
          <a:p>
            <a:r>
              <a:rPr lang="ka-GE" b="1" dirty="0"/>
              <a:t>მშენებლობის ვადები და სამუშაო გრაფიკი</a:t>
            </a:r>
            <a:endParaRPr lang="en-US" b="1" dirty="0"/>
          </a:p>
        </p:txBody>
      </p:sp>
    </p:spTree>
    <p:extLst>
      <p:ext uri="{BB962C8B-B14F-4D97-AF65-F5344CB8AC3E}">
        <p14:creationId xmlns:p14="http://schemas.microsoft.com/office/powerpoint/2010/main" val="2296170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6400" y="685803"/>
            <a:ext cx="3476625" cy="304797"/>
          </a:xfrm>
        </p:spPr>
        <p:txBody>
          <a:bodyPr>
            <a:noAutofit/>
          </a:bodyPr>
          <a:lstStyle/>
          <a:p>
            <a:pPr algn="r"/>
            <a:r>
              <a:rPr lang="ka-GE" sz="2800" b="1" dirty="0" smtClean="0">
                <a:solidFill>
                  <a:schemeClr val="accent3">
                    <a:lumMod val="50000"/>
                  </a:schemeClr>
                </a:solidFill>
              </a:rPr>
              <a:t>სამშენებლო ბანაკი</a:t>
            </a:r>
            <a:endParaRPr lang="en-US" sz="2800" b="1" dirty="0">
              <a:solidFill>
                <a:schemeClr val="accent3">
                  <a:lumMod val="50000"/>
                </a:schemeClr>
              </a:solidFill>
            </a:endParaRPr>
          </a:p>
        </p:txBody>
      </p:sp>
      <p:pic>
        <p:nvPicPr>
          <p:cNvPr id="4" name="Content Placeholder 3"/>
          <p:cNvPicPr>
            <a:picLocks noGrp="1"/>
          </p:cNvPicPr>
          <p:nvPr>
            <p:ph idx="1"/>
          </p:nvPr>
        </p:nvPicPr>
        <p:blipFill>
          <a:blip r:embed="rId2"/>
          <a:stretch>
            <a:fillRect/>
          </a:stretch>
        </p:blipFill>
        <p:spPr>
          <a:xfrm>
            <a:off x="1651000" y="1219200"/>
            <a:ext cx="7722808" cy="4318000"/>
          </a:xfrm>
          <a:prstGeom prst="rect">
            <a:avLst/>
          </a:prstGeom>
        </p:spPr>
      </p:pic>
      <p:sp useBgFill="1">
        <p:nvSpPr>
          <p:cNvPr id="5" name="Rectangle 4"/>
          <p:cNvSpPr/>
          <p:nvPr/>
        </p:nvSpPr>
        <p:spPr>
          <a:xfrm>
            <a:off x="279400" y="5765800"/>
            <a:ext cx="11437747" cy="461665"/>
          </a:xfrm>
          <a:prstGeom prst="rect">
            <a:avLst/>
          </a:prstGeom>
        </p:spPr>
        <p:txBody>
          <a:bodyPr wrap="none">
            <a:spAutoFit/>
          </a:bodyPr>
          <a:lstStyle/>
          <a:p>
            <a:r>
              <a:rPr lang="ka-GE" sz="2400" b="1" dirty="0" smtClean="0"/>
              <a:t>პროექტის ფარგლებში მოეწყობა 3 სამშენებლო ბანაკი 1 ძირითადი და 2 დამხმარე</a:t>
            </a:r>
            <a:endParaRPr lang="en-US" sz="2400" dirty="0"/>
          </a:p>
        </p:txBody>
      </p:sp>
    </p:spTree>
    <p:extLst>
      <p:ext uri="{BB962C8B-B14F-4D97-AF65-F5344CB8AC3E}">
        <p14:creationId xmlns:p14="http://schemas.microsoft.com/office/powerpoint/2010/main" val="30130792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0575" y="349883"/>
            <a:ext cx="10018713" cy="812802"/>
          </a:xfrm>
        </p:spPr>
        <p:txBody>
          <a:bodyPr>
            <a:normAutofit/>
          </a:bodyPr>
          <a:lstStyle/>
          <a:p>
            <a:pPr algn="r"/>
            <a:r>
              <a:rPr lang="ka-GE" sz="2800" b="1" dirty="0">
                <a:solidFill>
                  <a:schemeClr val="accent3">
                    <a:lumMod val="50000"/>
                  </a:schemeClr>
                </a:solidFill>
              </a:rPr>
              <a:t>მთავარი სამშენებლო ბანაკის გენ-გეგმა</a:t>
            </a:r>
            <a:endParaRPr lang="en-US" sz="2800" b="1" dirty="0">
              <a:solidFill>
                <a:schemeClr val="accent3">
                  <a:lumMod val="50000"/>
                </a:schemeClr>
              </a:solidFill>
            </a:endParaRPr>
          </a:p>
        </p:txBody>
      </p:sp>
      <p:pic>
        <p:nvPicPr>
          <p:cNvPr id="4" name="Picture 3"/>
          <p:cNvPicPr/>
          <p:nvPr/>
        </p:nvPicPr>
        <p:blipFill>
          <a:blip r:embed="rId2"/>
          <a:stretch>
            <a:fillRect/>
          </a:stretch>
        </p:blipFill>
        <p:spPr>
          <a:xfrm>
            <a:off x="2509042" y="1162685"/>
            <a:ext cx="7664450" cy="5695315"/>
          </a:xfrm>
          <a:prstGeom prst="rect">
            <a:avLst/>
          </a:prstGeom>
        </p:spPr>
      </p:pic>
    </p:spTree>
    <p:extLst>
      <p:ext uri="{BB962C8B-B14F-4D97-AF65-F5344CB8AC3E}">
        <p14:creationId xmlns:p14="http://schemas.microsoft.com/office/powerpoint/2010/main" val="28961878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3"/>
            <a:ext cx="10018713" cy="507997"/>
          </a:xfrm>
        </p:spPr>
        <p:txBody>
          <a:bodyPr>
            <a:normAutofit fontScale="90000"/>
          </a:bodyPr>
          <a:lstStyle/>
          <a:p>
            <a:pPr algn="r"/>
            <a:r>
              <a:rPr lang="ka-GE" sz="2800" b="1" dirty="0" smtClean="0">
                <a:solidFill>
                  <a:schemeClr val="accent3">
                    <a:lumMod val="50000"/>
                  </a:schemeClr>
                </a:solidFill>
              </a:rPr>
              <a:t>სანაყაროები</a:t>
            </a:r>
            <a:endParaRPr lang="en-US" sz="2800" b="1" dirty="0">
              <a:solidFill>
                <a:schemeClr val="accent3">
                  <a:lumMod val="50000"/>
                </a:schemeClr>
              </a:solidFill>
            </a:endParaRPr>
          </a:p>
        </p:txBody>
      </p:sp>
      <p:sp>
        <p:nvSpPr>
          <p:cNvPr id="3" name="Content Placeholder 2"/>
          <p:cNvSpPr>
            <a:spLocks noGrp="1"/>
          </p:cNvSpPr>
          <p:nvPr>
            <p:ph idx="1"/>
          </p:nvPr>
        </p:nvSpPr>
        <p:spPr>
          <a:xfrm>
            <a:off x="558800" y="1193800"/>
            <a:ext cx="11150599" cy="4851400"/>
          </a:xfrm>
        </p:spPr>
        <p:txBody>
          <a:bodyPr/>
          <a:lstStyle/>
          <a:p>
            <a:pPr algn="just"/>
            <a:r>
              <a:rPr lang="ka-GE" dirty="0"/>
              <a:t>პროექტის ფარგლებში გამომუშავებული ფუჭი ქანის და გრუნტის დასაწყობებისთვის მოეწყობა ერთი დროებითი და 2 მუდმივი სანაყარო. სამივე სანაყარო განთავსდება მდინარის მარჯვენა სანაპიროზე. დროებითი სანაყაროზე განთავსდება უკუყრილებისთვის განკუთვნილი გრუნტი, რომლის მიახლოებითი რაოდენობა იქნება  დაახლოებით 67 000 მ</a:t>
            </a:r>
            <a:r>
              <a:rPr lang="ka-GE" baseline="30000" dirty="0"/>
              <a:t>3</a:t>
            </a:r>
            <a:r>
              <a:rPr lang="ka-GE" dirty="0"/>
              <a:t>,ხოლო 2 მუდმივი სანაყაროზე განთავსდება  დაახლოებით 150 000 მ</a:t>
            </a:r>
            <a:r>
              <a:rPr lang="ka-GE" baseline="30000" dirty="0"/>
              <a:t>3</a:t>
            </a:r>
            <a:r>
              <a:rPr lang="ka-GE" dirty="0"/>
              <a:t> გრუნტი. </a:t>
            </a:r>
            <a:endParaRPr lang="en-US" dirty="0"/>
          </a:p>
          <a:p>
            <a:pPr algn="just"/>
            <a:endParaRPr lang="en-US" dirty="0"/>
          </a:p>
        </p:txBody>
      </p:sp>
    </p:spTree>
    <p:extLst>
      <p:ext uri="{BB962C8B-B14F-4D97-AF65-F5344CB8AC3E}">
        <p14:creationId xmlns:p14="http://schemas.microsoft.com/office/powerpoint/2010/main" val="37019629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8663" y="438746"/>
            <a:ext cx="10018713" cy="724990"/>
          </a:xfrm>
        </p:spPr>
        <p:txBody>
          <a:bodyPr>
            <a:normAutofit/>
          </a:bodyPr>
          <a:lstStyle/>
          <a:p>
            <a:pPr algn="r"/>
            <a:r>
              <a:rPr lang="ka-GE" sz="2800" b="1" dirty="0">
                <a:solidFill>
                  <a:schemeClr val="accent2">
                    <a:lumMod val="50000"/>
                  </a:schemeClr>
                </a:solidFill>
                <a:effectLst>
                  <a:outerShdw blurRad="38100" dist="38100" dir="2700000" algn="tl">
                    <a:srgbClr val="000000">
                      <a:alpha val="43137"/>
                    </a:srgbClr>
                  </a:outerShdw>
                </a:effectLst>
              </a:rPr>
              <a:t>შესავალი</a:t>
            </a:r>
            <a:endParaRPr lang="en-US" sz="2800" b="1" dirty="0">
              <a:solidFill>
                <a:schemeClr val="accent2">
                  <a:lumMod val="50000"/>
                </a:schemeClr>
              </a:solidFill>
              <a:effectLst>
                <a:outerShdw blurRad="38100" dist="38100" dir="2700000" algn="tl">
                  <a:srgbClr val="000000">
                    <a:alpha val="43137"/>
                  </a:srgbClr>
                </a:outerShdw>
              </a:effectLst>
            </a:endParaRPr>
          </a:p>
        </p:txBody>
      </p:sp>
      <p:sp>
        <p:nvSpPr>
          <p:cNvPr id="4" name="Content Placeholder 3"/>
          <p:cNvSpPr>
            <a:spLocks noGrp="1"/>
          </p:cNvSpPr>
          <p:nvPr>
            <p:ph idx="1"/>
          </p:nvPr>
        </p:nvSpPr>
        <p:spPr>
          <a:xfrm>
            <a:off x="241540" y="1922861"/>
            <a:ext cx="11721859" cy="3860977"/>
          </a:xfrm>
        </p:spPr>
        <p:txBody>
          <a:bodyPr>
            <a:normAutofit/>
          </a:bodyPr>
          <a:lstStyle/>
          <a:p>
            <a:pPr marL="0" indent="0" algn="just">
              <a:buNone/>
            </a:pPr>
            <a:r>
              <a:rPr lang="ka-GE" dirty="0"/>
              <a:t>პროექტი ითვალისწინებს მდ. ხრამის 460 და 416 მ ნიშნულებს შორის მოქცეული მონაკვეთს  მონაკვეთის ჰიდროენერგეტიკული პოტენციალის გამოყენებას. ტექნიკურ-ეკონომიკური დასაბუთების მიხედვით სათაო ნაგებობაზე დაგეგმილია დაახლოებით 18 მ სიმაღლის კაშხლის მოწყობას, რომელიც ზედა ბიეფში შექმნის დღეღამური რეგულირების წყალსაცავს. მიწისზედა ჰესის შენობაში წყლის მიწოდება მოხდება 2690 მ სიგრძის მიწისქვეშა სადაწნეო მილსადენის საშუალებით, ჰესის მიერ გამომუშავებული ელ. ენერგია </a:t>
            </a:r>
            <a:r>
              <a:rPr lang="ka-GE" dirty="0" smtClean="0"/>
              <a:t>35 </a:t>
            </a:r>
            <a:r>
              <a:rPr lang="ka-GE" dirty="0"/>
              <a:t>კვ-იანი ძაბვის მიწისქვეშა კაბელით  შეუერთდება ქ/ს „</a:t>
            </a:r>
            <a:r>
              <a:rPr lang="ka-GE" dirty="0" smtClean="0"/>
              <a:t>ქოლაგირს“.</a:t>
            </a:r>
            <a:endParaRPr lang="en-US" dirty="0"/>
          </a:p>
        </p:txBody>
      </p:sp>
    </p:spTree>
    <p:extLst>
      <p:ext uri="{BB962C8B-B14F-4D97-AF65-F5344CB8AC3E}">
        <p14:creationId xmlns:p14="http://schemas.microsoft.com/office/powerpoint/2010/main" val="20936800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3399" y="330203"/>
            <a:ext cx="3349625" cy="939797"/>
          </a:xfrm>
        </p:spPr>
        <p:txBody>
          <a:bodyPr>
            <a:normAutofit/>
          </a:bodyPr>
          <a:lstStyle/>
          <a:p>
            <a:r>
              <a:rPr lang="ka-GE" sz="2800" b="1" dirty="0" smtClean="0">
                <a:solidFill>
                  <a:schemeClr val="accent3">
                    <a:lumMod val="50000"/>
                  </a:schemeClr>
                </a:solidFill>
              </a:rPr>
              <a:t>მისასვლელი გზები</a:t>
            </a:r>
            <a:endParaRPr lang="en-US" sz="2800" b="1" dirty="0">
              <a:solidFill>
                <a:schemeClr val="accent3">
                  <a:lumMod val="50000"/>
                </a:schemeClr>
              </a:solidFill>
            </a:endParaRPr>
          </a:p>
        </p:txBody>
      </p:sp>
      <p:sp useBgFill="1">
        <p:nvSpPr>
          <p:cNvPr id="3" name="Content Placeholder 2"/>
          <p:cNvSpPr>
            <a:spLocks noGrp="1"/>
          </p:cNvSpPr>
          <p:nvPr>
            <p:ph idx="1"/>
          </p:nvPr>
        </p:nvSpPr>
        <p:spPr>
          <a:xfrm>
            <a:off x="355601" y="1270000"/>
            <a:ext cx="11503024" cy="4902203"/>
          </a:xfrm>
        </p:spPr>
        <p:txBody>
          <a:bodyPr>
            <a:normAutofit/>
          </a:bodyPr>
          <a:lstStyle/>
          <a:p>
            <a:pPr marL="0" marR="0" algn="just">
              <a:spcBef>
                <a:spcPts val="600"/>
              </a:spcBef>
              <a:spcAft>
                <a:spcPts val="600"/>
              </a:spcAft>
            </a:pPr>
            <a:r>
              <a:rPr lang="ka-GE" dirty="0">
                <a:ea typeface="Calibri" panose="020F0502020204030204" pitchFamily="34" charset="0"/>
                <a:cs typeface="Times New Roman" panose="02020603050405020304" pitchFamily="18" charset="0"/>
              </a:rPr>
              <a:t>ჰესის მშენებლობის ადგილამდე მისვლა შეიძლება სოფელი ნახიდურიდან, არსებული, გრუნტის გზის გამოყენებით. აღნიშნული გრუნტის გზა, არსებული მდგომარეობით ვერ დააკმაყოფილებს მშენებლობის მოთხოვნებს. შესაბამისად საჭირო იქნება აღნიშნული გზის გაფართოება, მოსწორება და მოხრეშვა. მთელ რიგ უბნებზე, აღნიშნული გზა, მიუყვება ჰესის სადაწნეო მილსადენის ტრასას. შესაბამისად გზის -გაფართოება- მოწესრიგება განხორციელდება სადაწნეო მილსადენის მოწყობის სამუშაოებთან ერთად, პარალელურ რეჟიმში (გზის მოწყობის სამუშაოების წინსწრებით).</a:t>
            </a:r>
            <a:endParaRPr lang="en-US" dirty="0">
              <a:latin typeface="Sylfaen" panose="010A0502050306030303" pitchFamily="18" charset="0"/>
              <a:ea typeface="Calibri" panose="020F0502020204030204" pitchFamily="34" charset="0"/>
              <a:cs typeface="Times New Roman" panose="02020603050405020304" pitchFamily="18" charset="0"/>
            </a:endParaRPr>
          </a:p>
          <a:p>
            <a:pPr marL="0" marR="0" algn="just">
              <a:spcBef>
                <a:spcPts val="600"/>
              </a:spcBef>
              <a:spcAft>
                <a:spcPts val="600"/>
              </a:spcAft>
            </a:pPr>
            <a:r>
              <a:rPr lang="ka-GE" dirty="0" smtClean="0">
                <a:ea typeface="Calibri" panose="020F0502020204030204" pitchFamily="34" charset="0"/>
                <a:cs typeface="Times New Roman" panose="02020603050405020304" pitchFamily="18" charset="0"/>
              </a:rPr>
              <a:t>სოფელ </a:t>
            </a:r>
            <a:r>
              <a:rPr lang="ka-GE" dirty="0">
                <a:ea typeface="Calibri" panose="020F0502020204030204" pitchFamily="34" charset="0"/>
                <a:cs typeface="Times New Roman" panose="02020603050405020304" pitchFamily="18" charset="0"/>
              </a:rPr>
              <a:t>ნახიდურამდე მისასვლელად შეიძლება გამოყენებული იქნეს თბილისი-ბოლნისის სახელმწიფო დანიშნულების ასფალტირებული გზა.</a:t>
            </a:r>
            <a:endParaRPr lang="en-US" dirty="0">
              <a:latin typeface="Sylfaen" panose="010A0502050306030303"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1986818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0" y="407129"/>
            <a:ext cx="3375025" cy="507997"/>
          </a:xfrm>
        </p:spPr>
        <p:txBody>
          <a:bodyPr>
            <a:normAutofit fontScale="90000"/>
          </a:bodyPr>
          <a:lstStyle/>
          <a:p>
            <a:r>
              <a:rPr lang="ka-GE" sz="2800" b="1" dirty="0" smtClean="0">
                <a:solidFill>
                  <a:schemeClr val="accent3">
                    <a:lumMod val="50000"/>
                  </a:schemeClr>
                </a:solidFill>
              </a:rPr>
              <a:t>მისასვლელი გზები</a:t>
            </a:r>
            <a:endParaRPr lang="en-US" sz="2800" b="1" dirty="0">
              <a:solidFill>
                <a:schemeClr val="accent3">
                  <a:lumMod val="50000"/>
                </a:schemeClr>
              </a:solidFill>
            </a:endParaRPr>
          </a:p>
        </p:txBody>
      </p:sp>
      <p:pic>
        <p:nvPicPr>
          <p:cNvPr id="3" name="Picture 2"/>
          <p:cNvPicPr>
            <a:picLocks noChangeAspect="1"/>
          </p:cNvPicPr>
          <p:nvPr/>
        </p:nvPicPr>
        <p:blipFill>
          <a:blip r:embed="rId2"/>
          <a:stretch>
            <a:fillRect/>
          </a:stretch>
        </p:blipFill>
        <p:spPr>
          <a:xfrm>
            <a:off x="2203269" y="1676583"/>
            <a:ext cx="8525691" cy="4407349"/>
          </a:xfrm>
          <a:prstGeom prst="rect">
            <a:avLst/>
          </a:prstGeom>
        </p:spPr>
      </p:pic>
    </p:spTree>
    <p:extLst>
      <p:ext uri="{BB962C8B-B14F-4D97-AF65-F5344CB8AC3E}">
        <p14:creationId xmlns:p14="http://schemas.microsoft.com/office/powerpoint/2010/main" val="12093022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8399" y="177801"/>
            <a:ext cx="10693400" cy="1270000"/>
          </a:xfrm>
        </p:spPr>
        <p:txBody>
          <a:bodyPr>
            <a:normAutofit/>
          </a:bodyPr>
          <a:lstStyle/>
          <a:p>
            <a:pPr algn="r"/>
            <a:r>
              <a:rPr lang="ka-GE" sz="2800" b="1" dirty="0" smtClean="0">
                <a:solidFill>
                  <a:schemeClr val="accent3">
                    <a:lumMod val="50000"/>
                  </a:schemeClr>
                </a:solidFill>
              </a:rPr>
              <a:t>მშენებლობის ეტაპზე მოსალოდნელი ზემოქმედების დახასიათება</a:t>
            </a:r>
            <a:endParaRPr lang="en-US" sz="2800" b="1" dirty="0">
              <a:solidFill>
                <a:schemeClr val="accent3">
                  <a:lumMod val="50000"/>
                </a:schemeClr>
              </a:solidFill>
            </a:endParaRPr>
          </a:p>
        </p:txBody>
      </p:sp>
      <p:sp useBgFill="1">
        <p:nvSpPr>
          <p:cNvPr id="3" name="Content Placeholder 2"/>
          <p:cNvSpPr>
            <a:spLocks noGrp="1"/>
          </p:cNvSpPr>
          <p:nvPr>
            <p:ph idx="1"/>
          </p:nvPr>
        </p:nvSpPr>
        <p:spPr>
          <a:xfrm>
            <a:off x="0" y="1676401"/>
            <a:ext cx="11861799" cy="5003800"/>
          </a:xfrm>
        </p:spPr>
        <p:txBody>
          <a:bodyPr>
            <a:normAutofit fontScale="70000" lnSpcReduction="20000"/>
          </a:bodyPr>
          <a:lstStyle/>
          <a:p>
            <a:pPr lvl="0"/>
            <a:r>
              <a:rPr lang="ka-GE" sz="2900" dirty="0"/>
              <a:t>ატმოსფერული ჰაერის ხარისხობრივი მდგომარეობის გაუარესება;</a:t>
            </a:r>
            <a:endParaRPr lang="en-US" sz="2900" dirty="0"/>
          </a:p>
          <a:p>
            <a:pPr lvl="0"/>
            <a:r>
              <a:rPr lang="ka-GE" sz="2900" dirty="0"/>
              <a:t>ხმაურის გავრცელება;</a:t>
            </a:r>
            <a:endParaRPr lang="en-US" sz="2900" dirty="0"/>
          </a:p>
          <a:p>
            <a:pPr lvl="0"/>
            <a:r>
              <a:rPr lang="ka-GE" sz="2900" dirty="0"/>
              <a:t>ზემოქმედება გეოლოგიურ გარემოზე, ნიადაგის ნაყოფიერი ფენის ხარისხზე და სტაბილურობაზე;</a:t>
            </a:r>
            <a:endParaRPr lang="en-US" sz="2900" dirty="0"/>
          </a:p>
          <a:p>
            <a:pPr lvl="0"/>
            <a:r>
              <a:rPr lang="ka-GE" sz="2900" dirty="0"/>
              <a:t>ზემოქმედება წყლის გარემოზე;</a:t>
            </a:r>
            <a:endParaRPr lang="en-US" sz="2900" dirty="0"/>
          </a:p>
          <a:p>
            <a:pPr lvl="0"/>
            <a:r>
              <a:rPr lang="ka-GE" sz="2900" dirty="0"/>
              <a:t>ზემოქმედება ბიოლოგიურ გარემოზე;</a:t>
            </a:r>
            <a:endParaRPr lang="en-US" sz="2900" dirty="0"/>
          </a:p>
          <a:p>
            <a:pPr lvl="0"/>
            <a:r>
              <a:rPr lang="ka-GE" sz="2900" dirty="0"/>
              <a:t>ნარჩენების მართვის პროცესში მოსალოდნელი ზემოქმედება;</a:t>
            </a:r>
            <a:endParaRPr lang="en-US" sz="2900" dirty="0"/>
          </a:p>
          <a:p>
            <a:pPr lvl="0"/>
            <a:r>
              <a:rPr lang="ka-GE" sz="2900" dirty="0"/>
              <a:t>ვიზუალურ-ლანდშაფტური ცვლილება;</a:t>
            </a:r>
            <a:endParaRPr lang="en-US" sz="2900" dirty="0"/>
          </a:p>
          <a:p>
            <a:pPr lvl="0"/>
            <a:r>
              <a:rPr lang="ka-GE" sz="2900" dirty="0"/>
              <a:t>ზემოქმედება ადგილობრივ სოციალურ-ეკონომიკურ გარემოზე;</a:t>
            </a:r>
            <a:endParaRPr lang="en-US" sz="2900" dirty="0"/>
          </a:p>
          <a:p>
            <a:pPr lvl="0"/>
            <a:r>
              <a:rPr lang="ka-GE" sz="2900" dirty="0"/>
              <a:t>ზემოქმედება ადამიანის ჯანმრთელობაზე და უსაფრთხოებასთან დაკავშირებული რისკები;</a:t>
            </a:r>
            <a:endParaRPr lang="en-US" sz="2900" dirty="0"/>
          </a:p>
          <a:p>
            <a:pPr lvl="0"/>
            <a:r>
              <a:rPr lang="ka-GE" sz="2900" dirty="0"/>
              <a:t>ზემოქმედება ისტორიულ-კულტურული მემკვიდრეობის ძეგლებზე</a:t>
            </a:r>
            <a:r>
              <a:rPr lang="ka-GE" sz="2900" dirty="0" smtClean="0"/>
              <a:t>.</a:t>
            </a:r>
          </a:p>
          <a:p>
            <a:pPr lvl="0"/>
            <a:r>
              <a:rPr lang="ka-GE" sz="2900" dirty="0" smtClean="0"/>
              <a:t>კუმულაციური ზემოქმედება</a:t>
            </a:r>
            <a:endParaRPr lang="en-US" dirty="0"/>
          </a:p>
        </p:txBody>
      </p:sp>
    </p:spTree>
    <p:extLst>
      <p:ext uri="{BB962C8B-B14F-4D97-AF65-F5344CB8AC3E}">
        <p14:creationId xmlns:p14="http://schemas.microsoft.com/office/powerpoint/2010/main" val="18674735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9401"/>
            <a:ext cx="11049000" cy="1168399"/>
          </a:xfrm>
        </p:spPr>
        <p:txBody>
          <a:bodyPr>
            <a:noAutofit/>
          </a:bodyPr>
          <a:lstStyle/>
          <a:p>
            <a:pPr algn="r"/>
            <a:r>
              <a:rPr lang="ka-GE" sz="2800" b="1" dirty="0" smtClean="0">
                <a:solidFill>
                  <a:schemeClr val="accent3">
                    <a:lumMod val="50000"/>
                  </a:schemeClr>
                </a:solidFill>
              </a:rPr>
              <a:t>ჰესის ექსპლუატაციის ეტაპზე მოსალოდნელი ზემოქმედება</a:t>
            </a:r>
            <a:br>
              <a:rPr lang="ka-GE" sz="2800" b="1" dirty="0" smtClean="0">
                <a:solidFill>
                  <a:schemeClr val="accent3">
                    <a:lumMod val="50000"/>
                  </a:schemeClr>
                </a:solidFill>
              </a:rPr>
            </a:br>
            <a:endParaRPr lang="en-US" sz="2800" b="1" dirty="0">
              <a:solidFill>
                <a:schemeClr val="accent3">
                  <a:lumMod val="50000"/>
                </a:schemeClr>
              </a:solidFill>
            </a:endParaRPr>
          </a:p>
        </p:txBody>
      </p:sp>
      <p:sp>
        <p:nvSpPr>
          <p:cNvPr id="3" name="Content Placeholder 2"/>
          <p:cNvSpPr>
            <a:spLocks noGrp="1"/>
          </p:cNvSpPr>
          <p:nvPr>
            <p:ph idx="1"/>
          </p:nvPr>
        </p:nvSpPr>
        <p:spPr>
          <a:xfrm>
            <a:off x="1281111" y="2133602"/>
            <a:ext cx="10018713" cy="3124201"/>
          </a:xfrm>
        </p:spPr>
        <p:txBody>
          <a:bodyPr>
            <a:noAutofit/>
          </a:bodyPr>
          <a:lstStyle/>
          <a:p>
            <a:pPr lvl="0"/>
            <a:r>
              <a:rPr lang="ka-GE" sz="1800" dirty="0" smtClean="0"/>
              <a:t>ხმაურის </a:t>
            </a:r>
            <a:r>
              <a:rPr lang="ka-GE" sz="1800" dirty="0"/>
              <a:t>გავრცელება;</a:t>
            </a:r>
            <a:endParaRPr lang="en-US" sz="1800" dirty="0"/>
          </a:p>
          <a:p>
            <a:pPr lvl="0"/>
            <a:r>
              <a:rPr lang="ka-GE" sz="1800" dirty="0"/>
              <a:t>ზემოქმედება გეოლოგიურ გარემოზე, ნიადაგის ნაყოფიერი ფენის ხარისხზე და სტაბილურობაზე;</a:t>
            </a:r>
            <a:endParaRPr lang="en-US" sz="1800" dirty="0"/>
          </a:p>
          <a:p>
            <a:pPr lvl="0"/>
            <a:r>
              <a:rPr lang="ka-GE" sz="1800" dirty="0"/>
              <a:t>ზემოქმედება წყლის გარემოზე;</a:t>
            </a:r>
            <a:endParaRPr lang="en-US" sz="1800" dirty="0"/>
          </a:p>
          <a:p>
            <a:pPr lvl="0"/>
            <a:r>
              <a:rPr lang="ka-GE" sz="1800" dirty="0"/>
              <a:t>ზემოქმედება ბიოლოგიურ გარემოზე;</a:t>
            </a:r>
            <a:endParaRPr lang="en-US" sz="1800" dirty="0"/>
          </a:p>
          <a:p>
            <a:pPr lvl="0"/>
            <a:r>
              <a:rPr lang="ka-GE" sz="1800" dirty="0"/>
              <a:t>ნარჩენების მართვის პროცესში მოსალოდნელი ზემოქმედება;</a:t>
            </a:r>
            <a:endParaRPr lang="en-US" sz="1800" dirty="0"/>
          </a:p>
          <a:p>
            <a:pPr lvl="0"/>
            <a:r>
              <a:rPr lang="ka-GE" sz="1800" dirty="0"/>
              <a:t>ვიზუალურ-ლანდშაფტური ცვლილება;</a:t>
            </a:r>
            <a:endParaRPr lang="en-US" sz="1800" dirty="0"/>
          </a:p>
          <a:p>
            <a:pPr lvl="0"/>
            <a:r>
              <a:rPr lang="ka-GE" sz="1800" dirty="0"/>
              <a:t>ზემოქმედება ადგილობრივ სოციალურ-ეკონომიკურ გარემოზე;</a:t>
            </a:r>
            <a:endParaRPr lang="en-US" sz="1800" dirty="0"/>
          </a:p>
          <a:p>
            <a:pPr lvl="0"/>
            <a:r>
              <a:rPr lang="ka-GE" sz="1800" dirty="0"/>
              <a:t>ზემოქმედება ადამიანის ჯანმრთელობაზე და უსაფრთხოებასთან დაკავშირებული რისკები;</a:t>
            </a:r>
            <a:endParaRPr lang="en-US" sz="1800" dirty="0"/>
          </a:p>
          <a:p>
            <a:pPr lvl="0"/>
            <a:r>
              <a:rPr lang="ka-GE" sz="1800" dirty="0" smtClean="0"/>
              <a:t>კუმულაციური ზემოქმედება</a:t>
            </a:r>
            <a:endParaRPr lang="en-US" sz="1800" dirty="0"/>
          </a:p>
        </p:txBody>
      </p:sp>
    </p:spTree>
    <p:extLst>
      <p:ext uri="{BB962C8B-B14F-4D97-AF65-F5344CB8AC3E}">
        <p14:creationId xmlns:p14="http://schemas.microsoft.com/office/powerpoint/2010/main" val="18906771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076494" y="102326"/>
            <a:ext cx="10018713" cy="637903"/>
          </a:xfrm>
        </p:spPr>
        <p:txBody>
          <a:bodyPr>
            <a:normAutofit/>
          </a:bodyPr>
          <a:lstStyle/>
          <a:p>
            <a:pPr algn="r"/>
            <a:r>
              <a:rPr lang="ka-GE" sz="2800" b="1" dirty="0" smtClean="0">
                <a:solidFill>
                  <a:schemeClr val="accent4">
                    <a:lumMod val="50000"/>
                  </a:schemeClr>
                </a:solidFill>
              </a:rPr>
              <a:t>ბიოლოგიურ გარემოზე ზემოქმედება</a:t>
            </a:r>
            <a:endParaRPr lang="en-US" sz="2800" b="1" dirty="0">
              <a:solidFill>
                <a:schemeClr val="accent4">
                  <a:lumMod val="50000"/>
                </a:schemeClr>
              </a:solidFill>
            </a:endParaRPr>
          </a:p>
        </p:txBody>
      </p:sp>
      <p:sp useBgFill="1">
        <p:nvSpPr>
          <p:cNvPr id="3" name="Content Placeholder 2"/>
          <p:cNvSpPr>
            <a:spLocks noGrp="1"/>
          </p:cNvSpPr>
          <p:nvPr>
            <p:ph idx="1"/>
          </p:nvPr>
        </p:nvSpPr>
        <p:spPr>
          <a:xfrm>
            <a:off x="364177" y="1178033"/>
            <a:ext cx="11163389" cy="5120641"/>
          </a:xfrm>
        </p:spPr>
        <p:txBody>
          <a:bodyPr>
            <a:normAutofit fontScale="85000" lnSpcReduction="10000"/>
          </a:bodyPr>
          <a:lstStyle/>
          <a:p>
            <a:r>
              <a:rPr lang="ka-GE" dirty="0" smtClean="0"/>
              <a:t>ზემოქმედება ფლორაზე </a:t>
            </a:r>
          </a:p>
          <a:p>
            <a:pPr marL="0" indent="0" algn="just">
              <a:buNone/>
            </a:pPr>
            <a:r>
              <a:rPr lang="ka-GE" sz="1700" dirty="0"/>
              <a:t>გამოყოფილი ჰაბიტატების ფარგლებში დაფიქსირდა </a:t>
            </a:r>
            <a:r>
              <a:rPr lang="ka-GE" sz="1700" dirty="0" smtClean="0"/>
              <a:t>მხოლოდ </a:t>
            </a:r>
            <a:r>
              <a:rPr lang="ka-GE" sz="1700" dirty="0"/>
              <a:t>ორი დაცული სახეობა მაღალმთის მუხა (</a:t>
            </a:r>
            <a:r>
              <a:rPr lang="en-US" sz="1700" dirty="0" err="1"/>
              <a:t>Quercus</a:t>
            </a:r>
            <a:r>
              <a:rPr lang="en-US" sz="1700" dirty="0"/>
              <a:t> </a:t>
            </a:r>
            <a:r>
              <a:rPr lang="en-US" sz="1700" dirty="0" err="1"/>
              <a:t>macranthera</a:t>
            </a:r>
            <a:r>
              <a:rPr lang="en-US" sz="1700" dirty="0"/>
              <a:t>) </a:t>
            </a:r>
            <a:r>
              <a:rPr lang="ka-GE" sz="1700" dirty="0"/>
              <a:t>და პატარა </a:t>
            </a:r>
            <a:r>
              <a:rPr lang="ka-GE" sz="1700" dirty="0" err="1"/>
              <a:t>თელადუმა</a:t>
            </a:r>
            <a:r>
              <a:rPr lang="ka-GE" sz="1700" dirty="0"/>
              <a:t> (</a:t>
            </a:r>
            <a:r>
              <a:rPr lang="en-US" sz="1700" dirty="0" err="1"/>
              <a:t>Ulmus</a:t>
            </a:r>
            <a:r>
              <a:rPr lang="en-US" sz="1700" dirty="0"/>
              <a:t> minor). </a:t>
            </a:r>
            <a:r>
              <a:rPr lang="ka-GE" sz="1700" dirty="0"/>
              <a:t>აღსანიშნავია, რომ  წარმოდგენილი ორივე სახეობა საპროექტო ტერიტორიაზე მეჩხერადაა გავრცელებული, თითოეულ მათგანს რამდენიმე ინდივიდის სახით ვხვდებით. ამათგან, მაღალმთის მუხა (</a:t>
            </a:r>
            <a:r>
              <a:rPr lang="en-US" sz="1700" dirty="0" err="1"/>
              <a:t>Quercus</a:t>
            </a:r>
            <a:r>
              <a:rPr lang="en-US" sz="1700" dirty="0"/>
              <a:t> </a:t>
            </a:r>
            <a:r>
              <a:rPr lang="en-US" sz="1700" dirty="0" err="1"/>
              <a:t>macranthera</a:t>
            </a:r>
            <a:r>
              <a:rPr lang="en-US" sz="1700" dirty="0"/>
              <a:t>) </a:t>
            </a:r>
            <a:r>
              <a:rPr lang="ka-GE" sz="1700" dirty="0" err="1"/>
              <a:t>დაჯაგული</a:t>
            </a:r>
            <a:r>
              <a:rPr lang="ka-GE" sz="1700" dirty="0"/>
              <a:t> სახითაა წარმოდგენილი საკვლევ ტერიტორიის მიდამოებში.</a:t>
            </a:r>
          </a:p>
          <a:p>
            <a:pPr marL="0" indent="0" algn="just">
              <a:buNone/>
            </a:pPr>
            <a:r>
              <a:rPr lang="ka-GE" sz="1700" dirty="0" smtClean="0"/>
              <a:t>საპროექტო </a:t>
            </a:r>
            <a:r>
              <a:rPr lang="ka-GE" sz="1700" dirty="0"/>
              <a:t>დერეფნის ფარგლებში ჩატარებული ტაქსაციის შედეგები, საიდანაც ირკვევა, რომ აღნიშნულ უბანზე გავლების ქვეშ ექცევა მცენარეულობის მხოლოდ 13 სახეობა მათ შორის მხოლოდ ერთი არ დაცული სახება, პროექტის ფარგლებში 8სმ-ზე მეტი სისქის მხოლოდ 191 ცალი ხე იჭრება (ჯამში 34,5 მ</a:t>
            </a:r>
            <a:r>
              <a:rPr lang="ka-GE" sz="1700" baseline="30000" dirty="0"/>
              <a:t>3</a:t>
            </a:r>
            <a:r>
              <a:rPr lang="ka-GE" sz="1700" dirty="0"/>
              <a:t>), მათ შორის როგორც აღვნიშნეთ მხოლოდ ერთი სახეობა არის დაცული. მოსაჭრელი ხეებიდან 8 სმ-ზე მეტი 189 ცალი ინდივიდი ხვდება ჰესის შეტბორვის კონტურში, 2 ცალი კი მილსადენის ტასის მიმდებარეს</a:t>
            </a:r>
            <a:r>
              <a:rPr lang="ka-GE" sz="1700" dirty="0" smtClean="0"/>
              <a:t>.</a:t>
            </a:r>
            <a:endParaRPr lang="ka-GE" sz="2200" dirty="0" smtClean="0"/>
          </a:p>
          <a:p>
            <a:pPr algn="just"/>
            <a:r>
              <a:rPr lang="ka-GE" dirty="0" smtClean="0"/>
              <a:t>ზემოქმედება ფაუნაზე</a:t>
            </a:r>
          </a:p>
          <a:p>
            <a:pPr marL="0" indent="0" algn="just">
              <a:buNone/>
            </a:pPr>
            <a:r>
              <a:rPr lang="ka-GE" sz="1700" dirty="0"/>
              <a:t>ჩატარებული კვლევების მიხედვით დაფიქსირდა </a:t>
            </a:r>
            <a:r>
              <a:rPr lang="ka-GE" sz="1700" dirty="0" err="1"/>
              <a:t>ძუძუმწივრების</a:t>
            </a:r>
            <a:r>
              <a:rPr lang="ka-GE" sz="1700" dirty="0"/>
              <a:t> სხვადასხვა სახეობები და მათი ნაკვალევები მათ შორი: მაჩვი (</a:t>
            </a:r>
            <a:r>
              <a:rPr lang="en-US" sz="1700" dirty="0"/>
              <a:t>Meles </a:t>
            </a:r>
            <a:r>
              <a:rPr lang="en-US" sz="1700" dirty="0" err="1"/>
              <a:t>meles</a:t>
            </a:r>
            <a:r>
              <a:rPr lang="en-US" sz="1700" dirty="0"/>
              <a:t>), </a:t>
            </a:r>
            <a:r>
              <a:rPr lang="ka-GE" sz="1700" dirty="0"/>
              <a:t>მცირე თხუნელა (</a:t>
            </a:r>
            <a:r>
              <a:rPr lang="en-US" sz="1700" dirty="0" err="1"/>
              <a:t>Talpa</a:t>
            </a:r>
            <a:r>
              <a:rPr lang="en-US" sz="1700" dirty="0"/>
              <a:t> </a:t>
            </a:r>
            <a:r>
              <a:rPr lang="en-US" sz="1700" dirty="0" err="1"/>
              <a:t>levantis</a:t>
            </a:r>
            <a:r>
              <a:rPr lang="en-US" sz="1700" dirty="0"/>
              <a:t>), </a:t>
            </a:r>
            <a:r>
              <a:rPr lang="ka-GE" sz="1700" dirty="0"/>
              <a:t>ტურა (</a:t>
            </a:r>
            <a:r>
              <a:rPr lang="en-US" sz="1700" dirty="0" err="1"/>
              <a:t>Canis</a:t>
            </a:r>
            <a:r>
              <a:rPr lang="en-US" sz="1700" dirty="0"/>
              <a:t> aureus), </a:t>
            </a:r>
            <a:r>
              <a:rPr lang="ka-GE" sz="1700" dirty="0"/>
              <a:t>წავი (</a:t>
            </a:r>
            <a:r>
              <a:rPr lang="en-US" sz="1700" dirty="0" err="1"/>
              <a:t>Lutra</a:t>
            </a:r>
            <a:r>
              <a:rPr lang="en-US" sz="1700" dirty="0"/>
              <a:t> </a:t>
            </a:r>
            <a:r>
              <a:rPr lang="en-US" sz="1700" dirty="0" err="1"/>
              <a:t>lutra</a:t>
            </a:r>
            <a:r>
              <a:rPr lang="en-US" sz="1700" dirty="0"/>
              <a:t>) </a:t>
            </a:r>
            <a:r>
              <a:rPr lang="ka-GE" sz="1700" dirty="0"/>
              <a:t>და  კვერნა (</a:t>
            </a:r>
            <a:r>
              <a:rPr lang="en-US" sz="1700" dirty="0" err="1"/>
              <a:t>Martes</a:t>
            </a:r>
            <a:r>
              <a:rPr lang="en-US" sz="1700" dirty="0"/>
              <a:t> </a:t>
            </a:r>
            <a:r>
              <a:rPr lang="en-US" sz="1700" dirty="0" err="1"/>
              <a:t>martes</a:t>
            </a:r>
            <a:r>
              <a:rPr lang="en-US" sz="1700" dirty="0"/>
              <a:t>). </a:t>
            </a:r>
            <a:r>
              <a:rPr lang="ka-GE" sz="1700" dirty="0"/>
              <a:t>მშენებლობის ეტაპზე დაგეგმილი სამუშაოების გამო და შემდგომ ექსპლუატაციის ფაზაში, წავზე იქნება გარკვეული ზემოქმედება და შემაშფოთებელი ფაქტორი, თუმცა უნდა გავითვალისწინოთ, რომ შენარჩუნებული იქნება წყლის ბიოლოგიური გარემოსთვის საარსებო გარემო პირობები და შესაბამისად წავის საკვები </a:t>
            </a:r>
            <a:r>
              <a:rPr lang="ka-GE" sz="1700" dirty="0" smtClean="0"/>
              <a:t>ბაზა, რაც </a:t>
            </a:r>
            <a:r>
              <a:rPr lang="ka-GE" sz="1700" dirty="0"/>
              <a:t>წავის გადაადგილებას </a:t>
            </a:r>
            <a:r>
              <a:rPr lang="ka-GE" sz="1700" dirty="0" smtClean="0"/>
              <a:t>საფრთხეს </a:t>
            </a:r>
            <a:r>
              <a:rPr lang="ka-GE" sz="1700" dirty="0"/>
              <a:t>არ </a:t>
            </a:r>
            <a:r>
              <a:rPr lang="ka-GE" sz="1700" dirty="0" smtClean="0"/>
              <a:t>შეუქმნის.</a:t>
            </a:r>
            <a:endParaRPr lang="en-US" sz="1700" dirty="0" smtClean="0"/>
          </a:p>
          <a:p>
            <a:pPr algn="just"/>
            <a:r>
              <a:rPr lang="ka-GE" smtClean="0"/>
              <a:t>ზემოქმედება </a:t>
            </a:r>
            <a:r>
              <a:rPr lang="ka-GE" dirty="0" smtClean="0"/>
              <a:t>იქთიოფაუნაზე</a:t>
            </a:r>
          </a:p>
          <a:p>
            <a:pPr marL="0" indent="0" algn="just">
              <a:buNone/>
            </a:pPr>
            <a:r>
              <a:rPr lang="ka-GE" sz="1600" dirty="0"/>
              <a:t>ფაუნის ფონური მდგომარეობის </a:t>
            </a:r>
            <a:r>
              <a:rPr lang="ka-GE" sz="1600" dirty="0" smtClean="0"/>
              <a:t>მიხედვით წყლის </a:t>
            </a:r>
            <a:r>
              <a:rPr lang="ka-GE" sz="1600" dirty="0"/>
              <a:t>ხარისხი და საკვების რაოდენობა, მდინარის საპროექტო მონაკვეთში, აკმაყოფილებს მდ. ხრამში გავრცელებული თევზების კვებითი ჯაჭვის </a:t>
            </a:r>
            <a:r>
              <a:rPr lang="ka-GE" sz="1600" dirty="0" smtClean="0"/>
              <a:t>მოთხოვნებს. დაგეგმილი საქმიანობის ფარგლებში იქთიოფაუნაზე ზემოქმედება მოსალოდნელია, როგორც მშენებლობის ასევე ექსპლუატაციის დროს, შესაბამისად საჭირო იქნება გზშ-ის ანგარიშში მოცემული შემარბილებელი და მონიტორინგის ღონისძიებების განხორციელება.</a:t>
            </a:r>
            <a:endParaRPr lang="ka-GE" dirty="0" smtClean="0"/>
          </a:p>
          <a:p>
            <a:endParaRPr lang="en-US" dirty="0"/>
          </a:p>
        </p:txBody>
      </p:sp>
    </p:spTree>
    <p:extLst>
      <p:ext uri="{BB962C8B-B14F-4D97-AF65-F5344CB8AC3E}">
        <p14:creationId xmlns:p14="http://schemas.microsoft.com/office/powerpoint/2010/main" val="35518489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5825" y="2483606"/>
            <a:ext cx="10018713" cy="1752599"/>
          </a:xfrm>
        </p:spPr>
        <p:txBody>
          <a:bodyPr/>
          <a:lstStyle/>
          <a:p>
            <a:r>
              <a:rPr lang="ka-GE" dirty="0" smtClean="0">
                <a:solidFill>
                  <a:schemeClr val="accent2">
                    <a:lumMod val="50000"/>
                  </a:schemeClr>
                </a:solidFill>
                <a:effectLst>
                  <a:outerShdw blurRad="38100" dist="38100" dir="2700000" algn="tl">
                    <a:srgbClr val="000000">
                      <a:alpha val="43137"/>
                    </a:srgbClr>
                  </a:outerShdw>
                </a:effectLst>
              </a:rPr>
              <a:t>გმადლობთ ყურადღებისთვის!!!!</a:t>
            </a:r>
            <a:endParaRPr lang="en-US" dirty="0">
              <a:solidFill>
                <a:schemeClr val="accent2">
                  <a:lumMod val="50000"/>
                </a:schemeClr>
              </a:solidFill>
              <a:effectLst>
                <a:outerShdw blurRad="38100" dist="38100" dir="2700000" algn="tl">
                  <a:srgbClr val="000000">
                    <a:alpha val="43137"/>
                  </a:srgbClr>
                </a:outerShdw>
              </a:effectLst>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1182785910"/>
              </p:ext>
            </p:extLst>
          </p:nvPr>
        </p:nvGraphicFramePr>
        <p:xfrm>
          <a:off x="3733634" y="5445479"/>
          <a:ext cx="2027029" cy="876478"/>
        </p:xfrm>
        <a:graphic>
          <a:graphicData uri="http://schemas.openxmlformats.org/presentationml/2006/ole">
            <mc:AlternateContent xmlns:mc="http://schemas.openxmlformats.org/markup-compatibility/2006">
              <mc:Choice xmlns:v="urn:schemas-microsoft-com:vml" Requires="v">
                <p:oleObj spid="_x0000_s1039" name="Visio" r:id="rId3" imgW="3076666" imgH="1171595" progId="Visio.Drawing.11">
                  <p:embed/>
                </p:oleObj>
              </mc:Choice>
              <mc:Fallback>
                <p:oleObj name="Visio" r:id="rId3" imgW="3076666" imgH="1171595" progId="Visio.Drawing.11">
                  <p:embed/>
                  <p:pic>
                    <p:nvPicPr>
                      <p:cNvPr id="0" name=""/>
                      <p:cNvPicPr>
                        <a:picLocks noChangeAspect="1" noChangeArrowheads="1"/>
                      </p:cNvPicPr>
                      <p:nvPr/>
                    </p:nvPicPr>
                    <p:blipFill>
                      <a:blip r:embed="rId4"/>
                      <a:srcRect/>
                      <a:stretch>
                        <a:fillRect/>
                      </a:stretch>
                    </p:blipFill>
                    <p:spPr bwMode="auto">
                      <a:xfrm>
                        <a:off x="3733634" y="5445479"/>
                        <a:ext cx="2027029" cy="876478"/>
                      </a:xfrm>
                      <a:prstGeom prst="rect">
                        <a:avLst/>
                      </a:prstGeom>
                      <a:noFill/>
                      <a:ln>
                        <a:noFill/>
                      </a:ln>
                      <a:effectLst/>
                      <a:extLst/>
                    </p:spPr>
                  </p:pic>
                </p:oleObj>
              </mc:Fallback>
            </mc:AlternateContent>
          </a:graphicData>
        </a:graphic>
      </p:graphicFrame>
      <p:sp>
        <p:nvSpPr>
          <p:cNvPr id="7" name="Subtitle 2"/>
          <p:cNvSpPr txBox="1">
            <a:spLocks/>
          </p:cNvSpPr>
          <p:nvPr/>
        </p:nvSpPr>
        <p:spPr>
          <a:xfrm>
            <a:off x="5760663" y="5314523"/>
            <a:ext cx="4217129" cy="1295142"/>
          </a:xfrm>
          <a:prstGeom prst="rect">
            <a:avLst/>
          </a:prstGeom>
        </p:spPr>
        <p:txBody>
          <a:bodyPr lIns="137834" tIns="68916" rIns="137834" bIns="68916"/>
          <a:lstStyle/>
          <a:p>
            <a:pPr>
              <a:defRPr/>
            </a:pPr>
            <a:r>
              <a:rPr lang="ka-GE" sz="1401" dirty="0">
                <a:effectLst>
                  <a:outerShdw blurRad="38100" dist="38100" dir="2700000" algn="tl">
                    <a:srgbClr val="000000">
                      <a:alpha val="43137"/>
                    </a:srgbClr>
                  </a:outerShdw>
                </a:effectLst>
                <a:latin typeface="Sylfaen" pitchFamily="18" charset="0"/>
              </a:rPr>
              <a:t>შპს </a:t>
            </a:r>
            <a:r>
              <a:rPr lang="ka-GE" sz="1401" dirty="0" err="1">
                <a:effectLst>
                  <a:outerShdw blurRad="38100" dist="38100" dir="2700000" algn="tl">
                    <a:srgbClr val="000000">
                      <a:alpha val="43137"/>
                    </a:srgbClr>
                  </a:outerShdw>
                </a:effectLst>
                <a:latin typeface="Sylfaen" pitchFamily="18" charset="0"/>
              </a:rPr>
              <a:t>„გამა</a:t>
            </a:r>
            <a:r>
              <a:rPr lang="ka-GE" sz="1401" dirty="0">
                <a:effectLst>
                  <a:outerShdw blurRad="38100" dist="38100" dir="2700000" algn="tl">
                    <a:srgbClr val="000000">
                      <a:alpha val="43137"/>
                    </a:srgbClr>
                  </a:outerShdw>
                </a:effectLst>
                <a:latin typeface="Sylfaen" pitchFamily="18" charset="0"/>
              </a:rPr>
              <a:t> </a:t>
            </a:r>
            <a:r>
              <a:rPr lang="ka-GE" sz="1401" dirty="0" err="1">
                <a:effectLst>
                  <a:outerShdw blurRad="38100" dist="38100" dir="2700000" algn="tl">
                    <a:srgbClr val="000000">
                      <a:alpha val="43137"/>
                    </a:srgbClr>
                  </a:outerShdw>
                </a:effectLst>
                <a:latin typeface="Sylfaen" pitchFamily="18" charset="0"/>
              </a:rPr>
              <a:t>კონსალტინგი“</a:t>
            </a:r>
            <a:endParaRPr lang="ka-GE" sz="1401" dirty="0">
              <a:effectLst>
                <a:outerShdw blurRad="38100" dist="38100" dir="2700000" algn="tl">
                  <a:srgbClr val="000000">
                    <a:alpha val="43137"/>
                  </a:srgbClr>
                </a:outerShdw>
              </a:effectLst>
              <a:latin typeface="Sylfaen" pitchFamily="18" charset="0"/>
            </a:endParaRPr>
          </a:p>
          <a:p>
            <a:pPr>
              <a:defRPr/>
            </a:pPr>
            <a:r>
              <a:rPr lang="ka-GE" sz="1401" dirty="0">
                <a:effectLst>
                  <a:outerShdw blurRad="38100" dist="38100" dir="2700000" algn="tl">
                    <a:srgbClr val="000000">
                      <a:alpha val="43137"/>
                    </a:srgbClr>
                  </a:outerShdw>
                </a:effectLst>
                <a:latin typeface="Sylfaen" pitchFamily="18" charset="0"/>
              </a:rPr>
              <a:t>0192 თბილისი, გურამიშვილის გამზ. </a:t>
            </a:r>
            <a:r>
              <a:rPr lang="ka-GE" sz="1401" dirty="0" err="1">
                <a:effectLst>
                  <a:outerShdw blurRad="38100" dist="38100" dir="2700000" algn="tl">
                    <a:srgbClr val="000000">
                      <a:alpha val="43137"/>
                    </a:srgbClr>
                  </a:outerShdw>
                </a:effectLst>
                <a:latin typeface="Sylfaen" pitchFamily="18" charset="0"/>
              </a:rPr>
              <a:t>19</a:t>
            </a:r>
            <a:r>
              <a:rPr lang="ka-GE" sz="1401" baseline="42000" dirty="0" err="1">
                <a:effectLst>
                  <a:outerShdw blurRad="38100" dist="38100" dir="2700000" algn="tl">
                    <a:srgbClr val="000000">
                      <a:alpha val="43137"/>
                    </a:srgbClr>
                  </a:outerShdw>
                </a:effectLst>
                <a:latin typeface="Sylfaen" pitchFamily="18" charset="0"/>
              </a:rPr>
              <a:t>დ</a:t>
            </a:r>
            <a:r>
              <a:rPr lang="ka-GE" sz="1401" baseline="42000" dirty="0">
                <a:effectLst>
                  <a:outerShdw blurRad="38100" dist="38100" dir="2700000" algn="tl">
                    <a:srgbClr val="000000">
                      <a:alpha val="43137"/>
                    </a:srgbClr>
                  </a:outerShdw>
                </a:effectLst>
                <a:latin typeface="Sylfaen" pitchFamily="18" charset="0"/>
              </a:rPr>
              <a:t> </a:t>
            </a:r>
          </a:p>
          <a:p>
            <a:pPr>
              <a:defRPr/>
            </a:pPr>
            <a:r>
              <a:rPr lang="ka-GE" sz="1401" dirty="0">
                <a:effectLst>
                  <a:outerShdw blurRad="38100" dist="38100" dir="2700000" algn="tl">
                    <a:srgbClr val="000000">
                      <a:alpha val="43137"/>
                    </a:srgbClr>
                  </a:outerShdw>
                </a:effectLst>
                <a:latin typeface="Sylfaen" pitchFamily="18" charset="0"/>
              </a:rPr>
              <a:t>ტელ: +(995 32) 261 44 34 </a:t>
            </a:r>
            <a:r>
              <a:rPr lang="en-US" sz="1401" dirty="0">
                <a:effectLst>
                  <a:outerShdw blurRad="38100" dist="38100" dir="2700000" algn="tl">
                    <a:srgbClr val="000000">
                      <a:alpha val="43137"/>
                    </a:srgbClr>
                  </a:outerShdw>
                </a:effectLst>
                <a:latin typeface="Sylfaen" pitchFamily="18" charset="0"/>
              </a:rPr>
              <a:t>; </a:t>
            </a:r>
            <a:r>
              <a:rPr lang="ka-GE" sz="1401" dirty="0">
                <a:effectLst>
                  <a:outerShdw blurRad="38100" dist="38100" dir="2700000" algn="tl">
                    <a:srgbClr val="000000">
                      <a:alpha val="43137"/>
                    </a:srgbClr>
                  </a:outerShdw>
                </a:effectLst>
                <a:latin typeface="Sylfaen" pitchFamily="18" charset="0"/>
              </a:rPr>
              <a:t>260 15 27</a:t>
            </a:r>
            <a:r>
              <a:rPr lang="en-US" sz="1401" dirty="0">
                <a:effectLst>
                  <a:outerShdw blurRad="38100" dist="38100" dir="2700000" algn="tl">
                    <a:srgbClr val="000000">
                      <a:alpha val="43137"/>
                    </a:srgbClr>
                  </a:outerShdw>
                </a:effectLst>
                <a:latin typeface="Sylfaen" pitchFamily="18" charset="0"/>
              </a:rPr>
              <a:t>; </a:t>
            </a:r>
            <a:endParaRPr lang="ka-GE" sz="1401" dirty="0">
              <a:effectLst>
                <a:outerShdw blurRad="38100" dist="38100" dir="2700000" algn="tl">
                  <a:srgbClr val="000000">
                    <a:alpha val="43137"/>
                  </a:srgbClr>
                </a:outerShdw>
              </a:effectLst>
              <a:latin typeface="Sylfaen" pitchFamily="18" charset="0"/>
            </a:endParaRPr>
          </a:p>
          <a:p>
            <a:pPr>
              <a:defRPr/>
            </a:pPr>
            <a:r>
              <a:rPr lang="ka-GE" sz="1401" dirty="0">
                <a:effectLst>
                  <a:outerShdw blurRad="38100" dist="38100" dir="2700000" algn="tl">
                    <a:srgbClr val="000000">
                      <a:alpha val="43137"/>
                    </a:srgbClr>
                  </a:outerShdw>
                </a:effectLst>
                <a:latin typeface="Sylfaen" pitchFamily="18" charset="0"/>
              </a:rPr>
              <a:t>E-</a:t>
            </a:r>
            <a:r>
              <a:rPr lang="ka-GE" sz="1401" dirty="0" err="1">
                <a:effectLst>
                  <a:outerShdw blurRad="38100" dist="38100" dir="2700000" algn="tl">
                    <a:srgbClr val="000000">
                      <a:alpha val="43137"/>
                    </a:srgbClr>
                  </a:outerShdw>
                </a:effectLst>
                <a:latin typeface="Sylfaen" pitchFamily="18" charset="0"/>
              </a:rPr>
              <a:t>mail</a:t>
            </a:r>
            <a:r>
              <a:rPr lang="ka-GE" sz="1401" dirty="0">
                <a:effectLst>
                  <a:outerShdw blurRad="38100" dist="38100" dir="2700000" algn="tl">
                    <a:srgbClr val="000000">
                      <a:alpha val="43137"/>
                    </a:srgbClr>
                  </a:outerShdw>
                </a:effectLst>
                <a:latin typeface="Sylfaen" pitchFamily="18" charset="0"/>
              </a:rPr>
              <a:t>: </a:t>
            </a:r>
            <a:r>
              <a:rPr lang="en-US" sz="1401" dirty="0">
                <a:effectLst>
                  <a:outerShdw blurRad="38100" dist="38100" dir="2700000" algn="tl">
                    <a:srgbClr val="000000">
                      <a:alpha val="43137"/>
                    </a:srgbClr>
                  </a:outerShdw>
                </a:effectLst>
                <a:latin typeface="Sylfaen" pitchFamily="18" charset="0"/>
              </a:rPr>
              <a:t>j.akhvlediani@gamma.ge</a:t>
            </a:r>
          </a:p>
          <a:p>
            <a:pPr>
              <a:defRPr/>
            </a:pPr>
            <a:r>
              <a:rPr lang="ka-GE" sz="1401" dirty="0">
                <a:effectLst>
                  <a:outerShdw blurRad="38100" dist="38100" dir="2700000" algn="tl">
                    <a:srgbClr val="000000">
                      <a:alpha val="43137"/>
                    </a:srgbClr>
                  </a:outerShdw>
                </a:effectLst>
                <a:latin typeface="Sylfaen" pitchFamily="18" charset="0"/>
              </a:rPr>
              <a:t>www.facebook.com/gammaconsultingGeorgia</a:t>
            </a:r>
            <a:endParaRPr lang="en-US" sz="1401" dirty="0">
              <a:effectLst>
                <a:outerShdw blurRad="38100" dist="38100" dir="2700000" algn="tl">
                  <a:srgbClr val="000000">
                    <a:alpha val="43137"/>
                  </a:srgbClr>
                </a:outerShdw>
              </a:effectLst>
              <a:latin typeface="Sylfaen" pitchFamily="18" charset="0"/>
            </a:endParaRPr>
          </a:p>
        </p:txBody>
      </p:sp>
    </p:spTree>
    <p:extLst>
      <p:ext uri="{BB962C8B-B14F-4D97-AF65-F5344CB8AC3E}">
        <p14:creationId xmlns:p14="http://schemas.microsoft.com/office/powerpoint/2010/main" val="11689028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8663" y="438746"/>
            <a:ext cx="10018713" cy="724990"/>
          </a:xfrm>
        </p:spPr>
        <p:txBody>
          <a:bodyPr>
            <a:normAutofit/>
          </a:bodyPr>
          <a:lstStyle/>
          <a:p>
            <a:pPr algn="r"/>
            <a:r>
              <a:rPr lang="ka-GE" sz="2800" dirty="0" smtClean="0">
                <a:solidFill>
                  <a:schemeClr val="accent2">
                    <a:lumMod val="50000"/>
                  </a:schemeClr>
                </a:solidFill>
                <a:effectLst>
                  <a:outerShdw blurRad="38100" dist="38100" dir="2700000" algn="tl">
                    <a:srgbClr val="000000">
                      <a:alpha val="43137"/>
                    </a:srgbClr>
                  </a:outerShdw>
                </a:effectLst>
              </a:rPr>
              <a:t>საპროექტო ტერიტორიის ხედები</a:t>
            </a:r>
            <a:endParaRPr lang="en-US" sz="2800" dirty="0">
              <a:solidFill>
                <a:schemeClr val="accent2">
                  <a:lumMod val="50000"/>
                </a:schemeClr>
              </a:solidFill>
              <a:effectLst>
                <a:outerShdw blurRad="38100" dist="38100" dir="2700000" algn="tl">
                  <a:srgbClr val="000000">
                    <a:alpha val="43137"/>
                  </a:srgbClr>
                </a:outerShdw>
              </a:effectLst>
            </a:endParaRPr>
          </a:p>
        </p:txBody>
      </p:sp>
      <p:pic>
        <p:nvPicPr>
          <p:cNvPr id="7" name="Picture 6" descr="D:\Salome\Desktop\EIA ნახიდური ჰესი\ნახიდური\ნახიდური\20191115_133920.jpg"/>
          <p:cNvPicPr/>
          <p:nvPr/>
        </p:nvPicPr>
        <p:blipFill rotWithShape="1">
          <a:blip r:embed="rId2" cstate="print">
            <a:extLst>
              <a:ext uri="{28A0092B-C50C-407E-A947-70E740481C1C}">
                <a14:useLocalDpi xmlns:a14="http://schemas.microsoft.com/office/drawing/2010/main" val="0"/>
              </a:ext>
            </a:extLst>
          </a:blip>
          <a:srcRect r="7906"/>
          <a:stretch/>
        </p:blipFill>
        <p:spPr bwMode="auto">
          <a:xfrm>
            <a:off x="7999692" y="3378993"/>
            <a:ext cx="3539061" cy="2897521"/>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4320806" y="2358059"/>
            <a:ext cx="3893059" cy="2995175"/>
          </a:xfrm>
          <a:prstGeom prst="rect">
            <a:avLst/>
          </a:prstGeom>
          <a:ln>
            <a:noFill/>
          </a:ln>
          <a:effectLst>
            <a:outerShdw blurRad="292100" dist="139700" dir="2700000" algn="tl" rotWithShape="0">
              <a:srgbClr val="333333">
                <a:alpha val="65000"/>
              </a:srgbClr>
            </a:outerShdw>
          </a:effectLst>
        </p:spPr>
      </p:pic>
      <p:pic>
        <p:nvPicPr>
          <p:cNvPr id="5" name="Picture 4"/>
          <p:cNvPicPr/>
          <p:nvPr/>
        </p:nvPicPr>
        <p:blipFill>
          <a:blip r:embed="rId4" cstate="print">
            <a:extLst>
              <a:ext uri="{28A0092B-C50C-407E-A947-70E740481C1C}">
                <a14:useLocalDpi xmlns:a14="http://schemas.microsoft.com/office/drawing/2010/main" val="0"/>
              </a:ext>
            </a:extLst>
          </a:blip>
          <a:stretch>
            <a:fillRect/>
          </a:stretch>
        </p:blipFill>
        <p:spPr>
          <a:xfrm>
            <a:off x="1044035" y="1021693"/>
            <a:ext cx="3678886" cy="29910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446250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8663" y="438746"/>
            <a:ext cx="10018713" cy="724990"/>
          </a:xfrm>
        </p:spPr>
        <p:txBody>
          <a:bodyPr>
            <a:normAutofit/>
          </a:bodyPr>
          <a:lstStyle/>
          <a:p>
            <a:pPr algn="r"/>
            <a:r>
              <a:rPr lang="ka-GE" sz="2800" dirty="0" smtClean="0">
                <a:solidFill>
                  <a:schemeClr val="accent2">
                    <a:lumMod val="50000"/>
                  </a:schemeClr>
                </a:solidFill>
                <a:effectLst>
                  <a:outerShdw blurRad="38100" dist="38100" dir="2700000" algn="tl">
                    <a:srgbClr val="000000">
                      <a:alpha val="43137"/>
                    </a:srgbClr>
                  </a:outerShdw>
                </a:effectLst>
              </a:rPr>
              <a:t>საპროექტო ტერიტორიის ხედები</a:t>
            </a:r>
            <a:endParaRPr lang="en-US" sz="2800" dirty="0">
              <a:solidFill>
                <a:schemeClr val="accent2">
                  <a:lumMod val="50000"/>
                </a:schemeClr>
              </a:solidFill>
              <a:effectLst>
                <a:outerShdw blurRad="38100" dist="38100" dir="2700000" algn="tl">
                  <a:srgbClr val="000000">
                    <a:alpha val="43137"/>
                  </a:srgbClr>
                </a:outerShdw>
              </a:effectLst>
            </a:endParaRPr>
          </a:p>
        </p:txBody>
      </p:sp>
      <p:pic>
        <p:nvPicPr>
          <p:cNvPr id="10" name="Picture 9" descr="D:\Salome\Desktop\EIA ნახიდური ჰესი\ნახიდური\ნახიდური\20191115_133934.jpg"/>
          <p:cNvPicPr/>
          <p:nvPr/>
        </p:nvPicPr>
        <p:blipFill rotWithShape="1">
          <a:blip r:embed="rId2" cstate="print">
            <a:extLst>
              <a:ext uri="{28A0092B-C50C-407E-A947-70E740481C1C}">
                <a14:useLocalDpi xmlns:a14="http://schemas.microsoft.com/office/drawing/2010/main" val="0"/>
              </a:ext>
            </a:extLst>
          </a:blip>
          <a:srcRect r="7476"/>
          <a:stretch/>
        </p:blipFill>
        <p:spPr bwMode="auto">
          <a:xfrm>
            <a:off x="7835953" y="3396747"/>
            <a:ext cx="3811423" cy="3004053"/>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9" name="Picture 8"/>
          <p:cNvPicPr/>
          <p:nvPr/>
        </p:nvPicPr>
        <p:blipFill>
          <a:blip r:embed="rId3" cstate="print">
            <a:extLst>
              <a:ext uri="{28A0092B-C50C-407E-A947-70E740481C1C}">
                <a14:useLocalDpi xmlns:a14="http://schemas.microsoft.com/office/drawing/2010/main" val="0"/>
              </a:ext>
            </a:extLst>
          </a:blip>
          <a:stretch>
            <a:fillRect/>
          </a:stretch>
        </p:blipFill>
        <p:spPr>
          <a:xfrm>
            <a:off x="4521493" y="2128720"/>
            <a:ext cx="4042500" cy="2975940"/>
          </a:xfrm>
          <a:prstGeom prst="rect">
            <a:avLst/>
          </a:prstGeom>
          <a:ln>
            <a:noFill/>
          </a:ln>
          <a:effectLst>
            <a:outerShdw blurRad="292100" dist="139700" dir="2700000" algn="tl" rotWithShape="0">
              <a:srgbClr val="333333">
                <a:alpha val="65000"/>
              </a:srgbClr>
            </a:outerShdw>
          </a:effectLst>
        </p:spPr>
      </p:pic>
      <p:pic>
        <p:nvPicPr>
          <p:cNvPr id="8" name="Picture 7"/>
          <p:cNvPicPr/>
          <p:nvPr/>
        </p:nvPicPr>
        <p:blipFill>
          <a:blip r:embed="rId4" cstate="print">
            <a:extLst>
              <a:ext uri="{28A0092B-C50C-407E-A947-70E740481C1C}">
                <a14:useLocalDpi xmlns:a14="http://schemas.microsoft.com/office/drawing/2010/main" val="0"/>
              </a:ext>
            </a:extLst>
          </a:blip>
          <a:stretch>
            <a:fillRect/>
          </a:stretch>
        </p:blipFill>
        <p:spPr>
          <a:xfrm>
            <a:off x="1134132" y="1074276"/>
            <a:ext cx="4104004" cy="31460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894189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9722" y="499371"/>
            <a:ext cx="10018713" cy="631556"/>
          </a:xfrm>
        </p:spPr>
        <p:txBody>
          <a:bodyPr>
            <a:normAutofit/>
          </a:bodyPr>
          <a:lstStyle/>
          <a:p>
            <a:pPr algn="r"/>
            <a:r>
              <a:rPr lang="ka-GE" sz="2800" dirty="0">
                <a:solidFill>
                  <a:schemeClr val="accent2">
                    <a:lumMod val="50000"/>
                  </a:schemeClr>
                </a:solidFill>
                <a:effectLst>
                  <a:outerShdw blurRad="38100" dist="38100" dir="2700000" algn="tl">
                    <a:srgbClr val="000000">
                      <a:alpha val="43137"/>
                    </a:srgbClr>
                  </a:outerShdw>
                </a:effectLst>
              </a:rPr>
              <a:t>ალტერნატივების ანალიზი</a:t>
            </a:r>
            <a:endParaRPr lang="en-US" sz="2800" dirty="0">
              <a:solidFill>
                <a:schemeClr val="accent2">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599722" y="1884469"/>
            <a:ext cx="10143034" cy="3124201"/>
          </a:xfrm>
        </p:spPr>
        <p:txBody>
          <a:bodyPr>
            <a:normAutofit/>
          </a:bodyPr>
          <a:lstStyle/>
          <a:p>
            <a:pPr marL="0" indent="0" algn="just">
              <a:buNone/>
            </a:pPr>
            <a:r>
              <a:rPr lang="ka-GE" sz="1800" dirty="0"/>
              <a:t>ნახიდური ჰესის წინასწარი ტექნიკურ-ეკონომიკური დასაბუთების პროცესში განიხილებოდა რამდენიმე ალტერნატიული ვარიანტი, მათ შორის: </a:t>
            </a:r>
          </a:p>
          <a:p>
            <a:r>
              <a:rPr lang="ka-GE" sz="1800" dirty="0" smtClean="0"/>
              <a:t>ჰესის </a:t>
            </a:r>
            <a:r>
              <a:rPr lang="ka-GE" sz="1800" dirty="0"/>
              <a:t>ტიპის </a:t>
            </a:r>
            <a:r>
              <a:rPr lang="ka-GE" sz="1800" dirty="0" smtClean="0"/>
              <a:t>ალტერნატივები;</a:t>
            </a:r>
          </a:p>
          <a:p>
            <a:r>
              <a:rPr lang="ka-GE" sz="1800" dirty="0" smtClean="0"/>
              <a:t>ჰესის </a:t>
            </a:r>
            <a:r>
              <a:rPr lang="ka-GE" sz="1800" dirty="0"/>
              <a:t>კომუნიკაციების განთავსების ალტერნატივები;  </a:t>
            </a:r>
          </a:p>
          <a:p>
            <a:r>
              <a:rPr lang="ka-GE" sz="1800" dirty="0" smtClean="0"/>
              <a:t>სადაწნეო </a:t>
            </a:r>
            <a:r>
              <a:rPr lang="ka-GE" sz="1800" dirty="0"/>
              <a:t>სისტემის ალტერნატივები</a:t>
            </a:r>
            <a:r>
              <a:rPr lang="ka-GE" sz="1800" dirty="0" smtClean="0"/>
              <a:t>;</a:t>
            </a:r>
          </a:p>
          <a:p>
            <a:r>
              <a:rPr lang="ka-GE" sz="1800" dirty="0" smtClean="0"/>
              <a:t>ჰიდრომექანიკური </a:t>
            </a:r>
            <a:r>
              <a:rPr lang="ka-GE" sz="1800" dirty="0"/>
              <a:t>მოწყობილობის </a:t>
            </a:r>
            <a:r>
              <a:rPr lang="ka-GE" sz="1800" dirty="0" smtClean="0"/>
              <a:t>ალტერნატივა;</a:t>
            </a:r>
          </a:p>
          <a:p>
            <a:r>
              <a:rPr lang="ka-GE" sz="1800" dirty="0" smtClean="0"/>
              <a:t>თევზსავალის ალტერნატიული ვარიანტები;</a:t>
            </a:r>
            <a:endParaRPr lang="ka-GE" sz="1800" dirty="0"/>
          </a:p>
        </p:txBody>
      </p:sp>
    </p:spTree>
    <p:extLst>
      <p:ext uri="{BB962C8B-B14F-4D97-AF65-F5344CB8AC3E}">
        <p14:creationId xmlns:p14="http://schemas.microsoft.com/office/powerpoint/2010/main" val="27074267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73200"/>
            <a:ext cx="12192000" cy="5269345"/>
          </a:xfrm>
          <a:noFill/>
        </p:spPr>
        <p:txBody>
          <a:bodyPr>
            <a:normAutofit fontScale="85000" lnSpcReduction="20000"/>
          </a:bodyPr>
          <a:lstStyle/>
          <a:p>
            <a:r>
              <a:rPr lang="ka-GE" b="1" dirty="0"/>
              <a:t>ჰესის ტიპის ალტერნატიული </a:t>
            </a:r>
            <a:r>
              <a:rPr lang="ka-GE" b="1" dirty="0" smtClean="0"/>
              <a:t>ვარიანტების </a:t>
            </a:r>
            <a:r>
              <a:rPr lang="ka-GE" b="1" dirty="0"/>
              <a:t>მიხედვით შეირჩა - </a:t>
            </a:r>
            <a:r>
              <a:rPr lang="ka-GE" dirty="0"/>
              <a:t>მე 3, დღე-ღამური რეგულირების </a:t>
            </a:r>
            <a:r>
              <a:rPr lang="ka-GE" dirty="0" smtClean="0"/>
              <a:t>ჰესის ტიპი;</a:t>
            </a:r>
          </a:p>
          <a:p>
            <a:pPr algn="just"/>
            <a:r>
              <a:rPr lang="ka-GE" b="1" dirty="0" smtClean="0"/>
              <a:t>ჰესის </a:t>
            </a:r>
            <a:r>
              <a:rPr lang="ka-GE" b="1" dirty="0"/>
              <a:t>კომუნიკაციების განთავსების ალტერნატივები - </a:t>
            </a:r>
            <a:r>
              <a:rPr lang="ka-GE" dirty="0"/>
              <a:t>ჰესის შენობა: საპროექტო „ნახიდური ჰესი"-ს სააგრეგატე შენობის ქვევით (მდინარის დინების მიმართულებით) მდებარეობს საირიგაციო დანიშნულების, ხრამის სარწყავი სისტემის სათავე წყალმიმღები ნაგებობა. აღნიშნული სათავე ნაგებობით გამოწვეული შეტბორვა ფაქტიურად, თითქმის აღწევს საპროექტო ჰესის სააგრეგატე შენობიდან გამომუშავებული წყლის გამყვანი გალერეების მდინარის კალაპოტთან შეერთების კვეთამდე. ასე რომ საპროექტო ჰესის სააგრეგატე შენობის უფრო ქვემოთკენ გადატანა გამორიცხულია, ხოლო უფრო ზევით გადატანა მდინარე ხრამის არსებული გეოლოგიური გარემოს გათვალიწინებით, გაცილებით მაღალი გეოლოგიური რისკების გააქტიურების მატარებელია</a:t>
            </a:r>
            <a:r>
              <a:rPr lang="ka-GE" dirty="0" smtClean="0"/>
              <a:t>.</a:t>
            </a:r>
          </a:p>
          <a:p>
            <a:pPr algn="just"/>
            <a:r>
              <a:rPr lang="ka-GE" b="1" dirty="0" smtClean="0"/>
              <a:t>სათავე </a:t>
            </a:r>
            <a:r>
              <a:rPr lang="ka-GE" b="1" dirty="0"/>
              <a:t>წყალმიმღები კვანძის შემტბორავი კაშხლის ალტერნატივა - </a:t>
            </a:r>
            <a:r>
              <a:rPr lang="ka-GE" dirty="0"/>
              <a:t>შერჩეული, ბეტონის გრავიტაციული, წყალსაშვიანი ტიპის კაშხლის ცალკეულ კონსტრუქციულ ელემენტებს. </a:t>
            </a:r>
            <a:endParaRPr lang="ka-GE" dirty="0" smtClean="0"/>
          </a:p>
          <a:p>
            <a:pPr algn="just"/>
            <a:r>
              <a:rPr lang="ka-GE" b="1" dirty="0" smtClean="0"/>
              <a:t>სადაწნეო </a:t>
            </a:r>
            <a:r>
              <a:rPr lang="ka-GE" b="1" dirty="0"/>
              <a:t>მილსადენი ტიპები- </a:t>
            </a:r>
            <a:r>
              <a:rPr lang="ka-GE" dirty="0"/>
              <a:t>სხვადასხვა ალტერნატიული ვარიანტების განხილვისა და ურთიერთშედარების შემდეგ, მიღებული იქნა „ნახიდური ჰესი"-ს სადაწნეო მილსადენის, 3,0 მ დიამეტრის </a:t>
            </a:r>
            <a:r>
              <a:rPr lang="en-US" dirty="0"/>
              <a:t>GRP </a:t>
            </a:r>
            <a:r>
              <a:rPr lang="ka-GE" dirty="0"/>
              <a:t>მილებით მოწყობის </a:t>
            </a:r>
            <a:r>
              <a:rPr lang="ka-GE" dirty="0" smtClean="0"/>
              <a:t>გადაწყვეტილება;</a:t>
            </a:r>
          </a:p>
          <a:p>
            <a:pPr algn="just"/>
            <a:r>
              <a:rPr lang="ka-GE" b="1" dirty="0" smtClean="0"/>
              <a:t>თევზსავალის ალტერნატიული ვარიანტი-  </a:t>
            </a:r>
            <a:r>
              <a:rPr lang="ka-GE" dirty="0" smtClean="0"/>
              <a:t>თევზსავალის</a:t>
            </a:r>
            <a:r>
              <a:rPr lang="ru-RU" dirty="0" smtClean="0"/>
              <a:t> </a:t>
            </a:r>
            <a:r>
              <a:rPr lang="ka-GE" dirty="0" smtClean="0"/>
              <a:t>ალტერანტიული ვარიანტებიდან შერჩა რაბის ტიპის თევზსავალის </a:t>
            </a:r>
            <a:r>
              <a:rPr lang="ka-GE" dirty="0"/>
              <a:t>მეორე  ალტერნატიული ვარიანტი, როგორც გარემოსდაცვითი ასევე ეკონომიკური თვალსაზრისით მისაღებია საპროექტო „ნახიდურიჰესი“-ს შემთხვევაში.  </a:t>
            </a:r>
          </a:p>
          <a:p>
            <a:pPr algn="just"/>
            <a:endParaRPr lang="ka-GE" dirty="0" smtClean="0"/>
          </a:p>
          <a:p>
            <a:pPr algn="just"/>
            <a:endParaRPr lang="ka-GE" dirty="0"/>
          </a:p>
          <a:p>
            <a:endParaRPr lang="en-US" dirty="0"/>
          </a:p>
        </p:txBody>
      </p:sp>
    </p:spTree>
    <p:extLst>
      <p:ext uri="{BB962C8B-B14F-4D97-AF65-F5344CB8AC3E}">
        <p14:creationId xmlns:p14="http://schemas.microsoft.com/office/powerpoint/2010/main" val="22447220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1764" y="366205"/>
            <a:ext cx="10018713" cy="662553"/>
          </a:xfrm>
        </p:spPr>
        <p:txBody>
          <a:bodyPr>
            <a:normAutofit/>
          </a:bodyPr>
          <a:lstStyle/>
          <a:p>
            <a:pPr algn="r"/>
            <a:r>
              <a:rPr lang="ka-GE" sz="2400" dirty="0">
                <a:solidFill>
                  <a:schemeClr val="accent2">
                    <a:lumMod val="50000"/>
                  </a:schemeClr>
                </a:solidFill>
                <a:effectLst>
                  <a:outerShdw blurRad="38100" dist="38100" dir="2700000" algn="tl">
                    <a:srgbClr val="000000">
                      <a:alpha val="43137"/>
                    </a:srgbClr>
                  </a:outerShdw>
                </a:effectLst>
              </a:rPr>
              <a:t>დაგეგმილი საქმიანობის აღწერა</a:t>
            </a:r>
            <a:endParaRPr lang="en-US" sz="2400" dirty="0">
              <a:solidFill>
                <a:schemeClr val="accent2">
                  <a:lumMod val="50000"/>
                </a:schemeClr>
              </a:solidFill>
              <a:effectLst>
                <a:outerShdw blurRad="38100" dist="38100" dir="2700000" algn="tl">
                  <a:srgbClr val="000000">
                    <a:alpha val="43137"/>
                  </a:srgbClr>
                </a:outerShdw>
              </a:effectLst>
            </a:endParaRPr>
          </a:p>
        </p:txBody>
      </p:sp>
      <p:sp useBgFill="1">
        <p:nvSpPr>
          <p:cNvPr id="4" name="Content Placeholder 2"/>
          <p:cNvSpPr>
            <a:spLocks noGrp="1"/>
          </p:cNvSpPr>
          <p:nvPr>
            <p:ph idx="1"/>
          </p:nvPr>
        </p:nvSpPr>
        <p:spPr>
          <a:xfrm>
            <a:off x="340763" y="1549400"/>
            <a:ext cx="11851237" cy="4470401"/>
          </a:xfrm>
        </p:spPr>
        <p:txBody>
          <a:bodyPr>
            <a:noAutofit/>
          </a:bodyPr>
          <a:lstStyle/>
          <a:p>
            <a:pPr algn="just"/>
            <a:r>
              <a:rPr lang="ka-GE" sz="1600" dirty="0" smtClean="0"/>
              <a:t>დაგეგმილი საქმიანობა გულისხმობს ბოლნისის მუნიციპალიტეტის ტერიტორიაზე დღეღამური რეგულირების 7,5 მგვტ სიმძლავრის „ნახიდური ჰესი“-ს მშენებლობას და ექსპლუატაცია;</a:t>
            </a:r>
          </a:p>
          <a:p>
            <a:pPr algn="just"/>
            <a:r>
              <a:rPr lang="ka-GE" sz="1600" dirty="0"/>
              <a:t>პროექტი ითვალისწინებს მდ. ხრამის 460 და </a:t>
            </a:r>
            <a:r>
              <a:rPr lang="ka-GE" sz="1600" dirty="0" smtClean="0"/>
              <a:t>416 </a:t>
            </a:r>
            <a:r>
              <a:rPr lang="ka-GE" sz="1600" dirty="0"/>
              <a:t>მ ნიშნულებს შორის მოქცეული მონაკვეთს  მონაკვეთის ჰიდროენერგეტიკული პოტენციალის გამოყენებას. </a:t>
            </a:r>
            <a:endParaRPr lang="ka-GE" sz="1600" dirty="0" smtClean="0"/>
          </a:p>
          <a:p>
            <a:pPr algn="just"/>
            <a:r>
              <a:rPr lang="ka-GE" sz="1600" dirty="0" smtClean="0"/>
              <a:t>ტექნიკურ-ეკონომიკური </a:t>
            </a:r>
            <a:r>
              <a:rPr lang="ka-GE" sz="1600" dirty="0"/>
              <a:t>დასაბუთების მიხედვით სათაო ნაგებობაზე დაგეგმილია დაახლოებით 18 </a:t>
            </a:r>
            <a:r>
              <a:rPr lang="ka-GE" sz="1600" dirty="0" smtClean="0"/>
              <a:t>მ კაშხლის მოწყობა, </a:t>
            </a:r>
            <a:r>
              <a:rPr lang="ka-GE" sz="1600" dirty="0"/>
              <a:t>მათ შორის წყლის შეტბორვა მოხდება 16 </a:t>
            </a:r>
            <a:r>
              <a:rPr lang="ka-GE" sz="1600" dirty="0" smtClean="0"/>
              <a:t>მ-ზე, </a:t>
            </a:r>
            <a:r>
              <a:rPr lang="ka-GE" sz="1600" dirty="0"/>
              <a:t>ხოლო ბოლო 2 მეტრი გათვალისწინებული ავარიული </a:t>
            </a:r>
            <a:r>
              <a:rPr lang="ka-GE" sz="1600" dirty="0" err="1"/>
              <a:t>წყალსაშვისთვის</a:t>
            </a:r>
            <a:r>
              <a:rPr lang="ka-GE" sz="1600" dirty="0"/>
              <a:t>. </a:t>
            </a:r>
            <a:endParaRPr lang="ka-GE" sz="1600" dirty="0" smtClean="0"/>
          </a:p>
          <a:p>
            <a:pPr algn="just"/>
            <a:r>
              <a:rPr lang="ka-GE" sz="1600" dirty="0" smtClean="0"/>
              <a:t>მიწისზედა </a:t>
            </a:r>
            <a:r>
              <a:rPr lang="ka-GE" sz="1600" dirty="0"/>
              <a:t>ჰესის შენობაში წყლის მიწოდება მოხდება დაახლოებით </a:t>
            </a:r>
            <a:r>
              <a:rPr lang="ka-GE" sz="1600" dirty="0" smtClean="0"/>
              <a:t>2690 მ </a:t>
            </a:r>
            <a:r>
              <a:rPr lang="ka-GE" sz="1600" dirty="0"/>
              <a:t>სიგრძის მიწისქვეშა სადაწნეო მილსადენის </a:t>
            </a:r>
            <a:r>
              <a:rPr lang="ka-GE" sz="1600" dirty="0" smtClean="0"/>
              <a:t>საშუალებით;</a:t>
            </a:r>
          </a:p>
          <a:p>
            <a:pPr algn="just"/>
            <a:r>
              <a:rPr lang="ka-GE" sz="1600" dirty="0"/>
              <a:t>კაშხლის ზედა ბიეფში შეიქმნება წყალსაცავის, რომლის სარკის ზედაპირის ფართი, წინასწარი გაანგარიშებით იქნება, </a:t>
            </a:r>
            <a:r>
              <a:rPr lang="ka-GE" sz="1600" dirty="0" smtClean="0"/>
              <a:t>დაახლოებით </a:t>
            </a:r>
            <a:r>
              <a:rPr lang="ka-GE" sz="1600" dirty="0"/>
              <a:t>5 228 </a:t>
            </a:r>
            <a:r>
              <a:rPr lang="ka-GE" sz="1600" dirty="0" smtClean="0"/>
              <a:t>37 კმ</a:t>
            </a:r>
            <a:r>
              <a:rPr lang="ka-GE" sz="1600" baseline="30000" dirty="0" smtClean="0"/>
              <a:t>2</a:t>
            </a:r>
            <a:r>
              <a:rPr lang="ka-GE" sz="1600" dirty="0" smtClean="0"/>
              <a:t>. </a:t>
            </a:r>
            <a:endParaRPr lang="ka-GE" sz="1600" dirty="0"/>
          </a:p>
          <a:p>
            <a:pPr algn="just"/>
            <a:r>
              <a:rPr lang="ka-GE" sz="1600" dirty="0" smtClean="0"/>
              <a:t>პროექტის მიხედვით კაშხლის </a:t>
            </a:r>
            <a:r>
              <a:rPr lang="ka-GE" sz="1600" dirty="0"/>
              <a:t>ქვედა ბიეფში გასაშვები </a:t>
            </a:r>
            <a:r>
              <a:rPr lang="ka-GE" sz="1600" dirty="0" smtClean="0"/>
              <a:t>ეკოლოგიური </a:t>
            </a:r>
            <a:r>
              <a:rPr lang="ka-GE" sz="1600" dirty="0"/>
              <a:t>ხარჯის რაოდენობა იქება 2.04 მ</a:t>
            </a:r>
            <a:r>
              <a:rPr lang="ka-GE" sz="1600" baseline="30000" dirty="0"/>
              <a:t>3</a:t>
            </a:r>
            <a:r>
              <a:rPr lang="ka-GE" sz="1600" dirty="0"/>
              <a:t>/წმ, ხოლო ჰესის მიერ ასაღები წყლის ხარჯი 22 მ</a:t>
            </a:r>
            <a:r>
              <a:rPr lang="ka-GE" sz="1600" baseline="30000" dirty="0"/>
              <a:t>3</a:t>
            </a:r>
            <a:r>
              <a:rPr lang="ka-GE" sz="1600" dirty="0"/>
              <a:t>/წმ</a:t>
            </a:r>
            <a:r>
              <a:rPr lang="ka-GE" sz="1600" dirty="0" smtClean="0"/>
              <a:t>.</a:t>
            </a:r>
            <a:endParaRPr lang="ka-GE" sz="1600" dirty="0"/>
          </a:p>
          <a:p>
            <a:pPr algn="just"/>
            <a:endParaRPr lang="ka-GE" sz="1600" dirty="0" smtClean="0"/>
          </a:p>
          <a:p>
            <a:pPr algn="just"/>
            <a:endParaRPr lang="en-US" sz="1600" dirty="0"/>
          </a:p>
        </p:txBody>
      </p:sp>
    </p:spTree>
    <p:extLst>
      <p:ext uri="{BB962C8B-B14F-4D97-AF65-F5344CB8AC3E}">
        <p14:creationId xmlns:p14="http://schemas.microsoft.com/office/powerpoint/2010/main" val="34577966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3908" y="383960"/>
            <a:ext cx="10018713" cy="585061"/>
          </a:xfrm>
        </p:spPr>
        <p:txBody>
          <a:bodyPr>
            <a:normAutofit/>
          </a:bodyPr>
          <a:lstStyle/>
          <a:p>
            <a:pPr algn="r"/>
            <a:r>
              <a:rPr lang="ka-GE" sz="2800" dirty="0">
                <a:solidFill>
                  <a:schemeClr val="accent2">
                    <a:lumMod val="50000"/>
                  </a:schemeClr>
                </a:solidFill>
                <a:effectLst>
                  <a:outerShdw blurRad="38100" dist="38100" dir="2700000" algn="tl">
                    <a:srgbClr val="000000">
                      <a:alpha val="43137"/>
                    </a:srgbClr>
                  </a:outerShdw>
                </a:effectLst>
              </a:rPr>
              <a:t>სიტუაციური სქემა</a:t>
            </a:r>
            <a:endParaRPr lang="en-US" sz="2800" dirty="0">
              <a:solidFill>
                <a:schemeClr val="accent2">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1200726" y="1301494"/>
            <a:ext cx="10834255" cy="4885766"/>
          </a:xfrm>
          <a:prstGeom prst="rect">
            <a:avLst/>
          </a:prstGeom>
        </p:spPr>
      </p:pic>
    </p:spTree>
    <p:extLst>
      <p:ext uri="{BB962C8B-B14F-4D97-AF65-F5344CB8AC3E}">
        <p14:creationId xmlns:p14="http://schemas.microsoft.com/office/powerpoint/2010/main" val="6989250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6200" y="330203"/>
            <a:ext cx="9242425" cy="812797"/>
          </a:xfrm>
        </p:spPr>
        <p:txBody>
          <a:bodyPr>
            <a:normAutofit fontScale="90000"/>
          </a:bodyPr>
          <a:lstStyle/>
          <a:p>
            <a:pPr algn="r"/>
            <a:r>
              <a:rPr lang="ka-GE" sz="2800" b="1" dirty="0" smtClean="0">
                <a:solidFill>
                  <a:schemeClr val="accent3">
                    <a:lumMod val="50000"/>
                  </a:schemeClr>
                </a:solidFill>
              </a:rPr>
              <a:t>ჰესის </a:t>
            </a:r>
            <a:r>
              <a:rPr lang="ka-GE" sz="2800" b="1" dirty="0">
                <a:solidFill>
                  <a:schemeClr val="accent3">
                    <a:lumMod val="50000"/>
                  </a:schemeClr>
                </a:solidFill>
              </a:rPr>
              <a:t>ინფრასტრუქტურული ობიექტები და მათი ძირითადი სპეციფიკაციები</a:t>
            </a:r>
            <a:endParaRPr lang="en-US" sz="2800" b="1" dirty="0">
              <a:solidFill>
                <a:schemeClr val="accent3">
                  <a:lumMod val="50000"/>
                </a:schemeClr>
              </a:solidFill>
            </a:endParaRPr>
          </a:p>
        </p:txBody>
      </p:sp>
      <p:sp useBgFill="1">
        <p:nvSpPr>
          <p:cNvPr id="3" name="Content Placeholder 2"/>
          <p:cNvSpPr>
            <a:spLocks noGrp="1"/>
          </p:cNvSpPr>
          <p:nvPr>
            <p:ph idx="1"/>
          </p:nvPr>
        </p:nvSpPr>
        <p:spPr>
          <a:xfrm>
            <a:off x="203200" y="1573349"/>
            <a:ext cx="11988800" cy="4495800"/>
          </a:xfrm>
        </p:spPr>
        <p:txBody>
          <a:bodyPr>
            <a:normAutofit/>
          </a:bodyPr>
          <a:lstStyle/>
          <a:p>
            <a:pPr marL="0" marR="0" indent="0" algn="just">
              <a:spcBef>
                <a:spcPts val="600"/>
              </a:spcBef>
              <a:spcAft>
                <a:spcPts val="0"/>
              </a:spcAft>
              <a:buNone/>
            </a:pPr>
            <a:r>
              <a:rPr lang="ka-GE" dirty="0">
                <a:ea typeface="Calibri" panose="020F0502020204030204" pitchFamily="34" charset="0"/>
                <a:cs typeface="Times New Roman" panose="02020603050405020304" pitchFamily="18" charset="0"/>
              </a:rPr>
              <a:t>ტექნიკურ-ეკონომიკური დასაბუთების დამუშავების პროცესში, ჰესის განთავსების ტერიტორიის შესწავლისა და სხვადასხვა კონკრეტული ფაქტორების გაანალიზების შემდეგ, მიღებული იქნა საპროექტო „ნახიდური ჰესი”-ს შემდგომი სქემის მიხედვით განხორციელების გადაწყვეტილება.</a:t>
            </a:r>
            <a:endParaRPr lang="en-US" dirty="0">
              <a:latin typeface="Sylfaen" panose="010A0502050306030303" pitchFamily="18" charset="0"/>
              <a:ea typeface="Calibri" panose="020F0502020204030204" pitchFamily="34" charset="0"/>
              <a:cs typeface="Times New Roman" panose="02020603050405020304" pitchFamily="18" charset="0"/>
            </a:endParaRPr>
          </a:p>
          <a:p>
            <a:pPr marL="0" marR="0">
              <a:spcBef>
                <a:spcPts val="600"/>
              </a:spcBef>
              <a:spcAft>
                <a:spcPts val="0"/>
              </a:spcAft>
            </a:pPr>
            <a:r>
              <a:rPr lang="ka-GE" dirty="0">
                <a:ea typeface="Calibri" panose="020F0502020204030204" pitchFamily="34" charset="0"/>
                <a:cs typeface="Times New Roman" panose="02020603050405020304" pitchFamily="18" charset="0"/>
              </a:rPr>
              <a:t>ჰესის ინფრასტრუქტურის ობიექტებია:</a:t>
            </a:r>
            <a:endParaRPr lang="en-US" dirty="0">
              <a:latin typeface="Sylfaen" panose="010A0502050306030303" pitchFamily="18" charset="0"/>
              <a:ea typeface="Calibri" panose="020F0502020204030204" pitchFamily="34" charset="0"/>
              <a:cs typeface="Times New Roman" panose="02020603050405020304" pitchFamily="18" charset="0"/>
            </a:endParaRPr>
          </a:p>
          <a:p>
            <a:pPr marL="342900" marR="0" lvl="0" indent="-342900">
              <a:spcBef>
                <a:spcPts val="600"/>
              </a:spcBef>
              <a:spcAft>
                <a:spcPts val="0"/>
              </a:spcAft>
              <a:buFont typeface="Symbol" panose="05050102010706020507" pitchFamily="18" charset="2"/>
              <a:buChar char=""/>
            </a:pPr>
            <a:r>
              <a:rPr lang="ka-GE" dirty="0">
                <a:solidFill>
                  <a:srgbClr val="000000"/>
                </a:solidFill>
              </a:rPr>
              <a:t>სათავე ნაგებობა;</a:t>
            </a:r>
            <a:endParaRPr lang="en-US" dirty="0"/>
          </a:p>
          <a:p>
            <a:pPr marL="342900" marR="0" lvl="0" indent="-342900">
              <a:spcBef>
                <a:spcPts val="600"/>
              </a:spcBef>
              <a:spcAft>
                <a:spcPts val="0"/>
              </a:spcAft>
              <a:buFont typeface="Symbol" panose="05050102010706020507" pitchFamily="18" charset="2"/>
              <a:buChar char=""/>
            </a:pPr>
            <a:r>
              <a:rPr lang="ka-GE" dirty="0">
                <a:solidFill>
                  <a:srgbClr val="000000"/>
                </a:solidFill>
              </a:rPr>
              <a:t>თევზსავალი;</a:t>
            </a:r>
            <a:endParaRPr lang="en-US" dirty="0"/>
          </a:p>
          <a:p>
            <a:pPr marL="342900" marR="0" lvl="0" indent="-342900">
              <a:spcBef>
                <a:spcPts val="600"/>
              </a:spcBef>
              <a:spcAft>
                <a:spcPts val="0"/>
              </a:spcAft>
              <a:buFont typeface="Symbol" panose="05050102010706020507" pitchFamily="18" charset="2"/>
              <a:buChar char=""/>
            </a:pPr>
            <a:r>
              <a:rPr lang="ka-GE" dirty="0">
                <a:solidFill>
                  <a:srgbClr val="000000"/>
                </a:solidFill>
              </a:rPr>
              <a:t>ჰესის სადაწნეო მილსადენი; </a:t>
            </a:r>
            <a:endParaRPr lang="en-US" dirty="0"/>
          </a:p>
          <a:p>
            <a:pPr marL="342900" marR="0" lvl="0" indent="-342900" algn="just">
              <a:spcBef>
                <a:spcPts val="600"/>
              </a:spcBef>
              <a:spcAft>
                <a:spcPts val="0"/>
              </a:spcAft>
              <a:buFont typeface="Symbol" panose="05050102010706020507" pitchFamily="18" charset="2"/>
              <a:buChar char=""/>
            </a:pPr>
            <a:r>
              <a:rPr lang="ka-GE" dirty="0">
                <a:solidFill>
                  <a:srgbClr val="000000"/>
                </a:solidFill>
              </a:rPr>
              <a:t>ჰესის შენობა;</a:t>
            </a:r>
            <a:endParaRPr lang="en-US" dirty="0"/>
          </a:p>
          <a:p>
            <a:pPr marL="342900" marR="0" lvl="0" indent="-342900" algn="just">
              <a:spcBef>
                <a:spcPts val="600"/>
              </a:spcBef>
              <a:spcAft>
                <a:spcPts val="0"/>
              </a:spcAft>
              <a:buFont typeface="Symbol" panose="05050102010706020507" pitchFamily="18" charset="2"/>
              <a:buChar char=""/>
            </a:pPr>
            <a:r>
              <a:rPr lang="ka-GE">
                <a:solidFill>
                  <a:srgbClr val="000000"/>
                </a:solidFill>
              </a:rPr>
              <a:t>გამყვანი </a:t>
            </a:r>
            <a:r>
              <a:rPr lang="ka-GE" smtClean="0">
                <a:solidFill>
                  <a:srgbClr val="000000"/>
                </a:solidFill>
              </a:rPr>
              <a:t>გალერეა.</a:t>
            </a:r>
            <a:endParaRPr lang="en-US" dirty="0"/>
          </a:p>
          <a:p>
            <a:endParaRPr lang="en-US" dirty="0"/>
          </a:p>
        </p:txBody>
      </p:sp>
    </p:spTree>
    <p:extLst>
      <p:ext uri="{BB962C8B-B14F-4D97-AF65-F5344CB8AC3E}">
        <p14:creationId xmlns:p14="http://schemas.microsoft.com/office/powerpoint/2010/main" val="268714328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93B4CCAC-FD5A-4D59-B1AC-EAF45910B5A9}"/>
    </a:ext>
  </a:extLst>
</a:theme>
</file>

<file path=docProps/app.xml><?xml version="1.0" encoding="utf-8"?>
<Properties xmlns="http://schemas.openxmlformats.org/officeDocument/2006/extended-properties" xmlns:vt="http://schemas.openxmlformats.org/officeDocument/2006/docPropsVTypes">
  <Template>Parallax</Template>
  <TotalTime>545</TotalTime>
  <Words>1412</Words>
  <Application>Microsoft Office PowerPoint</Application>
  <PresentationFormat>Widescreen</PresentationFormat>
  <Paragraphs>97</Paragraphs>
  <Slides>25</Slides>
  <Notes>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4" baseType="lpstr">
      <vt:lpstr>Arial</vt:lpstr>
      <vt:lpstr>Calibri</vt:lpstr>
      <vt:lpstr>Corbel</vt:lpstr>
      <vt:lpstr>Sylfaen</vt:lpstr>
      <vt:lpstr>Symbol</vt:lpstr>
      <vt:lpstr>Times New Roman</vt:lpstr>
      <vt:lpstr>Wingdings</vt:lpstr>
      <vt:lpstr>Parallax</vt:lpstr>
      <vt:lpstr>Visio</vt:lpstr>
      <vt:lpstr>მდ. ხრამზე 7,5 მგვტ დადგმული სიმძლავრის „ნახიდური ჰესი“-ს მშენებლობის და ექსპლუატაციის პროექტი</vt:lpstr>
      <vt:lpstr>შესავალი</vt:lpstr>
      <vt:lpstr>საპროექტო ტერიტორიის ხედები</vt:lpstr>
      <vt:lpstr>საპროექტო ტერიტორიის ხედები</vt:lpstr>
      <vt:lpstr>ალტერნატივების ანალიზი</vt:lpstr>
      <vt:lpstr>PowerPoint Presentation</vt:lpstr>
      <vt:lpstr>დაგეგმილი საქმიანობის აღწერა</vt:lpstr>
      <vt:lpstr>სიტუაციური სქემა</vt:lpstr>
      <vt:lpstr>ჰესის ინფრასტრუქტურული ობიექტები და მათი ძირითადი სპეციფიკაციები</vt:lpstr>
      <vt:lpstr>სათავე ნაგებობის გეგმა</vt:lpstr>
      <vt:lpstr>სათაო ნაგებობის ხედი</vt:lpstr>
      <vt:lpstr>სადაწნეო მილსადენის დახასიათება</vt:lpstr>
      <vt:lpstr>ჰესის შენობა</vt:lpstr>
      <vt:lpstr>ჰესის შენობის 3D გამოსახულებები </vt:lpstr>
      <vt:lpstr>ჰესის შენობის და ქვესადგურის გეგმა </vt:lpstr>
      <vt:lpstr>სამშენებლო სამუშაოები</vt:lpstr>
      <vt:lpstr>სამშენებლო ბანაკი</vt:lpstr>
      <vt:lpstr>მთავარი სამშენებლო ბანაკის გენ-გეგმა</vt:lpstr>
      <vt:lpstr>სანაყაროები</vt:lpstr>
      <vt:lpstr>მისასვლელი გზები</vt:lpstr>
      <vt:lpstr>მისასვლელი გზები</vt:lpstr>
      <vt:lpstr>მშენებლობის ეტაპზე მოსალოდნელი ზემოქმედების დახასიათება</vt:lpstr>
      <vt:lpstr>ჰესის ექსპლუატაციის ეტაპზე მოსალოდნელი ზემოქმედება </vt:lpstr>
      <vt:lpstr>ბიოლოგიურ გარემოზე ზემოქმედება</vt:lpstr>
      <vt:lpstr>გმადლობთ ყურადღებისთვის!!!!</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მდ. ხრამზე 7,8 მგვტ დადგმული სიმძლავრის „ნახიდური ჰესი“-ს მშენებლობის და ექსპლუატაციის პროექტი</dc:title>
  <dc:creator>SaloMe MePariShvili</dc:creator>
  <cp:lastModifiedBy>გურამ ყაფლანიშვილი</cp:lastModifiedBy>
  <cp:revision>37</cp:revision>
  <dcterms:created xsi:type="dcterms:W3CDTF">2019-12-25T05:26:02Z</dcterms:created>
  <dcterms:modified xsi:type="dcterms:W3CDTF">2020-04-28T07:19:14Z</dcterms:modified>
</cp:coreProperties>
</file>