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sldIdLst>
    <p:sldId id="265" r:id="rId2"/>
    <p:sldId id="339" r:id="rId3"/>
    <p:sldId id="340" r:id="rId4"/>
    <p:sldId id="322" r:id="rId5"/>
    <p:sldId id="285" r:id="rId6"/>
    <p:sldId id="282" r:id="rId7"/>
    <p:sldId id="266" r:id="rId8"/>
    <p:sldId id="296" r:id="rId9"/>
    <p:sldId id="291" r:id="rId10"/>
    <p:sldId id="288" r:id="rId11"/>
    <p:sldId id="299" r:id="rId12"/>
    <p:sldId id="267" r:id="rId13"/>
    <p:sldId id="272" r:id="rId14"/>
    <p:sldId id="304" r:id="rId15"/>
    <p:sldId id="306" r:id="rId16"/>
    <p:sldId id="311" r:id="rId17"/>
    <p:sldId id="330" r:id="rId18"/>
    <p:sldId id="323" r:id="rId19"/>
    <p:sldId id="331" r:id="rId20"/>
    <p:sldId id="279" r:id="rId21"/>
    <p:sldId id="332" r:id="rId22"/>
    <p:sldId id="320" r:id="rId23"/>
    <p:sldId id="307" r:id="rId24"/>
    <p:sldId id="333" r:id="rId25"/>
    <p:sldId id="313" r:id="rId26"/>
    <p:sldId id="334" r:id="rId27"/>
    <p:sldId id="317" r:id="rId28"/>
    <p:sldId id="335" r:id="rId29"/>
    <p:sldId id="324" r:id="rId30"/>
    <p:sldId id="325" r:id="rId31"/>
    <p:sldId id="308" r:id="rId32"/>
    <p:sldId id="309" r:id="rId33"/>
    <p:sldId id="336" r:id="rId34"/>
    <p:sldId id="315" r:id="rId35"/>
    <p:sldId id="329" r:id="rId36"/>
    <p:sldId id="337" r:id="rId37"/>
    <p:sldId id="338" r:id="rId38"/>
    <p:sldId id="321" r:id="rId39"/>
    <p:sldId id="29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na Petashvili" initials="MP"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95" autoAdjust="0"/>
  </p:normalViewPr>
  <p:slideViewPr>
    <p:cSldViewPr snapToGrid="0" showGuides="1">
      <p:cViewPr>
        <p:scale>
          <a:sx n="83" d="100"/>
          <a:sy n="83" d="100"/>
        </p:scale>
        <p:origin x="-180" y="-72"/>
      </p:cViewPr>
      <p:guideLst>
        <p:guide orient="horz" pos="218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file:///D:\GGU\Wind%20Projects\ESIA\ESIA_FINAL\Support\ESIA%20suppor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Tbilisi!$B$46</c:f>
              <c:strCache>
                <c:ptCount val="1"/>
                <c:pt idx="0">
                  <c:v>გამომუშავება ენერგოდეფიციტის დროს</c:v>
                </c:pt>
              </c:strCache>
            </c:strRef>
          </c:tx>
          <c:spPr>
            <a:solidFill>
              <a:schemeClr val="accent1"/>
            </a:solidFill>
            <a:ln>
              <a:noFill/>
            </a:ln>
            <a:effectLst/>
          </c:spPr>
          <c:invertIfNegative val="0"/>
          <c:cat>
            <c:strRef>
              <c:f>Tbilisi!$C$44:$N$44</c:f>
              <c:strCache>
                <c:ptCount val="12"/>
                <c:pt idx="0">
                  <c:v>იან</c:v>
                </c:pt>
                <c:pt idx="1">
                  <c:v>თებ</c:v>
                </c:pt>
                <c:pt idx="2">
                  <c:v>მარ</c:v>
                </c:pt>
                <c:pt idx="3">
                  <c:v>აპრ</c:v>
                </c:pt>
                <c:pt idx="4">
                  <c:v>მაი</c:v>
                </c:pt>
                <c:pt idx="5">
                  <c:v>ივნ</c:v>
                </c:pt>
                <c:pt idx="6">
                  <c:v>ივლ</c:v>
                </c:pt>
                <c:pt idx="7">
                  <c:v>აგვ</c:v>
                </c:pt>
                <c:pt idx="8">
                  <c:v>სექ</c:v>
                </c:pt>
                <c:pt idx="9">
                  <c:v>ოქტ</c:v>
                </c:pt>
                <c:pt idx="10">
                  <c:v>ნოე</c:v>
                </c:pt>
                <c:pt idx="11">
                  <c:v>დეკ</c:v>
                </c:pt>
              </c:strCache>
            </c:strRef>
          </c:cat>
          <c:val>
            <c:numRef>
              <c:f>Tbilisi!$C$46:$N$46</c:f>
              <c:numCache>
                <c:formatCode>#,##0</c:formatCode>
                <c:ptCount val="12"/>
                <c:pt idx="0">
                  <c:v>13144.835416722719</c:v>
                </c:pt>
                <c:pt idx="1">
                  <c:v>12338.416546979906</c:v>
                </c:pt>
                <c:pt idx="2">
                  <c:v>16116.946199537722</c:v>
                </c:pt>
                <c:pt idx="3">
                  <c:v>14903.161096625859</c:v>
                </c:pt>
                <c:pt idx="4" formatCode="General">
                  <c:v>0</c:v>
                </c:pt>
                <c:pt idx="5" formatCode="General">
                  <c:v>0</c:v>
                </c:pt>
                <c:pt idx="6" formatCode="General">
                  <c:v>0</c:v>
                </c:pt>
                <c:pt idx="7">
                  <c:v>13222.775384803532</c:v>
                </c:pt>
                <c:pt idx="8">
                  <c:v>12913.093911629101</c:v>
                </c:pt>
                <c:pt idx="9">
                  <c:v>12647.058820579927</c:v>
                </c:pt>
                <c:pt idx="10">
                  <c:v>11849.992747006811</c:v>
                </c:pt>
                <c:pt idx="11">
                  <c:v>13098.071435874246</c:v>
                </c:pt>
              </c:numCache>
            </c:numRef>
          </c:val>
          <c:extLst xmlns:c16r2="http://schemas.microsoft.com/office/drawing/2015/06/chart">
            <c:ext xmlns:c16="http://schemas.microsoft.com/office/drawing/2014/chart" uri="{C3380CC4-5D6E-409C-BE32-E72D297353CC}">
              <c16:uniqueId val="{00000000-3C30-4EC2-A974-5E78E632E75F}"/>
            </c:ext>
          </c:extLst>
        </c:ser>
        <c:ser>
          <c:idx val="1"/>
          <c:order val="1"/>
          <c:tx>
            <c:strRef>
              <c:f>Tbilisi!$B$47</c:f>
              <c:strCache>
                <c:ptCount val="1"/>
                <c:pt idx="0">
                  <c:v>გამომუშავება ელექტროენერგიის სიჭარბის დროს</c:v>
                </c:pt>
              </c:strCache>
            </c:strRef>
          </c:tx>
          <c:spPr>
            <a:solidFill>
              <a:schemeClr val="bg1">
                <a:lumMod val="85000"/>
              </a:schemeClr>
            </a:solidFill>
            <a:ln>
              <a:noFill/>
            </a:ln>
            <a:effectLst/>
          </c:spPr>
          <c:invertIfNegative val="0"/>
          <c:cat>
            <c:strRef>
              <c:f>Tbilisi!$C$44:$N$44</c:f>
              <c:strCache>
                <c:ptCount val="12"/>
                <c:pt idx="0">
                  <c:v>იან</c:v>
                </c:pt>
                <c:pt idx="1">
                  <c:v>თებ</c:v>
                </c:pt>
                <c:pt idx="2">
                  <c:v>მარ</c:v>
                </c:pt>
                <c:pt idx="3">
                  <c:v>აპრ</c:v>
                </c:pt>
                <c:pt idx="4">
                  <c:v>მაი</c:v>
                </c:pt>
                <c:pt idx="5">
                  <c:v>ივნ</c:v>
                </c:pt>
                <c:pt idx="6">
                  <c:v>ივლ</c:v>
                </c:pt>
                <c:pt idx="7">
                  <c:v>აგვ</c:v>
                </c:pt>
                <c:pt idx="8">
                  <c:v>სექ</c:v>
                </c:pt>
                <c:pt idx="9">
                  <c:v>ოქტ</c:v>
                </c:pt>
                <c:pt idx="10">
                  <c:v>ნოე</c:v>
                </c:pt>
                <c:pt idx="11">
                  <c:v>დეკ</c:v>
                </c:pt>
              </c:strCache>
            </c:strRef>
          </c:cat>
          <c:val>
            <c:numRef>
              <c:f>Tbilisi!$C$47:$N$47</c:f>
              <c:numCache>
                <c:formatCode>General</c:formatCode>
                <c:ptCount val="12"/>
                <c:pt idx="0">
                  <c:v>0</c:v>
                </c:pt>
                <c:pt idx="1">
                  <c:v>0</c:v>
                </c:pt>
                <c:pt idx="2">
                  <c:v>0</c:v>
                </c:pt>
                <c:pt idx="3">
                  <c:v>0</c:v>
                </c:pt>
                <c:pt idx="4" formatCode="#,##0">
                  <c:v>15381.192900854845</c:v>
                </c:pt>
                <c:pt idx="5" formatCode="#,##0">
                  <c:v>18183.914153040882</c:v>
                </c:pt>
                <c:pt idx="6" formatCode="#,##0">
                  <c:v>16149.161386344456</c:v>
                </c:pt>
                <c:pt idx="7">
                  <c:v>0</c:v>
                </c:pt>
                <c:pt idx="8">
                  <c:v>0</c:v>
                </c:pt>
                <c:pt idx="9">
                  <c:v>0</c:v>
                </c:pt>
                <c:pt idx="10">
                  <c:v>0</c:v>
                </c:pt>
                <c:pt idx="11">
                  <c:v>0</c:v>
                </c:pt>
              </c:numCache>
            </c:numRef>
          </c:val>
          <c:extLst xmlns:c16r2="http://schemas.microsoft.com/office/drawing/2015/06/chart">
            <c:ext xmlns:c16="http://schemas.microsoft.com/office/drawing/2014/chart" uri="{C3380CC4-5D6E-409C-BE32-E72D297353CC}">
              <c16:uniqueId val="{00000001-3C30-4EC2-A974-5E78E632E75F}"/>
            </c:ext>
          </c:extLst>
        </c:ser>
        <c:dLbls>
          <c:showLegendKey val="0"/>
          <c:showVal val="0"/>
          <c:showCatName val="0"/>
          <c:showSerName val="0"/>
          <c:showPercent val="0"/>
          <c:showBubbleSize val="0"/>
        </c:dLbls>
        <c:gapWidth val="100"/>
        <c:overlap val="100"/>
        <c:axId val="133050368"/>
        <c:axId val="133323520"/>
      </c:barChart>
      <c:catAx>
        <c:axId val="13305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323520"/>
        <c:crosses val="autoZero"/>
        <c:auto val="1"/>
        <c:lblAlgn val="ctr"/>
        <c:lblOffset val="100"/>
        <c:noMultiLvlLbl val="0"/>
      </c:catAx>
      <c:valAx>
        <c:axId val="1333235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050368"/>
        <c:crosses val="autoZero"/>
        <c:crossBetween val="between"/>
        <c:majorUnit val="5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2047"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02-17T06:46:53.876"/>
    </inkml:context>
    <inkml:brush xml:id="br0">
      <inkml:brushProperty name="width" value="0.16667" units="cm"/>
      <inkml:brushProperty name="height" value="0.16667" units="cm"/>
      <inkml:brushProperty name="color" value="#00FF00"/>
      <inkml:brushProperty name="fitToCurve" value="1"/>
    </inkml:brush>
  </inkml:definitions>
  <inkml:trace contextRef="#ctx0" brushRef="#br0">-1 69 99 0,'-3'-1'21'15,"1"1"8"-15,2-10-28 0,3 9-4 16,1-5-1-16,-1 1 0 16,2-1 0-16,1 0-1 15,-1-2 2-15,0-1 1 16,0 3 2-16,0 3 0 0,-4-2 4 15,1 2 3-15,1 6 11 16,-3 3 5-16,1-1 6 16,0 5 0-16,-1 6 2 15,-1-9-7-15,1 1 3 16,-1-5-4 0,1 0 2-16,1-4-4 0,2-1 0 15,-3 4-5-15,1 3-2 16,-1-2-4-16,-1 0-2 15,2-1-4-15,1-4-1 16,1 1-2-16,0 0 0 16,2-5-1-16,0 4 1 15,-3-2-1-15,1 0 1 16,4 6 0-16,-3-4 1 0,-3 4-1 16,5 4 1-16,1-2 0 15,-4-4-1-15,3 8 1 16,1-5 2-16,-2-3 0 15,0 0 3-15,-1-3 1 16,1-2-1-16,2 2-1 16,-2-1-1-16,1 1-3 15,0 6-1-15,1-3-1 0,-2 2 0 16,0-5 1-16,3 5-2 16,-4-4 1-16,1-1 0 15,-3-3 1-15,2 8-2 16,-3-5 3-16,2 3-2 15,-3 1 1-15,2 1 0 16,-2 0 1-16,2 1-1 16,-1 1 0-16,1 4 0 15,-2-1 0-15,3-6 0 16,-3 5 0-16,2 1 3 16,-2-3 0-16,0 1 1 15,0 1 0-15,0-4-1 16,0 1-1-16,5-1-2 15,-3-2-1-15,3 0 0 16,-1 2 0-16,2-6-1 0,-3 4 2 16,3-1-1-16,-1 1 0 15,3-7 1-15,-5 10-1 16,7-4 1-16,-6-2-1 16,5 1 1-16,-3 7-1 15,4-8 1-15,-8 4 1 16,11-2-2-16,-3-1 1 15,-5 1 0-15,3-1-1 0,2-4 0 16,-6 5 1-16,5-5-2 16,1 0 1-16,-1 6 0 15,1-1 0-15,0-5 0 16,-2 6 1-16,2 3-2 16,-2-3 1-16,1-3-1 15,1 5 2-15,-1-6-2 16,0-2 1-16,-3 0 0 15,3 2 0-15,-1-1 0 16,-1 4 1-16,2-3-1 16,1 4 1-16,-3-1-1 15,4 2 0-15,-1 2 0 16,-2-1 1-16,4-2-1 16,-3 3 1-16,3-3 0 15,-2-3 0-15,4 0-1 0,-1-2 1 16,0 0 0-16,2-1-1 15,3-2 1-15,-4 3-1 16,4-3 0-16,-3 3 0 16,1-1 1-16,-1 7-1 15,-2 1 0-15,-4 1 1 16,0-1-1-16,-1 1 0 0,0-6 0 16,1-1-1-16,2 0 1 15,-3 0 1-15,0 3-1 16,-1-1 1-16,-3 4-1 15,1-1 0-15,0 1 0 16,-4 1 0-16,5-1 0 16,-1-2 0-16,1 1 0 15,-1 1-1-15,1-4 1 16,-4 2 0-16,2-3 0 16,0 3 1-16,0 0-1 15,1-1 0-15,4 5 0 16,-2 3 1-16,-1-6-1 15,4 1 0-15,0 0-1 16,-4-4 1-16,2-1 0 16,1 1 0-16,-1 2 0 0,0-5 0 15,-1 1 0-15,4 3 0 16,-3-2 0-16,-1 5 1 16,-1 1-1-16,4 2 0 15,-3 3 1-15,2-2 0 16,4 1 1-16,-2-4 1 15,-1 2 0-15,1-7-1 16,-1 5 0-16,-3-10-1 0,1 6 1 16,0-2 1-16,-1 0 0 15,-1 3 0-15,6 5 0 16,-6-8 0-16,4 3-2 16,2-2 0-16,-2 0-1 15,-1-4 0-15,4 4 1 16,-3 1-1-16,1-4 0 15,-3 3 0-15,4-1 1 16,-1 1-1-16,1-2 0 16,-1 2 1-16,4 4-1 15,-4-2 2-15,-1 3 0 16,1 0 3-16,-3 0 0 16,-1-1 1-16,1-2-1 15,-3 2-1-15,3-4-1 16,1 0-1-16,-2 1 1 15,1-3 1-15,4 1-1 16,2 3 2-16,-1 2-2 16,-1-1-1-16,0 3-1 15,-3-1 0-15,-2-1-1 16,1 2 1-16,3 1-2 16,-1-5 1-16,1 7 0 0,-6-4 1 15,2-2-1-15,1 0 0 16,-2 0 1-16,0-2-1 15,3 0 0-15,-3-3 0 16,-1 0 0-16,3 3 0 16,1 1-1-16,-1 0 2 15,-1 1-2-15,-1-1 2 0,0-1 0 16,-1-1-1-16,2 2 0 16,-2-1 1-16,3 2-2 15,-3 1 1-15,2-2-1 16,-2-2 1-16,2 4 0 15,-2-2 0-15,5 1 0 16,-5 4 1-16,1 3-1 16,-1-5 0-16,0 4 0 15,-3-4 0-15,2-1 0 16,0-4 0-16,-1 4-1 16,2-5 2-16,2 6-2 15,-2-2 2-15,3 1-1 16,0 1 0-16,0-1-1 15,-2 0 2-15,3-4-1 0,0 4 0 16,-2 3-1-16,-2 0 1 16,3-5 0-16,2 1 0 15,-1-1 0-15,6-3 1 16,3 1-1-16,-2 1 0 16,1 1 0-16,-1 0 1 15,-3-2-2-15,-6 2 2 16,2 2-2-16,-2 0 2 15,-1 4-1-15,-1-1 0 0,2 0 0 16,-1-5 0-16,3 0 0 16,-5-1 0-1,0 0 0-15,5-1 0 16,-3 2 1-16,0 3-1 16,0 4 1-16,4 1-1 15,-5-5 1-15,6 4-2 16,-5-4 1-16,1-5-1 15,0 2 2-15,1-5-2 16,-1 4 2-16,3-4-1 16,-3 5 0-16,3-8 0 15,2 10 1-15,-1-4-2 16,-1 4 2-16,1-2-2 16,-4 1 2-16,2 3-2 15,-4-1 2-15,0-3-1 0,2 0 0 16,-1 4 0-16,-1-5 1 15,3-4-1-15,0 3 0 16,-1 3 0-16,0-8 0 16,-2 5-1-16,-1 2 1 15,3-1 0-15,-1-3 0 16,1 6 0-16,-1-2 0 0,-1 2 0 16,0-4 0-16,0 1 0 15,-1 2 0-15,0 2 0 16,-2-1 0-16,-1 4 0 15,1 1 0-15,-1-2 0 16,0-2 0-16,2 0 0 16,0 4-1-16,-1-3 1 15,-1-2-1-15,4 5 0 16,-3-2 0-16,0 3 1 16,1 0 0-16,-1 2 0 15,-1-4 0-15,3 2 0 16,-1-3 0-16,-1-3 0 15,4 4 0-15,-2-1-1 16,3-2 1-16,-2-3-1 16,1 0 1-16,0-5-1 0,0 4 1 15,-1-1 0-15,3 4 0 16,1-4 0-16,0 2 0 16,1-2 0-16,-2 4 1 15,2-2-2-15,-2 3 1 16,2 2 0-16,-2 4 0 15,3-6 0-15,-3-1 0 0,-1 6 0 16,-2-2 0-16,4-3 0 16,-4 5 0-16,4-3 0 15,-3 0 0-15,3 1 0 16,-2-1 0-16,0 0 0 16,-1 0 0-16,2 2 0 15,-3 2 1-15,2-1-1 16,-2 2 0-16,6 1 1 15,0-1-1-15,3 3 0 16,0-3 1-16,1-3-1 16,-2-1 0-16,2-3 0 15,-3-3 0-15,2 3 0 16,-1 1 0-16,-1-3 0 16,2 1 0-16,1 0 0 15,-1-3 0-15,4 1 0 0,-3-1-1 16,1 4 2-16,0 0-1 15,2 2 0-15,-4 2 0 16,3 2 0-16,-2-2 0 16,-1-1 0-16,1 1 0 15,2 0 0-15,-2-1 0 16,-1 0 0-16,-3 1 1 16,1 0-1-16,-3 1 1 0,2 0-1 15,-2-1 0-15,2 1 0 16,-4 0 0-16,2-1-1 15,1 1 2-15,0 0-2 16,-3-3 1-16,6 3 0 16,-4 0 0-16,1 3 0 15,1-2 1-15,-1 3-2 16,-1-4 2-16,-3 0-1 16,2-1 0-16,3-1-1 15,-1-3 2-15,2-2-2 16,-1-1 1-16,2 1 0 15,-1 2 0-15,2 1 0 16,-3 2 0-16,1-6 0 16,1 5 0-16,1-8 0 0,-2 4 0 15,4-1 0-15,-4 4 0 16,2-4-1-16,-1 1 2 16,2 2-1-16,-5 1 0 15,1-1 0-15,1 2 1 16,-4 3-2-16,0 2 1 15,0-4 0-15,0 4 0 16,0-2 0-16,1-2 1 0,1 4-1 0,-2-5 0 16,1 5 0-16,1 0 1 15,0-2-2-15,-4-3 2 16,1 6-1-16,-2-10 0 0,0 4-1 16,1 2 2-16,1-2-1 15,1-4 1-15,-5 6-1 16,5-6 1-16,-3 2-1 15,1-2 0-15,-1 2-1 16,0 1 2-16,-3-1-1 16,4-2 1-16,-2 1-2 15,-1-4 1-15,4-2 0 16,1 2-1-16,0-5 1 16,2 2 0-16,-2-2-1 15,-2 1 2-15,1 1-1 16,0 1 0-16,2 3 0 31,4 1 0-31,0 0 0 0,-3 1 0 16,3 3 0-16,-5-2 1 15,5 3-2-15,-3-1 1 16,4 3 0-16,-4-2 0 16,3 3 0-16,-1-1 1 15,-1 2-1-15,0-2 0 16,6 1 0-16,-7-1 0 0,4 0 0 15,-1-3-1-15,2-1 1 16,-2-1 0-16,5-2 0 16,-2 3-1-16,1-2 2 15,-1 1-1-15,2 1-1 16,-5 1 0-16,2-2 0 16,-4-1-1-16,1 1 0 15,-5-4 0-15,0 2 1 16,-5 2 1-16,4-1-1 15,1 3 2-15,-4 0-2 16,5 3 1-16,2-5 0 16,-5 1 0-16,3-3-2 0,-2-3 1 15,-2-1-2-15,0 1 1 16,2 0 0-16,-2-5 1 16,6 2 0-16,-2-2 2 15,4-3-3-15,-1 0 1 16,4-2-3-16,-2 0 0 15,8-4-2-15,-2 1 0 16,4-5-1-16,0 4 0 0,0-2-1 16,-4 5 0-16,4-4 1 15,-3 9 2-15,4-1 1 16,-2 0 3-16,0 0 0 16,1 2 1-16,2 0 0 15,-3 0 0-15,1 0 0 16,-2 1 0-16,5 7 0 15,-6-3 0-15,-4 2 0 16,2-1 0-16,-2 5-1 16,-9-4 2-16,7 4-1 15,1-1-1-15,-1-2 1 16,0 0 1-16,1-2-2 16,-1-3 1-16,-2 0-1 15,-1 4-1-15,4-1-1 16,-4 2-1-16,0 2 0 0,-2-1 1 15,2 2 1-15,-1-1 2 16,1 1-1-16,-3 2 2 16,5 0-1-1,-3-2 0-15,4 4 0 16,0-4 0-16,1 0 0 0,-2-1 0 16,0-1 0-16,0-4 1 15,2 3 0-15,-1-3 0 16,4-2 0-16,0-1 0 15,5 5 0-15,1-10 0 16,4 2-1-16,-4-1 0 16,1-4 0-16,-4-3 0 0,1 2 0 15,-3 1 0-15,6-2 0 0,0 2 0 0,4 1 0 16,-5 1 0-16,5 2-1 16,-4-1 1-16,4 2 0 15,-5-1 0-15,8-5 1 16,-6 4-1-16,5-2-1 15,-3 2 0-15,5-5 0 16,-4 5 0-16,2-3 0 31,-5 4 0-31,3-2 1 16,-1 7 0-16,-1-3-1 16,0-2 1-16,3-2-1 15,-3 7 0-15,2-6 0 16,-3 5 0-16,3 1 0 15,-3 2 1-15,1-4 0 0,-2 4 0 16,3-2 0-16,-1 0 0 16,2 1 0-16,-2-1 0 15,3 1 1-15,-5-1-1 16,5 3 0-16,-4 1 1 16,4-1-2-16,-1-1 2 15,-1 1-1-15,-2-4 0 16,6 1 0-16,-4 0 0 0,1-4 0 15,2 4 0-15,-1-3 0 16,-4-3-1-16,3 0 1 16,-1 6 1-16,2-1-1 15,-2 0 0-15,2-3 1 16,0 9-1-16,2-7 0 16,-2 0 0-16,-1-3-1 15,-1 5 1-15,0-6 0 16,-5 4 0-16,4 3 0 15,1 3 0-15,0 1 0 16,-5-1 0-16,4 3 0 16,-5-3 0-16,4 2-1 15,-7-6 1-15,7 3-2 16,-3 0 0-16,0-2 0 16,-5 4-1-16,5 3 1 0,-7 3 1 15,3-2 0-15,-1 2 1 16,1-1 0-16,-2 3 0 15,6-3 0-15,-7-2 1 16,6 5-1-16,-6-6 1 16,2 1-2-16,-3 0 1 15,4 5 0-15,-6-7-1 16,4 3 1-16,-4-5 0 0,3 1-1 16,-6-5 1-16,7 2 0 15,-5-4 1-15,4 6-2 16,-3-4 2-16,5 5-2 15,-2-2 0-15,1 2-4 16,-3-2-1-16,3-2-1 16,-4 5 1-16,-1-4 0 15,1-2 3-15,-1 4 2 16,0 2 1-16,0-7-1 16,-2 6 1-16,3 2-1 15,0 4 0-15,-2-1-2 16,0 1-1-16,5-4 0 15,-4 1-1-15,2-3 1 16,1 2 2-16,5 2 0 0,-5 0 2 16,2-6-2-16,-3 7 2 15,2-3 0-15,-4-2 0 16,6 3-1-16,-4-2 2 16,5 1-2-16,-2-2 2 15,3 1-2-15,-7 0 0 16,5 0 0-16,-4-1-1 15,-2 0 0-15,-2 3-1 0,1-1-3 16,-1 0-3-16,-2-4-19 16,2 5 70-16,-2 0-136 15,-3-1 54-15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D80F8B-ABBC-4D9F-BF7E-653A44C35397}"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5AAA6-0B10-4000-8F36-861B0CD27039}" type="slidenum">
              <a:rPr lang="en-US" smtClean="0"/>
              <a:t>‹#›</a:t>
            </a:fld>
            <a:endParaRPr lang="en-US"/>
          </a:p>
        </p:txBody>
      </p:sp>
    </p:spTree>
    <p:extLst>
      <p:ext uri="{BB962C8B-B14F-4D97-AF65-F5344CB8AC3E}">
        <p14:creationId xmlns:p14="http://schemas.microsoft.com/office/powerpoint/2010/main" val="109421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D80F8B-ABBC-4D9F-BF7E-653A44C35397}"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5AAA6-0B10-4000-8F36-861B0CD27039}" type="slidenum">
              <a:rPr lang="en-US" smtClean="0"/>
              <a:t>‹#›</a:t>
            </a:fld>
            <a:endParaRPr lang="en-US"/>
          </a:p>
        </p:txBody>
      </p:sp>
    </p:spTree>
    <p:extLst>
      <p:ext uri="{BB962C8B-B14F-4D97-AF65-F5344CB8AC3E}">
        <p14:creationId xmlns:p14="http://schemas.microsoft.com/office/powerpoint/2010/main" val="424577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D80F8B-ABBC-4D9F-BF7E-653A44C35397}"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5AAA6-0B10-4000-8F36-861B0CD27039}" type="slidenum">
              <a:rPr lang="en-US" smtClean="0"/>
              <a:t>‹#›</a:t>
            </a:fld>
            <a:endParaRPr lang="en-US"/>
          </a:p>
        </p:txBody>
      </p:sp>
    </p:spTree>
    <p:extLst>
      <p:ext uri="{BB962C8B-B14F-4D97-AF65-F5344CB8AC3E}">
        <p14:creationId xmlns:p14="http://schemas.microsoft.com/office/powerpoint/2010/main" val="178123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D80F8B-ABBC-4D9F-BF7E-653A44C35397}"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5AAA6-0B10-4000-8F36-861B0CD27039}" type="slidenum">
              <a:rPr lang="en-US" smtClean="0"/>
              <a:t>‹#›</a:t>
            </a:fld>
            <a:endParaRPr lang="en-US"/>
          </a:p>
        </p:txBody>
      </p:sp>
    </p:spTree>
    <p:extLst>
      <p:ext uri="{BB962C8B-B14F-4D97-AF65-F5344CB8AC3E}">
        <p14:creationId xmlns:p14="http://schemas.microsoft.com/office/powerpoint/2010/main" val="15675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2D80F8B-ABBC-4D9F-BF7E-653A44C35397}"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5AAA6-0B10-4000-8F36-861B0CD27039}" type="slidenum">
              <a:rPr lang="en-US" smtClean="0"/>
              <a:t>‹#›</a:t>
            </a:fld>
            <a:endParaRPr lang="en-US"/>
          </a:p>
        </p:txBody>
      </p:sp>
    </p:spTree>
    <p:extLst>
      <p:ext uri="{BB962C8B-B14F-4D97-AF65-F5344CB8AC3E}">
        <p14:creationId xmlns:p14="http://schemas.microsoft.com/office/powerpoint/2010/main" val="144365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D80F8B-ABBC-4D9F-BF7E-653A44C35397}"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5AAA6-0B10-4000-8F36-861B0CD27039}" type="slidenum">
              <a:rPr lang="en-US" smtClean="0"/>
              <a:t>‹#›</a:t>
            </a:fld>
            <a:endParaRPr lang="en-US"/>
          </a:p>
        </p:txBody>
      </p:sp>
    </p:spTree>
    <p:extLst>
      <p:ext uri="{BB962C8B-B14F-4D97-AF65-F5344CB8AC3E}">
        <p14:creationId xmlns:p14="http://schemas.microsoft.com/office/powerpoint/2010/main" val="263657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D80F8B-ABBC-4D9F-BF7E-653A44C35397}" type="datetimeFigureOut">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5AAA6-0B10-4000-8F36-861B0CD27039}" type="slidenum">
              <a:rPr lang="en-US" smtClean="0"/>
              <a:t>‹#›</a:t>
            </a:fld>
            <a:endParaRPr lang="en-US"/>
          </a:p>
        </p:txBody>
      </p:sp>
    </p:spTree>
    <p:extLst>
      <p:ext uri="{BB962C8B-B14F-4D97-AF65-F5344CB8AC3E}">
        <p14:creationId xmlns:p14="http://schemas.microsoft.com/office/powerpoint/2010/main" val="255703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D80F8B-ABBC-4D9F-BF7E-653A44C35397}" type="datetimeFigureOut">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5AAA6-0B10-4000-8F36-861B0CD27039}" type="slidenum">
              <a:rPr lang="en-US" smtClean="0"/>
              <a:t>‹#›</a:t>
            </a:fld>
            <a:endParaRPr lang="en-US"/>
          </a:p>
        </p:txBody>
      </p:sp>
    </p:spTree>
    <p:extLst>
      <p:ext uri="{BB962C8B-B14F-4D97-AF65-F5344CB8AC3E}">
        <p14:creationId xmlns:p14="http://schemas.microsoft.com/office/powerpoint/2010/main" val="145119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80F8B-ABBC-4D9F-BF7E-653A44C35397}" type="datetimeFigureOut">
              <a:rPr lang="en-US" smtClean="0"/>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5AAA6-0B10-4000-8F36-861B0CD27039}" type="slidenum">
              <a:rPr lang="en-US" smtClean="0"/>
              <a:t>‹#›</a:t>
            </a:fld>
            <a:endParaRPr lang="en-US"/>
          </a:p>
        </p:txBody>
      </p:sp>
    </p:spTree>
    <p:extLst>
      <p:ext uri="{BB962C8B-B14F-4D97-AF65-F5344CB8AC3E}">
        <p14:creationId xmlns:p14="http://schemas.microsoft.com/office/powerpoint/2010/main" val="494688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D80F8B-ABBC-4D9F-BF7E-653A44C35397}"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5AAA6-0B10-4000-8F36-861B0CD27039}" type="slidenum">
              <a:rPr lang="en-US" smtClean="0"/>
              <a:t>‹#›</a:t>
            </a:fld>
            <a:endParaRPr lang="en-US"/>
          </a:p>
        </p:txBody>
      </p:sp>
    </p:spTree>
    <p:extLst>
      <p:ext uri="{BB962C8B-B14F-4D97-AF65-F5344CB8AC3E}">
        <p14:creationId xmlns:p14="http://schemas.microsoft.com/office/powerpoint/2010/main" val="3918208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D80F8B-ABBC-4D9F-BF7E-653A44C35397}"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5AAA6-0B10-4000-8F36-861B0CD27039}" type="slidenum">
              <a:rPr lang="en-US" smtClean="0"/>
              <a:t>‹#›</a:t>
            </a:fld>
            <a:endParaRPr lang="en-US"/>
          </a:p>
        </p:txBody>
      </p:sp>
    </p:spTree>
    <p:extLst>
      <p:ext uri="{BB962C8B-B14F-4D97-AF65-F5344CB8AC3E}">
        <p14:creationId xmlns:p14="http://schemas.microsoft.com/office/powerpoint/2010/main" val="362193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80F8B-ABBC-4D9F-BF7E-653A44C35397}" type="datetimeFigureOut">
              <a:rPr lang="en-US" smtClean="0"/>
              <a:t>4/28/2020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5AAA6-0B10-4000-8F36-861B0CD27039}" type="slidenum">
              <a:rPr lang="en-US" smtClean="0"/>
              <a:t>‹#›</a:t>
            </a:fld>
            <a:endParaRPr lang="en-US"/>
          </a:p>
        </p:txBody>
      </p:sp>
    </p:spTree>
    <p:extLst>
      <p:ext uri="{BB962C8B-B14F-4D97-AF65-F5344CB8AC3E}">
        <p14:creationId xmlns:p14="http://schemas.microsoft.com/office/powerpoint/2010/main" val="3575768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5.jpeg"/><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918" y="2887333"/>
            <a:ext cx="11662162" cy="1502976"/>
          </a:xfrm>
        </p:spPr>
        <p:txBody>
          <a:bodyPr>
            <a:normAutofit fontScale="90000"/>
          </a:bodyPr>
          <a:lstStyle/>
          <a:p>
            <a:pPr>
              <a:lnSpc>
                <a:spcPct val="150000"/>
              </a:lnSpc>
              <a:spcBef>
                <a:spcPts val="1200"/>
              </a:spcBef>
              <a:spcAft>
                <a:spcPts val="1200"/>
              </a:spcAft>
            </a:pPr>
            <a:r>
              <a:rPr lang="ka-GE" sz="3600" b="1" cap="small" dirty="0" smtClean="0">
                <a:solidFill>
                  <a:srgbClr val="666699"/>
                </a:solidFill>
              </a:rPr>
              <a:t>თბილისის ქარის ელექტროსადგურის პროექტი</a:t>
            </a:r>
            <a:br>
              <a:rPr lang="ka-GE" sz="3600" b="1" cap="small" dirty="0" smtClean="0">
                <a:solidFill>
                  <a:srgbClr val="666699"/>
                </a:solidFill>
              </a:rPr>
            </a:br>
            <a:r>
              <a:rPr lang="ka-GE" sz="3600" b="1" dirty="0" smtClean="0"/>
              <a:t>გზშ-ის </a:t>
            </a:r>
            <a:r>
              <a:rPr lang="ka-GE" sz="3600" b="1" dirty="0" smtClean="0"/>
              <a:t>ანგარიში</a:t>
            </a:r>
            <a:endParaRPr lang="en-US" sz="3600" b="1" dirty="0"/>
          </a:p>
        </p:txBody>
      </p:sp>
      <p:sp>
        <p:nvSpPr>
          <p:cNvPr id="13" name="Rectangle 12"/>
          <p:cNvSpPr/>
          <p:nvPr/>
        </p:nvSpPr>
        <p:spPr>
          <a:xfrm>
            <a:off x="7349426" y="4823985"/>
            <a:ext cx="3271248" cy="523220"/>
          </a:xfrm>
          <a:prstGeom prst="rect">
            <a:avLst/>
          </a:prstGeom>
        </p:spPr>
        <p:txBody>
          <a:bodyPr wrap="square">
            <a:spAutoFit/>
          </a:bodyPr>
          <a:lstStyle/>
          <a:p>
            <a:r>
              <a:rPr lang="ka-GE" sz="1400" b="1" dirty="0"/>
              <a:t>შემსრულებელი:</a:t>
            </a:r>
            <a:endParaRPr lang="en-US" sz="1400" dirty="0"/>
          </a:p>
          <a:p>
            <a:r>
              <a:rPr lang="ka-GE" sz="1400" b="1" dirty="0"/>
              <a:t>შპს “</a:t>
            </a:r>
            <a:r>
              <a:rPr lang="ka-GE" sz="1400" b="1" dirty="0" err="1"/>
              <a:t>დაბლიუიჯი</a:t>
            </a:r>
            <a:r>
              <a:rPr lang="ka-GE" sz="1400" b="1" dirty="0"/>
              <a:t> </a:t>
            </a:r>
            <a:r>
              <a:rPr lang="ka-GE" sz="1400" b="1" dirty="0" err="1"/>
              <a:t>ენვი</a:t>
            </a:r>
            <a:r>
              <a:rPr lang="ka-GE" sz="1400" b="1" dirty="0"/>
              <a:t> </a:t>
            </a:r>
            <a:r>
              <a:rPr lang="ka-GE" sz="1400" b="1" dirty="0" err="1"/>
              <a:t>კონსლატინგი</a:t>
            </a:r>
            <a:r>
              <a:rPr lang="ka-GE" sz="1400" b="1" dirty="0"/>
              <a:t>”</a:t>
            </a:r>
            <a:endParaRPr lang="en-US" sz="1400" dirty="0"/>
          </a:p>
        </p:txBody>
      </p:sp>
      <p:sp>
        <p:nvSpPr>
          <p:cNvPr id="14" name="Rectangle 13"/>
          <p:cNvSpPr/>
          <p:nvPr/>
        </p:nvSpPr>
        <p:spPr>
          <a:xfrm>
            <a:off x="1655828" y="4823985"/>
            <a:ext cx="2950326" cy="587853"/>
          </a:xfrm>
          <a:prstGeom prst="rect">
            <a:avLst/>
          </a:prstGeom>
        </p:spPr>
        <p:txBody>
          <a:bodyPr wrap="square">
            <a:spAutoFit/>
          </a:bodyPr>
          <a:lstStyle/>
          <a:p>
            <a:pPr algn="r">
              <a:lnSpc>
                <a:spcPct val="115000"/>
              </a:lnSpc>
            </a:pPr>
            <a:r>
              <a:rPr lang="ka-GE" sz="1400" b="1" dirty="0">
                <a:ea typeface="Calibri" panose="020F0502020204030204" pitchFamily="34" charset="0"/>
                <a:cs typeface="Times New Roman" panose="02020603050405020304" pitchFamily="18" charset="0"/>
              </a:rPr>
              <a:t>პროექტის განმახორციელებელი: </a:t>
            </a:r>
            <a:endParaRPr lang="en-US" sz="1400" dirty="0" smtClean="0">
              <a:effectLst/>
              <a:latin typeface="Sylfaen" panose="010A0502050306030303" pitchFamily="18" charset="0"/>
              <a:ea typeface="Calibri" panose="020F0502020204030204" pitchFamily="34" charset="0"/>
              <a:cs typeface="Times New Roman" panose="02020603050405020304" pitchFamily="18" charset="0"/>
            </a:endParaRPr>
          </a:p>
          <a:p>
            <a:pPr algn="r">
              <a:lnSpc>
                <a:spcPct val="115000"/>
              </a:lnSpc>
            </a:pPr>
            <a:r>
              <a:rPr lang="ka-GE" sz="1400" b="1" dirty="0">
                <a:ea typeface="Calibri" panose="020F0502020204030204" pitchFamily="34" charset="0"/>
                <a:cs typeface="Times New Roman" panose="02020603050405020304" pitchFamily="18" charset="0"/>
              </a:rPr>
              <a:t>სს „კავკასიის ქარის კომპანია“</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p:txBody>
      </p:sp>
      <p:pic>
        <p:nvPicPr>
          <p:cNvPr id="17" name="Picture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9426" y="5379519"/>
            <a:ext cx="1102881" cy="798061"/>
          </a:xfrm>
          <a:prstGeom prst="rect">
            <a:avLst/>
          </a:prstGeom>
          <a:noFill/>
        </p:spPr>
      </p:pic>
      <p:sp>
        <p:nvSpPr>
          <p:cNvPr id="12" name="Title 1"/>
          <p:cNvSpPr txBox="1">
            <a:spLocks/>
          </p:cNvSpPr>
          <p:nvPr/>
        </p:nvSpPr>
        <p:spPr>
          <a:xfrm>
            <a:off x="3206949" y="6492068"/>
            <a:ext cx="5778101" cy="2693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1200"/>
              </a:spcBef>
              <a:spcAft>
                <a:spcPts val="1200"/>
              </a:spcAft>
            </a:pPr>
            <a:r>
              <a:rPr lang="ka-GE" sz="1600" b="1" cap="small" dirty="0" smtClean="0"/>
              <a:t>2020 წელი</a:t>
            </a:r>
            <a:r>
              <a:rPr lang="en-US" sz="1600" b="1" cap="small" dirty="0" smtClean="0"/>
              <a:t>, </a:t>
            </a:r>
            <a:r>
              <a:rPr lang="ka-GE" sz="1600" b="1" cap="small" dirty="0" smtClean="0"/>
              <a:t>აპრილი</a:t>
            </a:r>
            <a:endParaRPr lang="en-US" sz="2000" b="1" dirty="0"/>
          </a:p>
        </p:txBody>
      </p:sp>
      <p:pic>
        <p:nvPicPr>
          <p:cNvPr id="15" name="Picture 14" descr="GRPC CWC[713]"/>
          <p:cNvPicPr/>
          <p:nvPr/>
        </p:nvPicPr>
        <p:blipFill rotWithShape="1">
          <a:blip r:embed="rId3">
            <a:extLst>
              <a:ext uri="{28A0092B-C50C-407E-A947-70E740481C1C}">
                <a14:useLocalDpi xmlns:a14="http://schemas.microsoft.com/office/drawing/2010/main" val="0"/>
              </a:ext>
            </a:extLst>
          </a:blip>
          <a:srcRect t="12816" b="27625"/>
          <a:stretch/>
        </p:blipFill>
        <p:spPr bwMode="auto">
          <a:xfrm>
            <a:off x="2762114" y="5449983"/>
            <a:ext cx="1844040" cy="776379"/>
          </a:xfrm>
          <a:prstGeom prst="rect">
            <a:avLst/>
          </a:prstGeom>
          <a:noFill/>
          <a:ln>
            <a:noFill/>
          </a:ln>
        </p:spPr>
      </p:pic>
      <p:pic>
        <p:nvPicPr>
          <p:cNvPr id="16" name="Picture 15" descr="https://www.greenprophet.com/wp-content/uploads/2012/06/wind-renewable-lebanon1.jpg"/>
          <p:cNvPicPr/>
          <p:nvPr/>
        </p:nvPicPr>
        <p:blipFill>
          <a:blip r:embed="rId4">
            <a:extLst>
              <a:ext uri="{28A0092B-C50C-407E-A947-70E740481C1C}">
                <a14:useLocalDpi xmlns:a14="http://schemas.microsoft.com/office/drawing/2010/main" val="0"/>
              </a:ext>
            </a:extLst>
          </a:blip>
          <a:srcRect/>
          <a:stretch>
            <a:fillRect/>
          </a:stretch>
        </p:blipFill>
        <p:spPr bwMode="auto">
          <a:xfrm>
            <a:off x="264916" y="389467"/>
            <a:ext cx="5760720" cy="2194560"/>
          </a:xfrm>
          <a:prstGeom prst="rect">
            <a:avLst/>
          </a:prstGeom>
          <a:noFill/>
          <a:ln>
            <a:noFill/>
          </a:ln>
        </p:spPr>
      </p:pic>
      <p:pic>
        <p:nvPicPr>
          <p:cNvPr id="18" name="Picture 1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18163"/>
            <a:ext cx="5279390" cy="2651760"/>
          </a:xfrm>
          <a:prstGeom prst="rect">
            <a:avLst/>
          </a:prstGeom>
          <a:noFill/>
          <a:ln w="9525">
            <a:noFill/>
            <a:miter lim="800000"/>
            <a:headEnd/>
            <a:tailEnd/>
          </a:ln>
        </p:spPr>
      </p:pic>
    </p:spTree>
    <p:extLst>
      <p:ext uri="{BB962C8B-B14F-4D97-AF65-F5344CB8AC3E}">
        <p14:creationId xmlns:p14="http://schemas.microsoft.com/office/powerpoint/2010/main" val="2326652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252" y="240539"/>
            <a:ext cx="10515600" cy="807212"/>
          </a:xfrm>
        </p:spPr>
        <p:txBody>
          <a:bodyPr>
            <a:noAutofit/>
          </a:bodyPr>
          <a:lstStyle/>
          <a:p>
            <a:pPr lvl="0" algn="ctr">
              <a:lnSpc>
                <a:spcPct val="100000"/>
              </a:lnSpc>
            </a:pPr>
            <a:r>
              <a:rPr lang="ka-GE" sz="3200" b="1" dirty="0" smtClean="0">
                <a:solidFill>
                  <a:srgbClr val="666699"/>
                </a:solidFill>
              </a:rPr>
              <a:t>ტურბინების </a:t>
            </a:r>
            <a:r>
              <a:rPr lang="ka-GE" sz="3200" b="1" dirty="0">
                <a:solidFill>
                  <a:srgbClr val="666699"/>
                </a:solidFill>
              </a:rPr>
              <a:t>განთავსების </a:t>
            </a:r>
            <a:r>
              <a:rPr lang="ka-GE" sz="3200" b="1" dirty="0" smtClean="0">
                <a:solidFill>
                  <a:srgbClr val="666699"/>
                </a:solidFill>
              </a:rPr>
              <a:t>უბნების შერჩევა</a:t>
            </a:r>
            <a:endParaRPr lang="en-US" sz="3200" dirty="0"/>
          </a:p>
        </p:txBody>
      </p:sp>
      <p:sp>
        <p:nvSpPr>
          <p:cNvPr id="3" name="Content Placeholder 2"/>
          <p:cNvSpPr>
            <a:spLocks noGrp="1"/>
          </p:cNvSpPr>
          <p:nvPr>
            <p:ph idx="1"/>
          </p:nvPr>
        </p:nvSpPr>
        <p:spPr>
          <a:xfrm>
            <a:off x="650551" y="1219200"/>
            <a:ext cx="11109648" cy="5129212"/>
          </a:xfrm>
        </p:spPr>
        <p:txBody>
          <a:bodyPr>
            <a:normAutofit/>
          </a:bodyPr>
          <a:lstStyle/>
          <a:p>
            <a:pPr marL="0" indent="0">
              <a:lnSpc>
                <a:spcPct val="120000"/>
              </a:lnSpc>
              <a:spcBef>
                <a:spcPts val="1200"/>
              </a:spcBef>
              <a:buNone/>
            </a:pPr>
            <a:r>
              <a:rPr lang="ka-GE" sz="3000" b="1" dirty="0" smtClean="0"/>
              <a:t>კრიტერიუმები:</a:t>
            </a:r>
          </a:p>
          <a:p>
            <a:pPr marL="179388" indent="-179388">
              <a:lnSpc>
                <a:spcPct val="120000"/>
              </a:lnSpc>
              <a:spcBef>
                <a:spcPts val="600"/>
              </a:spcBef>
              <a:spcAft>
                <a:spcPts val="600"/>
              </a:spcAft>
            </a:pPr>
            <a:r>
              <a:rPr lang="ka-GE" sz="1900" dirty="0" smtClean="0"/>
              <a:t>ქარის მახასიათებლები - ქარიანი დღეების რაოდენობა, ქარის სიჩქარის განაწილება, ტურბულენტობა</a:t>
            </a:r>
            <a:endParaRPr lang="en-US" sz="1900" dirty="0" smtClean="0"/>
          </a:p>
          <a:p>
            <a:pPr marL="179388" indent="-179388">
              <a:lnSpc>
                <a:spcPct val="120000"/>
              </a:lnSpc>
              <a:spcBef>
                <a:spcPts val="600"/>
              </a:spcBef>
              <a:spcAft>
                <a:spcPts val="600"/>
              </a:spcAft>
            </a:pPr>
            <a:r>
              <a:rPr lang="ka-GE" sz="1900" dirty="0" smtClean="0"/>
              <a:t>საშიში გეოლოგიური პროცესების (მეწყერი, დახრამვა, წყალდიდობა, და ა.შ.) რისკები</a:t>
            </a:r>
            <a:endParaRPr lang="en-US" sz="1900" dirty="0" smtClean="0"/>
          </a:p>
          <a:p>
            <a:pPr marL="179388" indent="-179388">
              <a:lnSpc>
                <a:spcPct val="120000"/>
              </a:lnSpc>
              <a:spcBef>
                <a:spcPts val="600"/>
              </a:spcBef>
              <a:spcAft>
                <a:spcPts val="600"/>
              </a:spcAft>
            </a:pPr>
            <a:r>
              <a:rPr lang="ka-GE" sz="1900" dirty="0" smtClean="0"/>
              <a:t>დაცილება საცხოვრებელი ტერიტორიებიდან</a:t>
            </a:r>
          </a:p>
          <a:p>
            <a:pPr marL="179388" indent="-179388">
              <a:lnSpc>
                <a:spcPct val="120000"/>
              </a:lnSpc>
              <a:spcBef>
                <a:spcPts val="600"/>
              </a:spcBef>
              <a:spcAft>
                <a:spcPts val="600"/>
              </a:spcAft>
            </a:pPr>
            <a:r>
              <a:rPr lang="ka-GE" sz="1900" dirty="0" smtClean="0"/>
              <a:t>დაცული </a:t>
            </a:r>
            <a:r>
              <a:rPr lang="ka-GE" sz="1900" dirty="0"/>
              <a:t>ტერიტორიების და სხვა </a:t>
            </a:r>
            <a:r>
              <a:rPr lang="ka-GE" sz="1900" dirty="0" smtClean="0"/>
              <a:t>შეზღუდვების არსებობა</a:t>
            </a:r>
          </a:p>
          <a:p>
            <a:pPr marL="179388" indent="-179388">
              <a:lnSpc>
                <a:spcPct val="120000"/>
              </a:lnSpc>
              <a:spcBef>
                <a:spcPts val="600"/>
              </a:spcBef>
              <a:spcAft>
                <a:spcPts val="600"/>
              </a:spcAft>
            </a:pPr>
            <a:r>
              <a:rPr lang="ka-GE" sz="1900" dirty="0" smtClean="0"/>
              <a:t>ზემოქმედება მცენარეულობაზე და ცხოველებზე</a:t>
            </a:r>
          </a:p>
          <a:p>
            <a:pPr marL="179388" indent="-179388">
              <a:lnSpc>
                <a:spcPct val="120000"/>
              </a:lnSpc>
              <a:spcBef>
                <a:spcPts val="600"/>
              </a:spcBef>
              <a:spcAft>
                <a:spcPts val="600"/>
              </a:spcAft>
            </a:pPr>
            <a:r>
              <a:rPr lang="ka-GE" sz="1900" dirty="0" smtClean="0"/>
              <a:t>მოსაწყობი გზების სიგრძის მინიმუმამდე შემცირება</a:t>
            </a:r>
          </a:p>
          <a:p>
            <a:pPr marL="179388" indent="-179388">
              <a:lnSpc>
                <a:spcPct val="120000"/>
              </a:lnSpc>
              <a:spcBef>
                <a:spcPts val="600"/>
              </a:spcBef>
              <a:spcAft>
                <a:spcPts val="600"/>
              </a:spcAft>
            </a:pPr>
            <a:r>
              <a:rPr lang="ka-GE" sz="1900" dirty="0" smtClean="0"/>
              <a:t>ხე-ტყის ჭრის მინიმუმამდე შემცირება</a:t>
            </a:r>
          </a:p>
          <a:p>
            <a:pPr marL="179388" indent="-179388">
              <a:lnSpc>
                <a:spcPct val="120000"/>
              </a:lnSpc>
              <a:spcBef>
                <a:spcPts val="600"/>
              </a:spcBef>
              <a:spcAft>
                <a:spcPts val="600"/>
              </a:spcAft>
            </a:pPr>
            <a:r>
              <a:rPr lang="ka-GE" sz="1900" dirty="0" smtClean="0"/>
              <a:t>კერძო ნაკვეთებზე, მათ შორის დამუშავებულ მიწებზე ზემოქმედების მინიმუმამდე შემცირება</a:t>
            </a:r>
          </a:p>
          <a:p>
            <a:pPr marL="179388" indent="-179388">
              <a:lnSpc>
                <a:spcPct val="120000"/>
              </a:lnSpc>
              <a:spcBef>
                <a:spcPts val="600"/>
              </a:spcBef>
            </a:pPr>
            <a:endParaRPr lang="ka-GE" sz="3200" dirty="0"/>
          </a:p>
          <a:p>
            <a:pPr marL="179388" indent="-179388">
              <a:spcBef>
                <a:spcPts val="600"/>
              </a:spcBef>
              <a:spcAft>
                <a:spcPts val="1200"/>
              </a:spcAft>
            </a:pPr>
            <a:endParaRPr lang="ka-GE" sz="3200" dirty="0"/>
          </a:p>
          <a:p>
            <a:pPr>
              <a:buFont typeface="Wingdings" panose="05000000000000000000" pitchFamily="2" charset="2"/>
              <a:buChar char="Ø"/>
            </a:pPr>
            <a:endParaRPr lang="en-US" sz="3200" b="1" dirty="0"/>
          </a:p>
          <a:p>
            <a:pPr>
              <a:buFont typeface="Wingdings" panose="05000000000000000000" pitchFamily="2" charset="2"/>
              <a:buChar char="Ø"/>
            </a:pPr>
            <a:endParaRPr lang="ka-GE" sz="2900" b="1" dirty="0" smtClean="0"/>
          </a:p>
          <a:p>
            <a:pPr>
              <a:buFont typeface="Wingdings" panose="05000000000000000000" pitchFamily="2" charset="2"/>
              <a:buChar char="Ø"/>
            </a:pPr>
            <a:endParaRPr lang="ka-GE" b="1" dirty="0" smtClean="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7" name="Picture 6"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spTree>
    <p:extLst>
      <p:ext uri="{BB962C8B-B14F-4D97-AF65-F5344CB8AC3E}">
        <p14:creationId xmlns:p14="http://schemas.microsoft.com/office/powerpoint/2010/main" val="3487839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133350"/>
            <a:ext cx="10515600" cy="685800"/>
          </a:xfrm>
        </p:spPr>
        <p:txBody>
          <a:bodyPr>
            <a:noAutofit/>
          </a:bodyPr>
          <a:lstStyle/>
          <a:p>
            <a:pPr lvl="0" algn="ctr">
              <a:lnSpc>
                <a:spcPct val="100000"/>
              </a:lnSpc>
            </a:pPr>
            <a:r>
              <a:rPr lang="ka-GE" sz="3200" b="1" dirty="0" smtClean="0">
                <a:solidFill>
                  <a:srgbClr val="666699"/>
                </a:solidFill>
              </a:rPr>
              <a:t>ტურბინების განთავსების ალტერნატიული უბნები</a:t>
            </a:r>
            <a:endParaRPr lang="en-US" sz="3200"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9" name="Picture 8"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grpSp>
        <p:nvGrpSpPr>
          <p:cNvPr id="10" name="Group 9"/>
          <p:cNvGrpSpPr>
            <a:grpSpLocks/>
          </p:cNvGrpSpPr>
          <p:nvPr/>
        </p:nvGrpSpPr>
        <p:grpSpPr>
          <a:xfrm>
            <a:off x="580292" y="1081454"/>
            <a:ext cx="11113477" cy="5082277"/>
            <a:chOff x="0" y="0"/>
            <a:chExt cx="13112714" cy="5873206"/>
          </a:xfrm>
        </p:grpSpPr>
        <p:grpSp>
          <p:nvGrpSpPr>
            <p:cNvPr id="11" name="Group 10"/>
            <p:cNvGrpSpPr/>
            <p:nvPr/>
          </p:nvGrpSpPr>
          <p:grpSpPr>
            <a:xfrm>
              <a:off x="0" y="0"/>
              <a:ext cx="13112714" cy="5873206"/>
              <a:chOff x="0" y="0"/>
              <a:chExt cx="13112714" cy="5873206"/>
            </a:xfrm>
          </p:grpSpPr>
          <p:grpSp>
            <p:nvGrpSpPr>
              <p:cNvPr id="13" name="Group 12"/>
              <p:cNvGrpSpPr/>
              <p:nvPr/>
            </p:nvGrpSpPr>
            <p:grpSpPr>
              <a:xfrm>
                <a:off x="0" y="0"/>
                <a:ext cx="13112714" cy="5873206"/>
                <a:chOff x="0" y="0"/>
                <a:chExt cx="13112714" cy="5873206"/>
              </a:xfrm>
            </p:grpSpPr>
            <p:grpSp>
              <p:nvGrpSpPr>
                <p:cNvPr id="15" name="Group 14"/>
                <p:cNvGrpSpPr/>
                <p:nvPr/>
              </p:nvGrpSpPr>
              <p:grpSpPr>
                <a:xfrm>
                  <a:off x="0" y="0"/>
                  <a:ext cx="13112714" cy="5873206"/>
                  <a:chOff x="0" y="0"/>
                  <a:chExt cx="13112714" cy="5873206"/>
                </a:xfrm>
              </p:grpSpPr>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0782"/>
                    <a:ext cx="13112714" cy="5852424"/>
                  </a:xfrm>
                  <a:prstGeom prst="rect">
                    <a:avLst/>
                  </a:prstGeom>
                </p:spPr>
              </p:pic>
              <p:sp>
                <p:nvSpPr>
                  <p:cNvPr id="22" name="Rectangle 21"/>
                  <p:cNvSpPr/>
                  <p:nvPr/>
                </p:nvSpPr>
                <p:spPr>
                  <a:xfrm>
                    <a:off x="1" y="16812"/>
                    <a:ext cx="1969727" cy="174781"/>
                  </a:xfrm>
                  <a:prstGeom prst="rect">
                    <a:avLst/>
                  </a:prstGeom>
                  <a:solidFill>
                    <a:sysClr val="window" lastClr="FFFFFF">
                      <a:lumMod val="85000"/>
                    </a:sysClr>
                  </a:solidFill>
                  <a:ln w="12700" cap="flat" cmpd="sng" algn="ctr">
                    <a:noFill/>
                    <a:prstDash val="solid"/>
                    <a:miter lim="800000"/>
                  </a:ln>
                  <a:effectLst/>
                </p:spPr>
                <p:txBody>
                  <a:bodyPr rtlCol="0" anchor="ctr"/>
                  <a:lstStyle/>
                  <a:p>
                    <a:endParaRPr lang="en-US"/>
                  </a:p>
                </p:txBody>
              </p:sp>
              <p:sp>
                <p:nvSpPr>
                  <p:cNvPr id="23" name="TextBox 3"/>
                  <p:cNvSpPr txBox="1"/>
                  <p:nvPr/>
                </p:nvSpPr>
                <p:spPr>
                  <a:xfrm>
                    <a:off x="40958" y="0"/>
                    <a:ext cx="637541" cy="245121"/>
                  </a:xfrm>
                  <a:prstGeom prst="rect">
                    <a:avLst/>
                  </a:prstGeom>
                  <a:noFill/>
                </p:spPr>
                <p:txBody>
                  <a:bodyPr wrap="none" rtlCol="0">
                    <a:spAutoFit/>
                  </a:bodyPr>
                  <a:lstStyle/>
                  <a:p>
                    <a:pPr marL="0" marR="0">
                      <a:lnSpc>
                        <a:spcPct val="115000"/>
                      </a:lnSpc>
                      <a:spcBef>
                        <a:spcPts val="0"/>
                      </a:spcBef>
                      <a:spcAft>
                        <a:spcPts val="0"/>
                      </a:spcAft>
                    </a:pPr>
                    <a:r>
                      <a:rPr lang="ka-GE" sz="800" b="1" kern="1200">
                        <a:solidFill>
                          <a:srgbClr val="000000"/>
                        </a:solidFill>
                        <a:effectLst/>
                        <a:latin typeface="Sylfaen" panose="010A0502050306030303" pitchFamily="18" charset="0"/>
                        <a:ea typeface="Times New Roman" panose="02020603050405020304" pitchFamily="18" charset="0"/>
                      </a:rPr>
                      <a:t>ლეგენდა</a:t>
                    </a:r>
                    <a:r>
                      <a:rPr lang="ka-GE" sz="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pic>
                <p:nvPicPr>
                  <p:cNvPr id="24" name="Picture 2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191593"/>
                    <a:ext cx="1969727" cy="2638314"/>
                  </a:xfrm>
                  <a:prstGeom prst="rect">
                    <a:avLst/>
                  </a:prstGeom>
                </p:spPr>
              </p:pic>
              <p:sp>
                <p:nvSpPr>
                  <p:cNvPr id="25" name="Rectangle 24"/>
                  <p:cNvSpPr/>
                  <p:nvPr/>
                </p:nvSpPr>
                <p:spPr>
                  <a:xfrm>
                    <a:off x="457557" y="215442"/>
                    <a:ext cx="1512171" cy="2614465"/>
                  </a:xfrm>
                  <a:prstGeom prst="rect">
                    <a:avLst/>
                  </a:prstGeom>
                  <a:solidFill>
                    <a:sysClr val="window" lastClr="FFFFFF"/>
                  </a:solidFill>
                  <a:ln w="12700" cap="flat" cmpd="sng" algn="ctr">
                    <a:noFill/>
                    <a:prstDash val="solid"/>
                    <a:miter lim="800000"/>
                  </a:ln>
                  <a:effectLst/>
                </p:spPr>
                <p:txBody>
                  <a:bodyPr rtlCol="0" anchor="ctr"/>
                  <a:lstStyle/>
                  <a:p>
                    <a:endParaRPr lang="en-US"/>
                  </a:p>
                </p:txBody>
              </p:sp>
              <p:sp>
                <p:nvSpPr>
                  <p:cNvPr id="26" name="TextBox 6"/>
                  <p:cNvSpPr txBox="1"/>
                  <p:nvPr/>
                </p:nvSpPr>
                <p:spPr>
                  <a:xfrm>
                    <a:off x="347048" y="196883"/>
                    <a:ext cx="1556385" cy="360680"/>
                  </a:xfrm>
                  <a:prstGeom prst="rect">
                    <a:avLst/>
                  </a:prstGeom>
                  <a:solidFill>
                    <a:sysClr val="window" lastClr="FFFFFF"/>
                  </a:solidFill>
                </p:spPr>
                <p:txBody>
                  <a:bodyPr wrap="square" rtlCol="0">
                    <a:spAutoFit/>
                  </a:bodyPr>
                  <a:lstStyle/>
                  <a:p>
                    <a:pPr marL="0" marR="0">
                      <a:lnSpc>
                        <a:spcPct val="115000"/>
                      </a:lnSpc>
                      <a:spcBef>
                        <a:spcPts val="0"/>
                      </a:spcBef>
                      <a:spcAft>
                        <a:spcPts val="0"/>
                      </a:spcAft>
                    </a:pPr>
                    <a:r>
                      <a:rPr lang="ka-GE" sz="700" kern="1200">
                        <a:solidFill>
                          <a:srgbClr val="000000"/>
                        </a:solidFill>
                        <a:effectLst/>
                        <a:latin typeface="Sylfaen" panose="010A0502050306030303" pitchFamily="18" charset="0"/>
                        <a:ea typeface="Times New Roman" panose="02020603050405020304" pitchFamily="18" charset="0"/>
                      </a:rPr>
                      <a:t>ქარის</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ტურბინა</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ka-GE" sz="700" kern="1200">
                        <a:solidFill>
                          <a:srgbClr val="000000"/>
                        </a:solidFill>
                        <a:effectLst/>
                        <a:latin typeface="Sylfaen" panose="010A0502050306030303" pitchFamily="18" charset="0"/>
                        <a:ea typeface="Times New Roman" panose="02020603050405020304" pitchFamily="18" charset="0"/>
                      </a:rPr>
                      <a:t>გენერატორები</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200</a:t>
                    </a:r>
                    <a:r>
                      <a:rPr lang="en-US"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a:t>
                    </a:r>
                    <a:r>
                      <a:rPr lang="ka-GE" sz="700" kern="1200">
                        <a:solidFill>
                          <a:srgbClr val="000000"/>
                        </a:solidFill>
                        <a:effectLst/>
                        <a:latin typeface="Sylfaen" panose="010A0502050306030303" pitchFamily="18" charset="0"/>
                        <a:ea typeface="Times New Roman" panose="02020603050405020304" pitchFamily="18" charset="0"/>
                      </a:rPr>
                      <a:t>მ</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ბუფერული</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ზონით</a:t>
                    </a:r>
                    <a:endParaRPr lang="en-US" sz="1200">
                      <a:effectLst/>
                      <a:latin typeface="Times New Roman" panose="02020603050405020304" pitchFamily="18" charset="0"/>
                      <a:ea typeface="Times New Roman" panose="02020603050405020304" pitchFamily="18" charset="0"/>
                    </a:endParaRPr>
                  </a:p>
                </p:txBody>
              </p:sp>
              <p:sp>
                <p:nvSpPr>
                  <p:cNvPr id="27" name="TextBox 7"/>
                  <p:cNvSpPr txBox="1"/>
                  <p:nvPr/>
                </p:nvSpPr>
                <p:spPr>
                  <a:xfrm>
                    <a:off x="332248" y="492743"/>
                    <a:ext cx="1725930" cy="226059"/>
                  </a:xfrm>
                  <a:prstGeom prst="rect">
                    <a:avLst/>
                  </a:prstGeom>
                  <a:noFill/>
                </p:spPr>
                <p:txBody>
                  <a:bodyPr wrap="square" rtlCol="0">
                    <a:spAutoFit/>
                  </a:bodyPr>
                  <a:lstStyle/>
                  <a:p>
                    <a:pPr marL="0" marR="0">
                      <a:lnSpc>
                        <a:spcPct val="115000"/>
                      </a:lnSpc>
                      <a:spcBef>
                        <a:spcPts val="0"/>
                      </a:spcBef>
                      <a:spcAft>
                        <a:spcPts val="0"/>
                      </a:spcAft>
                    </a:pPr>
                    <a:r>
                      <a:rPr lang="ka-GE" sz="700" kern="1200">
                        <a:solidFill>
                          <a:srgbClr val="000000"/>
                        </a:solidFill>
                        <a:effectLst/>
                        <a:latin typeface="Sylfaen" panose="010A0502050306030303" pitchFamily="18" charset="0"/>
                        <a:ea typeface="Times New Roman" panose="02020603050405020304" pitchFamily="18" charset="0"/>
                      </a:rPr>
                      <a:t>მისასვლელი</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გზა</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ბუფერული</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ზონით</a:t>
                    </a:r>
                    <a:endParaRPr lang="en-US" sz="1200">
                      <a:effectLst/>
                      <a:latin typeface="Times New Roman" panose="02020603050405020304" pitchFamily="18" charset="0"/>
                      <a:ea typeface="Times New Roman" panose="02020603050405020304" pitchFamily="18" charset="0"/>
                    </a:endParaRPr>
                  </a:p>
                </p:txBody>
              </p:sp>
              <p:sp>
                <p:nvSpPr>
                  <p:cNvPr id="28" name="TextBox 8"/>
                  <p:cNvSpPr txBox="1"/>
                  <p:nvPr/>
                </p:nvSpPr>
                <p:spPr>
                  <a:xfrm>
                    <a:off x="364731" y="700807"/>
                    <a:ext cx="1725930" cy="360680"/>
                  </a:xfrm>
                  <a:prstGeom prst="rect">
                    <a:avLst/>
                  </a:prstGeom>
                  <a:noFill/>
                </p:spPr>
                <p:txBody>
                  <a:bodyPr wrap="square" rtlCol="0">
                    <a:spAutoFit/>
                  </a:bodyPr>
                  <a:lstStyle/>
                  <a:p>
                    <a:pPr marL="0" marR="0">
                      <a:lnSpc>
                        <a:spcPct val="115000"/>
                      </a:lnSpc>
                      <a:spcBef>
                        <a:spcPts val="0"/>
                      </a:spcBef>
                      <a:spcAft>
                        <a:spcPts val="0"/>
                      </a:spcAft>
                    </a:pPr>
                    <a:r>
                      <a:rPr lang="ka-GE" sz="700" kern="1200">
                        <a:solidFill>
                          <a:srgbClr val="000000"/>
                        </a:solidFill>
                        <a:effectLst/>
                        <a:latin typeface="Sylfaen" panose="010A0502050306030303" pitchFamily="18" charset="0"/>
                        <a:ea typeface="Times New Roman" panose="02020603050405020304" pitchFamily="18" charset="0"/>
                      </a:rPr>
                      <a:t>ტურბინა</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გენერატორის</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საძირკველი</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და</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ამწეს</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განსათავსებელი</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ადგილი</a:t>
                    </a:r>
                    <a:endParaRPr lang="en-US" sz="1200">
                      <a:effectLst/>
                      <a:latin typeface="Times New Roman" panose="02020603050405020304" pitchFamily="18" charset="0"/>
                      <a:ea typeface="Times New Roman" panose="02020603050405020304" pitchFamily="18" charset="0"/>
                    </a:endParaRPr>
                  </a:p>
                </p:txBody>
              </p:sp>
              <p:sp>
                <p:nvSpPr>
                  <p:cNvPr id="29" name="TextBox 9"/>
                  <p:cNvSpPr txBox="1"/>
                  <p:nvPr/>
                </p:nvSpPr>
                <p:spPr>
                  <a:xfrm>
                    <a:off x="364730" y="923876"/>
                    <a:ext cx="1725930" cy="226059"/>
                  </a:xfrm>
                  <a:prstGeom prst="rect">
                    <a:avLst/>
                  </a:prstGeom>
                  <a:noFill/>
                </p:spPr>
                <p:txBody>
                  <a:bodyPr wrap="square" rtlCol="0">
                    <a:spAutoFit/>
                  </a:bodyPr>
                  <a:lstStyle/>
                  <a:p>
                    <a:pPr marL="0" marR="0">
                      <a:lnSpc>
                        <a:spcPct val="115000"/>
                      </a:lnSpc>
                      <a:spcBef>
                        <a:spcPts val="0"/>
                      </a:spcBef>
                      <a:spcAft>
                        <a:spcPts val="0"/>
                      </a:spcAft>
                    </a:pPr>
                    <a:r>
                      <a:rPr lang="en-US"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 </a:t>
                    </a:r>
                    <a:r>
                      <a:rPr lang="ka-GE" sz="700" kern="1200">
                        <a:solidFill>
                          <a:srgbClr val="000000"/>
                        </a:solidFill>
                        <a:effectLst/>
                        <a:latin typeface="Sylfaen" panose="010A0502050306030303" pitchFamily="18" charset="0"/>
                        <a:ea typeface="Times New Roman" panose="02020603050405020304" pitchFamily="18" charset="0"/>
                      </a:rPr>
                      <a:t>კვ</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გადამცემი</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ხაზი</a:t>
                    </a:r>
                    <a:endParaRPr lang="en-US" sz="1200">
                      <a:effectLst/>
                      <a:latin typeface="Times New Roman" panose="02020603050405020304" pitchFamily="18" charset="0"/>
                      <a:ea typeface="Times New Roman" panose="02020603050405020304" pitchFamily="18" charset="0"/>
                    </a:endParaRPr>
                  </a:p>
                </p:txBody>
              </p:sp>
              <p:sp>
                <p:nvSpPr>
                  <p:cNvPr id="30" name="TextBox 10"/>
                  <p:cNvSpPr txBox="1"/>
                  <p:nvPr/>
                </p:nvSpPr>
                <p:spPr>
                  <a:xfrm>
                    <a:off x="394709" y="1165877"/>
                    <a:ext cx="1725295" cy="226059"/>
                  </a:xfrm>
                  <a:prstGeom prst="rect">
                    <a:avLst/>
                  </a:prstGeom>
                  <a:noFill/>
                </p:spPr>
                <p:txBody>
                  <a:bodyPr wrap="square" rtlCol="0">
                    <a:spAutoFit/>
                  </a:bodyPr>
                  <a:lstStyle/>
                  <a:p>
                    <a:pPr marL="0" marR="0">
                      <a:lnSpc>
                        <a:spcPct val="115000"/>
                      </a:lnSpc>
                      <a:spcBef>
                        <a:spcPts val="0"/>
                      </a:spcBef>
                      <a:spcAft>
                        <a:spcPts val="0"/>
                      </a:spcAft>
                    </a:pPr>
                    <a:r>
                      <a:rPr lang="ka-GE" sz="700" kern="1200">
                        <a:solidFill>
                          <a:srgbClr val="000000"/>
                        </a:solidFill>
                        <a:effectLst/>
                        <a:latin typeface="Sylfaen" panose="010A0502050306030303" pitchFamily="18" charset="0"/>
                        <a:ea typeface="Times New Roman" panose="02020603050405020304" pitchFamily="18" charset="0"/>
                      </a:rPr>
                      <a:t>სანაყარო</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ზონა</a:t>
                    </a:r>
                    <a:endParaRPr lang="en-US" sz="1200">
                      <a:effectLst/>
                      <a:latin typeface="Times New Roman" panose="02020603050405020304" pitchFamily="18" charset="0"/>
                      <a:ea typeface="Times New Roman" panose="02020603050405020304" pitchFamily="18" charset="0"/>
                    </a:endParaRPr>
                  </a:p>
                </p:txBody>
              </p:sp>
              <p:sp>
                <p:nvSpPr>
                  <p:cNvPr id="31" name="TextBox 11"/>
                  <p:cNvSpPr txBox="1"/>
                  <p:nvPr/>
                </p:nvSpPr>
                <p:spPr>
                  <a:xfrm>
                    <a:off x="377582" y="1473118"/>
                    <a:ext cx="1725295" cy="226059"/>
                  </a:xfrm>
                  <a:prstGeom prst="rect">
                    <a:avLst/>
                  </a:prstGeom>
                  <a:noFill/>
                </p:spPr>
                <p:txBody>
                  <a:bodyPr wrap="square" rtlCol="0">
                    <a:spAutoFit/>
                  </a:bodyPr>
                  <a:lstStyle/>
                  <a:p>
                    <a:pPr marL="0" marR="0">
                      <a:lnSpc>
                        <a:spcPct val="115000"/>
                      </a:lnSpc>
                      <a:spcBef>
                        <a:spcPts val="0"/>
                      </a:spcBef>
                      <a:spcAft>
                        <a:spcPts val="0"/>
                      </a:spcAft>
                    </a:pPr>
                    <a:r>
                      <a:rPr lang="ka-GE" sz="700" kern="1200">
                        <a:solidFill>
                          <a:srgbClr val="000000"/>
                        </a:solidFill>
                        <a:effectLst/>
                        <a:latin typeface="Sylfaen" panose="010A0502050306030303" pitchFamily="18" charset="0"/>
                        <a:ea typeface="Times New Roman" panose="02020603050405020304" pitchFamily="18" charset="0"/>
                      </a:rPr>
                      <a:t>ქარის</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საზომი</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ანძები</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არსებული</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32" name="TextBox 12"/>
                  <p:cNvSpPr txBox="1"/>
                  <p:nvPr/>
                </p:nvSpPr>
                <p:spPr>
                  <a:xfrm>
                    <a:off x="377582" y="1680336"/>
                    <a:ext cx="1725295" cy="226059"/>
                  </a:xfrm>
                  <a:prstGeom prst="rect">
                    <a:avLst/>
                  </a:prstGeom>
                  <a:noFill/>
                </p:spPr>
                <p:txBody>
                  <a:bodyPr wrap="square" rtlCol="0">
                    <a:spAutoFit/>
                  </a:bodyPr>
                  <a:lstStyle/>
                  <a:p>
                    <a:pPr marL="0" marR="0">
                      <a:lnSpc>
                        <a:spcPct val="115000"/>
                      </a:lnSpc>
                      <a:spcBef>
                        <a:spcPts val="0"/>
                      </a:spcBef>
                      <a:spcAft>
                        <a:spcPts val="0"/>
                      </a:spcAft>
                    </a:pPr>
                    <a:r>
                      <a:rPr lang="ka-GE" sz="700" kern="1200">
                        <a:solidFill>
                          <a:srgbClr val="000000"/>
                        </a:solidFill>
                        <a:effectLst/>
                        <a:latin typeface="Sylfaen" panose="010A0502050306030303" pitchFamily="18" charset="0"/>
                        <a:ea typeface="Times New Roman" panose="02020603050405020304" pitchFamily="18" charset="0"/>
                      </a:rPr>
                      <a:t>ქვესადგური</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და</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ოფისი</a:t>
                    </a:r>
                    <a:endParaRPr lang="en-US" sz="1200">
                      <a:effectLst/>
                      <a:latin typeface="Times New Roman" panose="02020603050405020304" pitchFamily="18" charset="0"/>
                      <a:ea typeface="Times New Roman" panose="02020603050405020304" pitchFamily="18" charset="0"/>
                    </a:endParaRPr>
                  </a:p>
                </p:txBody>
              </p:sp>
              <p:sp>
                <p:nvSpPr>
                  <p:cNvPr id="33" name="TextBox 13"/>
                  <p:cNvSpPr txBox="1"/>
                  <p:nvPr/>
                </p:nvSpPr>
                <p:spPr>
                  <a:xfrm>
                    <a:off x="394708" y="1936839"/>
                    <a:ext cx="1725295" cy="226059"/>
                  </a:xfrm>
                  <a:prstGeom prst="rect">
                    <a:avLst/>
                  </a:prstGeom>
                  <a:noFill/>
                </p:spPr>
                <p:txBody>
                  <a:bodyPr wrap="square" rtlCol="0">
                    <a:spAutoFit/>
                  </a:bodyPr>
                  <a:lstStyle/>
                  <a:p>
                    <a:pPr marL="0" marR="0">
                      <a:lnSpc>
                        <a:spcPct val="115000"/>
                      </a:lnSpc>
                      <a:spcBef>
                        <a:spcPts val="0"/>
                      </a:spcBef>
                      <a:spcAft>
                        <a:spcPts val="0"/>
                      </a:spcAft>
                    </a:pPr>
                    <a:r>
                      <a:rPr lang="ka-GE" sz="700" kern="1200">
                        <a:solidFill>
                          <a:srgbClr val="000000"/>
                        </a:solidFill>
                        <a:effectLst/>
                        <a:latin typeface="Sylfaen" panose="010A0502050306030303" pitchFamily="18" charset="0"/>
                        <a:ea typeface="Times New Roman" panose="02020603050405020304" pitchFamily="18" charset="0"/>
                      </a:rPr>
                      <a:t>სამშენებლო</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ბანაკი</a:t>
                    </a:r>
                    <a:endParaRPr lang="en-US" sz="1200">
                      <a:effectLst/>
                      <a:latin typeface="Times New Roman" panose="02020603050405020304" pitchFamily="18" charset="0"/>
                      <a:ea typeface="Times New Roman" panose="02020603050405020304" pitchFamily="18" charset="0"/>
                    </a:endParaRPr>
                  </a:p>
                </p:txBody>
              </p:sp>
              <p:sp>
                <p:nvSpPr>
                  <p:cNvPr id="34" name="TextBox 14"/>
                  <p:cNvSpPr txBox="1"/>
                  <p:nvPr/>
                </p:nvSpPr>
                <p:spPr>
                  <a:xfrm>
                    <a:off x="382021" y="2137513"/>
                    <a:ext cx="1725295" cy="226059"/>
                  </a:xfrm>
                  <a:prstGeom prst="rect">
                    <a:avLst/>
                  </a:prstGeom>
                  <a:noFill/>
                </p:spPr>
                <p:txBody>
                  <a:bodyPr wrap="square" rtlCol="0">
                    <a:spAutoFit/>
                  </a:bodyPr>
                  <a:lstStyle/>
                  <a:p>
                    <a:pPr marL="0" marR="0">
                      <a:lnSpc>
                        <a:spcPct val="115000"/>
                      </a:lnSpc>
                      <a:spcBef>
                        <a:spcPts val="0"/>
                      </a:spcBef>
                      <a:spcAft>
                        <a:spcPts val="0"/>
                      </a:spcAft>
                    </a:pPr>
                    <a:r>
                      <a:rPr lang="ka-GE" sz="700" kern="1200">
                        <a:solidFill>
                          <a:srgbClr val="000000"/>
                        </a:solidFill>
                        <a:effectLst/>
                        <a:latin typeface="Sylfaen" panose="010A0502050306030303" pitchFamily="18" charset="0"/>
                        <a:ea typeface="Times New Roman" panose="02020603050405020304" pitchFamily="18" charset="0"/>
                      </a:rPr>
                      <a:t>მისასვლელი</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გზა</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ka-GE" sz="700" kern="1200">
                        <a:solidFill>
                          <a:srgbClr val="000000"/>
                        </a:solidFill>
                        <a:effectLst/>
                        <a:latin typeface="Sylfaen" panose="010A0502050306030303" pitchFamily="18" charset="0"/>
                        <a:ea typeface="Times New Roman" panose="02020603050405020304" pitchFamily="18" charset="0"/>
                      </a:rPr>
                      <a:t>ალტერნატივა</a:t>
                    </a:r>
                    <a:r>
                      <a:rPr lang="en-US"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35" name="TextBox 15"/>
                  <p:cNvSpPr txBox="1"/>
                  <p:nvPr/>
                </p:nvSpPr>
                <p:spPr>
                  <a:xfrm>
                    <a:off x="364730" y="2418417"/>
                    <a:ext cx="1725930" cy="226059"/>
                  </a:xfrm>
                  <a:prstGeom prst="rect">
                    <a:avLst/>
                  </a:prstGeom>
                  <a:noFill/>
                </p:spPr>
                <p:txBody>
                  <a:bodyPr wrap="square" rtlCol="0">
                    <a:spAutoFit/>
                  </a:bodyPr>
                  <a:lstStyle/>
                  <a:p>
                    <a:pPr marL="0" marR="0">
                      <a:lnSpc>
                        <a:spcPct val="115000"/>
                      </a:lnSpc>
                      <a:spcBef>
                        <a:spcPts val="0"/>
                      </a:spcBef>
                      <a:spcAft>
                        <a:spcPts val="0"/>
                      </a:spcAft>
                    </a:pPr>
                    <a:r>
                      <a:rPr lang="ka-GE" sz="700" kern="1200">
                        <a:solidFill>
                          <a:srgbClr val="000000"/>
                        </a:solidFill>
                        <a:effectLst/>
                        <a:latin typeface="Sylfaen" panose="010A0502050306030303" pitchFamily="18" charset="0"/>
                        <a:ea typeface="Times New Roman" panose="02020603050405020304" pitchFamily="18" charset="0"/>
                      </a:rPr>
                      <a:t>მისასვლელი</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გზა</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36" name="TextBox 16"/>
                  <p:cNvSpPr txBox="1"/>
                  <p:nvPr/>
                </p:nvSpPr>
                <p:spPr>
                  <a:xfrm>
                    <a:off x="393343" y="2617086"/>
                    <a:ext cx="1725930" cy="226059"/>
                  </a:xfrm>
                  <a:prstGeom prst="rect">
                    <a:avLst/>
                  </a:prstGeom>
                  <a:noFill/>
                </p:spPr>
                <p:txBody>
                  <a:bodyPr wrap="square" rtlCol="0">
                    <a:spAutoFit/>
                  </a:bodyPr>
                  <a:lstStyle/>
                  <a:p>
                    <a:pPr marL="0" marR="0">
                      <a:lnSpc>
                        <a:spcPct val="115000"/>
                      </a:lnSpc>
                      <a:spcBef>
                        <a:spcPts val="0"/>
                      </a:spcBef>
                      <a:spcAft>
                        <a:spcPts val="0"/>
                      </a:spcAft>
                    </a:pPr>
                    <a:r>
                      <a:rPr lang="ka-GE" sz="700" kern="1200">
                        <a:solidFill>
                          <a:srgbClr val="000000"/>
                        </a:solidFill>
                        <a:effectLst/>
                        <a:latin typeface="Sylfaen" panose="010A0502050306030303" pitchFamily="18" charset="0"/>
                        <a:ea typeface="Times New Roman" panose="02020603050405020304" pitchFamily="18" charset="0"/>
                      </a:rPr>
                      <a:t>შიდა</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მიწისქვეშა</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გადამცები</a:t>
                    </a:r>
                    <a:r>
                      <a:rPr lang="ka-GE"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700" kern="1200">
                        <a:solidFill>
                          <a:srgbClr val="000000"/>
                        </a:solidFill>
                        <a:effectLst/>
                        <a:latin typeface="Sylfaen" panose="010A0502050306030303" pitchFamily="18" charset="0"/>
                        <a:ea typeface="Times New Roman" panose="02020603050405020304" pitchFamily="18" charset="0"/>
                      </a:rPr>
                      <a:t>კაბელი</a:t>
                    </a:r>
                    <a:endParaRPr lang="en-US" sz="1200">
                      <a:effectLst/>
                      <a:latin typeface="Times New Roman" panose="02020603050405020304" pitchFamily="18" charset="0"/>
                      <a:ea typeface="Times New Roman" panose="02020603050405020304" pitchFamily="18" charset="0"/>
                    </a:endParaRPr>
                  </a:p>
                </p:txBody>
              </p:sp>
              <p:pic>
                <p:nvPicPr>
                  <p:cNvPr id="37" name="Picture 3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23205" y="190965"/>
                    <a:ext cx="146523" cy="116030"/>
                  </a:xfrm>
                  <a:prstGeom prst="rect">
                    <a:avLst/>
                  </a:prstGeom>
                </p:spPr>
              </p:pic>
              <p:pic>
                <p:nvPicPr>
                  <p:cNvPr id="38" name="Picture 37"/>
                  <p:cNvPicPr preferRelativeResize="0">
                    <a:picLocks/>
                  </p:cNvPicPr>
                  <p:nvPr/>
                </p:nvPicPr>
                <p:blipFill rotWithShape="1">
                  <a:blip r:embed="rId7" cstate="email">
                    <a:extLst>
                      <a:ext uri="{28A0092B-C50C-407E-A947-70E740481C1C}">
                        <a14:useLocalDpi xmlns:a14="http://schemas.microsoft.com/office/drawing/2010/main"/>
                      </a:ext>
                    </a:extLst>
                  </a:blip>
                  <a:srcRect/>
                  <a:stretch/>
                </p:blipFill>
                <p:spPr>
                  <a:xfrm>
                    <a:off x="16819" y="993992"/>
                    <a:ext cx="330229" cy="115357"/>
                  </a:xfrm>
                  <a:prstGeom prst="rect">
                    <a:avLst/>
                  </a:prstGeom>
                </p:spPr>
              </p:pic>
              <p:grpSp>
                <p:nvGrpSpPr>
                  <p:cNvPr id="39" name="Group 38"/>
                  <p:cNvGrpSpPr/>
                  <p:nvPr/>
                </p:nvGrpSpPr>
                <p:grpSpPr>
                  <a:xfrm>
                    <a:off x="125093" y="1522675"/>
                    <a:ext cx="64805" cy="70718"/>
                    <a:chOff x="125093" y="1522675"/>
                    <a:chExt cx="2227964" cy="1799705"/>
                  </a:xfrm>
                </p:grpSpPr>
                <p:sp>
                  <p:nvSpPr>
                    <p:cNvPr id="48" name="Rectangle 47"/>
                    <p:cNvSpPr/>
                    <p:nvPr/>
                  </p:nvSpPr>
                  <p:spPr>
                    <a:xfrm>
                      <a:off x="133559" y="1522675"/>
                      <a:ext cx="2207029" cy="1791392"/>
                    </a:xfrm>
                    <a:prstGeom prst="rect">
                      <a:avLst/>
                    </a:prstGeom>
                    <a:solidFill>
                      <a:sysClr val="window" lastClr="FFFFFF"/>
                    </a:solidFill>
                    <a:ln w="19050" cap="flat" cmpd="sng" algn="ctr">
                      <a:solidFill>
                        <a:srgbClr val="FF0000"/>
                      </a:solidFill>
                      <a:prstDash val="solid"/>
                      <a:miter lim="800000"/>
                    </a:ln>
                    <a:effectLst/>
                  </p:spPr>
                  <p:txBody>
                    <a:bodyPr rtlCol="0" anchor="ctr"/>
                    <a:lstStyle/>
                    <a:p>
                      <a:endParaRPr lang="en-US"/>
                    </a:p>
                  </p:txBody>
                </p:sp>
                <p:cxnSp>
                  <p:nvCxnSpPr>
                    <p:cNvPr id="49" name="Straight Connector 48"/>
                    <p:cNvCxnSpPr/>
                    <p:nvPr/>
                  </p:nvCxnSpPr>
                  <p:spPr>
                    <a:xfrm>
                      <a:off x="133559" y="1522675"/>
                      <a:ext cx="2219498" cy="1799705"/>
                    </a:xfrm>
                    <a:prstGeom prst="line">
                      <a:avLst/>
                    </a:prstGeom>
                    <a:noFill/>
                    <a:ln w="19050" cap="flat" cmpd="sng" algn="ctr">
                      <a:solidFill>
                        <a:srgbClr val="FF0000"/>
                      </a:solidFill>
                      <a:prstDash val="solid"/>
                      <a:miter lim="800000"/>
                    </a:ln>
                    <a:effectLst/>
                  </p:spPr>
                </p:cxnSp>
                <p:cxnSp>
                  <p:nvCxnSpPr>
                    <p:cNvPr id="50" name="Straight Connector 49"/>
                    <p:cNvCxnSpPr/>
                    <p:nvPr/>
                  </p:nvCxnSpPr>
                  <p:spPr>
                    <a:xfrm flipV="1">
                      <a:off x="125093" y="1522675"/>
                      <a:ext cx="2215495" cy="1799705"/>
                    </a:xfrm>
                    <a:prstGeom prst="line">
                      <a:avLst/>
                    </a:prstGeom>
                    <a:noFill/>
                    <a:ln w="19050" cap="flat" cmpd="sng" algn="ctr">
                      <a:solidFill>
                        <a:srgbClr val="FF0000"/>
                      </a:solidFill>
                      <a:prstDash val="solid"/>
                      <a:miter lim="800000"/>
                    </a:ln>
                    <a:effectLst/>
                  </p:spPr>
                </p:cxnSp>
              </p:grpSp>
              <mc:AlternateContent xmlns:mc="http://schemas.openxmlformats.org/markup-compatibility/2006" xmlns:p14="http://schemas.microsoft.com/office/powerpoint/2010/main">
                <mc:Choice Requires="p14">
                  <p:contentPart p14:bwMode="auto" r:id="rId8">
                    <p14:nvContentPartPr>
                      <p14:cNvPr id="40" name="Ink 39"/>
                      <p14:cNvContentPartPr/>
                      <p14:nvPr/>
                    </p14:nvContentPartPr>
                    <p14:xfrm>
                      <a:off x="8884432" y="2483962"/>
                      <a:ext cx="3397746" cy="355680"/>
                    </p14:xfrm>
                  </p:contentPart>
                </mc:Choice>
                <mc:Fallback xmlns="">
                  <p:pic>
                    <p:nvPicPr>
                      <p:cNvPr id="40" name="Ink 39"/>
                      <p:cNvPicPr/>
                      <p:nvPr/>
                    </p:nvPicPr>
                    <p:blipFill>
                      <a:blip r:embed="rId9"/>
                      <a:stretch>
                        <a:fillRect/>
                      </a:stretch>
                    </p:blipFill>
                    <p:spPr>
                      <a:xfrm>
                        <a:off x="8871689" y="2459418"/>
                        <a:ext cx="3428330" cy="406016"/>
                      </a:xfrm>
                      <a:prstGeom prst="rect">
                        <a:avLst/>
                      </a:prstGeom>
                    </p:spPr>
                  </p:pic>
                </mc:Fallback>
              </mc:AlternateContent>
              <p:sp>
                <p:nvSpPr>
                  <p:cNvPr id="41" name="Freeform 40"/>
                  <p:cNvSpPr/>
                  <p:nvPr/>
                </p:nvSpPr>
                <p:spPr>
                  <a:xfrm>
                    <a:off x="25905" y="2096636"/>
                    <a:ext cx="289349" cy="274320"/>
                  </a:xfrm>
                  <a:custGeom>
                    <a:avLst/>
                    <a:gdLst>
                      <a:gd name="connsiteX0" fmla="*/ 98156 w 289349"/>
                      <a:gd name="connsiteY0" fmla="*/ 0 h 353291"/>
                      <a:gd name="connsiteX1" fmla="*/ 2560 w 289349"/>
                      <a:gd name="connsiteY1" fmla="*/ 116378 h 353291"/>
                      <a:gd name="connsiteX2" fmla="*/ 6716 w 289349"/>
                      <a:gd name="connsiteY2" fmla="*/ 157942 h 353291"/>
                      <a:gd name="connsiteX3" fmla="*/ 15029 w 289349"/>
                      <a:gd name="connsiteY3" fmla="*/ 195349 h 353291"/>
                      <a:gd name="connsiteX4" fmla="*/ 23341 w 289349"/>
                      <a:gd name="connsiteY4" fmla="*/ 220287 h 353291"/>
                      <a:gd name="connsiteX5" fmla="*/ 27498 w 289349"/>
                      <a:gd name="connsiteY5" fmla="*/ 232756 h 353291"/>
                      <a:gd name="connsiteX6" fmla="*/ 35810 w 289349"/>
                      <a:gd name="connsiteY6" fmla="*/ 245225 h 353291"/>
                      <a:gd name="connsiteX7" fmla="*/ 39967 w 289349"/>
                      <a:gd name="connsiteY7" fmla="*/ 257694 h 353291"/>
                      <a:gd name="connsiteX8" fmla="*/ 52436 w 289349"/>
                      <a:gd name="connsiteY8" fmla="*/ 266007 h 353291"/>
                      <a:gd name="connsiteX9" fmla="*/ 77374 w 289349"/>
                      <a:gd name="connsiteY9" fmla="*/ 274320 h 353291"/>
                      <a:gd name="connsiteX10" fmla="*/ 89843 w 289349"/>
                      <a:gd name="connsiteY10" fmla="*/ 286789 h 353291"/>
                      <a:gd name="connsiteX11" fmla="*/ 98156 w 289349"/>
                      <a:gd name="connsiteY11" fmla="*/ 299258 h 353291"/>
                      <a:gd name="connsiteX12" fmla="*/ 164658 w 289349"/>
                      <a:gd name="connsiteY12" fmla="*/ 311727 h 353291"/>
                      <a:gd name="connsiteX13" fmla="*/ 177127 w 289349"/>
                      <a:gd name="connsiteY13" fmla="*/ 315883 h 353291"/>
                      <a:gd name="connsiteX14" fmla="*/ 222847 w 289349"/>
                      <a:gd name="connsiteY14" fmla="*/ 324196 h 353291"/>
                      <a:gd name="connsiteX15" fmla="*/ 235316 w 289349"/>
                      <a:gd name="connsiteY15" fmla="*/ 328353 h 353291"/>
                      <a:gd name="connsiteX16" fmla="*/ 260254 w 289349"/>
                      <a:gd name="connsiteY16" fmla="*/ 344978 h 353291"/>
                      <a:gd name="connsiteX17" fmla="*/ 272723 w 289349"/>
                      <a:gd name="connsiteY17" fmla="*/ 353291 h 353291"/>
                      <a:gd name="connsiteX18" fmla="*/ 289349 w 289349"/>
                      <a:gd name="connsiteY18" fmla="*/ 349134 h 35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349" h="353291">
                        <a:moveTo>
                          <a:pt x="98156" y="0"/>
                        </a:moveTo>
                        <a:cubicBezTo>
                          <a:pt x="66291" y="38793"/>
                          <a:pt x="27713" y="72932"/>
                          <a:pt x="2560" y="116378"/>
                        </a:cubicBezTo>
                        <a:cubicBezTo>
                          <a:pt x="-4416" y="128428"/>
                          <a:pt x="4876" y="144140"/>
                          <a:pt x="6716" y="157942"/>
                        </a:cubicBezTo>
                        <a:cubicBezTo>
                          <a:pt x="7666" y="165068"/>
                          <a:pt x="12657" y="187442"/>
                          <a:pt x="15029" y="195349"/>
                        </a:cubicBezTo>
                        <a:cubicBezTo>
                          <a:pt x="17547" y="203742"/>
                          <a:pt x="20570" y="211974"/>
                          <a:pt x="23341" y="220287"/>
                        </a:cubicBezTo>
                        <a:cubicBezTo>
                          <a:pt x="24726" y="224443"/>
                          <a:pt x="25068" y="229111"/>
                          <a:pt x="27498" y="232756"/>
                        </a:cubicBezTo>
                        <a:cubicBezTo>
                          <a:pt x="30269" y="236912"/>
                          <a:pt x="33576" y="240757"/>
                          <a:pt x="35810" y="245225"/>
                        </a:cubicBezTo>
                        <a:cubicBezTo>
                          <a:pt x="37769" y="249144"/>
                          <a:pt x="37230" y="254273"/>
                          <a:pt x="39967" y="257694"/>
                        </a:cubicBezTo>
                        <a:cubicBezTo>
                          <a:pt x="43088" y="261595"/>
                          <a:pt x="47871" y="263978"/>
                          <a:pt x="52436" y="266007"/>
                        </a:cubicBezTo>
                        <a:cubicBezTo>
                          <a:pt x="60443" y="269566"/>
                          <a:pt x="77374" y="274320"/>
                          <a:pt x="77374" y="274320"/>
                        </a:cubicBezTo>
                        <a:cubicBezTo>
                          <a:pt x="81530" y="278476"/>
                          <a:pt x="86080" y="282273"/>
                          <a:pt x="89843" y="286789"/>
                        </a:cubicBezTo>
                        <a:cubicBezTo>
                          <a:pt x="93041" y="290627"/>
                          <a:pt x="93920" y="296610"/>
                          <a:pt x="98156" y="299258"/>
                        </a:cubicBezTo>
                        <a:cubicBezTo>
                          <a:pt x="115112" y="309855"/>
                          <a:pt x="148050" y="310066"/>
                          <a:pt x="164658" y="311727"/>
                        </a:cubicBezTo>
                        <a:cubicBezTo>
                          <a:pt x="168814" y="313112"/>
                          <a:pt x="172831" y="315024"/>
                          <a:pt x="177127" y="315883"/>
                        </a:cubicBezTo>
                        <a:cubicBezTo>
                          <a:pt x="216347" y="323727"/>
                          <a:pt x="194110" y="315985"/>
                          <a:pt x="222847" y="324196"/>
                        </a:cubicBezTo>
                        <a:cubicBezTo>
                          <a:pt x="227060" y="325400"/>
                          <a:pt x="231486" y="326225"/>
                          <a:pt x="235316" y="328353"/>
                        </a:cubicBezTo>
                        <a:cubicBezTo>
                          <a:pt x="244049" y="333205"/>
                          <a:pt x="251941" y="339436"/>
                          <a:pt x="260254" y="344978"/>
                        </a:cubicBezTo>
                        <a:lnTo>
                          <a:pt x="272723" y="353291"/>
                        </a:lnTo>
                        <a:lnTo>
                          <a:pt x="289349" y="349134"/>
                        </a:lnTo>
                      </a:path>
                    </a:pathLst>
                  </a:custGeom>
                  <a:noFill/>
                  <a:ln w="12700" cap="flat" cmpd="sng" algn="ctr">
                    <a:solidFill>
                      <a:srgbClr val="09F9F9"/>
                    </a:solidFill>
                    <a:prstDash val="solid"/>
                    <a:miter lim="800000"/>
                  </a:ln>
                  <a:effectLst/>
                </p:spPr>
                <p:txBody>
                  <a:bodyPr rtlCol="0" anchor="ctr"/>
                  <a:lstStyle/>
                  <a:p>
                    <a:endParaRPr lang="en-US"/>
                  </a:p>
                </p:txBody>
              </p:sp>
              <p:pic>
                <p:nvPicPr>
                  <p:cNvPr id="42" name="Picture 4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711596"/>
                    <a:ext cx="1969728" cy="2233860"/>
                  </a:xfrm>
                  <a:prstGeom prst="rect">
                    <a:avLst/>
                  </a:prstGeom>
                </p:spPr>
              </p:pic>
              <p:sp>
                <p:nvSpPr>
                  <p:cNvPr id="43" name="Rectangle 42"/>
                  <p:cNvSpPr/>
                  <p:nvPr/>
                </p:nvSpPr>
                <p:spPr>
                  <a:xfrm>
                    <a:off x="28744" y="504669"/>
                    <a:ext cx="1928516" cy="236991"/>
                  </a:xfrm>
                  <a:prstGeom prst="rect">
                    <a:avLst/>
                  </a:prstGeom>
                  <a:solidFill>
                    <a:sysClr val="window" lastClr="FFFFFF"/>
                  </a:solidFill>
                  <a:ln w="12700" cap="flat" cmpd="sng" algn="ctr">
                    <a:noFill/>
                    <a:prstDash val="solid"/>
                    <a:miter lim="800000"/>
                  </a:ln>
                  <a:effectLst/>
                </p:spPr>
                <p:txBody>
                  <a:bodyPr rtlCol="0" anchor="ctr"/>
                  <a:lstStyle/>
                  <a:p>
                    <a:endParaRPr lang="en-US"/>
                  </a:p>
                </p:txBody>
              </p:sp>
              <p:grpSp>
                <p:nvGrpSpPr>
                  <p:cNvPr id="44" name="Group 43"/>
                  <p:cNvGrpSpPr/>
                  <p:nvPr/>
                </p:nvGrpSpPr>
                <p:grpSpPr>
                  <a:xfrm>
                    <a:off x="89432" y="570887"/>
                    <a:ext cx="149892" cy="130587"/>
                    <a:chOff x="89432" y="570887"/>
                    <a:chExt cx="199505" cy="191192"/>
                  </a:xfrm>
                </p:grpSpPr>
                <p:sp>
                  <p:nvSpPr>
                    <p:cNvPr id="46" name="Rectangle 45"/>
                    <p:cNvSpPr/>
                    <p:nvPr/>
                  </p:nvSpPr>
                  <p:spPr>
                    <a:xfrm>
                      <a:off x="89432" y="570887"/>
                      <a:ext cx="199505" cy="191192"/>
                    </a:xfrm>
                    <a:prstGeom prst="rect">
                      <a:avLst/>
                    </a:prstGeom>
                    <a:solidFill>
                      <a:sysClr val="window" lastClr="FFFFFF"/>
                    </a:solidFill>
                    <a:ln w="28575" cap="flat" cmpd="sng" algn="ctr">
                      <a:solidFill>
                        <a:srgbClr val="F7F281"/>
                      </a:solidFill>
                      <a:prstDash val="solid"/>
                      <a:miter lim="800000"/>
                    </a:ln>
                    <a:effectLst/>
                  </p:spPr>
                  <p:txBody>
                    <a:bodyPr rtlCol="0" anchor="ctr"/>
                    <a:lstStyle/>
                    <a:p>
                      <a:endParaRPr lang="en-US"/>
                    </a:p>
                  </p:txBody>
                </p:sp>
                <p:sp>
                  <p:nvSpPr>
                    <p:cNvPr id="47" name="Oval 46"/>
                    <p:cNvSpPr/>
                    <p:nvPr/>
                  </p:nvSpPr>
                  <p:spPr>
                    <a:xfrm>
                      <a:off x="154310" y="642840"/>
                      <a:ext cx="69748" cy="63407"/>
                    </a:xfrm>
                    <a:prstGeom prst="ellipse">
                      <a:avLst/>
                    </a:prstGeom>
                    <a:solidFill>
                      <a:srgbClr val="F7F281"/>
                    </a:solidFill>
                    <a:ln w="12700" cap="flat" cmpd="sng" algn="ctr">
                      <a:solidFill>
                        <a:srgbClr val="F7F281"/>
                      </a:solidFill>
                      <a:prstDash val="solid"/>
                      <a:miter lim="800000"/>
                    </a:ln>
                    <a:effectLst/>
                  </p:spPr>
                  <p:txBody>
                    <a:bodyPr rtlCol="0" anchor="ctr"/>
                    <a:lstStyle/>
                    <a:p>
                      <a:endParaRPr lang="en-US"/>
                    </a:p>
                  </p:txBody>
                </p:sp>
              </p:grpSp>
              <p:sp>
                <p:nvSpPr>
                  <p:cNvPr id="45" name="TextBox 42"/>
                  <p:cNvSpPr txBox="1"/>
                  <p:nvPr/>
                </p:nvSpPr>
                <p:spPr>
                  <a:xfrm>
                    <a:off x="320141" y="490466"/>
                    <a:ext cx="1784349" cy="341630"/>
                  </a:xfrm>
                  <a:prstGeom prst="rect">
                    <a:avLst/>
                  </a:prstGeom>
                  <a:noFill/>
                </p:spPr>
                <p:txBody>
                  <a:bodyPr wrap="square" rtlCol="0">
                    <a:spAutoFit/>
                  </a:bodyPr>
                  <a:lstStyle/>
                  <a:p>
                    <a:pPr marL="0" marR="0">
                      <a:lnSpc>
                        <a:spcPct val="115000"/>
                      </a:lnSpc>
                      <a:spcBef>
                        <a:spcPts val="0"/>
                      </a:spcBef>
                      <a:spcAft>
                        <a:spcPts val="0"/>
                      </a:spcAft>
                    </a:pPr>
                    <a:r>
                      <a:rPr lang="ka-GE" sz="650" kern="1200">
                        <a:solidFill>
                          <a:srgbClr val="000000"/>
                        </a:solidFill>
                        <a:effectLst/>
                        <a:latin typeface="Sylfaen" panose="010A0502050306030303" pitchFamily="18" charset="0"/>
                        <a:ea typeface="Times New Roman" panose="02020603050405020304" pitchFamily="18" charset="0"/>
                      </a:rPr>
                      <a:t>ქარის</a:t>
                    </a:r>
                    <a:r>
                      <a:rPr lang="ka-GE" sz="6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650" kern="1200">
                        <a:solidFill>
                          <a:srgbClr val="000000"/>
                        </a:solidFill>
                        <a:effectLst/>
                        <a:latin typeface="Sylfaen" panose="010A0502050306030303" pitchFamily="18" charset="0"/>
                        <a:ea typeface="Times New Roman" panose="02020603050405020304" pitchFamily="18" charset="0"/>
                      </a:rPr>
                      <a:t>ტურბინა</a:t>
                    </a:r>
                    <a:r>
                      <a:rPr lang="ka-GE" sz="6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ka-GE" sz="650" kern="1200">
                        <a:solidFill>
                          <a:srgbClr val="000000"/>
                        </a:solidFill>
                        <a:effectLst/>
                        <a:latin typeface="Sylfaen" panose="010A0502050306030303" pitchFamily="18" charset="0"/>
                        <a:ea typeface="Times New Roman" panose="02020603050405020304" pitchFamily="18" charset="0"/>
                      </a:rPr>
                      <a:t>გენერატორები</a:t>
                    </a:r>
                    <a:r>
                      <a:rPr lang="ka-GE" sz="6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200</a:t>
                    </a:r>
                    <a:r>
                      <a:rPr lang="en-US" sz="6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r>
                      <a:rPr lang="ka-GE" sz="6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a:t>
                    </a:r>
                    <a:r>
                      <a:rPr lang="ka-GE" sz="650" kern="1200">
                        <a:solidFill>
                          <a:srgbClr val="000000"/>
                        </a:solidFill>
                        <a:effectLst/>
                        <a:latin typeface="Sylfaen" panose="010A0502050306030303" pitchFamily="18" charset="0"/>
                        <a:ea typeface="Times New Roman" panose="02020603050405020304" pitchFamily="18" charset="0"/>
                      </a:rPr>
                      <a:t>მ</a:t>
                    </a:r>
                    <a:r>
                      <a:rPr lang="ka-GE" sz="6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650" kern="1200">
                        <a:solidFill>
                          <a:srgbClr val="000000"/>
                        </a:solidFill>
                        <a:effectLst/>
                        <a:latin typeface="Sylfaen" panose="010A0502050306030303" pitchFamily="18" charset="0"/>
                        <a:ea typeface="Times New Roman" panose="02020603050405020304" pitchFamily="18" charset="0"/>
                      </a:rPr>
                      <a:t>ბუფერული</a:t>
                    </a:r>
                    <a:r>
                      <a:rPr lang="ka-GE" sz="6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650" kern="1200">
                        <a:solidFill>
                          <a:srgbClr val="000000"/>
                        </a:solidFill>
                        <a:effectLst/>
                        <a:latin typeface="Sylfaen" panose="010A0502050306030303" pitchFamily="18" charset="0"/>
                        <a:ea typeface="Times New Roman" panose="02020603050405020304" pitchFamily="18" charset="0"/>
                      </a:rPr>
                      <a:t>ზონით</a:t>
                    </a:r>
                    <a:r>
                      <a:rPr lang="ka-GE" sz="6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650" kern="1200">
                        <a:solidFill>
                          <a:srgbClr val="000000"/>
                        </a:solidFill>
                        <a:effectLst/>
                        <a:latin typeface="Sylfaen" panose="010A0502050306030303" pitchFamily="18" charset="0"/>
                        <a:ea typeface="Times New Roman" panose="02020603050405020304" pitchFamily="18" charset="0"/>
                      </a:rPr>
                      <a:t>ალტერნატივა</a:t>
                    </a:r>
                    <a:endParaRPr lang="en-US" sz="1200">
                      <a:effectLst/>
                      <a:latin typeface="Times New Roman" panose="02020603050405020304" pitchFamily="18" charset="0"/>
                      <a:ea typeface="Times New Roman" panose="02020603050405020304" pitchFamily="18" charset="0"/>
                    </a:endParaRPr>
                  </a:p>
                </p:txBody>
              </p:sp>
            </p:grpSp>
            <p:sp>
              <p:nvSpPr>
                <p:cNvPr id="16" name="TextBox 44"/>
                <p:cNvSpPr txBox="1"/>
                <p:nvPr/>
              </p:nvSpPr>
              <p:spPr>
                <a:xfrm>
                  <a:off x="2498804" y="4446659"/>
                  <a:ext cx="410845" cy="278765"/>
                </a:xfrm>
                <a:prstGeom prst="rect">
                  <a:avLst/>
                </a:prstGeom>
                <a:noFill/>
              </p:spPr>
              <p:txBody>
                <a:bodyPr wrap="none" rtlCol="0">
                  <a:spAutoFit/>
                </a:bodyPr>
                <a:lstStyle/>
                <a:p>
                  <a:pPr marL="0" marR="0">
                    <a:lnSpc>
                      <a:spcPct val="115000"/>
                    </a:lnSpc>
                    <a:spcBef>
                      <a:spcPts val="0"/>
                    </a:spcBef>
                    <a:spcAft>
                      <a:spcPts val="0"/>
                    </a:spcAft>
                  </a:pPr>
                  <a:r>
                    <a:rPr lang="en-US" sz="1050" b="1" kern="120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Alt1</a:t>
                  </a:r>
                  <a:endParaRPr lang="en-US" sz="1200">
                    <a:effectLst/>
                    <a:latin typeface="Times New Roman" panose="02020603050405020304" pitchFamily="18" charset="0"/>
                    <a:ea typeface="Times New Roman" panose="02020603050405020304" pitchFamily="18" charset="0"/>
                  </a:endParaRPr>
                </a:p>
              </p:txBody>
            </p:sp>
            <p:sp>
              <p:nvSpPr>
                <p:cNvPr id="17" name="TextBox 45"/>
                <p:cNvSpPr txBox="1"/>
                <p:nvPr/>
              </p:nvSpPr>
              <p:spPr>
                <a:xfrm>
                  <a:off x="3005017" y="3726044"/>
                  <a:ext cx="410845" cy="278765"/>
                </a:xfrm>
                <a:prstGeom prst="rect">
                  <a:avLst/>
                </a:prstGeom>
                <a:noFill/>
              </p:spPr>
              <p:txBody>
                <a:bodyPr wrap="none" rtlCol="0">
                  <a:spAutoFit/>
                </a:bodyPr>
                <a:lstStyle/>
                <a:p>
                  <a:pPr marL="0" marR="0">
                    <a:lnSpc>
                      <a:spcPct val="115000"/>
                    </a:lnSpc>
                    <a:spcBef>
                      <a:spcPts val="0"/>
                    </a:spcBef>
                    <a:spcAft>
                      <a:spcPts val="0"/>
                    </a:spcAft>
                  </a:pPr>
                  <a:r>
                    <a:rPr lang="en-US" sz="1050" b="1" kern="120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Alt2</a:t>
                  </a:r>
                  <a:endParaRPr lang="en-US" sz="1200">
                    <a:effectLst/>
                    <a:latin typeface="Times New Roman" panose="02020603050405020304" pitchFamily="18" charset="0"/>
                    <a:ea typeface="Times New Roman" panose="02020603050405020304" pitchFamily="18" charset="0"/>
                  </a:endParaRPr>
                </a:p>
              </p:txBody>
            </p:sp>
            <p:sp>
              <p:nvSpPr>
                <p:cNvPr id="18" name="TextBox 46"/>
                <p:cNvSpPr txBox="1"/>
                <p:nvPr/>
              </p:nvSpPr>
              <p:spPr>
                <a:xfrm>
                  <a:off x="4090195" y="2945323"/>
                  <a:ext cx="410845" cy="278765"/>
                </a:xfrm>
                <a:prstGeom prst="rect">
                  <a:avLst/>
                </a:prstGeom>
                <a:noFill/>
              </p:spPr>
              <p:txBody>
                <a:bodyPr wrap="none" rtlCol="0">
                  <a:spAutoFit/>
                </a:bodyPr>
                <a:lstStyle/>
                <a:p>
                  <a:pPr marL="0" marR="0">
                    <a:lnSpc>
                      <a:spcPct val="115000"/>
                    </a:lnSpc>
                    <a:spcBef>
                      <a:spcPts val="0"/>
                    </a:spcBef>
                    <a:spcAft>
                      <a:spcPts val="0"/>
                    </a:spcAft>
                  </a:pPr>
                  <a:r>
                    <a:rPr lang="en-US" sz="1050" b="1" kern="120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Alt3</a:t>
                  </a:r>
                  <a:endParaRPr lang="en-US" sz="1200">
                    <a:effectLst/>
                    <a:latin typeface="Times New Roman" panose="02020603050405020304" pitchFamily="18" charset="0"/>
                    <a:ea typeface="Times New Roman" panose="02020603050405020304" pitchFamily="18" charset="0"/>
                  </a:endParaRPr>
                </a:p>
              </p:txBody>
            </p:sp>
            <p:sp>
              <p:nvSpPr>
                <p:cNvPr id="19" name="TextBox 47"/>
                <p:cNvSpPr txBox="1"/>
                <p:nvPr/>
              </p:nvSpPr>
              <p:spPr>
                <a:xfrm>
                  <a:off x="6485870" y="1104325"/>
                  <a:ext cx="410845" cy="278765"/>
                </a:xfrm>
                <a:prstGeom prst="rect">
                  <a:avLst/>
                </a:prstGeom>
                <a:noFill/>
              </p:spPr>
              <p:txBody>
                <a:bodyPr wrap="none" rtlCol="0">
                  <a:spAutoFit/>
                </a:bodyPr>
                <a:lstStyle/>
                <a:p>
                  <a:pPr marL="0" marR="0">
                    <a:lnSpc>
                      <a:spcPct val="115000"/>
                    </a:lnSpc>
                    <a:spcBef>
                      <a:spcPts val="0"/>
                    </a:spcBef>
                    <a:spcAft>
                      <a:spcPts val="0"/>
                    </a:spcAft>
                  </a:pPr>
                  <a:r>
                    <a:rPr lang="en-US" sz="1050" b="1" kern="120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Alt4</a:t>
                  </a:r>
                  <a:endParaRPr lang="en-US" sz="1200">
                    <a:effectLst/>
                    <a:latin typeface="Times New Roman" panose="02020603050405020304" pitchFamily="18" charset="0"/>
                    <a:ea typeface="Times New Roman" panose="02020603050405020304" pitchFamily="18" charset="0"/>
                  </a:endParaRPr>
                </a:p>
              </p:txBody>
            </p:sp>
            <p:sp>
              <p:nvSpPr>
                <p:cNvPr id="20" name="TextBox 48"/>
                <p:cNvSpPr txBox="1"/>
                <p:nvPr/>
              </p:nvSpPr>
              <p:spPr>
                <a:xfrm>
                  <a:off x="7884432" y="904279"/>
                  <a:ext cx="410845" cy="278765"/>
                </a:xfrm>
                <a:prstGeom prst="rect">
                  <a:avLst/>
                </a:prstGeom>
                <a:noFill/>
              </p:spPr>
              <p:txBody>
                <a:bodyPr wrap="none" rtlCol="0">
                  <a:spAutoFit/>
                </a:bodyPr>
                <a:lstStyle/>
                <a:p>
                  <a:pPr marL="0" marR="0">
                    <a:lnSpc>
                      <a:spcPct val="115000"/>
                    </a:lnSpc>
                    <a:spcBef>
                      <a:spcPts val="0"/>
                    </a:spcBef>
                    <a:spcAft>
                      <a:spcPts val="0"/>
                    </a:spcAft>
                  </a:pPr>
                  <a:r>
                    <a:rPr lang="en-US" sz="1050" b="1" kern="120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Alt5</a:t>
                  </a:r>
                  <a:endParaRPr lang="en-US" sz="1200">
                    <a:effectLst/>
                    <a:latin typeface="Times New Roman" panose="02020603050405020304" pitchFamily="18" charset="0"/>
                    <a:ea typeface="Times New Roman" panose="02020603050405020304" pitchFamily="18" charset="0"/>
                  </a:endParaRPr>
                </a:p>
              </p:txBody>
            </p:sp>
          </p:grpSp>
          <p:sp>
            <p:nvSpPr>
              <p:cNvPr id="14" name="Flowchart: Manual Input 13"/>
              <p:cNvSpPr/>
              <p:nvPr/>
            </p:nvSpPr>
            <p:spPr>
              <a:xfrm rot="10800000">
                <a:off x="1888135" y="4592453"/>
                <a:ext cx="430542" cy="270588"/>
              </a:xfrm>
              <a:prstGeom prst="flowChartManualInput">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TextBox 23"/>
            <p:cNvSpPr txBox="1"/>
            <p:nvPr/>
          </p:nvSpPr>
          <p:spPr>
            <a:xfrm>
              <a:off x="1698747" y="4845889"/>
              <a:ext cx="999490" cy="187325"/>
            </a:xfrm>
            <a:prstGeom prst="rect">
              <a:avLst/>
            </a:prstGeom>
            <a:noFill/>
          </p:spPr>
          <p:txBody>
            <a:bodyPr wrap="none" rtlCol="0">
              <a:spAutoFit/>
            </a:bodyPr>
            <a:lstStyle/>
            <a:p>
              <a:pPr marL="0" marR="0">
                <a:lnSpc>
                  <a:spcPct val="115000"/>
                </a:lnSpc>
                <a:spcBef>
                  <a:spcPts val="0"/>
                </a:spcBef>
                <a:spcAft>
                  <a:spcPts val="0"/>
                </a:spcAft>
              </a:pPr>
              <a:r>
                <a:rPr lang="ka-GE" sz="500" kern="1200">
                  <a:solidFill>
                    <a:srgbClr val="FF0000"/>
                  </a:solidFill>
                  <a:effectLst/>
                  <a:latin typeface="Sylfaen" panose="010A0502050306030303" pitchFamily="18" charset="0"/>
                  <a:ea typeface="Times New Roman" panose="02020603050405020304" pitchFamily="18" charset="0"/>
                </a:rPr>
                <a:t>ქვესადგურის</a:t>
              </a:r>
              <a:r>
                <a:rPr lang="ka-GE" sz="500" kern="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500" kern="1200">
                  <a:solidFill>
                    <a:srgbClr val="FF0000"/>
                  </a:solidFill>
                  <a:effectLst/>
                  <a:latin typeface="Sylfaen" panose="010A0502050306030303" pitchFamily="18" charset="0"/>
                  <a:ea typeface="Times New Roman" panose="02020603050405020304" pitchFamily="18" charset="0"/>
                </a:rPr>
                <a:t>ალტერნატივა</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017757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838200" y="3900731"/>
            <a:ext cx="10515600" cy="214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endParaRPr lang="ka-GE" dirty="0" smtClean="0"/>
          </a:p>
          <a:p>
            <a:pPr marL="0" indent="0">
              <a:lnSpc>
                <a:spcPct val="120000"/>
              </a:lnSpc>
              <a:spcBef>
                <a:spcPts val="600"/>
              </a:spcBef>
              <a:buFont typeface="Arial" panose="020B0604020202020204" pitchFamily="34" charset="0"/>
              <a:buNone/>
            </a:pPr>
            <a:endParaRPr lang="en-US" dirty="0" smtClean="0"/>
          </a:p>
          <a:p>
            <a:endParaRPr lang="ka-GE" dirty="0"/>
          </a:p>
        </p:txBody>
      </p:sp>
      <p:sp>
        <p:nvSpPr>
          <p:cNvPr id="11" name="Title 1"/>
          <p:cNvSpPr txBox="1">
            <a:spLocks/>
          </p:cNvSpPr>
          <p:nvPr/>
        </p:nvSpPr>
        <p:spPr>
          <a:xfrm>
            <a:off x="0" y="267714"/>
            <a:ext cx="12192000" cy="688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rtl="0">
              <a:lnSpc>
                <a:spcPct val="90000"/>
              </a:lnSpc>
              <a:spcBef>
                <a:spcPct val="0"/>
              </a:spcBef>
            </a:pPr>
            <a:r>
              <a:rPr lang="ka-GE" sz="2400" b="1" kern="0" dirty="0" smtClean="0">
                <a:solidFill>
                  <a:srgbClr val="666699"/>
                </a:solidFill>
              </a:rPr>
              <a:t>ქარის ტურბინა-გენერატორები</a:t>
            </a:r>
            <a:endParaRPr lang="en-US" sz="2400" kern="0" dirty="0">
              <a:solidFill>
                <a:srgbClr val="666699"/>
              </a:solidFill>
            </a:endParaRPr>
          </a:p>
        </p:txBody>
      </p:sp>
      <p:sp>
        <p:nvSpPr>
          <p:cNvPr id="20" name="Content Placeholder 2"/>
          <p:cNvSpPr txBox="1">
            <a:spLocks/>
          </p:cNvSpPr>
          <p:nvPr/>
        </p:nvSpPr>
        <p:spPr>
          <a:xfrm>
            <a:off x="349788" y="1277992"/>
            <a:ext cx="7169150" cy="5172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800"/>
              </a:spcAft>
            </a:pPr>
            <a:r>
              <a:rPr lang="ka-GE" sz="1800" b="1" dirty="0" smtClean="0"/>
              <a:t>ქარის ტურბინა-გენერატორი - </a:t>
            </a:r>
            <a:r>
              <a:rPr lang="ka-GE" sz="1800" dirty="0" smtClean="0"/>
              <a:t>მთავარი კომპონენტი, რომელიც ქარის ენერგიას ელექტრულ ენერგიად გარდაქმნის</a:t>
            </a:r>
          </a:p>
          <a:p>
            <a:pPr lvl="1">
              <a:lnSpc>
                <a:spcPct val="100000"/>
              </a:lnSpc>
              <a:spcBef>
                <a:spcPts val="600"/>
              </a:spcBef>
              <a:spcAft>
                <a:spcPts val="600"/>
              </a:spcAft>
            </a:pPr>
            <a:r>
              <a:rPr lang="ka-GE" sz="1600" dirty="0"/>
              <a:t>ტურბინა-გენერატორების რაოდენობა - დამონტაჟდება </a:t>
            </a:r>
            <a:r>
              <a:rPr lang="ka-GE" sz="1600" dirty="0" smtClean="0"/>
              <a:t>12 – 16 ერთეული</a:t>
            </a:r>
          </a:p>
          <a:p>
            <a:pPr lvl="1">
              <a:lnSpc>
                <a:spcPct val="100000"/>
              </a:lnSpc>
              <a:spcBef>
                <a:spcPts val="600"/>
              </a:spcBef>
              <a:spcAft>
                <a:spcPts val="600"/>
              </a:spcAft>
            </a:pPr>
            <a:r>
              <a:rPr lang="ka-GE" sz="1600" dirty="0" smtClean="0"/>
              <a:t>ერთეული ტურბინის დადგმული სიმძლავრე - 3.3 - 6 მგვტ</a:t>
            </a:r>
          </a:p>
          <a:p>
            <a:pPr lvl="1">
              <a:lnSpc>
                <a:spcPct val="100000"/>
              </a:lnSpc>
              <a:spcBef>
                <a:spcPts val="600"/>
              </a:spcBef>
              <a:spcAft>
                <a:spcPts val="600"/>
              </a:spcAft>
            </a:pPr>
            <a:r>
              <a:rPr lang="ka-GE" sz="1600" dirty="0" smtClean="0"/>
              <a:t>ჯამური დადგმული სიმძლავრე არაუმეტეს - 54მგვტ</a:t>
            </a:r>
          </a:p>
          <a:p>
            <a:pPr lvl="1">
              <a:lnSpc>
                <a:spcPct val="100000"/>
              </a:lnSpc>
              <a:spcBef>
                <a:spcPts val="600"/>
              </a:spcBef>
              <a:spcAft>
                <a:spcPts val="600"/>
              </a:spcAft>
            </a:pPr>
            <a:r>
              <a:rPr lang="ka-GE" sz="1600" dirty="0" smtClean="0"/>
              <a:t>სამფრთიანი, ფრთის მობრუნების სისტემით</a:t>
            </a:r>
            <a:endParaRPr lang="ka-GE" sz="1600" dirty="0"/>
          </a:p>
          <a:p>
            <a:pPr lvl="1">
              <a:lnSpc>
                <a:spcPct val="100000"/>
              </a:lnSpc>
              <a:spcBef>
                <a:spcPts val="600"/>
              </a:spcBef>
              <a:spcAft>
                <a:spcPts val="600"/>
              </a:spcAft>
            </a:pPr>
            <a:r>
              <a:rPr lang="ka-GE" sz="1600" dirty="0" smtClean="0"/>
              <a:t>ფრთის სიგრძე - 85 მ</a:t>
            </a:r>
          </a:p>
          <a:p>
            <a:pPr lvl="1">
              <a:lnSpc>
                <a:spcPct val="100000"/>
              </a:lnSpc>
              <a:spcBef>
                <a:spcPts val="600"/>
              </a:spcBef>
              <a:spcAft>
                <a:spcPts val="600"/>
              </a:spcAft>
            </a:pPr>
            <a:r>
              <a:rPr lang="ka-GE" sz="1600" dirty="0" smtClean="0"/>
              <a:t>როტორის დიამეტრი - მაქს. 170 მ</a:t>
            </a:r>
          </a:p>
          <a:p>
            <a:pPr lvl="1">
              <a:lnSpc>
                <a:spcPct val="100000"/>
              </a:lnSpc>
              <a:spcBef>
                <a:spcPts val="600"/>
              </a:spcBef>
              <a:spcAft>
                <a:spcPts val="600"/>
              </a:spcAft>
            </a:pPr>
            <a:r>
              <a:rPr lang="ka-GE" sz="1600" dirty="0" err="1" smtClean="0"/>
              <a:t>ჩაქროლების</a:t>
            </a:r>
            <a:r>
              <a:rPr lang="ka-GE" sz="1600" dirty="0" smtClean="0"/>
              <a:t> ფართობი - 22 000 კვ. მ.</a:t>
            </a:r>
          </a:p>
          <a:p>
            <a:pPr lvl="1">
              <a:lnSpc>
                <a:spcPct val="100000"/>
              </a:lnSpc>
              <a:spcBef>
                <a:spcPts val="600"/>
              </a:spcBef>
              <a:spcAft>
                <a:spcPts val="600"/>
              </a:spcAft>
            </a:pPr>
            <a:r>
              <a:rPr lang="ka-GE" sz="1600" dirty="0" smtClean="0"/>
              <a:t>ქარის მინიმალური სიჩქარე - 2.5 - 3 მ/წმ</a:t>
            </a:r>
          </a:p>
          <a:p>
            <a:pPr lvl="1">
              <a:lnSpc>
                <a:spcPct val="100000"/>
              </a:lnSpc>
              <a:spcBef>
                <a:spcPts val="600"/>
              </a:spcBef>
              <a:spcAft>
                <a:spcPts val="600"/>
              </a:spcAft>
            </a:pPr>
            <a:r>
              <a:rPr lang="ka-GE" sz="1600" dirty="0" smtClean="0"/>
              <a:t>ქარის მაქსიმალური სიჩქარე - 25-32 მ/წმ</a:t>
            </a: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9201" y="6185432"/>
            <a:ext cx="812799" cy="681037"/>
          </a:xfrm>
          <a:prstGeom prst="rect">
            <a:avLst/>
          </a:prstGeom>
          <a:noFill/>
        </p:spPr>
      </p:pic>
      <p:pic>
        <p:nvPicPr>
          <p:cNvPr id="12" name="Picture 11"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412391" y="6172200"/>
            <a:ext cx="1844040" cy="685800"/>
          </a:xfrm>
          <a:prstGeom prst="rect">
            <a:avLst/>
          </a:prstGeom>
          <a:noFill/>
          <a:ln>
            <a:noFill/>
          </a:ln>
        </p:spPr>
      </p:pic>
      <p:pic>
        <p:nvPicPr>
          <p:cNvPr id="13" name="Picture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4616" y="739633"/>
            <a:ext cx="2515870" cy="2286000"/>
          </a:xfrm>
          <a:prstGeom prst="rect">
            <a:avLst/>
          </a:prstGeom>
          <a:noFill/>
          <a:ln w="9525" cmpd="sng">
            <a:solidFill>
              <a:srgbClr val="000000"/>
            </a:solidFill>
            <a:miter lim="800000"/>
            <a:headEnd/>
            <a:tailEnd/>
          </a:ln>
          <a:effectLst/>
        </p:spPr>
      </p:pic>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9412391" y="3108098"/>
            <a:ext cx="2538095" cy="2834640"/>
          </a:xfrm>
          <a:prstGeom prst="rect">
            <a:avLst/>
          </a:prstGeom>
          <a:noFill/>
          <a:ln w="9525" cmpd="sng">
            <a:solidFill>
              <a:srgbClr val="000000"/>
            </a:solidFill>
            <a:miter lim="800000"/>
            <a:headEnd/>
            <a:tailEnd/>
          </a:ln>
          <a:effectLst/>
        </p:spPr>
      </p:pic>
    </p:spTree>
    <p:extLst>
      <p:ext uri="{BB962C8B-B14F-4D97-AF65-F5344CB8AC3E}">
        <p14:creationId xmlns:p14="http://schemas.microsoft.com/office/powerpoint/2010/main" val="1875026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2041"/>
            <a:ext cx="10515600" cy="676275"/>
          </a:xfrm>
        </p:spPr>
        <p:txBody>
          <a:bodyPr>
            <a:noAutofit/>
          </a:bodyPr>
          <a:lstStyle/>
          <a:p>
            <a:pPr lvl="1" algn="ctr" rtl="0">
              <a:lnSpc>
                <a:spcPct val="90000"/>
              </a:lnSpc>
              <a:spcBef>
                <a:spcPct val="0"/>
              </a:spcBef>
            </a:pPr>
            <a:r>
              <a:rPr lang="ka-GE" sz="2400" b="1" dirty="0" smtClean="0">
                <a:solidFill>
                  <a:srgbClr val="666699"/>
                </a:solidFill>
                <a:ea typeface="Calibri" panose="020F0502020204030204" pitchFamily="34" charset="0"/>
                <a:cs typeface="Times New Roman" panose="02020603050405020304" pitchFamily="18" charset="0"/>
              </a:rPr>
              <a:t>ქეს-ის ქვესადგური და ელექტროგადამცემი ხაზი</a:t>
            </a:r>
            <a:endParaRPr lang="en-US" sz="2400" dirty="0">
              <a:solidFill>
                <a:srgbClr val="666699"/>
              </a:solidFill>
            </a:endParaRPr>
          </a:p>
        </p:txBody>
      </p:sp>
      <p:sp>
        <p:nvSpPr>
          <p:cNvPr id="3" name="Content Placeholder 2"/>
          <p:cNvSpPr>
            <a:spLocks noGrp="1"/>
          </p:cNvSpPr>
          <p:nvPr>
            <p:ph idx="1"/>
          </p:nvPr>
        </p:nvSpPr>
        <p:spPr>
          <a:xfrm>
            <a:off x="1701800" y="1091510"/>
            <a:ext cx="9398000" cy="5241873"/>
          </a:xfrm>
        </p:spPr>
        <p:txBody>
          <a:bodyPr>
            <a:normAutofit fontScale="77500" lnSpcReduction="20000"/>
          </a:bodyPr>
          <a:lstStyle/>
          <a:p>
            <a:pPr marL="0" indent="0">
              <a:lnSpc>
                <a:spcPct val="120000"/>
              </a:lnSpc>
              <a:spcBef>
                <a:spcPts val="600"/>
              </a:spcBef>
              <a:buNone/>
            </a:pPr>
            <a:r>
              <a:rPr lang="ka-GE" sz="2900" b="1" dirty="0" smtClean="0"/>
              <a:t>ახალი 35/220 კვ ქვესადგური</a:t>
            </a:r>
          </a:p>
          <a:p>
            <a:pPr marL="228600" lvl="1">
              <a:lnSpc>
                <a:spcPct val="120000"/>
              </a:lnSpc>
              <a:spcBef>
                <a:spcPts val="600"/>
              </a:spcBef>
              <a:spcAft>
                <a:spcPts val="600"/>
              </a:spcAft>
            </a:pPr>
            <a:r>
              <a:rPr lang="ka-GE" sz="2300" dirty="0" smtClean="0"/>
              <a:t>მდებარეობა - საპროექტო ტერიტორიის შუა ნაწილში</a:t>
            </a:r>
          </a:p>
          <a:p>
            <a:pPr marL="800100" lvl="2" indent="-342900">
              <a:lnSpc>
                <a:spcPct val="120000"/>
              </a:lnSpc>
              <a:spcBef>
                <a:spcPts val="600"/>
              </a:spcBef>
              <a:spcAft>
                <a:spcPts val="600"/>
              </a:spcAft>
              <a:buFont typeface="Symbol" panose="05050102010706020507" pitchFamily="18" charset="2"/>
              <a:buChar char="-"/>
            </a:pPr>
            <a:r>
              <a:rPr lang="ka-GE" sz="2300" dirty="0" smtClean="0"/>
              <a:t>220კვ ეგხ „დიდგორიდან“ დაახლ. 150 მ-ში</a:t>
            </a:r>
          </a:p>
          <a:p>
            <a:pPr marL="800100" lvl="2" indent="-342900">
              <a:lnSpc>
                <a:spcPct val="120000"/>
              </a:lnSpc>
              <a:spcBef>
                <a:spcPts val="600"/>
              </a:spcBef>
              <a:spcAft>
                <a:spcPts val="600"/>
              </a:spcAft>
              <a:buFont typeface="Symbol" panose="05050102010706020507" pitchFamily="18" charset="2"/>
              <a:buChar char="-"/>
            </a:pPr>
            <a:r>
              <a:rPr lang="ka-GE" sz="2300" dirty="0" smtClean="0"/>
              <a:t>უახლოესი საცხოვრებელი სახლიდან დაახლ. 2 კმ-ში</a:t>
            </a:r>
            <a:endParaRPr lang="ka-GE" altLang="en-US" sz="2300" dirty="0" smtClean="0">
              <a:ea typeface="Calibri" panose="020F0502020204030204" pitchFamily="34" charset="0"/>
              <a:cs typeface="Times New Roman" panose="02020603050405020304" pitchFamily="18" charset="0"/>
            </a:endParaRPr>
          </a:p>
          <a:p>
            <a:pPr>
              <a:lnSpc>
                <a:spcPct val="120000"/>
              </a:lnSpc>
              <a:spcBef>
                <a:spcPts val="600"/>
              </a:spcBef>
              <a:spcAft>
                <a:spcPts val="600"/>
              </a:spcAft>
            </a:pPr>
            <a:r>
              <a:rPr lang="ka-GE" sz="2300" dirty="0" smtClean="0"/>
              <a:t>ძალოვანი ტრანსფორმატორი - 80მვა სიმძლავრის</a:t>
            </a:r>
          </a:p>
          <a:p>
            <a:pPr>
              <a:lnSpc>
                <a:spcPct val="120000"/>
              </a:lnSpc>
              <a:spcBef>
                <a:spcPts val="600"/>
              </a:spcBef>
              <a:spcAft>
                <a:spcPts val="600"/>
              </a:spcAft>
            </a:pPr>
            <a:r>
              <a:rPr lang="ka-GE" sz="2300" dirty="0" smtClean="0"/>
              <a:t>საკუთარი მოხმარების ტრანსფორმატორი</a:t>
            </a:r>
          </a:p>
          <a:p>
            <a:pPr>
              <a:lnSpc>
                <a:spcPct val="120000"/>
              </a:lnSpc>
              <a:spcBef>
                <a:spcPts val="600"/>
              </a:spcBef>
              <a:spcAft>
                <a:spcPts val="600"/>
              </a:spcAft>
            </a:pPr>
            <a:r>
              <a:rPr lang="ka-GE" sz="2300" dirty="0" smtClean="0"/>
              <a:t>ზეთშემკრები ავზი</a:t>
            </a:r>
          </a:p>
          <a:p>
            <a:pPr>
              <a:lnSpc>
                <a:spcPct val="120000"/>
              </a:lnSpc>
              <a:spcBef>
                <a:spcPts val="600"/>
              </a:spcBef>
              <a:spcAft>
                <a:spcPts val="600"/>
              </a:spcAft>
            </a:pPr>
            <a:r>
              <a:rPr lang="ka-GE" sz="2300" dirty="0" smtClean="0"/>
              <a:t>საკონტროლო-საექსპლუატაციო შენობა</a:t>
            </a:r>
          </a:p>
          <a:p>
            <a:pPr>
              <a:lnSpc>
                <a:spcPct val="120000"/>
              </a:lnSpc>
              <a:spcBef>
                <a:spcPts val="600"/>
              </a:spcBef>
              <a:spcAft>
                <a:spcPts val="600"/>
              </a:spcAft>
            </a:pPr>
            <a:r>
              <a:rPr lang="ka-GE" sz="2300" dirty="0" smtClean="0"/>
              <a:t>შიდა გზები</a:t>
            </a:r>
          </a:p>
          <a:p>
            <a:pPr marL="0" indent="0">
              <a:lnSpc>
                <a:spcPct val="120000"/>
              </a:lnSpc>
              <a:spcBef>
                <a:spcPts val="600"/>
              </a:spcBef>
              <a:spcAft>
                <a:spcPts val="600"/>
              </a:spcAft>
              <a:buNone/>
            </a:pPr>
            <a:endParaRPr lang="ka-GE" sz="2400" b="1" dirty="0" smtClean="0">
              <a:ea typeface="Calibri" panose="020F0502020204030204" pitchFamily="34" charset="0"/>
              <a:cs typeface="Times New Roman" panose="02020603050405020304" pitchFamily="18" charset="0"/>
            </a:endParaRPr>
          </a:p>
          <a:p>
            <a:pPr marL="0" indent="0">
              <a:lnSpc>
                <a:spcPct val="120000"/>
              </a:lnSpc>
              <a:spcBef>
                <a:spcPts val="600"/>
              </a:spcBef>
              <a:spcAft>
                <a:spcPts val="600"/>
              </a:spcAft>
              <a:buNone/>
            </a:pPr>
            <a:r>
              <a:rPr lang="ka-GE" sz="2900" b="1" dirty="0" smtClean="0">
                <a:ea typeface="Calibri" panose="020F0502020204030204" pitchFamily="34" charset="0"/>
                <a:cs typeface="Times New Roman" panose="02020603050405020304" pitchFamily="18" charset="0"/>
              </a:rPr>
              <a:t>220კვ </a:t>
            </a:r>
            <a:r>
              <a:rPr lang="ka-GE" sz="2900" b="1" dirty="0">
                <a:ea typeface="Calibri" panose="020F0502020204030204" pitchFamily="34" charset="0"/>
                <a:cs typeface="Times New Roman" panose="02020603050405020304" pitchFamily="18" charset="0"/>
              </a:rPr>
              <a:t>ეგხ </a:t>
            </a:r>
            <a:r>
              <a:rPr lang="ka-GE" sz="2900" b="1" dirty="0" smtClean="0">
                <a:ea typeface="Calibri" panose="020F0502020204030204" pitchFamily="34" charset="0"/>
                <a:cs typeface="Times New Roman" panose="02020603050405020304" pitchFamily="18" charset="0"/>
              </a:rPr>
              <a:t>„დიდგორთან“ </a:t>
            </a:r>
            <a:r>
              <a:rPr lang="ka-GE" sz="2900" b="1" dirty="0">
                <a:ea typeface="Calibri" panose="020F0502020204030204" pitchFamily="34" charset="0"/>
                <a:cs typeface="Times New Roman" panose="02020603050405020304" pitchFamily="18" charset="0"/>
              </a:rPr>
              <a:t>მიერთება</a:t>
            </a:r>
            <a:endParaRPr lang="ka-GE" sz="2900" dirty="0" smtClean="0"/>
          </a:p>
          <a:p>
            <a:pPr>
              <a:lnSpc>
                <a:spcPct val="120000"/>
              </a:lnSpc>
              <a:spcBef>
                <a:spcPts val="600"/>
              </a:spcBef>
              <a:spcAft>
                <a:spcPts val="600"/>
              </a:spcAft>
            </a:pPr>
            <a:r>
              <a:rPr lang="ka-GE" sz="2300" dirty="0" smtClean="0"/>
              <a:t>150 მ სიგრძის 220 კვ ხაზი - 1 ან 2 შუალედური ანძით</a:t>
            </a:r>
          </a:p>
          <a:p>
            <a:pPr marL="0" indent="0">
              <a:lnSpc>
                <a:spcPct val="120000"/>
              </a:lnSpc>
              <a:spcBef>
                <a:spcPts val="600"/>
              </a:spcBef>
              <a:buNone/>
            </a:pPr>
            <a:endParaRPr lang="ka-GE" sz="2400" b="1" dirty="0" smtClean="0"/>
          </a:p>
          <a:p>
            <a:endParaRPr lang="en-US" dirty="0" smtClean="0"/>
          </a:p>
          <a:p>
            <a:pPr marL="0" indent="0">
              <a:buNone/>
            </a:pPr>
            <a:endParaRPr lang="en-US" sz="2400" dirty="0">
              <a:solidFill>
                <a:srgbClr val="C00000"/>
              </a:solidFill>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9" name="Picture 8"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spTree>
    <p:extLst>
      <p:ext uri="{BB962C8B-B14F-4D97-AF65-F5344CB8AC3E}">
        <p14:creationId xmlns:p14="http://schemas.microsoft.com/office/powerpoint/2010/main" val="1085275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55042"/>
            <a:ext cx="10515600" cy="676275"/>
          </a:xfrm>
        </p:spPr>
        <p:txBody>
          <a:bodyPr>
            <a:noAutofit/>
          </a:bodyPr>
          <a:lstStyle/>
          <a:p>
            <a:pPr lvl="1" algn="ctr" rtl="0">
              <a:lnSpc>
                <a:spcPct val="90000"/>
              </a:lnSpc>
              <a:spcBef>
                <a:spcPct val="0"/>
              </a:spcBef>
            </a:pPr>
            <a:r>
              <a:rPr lang="ka-GE" sz="2400" b="1" dirty="0" smtClean="0">
                <a:solidFill>
                  <a:srgbClr val="666699"/>
                </a:solidFill>
                <a:ea typeface="Calibri" panose="020F0502020204030204" pitchFamily="34" charset="0"/>
                <a:cs typeface="Times New Roman" panose="02020603050405020304" pitchFamily="18" charset="0"/>
              </a:rPr>
              <a:t>მშენებლობის ფაზა</a:t>
            </a:r>
            <a:endParaRPr lang="en-US" sz="2400" dirty="0">
              <a:solidFill>
                <a:srgbClr val="666699"/>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566450188"/>
              </p:ext>
            </p:extLst>
          </p:nvPr>
        </p:nvGraphicFramePr>
        <p:xfrm>
          <a:off x="400041" y="931316"/>
          <a:ext cx="11391917" cy="5548644"/>
        </p:xfrm>
        <a:graphic>
          <a:graphicData uri="http://schemas.openxmlformats.org/drawingml/2006/table">
            <a:tbl>
              <a:tblPr firstRow="1" bandRow="1">
                <a:tableStyleId>{5C22544A-7EE6-4342-B048-85BDC9FD1C3A}</a:tableStyleId>
              </a:tblPr>
              <a:tblGrid>
                <a:gridCol w="3989632">
                  <a:extLst>
                    <a:ext uri="{9D8B030D-6E8A-4147-A177-3AD203B41FA5}">
                      <a16:colId xmlns:a16="http://schemas.microsoft.com/office/drawing/2014/main" xmlns="" val="2216288384"/>
                    </a:ext>
                  </a:extLst>
                </a:gridCol>
                <a:gridCol w="7402285">
                  <a:extLst>
                    <a:ext uri="{9D8B030D-6E8A-4147-A177-3AD203B41FA5}">
                      <a16:colId xmlns:a16="http://schemas.microsoft.com/office/drawing/2014/main" xmlns="" val="2229793374"/>
                    </a:ext>
                  </a:extLst>
                </a:gridCol>
              </a:tblGrid>
              <a:tr h="442602">
                <a:tc>
                  <a:txBody>
                    <a:bodyPr/>
                    <a:lstStyle/>
                    <a:p>
                      <a:r>
                        <a:rPr lang="ka-GE" sz="1600" dirty="0" smtClean="0">
                          <a:solidFill>
                            <a:schemeClr val="tx1"/>
                          </a:solidFill>
                        </a:rPr>
                        <a:t>სამუშაოები / ინფრასტრუქტურა</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600" b="1" u="none" dirty="0" smtClean="0">
                          <a:solidFill>
                            <a:schemeClr val="tx1"/>
                          </a:solidFill>
                        </a:rPr>
                        <a:t>მახასიათებლები</a:t>
                      </a:r>
                    </a:p>
                  </a:txBody>
                  <a:tcPr/>
                </a:tc>
                <a:extLst>
                  <a:ext uri="{0D108BD9-81ED-4DB2-BD59-A6C34878D82A}">
                    <a16:rowId xmlns:a16="http://schemas.microsoft.com/office/drawing/2014/main" xmlns="" val="2880706407"/>
                  </a:ext>
                </a:extLst>
              </a:tr>
              <a:tr h="1017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600" dirty="0" smtClean="0"/>
                        <a:t>მშენებლობის ხანგრძლივობა, მ.შ. მოსამზადებელი, სამშენებლო და სარეკულტივაციო სამუშაოები</a:t>
                      </a:r>
                      <a:r>
                        <a:rPr lang="ka-GE" sz="1600" baseline="0" dirty="0" smtClean="0"/>
                        <a:t> და </a:t>
                      </a:r>
                      <a:r>
                        <a:rPr lang="ka-GE" sz="1600" dirty="0" smtClean="0"/>
                        <a:t>ქსე-ს საცდელი გაშვება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600" dirty="0" smtClean="0"/>
                        <a:t>12 - 24 თვე</a:t>
                      </a:r>
                      <a:endParaRPr lang="ka-GE" sz="1600" b="1" u="sng" dirty="0" smtClean="0"/>
                    </a:p>
                  </a:txBody>
                  <a:tcPr/>
                </a:tc>
                <a:extLst>
                  <a:ext uri="{0D108BD9-81ED-4DB2-BD59-A6C34878D82A}">
                    <a16:rowId xmlns:a16="http://schemas.microsoft.com/office/drawing/2014/main" xmlns="" val="2384750339"/>
                  </a:ext>
                </a:extLst>
              </a:tr>
              <a:tr h="552179">
                <a:tc>
                  <a:txBody>
                    <a:bodyPr/>
                    <a:lstStyle/>
                    <a:p>
                      <a:r>
                        <a:rPr lang="ka-GE" sz="1600" dirty="0" smtClean="0"/>
                        <a:t>მშენებლობაში დასაქმებულთა</a:t>
                      </a:r>
                      <a:r>
                        <a:rPr lang="ka-GE" sz="1600" baseline="0" dirty="0" smtClean="0"/>
                        <a:t> რაოდენობა</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600" b="0" u="none" dirty="0" smtClean="0">
                          <a:solidFill>
                            <a:schemeClr val="tx1"/>
                          </a:solidFill>
                        </a:rPr>
                        <a:t>40-50</a:t>
                      </a:r>
                      <a:r>
                        <a:rPr lang="ka-GE" sz="1600" b="0" u="none" baseline="0" dirty="0" smtClean="0">
                          <a:solidFill>
                            <a:schemeClr val="tx1"/>
                          </a:solidFill>
                        </a:rPr>
                        <a:t> კაცი</a:t>
                      </a:r>
                      <a:endParaRPr lang="ka-GE" sz="1600" dirty="0" smtClean="0"/>
                    </a:p>
                  </a:txBody>
                  <a:tcPr/>
                </a:tc>
                <a:extLst>
                  <a:ext uri="{0D108BD9-81ED-4DB2-BD59-A6C34878D82A}">
                    <a16:rowId xmlns:a16="http://schemas.microsoft.com/office/drawing/2014/main" xmlns="" val="1349611332"/>
                  </a:ext>
                </a:extLst>
              </a:tr>
              <a:tr h="2877144">
                <a:tc>
                  <a:txBody>
                    <a:bodyPr/>
                    <a:lstStyle/>
                    <a:p>
                      <a:r>
                        <a:rPr lang="ka-GE" sz="1600" dirty="0" smtClean="0"/>
                        <a:t>სამშენებლო ბანაკები</a:t>
                      </a:r>
                      <a:endParaRPr lang="en-US" sz="1600" dirty="0"/>
                    </a:p>
                  </a:txBody>
                  <a:tcPr/>
                </a:tc>
                <a:tc>
                  <a:txBody>
                    <a:bodyPr/>
                    <a:lstStyle/>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ka-GE" sz="1600" dirty="0" smtClean="0"/>
                        <a:t>ძირითადი ბანაკი - დაახლ. 90მ </a:t>
                      </a:r>
                      <a:r>
                        <a:rPr lang="en-US" sz="1600" dirty="0" smtClean="0"/>
                        <a:t>X </a:t>
                      </a:r>
                      <a:r>
                        <a:rPr lang="ka-GE" sz="1600" dirty="0" smtClean="0"/>
                        <a:t>90მ</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a-GE" sz="1600" dirty="0" smtClean="0"/>
                        <a:t>კონსტრუქციების ძირითადი საწყობი</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a-GE" sz="1600" dirty="0" smtClean="0"/>
                        <a:t>ავტოსადგომი</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a-GE" sz="1600" dirty="0" smtClean="0"/>
                        <a:t>ადმინისტრაციული და მუშათა მოსასვენებელი ობიექტები</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a-GE" sz="1600" dirty="0" smtClean="0"/>
                        <a:t>დაცვის ჯიხური</a:t>
                      </a:r>
                    </a:p>
                    <a:p>
                      <a:pPr marL="628650" lvl="1" indent="-171450">
                        <a:buFont typeface="Arial" panose="020B0604020202020204" pitchFamily="34" charset="0"/>
                        <a:buChar char="•"/>
                      </a:pPr>
                      <a:r>
                        <a:rPr lang="ka-GE" sz="1600" dirty="0" smtClean="0"/>
                        <a:t>წყლის ავზი - 10-15 მ3</a:t>
                      </a:r>
                    </a:p>
                    <a:p>
                      <a:pPr marL="628650" lvl="1" indent="-171450">
                        <a:buFont typeface="Arial" panose="020B0604020202020204" pitchFamily="34" charset="0"/>
                        <a:buChar char="•"/>
                      </a:pPr>
                      <a:r>
                        <a:rPr lang="ka-GE" sz="1600" dirty="0" err="1" smtClean="0"/>
                        <a:t>საასენაციო</a:t>
                      </a:r>
                      <a:r>
                        <a:rPr lang="ka-GE" sz="1600" dirty="0" smtClean="0"/>
                        <a:t> ორმო - 15 მ3, გამოყენებული იქნება ექსპლუატაციის ფაზაზეც</a:t>
                      </a:r>
                    </a:p>
                    <a:p>
                      <a:pPr marL="628650" lvl="1" indent="-171450">
                        <a:buFont typeface="Arial" panose="020B0604020202020204" pitchFamily="34" charset="0"/>
                        <a:buChar char="•"/>
                      </a:pPr>
                      <a:r>
                        <a:rPr lang="ka-GE" sz="1600" dirty="0" smtClean="0"/>
                        <a:t>დაშორება საცხოვრებელი სახლიდან - დაახლ.</a:t>
                      </a:r>
                      <a:r>
                        <a:rPr lang="ka-GE" sz="1600" baseline="0" dirty="0" smtClean="0"/>
                        <a:t> 1500</a:t>
                      </a:r>
                      <a:r>
                        <a:rPr lang="ka-GE" sz="1600" dirty="0" smtClean="0"/>
                        <a:t> მ (სოფ. თელოვანი)</a:t>
                      </a:r>
                    </a:p>
                    <a:p>
                      <a:pPr marL="628650" lvl="1" indent="-171450">
                        <a:buFont typeface="Arial" panose="020B0604020202020204" pitchFamily="34" charset="0"/>
                        <a:buChar char="•"/>
                      </a:pPr>
                      <a:r>
                        <a:rPr lang="ka-GE" sz="1600" dirty="0" smtClean="0"/>
                        <a:t>ელექტრომომარაგება - დიზელ გენერატორი</a:t>
                      </a:r>
                    </a:p>
                    <a:p>
                      <a:pPr marL="628650" lvl="1" indent="-171450">
                        <a:buFont typeface="Arial" panose="020B0604020202020204" pitchFamily="34" charset="0"/>
                        <a:buChar char="•"/>
                      </a:pPr>
                      <a:endParaRPr lang="ka-GE" sz="1600" dirty="0" smtClean="0"/>
                    </a:p>
                    <a:p>
                      <a:pPr marL="285750" marR="0" indent="-285750" algn="l" defTabSz="914400" rtl="0" eaLnBrk="1" fontAlgn="auto" latinLnBrk="0" hangingPunct="1">
                        <a:lnSpc>
                          <a:spcPct val="100000"/>
                        </a:lnSpc>
                        <a:spcBef>
                          <a:spcPts val="0"/>
                        </a:spcBef>
                        <a:spcAft>
                          <a:spcPts val="0"/>
                        </a:spcAft>
                        <a:buClrTx/>
                        <a:buSzTx/>
                        <a:buFontTx/>
                        <a:buChar char="-"/>
                        <a:tabLst/>
                        <a:defRPr/>
                      </a:pPr>
                      <a:r>
                        <a:rPr lang="ka-GE" sz="1600" dirty="0" smtClean="0"/>
                        <a:t>4 დამხმარე</a:t>
                      </a:r>
                      <a:r>
                        <a:rPr lang="ka-GE" sz="1600" baseline="0" dirty="0" smtClean="0"/>
                        <a:t> ბანაკი - </a:t>
                      </a:r>
                      <a:r>
                        <a:rPr lang="ka-GE" sz="1600" dirty="0" smtClean="0"/>
                        <a:t>სასაწყობო უბნები</a:t>
                      </a:r>
                    </a:p>
                  </a:txBody>
                  <a:tcPr/>
                </a:tc>
                <a:extLst>
                  <a:ext uri="{0D108BD9-81ED-4DB2-BD59-A6C34878D82A}">
                    <a16:rowId xmlns:a16="http://schemas.microsoft.com/office/drawing/2014/main" xmlns="" val="1156775250"/>
                  </a:ext>
                </a:extLst>
              </a:tr>
              <a:tr h="442602">
                <a:tc>
                  <a:txBody>
                    <a:bodyPr/>
                    <a:lstStyle/>
                    <a:p>
                      <a:r>
                        <a:rPr lang="ka-GE" sz="1600" dirty="0" smtClean="0"/>
                        <a:t>სანაყაროები</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600" dirty="0" smtClean="0"/>
                        <a:t>4 დროებითი სანაყარო,</a:t>
                      </a:r>
                      <a:r>
                        <a:rPr lang="ka-GE" sz="1600" baseline="0" dirty="0" smtClean="0"/>
                        <a:t> ჯამში 83 500 მ</a:t>
                      </a:r>
                      <a:r>
                        <a:rPr lang="ka-GE" sz="1600" baseline="30000" dirty="0" smtClean="0"/>
                        <a:t>2</a:t>
                      </a:r>
                    </a:p>
                  </a:txBody>
                  <a:tcPr/>
                </a:tc>
                <a:extLst>
                  <a:ext uri="{0D108BD9-81ED-4DB2-BD59-A6C34878D82A}">
                    <a16:rowId xmlns:a16="http://schemas.microsoft.com/office/drawing/2014/main" xmlns="" val="2465529866"/>
                  </a:ext>
                </a:extLst>
              </a:tr>
            </a:tbl>
          </a:graphicData>
        </a:graphic>
      </p:graphicFrame>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9" name="Picture 8"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spTree>
    <p:extLst>
      <p:ext uri="{BB962C8B-B14F-4D97-AF65-F5344CB8AC3E}">
        <p14:creationId xmlns:p14="http://schemas.microsoft.com/office/powerpoint/2010/main" val="1628018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240" y="3600721"/>
            <a:ext cx="10736189" cy="1992853"/>
          </a:xfrm>
          <a:prstGeom prst="rect">
            <a:avLst/>
          </a:prstGeom>
        </p:spPr>
        <p:txBody>
          <a:bodyPr wrap="square">
            <a:spAutoFit/>
          </a:bodyPr>
          <a:lstStyle/>
          <a:p>
            <a:pPr algn="just">
              <a:lnSpc>
                <a:spcPct val="115000"/>
              </a:lnSpc>
              <a:spcBef>
                <a:spcPts val="600"/>
              </a:spcBef>
            </a:pPr>
            <a:r>
              <a:rPr lang="ka-GE" b="1" dirty="0" smtClean="0">
                <a:ea typeface="Times New Roman" panose="02020603050405020304" pitchFamily="18" charset="0"/>
                <a:cs typeface="Helvetica" panose="020B0604020202020204" pitchFamily="34" charset="0"/>
              </a:rPr>
              <a:t>ზემოქმედების ქვეშ მოქცეული მიწები</a:t>
            </a:r>
          </a:p>
          <a:p>
            <a:pPr marL="285750" indent="-285750" algn="just">
              <a:lnSpc>
                <a:spcPct val="115000"/>
              </a:lnSpc>
              <a:spcBef>
                <a:spcPts val="600"/>
              </a:spcBef>
              <a:buFont typeface="Arial" panose="020B0604020202020204" pitchFamily="34" charset="0"/>
              <a:buChar char="•"/>
            </a:pPr>
            <a:r>
              <a:rPr lang="ka-GE" dirty="0" smtClean="0">
                <a:ea typeface="Times New Roman" panose="02020603050405020304" pitchFamily="18" charset="0"/>
                <a:cs typeface="Helvetica" panose="020B0604020202020204" pitchFamily="34" charset="0"/>
              </a:rPr>
              <a:t>შეეხო სახელმწიფო მიწებს: საძოვრებს, სატყეო ფონდის მიწებს და ა.შ. </a:t>
            </a:r>
          </a:p>
          <a:p>
            <a:pPr marL="742950" lvl="1" indent="-285750" algn="just">
              <a:lnSpc>
                <a:spcPct val="115000"/>
              </a:lnSpc>
              <a:spcBef>
                <a:spcPts val="600"/>
              </a:spcBef>
              <a:buFont typeface="Arial" panose="020B0604020202020204" pitchFamily="34" charset="0"/>
              <a:buChar char="•"/>
            </a:pPr>
            <a:r>
              <a:rPr lang="ka-GE" dirty="0" smtClean="0">
                <a:ea typeface="Times New Roman" panose="02020603050405020304" pitchFamily="18" charset="0"/>
                <a:cs typeface="Helvetica" panose="020B0604020202020204" pitchFamily="34" charset="0"/>
              </a:rPr>
              <a:t>7 არასასოფლო-სამეურნეო დანიშნულების ნაკვეთი</a:t>
            </a:r>
          </a:p>
          <a:p>
            <a:pPr marL="742950" lvl="1" indent="-285750" algn="just">
              <a:lnSpc>
                <a:spcPct val="115000"/>
              </a:lnSpc>
              <a:spcBef>
                <a:spcPts val="600"/>
              </a:spcBef>
              <a:buFont typeface="Arial" panose="020B0604020202020204" pitchFamily="34" charset="0"/>
              <a:buChar char="•"/>
            </a:pPr>
            <a:r>
              <a:rPr lang="ka-GE" dirty="0" smtClean="0">
                <a:ea typeface="Times New Roman" panose="02020603050405020304" pitchFamily="18" charset="0"/>
                <a:cs typeface="Helvetica" panose="020B0604020202020204" pitchFamily="34" charset="0"/>
              </a:rPr>
              <a:t>4 ს/ს დანიშნულების ნაკვეთი</a:t>
            </a:r>
          </a:p>
          <a:p>
            <a:pPr marL="285750" indent="-285750" algn="just">
              <a:lnSpc>
                <a:spcPct val="115000"/>
              </a:lnSpc>
              <a:spcBef>
                <a:spcPts val="600"/>
              </a:spcBef>
              <a:buFont typeface="Arial" panose="020B0604020202020204" pitchFamily="34" charset="0"/>
              <a:buChar char="•"/>
            </a:pPr>
            <a:r>
              <a:rPr lang="ka-GE" dirty="0" smtClean="0">
                <a:ea typeface="Times New Roman" panose="02020603050405020304" pitchFamily="18" charset="0"/>
                <a:cs typeface="Helvetica" panose="020B0604020202020204" pitchFamily="34" charset="0"/>
              </a:rPr>
              <a:t>კერძო მიწების შესყიდვის საჭიროება არ არის</a:t>
            </a:r>
          </a:p>
        </p:txBody>
      </p:sp>
      <p:sp>
        <p:nvSpPr>
          <p:cNvPr id="5" name="TextBox 4"/>
          <p:cNvSpPr txBox="1"/>
          <p:nvPr/>
        </p:nvSpPr>
        <p:spPr>
          <a:xfrm>
            <a:off x="367240" y="1026583"/>
            <a:ext cx="11723159" cy="2092881"/>
          </a:xfrm>
          <a:prstGeom prst="rect">
            <a:avLst/>
          </a:prstGeom>
          <a:noFill/>
        </p:spPr>
        <p:txBody>
          <a:bodyPr wrap="square" rtlCol="0">
            <a:spAutoFit/>
          </a:bodyPr>
          <a:lstStyle/>
          <a:p>
            <a:pPr>
              <a:spcBef>
                <a:spcPts val="600"/>
              </a:spcBef>
              <a:spcAft>
                <a:spcPts val="600"/>
              </a:spcAft>
            </a:pPr>
            <a:r>
              <a:rPr lang="ka-GE" b="1" dirty="0" smtClean="0"/>
              <a:t>ზემოქმედების ქვეშ მოქცეული დასახლებები:</a:t>
            </a:r>
          </a:p>
          <a:p>
            <a:pPr marL="285750" indent="-285750">
              <a:spcBef>
                <a:spcPts val="600"/>
              </a:spcBef>
              <a:spcAft>
                <a:spcPts val="600"/>
              </a:spcAft>
              <a:buFontTx/>
              <a:buChar char="-"/>
            </a:pPr>
            <a:r>
              <a:rPr lang="ka-GE" dirty="0"/>
              <a:t>სოფ. </a:t>
            </a:r>
            <a:r>
              <a:rPr lang="ka-GE" dirty="0" smtClean="0"/>
              <a:t>კარსანი</a:t>
            </a:r>
            <a:r>
              <a:rPr lang="ka-GE" dirty="0"/>
              <a:t> </a:t>
            </a:r>
            <a:r>
              <a:rPr lang="ka-GE" dirty="0" smtClean="0"/>
              <a:t>- მთლიანი მოსახლეობა 14 კაცი</a:t>
            </a:r>
          </a:p>
          <a:p>
            <a:pPr marL="285750" indent="-285750">
              <a:spcBef>
                <a:spcPts val="600"/>
              </a:spcBef>
              <a:spcAft>
                <a:spcPts val="600"/>
              </a:spcAft>
              <a:buFontTx/>
              <a:buChar char="-"/>
            </a:pPr>
            <a:r>
              <a:rPr lang="ka-GE" dirty="0" smtClean="0"/>
              <a:t>სოფ. დიდგორი - 78 კაცი</a:t>
            </a:r>
          </a:p>
          <a:p>
            <a:pPr marL="285750" indent="-285750">
              <a:spcBef>
                <a:spcPts val="600"/>
              </a:spcBef>
              <a:spcAft>
                <a:spcPts val="600"/>
              </a:spcAft>
              <a:buFontTx/>
              <a:buChar char="-"/>
            </a:pPr>
            <a:r>
              <a:rPr lang="ka-GE" dirty="0" smtClean="0"/>
              <a:t>სოფ. თელოვანი - 59 კაცი</a:t>
            </a:r>
          </a:p>
          <a:p>
            <a:pPr marL="285750" indent="-285750">
              <a:spcBef>
                <a:spcPts val="600"/>
              </a:spcBef>
              <a:spcAft>
                <a:spcPts val="600"/>
              </a:spcAft>
              <a:buFontTx/>
              <a:buChar char="-"/>
            </a:pPr>
            <a:r>
              <a:rPr lang="ka-GE" dirty="0" smtClean="0"/>
              <a:t>სოფ. </a:t>
            </a:r>
            <a:r>
              <a:rPr lang="ka-GE" dirty="0"/>
              <a:t>მუხათგვერდი </a:t>
            </a:r>
            <a:r>
              <a:rPr lang="ka-GE" dirty="0" smtClean="0"/>
              <a:t>- 203 კაცი</a:t>
            </a:r>
            <a:endParaRPr lang="en-US" dirty="0"/>
          </a:p>
        </p:txBody>
      </p:sp>
      <p:sp>
        <p:nvSpPr>
          <p:cNvPr id="6" name="Title 1"/>
          <p:cNvSpPr>
            <a:spLocks noGrp="1"/>
          </p:cNvSpPr>
          <p:nvPr>
            <p:ph type="title"/>
          </p:nvPr>
        </p:nvSpPr>
        <p:spPr>
          <a:xfrm>
            <a:off x="0" y="195443"/>
            <a:ext cx="12192000" cy="624689"/>
          </a:xfrm>
        </p:spPr>
        <p:txBody>
          <a:bodyPr>
            <a:normAutofit/>
          </a:bodyPr>
          <a:lstStyle/>
          <a:p>
            <a:pPr algn="ctr"/>
            <a:r>
              <a:rPr lang="ka-GE" sz="2400" b="1" dirty="0" smtClean="0">
                <a:solidFill>
                  <a:srgbClr val="666699"/>
                </a:solidFill>
              </a:rPr>
              <a:t>ზემოქმედების ქვეშ მოქცეული მოსახლეობა</a:t>
            </a:r>
            <a:endParaRPr lang="en-US" sz="2400" dirty="0">
              <a:solidFill>
                <a:srgbClr val="666699"/>
              </a:solidFill>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9" name="Picture 8"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spTree>
    <p:extLst>
      <p:ext uri="{BB962C8B-B14F-4D97-AF65-F5344CB8AC3E}">
        <p14:creationId xmlns:p14="http://schemas.microsoft.com/office/powerpoint/2010/main" val="4193548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987" y="944361"/>
            <a:ext cx="11880013" cy="5637413"/>
          </a:xfrm>
        </p:spPr>
        <p:txBody>
          <a:bodyPr>
            <a:normAutofit/>
          </a:bodyPr>
          <a:lstStyle/>
          <a:p>
            <a:pPr>
              <a:buFont typeface="Wingdings" panose="05000000000000000000" pitchFamily="2" charset="2"/>
              <a:buChar char="Ø"/>
            </a:pPr>
            <a:r>
              <a:rPr lang="ka-GE" sz="2000" b="1" dirty="0" smtClean="0"/>
              <a:t>მშენებლობის ფაზა</a:t>
            </a:r>
          </a:p>
          <a:p>
            <a:pPr lvl="1">
              <a:spcBef>
                <a:spcPts val="1200"/>
              </a:spcBef>
            </a:pPr>
            <a:r>
              <a:rPr lang="ka-GE" sz="2000" dirty="0" smtClean="0"/>
              <a:t>მშენებლობის ფაზისთვის შესრულდა გაფრქვევების ანგარიში და გაბნევის მოდელირება ყველაზე უარესი სცენარისთვის</a:t>
            </a:r>
          </a:p>
          <a:p>
            <a:pPr lvl="1">
              <a:spcBef>
                <a:spcPts val="1200"/>
              </a:spcBef>
            </a:pPr>
            <a:r>
              <a:rPr lang="ka-GE" sz="2000" dirty="0" smtClean="0"/>
              <a:t>დადგენილი ნორმების გადაჭარბება არ მოხდება</a:t>
            </a:r>
          </a:p>
          <a:p>
            <a:pPr lvl="2">
              <a:spcBef>
                <a:spcPts val="1200"/>
              </a:spcBef>
            </a:pPr>
            <a:r>
              <a:rPr lang="ka-GE" sz="1800" dirty="0" smtClean="0"/>
              <a:t>500 მ ნორმირებული ზონის საზღვარზე და სხვა საკონტროლო წერტილებში მავნე ნივთიერებათა კონცენტრაცია არ აღემატება 0.15 ზდკ-ს</a:t>
            </a:r>
            <a:endParaRPr lang="ka-GE" sz="1800" dirty="0"/>
          </a:p>
          <a:p>
            <a:pPr lvl="1">
              <a:spcBef>
                <a:spcPts val="1200"/>
              </a:spcBef>
            </a:pPr>
            <a:r>
              <a:rPr lang="ka-GE" sz="2000" dirty="0" smtClean="0"/>
              <a:t>გაფრქვევების კიდევ უფრო შესამცირებლად გამოყენებული იქნება საუკეთესო სამშენებლო პრაქტიკა </a:t>
            </a:r>
          </a:p>
          <a:p>
            <a:pPr lvl="2">
              <a:spcBef>
                <a:spcPts val="1200"/>
              </a:spcBef>
            </a:pPr>
            <a:r>
              <a:rPr lang="ka-GE" sz="1800" dirty="0" smtClean="0"/>
              <a:t>ტექნიკის გამართული მუშაობა</a:t>
            </a:r>
          </a:p>
          <a:p>
            <a:pPr lvl="2">
              <a:spcBef>
                <a:spcPts val="1200"/>
              </a:spcBef>
            </a:pPr>
            <a:r>
              <a:rPr lang="ka-GE" sz="1800" dirty="0" smtClean="0"/>
              <a:t>მტვრიან ამინდში ტერიტორიის მორწყვა</a:t>
            </a:r>
          </a:p>
          <a:p>
            <a:pPr lvl="2">
              <a:spcBef>
                <a:spcPts val="1200"/>
              </a:spcBef>
            </a:pPr>
            <a:r>
              <a:rPr lang="ka-GE" sz="1800" dirty="0" smtClean="0"/>
              <a:t>მანქანების მოძრაობის სიჩქარის შეზღუდვა</a:t>
            </a:r>
          </a:p>
          <a:p>
            <a:pPr lvl="2">
              <a:spcBef>
                <a:spcPts val="1200"/>
              </a:spcBef>
            </a:pPr>
            <a:r>
              <a:rPr lang="ka-GE" sz="1800" dirty="0" smtClean="0"/>
              <a:t>და სხვა</a:t>
            </a:r>
          </a:p>
          <a:p>
            <a:pPr>
              <a:spcBef>
                <a:spcPts val="1200"/>
              </a:spcBef>
              <a:buFont typeface="Wingdings" panose="05000000000000000000" pitchFamily="2" charset="2"/>
              <a:buChar char="Ø"/>
            </a:pPr>
            <a:r>
              <a:rPr lang="ka-GE" sz="2000" b="1" dirty="0" smtClean="0"/>
              <a:t>ექსპლუატაციის ფაზა</a:t>
            </a:r>
          </a:p>
          <a:p>
            <a:pPr lvl="1">
              <a:spcBef>
                <a:spcPts val="1200"/>
              </a:spcBef>
            </a:pPr>
            <a:r>
              <a:rPr lang="ka-GE" sz="2000" dirty="0" smtClean="0"/>
              <a:t>გაფრქვევები არ იქნება, გარდა </a:t>
            </a:r>
            <a:r>
              <a:rPr lang="ka-GE" sz="2000" dirty="0" err="1" smtClean="0"/>
              <a:t>ტექ</a:t>
            </a:r>
            <a:r>
              <a:rPr lang="ka-GE" sz="2000" dirty="0" smtClean="0"/>
              <a:t>. მომსახურების სამუშაოებისა</a:t>
            </a:r>
          </a:p>
          <a:p>
            <a:pPr lvl="1"/>
            <a:endParaRPr lang="ka-GE" dirty="0" smtClean="0"/>
          </a:p>
          <a:p>
            <a:endParaRPr lang="ka-GE" dirty="0"/>
          </a:p>
          <a:p>
            <a:pPr lvl="1"/>
            <a:endParaRPr lang="ka-GE" dirty="0" smtClean="0"/>
          </a:p>
          <a:p>
            <a:pPr lvl="1"/>
            <a:endParaRPr lang="en-US" dirty="0"/>
          </a:p>
        </p:txBody>
      </p:sp>
      <p:sp>
        <p:nvSpPr>
          <p:cNvPr id="6" name="Title 1"/>
          <p:cNvSpPr>
            <a:spLocks noGrp="1"/>
          </p:cNvSpPr>
          <p:nvPr>
            <p:ph type="title"/>
          </p:nvPr>
        </p:nvSpPr>
        <p:spPr>
          <a:xfrm>
            <a:off x="0" y="195443"/>
            <a:ext cx="12192000" cy="624689"/>
          </a:xfrm>
        </p:spPr>
        <p:txBody>
          <a:bodyPr>
            <a:normAutofit/>
          </a:bodyPr>
          <a:lstStyle/>
          <a:p>
            <a:pPr algn="ctr"/>
            <a:r>
              <a:rPr lang="ka-GE" sz="3200" b="1" dirty="0" smtClean="0">
                <a:solidFill>
                  <a:srgbClr val="666699"/>
                </a:solidFill>
              </a:rPr>
              <a:t>ჰაერზე ზემოქმედება</a:t>
            </a:r>
            <a:endParaRPr lang="en-US" sz="3200" dirty="0">
              <a:solidFill>
                <a:srgbClr val="666699"/>
              </a:solidFill>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9201" y="6185432"/>
            <a:ext cx="812799" cy="681037"/>
          </a:xfrm>
          <a:prstGeom prst="rect">
            <a:avLst/>
          </a:prstGeom>
          <a:noFill/>
        </p:spPr>
      </p:pic>
      <p:pic>
        <p:nvPicPr>
          <p:cNvPr id="10" name="Picture 9"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412391" y="6172200"/>
            <a:ext cx="1844040" cy="685800"/>
          </a:xfrm>
          <a:prstGeom prst="rect">
            <a:avLst/>
          </a:prstGeom>
          <a:noFill/>
          <a:ln>
            <a:noFill/>
          </a:ln>
        </p:spPr>
      </p:pic>
    </p:spTree>
    <p:extLst>
      <p:ext uri="{BB962C8B-B14F-4D97-AF65-F5344CB8AC3E}">
        <p14:creationId xmlns:p14="http://schemas.microsoft.com/office/powerpoint/2010/main" val="2267381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988" y="944361"/>
            <a:ext cx="11178398" cy="5637413"/>
          </a:xfrm>
        </p:spPr>
        <p:txBody>
          <a:bodyPr>
            <a:normAutofit fontScale="92500" lnSpcReduction="20000"/>
          </a:bodyPr>
          <a:lstStyle/>
          <a:p>
            <a:pPr lvl="0">
              <a:lnSpc>
                <a:spcPct val="100000"/>
              </a:lnSpc>
              <a:spcAft>
                <a:spcPts val="600"/>
              </a:spcAft>
            </a:pPr>
            <a:r>
              <a:rPr lang="ka-GE" sz="1900" dirty="0"/>
              <a:t>მანქანა-დანადგარების ტექნიკური გამართულობის უზრუნველყოფა;</a:t>
            </a:r>
            <a:endParaRPr lang="en-US" sz="1900" dirty="0"/>
          </a:p>
          <a:p>
            <a:pPr lvl="0">
              <a:lnSpc>
                <a:spcPct val="100000"/>
              </a:lnSpc>
              <a:spcAft>
                <a:spcPts val="600"/>
              </a:spcAft>
            </a:pPr>
            <a:r>
              <a:rPr lang="ka-GE" sz="1900" dirty="0"/>
              <a:t>მანქანების ძრავების ჩაქრობა ან მინიმალურ ბრუნზე მუშაობა. როცა არ ხდება მათი გამოყენება;</a:t>
            </a:r>
            <a:endParaRPr lang="en-US" sz="1900" dirty="0"/>
          </a:p>
          <a:p>
            <a:pPr lvl="0">
              <a:lnSpc>
                <a:spcPct val="100000"/>
              </a:lnSpc>
              <a:spcAft>
                <a:spcPts val="600"/>
              </a:spcAft>
            </a:pPr>
            <a:r>
              <a:rPr lang="ka-GE" sz="1900" dirty="0"/>
              <a:t>ტრანსპორტის მოძრაობის ოპტიმალური სიჩქარის დაცვა (განსაკუთრებით გრუნტის გზებზე დასახლებული პუნქტების ტერიტორიაზე გადაადგილების დროს);</a:t>
            </a:r>
            <a:endParaRPr lang="en-US" sz="1900" dirty="0"/>
          </a:p>
          <a:p>
            <a:pPr lvl="0">
              <a:lnSpc>
                <a:spcPct val="100000"/>
              </a:lnSpc>
              <a:spcAft>
                <a:spcPts val="600"/>
              </a:spcAft>
            </a:pPr>
            <a:r>
              <a:rPr lang="ka-GE" sz="1900" dirty="0"/>
              <a:t>მაქსიმალურად შეიზღუდოს დასახლებულ პუნქტებში გამავალი საავტომობილო გზებით სარგებლობა;</a:t>
            </a:r>
            <a:endParaRPr lang="en-US" sz="1900" dirty="0"/>
          </a:p>
          <a:p>
            <a:pPr lvl="0">
              <a:lnSpc>
                <a:spcPct val="100000"/>
              </a:lnSpc>
              <a:spcAft>
                <a:spcPts val="600"/>
              </a:spcAft>
            </a:pPr>
            <a:r>
              <a:rPr lang="ka-GE" sz="1900" dirty="0"/>
              <a:t>სიფრთხილის ზომების მიღება (მაგ. დატვირთვა გადმოტვირთვისას დიდი სიმაღლიდან მასალის დაყრის აკრძალვა);</a:t>
            </a:r>
            <a:endParaRPr lang="en-US" sz="1900" dirty="0"/>
          </a:p>
          <a:p>
            <a:pPr lvl="0">
              <a:lnSpc>
                <a:spcPct val="100000"/>
              </a:lnSpc>
              <a:spcAft>
                <a:spcPts val="600"/>
              </a:spcAft>
            </a:pPr>
            <a:r>
              <a:rPr lang="ka-GE" sz="1900" dirty="0"/>
              <a:t>სამუშაო უბნების და გზის ზედაპირების მორწყვა მშრალი ამინდის პირობებში;</a:t>
            </a:r>
            <a:endParaRPr lang="en-US" sz="1900" dirty="0"/>
          </a:p>
          <a:p>
            <a:pPr lvl="0">
              <a:lnSpc>
                <a:spcPct val="100000"/>
              </a:lnSpc>
              <a:spcAft>
                <a:spcPts val="600"/>
              </a:spcAft>
            </a:pPr>
            <a:r>
              <a:rPr lang="ka-GE" sz="1900" dirty="0" err="1"/>
              <a:t>ამტვერებადი</a:t>
            </a:r>
            <a:r>
              <a:rPr lang="ka-GE" sz="1900" dirty="0"/>
              <a:t> მასალების ტრანსპორტირებისას მანქანების ძარის სათანადო გადაფარვა;</a:t>
            </a:r>
            <a:endParaRPr lang="en-US" sz="1900" dirty="0"/>
          </a:p>
          <a:p>
            <a:pPr lvl="0">
              <a:lnSpc>
                <a:spcPct val="100000"/>
              </a:lnSpc>
              <a:spcAft>
                <a:spcPts val="600"/>
              </a:spcAft>
            </a:pPr>
            <a:r>
              <a:rPr lang="ka-GE" sz="1900" dirty="0"/>
              <a:t>ადვილად </a:t>
            </a:r>
            <a:r>
              <a:rPr lang="ka-GE" sz="1900" dirty="0" err="1"/>
              <a:t>ამტვერებადი</a:t>
            </a:r>
            <a:r>
              <a:rPr lang="ka-GE" sz="1900" dirty="0"/>
              <a:t> მასალების ქარით გადატანის პრევენციის მიზნით. მათი დასაწყობების ადგილებში სპეციალური საფარის გამოყენება ან მორწყვა;</a:t>
            </a:r>
            <a:endParaRPr lang="en-US" sz="1900" dirty="0"/>
          </a:p>
          <a:p>
            <a:pPr lvl="0">
              <a:lnSpc>
                <a:spcPct val="100000"/>
              </a:lnSpc>
              <a:spcAft>
                <a:spcPts val="600"/>
              </a:spcAft>
            </a:pPr>
            <a:r>
              <a:rPr lang="ka-GE" sz="1900" dirty="0"/>
              <a:t>გენერატორების და სხვა დანადგარ-მექანიზმების განლაგება მგრძნობიარე რეცეპტორებისგან (საცხოვრებელი სახლები) მოშორებით ასეთის არსებობის შემთხვევაში; </a:t>
            </a:r>
            <a:endParaRPr lang="en-US" sz="1900" dirty="0"/>
          </a:p>
          <a:p>
            <a:pPr lvl="0">
              <a:lnSpc>
                <a:spcPct val="100000"/>
              </a:lnSpc>
              <a:spcAft>
                <a:spcPts val="600"/>
              </a:spcAft>
            </a:pPr>
            <a:r>
              <a:rPr lang="ka-GE" sz="1900" dirty="0"/>
              <a:t>პერსონალის ინსტრუქტაჟი;</a:t>
            </a:r>
            <a:endParaRPr lang="en-US" sz="1900" dirty="0"/>
          </a:p>
          <a:p>
            <a:pPr lvl="0">
              <a:lnSpc>
                <a:spcPct val="100000"/>
              </a:lnSpc>
              <a:spcAft>
                <a:spcPts val="600"/>
              </a:spcAft>
            </a:pPr>
            <a:r>
              <a:rPr lang="ka-GE" sz="1900" dirty="0"/>
              <a:t>საჩივრების დაფიქსირება/აღრიცხვა და სათანადო რეაგირება</a:t>
            </a:r>
            <a:r>
              <a:rPr lang="ka-GE" sz="1900" dirty="0" smtClean="0"/>
              <a:t>.</a:t>
            </a:r>
          </a:p>
          <a:p>
            <a:endParaRPr lang="ka-GE" dirty="0"/>
          </a:p>
          <a:p>
            <a:pPr lvl="1"/>
            <a:endParaRPr lang="ka-GE" dirty="0" smtClean="0"/>
          </a:p>
          <a:p>
            <a:pPr lvl="1"/>
            <a:endParaRPr lang="en-US" dirty="0"/>
          </a:p>
        </p:txBody>
      </p:sp>
      <p:sp>
        <p:nvSpPr>
          <p:cNvPr id="6" name="Title 1"/>
          <p:cNvSpPr>
            <a:spLocks noGrp="1"/>
          </p:cNvSpPr>
          <p:nvPr>
            <p:ph type="title"/>
          </p:nvPr>
        </p:nvSpPr>
        <p:spPr>
          <a:xfrm>
            <a:off x="0" y="195443"/>
            <a:ext cx="12192000" cy="624689"/>
          </a:xfrm>
        </p:spPr>
        <p:txBody>
          <a:bodyPr>
            <a:normAutofit/>
          </a:bodyPr>
          <a:lstStyle/>
          <a:p>
            <a:pPr algn="ctr"/>
            <a:r>
              <a:rPr lang="ka-GE" sz="3200" b="1" dirty="0" smtClean="0">
                <a:solidFill>
                  <a:srgbClr val="666699"/>
                </a:solidFill>
              </a:rPr>
              <a:t>ჰაერზე ზემოქმედების შემარბილებელი ღონისძიებები</a:t>
            </a:r>
            <a:endParaRPr lang="en-US" sz="3200" dirty="0">
              <a:solidFill>
                <a:srgbClr val="666699"/>
              </a:solidFill>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9201" y="6185432"/>
            <a:ext cx="812799" cy="681037"/>
          </a:xfrm>
          <a:prstGeom prst="rect">
            <a:avLst/>
          </a:prstGeom>
          <a:noFill/>
        </p:spPr>
      </p:pic>
      <p:pic>
        <p:nvPicPr>
          <p:cNvPr id="10" name="Picture 9"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412391" y="6172200"/>
            <a:ext cx="1844040" cy="685800"/>
          </a:xfrm>
          <a:prstGeom prst="rect">
            <a:avLst/>
          </a:prstGeom>
          <a:noFill/>
          <a:ln>
            <a:noFill/>
          </a:ln>
        </p:spPr>
      </p:pic>
    </p:spTree>
    <p:extLst>
      <p:ext uri="{BB962C8B-B14F-4D97-AF65-F5344CB8AC3E}">
        <p14:creationId xmlns:p14="http://schemas.microsoft.com/office/powerpoint/2010/main" val="3806454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988" y="904875"/>
            <a:ext cx="6679361" cy="5953125"/>
          </a:xfrm>
        </p:spPr>
        <p:txBody>
          <a:bodyPr>
            <a:normAutofit fontScale="77500" lnSpcReduction="20000"/>
          </a:bodyPr>
          <a:lstStyle/>
          <a:p>
            <a:pPr>
              <a:spcAft>
                <a:spcPts val="600"/>
              </a:spcAft>
              <a:buFont typeface="Wingdings" panose="05000000000000000000" pitchFamily="2" charset="2"/>
              <a:buChar char="Ø"/>
            </a:pPr>
            <a:r>
              <a:rPr lang="ka-GE" sz="2900" b="1" dirty="0" smtClean="0"/>
              <a:t>მშენებლობის ფაზა</a:t>
            </a:r>
          </a:p>
          <a:p>
            <a:pPr>
              <a:lnSpc>
                <a:spcPct val="120000"/>
              </a:lnSpc>
              <a:spcBef>
                <a:spcPts val="600"/>
              </a:spcBef>
              <a:spcAft>
                <a:spcPts val="600"/>
              </a:spcAft>
            </a:pPr>
            <a:r>
              <a:rPr lang="ka-GE" sz="2300" dirty="0" smtClean="0"/>
              <a:t>შესრულდა ხმაურის გავრცელების მოდელირება ყველაზე უარესი სცენარისთვის</a:t>
            </a:r>
          </a:p>
          <a:p>
            <a:pPr lvl="1">
              <a:lnSpc>
                <a:spcPct val="120000"/>
              </a:lnSpc>
              <a:spcBef>
                <a:spcPts val="600"/>
              </a:spcBef>
              <a:spcAft>
                <a:spcPts val="600"/>
              </a:spcAft>
            </a:pPr>
            <a:r>
              <a:rPr lang="ka-GE" sz="2300" dirty="0" smtClean="0"/>
              <a:t>ყველა ანძა ერთდროულად მონტაჟდება </a:t>
            </a:r>
          </a:p>
          <a:p>
            <a:pPr>
              <a:lnSpc>
                <a:spcPct val="120000"/>
              </a:lnSpc>
              <a:spcBef>
                <a:spcPts val="600"/>
              </a:spcBef>
              <a:spcAft>
                <a:spcPts val="600"/>
              </a:spcAft>
            </a:pPr>
            <a:r>
              <a:rPr lang="ka-GE" sz="2300" dirty="0" smtClean="0"/>
              <a:t>დაშორება უახლოეს საცხოვრებელ სახლამდე - 730 მ</a:t>
            </a:r>
          </a:p>
          <a:p>
            <a:pPr lvl="1">
              <a:lnSpc>
                <a:spcPct val="120000"/>
              </a:lnSpc>
              <a:spcBef>
                <a:spcPts val="600"/>
              </a:spcBef>
              <a:spcAft>
                <a:spcPts val="600"/>
              </a:spcAft>
            </a:pPr>
            <a:r>
              <a:rPr lang="ka-GE" sz="2300" dirty="0" smtClean="0"/>
              <a:t>ხმაურის დონე სამშენებლო უბნებიდან 500 მ-ის დაცილებით - 51დბ</a:t>
            </a:r>
          </a:p>
          <a:p>
            <a:pPr lvl="1">
              <a:lnSpc>
                <a:spcPct val="120000"/>
              </a:lnSpc>
              <a:spcBef>
                <a:spcPts val="600"/>
              </a:spcBef>
              <a:spcAft>
                <a:spcPts val="600"/>
              </a:spcAft>
            </a:pPr>
            <a:r>
              <a:rPr lang="ka-GE" sz="2300" dirty="0" smtClean="0"/>
              <a:t>ხმაურის ზემოქმედებას ადგილი არ ქნება</a:t>
            </a:r>
          </a:p>
          <a:p>
            <a:pPr lvl="1"/>
            <a:endParaRPr lang="ka-GE" dirty="0" smtClean="0"/>
          </a:p>
          <a:p>
            <a:pPr>
              <a:spcAft>
                <a:spcPts val="600"/>
              </a:spcAft>
              <a:buFont typeface="Wingdings" panose="05000000000000000000" pitchFamily="2" charset="2"/>
              <a:buChar char="Ø"/>
            </a:pPr>
            <a:r>
              <a:rPr lang="ka-GE" sz="2900" b="1" dirty="0" smtClean="0"/>
              <a:t>ექსპლუატაციის ფაზა</a:t>
            </a:r>
          </a:p>
          <a:p>
            <a:pPr lvl="1">
              <a:spcBef>
                <a:spcPts val="600"/>
              </a:spcBef>
              <a:spcAft>
                <a:spcPts val="600"/>
              </a:spcAft>
            </a:pPr>
            <a:r>
              <a:rPr lang="ka-GE" sz="2300" dirty="0" smtClean="0"/>
              <a:t>მოდელირება შესრულდა 3 მ/წმ და  12მ/წმ ქარისთვის</a:t>
            </a:r>
          </a:p>
          <a:p>
            <a:pPr lvl="1">
              <a:spcBef>
                <a:spcPts val="600"/>
              </a:spcBef>
              <a:spcAft>
                <a:spcPts val="600"/>
              </a:spcAft>
            </a:pPr>
            <a:r>
              <a:rPr lang="ka-GE" sz="2300" dirty="0" smtClean="0"/>
              <a:t>3 მ/წმ ქარის შემთხვევაში - 43დბ 100 მ მანძილზე </a:t>
            </a:r>
          </a:p>
          <a:p>
            <a:pPr lvl="1">
              <a:spcBef>
                <a:spcPts val="600"/>
              </a:spcBef>
              <a:spcAft>
                <a:spcPts val="600"/>
              </a:spcAft>
            </a:pPr>
            <a:r>
              <a:rPr lang="ka-GE" sz="2300" dirty="0" smtClean="0"/>
              <a:t>12 მ/წმ შემთხვევაში  - 44დბ 400 მ მანძილზე</a:t>
            </a:r>
          </a:p>
          <a:p>
            <a:pPr lvl="1">
              <a:spcBef>
                <a:spcPts val="600"/>
              </a:spcBef>
              <a:spcAft>
                <a:spcPts val="600"/>
              </a:spcAft>
            </a:pPr>
            <a:r>
              <a:rPr lang="ka-GE" sz="2300" dirty="0" smtClean="0"/>
              <a:t>დასახლებულ ტერიტორიაზე ხმაურის ზემოქმედებას ადგილი არ ექნება</a:t>
            </a:r>
            <a:endParaRPr lang="en-US" sz="2300" dirty="0" smtClean="0"/>
          </a:p>
          <a:p>
            <a:pPr lvl="0"/>
            <a:endParaRPr lang="ka-GE" dirty="0" smtClean="0"/>
          </a:p>
          <a:p>
            <a:pPr lvl="1"/>
            <a:endParaRPr lang="ka-GE" dirty="0" smtClean="0"/>
          </a:p>
          <a:p>
            <a:pPr lvl="1"/>
            <a:endParaRPr lang="en-US" dirty="0"/>
          </a:p>
        </p:txBody>
      </p:sp>
      <p:sp>
        <p:nvSpPr>
          <p:cNvPr id="6" name="Title 1"/>
          <p:cNvSpPr>
            <a:spLocks noGrp="1"/>
          </p:cNvSpPr>
          <p:nvPr>
            <p:ph type="title"/>
          </p:nvPr>
        </p:nvSpPr>
        <p:spPr>
          <a:xfrm>
            <a:off x="0" y="195443"/>
            <a:ext cx="12192000" cy="624689"/>
          </a:xfrm>
        </p:spPr>
        <p:txBody>
          <a:bodyPr>
            <a:normAutofit/>
          </a:bodyPr>
          <a:lstStyle/>
          <a:p>
            <a:r>
              <a:rPr lang="ka-GE" sz="3200" b="1" dirty="0" smtClean="0">
                <a:solidFill>
                  <a:srgbClr val="666699"/>
                </a:solidFill>
              </a:rPr>
              <a:t>	ხმაურის გავრცელება</a:t>
            </a:r>
            <a:endParaRPr lang="en-US" sz="3200" dirty="0">
              <a:solidFill>
                <a:srgbClr val="666699"/>
              </a:solidFill>
            </a:endParaRPr>
          </a:p>
        </p:txBody>
      </p:sp>
      <p:sp>
        <p:nvSpPr>
          <p:cNvPr id="2" name="TextBox 1"/>
          <p:cNvSpPr txBox="1"/>
          <p:nvPr/>
        </p:nvSpPr>
        <p:spPr>
          <a:xfrm>
            <a:off x="6991349" y="2867844"/>
            <a:ext cx="5124451" cy="307777"/>
          </a:xfrm>
          <a:prstGeom prst="rect">
            <a:avLst/>
          </a:prstGeom>
          <a:noFill/>
        </p:spPr>
        <p:txBody>
          <a:bodyPr wrap="square" rtlCol="0">
            <a:spAutoFit/>
          </a:bodyPr>
          <a:lstStyle/>
          <a:p>
            <a:pPr algn="ctr"/>
            <a:r>
              <a:rPr lang="ka-GE" sz="1400" dirty="0" smtClean="0"/>
              <a:t>ხმაურის გავრცელება ანძების მონტაჟისას</a:t>
            </a:r>
            <a:endParaRPr lang="en-US" sz="1400" dirty="0"/>
          </a:p>
        </p:txBody>
      </p:sp>
      <p:sp>
        <p:nvSpPr>
          <p:cNvPr id="7" name="Rectangle 6"/>
          <p:cNvSpPr/>
          <p:nvPr/>
        </p:nvSpPr>
        <p:spPr>
          <a:xfrm>
            <a:off x="7015698" y="6291104"/>
            <a:ext cx="5166682" cy="523220"/>
          </a:xfrm>
          <a:prstGeom prst="rect">
            <a:avLst/>
          </a:prstGeom>
        </p:spPr>
        <p:txBody>
          <a:bodyPr wrap="square">
            <a:spAutoFit/>
          </a:bodyPr>
          <a:lstStyle/>
          <a:p>
            <a:pPr algn="ctr"/>
            <a:r>
              <a:rPr lang="ka-GE" sz="1400" dirty="0">
                <a:ea typeface="Calibri" panose="020F0502020204030204" pitchFamily="34" charset="0"/>
                <a:cs typeface="Times New Roman" panose="02020603050405020304" pitchFamily="18" charset="0"/>
              </a:rPr>
              <a:t>12 მ/წმ ქარის </a:t>
            </a:r>
            <a:r>
              <a:rPr lang="ka-GE" sz="1400" dirty="0" smtClean="0">
                <a:ea typeface="Calibri" panose="020F0502020204030204" pitchFamily="34" charset="0"/>
                <a:cs typeface="Times New Roman" panose="02020603050405020304" pitchFamily="18" charset="0"/>
              </a:rPr>
              <a:t>დროს ქარის </a:t>
            </a:r>
            <a:r>
              <a:rPr lang="ka-GE" sz="1400" dirty="0">
                <a:ea typeface="Calibri" panose="020F0502020204030204" pitchFamily="34" charset="0"/>
                <a:cs typeface="Times New Roman" panose="02020603050405020304" pitchFamily="18" charset="0"/>
              </a:rPr>
              <a:t>ტურბინებიდან წარმოქმნილი ხმაურის </a:t>
            </a:r>
            <a:r>
              <a:rPr lang="ka-GE" sz="1400" dirty="0" smtClean="0">
                <a:ea typeface="Calibri" panose="020F0502020204030204" pitchFamily="34" charset="0"/>
                <a:cs typeface="Times New Roman" panose="02020603050405020304" pitchFamily="18" charset="0"/>
              </a:rPr>
              <a:t>გავრცელება მთლიან </a:t>
            </a:r>
            <a:r>
              <a:rPr lang="ka-GE" sz="1400" dirty="0">
                <a:ea typeface="Calibri" panose="020F0502020204030204" pitchFamily="34" charset="0"/>
                <a:cs typeface="Times New Roman" panose="02020603050405020304" pitchFamily="18" charset="0"/>
              </a:rPr>
              <a:t>საპროექტო ზონაში</a:t>
            </a:r>
            <a:endParaRPr lang="en-US" sz="1400" dirty="0"/>
          </a:p>
        </p:txBody>
      </p:sp>
      <p:pic>
        <p:nvPicPr>
          <p:cNvPr id="10" name="Picture 9"/>
          <p:cNvPicPr/>
          <p:nvPr/>
        </p:nvPicPr>
        <p:blipFill>
          <a:blip r:embed="rId2" cstate="email">
            <a:extLst>
              <a:ext uri="{28A0092B-C50C-407E-A947-70E740481C1C}">
                <a14:useLocalDpi xmlns:a14="http://schemas.microsoft.com/office/drawing/2010/main"/>
              </a:ext>
            </a:extLst>
          </a:blip>
          <a:srcRect/>
          <a:stretch>
            <a:fillRect/>
          </a:stretch>
        </p:blipFill>
        <p:spPr bwMode="auto">
          <a:xfrm>
            <a:off x="7150806" y="195443"/>
            <a:ext cx="5041194" cy="2672401"/>
          </a:xfrm>
          <a:prstGeom prst="rect">
            <a:avLst/>
          </a:prstGeom>
          <a:noFill/>
          <a:ln>
            <a:noFill/>
          </a:ln>
        </p:spPr>
      </p:pic>
      <p:pic>
        <p:nvPicPr>
          <p:cNvPr id="11" name="Picture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7150806" y="3175621"/>
            <a:ext cx="5031574" cy="3001342"/>
          </a:xfrm>
          <a:prstGeom prst="rect">
            <a:avLst/>
          </a:prstGeom>
          <a:noFill/>
          <a:ln>
            <a:noFill/>
          </a:ln>
        </p:spPr>
      </p:pic>
    </p:spTree>
    <p:extLst>
      <p:ext uri="{BB962C8B-B14F-4D97-AF65-F5344CB8AC3E}">
        <p14:creationId xmlns:p14="http://schemas.microsoft.com/office/powerpoint/2010/main" val="3153592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120" y="1009291"/>
            <a:ext cx="11178398" cy="5271031"/>
          </a:xfrm>
        </p:spPr>
        <p:txBody>
          <a:bodyPr>
            <a:normAutofit fontScale="62500" lnSpcReduction="20000"/>
          </a:bodyPr>
          <a:lstStyle/>
          <a:p>
            <a:pPr>
              <a:lnSpc>
                <a:spcPct val="120000"/>
              </a:lnSpc>
              <a:spcAft>
                <a:spcPts val="600"/>
              </a:spcAft>
            </a:pPr>
            <a:r>
              <a:rPr lang="ka-GE" dirty="0"/>
              <a:t>გატარდეს შემდეგი შემარბილებელი ღონისძიებები: </a:t>
            </a:r>
            <a:endParaRPr lang="en-US" dirty="0"/>
          </a:p>
          <a:p>
            <a:pPr lvl="0">
              <a:lnSpc>
                <a:spcPct val="120000"/>
              </a:lnSpc>
              <a:spcAft>
                <a:spcPts val="600"/>
              </a:spcAft>
            </a:pPr>
            <a:r>
              <a:rPr lang="ka-GE" dirty="0"/>
              <a:t>მანქანა-დანადგარების ტექნიკური გამართულობის უზრუნველყოფა;</a:t>
            </a:r>
            <a:endParaRPr lang="en-US" dirty="0"/>
          </a:p>
          <a:p>
            <a:pPr lvl="0">
              <a:lnSpc>
                <a:spcPct val="120000"/>
              </a:lnSpc>
              <a:spcAft>
                <a:spcPts val="600"/>
              </a:spcAft>
            </a:pPr>
            <a:r>
              <a:rPr lang="ka-GE" dirty="0"/>
              <a:t>სამუშაოების წარმოება მხოლოდ დღის საათებში;</a:t>
            </a:r>
            <a:endParaRPr lang="en-US" dirty="0"/>
          </a:p>
          <a:p>
            <a:pPr lvl="0">
              <a:lnSpc>
                <a:spcPct val="120000"/>
              </a:lnSpc>
              <a:spcAft>
                <a:spcPts val="600"/>
              </a:spcAft>
            </a:pPr>
            <a:r>
              <a:rPr lang="ka-GE" dirty="0"/>
              <a:t>ხმაურიანი სამუშაოების პერიოდის განსაზღვრა, ეკოლოგიური (მაგ. ცხოველთა გამრავლების სეზონი) და სოციალური (კვირა და სადღესასწაულო დღეები) საკითხების გათვალისწინებით;</a:t>
            </a:r>
            <a:endParaRPr lang="en-US" dirty="0"/>
          </a:p>
          <a:p>
            <a:pPr lvl="0">
              <a:lnSpc>
                <a:spcPct val="120000"/>
              </a:lnSpc>
              <a:spcAft>
                <a:spcPts val="600"/>
              </a:spcAft>
            </a:pPr>
            <a:r>
              <a:rPr lang="ka-GE" dirty="0"/>
              <a:t>ხმაურიანი სამუშაოების წარმოების დაწყებამდე მიმდებარედ არსებული მოსახლეობის გაფრთხილება და შესაბამისი ახსნა-განმარტებების მიცემა (საჭიროების შემთხვევაში);</a:t>
            </a:r>
            <a:endParaRPr lang="en-US" dirty="0"/>
          </a:p>
          <a:p>
            <a:pPr lvl="0">
              <a:lnSpc>
                <a:spcPct val="120000"/>
              </a:lnSpc>
              <a:spcAft>
                <a:spcPts val="600"/>
              </a:spcAft>
            </a:pPr>
            <a:r>
              <a:rPr lang="ka-GE" dirty="0"/>
              <a:t>გენერატორების და სხვა ხმაურიანი დანადგარ-მექანიზმების განლაგება მგრძნობიარე რეცეპტორებისგან (საცხოვრებელი სახლები) მოშორებით; </a:t>
            </a:r>
            <a:endParaRPr lang="en-US" dirty="0"/>
          </a:p>
          <a:p>
            <a:pPr lvl="0">
              <a:lnSpc>
                <a:spcPct val="120000"/>
              </a:lnSpc>
              <a:spcAft>
                <a:spcPts val="600"/>
              </a:spcAft>
            </a:pPr>
            <a:r>
              <a:rPr lang="ka-GE" dirty="0"/>
              <a:t>საჭიროებისამებრ, პერსონალის უზრუნველყოფა დაცვის საშუალებებით (</a:t>
            </a:r>
            <a:r>
              <a:rPr lang="ka-GE" dirty="0" err="1"/>
              <a:t>ყურსაცმები</a:t>
            </a:r>
            <a:r>
              <a:rPr lang="ka-GE" dirty="0"/>
              <a:t>);</a:t>
            </a:r>
            <a:endParaRPr lang="en-US" dirty="0"/>
          </a:p>
          <a:p>
            <a:pPr lvl="0">
              <a:lnSpc>
                <a:spcPct val="120000"/>
              </a:lnSpc>
              <a:spcAft>
                <a:spcPts val="600"/>
              </a:spcAft>
            </a:pPr>
            <a:r>
              <a:rPr lang="ka-GE" dirty="0"/>
              <a:t>პერსონალის ინსტრუქტაჟი სამუშაოების დაწყებამდე და შემდგომ 6 თვეში ერთხელ;</a:t>
            </a:r>
            <a:endParaRPr lang="en-US" dirty="0"/>
          </a:p>
          <a:p>
            <a:pPr lvl="0">
              <a:lnSpc>
                <a:spcPct val="120000"/>
              </a:lnSpc>
              <a:spcAft>
                <a:spcPts val="600"/>
              </a:spcAft>
            </a:pPr>
            <a:r>
              <a:rPr lang="ka-GE" dirty="0"/>
              <a:t>საჩივრების შემოსვლის შემთხვევაში მათი დაფიქსირება/აღრიცხვა და სათანადო რეაგირება</a:t>
            </a:r>
            <a:r>
              <a:rPr lang="ka-GE" dirty="0" smtClean="0"/>
              <a:t>.</a:t>
            </a:r>
            <a:endParaRPr lang="en-US" dirty="0"/>
          </a:p>
        </p:txBody>
      </p:sp>
      <p:sp>
        <p:nvSpPr>
          <p:cNvPr id="6" name="Title 1"/>
          <p:cNvSpPr>
            <a:spLocks noGrp="1"/>
          </p:cNvSpPr>
          <p:nvPr>
            <p:ph type="title"/>
          </p:nvPr>
        </p:nvSpPr>
        <p:spPr>
          <a:xfrm>
            <a:off x="0" y="195443"/>
            <a:ext cx="12192000" cy="624689"/>
          </a:xfrm>
        </p:spPr>
        <p:txBody>
          <a:bodyPr>
            <a:normAutofit/>
          </a:bodyPr>
          <a:lstStyle/>
          <a:p>
            <a:pPr algn="ctr"/>
            <a:r>
              <a:rPr lang="ka-GE" sz="3200" b="1" dirty="0" smtClean="0">
                <a:solidFill>
                  <a:srgbClr val="666699"/>
                </a:solidFill>
              </a:rPr>
              <a:t>ხმაურის ზემოქმედების შემარბილებელი ღონისძიებები</a:t>
            </a:r>
            <a:endParaRPr lang="en-US" sz="3200" dirty="0">
              <a:solidFill>
                <a:srgbClr val="666699"/>
              </a:solidFill>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9201" y="6185432"/>
            <a:ext cx="812799" cy="681037"/>
          </a:xfrm>
          <a:prstGeom prst="rect">
            <a:avLst/>
          </a:prstGeom>
          <a:noFill/>
        </p:spPr>
      </p:pic>
      <p:pic>
        <p:nvPicPr>
          <p:cNvPr id="10" name="Picture 9"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412391" y="6172200"/>
            <a:ext cx="1844040" cy="685800"/>
          </a:xfrm>
          <a:prstGeom prst="rect">
            <a:avLst/>
          </a:prstGeom>
          <a:noFill/>
          <a:ln>
            <a:noFill/>
          </a:ln>
        </p:spPr>
      </p:pic>
    </p:spTree>
    <p:extLst>
      <p:ext uri="{BB962C8B-B14F-4D97-AF65-F5344CB8AC3E}">
        <p14:creationId xmlns:p14="http://schemas.microsoft.com/office/powerpoint/2010/main" val="1813173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2980" y="419667"/>
            <a:ext cx="9646920" cy="400110"/>
          </a:xfrm>
          <a:prstGeom prst="rect">
            <a:avLst/>
          </a:prstGeom>
        </p:spPr>
        <p:txBody>
          <a:bodyPr wrap="square">
            <a:spAutoFit/>
          </a:bodyPr>
          <a:lstStyle/>
          <a:p>
            <a:r>
              <a:rPr lang="ka-GE" sz="2000" dirty="0"/>
              <a:t>საქართველოს კანონის „გარემოსდაცვითი შეფასების კოდექსი“ პროცედურები</a:t>
            </a:r>
            <a:endParaRPr lang="en-US" sz="2000" dirty="0"/>
          </a:p>
        </p:txBody>
      </p:sp>
      <p:sp>
        <p:nvSpPr>
          <p:cNvPr id="5" name="Прямоугольник 4"/>
          <p:cNvSpPr/>
          <p:nvPr/>
        </p:nvSpPr>
        <p:spPr>
          <a:xfrm>
            <a:off x="674370" y="1102279"/>
            <a:ext cx="10927080" cy="5078313"/>
          </a:xfrm>
          <a:prstGeom prst="rect">
            <a:avLst/>
          </a:prstGeom>
        </p:spPr>
        <p:txBody>
          <a:bodyPr wrap="square">
            <a:spAutoFit/>
          </a:bodyPr>
          <a:lstStyle/>
          <a:p>
            <a:pPr marL="285750" indent="-285750">
              <a:buFont typeface="Wingdings" panose="05000000000000000000" pitchFamily="2" charset="2"/>
              <a:buChar char="Ø"/>
            </a:pPr>
            <a:r>
              <a:rPr lang="ka-GE" dirty="0"/>
              <a:t>სკოპინგის </a:t>
            </a:r>
            <a:r>
              <a:rPr lang="ka-GE" dirty="0" smtClean="0"/>
              <a:t>ანგარიში</a:t>
            </a:r>
          </a:p>
          <a:p>
            <a:pPr marL="285750" indent="-285750">
              <a:buFont typeface="Wingdings" panose="05000000000000000000" pitchFamily="2" charset="2"/>
              <a:buChar char="Ø"/>
            </a:pPr>
            <a:endParaRPr lang="ka-GE" dirty="0"/>
          </a:p>
          <a:p>
            <a:pPr marL="285750" indent="-285750">
              <a:buFont typeface="Wingdings" panose="05000000000000000000" pitchFamily="2" charset="2"/>
              <a:buChar char="Ø"/>
            </a:pPr>
            <a:endParaRPr lang="ka-GE" dirty="0"/>
          </a:p>
          <a:p>
            <a:pPr marL="285750" indent="-285750">
              <a:buFont typeface="Wingdings" panose="05000000000000000000" pitchFamily="2" charset="2"/>
              <a:buChar char="Ø"/>
            </a:pPr>
            <a:r>
              <a:rPr lang="ka-GE" dirty="0"/>
              <a:t>საზოგადოების ინფორმირება, საჯარო </a:t>
            </a:r>
            <a:r>
              <a:rPr lang="ka-GE" dirty="0" smtClean="0"/>
              <a:t>განხილვა/საზოგადოების ჩართულობა, </a:t>
            </a:r>
            <a:r>
              <a:rPr lang="ka-GE" dirty="0"/>
              <a:t>მოსაზრებების </a:t>
            </a:r>
            <a:r>
              <a:rPr lang="ka-GE" dirty="0" smtClean="0"/>
              <a:t>გათვალისწინება</a:t>
            </a:r>
          </a:p>
          <a:p>
            <a:pPr marL="285750" indent="-285750">
              <a:buFont typeface="Wingdings" panose="05000000000000000000" pitchFamily="2" charset="2"/>
              <a:buChar char="Ø"/>
            </a:pPr>
            <a:endParaRPr lang="ka-GE" dirty="0"/>
          </a:p>
          <a:p>
            <a:pPr marL="285750" indent="-285750">
              <a:buFont typeface="Wingdings" panose="05000000000000000000" pitchFamily="2" charset="2"/>
              <a:buChar char="Ø"/>
            </a:pPr>
            <a:endParaRPr lang="ka-GE" dirty="0"/>
          </a:p>
          <a:p>
            <a:pPr marL="285750" indent="-285750">
              <a:buFont typeface="Wingdings" panose="05000000000000000000" pitchFamily="2" charset="2"/>
              <a:buChar char="Ø"/>
            </a:pPr>
            <a:r>
              <a:rPr lang="ka-GE" dirty="0"/>
              <a:t>სკოპინგის </a:t>
            </a:r>
            <a:r>
              <a:rPr lang="ka-GE" dirty="0" smtClean="0"/>
              <a:t>დასკვნა</a:t>
            </a:r>
          </a:p>
          <a:p>
            <a:pPr marL="285750" indent="-285750">
              <a:buFont typeface="Wingdings" panose="05000000000000000000" pitchFamily="2" charset="2"/>
              <a:buChar char="Ø"/>
            </a:pPr>
            <a:endParaRPr lang="ka-GE" dirty="0"/>
          </a:p>
          <a:p>
            <a:pPr marL="285750" indent="-285750">
              <a:buFont typeface="Wingdings" panose="05000000000000000000" pitchFamily="2" charset="2"/>
              <a:buChar char="Ø"/>
            </a:pPr>
            <a:endParaRPr lang="ka-GE" dirty="0"/>
          </a:p>
          <a:p>
            <a:pPr marL="285750" indent="-285750">
              <a:buFont typeface="Wingdings" panose="05000000000000000000" pitchFamily="2" charset="2"/>
              <a:buChar char="Ø"/>
            </a:pPr>
            <a:r>
              <a:rPr lang="ka-GE" dirty="0"/>
              <a:t>გზშ-ის </a:t>
            </a:r>
            <a:r>
              <a:rPr lang="ka-GE" dirty="0" smtClean="0"/>
              <a:t>ანგარიში</a:t>
            </a:r>
          </a:p>
          <a:p>
            <a:pPr marL="285750" indent="-285750">
              <a:buFont typeface="Wingdings" panose="05000000000000000000" pitchFamily="2" charset="2"/>
              <a:buChar char="Ø"/>
            </a:pPr>
            <a:endParaRPr lang="ka-GE" dirty="0"/>
          </a:p>
          <a:p>
            <a:pPr marL="285750" indent="-285750">
              <a:buFont typeface="Wingdings" panose="05000000000000000000" pitchFamily="2" charset="2"/>
              <a:buChar char="Ø"/>
            </a:pPr>
            <a:endParaRPr lang="ka-GE" dirty="0"/>
          </a:p>
          <a:p>
            <a:pPr marL="285750" indent="-285750">
              <a:buFont typeface="Wingdings" panose="05000000000000000000" pitchFamily="2" charset="2"/>
              <a:buChar char="Ø"/>
            </a:pPr>
            <a:r>
              <a:rPr lang="ka-GE" dirty="0"/>
              <a:t>საზოგადოების ინფორმირება, საჯარო </a:t>
            </a:r>
            <a:r>
              <a:rPr lang="ka-GE" dirty="0" smtClean="0"/>
              <a:t>განხილვა/საზოგადოების ჩართულობა, </a:t>
            </a:r>
            <a:r>
              <a:rPr lang="ka-GE" dirty="0"/>
              <a:t>მოსაზრებების </a:t>
            </a:r>
            <a:r>
              <a:rPr lang="ka-GE" dirty="0" smtClean="0"/>
              <a:t>გათვალისწინება</a:t>
            </a:r>
          </a:p>
          <a:p>
            <a:pPr marL="285750" indent="-285750">
              <a:buFont typeface="Wingdings" panose="05000000000000000000" pitchFamily="2" charset="2"/>
              <a:buChar char="Ø"/>
            </a:pPr>
            <a:endParaRPr lang="ka-GE" dirty="0"/>
          </a:p>
          <a:p>
            <a:pPr marL="285750" indent="-285750">
              <a:buFont typeface="Wingdings" panose="05000000000000000000" pitchFamily="2" charset="2"/>
              <a:buChar char="Ø"/>
            </a:pPr>
            <a:endParaRPr lang="ka-GE" dirty="0"/>
          </a:p>
          <a:p>
            <a:pPr marL="285750" indent="-285750">
              <a:buFont typeface="Wingdings" panose="05000000000000000000" pitchFamily="2" charset="2"/>
              <a:buChar char="Ø"/>
            </a:pPr>
            <a:r>
              <a:rPr lang="ka-GE" dirty="0"/>
              <a:t>გარემოსდაცვითი გადაწყვეტილება</a:t>
            </a:r>
          </a:p>
        </p:txBody>
      </p:sp>
    </p:spTree>
    <p:extLst>
      <p:ext uri="{BB962C8B-B14F-4D97-AF65-F5344CB8AC3E}">
        <p14:creationId xmlns:p14="http://schemas.microsoft.com/office/powerpoint/2010/main" val="3923877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126"/>
            <a:ext cx="12192000" cy="566367"/>
          </a:xfrm>
        </p:spPr>
        <p:txBody>
          <a:bodyPr>
            <a:normAutofit/>
          </a:bodyPr>
          <a:lstStyle/>
          <a:p>
            <a:pPr lvl="2" algn="ctr" rtl="0">
              <a:lnSpc>
                <a:spcPct val="90000"/>
              </a:lnSpc>
              <a:spcBef>
                <a:spcPct val="0"/>
              </a:spcBef>
            </a:pPr>
            <a:r>
              <a:rPr lang="ka-GE" sz="2800" b="1" dirty="0" smtClean="0">
                <a:solidFill>
                  <a:srgbClr val="666699"/>
                </a:solidFill>
              </a:rPr>
              <a:t>ვიზუალურ-ლანდშაფტური ზემოქმედება</a:t>
            </a:r>
            <a:endParaRPr lang="en-US" sz="2800" dirty="0">
              <a:solidFill>
                <a:srgbClr val="666699"/>
              </a:solidFill>
            </a:endParaRPr>
          </a:p>
        </p:txBody>
      </p:sp>
      <p:sp>
        <p:nvSpPr>
          <p:cNvPr id="3" name="Content Placeholder 2"/>
          <p:cNvSpPr>
            <a:spLocks noGrp="1"/>
          </p:cNvSpPr>
          <p:nvPr>
            <p:ph idx="1"/>
          </p:nvPr>
        </p:nvSpPr>
        <p:spPr>
          <a:xfrm>
            <a:off x="99059" y="717550"/>
            <a:ext cx="12092941" cy="3896005"/>
          </a:xfrm>
        </p:spPr>
        <p:txBody>
          <a:bodyPr>
            <a:noAutofit/>
          </a:bodyPr>
          <a:lstStyle/>
          <a:p>
            <a:pPr>
              <a:lnSpc>
                <a:spcPct val="120000"/>
              </a:lnSpc>
              <a:buFont typeface="Wingdings" panose="05000000000000000000" pitchFamily="2" charset="2"/>
              <a:buChar char="Ø"/>
            </a:pPr>
            <a:r>
              <a:rPr lang="ka-GE" sz="1400" b="1" dirty="0" smtClean="0"/>
              <a:t>მშენებლობის ფაზა</a:t>
            </a:r>
            <a:r>
              <a:rPr lang="ka-GE" sz="1400" dirty="0" smtClean="0"/>
              <a:t> </a:t>
            </a:r>
          </a:p>
          <a:p>
            <a:pPr marL="457200" lvl="1">
              <a:lnSpc>
                <a:spcPct val="120000"/>
              </a:lnSpc>
            </a:pPr>
            <a:r>
              <a:rPr lang="ka-GE" sz="1400" dirty="0" smtClean="0"/>
              <a:t>სამშენებლო მოედნები და ბანაკები, სამშენებლო ტექნიკა, სანაყაროები, ტყის ჭრა - ძირითადად მცირე დონის დროებითი ზემოქმედება</a:t>
            </a:r>
          </a:p>
          <a:p>
            <a:pPr>
              <a:lnSpc>
                <a:spcPct val="120000"/>
              </a:lnSpc>
              <a:spcBef>
                <a:spcPts val="1200"/>
              </a:spcBef>
              <a:buFont typeface="Wingdings" panose="05000000000000000000" pitchFamily="2" charset="2"/>
              <a:buChar char="Ø"/>
            </a:pPr>
            <a:r>
              <a:rPr lang="ka-GE" sz="1600" b="1" dirty="0" smtClean="0"/>
              <a:t>ექსპლუატაციის ფაზა</a:t>
            </a:r>
          </a:p>
          <a:p>
            <a:pPr marL="514350" lvl="1" indent="-285750">
              <a:lnSpc>
                <a:spcPct val="120000"/>
              </a:lnSpc>
              <a:buFont typeface="Wingdings" panose="05000000000000000000" pitchFamily="2" charset="2"/>
              <a:buChar char="Ø"/>
            </a:pPr>
            <a:r>
              <a:rPr lang="ka-GE" sz="1400" b="1" dirty="0" smtClean="0"/>
              <a:t>ქარის ტურბინებისა და ქვესადგურის არსებობა </a:t>
            </a:r>
            <a:r>
              <a:rPr lang="ka-GE" sz="1400" dirty="0" smtClean="0"/>
              <a:t>- ძირითადად მოცილებულია საცხოვრებელი ტერიტორიებიდან და ძირითადი გზებიდან</a:t>
            </a:r>
          </a:p>
          <a:p>
            <a:pPr marL="514350" lvl="1" indent="-285750">
              <a:lnSpc>
                <a:spcPct val="120000"/>
              </a:lnSpc>
              <a:buFont typeface="Wingdings" panose="05000000000000000000" pitchFamily="2" charset="2"/>
              <a:buChar char="Ø"/>
            </a:pPr>
            <a:r>
              <a:rPr lang="ka-GE" sz="1400" b="1" dirty="0" smtClean="0"/>
              <a:t>შუქ-ჩრდილის ციმციმი - მოდელირება </a:t>
            </a:r>
            <a:r>
              <a:rPr lang="ka-GE" sz="1400" b="1" dirty="0"/>
              <a:t>ყველაზე უარესი </a:t>
            </a:r>
            <a:r>
              <a:rPr lang="ka-GE" sz="1400" b="1" dirty="0" smtClean="0"/>
              <a:t>სცენარისთვის </a:t>
            </a:r>
            <a:endParaRPr lang="ka-GE" sz="1400" dirty="0" smtClean="0"/>
          </a:p>
          <a:p>
            <a:pPr lvl="1">
              <a:lnSpc>
                <a:spcPct val="120000"/>
              </a:lnSpc>
              <a:spcBef>
                <a:spcPts val="400"/>
              </a:spcBef>
            </a:pPr>
            <a:r>
              <a:rPr lang="ka-GE" sz="1400" dirty="0" smtClean="0"/>
              <a:t>რეცეპტორები განლაგებულია ყველა მიმართულებით </a:t>
            </a:r>
          </a:p>
          <a:p>
            <a:pPr lvl="1">
              <a:lnSpc>
                <a:spcPct val="120000"/>
              </a:lnSpc>
              <a:spcBef>
                <a:spcPts val="400"/>
              </a:spcBef>
            </a:pPr>
            <a:r>
              <a:rPr lang="ka-GE" sz="1400" dirty="0" smtClean="0"/>
              <a:t>გათვალისწინებული არაა მცენარეული საფარი, რომელიც ზემოქმედებას ამცირებს</a:t>
            </a:r>
            <a:endParaRPr lang="ka-GE" sz="1400" dirty="0"/>
          </a:p>
          <a:p>
            <a:pPr lvl="1">
              <a:lnSpc>
                <a:spcPct val="120000"/>
              </a:lnSpc>
              <a:spcBef>
                <a:spcPts val="400"/>
              </a:spcBef>
            </a:pPr>
            <a:r>
              <a:rPr lang="ka-GE" sz="1400" dirty="0" smtClean="0"/>
              <a:t>მზე ანათებს გარიჟრაჟიდან დაღამებამდე, ანუ ღრუბლები არაა</a:t>
            </a:r>
          </a:p>
          <a:p>
            <a:pPr lvl="1">
              <a:lnSpc>
                <a:spcPct val="120000"/>
              </a:lnSpc>
              <a:spcBef>
                <a:spcPts val="400"/>
              </a:spcBef>
            </a:pPr>
            <a:r>
              <a:rPr lang="ka-GE" sz="1400" dirty="0" smtClean="0"/>
              <a:t>ტურბინები მუშაობს უწყვეტად</a:t>
            </a:r>
          </a:p>
          <a:p>
            <a:pPr lvl="1">
              <a:lnSpc>
                <a:spcPct val="120000"/>
              </a:lnSpc>
              <a:spcBef>
                <a:spcPts val="400"/>
              </a:spcBef>
            </a:pPr>
            <a:r>
              <a:rPr lang="ka-GE" sz="1400" dirty="0" smtClean="0"/>
              <a:t>ტურბინის ფრთები მუდმივად მართობულად იმყოფება მზესა და რეცეპტორს შორის</a:t>
            </a:r>
          </a:p>
        </p:txBody>
      </p:sp>
      <p:sp>
        <p:nvSpPr>
          <p:cNvPr id="4" name="Rectangle 3"/>
          <p:cNvSpPr/>
          <p:nvPr/>
        </p:nvSpPr>
        <p:spPr>
          <a:xfrm>
            <a:off x="8539344" y="6357369"/>
            <a:ext cx="3670726" cy="461665"/>
          </a:xfrm>
          <a:prstGeom prst="rect">
            <a:avLst/>
          </a:prstGeom>
        </p:spPr>
        <p:txBody>
          <a:bodyPr wrap="square">
            <a:spAutoFit/>
          </a:bodyPr>
          <a:lstStyle/>
          <a:p>
            <a:pPr algn="ctr"/>
            <a:r>
              <a:rPr lang="ka-GE" sz="1200" spc="-25" dirty="0" smtClean="0">
                <a:ea typeface="Calibri" panose="020F0502020204030204" pitchFamily="34" charset="0"/>
                <a:cs typeface="Calibri" panose="020F0502020204030204" pitchFamily="34" charset="0"/>
              </a:rPr>
              <a:t>ქარის სადგურის მიმდებარედ შუქ-ჩრდილის ციმციმის მაქსიმალური გავლენა (წლ/სთ)</a:t>
            </a:r>
            <a:endParaRPr lang="en-US" sz="1200" dirty="0"/>
          </a:p>
        </p:txBody>
      </p:sp>
      <p:pic>
        <p:nvPicPr>
          <p:cNvPr id="22" name="Picture 2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86618" y="3986472"/>
            <a:ext cx="4605382" cy="2370897"/>
          </a:xfrm>
          <a:prstGeom prst="rect">
            <a:avLst/>
          </a:prstGeom>
          <a:noFill/>
          <a:ln>
            <a:noFill/>
          </a:ln>
        </p:spPr>
      </p:pic>
      <p:sp>
        <p:nvSpPr>
          <p:cNvPr id="5" name="Rectangle 4"/>
          <p:cNvSpPr/>
          <p:nvPr/>
        </p:nvSpPr>
        <p:spPr>
          <a:xfrm>
            <a:off x="99059" y="4133085"/>
            <a:ext cx="7064104" cy="1834798"/>
          </a:xfrm>
          <a:prstGeom prst="rect">
            <a:avLst/>
          </a:prstGeom>
        </p:spPr>
        <p:txBody>
          <a:bodyPr wrap="square">
            <a:spAutoFit/>
          </a:bodyPr>
          <a:lstStyle/>
          <a:p>
            <a:pPr marL="342900" lvl="1" indent="-342900">
              <a:lnSpc>
                <a:spcPct val="120000"/>
              </a:lnSpc>
              <a:spcBef>
                <a:spcPts val="400"/>
              </a:spcBef>
              <a:buFont typeface="Wingdings" panose="05000000000000000000" pitchFamily="2" charset="2"/>
              <a:buChar char="Ø"/>
            </a:pPr>
            <a:r>
              <a:rPr lang="ka-GE" sz="1400" b="1" dirty="0"/>
              <a:t>მოდელირების შედეგები:</a:t>
            </a:r>
          </a:p>
          <a:p>
            <a:pPr lvl="1">
              <a:lnSpc>
                <a:spcPct val="120000"/>
              </a:lnSpc>
              <a:spcBef>
                <a:spcPts val="400"/>
              </a:spcBef>
            </a:pPr>
            <a:r>
              <a:rPr lang="ka-GE" sz="1400" dirty="0" smtClean="0"/>
              <a:t>- საცხოვრებელ </a:t>
            </a:r>
            <a:r>
              <a:rPr lang="ka-GE" sz="1400" dirty="0"/>
              <a:t>სახლებზე ზემოქმედებას ადგილი არ ექნება</a:t>
            </a:r>
          </a:p>
          <a:p>
            <a:pPr lvl="1">
              <a:lnSpc>
                <a:spcPct val="120000"/>
              </a:lnSpc>
              <a:spcBef>
                <a:spcPts val="400"/>
              </a:spcBef>
            </a:pPr>
            <a:r>
              <a:rPr lang="ka-GE" sz="1400" dirty="0" smtClean="0"/>
              <a:t>- მცირე </a:t>
            </a:r>
            <a:r>
              <a:rPr lang="ka-GE" sz="1400" dirty="0"/>
              <a:t>ზემოქმედების ქვეშ ყვება მიმდებარედ არსებული მონასტერი</a:t>
            </a:r>
          </a:p>
          <a:p>
            <a:pPr marL="342900" lvl="1" indent="-342900">
              <a:lnSpc>
                <a:spcPct val="120000"/>
              </a:lnSpc>
              <a:spcBef>
                <a:spcPts val="400"/>
              </a:spcBef>
              <a:buFont typeface="Wingdings" panose="05000000000000000000" pitchFamily="2" charset="2"/>
              <a:buChar char="Ø"/>
            </a:pPr>
            <a:r>
              <a:rPr lang="ka-GE" sz="1400" b="1" dirty="0" smtClean="0"/>
              <a:t>რეალური </a:t>
            </a:r>
            <a:r>
              <a:rPr lang="ka-GE" sz="1400" b="1" dirty="0"/>
              <a:t>სიტუაცია </a:t>
            </a:r>
            <a:r>
              <a:rPr lang="ka-GE" sz="1400" dirty="0"/>
              <a:t>იქნება გაცილებით უკეთესი, რადგან მცენარეულობა, რელიეფი და სხვა ფაქტორები შეამცირებს ზემოქმედებას</a:t>
            </a:r>
          </a:p>
          <a:p>
            <a:pPr marL="342900" lvl="1" indent="-342900">
              <a:lnSpc>
                <a:spcPct val="120000"/>
              </a:lnSpc>
              <a:spcBef>
                <a:spcPts val="400"/>
              </a:spcBef>
              <a:buFont typeface="Wingdings" panose="05000000000000000000" pitchFamily="2" charset="2"/>
              <a:buChar char="Ø"/>
            </a:pPr>
            <a:r>
              <a:rPr lang="ka-GE" sz="1400" dirty="0"/>
              <a:t>საჭიროების შემთხვევაში გატარდება შემარბილებელი ღონისძიებები </a:t>
            </a:r>
          </a:p>
        </p:txBody>
      </p:sp>
    </p:spTree>
    <p:extLst>
      <p:ext uri="{BB962C8B-B14F-4D97-AF65-F5344CB8AC3E}">
        <p14:creationId xmlns:p14="http://schemas.microsoft.com/office/powerpoint/2010/main" val="3253385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988" y="944361"/>
            <a:ext cx="10824714" cy="5637413"/>
          </a:xfrm>
        </p:spPr>
        <p:txBody>
          <a:bodyPr>
            <a:normAutofit/>
          </a:bodyPr>
          <a:lstStyle/>
          <a:p>
            <a:pPr lvl="0">
              <a:lnSpc>
                <a:spcPct val="110000"/>
              </a:lnSpc>
              <a:spcAft>
                <a:spcPts val="600"/>
              </a:spcAft>
            </a:pPr>
            <a:r>
              <a:rPr lang="ka-GE" sz="2000" dirty="0"/>
              <a:t>დროებითი კონსტრუქციების, მასალების და ნარჩენების განთავსებისთვის შერჩეული იქნება შეუმჩნეველი ადგილები;</a:t>
            </a:r>
            <a:endParaRPr lang="en-US" sz="2000" dirty="0"/>
          </a:p>
          <a:p>
            <a:pPr lvl="0">
              <a:lnSpc>
                <a:spcPct val="110000"/>
              </a:lnSpc>
              <a:spcAft>
                <a:spcPts val="600"/>
              </a:spcAft>
            </a:pPr>
            <a:r>
              <a:rPr lang="ka-GE" sz="2000" dirty="0"/>
              <a:t>როგორც მშენებლობის, ასევე ექსპლუატაციის ეტაპზე დაცული იქნება სანიტარულ-ეკოლოგიური პირობები;</a:t>
            </a:r>
            <a:endParaRPr lang="en-US" sz="2000" dirty="0"/>
          </a:p>
          <a:p>
            <a:pPr lvl="0">
              <a:lnSpc>
                <a:spcPct val="110000"/>
              </a:lnSpc>
              <a:spcAft>
                <a:spcPts val="600"/>
              </a:spcAft>
            </a:pPr>
            <a:r>
              <a:rPr lang="ka-GE" sz="2000" dirty="0"/>
              <a:t>სამშენებლო სამუშაოების დასრულების შემდგომ ჩატარდება სარეკულტივაციო სამუშაოები;</a:t>
            </a:r>
            <a:endParaRPr lang="en-US" sz="2000" dirty="0"/>
          </a:p>
          <a:p>
            <a:pPr>
              <a:lnSpc>
                <a:spcPct val="110000"/>
              </a:lnSpc>
              <a:spcAft>
                <a:spcPts val="600"/>
              </a:spcAft>
            </a:pPr>
            <a:r>
              <a:rPr lang="ka-GE" sz="2000" dirty="0" smtClean="0"/>
              <a:t>ქეს-ის ექსპლუატაციის დროს </a:t>
            </a:r>
            <a:r>
              <a:rPr lang="ka-GE" sz="2000" dirty="0"/>
              <a:t>მოციმციმე </a:t>
            </a:r>
            <a:r>
              <a:rPr lang="ka-GE" sz="2000" dirty="0" smtClean="0"/>
              <a:t>ჩრდილის გამო საჩივრების </a:t>
            </a:r>
            <a:r>
              <a:rPr lang="ka-GE" sz="2000" dirty="0"/>
              <a:t>არსებობის </a:t>
            </a:r>
            <a:r>
              <a:rPr lang="ka-GE" sz="2000" dirty="0" smtClean="0"/>
              <a:t>შემთხვევაში შესაძლებელია </a:t>
            </a:r>
            <a:r>
              <a:rPr lang="ka-GE" sz="2000" dirty="0" err="1" smtClean="0"/>
              <a:t>დიფრაქციული</a:t>
            </a:r>
            <a:r>
              <a:rPr lang="ka-GE" sz="2000" dirty="0" smtClean="0"/>
              <a:t> კონსტრუქციის </a:t>
            </a:r>
            <a:r>
              <a:rPr lang="ka-GE" sz="2000" dirty="0"/>
              <a:t>დამონტაჟება ან ხეების დარგვა, მნიშვნელოვანი რეცეპტორების ტურბინიდან არეკლილი ჩრდილებისგან დასაცავად. ასევე შესაძლებელია </a:t>
            </a:r>
            <a:r>
              <a:rPr lang="ka-GE" sz="2000" dirty="0" smtClean="0"/>
              <a:t>„</a:t>
            </a:r>
            <a:r>
              <a:rPr lang="ka-GE" sz="2000" dirty="0" err="1" smtClean="0"/>
              <a:t>ფლიკერისგან</a:t>
            </a:r>
            <a:r>
              <a:rPr lang="ka-GE" sz="2000" dirty="0" smtClean="0"/>
              <a:t> </a:t>
            </a:r>
            <a:r>
              <a:rPr lang="ka-GE" sz="2000" dirty="0"/>
              <a:t>დამცავი სისტემების’’ გამოყენება, რომლის მეშვეობითაც შესაფერის დროს </a:t>
            </a:r>
            <a:r>
              <a:rPr lang="ka-GE" sz="2000" dirty="0" smtClean="0"/>
              <a:t>ზოგიერთი ტურბინა ავტომატურად გაითიშება მნიშვნელოვან </a:t>
            </a:r>
            <a:r>
              <a:rPr lang="ka-GE" sz="2000" dirty="0"/>
              <a:t>რეცეპტორებზე </a:t>
            </a:r>
            <a:r>
              <a:rPr lang="ka-GE" sz="2000" dirty="0" smtClean="0"/>
              <a:t>ზემოქმედების თავიდან ასაცილებლად. </a:t>
            </a:r>
            <a:endParaRPr lang="en-US" sz="2000" dirty="0"/>
          </a:p>
        </p:txBody>
      </p:sp>
      <p:sp>
        <p:nvSpPr>
          <p:cNvPr id="6" name="Title 1"/>
          <p:cNvSpPr>
            <a:spLocks noGrp="1"/>
          </p:cNvSpPr>
          <p:nvPr>
            <p:ph type="title"/>
          </p:nvPr>
        </p:nvSpPr>
        <p:spPr>
          <a:xfrm>
            <a:off x="0" y="195443"/>
            <a:ext cx="12192000" cy="624689"/>
          </a:xfrm>
        </p:spPr>
        <p:txBody>
          <a:bodyPr>
            <a:normAutofit/>
          </a:bodyPr>
          <a:lstStyle/>
          <a:p>
            <a:pPr algn="ctr"/>
            <a:r>
              <a:rPr lang="ka-GE" sz="3200" b="1" dirty="0" smtClean="0">
                <a:solidFill>
                  <a:srgbClr val="666699"/>
                </a:solidFill>
              </a:rPr>
              <a:t>ვიზუალური ზემოქმედების შემარბილებელი ღონისძიებები</a:t>
            </a:r>
            <a:endParaRPr lang="en-US" sz="3200" dirty="0">
              <a:solidFill>
                <a:srgbClr val="666699"/>
              </a:solidFill>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9201" y="6185432"/>
            <a:ext cx="812799" cy="681037"/>
          </a:xfrm>
          <a:prstGeom prst="rect">
            <a:avLst/>
          </a:prstGeom>
          <a:noFill/>
        </p:spPr>
      </p:pic>
      <p:pic>
        <p:nvPicPr>
          <p:cNvPr id="10" name="Picture 9"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412391" y="6172200"/>
            <a:ext cx="1844040" cy="685800"/>
          </a:xfrm>
          <a:prstGeom prst="rect">
            <a:avLst/>
          </a:prstGeom>
          <a:noFill/>
          <a:ln>
            <a:noFill/>
          </a:ln>
        </p:spPr>
      </p:pic>
    </p:spTree>
    <p:extLst>
      <p:ext uri="{BB962C8B-B14F-4D97-AF65-F5344CB8AC3E}">
        <p14:creationId xmlns:p14="http://schemas.microsoft.com/office/powerpoint/2010/main" val="1066069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516" y="971231"/>
            <a:ext cx="8754375" cy="5774625"/>
          </a:xfrm>
        </p:spPr>
        <p:txBody>
          <a:bodyPr>
            <a:noAutofit/>
          </a:bodyPr>
          <a:lstStyle/>
          <a:p>
            <a:pPr>
              <a:lnSpc>
                <a:spcPct val="100000"/>
              </a:lnSpc>
              <a:spcBef>
                <a:spcPts val="600"/>
              </a:spcBef>
              <a:spcAft>
                <a:spcPts val="300"/>
              </a:spcAft>
            </a:pPr>
            <a:r>
              <a:rPr lang="ka-GE" sz="1400" dirty="0" smtClean="0"/>
              <a:t>ზამთარში თოვლის </a:t>
            </a:r>
            <a:r>
              <a:rPr lang="ka-GE" sz="1400" dirty="0"/>
              <a:t>და ყინულის ნადები საგრძნობლად ამცირებს ტურბინების მუშაობის </a:t>
            </a:r>
            <a:r>
              <a:rPr lang="ka-GE" sz="1400" dirty="0" smtClean="0"/>
              <a:t>ეფექტურობას და აზიანებს მექანიზმებს</a:t>
            </a:r>
          </a:p>
          <a:p>
            <a:pPr>
              <a:lnSpc>
                <a:spcPct val="100000"/>
              </a:lnSpc>
              <a:spcBef>
                <a:spcPts val="600"/>
              </a:spcBef>
              <a:spcAft>
                <a:spcPts val="300"/>
              </a:spcAft>
            </a:pPr>
            <a:r>
              <a:rPr lang="ka-GE" sz="1400" dirty="0" smtClean="0"/>
              <a:t>ყინულის </a:t>
            </a:r>
            <a:r>
              <a:rPr lang="ka-GE" sz="1400" dirty="0"/>
              <a:t>ნატეხი შეიძლება მოძვრეს </a:t>
            </a:r>
            <a:r>
              <a:rPr lang="ka-GE" sz="1400" dirty="0" smtClean="0"/>
              <a:t>ფრთებიდან და </a:t>
            </a:r>
            <a:r>
              <a:rPr lang="ka-GE" sz="1400" dirty="0"/>
              <a:t>გადასროლილი იქნას საკმაოდ დიდ </a:t>
            </a:r>
            <a:r>
              <a:rPr lang="ka-GE" sz="1400" dirty="0" smtClean="0"/>
              <a:t>მანძილზე </a:t>
            </a:r>
            <a:endParaRPr lang="en-US" sz="1400" dirty="0"/>
          </a:p>
          <a:p>
            <a:pPr lvl="1">
              <a:lnSpc>
                <a:spcPct val="100000"/>
              </a:lnSpc>
              <a:spcBef>
                <a:spcPts val="600"/>
              </a:spcBef>
              <a:spcAft>
                <a:spcPts val="300"/>
              </a:spcAft>
            </a:pPr>
            <a:r>
              <a:rPr lang="ka-GE" sz="1400" dirty="0" smtClean="0"/>
              <a:t>დამოკიდებულია მეტეოროლოგიურ პირობებზე </a:t>
            </a:r>
          </a:p>
          <a:p>
            <a:pPr lvl="1">
              <a:lnSpc>
                <a:spcPct val="100000"/>
              </a:lnSpc>
              <a:spcBef>
                <a:spcPts val="600"/>
              </a:spcBef>
              <a:spcAft>
                <a:spcPts val="300"/>
              </a:spcAft>
            </a:pPr>
            <a:r>
              <a:rPr lang="ka-GE" sz="1400" dirty="0" smtClean="0"/>
              <a:t>შეიძლება საფრთხე შეექმნას პერსონალს, მიმდებარე </a:t>
            </a:r>
            <a:r>
              <a:rPr lang="ka-GE" sz="1400" dirty="0"/>
              <a:t>ტერიტორიებზე </a:t>
            </a:r>
            <a:r>
              <a:rPr lang="ka-GE" sz="1400" dirty="0" smtClean="0"/>
              <a:t>მოხვედრილ ადამიანებს, ახლომახლო მოძრავ ტრანსპორტს</a:t>
            </a:r>
          </a:p>
          <a:p>
            <a:pPr>
              <a:lnSpc>
                <a:spcPct val="100000"/>
              </a:lnSpc>
              <a:spcBef>
                <a:spcPts val="600"/>
              </a:spcBef>
              <a:spcAft>
                <a:spcPts val="300"/>
              </a:spcAft>
            </a:pPr>
            <a:r>
              <a:rPr lang="ka-GE" sz="1400" dirty="0"/>
              <a:t>ქარის ტურბინებზე ყინულის წარმოქმნის და ამასთან დაკავშირებული რისკები უფრო დამახასიათებელია ჩრდილოეთის ქვეყნებისათვის</a:t>
            </a:r>
          </a:p>
          <a:p>
            <a:pPr>
              <a:lnSpc>
                <a:spcPct val="100000"/>
              </a:lnSpc>
              <a:spcBef>
                <a:spcPts val="600"/>
              </a:spcBef>
              <a:spcAft>
                <a:spcPts val="300"/>
              </a:spcAft>
            </a:pPr>
            <a:r>
              <a:rPr lang="ka-GE" sz="1400" dirty="0" smtClean="0"/>
              <a:t>კლიმატური </a:t>
            </a:r>
            <a:r>
              <a:rPr lang="ka-GE" sz="1400" dirty="0"/>
              <a:t>პირობებიდან გამომდინარე, </a:t>
            </a:r>
            <a:r>
              <a:rPr lang="ka-GE" sz="1400" dirty="0" smtClean="0"/>
              <a:t>ქარის ტურბინების ფრთებზე ყინულის </a:t>
            </a:r>
            <a:r>
              <a:rPr lang="ka-GE" sz="1400" dirty="0"/>
              <a:t>წარმოქმნა </a:t>
            </a:r>
            <a:r>
              <a:rPr lang="ka-GE" sz="1400" dirty="0" smtClean="0"/>
              <a:t>შესაძლებელია მოკლე პერიოდით, იანვარ-თებერვალში, რამდენიმე </a:t>
            </a:r>
            <a:r>
              <a:rPr lang="ka-GE" sz="1400" dirty="0"/>
              <a:t>დღის განმავლობაში. </a:t>
            </a:r>
            <a:endParaRPr lang="ka-GE" sz="1400" dirty="0" smtClean="0"/>
          </a:p>
          <a:p>
            <a:pPr lvl="1">
              <a:lnSpc>
                <a:spcPct val="100000"/>
              </a:lnSpc>
              <a:spcBef>
                <a:spcPts val="600"/>
              </a:spcBef>
              <a:spcAft>
                <a:spcPts val="300"/>
              </a:spcAft>
            </a:pPr>
            <a:r>
              <a:rPr lang="ka-GE" sz="1400" dirty="0" smtClean="0"/>
              <a:t>ზემოქმედების </a:t>
            </a:r>
            <a:r>
              <a:rPr lang="ka-GE" sz="1400" dirty="0"/>
              <a:t>რისკი არსებობს მხოლოდ მომსახურე </a:t>
            </a:r>
            <a:r>
              <a:rPr lang="ka-GE" sz="1400" dirty="0" smtClean="0"/>
              <a:t>პერსონალზე</a:t>
            </a:r>
          </a:p>
          <a:p>
            <a:pPr lvl="1">
              <a:lnSpc>
                <a:spcPct val="100000"/>
              </a:lnSpc>
              <a:spcBef>
                <a:spcPts val="600"/>
              </a:spcBef>
              <a:spcAft>
                <a:spcPts val="300"/>
              </a:spcAft>
            </a:pPr>
            <a:r>
              <a:rPr lang="ka-GE" sz="1400" dirty="0"/>
              <a:t>ყინულის ცვენის გამო მოსახლეობაზე ზემოქმედების რისკი პრაქტიკულად ნულია, რადგანაც ტურბინები დიდი მანძილითაა დაცილებული საცხოვრებელი ზონებიდან ზონებს და საზოგადოებრივი გზებიდან</a:t>
            </a:r>
            <a:r>
              <a:rPr lang="ka-GE" sz="1400" dirty="0" smtClean="0"/>
              <a:t>.</a:t>
            </a:r>
          </a:p>
          <a:p>
            <a:pPr>
              <a:lnSpc>
                <a:spcPct val="100000"/>
              </a:lnSpc>
              <a:spcBef>
                <a:spcPts val="600"/>
              </a:spcBef>
              <a:spcAft>
                <a:spcPts val="300"/>
              </a:spcAft>
              <a:buFont typeface="Wingdings" panose="05000000000000000000" pitchFamily="2" charset="2"/>
              <a:buChar char="Ø"/>
            </a:pPr>
            <a:r>
              <a:rPr lang="ka-GE" sz="1800" b="1" dirty="0" smtClean="0"/>
              <a:t>ზემოქმედების შერბილება</a:t>
            </a:r>
          </a:p>
          <a:p>
            <a:pPr>
              <a:lnSpc>
                <a:spcPct val="100000"/>
              </a:lnSpc>
              <a:spcBef>
                <a:spcPts val="600"/>
              </a:spcBef>
              <a:spcAft>
                <a:spcPts val="300"/>
              </a:spcAft>
            </a:pPr>
            <a:r>
              <a:rPr lang="ka-GE" sz="1400" dirty="0" smtClean="0"/>
              <a:t>რისკების </a:t>
            </a:r>
            <a:r>
              <a:rPr lang="ka-GE" sz="1400" dirty="0"/>
              <a:t>პრევენციის მიზნით </a:t>
            </a:r>
            <a:r>
              <a:rPr lang="ka-GE" sz="1400" dirty="0" smtClean="0"/>
              <a:t>ზამთრის </a:t>
            </a:r>
            <a:r>
              <a:rPr lang="ka-GE" sz="1400" dirty="0"/>
              <a:t>თვეებში ძლიერი ყინვების დროს </a:t>
            </a:r>
            <a:r>
              <a:rPr lang="ka-GE" sz="1400" dirty="0" smtClean="0"/>
              <a:t>განხორციელდება ყოველდღიური </a:t>
            </a:r>
            <a:r>
              <a:rPr lang="ka-GE" sz="1400" dirty="0"/>
              <a:t>მონიტორინგი და საჭიროების შემთხვევაში სადგურის დროებით </a:t>
            </a:r>
            <a:r>
              <a:rPr lang="ka-GE" sz="1400" dirty="0" smtClean="0"/>
              <a:t>გაჩერდება.</a:t>
            </a:r>
          </a:p>
          <a:p>
            <a:pPr lvl="1">
              <a:lnSpc>
                <a:spcPct val="100000"/>
              </a:lnSpc>
              <a:spcBef>
                <a:spcPts val="600"/>
              </a:spcBef>
              <a:spcAft>
                <a:spcPts val="300"/>
              </a:spcAft>
            </a:pPr>
            <a:r>
              <a:rPr lang="ka-GE" sz="1400" dirty="0"/>
              <a:t>სადგურის გაჩერება </a:t>
            </a:r>
            <a:r>
              <a:rPr lang="ka-GE" sz="1400" dirty="0" smtClean="0"/>
              <a:t>მნიშვნელოვანი </a:t>
            </a:r>
            <a:r>
              <a:rPr lang="ka-GE" sz="1400" dirty="0"/>
              <a:t>იქნება ტურბინების დაზიანების რისკის გამორიცხვისათვის. </a:t>
            </a:r>
            <a:endParaRPr lang="en-US" sz="1400" dirty="0"/>
          </a:p>
          <a:p>
            <a:pPr>
              <a:lnSpc>
                <a:spcPct val="100000"/>
              </a:lnSpc>
              <a:spcBef>
                <a:spcPts val="600"/>
              </a:spcBef>
              <a:spcAft>
                <a:spcPts val="300"/>
              </a:spcAft>
            </a:pPr>
            <a:r>
              <a:rPr lang="ka-GE" sz="1400" dirty="0" smtClean="0"/>
              <a:t>საჭიროების შემთხვევაში შესაძლებელია ტურბინების ფრთების დრონით გაწმენდა და დამუშავება.</a:t>
            </a:r>
          </a:p>
        </p:txBody>
      </p:sp>
      <p:pic>
        <p:nvPicPr>
          <p:cNvPr id="4" name="Picture 3" descr="Related image"/>
          <p:cNvPicPr/>
          <p:nvPr/>
        </p:nvPicPr>
        <p:blipFill>
          <a:blip r:embed="rId2" cstate="email">
            <a:extLst>
              <a:ext uri="{28A0092B-C50C-407E-A947-70E740481C1C}">
                <a14:useLocalDpi xmlns:a14="http://schemas.microsoft.com/office/drawing/2010/main"/>
              </a:ext>
            </a:extLst>
          </a:blip>
          <a:srcRect/>
          <a:stretch>
            <a:fillRect/>
          </a:stretch>
        </p:blipFill>
        <p:spPr bwMode="auto">
          <a:xfrm>
            <a:off x="9238891" y="4358118"/>
            <a:ext cx="2953109" cy="2499882"/>
          </a:xfrm>
          <a:prstGeom prst="rect">
            <a:avLst/>
          </a:prstGeom>
          <a:noFill/>
          <a:ln>
            <a:noFill/>
          </a:ln>
        </p:spPr>
      </p:pic>
      <p:sp>
        <p:nvSpPr>
          <p:cNvPr id="5" name="Title 1"/>
          <p:cNvSpPr>
            <a:spLocks noGrp="1"/>
          </p:cNvSpPr>
          <p:nvPr>
            <p:ph type="title"/>
          </p:nvPr>
        </p:nvSpPr>
        <p:spPr>
          <a:xfrm>
            <a:off x="0" y="96126"/>
            <a:ext cx="12192000" cy="566367"/>
          </a:xfrm>
        </p:spPr>
        <p:txBody>
          <a:bodyPr>
            <a:normAutofit/>
          </a:bodyPr>
          <a:lstStyle/>
          <a:p>
            <a:pPr lvl="2" algn="ctr" rtl="0">
              <a:lnSpc>
                <a:spcPct val="90000"/>
              </a:lnSpc>
              <a:spcBef>
                <a:spcPct val="0"/>
              </a:spcBef>
            </a:pPr>
            <a:r>
              <a:rPr lang="ka-GE" sz="2800" b="1" dirty="0" smtClean="0">
                <a:solidFill>
                  <a:srgbClr val="666699"/>
                </a:solidFill>
              </a:rPr>
              <a:t>ყინულის ცვენით გამოწვეული ზემოქმედება</a:t>
            </a:r>
            <a:endParaRPr lang="en-US" sz="2800" dirty="0">
              <a:solidFill>
                <a:srgbClr val="666699"/>
              </a:solidFill>
            </a:endParaRPr>
          </a:p>
        </p:txBody>
      </p:sp>
    </p:spTree>
    <p:extLst>
      <p:ext uri="{BB962C8B-B14F-4D97-AF65-F5344CB8AC3E}">
        <p14:creationId xmlns:p14="http://schemas.microsoft.com/office/powerpoint/2010/main" val="3705452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507" y="1152331"/>
            <a:ext cx="11532916" cy="4629537"/>
          </a:xfrm>
          <a:prstGeom prst="rect">
            <a:avLst/>
          </a:prstGeom>
        </p:spPr>
        <p:txBody>
          <a:bodyPr wrap="square">
            <a:spAutoFit/>
          </a:bodyPr>
          <a:lstStyle/>
          <a:p>
            <a:pPr marL="285750" indent="-285750">
              <a:lnSpc>
                <a:spcPct val="120000"/>
              </a:lnSpc>
              <a:spcBef>
                <a:spcPts val="1200"/>
              </a:spcBef>
              <a:spcAft>
                <a:spcPts val="1200"/>
              </a:spcAft>
              <a:buFont typeface="Arial" panose="020B0604020202020204" pitchFamily="34" charset="0"/>
              <a:buChar char="•"/>
            </a:pPr>
            <a:r>
              <a:rPr lang="ka-GE" dirty="0" smtClean="0">
                <a:ea typeface="Calibri" panose="020F0502020204030204" pitchFamily="34" charset="0"/>
                <a:cs typeface="Times New Roman" panose="02020603050405020304" pitchFamily="18" charset="0"/>
              </a:rPr>
              <a:t>ტერიტორია გეოდინამიკურად მდგრადია</a:t>
            </a:r>
          </a:p>
          <a:p>
            <a:pPr marL="285750" indent="-285750">
              <a:lnSpc>
                <a:spcPct val="120000"/>
              </a:lnSpc>
              <a:spcBef>
                <a:spcPts val="1200"/>
              </a:spcBef>
              <a:spcAft>
                <a:spcPts val="1200"/>
              </a:spcAft>
              <a:buFont typeface="Arial" panose="020B0604020202020204" pitchFamily="34" charset="0"/>
              <a:buChar char="•"/>
            </a:pPr>
            <a:r>
              <a:rPr lang="ka-GE" dirty="0" smtClean="0">
                <a:ea typeface="Calibri" panose="020F0502020204030204" pitchFamily="34" charset="0"/>
                <a:cs typeface="Times New Roman" panose="02020603050405020304" pitchFamily="18" charset="0"/>
              </a:rPr>
              <a:t>არ </a:t>
            </a:r>
            <a:r>
              <a:rPr lang="ka-GE" dirty="0">
                <a:ea typeface="Calibri" panose="020F0502020204030204" pitchFamily="34" charset="0"/>
                <a:cs typeface="Times New Roman" panose="02020603050405020304" pitchFamily="18" charset="0"/>
              </a:rPr>
              <a:t>შეინიშნება რაიმე ხელისშემშლელი გეოდინამიკური პროცესი ან </a:t>
            </a:r>
            <a:r>
              <a:rPr lang="ka-GE" dirty="0" smtClean="0">
                <a:ea typeface="Calibri" panose="020F0502020204030204" pitchFamily="34" charset="0"/>
                <a:cs typeface="Times New Roman" panose="02020603050405020304" pitchFamily="18" charset="0"/>
              </a:rPr>
              <a:t>მოვლენა</a:t>
            </a:r>
          </a:p>
          <a:p>
            <a:pPr marL="285750" indent="-285750">
              <a:lnSpc>
                <a:spcPct val="120000"/>
              </a:lnSpc>
              <a:spcBef>
                <a:spcPts val="1200"/>
              </a:spcBef>
              <a:spcAft>
                <a:spcPts val="1200"/>
              </a:spcAft>
              <a:buFont typeface="Arial" panose="020B0604020202020204" pitchFamily="34" charset="0"/>
              <a:buChar char="•"/>
            </a:pPr>
            <a:r>
              <a:rPr lang="ka-GE" dirty="0" smtClean="0">
                <a:ea typeface="Calibri" panose="020F0502020204030204" pitchFamily="34" charset="0"/>
                <a:cs typeface="Times New Roman" panose="02020603050405020304" pitchFamily="18" charset="0"/>
              </a:rPr>
              <a:t>ტერიტორიის </a:t>
            </a:r>
            <a:r>
              <a:rPr lang="ka-GE" dirty="0">
                <a:ea typeface="Calibri" panose="020F0502020204030204" pitchFamily="34" charset="0"/>
                <a:cs typeface="Times New Roman" panose="02020603050405020304" pitchFamily="18" charset="0"/>
              </a:rPr>
              <a:t>აღმოსავლეთ და ჩრდილოეთ ნაწილებში, სადაც ფერდობების დახრილობა 5-15 გრადუსამდეა, ზოგან შეინიშნება წვიმებისა და თოვლის დნობის დროს წარმოქმნილი მცირე ზედაპირული ნაკადების ეროზიული მოქმედების </a:t>
            </a:r>
            <a:r>
              <a:rPr lang="ka-GE" dirty="0" smtClean="0">
                <a:ea typeface="Calibri" panose="020F0502020204030204" pitchFamily="34" charset="0"/>
                <a:cs typeface="Times New Roman" panose="02020603050405020304" pitchFamily="18" charset="0"/>
              </a:rPr>
              <a:t>ნიშნები</a:t>
            </a:r>
          </a:p>
          <a:p>
            <a:pPr marL="742950" lvl="1" indent="-285750">
              <a:lnSpc>
                <a:spcPct val="120000"/>
              </a:lnSpc>
              <a:spcBef>
                <a:spcPts val="1200"/>
              </a:spcBef>
              <a:spcAft>
                <a:spcPts val="1200"/>
              </a:spcAft>
              <a:buFont typeface="Arial" panose="020B0604020202020204" pitchFamily="34" charset="0"/>
              <a:buChar char="•"/>
            </a:pPr>
            <a:r>
              <a:rPr lang="ka-GE" dirty="0" smtClean="0">
                <a:ea typeface="Calibri" panose="020F0502020204030204" pitchFamily="34" charset="0"/>
                <a:cs typeface="Times New Roman" panose="02020603050405020304" pitchFamily="18" charset="0"/>
              </a:rPr>
              <a:t>ტურბინების განლაგების </a:t>
            </a:r>
            <a:r>
              <a:rPr lang="ka-GE" dirty="0">
                <a:ea typeface="Calibri" panose="020F0502020204030204" pitchFamily="34" charset="0"/>
                <a:cs typeface="Times New Roman" panose="02020603050405020304" pitchFamily="18" charset="0"/>
              </a:rPr>
              <a:t>უბნების სრული გეოდინამიკური </a:t>
            </a:r>
            <a:r>
              <a:rPr lang="ka-GE" dirty="0" smtClean="0">
                <a:ea typeface="Calibri" panose="020F0502020204030204" pitchFamily="34" charset="0"/>
                <a:cs typeface="Times New Roman" panose="02020603050405020304" pitchFamily="18" charset="0"/>
              </a:rPr>
              <a:t>სტაბილიზაციისათვის გათვალისწინებული იქნება ზედაპირული </a:t>
            </a:r>
            <a:r>
              <a:rPr lang="ka-GE" dirty="0">
                <a:ea typeface="Calibri" panose="020F0502020204030204" pitchFamily="34" charset="0"/>
                <a:cs typeface="Times New Roman" panose="02020603050405020304" pitchFamily="18" charset="0"/>
              </a:rPr>
              <a:t>წყლების შეკრება და </a:t>
            </a:r>
            <a:r>
              <a:rPr lang="ka-GE" dirty="0" smtClean="0">
                <a:ea typeface="Calibri" panose="020F0502020204030204" pitchFamily="34" charset="0"/>
                <a:cs typeface="Times New Roman" panose="02020603050405020304" pitchFamily="18" charset="0"/>
              </a:rPr>
              <a:t>არინება </a:t>
            </a:r>
          </a:p>
          <a:p>
            <a:pPr marL="285750" indent="-285750">
              <a:lnSpc>
                <a:spcPct val="120000"/>
              </a:lnSpc>
              <a:spcBef>
                <a:spcPts val="1200"/>
              </a:spcBef>
              <a:spcAft>
                <a:spcPts val="1200"/>
              </a:spcAft>
              <a:buFont typeface="Arial" panose="020B0604020202020204" pitchFamily="34" charset="0"/>
              <a:buChar char="•"/>
            </a:pPr>
            <a:r>
              <a:rPr lang="ka-GE" dirty="0"/>
              <a:t>საინჟინრო-გეოლოგიური პირობები, ბუნებრივი გარემო ფაქტორთა სირთულის მიხედვით (გეომორფოლოგიური, გეოლოგიური, ჰიდროგეოლოგიური, გეოდინამიკური, გრუნტული), არის II კატეგორიის (საშუალო სირთულის</a:t>
            </a:r>
            <a:r>
              <a:rPr lang="ka-GE" dirty="0" smtClean="0"/>
              <a:t>)</a:t>
            </a:r>
            <a:endParaRPr lang="ka-GE" dirty="0" smtClean="0">
              <a:ea typeface="Calibri" panose="020F0502020204030204" pitchFamily="34" charset="0"/>
              <a:cs typeface="Times New Roman" panose="02020603050405020304" pitchFamily="18" charset="0"/>
            </a:endParaRPr>
          </a:p>
        </p:txBody>
      </p:sp>
      <p:sp>
        <p:nvSpPr>
          <p:cNvPr id="5" name="Title 1"/>
          <p:cNvSpPr>
            <a:spLocks noGrp="1"/>
          </p:cNvSpPr>
          <p:nvPr>
            <p:ph type="title"/>
          </p:nvPr>
        </p:nvSpPr>
        <p:spPr>
          <a:xfrm>
            <a:off x="397932" y="195443"/>
            <a:ext cx="11794067" cy="624689"/>
          </a:xfrm>
        </p:spPr>
        <p:txBody>
          <a:bodyPr>
            <a:normAutofit/>
          </a:bodyPr>
          <a:lstStyle/>
          <a:p>
            <a:pPr algn="ctr"/>
            <a:r>
              <a:rPr lang="ka-GE" sz="2400" b="1" dirty="0" smtClean="0">
                <a:solidFill>
                  <a:srgbClr val="666699"/>
                </a:solidFill>
              </a:rPr>
              <a:t>გეოლოგიური და გეოდინამიკური პირობები</a:t>
            </a:r>
            <a:endParaRPr lang="en-US" sz="2400" dirty="0">
              <a:solidFill>
                <a:srgbClr val="666699"/>
              </a:solidFill>
            </a:endParaRPr>
          </a:p>
        </p:txBody>
      </p:sp>
      <p:pic>
        <p:nvPicPr>
          <p:cNvPr id="18" name="Picture 1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19" name="Picture 18"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spTree>
    <p:extLst>
      <p:ext uri="{BB962C8B-B14F-4D97-AF65-F5344CB8AC3E}">
        <p14:creationId xmlns:p14="http://schemas.microsoft.com/office/powerpoint/2010/main" val="2014034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988" y="1052423"/>
            <a:ext cx="10824714" cy="5262113"/>
          </a:xfrm>
        </p:spPr>
        <p:txBody>
          <a:bodyPr>
            <a:normAutofit fontScale="85000" lnSpcReduction="20000"/>
          </a:bodyPr>
          <a:lstStyle/>
          <a:p>
            <a:pPr>
              <a:lnSpc>
                <a:spcPct val="120000"/>
              </a:lnSpc>
              <a:spcAft>
                <a:spcPts val="600"/>
              </a:spcAft>
              <a:buFont typeface="Wingdings" panose="05000000000000000000" pitchFamily="2" charset="2"/>
              <a:buChar char="Ø"/>
            </a:pPr>
            <a:r>
              <a:rPr lang="ka-GE" sz="2600" b="1" dirty="0" smtClean="0"/>
              <a:t>საერთო </a:t>
            </a:r>
            <a:r>
              <a:rPr lang="ka-GE" sz="2600" b="1" dirty="0"/>
              <a:t>ზომები ყველა სამშენებლო უბანზე:</a:t>
            </a:r>
            <a:endParaRPr lang="en-US" sz="2600" dirty="0"/>
          </a:p>
          <a:p>
            <a:pPr lvl="1">
              <a:lnSpc>
                <a:spcPct val="120000"/>
              </a:lnSpc>
              <a:spcAft>
                <a:spcPts val="600"/>
              </a:spcAft>
            </a:pPr>
            <a:r>
              <a:rPr lang="ka-GE" sz="2100" dirty="0"/>
              <a:t>გზების გაყვანასთან დაკავშირებული ეროზიული და მეწყრული პროცესების განვითარების პრევენციის მიზნით გზის ვაკისის გასწვრივ მოეწყოს თხრილები ატმოსფერული წყლების არინებისათვის;</a:t>
            </a:r>
            <a:endParaRPr lang="en-US" sz="2100" dirty="0"/>
          </a:p>
          <a:p>
            <a:pPr lvl="1">
              <a:lnSpc>
                <a:spcPct val="120000"/>
              </a:lnSpc>
              <a:spcAft>
                <a:spcPts val="600"/>
              </a:spcAft>
            </a:pPr>
            <a:r>
              <a:rPr lang="ka-GE" sz="2100" dirty="0"/>
              <a:t>სამშენებლო სამუშაოების დამთავრების შემდეგ საჭიროა ჩატარდეს გზების დერეფნების და ქარის ტურბინების განთავსების ადგილების მიმდებარე ტერიტორიების რეკულტივაციის სამუშაოები, რაც უნდა ითვალისწინებდეს ნიადაგის ნაყოფიერი ფენის შეტანას და მრავალწლიანი ბალახების დათესვას;</a:t>
            </a:r>
            <a:endParaRPr lang="en-US" sz="2100" dirty="0"/>
          </a:p>
          <a:p>
            <a:pPr lvl="1">
              <a:lnSpc>
                <a:spcPct val="120000"/>
              </a:lnSpc>
              <a:spcAft>
                <a:spcPts val="600"/>
              </a:spcAft>
            </a:pPr>
            <a:r>
              <a:rPr lang="ka-GE" sz="2100" dirty="0"/>
              <a:t>ქარის ელექტროსადგურის სამშენებლო სამუშაოების მიმდინარეობის პროცესში და შემდგომ ექსპლუატაციის ფაზაზე საჭიროა ეროზიული პროცესების მონიტორინგი და საჭიროების შეთხვევაში შესაბამისი ღონისძიებების გატარება.</a:t>
            </a:r>
            <a:endParaRPr lang="en-US" sz="2100" dirty="0"/>
          </a:p>
          <a:p>
            <a:pPr>
              <a:lnSpc>
                <a:spcPct val="120000"/>
              </a:lnSpc>
              <a:spcAft>
                <a:spcPts val="600"/>
              </a:spcAft>
              <a:buFont typeface="Wingdings" panose="05000000000000000000" pitchFamily="2" charset="2"/>
              <a:buChar char="Ø"/>
            </a:pPr>
            <a:r>
              <a:rPr lang="ka-GE" sz="2600" b="1" dirty="0"/>
              <a:t>სპეციფიკური ზომები კონკრეტულ სამშენებლო უბანზე</a:t>
            </a:r>
            <a:endParaRPr lang="en-US" sz="2600" dirty="0"/>
          </a:p>
          <a:p>
            <a:pPr lvl="1">
              <a:lnSpc>
                <a:spcPct val="120000"/>
              </a:lnSpc>
              <a:spcAft>
                <a:spcPts val="600"/>
              </a:spcAft>
            </a:pPr>
            <a:r>
              <a:rPr lang="ka-GE" sz="2100" dirty="0"/>
              <a:t>მხოლოდ WTG 9 უბანზე და მის მიმდებარე ქვესადგური ტერიტორიაზე საჭირო იქნება ფერდობებიდან ზედაპირულად ჩამონადენი წყლების შეკრება და მოცილება, წყალსარინი </a:t>
            </a:r>
            <a:r>
              <a:rPr lang="ka-GE" sz="2100" dirty="0" smtClean="0"/>
              <a:t>არხებით.</a:t>
            </a:r>
            <a:endParaRPr lang="en-US" sz="2100" dirty="0"/>
          </a:p>
        </p:txBody>
      </p:sp>
      <p:sp>
        <p:nvSpPr>
          <p:cNvPr id="6" name="Title 1"/>
          <p:cNvSpPr>
            <a:spLocks noGrp="1"/>
          </p:cNvSpPr>
          <p:nvPr>
            <p:ph type="title"/>
          </p:nvPr>
        </p:nvSpPr>
        <p:spPr>
          <a:xfrm>
            <a:off x="0" y="195443"/>
            <a:ext cx="12192000" cy="624689"/>
          </a:xfrm>
        </p:spPr>
        <p:txBody>
          <a:bodyPr>
            <a:normAutofit fontScale="90000"/>
          </a:bodyPr>
          <a:lstStyle/>
          <a:p>
            <a:pPr algn="ctr"/>
            <a:r>
              <a:rPr lang="ka-GE" sz="3200" b="1" dirty="0" smtClean="0">
                <a:solidFill>
                  <a:srgbClr val="666699"/>
                </a:solidFill>
              </a:rPr>
              <a:t>გეოდინამიკურ პროცესებზე ზემოქმედების და გეოსაფრთხეების შემარბილებელი ღონისძიებები</a:t>
            </a:r>
            <a:endParaRPr lang="en-US" sz="3200" dirty="0">
              <a:solidFill>
                <a:srgbClr val="666699"/>
              </a:solidFill>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9201" y="6185432"/>
            <a:ext cx="812799" cy="681037"/>
          </a:xfrm>
          <a:prstGeom prst="rect">
            <a:avLst/>
          </a:prstGeom>
          <a:noFill/>
        </p:spPr>
      </p:pic>
      <p:pic>
        <p:nvPicPr>
          <p:cNvPr id="10" name="Picture 9"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412391" y="6172200"/>
            <a:ext cx="1844040" cy="685800"/>
          </a:xfrm>
          <a:prstGeom prst="rect">
            <a:avLst/>
          </a:prstGeom>
          <a:noFill/>
          <a:ln>
            <a:noFill/>
          </a:ln>
        </p:spPr>
      </p:pic>
    </p:spTree>
    <p:extLst>
      <p:ext uri="{BB962C8B-B14F-4D97-AF65-F5344CB8AC3E}">
        <p14:creationId xmlns:p14="http://schemas.microsoft.com/office/powerpoint/2010/main" val="1473327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75126"/>
            <a:ext cx="10997242" cy="5377431"/>
          </a:xfrm>
        </p:spPr>
        <p:txBody>
          <a:bodyPr>
            <a:normAutofit fontScale="32500" lnSpcReduction="20000"/>
          </a:bodyPr>
          <a:lstStyle/>
          <a:p>
            <a:pPr>
              <a:lnSpc>
                <a:spcPct val="120000"/>
              </a:lnSpc>
              <a:spcBef>
                <a:spcPts val="600"/>
              </a:spcBef>
            </a:pPr>
            <a:r>
              <a:rPr lang="ka-GE" sz="6400" dirty="0" smtClean="0"/>
              <a:t>ნაყოფიერი ნიადაგის სისქე - დაახლ. 10 სმ-ს</a:t>
            </a:r>
          </a:p>
          <a:p>
            <a:pPr>
              <a:lnSpc>
                <a:spcPct val="120000"/>
              </a:lnSpc>
              <a:spcBef>
                <a:spcPts val="600"/>
              </a:spcBef>
            </a:pPr>
            <a:r>
              <a:rPr lang="ka-GE" sz="6400" dirty="0"/>
              <a:t>სამუშაოების დაწყებამდე </a:t>
            </a:r>
            <a:r>
              <a:rPr lang="ka-GE" sz="6400" dirty="0" smtClean="0"/>
              <a:t>ყველა სამშენებლო უბნიდან მოიხსნება ნიადაგი </a:t>
            </a:r>
          </a:p>
          <a:p>
            <a:pPr lvl="1">
              <a:lnSpc>
                <a:spcPct val="120000"/>
              </a:lnSpc>
              <a:spcBef>
                <a:spcPts val="1200"/>
              </a:spcBef>
            </a:pPr>
            <a:r>
              <a:rPr lang="ka-GE" sz="5600" dirty="0" smtClean="0"/>
              <a:t>ანძები, ქვესადგური, მისასვლელი გზები, სამშენებლო ბანაკები, სამშენებლო მოედნები</a:t>
            </a:r>
          </a:p>
          <a:p>
            <a:pPr lvl="1">
              <a:lnSpc>
                <a:spcPct val="120000"/>
              </a:lnSpc>
              <a:spcBef>
                <a:spcPts val="1200"/>
              </a:spcBef>
            </a:pPr>
            <a:r>
              <a:rPr lang="ka-GE" sz="5600" dirty="0" smtClean="0"/>
              <a:t>მუდმივი და დროებითი ზემოქმედების უბნებიდან მოიხსნება </a:t>
            </a:r>
          </a:p>
          <a:p>
            <a:pPr lvl="2">
              <a:lnSpc>
                <a:spcPct val="120000"/>
              </a:lnSpc>
              <a:spcBef>
                <a:spcPts val="1200"/>
              </a:spcBef>
              <a:buFont typeface="Symbol" panose="05050102010706020507" pitchFamily="18" charset="2"/>
              <a:buChar char="-"/>
            </a:pPr>
            <a:r>
              <a:rPr lang="ka-GE" sz="5600" dirty="0" smtClean="0"/>
              <a:t>ჰუმუსოვანი ფენა </a:t>
            </a:r>
            <a:r>
              <a:rPr lang="ka-GE" sz="5600" dirty="0"/>
              <a:t>ჯამური მოცულობა - 33,650 მ</a:t>
            </a:r>
            <a:r>
              <a:rPr lang="ka-GE" sz="5600" baseline="30000" dirty="0"/>
              <a:t>3</a:t>
            </a:r>
            <a:endParaRPr lang="en-US" sz="5600" baseline="30000" dirty="0"/>
          </a:p>
          <a:p>
            <a:pPr lvl="2">
              <a:lnSpc>
                <a:spcPct val="120000"/>
              </a:lnSpc>
              <a:spcBef>
                <a:spcPts val="1200"/>
              </a:spcBef>
              <a:buFont typeface="Symbol" panose="05050102010706020507" pitchFamily="18" charset="2"/>
              <a:buChar char="-"/>
            </a:pPr>
            <a:r>
              <a:rPr lang="ka-GE" sz="5600" dirty="0" smtClean="0"/>
              <a:t>ბალასტური </a:t>
            </a:r>
            <a:r>
              <a:rPr lang="ka-GE" sz="5600" dirty="0"/>
              <a:t>გრუნტის ჯამური მოცულობა (დროებით </a:t>
            </a:r>
            <a:r>
              <a:rPr lang="ka-GE" sz="5600" dirty="0" err="1"/>
              <a:t>დასასაწყობებელი</a:t>
            </a:r>
            <a:r>
              <a:rPr lang="ka-GE" sz="5600" dirty="0"/>
              <a:t> გრუნტის მაქსიმალური მოცულობა) – 101,015მ3</a:t>
            </a:r>
            <a:endParaRPr lang="en-US" sz="5600" dirty="0"/>
          </a:p>
          <a:p>
            <a:pPr lvl="2">
              <a:lnSpc>
                <a:spcPct val="120000"/>
              </a:lnSpc>
              <a:spcBef>
                <a:spcPts val="1200"/>
              </a:spcBef>
              <a:buFont typeface="Symbol" panose="05050102010706020507" pitchFamily="18" charset="2"/>
              <a:buChar char="-"/>
            </a:pPr>
            <a:r>
              <a:rPr lang="ka-GE" sz="5600" dirty="0" smtClean="0"/>
              <a:t>ნაყარში </a:t>
            </a:r>
            <a:r>
              <a:rPr lang="ka-GE" sz="5600" dirty="0"/>
              <a:t>საბოლოოდ განსათავსებელი გრუნტის ჯამური მოცულობა - 26,992მ3</a:t>
            </a:r>
            <a:endParaRPr lang="en-US" sz="5600" dirty="0"/>
          </a:p>
          <a:p>
            <a:pPr lvl="1">
              <a:lnSpc>
                <a:spcPct val="120000"/>
              </a:lnSpc>
              <a:spcBef>
                <a:spcPts val="600"/>
              </a:spcBef>
            </a:pPr>
            <a:r>
              <a:rPr lang="ka-GE" sz="5600" dirty="0" smtClean="0"/>
              <a:t>შენახული იქნება 4 დროებით </a:t>
            </a:r>
            <a:r>
              <a:rPr lang="ka-GE" sz="5600" dirty="0" err="1" smtClean="0"/>
              <a:t>სანაყაროზე</a:t>
            </a:r>
            <a:endParaRPr lang="ka-GE" sz="5600" dirty="0" smtClean="0"/>
          </a:p>
          <a:p>
            <a:pPr marL="685800" lvl="2">
              <a:lnSpc>
                <a:spcPct val="120000"/>
              </a:lnSpc>
              <a:spcBef>
                <a:spcPts val="600"/>
              </a:spcBef>
            </a:pPr>
            <a:r>
              <a:rPr lang="ka-GE" sz="5600" dirty="0" smtClean="0"/>
              <a:t>ნიადაგი გამოყენებული იქნება რეკულტივაციის სამუშაოებისთვის</a:t>
            </a:r>
          </a:p>
          <a:p>
            <a:pPr marL="685800" lvl="2">
              <a:lnSpc>
                <a:spcPct val="120000"/>
              </a:lnSpc>
              <a:spcBef>
                <a:spcPts val="600"/>
              </a:spcBef>
            </a:pPr>
            <a:r>
              <a:rPr lang="ka-GE" sz="5600" dirty="0" smtClean="0"/>
              <a:t>გრუნტის 60-80% გამოყენებული იქნება გზების მოსაწყობად, უკუჩაყრის სამუშაოებისთვის, რეკულტივაციისთვის - მოიხმარება მთლიანად</a:t>
            </a:r>
            <a:endParaRPr lang="ka-GE" dirty="0"/>
          </a:p>
          <a:p>
            <a:pPr marL="228600" lvl="1">
              <a:lnSpc>
                <a:spcPct val="120000"/>
              </a:lnSpc>
              <a:spcBef>
                <a:spcPts val="600"/>
              </a:spcBef>
            </a:pPr>
            <a:r>
              <a:rPr lang="ka-GE" sz="6000" dirty="0" smtClean="0"/>
              <a:t>გატარდება სათანადო შემარბილებელი ღონისძიებები</a:t>
            </a:r>
            <a:endParaRPr lang="ka-GE" sz="6000" dirty="0"/>
          </a:p>
        </p:txBody>
      </p:sp>
      <p:sp>
        <p:nvSpPr>
          <p:cNvPr id="4" name="Title 1"/>
          <p:cNvSpPr txBox="1">
            <a:spLocks/>
          </p:cNvSpPr>
          <p:nvPr/>
        </p:nvSpPr>
        <p:spPr>
          <a:xfrm>
            <a:off x="397932" y="195443"/>
            <a:ext cx="11794067" cy="6246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3200" b="1" dirty="0" smtClean="0">
                <a:solidFill>
                  <a:srgbClr val="666699"/>
                </a:solidFill>
              </a:rPr>
              <a:t>ზემოქმედება ნიადაგზე</a:t>
            </a:r>
            <a:endParaRPr lang="en-US" sz="2400" dirty="0">
              <a:solidFill>
                <a:srgbClr val="666699"/>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6" name="Picture 5"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spTree>
    <p:extLst>
      <p:ext uri="{BB962C8B-B14F-4D97-AF65-F5344CB8AC3E}">
        <p14:creationId xmlns:p14="http://schemas.microsoft.com/office/powerpoint/2010/main" val="299355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988" y="944361"/>
            <a:ext cx="10824714" cy="5637413"/>
          </a:xfrm>
        </p:spPr>
        <p:txBody>
          <a:bodyPr>
            <a:normAutofit fontScale="40000" lnSpcReduction="20000"/>
          </a:bodyPr>
          <a:lstStyle/>
          <a:p>
            <a:pPr lvl="0">
              <a:lnSpc>
                <a:spcPct val="120000"/>
              </a:lnSpc>
              <a:spcBef>
                <a:spcPts val="600"/>
              </a:spcBef>
              <a:spcAft>
                <a:spcPts val="600"/>
              </a:spcAft>
            </a:pPr>
            <a:r>
              <a:rPr lang="ka-GE" dirty="0"/>
              <a:t>სამშენებლო სამუშაოების დაწყებამდე ნიადაგის ზედაპირული ფენის მოხსნა და დროებითი დასაწყობება წინასწარ შერჩეულ უბნებზე. მიწის სამუშაოები უნდა განხორციელდეს „ნიადაგის ნაყოფიერი ფენის მოხსნის, შენახვის, გამოყენების და რეკულტივაციის შესახებ“ საქართველოს მთავრობის 2013 წლის 31 დეკემბრის N424 დადგენილებით დამტკიცებული ტექნიკური რეგლამენტის მოთხოვნების დაცვით;</a:t>
            </a:r>
            <a:endParaRPr lang="en-US" dirty="0"/>
          </a:p>
          <a:p>
            <a:pPr lvl="0">
              <a:lnSpc>
                <a:spcPct val="120000"/>
              </a:lnSpc>
              <a:spcBef>
                <a:spcPts val="600"/>
              </a:spcBef>
              <a:spcAft>
                <a:spcPts val="600"/>
              </a:spcAft>
            </a:pPr>
            <a:r>
              <a:rPr lang="ka-GE" dirty="0"/>
              <a:t>ნიადაგის ნაყოფიერი ფენის სანაყაროები უნდა მოეწყოს შესაბამისი წესების დაცვით: ნაყარის სიმაღლე არ უნდა აღემატებოდეს 2 მ-ს; </a:t>
            </a:r>
            <a:r>
              <a:rPr lang="ka-GE" dirty="0" err="1"/>
              <a:t>ნაყრების</a:t>
            </a:r>
            <a:r>
              <a:rPr lang="ka-GE" dirty="0"/>
              <a:t> ფერდებს უნდა მიეცეს შესაბამისი დახრის (45</a:t>
            </a:r>
            <a:r>
              <a:rPr lang="ka-GE" baseline="30000" dirty="0"/>
              <a:t>0</a:t>
            </a:r>
            <a:r>
              <a:rPr lang="ka-GE" dirty="0"/>
              <a:t>) კუთხე; საჭიროების შემთხვევაში პერიმეტრზე მოეწყოს წყალამრიდი არხები; დასაწყობებული ნიადაგი სამშენებლო სამუშაოების დასრულების შემდგომ გამოყენებული უნდა იქნეს სარეკულტივაციო სამუშაოებისთვის;</a:t>
            </a:r>
            <a:endParaRPr lang="en-US" dirty="0"/>
          </a:p>
          <a:p>
            <a:pPr>
              <a:lnSpc>
                <a:spcPct val="120000"/>
              </a:lnSpc>
              <a:spcBef>
                <a:spcPts val="600"/>
              </a:spcBef>
              <a:spcAft>
                <a:spcPts val="600"/>
              </a:spcAft>
            </a:pPr>
            <a:r>
              <a:rPr lang="ka-GE" dirty="0" smtClean="0"/>
              <a:t>მიწის სამუშაოებისას მოჭრილი გრუნტის გამოყენება სამშენებლო სამუშაოებისთვის (თხრილების ამოსავსებად, სამშენებლო </a:t>
            </a:r>
            <a:r>
              <a:rPr lang="ka-GE" dirty="0"/>
              <a:t>უბნების </a:t>
            </a:r>
            <a:r>
              <a:rPr lang="ka-GE" dirty="0" smtClean="0"/>
              <a:t>მოსაწყობად, საგზაო სამუშაოებისთვის და ა.შ.);</a:t>
            </a:r>
            <a:endParaRPr lang="en-US" dirty="0"/>
          </a:p>
          <a:p>
            <a:pPr>
              <a:lnSpc>
                <a:spcPct val="120000"/>
              </a:lnSpc>
              <a:spcBef>
                <a:spcPts val="600"/>
              </a:spcBef>
              <a:spcAft>
                <a:spcPts val="600"/>
              </a:spcAft>
            </a:pPr>
            <a:r>
              <a:rPr lang="ka-GE" dirty="0" smtClean="0"/>
              <a:t>გრუნტის დროებით დასაწყობება სპეციალურად გამოყოფილ 4 </a:t>
            </a:r>
            <a:r>
              <a:rPr lang="ka-GE" dirty="0" err="1" smtClean="0"/>
              <a:t>სანაყარე</a:t>
            </a:r>
            <a:r>
              <a:rPr lang="ka-GE" dirty="0" smtClean="0"/>
              <a:t> </a:t>
            </a:r>
            <a:r>
              <a:rPr lang="ka-GE" dirty="0"/>
              <a:t>უბანზე (ცალკე ნიადაგის ჰუმუსოვანი ფენისაგან</a:t>
            </a:r>
            <a:r>
              <a:rPr lang="ka-GE" dirty="0" smtClean="0"/>
              <a:t>), </a:t>
            </a:r>
            <a:r>
              <a:rPr lang="ka-GE" dirty="0"/>
              <a:t>3მ სიმაღლის კონუსისებრი ფორმის </a:t>
            </a:r>
            <a:r>
              <a:rPr lang="ka-GE" dirty="0" err="1" smtClean="0"/>
              <a:t>ზვინულებად</a:t>
            </a:r>
            <a:r>
              <a:rPr lang="ka-GE" dirty="0"/>
              <a:t>;</a:t>
            </a:r>
            <a:endParaRPr lang="en-US" dirty="0"/>
          </a:p>
          <a:p>
            <a:pPr lvl="0">
              <a:lnSpc>
                <a:spcPct val="120000"/>
              </a:lnSpc>
              <a:spcBef>
                <a:spcPts val="600"/>
              </a:spcBef>
              <a:spcAft>
                <a:spcPts val="600"/>
              </a:spcAft>
            </a:pPr>
            <a:r>
              <a:rPr lang="ka-GE" dirty="0" smtClean="0"/>
              <a:t>სამუშაო </a:t>
            </a:r>
            <a:r>
              <a:rPr lang="ka-GE" dirty="0"/>
              <a:t>მოედნების საზღვრების მკაცრი დაცვა „მეზობელი“ უბნების შესაძლო დაბინძურების, ნაყოფიერი ფენის დაზიანების და დატკეპნის პრევენციისთვის;</a:t>
            </a:r>
            <a:endParaRPr lang="en-US" dirty="0"/>
          </a:p>
          <a:p>
            <a:pPr lvl="0">
              <a:lnSpc>
                <a:spcPct val="120000"/>
              </a:lnSpc>
              <a:spcBef>
                <a:spcPts val="600"/>
              </a:spcBef>
              <a:spcAft>
                <a:spcPts val="600"/>
              </a:spcAft>
            </a:pPr>
            <a:r>
              <a:rPr lang="ka-GE" dirty="0"/>
              <a:t>მანქანების და ტექნიკისთვის განსაზღვრული სამოძრაო გზების დაცვა (გზიდან გადასვლის აკრძალვა), რათა შემცირდეს ნიადაგის დატკეპნის ალბათობა;</a:t>
            </a:r>
            <a:endParaRPr lang="en-US" dirty="0"/>
          </a:p>
          <a:p>
            <a:pPr lvl="0">
              <a:lnSpc>
                <a:spcPct val="120000"/>
              </a:lnSpc>
              <a:spcBef>
                <a:spcPts val="600"/>
              </a:spcBef>
              <a:spcAft>
                <a:spcPts val="600"/>
              </a:spcAft>
            </a:pPr>
            <a:r>
              <a:rPr lang="ka-GE" dirty="0"/>
              <a:t>რეგულარულად უნდა შემოწმდეს მანქანები და დანადგარები. დაზიანების და საწვავის/ზეთის ჟონვის დაფიქსირების დაუყოვნებლივ უნდა მოხდეს დაზიანების შეკეთება. დაზიანებული მანქანები სამუშაო მოედანზე არ დაიშვებიან;</a:t>
            </a:r>
            <a:endParaRPr lang="en-US" dirty="0"/>
          </a:p>
          <a:p>
            <a:pPr lvl="0">
              <a:lnSpc>
                <a:spcPct val="120000"/>
              </a:lnSpc>
              <a:spcBef>
                <a:spcPts val="600"/>
              </a:spcBef>
              <a:spcAft>
                <a:spcPts val="600"/>
              </a:spcAft>
            </a:pPr>
            <a:r>
              <a:rPr lang="ka-GE" dirty="0"/>
              <a:t>ნარჩენების შეგროვება და დასაწყობება სპეციალურად გამოყოფილ უბანზე; </a:t>
            </a:r>
            <a:endParaRPr lang="en-US" dirty="0"/>
          </a:p>
          <a:p>
            <a:pPr lvl="0">
              <a:lnSpc>
                <a:spcPct val="120000"/>
              </a:lnSpc>
              <a:spcBef>
                <a:spcPts val="600"/>
              </a:spcBef>
              <a:spcAft>
                <a:spcPts val="600"/>
              </a:spcAft>
            </a:pPr>
            <a:r>
              <a:rPr lang="ka-GE" dirty="0"/>
              <a:t>მასალების/ნარჩენების განთავსება ისე, რომ ადგილი არ ქონდეს ეროზიას და არ მოხდეს ზედაპირული ჩამონადენით მათი სამშენებლო მოედნიდან გატანა;</a:t>
            </a:r>
            <a:endParaRPr lang="en-US" dirty="0"/>
          </a:p>
          <a:p>
            <a:pPr lvl="0">
              <a:lnSpc>
                <a:spcPct val="120000"/>
              </a:lnSpc>
              <a:spcBef>
                <a:spcPts val="600"/>
              </a:spcBef>
              <a:spcAft>
                <a:spcPts val="600"/>
              </a:spcAft>
            </a:pPr>
            <a:r>
              <a:rPr lang="ka-GE" dirty="0"/>
              <a:t>დამაბინძურებლების დაღვრის შემთხვევაში, დაღვრილი მასალის ლოკალიზაცია და დაბინძურებული უბნის დაუყოვნებლივი გაწმენდა;</a:t>
            </a:r>
            <a:endParaRPr lang="en-US" dirty="0"/>
          </a:p>
          <a:p>
            <a:pPr lvl="0">
              <a:lnSpc>
                <a:spcPct val="120000"/>
              </a:lnSpc>
              <a:spcBef>
                <a:spcPts val="600"/>
              </a:spcBef>
              <a:spcAft>
                <a:spcPts val="600"/>
              </a:spcAft>
            </a:pPr>
            <a:r>
              <a:rPr lang="ka-GE" dirty="0"/>
              <a:t>მნიშვნელოვანი დაბინძურების შემთხვევაში დაბინძურებული ნიადაგი და გრუნტი შემდგომი </a:t>
            </a:r>
            <a:r>
              <a:rPr lang="ka-GE" dirty="0" err="1"/>
              <a:t>რემედიაციისათვის</a:t>
            </a:r>
            <a:r>
              <a:rPr lang="ka-GE" dirty="0"/>
              <a:t> ტერიტორიიდან გატანილი უნდა იქნას ამ საქმიანობაზე ნებართვის მქონე კონტრაქტორის მიერ.</a:t>
            </a:r>
            <a:endParaRPr lang="en-US" dirty="0"/>
          </a:p>
          <a:p>
            <a:pPr lvl="0">
              <a:lnSpc>
                <a:spcPct val="120000"/>
              </a:lnSpc>
              <a:spcBef>
                <a:spcPts val="600"/>
              </a:spcBef>
              <a:spcAft>
                <a:spcPts val="600"/>
              </a:spcAft>
            </a:pPr>
            <a:r>
              <a:rPr lang="ka-GE" dirty="0"/>
              <a:t>სამუშაოს დაწყებამდე პერსონალის ინსტრუქტაჟი;</a:t>
            </a:r>
            <a:endParaRPr lang="en-US" dirty="0"/>
          </a:p>
          <a:p>
            <a:pPr>
              <a:lnSpc>
                <a:spcPct val="120000"/>
              </a:lnSpc>
              <a:spcBef>
                <a:spcPts val="600"/>
              </a:spcBef>
              <a:spcAft>
                <a:spcPts val="600"/>
              </a:spcAft>
            </a:pPr>
            <a:r>
              <a:rPr lang="ka-GE" dirty="0"/>
              <a:t>სამუშაოების დასრულების შემდეგ ტერიტორიის გაწმენდა და რეკულტივაცია</a:t>
            </a:r>
            <a:r>
              <a:rPr lang="ka-GE" dirty="0" smtClean="0"/>
              <a:t>.</a:t>
            </a:r>
          </a:p>
        </p:txBody>
      </p:sp>
      <p:sp>
        <p:nvSpPr>
          <p:cNvPr id="6" name="Title 1"/>
          <p:cNvSpPr>
            <a:spLocks noGrp="1"/>
          </p:cNvSpPr>
          <p:nvPr>
            <p:ph type="title"/>
          </p:nvPr>
        </p:nvSpPr>
        <p:spPr>
          <a:xfrm>
            <a:off x="0" y="195443"/>
            <a:ext cx="12192000" cy="624689"/>
          </a:xfrm>
        </p:spPr>
        <p:txBody>
          <a:bodyPr>
            <a:normAutofit/>
          </a:bodyPr>
          <a:lstStyle/>
          <a:p>
            <a:pPr algn="ctr"/>
            <a:r>
              <a:rPr lang="ka-GE" sz="3200" b="1" dirty="0" smtClean="0">
                <a:solidFill>
                  <a:srgbClr val="666699"/>
                </a:solidFill>
              </a:rPr>
              <a:t>ნიადაგზე ზემოქმედების შემარბილებელი ღონისძიებები</a:t>
            </a:r>
            <a:endParaRPr lang="en-US" sz="3200" dirty="0">
              <a:solidFill>
                <a:srgbClr val="666699"/>
              </a:solidFill>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9201" y="6185432"/>
            <a:ext cx="812799" cy="681037"/>
          </a:xfrm>
          <a:prstGeom prst="rect">
            <a:avLst/>
          </a:prstGeom>
          <a:noFill/>
        </p:spPr>
      </p:pic>
      <p:pic>
        <p:nvPicPr>
          <p:cNvPr id="10" name="Picture 9"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412391" y="6172200"/>
            <a:ext cx="1844040" cy="685800"/>
          </a:xfrm>
          <a:prstGeom prst="rect">
            <a:avLst/>
          </a:prstGeom>
          <a:noFill/>
          <a:ln>
            <a:noFill/>
          </a:ln>
        </p:spPr>
      </p:pic>
    </p:spTree>
    <p:extLst>
      <p:ext uri="{BB962C8B-B14F-4D97-AF65-F5344CB8AC3E}">
        <p14:creationId xmlns:p14="http://schemas.microsoft.com/office/powerpoint/2010/main" val="1873420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500"/>
            <a:ext cx="10515600" cy="5075508"/>
          </a:xfrm>
        </p:spPr>
        <p:txBody>
          <a:bodyPr>
            <a:normAutofit fontScale="62500" lnSpcReduction="20000"/>
          </a:bodyPr>
          <a:lstStyle/>
          <a:p>
            <a:r>
              <a:rPr lang="ka-GE" sz="2600" b="1" dirty="0" smtClean="0"/>
              <a:t>არასახიფათო</a:t>
            </a:r>
          </a:p>
          <a:p>
            <a:pPr lvl="1">
              <a:lnSpc>
                <a:spcPct val="120000"/>
              </a:lnSpc>
            </a:pPr>
            <a:r>
              <a:rPr lang="ka-GE" dirty="0" smtClean="0"/>
              <a:t>ლითონის ნარჩენები</a:t>
            </a:r>
          </a:p>
          <a:p>
            <a:pPr lvl="1">
              <a:lnSpc>
                <a:spcPct val="120000"/>
              </a:lnSpc>
            </a:pPr>
            <a:r>
              <a:rPr lang="ka-GE" dirty="0" smtClean="0"/>
              <a:t>პლასტმასი</a:t>
            </a:r>
          </a:p>
          <a:p>
            <a:pPr lvl="1">
              <a:lnSpc>
                <a:spcPct val="120000"/>
              </a:lnSpc>
            </a:pPr>
            <a:r>
              <a:rPr lang="ka-GE" dirty="0" smtClean="0"/>
              <a:t>მუნიციპალური ნარჩენები</a:t>
            </a:r>
          </a:p>
          <a:p>
            <a:pPr lvl="1">
              <a:lnSpc>
                <a:spcPct val="120000"/>
              </a:lnSpc>
            </a:pPr>
            <a:r>
              <a:rPr lang="ka-GE" dirty="0" smtClean="0"/>
              <a:t>ნარჩენი გრუნტი</a:t>
            </a:r>
          </a:p>
          <a:p>
            <a:pPr lvl="1">
              <a:lnSpc>
                <a:spcPct val="120000"/>
              </a:lnSpc>
            </a:pPr>
            <a:r>
              <a:rPr lang="ka-GE" dirty="0" smtClean="0"/>
              <a:t>და სხვა</a:t>
            </a:r>
          </a:p>
          <a:p>
            <a:r>
              <a:rPr lang="ka-GE" sz="2600" b="1" dirty="0" smtClean="0"/>
              <a:t>სახიფათო</a:t>
            </a:r>
          </a:p>
          <a:p>
            <a:pPr lvl="1">
              <a:lnSpc>
                <a:spcPct val="120000"/>
              </a:lnSpc>
            </a:pPr>
            <a:r>
              <a:rPr lang="ka-GE" dirty="0" smtClean="0"/>
              <a:t>საღებავის ტარა</a:t>
            </a:r>
          </a:p>
          <a:p>
            <a:pPr lvl="1">
              <a:lnSpc>
                <a:spcPct val="120000"/>
              </a:lnSpc>
            </a:pPr>
            <a:r>
              <a:rPr lang="ka-GE" dirty="0" smtClean="0"/>
              <a:t>დაბინძურებული ნიადაგი/ გრუნტი</a:t>
            </a:r>
          </a:p>
          <a:p>
            <a:pPr lvl="1">
              <a:lnSpc>
                <a:spcPct val="120000"/>
              </a:lnSpc>
            </a:pPr>
            <a:r>
              <a:rPr lang="ka-GE" dirty="0" smtClean="0"/>
              <a:t>ნავთობპროდუქტებით დაბინძურებული ქსოვილები</a:t>
            </a:r>
          </a:p>
          <a:p>
            <a:pPr lvl="1"/>
            <a:endParaRPr lang="ka-GE" dirty="0"/>
          </a:p>
          <a:p>
            <a:r>
              <a:rPr lang="ka-GE" sz="2600" b="1" dirty="0" smtClean="0"/>
              <a:t>ნარჩენების მართვი გეგმა</a:t>
            </a:r>
          </a:p>
          <a:p>
            <a:pPr lvl="1">
              <a:lnSpc>
                <a:spcPct val="120000"/>
              </a:lnSpc>
              <a:spcBef>
                <a:spcPts val="600"/>
              </a:spcBef>
              <a:spcAft>
                <a:spcPts val="600"/>
              </a:spcAft>
            </a:pPr>
            <a:r>
              <a:rPr lang="ka-GE" sz="2600" dirty="0" smtClean="0"/>
              <a:t>გრუნტი გამოყენებული იქნება </a:t>
            </a:r>
            <a:r>
              <a:rPr lang="ka-GE" sz="2600" dirty="0" err="1" smtClean="0"/>
              <a:t>უკუყრილებში</a:t>
            </a:r>
            <a:r>
              <a:rPr lang="ka-GE" sz="2600" dirty="0" smtClean="0"/>
              <a:t>, გზების მოსაწყობად და რეკულტივაციის სამუშაოებისთვის</a:t>
            </a:r>
          </a:p>
          <a:p>
            <a:pPr lvl="1">
              <a:lnSpc>
                <a:spcPct val="120000"/>
              </a:lnSpc>
              <a:spcBef>
                <a:spcPts val="600"/>
              </a:spcBef>
              <a:spcAft>
                <a:spcPts val="600"/>
              </a:spcAft>
            </a:pPr>
            <a:r>
              <a:rPr lang="ka-GE" sz="2600" dirty="0" smtClean="0"/>
              <a:t>მუნიციპალური ნარჩენები - ნაგავსაყრელზე</a:t>
            </a:r>
            <a:endParaRPr lang="ka-GE" sz="2600" dirty="0"/>
          </a:p>
          <a:p>
            <a:pPr lvl="1">
              <a:lnSpc>
                <a:spcPct val="120000"/>
              </a:lnSpc>
              <a:spcBef>
                <a:spcPts val="600"/>
              </a:spcBef>
              <a:spcAft>
                <a:spcPts val="600"/>
              </a:spcAft>
            </a:pPr>
            <a:r>
              <a:rPr lang="ka-GE" sz="2600" dirty="0" smtClean="0"/>
              <a:t>სახიფათო ნარჩენები - მართვა სათანადო კონტრაქტორების მეშვეობით</a:t>
            </a:r>
          </a:p>
        </p:txBody>
      </p:sp>
      <p:sp>
        <p:nvSpPr>
          <p:cNvPr id="4" name="Title 1"/>
          <p:cNvSpPr txBox="1">
            <a:spLocks/>
          </p:cNvSpPr>
          <p:nvPr/>
        </p:nvSpPr>
        <p:spPr>
          <a:xfrm>
            <a:off x="397932" y="195443"/>
            <a:ext cx="11794067" cy="6246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3200" b="1" dirty="0" smtClean="0">
                <a:solidFill>
                  <a:srgbClr val="666699"/>
                </a:solidFill>
              </a:rPr>
              <a:t>ნარჩენები</a:t>
            </a:r>
            <a:endParaRPr lang="en-US" sz="2400" dirty="0">
              <a:solidFill>
                <a:srgbClr val="666699"/>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6" name="Picture 5"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spTree>
    <p:extLst>
      <p:ext uri="{BB962C8B-B14F-4D97-AF65-F5344CB8AC3E}">
        <p14:creationId xmlns:p14="http://schemas.microsoft.com/office/powerpoint/2010/main" val="1550302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988" y="944361"/>
            <a:ext cx="10824714" cy="5637413"/>
          </a:xfrm>
        </p:spPr>
        <p:txBody>
          <a:bodyPr>
            <a:normAutofit fontScale="62500" lnSpcReduction="20000"/>
          </a:bodyPr>
          <a:lstStyle/>
          <a:p>
            <a:pPr>
              <a:lnSpc>
                <a:spcPct val="120000"/>
              </a:lnSpc>
              <a:spcBef>
                <a:spcPts val="600"/>
              </a:spcBef>
              <a:spcAft>
                <a:spcPts val="600"/>
              </a:spcAft>
              <a:buFont typeface="Wingdings" panose="05000000000000000000" pitchFamily="2" charset="2"/>
              <a:buChar char="Ø"/>
            </a:pPr>
            <a:r>
              <a:rPr lang="ka-GE" sz="2600" dirty="0" smtClean="0"/>
              <a:t>შემუშავებულია ნარჩენების მართვის გეგმა, რომელშიც გაწერილია მშენებლობისა და ექსპლუატაციის ფაზებზე მოსალოდნელი ნარჩენების მართვის ღონისძიებები</a:t>
            </a:r>
          </a:p>
          <a:p>
            <a:pPr lvl="1">
              <a:lnSpc>
                <a:spcPct val="120000"/>
              </a:lnSpc>
              <a:spcBef>
                <a:spcPts val="600"/>
              </a:spcBef>
              <a:spcAft>
                <a:spcPts val="600"/>
              </a:spcAft>
            </a:pPr>
            <a:r>
              <a:rPr lang="ka-GE" dirty="0" smtClean="0"/>
              <a:t>გეგმა შემუშავებულია ნარჩენების მართვის იერარქიის პრინციპის დაცვით</a:t>
            </a:r>
          </a:p>
          <a:p>
            <a:pPr lvl="1">
              <a:lnSpc>
                <a:spcPct val="120000"/>
              </a:lnSpc>
              <a:spcBef>
                <a:spcPts val="600"/>
              </a:spcBef>
              <a:spcAft>
                <a:spcPts val="600"/>
              </a:spcAft>
            </a:pPr>
            <a:r>
              <a:rPr lang="ka-GE" dirty="0" smtClean="0"/>
              <a:t>გათვალისწინებულია ნარჩენების აღრიცხვის, სათანადოდ დახარისხებისა და შეგროვების, დროებით შენახვის, მარკირების, გადაცემის, ტრანსპორტირების, განთავსების, ანგარიშგებისა და მონიტორინგის ღონისძიებები და პროცედურები</a:t>
            </a:r>
          </a:p>
          <a:p>
            <a:pPr lvl="1">
              <a:lnSpc>
                <a:spcPct val="120000"/>
              </a:lnSpc>
              <a:spcBef>
                <a:spcPts val="600"/>
              </a:spcBef>
              <a:spcAft>
                <a:spcPts val="600"/>
              </a:spcAft>
            </a:pPr>
            <a:r>
              <a:rPr lang="ka-GE" dirty="0" smtClean="0"/>
              <a:t>გათვალისწინებულია ნარჩენების მართვაზე პასუხისმგებელი პერსონალის დანიშვნა, სათანადოდ მომზადება, ასევე პერიოდული სწავლება და ტესტირება ნარჩენების უსაფრთხო მართვის უზრუნველსაყოფად</a:t>
            </a:r>
          </a:p>
          <a:p>
            <a:pPr>
              <a:lnSpc>
                <a:spcPct val="120000"/>
              </a:lnSpc>
              <a:spcBef>
                <a:spcPts val="600"/>
              </a:spcBef>
              <a:spcAft>
                <a:spcPts val="600"/>
              </a:spcAft>
              <a:buFont typeface="Wingdings" panose="05000000000000000000" pitchFamily="2" charset="2"/>
              <a:buChar char="Ø"/>
            </a:pPr>
            <a:r>
              <a:rPr lang="ka-GE" dirty="0" smtClean="0"/>
              <a:t>ნარჩენების მართვის გეგმით გათვალისწინებული ზოგიერთი ღონისძიება</a:t>
            </a:r>
          </a:p>
          <a:p>
            <a:pPr lvl="1">
              <a:lnSpc>
                <a:spcPct val="120000"/>
              </a:lnSpc>
              <a:spcBef>
                <a:spcPts val="600"/>
              </a:spcBef>
              <a:spcAft>
                <a:spcPts val="600"/>
              </a:spcAft>
            </a:pPr>
            <a:r>
              <a:rPr lang="ka-GE" dirty="0" smtClean="0"/>
              <a:t>მუნიციპალური </a:t>
            </a:r>
            <a:r>
              <a:rPr lang="ka-GE" dirty="0"/>
              <a:t>ნარჩენები </a:t>
            </a:r>
            <a:r>
              <a:rPr lang="ka-GE" dirty="0" smtClean="0"/>
              <a:t>განთავსება მყარი </a:t>
            </a:r>
            <a:r>
              <a:rPr lang="ka-GE" dirty="0"/>
              <a:t>ნარჩენების </a:t>
            </a:r>
            <a:r>
              <a:rPr lang="ka-GE" dirty="0" smtClean="0"/>
              <a:t>პოლიგონზე სათანადო მუნიციპალური ოპერატორის მიერ</a:t>
            </a:r>
            <a:endParaRPr lang="en-US" dirty="0"/>
          </a:p>
          <a:p>
            <a:pPr lvl="1">
              <a:lnSpc>
                <a:spcPct val="120000"/>
              </a:lnSpc>
              <a:spcBef>
                <a:spcPts val="600"/>
              </a:spcBef>
              <a:spcAft>
                <a:spcPts val="600"/>
              </a:spcAft>
            </a:pPr>
            <a:r>
              <a:rPr lang="ka-GE" dirty="0" smtClean="0"/>
              <a:t>სახიფათო </a:t>
            </a:r>
            <a:r>
              <a:rPr lang="ka-GE" dirty="0"/>
              <a:t>ნარჩენების </a:t>
            </a:r>
            <a:r>
              <a:rPr lang="ka-GE" dirty="0" smtClean="0"/>
              <a:t>დროებით შესანახად ქვესადგურის </a:t>
            </a:r>
            <a:r>
              <a:rPr lang="ka-GE" dirty="0"/>
              <a:t>და ოფისის ტერიტორიაზე განთავსდება სპეციალური მარკირების მქონე ჰერმეტული კონტეინერები და </a:t>
            </a:r>
            <a:r>
              <a:rPr lang="ka-GE" dirty="0" smtClean="0"/>
              <a:t>ამ ტიპის ნარჩენები დაგროვების </a:t>
            </a:r>
            <a:r>
              <a:rPr lang="ka-GE" dirty="0"/>
              <a:t>შესაბამისად გატანილი იქნება ამ საქმიანობაზე გარემოსდაცვითი გადაწყვეტილების მქონე კონტრაქტორის </a:t>
            </a:r>
            <a:r>
              <a:rPr lang="ka-GE" dirty="0" smtClean="0"/>
              <a:t>მიერ</a:t>
            </a:r>
            <a:endParaRPr lang="en-US" dirty="0"/>
          </a:p>
          <a:p>
            <a:pPr lvl="1">
              <a:lnSpc>
                <a:spcPct val="120000"/>
              </a:lnSpc>
              <a:spcBef>
                <a:spcPts val="600"/>
              </a:spcBef>
              <a:spcAft>
                <a:spcPts val="600"/>
              </a:spcAft>
            </a:pPr>
            <a:r>
              <a:rPr lang="ka-GE" dirty="0" smtClean="0"/>
              <a:t>ნარჩენების შეგროვებისა და დროებით შენახვის უბნების სათანადოდ მოწყობა გარემოს დაბინძურების თავიდან აცილების მიზნით</a:t>
            </a:r>
          </a:p>
          <a:p>
            <a:pPr lvl="1">
              <a:lnSpc>
                <a:spcPct val="120000"/>
              </a:lnSpc>
              <a:spcBef>
                <a:spcPts val="600"/>
              </a:spcBef>
              <a:spcAft>
                <a:spcPts val="600"/>
              </a:spcAft>
            </a:pPr>
            <a:r>
              <a:rPr lang="ka-GE" dirty="0" smtClean="0"/>
              <a:t>და სხვა</a:t>
            </a:r>
            <a:endParaRPr lang="en-US" dirty="0"/>
          </a:p>
        </p:txBody>
      </p:sp>
      <p:sp>
        <p:nvSpPr>
          <p:cNvPr id="6" name="Title 1"/>
          <p:cNvSpPr>
            <a:spLocks noGrp="1"/>
          </p:cNvSpPr>
          <p:nvPr>
            <p:ph type="title"/>
          </p:nvPr>
        </p:nvSpPr>
        <p:spPr>
          <a:xfrm>
            <a:off x="0" y="195443"/>
            <a:ext cx="12192000" cy="624689"/>
          </a:xfrm>
        </p:spPr>
        <p:txBody>
          <a:bodyPr>
            <a:normAutofit/>
          </a:bodyPr>
          <a:lstStyle/>
          <a:p>
            <a:pPr algn="ctr"/>
            <a:r>
              <a:rPr lang="ka-GE" sz="3200" b="1" dirty="0" smtClean="0">
                <a:solidFill>
                  <a:srgbClr val="666699"/>
                </a:solidFill>
              </a:rPr>
              <a:t>ნარჩენების მართვის ღონისძიებები</a:t>
            </a:r>
            <a:endParaRPr lang="en-US" sz="3200" dirty="0">
              <a:solidFill>
                <a:srgbClr val="666699"/>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8" name="Picture 7"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spTree>
    <p:extLst>
      <p:ext uri="{BB962C8B-B14F-4D97-AF65-F5344CB8AC3E}">
        <p14:creationId xmlns:p14="http://schemas.microsoft.com/office/powerpoint/2010/main" val="3762496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135955" y="513062"/>
            <a:ext cx="12056045" cy="733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3600" b="1" dirty="0" smtClean="0">
                <a:solidFill>
                  <a:srgbClr val="666699"/>
                </a:solidFill>
              </a:rPr>
              <a:t>ბიოლოგიური გარემო</a:t>
            </a:r>
            <a:endParaRPr lang="en-US" sz="2800" dirty="0">
              <a:solidFill>
                <a:srgbClr val="666699"/>
              </a:solidFill>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10" name="Picture 9"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pic>
        <p:nvPicPr>
          <p:cNvPr id="1026" name="Picture 2" descr="DSCF907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06282" y="1383887"/>
            <a:ext cx="290195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DSCF9996_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305" y="3632562"/>
            <a:ext cx="2889250" cy="221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Tbilisi autumn p0142121 луговой лунь"/>
          <p:cNvPicPr/>
          <p:nvPr/>
        </p:nvPicPr>
        <p:blipFill rotWithShape="1">
          <a:blip r:embed="rId6" cstate="screen">
            <a:extLst>
              <a:ext uri="{28A0092B-C50C-407E-A947-70E740481C1C}">
                <a14:useLocalDpi xmlns:a14="http://schemas.microsoft.com/office/drawing/2010/main"/>
              </a:ext>
            </a:extLst>
          </a:blip>
          <a:srcRect/>
          <a:stretch/>
        </p:blipFill>
        <p:spPr bwMode="auto">
          <a:xfrm>
            <a:off x="7508766" y="3632561"/>
            <a:ext cx="3272504" cy="2211717"/>
          </a:xfrm>
          <a:prstGeom prst="rect">
            <a:avLst/>
          </a:prstGeom>
          <a:noFill/>
          <a:ln w="9525">
            <a:noFill/>
            <a:miter lim="800000"/>
            <a:headEnd/>
            <a:tailEnd/>
          </a:ln>
        </p:spPr>
      </p:pic>
      <p:pic>
        <p:nvPicPr>
          <p:cNvPr id="15" name="Picture 14" descr="Tbilisi autumn p0140128"/>
          <p:cNvPicPr/>
          <p:nvPr/>
        </p:nvPicPr>
        <p:blipFill rotWithShape="1">
          <a:blip r:embed="rId7" cstate="screen">
            <a:extLst>
              <a:ext uri="{28A0092B-C50C-407E-A947-70E740481C1C}">
                <a14:useLocalDpi xmlns:a14="http://schemas.microsoft.com/office/drawing/2010/main"/>
              </a:ext>
            </a:extLst>
          </a:blip>
          <a:srcRect b="-716"/>
          <a:stretch/>
        </p:blipFill>
        <p:spPr bwMode="auto">
          <a:xfrm>
            <a:off x="7553199" y="1383887"/>
            <a:ext cx="3228071" cy="2179637"/>
          </a:xfrm>
          <a:prstGeom prst="rect">
            <a:avLst/>
          </a:prstGeom>
          <a:noFill/>
          <a:ln w="9525">
            <a:noFill/>
            <a:miter lim="800000"/>
            <a:headEnd/>
            <a:tailEnd/>
          </a:ln>
        </p:spPr>
      </p:pic>
      <p:pic>
        <p:nvPicPr>
          <p:cNvPr id="20" name="Picture 19" descr="DSCN2469"/>
          <p:cNvPicPr/>
          <p:nvPr/>
        </p:nvPicPr>
        <p:blipFill>
          <a:blip r:embed="rId8" cstate="screen">
            <a:extLst>
              <a:ext uri="{28A0092B-C50C-407E-A947-70E740481C1C}">
                <a14:useLocalDpi xmlns:a14="http://schemas.microsoft.com/office/drawing/2010/main"/>
              </a:ext>
            </a:extLst>
          </a:blip>
          <a:srcRect/>
          <a:stretch>
            <a:fillRect/>
          </a:stretch>
        </p:blipFill>
        <p:spPr bwMode="auto">
          <a:xfrm>
            <a:off x="4259064" y="1392001"/>
            <a:ext cx="3211195" cy="2190115"/>
          </a:xfrm>
          <a:prstGeom prst="rect">
            <a:avLst/>
          </a:prstGeom>
          <a:noFill/>
          <a:ln w="9525">
            <a:noFill/>
            <a:miter lim="800000"/>
            <a:headEnd/>
            <a:tailEnd/>
          </a:ln>
        </p:spPr>
      </p:pic>
      <p:pic>
        <p:nvPicPr>
          <p:cNvPr id="21" name="Picture 20" descr="Tb ilisi autumn p0135984 Yellowhammer"/>
          <p:cNvPicPr/>
          <p:nvPr/>
        </p:nvPicPr>
        <p:blipFill>
          <a:blip r:embed="rId9" cstate="screen">
            <a:extLst>
              <a:ext uri="{28A0092B-C50C-407E-A947-70E740481C1C}">
                <a14:useLocalDpi xmlns:a14="http://schemas.microsoft.com/office/drawing/2010/main"/>
              </a:ext>
            </a:extLst>
          </a:blip>
          <a:srcRect/>
          <a:stretch>
            <a:fillRect/>
          </a:stretch>
        </p:blipFill>
        <p:spPr bwMode="auto">
          <a:xfrm>
            <a:off x="4259063" y="3632561"/>
            <a:ext cx="3211195" cy="2211717"/>
          </a:xfrm>
          <a:prstGeom prst="rect">
            <a:avLst/>
          </a:prstGeom>
          <a:noFill/>
          <a:ln w="9525">
            <a:noFill/>
            <a:miter lim="800000"/>
            <a:headEnd/>
            <a:tailEnd/>
          </a:ln>
        </p:spPr>
      </p:pic>
    </p:spTree>
    <p:extLst>
      <p:ext uri="{BB962C8B-B14F-4D97-AF65-F5344CB8AC3E}">
        <p14:creationId xmlns:p14="http://schemas.microsoft.com/office/powerpoint/2010/main" val="62466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7210" y="434340"/>
            <a:ext cx="11041380" cy="5632311"/>
          </a:xfrm>
          <a:prstGeom prst="rect">
            <a:avLst/>
          </a:prstGeom>
        </p:spPr>
        <p:txBody>
          <a:bodyPr wrap="square">
            <a:spAutoFit/>
          </a:bodyPr>
          <a:lstStyle/>
          <a:p>
            <a:pPr marL="285750" indent="-285750" algn="just">
              <a:buFont typeface="Wingdings" panose="05000000000000000000" pitchFamily="2" charset="2"/>
              <a:buChar char="Ø"/>
            </a:pPr>
            <a:r>
              <a:rPr lang="ka-GE" dirty="0" smtClean="0"/>
              <a:t>გარემოზე </a:t>
            </a:r>
            <a:r>
              <a:rPr lang="ka-GE" dirty="0"/>
              <a:t>ზემოქმედების </a:t>
            </a:r>
            <a:r>
              <a:rPr lang="ka-GE" dirty="0" smtClean="0"/>
              <a:t>შეფასება </a:t>
            </a:r>
            <a:r>
              <a:rPr lang="ka-GE" dirty="0"/>
              <a:t>– შესაბამის კვლევებზე დაყრდნობით, გარემოზე შესაძლო ზემოქმედების გამოვლენისა და შესწავლის პროცედურა იმ დაგეგმილი საქმიანობისთვის, რომელმაც შესაძლოა მნიშვნელოვანი ზემოქმედება მოახდინოს გარემოზე და რომელიც მიეკუთვნება ამ კოდექსის </a:t>
            </a:r>
            <a:r>
              <a:rPr lang="en-US" dirty="0"/>
              <a:t>I </a:t>
            </a:r>
            <a:r>
              <a:rPr lang="ka-GE" dirty="0"/>
              <a:t>დანართით გათვალისწინებულ საქმიანობას და, სკრინინგის გადაწყვეტილების შესაბამისად, ამავე კოდექსის </a:t>
            </a:r>
            <a:r>
              <a:rPr lang="en-US" dirty="0"/>
              <a:t>II </a:t>
            </a:r>
            <a:r>
              <a:rPr lang="ka-GE" dirty="0"/>
              <a:t>დანართით გათვალისწინებულ საქმიანობას. გზშ მოიცავს სკოპინგს, გზშ-ის ანგარიშის მომზადებას, საზოგადოების მონაწილეობას, უფლებამოსილ ადმინისტრაციულ ორგანოებთან კონსულტაციების გამართვას, მიღებული შედეგების შეფასების საფუძველზე ექსპერტიზის დასკვნის მომზადებას და მის მხედველობაში მიღებას ამ კოდექსით გათვალისწინებული გარემოსდაცვითი გადაწყვეტილების გაცემისას ან/და საქართველოს კანონმდებლობით განსაზღვრული შესაბამისი აღმჭურველი ადმინისტრაციულ-სამართლებრივი აქტის გამოცემისას</a:t>
            </a:r>
            <a:r>
              <a:rPr lang="ka-GE" dirty="0" smtClean="0"/>
              <a:t>;</a:t>
            </a:r>
          </a:p>
          <a:p>
            <a:pPr marL="285750" indent="-285750" algn="just">
              <a:buFont typeface="Wingdings" panose="05000000000000000000" pitchFamily="2" charset="2"/>
              <a:buChar char="Ø"/>
            </a:pPr>
            <a:endParaRPr lang="ka-GE" dirty="0"/>
          </a:p>
          <a:p>
            <a:pPr marL="285750" indent="-285750" algn="just">
              <a:buFont typeface="Wingdings" panose="05000000000000000000" pitchFamily="2" charset="2"/>
              <a:buChar char="Ø"/>
            </a:pPr>
            <a:r>
              <a:rPr lang="ka-GE" dirty="0"/>
              <a:t>გზშ-ის ანგარიში – საქმიანობის განმახორციელებლის ან/და საქმიანობის განმახორციელებლისთვის კონსულტანტის მიერ გზშ-ის პროცესში მომზადებული დოკუმენტი, რომელიც მოიცავს ამ კოდექსით გათვალისწინებულ ინფორმაციას;</a:t>
            </a:r>
          </a:p>
          <a:p>
            <a:pPr marL="285750" indent="-285750" algn="just">
              <a:buFont typeface="Wingdings" panose="05000000000000000000" pitchFamily="2" charset="2"/>
              <a:buChar char="Ø"/>
            </a:pPr>
            <a:endParaRPr lang="ka-GE" dirty="0" smtClean="0"/>
          </a:p>
          <a:p>
            <a:pPr marL="285750" indent="-285750" algn="just">
              <a:buFont typeface="Wingdings" panose="05000000000000000000" pitchFamily="2" charset="2"/>
              <a:buChar char="Ø"/>
            </a:pPr>
            <a:endParaRPr lang="ka-GE" dirty="0"/>
          </a:p>
          <a:p>
            <a:pPr marL="285750" indent="-285750" algn="just">
              <a:buFont typeface="Wingdings" panose="05000000000000000000" pitchFamily="2" charset="2"/>
              <a:buChar char="Ø"/>
            </a:pPr>
            <a:r>
              <a:rPr lang="ka-GE" dirty="0"/>
              <a:t>გარემოსდაცვითი გადაწყვეტილება – </a:t>
            </a:r>
            <a:r>
              <a:rPr lang="ka-GE" dirty="0" smtClean="0"/>
              <a:t>გარემოსდაცვითი შეფასების კოდექსის </a:t>
            </a:r>
            <a:r>
              <a:rPr lang="ka-GE" dirty="0"/>
              <a:t>მე-13 მუხლის გათვალისწინებით გამოცემული აქტი, რომელიც გარემოზე ზემოქმედების შეფასებისადმი დაქვემდებარებული საქმიანობის განხორციელების სავალდებულო </a:t>
            </a:r>
            <a:r>
              <a:rPr lang="ka-GE" dirty="0" smtClean="0"/>
              <a:t>წინაპირობაა.</a:t>
            </a:r>
            <a:endParaRPr lang="en-US" dirty="0"/>
          </a:p>
        </p:txBody>
      </p:sp>
    </p:spTree>
    <p:extLst>
      <p:ext uri="{BB962C8B-B14F-4D97-AF65-F5344CB8AC3E}">
        <p14:creationId xmlns:p14="http://schemas.microsoft.com/office/powerpoint/2010/main" val="799425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3086" y="1737211"/>
            <a:ext cx="10339614" cy="4493538"/>
          </a:xfrm>
          <a:prstGeom prst="rect">
            <a:avLst/>
          </a:prstGeom>
        </p:spPr>
        <p:txBody>
          <a:bodyPr wrap="square">
            <a:spAutoFit/>
          </a:bodyPr>
          <a:lstStyle/>
          <a:p>
            <a:pPr marL="742950" lvl="1" indent="-285750">
              <a:lnSpc>
                <a:spcPct val="120000"/>
              </a:lnSpc>
              <a:spcBef>
                <a:spcPts val="600"/>
              </a:spcBef>
              <a:spcAft>
                <a:spcPts val="600"/>
              </a:spcAft>
              <a:buFont typeface="Arial" panose="020B0604020202020204" pitchFamily="34" charset="0"/>
              <a:buChar char="•"/>
            </a:pPr>
            <a:r>
              <a:rPr lang="ka-GE" sz="2000" dirty="0" smtClean="0"/>
              <a:t>უახლოესი დაცული ტერიტორია - თბილისის ეროვნული პარკი, დაახლ. 5კმ-ში</a:t>
            </a:r>
          </a:p>
          <a:p>
            <a:pPr marL="1200150" lvl="2" indent="-285750">
              <a:lnSpc>
                <a:spcPct val="120000"/>
              </a:lnSpc>
              <a:spcBef>
                <a:spcPts val="600"/>
              </a:spcBef>
              <a:spcAft>
                <a:spcPts val="600"/>
              </a:spcAft>
              <a:buFont typeface="Arial" panose="020B0604020202020204" pitchFamily="34" charset="0"/>
              <a:buChar char="•"/>
            </a:pPr>
            <a:r>
              <a:rPr lang="ka-GE" sz="2000" dirty="0" smtClean="0"/>
              <a:t>მდებარეობს მდ. მტკვრის მეორე ნაპირზე, ჩრდილო-აღმოსავლეთის მიმართულებით</a:t>
            </a:r>
          </a:p>
          <a:p>
            <a:pPr marL="742950" lvl="1" indent="-285750">
              <a:lnSpc>
                <a:spcPct val="120000"/>
              </a:lnSpc>
              <a:spcBef>
                <a:spcPts val="600"/>
              </a:spcBef>
              <a:spcAft>
                <a:spcPts val="600"/>
              </a:spcAft>
              <a:buFont typeface="Arial" panose="020B0604020202020204" pitchFamily="34" charset="0"/>
              <a:buChar char="•"/>
            </a:pPr>
            <a:r>
              <a:rPr lang="ka-GE" sz="2000" dirty="0" smtClean="0"/>
              <a:t>დაცილება ალგეთის </a:t>
            </a:r>
            <a:r>
              <a:rPr lang="ka-GE" sz="2000" dirty="0"/>
              <a:t>ეროვნული პარკიდან </a:t>
            </a:r>
            <a:r>
              <a:rPr lang="ka-GE" sz="2000" dirty="0" smtClean="0"/>
              <a:t>- 25 კმ</a:t>
            </a:r>
          </a:p>
          <a:p>
            <a:pPr marL="742950" lvl="1" indent="-285750">
              <a:lnSpc>
                <a:spcPct val="120000"/>
              </a:lnSpc>
              <a:spcBef>
                <a:spcPts val="600"/>
              </a:spcBef>
              <a:spcAft>
                <a:spcPts val="600"/>
              </a:spcAft>
              <a:buFont typeface="Arial" panose="020B0604020202020204" pitchFamily="34" charset="0"/>
              <a:buChar char="•"/>
            </a:pPr>
            <a:r>
              <a:rPr lang="ka-GE" sz="2000" dirty="0" smtClean="0"/>
              <a:t>დაცილება გეგმარებითი </a:t>
            </a:r>
            <a:r>
              <a:rPr lang="ka-GE" sz="2000" dirty="0"/>
              <a:t>„თრიალეთის დაცული ტერიტორიებიდან“ </a:t>
            </a:r>
            <a:r>
              <a:rPr lang="ka-GE" sz="2000" dirty="0" smtClean="0"/>
              <a:t>- 13 კმ</a:t>
            </a:r>
          </a:p>
          <a:p>
            <a:pPr marL="742950" lvl="1" indent="-285750">
              <a:lnSpc>
                <a:spcPct val="120000"/>
              </a:lnSpc>
              <a:spcBef>
                <a:spcPts val="600"/>
              </a:spcBef>
              <a:spcAft>
                <a:spcPts val="600"/>
              </a:spcAft>
              <a:buFont typeface="Arial" panose="020B0604020202020204" pitchFamily="34" charset="0"/>
              <a:buChar char="•"/>
            </a:pPr>
            <a:endParaRPr lang="ka-GE" sz="2000" dirty="0"/>
          </a:p>
          <a:p>
            <a:pPr marL="800100" lvl="1" indent="-342900">
              <a:lnSpc>
                <a:spcPct val="120000"/>
              </a:lnSpc>
              <a:spcBef>
                <a:spcPts val="600"/>
              </a:spcBef>
              <a:spcAft>
                <a:spcPts val="600"/>
              </a:spcAft>
              <a:buFont typeface="Wingdings" panose="05000000000000000000" pitchFamily="2" charset="2"/>
              <a:buChar char="Ø"/>
            </a:pPr>
            <a:r>
              <a:rPr lang="ka-GE" sz="2000" dirty="0" smtClean="0"/>
              <a:t>დაცულ ტერიტორიებზე ზემოქმედებას ადგილი არ ექნება</a:t>
            </a:r>
          </a:p>
          <a:p>
            <a:pPr marL="800100" lvl="1" indent="-342900">
              <a:lnSpc>
                <a:spcPct val="120000"/>
              </a:lnSpc>
              <a:spcBef>
                <a:spcPts val="600"/>
              </a:spcBef>
              <a:spcAft>
                <a:spcPts val="600"/>
              </a:spcAft>
              <a:buFont typeface="Wingdings" panose="05000000000000000000" pitchFamily="2" charset="2"/>
              <a:buChar char="Ø"/>
            </a:pPr>
            <a:r>
              <a:rPr lang="ka-GE" sz="2000" dirty="0" smtClean="0"/>
              <a:t>შემარბილებელი ღონისძიებების განხორციელების საჭიროება არ არის</a:t>
            </a:r>
            <a:endParaRPr lang="en-US" sz="2000" dirty="0"/>
          </a:p>
          <a:p>
            <a:pPr marL="742950" lvl="1" indent="-285750">
              <a:lnSpc>
                <a:spcPct val="120000"/>
              </a:lnSpc>
              <a:spcBef>
                <a:spcPts val="600"/>
              </a:spcBef>
              <a:buFont typeface="Arial" panose="020B0604020202020204" pitchFamily="34" charset="0"/>
              <a:buChar char="•"/>
            </a:pPr>
            <a:endParaRPr lang="ka-GE" sz="2000" dirty="0"/>
          </a:p>
        </p:txBody>
      </p:sp>
      <p:sp>
        <p:nvSpPr>
          <p:cNvPr id="2" name="Rectangle 1"/>
          <p:cNvSpPr/>
          <p:nvPr/>
        </p:nvSpPr>
        <p:spPr>
          <a:xfrm>
            <a:off x="0" y="138277"/>
            <a:ext cx="12192000" cy="584775"/>
          </a:xfrm>
          <a:prstGeom prst="rect">
            <a:avLst/>
          </a:prstGeom>
        </p:spPr>
        <p:txBody>
          <a:bodyPr wrap="square">
            <a:spAutoFit/>
          </a:bodyPr>
          <a:lstStyle/>
          <a:p>
            <a:pPr algn="ctr"/>
            <a:r>
              <a:rPr lang="ka-GE" sz="3200" b="1" dirty="0" smtClean="0">
                <a:solidFill>
                  <a:srgbClr val="666699"/>
                </a:solidFill>
              </a:rPr>
              <a:t>დაცული ტერიტორიები და მათზე ზემოქმედება</a:t>
            </a:r>
            <a:endParaRPr lang="en-US" sz="3200"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8" name="Picture 7"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spTree>
    <p:extLst>
      <p:ext uri="{BB962C8B-B14F-4D97-AF65-F5344CB8AC3E}">
        <p14:creationId xmlns:p14="http://schemas.microsoft.com/office/powerpoint/2010/main" val="3288468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4926"/>
            <a:ext cx="4905829" cy="4644348"/>
          </a:xfrm>
          <a:prstGeom prst="rect">
            <a:avLst/>
          </a:prstGeom>
        </p:spPr>
        <p:txBody>
          <a:bodyPr wrap="square">
            <a:spAutoFit/>
          </a:bodyPr>
          <a:lstStyle/>
          <a:p>
            <a:pPr marL="342900" indent="-342900">
              <a:lnSpc>
                <a:spcPct val="120000"/>
              </a:lnSpc>
              <a:spcBef>
                <a:spcPts val="600"/>
              </a:spcBef>
              <a:buFont typeface="Arial" panose="020B0604020202020204" pitchFamily="34" charset="0"/>
              <a:buChar char="•"/>
            </a:pPr>
            <a:r>
              <a:rPr lang="ka-GE" dirty="0" smtClean="0"/>
              <a:t>ჩატარდა დეტალური საველე კვლევები</a:t>
            </a:r>
          </a:p>
          <a:p>
            <a:pPr marL="342900" indent="-342900">
              <a:lnSpc>
                <a:spcPct val="120000"/>
              </a:lnSpc>
              <a:spcBef>
                <a:spcPts val="600"/>
              </a:spcBef>
              <a:buFont typeface="Arial" panose="020B0604020202020204" pitchFamily="34" charset="0"/>
              <a:buChar char="•"/>
            </a:pPr>
            <a:r>
              <a:rPr lang="ka-GE" dirty="0" smtClean="0"/>
              <a:t>ფლორის კუთხით, საპროექტო ტერიტორიაზე და მის მიმდებარედ იდენტიფიცირებულია 6 </a:t>
            </a:r>
            <a:r>
              <a:rPr lang="ka-GE" dirty="0"/>
              <a:t>მაღალი </a:t>
            </a:r>
            <a:r>
              <a:rPr lang="ka-GE" dirty="0" smtClean="0"/>
              <a:t>და </a:t>
            </a:r>
            <a:r>
              <a:rPr lang="ka-GE" dirty="0"/>
              <a:t>სამი საშუალო </a:t>
            </a:r>
            <a:r>
              <a:rPr lang="ka-GE" dirty="0" smtClean="0"/>
              <a:t>სენსიტიურობის უბანი</a:t>
            </a:r>
          </a:p>
          <a:p>
            <a:pPr marL="342900" indent="-342900">
              <a:lnSpc>
                <a:spcPct val="120000"/>
              </a:lnSpc>
              <a:spcBef>
                <a:spcPts val="600"/>
              </a:spcBef>
              <a:buFont typeface="Arial" panose="020B0604020202020204" pitchFamily="34" charset="0"/>
              <a:buChar char="•"/>
            </a:pPr>
            <a:r>
              <a:rPr lang="ka-GE" dirty="0" smtClean="0"/>
              <a:t>უშუალოდ </a:t>
            </a:r>
            <a:r>
              <a:rPr lang="ka-GE" dirty="0"/>
              <a:t>საპროექტო ტერიტორიის სიახლოვეში განლაგებულია 2 მაღალი სენსიტიურობის </a:t>
            </a:r>
            <a:r>
              <a:rPr lang="ka-GE" dirty="0" smtClean="0"/>
              <a:t>უბანი</a:t>
            </a:r>
          </a:p>
          <a:p>
            <a:pPr marL="342900" indent="-342900">
              <a:lnSpc>
                <a:spcPct val="120000"/>
              </a:lnSpc>
              <a:spcBef>
                <a:spcPts val="600"/>
              </a:spcBef>
              <a:buFont typeface="Arial" panose="020B0604020202020204" pitchFamily="34" charset="0"/>
              <a:buChar char="•"/>
            </a:pPr>
            <a:r>
              <a:rPr lang="ka-GE" dirty="0" smtClean="0"/>
              <a:t>დანარჩენი </a:t>
            </a:r>
            <a:r>
              <a:rPr lang="ka-GE" dirty="0"/>
              <a:t>სენსიტიური უბნები (3 საშუალო სენსიტიურობის და 4 მაღალი სენსიტიურობის) განლაგებულია საპროექტო უბნებისგან მოშორებულ </a:t>
            </a:r>
            <a:r>
              <a:rPr lang="ka-GE" dirty="0" smtClean="0"/>
              <a:t>ტერიტორიებზე</a:t>
            </a:r>
            <a:endParaRPr lang="ka-GE" dirty="0"/>
          </a:p>
        </p:txBody>
      </p:sp>
      <p:sp>
        <p:nvSpPr>
          <p:cNvPr id="6" name="Title 1"/>
          <p:cNvSpPr>
            <a:spLocks noGrp="1"/>
          </p:cNvSpPr>
          <p:nvPr>
            <p:ph type="title"/>
          </p:nvPr>
        </p:nvSpPr>
        <p:spPr>
          <a:xfrm>
            <a:off x="0" y="195443"/>
            <a:ext cx="12191999" cy="624689"/>
          </a:xfrm>
        </p:spPr>
        <p:txBody>
          <a:bodyPr>
            <a:normAutofit/>
          </a:bodyPr>
          <a:lstStyle/>
          <a:p>
            <a:pPr algn="ctr"/>
            <a:r>
              <a:rPr lang="ka-GE" sz="2400" b="1" dirty="0" smtClean="0">
                <a:solidFill>
                  <a:srgbClr val="666699"/>
                </a:solidFill>
              </a:rPr>
              <a:t>ზემოქმედება მცენარეულ საფარზე და ჰაბიტატებზე</a:t>
            </a:r>
            <a:endParaRPr lang="en-US" sz="2400" dirty="0">
              <a:solidFill>
                <a:srgbClr val="666699"/>
              </a:solidFill>
            </a:endParaRPr>
          </a:p>
        </p:txBody>
      </p:sp>
      <p:pic>
        <p:nvPicPr>
          <p:cNvPr id="10" name="Picture 9"/>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0315" y="1184989"/>
            <a:ext cx="7131685" cy="4189911"/>
          </a:xfrm>
          <a:prstGeom prst="rect">
            <a:avLst/>
          </a:prstGeom>
          <a:noFill/>
          <a:ln>
            <a:noFill/>
          </a:ln>
        </p:spPr>
      </p:pic>
      <p:sp>
        <p:nvSpPr>
          <p:cNvPr id="2" name="Rectangle 1"/>
          <p:cNvSpPr/>
          <p:nvPr/>
        </p:nvSpPr>
        <p:spPr>
          <a:xfrm>
            <a:off x="5863772" y="5602119"/>
            <a:ext cx="6096000" cy="523220"/>
          </a:xfrm>
          <a:prstGeom prst="rect">
            <a:avLst/>
          </a:prstGeom>
        </p:spPr>
        <p:txBody>
          <a:bodyPr>
            <a:spAutoFit/>
          </a:bodyPr>
          <a:lstStyle/>
          <a:p>
            <a:pPr algn="ctr"/>
            <a:r>
              <a:rPr lang="ka-GE" sz="1400" dirty="0">
                <a:solidFill>
                  <a:srgbClr val="000000"/>
                </a:solidFill>
                <a:ea typeface="Calibri" panose="020F0502020204030204" pitchFamily="34" charset="0"/>
                <a:cs typeface="Times New Roman" panose="02020603050405020304" pitchFamily="18" charset="0"/>
              </a:rPr>
              <a:t>ლეგენდა: </a:t>
            </a:r>
            <a:r>
              <a:rPr lang="ka-GE" sz="1400" dirty="0">
                <a:solidFill>
                  <a:srgbClr val="FF0000"/>
                </a:solidFill>
                <a:ea typeface="Calibri" panose="020F0502020204030204" pitchFamily="34" charset="0"/>
                <a:cs typeface="Times New Roman" panose="02020603050405020304" pitchFamily="18" charset="0"/>
              </a:rPr>
              <a:t>HS </a:t>
            </a:r>
            <a:r>
              <a:rPr lang="ka-GE" sz="1400" dirty="0">
                <a:ea typeface="Calibri" panose="020F0502020204030204" pitchFamily="34" charset="0"/>
                <a:cs typeface="Times New Roman" panose="02020603050405020304" pitchFamily="18" charset="0"/>
              </a:rPr>
              <a:t>- </a:t>
            </a:r>
            <a:r>
              <a:rPr lang="ka-GE" sz="1400" dirty="0">
                <a:solidFill>
                  <a:srgbClr val="FF0000"/>
                </a:solidFill>
                <a:ea typeface="Calibri" panose="020F0502020204030204" pitchFamily="34" charset="0"/>
                <a:cs typeface="Times New Roman" panose="02020603050405020304" pitchFamily="18" charset="0"/>
              </a:rPr>
              <a:t>მაღალი სენსიტიურობის უბნები</a:t>
            </a:r>
            <a:r>
              <a:rPr lang="ka-GE" sz="1400" dirty="0">
                <a:ea typeface="Calibri" panose="020F0502020204030204" pitchFamily="34" charset="0"/>
                <a:cs typeface="Times New Roman" panose="02020603050405020304" pitchFamily="18" charset="0"/>
              </a:rPr>
              <a:t>; </a:t>
            </a:r>
            <a:r>
              <a:rPr lang="ka-GE" sz="1400" dirty="0">
                <a:solidFill>
                  <a:srgbClr val="0070C0"/>
                </a:solidFill>
                <a:ea typeface="Calibri" panose="020F0502020204030204" pitchFamily="34" charset="0"/>
                <a:cs typeface="Times New Roman" panose="02020603050405020304" pitchFamily="18" charset="0"/>
              </a:rPr>
              <a:t>MS - საშუალო სენსიტიურობის უბნები;</a:t>
            </a:r>
            <a:r>
              <a:rPr lang="ka-GE" sz="1400" dirty="0">
                <a:ea typeface="Calibri" panose="020F0502020204030204" pitchFamily="34" charset="0"/>
                <a:cs typeface="Times New Roman" panose="02020603050405020304" pitchFamily="18" charset="0"/>
              </a:rPr>
              <a:t> </a:t>
            </a:r>
            <a:r>
              <a:rPr lang="ka-GE" sz="1400" dirty="0">
                <a:solidFill>
                  <a:srgbClr val="FFC000"/>
                </a:solidFill>
                <a:ea typeface="Calibri" panose="020F0502020204030204" pitchFamily="34" charset="0"/>
                <a:cs typeface="Times New Roman" panose="02020603050405020304" pitchFamily="18" charset="0"/>
              </a:rPr>
              <a:t>LS - დაბალი სენსიტიურობის უბნები;</a:t>
            </a:r>
            <a:endParaRPr lang="en-US" sz="1400" dirty="0"/>
          </a:p>
        </p:txBody>
      </p:sp>
    </p:spTree>
    <p:extLst>
      <p:ext uri="{BB962C8B-B14F-4D97-AF65-F5344CB8AC3E}">
        <p14:creationId xmlns:p14="http://schemas.microsoft.com/office/powerpoint/2010/main" val="3300142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2991" y="1424396"/>
            <a:ext cx="11322589" cy="4022640"/>
          </a:xfrm>
          <a:prstGeom prst="rect">
            <a:avLst/>
          </a:prstGeom>
        </p:spPr>
        <p:txBody>
          <a:bodyPr wrap="square">
            <a:spAutoFit/>
          </a:bodyPr>
          <a:lstStyle/>
          <a:p>
            <a:pPr marL="342900" indent="-342900">
              <a:lnSpc>
                <a:spcPct val="120000"/>
              </a:lnSpc>
              <a:spcBef>
                <a:spcPts val="600"/>
              </a:spcBef>
              <a:buFont typeface="Arial" panose="020B0604020202020204" pitchFamily="34" charset="0"/>
              <a:buChar char="•"/>
            </a:pPr>
            <a:r>
              <a:rPr lang="ka-GE" sz="2400" dirty="0" smtClean="0"/>
              <a:t>ზემოქმედების </a:t>
            </a:r>
            <a:r>
              <a:rPr lang="ka-GE" sz="2400" dirty="0"/>
              <a:t>ქვეშ ექცევა </a:t>
            </a:r>
            <a:r>
              <a:rPr lang="ka-GE" sz="2400" dirty="0" smtClean="0"/>
              <a:t>მცხეთის სატყეო </a:t>
            </a:r>
            <a:r>
              <a:rPr lang="ka-GE" sz="2400" dirty="0"/>
              <a:t>უბნის </a:t>
            </a:r>
            <a:r>
              <a:rPr lang="ka-GE" sz="2400" b="1" dirty="0" smtClean="0"/>
              <a:t>დიღმის და</a:t>
            </a:r>
            <a:r>
              <a:rPr lang="ka-GE" sz="2400" dirty="0" smtClean="0"/>
              <a:t> </a:t>
            </a:r>
            <a:r>
              <a:rPr lang="ka-GE" sz="2400" b="1" dirty="0" smtClean="0"/>
              <a:t>დიდგორი-ლისის სატყეოები - სულ </a:t>
            </a:r>
            <a:r>
              <a:rPr lang="ka-GE" sz="2400" b="1" dirty="0"/>
              <a:t>267 473მ</a:t>
            </a:r>
            <a:r>
              <a:rPr lang="ka-GE" sz="2400" b="1" baseline="30000" dirty="0"/>
              <a:t>2</a:t>
            </a:r>
            <a:r>
              <a:rPr lang="ka-GE" sz="2400" b="1" dirty="0"/>
              <a:t>. </a:t>
            </a:r>
            <a:endParaRPr lang="ka-GE" sz="2400" b="1" dirty="0" smtClean="0"/>
          </a:p>
          <a:p>
            <a:pPr marL="342900" indent="-342900">
              <a:lnSpc>
                <a:spcPct val="120000"/>
              </a:lnSpc>
              <a:spcBef>
                <a:spcPts val="600"/>
              </a:spcBef>
              <a:buFont typeface="Arial" panose="020B0604020202020204" pitchFamily="34" charset="0"/>
              <a:buChar char="•"/>
            </a:pPr>
            <a:endParaRPr lang="ka-GE" sz="2400" b="1" dirty="0"/>
          </a:p>
          <a:p>
            <a:pPr marL="342900" indent="-342900">
              <a:lnSpc>
                <a:spcPct val="120000"/>
              </a:lnSpc>
              <a:spcBef>
                <a:spcPts val="600"/>
              </a:spcBef>
              <a:buFont typeface="Arial" panose="020B0604020202020204" pitchFamily="34" charset="0"/>
              <a:buChar char="•"/>
            </a:pPr>
            <a:r>
              <a:rPr lang="ka-GE" sz="2400" dirty="0" smtClean="0"/>
              <a:t>მცხეთა-მთიანეთის სატყეო სამსახურმა განახორციელა მერქნული რესურსის აღწერა და მომზადდა მერქნული რესურსის აღრიცხვის უწყისები:</a:t>
            </a:r>
          </a:p>
          <a:p>
            <a:pPr marL="342900" indent="-342900">
              <a:lnSpc>
                <a:spcPct val="120000"/>
              </a:lnSpc>
              <a:spcBef>
                <a:spcPts val="600"/>
              </a:spcBef>
              <a:buFont typeface="Arial" panose="020B0604020202020204" pitchFamily="34" charset="0"/>
              <a:buChar char="•"/>
            </a:pPr>
            <a:endParaRPr lang="ka-GE" sz="2400" dirty="0"/>
          </a:p>
          <a:p>
            <a:pPr marL="342900" indent="-342900">
              <a:lnSpc>
                <a:spcPct val="120000"/>
              </a:lnSpc>
              <a:spcBef>
                <a:spcPts val="600"/>
              </a:spcBef>
              <a:buFont typeface="Arial" panose="020B0604020202020204" pitchFamily="34" charset="0"/>
              <a:buChar char="•"/>
            </a:pPr>
            <a:r>
              <a:rPr lang="ka-GE" sz="2400" dirty="0" smtClean="0"/>
              <a:t>პროექტის ტერიტორიაზე საერთო ჯამში აღირიცხა დაახლ. 23 000 ძირი ხე</a:t>
            </a:r>
          </a:p>
          <a:p>
            <a:pPr marL="800100" lvl="1" indent="-342900">
              <a:lnSpc>
                <a:spcPct val="120000"/>
              </a:lnSpc>
              <a:spcBef>
                <a:spcPts val="600"/>
              </a:spcBef>
              <a:buFont typeface="Arial" panose="020B0604020202020204" pitchFamily="34" charset="0"/>
              <a:buChar char="•"/>
            </a:pPr>
            <a:r>
              <a:rPr lang="ka-GE" sz="2400" dirty="0" smtClean="0"/>
              <a:t>ეს მერქნული რესურსი მთლიანად არ მოიჭრება</a:t>
            </a:r>
          </a:p>
        </p:txBody>
      </p:sp>
      <p:sp>
        <p:nvSpPr>
          <p:cNvPr id="3" name="Title 1"/>
          <p:cNvSpPr>
            <a:spLocks noGrp="1"/>
          </p:cNvSpPr>
          <p:nvPr>
            <p:ph type="title"/>
          </p:nvPr>
        </p:nvSpPr>
        <p:spPr>
          <a:xfrm>
            <a:off x="0" y="180929"/>
            <a:ext cx="12192000" cy="624689"/>
          </a:xfrm>
        </p:spPr>
        <p:txBody>
          <a:bodyPr>
            <a:normAutofit/>
          </a:bodyPr>
          <a:lstStyle/>
          <a:p>
            <a:pPr algn="ctr"/>
            <a:r>
              <a:rPr lang="ka-GE" sz="2400" b="1" dirty="0" smtClean="0">
                <a:solidFill>
                  <a:srgbClr val="666699"/>
                </a:solidFill>
              </a:rPr>
              <a:t>ზემოქმედების ქვეშ მოქცეული ტყეები</a:t>
            </a:r>
            <a:endParaRPr lang="en-US" sz="2400" dirty="0">
              <a:solidFill>
                <a:srgbClr val="666699"/>
              </a:solidFill>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9" name="Picture 8"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spTree>
    <p:extLst>
      <p:ext uri="{BB962C8B-B14F-4D97-AF65-F5344CB8AC3E}">
        <p14:creationId xmlns:p14="http://schemas.microsoft.com/office/powerpoint/2010/main" val="2406362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74" y="1181819"/>
            <a:ext cx="10688128" cy="5399955"/>
          </a:xfrm>
        </p:spPr>
        <p:txBody>
          <a:bodyPr>
            <a:noAutofit/>
          </a:bodyPr>
          <a:lstStyle/>
          <a:p>
            <a:pPr lvl="0">
              <a:lnSpc>
                <a:spcPct val="100000"/>
              </a:lnSpc>
              <a:spcBef>
                <a:spcPts val="600"/>
              </a:spcBef>
              <a:spcAft>
                <a:spcPts val="600"/>
              </a:spcAft>
            </a:pPr>
            <a:r>
              <a:rPr lang="ka-GE" sz="2000" dirty="0"/>
              <a:t>სამშენებლო მოედნების წინასამშენებლო </a:t>
            </a:r>
            <a:r>
              <a:rPr lang="ka-GE" sz="2000" dirty="0" smtClean="0"/>
              <a:t>კვლევა და წითელი </a:t>
            </a:r>
            <a:r>
              <a:rPr lang="ka-GE" sz="2000" dirty="0"/>
              <a:t>ნუსხის მცენარეების აღმოჩენის შემთხვევაში (რაც ნაკლებად სავარაუდოა გზშ კვლევების შესაბამისად) - კანონით გათვალისწინებული დაცვითი ღონისძიებების </a:t>
            </a:r>
            <a:r>
              <a:rPr lang="ka-GE" sz="2000" dirty="0" smtClean="0"/>
              <a:t>გატარება;</a:t>
            </a:r>
          </a:p>
          <a:p>
            <a:pPr lvl="0">
              <a:lnSpc>
                <a:spcPct val="100000"/>
              </a:lnSpc>
              <a:spcBef>
                <a:spcPts val="600"/>
              </a:spcBef>
              <a:spcAft>
                <a:spcPts val="600"/>
              </a:spcAft>
            </a:pPr>
            <a:r>
              <a:rPr lang="ka-GE" sz="2000" dirty="0" smtClean="0"/>
              <a:t>სამშენებლო სამუშაოების იმგვარად დაგეგმვა და განხორციელება, რომ მინიმუმამდე შემცირდეს ზემოქმედება გზშ-ის პროცესში განხორციელებული კვლევებისა და წინასამშენებლო კვლევების დროს გამოვლენილ მაღალი და საშუალო </a:t>
            </a:r>
            <a:r>
              <a:rPr lang="ka-GE" sz="2000" dirty="0" err="1" smtClean="0"/>
              <a:t>სენსიტივობის</a:t>
            </a:r>
            <a:r>
              <a:rPr lang="ka-GE" sz="2000" dirty="0" smtClean="0"/>
              <a:t> უბნებზე;</a:t>
            </a:r>
          </a:p>
          <a:p>
            <a:pPr lvl="0">
              <a:lnSpc>
                <a:spcPct val="100000"/>
              </a:lnSpc>
              <a:spcBef>
                <a:spcPts val="600"/>
              </a:spcBef>
              <a:spcAft>
                <a:spcPts val="600"/>
              </a:spcAft>
            </a:pPr>
            <a:r>
              <a:rPr lang="ka-GE" sz="2000" dirty="0" smtClean="0"/>
              <a:t>ხეების ჭრისათვის საქართველოს </a:t>
            </a:r>
            <a:r>
              <a:rPr lang="ka-GE" sz="2000" dirty="0"/>
              <a:t>კანონმდებლობით გათვალისწინებული საკომპენსაციო ღონისძიებების გატარება და შესაბამისი საკომპენსაციო თანხების </a:t>
            </a:r>
            <a:r>
              <a:rPr lang="ka-GE" sz="2000" dirty="0" smtClean="0"/>
              <a:t>გადახდა;</a:t>
            </a:r>
            <a:endParaRPr lang="en-US" sz="2000" dirty="0"/>
          </a:p>
          <a:p>
            <a:pPr lvl="0">
              <a:lnSpc>
                <a:spcPct val="100000"/>
              </a:lnSpc>
              <a:spcBef>
                <a:spcPts val="600"/>
              </a:spcBef>
              <a:spcAft>
                <a:spcPts val="600"/>
              </a:spcAft>
            </a:pPr>
            <a:r>
              <a:rPr lang="ka-GE" sz="2000" dirty="0"/>
              <a:t>სამუშაო ზონის საზღვრების დაცვა, რომ ადგილი არ ჰქონდეს მცენარეული საფარის დამატებით დაზიანებას;</a:t>
            </a:r>
            <a:endParaRPr lang="en-US" sz="2000" dirty="0"/>
          </a:p>
          <a:p>
            <a:pPr>
              <a:lnSpc>
                <a:spcPct val="100000"/>
              </a:lnSpc>
              <a:spcBef>
                <a:spcPts val="600"/>
              </a:spcBef>
              <a:spcAft>
                <a:spcPts val="600"/>
              </a:spcAft>
            </a:pPr>
            <a:r>
              <a:rPr lang="ka-GE" sz="2000" dirty="0"/>
              <a:t>მისასვლელი გზების მიმდებარე ტერიტორიების მცენარეული საფარი დაუბრუნდება საწყის მდგომარეობას მშენებლობის დასრულების შემდგომ.</a:t>
            </a:r>
            <a:endParaRPr lang="en-US" sz="2000" dirty="0"/>
          </a:p>
        </p:txBody>
      </p:sp>
      <p:sp>
        <p:nvSpPr>
          <p:cNvPr id="6" name="Title 1"/>
          <p:cNvSpPr>
            <a:spLocks noGrp="1"/>
          </p:cNvSpPr>
          <p:nvPr>
            <p:ph type="title"/>
          </p:nvPr>
        </p:nvSpPr>
        <p:spPr>
          <a:xfrm>
            <a:off x="0" y="195443"/>
            <a:ext cx="12192000" cy="624689"/>
          </a:xfrm>
        </p:spPr>
        <p:txBody>
          <a:bodyPr>
            <a:normAutofit fontScale="90000"/>
          </a:bodyPr>
          <a:lstStyle/>
          <a:p>
            <a:pPr algn="ctr"/>
            <a:r>
              <a:rPr lang="ka-GE" sz="3200" b="1" dirty="0" smtClean="0">
                <a:solidFill>
                  <a:srgbClr val="666699"/>
                </a:solidFill>
              </a:rPr>
              <a:t>მცენარეულობასა და ჰაბიტატებზე ზემოქმედების მართვის ღონისძიებები</a:t>
            </a:r>
            <a:endParaRPr lang="en-US" sz="3200" dirty="0">
              <a:solidFill>
                <a:srgbClr val="666699"/>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8" name="Picture 7"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spTree>
    <p:extLst>
      <p:ext uri="{BB962C8B-B14F-4D97-AF65-F5344CB8AC3E}">
        <p14:creationId xmlns:p14="http://schemas.microsoft.com/office/powerpoint/2010/main" val="521655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361" y="986593"/>
            <a:ext cx="7277603" cy="5538032"/>
          </a:xfrm>
        </p:spPr>
        <p:txBody>
          <a:bodyPr>
            <a:normAutofit/>
          </a:bodyPr>
          <a:lstStyle/>
          <a:p>
            <a:pPr>
              <a:lnSpc>
                <a:spcPct val="120000"/>
              </a:lnSpc>
              <a:spcBef>
                <a:spcPts val="600"/>
              </a:spcBef>
            </a:pPr>
            <a:r>
              <a:rPr lang="ka-GE" sz="1800" b="1" dirty="0" smtClean="0"/>
              <a:t>ფონური მონაცემების შესაგროვებლად განხორციელდა კამერალური და საველე კვლევები</a:t>
            </a:r>
          </a:p>
          <a:p>
            <a:pPr lvl="1">
              <a:lnSpc>
                <a:spcPct val="120000"/>
              </a:lnSpc>
              <a:spcBef>
                <a:spcPts val="600"/>
              </a:spcBef>
            </a:pPr>
            <a:r>
              <a:rPr lang="ka-GE" sz="1800" dirty="0" smtClean="0"/>
              <a:t>ორნითოლოგიური კვლევები - </a:t>
            </a:r>
            <a:r>
              <a:rPr lang="ru-RU" sz="1800" dirty="0" smtClean="0"/>
              <a:t>2017 </a:t>
            </a:r>
            <a:r>
              <a:rPr lang="ka-GE" sz="1800" dirty="0" smtClean="0"/>
              <a:t>– 2019 </a:t>
            </a:r>
            <a:r>
              <a:rPr lang="ka-GE" sz="1800" dirty="0" err="1" smtClean="0"/>
              <a:t>წ.წ</a:t>
            </a:r>
            <a:r>
              <a:rPr lang="ka-GE" sz="1800" dirty="0"/>
              <a:t>. </a:t>
            </a:r>
            <a:r>
              <a:rPr lang="en-US" sz="1800" dirty="0" smtClean="0"/>
              <a:t>, </a:t>
            </a:r>
            <a:r>
              <a:rPr lang="ka-GE" sz="1800" dirty="0" smtClean="0"/>
              <a:t>სეზონური კვლევები</a:t>
            </a:r>
            <a:endParaRPr lang="ka-GE" sz="1800" dirty="0"/>
          </a:p>
          <a:p>
            <a:pPr lvl="1">
              <a:lnSpc>
                <a:spcPct val="120000"/>
              </a:lnSpc>
              <a:spcBef>
                <a:spcPts val="600"/>
              </a:spcBef>
            </a:pPr>
            <a:r>
              <a:rPr lang="ka-GE" sz="1800" dirty="0" smtClean="0"/>
              <a:t>ხელფრთიანების კვლევები - 2018 – 2019 წწ.</a:t>
            </a:r>
            <a:r>
              <a:rPr lang="en-US" sz="1800" dirty="0" smtClean="0"/>
              <a:t>, </a:t>
            </a:r>
            <a:r>
              <a:rPr lang="ka-GE" sz="1800" dirty="0" smtClean="0"/>
              <a:t>სეზონური კვლევები</a:t>
            </a:r>
          </a:p>
          <a:p>
            <a:pPr marL="457200" lvl="1" indent="0">
              <a:lnSpc>
                <a:spcPct val="120000"/>
              </a:lnSpc>
              <a:spcBef>
                <a:spcPts val="600"/>
              </a:spcBef>
              <a:buNone/>
            </a:pPr>
            <a:endParaRPr lang="ka-GE" sz="1800" dirty="0" smtClean="0"/>
          </a:p>
          <a:p>
            <a:pPr>
              <a:lnSpc>
                <a:spcPct val="120000"/>
              </a:lnSpc>
              <a:spcBef>
                <a:spcPts val="600"/>
              </a:spcBef>
            </a:pPr>
            <a:r>
              <a:rPr lang="ka-GE" sz="2000" b="1" dirty="0" smtClean="0"/>
              <a:t>კვლევებმა გვიჩვენა, რომ პროექტის ტერიტორიაზე და მის შემოგარენში შეიძლება შეგხვდეს: </a:t>
            </a:r>
          </a:p>
          <a:p>
            <a:pPr lvl="1">
              <a:lnSpc>
                <a:spcPct val="120000"/>
              </a:lnSpc>
              <a:spcBef>
                <a:spcPts val="600"/>
              </a:spcBef>
            </a:pPr>
            <a:r>
              <a:rPr lang="ka-GE" sz="1800" dirty="0" smtClean="0"/>
              <a:t>150 </a:t>
            </a:r>
            <a:r>
              <a:rPr lang="ka-GE" sz="1800" dirty="0"/>
              <a:t>სახეობის </a:t>
            </a:r>
            <a:r>
              <a:rPr lang="ka-GE" sz="1800" dirty="0" smtClean="0"/>
              <a:t>ფრინველი</a:t>
            </a:r>
          </a:p>
          <a:p>
            <a:pPr lvl="1">
              <a:lnSpc>
                <a:spcPct val="120000"/>
              </a:lnSpc>
              <a:spcBef>
                <a:spcPts val="600"/>
              </a:spcBef>
            </a:pPr>
            <a:r>
              <a:rPr lang="ka-GE" sz="1800" dirty="0" smtClean="0"/>
              <a:t>21 </a:t>
            </a:r>
            <a:r>
              <a:rPr lang="ka-GE" sz="1800" dirty="0"/>
              <a:t>სახეობის </a:t>
            </a:r>
            <a:r>
              <a:rPr lang="ka-GE" sz="1800" dirty="0" smtClean="0"/>
              <a:t>ღამურა</a:t>
            </a:r>
            <a:endParaRPr lang="en-US" sz="1800" dirty="0" smtClean="0"/>
          </a:p>
          <a:p>
            <a:pPr lvl="1">
              <a:lnSpc>
                <a:spcPct val="120000"/>
              </a:lnSpc>
              <a:spcBef>
                <a:spcPts val="600"/>
              </a:spcBef>
            </a:pPr>
            <a:r>
              <a:rPr lang="ka-GE" sz="1800" dirty="0" smtClean="0"/>
              <a:t>28</a:t>
            </a:r>
            <a:r>
              <a:rPr lang="en-US" sz="1800" dirty="0" smtClean="0"/>
              <a:t> </a:t>
            </a:r>
            <a:r>
              <a:rPr lang="ka-GE" sz="1800" dirty="0" smtClean="0"/>
              <a:t>სახეობის ძუძუმწოვარი (ღამურების გარდა)</a:t>
            </a:r>
          </a:p>
          <a:p>
            <a:pPr lvl="1">
              <a:lnSpc>
                <a:spcPct val="120000"/>
              </a:lnSpc>
              <a:spcBef>
                <a:spcPts val="600"/>
              </a:spcBef>
            </a:pPr>
            <a:r>
              <a:rPr lang="ka-GE" sz="1800" dirty="0" smtClean="0"/>
              <a:t>21 სახეობის ქვეწარმავალი</a:t>
            </a:r>
          </a:p>
          <a:p>
            <a:pPr lvl="1">
              <a:lnSpc>
                <a:spcPct val="120000"/>
              </a:lnSpc>
              <a:spcBef>
                <a:spcPts val="600"/>
              </a:spcBef>
            </a:pPr>
            <a:r>
              <a:rPr lang="ka-GE" sz="1800" dirty="0" smtClean="0"/>
              <a:t>7 სახეობის ამფიბია</a:t>
            </a:r>
          </a:p>
          <a:p>
            <a:pPr marL="457200" lvl="1" indent="0">
              <a:lnSpc>
                <a:spcPct val="120000"/>
              </a:lnSpc>
              <a:spcBef>
                <a:spcPts val="600"/>
              </a:spcBef>
              <a:buNone/>
            </a:pPr>
            <a:endParaRPr lang="ru-RU" sz="2000" dirty="0"/>
          </a:p>
        </p:txBody>
      </p:sp>
      <p:sp>
        <p:nvSpPr>
          <p:cNvPr id="4" name="Title 1"/>
          <p:cNvSpPr>
            <a:spLocks noGrp="1"/>
          </p:cNvSpPr>
          <p:nvPr>
            <p:ph type="title"/>
          </p:nvPr>
        </p:nvSpPr>
        <p:spPr>
          <a:xfrm>
            <a:off x="0" y="180929"/>
            <a:ext cx="12192000" cy="624689"/>
          </a:xfrm>
        </p:spPr>
        <p:txBody>
          <a:bodyPr>
            <a:normAutofit/>
          </a:bodyPr>
          <a:lstStyle/>
          <a:p>
            <a:pPr defTabSz="685800"/>
            <a:r>
              <a:rPr lang="ka-GE" sz="2400" b="1" dirty="0">
                <a:solidFill>
                  <a:srgbClr val="666699"/>
                </a:solidFill>
              </a:rPr>
              <a:t>	</a:t>
            </a:r>
            <a:r>
              <a:rPr lang="ka-GE" sz="2400" b="1" dirty="0" smtClean="0">
                <a:solidFill>
                  <a:srgbClr val="666699"/>
                </a:solidFill>
              </a:rPr>
              <a:t>ტერიტორიაზე გავრცელებული ცხოველები</a:t>
            </a:r>
            <a:endParaRPr lang="en-US" sz="2400" dirty="0">
              <a:solidFill>
                <a:srgbClr val="666699"/>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6964" y="283697"/>
            <a:ext cx="4419635" cy="2044905"/>
          </a:xfrm>
          <a:prstGeom prst="rect">
            <a:avLst/>
          </a:prstGeom>
        </p:spPr>
      </p:pic>
      <p:pic>
        <p:nvPicPr>
          <p:cNvPr id="12" name="Picture 1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6964" y="2481002"/>
            <a:ext cx="4445036" cy="1852612"/>
          </a:xfrm>
          <a:prstGeom prst="rect">
            <a:avLst/>
          </a:prstGeom>
          <a:noFill/>
          <a:ln>
            <a:noFill/>
          </a:ln>
        </p:spPr>
      </p:pic>
      <p:pic>
        <p:nvPicPr>
          <p:cNvPr id="13" name="Picture 12"/>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6964" y="4473314"/>
            <a:ext cx="4445036" cy="2011528"/>
          </a:xfrm>
          <a:prstGeom prst="rect">
            <a:avLst/>
          </a:prstGeom>
          <a:noFill/>
          <a:ln>
            <a:noFill/>
          </a:ln>
        </p:spPr>
      </p:pic>
    </p:spTree>
    <p:extLst>
      <p:ext uri="{BB962C8B-B14F-4D97-AF65-F5344CB8AC3E}">
        <p14:creationId xmlns:p14="http://schemas.microsoft.com/office/powerpoint/2010/main" val="1042399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886" y="1012652"/>
            <a:ext cx="11373808" cy="5588173"/>
          </a:xfrm>
        </p:spPr>
        <p:txBody>
          <a:bodyPr>
            <a:noAutofit/>
          </a:bodyPr>
          <a:lstStyle/>
          <a:p>
            <a:pPr algn="just">
              <a:lnSpc>
                <a:spcPct val="115000"/>
              </a:lnSpc>
              <a:spcBef>
                <a:spcPts val="1200"/>
              </a:spcBef>
              <a:buFont typeface="Wingdings" panose="05000000000000000000" pitchFamily="2" charset="2"/>
              <a:buChar char="Ø"/>
            </a:pPr>
            <a:r>
              <a:rPr lang="ka-GE" sz="1600" b="1" dirty="0" smtClean="0">
                <a:ea typeface="Calibri" panose="020F0502020204030204" pitchFamily="34" charset="0"/>
                <a:cs typeface="Times New Roman" panose="02020603050405020304" pitchFamily="18" charset="0"/>
              </a:rPr>
              <a:t>კვლევების ძირითადი შედეგები</a:t>
            </a:r>
          </a:p>
          <a:p>
            <a:pPr lvl="1" algn="just">
              <a:lnSpc>
                <a:spcPct val="100000"/>
              </a:lnSpc>
              <a:spcBef>
                <a:spcPts val="600"/>
              </a:spcBef>
              <a:spcAft>
                <a:spcPts val="600"/>
              </a:spcAft>
            </a:pPr>
            <a:r>
              <a:rPr lang="ka-GE" sz="1600" dirty="0">
                <a:ea typeface="Calibri" panose="020F0502020204030204" pitchFamily="34" charset="0"/>
                <a:cs typeface="Times New Roman" panose="02020603050405020304" pitchFamily="18" charset="0"/>
              </a:rPr>
              <a:t>თბილისის ქეს-ის პროექტის ტერიტორიის დიდი ნაწილი მოიცავს ტყიან მიწებს, რომლებიც გამოიყენება საძოვრად და დასასვენებლად, კერძოდ კი უგზოობაში მანქანის ტარების მოყვარულების </a:t>
            </a:r>
            <a:r>
              <a:rPr lang="ka-GE" sz="1600" dirty="0" smtClean="0">
                <a:ea typeface="Calibri" panose="020F0502020204030204" pitchFamily="34" charset="0"/>
                <a:cs typeface="Times New Roman" panose="02020603050405020304" pitchFamily="18" charset="0"/>
              </a:rPr>
              <a:t>მიერ - უგზოობაში </a:t>
            </a:r>
            <a:r>
              <a:rPr lang="ka-GE" sz="1600" dirty="0">
                <a:ea typeface="Calibri" panose="020F0502020204030204" pitchFamily="34" charset="0"/>
                <a:cs typeface="Times New Roman" panose="02020603050405020304" pitchFamily="18" charset="0"/>
              </a:rPr>
              <a:t>მანქანის ტარება ძალიან მავნე ზემოქმედებას ახდენს </a:t>
            </a:r>
            <a:r>
              <a:rPr lang="ka-GE" sz="1600" dirty="0" smtClean="0">
                <a:ea typeface="Calibri" panose="020F0502020204030204" pitchFamily="34" charset="0"/>
                <a:cs typeface="Times New Roman" panose="02020603050405020304" pitchFamily="18" charset="0"/>
              </a:rPr>
              <a:t>ჰაბიტატებზე და ცხოველებზე;</a:t>
            </a:r>
            <a:endParaRPr lang="ka-GE" sz="1600" dirty="0">
              <a:ea typeface="Calibri" panose="020F0502020204030204" pitchFamily="34" charset="0"/>
              <a:cs typeface="Times New Roman" panose="02020603050405020304" pitchFamily="18" charset="0"/>
            </a:endParaRPr>
          </a:p>
          <a:p>
            <a:pPr lvl="1" algn="just">
              <a:lnSpc>
                <a:spcPct val="100000"/>
              </a:lnSpc>
              <a:spcBef>
                <a:spcPts val="600"/>
              </a:spcBef>
              <a:spcAft>
                <a:spcPts val="600"/>
              </a:spcAft>
            </a:pPr>
            <a:r>
              <a:rPr lang="ka-GE" sz="1600" dirty="0" smtClean="0">
                <a:ea typeface="Calibri" panose="020F0502020204030204" pitchFamily="34" charset="0"/>
                <a:cs typeface="Times New Roman" panose="02020603050405020304" pitchFamily="18" charset="0"/>
              </a:rPr>
              <a:t>საპროექტო </a:t>
            </a:r>
            <a:r>
              <a:rPr lang="ka-GE" sz="1600" dirty="0">
                <a:ea typeface="Calibri" panose="020F0502020204030204" pitchFamily="34" charset="0"/>
                <a:cs typeface="Times New Roman" panose="02020603050405020304" pitchFamily="18" charset="0"/>
              </a:rPr>
              <a:t>გადამცემი ხაზის უდიდესი ნაწილი განთავსებულია გაშლილ ჰაბიტატებში და სასოფლო-სამეურნეო </a:t>
            </a:r>
            <a:r>
              <a:rPr lang="ka-GE" sz="1600" dirty="0" smtClean="0">
                <a:ea typeface="Calibri" panose="020F0502020204030204" pitchFamily="34" charset="0"/>
                <a:cs typeface="Times New Roman" panose="02020603050405020304" pitchFamily="18" charset="0"/>
              </a:rPr>
              <a:t>მიწებზე;</a:t>
            </a:r>
          </a:p>
          <a:p>
            <a:pPr lvl="1" algn="just">
              <a:lnSpc>
                <a:spcPct val="100000"/>
              </a:lnSpc>
              <a:spcBef>
                <a:spcPts val="600"/>
              </a:spcBef>
              <a:spcAft>
                <a:spcPts val="600"/>
              </a:spcAft>
            </a:pPr>
            <a:r>
              <a:rPr lang="ka-GE" sz="1600" dirty="0" smtClean="0">
                <a:ea typeface="Calibri" panose="020F0502020204030204" pitchFamily="34" charset="0"/>
                <a:cs typeface="Times New Roman" panose="02020603050405020304" pitchFamily="18" charset="0"/>
              </a:rPr>
              <a:t>მჭიდრო მოსახლეობის გამო </a:t>
            </a:r>
            <a:r>
              <a:rPr lang="ka-GE" sz="1600" dirty="0">
                <a:ea typeface="Calibri" panose="020F0502020204030204" pitchFamily="34" charset="0"/>
                <a:cs typeface="Times New Roman" panose="02020603050405020304" pitchFamily="18" charset="0"/>
              </a:rPr>
              <a:t>იშვიათი და საფრთხის წინაშე მყოფი სახეობების რაოდენობა ამ ტერიტორიაზე </a:t>
            </a:r>
            <a:r>
              <a:rPr lang="ka-GE" sz="1600" dirty="0" smtClean="0">
                <a:ea typeface="Calibri" panose="020F0502020204030204" pitchFamily="34" charset="0"/>
                <a:cs typeface="Times New Roman" panose="02020603050405020304" pitchFamily="18" charset="0"/>
              </a:rPr>
              <a:t>მცირეა; </a:t>
            </a:r>
          </a:p>
          <a:p>
            <a:pPr lvl="1" algn="just">
              <a:lnSpc>
                <a:spcPct val="100000"/>
              </a:lnSpc>
              <a:spcBef>
                <a:spcPts val="600"/>
              </a:spcBef>
              <a:spcAft>
                <a:spcPts val="600"/>
              </a:spcAft>
            </a:pPr>
            <a:r>
              <a:rPr lang="ka-GE" sz="1600" dirty="0" smtClean="0">
                <a:ea typeface="Calibri" panose="020F0502020204030204" pitchFamily="34" charset="0"/>
                <a:cs typeface="Times New Roman" panose="02020603050405020304" pitchFamily="18" charset="0"/>
              </a:rPr>
              <a:t>ნაკლებად </a:t>
            </a:r>
            <a:r>
              <a:rPr lang="ka-GE" sz="1600" dirty="0">
                <a:ea typeface="Calibri" panose="020F0502020204030204" pitchFamily="34" charset="0"/>
                <a:cs typeface="Times New Roman" panose="02020603050405020304" pitchFamily="18" charset="0"/>
              </a:rPr>
              <a:t>მოსალოდნელია, რომ თბილისის ქეს-ის მშენებლობამ მნიშვნელოვანი ზიანი მიაყენოს </a:t>
            </a:r>
            <a:r>
              <a:rPr lang="ka-GE" sz="1600" dirty="0" smtClean="0">
                <a:ea typeface="Calibri" panose="020F0502020204030204" pitchFamily="34" charset="0"/>
                <a:cs typeface="Times New Roman" panose="02020603050405020304" pitchFamily="18" charset="0"/>
              </a:rPr>
              <a:t>დაცულ უფრთო სახეობებს; </a:t>
            </a:r>
            <a:endParaRPr lang="en-US" sz="1600" dirty="0">
              <a:ea typeface="Calibri" panose="020F0502020204030204" pitchFamily="34" charset="0"/>
              <a:cs typeface="Times New Roman" panose="02020603050405020304" pitchFamily="18" charset="0"/>
            </a:endParaRPr>
          </a:p>
          <a:p>
            <a:pPr lvl="1" algn="just">
              <a:lnSpc>
                <a:spcPct val="100000"/>
              </a:lnSpc>
              <a:spcBef>
                <a:spcPts val="600"/>
              </a:spcBef>
              <a:spcAft>
                <a:spcPts val="600"/>
              </a:spcAft>
            </a:pPr>
            <a:r>
              <a:rPr lang="ka-GE" sz="1600" dirty="0" smtClean="0">
                <a:ea typeface="Calibri" panose="020F0502020204030204" pitchFamily="34" charset="0"/>
                <a:cs typeface="Times New Roman" panose="02020603050405020304" pitchFamily="18" charset="0"/>
              </a:rPr>
              <a:t>ყველაზე </a:t>
            </a:r>
            <a:r>
              <a:rPr lang="ka-GE" sz="1600" dirty="0">
                <a:ea typeface="Calibri" panose="020F0502020204030204" pitchFamily="34" charset="0"/>
                <a:cs typeface="Times New Roman" panose="02020603050405020304" pitchFamily="18" charset="0"/>
              </a:rPr>
              <a:t>სენსიტიური ჰაბიტატია სათოვლეს ქედის წყალგამყოფზე არსებული ტყის კიდე, რომელიც სამშენებლო უბნებიდან 300 მ-ში </a:t>
            </a:r>
            <a:r>
              <a:rPr lang="ka-GE" sz="1600" dirty="0" smtClean="0">
                <a:ea typeface="Calibri" panose="020F0502020204030204" pitchFamily="34" charset="0"/>
                <a:cs typeface="Times New Roman" panose="02020603050405020304" pitchFamily="18" charset="0"/>
              </a:rPr>
              <a:t>მდებარეობს</a:t>
            </a:r>
            <a:r>
              <a:rPr lang="ka-GE" sz="1600" dirty="0">
                <a:ea typeface="Calibri" panose="020F0502020204030204" pitchFamily="34" charset="0"/>
                <a:cs typeface="Times New Roman" panose="02020603050405020304" pitchFamily="18" charset="0"/>
              </a:rPr>
              <a:t>; </a:t>
            </a:r>
            <a:endParaRPr lang="en-US" sz="1600" dirty="0">
              <a:ea typeface="Calibri" panose="020F0502020204030204" pitchFamily="34" charset="0"/>
              <a:cs typeface="Times New Roman" panose="02020603050405020304" pitchFamily="18" charset="0"/>
            </a:endParaRPr>
          </a:p>
          <a:p>
            <a:pPr lvl="1" algn="just">
              <a:lnSpc>
                <a:spcPct val="100000"/>
              </a:lnSpc>
              <a:spcBef>
                <a:spcPts val="600"/>
              </a:spcBef>
              <a:spcAft>
                <a:spcPts val="600"/>
              </a:spcAft>
            </a:pPr>
            <a:r>
              <a:rPr lang="ka-GE" sz="1600" dirty="0" smtClean="0">
                <a:ea typeface="Calibri" panose="020F0502020204030204" pitchFamily="34" charset="0"/>
                <a:cs typeface="Times New Roman" panose="02020603050405020304" pitchFamily="18" charset="0"/>
              </a:rPr>
              <a:t>დიდი </a:t>
            </a:r>
            <a:r>
              <a:rPr lang="ka-GE" sz="1600" dirty="0">
                <a:ea typeface="Calibri" panose="020F0502020204030204" pitchFamily="34" charset="0"/>
                <a:cs typeface="Times New Roman" panose="02020603050405020304" pitchFamily="18" charset="0"/>
              </a:rPr>
              <a:t>ზომის </a:t>
            </a:r>
            <a:r>
              <a:rPr lang="ka-GE" sz="1600" dirty="0" smtClean="0">
                <a:ea typeface="Calibri" panose="020F0502020204030204" pitchFamily="34" charset="0"/>
                <a:cs typeface="Times New Roman" panose="02020603050405020304" pitchFamily="18" charset="0"/>
              </a:rPr>
              <a:t>ფრინველებისა და </a:t>
            </a:r>
            <a:r>
              <a:rPr lang="ka-GE" sz="1600" dirty="0">
                <a:ea typeface="Calibri" panose="020F0502020204030204" pitchFamily="34" charset="0"/>
                <a:cs typeface="Times New Roman" panose="02020603050405020304" pitchFamily="18" charset="0"/>
              </a:rPr>
              <a:t>ღამურების შემთხვევაში საჭირო იქნება ქეს-სი ექსპლუატაციასთან დაკავშირებული ზემოქმედების თავიდან აცილებისა და შერბილების ღონისძიებების სრული სპექტრის </a:t>
            </a:r>
            <a:r>
              <a:rPr lang="ka-GE" sz="1600" dirty="0" smtClean="0">
                <a:ea typeface="Calibri" panose="020F0502020204030204" pitchFamily="34" charset="0"/>
                <a:cs typeface="Times New Roman" panose="02020603050405020304" pitchFamily="18" charset="0"/>
              </a:rPr>
              <a:t>გატარება;</a:t>
            </a:r>
            <a:endParaRPr lang="en-US" sz="1600" dirty="0">
              <a:ea typeface="Calibri" panose="020F0502020204030204" pitchFamily="34" charset="0"/>
              <a:cs typeface="Times New Roman" panose="02020603050405020304" pitchFamily="18" charset="0"/>
            </a:endParaRPr>
          </a:p>
        </p:txBody>
      </p:sp>
      <p:sp>
        <p:nvSpPr>
          <p:cNvPr id="4" name="Title 1"/>
          <p:cNvSpPr>
            <a:spLocks noGrp="1"/>
          </p:cNvSpPr>
          <p:nvPr>
            <p:ph type="title"/>
          </p:nvPr>
        </p:nvSpPr>
        <p:spPr>
          <a:xfrm>
            <a:off x="0" y="180929"/>
            <a:ext cx="12192000" cy="624689"/>
          </a:xfrm>
        </p:spPr>
        <p:txBody>
          <a:bodyPr>
            <a:normAutofit/>
          </a:bodyPr>
          <a:lstStyle/>
          <a:p>
            <a:pPr algn="ctr"/>
            <a:r>
              <a:rPr lang="ka-GE" sz="2400" b="1" dirty="0" smtClean="0">
                <a:solidFill>
                  <a:srgbClr val="666699"/>
                </a:solidFill>
              </a:rPr>
              <a:t>ფაუნისტური კვლევების ძირითადი შედეგები და ზემოქმედება ცხოველებზე</a:t>
            </a:r>
            <a:endParaRPr lang="en-US" sz="2400" dirty="0">
              <a:solidFill>
                <a:srgbClr val="666699"/>
              </a:solidFill>
            </a:endParaRPr>
          </a:p>
        </p:txBody>
      </p:sp>
    </p:spTree>
    <p:extLst>
      <p:ext uri="{BB962C8B-B14F-4D97-AF65-F5344CB8AC3E}">
        <p14:creationId xmlns:p14="http://schemas.microsoft.com/office/powerpoint/2010/main" val="3637830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874" y="1134194"/>
            <a:ext cx="11229076" cy="5399955"/>
          </a:xfrm>
        </p:spPr>
        <p:txBody>
          <a:bodyPr>
            <a:noAutofit/>
          </a:bodyPr>
          <a:lstStyle/>
          <a:p>
            <a:pPr lvl="0">
              <a:lnSpc>
                <a:spcPct val="100000"/>
              </a:lnSpc>
              <a:spcBef>
                <a:spcPts val="600"/>
              </a:spcBef>
              <a:spcAft>
                <a:spcPts val="600"/>
              </a:spcAft>
            </a:pPr>
            <a:r>
              <a:rPr lang="ka-GE" sz="1400" dirty="0" smtClean="0"/>
              <a:t>სამუშაოების </a:t>
            </a:r>
            <a:r>
              <a:rPr lang="ka-GE" sz="1400" dirty="0"/>
              <a:t>დაწყებამდე საპროექტო დერეფნის </a:t>
            </a:r>
            <a:r>
              <a:rPr lang="ka-GE" sz="1400" dirty="0" smtClean="0"/>
              <a:t>შემოწმდება </a:t>
            </a:r>
            <a:r>
              <a:rPr lang="ka-GE" sz="1400" dirty="0"/>
              <a:t>ცალკეული სახეობების საბუდარი ადგილების/სოროების გამოვლენის მიზნით; </a:t>
            </a:r>
          </a:p>
          <a:p>
            <a:pPr lvl="0">
              <a:lnSpc>
                <a:spcPct val="100000"/>
              </a:lnSpc>
              <a:spcBef>
                <a:spcPts val="600"/>
              </a:spcBef>
              <a:spcAft>
                <a:spcPts val="600"/>
              </a:spcAft>
            </a:pPr>
            <a:r>
              <a:rPr lang="ka-GE" sz="1400" dirty="0" smtClean="0"/>
              <a:t>საკვლევ </a:t>
            </a:r>
            <a:r>
              <a:rPr lang="ka-GE" sz="1400" dirty="0"/>
              <a:t>ტერიტორიაზე ხეების მოჭრის საჭიროების შემთხვევაში, ხეების მოჭრა მოხდეს შემდეგი ეტაპების გათვალისწინებით: </a:t>
            </a:r>
            <a:r>
              <a:rPr lang="ka-GE" sz="1400" dirty="0" smtClean="0"/>
              <a:t>(</a:t>
            </a:r>
            <a:r>
              <a:rPr lang="en-US" sz="1400" dirty="0" err="1"/>
              <a:t>i</a:t>
            </a:r>
            <a:r>
              <a:rPr lang="en-US" sz="1400" dirty="0"/>
              <a:t>) </a:t>
            </a:r>
            <a:r>
              <a:rPr lang="ka-GE" sz="1400" dirty="0"/>
              <a:t>წინასწარ უნდა შეირჩეს მოსაჭრელი ხეები; (</a:t>
            </a:r>
            <a:r>
              <a:rPr lang="en-US" sz="1400" dirty="0"/>
              <a:t>ii) </a:t>
            </a:r>
            <a:r>
              <a:rPr lang="ka-GE" sz="1400" dirty="0"/>
              <a:t>ხელფრთიანთა სპეციალისტის მიერ მოხდება წინასწარ შერჩეული ხეების შემოწმება </a:t>
            </a:r>
            <a:r>
              <a:rPr lang="ka-GE" sz="1400" dirty="0" smtClean="0"/>
              <a:t>ღამურების </a:t>
            </a:r>
            <a:r>
              <a:rPr lang="ka-GE" sz="1400" dirty="0"/>
              <a:t>პოტენციური თავშესაფრების არსებობაზე და </a:t>
            </a:r>
            <a:r>
              <a:rPr lang="ka-GE" sz="1400" dirty="0" smtClean="0"/>
              <a:t>ასეთის აღმოჩენის შემთხვევაში ხეები მოინიშნება; (</a:t>
            </a:r>
            <a:r>
              <a:rPr lang="en-US" sz="1400" dirty="0"/>
              <a:t>iii) </a:t>
            </a:r>
            <a:r>
              <a:rPr lang="ka-GE" sz="1400" dirty="0" smtClean="0"/>
              <a:t>ამგვარად მონიშნული ხეების </a:t>
            </a:r>
            <a:r>
              <a:rPr lang="ka-GE" sz="1400" dirty="0"/>
              <a:t>მოჭრა არ შეიძლება 20 მაისიდან - 15 აგვისტომდე და 1 დეკემბერიდან - თებერვლის ბოლომდე შუალედებში. ხეების მოჭრისას, ნებადართულ  პერიოდში ადგილზე უნდა იმყოფებოდეს ხელფრთიანთა სპეციალისტი, რათა მოხდეს მოჭრილი ხეების შემოწმება და ხელფრთიანთა ან/და მათი კოლონიის არსებობა/არარსებობის დადგენა. მოჭრილ ხეებში ხელფრთიანთა კოლონიების ან დაჯგუფებების არსებობის შემთხვევაში დაუყონებლივ უნდა განხორციელდეს შესაბამისი ღონისძიებები მათთვის ალტერნატიული თავშესაფრის შესარჩევად; (</a:t>
            </a:r>
            <a:r>
              <a:rPr lang="en-US" sz="1400" dirty="0"/>
              <a:t>iv) </a:t>
            </a:r>
            <a:r>
              <a:rPr lang="ka-GE" sz="1400" dirty="0" smtClean="0"/>
              <a:t>წინასწარ </a:t>
            </a:r>
            <a:r>
              <a:rPr lang="ka-GE" sz="1400" dirty="0"/>
              <a:t>შერჩეული </a:t>
            </a:r>
            <a:r>
              <a:rPr lang="ka-GE" sz="1400" dirty="0" err="1"/>
              <a:t>მოუნიშნავი</a:t>
            </a:r>
            <a:r>
              <a:rPr lang="ka-GE" sz="1400" dirty="0"/>
              <a:t> </a:t>
            </a:r>
            <a:r>
              <a:rPr lang="ka-GE" sz="1400" dirty="0" smtClean="0"/>
              <a:t>ხეები </a:t>
            </a:r>
            <a:r>
              <a:rPr lang="ka-GE" sz="1400" dirty="0"/>
              <a:t>შესაძლოა მოიჭრას ნებისმიერ დროს.</a:t>
            </a:r>
          </a:p>
          <a:p>
            <a:pPr lvl="0">
              <a:lnSpc>
                <a:spcPct val="100000"/>
              </a:lnSpc>
              <a:spcBef>
                <a:spcPts val="600"/>
              </a:spcBef>
              <a:spcAft>
                <a:spcPts val="600"/>
              </a:spcAft>
            </a:pPr>
            <a:r>
              <a:rPr lang="ka-GE" sz="1400" dirty="0" smtClean="0"/>
              <a:t>ღამის </a:t>
            </a:r>
            <a:r>
              <a:rPr lang="ka-GE" sz="1400" dirty="0"/>
              <a:t>განათების სისტემების ოპტიმალურად გამოყენება; </a:t>
            </a:r>
          </a:p>
          <a:p>
            <a:pPr lvl="0">
              <a:lnSpc>
                <a:spcPct val="100000"/>
              </a:lnSpc>
              <a:spcBef>
                <a:spcPts val="600"/>
              </a:spcBef>
              <a:spcAft>
                <a:spcPts val="600"/>
              </a:spcAft>
            </a:pPr>
            <a:r>
              <a:rPr lang="ka-GE" sz="1400" dirty="0" smtClean="0"/>
              <a:t>მომსახურე </a:t>
            </a:r>
            <a:r>
              <a:rPr lang="ka-GE" sz="1400" dirty="0"/>
              <a:t>პერსონალს განემარტება სიტუაცია და აეკრძალება ნებისმიერი ქმედება (სოროებთან/ბუდეებთან მიახლოება, ნადირობა და სხვ.), რომელსაც შეიძლება მოჰყვეს საბინადრო გარემოს და საარსებო პირობების გაუარესება;</a:t>
            </a:r>
          </a:p>
          <a:p>
            <a:pPr lvl="0">
              <a:lnSpc>
                <a:spcPct val="100000"/>
              </a:lnSpc>
              <a:spcBef>
                <a:spcPts val="600"/>
              </a:spcBef>
              <a:spcAft>
                <a:spcPts val="600"/>
              </a:spcAft>
            </a:pPr>
            <a:r>
              <a:rPr lang="ka-GE" sz="1400" dirty="0" smtClean="0"/>
              <a:t>სამშენებლო </a:t>
            </a:r>
            <a:r>
              <a:rPr lang="ka-GE" sz="1400" dirty="0"/>
              <a:t>სამუშაოების ფარგლებში ჩასატარებელი ნებისმიერი ქმედება არ გასცდება სამშენებლო უბნის ფარგლებს;</a:t>
            </a:r>
          </a:p>
          <a:p>
            <a:pPr lvl="0">
              <a:lnSpc>
                <a:spcPct val="100000"/>
              </a:lnSpc>
              <a:spcBef>
                <a:spcPts val="600"/>
              </a:spcBef>
              <a:spcAft>
                <a:spcPts val="600"/>
              </a:spcAft>
            </a:pPr>
            <a:r>
              <a:rPr lang="ka-GE" sz="1400" dirty="0" smtClean="0"/>
              <a:t>შერჩეული </a:t>
            </a:r>
            <a:r>
              <a:rPr lang="ka-GE" sz="1400" dirty="0"/>
              <a:t>იქნება მოძრაობის ოპტიმალური სიჩქარეები </a:t>
            </a:r>
            <a:r>
              <a:rPr lang="ka-GE" sz="1400" dirty="0" smtClean="0"/>
              <a:t>ცხოველებთან შეჯახების რისკის შესამცირებლად</a:t>
            </a:r>
            <a:r>
              <a:rPr lang="ka-GE" sz="1400" dirty="0"/>
              <a:t>;</a:t>
            </a:r>
          </a:p>
          <a:p>
            <a:pPr lvl="0">
              <a:lnSpc>
                <a:spcPct val="100000"/>
              </a:lnSpc>
              <a:spcBef>
                <a:spcPts val="600"/>
              </a:spcBef>
              <a:spcAft>
                <a:spcPts val="600"/>
              </a:spcAft>
            </a:pPr>
            <a:r>
              <a:rPr lang="ka-GE" sz="1400" dirty="0" smtClean="0"/>
              <a:t>ორმოები და თხრილები შემოზღუდული </a:t>
            </a:r>
            <a:r>
              <a:rPr lang="ka-GE" sz="1400" dirty="0"/>
              <a:t>იქნება </a:t>
            </a:r>
            <a:r>
              <a:rPr lang="ka-GE" sz="1400" dirty="0" smtClean="0"/>
              <a:t>ცხოველების </a:t>
            </a:r>
            <a:r>
              <a:rPr lang="ka-GE" sz="1400" dirty="0"/>
              <a:t>შიგ ჩავარდნის თავიდან ასაცილებლად;</a:t>
            </a:r>
          </a:p>
          <a:p>
            <a:pPr lvl="0">
              <a:lnSpc>
                <a:spcPct val="100000"/>
              </a:lnSpc>
              <a:spcBef>
                <a:spcPts val="600"/>
              </a:spcBef>
              <a:spcAft>
                <a:spcPts val="600"/>
              </a:spcAft>
            </a:pPr>
            <a:r>
              <a:rPr lang="ka-GE" sz="1400" dirty="0" smtClean="0"/>
              <a:t>ცხოველებზე მაღალი ზემოქმედების მქონე სამუშაოები განხორციელდება </a:t>
            </a:r>
            <a:r>
              <a:rPr lang="ka-GE" sz="1400" dirty="0"/>
              <a:t>რაც შეიძლება მოკლე ვადებში;</a:t>
            </a:r>
          </a:p>
          <a:p>
            <a:pPr lvl="0">
              <a:lnSpc>
                <a:spcPct val="100000"/>
              </a:lnSpc>
              <a:spcBef>
                <a:spcPts val="600"/>
              </a:spcBef>
              <a:spcAft>
                <a:spcPts val="600"/>
              </a:spcAft>
            </a:pPr>
            <a:r>
              <a:rPr lang="ka-GE" sz="1400" dirty="0" smtClean="0"/>
              <a:t>სათანადო ტერიტორიის რეკულტივაცია სამშენებლო </a:t>
            </a:r>
            <a:r>
              <a:rPr lang="ka-GE" sz="1400" dirty="0"/>
              <a:t>სამუშაოების დამთავრების შემდგომ </a:t>
            </a:r>
            <a:r>
              <a:rPr lang="ka-GE" sz="1400" dirty="0" smtClean="0"/>
              <a:t>ჰაბიტატების აღდგენის მიზნით და ფრაგმენტაციის შესამცირებლად.</a:t>
            </a:r>
            <a:endParaRPr lang="ka-GE" sz="1400" dirty="0"/>
          </a:p>
          <a:p>
            <a:pPr lvl="0">
              <a:lnSpc>
                <a:spcPct val="100000"/>
              </a:lnSpc>
              <a:spcBef>
                <a:spcPts val="600"/>
              </a:spcBef>
              <a:spcAft>
                <a:spcPts val="600"/>
              </a:spcAft>
            </a:pPr>
            <a:endParaRPr lang="ka-GE" sz="1400" dirty="0"/>
          </a:p>
        </p:txBody>
      </p:sp>
      <p:sp>
        <p:nvSpPr>
          <p:cNvPr id="6" name="Title 1"/>
          <p:cNvSpPr>
            <a:spLocks noGrp="1"/>
          </p:cNvSpPr>
          <p:nvPr>
            <p:ph type="title"/>
          </p:nvPr>
        </p:nvSpPr>
        <p:spPr>
          <a:xfrm>
            <a:off x="0" y="195443"/>
            <a:ext cx="12192000" cy="624689"/>
          </a:xfrm>
        </p:spPr>
        <p:txBody>
          <a:bodyPr>
            <a:normAutofit fontScale="90000"/>
          </a:bodyPr>
          <a:lstStyle/>
          <a:p>
            <a:pPr algn="ctr">
              <a:lnSpc>
                <a:spcPct val="100000"/>
              </a:lnSpc>
            </a:pPr>
            <a:r>
              <a:rPr lang="ka-GE" sz="3200" b="1" dirty="0" smtClean="0">
                <a:solidFill>
                  <a:srgbClr val="666699"/>
                </a:solidFill>
              </a:rPr>
              <a:t>ფაუნაზე ზემოქმედების შემარბილებელი ღონისძიებები </a:t>
            </a:r>
            <a:br>
              <a:rPr lang="ka-GE" sz="3200" b="1" dirty="0" smtClean="0">
                <a:solidFill>
                  <a:srgbClr val="666699"/>
                </a:solidFill>
              </a:rPr>
            </a:br>
            <a:r>
              <a:rPr lang="ka-GE" sz="3200" b="1" dirty="0" smtClean="0">
                <a:solidFill>
                  <a:srgbClr val="666699"/>
                </a:solidFill>
              </a:rPr>
              <a:t>მშენებლობის ფაზა</a:t>
            </a:r>
            <a:endParaRPr lang="en-US" sz="3200" dirty="0">
              <a:solidFill>
                <a:srgbClr val="666699"/>
              </a:solidFill>
            </a:endParaRPr>
          </a:p>
        </p:txBody>
      </p:sp>
    </p:spTree>
    <p:extLst>
      <p:ext uri="{BB962C8B-B14F-4D97-AF65-F5344CB8AC3E}">
        <p14:creationId xmlns:p14="http://schemas.microsoft.com/office/powerpoint/2010/main" val="1094700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1095374"/>
            <a:ext cx="11353800" cy="5572125"/>
          </a:xfrm>
        </p:spPr>
        <p:txBody>
          <a:bodyPr>
            <a:noAutofit/>
          </a:bodyPr>
          <a:lstStyle/>
          <a:p>
            <a:r>
              <a:rPr lang="ka-GE" sz="1400" dirty="0" smtClean="0"/>
              <a:t>ტურბინების </a:t>
            </a:r>
            <a:r>
              <a:rPr lang="ka-GE" sz="1400" dirty="0"/>
              <a:t>დროებითი გათიშვები </a:t>
            </a:r>
            <a:r>
              <a:rPr lang="ka-GE" sz="1400" dirty="0" smtClean="0"/>
              <a:t>(საჭიროების შემთხვევაში) </a:t>
            </a:r>
            <a:r>
              <a:rPr lang="ka-GE" sz="1400" dirty="0"/>
              <a:t>ღამურების განსაკუთრებული აქტივობის და მიგრირებადი ფრინველების გადაფრენის </a:t>
            </a:r>
            <a:r>
              <a:rPr lang="ka-GE" sz="1400" dirty="0" smtClean="0"/>
              <a:t>პერიოდში; </a:t>
            </a:r>
            <a:endParaRPr lang="ka-GE" sz="1400" dirty="0"/>
          </a:p>
          <a:p>
            <a:r>
              <a:rPr lang="ka-GE" sz="1400" dirty="0" smtClean="0"/>
              <a:t>მიგრირებადი </a:t>
            </a:r>
            <a:r>
              <a:rPr lang="ka-GE" sz="1400" dirty="0"/>
              <a:t>ფრინველების გადაფრენის პერიოდში (გაზაფხული და შემოდგომა) </a:t>
            </a:r>
            <a:r>
              <a:rPr lang="ka-GE" sz="1400" dirty="0" smtClean="0"/>
              <a:t>გადაფრენის პიკის დროს საჭირო იქნება რამდენიმე </a:t>
            </a:r>
            <a:r>
              <a:rPr lang="ka-GE" sz="1400" dirty="0"/>
              <a:t>ტურბინის </a:t>
            </a:r>
            <a:r>
              <a:rPr lang="ka-GE" sz="1400" dirty="0" smtClean="0"/>
              <a:t>გათიშვა </a:t>
            </a:r>
            <a:r>
              <a:rPr lang="ka-GE" sz="1400" dirty="0"/>
              <a:t>5-7 </a:t>
            </a:r>
            <a:r>
              <a:rPr lang="ka-GE" sz="1400" dirty="0" smtClean="0"/>
              <a:t>დღით - კონკრეტული </a:t>
            </a:r>
            <a:r>
              <a:rPr lang="ka-GE" sz="1400" dirty="0"/>
              <a:t>დღეები დაზუსტდება მონიტორინგის საფუძველზე</a:t>
            </a:r>
          </a:p>
          <a:p>
            <a:pPr lvl="1"/>
            <a:r>
              <a:rPr lang="ka-GE" sz="1400" dirty="0" smtClean="0"/>
              <a:t>მონიტორინგის განხორციელება ოპერირების </a:t>
            </a:r>
            <a:r>
              <a:rPr lang="ka-GE" sz="1400" dirty="0"/>
              <a:t>დაწყებამდე, ოპერირების პირველ, მეორე და მეხუთე წლებში (2 კვირა გაზაფხულზე და შემოდგომაზე</a:t>
            </a:r>
            <a:r>
              <a:rPr lang="ka-GE" sz="1400" dirty="0" smtClean="0"/>
              <a:t>)</a:t>
            </a:r>
            <a:endParaRPr lang="ka-GE" sz="1400" dirty="0"/>
          </a:p>
          <a:p>
            <a:pPr lvl="1"/>
            <a:r>
              <a:rPr lang="ka-GE" sz="1400" dirty="0" smtClean="0"/>
              <a:t>დაღუპულ </a:t>
            </a:r>
            <a:r>
              <a:rPr lang="ka-GE" sz="1400" dirty="0"/>
              <a:t>ფრინველთა რაოდენობა აღირიცხება რეგულარულად და წარმოებულ იქნება სათანადო რეესტრი (ჟურნალი).</a:t>
            </a:r>
          </a:p>
          <a:p>
            <a:r>
              <a:rPr lang="ka-GE" sz="1400" dirty="0" smtClean="0"/>
              <a:t>ფრინველების </a:t>
            </a:r>
            <a:r>
              <a:rPr lang="ka-GE" sz="1400" dirty="0"/>
              <a:t>ტურბინებთან და </a:t>
            </a:r>
            <a:r>
              <a:rPr lang="ka-GE" sz="1400" dirty="0" smtClean="0"/>
              <a:t>ანძებთან </a:t>
            </a:r>
            <a:r>
              <a:rPr lang="ka-GE" sz="1400" dirty="0"/>
              <a:t>მიზიდვის თავიდან </a:t>
            </a:r>
            <a:r>
              <a:rPr lang="ka-GE" sz="1400" dirty="0" smtClean="0"/>
              <a:t>ასაცილებლად განათების </a:t>
            </a:r>
            <a:r>
              <a:rPr lang="ka-GE" sz="1400" dirty="0"/>
              <a:t>სისტემების ოპტიმიზაცია ან მინიმუმამდე დაყვანა;</a:t>
            </a:r>
          </a:p>
          <a:p>
            <a:r>
              <a:rPr lang="ka-GE" sz="1400" dirty="0" smtClean="0"/>
              <a:t>10 </a:t>
            </a:r>
            <a:r>
              <a:rPr lang="ka-GE" sz="1400" dirty="0"/>
              <a:t>ნოემბრიდან მარტის დასაწყისამდე ქარის ტურბინებმა შესაძლოა იმუშაონ გათიშვის გარეშე.</a:t>
            </a:r>
          </a:p>
          <a:p>
            <a:r>
              <a:rPr lang="ka-GE" sz="1400" dirty="0" smtClean="0"/>
              <a:t>ტურბინები </a:t>
            </a:r>
            <a:r>
              <a:rPr lang="ka-GE" sz="1400" dirty="0"/>
              <a:t>#12 და #13 </a:t>
            </a:r>
            <a:r>
              <a:rPr lang="ka-GE" sz="1400" dirty="0" smtClean="0"/>
              <a:t>შეიძლება არ გაითიშოს, </a:t>
            </a:r>
            <a:r>
              <a:rPr lang="ka-GE" sz="1400" dirty="0"/>
              <a:t>თუმცა მათზე </a:t>
            </a:r>
            <a:r>
              <a:rPr lang="ka-GE" sz="1400" dirty="0" smtClean="0"/>
              <a:t>უნდა დამონტაჟდეს ღამურების პასიური დეტექტორები, </a:t>
            </a:r>
            <a:r>
              <a:rPr lang="ka-GE" sz="1400" dirty="0"/>
              <a:t>რათა განისაზღვროს ხელფრთიანთა აქტივობა თითოეულ ტურბინასთან და შემუშავდეს შესაბამისი რეკომენდაციები.</a:t>
            </a:r>
          </a:p>
          <a:p>
            <a:r>
              <a:rPr lang="ka-GE" sz="1400" dirty="0" smtClean="0"/>
              <a:t>#1 ტურბინის შემთხვევაში, მაისსა </a:t>
            </a:r>
            <a:r>
              <a:rPr lang="ka-GE" sz="1400" dirty="0"/>
              <a:t>და ივნისში, 7მმ/წმ სიჩქარეზე ნაკლები ქარის პირობებში უწვიმო ღამეებისას საჭირო იქნება: (</a:t>
            </a:r>
            <a:r>
              <a:rPr lang="en-US" sz="1400" dirty="0" err="1"/>
              <a:t>i</a:t>
            </a:r>
            <a:r>
              <a:rPr lang="en-US" sz="1400" dirty="0"/>
              <a:t>) </a:t>
            </a:r>
            <a:r>
              <a:rPr lang="ka-GE" sz="1400" dirty="0" smtClean="0"/>
              <a:t>ტურბინის </a:t>
            </a:r>
            <a:r>
              <a:rPr lang="ka-GE" sz="1400" dirty="0"/>
              <a:t>გაჩერება; ან (</a:t>
            </a:r>
            <a:r>
              <a:rPr lang="en-US" sz="1400" dirty="0"/>
              <a:t>ii) </a:t>
            </a:r>
            <a:r>
              <a:rPr lang="ka-GE" sz="1400" dirty="0"/>
              <a:t>ტურბინის ფრთების ქარის </a:t>
            </a:r>
            <a:r>
              <a:rPr lang="ka-GE" sz="1400" dirty="0" smtClean="0"/>
              <a:t>პარალელურად </a:t>
            </a:r>
            <a:r>
              <a:rPr lang="ka-GE" sz="1400" dirty="0"/>
              <a:t>დაფიქსირება/შებრუნება ან როტორის/მთლიანი ერთეულის იმგვარი პოზიციონირება, რომელიც უზრუნველყოფს ბრუნვის მაქსიმალურ შენელებას ან შეჩერებას; ან (</a:t>
            </a:r>
            <a:r>
              <a:rPr lang="en-US" sz="1400" dirty="0"/>
              <a:t>iii) </a:t>
            </a:r>
            <a:r>
              <a:rPr lang="ka-GE" sz="1400" dirty="0"/>
              <a:t>ტურბინის გენერირების სიჩქარის </a:t>
            </a:r>
            <a:r>
              <a:rPr lang="ka-GE" sz="1400" dirty="0" smtClean="0"/>
              <a:t>გაზრდა. </a:t>
            </a:r>
          </a:p>
          <a:p>
            <a:pPr lvl="1"/>
            <a:r>
              <a:rPr lang="ka-GE" sz="1400" dirty="0" smtClean="0"/>
              <a:t>იგივე რეკომენდაცია გასათვალისწინებელია </a:t>
            </a:r>
            <a:r>
              <a:rPr lang="ka-GE" sz="1400" dirty="0"/>
              <a:t>ჟინჟღვლისას და </a:t>
            </a:r>
            <a:r>
              <a:rPr lang="ka-GE" sz="1400" dirty="0" smtClean="0"/>
              <a:t>წვიმის </a:t>
            </a:r>
            <a:r>
              <a:rPr lang="ka-GE" sz="1400" dirty="0"/>
              <a:t>გადაღების შემდეგ: ჟინჟღვლისას ხელფრთიანები აქტიურნი არიან და ასევე, წვიმის მერე მალევე აქტიურდებიან</a:t>
            </a:r>
            <a:r>
              <a:rPr lang="ka-GE" sz="1400" dirty="0" smtClean="0"/>
              <a:t>. ეს </a:t>
            </a:r>
            <a:r>
              <a:rPr lang="ka-GE" sz="1400" dirty="0"/>
              <a:t>შეზღუდვები იწყება მზის-ჩასვლიდან დაახლოებით 30 წუთით ადრე და გრძელდება მზის ამოსვლის შემდეგ კიდევ დაახლოებით 30 წუთი. </a:t>
            </a:r>
            <a:r>
              <a:rPr lang="ka-GE" sz="1400" dirty="0" smtClean="0"/>
              <a:t>რეკომენდაცია დაზუსტდება მშნებლობის შემდგომი მონიტორინგის შედეგად;</a:t>
            </a:r>
            <a:endParaRPr lang="ka-GE" sz="1400" dirty="0"/>
          </a:p>
          <a:p>
            <a:r>
              <a:rPr lang="ka-GE" sz="1400" dirty="0" smtClean="0"/>
              <a:t>აღნიშნული რეკომენდაცია ეხება #</a:t>
            </a:r>
            <a:r>
              <a:rPr lang="ka-GE" sz="1400" dirty="0"/>
              <a:t>2-#</a:t>
            </a:r>
            <a:r>
              <a:rPr lang="ka-GE" sz="1400" dirty="0" smtClean="0"/>
              <a:t>11 ტურბინებსაც, მხოლოდ მარტიდან </a:t>
            </a:r>
            <a:r>
              <a:rPr lang="ka-GE" sz="1400" dirty="0"/>
              <a:t>10 </a:t>
            </a:r>
            <a:r>
              <a:rPr lang="ka-GE" sz="1400" dirty="0" smtClean="0"/>
              <a:t>ნოემბრამდე პერიოდში. </a:t>
            </a:r>
            <a:endParaRPr lang="ka-GE" sz="1400" dirty="0"/>
          </a:p>
          <a:p>
            <a:r>
              <a:rPr lang="ka-GE" sz="1400" dirty="0" smtClean="0"/>
              <a:t>ყველა ტურბინა უნდა აღიჭურვოს </a:t>
            </a:r>
            <a:r>
              <a:rPr lang="ka-GE" sz="1400" dirty="0"/>
              <a:t>პასიური </a:t>
            </a:r>
            <a:r>
              <a:rPr lang="ka-GE" sz="1400" dirty="0" smtClean="0"/>
              <a:t>დეტექტორით, </a:t>
            </a:r>
            <a:r>
              <a:rPr lang="ka-GE" sz="1400" dirty="0"/>
              <a:t>რათა განისაზღვროს ხელფრთიანთა აქტივობა თითოეულ ტურბინასთან და შემუშავდეს შესაბამისი რეკომენდაციები ყოველი ტურბინისათვის</a:t>
            </a:r>
            <a:r>
              <a:rPr lang="ka-GE" sz="1400" dirty="0" smtClean="0"/>
              <a:t>.</a:t>
            </a:r>
            <a:endParaRPr lang="ka-GE" sz="1400" dirty="0"/>
          </a:p>
        </p:txBody>
      </p:sp>
      <p:sp>
        <p:nvSpPr>
          <p:cNvPr id="5" name="Title 1"/>
          <p:cNvSpPr>
            <a:spLocks noGrp="1"/>
          </p:cNvSpPr>
          <p:nvPr>
            <p:ph type="title"/>
          </p:nvPr>
        </p:nvSpPr>
        <p:spPr>
          <a:xfrm>
            <a:off x="0" y="195443"/>
            <a:ext cx="12192000" cy="624689"/>
          </a:xfrm>
        </p:spPr>
        <p:txBody>
          <a:bodyPr>
            <a:noAutofit/>
          </a:bodyPr>
          <a:lstStyle/>
          <a:p>
            <a:pPr algn="ctr">
              <a:lnSpc>
                <a:spcPct val="100000"/>
              </a:lnSpc>
            </a:pPr>
            <a:r>
              <a:rPr lang="ka-GE" sz="2800" b="1" dirty="0" smtClean="0">
                <a:solidFill>
                  <a:srgbClr val="666699"/>
                </a:solidFill>
              </a:rPr>
              <a:t>ღამურებზე და ფრინველებზე ზემოქმედების შემარბილებელი ღონისძიებები - ექსპლუატაციის ფაზა</a:t>
            </a:r>
            <a:endParaRPr lang="en-US" sz="2800" dirty="0">
              <a:solidFill>
                <a:srgbClr val="666699"/>
              </a:solidFill>
            </a:endParaRPr>
          </a:p>
        </p:txBody>
      </p:sp>
    </p:spTree>
    <p:extLst>
      <p:ext uri="{BB962C8B-B14F-4D97-AF65-F5344CB8AC3E}">
        <p14:creationId xmlns:p14="http://schemas.microsoft.com/office/powerpoint/2010/main" val="3247974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0017"/>
            <a:ext cx="10515600" cy="4790836"/>
          </a:xfrm>
        </p:spPr>
        <p:txBody>
          <a:bodyPr>
            <a:normAutofit/>
          </a:bodyPr>
          <a:lstStyle/>
          <a:p>
            <a:r>
              <a:rPr lang="ka-GE" sz="1800" dirty="0" smtClean="0"/>
              <a:t>პროექტის ტერიტორიაზე გადის საქართველოს </a:t>
            </a:r>
            <a:r>
              <a:rPr lang="ka-GE" sz="1800" dirty="0"/>
              <a:t>სახელმწიფო ელექტროსისტემის </a:t>
            </a:r>
            <a:r>
              <a:rPr lang="ka-GE" sz="1800" dirty="0" smtClean="0"/>
              <a:t>კუთვნილი </a:t>
            </a:r>
            <a:r>
              <a:rPr lang="ka-GE" sz="1800" dirty="0"/>
              <a:t>220 კვ ეგხ „დიდგორი</a:t>
            </a:r>
            <a:r>
              <a:rPr lang="ka-GE" sz="1800" dirty="0" smtClean="0"/>
              <a:t>“</a:t>
            </a:r>
          </a:p>
          <a:p>
            <a:pPr lvl="1">
              <a:lnSpc>
                <a:spcPct val="100000"/>
              </a:lnSpc>
              <a:spcBef>
                <a:spcPts val="600"/>
              </a:spcBef>
              <a:spcAft>
                <a:spcPts val="600"/>
              </a:spcAft>
            </a:pPr>
            <a:r>
              <a:rPr lang="ka-GE" sz="1600" dirty="0" smtClean="0"/>
              <a:t>გადის </a:t>
            </a:r>
            <a:r>
              <a:rPr lang="en-US" sz="1600" dirty="0" smtClean="0"/>
              <a:t>WGT-9</a:t>
            </a:r>
            <a:r>
              <a:rPr lang="ka-GE" sz="1600" dirty="0" smtClean="0"/>
              <a:t>-სა</a:t>
            </a:r>
            <a:r>
              <a:rPr lang="en-US" sz="1600" dirty="0" smtClean="0"/>
              <a:t> </a:t>
            </a:r>
            <a:r>
              <a:rPr lang="ka-GE" sz="1600" dirty="0"/>
              <a:t>და </a:t>
            </a:r>
            <a:r>
              <a:rPr lang="en-US" sz="1600" dirty="0" smtClean="0"/>
              <a:t>WGT-10</a:t>
            </a:r>
            <a:r>
              <a:rPr lang="ka-GE" sz="1600" dirty="0" smtClean="0"/>
              <a:t>-ს შორის </a:t>
            </a:r>
          </a:p>
          <a:p>
            <a:pPr lvl="1">
              <a:lnSpc>
                <a:spcPct val="100000"/>
              </a:lnSpc>
              <a:spcBef>
                <a:spcPts val="600"/>
              </a:spcBef>
              <a:spcAft>
                <a:spcPts val="600"/>
              </a:spcAft>
            </a:pPr>
            <a:r>
              <a:rPr lang="ka-GE" sz="1600" dirty="0" smtClean="0"/>
              <a:t>ხელსაყრელი გარემოებაა ქეს-ის </a:t>
            </a:r>
            <a:r>
              <a:rPr lang="ka-GE" sz="1600" dirty="0"/>
              <a:t>ერთიან ენერგოქსელთან </a:t>
            </a:r>
            <a:r>
              <a:rPr lang="ka-GE" sz="1600" dirty="0" smtClean="0"/>
              <a:t>მიერთებისათვის</a:t>
            </a:r>
          </a:p>
          <a:p>
            <a:pPr lvl="1">
              <a:lnSpc>
                <a:spcPct val="100000"/>
              </a:lnSpc>
              <a:spcBef>
                <a:spcPts val="600"/>
              </a:spcBef>
              <a:spcAft>
                <a:spcPts val="600"/>
              </a:spcAft>
            </a:pPr>
            <a:r>
              <a:rPr lang="ka-GE" sz="1600" dirty="0" smtClean="0"/>
              <a:t>ამ უბანზე </a:t>
            </a:r>
            <a:r>
              <a:rPr lang="ka-GE" sz="1600" dirty="0"/>
              <a:t>მოეწყობა 35/220კვ ქვესადგური და განხორციელდება ეგხ „</a:t>
            </a:r>
            <a:r>
              <a:rPr lang="ka-GE" sz="1600" dirty="0" err="1"/>
              <a:t>დიდგორ</a:t>
            </a:r>
            <a:r>
              <a:rPr lang="ka-GE" sz="1600" dirty="0"/>
              <a:t>“-ში </a:t>
            </a:r>
            <a:r>
              <a:rPr lang="ka-GE" sz="1600" dirty="0" smtClean="0"/>
              <a:t>შეჭრა</a:t>
            </a:r>
          </a:p>
          <a:p>
            <a:pPr lvl="1">
              <a:lnSpc>
                <a:spcPct val="100000"/>
              </a:lnSpc>
              <a:spcBef>
                <a:spcPts val="600"/>
              </a:spcBef>
              <a:spcAft>
                <a:spcPts val="600"/>
              </a:spcAft>
            </a:pPr>
            <a:r>
              <a:rPr lang="ka-GE" sz="1600" dirty="0" smtClean="0"/>
              <a:t>საკითხი </a:t>
            </a:r>
            <a:r>
              <a:rPr lang="ka-GE" sz="1600" dirty="0"/>
              <a:t>შეთანხმებულია სს საქართველოს ელექტროსისტემასთან </a:t>
            </a:r>
            <a:r>
              <a:rPr lang="ka-GE" sz="1600" dirty="0" smtClean="0"/>
              <a:t>- შეჭრის </a:t>
            </a:r>
            <a:r>
              <a:rPr lang="ka-GE" sz="1600" dirty="0"/>
              <a:t>პროექტს თავად </a:t>
            </a:r>
            <a:r>
              <a:rPr lang="ka-GE" sz="1600" dirty="0" smtClean="0"/>
              <a:t>სსე </a:t>
            </a:r>
            <a:r>
              <a:rPr lang="ka-GE" sz="1600" dirty="0"/>
              <a:t>მოამზადებს და განახორციელებს. </a:t>
            </a:r>
            <a:endParaRPr lang="ka-GE" sz="1600" dirty="0" smtClean="0"/>
          </a:p>
          <a:p>
            <a:pPr lvl="1">
              <a:lnSpc>
                <a:spcPct val="100000"/>
              </a:lnSpc>
              <a:spcBef>
                <a:spcPts val="600"/>
              </a:spcBef>
              <a:spcAft>
                <a:spcPts val="600"/>
              </a:spcAft>
            </a:pPr>
            <a:r>
              <a:rPr lang="ka-GE" sz="1600" dirty="0" smtClean="0"/>
              <a:t>რაიმე </a:t>
            </a:r>
            <a:r>
              <a:rPr lang="ka-GE" sz="1600" dirty="0"/>
              <a:t>უარყოფითი ზემოქმედება ან ეგხ დიდგორის ანძების გადატანის აუცილებლობა ქეს-ის პროექტთან დაკავშირებით არ </a:t>
            </a:r>
            <a:r>
              <a:rPr lang="ka-GE" sz="1600" dirty="0" smtClean="0"/>
              <a:t>წარმოიშვება</a:t>
            </a:r>
            <a:endParaRPr lang="en-US" sz="1600" dirty="0"/>
          </a:p>
          <a:p>
            <a:r>
              <a:rPr lang="ka-GE" sz="1800" dirty="0"/>
              <a:t>WGT-1-დან 120 მ-ის დაშორებით განლაგებული არის </a:t>
            </a:r>
            <a:r>
              <a:rPr lang="ka-GE" sz="1800" dirty="0" smtClean="0"/>
              <a:t>GSM-ანძა</a:t>
            </a:r>
          </a:p>
          <a:p>
            <a:pPr lvl="1">
              <a:lnSpc>
                <a:spcPct val="100000"/>
              </a:lnSpc>
              <a:spcBef>
                <a:spcPts val="600"/>
              </a:spcBef>
              <a:spcAft>
                <a:spcPts val="600"/>
              </a:spcAft>
            </a:pPr>
            <a:r>
              <a:rPr lang="ka-GE" sz="1600" dirty="0" smtClean="0"/>
              <a:t>ანძაზე </a:t>
            </a:r>
            <a:r>
              <a:rPr lang="ka-GE" sz="1600" dirty="0"/>
              <a:t>ზემოქმედება WGT-1-ს და საერთოდ ქეს-ს არ </a:t>
            </a:r>
            <a:r>
              <a:rPr lang="ka-GE" sz="1600" dirty="0" smtClean="0"/>
              <a:t>ექნება</a:t>
            </a:r>
          </a:p>
          <a:p>
            <a:pPr lvl="1">
              <a:lnSpc>
                <a:spcPct val="100000"/>
              </a:lnSpc>
              <a:spcBef>
                <a:spcPts val="600"/>
              </a:spcBef>
              <a:spcAft>
                <a:spcPts val="600"/>
              </a:spcAft>
            </a:pPr>
            <a:r>
              <a:rPr lang="ka-GE" sz="1600" dirty="0" smtClean="0"/>
              <a:t>ქარის </a:t>
            </a:r>
            <a:r>
              <a:rPr lang="ka-GE" sz="1600" dirty="0"/>
              <a:t>ელექტროტურბინების ელექტრომაგნიტური გამოსხივება მცირეა და საერთოდ არ ფიქსირდება ობიექტიდან 40მ-ის იქეთ, ანუ 120მ-ით დაშორებულ GSM-ანძის ფუნქციონირებაზე ქეს თბილისს გავლენა არ ექნება.</a:t>
            </a:r>
            <a:endParaRPr lang="en-US" sz="1600" dirty="0"/>
          </a:p>
        </p:txBody>
      </p:sp>
      <p:sp>
        <p:nvSpPr>
          <p:cNvPr id="4" name="Title 1"/>
          <p:cNvSpPr>
            <a:spLocks noGrp="1"/>
          </p:cNvSpPr>
          <p:nvPr>
            <p:ph type="title"/>
          </p:nvPr>
        </p:nvSpPr>
        <p:spPr>
          <a:xfrm>
            <a:off x="0" y="180929"/>
            <a:ext cx="12192000" cy="624689"/>
          </a:xfrm>
        </p:spPr>
        <p:txBody>
          <a:bodyPr>
            <a:normAutofit/>
          </a:bodyPr>
          <a:lstStyle/>
          <a:p>
            <a:pPr algn="ctr"/>
            <a:r>
              <a:rPr lang="ka-GE" sz="2400" b="1" dirty="0" smtClean="0">
                <a:solidFill>
                  <a:srgbClr val="666699"/>
                </a:solidFill>
              </a:rPr>
              <a:t>ზემოქმედება არსებულ ინფრასტრუქტურაზე</a:t>
            </a:r>
            <a:endParaRPr lang="en-US" sz="2400" dirty="0">
              <a:solidFill>
                <a:srgbClr val="666699"/>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6" name="Picture 5"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spTree>
    <p:extLst>
      <p:ext uri="{BB962C8B-B14F-4D97-AF65-F5344CB8AC3E}">
        <p14:creationId xmlns:p14="http://schemas.microsoft.com/office/powerpoint/2010/main" val="213816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dirty="0" smtClean="0">
                <a:solidFill>
                  <a:srgbClr val="666699"/>
                </a:solidFill>
              </a:rPr>
              <a:t>მადლობა ყურადღებისათვის!</a:t>
            </a:r>
          </a:p>
          <a:p>
            <a:pPr marL="0" indent="0" algn="ctr">
              <a:buNone/>
            </a:pPr>
            <a:endParaRPr lang="ka-GE" dirty="0">
              <a:solidFill>
                <a:srgbClr val="666699"/>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5250" y="4220631"/>
            <a:ext cx="1279750" cy="889000"/>
          </a:xfrm>
          <a:prstGeom prst="rect">
            <a:avLst/>
          </a:prstGeom>
          <a:noFill/>
        </p:spPr>
      </p:pic>
      <p:pic>
        <p:nvPicPr>
          <p:cNvPr id="7" name="Picture 6"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2308860" y="4127500"/>
            <a:ext cx="2429902" cy="982131"/>
          </a:xfrm>
          <a:prstGeom prst="rect">
            <a:avLst/>
          </a:prstGeom>
          <a:noFill/>
          <a:ln>
            <a:noFill/>
          </a:ln>
        </p:spPr>
      </p:pic>
    </p:spTree>
    <p:extLst>
      <p:ext uri="{BB962C8B-B14F-4D97-AF65-F5344CB8AC3E}">
        <p14:creationId xmlns:p14="http://schemas.microsoft.com/office/powerpoint/2010/main" val="1780814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510381"/>
            <a:ext cx="9728200" cy="6007100"/>
          </a:xfrm>
        </p:spPr>
        <p:txBody>
          <a:bodyPr>
            <a:normAutofit/>
          </a:bodyPr>
          <a:lstStyle/>
          <a:p>
            <a:pPr marL="0" indent="0" algn="ctr">
              <a:lnSpc>
                <a:spcPct val="120000"/>
              </a:lnSpc>
              <a:spcBef>
                <a:spcPts val="600"/>
              </a:spcBef>
              <a:spcAft>
                <a:spcPts val="600"/>
              </a:spcAft>
              <a:buNone/>
            </a:pPr>
            <a:r>
              <a:rPr lang="ka-GE" b="1" u="sng" dirty="0" smtClean="0">
                <a:solidFill>
                  <a:srgbClr val="666699"/>
                </a:solidFill>
              </a:rPr>
              <a:t>თბილისის ქარის ელექტროსადგურის (ქეს) პროექტი</a:t>
            </a:r>
            <a:endParaRPr lang="ka-GE" b="1" u="sng" dirty="0">
              <a:solidFill>
                <a:srgbClr val="666699"/>
              </a:solidFill>
            </a:endParaRPr>
          </a:p>
          <a:p>
            <a:pPr>
              <a:lnSpc>
                <a:spcPct val="120000"/>
              </a:lnSpc>
              <a:spcBef>
                <a:spcPts val="600"/>
              </a:spcBef>
              <a:spcAft>
                <a:spcPts val="600"/>
              </a:spcAft>
            </a:pPr>
            <a:endParaRPr lang="ka-GE" sz="2000" dirty="0" smtClean="0"/>
          </a:p>
          <a:p>
            <a:pPr>
              <a:lnSpc>
                <a:spcPct val="120000"/>
              </a:lnSpc>
              <a:spcBef>
                <a:spcPts val="600"/>
              </a:spcBef>
              <a:spcAft>
                <a:spcPts val="600"/>
              </a:spcAft>
            </a:pPr>
            <a:r>
              <a:rPr lang="ka-GE" sz="2000" dirty="0" smtClean="0"/>
              <a:t>აშენდება </a:t>
            </a:r>
            <a:r>
              <a:rPr lang="ka-GE" sz="2000" dirty="0"/>
              <a:t>საქართველოს მთავრობასთან </a:t>
            </a:r>
            <a:r>
              <a:rPr lang="ka-GE" sz="2000" dirty="0" smtClean="0"/>
              <a:t>2017 წ-ს დადებული მემორანდუმის საფუძველზე </a:t>
            </a:r>
          </a:p>
          <a:p>
            <a:pPr>
              <a:lnSpc>
                <a:spcPct val="120000"/>
              </a:lnSpc>
              <a:spcBef>
                <a:spcPts val="600"/>
              </a:spcBef>
              <a:spcAft>
                <a:spcPts val="600"/>
              </a:spcAft>
            </a:pPr>
            <a:r>
              <a:rPr lang="ka-GE" sz="2000" dirty="0" smtClean="0"/>
              <a:t>განმახორციელებელი - სს „კავკასიის ქარის კომპანია“</a:t>
            </a:r>
          </a:p>
          <a:p>
            <a:pPr>
              <a:lnSpc>
                <a:spcPct val="120000"/>
              </a:lnSpc>
              <a:spcBef>
                <a:spcPts val="600"/>
              </a:spcBef>
              <a:spcAft>
                <a:spcPts val="600"/>
              </a:spcAft>
            </a:pPr>
            <a:r>
              <a:rPr lang="ka-GE" sz="2000" dirty="0" smtClean="0"/>
              <a:t>ადგილმდებარეობა - ქ. თბილისისა და მცხეთა-მთიანეთის რეგიონის ადმინისტრაციული საზღვრები</a:t>
            </a:r>
          </a:p>
          <a:p>
            <a:pPr lvl="1">
              <a:lnSpc>
                <a:spcPct val="120000"/>
              </a:lnSpc>
              <a:spcBef>
                <a:spcPts val="600"/>
              </a:spcBef>
              <a:spcAft>
                <a:spcPts val="600"/>
              </a:spcAft>
            </a:pPr>
            <a:r>
              <a:rPr lang="ka-GE" sz="1800" dirty="0" smtClean="0"/>
              <a:t>სოფ. კარსანი - მცხეთის ადმინისტრაციული ერთეული</a:t>
            </a:r>
          </a:p>
          <a:p>
            <a:pPr lvl="1">
              <a:lnSpc>
                <a:spcPct val="120000"/>
              </a:lnSpc>
              <a:spcBef>
                <a:spcPts val="600"/>
              </a:spcBef>
              <a:spcAft>
                <a:spcPts val="600"/>
              </a:spcAft>
            </a:pPr>
            <a:r>
              <a:rPr lang="ka-GE" sz="1800" dirty="0" smtClean="0"/>
              <a:t>სოფ. დიდგორი - მდებარეობს ქ. თბილისის ადმინისტრაციულ საზღვრებში </a:t>
            </a:r>
          </a:p>
          <a:p>
            <a:pPr lvl="1">
              <a:lnSpc>
                <a:spcPct val="120000"/>
              </a:lnSpc>
              <a:spcBef>
                <a:spcPts val="600"/>
              </a:spcBef>
              <a:spcAft>
                <a:spcPts val="600"/>
              </a:spcAft>
            </a:pPr>
            <a:r>
              <a:rPr lang="ka-GE" sz="1800" dirty="0" smtClean="0"/>
              <a:t>სოფ. </a:t>
            </a:r>
            <a:r>
              <a:rPr lang="ka-GE" sz="1800" dirty="0"/>
              <a:t>თელოვანი - მდებარეობს ქ. თბილისის ადმინისტრაციულ საზღვრებში </a:t>
            </a:r>
            <a:endParaRPr lang="ka-GE" sz="1800" dirty="0" smtClean="0"/>
          </a:p>
          <a:p>
            <a:pPr>
              <a:lnSpc>
                <a:spcPct val="120000"/>
              </a:lnSpc>
              <a:spcBef>
                <a:spcPts val="600"/>
              </a:spcBef>
              <a:spcAft>
                <a:spcPts val="600"/>
              </a:spcAft>
            </a:pPr>
            <a:r>
              <a:rPr lang="ka-GE" sz="2000" dirty="0" smtClean="0"/>
              <a:t>ქეს-ის დადგმული სიმძლავრე - 54 მგვტ</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5" name="Picture 4"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spTree>
    <p:extLst>
      <p:ext uri="{BB962C8B-B14F-4D97-AF65-F5344CB8AC3E}">
        <p14:creationId xmlns:p14="http://schemas.microsoft.com/office/powerpoint/2010/main" val="2806291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7282"/>
          </a:xfrm>
        </p:spPr>
        <p:txBody>
          <a:bodyPr>
            <a:noAutofit/>
          </a:bodyPr>
          <a:lstStyle/>
          <a:p>
            <a:pPr algn="ctr"/>
            <a:r>
              <a:rPr lang="ka-GE" sz="2400" b="1" dirty="0" smtClean="0">
                <a:solidFill>
                  <a:srgbClr val="666699"/>
                </a:solidFill>
              </a:rPr>
              <a:t>თბილისის ქარის ელექტროსადგურის განთავსების სქემა</a:t>
            </a:r>
            <a:endParaRPr lang="en-US" sz="2400" b="1" dirty="0">
              <a:solidFill>
                <a:srgbClr val="666699"/>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8" name="Picture 7"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pic>
        <p:nvPicPr>
          <p:cNvPr id="9" name="Picture 8"/>
          <p:cNvPicPr/>
          <p:nvPr/>
        </p:nvPicPr>
        <p:blipFill>
          <a:blip r:embed="rId4" cstate="email">
            <a:extLst>
              <a:ext uri="{28A0092B-C50C-407E-A947-70E740481C1C}">
                <a14:useLocalDpi xmlns:a14="http://schemas.microsoft.com/office/drawing/2010/main"/>
              </a:ext>
            </a:extLst>
          </a:blip>
          <a:stretch>
            <a:fillRect/>
          </a:stretch>
        </p:blipFill>
        <p:spPr>
          <a:xfrm>
            <a:off x="538431" y="1359183"/>
            <a:ext cx="10539877" cy="4547772"/>
          </a:xfrm>
          <a:prstGeom prst="rect">
            <a:avLst/>
          </a:prstGeom>
        </p:spPr>
      </p:pic>
    </p:spTree>
    <p:extLst>
      <p:ext uri="{BB962C8B-B14F-4D97-AF65-F5344CB8AC3E}">
        <p14:creationId xmlns:p14="http://schemas.microsoft.com/office/powerpoint/2010/main" val="1803384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97308"/>
            <a:ext cx="10515600" cy="5451104"/>
          </a:xfrm>
        </p:spPr>
        <p:txBody>
          <a:bodyPr>
            <a:normAutofit fontScale="25000" lnSpcReduction="20000"/>
          </a:bodyPr>
          <a:lstStyle/>
          <a:p>
            <a:pPr lvl="0">
              <a:lnSpc>
                <a:spcPct val="120000"/>
              </a:lnSpc>
              <a:spcBef>
                <a:spcPts val="400"/>
              </a:spcBef>
            </a:pPr>
            <a:r>
              <a:rPr lang="ka-GE" sz="4400" b="1" dirty="0" smtClean="0"/>
              <a:t>ინფორმაცია </a:t>
            </a:r>
            <a:r>
              <a:rPr lang="ka-GE" sz="4400" b="1" dirty="0"/>
              <a:t>პროექტის შესახებ</a:t>
            </a:r>
            <a:endParaRPr lang="en-US" sz="4400" b="1" dirty="0"/>
          </a:p>
          <a:p>
            <a:pPr lvl="1">
              <a:lnSpc>
                <a:spcPct val="120000"/>
              </a:lnSpc>
              <a:spcBef>
                <a:spcPts val="400"/>
              </a:spcBef>
            </a:pPr>
            <a:r>
              <a:rPr lang="ka-GE" sz="4400" dirty="0" smtClean="0"/>
              <a:t>პროექტის მიზანშეწონილობა</a:t>
            </a:r>
            <a:endParaRPr lang="en-US" sz="4400" dirty="0"/>
          </a:p>
          <a:p>
            <a:pPr lvl="1">
              <a:lnSpc>
                <a:spcPct val="120000"/>
              </a:lnSpc>
              <a:spcBef>
                <a:spcPts val="400"/>
              </a:spcBef>
            </a:pPr>
            <a:r>
              <a:rPr lang="ka-GE" sz="4400" dirty="0" smtClean="0"/>
              <a:t>საინჟინრო </a:t>
            </a:r>
            <a:r>
              <a:rPr lang="ka-GE" sz="4400" dirty="0"/>
              <a:t>გადაწყვეტილებების დეტალური </a:t>
            </a:r>
            <a:r>
              <a:rPr lang="ka-GE" sz="4400" dirty="0" smtClean="0"/>
              <a:t>აღწერა</a:t>
            </a:r>
            <a:endParaRPr lang="en-US" sz="4400" dirty="0"/>
          </a:p>
          <a:p>
            <a:pPr lvl="1">
              <a:lnSpc>
                <a:spcPct val="120000"/>
              </a:lnSpc>
              <a:spcBef>
                <a:spcPts val="400"/>
              </a:spcBef>
            </a:pPr>
            <a:r>
              <a:rPr lang="ka-GE" sz="4400" dirty="0"/>
              <a:t>სამშენებლო სამუშაოებისა და დამხმარე შენობა-ნაგებობების (მისასვლელი </a:t>
            </a:r>
            <a:r>
              <a:rPr lang="ka-GE" sz="4400" dirty="0" smtClean="0"/>
              <a:t>გზები, </a:t>
            </a:r>
            <a:r>
              <a:rPr lang="ka-GE" sz="4400" dirty="0"/>
              <a:t>სამშენებლო ბანაკები და სხვა) აღწერა</a:t>
            </a:r>
            <a:endParaRPr lang="en-US" sz="4400" dirty="0"/>
          </a:p>
          <a:p>
            <a:pPr>
              <a:lnSpc>
                <a:spcPct val="120000"/>
              </a:lnSpc>
              <a:spcBef>
                <a:spcPts val="400"/>
              </a:spcBef>
            </a:pPr>
            <a:r>
              <a:rPr lang="ka-GE" sz="4400" dirty="0"/>
              <a:t>პოტენციური ზემოქმედების წინასწარი შეფასება და </a:t>
            </a:r>
            <a:r>
              <a:rPr lang="ka-GE" sz="4400" b="1" dirty="0"/>
              <a:t>ალტერნატივების ანალიზი</a:t>
            </a:r>
            <a:r>
              <a:rPr lang="ka-GE" sz="4400" dirty="0"/>
              <a:t>, უპირატესი ვარიანტების შერჩევა</a:t>
            </a:r>
            <a:endParaRPr lang="en-US" sz="4400" dirty="0"/>
          </a:p>
          <a:p>
            <a:pPr lvl="0">
              <a:lnSpc>
                <a:spcPct val="120000"/>
              </a:lnSpc>
              <a:spcBef>
                <a:spcPts val="400"/>
              </a:spcBef>
            </a:pPr>
            <a:r>
              <a:rPr lang="ka-GE" sz="4400" b="1" dirty="0" smtClean="0"/>
              <a:t>გარემოს </a:t>
            </a:r>
            <a:r>
              <a:rPr lang="ka-GE" sz="4400" b="1" dirty="0"/>
              <a:t>კომპონენტების აღწერა</a:t>
            </a:r>
            <a:endParaRPr lang="en-US" sz="4400" b="1" dirty="0"/>
          </a:p>
          <a:p>
            <a:pPr lvl="1">
              <a:lnSpc>
                <a:spcPct val="120000"/>
              </a:lnSpc>
              <a:spcBef>
                <a:spcPts val="400"/>
              </a:spcBef>
            </a:pPr>
            <a:r>
              <a:rPr lang="ka-GE" sz="4400" b="1" dirty="0"/>
              <a:t>ფიზიკური გარემო: </a:t>
            </a:r>
            <a:r>
              <a:rPr lang="ka-GE" sz="4400" dirty="0"/>
              <a:t>კლიმატი და ქარის რეჟიმი; გეოლოგიური, გეოსაინჟინრო და ჰიდროგეოლოგიური კვლევები და მიღებული შედეგების გათვალისწინება ქარის ელექტროსადგურის ანძებისა და მისასვლელი გზების ადგილმდებარეობის შერჩევის პროცესში; სეისმური და სხვა გეოლოგიური რისკების შეფასება; ელჭექის რისკების შეფასება;</a:t>
            </a:r>
            <a:endParaRPr lang="en-US" sz="4400" dirty="0"/>
          </a:p>
          <a:p>
            <a:pPr lvl="1">
              <a:lnSpc>
                <a:spcPct val="120000"/>
              </a:lnSpc>
              <a:spcBef>
                <a:spcPts val="400"/>
              </a:spcBef>
            </a:pPr>
            <a:r>
              <a:rPr lang="ka-GE" sz="4400" b="1" dirty="0"/>
              <a:t>ბიოლოგიური გარემო: </a:t>
            </a:r>
            <a:r>
              <a:rPr lang="ka-GE" sz="4400" dirty="0" smtClean="0"/>
              <a:t>ლანდშაფტი; პროექტის </a:t>
            </a:r>
            <a:r>
              <a:rPr lang="ka-GE" sz="4400" dirty="0"/>
              <a:t>ტერიტორიის გეობოტანიკური დახასიათება და ფლორის დეტალური </a:t>
            </a:r>
            <a:r>
              <a:rPr lang="ka-GE" sz="4400" dirty="0" smtClean="0"/>
              <a:t>აღწერა (მ.შ. ყველაზე </a:t>
            </a:r>
            <a:r>
              <a:rPr lang="ka-GE" sz="4400" dirty="0"/>
              <a:t>სენსიტიური ჰაბიტატებისა და ეკოსისტემების გამოვლენა); ცხოველთა და ფრინველთა ჰაბიტატები და სამიგრაციო მარშრუტები; პროექტის ტერიტორიაზე წარმოდგენილ ცხოველთა დაცული, იშვიათი და გადაშენების საფრთხის წინაშე მყოფი სახეობები. </a:t>
            </a:r>
            <a:endParaRPr lang="en-US" sz="4400" dirty="0"/>
          </a:p>
          <a:p>
            <a:pPr lvl="1">
              <a:lnSpc>
                <a:spcPct val="120000"/>
              </a:lnSpc>
              <a:spcBef>
                <a:spcPts val="400"/>
              </a:spcBef>
            </a:pPr>
            <a:r>
              <a:rPr lang="ka-GE" sz="4400" b="1" dirty="0"/>
              <a:t>სოციალური გარემო: </a:t>
            </a:r>
            <a:r>
              <a:rPr lang="ka-GE" sz="4400" dirty="0"/>
              <a:t>მიწათსარგებლობა და ზემოქმედების ქვეშ მოქცეული დასახლებები; </a:t>
            </a:r>
            <a:r>
              <a:rPr lang="ka-GE" sz="4400" dirty="0" smtClean="0"/>
              <a:t>პროექტის </a:t>
            </a:r>
            <a:r>
              <a:rPr lang="ka-GE" sz="4400" dirty="0"/>
              <a:t>ზემოქმედების ქვეშ მოქცეული მოსახლეობის სოციალურ-ეკონომიკური მონაცემები. </a:t>
            </a:r>
            <a:endParaRPr lang="en-US" sz="4400" dirty="0"/>
          </a:p>
          <a:p>
            <a:pPr lvl="1">
              <a:lnSpc>
                <a:spcPct val="120000"/>
              </a:lnSpc>
              <a:spcBef>
                <a:spcPts val="400"/>
              </a:spcBef>
            </a:pPr>
            <a:r>
              <a:rPr lang="ka-GE" sz="4400" b="1" dirty="0" smtClean="0"/>
              <a:t>კულტურული მემკვიდრეობა</a:t>
            </a:r>
            <a:endParaRPr lang="en-US" sz="4400" b="1" dirty="0"/>
          </a:p>
          <a:p>
            <a:pPr lvl="0">
              <a:lnSpc>
                <a:spcPct val="120000"/>
              </a:lnSpc>
              <a:spcBef>
                <a:spcPts val="400"/>
              </a:spcBef>
            </a:pPr>
            <a:r>
              <a:rPr lang="ka-GE" sz="4400" b="1" dirty="0" smtClean="0"/>
              <a:t>ზემოქმედების </a:t>
            </a:r>
            <a:r>
              <a:rPr lang="ka-GE" sz="4400" b="1" dirty="0"/>
              <a:t>დეტალური </a:t>
            </a:r>
            <a:r>
              <a:rPr lang="ka-GE" sz="4400" b="1" dirty="0" smtClean="0"/>
              <a:t>შეფასება: </a:t>
            </a:r>
          </a:p>
          <a:p>
            <a:pPr lvl="1">
              <a:lnSpc>
                <a:spcPct val="120000"/>
              </a:lnSpc>
              <a:spcBef>
                <a:spcPts val="400"/>
              </a:spcBef>
            </a:pPr>
            <a:r>
              <a:rPr lang="ka-GE" sz="4400" dirty="0" smtClean="0"/>
              <a:t>შუქ-ჩრდილის თამაში</a:t>
            </a:r>
          </a:p>
          <a:p>
            <a:pPr lvl="1">
              <a:lnSpc>
                <a:spcPct val="120000"/>
              </a:lnSpc>
              <a:spcBef>
                <a:spcPts val="400"/>
              </a:spcBef>
            </a:pPr>
            <a:r>
              <a:rPr lang="ka-GE" sz="4400" dirty="0" smtClean="0"/>
              <a:t>ხმაური</a:t>
            </a:r>
          </a:p>
          <a:p>
            <a:pPr lvl="1">
              <a:lnSpc>
                <a:spcPct val="120000"/>
              </a:lnSpc>
              <a:spcBef>
                <a:spcPts val="400"/>
              </a:spcBef>
            </a:pPr>
            <a:r>
              <a:rPr lang="ka-GE" sz="4400" dirty="0" smtClean="0"/>
              <a:t>ზემოქმედება ნიადაგზე და წყალზე</a:t>
            </a:r>
          </a:p>
          <a:p>
            <a:pPr lvl="1">
              <a:lnSpc>
                <a:spcPct val="120000"/>
              </a:lnSpc>
              <a:spcBef>
                <a:spcPts val="400"/>
              </a:spcBef>
            </a:pPr>
            <a:r>
              <a:rPr lang="ka-GE" sz="4400" dirty="0" err="1" smtClean="0"/>
              <a:t>ადგილმონაცვლეობასთან</a:t>
            </a:r>
            <a:r>
              <a:rPr lang="ka-GE" sz="4400" dirty="0" smtClean="0"/>
              <a:t> დაკავშირებული ზემოქმედება </a:t>
            </a:r>
          </a:p>
          <a:p>
            <a:pPr lvl="1">
              <a:lnSpc>
                <a:spcPct val="120000"/>
              </a:lnSpc>
              <a:spcBef>
                <a:spcPts val="400"/>
              </a:spcBef>
            </a:pPr>
            <a:r>
              <a:rPr lang="ka-GE" sz="4400" dirty="0" smtClean="0"/>
              <a:t>მგრძნობიარე </a:t>
            </a:r>
            <a:r>
              <a:rPr lang="ka-GE" sz="4400" dirty="0"/>
              <a:t>ჰაბიტატებზე </a:t>
            </a:r>
            <a:r>
              <a:rPr lang="ka-GE" sz="4400" dirty="0" smtClean="0"/>
              <a:t>ზემოქმედება</a:t>
            </a:r>
          </a:p>
          <a:p>
            <a:pPr lvl="1">
              <a:lnSpc>
                <a:spcPct val="120000"/>
              </a:lnSpc>
              <a:spcBef>
                <a:spcPts val="400"/>
              </a:spcBef>
            </a:pPr>
            <a:r>
              <a:rPr lang="ka-GE" sz="4400" dirty="0" smtClean="0"/>
              <a:t>ფრინველებსა </a:t>
            </a:r>
            <a:r>
              <a:rPr lang="ka-GE" sz="4400" dirty="0"/>
              <a:t>და ღამურებზე </a:t>
            </a:r>
            <a:r>
              <a:rPr lang="ka-GE" sz="4400" dirty="0" smtClean="0"/>
              <a:t>ზემოქმედება</a:t>
            </a:r>
            <a:endParaRPr lang="en-US" sz="4400" dirty="0"/>
          </a:p>
          <a:p>
            <a:pPr lvl="0">
              <a:lnSpc>
                <a:spcPct val="120000"/>
              </a:lnSpc>
              <a:spcBef>
                <a:spcPts val="400"/>
              </a:spcBef>
            </a:pPr>
            <a:r>
              <a:rPr lang="ka-GE" sz="4400" b="1" dirty="0" smtClean="0"/>
              <a:t>შემარბილებელი ღონისძიებები</a:t>
            </a:r>
            <a:r>
              <a:rPr lang="ka-GE" sz="4400" dirty="0" smtClean="0"/>
              <a:t> პროექტთან </a:t>
            </a:r>
            <a:r>
              <a:rPr lang="ka-GE" sz="4400" dirty="0"/>
              <a:t>დაკავშირებული </a:t>
            </a:r>
            <a:r>
              <a:rPr lang="ka-GE" sz="4400" dirty="0" smtClean="0"/>
              <a:t>ყველა </a:t>
            </a:r>
            <a:r>
              <a:rPr lang="ka-GE" sz="4400" dirty="0"/>
              <a:t>სახის </a:t>
            </a:r>
            <a:r>
              <a:rPr lang="ka-GE" sz="4400" dirty="0" smtClean="0"/>
              <a:t>ზემოქმედებისათვის</a:t>
            </a:r>
          </a:p>
          <a:p>
            <a:pPr lvl="0">
              <a:lnSpc>
                <a:spcPct val="120000"/>
              </a:lnSpc>
              <a:spcBef>
                <a:spcPts val="400"/>
              </a:spcBef>
            </a:pPr>
            <a:r>
              <a:rPr lang="ka-GE" sz="4400" b="1" dirty="0" smtClean="0"/>
              <a:t>გარემოზე </a:t>
            </a:r>
            <a:r>
              <a:rPr lang="ka-GE" sz="4400" b="1" dirty="0"/>
              <a:t>ზემოქმედების მართვის გეგმა </a:t>
            </a:r>
            <a:endParaRPr lang="en-US" sz="4400" b="1" dirty="0" smtClean="0"/>
          </a:p>
          <a:p>
            <a:pPr lvl="0">
              <a:lnSpc>
                <a:spcPct val="120000"/>
              </a:lnSpc>
              <a:spcBef>
                <a:spcPts val="400"/>
              </a:spcBef>
            </a:pPr>
            <a:r>
              <a:rPr lang="ka-GE" sz="4400" b="1" dirty="0" smtClean="0"/>
              <a:t>მონიტორინგის გეგმა</a:t>
            </a:r>
            <a:endParaRPr lang="en-US" sz="4400" b="1" dirty="0"/>
          </a:p>
        </p:txBody>
      </p:sp>
      <p:sp>
        <p:nvSpPr>
          <p:cNvPr id="8" name="Title 1"/>
          <p:cNvSpPr txBox="1">
            <a:spLocks/>
          </p:cNvSpPr>
          <p:nvPr/>
        </p:nvSpPr>
        <p:spPr>
          <a:xfrm>
            <a:off x="838200" y="302366"/>
            <a:ext cx="10515600" cy="5663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algn="ctr">
              <a:lnSpc>
                <a:spcPct val="90000"/>
              </a:lnSpc>
              <a:spcBef>
                <a:spcPct val="0"/>
              </a:spcBef>
            </a:pPr>
            <a:r>
              <a:rPr lang="ka-GE" sz="2400" b="1" kern="0" dirty="0" smtClean="0">
                <a:solidFill>
                  <a:srgbClr val="666699"/>
                </a:solidFill>
              </a:rPr>
              <a:t>თბილისის ქეს-ის გარემოზე ზემოქმედების ანგარიშის შინაარსი</a:t>
            </a:r>
            <a:endParaRPr lang="en-US" sz="2400" kern="0" dirty="0">
              <a:solidFill>
                <a:srgbClr val="666699"/>
              </a:solidFill>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10" name="Picture 9"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spTree>
    <p:extLst>
      <p:ext uri="{BB962C8B-B14F-4D97-AF65-F5344CB8AC3E}">
        <p14:creationId xmlns:p14="http://schemas.microsoft.com/office/powerpoint/2010/main" val="80481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850" y="942975"/>
            <a:ext cx="10985500" cy="5660231"/>
          </a:xfrm>
        </p:spPr>
        <p:txBody>
          <a:bodyPr>
            <a:normAutofit/>
          </a:bodyPr>
          <a:lstStyle/>
          <a:p>
            <a:pPr>
              <a:lnSpc>
                <a:spcPct val="120000"/>
              </a:lnSpc>
              <a:spcBef>
                <a:spcPts val="1200"/>
              </a:spcBef>
              <a:spcAft>
                <a:spcPts val="1200"/>
              </a:spcAft>
            </a:pPr>
            <a:r>
              <a:rPr lang="ka-GE" sz="2000" dirty="0" smtClean="0"/>
              <a:t>პროექტისათვის </a:t>
            </a:r>
            <a:r>
              <a:rPr lang="ka-GE" sz="2000" dirty="0"/>
              <a:t>შერჩეულია ქარის ენერგეტიკის მხრივ საქართველოში ერთ-ერთი პერსპექტიული ტერიტორია</a:t>
            </a:r>
          </a:p>
          <a:p>
            <a:pPr marL="342900" indent="-342900" algn="just" eaLnBrk="0" fontAlgn="base" hangingPunct="0">
              <a:lnSpc>
                <a:spcPct val="100000"/>
              </a:lnSpc>
              <a:spcBef>
                <a:spcPts val="1200"/>
              </a:spcBef>
              <a:spcAft>
                <a:spcPts val="1200"/>
              </a:spcAft>
              <a:buFont typeface="Wingdings" panose="05000000000000000000" pitchFamily="2" charset="2"/>
              <a:buChar char="§"/>
            </a:pPr>
            <a:r>
              <a:rPr lang="ka-GE" altLang="en-US" sz="2000" dirty="0">
                <a:ea typeface="Calibri" panose="020F0502020204030204" pitchFamily="34" charset="0"/>
                <a:cs typeface="Times New Roman" panose="02020603050405020304" pitchFamily="18" charset="0"/>
              </a:rPr>
              <a:t>თბილისის ქეს-ს გააჩნია იმპორტის ჩანაცვლების პოტენციალი</a:t>
            </a:r>
          </a:p>
          <a:p>
            <a:pPr lvl="1" algn="just" eaLnBrk="0" fontAlgn="base" hangingPunct="0">
              <a:lnSpc>
                <a:spcPct val="100000"/>
              </a:lnSpc>
              <a:spcBef>
                <a:spcPts val="1200"/>
              </a:spcBef>
              <a:spcAft>
                <a:spcPts val="1200"/>
              </a:spcAft>
              <a:buFont typeface="Symbol" panose="05050102010706020507" pitchFamily="18" charset="2"/>
              <a:buChar char=""/>
            </a:pPr>
            <a:r>
              <a:rPr lang="ka-GE" altLang="en-US" sz="2000" dirty="0">
                <a:ea typeface="Calibri" panose="020F0502020204030204" pitchFamily="34" charset="0"/>
                <a:cs typeface="Times New Roman" panose="02020603050405020304" pitchFamily="18" charset="0"/>
              </a:rPr>
              <a:t>დეფიციტურ/ საიმპორტო ცხრა თვეში (აგვისტო-აპრილი) გამოიმუშავებს თავისი წლიური გამომუშავების 71%, რაც დაახლ. 120 </a:t>
            </a:r>
            <a:r>
              <a:rPr lang="ka-GE" altLang="en-US" sz="2000" dirty="0" err="1">
                <a:ea typeface="Calibri" panose="020F0502020204030204" pitchFamily="34" charset="0"/>
                <a:cs typeface="Times New Roman" panose="02020603050405020304" pitchFamily="18" charset="0"/>
              </a:rPr>
              <a:t>გვტს</a:t>
            </a:r>
            <a:r>
              <a:rPr lang="ka-GE" altLang="en-US" sz="2000" dirty="0">
                <a:ea typeface="Calibri" panose="020F0502020204030204" pitchFamily="34" charset="0"/>
                <a:cs typeface="Times New Roman" panose="02020603050405020304" pitchFamily="18" charset="0"/>
              </a:rPr>
              <a:t>-ს შეადგენს და არსებული იმპორტის დონეს 7.3%-ით შეამცირებს</a:t>
            </a:r>
          </a:p>
          <a:p>
            <a:pPr marL="342900" lvl="0" indent="-342900" algn="just" eaLnBrk="0" fontAlgn="base" hangingPunct="0">
              <a:lnSpc>
                <a:spcPct val="100000"/>
              </a:lnSpc>
              <a:spcBef>
                <a:spcPts val="1200"/>
              </a:spcBef>
              <a:spcAft>
                <a:spcPts val="1200"/>
              </a:spcAft>
              <a:buFont typeface="Wingdings" panose="05000000000000000000" pitchFamily="2" charset="2"/>
              <a:buChar char="§"/>
            </a:pPr>
            <a:r>
              <a:rPr lang="ka-GE" altLang="en-US" sz="2000" dirty="0">
                <a:ea typeface="Calibri" panose="020F0502020204030204" pitchFamily="34" charset="0"/>
                <a:cs typeface="Times New Roman" panose="02020603050405020304" pitchFamily="18" charset="0"/>
              </a:rPr>
              <a:t>გაიზრდება ქვეყნის ენერგოდამოუკიდებლობა და ენერგოუსაფრთხოება</a:t>
            </a:r>
            <a:endParaRPr lang="ka-GE" sz="1800" dirty="0">
              <a:solidFill>
                <a:srgbClr val="FF0000"/>
              </a:solidFill>
            </a:endParaRPr>
          </a:p>
        </p:txBody>
      </p:sp>
      <p:sp>
        <p:nvSpPr>
          <p:cNvPr id="11" name="Title 1"/>
          <p:cNvSpPr txBox="1">
            <a:spLocks/>
          </p:cNvSpPr>
          <p:nvPr/>
        </p:nvSpPr>
        <p:spPr>
          <a:xfrm>
            <a:off x="838200" y="197591"/>
            <a:ext cx="10515600" cy="5663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algn="ctr">
              <a:lnSpc>
                <a:spcPct val="90000"/>
              </a:lnSpc>
              <a:spcBef>
                <a:spcPct val="0"/>
              </a:spcBef>
            </a:pPr>
            <a:r>
              <a:rPr lang="ka-GE" sz="2400" b="1" kern="0" dirty="0" smtClean="0">
                <a:solidFill>
                  <a:srgbClr val="666699"/>
                </a:solidFill>
              </a:rPr>
              <a:t>თბილისის ქეს-ის მიზანშეწონილობა</a:t>
            </a:r>
            <a:endParaRPr lang="en-US" sz="2400" kern="0" dirty="0">
              <a:solidFill>
                <a:srgbClr val="666699"/>
              </a:solidFill>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9" name="Picture 8"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graphicFrame>
        <p:nvGraphicFramePr>
          <p:cNvPr id="12" name="Chart 11"/>
          <p:cNvGraphicFramePr>
            <a:graphicFrameLocks/>
          </p:cNvGraphicFramePr>
          <p:nvPr>
            <p:extLst>
              <p:ext uri="{D42A27DB-BD31-4B8C-83A1-F6EECF244321}">
                <p14:modId xmlns:p14="http://schemas.microsoft.com/office/powerpoint/2010/main" val="3170636704"/>
              </p:ext>
            </p:extLst>
          </p:nvPr>
        </p:nvGraphicFramePr>
        <p:xfrm>
          <a:off x="2693245" y="4605867"/>
          <a:ext cx="5959688" cy="21763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3413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5430" y="1341752"/>
            <a:ext cx="10515600" cy="4508927"/>
          </a:xfrm>
          <a:prstGeom prst="rect">
            <a:avLst/>
          </a:prstGeom>
        </p:spPr>
        <p:txBody>
          <a:bodyPr wrap="square">
            <a:spAutoFit/>
          </a:bodyPr>
          <a:lstStyle/>
          <a:p>
            <a:pPr marL="342900" marR="0" lvl="0" indent="-342900">
              <a:lnSpc>
                <a:spcPct val="115000"/>
              </a:lnSpc>
              <a:spcBef>
                <a:spcPts val="600"/>
              </a:spcBef>
              <a:spcAft>
                <a:spcPts val="600"/>
              </a:spcAft>
              <a:buSzPts val="950"/>
              <a:buFont typeface="Symbol" panose="05050102010706020507" pitchFamily="18" charset="2"/>
              <a:buChar char=""/>
            </a:pPr>
            <a:r>
              <a:rPr lang="ka-GE" dirty="0">
                <a:ea typeface="Symbol" panose="05050102010706020507" pitchFamily="18" charset="2"/>
                <a:cs typeface="Sylfaen" panose="010A0502050306030303" pitchFamily="18" charset="0"/>
              </a:rPr>
              <a:t>ენერგეტიკული</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წყაროების</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დივერსიფიკაცია</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და</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ელ</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ენერგიის</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მიწოდების</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საიმედოობის</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გაზრდა</a:t>
            </a:r>
            <a:endParaRPr lang="en-US" dirty="0">
              <a:latin typeface="Sylfaen" panose="010A0502050306030303" pitchFamily="18" charset="0"/>
              <a:ea typeface="Symbol" panose="05050102010706020507" pitchFamily="18" charset="2"/>
              <a:cs typeface="Times New Roman" panose="02020603050405020304" pitchFamily="18" charset="0"/>
            </a:endParaRPr>
          </a:p>
          <a:p>
            <a:pPr marL="342900" marR="0" lvl="0" indent="-342900">
              <a:lnSpc>
                <a:spcPct val="115000"/>
              </a:lnSpc>
              <a:spcBef>
                <a:spcPts val="600"/>
              </a:spcBef>
              <a:spcAft>
                <a:spcPts val="600"/>
              </a:spcAft>
              <a:buSzPts val="950"/>
              <a:buFont typeface="Symbol" panose="05050102010706020507" pitchFamily="18" charset="2"/>
              <a:buChar char=""/>
            </a:pPr>
            <a:r>
              <a:rPr lang="ka-GE" dirty="0">
                <a:ea typeface="Symbol" panose="05050102010706020507" pitchFamily="18" charset="2"/>
                <a:cs typeface="Sylfaen" panose="010A0502050306030303" pitchFamily="18" charset="0"/>
              </a:rPr>
              <a:t>ენერგიის</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ადგილობრივი</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წარმოების</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გაზრდა</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და</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იმპორტირებული</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ენერგიის</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შემცირება</a:t>
            </a:r>
            <a:endParaRPr lang="en-US" dirty="0">
              <a:latin typeface="Sylfaen" panose="010A0502050306030303" pitchFamily="18" charset="0"/>
              <a:ea typeface="Symbol" panose="05050102010706020507" pitchFamily="18" charset="2"/>
              <a:cs typeface="Times New Roman" panose="02020603050405020304" pitchFamily="18" charset="0"/>
            </a:endParaRPr>
          </a:p>
          <a:p>
            <a:pPr marL="342900" marR="0" lvl="0" indent="-342900">
              <a:lnSpc>
                <a:spcPct val="115000"/>
              </a:lnSpc>
              <a:spcBef>
                <a:spcPts val="600"/>
              </a:spcBef>
              <a:spcAft>
                <a:spcPts val="600"/>
              </a:spcAft>
              <a:buSzPts val="950"/>
              <a:buFont typeface="Symbol" panose="05050102010706020507" pitchFamily="18" charset="2"/>
              <a:buChar char=""/>
            </a:pPr>
            <a:r>
              <a:rPr lang="ka-GE" dirty="0" smtClean="0">
                <a:ea typeface="Symbol" panose="05050102010706020507" pitchFamily="18" charset="2"/>
                <a:cs typeface="Sylfaen" panose="010A0502050306030303" pitchFamily="18" charset="0"/>
              </a:rPr>
              <a:t>ქარის</a:t>
            </a:r>
            <a:r>
              <a:rPr lang="ka-GE" dirty="0" smtClean="0">
                <a:ea typeface="Symbol" panose="05050102010706020507" pitchFamily="18" charset="2"/>
                <a:cs typeface="Arial" panose="020B0604020202020204" pitchFamily="34" charset="0"/>
              </a:rPr>
              <a:t> </a:t>
            </a:r>
            <a:r>
              <a:rPr lang="ka-GE" dirty="0" smtClean="0">
                <a:ea typeface="Symbol" panose="05050102010706020507" pitchFamily="18" charset="2"/>
                <a:cs typeface="Sylfaen" panose="010A0502050306030303" pitchFamily="18" charset="0"/>
              </a:rPr>
              <a:t>ელექტროსადგურების</a:t>
            </a:r>
            <a:r>
              <a:rPr lang="ka-GE" dirty="0" smtClean="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მშენებლობაში</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ადგილობრივი</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კონტრაქტორების</a:t>
            </a:r>
            <a:r>
              <a:rPr lang="ka-GE" dirty="0">
                <a:ea typeface="Symbol" panose="05050102010706020507" pitchFamily="18" charset="2"/>
                <a:cs typeface="Arial" panose="020B0604020202020204" pitchFamily="34" charset="0"/>
              </a:rPr>
              <a:t> </a:t>
            </a:r>
            <a:r>
              <a:rPr lang="ka-GE" dirty="0" smtClean="0">
                <a:ea typeface="Symbol" panose="05050102010706020507" pitchFamily="18" charset="2"/>
                <a:cs typeface="Sylfaen" panose="010A0502050306030303" pitchFamily="18" charset="0"/>
              </a:rPr>
              <a:t>მონაწილეობა</a:t>
            </a:r>
          </a:p>
          <a:p>
            <a:pPr marL="342900" marR="0" lvl="0" indent="-342900">
              <a:lnSpc>
                <a:spcPct val="115000"/>
              </a:lnSpc>
              <a:spcBef>
                <a:spcPts val="600"/>
              </a:spcBef>
              <a:spcAft>
                <a:spcPts val="600"/>
              </a:spcAft>
              <a:buSzPts val="950"/>
              <a:buFont typeface="Symbol" panose="05050102010706020507" pitchFamily="18" charset="2"/>
              <a:buChar char=""/>
            </a:pPr>
            <a:r>
              <a:rPr lang="ka-GE" dirty="0" smtClean="0">
                <a:ea typeface="Symbol" panose="05050102010706020507" pitchFamily="18" charset="2"/>
                <a:cs typeface="Sylfaen" panose="010A0502050306030303" pitchFamily="18" charset="0"/>
              </a:rPr>
              <a:t>ადგილობრივი</a:t>
            </a:r>
            <a:r>
              <a:rPr lang="ka-GE" dirty="0" smtClean="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მოსახლეობის</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დასაქმება</a:t>
            </a:r>
            <a:r>
              <a:rPr lang="ka-GE" dirty="0">
                <a:ea typeface="Symbol" panose="05050102010706020507" pitchFamily="18" charset="2"/>
                <a:cs typeface="Arial" panose="020B0604020202020204" pitchFamily="34" charset="0"/>
              </a:rPr>
              <a:t> </a:t>
            </a:r>
            <a:endParaRPr lang="en-US" dirty="0">
              <a:latin typeface="Sylfaen" panose="010A0502050306030303" pitchFamily="18" charset="0"/>
              <a:ea typeface="Symbol" panose="05050102010706020507" pitchFamily="18" charset="2"/>
              <a:cs typeface="Times New Roman" panose="02020603050405020304" pitchFamily="18" charset="0"/>
            </a:endParaRPr>
          </a:p>
          <a:p>
            <a:pPr marL="342900" lvl="0" indent="-342900">
              <a:lnSpc>
                <a:spcPct val="115000"/>
              </a:lnSpc>
              <a:spcBef>
                <a:spcPts val="600"/>
              </a:spcBef>
              <a:spcAft>
                <a:spcPts val="600"/>
              </a:spcAft>
              <a:buSzPts val="950"/>
              <a:buFont typeface="Symbol" panose="05050102010706020507" pitchFamily="18" charset="2"/>
              <a:buChar char=""/>
            </a:pPr>
            <a:r>
              <a:rPr lang="ka-GE" dirty="0">
                <a:ea typeface="Symbol" panose="05050102010706020507" pitchFamily="18" charset="2"/>
                <a:cs typeface="Sylfaen" panose="010A0502050306030303" pitchFamily="18" charset="0"/>
              </a:rPr>
              <a:t>მიწის</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იჯარიდან</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მიღებული</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შემოსავლები</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მიწის</a:t>
            </a:r>
            <a:r>
              <a:rPr lang="ka-GE" dirty="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მფლობელებისთვის</a:t>
            </a:r>
            <a:endParaRPr lang="en-US" dirty="0">
              <a:latin typeface="Sylfaen" panose="010A0502050306030303" pitchFamily="18" charset="0"/>
              <a:ea typeface="Symbol" panose="05050102010706020507" pitchFamily="18" charset="2"/>
              <a:cs typeface="Times New Roman" panose="02020603050405020304" pitchFamily="18" charset="0"/>
            </a:endParaRPr>
          </a:p>
          <a:p>
            <a:pPr marL="342900" indent="-342900">
              <a:lnSpc>
                <a:spcPct val="115000"/>
              </a:lnSpc>
              <a:spcBef>
                <a:spcPts val="600"/>
              </a:spcBef>
              <a:spcAft>
                <a:spcPts val="600"/>
              </a:spcAft>
              <a:buSzPts val="950"/>
              <a:buFont typeface="Symbol" panose="05050102010706020507" pitchFamily="18" charset="2"/>
              <a:buChar char=""/>
            </a:pPr>
            <a:r>
              <a:rPr lang="ka-GE" dirty="0" smtClean="0">
                <a:ea typeface="Symbol" panose="05050102010706020507" pitchFamily="18" charset="2"/>
                <a:cs typeface="Sylfaen" panose="010A0502050306030303" pitchFamily="18" charset="0"/>
              </a:rPr>
              <a:t>ადგილობრივი</a:t>
            </a:r>
            <a:r>
              <a:rPr lang="ka-GE" dirty="0" smtClean="0">
                <a:ea typeface="Symbol" panose="05050102010706020507" pitchFamily="18" charset="2"/>
                <a:cs typeface="Arial" panose="020B0604020202020204" pitchFamily="34" charset="0"/>
              </a:rPr>
              <a:t> </a:t>
            </a:r>
            <a:r>
              <a:rPr lang="ka-GE" dirty="0" smtClean="0">
                <a:ea typeface="Symbol" panose="05050102010706020507" pitchFamily="18" charset="2"/>
                <a:cs typeface="Sylfaen" panose="010A0502050306030303" pitchFamily="18" charset="0"/>
              </a:rPr>
              <a:t>ინფრასტრუქტურის</a:t>
            </a:r>
            <a:r>
              <a:rPr lang="ka-GE" dirty="0" smtClean="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გაუმჯობესება</a:t>
            </a:r>
            <a:endParaRPr lang="en-US" dirty="0">
              <a:latin typeface="Sylfaen" panose="010A0502050306030303" pitchFamily="18" charset="0"/>
              <a:ea typeface="Symbol" panose="05050102010706020507" pitchFamily="18" charset="2"/>
              <a:cs typeface="Times New Roman" panose="02020603050405020304" pitchFamily="18" charset="0"/>
            </a:endParaRPr>
          </a:p>
          <a:p>
            <a:pPr marL="342900" indent="-342900">
              <a:lnSpc>
                <a:spcPct val="115000"/>
              </a:lnSpc>
              <a:spcBef>
                <a:spcPts val="600"/>
              </a:spcBef>
              <a:spcAft>
                <a:spcPts val="600"/>
              </a:spcAft>
              <a:buSzPts val="950"/>
              <a:buFont typeface="Symbol" panose="05050102010706020507" pitchFamily="18" charset="2"/>
              <a:buChar char=""/>
            </a:pPr>
            <a:r>
              <a:rPr lang="ka-GE" dirty="0" smtClean="0">
                <a:ea typeface="Symbol" panose="05050102010706020507" pitchFamily="18" charset="2"/>
                <a:cs typeface="Sylfaen" panose="010A0502050306030303" pitchFamily="18" charset="0"/>
              </a:rPr>
              <a:t>ეკონომიკის</a:t>
            </a:r>
            <a:r>
              <a:rPr lang="ka-GE" dirty="0" smtClean="0">
                <a:ea typeface="Symbol" panose="05050102010706020507" pitchFamily="18" charset="2"/>
                <a:cs typeface="Arial" panose="020B0604020202020204" pitchFamily="34" charset="0"/>
              </a:rPr>
              <a:t> </a:t>
            </a:r>
            <a:r>
              <a:rPr lang="ka-GE" dirty="0">
                <a:ea typeface="Symbol" panose="05050102010706020507" pitchFamily="18" charset="2"/>
                <a:cs typeface="Sylfaen" panose="010A0502050306030303" pitchFamily="18" charset="0"/>
              </a:rPr>
              <a:t>განვითარება</a:t>
            </a:r>
            <a:endParaRPr lang="en-US" dirty="0">
              <a:latin typeface="Sylfaen" panose="010A0502050306030303" pitchFamily="18" charset="0"/>
              <a:ea typeface="Symbol" panose="05050102010706020507" pitchFamily="18" charset="2"/>
              <a:cs typeface="Times New Roman" panose="02020603050405020304" pitchFamily="18" charset="0"/>
            </a:endParaRPr>
          </a:p>
          <a:p>
            <a:pPr marL="342900" marR="0" lvl="0" indent="-342900">
              <a:lnSpc>
                <a:spcPct val="115000"/>
              </a:lnSpc>
              <a:spcBef>
                <a:spcPts val="600"/>
              </a:spcBef>
              <a:spcAft>
                <a:spcPts val="600"/>
              </a:spcAft>
              <a:buSzPts val="950"/>
              <a:buFont typeface="Symbol" panose="05050102010706020507" pitchFamily="18" charset="2"/>
              <a:buChar char=""/>
            </a:pPr>
            <a:r>
              <a:rPr lang="ka-GE" dirty="0" smtClean="0">
                <a:ea typeface="Symbol" panose="05050102010706020507" pitchFamily="18" charset="2"/>
                <a:cs typeface="Arial" panose="020B0604020202020204" pitchFamily="34" charset="0"/>
              </a:rPr>
              <a:t>ნახშირორჟანგის </a:t>
            </a:r>
            <a:r>
              <a:rPr lang="ka-GE" dirty="0" smtClean="0">
                <a:ea typeface="Symbol" panose="05050102010706020507" pitchFamily="18" charset="2"/>
                <a:cs typeface="Sylfaen" panose="010A0502050306030303" pitchFamily="18" charset="0"/>
              </a:rPr>
              <a:t>ემისიის</a:t>
            </a:r>
            <a:r>
              <a:rPr lang="ka-GE" dirty="0" smtClean="0">
                <a:ea typeface="Symbol" panose="05050102010706020507" pitchFamily="18" charset="2"/>
                <a:cs typeface="Arial" panose="020B0604020202020204" pitchFamily="34" charset="0"/>
              </a:rPr>
              <a:t> </a:t>
            </a:r>
            <a:r>
              <a:rPr lang="ka-GE" dirty="0" smtClean="0">
                <a:ea typeface="Symbol" panose="05050102010706020507" pitchFamily="18" charset="2"/>
                <a:cs typeface="Sylfaen" panose="010A0502050306030303" pitchFamily="18" charset="0"/>
              </a:rPr>
              <a:t>შემცირება</a:t>
            </a:r>
            <a:endParaRPr lang="en-US" dirty="0" smtClean="0">
              <a:latin typeface="Sylfaen" panose="010A0502050306030303" pitchFamily="18" charset="0"/>
              <a:ea typeface="Symbol" panose="05050102010706020507" pitchFamily="18" charset="2"/>
              <a:cs typeface="Times New Roman" panose="02020603050405020304" pitchFamily="18" charset="0"/>
            </a:endParaRPr>
          </a:p>
          <a:p>
            <a:pPr marL="342900" indent="-342900">
              <a:lnSpc>
                <a:spcPct val="115000"/>
              </a:lnSpc>
              <a:spcBef>
                <a:spcPts val="600"/>
              </a:spcBef>
              <a:spcAft>
                <a:spcPts val="600"/>
              </a:spcAft>
              <a:buSzPts val="950"/>
              <a:buFont typeface="Symbol" panose="05050102010706020507" pitchFamily="18" charset="2"/>
              <a:buChar char=""/>
            </a:pPr>
            <a:r>
              <a:rPr lang="ka-GE" dirty="0">
                <a:ea typeface="Symbol" panose="05050102010706020507" pitchFamily="18" charset="2"/>
                <a:cs typeface="Sylfaen" panose="010A0502050306030303" pitchFamily="18" charset="0"/>
              </a:rPr>
              <a:t>ტექნოლოგიების</a:t>
            </a:r>
            <a:r>
              <a:rPr lang="ka-GE" dirty="0">
                <a:ea typeface="Symbol" panose="05050102010706020507" pitchFamily="18" charset="2"/>
                <a:cs typeface="Arial" panose="020B0604020202020204" pitchFamily="34" charset="0"/>
              </a:rPr>
              <a:t> </a:t>
            </a:r>
            <a:r>
              <a:rPr lang="ka-GE" dirty="0" smtClean="0">
                <a:ea typeface="Symbol" panose="05050102010706020507" pitchFamily="18" charset="2"/>
                <a:cs typeface="Sylfaen" panose="010A0502050306030303" pitchFamily="18" charset="0"/>
              </a:rPr>
              <a:t>განვითარება</a:t>
            </a:r>
            <a:endParaRPr lang="en-US" dirty="0">
              <a:latin typeface="Sylfaen" panose="010A0502050306030303" pitchFamily="18" charset="0"/>
              <a:ea typeface="Symbol" panose="05050102010706020507" pitchFamily="18" charset="2"/>
              <a:cs typeface="Times New Roman" panose="02020603050405020304" pitchFamily="18" charset="0"/>
            </a:endParaRPr>
          </a:p>
        </p:txBody>
      </p:sp>
      <p:sp>
        <p:nvSpPr>
          <p:cNvPr id="5" name="Title 1"/>
          <p:cNvSpPr txBox="1">
            <a:spLocks/>
          </p:cNvSpPr>
          <p:nvPr/>
        </p:nvSpPr>
        <p:spPr>
          <a:xfrm>
            <a:off x="838200" y="316809"/>
            <a:ext cx="10515600" cy="7118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b="1" dirty="0" smtClean="0">
                <a:solidFill>
                  <a:srgbClr val="666699"/>
                </a:solidFill>
              </a:rPr>
              <a:t>თბილისის ქეს-ის პროექტისგან მოსალოდნელი სარგებელი</a:t>
            </a:r>
            <a:endParaRPr lang="en-US" sz="2400" b="1" dirty="0">
              <a:solidFill>
                <a:srgbClr val="666699"/>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7" name="Picture 6"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spTree>
    <p:extLst>
      <p:ext uri="{BB962C8B-B14F-4D97-AF65-F5344CB8AC3E}">
        <p14:creationId xmlns:p14="http://schemas.microsoft.com/office/powerpoint/2010/main" val="171798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3979"/>
            <a:ext cx="12192000" cy="688975"/>
          </a:xfrm>
        </p:spPr>
        <p:txBody>
          <a:bodyPr>
            <a:noAutofit/>
          </a:bodyPr>
          <a:lstStyle/>
          <a:p>
            <a:pPr lvl="1" algn="ctr" rtl="0">
              <a:lnSpc>
                <a:spcPct val="90000"/>
              </a:lnSpc>
              <a:spcBef>
                <a:spcPct val="0"/>
              </a:spcBef>
            </a:pPr>
            <a:r>
              <a:rPr lang="ka-GE" sz="2400" b="1" dirty="0" smtClean="0">
                <a:solidFill>
                  <a:srgbClr val="666699"/>
                </a:solidFill>
              </a:rPr>
              <a:t>თბილისის ქეს-ის ძირითადი ინფრასტრუქტურა</a:t>
            </a:r>
            <a:endParaRPr lang="en-US" sz="2400" dirty="0">
              <a:solidFill>
                <a:srgbClr val="666699"/>
              </a:solidFill>
            </a:endParaRPr>
          </a:p>
        </p:txBody>
      </p:sp>
      <p:sp>
        <p:nvSpPr>
          <p:cNvPr id="9" name="Rectangle 8"/>
          <p:cNvSpPr/>
          <p:nvPr/>
        </p:nvSpPr>
        <p:spPr>
          <a:xfrm>
            <a:off x="887903" y="1684709"/>
            <a:ext cx="11060982" cy="3204532"/>
          </a:xfrm>
          <a:prstGeom prst="rect">
            <a:avLst/>
          </a:prstGeom>
        </p:spPr>
        <p:txBody>
          <a:bodyPr wrap="square">
            <a:spAutoFit/>
          </a:bodyPr>
          <a:lstStyle/>
          <a:p>
            <a:pPr>
              <a:lnSpc>
                <a:spcPct val="120000"/>
              </a:lnSpc>
              <a:spcBef>
                <a:spcPts val="600"/>
              </a:spcBef>
              <a:spcAft>
                <a:spcPts val="600"/>
              </a:spcAft>
            </a:pPr>
            <a:r>
              <a:rPr lang="ka-GE" sz="2400" b="1" dirty="0" smtClean="0"/>
              <a:t>ძირითადი ინფრასტრუქტურული ერთეულები </a:t>
            </a:r>
            <a:endParaRPr lang="en-US" sz="2400" dirty="0"/>
          </a:p>
          <a:p>
            <a:pPr marL="742950" lvl="1" indent="-285750">
              <a:lnSpc>
                <a:spcPct val="120000"/>
              </a:lnSpc>
              <a:spcBef>
                <a:spcPts val="600"/>
              </a:spcBef>
              <a:spcAft>
                <a:spcPts val="600"/>
              </a:spcAft>
              <a:buFont typeface="Wingdings" panose="05000000000000000000" pitchFamily="2" charset="2"/>
              <a:buChar char="§"/>
            </a:pPr>
            <a:r>
              <a:rPr lang="ka-GE" sz="2000" dirty="0" smtClean="0"/>
              <a:t>ქარის </a:t>
            </a:r>
            <a:r>
              <a:rPr lang="ka-GE" sz="2000" dirty="0"/>
              <a:t>ტურბინა-გენერატორები, მ.შ. საძირკვლები და ამწის სამონტაჟო </a:t>
            </a:r>
            <a:r>
              <a:rPr lang="ka-GE" sz="2000" dirty="0" smtClean="0"/>
              <a:t>მოედანი</a:t>
            </a:r>
          </a:p>
          <a:p>
            <a:pPr marL="742950" lvl="1" indent="-285750">
              <a:lnSpc>
                <a:spcPct val="120000"/>
              </a:lnSpc>
              <a:spcBef>
                <a:spcPts val="600"/>
              </a:spcBef>
              <a:spcAft>
                <a:spcPts val="600"/>
              </a:spcAft>
              <a:buFont typeface="Wingdings" panose="05000000000000000000" pitchFamily="2" charset="2"/>
              <a:buChar char="§"/>
            </a:pPr>
            <a:r>
              <a:rPr lang="ka-GE" sz="2000" dirty="0" smtClean="0"/>
              <a:t>მისასვლელი </a:t>
            </a:r>
            <a:r>
              <a:rPr lang="ka-GE" sz="2000" dirty="0"/>
              <a:t>და სამომსახურეო </a:t>
            </a:r>
            <a:r>
              <a:rPr lang="ka-GE" sz="2000" dirty="0" smtClean="0"/>
              <a:t>გზები</a:t>
            </a:r>
            <a:endParaRPr lang="en-US" sz="2000" dirty="0"/>
          </a:p>
          <a:p>
            <a:pPr marL="742950" lvl="1" indent="-285750">
              <a:lnSpc>
                <a:spcPct val="120000"/>
              </a:lnSpc>
              <a:spcBef>
                <a:spcPts val="600"/>
              </a:spcBef>
              <a:spcAft>
                <a:spcPts val="600"/>
              </a:spcAft>
              <a:buFont typeface="Wingdings" panose="05000000000000000000" pitchFamily="2" charset="2"/>
              <a:buChar char="§"/>
            </a:pPr>
            <a:r>
              <a:rPr lang="ka-GE" sz="2000" dirty="0" smtClean="0"/>
              <a:t>შიდა ოპტიკური </a:t>
            </a:r>
            <a:r>
              <a:rPr lang="ka-GE" sz="2000" dirty="0"/>
              <a:t>მიწისქვეშა საშუალო </a:t>
            </a:r>
            <a:r>
              <a:rPr lang="ka-GE" sz="2000" dirty="0" smtClean="0"/>
              <a:t>ძაბვის ელექტროგადამცემი ქსელი </a:t>
            </a:r>
            <a:endParaRPr lang="en-US" sz="2000" dirty="0"/>
          </a:p>
          <a:p>
            <a:pPr marL="742950" lvl="1" indent="-285750">
              <a:lnSpc>
                <a:spcPct val="120000"/>
              </a:lnSpc>
              <a:spcBef>
                <a:spcPts val="600"/>
              </a:spcBef>
              <a:spcAft>
                <a:spcPts val="600"/>
              </a:spcAft>
              <a:buFont typeface="Wingdings" panose="05000000000000000000" pitchFamily="2" charset="2"/>
              <a:buChar char="§"/>
            </a:pPr>
            <a:r>
              <a:rPr lang="ka-GE" sz="2000" dirty="0"/>
              <a:t>საოპერაციო შენობა და მომსახურების ცენტრი ქეს-ისთვის </a:t>
            </a:r>
            <a:r>
              <a:rPr lang="ka-GE" sz="2000" dirty="0" smtClean="0"/>
              <a:t>(საჭიროების შემთხვევაში)</a:t>
            </a:r>
            <a:endParaRPr lang="en-US" sz="2000" dirty="0"/>
          </a:p>
          <a:p>
            <a:pPr marL="742950" lvl="1" indent="-285750">
              <a:lnSpc>
                <a:spcPct val="120000"/>
              </a:lnSpc>
              <a:spcBef>
                <a:spcPts val="600"/>
              </a:spcBef>
              <a:spcAft>
                <a:spcPts val="600"/>
              </a:spcAft>
              <a:buFont typeface="Wingdings" panose="05000000000000000000" pitchFamily="2" charset="2"/>
              <a:buChar char="§"/>
            </a:pPr>
            <a:r>
              <a:rPr lang="ka-GE" sz="2000" dirty="0"/>
              <a:t>ახალი 35/220 კვ ქვესადგური დადგმული სიმძლავრით 80 </a:t>
            </a:r>
            <a:r>
              <a:rPr lang="ka-GE" sz="2000" dirty="0" smtClean="0"/>
              <a:t>მვა</a:t>
            </a:r>
            <a:endParaRPr lang="en-US" sz="2000"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176963"/>
            <a:ext cx="812799" cy="681037"/>
          </a:xfrm>
          <a:prstGeom prst="rect">
            <a:avLst/>
          </a:prstGeom>
          <a:noFill/>
        </p:spPr>
      </p:pic>
      <p:pic>
        <p:nvPicPr>
          <p:cNvPr id="10" name="Picture 9" descr="GRPC CWC[713]"/>
          <p:cNvPicPr/>
          <p:nvPr/>
        </p:nvPicPr>
        <p:blipFill rotWithShape="1">
          <a:blip r:embed="rId3" cstate="print">
            <a:extLst>
              <a:ext uri="{28A0092B-C50C-407E-A947-70E740481C1C}">
                <a14:useLocalDpi xmlns:a14="http://schemas.microsoft.com/office/drawing/2010/main" val="0"/>
              </a:ext>
            </a:extLst>
          </a:blip>
          <a:srcRect t="17079" b="23168"/>
          <a:stretch/>
        </p:blipFill>
        <p:spPr bwMode="auto">
          <a:xfrm>
            <a:off x="9386990" y="6163731"/>
            <a:ext cx="1844040" cy="685800"/>
          </a:xfrm>
          <a:prstGeom prst="rect">
            <a:avLst/>
          </a:prstGeom>
          <a:noFill/>
          <a:ln>
            <a:noFill/>
          </a:ln>
        </p:spPr>
      </p:pic>
    </p:spTree>
    <p:extLst>
      <p:ext uri="{BB962C8B-B14F-4D97-AF65-F5344CB8AC3E}">
        <p14:creationId xmlns:p14="http://schemas.microsoft.com/office/powerpoint/2010/main" val="2932909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2347</TotalTime>
  <Words>3531</Words>
  <Application>Microsoft Office PowerPoint</Application>
  <PresentationFormat>Произвольный</PresentationFormat>
  <Paragraphs>406</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Office Theme</vt:lpstr>
      <vt:lpstr>თბილისის ქარის ელექტროსადგურის პროექტი გზშ-ის ანგარიში</vt:lpstr>
      <vt:lpstr>Презентация PowerPoint</vt:lpstr>
      <vt:lpstr>Презентация PowerPoint</vt:lpstr>
      <vt:lpstr>Презентация PowerPoint</vt:lpstr>
      <vt:lpstr>თბილისის ქარის ელექტროსადგურის განთავსების სქემა</vt:lpstr>
      <vt:lpstr>Презентация PowerPoint</vt:lpstr>
      <vt:lpstr>Презентация PowerPoint</vt:lpstr>
      <vt:lpstr>Презентация PowerPoint</vt:lpstr>
      <vt:lpstr>თბილისის ქეს-ის ძირითადი ინფრასტრუქტურა</vt:lpstr>
      <vt:lpstr>ტურბინების განთავსების უბნების შერჩევა</vt:lpstr>
      <vt:lpstr>ტურბინების განთავსების ალტერნატიული უბნები</vt:lpstr>
      <vt:lpstr>Презентация PowerPoint</vt:lpstr>
      <vt:lpstr>ქეს-ის ქვესადგური და ელექტროგადამცემი ხაზი</vt:lpstr>
      <vt:lpstr>მშენებლობის ფაზა</vt:lpstr>
      <vt:lpstr>ზემოქმედების ქვეშ მოქცეული მოსახლეობა</vt:lpstr>
      <vt:lpstr>ჰაერზე ზემოქმედება</vt:lpstr>
      <vt:lpstr>ჰაერზე ზემოქმედების შემარბილებელი ღონისძიებები</vt:lpstr>
      <vt:lpstr> ხმაურის გავრცელება</vt:lpstr>
      <vt:lpstr>ხმაურის ზემოქმედების შემარბილებელი ღონისძიებები</vt:lpstr>
      <vt:lpstr>ვიზუალურ-ლანდშაფტური ზემოქმედება</vt:lpstr>
      <vt:lpstr>ვიზუალური ზემოქმედების შემარბილებელი ღონისძიებები</vt:lpstr>
      <vt:lpstr>ყინულის ცვენით გამოწვეული ზემოქმედება</vt:lpstr>
      <vt:lpstr>გეოლოგიური და გეოდინამიკური პირობები</vt:lpstr>
      <vt:lpstr>გეოდინამიკურ პროცესებზე ზემოქმედების და გეოსაფრთხეების შემარბილებელი ღონისძიებები</vt:lpstr>
      <vt:lpstr>Презентация PowerPoint</vt:lpstr>
      <vt:lpstr>ნიადაგზე ზემოქმედების შემარბილებელი ღონისძიებები</vt:lpstr>
      <vt:lpstr>Презентация PowerPoint</vt:lpstr>
      <vt:lpstr>ნარჩენების მართვის ღონისძიებები</vt:lpstr>
      <vt:lpstr>Презентация PowerPoint</vt:lpstr>
      <vt:lpstr>Презентация PowerPoint</vt:lpstr>
      <vt:lpstr>ზემოქმედება მცენარეულ საფარზე და ჰაბიტატებზე</vt:lpstr>
      <vt:lpstr>ზემოქმედების ქვეშ მოქცეული ტყეები</vt:lpstr>
      <vt:lpstr>მცენარეულობასა და ჰაბიტატებზე ზემოქმედების მართვის ღონისძიებები</vt:lpstr>
      <vt:lpstr> ტერიტორიაზე გავრცელებული ცხოველები</vt:lpstr>
      <vt:lpstr>ფაუნისტური კვლევების ძირითადი შედეგები და ზემოქმედება ცხოველებზე</vt:lpstr>
      <vt:lpstr>ფაუნაზე ზემოქმედების შემარბილებელი ღონისძიებები  მშენებლობის ფაზა</vt:lpstr>
      <vt:lpstr>ღამურებზე და ფრინველებზე ზემოქმედების შემარბილებელი ღონისძიებები - ექსპლუატაციის ფაზა</vt:lpstr>
      <vt:lpstr>ზემოქმედება არსებულ ინფრასტრუქტურაზე</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იმერეთი-1 ქარის ელექტროსადგურის პროექტი სკოპინგის ანგარიში</dc:title>
  <dc:creator>Caucasian Wind Company</dc:creator>
  <cp:lastModifiedBy>Windows User</cp:lastModifiedBy>
  <cp:revision>232</cp:revision>
  <dcterms:created xsi:type="dcterms:W3CDTF">2019-07-16T17:39:38Z</dcterms:created>
  <dcterms:modified xsi:type="dcterms:W3CDTF">2020-04-28T13:18:09Z</dcterms:modified>
</cp:coreProperties>
</file>