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0"/>
  </p:notesMasterIdLst>
  <p:sldIdLst>
    <p:sldId id="256" r:id="rId2"/>
    <p:sldId id="263" r:id="rId3"/>
    <p:sldId id="279" r:id="rId4"/>
    <p:sldId id="272" r:id="rId5"/>
    <p:sldId id="280" r:id="rId6"/>
    <p:sldId id="281" r:id="rId7"/>
    <p:sldId id="282" r:id="rId8"/>
    <p:sldId id="283" r:id="rId9"/>
    <p:sldId id="284" r:id="rId10"/>
    <p:sldId id="285" r:id="rId11"/>
    <p:sldId id="286" r:id="rId12"/>
    <p:sldId id="290" r:id="rId13"/>
    <p:sldId id="287" r:id="rId14"/>
    <p:sldId id="288" r:id="rId15"/>
    <p:sldId id="277" r:id="rId16"/>
    <p:sldId id="289" r:id="rId17"/>
    <p:sldId id="291"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7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4652" autoAdjust="0"/>
  </p:normalViewPr>
  <p:slideViewPr>
    <p:cSldViewPr snapToGrid="0" showGuides="1">
      <p:cViewPr varScale="1">
        <p:scale>
          <a:sx n="90" d="100"/>
          <a:sy n="90" d="100"/>
        </p:scale>
        <p:origin x="444" y="-72"/>
      </p:cViewPr>
      <p:guideLst>
        <p:guide orient="horz" pos="912"/>
        <p:guide pos="3840"/>
        <p:guide orient="horz" pos="3984"/>
        <p:guide orient="horz" pos="24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B000E-1A2E-4D2B-BADE-37753AB93090}" type="datetimeFigureOut">
              <a:rPr lang="en-US" smtClean="0"/>
              <a:t>4/15/2020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26AB8-ACBE-42E6-92F5-667EDDCD9652}" type="slidenum">
              <a:rPr lang="en-US" smtClean="0"/>
              <a:t>‹#›</a:t>
            </a:fld>
            <a:endParaRPr lang="en-US" dirty="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EBD421-E477-405A-91D4-9468DE9BE45B}"/>
              </a:ext>
            </a:extLst>
          </p:cNvPr>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a:extLst>
              <a:ext uri="{FF2B5EF4-FFF2-40B4-BE49-F238E27FC236}">
                <a16:creationId xmlns="" xmlns:a16="http://schemas.microsoft.com/office/drawing/2014/main" id="{AB024F0D-0F00-4C64-975C-BD7D4FE0E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a:extLst>
              <a:ext uri="{FF2B5EF4-FFF2-40B4-BE49-F238E27FC236}">
                <a16:creationId xmlns="" xmlns:a16="http://schemas.microsoft.com/office/drawing/2014/main" id="{E67D0E03-CFD6-4610-88AC-17F03CE8E193}"/>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5" name="Footer Placeholder 4">
            <a:extLst>
              <a:ext uri="{FF2B5EF4-FFF2-40B4-BE49-F238E27FC236}">
                <a16:creationId xmlns="" xmlns:a16="http://schemas.microsoft.com/office/drawing/2014/main" id="{1144536D-CBA9-4A34-85D3-481BD129E4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98C1F8E3-036A-45B8-BF1F-BEF0C559E215}"/>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43774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06B1F3-61FB-4FDC-814D-EEC1C1FC370B}"/>
              </a:ext>
            </a:extLst>
          </p:cNvPr>
          <p:cNvSpPr>
            <a:spLocks noGrp="1"/>
          </p:cNvSpPr>
          <p:nvPr>
            <p:ph type="title"/>
          </p:nvPr>
        </p:nvSpPr>
        <p:spPr/>
        <p:txBody>
          <a:bodyPr/>
          <a:lstStyle/>
          <a:p>
            <a:r>
              <a:rPr lang="en-US" smtClean="0"/>
              <a:t>Click to edit Master title style</a:t>
            </a:r>
            <a:endParaRPr lang="en-US"/>
          </a:p>
        </p:txBody>
      </p:sp>
      <p:sp>
        <p:nvSpPr>
          <p:cNvPr id="3" name="Vertical Text Placeholder 2">
            <a:extLst>
              <a:ext uri="{FF2B5EF4-FFF2-40B4-BE49-F238E27FC236}">
                <a16:creationId xmlns="" xmlns:a16="http://schemas.microsoft.com/office/drawing/2014/main" id="{D52403B0-8D7F-4489-AB72-C346C8870138}"/>
              </a:ext>
            </a:extLst>
          </p:cNvPr>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 xmlns:a16="http://schemas.microsoft.com/office/drawing/2014/main" id="{D1FC9304-E5BD-4F3E-ADB0-974FEBCDEAA7}"/>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5" name="Footer Placeholder 4">
            <a:extLst>
              <a:ext uri="{FF2B5EF4-FFF2-40B4-BE49-F238E27FC236}">
                <a16:creationId xmlns="" xmlns:a16="http://schemas.microsoft.com/office/drawing/2014/main" id="{C338AD29-D9CD-42D8-9604-C47996EE99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2452C394-EF43-405B-9653-70AAB9098DE0}"/>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629452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9D1E61D-2F00-41ED-8D92-7CAEB9A5A511}"/>
              </a:ext>
            </a:extLst>
          </p:cNvPr>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a:extLst>
              <a:ext uri="{FF2B5EF4-FFF2-40B4-BE49-F238E27FC236}">
                <a16:creationId xmlns="" xmlns:a16="http://schemas.microsoft.com/office/drawing/2014/main" id="{54647491-5142-48CA-9664-F5082D450F38}"/>
              </a:ext>
            </a:extLst>
          </p:cNvPr>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 xmlns:a16="http://schemas.microsoft.com/office/drawing/2014/main" id="{D594576D-BE01-4BB5-A9F4-7DE4814E6820}"/>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5" name="Footer Placeholder 4">
            <a:extLst>
              <a:ext uri="{FF2B5EF4-FFF2-40B4-BE49-F238E27FC236}">
                <a16:creationId xmlns="" xmlns:a16="http://schemas.microsoft.com/office/drawing/2014/main" id="{5C10CA14-AD61-4101-9143-F7884378CA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5E98B885-CFEA-4882-BBEA-C5F142089598}"/>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951664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8C47AB-DC6F-40F0-B4FB-9C0850EE0A7C}"/>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AB0939C5-683A-4FDC-A8CF-5F35848AD687}"/>
              </a:ext>
            </a:extLst>
          </p:cNvPr>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a:extLst>
              <a:ext uri="{FF2B5EF4-FFF2-40B4-BE49-F238E27FC236}">
                <a16:creationId xmlns="" xmlns:a16="http://schemas.microsoft.com/office/drawing/2014/main" id="{8E1FB5F0-A7AB-4ACB-91A6-4B836F174335}"/>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5" name="Footer Placeholder 4">
            <a:extLst>
              <a:ext uri="{FF2B5EF4-FFF2-40B4-BE49-F238E27FC236}">
                <a16:creationId xmlns="" xmlns:a16="http://schemas.microsoft.com/office/drawing/2014/main" id="{B01BCE02-CEFC-4D30-BBB0-23CE2CB5B3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38F49760-3E16-4F16-B710-C85178E29FE7}"/>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679804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9EE07D-6026-47C0-975A-7E493011BA90}"/>
              </a:ext>
            </a:extLst>
          </p:cNvPr>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3CC00015-2956-4E1F-B05F-214F1DE24E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a:extLst>
              <a:ext uri="{FF2B5EF4-FFF2-40B4-BE49-F238E27FC236}">
                <a16:creationId xmlns="" xmlns:a16="http://schemas.microsoft.com/office/drawing/2014/main" id="{45556B43-C1CB-4618-B91B-AAAEEB4015DA}"/>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5" name="Footer Placeholder 4">
            <a:extLst>
              <a:ext uri="{FF2B5EF4-FFF2-40B4-BE49-F238E27FC236}">
                <a16:creationId xmlns="" xmlns:a16="http://schemas.microsoft.com/office/drawing/2014/main" id="{C1688E39-E80F-4C18-9C2A-69886B8221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 xmlns:a16="http://schemas.microsoft.com/office/drawing/2014/main" id="{A24C5964-5187-4195-8EAF-85D18DC4F58C}"/>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3589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67B990-ED8C-4AAA-8241-C4881B1382A7}"/>
              </a:ext>
            </a:extLst>
          </p:cNvPr>
          <p:cNvSpPr>
            <a:spLocks noGrp="1"/>
          </p:cNvSpPr>
          <p:nvPr>
            <p:ph type="title"/>
          </p:nvPr>
        </p:nvSpPr>
        <p:spPr/>
        <p:txBody>
          <a:body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566612F2-9E33-44D3-80E2-578C5440A7C8}"/>
              </a:ext>
            </a:extLst>
          </p:cNvPr>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a:extLst>
              <a:ext uri="{FF2B5EF4-FFF2-40B4-BE49-F238E27FC236}">
                <a16:creationId xmlns="" xmlns:a16="http://schemas.microsoft.com/office/drawing/2014/main" id="{9F8F7B21-660D-43B3-9151-B40C9ABCD717}"/>
              </a:ext>
            </a:extLst>
          </p:cNvPr>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a:extLst>
              <a:ext uri="{FF2B5EF4-FFF2-40B4-BE49-F238E27FC236}">
                <a16:creationId xmlns="" xmlns:a16="http://schemas.microsoft.com/office/drawing/2014/main" id="{AC326A10-CB05-4418-9338-CB55A7059760}"/>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6" name="Footer Placeholder 5">
            <a:extLst>
              <a:ext uri="{FF2B5EF4-FFF2-40B4-BE49-F238E27FC236}">
                <a16:creationId xmlns="" xmlns:a16="http://schemas.microsoft.com/office/drawing/2014/main" id="{06940335-9BE1-42D1-A30D-C3232BD3EE0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14E95C68-4307-4B03-8921-74DB104105C2}"/>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72120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7EBEC8-AC56-429B-89C3-BB6A0E6E3B4E}"/>
              </a:ext>
            </a:extLst>
          </p:cNvPr>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263866BA-F48C-4383-B119-81B3496761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a:extLst>
              <a:ext uri="{FF2B5EF4-FFF2-40B4-BE49-F238E27FC236}">
                <a16:creationId xmlns="" xmlns:a16="http://schemas.microsoft.com/office/drawing/2014/main" id="{5C89F967-CBBC-414E-9DC3-136707A8D352}"/>
              </a:ext>
            </a:extLst>
          </p:cNvPr>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a:extLst>
              <a:ext uri="{FF2B5EF4-FFF2-40B4-BE49-F238E27FC236}">
                <a16:creationId xmlns="" xmlns:a16="http://schemas.microsoft.com/office/drawing/2014/main" id="{4B905A60-FBC4-40AC-9F71-0FAD9CD7A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a:extLst>
              <a:ext uri="{FF2B5EF4-FFF2-40B4-BE49-F238E27FC236}">
                <a16:creationId xmlns="" xmlns:a16="http://schemas.microsoft.com/office/drawing/2014/main" id="{F24F92BA-75D6-44F9-A1C8-BCFBF6FF6E03}"/>
              </a:ext>
            </a:extLst>
          </p:cNvPr>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a:extLst>
              <a:ext uri="{FF2B5EF4-FFF2-40B4-BE49-F238E27FC236}">
                <a16:creationId xmlns="" xmlns:a16="http://schemas.microsoft.com/office/drawing/2014/main" id="{AE93CDDC-3537-4692-BE83-87B2A82A7040}"/>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8" name="Footer Placeholder 7">
            <a:extLst>
              <a:ext uri="{FF2B5EF4-FFF2-40B4-BE49-F238E27FC236}">
                <a16:creationId xmlns="" xmlns:a16="http://schemas.microsoft.com/office/drawing/2014/main" id="{DF37B9E1-D5EA-4054-8D92-F930B36963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 xmlns:a16="http://schemas.microsoft.com/office/drawing/2014/main" id="{9898A038-7CD6-4715-9FDA-7194E6BCAA55}"/>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887039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D65FAF-B698-49B0-B197-FD64C97AFD0C}"/>
              </a:ext>
            </a:extLst>
          </p:cNvPr>
          <p:cNvSpPr>
            <a:spLocks noGrp="1"/>
          </p:cNvSpPr>
          <p:nvPr>
            <p:ph type="title"/>
          </p:nvPr>
        </p:nvSpPr>
        <p:spPr/>
        <p:txBody>
          <a:bodyPr/>
          <a:lstStyle/>
          <a:p>
            <a:r>
              <a:rPr lang="en-US" smtClean="0"/>
              <a:t>Click to edit Master title style</a:t>
            </a:r>
            <a:endParaRPr lang="en-US"/>
          </a:p>
        </p:txBody>
      </p:sp>
      <p:sp>
        <p:nvSpPr>
          <p:cNvPr id="3" name="Date Placeholder 2">
            <a:extLst>
              <a:ext uri="{FF2B5EF4-FFF2-40B4-BE49-F238E27FC236}">
                <a16:creationId xmlns="" xmlns:a16="http://schemas.microsoft.com/office/drawing/2014/main" id="{BD3E3F44-F1D6-40F7-9A7D-0542C4A9C58A}"/>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4" name="Footer Placeholder 3">
            <a:extLst>
              <a:ext uri="{FF2B5EF4-FFF2-40B4-BE49-F238E27FC236}">
                <a16:creationId xmlns="" xmlns:a16="http://schemas.microsoft.com/office/drawing/2014/main" id="{0248CC28-3F4A-42A0-B211-4BA085ADCDB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 xmlns:a16="http://schemas.microsoft.com/office/drawing/2014/main" id="{BC3B6C99-6764-43D0-84AE-52C83494F61A}"/>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230576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79C79D-3B8A-4FA9-BC4A-63E3EF10AA4E}"/>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3" name="Footer Placeholder 2">
            <a:extLst>
              <a:ext uri="{FF2B5EF4-FFF2-40B4-BE49-F238E27FC236}">
                <a16:creationId xmlns="" xmlns:a16="http://schemas.microsoft.com/office/drawing/2014/main" id="{E4730E35-44DB-4FED-9E24-5BBE5D9DA83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 xmlns:a16="http://schemas.microsoft.com/office/drawing/2014/main" id="{A1CDC42F-3337-4692-B53C-A552904877F8}"/>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05842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907D58-952D-44D7-9911-60544C9F5392}"/>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a:extLst>
              <a:ext uri="{FF2B5EF4-FFF2-40B4-BE49-F238E27FC236}">
                <a16:creationId xmlns="" xmlns:a16="http://schemas.microsoft.com/office/drawing/2014/main" id="{305BC150-9914-4A82-84CF-B3708B9757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a:extLst>
              <a:ext uri="{FF2B5EF4-FFF2-40B4-BE49-F238E27FC236}">
                <a16:creationId xmlns="" xmlns:a16="http://schemas.microsoft.com/office/drawing/2014/main" id="{144A7C02-9C7E-401F-BABE-D3028FF18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 xmlns:a16="http://schemas.microsoft.com/office/drawing/2014/main" id="{5ED6080A-4623-4F4C-B5BF-7E9E7531FA72}"/>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6" name="Footer Placeholder 5">
            <a:extLst>
              <a:ext uri="{FF2B5EF4-FFF2-40B4-BE49-F238E27FC236}">
                <a16:creationId xmlns="" xmlns:a16="http://schemas.microsoft.com/office/drawing/2014/main" id="{319B1D15-0BD5-4F6E-A265-BD1F2F3613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5FF764D4-AA29-4DF8-A501-E2B904E9CC31}"/>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3478856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14D526-F53C-446D-8D7C-8A73C2A6AB0F}"/>
              </a:ext>
            </a:extLst>
          </p:cNvPr>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a:extLst>
              <a:ext uri="{FF2B5EF4-FFF2-40B4-BE49-F238E27FC236}">
                <a16:creationId xmlns="" xmlns:a16="http://schemas.microsoft.com/office/drawing/2014/main" id="{7341CC3D-D32B-4629-85B8-E779A41050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a:extLst>
              <a:ext uri="{FF2B5EF4-FFF2-40B4-BE49-F238E27FC236}">
                <a16:creationId xmlns="" xmlns:a16="http://schemas.microsoft.com/office/drawing/2014/main" id="{A0517242-BF08-4A5E-ABD7-483896CAE9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a:extLst>
              <a:ext uri="{FF2B5EF4-FFF2-40B4-BE49-F238E27FC236}">
                <a16:creationId xmlns="" xmlns:a16="http://schemas.microsoft.com/office/drawing/2014/main" id="{30B2B8E4-DF23-4701-B28A-B9E5700B31BD}"/>
              </a:ext>
            </a:extLst>
          </p:cNvPr>
          <p:cNvSpPr>
            <a:spLocks noGrp="1"/>
          </p:cNvSpPr>
          <p:nvPr>
            <p:ph type="dt" sz="half" idx="10"/>
          </p:nvPr>
        </p:nvSpPr>
        <p:spPr/>
        <p:txBody>
          <a:bodyPr/>
          <a:lstStyle/>
          <a:p>
            <a:fld id="{3050ACFF-56C3-4453-9BAD-A02FE717F83E}" type="datetimeFigureOut">
              <a:rPr lang="en-US" smtClean="0"/>
              <a:t>4/15/2020</a:t>
            </a:fld>
            <a:endParaRPr lang="en-US" dirty="0"/>
          </a:p>
        </p:txBody>
      </p:sp>
      <p:sp>
        <p:nvSpPr>
          <p:cNvPr id="6" name="Footer Placeholder 5">
            <a:extLst>
              <a:ext uri="{FF2B5EF4-FFF2-40B4-BE49-F238E27FC236}">
                <a16:creationId xmlns="" xmlns:a16="http://schemas.microsoft.com/office/drawing/2014/main" id="{546DE909-4588-4CF5-B2FA-B763124334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 xmlns:a16="http://schemas.microsoft.com/office/drawing/2014/main" id="{69EA005E-65C2-4007-815C-52F23809FC2F}"/>
              </a:ext>
            </a:extLst>
          </p:cNvPr>
          <p:cNvSpPr>
            <a:spLocks noGrp="1"/>
          </p:cNvSpPr>
          <p:nvPr>
            <p:ph type="sldNum" sz="quarter" idx="12"/>
          </p:nvPr>
        </p:nvSpPr>
        <p:spPr/>
        <p:txBody>
          <a:bodyPr/>
          <a:lstStyle/>
          <a:p>
            <a:fld id="{5A4A7955-6230-48B4-BD8B-A7C460F75945}" type="slidenum">
              <a:rPr lang="en-US" smtClean="0"/>
              <a:t>‹#›</a:t>
            </a:fld>
            <a:endParaRPr lang="en-US" dirty="0"/>
          </a:p>
        </p:txBody>
      </p:sp>
    </p:spTree>
    <p:extLst>
      <p:ext uri="{BB962C8B-B14F-4D97-AF65-F5344CB8AC3E}">
        <p14:creationId xmlns:p14="http://schemas.microsoft.com/office/powerpoint/2010/main" val="1550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hingle">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8373118-F27D-412D-B19A-2DB8C8101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a:extLst>
              <a:ext uri="{FF2B5EF4-FFF2-40B4-BE49-F238E27FC236}">
                <a16:creationId xmlns="" xmlns:a16="http://schemas.microsoft.com/office/drawing/2014/main" id="{1B537CCC-B536-48B0-B893-63FFC2EBD3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CE552F-73E7-48CE-AAB3-E947C535D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0ACFF-56C3-4453-9BAD-A02FE717F83E}" type="datetimeFigureOut">
              <a:rPr lang="en-US" smtClean="0"/>
              <a:t>4/15/2020</a:t>
            </a:fld>
            <a:endParaRPr lang="en-US" dirty="0"/>
          </a:p>
        </p:txBody>
      </p:sp>
      <p:sp>
        <p:nvSpPr>
          <p:cNvPr id="5" name="Footer Placeholder 4">
            <a:extLst>
              <a:ext uri="{FF2B5EF4-FFF2-40B4-BE49-F238E27FC236}">
                <a16:creationId xmlns="" xmlns:a16="http://schemas.microsoft.com/office/drawing/2014/main" id="{46E40B4F-2015-4E9F-BCB3-E0BFA4AF9A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 xmlns:a16="http://schemas.microsoft.com/office/drawing/2014/main" id="{DB610C3C-BBD3-4864-98E4-5D7B08A62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7955-6230-48B4-BD8B-A7C460F75945}" type="slidenum">
              <a:rPr lang="en-US" smtClean="0"/>
              <a:t>‹#›</a:t>
            </a:fld>
            <a:endParaRPr lang="en-US" dirty="0"/>
          </a:p>
        </p:txBody>
      </p:sp>
    </p:spTree>
    <p:extLst>
      <p:ext uri="{BB962C8B-B14F-4D97-AF65-F5344CB8AC3E}">
        <p14:creationId xmlns:p14="http://schemas.microsoft.com/office/powerpoint/2010/main" val="24326809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5AE457D-0397-41A5-A1CF-4C80622841D7}"/>
              </a:ext>
              <a:ext uri="{C183D7F6-B498-43B3-948B-1728B52AA6E4}">
                <adec:decorative xmlns="" xmlns:adec="http://schemas.microsoft.com/office/drawing/2017/decorative" val="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292100" y="362320"/>
            <a:ext cx="11607800" cy="6133360"/>
          </a:xfrm>
          <a:prstGeom prst="rect">
            <a:avLst/>
          </a:prstGeom>
        </p:spPr>
      </p:pic>
      <p:sp>
        <p:nvSpPr>
          <p:cNvPr id="6" name="Rectangle 5">
            <a:extLst>
              <a:ext uri="{FF2B5EF4-FFF2-40B4-BE49-F238E27FC236}">
                <a16:creationId xmlns="" xmlns:a16="http://schemas.microsoft.com/office/drawing/2014/main" id="{3016AF48-2AA8-4B78-82AB-CE8B9E71F21F}"/>
              </a:ext>
              <a:ext uri="{C183D7F6-B498-43B3-948B-1728B52AA6E4}">
                <adec:decorative xmlns="" xmlns:adec="http://schemas.microsoft.com/office/drawing/2017/decorative" val="1"/>
              </a:ext>
            </a:extLst>
          </p:cNvPr>
          <p:cNvSpPr/>
          <p:nvPr/>
        </p:nvSpPr>
        <p:spPr>
          <a:xfrm>
            <a:off x="0" y="2492390"/>
            <a:ext cx="7023100" cy="34544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 xmlns:a16="http://schemas.microsoft.com/office/drawing/2014/main" id="{3DC4CCBA-12AD-4433-A381-A03661E3D927}"/>
              </a:ext>
            </a:extLst>
          </p:cNvPr>
          <p:cNvSpPr txBox="1"/>
          <p:nvPr/>
        </p:nvSpPr>
        <p:spPr>
          <a:xfrm>
            <a:off x="292100" y="3299232"/>
            <a:ext cx="6276069" cy="1723549"/>
          </a:xfrm>
          <a:prstGeom prst="rect">
            <a:avLst/>
          </a:prstGeom>
          <a:noFill/>
        </p:spPr>
        <p:txBody>
          <a:bodyPr wrap="square" lIns="0" tIns="0" rIns="0" bIns="0" rtlCol="0" anchor="ctr">
            <a:spAutoFit/>
          </a:bodyPr>
          <a:lstStyle/>
          <a:p>
            <a:r>
              <a:rPr lang="ka-GE" sz="2800" dirty="0">
                <a:solidFill>
                  <a:schemeClr val="bg1"/>
                </a:solidFill>
                <a:effectLst>
                  <a:outerShdw blurRad="38100" dist="38100" dir="2700000" algn="tl">
                    <a:srgbClr val="000000">
                      <a:alpha val="43137"/>
                    </a:srgbClr>
                  </a:outerShdw>
                </a:effectLst>
                <a:latin typeface="Sylfaen" panose="010A0502050306030303" pitchFamily="18" charset="0"/>
              </a:rPr>
              <a:t>220 კვ ძაბვის ქ/ს „გლდანი 220“-სა და ქ/ს „ქსანი 500“-ს შორის არსებული ეგხ „არაგვი“-ს </a:t>
            </a:r>
            <a:r>
              <a:rPr lang="ka-GE" sz="2800" dirty="0" err="1" smtClean="0">
                <a:solidFill>
                  <a:schemeClr val="bg1"/>
                </a:solidFill>
                <a:effectLst>
                  <a:outerShdw blurRad="38100" dist="38100" dir="2700000" algn="tl">
                    <a:srgbClr val="000000">
                      <a:alpha val="43137"/>
                    </a:srgbClr>
                  </a:outerShdw>
                </a:effectLst>
                <a:latin typeface="Sylfaen" panose="010A0502050306030303" pitchFamily="18" charset="0"/>
              </a:rPr>
              <a:t>გაორჯაჭვიანების</a:t>
            </a:r>
            <a:r>
              <a:rPr lang="ka-GE" sz="2800" dirty="0" smtClean="0">
                <a:solidFill>
                  <a:schemeClr val="bg1"/>
                </a:solidFill>
                <a:effectLst>
                  <a:outerShdw blurRad="38100" dist="38100" dir="2700000" algn="tl">
                    <a:srgbClr val="000000">
                      <a:alpha val="43137"/>
                    </a:srgbClr>
                  </a:outerShdw>
                </a:effectLst>
                <a:latin typeface="Sylfaen" panose="010A0502050306030303" pitchFamily="18" charset="0"/>
              </a:rPr>
              <a:t> </a:t>
            </a:r>
            <a:r>
              <a:rPr lang="ka-GE" sz="2800" dirty="0">
                <a:solidFill>
                  <a:schemeClr val="bg1"/>
                </a:solidFill>
                <a:effectLst>
                  <a:outerShdw blurRad="38100" dist="38100" dir="2700000" algn="tl">
                    <a:srgbClr val="000000">
                      <a:alpha val="43137"/>
                    </a:srgbClr>
                  </a:outerShdw>
                </a:effectLst>
                <a:latin typeface="Sylfaen" panose="010A0502050306030303" pitchFamily="18" charset="0"/>
              </a:rPr>
              <a:t>და ექსპლუატაციის </a:t>
            </a:r>
            <a:r>
              <a:rPr lang="ka-GE" sz="2800" dirty="0" smtClean="0">
                <a:solidFill>
                  <a:schemeClr val="bg1"/>
                </a:solidFill>
                <a:effectLst>
                  <a:outerShdw blurRad="38100" dist="38100" dir="2700000" algn="tl">
                    <a:srgbClr val="000000">
                      <a:alpha val="43137"/>
                    </a:srgbClr>
                  </a:outerShdw>
                </a:effectLst>
                <a:latin typeface="Sylfaen" panose="010A0502050306030303" pitchFamily="18" charset="0"/>
              </a:rPr>
              <a:t>პროექტი</a:t>
            </a:r>
            <a:endParaRPr lang="en-US" sz="3200"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
        <p:nvSpPr>
          <p:cNvPr id="9" name="TextBox 8">
            <a:extLst>
              <a:ext uri="{FF2B5EF4-FFF2-40B4-BE49-F238E27FC236}">
                <a16:creationId xmlns="" xmlns:a16="http://schemas.microsoft.com/office/drawing/2014/main" id="{7EAEBA89-B616-43ED-A91E-61105E1C9DD6}"/>
              </a:ext>
            </a:extLst>
          </p:cNvPr>
          <p:cNvSpPr txBox="1"/>
          <p:nvPr/>
        </p:nvSpPr>
        <p:spPr>
          <a:xfrm>
            <a:off x="292100" y="5409603"/>
            <a:ext cx="6276069" cy="307777"/>
          </a:xfrm>
          <a:prstGeom prst="rect">
            <a:avLst/>
          </a:prstGeom>
          <a:noFill/>
        </p:spPr>
        <p:txBody>
          <a:bodyPr wrap="square" lIns="0" tIns="0" rIns="0" bIns="0" rtlCol="0">
            <a:spAutoFit/>
          </a:bodyPr>
          <a:lstStyle/>
          <a:p>
            <a:r>
              <a:rPr lang="ka-GE" sz="2000" dirty="0" smtClean="0">
                <a:solidFill>
                  <a:schemeClr val="bg1"/>
                </a:solidFill>
                <a:latin typeface="Sylfaen" panose="010A0502050306030303" pitchFamily="18" charset="0"/>
              </a:rPr>
              <a:t>სკოპინგის ანგარიშის საჯარო განხილვა</a:t>
            </a:r>
            <a:endParaRPr lang="en-US" sz="2000" dirty="0">
              <a:solidFill>
                <a:schemeClr val="bg1"/>
              </a:solidFill>
              <a:latin typeface="Sylfaen" panose="010A0502050306030303" pitchFamily="18" charset="0"/>
            </a:endParaRPr>
          </a:p>
        </p:txBody>
      </p:sp>
      <p:sp>
        <p:nvSpPr>
          <p:cNvPr id="2" name="Title 1" hidden="1">
            <a:extLst>
              <a:ext uri="{FF2B5EF4-FFF2-40B4-BE49-F238E27FC236}">
                <a16:creationId xmlns="" xmlns:a16="http://schemas.microsoft.com/office/drawing/2014/main" id="{BAC4DC87-4412-47EA-869B-E290F40E52AD}"/>
              </a:ext>
            </a:extLst>
          </p:cNvPr>
          <p:cNvSpPr>
            <a:spLocks noGrp="1"/>
          </p:cNvSpPr>
          <p:nvPr>
            <p:ph type="title" idx="4294967295"/>
          </p:nvPr>
        </p:nvSpPr>
        <p:spPr>
          <a:xfrm>
            <a:off x="0" y="365125"/>
            <a:ext cx="10515600" cy="1325563"/>
          </a:xfrm>
        </p:spPr>
        <p:txBody>
          <a:bodyPr/>
          <a:lstStyle/>
          <a:p>
            <a:r>
              <a:rPr lang="en-US" dirty="0"/>
              <a:t>Balanced scorecard slide 1</a:t>
            </a:r>
          </a:p>
        </p:txBody>
      </p:sp>
      <p:sp>
        <p:nvSpPr>
          <p:cNvPr id="10" name="TextBox 9">
            <a:extLst>
              <a:ext uri="{FF2B5EF4-FFF2-40B4-BE49-F238E27FC236}">
                <a16:creationId xmlns="" xmlns:a16="http://schemas.microsoft.com/office/drawing/2014/main" id="{7EAEBA89-B616-43ED-A91E-61105E1C9DD6}"/>
              </a:ext>
            </a:extLst>
          </p:cNvPr>
          <p:cNvSpPr txBox="1"/>
          <p:nvPr/>
        </p:nvSpPr>
        <p:spPr>
          <a:xfrm>
            <a:off x="292100" y="2735585"/>
            <a:ext cx="6276069" cy="246221"/>
          </a:xfrm>
          <a:prstGeom prst="rect">
            <a:avLst/>
          </a:prstGeom>
          <a:noFill/>
        </p:spPr>
        <p:txBody>
          <a:bodyPr wrap="square" lIns="0" tIns="0" rIns="0" bIns="0" rtlCol="0">
            <a:spAutoFit/>
          </a:bodyPr>
          <a:lstStyle/>
          <a:p>
            <a:r>
              <a:rPr lang="ka-GE" sz="1600" dirty="0" smtClean="0">
                <a:solidFill>
                  <a:schemeClr val="bg1"/>
                </a:solidFill>
                <a:latin typeface="Sylfaen" panose="010A0502050306030303" pitchFamily="18" charset="0"/>
              </a:rPr>
              <a:t>სს </a:t>
            </a:r>
            <a:r>
              <a:rPr lang="ka-GE" sz="1600" dirty="0">
                <a:solidFill>
                  <a:schemeClr val="bg1"/>
                </a:solidFill>
                <a:latin typeface="Sylfaen" panose="010A0502050306030303" pitchFamily="18" charset="0"/>
              </a:rPr>
              <a:t>„საქართველოს სახელმწიფო ელექტროსისტემა</a:t>
            </a:r>
            <a:r>
              <a:rPr lang="ka-GE" sz="1600" dirty="0" smtClean="0">
                <a:solidFill>
                  <a:schemeClr val="bg1"/>
                </a:solidFill>
                <a:latin typeface="Sylfaen" panose="010A0502050306030303" pitchFamily="18" charset="0"/>
              </a:rPr>
              <a:t>“</a:t>
            </a:r>
            <a:endParaRPr lang="en-US" sz="1600" dirty="0">
              <a:solidFill>
                <a:schemeClr val="bg1"/>
              </a:solidFill>
              <a:latin typeface="Sylfaen" panose="010A0502050306030303"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419" y="715596"/>
            <a:ext cx="1268466" cy="1155114"/>
          </a:xfrm>
          <a:prstGeom prst="rect">
            <a:avLst/>
          </a:prstGeom>
        </p:spPr>
      </p:pic>
    </p:spTree>
    <p:extLst>
      <p:ext uri="{BB962C8B-B14F-4D97-AF65-F5344CB8AC3E}">
        <p14:creationId xmlns:p14="http://schemas.microsoft.com/office/powerpoint/2010/main" val="36236490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solidFill>
            <a:srgbClr val="E3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10</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ალტერნატიული ვარიანტები</a:t>
            </a:r>
            <a:endParaRPr lang="en-US" sz="28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0425" y="914803"/>
            <a:ext cx="9106593" cy="4700847"/>
          </a:xfrm>
          <a:prstGeom prst="rect">
            <a:avLst/>
          </a:prstGeom>
        </p:spPr>
      </p:pic>
      <p:sp>
        <p:nvSpPr>
          <p:cNvPr id="9" name="Rectangle 8"/>
          <p:cNvSpPr/>
          <p:nvPr/>
        </p:nvSpPr>
        <p:spPr>
          <a:xfrm>
            <a:off x="292100" y="3760872"/>
            <a:ext cx="4471152" cy="2554545"/>
          </a:xfrm>
          <a:prstGeom prst="rect">
            <a:avLst/>
          </a:prstGeom>
          <a:solidFill>
            <a:schemeClr val="bg1"/>
          </a:solidFill>
        </p:spPr>
        <p:txBody>
          <a:bodyPr wrap="square">
            <a:spAutoFit/>
          </a:bodyPr>
          <a:lstStyle/>
          <a:p>
            <a:pPr algn="just">
              <a:spcBef>
                <a:spcPts val="600"/>
              </a:spcBef>
              <a:spcAft>
                <a:spcPts val="600"/>
              </a:spcAft>
            </a:pPr>
            <a:r>
              <a:rPr lang="ka-GE" sz="1400" dirty="0">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Times New Roman" panose="02020603050405020304" pitchFamily="18" charset="0"/>
              </a:rPr>
              <a:t>1-ლი ალტერნატიული ვარიანტი </a:t>
            </a:r>
            <a:r>
              <a:rPr lang="ka-GE" sz="1400" dirty="0">
                <a:latin typeface="Sylfaen" panose="010A0502050306030303" pitchFamily="18" charset="0"/>
                <a:ea typeface="Calibri" panose="020F0502020204030204" pitchFamily="34" charset="0"/>
                <a:cs typeface="Times New Roman" panose="02020603050405020304" pitchFamily="18" charset="0"/>
              </a:rPr>
              <a:t>- არსებული ეგხ-ეს უცვლელად დატოვება და ახლი დამატებითი </a:t>
            </a:r>
            <a:r>
              <a:rPr lang="ka-GE" sz="1400" dirty="0" smtClean="0">
                <a:latin typeface="Sylfaen" panose="010A0502050306030303" pitchFamily="18" charset="0"/>
                <a:ea typeface="Calibri" panose="020F0502020204030204" pitchFamily="34" charset="0"/>
                <a:cs typeface="Times New Roman" panose="02020603050405020304" pitchFamily="18" charset="0"/>
              </a:rPr>
              <a:t>ხაზი</a:t>
            </a:r>
            <a:r>
              <a:rPr lang="ka-GE" sz="1400" dirty="0">
                <a:latin typeface="Sylfaen" panose="010A0502050306030303" pitchFamily="18" charset="0"/>
                <a:ea typeface="Calibri" panose="020F0502020204030204" pitchFamily="34" charset="0"/>
                <a:cs typeface="Times New Roman" panose="02020603050405020304" pitchFamily="18" charset="0"/>
              </a:rPr>
              <a:t>ს</a:t>
            </a:r>
            <a:r>
              <a:rPr lang="ka-GE" sz="1400" dirty="0" smtClean="0">
                <a:latin typeface="Sylfaen" panose="010A0502050306030303" pitchFamily="18" charset="0"/>
                <a:ea typeface="Calibri" panose="020F0502020204030204" pitchFamily="34" charset="0"/>
                <a:cs typeface="Times New Roman" panose="02020603050405020304" pitchFamily="18" charset="0"/>
              </a:rPr>
              <a:t> </a:t>
            </a:r>
            <a:r>
              <a:rPr lang="ka-GE" sz="1400" dirty="0">
                <a:latin typeface="Sylfaen" panose="010A0502050306030303" pitchFamily="18" charset="0"/>
                <a:ea typeface="Calibri" panose="020F0502020204030204" pitchFamily="34" charset="0"/>
                <a:cs typeface="Times New Roman" panose="02020603050405020304" pitchFamily="18" charset="0"/>
              </a:rPr>
              <a:t>მოწყობა ქ/ს „გლდანი 220“-სა და ქ/ს „ქსანი 500“-ს შორის ახალი ეგხ-ეს მოწყობა;</a:t>
            </a:r>
          </a:p>
          <a:p>
            <a:pPr algn="just">
              <a:spcBef>
                <a:spcPts val="600"/>
              </a:spcBef>
              <a:spcAft>
                <a:spcPts val="600"/>
              </a:spcAft>
            </a:pPr>
            <a:r>
              <a:rPr lang="ka-GE" sz="1400" dirty="0">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Times New Roman" panose="02020603050405020304" pitchFamily="18" charset="0"/>
              </a:rPr>
              <a:t>მე-2 ალტერნატიული ვარიანტი </a:t>
            </a:r>
            <a:r>
              <a:rPr lang="ka-GE" sz="1400" dirty="0">
                <a:latin typeface="Sylfaen" panose="010A0502050306030303" pitchFamily="18" charset="0"/>
                <a:ea typeface="Calibri" panose="020F0502020204030204" pitchFamily="34" charset="0"/>
                <a:cs typeface="Times New Roman" panose="02020603050405020304" pitchFamily="18" charset="0"/>
              </a:rPr>
              <a:t>- არსებული ეგხ-ეს მარშრუტის უცვლელად </a:t>
            </a:r>
            <a:r>
              <a:rPr lang="ka-GE" sz="1400" dirty="0" smtClean="0">
                <a:latin typeface="Sylfaen" panose="010A0502050306030303" pitchFamily="18" charset="0"/>
                <a:ea typeface="Calibri" panose="020F0502020204030204" pitchFamily="34" charset="0"/>
                <a:cs typeface="Times New Roman" panose="02020603050405020304" pitchFamily="18" charset="0"/>
              </a:rPr>
              <a:t>დატოვება და გაორჯაჭვიანება;</a:t>
            </a:r>
            <a:endParaRPr lang="ka-GE" sz="1400" dirty="0">
              <a:latin typeface="Sylfaen" panose="010A0502050306030303"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ka-GE" sz="1400" dirty="0">
                <a:effectLst>
                  <a:outerShdw blurRad="38100" dist="38100" dir="2700000" algn="tl">
                    <a:srgbClr val="000000">
                      <a:alpha val="43137"/>
                    </a:srgbClr>
                  </a:outerShdw>
                </a:effectLst>
                <a:latin typeface="Sylfaen" panose="010A0502050306030303" pitchFamily="18" charset="0"/>
                <a:ea typeface="Calibri" panose="020F0502020204030204" pitchFamily="34" charset="0"/>
                <a:cs typeface="Times New Roman" panose="02020603050405020304" pitchFamily="18" charset="0"/>
              </a:rPr>
              <a:t>მე-3 ალტერნატიული ვარიანტი </a:t>
            </a:r>
            <a:r>
              <a:rPr lang="ka-GE" sz="1400" dirty="0">
                <a:latin typeface="Sylfaen" panose="010A0502050306030303" pitchFamily="18" charset="0"/>
                <a:ea typeface="Calibri" panose="020F0502020204030204" pitchFamily="34" charset="0"/>
                <a:cs typeface="Times New Roman" panose="02020603050405020304" pitchFamily="18" charset="0"/>
              </a:rPr>
              <a:t>- ეგხ-ეს საწყისი </a:t>
            </a:r>
            <a:r>
              <a:rPr lang="ka-GE" sz="1400" dirty="0" smtClean="0">
                <a:latin typeface="Sylfaen" panose="010A0502050306030303" pitchFamily="18" charset="0"/>
                <a:ea typeface="Calibri" panose="020F0502020204030204" pitchFamily="34" charset="0"/>
                <a:cs typeface="Times New Roman" panose="02020603050405020304" pitchFamily="18" charset="0"/>
              </a:rPr>
              <a:t>მონაკვეთზე დერეფნის შეცვლა დაახლოებით </a:t>
            </a:r>
            <a:r>
              <a:rPr lang="ka-GE" sz="1400" dirty="0">
                <a:latin typeface="Sylfaen" panose="010A0502050306030303" pitchFamily="18" charset="0"/>
                <a:ea typeface="Calibri" panose="020F0502020204030204" pitchFamily="34" charset="0"/>
                <a:cs typeface="Times New Roman" panose="02020603050405020304" pitchFamily="18" charset="0"/>
              </a:rPr>
              <a:t>10 კმ </a:t>
            </a:r>
            <a:r>
              <a:rPr lang="ka-GE" sz="1400" dirty="0" smtClean="0">
                <a:latin typeface="Sylfaen" panose="010A0502050306030303" pitchFamily="18" charset="0"/>
                <a:ea typeface="Calibri" panose="020F0502020204030204" pitchFamily="34" charset="0"/>
                <a:cs typeface="Times New Roman" panose="02020603050405020304" pitchFamily="18" charset="0"/>
              </a:rPr>
              <a:t>მანძილზე.</a:t>
            </a:r>
            <a:endParaRPr lang="ka-GE" sz="1400" dirty="0">
              <a:effectLst/>
              <a:latin typeface="Sylfaen" panose="010A0502050306030303" pitchFamily="18" charset="0"/>
              <a:ea typeface="Calibri" panose="020F0502020204030204" pitchFamily="34" charset="0"/>
              <a:cs typeface="Times New Roman" panose="02020603050405020304" pitchFamily="18" charset="0"/>
            </a:endParaRPr>
          </a:p>
        </p:txBody>
      </p:sp>
      <p:sp>
        <p:nvSpPr>
          <p:cNvPr id="11" name="Rectangle 10"/>
          <p:cNvSpPr/>
          <p:nvPr/>
        </p:nvSpPr>
        <p:spPr>
          <a:xfrm>
            <a:off x="254352" y="174103"/>
            <a:ext cx="2753543" cy="1815882"/>
          </a:xfrm>
          <a:prstGeom prst="rect">
            <a:avLst/>
          </a:prstGeom>
          <a:solidFill>
            <a:srgbClr val="E31737"/>
          </a:solidFill>
          <a:scene3d>
            <a:camera prst="orthographicFront"/>
            <a:lightRig rig="threePt" dir="t"/>
          </a:scene3d>
          <a:sp3d>
            <a:bevelT/>
          </a:sp3d>
        </p:spPr>
        <p:txBody>
          <a:bodyPr wrap="square">
            <a:spAutoFit/>
          </a:bodyPr>
          <a:lstStyle/>
          <a:p>
            <a:pPr algn="ctr"/>
            <a:r>
              <a:rPr lang="ka-GE" sz="1600" dirty="0">
                <a:solidFill>
                  <a:schemeClr val="bg1"/>
                </a:solidFill>
                <a:latin typeface="Sylfaen" panose="010A0502050306030303" pitchFamily="18" charset="0"/>
                <a:ea typeface="Calibri" panose="020F0502020204030204" pitchFamily="34" charset="0"/>
                <a:cs typeface="Times New Roman" panose="02020603050405020304" pitchFamily="18" charset="0"/>
              </a:rPr>
              <a:t>ბუნებრივი და სოციალური ფაქტორების </a:t>
            </a:r>
            <a:r>
              <a:rPr lang="ka-GE" sz="1600"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გათვალისწინებით, მე-3 </a:t>
            </a:r>
            <a:r>
              <a:rPr lang="ka-GE" sz="1600" dirty="0">
                <a:solidFill>
                  <a:schemeClr val="bg1"/>
                </a:solidFill>
                <a:latin typeface="Sylfaen" panose="010A0502050306030303" pitchFamily="18" charset="0"/>
                <a:ea typeface="Calibri" panose="020F0502020204030204" pitchFamily="34" charset="0"/>
                <a:cs typeface="Times New Roman" panose="02020603050405020304" pitchFamily="18" charset="0"/>
              </a:rPr>
              <a:t>ალტერნატიული </a:t>
            </a:r>
            <a:r>
              <a:rPr lang="ka-GE" sz="1600"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მარშრუტი </a:t>
            </a:r>
            <a:r>
              <a:rPr lang="ka-GE" sz="1600" dirty="0">
                <a:solidFill>
                  <a:schemeClr val="bg1"/>
                </a:solidFill>
                <a:latin typeface="Sylfaen" panose="010A0502050306030303" pitchFamily="18" charset="0"/>
                <a:ea typeface="Calibri" panose="020F0502020204030204" pitchFamily="34" charset="0"/>
                <a:cs typeface="Times New Roman" panose="02020603050405020304" pitchFamily="18" charset="0"/>
              </a:rPr>
              <a:t>შერჩეულია</a:t>
            </a:r>
            <a:r>
              <a:rPr lang="ka-GE" sz="1600" dirty="0" smtClean="0">
                <a:solidFill>
                  <a:schemeClr val="bg1"/>
                </a:solidFill>
                <a:latin typeface="Sylfaen" panose="010A0502050306030303" pitchFamily="18" charset="0"/>
                <a:ea typeface="Calibri" panose="020F0502020204030204" pitchFamily="34" charset="0"/>
                <a:cs typeface="Times New Roman" panose="02020603050405020304" pitchFamily="18" charset="0"/>
              </a:rPr>
              <a:t>, როგორც საუკეთესო ვარიანტი</a:t>
            </a:r>
            <a:endParaRPr lang="ka-GE" sz="1600" dirty="0">
              <a:solidFill>
                <a:schemeClr val="bg1"/>
              </a:solidFill>
            </a:endParaRPr>
          </a:p>
        </p:txBody>
      </p:sp>
    </p:spTree>
    <p:extLst>
      <p:ext uri="{BB962C8B-B14F-4D97-AF65-F5344CB8AC3E}">
        <p14:creationId xmlns:p14="http://schemas.microsoft.com/office/powerpoint/2010/main" val="986560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solidFill>
            <a:srgbClr val="E3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11</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გარემოზე ზემოქმედების შეფასება</a:t>
            </a:r>
            <a:endParaRPr lang="en-US" sz="28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5" name="Rectangle 4"/>
          <p:cNvSpPr/>
          <p:nvPr/>
        </p:nvSpPr>
        <p:spPr>
          <a:xfrm>
            <a:off x="584200" y="1034538"/>
            <a:ext cx="10443191" cy="5816977"/>
          </a:xfrm>
          <a:prstGeom prst="rect">
            <a:avLst/>
          </a:prstGeom>
        </p:spPr>
        <p:txBody>
          <a:bodyPr wrap="square">
            <a:spAutoFit/>
          </a:bodyPr>
          <a:lstStyle/>
          <a:p>
            <a:pPr marL="742950" lvl="1" indent="-285750" algn="just">
              <a:spcBef>
                <a:spcPts val="300"/>
              </a:spcBef>
              <a:spcAft>
                <a:spcPts val="300"/>
              </a:spcAft>
              <a:buClr>
                <a:srgbClr val="E31737"/>
              </a:buClr>
              <a:buFont typeface="Wingdings" panose="05000000000000000000" pitchFamily="2" charset="2"/>
              <a:buChar char="§"/>
            </a:pPr>
            <a:r>
              <a:rPr lang="ka-GE" sz="1600" dirty="0">
                <a:latin typeface="Sylfaen" panose="010A0502050306030303" pitchFamily="18" charset="0"/>
              </a:rPr>
              <a:t>დაგეგმილი საქმიანობით ბუნებრივ </a:t>
            </a:r>
            <a:r>
              <a:rPr lang="ka-GE" sz="1600" dirty="0" smtClean="0">
                <a:latin typeface="Sylfaen" panose="010A0502050306030303" pitchFamily="18" charset="0"/>
              </a:rPr>
              <a:t>და </a:t>
            </a:r>
            <a:r>
              <a:rPr lang="ka-GE" sz="1600" dirty="0">
                <a:latin typeface="Sylfaen" panose="010A0502050306030303" pitchFamily="18" charset="0"/>
              </a:rPr>
              <a:t>სოციალურ გარემოზე მოსალოდნელი ცვლილებების  შესაფასებლად, საჭიროა შეგროვდეს და გაანალიზდეს ინფორმაცია პროექტის სავარაუდო ზეგავლენის არეალის ფარგლებში. </a:t>
            </a:r>
            <a:endParaRPr lang="ka-GE" sz="1600" dirty="0" smtClean="0">
              <a:latin typeface="Sylfaen" panose="010A0502050306030303" pitchFamily="18" charset="0"/>
            </a:endParaRPr>
          </a:p>
          <a:p>
            <a:pPr marL="742950" lvl="1" indent="-285750" algn="just">
              <a:spcBef>
                <a:spcPts val="300"/>
              </a:spcBef>
              <a:spcAft>
                <a:spcPts val="300"/>
              </a:spcAft>
              <a:buClr>
                <a:srgbClr val="E31737"/>
              </a:buClr>
              <a:buFont typeface="Wingdings" panose="05000000000000000000" pitchFamily="2" charset="2"/>
              <a:buChar char="§"/>
            </a:pPr>
            <a:r>
              <a:rPr lang="ka-GE" sz="1600" dirty="0" smtClean="0">
                <a:latin typeface="Sylfaen" panose="010A0502050306030303" pitchFamily="18" charset="0"/>
              </a:rPr>
              <a:t>მოპოვებული </a:t>
            </a:r>
            <a:r>
              <a:rPr lang="ka-GE" sz="1600" dirty="0">
                <a:latin typeface="Sylfaen" panose="010A0502050306030303" pitchFamily="18" charset="0"/>
              </a:rPr>
              <a:t>ინფორმაციის საფუძველზე განისაზღვრება გარემოში მოსალოდნელი ცვლილებების სიდიდე, გამოვლინდება ამ ზემოქმედების მიმღები ობიექტები - </a:t>
            </a:r>
            <a:r>
              <a:rPr lang="ka-GE" sz="1600" dirty="0" smtClean="0">
                <a:latin typeface="Sylfaen" panose="010A0502050306030303" pitchFamily="18" charset="0"/>
              </a:rPr>
              <a:t>რეცეპტორები, </a:t>
            </a:r>
            <a:r>
              <a:rPr lang="ka-GE" sz="1600" dirty="0">
                <a:latin typeface="Sylfaen" panose="010A0502050306030303" pitchFamily="18" charset="0"/>
              </a:rPr>
              <a:t>და შეფასდება მათი მგრძნობელობა, რაც აუცილებელია ზემოქმედების მნიშვნელოვნების განსაზღვრისთვის. ზემოქმედების მნიშვნელოვნების განსაზღვრის შემდეგ </a:t>
            </a:r>
            <a:r>
              <a:rPr lang="ka-GE" sz="1600" dirty="0" smtClean="0">
                <a:latin typeface="Sylfaen" panose="010A0502050306030303" pitchFamily="18" charset="0"/>
              </a:rPr>
              <a:t>დადგინდება </a:t>
            </a:r>
            <a:r>
              <a:rPr lang="ka-GE" sz="1600" dirty="0">
                <a:latin typeface="Sylfaen" panose="010A0502050306030303" pitchFamily="18" charset="0"/>
              </a:rPr>
              <a:t>რამდენად მისაღებია იგი, საქმიანობის ალტერნატიული, ნაკლები უარყოფითი ეფექტის მქონე ვარიანტები, შემარბილებელი ზომების საჭიროება და თავად შემარბილებელი ზომები</a:t>
            </a:r>
            <a:r>
              <a:rPr lang="ka-GE" sz="1600" dirty="0" smtClean="0">
                <a:latin typeface="Sylfaen" panose="010A0502050306030303" pitchFamily="18" charset="0"/>
              </a:rPr>
              <a:t>.</a:t>
            </a:r>
          </a:p>
          <a:p>
            <a:pPr marL="742950" lvl="1" indent="-285750" algn="just">
              <a:spcBef>
                <a:spcPts val="300"/>
              </a:spcBef>
              <a:spcAft>
                <a:spcPts val="300"/>
              </a:spcAft>
              <a:buClr>
                <a:srgbClr val="E31737"/>
              </a:buClr>
              <a:buFont typeface="Wingdings" panose="05000000000000000000" pitchFamily="2" charset="2"/>
              <a:buChar char="§"/>
            </a:pPr>
            <a:r>
              <a:rPr lang="ka-GE" sz="1600" dirty="0">
                <a:latin typeface="Sylfaen" panose="010A0502050306030303" pitchFamily="18" charset="0"/>
              </a:rPr>
              <a:t>ეგხ-ეს მოწყობა და ექსპლუატაციის პროექტის გარემოზე ზემოქმედების შეფასებისას გამოყენებული </a:t>
            </a:r>
            <a:r>
              <a:rPr lang="ka-GE" sz="1600" dirty="0" smtClean="0">
                <a:latin typeface="Sylfaen" panose="010A0502050306030303" pitchFamily="18" charset="0"/>
              </a:rPr>
              <a:t>იქნება </a:t>
            </a:r>
            <a:r>
              <a:rPr lang="ka-GE" sz="1600" dirty="0">
                <a:latin typeface="Sylfaen" panose="010A0502050306030303" pitchFamily="18" charset="0"/>
              </a:rPr>
              <a:t>შემდეგი სქემა</a:t>
            </a:r>
            <a:r>
              <a:rPr lang="ka-GE" sz="1600" dirty="0" smtClean="0">
                <a:latin typeface="Sylfaen" panose="010A0502050306030303" pitchFamily="18" charset="0"/>
              </a:rPr>
              <a:t>:</a:t>
            </a:r>
          </a:p>
          <a:p>
            <a:pPr marL="1200150" lvl="2" indent="-285750" algn="just">
              <a:spcBef>
                <a:spcPts val="300"/>
              </a:spcBef>
              <a:spcAft>
                <a:spcPts val="300"/>
              </a:spcAft>
              <a:buClr>
                <a:srgbClr val="E31737"/>
              </a:buClr>
              <a:buFont typeface="Courier New" panose="02070309020205020404" pitchFamily="49" charset="0"/>
              <a:buChar char="o"/>
            </a:pPr>
            <a:r>
              <a:rPr lang="ka-GE" sz="1600" dirty="0">
                <a:latin typeface="Sylfaen" panose="010A0502050306030303" pitchFamily="18" charset="0"/>
              </a:rPr>
              <a:t>საფეხური I: ზემოქმედების ძირითადი ტიპებისა და კვლევის ფორმატის </a:t>
            </a:r>
            <a:r>
              <a:rPr lang="ka-GE" sz="1600" dirty="0" smtClean="0">
                <a:latin typeface="Sylfaen" panose="010A0502050306030303" pitchFamily="18" charset="0"/>
              </a:rPr>
              <a:t>განსაზღვრა;</a:t>
            </a:r>
          </a:p>
          <a:p>
            <a:pPr marL="1200150" lvl="2" indent="-285750" algn="just">
              <a:spcBef>
                <a:spcPts val="300"/>
              </a:spcBef>
              <a:spcAft>
                <a:spcPts val="300"/>
              </a:spcAft>
              <a:buClr>
                <a:srgbClr val="E31737"/>
              </a:buClr>
              <a:buFont typeface="Courier New" panose="02070309020205020404" pitchFamily="49" charset="0"/>
              <a:buChar char="o"/>
            </a:pPr>
            <a:r>
              <a:rPr lang="ka-GE" sz="1600" dirty="0">
                <a:latin typeface="Sylfaen" panose="010A0502050306030303" pitchFamily="18" charset="0"/>
              </a:rPr>
              <a:t>საფეხური </a:t>
            </a:r>
            <a:r>
              <a:rPr lang="ka-GE" sz="1600" dirty="0" err="1">
                <a:latin typeface="Sylfaen" panose="010A0502050306030303" pitchFamily="18" charset="0"/>
              </a:rPr>
              <a:t>II</a:t>
            </a:r>
            <a:r>
              <a:rPr lang="ka-GE" sz="1600" dirty="0">
                <a:latin typeface="Sylfaen" panose="010A0502050306030303" pitchFamily="18" charset="0"/>
              </a:rPr>
              <a:t>: გარემოს ფონური მდგომარეობის შესწავლა - არსებული ინფორმაციის მოძიება და </a:t>
            </a:r>
            <a:r>
              <a:rPr lang="ka-GE" sz="1600" dirty="0" smtClean="0">
                <a:latin typeface="Sylfaen" panose="010A0502050306030303" pitchFamily="18" charset="0"/>
              </a:rPr>
              <a:t>ანალიზი;</a:t>
            </a:r>
            <a:endParaRPr lang="ka-GE" sz="1600" dirty="0">
              <a:latin typeface="Sylfaen" panose="010A0502050306030303" pitchFamily="18" charset="0"/>
            </a:endParaRPr>
          </a:p>
          <a:p>
            <a:pPr marL="1200150" lvl="2" indent="-285750" algn="just">
              <a:spcBef>
                <a:spcPts val="300"/>
              </a:spcBef>
              <a:spcAft>
                <a:spcPts val="300"/>
              </a:spcAft>
              <a:buClr>
                <a:srgbClr val="E31737"/>
              </a:buClr>
              <a:buFont typeface="Courier New" panose="02070309020205020404" pitchFamily="49" charset="0"/>
              <a:buChar char="o"/>
            </a:pPr>
            <a:r>
              <a:rPr lang="ka-GE" sz="1600" dirty="0">
                <a:latin typeface="Sylfaen" panose="010A0502050306030303" pitchFamily="18" charset="0"/>
              </a:rPr>
              <a:t>საფეხური </a:t>
            </a:r>
            <a:r>
              <a:rPr lang="ka-GE" sz="1600" dirty="0" err="1">
                <a:latin typeface="Sylfaen" panose="010A0502050306030303" pitchFamily="18" charset="0"/>
              </a:rPr>
              <a:t>III</a:t>
            </a:r>
            <a:r>
              <a:rPr lang="ka-GE" sz="1600" dirty="0">
                <a:latin typeface="Sylfaen" panose="010A0502050306030303" pitchFamily="18" charset="0"/>
              </a:rPr>
              <a:t>: ზემოქმედების დახასიათება და </a:t>
            </a:r>
            <a:r>
              <a:rPr lang="ka-GE" sz="1600" dirty="0" smtClean="0">
                <a:latin typeface="Sylfaen" panose="010A0502050306030303" pitchFamily="18" charset="0"/>
              </a:rPr>
              <a:t>შეფასება;</a:t>
            </a:r>
          </a:p>
          <a:p>
            <a:pPr marL="1200150" lvl="2" indent="-285750" algn="just">
              <a:spcBef>
                <a:spcPts val="300"/>
              </a:spcBef>
              <a:spcAft>
                <a:spcPts val="300"/>
              </a:spcAft>
              <a:buClr>
                <a:srgbClr val="E31737"/>
              </a:buClr>
              <a:buFont typeface="Courier New" panose="02070309020205020404" pitchFamily="49" charset="0"/>
              <a:buChar char="o"/>
            </a:pPr>
            <a:r>
              <a:rPr lang="ka-GE" sz="1600" dirty="0">
                <a:latin typeface="Sylfaen" panose="010A0502050306030303" pitchFamily="18" charset="0"/>
              </a:rPr>
              <a:t>საფეხური </a:t>
            </a:r>
            <a:r>
              <a:rPr lang="ka-GE" sz="1600" dirty="0" err="1">
                <a:latin typeface="Sylfaen" panose="010A0502050306030303" pitchFamily="18" charset="0"/>
              </a:rPr>
              <a:t>IV</a:t>
            </a:r>
            <a:r>
              <a:rPr lang="ka-GE" sz="1600" dirty="0">
                <a:latin typeface="Sylfaen" panose="010A0502050306030303" pitchFamily="18" charset="0"/>
              </a:rPr>
              <a:t>: შემარბილებელი ზომების </a:t>
            </a:r>
            <a:r>
              <a:rPr lang="ka-GE" sz="1600" dirty="0" smtClean="0">
                <a:latin typeface="Sylfaen" panose="010A0502050306030303" pitchFamily="18" charset="0"/>
              </a:rPr>
              <a:t>განსაზღვრა;</a:t>
            </a:r>
          </a:p>
          <a:p>
            <a:pPr marL="1200150" lvl="2" indent="-285750" algn="just">
              <a:spcBef>
                <a:spcPts val="300"/>
              </a:spcBef>
              <a:spcAft>
                <a:spcPts val="300"/>
              </a:spcAft>
              <a:buClr>
                <a:srgbClr val="E31737"/>
              </a:buClr>
              <a:buFont typeface="Courier New" panose="02070309020205020404" pitchFamily="49" charset="0"/>
              <a:buChar char="o"/>
            </a:pPr>
            <a:r>
              <a:rPr lang="ka-GE" sz="1600" dirty="0">
                <a:latin typeface="Sylfaen" panose="010A0502050306030303" pitchFamily="18" charset="0"/>
              </a:rPr>
              <a:t>საფეხური V: ნარჩენი ზემოქმედების </a:t>
            </a:r>
            <a:r>
              <a:rPr lang="ka-GE" sz="1600" dirty="0" smtClean="0">
                <a:latin typeface="Sylfaen" panose="010A0502050306030303" pitchFamily="18" charset="0"/>
              </a:rPr>
              <a:t>შეფასება;</a:t>
            </a:r>
          </a:p>
          <a:p>
            <a:pPr marL="1200150" lvl="2" indent="-285750" algn="just">
              <a:spcBef>
                <a:spcPts val="300"/>
              </a:spcBef>
              <a:spcAft>
                <a:spcPts val="300"/>
              </a:spcAft>
              <a:buClr>
                <a:srgbClr val="E31737"/>
              </a:buClr>
              <a:buFont typeface="Courier New" panose="02070309020205020404" pitchFamily="49" charset="0"/>
              <a:buChar char="o"/>
            </a:pPr>
            <a:r>
              <a:rPr lang="ka-GE" sz="1600" dirty="0">
                <a:latin typeface="Sylfaen" panose="010A0502050306030303" pitchFamily="18" charset="0"/>
              </a:rPr>
              <a:t>საფეხური </a:t>
            </a:r>
            <a:r>
              <a:rPr lang="ka-GE" sz="1600" dirty="0" err="1">
                <a:latin typeface="Sylfaen" panose="010A0502050306030303" pitchFamily="18" charset="0"/>
              </a:rPr>
              <a:t>VI</a:t>
            </a:r>
            <a:r>
              <a:rPr lang="ka-GE" sz="1600" dirty="0">
                <a:latin typeface="Sylfaen" panose="010A0502050306030303" pitchFamily="18" charset="0"/>
              </a:rPr>
              <a:t>: მონიტორინგის და მენეჯმენტის სტრატეგიების </a:t>
            </a:r>
            <a:r>
              <a:rPr lang="ka-GE" sz="1600" dirty="0" smtClean="0">
                <a:latin typeface="Sylfaen" panose="010A0502050306030303" pitchFamily="18" charset="0"/>
              </a:rPr>
              <a:t>დამუშავება.</a:t>
            </a:r>
            <a:endParaRPr lang="ka-GE" sz="1600" dirty="0">
              <a:latin typeface="Sylfaen" panose="010A0502050306030303" pitchFamily="18" charset="0"/>
            </a:endParaRPr>
          </a:p>
          <a:p>
            <a:pPr marL="742950" lvl="1" indent="-285750" algn="just">
              <a:spcBef>
                <a:spcPts val="300"/>
              </a:spcBef>
              <a:spcAft>
                <a:spcPts val="300"/>
              </a:spcAft>
              <a:buClr>
                <a:srgbClr val="E31737"/>
              </a:buClr>
              <a:buFont typeface="Wingdings" panose="05000000000000000000" pitchFamily="2" charset="2"/>
              <a:buChar char="§"/>
            </a:pPr>
            <a:endParaRPr lang="ka-GE" sz="1600" dirty="0" smtClean="0">
              <a:latin typeface="Sylfaen" panose="010A0502050306030303" pitchFamily="18" charset="0"/>
            </a:endParaRPr>
          </a:p>
          <a:p>
            <a:pPr marL="742950" lvl="1" indent="-285750" algn="just">
              <a:spcBef>
                <a:spcPts val="300"/>
              </a:spcBef>
              <a:spcAft>
                <a:spcPts val="300"/>
              </a:spcAft>
              <a:buClr>
                <a:srgbClr val="E31737"/>
              </a:buClr>
              <a:buFont typeface="Wingdings" panose="05000000000000000000" pitchFamily="2" charset="2"/>
              <a:buChar char="§"/>
            </a:pPr>
            <a:endParaRPr lang="ka-GE" sz="1600" dirty="0">
              <a:latin typeface="Sylfaen" panose="010A0502050306030303" pitchFamily="18" charset="0"/>
            </a:endParaRPr>
          </a:p>
        </p:txBody>
      </p:sp>
    </p:spTree>
    <p:extLst>
      <p:ext uri="{BB962C8B-B14F-4D97-AF65-F5344CB8AC3E}">
        <p14:creationId xmlns:p14="http://schemas.microsoft.com/office/powerpoint/2010/main" val="7861722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12</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21" name="TextBox 20">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გარემოზე ზემოქმედების შეფასება</a:t>
            </a:r>
            <a:endParaRPr lang="en-US" sz="2800" dirty="0">
              <a:effectLst>
                <a:outerShdw blurRad="38100" dist="38100" dir="2700000" algn="tl">
                  <a:srgbClr val="000000">
                    <a:alpha val="43137"/>
                  </a:srgbClr>
                </a:outerShdw>
              </a:effectLst>
              <a:latin typeface="Sylfaen" panose="010A0502050306030303" pitchFamily="18" charset="0"/>
            </a:endParaRPr>
          </a:p>
        </p:txBody>
      </p:sp>
      <p:sp>
        <p:nvSpPr>
          <p:cNvPr id="22" name="Rectangle 21"/>
          <p:cNvSpPr/>
          <p:nvPr/>
        </p:nvSpPr>
        <p:spPr>
          <a:xfrm>
            <a:off x="1269241" y="1371959"/>
            <a:ext cx="9075761" cy="3939540"/>
          </a:xfrm>
          <a:prstGeom prst="rect">
            <a:avLst/>
          </a:prstGeom>
          <a:noFill/>
          <a:ln>
            <a:noFill/>
          </a:ln>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marL="342900" indent="-342900" algn="just">
              <a:spcBef>
                <a:spcPts val="600"/>
              </a:spcBef>
              <a:spcAft>
                <a:spcPts val="600"/>
              </a:spcAft>
              <a:buClr>
                <a:srgbClr val="E31737"/>
              </a:buClr>
              <a:buFont typeface="Wingdings" panose="05000000000000000000" pitchFamily="2" charset="2"/>
              <a:buChar char="§"/>
            </a:pPr>
            <a:r>
              <a:rPr lang="ka-GE" sz="2000" dirty="0">
                <a:solidFill>
                  <a:schemeClr val="tx1"/>
                </a:solidFill>
                <a:latin typeface="Sylfaen" panose="010A0502050306030303" pitchFamily="18" charset="0"/>
              </a:rPr>
              <a:t>გზშ-ს ანგარიშის მომზადების პროცესში განხორციელდება საპროექტო ტერიტორიის დეტალური შესწავლა. ამასთანავე, გათვალისწინებული და გაანალიზებული იქნება პროექტირების შემდგომ ეტაპებზე დაზუსტებული ცალკეული საკითხები, მათ შორის, </a:t>
            </a:r>
            <a:r>
              <a:rPr lang="ka-GE" sz="2000" dirty="0" smtClean="0">
                <a:solidFill>
                  <a:schemeClr val="tx1"/>
                </a:solidFill>
                <a:latin typeface="Sylfaen" panose="010A0502050306030303" pitchFamily="18" charset="0"/>
              </a:rPr>
              <a:t>ნაგებობების, </a:t>
            </a:r>
            <a:r>
              <a:rPr lang="ka-GE" sz="2000" dirty="0">
                <a:solidFill>
                  <a:schemeClr val="tx1"/>
                </a:solidFill>
                <a:latin typeface="Sylfaen" panose="010A0502050306030303" pitchFamily="18" charset="0"/>
              </a:rPr>
              <a:t>ანძების რაოდენობა, მათი განთავსების ადგილების </a:t>
            </a:r>
            <a:r>
              <a:rPr lang="ka-GE" sz="2000" dirty="0" smtClean="0">
                <a:solidFill>
                  <a:schemeClr val="tx1"/>
                </a:solidFill>
                <a:latin typeface="Sylfaen" panose="010A0502050306030303" pitchFamily="18" charset="0"/>
              </a:rPr>
              <a:t>ცვლილება </a:t>
            </a:r>
            <a:r>
              <a:rPr lang="ka-GE" sz="2000" dirty="0">
                <a:solidFill>
                  <a:schemeClr val="tx1"/>
                </a:solidFill>
                <a:latin typeface="Sylfaen" panose="010A0502050306030303" pitchFamily="18" charset="0"/>
              </a:rPr>
              <a:t>და სხვა პარამეტრები. </a:t>
            </a:r>
          </a:p>
          <a:p>
            <a:pPr marL="342900" indent="-342900" algn="just">
              <a:spcBef>
                <a:spcPts val="600"/>
              </a:spcBef>
              <a:spcAft>
                <a:spcPts val="600"/>
              </a:spcAft>
              <a:buClr>
                <a:srgbClr val="E31737"/>
              </a:buClr>
              <a:buFont typeface="Wingdings" panose="05000000000000000000" pitchFamily="2" charset="2"/>
              <a:buChar char="§"/>
            </a:pPr>
            <a:r>
              <a:rPr lang="ka-GE" sz="2000" dirty="0">
                <a:solidFill>
                  <a:schemeClr val="tx1"/>
                </a:solidFill>
                <a:latin typeface="Sylfaen" panose="010A0502050306030303" pitchFamily="18" charset="0"/>
              </a:rPr>
              <a:t>დეტალური კვლევების პროცესში ჩართული იქნება სხვადასხვა მიმართულების სპეციალისტები, მათ შორის ეკოლოგი, გეოლოგი,  ბოტანიკოსი, ზოოლოგი, ორნითოლოგი, სოციოლოგი და სხვ. გზშ-ს ანგარიშში წარმოდგენილი ინფორმაცია შესაბამისობაში იქნება საქართველოს კანონის „გარემოსდაცვითი შეფასების კოდექსი“-ს მე-10 მუხლის მოთხოვნებთან.</a:t>
            </a:r>
            <a:endParaRPr lang="en-US" sz="2000" dirty="0">
              <a:solidFill>
                <a:schemeClr val="tx1"/>
              </a:solidFill>
              <a:latin typeface="Sylfaen" panose="010A0502050306030303" pitchFamily="18" charset="0"/>
            </a:endParaRPr>
          </a:p>
        </p:txBody>
      </p:sp>
    </p:spTree>
    <p:extLst>
      <p:ext uri="{BB962C8B-B14F-4D97-AF65-F5344CB8AC3E}">
        <p14:creationId xmlns:p14="http://schemas.microsoft.com/office/powerpoint/2010/main" val="298145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solidFill>
            <a:srgbClr val="E3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13</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გარემოზე ზემოქმედების შეფასება</a:t>
            </a:r>
            <a:endParaRPr lang="en-US" sz="28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5" name="Rectangle 4"/>
          <p:cNvSpPr/>
          <p:nvPr/>
        </p:nvSpPr>
        <p:spPr>
          <a:xfrm>
            <a:off x="774129" y="1054899"/>
            <a:ext cx="10697191" cy="5301451"/>
          </a:xfrm>
          <a:prstGeom prst="rect">
            <a:avLst/>
          </a:prstGeom>
        </p:spPr>
        <p:txBody>
          <a:bodyPr wrap="square">
            <a:spAutoFit/>
          </a:bodyPr>
          <a:lstStyle/>
          <a:p>
            <a:pPr algn="just"/>
            <a:r>
              <a:rPr lang="ka-GE" sz="1600" dirty="0">
                <a:latin typeface="Sylfaen" panose="010A0502050306030303" pitchFamily="18" charset="0"/>
              </a:rPr>
              <a:t>საქმიანობის განხორციელებისას მოსალოდნელია და გზშ-ს პროცესში დეტალურად შესწავლილი იქნება შემდეგი სახის ზემოქმედებები:</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ატმოსფერულ ჰაერში მავნე ნივთიერებების ემისიები და ხმაურის გავრცელება;</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ელექტრომაგნიტური ველების გავრცელება;</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ზემოქმედება გეოლოგიურ გარემოზე და საშიში-გეოდინამიკური პროცესების რისკები;</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ზემოქმედება ნიადაგის ნაყოფიერ ფენაზე, დაბინძურების რისკები; </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ზემოქმედება ზედაპირული და მიწისქვეშა წყლის გარემოზე;</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ზემოქმედება ბიოლოგიურ გარემოზე, მათ შორის მცენარეულ საფარზე, ცხოველთა სახეობებზე და მათ საბინადრო ადგილებზე. პროექტის სპეციფიკიდან გამომდინარე, აღსანიშნავია ფრინველებზე ზემოქმედება;</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ზემოქმედება საქართველოს კანონმდებლობით და საერთაშორისო კონვენციებით დაცული ტერიტორიებზე;</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ვიზუალურ-ლანდშაფტური ზემოქმედება;</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ნარჩენების წარმოქმნის და მართვის შედეგად მოსალოდნელი ზემოქმედება;</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ზემოქმედება ადამიანის ჯანმრთელობასა და უსაფრთხოებაზე;</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ზემოქმედება ადგილობრივი მოსახლეობის ცხოვრების პირობებზე, მათ შორის განსახლების და რესურსების შეზღუდვის რისკები; </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ზემოქმედება სატრანსპორტო ნაკადებზე;</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ისტორიულ-კულტურულ და არქეოლოგიურ ძეგლებზე ზემოქმედების რისკები;</a:t>
            </a:r>
          </a:p>
          <a:p>
            <a:pPr marL="742950" lvl="1" indent="-285750" algn="just">
              <a:buClr>
                <a:srgbClr val="E31737"/>
              </a:buClr>
              <a:buFont typeface="Wingdings" panose="05000000000000000000" pitchFamily="2" charset="2"/>
              <a:buChar char="§"/>
            </a:pPr>
            <a:r>
              <a:rPr lang="ka-GE" sz="1600" dirty="0">
                <a:latin typeface="Sylfaen" panose="010A0502050306030303" pitchFamily="18" charset="0"/>
              </a:rPr>
              <a:t>კუმულაციური ზემოქმედება</a:t>
            </a:r>
            <a:r>
              <a:rPr lang="ka-GE" sz="1600" dirty="0" smtClean="0">
                <a:latin typeface="Sylfaen" panose="010A0502050306030303" pitchFamily="18" charset="0"/>
              </a:rPr>
              <a:t>.</a:t>
            </a:r>
          </a:p>
          <a:p>
            <a:pPr marL="742950" lvl="1" indent="-285750" algn="just">
              <a:spcBef>
                <a:spcPts val="300"/>
              </a:spcBef>
              <a:spcAft>
                <a:spcPts val="300"/>
              </a:spcAft>
              <a:buClr>
                <a:srgbClr val="E31737"/>
              </a:buClr>
              <a:buFont typeface="Wingdings" panose="05000000000000000000" pitchFamily="2" charset="2"/>
              <a:buChar char="§"/>
            </a:pPr>
            <a:endParaRPr lang="ka-GE" sz="1600" dirty="0">
              <a:latin typeface="Sylfaen" panose="010A0502050306030303" pitchFamily="18" charset="0"/>
            </a:endParaRPr>
          </a:p>
        </p:txBody>
      </p:sp>
    </p:spTree>
    <p:extLst>
      <p:ext uri="{BB962C8B-B14F-4D97-AF65-F5344CB8AC3E}">
        <p14:creationId xmlns:p14="http://schemas.microsoft.com/office/powerpoint/2010/main" val="40928628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solidFill>
            <a:srgbClr val="E3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14</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გარემოზე ზემოქმედების შეფასება</a:t>
            </a:r>
            <a:endParaRPr lang="en-US" sz="28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pic>
        <p:nvPicPr>
          <p:cNvPr id="19" name="Picture 18" descr="D:\Nika\Desktop\egx aragvi\dac te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6827" y="934451"/>
            <a:ext cx="7508240" cy="5310505"/>
          </a:xfrm>
          <a:prstGeom prst="rect">
            <a:avLst/>
          </a:prstGeom>
          <a:noFill/>
          <a:ln>
            <a:noFill/>
          </a:ln>
        </p:spPr>
      </p:pic>
      <p:sp>
        <p:nvSpPr>
          <p:cNvPr id="20" name="Left Arrow 19"/>
          <p:cNvSpPr/>
          <p:nvPr/>
        </p:nvSpPr>
        <p:spPr>
          <a:xfrm>
            <a:off x="8079474" y="1985263"/>
            <a:ext cx="4112525" cy="1513343"/>
          </a:xfrm>
          <a:prstGeom prst="leftArrow">
            <a:avLst>
              <a:gd name="adj1" fmla="val 50000"/>
              <a:gd name="adj2" fmla="val 509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a:effectLst>
                  <a:outerShdw blurRad="38100" dist="38100" dir="2700000" algn="tl">
                    <a:srgbClr val="000000">
                      <a:alpha val="43137"/>
                    </a:srgbClr>
                  </a:outerShdw>
                </a:effectLst>
                <a:latin typeface="Sylfaen" panose="010A0502050306030303" pitchFamily="18" charset="0"/>
              </a:rPr>
              <a:t>საპროექტო ეგხ-ეს </a:t>
            </a:r>
            <a:r>
              <a:rPr lang="ka-GE" dirty="0" smtClean="0">
                <a:effectLst>
                  <a:outerShdw blurRad="38100" dist="38100" dir="2700000" algn="tl">
                    <a:srgbClr val="000000">
                      <a:alpha val="43137"/>
                    </a:srgbClr>
                  </a:outerShdw>
                </a:effectLst>
                <a:latin typeface="Sylfaen" panose="010A0502050306030303" pitchFamily="18" charset="0"/>
              </a:rPr>
              <a:t>დაცული ტერიტორიების მიმართებაში</a:t>
            </a:r>
            <a:endParaRPr lang="ka-GE" dirty="0">
              <a:effectLst>
                <a:outerShdw blurRad="38100" dist="38100" dir="2700000" algn="tl">
                  <a:srgbClr val="000000">
                    <a:alpha val="43137"/>
                  </a:srgbClr>
                </a:outerShdw>
              </a:effectLst>
              <a:latin typeface="Sylfaen" panose="010A0502050306030303" pitchFamily="18" charset="0"/>
            </a:endParaRPr>
          </a:p>
        </p:txBody>
      </p:sp>
    </p:spTree>
    <p:extLst>
      <p:ext uri="{BB962C8B-B14F-4D97-AF65-F5344CB8AC3E}">
        <p14:creationId xmlns:p14="http://schemas.microsoft.com/office/powerpoint/2010/main" val="3962116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a:xfrm>
            <a:off x="8610600" y="6346691"/>
            <a:ext cx="2743200" cy="365125"/>
          </a:xfrm>
        </p:spPr>
        <p:txBody>
          <a:bodyPr/>
          <a:lstStyle/>
          <a:p>
            <a:fld id="{5A4A7955-6230-48B4-BD8B-A7C460F75945}" type="slidenum">
              <a:rPr lang="en-US" smtClean="0"/>
              <a:t>15</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9" name="Right Arrow 8"/>
          <p:cNvSpPr/>
          <p:nvPr/>
        </p:nvSpPr>
        <p:spPr>
          <a:xfrm>
            <a:off x="0" y="614714"/>
            <a:ext cx="4247946" cy="2858904"/>
          </a:xfrm>
          <a:prstGeom prst="rightArrow">
            <a:avLst>
              <a:gd name="adj1" fmla="val 50000"/>
              <a:gd name="adj2" fmla="val 3275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0"/>
              </a:spcBef>
              <a:defRPr/>
            </a:pPr>
            <a:r>
              <a:rPr lang="ka-GE" noProof="1" smtClean="0">
                <a:effectLst>
                  <a:outerShdw blurRad="38100" dist="38100" dir="2700000" algn="tl">
                    <a:srgbClr val="000000">
                      <a:alpha val="43137"/>
                    </a:srgbClr>
                  </a:outerShdw>
                </a:effectLst>
                <a:latin typeface="Sylfaen" pitchFamily="18" charset="0"/>
              </a:rPr>
              <a:t>მშენებლობის ფაზაზე შემარბილებელი ღონისძიებების გატარება საჭიროა შემდეგი </a:t>
            </a:r>
            <a:r>
              <a:rPr lang="ka-GE" noProof="1" smtClean="0">
                <a:effectLst>
                  <a:outerShdw blurRad="38100" dist="38100" dir="2700000" algn="tl">
                    <a:srgbClr val="000000">
                      <a:alpha val="43137"/>
                    </a:srgbClr>
                  </a:outerShdw>
                </a:effectLst>
                <a:latin typeface="Sylfaen" pitchFamily="18" charset="0"/>
              </a:rPr>
              <a:t>ფაქტორების მიმართებაში</a:t>
            </a:r>
            <a:endParaRPr lang="ka-GE" noProof="1">
              <a:effectLst>
                <a:outerShdw blurRad="38100" dist="38100" dir="2700000" algn="tl">
                  <a:srgbClr val="000000">
                    <a:alpha val="43137"/>
                  </a:srgbClr>
                </a:outerShdw>
              </a:effectLst>
              <a:latin typeface="Sylfaen"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560969893"/>
              </p:ext>
            </p:extLst>
          </p:nvPr>
        </p:nvGraphicFramePr>
        <p:xfrm>
          <a:off x="4249867" y="971312"/>
          <a:ext cx="6342394" cy="4056115"/>
        </p:xfrm>
        <a:graphic>
          <a:graphicData uri="http://schemas.openxmlformats.org/drawingml/2006/table">
            <a:tbl>
              <a:tblPr>
                <a:tableStyleId>{5C22544A-7EE6-4342-B048-85BDC9FD1C3A}</a:tableStyleId>
              </a:tblPr>
              <a:tblGrid>
                <a:gridCol w="6342394"/>
              </a:tblGrid>
              <a:tr h="410707">
                <a:tc>
                  <a:txBody>
                    <a:bodyPr/>
                    <a:lstStyle/>
                    <a:p>
                      <a:pPr algn="l">
                        <a:lnSpc>
                          <a:spcPct val="115000"/>
                        </a:lnSpc>
                        <a:spcBef>
                          <a:spcPts val="600"/>
                        </a:spcBef>
                        <a:spcAft>
                          <a:spcPts val="0"/>
                        </a:spcAft>
                      </a:pPr>
                      <a:r>
                        <a:rPr lang="ka-GE" sz="1600" b="1" u="none" dirty="0" smtClean="0">
                          <a:solidFill>
                            <a:schemeClr val="tx1"/>
                          </a:solidFill>
                          <a:effectLst/>
                          <a:latin typeface="Sylfaen" panose="010A0502050306030303" pitchFamily="18" charset="0"/>
                        </a:rPr>
                        <a:t>ზემოქმედების </a:t>
                      </a:r>
                      <a:r>
                        <a:rPr lang="ka-GE" sz="1600" b="1" u="none" dirty="0">
                          <a:solidFill>
                            <a:schemeClr val="tx1"/>
                          </a:solidFill>
                          <a:effectLst/>
                          <a:latin typeface="Sylfaen" panose="010A0502050306030303" pitchFamily="18" charset="0"/>
                        </a:rPr>
                        <a:t>აღწერა</a:t>
                      </a:r>
                      <a:endParaRPr lang="en-US" sz="1600" b="1"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mpd="sng">
                      <a:no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ემისიები ატმოსფერული ჰაერის ხარისხზე, ხმაურის გავრცელება</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საშიში გეოდინამიკური პროცესების განვითარება</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ნიადაგის/გრუნტის სტაბილურობის დარღვევა და ნაყოფიერი ფენის განადგურება, დაბინძურება</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ზედაპირული წყლების დაბინძურების რისკები</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ზემოქმედება გრუნტის წყლებზე</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ზემოქმედება ფლორისტულ გარემოზე</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ზემოქმედება ცხოველთა სახეობებზე (მათ შორის ფრინველებზე) და მათ საბინადრო ადგილებზე</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ვიზუალურ- ლანდშაფტური ცვლილება</a:t>
                      </a:r>
                      <a:r>
                        <a:rPr lang="ka-GE" sz="1600" b="0" u="none" dirty="0">
                          <a:solidFill>
                            <a:schemeClr val="tx1"/>
                          </a:solidFill>
                          <a:effectLst/>
                          <a:latin typeface="Sylfaen" panose="010A0502050306030303" pitchFamily="18" charset="0"/>
                        </a:rPr>
                        <a:t> </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b="0" u="none" dirty="0">
                          <a:solidFill>
                            <a:schemeClr val="tx1"/>
                          </a:solidFill>
                          <a:effectLst/>
                          <a:latin typeface="Sylfaen" panose="010A0502050306030303" pitchFamily="18" charset="0"/>
                        </a:rPr>
                        <a:t>ნარჩენებით გარემოს დაბინძურების </a:t>
                      </a:r>
                      <a:r>
                        <a:rPr lang="ka-GE" sz="1600" b="0" u="none" dirty="0" smtClean="0">
                          <a:solidFill>
                            <a:schemeClr val="tx1"/>
                          </a:solidFill>
                          <a:effectLst/>
                          <a:latin typeface="Sylfaen" panose="010A0502050306030303" pitchFamily="18" charset="0"/>
                        </a:rPr>
                        <a:t>რისკები</a:t>
                      </a:r>
                      <a:endParaRPr lang="en-US" sz="1600" b="0" u="none" dirty="0">
                        <a:solidFill>
                          <a:schemeClr val="tx1"/>
                        </a:solidFill>
                        <a:effectLst/>
                        <a:latin typeface="Sylfaen" panose="010A0502050306030303" pitchFamily="18" charset="0"/>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ზემოქმედება სატრანსპორტო ნაკადებზე</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600" kern="1200" dirty="0" smtClean="0">
                          <a:solidFill>
                            <a:schemeClr val="dk1"/>
                          </a:solidFill>
                          <a:effectLst/>
                          <a:latin typeface="Sylfaen" panose="010A0502050306030303" pitchFamily="18" charset="0"/>
                          <a:ea typeface="+mn-ea"/>
                          <a:cs typeface="+mn-cs"/>
                        </a:rPr>
                        <a:t>ზემოქმედება ისტორიულ-კულტურულ ძეგლებზე</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TextBox 20">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გარემოზე ზემოქმედების შეფასება</a:t>
            </a:r>
            <a:endParaRPr lang="en-US" sz="2800" dirty="0">
              <a:effectLst>
                <a:outerShdw blurRad="38100" dist="38100" dir="2700000" algn="tl">
                  <a:srgbClr val="000000">
                    <a:alpha val="43137"/>
                  </a:srgbClr>
                </a:outerShdw>
              </a:effectLst>
              <a:latin typeface="Sylfaen" panose="010A0502050306030303" pitchFamily="18" charset="0"/>
            </a:endParaRPr>
          </a:p>
        </p:txBody>
      </p:sp>
      <p:sp>
        <p:nvSpPr>
          <p:cNvPr id="5" name="Rectangle 4"/>
          <p:cNvSpPr/>
          <p:nvPr/>
        </p:nvSpPr>
        <p:spPr>
          <a:xfrm>
            <a:off x="5968620" y="5242753"/>
            <a:ext cx="6096000" cy="1754326"/>
          </a:xfrm>
          <a:prstGeom prst="rect">
            <a:avLst/>
          </a:prstGeom>
          <a:solidFill>
            <a:srgbClr val="E3173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spcBef>
                <a:spcPts val="600"/>
              </a:spcBef>
              <a:spcAft>
                <a:spcPts val="600"/>
              </a:spcAft>
            </a:pPr>
            <a:r>
              <a:rPr lang="ka-GE" dirty="0" smtClean="0">
                <a:solidFill>
                  <a:schemeClr val="bg1"/>
                </a:solidFill>
                <a:latin typeface="Sylfaen" panose="010A0502050306030303" pitchFamily="18" charset="0"/>
              </a:rPr>
              <a:t>ბუნებრივ </a:t>
            </a:r>
            <a:r>
              <a:rPr lang="ka-GE" dirty="0">
                <a:solidFill>
                  <a:schemeClr val="bg1"/>
                </a:solidFill>
                <a:latin typeface="Sylfaen" panose="010A0502050306030303" pitchFamily="18" charset="0"/>
              </a:rPr>
              <a:t>და სოციალურ გარემოზე შესაძლო ზემოქმედების შერბილების ღონისძიებების დეტალური პროგრამის დამუშავება მოხდება შეფასების შემდგომ ეტაპზე (გზშ-ის ანგარიშის მომზადება), როდესაც ცნობილი გახდება პროექტის </a:t>
            </a:r>
            <a:r>
              <a:rPr lang="ka-GE" dirty="0" smtClean="0">
                <a:solidFill>
                  <a:schemeClr val="bg1"/>
                </a:solidFill>
                <a:latin typeface="Sylfaen" panose="010A0502050306030303" pitchFamily="18" charset="0"/>
              </a:rPr>
              <a:t>კონკრეტული ტექნიკური </a:t>
            </a:r>
            <a:r>
              <a:rPr lang="ka-GE" dirty="0">
                <a:solidFill>
                  <a:schemeClr val="bg1"/>
                </a:solidFill>
                <a:latin typeface="Sylfaen" panose="010A0502050306030303" pitchFamily="18" charset="0"/>
              </a:rPr>
              <a:t>დეტალები.</a:t>
            </a:r>
          </a:p>
        </p:txBody>
      </p:sp>
    </p:spTree>
    <p:extLst>
      <p:ext uri="{BB962C8B-B14F-4D97-AF65-F5344CB8AC3E}">
        <p14:creationId xmlns:p14="http://schemas.microsoft.com/office/powerpoint/2010/main" val="3585227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16</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9" name="Right Arrow 8"/>
          <p:cNvSpPr/>
          <p:nvPr/>
        </p:nvSpPr>
        <p:spPr>
          <a:xfrm>
            <a:off x="-20424" y="755986"/>
            <a:ext cx="4074901" cy="2858904"/>
          </a:xfrm>
          <a:prstGeom prst="rightArrow">
            <a:avLst>
              <a:gd name="adj1" fmla="val 50000"/>
              <a:gd name="adj2" fmla="val 3275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spcBef>
                <a:spcPct val="0"/>
              </a:spcBef>
              <a:defRPr/>
            </a:pPr>
            <a:r>
              <a:rPr lang="ka-GE" noProof="1" smtClean="0">
                <a:effectLst>
                  <a:outerShdw blurRad="38100" dist="38100" dir="2700000" algn="tl">
                    <a:srgbClr val="000000">
                      <a:alpha val="43137"/>
                    </a:srgbClr>
                  </a:outerShdw>
                </a:effectLst>
                <a:latin typeface="Sylfaen" pitchFamily="18" charset="0"/>
              </a:rPr>
              <a:t>ექსპლუატაციის ფაზაზე შემარბილებელი ღონისძიებების გატარება საჭიროა შემდეგი </a:t>
            </a:r>
            <a:r>
              <a:rPr lang="ka-GE" noProof="1" smtClean="0">
                <a:effectLst>
                  <a:outerShdw blurRad="38100" dist="38100" dir="2700000" algn="tl">
                    <a:srgbClr val="000000">
                      <a:alpha val="43137"/>
                    </a:srgbClr>
                  </a:outerShdw>
                </a:effectLst>
                <a:latin typeface="Sylfaen" pitchFamily="18" charset="0"/>
              </a:rPr>
              <a:t>ფაქტორების </a:t>
            </a:r>
            <a:r>
              <a:rPr lang="ka-GE" noProof="1" smtClean="0">
                <a:effectLst>
                  <a:outerShdw blurRad="38100" dist="38100" dir="2700000" algn="tl">
                    <a:srgbClr val="000000">
                      <a:alpha val="43137"/>
                    </a:srgbClr>
                  </a:outerShdw>
                </a:effectLst>
                <a:latin typeface="Sylfaen" pitchFamily="18" charset="0"/>
              </a:rPr>
              <a:t>მიმართებაში</a:t>
            </a:r>
            <a:endParaRPr lang="ka-GE" noProof="1">
              <a:effectLst>
                <a:outerShdw blurRad="38100" dist="38100" dir="2700000" algn="tl">
                  <a:srgbClr val="000000">
                    <a:alpha val="43137"/>
                  </a:srgbClr>
                </a:outerShdw>
              </a:effectLst>
              <a:latin typeface="Sylfaen"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3011828784"/>
              </p:ext>
            </p:extLst>
          </p:nvPr>
        </p:nvGraphicFramePr>
        <p:xfrm>
          <a:off x="4068126" y="1524866"/>
          <a:ext cx="7015544" cy="1315963"/>
        </p:xfrm>
        <a:graphic>
          <a:graphicData uri="http://schemas.openxmlformats.org/drawingml/2006/table">
            <a:tbl>
              <a:tblPr>
                <a:tableStyleId>{5C22544A-7EE6-4342-B048-85BDC9FD1C3A}</a:tableStyleId>
              </a:tblPr>
              <a:tblGrid>
                <a:gridCol w="7015544"/>
              </a:tblGrid>
              <a:tr h="410707">
                <a:tc>
                  <a:txBody>
                    <a:bodyPr/>
                    <a:lstStyle/>
                    <a:p>
                      <a:pPr algn="l">
                        <a:lnSpc>
                          <a:spcPct val="115000"/>
                        </a:lnSpc>
                        <a:spcBef>
                          <a:spcPts val="600"/>
                        </a:spcBef>
                        <a:spcAft>
                          <a:spcPts val="0"/>
                        </a:spcAft>
                      </a:pPr>
                      <a:r>
                        <a:rPr lang="ka-GE" sz="1600" b="1" u="none" dirty="0" smtClean="0">
                          <a:solidFill>
                            <a:schemeClr val="tx1"/>
                          </a:solidFill>
                          <a:effectLst/>
                          <a:latin typeface="Sylfaen" panose="010A0502050306030303" pitchFamily="18" charset="0"/>
                        </a:rPr>
                        <a:t>ზემოქმედების აღწერა</a:t>
                      </a:r>
                      <a:endParaRPr lang="en-US" sz="1600" b="1"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mpd="sng">
                      <a:noFill/>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800" kern="1200" dirty="0" smtClean="0">
                          <a:solidFill>
                            <a:schemeClr val="dk1"/>
                          </a:solidFill>
                          <a:effectLst/>
                          <a:latin typeface="+mn-lt"/>
                          <a:ea typeface="+mn-ea"/>
                          <a:cs typeface="+mn-cs"/>
                        </a:rPr>
                        <a:t>ზემოქმედება ფლორისტულ გარემოზე</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r>
                        <a:rPr lang="ka-GE" sz="1800" kern="1200" dirty="0" smtClean="0">
                          <a:solidFill>
                            <a:schemeClr val="dk1"/>
                          </a:solidFill>
                          <a:effectLst/>
                          <a:latin typeface="+mn-lt"/>
                          <a:ea typeface="+mn-ea"/>
                          <a:cs typeface="+mn-cs"/>
                        </a:rPr>
                        <a:t>ფრინველებზე პირდაპირი ზემოქმედება</a:t>
                      </a:r>
                      <a:endParaRPr lang="ka-GE" sz="1800" kern="1200" dirty="0">
                        <a:solidFill>
                          <a:schemeClr val="dk1"/>
                        </a:solidFill>
                        <a:effectLst/>
                        <a:latin typeface="+mn-lt"/>
                        <a:ea typeface="+mn-ea"/>
                        <a:cs typeface="+mn-cs"/>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r>
              <a:tr h="267501">
                <a:tc>
                  <a:txBody>
                    <a:bodyPr/>
                    <a:lstStyle/>
                    <a:p>
                      <a:pPr algn="l">
                        <a:lnSpc>
                          <a:spcPct val="115000"/>
                        </a:lnSpc>
                        <a:spcBef>
                          <a:spcPts val="600"/>
                        </a:spcBef>
                        <a:spcAft>
                          <a:spcPts val="0"/>
                        </a:spcAft>
                      </a:pPr>
                      <a:r>
                        <a:rPr lang="ka-GE" sz="1800" kern="1200" dirty="0" smtClean="0">
                          <a:solidFill>
                            <a:schemeClr val="dk1"/>
                          </a:solidFill>
                          <a:effectLst/>
                          <a:latin typeface="+mn-lt"/>
                          <a:ea typeface="+mn-ea"/>
                          <a:cs typeface="+mn-cs"/>
                        </a:rPr>
                        <a:t>ჯანმრთელობასა და უსაფრთხოებასთან დაკავშირებული რისკები</a:t>
                      </a:r>
                      <a:endParaRPr lang="en-US" sz="1600" b="0" u="none" dirty="0">
                        <a:solidFill>
                          <a:schemeClr val="tx1"/>
                        </a:solidFill>
                        <a:effectLst/>
                        <a:latin typeface="Sylfaen" panose="010A0502050306030303" pitchFamily="18" charset="0"/>
                        <a:ea typeface="Calibri"/>
                        <a:cs typeface="Times New Roman"/>
                      </a:endParaRPr>
                    </a:p>
                  </a:txBody>
                  <a:tcPr marL="36782" marR="36782" marT="0" marB="0" anchor="ctr">
                    <a:lnL w="12700" cmpd="sng">
                      <a:noFill/>
                    </a:lnL>
                    <a:lnR w="12700" cmpd="sng">
                      <a:noFill/>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TextBox 20">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გარემოზე ზემოქმედების შეფასება</a:t>
            </a:r>
            <a:endParaRPr lang="en-US" sz="2800" dirty="0">
              <a:effectLst>
                <a:outerShdw blurRad="38100" dist="38100" dir="2700000" algn="tl">
                  <a:srgbClr val="000000">
                    <a:alpha val="43137"/>
                  </a:srgbClr>
                </a:outerShdw>
              </a:effectLst>
              <a:latin typeface="Sylfaen" panose="010A0502050306030303" pitchFamily="18" charset="0"/>
            </a:endParaRPr>
          </a:p>
        </p:txBody>
      </p:sp>
      <p:sp>
        <p:nvSpPr>
          <p:cNvPr id="22" name="Rectangle 21"/>
          <p:cNvSpPr/>
          <p:nvPr/>
        </p:nvSpPr>
        <p:spPr>
          <a:xfrm>
            <a:off x="6982410" y="3008748"/>
            <a:ext cx="4917490" cy="3570208"/>
          </a:xfrm>
          <a:prstGeom prst="rect">
            <a:avLst/>
          </a:prstGeom>
          <a:solidFill>
            <a:srgbClr val="E31737"/>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a:spAutoFit/>
          </a:bodyPr>
          <a:lstStyle/>
          <a:p>
            <a:pPr algn="ctr">
              <a:spcBef>
                <a:spcPts val="600"/>
              </a:spcBef>
              <a:spcAft>
                <a:spcPts val="600"/>
              </a:spcAft>
            </a:pPr>
            <a:r>
              <a:rPr lang="ka-GE" dirty="0" smtClean="0">
                <a:solidFill>
                  <a:schemeClr val="bg1"/>
                </a:solidFill>
                <a:latin typeface="Sylfaen" panose="010A0502050306030303" pitchFamily="18" charset="0"/>
              </a:rPr>
              <a:t>შესაბამისი შემარბილებელი ღონისძიებების გატარების, ასევე გარემოსდაცვითი მონიტორინგის გეგმის სათანადოდ განხორცილების პირობებში და სწორი მენეჯმენტის შემთხვევაში, შესაძლებელი იქნება ბუნებრივ და სოციალურ გარემოზე მოსალოდნელი ნეგატიური ზემოქმედებების თავიდან აცილება ან მაქსიმალურად შემცირება. </a:t>
            </a:r>
          </a:p>
          <a:p>
            <a:pPr algn="ctr">
              <a:spcBef>
                <a:spcPts val="600"/>
              </a:spcBef>
              <a:spcAft>
                <a:spcPts val="600"/>
              </a:spcAft>
            </a:pPr>
            <a:r>
              <a:rPr lang="ka-GE" dirty="0" smtClean="0">
                <a:solidFill>
                  <a:schemeClr val="bg1"/>
                </a:solidFill>
                <a:latin typeface="Sylfaen" panose="010A0502050306030303" pitchFamily="18" charset="0"/>
              </a:rPr>
              <a:t>ამ ღონისძიებების გეგმები დეტალურად იქნება განხილული დაგეგმილი საქმიანობის გზშ-ს ანგარიშში</a:t>
            </a:r>
            <a:endParaRPr lang="en-US" dirty="0">
              <a:solidFill>
                <a:schemeClr val="bg1"/>
              </a:solidFill>
              <a:latin typeface="Sylfaen" panose="010A0502050306030303" pitchFamily="18" charset="0"/>
            </a:endParaRPr>
          </a:p>
        </p:txBody>
      </p:sp>
    </p:spTree>
    <p:extLst>
      <p:ext uri="{BB962C8B-B14F-4D97-AF65-F5344CB8AC3E}">
        <p14:creationId xmlns:p14="http://schemas.microsoft.com/office/powerpoint/2010/main" val="28050729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solidFill>
                  <a:prstClr val="black">
                    <a:tint val="75000"/>
                  </a:prstClr>
                </a:solidFill>
              </a:rPr>
              <a:pPr/>
              <a:t>4/15/2020</a:t>
            </a:fld>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solidFill>
                  <a:prstClr val="black">
                    <a:tint val="75000"/>
                  </a:prstClr>
                </a:solidFill>
              </a:rPr>
              <a:pPr/>
              <a:t>17</a:t>
            </a:fld>
            <a:endParaRPr lang="en-US" dirty="0">
              <a:solidFill>
                <a:prstClr val="black">
                  <a:tint val="75000"/>
                </a:prstClr>
              </a:solidFill>
            </a:endParaRPr>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aphicFrame>
        <p:nvGraphicFramePr>
          <p:cNvPr id="20" name="Table 19"/>
          <p:cNvGraphicFramePr>
            <a:graphicFrameLocks noGrp="1"/>
          </p:cNvGraphicFramePr>
          <p:nvPr>
            <p:extLst>
              <p:ext uri="{D42A27DB-BD31-4B8C-83A1-F6EECF244321}">
                <p14:modId xmlns:p14="http://schemas.microsoft.com/office/powerpoint/2010/main" val="1192460559"/>
              </p:ext>
            </p:extLst>
          </p:nvPr>
        </p:nvGraphicFramePr>
        <p:xfrm>
          <a:off x="946299" y="1047787"/>
          <a:ext cx="10079664" cy="1213210"/>
        </p:xfrm>
        <a:graphic>
          <a:graphicData uri="http://schemas.openxmlformats.org/drawingml/2006/table">
            <a:tbl>
              <a:tblPr>
                <a:tableStyleId>{5C22544A-7EE6-4342-B048-85BDC9FD1C3A}</a:tableStyleId>
              </a:tblPr>
              <a:tblGrid>
                <a:gridCol w="10079664"/>
              </a:tblGrid>
              <a:tr h="1213210">
                <a:tc>
                  <a:txBody>
                    <a:bodyPr/>
                    <a:lstStyle/>
                    <a:p>
                      <a:pPr algn="just">
                        <a:spcBef>
                          <a:spcPts val="600"/>
                        </a:spcBef>
                        <a:spcAft>
                          <a:spcPts val="600"/>
                        </a:spcAft>
                      </a:pPr>
                      <a:r>
                        <a:rPr lang="ka-GE" sz="1600" dirty="0" smtClean="0">
                          <a:effectLst/>
                          <a:latin typeface="Sylfaen" panose="010A0502050306030303" pitchFamily="18" charset="0"/>
                          <a:ea typeface="Calibri" panose="020F0502020204030204" pitchFamily="34" charset="0"/>
                          <a:cs typeface="Times New Roman" panose="02020603050405020304" pitchFamily="18" charset="0"/>
                        </a:rPr>
                        <a:t>გზშ-ს ანგარიშის მომზადების პროცესში განხორციელდება საპროექტო ტერიტორიის დეტალური შესწავლა. ამასთანავე, გათვალისწინებული და გაანალიზებული იქნება პროექტირების შემდგომ ეტაპებზე დაზუსტებული ცალკეული საკითხები, მათ შორის, ნაგებობების ანძების რაოდენობა, მათი განთავსების ადგილების  ცვლილება და სხვა პარამეტრები.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36782" marR="36782"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1" name="TextBox 20">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smtClean="0">
                <a:solidFill>
                  <a:prstClr val="black"/>
                </a:solidFill>
                <a:effectLst>
                  <a:outerShdw blurRad="38100" dist="38100" dir="2700000" algn="tl">
                    <a:srgbClr val="000000">
                      <a:alpha val="43137"/>
                    </a:srgbClr>
                  </a:outerShdw>
                </a:effectLst>
                <a:latin typeface="Sylfaen" panose="010A0502050306030303" pitchFamily="18" charset="0"/>
              </a:rPr>
              <a:t>გარემოზე ზემოქმედების შეფასება</a:t>
            </a:r>
            <a:endParaRPr lang="en-US" sz="2800" dirty="0">
              <a:solidFill>
                <a:prstClr val="black"/>
              </a:solidFill>
              <a:effectLst>
                <a:outerShdw blurRad="38100" dist="38100" dir="2700000" algn="tl">
                  <a:srgbClr val="000000">
                    <a:alpha val="43137"/>
                  </a:srgbClr>
                </a:outerShdw>
              </a:effectLst>
              <a:latin typeface="Sylfaen" panose="010A0502050306030303"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9841113"/>
              </p:ext>
            </p:extLst>
          </p:nvPr>
        </p:nvGraphicFramePr>
        <p:xfrm>
          <a:off x="838200" y="2259515"/>
          <a:ext cx="10044000" cy="4937760"/>
        </p:xfrm>
        <a:graphic>
          <a:graphicData uri="http://schemas.openxmlformats.org/drawingml/2006/table">
            <a:tbl>
              <a:tblPr>
                <a:tableStyleId>{5C22544A-7EE6-4342-B048-85BDC9FD1C3A}</a:tableStyleId>
              </a:tblPr>
              <a:tblGrid>
                <a:gridCol w="10044000"/>
              </a:tblGrid>
              <a:tr h="1656000">
                <a:tc>
                  <a:txBody>
                    <a:bodyPr/>
                    <a:lstStyle/>
                    <a:p>
                      <a:pPr marL="0" algn="just" defTabSz="914400" rtl="0" eaLnBrk="1" latinLnBrk="0" hangingPunct="1">
                        <a:spcBef>
                          <a:spcPts val="600"/>
                        </a:spcBef>
                        <a:spcAft>
                          <a:spcPts val="600"/>
                        </a:spcAft>
                      </a:pP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გზშ-ის ფაზაზე შესწავლილი იქნება  შემდეგი ძირითადი საკითხები:</a:t>
                      </a:r>
                    </a:p>
                    <a:p>
                      <a:pPr marL="0" lvl="1" indent="-285750" algn="just" defTabSz="914400" rtl="0" eaLnBrk="1" latinLnBrk="0" hangingPunct="1">
                        <a:lnSpc>
                          <a:spcPct val="100000"/>
                        </a:lnSpc>
                        <a:spcBef>
                          <a:spcPts val="600"/>
                        </a:spcBef>
                        <a:spcAft>
                          <a:spcPts val="600"/>
                        </a:spcAft>
                        <a:buFont typeface="Wingdings" panose="05000000000000000000" pitchFamily="2" charset="2"/>
                        <a:buChar char="§"/>
                      </a:pP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  გეოლოგიურ გარემო, საშიში-გეოდინამიკური პროცესების განვითარების რისკები;</a:t>
                      </a:r>
                    </a:p>
                    <a:p>
                      <a:pPr marL="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ბიოლოგიური გარემო, მათ შორის საქართველოს წითელ ნუსხაში</a:t>
                      </a:r>
                      <a:r>
                        <a:rPr lang="ka-GE" sz="1600" kern="1200" baseline="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 შეტანილიო და საერთაშორისო შეთანხმებებით დაცული სახეობები; </a:t>
                      </a:r>
                      <a:endPar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endParaRPr>
                    </a:p>
                    <a:p>
                      <a:pPr marL="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ზურმუხტის ქსელის მიღებული უბნის</a:t>
                      </a:r>
                      <a:r>
                        <a:rPr lang="ka-GE" sz="1600" kern="1200" baseline="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 საგურამოს ბიოლოგიური გარემო;</a:t>
                      </a:r>
                    </a:p>
                    <a:p>
                      <a:pPr marL="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ნარჩენების მართვის მდგომარეობა;</a:t>
                      </a:r>
                    </a:p>
                    <a:p>
                      <a:pPr marL="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სოციალურ-ეკონომიკური საკითხები,</a:t>
                      </a:r>
                      <a:r>
                        <a:rPr lang="ka-GE" sz="1600" kern="1200" baseline="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 მათ შორის ფიზიკური და ეკონომიკური განსახლების რისკები;</a:t>
                      </a:r>
                    </a:p>
                    <a:p>
                      <a:pPr marL="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 ეგხ-ის საწყის მონაკვეთზე</a:t>
                      </a:r>
                      <a:r>
                        <a:rPr lang="ka-GE" sz="1600" kern="1200" baseline="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 ახალ საპროექტო დერეფანში ი</a:t>
                      </a: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სტორიულ-კულტურულ და არქეოლოგიურ ძეგლების კვლევა;</a:t>
                      </a:r>
                    </a:p>
                    <a:p>
                      <a:pPr marL="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დერეფანში არსებული ბუნებრივი და ხელოვნური ბარიერების კვლევა (მდინარეები, ბუნებრივი ხევები, ელექტროგადამცემი ხაზები გზები და სხვა).</a:t>
                      </a:r>
                      <a:r>
                        <a:rPr lang="ka-GE" sz="1600" kern="1200" baseline="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 </a:t>
                      </a:r>
                      <a:r>
                        <a:rPr lang="ka-GE"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rPr>
                        <a:t>  </a:t>
                      </a:r>
                      <a:endParaRPr lang="ru-RU"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endParaRPr>
                    </a:p>
                    <a:p>
                      <a:pPr marL="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lang="ru-RU"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endParaRPr>
                    </a:p>
                    <a:p>
                      <a:pPr marL="0" marR="0" lvl="1" indent="-285750" algn="just"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endParaRPr lang="ru-RU"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endParaRPr>
                    </a:p>
                    <a:p>
                      <a:pPr marL="0" lvl="1" indent="-285750" algn="just" defTabSz="914400" rtl="0" eaLnBrk="1" latinLnBrk="0" hangingPunct="1">
                        <a:spcBef>
                          <a:spcPts val="600"/>
                        </a:spcBef>
                        <a:spcAft>
                          <a:spcPts val="600"/>
                        </a:spcAft>
                        <a:buFont typeface="Wingdings" panose="05000000000000000000" pitchFamily="2" charset="2"/>
                        <a:buChar char="§"/>
                      </a:pPr>
                      <a:endParaRPr lang="ru-RU" sz="1600" kern="1200" dirty="0" smtClean="0">
                        <a:solidFill>
                          <a:schemeClr val="dk1"/>
                        </a:solidFill>
                        <a:effectLst/>
                        <a:latin typeface="Sylfaen" panose="010A0502050306030303" pitchFamily="18" charset="0"/>
                        <a:ea typeface="Calibri" panose="020F0502020204030204" pitchFamily="34" charset="0"/>
                        <a:cs typeface="Times New Roman" panose="02020603050405020304" pitchFamily="18" charset="0"/>
                      </a:endParaRPr>
                    </a:p>
                  </a:txBody>
                  <a:tcPr marL="36782" marR="36782" marT="0" marB="0">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4833034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5AE457D-0397-41A5-A1CF-4C80622841D7}"/>
              </a:ext>
              <a:ext uri="{C183D7F6-B498-43B3-948B-1728B52AA6E4}">
                <adec:decorative xmlns=""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p:blipFill>
        <p:spPr>
          <a:xfrm>
            <a:off x="292100" y="362320"/>
            <a:ext cx="11607800" cy="6133360"/>
          </a:xfrm>
          <a:prstGeom prst="rect">
            <a:avLst/>
          </a:prstGeom>
        </p:spPr>
      </p:pic>
      <p:sp>
        <p:nvSpPr>
          <p:cNvPr id="8" name="TextBox 7">
            <a:extLst>
              <a:ext uri="{FF2B5EF4-FFF2-40B4-BE49-F238E27FC236}">
                <a16:creationId xmlns="" xmlns:a16="http://schemas.microsoft.com/office/drawing/2014/main" id="{3DC4CCBA-12AD-4433-A381-A03661E3D927}"/>
              </a:ext>
            </a:extLst>
          </p:cNvPr>
          <p:cNvSpPr txBox="1"/>
          <p:nvPr/>
        </p:nvSpPr>
        <p:spPr>
          <a:xfrm>
            <a:off x="0" y="2883445"/>
            <a:ext cx="12191999" cy="923330"/>
          </a:xfrm>
          <a:prstGeom prst="rect">
            <a:avLst/>
          </a:prstGeom>
          <a:solidFill>
            <a:schemeClr val="bg1">
              <a:lumMod val="85000"/>
            </a:schemeClr>
          </a:solidFill>
        </p:spPr>
        <p:txBody>
          <a:bodyPr wrap="square" lIns="0" tIns="0" rIns="0" bIns="0" rtlCol="0" anchor="ctr">
            <a:spAutoFit/>
          </a:bodyPr>
          <a:lstStyle/>
          <a:p>
            <a:pPr algn="ctr"/>
            <a:r>
              <a:rPr lang="ka-GE" sz="6000" i="1" dirty="0">
                <a:ln w="0"/>
                <a:solidFill>
                  <a:srgbClr val="E31737"/>
                </a:solidFill>
                <a:effectLst>
                  <a:outerShdw blurRad="38100" dist="38100" dir="2700000" algn="tl">
                    <a:srgbClr val="000000">
                      <a:alpha val="43137"/>
                    </a:srgbClr>
                  </a:outerShdw>
                </a:effectLst>
                <a:latin typeface="Sylfaen" pitchFamily="18" charset="0"/>
              </a:rPr>
              <a:t>გმადლობთ ყურადღებისთვის</a:t>
            </a:r>
            <a:r>
              <a:rPr lang="ka-GE" sz="6000" i="1" dirty="0" smtClean="0">
                <a:ln w="0"/>
                <a:solidFill>
                  <a:srgbClr val="E31737"/>
                </a:solidFill>
                <a:effectLst>
                  <a:outerShdw blurRad="38100" dist="38100" dir="2700000" algn="tl">
                    <a:srgbClr val="000000">
                      <a:alpha val="43137"/>
                    </a:srgbClr>
                  </a:outerShdw>
                </a:effectLst>
                <a:latin typeface="Sylfaen" pitchFamily="18" charset="0"/>
              </a:rPr>
              <a:t>!</a:t>
            </a:r>
            <a:endParaRPr lang="en-US" sz="6600" dirty="0">
              <a:solidFill>
                <a:srgbClr val="E31737"/>
              </a:solidFill>
              <a:effectLst>
                <a:outerShdw blurRad="38100" dist="38100" dir="2700000" algn="tl">
                  <a:srgbClr val="000000">
                    <a:alpha val="43137"/>
                  </a:srgbClr>
                </a:outerShdw>
              </a:effectLst>
              <a:latin typeface="+mj-lt"/>
            </a:endParaRPr>
          </a:p>
        </p:txBody>
      </p:sp>
      <p:sp>
        <p:nvSpPr>
          <p:cNvPr id="2" name="Title 1" hidden="1">
            <a:extLst>
              <a:ext uri="{FF2B5EF4-FFF2-40B4-BE49-F238E27FC236}">
                <a16:creationId xmlns="" xmlns:a16="http://schemas.microsoft.com/office/drawing/2014/main" id="{7E347D20-83CF-4765-A959-68F510CE976E}"/>
              </a:ext>
            </a:extLst>
          </p:cNvPr>
          <p:cNvSpPr>
            <a:spLocks noGrp="1"/>
          </p:cNvSpPr>
          <p:nvPr>
            <p:ph type="title" idx="4294967295"/>
          </p:nvPr>
        </p:nvSpPr>
        <p:spPr>
          <a:xfrm>
            <a:off x="0" y="365125"/>
            <a:ext cx="10515600" cy="1325563"/>
          </a:xfrm>
        </p:spPr>
        <p:txBody>
          <a:bodyPr/>
          <a:lstStyle/>
          <a:p>
            <a:r>
              <a:rPr lang="en-US" dirty="0"/>
              <a:t>Balanced scorecard slide 10</a:t>
            </a:r>
          </a:p>
        </p:txBody>
      </p:sp>
      <p:graphicFrame>
        <p:nvGraphicFramePr>
          <p:cNvPr id="9" name="Object 2"/>
          <p:cNvGraphicFramePr>
            <a:graphicFrameLocks noChangeAspect="1"/>
          </p:cNvGraphicFramePr>
          <p:nvPr>
            <p:extLst>
              <p:ext uri="{D42A27DB-BD31-4B8C-83A1-F6EECF244321}">
                <p14:modId xmlns:p14="http://schemas.microsoft.com/office/powerpoint/2010/main" val="872355736"/>
              </p:ext>
            </p:extLst>
          </p:nvPr>
        </p:nvGraphicFramePr>
        <p:xfrm>
          <a:off x="346692" y="451194"/>
          <a:ext cx="2299049" cy="994098"/>
        </p:xfrm>
        <a:graphic>
          <a:graphicData uri="http://schemas.openxmlformats.org/presentationml/2006/ole">
            <mc:AlternateContent xmlns:mc="http://schemas.openxmlformats.org/markup-compatibility/2006">
              <mc:Choice xmlns:v="urn:schemas-microsoft-com:vml" Requires="v">
                <p:oleObj spid="_x0000_s2062" name="Visio" r:id="rId5" imgW="3084378" imgH="1172340" progId="Visio.Drawing.11">
                  <p:embed/>
                </p:oleObj>
              </mc:Choice>
              <mc:Fallback>
                <p:oleObj name="Visio" r:id="rId5" imgW="3084378" imgH="117234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692" y="451194"/>
                        <a:ext cx="2299049" cy="994098"/>
                      </a:xfrm>
                      <a:prstGeom prst="rect">
                        <a:avLst/>
                      </a:prstGeom>
                      <a:noFill/>
                      <a:ln>
                        <a:noFill/>
                      </a:ln>
                      <a:effectLst/>
                      <a:extLst/>
                    </p:spPr>
                  </p:pic>
                </p:oleObj>
              </mc:Fallback>
            </mc:AlternateContent>
          </a:graphicData>
        </a:graphic>
      </p:graphicFrame>
      <p:sp>
        <p:nvSpPr>
          <p:cNvPr id="3" name="Rectangle 2"/>
          <p:cNvSpPr/>
          <p:nvPr/>
        </p:nvSpPr>
        <p:spPr>
          <a:xfrm>
            <a:off x="8254215" y="5326129"/>
            <a:ext cx="3645685" cy="1169551"/>
          </a:xfrm>
          <a:prstGeom prst="rect">
            <a:avLst/>
          </a:prstGeom>
          <a:solidFill>
            <a:schemeClr val="bg1">
              <a:lumMod val="85000"/>
            </a:schemeClr>
          </a:solidFill>
        </p:spPr>
        <p:txBody>
          <a:bodyPr wrap="square">
            <a:spAutoFit/>
          </a:bodyPr>
          <a:lstStyle/>
          <a:p>
            <a:pPr algn="r">
              <a:defRPr/>
            </a:pPr>
            <a:r>
              <a:rPr lang="ka-GE" sz="1400" dirty="0">
                <a:latin typeface="Sylfaen" pitchFamily="18" charset="0"/>
              </a:rPr>
              <a:t>შპს „გამა კონსალტინგი“</a:t>
            </a:r>
          </a:p>
          <a:p>
            <a:pPr algn="r">
              <a:defRPr/>
            </a:pPr>
            <a:r>
              <a:rPr lang="ka-GE" sz="1400" dirty="0">
                <a:latin typeface="Sylfaen" pitchFamily="18" charset="0"/>
              </a:rPr>
              <a:t>0192 თბილისი, გურამიშვილის გამზ. </a:t>
            </a:r>
            <a:r>
              <a:rPr lang="ka-GE" sz="1400" dirty="0" err="1" smtClean="0">
                <a:latin typeface="Sylfaen" pitchFamily="18" charset="0"/>
              </a:rPr>
              <a:t>19</a:t>
            </a:r>
            <a:r>
              <a:rPr lang="ka-GE" sz="1400" baseline="42000" dirty="0" err="1" smtClean="0">
                <a:latin typeface="Sylfaen" pitchFamily="18" charset="0"/>
              </a:rPr>
              <a:t>დ</a:t>
            </a:r>
            <a:r>
              <a:rPr lang="ka-GE" sz="1400" baseline="42000" dirty="0" smtClean="0">
                <a:latin typeface="Sylfaen" pitchFamily="18" charset="0"/>
              </a:rPr>
              <a:t> </a:t>
            </a:r>
            <a:endParaRPr lang="ka-GE" sz="1400" baseline="42000" dirty="0">
              <a:latin typeface="Sylfaen" pitchFamily="18" charset="0"/>
            </a:endParaRPr>
          </a:p>
          <a:p>
            <a:pPr algn="r">
              <a:defRPr/>
            </a:pPr>
            <a:r>
              <a:rPr lang="ka-GE" sz="1400" dirty="0">
                <a:latin typeface="Sylfaen" pitchFamily="18" charset="0"/>
              </a:rPr>
              <a:t>ტელ: +(995 32) </a:t>
            </a:r>
            <a:r>
              <a:rPr lang="ka-GE" sz="1400" dirty="0" smtClean="0">
                <a:latin typeface="Sylfaen" pitchFamily="18" charset="0"/>
              </a:rPr>
              <a:t>260 </a:t>
            </a:r>
            <a:r>
              <a:rPr lang="ka-GE" sz="1400" dirty="0">
                <a:latin typeface="Sylfaen" pitchFamily="18" charset="0"/>
              </a:rPr>
              <a:t>15 27</a:t>
            </a:r>
            <a:r>
              <a:rPr lang="en-US" sz="1400" dirty="0">
                <a:latin typeface="Sylfaen" pitchFamily="18" charset="0"/>
              </a:rPr>
              <a:t>; </a:t>
            </a:r>
            <a:endParaRPr lang="ka-GE" sz="1400" dirty="0">
              <a:latin typeface="Sylfaen" pitchFamily="18" charset="0"/>
            </a:endParaRPr>
          </a:p>
          <a:p>
            <a:pPr algn="r">
              <a:defRPr/>
            </a:pPr>
            <a:r>
              <a:rPr lang="ka-GE" sz="1400" dirty="0">
                <a:latin typeface="Sylfaen" pitchFamily="18" charset="0"/>
              </a:rPr>
              <a:t>E-</a:t>
            </a:r>
            <a:r>
              <a:rPr lang="ka-GE" sz="1400" dirty="0" err="1">
                <a:latin typeface="Sylfaen" pitchFamily="18" charset="0"/>
              </a:rPr>
              <a:t>mail</a:t>
            </a:r>
            <a:r>
              <a:rPr lang="ka-GE" sz="1400" dirty="0">
                <a:latin typeface="Sylfaen" pitchFamily="18" charset="0"/>
              </a:rPr>
              <a:t>: </a:t>
            </a:r>
            <a:r>
              <a:rPr lang="en-US" sz="1400" dirty="0">
                <a:latin typeface="Sylfaen" pitchFamily="18" charset="0"/>
              </a:rPr>
              <a:t>j.akhvlediani@gamma.ge</a:t>
            </a:r>
          </a:p>
          <a:p>
            <a:pPr algn="r">
              <a:defRPr/>
            </a:pPr>
            <a:r>
              <a:rPr lang="ka-GE" sz="1400" dirty="0" smtClean="0">
                <a:latin typeface="Sylfaen" pitchFamily="18" charset="0"/>
              </a:rPr>
              <a:t>www.facebook.com/gammaconsultingGeorgia</a:t>
            </a:r>
            <a:endParaRPr lang="en-US" sz="1400" dirty="0">
              <a:latin typeface="Sylfaen" pitchFamily="18" charset="0"/>
            </a:endParaRPr>
          </a:p>
        </p:txBody>
      </p:sp>
    </p:spTree>
    <p:extLst>
      <p:ext uri="{BB962C8B-B14F-4D97-AF65-F5344CB8AC3E}">
        <p14:creationId xmlns:p14="http://schemas.microsoft.com/office/powerpoint/2010/main" val="2609209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solidFill>
            <a:srgbClr val="E3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2</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463904" y="322878"/>
            <a:ext cx="9264193"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შესავალი</a:t>
            </a:r>
            <a:endParaRPr lang="en-US" sz="32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5" name="Rectangle 4"/>
          <p:cNvSpPr/>
          <p:nvPr/>
        </p:nvSpPr>
        <p:spPr>
          <a:xfrm>
            <a:off x="584200" y="898611"/>
            <a:ext cx="11023600" cy="5401479"/>
          </a:xfrm>
          <a:prstGeom prst="rect">
            <a:avLst/>
          </a:prstGeom>
        </p:spPr>
        <p:txBody>
          <a:bodyPr wrap="square">
            <a:spAutoFit/>
          </a:bodyPr>
          <a:lstStyle/>
          <a:p>
            <a:pPr algn="just">
              <a:spcBef>
                <a:spcPts val="300"/>
              </a:spcBef>
              <a:spcAft>
                <a:spcPts val="300"/>
              </a:spcAft>
            </a:pP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დაგეგმილ საქმიანობას წარმოადგენს, ელექტროგადამცემი </a:t>
            </a:r>
            <a:r>
              <a:rPr lang="ka-GE" sz="1500" dirty="0">
                <a:latin typeface="Sylfaen" panose="010A0502050306030303" pitchFamily="18" charset="0"/>
                <a:ea typeface="Times New Roman" panose="02020603050405020304" pitchFamily="18" charset="0"/>
                <a:cs typeface="Times New Roman" panose="02020603050405020304" pitchFamily="18" charset="0"/>
              </a:rPr>
              <a:t>ხაზის ქ/ს „გლდანი 220“-სა და ქ/ს „ქსანი 500“-ს შორის არსებული 220 კვ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ძაბვის</a:t>
            </a:r>
            <a:r>
              <a:rPr lang="en-US" sz="1500" dirty="0" smtClean="0">
                <a:latin typeface="Sylfaen" panose="010A0502050306030303" pitchFamily="18" charset="0"/>
                <a:ea typeface="Times New Roman" panose="02020603050405020304" pitchFamily="18" charset="0"/>
                <a:cs typeface="Times New Roman" panose="02020603050405020304" pitchFamily="18" charset="0"/>
              </a:rPr>
              <a:t>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ეგხ </a:t>
            </a:r>
            <a:r>
              <a:rPr lang="ka-GE" sz="1500" dirty="0">
                <a:latin typeface="Sylfaen" panose="010A0502050306030303" pitchFamily="18" charset="0"/>
                <a:ea typeface="Times New Roman" panose="02020603050405020304" pitchFamily="18" charset="0"/>
                <a:cs typeface="Times New Roman" panose="02020603050405020304" pitchFamily="18" charset="0"/>
              </a:rPr>
              <a:t>„არაგვი“-ს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გაორჯაჭვიანების პროექტის განხორციელება.</a:t>
            </a:r>
            <a:endParaRPr lang="ka-GE" sz="1500" dirty="0">
              <a:latin typeface="Sylfaen" panose="010A0502050306030303"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ka-GE" sz="1500" dirty="0">
                <a:latin typeface="Sylfaen" panose="010A0502050306030303" pitchFamily="18" charset="0"/>
                <a:ea typeface="Times New Roman" panose="02020603050405020304" pitchFamily="18" charset="0"/>
                <a:cs typeface="Times New Roman" panose="02020603050405020304" pitchFamily="18" charset="0"/>
              </a:rPr>
              <a:t>არსებული ეგხ „არაგვი“ წარმოადგენს ერთჯაჭვა 220 კვ ძაბვის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ელექტროგადამცემ </a:t>
            </a:r>
            <a:r>
              <a:rPr lang="ka-GE" sz="1500" dirty="0">
                <a:latin typeface="Sylfaen" panose="010A0502050306030303" pitchFamily="18" charset="0"/>
                <a:ea typeface="Times New Roman" panose="02020603050405020304" pitchFamily="18" charset="0"/>
                <a:cs typeface="Times New Roman" panose="02020603050405020304" pitchFamily="18" charset="0"/>
              </a:rPr>
              <a:t>ხაზს, საერთო სიგრძით დაახლოებით 34 კმ.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აქედან:</a:t>
            </a:r>
            <a:endParaRPr lang="ka-GE" sz="1500" dirty="0">
              <a:latin typeface="Sylfaen" panose="010A0502050306030303" pitchFamily="18" charset="0"/>
              <a:ea typeface="Times New Roman" panose="02020603050405020304" pitchFamily="18" charset="0"/>
              <a:cs typeface="Times New Roman" panose="02020603050405020304" pitchFamily="18" charset="0"/>
            </a:endParaRPr>
          </a:p>
          <a:p>
            <a:pPr marL="742950" lvl="1" indent="-285750" algn="just">
              <a:spcBef>
                <a:spcPts val="300"/>
              </a:spcBef>
              <a:spcAft>
                <a:spcPts val="300"/>
              </a:spcAft>
              <a:buClr>
                <a:srgbClr val="E31737"/>
              </a:buClr>
              <a:buFont typeface="Wingdings" panose="05000000000000000000" pitchFamily="2" charset="2"/>
              <a:buChar char="§"/>
            </a:pPr>
            <a:r>
              <a:rPr lang="ka-GE" sz="1500" dirty="0">
                <a:latin typeface="Sylfaen" panose="010A0502050306030303" pitchFamily="18" charset="0"/>
                <a:ea typeface="Times New Roman" panose="02020603050405020304" pitchFamily="18" charset="0"/>
                <a:cs typeface="Times New Roman" panose="02020603050405020304" pitchFamily="18" charset="0"/>
              </a:rPr>
              <a:t>9.9 კმ-იანი მონაკვეთის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დერეფანი, </a:t>
            </a:r>
            <a:r>
              <a:rPr lang="ka-GE" sz="1500" dirty="0">
                <a:latin typeface="Sylfaen" panose="010A0502050306030303" pitchFamily="18" charset="0"/>
                <a:ea typeface="Times New Roman" panose="02020603050405020304" pitchFamily="18" charset="0"/>
                <a:cs typeface="Times New Roman" panose="02020603050405020304" pitchFamily="18" charset="0"/>
              </a:rPr>
              <a:t>მთლიანად იცვლება;</a:t>
            </a:r>
          </a:p>
          <a:p>
            <a:pPr marL="742950" lvl="1" indent="-285750" algn="just">
              <a:spcBef>
                <a:spcPts val="300"/>
              </a:spcBef>
              <a:spcAft>
                <a:spcPts val="300"/>
              </a:spcAft>
              <a:buClr>
                <a:srgbClr val="FF0000"/>
              </a:buClr>
              <a:buFont typeface="Wingdings" panose="05000000000000000000" pitchFamily="2" charset="2"/>
              <a:buChar char="§"/>
            </a:pPr>
            <a:r>
              <a:rPr lang="ka-GE" sz="1500" dirty="0">
                <a:latin typeface="Sylfaen" panose="010A0502050306030303" pitchFamily="18" charset="0"/>
                <a:ea typeface="Times New Roman" panose="02020603050405020304" pitchFamily="18" charset="0"/>
                <a:cs typeface="Times New Roman" panose="02020603050405020304" pitchFamily="18" charset="0"/>
              </a:rPr>
              <a:t>5.9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კმ-იან </a:t>
            </a:r>
            <a:r>
              <a:rPr lang="ka-GE" sz="1500" dirty="0">
                <a:latin typeface="Sylfaen" panose="010A0502050306030303" pitchFamily="18" charset="0"/>
                <a:ea typeface="Times New Roman" panose="02020603050405020304" pitchFamily="18" charset="0"/>
                <a:cs typeface="Times New Roman" panose="02020603050405020304" pitchFamily="18" charset="0"/>
              </a:rPr>
              <a:t>მონაკვეთზე მოხდება მხოლოდ მეორე ჯაჭვისთვის ახალი გირლიანდების და სადენების მონტაჟი;</a:t>
            </a:r>
          </a:p>
          <a:p>
            <a:pPr marL="742950" lvl="1" indent="-285750" algn="just">
              <a:spcBef>
                <a:spcPts val="300"/>
              </a:spcBef>
              <a:spcAft>
                <a:spcPts val="300"/>
              </a:spcAft>
              <a:buClr>
                <a:srgbClr val="FF0000"/>
              </a:buClr>
              <a:buFont typeface="Wingdings" panose="05000000000000000000" pitchFamily="2" charset="2"/>
              <a:buChar char="§"/>
            </a:pPr>
            <a:r>
              <a:rPr lang="ka-GE" sz="1500" dirty="0">
                <a:latin typeface="Sylfaen" panose="010A0502050306030303" pitchFamily="18" charset="0"/>
                <a:ea typeface="Times New Roman" panose="02020603050405020304" pitchFamily="18" charset="0"/>
                <a:cs typeface="Times New Roman" panose="02020603050405020304" pitchFamily="18" charset="0"/>
              </a:rPr>
              <a:t>დაახლოებით 1,6 კმ სიგრძის მონაკვეთი უცვლელი რჩება;</a:t>
            </a:r>
          </a:p>
          <a:p>
            <a:pPr marL="742950" lvl="1" indent="-285750" algn="just">
              <a:spcBef>
                <a:spcPts val="300"/>
              </a:spcBef>
              <a:spcAft>
                <a:spcPts val="300"/>
              </a:spcAft>
              <a:buClr>
                <a:srgbClr val="E31737"/>
              </a:buClr>
              <a:buFont typeface="Wingdings" panose="05000000000000000000" pitchFamily="2" charset="2"/>
              <a:buChar char="§"/>
            </a:pPr>
            <a:r>
              <a:rPr lang="ka-GE" sz="1500" dirty="0">
                <a:latin typeface="Sylfaen" panose="010A0502050306030303" pitchFamily="18" charset="0"/>
                <a:ea typeface="Times New Roman" panose="02020603050405020304" pitchFamily="18" charset="0"/>
                <a:cs typeface="Times New Roman" panose="02020603050405020304" pitchFamily="18" charset="0"/>
              </a:rPr>
              <a:t>16.5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კმ-იან </a:t>
            </a:r>
            <a:r>
              <a:rPr lang="ka-GE" sz="1500" dirty="0">
                <a:latin typeface="Sylfaen" panose="010A0502050306030303" pitchFamily="18" charset="0"/>
                <a:ea typeface="Times New Roman" panose="02020603050405020304" pitchFamily="18" charset="0"/>
                <a:cs typeface="Times New Roman" panose="02020603050405020304" pitchFamily="18" charset="0"/>
              </a:rPr>
              <a:t>მონაკვეთზე მოხდება ეგხ-ეს ანძების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გაორჯაჭვიანება, დემონტირებული იქნება რამდენიმე </a:t>
            </a:r>
            <a:r>
              <a:rPr lang="ka-GE" sz="1500" dirty="0">
                <a:latin typeface="Sylfaen" panose="010A0502050306030303" pitchFamily="18" charset="0"/>
                <a:ea typeface="Times New Roman" panose="02020603050405020304" pitchFamily="18" charset="0"/>
                <a:cs typeface="Times New Roman" panose="02020603050405020304" pitchFamily="18" charset="0"/>
              </a:rPr>
              <a:t>საყრდენი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ანძა და დამონტაჟდება </a:t>
            </a:r>
            <a:r>
              <a:rPr lang="ka-GE" sz="1500" dirty="0">
                <a:latin typeface="Sylfaen" panose="010A0502050306030303" pitchFamily="18" charset="0"/>
                <a:ea typeface="Times New Roman" panose="02020603050405020304" pitchFamily="18" charset="0"/>
                <a:cs typeface="Times New Roman" panose="02020603050405020304" pitchFamily="18" charset="0"/>
              </a:rPr>
              <a:t>ახალი საყრდენები. </a:t>
            </a:r>
            <a:endParaRPr lang="ka-GE" sz="1500" dirty="0" smtClean="0">
              <a:latin typeface="Sylfaen" panose="010A0502050306030303" pitchFamily="18" charset="0"/>
              <a:ea typeface="Times New Roman" panose="02020603050405020304" pitchFamily="18" charset="0"/>
              <a:cs typeface="Times New Roman" panose="02020603050405020304" pitchFamily="18" charset="0"/>
            </a:endParaRPr>
          </a:p>
          <a:p>
            <a:pPr marL="0" lvl="1" algn="just">
              <a:spcBef>
                <a:spcPts val="300"/>
              </a:spcBef>
              <a:spcAft>
                <a:spcPts val="300"/>
              </a:spcAft>
              <a:buClr>
                <a:srgbClr val="E31737"/>
              </a:buClr>
            </a:pP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ქ/ს </a:t>
            </a:r>
            <a:r>
              <a:rPr lang="ka-GE" sz="1500" dirty="0">
                <a:latin typeface="Sylfaen" panose="010A0502050306030303" pitchFamily="18" charset="0"/>
                <a:ea typeface="Times New Roman" panose="02020603050405020304" pitchFamily="18" charset="0"/>
                <a:cs typeface="Times New Roman" panose="02020603050405020304" pitchFamily="18" charset="0"/>
              </a:rPr>
              <a:t>„გლდანი 220“-დან 9.9 კმ სიგრძის საწყისი მონაკვეთი გაივლის ახალ დერეფანში,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არსებული მარშრუტის </a:t>
            </a:r>
            <a:r>
              <a:rPr lang="ka-GE" sz="1500" dirty="0">
                <a:latin typeface="Sylfaen" panose="010A0502050306030303" pitchFamily="18" charset="0"/>
                <a:ea typeface="Times New Roman" panose="02020603050405020304" pitchFamily="18" charset="0"/>
                <a:cs typeface="Times New Roman" panose="02020603050405020304" pitchFamily="18" charset="0"/>
              </a:rPr>
              <a:t>ზედა ნიშნულებზე.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ცვლილების მიზანია: </a:t>
            </a:r>
            <a:r>
              <a:rPr lang="ka-GE" sz="1500" dirty="0">
                <a:latin typeface="Sylfaen" panose="010A0502050306030303" pitchFamily="18" charset="0"/>
                <a:ea typeface="Times New Roman" panose="02020603050405020304" pitchFamily="18" charset="0"/>
                <a:cs typeface="Times New Roman" panose="02020603050405020304" pitchFamily="18" charset="0"/>
              </a:rPr>
              <a:t>ეგხ-ის  მჭიდროდ დასახლებული ურბანული ზონის  ფარგლებს გარეთ გატანა. ეგხ-ის დანარჩენ ნაწილზე არსებული დერეფანი არ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შეიცვლება.</a:t>
            </a:r>
          </a:p>
          <a:p>
            <a:pPr marL="0" lvl="1" algn="just">
              <a:spcBef>
                <a:spcPts val="300"/>
              </a:spcBef>
              <a:spcAft>
                <a:spcPts val="300"/>
              </a:spcAft>
              <a:buClr>
                <a:srgbClr val="E31737"/>
              </a:buClr>
            </a:pPr>
            <a:r>
              <a:rPr lang="ka-GE" sz="1500" dirty="0">
                <a:latin typeface="Sylfaen" panose="010A0502050306030303" pitchFamily="18" charset="0"/>
                <a:ea typeface="Times New Roman" panose="02020603050405020304" pitchFamily="18" charset="0"/>
                <a:cs typeface="Times New Roman" panose="02020603050405020304" pitchFamily="18" charset="0"/>
              </a:rPr>
              <a:t>განხილვის საგანს წარმოადგენს, დაგეგმილი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საქმიანობის ტექნიკურ-ეკონომიკური </a:t>
            </a:r>
            <a:r>
              <a:rPr lang="ka-GE" sz="1500" dirty="0">
                <a:latin typeface="Sylfaen" panose="010A0502050306030303" pitchFamily="18" charset="0"/>
                <a:ea typeface="Times New Roman" panose="02020603050405020304" pitchFamily="18" charset="0"/>
                <a:cs typeface="Times New Roman" panose="02020603050405020304" pitchFamily="18" charset="0"/>
              </a:rPr>
              <a:t>დასაბუთების პროექტის სკოპინგის ანგარიში</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a:t>
            </a:r>
          </a:p>
          <a:p>
            <a:pPr marL="0" lvl="1" algn="just">
              <a:spcBef>
                <a:spcPts val="300"/>
              </a:spcBef>
              <a:spcAft>
                <a:spcPts val="300"/>
              </a:spcAft>
              <a:buClr>
                <a:srgbClr val="E31737"/>
              </a:buClr>
            </a:pPr>
            <a:r>
              <a:rPr lang="ka-GE" sz="1500" dirty="0">
                <a:latin typeface="Sylfaen" panose="010A0502050306030303" pitchFamily="18" charset="0"/>
                <a:ea typeface="Times New Roman" panose="02020603050405020304" pitchFamily="18" charset="0"/>
                <a:cs typeface="Times New Roman" panose="02020603050405020304" pitchFamily="18" charset="0"/>
              </a:rPr>
              <a:t>სკოპინგის ანგარიში მომზადებულია საქართველოს კანონის „გარემოსდაცვითი შეფასების კოდექსის“ პირველი დანართის 28-ე მუხლის შესაბამისად, რომლის მიხედვით „220 კილოვოლტი ან მეტი ძაბვის მიწისზედა ან/და მიწისქვეშა ელექტროგადამცემი ხაზის გაყვანა, რომლის სიგრძე 15 კილომეტრზე მეტია“ ექვემდებარება გზშ-ის პროცედურას. ხოლო გზშ-ს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პირველ ეტაპს </a:t>
            </a:r>
            <a:r>
              <a:rPr lang="ka-GE" sz="1500" dirty="0">
                <a:latin typeface="Sylfaen" panose="010A0502050306030303" pitchFamily="18" charset="0"/>
                <a:ea typeface="Times New Roman" panose="02020603050405020304" pitchFamily="18" charset="0"/>
                <a:cs typeface="Times New Roman" panose="02020603050405020304" pitchFamily="18" charset="0"/>
              </a:rPr>
              <a:t>სკოპინგის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პროცედურა წარმოადგენს.</a:t>
            </a:r>
            <a:endParaRPr lang="ka-GE" sz="1500" dirty="0">
              <a:latin typeface="Sylfaen" panose="010A0502050306030303" pitchFamily="18" charset="0"/>
              <a:ea typeface="Times New Roman" panose="02020603050405020304" pitchFamily="18" charset="0"/>
              <a:cs typeface="Times New Roman" panose="02020603050405020304" pitchFamily="18" charset="0"/>
            </a:endParaRPr>
          </a:p>
          <a:p>
            <a:pPr marL="0" lvl="1" algn="just">
              <a:spcBef>
                <a:spcPts val="300"/>
              </a:spcBef>
              <a:spcAft>
                <a:spcPts val="300"/>
              </a:spcAft>
              <a:buClr>
                <a:srgbClr val="E31737"/>
              </a:buClr>
            </a:pPr>
            <a:r>
              <a:rPr lang="ka-GE" sz="1500" dirty="0">
                <a:latin typeface="Sylfaen" panose="010A0502050306030303" pitchFamily="18" charset="0"/>
                <a:ea typeface="Times New Roman" panose="02020603050405020304" pitchFamily="18" charset="0"/>
                <a:cs typeface="Times New Roman" panose="02020603050405020304" pitchFamily="18" charset="0"/>
              </a:rPr>
              <a:t>პროექტს ახორციელებს სს „სახელმწიფო ელექტროსისტემა“, ხოლო </a:t>
            </a:r>
            <a:r>
              <a:rPr lang="ka-GE" sz="1500" dirty="0" smtClean="0">
                <a:latin typeface="Sylfaen" panose="010A0502050306030303" pitchFamily="18" charset="0"/>
                <a:ea typeface="Times New Roman" panose="02020603050405020304" pitchFamily="18" charset="0"/>
                <a:cs typeface="Times New Roman" panose="02020603050405020304" pitchFamily="18" charset="0"/>
              </a:rPr>
              <a:t>გარემოსდაცვით დოკუმენტაციას ამზადებს  </a:t>
            </a:r>
            <a:r>
              <a:rPr lang="ka-GE" sz="1500" dirty="0">
                <a:latin typeface="Sylfaen" panose="010A0502050306030303" pitchFamily="18" charset="0"/>
                <a:ea typeface="Times New Roman" panose="02020603050405020304" pitchFamily="18" charset="0"/>
                <a:cs typeface="Times New Roman" panose="02020603050405020304" pitchFamily="18" charset="0"/>
              </a:rPr>
              <a:t>შპს „გამა კონსალტინგი“.</a:t>
            </a:r>
          </a:p>
        </p:txBody>
      </p:sp>
    </p:spTree>
    <p:extLst>
      <p:ext uri="{BB962C8B-B14F-4D97-AF65-F5344CB8AC3E}">
        <p14:creationId xmlns:p14="http://schemas.microsoft.com/office/powerpoint/2010/main" val="3875146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solidFill>
            <a:srgbClr val="E3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3</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2089607" y="325099"/>
            <a:ext cx="9264193" cy="430887"/>
          </a:xfrm>
          <a:prstGeom prst="rect">
            <a:avLst/>
          </a:prstGeom>
          <a:noFill/>
        </p:spPr>
        <p:txBody>
          <a:bodyPr wrap="square" lIns="0" tIns="0" rIns="0" bIns="0" rtlCol="0" anchor="ctr">
            <a:spAutoFit/>
          </a:bodyPr>
          <a:lstStyle/>
          <a:p>
            <a:pPr algn="r"/>
            <a:r>
              <a:rPr lang="ka-GE" sz="2800" dirty="0">
                <a:effectLst>
                  <a:outerShdw blurRad="38100" dist="38100" dir="2700000" algn="tl">
                    <a:srgbClr val="000000">
                      <a:alpha val="43137"/>
                    </a:srgbClr>
                  </a:outerShdw>
                </a:effectLst>
                <a:latin typeface="Sylfaen" panose="010A0502050306030303" pitchFamily="18" charset="0"/>
              </a:rPr>
              <a:t>სკოპინგის </a:t>
            </a:r>
            <a:r>
              <a:rPr lang="ka-GE" sz="2800" dirty="0" smtClean="0">
                <a:effectLst>
                  <a:outerShdw blurRad="38100" dist="38100" dir="2700000" algn="tl">
                    <a:srgbClr val="000000">
                      <a:alpha val="43137"/>
                    </a:srgbClr>
                  </a:outerShdw>
                </a:effectLst>
                <a:latin typeface="Sylfaen" panose="010A0502050306030303" pitchFamily="18" charset="0"/>
              </a:rPr>
              <a:t>ფაზა </a:t>
            </a:r>
            <a:r>
              <a:rPr lang="ka-GE" sz="2800" dirty="0">
                <a:effectLst>
                  <a:outerShdw blurRad="38100" dist="38100" dir="2700000" algn="tl">
                    <a:srgbClr val="000000">
                      <a:alpha val="43137"/>
                    </a:srgbClr>
                  </a:outerShdw>
                </a:effectLst>
                <a:latin typeface="Sylfaen" panose="010A0502050306030303" pitchFamily="18" charset="0"/>
              </a:rPr>
              <a:t>- საკანომდებლო ასპექტი</a:t>
            </a:r>
            <a:endParaRPr lang="en-US" sz="28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5" name="Rectangle 4"/>
          <p:cNvSpPr/>
          <p:nvPr/>
        </p:nvSpPr>
        <p:spPr>
          <a:xfrm>
            <a:off x="584200" y="1034538"/>
            <a:ext cx="11023600" cy="4131900"/>
          </a:xfrm>
          <a:prstGeom prst="rect">
            <a:avLst/>
          </a:prstGeom>
        </p:spPr>
        <p:txBody>
          <a:bodyPr wrap="square">
            <a:spAutoFit/>
          </a:bodyPr>
          <a:lstStyle/>
          <a:p>
            <a:pPr algn="just">
              <a:spcBef>
                <a:spcPts val="300"/>
              </a:spcBef>
              <a:spcAft>
                <a:spcPts val="300"/>
              </a:spcAft>
            </a:pPr>
            <a:r>
              <a:rPr lang="ka-GE" sz="1600" dirty="0">
                <a:latin typeface="Sylfaen" panose="010A0502050306030303" pitchFamily="18" charset="0"/>
              </a:rPr>
              <a:t>საქართველოს კანონის „გარემოსდაცვითი შეფასების კოდექსი“-</a:t>
            </a:r>
            <a:r>
              <a:rPr lang="ka-GE" sz="1600" dirty="0" smtClean="0">
                <a:latin typeface="Sylfaen" panose="010A0502050306030303" pitchFamily="18" charset="0"/>
              </a:rPr>
              <a:t>ს </a:t>
            </a:r>
            <a:r>
              <a:rPr lang="ka-GE" sz="1600" dirty="0">
                <a:latin typeface="Sylfaen" panose="010A0502050306030303" pitchFamily="18" charset="0"/>
              </a:rPr>
              <a:t>მე-8 მუხლის </a:t>
            </a:r>
            <a:r>
              <a:rPr lang="ka-GE" sz="1600" dirty="0" smtClean="0">
                <a:latin typeface="Sylfaen" panose="010A0502050306030303" pitchFamily="18" charset="0"/>
              </a:rPr>
              <a:t>შესაბამისად, სკოპინგის ანგარიში </a:t>
            </a:r>
            <a:r>
              <a:rPr lang="ka-GE" sz="1600" dirty="0">
                <a:latin typeface="Sylfaen" panose="010A0502050306030303" pitchFamily="18" charset="0"/>
              </a:rPr>
              <a:t>მოიცავს შემდეგ ინფორმაციას:</a:t>
            </a:r>
          </a:p>
          <a:p>
            <a:pPr marL="742950" lvl="1" indent="-285750" algn="just">
              <a:spcBef>
                <a:spcPts val="300"/>
              </a:spcBef>
              <a:spcAft>
                <a:spcPts val="300"/>
              </a:spcAft>
              <a:buClr>
                <a:srgbClr val="E31737"/>
              </a:buClr>
              <a:buFont typeface="Wingdings" panose="05000000000000000000" pitchFamily="2" charset="2"/>
              <a:buChar char="§"/>
            </a:pPr>
            <a:r>
              <a:rPr lang="ka-GE" sz="1600" dirty="0">
                <a:latin typeface="Sylfaen" panose="010A0502050306030303" pitchFamily="18" charset="0"/>
                <a:ea typeface="Times New Roman" panose="02020603050405020304" pitchFamily="18" charset="0"/>
                <a:cs typeface="Times New Roman" panose="02020603050405020304" pitchFamily="18" charset="0"/>
              </a:rPr>
              <a:t>დაგეგმილი საქმიანობის მოკლე აღწერას, მათ შორის: ინფორმაცია საქმიანობის განხორციელების ადგილის შესახებ, ობიექტის საპროექტო მახასიათებლები, ოპერირების პროცესის პრინციპები და სხვ; </a:t>
            </a:r>
          </a:p>
          <a:p>
            <a:pPr marL="742950" lvl="1" indent="-285750" algn="just">
              <a:spcBef>
                <a:spcPts val="300"/>
              </a:spcBef>
              <a:spcAft>
                <a:spcPts val="300"/>
              </a:spcAft>
              <a:buClr>
                <a:srgbClr val="E31737"/>
              </a:buClr>
              <a:buFont typeface="Wingdings" panose="05000000000000000000" pitchFamily="2" charset="2"/>
              <a:buChar char="§"/>
            </a:pP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დაგეგმილი </a:t>
            </a:r>
            <a:r>
              <a:rPr lang="ka-GE" sz="1600" dirty="0">
                <a:latin typeface="Sylfaen" panose="010A0502050306030303" pitchFamily="18" charset="0"/>
                <a:ea typeface="Times New Roman" panose="02020603050405020304" pitchFamily="18" charset="0"/>
                <a:cs typeface="Times New Roman" panose="02020603050405020304" pitchFamily="18" charset="0"/>
              </a:rPr>
              <a:t>საქმიანობის და მისი განხორციელების ადგილის ალტერნატიული ვარიანტების აღწერას;</a:t>
            </a:r>
          </a:p>
          <a:p>
            <a:pPr marL="742950" lvl="1" indent="-285750" algn="just">
              <a:spcBef>
                <a:spcPts val="300"/>
              </a:spcBef>
              <a:spcAft>
                <a:spcPts val="300"/>
              </a:spcAft>
              <a:buClr>
                <a:srgbClr val="E31737"/>
              </a:buClr>
              <a:buFont typeface="Wingdings" panose="05000000000000000000" pitchFamily="2" charset="2"/>
              <a:buChar char="§"/>
            </a:pPr>
            <a:r>
              <a:rPr lang="ka-GE" sz="1600" dirty="0">
                <a:latin typeface="Sylfaen" panose="010A0502050306030303" pitchFamily="18" charset="0"/>
                <a:ea typeface="Times New Roman" panose="02020603050405020304" pitchFamily="18" charset="0"/>
                <a:cs typeface="Times New Roman" panose="02020603050405020304" pitchFamily="18" charset="0"/>
              </a:rPr>
              <a:t>ზოგად ინფორმაციას გარემოზე შესაძლო ზემოქმედების და მისი სახეების შესახებ, რომლებიც შესწავლილი იქნება გზშ-ის პროცესში; </a:t>
            </a:r>
          </a:p>
          <a:p>
            <a:pPr marL="742950" lvl="1" indent="-285750" algn="just">
              <a:spcBef>
                <a:spcPts val="300"/>
              </a:spcBef>
              <a:spcAft>
                <a:spcPts val="300"/>
              </a:spcAft>
              <a:buClr>
                <a:srgbClr val="E31737"/>
              </a:buClr>
              <a:buFont typeface="Wingdings" panose="05000000000000000000" pitchFamily="2" charset="2"/>
              <a:buChar char="§"/>
            </a:pPr>
            <a:r>
              <a:rPr lang="ka-GE" sz="1600" dirty="0">
                <a:latin typeface="Sylfaen" panose="010A0502050306030303" pitchFamily="18" charset="0"/>
                <a:ea typeface="Times New Roman" panose="02020603050405020304" pitchFamily="18" charset="0"/>
                <a:cs typeface="Times New Roman" panose="02020603050405020304" pitchFamily="18" charset="0"/>
              </a:rPr>
              <a:t>ზოგად ინფორმაციას იმ ღონისძიებების შესახებ, რომლებიც გათვალისწინებული იქნება გარემოზე მნიშვნელოვანი უარყოფითი ზემოქმედების თავიდან აცილებისათვის, შემცირებისათვის ან/და შერბილებისათვის; </a:t>
            </a:r>
          </a:p>
          <a:p>
            <a:pPr marL="742950" lvl="1" indent="-285750" algn="just">
              <a:spcBef>
                <a:spcPts val="300"/>
              </a:spcBef>
              <a:spcAft>
                <a:spcPts val="300"/>
              </a:spcAft>
              <a:buClr>
                <a:srgbClr val="E31737"/>
              </a:buClr>
              <a:buFont typeface="Wingdings" panose="05000000000000000000" pitchFamily="2" charset="2"/>
              <a:buChar char="§"/>
            </a:pPr>
            <a:r>
              <a:rPr lang="ka-GE" sz="1600" dirty="0">
                <a:latin typeface="Sylfaen" panose="010A0502050306030303" pitchFamily="18" charset="0"/>
                <a:ea typeface="Times New Roman" panose="02020603050405020304" pitchFamily="18" charset="0"/>
                <a:cs typeface="Times New Roman" panose="02020603050405020304" pitchFamily="18" charset="0"/>
              </a:rPr>
              <a:t>ინფორმაციას ჩასატარებელი კვლევებისა და გზშ-ის ანგარიშის მომზადებისთვის საჭირო მეთოდების შესახებ. სკოპინგის ანგარიშის შესწავლის საფუძველზე სამინისტრო გასცემს სკოპინგის დასკვნას, რომლითაც განისაზღვრება გზშ-ის ანგარიშის მომზადებისთვის საჭირო კვლევების, მოსაპოვებელი და შესასწავლი ინფორმაციის ჩამონათვალი. სკოპინგის დასკვნის გათვალისწინება სავალდებულოა გზშ-ის ანგარიშის მომზადებისას</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a:t>
            </a:r>
            <a:endParaRPr lang="ka-GE" sz="1600" dirty="0" smtClean="0">
              <a:latin typeface="Sylfaen" panose="010A0502050306030303" pitchFamily="18" charset="0"/>
            </a:endParaRPr>
          </a:p>
        </p:txBody>
      </p:sp>
    </p:spTree>
    <p:extLst>
      <p:ext uri="{BB962C8B-B14F-4D97-AF65-F5344CB8AC3E}">
        <p14:creationId xmlns:p14="http://schemas.microsoft.com/office/powerpoint/2010/main" val="1008257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4</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797540" y="186951"/>
            <a:ext cx="9264193"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პროექტის აღწერა</a:t>
            </a:r>
            <a:endParaRPr lang="en-US" sz="32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804503"/>
            <a:ext cx="10058400" cy="5469297"/>
          </a:xfrm>
          <a:prstGeom prst="rect">
            <a:avLst/>
          </a:prstGeom>
        </p:spPr>
      </p:pic>
      <p:sp>
        <p:nvSpPr>
          <p:cNvPr id="11" name="Left Arrow 10"/>
          <p:cNvSpPr/>
          <p:nvPr/>
        </p:nvSpPr>
        <p:spPr>
          <a:xfrm>
            <a:off x="8610600" y="2060295"/>
            <a:ext cx="3581400" cy="68164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smtClean="0">
                <a:effectLst>
                  <a:outerShdw blurRad="38100" dist="38100" dir="2700000" algn="tl">
                    <a:srgbClr val="000000">
                      <a:alpha val="43137"/>
                    </a:srgbClr>
                  </a:outerShdw>
                </a:effectLst>
                <a:latin typeface="Sylfaen" panose="010A0502050306030303" pitchFamily="18" charset="0"/>
              </a:rPr>
              <a:t>საერთო სიტუაციური </a:t>
            </a:r>
            <a:r>
              <a:rPr lang="ka-GE" dirty="0">
                <a:effectLst>
                  <a:outerShdw blurRad="38100" dist="38100" dir="2700000" algn="tl">
                    <a:srgbClr val="000000">
                      <a:alpha val="43137"/>
                    </a:srgbClr>
                  </a:outerShdw>
                </a:effectLst>
                <a:latin typeface="Sylfaen" panose="010A0502050306030303" pitchFamily="18" charset="0"/>
              </a:rPr>
              <a:t>სქემა</a:t>
            </a:r>
          </a:p>
        </p:txBody>
      </p:sp>
    </p:spTree>
    <p:extLst>
      <p:ext uri="{BB962C8B-B14F-4D97-AF65-F5344CB8AC3E}">
        <p14:creationId xmlns:p14="http://schemas.microsoft.com/office/powerpoint/2010/main" val="2010349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5</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797540" y="186951"/>
            <a:ext cx="9264193"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პროექტის აღწერა</a:t>
            </a:r>
            <a:endParaRPr lang="en-US" sz="32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200" y="716742"/>
            <a:ext cx="8666018" cy="5557058"/>
          </a:xfrm>
          <a:prstGeom prst="rect">
            <a:avLst/>
          </a:prstGeom>
        </p:spPr>
      </p:pic>
      <p:sp>
        <p:nvSpPr>
          <p:cNvPr id="11" name="Left Arrow 10"/>
          <p:cNvSpPr/>
          <p:nvPr/>
        </p:nvSpPr>
        <p:spPr>
          <a:xfrm>
            <a:off x="7933038" y="2522553"/>
            <a:ext cx="4258962" cy="159730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err="1" smtClean="0">
                <a:effectLst>
                  <a:outerShdw blurRad="38100" dist="38100" dir="2700000" algn="tl">
                    <a:srgbClr val="000000">
                      <a:alpha val="43137"/>
                    </a:srgbClr>
                  </a:outerShdw>
                </a:effectLst>
                <a:latin typeface="Sylfaen" panose="010A0502050306030303" pitchFamily="18" charset="0"/>
              </a:rPr>
              <a:t>N1</a:t>
            </a:r>
            <a:r>
              <a:rPr lang="ka-GE" dirty="0" smtClean="0">
                <a:effectLst>
                  <a:outerShdw blurRad="38100" dist="38100" dir="2700000" algn="tl">
                    <a:srgbClr val="000000">
                      <a:alpha val="43137"/>
                    </a:srgbClr>
                  </a:outerShdw>
                </a:effectLst>
                <a:latin typeface="Sylfaen" panose="010A0502050306030303" pitchFamily="18" charset="0"/>
              </a:rPr>
              <a:t> </a:t>
            </a:r>
            <a:r>
              <a:rPr lang="ka-GE" dirty="0">
                <a:effectLst>
                  <a:outerShdw blurRad="38100" dist="38100" dir="2700000" algn="tl">
                    <a:srgbClr val="000000">
                      <a:alpha val="43137"/>
                    </a:srgbClr>
                  </a:outerShdw>
                </a:effectLst>
                <a:latin typeface="Sylfaen" panose="010A0502050306030303" pitchFamily="18" charset="0"/>
              </a:rPr>
              <a:t>მონაკვეთი - ეგხ-ეს შეცვლილი მარშრუტის მონაკვეთი</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766" t="58851" r="70001" b="16689"/>
          <a:stretch/>
        </p:blipFill>
        <p:spPr>
          <a:xfrm>
            <a:off x="557451" y="3985131"/>
            <a:ext cx="3403052" cy="1890584"/>
          </a:xfrm>
          <a:prstGeom prst="rect">
            <a:avLst/>
          </a:prstGeom>
        </p:spPr>
      </p:pic>
    </p:spTree>
    <p:extLst>
      <p:ext uri="{BB962C8B-B14F-4D97-AF65-F5344CB8AC3E}">
        <p14:creationId xmlns:p14="http://schemas.microsoft.com/office/powerpoint/2010/main" val="729699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6</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797540" y="186951"/>
            <a:ext cx="9264193"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პროექტის აღწერა</a:t>
            </a:r>
            <a:endParaRPr lang="en-US" sz="32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11" name="Left Arrow 10"/>
          <p:cNvSpPr/>
          <p:nvPr/>
        </p:nvSpPr>
        <p:spPr>
          <a:xfrm>
            <a:off x="7933038" y="2522553"/>
            <a:ext cx="4258962" cy="159730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err="1">
                <a:effectLst>
                  <a:outerShdw blurRad="38100" dist="38100" dir="2700000" algn="tl">
                    <a:srgbClr val="000000">
                      <a:alpha val="43137"/>
                    </a:srgbClr>
                  </a:outerShdw>
                </a:effectLst>
                <a:latin typeface="Sylfaen" panose="010A0502050306030303" pitchFamily="18" charset="0"/>
              </a:rPr>
              <a:t>N2</a:t>
            </a:r>
            <a:r>
              <a:rPr lang="ka-GE" dirty="0">
                <a:effectLst>
                  <a:outerShdw blurRad="38100" dist="38100" dir="2700000" algn="tl">
                    <a:srgbClr val="000000">
                      <a:alpha val="43137"/>
                    </a:srgbClr>
                  </a:outerShdw>
                </a:effectLst>
                <a:latin typeface="Sylfaen" panose="010A0502050306030303" pitchFamily="18" charset="0"/>
              </a:rPr>
              <a:t> მონაკვეთი </a:t>
            </a:r>
            <a:r>
              <a:rPr lang="ka-GE" dirty="0" smtClean="0">
                <a:effectLst>
                  <a:outerShdw blurRad="38100" dist="38100" dir="2700000" algn="tl">
                    <a:srgbClr val="000000">
                      <a:alpha val="43137"/>
                    </a:srgbClr>
                  </a:outerShdw>
                </a:effectLst>
                <a:latin typeface="Sylfaen" panose="010A0502050306030303" pitchFamily="18" charset="0"/>
              </a:rPr>
              <a:t>- ეგხ-ეს </a:t>
            </a:r>
            <a:r>
              <a:rPr lang="ka-GE" dirty="0">
                <a:effectLst>
                  <a:outerShdw blurRad="38100" dist="38100" dir="2700000" algn="tl">
                    <a:srgbClr val="000000">
                      <a:alpha val="43137"/>
                    </a:srgbClr>
                  </a:outerShdw>
                </a:effectLst>
                <a:latin typeface="Sylfaen" panose="010A0502050306030303" pitchFamily="18" charset="0"/>
              </a:rPr>
              <a:t>მარშრუტის სარეკონსტრუქციო მონაკვეთი</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8825" y="584200"/>
            <a:ext cx="6654213" cy="575377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5910" t="1513" r="11015" b="69469"/>
          <a:stretch/>
        </p:blipFill>
        <p:spPr>
          <a:xfrm>
            <a:off x="4040778" y="655402"/>
            <a:ext cx="3169920" cy="1846547"/>
          </a:xfrm>
          <a:prstGeom prst="rect">
            <a:avLst/>
          </a:prstGeom>
        </p:spPr>
      </p:pic>
    </p:spTree>
    <p:extLst>
      <p:ext uri="{BB962C8B-B14F-4D97-AF65-F5344CB8AC3E}">
        <p14:creationId xmlns:p14="http://schemas.microsoft.com/office/powerpoint/2010/main" val="1218436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7</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797540" y="186951"/>
            <a:ext cx="9264193" cy="430887"/>
          </a:xfrm>
          <a:prstGeom prst="rect">
            <a:avLst/>
          </a:prstGeom>
          <a:noFill/>
        </p:spPr>
        <p:txBody>
          <a:bodyPr wrap="square" lIns="0" tIns="0" rIns="0" bIns="0" rtlCol="0" anchor="ctr">
            <a:spAutoFit/>
          </a:bodyPr>
          <a:lstStyle/>
          <a:p>
            <a:pPr algn="r"/>
            <a:r>
              <a:rPr lang="ka-GE" sz="2800" dirty="0" smtClean="0">
                <a:effectLst>
                  <a:outerShdw blurRad="38100" dist="38100" dir="2700000" algn="tl">
                    <a:srgbClr val="000000">
                      <a:alpha val="43137"/>
                    </a:srgbClr>
                  </a:outerShdw>
                </a:effectLst>
                <a:latin typeface="Sylfaen" panose="010A0502050306030303" pitchFamily="18" charset="0"/>
              </a:rPr>
              <a:t>პროექტის აღწერა</a:t>
            </a:r>
            <a:endParaRPr lang="en-US" sz="32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11" name="Left Arrow 10"/>
          <p:cNvSpPr/>
          <p:nvPr/>
        </p:nvSpPr>
        <p:spPr>
          <a:xfrm>
            <a:off x="7933038" y="2522553"/>
            <a:ext cx="4258962" cy="1597305"/>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err="1" smtClean="0">
                <a:effectLst>
                  <a:outerShdw blurRad="38100" dist="38100" dir="2700000" algn="tl">
                    <a:srgbClr val="000000">
                      <a:alpha val="43137"/>
                    </a:srgbClr>
                  </a:outerShdw>
                </a:effectLst>
                <a:latin typeface="Sylfaen" panose="010A0502050306030303" pitchFamily="18" charset="0"/>
              </a:rPr>
              <a:t>N3</a:t>
            </a:r>
            <a:r>
              <a:rPr lang="ka-GE" dirty="0" smtClean="0">
                <a:effectLst>
                  <a:outerShdw blurRad="38100" dist="38100" dir="2700000" algn="tl">
                    <a:srgbClr val="000000">
                      <a:alpha val="43137"/>
                    </a:srgbClr>
                  </a:outerShdw>
                </a:effectLst>
                <a:latin typeface="Sylfaen" panose="010A0502050306030303" pitchFamily="18" charset="0"/>
              </a:rPr>
              <a:t> </a:t>
            </a:r>
            <a:r>
              <a:rPr lang="ka-GE" dirty="0">
                <a:effectLst>
                  <a:outerShdw blurRad="38100" dist="38100" dir="2700000" algn="tl">
                    <a:srgbClr val="000000">
                      <a:alpha val="43137"/>
                    </a:srgbClr>
                  </a:outerShdw>
                </a:effectLst>
                <a:latin typeface="Sylfaen" panose="010A0502050306030303" pitchFamily="18" charset="0"/>
              </a:rPr>
              <a:t>მონაკვეთი -  ეგხ-ეს მარშრუტის უცვლელი მონაკვეთი</a:t>
            </a: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995" b="5275"/>
          <a:stretch/>
        </p:blipFill>
        <p:spPr>
          <a:xfrm>
            <a:off x="1901944" y="186951"/>
            <a:ext cx="5999224" cy="6428095"/>
          </a:xfrm>
          <a:prstGeom prst="rect">
            <a:avLst/>
          </a:prstGeom>
        </p:spPr>
      </p:pic>
    </p:spTree>
    <p:extLst>
      <p:ext uri="{BB962C8B-B14F-4D97-AF65-F5344CB8AC3E}">
        <p14:creationId xmlns:p14="http://schemas.microsoft.com/office/powerpoint/2010/main" val="2215512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8</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2209800" y="127810"/>
            <a:ext cx="9264193" cy="369332"/>
          </a:xfrm>
          <a:prstGeom prst="rect">
            <a:avLst/>
          </a:prstGeom>
          <a:noFill/>
        </p:spPr>
        <p:txBody>
          <a:bodyPr wrap="square" lIns="0" tIns="0" rIns="0" bIns="0" rtlCol="0" anchor="ctr">
            <a:spAutoFit/>
          </a:bodyPr>
          <a:lstStyle/>
          <a:p>
            <a:pPr algn="r"/>
            <a:r>
              <a:rPr lang="ka-GE" sz="2400" dirty="0" smtClean="0">
                <a:effectLst>
                  <a:outerShdw blurRad="38100" dist="38100" dir="2700000" algn="tl">
                    <a:srgbClr val="000000">
                      <a:alpha val="43137"/>
                    </a:srgbClr>
                  </a:outerShdw>
                </a:effectLst>
                <a:latin typeface="Sylfaen" panose="010A0502050306030303" pitchFamily="18" charset="0"/>
              </a:rPr>
              <a:t>პროექტის აღწერა</a:t>
            </a:r>
            <a:endParaRPr lang="en-US" sz="28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617838"/>
            <a:ext cx="9243753" cy="5536276"/>
          </a:xfrm>
          <a:prstGeom prst="rect">
            <a:avLst/>
          </a:prstGeom>
        </p:spPr>
      </p:pic>
      <p:sp>
        <p:nvSpPr>
          <p:cNvPr id="11" name="Left Arrow 10"/>
          <p:cNvSpPr/>
          <p:nvPr/>
        </p:nvSpPr>
        <p:spPr>
          <a:xfrm>
            <a:off x="7933038" y="5022379"/>
            <a:ext cx="4258962" cy="1513343"/>
          </a:xfrm>
          <a:prstGeom prst="leftArrow">
            <a:avLst>
              <a:gd name="adj1" fmla="val 50000"/>
              <a:gd name="adj2" fmla="val 509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err="1" smtClean="0">
                <a:effectLst>
                  <a:outerShdw blurRad="38100" dist="38100" dir="2700000" algn="tl">
                    <a:srgbClr val="000000">
                      <a:alpha val="43137"/>
                    </a:srgbClr>
                  </a:outerShdw>
                </a:effectLst>
                <a:latin typeface="Sylfaen" panose="010A0502050306030303" pitchFamily="18" charset="0"/>
              </a:rPr>
              <a:t>N4</a:t>
            </a:r>
            <a:r>
              <a:rPr lang="ka-GE" dirty="0" smtClean="0">
                <a:effectLst>
                  <a:outerShdw blurRad="38100" dist="38100" dir="2700000" algn="tl">
                    <a:srgbClr val="000000">
                      <a:alpha val="43137"/>
                    </a:srgbClr>
                  </a:outerShdw>
                </a:effectLst>
                <a:latin typeface="Sylfaen" panose="010A0502050306030303" pitchFamily="18" charset="0"/>
              </a:rPr>
              <a:t> </a:t>
            </a:r>
            <a:r>
              <a:rPr lang="ka-GE" dirty="0">
                <a:effectLst>
                  <a:outerShdw blurRad="38100" dist="38100" dir="2700000" algn="tl">
                    <a:srgbClr val="000000">
                      <a:alpha val="43137"/>
                    </a:srgbClr>
                  </a:outerShdw>
                </a:effectLst>
                <a:latin typeface="Sylfaen" panose="010A0502050306030303" pitchFamily="18" charset="0"/>
              </a:rPr>
              <a:t>მონაკვეთი -  ეგხ-ეს მარშრუტის სარეკონსტრუქციო მონაკვეთი</a:t>
            </a:r>
          </a:p>
        </p:txBody>
      </p:sp>
    </p:spTree>
    <p:extLst>
      <p:ext uri="{BB962C8B-B14F-4D97-AF65-F5344CB8AC3E}">
        <p14:creationId xmlns:p14="http://schemas.microsoft.com/office/powerpoint/2010/main" val="3102057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A5D2A43-E613-4861-B777-A0FBFF474536}"/>
              </a:ext>
              <a:ext uri="{C183D7F6-B498-43B3-948B-1728B52AA6E4}">
                <adec:decorative xmlns="" xmlns:adec="http://schemas.microsoft.com/office/drawing/2017/decorative" val="1"/>
              </a:ext>
            </a:extLst>
          </p:cNvPr>
          <p:cNvSpPr/>
          <p:nvPr/>
        </p:nvSpPr>
        <p:spPr>
          <a:xfrm>
            <a:off x="11607800" y="0"/>
            <a:ext cx="584200" cy="584200"/>
          </a:xfrm>
          <a:prstGeom prst="rect">
            <a:avLst/>
          </a:prstGeom>
          <a:solidFill>
            <a:srgbClr val="E31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878E9E76-0170-4D84-BCC3-07E8CC1CF330}"/>
              </a:ext>
              <a:ext uri="{C183D7F6-B498-43B3-948B-1728B52AA6E4}">
                <adec:decorative xmlns="" xmlns:adec="http://schemas.microsoft.com/office/drawing/2017/decorative" val="1"/>
              </a:ext>
            </a:extLst>
          </p:cNvPr>
          <p:cNvSpPr/>
          <p:nvPr/>
        </p:nvSpPr>
        <p:spPr>
          <a:xfrm>
            <a:off x="0" y="6273800"/>
            <a:ext cx="584200" cy="584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1A4CD4B-F87F-4BE9-AEF5-4E68C5D5552F}"/>
              </a:ext>
            </a:extLst>
          </p:cNvPr>
          <p:cNvSpPr>
            <a:spLocks noGrp="1"/>
          </p:cNvSpPr>
          <p:nvPr>
            <p:ph type="dt" sz="half" idx="10"/>
          </p:nvPr>
        </p:nvSpPr>
        <p:spPr/>
        <p:txBody>
          <a:bodyPr/>
          <a:lstStyle/>
          <a:p>
            <a:fld id="{75C75738-883E-4D82-874A-987559CF11A8}" type="datetime1">
              <a:rPr lang="en-US" smtClean="0"/>
              <a:t>4/15/2020</a:t>
            </a:fld>
            <a:endParaRPr lang="en-US" dirty="0"/>
          </a:p>
        </p:txBody>
      </p:sp>
      <p:sp>
        <p:nvSpPr>
          <p:cNvPr id="4" name="Slide Number Placeholder 3">
            <a:extLst>
              <a:ext uri="{FF2B5EF4-FFF2-40B4-BE49-F238E27FC236}">
                <a16:creationId xmlns="" xmlns:a16="http://schemas.microsoft.com/office/drawing/2014/main" id="{BAF9FE27-70E1-44B2-A8D4-22B1FBB9F461}"/>
              </a:ext>
            </a:extLst>
          </p:cNvPr>
          <p:cNvSpPr>
            <a:spLocks noGrp="1"/>
          </p:cNvSpPr>
          <p:nvPr>
            <p:ph type="sldNum" sz="quarter" idx="12"/>
          </p:nvPr>
        </p:nvSpPr>
        <p:spPr/>
        <p:txBody>
          <a:bodyPr/>
          <a:lstStyle/>
          <a:p>
            <a:fld id="{5A4A7955-6230-48B4-BD8B-A7C460F75945}" type="slidenum">
              <a:rPr lang="en-US" smtClean="0"/>
              <a:t>9</a:t>
            </a:fld>
            <a:endParaRPr lang="en-US" dirty="0"/>
          </a:p>
        </p:txBody>
      </p:sp>
      <p:sp>
        <p:nvSpPr>
          <p:cNvPr id="7" name="Title 6" hidden="1">
            <a:extLst>
              <a:ext uri="{FF2B5EF4-FFF2-40B4-BE49-F238E27FC236}">
                <a16:creationId xmlns="" xmlns:a16="http://schemas.microsoft.com/office/drawing/2014/main" id="{9B326F38-4E3F-467E-B912-22D5333F4202}"/>
              </a:ext>
            </a:extLst>
          </p:cNvPr>
          <p:cNvSpPr>
            <a:spLocks noGrp="1"/>
          </p:cNvSpPr>
          <p:nvPr>
            <p:ph type="title" idx="4294967295"/>
          </p:nvPr>
        </p:nvSpPr>
        <p:spPr>
          <a:xfrm>
            <a:off x="0" y="365125"/>
            <a:ext cx="10515600" cy="1325563"/>
          </a:xfrm>
        </p:spPr>
        <p:txBody>
          <a:bodyPr/>
          <a:lstStyle/>
          <a:p>
            <a:r>
              <a:rPr lang="en-US" dirty="0"/>
              <a:t>Balanced scorecard slide 2</a:t>
            </a:r>
          </a:p>
        </p:txBody>
      </p:sp>
      <p:sp>
        <p:nvSpPr>
          <p:cNvPr id="13" name="TextBox 12">
            <a:extLst>
              <a:ext uri="{FF2B5EF4-FFF2-40B4-BE49-F238E27FC236}">
                <a16:creationId xmlns="" xmlns:a16="http://schemas.microsoft.com/office/drawing/2014/main" id="{63C92C2E-8888-42AB-A36D-D6F2B362B0CD}"/>
              </a:ext>
            </a:extLst>
          </p:cNvPr>
          <p:cNvSpPr txBox="1"/>
          <p:nvPr/>
        </p:nvSpPr>
        <p:spPr>
          <a:xfrm>
            <a:off x="1528549" y="325099"/>
            <a:ext cx="9825251" cy="430887"/>
          </a:xfrm>
          <a:prstGeom prst="rect">
            <a:avLst/>
          </a:prstGeom>
          <a:noFill/>
        </p:spPr>
        <p:txBody>
          <a:bodyPr wrap="square" lIns="0" tIns="0" rIns="0" bIns="0" rtlCol="0" anchor="ctr">
            <a:spAutoFit/>
          </a:bodyPr>
          <a:lstStyle/>
          <a:p>
            <a:pPr algn="r"/>
            <a:r>
              <a:rPr lang="ka-GE" sz="2800" dirty="0">
                <a:effectLst>
                  <a:outerShdw blurRad="38100" dist="38100" dir="2700000" algn="tl">
                    <a:srgbClr val="000000">
                      <a:alpha val="43137"/>
                    </a:srgbClr>
                  </a:outerShdw>
                </a:effectLst>
                <a:latin typeface="Sylfaen" panose="010A0502050306030303" pitchFamily="18" charset="0"/>
              </a:rPr>
              <a:t>პროექტის </a:t>
            </a:r>
            <a:r>
              <a:rPr lang="ka-GE" sz="2800" dirty="0" smtClean="0">
                <a:effectLst>
                  <a:outerShdw blurRad="38100" dist="38100" dir="2700000" algn="tl">
                    <a:srgbClr val="000000">
                      <a:alpha val="43137"/>
                    </a:srgbClr>
                  </a:outerShdw>
                </a:effectLst>
                <a:latin typeface="Sylfaen" panose="010A0502050306030303" pitchFamily="18" charset="0"/>
              </a:rPr>
              <a:t>აღწერა - </a:t>
            </a:r>
            <a:r>
              <a:rPr lang="ka-GE" sz="2800" dirty="0">
                <a:effectLst>
                  <a:outerShdw blurRad="38100" dist="38100" dir="2700000" algn="tl">
                    <a:srgbClr val="000000">
                      <a:alpha val="43137"/>
                    </a:srgbClr>
                  </a:outerShdw>
                </a:effectLst>
                <a:latin typeface="Sylfaen" panose="010A0502050306030303" pitchFamily="18" charset="0"/>
              </a:rPr>
              <a:t>ძირითადი ტექნიკური მახასიათებლები</a:t>
            </a:r>
            <a:endParaRPr lang="en-US" sz="2800" dirty="0">
              <a:effectLst>
                <a:outerShdw blurRad="38100" dist="38100" dir="2700000" algn="tl">
                  <a:srgbClr val="000000">
                    <a:alpha val="43137"/>
                  </a:srgbClr>
                </a:outerShdw>
              </a:effectLst>
              <a:latin typeface="Sylfaen" panose="010A0502050306030303" pitchFamily="18" charset="0"/>
            </a:endParaRPr>
          </a:p>
        </p:txBody>
      </p:sp>
      <p:grpSp>
        <p:nvGrpSpPr>
          <p:cNvPr id="75" name="Group 74" descr="This image is an icon of a human being. ">
            <a:extLst>
              <a:ext uri="{FF2B5EF4-FFF2-40B4-BE49-F238E27FC236}">
                <a16:creationId xmlns="" xmlns:a16="http://schemas.microsoft.com/office/drawing/2014/main" id="{03658782-57B9-4C48-9C71-07695163187A}"/>
              </a:ext>
            </a:extLst>
          </p:cNvPr>
          <p:cNvGrpSpPr/>
          <p:nvPr/>
        </p:nvGrpSpPr>
        <p:grpSpPr>
          <a:xfrm>
            <a:off x="7284682" y="2522553"/>
            <a:ext cx="345758" cy="301578"/>
            <a:chOff x="9312275" y="5386388"/>
            <a:chExt cx="285750" cy="249238"/>
          </a:xfrm>
          <a:solidFill>
            <a:schemeClr val="bg1"/>
          </a:solidFill>
        </p:grpSpPr>
        <p:sp>
          <p:nvSpPr>
            <p:cNvPr id="76" name="Freeform 3445">
              <a:extLst>
                <a:ext uri="{FF2B5EF4-FFF2-40B4-BE49-F238E27FC236}">
                  <a16:creationId xmlns="" xmlns:a16="http://schemas.microsoft.com/office/drawing/2014/main" id="{7542754E-CB96-41C7-B68A-87941CFD3212}"/>
                </a:ext>
              </a:extLst>
            </p:cNvPr>
            <p:cNvSpPr>
              <a:spLocks/>
            </p:cNvSpPr>
            <p:nvPr/>
          </p:nvSpPr>
          <p:spPr bwMode="auto">
            <a:xfrm>
              <a:off x="9312275" y="5386388"/>
              <a:ext cx="225425" cy="249238"/>
            </a:xfrm>
            <a:custGeom>
              <a:avLst/>
              <a:gdLst>
                <a:gd name="T0" fmla="*/ 384 w 569"/>
                <a:gd name="T1" fmla="*/ 376 h 628"/>
                <a:gd name="T2" fmla="*/ 359 w 569"/>
                <a:gd name="T3" fmla="*/ 309 h 628"/>
                <a:gd name="T4" fmla="*/ 379 w 569"/>
                <a:gd name="T5" fmla="*/ 290 h 628"/>
                <a:gd name="T6" fmla="*/ 397 w 569"/>
                <a:gd name="T7" fmla="*/ 253 h 628"/>
                <a:gd name="T8" fmla="*/ 406 w 569"/>
                <a:gd name="T9" fmla="*/ 213 h 628"/>
                <a:gd name="T10" fmla="*/ 415 w 569"/>
                <a:gd name="T11" fmla="*/ 203 h 628"/>
                <a:gd name="T12" fmla="*/ 420 w 569"/>
                <a:gd name="T13" fmla="*/ 184 h 628"/>
                <a:gd name="T14" fmla="*/ 416 w 569"/>
                <a:gd name="T15" fmla="*/ 154 h 628"/>
                <a:gd name="T16" fmla="*/ 411 w 569"/>
                <a:gd name="T17" fmla="*/ 123 h 628"/>
                <a:gd name="T18" fmla="*/ 420 w 569"/>
                <a:gd name="T19" fmla="*/ 78 h 628"/>
                <a:gd name="T20" fmla="*/ 415 w 569"/>
                <a:gd name="T21" fmla="*/ 46 h 628"/>
                <a:gd name="T22" fmla="*/ 402 w 569"/>
                <a:gd name="T23" fmla="*/ 28 h 628"/>
                <a:gd name="T24" fmla="*/ 382 w 569"/>
                <a:gd name="T25" fmla="*/ 15 h 628"/>
                <a:gd name="T26" fmla="*/ 341 w 569"/>
                <a:gd name="T27" fmla="*/ 3 h 628"/>
                <a:gd name="T28" fmla="*/ 291 w 569"/>
                <a:gd name="T29" fmla="*/ 1 h 628"/>
                <a:gd name="T30" fmla="*/ 245 w 569"/>
                <a:gd name="T31" fmla="*/ 10 h 628"/>
                <a:gd name="T32" fmla="*/ 213 w 569"/>
                <a:gd name="T33" fmla="*/ 27 h 628"/>
                <a:gd name="T34" fmla="*/ 200 w 569"/>
                <a:gd name="T35" fmla="*/ 42 h 628"/>
                <a:gd name="T36" fmla="*/ 181 w 569"/>
                <a:gd name="T37" fmla="*/ 44 h 628"/>
                <a:gd name="T38" fmla="*/ 163 w 569"/>
                <a:gd name="T39" fmla="*/ 56 h 628"/>
                <a:gd name="T40" fmla="*/ 154 w 569"/>
                <a:gd name="T41" fmla="*/ 86 h 628"/>
                <a:gd name="T42" fmla="*/ 164 w 569"/>
                <a:gd name="T43" fmla="*/ 139 h 628"/>
                <a:gd name="T44" fmla="*/ 160 w 569"/>
                <a:gd name="T45" fmla="*/ 141 h 628"/>
                <a:gd name="T46" fmla="*/ 153 w 569"/>
                <a:gd name="T47" fmla="*/ 154 h 628"/>
                <a:gd name="T48" fmla="*/ 149 w 569"/>
                <a:gd name="T49" fmla="*/ 184 h 628"/>
                <a:gd name="T50" fmla="*/ 153 w 569"/>
                <a:gd name="T51" fmla="*/ 202 h 628"/>
                <a:gd name="T52" fmla="*/ 163 w 569"/>
                <a:gd name="T53" fmla="*/ 213 h 628"/>
                <a:gd name="T54" fmla="*/ 169 w 569"/>
                <a:gd name="T55" fmla="*/ 236 h 628"/>
                <a:gd name="T56" fmla="*/ 180 w 569"/>
                <a:gd name="T57" fmla="*/ 268 h 628"/>
                <a:gd name="T58" fmla="*/ 203 w 569"/>
                <a:gd name="T59" fmla="*/ 299 h 628"/>
                <a:gd name="T60" fmla="*/ 215 w 569"/>
                <a:gd name="T61" fmla="*/ 367 h 628"/>
                <a:gd name="T62" fmla="*/ 177 w 569"/>
                <a:gd name="T63" fmla="*/ 381 h 628"/>
                <a:gd name="T64" fmla="*/ 111 w 569"/>
                <a:gd name="T65" fmla="*/ 404 h 628"/>
                <a:gd name="T66" fmla="*/ 47 w 569"/>
                <a:gd name="T67" fmla="*/ 434 h 628"/>
                <a:gd name="T68" fmla="*/ 22 w 569"/>
                <a:gd name="T69" fmla="*/ 456 h 628"/>
                <a:gd name="T70" fmla="*/ 10 w 569"/>
                <a:gd name="T71" fmla="*/ 487 h 628"/>
                <a:gd name="T72" fmla="*/ 1 w 569"/>
                <a:gd name="T73" fmla="*/ 557 h 628"/>
                <a:gd name="T74" fmla="*/ 0 w 569"/>
                <a:gd name="T75" fmla="*/ 620 h 628"/>
                <a:gd name="T76" fmla="*/ 11 w 569"/>
                <a:gd name="T77" fmla="*/ 628 h 628"/>
                <a:gd name="T78" fmla="*/ 565 w 569"/>
                <a:gd name="T79" fmla="*/ 624 h 628"/>
                <a:gd name="T80" fmla="*/ 569 w 569"/>
                <a:gd name="T81" fmla="*/ 597 h 628"/>
                <a:gd name="T82" fmla="*/ 562 w 569"/>
                <a:gd name="T83" fmla="*/ 510 h 628"/>
                <a:gd name="T84" fmla="*/ 551 w 569"/>
                <a:gd name="T85" fmla="*/ 461 h 628"/>
                <a:gd name="T86" fmla="*/ 537 w 569"/>
                <a:gd name="T87" fmla="*/ 444 h 628"/>
                <a:gd name="T88" fmla="*/ 484 w 569"/>
                <a:gd name="T89" fmla="*/ 413 h 628"/>
                <a:gd name="T90" fmla="*/ 408 w 569"/>
                <a:gd name="T91" fmla="*/ 385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9" h="628">
                  <a:moveTo>
                    <a:pt x="408" y="385"/>
                  </a:moveTo>
                  <a:lnTo>
                    <a:pt x="397" y="380"/>
                  </a:lnTo>
                  <a:lnTo>
                    <a:pt x="384" y="376"/>
                  </a:lnTo>
                  <a:lnTo>
                    <a:pt x="372" y="372"/>
                  </a:lnTo>
                  <a:lnTo>
                    <a:pt x="359" y="367"/>
                  </a:lnTo>
                  <a:lnTo>
                    <a:pt x="359" y="309"/>
                  </a:lnTo>
                  <a:lnTo>
                    <a:pt x="366" y="306"/>
                  </a:lnTo>
                  <a:lnTo>
                    <a:pt x="371" y="299"/>
                  </a:lnTo>
                  <a:lnTo>
                    <a:pt x="379" y="290"/>
                  </a:lnTo>
                  <a:lnTo>
                    <a:pt x="385" y="280"/>
                  </a:lnTo>
                  <a:lnTo>
                    <a:pt x="390" y="268"/>
                  </a:lnTo>
                  <a:lnTo>
                    <a:pt x="397" y="253"/>
                  </a:lnTo>
                  <a:lnTo>
                    <a:pt x="400" y="236"/>
                  </a:lnTo>
                  <a:lnTo>
                    <a:pt x="402" y="216"/>
                  </a:lnTo>
                  <a:lnTo>
                    <a:pt x="406" y="213"/>
                  </a:lnTo>
                  <a:lnTo>
                    <a:pt x="409" y="211"/>
                  </a:lnTo>
                  <a:lnTo>
                    <a:pt x="412" y="207"/>
                  </a:lnTo>
                  <a:lnTo>
                    <a:pt x="415" y="203"/>
                  </a:lnTo>
                  <a:lnTo>
                    <a:pt x="417" y="198"/>
                  </a:lnTo>
                  <a:lnTo>
                    <a:pt x="418" y="191"/>
                  </a:lnTo>
                  <a:lnTo>
                    <a:pt x="420" y="184"/>
                  </a:lnTo>
                  <a:lnTo>
                    <a:pt x="420" y="177"/>
                  </a:lnTo>
                  <a:lnTo>
                    <a:pt x="418" y="164"/>
                  </a:lnTo>
                  <a:lnTo>
                    <a:pt x="416" y="154"/>
                  </a:lnTo>
                  <a:lnTo>
                    <a:pt x="411" y="145"/>
                  </a:lnTo>
                  <a:lnTo>
                    <a:pt x="406" y="140"/>
                  </a:lnTo>
                  <a:lnTo>
                    <a:pt x="411" y="123"/>
                  </a:lnTo>
                  <a:lnTo>
                    <a:pt x="417" y="101"/>
                  </a:lnTo>
                  <a:lnTo>
                    <a:pt x="418" y="90"/>
                  </a:lnTo>
                  <a:lnTo>
                    <a:pt x="420" y="78"/>
                  </a:lnTo>
                  <a:lnTo>
                    <a:pt x="420" y="65"/>
                  </a:lnTo>
                  <a:lnTo>
                    <a:pt x="417" y="53"/>
                  </a:lnTo>
                  <a:lnTo>
                    <a:pt x="415" y="46"/>
                  </a:lnTo>
                  <a:lnTo>
                    <a:pt x="412" y="40"/>
                  </a:lnTo>
                  <a:lnTo>
                    <a:pt x="407" y="33"/>
                  </a:lnTo>
                  <a:lnTo>
                    <a:pt x="402" y="28"/>
                  </a:lnTo>
                  <a:lnTo>
                    <a:pt x="397" y="23"/>
                  </a:lnTo>
                  <a:lnTo>
                    <a:pt x="390" y="19"/>
                  </a:lnTo>
                  <a:lnTo>
                    <a:pt x="382" y="15"/>
                  </a:lnTo>
                  <a:lnTo>
                    <a:pt x="375" y="11"/>
                  </a:lnTo>
                  <a:lnTo>
                    <a:pt x="359" y="6"/>
                  </a:lnTo>
                  <a:lnTo>
                    <a:pt x="341" y="3"/>
                  </a:lnTo>
                  <a:lnTo>
                    <a:pt x="325" y="1"/>
                  </a:lnTo>
                  <a:lnTo>
                    <a:pt x="307" y="0"/>
                  </a:lnTo>
                  <a:lnTo>
                    <a:pt x="291" y="1"/>
                  </a:lnTo>
                  <a:lnTo>
                    <a:pt x="276" y="3"/>
                  </a:lnTo>
                  <a:lnTo>
                    <a:pt x="259" y="5"/>
                  </a:lnTo>
                  <a:lnTo>
                    <a:pt x="245" y="10"/>
                  </a:lnTo>
                  <a:lnTo>
                    <a:pt x="231" y="15"/>
                  </a:lnTo>
                  <a:lnTo>
                    <a:pt x="218" y="23"/>
                  </a:lnTo>
                  <a:lnTo>
                    <a:pt x="213" y="27"/>
                  </a:lnTo>
                  <a:lnTo>
                    <a:pt x="208" y="32"/>
                  </a:lnTo>
                  <a:lnTo>
                    <a:pt x="204" y="37"/>
                  </a:lnTo>
                  <a:lnTo>
                    <a:pt x="200" y="42"/>
                  </a:lnTo>
                  <a:lnTo>
                    <a:pt x="194" y="42"/>
                  </a:lnTo>
                  <a:lnTo>
                    <a:pt x="186" y="42"/>
                  </a:lnTo>
                  <a:lnTo>
                    <a:pt x="181" y="44"/>
                  </a:lnTo>
                  <a:lnTo>
                    <a:pt x="176" y="46"/>
                  </a:lnTo>
                  <a:lnTo>
                    <a:pt x="168" y="51"/>
                  </a:lnTo>
                  <a:lnTo>
                    <a:pt x="163" y="56"/>
                  </a:lnTo>
                  <a:lnTo>
                    <a:pt x="158" y="65"/>
                  </a:lnTo>
                  <a:lnTo>
                    <a:pt x="155" y="76"/>
                  </a:lnTo>
                  <a:lnTo>
                    <a:pt x="154" y="86"/>
                  </a:lnTo>
                  <a:lnTo>
                    <a:pt x="155" y="98"/>
                  </a:lnTo>
                  <a:lnTo>
                    <a:pt x="159" y="119"/>
                  </a:lnTo>
                  <a:lnTo>
                    <a:pt x="164" y="139"/>
                  </a:lnTo>
                  <a:lnTo>
                    <a:pt x="164" y="139"/>
                  </a:lnTo>
                  <a:lnTo>
                    <a:pt x="164" y="139"/>
                  </a:lnTo>
                  <a:lnTo>
                    <a:pt x="160" y="141"/>
                  </a:lnTo>
                  <a:lnTo>
                    <a:pt x="158" y="145"/>
                  </a:lnTo>
                  <a:lnTo>
                    <a:pt x="155" y="149"/>
                  </a:lnTo>
                  <a:lnTo>
                    <a:pt x="153" y="154"/>
                  </a:lnTo>
                  <a:lnTo>
                    <a:pt x="149" y="164"/>
                  </a:lnTo>
                  <a:lnTo>
                    <a:pt x="149" y="177"/>
                  </a:lnTo>
                  <a:lnTo>
                    <a:pt x="149" y="184"/>
                  </a:lnTo>
                  <a:lnTo>
                    <a:pt x="150" y="190"/>
                  </a:lnTo>
                  <a:lnTo>
                    <a:pt x="151" y="196"/>
                  </a:lnTo>
                  <a:lnTo>
                    <a:pt x="153" y="202"/>
                  </a:lnTo>
                  <a:lnTo>
                    <a:pt x="155" y="205"/>
                  </a:lnTo>
                  <a:lnTo>
                    <a:pt x="159" y="211"/>
                  </a:lnTo>
                  <a:lnTo>
                    <a:pt x="163" y="213"/>
                  </a:lnTo>
                  <a:lnTo>
                    <a:pt x="167" y="216"/>
                  </a:lnTo>
                  <a:lnTo>
                    <a:pt x="167" y="226"/>
                  </a:lnTo>
                  <a:lnTo>
                    <a:pt x="169" y="236"/>
                  </a:lnTo>
                  <a:lnTo>
                    <a:pt x="171" y="245"/>
                  </a:lnTo>
                  <a:lnTo>
                    <a:pt x="173" y="253"/>
                  </a:lnTo>
                  <a:lnTo>
                    <a:pt x="180" y="268"/>
                  </a:lnTo>
                  <a:lnTo>
                    <a:pt x="187" y="281"/>
                  </a:lnTo>
                  <a:lnTo>
                    <a:pt x="195" y="291"/>
                  </a:lnTo>
                  <a:lnTo>
                    <a:pt x="203" y="299"/>
                  </a:lnTo>
                  <a:lnTo>
                    <a:pt x="209" y="306"/>
                  </a:lnTo>
                  <a:lnTo>
                    <a:pt x="215" y="311"/>
                  </a:lnTo>
                  <a:lnTo>
                    <a:pt x="215" y="367"/>
                  </a:lnTo>
                  <a:lnTo>
                    <a:pt x="203" y="372"/>
                  </a:lnTo>
                  <a:lnTo>
                    <a:pt x="190" y="376"/>
                  </a:lnTo>
                  <a:lnTo>
                    <a:pt x="177" y="381"/>
                  </a:lnTo>
                  <a:lnTo>
                    <a:pt x="164" y="385"/>
                  </a:lnTo>
                  <a:lnTo>
                    <a:pt x="137" y="395"/>
                  </a:lnTo>
                  <a:lnTo>
                    <a:pt x="111" y="404"/>
                  </a:lnTo>
                  <a:lnTo>
                    <a:pt x="87" y="413"/>
                  </a:lnTo>
                  <a:lnTo>
                    <a:pt x="65" y="424"/>
                  </a:lnTo>
                  <a:lnTo>
                    <a:pt x="47" y="434"/>
                  </a:lnTo>
                  <a:lnTo>
                    <a:pt x="32" y="444"/>
                  </a:lnTo>
                  <a:lnTo>
                    <a:pt x="25" y="449"/>
                  </a:lnTo>
                  <a:lnTo>
                    <a:pt x="22" y="456"/>
                  </a:lnTo>
                  <a:lnTo>
                    <a:pt x="18" y="462"/>
                  </a:lnTo>
                  <a:lnTo>
                    <a:pt x="14" y="467"/>
                  </a:lnTo>
                  <a:lnTo>
                    <a:pt x="10" y="487"/>
                  </a:lnTo>
                  <a:lnTo>
                    <a:pt x="6" y="510"/>
                  </a:lnTo>
                  <a:lnTo>
                    <a:pt x="4" y="533"/>
                  </a:lnTo>
                  <a:lnTo>
                    <a:pt x="1" y="557"/>
                  </a:lnTo>
                  <a:lnTo>
                    <a:pt x="0" y="597"/>
                  </a:lnTo>
                  <a:lnTo>
                    <a:pt x="0" y="616"/>
                  </a:lnTo>
                  <a:lnTo>
                    <a:pt x="0" y="620"/>
                  </a:lnTo>
                  <a:lnTo>
                    <a:pt x="2" y="624"/>
                  </a:lnTo>
                  <a:lnTo>
                    <a:pt x="6" y="627"/>
                  </a:lnTo>
                  <a:lnTo>
                    <a:pt x="11" y="628"/>
                  </a:lnTo>
                  <a:lnTo>
                    <a:pt x="557" y="628"/>
                  </a:lnTo>
                  <a:lnTo>
                    <a:pt x="561" y="627"/>
                  </a:lnTo>
                  <a:lnTo>
                    <a:pt x="565" y="624"/>
                  </a:lnTo>
                  <a:lnTo>
                    <a:pt x="567" y="620"/>
                  </a:lnTo>
                  <a:lnTo>
                    <a:pt x="569" y="616"/>
                  </a:lnTo>
                  <a:lnTo>
                    <a:pt x="569" y="597"/>
                  </a:lnTo>
                  <a:lnTo>
                    <a:pt x="567" y="557"/>
                  </a:lnTo>
                  <a:lnTo>
                    <a:pt x="565" y="533"/>
                  </a:lnTo>
                  <a:lnTo>
                    <a:pt x="562" y="510"/>
                  </a:lnTo>
                  <a:lnTo>
                    <a:pt x="558" y="487"/>
                  </a:lnTo>
                  <a:lnTo>
                    <a:pt x="555" y="467"/>
                  </a:lnTo>
                  <a:lnTo>
                    <a:pt x="551" y="461"/>
                  </a:lnTo>
                  <a:lnTo>
                    <a:pt x="547" y="456"/>
                  </a:lnTo>
                  <a:lnTo>
                    <a:pt x="543" y="449"/>
                  </a:lnTo>
                  <a:lnTo>
                    <a:pt x="537" y="444"/>
                  </a:lnTo>
                  <a:lnTo>
                    <a:pt x="522" y="433"/>
                  </a:lnTo>
                  <a:lnTo>
                    <a:pt x="504" y="422"/>
                  </a:lnTo>
                  <a:lnTo>
                    <a:pt x="484" y="413"/>
                  </a:lnTo>
                  <a:lnTo>
                    <a:pt x="461" y="404"/>
                  </a:lnTo>
                  <a:lnTo>
                    <a:pt x="435" y="394"/>
                  </a:lnTo>
                  <a:lnTo>
                    <a:pt x="408"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3446">
              <a:extLst>
                <a:ext uri="{FF2B5EF4-FFF2-40B4-BE49-F238E27FC236}">
                  <a16:creationId xmlns="" xmlns:a16="http://schemas.microsoft.com/office/drawing/2014/main" id="{334072C5-8E7E-4A65-ABAD-8FD2AA02B623}"/>
                </a:ext>
              </a:extLst>
            </p:cNvPr>
            <p:cNvSpPr>
              <a:spLocks/>
            </p:cNvSpPr>
            <p:nvPr/>
          </p:nvSpPr>
          <p:spPr bwMode="auto">
            <a:xfrm>
              <a:off x="9485313" y="5387975"/>
              <a:ext cx="112712" cy="247650"/>
            </a:xfrm>
            <a:custGeom>
              <a:avLst/>
              <a:gdLst>
                <a:gd name="T0" fmla="*/ 258 w 281"/>
                <a:gd name="T1" fmla="*/ 450 h 625"/>
                <a:gd name="T2" fmla="*/ 234 w 281"/>
                <a:gd name="T3" fmla="*/ 428 h 625"/>
                <a:gd name="T4" fmla="*/ 199 w 281"/>
                <a:gd name="T5" fmla="*/ 408 h 625"/>
                <a:gd name="T6" fmla="*/ 103 w 281"/>
                <a:gd name="T7" fmla="*/ 367 h 625"/>
                <a:gd name="T8" fmla="*/ 65 w 281"/>
                <a:gd name="T9" fmla="*/ 319 h 625"/>
                <a:gd name="T10" fmla="*/ 86 w 281"/>
                <a:gd name="T11" fmla="*/ 301 h 625"/>
                <a:gd name="T12" fmla="*/ 108 w 281"/>
                <a:gd name="T13" fmla="*/ 265 h 625"/>
                <a:gd name="T14" fmla="*/ 113 w 281"/>
                <a:gd name="T15" fmla="*/ 238 h 625"/>
                <a:gd name="T16" fmla="*/ 122 w 281"/>
                <a:gd name="T17" fmla="*/ 223 h 625"/>
                <a:gd name="T18" fmla="*/ 130 w 281"/>
                <a:gd name="T19" fmla="*/ 209 h 625"/>
                <a:gd name="T20" fmla="*/ 132 w 281"/>
                <a:gd name="T21" fmla="*/ 188 h 625"/>
                <a:gd name="T22" fmla="*/ 123 w 281"/>
                <a:gd name="T23" fmla="*/ 157 h 625"/>
                <a:gd name="T24" fmla="*/ 118 w 281"/>
                <a:gd name="T25" fmla="*/ 151 h 625"/>
                <a:gd name="T26" fmla="*/ 131 w 281"/>
                <a:gd name="T27" fmla="*/ 97 h 625"/>
                <a:gd name="T28" fmla="*/ 130 w 281"/>
                <a:gd name="T29" fmla="*/ 59 h 625"/>
                <a:gd name="T30" fmla="*/ 117 w 281"/>
                <a:gd name="T31" fmla="*/ 35 h 625"/>
                <a:gd name="T32" fmla="*/ 94 w 281"/>
                <a:gd name="T33" fmla="*/ 15 h 625"/>
                <a:gd name="T34" fmla="*/ 65 w 281"/>
                <a:gd name="T35" fmla="*/ 2 h 625"/>
                <a:gd name="T36" fmla="*/ 38 w 281"/>
                <a:gd name="T37" fmla="*/ 0 h 625"/>
                <a:gd name="T38" fmla="*/ 13 w 281"/>
                <a:gd name="T39" fmla="*/ 7 h 625"/>
                <a:gd name="T40" fmla="*/ 0 w 281"/>
                <a:gd name="T41" fmla="*/ 20 h 625"/>
                <a:gd name="T42" fmla="*/ 5 w 281"/>
                <a:gd name="T43" fmla="*/ 32 h 625"/>
                <a:gd name="T44" fmla="*/ 18 w 281"/>
                <a:gd name="T45" fmla="*/ 32 h 625"/>
                <a:gd name="T46" fmla="*/ 38 w 281"/>
                <a:gd name="T47" fmla="*/ 24 h 625"/>
                <a:gd name="T48" fmla="*/ 67 w 281"/>
                <a:gd name="T49" fmla="*/ 28 h 625"/>
                <a:gd name="T50" fmla="*/ 89 w 281"/>
                <a:gd name="T51" fmla="*/ 41 h 625"/>
                <a:gd name="T52" fmla="*/ 103 w 281"/>
                <a:gd name="T53" fmla="*/ 56 h 625"/>
                <a:gd name="T54" fmla="*/ 108 w 281"/>
                <a:gd name="T55" fmla="*/ 75 h 625"/>
                <a:gd name="T56" fmla="*/ 105 w 281"/>
                <a:gd name="T57" fmla="*/ 107 h 625"/>
                <a:gd name="T58" fmla="*/ 92 w 281"/>
                <a:gd name="T59" fmla="*/ 152 h 625"/>
                <a:gd name="T60" fmla="*/ 94 w 281"/>
                <a:gd name="T61" fmla="*/ 166 h 625"/>
                <a:gd name="T62" fmla="*/ 104 w 281"/>
                <a:gd name="T63" fmla="*/ 172 h 625"/>
                <a:gd name="T64" fmla="*/ 109 w 281"/>
                <a:gd name="T65" fmla="*/ 188 h 625"/>
                <a:gd name="T66" fmla="*/ 104 w 281"/>
                <a:gd name="T67" fmla="*/ 206 h 625"/>
                <a:gd name="T68" fmla="*/ 94 w 281"/>
                <a:gd name="T69" fmla="*/ 210 h 625"/>
                <a:gd name="T70" fmla="*/ 90 w 281"/>
                <a:gd name="T71" fmla="*/ 231 h 625"/>
                <a:gd name="T72" fmla="*/ 85 w 281"/>
                <a:gd name="T73" fmla="*/ 259 h 625"/>
                <a:gd name="T74" fmla="*/ 55 w 281"/>
                <a:gd name="T75" fmla="*/ 297 h 625"/>
                <a:gd name="T76" fmla="*/ 44 w 281"/>
                <a:gd name="T77" fmla="*/ 306 h 625"/>
                <a:gd name="T78" fmla="*/ 41 w 281"/>
                <a:gd name="T79" fmla="*/ 360 h 625"/>
                <a:gd name="T80" fmla="*/ 46 w 281"/>
                <a:gd name="T81" fmla="*/ 371 h 625"/>
                <a:gd name="T82" fmla="*/ 119 w 281"/>
                <a:gd name="T83" fmla="*/ 399 h 625"/>
                <a:gd name="T84" fmla="*/ 222 w 281"/>
                <a:gd name="T85" fmla="*/ 449 h 625"/>
                <a:gd name="T86" fmla="*/ 241 w 281"/>
                <a:gd name="T87" fmla="*/ 467 h 625"/>
                <a:gd name="T88" fmla="*/ 250 w 281"/>
                <a:gd name="T89" fmla="*/ 503 h 625"/>
                <a:gd name="T90" fmla="*/ 257 w 281"/>
                <a:gd name="T91" fmla="*/ 574 h 625"/>
                <a:gd name="T92" fmla="*/ 204 w 281"/>
                <a:gd name="T93" fmla="*/ 602 h 625"/>
                <a:gd name="T94" fmla="*/ 196 w 281"/>
                <a:gd name="T95" fmla="*/ 613 h 625"/>
                <a:gd name="T96" fmla="*/ 204 w 281"/>
                <a:gd name="T97" fmla="*/ 624 h 625"/>
                <a:gd name="T98" fmla="*/ 273 w 281"/>
                <a:gd name="T99" fmla="*/ 624 h 625"/>
                <a:gd name="T100" fmla="*/ 281 w 281"/>
                <a:gd name="T101" fmla="*/ 613 h 625"/>
                <a:gd name="T102" fmla="*/ 277 w 281"/>
                <a:gd name="T103" fmla="*/ 530 h 625"/>
                <a:gd name="T104" fmla="*/ 267 w 281"/>
                <a:gd name="T105" fmla="*/ 46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 h="625">
                  <a:moveTo>
                    <a:pt x="267" y="464"/>
                  </a:moveTo>
                  <a:lnTo>
                    <a:pt x="263" y="457"/>
                  </a:lnTo>
                  <a:lnTo>
                    <a:pt x="258" y="450"/>
                  </a:lnTo>
                  <a:lnTo>
                    <a:pt x="252" y="443"/>
                  </a:lnTo>
                  <a:lnTo>
                    <a:pt x="244" y="435"/>
                  </a:lnTo>
                  <a:lnTo>
                    <a:pt x="234" y="428"/>
                  </a:lnTo>
                  <a:lnTo>
                    <a:pt x="223" y="421"/>
                  </a:lnTo>
                  <a:lnTo>
                    <a:pt x="212" y="414"/>
                  </a:lnTo>
                  <a:lnTo>
                    <a:pt x="199" y="408"/>
                  </a:lnTo>
                  <a:lnTo>
                    <a:pt x="169" y="394"/>
                  </a:lnTo>
                  <a:lnTo>
                    <a:pt x="137" y="381"/>
                  </a:lnTo>
                  <a:lnTo>
                    <a:pt x="103" y="367"/>
                  </a:lnTo>
                  <a:lnTo>
                    <a:pt x="65" y="353"/>
                  </a:lnTo>
                  <a:lnTo>
                    <a:pt x="65" y="353"/>
                  </a:lnTo>
                  <a:lnTo>
                    <a:pt x="65" y="319"/>
                  </a:lnTo>
                  <a:lnTo>
                    <a:pt x="72" y="315"/>
                  </a:lnTo>
                  <a:lnTo>
                    <a:pt x="78" y="309"/>
                  </a:lnTo>
                  <a:lnTo>
                    <a:pt x="86" y="301"/>
                  </a:lnTo>
                  <a:lnTo>
                    <a:pt x="94" y="292"/>
                  </a:lnTo>
                  <a:lnTo>
                    <a:pt x="101" y="279"/>
                  </a:lnTo>
                  <a:lnTo>
                    <a:pt x="108" y="265"/>
                  </a:lnTo>
                  <a:lnTo>
                    <a:pt x="110" y="256"/>
                  </a:lnTo>
                  <a:lnTo>
                    <a:pt x="112" y="247"/>
                  </a:lnTo>
                  <a:lnTo>
                    <a:pt x="113" y="238"/>
                  </a:lnTo>
                  <a:lnTo>
                    <a:pt x="114" y="228"/>
                  </a:lnTo>
                  <a:lnTo>
                    <a:pt x="118" y="226"/>
                  </a:lnTo>
                  <a:lnTo>
                    <a:pt x="122" y="223"/>
                  </a:lnTo>
                  <a:lnTo>
                    <a:pt x="125" y="219"/>
                  </a:lnTo>
                  <a:lnTo>
                    <a:pt x="127" y="215"/>
                  </a:lnTo>
                  <a:lnTo>
                    <a:pt x="130" y="209"/>
                  </a:lnTo>
                  <a:lnTo>
                    <a:pt x="131" y="202"/>
                  </a:lnTo>
                  <a:lnTo>
                    <a:pt x="132" y="196"/>
                  </a:lnTo>
                  <a:lnTo>
                    <a:pt x="132" y="188"/>
                  </a:lnTo>
                  <a:lnTo>
                    <a:pt x="131" y="177"/>
                  </a:lnTo>
                  <a:lnTo>
                    <a:pt x="128" y="166"/>
                  </a:lnTo>
                  <a:lnTo>
                    <a:pt x="123" y="157"/>
                  </a:lnTo>
                  <a:lnTo>
                    <a:pt x="117" y="151"/>
                  </a:lnTo>
                  <a:lnTo>
                    <a:pt x="118" y="151"/>
                  </a:lnTo>
                  <a:lnTo>
                    <a:pt x="118" y="151"/>
                  </a:lnTo>
                  <a:lnTo>
                    <a:pt x="123" y="133"/>
                  </a:lnTo>
                  <a:lnTo>
                    <a:pt x="130" y="110"/>
                  </a:lnTo>
                  <a:lnTo>
                    <a:pt x="131" y="97"/>
                  </a:lnTo>
                  <a:lnTo>
                    <a:pt x="132" y="84"/>
                  </a:lnTo>
                  <a:lnTo>
                    <a:pt x="132" y="71"/>
                  </a:lnTo>
                  <a:lnTo>
                    <a:pt x="130" y="59"/>
                  </a:lnTo>
                  <a:lnTo>
                    <a:pt x="127" y="51"/>
                  </a:lnTo>
                  <a:lnTo>
                    <a:pt x="122" y="43"/>
                  </a:lnTo>
                  <a:lnTo>
                    <a:pt x="117" y="35"/>
                  </a:lnTo>
                  <a:lnTo>
                    <a:pt x="110" y="28"/>
                  </a:lnTo>
                  <a:lnTo>
                    <a:pt x="103" y="21"/>
                  </a:lnTo>
                  <a:lnTo>
                    <a:pt x="94" y="15"/>
                  </a:lnTo>
                  <a:lnTo>
                    <a:pt x="85" y="10"/>
                  </a:lnTo>
                  <a:lnTo>
                    <a:pt x="76" y="6"/>
                  </a:lnTo>
                  <a:lnTo>
                    <a:pt x="65" y="2"/>
                  </a:lnTo>
                  <a:lnTo>
                    <a:pt x="56" y="1"/>
                  </a:lnTo>
                  <a:lnTo>
                    <a:pt x="47" y="0"/>
                  </a:lnTo>
                  <a:lnTo>
                    <a:pt x="38" y="0"/>
                  </a:lnTo>
                  <a:lnTo>
                    <a:pt x="29" y="2"/>
                  </a:lnTo>
                  <a:lnTo>
                    <a:pt x="22" y="3"/>
                  </a:lnTo>
                  <a:lnTo>
                    <a:pt x="13" y="7"/>
                  </a:lnTo>
                  <a:lnTo>
                    <a:pt x="5" y="12"/>
                  </a:lnTo>
                  <a:lnTo>
                    <a:pt x="1" y="15"/>
                  </a:lnTo>
                  <a:lnTo>
                    <a:pt x="0" y="20"/>
                  </a:lnTo>
                  <a:lnTo>
                    <a:pt x="0" y="24"/>
                  </a:lnTo>
                  <a:lnTo>
                    <a:pt x="1" y="29"/>
                  </a:lnTo>
                  <a:lnTo>
                    <a:pt x="5" y="32"/>
                  </a:lnTo>
                  <a:lnTo>
                    <a:pt x="9" y="34"/>
                  </a:lnTo>
                  <a:lnTo>
                    <a:pt x="14" y="34"/>
                  </a:lnTo>
                  <a:lnTo>
                    <a:pt x="18" y="32"/>
                  </a:lnTo>
                  <a:lnTo>
                    <a:pt x="26" y="29"/>
                  </a:lnTo>
                  <a:lnTo>
                    <a:pt x="32" y="26"/>
                  </a:lnTo>
                  <a:lnTo>
                    <a:pt x="38" y="24"/>
                  </a:lnTo>
                  <a:lnTo>
                    <a:pt x="45" y="24"/>
                  </a:lnTo>
                  <a:lnTo>
                    <a:pt x="56" y="25"/>
                  </a:lnTo>
                  <a:lnTo>
                    <a:pt x="67" y="28"/>
                  </a:lnTo>
                  <a:lnTo>
                    <a:pt x="74" y="32"/>
                  </a:lnTo>
                  <a:lnTo>
                    <a:pt x="82" y="35"/>
                  </a:lnTo>
                  <a:lnTo>
                    <a:pt x="89" y="41"/>
                  </a:lnTo>
                  <a:lnTo>
                    <a:pt x="94" y="46"/>
                  </a:lnTo>
                  <a:lnTo>
                    <a:pt x="99" y="51"/>
                  </a:lnTo>
                  <a:lnTo>
                    <a:pt x="103" y="56"/>
                  </a:lnTo>
                  <a:lnTo>
                    <a:pt x="105" y="61"/>
                  </a:lnTo>
                  <a:lnTo>
                    <a:pt x="107" y="65"/>
                  </a:lnTo>
                  <a:lnTo>
                    <a:pt x="108" y="75"/>
                  </a:lnTo>
                  <a:lnTo>
                    <a:pt x="108" y="86"/>
                  </a:lnTo>
                  <a:lnTo>
                    <a:pt x="108" y="97"/>
                  </a:lnTo>
                  <a:lnTo>
                    <a:pt x="105" y="107"/>
                  </a:lnTo>
                  <a:lnTo>
                    <a:pt x="100" y="127"/>
                  </a:lnTo>
                  <a:lnTo>
                    <a:pt x="95" y="142"/>
                  </a:lnTo>
                  <a:lnTo>
                    <a:pt x="92" y="152"/>
                  </a:lnTo>
                  <a:lnTo>
                    <a:pt x="91" y="159"/>
                  </a:lnTo>
                  <a:lnTo>
                    <a:pt x="91" y="163"/>
                  </a:lnTo>
                  <a:lnTo>
                    <a:pt x="94" y="166"/>
                  </a:lnTo>
                  <a:lnTo>
                    <a:pt x="98" y="169"/>
                  </a:lnTo>
                  <a:lnTo>
                    <a:pt x="103" y="170"/>
                  </a:lnTo>
                  <a:lnTo>
                    <a:pt x="104" y="172"/>
                  </a:lnTo>
                  <a:lnTo>
                    <a:pt x="107" y="175"/>
                  </a:lnTo>
                  <a:lnTo>
                    <a:pt x="108" y="181"/>
                  </a:lnTo>
                  <a:lnTo>
                    <a:pt x="109" y="188"/>
                  </a:lnTo>
                  <a:lnTo>
                    <a:pt x="108" y="197"/>
                  </a:lnTo>
                  <a:lnTo>
                    <a:pt x="105" y="204"/>
                  </a:lnTo>
                  <a:lnTo>
                    <a:pt x="104" y="206"/>
                  </a:lnTo>
                  <a:lnTo>
                    <a:pt x="103" y="208"/>
                  </a:lnTo>
                  <a:lnTo>
                    <a:pt x="98" y="208"/>
                  </a:lnTo>
                  <a:lnTo>
                    <a:pt x="94" y="210"/>
                  </a:lnTo>
                  <a:lnTo>
                    <a:pt x="91" y="214"/>
                  </a:lnTo>
                  <a:lnTo>
                    <a:pt x="91" y="219"/>
                  </a:lnTo>
                  <a:lnTo>
                    <a:pt x="90" y="231"/>
                  </a:lnTo>
                  <a:lnTo>
                    <a:pt x="89" y="241"/>
                  </a:lnTo>
                  <a:lnTo>
                    <a:pt x="87" y="250"/>
                  </a:lnTo>
                  <a:lnTo>
                    <a:pt x="85" y="259"/>
                  </a:lnTo>
                  <a:lnTo>
                    <a:pt x="78" y="273"/>
                  </a:lnTo>
                  <a:lnTo>
                    <a:pt x="71" y="283"/>
                  </a:lnTo>
                  <a:lnTo>
                    <a:pt x="55" y="297"/>
                  </a:lnTo>
                  <a:lnTo>
                    <a:pt x="49" y="301"/>
                  </a:lnTo>
                  <a:lnTo>
                    <a:pt x="45" y="304"/>
                  </a:lnTo>
                  <a:lnTo>
                    <a:pt x="44" y="306"/>
                  </a:lnTo>
                  <a:lnTo>
                    <a:pt x="41" y="309"/>
                  </a:lnTo>
                  <a:lnTo>
                    <a:pt x="41" y="313"/>
                  </a:lnTo>
                  <a:lnTo>
                    <a:pt x="41" y="360"/>
                  </a:lnTo>
                  <a:lnTo>
                    <a:pt x="41" y="364"/>
                  </a:lnTo>
                  <a:lnTo>
                    <a:pt x="44" y="368"/>
                  </a:lnTo>
                  <a:lnTo>
                    <a:pt x="46" y="371"/>
                  </a:lnTo>
                  <a:lnTo>
                    <a:pt x="49" y="372"/>
                  </a:lnTo>
                  <a:lnTo>
                    <a:pt x="58" y="376"/>
                  </a:lnTo>
                  <a:lnTo>
                    <a:pt x="119" y="399"/>
                  </a:lnTo>
                  <a:lnTo>
                    <a:pt x="177" y="423"/>
                  </a:lnTo>
                  <a:lnTo>
                    <a:pt x="202" y="436"/>
                  </a:lnTo>
                  <a:lnTo>
                    <a:pt x="222" y="449"/>
                  </a:lnTo>
                  <a:lnTo>
                    <a:pt x="230" y="454"/>
                  </a:lnTo>
                  <a:lnTo>
                    <a:pt x="236" y="461"/>
                  </a:lnTo>
                  <a:lnTo>
                    <a:pt x="241" y="467"/>
                  </a:lnTo>
                  <a:lnTo>
                    <a:pt x="244" y="472"/>
                  </a:lnTo>
                  <a:lnTo>
                    <a:pt x="248" y="486"/>
                  </a:lnTo>
                  <a:lnTo>
                    <a:pt x="250" y="503"/>
                  </a:lnTo>
                  <a:lnTo>
                    <a:pt x="253" y="520"/>
                  </a:lnTo>
                  <a:lnTo>
                    <a:pt x="254" y="539"/>
                  </a:lnTo>
                  <a:lnTo>
                    <a:pt x="257" y="574"/>
                  </a:lnTo>
                  <a:lnTo>
                    <a:pt x="257" y="601"/>
                  </a:lnTo>
                  <a:lnTo>
                    <a:pt x="209" y="601"/>
                  </a:lnTo>
                  <a:lnTo>
                    <a:pt x="204" y="602"/>
                  </a:lnTo>
                  <a:lnTo>
                    <a:pt x="200" y="604"/>
                  </a:lnTo>
                  <a:lnTo>
                    <a:pt x="198" y="608"/>
                  </a:lnTo>
                  <a:lnTo>
                    <a:pt x="196" y="613"/>
                  </a:lnTo>
                  <a:lnTo>
                    <a:pt x="198" y="617"/>
                  </a:lnTo>
                  <a:lnTo>
                    <a:pt x="200" y="621"/>
                  </a:lnTo>
                  <a:lnTo>
                    <a:pt x="204" y="624"/>
                  </a:lnTo>
                  <a:lnTo>
                    <a:pt x="209" y="625"/>
                  </a:lnTo>
                  <a:lnTo>
                    <a:pt x="270" y="625"/>
                  </a:lnTo>
                  <a:lnTo>
                    <a:pt x="273" y="624"/>
                  </a:lnTo>
                  <a:lnTo>
                    <a:pt x="277" y="621"/>
                  </a:lnTo>
                  <a:lnTo>
                    <a:pt x="280" y="617"/>
                  </a:lnTo>
                  <a:lnTo>
                    <a:pt x="281" y="613"/>
                  </a:lnTo>
                  <a:lnTo>
                    <a:pt x="281" y="594"/>
                  </a:lnTo>
                  <a:lnTo>
                    <a:pt x="280" y="554"/>
                  </a:lnTo>
                  <a:lnTo>
                    <a:pt x="277" y="530"/>
                  </a:lnTo>
                  <a:lnTo>
                    <a:pt x="275" y="507"/>
                  </a:lnTo>
                  <a:lnTo>
                    <a:pt x="271" y="484"/>
                  </a:lnTo>
                  <a:lnTo>
                    <a:pt x="267" y="4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78" name="Group 77" descr="This image is an icon of a bar chart. ">
            <a:extLst>
              <a:ext uri="{FF2B5EF4-FFF2-40B4-BE49-F238E27FC236}">
                <a16:creationId xmlns="" xmlns:a16="http://schemas.microsoft.com/office/drawing/2014/main" id="{ABB60BDA-D4C1-4C07-BE44-8158EF962C92}"/>
              </a:ext>
            </a:extLst>
          </p:cNvPr>
          <p:cNvGrpSpPr/>
          <p:nvPr/>
        </p:nvGrpSpPr>
        <p:grpSpPr>
          <a:xfrm>
            <a:off x="7283722" y="4934265"/>
            <a:ext cx="347679" cy="336153"/>
            <a:chOff x="4892675" y="2501900"/>
            <a:chExt cx="287338" cy="277813"/>
          </a:xfrm>
          <a:solidFill>
            <a:schemeClr val="bg1"/>
          </a:solidFill>
        </p:grpSpPr>
        <p:sp>
          <p:nvSpPr>
            <p:cNvPr id="79" name="Freeform 300">
              <a:extLst>
                <a:ext uri="{FF2B5EF4-FFF2-40B4-BE49-F238E27FC236}">
                  <a16:creationId xmlns="" xmlns:a16="http://schemas.microsoft.com/office/drawing/2014/main" id="{079F1AF8-61FC-4E38-A00F-4F8AC7B28271}"/>
                </a:ext>
              </a:extLst>
            </p:cNvPr>
            <p:cNvSpPr>
              <a:spLocks/>
            </p:cNvSpPr>
            <p:nvPr/>
          </p:nvSpPr>
          <p:spPr bwMode="auto">
            <a:xfrm>
              <a:off x="4924425" y="2501900"/>
              <a:ext cx="227013" cy="157163"/>
            </a:xfrm>
            <a:custGeom>
              <a:avLst/>
              <a:gdLst>
                <a:gd name="T0" fmla="*/ 19 w 712"/>
                <a:gd name="T1" fmla="*/ 494 h 495"/>
                <a:gd name="T2" fmla="*/ 679 w 712"/>
                <a:gd name="T3" fmla="*/ 60 h 495"/>
                <a:gd name="T4" fmla="*/ 668 w 712"/>
                <a:gd name="T5" fmla="*/ 167 h 495"/>
                <a:gd name="T6" fmla="*/ 669 w 712"/>
                <a:gd name="T7" fmla="*/ 173 h 495"/>
                <a:gd name="T8" fmla="*/ 672 w 712"/>
                <a:gd name="T9" fmla="*/ 177 h 495"/>
                <a:gd name="T10" fmla="*/ 677 w 712"/>
                <a:gd name="T11" fmla="*/ 180 h 495"/>
                <a:gd name="T12" fmla="*/ 682 w 712"/>
                <a:gd name="T13" fmla="*/ 180 h 495"/>
                <a:gd name="T14" fmla="*/ 688 w 712"/>
                <a:gd name="T15" fmla="*/ 179 h 495"/>
                <a:gd name="T16" fmla="*/ 696 w 712"/>
                <a:gd name="T17" fmla="*/ 173 h 495"/>
                <a:gd name="T18" fmla="*/ 712 w 712"/>
                <a:gd name="T19" fmla="*/ 31 h 495"/>
                <a:gd name="T20" fmla="*/ 712 w 712"/>
                <a:gd name="T21" fmla="*/ 30 h 495"/>
                <a:gd name="T22" fmla="*/ 712 w 712"/>
                <a:gd name="T23" fmla="*/ 27 h 495"/>
                <a:gd name="T24" fmla="*/ 711 w 712"/>
                <a:gd name="T25" fmla="*/ 24 h 495"/>
                <a:gd name="T26" fmla="*/ 710 w 712"/>
                <a:gd name="T27" fmla="*/ 22 h 495"/>
                <a:gd name="T28" fmla="*/ 710 w 712"/>
                <a:gd name="T29" fmla="*/ 22 h 495"/>
                <a:gd name="T30" fmla="*/ 707 w 712"/>
                <a:gd name="T31" fmla="*/ 20 h 495"/>
                <a:gd name="T32" fmla="*/ 705 w 712"/>
                <a:gd name="T33" fmla="*/ 17 h 495"/>
                <a:gd name="T34" fmla="*/ 702 w 712"/>
                <a:gd name="T35" fmla="*/ 16 h 495"/>
                <a:gd name="T36" fmla="*/ 700 w 712"/>
                <a:gd name="T37" fmla="*/ 15 h 495"/>
                <a:gd name="T38" fmla="*/ 699 w 712"/>
                <a:gd name="T39" fmla="*/ 15 h 495"/>
                <a:gd name="T40" fmla="*/ 561 w 712"/>
                <a:gd name="T41" fmla="*/ 0 h 495"/>
                <a:gd name="T42" fmla="*/ 555 w 712"/>
                <a:gd name="T43" fmla="*/ 1 h 495"/>
                <a:gd name="T44" fmla="*/ 551 w 712"/>
                <a:gd name="T45" fmla="*/ 6 h 495"/>
                <a:gd name="T46" fmla="*/ 548 w 712"/>
                <a:gd name="T47" fmla="*/ 11 h 495"/>
                <a:gd name="T48" fmla="*/ 547 w 712"/>
                <a:gd name="T49" fmla="*/ 16 h 495"/>
                <a:gd name="T50" fmla="*/ 549 w 712"/>
                <a:gd name="T51" fmla="*/ 22 h 495"/>
                <a:gd name="T52" fmla="*/ 552 w 712"/>
                <a:gd name="T53" fmla="*/ 27 h 495"/>
                <a:gd name="T54" fmla="*/ 557 w 712"/>
                <a:gd name="T55" fmla="*/ 29 h 495"/>
                <a:gd name="T56" fmla="*/ 654 w 712"/>
                <a:gd name="T57" fmla="*/ 41 h 495"/>
                <a:gd name="T58" fmla="*/ 4 w 712"/>
                <a:gd name="T59" fmla="*/ 469 h 495"/>
                <a:gd name="T60" fmla="*/ 1 w 712"/>
                <a:gd name="T61" fmla="*/ 473 h 495"/>
                <a:gd name="T62" fmla="*/ 0 w 712"/>
                <a:gd name="T63" fmla="*/ 480 h 495"/>
                <a:gd name="T64" fmla="*/ 1 w 712"/>
                <a:gd name="T65" fmla="*/ 485 h 495"/>
                <a:gd name="T66" fmla="*/ 5 w 712"/>
                <a:gd name="T67" fmla="*/ 490 h 495"/>
                <a:gd name="T68" fmla="*/ 11 w 712"/>
                <a:gd name="T69" fmla="*/ 49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2" h="495">
                  <a:moveTo>
                    <a:pt x="15" y="495"/>
                  </a:moveTo>
                  <a:lnTo>
                    <a:pt x="19" y="494"/>
                  </a:lnTo>
                  <a:lnTo>
                    <a:pt x="23" y="493"/>
                  </a:lnTo>
                  <a:lnTo>
                    <a:pt x="679" y="60"/>
                  </a:lnTo>
                  <a:lnTo>
                    <a:pt x="668" y="164"/>
                  </a:lnTo>
                  <a:lnTo>
                    <a:pt x="668" y="167"/>
                  </a:lnTo>
                  <a:lnTo>
                    <a:pt x="668" y="170"/>
                  </a:lnTo>
                  <a:lnTo>
                    <a:pt x="669" y="173"/>
                  </a:lnTo>
                  <a:lnTo>
                    <a:pt x="671" y="175"/>
                  </a:lnTo>
                  <a:lnTo>
                    <a:pt x="672" y="177"/>
                  </a:lnTo>
                  <a:lnTo>
                    <a:pt x="675" y="179"/>
                  </a:lnTo>
                  <a:lnTo>
                    <a:pt x="677" y="180"/>
                  </a:lnTo>
                  <a:lnTo>
                    <a:pt x="681" y="180"/>
                  </a:lnTo>
                  <a:lnTo>
                    <a:pt x="682" y="180"/>
                  </a:lnTo>
                  <a:lnTo>
                    <a:pt x="682" y="180"/>
                  </a:lnTo>
                  <a:lnTo>
                    <a:pt x="688" y="179"/>
                  </a:lnTo>
                  <a:lnTo>
                    <a:pt x="692" y="177"/>
                  </a:lnTo>
                  <a:lnTo>
                    <a:pt x="696" y="173"/>
                  </a:lnTo>
                  <a:lnTo>
                    <a:pt x="697" y="168"/>
                  </a:lnTo>
                  <a:lnTo>
                    <a:pt x="712" y="31"/>
                  </a:lnTo>
                  <a:lnTo>
                    <a:pt x="712" y="31"/>
                  </a:lnTo>
                  <a:lnTo>
                    <a:pt x="712" y="30"/>
                  </a:lnTo>
                  <a:lnTo>
                    <a:pt x="712" y="28"/>
                  </a:lnTo>
                  <a:lnTo>
                    <a:pt x="712" y="27"/>
                  </a:lnTo>
                  <a:lnTo>
                    <a:pt x="712" y="25"/>
                  </a:lnTo>
                  <a:lnTo>
                    <a:pt x="711" y="24"/>
                  </a:lnTo>
                  <a:lnTo>
                    <a:pt x="711" y="23"/>
                  </a:lnTo>
                  <a:lnTo>
                    <a:pt x="710" y="22"/>
                  </a:lnTo>
                  <a:lnTo>
                    <a:pt x="710" y="22"/>
                  </a:lnTo>
                  <a:lnTo>
                    <a:pt x="710" y="22"/>
                  </a:lnTo>
                  <a:lnTo>
                    <a:pt x="709" y="21"/>
                  </a:lnTo>
                  <a:lnTo>
                    <a:pt x="707" y="20"/>
                  </a:lnTo>
                  <a:lnTo>
                    <a:pt x="706" y="18"/>
                  </a:lnTo>
                  <a:lnTo>
                    <a:pt x="705" y="17"/>
                  </a:lnTo>
                  <a:lnTo>
                    <a:pt x="704" y="17"/>
                  </a:lnTo>
                  <a:lnTo>
                    <a:pt x="702" y="16"/>
                  </a:lnTo>
                  <a:lnTo>
                    <a:pt x="701" y="16"/>
                  </a:lnTo>
                  <a:lnTo>
                    <a:pt x="700" y="15"/>
                  </a:lnTo>
                  <a:lnTo>
                    <a:pt x="699" y="15"/>
                  </a:lnTo>
                  <a:lnTo>
                    <a:pt x="699" y="15"/>
                  </a:lnTo>
                  <a:lnTo>
                    <a:pt x="564" y="0"/>
                  </a:lnTo>
                  <a:lnTo>
                    <a:pt x="561" y="0"/>
                  </a:lnTo>
                  <a:lnTo>
                    <a:pt x="557" y="0"/>
                  </a:lnTo>
                  <a:lnTo>
                    <a:pt x="555" y="1"/>
                  </a:lnTo>
                  <a:lnTo>
                    <a:pt x="553" y="3"/>
                  </a:lnTo>
                  <a:lnTo>
                    <a:pt x="551" y="6"/>
                  </a:lnTo>
                  <a:lnTo>
                    <a:pt x="549" y="8"/>
                  </a:lnTo>
                  <a:lnTo>
                    <a:pt x="548" y="11"/>
                  </a:lnTo>
                  <a:lnTo>
                    <a:pt x="547" y="13"/>
                  </a:lnTo>
                  <a:lnTo>
                    <a:pt x="547" y="16"/>
                  </a:lnTo>
                  <a:lnTo>
                    <a:pt x="548" y="20"/>
                  </a:lnTo>
                  <a:lnTo>
                    <a:pt x="549" y="22"/>
                  </a:lnTo>
                  <a:lnTo>
                    <a:pt x="550" y="25"/>
                  </a:lnTo>
                  <a:lnTo>
                    <a:pt x="552" y="27"/>
                  </a:lnTo>
                  <a:lnTo>
                    <a:pt x="554" y="28"/>
                  </a:lnTo>
                  <a:lnTo>
                    <a:pt x="557" y="29"/>
                  </a:lnTo>
                  <a:lnTo>
                    <a:pt x="561" y="30"/>
                  </a:lnTo>
                  <a:lnTo>
                    <a:pt x="654" y="41"/>
                  </a:lnTo>
                  <a:lnTo>
                    <a:pt x="6" y="467"/>
                  </a:lnTo>
                  <a:lnTo>
                    <a:pt x="4" y="469"/>
                  </a:lnTo>
                  <a:lnTo>
                    <a:pt x="2" y="471"/>
                  </a:lnTo>
                  <a:lnTo>
                    <a:pt x="1" y="473"/>
                  </a:lnTo>
                  <a:lnTo>
                    <a:pt x="0" y="477"/>
                  </a:lnTo>
                  <a:lnTo>
                    <a:pt x="0" y="480"/>
                  </a:lnTo>
                  <a:lnTo>
                    <a:pt x="0" y="482"/>
                  </a:lnTo>
                  <a:lnTo>
                    <a:pt x="1" y="485"/>
                  </a:lnTo>
                  <a:lnTo>
                    <a:pt x="2" y="488"/>
                  </a:lnTo>
                  <a:lnTo>
                    <a:pt x="5" y="490"/>
                  </a:lnTo>
                  <a:lnTo>
                    <a:pt x="8" y="493"/>
                  </a:lnTo>
                  <a:lnTo>
                    <a:pt x="11" y="494"/>
                  </a:lnTo>
                  <a:lnTo>
                    <a:pt x="15" y="4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301">
              <a:extLst>
                <a:ext uri="{FF2B5EF4-FFF2-40B4-BE49-F238E27FC236}">
                  <a16:creationId xmlns="" xmlns:a16="http://schemas.microsoft.com/office/drawing/2014/main" id="{12F6D320-A2D7-49AA-A59C-B7DFD83EB68C}"/>
                </a:ext>
              </a:extLst>
            </p:cNvPr>
            <p:cNvSpPr>
              <a:spLocks/>
            </p:cNvSpPr>
            <p:nvPr/>
          </p:nvSpPr>
          <p:spPr bwMode="auto">
            <a:xfrm>
              <a:off x="4892675" y="2587625"/>
              <a:ext cx="287338" cy="192088"/>
            </a:xfrm>
            <a:custGeom>
              <a:avLst/>
              <a:gdLst>
                <a:gd name="T0" fmla="*/ 843 w 903"/>
                <a:gd name="T1" fmla="*/ 572 h 602"/>
                <a:gd name="T2" fmla="*/ 842 w 903"/>
                <a:gd name="T3" fmla="*/ 12 h 602"/>
                <a:gd name="T4" fmla="*/ 840 w 903"/>
                <a:gd name="T5" fmla="*/ 7 h 602"/>
                <a:gd name="T6" fmla="*/ 835 w 903"/>
                <a:gd name="T7" fmla="*/ 3 h 602"/>
                <a:gd name="T8" fmla="*/ 830 w 903"/>
                <a:gd name="T9" fmla="*/ 1 h 602"/>
                <a:gd name="T10" fmla="*/ 707 w 903"/>
                <a:gd name="T11" fmla="*/ 0 h 602"/>
                <a:gd name="T12" fmla="*/ 701 w 903"/>
                <a:gd name="T13" fmla="*/ 2 h 602"/>
                <a:gd name="T14" fmla="*/ 696 w 903"/>
                <a:gd name="T15" fmla="*/ 5 h 602"/>
                <a:gd name="T16" fmla="*/ 693 w 903"/>
                <a:gd name="T17" fmla="*/ 9 h 602"/>
                <a:gd name="T18" fmla="*/ 692 w 903"/>
                <a:gd name="T19" fmla="*/ 16 h 602"/>
                <a:gd name="T20" fmla="*/ 632 w 903"/>
                <a:gd name="T21" fmla="*/ 572 h 602"/>
                <a:gd name="T22" fmla="*/ 632 w 903"/>
                <a:gd name="T23" fmla="*/ 163 h 602"/>
                <a:gd name="T24" fmla="*/ 629 w 903"/>
                <a:gd name="T25" fmla="*/ 157 h 602"/>
                <a:gd name="T26" fmla="*/ 625 w 903"/>
                <a:gd name="T27" fmla="*/ 153 h 602"/>
                <a:gd name="T28" fmla="*/ 620 w 903"/>
                <a:gd name="T29" fmla="*/ 151 h 602"/>
                <a:gd name="T30" fmla="*/ 496 w 903"/>
                <a:gd name="T31" fmla="*/ 151 h 602"/>
                <a:gd name="T32" fmla="*/ 490 w 903"/>
                <a:gd name="T33" fmla="*/ 152 h 602"/>
                <a:gd name="T34" fmla="*/ 486 w 903"/>
                <a:gd name="T35" fmla="*/ 155 h 602"/>
                <a:gd name="T36" fmla="*/ 482 w 903"/>
                <a:gd name="T37" fmla="*/ 159 h 602"/>
                <a:gd name="T38" fmla="*/ 481 w 903"/>
                <a:gd name="T39" fmla="*/ 166 h 602"/>
                <a:gd name="T40" fmla="*/ 421 w 903"/>
                <a:gd name="T41" fmla="*/ 572 h 602"/>
                <a:gd name="T42" fmla="*/ 420 w 903"/>
                <a:gd name="T43" fmla="*/ 313 h 602"/>
                <a:gd name="T44" fmla="*/ 418 w 903"/>
                <a:gd name="T45" fmla="*/ 307 h 602"/>
                <a:gd name="T46" fmla="*/ 414 w 903"/>
                <a:gd name="T47" fmla="*/ 304 h 602"/>
                <a:gd name="T48" fmla="*/ 408 w 903"/>
                <a:gd name="T49" fmla="*/ 302 h 602"/>
                <a:gd name="T50" fmla="*/ 285 w 903"/>
                <a:gd name="T51" fmla="*/ 301 h 602"/>
                <a:gd name="T52" fmla="*/ 280 w 903"/>
                <a:gd name="T53" fmla="*/ 302 h 602"/>
                <a:gd name="T54" fmla="*/ 274 w 903"/>
                <a:gd name="T55" fmla="*/ 305 h 602"/>
                <a:gd name="T56" fmla="*/ 271 w 903"/>
                <a:gd name="T57" fmla="*/ 311 h 602"/>
                <a:gd name="T58" fmla="*/ 270 w 903"/>
                <a:gd name="T59" fmla="*/ 316 h 602"/>
                <a:gd name="T60" fmla="*/ 210 w 903"/>
                <a:gd name="T61" fmla="*/ 572 h 602"/>
                <a:gd name="T62" fmla="*/ 210 w 903"/>
                <a:gd name="T63" fmla="*/ 464 h 602"/>
                <a:gd name="T64" fmla="*/ 208 w 903"/>
                <a:gd name="T65" fmla="*/ 459 h 602"/>
                <a:gd name="T66" fmla="*/ 204 w 903"/>
                <a:gd name="T67" fmla="*/ 454 h 602"/>
                <a:gd name="T68" fmla="*/ 198 w 903"/>
                <a:gd name="T69" fmla="*/ 452 h 602"/>
                <a:gd name="T70" fmla="*/ 75 w 903"/>
                <a:gd name="T71" fmla="*/ 452 h 602"/>
                <a:gd name="T72" fmla="*/ 69 w 903"/>
                <a:gd name="T73" fmla="*/ 453 h 602"/>
                <a:gd name="T74" fmla="*/ 64 w 903"/>
                <a:gd name="T75" fmla="*/ 457 h 602"/>
                <a:gd name="T76" fmla="*/ 61 w 903"/>
                <a:gd name="T77" fmla="*/ 461 h 602"/>
                <a:gd name="T78" fmla="*/ 60 w 903"/>
                <a:gd name="T79" fmla="*/ 467 h 602"/>
                <a:gd name="T80" fmla="*/ 15 w 903"/>
                <a:gd name="T81" fmla="*/ 572 h 602"/>
                <a:gd name="T82" fmla="*/ 8 w 903"/>
                <a:gd name="T83" fmla="*/ 573 h 602"/>
                <a:gd name="T84" fmla="*/ 4 w 903"/>
                <a:gd name="T85" fmla="*/ 577 h 602"/>
                <a:gd name="T86" fmla="*/ 1 w 903"/>
                <a:gd name="T87" fmla="*/ 581 h 602"/>
                <a:gd name="T88" fmla="*/ 0 w 903"/>
                <a:gd name="T89" fmla="*/ 587 h 602"/>
                <a:gd name="T90" fmla="*/ 1 w 903"/>
                <a:gd name="T91" fmla="*/ 593 h 602"/>
                <a:gd name="T92" fmla="*/ 4 w 903"/>
                <a:gd name="T93" fmla="*/ 598 h 602"/>
                <a:gd name="T94" fmla="*/ 8 w 903"/>
                <a:gd name="T95" fmla="*/ 601 h 602"/>
                <a:gd name="T96" fmla="*/ 15 w 903"/>
                <a:gd name="T97" fmla="*/ 602 h 602"/>
                <a:gd name="T98" fmla="*/ 195 w 903"/>
                <a:gd name="T99" fmla="*/ 602 h 602"/>
                <a:gd name="T100" fmla="*/ 406 w 903"/>
                <a:gd name="T101" fmla="*/ 602 h 602"/>
                <a:gd name="T102" fmla="*/ 617 w 903"/>
                <a:gd name="T103" fmla="*/ 602 h 602"/>
                <a:gd name="T104" fmla="*/ 828 w 903"/>
                <a:gd name="T105" fmla="*/ 602 h 602"/>
                <a:gd name="T106" fmla="*/ 891 w 903"/>
                <a:gd name="T107" fmla="*/ 602 h 602"/>
                <a:gd name="T108" fmla="*/ 896 w 903"/>
                <a:gd name="T109" fmla="*/ 600 h 602"/>
                <a:gd name="T110" fmla="*/ 900 w 903"/>
                <a:gd name="T111" fmla="*/ 596 h 602"/>
                <a:gd name="T112" fmla="*/ 902 w 903"/>
                <a:gd name="T113" fmla="*/ 591 h 602"/>
                <a:gd name="T114" fmla="*/ 902 w 903"/>
                <a:gd name="T115" fmla="*/ 584 h 602"/>
                <a:gd name="T116" fmla="*/ 900 w 903"/>
                <a:gd name="T117" fmla="*/ 579 h 602"/>
                <a:gd name="T118" fmla="*/ 896 w 903"/>
                <a:gd name="T119" fmla="*/ 575 h 602"/>
                <a:gd name="T120" fmla="*/ 891 w 903"/>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3" h="602">
                  <a:moveTo>
                    <a:pt x="888" y="572"/>
                  </a:moveTo>
                  <a:lnTo>
                    <a:pt x="843" y="572"/>
                  </a:lnTo>
                  <a:lnTo>
                    <a:pt x="843" y="16"/>
                  </a:lnTo>
                  <a:lnTo>
                    <a:pt x="842" y="12"/>
                  </a:lnTo>
                  <a:lnTo>
                    <a:pt x="842" y="9"/>
                  </a:lnTo>
                  <a:lnTo>
                    <a:pt x="840" y="7"/>
                  </a:lnTo>
                  <a:lnTo>
                    <a:pt x="839" y="5"/>
                  </a:lnTo>
                  <a:lnTo>
                    <a:pt x="835" y="3"/>
                  </a:lnTo>
                  <a:lnTo>
                    <a:pt x="833" y="2"/>
                  </a:lnTo>
                  <a:lnTo>
                    <a:pt x="830" y="1"/>
                  </a:lnTo>
                  <a:lnTo>
                    <a:pt x="828" y="1"/>
                  </a:lnTo>
                  <a:lnTo>
                    <a:pt x="707" y="0"/>
                  </a:lnTo>
                  <a:lnTo>
                    <a:pt x="704" y="1"/>
                  </a:lnTo>
                  <a:lnTo>
                    <a:pt x="701" y="2"/>
                  </a:lnTo>
                  <a:lnTo>
                    <a:pt x="698" y="3"/>
                  </a:lnTo>
                  <a:lnTo>
                    <a:pt x="696" y="5"/>
                  </a:lnTo>
                  <a:lnTo>
                    <a:pt x="695" y="7"/>
                  </a:lnTo>
                  <a:lnTo>
                    <a:pt x="693" y="9"/>
                  </a:lnTo>
                  <a:lnTo>
                    <a:pt x="693" y="12"/>
                  </a:lnTo>
                  <a:lnTo>
                    <a:pt x="692" y="16"/>
                  </a:lnTo>
                  <a:lnTo>
                    <a:pt x="692" y="572"/>
                  </a:lnTo>
                  <a:lnTo>
                    <a:pt x="632" y="572"/>
                  </a:lnTo>
                  <a:lnTo>
                    <a:pt x="632" y="166"/>
                  </a:lnTo>
                  <a:lnTo>
                    <a:pt x="632" y="163"/>
                  </a:lnTo>
                  <a:lnTo>
                    <a:pt x="630" y="159"/>
                  </a:lnTo>
                  <a:lnTo>
                    <a:pt x="629" y="157"/>
                  </a:lnTo>
                  <a:lnTo>
                    <a:pt x="627" y="155"/>
                  </a:lnTo>
                  <a:lnTo>
                    <a:pt x="625" y="153"/>
                  </a:lnTo>
                  <a:lnTo>
                    <a:pt x="623" y="152"/>
                  </a:lnTo>
                  <a:lnTo>
                    <a:pt x="620" y="151"/>
                  </a:lnTo>
                  <a:lnTo>
                    <a:pt x="617" y="151"/>
                  </a:lnTo>
                  <a:lnTo>
                    <a:pt x="496" y="151"/>
                  </a:lnTo>
                  <a:lnTo>
                    <a:pt x="493" y="151"/>
                  </a:lnTo>
                  <a:lnTo>
                    <a:pt x="490" y="152"/>
                  </a:lnTo>
                  <a:lnTo>
                    <a:pt x="488" y="153"/>
                  </a:lnTo>
                  <a:lnTo>
                    <a:pt x="486" y="155"/>
                  </a:lnTo>
                  <a:lnTo>
                    <a:pt x="484" y="157"/>
                  </a:lnTo>
                  <a:lnTo>
                    <a:pt x="482" y="159"/>
                  </a:lnTo>
                  <a:lnTo>
                    <a:pt x="481" y="163"/>
                  </a:lnTo>
                  <a:lnTo>
                    <a:pt x="481" y="166"/>
                  </a:lnTo>
                  <a:lnTo>
                    <a:pt x="481" y="572"/>
                  </a:lnTo>
                  <a:lnTo>
                    <a:pt x="421" y="572"/>
                  </a:lnTo>
                  <a:lnTo>
                    <a:pt x="421" y="316"/>
                  </a:lnTo>
                  <a:lnTo>
                    <a:pt x="420" y="313"/>
                  </a:lnTo>
                  <a:lnTo>
                    <a:pt x="420" y="311"/>
                  </a:lnTo>
                  <a:lnTo>
                    <a:pt x="418" y="307"/>
                  </a:lnTo>
                  <a:lnTo>
                    <a:pt x="417" y="305"/>
                  </a:lnTo>
                  <a:lnTo>
                    <a:pt x="414" y="304"/>
                  </a:lnTo>
                  <a:lnTo>
                    <a:pt x="412" y="302"/>
                  </a:lnTo>
                  <a:lnTo>
                    <a:pt x="408" y="302"/>
                  </a:lnTo>
                  <a:lnTo>
                    <a:pt x="406" y="301"/>
                  </a:lnTo>
                  <a:lnTo>
                    <a:pt x="285" y="301"/>
                  </a:lnTo>
                  <a:lnTo>
                    <a:pt x="283" y="302"/>
                  </a:lnTo>
                  <a:lnTo>
                    <a:pt x="280" y="302"/>
                  </a:lnTo>
                  <a:lnTo>
                    <a:pt x="278" y="304"/>
                  </a:lnTo>
                  <a:lnTo>
                    <a:pt x="274" y="305"/>
                  </a:lnTo>
                  <a:lnTo>
                    <a:pt x="273" y="307"/>
                  </a:lnTo>
                  <a:lnTo>
                    <a:pt x="271" y="311"/>
                  </a:lnTo>
                  <a:lnTo>
                    <a:pt x="271" y="313"/>
                  </a:lnTo>
                  <a:lnTo>
                    <a:pt x="270" y="316"/>
                  </a:lnTo>
                  <a:lnTo>
                    <a:pt x="270" y="572"/>
                  </a:lnTo>
                  <a:lnTo>
                    <a:pt x="210" y="572"/>
                  </a:lnTo>
                  <a:lnTo>
                    <a:pt x="210" y="467"/>
                  </a:lnTo>
                  <a:lnTo>
                    <a:pt x="210" y="464"/>
                  </a:lnTo>
                  <a:lnTo>
                    <a:pt x="209" y="461"/>
                  </a:lnTo>
                  <a:lnTo>
                    <a:pt x="208" y="459"/>
                  </a:lnTo>
                  <a:lnTo>
                    <a:pt x="206" y="457"/>
                  </a:lnTo>
                  <a:lnTo>
                    <a:pt x="204" y="454"/>
                  </a:lnTo>
                  <a:lnTo>
                    <a:pt x="201" y="453"/>
                  </a:lnTo>
                  <a:lnTo>
                    <a:pt x="198" y="452"/>
                  </a:lnTo>
                  <a:lnTo>
                    <a:pt x="195" y="452"/>
                  </a:lnTo>
                  <a:lnTo>
                    <a:pt x="75" y="452"/>
                  </a:lnTo>
                  <a:lnTo>
                    <a:pt x="72" y="452"/>
                  </a:lnTo>
                  <a:lnTo>
                    <a:pt x="69" y="453"/>
                  </a:lnTo>
                  <a:lnTo>
                    <a:pt x="66" y="454"/>
                  </a:lnTo>
                  <a:lnTo>
                    <a:pt x="64" y="457"/>
                  </a:lnTo>
                  <a:lnTo>
                    <a:pt x="62" y="459"/>
                  </a:lnTo>
                  <a:lnTo>
                    <a:pt x="61" y="461"/>
                  </a:lnTo>
                  <a:lnTo>
                    <a:pt x="60" y="464"/>
                  </a:lnTo>
                  <a:lnTo>
                    <a:pt x="60" y="467"/>
                  </a:lnTo>
                  <a:lnTo>
                    <a:pt x="60" y="572"/>
                  </a:lnTo>
                  <a:lnTo>
                    <a:pt x="15" y="572"/>
                  </a:lnTo>
                  <a:lnTo>
                    <a:pt x="12" y="572"/>
                  </a:lnTo>
                  <a:lnTo>
                    <a:pt x="8" y="573"/>
                  </a:lnTo>
                  <a:lnTo>
                    <a:pt x="6" y="575"/>
                  </a:lnTo>
                  <a:lnTo>
                    <a:pt x="4" y="577"/>
                  </a:lnTo>
                  <a:lnTo>
                    <a:pt x="2" y="579"/>
                  </a:lnTo>
                  <a:lnTo>
                    <a:pt x="1" y="581"/>
                  </a:lnTo>
                  <a:lnTo>
                    <a:pt x="0" y="584"/>
                  </a:lnTo>
                  <a:lnTo>
                    <a:pt x="0" y="587"/>
                  </a:lnTo>
                  <a:lnTo>
                    <a:pt x="0" y="591"/>
                  </a:lnTo>
                  <a:lnTo>
                    <a:pt x="1" y="593"/>
                  </a:lnTo>
                  <a:lnTo>
                    <a:pt x="2" y="596"/>
                  </a:lnTo>
                  <a:lnTo>
                    <a:pt x="4" y="598"/>
                  </a:lnTo>
                  <a:lnTo>
                    <a:pt x="6" y="600"/>
                  </a:lnTo>
                  <a:lnTo>
                    <a:pt x="8" y="601"/>
                  </a:lnTo>
                  <a:lnTo>
                    <a:pt x="12" y="602"/>
                  </a:lnTo>
                  <a:lnTo>
                    <a:pt x="15" y="602"/>
                  </a:lnTo>
                  <a:lnTo>
                    <a:pt x="75" y="602"/>
                  </a:lnTo>
                  <a:lnTo>
                    <a:pt x="195" y="602"/>
                  </a:lnTo>
                  <a:lnTo>
                    <a:pt x="285" y="602"/>
                  </a:lnTo>
                  <a:lnTo>
                    <a:pt x="406" y="602"/>
                  </a:lnTo>
                  <a:lnTo>
                    <a:pt x="496" y="602"/>
                  </a:lnTo>
                  <a:lnTo>
                    <a:pt x="617" y="602"/>
                  </a:lnTo>
                  <a:lnTo>
                    <a:pt x="707" y="602"/>
                  </a:lnTo>
                  <a:lnTo>
                    <a:pt x="828" y="602"/>
                  </a:lnTo>
                  <a:lnTo>
                    <a:pt x="888" y="602"/>
                  </a:lnTo>
                  <a:lnTo>
                    <a:pt x="891" y="602"/>
                  </a:lnTo>
                  <a:lnTo>
                    <a:pt x="893" y="601"/>
                  </a:lnTo>
                  <a:lnTo>
                    <a:pt x="896" y="600"/>
                  </a:lnTo>
                  <a:lnTo>
                    <a:pt x="899" y="598"/>
                  </a:lnTo>
                  <a:lnTo>
                    <a:pt x="900" y="596"/>
                  </a:lnTo>
                  <a:lnTo>
                    <a:pt x="902" y="593"/>
                  </a:lnTo>
                  <a:lnTo>
                    <a:pt x="902" y="591"/>
                  </a:lnTo>
                  <a:lnTo>
                    <a:pt x="903" y="587"/>
                  </a:lnTo>
                  <a:lnTo>
                    <a:pt x="902" y="584"/>
                  </a:lnTo>
                  <a:lnTo>
                    <a:pt x="902" y="581"/>
                  </a:lnTo>
                  <a:lnTo>
                    <a:pt x="900" y="579"/>
                  </a:lnTo>
                  <a:lnTo>
                    <a:pt x="899" y="577"/>
                  </a:lnTo>
                  <a:lnTo>
                    <a:pt x="896" y="575"/>
                  </a:lnTo>
                  <a:lnTo>
                    <a:pt x="893" y="573"/>
                  </a:lnTo>
                  <a:lnTo>
                    <a:pt x="891" y="572"/>
                  </a:lnTo>
                  <a:lnTo>
                    <a:pt x="888"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descr="This image is an icon of gears. ">
            <a:extLst>
              <a:ext uri="{FF2B5EF4-FFF2-40B4-BE49-F238E27FC236}">
                <a16:creationId xmlns="" xmlns:a16="http://schemas.microsoft.com/office/drawing/2014/main" id="{CF7442ED-E503-49F5-9126-27F11E0DE074}"/>
              </a:ext>
            </a:extLst>
          </p:cNvPr>
          <p:cNvGrpSpPr/>
          <p:nvPr/>
        </p:nvGrpSpPr>
        <p:grpSpPr>
          <a:xfrm>
            <a:off x="4567322" y="4930423"/>
            <a:ext cx="334234" cy="343837"/>
            <a:chOff x="7048500" y="1387475"/>
            <a:chExt cx="276226" cy="284163"/>
          </a:xfrm>
          <a:solidFill>
            <a:schemeClr val="bg1"/>
          </a:solidFill>
        </p:grpSpPr>
        <p:sp>
          <p:nvSpPr>
            <p:cNvPr id="82" name="Freeform 4357">
              <a:extLst>
                <a:ext uri="{FF2B5EF4-FFF2-40B4-BE49-F238E27FC236}">
                  <a16:creationId xmlns="" xmlns:a16="http://schemas.microsoft.com/office/drawing/2014/main" id="{5D20C8D8-9E27-4678-9329-87F88DA477A3}"/>
                </a:ext>
              </a:extLst>
            </p:cNvPr>
            <p:cNvSpPr>
              <a:spLocks noEditPoints="1"/>
            </p:cNvSpPr>
            <p:nvPr/>
          </p:nvSpPr>
          <p:spPr bwMode="auto">
            <a:xfrm>
              <a:off x="7161213" y="1387475"/>
              <a:ext cx="163513" cy="160338"/>
            </a:xfrm>
            <a:custGeom>
              <a:avLst/>
              <a:gdLst>
                <a:gd name="T0" fmla="*/ 229 w 512"/>
                <a:gd name="T1" fmla="*/ 345 h 506"/>
                <a:gd name="T2" fmla="*/ 198 w 512"/>
                <a:gd name="T3" fmla="*/ 328 h 506"/>
                <a:gd name="T4" fmla="*/ 177 w 512"/>
                <a:gd name="T5" fmla="*/ 302 h 506"/>
                <a:gd name="T6" fmla="*/ 166 w 512"/>
                <a:gd name="T7" fmla="*/ 268 h 506"/>
                <a:gd name="T8" fmla="*/ 169 w 512"/>
                <a:gd name="T9" fmla="*/ 232 h 506"/>
                <a:gd name="T10" fmla="*/ 187 w 512"/>
                <a:gd name="T11" fmla="*/ 201 h 506"/>
                <a:gd name="T12" fmla="*/ 213 w 512"/>
                <a:gd name="T13" fmla="*/ 179 h 506"/>
                <a:gd name="T14" fmla="*/ 246 w 512"/>
                <a:gd name="T15" fmla="*/ 169 h 506"/>
                <a:gd name="T16" fmla="*/ 283 w 512"/>
                <a:gd name="T17" fmla="*/ 172 h 506"/>
                <a:gd name="T18" fmla="*/ 314 w 512"/>
                <a:gd name="T19" fmla="*/ 189 h 506"/>
                <a:gd name="T20" fmla="*/ 335 w 512"/>
                <a:gd name="T21" fmla="*/ 216 h 506"/>
                <a:gd name="T22" fmla="*/ 346 w 512"/>
                <a:gd name="T23" fmla="*/ 250 h 506"/>
                <a:gd name="T24" fmla="*/ 343 w 512"/>
                <a:gd name="T25" fmla="*/ 286 h 506"/>
                <a:gd name="T26" fmla="*/ 326 w 512"/>
                <a:gd name="T27" fmla="*/ 316 h 506"/>
                <a:gd name="T28" fmla="*/ 299 w 512"/>
                <a:gd name="T29" fmla="*/ 338 h 506"/>
                <a:gd name="T30" fmla="*/ 265 w 512"/>
                <a:gd name="T31" fmla="*/ 348 h 506"/>
                <a:gd name="T32" fmla="*/ 458 w 512"/>
                <a:gd name="T33" fmla="*/ 276 h 506"/>
                <a:gd name="T34" fmla="*/ 504 w 512"/>
                <a:gd name="T35" fmla="*/ 198 h 506"/>
                <a:gd name="T36" fmla="*/ 511 w 512"/>
                <a:gd name="T37" fmla="*/ 189 h 506"/>
                <a:gd name="T38" fmla="*/ 510 w 512"/>
                <a:gd name="T39" fmla="*/ 178 h 506"/>
                <a:gd name="T40" fmla="*/ 438 w 512"/>
                <a:gd name="T41" fmla="*/ 72 h 506"/>
                <a:gd name="T42" fmla="*/ 363 w 512"/>
                <a:gd name="T43" fmla="*/ 85 h 506"/>
                <a:gd name="T44" fmla="*/ 332 w 512"/>
                <a:gd name="T45" fmla="*/ 10 h 506"/>
                <a:gd name="T46" fmla="*/ 326 w 512"/>
                <a:gd name="T47" fmla="*/ 2 h 506"/>
                <a:gd name="T48" fmla="*/ 204 w 512"/>
                <a:gd name="T49" fmla="*/ 0 h 506"/>
                <a:gd name="T50" fmla="*/ 193 w 512"/>
                <a:gd name="T51" fmla="*/ 3 h 506"/>
                <a:gd name="T52" fmla="*/ 189 w 512"/>
                <a:gd name="T53" fmla="*/ 14 h 506"/>
                <a:gd name="T54" fmla="*/ 162 w 512"/>
                <a:gd name="T55" fmla="*/ 78 h 506"/>
                <a:gd name="T56" fmla="*/ 81 w 512"/>
                <a:gd name="T57" fmla="*/ 74 h 506"/>
                <a:gd name="T58" fmla="*/ 65 w 512"/>
                <a:gd name="T59" fmla="*/ 76 h 506"/>
                <a:gd name="T60" fmla="*/ 1 w 512"/>
                <a:gd name="T61" fmla="*/ 184 h 506"/>
                <a:gd name="T62" fmla="*/ 6 w 512"/>
                <a:gd name="T63" fmla="*/ 197 h 506"/>
                <a:gd name="T64" fmla="*/ 53 w 512"/>
                <a:gd name="T65" fmla="*/ 259 h 506"/>
                <a:gd name="T66" fmla="*/ 4 w 512"/>
                <a:gd name="T67" fmla="*/ 324 h 506"/>
                <a:gd name="T68" fmla="*/ 1 w 512"/>
                <a:gd name="T69" fmla="*/ 338 h 506"/>
                <a:gd name="T70" fmla="*/ 62 w 512"/>
                <a:gd name="T71" fmla="*/ 442 h 506"/>
                <a:gd name="T72" fmla="*/ 73 w 512"/>
                <a:gd name="T73" fmla="*/ 445 h 506"/>
                <a:gd name="T74" fmla="*/ 141 w 512"/>
                <a:gd name="T75" fmla="*/ 427 h 506"/>
                <a:gd name="T76" fmla="*/ 179 w 512"/>
                <a:gd name="T77" fmla="*/ 447 h 506"/>
                <a:gd name="T78" fmla="*/ 190 w 512"/>
                <a:gd name="T79" fmla="*/ 497 h 506"/>
                <a:gd name="T80" fmla="*/ 198 w 512"/>
                <a:gd name="T81" fmla="*/ 505 h 506"/>
                <a:gd name="T82" fmla="*/ 320 w 512"/>
                <a:gd name="T83" fmla="*/ 506 h 506"/>
                <a:gd name="T84" fmla="*/ 330 w 512"/>
                <a:gd name="T85" fmla="*/ 499 h 506"/>
                <a:gd name="T86" fmla="*/ 332 w 512"/>
                <a:gd name="T87" fmla="*/ 448 h 506"/>
                <a:gd name="T88" fmla="*/ 387 w 512"/>
                <a:gd name="T89" fmla="*/ 416 h 506"/>
                <a:gd name="T90" fmla="*/ 441 w 512"/>
                <a:gd name="T91" fmla="*/ 446 h 506"/>
                <a:gd name="T92" fmla="*/ 451 w 512"/>
                <a:gd name="T93" fmla="*/ 440 h 506"/>
                <a:gd name="T94" fmla="*/ 512 w 512"/>
                <a:gd name="T95" fmla="*/ 335 h 506"/>
                <a:gd name="T96" fmla="*/ 509 w 512"/>
                <a:gd name="T97" fmla="*/ 323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2" h="506">
                  <a:moveTo>
                    <a:pt x="256" y="350"/>
                  </a:moveTo>
                  <a:lnTo>
                    <a:pt x="246" y="348"/>
                  </a:lnTo>
                  <a:lnTo>
                    <a:pt x="238" y="347"/>
                  </a:lnTo>
                  <a:lnTo>
                    <a:pt x="229" y="345"/>
                  </a:lnTo>
                  <a:lnTo>
                    <a:pt x="221" y="342"/>
                  </a:lnTo>
                  <a:lnTo>
                    <a:pt x="213" y="338"/>
                  </a:lnTo>
                  <a:lnTo>
                    <a:pt x="206" y="334"/>
                  </a:lnTo>
                  <a:lnTo>
                    <a:pt x="198" y="328"/>
                  </a:lnTo>
                  <a:lnTo>
                    <a:pt x="192" y="323"/>
                  </a:lnTo>
                  <a:lnTo>
                    <a:pt x="187" y="316"/>
                  </a:lnTo>
                  <a:lnTo>
                    <a:pt x="181" y="310"/>
                  </a:lnTo>
                  <a:lnTo>
                    <a:pt x="177" y="302"/>
                  </a:lnTo>
                  <a:lnTo>
                    <a:pt x="173" y="294"/>
                  </a:lnTo>
                  <a:lnTo>
                    <a:pt x="169" y="286"/>
                  </a:lnTo>
                  <a:lnTo>
                    <a:pt x="167" y="278"/>
                  </a:lnTo>
                  <a:lnTo>
                    <a:pt x="166" y="268"/>
                  </a:lnTo>
                  <a:lnTo>
                    <a:pt x="165" y="260"/>
                  </a:lnTo>
                  <a:lnTo>
                    <a:pt x="166" y="250"/>
                  </a:lnTo>
                  <a:lnTo>
                    <a:pt x="167" y="240"/>
                  </a:lnTo>
                  <a:lnTo>
                    <a:pt x="169" y="232"/>
                  </a:lnTo>
                  <a:lnTo>
                    <a:pt x="173" y="223"/>
                  </a:lnTo>
                  <a:lnTo>
                    <a:pt x="177" y="216"/>
                  </a:lnTo>
                  <a:lnTo>
                    <a:pt x="181" y="208"/>
                  </a:lnTo>
                  <a:lnTo>
                    <a:pt x="187" y="201"/>
                  </a:lnTo>
                  <a:lnTo>
                    <a:pt x="192" y="194"/>
                  </a:lnTo>
                  <a:lnTo>
                    <a:pt x="198" y="189"/>
                  </a:lnTo>
                  <a:lnTo>
                    <a:pt x="206" y="184"/>
                  </a:lnTo>
                  <a:lnTo>
                    <a:pt x="213" y="179"/>
                  </a:lnTo>
                  <a:lnTo>
                    <a:pt x="221" y="175"/>
                  </a:lnTo>
                  <a:lnTo>
                    <a:pt x="229" y="172"/>
                  </a:lnTo>
                  <a:lnTo>
                    <a:pt x="238" y="170"/>
                  </a:lnTo>
                  <a:lnTo>
                    <a:pt x="246" y="169"/>
                  </a:lnTo>
                  <a:lnTo>
                    <a:pt x="256" y="168"/>
                  </a:lnTo>
                  <a:lnTo>
                    <a:pt x="265" y="169"/>
                  </a:lnTo>
                  <a:lnTo>
                    <a:pt x="274" y="170"/>
                  </a:lnTo>
                  <a:lnTo>
                    <a:pt x="283" y="172"/>
                  </a:lnTo>
                  <a:lnTo>
                    <a:pt x="291" y="175"/>
                  </a:lnTo>
                  <a:lnTo>
                    <a:pt x="299" y="179"/>
                  </a:lnTo>
                  <a:lnTo>
                    <a:pt x="306" y="184"/>
                  </a:lnTo>
                  <a:lnTo>
                    <a:pt x="314" y="189"/>
                  </a:lnTo>
                  <a:lnTo>
                    <a:pt x="320" y="194"/>
                  </a:lnTo>
                  <a:lnTo>
                    <a:pt x="326" y="201"/>
                  </a:lnTo>
                  <a:lnTo>
                    <a:pt x="331" y="208"/>
                  </a:lnTo>
                  <a:lnTo>
                    <a:pt x="335" y="216"/>
                  </a:lnTo>
                  <a:lnTo>
                    <a:pt x="340" y="223"/>
                  </a:lnTo>
                  <a:lnTo>
                    <a:pt x="343" y="232"/>
                  </a:lnTo>
                  <a:lnTo>
                    <a:pt x="345" y="240"/>
                  </a:lnTo>
                  <a:lnTo>
                    <a:pt x="346" y="250"/>
                  </a:lnTo>
                  <a:lnTo>
                    <a:pt x="346" y="260"/>
                  </a:lnTo>
                  <a:lnTo>
                    <a:pt x="346" y="268"/>
                  </a:lnTo>
                  <a:lnTo>
                    <a:pt x="345" y="278"/>
                  </a:lnTo>
                  <a:lnTo>
                    <a:pt x="343" y="286"/>
                  </a:lnTo>
                  <a:lnTo>
                    <a:pt x="340" y="294"/>
                  </a:lnTo>
                  <a:lnTo>
                    <a:pt x="335" y="302"/>
                  </a:lnTo>
                  <a:lnTo>
                    <a:pt x="331" y="310"/>
                  </a:lnTo>
                  <a:lnTo>
                    <a:pt x="326" y="316"/>
                  </a:lnTo>
                  <a:lnTo>
                    <a:pt x="320" y="323"/>
                  </a:lnTo>
                  <a:lnTo>
                    <a:pt x="314" y="328"/>
                  </a:lnTo>
                  <a:lnTo>
                    <a:pt x="306" y="334"/>
                  </a:lnTo>
                  <a:lnTo>
                    <a:pt x="299" y="338"/>
                  </a:lnTo>
                  <a:lnTo>
                    <a:pt x="291" y="342"/>
                  </a:lnTo>
                  <a:lnTo>
                    <a:pt x="283" y="345"/>
                  </a:lnTo>
                  <a:lnTo>
                    <a:pt x="274" y="347"/>
                  </a:lnTo>
                  <a:lnTo>
                    <a:pt x="265" y="348"/>
                  </a:lnTo>
                  <a:lnTo>
                    <a:pt x="256" y="350"/>
                  </a:lnTo>
                  <a:close/>
                  <a:moveTo>
                    <a:pt x="504" y="320"/>
                  </a:moveTo>
                  <a:lnTo>
                    <a:pt x="456" y="292"/>
                  </a:lnTo>
                  <a:lnTo>
                    <a:pt x="458" y="276"/>
                  </a:lnTo>
                  <a:lnTo>
                    <a:pt x="459" y="259"/>
                  </a:lnTo>
                  <a:lnTo>
                    <a:pt x="458" y="241"/>
                  </a:lnTo>
                  <a:lnTo>
                    <a:pt x="456" y="225"/>
                  </a:lnTo>
                  <a:lnTo>
                    <a:pt x="504" y="198"/>
                  </a:lnTo>
                  <a:lnTo>
                    <a:pt x="506" y="197"/>
                  </a:lnTo>
                  <a:lnTo>
                    <a:pt x="509" y="194"/>
                  </a:lnTo>
                  <a:lnTo>
                    <a:pt x="510" y="191"/>
                  </a:lnTo>
                  <a:lnTo>
                    <a:pt x="511" y="189"/>
                  </a:lnTo>
                  <a:lnTo>
                    <a:pt x="512" y="186"/>
                  </a:lnTo>
                  <a:lnTo>
                    <a:pt x="512" y="184"/>
                  </a:lnTo>
                  <a:lnTo>
                    <a:pt x="511" y="181"/>
                  </a:lnTo>
                  <a:lnTo>
                    <a:pt x="510" y="178"/>
                  </a:lnTo>
                  <a:lnTo>
                    <a:pt x="453" y="80"/>
                  </a:lnTo>
                  <a:lnTo>
                    <a:pt x="449" y="76"/>
                  </a:lnTo>
                  <a:lnTo>
                    <a:pt x="443" y="72"/>
                  </a:lnTo>
                  <a:lnTo>
                    <a:pt x="438" y="72"/>
                  </a:lnTo>
                  <a:lnTo>
                    <a:pt x="433" y="74"/>
                  </a:lnTo>
                  <a:lnTo>
                    <a:pt x="387" y="102"/>
                  </a:lnTo>
                  <a:lnTo>
                    <a:pt x="376" y="94"/>
                  </a:lnTo>
                  <a:lnTo>
                    <a:pt x="363" y="85"/>
                  </a:lnTo>
                  <a:lnTo>
                    <a:pt x="348" y="78"/>
                  </a:lnTo>
                  <a:lnTo>
                    <a:pt x="332" y="69"/>
                  </a:lnTo>
                  <a:lnTo>
                    <a:pt x="332" y="14"/>
                  </a:lnTo>
                  <a:lnTo>
                    <a:pt x="332" y="10"/>
                  </a:lnTo>
                  <a:lnTo>
                    <a:pt x="331" y="8"/>
                  </a:lnTo>
                  <a:lnTo>
                    <a:pt x="330" y="5"/>
                  </a:lnTo>
                  <a:lnTo>
                    <a:pt x="328" y="3"/>
                  </a:lnTo>
                  <a:lnTo>
                    <a:pt x="326" y="2"/>
                  </a:lnTo>
                  <a:lnTo>
                    <a:pt x="322" y="1"/>
                  </a:lnTo>
                  <a:lnTo>
                    <a:pt x="320" y="0"/>
                  </a:lnTo>
                  <a:lnTo>
                    <a:pt x="317" y="0"/>
                  </a:lnTo>
                  <a:lnTo>
                    <a:pt x="204" y="0"/>
                  </a:lnTo>
                  <a:lnTo>
                    <a:pt x="200" y="0"/>
                  </a:lnTo>
                  <a:lnTo>
                    <a:pt x="198" y="1"/>
                  </a:lnTo>
                  <a:lnTo>
                    <a:pt x="195" y="2"/>
                  </a:lnTo>
                  <a:lnTo>
                    <a:pt x="193" y="3"/>
                  </a:lnTo>
                  <a:lnTo>
                    <a:pt x="192" y="5"/>
                  </a:lnTo>
                  <a:lnTo>
                    <a:pt x="190" y="8"/>
                  </a:lnTo>
                  <a:lnTo>
                    <a:pt x="190" y="10"/>
                  </a:lnTo>
                  <a:lnTo>
                    <a:pt x="189" y="14"/>
                  </a:lnTo>
                  <a:lnTo>
                    <a:pt x="189" y="68"/>
                  </a:lnTo>
                  <a:lnTo>
                    <a:pt x="179" y="71"/>
                  </a:lnTo>
                  <a:lnTo>
                    <a:pt x="169" y="75"/>
                  </a:lnTo>
                  <a:lnTo>
                    <a:pt x="162" y="78"/>
                  </a:lnTo>
                  <a:lnTo>
                    <a:pt x="154" y="82"/>
                  </a:lnTo>
                  <a:lnTo>
                    <a:pt x="141" y="92"/>
                  </a:lnTo>
                  <a:lnTo>
                    <a:pt x="129" y="102"/>
                  </a:lnTo>
                  <a:lnTo>
                    <a:pt x="81" y="74"/>
                  </a:lnTo>
                  <a:lnTo>
                    <a:pt x="75" y="72"/>
                  </a:lnTo>
                  <a:lnTo>
                    <a:pt x="69" y="74"/>
                  </a:lnTo>
                  <a:lnTo>
                    <a:pt x="67" y="74"/>
                  </a:lnTo>
                  <a:lnTo>
                    <a:pt x="65" y="76"/>
                  </a:lnTo>
                  <a:lnTo>
                    <a:pt x="62" y="78"/>
                  </a:lnTo>
                  <a:lnTo>
                    <a:pt x="60" y="80"/>
                  </a:lnTo>
                  <a:lnTo>
                    <a:pt x="3" y="177"/>
                  </a:lnTo>
                  <a:lnTo>
                    <a:pt x="1" y="184"/>
                  </a:lnTo>
                  <a:lnTo>
                    <a:pt x="1" y="189"/>
                  </a:lnTo>
                  <a:lnTo>
                    <a:pt x="3" y="192"/>
                  </a:lnTo>
                  <a:lnTo>
                    <a:pt x="4" y="194"/>
                  </a:lnTo>
                  <a:lnTo>
                    <a:pt x="6" y="197"/>
                  </a:lnTo>
                  <a:lnTo>
                    <a:pt x="9" y="198"/>
                  </a:lnTo>
                  <a:lnTo>
                    <a:pt x="56" y="225"/>
                  </a:lnTo>
                  <a:lnTo>
                    <a:pt x="54" y="241"/>
                  </a:lnTo>
                  <a:lnTo>
                    <a:pt x="53" y="259"/>
                  </a:lnTo>
                  <a:lnTo>
                    <a:pt x="53" y="276"/>
                  </a:lnTo>
                  <a:lnTo>
                    <a:pt x="55" y="292"/>
                  </a:lnTo>
                  <a:lnTo>
                    <a:pt x="8" y="320"/>
                  </a:lnTo>
                  <a:lnTo>
                    <a:pt x="4" y="324"/>
                  </a:lnTo>
                  <a:lnTo>
                    <a:pt x="1" y="328"/>
                  </a:lnTo>
                  <a:lnTo>
                    <a:pt x="0" y="331"/>
                  </a:lnTo>
                  <a:lnTo>
                    <a:pt x="0" y="335"/>
                  </a:lnTo>
                  <a:lnTo>
                    <a:pt x="1" y="338"/>
                  </a:lnTo>
                  <a:lnTo>
                    <a:pt x="3" y="340"/>
                  </a:lnTo>
                  <a:lnTo>
                    <a:pt x="59" y="437"/>
                  </a:lnTo>
                  <a:lnTo>
                    <a:pt x="60" y="439"/>
                  </a:lnTo>
                  <a:lnTo>
                    <a:pt x="62" y="442"/>
                  </a:lnTo>
                  <a:lnTo>
                    <a:pt x="66" y="444"/>
                  </a:lnTo>
                  <a:lnTo>
                    <a:pt x="68" y="445"/>
                  </a:lnTo>
                  <a:lnTo>
                    <a:pt x="71" y="446"/>
                  </a:lnTo>
                  <a:lnTo>
                    <a:pt x="73" y="445"/>
                  </a:lnTo>
                  <a:lnTo>
                    <a:pt x="76" y="445"/>
                  </a:lnTo>
                  <a:lnTo>
                    <a:pt x="80" y="444"/>
                  </a:lnTo>
                  <a:lnTo>
                    <a:pt x="129" y="416"/>
                  </a:lnTo>
                  <a:lnTo>
                    <a:pt x="141" y="427"/>
                  </a:lnTo>
                  <a:lnTo>
                    <a:pt x="154" y="435"/>
                  </a:lnTo>
                  <a:lnTo>
                    <a:pt x="162" y="439"/>
                  </a:lnTo>
                  <a:lnTo>
                    <a:pt x="169" y="444"/>
                  </a:lnTo>
                  <a:lnTo>
                    <a:pt x="179" y="447"/>
                  </a:lnTo>
                  <a:lnTo>
                    <a:pt x="189" y="451"/>
                  </a:lnTo>
                  <a:lnTo>
                    <a:pt x="189" y="491"/>
                  </a:lnTo>
                  <a:lnTo>
                    <a:pt x="190" y="494"/>
                  </a:lnTo>
                  <a:lnTo>
                    <a:pt x="190" y="497"/>
                  </a:lnTo>
                  <a:lnTo>
                    <a:pt x="192" y="499"/>
                  </a:lnTo>
                  <a:lnTo>
                    <a:pt x="193" y="501"/>
                  </a:lnTo>
                  <a:lnTo>
                    <a:pt x="195" y="504"/>
                  </a:lnTo>
                  <a:lnTo>
                    <a:pt x="198" y="505"/>
                  </a:lnTo>
                  <a:lnTo>
                    <a:pt x="200" y="506"/>
                  </a:lnTo>
                  <a:lnTo>
                    <a:pt x="204" y="506"/>
                  </a:lnTo>
                  <a:lnTo>
                    <a:pt x="317" y="506"/>
                  </a:lnTo>
                  <a:lnTo>
                    <a:pt x="320" y="506"/>
                  </a:lnTo>
                  <a:lnTo>
                    <a:pt x="322" y="505"/>
                  </a:lnTo>
                  <a:lnTo>
                    <a:pt x="326" y="504"/>
                  </a:lnTo>
                  <a:lnTo>
                    <a:pt x="328" y="501"/>
                  </a:lnTo>
                  <a:lnTo>
                    <a:pt x="330" y="499"/>
                  </a:lnTo>
                  <a:lnTo>
                    <a:pt x="331" y="497"/>
                  </a:lnTo>
                  <a:lnTo>
                    <a:pt x="332" y="494"/>
                  </a:lnTo>
                  <a:lnTo>
                    <a:pt x="332" y="491"/>
                  </a:lnTo>
                  <a:lnTo>
                    <a:pt x="332" y="448"/>
                  </a:lnTo>
                  <a:lnTo>
                    <a:pt x="348" y="439"/>
                  </a:lnTo>
                  <a:lnTo>
                    <a:pt x="363" y="432"/>
                  </a:lnTo>
                  <a:lnTo>
                    <a:pt x="376" y="424"/>
                  </a:lnTo>
                  <a:lnTo>
                    <a:pt x="387" y="416"/>
                  </a:lnTo>
                  <a:lnTo>
                    <a:pt x="433" y="444"/>
                  </a:lnTo>
                  <a:lnTo>
                    <a:pt x="435" y="445"/>
                  </a:lnTo>
                  <a:lnTo>
                    <a:pt x="438" y="445"/>
                  </a:lnTo>
                  <a:lnTo>
                    <a:pt x="441" y="446"/>
                  </a:lnTo>
                  <a:lnTo>
                    <a:pt x="443" y="445"/>
                  </a:lnTo>
                  <a:lnTo>
                    <a:pt x="447" y="444"/>
                  </a:lnTo>
                  <a:lnTo>
                    <a:pt x="449" y="443"/>
                  </a:lnTo>
                  <a:lnTo>
                    <a:pt x="451" y="440"/>
                  </a:lnTo>
                  <a:lnTo>
                    <a:pt x="453" y="437"/>
                  </a:lnTo>
                  <a:lnTo>
                    <a:pt x="510" y="340"/>
                  </a:lnTo>
                  <a:lnTo>
                    <a:pt x="511" y="338"/>
                  </a:lnTo>
                  <a:lnTo>
                    <a:pt x="512" y="335"/>
                  </a:lnTo>
                  <a:lnTo>
                    <a:pt x="512" y="331"/>
                  </a:lnTo>
                  <a:lnTo>
                    <a:pt x="511" y="328"/>
                  </a:lnTo>
                  <a:lnTo>
                    <a:pt x="510" y="326"/>
                  </a:lnTo>
                  <a:lnTo>
                    <a:pt x="509" y="323"/>
                  </a:lnTo>
                  <a:lnTo>
                    <a:pt x="506" y="321"/>
                  </a:lnTo>
                  <a:lnTo>
                    <a:pt x="504"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4358">
              <a:extLst>
                <a:ext uri="{FF2B5EF4-FFF2-40B4-BE49-F238E27FC236}">
                  <a16:creationId xmlns="" xmlns:a16="http://schemas.microsoft.com/office/drawing/2014/main" id="{51F64262-4CAE-411C-BA9D-7B6EC8255730}"/>
                </a:ext>
              </a:extLst>
            </p:cNvPr>
            <p:cNvSpPr>
              <a:spLocks noEditPoints="1"/>
            </p:cNvSpPr>
            <p:nvPr/>
          </p:nvSpPr>
          <p:spPr bwMode="auto">
            <a:xfrm>
              <a:off x="7048500" y="1509713"/>
              <a:ext cx="161925" cy="161925"/>
            </a:xfrm>
            <a:custGeom>
              <a:avLst/>
              <a:gdLst>
                <a:gd name="T0" fmla="*/ 229 w 511"/>
                <a:gd name="T1" fmla="*/ 335 h 509"/>
                <a:gd name="T2" fmla="*/ 198 w 511"/>
                <a:gd name="T3" fmla="*/ 319 h 509"/>
                <a:gd name="T4" fmla="*/ 176 w 511"/>
                <a:gd name="T5" fmla="*/ 292 h 509"/>
                <a:gd name="T6" fmla="*/ 166 w 511"/>
                <a:gd name="T7" fmla="*/ 258 h 509"/>
                <a:gd name="T8" fmla="*/ 169 w 511"/>
                <a:gd name="T9" fmla="*/ 223 h 509"/>
                <a:gd name="T10" fmla="*/ 186 w 511"/>
                <a:gd name="T11" fmla="*/ 191 h 509"/>
                <a:gd name="T12" fmla="*/ 213 w 511"/>
                <a:gd name="T13" fmla="*/ 169 h 509"/>
                <a:gd name="T14" fmla="*/ 246 w 511"/>
                <a:gd name="T15" fmla="*/ 158 h 509"/>
                <a:gd name="T16" fmla="*/ 282 w 511"/>
                <a:gd name="T17" fmla="*/ 163 h 509"/>
                <a:gd name="T18" fmla="*/ 313 w 511"/>
                <a:gd name="T19" fmla="*/ 179 h 509"/>
                <a:gd name="T20" fmla="*/ 335 w 511"/>
                <a:gd name="T21" fmla="*/ 206 h 509"/>
                <a:gd name="T22" fmla="*/ 346 w 511"/>
                <a:gd name="T23" fmla="*/ 240 h 509"/>
                <a:gd name="T24" fmla="*/ 342 w 511"/>
                <a:gd name="T25" fmla="*/ 276 h 509"/>
                <a:gd name="T26" fmla="*/ 325 w 511"/>
                <a:gd name="T27" fmla="*/ 306 h 509"/>
                <a:gd name="T28" fmla="*/ 298 w 511"/>
                <a:gd name="T29" fmla="*/ 328 h 509"/>
                <a:gd name="T30" fmla="*/ 265 w 511"/>
                <a:gd name="T31" fmla="*/ 338 h 509"/>
                <a:gd name="T32" fmla="*/ 511 w 511"/>
                <a:gd name="T33" fmla="*/ 173 h 509"/>
                <a:gd name="T34" fmla="*/ 450 w 511"/>
                <a:gd name="T35" fmla="*/ 67 h 509"/>
                <a:gd name="T36" fmla="*/ 441 w 511"/>
                <a:gd name="T37" fmla="*/ 63 h 509"/>
                <a:gd name="T38" fmla="*/ 386 w 511"/>
                <a:gd name="T39" fmla="*/ 92 h 509"/>
                <a:gd name="T40" fmla="*/ 332 w 511"/>
                <a:gd name="T41" fmla="*/ 59 h 509"/>
                <a:gd name="T42" fmla="*/ 329 w 511"/>
                <a:gd name="T43" fmla="*/ 6 h 509"/>
                <a:gd name="T44" fmla="*/ 320 w 511"/>
                <a:gd name="T45" fmla="*/ 0 h 509"/>
                <a:gd name="T46" fmla="*/ 198 w 511"/>
                <a:gd name="T47" fmla="*/ 1 h 509"/>
                <a:gd name="T48" fmla="*/ 190 w 511"/>
                <a:gd name="T49" fmla="*/ 9 h 509"/>
                <a:gd name="T50" fmla="*/ 179 w 511"/>
                <a:gd name="T51" fmla="*/ 61 h 509"/>
                <a:gd name="T52" fmla="*/ 141 w 511"/>
                <a:gd name="T53" fmla="*/ 81 h 509"/>
                <a:gd name="T54" fmla="*/ 68 w 511"/>
                <a:gd name="T55" fmla="*/ 63 h 509"/>
                <a:gd name="T56" fmla="*/ 60 w 511"/>
                <a:gd name="T57" fmla="*/ 70 h 509"/>
                <a:gd name="T58" fmla="*/ 1 w 511"/>
                <a:gd name="T59" fmla="*/ 177 h 509"/>
                <a:gd name="T60" fmla="*/ 5 w 511"/>
                <a:gd name="T61" fmla="*/ 186 h 509"/>
                <a:gd name="T62" fmla="*/ 52 w 511"/>
                <a:gd name="T63" fmla="*/ 249 h 509"/>
                <a:gd name="T64" fmla="*/ 5 w 511"/>
                <a:gd name="T65" fmla="*/ 311 h 509"/>
                <a:gd name="T66" fmla="*/ 0 w 511"/>
                <a:gd name="T67" fmla="*/ 322 h 509"/>
                <a:gd name="T68" fmla="*/ 59 w 511"/>
                <a:gd name="T69" fmla="*/ 429 h 509"/>
                <a:gd name="T70" fmla="*/ 74 w 511"/>
                <a:gd name="T71" fmla="*/ 435 h 509"/>
                <a:gd name="T72" fmla="*/ 140 w 511"/>
                <a:gd name="T73" fmla="*/ 416 h 509"/>
                <a:gd name="T74" fmla="*/ 179 w 511"/>
                <a:gd name="T75" fmla="*/ 438 h 509"/>
                <a:gd name="T76" fmla="*/ 190 w 511"/>
                <a:gd name="T77" fmla="*/ 500 h 509"/>
                <a:gd name="T78" fmla="*/ 198 w 511"/>
                <a:gd name="T79" fmla="*/ 508 h 509"/>
                <a:gd name="T80" fmla="*/ 320 w 511"/>
                <a:gd name="T81" fmla="*/ 509 h 509"/>
                <a:gd name="T82" fmla="*/ 329 w 511"/>
                <a:gd name="T83" fmla="*/ 503 h 509"/>
                <a:gd name="T84" fmla="*/ 332 w 511"/>
                <a:gd name="T85" fmla="*/ 439 h 509"/>
                <a:gd name="T86" fmla="*/ 387 w 511"/>
                <a:gd name="T87" fmla="*/ 407 h 509"/>
                <a:gd name="T88" fmla="*/ 441 w 511"/>
                <a:gd name="T89" fmla="*/ 435 h 509"/>
                <a:gd name="T90" fmla="*/ 450 w 511"/>
                <a:gd name="T91" fmla="*/ 431 h 509"/>
                <a:gd name="T92" fmla="*/ 511 w 511"/>
                <a:gd name="T93" fmla="*/ 324 h 509"/>
                <a:gd name="T94" fmla="*/ 504 w 511"/>
                <a:gd name="T95" fmla="*/ 309 h 509"/>
                <a:gd name="T96" fmla="*/ 459 w 511"/>
                <a:gd name="T97" fmla="*/ 233 h 509"/>
                <a:gd name="T98" fmla="*/ 508 w 511"/>
                <a:gd name="T99" fmla="*/ 184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1" h="509">
                  <a:moveTo>
                    <a:pt x="256" y="339"/>
                  </a:moveTo>
                  <a:lnTo>
                    <a:pt x="246" y="338"/>
                  </a:lnTo>
                  <a:lnTo>
                    <a:pt x="237" y="337"/>
                  </a:lnTo>
                  <a:lnTo>
                    <a:pt x="229" y="335"/>
                  </a:lnTo>
                  <a:lnTo>
                    <a:pt x="220" y="332"/>
                  </a:lnTo>
                  <a:lnTo>
                    <a:pt x="213" y="328"/>
                  </a:lnTo>
                  <a:lnTo>
                    <a:pt x="205" y="323"/>
                  </a:lnTo>
                  <a:lnTo>
                    <a:pt x="198" y="319"/>
                  </a:lnTo>
                  <a:lnTo>
                    <a:pt x="191" y="312"/>
                  </a:lnTo>
                  <a:lnTo>
                    <a:pt x="186" y="306"/>
                  </a:lnTo>
                  <a:lnTo>
                    <a:pt x="181" y="300"/>
                  </a:lnTo>
                  <a:lnTo>
                    <a:pt x="176" y="292"/>
                  </a:lnTo>
                  <a:lnTo>
                    <a:pt x="172" y="284"/>
                  </a:lnTo>
                  <a:lnTo>
                    <a:pt x="169" y="276"/>
                  </a:lnTo>
                  <a:lnTo>
                    <a:pt x="167" y="267"/>
                  </a:lnTo>
                  <a:lnTo>
                    <a:pt x="166" y="258"/>
                  </a:lnTo>
                  <a:lnTo>
                    <a:pt x="166" y="249"/>
                  </a:lnTo>
                  <a:lnTo>
                    <a:pt x="166" y="240"/>
                  </a:lnTo>
                  <a:lnTo>
                    <a:pt x="167" y="231"/>
                  </a:lnTo>
                  <a:lnTo>
                    <a:pt x="169" y="223"/>
                  </a:lnTo>
                  <a:lnTo>
                    <a:pt x="172" y="214"/>
                  </a:lnTo>
                  <a:lnTo>
                    <a:pt x="176" y="206"/>
                  </a:lnTo>
                  <a:lnTo>
                    <a:pt x="181" y="199"/>
                  </a:lnTo>
                  <a:lnTo>
                    <a:pt x="186" y="191"/>
                  </a:lnTo>
                  <a:lnTo>
                    <a:pt x="191" y="185"/>
                  </a:lnTo>
                  <a:lnTo>
                    <a:pt x="198" y="179"/>
                  </a:lnTo>
                  <a:lnTo>
                    <a:pt x="205" y="173"/>
                  </a:lnTo>
                  <a:lnTo>
                    <a:pt x="213" y="169"/>
                  </a:lnTo>
                  <a:lnTo>
                    <a:pt x="220" y="165"/>
                  </a:lnTo>
                  <a:lnTo>
                    <a:pt x="229" y="163"/>
                  </a:lnTo>
                  <a:lnTo>
                    <a:pt x="237" y="159"/>
                  </a:lnTo>
                  <a:lnTo>
                    <a:pt x="246" y="158"/>
                  </a:lnTo>
                  <a:lnTo>
                    <a:pt x="256" y="158"/>
                  </a:lnTo>
                  <a:lnTo>
                    <a:pt x="265" y="158"/>
                  </a:lnTo>
                  <a:lnTo>
                    <a:pt x="274" y="159"/>
                  </a:lnTo>
                  <a:lnTo>
                    <a:pt x="282" y="163"/>
                  </a:lnTo>
                  <a:lnTo>
                    <a:pt x="291" y="165"/>
                  </a:lnTo>
                  <a:lnTo>
                    <a:pt x="298" y="169"/>
                  </a:lnTo>
                  <a:lnTo>
                    <a:pt x="306" y="173"/>
                  </a:lnTo>
                  <a:lnTo>
                    <a:pt x="313" y="179"/>
                  </a:lnTo>
                  <a:lnTo>
                    <a:pt x="320" y="185"/>
                  </a:lnTo>
                  <a:lnTo>
                    <a:pt x="325" y="191"/>
                  </a:lnTo>
                  <a:lnTo>
                    <a:pt x="331" y="199"/>
                  </a:lnTo>
                  <a:lnTo>
                    <a:pt x="335" y="206"/>
                  </a:lnTo>
                  <a:lnTo>
                    <a:pt x="339" y="214"/>
                  </a:lnTo>
                  <a:lnTo>
                    <a:pt x="342" y="223"/>
                  </a:lnTo>
                  <a:lnTo>
                    <a:pt x="344" y="231"/>
                  </a:lnTo>
                  <a:lnTo>
                    <a:pt x="346" y="240"/>
                  </a:lnTo>
                  <a:lnTo>
                    <a:pt x="347" y="249"/>
                  </a:lnTo>
                  <a:lnTo>
                    <a:pt x="346" y="258"/>
                  </a:lnTo>
                  <a:lnTo>
                    <a:pt x="344" y="267"/>
                  </a:lnTo>
                  <a:lnTo>
                    <a:pt x="342" y="276"/>
                  </a:lnTo>
                  <a:lnTo>
                    <a:pt x="339" y="284"/>
                  </a:lnTo>
                  <a:lnTo>
                    <a:pt x="335" y="292"/>
                  </a:lnTo>
                  <a:lnTo>
                    <a:pt x="331" y="300"/>
                  </a:lnTo>
                  <a:lnTo>
                    <a:pt x="325" y="306"/>
                  </a:lnTo>
                  <a:lnTo>
                    <a:pt x="320" y="312"/>
                  </a:lnTo>
                  <a:lnTo>
                    <a:pt x="313" y="319"/>
                  </a:lnTo>
                  <a:lnTo>
                    <a:pt x="306" y="323"/>
                  </a:lnTo>
                  <a:lnTo>
                    <a:pt x="298" y="328"/>
                  </a:lnTo>
                  <a:lnTo>
                    <a:pt x="291" y="332"/>
                  </a:lnTo>
                  <a:lnTo>
                    <a:pt x="282" y="335"/>
                  </a:lnTo>
                  <a:lnTo>
                    <a:pt x="274" y="337"/>
                  </a:lnTo>
                  <a:lnTo>
                    <a:pt x="265" y="338"/>
                  </a:lnTo>
                  <a:lnTo>
                    <a:pt x="256" y="339"/>
                  </a:lnTo>
                  <a:close/>
                  <a:moveTo>
                    <a:pt x="510" y="179"/>
                  </a:moveTo>
                  <a:lnTo>
                    <a:pt x="511" y="177"/>
                  </a:lnTo>
                  <a:lnTo>
                    <a:pt x="511" y="173"/>
                  </a:lnTo>
                  <a:lnTo>
                    <a:pt x="510" y="171"/>
                  </a:lnTo>
                  <a:lnTo>
                    <a:pt x="509" y="168"/>
                  </a:lnTo>
                  <a:lnTo>
                    <a:pt x="453" y="70"/>
                  </a:lnTo>
                  <a:lnTo>
                    <a:pt x="450" y="67"/>
                  </a:lnTo>
                  <a:lnTo>
                    <a:pt x="448" y="65"/>
                  </a:lnTo>
                  <a:lnTo>
                    <a:pt x="446" y="64"/>
                  </a:lnTo>
                  <a:lnTo>
                    <a:pt x="443" y="64"/>
                  </a:lnTo>
                  <a:lnTo>
                    <a:pt x="441" y="63"/>
                  </a:lnTo>
                  <a:lnTo>
                    <a:pt x="438" y="63"/>
                  </a:lnTo>
                  <a:lnTo>
                    <a:pt x="434" y="63"/>
                  </a:lnTo>
                  <a:lnTo>
                    <a:pt x="432" y="65"/>
                  </a:lnTo>
                  <a:lnTo>
                    <a:pt x="386" y="92"/>
                  </a:lnTo>
                  <a:lnTo>
                    <a:pt x="375" y="83"/>
                  </a:lnTo>
                  <a:lnTo>
                    <a:pt x="363" y="75"/>
                  </a:lnTo>
                  <a:lnTo>
                    <a:pt x="348" y="67"/>
                  </a:lnTo>
                  <a:lnTo>
                    <a:pt x="332" y="59"/>
                  </a:lnTo>
                  <a:lnTo>
                    <a:pt x="332" y="14"/>
                  </a:lnTo>
                  <a:lnTo>
                    <a:pt x="332" y="12"/>
                  </a:lnTo>
                  <a:lnTo>
                    <a:pt x="331" y="9"/>
                  </a:lnTo>
                  <a:lnTo>
                    <a:pt x="329" y="6"/>
                  </a:lnTo>
                  <a:lnTo>
                    <a:pt x="327" y="4"/>
                  </a:lnTo>
                  <a:lnTo>
                    <a:pt x="325" y="2"/>
                  </a:lnTo>
                  <a:lnTo>
                    <a:pt x="323" y="1"/>
                  </a:lnTo>
                  <a:lnTo>
                    <a:pt x="320" y="0"/>
                  </a:lnTo>
                  <a:lnTo>
                    <a:pt x="317" y="0"/>
                  </a:lnTo>
                  <a:lnTo>
                    <a:pt x="203" y="0"/>
                  </a:lnTo>
                  <a:lnTo>
                    <a:pt x="201" y="0"/>
                  </a:lnTo>
                  <a:lnTo>
                    <a:pt x="198" y="1"/>
                  </a:lnTo>
                  <a:lnTo>
                    <a:pt x="196" y="2"/>
                  </a:lnTo>
                  <a:lnTo>
                    <a:pt x="194" y="4"/>
                  </a:lnTo>
                  <a:lnTo>
                    <a:pt x="191" y="6"/>
                  </a:lnTo>
                  <a:lnTo>
                    <a:pt x="190" y="9"/>
                  </a:lnTo>
                  <a:lnTo>
                    <a:pt x="189" y="12"/>
                  </a:lnTo>
                  <a:lnTo>
                    <a:pt x="188" y="14"/>
                  </a:lnTo>
                  <a:lnTo>
                    <a:pt x="188" y="58"/>
                  </a:lnTo>
                  <a:lnTo>
                    <a:pt x="179" y="61"/>
                  </a:lnTo>
                  <a:lnTo>
                    <a:pt x="170" y="64"/>
                  </a:lnTo>
                  <a:lnTo>
                    <a:pt x="161" y="68"/>
                  </a:lnTo>
                  <a:lnTo>
                    <a:pt x="154" y="72"/>
                  </a:lnTo>
                  <a:lnTo>
                    <a:pt x="141" y="81"/>
                  </a:lnTo>
                  <a:lnTo>
                    <a:pt x="128" y="92"/>
                  </a:lnTo>
                  <a:lnTo>
                    <a:pt x="80" y="64"/>
                  </a:lnTo>
                  <a:lnTo>
                    <a:pt x="75" y="62"/>
                  </a:lnTo>
                  <a:lnTo>
                    <a:pt x="68" y="63"/>
                  </a:lnTo>
                  <a:lnTo>
                    <a:pt x="66" y="64"/>
                  </a:lnTo>
                  <a:lnTo>
                    <a:pt x="64" y="65"/>
                  </a:lnTo>
                  <a:lnTo>
                    <a:pt x="62" y="67"/>
                  </a:lnTo>
                  <a:lnTo>
                    <a:pt x="60" y="70"/>
                  </a:lnTo>
                  <a:lnTo>
                    <a:pt x="3" y="168"/>
                  </a:lnTo>
                  <a:lnTo>
                    <a:pt x="2" y="171"/>
                  </a:lnTo>
                  <a:lnTo>
                    <a:pt x="1" y="173"/>
                  </a:lnTo>
                  <a:lnTo>
                    <a:pt x="1" y="177"/>
                  </a:lnTo>
                  <a:lnTo>
                    <a:pt x="1" y="179"/>
                  </a:lnTo>
                  <a:lnTo>
                    <a:pt x="2" y="182"/>
                  </a:lnTo>
                  <a:lnTo>
                    <a:pt x="4" y="184"/>
                  </a:lnTo>
                  <a:lnTo>
                    <a:pt x="5" y="186"/>
                  </a:lnTo>
                  <a:lnTo>
                    <a:pt x="8" y="188"/>
                  </a:lnTo>
                  <a:lnTo>
                    <a:pt x="56" y="216"/>
                  </a:lnTo>
                  <a:lnTo>
                    <a:pt x="53" y="233"/>
                  </a:lnTo>
                  <a:lnTo>
                    <a:pt x="52" y="249"/>
                  </a:lnTo>
                  <a:lnTo>
                    <a:pt x="53" y="265"/>
                  </a:lnTo>
                  <a:lnTo>
                    <a:pt x="56" y="282"/>
                  </a:lnTo>
                  <a:lnTo>
                    <a:pt x="7" y="309"/>
                  </a:lnTo>
                  <a:lnTo>
                    <a:pt x="5" y="311"/>
                  </a:lnTo>
                  <a:lnTo>
                    <a:pt x="3" y="313"/>
                  </a:lnTo>
                  <a:lnTo>
                    <a:pt x="2" y="317"/>
                  </a:lnTo>
                  <a:lnTo>
                    <a:pt x="1" y="320"/>
                  </a:lnTo>
                  <a:lnTo>
                    <a:pt x="0" y="322"/>
                  </a:lnTo>
                  <a:lnTo>
                    <a:pt x="0" y="324"/>
                  </a:lnTo>
                  <a:lnTo>
                    <a:pt x="1" y="327"/>
                  </a:lnTo>
                  <a:lnTo>
                    <a:pt x="2" y="330"/>
                  </a:lnTo>
                  <a:lnTo>
                    <a:pt x="59" y="429"/>
                  </a:lnTo>
                  <a:lnTo>
                    <a:pt x="63" y="432"/>
                  </a:lnTo>
                  <a:lnTo>
                    <a:pt x="67" y="434"/>
                  </a:lnTo>
                  <a:lnTo>
                    <a:pt x="71" y="435"/>
                  </a:lnTo>
                  <a:lnTo>
                    <a:pt x="74" y="435"/>
                  </a:lnTo>
                  <a:lnTo>
                    <a:pt x="76" y="434"/>
                  </a:lnTo>
                  <a:lnTo>
                    <a:pt x="79" y="433"/>
                  </a:lnTo>
                  <a:lnTo>
                    <a:pt x="128" y="407"/>
                  </a:lnTo>
                  <a:lnTo>
                    <a:pt x="140" y="416"/>
                  </a:lnTo>
                  <a:lnTo>
                    <a:pt x="154" y="426"/>
                  </a:lnTo>
                  <a:lnTo>
                    <a:pt x="161" y="430"/>
                  </a:lnTo>
                  <a:lnTo>
                    <a:pt x="169" y="434"/>
                  </a:lnTo>
                  <a:lnTo>
                    <a:pt x="179" y="438"/>
                  </a:lnTo>
                  <a:lnTo>
                    <a:pt x="188" y="441"/>
                  </a:lnTo>
                  <a:lnTo>
                    <a:pt x="188" y="494"/>
                  </a:lnTo>
                  <a:lnTo>
                    <a:pt x="189" y="497"/>
                  </a:lnTo>
                  <a:lnTo>
                    <a:pt x="190" y="500"/>
                  </a:lnTo>
                  <a:lnTo>
                    <a:pt x="191" y="503"/>
                  </a:lnTo>
                  <a:lnTo>
                    <a:pt x="194" y="505"/>
                  </a:lnTo>
                  <a:lnTo>
                    <a:pt x="196" y="507"/>
                  </a:lnTo>
                  <a:lnTo>
                    <a:pt x="198" y="508"/>
                  </a:lnTo>
                  <a:lnTo>
                    <a:pt x="201" y="509"/>
                  </a:lnTo>
                  <a:lnTo>
                    <a:pt x="203" y="509"/>
                  </a:lnTo>
                  <a:lnTo>
                    <a:pt x="317" y="509"/>
                  </a:lnTo>
                  <a:lnTo>
                    <a:pt x="320" y="509"/>
                  </a:lnTo>
                  <a:lnTo>
                    <a:pt x="323" y="508"/>
                  </a:lnTo>
                  <a:lnTo>
                    <a:pt x="325" y="507"/>
                  </a:lnTo>
                  <a:lnTo>
                    <a:pt x="327" y="505"/>
                  </a:lnTo>
                  <a:lnTo>
                    <a:pt x="329" y="503"/>
                  </a:lnTo>
                  <a:lnTo>
                    <a:pt x="331" y="500"/>
                  </a:lnTo>
                  <a:lnTo>
                    <a:pt x="332" y="497"/>
                  </a:lnTo>
                  <a:lnTo>
                    <a:pt x="332" y="494"/>
                  </a:lnTo>
                  <a:lnTo>
                    <a:pt x="332" y="439"/>
                  </a:lnTo>
                  <a:lnTo>
                    <a:pt x="348" y="431"/>
                  </a:lnTo>
                  <a:lnTo>
                    <a:pt x="363" y="423"/>
                  </a:lnTo>
                  <a:lnTo>
                    <a:pt x="375" y="414"/>
                  </a:lnTo>
                  <a:lnTo>
                    <a:pt x="387" y="407"/>
                  </a:lnTo>
                  <a:lnTo>
                    <a:pt x="432" y="433"/>
                  </a:lnTo>
                  <a:lnTo>
                    <a:pt x="434" y="434"/>
                  </a:lnTo>
                  <a:lnTo>
                    <a:pt x="438" y="435"/>
                  </a:lnTo>
                  <a:lnTo>
                    <a:pt x="441" y="435"/>
                  </a:lnTo>
                  <a:lnTo>
                    <a:pt x="443" y="434"/>
                  </a:lnTo>
                  <a:lnTo>
                    <a:pt x="446" y="434"/>
                  </a:lnTo>
                  <a:lnTo>
                    <a:pt x="448" y="432"/>
                  </a:lnTo>
                  <a:lnTo>
                    <a:pt x="450" y="431"/>
                  </a:lnTo>
                  <a:lnTo>
                    <a:pt x="453" y="429"/>
                  </a:lnTo>
                  <a:lnTo>
                    <a:pt x="509" y="330"/>
                  </a:lnTo>
                  <a:lnTo>
                    <a:pt x="510" y="327"/>
                  </a:lnTo>
                  <a:lnTo>
                    <a:pt x="511" y="324"/>
                  </a:lnTo>
                  <a:lnTo>
                    <a:pt x="511" y="322"/>
                  </a:lnTo>
                  <a:lnTo>
                    <a:pt x="510" y="320"/>
                  </a:lnTo>
                  <a:lnTo>
                    <a:pt x="508" y="313"/>
                  </a:lnTo>
                  <a:lnTo>
                    <a:pt x="504" y="309"/>
                  </a:lnTo>
                  <a:lnTo>
                    <a:pt x="457" y="282"/>
                  </a:lnTo>
                  <a:lnTo>
                    <a:pt x="459" y="265"/>
                  </a:lnTo>
                  <a:lnTo>
                    <a:pt x="459" y="249"/>
                  </a:lnTo>
                  <a:lnTo>
                    <a:pt x="459" y="233"/>
                  </a:lnTo>
                  <a:lnTo>
                    <a:pt x="457" y="216"/>
                  </a:lnTo>
                  <a:lnTo>
                    <a:pt x="504" y="188"/>
                  </a:lnTo>
                  <a:lnTo>
                    <a:pt x="506" y="186"/>
                  </a:lnTo>
                  <a:lnTo>
                    <a:pt x="508" y="184"/>
                  </a:lnTo>
                  <a:lnTo>
                    <a:pt x="509" y="182"/>
                  </a:lnTo>
                  <a:lnTo>
                    <a:pt x="510"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 name="Graphic 5" descr="Money">
            <a:extLst>
              <a:ext uri="{FF2B5EF4-FFF2-40B4-BE49-F238E27FC236}">
                <a16:creationId xmlns="" xmlns:a16="http://schemas.microsoft.com/office/drawing/2014/main" id="{231049EC-B4F3-4123-B271-2B1BE53FD9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567322" y="2475123"/>
            <a:ext cx="533625" cy="533625"/>
          </a:xfrm>
          <a:prstGeom prst="rect">
            <a:avLst/>
          </a:prstGeom>
        </p:spPr>
      </p:pic>
      <p:sp>
        <p:nvSpPr>
          <p:cNvPr id="5" name="Rectangle 4"/>
          <p:cNvSpPr/>
          <p:nvPr/>
        </p:nvSpPr>
        <p:spPr>
          <a:xfrm>
            <a:off x="584200" y="1034538"/>
            <a:ext cx="10443191" cy="5001369"/>
          </a:xfrm>
          <a:prstGeom prst="rect">
            <a:avLst/>
          </a:prstGeom>
        </p:spPr>
        <p:txBody>
          <a:bodyPr wrap="square">
            <a:spAutoFit/>
          </a:bodyPr>
          <a:lstStyle/>
          <a:p>
            <a:pPr marL="742950" lvl="1" indent="-285750" algn="just">
              <a:spcBef>
                <a:spcPts val="300"/>
              </a:spcBef>
              <a:spcAft>
                <a:spcPts val="300"/>
              </a:spcAft>
              <a:buClr>
                <a:srgbClr val="E31737"/>
              </a:buClr>
              <a:buFont typeface="Wingdings" panose="05000000000000000000" pitchFamily="2" charset="2"/>
              <a:buChar char="§"/>
            </a:pPr>
            <a:r>
              <a:rPr lang="ka-GE" sz="1600" dirty="0" smtClean="0">
                <a:solidFill>
                  <a:srgbClr val="E31737"/>
                </a:solidFill>
                <a:effectLst>
                  <a:outerShdw blurRad="38100" dist="38100" dir="2700000" algn="tl">
                    <a:srgbClr val="000000">
                      <a:alpha val="43137"/>
                    </a:srgbClr>
                  </a:outerShdw>
                </a:effectLst>
                <a:latin typeface="Sylfaen" panose="010A0502050306030303" pitchFamily="18" charset="0"/>
                <a:ea typeface="Times New Roman" panose="02020603050405020304" pitchFamily="18" charset="0"/>
                <a:cs typeface="Times New Roman" panose="02020603050405020304" pitchFamily="18" charset="0"/>
              </a:rPr>
              <a:t>ეგხ-ეს </a:t>
            </a:r>
            <a:r>
              <a:rPr lang="ka-GE" sz="1600" dirty="0">
                <a:solidFill>
                  <a:srgbClr val="E31737"/>
                </a:solidFill>
                <a:effectLst>
                  <a:outerShdw blurRad="38100" dist="38100" dir="2700000" algn="tl">
                    <a:srgbClr val="000000">
                      <a:alpha val="43137"/>
                    </a:srgbClr>
                  </a:outerShdw>
                </a:effectLst>
                <a:latin typeface="Sylfaen" panose="010A0502050306030303" pitchFamily="18" charset="0"/>
                <a:ea typeface="Times New Roman" panose="02020603050405020304" pitchFamily="18" charset="0"/>
                <a:cs typeface="Times New Roman" panose="02020603050405020304" pitchFamily="18" charset="0"/>
              </a:rPr>
              <a:t>შეცვლილი მარშრუტი </a:t>
            </a:r>
            <a:r>
              <a:rPr lang="ka-GE" sz="1600" dirty="0">
                <a:latin typeface="Sylfaen" panose="010A0502050306030303" pitchFamily="18" charset="0"/>
                <a:ea typeface="Times New Roman" panose="02020603050405020304" pitchFamily="18" charset="0"/>
                <a:cs typeface="Times New Roman" panose="02020603050405020304" pitchFamily="18" charset="0"/>
              </a:rPr>
              <a:t>- საპროექტო </a:t>
            </a:r>
            <a:r>
              <a:rPr lang="ka-GE" sz="1600" dirty="0" err="1" smtClean="0">
                <a:latin typeface="Sylfaen" panose="010A0502050306030303" pitchFamily="18" charset="0"/>
                <a:ea typeface="Times New Roman" panose="02020603050405020304" pitchFamily="18" charset="0"/>
                <a:cs typeface="Times New Roman" panose="02020603050405020304" pitchFamily="18" charset="0"/>
              </a:rPr>
              <a:t>N2</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/3 </a:t>
            </a:r>
            <a:r>
              <a:rPr lang="ka-GE" sz="1600" dirty="0">
                <a:latin typeface="Sylfaen" panose="010A0502050306030303" pitchFamily="18" charset="0"/>
                <a:ea typeface="Times New Roman" panose="02020603050405020304" pitchFamily="18" charset="0"/>
                <a:cs typeface="Times New Roman" panose="02020603050405020304" pitchFamily="18" charset="0"/>
              </a:rPr>
              <a:t>საყრდენიდან საპროექტო </a:t>
            </a:r>
            <a:r>
              <a:rPr lang="ka-GE" sz="1600" dirty="0" err="1" smtClean="0">
                <a:latin typeface="Sylfaen" panose="010A0502050306030303" pitchFamily="18" charset="0"/>
                <a:ea typeface="Times New Roman" panose="02020603050405020304" pitchFamily="18" charset="0"/>
                <a:cs typeface="Times New Roman" panose="02020603050405020304" pitchFamily="18" charset="0"/>
              </a:rPr>
              <a:t>N43</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/45 </a:t>
            </a:r>
            <a:r>
              <a:rPr lang="ka-GE" sz="1600" dirty="0">
                <a:latin typeface="Sylfaen" panose="010A0502050306030303" pitchFamily="18" charset="0"/>
                <a:ea typeface="Times New Roman" panose="02020603050405020304" pitchFamily="18" charset="0"/>
                <a:cs typeface="Times New Roman" panose="02020603050405020304" pitchFamily="18" charset="0"/>
              </a:rPr>
              <a:t>საყრდენამდე უნდა შეიცვალოს არსებული ტრასის მიმართულება და აშენდეს ახალი </a:t>
            </a:r>
            <a:r>
              <a:rPr lang="ka-GE" sz="1600" dirty="0" err="1">
                <a:latin typeface="Sylfaen" panose="010A0502050306030303" pitchFamily="18" charset="0"/>
                <a:ea typeface="Times New Roman" panose="02020603050405020304" pitchFamily="18" charset="0"/>
                <a:cs typeface="Times New Roman" panose="02020603050405020304" pitchFamily="18" charset="0"/>
              </a:rPr>
              <a:t>ორჯაჭვიანი</a:t>
            </a:r>
            <a:r>
              <a:rPr lang="ka-GE" sz="1600" dirty="0">
                <a:latin typeface="Sylfaen" panose="010A0502050306030303" pitchFamily="18" charset="0"/>
                <a:ea typeface="Times New Roman" panose="02020603050405020304" pitchFamily="18" charset="0"/>
                <a:cs typeface="Times New Roman" panose="02020603050405020304" pitchFamily="18" charset="0"/>
              </a:rPr>
              <a:t> ეგხ-ს მონაკვეთი, სულ ტრასის სიგრძით 9,939 კმ. არსებული N2 საყრდენიდან არსებულ N27 საყრდენამდე უნდა დემონტირდეს და დასაწყობდეს სულ 25 ცალი საყრდენი, შესაბამისი გირლიანდებითა და სადენებით, აღნიშნული ტრასის ცვლილება განპირობებულია არსებული ერთჯაჭვიანი მონაკვეთის ამჟამად მჭიდროდ დასახლებულ ტერიტორიაზე მდებარეობით. ახალ საპროექტო მონაკვეთზე უნდა დამონტაჟდეს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ახალი </a:t>
            </a:r>
            <a:r>
              <a:rPr lang="ka-GE" sz="1600" dirty="0">
                <a:latin typeface="Sylfaen" panose="010A0502050306030303" pitchFamily="18" charset="0"/>
                <a:ea typeface="Times New Roman" panose="02020603050405020304" pitchFamily="18" charset="0"/>
                <a:cs typeface="Times New Roman" panose="02020603050405020304" pitchFamily="18" charset="0"/>
              </a:rPr>
              <a:t>46 ცალი ორჯაჭვიანი საყრდენი, ახალი ფუნდამენტებით, სახაზო არმატურით და ახალი სადენებით. </a:t>
            </a:r>
            <a:endParaRPr lang="ka-GE" sz="1600" dirty="0" smtClean="0">
              <a:latin typeface="Sylfaen" panose="010A0502050306030303" pitchFamily="18" charset="0"/>
              <a:ea typeface="Times New Roman" panose="02020603050405020304" pitchFamily="18" charset="0"/>
              <a:cs typeface="Times New Roman" panose="02020603050405020304" pitchFamily="18" charset="0"/>
            </a:endParaRPr>
          </a:p>
          <a:p>
            <a:pPr marL="742950" lvl="1" indent="-285750" algn="just">
              <a:spcBef>
                <a:spcPts val="300"/>
              </a:spcBef>
              <a:spcAft>
                <a:spcPts val="300"/>
              </a:spcAft>
              <a:buClr>
                <a:srgbClr val="E31737"/>
              </a:buClr>
              <a:buFont typeface="Wingdings" panose="05000000000000000000" pitchFamily="2" charset="2"/>
              <a:buChar char="§"/>
            </a:pPr>
            <a:r>
              <a:rPr lang="ka-GE" sz="1600" dirty="0">
                <a:solidFill>
                  <a:srgbClr val="E31737"/>
                </a:solidFill>
                <a:effectLst>
                  <a:outerShdw blurRad="38100" dist="38100" dir="2700000" algn="tl">
                    <a:srgbClr val="000000">
                      <a:alpha val="43137"/>
                    </a:srgbClr>
                  </a:outerShdw>
                </a:effectLst>
                <a:latin typeface="Sylfaen" panose="010A0502050306030303" pitchFamily="18" charset="0"/>
                <a:ea typeface="Times New Roman" panose="02020603050405020304" pitchFamily="18" charset="0"/>
                <a:cs typeface="Times New Roman" panose="02020603050405020304" pitchFamily="18" charset="0"/>
              </a:rPr>
              <a:t>სარეკონსტრუქციო მონაკვეთი </a:t>
            </a:r>
            <a:r>
              <a:rPr lang="ka-GE" sz="1600" dirty="0">
                <a:latin typeface="Sylfaen" panose="010A0502050306030303" pitchFamily="18" charset="0"/>
                <a:ea typeface="Times New Roman" panose="02020603050405020304" pitchFamily="18" charset="0"/>
                <a:cs typeface="Times New Roman" panose="02020603050405020304" pitchFamily="18" charset="0"/>
              </a:rPr>
              <a:t>- საპროექტო N43/45 საყრდენიდან არსებულ N64/66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საყრდენამდე, </a:t>
            </a:r>
            <a:r>
              <a:rPr lang="ka-GE" sz="1600" dirty="0">
                <a:latin typeface="Sylfaen" panose="010A0502050306030303" pitchFamily="18" charset="0"/>
                <a:ea typeface="Times New Roman" panose="02020603050405020304" pitchFamily="18" charset="0"/>
                <a:cs typeface="Times New Roman" panose="02020603050405020304" pitchFamily="18" charset="0"/>
              </a:rPr>
              <a:t>მხოლოდ მეორე ჯაჭვისთვის ახალი გირლიანდების და სადენების მონტაჟი, მონაკვეთზე სიგრძით 5,875 კმ. აღნიშნულ მონაკვეთზე ახალი საყრდენების მონტაჟი ან/და ეგხ-ს ტრასის მიმართულების ცვლილება არ არის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გათვალისწინებული. </a:t>
            </a:r>
          </a:p>
          <a:p>
            <a:pPr marL="742950" lvl="1" indent="-285750" algn="just">
              <a:spcBef>
                <a:spcPts val="300"/>
              </a:spcBef>
              <a:spcAft>
                <a:spcPts val="300"/>
              </a:spcAft>
              <a:buClr>
                <a:srgbClr val="E31737"/>
              </a:buClr>
              <a:buFont typeface="Wingdings" panose="05000000000000000000" pitchFamily="2" charset="2"/>
              <a:buChar char="§"/>
            </a:pPr>
            <a:r>
              <a:rPr lang="ka-GE" sz="1600" dirty="0">
                <a:solidFill>
                  <a:srgbClr val="E31737"/>
                </a:solidFill>
                <a:effectLst>
                  <a:outerShdw blurRad="38100" dist="38100" dir="2700000" algn="tl">
                    <a:srgbClr val="000000">
                      <a:alpha val="43137"/>
                    </a:srgbClr>
                  </a:outerShdw>
                </a:effectLst>
                <a:latin typeface="Sylfaen" panose="010A0502050306030303" pitchFamily="18" charset="0"/>
                <a:ea typeface="Times New Roman" panose="02020603050405020304" pitchFamily="18" charset="0"/>
                <a:cs typeface="Times New Roman" panose="02020603050405020304" pitchFamily="18" charset="0"/>
              </a:rPr>
              <a:t>უცვლელი მონაკვეთი </a:t>
            </a:r>
            <a:r>
              <a:rPr lang="ka-GE" sz="1600" dirty="0">
                <a:latin typeface="Sylfaen" panose="010A0502050306030303" pitchFamily="18" charset="0"/>
                <a:ea typeface="Times New Roman" panose="02020603050405020304" pitchFamily="18" charset="0"/>
                <a:cs typeface="Times New Roman" panose="02020603050405020304" pitchFamily="18" charset="0"/>
              </a:rPr>
              <a:t>- არსებული N64/66 საყრდენიდან არსებულ N71/73 საყრდენამდე, მონაკვეთისათვის რაიმე ტიპის საპროექტო სამუშაოების წარმოება არ არის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საჭირო. </a:t>
            </a:r>
          </a:p>
          <a:p>
            <a:pPr marL="742950" lvl="1" indent="-285750" algn="just">
              <a:spcBef>
                <a:spcPts val="300"/>
              </a:spcBef>
              <a:spcAft>
                <a:spcPts val="300"/>
              </a:spcAft>
              <a:buClr>
                <a:srgbClr val="E31737"/>
              </a:buClr>
              <a:buFont typeface="Wingdings" panose="05000000000000000000" pitchFamily="2" charset="2"/>
              <a:buChar char="§"/>
            </a:pPr>
            <a:r>
              <a:rPr lang="ka-GE" sz="1600" dirty="0">
                <a:solidFill>
                  <a:srgbClr val="E31737"/>
                </a:solidFill>
                <a:effectLst>
                  <a:outerShdw blurRad="38100" dist="38100" dir="2700000" algn="tl">
                    <a:srgbClr val="000000">
                      <a:alpha val="43137"/>
                    </a:srgbClr>
                  </a:outerShdw>
                </a:effectLst>
                <a:latin typeface="Sylfaen" panose="010A0502050306030303" pitchFamily="18" charset="0"/>
                <a:ea typeface="Times New Roman" panose="02020603050405020304" pitchFamily="18" charset="0"/>
                <a:cs typeface="Times New Roman" panose="02020603050405020304" pitchFamily="18" charset="0"/>
              </a:rPr>
              <a:t>სარეკონსტრუქციო მონაკვეთი </a:t>
            </a:r>
            <a:r>
              <a:rPr lang="ka-GE" sz="1600" dirty="0">
                <a:latin typeface="Sylfaen" panose="010A0502050306030303" pitchFamily="18" charset="0"/>
                <a:ea typeface="Times New Roman" panose="02020603050405020304" pitchFamily="18" charset="0"/>
                <a:cs typeface="Times New Roman" panose="02020603050405020304" pitchFamily="18" charset="0"/>
              </a:rPr>
              <a:t>- არსებულ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N71/73 </a:t>
            </a:r>
            <a:r>
              <a:rPr lang="ka-GE" sz="1600" dirty="0">
                <a:latin typeface="Sylfaen" panose="010A0502050306030303" pitchFamily="18" charset="0"/>
                <a:ea typeface="Times New Roman" panose="02020603050405020304" pitchFamily="18" charset="0"/>
                <a:cs typeface="Times New Roman" panose="02020603050405020304" pitchFamily="18" charset="0"/>
              </a:rPr>
              <a:t>საყრდენიდან ქ/ს „ქსანი 500“-ის 220 კვ პორტალამდე მოხდება ეგხ „არაგვის“ მეორე ჯაჭვისათვის ახალი გირლანდების და სადენის დაკიდება არსებულ ორჯაჭვიან საყრდენებზე,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ტრასის სიგრძე </a:t>
            </a:r>
            <a:r>
              <a:rPr lang="ka-GE" sz="1600" dirty="0">
                <a:latin typeface="Sylfaen" panose="010A0502050306030303" pitchFamily="18" charset="0"/>
                <a:ea typeface="Times New Roman" panose="02020603050405020304" pitchFamily="18" charset="0"/>
                <a:cs typeface="Times New Roman" panose="02020603050405020304" pitchFamily="18" charset="0"/>
              </a:rPr>
              <a:t>16,510 კმ.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ამ </a:t>
            </a:r>
            <a:r>
              <a:rPr lang="ka-GE" sz="1600" dirty="0">
                <a:latin typeface="Sylfaen" panose="010A0502050306030303" pitchFamily="18" charset="0"/>
                <a:ea typeface="Times New Roman" panose="02020603050405020304" pitchFamily="18" charset="0"/>
                <a:cs typeface="Times New Roman" panose="02020603050405020304" pitchFamily="18" charset="0"/>
              </a:rPr>
              <a:t>მონაკვეთზე უნდა შეიცვალოს სულ 8-10 ცალი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საყრდენი, </a:t>
            </a:r>
            <a:r>
              <a:rPr lang="ka-GE" sz="1600" dirty="0">
                <a:latin typeface="Sylfaen" panose="010A0502050306030303" pitchFamily="18" charset="0"/>
                <a:ea typeface="Times New Roman" panose="02020603050405020304" pitchFamily="18" charset="0"/>
                <a:cs typeface="Times New Roman" panose="02020603050405020304" pitchFamily="18" charset="0"/>
              </a:rPr>
              <a:t>რომლებიც დამონტაჟდება არსებული </a:t>
            </a:r>
            <a:r>
              <a:rPr lang="ka-GE" sz="1600" dirty="0" smtClean="0">
                <a:latin typeface="Sylfaen" panose="010A0502050306030303" pitchFamily="18" charset="0"/>
                <a:ea typeface="Times New Roman" panose="02020603050405020304" pitchFamily="18" charset="0"/>
                <a:cs typeface="Times New Roman" panose="02020603050405020304" pitchFamily="18" charset="0"/>
              </a:rPr>
              <a:t>ტრასის </a:t>
            </a:r>
            <a:r>
              <a:rPr lang="ka-GE" sz="1600" dirty="0">
                <a:latin typeface="Sylfaen" panose="010A0502050306030303" pitchFamily="18" charset="0"/>
                <a:ea typeface="Times New Roman" panose="02020603050405020304" pitchFamily="18" charset="0"/>
                <a:cs typeface="Times New Roman" panose="02020603050405020304" pitchFamily="18" charset="0"/>
              </a:rPr>
              <a:t>გასწვრივ ბუფერულ ზონაში და არ გამოიწვევს ეგხ-ს ტრასის ცვლილებას მოცემულ მონაკვეთზე.</a:t>
            </a:r>
          </a:p>
        </p:txBody>
      </p:sp>
    </p:spTree>
    <p:extLst>
      <p:ext uri="{BB962C8B-B14F-4D97-AF65-F5344CB8AC3E}">
        <p14:creationId xmlns:p14="http://schemas.microsoft.com/office/powerpoint/2010/main" val="4058535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cD color scheme">
      <a:dk1>
        <a:sysClr val="windowText" lastClr="000000"/>
      </a:dk1>
      <a:lt1>
        <a:sysClr val="window" lastClr="FFFFFF"/>
      </a:lt1>
      <a:dk2>
        <a:srgbClr val="44546A"/>
      </a:dk2>
      <a:lt2>
        <a:srgbClr val="E7E6E6"/>
      </a:lt2>
      <a:accent1>
        <a:srgbClr val="E31737"/>
      </a:accent1>
      <a:accent2>
        <a:srgbClr val="FFC427"/>
      </a:accent2>
      <a:accent3>
        <a:srgbClr val="B4D78E"/>
      </a:accent3>
      <a:accent4>
        <a:srgbClr val="749CD3"/>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crosoft_Balanced_Scorecard.pptx" id="{10ED7897-4190-42E8-9E5A-9BA30033AB56}" vid="{5E997269-9069-4613-A476-408DDBC8C5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Balanced scorecard, from 24Slides</Template>
  <TotalTime>0</TotalTime>
  <Words>1506</Words>
  <Application>Microsoft Office PowerPoint</Application>
  <PresentationFormat>Widescreen</PresentationFormat>
  <Paragraphs>162</Paragraphs>
  <Slides>18</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Arial</vt:lpstr>
      <vt:lpstr>Calibri</vt:lpstr>
      <vt:lpstr>Calibri Light</vt:lpstr>
      <vt:lpstr>Century Gothic</vt:lpstr>
      <vt:lpstr>Courier New</vt:lpstr>
      <vt:lpstr>Sylfaen</vt:lpstr>
      <vt:lpstr>Times New Roman</vt:lpstr>
      <vt:lpstr>Wingdings</vt:lpstr>
      <vt:lpstr>Office Theme</vt:lpstr>
      <vt:lpstr>Visio</vt:lpstr>
      <vt:lpstr>Balanced scorecard slide 1</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2</vt:lpstr>
      <vt:lpstr>Balanced scorecard slide 10</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2019-03-07T09:25:31Z</dcterms:created>
  <dcterms:modified xsi:type="dcterms:W3CDTF">2020-04-15T12:58:52Z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2018-11-28T18:24:19.6333999Z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