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3" r:id="rId3"/>
    <p:sldId id="257" r:id="rId4"/>
    <p:sldId id="258" r:id="rId5"/>
    <p:sldId id="281" r:id="rId6"/>
    <p:sldId id="282" r:id="rId7"/>
    <p:sldId id="283" r:id="rId8"/>
    <p:sldId id="284" r:id="rId9"/>
    <p:sldId id="285" r:id="rId10"/>
    <p:sldId id="286" r:id="rId11"/>
    <p:sldId id="287" r:id="rId12"/>
    <p:sldId id="288" r:id="rId13"/>
    <p:sldId id="289" r:id="rId14"/>
    <p:sldId id="29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1" autoAdjust="0"/>
    <p:restoredTop sz="94674"/>
  </p:normalViewPr>
  <p:slideViewPr>
    <p:cSldViewPr snapToGrid="0">
      <p:cViewPr varScale="1">
        <p:scale>
          <a:sx n="124" d="100"/>
          <a:sy n="124" d="100"/>
        </p:scale>
        <p:origin x="66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EB2E3C-A581-4EA9-ABD3-878D2CE0207E}"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29948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B2E3C-A581-4EA9-ABD3-878D2CE0207E}"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52485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B2E3C-A581-4EA9-ABD3-878D2CE0207E}"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80959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B2E3C-A581-4EA9-ABD3-878D2CE0207E}"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06435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038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EB2E3C-A581-4EA9-ABD3-878D2CE0207E}"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50597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EB2E3C-A581-4EA9-ABD3-878D2CE0207E}" type="datetimeFigureOut">
              <a:rPr lang="en-US" smtClean="0"/>
              <a:t>4/21/20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368188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EB2E3C-A581-4EA9-ABD3-878D2CE0207E}" type="datetimeFigureOut">
              <a:rPr lang="en-US" smtClean="0"/>
              <a:t>4/21/20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58806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B2E3C-A581-4EA9-ABD3-878D2CE0207E}" type="datetimeFigureOut">
              <a:rPr lang="en-US" smtClean="0"/>
              <a:t>4/21/20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24191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86924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27136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B2E3C-A581-4EA9-ABD3-878D2CE0207E}" type="datetimeFigureOut">
              <a:rPr lang="en-US" smtClean="0"/>
              <a:t>4/21/20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F55F0-9972-44FA-9869-72F93B35569D}" type="slidenum">
              <a:rPr lang="en-US" smtClean="0"/>
              <a:t>‹#›</a:t>
            </a:fld>
            <a:endParaRPr lang="en-US"/>
          </a:p>
        </p:txBody>
      </p:sp>
    </p:spTree>
    <p:extLst>
      <p:ext uri="{BB962C8B-B14F-4D97-AF65-F5344CB8AC3E}">
        <p14:creationId xmlns:p14="http://schemas.microsoft.com/office/powerpoint/2010/main" val="21588870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1249"/>
            <a:ext cx="7924800" cy="751301"/>
          </a:xfrm>
        </p:spPr>
        <p:txBody>
          <a:bodyPr>
            <a:noAutofit/>
          </a:bodyPr>
          <a:lstStyle/>
          <a:p>
            <a:pPr algn="ctr"/>
            <a:r>
              <a:rPr lang="ka-GE" sz="3200" b="1" dirty="0">
                <a:solidFill>
                  <a:schemeClr val="tx1"/>
                </a:solidFill>
              </a:rPr>
              <a:t>შპს „მედიკალ საპორტ ენდ ტექნოლოჯი“</a:t>
            </a:r>
            <a:endParaRPr lang="en-US" sz="3200" b="1" dirty="0">
              <a:solidFill>
                <a:schemeClr val="tx1"/>
              </a:solidFill>
            </a:endParaRPr>
          </a:p>
        </p:txBody>
      </p:sp>
      <p:sp>
        <p:nvSpPr>
          <p:cNvPr id="3" name="Subtitle 2"/>
          <p:cNvSpPr>
            <a:spLocks noGrp="1"/>
          </p:cNvSpPr>
          <p:nvPr>
            <p:ph type="subTitle" idx="1"/>
          </p:nvPr>
        </p:nvSpPr>
        <p:spPr>
          <a:xfrm>
            <a:off x="901874" y="1603332"/>
            <a:ext cx="8372129" cy="4586453"/>
          </a:xfrm>
        </p:spPr>
        <p:txBody>
          <a:bodyPr>
            <a:normAutofit/>
          </a:bodyPr>
          <a:lstStyle/>
          <a:p>
            <a:pPr algn="ctr"/>
            <a:endParaRPr lang="ka-GE" dirty="0"/>
          </a:p>
          <a:p>
            <a:pPr algn="ctr"/>
            <a:r>
              <a:rPr lang="ka-GE" sz="2400" b="1" dirty="0">
                <a:solidFill>
                  <a:schemeClr val="tx1"/>
                </a:solidFill>
              </a:rPr>
              <a:t>ქ. თბილისში სახიფათო ნარჩენების (სამედიცინო ნარჩენების ინსინერაცია) საწარმოს მოწყობისა და ექსპლუატაციის პროექტის ექსპლუატაციის პირობების ცვლილებების </a:t>
            </a:r>
            <a:endParaRPr lang="en-US" sz="2400" b="1" dirty="0">
              <a:solidFill>
                <a:schemeClr val="tx1"/>
              </a:solidFill>
            </a:endParaRPr>
          </a:p>
          <a:p>
            <a:pPr algn="ctr"/>
            <a:endParaRPr lang="en-US" sz="2400" dirty="0">
              <a:solidFill>
                <a:schemeClr val="tx1"/>
              </a:solidFill>
            </a:endParaRPr>
          </a:p>
          <a:p>
            <a:pPr algn="ctr"/>
            <a:r>
              <a:rPr lang="ka-GE" sz="2400" b="1" dirty="0">
                <a:solidFill>
                  <a:schemeClr val="tx1"/>
                </a:solidFill>
              </a:rPr>
              <a:t>სკოპინგის ანგარიშის </a:t>
            </a:r>
          </a:p>
          <a:p>
            <a:pPr algn="ctr"/>
            <a:endParaRPr lang="ka-GE" sz="2400" b="1" dirty="0">
              <a:solidFill>
                <a:schemeClr val="tx1"/>
              </a:solidFill>
            </a:endParaRPr>
          </a:p>
          <a:p>
            <a:pPr algn="ctr"/>
            <a:r>
              <a:rPr lang="ka-GE" sz="2400" b="1" dirty="0">
                <a:solidFill>
                  <a:schemeClr val="tx1"/>
                </a:solidFill>
              </a:rPr>
              <a:t>2020 წელი</a:t>
            </a:r>
            <a:endParaRPr lang="ka-GE" sz="2400" b="1" dirty="0"/>
          </a:p>
          <a:p>
            <a:pPr algn="ctr"/>
            <a:endParaRPr lang="en-US" dirty="0"/>
          </a:p>
          <a:p>
            <a:pPr algn="ctr"/>
            <a:endParaRPr lang="ka-GE"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417800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6348" y="365126"/>
            <a:ext cx="9967452" cy="913068"/>
          </a:xfrm>
        </p:spPr>
        <p:txBody>
          <a:bodyPr>
            <a:noAutofit/>
          </a:bodyPr>
          <a:lstStyle/>
          <a:p>
            <a:pPr lvl="3" algn="ctr"/>
            <a:r>
              <a:rPr lang="ka-GE" sz="2400" b="1" dirty="0"/>
              <a:t>ნარჩენების (ნაცარი და საყოფაცხოვრებო ნარჩენები) მართვა/განთავსება</a:t>
            </a:r>
            <a:endParaRPr lang="en-US" sz="2400" b="1" dirty="0"/>
          </a:p>
        </p:txBody>
      </p:sp>
      <p:sp>
        <p:nvSpPr>
          <p:cNvPr id="3" name="Content Placeholder 2"/>
          <p:cNvSpPr>
            <a:spLocks noGrp="1"/>
          </p:cNvSpPr>
          <p:nvPr>
            <p:ph idx="1"/>
          </p:nvPr>
        </p:nvSpPr>
        <p:spPr>
          <a:xfrm>
            <a:off x="117987" y="1278194"/>
            <a:ext cx="11749547" cy="5230761"/>
          </a:xfrm>
        </p:spPr>
        <p:txBody>
          <a:bodyPr>
            <a:normAutofit fontScale="85000" lnSpcReduction="20000"/>
          </a:bodyPr>
          <a:lstStyle/>
          <a:p>
            <a:pPr marL="0" indent="0" algn="just">
              <a:lnSpc>
                <a:spcPct val="120000"/>
              </a:lnSpc>
              <a:buNone/>
            </a:pPr>
            <a:r>
              <a:rPr lang="ka-GE" dirty="0"/>
              <a:t>ინსინერატორის ოპერირების პროცესში მოსალოდნელია როგორც საყოფაცხოვრებო, ასევე საწარმოო ნარჩენების წარმოქმნა.</a:t>
            </a:r>
          </a:p>
          <a:p>
            <a:pPr algn="just">
              <a:lnSpc>
                <a:spcPct val="120000"/>
              </a:lnSpc>
              <a:buFont typeface="Wingdings" panose="05000000000000000000" pitchFamily="2" charset="2"/>
              <a:buChar char="Ø"/>
            </a:pPr>
            <a:r>
              <a:rPr lang="ka-GE" dirty="0"/>
              <a:t>საყოფაცხოვრებო ნარჩენების დროებითი განთავსება მოხდება საწარმოს ტერიტორიაზე განთავსებულ ურნებში. საყოფაცხოვრებო ნარჩენები გატანილი იქნება დასუფთავების სამსახურთან გაფორმებული ხელშეკრულების საფუძველზე.</a:t>
            </a:r>
          </a:p>
          <a:p>
            <a:pPr algn="just">
              <a:lnSpc>
                <a:spcPct val="120000"/>
              </a:lnSpc>
              <a:buFont typeface="Wingdings" panose="05000000000000000000" pitchFamily="2" charset="2"/>
              <a:buChar char="Ø"/>
            </a:pPr>
            <a:r>
              <a:rPr lang="ka-GE" dirty="0"/>
              <a:t>ინსინერატორის ფუნქციონირების შედეგად წარმოქმნილი გაგრილებული ფერფლი დროებით განთავსდება ფერფლისთვის განკუთვნილ 25 ტონიან ავზში, რომელიც მაქსიმალურად იზოლირებული იქნება გარემოსაგან.</a:t>
            </a:r>
          </a:p>
          <a:p>
            <a:pPr algn="just">
              <a:lnSpc>
                <a:spcPct val="120000"/>
              </a:lnSpc>
              <a:buFont typeface="Wingdings" panose="05000000000000000000" pitchFamily="2" charset="2"/>
              <a:buChar char="Ø"/>
            </a:pPr>
            <a:r>
              <a:rPr lang="ka-GE" dirty="0"/>
              <a:t>ფერფლში მავნე ნივთიერებების არ არსებობის შემთხვევაში გატანილი იქნება მუნიციპალურ ნაგავსაყრელზე, ხოლო ტოქსიკური ნივთიერებებით დაბინძურების შემთხვევში შემდგომი მართვისათვის გადაეცემა ამ საქმიანობაზე გარემოსდაცვითი გადაწყვეტილების მქონე კონტრაქტორს. </a:t>
            </a:r>
            <a:endParaRPr lang="en-US" dirty="0"/>
          </a:p>
          <a:p>
            <a:pPr marL="0" indent="0">
              <a:buNone/>
            </a:pPr>
            <a:endParaRPr lang="ka-GE"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227250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9443"/>
          </a:xfrm>
        </p:spPr>
        <p:txBody>
          <a:bodyPr>
            <a:normAutofit fontScale="90000"/>
          </a:bodyPr>
          <a:lstStyle/>
          <a:p>
            <a:pPr lvl="2" algn="ctr" rtl="0">
              <a:lnSpc>
                <a:spcPct val="90000"/>
              </a:lnSpc>
              <a:spcBef>
                <a:spcPct val="0"/>
              </a:spcBef>
            </a:pPr>
            <a:r>
              <a:rPr lang="ka-GE" sz="2700" b="1" dirty="0"/>
              <a:t>წყალმომარაგება და ჩამდინარე წყლების არინება</a:t>
            </a:r>
            <a:br>
              <a:rPr lang="en-US" sz="1800" b="1" dirty="0"/>
            </a:br>
            <a:endParaRPr lang="en-US" dirty="0"/>
          </a:p>
        </p:txBody>
      </p:sp>
      <p:sp>
        <p:nvSpPr>
          <p:cNvPr id="3" name="Content Placeholder 2"/>
          <p:cNvSpPr>
            <a:spLocks noGrp="1"/>
          </p:cNvSpPr>
          <p:nvPr>
            <p:ph idx="1"/>
          </p:nvPr>
        </p:nvSpPr>
        <p:spPr>
          <a:xfrm>
            <a:off x="265471" y="1199535"/>
            <a:ext cx="11720051" cy="5456904"/>
          </a:xfrm>
        </p:spPr>
        <p:txBody>
          <a:bodyPr>
            <a:normAutofit fontScale="77500" lnSpcReduction="20000"/>
          </a:bodyPr>
          <a:lstStyle/>
          <a:p>
            <a:pPr algn="just">
              <a:lnSpc>
                <a:spcPct val="110000"/>
              </a:lnSpc>
              <a:buFont typeface="Wingdings" panose="05000000000000000000" pitchFamily="2" charset="2"/>
              <a:buChar char="Ø"/>
            </a:pPr>
            <a:r>
              <a:rPr lang="ka-GE" dirty="0"/>
              <a:t>საწარმოს წყალმომარაგება მოხდება ტერიტორიის მომიჯნავედ გამავალი წყალსადენის ქსელიდან.</a:t>
            </a:r>
          </a:p>
          <a:p>
            <a:pPr algn="just">
              <a:lnSpc>
                <a:spcPct val="110000"/>
              </a:lnSpc>
              <a:buFont typeface="Wingdings" panose="05000000000000000000" pitchFamily="2" charset="2"/>
              <a:buChar char="Ø"/>
            </a:pPr>
            <a:r>
              <a:rPr lang="ka-GE" dirty="0"/>
              <a:t>საწარმოო ობიექტზე წყლის გამოყენება მოხდება სასმელსამეურნეო დანიშნულებით, ავტომობილების გარე ნაწილის გასუფთავებისთვის და ახალი დანადგარების ფუნქციონირების პროცესში.</a:t>
            </a:r>
          </a:p>
          <a:p>
            <a:pPr algn="just">
              <a:lnSpc>
                <a:spcPct val="110000"/>
              </a:lnSpc>
              <a:buFont typeface="Wingdings" panose="05000000000000000000" pitchFamily="2" charset="2"/>
              <a:buChar char="Ø"/>
            </a:pPr>
            <a:r>
              <a:rPr lang="ka-GE" dirty="0"/>
              <a:t>სამრეცხაო და ანტიბაქტერიული დამუშავების უბნებზე გათვალისწინებულია სასტერილიზაციო და ანტიბაქტერიული სითხის სამარაგო რეზერვუარების მოწყობა.</a:t>
            </a:r>
          </a:p>
          <a:p>
            <a:pPr algn="just">
              <a:lnSpc>
                <a:spcPct val="110000"/>
              </a:lnSpc>
              <a:buFont typeface="Wingdings" panose="05000000000000000000" pitchFamily="2" charset="2"/>
              <a:buChar char="Ø"/>
            </a:pPr>
            <a:r>
              <a:rPr lang="ka-GE" dirty="0"/>
              <a:t>საწარმოში წლის განმავლობაში საჭირო წყლის რაოდენობა პრაქტიკულად უცვლელი დარჩება და შეადგენს დაახლოებით 3864 მ</a:t>
            </a:r>
            <a:r>
              <a:rPr lang="ka-GE" baseline="30000" dirty="0"/>
              <a:t>3</a:t>
            </a:r>
            <a:r>
              <a:rPr lang="ka-GE" dirty="0"/>
              <a:t>/წელ.</a:t>
            </a:r>
          </a:p>
          <a:p>
            <a:pPr algn="just">
              <a:lnSpc>
                <a:spcPct val="110000"/>
              </a:lnSpc>
              <a:buFont typeface="Wingdings" panose="05000000000000000000" pitchFamily="2" charset="2"/>
              <a:buChar char="Ø"/>
            </a:pPr>
            <a:r>
              <a:rPr lang="ka-GE" dirty="0"/>
              <a:t>გამოყენებული წყლის ნაწილი განადგურდება ინსინერატორის მეშვეობით, ნაწილი ჩაშვებული იქნება საკანალიზაციო სისტემაში.</a:t>
            </a:r>
          </a:p>
          <a:p>
            <a:pPr algn="just">
              <a:lnSpc>
                <a:spcPct val="110000"/>
              </a:lnSpc>
              <a:buFont typeface="Wingdings" panose="05000000000000000000" pitchFamily="2" charset="2"/>
              <a:buChar char="Ø"/>
            </a:pPr>
            <a:r>
              <a:rPr lang="ka-GE" dirty="0"/>
              <a:t>აღსანიშნავია, რომ ნარჩენების ტრანსპორტირებისთვის გამოყენებული ავტოსატრანსპორტო საშუალებების ძარის სტერილიზაციის და ანტიბაქტერიული დამუშავებისთვის გამოყენებული იქნება წყალში განზავებული სპეციალური სითხე, რომელიც თავად უზრუნველყოფს მავნე მიკროორგანიზმების განადგურებას.</a:t>
            </a:r>
            <a:endParaRPr lang="en-US" dirty="0"/>
          </a:p>
          <a:p>
            <a:pPr algn="just">
              <a:lnSpc>
                <a:spcPct val="110000"/>
              </a:lnSpc>
              <a:buFont typeface="Wingdings" panose="05000000000000000000" pitchFamily="2" charset="2"/>
              <a:buChar char="Ø"/>
            </a:pPr>
            <a:endParaRPr lang="en-US" dirty="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1270322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7262"/>
          </a:xfrm>
        </p:spPr>
        <p:txBody>
          <a:bodyPr>
            <a:normAutofit/>
          </a:bodyPr>
          <a:lstStyle/>
          <a:p>
            <a:pPr algn="ctr"/>
            <a:r>
              <a:rPr lang="ka-GE" sz="2800" b="1" dirty="0"/>
              <a:t>ალტერნატიული ვარიანტების აღწერა</a:t>
            </a:r>
            <a:endParaRPr lang="en-US" sz="2800" b="1" dirty="0"/>
          </a:p>
        </p:txBody>
      </p:sp>
      <p:sp>
        <p:nvSpPr>
          <p:cNvPr id="3" name="Content Placeholder 2"/>
          <p:cNvSpPr>
            <a:spLocks noGrp="1"/>
          </p:cNvSpPr>
          <p:nvPr>
            <p:ph idx="1"/>
          </p:nvPr>
        </p:nvSpPr>
        <p:spPr>
          <a:xfrm>
            <a:off x="176980" y="1032388"/>
            <a:ext cx="11788877" cy="5683044"/>
          </a:xfrm>
        </p:spPr>
        <p:txBody>
          <a:bodyPr>
            <a:normAutofit fontScale="62500" lnSpcReduction="20000"/>
          </a:bodyPr>
          <a:lstStyle/>
          <a:p>
            <a:pPr>
              <a:lnSpc>
                <a:spcPct val="120000"/>
              </a:lnSpc>
              <a:buFont typeface="Wingdings" panose="05000000000000000000" pitchFamily="2" charset="2"/>
              <a:buChar char="Ø"/>
            </a:pPr>
            <a:r>
              <a:rPr lang="ka-GE" dirty="0"/>
              <a:t>საწარმოს ექსპლუატაციის პირობების ცვლილება ითვალისწინებს ერთი ტიპის ინსინერატორის მეორე ტიპის ინსინერატორით შეცვლას, რაც დაკავშირებული იქნება საწარმოს წარმადობის გაზრდასთან ამიტომ საქმიანობის განხორციელების ადგილის ალტერნატიული ვარიანტების განხილვა არ მოხდა. </a:t>
            </a:r>
          </a:p>
          <a:p>
            <a:pPr>
              <a:lnSpc>
                <a:spcPct val="120000"/>
              </a:lnSpc>
              <a:buFont typeface="Wingdings" panose="05000000000000000000" pitchFamily="2" charset="2"/>
              <a:buChar char="Ø"/>
            </a:pPr>
            <a:r>
              <a:rPr lang="ka-GE" dirty="0"/>
              <a:t>კომპანიამ მიიღო გადაწყვეტილება, საწარმოში მოახდინოს არა მხოლოდ სამედიცინო ნარჩენების გაუნებელყოფა, არამედ სხვა სახის სახიფათო ნარჩენების გადამუშავება და მათი ინსინერაციისთვის საჭირო გახდა უფრო მაღალი წარმადობის ინსინერატორის განთავსება. </a:t>
            </a:r>
            <a:endParaRPr lang="en-US" dirty="0"/>
          </a:p>
          <a:p>
            <a:pPr>
              <a:lnSpc>
                <a:spcPct val="120000"/>
              </a:lnSpc>
              <a:buFont typeface="Wingdings" panose="05000000000000000000" pitchFamily="2" charset="2"/>
              <a:buChar char="Ø"/>
            </a:pPr>
            <a:r>
              <a:rPr lang="ka-GE" dirty="0"/>
              <a:t> ნულოვანი ალტერნატივა გულისხმობს ინსინერაციის მიზნით მიღებული ნარჩენების სახეობების და რაოდენობის ზრდაზე უარის თქმას, რაც გამორიცხავს ინსინერატორის წარმადობის გაზრდის საჭიროებას.</a:t>
            </a:r>
          </a:p>
          <a:p>
            <a:pPr>
              <a:lnSpc>
                <a:spcPct val="120000"/>
              </a:lnSpc>
              <a:buFont typeface="Wingdings" panose="05000000000000000000" pitchFamily="2" charset="2"/>
              <a:buChar char="Ø"/>
            </a:pPr>
            <a:r>
              <a:rPr lang="ka-GE" dirty="0"/>
              <a:t>სახიფათო ნარჩენების გარემოში უკონტროლოდ მოხვედრის პრევენციული ღონისძიებაა ნარჩენების გადამამუშავების სერვისების გაზრდა.</a:t>
            </a:r>
          </a:p>
          <a:p>
            <a:pPr>
              <a:lnSpc>
                <a:spcPct val="120000"/>
              </a:lnSpc>
            </a:pPr>
            <a:r>
              <a:rPr lang="ka-GE" dirty="0"/>
              <a:t>გარემოსდაცვითი თვალსაზრისით, სამედიცინო და სხვა სახიფათო ნარჩენების ორგანიზებულად შეგროვება და უსაფრთხოდ დამუშავება, მიუხედავად თანმდევი ემისიებისა, უფრო ეფექტური ღონისძიებაა, ვიდრე ნარჩენების უსაფრთხოდ მართვაზე უარის თქმა.</a:t>
            </a:r>
            <a:endParaRPr lang="en-US" dirty="0"/>
          </a:p>
          <a:p>
            <a:pPr>
              <a:lnSpc>
                <a:spcPct val="120000"/>
              </a:lnSpc>
            </a:pPr>
            <a:r>
              <a:rPr lang="ka-GE" dirty="0"/>
              <a:t>აღნიშნულის გათვალისწინებით, საწარმოში მიღებული იქნა გადაწყვეტილება, „ABONO“-ს ფირმის A-4 სერიის „ABONO-251“ მოდელის ნაცლად დამონტაჟდეს „ABONO-720“ სერიის ინსინერატორი, რომლის მაქსიმალური წარმადობა იქნება 625 კგ/სთ.</a:t>
            </a:r>
            <a:endParaRPr lang="en-US" dirty="0"/>
          </a:p>
          <a:p>
            <a:pPr>
              <a:lnSpc>
                <a:spcPct val="120000"/>
              </a:lnSpc>
              <a:buFont typeface="Wingdings" panose="05000000000000000000" pitchFamily="2" charset="2"/>
              <a:buChar char="Ø"/>
            </a:pPr>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348572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8464" y="365126"/>
            <a:ext cx="9505335" cy="677094"/>
          </a:xfrm>
        </p:spPr>
        <p:txBody>
          <a:bodyPr>
            <a:normAutofit/>
          </a:bodyPr>
          <a:lstStyle/>
          <a:p>
            <a:pPr algn="ctr"/>
            <a:r>
              <a:rPr lang="ka-GE" sz="2400" b="1" dirty="0"/>
              <a:t>ზემოქმედების სახეები, რომელიც შესწავლილი იქნება გზშ-ს ეტაპზე </a:t>
            </a:r>
            <a:endParaRPr lang="en-US" sz="2400" dirty="0"/>
          </a:p>
        </p:txBody>
      </p:sp>
      <p:sp>
        <p:nvSpPr>
          <p:cNvPr id="3" name="Content Placeholder 2"/>
          <p:cNvSpPr>
            <a:spLocks noGrp="1"/>
          </p:cNvSpPr>
          <p:nvPr>
            <p:ph idx="1"/>
          </p:nvPr>
        </p:nvSpPr>
        <p:spPr>
          <a:xfrm>
            <a:off x="196645" y="1258528"/>
            <a:ext cx="11995355" cy="5599471"/>
          </a:xfrm>
        </p:spPr>
        <p:txBody>
          <a:bodyPr>
            <a:normAutofit fontScale="85000" lnSpcReduction="20000"/>
          </a:bodyPr>
          <a:lstStyle/>
          <a:p>
            <a:pPr marL="457200" lvl="1" indent="0">
              <a:lnSpc>
                <a:spcPct val="120000"/>
              </a:lnSpc>
              <a:buNone/>
            </a:pPr>
            <a:r>
              <a:rPr lang="ka-GE" dirty="0"/>
              <a:t>ნარჩენების გადამამუშავებელი საწარმოს მოწყობა მიმდინარეობს შესაბამისი გარემოსდაცვითი გადაწყვეტილებისა და მშენებლობის ნებართვის საფუძველზე. საწარმოში მიმდინარე სამშენებლო სამუშაოების და საწარმოს ექსპლუატაციის ეტაპზე მოსალოდნელია და გზშ-ს პროცესში უფრო დეტალურად შესწავლილი იქნება შემდეგი სახის ზემოქმედებები:</a:t>
            </a:r>
          </a:p>
          <a:p>
            <a:pPr lvl="1">
              <a:lnSpc>
                <a:spcPct val="120000"/>
              </a:lnSpc>
              <a:buFont typeface="Wingdings" panose="05000000000000000000" pitchFamily="2" charset="2"/>
              <a:buChar char="Ø"/>
            </a:pPr>
            <a:r>
              <a:rPr lang="ka-GE" dirty="0"/>
              <a:t>ატმოსფერულ ჰაერში მავნე ნივთიერებების ემისიები;</a:t>
            </a:r>
            <a:endParaRPr lang="en-US" dirty="0"/>
          </a:p>
          <a:p>
            <a:pPr lvl="1">
              <a:lnSpc>
                <a:spcPct val="120000"/>
              </a:lnSpc>
              <a:buFont typeface="Wingdings" panose="05000000000000000000" pitchFamily="2" charset="2"/>
              <a:buChar char="Ø"/>
            </a:pPr>
            <a:r>
              <a:rPr lang="ka-GE" dirty="0"/>
              <a:t>ხმაურის გავრცელება;</a:t>
            </a:r>
            <a:endParaRPr lang="en-US" dirty="0"/>
          </a:p>
          <a:p>
            <a:pPr lvl="1">
              <a:lnSpc>
                <a:spcPct val="120000"/>
              </a:lnSpc>
              <a:buFont typeface="Wingdings" panose="05000000000000000000" pitchFamily="2" charset="2"/>
              <a:buChar char="Ø"/>
            </a:pPr>
            <a:r>
              <a:rPr lang="ka-GE" dirty="0"/>
              <a:t>ზემოქმედება ნიადაგზე, გრუნტის და გრუნტის წყლების ხარისხზე;</a:t>
            </a:r>
            <a:endParaRPr lang="en-US" dirty="0"/>
          </a:p>
          <a:p>
            <a:pPr lvl="1">
              <a:lnSpc>
                <a:spcPct val="120000"/>
              </a:lnSpc>
              <a:buFont typeface="Wingdings" panose="05000000000000000000" pitchFamily="2" charset="2"/>
              <a:buChar char="Ø"/>
            </a:pPr>
            <a:r>
              <a:rPr lang="ka-GE" dirty="0"/>
              <a:t>ზემოქმედება ზედაპირულ წყლებზე;</a:t>
            </a:r>
            <a:endParaRPr lang="en-US" dirty="0"/>
          </a:p>
          <a:p>
            <a:pPr lvl="1">
              <a:lnSpc>
                <a:spcPct val="120000"/>
              </a:lnSpc>
              <a:buFont typeface="Wingdings" panose="05000000000000000000" pitchFamily="2" charset="2"/>
              <a:buChar char="Ø"/>
            </a:pPr>
            <a:r>
              <a:rPr lang="ka-GE" dirty="0"/>
              <a:t>ზემოქმედება ბიოლოგიურ გარემოზე,;</a:t>
            </a:r>
            <a:endParaRPr lang="en-US" dirty="0"/>
          </a:p>
          <a:p>
            <a:pPr lvl="1">
              <a:lnSpc>
                <a:spcPct val="120000"/>
              </a:lnSpc>
              <a:buFont typeface="Wingdings" panose="05000000000000000000" pitchFamily="2" charset="2"/>
              <a:buChar char="Ø"/>
            </a:pPr>
            <a:r>
              <a:rPr lang="ka-GE" dirty="0"/>
              <a:t>ვიზუალურ-ლანდშაფტური ზემოქმედება; </a:t>
            </a:r>
            <a:endParaRPr lang="en-US" dirty="0"/>
          </a:p>
          <a:p>
            <a:pPr lvl="1">
              <a:lnSpc>
                <a:spcPct val="120000"/>
              </a:lnSpc>
              <a:buFont typeface="Wingdings" panose="05000000000000000000" pitchFamily="2" charset="2"/>
              <a:buChar char="Ø"/>
            </a:pPr>
            <a:r>
              <a:rPr lang="ka-GE" dirty="0"/>
              <a:t>ნარჩენების წარმოქმნის და მართვის შედეგად მოსალოდნელი ზემოქმედება;</a:t>
            </a:r>
            <a:endParaRPr lang="en-US" dirty="0"/>
          </a:p>
          <a:p>
            <a:pPr lvl="1">
              <a:lnSpc>
                <a:spcPct val="120000"/>
              </a:lnSpc>
              <a:buFont typeface="Wingdings" panose="05000000000000000000" pitchFamily="2" charset="2"/>
              <a:buChar char="Ø"/>
            </a:pPr>
            <a:r>
              <a:rPr lang="ka-GE" dirty="0"/>
              <a:t>ზემოქმედება ადამიანის ჯანმრთელობასა და უსაფრთხოებაზე;</a:t>
            </a:r>
            <a:endParaRPr lang="en-US" dirty="0"/>
          </a:p>
          <a:p>
            <a:pPr lvl="1">
              <a:lnSpc>
                <a:spcPct val="120000"/>
              </a:lnSpc>
              <a:buFont typeface="Wingdings" panose="05000000000000000000" pitchFamily="2" charset="2"/>
              <a:buChar char="Ø"/>
            </a:pPr>
            <a:r>
              <a:rPr lang="ka-GE" dirty="0"/>
              <a:t>ზემოქმედება სოციალურ გარემოზე;</a:t>
            </a:r>
            <a:endParaRPr lang="en-US" dirty="0"/>
          </a:p>
          <a:p>
            <a:pPr lvl="1">
              <a:lnSpc>
                <a:spcPct val="120000"/>
              </a:lnSpc>
              <a:buFont typeface="Wingdings" panose="05000000000000000000" pitchFamily="2" charset="2"/>
              <a:buChar char="Ø"/>
            </a:pPr>
            <a:r>
              <a:rPr lang="ka-GE" dirty="0"/>
              <a:t>ისტორიულ-კულტურულ და არქეოლოგიურ ძეგლებზე ზემოქმედების რისკები;</a:t>
            </a:r>
            <a:endParaRPr lang="en-US" dirty="0"/>
          </a:p>
          <a:p>
            <a:pPr lvl="1">
              <a:lnSpc>
                <a:spcPct val="120000"/>
              </a:lnSpc>
              <a:buFont typeface="Wingdings" panose="05000000000000000000" pitchFamily="2" charset="2"/>
              <a:buChar char="Ø"/>
            </a:pPr>
            <a:r>
              <a:rPr lang="ka-GE" dirty="0"/>
              <a:t>კუმულაციური ზემოქმედება.</a:t>
            </a:r>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409014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362"/>
          </a:xfrm>
        </p:spPr>
        <p:txBody>
          <a:bodyPr>
            <a:normAutofit/>
          </a:bodyPr>
          <a:lstStyle/>
          <a:p>
            <a:pPr algn="ctr"/>
            <a:r>
              <a:rPr lang="ka-GE" sz="2400" b="1" dirty="0"/>
              <a:t>გზშ-ს ეტაპზე შესასწავლი ზემოქმედების სახეები და მეთოდები</a:t>
            </a:r>
            <a:endParaRPr lang="en-US" sz="2400" dirty="0"/>
          </a:p>
        </p:txBody>
      </p:sp>
      <p:sp>
        <p:nvSpPr>
          <p:cNvPr id="3" name="Content Placeholder 2"/>
          <p:cNvSpPr>
            <a:spLocks noGrp="1"/>
          </p:cNvSpPr>
          <p:nvPr>
            <p:ph idx="1"/>
          </p:nvPr>
        </p:nvSpPr>
        <p:spPr>
          <a:xfrm>
            <a:off x="258417" y="1272208"/>
            <a:ext cx="11708296" cy="5476461"/>
          </a:xfrm>
        </p:spPr>
        <p:txBody>
          <a:bodyPr>
            <a:normAutofit fontScale="77500" lnSpcReduction="20000"/>
          </a:bodyPr>
          <a:lstStyle/>
          <a:p>
            <a:pPr marL="0" indent="0">
              <a:lnSpc>
                <a:spcPct val="120000"/>
              </a:lnSpc>
              <a:buNone/>
            </a:pPr>
            <a:r>
              <a:rPr lang="ka-GE" dirty="0"/>
              <a:t>საწარმოს პროფილის გათვალისწინებით განსაკუთრებული ყურადღება დაეთმობა:</a:t>
            </a:r>
            <a:endParaRPr lang="en-US" dirty="0"/>
          </a:p>
          <a:p>
            <a:pPr lvl="0">
              <a:lnSpc>
                <a:spcPct val="120000"/>
              </a:lnSpc>
              <a:buFont typeface="Wingdings" panose="05000000000000000000" pitchFamily="2" charset="2"/>
              <a:buChar char="Ø"/>
            </a:pPr>
            <a:r>
              <a:rPr lang="ka-GE" dirty="0"/>
              <a:t>ატმოსფერული ჰაერის ხარისხზე ზემოქმედების შეფასებას. დაზუსტებული იქნება ემისიების რაოდენობა, მავნე ნივთიერებების სახეები და გაფრქვევის წყაროების განლაგება.</a:t>
            </a:r>
            <a:endParaRPr lang="en-US" dirty="0"/>
          </a:p>
          <a:p>
            <a:pPr lvl="0">
              <a:lnSpc>
                <a:spcPct val="120000"/>
              </a:lnSpc>
              <a:buFont typeface="Wingdings" panose="05000000000000000000" pitchFamily="2" charset="2"/>
              <a:buChar char="Ø"/>
            </a:pPr>
            <a:r>
              <a:rPr lang="ka-GE" dirty="0"/>
              <a:t>კომპიუტერული პროგრამების გამოყენებით განხორციელდება ატმოსფერული ჰაერის დამაბინძურებელი ნივთიერებების კონცენტრაციების მოდელირება. </a:t>
            </a:r>
          </a:p>
          <a:p>
            <a:pPr lvl="0">
              <a:lnSpc>
                <a:spcPct val="120000"/>
              </a:lnSpc>
              <a:buFont typeface="Wingdings" panose="05000000000000000000" pitchFamily="2" charset="2"/>
              <a:buChar char="Ø"/>
            </a:pPr>
            <a:r>
              <a:rPr lang="ka-GE" dirty="0"/>
              <a:t>ჩატარდება ხმაურის გაანგარიშება უახლოესი რეცეპტორების მიმართ.</a:t>
            </a:r>
            <a:endParaRPr lang="en-US" dirty="0"/>
          </a:p>
          <a:p>
            <a:pPr lvl="0">
              <a:lnSpc>
                <a:spcPct val="120000"/>
              </a:lnSpc>
              <a:buFont typeface="Wingdings" panose="05000000000000000000" pitchFamily="2" charset="2"/>
              <a:buChar char="Ø"/>
            </a:pPr>
            <a:r>
              <a:rPr lang="ka-GE" dirty="0"/>
              <a:t>დაზუსტდება და გზშ-ს ანგარიშში დეტალური ინფორმაცია იქნება წარმოდგენილი საქმიანობის პროცესში წარმოქმნილი ჩამდინარე წყლების და ნარჩენების მართვის შესახებ.</a:t>
            </a:r>
            <a:endParaRPr lang="en-US" dirty="0"/>
          </a:p>
          <a:p>
            <a:pPr lvl="0">
              <a:lnSpc>
                <a:spcPct val="120000"/>
              </a:lnSpc>
              <a:buFont typeface="Wingdings" panose="05000000000000000000" pitchFamily="2" charset="2"/>
              <a:buChar char="Ø"/>
            </a:pPr>
            <a:r>
              <a:rPr lang="ka-GE" dirty="0"/>
              <a:t>განისაზღვრება მათი ზუსტი რაოდენობები და შემუშავდება ნარჩენების მართვის გეგმა.</a:t>
            </a:r>
            <a:endParaRPr lang="en-US" dirty="0"/>
          </a:p>
          <a:p>
            <a:pPr lvl="0">
              <a:lnSpc>
                <a:spcPct val="120000"/>
              </a:lnSpc>
              <a:buFont typeface="Wingdings" panose="05000000000000000000" pitchFamily="2" charset="2"/>
              <a:buChar char="Ø"/>
            </a:pPr>
            <a:r>
              <a:rPr lang="ka-GE" dirty="0"/>
              <a:t>ყურადღება მიექცევა მომსახურე პერსონალის უსაფრთხოების და ჯანმრთელობის დაცვის საკითხებს. აღნიშნულთან დაკავშირებით შემუშავდება შემარბილებელი ღონისძიებები, რომელიც უზრუნველყოფს საწარმოში დასაქმებული პერსონალის უსაფრთხოებას.</a:t>
            </a:r>
            <a:endParaRPr lang="en-US" dirty="0"/>
          </a:p>
          <a:p>
            <a:pPr>
              <a:lnSpc>
                <a:spcPct val="120000"/>
              </a:lnSpc>
              <a:buFont typeface="Wingdings" panose="05000000000000000000" pitchFamily="2" charset="2"/>
              <a:buChar char="Ø"/>
            </a:pPr>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232060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875071"/>
            <a:ext cx="10728085" cy="845574"/>
          </a:xfrm>
        </p:spPr>
        <p:txBody>
          <a:bodyPr>
            <a:normAutofit/>
          </a:bodyPr>
          <a:lstStyle/>
          <a:p>
            <a:pPr algn="ctr"/>
            <a:r>
              <a:rPr lang="ka-GE" sz="2800" b="1" dirty="0">
                <a:solidFill>
                  <a:schemeClr val="tx1"/>
                </a:solidFill>
              </a:rPr>
              <a:t>გმადლობთ ყურადღებისთვის</a:t>
            </a:r>
            <a:endParaRPr lang="en-US" sz="2800"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5363" y="1877961"/>
            <a:ext cx="7375584" cy="4542504"/>
          </a:xfrm>
        </p:spPr>
      </p:pic>
      <p:pic>
        <p:nvPicPr>
          <p:cNvPr id="5" name="Picture 4" descr="Axali logo.png"/>
          <p:cNvPicPr/>
          <p:nvPr/>
        </p:nvPicPr>
        <p:blipFill>
          <a:blip r:embed="rId3" cstate="screen">
            <a:extLst>
              <a:ext uri="{28A0092B-C50C-407E-A947-70E740481C1C}">
                <a14:useLocalDpi xmlns:a14="http://schemas.microsoft.com/office/drawing/2010/main"/>
              </a:ext>
            </a:extLst>
          </a:blip>
          <a:stretch>
            <a:fillRect/>
          </a:stretch>
        </p:blipFill>
        <p:spPr>
          <a:xfrm>
            <a:off x="4601497" y="144985"/>
            <a:ext cx="1530985" cy="730086"/>
          </a:xfrm>
          <a:prstGeom prst="rect">
            <a:avLst/>
          </a:prstGeom>
        </p:spPr>
      </p:pic>
    </p:spTree>
    <p:extLst>
      <p:ext uri="{BB962C8B-B14F-4D97-AF65-F5344CB8AC3E}">
        <p14:creationId xmlns:p14="http://schemas.microsoft.com/office/powerpoint/2010/main" val="153049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224288"/>
            <a:ext cx="8596668" cy="560716"/>
          </a:xfrm>
        </p:spPr>
        <p:txBody>
          <a:bodyPr>
            <a:normAutofit/>
          </a:bodyPr>
          <a:lstStyle/>
          <a:p>
            <a:pPr algn="ctr"/>
            <a:r>
              <a:rPr lang="ka-GE" sz="2400" b="1" dirty="0">
                <a:solidFill>
                  <a:schemeClr val="tx1"/>
                </a:solidFill>
              </a:rPr>
              <a:t>საკანონმდებლო მოთხოვნები</a:t>
            </a:r>
            <a:endParaRPr lang="en-US" sz="2400" b="1" dirty="0">
              <a:solidFill>
                <a:schemeClr val="tx1"/>
              </a:solidFill>
            </a:endParaRPr>
          </a:p>
        </p:txBody>
      </p:sp>
      <p:sp>
        <p:nvSpPr>
          <p:cNvPr id="3" name="Content Placeholder 2"/>
          <p:cNvSpPr>
            <a:spLocks noGrp="1"/>
          </p:cNvSpPr>
          <p:nvPr>
            <p:ph idx="1"/>
          </p:nvPr>
        </p:nvSpPr>
        <p:spPr>
          <a:xfrm>
            <a:off x="763597" y="871269"/>
            <a:ext cx="10752127" cy="5564038"/>
          </a:xfrm>
        </p:spPr>
        <p:txBody>
          <a:bodyPr>
            <a:normAutofit/>
          </a:bodyPr>
          <a:lstStyle/>
          <a:p>
            <a:pPr marL="0" indent="0">
              <a:buNone/>
            </a:pPr>
            <a:r>
              <a:rPr lang="ka-GE" sz="2000" dirty="0">
                <a:solidFill>
                  <a:schemeClr val="tx1"/>
                </a:solidFill>
              </a:rPr>
              <a:t>საქართველოს კანონის ,,გარემოსდაცვითი შეფასების კოდექსი’’-ს მე-8 მუხლის მე-3 ნაწილის თანახმად სკოპინგის ანგარიში უნდა მოიცავდეს:</a:t>
            </a:r>
            <a:endParaRPr lang="en-US" sz="2000" dirty="0">
              <a:solidFill>
                <a:schemeClr val="tx1"/>
              </a:solidFill>
            </a:endParaRPr>
          </a:p>
          <a:p>
            <a:pPr algn="just">
              <a:buFont typeface="Wingdings" panose="05000000000000000000" pitchFamily="2" charset="2"/>
              <a:buChar char="Ø"/>
            </a:pPr>
            <a:r>
              <a:rPr lang="ka-GE" sz="2000" dirty="0">
                <a:solidFill>
                  <a:schemeClr val="tx1"/>
                </a:solidFill>
              </a:rPr>
              <a:t>მოკლე ინფორმაციას დაგეგმილი საქმიანობის, მისი განხორციელების ადგილის, ფიზიკური მახასიათებლების და ალტერნატივების შესახებ;</a:t>
            </a:r>
          </a:p>
          <a:p>
            <a:pPr algn="just">
              <a:buFont typeface="Wingdings" panose="05000000000000000000" pitchFamily="2" charset="2"/>
              <a:buChar char="Ø"/>
            </a:pPr>
            <a:r>
              <a:rPr lang="ka-GE" sz="2000" dirty="0">
                <a:solidFill>
                  <a:schemeClr val="tx1"/>
                </a:solidFill>
              </a:rPr>
              <a:t>ზოგად ინფორმაციას დაგეგმილი საქმიანობის განხორციელებით გარემოზე, ადამიანის ჯანმრთელობაზე, მის სოციალურ გარემოზე, დაცულ ტერიტორიებზე, კულტურული მემკვიდრეობის ძეგლებზე და სხვა ობიექტზე შესაძლო ზემოქმედების და მისი სახეების შესახებ, რომლებიც შესწავლილი იქნება გზშ-ის პროცესში;</a:t>
            </a:r>
          </a:p>
          <a:p>
            <a:pPr algn="just">
              <a:buFont typeface="Wingdings" panose="05000000000000000000" pitchFamily="2" charset="2"/>
              <a:buChar char="Ø"/>
            </a:pPr>
            <a:r>
              <a:rPr lang="ka-GE" sz="2000" dirty="0">
                <a:solidFill>
                  <a:schemeClr val="tx1"/>
                </a:solidFill>
              </a:rPr>
              <a:t>ინფორმაციას გზშ-ის ანგარიშის მომზადებისთვის ჩასატარებელი საბაზისო/საძიებო კვლევებისა და საჭირო მეთოდების შესახებ;</a:t>
            </a:r>
          </a:p>
          <a:p>
            <a:pPr algn="just">
              <a:buFont typeface="Wingdings" panose="05000000000000000000" pitchFamily="2" charset="2"/>
              <a:buChar char="Ø"/>
            </a:pPr>
            <a:r>
              <a:rPr lang="ka-GE" sz="2000" dirty="0">
                <a:solidFill>
                  <a:schemeClr val="tx1"/>
                </a:solidFill>
              </a:rPr>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p>
          <a:p>
            <a:pPr marL="0" indent="0" algn="just">
              <a:buNone/>
            </a:pPr>
            <a:endParaRPr lang="ka-GE" sz="2000" dirty="0"/>
          </a:p>
          <a:p>
            <a:endParaRPr lang="ka-GE" sz="2000" dirty="0"/>
          </a:p>
          <a:p>
            <a:pPr marL="0" indent="0">
              <a:buNone/>
            </a:pPr>
            <a:endParaRPr lang="ka-GE" dirty="0"/>
          </a:p>
          <a:p>
            <a:endParaRPr lang="ka-GE"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137130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4652" y="200025"/>
            <a:ext cx="8088923" cy="762000"/>
          </a:xfrm>
        </p:spPr>
        <p:txBody>
          <a:bodyPr>
            <a:normAutofit/>
          </a:bodyPr>
          <a:lstStyle/>
          <a:p>
            <a:pPr algn="ctr"/>
            <a:r>
              <a:rPr lang="ka-GE" sz="2400" b="1" dirty="0">
                <a:solidFill>
                  <a:schemeClr val="tx1"/>
                </a:solidFill>
              </a:rPr>
              <a:t>პროექტის მიზანი და მოკლე აღწერა</a:t>
            </a:r>
            <a:endParaRPr lang="en-US" sz="2400" b="1" dirty="0">
              <a:solidFill>
                <a:schemeClr val="tx1"/>
              </a:solidFill>
            </a:endParaRPr>
          </a:p>
        </p:txBody>
      </p:sp>
      <p:sp>
        <p:nvSpPr>
          <p:cNvPr id="3" name="Content Placeholder 2"/>
          <p:cNvSpPr>
            <a:spLocks noGrp="1"/>
          </p:cNvSpPr>
          <p:nvPr>
            <p:ph idx="1"/>
          </p:nvPr>
        </p:nvSpPr>
        <p:spPr>
          <a:xfrm>
            <a:off x="438151" y="876300"/>
            <a:ext cx="11039474" cy="5810249"/>
          </a:xfrm>
        </p:spPr>
        <p:txBody>
          <a:bodyPr>
            <a:normAutofit fontScale="62500" lnSpcReduction="20000"/>
          </a:bodyPr>
          <a:lstStyle/>
          <a:p>
            <a:pPr algn="just">
              <a:lnSpc>
                <a:spcPct val="120000"/>
              </a:lnSpc>
              <a:buFont typeface="Wingdings" panose="05000000000000000000" pitchFamily="2" charset="2"/>
              <a:buChar char="Ø"/>
            </a:pPr>
            <a:r>
              <a:rPr lang="ka-GE" dirty="0">
                <a:solidFill>
                  <a:schemeClr val="tx1"/>
                </a:solidFill>
              </a:rPr>
              <a:t>პროექტის მიზანია, საწარმოს საკუთრებაში არსებული ევროპული წარმოების უნივერსალური ინსინერატორი - ,,ABONO 251’’, რომლის წარმადობაა 250 კგ/სთ, ჩანაცვლებული იქნას უფრო მაღალი წარმადობის, „ABONO-720“ სერიის ინსინერატორით, რომლის მაქსიმალური წარმადობა იქნება 625 კგ/სთ.</a:t>
            </a:r>
          </a:p>
          <a:p>
            <a:pPr algn="just">
              <a:lnSpc>
                <a:spcPct val="120000"/>
              </a:lnSpc>
              <a:buFont typeface="Wingdings" panose="05000000000000000000" pitchFamily="2" charset="2"/>
              <a:buChar char="Ø"/>
            </a:pPr>
            <a:r>
              <a:rPr lang="ka-GE" dirty="0">
                <a:solidFill>
                  <a:schemeClr val="tx1"/>
                </a:solidFill>
              </a:rPr>
              <a:t>შპს „მედიკალ საპორტ ენდ ტექნოლოჯი“ წარმოადგენს სახიფათო ნარჩენების შეგროვების, მათი შენახვის და უტილიზაციის სისტემების მრავალწლიანი გამოცდილების მქონე კომპანიას, რომელიც სამედიცინო ნარჩენების ინსინერაციაზე ფლობს შესაბამის გარემოსდაცვით გადაწყვეტილებას.</a:t>
            </a:r>
          </a:p>
          <a:p>
            <a:pPr algn="just">
              <a:lnSpc>
                <a:spcPct val="120000"/>
              </a:lnSpc>
              <a:buFont typeface="Wingdings" panose="05000000000000000000" pitchFamily="2" charset="2"/>
              <a:buChar char="Ø"/>
            </a:pPr>
            <a:r>
              <a:rPr lang="ka-GE" dirty="0">
                <a:solidFill>
                  <a:schemeClr val="tx1"/>
                </a:solidFill>
              </a:rPr>
              <a:t>საწარმოს ტერიტორია მდებარეობს ქ. თბილისში, ისანი-სამგორის რაიონში, თვალჭრელიძის №24-ში. ნაკვეთი წარმოადგენს შპს „მედიკალ საპორტ ენდ ტექნოლოჯი“-ს საკუთრებას და მისი საერთო ფართობია 3000 მ</a:t>
            </a:r>
            <a:r>
              <a:rPr lang="ka-GE" baseline="30000" dirty="0">
                <a:solidFill>
                  <a:schemeClr val="tx1"/>
                </a:solidFill>
              </a:rPr>
              <a:t>2</a:t>
            </a:r>
            <a:r>
              <a:rPr lang="ka-GE" dirty="0">
                <a:solidFill>
                  <a:schemeClr val="tx1"/>
                </a:solidFill>
              </a:rPr>
              <a:t>.</a:t>
            </a:r>
          </a:p>
          <a:p>
            <a:pPr algn="just">
              <a:lnSpc>
                <a:spcPct val="120000"/>
              </a:lnSpc>
              <a:buFont typeface="Wingdings" panose="05000000000000000000" pitchFamily="2" charset="2"/>
              <a:buChar char="Ø"/>
            </a:pPr>
            <a:r>
              <a:rPr lang="ka-GE" dirty="0">
                <a:solidFill>
                  <a:schemeClr val="tx1"/>
                </a:solidFill>
              </a:rPr>
              <a:t>საწარმოს ტერიტორიიდან უახლოეს საცხოვრებელ სახლამდე პირდაპირი მანძილი 320 მ-ია.</a:t>
            </a:r>
          </a:p>
          <a:p>
            <a:pPr algn="just">
              <a:lnSpc>
                <a:spcPct val="120000"/>
              </a:lnSpc>
              <a:buFont typeface="Wingdings" panose="05000000000000000000" pitchFamily="2" charset="2"/>
              <a:buChar char="Ø"/>
            </a:pPr>
            <a:r>
              <a:rPr lang="ka-GE" dirty="0">
                <a:solidFill>
                  <a:schemeClr val="tx1"/>
                </a:solidFill>
              </a:rPr>
              <a:t>საპროექტო ტერიტორიას ჩრდილოეთით და ჩრდილო-დასავლეთით ესაზღვრება სასაფლაო. დასავლეთით მდებარეობს შპს „პროკრედიტ ფროფერთი“-ს ბეტონის საწარმო, სამხრეთით - შპს „ეკომიქსი“-ს სასაწყობო ტერიტორია და შპს „ჰაიდელბერგცემენტ ჯორჯია“-ს ცემენტის საწარმო. აღმოსავლეთით საპროექტო ნაკვეთს ემიჯნება საწარმოო ნაკვეთი, მასზე განლაგებული უფუნქციო შენობა-ნაგებობებით. ამავე მიმართულებით, უფრო მოშორებით მოქმედებს სს „ავტოფირმა-6“-ის სამსხვრევ-დამხარისხებელი საამქრო.</a:t>
            </a:r>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182943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6116" y="293298"/>
            <a:ext cx="8908026" cy="586596"/>
          </a:xfrm>
        </p:spPr>
        <p:txBody>
          <a:bodyPr>
            <a:normAutofit/>
          </a:bodyPr>
          <a:lstStyle/>
          <a:p>
            <a:r>
              <a:rPr lang="ka-GE" sz="2400" b="1" dirty="0">
                <a:solidFill>
                  <a:schemeClr val="tx1"/>
                </a:solidFill>
              </a:rPr>
              <a:t>პროექტის განხორციელების ტერიტორიის სიტუაციური სქემა</a:t>
            </a:r>
            <a:endParaRPr lang="en-US" sz="2400" b="1" dirty="0">
              <a:solidFill>
                <a:schemeClr val="tx1"/>
              </a:solidFill>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14351" y="952500"/>
            <a:ext cx="9763124" cy="5295900"/>
          </a:xfrm>
          <a:prstGeom prst="rect">
            <a:avLst/>
          </a:prstGeom>
        </p:spPr>
      </p:pic>
      <p:pic>
        <p:nvPicPr>
          <p:cNvPr id="6" name="Picture 5" descr="Axali logo.png"/>
          <p:cNvPicPr/>
          <p:nvPr/>
        </p:nvPicPr>
        <p:blipFill>
          <a:blip r:embed="rId3"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403662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314326"/>
            <a:ext cx="8596668" cy="628649"/>
          </a:xfrm>
        </p:spPr>
        <p:txBody>
          <a:bodyPr>
            <a:normAutofit/>
          </a:bodyPr>
          <a:lstStyle/>
          <a:p>
            <a:pPr algn="ctr"/>
            <a:r>
              <a:rPr lang="ka-GE" sz="2800" b="1" dirty="0">
                <a:solidFill>
                  <a:schemeClr val="tx1"/>
                </a:solidFill>
              </a:rPr>
              <a:t>საწარმოს ტერიტორიის აღწერა</a:t>
            </a:r>
            <a:endParaRPr lang="en-US" sz="2800" b="1" dirty="0">
              <a:solidFill>
                <a:schemeClr val="tx1"/>
              </a:solidFill>
            </a:endParaRPr>
          </a:p>
        </p:txBody>
      </p:sp>
      <p:sp>
        <p:nvSpPr>
          <p:cNvPr id="3" name="Content Placeholder 2"/>
          <p:cNvSpPr>
            <a:spLocks noGrp="1"/>
          </p:cNvSpPr>
          <p:nvPr>
            <p:ph idx="1"/>
          </p:nvPr>
        </p:nvSpPr>
        <p:spPr>
          <a:xfrm>
            <a:off x="235974" y="835742"/>
            <a:ext cx="11887200" cy="5712541"/>
          </a:xfrm>
        </p:spPr>
        <p:txBody>
          <a:bodyPr>
            <a:normAutofit fontScale="47500" lnSpcReduction="20000"/>
          </a:bodyPr>
          <a:lstStyle/>
          <a:p>
            <a:pPr marL="0" indent="0" algn="just">
              <a:lnSpc>
                <a:spcPct val="110000"/>
              </a:lnSpc>
              <a:buNone/>
            </a:pPr>
            <a:r>
              <a:rPr lang="ka-GE" sz="3600" dirty="0"/>
              <a:t>საწარმოს ტერიტორიაზე წარმოდგენილი იქნება შემდეგი შენობა-ნაგებობების მოწყობა:</a:t>
            </a:r>
          </a:p>
          <a:p>
            <a:pPr algn="just">
              <a:lnSpc>
                <a:spcPct val="110000"/>
              </a:lnSpc>
              <a:buFont typeface="Wingdings" panose="05000000000000000000" pitchFamily="2" charset="2"/>
              <a:buChar char="Ø"/>
            </a:pPr>
            <a:r>
              <a:rPr lang="ka-GE" sz="3600" dirty="0"/>
              <a:t>დაცვის ჯიხური;</a:t>
            </a:r>
          </a:p>
          <a:p>
            <a:pPr algn="just">
              <a:lnSpc>
                <a:spcPct val="110000"/>
              </a:lnSpc>
              <a:buFont typeface="Wingdings" panose="05000000000000000000" pitchFamily="2" charset="2"/>
              <a:buChar char="Ø"/>
            </a:pPr>
            <a:r>
              <a:rPr lang="ka-GE" sz="3600" dirty="0"/>
              <a:t>ავტოსადგომი;</a:t>
            </a:r>
            <a:endParaRPr lang="en-US" sz="3600" dirty="0"/>
          </a:p>
          <a:p>
            <a:pPr lvl="0" algn="just">
              <a:lnSpc>
                <a:spcPct val="110000"/>
              </a:lnSpc>
              <a:buFont typeface="Wingdings" panose="05000000000000000000" pitchFamily="2" charset="2"/>
              <a:buChar char="Ø"/>
            </a:pPr>
            <a:r>
              <a:rPr lang="ka-GE" sz="3600" dirty="0"/>
              <a:t>ტრანსფორმატორი;</a:t>
            </a:r>
            <a:endParaRPr lang="en-US" sz="3600" dirty="0"/>
          </a:p>
          <a:p>
            <a:pPr lvl="0" algn="just">
              <a:lnSpc>
                <a:spcPct val="110000"/>
              </a:lnSpc>
              <a:buFont typeface="Wingdings" panose="05000000000000000000" pitchFamily="2" charset="2"/>
              <a:buChar char="Ø"/>
            </a:pPr>
            <a:r>
              <a:rPr lang="ka-GE" sz="3600" dirty="0"/>
              <a:t>ძირითადი საწარმოო შენობა (ზომებით 50x16 მ), რომელიც სათანადოდ იქნება დაცული გარეშე პირებისგან და ატმოსფერული ნალექების ზემოქმედებისგან. საწარმოო შენობაში განლაგდება იგივე ტექნოლოგიური ხაზი, რაც დამონტაჟებულია კომპანიის კუთვნილ, მოქმედ საწარმოო ობიექტზე, კერძოდ:</a:t>
            </a:r>
            <a:endParaRPr lang="en-US" sz="3600" dirty="0"/>
          </a:p>
          <a:p>
            <a:pPr lvl="0" algn="just">
              <a:lnSpc>
                <a:spcPct val="110000"/>
              </a:lnSpc>
              <a:buFont typeface="Wingdings" panose="05000000000000000000" pitchFamily="2" charset="2"/>
              <a:buChar char="Ø"/>
            </a:pPr>
            <a:r>
              <a:rPr lang="ka-GE" sz="3600" dirty="0"/>
              <a:t>სანიტარული კვანძი;</a:t>
            </a:r>
            <a:endParaRPr lang="en-US" sz="3600" dirty="0"/>
          </a:p>
          <a:p>
            <a:pPr lvl="0" algn="just">
              <a:lnSpc>
                <a:spcPct val="110000"/>
              </a:lnSpc>
              <a:buFont typeface="Wingdings" panose="05000000000000000000" pitchFamily="2" charset="2"/>
              <a:buChar char="Ø"/>
            </a:pPr>
            <a:r>
              <a:rPr lang="ka-GE" sz="3600" dirty="0"/>
              <a:t>პერსონალის ოთახი;</a:t>
            </a:r>
            <a:endParaRPr lang="en-US" sz="3600" dirty="0"/>
          </a:p>
          <a:p>
            <a:pPr lvl="0" algn="just">
              <a:lnSpc>
                <a:spcPct val="110000"/>
              </a:lnSpc>
              <a:buFont typeface="Wingdings" panose="05000000000000000000" pitchFamily="2" charset="2"/>
              <a:buChar char="Ø"/>
            </a:pPr>
            <a:r>
              <a:rPr lang="ka-GE" sz="3600" dirty="0"/>
              <a:t>ოფისი;</a:t>
            </a:r>
            <a:endParaRPr lang="en-US" sz="3600" dirty="0"/>
          </a:p>
          <a:p>
            <a:pPr lvl="0" algn="just">
              <a:lnSpc>
                <a:spcPct val="110000"/>
              </a:lnSpc>
              <a:buFont typeface="Wingdings" panose="05000000000000000000" pitchFamily="2" charset="2"/>
              <a:buChar char="Ø"/>
            </a:pPr>
            <a:r>
              <a:rPr lang="ka-GE" sz="3600" dirty="0"/>
              <a:t>სამრეცხაო და სასტერილიზაციო ოთახები;</a:t>
            </a:r>
            <a:endParaRPr lang="en-US" sz="3600" dirty="0"/>
          </a:p>
          <a:p>
            <a:pPr lvl="0" algn="just">
              <a:lnSpc>
                <a:spcPct val="110000"/>
              </a:lnSpc>
              <a:buFont typeface="Wingdings" panose="05000000000000000000" pitchFamily="2" charset="2"/>
              <a:buChar char="Ø"/>
            </a:pPr>
            <a:r>
              <a:rPr lang="ka-GE" sz="3600" dirty="0"/>
              <a:t>სასაწყობო ტერიტორიები;</a:t>
            </a:r>
            <a:endParaRPr lang="en-US" sz="3600" dirty="0"/>
          </a:p>
          <a:p>
            <a:pPr lvl="0" algn="just">
              <a:lnSpc>
                <a:spcPct val="110000"/>
              </a:lnSpc>
              <a:buFont typeface="Wingdings" panose="05000000000000000000" pitchFamily="2" charset="2"/>
              <a:buChar char="Ø"/>
            </a:pPr>
            <a:r>
              <a:rPr lang="ka-GE" sz="3600" dirty="0"/>
              <a:t>გამოიყოფა „ABONO-720“ მოდელია ინსინერატორის და Celitron-ის სამედიცინო სახიფათო ნარჩენების გადამუშავების ეკოლოგიურად უსაფრთხო დანადგარის (2 ერთეული) განთავსების ადგილი (ნახაზზე 2.3.3. პოზიცია 1 – „საწარმოო ფართი“);</a:t>
            </a:r>
            <a:endParaRPr lang="en-US" sz="3600" dirty="0"/>
          </a:p>
          <a:p>
            <a:pPr lvl="0" algn="just">
              <a:lnSpc>
                <a:spcPct val="110000"/>
              </a:lnSpc>
              <a:buFont typeface="Wingdings" panose="05000000000000000000" pitchFamily="2" charset="2"/>
              <a:buChar char="Ø"/>
            </a:pPr>
            <a:r>
              <a:rPr lang="ka-GE" sz="3600" dirty="0"/>
              <a:t>საწამოს სამომხმარებლო პროდუქტების საწყობი და სხვა.</a:t>
            </a:r>
            <a:endParaRPr lang="en-US" sz="3600" dirty="0"/>
          </a:p>
          <a:p>
            <a:pPr>
              <a:lnSpc>
                <a:spcPct val="120000"/>
              </a:lnSpc>
            </a:pPr>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404620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8269"/>
          </a:xfrm>
        </p:spPr>
        <p:txBody>
          <a:bodyPr>
            <a:normAutofit/>
          </a:bodyPr>
          <a:lstStyle/>
          <a:p>
            <a:pPr algn="ctr"/>
            <a:r>
              <a:rPr lang="ka-GE" sz="2800" b="1" dirty="0"/>
              <a:t>საწარმოს გენ-გეგმა</a:t>
            </a:r>
            <a:endParaRPr lang="en-US" sz="2800" b="1" dirty="0"/>
          </a:p>
        </p:txBody>
      </p:sp>
      <p:pic>
        <p:nvPicPr>
          <p:cNvPr id="4" name="Content Placeholder 3"/>
          <p:cNvPicPr>
            <a:picLocks noGrp="1"/>
          </p:cNvPicPr>
          <p:nvPr>
            <p:ph idx="1"/>
          </p:nvPr>
        </p:nvPicPr>
        <p:blipFill>
          <a:blip r:embed="rId2"/>
          <a:stretch>
            <a:fillRect/>
          </a:stretch>
        </p:blipFill>
        <p:spPr>
          <a:xfrm>
            <a:off x="294968" y="973394"/>
            <a:ext cx="11523406" cy="5515895"/>
          </a:xfrm>
          <a:prstGeom prst="rect">
            <a:avLst/>
          </a:prstGeom>
        </p:spPr>
      </p:pic>
      <p:pic>
        <p:nvPicPr>
          <p:cNvPr id="5" name="Picture 4" descr="Axali logo.png"/>
          <p:cNvPicPr/>
          <p:nvPr/>
        </p:nvPicPr>
        <p:blipFill>
          <a:blip r:embed="rId3"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184703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101"/>
          </a:xfrm>
        </p:spPr>
        <p:txBody>
          <a:bodyPr>
            <a:normAutofit/>
          </a:bodyPr>
          <a:lstStyle/>
          <a:p>
            <a:pPr lvl="1" algn="ctr"/>
            <a:r>
              <a:rPr lang="ka-GE" sz="2800" b="1" dirty="0"/>
              <a:t>პროექტში შეტანილი ცვლილების მიმოხილვა</a:t>
            </a:r>
            <a:endParaRPr lang="en-US" sz="2800" b="1" dirty="0"/>
          </a:p>
        </p:txBody>
      </p:sp>
      <p:sp>
        <p:nvSpPr>
          <p:cNvPr id="3" name="Content Placeholder 2"/>
          <p:cNvSpPr>
            <a:spLocks noGrp="1"/>
          </p:cNvSpPr>
          <p:nvPr>
            <p:ph idx="1"/>
          </p:nvPr>
        </p:nvSpPr>
        <p:spPr>
          <a:xfrm>
            <a:off x="285135" y="983226"/>
            <a:ext cx="11779045" cy="5604387"/>
          </a:xfrm>
        </p:spPr>
        <p:txBody>
          <a:bodyPr>
            <a:normAutofit fontScale="77500" lnSpcReduction="20000"/>
          </a:bodyPr>
          <a:lstStyle/>
          <a:p>
            <a:pPr algn="just">
              <a:lnSpc>
                <a:spcPct val="120000"/>
              </a:lnSpc>
              <a:buFont typeface="Wingdings" panose="05000000000000000000" pitchFamily="2" charset="2"/>
              <a:buChar char="Ø"/>
            </a:pPr>
            <a:r>
              <a:rPr lang="ka-GE" dirty="0"/>
              <a:t>საწარმოში  „ABONO“-ს ფირმის A-4 სერიის „ABONO-251“ მოდელის ინსინერატორის (რომლის წარმადობაა 250 კგ/სთ) ნაცვლად, დამონტაჟდება „ABONO-720“ სერიის ინსინერატორი, რომლის მაქსიმალური წარმადობა იქნება 625 კგ/სთ. ,,ABONO 720’’ მოდელის მრავალფუნქციურ ახალ ღუმელს შეუძლია არამარტო სამედიცინო ნარჩენების დაწვა, არამედ სხვა სახიფათო ნარჩენების განადგურებაც.</a:t>
            </a:r>
            <a:endParaRPr lang="en-US" dirty="0"/>
          </a:p>
          <a:p>
            <a:pPr algn="just">
              <a:lnSpc>
                <a:spcPct val="120000"/>
              </a:lnSpc>
              <a:buFont typeface="Wingdings" panose="05000000000000000000" pitchFamily="2" charset="2"/>
              <a:buChar char="Ø"/>
            </a:pPr>
            <a:r>
              <a:rPr lang="ka-GE" dirty="0"/>
              <a:t>ახალი ABONO 720 მოდელის ღუმელი უზრუნველყოფს სახიფათო ნარჩენების ფართო სპექტრის  (ბიოლოგიური, ფარმაცევტული და გამოყენებული იონიზირებული წყლი) ინსინერაციას 1000 C</a:t>
            </a:r>
            <a:r>
              <a:rPr lang="ka-GE" baseline="30000" dirty="0"/>
              <a:t>0</a:t>
            </a:r>
            <a:r>
              <a:rPr lang="ka-GE" dirty="0"/>
              <a:t> ტემპერატურაზე მათი ტოქსინებისგან და ინფექციებისგან სრულად გაუვნებელყოფის მიზნით. </a:t>
            </a:r>
            <a:endParaRPr lang="en-US" dirty="0"/>
          </a:p>
          <a:p>
            <a:pPr algn="just">
              <a:lnSpc>
                <a:spcPct val="120000"/>
              </a:lnSpc>
              <a:buFont typeface="Wingdings" panose="05000000000000000000" pitchFamily="2" charset="2"/>
              <a:buChar char="Ø"/>
            </a:pPr>
            <a:r>
              <a:rPr lang="ka-GE" dirty="0"/>
              <a:t>პროექტში შეტანილი ცვლილებების მიხედვით, ახალი ღუმელი დამონტაჟდება საწარმოო დარბაზში, სადაც არსებობს ამისათვის საჭირო ფართობი და შესაბამისი ინფრასტრუქტურა. ღუმელის დამონტაჟებისას დამატებითი სამშენებლო სამუშაოები და კომუნიკაციების (წყალმომარაგება, ელექტრომომარაგება, ბუნებრივ აირის მილსადენი და სხვა) მოწყობა საჭირო არ იქნება. </a:t>
            </a:r>
            <a:endParaRPr lang="en-US" dirty="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134567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7765"/>
          </a:xfrm>
        </p:spPr>
        <p:txBody>
          <a:bodyPr>
            <a:normAutofit/>
          </a:bodyPr>
          <a:lstStyle/>
          <a:p>
            <a:pPr algn="ctr"/>
            <a:r>
              <a:rPr lang="ka-GE" sz="2800" b="1" dirty="0"/>
              <a:t>ABONO 720 ინსინერატორის აღწერა </a:t>
            </a:r>
            <a:endParaRPr lang="en-US" sz="2800" b="1" dirty="0"/>
          </a:p>
        </p:txBody>
      </p:sp>
      <p:sp>
        <p:nvSpPr>
          <p:cNvPr id="3" name="Content Placeholder 2"/>
          <p:cNvSpPr>
            <a:spLocks noGrp="1"/>
          </p:cNvSpPr>
          <p:nvPr>
            <p:ph idx="1"/>
          </p:nvPr>
        </p:nvSpPr>
        <p:spPr>
          <a:xfrm>
            <a:off x="196645" y="1002890"/>
            <a:ext cx="11641394" cy="5565058"/>
          </a:xfrm>
        </p:spPr>
        <p:txBody>
          <a:bodyPr>
            <a:normAutofit fontScale="77500" lnSpcReduction="20000"/>
          </a:bodyPr>
          <a:lstStyle/>
          <a:p>
            <a:pPr algn="just">
              <a:lnSpc>
                <a:spcPct val="110000"/>
              </a:lnSpc>
              <a:buFont typeface="Wingdings" panose="05000000000000000000" pitchFamily="2" charset="2"/>
              <a:buChar char="Ø"/>
            </a:pPr>
            <a:r>
              <a:rPr lang="ka-GE" dirty="0"/>
              <a:t>საპროექტო ინსინერატორს გააჩნია პირველადი და მეორადი სექცია/წვის კამერა, რომლებიც დაპროექტებულია სამედიცინო და სხვა სახიფათო ნარჩენების დაწვისთვის.</a:t>
            </a:r>
          </a:p>
          <a:p>
            <a:pPr algn="just">
              <a:lnSpc>
                <a:spcPct val="110000"/>
              </a:lnSpc>
              <a:buFont typeface="Wingdings" panose="05000000000000000000" pitchFamily="2" charset="2"/>
              <a:buChar char="Ø"/>
            </a:pPr>
            <a:r>
              <a:rPr lang="ka-GE" dirty="0"/>
              <a:t>მეორადი წვის სექცია/კამერა უზრუნველყოფს ნარჩენების ეფექტურ გაუვნებლობას ენერგომატარებლების მინიმალური დანახარჯების პირობებში.</a:t>
            </a:r>
          </a:p>
          <a:p>
            <a:pPr algn="just">
              <a:lnSpc>
                <a:spcPct val="110000"/>
              </a:lnSpc>
              <a:buFont typeface="Wingdings" panose="05000000000000000000" pitchFamily="2" charset="2"/>
              <a:buChar char="Ø"/>
            </a:pPr>
            <a:r>
              <a:rPr lang="ka-GE" dirty="0"/>
              <a:t>პირველად, ძირითად, სექცია/კამერაში, ნარჩენების წვა ხდება სანთურების ცეცხლის და ჰაერის მიწოდების უნიკალური სისტემის საშუალებით.</a:t>
            </a:r>
          </a:p>
          <a:p>
            <a:pPr algn="just">
              <a:lnSpc>
                <a:spcPct val="110000"/>
              </a:lnSpc>
              <a:buFont typeface="Wingdings" panose="05000000000000000000" pitchFamily="2" charset="2"/>
              <a:buChar char="Ø"/>
            </a:pPr>
            <a:r>
              <a:rPr lang="ka-GE" dirty="0"/>
              <a:t>მეორად სექცია/კამერაში ხორციელდება წამავალი საკვამლე აირების საბოლოო დაწვა.</a:t>
            </a:r>
          </a:p>
          <a:p>
            <a:pPr algn="just">
              <a:lnSpc>
                <a:spcPct val="110000"/>
              </a:lnSpc>
              <a:buFont typeface="Wingdings" panose="05000000000000000000" pitchFamily="2" charset="2"/>
              <a:buChar char="Ø"/>
            </a:pPr>
            <a:r>
              <a:rPr lang="ka-GE" dirty="0"/>
              <a:t>ინსინერატორში ნაჩენების ჩატვირთვა გათვალისწინებულია „შნეკი”-ს გამოყენებით.</a:t>
            </a:r>
            <a:endParaRPr lang="en-US" dirty="0"/>
          </a:p>
          <a:p>
            <a:pPr algn="just">
              <a:lnSpc>
                <a:spcPct val="110000"/>
              </a:lnSpc>
              <a:buFont typeface="Wingdings" panose="05000000000000000000" pitchFamily="2" charset="2"/>
              <a:buChar char="Ø"/>
            </a:pPr>
            <a:r>
              <a:rPr lang="ka-GE" dirty="0"/>
              <a:t>ძირითადი წვის კამერაში ინსინერაციის პროცესი მიმდინარეობს 1000</a:t>
            </a:r>
            <a:r>
              <a:rPr lang="ka-GE" baseline="30000" dirty="0"/>
              <a:t>0</a:t>
            </a:r>
            <a:r>
              <a:rPr lang="ka-GE" dirty="0"/>
              <a:t>C-მდე.</a:t>
            </a:r>
          </a:p>
          <a:p>
            <a:pPr algn="just">
              <a:lnSpc>
                <a:spcPct val="110000"/>
              </a:lnSpc>
              <a:buFont typeface="Wingdings" panose="05000000000000000000" pitchFamily="2" charset="2"/>
              <a:buChar char="Ø"/>
            </a:pPr>
            <a:r>
              <a:rPr lang="ka-GE" dirty="0"/>
              <a:t>ნამწვი აირები ატმოსფეროში გაიფრქვევა საკვამლე მილის საშუალებით, მილის სიმაღლე (მიწის ზედაპირიდან) იქნება 13 მ და 0.90 მ დიამეტრი.</a:t>
            </a:r>
          </a:p>
          <a:p>
            <a:pPr algn="just">
              <a:lnSpc>
                <a:spcPct val="110000"/>
              </a:lnSpc>
              <a:buFont typeface="Wingdings" panose="05000000000000000000" pitchFamily="2" charset="2"/>
              <a:buChar char="Ø"/>
            </a:pPr>
            <a:r>
              <a:rPr lang="ka-GE" dirty="0"/>
              <a:t>ახალ ინსინერატორის მაქსიმალური შესაძლებლობა იქნება წელიწადში 1 050 000 კგ ნარჩენის განადგურება</a:t>
            </a:r>
          </a:p>
          <a:p>
            <a:pPr marL="0" indent="0">
              <a:buNone/>
            </a:pPr>
            <a:endParaRPr lang="ka-GE" dirty="0"/>
          </a:p>
          <a:p>
            <a:endParaRPr lang="en-US" dirty="0"/>
          </a:p>
          <a:p>
            <a:endParaRPr lang="en-US" dirty="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161702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5081"/>
          </a:xfrm>
        </p:spPr>
        <p:txBody>
          <a:bodyPr>
            <a:normAutofit/>
          </a:bodyPr>
          <a:lstStyle/>
          <a:p>
            <a:pPr algn="ctr"/>
            <a:r>
              <a:rPr lang="ka-GE" sz="2800" b="1" dirty="0"/>
              <a:t>ABONO- 720 ინსინერატორის ესკიზი</a:t>
            </a:r>
            <a:endParaRPr lang="en-US" sz="2800" b="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160206"/>
            <a:ext cx="10114935" cy="5476568"/>
          </a:xfrm>
          <a:prstGeom prst="rect">
            <a:avLst/>
          </a:prstGeom>
        </p:spPr>
      </p:pic>
      <p:pic>
        <p:nvPicPr>
          <p:cNvPr id="5" name="Picture 4" descr="Axali logo.png"/>
          <p:cNvPicPr/>
          <p:nvPr/>
        </p:nvPicPr>
        <p:blipFill>
          <a:blip r:embed="rId3" cstate="screen">
            <a:extLst>
              <a:ext uri="{28A0092B-C50C-407E-A947-70E740481C1C}">
                <a14:useLocalDpi xmlns:a14="http://schemas.microsoft.com/office/drawing/2010/main"/>
              </a:ext>
            </a:extLst>
          </a:blip>
          <a:stretch>
            <a:fillRect/>
          </a:stretch>
        </p:blipFill>
        <p:spPr>
          <a:xfrm>
            <a:off x="0" y="0"/>
            <a:ext cx="1530985" cy="572770"/>
          </a:xfrm>
          <a:prstGeom prst="rect">
            <a:avLst/>
          </a:prstGeom>
        </p:spPr>
      </p:pic>
    </p:spTree>
    <p:extLst>
      <p:ext uri="{BB962C8B-B14F-4D97-AF65-F5344CB8AC3E}">
        <p14:creationId xmlns:p14="http://schemas.microsoft.com/office/powerpoint/2010/main" val="377709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721</TotalTime>
  <Words>1253</Words>
  <Application>Microsoft Macintosh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Sylfaen</vt:lpstr>
      <vt:lpstr>Wingdings</vt:lpstr>
      <vt:lpstr>Office Theme</vt:lpstr>
      <vt:lpstr>შპს „მედიკალ საპორტ ენდ ტექნოლოჯი“</vt:lpstr>
      <vt:lpstr>საკანონმდებლო მოთხოვნები</vt:lpstr>
      <vt:lpstr>პროექტის მიზანი და მოკლე აღწერა</vt:lpstr>
      <vt:lpstr>პროექტის განხორციელების ტერიტორიის სიტუაციური სქემა</vt:lpstr>
      <vt:lpstr>საწარმოს ტერიტორიის აღწერა</vt:lpstr>
      <vt:lpstr>საწარმოს გენ-გეგმა</vt:lpstr>
      <vt:lpstr>პროექტში შეტანილი ცვლილების მიმოხილვა</vt:lpstr>
      <vt:lpstr>ABONO 720 ინსინერატორის აღწერა </vt:lpstr>
      <vt:lpstr>ABONO- 720 ინსინერატორის ესკიზი</vt:lpstr>
      <vt:lpstr>ნარჩენების (ნაცარი და საყოფაცხოვრებო ნარჩენები) მართვა/განთავსება</vt:lpstr>
      <vt:lpstr>წყალმომარაგება და ჩამდინარე წყლების არინება </vt:lpstr>
      <vt:lpstr>ალტერნატიული ვარიანტების აღწერა</vt:lpstr>
      <vt:lpstr>ზემოქმედების სახეები, რომელიც შესწავლილი იქნება გზშ-ს ეტაპზე </vt:lpstr>
      <vt:lpstr>გზშ-ს ეტაპზე შესასწავლი ზემოქმედების სახეები და მეთოდები</vt:lpstr>
      <vt:lpstr>გმადლობთ ყურადღებისთვის</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tamar nasuashvili</dc:creator>
  <cp:lastModifiedBy>Microsoft Office User</cp:lastModifiedBy>
  <cp:revision>78</cp:revision>
  <dcterms:created xsi:type="dcterms:W3CDTF">2018-05-28T10:51:00Z</dcterms:created>
  <dcterms:modified xsi:type="dcterms:W3CDTF">2020-04-21T11:23:23Z</dcterms:modified>
</cp:coreProperties>
</file>