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8" r:id="rId4"/>
    <p:sldId id="261" r:id="rId5"/>
    <p:sldId id="259" r:id="rId6"/>
    <p:sldId id="260" r:id="rId7"/>
    <p:sldId id="262" r:id="rId8"/>
    <p:sldId id="263" r:id="rId9"/>
    <p:sldId id="264" r:id="rId10"/>
    <p:sldId id="265" r:id="rId11"/>
    <p:sldId id="266" r:id="rId12"/>
    <p:sldId id="267" r:id="rId13"/>
    <p:sldId id="268" r:id="rId14"/>
    <p:sldId id="269" r:id="rId15"/>
    <p:sldId id="270" r:id="rId16"/>
    <p:sldId id="271" r:id="rId17"/>
    <p:sldId id="273" r:id="rId18"/>
    <p:sldId id="274" r:id="rId19"/>
    <p:sldId id="275" r:id="rId20"/>
    <p:sldId id="276" r:id="rId21"/>
  </p:sldIdLst>
  <p:sldSz cx="12192000" cy="6858000"/>
  <p:notesSz cx="6858000" cy="9144000"/>
  <p:defaultTextStyle>
    <a:defPPr>
      <a:defRPr lang="ka-G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2706" autoAdjust="0"/>
  </p:normalViewPr>
  <p:slideViewPr>
    <p:cSldViewPr snapToGrid="0">
      <p:cViewPr varScale="1">
        <p:scale>
          <a:sx n="68" d="100"/>
          <a:sy n="68" d="100"/>
        </p:scale>
        <p:origin x="81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ka-G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1EC634-04F3-461A-BAD9-6ECBFD28C3EE}" type="datetimeFigureOut">
              <a:rPr lang="ka-GE" smtClean="0"/>
              <a:t>29.04.2020</a:t>
            </a:fld>
            <a:endParaRPr lang="ka-G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ka-G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ka-G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ka-G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869E57-F981-47FC-992B-697289A48CCF}" type="slidenum">
              <a:rPr lang="ka-GE" smtClean="0"/>
              <a:t>‹#›</a:t>
            </a:fld>
            <a:endParaRPr lang="ka-GE"/>
          </a:p>
        </p:txBody>
      </p:sp>
    </p:spTree>
    <p:extLst>
      <p:ext uri="{BB962C8B-B14F-4D97-AF65-F5344CB8AC3E}">
        <p14:creationId xmlns:p14="http://schemas.microsoft.com/office/powerpoint/2010/main" val="13180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ka-GE" dirty="0" smtClean="0"/>
              <a:t>პროექტის განმახორციელებელი</a:t>
            </a:r>
            <a:r>
              <a:rPr lang="en-US" dirty="0" smtClean="0"/>
              <a:t> </a:t>
            </a:r>
            <a:r>
              <a:rPr lang="ka-GE" dirty="0" smtClean="0"/>
              <a:t>- შპს „</a:t>
            </a:r>
            <a:r>
              <a:rPr lang="en-US" dirty="0" smtClean="0"/>
              <a:t>POLIMARR</a:t>
            </a:r>
            <a:r>
              <a:rPr lang="ka-GE" dirty="0" smtClean="0"/>
              <a:t>”</a:t>
            </a:r>
            <a:br>
              <a:rPr lang="ka-GE" dirty="0" smtClean="0"/>
            </a:br>
            <a:r>
              <a:rPr lang="ka-GE" dirty="0" smtClean="0"/>
              <a:t/>
            </a:r>
            <a:br>
              <a:rPr lang="ka-GE" dirty="0" smtClean="0"/>
            </a:br>
            <a:r>
              <a:rPr lang="ka-GE" dirty="0" err="1" smtClean="0"/>
              <a:t>სკოპინგის</a:t>
            </a:r>
            <a:r>
              <a:rPr lang="ka-GE" dirty="0" smtClean="0"/>
              <a:t> ანგარიშის შემსრულებელი</a:t>
            </a:r>
            <a:r>
              <a:rPr lang="en-US" dirty="0" smtClean="0"/>
              <a:t> </a:t>
            </a:r>
            <a:r>
              <a:rPr lang="ka-GE" dirty="0" smtClean="0"/>
              <a:t>- შპს „</a:t>
            </a:r>
            <a:r>
              <a:rPr lang="ka-GE" dirty="0" err="1" smtClean="0"/>
              <a:t>გეგრილი</a:t>
            </a:r>
            <a:r>
              <a:rPr lang="ka-GE" dirty="0" smtClean="0"/>
              <a:t>“</a:t>
            </a:r>
            <a:endParaRPr lang="en-US" dirty="0" smtClean="0"/>
          </a:p>
          <a:p>
            <a:endParaRPr lang="ka-GE" dirty="0"/>
          </a:p>
        </p:txBody>
      </p:sp>
      <p:sp>
        <p:nvSpPr>
          <p:cNvPr id="4" name="Slide Number Placeholder 3"/>
          <p:cNvSpPr>
            <a:spLocks noGrp="1"/>
          </p:cNvSpPr>
          <p:nvPr>
            <p:ph type="sldNum" sz="quarter" idx="10"/>
          </p:nvPr>
        </p:nvSpPr>
        <p:spPr/>
        <p:txBody>
          <a:bodyPr/>
          <a:lstStyle/>
          <a:p>
            <a:fld id="{7E869E57-F981-47FC-992B-697289A48CCF}" type="slidenum">
              <a:rPr lang="ka-GE" smtClean="0"/>
              <a:t>1</a:t>
            </a:fld>
            <a:endParaRPr lang="ka-GE"/>
          </a:p>
        </p:txBody>
      </p:sp>
    </p:spTree>
    <p:extLst>
      <p:ext uri="{BB962C8B-B14F-4D97-AF65-F5344CB8AC3E}">
        <p14:creationId xmlns:p14="http://schemas.microsoft.com/office/powerpoint/2010/main" val="161047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kern="1200" dirty="0" smtClean="0">
                <a:solidFill>
                  <a:schemeClr val="tx1"/>
                </a:solidFill>
                <a:effectLst/>
                <a:latin typeface="+mn-lt"/>
                <a:ea typeface="+mn-ea"/>
                <a:cs typeface="+mn-cs"/>
              </a:rPr>
              <a:t>პროექტი განეკუთვნება საქართველოს კანონის ,,გარემოსდაცვითი შეფასების კოდექსი’’-ს II დანართის 10.3 პუნქტით გათვალისწინებულ საქმიანობას, ნარჩენების აღდგენა, გარდა </a:t>
            </a:r>
            <a:r>
              <a:rPr lang="ka-GE" sz="1200" kern="1200" dirty="0" err="1" smtClean="0">
                <a:solidFill>
                  <a:schemeClr val="tx1"/>
                </a:solidFill>
                <a:effectLst/>
                <a:latin typeface="+mn-lt"/>
                <a:ea typeface="+mn-ea"/>
                <a:cs typeface="+mn-cs"/>
              </a:rPr>
              <a:t>არასახიფათო</a:t>
            </a:r>
            <a:r>
              <a:rPr lang="ka-GE" sz="1200" kern="1200" dirty="0" smtClean="0">
                <a:solidFill>
                  <a:schemeClr val="tx1"/>
                </a:solidFill>
                <a:effectLst/>
                <a:latin typeface="+mn-lt"/>
                <a:ea typeface="+mn-ea"/>
                <a:cs typeface="+mn-cs"/>
              </a:rPr>
              <a:t> ნარჩენების წინასწარი დამუშავებისა. </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ka-GE" sz="1200" kern="1200" dirty="0" smtClean="0">
                <a:solidFill>
                  <a:schemeClr val="tx1"/>
                </a:solidFill>
                <a:effectLst/>
                <a:latin typeface="+mn-lt"/>
                <a:ea typeface="+mn-ea"/>
                <a:cs typeface="+mn-cs"/>
              </a:rPr>
              <a:t>საქართველოს კანონის „გარემოსდაცვითი შეფასების კოდექსი“-ს მე-7 მუხლის შესაბამისად, თუ საქმიანობის განმახორციელებელი გეგმავს ამ კოდექსის II დანართით გათვალისწინებული საქმიანობის განხორციელებას და მიაჩნია, რომ ამ საქმიანობისთვის აუცილებელია გარემოსდაცვითი გადაწყვეტილების გაცემა, იგი უფლებამოსილია სამინისტროს ამ კოდექსის მე-8 მუხლით დადგენილი წესით წარუდგინოს </a:t>
            </a:r>
            <a:r>
              <a:rPr lang="ka-GE" sz="1200" kern="1200" dirty="0" err="1" smtClean="0">
                <a:solidFill>
                  <a:schemeClr val="tx1"/>
                </a:solidFill>
                <a:effectLst/>
                <a:latin typeface="+mn-lt"/>
                <a:ea typeface="+mn-ea"/>
                <a:cs typeface="+mn-cs"/>
              </a:rPr>
              <a:t>სკოპინგის</a:t>
            </a:r>
            <a:r>
              <a:rPr lang="ka-GE" sz="1200" kern="1200" dirty="0" smtClean="0">
                <a:solidFill>
                  <a:schemeClr val="tx1"/>
                </a:solidFill>
                <a:effectLst/>
                <a:latin typeface="+mn-lt"/>
                <a:ea typeface="+mn-ea"/>
                <a:cs typeface="+mn-cs"/>
              </a:rPr>
              <a:t> განცხადება (</a:t>
            </a:r>
            <a:r>
              <a:rPr lang="ka-GE" sz="1200" kern="1200" dirty="0" err="1" smtClean="0">
                <a:solidFill>
                  <a:schemeClr val="tx1"/>
                </a:solidFill>
                <a:effectLst/>
                <a:latin typeface="+mn-lt"/>
                <a:ea typeface="+mn-ea"/>
                <a:cs typeface="+mn-cs"/>
              </a:rPr>
              <a:t>სკრინინგის</a:t>
            </a:r>
            <a:r>
              <a:rPr lang="ka-GE" sz="1200" kern="1200" dirty="0" smtClean="0">
                <a:solidFill>
                  <a:schemeClr val="tx1"/>
                </a:solidFill>
                <a:effectLst/>
                <a:latin typeface="+mn-lt"/>
                <a:ea typeface="+mn-ea"/>
                <a:cs typeface="+mn-cs"/>
              </a:rPr>
              <a:t> ეტაპის გავლის გარეშე). ასეთ შემთხვევაში გამოიყენება გარემოსდაცვითი გადაწყვეტილების გაცემისთვის ამ კოდექსით დადგენილი მოთხოვნები.</a:t>
            </a:r>
          </a:p>
          <a:p>
            <a:r>
              <a:rPr lang="ka-GE" sz="1200" kern="1200" dirty="0" smtClean="0">
                <a:solidFill>
                  <a:schemeClr val="tx1"/>
                </a:solidFill>
                <a:effectLst/>
                <a:latin typeface="+mn-lt"/>
                <a:ea typeface="+mn-ea"/>
                <a:cs typeface="+mn-cs"/>
              </a:rPr>
              <a:t>საქართველოს კანონის „გარემოსდაცვითი შეფასების კოდექსი“-ს მე-6 მუხლის შესაბამისად, </a:t>
            </a:r>
            <a:r>
              <a:rPr lang="ka-GE" sz="1200" kern="1200" dirty="0" err="1" smtClean="0">
                <a:solidFill>
                  <a:schemeClr val="tx1"/>
                </a:solidFill>
                <a:effectLst/>
                <a:latin typeface="+mn-lt"/>
                <a:ea typeface="+mn-ea"/>
                <a:cs typeface="+mn-cs"/>
              </a:rPr>
              <a:t>გზშ</a:t>
            </a:r>
            <a:r>
              <a:rPr lang="ka-GE" sz="1200" kern="1200" dirty="0" smtClean="0">
                <a:solidFill>
                  <a:schemeClr val="tx1"/>
                </a:solidFill>
                <a:effectLst/>
                <a:latin typeface="+mn-lt"/>
                <a:ea typeface="+mn-ea"/>
                <a:cs typeface="+mn-cs"/>
              </a:rPr>
              <a:t>-ს ერთ-ერთი ეტაპია </a:t>
            </a:r>
            <a:r>
              <a:rPr lang="ka-GE" sz="1200" kern="1200" dirty="0" err="1" smtClean="0">
                <a:solidFill>
                  <a:schemeClr val="tx1"/>
                </a:solidFill>
                <a:effectLst/>
                <a:latin typeface="+mn-lt"/>
                <a:ea typeface="+mn-ea"/>
                <a:cs typeface="+mn-cs"/>
              </a:rPr>
              <a:t>სკოპინგის</a:t>
            </a:r>
            <a:r>
              <a:rPr lang="ka-GE" sz="1200" kern="1200" dirty="0" smtClean="0">
                <a:solidFill>
                  <a:schemeClr val="tx1"/>
                </a:solidFill>
                <a:effectLst/>
                <a:latin typeface="+mn-lt"/>
                <a:ea typeface="+mn-ea"/>
                <a:cs typeface="+mn-cs"/>
              </a:rPr>
              <a:t> პროცედურა, რომელიც განსაზღვრავს </a:t>
            </a:r>
            <a:r>
              <a:rPr lang="ka-GE" sz="1200" kern="1200" dirty="0" err="1" smtClean="0">
                <a:solidFill>
                  <a:schemeClr val="tx1"/>
                </a:solidFill>
                <a:effectLst/>
                <a:latin typeface="+mn-lt"/>
                <a:ea typeface="+mn-ea"/>
                <a:cs typeface="+mn-cs"/>
              </a:rPr>
              <a:t>გზშ</a:t>
            </a:r>
            <a:r>
              <a:rPr lang="ka-GE" sz="1200" kern="1200" dirty="0" smtClean="0">
                <a:solidFill>
                  <a:schemeClr val="tx1"/>
                </a:solidFill>
                <a:effectLst/>
                <a:latin typeface="+mn-lt"/>
                <a:ea typeface="+mn-ea"/>
                <a:cs typeface="+mn-cs"/>
              </a:rPr>
              <a:t>-ისთვის მოსაპოვებელი და შესასწავლი ინფორმაციის ჩამონათვალს და ამ ინფორმაციის </a:t>
            </a:r>
            <a:r>
              <a:rPr lang="ka-GE" sz="1200" kern="1200" dirty="0" err="1" smtClean="0">
                <a:solidFill>
                  <a:schemeClr val="tx1"/>
                </a:solidFill>
                <a:effectLst/>
                <a:latin typeface="+mn-lt"/>
                <a:ea typeface="+mn-ea"/>
                <a:cs typeface="+mn-cs"/>
              </a:rPr>
              <a:t>გზშ</a:t>
            </a:r>
            <a:r>
              <a:rPr lang="ka-GE" sz="1200" kern="1200" dirty="0" smtClean="0">
                <a:solidFill>
                  <a:schemeClr val="tx1"/>
                </a:solidFill>
                <a:effectLst/>
                <a:latin typeface="+mn-lt"/>
                <a:ea typeface="+mn-ea"/>
                <a:cs typeface="+mn-cs"/>
              </a:rPr>
              <a:t>-ის ანგარიშში ასახვის საშუალებებს. აღნიშნული პროცედურის საფუძველზე, მზადდება წინასწარი დოკუმენტი (</a:t>
            </a:r>
            <a:r>
              <a:rPr lang="ka-GE" sz="1200" kern="1200" dirty="0" err="1" smtClean="0">
                <a:solidFill>
                  <a:schemeClr val="tx1"/>
                </a:solidFill>
                <a:effectLst/>
                <a:latin typeface="+mn-lt"/>
                <a:ea typeface="+mn-ea"/>
                <a:cs typeface="+mn-cs"/>
              </a:rPr>
              <a:t>სკოპინგის</a:t>
            </a:r>
            <a:r>
              <a:rPr lang="ka-GE" sz="1200" kern="1200" dirty="0" smtClean="0">
                <a:solidFill>
                  <a:schemeClr val="tx1"/>
                </a:solidFill>
                <a:effectLst/>
                <a:latin typeface="+mn-lt"/>
                <a:ea typeface="+mn-ea"/>
                <a:cs typeface="+mn-cs"/>
              </a:rPr>
              <a:t> ანგარიში), რომლის საფუძველზეც </a:t>
            </a:r>
            <a:r>
              <a:rPr lang="ka-GE" sz="1200" kern="1200" dirty="0" err="1" smtClean="0">
                <a:solidFill>
                  <a:schemeClr val="tx1"/>
                </a:solidFill>
                <a:effectLst/>
                <a:latin typeface="+mn-lt"/>
                <a:ea typeface="+mn-ea"/>
                <a:cs typeface="+mn-cs"/>
              </a:rPr>
              <a:t>გდსმს</a:t>
            </a:r>
            <a:r>
              <a:rPr lang="en-US" sz="1200" kern="1200" dirty="0" smtClean="0">
                <a:solidFill>
                  <a:schemeClr val="tx1"/>
                </a:solidFill>
                <a:effectLst/>
                <a:latin typeface="+mn-lt"/>
                <a:ea typeface="+mn-ea"/>
                <a:cs typeface="+mn-cs"/>
              </a:rPr>
              <a:t>(</a:t>
            </a:r>
            <a:r>
              <a:rPr lang="ka-GE" sz="1200" kern="1200" dirty="0" smtClean="0">
                <a:solidFill>
                  <a:schemeClr val="tx1"/>
                </a:solidFill>
                <a:effectLst/>
                <a:latin typeface="+mn-lt"/>
                <a:ea typeface="+mn-ea"/>
                <a:cs typeface="+mn-cs"/>
              </a:rPr>
              <a:t>გარემოს დაცვისა და სოფლის მეურნეობის სამინისტრო) გასცემს </a:t>
            </a:r>
            <a:r>
              <a:rPr lang="ka-GE" sz="1200" kern="1200" dirty="0" err="1" smtClean="0">
                <a:solidFill>
                  <a:schemeClr val="tx1"/>
                </a:solidFill>
                <a:effectLst/>
                <a:latin typeface="+mn-lt"/>
                <a:ea typeface="+mn-ea"/>
                <a:cs typeface="+mn-cs"/>
              </a:rPr>
              <a:t>სკოპინგის</a:t>
            </a:r>
            <a:r>
              <a:rPr lang="ka-GE" sz="1200" kern="1200" dirty="0" smtClean="0">
                <a:solidFill>
                  <a:schemeClr val="tx1"/>
                </a:solidFill>
                <a:effectLst/>
                <a:latin typeface="+mn-lt"/>
                <a:ea typeface="+mn-ea"/>
                <a:cs typeface="+mn-cs"/>
              </a:rPr>
              <a:t> დასკვნას. საქმიანობის განმახორციელებელი ვალდებულია საქმიანობის დაგეგმვის შეძლებისდაგვარად ადრეულ ეტაპზე </a:t>
            </a:r>
            <a:r>
              <a:rPr lang="ka-GE" sz="1200" kern="1200" dirty="0" err="1" smtClean="0">
                <a:solidFill>
                  <a:schemeClr val="tx1"/>
                </a:solidFill>
                <a:effectLst/>
                <a:latin typeface="+mn-lt"/>
                <a:ea typeface="+mn-ea"/>
                <a:cs typeface="+mn-cs"/>
              </a:rPr>
              <a:t>გდსმს</a:t>
            </a:r>
            <a:r>
              <a:rPr lang="ka-GE" sz="1200" kern="1200" dirty="0" smtClean="0">
                <a:solidFill>
                  <a:schemeClr val="tx1"/>
                </a:solidFill>
                <a:effectLst/>
                <a:latin typeface="+mn-lt"/>
                <a:ea typeface="+mn-ea"/>
                <a:cs typeface="+mn-cs"/>
              </a:rPr>
              <a:t>-ს წარუდგინოს </a:t>
            </a:r>
            <a:r>
              <a:rPr lang="ka-GE" sz="1200" kern="1200" dirty="0" err="1" smtClean="0">
                <a:solidFill>
                  <a:schemeClr val="tx1"/>
                </a:solidFill>
                <a:effectLst/>
                <a:latin typeface="+mn-lt"/>
                <a:ea typeface="+mn-ea"/>
                <a:cs typeface="+mn-cs"/>
              </a:rPr>
              <a:t>სკოპინგის</a:t>
            </a:r>
            <a:r>
              <a:rPr lang="ka-GE" sz="1200" kern="1200" dirty="0" smtClean="0">
                <a:solidFill>
                  <a:schemeClr val="tx1"/>
                </a:solidFill>
                <a:effectLst/>
                <a:latin typeface="+mn-lt"/>
                <a:ea typeface="+mn-ea"/>
                <a:cs typeface="+mn-cs"/>
              </a:rPr>
              <a:t> განცხადება </a:t>
            </a:r>
            <a:r>
              <a:rPr lang="ka-GE" sz="1200" kern="1200" dirty="0" err="1" smtClean="0">
                <a:solidFill>
                  <a:schemeClr val="tx1"/>
                </a:solidFill>
                <a:effectLst/>
                <a:latin typeface="+mn-lt"/>
                <a:ea typeface="+mn-ea"/>
                <a:cs typeface="+mn-cs"/>
              </a:rPr>
              <a:t>სკოპინგის</a:t>
            </a:r>
            <a:r>
              <a:rPr lang="ka-GE" sz="1200" kern="1200" dirty="0" smtClean="0">
                <a:solidFill>
                  <a:schemeClr val="tx1"/>
                </a:solidFill>
                <a:effectLst/>
                <a:latin typeface="+mn-lt"/>
                <a:ea typeface="+mn-ea"/>
                <a:cs typeface="+mn-cs"/>
              </a:rPr>
              <a:t> ანგარიშთან ერთად.</a:t>
            </a:r>
          </a:p>
          <a:p>
            <a:r>
              <a:rPr lang="ka-GE" sz="1200" kern="1200" dirty="0" smtClean="0">
                <a:solidFill>
                  <a:schemeClr val="tx1"/>
                </a:solidFill>
                <a:effectLst/>
                <a:latin typeface="+mn-lt"/>
                <a:ea typeface="+mn-ea"/>
                <a:cs typeface="+mn-cs"/>
              </a:rPr>
              <a:t>კოდექსის ზემოაღნიშნული მოთხოვნებიდან გამომდინარე მომზადებულია </a:t>
            </a:r>
            <a:r>
              <a:rPr lang="ka-GE" sz="1200" kern="1200" dirty="0" err="1" smtClean="0">
                <a:solidFill>
                  <a:schemeClr val="tx1"/>
                </a:solidFill>
                <a:effectLst/>
                <a:latin typeface="+mn-lt"/>
                <a:ea typeface="+mn-ea"/>
                <a:cs typeface="+mn-cs"/>
              </a:rPr>
              <a:t>სკოპინგის</a:t>
            </a:r>
            <a:r>
              <a:rPr lang="ka-GE" sz="1200" kern="1200" dirty="0" smtClean="0">
                <a:solidFill>
                  <a:schemeClr val="tx1"/>
                </a:solidFill>
                <a:effectLst/>
                <a:latin typeface="+mn-lt"/>
                <a:ea typeface="+mn-ea"/>
                <a:cs typeface="+mn-cs"/>
              </a:rPr>
              <a:t> ანგარიში, რომელიც კოდექსის მე-8 მუხლის შესაბამისად მოიცავს შემდეგ ინფორმაციას:</a:t>
            </a:r>
          </a:p>
          <a:p>
            <a:pPr marL="171450" lvl="0" indent="-171450">
              <a:buFont typeface="Arial" panose="020B0604020202020204" pitchFamily="34" charset="0"/>
              <a:buChar char="•"/>
            </a:pPr>
            <a:r>
              <a:rPr lang="ka-GE" sz="1200" kern="1200" dirty="0" smtClean="0">
                <a:solidFill>
                  <a:schemeClr val="tx1"/>
                </a:solidFill>
                <a:effectLst/>
                <a:latin typeface="+mn-lt"/>
                <a:ea typeface="+mn-ea"/>
                <a:cs typeface="+mn-cs"/>
              </a:rPr>
              <a:t>დაგეგმილი საქმიანობის მოკლე აღწერას, მათ შორის: ინფორმაციას საქმიანობის განხორციელების ადგილის შესახებ, ობიექტის საპროექტო მახასიათებლებს, ოპერირების პროცესის პრინციპებს და სხვა;</a:t>
            </a:r>
          </a:p>
          <a:p>
            <a:pPr marL="171450" lvl="0" indent="-171450">
              <a:buFont typeface="Arial" panose="020B0604020202020204" pitchFamily="34" charset="0"/>
              <a:buChar char="•"/>
            </a:pPr>
            <a:r>
              <a:rPr lang="ka-GE" sz="1200" kern="1200" dirty="0" smtClean="0">
                <a:solidFill>
                  <a:schemeClr val="tx1"/>
                </a:solidFill>
                <a:effectLst/>
                <a:latin typeface="+mn-lt"/>
                <a:ea typeface="+mn-ea"/>
                <a:cs typeface="+mn-cs"/>
              </a:rPr>
              <a:t>დაგეგმილი საქმიანობის და მისი განხორციელების ადგილის ალტერნატიული ვარიანტების აღწერას;</a:t>
            </a:r>
          </a:p>
          <a:p>
            <a:pPr marL="171450" lvl="0" indent="-171450">
              <a:buFont typeface="Arial" panose="020B0604020202020204" pitchFamily="34" charset="0"/>
              <a:buChar char="•"/>
            </a:pPr>
            <a:r>
              <a:rPr lang="ka-GE" sz="1200" kern="1200" dirty="0" smtClean="0">
                <a:solidFill>
                  <a:schemeClr val="tx1"/>
                </a:solidFill>
                <a:effectLst/>
                <a:latin typeface="+mn-lt"/>
                <a:ea typeface="+mn-ea"/>
                <a:cs typeface="+mn-cs"/>
              </a:rPr>
              <a:t>ზოგად ინფორმაციას გარემოზე შესაძლო ზემოქმედების და მისი სახეების შესახებ, რომლებიც შესწავლილი იქნება </a:t>
            </a:r>
            <a:r>
              <a:rPr lang="ka-GE" sz="1200" kern="1200" dirty="0" err="1" smtClean="0">
                <a:solidFill>
                  <a:schemeClr val="tx1"/>
                </a:solidFill>
                <a:effectLst/>
                <a:latin typeface="+mn-lt"/>
                <a:ea typeface="+mn-ea"/>
                <a:cs typeface="+mn-cs"/>
              </a:rPr>
              <a:t>გზშ</a:t>
            </a:r>
            <a:r>
              <a:rPr lang="ka-GE" sz="1200" kern="1200" dirty="0" smtClean="0">
                <a:solidFill>
                  <a:schemeClr val="tx1"/>
                </a:solidFill>
                <a:effectLst/>
                <a:latin typeface="+mn-lt"/>
                <a:ea typeface="+mn-ea"/>
                <a:cs typeface="+mn-cs"/>
              </a:rPr>
              <a:t>-ის პროცესში;</a:t>
            </a:r>
          </a:p>
          <a:p>
            <a:pPr marL="171450" lvl="0" indent="-171450">
              <a:buFont typeface="Arial" panose="020B0604020202020204" pitchFamily="34" charset="0"/>
              <a:buChar char="•"/>
            </a:pPr>
            <a:r>
              <a:rPr lang="ka-GE" sz="1200" kern="1200" dirty="0" smtClean="0">
                <a:solidFill>
                  <a:schemeClr val="tx1"/>
                </a:solidFill>
                <a:effectLst/>
                <a:latin typeface="+mn-lt"/>
                <a:ea typeface="+mn-ea"/>
                <a:cs typeface="+mn-cs"/>
              </a:rPr>
              <a:t>ზოგად ინფორმაციას იმ ღონისძიებების შესახებ, რომლებიც გათვალისწინებული იქნება გარემოზე მნიშვნელოვანი უარყოფითი ზემოქმედების თავიდან აცილებისათვის, შემცირებისათვის ან/და შერბილებისათვის;</a:t>
            </a:r>
          </a:p>
          <a:p>
            <a:pPr marL="171450" lvl="0" indent="-171450">
              <a:buFont typeface="Arial" panose="020B0604020202020204" pitchFamily="34" charset="0"/>
              <a:buChar char="•"/>
            </a:pPr>
            <a:r>
              <a:rPr lang="ka-GE" sz="1200" kern="1200" dirty="0" smtClean="0">
                <a:solidFill>
                  <a:schemeClr val="tx1"/>
                </a:solidFill>
                <a:effectLst/>
                <a:latin typeface="+mn-lt"/>
                <a:ea typeface="+mn-ea"/>
                <a:cs typeface="+mn-cs"/>
              </a:rPr>
              <a:t>ინფორმაციას ჩასატარებელი კვლევებისა და </a:t>
            </a:r>
            <a:r>
              <a:rPr lang="ka-GE" sz="1200" kern="1200" dirty="0" err="1" smtClean="0">
                <a:solidFill>
                  <a:schemeClr val="tx1"/>
                </a:solidFill>
                <a:effectLst/>
                <a:latin typeface="+mn-lt"/>
                <a:ea typeface="+mn-ea"/>
                <a:cs typeface="+mn-cs"/>
              </a:rPr>
              <a:t>გზშ</a:t>
            </a:r>
            <a:r>
              <a:rPr lang="ka-GE" sz="1200" kern="1200" dirty="0" smtClean="0">
                <a:solidFill>
                  <a:schemeClr val="tx1"/>
                </a:solidFill>
                <a:effectLst/>
                <a:latin typeface="+mn-lt"/>
                <a:ea typeface="+mn-ea"/>
                <a:cs typeface="+mn-cs"/>
              </a:rPr>
              <a:t>-ის ანგარიშის მომზადებისთვის საჭირო მეთოდების შესახებ.</a:t>
            </a:r>
          </a:p>
          <a:p>
            <a:r>
              <a:rPr lang="ka-GE" sz="1200" kern="1200" dirty="0" err="1" smtClean="0">
                <a:solidFill>
                  <a:schemeClr val="tx1"/>
                </a:solidFill>
                <a:effectLst/>
                <a:latin typeface="+mn-lt"/>
                <a:ea typeface="+mn-ea"/>
                <a:cs typeface="+mn-cs"/>
              </a:rPr>
              <a:t>სკოპინგის</a:t>
            </a:r>
            <a:r>
              <a:rPr lang="ka-GE" sz="1200" kern="1200" dirty="0" smtClean="0">
                <a:solidFill>
                  <a:schemeClr val="tx1"/>
                </a:solidFill>
                <a:effectLst/>
                <a:latin typeface="+mn-lt"/>
                <a:ea typeface="+mn-ea"/>
                <a:cs typeface="+mn-cs"/>
              </a:rPr>
              <a:t> ანგარიშის შესწავლის საფუძველზე, გარემოს დაცვისა და სოფლის მეურნეობის სამინისტრო გასცემს </a:t>
            </a:r>
            <a:r>
              <a:rPr lang="ka-GE" sz="1200" kern="1200" dirty="0" err="1" smtClean="0">
                <a:solidFill>
                  <a:schemeClr val="tx1"/>
                </a:solidFill>
                <a:effectLst/>
                <a:latin typeface="+mn-lt"/>
                <a:ea typeface="+mn-ea"/>
                <a:cs typeface="+mn-cs"/>
              </a:rPr>
              <a:t>სკოპინგის</a:t>
            </a:r>
            <a:r>
              <a:rPr lang="ka-GE" sz="1200" kern="1200" dirty="0" smtClean="0">
                <a:solidFill>
                  <a:schemeClr val="tx1"/>
                </a:solidFill>
                <a:effectLst/>
                <a:latin typeface="+mn-lt"/>
                <a:ea typeface="+mn-ea"/>
                <a:cs typeface="+mn-cs"/>
              </a:rPr>
              <a:t> დასკვნას, რომლითაც განისაზღვრება გარემოზე ზემოქმედების შეფასების (</a:t>
            </a:r>
            <a:r>
              <a:rPr lang="ka-GE" sz="1200" kern="1200" dirty="0" err="1" smtClean="0">
                <a:solidFill>
                  <a:schemeClr val="tx1"/>
                </a:solidFill>
                <a:effectLst/>
                <a:latin typeface="+mn-lt"/>
                <a:ea typeface="+mn-ea"/>
                <a:cs typeface="+mn-cs"/>
              </a:rPr>
              <a:t>გზშ</a:t>
            </a:r>
            <a:r>
              <a:rPr lang="ka-GE" sz="1200" kern="1200" dirty="0" smtClean="0">
                <a:solidFill>
                  <a:schemeClr val="tx1"/>
                </a:solidFill>
                <a:effectLst/>
                <a:latin typeface="+mn-lt"/>
                <a:ea typeface="+mn-ea"/>
                <a:cs typeface="+mn-cs"/>
              </a:rPr>
              <a:t>) ანგარიშის მომზადებისთვის საჭირო კვლევების, მოსაპოვებელი და შესასწავლი ინფორმაციის ჩამონათვალი. </a:t>
            </a:r>
            <a:r>
              <a:rPr lang="ka-GE" sz="1200" kern="1200" dirty="0" err="1" smtClean="0">
                <a:solidFill>
                  <a:schemeClr val="tx1"/>
                </a:solidFill>
                <a:effectLst/>
                <a:latin typeface="+mn-lt"/>
                <a:ea typeface="+mn-ea"/>
                <a:cs typeface="+mn-cs"/>
              </a:rPr>
              <a:t>სკოპინგის</a:t>
            </a:r>
            <a:r>
              <a:rPr lang="ka-GE" sz="1200" kern="1200" dirty="0" smtClean="0">
                <a:solidFill>
                  <a:schemeClr val="tx1"/>
                </a:solidFill>
                <a:effectLst/>
                <a:latin typeface="+mn-lt"/>
                <a:ea typeface="+mn-ea"/>
                <a:cs typeface="+mn-cs"/>
              </a:rPr>
              <a:t> დასკვნის გათვალისწინება სავალდებულოა </a:t>
            </a:r>
            <a:r>
              <a:rPr lang="ka-GE" sz="1200" kern="1200" dirty="0" err="1" smtClean="0">
                <a:solidFill>
                  <a:schemeClr val="tx1"/>
                </a:solidFill>
                <a:effectLst/>
                <a:latin typeface="+mn-lt"/>
                <a:ea typeface="+mn-ea"/>
                <a:cs typeface="+mn-cs"/>
              </a:rPr>
              <a:t>გზშ</a:t>
            </a:r>
            <a:r>
              <a:rPr lang="ka-GE" sz="1200" kern="1200" dirty="0" smtClean="0">
                <a:solidFill>
                  <a:schemeClr val="tx1"/>
                </a:solidFill>
                <a:effectLst/>
                <a:latin typeface="+mn-lt"/>
                <a:ea typeface="+mn-ea"/>
                <a:cs typeface="+mn-cs"/>
              </a:rPr>
              <a:t>-ის ანგარიშის მომზადებისას.</a:t>
            </a:r>
          </a:p>
          <a:p>
            <a:endParaRPr lang="ka-GE" dirty="0"/>
          </a:p>
        </p:txBody>
      </p:sp>
      <p:sp>
        <p:nvSpPr>
          <p:cNvPr id="4" name="Slide Number Placeholder 3"/>
          <p:cNvSpPr>
            <a:spLocks noGrp="1"/>
          </p:cNvSpPr>
          <p:nvPr>
            <p:ph type="sldNum" sz="quarter" idx="10"/>
          </p:nvPr>
        </p:nvSpPr>
        <p:spPr/>
        <p:txBody>
          <a:bodyPr/>
          <a:lstStyle/>
          <a:p>
            <a:fld id="{7E869E57-F981-47FC-992B-697289A48CCF}" type="slidenum">
              <a:rPr lang="ka-GE" smtClean="0"/>
              <a:t>2</a:t>
            </a:fld>
            <a:endParaRPr lang="ka-GE"/>
          </a:p>
        </p:txBody>
      </p:sp>
    </p:spTree>
    <p:extLst>
      <p:ext uri="{BB962C8B-B14F-4D97-AF65-F5344CB8AC3E}">
        <p14:creationId xmlns:p14="http://schemas.microsoft.com/office/powerpoint/2010/main" val="35615333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kern="1200" dirty="0" smtClean="0">
                <a:solidFill>
                  <a:schemeClr val="tx1"/>
                </a:solidFill>
                <a:effectLst/>
                <a:latin typeface="+mn-lt"/>
                <a:ea typeface="+mn-ea"/>
                <a:cs typeface="+mn-cs"/>
              </a:rPr>
              <a:t>პოლიეთილენის ნარჩენების საწარმო პროცესი, გადამუშავება, დაიწყება პოლიეთილენის ნარჩენების მიღებით, რაც ,,ნარჩენების მართვის კოდექსით’’ კლასიფიცირდება როგორც პოლიეთილენის შესაფუთი მასალა (15 01 02 პლასტმასის შესაფუთი მასალა),  რომელიც შემოტანილი იქნება საწარმოში ხელშეკრულების საფუძველზე, ნარჩენების შემგროვებელი კომპანიისგან, რომელსაც ექნება შესაბამისი ლიცენზია/ნებართვა ან შეძენილი იქნება პოლიეთილენის ნარჩენების იმპორტიორი კომპანიიდან.  </a:t>
            </a:r>
          </a:p>
          <a:p>
            <a:r>
              <a:rPr lang="ka-GE" sz="1200" kern="1200" dirty="0" smtClean="0">
                <a:solidFill>
                  <a:schemeClr val="tx1"/>
                </a:solidFill>
                <a:effectLst/>
                <a:latin typeface="+mn-lt"/>
                <a:ea typeface="+mn-ea"/>
                <a:cs typeface="+mn-cs"/>
              </a:rPr>
              <a:t>ნარჩენების გადამუშავების(აღდგენის) ოპერაციის კოდები განისაზღვრა ,,ნარჩენების მართვის კოდექსის’’ მიხედვით: </a:t>
            </a:r>
          </a:p>
          <a:p>
            <a:pPr marL="171450" lvl="0" indent="-171450">
              <a:buFont typeface="Arial" panose="020B0604020202020204" pitchFamily="34" charset="0"/>
              <a:buChar char="•"/>
            </a:pPr>
            <a:r>
              <a:rPr lang="ka-GE" sz="1200" kern="1200" dirty="0" smtClean="0">
                <a:solidFill>
                  <a:schemeClr val="tx1"/>
                </a:solidFill>
                <a:effectLst/>
                <a:latin typeface="+mn-lt"/>
                <a:ea typeface="+mn-ea"/>
                <a:cs typeface="+mn-cs"/>
              </a:rPr>
              <a:t>R7 იმ კომპონენტების აღდგენა, რომლებიც დაბინძურების შესამცირებლად გამოიყენება.</a:t>
            </a:r>
          </a:p>
          <a:p>
            <a:pPr marL="171450" lvl="0" indent="-171450">
              <a:buFont typeface="Arial" panose="020B0604020202020204" pitchFamily="34" charset="0"/>
              <a:buChar char="•"/>
            </a:pPr>
            <a:r>
              <a:rPr lang="ka-GE" sz="1200" kern="1200" dirty="0" smtClean="0">
                <a:solidFill>
                  <a:schemeClr val="tx1"/>
                </a:solidFill>
                <a:effectLst/>
                <a:latin typeface="+mn-lt"/>
                <a:ea typeface="+mn-ea"/>
                <a:cs typeface="+mn-cs"/>
              </a:rPr>
              <a:t>R9 ნავთობპროდუქტების ხელახალი გამოხდა ან სხვაგვარი ხელახალი გამოყენება.</a:t>
            </a:r>
          </a:p>
          <a:p>
            <a:r>
              <a:rPr lang="ka-GE" sz="1200" kern="1200" dirty="0" err="1" smtClean="0">
                <a:solidFill>
                  <a:schemeClr val="tx1"/>
                </a:solidFill>
                <a:effectLst/>
                <a:latin typeface="+mn-lt"/>
                <a:ea typeface="+mn-ea"/>
                <a:cs typeface="+mn-cs"/>
              </a:rPr>
              <a:t>გზშ</a:t>
            </a:r>
            <a:r>
              <a:rPr lang="ka-GE" sz="1200" kern="1200" dirty="0" smtClean="0">
                <a:solidFill>
                  <a:schemeClr val="tx1"/>
                </a:solidFill>
                <a:effectLst/>
                <a:latin typeface="+mn-lt"/>
                <a:ea typeface="+mn-ea"/>
                <a:cs typeface="+mn-cs"/>
              </a:rPr>
              <a:t>-ს ეტაპზე მოხდება ნარჩენების აღდგენის ოპერაციების კოდების დაზუსტება.</a:t>
            </a:r>
          </a:p>
          <a:p>
            <a:endParaRPr lang="ka-GE" dirty="0" smtClean="0"/>
          </a:p>
          <a:p>
            <a:endParaRPr lang="ka-GE" dirty="0"/>
          </a:p>
        </p:txBody>
      </p:sp>
      <p:sp>
        <p:nvSpPr>
          <p:cNvPr id="4" name="Slide Number Placeholder 3"/>
          <p:cNvSpPr>
            <a:spLocks noGrp="1"/>
          </p:cNvSpPr>
          <p:nvPr>
            <p:ph type="sldNum" sz="quarter" idx="10"/>
          </p:nvPr>
        </p:nvSpPr>
        <p:spPr/>
        <p:txBody>
          <a:bodyPr/>
          <a:lstStyle/>
          <a:p>
            <a:fld id="{7E869E57-F981-47FC-992B-697289A48CCF}" type="slidenum">
              <a:rPr lang="ka-GE" smtClean="0"/>
              <a:t>3</a:t>
            </a:fld>
            <a:endParaRPr lang="ka-GE"/>
          </a:p>
        </p:txBody>
      </p:sp>
    </p:spTree>
    <p:extLst>
      <p:ext uri="{BB962C8B-B14F-4D97-AF65-F5344CB8AC3E}">
        <p14:creationId xmlns:p14="http://schemas.microsoft.com/office/powerpoint/2010/main" val="3736636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1200" kern="1200" dirty="0" smtClean="0">
                <a:solidFill>
                  <a:schemeClr val="tx1"/>
                </a:solidFill>
                <a:effectLst/>
                <a:latin typeface="+mn-lt"/>
                <a:ea typeface="+mn-ea"/>
                <a:cs typeface="+mn-cs"/>
              </a:rPr>
              <a:t>შპს ,,POLIMARR’’-ის საწარმოს ადგილმდებარეობა</a:t>
            </a:r>
          </a:p>
          <a:p>
            <a:endParaRPr lang="ka-GE" dirty="0"/>
          </a:p>
        </p:txBody>
      </p:sp>
      <p:sp>
        <p:nvSpPr>
          <p:cNvPr id="4" name="Slide Number Placeholder 3"/>
          <p:cNvSpPr>
            <a:spLocks noGrp="1"/>
          </p:cNvSpPr>
          <p:nvPr>
            <p:ph type="sldNum" sz="quarter" idx="10"/>
          </p:nvPr>
        </p:nvSpPr>
        <p:spPr/>
        <p:txBody>
          <a:bodyPr/>
          <a:lstStyle/>
          <a:p>
            <a:fld id="{7E869E57-F981-47FC-992B-697289A48CCF}" type="slidenum">
              <a:rPr lang="ka-GE" smtClean="0"/>
              <a:t>5</a:t>
            </a:fld>
            <a:endParaRPr lang="ka-GE"/>
          </a:p>
        </p:txBody>
      </p:sp>
    </p:spTree>
    <p:extLst>
      <p:ext uri="{BB962C8B-B14F-4D97-AF65-F5344CB8AC3E}">
        <p14:creationId xmlns:p14="http://schemas.microsoft.com/office/powerpoint/2010/main" val="24293460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ka-GE" dirty="0"/>
          </a:p>
        </p:txBody>
      </p:sp>
      <p:sp>
        <p:nvSpPr>
          <p:cNvPr id="4" name="Slide Number Placeholder 3"/>
          <p:cNvSpPr>
            <a:spLocks noGrp="1"/>
          </p:cNvSpPr>
          <p:nvPr>
            <p:ph type="sldNum" sz="quarter" idx="10"/>
          </p:nvPr>
        </p:nvSpPr>
        <p:spPr/>
        <p:txBody>
          <a:bodyPr/>
          <a:lstStyle/>
          <a:p>
            <a:fld id="{7E869E57-F981-47FC-992B-697289A48CCF}" type="slidenum">
              <a:rPr lang="ka-GE" smtClean="0"/>
              <a:t>9</a:t>
            </a:fld>
            <a:endParaRPr lang="ka-GE"/>
          </a:p>
        </p:txBody>
      </p:sp>
    </p:spTree>
    <p:extLst>
      <p:ext uri="{BB962C8B-B14F-4D97-AF65-F5344CB8AC3E}">
        <p14:creationId xmlns:p14="http://schemas.microsoft.com/office/powerpoint/2010/main" val="32415032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1200" kern="1200" dirty="0" smtClean="0">
                <a:solidFill>
                  <a:schemeClr val="tx1"/>
                </a:solidFill>
                <a:effectLst/>
                <a:latin typeface="+mn-lt"/>
                <a:ea typeface="+mn-ea"/>
                <a:cs typeface="+mn-cs"/>
              </a:rPr>
              <a:t>ატმოსფერული ჰაერის დაბინძურება  შესაძლოა მოხდეს პროექტის ექსპლუატაციის ეტაპზე  მანქანა-დანადგარების მუშაობის პროცესში.  ატმოსფერული ჰაერის დამაბინძურებელი ნივთიერებების კონცენტრაციის მოდელირება საჭიროა  და ეს სამუშაოები ჩატარდება </a:t>
            </a:r>
            <a:r>
              <a:rPr lang="ka-GE" sz="1200" kern="1200" dirty="0" err="1" smtClean="0">
                <a:solidFill>
                  <a:schemeClr val="tx1"/>
                </a:solidFill>
                <a:effectLst/>
                <a:latin typeface="+mn-lt"/>
                <a:ea typeface="+mn-ea"/>
                <a:cs typeface="+mn-cs"/>
              </a:rPr>
              <a:t>გზშ</a:t>
            </a:r>
            <a:r>
              <a:rPr lang="ka-GE" sz="1200" kern="1200" dirty="0" smtClean="0">
                <a:solidFill>
                  <a:schemeClr val="tx1"/>
                </a:solidFill>
                <a:effectLst/>
                <a:latin typeface="+mn-lt"/>
                <a:ea typeface="+mn-ea"/>
                <a:cs typeface="+mn-cs"/>
              </a:rPr>
              <a:t>-ს შემდგომ ეტაპზე.</a:t>
            </a:r>
          </a:p>
          <a:p>
            <a:endParaRPr lang="ka-GE" dirty="0"/>
          </a:p>
        </p:txBody>
      </p:sp>
      <p:sp>
        <p:nvSpPr>
          <p:cNvPr id="4" name="Slide Number Placeholder 3"/>
          <p:cNvSpPr>
            <a:spLocks noGrp="1"/>
          </p:cNvSpPr>
          <p:nvPr>
            <p:ph type="sldNum" sz="quarter" idx="10"/>
          </p:nvPr>
        </p:nvSpPr>
        <p:spPr/>
        <p:txBody>
          <a:bodyPr/>
          <a:lstStyle/>
          <a:p>
            <a:fld id="{7E869E57-F981-47FC-992B-697289A48CCF}" type="slidenum">
              <a:rPr lang="ka-GE" smtClean="0"/>
              <a:t>10</a:t>
            </a:fld>
            <a:endParaRPr lang="ka-GE"/>
          </a:p>
        </p:txBody>
      </p:sp>
    </p:spTree>
    <p:extLst>
      <p:ext uri="{BB962C8B-B14F-4D97-AF65-F5344CB8AC3E}">
        <p14:creationId xmlns:p14="http://schemas.microsoft.com/office/powerpoint/2010/main" val="22559216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ka-GE" sz="1200" kern="1200" dirty="0" smtClean="0">
                <a:solidFill>
                  <a:schemeClr val="tx1"/>
                </a:solidFill>
                <a:effectLst/>
                <a:latin typeface="+mn-lt"/>
                <a:ea typeface="+mn-ea"/>
                <a:cs typeface="+mn-cs"/>
              </a:rPr>
              <a:t>საპროექტო ტერიტორია წარმოადგენს სააქციო საზოგადოება ,,სპაგეტი-94’’-ის საკუთრებას, რომელიც შპს ,,POLIMARR’’-ს იჯარის წესით აქვს აღებული. ამავე შენობაში განთავსებულია შპს ,,</a:t>
            </a:r>
            <a:r>
              <a:rPr lang="ka-GE" sz="1200" kern="1200" dirty="0" err="1" smtClean="0">
                <a:solidFill>
                  <a:schemeClr val="tx1"/>
                </a:solidFill>
                <a:effectLst/>
                <a:latin typeface="+mn-lt"/>
                <a:ea typeface="+mn-ea"/>
                <a:cs typeface="+mn-cs"/>
              </a:rPr>
              <a:t>პოლიპლასტის</a:t>
            </a:r>
            <a:r>
              <a:rPr lang="ka-GE" sz="1200" kern="1200" dirty="0" smtClean="0">
                <a:solidFill>
                  <a:schemeClr val="tx1"/>
                </a:solidFill>
                <a:effectLst/>
                <a:latin typeface="+mn-lt"/>
                <a:ea typeface="+mn-ea"/>
                <a:cs typeface="+mn-cs"/>
              </a:rPr>
              <a:t>’’ საწარმო, სადაც ხდება პოლიეთილენის გრანულების(ნედლეულის) გადამუშავება, რისგანაც საბოლოო პროდუქტს იღებს პოლიეთილენის ფირს. შპს ,,</a:t>
            </a:r>
            <a:r>
              <a:rPr lang="ka-GE" sz="1200" kern="1200" dirty="0" err="1" smtClean="0">
                <a:solidFill>
                  <a:schemeClr val="tx1"/>
                </a:solidFill>
                <a:effectLst/>
                <a:latin typeface="+mn-lt"/>
                <a:ea typeface="+mn-ea"/>
                <a:cs typeface="+mn-cs"/>
              </a:rPr>
              <a:t>პოლიპლასტის</a:t>
            </a:r>
            <a:r>
              <a:rPr lang="ka-GE" sz="1200" kern="1200" dirty="0" smtClean="0">
                <a:solidFill>
                  <a:schemeClr val="tx1"/>
                </a:solidFill>
                <a:effectLst/>
                <a:latin typeface="+mn-lt"/>
                <a:ea typeface="+mn-ea"/>
                <a:cs typeface="+mn-cs"/>
              </a:rPr>
              <a:t>’’ საწარმოო პროცესი თითქმის იდენტურია შპს ,,POLIMARR’’-ის საწარმოო პროცესთან, გამოიყენება 5 ცალი </a:t>
            </a:r>
            <a:r>
              <a:rPr lang="ka-GE" sz="1200" kern="1200" dirty="0" err="1" smtClean="0">
                <a:solidFill>
                  <a:schemeClr val="tx1"/>
                </a:solidFill>
                <a:effectLst/>
                <a:latin typeface="+mn-lt"/>
                <a:ea typeface="+mn-ea"/>
                <a:cs typeface="+mn-cs"/>
              </a:rPr>
              <a:t>ექსტრუდერი</a:t>
            </a:r>
            <a:r>
              <a:rPr lang="ka-GE" sz="1200" kern="1200" dirty="0" smtClean="0">
                <a:solidFill>
                  <a:schemeClr val="tx1"/>
                </a:solidFill>
                <a:effectLst/>
                <a:latin typeface="+mn-lt"/>
                <a:ea typeface="+mn-ea"/>
                <a:cs typeface="+mn-cs"/>
              </a:rPr>
              <a:t>, 2 ცალი საფქვავი(</a:t>
            </a:r>
            <a:r>
              <a:rPr lang="ka-GE" sz="1200" kern="1200" dirty="0" err="1" smtClean="0">
                <a:solidFill>
                  <a:schemeClr val="tx1"/>
                </a:solidFill>
                <a:effectLst/>
                <a:latin typeface="+mn-lt"/>
                <a:ea typeface="+mn-ea"/>
                <a:cs typeface="+mn-cs"/>
              </a:rPr>
              <a:t>აგლომერატი</a:t>
            </a:r>
            <a:r>
              <a:rPr lang="ka-GE" sz="1200" kern="1200" dirty="0" smtClean="0">
                <a:solidFill>
                  <a:schemeClr val="tx1"/>
                </a:solidFill>
                <a:effectLst/>
                <a:latin typeface="+mn-lt"/>
                <a:ea typeface="+mn-ea"/>
                <a:cs typeface="+mn-cs"/>
              </a:rPr>
              <a:t>), 4 ცალი </a:t>
            </a:r>
            <a:r>
              <a:rPr lang="ka-GE" sz="1200" kern="1200" dirty="0" err="1" smtClean="0">
                <a:solidFill>
                  <a:schemeClr val="tx1"/>
                </a:solidFill>
                <a:effectLst/>
                <a:latin typeface="+mn-lt"/>
                <a:ea typeface="+mn-ea"/>
                <a:cs typeface="+mn-cs"/>
              </a:rPr>
              <a:t>გრანულატორი</a:t>
            </a:r>
            <a:r>
              <a:rPr lang="ka-GE" sz="1200" kern="1200" dirty="0" smtClean="0">
                <a:solidFill>
                  <a:schemeClr val="tx1"/>
                </a:solidFill>
                <a:effectLst/>
                <a:latin typeface="+mn-lt"/>
                <a:ea typeface="+mn-ea"/>
                <a:cs typeface="+mn-cs"/>
              </a:rPr>
              <a:t>, 4 ცალი საჭრელ-</a:t>
            </a:r>
            <a:r>
              <a:rPr lang="ka-GE" sz="1200" kern="1200" dirty="0" err="1" smtClean="0">
                <a:solidFill>
                  <a:schemeClr val="tx1"/>
                </a:solidFill>
                <a:effectLst/>
                <a:latin typeface="+mn-lt"/>
                <a:ea typeface="+mn-ea"/>
                <a:cs typeface="+mn-cs"/>
              </a:rPr>
              <a:t>საწები</a:t>
            </a:r>
            <a:r>
              <a:rPr lang="ka-GE" sz="1200" kern="1200" dirty="0" smtClean="0">
                <a:solidFill>
                  <a:schemeClr val="tx1"/>
                </a:solidFill>
                <a:effectLst/>
                <a:latin typeface="+mn-lt"/>
                <a:ea typeface="+mn-ea"/>
                <a:cs typeface="+mn-cs"/>
              </a:rPr>
              <a:t> დანადგარი და 1 ცალი სახატავი. საწარმოს წლიური წარმადობა შეადგენს 313.6 ტ/წ პოლიეთილენის </a:t>
            </a:r>
            <a:r>
              <a:rPr lang="ka-GE" sz="1200" kern="1200" dirty="0" err="1" smtClean="0">
                <a:solidFill>
                  <a:schemeClr val="tx1"/>
                </a:solidFill>
                <a:effectLst/>
                <a:latin typeface="+mn-lt"/>
                <a:ea typeface="+mn-ea"/>
                <a:cs typeface="+mn-cs"/>
              </a:rPr>
              <a:t>გრანულებს</a:t>
            </a:r>
            <a:r>
              <a:rPr lang="ka-GE" sz="1200" kern="1200" dirty="0" smtClean="0">
                <a:solidFill>
                  <a:schemeClr val="tx1"/>
                </a:solidFill>
                <a:effectLst/>
                <a:latin typeface="+mn-lt"/>
                <a:ea typeface="+mn-ea"/>
                <a:cs typeface="+mn-cs"/>
              </a:rPr>
              <a:t>. კუმულაციური ზემოქმედება ამ შემთხვევაში შესაძლოა განიხილებოდეს მხოლოდ ატმოსფერულ ჰაერში მავნე ნივთიერებების გაფრქვევის კუთხით. </a:t>
            </a:r>
            <a:r>
              <a:rPr lang="ka-GE" sz="1200" kern="1200" dirty="0" err="1" smtClean="0">
                <a:solidFill>
                  <a:schemeClr val="tx1"/>
                </a:solidFill>
                <a:effectLst/>
                <a:latin typeface="+mn-lt"/>
                <a:ea typeface="+mn-ea"/>
                <a:cs typeface="+mn-cs"/>
              </a:rPr>
              <a:t>გზშ</a:t>
            </a:r>
            <a:r>
              <a:rPr lang="ka-GE" sz="1200" kern="1200" dirty="0" smtClean="0">
                <a:solidFill>
                  <a:schemeClr val="tx1"/>
                </a:solidFill>
                <a:effectLst/>
                <a:latin typeface="+mn-lt"/>
                <a:ea typeface="+mn-ea"/>
                <a:cs typeface="+mn-cs"/>
              </a:rPr>
              <a:t>-ს ეტაპზე ჩატარდება  ატმოსფერული ჰაერის დამაბინძურებელი ნივთიერებების კონცენტრაციის მოდელირება და დადგინდება შესაძლო ზემოქმედების ქვეშ მყოფი რეცეპტორები.</a:t>
            </a:r>
          </a:p>
          <a:p>
            <a:endParaRPr lang="ka-GE" dirty="0"/>
          </a:p>
        </p:txBody>
      </p:sp>
      <p:sp>
        <p:nvSpPr>
          <p:cNvPr id="4" name="Slide Number Placeholder 3"/>
          <p:cNvSpPr>
            <a:spLocks noGrp="1"/>
          </p:cNvSpPr>
          <p:nvPr>
            <p:ph type="sldNum" sz="quarter" idx="10"/>
          </p:nvPr>
        </p:nvSpPr>
        <p:spPr/>
        <p:txBody>
          <a:bodyPr/>
          <a:lstStyle/>
          <a:p>
            <a:fld id="{7E869E57-F981-47FC-992B-697289A48CCF}" type="slidenum">
              <a:rPr lang="ka-GE" smtClean="0"/>
              <a:t>16</a:t>
            </a:fld>
            <a:endParaRPr lang="ka-GE"/>
          </a:p>
        </p:txBody>
      </p:sp>
    </p:spTree>
    <p:extLst>
      <p:ext uri="{BB962C8B-B14F-4D97-AF65-F5344CB8AC3E}">
        <p14:creationId xmlns:p14="http://schemas.microsoft.com/office/powerpoint/2010/main" val="15654292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kern="1200" dirty="0" smtClean="0">
                <a:solidFill>
                  <a:schemeClr val="tx1"/>
                </a:solidFill>
                <a:effectLst/>
                <a:latin typeface="+mn-lt"/>
                <a:ea typeface="+mn-ea"/>
                <a:cs typeface="+mn-cs"/>
              </a:rPr>
              <a:t>პოლიეთილენის ნარჩენების </a:t>
            </a:r>
            <a:r>
              <a:rPr lang="ka-GE" sz="1200" kern="1200" dirty="0" err="1" smtClean="0">
                <a:solidFill>
                  <a:schemeClr val="tx1"/>
                </a:solidFill>
                <a:effectLst/>
                <a:latin typeface="+mn-lt"/>
                <a:ea typeface="+mn-ea"/>
                <a:cs typeface="+mn-cs"/>
              </a:rPr>
              <a:t>გადამუშვების</a:t>
            </a:r>
            <a:r>
              <a:rPr lang="ka-GE" sz="1200" kern="1200" dirty="0" smtClean="0">
                <a:solidFill>
                  <a:schemeClr val="tx1"/>
                </a:solidFill>
                <a:effectLst/>
                <a:latin typeface="+mn-lt"/>
                <a:ea typeface="+mn-ea"/>
                <a:cs typeface="+mn-cs"/>
              </a:rPr>
              <a:t> პროცესში, პოლიეთილენის დახარისხების დროს,  შესაძლოა წარმოიქმნეს 900კგ-მდე ქაღალდის ნარჩენები, რომელიც შესაბამისი ხელშეკრულების საფუძველზე გადაეცემა თბილისის მუნიციპალიტეტის დასუფთავების სამსახურს ,,</a:t>
            </a:r>
            <a:r>
              <a:rPr lang="ka-GE" sz="1200" kern="1200" dirty="0" err="1" smtClean="0">
                <a:solidFill>
                  <a:schemeClr val="tx1"/>
                </a:solidFill>
                <a:effectLst/>
                <a:latin typeface="+mn-lt"/>
                <a:ea typeface="+mn-ea"/>
                <a:cs typeface="+mn-cs"/>
              </a:rPr>
              <a:t>თბილსერვის</a:t>
            </a:r>
            <a:r>
              <a:rPr lang="ka-GE" sz="1200" kern="1200" dirty="0" smtClean="0">
                <a:solidFill>
                  <a:schemeClr val="tx1"/>
                </a:solidFill>
                <a:effectLst/>
                <a:latin typeface="+mn-lt"/>
                <a:ea typeface="+mn-ea"/>
                <a:cs typeface="+mn-cs"/>
              </a:rPr>
              <a:t> ჯგუფს’’. </a:t>
            </a:r>
          </a:p>
          <a:p>
            <a:r>
              <a:rPr lang="ka-GE" sz="1200" kern="1200" dirty="0" smtClean="0">
                <a:solidFill>
                  <a:schemeClr val="tx1"/>
                </a:solidFill>
                <a:effectLst/>
                <a:latin typeface="+mn-lt"/>
                <a:ea typeface="+mn-ea"/>
                <a:cs typeface="+mn-cs"/>
              </a:rPr>
              <a:t>საწარმოს ტერიტორიაზე, მანქანა-დანადგარების სარემონტო სამუშაოების დროს შესაძლოა დაგროვდეს ლითონის ჯართი, რომელიც პერიოდულად გაიტანება ჯართის მიმღებ პუნქტებში. გარდა ამისა მცირე სარემონტო სამუშაოების დროს შესაძლოა დაგროვდეს ზეთიანი ჩვრები წელიწადში 24 კგ და შეცვლილი ნაწილები წელიწადში 30 კგ, რომლებიც დაგროვდება სპეციალურ ლითონის კონტეინერებში. მათი შევსების შემთხვევაში სახიფათო ნარჩენების გატანა მოხდება სპეციალური ხელშეკრულების საფუძველზე. </a:t>
            </a:r>
          </a:p>
          <a:p>
            <a:r>
              <a:rPr lang="ka-GE" sz="1200" kern="1200" dirty="0" smtClean="0">
                <a:solidFill>
                  <a:schemeClr val="tx1"/>
                </a:solidFill>
                <a:effectLst/>
                <a:latin typeface="+mn-lt"/>
                <a:ea typeface="+mn-ea"/>
                <a:cs typeface="+mn-cs"/>
              </a:rPr>
              <a:t>ნარჩენების გადამუშავების(აღდგენის) ოპერაციის კოდები განისაზღვრა ,,ნარჩენების მართვის კოდექსის’’ მიხედვით: </a:t>
            </a:r>
          </a:p>
          <a:p>
            <a:pPr lvl="0"/>
            <a:r>
              <a:rPr lang="ka-GE" sz="1200" kern="1200" dirty="0" smtClean="0">
                <a:solidFill>
                  <a:schemeClr val="tx1"/>
                </a:solidFill>
                <a:effectLst/>
                <a:latin typeface="+mn-lt"/>
                <a:ea typeface="+mn-ea"/>
                <a:cs typeface="+mn-cs"/>
              </a:rPr>
              <a:t>R7 იმ კომპონენტების აღდგენა, რომლებიც დაბინძურების შესამცირებლად გამოიყენება.</a:t>
            </a:r>
          </a:p>
          <a:p>
            <a:pPr lvl="0"/>
            <a:r>
              <a:rPr lang="ka-GE" sz="1200" kern="1200" dirty="0" smtClean="0">
                <a:solidFill>
                  <a:schemeClr val="tx1"/>
                </a:solidFill>
                <a:effectLst/>
                <a:latin typeface="+mn-lt"/>
                <a:ea typeface="+mn-ea"/>
                <a:cs typeface="+mn-cs"/>
              </a:rPr>
              <a:t>R 9 ნავთობპროდუქტების ხელახალი გამოხდა ან სხვაგვარი ხელახალი გამოყენება.</a:t>
            </a:r>
            <a:endParaRPr lang="ka-GE"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E869E57-F981-47FC-992B-697289A48CCF}" type="slidenum">
              <a:rPr lang="ka-GE" smtClean="0"/>
              <a:t>17</a:t>
            </a:fld>
            <a:endParaRPr lang="ka-GE"/>
          </a:p>
        </p:txBody>
      </p:sp>
    </p:spTree>
    <p:extLst>
      <p:ext uri="{BB962C8B-B14F-4D97-AF65-F5344CB8AC3E}">
        <p14:creationId xmlns:p14="http://schemas.microsoft.com/office/powerpoint/2010/main" val="32580480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ka-GE" sz="1200" kern="1200" dirty="0" smtClean="0">
                <a:solidFill>
                  <a:schemeClr val="tx1"/>
                </a:solidFill>
                <a:effectLst/>
                <a:latin typeface="+mn-lt"/>
                <a:ea typeface="+mn-ea"/>
                <a:cs typeface="+mn-cs"/>
              </a:rPr>
              <a:t>საწარმო იქნება დახურული და უცხო პირებისგან დაცული. საწარმოს მოწყობის ეტაპზე ადამიანის ჯანმრთელობაზე და უსაფრთხოებაზე ზემოქმედება არ გვექნება, რადგან რაიმე დამატებით სამშენებლო სამუშაოებს არ საჭიროებს. </a:t>
            </a:r>
            <a:r>
              <a:rPr lang="ka-GE" sz="1200" kern="1200" dirty="0" err="1" smtClean="0">
                <a:solidFill>
                  <a:schemeClr val="tx1"/>
                </a:solidFill>
                <a:effectLst/>
                <a:latin typeface="+mn-lt"/>
                <a:ea typeface="+mn-ea"/>
                <a:cs typeface="+mn-cs"/>
              </a:rPr>
              <a:t>გრანულატორის</a:t>
            </a:r>
            <a:r>
              <a:rPr lang="ka-GE" sz="1200" kern="1200" dirty="0" smtClean="0">
                <a:solidFill>
                  <a:schemeClr val="tx1"/>
                </a:solidFill>
                <a:effectLst/>
                <a:latin typeface="+mn-lt"/>
                <a:ea typeface="+mn-ea"/>
                <a:cs typeface="+mn-cs"/>
              </a:rPr>
              <a:t> დასამონტაჟებლად საჭირო იქნება რამდენიმე საათი, რომელ სამუშაოებსაც შეასრულებს შესაბამისი კვალიფიკაციის მქონე პერსონალი. ექსპლუატაციის ეტაპზე, ადამიანის ჯანმრთელობასა და უსაფრთხოებაზე ზემოქმედება მინიმალური იქნება, რადგან კომპანიას დაგეგმილი აქვს აიყვანოს ჯანმრთელობის და შრომის უსაფრთხოების სპეციალისტი, რომელიც მომსახურე პერსონალს ჩაუტარებს სწავლებებს და ტრენინგებს თუ როგორ უნდა იმუშაონ მანქანა-დანადგარებთან უსაფრთხოდ. ასევე შპს ,,POLIMARR’’ შეიმუშავებს საგანგებო სიტუაციებზე რეაგირების გეგმას, ჯანმრთელობის დაცვისა და შრომის უსაფრთხოების პოლიტიკას და რისკების შეფასების დოკუმენტაციას, რის მიხედვითაც იხელმძღვანელებს ექსპლუატაციის ეტაპზე. </a:t>
            </a:r>
          </a:p>
          <a:p>
            <a:r>
              <a:rPr lang="ka-GE" sz="1200" kern="1200" dirty="0" smtClean="0">
                <a:solidFill>
                  <a:schemeClr val="tx1"/>
                </a:solidFill>
                <a:effectLst/>
                <a:latin typeface="+mn-lt"/>
                <a:ea typeface="+mn-ea"/>
                <a:cs typeface="+mn-cs"/>
              </a:rPr>
              <a:t>შრომის უსაფრთხოების ნორმების დაცვის შემთხვევაში ზემოქმედება ადამიანის ჯანმრთელობაზე და უსაფრთხოებაზე იქნება მინიმალური.</a:t>
            </a:r>
          </a:p>
          <a:p>
            <a:endParaRPr lang="ka-GE" dirty="0"/>
          </a:p>
        </p:txBody>
      </p:sp>
      <p:sp>
        <p:nvSpPr>
          <p:cNvPr id="4" name="Slide Number Placeholder 3"/>
          <p:cNvSpPr>
            <a:spLocks noGrp="1"/>
          </p:cNvSpPr>
          <p:nvPr>
            <p:ph type="sldNum" sz="quarter" idx="10"/>
          </p:nvPr>
        </p:nvSpPr>
        <p:spPr/>
        <p:txBody>
          <a:bodyPr/>
          <a:lstStyle/>
          <a:p>
            <a:fld id="{7E869E57-F981-47FC-992B-697289A48CCF}" type="slidenum">
              <a:rPr lang="ka-GE" smtClean="0"/>
              <a:t>19</a:t>
            </a:fld>
            <a:endParaRPr lang="ka-GE"/>
          </a:p>
        </p:txBody>
      </p:sp>
    </p:spTree>
    <p:extLst>
      <p:ext uri="{BB962C8B-B14F-4D97-AF65-F5344CB8AC3E}">
        <p14:creationId xmlns:p14="http://schemas.microsoft.com/office/powerpoint/2010/main" val="37092761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437DE1C-591B-495D-8E65-FEE54E5A8E48}" type="datetimeFigureOut">
              <a:rPr lang="ka-GE" smtClean="0"/>
              <a:t>29.04.2020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10258091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437DE1C-591B-495D-8E65-FEE54E5A8E48}" type="datetimeFigureOut">
              <a:rPr lang="ka-GE" smtClean="0"/>
              <a:t>29.04.2020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27144654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437DE1C-591B-495D-8E65-FEE54E5A8E48}" type="datetimeFigureOut">
              <a:rPr lang="ka-GE" smtClean="0"/>
              <a:t>29.04.2020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1597D8DA-F0F4-4F84-9DF9-3162D6577099}" type="slidenum">
              <a:rPr lang="ka-GE" smtClean="0"/>
              <a:t>‹#›</a:t>
            </a:fld>
            <a:endParaRPr lang="ka-G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4357268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437DE1C-591B-495D-8E65-FEE54E5A8E48}" type="datetimeFigureOut">
              <a:rPr lang="ka-GE" smtClean="0"/>
              <a:t>29.04.2020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35120006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437DE1C-591B-495D-8E65-FEE54E5A8E48}" type="datetimeFigureOut">
              <a:rPr lang="ka-GE" smtClean="0"/>
              <a:t>29.04.2020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1597D8DA-F0F4-4F84-9DF9-3162D6577099}" type="slidenum">
              <a:rPr lang="ka-GE" smtClean="0"/>
              <a:t>‹#›</a:t>
            </a:fld>
            <a:endParaRPr lang="ka-G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359036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437DE1C-591B-495D-8E65-FEE54E5A8E48}" type="datetimeFigureOut">
              <a:rPr lang="ka-GE" smtClean="0"/>
              <a:t>29.04.2020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10470964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37DE1C-591B-495D-8E65-FEE54E5A8E48}" type="datetimeFigureOut">
              <a:rPr lang="ka-GE" smtClean="0"/>
              <a:t>29.04.2020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14847349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37DE1C-591B-495D-8E65-FEE54E5A8E48}" type="datetimeFigureOut">
              <a:rPr lang="ka-GE" smtClean="0"/>
              <a:t>29.04.2020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1413188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37DE1C-591B-495D-8E65-FEE54E5A8E48}" type="datetimeFigureOut">
              <a:rPr lang="ka-GE" smtClean="0"/>
              <a:t>29.04.2020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341121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437DE1C-591B-495D-8E65-FEE54E5A8E48}" type="datetimeFigureOut">
              <a:rPr lang="ka-GE" smtClean="0"/>
              <a:t>29.04.2020</a:t>
            </a:fld>
            <a:endParaRPr lang="ka-GE"/>
          </a:p>
        </p:txBody>
      </p:sp>
      <p:sp>
        <p:nvSpPr>
          <p:cNvPr id="5" name="Footer Placeholder 4"/>
          <p:cNvSpPr>
            <a:spLocks noGrp="1"/>
          </p:cNvSpPr>
          <p:nvPr>
            <p:ph type="ftr" sz="quarter" idx="11"/>
          </p:nvPr>
        </p:nvSpPr>
        <p:spPr/>
        <p:txBody>
          <a:bodyPr/>
          <a:lstStyle/>
          <a:p>
            <a:endParaRPr lang="ka-GE"/>
          </a:p>
        </p:txBody>
      </p:sp>
      <p:sp>
        <p:nvSpPr>
          <p:cNvPr id="6" name="Slide Number Placeholder 5"/>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1188002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37DE1C-591B-495D-8E65-FEE54E5A8E48}" type="datetimeFigureOut">
              <a:rPr lang="ka-GE" smtClean="0"/>
              <a:t>29.04.2020</a:t>
            </a:fld>
            <a:endParaRPr lang="ka-GE"/>
          </a:p>
        </p:txBody>
      </p:sp>
      <p:sp>
        <p:nvSpPr>
          <p:cNvPr id="6" name="Footer Placeholder 5"/>
          <p:cNvSpPr>
            <a:spLocks noGrp="1"/>
          </p:cNvSpPr>
          <p:nvPr>
            <p:ph type="ftr" sz="quarter" idx="11"/>
          </p:nvPr>
        </p:nvSpPr>
        <p:spPr/>
        <p:txBody>
          <a:bodyPr/>
          <a:lstStyle/>
          <a:p>
            <a:endParaRPr lang="ka-GE"/>
          </a:p>
        </p:txBody>
      </p:sp>
      <p:sp>
        <p:nvSpPr>
          <p:cNvPr id="7" name="Slide Number Placeholder 6"/>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4266666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37DE1C-591B-495D-8E65-FEE54E5A8E48}" type="datetimeFigureOut">
              <a:rPr lang="ka-GE" smtClean="0"/>
              <a:t>29.04.2020</a:t>
            </a:fld>
            <a:endParaRPr lang="ka-GE"/>
          </a:p>
        </p:txBody>
      </p:sp>
      <p:sp>
        <p:nvSpPr>
          <p:cNvPr id="8" name="Footer Placeholder 7"/>
          <p:cNvSpPr>
            <a:spLocks noGrp="1"/>
          </p:cNvSpPr>
          <p:nvPr>
            <p:ph type="ftr" sz="quarter" idx="11"/>
          </p:nvPr>
        </p:nvSpPr>
        <p:spPr/>
        <p:txBody>
          <a:bodyPr/>
          <a:lstStyle/>
          <a:p>
            <a:endParaRPr lang="ka-GE"/>
          </a:p>
        </p:txBody>
      </p:sp>
      <p:sp>
        <p:nvSpPr>
          <p:cNvPr id="9" name="Slide Number Placeholder 8"/>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2633383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37DE1C-591B-495D-8E65-FEE54E5A8E48}" type="datetimeFigureOut">
              <a:rPr lang="ka-GE" smtClean="0"/>
              <a:t>29.04.2020</a:t>
            </a:fld>
            <a:endParaRPr lang="ka-GE"/>
          </a:p>
        </p:txBody>
      </p:sp>
      <p:sp>
        <p:nvSpPr>
          <p:cNvPr id="4" name="Footer Placeholder 3"/>
          <p:cNvSpPr>
            <a:spLocks noGrp="1"/>
          </p:cNvSpPr>
          <p:nvPr>
            <p:ph type="ftr" sz="quarter" idx="11"/>
          </p:nvPr>
        </p:nvSpPr>
        <p:spPr/>
        <p:txBody>
          <a:bodyPr/>
          <a:lstStyle/>
          <a:p>
            <a:endParaRPr lang="ka-GE"/>
          </a:p>
        </p:txBody>
      </p:sp>
      <p:sp>
        <p:nvSpPr>
          <p:cNvPr id="5" name="Slide Number Placeholder 4"/>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3861647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37DE1C-591B-495D-8E65-FEE54E5A8E48}" type="datetimeFigureOut">
              <a:rPr lang="ka-GE" smtClean="0"/>
              <a:t>29.04.2020</a:t>
            </a:fld>
            <a:endParaRPr lang="ka-GE"/>
          </a:p>
        </p:txBody>
      </p:sp>
      <p:sp>
        <p:nvSpPr>
          <p:cNvPr id="3" name="Footer Placeholder 2"/>
          <p:cNvSpPr>
            <a:spLocks noGrp="1"/>
          </p:cNvSpPr>
          <p:nvPr>
            <p:ph type="ftr" sz="quarter" idx="11"/>
          </p:nvPr>
        </p:nvSpPr>
        <p:spPr/>
        <p:txBody>
          <a:bodyPr/>
          <a:lstStyle/>
          <a:p>
            <a:endParaRPr lang="ka-GE"/>
          </a:p>
        </p:txBody>
      </p:sp>
      <p:sp>
        <p:nvSpPr>
          <p:cNvPr id="4" name="Slide Number Placeholder 3"/>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384628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437DE1C-591B-495D-8E65-FEE54E5A8E48}" type="datetimeFigureOut">
              <a:rPr lang="ka-GE" smtClean="0"/>
              <a:t>29.04.2020</a:t>
            </a:fld>
            <a:endParaRPr lang="ka-GE"/>
          </a:p>
        </p:txBody>
      </p:sp>
      <p:sp>
        <p:nvSpPr>
          <p:cNvPr id="6" name="Footer Placeholder 5"/>
          <p:cNvSpPr>
            <a:spLocks noGrp="1"/>
          </p:cNvSpPr>
          <p:nvPr>
            <p:ph type="ftr" sz="quarter" idx="11"/>
          </p:nvPr>
        </p:nvSpPr>
        <p:spPr/>
        <p:txBody>
          <a:bodyPr/>
          <a:lstStyle/>
          <a:p>
            <a:endParaRPr lang="ka-GE"/>
          </a:p>
        </p:txBody>
      </p:sp>
      <p:sp>
        <p:nvSpPr>
          <p:cNvPr id="7" name="Slide Number Placeholder 6"/>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3514780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437DE1C-591B-495D-8E65-FEE54E5A8E48}" type="datetimeFigureOut">
              <a:rPr lang="ka-GE" smtClean="0"/>
              <a:t>29.04.2020</a:t>
            </a:fld>
            <a:endParaRPr lang="ka-GE"/>
          </a:p>
        </p:txBody>
      </p:sp>
      <p:sp>
        <p:nvSpPr>
          <p:cNvPr id="6" name="Footer Placeholder 5"/>
          <p:cNvSpPr>
            <a:spLocks noGrp="1"/>
          </p:cNvSpPr>
          <p:nvPr>
            <p:ph type="ftr" sz="quarter" idx="11"/>
          </p:nvPr>
        </p:nvSpPr>
        <p:spPr/>
        <p:txBody>
          <a:bodyPr/>
          <a:lstStyle/>
          <a:p>
            <a:endParaRPr lang="ka-GE"/>
          </a:p>
        </p:txBody>
      </p:sp>
      <p:sp>
        <p:nvSpPr>
          <p:cNvPr id="7" name="Slide Number Placeholder 6"/>
          <p:cNvSpPr>
            <a:spLocks noGrp="1"/>
          </p:cNvSpPr>
          <p:nvPr>
            <p:ph type="sldNum" sz="quarter" idx="12"/>
          </p:nvPr>
        </p:nvSpPr>
        <p:spPr/>
        <p:txBody>
          <a:bodyPr/>
          <a:lstStyle/>
          <a:p>
            <a:fld id="{1597D8DA-F0F4-4F84-9DF9-3162D6577099}" type="slidenum">
              <a:rPr lang="ka-GE" smtClean="0"/>
              <a:t>‹#›</a:t>
            </a:fld>
            <a:endParaRPr lang="ka-GE"/>
          </a:p>
        </p:txBody>
      </p:sp>
    </p:spTree>
    <p:extLst>
      <p:ext uri="{BB962C8B-B14F-4D97-AF65-F5344CB8AC3E}">
        <p14:creationId xmlns:p14="http://schemas.microsoft.com/office/powerpoint/2010/main" val="3779364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437DE1C-591B-495D-8E65-FEE54E5A8E48}" type="datetimeFigureOut">
              <a:rPr lang="ka-GE" smtClean="0"/>
              <a:t>29.04.2020</a:t>
            </a:fld>
            <a:endParaRPr lang="ka-G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ka-G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597D8DA-F0F4-4F84-9DF9-3162D6577099}" type="slidenum">
              <a:rPr lang="ka-GE" smtClean="0"/>
              <a:t>‹#›</a:t>
            </a:fld>
            <a:endParaRPr lang="ka-GE"/>
          </a:p>
        </p:txBody>
      </p:sp>
    </p:spTree>
    <p:extLst>
      <p:ext uri="{BB962C8B-B14F-4D97-AF65-F5344CB8AC3E}">
        <p14:creationId xmlns:p14="http://schemas.microsoft.com/office/powerpoint/2010/main" val="14391148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548341" y="2970025"/>
            <a:ext cx="7766936" cy="164630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ka-GE" sz="2800" b="1" dirty="0">
                <a:solidFill>
                  <a:schemeClr val="accent1"/>
                </a:solidFill>
              </a:rPr>
              <a:t>პოლიეთილენის ნარჩენების გადამამუშავებელი საწარმოს მოწყობა და ექსპლუატაცია </a:t>
            </a:r>
            <a:r>
              <a:rPr lang="ka-GE" dirty="0" smtClean="0"/>
              <a:t/>
            </a:r>
            <a:br>
              <a:rPr lang="ka-GE" dirty="0" smtClean="0"/>
            </a:br>
            <a:endParaRPr lang="ka-GE" sz="1800" dirty="0"/>
          </a:p>
        </p:txBody>
      </p:sp>
      <p:sp>
        <p:nvSpPr>
          <p:cNvPr id="5" name="Subtitle 2"/>
          <p:cNvSpPr txBox="1">
            <a:spLocks/>
          </p:cNvSpPr>
          <p:nvPr/>
        </p:nvSpPr>
        <p:spPr>
          <a:xfrm>
            <a:off x="1548341" y="5047119"/>
            <a:ext cx="7766936" cy="1096899"/>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ka-GE" sz="2800" b="1" dirty="0" err="1" smtClean="0">
                <a:solidFill>
                  <a:schemeClr val="accent1"/>
                </a:solidFill>
                <a:latin typeface="+mj-lt"/>
                <a:ea typeface="+mj-ea"/>
                <a:cs typeface="+mj-cs"/>
              </a:rPr>
              <a:t>სკოპინგის</a:t>
            </a:r>
            <a:r>
              <a:rPr lang="ka-GE" sz="2800" b="1" dirty="0" smtClean="0">
                <a:solidFill>
                  <a:schemeClr val="accent1"/>
                </a:solidFill>
                <a:latin typeface="+mj-lt"/>
                <a:ea typeface="+mj-ea"/>
                <a:cs typeface="+mj-cs"/>
              </a:rPr>
              <a:t> ანგარიში</a:t>
            </a:r>
          </a:p>
          <a:p>
            <a:endParaRPr lang="ka-GE" dirty="0"/>
          </a:p>
        </p:txBody>
      </p:sp>
      <p:pic>
        <p:nvPicPr>
          <p:cNvPr id="6" name="Picture 5"/>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2513" y="95535"/>
            <a:ext cx="4599296" cy="1371600"/>
          </a:xfrm>
          <a:prstGeom prst="rect">
            <a:avLst/>
          </a:prstGeom>
          <a:noFill/>
          <a:ln>
            <a:noFill/>
          </a:ln>
        </p:spPr>
      </p:pic>
      <p:graphicFrame>
        <p:nvGraphicFramePr>
          <p:cNvPr id="7" name="Table 6"/>
          <p:cNvGraphicFramePr>
            <a:graphicFrameLocks noGrp="1"/>
          </p:cNvGraphicFramePr>
          <p:nvPr>
            <p:extLst>
              <p:ext uri="{D42A27DB-BD31-4B8C-83A1-F6EECF244321}">
                <p14:modId xmlns:p14="http://schemas.microsoft.com/office/powerpoint/2010/main" val="1247339377"/>
              </p:ext>
            </p:extLst>
          </p:nvPr>
        </p:nvGraphicFramePr>
        <p:xfrm>
          <a:off x="1367809" y="1945498"/>
          <a:ext cx="8128000" cy="602334"/>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3667545694"/>
                    </a:ext>
                  </a:extLst>
                </a:gridCol>
              </a:tblGrid>
              <a:tr h="602334">
                <a:tc>
                  <a:txBody>
                    <a:bodyPr/>
                    <a:lstStyle/>
                    <a:p>
                      <a:pPr algn="ctr"/>
                      <a:r>
                        <a:rPr lang="ka-GE" sz="2800" b="1" kern="1200" dirty="0" smtClean="0">
                          <a:solidFill>
                            <a:schemeClr val="accent1"/>
                          </a:solidFill>
                          <a:latin typeface="+mn-lt"/>
                          <a:ea typeface="+mn-ea"/>
                          <a:cs typeface="+mn-cs"/>
                        </a:rPr>
                        <a:t>შპს ,,</a:t>
                      </a:r>
                      <a:r>
                        <a:rPr lang="en-US" sz="2800" b="1" kern="1200" dirty="0" smtClean="0">
                          <a:solidFill>
                            <a:schemeClr val="accent1"/>
                          </a:solidFill>
                          <a:latin typeface="+mn-lt"/>
                          <a:ea typeface="+mn-ea"/>
                          <a:cs typeface="+mn-cs"/>
                        </a:rPr>
                        <a:t>POLIMARR</a:t>
                      </a:r>
                      <a:r>
                        <a:rPr lang="ka-GE" sz="2800" b="1" kern="1200" dirty="0" smtClean="0">
                          <a:solidFill>
                            <a:schemeClr val="accent1"/>
                          </a:solidFill>
                          <a:latin typeface="+mn-lt"/>
                          <a:ea typeface="+mn-ea"/>
                          <a:cs typeface="+mn-cs"/>
                        </a:rPr>
                        <a:t>’’</a:t>
                      </a:r>
                      <a:endParaRPr lang="ka-GE" sz="2800" b="1" kern="1200" dirty="0">
                        <a:solidFill>
                          <a:schemeClr val="accent1"/>
                        </a:solidFill>
                        <a:latin typeface="+mn-lt"/>
                        <a:ea typeface="+mn-ea"/>
                        <a:cs typeface="+mn-cs"/>
                      </a:endParaRPr>
                    </a:p>
                  </a:txBody>
                  <a:tcPr>
                    <a:solidFill>
                      <a:schemeClr val="bg1"/>
                    </a:solidFill>
                  </a:tcPr>
                </a:tc>
                <a:extLst>
                  <a:ext uri="{0D108BD9-81ED-4DB2-BD59-A6C34878D82A}">
                    <a16:rowId xmlns:a16="http://schemas.microsoft.com/office/drawing/2014/main" val="2276597072"/>
                  </a:ext>
                </a:extLst>
              </a:tr>
            </a:tbl>
          </a:graphicData>
        </a:graphic>
      </p:graphicFrame>
    </p:spTree>
    <p:extLst>
      <p:ext uri="{BB962C8B-B14F-4D97-AF65-F5344CB8AC3E}">
        <p14:creationId xmlns:p14="http://schemas.microsoft.com/office/powerpoint/2010/main" val="12783967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77334" y="609600"/>
            <a:ext cx="8596668" cy="806245"/>
          </a:xfrm>
        </p:spPr>
        <p:txBody>
          <a:bodyPr>
            <a:normAutofit/>
          </a:bodyPr>
          <a:lstStyle/>
          <a:p>
            <a:pPr algn="ctr"/>
            <a:r>
              <a:rPr lang="ka-GE" b="1" dirty="0" smtClean="0">
                <a:solidFill>
                  <a:schemeClr val="tx1"/>
                </a:solidFill>
              </a:rPr>
              <a:t>გარემოზე შესაძლო ზემოქმედება</a:t>
            </a:r>
            <a:endParaRPr lang="ka-GE" b="1" dirty="0">
              <a:solidFill>
                <a:schemeClr val="tx1"/>
              </a:solidFill>
            </a:endParaRPr>
          </a:p>
        </p:txBody>
      </p:sp>
      <p:sp>
        <p:nvSpPr>
          <p:cNvPr id="6" name="Content Placeholder 2"/>
          <p:cNvSpPr>
            <a:spLocks noGrp="1"/>
          </p:cNvSpPr>
          <p:nvPr>
            <p:ph idx="1"/>
          </p:nvPr>
        </p:nvSpPr>
        <p:spPr>
          <a:xfrm>
            <a:off x="677334" y="3097161"/>
            <a:ext cx="8596668" cy="2944201"/>
          </a:xfrm>
        </p:spPr>
        <p:txBody>
          <a:bodyPr>
            <a:normAutofit/>
          </a:bodyPr>
          <a:lstStyle/>
          <a:p>
            <a:pPr algn="just"/>
            <a:r>
              <a:rPr lang="ka-GE" sz="2000" dirty="0" smtClean="0">
                <a:solidFill>
                  <a:schemeClr val="tx1"/>
                </a:solidFill>
              </a:rPr>
              <a:t>ატმოსფერული ჰაერის დაბინძურება საწარმოს მოწყობის ეტაპზე მოსალოდნელი არაა.</a:t>
            </a:r>
          </a:p>
          <a:p>
            <a:pPr algn="just"/>
            <a:r>
              <a:rPr lang="ka-GE" sz="2000" dirty="0" smtClean="0">
                <a:solidFill>
                  <a:schemeClr val="tx1"/>
                </a:solidFill>
              </a:rPr>
              <a:t>ატმოსფერული </a:t>
            </a:r>
            <a:r>
              <a:rPr lang="ka-GE" sz="2000" dirty="0">
                <a:solidFill>
                  <a:schemeClr val="tx1"/>
                </a:solidFill>
              </a:rPr>
              <a:t>ჰაერის დაბინძურება შესაძლოა </a:t>
            </a:r>
            <a:r>
              <a:rPr lang="ka-GE" sz="2000" dirty="0" smtClean="0">
                <a:solidFill>
                  <a:schemeClr val="tx1"/>
                </a:solidFill>
              </a:rPr>
              <a:t>მოხდეს საწარმოს ექსპლუატაციის პროცესში მანქანა-დანადგარების საშუალებით. </a:t>
            </a:r>
          </a:p>
        </p:txBody>
      </p:sp>
      <p:graphicFrame>
        <p:nvGraphicFramePr>
          <p:cNvPr id="7" name="Table 6"/>
          <p:cNvGraphicFramePr>
            <a:graphicFrameLocks noGrp="1"/>
          </p:cNvGraphicFramePr>
          <p:nvPr>
            <p:extLst>
              <p:ext uri="{D42A27DB-BD31-4B8C-83A1-F6EECF244321}">
                <p14:modId xmlns:p14="http://schemas.microsoft.com/office/powerpoint/2010/main" val="996332871"/>
              </p:ext>
            </p:extLst>
          </p:nvPr>
        </p:nvGraphicFramePr>
        <p:xfrm>
          <a:off x="911668" y="1707289"/>
          <a:ext cx="8128000" cy="829433"/>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120314533"/>
                    </a:ext>
                  </a:extLst>
                </a:gridCol>
              </a:tblGrid>
              <a:tr h="829433">
                <a:tc>
                  <a:txBody>
                    <a:bodyPr/>
                    <a:lstStyle/>
                    <a:p>
                      <a:pPr algn="ctr"/>
                      <a:r>
                        <a:rPr lang="ka-GE" sz="3200" dirty="0" smtClean="0">
                          <a:solidFill>
                            <a:schemeClr val="tx1"/>
                          </a:solidFill>
                        </a:rPr>
                        <a:t>ატმოსფერულ ჰაერზე ზემოქმედება</a:t>
                      </a:r>
                      <a:endParaRPr lang="ka-GE" sz="3200" dirty="0">
                        <a:solidFill>
                          <a:schemeClr val="tx1"/>
                        </a:solidFill>
                      </a:endParaRPr>
                    </a:p>
                  </a:txBody>
                  <a:tcPr>
                    <a:solidFill>
                      <a:schemeClr val="bg1"/>
                    </a:solidFill>
                  </a:tcPr>
                </a:tc>
                <a:extLst>
                  <a:ext uri="{0D108BD9-81ED-4DB2-BD59-A6C34878D82A}">
                    <a16:rowId xmlns:a16="http://schemas.microsoft.com/office/drawing/2014/main" val="2418242712"/>
                  </a:ext>
                </a:extLst>
              </a:tr>
            </a:tbl>
          </a:graphicData>
        </a:graphic>
      </p:graphicFrame>
    </p:spTree>
    <p:extLst>
      <p:ext uri="{BB962C8B-B14F-4D97-AF65-F5344CB8AC3E}">
        <p14:creationId xmlns:p14="http://schemas.microsoft.com/office/powerpoint/2010/main" val="30551198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77334" y="609600"/>
            <a:ext cx="8596668" cy="1320800"/>
          </a:xfrm>
        </p:spPr>
        <p:txBody>
          <a:bodyPr>
            <a:normAutofit/>
          </a:bodyPr>
          <a:lstStyle/>
          <a:p>
            <a:pPr algn="ctr"/>
            <a:r>
              <a:rPr lang="ka-GE" sz="3200" b="1" dirty="0">
                <a:solidFill>
                  <a:schemeClr val="tx1"/>
                </a:solidFill>
              </a:rPr>
              <a:t>ხმაურის გავრცელებით და ვიბრაციით გამოწვეული ზემოქმედება</a:t>
            </a:r>
          </a:p>
        </p:txBody>
      </p:sp>
      <p:sp>
        <p:nvSpPr>
          <p:cNvPr id="7" name="Content Placeholder 2"/>
          <p:cNvSpPr>
            <a:spLocks noGrp="1"/>
          </p:cNvSpPr>
          <p:nvPr>
            <p:ph idx="1"/>
          </p:nvPr>
        </p:nvSpPr>
        <p:spPr>
          <a:xfrm>
            <a:off x="677334" y="2160589"/>
            <a:ext cx="8596668" cy="3880773"/>
          </a:xfrm>
        </p:spPr>
        <p:txBody>
          <a:bodyPr>
            <a:normAutofit/>
          </a:bodyPr>
          <a:lstStyle/>
          <a:p>
            <a:pPr algn="just"/>
            <a:r>
              <a:rPr lang="ka-GE" sz="2000" dirty="0">
                <a:solidFill>
                  <a:schemeClr val="tx1"/>
                </a:solidFill>
              </a:rPr>
              <a:t>ხმაურის გავრცელებით და ვიბრაციით გამოწვეული </a:t>
            </a:r>
            <a:r>
              <a:rPr lang="ka-GE" sz="2000" dirty="0" smtClean="0">
                <a:solidFill>
                  <a:schemeClr val="tx1"/>
                </a:solidFill>
              </a:rPr>
              <a:t>ზემოქმედება საწარმოს მოწყობის ეტაპზე მოსალოდნელი არაა.</a:t>
            </a:r>
          </a:p>
          <a:p>
            <a:pPr algn="just"/>
            <a:r>
              <a:rPr lang="ka-GE" dirty="0">
                <a:solidFill>
                  <a:schemeClr val="tx1"/>
                </a:solidFill>
              </a:rPr>
              <a:t>ხმაურის და ვიბრაციის გავრცელება მოსალოდნელია მანქანა-დანადგარების </a:t>
            </a:r>
            <a:r>
              <a:rPr lang="ka-GE" dirty="0" smtClean="0">
                <a:solidFill>
                  <a:schemeClr val="tx1"/>
                </a:solidFill>
              </a:rPr>
              <a:t>მიერ ექსპლუატაციის ეტაპზე . </a:t>
            </a:r>
            <a:endParaRPr lang="ka-GE" dirty="0">
              <a:solidFill>
                <a:schemeClr val="tx1"/>
              </a:solidFill>
            </a:endParaRPr>
          </a:p>
          <a:p>
            <a:pPr algn="just"/>
            <a:r>
              <a:rPr lang="ka-GE" dirty="0" err="1">
                <a:solidFill>
                  <a:schemeClr val="tx1"/>
                </a:solidFill>
              </a:rPr>
              <a:t>გზშ</a:t>
            </a:r>
            <a:r>
              <a:rPr lang="ka-GE" dirty="0">
                <a:solidFill>
                  <a:schemeClr val="tx1"/>
                </a:solidFill>
              </a:rPr>
              <a:t>-ს ეტაპზე ინსტრუმენტალური </a:t>
            </a:r>
            <a:r>
              <a:rPr lang="ka-GE" dirty="0" err="1">
                <a:solidFill>
                  <a:schemeClr val="tx1"/>
                </a:solidFill>
              </a:rPr>
              <a:t>გაზომვითი</a:t>
            </a:r>
            <a:r>
              <a:rPr lang="ka-GE" dirty="0">
                <a:solidFill>
                  <a:schemeClr val="tx1"/>
                </a:solidFill>
              </a:rPr>
              <a:t> სამუშაოებით დადგინდება ზემოქმედების დონე და აუცილებლობის შემთხვევაში მოხდება მომსახურე პერსონალის აღჭურვა პირადი დაცვის საშუალებებით.</a:t>
            </a:r>
          </a:p>
          <a:p>
            <a:endParaRPr lang="ka-GE" sz="2000" dirty="0" smtClean="0">
              <a:solidFill>
                <a:schemeClr val="tx1"/>
              </a:solidFill>
            </a:endParaRPr>
          </a:p>
        </p:txBody>
      </p:sp>
    </p:spTree>
    <p:extLst>
      <p:ext uri="{BB962C8B-B14F-4D97-AF65-F5344CB8AC3E}">
        <p14:creationId xmlns:p14="http://schemas.microsoft.com/office/powerpoint/2010/main" val="36212081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77334" y="609600"/>
            <a:ext cx="8596668" cy="1320800"/>
          </a:xfrm>
        </p:spPr>
        <p:txBody>
          <a:bodyPr>
            <a:normAutofit/>
          </a:bodyPr>
          <a:lstStyle/>
          <a:p>
            <a:pPr algn="ctr"/>
            <a:r>
              <a:rPr lang="ka-GE" sz="3200" b="1" dirty="0">
                <a:solidFill>
                  <a:schemeClr val="tx1"/>
                </a:solidFill>
              </a:rPr>
              <a:t>ზემოქმედება ნიადაგის ნაყოფიერ ფენაზე</a:t>
            </a:r>
          </a:p>
        </p:txBody>
      </p:sp>
      <p:sp>
        <p:nvSpPr>
          <p:cNvPr id="5" name="Content Placeholder 2"/>
          <p:cNvSpPr>
            <a:spLocks noGrp="1"/>
          </p:cNvSpPr>
          <p:nvPr>
            <p:ph idx="1"/>
          </p:nvPr>
        </p:nvSpPr>
        <p:spPr>
          <a:xfrm>
            <a:off x="677334" y="2160589"/>
            <a:ext cx="8596668" cy="3880773"/>
          </a:xfrm>
        </p:spPr>
        <p:txBody>
          <a:bodyPr/>
          <a:lstStyle/>
          <a:p>
            <a:pPr algn="just"/>
            <a:r>
              <a:rPr lang="ka-GE" sz="2000" dirty="0">
                <a:solidFill>
                  <a:schemeClr val="tx1"/>
                </a:solidFill>
              </a:rPr>
              <a:t>ვინაიდან შპს </a:t>
            </a:r>
            <a:r>
              <a:rPr lang="ka-GE" sz="2000" dirty="0" smtClean="0">
                <a:solidFill>
                  <a:schemeClr val="tx1"/>
                </a:solidFill>
              </a:rPr>
              <a:t>,,</a:t>
            </a:r>
            <a:r>
              <a:rPr lang="en-US" sz="2000" dirty="0" smtClean="0">
                <a:solidFill>
                  <a:schemeClr val="tx1"/>
                </a:solidFill>
              </a:rPr>
              <a:t>POLIMARR</a:t>
            </a:r>
            <a:r>
              <a:rPr lang="ka-GE" sz="2000" dirty="0" smtClean="0">
                <a:solidFill>
                  <a:schemeClr val="tx1"/>
                </a:solidFill>
              </a:rPr>
              <a:t>’’ </a:t>
            </a:r>
            <a:r>
              <a:rPr lang="ka-GE" sz="2000" dirty="0">
                <a:solidFill>
                  <a:schemeClr val="tx1"/>
                </a:solidFill>
              </a:rPr>
              <a:t>წარმოადგენს არსებულ საწარმოს და პროექტის ფარგლებში არ საჭიროებს რაიმე სამშენებლო სამუშაოების ჩატარებას და ახალი ტერიტორიების ათვისებას, ზემოქმედება ნიადაგის ნაყოფიერ ფენაზე არ განიხილება. </a:t>
            </a:r>
          </a:p>
          <a:p>
            <a:endParaRPr lang="ka-GE" dirty="0"/>
          </a:p>
        </p:txBody>
      </p:sp>
    </p:spTree>
    <p:extLst>
      <p:ext uri="{BB962C8B-B14F-4D97-AF65-F5344CB8AC3E}">
        <p14:creationId xmlns:p14="http://schemas.microsoft.com/office/powerpoint/2010/main" val="18750882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77334" y="609600"/>
            <a:ext cx="8596668" cy="1320800"/>
          </a:xfrm>
        </p:spPr>
        <p:txBody>
          <a:bodyPr>
            <a:normAutofit/>
          </a:bodyPr>
          <a:lstStyle/>
          <a:p>
            <a:pPr algn="ctr"/>
            <a:r>
              <a:rPr lang="ka-GE" sz="3200" b="1" dirty="0">
                <a:solidFill>
                  <a:schemeClr val="tx1"/>
                </a:solidFill>
              </a:rPr>
              <a:t>ზემოქმედება წყლის გარემოზე </a:t>
            </a:r>
          </a:p>
        </p:txBody>
      </p:sp>
      <p:sp>
        <p:nvSpPr>
          <p:cNvPr id="5" name="Content Placeholder 2"/>
          <p:cNvSpPr>
            <a:spLocks noGrp="1"/>
          </p:cNvSpPr>
          <p:nvPr>
            <p:ph idx="1"/>
          </p:nvPr>
        </p:nvSpPr>
        <p:spPr>
          <a:xfrm>
            <a:off x="677334" y="2160589"/>
            <a:ext cx="8596668" cy="3880773"/>
          </a:xfrm>
        </p:spPr>
        <p:txBody>
          <a:bodyPr>
            <a:normAutofit/>
          </a:bodyPr>
          <a:lstStyle/>
          <a:p>
            <a:pPr algn="just"/>
            <a:r>
              <a:rPr lang="ka-GE" sz="2000" dirty="0">
                <a:solidFill>
                  <a:schemeClr val="tx1"/>
                </a:solidFill>
              </a:rPr>
              <a:t>პროექტის ფარგლებში გრუნტის წყლის დაბინძურების რისკი ძალზედ დაბალია, რადგან ტერიტორიის სიახლოვეს არ გვხვდება მათი გამოვლინებები. საწარმო მოედნიდან 950 მეტრითაა დაშორებული თბილისის ზღვა,  მდინარე მტკვარი 6500 მეტრით, მდინარე ხევძმარი 4100 მეტრით, დიდი ტბა 8500 მეტრით და პატარა ტბა 8200 მეტრით.  გამომდინარე იქიდან, რომ საწარმოო მოედანი საკმაოდ დაშორებულია ზედაპირული წყლების ტერიტორიებისგან, ზემოქმედება წყლის გარემოზე მოსალოდნელი არაა.</a:t>
            </a:r>
          </a:p>
          <a:p>
            <a:endParaRPr lang="ka-GE" sz="2000" dirty="0"/>
          </a:p>
        </p:txBody>
      </p:sp>
    </p:spTree>
    <p:extLst>
      <p:ext uri="{BB962C8B-B14F-4D97-AF65-F5344CB8AC3E}">
        <p14:creationId xmlns:p14="http://schemas.microsoft.com/office/powerpoint/2010/main" val="29281210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77334" y="609600"/>
            <a:ext cx="8596668" cy="1320800"/>
          </a:xfrm>
        </p:spPr>
        <p:txBody>
          <a:bodyPr/>
          <a:lstStyle/>
          <a:p>
            <a:pPr lvl="1" algn="ctr" defTabSz="457200" rtl="0">
              <a:spcBef>
                <a:spcPct val="0"/>
              </a:spcBef>
            </a:pPr>
            <a:r>
              <a:rPr lang="ka-GE" sz="3200" b="1" dirty="0">
                <a:solidFill>
                  <a:schemeClr val="tx1"/>
                </a:solidFill>
                <a:latin typeface="+mn-lt"/>
              </a:rPr>
              <a:t>ბიოლოგიურ გარემოზე ზემოქმედება</a:t>
            </a:r>
            <a:r>
              <a:rPr lang="ka-GE" sz="2000" b="1" dirty="0">
                <a:solidFill>
                  <a:schemeClr val="tx1"/>
                </a:solidFill>
              </a:rPr>
              <a:t/>
            </a:r>
            <a:br>
              <a:rPr lang="ka-GE" sz="2000" b="1" dirty="0">
                <a:solidFill>
                  <a:schemeClr val="tx1"/>
                </a:solidFill>
              </a:rPr>
            </a:br>
            <a:endParaRPr lang="ka-GE" dirty="0">
              <a:solidFill>
                <a:schemeClr val="tx1"/>
              </a:solidFill>
            </a:endParaRPr>
          </a:p>
        </p:txBody>
      </p:sp>
      <p:sp>
        <p:nvSpPr>
          <p:cNvPr id="5" name="Content Placeholder 2"/>
          <p:cNvSpPr>
            <a:spLocks noGrp="1"/>
          </p:cNvSpPr>
          <p:nvPr>
            <p:ph idx="1"/>
          </p:nvPr>
        </p:nvSpPr>
        <p:spPr>
          <a:xfrm>
            <a:off x="677334" y="2160589"/>
            <a:ext cx="8596668" cy="3880773"/>
          </a:xfrm>
        </p:spPr>
        <p:txBody>
          <a:bodyPr/>
          <a:lstStyle/>
          <a:p>
            <a:pPr algn="just"/>
            <a:r>
              <a:rPr lang="ka-GE" sz="2000" dirty="0">
                <a:solidFill>
                  <a:schemeClr val="tx1"/>
                </a:solidFill>
              </a:rPr>
              <a:t>იმის გათვალისწინებით, რომ ტერიტორია მთლიანად მდებარეობს უკვე ათვისებულ ტერიტორიაზე სამეურნეო ეზოში, რომელიც მუდმივად განიცდის </a:t>
            </a:r>
            <a:r>
              <a:rPr lang="ka-GE" sz="2000" dirty="0" err="1">
                <a:solidFill>
                  <a:schemeClr val="tx1"/>
                </a:solidFill>
              </a:rPr>
              <a:t>ანთროპოგენულ</a:t>
            </a:r>
            <a:r>
              <a:rPr lang="ka-GE" sz="2000" dirty="0">
                <a:solidFill>
                  <a:schemeClr val="tx1"/>
                </a:solidFill>
              </a:rPr>
              <a:t> ზემოქმედებას, ტერიტორია შეუძლებელია ჩაითვალოს გარეული ცხოველების რომელიმე სახეობის საბინადრო ადგილად. </a:t>
            </a:r>
          </a:p>
          <a:p>
            <a:pPr algn="just"/>
            <a:r>
              <a:rPr lang="ka-GE" sz="2000" dirty="0">
                <a:solidFill>
                  <a:schemeClr val="tx1"/>
                </a:solidFill>
              </a:rPr>
              <a:t>ზემოაღნიშნულიდან გამომდინარე, შეიძლება ითქვას, რომ საქმიანობის განხორციელების შედეგად ბიოლოგიურ გარემოზე ზემოქმედება არ არის მოსალოდნელი.</a:t>
            </a:r>
          </a:p>
          <a:p>
            <a:endParaRPr lang="ka-GE" dirty="0"/>
          </a:p>
        </p:txBody>
      </p:sp>
    </p:spTree>
    <p:extLst>
      <p:ext uri="{BB962C8B-B14F-4D97-AF65-F5344CB8AC3E}">
        <p14:creationId xmlns:p14="http://schemas.microsoft.com/office/powerpoint/2010/main" val="1430732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77334" y="609600"/>
            <a:ext cx="8596668" cy="1320800"/>
          </a:xfrm>
        </p:spPr>
        <p:txBody>
          <a:bodyPr/>
          <a:lstStyle/>
          <a:p>
            <a:pPr lvl="1" algn="ctr" defTabSz="457200" rtl="0">
              <a:spcBef>
                <a:spcPct val="0"/>
              </a:spcBef>
            </a:pPr>
            <a:r>
              <a:rPr lang="ka-GE" sz="3200" b="1" dirty="0">
                <a:solidFill>
                  <a:schemeClr val="tx1"/>
                </a:solidFill>
                <a:latin typeface="+mn-lt"/>
              </a:rPr>
              <a:t>დაცულ ტერიტორიებზე ზემოქმედება</a:t>
            </a:r>
            <a:r>
              <a:rPr lang="ka-GE" sz="2000" b="1" dirty="0">
                <a:solidFill>
                  <a:schemeClr val="tx1"/>
                </a:solidFill>
              </a:rPr>
              <a:t/>
            </a:r>
            <a:br>
              <a:rPr lang="ka-GE" sz="2000" b="1" dirty="0">
                <a:solidFill>
                  <a:schemeClr val="tx1"/>
                </a:solidFill>
              </a:rPr>
            </a:br>
            <a:endParaRPr lang="ka-GE" dirty="0">
              <a:solidFill>
                <a:schemeClr val="tx1"/>
              </a:solidFill>
            </a:endParaRPr>
          </a:p>
        </p:txBody>
      </p:sp>
      <p:sp>
        <p:nvSpPr>
          <p:cNvPr id="5" name="Content Placeholder 2"/>
          <p:cNvSpPr>
            <a:spLocks noGrp="1"/>
          </p:cNvSpPr>
          <p:nvPr>
            <p:ph idx="1"/>
          </p:nvPr>
        </p:nvSpPr>
        <p:spPr>
          <a:xfrm>
            <a:off x="677334" y="2160589"/>
            <a:ext cx="8596668" cy="3880773"/>
          </a:xfrm>
        </p:spPr>
        <p:txBody>
          <a:bodyPr/>
          <a:lstStyle/>
          <a:p>
            <a:pPr algn="just"/>
            <a:r>
              <a:rPr lang="ka-GE" sz="2000" dirty="0">
                <a:solidFill>
                  <a:schemeClr val="tx1"/>
                </a:solidFill>
              </a:rPr>
              <a:t>საპროექტო ტერიტორიიდან უახლოესი დაცული ტერიტორია, თბილისის ეროვნული პარკი,  მდებარეობს ჩრდილოეთით, 11.7 კმ-ს დაშორებით. ზემოაღნიშნული გარემოებიდან გამომდინარე, პოლიეთილენის გადამამუშავებელ საწარმოს დაცულ ტერიტორიებზე ზემოქმედება არ ექნება.</a:t>
            </a:r>
          </a:p>
          <a:p>
            <a:endParaRPr lang="ka-GE" dirty="0"/>
          </a:p>
        </p:txBody>
      </p:sp>
    </p:spTree>
    <p:extLst>
      <p:ext uri="{BB962C8B-B14F-4D97-AF65-F5344CB8AC3E}">
        <p14:creationId xmlns:p14="http://schemas.microsoft.com/office/powerpoint/2010/main" val="906159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3200" b="1" dirty="0">
                <a:solidFill>
                  <a:schemeClr val="tx1"/>
                </a:solidFill>
              </a:rPr>
              <a:t>კუმულაციური ზემოქმედება</a:t>
            </a:r>
          </a:p>
        </p:txBody>
      </p:sp>
      <p:sp>
        <p:nvSpPr>
          <p:cNvPr id="3" name="Content Placeholder 2"/>
          <p:cNvSpPr>
            <a:spLocks noGrp="1"/>
          </p:cNvSpPr>
          <p:nvPr>
            <p:ph idx="1"/>
          </p:nvPr>
        </p:nvSpPr>
        <p:spPr/>
        <p:txBody>
          <a:bodyPr>
            <a:normAutofit/>
          </a:bodyPr>
          <a:lstStyle/>
          <a:p>
            <a:pPr algn="just"/>
            <a:r>
              <a:rPr lang="ka-GE" sz="2000" dirty="0" smtClean="0">
                <a:solidFill>
                  <a:schemeClr val="tx1"/>
                </a:solidFill>
              </a:rPr>
              <a:t>კუმულაციური ზემოქმედება განიხილება შპს ,,</a:t>
            </a:r>
            <a:r>
              <a:rPr lang="ka-GE" sz="2000" dirty="0" err="1" smtClean="0">
                <a:solidFill>
                  <a:schemeClr val="tx1"/>
                </a:solidFill>
              </a:rPr>
              <a:t>პოლიპლასტი</a:t>
            </a:r>
            <a:r>
              <a:rPr lang="ka-GE" sz="2000" dirty="0" smtClean="0">
                <a:solidFill>
                  <a:schemeClr val="tx1"/>
                </a:solidFill>
              </a:rPr>
              <a:t>’’-ს საწარმოს მიმართებაში, ატმოსფერულ ჰაერში </a:t>
            </a:r>
            <a:r>
              <a:rPr lang="ka-GE" sz="2000" dirty="0">
                <a:solidFill>
                  <a:schemeClr val="tx1"/>
                </a:solidFill>
              </a:rPr>
              <a:t>მავნე ნივთიერებების გაფრქვევის </a:t>
            </a:r>
            <a:r>
              <a:rPr lang="ka-GE" sz="2000" dirty="0" smtClean="0">
                <a:solidFill>
                  <a:schemeClr val="tx1"/>
                </a:solidFill>
              </a:rPr>
              <a:t>კუთხით.</a:t>
            </a:r>
            <a:endParaRPr lang="ka-GE" sz="2000" dirty="0">
              <a:solidFill>
                <a:schemeClr val="tx1"/>
              </a:solidFill>
            </a:endParaRPr>
          </a:p>
        </p:txBody>
      </p:sp>
    </p:spTree>
    <p:extLst>
      <p:ext uri="{BB962C8B-B14F-4D97-AF65-F5344CB8AC3E}">
        <p14:creationId xmlns:p14="http://schemas.microsoft.com/office/powerpoint/2010/main" val="39481806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b="1" dirty="0">
                <a:solidFill>
                  <a:schemeClr val="tx1"/>
                </a:solidFill>
              </a:rPr>
              <a:t>ნარჩენების წარმოქმნის და გავრცელების რისკი</a:t>
            </a:r>
            <a:endParaRPr lang="ka-GE" dirty="0"/>
          </a:p>
        </p:txBody>
      </p:sp>
      <p:sp>
        <p:nvSpPr>
          <p:cNvPr id="3" name="Content Placeholder 2"/>
          <p:cNvSpPr>
            <a:spLocks noGrp="1"/>
          </p:cNvSpPr>
          <p:nvPr>
            <p:ph idx="1"/>
          </p:nvPr>
        </p:nvSpPr>
        <p:spPr/>
        <p:txBody>
          <a:bodyPr/>
          <a:lstStyle/>
          <a:p>
            <a:pPr algn="just"/>
            <a:r>
              <a:rPr lang="ka-GE" sz="2000" dirty="0">
                <a:solidFill>
                  <a:schemeClr val="tx1"/>
                </a:solidFill>
              </a:rPr>
              <a:t>ყველა სახის ნარჩენის გატანა მოხდება სათანადო სახელმწიფო უწყებასთან შეთანხმებით და დადგენილი წესით.</a:t>
            </a:r>
          </a:p>
          <a:p>
            <a:pPr algn="just">
              <a:buNone/>
            </a:pPr>
            <a:endParaRPr lang="en-US" sz="2000" dirty="0">
              <a:solidFill>
                <a:schemeClr val="tx1"/>
              </a:solidFill>
            </a:endParaRPr>
          </a:p>
          <a:p>
            <a:pPr algn="just"/>
            <a:r>
              <a:rPr lang="ka-GE" sz="2000" dirty="0">
                <a:solidFill>
                  <a:schemeClr val="tx1"/>
                </a:solidFill>
              </a:rPr>
              <a:t>ნარჩენების მართვა მოხდება შემუშავებული ნარჩენების მართვის გეგმის შესაბამისად.</a:t>
            </a:r>
            <a:endParaRPr lang="en-US" sz="2000" dirty="0">
              <a:solidFill>
                <a:schemeClr val="tx1"/>
              </a:solidFill>
            </a:endParaRPr>
          </a:p>
          <a:p>
            <a:endParaRPr lang="ka-GE" dirty="0"/>
          </a:p>
        </p:txBody>
      </p:sp>
    </p:spTree>
    <p:extLst>
      <p:ext uri="{BB962C8B-B14F-4D97-AF65-F5344CB8AC3E}">
        <p14:creationId xmlns:p14="http://schemas.microsoft.com/office/powerpoint/2010/main" val="24075862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677334" y="609600"/>
            <a:ext cx="8596668" cy="1320800"/>
          </a:xfrm>
        </p:spPr>
        <p:txBody>
          <a:bodyPr>
            <a:normAutofit fontScale="90000"/>
          </a:bodyPr>
          <a:lstStyle/>
          <a:p>
            <a:pPr algn="ctr"/>
            <a:r>
              <a:rPr lang="ka-GE" b="1" dirty="0">
                <a:solidFill>
                  <a:schemeClr val="tx1"/>
                </a:solidFill>
              </a:rPr>
              <a:t>ზემოქმედება დასაქმებაზე, ეკონომიკურ გარემოზე და ადგილობრივი მოსახლეობის ცხოვრების პირობებზე</a:t>
            </a:r>
          </a:p>
        </p:txBody>
      </p:sp>
      <p:sp>
        <p:nvSpPr>
          <p:cNvPr id="5" name="Content Placeholder 2"/>
          <p:cNvSpPr>
            <a:spLocks noGrp="1"/>
          </p:cNvSpPr>
          <p:nvPr>
            <p:ph idx="1"/>
          </p:nvPr>
        </p:nvSpPr>
        <p:spPr>
          <a:xfrm>
            <a:off x="677334" y="2710543"/>
            <a:ext cx="8596668" cy="3330819"/>
          </a:xfrm>
        </p:spPr>
        <p:txBody>
          <a:bodyPr/>
          <a:lstStyle/>
          <a:p>
            <a:pPr algn="just"/>
            <a:r>
              <a:rPr lang="ka-GE" sz="2000" dirty="0">
                <a:solidFill>
                  <a:schemeClr val="tx1"/>
                </a:solidFill>
              </a:rPr>
              <a:t>საწარმოში დასაქმებული იქნება 12 ადამიანი, ადგილობრივი მაცხოვრებელი და საწარმოს ფუნქციონირებით სოციალური პირობების გაუმჯობესებაში შეტანილი წვლილი მცირე, თუმცა საგრძნობი იქნება. შპს „POLIMARR“ ქვეყანაში არსებული საგადასახადო კანონმდებლობის შესაბამისად სახელმწიფო ბიუჯეტში კორექტულად გადაიხდის მასზე დაკისრებულ გადასახადებს, რაც დადებითად აისახება ადგილობრივ ბიუჯეტზე.</a:t>
            </a:r>
          </a:p>
          <a:p>
            <a:endParaRPr lang="ka-GE" dirty="0"/>
          </a:p>
        </p:txBody>
      </p:sp>
    </p:spTree>
    <p:extLst>
      <p:ext uri="{BB962C8B-B14F-4D97-AF65-F5344CB8AC3E}">
        <p14:creationId xmlns:p14="http://schemas.microsoft.com/office/powerpoint/2010/main" val="29295166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ka-GE" b="1" dirty="0">
                <a:solidFill>
                  <a:schemeClr val="tx1"/>
                </a:solidFill>
              </a:rPr>
              <a:t>ზემოქმედება ადამიანის ჯანმრთელობაზე და უსაფრთხოებაზე </a:t>
            </a:r>
          </a:p>
        </p:txBody>
      </p:sp>
      <p:sp>
        <p:nvSpPr>
          <p:cNvPr id="3" name="Content Placeholder 2"/>
          <p:cNvSpPr>
            <a:spLocks noGrp="1"/>
          </p:cNvSpPr>
          <p:nvPr>
            <p:ph idx="1"/>
          </p:nvPr>
        </p:nvSpPr>
        <p:spPr/>
        <p:txBody>
          <a:bodyPr>
            <a:normAutofit/>
          </a:bodyPr>
          <a:lstStyle/>
          <a:p>
            <a:pPr algn="just"/>
            <a:r>
              <a:rPr lang="ka-GE" sz="2000" dirty="0">
                <a:solidFill>
                  <a:schemeClr val="tx1"/>
                </a:solidFill>
              </a:rPr>
              <a:t>საწარმო იქნება დახურული და უცხო პირებისგან დაცული. </a:t>
            </a:r>
            <a:endParaRPr lang="ka-GE" sz="2000" dirty="0" smtClean="0">
              <a:solidFill>
                <a:schemeClr val="tx1"/>
              </a:solidFill>
            </a:endParaRPr>
          </a:p>
          <a:p>
            <a:pPr algn="just"/>
            <a:r>
              <a:rPr lang="ka-GE" sz="2000" dirty="0">
                <a:solidFill>
                  <a:schemeClr val="tx1"/>
                </a:solidFill>
              </a:rPr>
              <a:t>საწარმოს მოწყობის ეტაპზე ადამიანის ჯანმრთელობაზე და უსაფრთხოებაზე ზემოქმედება არ </a:t>
            </a:r>
            <a:r>
              <a:rPr lang="ka-GE" sz="2000" dirty="0" smtClean="0">
                <a:solidFill>
                  <a:schemeClr val="tx1"/>
                </a:solidFill>
              </a:rPr>
              <a:t>გვექნება.</a:t>
            </a:r>
          </a:p>
          <a:p>
            <a:pPr algn="just"/>
            <a:r>
              <a:rPr lang="ka-GE" sz="2000" dirty="0">
                <a:solidFill>
                  <a:schemeClr val="tx1"/>
                </a:solidFill>
              </a:rPr>
              <a:t>ექსპლუატაციის ეტაპზე, ადამიანის ჯანმრთელობასა და უსაფრთხოებაზე ზემოქმედება მინიმალური </a:t>
            </a:r>
            <a:r>
              <a:rPr lang="ka-GE" sz="2000" dirty="0" smtClean="0">
                <a:solidFill>
                  <a:schemeClr val="tx1"/>
                </a:solidFill>
              </a:rPr>
              <a:t>იქნება.</a:t>
            </a:r>
            <a:endParaRPr lang="ka-GE" sz="2000" dirty="0">
              <a:solidFill>
                <a:schemeClr val="tx1"/>
              </a:solidFill>
            </a:endParaRPr>
          </a:p>
        </p:txBody>
      </p:sp>
    </p:spTree>
    <p:extLst>
      <p:ext uri="{BB962C8B-B14F-4D97-AF65-F5344CB8AC3E}">
        <p14:creationId xmlns:p14="http://schemas.microsoft.com/office/powerpoint/2010/main" val="23419582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title"/>
          </p:nvPr>
        </p:nvSpPr>
        <p:spPr>
          <a:xfrm>
            <a:off x="677334" y="609600"/>
            <a:ext cx="8596668" cy="673290"/>
          </a:xfrm>
        </p:spPr>
        <p:txBody>
          <a:bodyPr>
            <a:normAutofit/>
          </a:bodyPr>
          <a:lstStyle/>
          <a:p>
            <a:pPr algn="ctr"/>
            <a:r>
              <a:rPr lang="ka-GE" sz="2800" b="1" dirty="0">
                <a:solidFill>
                  <a:schemeClr val="tx1"/>
                </a:solidFill>
              </a:rPr>
              <a:t>საკანონმდებლო საფუძველი</a:t>
            </a:r>
            <a:endParaRPr lang="ka-GE" sz="2800" b="1" dirty="0"/>
          </a:p>
        </p:txBody>
      </p:sp>
      <p:sp>
        <p:nvSpPr>
          <p:cNvPr id="8" name="Content Placeholder 2"/>
          <p:cNvSpPr>
            <a:spLocks noGrp="1"/>
          </p:cNvSpPr>
          <p:nvPr>
            <p:ph idx="1"/>
          </p:nvPr>
        </p:nvSpPr>
        <p:spPr>
          <a:xfrm>
            <a:off x="677334" y="1163782"/>
            <a:ext cx="8596668" cy="5694218"/>
          </a:xfrm>
        </p:spPr>
        <p:txBody>
          <a:bodyPr>
            <a:normAutofit/>
          </a:bodyPr>
          <a:lstStyle/>
          <a:p>
            <a:r>
              <a:rPr lang="ka-GE" sz="2000" dirty="0">
                <a:solidFill>
                  <a:schemeClr val="tx1"/>
                </a:solidFill>
              </a:rPr>
              <a:t>საქართველოს კანონის „გარემოსდაცვითი შეფასების კოდექსი“-ს მე-7 მუხლის შესაბამისად, თუ საქმიანობის განმახორციელებელი გეგმავს ამ კოდექსის II დანართით გათვალისწინებული საქმიანობის განხორციელებას და მიაჩნია, რომ ამ საქმიანობისთვის აუცილებელია გარემოსდაცვითი გადაწყვეტილების გაცემა, იგი უფლებამოსილია სამინისტროს ამ კოდექსის მე-8 მუხლით დადგენილი წესით წარუდგინოს </a:t>
            </a:r>
            <a:r>
              <a:rPr lang="ka-GE" sz="2000" dirty="0" err="1">
                <a:solidFill>
                  <a:schemeClr val="tx1"/>
                </a:solidFill>
              </a:rPr>
              <a:t>სკოპინგის</a:t>
            </a:r>
            <a:r>
              <a:rPr lang="ka-GE" sz="2000" dirty="0">
                <a:solidFill>
                  <a:schemeClr val="tx1"/>
                </a:solidFill>
              </a:rPr>
              <a:t> განცხადება (</a:t>
            </a:r>
            <a:r>
              <a:rPr lang="ka-GE" sz="2000" dirty="0" err="1">
                <a:solidFill>
                  <a:schemeClr val="tx1"/>
                </a:solidFill>
              </a:rPr>
              <a:t>სკრინინგის</a:t>
            </a:r>
            <a:r>
              <a:rPr lang="ka-GE" sz="2000" dirty="0">
                <a:solidFill>
                  <a:schemeClr val="tx1"/>
                </a:solidFill>
              </a:rPr>
              <a:t> ეტაპის გავლის გარეშე). ასეთ შემთხვევაში გამოიყენება გარემოსდაცვითი გადაწყვეტილების გაცემისთვის ამ კოდექსით დადგენილი მოთხოვნები.</a:t>
            </a:r>
          </a:p>
          <a:p>
            <a:pPr algn="just"/>
            <a:r>
              <a:rPr lang="ka-GE" sz="2000" dirty="0" smtClean="0">
                <a:solidFill>
                  <a:schemeClr val="tx1"/>
                </a:solidFill>
              </a:rPr>
              <a:t>გარემოსდაცვითი შეფასების კოდექსის მე-6 მუხლის თანახმად, </a:t>
            </a:r>
            <a:r>
              <a:rPr lang="ka-GE" sz="2000" dirty="0" err="1" smtClean="0">
                <a:solidFill>
                  <a:schemeClr val="tx1"/>
                </a:solidFill>
              </a:rPr>
              <a:t>სკოპინგის</a:t>
            </a:r>
            <a:r>
              <a:rPr lang="ka-GE" sz="2000" dirty="0" smtClean="0">
                <a:solidFill>
                  <a:schemeClr val="tx1"/>
                </a:solidFill>
              </a:rPr>
              <a:t> პროცედურა წარმოადგენს </a:t>
            </a:r>
            <a:r>
              <a:rPr lang="ka-GE" sz="2000" dirty="0" err="1" smtClean="0">
                <a:solidFill>
                  <a:schemeClr val="tx1"/>
                </a:solidFill>
              </a:rPr>
              <a:t>გზშ</a:t>
            </a:r>
            <a:r>
              <a:rPr lang="ka-GE" sz="2000" dirty="0" smtClean="0">
                <a:solidFill>
                  <a:schemeClr val="tx1"/>
                </a:solidFill>
              </a:rPr>
              <a:t>-ს ერთ-ერთ ეტაპს, რომელიც განსაზღვრავს </a:t>
            </a:r>
            <a:r>
              <a:rPr lang="ka-GE" sz="2000" dirty="0" err="1" smtClean="0">
                <a:solidFill>
                  <a:schemeClr val="tx1"/>
                </a:solidFill>
              </a:rPr>
              <a:t>გზშ</a:t>
            </a:r>
            <a:r>
              <a:rPr lang="ka-GE" sz="2000" dirty="0" smtClean="0">
                <a:solidFill>
                  <a:schemeClr val="tx1"/>
                </a:solidFill>
              </a:rPr>
              <a:t>-ის ანგარიშისთვის ყველა საჭირო ინფორმაციის ჩამონათვალს და ამ ინფორმაციის </a:t>
            </a:r>
            <a:r>
              <a:rPr lang="ka-GE" sz="2000" dirty="0" err="1" smtClean="0">
                <a:solidFill>
                  <a:schemeClr val="tx1"/>
                </a:solidFill>
              </a:rPr>
              <a:t>გზშ</a:t>
            </a:r>
            <a:r>
              <a:rPr lang="ka-GE" sz="2000" dirty="0" smtClean="0">
                <a:solidFill>
                  <a:schemeClr val="tx1"/>
                </a:solidFill>
              </a:rPr>
              <a:t>-ის ანგარიშში ასახვის საშუალებებს.</a:t>
            </a:r>
          </a:p>
          <a:p>
            <a:pPr algn="just"/>
            <a:r>
              <a:rPr lang="ka-GE" sz="2000" dirty="0" err="1" smtClean="0">
                <a:solidFill>
                  <a:schemeClr val="tx1"/>
                </a:solidFill>
              </a:rPr>
              <a:t>სკოპინგის</a:t>
            </a:r>
            <a:r>
              <a:rPr lang="ka-GE" sz="2000" dirty="0" smtClean="0">
                <a:solidFill>
                  <a:schemeClr val="tx1"/>
                </a:solidFill>
              </a:rPr>
              <a:t> ანგარიშის საფუძველზე, სამინისტრო გასცემს </a:t>
            </a:r>
            <a:r>
              <a:rPr lang="ka-GE" sz="2000" dirty="0" err="1" smtClean="0">
                <a:solidFill>
                  <a:schemeClr val="tx1"/>
                </a:solidFill>
              </a:rPr>
              <a:t>სკოპინგის</a:t>
            </a:r>
            <a:r>
              <a:rPr lang="ka-GE" sz="2000" dirty="0" smtClean="0">
                <a:solidFill>
                  <a:schemeClr val="tx1"/>
                </a:solidFill>
              </a:rPr>
              <a:t> დასკვნას.</a:t>
            </a:r>
          </a:p>
          <a:p>
            <a:endParaRPr lang="ka-GE" dirty="0"/>
          </a:p>
        </p:txBody>
      </p:sp>
    </p:spTree>
    <p:extLst>
      <p:ext uri="{BB962C8B-B14F-4D97-AF65-F5344CB8AC3E}">
        <p14:creationId xmlns:p14="http://schemas.microsoft.com/office/powerpoint/2010/main" val="18537385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738691" y="2569028"/>
            <a:ext cx="8596668" cy="1320800"/>
          </a:xfrm>
        </p:spPr>
        <p:txBody>
          <a:bodyPr/>
          <a:lstStyle/>
          <a:p>
            <a:r>
              <a:rPr lang="ka-GE" dirty="0" smtClean="0"/>
              <a:t>გმადლობთ ყურადღებისთვის!</a:t>
            </a:r>
            <a:endParaRPr lang="ka-GE" dirty="0"/>
          </a:p>
        </p:txBody>
      </p:sp>
    </p:spTree>
    <p:extLst>
      <p:ext uri="{BB962C8B-B14F-4D97-AF65-F5344CB8AC3E}">
        <p14:creationId xmlns:p14="http://schemas.microsoft.com/office/powerpoint/2010/main" val="11082686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77334" y="609600"/>
            <a:ext cx="8596668" cy="677333"/>
          </a:xfrm>
        </p:spPr>
        <p:txBody>
          <a:bodyPr>
            <a:normAutofit fontScale="90000"/>
          </a:bodyPr>
          <a:lstStyle/>
          <a:p>
            <a:pPr algn="ctr"/>
            <a:r>
              <a:rPr lang="ka-GE" b="1" dirty="0">
                <a:solidFill>
                  <a:schemeClr val="tx1"/>
                </a:solidFill>
              </a:rPr>
              <a:t>პროექტის მოკლე მიმოხილვა</a:t>
            </a:r>
            <a:br>
              <a:rPr lang="ka-GE" b="1" dirty="0">
                <a:solidFill>
                  <a:schemeClr val="tx1"/>
                </a:solidFill>
              </a:rPr>
            </a:br>
            <a:endParaRPr lang="ka-GE" dirty="0">
              <a:solidFill>
                <a:schemeClr val="tx1"/>
              </a:solidFill>
            </a:endParaRPr>
          </a:p>
        </p:txBody>
      </p:sp>
      <p:sp>
        <p:nvSpPr>
          <p:cNvPr id="7" name="Content Placeholder 2"/>
          <p:cNvSpPr>
            <a:spLocks noGrp="1"/>
          </p:cNvSpPr>
          <p:nvPr>
            <p:ph idx="1"/>
          </p:nvPr>
        </p:nvSpPr>
        <p:spPr>
          <a:xfrm>
            <a:off x="677334" y="2005781"/>
            <a:ext cx="8596668" cy="4035582"/>
          </a:xfrm>
        </p:spPr>
        <p:txBody>
          <a:bodyPr>
            <a:normAutofit fontScale="92500" lnSpcReduction="20000"/>
          </a:bodyPr>
          <a:lstStyle/>
          <a:p>
            <a:pPr algn="just"/>
            <a:r>
              <a:rPr lang="ka-GE" sz="2200" dirty="0">
                <a:solidFill>
                  <a:schemeClr val="tx1"/>
                </a:solidFill>
              </a:rPr>
              <a:t>შპს ,,</a:t>
            </a:r>
            <a:r>
              <a:rPr lang="en-US" sz="2200" dirty="0">
                <a:solidFill>
                  <a:schemeClr val="tx1"/>
                </a:solidFill>
              </a:rPr>
              <a:t>POLIMARR</a:t>
            </a:r>
            <a:r>
              <a:rPr lang="ka-GE" sz="2200" dirty="0">
                <a:solidFill>
                  <a:schemeClr val="tx1"/>
                </a:solidFill>
              </a:rPr>
              <a:t>“ წარმოადგენს პოლიეთილენის გრანულების გადამამუშავებელ საწარმოს, რომელსაც წინამდებარე პროექტის მიხედვით დაგეგმილი აქვს პოლიეთილენის ნარჩენების გადამამუშავებელი საწარმოს მოწყობა და ექსპლუატაცია</a:t>
            </a:r>
            <a:r>
              <a:rPr lang="ka-GE" sz="2200" dirty="0" smtClean="0">
                <a:solidFill>
                  <a:schemeClr val="tx1"/>
                </a:solidFill>
              </a:rPr>
              <a:t>.</a:t>
            </a:r>
          </a:p>
          <a:p>
            <a:pPr algn="just"/>
            <a:r>
              <a:rPr lang="ka-GE" sz="2200" dirty="0" smtClean="0">
                <a:solidFill>
                  <a:schemeClr val="tx1"/>
                </a:solidFill>
              </a:rPr>
              <a:t>საწარმოში მოხდება პოლიეთილენის ნარჩენების გადამუშავება (აღგენა), რაც </a:t>
            </a:r>
            <a:r>
              <a:rPr lang="ka-GE" sz="2200" dirty="0">
                <a:solidFill>
                  <a:schemeClr val="tx1"/>
                </a:solidFill>
              </a:rPr>
              <a:t>,,ნარჩენების მართვის </a:t>
            </a:r>
            <a:r>
              <a:rPr lang="ka-GE" sz="2200" dirty="0" smtClean="0">
                <a:solidFill>
                  <a:schemeClr val="tx1"/>
                </a:solidFill>
              </a:rPr>
              <a:t>კოდექსის’’ მიხედვით კლასიფიცირდება </a:t>
            </a:r>
            <a:r>
              <a:rPr lang="ka-GE" sz="2200" dirty="0">
                <a:solidFill>
                  <a:schemeClr val="tx1"/>
                </a:solidFill>
              </a:rPr>
              <a:t>როგორც პოლიეთილენის შესაფუთი მასალა (15 01 02 პლასტმასის შესაფუთი მასალა),  რომელიც შემოტანილი იქნება საწარმოში ხელშეკრულების საფუძველზე, ნარჩენების შემგროვებელი კომპანიისგან, რომელსაც ექნება შესაბამისი ლიცენზია/ნებართვა ან შეძენილი იქნება პოლიეთილენის ნარჩენების იმპორტიორი კომპანიიდან.  </a:t>
            </a:r>
          </a:p>
          <a:p>
            <a:pPr algn="just"/>
            <a:r>
              <a:rPr lang="ka-GE" sz="2200" dirty="0">
                <a:solidFill>
                  <a:schemeClr val="tx1"/>
                </a:solidFill>
              </a:rPr>
              <a:t>საწარმო წლიურად გადაამუშავებს 179,2 </a:t>
            </a:r>
            <a:r>
              <a:rPr lang="ka-GE" sz="2200" dirty="0" smtClean="0">
                <a:solidFill>
                  <a:schemeClr val="tx1"/>
                </a:solidFill>
              </a:rPr>
              <a:t> </a:t>
            </a:r>
            <a:r>
              <a:rPr lang="ka-GE" sz="2200" dirty="0">
                <a:solidFill>
                  <a:schemeClr val="tx1"/>
                </a:solidFill>
              </a:rPr>
              <a:t>ტონა პოლიეთილენის ნარჩენს.</a:t>
            </a:r>
          </a:p>
          <a:p>
            <a:endParaRPr lang="ka-GE" dirty="0"/>
          </a:p>
        </p:txBody>
      </p:sp>
    </p:spTree>
    <p:extLst>
      <p:ext uri="{BB962C8B-B14F-4D97-AF65-F5344CB8AC3E}">
        <p14:creationId xmlns:p14="http://schemas.microsoft.com/office/powerpoint/2010/main" val="35745166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3200" b="1" dirty="0">
                <a:solidFill>
                  <a:schemeClr val="tx1"/>
                </a:solidFill>
              </a:rPr>
              <a:t>საპროექტო ტერიტორია</a:t>
            </a:r>
            <a:endParaRPr lang="ka-GE" sz="3200" dirty="0"/>
          </a:p>
        </p:txBody>
      </p:sp>
      <p:sp>
        <p:nvSpPr>
          <p:cNvPr id="3" name="Content Placeholder 2"/>
          <p:cNvSpPr>
            <a:spLocks noGrp="1"/>
          </p:cNvSpPr>
          <p:nvPr>
            <p:ph idx="1"/>
          </p:nvPr>
        </p:nvSpPr>
        <p:spPr/>
        <p:txBody>
          <a:bodyPr>
            <a:normAutofit/>
          </a:bodyPr>
          <a:lstStyle/>
          <a:p>
            <a:pPr algn="just"/>
            <a:r>
              <a:rPr lang="ka-GE" sz="2000" dirty="0">
                <a:solidFill>
                  <a:schemeClr val="tx1"/>
                </a:solidFill>
              </a:rPr>
              <a:t>საპროექტო ტერიტორია მდებარეობს ქ. თბილისში, თემქის მე-3 მ/რ; მე-5 კვ.-ში ყოფილი პურის ქარხნის მიმდებარე ტერიტორიაზე არსებულ არასასოფლო-სამეურნეო დანიშნულების მიწის ფართობზე განთავსებული შენობა-ნაგებობა N3/1, მის:  </a:t>
            </a:r>
            <a:r>
              <a:rPr lang="ka-GE" sz="2000" dirty="0" err="1">
                <a:solidFill>
                  <a:schemeClr val="tx1"/>
                </a:solidFill>
              </a:rPr>
              <a:t>ისაკიანის</a:t>
            </a:r>
            <a:r>
              <a:rPr lang="ka-GE" sz="2000" dirty="0">
                <a:solidFill>
                  <a:schemeClr val="tx1"/>
                </a:solidFill>
              </a:rPr>
              <a:t> ქუჩა N1-ში, მიწის ნაკვეთის საკადასტრო კოდი 01.12.05.001.006.  აღნიშნული მიწის ნაკვეთი წარმოადგენს სააქციო საზოგადოება ,,სპაგეტი-94’’-ს (ს/კ: 200001023) საკუთრებას (ფართობი 486მ²), რომელიც სს ,,დაკო’’-ს (ს/კ: 405197781) აქვს გადაცემული იჯარის ხელშეკრულების საფუძველზე და ამავდროულად შპს ,,POLIMARR’’ სარგებლობს იჯარის ხელშეკრულების საფუძველზე. ტერიტორიის GPS კოორდინატებია: X: 485620.38 Y: 4624539.86. ტერიტორია ზღვის დონიდან მდებარეობს 523 მეტრზე.</a:t>
            </a:r>
          </a:p>
        </p:txBody>
      </p:sp>
    </p:spTree>
    <p:extLst>
      <p:ext uri="{BB962C8B-B14F-4D97-AF65-F5344CB8AC3E}">
        <p14:creationId xmlns:p14="http://schemas.microsoft.com/office/powerpoint/2010/main" val="14314492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457610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3200" b="1" dirty="0">
                <a:solidFill>
                  <a:schemeClr val="tx1"/>
                </a:solidFill>
              </a:rPr>
              <a:t>პოლიეთილენის ნარჩენების აღდგენა</a:t>
            </a:r>
            <a:endParaRPr lang="ka-GE" sz="3200" dirty="0"/>
          </a:p>
        </p:txBody>
      </p:sp>
      <p:sp>
        <p:nvSpPr>
          <p:cNvPr id="3" name="Content Placeholder 2"/>
          <p:cNvSpPr>
            <a:spLocks noGrp="1"/>
          </p:cNvSpPr>
          <p:nvPr>
            <p:ph idx="1"/>
          </p:nvPr>
        </p:nvSpPr>
        <p:spPr/>
        <p:txBody>
          <a:bodyPr/>
          <a:lstStyle/>
          <a:p>
            <a:pPr algn="just"/>
            <a:r>
              <a:rPr lang="ka-GE" sz="2000" dirty="0"/>
              <a:t>ნარჩენების შემოტანა მოხდება სატვირთო ავტომობილის საშუალებით. ძირითადად ნარჩენი წარმოდგენილი იქნება პოლიეთილენის შესაფუთი მასალებით. დასაწყობებული ნარჩენი დახარისხდება მუშა პერსონალის მიერ. დახარისხებული ნარჩენები მიეწოდება </a:t>
            </a:r>
            <a:r>
              <a:rPr lang="ka-GE" sz="2000" dirty="0" err="1" smtClean="0"/>
              <a:t>აგლომერატს</a:t>
            </a:r>
            <a:r>
              <a:rPr lang="ka-GE" sz="2000" dirty="0"/>
              <a:t>, </a:t>
            </a:r>
            <a:r>
              <a:rPr lang="ka-GE" sz="2000" dirty="0" smtClean="0"/>
              <a:t>რომლის წარმადობა </a:t>
            </a:r>
            <a:r>
              <a:rPr lang="ka-GE" sz="2000" dirty="0"/>
              <a:t>შეადგენს </a:t>
            </a:r>
            <a:r>
              <a:rPr lang="ka-GE" sz="2000" dirty="0" smtClean="0"/>
              <a:t>20კგ/სთ-ში, </a:t>
            </a:r>
            <a:r>
              <a:rPr lang="ka-GE" sz="2000" dirty="0"/>
              <a:t>სადაც ხდება პოლიეთილენის დაქუცმაცება. დაქუცმაცებული  პოლიეთილენი ჩაიტვირთება </a:t>
            </a:r>
            <a:r>
              <a:rPr lang="ka-GE" sz="2000" dirty="0" err="1"/>
              <a:t>გრანულატორში</a:t>
            </a:r>
            <a:r>
              <a:rPr lang="ka-GE" sz="2000" dirty="0"/>
              <a:t> სადაც  ფორმირდება საბოლოო პროდუქტად, </a:t>
            </a:r>
            <a:r>
              <a:rPr lang="ka-GE" sz="2000" dirty="0" err="1"/>
              <a:t>გრანულებად</a:t>
            </a:r>
            <a:r>
              <a:rPr lang="ka-GE" sz="2000" dirty="0"/>
              <a:t>. ამის შემდეგ გრანულები მზადაა </a:t>
            </a:r>
            <a:r>
              <a:rPr lang="ka-GE" sz="2000" dirty="0" err="1"/>
              <a:t>ექსტრუზიის</a:t>
            </a:r>
            <a:r>
              <a:rPr lang="ka-GE" sz="2000" dirty="0"/>
              <a:t> მეთოდით გადამუშავებისათვის.</a:t>
            </a:r>
          </a:p>
          <a:p>
            <a:endParaRPr lang="ka-GE" dirty="0"/>
          </a:p>
        </p:txBody>
      </p:sp>
    </p:spTree>
    <p:extLst>
      <p:ext uri="{BB962C8B-B14F-4D97-AF65-F5344CB8AC3E}">
        <p14:creationId xmlns:p14="http://schemas.microsoft.com/office/powerpoint/2010/main" val="9907037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ka-GE"/>
          </a:p>
        </p:txBody>
      </p:sp>
      <p:sp>
        <p:nvSpPr>
          <p:cNvPr id="3" name="Content Placeholder 2"/>
          <p:cNvSpPr>
            <a:spLocks noGrp="1"/>
          </p:cNvSpPr>
          <p:nvPr>
            <p:ph idx="1"/>
          </p:nvPr>
        </p:nvSpPr>
        <p:spPr/>
        <p:txBody>
          <a:bodyPr/>
          <a:lstStyle/>
          <a:p>
            <a:endParaRPr lang="ka-GE"/>
          </a:p>
        </p:txBody>
      </p:sp>
      <p:pic>
        <p:nvPicPr>
          <p:cNvPr id="4" name="Content Placeholder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983327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3200" b="1" dirty="0">
                <a:solidFill>
                  <a:schemeClr val="tx1"/>
                </a:solidFill>
              </a:rPr>
              <a:t>პოლიეთილენის გადამამუშავებელი საწარმო აღჭურვილია დანადგარებით</a:t>
            </a:r>
            <a:r>
              <a:rPr lang="ka-GE" sz="3200" b="1" dirty="0" smtClean="0">
                <a:solidFill>
                  <a:schemeClr val="tx1"/>
                </a:solidFill>
              </a:rPr>
              <a:t>:</a:t>
            </a:r>
            <a:endParaRPr lang="ka-GE" sz="3200" dirty="0"/>
          </a:p>
        </p:txBody>
      </p:sp>
      <p:sp>
        <p:nvSpPr>
          <p:cNvPr id="3" name="Content Placeholder 2"/>
          <p:cNvSpPr>
            <a:spLocks noGrp="1"/>
          </p:cNvSpPr>
          <p:nvPr>
            <p:ph idx="1"/>
          </p:nvPr>
        </p:nvSpPr>
        <p:spPr/>
        <p:txBody>
          <a:bodyPr/>
          <a:lstStyle/>
          <a:p>
            <a:pPr lvl="0"/>
            <a:r>
              <a:rPr lang="ka-GE" sz="2000" dirty="0">
                <a:solidFill>
                  <a:schemeClr val="tx1"/>
                </a:solidFill>
              </a:rPr>
              <a:t>3 ცალი </a:t>
            </a:r>
            <a:r>
              <a:rPr lang="ka-GE" sz="2000" dirty="0" err="1">
                <a:solidFill>
                  <a:schemeClr val="tx1"/>
                </a:solidFill>
              </a:rPr>
              <a:t>ექსტრუდერი</a:t>
            </a:r>
            <a:r>
              <a:rPr lang="ka-GE" sz="2000" dirty="0">
                <a:solidFill>
                  <a:schemeClr val="tx1"/>
                </a:solidFill>
              </a:rPr>
              <a:t> (ჩინური წარმოების პოლიეთილენის ამომყვანი </a:t>
            </a:r>
            <a:r>
              <a:rPr lang="ka-GE" sz="2000" dirty="0" smtClean="0">
                <a:solidFill>
                  <a:schemeClr val="tx1"/>
                </a:solidFill>
              </a:rPr>
              <a:t>დანადგარი)</a:t>
            </a:r>
          </a:p>
          <a:p>
            <a:pPr lvl="0"/>
            <a:r>
              <a:rPr lang="ka-GE" sz="2000" dirty="0" smtClean="0">
                <a:solidFill>
                  <a:schemeClr val="tx1"/>
                </a:solidFill>
              </a:rPr>
              <a:t>ცელოფნის </a:t>
            </a:r>
            <a:r>
              <a:rPr lang="ka-GE" sz="2000" dirty="0">
                <a:solidFill>
                  <a:schemeClr val="tx1"/>
                </a:solidFill>
              </a:rPr>
              <a:t>შესაფუთი დანადგარი (თურქული </a:t>
            </a:r>
            <a:r>
              <a:rPr lang="ka-GE" sz="2000" dirty="0" smtClean="0">
                <a:solidFill>
                  <a:schemeClr val="tx1"/>
                </a:solidFill>
              </a:rPr>
              <a:t>წარმოების)</a:t>
            </a:r>
            <a:endParaRPr lang="ka-GE" sz="2000" dirty="0">
              <a:solidFill>
                <a:schemeClr val="tx1"/>
              </a:solidFill>
            </a:endParaRPr>
          </a:p>
          <a:p>
            <a:pPr lvl="0"/>
            <a:r>
              <a:rPr lang="ka-GE" sz="2000" dirty="0">
                <a:solidFill>
                  <a:schemeClr val="tx1"/>
                </a:solidFill>
              </a:rPr>
              <a:t>რულონის ტომარის დანადგარი (რუსული წარმოების) </a:t>
            </a:r>
          </a:p>
          <a:p>
            <a:pPr lvl="0"/>
            <a:r>
              <a:rPr lang="ka-GE" sz="2000" dirty="0">
                <a:solidFill>
                  <a:schemeClr val="tx1"/>
                </a:solidFill>
              </a:rPr>
              <a:t>4 ცალი  </a:t>
            </a:r>
            <a:r>
              <a:rPr lang="ka-GE" sz="2000" dirty="0" err="1">
                <a:solidFill>
                  <a:schemeClr val="tx1"/>
                </a:solidFill>
              </a:rPr>
              <a:t>გრანულატორი</a:t>
            </a:r>
            <a:r>
              <a:rPr lang="ka-GE" sz="2000" dirty="0">
                <a:solidFill>
                  <a:schemeClr val="tx1"/>
                </a:solidFill>
              </a:rPr>
              <a:t> (</a:t>
            </a:r>
            <a:r>
              <a:rPr lang="ka-GE" sz="2000" dirty="0" smtClean="0">
                <a:solidFill>
                  <a:schemeClr val="tx1"/>
                </a:solidFill>
              </a:rPr>
              <a:t>კუსტარული)</a:t>
            </a:r>
            <a:endParaRPr lang="ka-GE" sz="2000" dirty="0">
              <a:solidFill>
                <a:schemeClr val="tx1"/>
              </a:solidFill>
            </a:endParaRPr>
          </a:p>
          <a:p>
            <a:pPr lvl="0"/>
            <a:r>
              <a:rPr lang="ka-GE" sz="2000" dirty="0">
                <a:solidFill>
                  <a:schemeClr val="tx1"/>
                </a:solidFill>
              </a:rPr>
              <a:t>2 ცალი </a:t>
            </a:r>
            <a:r>
              <a:rPr lang="ka-GE" sz="2000" dirty="0" err="1">
                <a:solidFill>
                  <a:schemeClr val="tx1"/>
                </a:solidFill>
              </a:rPr>
              <a:t>აგლომერატი</a:t>
            </a:r>
            <a:r>
              <a:rPr lang="ka-GE" sz="2000" dirty="0">
                <a:solidFill>
                  <a:schemeClr val="tx1"/>
                </a:solidFill>
              </a:rPr>
              <a:t> (საფქვავი) (</a:t>
            </a:r>
            <a:r>
              <a:rPr lang="ka-GE" sz="2000" dirty="0" smtClean="0">
                <a:solidFill>
                  <a:schemeClr val="tx1"/>
                </a:solidFill>
              </a:rPr>
              <a:t>კუსტარული)</a:t>
            </a:r>
            <a:endParaRPr lang="ka-GE" sz="2000" dirty="0">
              <a:solidFill>
                <a:schemeClr val="tx1"/>
              </a:solidFill>
            </a:endParaRPr>
          </a:p>
          <a:p>
            <a:pPr lvl="0"/>
            <a:r>
              <a:rPr lang="ka-GE" sz="2000" dirty="0" err="1" smtClean="0">
                <a:solidFill>
                  <a:schemeClr val="tx1"/>
                </a:solidFill>
              </a:rPr>
              <a:t>ფლექსო</a:t>
            </a:r>
            <a:r>
              <a:rPr lang="ka-GE" sz="2000" dirty="0" smtClean="0">
                <a:solidFill>
                  <a:schemeClr val="tx1"/>
                </a:solidFill>
              </a:rPr>
              <a:t> სახატავი - </a:t>
            </a:r>
            <a:r>
              <a:rPr lang="ka-GE" sz="2000" dirty="0">
                <a:solidFill>
                  <a:schemeClr val="tx1"/>
                </a:solidFill>
              </a:rPr>
              <a:t>პოლიეთილენზე ხატვის </a:t>
            </a:r>
            <a:r>
              <a:rPr lang="ka-GE" sz="2000" dirty="0" smtClean="0">
                <a:solidFill>
                  <a:schemeClr val="tx1"/>
                </a:solidFill>
              </a:rPr>
              <a:t>დანადგარი </a:t>
            </a:r>
            <a:endParaRPr lang="ka-GE" sz="2000" dirty="0">
              <a:solidFill>
                <a:schemeClr val="tx1"/>
              </a:solidFill>
            </a:endParaRPr>
          </a:p>
          <a:p>
            <a:pPr lvl="0"/>
            <a:r>
              <a:rPr lang="ka-GE" sz="2000" dirty="0">
                <a:solidFill>
                  <a:schemeClr val="tx1"/>
                </a:solidFill>
              </a:rPr>
              <a:t>პოლიეთილენის საჭრელ-</a:t>
            </a:r>
            <a:r>
              <a:rPr lang="ka-GE" sz="2000" dirty="0" err="1">
                <a:solidFill>
                  <a:schemeClr val="tx1"/>
                </a:solidFill>
              </a:rPr>
              <a:t>საწები</a:t>
            </a:r>
            <a:r>
              <a:rPr lang="ka-GE" sz="2000" dirty="0">
                <a:solidFill>
                  <a:schemeClr val="tx1"/>
                </a:solidFill>
              </a:rPr>
              <a:t> დანადგარი 4 </a:t>
            </a:r>
            <a:r>
              <a:rPr lang="ka-GE" sz="2000" dirty="0" smtClean="0">
                <a:solidFill>
                  <a:schemeClr val="tx1"/>
                </a:solidFill>
              </a:rPr>
              <a:t>ცალი</a:t>
            </a:r>
            <a:endParaRPr lang="ka-GE" sz="2000" dirty="0">
              <a:solidFill>
                <a:schemeClr val="tx1"/>
              </a:solidFill>
            </a:endParaRPr>
          </a:p>
          <a:p>
            <a:endParaRPr lang="ka-GE" dirty="0"/>
          </a:p>
        </p:txBody>
      </p:sp>
    </p:spTree>
    <p:extLst>
      <p:ext uri="{BB962C8B-B14F-4D97-AF65-F5344CB8AC3E}">
        <p14:creationId xmlns:p14="http://schemas.microsoft.com/office/powerpoint/2010/main" val="22265375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ka-GE" sz="3200" b="1" dirty="0">
                <a:solidFill>
                  <a:schemeClr val="tx1"/>
                </a:solidFill>
              </a:rPr>
              <a:t>ალტერნატივა</a:t>
            </a:r>
            <a:endParaRPr lang="ka-GE" sz="3200" dirty="0"/>
          </a:p>
        </p:txBody>
      </p:sp>
      <p:sp>
        <p:nvSpPr>
          <p:cNvPr id="3" name="Content Placeholder 2"/>
          <p:cNvSpPr>
            <a:spLocks noGrp="1"/>
          </p:cNvSpPr>
          <p:nvPr>
            <p:ph idx="1"/>
          </p:nvPr>
        </p:nvSpPr>
        <p:spPr>
          <a:xfrm>
            <a:off x="677334" y="1297859"/>
            <a:ext cx="8596668" cy="4743504"/>
          </a:xfrm>
        </p:spPr>
        <p:txBody>
          <a:bodyPr>
            <a:normAutofit fontScale="92500" lnSpcReduction="10000"/>
          </a:bodyPr>
          <a:lstStyle/>
          <a:p>
            <a:pPr algn="just"/>
            <a:r>
              <a:rPr lang="ka-GE" sz="1900" dirty="0">
                <a:solidFill>
                  <a:schemeClr val="tx1"/>
                </a:solidFill>
              </a:rPr>
              <a:t>ადგილმდებარეობის ალტერნატივის შერჩევისას გათვალისწინებული იქნა გარემოზე ზემოქმედება, როგორც გრუნტის ხარისხზე, ნიადაგის ნაყოფიერ ფენასა და ატმოსფერულ ჰაერზე. პროექტის პირველ ალტერნატივად შეირჩა არსებული სახეცვლილი ტერიტორია, სადაც განთავსებულია შენობა-ნაგებობები და განთავსებულია მანქანა-დანადგარები. დამატებით რაიმე სამშენებლო სამუშაოების ჩატარება საჭირო არ იქნება. ტერიტორიაზე უკვე არსებობს საწარმოო ობიექტების ფუნქციონირებისათვის აუცილებელი ინფრასტრუქტურა: მისასვლელი გზები, წყალმომარაგებისა და კანალიზაციის, ელექტრომომარაგების სისტემები და სხვა. </a:t>
            </a:r>
          </a:p>
          <a:p>
            <a:pPr algn="just"/>
            <a:r>
              <a:rPr lang="ka-GE" sz="1900" dirty="0">
                <a:solidFill>
                  <a:schemeClr val="tx1"/>
                </a:solidFill>
              </a:rPr>
              <a:t>ტექნოლოგიური ალტერნატივის შეფასების ეტაპზე გათვალისწინებული იქნა, როგორც გარემოზე ზემოქმედების, ასევე შრომის უსაფრთხოების ნაწილი. გამომდინარე აქედან აშკარაა, რომ ბუნებრივი აირზე მომუშავე მანქანა-დანადგარები უფრო მეტად აბინძურებენ ატმოსფერულ ჰაერს, ვიდრე ელ. ენერგიაზე მომუშავე მანქანა-დანადგარები. რისკების შეფასების ეტაპზე განიხილა ადამიანზე ზემოქმედების რისკები და ვინაიდან ელ. ენერგიაზე მომუშავე დანადგარები უფრო მეტად ადაპტირებულია და ასევე ნაკლებად სახიფათოა ადამიანის ჯანმრთელობისთვის შეირჩა ზემოაღნიშნული პირველი ალტერნატივა.</a:t>
            </a:r>
          </a:p>
          <a:p>
            <a:endParaRPr lang="ka-GE" dirty="0"/>
          </a:p>
        </p:txBody>
      </p:sp>
    </p:spTree>
    <p:extLst>
      <p:ext uri="{BB962C8B-B14F-4D97-AF65-F5344CB8AC3E}">
        <p14:creationId xmlns:p14="http://schemas.microsoft.com/office/powerpoint/2010/main" val="91830393"/>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205</TotalTime>
  <Words>1760</Words>
  <Application>Microsoft Office PowerPoint</Application>
  <PresentationFormat>Widescreen</PresentationFormat>
  <Paragraphs>91</Paragraphs>
  <Slides>20</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Sylfaen</vt:lpstr>
      <vt:lpstr>Trebuchet MS</vt:lpstr>
      <vt:lpstr>Wingdings 3</vt:lpstr>
      <vt:lpstr>Facet</vt:lpstr>
      <vt:lpstr>PowerPoint Presentation</vt:lpstr>
      <vt:lpstr>საკანონმდებლო საფუძველი</vt:lpstr>
      <vt:lpstr>პროექტის მოკლე მიმოხილვა </vt:lpstr>
      <vt:lpstr>საპროექტო ტერიტორია</vt:lpstr>
      <vt:lpstr>PowerPoint Presentation</vt:lpstr>
      <vt:lpstr>პოლიეთილენის ნარჩენების აღდგენა</vt:lpstr>
      <vt:lpstr>PowerPoint Presentation</vt:lpstr>
      <vt:lpstr>პოლიეთილენის გადამამუშავებელი საწარმო აღჭურვილია დანადგარებით:</vt:lpstr>
      <vt:lpstr>ალტერნატივა</vt:lpstr>
      <vt:lpstr>გარემოზე შესაძლო ზემოქმედება</vt:lpstr>
      <vt:lpstr>ხმაურის გავრცელებით და ვიბრაციით გამოწვეული ზემოქმედება</vt:lpstr>
      <vt:lpstr>ზემოქმედება ნიადაგის ნაყოფიერ ფენაზე</vt:lpstr>
      <vt:lpstr>ზემოქმედება წყლის გარემოზე </vt:lpstr>
      <vt:lpstr>ბიოლოგიურ გარემოზე ზემოქმედება </vt:lpstr>
      <vt:lpstr>დაცულ ტერიტორიებზე ზემოქმედება </vt:lpstr>
      <vt:lpstr>კუმულაციური ზემოქმედება</vt:lpstr>
      <vt:lpstr>ნარჩენების წარმოქმნის და გავრცელების რისკი</vt:lpstr>
      <vt:lpstr>ზემოქმედება დასაქმებაზე, ეკონომიკურ გარემოზე და ადგილობრივი მოსახლეობის ცხოვრების პირობებზე</vt:lpstr>
      <vt:lpstr>ზემოქმედება ადამიანის ჯანმრთელობაზე და უსაფრთხოებაზე </vt:lpstr>
      <vt:lpstr>გმადლობთ ყურადღებისთვის!</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mose baghdinovi</dc:creator>
  <cp:lastModifiedBy>User</cp:lastModifiedBy>
  <cp:revision>18</cp:revision>
  <dcterms:created xsi:type="dcterms:W3CDTF">2020-04-15T07:43:05Z</dcterms:created>
  <dcterms:modified xsi:type="dcterms:W3CDTF">2020-04-29T13:36:17Z</dcterms:modified>
</cp:coreProperties>
</file>