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63" r:id="rId5"/>
    <p:sldId id="259" r:id="rId6"/>
    <p:sldId id="261" r:id="rId7"/>
    <p:sldId id="262" r:id="rId8"/>
    <p:sldId id="264" r:id="rId9"/>
    <p:sldId id="265" r:id="rId10"/>
    <p:sldId id="266" r:id="rId11"/>
    <p:sldId id="267" r:id="rId12"/>
    <p:sldId id="268" r:id="rId13"/>
    <p:sldId id="269" r:id="rId14"/>
    <p:sldId id="270" r:id="rId15"/>
    <p:sldId id="272" r:id="rId16"/>
    <p:sldId id="273" r:id="rId17"/>
    <p:sldId id="274" r:id="rId18"/>
    <p:sldId id="271" r:id="rId19"/>
    <p:sldId id="275" r:id="rId20"/>
    <p:sldId id="276" r:id="rId21"/>
  </p:sldIdLst>
  <p:sldSz cx="12192000" cy="6858000"/>
  <p:notesSz cx="6858000" cy="9144000"/>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1939" autoAdjust="0"/>
  </p:normalViewPr>
  <p:slideViewPr>
    <p:cSldViewPr snapToGrid="0">
      <p:cViewPr varScale="1">
        <p:scale>
          <a:sx n="68" d="100"/>
          <a:sy n="68" d="100"/>
        </p:scale>
        <p:origin x="81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09F7AC-A16B-409A-9496-D8BDA222CCC7}" type="datetimeFigureOut">
              <a:rPr lang="ka-GE" smtClean="0"/>
              <a:t>29.04.2020</a:t>
            </a:fld>
            <a:endParaRPr lang="ka-G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159382-0C18-4ADC-BA12-908E5C999AC4}" type="slidenum">
              <a:rPr lang="ka-GE" smtClean="0"/>
              <a:t>‹#›</a:t>
            </a:fld>
            <a:endParaRPr lang="ka-GE"/>
          </a:p>
        </p:txBody>
      </p:sp>
    </p:spTree>
    <p:extLst>
      <p:ext uri="{BB962C8B-B14F-4D97-AF65-F5344CB8AC3E}">
        <p14:creationId xmlns:p14="http://schemas.microsoft.com/office/powerpoint/2010/main" val="118593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პროექტის განმახორციელებელი</a:t>
            </a:r>
            <a:r>
              <a:rPr lang="en-US" dirty="0" smtClean="0"/>
              <a:t> </a:t>
            </a:r>
            <a:r>
              <a:rPr lang="ka-GE" dirty="0" smtClean="0"/>
              <a:t>- შპს „</a:t>
            </a:r>
            <a:r>
              <a:rPr lang="ka-GE" dirty="0" err="1" smtClean="0"/>
              <a:t>პოლიპლასტი</a:t>
            </a:r>
            <a:r>
              <a:rPr lang="ka-GE" dirty="0" smtClean="0"/>
              <a:t>”</a:t>
            </a:r>
            <a:br>
              <a:rPr lang="ka-GE" dirty="0" smtClean="0"/>
            </a:br>
            <a:r>
              <a:rPr lang="ka-GE" dirty="0" smtClean="0"/>
              <a:t/>
            </a:r>
            <a:br>
              <a:rPr lang="ka-GE" dirty="0" smtClean="0"/>
            </a:br>
            <a:r>
              <a:rPr lang="ka-GE" dirty="0" err="1" smtClean="0"/>
              <a:t>სკოპინგის</a:t>
            </a:r>
            <a:r>
              <a:rPr lang="ka-GE" dirty="0" smtClean="0"/>
              <a:t> ანგარიშის შემსრულებელი</a:t>
            </a:r>
            <a:r>
              <a:rPr lang="en-US" dirty="0" smtClean="0"/>
              <a:t> </a:t>
            </a:r>
            <a:r>
              <a:rPr lang="ka-GE" dirty="0" smtClean="0"/>
              <a:t>- შპს „</a:t>
            </a:r>
            <a:r>
              <a:rPr lang="ka-GE" dirty="0" err="1" smtClean="0"/>
              <a:t>გეგრილი</a:t>
            </a:r>
            <a:r>
              <a:rPr lang="ka-GE" dirty="0" smtClean="0"/>
              <a:t>“</a:t>
            </a:r>
            <a:endParaRPr lang="en-US" dirty="0" smtClean="0"/>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a:t>
            </a:fld>
            <a:endParaRPr lang="ka-GE"/>
          </a:p>
        </p:txBody>
      </p:sp>
    </p:spTree>
    <p:extLst>
      <p:ext uri="{BB962C8B-B14F-4D97-AF65-F5344CB8AC3E}">
        <p14:creationId xmlns:p14="http://schemas.microsoft.com/office/powerpoint/2010/main" val="2157897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პროექტი განეკუთვნება საქართველოს კანონის ,,გარემოსდაცვითი შეფასების კოდექსი’’-ს II დანართის 10.3 პუნქტით გათვალისწინებულ საქმიანობას, ნარჩენების აღდგენა, გარდა </a:t>
            </a:r>
            <a:r>
              <a:rPr lang="ka-GE" sz="1200" kern="1200" dirty="0" err="1" smtClean="0">
                <a:solidFill>
                  <a:schemeClr val="tx1"/>
                </a:solidFill>
                <a:effectLst/>
                <a:latin typeface="+mn-lt"/>
                <a:ea typeface="+mn-ea"/>
                <a:cs typeface="+mn-cs"/>
              </a:rPr>
              <a:t>არასახიფათო</a:t>
            </a:r>
            <a:r>
              <a:rPr lang="ka-GE" sz="1200" kern="1200" dirty="0" smtClean="0">
                <a:solidFill>
                  <a:schemeClr val="tx1"/>
                </a:solidFill>
                <a:effectLst/>
                <a:latin typeface="+mn-lt"/>
                <a:ea typeface="+mn-ea"/>
                <a:cs typeface="+mn-cs"/>
              </a:rPr>
              <a:t> ნარჩენების წინასწარი დამუშავებისა.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საქართველოს კანონის „გარემოსდაცვითი შეფასების კოდექსი“-ს მე-7 მუხლის შესაბამისად, თუ საქმიანობის განმახორციელებელი გეგმავს ამ კოდექსის II დანართით გათვალისწინებული საქმიანობის განხორციელებას და მიაჩნია, რომ ამ საქმიანობისთვის აუცილებელია გარემოსდაცვითი გადაწყვეტილების გაცემა, იგი უფლებამოსილია სამინისტროს ამ კოდექსის მე-8 მუხლით დადგენილი წესით წარუდგინოს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განცხადება (</a:t>
            </a:r>
            <a:r>
              <a:rPr lang="ka-GE" sz="1200" kern="1200" dirty="0" err="1" smtClean="0">
                <a:solidFill>
                  <a:schemeClr val="tx1"/>
                </a:solidFill>
                <a:effectLst/>
                <a:latin typeface="+mn-lt"/>
                <a:ea typeface="+mn-ea"/>
                <a:cs typeface="+mn-cs"/>
              </a:rPr>
              <a:t>სკრინინგის</a:t>
            </a:r>
            <a:r>
              <a:rPr lang="ka-GE" sz="1200" kern="1200" dirty="0" smtClean="0">
                <a:solidFill>
                  <a:schemeClr val="tx1"/>
                </a:solidFill>
                <a:effectLst/>
                <a:latin typeface="+mn-lt"/>
                <a:ea typeface="+mn-ea"/>
                <a:cs typeface="+mn-cs"/>
              </a:rPr>
              <a:t> ეტაპის გავლის გარეშე). ასეთ შემთხვევაში გამოიყენება გარემოსდაცვითი გადაწყვეტილების გაცემისთვის ამ კოდექსით დადგენილი მოთხოვნები.</a:t>
            </a:r>
          </a:p>
          <a:p>
            <a:r>
              <a:rPr lang="ka-GE" sz="1200" kern="1200" dirty="0" smtClean="0">
                <a:solidFill>
                  <a:schemeClr val="tx1"/>
                </a:solidFill>
                <a:effectLst/>
                <a:latin typeface="+mn-lt"/>
                <a:ea typeface="+mn-ea"/>
                <a:cs typeface="+mn-cs"/>
              </a:rPr>
              <a:t>საქართველოს კანონის „გარემოსდაცვითი შეფასების კოდექსი“-ს მე-6 მუხლის შესაბამისად,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ერთ-ერთი ეტაპია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პროცედურა, რომელიც განსაზღვრავს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-ისთვის მოსაპოვებელი და შესასწავლი ინფორმაციის ჩამონათვალს და ამ ინფორმაციის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ანგარიშში ასახვის საშუალებებს. აღნიშნული პროცედურის საფუძველზე, მზადდება წინასწარი დოკუმენტი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ანგარიში), რომლის საფუძველზეც </a:t>
            </a:r>
            <a:r>
              <a:rPr lang="ka-GE" sz="1200" kern="1200" dirty="0" err="1" smtClean="0">
                <a:solidFill>
                  <a:schemeClr val="tx1"/>
                </a:solidFill>
                <a:effectLst/>
                <a:latin typeface="+mn-lt"/>
                <a:ea typeface="+mn-ea"/>
                <a:cs typeface="+mn-cs"/>
              </a:rPr>
              <a:t>გდსმს</a:t>
            </a:r>
            <a:r>
              <a:rPr lang="en-US" sz="1200" kern="1200" dirty="0" smtClean="0">
                <a:solidFill>
                  <a:schemeClr val="tx1"/>
                </a:solidFill>
                <a:effectLst/>
                <a:latin typeface="+mn-lt"/>
                <a:ea typeface="+mn-ea"/>
                <a:cs typeface="+mn-cs"/>
              </a:rPr>
              <a:t>(</a:t>
            </a:r>
            <a:r>
              <a:rPr lang="ka-GE" sz="1200" kern="1200" dirty="0" smtClean="0">
                <a:solidFill>
                  <a:schemeClr val="tx1"/>
                </a:solidFill>
                <a:effectLst/>
                <a:latin typeface="+mn-lt"/>
                <a:ea typeface="+mn-ea"/>
                <a:cs typeface="+mn-cs"/>
              </a:rPr>
              <a:t>გარემოს დაცვისა და სოფლის მეურნეობის სამინისტრო) გასცემს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დასკვნას. საქმიანობის განმახორციელებელი ვალდებულია საქმიანობის დაგეგმვის შეძლებისდაგვარად ადრეულ ეტაპზე </a:t>
            </a:r>
            <a:r>
              <a:rPr lang="ka-GE" sz="1200" kern="1200" dirty="0" err="1" smtClean="0">
                <a:solidFill>
                  <a:schemeClr val="tx1"/>
                </a:solidFill>
                <a:effectLst/>
                <a:latin typeface="+mn-lt"/>
                <a:ea typeface="+mn-ea"/>
                <a:cs typeface="+mn-cs"/>
              </a:rPr>
              <a:t>გდსმს</a:t>
            </a:r>
            <a:r>
              <a:rPr lang="ka-GE" sz="1200" kern="1200" dirty="0" smtClean="0">
                <a:solidFill>
                  <a:schemeClr val="tx1"/>
                </a:solidFill>
                <a:effectLst/>
                <a:latin typeface="+mn-lt"/>
                <a:ea typeface="+mn-ea"/>
                <a:cs typeface="+mn-cs"/>
              </a:rPr>
              <a:t>-ს წარუდგინოს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განცხადება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ანგარიშთან ერთად.</a:t>
            </a:r>
          </a:p>
          <a:p>
            <a:r>
              <a:rPr lang="ka-GE" sz="1200" kern="1200" dirty="0" smtClean="0">
                <a:solidFill>
                  <a:schemeClr val="tx1"/>
                </a:solidFill>
                <a:effectLst/>
                <a:latin typeface="+mn-lt"/>
                <a:ea typeface="+mn-ea"/>
                <a:cs typeface="+mn-cs"/>
              </a:rPr>
              <a:t>კოდექსის ზემოაღნიშნული მოთხოვნებიდან გამომდინარე მომზადებულია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ანგარიში, რომელიც კოდექსის მე-8 მუხლის შესაბამისად მოიცავს შემდეგ ინფორმაციას:</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დაგეგმილი საქმიანობის მოკლე აღწერას, მათ შორის: ინფორმაციას საქმიანობის განხორციელების ადგილის შესახებ, ობიექტის საპროექტო მახასიათებლებს, ოპერირების პროცესის პრინციპებს და სხვა;</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დაგეგმილი საქმიანობის და მისი განხორციელების ადგილის ალტერნატიული ვარიანტების აღწერას;</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ზოგად ინფორმაციას გარემოზე შესაძლო ზემოქმედების და მისი სახეების შესახებ, რომლებიც შესწავლილი იქნება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პროცესში;</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ზოგად ინფორმაციას იმ ღონისძიებების შესახებ, რომლებიც გათვალისწინებული იქნება გარემოზე მნიშვნელოვანი უარყოფითი ზემოქმედების თავიდან აცილებისათვის, შემცირებისათვის ან/და შერბილებისათვის;</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ინფორმაციას ჩასატარებელი კვლევებისა და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ანგარიშის მომზადებისთვის საჭირო მეთოდების შესახებ.</a:t>
            </a:r>
          </a:p>
          <a:p>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ანგარიშის შესწავლის საფუძველზე, გარემოს დაცვისა და სოფლის მეურნეობის სამინისტრო გასცემს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დასკვნას, რომლითაც განისაზღვრება გარემოზე ზემოქმედების შეფასების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 ანგარიშის მომზადებისთვის საჭირო კვლევების, მოსაპოვებელი და შესასწავლი ინფორმაციის ჩამონათვალი.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დასკვნის გათვალისწინება სავალდებულოა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ანგარიშის მომზადებისას.</a:t>
            </a:r>
          </a:p>
          <a:p>
            <a:endParaRPr lang="ka-GE" dirty="0" smtClean="0"/>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2</a:t>
            </a:fld>
            <a:endParaRPr lang="ka-GE"/>
          </a:p>
        </p:txBody>
      </p:sp>
    </p:spTree>
    <p:extLst>
      <p:ext uri="{BB962C8B-B14F-4D97-AF65-F5344CB8AC3E}">
        <p14:creationId xmlns:p14="http://schemas.microsoft.com/office/powerpoint/2010/main" val="3623608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პოლიეთილენის ნარჩენების </a:t>
            </a:r>
            <a:r>
              <a:rPr lang="ka-GE" sz="1200" kern="1200" dirty="0" err="1" smtClean="0">
                <a:solidFill>
                  <a:schemeClr val="tx1"/>
                </a:solidFill>
                <a:effectLst/>
                <a:latin typeface="+mn-lt"/>
                <a:ea typeface="+mn-ea"/>
                <a:cs typeface="+mn-cs"/>
              </a:rPr>
              <a:t>გადასამუშავებლად</a:t>
            </a:r>
            <a:r>
              <a:rPr lang="ka-GE" sz="1200" kern="1200" dirty="0" smtClean="0">
                <a:solidFill>
                  <a:schemeClr val="tx1"/>
                </a:solidFill>
                <a:effectLst/>
                <a:latin typeface="+mn-lt"/>
                <a:ea typeface="+mn-ea"/>
                <a:cs typeface="+mn-cs"/>
              </a:rPr>
              <a:t>(აღდგენა) კომპანია გეგმავს შეისყიდოს 1 ცალი </a:t>
            </a:r>
            <a:r>
              <a:rPr lang="ka-GE" sz="1200" kern="1200" dirty="0" err="1" smtClean="0">
                <a:solidFill>
                  <a:schemeClr val="tx1"/>
                </a:solidFill>
                <a:effectLst/>
                <a:latin typeface="+mn-lt"/>
                <a:ea typeface="+mn-ea"/>
                <a:cs typeface="+mn-cs"/>
              </a:rPr>
              <a:t>გრანულატორი</a:t>
            </a:r>
            <a:r>
              <a:rPr lang="ka-GE" sz="1200" kern="1200" dirty="0" smtClean="0">
                <a:solidFill>
                  <a:schemeClr val="tx1"/>
                </a:solidFill>
                <a:effectLst/>
                <a:latin typeface="+mn-lt"/>
                <a:ea typeface="+mn-ea"/>
                <a:cs typeface="+mn-cs"/>
              </a:rPr>
              <a:t>  და დაამონტაჟოს  საწარმოს მოედანზე, სადაც განთავსებულია სხვა მოქმედი მანქანა-დანადგარები. </a:t>
            </a:r>
            <a:r>
              <a:rPr lang="ka-GE" sz="1200" kern="1200" dirty="0" err="1" smtClean="0">
                <a:solidFill>
                  <a:schemeClr val="tx1"/>
                </a:solidFill>
                <a:effectLst/>
                <a:latin typeface="+mn-lt"/>
                <a:ea typeface="+mn-ea"/>
                <a:cs typeface="+mn-cs"/>
              </a:rPr>
              <a:t>გრანულატორის</a:t>
            </a:r>
            <a:r>
              <a:rPr lang="ka-GE" sz="1200" kern="1200" dirty="0" smtClean="0">
                <a:solidFill>
                  <a:schemeClr val="tx1"/>
                </a:solidFill>
                <a:effectLst/>
                <a:latin typeface="+mn-lt"/>
                <a:ea typeface="+mn-ea"/>
                <a:cs typeface="+mn-cs"/>
              </a:rPr>
              <a:t> დამონტაჟება მოხდება პერსონალის დახმარებით, რომლის მონტაჟის სამუშაოები დიდ სირთულეს არ წარმოადგენს (არ საჭიროებს სპეციალურ ფუნდამენტის მოწყობას ან სხვა დამხმარე ინფრასტრუქტურის ადგილზე მიყვანას). </a:t>
            </a:r>
          </a:p>
          <a:p>
            <a:r>
              <a:rPr lang="ka-GE" sz="1200" kern="1200" dirty="0" smtClean="0">
                <a:solidFill>
                  <a:schemeClr val="tx1"/>
                </a:solidFill>
                <a:effectLst/>
                <a:latin typeface="+mn-lt"/>
                <a:ea typeface="+mn-ea"/>
                <a:cs typeface="+mn-cs"/>
              </a:rPr>
              <a:t>პოლიეთილენის ნარჩენების საწარმო პროცესი, გადამუშავება, დაიწყება პოლიეთილენის ნარჩენების მიღებით, რაც ,,ნარჩენების მართვის კოდექსით’’ კლასიფიცირდება როგორც პოლიეთილენის შესაფუთი მასალა (15 01 02 პლასტმასის შესაფუთი მასალა),  რომელიც შემოტანილი იქნება საწარმოში ხელშეკრულების საფუძველზე, ნარჩენების შემგროვებელი კომპანიისგან, რომელსაც ექნება შესაბამისი ლიცენზია/ნებართვა ან შეძენილი იქნება პოლიეთილენის ნარჩენების იმპორტიორი კომპანიიდან.  </a:t>
            </a:r>
          </a:p>
          <a:p>
            <a:r>
              <a:rPr lang="ka-GE" sz="1200" kern="1200" dirty="0" smtClean="0">
                <a:solidFill>
                  <a:schemeClr val="tx1"/>
                </a:solidFill>
                <a:effectLst/>
                <a:latin typeface="+mn-lt"/>
                <a:ea typeface="+mn-ea"/>
                <a:cs typeface="+mn-cs"/>
              </a:rPr>
              <a:t>ნარჩენების გადამუშავების(აღდგენის) ოპერაციის კოდები განისაზღვრა ,,ნარჩენების მართვის კოდექსის’’ მიხედვით: </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R7 იმ კომპონენტების აღდგენა, რომლებიც დაბინძურების შესამცირებლად გამოიყენება.</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R9 ნავთობპროდუქტების ხელახალი გამოხდა ან სხვაგვარი ხელახალი გამოყენება.</a:t>
            </a:r>
          </a:p>
          <a:p>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ეტაპზე მოხდება ნარჩენების აღდგენის ოპერაციების კოდების დაზუსტება.</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3</a:t>
            </a:fld>
            <a:endParaRPr lang="ka-GE"/>
          </a:p>
        </p:txBody>
      </p:sp>
    </p:spTree>
    <p:extLst>
      <p:ext uri="{BB962C8B-B14F-4D97-AF65-F5344CB8AC3E}">
        <p14:creationId xmlns:p14="http://schemas.microsoft.com/office/powerpoint/2010/main" val="131272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შპს ,,</a:t>
            </a:r>
            <a:r>
              <a:rPr lang="ka-GE" sz="1200" kern="1200" dirty="0" err="1" smtClean="0">
                <a:solidFill>
                  <a:schemeClr val="tx1"/>
                </a:solidFill>
                <a:effectLst/>
                <a:latin typeface="+mn-lt"/>
                <a:ea typeface="+mn-ea"/>
                <a:cs typeface="+mn-cs"/>
              </a:rPr>
              <a:t>პოლიპლასტი</a:t>
            </a:r>
            <a:r>
              <a:rPr lang="ka-GE" sz="1200" kern="1200" dirty="0" smtClean="0">
                <a:solidFill>
                  <a:schemeClr val="tx1"/>
                </a:solidFill>
                <a:effectLst/>
                <a:latin typeface="+mn-lt"/>
                <a:ea typeface="+mn-ea"/>
                <a:cs typeface="+mn-cs"/>
              </a:rPr>
              <a:t>’’-ს საწარმოს ადგილმდებარეობა</a:t>
            </a:r>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5</a:t>
            </a:fld>
            <a:endParaRPr lang="ka-GE"/>
          </a:p>
        </p:txBody>
      </p:sp>
    </p:spTree>
    <p:extLst>
      <p:ext uri="{BB962C8B-B14F-4D97-AF65-F5344CB8AC3E}">
        <p14:creationId xmlns:p14="http://schemas.microsoft.com/office/powerpoint/2010/main" val="430755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ემისიები ატმოსფერულ ჰაერში შესაძლოა წარმოიქმნას მანქანა-დანადგარების მიერ პოლიეთილენის ნარჩენების/გრანულების გადამუშავებისას და ფირის ფორმირებისას. ემისიები რაოდენობების განსაზღვრისთვის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ეტაპზე დამზადდება ატმოსფერული ჰაერის დაბინძურების სტაციონარული  წყაროების და მათ მიერ გაფრქვეულ მავნე ნივთიერებათა ინვენტარიზაციის ტექნიკური ანგარიში.  </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10</a:t>
            </a:fld>
            <a:endParaRPr lang="ka-GE"/>
          </a:p>
        </p:txBody>
      </p:sp>
    </p:spTree>
    <p:extLst>
      <p:ext uri="{BB962C8B-B14F-4D97-AF65-F5344CB8AC3E}">
        <p14:creationId xmlns:p14="http://schemas.microsoft.com/office/powerpoint/2010/main" val="3887332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11</a:t>
            </a:fld>
            <a:endParaRPr lang="ka-GE"/>
          </a:p>
        </p:txBody>
      </p:sp>
    </p:spTree>
    <p:extLst>
      <p:ext uri="{BB962C8B-B14F-4D97-AF65-F5344CB8AC3E}">
        <p14:creationId xmlns:p14="http://schemas.microsoft.com/office/powerpoint/2010/main" val="265806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საპროექტო ტერიტორია წარმოადგენს სააქციო საზოგადოება ,,სპაგეტი-94’’-ს და სააქციო საზოგადოება ,,თემქა-პურის’’ საკუთრებას, რომელიც შპს ,,</a:t>
            </a:r>
            <a:r>
              <a:rPr lang="ka-GE" sz="1200" kern="1200" dirty="0" err="1" smtClean="0">
                <a:solidFill>
                  <a:schemeClr val="tx1"/>
                </a:solidFill>
                <a:effectLst/>
                <a:latin typeface="+mn-lt"/>
                <a:ea typeface="+mn-ea"/>
                <a:cs typeface="+mn-cs"/>
              </a:rPr>
              <a:t>პოლიპლასტს</a:t>
            </a:r>
            <a:r>
              <a:rPr lang="ka-GE" sz="1200" kern="1200" dirty="0" smtClean="0">
                <a:solidFill>
                  <a:schemeClr val="tx1"/>
                </a:solidFill>
                <a:effectLst/>
                <a:latin typeface="+mn-lt"/>
                <a:ea typeface="+mn-ea"/>
                <a:cs typeface="+mn-cs"/>
              </a:rPr>
              <a:t>’’ იჯარის წესით აქვს აღებული. სს ,,სპაგეტი-94’’-ს შენობაში განთავსებულია შპს ,,POLIMARR’’-ის საწარმო, სადაც ხორციელდება პოლიეთილენის გრანულების(ნედლეულის) გადამუშავება, რისგანაც საბოლოო პროდუქტს იღებს პოლიეთილენის ფირს. შპს ,,POLIMARR’’-ის საწარმოო პროცესი თითქმის იდენტურია შპს ,,</a:t>
            </a:r>
            <a:r>
              <a:rPr lang="ka-GE" sz="1200" kern="1200" dirty="0" err="1" smtClean="0">
                <a:solidFill>
                  <a:schemeClr val="tx1"/>
                </a:solidFill>
                <a:effectLst/>
                <a:latin typeface="+mn-lt"/>
                <a:ea typeface="+mn-ea"/>
                <a:cs typeface="+mn-cs"/>
              </a:rPr>
              <a:t>პოლიპლასტის</a:t>
            </a:r>
            <a:r>
              <a:rPr lang="ka-GE" sz="1200" kern="1200" dirty="0" smtClean="0">
                <a:solidFill>
                  <a:schemeClr val="tx1"/>
                </a:solidFill>
                <a:effectLst/>
                <a:latin typeface="+mn-lt"/>
                <a:ea typeface="+mn-ea"/>
                <a:cs typeface="+mn-cs"/>
              </a:rPr>
              <a:t>’’ საწარმოო პროცესთან, სადაც გამოყენებულია 5 ცალი </a:t>
            </a:r>
            <a:r>
              <a:rPr lang="ka-GE" sz="1200" kern="1200" dirty="0" err="1" smtClean="0">
                <a:solidFill>
                  <a:schemeClr val="tx1"/>
                </a:solidFill>
                <a:effectLst/>
                <a:latin typeface="+mn-lt"/>
                <a:ea typeface="+mn-ea"/>
                <a:cs typeface="+mn-cs"/>
              </a:rPr>
              <a:t>ექსტრუდერი</a:t>
            </a:r>
            <a:r>
              <a:rPr lang="ka-GE" sz="1200" kern="1200" dirty="0" smtClean="0">
                <a:solidFill>
                  <a:schemeClr val="tx1"/>
                </a:solidFill>
                <a:effectLst/>
                <a:latin typeface="+mn-lt"/>
                <a:ea typeface="+mn-ea"/>
                <a:cs typeface="+mn-cs"/>
              </a:rPr>
              <a:t>, 1 ცალი საფქვავი(</a:t>
            </a:r>
            <a:r>
              <a:rPr lang="ka-GE" sz="1200" kern="1200" dirty="0" err="1" smtClean="0">
                <a:solidFill>
                  <a:schemeClr val="tx1"/>
                </a:solidFill>
                <a:effectLst/>
                <a:latin typeface="+mn-lt"/>
                <a:ea typeface="+mn-ea"/>
                <a:cs typeface="+mn-cs"/>
              </a:rPr>
              <a:t>აგლომერატი</a:t>
            </a:r>
            <a:r>
              <a:rPr lang="ka-GE" sz="1200" kern="1200" dirty="0" smtClean="0">
                <a:solidFill>
                  <a:schemeClr val="tx1"/>
                </a:solidFill>
                <a:effectLst/>
                <a:latin typeface="+mn-lt"/>
                <a:ea typeface="+mn-ea"/>
                <a:cs typeface="+mn-cs"/>
              </a:rPr>
              <a:t>), 4 ცალი საჭრელ-</a:t>
            </a:r>
            <a:r>
              <a:rPr lang="ka-GE" sz="1200" kern="1200" dirty="0" err="1" smtClean="0">
                <a:solidFill>
                  <a:schemeClr val="tx1"/>
                </a:solidFill>
                <a:effectLst/>
                <a:latin typeface="+mn-lt"/>
                <a:ea typeface="+mn-ea"/>
                <a:cs typeface="+mn-cs"/>
              </a:rPr>
              <a:t>საწები</a:t>
            </a:r>
            <a:r>
              <a:rPr lang="ka-GE" sz="1200" kern="1200" dirty="0" smtClean="0">
                <a:solidFill>
                  <a:schemeClr val="tx1"/>
                </a:solidFill>
                <a:effectLst/>
                <a:latin typeface="+mn-lt"/>
                <a:ea typeface="+mn-ea"/>
                <a:cs typeface="+mn-cs"/>
              </a:rPr>
              <a:t> დანადგარი და 1 ცალი სახატავი. საწარმოს წლიური წარმადობა შეადგენს 285,6 ტ/წ პოლიეთილენის </a:t>
            </a:r>
            <a:r>
              <a:rPr lang="ka-GE" sz="1200" kern="1200" dirty="0" err="1" smtClean="0">
                <a:solidFill>
                  <a:schemeClr val="tx1"/>
                </a:solidFill>
                <a:effectLst/>
                <a:latin typeface="+mn-lt"/>
                <a:ea typeface="+mn-ea"/>
                <a:cs typeface="+mn-cs"/>
              </a:rPr>
              <a:t>გრანულებს</a:t>
            </a:r>
            <a:r>
              <a:rPr lang="ka-GE" sz="1200" kern="1200" dirty="0" smtClean="0">
                <a:solidFill>
                  <a:schemeClr val="tx1"/>
                </a:solidFill>
                <a:effectLst/>
                <a:latin typeface="+mn-lt"/>
                <a:ea typeface="+mn-ea"/>
                <a:cs typeface="+mn-cs"/>
              </a:rPr>
              <a:t>. კუმულაციური ზემოქმედება ამ შემთხვევაში შესაძლოა განიხილებოდეს მხოლოდ ატმოსფერულ ჰაერში მავნე ნივთიერებების გაფრქვევის კუთხით.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ეტაპზე ჩატარდება  ატმოსფერული ჰაერის დამაბინძურებელი ნივთიერებების კონცენტრაციის მოდელირება და დადგინდება შესაძლო ზემოქმედების ქვეშ მყოფი რეცეპტორები.</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16</a:t>
            </a:fld>
            <a:endParaRPr lang="ka-GE"/>
          </a:p>
        </p:txBody>
      </p:sp>
    </p:spTree>
    <p:extLst>
      <p:ext uri="{BB962C8B-B14F-4D97-AF65-F5344CB8AC3E}">
        <p14:creationId xmlns:p14="http://schemas.microsoft.com/office/powerpoint/2010/main" val="33985930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პოლიეთილენის ნარჩენების </a:t>
            </a:r>
            <a:r>
              <a:rPr lang="ka-GE" sz="1200" kern="1200" dirty="0" err="1" smtClean="0">
                <a:solidFill>
                  <a:schemeClr val="tx1"/>
                </a:solidFill>
                <a:effectLst/>
                <a:latin typeface="+mn-lt"/>
                <a:ea typeface="+mn-ea"/>
                <a:cs typeface="+mn-cs"/>
              </a:rPr>
              <a:t>გადამუშვების</a:t>
            </a:r>
            <a:r>
              <a:rPr lang="ka-GE" sz="1200" kern="1200" dirty="0" smtClean="0">
                <a:solidFill>
                  <a:schemeClr val="tx1"/>
                </a:solidFill>
                <a:effectLst/>
                <a:latin typeface="+mn-lt"/>
                <a:ea typeface="+mn-ea"/>
                <a:cs typeface="+mn-cs"/>
              </a:rPr>
              <a:t> პროცესში, პოლიეთილენის დახარისხების დროს, შესაძლოა წარმოიქმნეს 900კგ-მდე ქაღალდის ნარჩენები, რომელიც შესაბამისი ხელშეკრულების საფუძველზე გადაეცემა თბილისის მუნიციპალიტეტის დასუფთავების სამსახურს ,,</a:t>
            </a:r>
            <a:r>
              <a:rPr lang="ka-GE" sz="1200" kern="1200" dirty="0" err="1" smtClean="0">
                <a:solidFill>
                  <a:schemeClr val="tx1"/>
                </a:solidFill>
                <a:effectLst/>
                <a:latin typeface="+mn-lt"/>
                <a:ea typeface="+mn-ea"/>
                <a:cs typeface="+mn-cs"/>
              </a:rPr>
              <a:t>თბილსერვის</a:t>
            </a:r>
            <a:r>
              <a:rPr lang="ka-GE" sz="1200" kern="1200" dirty="0" smtClean="0">
                <a:solidFill>
                  <a:schemeClr val="tx1"/>
                </a:solidFill>
                <a:effectLst/>
                <a:latin typeface="+mn-lt"/>
                <a:ea typeface="+mn-ea"/>
                <a:cs typeface="+mn-cs"/>
              </a:rPr>
              <a:t> ჯგუფს’’. </a:t>
            </a:r>
          </a:p>
          <a:p>
            <a:r>
              <a:rPr lang="ka-GE" sz="1200" kern="1200" dirty="0" smtClean="0">
                <a:solidFill>
                  <a:schemeClr val="tx1"/>
                </a:solidFill>
                <a:effectLst/>
                <a:latin typeface="+mn-lt"/>
                <a:ea typeface="+mn-ea"/>
                <a:cs typeface="+mn-cs"/>
              </a:rPr>
              <a:t>საწარმოს ტერიტორიაზე, მანქანა-დანადგარების სარემონტო სამუშაოების დროს შესაძლოა დაგროვდეს ლითონის ჯართი, რომელიც პერიოდულად გაიტანება ჯართის მიმღებ პუნქტებში. გარდა ამისა მცირე სარემონტო სამუშაოების დროს შესაძლოა დაგროვდეს ზეთიანი ჩვრები წელიწადში 30 კგ და შეცვლილი ნაწილები წელიწადში 35 კგ, რომლებიც დაგროვდება სპეციალურ ლითონის კონტეინერებში. მათი შევსების შემთხვევაში სახიფათო ნარჩენების გატანა მოხდება სპეციალური ხელშეკრულების საფუძველზე. </a:t>
            </a:r>
          </a:p>
          <a:p>
            <a:r>
              <a:rPr lang="ka-GE" sz="1200" kern="1200" dirty="0" smtClean="0">
                <a:solidFill>
                  <a:schemeClr val="tx1"/>
                </a:solidFill>
                <a:effectLst/>
                <a:latin typeface="+mn-lt"/>
                <a:ea typeface="+mn-ea"/>
                <a:cs typeface="+mn-cs"/>
              </a:rPr>
              <a:t>ნარჩენების გადამუშავების(აღდგენის) ოპერაციის კოდები განისაზღვრა ,,ნარჩენების მართვის კოდექსის’’ მიხედვით: </a:t>
            </a:r>
          </a:p>
          <a:p>
            <a:pPr lvl="0"/>
            <a:r>
              <a:rPr lang="ka-GE" sz="1200" kern="1200" dirty="0" smtClean="0">
                <a:solidFill>
                  <a:schemeClr val="tx1"/>
                </a:solidFill>
                <a:effectLst/>
                <a:latin typeface="+mn-lt"/>
                <a:ea typeface="+mn-ea"/>
                <a:cs typeface="+mn-cs"/>
              </a:rPr>
              <a:t>R7 იმ კომპონენტების აღდგენა, რომლებიც დაბინძურების შესამცირებლად გამოიყენება.</a:t>
            </a:r>
          </a:p>
          <a:p>
            <a:pPr lvl="0"/>
            <a:r>
              <a:rPr lang="ka-GE" sz="1200" kern="1200" dirty="0" smtClean="0">
                <a:solidFill>
                  <a:schemeClr val="tx1"/>
                </a:solidFill>
                <a:effectLst/>
                <a:latin typeface="+mn-lt"/>
                <a:ea typeface="+mn-ea"/>
                <a:cs typeface="+mn-cs"/>
              </a:rPr>
              <a:t>R 9 ნავთობპროდუქტების ხელახალი გამოხდა ან სხვაგვარი ხელახალი გამოყენება.</a:t>
            </a:r>
            <a:endParaRPr lang="ka-G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2159382-0C18-4ADC-BA12-908E5C999AC4}" type="slidenum">
              <a:rPr lang="ka-GE" smtClean="0"/>
              <a:t>17</a:t>
            </a:fld>
            <a:endParaRPr lang="ka-GE"/>
          </a:p>
        </p:txBody>
      </p:sp>
    </p:spTree>
    <p:extLst>
      <p:ext uri="{BB962C8B-B14F-4D97-AF65-F5344CB8AC3E}">
        <p14:creationId xmlns:p14="http://schemas.microsoft.com/office/powerpoint/2010/main" val="4158660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საწარმო იქნება დახურული და უცხო პირებისგან დაცული. საწარმოს მოწყობის ეტაპზე ადამიანის ჯანმრთელობაზე და უსაფრთხოებაზე ზემოქმედება არ გვექნება.  ექსპლუატაციის ეტაპზე, ადამიანის ჯანმრთელობასა და უსაფრთხოებაზე ზემოქმედება მინიმალური იქნება, რადგან კომპანიას დაგეგმილი აქვს აიყვანოს ჯანმრთელობის და შრომის უსაფრთხოების სპეციალისტი, რომელიც მომსახურე პერსონალს ჩაუტარებს სწავლებებს და ტრენინგებს თუ როგორ უნდა იმუშაონ მანქანა-დანადგარებთან უსაფრთხოდ. ასევე შპს ,,</a:t>
            </a:r>
            <a:r>
              <a:rPr lang="ka-GE" sz="1200" kern="1200" dirty="0" err="1" smtClean="0">
                <a:solidFill>
                  <a:schemeClr val="tx1"/>
                </a:solidFill>
                <a:effectLst/>
                <a:latin typeface="+mn-lt"/>
                <a:ea typeface="+mn-ea"/>
                <a:cs typeface="+mn-cs"/>
              </a:rPr>
              <a:t>პოლიპლასტი</a:t>
            </a:r>
            <a:r>
              <a:rPr lang="ka-GE" sz="1200" kern="1200" dirty="0" smtClean="0">
                <a:solidFill>
                  <a:schemeClr val="tx1"/>
                </a:solidFill>
                <a:effectLst/>
                <a:latin typeface="+mn-lt"/>
                <a:ea typeface="+mn-ea"/>
                <a:cs typeface="+mn-cs"/>
              </a:rPr>
              <a:t>’’ შეიმუშავებს საგანგებო სიტუაციებზე რეაგირების გეგმას, ჯანმრთელობის დაცვისა და შრომის უსაფრთხოების პოლიტიკას და რისკების შეფასების დოკუმენტაციას, რის მიხედვითაც იხელმძღვანელებს ექსპლუატაციის ეტაპზე. </a:t>
            </a:r>
          </a:p>
          <a:p>
            <a:r>
              <a:rPr lang="ka-GE" sz="1200" kern="1200" dirty="0" smtClean="0">
                <a:solidFill>
                  <a:schemeClr val="tx1"/>
                </a:solidFill>
                <a:effectLst/>
                <a:latin typeface="+mn-lt"/>
                <a:ea typeface="+mn-ea"/>
                <a:cs typeface="+mn-cs"/>
              </a:rPr>
              <a:t>საწარმოს ტერიტორიაზე დამონტაჟდება სახანძრო სიგნალიზაცია, რათა თავიდან იქნას აცილებული ხანძრის შემთხვევაში მომსახურე პერსონალის დაზიანება.</a:t>
            </a:r>
          </a:p>
          <a:p>
            <a:r>
              <a:rPr lang="ka-GE" sz="1200" kern="1200" dirty="0" smtClean="0">
                <a:solidFill>
                  <a:schemeClr val="tx1"/>
                </a:solidFill>
                <a:effectLst/>
                <a:latin typeface="+mn-lt"/>
                <a:ea typeface="+mn-ea"/>
                <a:cs typeface="+mn-cs"/>
              </a:rPr>
              <a:t>შრომის უსაფრთხოების ნორმების დაცვის შემთხვევაში ზემოქმედება ადამიანის ჯანმრთელობაზე და უსაფრთხოებაზე იქნება მინიმალური.</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19</a:t>
            </a:fld>
            <a:endParaRPr lang="ka-GE"/>
          </a:p>
        </p:txBody>
      </p:sp>
    </p:spTree>
    <p:extLst>
      <p:ext uri="{BB962C8B-B14F-4D97-AF65-F5344CB8AC3E}">
        <p14:creationId xmlns:p14="http://schemas.microsoft.com/office/powerpoint/2010/main" val="261670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71651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219006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0127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400489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5514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291640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60791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051072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565652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391912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2087B1-01F4-4080-8043-2BE62F1B05F4}" type="datetimeFigureOut">
              <a:rPr lang="ka-GE" smtClean="0"/>
              <a:t>29.04.2020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75973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2087B1-01F4-4080-8043-2BE62F1B05F4}" type="datetimeFigureOut">
              <a:rPr lang="ka-GE" smtClean="0"/>
              <a:t>29.04.2020</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842745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2087B1-01F4-4080-8043-2BE62F1B05F4}" type="datetimeFigureOut">
              <a:rPr lang="ka-GE" smtClean="0"/>
              <a:t>29.04.2020</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384440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087B1-01F4-4080-8043-2BE62F1B05F4}" type="datetimeFigureOut">
              <a:rPr lang="ka-GE" smtClean="0"/>
              <a:t>29.04.2020</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420656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52087B1-01F4-4080-8043-2BE62F1B05F4}" type="datetimeFigureOut">
              <a:rPr lang="ka-GE" smtClean="0"/>
              <a:t>29.04.2020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3258372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2087B1-01F4-4080-8043-2BE62F1B05F4}" type="datetimeFigureOut">
              <a:rPr lang="ka-GE" smtClean="0"/>
              <a:t>29.04.2020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648368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2087B1-01F4-4080-8043-2BE62F1B05F4}" type="datetimeFigureOut">
              <a:rPr lang="ka-GE" smtClean="0"/>
              <a:t>29.04.2020</a:t>
            </a:fld>
            <a:endParaRPr lang="ka-G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7E1271-77A0-4877-A204-A4ED546A97B3}" type="slidenum">
              <a:rPr lang="ka-GE" smtClean="0"/>
              <a:t>‹#›</a:t>
            </a:fld>
            <a:endParaRPr lang="ka-GE"/>
          </a:p>
        </p:txBody>
      </p:sp>
    </p:spTree>
    <p:extLst>
      <p:ext uri="{BB962C8B-B14F-4D97-AF65-F5344CB8AC3E}">
        <p14:creationId xmlns:p14="http://schemas.microsoft.com/office/powerpoint/2010/main" val="2961134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8341" y="2970025"/>
            <a:ext cx="7766936" cy="1646302"/>
          </a:xfrm>
        </p:spPr>
        <p:txBody>
          <a:bodyPr/>
          <a:lstStyle/>
          <a:p>
            <a:pPr algn="ctr"/>
            <a:r>
              <a:rPr lang="ka-GE" sz="2800" b="1" dirty="0"/>
              <a:t>პოლიეთილენის ნარჩენების გადამამუშავებელი საწარმოს მოწყობა და ექსპლუატაცია </a:t>
            </a:r>
            <a:r>
              <a:rPr lang="ka-GE" dirty="0"/>
              <a:t/>
            </a:r>
            <a:br>
              <a:rPr lang="ka-GE" dirty="0"/>
            </a:br>
            <a:endParaRPr lang="ka-GE" sz="1800" dirty="0"/>
          </a:p>
        </p:txBody>
      </p:sp>
      <p:sp>
        <p:nvSpPr>
          <p:cNvPr id="3" name="Subtitle 2"/>
          <p:cNvSpPr>
            <a:spLocks noGrp="1"/>
          </p:cNvSpPr>
          <p:nvPr>
            <p:ph type="subTitle" idx="1"/>
          </p:nvPr>
        </p:nvSpPr>
        <p:spPr>
          <a:xfrm>
            <a:off x="1548341" y="5047119"/>
            <a:ext cx="7766936" cy="1096899"/>
          </a:xfrm>
        </p:spPr>
        <p:txBody>
          <a:bodyPr/>
          <a:lstStyle/>
          <a:p>
            <a:pPr algn="ctr"/>
            <a:r>
              <a:rPr lang="ka-GE" sz="2800" b="1" dirty="0" err="1">
                <a:solidFill>
                  <a:schemeClr val="accent1"/>
                </a:solidFill>
                <a:latin typeface="+mj-lt"/>
                <a:ea typeface="+mj-ea"/>
                <a:cs typeface="+mj-cs"/>
              </a:rPr>
              <a:t>სკოპინგის</a:t>
            </a:r>
            <a:r>
              <a:rPr lang="ka-GE" sz="2800" b="1" dirty="0">
                <a:solidFill>
                  <a:schemeClr val="accent1"/>
                </a:solidFill>
                <a:latin typeface="+mj-lt"/>
                <a:ea typeface="+mj-ea"/>
                <a:cs typeface="+mj-cs"/>
              </a:rPr>
              <a:t> ანგარიში</a:t>
            </a:r>
          </a:p>
          <a:p>
            <a:endParaRPr lang="ka-GE" dirty="0"/>
          </a:p>
        </p:txBody>
      </p:sp>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513" y="95535"/>
            <a:ext cx="4599296" cy="137160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3118151926"/>
              </p:ext>
            </p:extLst>
          </p:nvPr>
        </p:nvGraphicFramePr>
        <p:xfrm>
          <a:off x="1367809" y="1945498"/>
          <a:ext cx="8128000" cy="60233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67545694"/>
                    </a:ext>
                  </a:extLst>
                </a:gridCol>
              </a:tblGrid>
              <a:tr h="602334">
                <a:tc>
                  <a:txBody>
                    <a:bodyPr/>
                    <a:lstStyle/>
                    <a:p>
                      <a:pPr algn="ctr"/>
                      <a:r>
                        <a:rPr lang="ka-GE" sz="2800" b="1" kern="1200" dirty="0" smtClean="0">
                          <a:solidFill>
                            <a:schemeClr val="accent1"/>
                          </a:solidFill>
                          <a:latin typeface="+mn-lt"/>
                          <a:ea typeface="+mn-ea"/>
                          <a:cs typeface="+mn-cs"/>
                        </a:rPr>
                        <a:t>შპს ,,</a:t>
                      </a:r>
                      <a:r>
                        <a:rPr lang="ka-GE" sz="2800" b="1" kern="1200" dirty="0" err="1" smtClean="0">
                          <a:solidFill>
                            <a:schemeClr val="accent1"/>
                          </a:solidFill>
                          <a:latin typeface="+mn-lt"/>
                          <a:ea typeface="+mn-ea"/>
                          <a:cs typeface="+mn-cs"/>
                        </a:rPr>
                        <a:t>პოლიპლასტი</a:t>
                      </a:r>
                      <a:r>
                        <a:rPr lang="ka-GE" sz="2800" b="1" kern="1200" dirty="0" smtClean="0">
                          <a:solidFill>
                            <a:schemeClr val="accent1"/>
                          </a:solidFill>
                          <a:latin typeface="+mn-lt"/>
                          <a:ea typeface="+mn-ea"/>
                          <a:cs typeface="+mn-cs"/>
                        </a:rPr>
                        <a:t>’’</a:t>
                      </a:r>
                      <a:endParaRPr lang="ka-GE" sz="2800" b="1" kern="1200" dirty="0">
                        <a:solidFill>
                          <a:schemeClr val="accent1"/>
                        </a:solidFill>
                        <a:latin typeface="+mn-lt"/>
                        <a:ea typeface="+mn-ea"/>
                        <a:cs typeface="+mn-cs"/>
                      </a:endParaRPr>
                    </a:p>
                  </a:txBody>
                  <a:tcPr>
                    <a:solidFill>
                      <a:schemeClr val="bg1"/>
                    </a:solidFill>
                  </a:tcPr>
                </a:tc>
                <a:extLst>
                  <a:ext uri="{0D108BD9-81ED-4DB2-BD59-A6C34878D82A}">
                    <a16:rowId xmlns:a16="http://schemas.microsoft.com/office/drawing/2014/main" val="2276597072"/>
                  </a:ext>
                </a:extLst>
              </a:tr>
            </a:tbl>
          </a:graphicData>
        </a:graphic>
      </p:graphicFrame>
    </p:spTree>
    <p:extLst>
      <p:ext uri="{BB962C8B-B14F-4D97-AF65-F5344CB8AC3E}">
        <p14:creationId xmlns:p14="http://schemas.microsoft.com/office/powerpoint/2010/main" val="1652363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6245"/>
          </a:xfrm>
        </p:spPr>
        <p:txBody>
          <a:bodyPr>
            <a:normAutofit/>
          </a:bodyPr>
          <a:lstStyle/>
          <a:p>
            <a:pPr algn="ctr"/>
            <a:r>
              <a:rPr lang="ka-GE" sz="4000" b="1" dirty="0" smtClean="0">
                <a:solidFill>
                  <a:schemeClr val="tx1"/>
                </a:solidFill>
              </a:rPr>
              <a:t>გარემოზე შესაძლო ზემოქმედება</a:t>
            </a:r>
            <a:endParaRPr lang="ka-GE" sz="4000" b="1" dirty="0">
              <a:solidFill>
                <a:schemeClr val="tx1"/>
              </a:solidFill>
            </a:endParaRPr>
          </a:p>
        </p:txBody>
      </p:sp>
      <p:sp>
        <p:nvSpPr>
          <p:cNvPr id="3" name="Content Placeholder 2"/>
          <p:cNvSpPr>
            <a:spLocks noGrp="1"/>
          </p:cNvSpPr>
          <p:nvPr>
            <p:ph idx="1"/>
          </p:nvPr>
        </p:nvSpPr>
        <p:spPr>
          <a:xfrm>
            <a:off x="677334" y="3097161"/>
            <a:ext cx="8596668" cy="2944201"/>
          </a:xfrm>
        </p:spPr>
        <p:txBody>
          <a:bodyPr>
            <a:normAutofit/>
          </a:bodyPr>
          <a:lstStyle/>
          <a:p>
            <a:pPr algn="just"/>
            <a:r>
              <a:rPr lang="ka-GE" sz="2000" dirty="0" smtClean="0">
                <a:solidFill>
                  <a:schemeClr val="tx1"/>
                </a:solidFill>
              </a:rPr>
              <a:t>ატმოსფერული ჰაერის დაბინძურება საწარმოს მოწყობის ეტაპზე მოსალოდნელი არაა.</a:t>
            </a:r>
          </a:p>
          <a:p>
            <a:pPr algn="just"/>
            <a:r>
              <a:rPr lang="ka-GE" sz="2000" dirty="0" smtClean="0">
                <a:solidFill>
                  <a:schemeClr val="tx1"/>
                </a:solidFill>
              </a:rPr>
              <a:t>ატმოსფერული </a:t>
            </a:r>
            <a:r>
              <a:rPr lang="ka-GE" sz="2000" dirty="0">
                <a:solidFill>
                  <a:schemeClr val="tx1"/>
                </a:solidFill>
              </a:rPr>
              <a:t>ჰაერის დაბინძურება შესაძლოა </a:t>
            </a:r>
            <a:r>
              <a:rPr lang="ka-GE" sz="2000" dirty="0" smtClean="0">
                <a:solidFill>
                  <a:schemeClr val="tx1"/>
                </a:solidFill>
              </a:rPr>
              <a:t>მოხდეს საწარმოს ექსპლუატაციის პროცესში მანქანა-დანადგარების საშუალებით. </a:t>
            </a:r>
          </a:p>
        </p:txBody>
      </p:sp>
      <p:graphicFrame>
        <p:nvGraphicFramePr>
          <p:cNvPr id="4" name="Table 3"/>
          <p:cNvGraphicFramePr>
            <a:graphicFrameLocks noGrp="1"/>
          </p:cNvGraphicFramePr>
          <p:nvPr>
            <p:extLst>
              <p:ext uri="{D42A27DB-BD31-4B8C-83A1-F6EECF244321}">
                <p14:modId xmlns:p14="http://schemas.microsoft.com/office/powerpoint/2010/main" val="2632760061"/>
              </p:ext>
            </p:extLst>
          </p:nvPr>
        </p:nvGraphicFramePr>
        <p:xfrm>
          <a:off x="911668" y="1707289"/>
          <a:ext cx="8128000" cy="829433"/>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20314533"/>
                    </a:ext>
                  </a:extLst>
                </a:gridCol>
              </a:tblGrid>
              <a:tr h="829433">
                <a:tc>
                  <a:txBody>
                    <a:bodyPr/>
                    <a:lstStyle/>
                    <a:p>
                      <a:pPr algn="ctr"/>
                      <a:r>
                        <a:rPr lang="ka-GE" sz="3200" dirty="0" smtClean="0">
                          <a:solidFill>
                            <a:schemeClr val="tx1"/>
                          </a:solidFill>
                        </a:rPr>
                        <a:t>ატმოსფერულ ჰაერზე ზემოქმედება</a:t>
                      </a:r>
                      <a:endParaRPr lang="ka-GE" sz="3200" dirty="0">
                        <a:solidFill>
                          <a:schemeClr val="tx1"/>
                        </a:solidFill>
                      </a:endParaRPr>
                    </a:p>
                  </a:txBody>
                  <a:tcPr>
                    <a:solidFill>
                      <a:schemeClr val="bg1"/>
                    </a:solidFill>
                  </a:tcPr>
                </a:tc>
                <a:extLst>
                  <a:ext uri="{0D108BD9-81ED-4DB2-BD59-A6C34878D82A}">
                    <a16:rowId xmlns:a16="http://schemas.microsoft.com/office/drawing/2014/main" val="2418242712"/>
                  </a:ext>
                </a:extLst>
              </a:tr>
            </a:tbl>
          </a:graphicData>
        </a:graphic>
      </p:graphicFrame>
    </p:spTree>
    <p:extLst>
      <p:ext uri="{BB962C8B-B14F-4D97-AF65-F5344CB8AC3E}">
        <p14:creationId xmlns:p14="http://schemas.microsoft.com/office/powerpoint/2010/main" val="1362206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ხმაურის გავრცელებით და ვიბრაციით გამოწვეული ზემოქმედება</a:t>
            </a:r>
          </a:p>
        </p:txBody>
      </p:sp>
      <p:sp>
        <p:nvSpPr>
          <p:cNvPr id="3" name="Content Placeholder 2"/>
          <p:cNvSpPr>
            <a:spLocks noGrp="1"/>
          </p:cNvSpPr>
          <p:nvPr>
            <p:ph idx="1"/>
          </p:nvPr>
        </p:nvSpPr>
        <p:spPr/>
        <p:txBody>
          <a:bodyPr>
            <a:normAutofit/>
          </a:bodyPr>
          <a:lstStyle/>
          <a:p>
            <a:pPr algn="just"/>
            <a:r>
              <a:rPr lang="ka-GE" sz="2000" dirty="0">
                <a:solidFill>
                  <a:schemeClr val="tx1"/>
                </a:solidFill>
              </a:rPr>
              <a:t>ხმაურის გავრცელებით და ვიბრაციით გამოწვეული </a:t>
            </a:r>
            <a:r>
              <a:rPr lang="ka-GE" sz="2000" dirty="0" smtClean="0">
                <a:solidFill>
                  <a:schemeClr val="tx1"/>
                </a:solidFill>
              </a:rPr>
              <a:t>ზემოქმედება საწარმოს მოწყობის ეტაპზე მოსალოდნელი არაა.</a:t>
            </a:r>
          </a:p>
          <a:p>
            <a:pPr algn="just"/>
            <a:r>
              <a:rPr lang="ka-GE" sz="2000" dirty="0">
                <a:solidFill>
                  <a:schemeClr val="tx1"/>
                </a:solidFill>
              </a:rPr>
              <a:t>ხმაურის და ვიბრაციის გავრცელება მოსალოდნელია მანქანა-დანადგარების </a:t>
            </a:r>
            <a:r>
              <a:rPr lang="ka-GE" sz="2000" dirty="0" smtClean="0">
                <a:solidFill>
                  <a:schemeClr val="tx1"/>
                </a:solidFill>
              </a:rPr>
              <a:t>მიერ ექსპლუატაციის ეტაპზე . </a:t>
            </a:r>
            <a:endParaRPr lang="ka-GE" sz="2000" dirty="0">
              <a:solidFill>
                <a:schemeClr val="tx1"/>
              </a:solidFill>
            </a:endParaRPr>
          </a:p>
          <a:p>
            <a:pPr algn="just"/>
            <a:r>
              <a:rPr lang="ka-GE" sz="2000" dirty="0" err="1">
                <a:solidFill>
                  <a:schemeClr val="tx1"/>
                </a:solidFill>
              </a:rPr>
              <a:t>გზშ</a:t>
            </a:r>
            <a:r>
              <a:rPr lang="ka-GE" sz="2000" dirty="0">
                <a:solidFill>
                  <a:schemeClr val="tx1"/>
                </a:solidFill>
              </a:rPr>
              <a:t>-ს ეტაპზე ინსტრუმენტალური </a:t>
            </a:r>
            <a:r>
              <a:rPr lang="ka-GE" sz="2000" dirty="0" err="1">
                <a:solidFill>
                  <a:schemeClr val="tx1"/>
                </a:solidFill>
              </a:rPr>
              <a:t>გაზომვითი</a:t>
            </a:r>
            <a:r>
              <a:rPr lang="ka-GE" sz="2000" dirty="0">
                <a:solidFill>
                  <a:schemeClr val="tx1"/>
                </a:solidFill>
              </a:rPr>
              <a:t> სამუშაოებით დადგინდება ზემოქმედების დონე და აუცილებლობის შემთხვევაში მოხდება მომსახურე პერსონალის აღჭურვა პირადი დაცვის საშუალებებით.</a:t>
            </a:r>
          </a:p>
          <a:p>
            <a:endParaRPr lang="ka-GE" sz="2000" dirty="0" smtClean="0">
              <a:solidFill>
                <a:schemeClr val="tx1"/>
              </a:solidFill>
            </a:endParaRPr>
          </a:p>
        </p:txBody>
      </p:sp>
    </p:spTree>
    <p:extLst>
      <p:ext uri="{BB962C8B-B14F-4D97-AF65-F5344CB8AC3E}">
        <p14:creationId xmlns:p14="http://schemas.microsoft.com/office/powerpoint/2010/main" val="3100546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ზემოქმედება ნიადაგის ნაყოფიერ ფენაზე</a:t>
            </a:r>
          </a:p>
        </p:txBody>
      </p:sp>
      <p:sp>
        <p:nvSpPr>
          <p:cNvPr id="3" name="Content Placeholder 2"/>
          <p:cNvSpPr>
            <a:spLocks noGrp="1"/>
          </p:cNvSpPr>
          <p:nvPr>
            <p:ph idx="1"/>
          </p:nvPr>
        </p:nvSpPr>
        <p:spPr/>
        <p:txBody>
          <a:bodyPr/>
          <a:lstStyle/>
          <a:p>
            <a:pPr algn="just"/>
            <a:r>
              <a:rPr lang="ka-GE" sz="2000" dirty="0">
                <a:solidFill>
                  <a:schemeClr val="tx1"/>
                </a:solidFill>
              </a:rPr>
              <a:t>ვინაიდან შპს ,,</a:t>
            </a:r>
            <a:r>
              <a:rPr lang="ka-GE" sz="2000" dirty="0" err="1">
                <a:solidFill>
                  <a:schemeClr val="tx1"/>
                </a:solidFill>
              </a:rPr>
              <a:t>პოლიპლასტი</a:t>
            </a:r>
            <a:r>
              <a:rPr lang="ka-GE" sz="2000" dirty="0">
                <a:solidFill>
                  <a:schemeClr val="tx1"/>
                </a:solidFill>
              </a:rPr>
              <a:t>’’ წარმოადგენს არსებულ საწარმოს და პროექტის ფარგლებში არ საჭიროებს რაიმე სამშენებლო სამუშაოების ჩატარებას და ახალი ტერიტორიების ათვისებას, ზემოქმედება ნიადაგის ნაყოფიერ ფენაზე არ განიხილება. </a:t>
            </a:r>
          </a:p>
          <a:p>
            <a:endParaRPr lang="ka-GE" dirty="0"/>
          </a:p>
        </p:txBody>
      </p:sp>
    </p:spTree>
    <p:extLst>
      <p:ext uri="{BB962C8B-B14F-4D97-AF65-F5344CB8AC3E}">
        <p14:creationId xmlns:p14="http://schemas.microsoft.com/office/powerpoint/2010/main" val="1908971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ზემოქმედება წყლის გარემოზე </a:t>
            </a:r>
          </a:p>
        </p:txBody>
      </p:sp>
      <p:sp>
        <p:nvSpPr>
          <p:cNvPr id="3" name="Content Placeholder 2"/>
          <p:cNvSpPr>
            <a:spLocks noGrp="1"/>
          </p:cNvSpPr>
          <p:nvPr>
            <p:ph idx="1"/>
          </p:nvPr>
        </p:nvSpPr>
        <p:spPr/>
        <p:txBody>
          <a:bodyPr>
            <a:normAutofit/>
          </a:bodyPr>
          <a:lstStyle/>
          <a:p>
            <a:pPr algn="just"/>
            <a:r>
              <a:rPr lang="ka-GE" sz="2000" dirty="0">
                <a:solidFill>
                  <a:schemeClr val="tx1"/>
                </a:solidFill>
              </a:rPr>
              <a:t>პროექტის ფარგლებში გრუნტის წყლის დაბინძურების რისკი ძალზედ დაბალია, რადგან ტერიტორიის სიახლოვეს არ გვხვდება მათი გამოვლინებები. საწარმო მოედნიდან 950 მეტრითაა დაშორებული თბილისის ზღვა,  მდინარე მტკვარი 6500 მეტრით, მდინარე ხევძმარი 4100 მეტრით, დიდი ტბა 8500 მეტრით და პატარა ტბა 8200 მეტრით.  გამომდინარე იქიდან, რომ საწარმოო მოედანი საკმაოდ დაშორებულია ზედაპირული წყლების ტერიტორიებისგან, ზემოქმედება წყლის გარემოზე მოსალოდნელი არაა.</a:t>
            </a:r>
          </a:p>
          <a:p>
            <a:endParaRPr lang="ka-GE" sz="2000" dirty="0"/>
          </a:p>
        </p:txBody>
      </p:sp>
    </p:spTree>
    <p:extLst>
      <p:ext uri="{BB962C8B-B14F-4D97-AF65-F5344CB8AC3E}">
        <p14:creationId xmlns:p14="http://schemas.microsoft.com/office/powerpoint/2010/main" val="4097917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defTabSz="457200" rtl="0">
              <a:spcBef>
                <a:spcPct val="0"/>
              </a:spcBef>
            </a:pPr>
            <a:r>
              <a:rPr lang="ka-GE" sz="3200" b="1" dirty="0">
                <a:solidFill>
                  <a:schemeClr val="tx1"/>
                </a:solidFill>
                <a:latin typeface="+mn-lt"/>
              </a:rPr>
              <a:t>ბიოლოგიურ გარემოზე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3" name="Content Placeholder 2"/>
          <p:cNvSpPr>
            <a:spLocks noGrp="1"/>
          </p:cNvSpPr>
          <p:nvPr>
            <p:ph idx="1"/>
          </p:nvPr>
        </p:nvSpPr>
        <p:spPr/>
        <p:txBody>
          <a:bodyPr/>
          <a:lstStyle/>
          <a:p>
            <a:pPr algn="just"/>
            <a:r>
              <a:rPr lang="ka-GE" sz="2000" dirty="0">
                <a:solidFill>
                  <a:schemeClr val="tx1"/>
                </a:solidFill>
              </a:rPr>
              <a:t>იმის გათვალისწინებით, რომ ტერიტორია მთლიანად მდებარეობს უკვე ათვისებულ ტერიტორიაზე სამეურნეო ეზოში, რომელიც მუდმივად განიცდის </a:t>
            </a:r>
            <a:r>
              <a:rPr lang="ka-GE" sz="2000" dirty="0" err="1">
                <a:solidFill>
                  <a:schemeClr val="tx1"/>
                </a:solidFill>
              </a:rPr>
              <a:t>ანთროპოგენულ</a:t>
            </a:r>
            <a:r>
              <a:rPr lang="ka-GE" sz="2000" dirty="0">
                <a:solidFill>
                  <a:schemeClr val="tx1"/>
                </a:solidFill>
              </a:rPr>
              <a:t> ზემოქმედებას, ტერიტორია შეუძლებელია ჩაითვალოს გარეული ცხოველების რომელიმე სახეობის საბინადრო ადგილად. </a:t>
            </a:r>
          </a:p>
          <a:p>
            <a:pPr algn="just"/>
            <a:r>
              <a:rPr lang="ka-GE" sz="2000" dirty="0">
                <a:solidFill>
                  <a:schemeClr val="tx1"/>
                </a:solidFill>
              </a:rPr>
              <a:t>ზემოაღნიშნულიდან გამომდინარე, შეიძლება ითქვას, რომ საქმიანობის განხორციელების შედეგად ბიოლოგიურ გარემოზე ზემოქმედება არ არის მოსალოდნელი.</a:t>
            </a:r>
          </a:p>
          <a:p>
            <a:endParaRPr lang="ka-GE" dirty="0"/>
          </a:p>
        </p:txBody>
      </p:sp>
    </p:spTree>
    <p:extLst>
      <p:ext uri="{BB962C8B-B14F-4D97-AF65-F5344CB8AC3E}">
        <p14:creationId xmlns:p14="http://schemas.microsoft.com/office/powerpoint/2010/main" val="24911180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defTabSz="457200" rtl="0">
              <a:spcBef>
                <a:spcPct val="0"/>
              </a:spcBef>
            </a:pPr>
            <a:r>
              <a:rPr lang="ka-GE" sz="3200" b="1" dirty="0">
                <a:solidFill>
                  <a:schemeClr val="tx1"/>
                </a:solidFill>
                <a:latin typeface="+mn-lt"/>
              </a:rPr>
              <a:t>დაცულ ტერიტორიებზე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3" name="Content Placeholder 2"/>
          <p:cNvSpPr>
            <a:spLocks noGrp="1"/>
          </p:cNvSpPr>
          <p:nvPr>
            <p:ph idx="1"/>
          </p:nvPr>
        </p:nvSpPr>
        <p:spPr/>
        <p:txBody>
          <a:bodyPr/>
          <a:lstStyle/>
          <a:p>
            <a:pPr algn="just"/>
            <a:r>
              <a:rPr lang="ka-GE" sz="2000" dirty="0">
                <a:solidFill>
                  <a:schemeClr val="tx1"/>
                </a:solidFill>
              </a:rPr>
              <a:t>საპროექტო ტერიტორიიდან უახლოესი დაცული ტერიტორია, თბილისის ეროვნული პარკი,  მდებარეობს ჩრდილოეთით, 11.7 კმ-ს დაშორებით. ზემოაღნიშნული გარემოებიდან გამომდინარე, პოლიეთილენის გადამამუშავებელ საწარმოს დაცულ ტერიტორიებზე ზემოქმედება არ ექნება.</a:t>
            </a:r>
          </a:p>
          <a:p>
            <a:endParaRPr lang="ka-GE" dirty="0"/>
          </a:p>
        </p:txBody>
      </p:sp>
    </p:spTree>
    <p:extLst>
      <p:ext uri="{BB962C8B-B14F-4D97-AF65-F5344CB8AC3E}">
        <p14:creationId xmlns:p14="http://schemas.microsoft.com/office/powerpoint/2010/main" val="27232187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normAutofit/>
          </a:bodyPr>
          <a:lstStyle/>
          <a:p>
            <a:pPr algn="ctr"/>
            <a:r>
              <a:rPr lang="ka-GE" sz="3200" b="1" dirty="0">
                <a:solidFill>
                  <a:schemeClr val="tx1"/>
                </a:solidFill>
              </a:rPr>
              <a:t>კუმულაციური ზემოქმედება</a:t>
            </a:r>
          </a:p>
        </p:txBody>
      </p:sp>
      <p:sp>
        <p:nvSpPr>
          <p:cNvPr id="5" name="Content Placeholder 2"/>
          <p:cNvSpPr>
            <a:spLocks noGrp="1"/>
          </p:cNvSpPr>
          <p:nvPr>
            <p:ph idx="1"/>
          </p:nvPr>
        </p:nvSpPr>
        <p:spPr>
          <a:xfrm>
            <a:off x="677334" y="2160589"/>
            <a:ext cx="8596668" cy="3880773"/>
          </a:xfrm>
        </p:spPr>
        <p:txBody>
          <a:bodyPr>
            <a:normAutofit/>
          </a:bodyPr>
          <a:lstStyle/>
          <a:p>
            <a:pPr algn="just"/>
            <a:r>
              <a:rPr lang="ka-GE" sz="2000" dirty="0" smtClean="0">
                <a:solidFill>
                  <a:schemeClr val="tx1"/>
                </a:solidFill>
              </a:rPr>
              <a:t>კუმულაციური ზემოქმედება განიხილება შპს ,,</a:t>
            </a:r>
            <a:r>
              <a:rPr lang="en-US" sz="2000" dirty="0" smtClean="0">
                <a:solidFill>
                  <a:schemeClr val="tx1"/>
                </a:solidFill>
              </a:rPr>
              <a:t>POLIMARR</a:t>
            </a:r>
            <a:r>
              <a:rPr lang="ka-GE" sz="2000" dirty="0" smtClean="0">
                <a:solidFill>
                  <a:schemeClr val="tx1"/>
                </a:solidFill>
              </a:rPr>
              <a:t>’’-ის საწარმოს მიმართებაში, ატმოსფერულ ჰაერში </a:t>
            </a:r>
            <a:r>
              <a:rPr lang="ka-GE" sz="2000" dirty="0">
                <a:solidFill>
                  <a:schemeClr val="tx1"/>
                </a:solidFill>
              </a:rPr>
              <a:t>მავნე ნივთიერებების გაფრქვევის </a:t>
            </a:r>
            <a:r>
              <a:rPr lang="ka-GE" sz="2000" dirty="0" smtClean="0">
                <a:solidFill>
                  <a:schemeClr val="tx1"/>
                </a:solidFill>
              </a:rPr>
              <a:t>კუთხით.</a:t>
            </a:r>
            <a:endParaRPr lang="ka-GE" sz="2000" dirty="0">
              <a:solidFill>
                <a:schemeClr val="tx1"/>
              </a:solidFill>
            </a:endParaRPr>
          </a:p>
        </p:txBody>
      </p:sp>
    </p:spTree>
    <p:extLst>
      <p:ext uri="{BB962C8B-B14F-4D97-AF65-F5344CB8AC3E}">
        <p14:creationId xmlns:p14="http://schemas.microsoft.com/office/powerpoint/2010/main" val="2442120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defTabSz="457200" rtl="0">
              <a:spcBef>
                <a:spcPct val="0"/>
              </a:spcBef>
            </a:pPr>
            <a:r>
              <a:rPr lang="ka-GE" sz="3600" b="1" dirty="0">
                <a:solidFill>
                  <a:schemeClr val="tx1"/>
                </a:solidFill>
                <a:latin typeface="+mn-lt"/>
              </a:rPr>
              <a:t>ნარჩენების წარმოქმნის და გავრცელების რისკი</a:t>
            </a:r>
            <a:r>
              <a:rPr lang="ka-GE" sz="2000" b="1" dirty="0"/>
              <a:t/>
            </a:r>
            <a:br>
              <a:rPr lang="ka-GE" sz="2000" b="1" dirty="0"/>
            </a:br>
            <a:endParaRPr lang="ka-GE" dirty="0"/>
          </a:p>
        </p:txBody>
      </p:sp>
      <p:sp>
        <p:nvSpPr>
          <p:cNvPr id="3" name="Content Placeholder 2"/>
          <p:cNvSpPr>
            <a:spLocks noGrp="1"/>
          </p:cNvSpPr>
          <p:nvPr>
            <p:ph idx="1"/>
          </p:nvPr>
        </p:nvSpPr>
        <p:spPr/>
        <p:txBody>
          <a:bodyPr/>
          <a:lstStyle/>
          <a:p>
            <a:pPr algn="just"/>
            <a:r>
              <a:rPr lang="ka-GE" sz="2000" dirty="0">
                <a:solidFill>
                  <a:schemeClr val="tx1"/>
                </a:solidFill>
              </a:rPr>
              <a:t>ყველა სახის ნარჩენის გატანა მოხდება სათანადო სახელმწიფო უწყებასთან შეთანხმებით და დადგენილი წესით.</a:t>
            </a:r>
          </a:p>
          <a:p>
            <a:pPr algn="just">
              <a:buNone/>
            </a:pPr>
            <a:endParaRPr lang="en-US" sz="2000" dirty="0">
              <a:solidFill>
                <a:schemeClr val="tx1"/>
              </a:solidFill>
            </a:endParaRPr>
          </a:p>
          <a:p>
            <a:pPr algn="just"/>
            <a:r>
              <a:rPr lang="ka-GE" sz="2000" dirty="0">
                <a:solidFill>
                  <a:schemeClr val="tx1"/>
                </a:solidFill>
              </a:rPr>
              <a:t>ნარჩენების მართვა მოხდება შემუშავებული ნარჩენების მართვის გეგმის შესაბამისად.</a:t>
            </a:r>
            <a:endParaRPr lang="en-US" sz="2000" dirty="0">
              <a:solidFill>
                <a:schemeClr val="tx1"/>
              </a:solidFill>
            </a:endParaRPr>
          </a:p>
          <a:p>
            <a:endParaRPr lang="ka-GE" dirty="0"/>
          </a:p>
        </p:txBody>
      </p:sp>
    </p:spTree>
    <p:extLst>
      <p:ext uri="{BB962C8B-B14F-4D97-AF65-F5344CB8AC3E}">
        <p14:creationId xmlns:p14="http://schemas.microsoft.com/office/powerpoint/2010/main" val="1350021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b="1" dirty="0">
                <a:solidFill>
                  <a:schemeClr val="tx1"/>
                </a:solidFill>
              </a:rPr>
              <a:t>ზემოქმედება დასაქმებაზე, ეკონომიკურ გარემოზე და ადგილობრივი მოსახლეობის ცხოვრების პირობებზე</a:t>
            </a:r>
          </a:p>
        </p:txBody>
      </p:sp>
      <p:sp>
        <p:nvSpPr>
          <p:cNvPr id="3" name="Content Placeholder 2"/>
          <p:cNvSpPr>
            <a:spLocks noGrp="1"/>
          </p:cNvSpPr>
          <p:nvPr>
            <p:ph idx="1"/>
          </p:nvPr>
        </p:nvSpPr>
        <p:spPr>
          <a:xfrm>
            <a:off x="677334" y="2710543"/>
            <a:ext cx="8596668" cy="3330819"/>
          </a:xfrm>
        </p:spPr>
        <p:txBody>
          <a:bodyPr/>
          <a:lstStyle/>
          <a:p>
            <a:pPr algn="just"/>
            <a:r>
              <a:rPr lang="ka-GE" sz="2000" dirty="0" smtClean="0">
                <a:solidFill>
                  <a:schemeClr val="tx1"/>
                </a:solidFill>
              </a:rPr>
              <a:t>პროექტის განხორციელების ეტაპზე საწარმოში დასაქმდება 20 ადამიანი. საწარმოს ფუნქციონირებით სოციალური პირობების გაუმჯობესებაში შეტანილი წვლილი მცირე, თუმცა საგრძნობი იქნება. შპს „</a:t>
            </a:r>
            <a:r>
              <a:rPr lang="ka-GE" sz="2000" dirty="0" err="1" smtClean="0">
                <a:solidFill>
                  <a:schemeClr val="tx1"/>
                </a:solidFill>
              </a:rPr>
              <a:t>პოლიპლასტი</a:t>
            </a:r>
            <a:r>
              <a:rPr lang="ka-GE" sz="2000" dirty="0" smtClean="0">
                <a:solidFill>
                  <a:schemeClr val="tx1"/>
                </a:solidFill>
              </a:rPr>
              <a:t>“ ქვეყანაში არსებული საგადასახადო კანონმდებლობის შესაბამისად სახელმწიფო ბიუჯეტში კორექტულად გადაიხდის მასზე დაკისრებულ გადასახადებს, რაც </a:t>
            </a:r>
            <a:r>
              <a:rPr lang="ka-GE" sz="2000" dirty="0">
                <a:solidFill>
                  <a:schemeClr val="tx1"/>
                </a:solidFill>
              </a:rPr>
              <a:t>დადებითად </a:t>
            </a:r>
            <a:r>
              <a:rPr lang="ka-GE" sz="2000" dirty="0" smtClean="0">
                <a:solidFill>
                  <a:schemeClr val="tx1"/>
                </a:solidFill>
              </a:rPr>
              <a:t>აისახება </a:t>
            </a:r>
            <a:r>
              <a:rPr lang="ka-GE" sz="2000" dirty="0">
                <a:solidFill>
                  <a:schemeClr val="tx1"/>
                </a:solidFill>
              </a:rPr>
              <a:t>ადგილობრივ ბიუჯეტზე.</a:t>
            </a:r>
          </a:p>
          <a:p>
            <a:endParaRPr lang="ka-GE" dirty="0"/>
          </a:p>
        </p:txBody>
      </p:sp>
    </p:spTree>
    <p:extLst>
      <p:ext uri="{BB962C8B-B14F-4D97-AF65-F5344CB8AC3E}">
        <p14:creationId xmlns:p14="http://schemas.microsoft.com/office/powerpoint/2010/main" val="3594387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lstStyle/>
          <a:p>
            <a:pPr algn="ctr"/>
            <a:r>
              <a:rPr lang="ka-GE" b="1" dirty="0">
                <a:solidFill>
                  <a:schemeClr val="tx1"/>
                </a:solidFill>
              </a:rPr>
              <a:t>ზემოქმედება ადამიანის ჯანმრთელობაზე და უსაფრთხოებაზე </a:t>
            </a:r>
          </a:p>
        </p:txBody>
      </p:sp>
      <p:sp>
        <p:nvSpPr>
          <p:cNvPr id="5" name="Content Placeholder 2"/>
          <p:cNvSpPr>
            <a:spLocks noGrp="1"/>
          </p:cNvSpPr>
          <p:nvPr>
            <p:ph idx="1"/>
          </p:nvPr>
        </p:nvSpPr>
        <p:spPr>
          <a:xfrm>
            <a:off x="677334" y="2160589"/>
            <a:ext cx="8596668" cy="3880773"/>
          </a:xfrm>
        </p:spPr>
        <p:txBody>
          <a:bodyPr>
            <a:normAutofit/>
          </a:bodyPr>
          <a:lstStyle/>
          <a:p>
            <a:pPr algn="just"/>
            <a:r>
              <a:rPr lang="ka-GE" sz="2000" dirty="0">
                <a:solidFill>
                  <a:schemeClr val="tx1"/>
                </a:solidFill>
              </a:rPr>
              <a:t>საწარმო იქნება დახურული და უცხო პირებისგან დაცული. </a:t>
            </a:r>
            <a:endParaRPr lang="ka-GE" sz="2000" dirty="0" smtClean="0">
              <a:solidFill>
                <a:schemeClr val="tx1"/>
              </a:solidFill>
            </a:endParaRPr>
          </a:p>
          <a:p>
            <a:pPr algn="just"/>
            <a:r>
              <a:rPr lang="ka-GE" sz="2000" dirty="0">
                <a:solidFill>
                  <a:schemeClr val="tx1"/>
                </a:solidFill>
              </a:rPr>
              <a:t>საწარმოს მოწყობის ეტაპზე ადამიანის ჯანმრთელობაზე და უსაფრთხოებაზე ზემოქმედება არ </a:t>
            </a:r>
            <a:r>
              <a:rPr lang="ka-GE" sz="2000" dirty="0" smtClean="0">
                <a:solidFill>
                  <a:schemeClr val="tx1"/>
                </a:solidFill>
              </a:rPr>
              <a:t>გვექნება.</a:t>
            </a:r>
          </a:p>
          <a:p>
            <a:pPr algn="just"/>
            <a:r>
              <a:rPr lang="ka-GE" sz="2000" dirty="0">
                <a:solidFill>
                  <a:schemeClr val="tx1"/>
                </a:solidFill>
              </a:rPr>
              <a:t>ექსპლუატაციის ეტაპზე, ადამიანის ჯანმრთელობასა და უსაფრთხოებაზე ზემოქმედება მინიმალური </a:t>
            </a:r>
            <a:r>
              <a:rPr lang="ka-GE" sz="2000" dirty="0" smtClean="0">
                <a:solidFill>
                  <a:schemeClr val="tx1"/>
                </a:solidFill>
              </a:rPr>
              <a:t>იქნება.</a:t>
            </a:r>
            <a:endParaRPr lang="ka-GE" sz="2000" dirty="0">
              <a:solidFill>
                <a:schemeClr val="tx1"/>
              </a:solidFill>
            </a:endParaRPr>
          </a:p>
        </p:txBody>
      </p:sp>
    </p:spTree>
    <p:extLst>
      <p:ext uri="{BB962C8B-B14F-4D97-AF65-F5344CB8AC3E}">
        <p14:creationId xmlns:p14="http://schemas.microsoft.com/office/powerpoint/2010/main" val="13841917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3290"/>
          </a:xfrm>
        </p:spPr>
        <p:txBody>
          <a:bodyPr>
            <a:normAutofit/>
          </a:bodyPr>
          <a:lstStyle/>
          <a:p>
            <a:pPr algn="ctr"/>
            <a:r>
              <a:rPr lang="ka-GE" sz="2800" b="1" dirty="0">
                <a:solidFill>
                  <a:schemeClr val="tx1"/>
                </a:solidFill>
              </a:rPr>
              <a:t>საკანონმდებლო საფუძველი</a:t>
            </a:r>
            <a:endParaRPr lang="ka-GE" sz="2800" b="1" dirty="0"/>
          </a:p>
        </p:txBody>
      </p:sp>
      <p:sp>
        <p:nvSpPr>
          <p:cNvPr id="3" name="Content Placeholder 2"/>
          <p:cNvSpPr>
            <a:spLocks noGrp="1"/>
          </p:cNvSpPr>
          <p:nvPr>
            <p:ph idx="1"/>
          </p:nvPr>
        </p:nvSpPr>
        <p:spPr>
          <a:xfrm>
            <a:off x="677334" y="1110343"/>
            <a:ext cx="8596668" cy="5633357"/>
          </a:xfrm>
        </p:spPr>
        <p:txBody>
          <a:bodyPr>
            <a:normAutofit/>
          </a:bodyPr>
          <a:lstStyle/>
          <a:p>
            <a:r>
              <a:rPr lang="ka-GE" sz="2000" dirty="0">
                <a:solidFill>
                  <a:schemeClr val="tx1"/>
                </a:solidFill>
              </a:rPr>
              <a:t>საქართველოს კანონის „გარემოსდაცვითი შეფასების კოდექსი“-ს მე-7 მუხლის შესაბამისად, თუ საქმიანობის განმახორციელებელი გეგმავს ამ კოდექსის II დანართით გათვალისწინებული საქმიანობის განხორციელებას და მიაჩნია, რომ ამ საქმიანობისთვის აუცილებელია გარემოსდაცვითი გადაწყვეტილების გაცემა, იგი უფლებამოსილია სამინისტროს ამ კოდექსის მე-8 მუხლით დადგენილი წესით წარუდგინოს </a:t>
            </a:r>
            <a:r>
              <a:rPr lang="ka-GE" sz="2000" dirty="0" err="1">
                <a:solidFill>
                  <a:schemeClr val="tx1"/>
                </a:solidFill>
              </a:rPr>
              <a:t>სკოპინგის</a:t>
            </a:r>
            <a:r>
              <a:rPr lang="ka-GE" sz="2000" dirty="0">
                <a:solidFill>
                  <a:schemeClr val="tx1"/>
                </a:solidFill>
              </a:rPr>
              <a:t> განცხადება (</a:t>
            </a:r>
            <a:r>
              <a:rPr lang="ka-GE" sz="2000" dirty="0" err="1">
                <a:solidFill>
                  <a:schemeClr val="tx1"/>
                </a:solidFill>
              </a:rPr>
              <a:t>სკრინინგის</a:t>
            </a:r>
            <a:r>
              <a:rPr lang="ka-GE" sz="2000" dirty="0">
                <a:solidFill>
                  <a:schemeClr val="tx1"/>
                </a:solidFill>
              </a:rPr>
              <a:t> ეტაპის გავლის გარეშე). ასეთ შემთხვევაში გამოიყენება გარემოსდაცვითი გადაწყვეტილების გაცემისთვის ამ კოდექსით დადგენილი მოთხოვნები.</a:t>
            </a:r>
          </a:p>
          <a:p>
            <a:pPr algn="just"/>
            <a:r>
              <a:rPr lang="ka-GE" sz="2000" dirty="0" smtClean="0">
                <a:solidFill>
                  <a:schemeClr val="tx1"/>
                </a:solidFill>
              </a:rPr>
              <a:t>გარემოსდაცვითი შეფასების კოდექსის მე-6 მუხლის თანახმად, </a:t>
            </a:r>
            <a:r>
              <a:rPr lang="ka-GE" sz="2000" dirty="0" err="1" smtClean="0">
                <a:solidFill>
                  <a:schemeClr val="tx1"/>
                </a:solidFill>
              </a:rPr>
              <a:t>სკოპინგის</a:t>
            </a:r>
            <a:r>
              <a:rPr lang="ka-GE" sz="2000" dirty="0" smtClean="0">
                <a:solidFill>
                  <a:schemeClr val="tx1"/>
                </a:solidFill>
              </a:rPr>
              <a:t> პროცედურა წარმოადგენს </a:t>
            </a:r>
            <a:r>
              <a:rPr lang="ka-GE" sz="2000" dirty="0" err="1" smtClean="0">
                <a:solidFill>
                  <a:schemeClr val="tx1"/>
                </a:solidFill>
              </a:rPr>
              <a:t>გზშ</a:t>
            </a:r>
            <a:r>
              <a:rPr lang="ka-GE" sz="2000" dirty="0" smtClean="0">
                <a:solidFill>
                  <a:schemeClr val="tx1"/>
                </a:solidFill>
              </a:rPr>
              <a:t>-ს ერთ-ერთ ეტაპს, რომელიც განსაზღვრავს </a:t>
            </a:r>
            <a:r>
              <a:rPr lang="ka-GE" sz="2000" dirty="0" err="1" smtClean="0">
                <a:solidFill>
                  <a:schemeClr val="tx1"/>
                </a:solidFill>
              </a:rPr>
              <a:t>გზშ</a:t>
            </a:r>
            <a:r>
              <a:rPr lang="ka-GE" sz="2000" dirty="0" smtClean="0">
                <a:solidFill>
                  <a:schemeClr val="tx1"/>
                </a:solidFill>
              </a:rPr>
              <a:t>-ის ანგარიშისთვის ყველა საჭირო ინფორმაციის ჩამონათვალს და ამ ინფორმაციის </a:t>
            </a:r>
            <a:r>
              <a:rPr lang="ka-GE" sz="2000" dirty="0" err="1" smtClean="0">
                <a:solidFill>
                  <a:schemeClr val="tx1"/>
                </a:solidFill>
              </a:rPr>
              <a:t>გზშ</a:t>
            </a:r>
            <a:r>
              <a:rPr lang="ka-GE" sz="2000" dirty="0" smtClean="0">
                <a:solidFill>
                  <a:schemeClr val="tx1"/>
                </a:solidFill>
              </a:rPr>
              <a:t>-ის ანგარიშში ასახვის საშუალებებს.</a:t>
            </a:r>
          </a:p>
          <a:p>
            <a:pPr algn="just"/>
            <a:r>
              <a:rPr lang="ka-GE" sz="2000" dirty="0" err="1" smtClean="0">
                <a:solidFill>
                  <a:schemeClr val="tx1"/>
                </a:solidFill>
              </a:rPr>
              <a:t>სკოპინგის</a:t>
            </a:r>
            <a:r>
              <a:rPr lang="ka-GE" sz="2000" dirty="0" smtClean="0">
                <a:solidFill>
                  <a:schemeClr val="tx1"/>
                </a:solidFill>
              </a:rPr>
              <a:t> ანგარიშის საფუძველზე, სამინისტრო გასცემს </a:t>
            </a:r>
            <a:r>
              <a:rPr lang="ka-GE" sz="2000" dirty="0" err="1" smtClean="0">
                <a:solidFill>
                  <a:schemeClr val="tx1"/>
                </a:solidFill>
              </a:rPr>
              <a:t>სკოპინგის</a:t>
            </a:r>
            <a:r>
              <a:rPr lang="ka-GE" sz="2000" dirty="0" smtClean="0">
                <a:solidFill>
                  <a:schemeClr val="tx1"/>
                </a:solidFill>
              </a:rPr>
              <a:t> დასკვნას.</a:t>
            </a:r>
          </a:p>
          <a:p>
            <a:endParaRPr lang="ka-GE" dirty="0"/>
          </a:p>
        </p:txBody>
      </p:sp>
    </p:spTree>
    <p:extLst>
      <p:ext uri="{BB962C8B-B14F-4D97-AF65-F5344CB8AC3E}">
        <p14:creationId xmlns:p14="http://schemas.microsoft.com/office/powerpoint/2010/main" val="1377633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691" y="2569028"/>
            <a:ext cx="8596668" cy="1320800"/>
          </a:xfrm>
        </p:spPr>
        <p:txBody>
          <a:bodyPr/>
          <a:lstStyle/>
          <a:p>
            <a:r>
              <a:rPr lang="ka-GE" dirty="0" smtClean="0"/>
              <a:t>გმადლობთ ყურადღებისთვის!</a:t>
            </a:r>
            <a:endParaRPr lang="ka-GE" dirty="0"/>
          </a:p>
        </p:txBody>
      </p:sp>
    </p:spTree>
    <p:extLst>
      <p:ext uri="{BB962C8B-B14F-4D97-AF65-F5344CB8AC3E}">
        <p14:creationId xmlns:p14="http://schemas.microsoft.com/office/powerpoint/2010/main" val="2485136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7333"/>
          </a:xfrm>
        </p:spPr>
        <p:txBody>
          <a:bodyPr>
            <a:normAutofit fontScale="90000"/>
          </a:bodyPr>
          <a:lstStyle/>
          <a:p>
            <a:pPr algn="ctr"/>
            <a:r>
              <a:rPr lang="ka-GE" b="1" dirty="0">
                <a:solidFill>
                  <a:schemeClr val="tx1"/>
                </a:solidFill>
              </a:rPr>
              <a:t>პროექტის მოკლე მიმოხილვა</a:t>
            </a:r>
            <a:br>
              <a:rPr lang="ka-GE" b="1" dirty="0">
                <a:solidFill>
                  <a:schemeClr val="tx1"/>
                </a:solidFill>
              </a:rPr>
            </a:br>
            <a:endParaRPr lang="ka-GE" dirty="0">
              <a:solidFill>
                <a:schemeClr val="tx1"/>
              </a:solidFill>
            </a:endParaRPr>
          </a:p>
        </p:txBody>
      </p:sp>
      <p:sp>
        <p:nvSpPr>
          <p:cNvPr id="3" name="Content Placeholder 2"/>
          <p:cNvSpPr>
            <a:spLocks noGrp="1"/>
          </p:cNvSpPr>
          <p:nvPr>
            <p:ph idx="1"/>
          </p:nvPr>
        </p:nvSpPr>
        <p:spPr>
          <a:xfrm>
            <a:off x="677334" y="1666567"/>
            <a:ext cx="8596668" cy="4374795"/>
          </a:xfrm>
        </p:spPr>
        <p:txBody>
          <a:bodyPr>
            <a:normAutofit/>
          </a:bodyPr>
          <a:lstStyle/>
          <a:p>
            <a:pPr algn="just"/>
            <a:r>
              <a:rPr lang="ka-GE" sz="2000" b="1" dirty="0">
                <a:solidFill>
                  <a:schemeClr val="accent1"/>
                </a:solidFill>
              </a:rPr>
              <a:t>შპს ,,პოლიპლასტი</a:t>
            </a:r>
            <a:r>
              <a:rPr lang="ka-GE" sz="2000" b="1" dirty="0" smtClean="0">
                <a:solidFill>
                  <a:schemeClr val="accent1"/>
                </a:solidFill>
              </a:rPr>
              <a:t>’’ </a:t>
            </a:r>
            <a:r>
              <a:rPr lang="ka-GE" sz="2000" dirty="0" smtClean="0">
                <a:solidFill>
                  <a:schemeClr val="tx1"/>
                </a:solidFill>
              </a:rPr>
              <a:t>წარმოადგენს </a:t>
            </a:r>
            <a:r>
              <a:rPr lang="ka-GE" sz="2000" dirty="0">
                <a:solidFill>
                  <a:schemeClr val="tx1"/>
                </a:solidFill>
              </a:rPr>
              <a:t>პოლიეთილენის გრანულების გადამამუშავებელ საწარმოს, რომელსაც წინამდებარე პროექტის მიხედვით დაგეგმილი აქვს პოლიეთილენის ნარჩენების გადამამუშავებელი საწარმოს მოწყობა და ექსპლუატაცია</a:t>
            </a:r>
            <a:r>
              <a:rPr lang="ka-GE" sz="2000" dirty="0" smtClean="0">
                <a:solidFill>
                  <a:schemeClr val="tx1"/>
                </a:solidFill>
              </a:rPr>
              <a:t>.</a:t>
            </a:r>
          </a:p>
          <a:p>
            <a:pPr algn="just"/>
            <a:r>
              <a:rPr lang="ka-GE" sz="2000" dirty="0" smtClean="0">
                <a:solidFill>
                  <a:schemeClr val="tx1"/>
                </a:solidFill>
              </a:rPr>
              <a:t>საწარმოში მოხდება პოლიეთილენის ნარჩენების გადამუშავება (აღგენა), რაც </a:t>
            </a:r>
            <a:r>
              <a:rPr lang="ka-GE" sz="2000" dirty="0">
                <a:solidFill>
                  <a:schemeClr val="tx1"/>
                </a:solidFill>
              </a:rPr>
              <a:t>,,ნარჩენების მართვის </a:t>
            </a:r>
            <a:r>
              <a:rPr lang="ka-GE" sz="2000" dirty="0" smtClean="0">
                <a:solidFill>
                  <a:schemeClr val="tx1"/>
                </a:solidFill>
              </a:rPr>
              <a:t>კოდექსის’’ მიხედვით კლასიფიცირდება </a:t>
            </a:r>
            <a:r>
              <a:rPr lang="ka-GE" sz="2000" dirty="0">
                <a:solidFill>
                  <a:schemeClr val="tx1"/>
                </a:solidFill>
              </a:rPr>
              <a:t>როგორც პოლიეთილენის შესაფუთი მასალა (15 01 02 პლასტმასის შესაფუთი მასალა),  რომელიც შემოტანილი იქნება საწარმოში ხელშეკრულების საფუძველზე, ნარჩენების შემგროვებელი კომპანიისგან, რომელსაც ექნება შესაბამისი ლიცენზია/ნებართვა ან შეძენილი იქნება პოლიეთილენის ნარჩენების იმპორტიორი კომპანიიდან.  </a:t>
            </a:r>
          </a:p>
          <a:p>
            <a:pPr algn="just"/>
            <a:r>
              <a:rPr lang="ka-GE" sz="2000" dirty="0">
                <a:solidFill>
                  <a:schemeClr val="tx1"/>
                </a:solidFill>
              </a:rPr>
              <a:t>საწარმო წლიურად გადაამუშავებს 56 ტონა პოლიეთილენის ნარჩენს.</a:t>
            </a:r>
          </a:p>
          <a:p>
            <a:endParaRPr lang="ka-GE" dirty="0"/>
          </a:p>
        </p:txBody>
      </p:sp>
    </p:spTree>
    <p:extLst>
      <p:ext uri="{BB962C8B-B14F-4D97-AF65-F5344CB8AC3E}">
        <p14:creationId xmlns:p14="http://schemas.microsoft.com/office/powerpoint/2010/main" val="1118573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საპროექტო ტერიტორია</a:t>
            </a:r>
            <a:endParaRPr lang="ka-GE" sz="3200" dirty="0"/>
          </a:p>
        </p:txBody>
      </p:sp>
      <p:sp>
        <p:nvSpPr>
          <p:cNvPr id="3" name="Content Placeholder 2"/>
          <p:cNvSpPr>
            <a:spLocks noGrp="1"/>
          </p:cNvSpPr>
          <p:nvPr>
            <p:ph idx="1"/>
          </p:nvPr>
        </p:nvSpPr>
        <p:spPr>
          <a:xfrm>
            <a:off x="677334" y="1607574"/>
            <a:ext cx="8596668" cy="4881715"/>
          </a:xfrm>
        </p:spPr>
        <p:txBody>
          <a:bodyPr>
            <a:noAutofit/>
          </a:bodyPr>
          <a:lstStyle/>
          <a:p>
            <a:r>
              <a:rPr lang="ka-GE" sz="1700" dirty="0">
                <a:solidFill>
                  <a:schemeClr val="tx1"/>
                </a:solidFill>
              </a:rPr>
              <a:t>საპროექტო ტერიტორია მდებარეობს ქ. თბილისში, თემქის მე-3 მ/რ; მე-5 კვ.-ში ყოფილი პურის ქარხნის მიმდებარე ტერიტორიაზე არსებულ არასასოფლო-სამეურნეო დანიშნულების მიწის ფართობზე განთავსებულ შენობა-ნაგებობაში, მის:  </a:t>
            </a:r>
            <a:r>
              <a:rPr lang="ka-GE" sz="1700" dirty="0" err="1">
                <a:solidFill>
                  <a:schemeClr val="tx1"/>
                </a:solidFill>
              </a:rPr>
              <a:t>ისაკიანის</a:t>
            </a:r>
            <a:r>
              <a:rPr lang="ka-GE" sz="1700" dirty="0">
                <a:solidFill>
                  <a:schemeClr val="tx1"/>
                </a:solidFill>
              </a:rPr>
              <a:t> ქუჩა N1-ში, მიწის ნაკვეთის საკადასტრო კოდი - 01.12.05.001.006. ტერიტორიის GPS კოორდინატებია: X: 485542.55 Y: 4624539.86;  აღნიშნული მიწის ნაკვეთი წარმოადგენს სააქციო საზოგადოება ,,სპაგეტი-94’’-ს (ს/კ: 200001023) საკუთრებას, რომელ ფართობსაც  შპს ,,</a:t>
            </a:r>
            <a:r>
              <a:rPr lang="ka-GE" sz="1700" dirty="0" err="1">
                <a:solidFill>
                  <a:schemeClr val="tx1"/>
                </a:solidFill>
              </a:rPr>
              <a:t>პოლიპლასტი</a:t>
            </a:r>
            <a:r>
              <a:rPr lang="ka-GE" sz="1700" dirty="0">
                <a:solidFill>
                  <a:schemeClr val="tx1"/>
                </a:solidFill>
              </a:rPr>
              <a:t>’’ იჯარის ხელშეკრულების საფუძველზე </a:t>
            </a:r>
            <a:r>
              <a:rPr lang="ka-GE" sz="1700" dirty="0" smtClean="0">
                <a:solidFill>
                  <a:schemeClr val="tx1"/>
                </a:solidFill>
              </a:rPr>
              <a:t>სარგებლობს </a:t>
            </a:r>
            <a:r>
              <a:rPr lang="ka-GE" sz="1700" dirty="0">
                <a:solidFill>
                  <a:schemeClr val="tx1"/>
                </a:solidFill>
              </a:rPr>
              <a:t>(ფართობი 349მ²). ასევე იჯარის ხელშეკრულების საფუძველზე სარგებლობს სააქციო საზოგადოება "თემქა პური"-ს (ს/კ: 200000391) ტერიტორიის მიწის ნაკვეთზე არსებულ შენობა-ნაგებობა N04(1)-დან 140მ² ფართობს, მის: </a:t>
            </a:r>
            <a:r>
              <a:rPr lang="ka-GE" sz="1700" dirty="0" err="1">
                <a:solidFill>
                  <a:schemeClr val="tx1"/>
                </a:solidFill>
              </a:rPr>
              <a:t>ისაკიანის</a:t>
            </a:r>
            <a:r>
              <a:rPr lang="ka-GE" sz="1700" dirty="0">
                <a:solidFill>
                  <a:schemeClr val="tx1"/>
                </a:solidFill>
              </a:rPr>
              <a:t> ქუჩა N1, საკადასტრო კოდი - 01.12.05.001.004, ტერიტორიის GPS კოორდინატები: X; 485549.22 Y: 4624627.48; აგრეთვე შპს ,,</a:t>
            </a:r>
            <a:r>
              <a:rPr lang="ka-GE" sz="1700" dirty="0" err="1">
                <a:solidFill>
                  <a:schemeClr val="tx1"/>
                </a:solidFill>
              </a:rPr>
              <a:t>პოლიპლასტი</a:t>
            </a:r>
            <a:r>
              <a:rPr lang="ka-GE" sz="1700" dirty="0">
                <a:solidFill>
                  <a:schemeClr val="tx1"/>
                </a:solidFill>
              </a:rPr>
              <a:t>’’ სარგებლობს სააქციო საზოგადოება ,,სპაგეტი-94’’-ს (ს/კ: 200001023) საკუთრებაში არსებულ არასასოფლო-სამეურნეო მიწი ფართობს 250მ², მიწის ნაკვეთის საკადასტრო კოდი - 01.12.05.001.006 , რომელიც სს ,,დაკო’’-ს (ს/კ: 405197781) აქვს გადაცემული იჯარის ხელშეკრულების საფუძველზე და ამავდროულად შპს ,,</a:t>
            </a:r>
            <a:r>
              <a:rPr lang="ka-GE" sz="1700" dirty="0" err="1">
                <a:solidFill>
                  <a:schemeClr val="tx1"/>
                </a:solidFill>
              </a:rPr>
              <a:t>პოლიპლასტი</a:t>
            </a:r>
            <a:r>
              <a:rPr lang="ka-GE" sz="1700" dirty="0">
                <a:solidFill>
                  <a:schemeClr val="tx1"/>
                </a:solidFill>
              </a:rPr>
              <a:t>’’ </a:t>
            </a:r>
            <a:r>
              <a:rPr lang="ka-GE" sz="1700" dirty="0" smtClean="0">
                <a:solidFill>
                  <a:schemeClr val="tx1"/>
                </a:solidFill>
              </a:rPr>
              <a:t>სარგებლობს  </a:t>
            </a:r>
            <a:r>
              <a:rPr lang="ka-GE" sz="1700" dirty="0">
                <a:solidFill>
                  <a:schemeClr val="tx1"/>
                </a:solidFill>
              </a:rPr>
              <a:t>იჯარის ხელშეკრულების საფუძველზე.</a:t>
            </a:r>
          </a:p>
        </p:txBody>
      </p:sp>
    </p:spTree>
    <p:extLst>
      <p:ext uri="{BB962C8B-B14F-4D97-AF65-F5344CB8AC3E}">
        <p14:creationId xmlns:p14="http://schemas.microsoft.com/office/powerpoint/2010/main" val="3070052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61067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smtClean="0">
                <a:solidFill>
                  <a:schemeClr val="tx1"/>
                </a:solidFill>
              </a:rPr>
              <a:t>პოლიეთილენის ნარჩენების აღდგენა</a:t>
            </a:r>
            <a:endParaRPr lang="ka-GE" sz="3200" b="1" dirty="0">
              <a:solidFill>
                <a:schemeClr val="tx1"/>
              </a:solidFill>
            </a:endParaRPr>
          </a:p>
        </p:txBody>
      </p:sp>
      <p:sp>
        <p:nvSpPr>
          <p:cNvPr id="3" name="Content Placeholder 2"/>
          <p:cNvSpPr>
            <a:spLocks noGrp="1"/>
          </p:cNvSpPr>
          <p:nvPr>
            <p:ph idx="1"/>
          </p:nvPr>
        </p:nvSpPr>
        <p:spPr/>
        <p:txBody>
          <a:bodyPr/>
          <a:lstStyle/>
          <a:p>
            <a:pPr algn="just"/>
            <a:r>
              <a:rPr lang="ka-GE" sz="2000" dirty="0">
                <a:solidFill>
                  <a:schemeClr val="tx1"/>
                </a:solidFill>
              </a:rPr>
              <a:t>ნარჩენების შემოტანა მოხდება სატვირთო ავტომობილის საშუალებით. ძირითადად ნარჩენი წარმოდგენილი იქნება პოლიეთილენის შესაფუთი მასალებით. დასაწყობებული ნარჩენი დახარისხდება მუშა პერსონალის მიერ. დახარისხებული ნარჩენები მიეწოდება </a:t>
            </a:r>
            <a:r>
              <a:rPr lang="ka-GE" sz="2000" dirty="0" err="1">
                <a:solidFill>
                  <a:schemeClr val="tx1"/>
                </a:solidFill>
              </a:rPr>
              <a:t>აგლომერატებს</a:t>
            </a:r>
            <a:r>
              <a:rPr lang="ka-GE" sz="2000" dirty="0">
                <a:solidFill>
                  <a:schemeClr val="tx1"/>
                </a:solidFill>
              </a:rPr>
              <a:t>, თითოეულის წარმადობა შეადგენს 20კგ/სთ-ში(ჯამში 40კგ/სთ-ში), სადაც ხდება პოლიეთილენის დაქუცმაცება. დაქუცმაცებული  პოლიეთილენი ჩაიტვირთება </a:t>
            </a:r>
            <a:r>
              <a:rPr lang="ka-GE" sz="2000" dirty="0" err="1">
                <a:solidFill>
                  <a:schemeClr val="tx1"/>
                </a:solidFill>
              </a:rPr>
              <a:t>გრანულატორში</a:t>
            </a:r>
            <a:r>
              <a:rPr lang="ka-GE" sz="2000" dirty="0">
                <a:solidFill>
                  <a:schemeClr val="tx1"/>
                </a:solidFill>
              </a:rPr>
              <a:t> სადაც  ფორმირდება საბოლოო პროდუქტად, </a:t>
            </a:r>
            <a:r>
              <a:rPr lang="ka-GE" sz="2000" dirty="0" err="1">
                <a:solidFill>
                  <a:schemeClr val="tx1"/>
                </a:solidFill>
              </a:rPr>
              <a:t>გრანულებად</a:t>
            </a:r>
            <a:r>
              <a:rPr lang="ka-GE" sz="2000" dirty="0">
                <a:solidFill>
                  <a:schemeClr val="tx1"/>
                </a:solidFill>
              </a:rPr>
              <a:t>. ამის შემდეგ გრანულები მზადაა </a:t>
            </a:r>
            <a:r>
              <a:rPr lang="ka-GE" sz="2000" dirty="0" err="1">
                <a:solidFill>
                  <a:schemeClr val="tx1"/>
                </a:solidFill>
              </a:rPr>
              <a:t>ექსტრუზიის</a:t>
            </a:r>
            <a:r>
              <a:rPr lang="ka-GE" sz="2000" dirty="0">
                <a:solidFill>
                  <a:schemeClr val="tx1"/>
                </a:solidFill>
              </a:rPr>
              <a:t> მეთოდით გადამუშავებისათვის.</a:t>
            </a:r>
          </a:p>
          <a:p>
            <a:endParaRPr lang="ka-GE" dirty="0"/>
          </a:p>
        </p:txBody>
      </p:sp>
    </p:spTree>
    <p:extLst>
      <p:ext uri="{BB962C8B-B14F-4D97-AF65-F5344CB8AC3E}">
        <p14:creationId xmlns:p14="http://schemas.microsoft.com/office/powerpoint/2010/main" val="2311060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ka-GE"/>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101861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b="1" dirty="0">
                <a:solidFill>
                  <a:schemeClr val="tx1"/>
                </a:solidFill>
              </a:rPr>
              <a:t>პოლიეთილენის გადამამუშავებელი საწარმო აღჭურვილია დანადგარებით:</a:t>
            </a:r>
            <a:r>
              <a:rPr lang="ka-GE" dirty="0"/>
              <a:t/>
            </a:r>
            <a:br>
              <a:rPr lang="ka-GE" dirty="0"/>
            </a:br>
            <a:endParaRPr lang="ka-GE" dirty="0"/>
          </a:p>
        </p:txBody>
      </p:sp>
      <p:sp>
        <p:nvSpPr>
          <p:cNvPr id="3" name="Content Placeholder 2"/>
          <p:cNvSpPr>
            <a:spLocks noGrp="1"/>
          </p:cNvSpPr>
          <p:nvPr>
            <p:ph idx="1"/>
          </p:nvPr>
        </p:nvSpPr>
        <p:spPr/>
        <p:txBody>
          <a:bodyPr>
            <a:normAutofit/>
          </a:bodyPr>
          <a:lstStyle/>
          <a:p>
            <a:pPr lvl="0"/>
            <a:r>
              <a:rPr lang="ka-GE" sz="2000" dirty="0" smtClean="0">
                <a:solidFill>
                  <a:schemeClr val="tx1"/>
                </a:solidFill>
              </a:rPr>
              <a:t>SJ </a:t>
            </a:r>
            <a:r>
              <a:rPr lang="ka-GE" sz="2000" dirty="0">
                <a:solidFill>
                  <a:schemeClr val="tx1"/>
                </a:solidFill>
              </a:rPr>
              <a:t>A55 - პოლიეთილენის ფირის ამომყვანი დანადგარი (2ცალი) </a:t>
            </a:r>
            <a:r>
              <a:rPr lang="ka-GE" sz="2000" dirty="0" smtClean="0">
                <a:solidFill>
                  <a:schemeClr val="tx1"/>
                </a:solidFill>
              </a:rPr>
              <a:t> </a:t>
            </a:r>
          </a:p>
          <a:p>
            <a:pPr lvl="0"/>
            <a:r>
              <a:rPr lang="ka-GE" sz="2000" dirty="0" smtClean="0">
                <a:solidFill>
                  <a:schemeClr val="tx1"/>
                </a:solidFill>
              </a:rPr>
              <a:t>SJ </a:t>
            </a:r>
            <a:r>
              <a:rPr lang="ka-GE" sz="2000" dirty="0">
                <a:solidFill>
                  <a:schemeClr val="tx1"/>
                </a:solidFill>
              </a:rPr>
              <a:t>B50 – პოლიეთილენის ფირის ამომყვანი </a:t>
            </a:r>
            <a:r>
              <a:rPr lang="ka-GE" sz="2000" dirty="0" smtClean="0">
                <a:solidFill>
                  <a:schemeClr val="tx1"/>
                </a:solidFill>
              </a:rPr>
              <a:t>დანადგარი </a:t>
            </a:r>
          </a:p>
          <a:p>
            <a:pPr lvl="0"/>
            <a:r>
              <a:rPr lang="ka-GE" sz="2000" dirty="0" smtClean="0">
                <a:solidFill>
                  <a:schemeClr val="tx1"/>
                </a:solidFill>
              </a:rPr>
              <a:t>პოლიეთილენის </a:t>
            </a:r>
            <a:r>
              <a:rPr lang="ka-GE" sz="2000" dirty="0">
                <a:solidFill>
                  <a:schemeClr val="tx1"/>
                </a:solidFill>
              </a:rPr>
              <a:t>ფირის ამომყვანი დანადგარი </a:t>
            </a:r>
            <a:endParaRPr lang="ka-GE" sz="2000" dirty="0" smtClean="0">
              <a:solidFill>
                <a:schemeClr val="tx1"/>
              </a:solidFill>
            </a:endParaRPr>
          </a:p>
          <a:p>
            <a:pPr lvl="0"/>
            <a:r>
              <a:rPr lang="ka-GE" sz="2000" dirty="0" smtClean="0">
                <a:solidFill>
                  <a:schemeClr val="tx1"/>
                </a:solidFill>
              </a:rPr>
              <a:t>УРП-1500 </a:t>
            </a:r>
            <a:r>
              <a:rPr lang="ka-GE" sz="2000" dirty="0">
                <a:solidFill>
                  <a:schemeClr val="tx1"/>
                </a:solidFill>
              </a:rPr>
              <a:t>პოლიეთილენის ფირის ამომყვანი დანადგარი </a:t>
            </a:r>
            <a:endParaRPr lang="ka-GE" sz="2000" dirty="0" smtClean="0">
              <a:solidFill>
                <a:schemeClr val="tx1"/>
              </a:solidFill>
            </a:endParaRPr>
          </a:p>
          <a:p>
            <a:pPr lvl="0"/>
            <a:r>
              <a:rPr lang="ka-GE" sz="2000" dirty="0" smtClean="0">
                <a:solidFill>
                  <a:schemeClr val="tx1"/>
                </a:solidFill>
              </a:rPr>
              <a:t>პოლიეთილენის </a:t>
            </a:r>
            <a:r>
              <a:rPr lang="ka-GE" sz="2000" dirty="0" err="1">
                <a:solidFill>
                  <a:schemeClr val="tx1"/>
                </a:solidFill>
              </a:rPr>
              <a:t>აგლომერატი</a:t>
            </a:r>
            <a:r>
              <a:rPr lang="ka-GE" sz="2000" dirty="0">
                <a:solidFill>
                  <a:schemeClr val="tx1"/>
                </a:solidFill>
              </a:rPr>
              <a:t> დანადგარი(კუსტარული</a:t>
            </a:r>
            <a:r>
              <a:rPr lang="ka-GE" sz="2000" dirty="0" smtClean="0">
                <a:solidFill>
                  <a:schemeClr val="tx1"/>
                </a:solidFill>
              </a:rPr>
              <a:t>)</a:t>
            </a:r>
            <a:endParaRPr lang="ka-GE" sz="2000" dirty="0">
              <a:solidFill>
                <a:schemeClr val="tx1"/>
              </a:solidFill>
            </a:endParaRPr>
          </a:p>
          <a:p>
            <a:pPr lvl="0"/>
            <a:r>
              <a:rPr lang="ka-GE" sz="2000" dirty="0">
                <a:solidFill>
                  <a:schemeClr val="tx1"/>
                </a:solidFill>
              </a:rPr>
              <a:t>YT-4600 (</a:t>
            </a:r>
            <a:r>
              <a:rPr lang="ka-GE" sz="2000" dirty="0" err="1">
                <a:solidFill>
                  <a:schemeClr val="tx1"/>
                </a:solidFill>
              </a:rPr>
              <a:t>ფლექსო</a:t>
            </a:r>
            <a:r>
              <a:rPr lang="ka-GE" sz="2000" dirty="0">
                <a:solidFill>
                  <a:schemeClr val="tx1"/>
                </a:solidFill>
              </a:rPr>
              <a:t> სახატავი)  პოლიეთილენზე ხატვის </a:t>
            </a:r>
            <a:r>
              <a:rPr lang="ka-GE" sz="2000" dirty="0" smtClean="0">
                <a:solidFill>
                  <a:schemeClr val="tx1"/>
                </a:solidFill>
              </a:rPr>
              <a:t>დანადგარი</a:t>
            </a:r>
            <a:endParaRPr lang="ka-GE" sz="2000" dirty="0">
              <a:solidFill>
                <a:schemeClr val="tx1"/>
              </a:solidFill>
            </a:endParaRPr>
          </a:p>
          <a:p>
            <a:pPr lvl="0"/>
            <a:r>
              <a:rPr lang="ka-GE" sz="2000" dirty="0">
                <a:solidFill>
                  <a:schemeClr val="tx1"/>
                </a:solidFill>
              </a:rPr>
              <a:t>პოლიეთილენის საჭრელ-</a:t>
            </a:r>
            <a:r>
              <a:rPr lang="ka-GE" sz="2000" dirty="0" err="1">
                <a:solidFill>
                  <a:schemeClr val="tx1"/>
                </a:solidFill>
              </a:rPr>
              <a:t>საწები</a:t>
            </a:r>
            <a:r>
              <a:rPr lang="ka-GE" sz="2000" dirty="0">
                <a:solidFill>
                  <a:schemeClr val="tx1"/>
                </a:solidFill>
              </a:rPr>
              <a:t> დანადგარი 4 </a:t>
            </a:r>
            <a:r>
              <a:rPr lang="ka-GE" sz="2000" dirty="0" smtClean="0">
                <a:solidFill>
                  <a:schemeClr val="tx1"/>
                </a:solidFill>
              </a:rPr>
              <a:t>ცალი</a:t>
            </a:r>
            <a:endParaRPr lang="ka-GE" sz="2000" dirty="0">
              <a:solidFill>
                <a:schemeClr val="tx1"/>
              </a:solidFill>
            </a:endParaRPr>
          </a:p>
          <a:p>
            <a:r>
              <a:rPr lang="ka-GE" sz="2000" dirty="0">
                <a:solidFill>
                  <a:schemeClr val="tx1"/>
                </a:solidFill>
              </a:rPr>
              <a:t> პოლიეთილენის ნარჩენების </a:t>
            </a:r>
            <a:r>
              <a:rPr lang="ka-GE" sz="2000" dirty="0" err="1">
                <a:solidFill>
                  <a:schemeClr val="tx1"/>
                </a:solidFill>
              </a:rPr>
              <a:t>გადასამუშავებლად</a:t>
            </a:r>
            <a:r>
              <a:rPr lang="ka-GE" sz="2000" dirty="0">
                <a:solidFill>
                  <a:schemeClr val="tx1"/>
                </a:solidFill>
              </a:rPr>
              <a:t> კომპანია აპირებს შეიძინოს და საწარმოო მოედანზე დაამონტაჟოს </a:t>
            </a:r>
            <a:r>
              <a:rPr lang="ka-GE" sz="2000" dirty="0" err="1" smtClean="0">
                <a:solidFill>
                  <a:schemeClr val="tx1"/>
                </a:solidFill>
              </a:rPr>
              <a:t>გრანულატორი</a:t>
            </a:r>
            <a:endParaRPr lang="ka-GE" sz="2000" dirty="0">
              <a:solidFill>
                <a:schemeClr val="tx1"/>
              </a:solidFill>
            </a:endParaRPr>
          </a:p>
        </p:txBody>
      </p:sp>
    </p:spTree>
    <p:extLst>
      <p:ext uri="{BB962C8B-B14F-4D97-AF65-F5344CB8AC3E}">
        <p14:creationId xmlns:p14="http://schemas.microsoft.com/office/powerpoint/2010/main" val="3689921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smtClean="0">
                <a:solidFill>
                  <a:schemeClr val="tx1"/>
                </a:solidFill>
              </a:rPr>
              <a:t>ალტერნატივა</a:t>
            </a:r>
            <a:endParaRPr lang="ka-GE" sz="3200" b="1" dirty="0">
              <a:solidFill>
                <a:schemeClr val="tx1"/>
              </a:solidFill>
            </a:endParaRPr>
          </a:p>
        </p:txBody>
      </p:sp>
      <p:sp>
        <p:nvSpPr>
          <p:cNvPr id="3" name="Content Placeholder 2"/>
          <p:cNvSpPr>
            <a:spLocks noGrp="1"/>
          </p:cNvSpPr>
          <p:nvPr>
            <p:ph idx="1"/>
          </p:nvPr>
        </p:nvSpPr>
        <p:spPr>
          <a:xfrm>
            <a:off x="677334" y="1386349"/>
            <a:ext cx="8596668" cy="4655014"/>
          </a:xfrm>
        </p:spPr>
        <p:txBody>
          <a:bodyPr>
            <a:normAutofit fontScale="92500" lnSpcReduction="10000"/>
          </a:bodyPr>
          <a:lstStyle/>
          <a:p>
            <a:r>
              <a:rPr lang="ka-GE" dirty="0">
                <a:solidFill>
                  <a:schemeClr val="tx1"/>
                </a:solidFill>
              </a:rPr>
              <a:t>ადგილმდებარეობის ალტერნატივის შერჩევისას გათვალისწინებული იქნა გარემოზე ზემოქმედება, როგორც გრუნტის ხარისხზე, ნიადაგის ნაყოფიერ ფენასა და ატმოსფერულ ჰაერზე. პროექტის პირველ ალტერნატივად შეირჩა არსებული სახეცვლილი ტერიტორია, სადაც განთავსებულია შენობა-ნაგებობები და განთავსებულია მანქანა-დანადგარები. დამატებით რაიმე სამშენებლო სამუშაოების ჩატარება საჭირო არ იქნება. ტერიტორიაზე უკვე არსებობს საწარმოო ობიექტების ფუნქციონირებისათვის აუცილებელი ინფრასტრუქტურა: მისასვლელი გზები, წყალმომარაგებისა და კანალიზაციის, ელექტრომომარაგების სისტემები და სხვა.</a:t>
            </a:r>
          </a:p>
          <a:p>
            <a:r>
              <a:rPr lang="ka-GE" dirty="0">
                <a:solidFill>
                  <a:schemeClr val="tx1"/>
                </a:solidFill>
              </a:rPr>
              <a:t>ტექნოლოგიური ალტერნატივის შეფასების ეტაპზე გათვალისწინებული იქნა, როგორც გარემოზე ზემოქმედების, ასევე შრომის უსაფრთხოების ნაწილი. გამომდინარე აქედან აშკარაა, რომ ბუნებრივი აირზე მომუშავე მანქანა-დანადგარები უფრო მეტად აბინძურებენ ატმოსფერულ ჰაერს, ვიდრე ელ. ენერგიაზე მომუშავე მანქანა-დანადგარები. რისკების შეფასების ეტაპზე განიხილა ადამიანზე ზემოქმედების რისკები და ვინაიდან ელ. ენერგიაზე მომუშავე დანადგარები უფრო მეტად ადაპტირებულია და ასევე ნაკლებად სახიფათოა ადამიანის ჯანმრთელობისთვის შეირჩა ზემოაღნიშნული პირველი ალტერნატივა.</a:t>
            </a:r>
          </a:p>
          <a:p>
            <a:endParaRPr lang="ka-GE" dirty="0"/>
          </a:p>
        </p:txBody>
      </p:sp>
    </p:spTree>
    <p:extLst>
      <p:ext uri="{BB962C8B-B14F-4D97-AF65-F5344CB8AC3E}">
        <p14:creationId xmlns:p14="http://schemas.microsoft.com/office/powerpoint/2010/main" val="369247851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217</TotalTime>
  <Words>1905</Words>
  <Application>Microsoft Office PowerPoint</Application>
  <PresentationFormat>Widescreen</PresentationFormat>
  <Paragraphs>94</Paragraphs>
  <Slides>20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Sylfaen</vt:lpstr>
      <vt:lpstr>Trebuchet MS</vt:lpstr>
      <vt:lpstr>Wingdings 3</vt:lpstr>
      <vt:lpstr>Facet</vt:lpstr>
      <vt:lpstr>პოლიეთილენის ნარჩენების გადამამუშავებელი საწარმოს მოწყობა და ექსპლუატაცია  </vt:lpstr>
      <vt:lpstr>საკანონმდებლო საფუძველი</vt:lpstr>
      <vt:lpstr>პროექტის მოკლე მიმოხილვა </vt:lpstr>
      <vt:lpstr>საპროექტო ტერიტორია</vt:lpstr>
      <vt:lpstr>PowerPoint Presentation</vt:lpstr>
      <vt:lpstr>პოლიეთილენის ნარჩენების აღდგენა</vt:lpstr>
      <vt:lpstr>PowerPoint Presentation</vt:lpstr>
      <vt:lpstr>პოლიეთილენის გადამამუშავებელი საწარმო აღჭურვილია დანადგარებით: </vt:lpstr>
      <vt:lpstr>ალტერნატივა</vt:lpstr>
      <vt:lpstr>გარემოზე შესაძლო ზემოქმედება</vt:lpstr>
      <vt:lpstr>ხმაურის გავრცელებით და ვიბრაციით გამოწვეული ზემოქმედება</vt:lpstr>
      <vt:lpstr>ზემოქმედება ნიადაგის ნაყოფიერ ფენაზე</vt:lpstr>
      <vt:lpstr>ზემოქმედება წყლის გარემოზე </vt:lpstr>
      <vt:lpstr>ბიოლოგიურ გარემოზე ზემოქმედება </vt:lpstr>
      <vt:lpstr>დაცულ ტერიტორიებზე ზემოქმედება </vt:lpstr>
      <vt:lpstr>კუმულაციური ზემოქმედება</vt:lpstr>
      <vt:lpstr>ნარჩენების წარმოქმნის და გავრცელების რისკი </vt:lpstr>
      <vt:lpstr>ზემოქმედება დასაქმებაზე, ეკონომიკურ გარემოზე და ადგილობრივი მოსახლეობის ცხოვრების პირობებზე</vt:lpstr>
      <vt:lpstr>ზემოქმედება ადამიანის ჯანმრთელობაზე და უსაფრთხოებაზე </vt:lpstr>
      <vt:lpstr>გმადლობთ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პოლიეთილენის ნარჩენების გადამამუშავებელი საწარმოს მოწყობა და ექსპლუატაცია</dc:title>
  <dc:creator>mose baghdinovi</dc:creator>
  <cp:lastModifiedBy>User</cp:lastModifiedBy>
  <cp:revision>21</cp:revision>
  <dcterms:created xsi:type="dcterms:W3CDTF">2020-04-15T07:29:21Z</dcterms:created>
  <dcterms:modified xsi:type="dcterms:W3CDTF">2020-04-29T13:36:14Z</dcterms:modified>
</cp:coreProperties>
</file>