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88" r:id="rId4"/>
    <p:sldId id="316" r:id="rId5"/>
    <p:sldId id="317" r:id="rId6"/>
    <p:sldId id="318" r:id="rId7"/>
    <p:sldId id="319" r:id="rId8"/>
    <p:sldId id="320" r:id="rId9"/>
    <p:sldId id="257" r:id="rId10"/>
    <p:sldId id="290" r:id="rId11"/>
    <p:sldId id="291" r:id="rId12"/>
    <p:sldId id="314" r:id="rId13"/>
    <p:sldId id="333" r:id="rId14"/>
    <p:sldId id="307" r:id="rId15"/>
    <p:sldId id="321" r:id="rId16"/>
    <p:sldId id="322" r:id="rId17"/>
    <p:sldId id="323" r:id="rId18"/>
    <p:sldId id="324" r:id="rId19"/>
    <p:sldId id="325" r:id="rId20"/>
    <p:sldId id="326" r:id="rId21"/>
    <p:sldId id="327" r:id="rId22"/>
    <p:sldId id="334" r:id="rId23"/>
    <p:sldId id="328" r:id="rId24"/>
    <p:sldId id="32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434" autoAdjust="0"/>
  </p:normalViewPr>
  <p:slideViewPr>
    <p:cSldViewPr snapToGrid="0">
      <p:cViewPr varScale="1">
        <p:scale>
          <a:sx n="88" d="100"/>
          <a:sy n="88" d="100"/>
        </p:scale>
        <p:origin x="490" y="62"/>
      </p:cViewPr>
      <p:guideLst>
        <p:guide orient="horz" pos="2160"/>
        <p:guide pos="3840"/>
      </p:guideLst>
    </p:cSldViewPr>
  </p:slideViewPr>
  <p:notesTextViewPr>
    <p:cViewPr>
      <p:scale>
        <a:sx n="1" d="1"/>
        <a:sy n="1" d="1"/>
      </p:scale>
      <p:origin x="0" y="0"/>
    </p:cViewPr>
  </p:notesTextViewPr>
  <p:sorterViewPr>
    <p:cViewPr>
      <p:scale>
        <a:sx n="100" d="100"/>
        <a:sy n="100" d="100"/>
      </p:scale>
      <p:origin x="0" y="-9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0070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64001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946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6490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686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45057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34983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08128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9502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05311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B2E3C-A581-4EA9-ABD3-878D2CE0207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9843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B2E3C-A581-4EA9-ABD3-878D2CE0207E}"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9444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B2E3C-A581-4EA9-ABD3-878D2CE0207E}"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7278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2E3C-A581-4EA9-ABD3-878D2CE0207E}"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17815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65410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0489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EB2E3C-A581-4EA9-ABD3-878D2CE0207E}" type="datetimeFigureOut">
              <a:rPr lang="en-US" smtClean="0"/>
              <a:t>4/30/2020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6F55F0-9972-44FA-9869-72F93B35569D}" type="slidenum">
              <a:rPr lang="en-US" smtClean="0"/>
              <a:t>‹#›</a:t>
            </a:fld>
            <a:endParaRPr lang="en-US"/>
          </a:p>
        </p:txBody>
      </p:sp>
    </p:spTree>
    <p:extLst>
      <p:ext uri="{BB962C8B-B14F-4D97-AF65-F5344CB8AC3E}">
        <p14:creationId xmlns:p14="http://schemas.microsoft.com/office/powerpoint/2010/main" val="2439372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43"/>
            <a:ext cx="7471508" cy="2021457"/>
          </a:xfrm>
        </p:spPr>
        <p:txBody>
          <a:bodyPr>
            <a:noAutofit/>
          </a:bodyPr>
          <a:lstStyle/>
          <a:p>
            <a:pPr algn="ctr"/>
            <a:r>
              <a:rPr lang="en-US" sz="3200" b="1" dirty="0" smtClean="0">
                <a:solidFill>
                  <a:schemeClr val="tx1"/>
                </a:solidFill>
              </a:rPr>
              <a:t/>
            </a:r>
            <a:br>
              <a:rPr lang="en-US" sz="3200" b="1" dirty="0" smtClean="0">
                <a:solidFill>
                  <a:schemeClr val="tx1"/>
                </a:solidFill>
              </a:rPr>
            </a:br>
            <a:r>
              <a:rPr lang="ka-GE" sz="3200" b="1" dirty="0" smtClean="0">
                <a:solidFill>
                  <a:schemeClr val="tx1"/>
                </a:solidFill>
              </a:rPr>
              <a:t>საქართველოს გარემოს დაცვისა და სოფლის მეურნეობის სამინისტრო</a:t>
            </a:r>
            <a:r>
              <a:rPr lang="ka-GE" sz="3200" b="1" dirty="0"/>
              <a:t/>
            </a:r>
            <a:br>
              <a:rPr lang="ka-GE" sz="3200" b="1" dirty="0"/>
            </a:br>
            <a:endParaRPr lang="en-US" sz="3200" b="1" dirty="0"/>
          </a:p>
        </p:txBody>
      </p:sp>
      <p:sp>
        <p:nvSpPr>
          <p:cNvPr id="3" name="Subtitle 2"/>
          <p:cNvSpPr>
            <a:spLocks noGrp="1"/>
          </p:cNvSpPr>
          <p:nvPr>
            <p:ph type="subTitle" idx="1"/>
          </p:nvPr>
        </p:nvSpPr>
        <p:spPr>
          <a:xfrm>
            <a:off x="1507066" y="2031999"/>
            <a:ext cx="8081777" cy="4157786"/>
          </a:xfrm>
        </p:spPr>
        <p:txBody>
          <a:bodyPr>
            <a:normAutofit/>
          </a:bodyPr>
          <a:lstStyle/>
          <a:p>
            <a:pPr algn="ctr"/>
            <a:endParaRPr lang="ka-GE" dirty="0" smtClean="0"/>
          </a:p>
          <a:p>
            <a:pPr algn="ctr"/>
            <a:r>
              <a:rPr lang="ka-GE" sz="1600" b="1" dirty="0" smtClean="0"/>
              <a:t>ქ. ახალქალაქი, სოფ. </a:t>
            </a:r>
            <a:r>
              <a:rPr lang="ka-GE" sz="1600" b="1" dirty="0" err="1" smtClean="0"/>
              <a:t>ხოსპიოს</a:t>
            </a:r>
            <a:r>
              <a:rPr lang="ka-GE" sz="1600" b="1" dirty="0" smtClean="0"/>
              <a:t> მიმდებარედ</a:t>
            </a:r>
            <a:r>
              <a:rPr lang="ka-GE" sz="1600" b="1" dirty="0" smtClean="0">
                <a:latin typeface="+mj-lt"/>
              </a:rPr>
              <a:t>,  </a:t>
            </a:r>
            <a:r>
              <a:rPr lang="ka-GE" sz="1600" b="1" dirty="0"/>
              <a:t>შპს    </a:t>
            </a:r>
            <a:r>
              <a:rPr lang="ka-GE" sz="1600" b="1" dirty="0" smtClean="0"/>
              <a:t>,,ჯავახავტოგზას“</a:t>
            </a:r>
            <a:r>
              <a:rPr lang="ka-GE" sz="1600" b="1" dirty="0" smtClean="0">
                <a:latin typeface="+mj-lt"/>
              </a:rPr>
              <a:t> ასფალტის  საწარმოს მოწყობის და ექსპლუატაციის პროექტის გარემოზე ზემოქმედების  შეფასების </a:t>
            </a:r>
            <a:r>
              <a:rPr lang="ka-GE" sz="1600" b="1" dirty="0" smtClean="0">
                <a:latin typeface="+mj-lt"/>
              </a:rPr>
              <a:t>ანგარიში</a:t>
            </a:r>
            <a:endParaRPr lang="ka-GE" sz="1600" b="1" dirty="0" smtClean="0">
              <a:latin typeface="+mj-lt"/>
            </a:endParaRPr>
          </a:p>
        </p:txBody>
      </p:sp>
    </p:spTree>
    <p:extLst>
      <p:ext uri="{BB962C8B-B14F-4D97-AF65-F5344CB8AC3E}">
        <p14:creationId xmlns:p14="http://schemas.microsoft.com/office/powerpoint/2010/main" val="417800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425"/>
            <a:ext cx="8596668" cy="762000"/>
          </a:xfrm>
        </p:spPr>
        <p:txBody>
          <a:bodyPr>
            <a:normAutofit/>
          </a:bodyPr>
          <a:lstStyle/>
          <a:p>
            <a:r>
              <a:rPr lang="ka-GE" sz="3200" b="1" dirty="0"/>
              <a:t>არაქმედების (ნულოვანი) ალტერნატივა</a:t>
            </a:r>
            <a:endParaRPr lang="en-US" sz="3200" dirty="0"/>
          </a:p>
        </p:txBody>
      </p:sp>
      <p:sp>
        <p:nvSpPr>
          <p:cNvPr id="3" name="Content Placeholder 2"/>
          <p:cNvSpPr>
            <a:spLocks noGrp="1"/>
          </p:cNvSpPr>
          <p:nvPr>
            <p:ph idx="1"/>
          </p:nvPr>
        </p:nvSpPr>
        <p:spPr>
          <a:xfrm>
            <a:off x="677334" y="1114425"/>
            <a:ext cx="9166754" cy="5386388"/>
          </a:xfrm>
        </p:spPr>
        <p:txBody>
          <a:bodyPr>
            <a:normAutofit/>
          </a:bodyPr>
          <a:lstStyle/>
          <a:p>
            <a:pPr algn="just"/>
            <a:r>
              <a:rPr lang="ka-GE" dirty="0" smtClean="0"/>
              <a:t>არაქმედების </a:t>
            </a:r>
            <a:r>
              <a:rPr lang="ka-GE" dirty="0"/>
              <a:t>ალტერნატივა, ანუ პროექტის განხორციელების ნულოვანი ვარიანტი გულისხმობს, რომ საწარმო არ მოეწყობა და არ მოხდება აღნიშნული გზის მშენებლობა.</a:t>
            </a:r>
            <a:endParaRPr lang="en-US" dirty="0"/>
          </a:p>
          <a:p>
            <a:pPr algn="just"/>
            <a:r>
              <a:rPr lang="ka-GE" dirty="0"/>
              <a:t> </a:t>
            </a:r>
            <a:r>
              <a:rPr lang="ka-GE" dirty="0" smtClean="0"/>
              <a:t>საქართველოს </a:t>
            </a:r>
            <a:r>
              <a:rPr lang="ka-GE" dirty="0"/>
              <a:t>საავტომობილო გზების ევროპულ სტანდარტებთან მიახლოება ქვეყნის ერთ-ერთი მთავარი გამოწვევაა. მიუხედავად იმისა, რომ ბოლო წლების განმავლობაში ამ სფეროში საკმაოდ მნიშვნელოვანი ინვესტიციები განხორციელდა, ქვეყნის საგზაო ინფრასტრუქტურა განვითარებული მსოფლიოს სტანდარტებისგან კვლავ </a:t>
            </a:r>
            <a:r>
              <a:rPr lang="ka-GE" dirty="0" smtClean="0"/>
              <a:t>საკმაოდ </a:t>
            </a:r>
            <a:r>
              <a:rPr lang="ka-GE" dirty="0"/>
              <a:t>დაცილებულია.</a:t>
            </a:r>
            <a:endParaRPr lang="en-US" dirty="0"/>
          </a:p>
          <a:p>
            <a:pPr algn="just"/>
            <a:r>
              <a:rPr lang="ka-GE" dirty="0" smtClean="0"/>
              <a:t>არაქმედების </a:t>
            </a:r>
            <a:r>
              <a:rPr lang="ka-GE" dirty="0"/>
              <a:t>ალტერნატივა, ანუ პროექტის განხორციელების ნულოვანი ვარიანტი გამოიწვევს პროექტის შეჩერებას. შესწავლის შედეგად დადგინდა, რომ პროექტის განუხორციელებლობა უარყოფილი უნდა ყოფილიყო, ვინაიდან იგი შეინარჩუნებს არსებულ უარყოფით ტენდენციას და ვერ უზრუნველყოფს გაზრდილი სატრანსპორტო მოძრაობის უზრუნველყოფას, ამასთან რეგიონის ინფრასტრუქტურის და სოციალურ-ეკონომიკური მდგომარეობის გაუმჯობესების გათვალისწინებით(ასფალტის საწარმოში დასქმებული იქნება 10 ადამიანი), არაქმედების ალტერნატივა უარყოფილი იქნა. </a:t>
            </a:r>
            <a:endParaRPr lang="en-US" dirty="0"/>
          </a:p>
          <a:p>
            <a:pPr marL="0" indent="0" algn="just">
              <a:buNone/>
            </a:pPr>
            <a:endParaRPr lang="en-US" dirty="0"/>
          </a:p>
        </p:txBody>
      </p:sp>
    </p:spTree>
    <p:extLst>
      <p:ext uri="{BB962C8B-B14F-4D97-AF65-F5344CB8AC3E}">
        <p14:creationId xmlns:p14="http://schemas.microsoft.com/office/powerpoint/2010/main" val="155720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9575"/>
            <a:ext cx="8596668" cy="719138"/>
          </a:xfrm>
        </p:spPr>
        <p:txBody>
          <a:bodyPr>
            <a:normAutofit/>
          </a:bodyPr>
          <a:lstStyle/>
          <a:p>
            <a:r>
              <a:rPr lang="ka-GE" sz="3200" b="1" dirty="0"/>
              <a:t>საწარმოს განთავსების ალტერნატივები</a:t>
            </a:r>
            <a:endParaRPr lang="en-US" sz="3200" dirty="0"/>
          </a:p>
        </p:txBody>
      </p:sp>
      <p:sp>
        <p:nvSpPr>
          <p:cNvPr id="3" name="Content Placeholder 2"/>
          <p:cNvSpPr>
            <a:spLocks noGrp="1"/>
          </p:cNvSpPr>
          <p:nvPr>
            <p:ph idx="1"/>
          </p:nvPr>
        </p:nvSpPr>
        <p:spPr>
          <a:xfrm>
            <a:off x="677334" y="1128713"/>
            <a:ext cx="9166754" cy="5372100"/>
          </a:xfrm>
        </p:spPr>
        <p:txBody>
          <a:bodyPr>
            <a:normAutofit/>
          </a:bodyPr>
          <a:lstStyle/>
          <a:p>
            <a:pPr marL="0" indent="0">
              <a:buNone/>
            </a:pPr>
            <a:r>
              <a:rPr lang="ka-GE" dirty="0"/>
              <a:t>შერჩეული ტერიტორიის უპირატესობა სხვა, ნებისმიერ ალტერნატიულ ვარიანტებთან შედარებით შემდეგია:</a:t>
            </a:r>
            <a:endParaRPr lang="en-US" dirty="0"/>
          </a:p>
          <a:p>
            <a:r>
              <a:rPr lang="ka-GE" dirty="0"/>
              <a:t>1. ასფალტის მწარმოებელი საწარმოს მოწყობა იგეგმება ცენტრალური ავტომაგისტრალთან ახლოს მდებარე ტერიტორიაზე, რაც აადვილებს ნედლეულის და მზა პროდუქციის ტრანსპორტირებას; </a:t>
            </a:r>
            <a:endParaRPr lang="en-US" dirty="0"/>
          </a:p>
          <a:p>
            <a:r>
              <a:rPr lang="ka-GE" dirty="0"/>
              <a:t>2. ქარხნის ტერიტორია მდებარეობს მშენებარე გზის სიახლოვეს, რაც საგრძნობლად დააჩქარებს სამშენებლო სამუშაოების მიმდინარეობას და ეფექტურობას - მშენებარე გზის სიახლოვეს ასფალტის მწარმოებელი საწარმო არ არსებობს.</a:t>
            </a:r>
            <a:endParaRPr lang="en-US" dirty="0"/>
          </a:p>
          <a:p>
            <a:r>
              <a:rPr lang="ka-GE" dirty="0"/>
              <a:t>3. ტერიტორიაზე არსებობს გაზმომარაგების და ელექტრომომარაგების სისტემები; </a:t>
            </a:r>
            <a:endParaRPr lang="en-US" dirty="0"/>
          </a:p>
          <a:p>
            <a:r>
              <a:rPr lang="ka-GE" dirty="0"/>
              <a:t>4. ტერიტორიაზე და მის მიმდებარედ საშიში გეოლოგიური პროცესები არ ფიქსირდება და არც მომავალშია მოსალოდნელი მათი გამოვლენა;</a:t>
            </a:r>
            <a:endParaRPr lang="en-US" dirty="0"/>
          </a:p>
          <a:p>
            <a:r>
              <a:rPr lang="ka-GE" dirty="0"/>
              <a:t>5. </a:t>
            </a:r>
            <a:r>
              <a:rPr lang="en-US" dirty="0" err="1"/>
              <a:t>ტერიტორიაზე</a:t>
            </a:r>
            <a:r>
              <a:rPr lang="en-US" dirty="0"/>
              <a:t> </a:t>
            </a:r>
            <a:r>
              <a:rPr lang="ka-GE" dirty="0"/>
              <a:t>მიწის </a:t>
            </a:r>
            <a:r>
              <a:rPr lang="en-US" dirty="0" err="1"/>
              <a:t>ნაყოფიერი</a:t>
            </a:r>
            <a:r>
              <a:rPr lang="en-US" dirty="0"/>
              <a:t> </a:t>
            </a:r>
            <a:r>
              <a:rPr lang="en-US" dirty="0" err="1"/>
              <a:t>ფენა</a:t>
            </a:r>
            <a:r>
              <a:rPr lang="en-US" dirty="0"/>
              <a:t> </a:t>
            </a:r>
            <a:r>
              <a:rPr lang="ka-GE" dirty="0"/>
              <a:t>არ არსებობს;  </a:t>
            </a:r>
            <a:endParaRPr lang="en-US" dirty="0"/>
          </a:p>
          <a:p>
            <a:r>
              <a:rPr lang="ka-GE" dirty="0"/>
              <a:t>    ზემოთ ჩამოთვლილი  ეკოლოგიური და ეკონომიკური დასაბუთება საშუალებას იძლევა დავასკვნათ, რომ პროექტის განთავსებისათვის შერჩეული ტერიტორია  წარმოადგენს უალტერნატივოს. </a:t>
            </a:r>
            <a:r>
              <a:rPr lang="ka-GE" b="1" dirty="0"/>
              <a:t>       </a:t>
            </a:r>
            <a:endParaRPr lang="en-US" dirty="0"/>
          </a:p>
        </p:txBody>
      </p:sp>
    </p:spTree>
    <p:extLst>
      <p:ext uri="{BB962C8B-B14F-4D97-AF65-F5344CB8AC3E}">
        <p14:creationId xmlns:p14="http://schemas.microsoft.com/office/powerpoint/2010/main" val="10890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a:t>საწარმოში დაგეგმილია 2018 წელს წარმოებული, გერმანული ფირმა-BENNINGHOVEN-ის, ECO–2000, კონტეინერული, ასაწყობი ტიპის ნახევრად მობილური ასფალტშემრევი დანადგარი. იგი აღჭურვილია თანამედროვე ტექნოლოგიით და გააჩნია მაღალი უსაფრთხოების ნორმები და გარემოზე ძალიან დაბალი ნეგატიური ზემოქმედება. კერძოდ, ნავთობპროდუქტების დაღვრის საწინააღმდეგო სისტემა, ავარიული სიტუაციების ბერკეტი, ეფექტური აირგამწმენდი სისტემა, CO</a:t>
            </a:r>
            <a:r>
              <a:rPr lang="ka-GE" baseline="-25000" dirty="0"/>
              <a:t>2</a:t>
            </a:r>
            <a:r>
              <a:rPr lang="ka-GE" dirty="0"/>
              <a:t>-ის დაბალი ემისია და ხმაურის დონის დაბალი მაჩვენებელი.</a:t>
            </a:r>
            <a:endParaRPr lang="en-US" dirty="0"/>
          </a:p>
          <a:p>
            <a:pPr algn="just"/>
            <a:r>
              <a:rPr lang="ka-GE" dirty="0" smtClean="0"/>
              <a:t>შემოთავაზებული </a:t>
            </a:r>
            <a:r>
              <a:rPr lang="ka-GE" dirty="0"/>
              <a:t>ტექნოლოგია აპრობირებულია მსოფლიოს წამყვან ქვეყნებში და გარემოსდაცვითი თვალსაზრისით წარმოადგენს ერთ-ერთი საუკეთესო ტექნოლოგიას, რადგან ხასიათდება  გარემოში უმნიშვნელო  ემისიებით. საწარმო ნახევრად მობილურია, მისი განთავსება არ მოითხოვს მნიშვნელოვანი მასშტაბის სამშენებლო სამუშაოების წარმოებას და შესაძლოა მისი მოთხოვნილების მიხედვით გადაადგილება. </a:t>
            </a:r>
            <a:endParaRPr lang="en-US" dirty="0"/>
          </a:p>
          <a:p>
            <a:pPr algn="just"/>
            <a:endParaRPr lang="en-US" dirty="0"/>
          </a:p>
        </p:txBody>
      </p:sp>
    </p:spTree>
    <p:extLst>
      <p:ext uri="{BB962C8B-B14F-4D97-AF65-F5344CB8AC3E}">
        <p14:creationId xmlns:p14="http://schemas.microsoft.com/office/powerpoint/2010/main" val="129729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r>
              <a:rPr lang="ka-GE" dirty="0"/>
              <a:t>ქარხნის წარმოების ციკლი სრულად ავტომატიზებულია და ტექნოლოგიური პროცესის მართვა ხდება კომპიუტერიზებული მართვის კაბინიდან. მექანიკური  სამუშაოს შესრულება დაყვანილია მინიმუმამდე (ის ძირითადად გამოიხატება მუშა ნაწილებისა და კამერების პერიოდულ მექანიკურ გასუფთავებაში),  შესაბამისად შემცირებულია მომუშავე პერსონალის დაზიანების ალბათობა და ადამიანური ფაქტორით გამოწვეული ავარიული სიტუაციების წარმოშობის რისკი;</a:t>
            </a:r>
            <a:endParaRPr lang="en-US" dirty="0"/>
          </a:p>
          <a:p>
            <a:r>
              <a:rPr lang="ka-GE" dirty="0" smtClean="0"/>
              <a:t>საწარმო </a:t>
            </a:r>
            <a:r>
              <a:rPr lang="ka-GE" dirty="0"/>
              <a:t>აღჭურვილია თანამედროვე ტექნოლოგიის შესაბამისი აირგამწმენდი დანადგარებით, რასაც მინიმუმამდე დაყავს ატმოსფერული ჰაერის დაბინძურების ხარისხი. გარემოსდაცვითი და ეკონომიკური თვალსაზრისით უაღრესად მნიშვნელოვანია ასფალტის ქარხნის მუშაობის უნარჩენო ტექნოლოგია, რომელიც სრულად უზრუნველყოფს ნარჩენების ტექნოლოგიურ ციკლში დაბრუნებას, რითიც მინიმუმამდე მცირდება პროდუქციის დამზადებისთვის საჭირო ნედლეულის დანაკარგი და მათი მოხვედრის ალბათობა ბუნებრივ გარემოში;      </a:t>
            </a:r>
            <a:endParaRPr lang="en-US" dirty="0"/>
          </a:p>
          <a:p>
            <a:r>
              <a:rPr lang="ka-GE" dirty="0" smtClean="0"/>
              <a:t>აღნიშნული </a:t>
            </a:r>
            <a:r>
              <a:rPr lang="ka-GE" dirty="0"/>
              <a:t>პარამეტრების გათვალისწინებით, გარემოსადცვითი თვალსაზრისით  ასფალტის საწარმოს სხვა ალტერნატივები  არ განიხილება. </a:t>
            </a:r>
            <a:endParaRPr lang="en-US" dirty="0"/>
          </a:p>
          <a:p>
            <a:pPr algn="just"/>
            <a:endParaRPr lang="en-US" dirty="0"/>
          </a:p>
        </p:txBody>
      </p:sp>
    </p:spTree>
    <p:extLst>
      <p:ext uri="{BB962C8B-B14F-4D97-AF65-F5344CB8AC3E}">
        <p14:creationId xmlns:p14="http://schemas.microsoft.com/office/powerpoint/2010/main" val="157612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rmAutofit/>
          </a:bodyPr>
          <a:lstStyle/>
          <a:p>
            <a:pPr algn="ctr"/>
            <a:r>
              <a:rPr lang="ka-GE" sz="2800" b="1" dirty="0" smtClean="0"/>
              <a:t>გარემოზე მოსალოდნელი ზემოქმედება</a:t>
            </a:r>
            <a:endParaRPr lang="en-US" sz="2800" dirty="0"/>
          </a:p>
        </p:txBody>
      </p:sp>
      <p:sp>
        <p:nvSpPr>
          <p:cNvPr id="3" name="Content Placeholder 2"/>
          <p:cNvSpPr>
            <a:spLocks noGrp="1"/>
          </p:cNvSpPr>
          <p:nvPr>
            <p:ph idx="1"/>
          </p:nvPr>
        </p:nvSpPr>
        <p:spPr>
          <a:xfrm>
            <a:off x="677334" y="1276350"/>
            <a:ext cx="8596668" cy="4765013"/>
          </a:xfrm>
        </p:spPr>
        <p:txBody>
          <a:bodyPr>
            <a:normAutofit/>
          </a:bodyPr>
          <a:lstStyle/>
          <a:p>
            <a:pPr fontAlgn="t"/>
            <a:r>
              <a:rPr lang="en-US" b="1" dirty="0" err="1"/>
              <a:t>ატმოსფერულ</a:t>
            </a:r>
            <a:r>
              <a:rPr lang="en-US" b="1" dirty="0"/>
              <a:t> </a:t>
            </a:r>
            <a:r>
              <a:rPr lang="en-US" b="1" dirty="0" err="1"/>
              <a:t>ჰაერში</a:t>
            </a:r>
            <a:r>
              <a:rPr lang="en-US" b="1" dirty="0"/>
              <a:t> </a:t>
            </a:r>
            <a:r>
              <a:rPr lang="en-US" b="1" dirty="0" err="1"/>
              <a:t>მავნე</a:t>
            </a:r>
            <a:r>
              <a:rPr lang="en-US" b="1" dirty="0"/>
              <a:t> </a:t>
            </a:r>
            <a:r>
              <a:rPr lang="en-US" b="1" dirty="0" err="1"/>
              <a:t>ნივთიერებების</a:t>
            </a:r>
            <a:r>
              <a:rPr lang="en-US" b="1" dirty="0"/>
              <a:t> </a:t>
            </a:r>
            <a:r>
              <a:rPr lang="en-US" b="1" dirty="0" err="1"/>
              <a:t>გავრცელება</a:t>
            </a:r>
            <a:endParaRPr lang="en-US" dirty="0"/>
          </a:p>
          <a:p>
            <a:pPr fontAlgn="t"/>
            <a:r>
              <a:rPr lang="de-DE" b="1" dirty="0"/>
              <a:t>ხმაურის გავრცელება</a:t>
            </a:r>
            <a:endParaRPr lang="en-US" dirty="0"/>
          </a:p>
          <a:p>
            <a:pPr fontAlgn="t"/>
            <a:r>
              <a:rPr lang="ka-GE" b="1" dirty="0"/>
              <a:t>ნიადაგის ხარისხის გაუარესება</a:t>
            </a:r>
            <a:endParaRPr lang="en-US" dirty="0"/>
          </a:p>
          <a:p>
            <a:pPr fontAlgn="t"/>
            <a:r>
              <a:rPr lang="ka-GE" b="1" dirty="0"/>
              <a:t>ზემოქმედება ზედაპირული წყლების ხარისხზე</a:t>
            </a:r>
            <a:endParaRPr lang="en-US" dirty="0"/>
          </a:p>
          <a:p>
            <a:pPr fontAlgn="t"/>
            <a:r>
              <a:rPr lang="ka-GE" b="1" dirty="0" smtClean="0"/>
              <a:t>ნარჩენების წარმოქმნა</a:t>
            </a:r>
          </a:p>
          <a:p>
            <a:pPr fontAlgn="t"/>
            <a:r>
              <a:rPr lang="ka-GE" b="1" dirty="0"/>
              <a:t>ზემოქმედება სატრანსპორტო ნაკადებზე</a:t>
            </a:r>
            <a:endParaRPr lang="en-US" dirty="0"/>
          </a:p>
          <a:p>
            <a:pPr fontAlgn="t"/>
            <a:r>
              <a:rPr lang="ka-GE" b="1" dirty="0"/>
              <a:t>ადგილობრივი მაცხოვრებლების ჯანმრთელობაზე მოსალოდნელი ზემოქმედება; მოსახლეობის შეწუხება</a:t>
            </a:r>
            <a:endParaRPr lang="en-US" dirty="0"/>
          </a:p>
          <a:p>
            <a:pPr fontAlgn="t"/>
            <a:endParaRPr lang="en-US" dirty="0"/>
          </a:p>
          <a:p>
            <a:endParaRPr lang="en-US" dirty="0"/>
          </a:p>
        </p:txBody>
      </p:sp>
    </p:spTree>
    <p:extLst>
      <p:ext uri="{BB962C8B-B14F-4D97-AF65-F5344CB8AC3E}">
        <p14:creationId xmlns:p14="http://schemas.microsoft.com/office/powerpoint/2010/main" val="305687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r>
              <a:rPr lang="ka-GE" dirty="0"/>
              <a:t>საწარმოს მოწყობის ეტაპზე ადგილი ექნება ატმოსფერულ ჰაერში მავნე ნივთიერებების გაფრქვევას მიწის სამუშაოების შესრულებისას ინერტული მასალის მტვრის  და საშემდუღებლო სამუშაოების წარმოებისას მავნე ნივთიერებების </a:t>
            </a:r>
            <a:r>
              <a:rPr lang="ka-GE" dirty="0" smtClean="0"/>
              <a:t>სახით;</a:t>
            </a:r>
          </a:p>
          <a:p>
            <a:r>
              <a:rPr lang="ka-GE" dirty="0" smtClean="0"/>
              <a:t>საწარმოს ექპლუატაციის ეტაპზე </a:t>
            </a:r>
            <a:r>
              <a:rPr lang="ka-GE" dirty="0"/>
              <a:t>ადგილი ექნება საწარმოს </a:t>
            </a:r>
            <a:r>
              <a:rPr lang="ka-GE" dirty="0" smtClean="0"/>
              <a:t>უბნებზე შემდეგი </a:t>
            </a:r>
            <a:r>
              <a:rPr lang="ka-GE" dirty="0"/>
              <a:t>მავნე ნივთიერებათა გაფრქვევას </a:t>
            </a:r>
            <a:r>
              <a:rPr lang="ka-GE" dirty="0" smtClean="0"/>
              <a:t>ატმოსფეროში:</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2317033"/>
              </p:ext>
            </p:extLst>
          </p:nvPr>
        </p:nvGraphicFramePr>
        <p:xfrm>
          <a:off x="1813718" y="3403124"/>
          <a:ext cx="6058693" cy="1927860"/>
        </p:xfrm>
        <a:graphic>
          <a:graphicData uri="http://schemas.openxmlformats.org/drawingml/2006/table">
            <a:tbl>
              <a:tblPr firstRow="1" firstCol="1" lastRow="1" lastCol="1" bandRow="1" bandCol="1">
                <a:tableStyleId>{5C22544A-7EE6-4342-B048-85BDC9FD1C3A}</a:tableStyleId>
              </a:tblPr>
              <a:tblGrid>
                <a:gridCol w="1104929">
                  <a:extLst>
                    <a:ext uri="{9D8B030D-6E8A-4147-A177-3AD203B41FA5}">
                      <a16:colId xmlns:a16="http://schemas.microsoft.com/office/drawing/2014/main" val="20000"/>
                    </a:ext>
                  </a:extLst>
                </a:gridCol>
                <a:gridCol w="1878379">
                  <a:extLst>
                    <a:ext uri="{9D8B030D-6E8A-4147-A177-3AD203B41FA5}">
                      <a16:colId xmlns:a16="http://schemas.microsoft.com/office/drawing/2014/main" val="20001"/>
                    </a:ext>
                  </a:extLst>
                </a:gridCol>
                <a:gridCol w="1104929">
                  <a:extLst>
                    <a:ext uri="{9D8B030D-6E8A-4147-A177-3AD203B41FA5}">
                      <a16:colId xmlns:a16="http://schemas.microsoft.com/office/drawing/2014/main" val="20002"/>
                    </a:ext>
                  </a:extLst>
                </a:gridCol>
                <a:gridCol w="883943">
                  <a:extLst>
                    <a:ext uri="{9D8B030D-6E8A-4147-A177-3AD203B41FA5}">
                      <a16:colId xmlns:a16="http://schemas.microsoft.com/office/drawing/2014/main" val="20003"/>
                    </a:ext>
                  </a:extLst>
                </a:gridCol>
                <a:gridCol w="1086513">
                  <a:extLst>
                    <a:ext uri="{9D8B030D-6E8A-4147-A177-3AD203B41FA5}">
                      <a16:colId xmlns:a16="http://schemas.microsoft.com/office/drawing/2014/main" val="20004"/>
                    </a:ext>
                  </a:extLst>
                </a:gridCol>
              </a:tblGrid>
              <a:tr h="0">
                <a:tc rowSpan="2">
                  <a:txBody>
                    <a:bodyPr/>
                    <a:lstStyle/>
                    <a:p>
                      <a:pPr marL="0" marR="0" algn="just">
                        <a:lnSpc>
                          <a:spcPct val="115000"/>
                        </a:lnSpc>
                        <a:spcBef>
                          <a:spcPts val="0"/>
                        </a:spcBef>
                        <a:spcAft>
                          <a:spcPts val="0"/>
                        </a:spcAft>
                        <a:tabLst>
                          <a:tab pos="342900" algn="l"/>
                        </a:tabLst>
                      </a:pPr>
                      <a:r>
                        <a:rPr lang="ka-GE" sz="1200" dirty="0">
                          <a:effectLst/>
                        </a:rPr>
                        <a:t>კოდი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tabLst>
                          <a:tab pos="342900" algn="l"/>
                        </a:tabLst>
                      </a:pPr>
                      <a:r>
                        <a:rPr lang="ka-GE" sz="1200" dirty="0">
                          <a:effectLst/>
                        </a:rPr>
                        <a:t>მავნე ნივთიერებათა დასახელება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tabLst>
                          <a:tab pos="342900" algn="l"/>
                        </a:tabLst>
                      </a:pPr>
                      <a:r>
                        <a:rPr lang="ka-GE" sz="1000">
                          <a:effectLst/>
                        </a:rPr>
                        <a:t>ზღვრულად დასაშვების კონცენტრაცია მგ/მ</a:t>
                      </a:r>
                      <a:r>
                        <a:rPr lang="ka-GE" sz="10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tabLst>
                          <a:tab pos="342900" algn="l"/>
                        </a:tabLst>
                      </a:pPr>
                      <a:r>
                        <a:rPr lang="ka-GE" sz="1200">
                          <a:effectLst/>
                        </a:rPr>
                        <a:t>მავნე ნივთიერებათა საშიშროების კლასი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tabLst>
                          <a:tab pos="342900" algn="l"/>
                        </a:tabLst>
                      </a:pPr>
                      <a:r>
                        <a:rPr lang="ka-GE" sz="1200">
                          <a:effectLst/>
                        </a:rPr>
                        <a:t>მაქსიმალური ერთჯერადი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200">
                          <a:effectLst/>
                        </a:rPr>
                        <a:t>საშუალო დღე-ღამური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2909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არაორგანული მტვერი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აზოტის დიოქსიდი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0.</a:t>
                      </a:r>
                      <a:r>
                        <a:rPr lang="en-US" sz="1000">
                          <a:effectLst/>
                          <a:latin typeface="Sylfaen" panose="010A0502050306030303"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0337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ნახშირჟანგი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2754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ნახშირწყალბადები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ru-RU" sz="1000">
                          <a:effectLst/>
                          <a:latin typeface="Sylfaen" panose="010A0502050306030303" pitchFamily="18" charset="0"/>
                          <a:ea typeface="Times New Roman" panose="02020603050405020304" pitchFamily="18" charset="0"/>
                          <a:cs typeface="Times New Roman" panose="02020603050405020304" pitchFamily="18" charset="0"/>
                        </a:rPr>
                        <a:t>1 </a:t>
                      </a:r>
                      <a:r>
                        <a:rPr lang="ru-RU" sz="1000">
                          <a:effectLst/>
                          <a:latin typeface="Sylfaen" panose="010A0502050306030303" pitchFamily="18" charset="0"/>
                          <a:ea typeface="Times New Roman" panose="02020603050405020304" pitchFamily="18" charset="0"/>
                          <a:cs typeface="Sylfaen" panose="010A0502050306030303" pitchFamily="18" charset="0"/>
                        </a:rPr>
                        <a:t>მგ</a:t>
                      </a:r>
                      <a:r>
                        <a:rPr lang="ru-RU" sz="1000">
                          <a:effectLst/>
                          <a:latin typeface="Sylfaen" panose="010A0502050306030303" pitchFamily="18" charset="0"/>
                          <a:ea typeface="Times New Roman" panose="02020603050405020304" pitchFamily="18" charset="0"/>
                          <a:cs typeface="AcadNusx" pitchFamily="2" charset="0"/>
                        </a:rPr>
                        <a:t>/</a:t>
                      </a:r>
                      <a:r>
                        <a:rPr lang="ru-RU" sz="1000">
                          <a:effectLst/>
                          <a:latin typeface="Sylfaen" panose="010A0502050306030303" pitchFamily="18" charset="0"/>
                          <a:ea typeface="Times New Roman" panose="02020603050405020304" pitchFamily="18" charset="0"/>
                          <a:cs typeface="Sylfaen" panose="010A0502050306030303" pitchFamily="18" charset="0"/>
                        </a:rPr>
                        <a:t>მ</a:t>
                      </a:r>
                      <a:r>
                        <a:rPr lang="ru-RU" sz="1000" baseline="30000">
                          <a:effectLst/>
                          <a:latin typeface="Sylfaen" panose="010A0502050306030303" pitchFamily="18" charset="0"/>
                          <a:ea typeface="Times New Roman" panose="02020603050405020304" pitchFamily="18" charset="0"/>
                          <a:cs typeface="AcadNusx" pitchFamily="2"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tabLst>
                          <a:tab pos="342900" algn="l"/>
                        </a:tabLst>
                      </a:pPr>
                      <a:r>
                        <a:rPr lang="en-US" sz="10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           ნახშირორჟანგი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0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503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lnSpcReduction="10000"/>
          </a:bodyPr>
          <a:lstStyle/>
          <a:p>
            <a:r>
              <a:rPr lang="ka-GE" dirty="0" smtClean="0"/>
              <a:t>ხმაურის </a:t>
            </a:r>
            <a:r>
              <a:rPr lang="ka-GE" dirty="0"/>
              <a:t>გავრცელებასთან დაკავშირებული </a:t>
            </a:r>
            <a:r>
              <a:rPr lang="ka-GE" dirty="0" smtClean="0"/>
              <a:t>ზემოქმედება - უმნიშვნელო;</a:t>
            </a:r>
            <a:endParaRPr lang="ka-GE" dirty="0"/>
          </a:p>
          <a:p>
            <a:r>
              <a:rPr lang="ka-GE" dirty="0" smtClean="0"/>
              <a:t>ვიბრაციით </a:t>
            </a:r>
            <a:r>
              <a:rPr lang="ka-GE" dirty="0"/>
              <a:t>და ელექტრომაგნიტური გამოსხივებით გამოწვეული </a:t>
            </a:r>
            <a:r>
              <a:rPr lang="ka-GE" dirty="0" smtClean="0"/>
              <a:t>ზემოქმედებას ადგილი არ ექნება;</a:t>
            </a:r>
            <a:endParaRPr lang="ka-GE" dirty="0"/>
          </a:p>
          <a:p>
            <a:pPr algn="just"/>
            <a:r>
              <a:rPr lang="ka-GE" dirty="0" smtClean="0"/>
              <a:t>ზემოქმედება </a:t>
            </a:r>
            <a:r>
              <a:rPr lang="ka-GE" dirty="0"/>
              <a:t>გეოლოგიურ გარემოზე </a:t>
            </a:r>
            <a:r>
              <a:rPr lang="ka-GE" dirty="0" smtClean="0"/>
              <a:t>- მიზანმიმართული </a:t>
            </a:r>
            <a:r>
              <a:rPr lang="ka-GE" dirty="0"/>
              <a:t>გარემოსდაცვითი მენეჯმენტისა და შემარბილებელი ღონისძიებების შესრულების პირობებში ნაკლებად მოსალოდნელია ადგილობრივი გეოლოგიური გარემოს დესტაბილიზაცია, ძალზედ დაბალია ნიადაგის  განადგურება/დაბინძურების რისკები.  ნიადაგის/გრუნტის ხარისხზე მნიშვნელოვანი ზემოქმედება არ არის </a:t>
            </a:r>
            <a:r>
              <a:rPr lang="ka-GE" dirty="0" smtClean="0"/>
              <a:t>მოსალოდნელი;</a:t>
            </a:r>
            <a:endParaRPr lang="ka-GE" dirty="0"/>
          </a:p>
          <a:p>
            <a:r>
              <a:rPr lang="ka-GE" dirty="0" smtClean="0"/>
              <a:t>ზემოქმედება </a:t>
            </a:r>
            <a:r>
              <a:rPr lang="ka-GE" dirty="0"/>
              <a:t>ზედაპირულ </a:t>
            </a:r>
            <a:r>
              <a:rPr lang="ka-GE" dirty="0" smtClean="0"/>
              <a:t>წყლებზე </a:t>
            </a:r>
            <a:r>
              <a:rPr lang="ka-GE" smtClean="0"/>
              <a:t>- უმნიშვნელო;</a:t>
            </a:r>
            <a:endParaRPr lang="ka-GE" dirty="0"/>
          </a:p>
          <a:p>
            <a:r>
              <a:rPr lang="ka-GE" dirty="0" smtClean="0"/>
              <a:t>ზემოქმედება </a:t>
            </a:r>
            <a:r>
              <a:rPr lang="ka-GE" dirty="0"/>
              <a:t>მიწისქვეშა/გრუნტის </a:t>
            </a:r>
            <a:r>
              <a:rPr lang="ka-GE" dirty="0" smtClean="0"/>
              <a:t>წყლებზე - უმნიშვნელო;</a:t>
            </a:r>
            <a:endParaRPr lang="ka-GE" dirty="0"/>
          </a:p>
          <a:p>
            <a:r>
              <a:rPr lang="ka-GE" dirty="0" smtClean="0"/>
              <a:t>ზემოქმედება </a:t>
            </a:r>
            <a:r>
              <a:rPr lang="ka-GE" dirty="0"/>
              <a:t>ბიოლოგიურ გარემოზე (ფლორა, ფაუნა, დაცული ტერიტორიები</a:t>
            </a:r>
            <a:r>
              <a:rPr lang="ka-GE" dirty="0" smtClean="0"/>
              <a:t>)  - უმნიშვნელო - </a:t>
            </a:r>
            <a:r>
              <a:rPr lang="ka-GE" dirty="0"/>
              <a:t>საწარმოს ზემოქმედების ზონაში დაცული ტერიტორიები არ </a:t>
            </a:r>
            <a:r>
              <a:rPr lang="ka-GE" dirty="0" smtClean="0"/>
              <a:t>არსებობს;</a:t>
            </a:r>
            <a:endParaRPr lang="ka-GE" dirty="0"/>
          </a:p>
          <a:p>
            <a:pPr algn="just"/>
            <a:r>
              <a:rPr lang="ka-GE" dirty="0" smtClean="0"/>
              <a:t>ნარჩენების </a:t>
            </a:r>
            <a:r>
              <a:rPr lang="ka-GE" dirty="0"/>
              <a:t>წარმოქმნით და გავრცელებით მოსალოდნელი </a:t>
            </a:r>
            <a:r>
              <a:rPr lang="ka-GE" dirty="0" smtClean="0"/>
              <a:t>ზემოქმედება - </a:t>
            </a:r>
            <a:r>
              <a:rPr lang="ka-GE" dirty="0"/>
              <a:t>საწარმოს მოწყობა-ექსპლუატაციის პროცესში მოსალოდნელია როგორც ინერტული, ისე სახიფათო ნარჩენების გარკვეული რაოდენობის </a:t>
            </a:r>
            <a:r>
              <a:rPr lang="ka-GE" dirty="0" smtClean="0"/>
              <a:t>წარმოქმნა;</a:t>
            </a:r>
            <a:endParaRPr lang="ka-GE" dirty="0"/>
          </a:p>
          <a:p>
            <a:pPr marL="0" indent="0">
              <a:buNone/>
            </a:pPr>
            <a:endParaRPr lang="ka-GE" dirty="0"/>
          </a:p>
        </p:txBody>
      </p:sp>
    </p:spTree>
    <p:extLst>
      <p:ext uri="{BB962C8B-B14F-4D97-AF65-F5344CB8AC3E}">
        <p14:creationId xmlns:p14="http://schemas.microsoft.com/office/powerpoint/2010/main" val="305257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r>
              <a:rPr lang="ka-GE" dirty="0"/>
              <a:t>ზემოქმედება კულტურულ და არქეოლოგიურ ძეგლებზე - მოსალოდნელი არ არის;</a:t>
            </a:r>
          </a:p>
          <a:p>
            <a:r>
              <a:rPr lang="ka-GE" dirty="0"/>
              <a:t>ზემოქმედება სოციალურ-ეკონომიკურ გარემოზე - დადებითი;</a:t>
            </a:r>
          </a:p>
          <a:p>
            <a:r>
              <a:rPr lang="ka-GE" dirty="0"/>
              <a:t>ზემოქმედება სატრანსპორტო ნაკადებზე - </a:t>
            </a:r>
            <a:r>
              <a:rPr lang="ka-GE" dirty="0" smtClean="0"/>
              <a:t>უმნიშვნელო;</a:t>
            </a:r>
          </a:p>
          <a:p>
            <a:r>
              <a:rPr lang="ka-GE" dirty="0" smtClean="0"/>
              <a:t>ზემოქმედება </a:t>
            </a:r>
            <a:r>
              <a:rPr lang="ka-GE" dirty="0"/>
              <a:t>ადამიანის ჯანმრთელობაზე და უსაფრთხოებასთან დაკავშირებული რისკები - </a:t>
            </a:r>
            <a:r>
              <a:rPr lang="en-US" dirty="0" err="1"/>
              <a:t>საწარმოს</a:t>
            </a:r>
            <a:r>
              <a:rPr lang="en-US" dirty="0"/>
              <a:t> </a:t>
            </a:r>
            <a:r>
              <a:rPr lang="en-US" dirty="0" err="1"/>
              <a:t>ექსპლუატაციის</a:t>
            </a:r>
            <a:r>
              <a:rPr lang="en-US" dirty="0"/>
              <a:t> </a:t>
            </a:r>
            <a:r>
              <a:rPr lang="en-US" dirty="0" err="1"/>
              <a:t>რეგლამენტირებული</a:t>
            </a:r>
            <a:r>
              <a:rPr lang="en-US" dirty="0"/>
              <a:t> </a:t>
            </a:r>
            <a:r>
              <a:rPr lang="en-US" dirty="0" err="1"/>
              <a:t>განხორციელების</a:t>
            </a:r>
            <a:r>
              <a:rPr lang="en-US" dirty="0"/>
              <a:t> </a:t>
            </a:r>
            <a:r>
              <a:rPr lang="en-US" dirty="0" err="1"/>
              <a:t>პირობებში</a:t>
            </a:r>
            <a:r>
              <a:rPr lang="en-US" dirty="0"/>
              <a:t> </a:t>
            </a:r>
            <a:r>
              <a:rPr lang="en-US" dirty="0" err="1"/>
              <a:t>ადამიანების</a:t>
            </a:r>
            <a:r>
              <a:rPr lang="en-US" dirty="0"/>
              <a:t> (</a:t>
            </a:r>
            <a:r>
              <a:rPr lang="en-US" dirty="0" err="1"/>
              <a:t>იგულისხმება</a:t>
            </a:r>
            <a:r>
              <a:rPr lang="en-US" dirty="0"/>
              <a:t> </a:t>
            </a:r>
            <a:r>
              <a:rPr lang="en-US" dirty="0" err="1"/>
              <a:t>როგორც</a:t>
            </a:r>
            <a:r>
              <a:rPr lang="en-US" dirty="0"/>
              <a:t> </a:t>
            </a:r>
            <a:r>
              <a:rPr lang="en-US" dirty="0" err="1"/>
              <a:t>მომსახურე</a:t>
            </a:r>
            <a:r>
              <a:rPr lang="en-US" dirty="0"/>
              <a:t> </a:t>
            </a:r>
            <a:r>
              <a:rPr lang="en-US" dirty="0" err="1"/>
              <a:t>პერსონალი</a:t>
            </a:r>
            <a:r>
              <a:rPr lang="en-US" dirty="0"/>
              <a:t>, </a:t>
            </a:r>
            <a:r>
              <a:rPr lang="en-US" dirty="0" err="1"/>
              <a:t>ასევე</a:t>
            </a:r>
            <a:r>
              <a:rPr lang="en-US" dirty="0"/>
              <a:t> </a:t>
            </a:r>
            <a:r>
              <a:rPr lang="en-US" dirty="0" err="1"/>
              <a:t>მიმდებარე</a:t>
            </a:r>
            <a:r>
              <a:rPr lang="en-US" dirty="0"/>
              <a:t> </a:t>
            </a:r>
            <a:r>
              <a:rPr lang="en-US" dirty="0" err="1"/>
              <a:t>მაცხოვრებლები</a:t>
            </a:r>
            <a:r>
              <a:rPr lang="en-US" dirty="0"/>
              <a:t>) </a:t>
            </a:r>
            <a:r>
              <a:rPr lang="en-US" dirty="0" err="1"/>
              <a:t>ჯანმრთელობასა</a:t>
            </a:r>
            <a:r>
              <a:rPr lang="en-US" dirty="0"/>
              <a:t> </a:t>
            </a:r>
            <a:r>
              <a:rPr lang="en-US" dirty="0" err="1"/>
              <a:t>და</a:t>
            </a:r>
            <a:r>
              <a:rPr lang="en-US" dirty="0"/>
              <a:t> </a:t>
            </a:r>
            <a:r>
              <a:rPr lang="en-US" dirty="0" err="1"/>
              <a:t>უსაფრთხოებაზე</a:t>
            </a:r>
            <a:r>
              <a:rPr lang="en-US" dirty="0"/>
              <a:t> </a:t>
            </a:r>
            <a:r>
              <a:rPr lang="en-US" dirty="0" err="1"/>
              <a:t>უარყოფითი</a:t>
            </a:r>
            <a:r>
              <a:rPr lang="en-US" dirty="0"/>
              <a:t> </a:t>
            </a:r>
            <a:r>
              <a:rPr lang="en-US" dirty="0" err="1"/>
              <a:t>ზემოქმედება</a:t>
            </a:r>
            <a:r>
              <a:rPr lang="en-US" dirty="0"/>
              <a:t> </a:t>
            </a:r>
            <a:r>
              <a:rPr lang="en-US" dirty="0" err="1"/>
              <a:t>პირდაპირი</a:t>
            </a:r>
            <a:r>
              <a:rPr lang="en-US" dirty="0"/>
              <a:t> </a:t>
            </a:r>
            <a:r>
              <a:rPr lang="en-US" dirty="0" err="1"/>
              <a:t>სახით</a:t>
            </a:r>
            <a:r>
              <a:rPr lang="en-US" dirty="0"/>
              <a:t> </a:t>
            </a:r>
            <a:r>
              <a:rPr lang="en-US" dirty="0" err="1"/>
              <a:t>მოსალოდნელი</a:t>
            </a:r>
            <a:r>
              <a:rPr lang="en-US" dirty="0"/>
              <a:t> </a:t>
            </a:r>
            <a:r>
              <a:rPr lang="en-US" dirty="0" err="1"/>
              <a:t>არ</a:t>
            </a:r>
            <a:r>
              <a:rPr lang="en-US" dirty="0"/>
              <a:t> </a:t>
            </a:r>
            <a:r>
              <a:rPr lang="en-US" dirty="0" err="1"/>
              <a:t>არის</a:t>
            </a:r>
            <a:r>
              <a:rPr lang="en-US" dirty="0" smtClean="0"/>
              <a:t>.</a:t>
            </a:r>
            <a:endParaRPr lang="ka-GE" dirty="0" smtClean="0"/>
          </a:p>
          <a:p>
            <a:r>
              <a:rPr lang="ka-GE" dirty="0" smtClean="0"/>
              <a:t>კუმულაციური ზემოქმედება - 500 </a:t>
            </a:r>
            <a:r>
              <a:rPr lang="ka-GE" dirty="0"/>
              <a:t>მ რადიუსის ფარგლებში ჩვენი საწარმოს დადგენილი სიმძლავრით ფუნქციონირების შემთხვევაში ატმოსფერულ ჰაერზე კუმულაციურ ზემოქმედებას ადგილი არ ექნება</a:t>
            </a:r>
            <a:endParaRPr lang="ka-GE" dirty="0" smtClean="0"/>
          </a:p>
          <a:p>
            <a:r>
              <a:rPr lang="ka-GE" dirty="0" smtClean="0"/>
              <a:t>ტრანსსასაზღვრო ზემოქმედება - მოსალოდნელი არ არის;</a:t>
            </a:r>
          </a:p>
          <a:p>
            <a:endParaRPr lang="ka-GE" dirty="0"/>
          </a:p>
        </p:txBody>
      </p:sp>
    </p:spTree>
    <p:extLst>
      <p:ext uri="{BB962C8B-B14F-4D97-AF65-F5344CB8AC3E}">
        <p14:creationId xmlns:p14="http://schemas.microsoft.com/office/powerpoint/2010/main" val="211465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4825"/>
          </a:xfrm>
        </p:spPr>
        <p:txBody>
          <a:bodyPr>
            <a:noAutofit/>
          </a:bodyPr>
          <a:lstStyle/>
          <a:p>
            <a:r>
              <a:rPr lang="ka-GE" sz="1800" b="1" dirty="0"/>
              <a:t>გარემოზე მოსალოდნელი შემარბილებელი </a:t>
            </a:r>
            <a:r>
              <a:rPr lang="ka-GE" sz="1800" b="1" dirty="0" smtClean="0"/>
              <a:t>ღონისძიებები (მშენებლობის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2832377"/>
              </p:ext>
            </p:extLst>
          </p:nvPr>
        </p:nvGraphicFramePr>
        <p:xfrm>
          <a:off x="687546" y="1371601"/>
          <a:ext cx="9024620" cy="4416552"/>
        </p:xfrm>
        <a:graphic>
          <a:graphicData uri="http://schemas.openxmlformats.org/drawingml/2006/table">
            <a:tbl>
              <a:tblPr firstRow="1" firstCol="1" bandRow="1">
                <a:tableStyleId>{5C22544A-7EE6-4342-B048-85BDC9FD1C3A}</a:tableStyleId>
              </a:tblPr>
              <a:tblGrid>
                <a:gridCol w="2570480">
                  <a:extLst>
                    <a:ext uri="{9D8B030D-6E8A-4147-A177-3AD203B41FA5}">
                      <a16:colId xmlns:a16="http://schemas.microsoft.com/office/drawing/2014/main" val="20000"/>
                    </a:ext>
                  </a:extLst>
                </a:gridCol>
                <a:gridCol w="6454140">
                  <a:extLst>
                    <a:ext uri="{9D8B030D-6E8A-4147-A177-3AD203B41FA5}">
                      <a16:colId xmlns:a16="http://schemas.microsoft.com/office/drawing/2014/main" val="20001"/>
                    </a:ext>
                  </a:extLst>
                </a:gridCol>
              </a:tblGrid>
              <a:tr h="1082465">
                <a:tc>
                  <a:txBody>
                    <a:bodyPr/>
                    <a:lstStyle/>
                    <a:p>
                      <a:pPr marL="0" marR="0">
                        <a:lnSpc>
                          <a:spcPct val="115000"/>
                        </a:lnSpc>
                        <a:spcBef>
                          <a:spcPts val="0"/>
                        </a:spcBef>
                        <a:spcAft>
                          <a:spcPts val="0"/>
                        </a:spcAf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სამშენებლო სამუშაოების წარმოებისას გამოყენებული ტექნიკა და სატრანსპორტო საშუალებები უნდა </a:t>
                      </a:r>
                      <a:r>
                        <a:rPr lang="de-D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აკმაყოფილებდნენ გარემოს დაცვისა და ტექნიკური უსაფრთხოების მოთხოვნებს</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იქნეს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მტვრის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დონეების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აქტიური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შემცირება</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მანქანების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მოძრაობის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სიჩქარის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შემცირების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გზების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მორწყვის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ან</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მტვრის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შემამცირებელი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სხვა</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საშუალებებით</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ტრანსპორტირებ</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ისას მაქსიმალურად გამოყენებული იქნას დასახლებული პუნქტების შემოვლითი მარშრუტები;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ტრ</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ნსპორტირებისას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მანქანებზე</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განთავსებული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ადვილად ამტვერებდი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ნაყარი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ტვირთების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სპეციალური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საფარით</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დაფარვა</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just">
                        <a:lnSpc>
                          <a:spcPct val="115000"/>
                        </a:lnSpc>
                        <a:spcBef>
                          <a:spcPts val="0"/>
                        </a:spcBef>
                        <a:spcAft>
                          <a:spcPts val="0"/>
                        </a:spcAft>
                      </a:pP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961539">
                <a:tc>
                  <a:txBody>
                    <a:bodyPr/>
                    <a:lstStyle/>
                    <a:p>
                      <a:pPr marL="0" marR="0">
                        <a:lnSpc>
                          <a:spcPct val="115000"/>
                        </a:lnSpc>
                        <a:spcBef>
                          <a:spcPts val="0"/>
                        </a:spcBef>
                        <a:spcAft>
                          <a:spcPts val="0"/>
                        </a:spcAft>
                      </a:pPr>
                      <a:r>
                        <a:rPr lang="de-D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და მნიშვნელოვანი ხმაურის გამომწვევი სამშენებლო ოპერაციების შესრულება უნდა მოხდეს მხოლოდ დღის საათებში;</a:t>
                      </a:r>
                      <a:endParaRPr lang="en-US"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მასალების და მუშახელის ტრანსპორტირებისას მაქსიმალურად გამოყენებული იქნას დასახლებული პუნქტების შემოვლითი მარშრუტები;</a:t>
                      </a:r>
                      <a:endParaRPr lang="en-US"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აუცილებელია გაკონტროლდეს, რომ ხმაურმა არ გადააჭარბოს კანონით დადგენილ ზღვრულ ნორმებს, ხოლო თუ ასეთი რამ მოხდა, საჭიროებისამებრ უნდა განხორციელდეს ხმაურის გავრცელების საწინააღმდეგო ღონისძიებები.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2071">
                <a:tc>
                  <a:txBody>
                    <a:bodyPr/>
                    <a:lstStyle/>
                    <a:p>
                      <a:pPr marL="0" marR="0">
                        <a:lnSpc>
                          <a:spcPct val="115000"/>
                        </a:lnSpc>
                        <a:spcBef>
                          <a:spcPts val="0"/>
                        </a:spcBef>
                        <a:spcAft>
                          <a:spcPts val="0"/>
                        </a:spcAft>
                      </a:pP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ნიადაგის ხარისხის გაუარესება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05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სამშენებლო მოედნის საზღვრების მკაცრი დაცვა ნიადაგის ზედმეტად დაზიანების თავიდან აცილების მიზნით;</a:t>
                      </a:r>
                      <a:endParaRPr lang="ka-GE" sz="14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05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გამოყენებული ტექნიკა უნდა აკმაყოფილებდნენ გარემოს დაცვისა და ტექნიკური უსაფრთხოების მოთხოვნებს;</a:t>
                      </a:r>
                      <a:endParaRPr lang="ka-GE" sz="14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05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ტერიტორიის სანიტარიული პირობების მკაცრი დაცვა – უნდა აიკრძალოს მასალების ტერიტორიაზე მიმოფანტვა;</a:t>
                      </a:r>
                      <a:endParaRPr lang="ka-GE" sz="14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05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ნებისმიერი სახის ნარჩენების სათანადო მენეჯმენტი;</a:t>
                      </a:r>
                      <a:endParaRPr lang="ka-GE"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6137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3863"/>
            <a:ext cx="10014112" cy="504825"/>
          </a:xfrm>
        </p:spPr>
        <p:txBody>
          <a:bodyPr>
            <a:normAutofit/>
          </a:bodyPr>
          <a:lstStyle/>
          <a:p>
            <a:r>
              <a:rPr lang="ka-GE" sz="2000" b="1" dirty="0"/>
              <a:t>გარემოზე მოსალოდნელი შემარბილებელი </a:t>
            </a:r>
            <a:r>
              <a:rPr lang="ka-GE" sz="2000" b="1" dirty="0" smtClean="0"/>
              <a:t>ღონისძიებები</a:t>
            </a:r>
            <a:r>
              <a:rPr lang="ka-GE" sz="2000" b="1" dirty="0">
                <a:solidFill>
                  <a:srgbClr val="90C226"/>
                </a:solidFill>
              </a:rPr>
              <a:t>(მშენებლობის ეტაპი</a:t>
            </a:r>
            <a:r>
              <a:rPr lang="ka-GE" sz="1800" b="1" dirty="0">
                <a:solidFill>
                  <a:srgbClr val="90C226"/>
                </a:solidFill>
              </a:rPr>
              <a:t>)</a:t>
            </a:r>
            <a:r>
              <a:rPr lang="ka-GE" sz="2400" b="1" dirty="0" smtClean="0"/>
              <a:t>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0226443"/>
              </p:ext>
            </p:extLst>
          </p:nvPr>
        </p:nvGraphicFramePr>
        <p:xfrm>
          <a:off x="463358" y="928688"/>
          <a:ext cx="9024620" cy="5012436"/>
        </p:xfrm>
        <a:graphic>
          <a:graphicData uri="http://schemas.openxmlformats.org/drawingml/2006/table">
            <a:tbl>
              <a:tblPr firstRow="1" firstCol="1" bandRow="1">
                <a:tableStyleId>{5C22544A-7EE6-4342-B048-85BDC9FD1C3A}</a:tableStyleId>
              </a:tblPr>
              <a:tblGrid>
                <a:gridCol w="2570480">
                  <a:extLst>
                    <a:ext uri="{9D8B030D-6E8A-4147-A177-3AD203B41FA5}">
                      <a16:colId xmlns:a16="http://schemas.microsoft.com/office/drawing/2014/main" val="20000"/>
                    </a:ext>
                  </a:extLst>
                </a:gridCol>
                <a:gridCol w="6454140">
                  <a:extLst>
                    <a:ext uri="{9D8B030D-6E8A-4147-A177-3AD203B41FA5}">
                      <a16:colId xmlns:a16="http://schemas.microsoft.com/office/drawing/2014/main" val="20001"/>
                    </a:ext>
                  </a:extLst>
                </a:gridCol>
              </a:tblGrid>
              <a:tr h="307295">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მიწისქვეშა წყლების დაბინძურების რისკი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1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გამოყენებული ტექნიკა უნდა აკმაყოფილებდნენ გარემოს დაცვისა და ტექნიკური უსაფრთხოების მოთხოვნებს;</a:t>
                      </a:r>
                    </a:p>
                    <a:p>
                      <a:pPr marL="342900" marR="0" lvl="0" indent="-342900" algn="just"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1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მიწის სამუშაოები უნდა სრულდებოდეს მკაცრი მონიტორინგის პირობებში;</a:t>
                      </a:r>
                    </a:p>
                    <a:p>
                      <a:pPr marL="342900" marR="0" lvl="0" indent="-342900" algn="just"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1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სამუშაოები შესრულებული იქნეს მხოლოდ მშრალ ამინდში;</a:t>
                      </a:r>
                      <a:endParaRPr lang="ka-GE" sz="110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464765">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ბიოლოგიურ გარემოზე</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ბუნებრივი ფონი ადასტურებს, რომ საქმიანობისთვის შერჩეული  ტერიტორია უკვე ათვისებულია, არ აქვს დიდი საკონსერვაციო მნიშვნელობა და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78019">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მიწისქვეშა წყლების დაბინძურების რისკი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მშენებლობის დროს გამოყენებული ტექნიკა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საწვავისა და ზეთის დაღვრის რისკები;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მიწის სამუშაოები უნდა სრულდებოდეს მკაცრი მონიტორინგის პირობებში, რათა გრუნტის წყლების დგომის დონემდე მიწის ამოღების შემთხვევაში ოპერატიულად გატარდეს შესაბამისი ღონისძიებები და არ მოხდეს ჰიდროგეოლოგიური პარამეტრების შეცვლა/გაუარესება.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1083">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ვიზუალური ეფექტი და ლანდშაფტის ცვლილება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ობიექტის ინფრასტრუქტურის ესთეტიურად მოწყობა;</a:t>
                      </a:r>
                      <a:endParaRPr lang="ka-GE" sz="16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სამშენებლო სამუშაოების დროს საჭირო მასალების, ასევე შემდგომ წარმოქმნილი ნარჩენების განთავსება  შეძლებისდაგვარად შეუმჩნეველ, ადგილებში (განსაკუთრებით მიმდებარედ არსებული საცხოვრებელი სახლების და საავტომობილი გზის მიმართებით);</a:t>
                      </a:r>
                      <a:endParaRPr lang="ka-GE"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3"/>
                  </a:ext>
                </a:extLst>
              </a:tr>
              <a:tr h="251083">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არქეოლოგიური ძეგლების დაზიანება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l" defTabSz="457200" rtl="0" eaLnBrk="1" latinLnBrk="0" hangingPunct="1">
                        <a:lnSpc>
                          <a:spcPct val="115000"/>
                        </a:lnSpc>
                        <a:spcBef>
                          <a:spcPts val="0"/>
                        </a:spcBef>
                        <a:spcAft>
                          <a:spcPts val="0"/>
                        </a:spcAft>
                        <a:buFont typeface="Symbol" panose="05050102010706020507" pitchFamily="18" charset="2"/>
                        <a:buChar char=""/>
                        <a:tabLst>
                          <a:tab pos="128905" algn="l"/>
                          <a:tab pos="228600" algn="l"/>
                        </a:tabLst>
                      </a:pPr>
                      <a:r>
                        <a:rPr lang="ka-GE" sz="110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დაგეგმილი მიწის სამუშაოების განხორციელებისას  ტერიტიტორიის ზედაპირული დაზვერვა არქეოლოგიურ-კულტურული ძეგლების  არსებობის კუთხით ამ დარგის სპეციალისტთან ერთად;</a:t>
                      </a:r>
                    </a:p>
                    <a:p>
                      <a:pPr marL="342900" marR="0" lvl="0" indent="-342900" algn="l" defTabSz="457200" rtl="0" eaLnBrk="1" latinLnBrk="0" hangingPunct="1">
                        <a:lnSpc>
                          <a:spcPct val="115000"/>
                        </a:lnSpc>
                        <a:spcBef>
                          <a:spcPts val="0"/>
                        </a:spcBef>
                        <a:spcAft>
                          <a:spcPts val="0"/>
                        </a:spcAft>
                        <a:buFont typeface="Symbol" panose="05050102010706020507" pitchFamily="18" charset="2"/>
                        <a:buChar char=""/>
                        <a:tabLst>
                          <a:tab pos="128905" algn="l"/>
                          <a:tab pos="228600" algn="l"/>
                        </a:tabLst>
                      </a:pPr>
                      <a:r>
                        <a:rPr lang="ka-GE" sz="110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უშუალოდ სამუშაოების  მიმდინარეობისას მონიტორინგის წარმოება. არქეოლოგიური ძეგლების გამოვლენის შემთხვევაში  მოწვეული იქნეს ამ საქმიანობაზე საქართველოს კანონმდებლობით უფლებამოსილი ორგანოს სპეციალისტები არქეოლოგიური ძეგლის მნიშვნელობის დადგენისა და სამუშაოების გაგრძელების  გადაწყვეტილების მიღების თაობაზე. </a:t>
                      </a:r>
                      <a:endParaRPr lang="en-US" sz="1100" kern="120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0312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288"/>
            <a:ext cx="8596668" cy="560716"/>
          </a:xfrm>
        </p:spPr>
        <p:txBody>
          <a:bodyPr>
            <a:normAutofit/>
          </a:bodyPr>
          <a:lstStyle/>
          <a:p>
            <a:pPr algn="ctr"/>
            <a:r>
              <a:rPr lang="ka-GE" sz="2400" b="1" dirty="0" smtClean="0">
                <a:solidFill>
                  <a:schemeClr val="tx1"/>
                </a:solidFill>
              </a:rPr>
              <a:t>საკანონმდებლო მოთხოვნები</a:t>
            </a:r>
            <a:endParaRPr lang="en-US" sz="2400" b="1" dirty="0">
              <a:solidFill>
                <a:schemeClr val="tx1"/>
              </a:solidFill>
            </a:endParaRPr>
          </a:p>
        </p:txBody>
      </p:sp>
      <p:sp>
        <p:nvSpPr>
          <p:cNvPr id="3" name="Content Placeholder 2"/>
          <p:cNvSpPr>
            <a:spLocks noGrp="1"/>
          </p:cNvSpPr>
          <p:nvPr>
            <p:ph idx="1"/>
          </p:nvPr>
        </p:nvSpPr>
        <p:spPr>
          <a:xfrm>
            <a:off x="763598" y="871269"/>
            <a:ext cx="8596668" cy="5564038"/>
          </a:xfrm>
        </p:spPr>
        <p:txBody>
          <a:bodyPr>
            <a:normAutofit/>
          </a:bodyPr>
          <a:lstStyle/>
          <a:p>
            <a:pPr marL="0" indent="0">
              <a:buNone/>
            </a:pPr>
            <a:r>
              <a:rPr lang="ka-GE" sz="2000" dirty="0" smtClean="0"/>
              <a:t>საქართველოს კანონის ,,გარემოსდაცვითი შეფასების კოდექსი’’-ს მე-10 მუხლის თანახმად გზშ ანგარიში უნდა მოიცავდეს:</a:t>
            </a:r>
            <a:endParaRPr lang="en-US" sz="2000" dirty="0"/>
          </a:p>
          <a:p>
            <a:pPr algn="just"/>
            <a:r>
              <a:rPr lang="ka-GE" sz="2000" dirty="0" smtClean="0"/>
              <a:t>მოკლე ინფორმაციას დაგეგმილი საქმიანობის, მისი </a:t>
            </a:r>
            <a:r>
              <a:rPr lang="ka-GE" sz="2000" dirty="0"/>
              <a:t>განხორციელების </a:t>
            </a:r>
            <a:r>
              <a:rPr lang="ka-GE" sz="2000" dirty="0" smtClean="0"/>
              <a:t>ადგილის, ფიზიკური </a:t>
            </a:r>
            <a:r>
              <a:rPr lang="ka-GE" sz="2000" dirty="0"/>
              <a:t>მახასიათებლების </a:t>
            </a:r>
            <a:r>
              <a:rPr lang="ka-GE" sz="2000" dirty="0" smtClean="0"/>
              <a:t>და ალტერნატივების შესახებ;</a:t>
            </a:r>
          </a:p>
          <a:p>
            <a:pPr algn="just"/>
            <a:r>
              <a:rPr lang="ka-GE" sz="2000" dirty="0" smtClean="0"/>
              <a:t>ზოგად ინფორმაციას </a:t>
            </a:r>
            <a:r>
              <a:rPr lang="ka-GE" sz="2000" dirty="0"/>
              <a:t>დაგეგმილი საქმიანობის განხორციელებით </a:t>
            </a:r>
            <a:r>
              <a:rPr lang="ka-GE" sz="2000" dirty="0" smtClean="0"/>
              <a:t>გარემოზე, ადამიანის ჯანმრთელობაზე, </a:t>
            </a:r>
            <a:r>
              <a:rPr lang="ka-GE" sz="2000" dirty="0"/>
              <a:t>მის სოციალურ გარემოზე, </a:t>
            </a:r>
            <a:r>
              <a:rPr lang="ka-GE" sz="2000" dirty="0" smtClean="0"/>
              <a:t>დაცულ ტერიტორიებზე, კულტურული </a:t>
            </a:r>
            <a:r>
              <a:rPr lang="ka-GE" sz="2000" dirty="0"/>
              <a:t>მემკვიდრეობის ძეგლებზე და სხვა ობიექტზე </a:t>
            </a:r>
            <a:r>
              <a:rPr lang="ka-GE" sz="2000" dirty="0" smtClean="0"/>
              <a:t>შესაძლო </a:t>
            </a:r>
            <a:r>
              <a:rPr lang="ka-GE" sz="2000" dirty="0"/>
              <a:t>ზემოქმედების და მისი სახეების </a:t>
            </a:r>
            <a:r>
              <a:rPr lang="ka-GE" sz="2000" dirty="0" smtClean="0"/>
              <a:t>შესახებ, რომლებიც </a:t>
            </a:r>
            <a:r>
              <a:rPr lang="ka-GE" sz="2000" dirty="0"/>
              <a:t>შესწავლილი იქნება გზშ-ის </a:t>
            </a:r>
            <a:r>
              <a:rPr lang="ka-GE" sz="2000" dirty="0" smtClean="0"/>
              <a:t>პროცესში;</a:t>
            </a:r>
          </a:p>
          <a:p>
            <a:pPr algn="just"/>
            <a:r>
              <a:rPr lang="ka-GE" sz="2000" dirty="0"/>
              <a:t>ინფორმაციას გზშ-ის ანგარიშის მომზადებისთვის </a:t>
            </a:r>
            <a:r>
              <a:rPr lang="ka-GE" sz="2000" dirty="0" smtClean="0"/>
              <a:t>ჩატარებელი </a:t>
            </a:r>
            <a:r>
              <a:rPr lang="ka-GE" sz="2000" dirty="0"/>
              <a:t>საბაზისო/საძიებო კვლევებისა და </a:t>
            </a:r>
            <a:r>
              <a:rPr lang="ka-GE" sz="2000" dirty="0" smtClean="0"/>
              <a:t>საჭირო </a:t>
            </a:r>
            <a:r>
              <a:rPr lang="ka-GE" sz="2000" dirty="0"/>
              <a:t>მეთოდების შესახებ;</a:t>
            </a:r>
          </a:p>
          <a:p>
            <a:pPr algn="just"/>
            <a:r>
              <a:rPr lang="ka-GE" sz="20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a:t>
            </a:r>
            <a:r>
              <a:rPr lang="ka-GE" sz="2000" dirty="0" smtClean="0"/>
              <a:t>შერბილებისათვის.</a:t>
            </a:r>
          </a:p>
          <a:p>
            <a:pPr algn="just"/>
            <a:endParaRPr lang="ka-GE" sz="2000" dirty="0" smtClean="0"/>
          </a:p>
          <a:p>
            <a:endParaRPr lang="ka-GE" sz="2000" dirty="0"/>
          </a:p>
          <a:p>
            <a:pPr marL="0" indent="0">
              <a:buNone/>
            </a:pPr>
            <a:endParaRPr lang="ka-GE" dirty="0"/>
          </a:p>
          <a:p>
            <a:endParaRPr lang="ka-GE" dirty="0" smtClean="0"/>
          </a:p>
        </p:txBody>
      </p:sp>
    </p:spTree>
    <p:extLst>
      <p:ext uri="{BB962C8B-B14F-4D97-AF65-F5344CB8AC3E}">
        <p14:creationId xmlns:p14="http://schemas.microsoft.com/office/powerpoint/2010/main" val="216669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3863"/>
            <a:ext cx="10483036" cy="504825"/>
          </a:xfrm>
        </p:spPr>
        <p:txBody>
          <a:bodyPr>
            <a:normAutofit/>
          </a:bodyPr>
          <a:lstStyle/>
          <a:p>
            <a:r>
              <a:rPr lang="ka-GE" sz="1800" b="1" dirty="0"/>
              <a:t>გარემოზე მოსალოდნელი შემარბილებელი ღონისძიებები</a:t>
            </a:r>
            <a:r>
              <a:rPr lang="ka-GE" sz="1800" b="1" dirty="0">
                <a:solidFill>
                  <a:srgbClr val="90C226"/>
                </a:solidFill>
              </a:rPr>
              <a:t>(მშენებლობის </a:t>
            </a:r>
            <a:r>
              <a:rPr lang="ka-GE" sz="1800" b="1" dirty="0" smtClean="0">
                <a:solidFill>
                  <a:srgbClr val="90C226"/>
                </a:solidFill>
              </a:rPr>
              <a:t>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9298246"/>
              </p:ext>
            </p:extLst>
          </p:nvPr>
        </p:nvGraphicFramePr>
        <p:xfrm>
          <a:off x="463358" y="928688"/>
          <a:ext cx="9024620" cy="4083976"/>
        </p:xfrm>
        <a:graphic>
          <a:graphicData uri="http://schemas.openxmlformats.org/drawingml/2006/table">
            <a:tbl>
              <a:tblPr firstRow="1" firstCol="1" bandRow="1">
                <a:tableStyleId>{5C22544A-7EE6-4342-B048-85BDC9FD1C3A}</a:tableStyleId>
              </a:tblPr>
              <a:tblGrid>
                <a:gridCol w="2570480">
                  <a:extLst>
                    <a:ext uri="{9D8B030D-6E8A-4147-A177-3AD203B41FA5}">
                      <a16:colId xmlns:a16="http://schemas.microsoft.com/office/drawing/2014/main" val="20000"/>
                    </a:ext>
                  </a:extLst>
                </a:gridCol>
                <a:gridCol w="6454140">
                  <a:extLst>
                    <a:ext uri="{9D8B030D-6E8A-4147-A177-3AD203B41FA5}">
                      <a16:colId xmlns:a16="http://schemas.microsoft.com/office/drawing/2014/main" val="20001"/>
                    </a:ext>
                  </a:extLst>
                </a:gridCol>
              </a:tblGrid>
              <a:tr h="337404">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მცირე ხასიათისაა და შემარბილებელი ღონისძიებების გატარებას არ საჭიროებს.</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1031631">
                <a:tc>
                  <a:txBody>
                    <a:bodyPr/>
                    <a:lstStyle/>
                    <a:p>
                      <a:pPr marL="0" marR="0">
                        <a:lnSpc>
                          <a:spcPct val="115000"/>
                        </a:lnSpc>
                        <a:spcBef>
                          <a:spcPts val="0"/>
                        </a:spcBef>
                        <a:spcAft>
                          <a:spcPts val="0"/>
                        </a:spcAft>
                      </a:pP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გზების</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საფარი</a:t>
                      </a: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 დაზიანება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 იქნას ყველა იმ ადგილობრივი გზის უსაფრთხოება, რომლებიც გამოიყენება სხვადასხვა მასალების ტრანსპორტირებისათვის და შენარჩუნებული იქნას სამოძრაოდ ვარგის მდგომარეობაში, ისე, რომ ხელი არ შეეშალოს ადგილობრივი მოსახლეობის მიერ მის გამოყენებას და არ დაზიანდეს ინფრასტრუქტურა ან საკუთრება.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69591">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მინიმუმამდე შეიზღუდოს დასახლებულ პუნქტებში გამავალი გზებით სარგებლობა;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რეგულარულად ჩატარდეს რისკის შეფასება ადგილებზე, მოსახლეობისათვის კონკრეტული რისკ-ფაქტორების დასადგენად და ასეთი რისკების შესაბამისი მართვის მიზნით;</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15000"/>
                        </a:lnSpc>
                        <a:spcBef>
                          <a:spcPts val="0"/>
                        </a:spcBef>
                        <a:spcAft>
                          <a:spcPts val="0"/>
                        </a:spcAft>
                      </a:pPr>
                      <a:r>
                        <a:rPr lang="ka-GE" sz="1200" b="0" dirty="0" smtClean="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    საჩივრების </a:t>
                      </a:r>
                      <a:r>
                        <a:rPr lang="ka-GE" sz="1200" b="0"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ქმედითუნარიანი ჟურნალის წარმოება.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42201">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წარმოქმნა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სეგრეგაცია და მათთვის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შეძლებისდაგვარად ნარჩენების ხელმეორედ გამოყენება;</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dirty="0" smtClean="0">
                          <a:effectLst/>
                          <a:latin typeface="Sylfaen" panose="010A0502050306030303" pitchFamily="18" charset="0"/>
                          <a:ea typeface="SimSun" panose="02010600030101010101" pitchFamily="2" charset="-122"/>
                          <a:cs typeface="Times New Roman" panose="02020603050405020304" pitchFamily="18" charset="0"/>
                        </a:rPr>
                        <a:t>ნარჩენების </a:t>
                      </a:r>
                      <a:r>
                        <a:rPr lang="ka-GE" sz="1200" dirty="0">
                          <a:effectLst/>
                          <a:latin typeface="Sylfaen" panose="010A0502050306030303" pitchFamily="18" charset="0"/>
                          <a:ea typeface="SimSun" panose="02010600030101010101" pitchFamily="2" charset="-122"/>
                          <a:cs typeface="Times New Roman" panose="02020603050405020304" pitchFamily="18" charset="0"/>
                        </a:rPr>
                        <a:t>წინასწარ განსაზღვრულ ტერიტორიებზე საბოლოო განთავსება (ნარჩენების სახეების მიხედვით), მოქმედი ნორმებისა და წესების დაცვით;</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257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6" y="152400"/>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7957049"/>
              </p:ext>
            </p:extLst>
          </p:nvPr>
        </p:nvGraphicFramePr>
        <p:xfrm>
          <a:off x="463358" y="657225"/>
          <a:ext cx="9391842" cy="6309360"/>
        </p:xfrm>
        <a:graphic>
          <a:graphicData uri="http://schemas.openxmlformats.org/drawingml/2006/table">
            <a:tbl>
              <a:tblPr firstRow="1" firstCol="1" bandRow="1">
                <a:tableStyleId>{5C22544A-7EE6-4342-B048-85BDC9FD1C3A}</a:tableStyleId>
              </a:tblPr>
              <a:tblGrid>
                <a:gridCol w="2675076">
                  <a:extLst>
                    <a:ext uri="{9D8B030D-6E8A-4147-A177-3AD203B41FA5}">
                      <a16:colId xmlns:a16="http://schemas.microsoft.com/office/drawing/2014/main" val="20000"/>
                    </a:ext>
                  </a:extLst>
                </a:gridCol>
                <a:gridCol w="6716766">
                  <a:extLst>
                    <a:ext uri="{9D8B030D-6E8A-4147-A177-3AD203B41FA5}">
                      <a16:colId xmlns:a16="http://schemas.microsoft.com/office/drawing/2014/main" val="20001"/>
                    </a:ext>
                  </a:extLst>
                </a:gridCol>
              </a:tblGrid>
              <a:tr h="3985625">
                <a:tc>
                  <a:txBody>
                    <a:bodyPr/>
                    <a:lstStyle/>
                    <a:p>
                      <a:pPr marL="0" marR="0">
                        <a:lnSpc>
                          <a:spcPct val="115000"/>
                        </a:lnSpc>
                        <a:spcBef>
                          <a:spcPts val="0"/>
                        </a:spcBef>
                        <a:spcAft>
                          <a:spcPts val="0"/>
                        </a:spcAft>
                      </a:pP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ექსპლუატაციის ეტაპზე 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a:t>
                      </a:r>
                      <a:endParaRPr lang="ka-GE" sz="1600" b="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მტვრის დონეების აქტიური შემცირება (განსაკუთრებით მშრალ ამინდებში) მანქანების მოძრაობის სიჩქარის შემცირების, გზების მორწყვის ან მტვრის შემამცირებელი სხვა საშუალებებით;</a:t>
                      </a:r>
                      <a:endParaRPr lang="ka-GE" sz="1600" b="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endParaRPr lang="ka-GE" sz="1600" b="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ტრანსპორტირებისას მანქანებზე განთავსებული ნაყარი ტვირთების სპეციალური საფარით დაფარვა;</a:t>
                      </a:r>
                      <a:endParaRPr lang="ka-GE" sz="1600" b="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ტერიტორიაზე შემოტანილი ნედლეულის გადმოტვირთვის, მათი მიმღებ ბუნკერებში მიწოდების და მზა პროდუქციის სატვირთო ავტომანქანებში ჩატვირთვისას ვარდნის სიმაღლის შეძლებისდაგვარად შემცირება.</a:t>
                      </a: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kern="120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ქარხნის მტვერდამჭერი მოწყობილობის და ტექნოლოგიური დანადგარების ტექნიკურ მდგომარეობის კონტროლი; </a:t>
                      </a: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kern="120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ინერტული მასალების საწყობების დადგენილი ფართობების  შენარჩუნება</a:t>
                      </a: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kern="120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ტერიტორიაზე შემოტანილი ნედლეულის გადმოტვირთვის, მათი მიმღებ ბუნკერებში მიწოდების და მზა პროდუქციის სატვირთო ავტომანქანებში ჩატვირთვისას ვარდნის სიმაღლის შეძლებისდაგვარად შემცირება.</a:t>
                      </a: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r>
                        <a:rPr lang="ka-GE" sz="1100" b="0" kern="1200" noProof="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500 მეტრიანი რადიუსის საზღვართან ატმოსფერულ ჰაერში მტვრის კონცენტრაციის განსაზღვრა ინსტრუმენტალურად კვარტალში ერთხელ;</a:t>
                      </a:r>
                    </a:p>
                    <a:p>
                      <a:pPr marL="342900" marR="0" lvl="0" indent="-342900" algn="just">
                        <a:lnSpc>
                          <a:spcPct val="115000"/>
                        </a:lnSpc>
                        <a:spcBef>
                          <a:spcPts val="0"/>
                        </a:spcBef>
                        <a:spcAft>
                          <a:spcPts val="0"/>
                        </a:spcAft>
                        <a:buFont typeface="Symbol" panose="05050102010706020507" pitchFamily="18" charset="2"/>
                        <a:buChar char=""/>
                        <a:tabLst>
                          <a:tab pos="128905" algn="l"/>
                          <a:tab pos="228600" algn="l"/>
                        </a:tabLst>
                      </a:pPr>
                      <a:endParaRPr lang="ka-GE" sz="16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2"/>
                    </a:solidFill>
                  </a:tcPr>
                </a:tc>
                <a:extLst>
                  <a:ext uri="{0D108BD9-81ED-4DB2-BD59-A6C34878D82A}">
                    <a16:rowId xmlns:a16="http://schemas.microsoft.com/office/drawing/2014/main" val="10000"/>
                  </a:ext>
                </a:extLst>
              </a:tr>
              <a:tr h="2086562">
                <a:tc>
                  <a:txBody>
                    <a:bodyPr/>
                    <a:lstStyle/>
                    <a:p>
                      <a:pPr marL="0" marR="0">
                        <a:lnSpc>
                          <a:spcPct val="115000"/>
                        </a:lnSpc>
                        <a:spcBef>
                          <a:spcPts val="0"/>
                        </a:spcBef>
                        <a:spcAft>
                          <a:spcPts val="0"/>
                        </a:spcAft>
                      </a:pPr>
                      <a:r>
                        <a:rPr lang="de-D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მოხდეს მხოლოდ დღის საათებში;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გაკონტროლდეს, რომ ხმაურმა არ გადააჭარბოს კანონით დადგენილ ზღვრულ ნორმებს.</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500 მეტრიანი რადიუსის ფარგლებში ხმაურის დონის განსაზღვრა ინსტრუმენტალურად კვარტალში ერთხელ;</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ექსპლუატაციის შესვლის მომენტში ხმაურის დონის განსაზღვრა 500 მეტრიანი რადიუსის ფარგლებში ყველა ხმაურწარმომქმნელი წყაროს ერთდროული მუშაობისას;</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7553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6" y="152400"/>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109579"/>
              </p:ext>
            </p:extLst>
          </p:nvPr>
        </p:nvGraphicFramePr>
        <p:xfrm>
          <a:off x="463358" y="657225"/>
          <a:ext cx="9391842" cy="5076422"/>
        </p:xfrm>
        <a:graphic>
          <a:graphicData uri="http://schemas.openxmlformats.org/drawingml/2006/table">
            <a:tbl>
              <a:tblPr firstRow="1" firstCol="1" bandRow="1">
                <a:tableStyleId>{5C22544A-7EE6-4342-B048-85BDC9FD1C3A}</a:tableStyleId>
              </a:tblPr>
              <a:tblGrid>
                <a:gridCol w="2675076">
                  <a:extLst>
                    <a:ext uri="{9D8B030D-6E8A-4147-A177-3AD203B41FA5}">
                      <a16:colId xmlns:a16="http://schemas.microsoft.com/office/drawing/2014/main" val="20000"/>
                    </a:ext>
                  </a:extLst>
                </a:gridCol>
                <a:gridCol w="6716766">
                  <a:extLst>
                    <a:ext uri="{9D8B030D-6E8A-4147-A177-3AD203B41FA5}">
                      <a16:colId xmlns:a16="http://schemas.microsoft.com/office/drawing/2014/main" val="20001"/>
                    </a:ext>
                  </a:extLst>
                </a:gridCol>
              </a:tblGrid>
              <a:tr h="1991846">
                <a:tc>
                  <a:txBody>
                    <a:bodyPr/>
                    <a:lstStyle/>
                    <a:p>
                      <a:pPr marL="0" marR="0">
                        <a:lnSpc>
                          <a:spcPct val="115000"/>
                        </a:lnSpc>
                        <a:spcBef>
                          <a:spcPts val="0"/>
                        </a:spcBef>
                        <a:spcAft>
                          <a:spcPts val="0"/>
                        </a:spcAft>
                      </a:pPr>
                      <a:r>
                        <a:rPr lang="de-D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მოხდეს მხოლოდ დღის საათებში;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გაკონტროლდეს, რომ ხმაურმა არ გადააჭარბოს კანონით დადგენილ ზღვრულ ნორმებს.</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500 მეტრიანი რადიუსის ფარგლებში ხმაურის დონის განსაზღვრა ინსტრუმენტალურად კვარტალში ერთხელ;</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ექსპლუატაციის შესვლის მომენტში ხმაურის დონის განსაზღვრა 500 მეტრიანი რადიუსის ფარგლებში ყველა ხმაურწარმომქმნელი წყაროს ერთდროული მუშაობისას;</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2086562">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ნიადაგის ხარისხის </a:t>
                      </a:r>
                      <a:r>
                        <a:rPr lang="ka-GE" sz="120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გაუარესება და მიწისქვეშა წყლების დაბინძურების</a:t>
                      </a:r>
                      <a:r>
                        <a:rPr lang="ka-GE" sz="1200" b="0" baseline="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რისკი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გზის და საწარმოო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მოედნის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საზღვრების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მკაცრი</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დაცვა</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ნიადაგის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ზედმეტად</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დაზიანების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თავიდან</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აცილების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მიზნით</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გამოყენებული</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ka-GE"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სატრანსპორტო საშუალებები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უნდა</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აკმაყოფილებდნენ</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გარემოს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დაცვისა</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და</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ტექნიკური</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უსაფრთხოების</a:t>
                      </a:r>
                      <a:r>
                        <a:rPr lang="en-US" sz="1100" b="0" dirty="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 </a:t>
                      </a:r>
                      <a:r>
                        <a:rPr lang="en-US" sz="1100" b="0" dirty="0" err="1">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მოთხოვნებს</a:t>
                      </a:r>
                      <a:r>
                        <a:rPr lang="ka-GE" sz="1100" b="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a:t>
                      </a: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ნარჩენების სეგრეგაცია, აკრძალულია ექსპლუატაციის დროს წარმოქმნილი ნარჩენების ერთმანეთში არევა;</a:t>
                      </a: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ნარჩენების სახეობების მიხედვით დასაწყობების მიზნით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სასაწყობო ტერიტორიაზე სპეციალური გამაფრთხილებელი ნიშნების მოწყობა განთავსებული ნარჩენის სახეობის მითითებით;</a:t>
                      </a: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ტრანსპორტირებისას განსაზღვრული წესების დაცვა (ნარჩენების ჩატვირთვა სატრანსპორტო საშუალებებში მათი ტევადობის შესაბამისი რაოდენობით; ტრანსპორტირებისას მანქანების ძარის სათანადო გადაფარვის უზრუნველყოფა);</a:t>
                      </a: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შეძლებისდაგვარად ნარჩენების ხელმეორედ გამოყენება;</a:t>
                      </a:r>
                    </a:p>
                    <a:p>
                      <a:pPr marL="342900" marR="0" lvl="0" indent="-342900" algn="l">
                        <a:lnSpc>
                          <a:spcPct val="115000"/>
                        </a:lnSpc>
                        <a:spcBef>
                          <a:spcPts val="0"/>
                        </a:spcBef>
                        <a:spcAft>
                          <a:spcPts val="0"/>
                        </a:spcAft>
                        <a:buFont typeface="Symbol" panose="05050102010706020507" pitchFamily="18" charset="2"/>
                        <a:buChar char=""/>
                        <a:tabLst>
                          <a:tab pos="128905" algn="l"/>
                          <a:tab pos="228600" algn="l"/>
                        </a:tabLst>
                      </a:pPr>
                      <a:r>
                        <a:rPr lang="ka-GE" sz="1100" b="0" kern="1200" dirty="0" smtClean="0">
                          <a:solidFill>
                            <a:srgbClr val="000000"/>
                          </a:solidFill>
                          <a:effectLst/>
                          <a:latin typeface="Sylfaen" panose="010A0502050306030303" pitchFamily="18" charset="0"/>
                          <a:ea typeface="SimSun" panose="02010600030101010101" pitchFamily="2" charset="-122"/>
                          <a:cs typeface="Times New Roman" panose="02020603050405020304" pitchFamily="18" charset="0"/>
                        </a:rPr>
                        <a:t>ნარჩენების გადაცემა მხოლოდ შესაბამისი ნებართვის მქონე კონტრაქტორისთვის;</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578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3863"/>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7650241"/>
              </p:ext>
            </p:extLst>
          </p:nvPr>
        </p:nvGraphicFramePr>
        <p:xfrm>
          <a:off x="463358" y="996461"/>
          <a:ext cx="9580528" cy="4097464"/>
        </p:xfrm>
        <a:graphic>
          <a:graphicData uri="http://schemas.openxmlformats.org/drawingml/2006/table">
            <a:tbl>
              <a:tblPr firstRow="1" firstCol="1" bandRow="1">
                <a:tableStyleId>{5C22544A-7EE6-4342-B048-85BDC9FD1C3A}</a:tableStyleId>
              </a:tblPr>
              <a:tblGrid>
                <a:gridCol w="2728819">
                  <a:extLst>
                    <a:ext uri="{9D8B030D-6E8A-4147-A177-3AD203B41FA5}">
                      <a16:colId xmlns:a16="http://schemas.microsoft.com/office/drawing/2014/main" val="20000"/>
                    </a:ext>
                  </a:extLst>
                </a:gridCol>
                <a:gridCol w="6851709">
                  <a:extLst>
                    <a:ext uri="{9D8B030D-6E8A-4147-A177-3AD203B41FA5}">
                      <a16:colId xmlns:a16="http://schemas.microsoft.com/office/drawing/2014/main" val="20001"/>
                    </a:ext>
                  </a:extLst>
                </a:gridCol>
              </a:tblGrid>
              <a:tr h="557212">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ბიოლოგიურ გარემოზე</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საქმიანობის პროცესში მცენარეულ და ცხოველურ სამყაროზე უარყოფითი ზემოქმედების ალბათობა მცირეა, შესაბამისად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557212">
                <a:tc>
                  <a:txBody>
                    <a:bodyPr/>
                    <a:lstStyle/>
                    <a:p>
                      <a:pPr marL="0" marR="0">
                        <a:lnSpc>
                          <a:spcPct val="115000"/>
                        </a:lnSpc>
                        <a:spcBef>
                          <a:spcPts val="0"/>
                        </a:spcBef>
                        <a:spcAft>
                          <a:spcPts val="0"/>
                        </a:spcAft>
                      </a:pPr>
                      <a:r>
                        <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არქეოლოგიური ძეგლების დაზიანება</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ქარხნის ექსპლუატაციის ეტაპზე რაიმე სახის მიწის სამუშაოები არ იგეგმება. ამ ეტაპზე შემარბილებელი ზომების გატარება არქეოლოგიური ძეგლების დაზიანების რისკების შემცირების თვალსაზრისით აუცილებელი არ არის.</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557212">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იქნეს დასახლებული პუნქტების შემოვლითი მარშრუტები</a:t>
                      </a:r>
                      <a:r>
                        <a:rPr lang="ka-GE" sz="120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r h="557212">
                <a:tc>
                  <a:txBody>
                    <a:bodyPr/>
                    <a:lstStyle/>
                    <a:p>
                      <a:pPr marL="0" marR="0">
                        <a:lnSpc>
                          <a:spcPct val="115000"/>
                        </a:lnSpc>
                        <a:spcBef>
                          <a:spcPts val="0"/>
                        </a:spcBef>
                        <a:spcAft>
                          <a:spcPts val="0"/>
                        </a:spcAf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ზედაპირული წყლების ხარისხზე</a:t>
                      </a:r>
                      <a:endParaRPr lang="en-US" sz="120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a:t>
                      </a: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სალექარების ექსპლუატაციის პირობების დაცვა, წყალარინების სისტემის სისტემატური დასუფთავება;</a:t>
                      </a: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kern="120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ჩამდინარე წყლის ხარისხობრივ მაჩვენებლების ყოველკვარტალური ლაბორატორიული კონტროლი</a:t>
                      </a:r>
                    </a:p>
                    <a:p>
                      <a:pPr marL="342900" marR="0" lvl="0" indent="-342900">
                        <a:lnSpc>
                          <a:spcPct val="115000"/>
                        </a:lnSpc>
                        <a:spcBef>
                          <a:spcPts val="0"/>
                        </a:spcBef>
                        <a:spcAft>
                          <a:spcPts val="0"/>
                        </a:spcAft>
                        <a:buFont typeface="Symbol" panose="05050102010706020507" pitchFamily="18" charset="2"/>
                        <a:buChar char=""/>
                        <a:tabLst>
                          <a:tab pos="228600" algn="l"/>
                        </a:tabLst>
                      </a:pP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3"/>
                  </a:ext>
                </a:extLst>
              </a:tr>
              <a:tr h="557212">
                <a:tc>
                  <a:txBody>
                    <a:bodyPr/>
                    <a:lstStyle/>
                    <a:p>
                      <a:pPr marL="0" marR="0">
                        <a:lnSpc>
                          <a:spcPct val="115000"/>
                        </a:lnSpc>
                        <a:spcBef>
                          <a:spcPts val="0"/>
                        </a:spcBef>
                        <a:spcAft>
                          <a:spcPts val="0"/>
                        </a:spcAf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გზების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საფარი</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 დაზიანება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kern="1200" noProof="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 იქნას ყველა იმ ადგილობრივი გზის უსაფრთხოება, რომლებიც გამოიყენება სხვადასხვა მასალების ტრანსპორტირებისათვის და შენარჩუნებული იქნას სამოძრაოდ ვარგის მდგომარეობაში, ისე, რომ ხელი არ შეეშალოს ადგილობრივი მოსახლეობის მიერ მის გამოყენებას და არ დაზიანდეს ინფრასტრუქტურა ან საკუთრება.</a:t>
                      </a:r>
                      <a:endParaRPr lang="ka-GE" sz="1050" b="0" kern="1200" noProof="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24474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8720"/>
            <a:ext cx="8596668" cy="388937"/>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7264652"/>
              </p:ext>
            </p:extLst>
          </p:nvPr>
        </p:nvGraphicFramePr>
        <p:xfrm>
          <a:off x="463357" y="667657"/>
          <a:ext cx="9536985" cy="4944994"/>
        </p:xfrm>
        <a:graphic>
          <a:graphicData uri="http://schemas.openxmlformats.org/drawingml/2006/table">
            <a:tbl>
              <a:tblPr firstRow="1" firstCol="1" bandRow="1">
                <a:tableStyleId>{5C22544A-7EE6-4342-B048-85BDC9FD1C3A}</a:tableStyleId>
              </a:tblPr>
              <a:tblGrid>
                <a:gridCol w="2716417">
                  <a:extLst>
                    <a:ext uri="{9D8B030D-6E8A-4147-A177-3AD203B41FA5}">
                      <a16:colId xmlns:a16="http://schemas.microsoft.com/office/drawing/2014/main" val="20000"/>
                    </a:ext>
                  </a:extLst>
                </a:gridCol>
                <a:gridCol w="6820568">
                  <a:extLst>
                    <a:ext uri="{9D8B030D-6E8A-4147-A177-3AD203B41FA5}">
                      <a16:colId xmlns:a16="http://schemas.microsoft.com/office/drawing/2014/main" val="20001"/>
                    </a:ext>
                  </a:extLst>
                </a:gridCol>
              </a:tblGrid>
              <a:tr h="2178081">
                <a:tc>
                  <a:txBody>
                    <a:bodyPr/>
                    <a:lstStyle/>
                    <a:p>
                      <a:pPr marL="0" marR="0">
                        <a:lnSpc>
                          <a:spcPct val="115000"/>
                        </a:lnSpc>
                        <a:spcBef>
                          <a:spcPts val="0"/>
                        </a:spcBef>
                        <a:spcAft>
                          <a:spcPts val="0"/>
                        </a:spcAft>
                      </a:pPr>
                      <a:r>
                        <a:rPr lang="de-D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წარმოქმნა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სეგრეგაცია, აკრძალულია ექსპლუატაციის დროს წარმოქმნილი ნარჩენების ერთმანეთში არევა;</a:t>
                      </a:r>
                      <a:endParaRPr lang="en-US"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სახეობების მიხედვით, დროებითი დასაწყობების მიზნით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endParaRPr lang="en-US"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სასაწყობო ტერიტორიაზე სპეციალური გამაფრთხილებელი ნიშნების მოწყობა განთავსებული ნარჩენის სახეობის მითითებით;</a:t>
                      </a:r>
                      <a:endParaRPr lang="en-US"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ტრანსპორტირებისას განსაზღვრული წესების დაცვა (ნარჩენების ჩატვირთვა სატრანსპორტო საშუალებებში მათი ტევადობის შესაბამისი რაოდენობით; ტრანსპორტირებისას მანქანების ძარის სათანადო გადაფარვის უზრუნველყოფა);</a:t>
                      </a:r>
                      <a:endParaRPr lang="en-US"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შეძლებისდაგვარად ნარჩენების ხელმეორედ გამოყენება;</a:t>
                      </a:r>
                      <a:endParaRPr lang="en-US"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defTabSz="457200" rtl="0" eaLnBrk="1" latinLnBrk="0" hangingPunct="1">
                        <a:lnSpc>
                          <a:spcPct val="115000"/>
                        </a:lnSpc>
                        <a:spcBef>
                          <a:spcPts val="0"/>
                        </a:spcBef>
                        <a:spcAft>
                          <a:spcPts val="0"/>
                        </a:spcAft>
                        <a:buFont typeface="Symbol" panose="05050102010706020507" pitchFamily="18" charset="2"/>
                        <a:buChar char=""/>
                        <a:tabLst>
                          <a:tab pos="228600" algn="l"/>
                        </a:tabLst>
                      </a:pPr>
                      <a:r>
                        <a:rPr lang="ka-GE"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გადაცემა მხოლოდ შესაბამისი ნებართვის მქონე კონტრაქტორისათვის.</a:t>
                      </a:r>
                      <a:endParaRPr lang="en-US" sz="1050" b="0" kern="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1293476">
                <a:tc>
                  <a:txBody>
                    <a:bodyPr/>
                    <a:lstStyle/>
                    <a:p>
                      <a:pPr marL="0" marR="0">
                        <a:lnSpc>
                          <a:spcPct val="115000"/>
                        </a:lnSpc>
                        <a:spcBef>
                          <a:spcPts val="0"/>
                        </a:spcBef>
                        <a:spcAft>
                          <a:spcPts val="0"/>
                        </a:spcAf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საწარმოს დირექცია ვალდებულია მინიმუმამდე შეზღუდოს დასახლებულ პუნქტებში გამავალი გზებით სარგებლობა;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mn-lt"/>
                          <a:ea typeface="Calibri" panose="020F0502020204030204" pitchFamily="34" charset="0"/>
                          <a:cs typeface="Times New Roman" panose="02020603050405020304" pitchFamily="18" charset="0"/>
                        </a:rPr>
                        <a:t>გზის და საწარმოო მოედნის საზღვრების მკაცრი დაცვა; </a:t>
                      </a: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ქარხნის </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სიახლოვეს (ჯანმრთელობისათვის საშიშ უბნებში) შესაბამისი გამაფრთხილებელი ნიშნების დამაგრება;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საწარმოს დირექცია მოვალეა აწარმოოს საჩივრების ქმედითუნარიანი ჟურნალი.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1443242">
                <a:tc>
                  <a:txBody>
                    <a:bodyPr/>
                    <a:lstStyle/>
                    <a:p>
                      <a:pPr marL="0" marR="0">
                        <a:lnSpc>
                          <a:spcPct val="115000"/>
                        </a:lnSpc>
                        <a:spcBef>
                          <a:spcPts val="0"/>
                        </a:spcBef>
                        <a:spcAft>
                          <a:spcPts val="0"/>
                        </a:spcAf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მომსახურე პერსონალის ჯანმრთელობაზე მოსალოდნელი ზემოქმედება; შრომის უსაფრთხოება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შრომის უსაფრთხოების მოთხოვნების დაცვა;</a:t>
                      </a:r>
                      <a:endParaRPr lang="en-US"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პერსონალის  სწავლება/ინსტრუქტაჟი;</a:t>
                      </a:r>
                      <a:endParaRPr lang="en-US"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პერსონალის უზრუნველყოფა ინდივიდუალური დაცვის საშუალებებით;</a:t>
                      </a:r>
                      <a:endParaRPr lang="en-US"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ჯანმრთელობისთვის სახიფათო სამუშაო ზონებში შესაბამისი გამაფრთხილებელი ნიშნების დამაგრება;</a:t>
                      </a:r>
                      <a:endParaRPr lang="en-US" sz="1200" b="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smtClean="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ავარიული სიტუაციების რისკების შემცირების და მომსახურე პერსონალის უსაფრთხოების მიზნით საწარმოს დირექცია ვალდებულია წარმოებაში გამოყენებული დანადგარ-მექანიზმები იქონიოს ტექნიკურად გამართულ მდგომარეობაში.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670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060" y="424585"/>
            <a:ext cx="8596668" cy="560716"/>
          </a:xfrm>
        </p:spPr>
        <p:txBody>
          <a:bodyPr>
            <a:normAutofit/>
          </a:bodyPr>
          <a:lstStyle/>
          <a:p>
            <a:pPr algn="ctr"/>
            <a:r>
              <a:rPr lang="ka-GE" sz="2400" b="1" dirty="0">
                <a:solidFill>
                  <a:prstClr val="black"/>
                </a:solidFill>
              </a:rPr>
              <a:t>პროექტის მიზანი და მოკლე აღწერა</a:t>
            </a:r>
            <a:endParaRPr lang="en-US" sz="2400" b="1" dirty="0">
              <a:solidFill>
                <a:schemeClr val="tx1"/>
              </a:solidFill>
            </a:endParaRPr>
          </a:p>
        </p:txBody>
      </p:sp>
      <p:sp>
        <p:nvSpPr>
          <p:cNvPr id="3" name="Content Placeholder 2"/>
          <p:cNvSpPr>
            <a:spLocks noGrp="1"/>
          </p:cNvSpPr>
          <p:nvPr>
            <p:ph idx="1"/>
          </p:nvPr>
        </p:nvSpPr>
        <p:spPr>
          <a:xfrm>
            <a:off x="716705" y="824377"/>
            <a:ext cx="8596668" cy="5224732"/>
          </a:xfrm>
        </p:spPr>
        <p:txBody>
          <a:bodyPr>
            <a:noAutofit/>
          </a:bodyPr>
          <a:lstStyle/>
          <a:p>
            <a:pPr lvl="0">
              <a:buClr>
                <a:srgbClr val="90C226"/>
              </a:buClr>
            </a:pPr>
            <a:endParaRPr lang="ka-GE" sz="1600" dirty="0">
              <a:solidFill>
                <a:srgbClr val="000000"/>
              </a:solidFill>
            </a:endParaRPr>
          </a:p>
          <a:p>
            <a:endParaRPr lang="ka-GE" sz="1600" dirty="0" smtClean="0"/>
          </a:p>
        </p:txBody>
      </p:sp>
      <p:sp>
        <p:nvSpPr>
          <p:cNvPr id="4" name="Rectangle 3"/>
          <p:cNvSpPr/>
          <p:nvPr/>
        </p:nvSpPr>
        <p:spPr>
          <a:xfrm>
            <a:off x="1125327" y="1997887"/>
            <a:ext cx="8619565" cy="2877711"/>
          </a:xfrm>
          <a:prstGeom prst="rect">
            <a:avLst/>
          </a:prstGeom>
        </p:spPr>
        <p:txBody>
          <a:bodyPr wrap="square">
            <a:spAutoFit/>
          </a:bodyPr>
          <a:lstStyle/>
          <a:p>
            <a:pPr lvl="0" algn="ctr" defTabSz="457200">
              <a:spcBef>
                <a:spcPts val="1000"/>
              </a:spcBef>
              <a:buClr>
                <a:srgbClr val="90C226"/>
              </a:buClr>
              <a:buSzPct val="80000"/>
            </a:pPr>
            <a:r>
              <a:rPr lang="ka-GE" sz="2000" dirty="0">
                <a:solidFill>
                  <a:prstClr val="black">
                    <a:lumMod val="75000"/>
                    <a:lumOff val="25000"/>
                  </a:prstClr>
                </a:solidFill>
              </a:rPr>
              <a:t>აღნიშნული ანგარიშით წარმოდგენილია </a:t>
            </a:r>
            <a:r>
              <a:rPr lang="ka-GE" sz="2000" dirty="0"/>
              <a:t>შპს    </a:t>
            </a:r>
            <a:r>
              <a:rPr lang="ka-GE" sz="2000" dirty="0" smtClean="0"/>
              <a:t>,,ჯავახავტოგზას“</a:t>
            </a:r>
            <a:r>
              <a:rPr lang="ka-GE" sz="2000" dirty="0" smtClean="0">
                <a:solidFill>
                  <a:prstClr val="black">
                    <a:lumMod val="75000"/>
                    <a:lumOff val="25000"/>
                  </a:prstClr>
                </a:solidFill>
              </a:rPr>
              <a:t> </a:t>
            </a:r>
            <a:r>
              <a:rPr lang="ka-GE" sz="2000" dirty="0">
                <a:solidFill>
                  <a:prstClr val="black">
                    <a:lumMod val="75000"/>
                    <a:lumOff val="25000"/>
                  </a:prstClr>
                </a:solidFill>
              </a:rPr>
              <a:t>გზშ ანგარიშის მიმოხილვა.</a:t>
            </a:r>
          </a:p>
          <a:p>
            <a:pPr lvl="0" algn="ctr" defTabSz="457200">
              <a:spcBef>
                <a:spcPts val="1000"/>
              </a:spcBef>
              <a:buClr>
                <a:srgbClr val="90C226"/>
              </a:buClr>
              <a:buSzPct val="80000"/>
            </a:pPr>
            <a:endParaRPr lang="ka-GE" sz="2000" dirty="0">
              <a:solidFill>
                <a:prstClr val="black">
                  <a:lumMod val="75000"/>
                  <a:lumOff val="25000"/>
                </a:prstClr>
              </a:solidFill>
            </a:endParaRPr>
          </a:p>
          <a:p>
            <a:pPr algn="ctr"/>
            <a:r>
              <a:rPr lang="ka-GE" b="1" dirty="0"/>
              <a:t>ქ. ახალქალაქი, სოფ. </a:t>
            </a:r>
            <a:r>
              <a:rPr lang="ka-GE" b="1" dirty="0" err="1" smtClean="0"/>
              <a:t>ხოსპიო</a:t>
            </a:r>
            <a:endParaRPr lang="ka-GE" b="1" dirty="0" smtClean="0"/>
          </a:p>
          <a:p>
            <a:pPr algn="ctr"/>
            <a:r>
              <a:rPr lang="ka-GE" dirty="0" smtClean="0">
                <a:solidFill>
                  <a:prstClr val="black">
                    <a:lumMod val="75000"/>
                    <a:lumOff val="25000"/>
                  </a:prstClr>
                </a:solidFill>
              </a:rPr>
              <a:t>საქმიანობის </a:t>
            </a:r>
            <a:r>
              <a:rPr lang="ka-GE" dirty="0">
                <a:solidFill>
                  <a:prstClr val="black">
                    <a:lumMod val="75000"/>
                    <a:lumOff val="25000"/>
                  </a:prstClr>
                </a:solidFill>
              </a:rPr>
              <a:t>განხორციელების ადგილი: </a:t>
            </a:r>
            <a:r>
              <a:rPr lang="ka-GE" dirty="0">
                <a:solidFill>
                  <a:prstClr val="black">
                    <a:lumMod val="75000"/>
                    <a:lumOff val="25000"/>
                  </a:prstClr>
                </a:solidFill>
                <a:ea typeface="Calibri"/>
                <a:cs typeface="Times New Roman"/>
              </a:rPr>
              <a:t>ქ. ახალქალაქი, სოფ. </a:t>
            </a:r>
            <a:r>
              <a:rPr lang="ka-GE" dirty="0" err="1" smtClean="0">
                <a:solidFill>
                  <a:prstClr val="black">
                    <a:lumMod val="75000"/>
                    <a:lumOff val="25000"/>
                  </a:prstClr>
                </a:solidFill>
                <a:ea typeface="Calibri"/>
                <a:cs typeface="Times New Roman"/>
              </a:rPr>
              <a:t>ხოსპიოს</a:t>
            </a:r>
            <a:r>
              <a:rPr lang="ka-GE" dirty="0" smtClean="0">
                <a:solidFill>
                  <a:prstClr val="black">
                    <a:lumMod val="75000"/>
                    <a:lumOff val="25000"/>
                  </a:prstClr>
                </a:solidFill>
                <a:ea typeface="Calibri"/>
                <a:cs typeface="Times New Roman"/>
              </a:rPr>
              <a:t> </a:t>
            </a:r>
            <a:r>
              <a:rPr lang="ka-GE" dirty="0">
                <a:solidFill>
                  <a:prstClr val="black">
                    <a:lumMod val="75000"/>
                    <a:lumOff val="25000"/>
                  </a:prstClr>
                </a:solidFill>
                <a:ea typeface="Calibri"/>
                <a:cs typeface="Times New Roman"/>
              </a:rPr>
              <a:t>მიმდებარედ</a:t>
            </a:r>
          </a:p>
          <a:p>
            <a:pPr lvl="0" algn="ctr" defTabSz="457200">
              <a:spcBef>
                <a:spcPts val="1000"/>
              </a:spcBef>
              <a:buClr>
                <a:srgbClr val="90C226"/>
              </a:buClr>
              <a:buSzPct val="80000"/>
            </a:pPr>
            <a:endParaRPr lang="en-US" dirty="0">
              <a:solidFill>
                <a:prstClr val="black">
                  <a:lumMod val="75000"/>
                  <a:lumOff val="25000"/>
                </a:prstClr>
              </a:solidFill>
            </a:endParaRPr>
          </a:p>
          <a:p>
            <a:pPr lvl="0" algn="ctr" defTabSz="457200">
              <a:spcBef>
                <a:spcPts val="1000"/>
              </a:spcBef>
              <a:buClr>
                <a:srgbClr val="90C226"/>
              </a:buClr>
              <a:buSzPct val="80000"/>
            </a:pPr>
            <a:r>
              <a:rPr lang="ka-GE" sz="2400" dirty="0" smtClean="0">
                <a:solidFill>
                  <a:prstClr val="black">
                    <a:lumMod val="75000"/>
                    <a:lumOff val="25000"/>
                  </a:prstClr>
                </a:solidFill>
              </a:rPr>
              <a:t>ასფალტის წარმოება</a:t>
            </a:r>
            <a:endParaRPr lang="ka-GE" dirty="0">
              <a:solidFill>
                <a:prstClr val="black">
                  <a:lumMod val="75000"/>
                  <a:lumOff val="25000"/>
                </a:prstClr>
              </a:solidFill>
            </a:endParaRPr>
          </a:p>
        </p:txBody>
      </p:sp>
    </p:spTree>
    <p:extLst>
      <p:ext uri="{BB962C8B-B14F-4D97-AF65-F5344CB8AC3E}">
        <p14:creationId xmlns:p14="http://schemas.microsoft.com/office/powerpoint/2010/main" val="268892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საწარმოს განთავსების ადგილი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r>
              <a:rPr lang="ka-GE" dirty="0" smtClean="0"/>
              <a:t>შპს    ,,ჯავახავტოგზას“ ასფალტის საწარმოს  საპროექტო ტერიტორია </a:t>
            </a:r>
            <a:r>
              <a:rPr lang="ka-GE" dirty="0"/>
              <a:t>მდებარეობს </a:t>
            </a:r>
            <a:r>
              <a:rPr lang="ka-GE" dirty="0" smtClean="0"/>
              <a:t>ახალქალაქის მუნიციპალიტეტში, </a:t>
            </a:r>
            <a:r>
              <a:rPr lang="ka-GE" dirty="0"/>
              <a:t>სოფ. </a:t>
            </a:r>
            <a:r>
              <a:rPr lang="ka-GE" dirty="0" err="1" smtClean="0"/>
              <a:t>ხოსპიოს</a:t>
            </a:r>
            <a:r>
              <a:rPr lang="ka-GE" dirty="0" smtClean="0"/>
              <a:t> მიმდებარედ;</a:t>
            </a:r>
          </a:p>
          <a:p>
            <a:r>
              <a:rPr lang="en-US" dirty="0" err="1"/>
              <a:t>უახლოესი</a:t>
            </a:r>
            <a:r>
              <a:rPr lang="en-US" dirty="0"/>
              <a:t> </a:t>
            </a:r>
            <a:r>
              <a:rPr lang="en-US" dirty="0" err="1"/>
              <a:t>დასახლებული</a:t>
            </a:r>
            <a:r>
              <a:rPr lang="en-US" dirty="0"/>
              <a:t> </a:t>
            </a:r>
            <a:r>
              <a:rPr lang="en-US" dirty="0" err="1"/>
              <a:t>პუნქტი</a:t>
            </a:r>
            <a:r>
              <a:rPr lang="en-US" dirty="0"/>
              <a:t>, </a:t>
            </a:r>
            <a:r>
              <a:rPr lang="en-US" dirty="0" err="1"/>
              <a:t>სოფელი</a:t>
            </a:r>
            <a:r>
              <a:rPr lang="en-US" dirty="0"/>
              <a:t> </a:t>
            </a:r>
            <a:r>
              <a:rPr lang="en-US" dirty="0" err="1"/>
              <a:t>ხოსპიო</a:t>
            </a:r>
            <a:r>
              <a:rPr lang="en-US" dirty="0"/>
              <a:t> </a:t>
            </a:r>
            <a:r>
              <a:rPr lang="ka-GE" dirty="0"/>
              <a:t>მდებარეობს </a:t>
            </a:r>
            <a:r>
              <a:rPr lang="en-US" dirty="0" err="1"/>
              <a:t>საწარმოს</a:t>
            </a:r>
            <a:r>
              <a:rPr lang="en-US" dirty="0"/>
              <a:t> </a:t>
            </a:r>
            <a:r>
              <a:rPr lang="en-US" dirty="0" err="1"/>
              <a:t>განთავსების</a:t>
            </a:r>
            <a:r>
              <a:rPr lang="en-US" dirty="0"/>
              <a:t> </a:t>
            </a:r>
            <a:r>
              <a:rPr lang="en-US" dirty="0" err="1"/>
              <a:t>ტერიტორიიდან</a:t>
            </a:r>
            <a:r>
              <a:rPr lang="en-US" dirty="0"/>
              <a:t> </a:t>
            </a:r>
            <a:r>
              <a:rPr lang="ka-GE" dirty="0"/>
              <a:t>ჩრდილოეთით და </a:t>
            </a:r>
            <a:r>
              <a:rPr lang="en-US" dirty="0" err="1" smtClean="0"/>
              <a:t>დაშო</a:t>
            </a:r>
            <a:r>
              <a:rPr lang="ka-GE" dirty="0" smtClean="0"/>
              <a:t>რ</a:t>
            </a:r>
            <a:r>
              <a:rPr lang="en-US" dirty="0" err="1" smtClean="0"/>
              <a:t>ებულია</a:t>
            </a:r>
            <a:r>
              <a:rPr lang="en-US" dirty="0" smtClean="0"/>
              <a:t> </a:t>
            </a:r>
            <a:r>
              <a:rPr lang="ka-GE" dirty="0" smtClean="0"/>
              <a:t>958</a:t>
            </a:r>
            <a:r>
              <a:rPr lang="en-US" dirty="0" smtClean="0"/>
              <a:t> </a:t>
            </a:r>
            <a:r>
              <a:rPr lang="en-US" dirty="0"/>
              <a:t>მ-</a:t>
            </a:r>
            <a:r>
              <a:rPr lang="en-US" dirty="0" err="1"/>
              <a:t>ით</a:t>
            </a:r>
            <a:r>
              <a:rPr lang="en-US" dirty="0"/>
              <a:t>. </a:t>
            </a:r>
            <a:r>
              <a:rPr lang="ka-GE" dirty="0" smtClean="0"/>
              <a:t> საწარმოს კოორდინატებია:</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7069174"/>
              </p:ext>
            </p:extLst>
          </p:nvPr>
        </p:nvGraphicFramePr>
        <p:xfrm>
          <a:off x="3014663" y="3426554"/>
          <a:ext cx="3355181" cy="1671395"/>
        </p:xfrm>
        <a:graphic>
          <a:graphicData uri="http://schemas.openxmlformats.org/drawingml/2006/table">
            <a:tbl>
              <a:tblPr firstRow="1" firstCol="1" bandRow="1">
                <a:tableStyleId>{5C22544A-7EE6-4342-B048-85BDC9FD1C3A}</a:tableStyleId>
              </a:tblPr>
              <a:tblGrid>
                <a:gridCol w="1729561">
                  <a:extLst>
                    <a:ext uri="{9D8B030D-6E8A-4147-A177-3AD203B41FA5}">
                      <a16:colId xmlns:a16="http://schemas.microsoft.com/office/drawing/2014/main" val="20000"/>
                    </a:ext>
                  </a:extLst>
                </a:gridCol>
                <a:gridCol w="1625620">
                  <a:extLst>
                    <a:ext uri="{9D8B030D-6E8A-4147-A177-3AD203B41FA5}">
                      <a16:colId xmlns:a16="http://schemas.microsoft.com/office/drawing/2014/main" val="20001"/>
                    </a:ext>
                  </a:extLst>
                </a:gridCol>
              </a:tblGrid>
              <a:tr h="269315">
                <a:tc>
                  <a:txBody>
                    <a:bodyPr/>
                    <a:lstStyle/>
                    <a:p>
                      <a:pPr marL="0" marR="0" algn="just">
                        <a:lnSpc>
                          <a:spcPct val="115000"/>
                        </a:lnSpc>
                        <a:spcBef>
                          <a:spcPts val="0"/>
                        </a:spcBef>
                        <a:spcAft>
                          <a:spcPts val="0"/>
                        </a:spcAft>
                      </a:pPr>
                      <a:r>
                        <a:rPr lang="ka-GE" sz="1400" dirty="0">
                          <a:effectLst/>
                        </a:rPr>
                        <a:t>                </a:t>
                      </a:r>
                      <a:r>
                        <a:rPr lang="en-US" sz="1400" dirty="0">
                          <a:effectLst/>
                        </a:rPr>
                        <a:t>X</a:t>
                      </a:r>
                      <a:r>
                        <a:rPr lang="ka-GE"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rPr>
                        <a:t>               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9315">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4841890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5064998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9315">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4841182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5064966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9315">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4842130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5064966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69315">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4842025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Sylfaen" panose="010A0502050306030303" pitchFamily="18" charset="0"/>
                          <a:ea typeface="Times New Roman" panose="02020603050405020304" pitchFamily="18" charset="0"/>
                          <a:cs typeface="Times New Roman" panose="02020603050405020304" pitchFamily="18" charset="0"/>
                        </a:rPr>
                        <a:t>          </a:t>
                      </a:r>
                      <a:r>
                        <a:rPr lang="ka-GE" sz="1600">
                          <a:effectLst/>
                          <a:latin typeface="Sylfaen" panose="010A0502050306030303" pitchFamily="18" charset="0"/>
                          <a:ea typeface="Times New Roman" panose="02020603050405020304" pitchFamily="18" charset="0"/>
                          <a:cs typeface="Times New Roman" panose="02020603050405020304" pitchFamily="18" charset="0"/>
                        </a:rPr>
                        <a:t>5064510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70910">
                <a:tc>
                  <a:txBody>
                    <a:bodyPr/>
                    <a:lstStyle/>
                    <a:p>
                      <a:pPr marL="0" marR="0" algn="just">
                        <a:lnSpc>
                          <a:spcPct val="115000"/>
                        </a:lnSpc>
                        <a:spcBef>
                          <a:spcPts val="0"/>
                        </a:spcBef>
                        <a:spcAft>
                          <a:spcPts val="0"/>
                        </a:spcAft>
                      </a:pPr>
                      <a:r>
                        <a:rPr lang="ka-GE" sz="1600">
                          <a:effectLst/>
                          <a:latin typeface="Sylfaen" panose="010A0502050306030303" pitchFamily="18" charset="0"/>
                          <a:ea typeface="Times New Roman" panose="02020603050405020304" pitchFamily="18" charset="0"/>
                          <a:cs typeface="Times New Roman" panose="02020603050405020304" pitchFamily="18" charset="0"/>
                        </a:rPr>
                        <a:t>           4841850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ka-GE" sz="1600" dirty="0">
                          <a:effectLst/>
                          <a:latin typeface="Sylfaen" panose="010A0502050306030303" pitchFamily="18" charset="0"/>
                          <a:ea typeface="Times New Roman" panose="02020603050405020304" pitchFamily="18" charset="0"/>
                          <a:cs typeface="Times New Roman" panose="02020603050405020304" pitchFamily="18" charset="0"/>
                        </a:rPr>
                        <a:t>          5064604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453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3269985" y="-423433"/>
            <a:ext cx="11536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74275121"/>
              </p:ext>
            </p:extLst>
          </p:nvPr>
        </p:nvGraphicFramePr>
        <p:xfrm>
          <a:off x="2757489" y="0"/>
          <a:ext cx="6157912" cy="6858000"/>
        </p:xfrm>
        <a:graphic>
          <a:graphicData uri="http://schemas.openxmlformats.org/presentationml/2006/ole">
            <mc:AlternateContent xmlns:mc="http://schemas.openxmlformats.org/markup-compatibility/2006">
              <mc:Choice xmlns:v="urn:schemas-microsoft-com:vml" Requires="v">
                <p:oleObj spid="_x0000_s5150" name="Acrobat Document" r:id="rId3" imgW="5319000" imgH="7521840" progId="AcroExch.Document.DC">
                  <p:embed/>
                </p:oleObj>
              </mc:Choice>
              <mc:Fallback>
                <p:oleObj name="Acrobat Document" r:id="rId3" imgW="5319000" imgH="752184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9" y="0"/>
                        <a:ext cx="6157912" cy="6858000"/>
                      </a:xfrm>
                      <a:prstGeom prst="rect">
                        <a:avLst/>
                      </a:prstGeom>
                      <a:noFill/>
                    </p:spPr>
                  </p:pic>
                </p:oleObj>
              </mc:Fallback>
            </mc:AlternateContent>
          </a:graphicData>
        </a:graphic>
      </p:graphicFrame>
    </p:spTree>
    <p:extLst>
      <p:ext uri="{BB962C8B-B14F-4D97-AF65-F5344CB8AC3E}">
        <p14:creationId xmlns:p14="http://schemas.microsoft.com/office/powerpoint/2010/main" val="3236190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261403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495678" y="-228600"/>
            <a:ext cx="9696322" cy="25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flipV="1">
            <a:off x="5453250" y="-993101"/>
            <a:ext cx="92344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9"/>
          <p:cNvSpPr>
            <a:spLocks noChangeArrowheads="1"/>
          </p:cNvSpPr>
          <p:nvPr/>
        </p:nvSpPr>
        <p:spPr bwMode="auto">
          <a:xfrm>
            <a:off x="2957700" y="290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75813893"/>
              </p:ext>
            </p:extLst>
          </p:nvPr>
        </p:nvGraphicFramePr>
        <p:xfrm>
          <a:off x="2957700" y="29085"/>
          <a:ext cx="4991100" cy="6828915"/>
        </p:xfrm>
        <a:graphic>
          <a:graphicData uri="http://schemas.openxmlformats.org/presentationml/2006/ole">
            <mc:AlternateContent xmlns:mc="http://schemas.openxmlformats.org/markup-compatibility/2006">
              <mc:Choice xmlns:v="urn:schemas-microsoft-com:vml" Requires="v">
                <p:oleObj spid="_x0000_s2085" name="Acrobat Document" r:id="rId3" imgW="6292080" imgH="8910000" progId="AcroExch.Document.DC">
                  <p:embed/>
                </p:oleObj>
              </mc:Choice>
              <mc:Fallback>
                <p:oleObj name="Acrobat Document" r:id="rId3" imgW="6292080" imgH="8910000" progId="AcroExch.Document.DC">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700" y="29085"/>
                        <a:ext cx="4991100" cy="6828915"/>
                      </a:xfrm>
                      <a:prstGeom prst="rect">
                        <a:avLst/>
                      </a:prstGeom>
                      <a:noFill/>
                    </p:spPr>
                  </p:pic>
                </p:oleObj>
              </mc:Fallback>
            </mc:AlternateContent>
          </a:graphicData>
        </a:graphic>
      </p:graphicFrame>
    </p:spTree>
    <p:extLst>
      <p:ext uri="{BB962C8B-B14F-4D97-AF65-F5344CB8AC3E}">
        <p14:creationId xmlns:p14="http://schemas.microsoft.com/office/powerpoint/2010/main" val="409882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დაგეგმილი საქმიანობის ფიზიკური მახასიათებლები</a:t>
            </a:r>
            <a:endParaRPr lang="en-US" sz="2800" dirty="0"/>
          </a:p>
        </p:txBody>
      </p:sp>
      <p:sp>
        <p:nvSpPr>
          <p:cNvPr id="3" name="Content Placeholder 2"/>
          <p:cNvSpPr>
            <a:spLocks noGrp="1"/>
          </p:cNvSpPr>
          <p:nvPr>
            <p:ph idx="1"/>
          </p:nvPr>
        </p:nvSpPr>
        <p:spPr>
          <a:xfrm>
            <a:off x="677334" y="1357313"/>
            <a:ext cx="9166754" cy="2544127"/>
          </a:xfrm>
        </p:spPr>
        <p:txBody>
          <a:bodyPr>
            <a:normAutofit/>
          </a:bodyPr>
          <a:lstStyle/>
          <a:p>
            <a:pPr marL="0" marR="0" algn="just">
              <a:lnSpc>
                <a:spcPct val="115000"/>
              </a:lnSpc>
              <a:spcBef>
                <a:spcPts val="0"/>
              </a:spcBef>
              <a:spcAft>
                <a:spcPts val="1000"/>
              </a:spcAft>
            </a:pPr>
            <a:r>
              <a:rPr lang="ka-GE" dirty="0"/>
              <a:t> საწარმოს მიერ წარმოებული ასფალტის დადგენილი მაქსიმალური საპროექტო სიმძლავრე შეადგენს </a:t>
            </a:r>
            <a:r>
              <a:rPr lang="ru-RU" dirty="0"/>
              <a:t>170240 </a:t>
            </a:r>
            <a:r>
              <a:rPr lang="ka-GE" dirty="0" smtClean="0"/>
              <a:t>ტონას</a:t>
            </a:r>
            <a:r>
              <a:rPr lang="en-US" dirty="0" smtClean="0"/>
              <a:t>;</a:t>
            </a:r>
          </a:p>
          <a:p>
            <a:pPr marL="0" marR="0" algn="just">
              <a:lnSpc>
                <a:spcPct val="115000"/>
              </a:lnSpc>
              <a:spcBef>
                <a:spcPts val="0"/>
              </a:spcBef>
              <a:spcAft>
                <a:spcPts val="1000"/>
              </a:spcAft>
            </a:pPr>
            <a:r>
              <a:rPr lang="ka-GE" dirty="0" smtClean="0"/>
              <a:t> საწარმოს </a:t>
            </a:r>
            <a:r>
              <a:rPr lang="ka-GE" dirty="0"/>
              <a:t>სამუშაო </a:t>
            </a:r>
            <a:r>
              <a:rPr lang="ka-GE" dirty="0" smtClean="0"/>
              <a:t>რეჟიმი შეადგენს </a:t>
            </a:r>
            <a:r>
              <a:rPr lang="ka-GE" dirty="0"/>
              <a:t>133 დღეს, 8 საათიანი </a:t>
            </a:r>
            <a:r>
              <a:rPr lang="ka-GE" dirty="0" smtClean="0"/>
              <a:t>გრაფიკით. </a:t>
            </a:r>
            <a:r>
              <a:rPr lang="ka-GE" dirty="0"/>
              <a:t>ასფალტის წარმოებაში </a:t>
            </a:r>
            <a:r>
              <a:rPr lang="ka-GE" dirty="0" smtClean="0"/>
              <a:t>დასაქმებული იქნება 10 ადამიანი.</a:t>
            </a:r>
            <a:endParaRPr lang="en-US" dirty="0">
              <a:cs typeface="Times New Roman" panose="02020603050405020304" pitchFamily="18" charset="0"/>
            </a:endParaRPr>
          </a:p>
          <a:p>
            <a:pPr marL="0" marR="0" algn="just">
              <a:lnSpc>
                <a:spcPct val="115000"/>
              </a:lnSpc>
              <a:spcBef>
                <a:spcPts val="0"/>
              </a:spcBef>
              <a:spcAft>
                <a:spcPts val="1000"/>
              </a:spcAft>
            </a:pPr>
            <a:r>
              <a:rPr lang="ka-GE" dirty="0" smtClean="0">
                <a:ea typeface="Times New Roman" panose="02020603050405020304" pitchFamily="18" charset="0"/>
                <a:cs typeface="Times New Roman" panose="02020603050405020304" pitchFamily="18" charset="0"/>
              </a:rPr>
              <a:t>საწვავად </a:t>
            </a:r>
            <a:r>
              <a:rPr lang="ka-GE" dirty="0">
                <a:ea typeface="Times New Roman" panose="02020603050405020304" pitchFamily="18" charset="0"/>
                <a:cs typeface="Times New Roman" panose="02020603050405020304" pitchFamily="18" charset="0"/>
              </a:rPr>
              <a:t>გამოყენებული იქნება ბუნებრივი აირი - </a:t>
            </a:r>
            <a:r>
              <a:rPr lang="ka-GE" dirty="0"/>
              <a:t>1500000 მ</a:t>
            </a:r>
            <a:r>
              <a:rPr lang="ka-GE" baseline="30000" dirty="0"/>
              <a:t>3    </a:t>
            </a:r>
            <a:r>
              <a:rPr lang="ka-GE" dirty="0"/>
              <a:t>/</a:t>
            </a:r>
            <a:r>
              <a:rPr lang="ka-GE" dirty="0" smtClean="0"/>
              <a:t>წელი</a:t>
            </a:r>
            <a:r>
              <a:rPr lang="ka-GE" dirty="0" smtClean="0">
                <a:solidFill>
                  <a:srgbClr val="222222"/>
                </a:solidFill>
                <a:ea typeface="Calibri" panose="020F0502020204030204" pitchFamily="34" charset="0"/>
                <a:cs typeface="Sylfaen" panose="010A0502050306030303" pitchFamily="18" charset="0"/>
              </a:rPr>
              <a:t>. </a:t>
            </a:r>
            <a:r>
              <a:rPr lang="ka-GE" dirty="0" smtClean="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pic>
        <p:nvPicPr>
          <p:cNvPr id="4" name="Picture 3" descr="C:\Users\David\AppData\Local\Temp\Rar$DRa11896.6021\20200111_13264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406" y="3317966"/>
            <a:ext cx="4421278" cy="3429090"/>
          </a:xfrm>
          <a:prstGeom prst="rect">
            <a:avLst/>
          </a:prstGeom>
          <a:noFill/>
          <a:ln>
            <a:noFill/>
          </a:ln>
        </p:spPr>
      </p:pic>
      <p:pic>
        <p:nvPicPr>
          <p:cNvPr id="5" name="Picture 4" descr="C:\Users\David\AppData\Local\Temp\Rar$DRa11896.6385\20200111_13255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092" y="3461430"/>
            <a:ext cx="4549502" cy="3142161"/>
          </a:xfrm>
          <a:prstGeom prst="rect">
            <a:avLst/>
          </a:prstGeom>
          <a:noFill/>
          <a:ln>
            <a:noFill/>
          </a:ln>
        </p:spPr>
      </p:pic>
    </p:spTree>
    <p:extLst>
      <p:ext uri="{BB962C8B-B14F-4D97-AF65-F5344CB8AC3E}">
        <p14:creationId xmlns:p14="http://schemas.microsoft.com/office/powerpoint/2010/main" val="581735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             საწარმოს ტექნოლოგიური პროცესი</a:t>
            </a:r>
            <a:endParaRPr lang="en-US" sz="2800" dirty="0"/>
          </a:p>
        </p:txBody>
      </p:sp>
      <p:sp>
        <p:nvSpPr>
          <p:cNvPr id="5" name="Rectangle 2"/>
          <p:cNvSpPr>
            <a:spLocks noChangeArrowheads="1"/>
          </p:cNvSpPr>
          <p:nvPr/>
        </p:nvSpPr>
        <p:spPr bwMode="auto">
          <a:xfrm>
            <a:off x="377529" y="1045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528638" y="1045238"/>
            <a:ext cx="8858250" cy="5078313"/>
          </a:xfrm>
          <a:prstGeom prst="rect">
            <a:avLst/>
          </a:prstGeom>
          <a:noFill/>
        </p:spPr>
        <p:txBody>
          <a:bodyPr wrap="square" rtlCol="0">
            <a:spAutoFit/>
          </a:bodyPr>
          <a:lstStyle/>
          <a:p>
            <a:pPr algn="just"/>
            <a:r>
              <a:rPr lang="ka-GE" b="1" dirty="0" smtClean="0"/>
              <a:t>ასფალტის წარმოება</a:t>
            </a:r>
            <a:r>
              <a:rPr lang="ka-GE" dirty="0" smtClean="0"/>
              <a:t> - </a:t>
            </a:r>
            <a:r>
              <a:rPr lang="ka-GE" dirty="0"/>
              <a:t>ინერტული მასალები ღია საწყობიდან სამი მხრიდან დახურული ლენტური ტრანსპორტიორის საშუალებით </a:t>
            </a:r>
            <a:r>
              <a:rPr lang="en-US" dirty="0" err="1"/>
              <a:t>საჭირო</a:t>
            </a:r>
            <a:r>
              <a:rPr lang="en-US" dirty="0"/>
              <a:t> </a:t>
            </a:r>
            <a:r>
              <a:rPr lang="en-US" dirty="0" err="1"/>
              <a:t>რაოდენობი</a:t>
            </a:r>
            <a:r>
              <a:rPr lang="ka-GE" dirty="0"/>
              <a:t>თ </a:t>
            </a:r>
            <a:r>
              <a:rPr lang="en-US" dirty="0" err="1"/>
              <a:t>მიეწოდება</a:t>
            </a:r>
            <a:r>
              <a:rPr lang="en-US" dirty="0"/>
              <a:t>  </a:t>
            </a:r>
            <a:r>
              <a:rPr lang="ka-GE" dirty="0"/>
              <a:t>საშრობი დოლის </a:t>
            </a:r>
            <a:r>
              <a:rPr lang="en-US" dirty="0" err="1"/>
              <a:t>მკვებავ</a:t>
            </a:r>
            <a:r>
              <a:rPr lang="en-US" dirty="0"/>
              <a:t> </a:t>
            </a:r>
            <a:r>
              <a:rPr lang="en-US" dirty="0" err="1"/>
              <a:t>ბუნკერებს</a:t>
            </a:r>
            <a:r>
              <a:rPr lang="en-US" dirty="0"/>
              <a:t>. </a:t>
            </a:r>
            <a:r>
              <a:rPr lang="ka-GE" dirty="0"/>
              <a:t>საშრობ დოლში გამოშრობა და გადახეხვით მასალების დაქუცმაცება ხდება  საშრობი აგრეგატის საცეცხლურში ბუნებრივი აირის წვის შედეგად მიღებული ცხელი ნამწვი აირების საშუალებით, რომლებიც საშრობი დოლის გავლის შემდგომ სპეციალური ვენტილატორით მტვერთან ერთად მიემართება მტვერდამჭერ </a:t>
            </a:r>
            <a:r>
              <a:rPr lang="ka-GE" dirty="0" smtClean="0"/>
              <a:t>სისტემაში. </a:t>
            </a:r>
            <a:r>
              <a:rPr lang="ka-GE" dirty="0"/>
              <a:t>საშრობ დოლში საჭირო დონეზე გამომშრალი ინერტული მასალა მიეწოდება სპეციალურ შემნახველ ბუნკერს, სადაც იყოფა ფრაქციებად და სპეციალური დოზირებით, ასფალტბეტონის რეცეპტის შესაბამისად, ჩაიტვირთება შემრევ განყოფილებაში. ჩატვირთვა ხდება ასფალტშემრევზე არსებული პნევმოკარების მეშვეობით. შემრევ განყოფილებაში ასევე ჩაიტვირთება შესაბამისი ოდენობის მინარელური ფხვნილი და ბითუმი. ამრევში შეყვანილი კომპონენტები შეირევა და გარკვეული დროის შერევის შემდეგ ნარევი მასა წარმოადგენს მზა ასფალტს, რომლისთვისაც ასფალტშემრევის ქვეშ მოწყობილია 3 ც მზა პროდუქციის ბუნკერი, საერთო მოცულობით 60ტ. </a:t>
            </a:r>
            <a:r>
              <a:rPr lang="ka-GE" dirty="0" smtClean="0"/>
              <a:t>უკვე </a:t>
            </a:r>
            <a:r>
              <a:rPr lang="ka-GE" dirty="0"/>
              <a:t>მზა პროდუქცია ბუნკერებიდან ჩაიტვირთება სატვირთო მანქანებში და მოხდება ტერიტორიიდან </a:t>
            </a:r>
            <a:r>
              <a:rPr lang="ka-GE" dirty="0" smtClean="0"/>
              <a:t>გატანა</a:t>
            </a:r>
          </a:p>
          <a:p>
            <a:pPr algn="just"/>
            <a:endParaRPr lang="en-US" dirty="0"/>
          </a:p>
        </p:txBody>
      </p:sp>
    </p:spTree>
    <p:extLst>
      <p:ext uri="{BB962C8B-B14F-4D97-AF65-F5344CB8AC3E}">
        <p14:creationId xmlns:p14="http://schemas.microsoft.com/office/powerpoint/2010/main" val="17759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52" y="453294"/>
            <a:ext cx="8088923" cy="906585"/>
          </a:xfrm>
        </p:spPr>
        <p:txBody>
          <a:bodyPr>
            <a:normAutofit fontScale="90000"/>
          </a:bodyPr>
          <a:lstStyle/>
          <a:p>
            <a:pPr algn="ctr"/>
            <a:r>
              <a:rPr lang="ka-GE" sz="1800" dirty="0" smtClean="0">
                <a:solidFill>
                  <a:schemeClr val="tx1"/>
                </a:solidFill>
              </a:rPr>
              <a:t/>
            </a:r>
            <a:br>
              <a:rPr lang="ka-GE" sz="1800" dirty="0" smtClean="0">
                <a:solidFill>
                  <a:schemeClr val="tx1"/>
                </a:solidFill>
              </a:rPr>
            </a:br>
            <a:r>
              <a:rPr lang="ka-GE" dirty="0">
                <a:solidFill>
                  <a:srgbClr val="90C226"/>
                </a:solidFill>
              </a:rPr>
              <a:t>ალტერნატივები</a:t>
            </a:r>
            <a:endParaRPr lang="en-US" sz="2400" b="1" dirty="0">
              <a:solidFill>
                <a:schemeClr val="tx1"/>
              </a:solidFill>
            </a:endParaRPr>
          </a:p>
        </p:txBody>
      </p:sp>
      <p:sp>
        <p:nvSpPr>
          <p:cNvPr id="3" name="Content Placeholder 2"/>
          <p:cNvSpPr>
            <a:spLocks noGrp="1"/>
          </p:cNvSpPr>
          <p:nvPr>
            <p:ph idx="1"/>
          </p:nvPr>
        </p:nvSpPr>
        <p:spPr>
          <a:xfrm>
            <a:off x="700779" y="2547368"/>
            <a:ext cx="8596668" cy="2608106"/>
          </a:xfrm>
        </p:spPr>
        <p:txBody>
          <a:bodyPr>
            <a:normAutofit/>
          </a:bodyPr>
          <a:lstStyle/>
          <a:p>
            <a:pPr lvl="0" algn="just">
              <a:buClr>
                <a:srgbClr val="90C226"/>
              </a:buClr>
            </a:pPr>
            <a:r>
              <a:rPr lang="en-US" b="1" dirty="0" err="1">
                <a:solidFill>
                  <a:prstClr val="black">
                    <a:lumMod val="75000"/>
                    <a:lumOff val="25000"/>
                  </a:prstClr>
                </a:solidFill>
              </a:rPr>
              <a:t>არ</a:t>
            </a:r>
            <a:r>
              <a:rPr lang="ka-GE" b="1" dirty="0">
                <a:solidFill>
                  <a:prstClr val="black">
                    <a:lumMod val="75000"/>
                    <a:lumOff val="25000"/>
                  </a:prstClr>
                </a:solidFill>
              </a:rPr>
              <a:t>ა</a:t>
            </a:r>
            <a:r>
              <a:rPr lang="en-US" b="1" dirty="0" err="1">
                <a:solidFill>
                  <a:prstClr val="black">
                    <a:lumMod val="75000"/>
                    <a:lumOff val="25000"/>
                  </a:prstClr>
                </a:solidFill>
              </a:rPr>
              <a:t>ქმედების</a:t>
            </a:r>
            <a:r>
              <a:rPr lang="en-US" b="1" dirty="0">
                <a:solidFill>
                  <a:prstClr val="black">
                    <a:lumMod val="75000"/>
                    <a:lumOff val="25000"/>
                  </a:prstClr>
                </a:solidFill>
              </a:rPr>
              <a:t> </a:t>
            </a:r>
            <a:r>
              <a:rPr lang="en-US" b="1" dirty="0" err="1">
                <a:solidFill>
                  <a:prstClr val="black">
                    <a:lumMod val="75000"/>
                    <a:lumOff val="25000"/>
                  </a:prstClr>
                </a:solidFill>
              </a:rPr>
              <a:t>ალტერნატივა</a:t>
            </a:r>
            <a:endParaRPr lang="ka-GE" b="1" dirty="0">
              <a:solidFill>
                <a:prstClr val="black">
                  <a:lumMod val="75000"/>
                  <a:lumOff val="25000"/>
                </a:prstClr>
              </a:solidFill>
            </a:endParaRPr>
          </a:p>
          <a:p>
            <a:pPr lvl="0" algn="just">
              <a:buClr>
                <a:srgbClr val="90C226"/>
              </a:buClr>
            </a:pPr>
            <a:r>
              <a:rPr lang="en-US" b="1" dirty="0" err="1">
                <a:solidFill>
                  <a:prstClr val="black">
                    <a:lumMod val="75000"/>
                    <a:lumOff val="25000"/>
                  </a:prstClr>
                </a:solidFill>
              </a:rPr>
              <a:t>ტერიტორიის</a:t>
            </a:r>
            <a:r>
              <a:rPr lang="en-US" b="1" dirty="0">
                <a:solidFill>
                  <a:prstClr val="black">
                    <a:lumMod val="75000"/>
                    <a:lumOff val="25000"/>
                  </a:prstClr>
                </a:solidFill>
              </a:rPr>
              <a:t> </a:t>
            </a:r>
            <a:r>
              <a:rPr lang="en-US" b="1" dirty="0" err="1">
                <a:solidFill>
                  <a:prstClr val="black">
                    <a:lumMod val="75000"/>
                    <a:lumOff val="25000"/>
                  </a:prstClr>
                </a:solidFill>
              </a:rPr>
              <a:t>შერჩევის</a:t>
            </a:r>
            <a:r>
              <a:rPr lang="en-US" b="1" dirty="0">
                <a:solidFill>
                  <a:prstClr val="black">
                    <a:lumMod val="75000"/>
                    <a:lumOff val="25000"/>
                  </a:prstClr>
                </a:solidFill>
              </a:rPr>
              <a:t> </a:t>
            </a:r>
            <a:r>
              <a:rPr lang="en-US" b="1" dirty="0" err="1">
                <a:solidFill>
                  <a:prstClr val="black">
                    <a:lumMod val="75000"/>
                    <a:lumOff val="25000"/>
                  </a:prstClr>
                </a:solidFill>
              </a:rPr>
              <a:t>ალტერნატივები</a:t>
            </a:r>
            <a:endParaRPr lang="ka-GE" b="1" dirty="0">
              <a:solidFill>
                <a:prstClr val="black">
                  <a:lumMod val="75000"/>
                  <a:lumOff val="25000"/>
                </a:prstClr>
              </a:solidFill>
            </a:endParaRPr>
          </a:p>
          <a:p>
            <a:pPr lvl="0" algn="just">
              <a:buClr>
                <a:srgbClr val="90C226"/>
              </a:buClr>
            </a:pPr>
            <a:r>
              <a:rPr lang="en-US" b="1" dirty="0" err="1">
                <a:solidFill>
                  <a:prstClr val="black">
                    <a:lumMod val="75000"/>
                    <a:lumOff val="25000"/>
                  </a:prstClr>
                </a:solidFill>
              </a:rPr>
              <a:t>ტექნოლოგიური</a:t>
            </a:r>
            <a:r>
              <a:rPr lang="en-US" b="1" dirty="0">
                <a:solidFill>
                  <a:prstClr val="black">
                    <a:lumMod val="75000"/>
                    <a:lumOff val="25000"/>
                  </a:prstClr>
                </a:solidFill>
              </a:rPr>
              <a:t> </a:t>
            </a:r>
            <a:r>
              <a:rPr lang="en-US" b="1" dirty="0" err="1">
                <a:solidFill>
                  <a:prstClr val="black">
                    <a:lumMod val="75000"/>
                    <a:lumOff val="25000"/>
                  </a:prstClr>
                </a:solidFill>
              </a:rPr>
              <a:t>ალტერნატივ</a:t>
            </a:r>
            <a:r>
              <a:rPr lang="ka-GE" b="1" dirty="0">
                <a:solidFill>
                  <a:prstClr val="black">
                    <a:lumMod val="75000"/>
                    <a:lumOff val="25000"/>
                  </a:prstClr>
                </a:solidFill>
              </a:rPr>
              <a:t>ები</a:t>
            </a:r>
          </a:p>
          <a:p>
            <a:pPr lvl="0" algn="just">
              <a:buClr>
                <a:srgbClr val="90C226"/>
              </a:buClr>
            </a:pPr>
            <a:endParaRPr lang="ka-GE" b="1" dirty="0">
              <a:solidFill>
                <a:prstClr val="black">
                  <a:lumMod val="75000"/>
                  <a:lumOff val="25000"/>
                </a:prstClr>
              </a:solidFill>
            </a:endParaRPr>
          </a:p>
          <a:p>
            <a:pPr marL="0" lvl="0" indent="0" algn="ctr">
              <a:buClr>
                <a:srgbClr val="90C226"/>
              </a:buClr>
              <a:buNone/>
            </a:pPr>
            <a:r>
              <a:rPr lang="ka-GE" b="1" dirty="0" smtClean="0">
                <a:solidFill>
                  <a:prstClr val="black">
                    <a:lumMod val="75000"/>
                    <a:lumOff val="25000"/>
                  </a:prstClr>
                </a:solidFill>
              </a:rPr>
              <a:t>ანგარიშით </a:t>
            </a:r>
            <a:r>
              <a:rPr lang="ka-GE" b="1" dirty="0">
                <a:solidFill>
                  <a:prstClr val="black">
                    <a:lumMod val="75000"/>
                    <a:lumOff val="25000"/>
                  </a:prstClr>
                </a:solidFill>
              </a:rPr>
              <a:t>განხილულია ცალკე თავი ეთმობა როგორც საწარმოს მოწყობის ეტაპს ასევე საწარმოს ექსპლუატაციის ეტაპს</a:t>
            </a:r>
            <a:endParaRPr lang="en-US" dirty="0">
              <a:solidFill>
                <a:prstClr val="black">
                  <a:lumMod val="75000"/>
                  <a:lumOff val="25000"/>
                </a:prstClr>
              </a:solidFill>
            </a:endParaRPr>
          </a:p>
          <a:p>
            <a:pPr marL="0" indent="0" algn="ctr">
              <a:buNone/>
            </a:pPr>
            <a:endParaRPr lang="ka-GE" dirty="0" smtClean="0"/>
          </a:p>
        </p:txBody>
      </p:sp>
    </p:spTree>
    <p:extLst>
      <p:ext uri="{BB962C8B-B14F-4D97-AF65-F5344CB8AC3E}">
        <p14:creationId xmlns:p14="http://schemas.microsoft.com/office/powerpoint/2010/main" val="1829439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2585</TotalTime>
  <Words>2474</Words>
  <Application>Microsoft Office PowerPoint</Application>
  <PresentationFormat>Widescreen</PresentationFormat>
  <Paragraphs>231</Paragraphs>
  <Slides>24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SimSun</vt:lpstr>
      <vt:lpstr>AcadNusx</vt:lpstr>
      <vt:lpstr>Arial</vt:lpstr>
      <vt:lpstr>Calibri</vt:lpstr>
      <vt:lpstr>Sylfaen</vt:lpstr>
      <vt:lpstr>Symbol</vt:lpstr>
      <vt:lpstr>Times New Roman</vt:lpstr>
      <vt:lpstr>Trebuchet MS</vt:lpstr>
      <vt:lpstr>Wingdings 3</vt:lpstr>
      <vt:lpstr>Facet</vt:lpstr>
      <vt:lpstr>Acrobat Document</vt:lpstr>
      <vt:lpstr> საქართველოს გარემოს დაცვისა და სოფლის მეურნეობის სამინისტრო </vt:lpstr>
      <vt:lpstr>საკანონმდებლო მოთხოვნები</vt:lpstr>
      <vt:lpstr>პროექტის მიზანი და მოკლე აღწერა</vt:lpstr>
      <vt:lpstr>საწარმოს განთავსების ადგილი</vt:lpstr>
      <vt:lpstr>PowerPoint Presentation</vt:lpstr>
      <vt:lpstr>PowerPoint Presentation</vt:lpstr>
      <vt:lpstr>დაგეგმილი საქმიანობის ფიზიკური მახასიათებლები</vt:lpstr>
      <vt:lpstr>             საწარმოს ტექნოლოგიური პროცესი</vt:lpstr>
      <vt:lpstr> ალტერნატივები</vt:lpstr>
      <vt:lpstr>არაქმედების (ნულოვანი) ალტერნატივა</vt:lpstr>
      <vt:lpstr>საწარმოს განთავსების ალტერნატივები</vt:lpstr>
      <vt:lpstr>ტექნოლოგიური ალტერნატივები</vt:lpstr>
      <vt:lpstr>ტექნოლოგიური ალტერნატივები</vt:lpstr>
      <vt:lpstr>გარემოზე მოსალოდნელი ზემოქმედება</vt:lpstr>
      <vt:lpstr>გარემოზე ზემოქმედება</vt:lpstr>
      <vt:lpstr>გარემოზე ზემოქმედება</vt:lpstr>
      <vt:lpstr>გარემოზე ზემოქმედება</vt:lpstr>
      <vt:lpstr>გარემოზე მოსალოდნელი შემარბილებელი ღონისძიებები (მშენებლობის ეტაპი)</vt:lpstr>
      <vt:lpstr>გარემოზე მოსალოდნელი შემარბილებელი ღონისძიებები(მშენებლობის ეტაპი) </vt:lpstr>
      <vt:lpstr>გარემოზე მოსალოდნელი შემარბილებელი ღონისძიებები(მშენებლობის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tamar nasuashvili</dc:creator>
  <cp:lastModifiedBy>user</cp:lastModifiedBy>
  <cp:revision>159</cp:revision>
  <dcterms:created xsi:type="dcterms:W3CDTF">2018-05-28T10:51:00Z</dcterms:created>
  <dcterms:modified xsi:type="dcterms:W3CDTF">2020-04-30T13:06:29Z</dcterms:modified>
</cp:coreProperties>
</file>