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79" r:id="rId2"/>
    <p:sldId id="307" r:id="rId3"/>
    <p:sldId id="287" r:id="rId4"/>
    <p:sldId id="288" r:id="rId5"/>
    <p:sldId id="289" r:id="rId6"/>
    <p:sldId id="290" r:id="rId7"/>
    <p:sldId id="291" r:id="rId8"/>
    <p:sldId id="292" r:id="rId9"/>
    <p:sldId id="293" r:id="rId10"/>
    <p:sldId id="294" r:id="rId11"/>
    <p:sldId id="296" r:id="rId12"/>
    <p:sldId id="297" r:id="rId13"/>
    <p:sldId id="298" r:id="rId14"/>
    <p:sldId id="299" r:id="rId15"/>
    <p:sldId id="301" r:id="rId16"/>
    <p:sldId id="300" r:id="rId17"/>
    <p:sldId id="295" r:id="rId18"/>
    <p:sldId id="302" r:id="rId19"/>
    <p:sldId id="304" r:id="rId20"/>
    <p:sldId id="305" r:id="rId21"/>
    <p:sldId id="303" r:id="rId22"/>
    <p:sldId id="306" r:id="rId23"/>
    <p:sldId id="277" r:id="rId2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p:cViewPr varScale="1">
        <p:scale>
          <a:sx n="73" d="100"/>
          <a:sy n="73" d="100"/>
        </p:scale>
        <p:origin x="618" y="72"/>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01.05.2020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01.05.2020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62" name="Rectangle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lnSpc>
                <a:spcPct val="90000"/>
              </a:lnSpc>
            </a:pPr>
            <a:endParaRPr sz="3200">
              <a:solidFill>
                <a:schemeClr val="tx2"/>
              </a:solidFill>
            </a:endParaRPr>
          </a:p>
        </p:txBody>
      </p:sp>
      <p:sp>
        <p:nvSpPr>
          <p:cNvPr id="2" name="Title 1"/>
          <p:cNvSpPr>
            <a:spLocks noGrp="1"/>
          </p:cNvSpPr>
          <p:nvPr>
            <p:ph type="ctrTitle"/>
          </p:nvPr>
        </p:nvSpPr>
        <p:spPr>
          <a:xfrm>
            <a:off x="1218883" y="1905002"/>
            <a:ext cx="9751060" cy="2147926"/>
          </a:xfrm>
        </p:spPr>
        <p:txBody>
          <a:bodyPr anchor="ctr">
            <a:normAutofit/>
          </a:bodyPr>
          <a:lstStyle>
            <a:lvl1pPr algn="ctr">
              <a:defRPr sz="4400" cap="all" normalizeH="0" baseline="0"/>
            </a:lvl1pPr>
          </a:lstStyle>
          <a:p>
            <a:r>
              <a:rPr lang="en-US" smtClean="0"/>
              <a:t>Click to edit Master title style</a:t>
            </a:r>
            <a:endParaRPr/>
          </a:p>
        </p:txBody>
      </p:sp>
      <p:sp>
        <p:nvSpPr>
          <p:cNvPr id="3" name="Subtitle 2"/>
          <p:cNvSpPr>
            <a:spLocks noGrp="1"/>
          </p:cNvSpPr>
          <p:nvPr>
            <p:ph type="subTitle" idx="1"/>
          </p:nvPr>
        </p:nvSpPr>
        <p:spPr>
          <a:xfrm>
            <a:off x="1218883" y="4140200"/>
            <a:ext cx="975106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9" name="Rectangle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8" y="482600"/>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dirty="0"/>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01.05.2020</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482599"/>
            <a:ext cx="1843982" cy="57912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914162" y="482599"/>
            <a:ext cx="9040045" cy="57912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01.05.2020</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01.05.2020</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18883" y="1524000"/>
            <a:ext cx="9751060" cy="1992597"/>
          </a:xfrm>
        </p:spPr>
        <p:txBody>
          <a:bodyPr anchor="b" anchorCtr="0">
            <a:noAutofit/>
          </a:bodyPr>
          <a:lstStyle>
            <a:lvl1pPr algn="ctr">
              <a:defRPr sz="4400" b="0" cap="all" baseline="0"/>
            </a:lvl1pPr>
          </a:lstStyle>
          <a:p>
            <a:r>
              <a:rPr lang="en-US" smtClean="0"/>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01.05.2020</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B9B9059-F1D6-41D0-95CF-D21CAA096B3A}" type="datetimeFigureOut">
              <a:rPr lang="en-US"/>
              <a:t>01.05.2020</a:t>
            </a:fld>
            <a:endParaRPr/>
          </a:p>
        </p:txBody>
      </p:sp>
      <p:sp>
        <p:nvSpPr>
          <p:cNvPr id="7" name="Slide Number Placeholder 6"/>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B9B9059-F1D6-41D0-95CF-D21CAA096B3A}" type="datetimeFigureOut">
              <a:rPr lang="en-US"/>
              <a:t>01.05.2020</a:t>
            </a:fld>
            <a:endParaRPr/>
          </a:p>
        </p:txBody>
      </p:sp>
      <p:sp>
        <p:nvSpPr>
          <p:cNvPr id="9" name="Slide Number Placeholder 8"/>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B9B9059-F1D6-41D0-95CF-D21CAA096B3A}" type="datetimeFigureOut">
              <a:rPr lang="en-US"/>
              <a:t>01.05.2020</a:t>
            </a:fld>
            <a:endParaRPr/>
          </a:p>
        </p:txBody>
      </p:sp>
      <p:sp>
        <p:nvSpPr>
          <p:cNvPr id="5" name="Slide Number Placeholder 4"/>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Content Placeholder 2"/>
          <p:cNvSpPr>
            <a:spLocks noGrp="1"/>
          </p:cNvSpPr>
          <p:nvPr>
            <p:ph idx="1"/>
          </p:nvPr>
        </p:nvSpPr>
        <p:spPr bwMode="white">
          <a:xfrm>
            <a:off x="507868" y="482600"/>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6399133"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9"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3"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a:pPr/>
              <a:t>01.05.2020</a:t>
            </a:fld>
            <a:endParaRPr/>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9412" y="1905002"/>
            <a:ext cx="11430000" cy="2147926"/>
          </a:xfrm>
        </p:spPr>
        <p:txBody>
          <a:bodyPr>
            <a:noAutofit/>
          </a:bodyPr>
          <a:lstStyle/>
          <a:p>
            <a:pPr>
              <a:lnSpc>
                <a:spcPct val="100000"/>
              </a:lnSpc>
            </a:pPr>
            <a:r>
              <a:rPr lang="ka-GE" sz="2800" dirty="0">
                <a:effectLst>
                  <a:outerShdw blurRad="38100" dist="38100" dir="2700000" algn="tl">
                    <a:srgbClr val="000000">
                      <a:alpha val="43137"/>
                    </a:srgbClr>
                  </a:outerShdw>
                </a:effectLst>
              </a:rPr>
              <a:t>შპს „ემ ენ ქემიკალ ჯორჯია“-ს მანგანუმის ოქსიდის საწარმოს ტერიტორიაზე ახალი ტექნოლოგიური ხაზის (გოგირდმჟავას წარმოება) მშენებლობის და ექსპლუატაციის </a:t>
            </a:r>
            <a:r>
              <a:rPr lang="ka-GE" sz="2800" dirty="0" smtClean="0">
                <a:effectLst>
                  <a:outerShdw blurRad="38100" dist="38100" dir="2700000" algn="tl">
                    <a:srgbClr val="000000">
                      <a:alpha val="43137"/>
                    </a:srgbClr>
                  </a:outerShdw>
                </a:effectLst>
              </a:rPr>
              <a:t>პროექტის გარემოზე </a:t>
            </a:r>
            <a:r>
              <a:rPr lang="ka-GE" sz="2800" dirty="0">
                <a:effectLst>
                  <a:outerShdw blurRad="38100" dist="38100" dir="2700000" algn="tl">
                    <a:srgbClr val="000000">
                      <a:alpha val="43137"/>
                    </a:srgbClr>
                  </a:outerShdw>
                </a:effectLst>
              </a:rPr>
              <a:t>ზემოქმედების შეფასების </a:t>
            </a:r>
            <a:r>
              <a:rPr lang="ka-GE" sz="2800" dirty="0" smtClean="0">
                <a:effectLst>
                  <a:outerShdw blurRad="38100" dist="38100" dir="2700000" algn="tl">
                    <a:srgbClr val="000000">
                      <a:alpha val="43137"/>
                    </a:srgbClr>
                  </a:outerShdw>
                </a:effectLst>
              </a:rPr>
              <a:t>ანგარიში</a:t>
            </a:r>
            <a:endParaRPr lang="en-US" sz="2800" dirty="0">
              <a:effectLst>
                <a:outerShdw blurRad="38100" dist="38100" dir="2700000" algn="tl">
                  <a:srgbClr val="000000">
                    <a:alpha val="43137"/>
                  </a:srgbClr>
                </a:outerShdw>
              </a:effectLst>
            </a:endParaRPr>
          </a:p>
        </p:txBody>
      </p:sp>
      <p:sp>
        <p:nvSpPr>
          <p:cNvPr id="4" name="Rectangle 3"/>
          <p:cNvSpPr/>
          <p:nvPr/>
        </p:nvSpPr>
        <p:spPr>
          <a:xfrm>
            <a:off x="608012" y="457200"/>
            <a:ext cx="2704266" cy="523220"/>
          </a:xfrm>
          <a:prstGeom prst="rect">
            <a:avLst/>
          </a:prstGeom>
        </p:spPr>
        <p:txBody>
          <a:bodyPr wrap="none">
            <a:spAutoFit/>
          </a:bodyPr>
          <a:lstStyle/>
          <a:p>
            <a:r>
              <a:rPr lang="ka-GE" sz="2800" spc="-10"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შპს</a:t>
            </a:r>
            <a:r>
              <a:rPr lang="ka-GE" sz="2800" spc="100"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 </a:t>
            </a:r>
            <a:r>
              <a:rPr lang="ka-GE" sz="2800" spc="-15"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„სულფეკო“</a:t>
            </a:r>
            <a:endParaRPr lang="ka-GE" sz="2800" dirty="0">
              <a:solidFill>
                <a:schemeClr val="bg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4012" y="152400"/>
            <a:ext cx="8839200" cy="461665"/>
          </a:xfrm>
          <a:prstGeom prst="rect">
            <a:avLst/>
          </a:prstGeom>
        </p:spPr>
        <p:txBody>
          <a:bodyPr wrap="square">
            <a:spAutoFit/>
          </a:bodyPr>
          <a:lstStyle/>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საპროექტო საწარმოს 3</a:t>
            </a:r>
            <a:r>
              <a:rPr lang="en-US"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-D</a:t>
            </a: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 ხედები</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7" name="Picture 6" descr="D:\Salome\Desktop\გამასთვის\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012" y="858095"/>
            <a:ext cx="3733800" cy="2776378"/>
          </a:xfrm>
          <a:prstGeom prst="rect">
            <a:avLst/>
          </a:prstGeom>
          <a:ln>
            <a:noFill/>
          </a:ln>
          <a:effectLst>
            <a:outerShdw blurRad="292100" dist="139700" dir="2700000" algn="tl" rotWithShape="0">
              <a:srgbClr val="333333">
                <a:alpha val="65000"/>
              </a:srgbClr>
            </a:outerShdw>
          </a:effectLst>
        </p:spPr>
      </p:pic>
      <p:pic>
        <p:nvPicPr>
          <p:cNvPr id="6" name="Picture 5" descr="D:\Salome\Desktop\გამასთვის\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562" y="878148"/>
            <a:ext cx="3543300" cy="2771831"/>
          </a:xfrm>
          <a:prstGeom prst="rect">
            <a:avLst/>
          </a:prstGeom>
          <a:ln>
            <a:noFill/>
          </a:ln>
          <a:effectLst>
            <a:outerShdw blurRad="292100" dist="139700" dir="2700000" algn="tl" rotWithShape="0">
              <a:srgbClr val="333333">
                <a:alpha val="65000"/>
              </a:srgbClr>
            </a:outerShdw>
          </a:effectLst>
        </p:spPr>
      </p:pic>
      <p:pic>
        <p:nvPicPr>
          <p:cNvPr id="4" name="Picture 3" descr="D:\Salome\Desktop\გამასთვის\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012" y="3721307"/>
            <a:ext cx="3733800" cy="26670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6323012" y="3938125"/>
            <a:ext cx="5562600" cy="2292935"/>
          </a:xfrm>
          <a:prstGeom prst="rect">
            <a:avLst/>
          </a:prstGeom>
        </p:spPr>
        <p:txBody>
          <a:bodyPr wrap="square">
            <a:spAutoFit/>
          </a:bodyPr>
          <a:lstStyle/>
          <a:p>
            <a:pPr algn="ctr">
              <a:spcBef>
                <a:spcPts val="600"/>
              </a:spcBef>
              <a:spcAft>
                <a:spcPts val="600"/>
              </a:spcAft>
            </a:pPr>
            <a:r>
              <a:rPr lang="ka-GE" sz="1600" dirty="0">
                <a:ea typeface="Calibri" panose="020F0502020204030204" pitchFamily="34" charset="0"/>
                <a:cs typeface="Times New Roman" panose="02020603050405020304" pitchFamily="18" charset="0"/>
              </a:rPr>
              <a:t>საწარმოს მშენებლობის ეტაპზე დასაქმდება დაახლოებით 40 </a:t>
            </a:r>
            <a:r>
              <a:rPr lang="ka-GE" sz="1600" dirty="0" smtClean="0">
                <a:ea typeface="Calibri" panose="020F0502020204030204" pitchFamily="34" charset="0"/>
                <a:cs typeface="Times New Roman" panose="02020603050405020304" pitchFamily="18" charset="0"/>
              </a:rPr>
              <a:t>ადამიანი, </a:t>
            </a:r>
            <a:r>
              <a:rPr lang="ka-GE" sz="1600" dirty="0">
                <a:ea typeface="Calibri" panose="020F0502020204030204" pitchFamily="34" charset="0"/>
                <a:cs typeface="Times New Roman" panose="02020603050405020304" pitchFamily="18" charset="0"/>
              </a:rPr>
              <a:t>კვირაში </a:t>
            </a:r>
            <a:r>
              <a:rPr lang="ka-GE" sz="1600" dirty="0" smtClean="0">
                <a:ea typeface="Calibri" panose="020F0502020204030204" pitchFamily="34" charset="0"/>
                <a:cs typeface="Times New Roman" panose="02020603050405020304" pitchFamily="18" charset="0"/>
              </a:rPr>
              <a:t>6- </a:t>
            </a:r>
            <a:r>
              <a:rPr lang="ka-GE" sz="1600" dirty="0">
                <a:ea typeface="Calibri" panose="020F0502020204030204" pitchFamily="34" charset="0"/>
                <a:cs typeface="Times New Roman" panose="02020603050405020304" pitchFamily="18" charset="0"/>
              </a:rPr>
              <a:t>დღიანი </a:t>
            </a:r>
            <a:r>
              <a:rPr lang="ka-GE" sz="1600" dirty="0" smtClean="0">
                <a:ea typeface="Calibri" panose="020F0502020204030204" pitchFamily="34" charset="0"/>
                <a:cs typeface="Times New Roman" panose="02020603050405020304" pitchFamily="18" charset="0"/>
              </a:rPr>
              <a:t>8-საათიანი </a:t>
            </a:r>
            <a:r>
              <a:rPr lang="ka-GE" sz="1600" dirty="0">
                <a:ea typeface="Calibri" panose="020F0502020204030204" pitchFamily="34" charset="0"/>
                <a:cs typeface="Times New Roman" panose="02020603050405020304" pitchFamily="18" charset="0"/>
              </a:rPr>
              <a:t>სამუშაო გრაფიკით. </a:t>
            </a:r>
            <a:endParaRPr lang="ka-GE" sz="1600" dirty="0" smtClean="0">
              <a:ea typeface="Calibri" panose="020F0502020204030204" pitchFamily="34" charset="0"/>
              <a:cs typeface="Times New Roman" panose="02020603050405020304" pitchFamily="18" charset="0"/>
            </a:endParaRPr>
          </a:p>
          <a:p>
            <a:pPr algn="ctr">
              <a:spcBef>
                <a:spcPts val="600"/>
              </a:spcBef>
              <a:spcAft>
                <a:spcPts val="600"/>
              </a:spcAft>
            </a:pPr>
            <a:r>
              <a:rPr lang="ka-GE" sz="1600" dirty="0" smtClean="0">
                <a:ea typeface="Calibri" panose="020F0502020204030204" pitchFamily="34" charset="0"/>
                <a:cs typeface="Times New Roman" panose="02020603050405020304" pitchFamily="18" charset="0"/>
              </a:rPr>
              <a:t>მშენებლობა </a:t>
            </a:r>
            <a:r>
              <a:rPr lang="ka-GE" sz="1600" dirty="0">
                <a:ea typeface="Calibri" panose="020F0502020204030204" pitchFamily="34" charset="0"/>
                <a:cs typeface="Times New Roman" panose="02020603050405020304" pitchFamily="18" charset="0"/>
              </a:rPr>
              <a:t>გაგრძელდება დაახლოებით 18 თვე. </a:t>
            </a:r>
          </a:p>
          <a:p>
            <a:pPr algn="ctr"/>
            <a:r>
              <a:rPr lang="ka-GE" sz="1600" dirty="0">
                <a:ea typeface="Calibri" panose="020F0502020204030204" pitchFamily="34" charset="0"/>
                <a:cs typeface="Times New Roman" panose="02020603050405020304" pitchFamily="18" charset="0"/>
              </a:rPr>
              <a:t>ექსპლუატაციის ფაზაზე დასაქმდება 15 </a:t>
            </a:r>
            <a:r>
              <a:rPr lang="ka-GE" sz="1600" dirty="0" smtClean="0">
                <a:ea typeface="Calibri" panose="020F0502020204030204" pitchFamily="34" charset="0"/>
                <a:cs typeface="Times New Roman" panose="02020603050405020304" pitchFamily="18" charset="0"/>
              </a:rPr>
              <a:t>ადამიანი, </a:t>
            </a:r>
          </a:p>
          <a:p>
            <a:pPr algn="ctr"/>
            <a:r>
              <a:rPr lang="ka-GE" sz="1600" dirty="0" smtClean="0">
                <a:ea typeface="Calibri" panose="020F0502020204030204" pitchFamily="34" charset="0"/>
                <a:cs typeface="Times New Roman" panose="02020603050405020304" pitchFamily="18" charset="0"/>
              </a:rPr>
              <a:t>24-საათიანი 3-</a:t>
            </a:r>
            <a:r>
              <a:rPr lang="ka-GE" sz="1600" dirty="0" err="1" smtClean="0">
                <a:ea typeface="Calibri" panose="020F0502020204030204" pitchFamily="34" charset="0"/>
                <a:cs typeface="Times New Roman" panose="02020603050405020304" pitchFamily="18" charset="0"/>
              </a:rPr>
              <a:t>ცვლიანი</a:t>
            </a:r>
            <a:r>
              <a:rPr lang="ka-GE" sz="1600" dirty="0" smtClean="0">
                <a:ea typeface="Calibri" panose="020F0502020204030204" pitchFamily="34" charset="0"/>
                <a:cs typeface="Times New Roman" panose="02020603050405020304" pitchFamily="18" charset="0"/>
              </a:rPr>
              <a:t> </a:t>
            </a:r>
            <a:r>
              <a:rPr lang="ka-GE" sz="1600" dirty="0">
                <a:ea typeface="Calibri" panose="020F0502020204030204" pitchFamily="34" charset="0"/>
                <a:cs typeface="Times New Roman" panose="02020603050405020304" pitchFamily="18" charset="0"/>
              </a:rPr>
              <a:t>სამუშაო გრაფიკით. საწარმო იმუშავებს მთელი წლის განმავლობაში (დაახლოებით 300 დღე) დასვენების დღეების </a:t>
            </a:r>
            <a:r>
              <a:rPr lang="ka-GE" sz="1600" dirty="0" smtClean="0">
                <a:ea typeface="Calibri" panose="020F0502020204030204" pitchFamily="34" charset="0"/>
                <a:cs typeface="Times New Roman" panose="02020603050405020304" pitchFamily="18" charset="0"/>
              </a:rPr>
              <a:t>გათვალისწინებით.</a:t>
            </a:r>
            <a:endParaRPr lang="ka-GE"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5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4012" y="152400"/>
            <a:ext cx="88392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a:t>
            </a:r>
          </a:p>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ტექნოლოგიური პროცესი</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12" y="762000"/>
            <a:ext cx="7421349" cy="354997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732212" y="4495800"/>
            <a:ext cx="8228012" cy="2185214"/>
          </a:xfrm>
          <a:prstGeom prst="rect">
            <a:avLst/>
          </a:prstGeom>
        </p:spPr>
        <p:txBody>
          <a:bodyPr wrap="square">
            <a:spAutoFit/>
          </a:bodyPr>
          <a:lstStyle/>
          <a:p>
            <a:pPr algn="just">
              <a:spcBef>
                <a:spcPts val="600"/>
              </a:spcBef>
              <a:spcAft>
                <a:spcPts val="600"/>
              </a:spcAft>
            </a:pPr>
            <a:r>
              <a:rPr lang="ka-GE" sz="1400" dirty="0" smtClean="0">
                <a:ea typeface="Calibri" panose="020F0502020204030204" pitchFamily="34" charset="0"/>
                <a:cs typeface="Times New Roman" panose="02020603050405020304" pitchFamily="18" charset="0"/>
              </a:rPr>
              <a:t>საწარმოს </a:t>
            </a:r>
            <a:r>
              <a:rPr lang="ka-GE" sz="1400" dirty="0">
                <a:ea typeface="Calibri" panose="020F0502020204030204" pitchFamily="34" charset="0"/>
                <a:cs typeface="Times New Roman" panose="02020603050405020304" pitchFamily="18" charset="0"/>
              </a:rPr>
              <a:t>წარმადობა იქნება 60 ტ/</a:t>
            </a:r>
            <a:r>
              <a:rPr lang="ka-GE" sz="1400" dirty="0" err="1">
                <a:ea typeface="Calibri" panose="020F0502020204030204" pitchFamily="34" charset="0"/>
                <a:cs typeface="Times New Roman" panose="02020603050405020304" pitchFamily="18" charset="0"/>
              </a:rPr>
              <a:t>დღღ</a:t>
            </a:r>
            <a:r>
              <a:rPr lang="ka-GE" sz="1400" dirty="0">
                <a:ea typeface="Calibri" panose="020F0502020204030204" pitchFamily="34" charset="0"/>
                <a:cs typeface="Times New Roman" panose="02020603050405020304" pitchFamily="18" charset="0"/>
              </a:rPr>
              <a:t>, რაც წლის განმავლობაში შეადგენს 18 000 ტ. პროდუქციის წარმოებისათვის საჭირო გოგირდის ხარჯი, ასევე წყლის და ჟანგბადის </a:t>
            </a:r>
            <a:r>
              <a:rPr lang="ka-GE" sz="1400" dirty="0" smtClean="0">
                <a:ea typeface="Calibri" panose="020F0502020204030204" pitchFamily="34" charset="0"/>
                <a:cs typeface="Times New Roman" panose="02020603050405020304" pitchFamily="18" charset="0"/>
              </a:rPr>
              <a:t>ხარჯი:</a:t>
            </a:r>
            <a:endParaRPr lang="ka-GE" sz="1400" dirty="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ka-GE" sz="1400" dirty="0">
                <a:ea typeface="Calibri" panose="020F0502020204030204" pitchFamily="34" charset="0"/>
                <a:cs typeface="Times New Roman" panose="02020603050405020304" pitchFamily="18" charset="0"/>
              </a:rPr>
              <a:t>გოგირდის ხარჯი - 0,835 ტ/სთ;   20,0 ტ/დღე-ღამე;  600 ტ/თვე;</a:t>
            </a:r>
          </a:p>
          <a:p>
            <a:pPr marL="342900" lvl="0" indent="-342900" algn="just">
              <a:spcAft>
                <a:spcPts val="0"/>
              </a:spcAft>
              <a:buFont typeface="Symbol" panose="05050102010706020507" pitchFamily="18" charset="2"/>
              <a:buChar char=""/>
            </a:pPr>
            <a:r>
              <a:rPr lang="ka-GE" sz="1400" dirty="0">
                <a:ea typeface="Calibri" panose="020F0502020204030204" pitchFamily="34" charset="0"/>
                <a:cs typeface="Times New Roman" panose="02020603050405020304" pitchFamily="18" charset="0"/>
              </a:rPr>
              <a:t>გოგირდის ხარჯი 1 ტ გოგირდმჟავაზე - 0,33 ტ;</a:t>
            </a:r>
          </a:p>
          <a:p>
            <a:pPr marL="342900" lvl="0" indent="-342900" algn="just">
              <a:spcAft>
                <a:spcPts val="0"/>
              </a:spcAft>
              <a:buFont typeface="Symbol" panose="05050102010706020507" pitchFamily="18" charset="2"/>
              <a:buChar char=""/>
            </a:pPr>
            <a:r>
              <a:rPr lang="ka-GE" sz="1400" dirty="0">
                <a:ea typeface="Calibri" panose="020F0502020204030204" pitchFamily="34" charset="0"/>
                <a:cs typeface="Times New Roman" panose="02020603050405020304" pitchFamily="18" charset="0"/>
              </a:rPr>
              <a:t>ტექნიკური წყლის ხარჯი - 0,50756 მ</a:t>
            </a:r>
            <a:r>
              <a:rPr lang="ka-GE" sz="1400" baseline="30000" dirty="0">
                <a:ea typeface="Calibri" panose="020F0502020204030204" pitchFamily="34" charset="0"/>
                <a:cs typeface="Times New Roman" panose="02020603050405020304" pitchFamily="18" charset="0"/>
              </a:rPr>
              <a:t>3</a:t>
            </a:r>
            <a:r>
              <a:rPr lang="ka-GE" sz="1400" dirty="0">
                <a:ea typeface="Calibri" panose="020F0502020204030204" pitchFamily="34" charset="0"/>
                <a:cs typeface="Times New Roman" panose="02020603050405020304" pitchFamily="18" charset="0"/>
              </a:rPr>
              <a:t>/სთ;   12,18 მ</a:t>
            </a:r>
            <a:r>
              <a:rPr lang="ka-GE" sz="1400" baseline="30000" dirty="0">
                <a:ea typeface="Calibri" panose="020F0502020204030204" pitchFamily="34" charset="0"/>
                <a:cs typeface="Times New Roman" panose="02020603050405020304" pitchFamily="18" charset="0"/>
              </a:rPr>
              <a:t>3</a:t>
            </a:r>
            <a:r>
              <a:rPr lang="ka-GE" sz="1400" dirty="0">
                <a:ea typeface="Calibri" panose="020F0502020204030204" pitchFamily="34" charset="0"/>
                <a:cs typeface="Times New Roman" panose="02020603050405020304" pitchFamily="18" charset="0"/>
              </a:rPr>
              <a:t>/დღე-ღამე;   365,4 მ</a:t>
            </a:r>
            <a:r>
              <a:rPr lang="ka-GE" sz="1400" baseline="30000" dirty="0">
                <a:ea typeface="Calibri" panose="020F0502020204030204" pitchFamily="34" charset="0"/>
                <a:cs typeface="Times New Roman" panose="02020603050405020304" pitchFamily="18" charset="0"/>
              </a:rPr>
              <a:t>3</a:t>
            </a:r>
            <a:r>
              <a:rPr lang="ka-GE" sz="1400" dirty="0">
                <a:ea typeface="Calibri" panose="020F0502020204030204" pitchFamily="34" charset="0"/>
                <a:cs typeface="Times New Roman" panose="02020603050405020304" pitchFamily="18" charset="0"/>
              </a:rPr>
              <a:t>/თვე; </a:t>
            </a:r>
          </a:p>
          <a:p>
            <a:pPr marL="342900" lvl="0" indent="-342900" algn="just">
              <a:spcAft>
                <a:spcPts val="0"/>
              </a:spcAft>
              <a:buFont typeface="Symbol" panose="05050102010706020507" pitchFamily="18" charset="2"/>
              <a:buChar char=""/>
            </a:pPr>
            <a:r>
              <a:rPr lang="ka-GE" sz="1400" dirty="0">
                <a:ea typeface="Calibri" panose="020F0502020204030204" pitchFamily="34" charset="0"/>
                <a:cs typeface="Times New Roman" panose="02020603050405020304" pitchFamily="18" charset="0"/>
              </a:rPr>
              <a:t>ტექნიკური წყლის ხარჯი სეზონურად (ზამთარი: ზაფხული) ნაწილდება პროპორციით 30:70  - 109,6 მ/თვე (ზამთარი); 255,8 მ</a:t>
            </a:r>
            <a:r>
              <a:rPr lang="ka-GE" sz="1400" baseline="30000" dirty="0">
                <a:ea typeface="Calibri" panose="020F0502020204030204" pitchFamily="34" charset="0"/>
                <a:cs typeface="Times New Roman" panose="02020603050405020304" pitchFamily="18" charset="0"/>
              </a:rPr>
              <a:t>3</a:t>
            </a:r>
            <a:r>
              <a:rPr lang="ka-GE" sz="1400" dirty="0">
                <a:ea typeface="Calibri" panose="020F0502020204030204" pitchFamily="34" charset="0"/>
                <a:cs typeface="Times New Roman" panose="02020603050405020304" pitchFamily="18" charset="0"/>
              </a:rPr>
              <a:t>/თვე (ზაფხული);</a:t>
            </a:r>
          </a:p>
          <a:p>
            <a:pPr marL="342900" lvl="0" indent="-342900" algn="just">
              <a:spcAft>
                <a:spcPts val="0"/>
              </a:spcAft>
              <a:buFont typeface="Symbol" panose="05050102010706020507" pitchFamily="18" charset="2"/>
              <a:buChar char=""/>
            </a:pPr>
            <a:r>
              <a:rPr lang="ka-GE" sz="1400" dirty="0">
                <a:ea typeface="Calibri" panose="020F0502020204030204" pitchFamily="34" charset="0"/>
                <a:cs typeface="Times New Roman" panose="02020603050405020304" pitchFamily="18" charset="0"/>
              </a:rPr>
              <a:t>ტექნიკური წყლის ხარჯი 1 ტ გოგირდმჟავაზე - 0,2 ტ;</a:t>
            </a:r>
          </a:p>
          <a:p>
            <a:pPr marL="342900" lvl="0" indent="-342900" algn="just">
              <a:spcAft>
                <a:spcPts val="600"/>
              </a:spcAft>
              <a:buFont typeface="Symbol" panose="05050102010706020507" pitchFamily="18" charset="2"/>
              <a:buChar char=""/>
            </a:pPr>
            <a:r>
              <a:rPr lang="ka-GE" sz="1400" dirty="0" smtClean="0">
                <a:ea typeface="Calibri" panose="020F0502020204030204" pitchFamily="34" charset="0"/>
                <a:cs typeface="Times New Roman" panose="02020603050405020304" pitchFamily="18" charset="0"/>
              </a:rPr>
              <a:t>ჟანგბადის </a:t>
            </a:r>
            <a:r>
              <a:rPr lang="ka-GE" sz="1400" dirty="0">
                <a:ea typeface="Calibri" panose="020F0502020204030204" pitchFamily="34" charset="0"/>
                <a:cs typeface="Times New Roman" panose="02020603050405020304" pitchFamily="18" charset="0"/>
              </a:rPr>
              <a:t>ხარჯი - 1235,4 კგ/სთ</a:t>
            </a:r>
            <a:r>
              <a:rPr lang="ka-GE" sz="1400" dirty="0" smtClean="0">
                <a:ea typeface="Calibri" panose="020F0502020204030204" pitchFamily="34" charset="0"/>
                <a:cs typeface="Times New Roman" panose="02020603050405020304" pitchFamily="18" charset="0"/>
              </a:rPr>
              <a:t>.</a:t>
            </a:r>
            <a:endParaRPr lang="ka-GE"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373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4012" y="152400"/>
            <a:ext cx="88392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a:t>
            </a:r>
          </a:p>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ნედლეულის დახასიათება</a:t>
            </a:r>
            <a:endParaRPr lang="ka-GE" dirty="0">
              <a:solidFill>
                <a:schemeClr val="bg2">
                  <a:lumMod val="20000"/>
                  <a:lumOff val="80000"/>
                </a:schemeClr>
              </a:solidFill>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1433650504"/>
              </p:ext>
            </p:extLst>
          </p:nvPr>
        </p:nvGraphicFramePr>
        <p:xfrm>
          <a:off x="379412" y="1046089"/>
          <a:ext cx="7467601" cy="4907280"/>
        </p:xfrm>
        <a:graphic>
          <a:graphicData uri="http://schemas.openxmlformats.org/drawingml/2006/table">
            <a:tbl>
              <a:tblPr firstRow="1" firstCol="1" bandRow="1">
                <a:tableStyleId>{D03447BB-5D67-496B-8E87-E561075AD55C}</a:tableStyleId>
              </a:tblPr>
              <a:tblGrid>
                <a:gridCol w="2700092">
                  <a:extLst>
                    <a:ext uri="{9D8B030D-6E8A-4147-A177-3AD203B41FA5}">
                      <a16:colId xmlns:a16="http://schemas.microsoft.com/office/drawing/2014/main" val="20000"/>
                    </a:ext>
                  </a:extLst>
                </a:gridCol>
                <a:gridCol w="2390826">
                  <a:extLst>
                    <a:ext uri="{9D8B030D-6E8A-4147-A177-3AD203B41FA5}">
                      <a16:colId xmlns:a16="http://schemas.microsoft.com/office/drawing/2014/main" val="20001"/>
                    </a:ext>
                  </a:extLst>
                </a:gridCol>
                <a:gridCol w="2376683">
                  <a:extLst>
                    <a:ext uri="{9D8B030D-6E8A-4147-A177-3AD203B41FA5}">
                      <a16:colId xmlns:a16="http://schemas.microsoft.com/office/drawing/2014/main" val="20002"/>
                    </a:ext>
                  </a:extLst>
                </a:gridCol>
              </a:tblGrid>
              <a:tr h="457200">
                <a:tc>
                  <a:txBody>
                    <a:bodyPr/>
                    <a:lstStyle/>
                    <a:p>
                      <a:pPr algn="ctr">
                        <a:spcBef>
                          <a:spcPts val="600"/>
                        </a:spcBef>
                        <a:spcAft>
                          <a:spcPts val="0"/>
                        </a:spcAft>
                      </a:pPr>
                      <a:r>
                        <a:rPr lang="ka-GE" sz="1400" b="0" dirty="0">
                          <a:effectLst/>
                        </a:rPr>
                        <a:t>ცდა</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პარამეტრები</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ცდის მეთოდი</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pPr algn="l">
                        <a:spcBef>
                          <a:spcPts val="600"/>
                        </a:spcBef>
                        <a:spcAft>
                          <a:spcPts val="0"/>
                        </a:spcAft>
                      </a:pPr>
                      <a:r>
                        <a:rPr lang="ka-GE" sz="1400" b="0" dirty="0">
                          <a:effectLst/>
                        </a:rPr>
                        <a:t>სიწმინდე მშრალ საფუძველზე</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99.9</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B.S. 41113</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pPr algn="l">
                        <a:spcBef>
                          <a:spcPts val="600"/>
                        </a:spcBef>
                        <a:spcAft>
                          <a:spcPts val="0"/>
                        </a:spcAft>
                      </a:pPr>
                      <a:r>
                        <a:rPr lang="ka-GE" sz="1400" b="0" dirty="0">
                          <a:effectLst/>
                        </a:rPr>
                        <a:t>ფერფლი (</a:t>
                      </a:r>
                      <a:r>
                        <a:rPr lang="ka-GE" sz="1400" b="0" dirty="0" err="1">
                          <a:effectLst/>
                        </a:rPr>
                        <a:t>Wt</a:t>
                      </a:r>
                      <a:r>
                        <a:rPr lang="ka-GE" sz="1400" b="0" dirty="0">
                          <a:effectLst/>
                        </a:rPr>
                        <a:t>%) მაქს.</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0.03</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ISO 3425</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pPr algn="l">
                        <a:spcBef>
                          <a:spcPts val="600"/>
                        </a:spcBef>
                        <a:spcAft>
                          <a:spcPts val="0"/>
                        </a:spcAft>
                      </a:pPr>
                      <a:r>
                        <a:rPr lang="ka-GE" sz="1400" b="0" dirty="0">
                          <a:effectLst/>
                        </a:rPr>
                        <a:t>ორგანული (</a:t>
                      </a:r>
                      <a:r>
                        <a:rPr lang="ka-GE" sz="1400" b="0" dirty="0" err="1">
                          <a:effectLst/>
                        </a:rPr>
                        <a:t>Wt</a:t>
                      </a:r>
                      <a:r>
                        <a:rPr lang="ka-GE" sz="1400" b="0" dirty="0">
                          <a:effectLst/>
                        </a:rPr>
                        <a:t>%) მაქს.</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0.05</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ISO 2865</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pPr algn="l">
                        <a:spcBef>
                          <a:spcPts val="600"/>
                        </a:spcBef>
                        <a:spcAft>
                          <a:spcPts val="0"/>
                        </a:spcAft>
                      </a:pPr>
                      <a:r>
                        <a:rPr lang="ka-GE" sz="1400" b="0" dirty="0">
                          <a:effectLst/>
                        </a:rPr>
                        <a:t>ტენიანობა (</a:t>
                      </a:r>
                      <a:r>
                        <a:rPr lang="ka-GE" sz="1400" b="0" dirty="0" err="1">
                          <a:effectLst/>
                        </a:rPr>
                        <a:t>Wt</a:t>
                      </a:r>
                      <a:r>
                        <a:rPr lang="ka-GE" sz="1400" b="0" dirty="0">
                          <a:effectLst/>
                        </a:rPr>
                        <a:t>%) მაქს.</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0.2</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B.S. 41113/ ISO 3426</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pPr algn="l">
                        <a:spcBef>
                          <a:spcPts val="600"/>
                        </a:spcBef>
                        <a:spcAft>
                          <a:spcPts val="0"/>
                        </a:spcAft>
                      </a:pPr>
                      <a:r>
                        <a:rPr lang="ka-GE" sz="1400" b="0" dirty="0">
                          <a:effectLst/>
                        </a:rPr>
                        <a:t>მჟავიანობა </a:t>
                      </a:r>
                      <a:r>
                        <a:rPr lang="ka-GE" sz="1400" b="0" dirty="0" err="1">
                          <a:effectLst/>
                        </a:rPr>
                        <a:t>H</a:t>
                      </a:r>
                      <a:r>
                        <a:rPr lang="ka-GE" sz="1400" b="0" baseline="-25000" dirty="0" err="1">
                          <a:effectLst/>
                        </a:rPr>
                        <a:t>2</a:t>
                      </a:r>
                      <a:r>
                        <a:rPr lang="ka-GE" sz="1400" b="0" dirty="0" err="1">
                          <a:effectLst/>
                        </a:rPr>
                        <a:t>SO</a:t>
                      </a:r>
                      <a:r>
                        <a:rPr lang="ka-GE" sz="1400" b="0" baseline="-25000" dirty="0" err="1">
                          <a:effectLst/>
                        </a:rPr>
                        <a:t>4</a:t>
                      </a:r>
                      <a:r>
                        <a:rPr lang="ka-GE" sz="1400" b="0" dirty="0">
                          <a:effectLst/>
                        </a:rPr>
                        <a:t> (</a:t>
                      </a:r>
                      <a:r>
                        <a:rPr lang="ka-GE" sz="1400" b="0" dirty="0" err="1">
                          <a:effectLst/>
                        </a:rPr>
                        <a:t>Wt</a:t>
                      </a:r>
                      <a:r>
                        <a:rPr lang="ka-GE" sz="1400" b="0" dirty="0">
                          <a:effectLst/>
                        </a:rPr>
                        <a:t>%) მაქს.</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0.009</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ISO 3704:76</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pPr algn="l">
                        <a:spcBef>
                          <a:spcPts val="600"/>
                        </a:spcBef>
                        <a:spcAft>
                          <a:spcPts val="0"/>
                        </a:spcAft>
                      </a:pPr>
                      <a:r>
                        <a:rPr lang="ka-GE" sz="1400" b="0" dirty="0">
                          <a:effectLst/>
                        </a:rPr>
                        <a:t>მოცულობითი სიმკვრივე (ტ/მ</a:t>
                      </a:r>
                      <a:r>
                        <a:rPr lang="ka-GE" sz="1400" b="0" baseline="30000" dirty="0">
                          <a:effectLst/>
                        </a:rPr>
                        <a:t>3</a:t>
                      </a:r>
                      <a:r>
                        <a:rPr lang="ka-GE" sz="1400" b="0" dirty="0">
                          <a:effectLst/>
                        </a:rPr>
                        <a:t>)</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1.1-1.3</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STM D1895:69</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pPr algn="l">
                        <a:spcBef>
                          <a:spcPts val="600"/>
                        </a:spcBef>
                        <a:spcAft>
                          <a:spcPts val="0"/>
                        </a:spcAft>
                      </a:pPr>
                      <a:r>
                        <a:rPr lang="ka-GE" sz="1400" b="0" dirty="0">
                          <a:effectLst/>
                        </a:rPr>
                        <a:t>ფერი</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a:effectLst/>
                        </a:rPr>
                        <a:t>ღია ყვითელი</a:t>
                      </a:r>
                      <a:endParaRPr lang="ka-GE" sz="14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a:effectLst/>
                        </a:rPr>
                        <a:t> </a:t>
                      </a:r>
                      <a:endParaRPr lang="ka-GE" sz="14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pPr algn="l">
                        <a:spcBef>
                          <a:spcPts val="600"/>
                        </a:spcBef>
                        <a:spcAft>
                          <a:spcPts val="0"/>
                        </a:spcAft>
                      </a:pPr>
                      <a:r>
                        <a:rPr lang="ka-GE" sz="1400" b="0" dirty="0">
                          <a:effectLst/>
                        </a:rPr>
                        <a:t>საშუალო ზომა</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2-4 მმ</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a:effectLst/>
                        </a:rPr>
                        <a:t> </a:t>
                      </a:r>
                      <a:endParaRPr lang="ka-GE" sz="14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pPr algn="l">
                        <a:spcBef>
                          <a:spcPts val="600"/>
                        </a:spcBef>
                        <a:spcAft>
                          <a:spcPts val="0"/>
                        </a:spcAft>
                      </a:pPr>
                      <a:r>
                        <a:rPr lang="ka-GE" sz="1400" b="0">
                          <a:effectLst/>
                        </a:rPr>
                        <a:t>ზომის განაწილება</a:t>
                      </a:r>
                      <a:endParaRPr lang="ka-GE" sz="14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a:effectLst/>
                        </a:rPr>
                        <a:t>2-4 მმ&gt;95%</a:t>
                      </a:r>
                    </a:p>
                    <a:p>
                      <a:pPr algn="ctr">
                        <a:spcBef>
                          <a:spcPts val="600"/>
                        </a:spcBef>
                        <a:spcAft>
                          <a:spcPts val="0"/>
                        </a:spcAft>
                      </a:pPr>
                      <a:r>
                        <a:rPr lang="ka-GE" sz="1400" b="0" dirty="0">
                          <a:effectLst/>
                        </a:rPr>
                        <a:t>5%&lt;</a:t>
                      </a:r>
                      <a:r>
                        <a:rPr lang="ka-GE" sz="1400" b="0" dirty="0" err="1">
                          <a:effectLst/>
                        </a:rPr>
                        <a:t>2მმ</a:t>
                      </a:r>
                      <a:r>
                        <a:rPr lang="ka-GE" sz="1400" b="0" dirty="0">
                          <a:effectLst/>
                        </a:rPr>
                        <a:t>-ზე ნაკლები</a:t>
                      </a:r>
                    </a:p>
                    <a:p>
                      <a:pPr algn="ctr">
                        <a:spcBef>
                          <a:spcPts val="600"/>
                        </a:spcBef>
                        <a:spcAft>
                          <a:spcPts val="0"/>
                        </a:spcAft>
                      </a:pPr>
                      <a:r>
                        <a:rPr lang="ka-GE" sz="1400" b="0" dirty="0">
                          <a:effectLst/>
                        </a:rPr>
                        <a:t>5%&gt;</a:t>
                      </a:r>
                      <a:r>
                        <a:rPr lang="ka-GE" sz="1400" b="0" dirty="0" err="1">
                          <a:effectLst/>
                        </a:rPr>
                        <a:t>2მმ</a:t>
                      </a:r>
                      <a:r>
                        <a:rPr lang="ka-GE" sz="1400" b="0" dirty="0">
                          <a:effectLst/>
                        </a:rPr>
                        <a:t>-ზე ნაკლები</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400" b="0" dirty="0" err="1">
                          <a:effectLst/>
                        </a:rPr>
                        <a:t>ISO</a:t>
                      </a:r>
                      <a:r>
                        <a:rPr lang="ka-GE" sz="1400" b="0" dirty="0">
                          <a:effectLst/>
                        </a:rPr>
                        <a:t> 2591</a:t>
                      </a:r>
                      <a:endParaRPr lang="ka-GE" sz="14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612" y="3499729"/>
            <a:ext cx="4643390" cy="3135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514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4012" y="152400"/>
            <a:ext cx="88392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a:t>
            </a:r>
          </a:p>
          <a:p>
            <a:pPr algn="r"/>
            <a:r>
              <a:rPr lang="ka-GE" spc="-10"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ტექნოლოგიური დანადგარების </a:t>
            </a: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პარამეტრები</a:t>
            </a:r>
            <a:endParaRPr lang="ka-GE" dirty="0">
              <a:solidFill>
                <a:schemeClr val="bg2">
                  <a:lumMod val="20000"/>
                  <a:lumOff val="80000"/>
                </a:schemeClr>
              </a:solidFill>
              <a:effectLst>
                <a:outerShdw blurRad="38100" dist="38100" dir="2700000" algn="tl">
                  <a:srgbClr val="000000">
                    <a:alpha val="43137"/>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2077908701"/>
              </p:ext>
            </p:extLst>
          </p:nvPr>
        </p:nvGraphicFramePr>
        <p:xfrm>
          <a:off x="1065212" y="1295400"/>
          <a:ext cx="10134600" cy="5164328"/>
        </p:xfrm>
        <a:graphic>
          <a:graphicData uri="http://schemas.openxmlformats.org/drawingml/2006/table">
            <a:tbl>
              <a:tblPr firstRow="1" firstCol="1" bandRow="1">
                <a:tableStyleId>{D03447BB-5D67-496B-8E87-E561075AD55C}</a:tableStyleId>
              </a:tblPr>
              <a:tblGrid>
                <a:gridCol w="477855">
                  <a:extLst>
                    <a:ext uri="{9D8B030D-6E8A-4147-A177-3AD203B41FA5}">
                      <a16:colId xmlns:a16="http://schemas.microsoft.com/office/drawing/2014/main" val="20000"/>
                    </a:ext>
                  </a:extLst>
                </a:gridCol>
                <a:gridCol w="2680057">
                  <a:extLst>
                    <a:ext uri="{9D8B030D-6E8A-4147-A177-3AD203B41FA5}">
                      <a16:colId xmlns:a16="http://schemas.microsoft.com/office/drawing/2014/main" val="20001"/>
                    </a:ext>
                  </a:extLst>
                </a:gridCol>
                <a:gridCol w="573427">
                  <a:extLst>
                    <a:ext uri="{9D8B030D-6E8A-4147-A177-3AD203B41FA5}">
                      <a16:colId xmlns:a16="http://schemas.microsoft.com/office/drawing/2014/main" val="20002"/>
                    </a:ext>
                  </a:extLst>
                </a:gridCol>
                <a:gridCol w="1913455">
                  <a:extLst>
                    <a:ext uri="{9D8B030D-6E8A-4147-A177-3AD203B41FA5}">
                      <a16:colId xmlns:a16="http://schemas.microsoft.com/office/drawing/2014/main" val="20003"/>
                    </a:ext>
                  </a:extLst>
                </a:gridCol>
                <a:gridCol w="1339011">
                  <a:extLst>
                    <a:ext uri="{9D8B030D-6E8A-4147-A177-3AD203B41FA5}">
                      <a16:colId xmlns:a16="http://schemas.microsoft.com/office/drawing/2014/main" val="20004"/>
                    </a:ext>
                  </a:extLst>
                </a:gridCol>
                <a:gridCol w="1052298">
                  <a:extLst>
                    <a:ext uri="{9D8B030D-6E8A-4147-A177-3AD203B41FA5}">
                      <a16:colId xmlns:a16="http://schemas.microsoft.com/office/drawing/2014/main" val="20005"/>
                    </a:ext>
                  </a:extLst>
                </a:gridCol>
                <a:gridCol w="1147870">
                  <a:extLst>
                    <a:ext uri="{9D8B030D-6E8A-4147-A177-3AD203B41FA5}">
                      <a16:colId xmlns:a16="http://schemas.microsoft.com/office/drawing/2014/main" val="20006"/>
                    </a:ext>
                  </a:extLst>
                </a:gridCol>
                <a:gridCol w="950627">
                  <a:extLst>
                    <a:ext uri="{9D8B030D-6E8A-4147-A177-3AD203B41FA5}">
                      <a16:colId xmlns:a16="http://schemas.microsoft.com/office/drawing/2014/main" val="20007"/>
                    </a:ext>
                  </a:extLst>
                </a:gridCol>
              </a:tblGrid>
              <a:tr h="848360">
                <a:tc>
                  <a:txBody>
                    <a:bodyPr/>
                    <a:lstStyle/>
                    <a:p>
                      <a:pPr algn="ctr">
                        <a:spcBef>
                          <a:spcPts val="600"/>
                        </a:spcBef>
                        <a:spcAft>
                          <a:spcPts val="0"/>
                        </a:spcAft>
                      </a:pPr>
                      <a:r>
                        <a:rPr lang="ka-GE" sz="1200" b="0" dirty="0">
                          <a:effectLst/>
                        </a:rPr>
                        <a:t> N</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a:effectLst/>
                        </a:rPr>
                        <a:t>დასახელება</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1755" marR="71755" algn="ctr">
                        <a:spcBef>
                          <a:spcPts val="600"/>
                        </a:spcBef>
                        <a:spcAft>
                          <a:spcPts val="0"/>
                        </a:spcAft>
                      </a:pPr>
                      <a:r>
                        <a:rPr lang="ka-GE" sz="1200" b="0">
                          <a:effectLst/>
                        </a:rPr>
                        <a:t>რაოდენობა</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განლაგება</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დიამეტრი (მმ)</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სიგრძე (მმ)</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სიმაღლე (მმ)</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წონა (კგ)</a:t>
                      </a:r>
                    </a:p>
                    <a:p>
                      <a:pPr>
                        <a:spcBef>
                          <a:spcPts val="600"/>
                        </a:spcBef>
                        <a:spcAft>
                          <a:spcPts val="0"/>
                        </a:spcAft>
                      </a:pPr>
                      <a:r>
                        <a:rPr lang="ka-GE" sz="1200" b="0">
                          <a:effectLst/>
                        </a:rPr>
                        <a:t> </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6032">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გოგირდის ღუმელი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ჰორიზონტალური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2800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9300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4750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79000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6032">
                <a:tc>
                  <a:txBody>
                    <a:bodyPr/>
                    <a:lstStyle/>
                    <a:p>
                      <a:pPr algn="ctr">
                        <a:spcBef>
                          <a:spcPts val="600"/>
                        </a:spcBef>
                        <a:spcAft>
                          <a:spcPts val="0"/>
                        </a:spcAft>
                      </a:pPr>
                      <a:r>
                        <a:rPr lang="ka-GE" sz="1200" b="0">
                          <a:effectLst/>
                        </a:rPr>
                        <a:t>2</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ორთქლის ქვაბი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ჰორიზონტალური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1910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4270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3100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14000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6032">
                <a:tc>
                  <a:txBody>
                    <a:bodyPr/>
                    <a:lstStyle/>
                    <a:p>
                      <a:pPr algn="ctr">
                        <a:spcBef>
                          <a:spcPts val="600"/>
                        </a:spcBef>
                        <a:spcAft>
                          <a:spcPts val="0"/>
                        </a:spcAft>
                      </a:pPr>
                      <a:r>
                        <a:rPr lang="ka-GE" sz="1200" b="0">
                          <a:effectLst/>
                        </a:rPr>
                        <a:t>3</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აირის ფილტრი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2550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3330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4570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29100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6032">
                <a:tc>
                  <a:txBody>
                    <a:bodyPr/>
                    <a:lstStyle/>
                    <a:p>
                      <a:pPr algn="ctr">
                        <a:spcBef>
                          <a:spcPts val="600"/>
                        </a:spcBef>
                        <a:spcAft>
                          <a:spcPts val="0"/>
                        </a:spcAft>
                      </a:pPr>
                      <a:r>
                        <a:rPr lang="ka-GE" sz="1200" b="0">
                          <a:effectLst/>
                        </a:rPr>
                        <a:t>4</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err="1">
                          <a:effectLst/>
                        </a:rPr>
                        <a:t>კონვერტერი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2820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3500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12755</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47000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56032">
                <a:tc>
                  <a:txBody>
                    <a:bodyPr/>
                    <a:lstStyle/>
                    <a:p>
                      <a:pPr algn="ctr">
                        <a:spcBef>
                          <a:spcPts val="600"/>
                        </a:spcBef>
                        <a:spcAft>
                          <a:spcPts val="0"/>
                        </a:spcAft>
                      </a:pPr>
                      <a:r>
                        <a:rPr lang="ka-GE" sz="1200" b="0">
                          <a:effectLst/>
                        </a:rPr>
                        <a:t>5</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E-101 </a:t>
                      </a:r>
                      <a:r>
                        <a:rPr lang="ka-GE" sz="1200" b="0" dirty="0" err="1">
                          <a:effectLst/>
                        </a:rPr>
                        <a:t>თბომცვლელი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1457</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2030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8880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11400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56032">
                <a:tc>
                  <a:txBody>
                    <a:bodyPr/>
                    <a:lstStyle/>
                    <a:p>
                      <a:pPr algn="ctr">
                        <a:spcBef>
                          <a:spcPts val="600"/>
                        </a:spcBef>
                        <a:spcAft>
                          <a:spcPts val="0"/>
                        </a:spcAft>
                      </a:pPr>
                      <a:r>
                        <a:rPr lang="ka-GE" sz="1200" b="0">
                          <a:effectLst/>
                        </a:rPr>
                        <a:t>6</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E-102 </a:t>
                      </a:r>
                      <a:r>
                        <a:rPr lang="ka-GE" sz="1200" b="0" dirty="0" err="1">
                          <a:effectLst/>
                        </a:rPr>
                        <a:t>თბომცვლელი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1292</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1885</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5580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5800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6032">
                <a:tc>
                  <a:txBody>
                    <a:bodyPr/>
                    <a:lstStyle/>
                    <a:p>
                      <a:pPr algn="ctr">
                        <a:spcBef>
                          <a:spcPts val="600"/>
                        </a:spcBef>
                        <a:spcAft>
                          <a:spcPts val="0"/>
                        </a:spcAft>
                      </a:pPr>
                      <a:r>
                        <a:rPr lang="ka-GE" sz="1200" b="0">
                          <a:effectLst/>
                        </a:rPr>
                        <a:t>7</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E-103 </a:t>
                      </a:r>
                      <a:r>
                        <a:rPr lang="ka-GE" sz="1200" b="0" dirty="0" err="1">
                          <a:effectLst/>
                        </a:rPr>
                        <a:t>თბომცვლელი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1452</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2080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8850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13800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6032">
                <a:tc>
                  <a:txBody>
                    <a:bodyPr/>
                    <a:lstStyle/>
                    <a:p>
                      <a:pPr algn="ctr">
                        <a:spcBef>
                          <a:spcPts val="600"/>
                        </a:spcBef>
                        <a:spcAft>
                          <a:spcPts val="0"/>
                        </a:spcAft>
                      </a:pPr>
                      <a:r>
                        <a:rPr lang="ka-GE" sz="1200" b="0">
                          <a:effectLst/>
                        </a:rPr>
                        <a:t>8</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E-104 </a:t>
                      </a:r>
                      <a:r>
                        <a:rPr lang="ka-GE" sz="1200" b="0" dirty="0" err="1">
                          <a:effectLst/>
                        </a:rPr>
                        <a:t>თბომცვლელი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1457</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2100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8880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11100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6032">
                <a:tc>
                  <a:txBody>
                    <a:bodyPr/>
                    <a:lstStyle/>
                    <a:p>
                      <a:pPr algn="ctr">
                        <a:spcBef>
                          <a:spcPts val="600"/>
                        </a:spcBef>
                        <a:spcAft>
                          <a:spcPts val="0"/>
                        </a:spcAft>
                      </a:pPr>
                      <a:r>
                        <a:rPr lang="ka-GE" sz="1200" b="0">
                          <a:effectLst/>
                        </a:rPr>
                        <a:t>9</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E-105 </a:t>
                      </a:r>
                      <a:r>
                        <a:rPr lang="ka-GE" sz="1200" b="0" dirty="0" err="1">
                          <a:effectLst/>
                        </a:rPr>
                        <a:t>თბომცვლელი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1020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1400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5430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3625</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032">
                <a:tc>
                  <a:txBody>
                    <a:bodyPr/>
                    <a:lstStyle/>
                    <a:p>
                      <a:pPr algn="ctr">
                        <a:spcBef>
                          <a:spcPts val="600"/>
                        </a:spcBef>
                        <a:spcAft>
                          <a:spcPts val="0"/>
                        </a:spcAft>
                      </a:pPr>
                      <a:r>
                        <a:rPr lang="ka-GE" sz="1200" b="0">
                          <a:effectLst/>
                        </a:rPr>
                        <a:t>10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C-101 შუალედური აბსორბციის კოლონა</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2120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2900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13345</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30000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6032">
                <a:tc>
                  <a:txBody>
                    <a:bodyPr/>
                    <a:lstStyle/>
                    <a:p>
                      <a:pPr algn="ctr">
                        <a:spcBef>
                          <a:spcPts val="600"/>
                        </a:spcBef>
                        <a:spcAft>
                          <a:spcPts val="0"/>
                        </a:spcAft>
                      </a:pPr>
                      <a:r>
                        <a:rPr lang="ka-GE" sz="1200" b="0">
                          <a:effectLst/>
                        </a:rPr>
                        <a:t>11</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C-102 საბოლოო აბსორბციის კოლონა</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2120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2900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13345</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30000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6032">
                <a:tc>
                  <a:txBody>
                    <a:bodyPr/>
                    <a:lstStyle/>
                    <a:p>
                      <a:pPr algn="ctr">
                        <a:spcBef>
                          <a:spcPts val="600"/>
                        </a:spcBef>
                        <a:spcAft>
                          <a:spcPts val="0"/>
                        </a:spcAft>
                      </a:pPr>
                      <a:r>
                        <a:rPr lang="ka-GE" sz="1200" b="0">
                          <a:effectLst/>
                        </a:rPr>
                        <a:t>12</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C-103 საშრობი კოლონა</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2120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2900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11900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26000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032">
                <a:tc>
                  <a:txBody>
                    <a:bodyPr/>
                    <a:lstStyle/>
                    <a:p>
                      <a:pPr algn="ctr">
                        <a:spcBef>
                          <a:spcPts val="600"/>
                        </a:spcBef>
                        <a:spcAft>
                          <a:spcPts val="0"/>
                        </a:spcAft>
                      </a:pPr>
                      <a:r>
                        <a:rPr lang="ka-GE" sz="1200" b="0">
                          <a:effectLst/>
                        </a:rPr>
                        <a:t>13</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err="1">
                          <a:effectLst/>
                        </a:rPr>
                        <a:t>CT</a:t>
                      </a:r>
                      <a:r>
                        <a:rPr lang="ka-GE" sz="1200" b="0" dirty="0">
                          <a:effectLst/>
                        </a:rPr>
                        <a:t>-101 </a:t>
                      </a:r>
                      <a:r>
                        <a:rPr lang="ka-GE" sz="1200" b="0" dirty="0" err="1">
                          <a:effectLst/>
                        </a:rPr>
                        <a:t>საცირკულაციო</a:t>
                      </a:r>
                      <a:r>
                        <a:rPr lang="ka-GE" sz="1200" b="0" dirty="0">
                          <a:effectLst/>
                        </a:rPr>
                        <a:t> ავზი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1</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3500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3750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5830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68800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6032">
                <a:tc>
                  <a:txBody>
                    <a:bodyPr/>
                    <a:lstStyle/>
                    <a:p>
                      <a:pPr algn="ctr">
                        <a:spcBef>
                          <a:spcPts val="600"/>
                        </a:spcBef>
                        <a:spcAft>
                          <a:spcPts val="0"/>
                        </a:spcAft>
                      </a:pPr>
                      <a:r>
                        <a:rPr lang="ka-GE" sz="1200" b="0">
                          <a:effectLst/>
                        </a:rPr>
                        <a:t>14</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err="1">
                          <a:effectLst/>
                        </a:rPr>
                        <a:t>HE</a:t>
                      </a:r>
                      <a:r>
                        <a:rPr lang="ka-GE" sz="1200" b="0" dirty="0">
                          <a:effectLst/>
                        </a:rPr>
                        <a:t> მჟავის </a:t>
                      </a:r>
                      <a:r>
                        <a:rPr lang="ka-GE" sz="1200" b="0" dirty="0" err="1">
                          <a:effectLst/>
                        </a:rPr>
                        <a:t>თბომცვლელი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3</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ჰორიზონტალური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610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7400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770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2600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6032">
                <a:tc>
                  <a:txBody>
                    <a:bodyPr/>
                    <a:lstStyle/>
                    <a:p>
                      <a:pPr algn="ctr">
                        <a:spcBef>
                          <a:spcPts val="600"/>
                        </a:spcBef>
                        <a:spcAft>
                          <a:spcPts val="0"/>
                        </a:spcAft>
                      </a:pPr>
                      <a:r>
                        <a:rPr lang="ka-GE" sz="1200" b="0">
                          <a:effectLst/>
                        </a:rPr>
                        <a:t>15</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err="1">
                          <a:effectLst/>
                        </a:rPr>
                        <a:t>გამაციებელი</a:t>
                      </a:r>
                      <a:r>
                        <a:rPr lang="ka-GE" sz="1200" b="0" dirty="0">
                          <a:effectLst/>
                        </a:rPr>
                        <a:t> კოლონა</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3</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2000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2000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3500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1000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56032">
                <a:tc>
                  <a:txBody>
                    <a:bodyPr/>
                    <a:lstStyle/>
                    <a:p>
                      <a:pPr algn="ctr">
                        <a:spcBef>
                          <a:spcPts val="600"/>
                        </a:spcBef>
                        <a:spcAft>
                          <a:spcPts val="0"/>
                        </a:spcAft>
                      </a:pPr>
                      <a:r>
                        <a:rPr lang="ka-GE" sz="1200" b="0">
                          <a:effectLst/>
                        </a:rPr>
                        <a:t>16</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spcBef>
                          <a:spcPts val="600"/>
                        </a:spcBef>
                        <a:spcAft>
                          <a:spcPts val="0"/>
                        </a:spcAft>
                      </a:pPr>
                      <a:r>
                        <a:rPr lang="ka-GE" sz="1200" b="0" dirty="0">
                          <a:effectLst/>
                        </a:rPr>
                        <a:t>ST-101, 102 მჟავის საცავი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2</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ვერტიკალური</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7616</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8000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a:effectLst/>
                        </a:rPr>
                        <a:t>9000</a:t>
                      </a:r>
                      <a:endParaRPr lang="ka-GE" sz="1200" b="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spcBef>
                          <a:spcPts val="600"/>
                        </a:spcBef>
                        <a:spcAft>
                          <a:spcPts val="0"/>
                        </a:spcAft>
                      </a:pPr>
                      <a:r>
                        <a:rPr lang="ka-GE" sz="1200" b="0" dirty="0">
                          <a:effectLst/>
                        </a:rPr>
                        <a:t>518000</a:t>
                      </a:r>
                      <a:endParaRPr lang="ka-GE" sz="1200" b="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1286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152400"/>
            <a:ext cx="102108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a:t>
            </a:r>
          </a:p>
          <a:p>
            <a:pPr algn="r"/>
            <a:r>
              <a:rPr lang="ka-GE" spc="-10"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გოგირდის შესანახი და დამხმარე ინფრასტრუქტურის შენობის </a:t>
            </a: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გეგმა</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780289" y="1524000"/>
            <a:ext cx="10924039" cy="4038070"/>
          </a:xfrm>
          <a:prstGeom prst="rect">
            <a:avLst/>
          </a:prstGeom>
        </p:spPr>
      </p:pic>
    </p:spTree>
    <p:extLst>
      <p:ext uri="{BB962C8B-B14F-4D97-AF65-F5344CB8AC3E}">
        <p14:creationId xmlns:p14="http://schemas.microsoft.com/office/powerpoint/2010/main" val="36413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285630"/>
            <a:ext cx="102108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a:t>
            </a:r>
          </a:p>
          <a:p>
            <a:pPr algn="r"/>
            <a:r>
              <a:rPr lang="ka-GE" spc="-10"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მზა პროდუქციის </a:t>
            </a: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ავზები</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3076"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l="6049" t="2023" r="1260"/>
          <a:stretch>
            <a:fillRect/>
          </a:stretch>
        </p:blipFill>
        <p:spPr bwMode="auto">
          <a:xfrm>
            <a:off x="995368" y="990600"/>
            <a:ext cx="2231049"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212" y="990600"/>
            <a:ext cx="2252218"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11"/>
          <p:cNvPicPr>
            <a:picLocks noChangeAspect="1" noChangeArrowheads="1"/>
          </p:cNvPicPr>
          <p:nvPr/>
        </p:nvPicPr>
        <p:blipFill>
          <a:blip r:embed="rId4">
            <a:extLst>
              <a:ext uri="{28A0092B-C50C-407E-A947-70E740481C1C}">
                <a14:useLocalDpi xmlns:a14="http://schemas.microsoft.com/office/drawing/2010/main" val="0"/>
              </a:ext>
            </a:extLst>
          </a:blip>
          <a:srcRect l="2997" r="5815"/>
          <a:stretch>
            <a:fillRect/>
          </a:stretch>
        </p:blipFill>
        <p:spPr bwMode="auto">
          <a:xfrm>
            <a:off x="995368" y="3352303"/>
            <a:ext cx="2231136" cy="2736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3" name="Picture 13"/>
          <p:cNvPicPr>
            <a:picLocks noChangeAspect="1" noChangeArrowheads="1"/>
          </p:cNvPicPr>
          <p:nvPr/>
        </p:nvPicPr>
        <p:blipFill>
          <a:blip r:embed="rId5">
            <a:extLst>
              <a:ext uri="{28A0092B-C50C-407E-A947-70E740481C1C}">
                <a14:useLocalDpi xmlns:a14="http://schemas.microsoft.com/office/drawing/2010/main" val="0"/>
              </a:ext>
            </a:extLst>
          </a:blip>
          <a:srcRect t="2666"/>
          <a:stretch>
            <a:fillRect/>
          </a:stretch>
        </p:blipFill>
        <p:spPr bwMode="auto">
          <a:xfrm>
            <a:off x="3351212" y="3352303"/>
            <a:ext cx="2249424" cy="2736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865812" y="2133600"/>
            <a:ext cx="6092825" cy="3370153"/>
          </a:xfrm>
          <a:prstGeom prst="rect">
            <a:avLst/>
          </a:prstGeom>
        </p:spPr>
        <p:txBody>
          <a:bodyPr>
            <a:spAutoFit/>
          </a:bodyPr>
          <a:lstStyle/>
          <a:p>
            <a:pPr algn="just">
              <a:spcBef>
                <a:spcPts val="600"/>
              </a:spcBef>
              <a:spcAft>
                <a:spcPts val="600"/>
              </a:spcAft>
            </a:pPr>
            <a:r>
              <a:rPr lang="ka-GE" sz="1600" dirty="0">
                <a:ea typeface="Calibri" panose="020F0502020204030204" pitchFamily="34" charset="0"/>
                <a:cs typeface="Times New Roman" panose="02020603050405020304" pitchFamily="18" charset="0"/>
              </a:rPr>
              <a:t>საპროექტო ტერიტორიაზე მოეწყობა 2 ცალი 280 მ</a:t>
            </a:r>
            <a:r>
              <a:rPr lang="ka-GE" sz="1600" baseline="30000" dirty="0">
                <a:ea typeface="Calibri" panose="020F0502020204030204" pitchFamily="34" charset="0"/>
                <a:cs typeface="Times New Roman" panose="02020603050405020304" pitchFamily="18" charset="0"/>
              </a:rPr>
              <a:t>3</a:t>
            </a:r>
            <a:r>
              <a:rPr lang="ka-GE" sz="1600" dirty="0">
                <a:ea typeface="Calibri" panose="020F0502020204030204" pitchFamily="34" charset="0"/>
                <a:cs typeface="Times New Roman" panose="02020603050405020304" pitchFamily="18" charset="0"/>
              </a:rPr>
              <a:t> მოცულობის რეზერვუარი მზა პროდუქციის შესანახად. </a:t>
            </a:r>
            <a:r>
              <a:rPr lang="ka-GE" sz="1600" dirty="0" smtClean="0">
                <a:ea typeface="Times New Roman" panose="02020603050405020304" pitchFamily="18" charset="0"/>
                <a:cs typeface="Times New Roman" panose="02020603050405020304" pitchFamily="18" charset="0"/>
              </a:rPr>
              <a:t>რეზერვუარის </a:t>
            </a:r>
            <a:r>
              <a:rPr lang="ka-GE" sz="1600" dirty="0">
                <a:ea typeface="Times New Roman" panose="02020603050405020304" pitchFamily="18" charset="0"/>
                <a:cs typeface="Times New Roman" panose="02020603050405020304" pitchFamily="18" charset="0"/>
              </a:rPr>
              <a:t>დიამეტრი იქნება - 7800 მმ, სიმაღლე - 8400 მმ, მასალის სისქე - 12, </a:t>
            </a:r>
            <a:r>
              <a:rPr lang="ka-GE" sz="1600" dirty="0" smtClean="0">
                <a:ea typeface="Times New Roman" panose="02020603050405020304" pitchFamily="18" charset="0"/>
                <a:cs typeface="Times New Roman" panose="02020603050405020304" pitchFamily="18" charset="0"/>
              </a:rPr>
              <a:t>10, 8, 6 </a:t>
            </a:r>
            <a:r>
              <a:rPr lang="ka-GE" sz="1600" dirty="0">
                <a:ea typeface="Times New Roman" panose="02020603050405020304" pitchFamily="18" charset="0"/>
                <a:cs typeface="Times New Roman" panose="02020603050405020304" pitchFamily="18" charset="0"/>
              </a:rPr>
              <a:t>მმ სხვადასხვა პოზიციებზე. გოგირდმჟავას ზემოქმედების გამორიცხვის </a:t>
            </a:r>
            <a:r>
              <a:rPr lang="ka-GE" sz="1600" dirty="0" smtClean="0">
                <a:ea typeface="Times New Roman" panose="02020603050405020304" pitchFamily="18" charset="0"/>
                <a:cs typeface="Times New Roman" panose="02020603050405020304" pitchFamily="18" charset="0"/>
              </a:rPr>
              <a:t>მიზნით, </a:t>
            </a:r>
            <a:r>
              <a:rPr lang="ka-GE" sz="1600" dirty="0">
                <a:ea typeface="Times New Roman" panose="02020603050405020304" pitchFamily="18" charset="0"/>
                <a:cs typeface="Times New Roman" panose="02020603050405020304" pitchFamily="18" charset="0"/>
              </a:rPr>
              <a:t>რეზერვუარები დამზადებული იქნება  </a:t>
            </a:r>
            <a:r>
              <a:rPr lang="ka-GE" sz="1600" dirty="0" err="1">
                <a:ea typeface="Times New Roman" panose="02020603050405020304" pitchFamily="18" charset="0"/>
                <a:cs typeface="Times New Roman" panose="02020603050405020304" pitchFamily="18" charset="0"/>
              </a:rPr>
              <a:t>კარბონიზებული</a:t>
            </a:r>
            <a:r>
              <a:rPr lang="ka-GE" sz="1600" dirty="0">
                <a:ea typeface="Times New Roman" panose="02020603050405020304" pitchFamily="18" charset="0"/>
                <a:cs typeface="Times New Roman" panose="02020603050405020304" pitchFamily="18" charset="0"/>
              </a:rPr>
              <a:t> მეტალით.</a:t>
            </a:r>
            <a:r>
              <a:rPr lang="ka-GE" sz="1600" dirty="0">
                <a:ea typeface="Calibri" panose="020F0502020204030204" pitchFamily="34" charset="0"/>
                <a:cs typeface="Times New Roman" panose="02020603050405020304" pitchFamily="18" charset="0"/>
              </a:rPr>
              <a:t> </a:t>
            </a:r>
          </a:p>
          <a:p>
            <a:pPr algn="just"/>
            <a:r>
              <a:rPr lang="ka-GE" sz="1600" dirty="0" smtClean="0">
                <a:ea typeface="Calibri" panose="020F0502020204030204" pitchFamily="34" charset="0"/>
                <a:cs typeface="Times New Roman" panose="02020603050405020304" pitchFamily="18" charset="0"/>
              </a:rPr>
              <a:t>სარეზერვუარო პარკი მოპირკეთებული </a:t>
            </a:r>
            <a:r>
              <a:rPr lang="ka-GE" sz="1600" dirty="0">
                <a:ea typeface="Calibri" panose="020F0502020204030204" pitchFamily="34" charset="0"/>
                <a:cs typeface="Times New Roman" panose="02020603050405020304" pitchFamily="18" charset="0"/>
              </a:rPr>
              <a:t>იქნება ბეტონის </a:t>
            </a:r>
            <a:r>
              <a:rPr lang="ka-GE" sz="1600" dirty="0" smtClean="0">
                <a:ea typeface="Calibri" panose="020F0502020204030204" pitchFamily="34" charset="0"/>
                <a:cs typeface="Times New Roman" panose="02020603050405020304" pitchFamily="18" charset="0"/>
              </a:rPr>
              <a:t>საფარით </a:t>
            </a:r>
            <a:r>
              <a:rPr lang="ka-GE" sz="1600" dirty="0">
                <a:ea typeface="Calibri" panose="020F0502020204030204" pitchFamily="34" charset="0"/>
                <a:cs typeface="Times New Roman" panose="02020603050405020304" pitchFamily="18" charset="0"/>
              </a:rPr>
              <a:t>და  მოეწყობა 1.3 სიმაღლის ბეტონის შემოზღუდვა. </a:t>
            </a:r>
            <a:r>
              <a:rPr lang="ka-GE" sz="1600" dirty="0" smtClean="0">
                <a:ea typeface="Calibri" panose="020F0502020204030204" pitchFamily="34" charset="0"/>
                <a:cs typeface="Times New Roman" panose="02020603050405020304" pitchFamily="18" charset="0"/>
              </a:rPr>
              <a:t>პარკის ზომებია</a:t>
            </a:r>
            <a:r>
              <a:rPr lang="ka-GE" sz="1600" dirty="0">
                <a:ea typeface="Calibri" panose="020F0502020204030204" pitchFamily="34" charset="0"/>
                <a:cs typeface="Times New Roman" panose="02020603050405020304" pitchFamily="18" charset="0"/>
              </a:rPr>
              <a:t>: </a:t>
            </a:r>
            <a:r>
              <a:rPr lang="ka-GE" sz="1600" dirty="0">
                <a:ea typeface="Times New Roman" panose="02020603050405020304" pitchFamily="18" charset="0"/>
                <a:cs typeface="Times New Roman" panose="02020603050405020304" pitchFamily="18" charset="0"/>
              </a:rPr>
              <a:t>სიგრძე 27 მ, სიგანე 11 მეტრი. სარეზერვუარო პარკის შიდა მოცულობა შეადგენს 386 მ</a:t>
            </a:r>
            <a:r>
              <a:rPr lang="ka-GE" sz="1600" baseline="30000" dirty="0">
                <a:ea typeface="Times New Roman" panose="02020603050405020304" pitchFamily="18" charset="0"/>
                <a:cs typeface="Times New Roman" panose="02020603050405020304" pitchFamily="18" charset="0"/>
              </a:rPr>
              <a:t>3</a:t>
            </a:r>
            <a:r>
              <a:rPr lang="ka-GE" sz="1600" dirty="0">
                <a:ea typeface="Times New Roman" panose="02020603050405020304" pitchFamily="18" charset="0"/>
                <a:cs typeface="Times New Roman" panose="02020603050405020304" pitchFamily="18" charset="0"/>
              </a:rPr>
              <a:t>-ს, რაც 1 რეზერვუარის დაზიანების შემთხვევაში გამორიცხავს გოგირდმჟავას ტერიტორიაზე გავრცელების რისკს.</a:t>
            </a:r>
            <a:endParaRPr lang="ka-GE" sz="1600" dirty="0"/>
          </a:p>
        </p:txBody>
      </p:sp>
    </p:spTree>
    <p:extLst>
      <p:ext uri="{BB962C8B-B14F-4D97-AF65-F5344CB8AC3E}">
        <p14:creationId xmlns:p14="http://schemas.microsoft.com/office/powerpoint/2010/main" val="161348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285630"/>
            <a:ext cx="102108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გარემოზე ზემოქმედების შეფასება</a:t>
            </a:r>
          </a:p>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ფონური მდგომარეობა</a:t>
            </a:r>
            <a:endParaRPr lang="ka-GE" dirty="0">
              <a:solidFill>
                <a:schemeClr val="bg2">
                  <a:lumMod val="20000"/>
                  <a:lumOff val="80000"/>
                </a:schemeClr>
              </a:solidFill>
              <a:effectLst>
                <a:outerShdw blurRad="38100" dist="38100" dir="2700000" algn="tl">
                  <a:srgbClr val="000000">
                    <a:alpha val="43137"/>
                  </a:srgbClr>
                </a:outerShdw>
              </a:effectLst>
            </a:endParaRPr>
          </a:p>
        </p:txBody>
      </p:sp>
      <p:sp>
        <p:nvSpPr>
          <p:cNvPr id="4" name="Rectangle 3"/>
          <p:cNvSpPr/>
          <p:nvPr/>
        </p:nvSpPr>
        <p:spPr>
          <a:xfrm>
            <a:off x="608012" y="1524000"/>
            <a:ext cx="10969625" cy="3508653"/>
          </a:xfrm>
          <a:prstGeom prst="rect">
            <a:avLst/>
          </a:prstGeom>
        </p:spPr>
        <p:txBody>
          <a:bodyPr wrap="square">
            <a:spAutoFit/>
          </a:bodyPr>
          <a:lstStyle/>
          <a:p>
            <a:pPr marL="285750" lvl="0" indent="-285750" algn="just">
              <a:spcBef>
                <a:spcPts val="600"/>
              </a:spcBef>
              <a:spcAft>
                <a:spcPts val="600"/>
              </a:spcAft>
              <a:buFont typeface="Arial" panose="020B0604020202020204" pitchFamily="34" charset="0"/>
              <a:buChar char="•"/>
            </a:pPr>
            <a:r>
              <a:rPr lang="ka-GE" sz="1600" dirty="0"/>
              <a:t>საპროექტო ტერიტორია არის მაღალი ტექნოგენური და ანთროპოგენული დატვირთვის, სადაც ნიადაგის ნაყოფიერი ფენა ფაქტობრივად აღარ </a:t>
            </a:r>
            <a:r>
              <a:rPr lang="ka-GE" sz="1600" dirty="0" smtClean="0"/>
              <a:t>არსებობს; </a:t>
            </a:r>
            <a:endParaRPr lang="ka-GE" sz="1600" dirty="0"/>
          </a:p>
          <a:p>
            <a:pPr marL="285750" lvl="0" indent="-285750" algn="just">
              <a:spcBef>
                <a:spcPts val="600"/>
              </a:spcBef>
              <a:spcAft>
                <a:spcPts val="600"/>
              </a:spcAft>
              <a:buFont typeface="Arial" panose="020B0604020202020204" pitchFamily="34" charset="0"/>
              <a:buChar char="•"/>
            </a:pPr>
            <a:r>
              <a:rPr lang="ka-GE" sz="1600" dirty="0"/>
              <a:t>საპროექტო ტერიტორია ათეული წლების განმავლობაში გამოიყენებოდა საწარმოო დანიშნულებით და ხასიათდება მაღალი ანთროპოგენური დატვირთვით. პროექტის გავლენის ზონაში მცენარეული საფარი წარმოდგენილი არ არის და არც ცხოველთა საბინადრო ადგილების არსებობაა მოსალოდნელი. გამომდინარე აღნიშნულიდან ბიოლოგიურ გარემოზე ნეგატიური ზემოქმედების რისკი მინიმალურია;    </a:t>
            </a:r>
          </a:p>
          <a:p>
            <a:pPr marL="285750" lvl="0" indent="-285750" algn="just">
              <a:spcBef>
                <a:spcPts val="600"/>
              </a:spcBef>
              <a:spcAft>
                <a:spcPts val="600"/>
              </a:spcAft>
              <a:buFont typeface="Arial" panose="020B0604020202020204" pitchFamily="34" charset="0"/>
              <a:buChar char="•"/>
            </a:pPr>
            <a:r>
              <a:rPr lang="ka-GE" sz="1600" dirty="0"/>
              <a:t>უახლოესი დაცული ტერიტორიიდან დიდი მანძილით დაცილებიდან </a:t>
            </a:r>
            <a:r>
              <a:rPr lang="ka-GE" sz="1600" dirty="0" smtClean="0"/>
              <a:t>გამომდინარე, </a:t>
            </a:r>
            <a:r>
              <a:rPr lang="ka-GE" sz="1600" dirty="0"/>
              <a:t>ზემოქმედების რისკი პრაქტიკულად არ არსებობს;</a:t>
            </a:r>
          </a:p>
          <a:p>
            <a:pPr marL="285750" indent="-285750" algn="just">
              <a:spcBef>
                <a:spcPts val="600"/>
              </a:spcBef>
              <a:spcAft>
                <a:spcPts val="600"/>
              </a:spcAft>
              <a:buFont typeface="Arial" panose="020B0604020202020204" pitchFamily="34" charset="0"/>
              <a:buChar char="•"/>
            </a:pPr>
            <a:r>
              <a:rPr lang="ka-GE" sz="1600" dirty="0"/>
              <a:t>საპროექტო ტერიტორიაზე ჩატარებული გეოლოგიური კვლევის მიხედვით,  დაძიებულ 4 მ სიღრმეზე მიწისქვეშა წყლები  არ დაფიქსირებულა, რაც შეეხება გეოლოგიურ გარემოს, გამოვლენილი სგე დამაკმაყოფილებელია სამშენებლო სამუშაოების შესასრულებლად. ამასთანავე არც მშენებლობის და არც ექსპლუატაციის ფაზაზე საშიში გეოდინამიკური პროცესების განვითარების რისკები პრაქტიკულად არ არსებობს;</a:t>
            </a:r>
          </a:p>
        </p:txBody>
      </p:sp>
    </p:spTree>
    <p:extLst>
      <p:ext uri="{BB962C8B-B14F-4D97-AF65-F5344CB8AC3E}">
        <p14:creationId xmlns:p14="http://schemas.microsoft.com/office/powerpoint/2010/main" val="1914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4012" y="152400"/>
            <a:ext cx="8839200" cy="892552"/>
          </a:xfrm>
          <a:prstGeom prst="rect">
            <a:avLst/>
          </a:prstGeom>
        </p:spPr>
        <p:txBody>
          <a:bodyPr wrap="square">
            <a:spAutoFit/>
          </a:bodyPr>
          <a:lstStyle/>
          <a:p>
            <a:pPr algn="r"/>
            <a:r>
              <a:rPr lang="ka-GE" sz="2800" spc="-10"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გარემოზე ზემოქმედების </a:t>
            </a: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შეფასება.</a:t>
            </a:r>
            <a:endParaRPr lang="ka-GE" sz="2800" spc="-10" dirty="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endParaRPr>
          </a:p>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საპროექტო ტერიტორიის ხედები</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092" y="1414500"/>
            <a:ext cx="4152045" cy="227647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269" y="1386599"/>
            <a:ext cx="4105275" cy="230437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092" y="3913485"/>
            <a:ext cx="4152045" cy="233491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0466" y="3913485"/>
            <a:ext cx="4135558" cy="2323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06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285630"/>
            <a:ext cx="10210800" cy="523220"/>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გარემოზე ზემოქმედების შეფასება</a:t>
            </a:r>
          </a:p>
        </p:txBody>
      </p:sp>
      <p:sp>
        <p:nvSpPr>
          <p:cNvPr id="2" name="Rectangle 1"/>
          <p:cNvSpPr/>
          <p:nvPr/>
        </p:nvSpPr>
        <p:spPr>
          <a:xfrm>
            <a:off x="760412" y="1676400"/>
            <a:ext cx="6092825" cy="2954655"/>
          </a:xfrm>
          <a:prstGeom prst="rect">
            <a:avLst/>
          </a:prstGeom>
        </p:spPr>
        <p:txBody>
          <a:bodyPr>
            <a:spAutoFit/>
          </a:bodyPr>
          <a:lstStyle/>
          <a:p>
            <a:pPr>
              <a:spcBef>
                <a:spcPts val="600"/>
              </a:spcBef>
              <a:spcAft>
                <a:spcPts val="600"/>
              </a:spcAft>
            </a:pPr>
            <a:r>
              <a:rPr lang="ka-GE" sz="1800" dirty="0" smtClean="0">
                <a:ea typeface="Calibri" panose="020F0502020204030204" pitchFamily="34" charset="0"/>
                <a:cs typeface="Times New Roman" panose="02020603050405020304" pitchFamily="18" charset="0"/>
              </a:rPr>
              <a:t>გზშ-ს </a:t>
            </a:r>
            <a:r>
              <a:rPr lang="ka-GE" sz="1800" dirty="0">
                <a:ea typeface="Calibri" panose="020F0502020204030204" pitchFamily="34" charset="0"/>
                <a:cs typeface="Times New Roman" panose="02020603050405020304" pitchFamily="18" charset="0"/>
              </a:rPr>
              <a:t>განხილვიდან ამოღებული </a:t>
            </a:r>
            <a:r>
              <a:rPr lang="ka-GE" sz="1800" dirty="0" smtClean="0">
                <a:ea typeface="Calibri" panose="020F0502020204030204" pitchFamily="34" charset="0"/>
                <a:cs typeface="Times New Roman" panose="02020603050405020304" pitchFamily="18" charset="0"/>
              </a:rPr>
              <a:t>ზემოქმედებები:</a:t>
            </a:r>
          </a:p>
          <a:p>
            <a:pPr marL="285750" indent="-285750">
              <a:spcBef>
                <a:spcPts val="600"/>
              </a:spcBef>
              <a:spcAft>
                <a:spcPts val="600"/>
              </a:spcAft>
              <a:buFont typeface="Arial" panose="020B0604020202020204" pitchFamily="34" charset="0"/>
              <a:buChar char="•"/>
            </a:pPr>
            <a:r>
              <a:rPr lang="ka-GE" sz="1800" dirty="0"/>
              <a:t>ზემოქმედება გეოლოგიურ </a:t>
            </a:r>
            <a:r>
              <a:rPr lang="ka-GE" sz="1800" dirty="0" smtClean="0"/>
              <a:t>გარემოზე;</a:t>
            </a:r>
          </a:p>
          <a:p>
            <a:pPr marL="285750" indent="-285750">
              <a:spcBef>
                <a:spcPts val="600"/>
              </a:spcBef>
              <a:spcAft>
                <a:spcPts val="600"/>
              </a:spcAft>
              <a:buFont typeface="Arial" panose="020B0604020202020204" pitchFamily="34" charset="0"/>
              <a:buChar char="•"/>
            </a:pPr>
            <a:r>
              <a:rPr lang="ka-GE" sz="1800" dirty="0"/>
              <a:t>ზემოქმედება მიწისქვეშა და გრუნტის </a:t>
            </a:r>
            <a:r>
              <a:rPr lang="ka-GE" sz="1800" dirty="0" smtClean="0"/>
              <a:t>წყლებზე;</a:t>
            </a:r>
          </a:p>
          <a:p>
            <a:pPr marL="285750" indent="-285750">
              <a:spcBef>
                <a:spcPts val="600"/>
              </a:spcBef>
              <a:spcAft>
                <a:spcPts val="600"/>
              </a:spcAft>
              <a:buFont typeface="Arial" panose="020B0604020202020204" pitchFamily="34" charset="0"/>
              <a:buChar char="•"/>
            </a:pPr>
            <a:r>
              <a:rPr lang="ka-GE" sz="1800" dirty="0"/>
              <a:t>ზემოქმედება ზედაპირულ </a:t>
            </a:r>
            <a:r>
              <a:rPr lang="ka-GE" sz="1800" dirty="0" smtClean="0"/>
              <a:t>წყლებზე;</a:t>
            </a:r>
          </a:p>
          <a:p>
            <a:pPr marL="285750" indent="-285750">
              <a:spcBef>
                <a:spcPts val="600"/>
              </a:spcBef>
              <a:spcAft>
                <a:spcPts val="600"/>
              </a:spcAft>
              <a:buFont typeface="Arial" panose="020B0604020202020204" pitchFamily="34" charset="0"/>
              <a:buChar char="•"/>
            </a:pPr>
            <a:r>
              <a:rPr lang="ka-GE" sz="1800" dirty="0"/>
              <a:t>ზემოქმედება დაცულ </a:t>
            </a:r>
            <a:r>
              <a:rPr lang="ka-GE" sz="1800" dirty="0" smtClean="0"/>
              <a:t>ტერიტორიაზე;</a:t>
            </a:r>
          </a:p>
          <a:p>
            <a:pPr marL="285750" indent="-285750">
              <a:spcBef>
                <a:spcPts val="600"/>
              </a:spcBef>
              <a:spcAft>
                <a:spcPts val="600"/>
              </a:spcAft>
              <a:buFont typeface="Arial" panose="020B0604020202020204" pitchFamily="34" charset="0"/>
              <a:buChar char="•"/>
            </a:pPr>
            <a:r>
              <a:rPr lang="ka-GE" sz="1800" dirty="0"/>
              <a:t>მიწის საკუთრება და </a:t>
            </a:r>
            <a:r>
              <a:rPr lang="ka-GE" sz="1800" dirty="0" smtClean="0"/>
              <a:t>გამოყენება;</a:t>
            </a:r>
          </a:p>
          <a:p>
            <a:pPr marL="285750" indent="-285750">
              <a:spcBef>
                <a:spcPts val="600"/>
              </a:spcBef>
              <a:spcAft>
                <a:spcPts val="600"/>
              </a:spcAft>
              <a:buFont typeface="Arial" panose="020B0604020202020204" pitchFamily="34" charset="0"/>
              <a:buChar char="•"/>
            </a:pPr>
            <a:r>
              <a:rPr lang="ka-GE" sz="1800" dirty="0"/>
              <a:t>ტრანსასაზღვრო ზემოქმედება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361" b="6507"/>
          <a:stretch/>
        </p:blipFill>
        <p:spPr>
          <a:xfrm>
            <a:off x="6399212" y="2209800"/>
            <a:ext cx="5334000" cy="4114800"/>
          </a:xfrm>
          <a:prstGeom prst="rect">
            <a:avLst/>
          </a:prstGeom>
        </p:spPr>
      </p:pic>
    </p:spTree>
    <p:extLst>
      <p:ext uri="{BB962C8B-B14F-4D97-AF65-F5344CB8AC3E}">
        <p14:creationId xmlns:p14="http://schemas.microsoft.com/office/powerpoint/2010/main" val="238124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285630"/>
            <a:ext cx="102108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გარემოზე ზემოქმედების შეფასება</a:t>
            </a:r>
          </a:p>
          <a:p>
            <a:pPr algn="r"/>
            <a:r>
              <a:rPr lang="ka-GE" spc="-10" noProof="1">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ზემოქმედების რეცეპტორები მშენებლობის </a:t>
            </a:r>
            <a:r>
              <a:rPr lang="ka-GE" spc="-10" noProof="1"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ფაზაზე</a:t>
            </a:r>
            <a:endParaRPr lang="ka-GE" dirty="0">
              <a:solidFill>
                <a:schemeClr val="bg2">
                  <a:lumMod val="20000"/>
                  <a:lumOff val="80000"/>
                </a:schemeClr>
              </a:solidFill>
              <a:effectLst>
                <a:outerShdw blurRad="38100" dist="38100" dir="2700000" algn="tl">
                  <a:srgbClr val="000000">
                    <a:alpha val="43137"/>
                  </a:srgbClr>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3240369645"/>
              </p:ext>
            </p:extLst>
          </p:nvPr>
        </p:nvGraphicFramePr>
        <p:xfrm>
          <a:off x="2436812" y="1447800"/>
          <a:ext cx="6895809" cy="4799827"/>
        </p:xfrm>
        <a:graphic>
          <a:graphicData uri="http://schemas.openxmlformats.org/drawingml/2006/table">
            <a:tbl>
              <a:tblPr>
                <a:tableStyleId>{5C22544A-7EE6-4342-B048-85BDC9FD1C3A}</a:tableStyleId>
              </a:tblPr>
              <a:tblGrid>
                <a:gridCol w="6895809">
                  <a:extLst>
                    <a:ext uri="{9D8B030D-6E8A-4147-A177-3AD203B41FA5}">
                      <a16:colId xmlns:a16="http://schemas.microsoft.com/office/drawing/2014/main" val="20000"/>
                    </a:ext>
                  </a:extLst>
                </a:gridCol>
              </a:tblGrid>
              <a:tr h="410707">
                <a:tc>
                  <a:txBody>
                    <a:bodyPr/>
                    <a:lstStyle/>
                    <a:p>
                      <a:pPr algn="l">
                        <a:lnSpc>
                          <a:spcPct val="115000"/>
                        </a:lnSpc>
                        <a:spcBef>
                          <a:spcPts val="600"/>
                        </a:spcBef>
                        <a:spcAft>
                          <a:spcPts val="0"/>
                        </a:spcAft>
                      </a:pPr>
                      <a:r>
                        <a:rPr lang="ka-GE" sz="1800" b="0" u="none" dirty="0" smtClean="0">
                          <a:solidFill>
                            <a:schemeClr val="tx1"/>
                          </a:solidFill>
                          <a:effectLst/>
                        </a:rPr>
                        <a:t>ზემოქმედების </a:t>
                      </a:r>
                      <a:r>
                        <a:rPr lang="ka-GE" sz="1800" b="0" u="none" dirty="0">
                          <a:solidFill>
                            <a:schemeClr val="tx1"/>
                          </a:solidFill>
                          <a:effectLst/>
                        </a:rPr>
                        <a:t>აღწერა</a:t>
                      </a:r>
                      <a:endParaRPr lang="en-US" sz="18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ზემოქმედება ატმოსფერული ჰაერის ხარისხზე</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ზემოქმედება აკუსტიკურ ფონზე</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ზემოქმედება ცხოველთა სახეობებზე </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7680">
                <a:tc>
                  <a:txBody>
                    <a:bodyPr/>
                    <a:lstStyle/>
                    <a:p>
                      <a:pPr marL="12700" indent="-12700">
                        <a:spcBef>
                          <a:spcPts val="600"/>
                        </a:spcBef>
                        <a:spcAft>
                          <a:spcPts val="0"/>
                        </a:spcAft>
                      </a:pPr>
                      <a:r>
                        <a:rPr lang="ka-GE" sz="1600" dirty="0">
                          <a:solidFill>
                            <a:schemeClr val="tx1"/>
                          </a:solidFill>
                          <a:effectLst/>
                          <a:latin typeface="Sylfaen" panose="010A0502050306030303" pitchFamily="18" charset="0"/>
                          <a:ea typeface="Times New Roman" panose="02020603050405020304" pitchFamily="18" charset="0"/>
                          <a:cs typeface="Sylfaen" panose="010A0502050306030303" pitchFamily="18" charset="0"/>
                        </a:rPr>
                        <a:t>ნიადაგის/გრუნტის სტაბილურობის დარღვევა და ნაყოფიერი ფენის განადგურება, დაბინძურება.</a:t>
                      </a:r>
                      <a:endParaRPr lang="ka-GE" sz="1600" dirty="0">
                        <a:solidFill>
                          <a:schemeClr val="tx1"/>
                        </a:solidFill>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ვიზუალურ-ლანდშაფტური ცვლილება</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ნარჩენები</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ჯანმრთელობა და უსაფრთხოება</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ზემოქმედება სატრანსპორტო ნაკადებზე</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87680">
                <a:tc>
                  <a:txBody>
                    <a:bodyPr/>
                    <a:lstStyle/>
                    <a:p>
                      <a:pPr algn="l">
                        <a:lnSpc>
                          <a:spcPct val="115000"/>
                        </a:lnSpc>
                        <a:spcBef>
                          <a:spcPts val="600"/>
                        </a:spcBef>
                        <a:spcAft>
                          <a:spcPts val="0"/>
                        </a:spcAft>
                      </a:pPr>
                      <a:r>
                        <a:rPr lang="ka-GE" sz="1600" kern="1200" dirty="0" smtClean="0">
                          <a:solidFill>
                            <a:schemeClr val="tx1"/>
                          </a:solidFill>
                          <a:effectLst/>
                          <a:latin typeface="+mn-lt"/>
                          <a:ea typeface="+mn-ea"/>
                          <a:cs typeface="+mn-cs"/>
                        </a:rPr>
                        <a:t>ზემოქმედება ისტორიულ-კულტურულ ძეგლებზე</a:t>
                      </a:r>
                      <a:endParaRPr lang="en-US" sz="16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6323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161" y="1600200"/>
            <a:ext cx="10360501" cy="4470400"/>
          </a:xfrm>
        </p:spPr>
        <p:txBody>
          <a:bodyPr>
            <a:normAutofit fontScale="47500" lnSpcReduction="20000"/>
          </a:bodyPr>
          <a:lstStyle/>
          <a:p>
            <a:pPr marL="0" indent="0">
              <a:buNone/>
            </a:pPr>
            <a:r>
              <a:rPr lang="ka-GE" sz="3600" b="1" i="1" dirty="0"/>
              <a:t>საქართველოს კანონის ,,გარემოსდაცვითი შეფასების კოდექსი’’-ს მე-10 მუხლის მე-3 ნაწილის თანახმად </a:t>
            </a:r>
            <a:r>
              <a:rPr lang="ka-GE" sz="3600" b="1" i="1" dirty="0" err="1"/>
              <a:t>გზშ</a:t>
            </a:r>
            <a:r>
              <a:rPr lang="ka-GE" sz="3600" b="1" i="1" dirty="0"/>
              <a:t>-ს ანგარიში უნდა მოიცავდეს:</a:t>
            </a:r>
          </a:p>
          <a:p>
            <a:pPr marL="0" indent="0">
              <a:buNone/>
            </a:pPr>
            <a:endParaRPr lang="ka-GE" sz="3600" dirty="0"/>
          </a:p>
          <a:p>
            <a:pPr algn="just"/>
            <a:r>
              <a:rPr lang="ka-GE" dirty="0"/>
              <a:t>ინფორმაციას დაგეგმილი საქმიანობის, მისი განხორციელების ადგილის, ფიზიკური მახასიათებლების, ალტერნატივების, საპროექტო ტერიტორიის მიწის კატეგორიის, მშენებლობის და ექსპლუატაციის ეტაპზე შესაძლო უარყოფითი შედეგების, </a:t>
            </a:r>
            <a:r>
              <a:rPr lang="ka-GE" dirty="0" err="1"/>
              <a:t>სადემონტაჟო</a:t>
            </a:r>
            <a:r>
              <a:rPr lang="ka-GE" dirty="0"/>
              <a:t> სამუშაოების, ნარჩენების წარმოქმნის და მართვის შესახებ;</a:t>
            </a:r>
          </a:p>
          <a:p>
            <a:pPr algn="just"/>
            <a:endParaRPr lang="ka-GE" sz="3200" dirty="0"/>
          </a:p>
          <a:p>
            <a:pPr algn="just"/>
            <a:r>
              <a:rPr lang="ka-GE" dirty="0"/>
              <a:t>ინფორმაციას დაგეგმილი საქმიანობის განხორციელებით გარემოზე, ადამიანის ჯანმრთელობაზე, ბიომრავალფეროვნებაზე, წყალზე, ჰაერზე, ნიადაგზე, მიწაზე, კლიმატზე, </a:t>
            </a:r>
            <a:r>
              <a:rPr lang="ka-GE" dirty="0" err="1"/>
              <a:t>ლანდშაპტზე</a:t>
            </a:r>
            <a:r>
              <a:rPr lang="ka-GE" dirty="0"/>
              <a:t>, კულტურულ მემკვიდრეობაზე და მატერიალურ ფასეულობებზე ზემოქმედების შესახებ. </a:t>
            </a:r>
          </a:p>
          <a:p>
            <a:pPr algn="just"/>
            <a:endParaRPr lang="ka-GE" dirty="0"/>
          </a:p>
          <a:p>
            <a:pPr algn="just"/>
            <a:r>
              <a:rPr lang="ka-GE" dirty="0"/>
              <a:t>ინფორმაციას დაგეგმილი საქმიანობის განხორციელების შედეგად შესაძლო ინციდენტების განსაზღვრისა და მათი შედეგების შეფასების შესახებ, მათ შორის, ავარიულ სიტუაციებზე რეაგირების სამოქმედო გეგმას;</a:t>
            </a:r>
            <a:endParaRPr lang="en-US" dirty="0">
              <a:latin typeface="Sylfaen" panose="010A0502050306030303" pitchFamily="18" charset="0"/>
            </a:endParaRPr>
          </a:p>
          <a:p>
            <a:pPr algn="just"/>
            <a:endParaRPr lang="en-US" dirty="0">
              <a:latin typeface="Sylfaen" panose="010A0502050306030303" pitchFamily="18" charset="0"/>
            </a:endParaRPr>
          </a:p>
          <a:p>
            <a:pPr algn="just"/>
            <a:r>
              <a:rPr lang="ka-GE" dirty="0"/>
              <a:t>გარემოსა და ადამიანის ჯანმრთელობაზე დაგეგმილი საქმიანობის განხორციელებით გამოწვეული უარყოფითი ზემოქმედების შედეგების, მათი თავიდან აცილების, შემცირების, შერბილებისა და კომპენსაციის ღონისძიებათა შესახებ.</a:t>
            </a:r>
          </a:p>
          <a:p>
            <a:pPr marL="0" indent="0" algn="just">
              <a:buNone/>
            </a:pPr>
            <a:endParaRPr lang="ka-GE" dirty="0"/>
          </a:p>
          <a:p>
            <a:endParaRPr lang="en-US" dirty="0"/>
          </a:p>
        </p:txBody>
      </p:sp>
      <p:sp>
        <p:nvSpPr>
          <p:cNvPr id="4" name="Title 1"/>
          <p:cNvSpPr>
            <a:spLocks noGrp="1"/>
          </p:cNvSpPr>
          <p:nvPr>
            <p:ph type="title"/>
          </p:nvPr>
        </p:nvSpPr>
        <p:spPr>
          <a:xfrm>
            <a:off x="914162" y="482600"/>
            <a:ext cx="10360501" cy="812800"/>
          </a:xfrm>
        </p:spPr>
        <p:txBody>
          <a:bodyPr>
            <a:normAutofit/>
          </a:bodyPr>
          <a:lstStyle/>
          <a:p>
            <a:pPr algn="ctr"/>
            <a:r>
              <a:rPr lang="ka-GE" sz="2800" b="1" dirty="0"/>
              <a:t>საკანონმდებლო </a:t>
            </a:r>
            <a:r>
              <a:rPr lang="ka-GE" sz="2800" b="1" dirty="0" smtClean="0"/>
              <a:t>მოთხოვნები</a:t>
            </a:r>
            <a:endParaRPr lang="en-US" sz="2800" dirty="0"/>
          </a:p>
        </p:txBody>
      </p:sp>
    </p:spTree>
    <p:extLst>
      <p:ext uri="{BB962C8B-B14F-4D97-AF65-F5344CB8AC3E}">
        <p14:creationId xmlns:p14="http://schemas.microsoft.com/office/powerpoint/2010/main" val="404111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285630"/>
            <a:ext cx="102108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გარემოზე ზემოქმედების შეფასება</a:t>
            </a:r>
          </a:p>
          <a:p>
            <a:pPr algn="r"/>
            <a:r>
              <a:rPr lang="ka-GE" spc="-10" noProof="1">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ზემოქმედების რეცეპტორები </a:t>
            </a:r>
            <a:r>
              <a:rPr lang="ka-GE" spc="-10" noProof="1"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ექსპლუატაციის ფაზაზე</a:t>
            </a:r>
            <a:endParaRPr lang="ka-GE" dirty="0">
              <a:solidFill>
                <a:schemeClr val="bg2">
                  <a:lumMod val="20000"/>
                  <a:lumOff val="80000"/>
                </a:schemeClr>
              </a:solidFill>
              <a:effectLst>
                <a:outerShdw blurRad="38100" dist="38100" dir="2700000" algn="tl">
                  <a:srgbClr val="000000">
                    <a:alpha val="43137"/>
                  </a:srgbClr>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2223197787"/>
              </p:ext>
            </p:extLst>
          </p:nvPr>
        </p:nvGraphicFramePr>
        <p:xfrm>
          <a:off x="836612" y="1371600"/>
          <a:ext cx="6667209" cy="4312147"/>
        </p:xfrm>
        <a:graphic>
          <a:graphicData uri="http://schemas.openxmlformats.org/drawingml/2006/table">
            <a:tbl>
              <a:tblPr>
                <a:tableStyleId>{5C22544A-7EE6-4342-B048-85BDC9FD1C3A}</a:tableStyleId>
              </a:tblPr>
              <a:tblGrid>
                <a:gridCol w="6667209">
                  <a:extLst>
                    <a:ext uri="{9D8B030D-6E8A-4147-A177-3AD203B41FA5}">
                      <a16:colId xmlns:a16="http://schemas.microsoft.com/office/drawing/2014/main" val="20000"/>
                    </a:ext>
                  </a:extLst>
                </a:gridCol>
              </a:tblGrid>
              <a:tr h="410707">
                <a:tc>
                  <a:txBody>
                    <a:bodyPr/>
                    <a:lstStyle/>
                    <a:p>
                      <a:pPr algn="l">
                        <a:lnSpc>
                          <a:spcPct val="115000"/>
                        </a:lnSpc>
                        <a:spcBef>
                          <a:spcPts val="600"/>
                        </a:spcBef>
                        <a:spcAft>
                          <a:spcPts val="0"/>
                        </a:spcAft>
                      </a:pPr>
                      <a:r>
                        <a:rPr lang="ka-GE" sz="2000" b="0" u="none" dirty="0" smtClean="0">
                          <a:solidFill>
                            <a:schemeClr val="tx1"/>
                          </a:solidFill>
                          <a:effectLst/>
                        </a:rPr>
                        <a:t>ზემოქმედების </a:t>
                      </a:r>
                      <a:r>
                        <a:rPr lang="ka-GE" sz="2000" b="0" u="none" dirty="0">
                          <a:solidFill>
                            <a:schemeClr val="tx1"/>
                          </a:solidFill>
                          <a:effectLst/>
                        </a:rPr>
                        <a:t>აღწერა</a:t>
                      </a:r>
                      <a:endParaRPr lang="en-US" sz="20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pPr algn="l">
                        <a:lnSpc>
                          <a:spcPct val="115000"/>
                        </a:lnSpc>
                        <a:spcBef>
                          <a:spcPts val="600"/>
                        </a:spcBef>
                        <a:spcAft>
                          <a:spcPts val="0"/>
                        </a:spcAft>
                      </a:pPr>
                      <a:r>
                        <a:rPr lang="ka-GE" sz="1800" kern="1200" dirty="0" smtClean="0">
                          <a:solidFill>
                            <a:schemeClr val="tx1"/>
                          </a:solidFill>
                          <a:effectLst/>
                          <a:latin typeface="+mn-lt"/>
                          <a:ea typeface="+mn-ea"/>
                          <a:cs typeface="+mn-cs"/>
                        </a:rPr>
                        <a:t>ჰაერის ხარისხი</a:t>
                      </a:r>
                      <a:endParaRPr lang="en-US" sz="12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680">
                <a:tc>
                  <a:txBody>
                    <a:bodyPr/>
                    <a:lstStyle/>
                    <a:p>
                      <a:pPr algn="l">
                        <a:lnSpc>
                          <a:spcPct val="115000"/>
                        </a:lnSpc>
                        <a:spcBef>
                          <a:spcPts val="600"/>
                        </a:spcBef>
                        <a:spcAft>
                          <a:spcPts val="0"/>
                        </a:spcAft>
                      </a:pPr>
                      <a:r>
                        <a:rPr lang="ka-GE" sz="1800" kern="1200" dirty="0" smtClean="0">
                          <a:solidFill>
                            <a:schemeClr val="tx1"/>
                          </a:solidFill>
                          <a:effectLst/>
                          <a:latin typeface="+mn-lt"/>
                          <a:ea typeface="+mn-ea"/>
                          <a:cs typeface="+mn-cs"/>
                        </a:rPr>
                        <a:t>ხმაური</a:t>
                      </a:r>
                      <a:endParaRPr lang="en-US" sz="12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7680">
                <a:tc>
                  <a:txBody>
                    <a:bodyPr/>
                    <a:lstStyle/>
                    <a:p>
                      <a:pPr algn="l">
                        <a:lnSpc>
                          <a:spcPct val="115000"/>
                        </a:lnSpc>
                        <a:spcBef>
                          <a:spcPts val="600"/>
                        </a:spcBef>
                        <a:spcAft>
                          <a:spcPts val="0"/>
                        </a:spcAft>
                      </a:pPr>
                      <a:r>
                        <a:rPr lang="ka-GE" sz="1800" kern="1200" dirty="0" smtClean="0">
                          <a:solidFill>
                            <a:schemeClr val="tx1"/>
                          </a:solidFill>
                          <a:effectLst/>
                          <a:latin typeface="+mn-lt"/>
                          <a:ea typeface="+mn-ea"/>
                          <a:cs typeface="+mn-cs"/>
                        </a:rPr>
                        <a:t>ნიადაგის ხარისხის გაუარესება</a:t>
                      </a:r>
                      <a:endParaRPr lang="en-US" sz="12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7680">
                <a:tc>
                  <a:txBody>
                    <a:bodyPr/>
                    <a:lstStyle/>
                    <a:p>
                      <a:pPr marL="12700" indent="-12700">
                        <a:spcBef>
                          <a:spcPts val="600"/>
                        </a:spcBef>
                        <a:spcAft>
                          <a:spcPts val="0"/>
                        </a:spcAft>
                      </a:pPr>
                      <a:r>
                        <a:rPr lang="ka-GE" sz="1800" kern="1200" dirty="0" smtClean="0">
                          <a:solidFill>
                            <a:schemeClr val="tx1"/>
                          </a:solidFill>
                          <a:effectLst/>
                          <a:latin typeface="+mn-lt"/>
                          <a:ea typeface="+mn-ea"/>
                          <a:cs typeface="+mn-cs"/>
                        </a:rPr>
                        <a:t>ცხოველთა და ფრინველთა სახეობებზე ზემოქმედება</a:t>
                      </a:r>
                      <a:endParaRPr lang="ka-GE" sz="1200" dirty="0">
                        <a:solidFill>
                          <a:schemeClr val="tx1"/>
                        </a:solidFill>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7680">
                <a:tc>
                  <a:txBody>
                    <a:bodyPr/>
                    <a:lstStyle/>
                    <a:p>
                      <a:pPr algn="l">
                        <a:lnSpc>
                          <a:spcPct val="115000"/>
                        </a:lnSpc>
                        <a:spcBef>
                          <a:spcPts val="600"/>
                        </a:spcBef>
                        <a:spcAft>
                          <a:spcPts val="0"/>
                        </a:spcAft>
                      </a:pPr>
                      <a:r>
                        <a:rPr lang="ka-GE" sz="1800" kern="1200" dirty="0" smtClean="0">
                          <a:solidFill>
                            <a:schemeClr val="tx1"/>
                          </a:solidFill>
                          <a:effectLst/>
                          <a:latin typeface="+mn-lt"/>
                          <a:ea typeface="+mn-ea"/>
                          <a:cs typeface="+mn-cs"/>
                        </a:rPr>
                        <a:t>ნარჩენები</a:t>
                      </a:r>
                      <a:endParaRPr lang="en-US" sz="12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7680">
                <a:tc>
                  <a:txBody>
                    <a:bodyPr/>
                    <a:lstStyle/>
                    <a:p>
                      <a:pPr algn="l">
                        <a:lnSpc>
                          <a:spcPct val="115000"/>
                        </a:lnSpc>
                        <a:spcBef>
                          <a:spcPts val="600"/>
                        </a:spcBef>
                        <a:spcAft>
                          <a:spcPts val="0"/>
                        </a:spcAft>
                      </a:pPr>
                      <a:r>
                        <a:rPr lang="ka-GE" sz="1800" kern="1200" dirty="0" smtClean="0">
                          <a:solidFill>
                            <a:schemeClr val="tx1"/>
                          </a:solidFill>
                          <a:effectLst/>
                          <a:latin typeface="+mn-lt"/>
                          <a:ea typeface="+mn-ea"/>
                          <a:cs typeface="+mn-cs"/>
                        </a:rPr>
                        <a:t>დასაქმება და ეკონომიკური მდგომარეობა</a:t>
                      </a:r>
                      <a:endParaRPr lang="en-US" sz="12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87680">
                <a:tc>
                  <a:txBody>
                    <a:bodyPr/>
                    <a:lstStyle/>
                    <a:p>
                      <a:pPr algn="l">
                        <a:lnSpc>
                          <a:spcPct val="115000"/>
                        </a:lnSpc>
                        <a:spcBef>
                          <a:spcPts val="600"/>
                        </a:spcBef>
                        <a:spcAft>
                          <a:spcPts val="0"/>
                        </a:spcAft>
                      </a:pPr>
                      <a:r>
                        <a:rPr lang="ka-GE" sz="1800" kern="1200" dirty="0" smtClean="0">
                          <a:solidFill>
                            <a:schemeClr val="tx1"/>
                          </a:solidFill>
                          <a:effectLst/>
                          <a:latin typeface="+mn-lt"/>
                          <a:ea typeface="+mn-ea"/>
                          <a:cs typeface="+mn-cs"/>
                        </a:rPr>
                        <a:t>ჯანმრთელობა და უსაფრთხოება</a:t>
                      </a:r>
                      <a:endParaRPr lang="en-US" sz="12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87680">
                <a:tc>
                  <a:txBody>
                    <a:bodyPr/>
                    <a:lstStyle/>
                    <a:p>
                      <a:pPr algn="l">
                        <a:lnSpc>
                          <a:spcPct val="115000"/>
                        </a:lnSpc>
                        <a:spcBef>
                          <a:spcPts val="600"/>
                        </a:spcBef>
                        <a:spcAft>
                          <a:spcPts val="0"/>
                        </a:spcAft>
                      </a:pPr>
                      <a:r>
                        <a:rPr lang="ka-GE" sz="1800" kern="1200" dirty="0" smtClean="0">
                          <a:solidFill>
                            <a:schemeClr val="tx1"/>
                          </a:solidFill>
                          <a:effectLst/>
                          <a:latin typeface="+mn-lt"/>
                          <a:ea typeface="+mn-ea"/>
                          <a:cs typeface="+mn-cs"/>
                        </a:rPr>
                        <a:t>სატრანსპორტო ნაკადი</a:t>
                      </a:r>
                      <a:endParaRPr lang="en-US" sz="1200" b="0" u="none" dirty="0">
                        <a:solidFill>
                          <a:schemeClr val="tx1"/>
                        </a:solidFill>
                        <a:effectLst/>
                        <a:latin typeface="Sylfaen"/>
                        <a:ea typeface="Calibri"/>
                        <a:cs typeface="Times New Roman"/>
                      </a:endParaRPr>
                    </a:p>
                  </a:txBody>
                  <a:tcPr marL="36782" marR="3678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4" name="Rectangle 3"/>
          <p:cNvSpPr/>
          <p:nvPr/>
        </p:nvSpPr>
        <p:spPr>
          <a:xfrm>
            <a:off x="6752288" y="1524000"/>
            <a:ext cx="4947252" cy="49244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spcBef>
                <a:spcPts val="600"/>
              </a:spcBef>
              <a:spcAft>
                <a:spcPts val="600"/>
              </a:spcAft>
            </a:pPr>
            <a:r>
              <a:rPr lang="ka-GE" sz="1600" dirty="0" smtClean="0">
                <a:solidFill>
                  <a:schemeClr val="bg1"/>
                </a:solidFill>
                <a:effectLst>
                  <a:outerShdw blurRad="38100" dist="38100" dir="2700000" algn="tl">
                    <a:srgbClr val="000000">
                      <a:alpha val="43137"/>
                    </a:srgbClr>
                  </a:outerShdw>
                </a:effectLst>
              </a:rPr>
              <a:t>გარემოზე ზემოქმედების შეფასების ანგარიშში წარმოდგენილი შემარბილებელი ღონისძიებების გატარების, ასევე  შემოთავაზებული გარემოსდაცვითი მონიტორინგის გეგმის სათანადოდ განხორცილების პირობებში, შესაძლებელი იქნება ბუნებრივ და სოციალურ გარემოზე მოსალოდნელი ნეგატიური ზემოქმედებების თავიდან აცილება ან მაქსიმალურად შემცირება. </a:t>
            </a:r>
          </a:p>
          <a:p>
            <a:pPr algn="ctr"/>
            <a:r>
              <a:rPr lang="ka-GE" sz="1600" dirty="0" smtClean="0">
                <a:solidFill>
                  <a:schemeClr val="bg1"/>
                </a:solidFill>
                <a:effectLst>
                  <a:outerShdw blurRad="38100" dist="38100" dir="2700000" algn="tl">
                    <a:srgbClr val="000000">
                      <a:alpha val="43137"/>
                    </a:srgbClr>
                  </a:outerShdw>
                </a:effectLst>
              </a:rPr>
              <a:t>ამ ღონისძიებების, </a:t>
            </a:r>
            <a:r>
              <a:rPr lang="ka-GE" sz="1600" dirty="0">
                <a:solidFill>
                  <a:schemeClr val="bg1"/>
                </a:solidFill>
                <a:effectLst>
                  <a:outerShdw blurRad="38100" dist="38100" dir="2700000" algn="tl">
                    <a:srgbClr val="000000">
                      <a:alpha val="43137"/>
                    </a:srgbClr>
                  </a:outerShdw>
                </a:effectLst>
              </a:rPr>
              <a:t>ასევე ყველა თანდართულ დოკუმენტაციაში (ნარჩენების მართვის გეგმა, ავარიულ სიტუაციებზე რეაგირების გეგმა) განსაზღვრული ვალდებულებების შესრულებაზე პასუხისმგებლობას იღებს საქმიანობის </a:t>
            </a:r>
            <a:r>
              <a:rPr lang="ka-GE" sz="1600" dirty="0" smtClean="0">
                <a:solidFill>
                  <a:schemeClr val="bg1"/>
                </a:solidFill>
                <a:effectLst>
                  <a:outerShdw blurRad="38100" dist="38100" dir="2700000" algn="tl">
                    <a:srgbClr val="000000">
                      <a:alpha val="43137"/>
                    </a:srgbClr>
                  </a:outerShdw>
                </a:effectLst>
              </a:rPr>
              <a:t>განმახორციელებელი.</a:t>
            </a:r>
            <a:endParaRPr lang="it-IT" sz="1600" dirty="0">
              <a:solidFill>
                <a:schemeClr val="bg1"/>
              </a:solidFill>
              <a:effectLst>
                <a:outerShdw blurRad="38100" dist="38100" dir="2700000" algn="tl">
                  <a:srgbClr val="000000">
                    <a:alpha val="43137"/>
                  </a:srgbClr>
                </a:outerShdw>
              </a:effectLst>
            </a:endParaRPr>
          </a:p>
          <a:p>
            <a:pPr algn="ctr">
              <a:spcBef>
                <a:spcPts val="600"/>
              </a:spcBef>
              <a:spcAft>
                <a:spcPts val="600"/>
              </a:spcAft>
            </a:pPr>
            <a:r>
              <a:rPr lang="ka-GE" sz="1600" dirty="0" smtClean="0">
                <a:solidFill>
                  <a:schemeClr val="bg1"/>
                </a:solidFill>
                <a:effectLst>
                  <a:outerShdw blurRad="38100" dist="38100" dir="2700000" algn="tl">
                    <a:srgbClr val="000000">
                      <a:alpha val="43137"/>
                    </a:srgbClr>
                  </a:outerShdw>
                </a:effectLst>
              </a:rPr>
              <a:t>თავის </a:t>
            </a:r>
            <a:r>
              <a:rPr lang="ka-GE" sz="1600" dirty="0">
                <a:solidFill>
                  <a:schemeClr val="bg1"/>
                </a:solidFill>
                <a:effectLst>
                  <a:outerShdw blurRad="38100" dist="38100" dir="2700000" algn="tl">
                    <a:srgbClr val="000000">
                      <a:alpha val="43137"/>
                    </a:srgbClr>
                  </a:outerShdw>
                </a:effectLst>
              </a:rPr>
              <a:t>მხრივ საქმიანობის განმახორციელებელი კომპანიის სახელმწიფო მაკონტროლებელ ორგანოს წარმოადგენს საქართველოს </a:t>
            </a:r>
            <a:r>
              <a:rPr lang="ka-GE" sz="1600" dirty="0" smtClean="0">
                <a:solidFill>
                  <a:schemeClr val="bg1"/>
                </a:solidFill>
                <a:effectLst>
                  <a:outerShdw blurRad="38100" dist="38100" dir="2700000" algn="tl">
                    <a:srgbClr val="000000">
                      <a:alpha val="43137"/>
                    </a:srgbClr>
                  </a:outerShdw>
                </a:effectLst>
              </a:rPr>
              <a:t>გარემოს დაცვისა </a:t>
            </a:r>
            <a:r>
              <a:rPr lang="ka-GE" sz="1600" dirty="0">
                <a:solidFill>
                  <a:schemeClr val="bg1"/>
                </a:solidFill>
                <a:effectLst>
                  <a:outerShdw blurRad="38100" dist="38100" dir="2700000" algn="tl">
                    <a:srgbClr val="000000">
                      <a:alpha val="43137"/>
                    </a:srgbClr>
                  </a:outerShdw>
                </a:effectLst>
              </a:rPr>
              <a:t>და </a:t>
            </a:r>
            <a:r>
              <a:rPr lang="ka-GE" sz="1600" dirty="0" smtClean="0">
                <a:solidFill>
                  <a:schemeClr val="bg1"/>
                </a:solidFill>
                <a:effectLst>
                  <a:outerShdw blurRad="38100" dist="38100" dir="2700000" algn="tl">
                    <a:srgbClr val="000000">
                      <a:alpha val="43137"/>
                    </a:srgbClr>
                  </a:outerShdw>
                </a:effectLst>
              </a:rPr>
              <a:t>სოფლის მეურნეობის სამინისტრო. </a:t>
            </a: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77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285630"/>
            <a:ext cx="102108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გარემოზე ზემოქმედების შეფასება</a:t>
            </a:r>
          </a:p>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ატმოსფერული ჰაერის ხარისხი და ხმაურის გავრცელება</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6" name="Picture 5"/>
          <p:cNvPicPr/>
          <p:nvPr/>
        </p:nvPicPr>
        <p:blipFill>
          <a:blip r:embed="rId2"/>
          <a:stretch>
            <a:fillRect/>
          </a:stretch>
        </p:blipFill>
        <p:spPr>
          <a:xfrm>
            <a:off x="455612" y="1190214"/>
            <a:ext cx="5486400" cy="3352800"/>
          </a:xfrm>
          <a:prstGeom prst="rect">
            <a:avLst/>
          </a:prstGeom>
        </p:spPr>
      </p:pic>
      <p:sp>
        <p:nvSpPr>
          <p:cNvPr id="4" name="Rectangle 3"/>
          <p:cNvSpPr/>
          <p:nvPr/>
        </p:nvSpPr>
        <p:spPr>
          <a:xfrm>
            <a:off x="668588" y="4648200"/>
            <a:ext cx="5105399" cy="1569660"/>
          </a:xfrm>
          <a:prstGeom prst="rect">
            <a:avLst/>
          </a:prstGeom>
        </p:spPr>
        <p:txBody>
          <a:bodyPr wrap="square">
            <a:spAutoFit/>
          </a:bodyPr>
          <a:lstStyle/>
          <a:p>
            <a:pPr algn="just"/>
            <a:r>
              <a:rPr lang="ka-GE" sz="1600" dirty="0">
                <a:ea typeface="Calibri" panose="020F0502020204030204" pitchFamily="34" charset="0"/>
                <a:cs typeface="Times New Roman" panose="02020603050405020304" pitchFamily="18" charset="0"/>
              </a:rPr>
              <a:t>ჩატარებული გაბნევის გაანგარიშების შედეგების მიხედვით, მავნე ნივთიერებათა კონცენტრაციები საკონტროლო წერტილებში (როგორც უახლოეს დასახლებასთან, ასევე </a:t>
            </a:r>
            <a:r>
              <a:rPr lang="ka-GE" sz="1600" dirty="0">
                <a:ea typeface="Calibri" panose="020F0502020204030204" pitchFamily="34" charset="0"/>
                <a:cs typeface="Arial" panose="020B0604020202020204" pitchFamily="34" charset="0"/>
              </a:rPr>
              <a:t>500 მეტრიანი ნორმირებული ზონის საზღვარზე) </a:t>
            </a:r>
            <a:r>
              <a:rPr lang="ka-GE" sz="1600" dirty="0">
                <a:ea typeface="Calibri" panose="020F0502020204030204" pitchFamily="34" charset="0"/>
                <a:cs typeface="Times New Roman" panose="02020603050405020304" pitchFamily="18" charset="0"/>
              </a:rPr>
              <a:t>არ აღემატება  ნორმატიულ მნიშვნელობებს.</a:t>
            </a:r>
            <a:endParaRPr lang="ka-GE" sz="1600" dirty="0"/>
          </a:p>
        </p:txBody>
      </p:sp>
      <p:sp>
        <p:nvSpPr>
          <p:cNvPr id="7" name="Rectangle 6"/>
          <p:cNvSpPr/>
          <p:nvPr/>
        </p:nvSpPr>
        <p:spPr>
          <a:xfrm>
            <a:off x="6440905" y="1616601"/>
            <a:ext cx="5292307" cy="4124206"/>
          </a:xfrm>
          <a:prstGeom prst="rect">
            <a:avLst/>
          </a:prstGeom>
        </p:spPr>
        <p:txBody>
          <a:bodyPr wrap="square">
            <a:spAutoFit/>
          </a:bodyPr>
          <a:lstStyle/>
          <a:p>
            <a:pPr algn="just">
              <a:spcBef>
                <a:spcPts val="600"/>
              </a:spcBef>
              <a:spcAft>
                <a:spcPts val="600"/>
              </a:spcAft>
            </a:pPr>
            <a:r>
              <a:rPr lang="ka-GE" sz="1800" dirty="0" smtClean="0"/>
              <a:t>ხმაური:</a:t>
            </a:r>
          </a:p>
          <a:p>
            <a:pPr algn="just">
              <a:spcBef>
                <a:spcPts val="600"/>
              </a:spcBef>
              <a:spcAft>
                <a:spcPts val="600"/>
              </a:spcAft>
            </a:pPr>
            <a:r>
              <a:rPr lang="ka-GE" sz="1600" dirty="0" smtClean="0"/>
              <a:t>გაანგარიშების </a:t>
            </a:r>
            <a:r>
              <a:rPr lang="ka-GE" sz="1600" dirty="0"/>
              <a:t>მიხედვით ირკვევა, რომ საწარმოს მოწყობის ეტაპზე მოსახლეობის მიმართ ხმაურით გამოწვეული ზემოქმედება საერთოდ შეუმჩნეველი იქნება, ასევე მიღებული გაანგარიშების მონაცემებს კიდევ უფრო შეამცირებს საწარმოს მიმდებარე ტერიტორიებზე არსებული შენობა-ნაგებობების არსებობა</a:t>
            </a:r>
            <a:r>
              <a:rPr lang="ka-GE" sz="1600" dirty="0" smtClean="0"/>
              <a:t>.</a:t>
            </a:r>
          </a:p>
          <a:p>
            <a:pPr algn="just">
              <a:spcBef>
                <a:spcPts val="600"/>
              </a:spcBef>
              <a:spcAft>
                <a:spcPts val="600"/>
              </a:spcAft>
            </a:pPr>
            <a:r>
              <a:rPr lang="ka-GE" sz="1600" dirty="0"/>
              <a:t>მშენებლობის ეტაპზე მოსახლეობაზე ხმაურის გავრცელებასთან დაკავშირებული ზემოქმედების რისკი მინიმალური, </a:t>
            </a:r>
            <a:r>
              <a:rPr lang="ka-GE" sz="1600" dirty="0" smtClean="0"/>
              <a:t>გარკვეული </a:t>
            </a:r>
            <a:r>
              <a:rPr lang="ka-GE" sz="1600" dirty="0"/>
              <a:t>რისკი არსებობს საწარმოში დასამებულ პერსონალზე ზემოქმედების თვალსაზრისით. </a:t>
            </a:r>
            <a:r>
              <a:rPr lang="ka-GE" sz="1600" dirty="0" smtClean="0"/>
              <a:t>ამ </a:t>
            </a:r>
            <a:r>
              <a:rPr lang="ka-GE" sz="1600" dirty="0"/>
              <a:t>რისკების შემცირების </a:t>
            </a:r>
            <a:r>
              <a:rPr lang="ka-GE" sz="1600" dirty="0" smtClean="0"/>
              <a:t>მიზნით, </a:t>
            </a:r>
            <a:r>
              <a:rPr lang="ka-GE" sz="1600" dirty="0"/>
              <a:t>საჭირო იქნება შემარბილებელი ღონისძიებების განხორციელება.</a:t>
            </a:r>
          </a:p>
        </p:txBody>
      </p:sp>
    </p:spTree>
    <p:extLst>
      <p:ext uri="{BB962C8B-B14F-4D97-AF65-F5344CB8AC3E}">
        <p14:creationId xmlns:p14="http://schemas.microsoft.com/office/powerpoint/2010/main" val="326706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412" y="285630"/>
            <a:ext cx="10210800" cy="892552"/>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გარემოზე ზემოქმედების შეფასება</a:t>
            </a:r>
          </a:p>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რეკომენდებული განსახორციელებელი ღონისძიებები</a:t>
            </a:r>
            <a:endParaRPr lang="ka-GE" dirty="0">
              <a:solidFill>
                <a:schemeClr val="bg2">
                  <a:lumMod val="20000"/>
                  <a:lumOff val="80000"/>
                </a:schemeClr>
              </a:solidFill>
              <a:effectLst>
                <a:outerShdw blurRad="38100" dist="38100" dir="2700000" algn="tl">
                  <a:srgbClr val="000000">
                    <a:alpha val="43137"/>
                  </a:srgbClr>
                </a:outerShdw>
              </a:effectLst>
            </a:endParaRPr>
          </a:p>
        </p:txBody>
      </p:sp>
      <p:sp>
        <p:nvSpPr>
          <p:cNvPr id="2" name="Rectangle 1"/>
          <p:cNvSpPr/>
          <p:nvPr/>
        </p:nvSpPr>
        <p:spPr>
          <a:xfrm>
            <a:off x="1548898" y="1371600"/>
            <a:ext cx="9650914" cy="4862870"/>
          </a:xfrm>
          <a:prstGeom prst="rect">
            <a:avLst/>
          </a:prstGeom>
        </p:spPr>
        <p:txBody>
          <a:bodyPr wrap="square">
            <a:spAutoFit/>
          </a:bodyPr>
          <a:lstStyle/>
          <a:p>
            <a:pPr marL="342900" lvl="0" indent="-342900" algn="just">
              <a:spcBef>
                <a:spcPts val="600"/>
              </a:spcBef>
              <a:spcAft>
                <a:spcPts val="0"/>
              </a:spcAft>
              <a:buFont typeface="+mj-lt"/>
              <a:buAutoNum type="arabicPeriod"/>
            </a:pPr>
            <a:r>
              <a:rPr lang="ka-GE" sz="2000" dirty="0">
                <a:ea typeface="Times New Roman" panose="02020603050405020304" pitchFamily="18" charset="0"/>
                <a:cs typeface="Times New Roman" panose="02020603050405020304" pitchFamily="18" charset="0"/>
              </a:rPr>
              <a:t>შემარბილებელი ღონისძიებების და მონიტორინგის  გეგმის შესრულება;</a:t>
            </a:r>
            <a:endParaRPr lang="ka-GE" sz="2000" dirty="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mj-lt"/>
              <a:buAutoNum type="arabicPeriod"/>
            </a:pPr>
            <a:r>
              <a:rPr lang="ka-GE" sz="2000" dirty="0">
                <a:ea typeface="Times New Roman" panose="02020603050405020304" pitchFamily="18" charset="0"/>
                <a:cs typeface="Times New Roman" panose="02020603050405020304" pitchFamily="18" charset="0"/>
              </a:rPr>
              <a:t>ნარჩენების მართვის გეგმის შესრულება; </a:t>
            </a:r>
            <a:endParaRPr lang="ka-GE" sz="2000" dirty="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mj-lt"/>
              <a:buAutoNum type="arabicPeriod"/>
            </a:pPr>
            <a:r>
              <a:rPr lang="ka-GE" sz="2000" dirty="0">
                <a:ea typeface="Times New Roman" panose="02020603050405020304" pitchFamily="18" charset="0"/>
                <a:cs typeface="Times New Roman" panose="02020603050405020304" pitchFamily="18" charset="0"/>
              </a:rPr>
              <a:t>მომსახურე </a:t>
            </a:r>
            <a:r>
              <a:rPr lang="ka-GE" sz="2000" dirty="0" smtClean="0">
                <a:ea typeface="Times New Roman" panose="02020603050405020304" pitchFamily="18" charset="0"/>
                <a:cs typeface="Times New Roman" panose="02020603050405020304" pitchFamily="18" charset="0"/>
              </a:rPr>
              <a:t>პერსონალის უზრუნველყოფა სპეციალური </a:t>
            </a:r>
            <a:r>
              <a:rPr lang="ka-GE" sz="2000" dirty="0">
                <a:ea typeface="Times New Roman" panose="02020603050405020304" pitchFamily="18" charset="0"/>
                <a:cs typeface="Times New Roman" panose="02020603050405020304" pitchFamily="18" charset="0"/>
              </a:rPr>
              <a:t>ტანსაცმლით და ინდივიდუალური დაცვის საშუალებებით;</a:t>
            </a:r>
            <a:endParaRPr lang="ka-GE" sz="2000" dirty="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mj-lt"/>
              <a:buAutoNum type="arabicPeriod"/>
            </a:pPr>
            <a:r>
              <a:rPr lang="ka-GE" sz="2000" dirty="0">
                <a:ea typeface="Times New Roman" panose="02020603050405020304" pitchFamily="18" charset="0"/>
                <a:cs typeface="Times New Roman" panose="02020603050405020304" pitchFamily="18" charset="0"/>
              </a:rPr>
              <a:t>გოგირდის და სხვადასხვა საჭირო პროდუქტების შემოტანა საწარმოს ტერიტორიაზე </a:t>
            </a:r>
            <a:r>
              <a:rPr lang="ka-GE" sz="2000" dirty="0" smtClean="0">
                <a:ea typeface="Times New Roman" panose="02020603050405020304" pitchFamily="18" charset="0"/>
                <a:cs typeface="Times New Roman" panose="02020603050405020304" pitchFamily="18" charset="0"/>
              </a:rPr>
              <a:t>უნდა მოხდეს </a:t>
            </a:r>
            <a:r>
              <a:rPr lang="ka-GE" sz="2000" dirty="0">
                <a:ea typeface="Times New Roman" panose="02020603050405020304" pitchFamily="18" charset="0"/>
                <a:cs typeface="Times New Roman" panose="02020603050405020304" pitchFamily="18" charset="0"/>
              </a:rPr>
              <a:t>მხოლოდ დღის  </a:t>
            </a:r>
            <a:r>
              <a:rPr lang="ka-GE" sz="2000" dirty="0" smtClean="0">
                <a:ea typeface="Times New Roman" panose="02020603050405020304" pitchFamily="18" charset="0"/>
                <a:cs typeface="Times New Roman" panose="02020603050405020304" pitchFamily="18" charset="0"/>
              </a:rPr>
              <a:t>საათების განმავლობაში;</a:t>
            </a:r>
            <a:endParaRPr lang="ka-GE" sz="2000" dirty="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mj-lt"/>
              <a:buAutoNum type="arabicPeriod"/>
            </a:pPr>
            <a:r>
              <a:rPr lang="ka-GE" sz="2000" dirty="0">
                <a:ea typeface="Times New Roman" panose="02020603050405020304" pitchFamily="18" charset="0"/>
                <a:cs typeface="Times New Roman" panose="02020603050405020304" pitchFamily="18" charset="0"/>
              </a:rPr>
              <a:t>როგორც მშენებლობის, ასევე ექსპლუატაციის ფაზაზე საწარმოს ტერიტორიაზე </a:t>
            </a:r>
            <a:r>
              <a:rPr lang="ka-GE" sz="2000" dirty="0" smtClean="0">
                <a:ea typeface="Times New Roman" panose="02020603050405020304" pitchFamily="18" charset="0"/>
                <a:cs typeface="Times New Roman" panose="02020603050405020304" pitchFamily="18" charset="0"/>
              </a:rPr>
              <a:t>უნდა განთავსდეს ურნები, </a:t>
            </a:r>
            <a:r>
              <a:rPr lang="ka-GE" sz="2000" dirty="0">
                <a:ea typeface="Times New Roman" panose="02020603050405020304" pitchFamily="18" charset="0"/>
                <a:cs typeface="Times New Roman" panose="02020603050405020304" pitchFamily="18" charset="0"/>
              </a:rPr>
              <a:t>ნარჩენების </a:t>
            </a:r>
            <a:r>
              <a:rPr lang="ka-GE" sz="2000" dirty="0" smtClean="0">
                <a:ea typeface="Times New Roman" panose="02020603050405020304" pitchFamily="18" charset="0"/>
                <a:cs typeface="Times New Roman" panose="02020603050405020304" pitchFamily="18" charset="0"/>
              </a:rPr>
              <a:t>სეპარირებული შეგროვებისათვის;</a:t>
            </a:r>
            <a:endParaRPr lang="ka-GE" sz="2000" dirty="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mj-lt"/>
              <a:buAutoNum type="arabicPeriod"/>
            </a:pPr>
            <a:r>
              <a:rPr lang="ka-GE" sz="2000" dirty="0">
                <a:ea typeface="Times New Roman" panose="02020603050405020304" pitchFamily="18" charset="0"/>
                <a:cs typeface="Times New Roman" panose="02020603050405020304" pitchFamily="18" charset="0"/>
              </a:rPr>
              <a:t>სამუშაოზე მიღებისას და შემდგომში წელიწადში ერთხელ უზრუნველყოფილი იქნება დასაქმებული პერსონალის სწავლება და ტესტირება გარემოს დაცვის და პროფესიული უსაფრთხოების საკითხებზე;</a:t>
            </a:r>
            <a:endParaRPr lang="ka-GE" sz="2000" dirty="0">
              <a:ea typeface="Calibri" panose="020F0502020204030204" pitchFamily="34" charset="0"/>
              <a:cs typeface="Times New Roman" panose="02020603050405020304" pitchFamily="18" charset="0"/>
            </a:endParaRPr>
          </a:p>
          <a:p>
            <a:pPr marL="342900" lvl="0" indent="-342900" algn="just">
              <a:spcBef>
                <a:spcPts val="600"/>
              </a:spcBef>
              <a:spcAft>
                <a:spcPts val="0"/>
              </a:spcAft>
              <a:buFont typeface="+mj-lt"/>
              <a:buAutoNum type="arabicPeriod"/>
            </a:pPr>
            <a:r>
              <a:rPr lang="ka-GE" sz="2000" dirty="0">
                <a:ea typeface="Times New Roman" panose="02020603050405020304" pitchFamily="18" charset="0"/>
                <a:cs typeface="Times New Roman" panose="02020603050405020304" pitchFamily="18" charset="0"/>
              </a:rPr>
              <a:t>უზრუნველყოფილი იქნება მოსახლეობის და პერსონალის საჩივარ/განცხადებების აღრიცხვა და დროული </a:t>
            </a:r>
            <a:r>
              <a:rPr lang="ka-GE" sz="2000" dirty="0" smtClean="0">
                <a:ea typeface="Times New Roman" panose="02020603050405020304" pitchFamily="18" charset="0"/>
                <a:cs typeface="Times New Roman" panose="02020603050405020304" pitchFamily="18" charset="0"/>
              </a:rPr>
              <a:t>რეაგირება.</a:t>
            </a:r>
            <a:endParaRPr lang="ka-GE"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19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406188698"/>
              </p:ext>
            </p:extLst>
          </p:nvPr>
        </p:nvGraphicFramePr>
        <p:xfrm>
          <a:off x="8685212" y="3657600"/>
          <a:ext cx="2027029" cy="876477"/>
        </p:xfrm>
        <a:graphic>
          <a:graphicData uri="http://schemas.openxmlformats.org/presentationml/2006/ole">
            <mc:AlternateContent xmlns:mc="http://schemas.openxmlformats.org/markup-compatibility/2006">
              <mc:Choice xmlns:v="urn:schemas-microsoft-com:vml" Requires="v">
                <p:oleObj spid="_x0000_s5128" name="Visio" r:id="rId3" imgW="3076666" imgH="1171595" progId="Visio.Drawing.11">
                  <p:embed/>
                </p:oleObj>
              </mc:Choice>
              <mc:Fallback>
                <p:oleObj name="Visio" r:id="rId3" imgW="3076666" imgH="1171595" progId="Visio.Drawing.11">
                  <p:embed/>
                  <p:pic>
                    <p:nvPicPr>
                      <p:cNvPr id="0" name=""/>
                      <p:cNvPicPr>
                        <a:picLocks noChangeAspect="1" noChangeArrowheads="1"/>
                      </p:cNvPicPr>
                      <p:nvPr/>
                    </p:nvPicPr>
                    <p:blipFill>
                      <a:blip r:embed="rId4"/>
                      <a:srcRect/>
                      <a:stretch>
                        <a:fillRect/>
                      </a:stretch>
                    </p:blipFill>
                    <p:spPr bwMode="auto">
                      <a:xfrm>
                        <a:off x="8685212" y="3657600"/>
                        <a:ext cx="2027029" cy="876477"/>
                      </a:xfrm>
                      <a:prstGeom prst="rect">
                        <a:avLst/>
                      </a:prstGeom>
                      <a:noFill/>
                      <a:ln>
                        <a:noFill/>
                      </a:ln>
                      <a:effectLst/>
                      <a:extLst/>
                    </p:spPr>
                  </p:pic>
                </p:oleObj>
              </mc:Fallback>
            </mc:AlternateContent>
          </a:graphicData>
        </a:graphic>
      </p:graphicFrame>
      <p:sp>
        <p:nvSpPr>
          <p:cNvPr id="7" name="Subtitle 2"/>
          <p:cNvSpPr txBox="1">
            <a:spLocks/>
          </p:cNvSpPr>
          <p:nvPr/>
        </p:nvSpPr>
        <p:spPr>
          <a:xfrm>
            <a:off x="7742562" y="5105400"/>
            <a:ext cx="4217128" cy="1295142"/>
          </a:xfrm>
          <a:prstGeom prst="rect">
            <a:avLst/>
          </a:prstGeom>
        </p:spPr>
        <p:txBody>
          <a:bodyPr lIns="137834" tIns="68916" rIns="137834" bIns="68916"/>
          <a:lstStyle/>
          <a:p>
            <a:pPr>
              <a:defRPr/>
            </a:pPr>
            <a:r>
              <a:rPr lang="ka-GE" sz="1600" dirty="0">
                <a:effectLst>
                  <a:outerShdw blurRad="38100" dist="38100" dir="2700000" algn="tl">
                    <a:srgbClr val="000000">
                      <a:alpha val="43137"/>
                    </a:srgbClr>
                  </a:outerShdw>
                </a:effectLst>
                <a:latin typeface="Sylfaen" pitchFamily="18" charset="0"/>
              </a:rPr>
              <a:t>შპს </a:t>
            </a:r>
            <a:r>
              <a:rPr lang="ka-GE" sz="1600" dirty="0" err="1">
                <a:effectLst>
                  <a:outerShdw blurRad="38100" dist="38100" dir="2700000" algn="tl">
                    <a:srgbClr val="000000">
                      <a:alpha val="43137"/>
                    </a:srgbClr>
                  </a:outerShdw>
                </a:effectLst>
                <a:latin typeface="Sylfaen" pitchFamily="18" charset="0"/>
              </a:rPr>
              <a:t>„გამა</a:t>
            </a:r>
            <a:r>
              <a:rPr lang="ka-GE" sz="1600" dirty="0">
                <a:effectLst>
                  <a:outerShdw blurRad="38100" dist="38100" dir="2700000" algn="tl">
                    <a:srgbClr val="000000">
                      <a:alpha val="43137"/>
                    </a:srgbClr>
                  </a:outerShdw>
                </a:effectLst>
                <a:latin typeface="Sylfaen" pitchFamily="18" charset="0"/>
              </a:rPr>
              <a:t> </a:t>
            </a:r>
            <a:r>
              <a:rPr lang="ka-GE" sz="1600" dirty="0" err="1">
                <a:effectLst>
                  <a:outerShdw blurRad="38100" dist="38100" dir="2700000" algn="tl">
                    <a:srgbClr val="000000">
                      <a:alpha val="43137"/>
                    </a:srgbClr>
                  </a:outerShdw>
                </a:effectLst>
                <a:latin typeface="Sylfaen" pitchFamily="18" charset="0"/>
              </a:rPr>
              <a:t>კონსალტინგი“</a:t>
            </a:r>
            <a:endParaRPr lang="ka-GE" sz="1600" dirty="0">
              <a:effectLst>
                <a:outerShdw blurRad="38100" dist="38100" dir="2700000" algn="tl">
                  <a:srgbClr val="000000">
                    <a:alpha val="43137"/>
                  </a:srgbClr>
                </a:outerShdw>
              </a:effectLst>
              <a:latin typeface="Sylfaen" pitchFamily="18" charset="0"/>
            </a:endParaRPr>
          </a:p>
          <a:p>
            <a:pPr>
              <a:defRPr/>
            </a:pPr>
            <a:r>
              <a:rPr lang="ka-GE" sz="1600" dirty="0">
                <a:effectLst>
                  <a:outerShdw blurRad="38100" dist="38100" dir="2700000" algn="tl">
                    <a:srgbClr val="000000">
                      <a:alpha val="43137"/>
                    </a:srgbClr>
                  </a:outerShdw>
                </a:effectLst>
                <a:latin typeface="Sylfaen" pitchFamily="18" charset="0"/>
              </a:rPr>
              <a:t>0192 თბილისი, გურამიშვილის გამზ. </a:t>
            </a:r>
            <a:r>
              <a:rPr lang="ka-GE" sz="1600" dirty="0" err="1" smtClean="0">
                <a:effectLst>
                  <a:outerShdw blurRad="38100" dist="38100" dir="2700000" algn="tl">
                    <a:srgbClr val="000000">
                      <a:alpha val="43137"/>
                    </a:srgbClr>
                  </a:outerShdw>
                </a:effectLst>
                <a:latin typeface="Sylfaen" pitchFamily="18" charset="0"/>
              </a:rPr>
              <a:t>19</a:t>
            </a:r>
            <a:r>
              <a:rPr lang="ka-GE" sz="1600" baseline="42000" dirty="0" err="1" smtClean="0">
                <a:effectLst>
                  <a:outerShdw blurRad="38100" dist="38100" dir="2700000" algn="tl">
                    <a:srgbClr val="000000">
                      <a:alpha val="43137"/>
                    </a:srgbClr>
                  </a:outerShdw>
                </a:effectLst>
                <a:latin typeface="Sylfaen" pitchFamily="18" charset="0"/>
              </a:rPr>
              <a:t>დ</a:t>
            </a:r>
            <a:r>
              <a:rPr lang="ka-GE" sz="1600" baseline="42000" dirty="0" smtClean="0">
                <a:effectLst>
                  <a:outerShdw blurRad="38100" dist="38100" dir="2700000" algn="tl">
                    <a:srgbClr val="000000">
                      <a:alpha val="43137"/>
                    </a:srgbClr>
                  </a:outerShdw>
                </a:effectLst>
                <a:latin typeface="Sylfaen" pitchFamily="18" charset="0"/>
              </a:rPr>
              <a:t> </a:t>
            </a:r>
            <a:endParaRPr lang="ka-GE" sz="1600" baseline="42000" dirty="0">
              <a:effectLst>
                <a:outerShdw blurRad="38100" dist="38100" dir="2700000" algn="tl">
                  <a:srgbClr val="000000">
                    <a:alpha val="43137"/>
                  </a:srgbClr>
                </a:outerShdw>
              </a:effectLst>
              <a:latin typeface="Sylfaen" pitchFamily="18" charset="0"/>
            </a:endParaRPr>
          </a:p>
          <a:p>
            <a:pPr>
              <a:defRPr/>
            </a:pPr>
            <a:r>
              <a:rPr lang="ka-GE" sz="1600" dirty="0">
                <a:effectLst>
                  <a:outerShdw blurRad="38100" dist="38100" dir="2700000" algn="tl">
                    <a:srgbClr val="000000">
                      <a:alpha val="43137"/>
                    </a:srgbClr>
                  </a:outerShdw>
                </a:effectLst>
                <a:latin typeface="Sylfaen" pitchFamily="18" charset="0"/>
              </a:rPr>
              <a:t>ტელ: +(995 32) </a:t>
            </a:r>
            <a:r>
              <a:rPr lang="ka-GE" sz="1600" dirty="0" smtClean="0">
                <a:effectLst>
                  <a:outerShdw blurRad="38100" dist="38100" dir="2700000" algn="tl">
                    <a:srgbClr val="000000">
                      <a:alpha val="43137"/>
                    </a:srgbClr>
                  </a:outerShdw>
                </a:effectLst>
                <a:latin typeface="Sylfaen" pitchFamily="18" charset="0"/>
              </a:rPr>
              <a:t>261 </a:t>
            </a:r>
            <a:r>
              <a:rPr lang="ka-GE" sz="1600" dirty="0">
                <a:effectLst>
                  <a:outerShdw blurRad="38100" dist="38100" dir="2700000" algn="tl">
                    <a:srgbClr val="000000">
                      <a:alpha val="43137"/>
                    </a:srgbClr>
                  </a:outerShdw>
                </a:effectLst>
                <a:latin typeface="Sylfaen" pitchFamily="18" charset="0"/>
              </a:rPr>
              <a:t>44 </a:t>
            </a:r>
            <a:r>
              <a:rPr lang="ka-GE" sz="1600" dirty="0" smtClean="0">
                <a:effectLst>
                  <a:outerShdw blurRad="38100" dist="38100" dir="2700000" algn="tl">
                    <a:srgbClr val="000000">
                      <a:alpha val="43137"/>
                    </a:srgbClr>
                  </a:outerShdw>
                </a:effectLst>
                <a:latin typeface="Sylfaen" pitchFamily="18" charset="0"/>
              </a:rPr>
              <a:t>34 </a:t>
            </a:r>
            <a:r>
              <a:rPr lang="en-US" sz="1600" dirty="0">
                <a:effectLst>
                  <a:outerShdw blurRad="38100" dist="38100" dir="2700000" algn="tl">
                    <a:srgbClr val="000000">
                      <a:alpha val="43137"/>
                    </a:srgbClr>
                  </a:outerShdw>
                </a:effectLst>
                <a:latin typeface="Sylfaen" pitchFamily="18" charset="0"/>
              </a:rPr>
              <a:t>; </a:t>
            </a:r>
            <a:r>
              <a:rPr lang="ka-GE" sz="1600" dirty="0">
                <a:effectLst>
                  <a:outerShdw blurRad="38100" dist="38100" dir="2700000" algn="tl">
                    <a:srgbClr val="000000">
                      <a:alpha val="43137"/>
                    </a:srgbClr>
                  </a:outerShdw>
                </a:effectLst>
                <a:latin typeface="Sylfaen" pitchFamily="18" charset="0"/>
              </a:rPr>
              <a:t>260 15 27</a:t>
            </a:r>
            <a:r>
              <a:rPr lang="en-US" sz="1600" dirty="0">
                <a:effectLst>
                  <a:outerShdw blurRad="38100" dist="38100" dir="2700000" algn="tl">
                    <a:srgbClr val="000000">
                      <a:alpha val="43137"/>
                    </a:srgbClr>
                  </a:outerShdw>
                </a:effectLst>
                <a:latin typeface="Sylfaen" pitchFamily="18" charset="0"/>
              </a:rPr>
              <a:t>; </a:t>
            </a:r>
            <a:endParaRPr lang="ka-GE" sz="1600" dirty="0">
              <a:effectLst>
                <a:outerShdw blurRad="38100" dist="38100" dir="2700000" algn="tl">
                  <a:srgbClr val="000000">
                    <a:alpha val="43137"/>
                  </a:srgbClr>
                </a:outerShdw>
              </a:effectLst>
              <a:latin typeface="Sylfaen" pitchFamily="18" charset="0"/>
            </a:endParaRPr>
          </a:p>
          <a:p>
            <a:pPr>
              <a:defRPr/>
            </a:pPr>
            <a:r>
              <a:rPr lang="ka-GE" sz="1600" dirty="0">
                <a:effectLst>
                  <a:outerShdw blurRad="38100" dist="38100" dir="2700000" algn="tl">
                    <a:srgbClr val="000000">
                      <a:alpha val="43137"/>
                    </a:srgbClr>
                  </a:outerShdw>
                </a:effectLst>
                <a:latin typeface="Sylfaen" pitchFamily="18" charset="0"/>
              </a:rPr>
              <a:t>E-</a:t>
            </a:r>
            <a:r>
              <a:rPr lang="ka-GE" sz="1600" dirty="0" err="1">
                <a:effectLst>
                  <a:outerShdw blurRad="38100" dist="38100" dir="2700000" algn="tl">
                    <a:srgbClr val="000000">
                      <a:alpha val="43137"/>
                    </a:srgbClr>
                  </a:outerShdw>
                </a:effectLst>
                <a:latin typeface="Sylfaen" pitchFamily="18" charset="0"/>
              </a:rPr>
              <a:t>mail</a:t>
            </a:r>
            <a:r>
              <a:rPr lang="ka-GE" sz="1600" dirty="0">
                <a:effectLst>
                  <a:outerShdw blurRad="38100" dist="38100" dir="2700000" algn="tl">
                    <a:srgbClr val="000000">
                      <a:alpha val="43137"/>
                    </a:srgbClr>
                  </a:outerShdw>
                </a:effectLst>
                <a:latin typeface="Sylfaen" pitchFamily="18" charset="0"/>
              </a:rPr>
              <a:t>: </a:t>
            </a:r>
            <a:r>
              <a:rPr lang="en-US" sz="1600" dirty="0">
                <a:effectLst>
                  <a:outerShdw blurRad="38100" dist="38100" dir="2700000" algn="tl">
                    <a:srgbClr val="000000">
                      <a:alpha val="43137"/>
                    </a:srgbClr>
                  </a:outerShdw>
                </a:effectLst>
                <a:latin typeface="Sylfaen" pitchFamily="18" charset="0"/>
              </a:rPr>
              <a:t>j.akhvlediani@gamma.ge</a:t>
            </a:r>
          </a:p>
          <a:p>
            <a:pPr>
              <a:defRPr/>
            </a:pPr>
            <a:r>
              <a:rPr lang="ka-GE" sz="1600" dirty="0" smtClean="0">
                <a:effectLst>
                  <a:outerShdw blurRad="38100" dist="38100" dir="2700000" algn="tl">
                    <a:srgbClr val="000000">
                      <a:alpha val="43137"/>
                    </a:srgbClr>
                  </a:outerShdw>
                </a:effectLst>
                <a:latin typeface="Sylfaen" pitchFamily="18" charset="0"/>
              </a:rPr>
              <a:t>www.facebook.com/gammaconsultingGeorgia</a:t>
            </a:r>
            <a:endParaRPr lang="en-US" sz="1600" dirty="0">
              <a:effectLst>
                <a:outerShdw blurRad="38100" dist="38100" dir="2700000" algn="tl">
                  <a:srgbClr val="000000">
                    <a:alpha val="43137"/>
                  </a:srgbClr>
                </a:outerShdw>
              </a:effectLst>
              <a:latin typeface="Sylfaen" pitchFamily="18" charset="0"/>
            </a:endParaRPr>
          </a:p>
        </p:txBody>
      </p:sp>
      <p:sp>
        <p:nvSpPr>
          <p:cNvPr id="8" name="Title 1">
            <a:extLst>
              <a:ext uri="{FF2B5EF4-FFF2-40B4-BE49-F238E27FC236}">
                <a16:creationId xmlns:a16="http://schemas.microsoft.com/office/drawing/2014/main" id="{632BE5BF-9922-45FB-8F3F-4446D40A051B}"/>
              </a:ext>
            </a:extLst>
          </p:cNvPr>
          <p:cNvSpPr txBox="1">
            <a:spLocks/>
          </p:cNvSpPr>
          <p:nvPr/>
        </p:nvSpPr>
        <p:spPr>
          <a:xfrm>
            <a:off x="760412" y="2667000"/>
            <a:ext cx="5426035" cy="1243584"/>
          </a:xfrm>
          <a:prstGeom prst="rect">
            <a:avLst/>
          </a:prstGeom>
          <a:effectLst/>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ka-GE" sz="4400" i="1" dirty="0" smtClean="0">
                <a:ln w="0"/>
                <a:effectLst>
                  <a:outerShdw blurRad="38100" dist="19050" dir="2700000" algn="tl" rotWithShape="0">
                    <a:schemeClr val="dk1">
                      <a:alpha val="40000"/>
                    </a:schemeClr>
                  </a:outerShdw>
                </a:effectLst>
                <a:latin typeface="Sylfaen" pitchFamily="18" charset="0"/>
              </a:rPr>
              <a:t>გმადლობთ ყურადღებისთვის!</a:t>
            </a:r>
            <a:endParaRPr lang="en-GB" sz="4400" dirty="0"/>
          </a:p>
        </p:txBody>
      </p:sp>
    </p:spTree>
    <p:extLst>
      <p:ext uri="{BB962C8B-B14F-4D97-AF65-F5344CB8AC3E}">
        <p14:creationId xmlns:p14="http://schemas.microsoft.com/office/powerpoint/2010/main" val="318602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6612" y="1219200"/>
            <a:ext cx="10360501" cy="5029200"/>
          </a:xfrm>
        </p:spPr>
        <p:txBody>
          <a:bodyPr>
            <a:noAutofit/>
          </a:bodyPr>
          <a:lstStyle/>
          <a:p>
            <a:pPr algn="just">
              <a:lnSpc>
                <a:spcPct val="110000"/>
              </a:lnSpc>
              <a:spcBef>
                <a:spcPts val="200"/>
              </a:spcBef>
              <a:spcAft>
                <a:spcPts val="200"/>
              </a:spcAft>
            </a:pPr>
            <a:r>
              <a:rPr lang="ka-GE" sz="2000" dirty="0"/>
              <a:t>ქ. რუსთავში, </a:t>
            </a:r>
            <a:r>
              <a:rPr lang="ka-GE" sz="2000" dirty="0" smtClean="0"/>
              <a:t>შპს </a:t>
            </a:r>
            <a:r>
              <a:rPr lang="ka-GE" sz="2000" dirty="0"/>
              <a:t>„ემ ენ ქემიკალ ჯორჯია“-ს ტერიტორიაზე </a:t>
            </a:r>
            <a:r>
              <a:rPr lang="ka-GE" sz="2000" dirty="0" smtClean="0"/>
              <a:t>დაგეგმილია </a:t>
            </a:r>
            <a:r>
              <a:rPr lang="ka-GE" sz="2000" dirty="0"/>
              <a:t>გოგირდმჟავას საწარმოს მოწყობის და ექსპლუატაციის </a:t>
            </a:r>
            <a:r>
              <a:rPr lang="ka-GE" sz="2000" dirty="0" smtClean="0"/>
              <a:t>პროექტის განხორციელება;</a:t>
            </a:r>
          </a:p>
          <a:p>
            <a:pPr algn="just">
              <a:lnSpc>
                <a:spcPct val="110000"/>
              </a:lnSpc>
              <a:spcBef>
                <a:spcPts val="200"/>
              </a:spcBef>
              <a:spcAft>
                <a:spcPts val="200"/>
              </a:spcAft>
            </a:pPr>
            <a:r>
              <a:rPr lang="ka-GE" sz="2000" dirty="0"/>
              <a:t>დაგეგმილი საქმიანობის პროექტის სკოპინგის ანგარიში საქართველოს გარემოს დაცვისა და სოფლის მეურნეობის სამინისტროში წარდგენილი იყო შპს „ემ ენ ქემიკალ ჯორჯია“-ს მიერ, რაზედაც  2019 წლის  16 დეკემბერს  გაცემულია სკოპინგის დასკვნა №130. სკოპინგის ანგარიშის სამინისტროში წარდგენის შემდეგ, შპს „ემენ ქემიკალ ჯორჯია“-მ მიიღო გადაწყვეტილება დაგეგმილი საქმიანობის ახალი კომპანიის სახელით განხორციელების თაობაზე, რისთვისაც შეიქმნა შვილობილი კომპანია შპს „სულფეკო</a:t>
            </a:r>
            <a:r>
              <a:rPr lang="ka-GE" sz="2000" dirty="0" smtClean="0"/>
              <a:t>“, რომლის </a:t>
            </a:r>
            <a:r>
              <a:rPr lang="ka-GE" sz="2000" dirty="0"/>
              <a:t>100%-იანი წილის მფლობელია შპს „ემენ ქემიკალ ჯორჯია</a:t>
            </a:r>
            <a:r>
              <a:rPr lang="ka-GE" sz="2000" dirty="0" smtClean="0"/>
              <a:t>“.</a:t>
            </a:r>
          </a:p>
          <a:p>
            <a:pPr algn="just">
              <a:lnSpc>
                <a:spcPct val="110000"/>
              </a:lnSpc>
              <a:spcBef>
                <a:spcPts val="200"/>
              </a:spcBef>
              <a:spcAft>
                <a:spcPts val="200"/>
              </a:spcAft>
            </a:pPr>
            <a:r>
              <a:rPr lang="ka-GE" sz="2000" dirty="0" smtClean="0"/>
              <a:t>გზშ-ს </a:t>
            </a:r>
            <a:r>
              <a:rPr lang="ka-GE" sz="2000" dirty="0"/>
              <a:t>ანგარიში მომზადებულია </a:t>
            </a:r>
            <a:r>
              <a:rPr lang="ka-GE" sz="2000" dirty="0" smtClean="0"/>
              <a:t>შპს „გამა კონსალტინგის“ მიერ, საქართველოს </a:t>
            </a:r>
            <a:r>
              <a:rPr lang="ka-GE" sz="2000" dirty="0"/>
              <a:t>კანონის „გარემოსდაცვითი შეფასების კოდექსი“-ს მე-10 მუხლის შესაბამისად და </a:t>
            </a:r>
            <a:r>
              <a:rPr lang="ka-GE" sz="2000" dirty="0" smtClean="0"/>
              <a:t>16.12.2019 </a:t>
            </a:r>
            <a:r>
              <a:rPr lang="ka-GE" sz="2000" dirty="0"/>
              <a:t>წლის </a:t>
            </a:r>
            <a:r>
              <a:rPr lang="ka-GE" sz="2000" dirty="0" err="1"/>
              <a:t>N130</a:t>
            </a:r>
            <a:r>
              <a:rPr lang="ka-GE" sz="2000" dirty="0"/>
              <a:t> სკოპინგის დასკვნით განსაზღვრული </a:t>
            </a:r>
            <a:r>
              <a:rPr lang="ka-GE" sz="2000" dirty="0" smtClean="0"/>
              <a:t>პირობების გათვალისწინებით.</a:t>
            </a:r>
          </a:p>
        </p:txBody>
      </p:sp>
      <p:sp>
        <p:nvSpPr>
          <p:cNvPr id="5" name="Rectangle 4"/>
          <p:cNvSpPr/>
          <p:nvPr/>
        </p:nvSpPr>
        <p:spPr>
          <a:xfrm>
            <a:off x="7313612" y="304800"/>
            <a:ext cx="4304466" cy="523220"/>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შესავალი</a:t>
            </a:r>
            <a:endParaRPr lang="ka-GE" sz="2800" dirty="0">
              <a:solidFill>
                <a:schemeClr val="bg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2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1612" y="304800"/>
            <a:ext cx="5066466" cy="523220"/>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ალტერნატივების ანალიზი</a:t>
            </a:r>
            <a:endParaRPr lang="ka-GE" sz="2800" dirty="0">
              <a:solidFill>
                <a:schemeClr val="bg2">
                  <a:lumMod val="20000"/>
                  <a:lumOff val="8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762" t="3359" r="17425" b="13674"/>
          <a:stretch/>
        </p:blipFill>
        <p:spPr>
          <a:xfrm>
            <a:off x="455612" y="1219200"/>
            <a:ext cx="5469339" cy="44196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6077352" y="1010653"/>
            <a:ext cx="5884460" cy="5293757"/>
          </a:xfrm>
          <a:prstGeom prst="rect">
            <a:avLst/>
          </a:prstGeom>
        </p:spPr>
        <p:txBody>
          <a:bodyPr wrap="square">
            <a:spAutoFit/>
          </a:bodyPr>
          <a:lstStyle/>
          <a:p>
            <a:pPr algn="just">
              <a:spcBef>
                <a:spcPts val="600"/>
              </a:spcBef>
              <a:spcAft>
                <a:spcPts val="600"/>
              </a:spcAft>
            </a:pPr>
            <a:r>
              <a:rPr lang="ka-GE" sz="1600" dirty="0" smtClean="0">
                <a:ea typeface="Calibri" panose="020F0502020204030204" pitchFamily="34" charset="0"/>
                <a:cs typeface="Times New Roman" panose="02020603050405020304" pitchFamily="18" charset="0"/>
              </a:rPr>
              <a:t>გზშ-ს პროცესში განიხილებოდა 2 ალტერნატიული ვარიანტი - განთავსების ტერიტორიის და არაქმედების ალტერნატიული ვარიანტები.</a:t>
            </a:r>
          </a:p>
          <a:p>
            <a:pPr algn="just">
              <a:spcBef>
                <a:spcPts val="600"/>
              </a:spcBef>
              <a:spcAft>
                <a:spcPts val="600"/>
              </a:spcAft>
            </a:pPr>
            <a:r>
              <a:rPr lang="ka-GE" sz="1600" dirty="0" smtClean="0">
                <a:ea typeface="Calibri" panose="020F0502020204030204" pitchFamily="34" charset="0"/>
                <a:cs typeface="Times New Roman" panose="02020603050405020304" pitchFamily="18" charset="0"/>
              </a:rPr>
              <a:t>1. განთავსების ტერიტორიის ალტერნატივები:</a:t>
            </a:r>
            <a:endParaRPr lang="ka-GE" sz="1600" dirty="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Symbol" panose="05050102010706020507" pitchFamily="18" charset="2"/>
              <a:buChar char=""/>
            </a:pPr>
            <a:r>
              <a:rPr lang="ka-GE" sz="1600" dirty="0">
                <a:ea typeface="Calibri" panose="020F0502020204030204" pitchFamily="34" charset="0"/>
                <a:cs typeface="Times New Roman" panose="02020603050405020304" pitchFamily="18" charset="0"/>
              </a:rPr>
              <a:t>ალტერნატივა I - საწარმოს განთავსება შპს „ემენ ქემიკალ ჯორჯია“-ს საკუთრებაში არსებულ ტერიტორიაზე, სამრეწველო ზონაში;</a:t>
            </a:r>
          </a:p>
          <a:p>
            <a:pPr marL="342900" indent="-342900" algn="just">
              <a:spcBef>
                <a:spcPts val="600"/>
              </a:spcBef>
              <a:spcAft>
                <a:spcPts val="600"/>
              </a:spcAft>
              <a:buFont typeface="Symbol" panose="05050102010706020507" pitchFamily="18" charset="2"/>
              <a:buChar char=""/>
            </a:pPr>
            <a:r>
              <a:rPr lang="ka-GE" sz="1600" dirty="0">
                <a:ea typeface="Calibri" panose="020F0502020204030204" pitchFamily="34" charset="0"/>
                <a:cs typeface="Times New Roman" panose="02020603050405020304" pitchFamily="18" charset="0"/>
              </a:rPr>
              <a:t>ალტერნატივა </a:t>
            </a:r>
            <a:r>
              <a:rPr lang="ka-GE" sz="1600" dirty="0" err="1">
                <a:ea typeface="Calibri" panose="020F0502020204030204" pitchFamily="34" charset="0"/>
                <a:cs typeface="Times New Roman" panose="02020603050405020304" pitchFamily="18" charset="0"/>
              </a:rPr>
              <a:t>II</a:t>
            </a:r>
            <a:r>
              <a:rPr lang="ka-GE" sz="1600" dirty="0">
                <a:ea typeface="Calibri" panose="020F0502020204030204" pitchFamily="34" charset="0"/>
                <a:cs typeface="Times New Roman" panose="02020603050405020304" pitchFamily="18" charset="0"/>
              </a:rPr>
              <a:t> - საწარმოს განთავსება პირველი ალტერნატიული ვარიანტის სამხრეთ- დასავლეთით, არასასოფლო სამეურნეო დანიშნულების მიწის ტერიტორიაზე, სამრეწველო ზონაში. </a:t>
            </a:r>
            <a:endParaRPr lang="ka-GE" sz="1600" dirty="0" smtClean="0">
              <a:ea typeface="Calibri" panose="020F0502020204030204" pitchFamily="34" charset="0"/>
              <a:cs typeface="Times New Roman" panose="02020603050405020304" pitchFamily="18" charset="0"/>
            </a:endParaRPr>
          </a:p>
          <a:p>
            <a:pPr algn="just">
              <a:spcBef>
                <a:spcPts val="600"/>
              </a:spcBef>
              <a:spcAft>
                <a:spcPts val="600"/>
              </a:spcAft>
            </a:pPr>
            <a:r>
              <a:rPr lang="ka-GE" sz="1600" dirty="0">
                <a:ea typeface="Calibri" panose="020F0502020204030204" pitchFamily="34" charset="0"/>
                <a:cs typeface="Times New Roman" panose="02020603050405020304" pitchFamily="18" charset="0"/>
              </a:rPr>
              <a:t>2. </a:t>
            </a:r>
            <a:r>
              <a:rPr lang="ka-GE" sz="1600" dirty="0" smtClean="0">
                <a:ea typeface="Calibri" panose="020F0502020204030204" pitchFamily="34" charset="0"/>
                <a:cs typeface="Times New Roman" panose="02020603050405020304" pitchFamily="18" charset="0"/>
              </a:rPr>
              <a:t>არაქმედების ალტერნატივა:</a:t>
            </a:r>
            <a:endParaRPr lang="ka-GE" sz="1600" dirty="0">
              <a:ea typeface="Calibri" panose="020F0502020204030204" pitchFamily="34" charset="0"/>
              <a:cs typeface="Times New Roman" panose="02020603050405020304" pitchFamily="18" charset="0"/>
            </a:endParaRPr>
          </a:p>
          <a:p>
            <a:pPr algn="just">
              <a:spcBef>
                <a:spcPts val="600"/>
              </a:spcBef>
              <a:spcAft>
                <a:spcPts val="600"/>
              </a:spcAft>
            </a:pPr>
            <a:r>
              <a:rPr lang="ka-GE" sz="1600" dirty="0"/>
              <a:t>დაგეგმილი საქმიანობის განხორციელება გაცილებით მნიშვნელოვან სოციალურ-ეკონომიკურ სარგებელს გამოიწვევს, ვიდრე პროექტის არაქმედების ალტერნატივა, შესაბამისად არაქმედების ალტერნატივა მიუღებელია და საჭიროა საქმიანობა განხორცილდეს გარემოსდაცვითი სტანდარტების და მოთხოვნების გათვალისწინებით.</a:t>
            </a:r>
            <a:endParaRPr lang="ka-GE"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49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1612" y="304800"/>
            <a:ext cx="5066466" cy="523220"/>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a:t>
            </a:r>
            <a:endParaRPr lang="ka-GE" sz="2800" dirty="0">
              <a:solidFill>
                <a:schemeClr val="bg2">
                  <a:lumMod val="20000"/>
                  <a:lumOff val="80000"/>
                </a:schemeClr>
              </a:solidFill>
              <a:effectLst>
                <a:outerShdw blurRad="38100" dist="38100" dir="2700000" algn="tl">
                  <a:srgbClr val="000000">
                    <a:alpha val="43137"/>
                  </a:srgbClr>
                </a:outerShdw>
              </a:effectLst>
            </a:endParaRPr>
          </a:p>
        </p:txBody>
      </p:sp>
      <p:sp>
        <p:nvSpPr>
          <p:cNvPr id="4" name="Rectangle 3"/>
          <p:cNvSpPr/>
          <p:nvPr/>
        </p:nvSpPr>
        <p:spPr>
          <a:xfrm>
            <a:off x="760412" y="838200"/>
            <a:ext cx="10781466" cy="5616922"/>
          </a:xfrm>
          <a:prstGeom prst="rect">
            <a:avLst/>
          </a:prstGeom>
        </p:spPr>
        <p:txBody>
          <a:bodyPr wrap="square">
            <a:spAutoFit/>
          </a:bodyPr>
          <a:lstStyle/>
          <a:p>
            <a:pPr marL="285750" indent="-285750" algn="just">
              <a:spcBef>
                <a:spcPts val="600"/>
              </a:spcBef>
              <a:spcAft>
                <a:spcPts val="600"/>
              </a:spcAft>
              <a:buFont typeface="Arial" panose="020B0604020202020204" pitchFamily="34" charset="0"/>
              <a:buChar char="•"/>
            </a:pPr>
            <a:r>
              <a:rPr lang="ka-GE" sz="1600" dirty="0" smtClean="0"/>
              <a:t>დაგეგმილი საქმიანობა გულისხმობს ქ</a:t>
            </a:r>
            <a:r>
              <a:rPr lang="ka-GE" sz="1600" dirty="0"/>
              <a:t>. </a:t>
            </a:r>
            <a:r>
              <a:rPr lang="ka-GE" sz="1600" dirty="0" smtClean="0"/>
              <a:t>რუსთავში, </a:t>
            </a:r>
            <a:r>
              <a:rPr lang="ka-GE" sz="1600" dirty="0"/>
              <a:t>მშვიდობის ქუჩა </a:t>
            </a:r>
            <a:r>
              <a:rPr lang="ka-GE" sz="1600" dirty="0" err="1"/>
              <a:t>N2</a:t>
            </a:r>
            <a:r>
              <a:rPr lang="ka-GE" sz="1600" dirty="0"/>
              <a:t>-ში (სამრეწველო ზონაში), გოგირდმჟავას საწარმოს ტექნოლოგიური ხაზის </a:t>
            </a:r>
            <a:r>
              <a:rPr lang="ka-GE" sz="1600" dirty="0" smtClean="0"/>
              <a:t>მოწყობას </a:t>
            </a:r>
            <a:r>
              <a:rPr lang="ka-GE" sz="1600" dirty="0"/>
              <a:t>და ექსპლუატაციას. </a:t>
            </a:r>
            <a:endParaRPr lang="ka-GE" sz="1600" dirty="0" smtClean="0"/>
          </a:p>
          <a:p>
            <a:pPr marL="285750" indent="-285750" algn="just">
              <a:spcBef>
                <a:spcPts val="600"/>
              </a:spcBef>
              <a:spcAft>
                <a:spcPts val="600"/>
              </a:spcAft>
              <a:buFont typeface="Arial" panose="020B0604020202020204" pitchFamily="34" charset="0"/>
              <a:buChar char="•"/>
            </a:pPr>
            <a:r>
              <a:rPr lang="ka-GE" sz="1600" dirty="0" smtClean="0"/>
              <a:t>საქმიანობა </a:t>
            </a:r>
            <a:r>
              <a:rPr lang="ka-GE" sz="1600" dirty="0"/>
              <a:t>განხორციელდება შპს „ემენ ქემიკალ ჯორჯია“-ს მანგანუმის ოქსიდის საწარმოს ტერიტორიის ფარგლებში, არსებული საწარმოო შენობის სამხრეთ-აღმოსავლეთით მდებარე თავისუფალ ტერიტორიაზე </a:t>
            </a:r>
            <a:r>
              <a:rPr lang="ka-GE" sz="1600" dirty="0" smtClean="0"/>
              <a:t>საერთო ფართობით 10 </a:t>
            </a:r>
            <a:r>
              <a:rPr lang="ka-GE" sz="1600" dirty="0"/>
              <a:t>000 </a:t>
            </a:r>
            <a:r>
              <a:rPr lang="ka-GE" sz="1600" dirty="0" err="1"/>
              <a:t>მ</a:t>
            </a:r>
            <a:r>
              <a:rPr lang="ka-GE" sz="1600" baseline="30000" dirty="0" err="1"/>
              <a:t>2</a:t>
            </a:r>
            <a:r>
              <a:rPr lang="ka-GE" sz="1600" baseline="30000" dirty="0"/>
              <a:t> </a:t>
            </a:r>
            <a:r>
              <a:rPr lang="ka-GE" sz="1600" dirty="0"/>
              <a:t>მათ, შორის საწარმო მოეწყობა დაახლოებით 5000 </a:t>
            </a:r>
            <a:r>
              <a:rPr lang="ka-GE" sz="1600" dirty="0" err="1" smtClean="0"/>
              <a:t>მ</a:t>
            </a:r>
            <a:r>
              <a:rPr lang="ka-GE" sz="1600" baseline="30000" dirty="0" err="1" smtClean="0"/>
              <a:t>2</a:t>
            </a:r>
            <a:r>
              <a:rPr lang="ka-GE" sz="1600" dirty="0" smtClean="0"/>
              <a:t>-ზე.  </a:t>
            </a:r>
          </a:p>
          <a:p>
            <a:pPr marL="285750" indent="-285750" algn="just">
              <a:spcBef>
                <a:spcPts val="600"/>
              </a:spcBef>
              <a:spcAft>
                <a:spcPts val="600"/>
              </a:spcAft>
              <a:buFont typeface="Arial" panose="020B0604020202020204" pitchFamily="34" charset="0"/>
              <a:buChar char="•"/>
            </a:pPr>
            <a:r>
              <a:rPr lang="ka-GE" sz="1600" dirty="0" smtClean="0"/>
              <a:t>შპს </a:t>
            </a:r>
            <a:r>
              <a:rPr lang="ka-GE" sz="1600" dirty="0"/>
              <a:t>„სულფეკო“-ს გოგირდმჟავას საწარმოო პროცესი იქნება სრულიად დამოუკიდებელი შპს „ემ ენ ქემიკალ ჯორჯია“-ს მანგანუმის ოქსიდის საწარმოო პროცესისგან, შესაბამისად ამ ორ საწარმოს ერთმანეთთან არანაირი ფუნქციური კავშირი არ ექნება. </a:t>
            </a:r>
            <a:endParaRPr lang="ka-GE" sz="1600" dirty="0" smtClean="0"/>
          </a:p>
          <a:p>
            <a:pPr marL="285750" indent="-285750" algn="just">
              <a:spcBef>
                <a:spcPts val="600"/>
              </a:spcBef>
              <a:spcAft>
                <a:spcPts val="600"/>
              </a:spcAft>
              <a:buFont typeface="Arial" panose="020B0604020202020204" pitchFamily="34" charset="0"/>
              <a:buChar char="•"/>
            </a:pPr>
            <a:r>
              <a:rPr lang="ka-GE" sz="1600" dirty="0"/>
              <a:t>ელ. ენერგიის გათიშვის </a:t>
            </a:r>
            <a:r>
              <a:rPr lang="ka-GE" sz="1600" dirty="0" smtClean="0"/>
              <a:t>შემთხვევაში, </a:t>
            </a:r>
            <a:r>
              <a:rPr lang="ka-GE" sz="1600" dirty="0"/>
              <a:t>ტექნოლოგიური ციკლის გამართული მუშაობის </a:t>
            </a:r>
            <a:r>
              <a:rPr lang="ka-GE" sz="1600" dirty="0" smtClean="0"/>
              <a:t>უზრუნველსაყოფად, საპროექტო ტერიტორიაზე განთავსდება დიზელ-გენერატორი და ასევე </a:t>
            </a:r>
            <a:r>
              <a:rPr lang="ka-GE" sz="1600" dirty="0"/>
              <a:t>დიზელის სამარაგო </a:t>
            </a:r>
            <a:r>
              <a:rPr lang="ka-GE" sz="1600" dirty="0" smtClean="0"/>
              <a:t>რეზერვუარი (მოცულობით </a:t>
            </a:r>
            <a:r>
              <a:rPr lang="ka-GE" sz="1600" dirty="0"/>
              <a:t>6 მ</a:t>
            </a:r>
            <a:r>
              <a:rPr lang="ka-GE" sz="1600" baseline="30000" dirty="0"/>
              <a:t>3</a:t>
            </a:r>
            <a:r>
              <a:rPr lang="ka-GE" sz="1600" dirty="0" smtClean="0"/>
              <a:t>). </a:t>
            </a:r>
          </a:p>
          <a:p>
            <a:pPr marL="285750" indent="-285750" algn="just">
              <a:spcBef>
                <a:spcPts val="600"/>
              </a:spcBef>
              <a:spcAft>
                <a:spcPts val="600"/>
              </a:spcAft>
              <a:buFont typeface="Arial" panose="020B0604020202020204" pitchFamily="34" charset="0"/>
              <a:buChar char="•"/>
            </a:pPr>
            <a:r>
              <a:rPr lang="ka-GE" sz="1600" dirty="0"/>
              <a:t>ტექნიკური და სასმელ-სამეურნეო </a:t>
            </a:r>
            <a:r>
              <a:rPr lang="ka-GE" sz="1600" dirty="0" smtClean="0"/>
              <a:t>წყლით</a:t>
            </a:r>
            <a:r>
              <a:rPr lang="ka-GE" sz="1600" dirty="0"/>
              <a:t>, ასევე ელექტროენერგიით და ბუნებრივი არით მომარაგება მოხდება მანგანუმის ოქსიდის საწარმოს არსებული </a:t>
            </a:r>
            <a:r>
              <a:rPr lang="ka-GE" sz="1600" dirty="0" smtClean="0"/>
              <a:t>ქსელებიდან.</a:t>
            </a:r>
          </a:p>
          <a:p>
            <a:pPr marL="285750" indent="-285750" algn="just">
              <a:spcBef>
                <a:spcPts val="600"/>
              </a:spcBef>
              <a:spcAft>
                <a:spcPts val="600"/>
              </a:spcAft>
              <a:buFont typeface="Arial" panose="020B0604020202020204" pitchFamily="34" charset="0"/>
              <a:buChar char="•"/>
            </a:pPr>
            <a:r>
              <a:rPr lang="ka-GE" sz="1600" dirty="0"/>
              <a:t>პროექტის ფარგლებში მოეწყობა:</a:t>
            </a:r>
          </a:p>
          <a:p>
            <a:pPr marL="895243" lvl="1" indent="-285750">
              <a:buFont typeface="Courier New" panose="02070309020205020404" pitchFamily="49" charset="0"/>
              <a:buChar char="o"/>
            </a:pPr>
            <a:r>
              <a:rPr lang="ka-GE" sz="1600" dirty="0"/>
              <a:t>საწყობი: ნედლეულის (გოგირდი) და დამხმარე საშუალებების შესანახად;</a:t>
            </a:r>
          </a:p>
          <a:p>
            <a:pPr marL="895243" lvl="1" indent="-285750">
              <a:buFont typeface="Courier New" panose="02070309020205020404" pitchFamily="49" charset="0"/>
              <a:buChar char="o"/>
            </a:pPr>
            <a:r>
              <a:rPr lang="ka-GE" sz="1600" dirty="0"/>
              <a:t>საწარმოო ხაზი: ტექნოლოგიური დანადგარ-მოწყობილობა, ორთქლის ქვაბი, კონდენსატის ავზი, </a:t>
            </a:r>
            <a:r>
              <a:rPr lang="ka-GE" sz="1600" dirty="0" err="1" smtClean="0"/>
              <a:t>დეაერატორი</a:t>
            </a:r>
            <a:r>
              <a:rPr lang="ka-GE" sz="1600" dirty="0" smtClean="0"/>
              <a:t>, წყლის </a:t>
            </a:r>
            <a:r>
              <a:rPr lang="ka-GE" sz="1600" dirty="0"/>
              <a:t>ტუმბოები და სხვა;</a:t>
            </a:r>
          </a:p>
          <a:p>
            <a:pPr marL="895243" lvl="1" indent="-285750">
              <a:buFont typeface="Courier New" panose="02070309020205020404" pitchFamily="49" charset="0"/>
              <a:buChar char="o"/>
            </a:pPr>
            <a:r>
              <a:rPr lang="ka-GE" sz="1600" dirty="0"/>
              <a:t>ოთახი ელექტრო მოწყობილობებისათვის: ელექტრული პანელების  </a:t>
            </a:r>
            <a:r>
              <a:rPr lang="ka-GE" sz="1600" dirty="0" smtClean="0"/>
              <a:t>განსათავსებელად;</a:t>
            </a:r>
            <a:endParaRPr lang="ka-GE" sz="1600" dirty="0"/>
          </a:p>
          <a:p>
            <a:pPr marL="895243" lvl="1" indent="-285750">
              <a:buFont typeface="Courier New" panose="02070309020205020404" pitchFamily="49" charset="0"/>
              <a:buChar char="o"/>
            </a:pPr>
            <a:r>
              <a:rPr lang="ka-GE" sz="1600" dirty="0"/>
              <a:t>კონტროლის ოთახი: ქარხნის კონტროლი, კომპიუტერი და კონტროლის პანელი.</a:t>
            </a:r>
            <a:endParaRPr lang="ka-GE"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192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6746" y="152400"/>
            <a:ext cx="5066466" cy="523220"/>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a:t>
            </a:r>
            <a:endParaRPr lang="ka-GE" sz="2800" dirty="0">
              <a:solidFill>
                <a:schemeClr val="bg2">
                  <a:lumMod val="20000"/>
                  <a:lumOff val="80000"/>
                </a:schemeClr>
              </a:solidFill>
              <a:effectLst>
                <a:outerShdw blurRad="38100" dist="38100" dir="2700000" algn="tl">
                  <a:srgbClr val="000000">
                    <a:alpha val="43137"/>
                  </a:srgbClr>
                </a:outerShdw>
              </a:effectLst>
            </a:endParaRPr>
          </a:p>
        </p:txBody>
      </p:sp>
      <p:sp>
        <p:nvSpPr>
          <p:cNvPr id="6" name="Rectangle 5"/>
          <p:cNvSpPr/>
          <p:nvPr/>
        </p:nvSpPr>
        <p:spPr>
          <a:xfrm>
            <a:off x="8161597" y="2895600"/>
            <a:ext cx="3657599" cy="1754326"/>
          </a:xfrm>
          <a:prstGeom prst="rect">
            <a:avLst/>
          </a:prstGeom>
        </p:spPr>
        <p:txBody>
          <a:bodyPr wrap="square">
            <a:spAutoFit/>
          </a:bodyPr>
          <a:lstStyle/>
          <a:p>
            <a:pPr algn="ctr"/>
            <a:r>
              <a:rPr lang="ka-GE" sz="1800" dirty="0" smtClean="0">
                <a:ea typeface="Calibri" panose="020F0502020204030204" pitchFamily="34" charset="0"/>
                <a:cs typeface="Times New Roman" panose="02020603050405020304" pitchFamily="18" charset="0"/>
              </a:rPr>
              <a:t>სოფ</a:t>
            </a:r>
            <a:r>
              <a:rPr lang="ka-GE" sz="1800" dirty="0">
                <a:ea typeface="Calibri" panose="020F0502020204030204" pitchFamily="34" charset="0"/>
                <a:cs typeface="Times New Roman" panose="02020603050405020304" pitchFamily="18" charset="0"/>
              </a:rPr>
              <a:t>. </a:t>
            </a:r>
            <a:r>
              <a:rPr lang="ka-GE" sz="1800" dirty="0" err="1">
                <a:ea typeface="Calibri" panose="020F0502020204030204" pitchFamily="34" charset="0"/>
                <a:cs typeface="Times New Roman" panose="02020603050405020304" pitchFamily="18" charset="0"/>
              </a:rPr>
              <a:t>თაზაქენდი</a:t>
            </a:r>
            <a:r>
              <a:rPr lang="ka-GE" sz="1800" dirty="0">
                <a:ea typeface="Calibri" panose="020F0502020204030204" pitchFamily="34" charset="0"/>
                <a:cs typeface="Times New Roman" panose="02020603050405020304" pitchFamily="18" charset="0"/>
              </a:rPr>
              <a:t> </a:t>
            </a:r>
            <a:r>
              <a:rPr lang="ka-GE" sz="1800" dirty="0" smtClean="0">
                <a:ea typeface="Calibri" panose="020F0502020204030204" pitchFamily="34" charset="0"/>
                <a:cs typeface="Times New Roman" panose="02020603050405020304" pitchFamily="18" charset="0"/>
              </a:rPr>
              <a:t>(</a:t>
            </a:r>
            <a:r>
              <a:rPr lang="ka-GE" sz="1800" dirty="0">
                <a:ea typeface="Calibri" panose="020F0502020204030204" pitchFamily="34" charset="0"/>
                <a:cs typeface="Times New Roman" panose="02020603050405020304" pitchFamily="18" charset="0"/>
              </a:rPr>
              <a:t>უახლოესი საცხოვრებელი </a:t>
            </a:r>
            <a:r>
              <a:rPr lang="ka-GE" sz="1800" dirty="0" smtClean="0">
                <a:ea typeface="Calibri" panose="020F0502020204030204" pitchFamily="34" charset="0"/>
                <a:cs typeface="Times New Roman" panose="02020603050405020304" pitchFamily="18" charset="0"/>
              </a:rPr>
              <a:t>სახლი) მდებარეობს  </a:t>
            </a:r>
            <a:r>
              <a:rPr lang="ka-GE" sz="1800" dirty="0">
                <a:ea typeface="Calibri" panose="020F0502020204030204" pitchFamily="34" charset="0"/>
                <a:cs typeface="Times New Roman" panose="02020603050405020304" pitchFamily="18" charset="0"/>
              </a:rPr>
              <a:t>დაახლოებით  </a:t>
            </a:r>
            <a:endParaRPr lang="ka-GE" sz="1800" dirty="0" smtClean="0">
              <a:ea typeface="Calibri" panose="020F0502020204030204" pitchFamily="34" charset="0"/>
              <a:cs typeface="Times New Roman" panose="02020603050405020304" pitchFamily="18" charset="0"/>
            </a:endParaRPr>
          </a:p>
          <a:p>
            <a:pPr algn="ctr"/>
            <a:r>
              <a:rPr lang="ka-GE" sz="1800" dirty="0" smtClean="0">
                <a:ea typeface="Calibri" panose="020F0502020204030204" pitchFamily="34" charset="0"/>
                <a:cs typeface="Times New Roman" panose="02020603050405020304" pitchFamily="18" charset="0"/>
              </a:rPr>
              <a:t>2,6 </a:t>
            </a:r>
            <a:r>
              <a:rPr lang="ka-GE" sz="1800" dirty="0">
                <a:ea typeface="Calibri" panose="020F0502020204030204" pitchFamily="34" charset="0"/>
                <a:cs typeface="Times New Roman" panose="02020603050405020304" pitchFamily="18" charset="0"/>
              </a:rPr>
              <a:t>კმ-ის მოშორებით, ზედაპირული წყლის ობიექტი </a:t>
            </a:r>
            <a:r>
              <a:rPr lang="ka-GE" sz="1800" dirty="0" smtClean="0">
                <a:ea typeface="Calibri" panose="020F0502020204030204" pitchFamily="34" charset="0"/>
                <a:cs typeface="Times New Roman" panose="02020603050405020304" pitchFamily="18" charset="0"/>
              </a:rPr>
              <a:t>- მდ</a:t>
            </a:r>
            <a:r>
              <a:rPr lang="ka-GE" sz="1800" dirty="0">
                <a:ea typeface="Calibri" panose="020F0502020204030204" pitchFamily="34" charset="0"/>
                <a:cs typeface="Times New Roman" panose="02020603050405020304" pitchFamily="18" charset="0"/>
              </a:rPr>
              <a:t>. მტკვარი ≈</a:t>
            </a:r>
            <a:r>
              <a:rPr lang="ka-GE" sz="1800" dirty="0" smtClean="0">
                <a:ea typeface="Calibri" panose="020F0502020204030204" pitchFamily="34" charset="0"/>
                <a:cs typeface="Times New Roman" panose="02020603050405020304" pitchFamily="18" charset="0"/>
              </a:rPr>
              <a:t>4,7 კმ-ში.</a:t>
            </a:r>
            <a:endParaRPr lang="ka-GE" sz="1800" dirty="0"/>
          </a:p>
        </p:txBody>
      </p:sp>
      <p:pic>
        <p:nvPicPr>
          <p:cNvPr id="7" name="Picture 6"/>
          <p:cNvPicPr>
            <a:picLocks noChangeAspect="1"/>
          </p:cNvPicPr>
          <p:nvPr/>
        </p:nvPicPr>
        <p:blipFill>
          <a:blip r:embed="rId2"/>
          <a:stretch>
            <a:fillRect/>
          </a:stretch>
        </p:blipFill>
        <p:spPr>
          <a:xfrm>
            <a:off x="309354" y="1066800"/>
            <a:ext cx="7842458" cy="5105400"/>
          </a:xfrm>
          <a:prstGeom prst="rect">
            <a:avLst/>
          </a:prstGeom>
        </p:spPr>
      </p:pic>
    </p:spTree>
    <p:extLst>
      <p:ext uri="{BB962C8B-B14F-4D97-AF65-F5344CB8AC3E}">
        <p14:creationId xmlns:p14="http://schemas.microsoft.com/office/powerpoint/2010/main" val="94286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6746" y="152400"/>
            <a:ext cx="5066466" cy="523220"/>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a:t>
            </a:r>
            <a:endParaRPr lang="ka-GE" sz="2800" dirty="0">
              <a:solidFill>
                <a:schemeClr val="bg2">
                  <a:lumMod val="20000"/>
                  <a:lumOff val="80000"/>
                </a:schemeClr>
              </a:solidFill>
              <a:effectLst>
                <a:outerShdw blurRad="38100" dist="38100" dir="2700000" algn="tl">
                  <a:srgbClr val="000000">
                    <a:alpha val="43137"/>
                  </a:srgbClr>
                </a:outerShdw>
              </a:effectLst>
            </a:endParaRPr>
          </a:p>
        </p:txBody>
      </p:sp>
      <p:sp>
        <p:nvSpPr>
          <p:cNvPr id="6" name="Rectangle 5"/>
          <p:cNvSpPr/>
          <p:nvPr/>
        </p:nvSpPr>
        <p:spPr>
          <a:xfrm>
            <a:off x="8194579" y="2743200"/>
            <a:ext cx="3805901" cy="1754326"/>
          </a:xfrm>
          <a:prstGeom prst="rect">
            <a:avLst/>
          </a:prstGeom>
        </p:spPr>
        <p:txBody>
          <a:bodyPr wrap="square">
            <a:spAutoFit/>
          </a:bodyPr>
          <a:lstStyle/>
          <a:p>
            <a:pPr algn="ctr"/>
            <a:r>
              <a:rPr lang="ka-GE" sz="1800" dirty="0" smtClean="0">
                <a:ea typeface="Calibri" panose="020F0502020204030204" pitchFamily="34" charset="0"/>
                <a:cs typeface="Times New Roman" panose="02020603050405020304" pitchFamily="18" charset="0"/>
              </a:rPr>
              <a:t>განსახილველი </a:t>
            </a:r>
            <a:r>
              <a:rPr lang="ka-GE" sz="1800" dirty="0">
                <a:ea typeface="Calibri" panose="020F0502020204030204" pitchFamily="34" charset="0"/>
                <a:cs typeface="Times New Roman" panose="02020603050405020304" pitchFamily="18" charset="0"/>
              </a:rPr>
              <a:t>ობიექტის 500 მ-იანი რადიუსის ფარგლებში მდებარეობს მხოლოდ </a:t>
            </a:r>
            <a:endParaRPr lang="ka-GE" sz="1800" dirty="0" smtClean="0">
              <a:ea typeface="Calibri" panose="020F0502020204030204" pitchFamily="34" charset="0"/>
              <a:cs typeface="Times New Roman" panose="02020603050405020304" pitchFamily="18" charset="0"/>
            </a:endParaRPr>
          </a:p>
          <a:p>
            <a:pPr algn="ctr"/>
            <a:r>
              <a:rPr lang="ka-GE" sz="1800" dirty="0" smtClean="0">
                <a:ea typeface="Calibri" panose="020F0502020204030204" pitchFamily="34" charset="0"/>
                <a:cs typeface="Times New Roman" panose="02020603050405020304" pitchFamily="18" charset="0"/>
              </a:rPr>
              <a:t>სს </a:t>
            </a:r>
            <a:r>
              <a:rPr lang="ka-GE" sz="1800" dirty="0">
                <a:ea typeface="Calibri" panose="020F0502020204030204" pitchFamily="34" charset="0"/>
                <a:cs typeface="Times New Roman" panose="02020603050405020304" pitchFamily="18" charset="0"/>
              </a:rPr>
              <a:t>„რუსთავის აზოტი“-ს და </a:t>
            </a:r>
            <a:endParaRPr lang="ka-GE" sz="1800" dirty="0" smtClean="0">
              <a:ea typeface="Calibri" panose="020F0502020204030204" pitchFamily="34" charset="0"/>
              <a:cs typeface="Times New Roman" panose="02020603050405020304" pitchFamily="18" charset="0"/>
            </a:endParaRPr>
          </a:p>
          <a:p>
            <a:pPr algn="ctr"/>
            <a:r>
              <a:rPr lang="ka-GE" sz="1800" dirty="0" smtClean="0">
                <a:ea typeface="Calibri" panose="020F0502020204030204" pitchFamily="34" charset="0"/>
                <a:cs typeface="Times New Roman" panose="02020603050405020304" pitchFamily="18" charset="0"/>
              </a:rPr>
              <a:t>შპს </a:t>
            </a:r>
            <a:r>
              <a:rPr lang="ka-GE" sz="1800" dirty="0">
                <a:ea typeface="Calibri" panose="020F0502020204030204" pitchFamily="34" charset="0"/>
                <a:cs typeface="Times New Roman" panose="02020603050405020304" pitchFamily="18" charset="0"/>
              </a:rPr>
              <a:t>„ემ ენ ქემიკალ ჯორჯია“-ს საწარმოო ტერიტორიები.</a:t>
            </a:r>
            <a:endParaRPr lang="ka-GE" sz="1800" dirty="0"/>
          </a:p>
        </p:txBody>
      </p:sp>
      <p:pic>
        <p:nvPicPr>
          <p:cNvPr id="2" name="Picture 1"/>
          <p:cNvPicPr>
            <a:picLocks noChangeAspect="1"/>
          </p:cNvPicPr>
          <p:nvPr/>
        </p:nvPicPr>
        <p:blipFill>
          <a:blip r:embed="rId2"/>
          <a:stretch>
            <a:fillRect/>
          </a:stretch>
        </p:blipFill>
        <p:spPr>
          <a:xfrm>
            <a:off x="484405" y="675620"/>
            <a:ext cx="7743607" cy="5658066"/>
          </a:xfrm>
          <a:prstGeom prst="rect">
            <a:avLst/>
          </a:prstGeom>
        </p:spPr>
      </p:pic>
    </p:spTree>
    <p:extLst>
      <p:ext uri="{BB962C8B-B14F-4D97-AF65-F5344CB8AC3E}">
        <p14:creationId xmlns:p14="http://schemas.microsoft.com/office/powerpoint/2010/main" val="191640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1612" y="381000"/>
            <a:ext cx="5066466" cy="1261884"/>
          </a:xfrm>
          <a:prstGeom prst="rect">
            <a:avLst/>
          </a:prstGeom>
        </p:spPr>
        <p:txBody>
          <a:bodyPr wrap="square">
            <a:spAutoFit/>
          </a:bodyPr>
          <a:lstStyle/>
          <a:p>
            <a:pPr algn="r"/>
            <a:r>
              <a:rPr lang="ka-GE" sz="2800"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a:t>
            </a:r>
          </a:p>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შპს „ემ ენ ქემიკალ ჯორჯიას საწარმოო ტერიტორიის გენგეგმა</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2" y="228600"/>
            <a:ext cx="5562600" cy="6371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378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4012" y="152400"/>
            <a:ext cx="8839200" cy="461665"/>
          </a:xfrm>
          <a:prstGeom prst="rect">
            <a:avLst/>
          </a:prstGeom>
        </p:spPr>
        <p:txBody>
          <a:bodyPr wrap="square">
            <a:spAutoFit/>
          </a:bodyPr>
          <a:lstStyle/>
          <a:p>
            <a:pPr algn="r"/>
            <a:r>
              <a:rPr lang="ka-GE" spc="-10" dirty="0" smtClean="0">
                <a:solidFill>
                  <a:schemeClr val="bg2">
                    <a:lumMod val="20000"/>
                    <a:lumOff val="80000"/>
                  </a:schemeClr>
                </a:solidFill>
                <a:effectLst>
                  <a:outerShdw blurRad="38100" dist="38100" dir="2700000" algn="tl">
                    <a:srgbClr val="000000">
                      <a:alpha val="43137"/>
                    </a:srgbClr>
                  </a:outerShdw>
                </a:effectLst>
                <a:ea typeface="Sylfaen" panose="010A0502050306030303" pitchFamily="18" charset="0"/>
                <a:cs typeface="Sylfaen" panose="010A0502050306030303" pitchFamily="18" charset="0"/>
              </a:rPr>
              <a:t>პროექტის მოკლე აღწერა. საპროექტო საწარმოს გენგეგმა</a:t>
            </a:r>
            <a:endParaRPr lang="ka-GE" dirty="0">
              <a:solidFill>
                <a:schemeClr val="bg2">
                  <a:lumMod val="20000"/>
                  <a:lumOff val="8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2496" y="838200"/>
            <a:ext cx="9698715" cy="5798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462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TF02804895.potx" id="{50B211C3-0308-4A23-B662-EA2AE6F4DF70}" vid="{1581190B-70AB-4E5E-B6DA-D42AF0078983}"/>
    </a:ext>
  </a:extLst>
</a:theme>
</file>

<file path=ppt/theme/theme2.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Red radial lines presentation (widescreen)</Template>
  <TotalTime>134</TotalTime>
  <Words>1731</Words>
  <Application>Microsoft Office PowerPoint</Application>
  <PresentationFormat>Custom</PresentationFormat>
  <Paragraphs>300</Paragraphs>
  <Slides>23</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Cambria</vt:lpstr>
      <vt:lpstr>Courier New</vt:lpstr>
      <vt:lpstr>Sylfaen</vt:lpstr>
      <vt:lpstr>Symbol</vt:lpstr>
      <vt:lpstr>Times New Roman</vt:lpstr>
      <vt:lpstr>Red Radial 16x9</vt:lpstr>
      <vt:lpstr>Visio</vt:lpstr>
      <vt:lpstr>შპს „ემ ენ ქემიკალ ჯორჯია“-ს მანგანუმის ოქსიდის საწარმოს ტერიტორიაზე ახალი ტექნოლოგიური ხაზის (გოგირდმჟავას წარმოება) მშენებლობის და ექსპლუატაციის პროექტის გარემოზე ზემოქმედების შეფასების ანგარიში</vt:lpstr>
      <vt:lpstr>საკანონმდებლო მოთხოვნები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შპს „ემ ენ ქემიკალ ჯორჯია“-ს მანგანუმის ოქსიდის საწარმოს ტერიტორიაზე ახალი ტექნოლოგიური ხაზის (გოგირდმჟავას წარმოება) მშენებლობის და ექსპლუატაციის პროექტის გარემოზე ზემოქმედების შეფასების ანგარიში</dc:title>
  <dc:creator>Masha</dc:creator>
  <cp:lastModifiedBy>გურამ ყაფლანიშვილი</cp:lastModifiedBy>
  <cp:revision>15</cp:revision>
  <dcterms:created xsi:type="dcterms:W3CDTF">2020-04-27T09:10:35Z</dcterms:created>
  <dcterms:modified xsi:type="dcterms:W3CDTF">2020-05-01T10:40:16Z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