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60" r:id="rId1"/>
  </p:sldMasterIdLst>
  <p:notesMasterIdLst>
    <p:notesMasterId r:id="rId24"/>
  </p:notesMasterIdLst>
  <p:handoutMasterIdLst>
    <p:handoutMasterId r:id="rId25"/>
  </p:handoutMasterIdLst>
  <p:sldIdLst>
    <p:sldId id="267" r:id="rId2"/>
    <p:sldId id="272" r:id="rId3"/>
    <p:sldId id="290" r:id="rId4"/>
    <p:sldId id="276" r:id="rId5"/>
    <p:sldId id="278" r:id="rId6"/>
    <p:sldId id="280" r:id="rId7"/>
    <p:sldId id="297" r:id="rId8"/>
    <p:sldId id="299" r:id="rId9"/>
    <p:sldId id="288" r:id="rId10"/>
    <p:sldId id="296" r:id="rId11"/>
    <p:sldId id="300" r:id="rId12"/>
    <p:sldId id="293" r:id="rId13"/>
    <p:sldId id="308" r:id="rId14"/>
    <p:sldId id="282" r:id="rId15"/>
    <p:sldId id="298" r:id="rId16"/>
    <p:sldId id="301" r:id="rId17"/>
    <p:sldId id="302" r:id="rId18"/>
    <p:sldId id="303" r:id="rId19"/>
    <p:sldId id="304" r:id="rId20"/>
    <p:sldId id="305" r:id="rId21"/>
    <p:sldId id="306" r:id="rId22"/>
    <p:sldId id="30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42" autoAdjust="0"/>
    <p:restoredTop sz="86427" autoAdjust="0"/>
  </p:normalViewPr>
  <p:slideViewPr>
    <p:cSldViewPr snapToGrid="0">
      <p:cViewPr varScale="1">
        <p:scale>
          <a:sx n="43" d="100"/>
          <a:sy n="43" d="100"/>
        </p:scale>
        <p:origin x="936" y="5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C4795-2386-4BEA-AA57-69870E62DCA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1700E6E-0A76-41C1-B18C-C63F3F005CDB}">
      <dgm:prSet phldrT="[Text]" custT="1"/>
      <dgm:spPr/>
      <dgm:t>
        <a:bodyPr/>
        <a:lstStyle/>
        <a:p>
          <a:r>
            <a:rPr lang="ka-GE" sz="1100" dirty="0"/>
            <a:t>ინერტული მასალა</a:t>
          </a:r>
          <a:endParaRPr lang="en-US" sz="1100" dirty="0"/>
        </a:p>
      </dgm:t>
    </dgm:pt>
    <dgm:pt modelId="{A50186BF-B468-44F1-B3C5-E2E083C387D7}" type="parTrans" cxnId="{A3F1E4F9-DA31-4E4C-B8C0-E0EDA875A62F}">
      <dgm:prSet/>
      <dgm:spPr/>
      <dgm:t>
        <a:bodyPr/>
        <a:lstStyle/>
        <a:p>
          <a:endParaRPr lang="en-US"/>
        </a:p>
      </dgm:t>
    </dgm:pt>
    <dgm:pt modelId="{C9D0C380-2526-4FE9-885B-15678B9EFBCC}" type="sibTrans" cxnId="{A3F1E4F9-DA31-4E4C-B8C0-E0EDA875A62F}">
      <dgm:prSet/>
      <dgm:spPr/>
      <dgm:t>
        <a:bodyPr/>
        <a:lstStyle/>
        <a:p>
          <a:endParaRPr lang="en-US"/>
        </a:p>
      </dgm:t>
    </dgm:pt>
    <dgm:pt modelId="{ECEB2D80-3939-4FE2-A1F2-6E1B379BB6F4}">
      <dgm:prSet phldrT="[Text]" custT="1"/>
      <dgm:spPr/>
      <dgm:t>
        <a:bodyPr/>
        <a:lstStyle/>
        <a:p>
          <a:r>
            <a:rPr lang="ka-GE" sz="1100"/>
            <a:t>მიმღები ბუნკერი</a:t>
          </a:r>
          <a:endParaRPr lang="en-US" sz="1100"/>
        </a:p>
      </dgm:t>
    </dgm:pt>
    <dgm:pt modelId="{7650239A-F588-4E08-A2D3-261BB56A6783}" type="parTrans" cxnId="{CAE51684-8B5B-4800-B6B8-9B7900EA0582}">
      <dgm:prSet/>
      <dgm:spPr/>
      <dgm:t>
        <a:bodyPr/>
        <a:lstStyle/>
        <a:p>
          <a:endParaRPr lang="en-US"/>
        </a:p>
      </dgm:t>
    </dgm:pt>
    <dgm:pt modelId="{981F57C9-4197-411C-82AD-3CC846E2DA40}" type="sibTrans" cxnId="{CAE51684-8B5B-4800-B6B8-9B7900EA0582}">
      <dgm:prSet/>
      <dgm:spPr/>
      <dgm:t>
        <a:bodyPr/>
        <a:lstStyle/>
        <a:p>
          <a:endParaRPr lang="en-US"/>
        </a:p>
      </dgm:t>
    </dgm:pt>
    <dgm:pt modelId="{F6308D39-A39F-48C0-B698-85D35084864D}">
      <dgm:prSet phldrT="[Text]" custT="1"/>
      <dgm:spPr/>
      <dgm:t>
        <a:bodyPr/>
        <a:lstStyle/>
        <a:p>
          <a:r>
            <a:rPr lang="ka-GE" sz="1100"/>
            <a:t>საშრობი დოლი</a:t>
          </a:r>
          <a:endParaRPr lang="en-US" sz="1100"/>
        </a:p>
      </dgm:t>
    </dgm:pt>
    <dgm:pt modelId="{87529138-C9D6-4BDD-A7AB-709C86AC0C94}" type="parTrans" cxnId="{D845DFAC-C83F-4C55-B86F-9BA300518E34}">
      <dgm:prSet/>
      <dgm:spPr/>
      <dgm:t>
        <a:bodyPr/>
        <a:lstStyle/>
        <a:p>
          <a:endParaRPr lang="en-US"/>
        </a:p>
      </dgm:t>
    </dgm:pt>
    <dgm:pt modelId="{6126D8FD-5211-4129-B04F-089CD10AB697}" type="sibTrans" cxnId="{D845DFAC-C83F-4C55-B86F-9BA300518E34}">
      <dgm:prSet/>
      <dgm:spPr/>
      <dgm:t>
        <a:bodyPr/>
        <a:lstStyle/>
        <a:p>
          <a:endParaRPr lang="en-US"/>
        </a:p>
      </dgm:t>
    </dgm:pt>
    <dgm:pt modelId="{6ADED10E-677E-40E2-8F99-05FFC98C25B0}">
      <dgm:prSet custT="1"/>
      <dgm:spPr/>
      <dgm:t>
        <a:bodyPr/>
        <a:lstStyle/>
        <a:p>
          <a:r>
            <a:rPr lang="ka-GE" sz="1100"/>
            <a:t>შემრევი</a:t>
          </a:r>
          <a:endParaRPr lang="en-US" sz="1100"/>
        </a:p>
      </dgm:t>
    </dgm:pt>
    <dgm:pt modelId="{9712EAA2-DEF3-486B-B9B3-9D0874F49C6D}" type="parTrans" cxnId="{A8E2E658-E104-481D-BF86-553C1EBE7331}">
      <dgm:prSet/>
      <dgm:spPr/>
      <dgm:t>
        <a:bodyPr/>
        <a:lstStyle/>
        <a:p>
          <a:endParaRPr lang="en-US"/>
        </a:p>
      </dgm:t>
    </dgm:pt>
    <dgm:pt modelId="{423ECCA9-555F-4353-A05A-54112EA94697}" type="sibTrans" cxnId="{A8E2E658-E104-481D-BF86-553C1EBE7331}">
      <dgm:prSet/>
      <dgm:spPr/>
      <dgm:t>
        <a:bodyPr/>
        <a:lstStyle/>
        <a:p>
          <a:endParaRPr lang="en-US"/>
        </a:p>
      </dgm:t>
    </dgm:pt>
    <dgm:pt modelId="{71693B87-D507-4495-AC45-9C25A08266F1}">
      <dgm:prSet custT="1"/>
      <dgm:spPr/>
      <dgm:t>
        <a:bodyPr/>
        <a:lstStyle/>
        <a:p>
          <a:r>
            <a:rPr lang="ka-GE" sz="1100"/>
            <a:t>მზა პროდუქცია</a:t>
          </a:r>
          <a:endParaRPr lang="en-US" sz="1100"/>
        </a:p>
      </dgm:t>
    </dgm:pt>
    <dgm:pt modelId="{F67267AF-CD19-4C5D-8074-D75F6820E6B3}" type="parTrans" cxnId="{945A7F5C-3B13-4F80-ADA7-A0548158752A}">
      <dgm:prSet/>
      <dgm:spPr/>
      <dgm:t>
        <a:bodyPr/>
        <a:lstStyle/>
        <a:p>
          <a:endParaRPr lang="en-US"/>
        </a:p>
      </dgm:t>
    </dgm:pt>
    <dgm:pt modelId="{F5003ED5-5CDD-4B0A-9BD1-7C4EB8EFB7B0}" type="sibTrans" cxnId="{945A7F5C-3B13-4F80-ADA7-A0548158752A}">
      <dgm:prSet/>
      <dgm:spPr/>
      <dgm:t>
        <a:bodyPr/>
        <a:lstStyle/>
        <a:p>
          <a:endParaRPr lang="en-US"/>
        </a:p>
      </dgm:t>
    </dgm:pt>
    <dgm:pt modelId="{77AF261B-E6F9-468E-B1BB-470CEB502312}">
      <dgm:prSet custT="1"/>
      <dgm:spPr/>
      <dgm:t>
        <a:bodyPr/>
        <a:lstStyle/>
        <a:p>
          <a:r>
            <a:rPr lang="ka-GE" sz="1050"/>
            <a:t>ჩატვირთვა სატრანსპორტო საშუალებებში და გატანა</a:t>
          </a:r>
          <a:endParaRPr lang="en-US" sz="1050"/>
        </a:p>
      </dgm:t>
    </dgm:pt>
    <dgm:pt modelId="{A9091C0E-C2F3-4F53-B7B3-C3CB71295150}" type="parTrans" cxnId="{33D389A1-28BC-48CC-93CD-C6B1FF5AABB1}">
      <dgm:prSet/>
      <dgm:spPr/>
      <dgm:t>
        <a:bodyPr/>
        <a:lstStyle/>
        <a:p>
          <a:endParaRPr lang="en-US"/>
        </a:p>
      </dgm:t>
    </dgm:pt>
    <dgm:pt modelId="{D216A3F7-F0D5-4FC1-A6C6-93BBC8A1C45E}" type="sibTrans" cxnId="{33D389A1-28BC-48CC-93CD-C6B1FF5AABB1}">
      <dgm:prSet/>
      <dgm:spPr/>
      <dgm:t>
        <a:bodyPr/>
        <a:lstStyle/>
        <a:p>
          <a:endParaRPr lang="en-US"/>
        </a:p>
      </dgm:t>
    </dgm:pt>
    <dgm:pt modelId="{AD55C611-9D92-4E5C-9EBF-84F98E48AC00}" type="pres">
      <dgm:prSet presAssocID="{E98C4795-2386-4BEA-AA57-69870E62DCA2}" presName="hierChild1" presStyleCnt="0">
        <dgm:presLayoutVars>
          <dgm:chPref val="1"/>
          <dgm:dir/>
          <dgm:animOne val="branch"/>
          <dgm:animLvl val="lvl"/>
          <dgm:resizeHandles/>
        </dgm:presLayoutVars>
      </dgm:prSet>
      <dgm:spPr/>
      <dgm:t>
        <a:bodyPr/>
        <a:lstStyle/>
        <a:p>
          <a:endParaRPr lang="en-US"/>
        </a:p>
      </dgm:t>
    </dgm:pt>
    <dgm:pt modelId="{A4EB79C9-E1E7-436A-BA35-FBA1D02FD03F}" type="pres">
      <dgm:prSet presAssocID="{61700E6E-0A76-41C1-B18C-C63F3F005CDB}" presName="hierRoot1" presStyleCnt="0"/>
      <dgm:spPr/>
    </dgm:pt>
    <dgm:pt modelId="{533608B8-62AB-40C8-9322-011ECAFE7277}" type="pres">
      <dgm:prSet presAssocID="{61700E6E-0A76-41C1-B18C-C63F3F005CDB}" presName="composite" presStyleCnt="0"/>
      <dgm:spPr/>
    </dgm:pt>
    <dgm:pt modelId="{6E21EA90-AACC-4CD8-A5AA-54395FF25C79}" type="pres">
      <dgm:prSet presAssocID="{61700E6E-0A76-41C1-B18C-C63F3F005CDB}" presName="background" presStyleLbl="node0" presStyleIdx="0" presStyleCnt="1"/>
      <dgm:spPr/>
    </dgm:pt>
    <dgm:pt modelId="{460D0B36-0D3C-4676-B7FE-88547E57CACF}" type="pres">
      <dgm:prSet presAssocID="{61700E6E-0A76-41C1-B18C-C63F3F005CDB}" presName="text" presStyleLbl="fgAcc0" presStyleIdx="0" presStyleCnt="1">
        <dgm:presLayoutVars>
          <dgm:chPref val="3"/>
        </dgm:presLayoutVars>
      </dgm:prSet>
      <dgm:spPr/>
      <dgm:t>
        <a:bodyPr/>
        <a:lstStyle/>
        <a:p>
          <a:endParaRPr lang="en-US"/>
        </a:p>
      </dgm:t>
    </dgm:pt>
    <dgm:pt modelId="{F31AFCC0-F7F2-4D24-9494-7ED0B938D1F3}" type="pres">
      <dgm:prSet presAssocID="{61700E6E-0A76-41C1-B18C-C63F3F005CDB}" presName="hierChild2" presStyleCnt="0"/>
      <dgm:spPr/>
    </dgm:pt>
    <dgm:pt modelId="{6913767A-680A-49BA-ACAB-27C61112DA2D}" type="pres">
      <dgm:prSet presAssocID="{7650239A-F588-4E08-A2D3-261BB56A6783}" presName="Name10" presStyleLbl="parChTrans1D2" presStyleIdx="0" presStyleCnt="1"/>
      <dgm:spPr/>
      <dgm:t>
        <a:bodyPr/>
        <a:lstStyle/>
        <a:p>
          <a:endParaRPr lang="en-US"/>
        </a:p>
      </dgm:t>
    </dgm:pt>
    <dgm:pt modelId="{16769D1B-DE11-4CD0-858F-7415E0F4FF54}" type="pres">
      <dgm:prSet presAssocID="{ECEB2D80-3939-4FE2-A1F2-6E1B379BB6F4}" presName="hierRoot2" presStyleCnt="0"/>
      <dgm:spPr/>
    </dgm:pt>
    <dgm:pt modelId="{601A34D0-4800-4B1B-89C7-CB996235496C}" type="pres">
      <dgm:prSet presAssocID="{ECEB2D80-3939-4FE2-A1F2-6E1B379BB6F4}" presName="composite2" presStyleCnt="0"/>
      <dgm:spPr/>
    </dgm:pt>
    <dgm:pt modelId="{C4A46DA6-6C54-4A65-A8F3-F56C63555DF1}" type="pres">
      <dgm:prSet presAssocID="{ECEB2D80-3939-4FE2-A1F2-6E1B379BB6F4}" presName="background2" presStyleLbl="node2" presStyleIdx="0" presStyleCnt="1"/>
      <dgm:spPr/>
    </dgm:pt>
    <dgm:pt modelId="{098519BB-6C99-4DAA-8FE7-13E0A590BDD5}" type="pres">
      <dgm:prSet presAssocID="{ECEB2D80-3939-4FE2-A1F2-6E1B379BB6F4}" presName="text2" presStyleLbl="fgAcc2" presStyleIdx="0" presStyleCnt="1">
        <dgm:presLayoutVars>
          <dgm:chPref val="3"/>
        </dgm:presLayoutVars>
      </dgm:prSet>
      <dgm:spPr/>
      <dgm:t>
        <a:bodyPr/>
        <a:lstStyle/>
        <a:p>
          <a:endParaRPr lang="en-US"/>
        </a:p>
      </dgm:t>
    </dgm:pt>
    <dgm:pt modelId="{62E7D2DC-A106-49A0-AB5D-6470C34D84DD}" type="pres">
      <dgm:prSet presAssocID="{ECEB2D80-3939-4FE2-A1F2-6E1B379BB6F4}" presName="hierChild3" presStyleCnt="0"/>
      <dgm:spPr/>
    </dgm:pt>
    <dgm:pt modelId="{5F35E660-4225-454C-A134-C8853F484E3B}" type="pres">
      <dgm:prSet presAssocID="{87529138-C9D6-4BDD-A7AB-709C86AC0C94}" presName="Name17" presStyleLbl="parChTrans1D3" presStyleIdx="0" presStyleCnt="1"/>
      <dgm:spPr/>
      <dgm:t>
        <a:bodyPr/>
        <a:lstStyle/>
        <a:p>
          <a:endParaRPr lang="en-US"/>
        </a:p>
      </dgm:t>
    </dgm:pt>
    <dgm:pt modelId="{77E85CCA-3258-4254-8D3D-3D44AA5EB781}" type="pres">
      <dgm:prSet presAssocID="{F6308D39-A39F-48C0-B698-85D35084864D}" presName="hierRoot3" presStyleCnt="0"/>
      <dgm:spPr/>
    </dgm:pt>
    <dgm:pt modelId="{2BA76F35-3D97-4B6F-910B-A44120E5B27A}" type="pres">
      <dgm:prSet presAssocID="{F6308D39-A39F-48C0-B698-85D35084864D}" presName="composite3" presStyleCnt="0"/>
      <dgm:spPr/>
    </dgm:pt>
    <dgm:pt modelId="{C90B7FAC-7E34-4BB5-98C8-4177576C80BD}" type="pres">
      <dgm:prSet presAssocID="{F6308D39-A39F-48C0-B698-85D35084864D}" presName="background3" presStyleLbl="node3" presStyleIdx="0" presStyleCnt="1"/>
      <dgm:spPr/>
    </dgm:pt>
    <dgm:pt modelId="{E4ADB3E1-03F5-4EE5-B1A4-B909F3B05695}" type="pres">
      <dgm:prSet presAssocID="{F6308D39-A39F-48C0-B698-85D35084864D}" presName="text3" presStyleLbl="fgAcc3" presStyleIdx="0" presStyleCnt="1">
        <dgm:presLayoutVars>
          <dgm:chPref val="3"/>
        </dgm:presLayoutVars>
      </dgm:prSet>
      <dgm:spPr/>
      <dgm:t>
        <a:bodyPr/>
        <a:lstStyle/>
        <a:p>
          <a:endParaRPr lang="en-US"/>
        </a:p>
      </dgm:t>
    </dgm:pt>
    <dgm:pt modelId="{175AEAFD-5C79-47B5-AFD8-58DD5C80EC84}" type="pres">
      <dgm:prSet presAssocID="{F6308D39-A39F-48C0-B698-85D35084864D}" presName="hierChild4" presStyleCnt="0"/>
      <dgm:spPr/>
    </dgm:pt>
    <dgm:pt modelId="{5F9B33EE-6492-4220-8D8E-BCE609DED6AA}" type="pres">
      <dgm:prSet presAssocID="{9712EAA2-DEF3-486B-B9B3-9D0874F49C6D}" presName="Name23" presStyleLbl="parChTrans1D4" presStyleIdx="0" presStyleCnt="3"/>
      <dgm:spPr/>
      <dgm:t>
        <a:bodyPr/>
        <a:lstStyle/>
        <a:p>
          <a:endParaRPr lang="en-US"/>
        </a:p>
      </dgm:t>
    </dgm:pt>
    <dgm:pt modelId="{3CABA8E7-8A2A-44A2-8D43-A03BDD9BCDD4}" type="pres">
      <dgm:prSet presAssocID="{6ADED10E-677E-40E2-8F99-05FFC98C25B0}" presName="hierRoot4" presStyleCnt="0"/>
      <dgm:spPr/>
    </dgm:pt>
    <dgm:pt modelId="{610D3E50-484A-4D28-8F64-8FD4805F0B6D}" type="pres">
      <dgm:prSet presAssocID="{6ADED10E-677E-40E2-8F99-05FFC98C25B0}" presName="composite4" presStyleCnt="0"/>
      <dgm:spPr/>
    </dgm:pt>
    <dgm:pt modelId="{2E3F4056-8C4C-4CA8-AA7B-D3F888929E72}" type="pres">
      <dgm:prSet presAssocID="{6ADED10E-677E-40E2-8F99-05FFC98C25B0}" presName="background4" presStyleLbl="node4" presStyleIdx="0" presStyleCnt="3"/>
      <dgm:spPr/>
    </dgm:pt>
    <dgm:pt modelId="{6ACA01C5-5CFF-40CA-B6AC-1572D55292BC}" type="pres">
      <dgm:prSet presAssocID="{6ADED10E-677E-40E2-8F99-05FFC98C25B0}" presName="text4" presStyleLbl="fgAcc4" presStyleIdx="0" presStyleCnt="3">
        <dgm:presLayoutVars>
          <dgm:chPref val="3"/>
        </dgm:presLayoutVars>
      </dgm:prSet>
      <dgm:spPr/>
      <dgm:t>
        <a:bodyPr/>
        <a:lstStyle/>
        <a:p>
          <a:endParaRPr lang="en-US"/>
        </a:p>
      </dgm:t>
    </dgm:pt>
    <dgm:pt modelId="{B0A62582-27B6-468C-B868-1CE175D0D119}" type="pres">
      <dgm:prSet presAssocID="{6ADED10E-677E-40E2-8F99-05FFC98C25B0}" presName="hierChild5" presStyleCnt="0"/>
      <dgm:spPr/>
    </dgm:pt>
    <dgm:pt modelId="{1F9EB0D5-F5EA-4292-A299-109D7A0B285C}" type="pres">
      <dgm:prSet presAssocID="{F67267AF-CD19-4C5D-8074-D75F6820E6B3}" presName="Name23" presStyleLbl="parChTrans1D4" presStyleIdx="1" presStyleCnt="3"/>
      <dgm:spPr/>
      <dgm:t>
        <a:bodyPr/>
        <a:lstStyle/>
        <a:p>
          <a:endParaRPr lang="en-US"/>
        </a:p>
      </dgm:t>
    </dgm:pt>
    <dgm:pt modelId="{98C507A0-DC40-4AFF-89D4-B2DAC5EB4FB5}" type="pres">
      <dgm:prSet presAssocID="{71693B87-D507-4495-AC45-9C25A08266F1}" presName="hierRoot4" presStyleCnt="0"/>
      <dgm:spPr/>
    </dgm:pt>
    <dgm:pt modelId="{15BBE408-11AE-4E56-9DCD-07C297672ED9}" type="pres">
      <dgm:prSet presAssocID="{71693B87-D507-4495-AC45-9C25A08266F1}" presName="composite4" presStyleCnt="0"/>
      <dgm:spPr/>
    </dgm:pt>
    <dgm:pt modelId="{105B276B-6E05-4C8A-B9FB-38035B881205}" type="pres">
      <dgm:prSet presAssocID="{71693B87-D507-4495-AC45-9C25A08266F1}" presName="background4" presStyleLbl="node4" presStyleIdx="1" presStyleCnt="3"/>
      <dgm:spPr/>
    </dgm:pt>
    <dgm:pt modelId="{C2DB99EB-41F4-4BD9-9902-39494482944B}" type="pres">
      <dgm:prSet presAssocID="{71693B87-D507-4495-AC45-9C25A08266F1}" presName="text4" presStyleLbl="fgAcc4" presStyleIdx="1" presStyleCnt="3">
        <dgm:presLayoutVars>
          <dgm:chPref val="3"/>
        </dgm:presLayoutVars>
      </dgm:prSet>
      <dgm:spPr/>
      <dgm:t>
        <a:bodyPr/>
        <a:lstStyle/>
        <a:p>
          <a:endParaRPr lang="en-US"/>
        </a:p>
      </dgm:t>
    </dgm:pt>
    <dgm:pt modelId="{A86E9B56-32AF-449D-A0DB-6BBCD1FB4FA0}" type="pres">
      <dgm:prSet presAssocID="{71693B87-D507-4495-AC45-9C25A08266F1}" presName="hierChild5" presStyleCnt="0"/>
      <dgm:spPr/>
    </dgm:pt>
    <dgm:pt modelId="{19230C07-E27B-44A1-888B-9BC3962DCE42}" type="pres">
      <dgm:prSet presAssocID="{A9091C0E-C2F3-4F53-B7B3-C3CB71295150}" presName="Name23" presStyleLbl="parChTrans1D4" presStyleIdx="2" presStyleCnt="3"/>
      <dgm:spPr/>
      <dgm:t>
        <a:bodyPr/>
        <a:lstStyle/>
        <a:p>
          <a:endParaRPr lang="en-US"/>
        </a:p>
      </dgm:t>
    </dgm:pt>
    <dgm:pt modelId="{561E03C4-5F84-43B2-BC38-A12C1D9CE34F}" type="pres">
      <dgm:prSet presAssocID="{77AF261B-E6F9-468E-B1BB-470CEB502312}" presName="hierRoot4" presStyleCnt="0"/>
      <dgm:spPr/>
    </dgm:pt>
    <dgm:pt modelId="{7F331AF2-5A52-45B1-99F2-05B9B8819F2E}" type="pres">
      <dgm:prSet presAssocID="{77AF261B-E6F9-468E-B1BB-470CEB502312}" presName="composite4" presStyleCnt="0"/>
      <dgm:spPr/>
    </dgm:pt>
    <dgm:pt modelId="{31E3B21D-A7F6-43E7-963F-15331C5AB6F6}" type="pres">
      <dgm:prSet presAssocID="{77AF261B-E6F9-468E-B1BB-470CEB502312}" presName="background4" presStyleLbl="node4" presStyleIdx="2" presStyleCnt="3"/>
      <dgm:spPr/>
    </dgm:pt>
    <dgm:pt modelId="{13DA49FE-A250-40CD-BB32-11D047AE6B16}" type="pres">
      <dgm:prSet presAssocID="{77AF261B-E6F9-468E-B1BB-470CEB502312}" presName="text4" presStyleLbl="fgAcc4" presStyleIdx="2" presStyleCnt="3">
        <dgm:presLayoutVars>
          <dgm:chPref val="3"/>
        </dgm:presLayoutVars>
      </dgm:prSet>
      <dgm:spPr/>
      <dgm:t>
        <a:bodyPr/>
        <a:lstStyle/>
        <a:p>
          <a:endParaRPr lang="en-US"/>
        </a:p>
      </dgm:t>
    </dgm:pt>
    <dgm:pt modelId="{5886A58A-5D79-4526-8D2A-7C9D35EA3D67}" type="pres">
      <dgm:prSet presAssocID="{77AF261B-E6F9-468E-B1BB-470CEB502312}" presName="hierChild5" presStyleCnt="0"/>
      <dgm:spPr/>
    </dgm:pt>
  </dgm:ptLst>
  <dgm:cxnLst>
    <dgm:cxn modelId="{18931FB6-21AB-4DF2-BD68-16E9EEA7C438}" type="presOf" srcId="{9712EAA2-DEF3-486B-B9B3-9D0874F49C6D}" destId="{5F9B33EE-6492-4220-8D8E-BCE609DED6AA}" srcOrd="0" destOrd="0" presId="urn:microsoft.com/office/officeart/2005/8/layout/hierarchy1"/>
    <dgm:cxn modelId="{DDD41D99-ADF3-4329-BB90-0F194DD90496}" type="presOf" srcId="{ECEB2D80-3939-4FE2-A1F2-6E1B379BB6F4}" destId="{098519BB-6C99-4DAA-8FE7-13E0A590BDD5}" srcOrd="0" destOrd="0" presId="urn:microsoft.com/office/officeart/2005/8/layout/hierarchy1"/>
    <dgm:cxn modelId="{540563FB-57D0-4201-A54F-D3B14A5D23AE}" type="presOf" srcId="{A9091C0E-C2F3-4F53-B7B3-C3CB71295150}" destId="{19230C07-E27B-44A1-888B-9BC3962DCE42}" srcOrd="0" destOrd="0" presId="urn:microsoft.com/office/officeart/2005/8/layout/hierarchy1"/>
    <dgm:cxn modelId="{A8E2E658-E104-481D-BF86-553C1EBE7331}" srcId="{F6308D39-A39F-48C0-B698-85D35084864D}" destId="{6ADED10E-677E-40E2-8F99-05FFC98C25B0}" srcOrd="0" destOrd="0" parTransId="{9712EAA2-DEF3-486B-B9B3-9D0874F49C6D}" sibTransId="{423ECCA9-555F-4353-A05A-54112EA94697}"/>
    <dgm:cxn modelId="{E1AEEB97-2830-47E0-81A6-6B1E81E5848D}" type="presOf" srcId="{7650239A-F588-4E08-A2D3-261BB56A6783}" destId="{6913767A-680A-49BA-ACAB-27C61112DA2D}" srcOrd="0" destOrd="0" presId="urn:microsoft.com/office/officeart/2005/8/layout/hierarchy1"/>
    <dgm:cxn modelId="{1006B2FA-C5D7-452C-93FC-57477184C7AF}" type="presOf" srcId="{F6308D39-A39F-48C0-B698-85D35084864D}" destId="{E4ADB3E1-03F5-4EE5-B1A4-B909F3B05695}" srcOrd="0" destOrd="0" presId="urn:microsoft.com/office/officeart/2005/8/layout/hierarchy1"/>
    <dgm:cxn modelId="{1028D8DF-A447-4182-865F-4E3D05B6DC2C}" type="presOf" srcId="{71693B87-D507-4495-AC45-9C25A08266F1}" destId="{C2DB99EB-41F4-4BD9-9902-39494482944B}" srcOrd="0" destOrd="0" presId="urn:microsoft.com/office/officeart/2005/8/layout/hierarchy1"/>
    <dgm:cxn modelId="{4DF99F8F-4416-483C-B691-B13B821B3FC7}" type="presOf" srcId="{87529138-C9D6-4BDD-A7AB-709C86AC0C94}" destId="{5F35E660-4225-454C-A134-C8853F484E3B}" srcOrd="0" destOrd="0" presId="urn:microsoft.com/office/officeart/2005/8/layout/hierarchy1"/>
    <dgm:cxn modelId="{43B1E612-5874-431A-A441-B36D5C5D25C0}" type="presOf" srcId="{61700E6E-0A76-41C1-B18C-C63F3F005CDB}" destId="{460D0B36-0D3C-4676-B7FE-88547E57CACF}" srcOrd="0" destOrd="0" presId="urn:microsoft.com/office/officeart/2005/8/layout/hierarchy1"/>
    <dgm:cxn modelId="{67B20F01-1870-4FCC-A349-7E208EA6AD12}" type="presOf" srcId="{6ADED10E-677E-40E2-8F99-05FFC98C25B0}" destId="{6ACA01C5-5CFF-40CA-B6AC-1572D55292BC}" srcOrd="0" destOrd="0" presId="urn:microsoft.com/office/officeart/2005/8/layout/hierarchy1"/>
    <dgm:cxn modelId="{AA7259E2-B8BB-4D15-BFEF-91D8FEF664F6}" type="presOf" srcId="{F67267AF-CD19-4C5D-8074-D75F6820E6B3}" destId="{1F9EB0D5-F5EA-4292-A299-109D7A0B285C}" srcOrd="0" destOrd="0" presId="urn:microsoft.com/office/officeart/2005/8/layout/hierarchy1"/>
    <dgm:cxn modelId="{33D389A1-28BC-48CC-93CD-C6B1FF5AABB1}" srcId="{71693B87-D507-4495-AC45-9C25A08266F1}" destId="{77AF261B-E6F9-468E-B1BB-470CEB502312}" srcOrd="0" destOrd="0" parTransId="{A9091C0E-C2F3-4F53-B7B3-C3CB71295150}" sibTransId="{D216A3F7-F0D5-4FC1-A6C6-93BBC8A1C45E}"/>
    <dgm:cxn modelId="{D845DFAC-C83F-4C55-B86F-9BA300518E34}" srcId="{ECEB2D80-3939-4FE2-A1F2-6E1B379BB6F4}" destId="{F6308D39-A39F-48C0-B698-85D35084864D}" srcOrd="0" destOrd="0" parTransId="{87529138-C9D6-4BDD-A7AB-709C86AC0C94}" sibTransId="{6126D8FD-5211-4129-B04F-089CD10AB697}"/>
    <dgm:cxn modelId="{CAE51684-8B5B-4800-B6B8-9B7900EA0582}" srcId="{61700E6E-0A76-41C1-B18C-C63F3F005CDB}" destId="{ECEB2D80-3939-4FE2-A1F2-6E1B379BB6F4}" srcOrd="0" destOrd="0" parTransId="{7650239A-F588-4E08-A2D3-261BB56A6783}" sibTransId="{981F57C9-4197-411C-82AD-3CC846E2DA40}"/>
    <dgm:cxn modelId="{1CDE51B7-1BF1-4ED8-B7B0-A3B783AA18DE}" type="presOf" srcId="{77AF261B-E6F9-468E-B1BB-470CEB502312}" destId="{13DA49FE-A250-40CD-BB32-11D047AE6B16}" srcOrd="0" destOrd="0" presId="urn:microsoft.com/office/officeart/2005/8/layout/hierarchy1"/>
    <dgm:cxn modelId="{945A7F5C-3B13-4F80-ADA7-A0548158752A}" srcId="{6ADED10E-677E-40E2-8F99-05FFC98C25B0}" destId="{71693B87-D507-4495-AC45-9C25A08266F1}" srcOrd="0" destOrd="0" parTransId="{F67267AF-CD19-4C5D-8074-D75F6820E6B3}" sibTransId="{F5003ED5-5CDD-4B0A-9BD1-7C4EB8EFB7B0}"/>
    <dgm:cxn modelId="{A3F1E4F9-DA31-4E4C-B8C0-E0EDA875A62F}" srcId="{E98C4795-2386-4BEA-AA57-69870E62DCA2}" destId="{61700E6E-0A76-41C1-B18C-C63F3F005CDB}" srcOrd="0" destOrd="0" parTransId="{A50186BF-B468-44F1-B3C5-E2E083C387D7}" sibTransId="{C9D0C380-2526-4FE9-885B-15678B9EFBCC}"/>
    <dgm:cxn modelId="{F3008B5C-B65E-4039-BB81-10E45E2399D9}" type="presOf" srcId="{E98C4795-2386-4BEA-AA57-69870E62DCA2}" destId="{AD55C611-9D92-4E5C-9EBF-84F98E48AC00}" srcOrd="0" destOrd="0" presId="urn:microsoft.com/office/officeart/2005/8/layout/hierarchy1"/>
    <dgm:cxn modelId="{D0AB455F-6717-4C16-B6EE-661D18365F48}" type="presParOf" srcId="{AD55C611-9D92-4E5C-9EBF-84F98E48AC00}" destId="{A4EB79C9-E1E7-436A-BA35-FBA1D02FD03F}" srcOrd="0" destOrd="0" presId="urn:microsoft.com/office/officeart/2005/8/layout/hierarchy1"/>
    <dgm:cxn modelId="{9DCB4220-CD69-4EAD-A534-4D30FF9E82CF}" type="presParOf" srcId="{A4EB79C9-E1E7-436A-BA35-FBA1D02FD03F}" destId="{533608B8-62AB-40C8-9322-011ECAFE7277}" srcOrd="0" destOrd="0" presId="urn:microsoft.com/office/officeart/2005/8/layout/hierarchy1"/>
    <dgm:cxn modelId="{C48A9706-A854-4888-A747-5994A05B6973}" type="presParOf" srcId="{533608B8-62AB-40C8-9322-011ECAFE7277}" destId="{6E21EA90-AACC-4CD8-A5AA-54395FF25C79}" srcOrd="0" destOrd="0" presId="urn:microsoft.com/office/officeart/2005/8/layout/hierarchy1"/>
    <dgm:cxn modelId="{22C390F2-637E-48C2-BA3C-45A53EF11081}" type="presParOf" srcId="{533608B8-62AB-40C8-9322-011ECAFE7277}" destId="{460D0B36-0D3C-4676-B7FE-88547E57CACF}" srcOrd="1" destOrd="0" presId="urn:microsoft.com/office/officeart/2005/8/layout/hierarchy1"/>
    <dgm:cxn modelId="{9B0D146D-6077-4ABB-A6A0-E62D4AE63E23}" type="presParOf" srcId="{A4EB79C9-E1E7-436A-BA35-FBA1D02FD03F}" destId="{F31AFCC0-F7F2-4D24-9494-7ED0B938D1F3}" srcOrd="1" destOrd="0" presId="urn:microsoft.com/office/officeart/2005/8/layout/hierarchy1"/>
    <dgm:cxn modelId="{3A92C622-F020-4D22-99CB-744BF46E8853}" type="presParOf" srcId="{F31AFCC0-F7F2-4D24-9494-7ED0B938D1F3}" destId="{6913767A-680A-49BA-ACAB-27C61112DA2D}" srcOrd="0" destOrd="0" presId="urn:microsoft.com/office/officeart/2005/8/layout/hierarchy1"/>
    <dgm:cxn modelId="{BE92F8A4-6D42-4335-B7DB-7D2DC5653605}" type="presParOf" srcId="{F31AFCC0-F7F2-4D24-9494-7ED0B938D1F3}" destId="{16769D1B-DE11-4CD0-858F-7415E0F4FF54}" srcOrd="1" destOrd="0" presId="urn:microsoft.com/office/officeart/2005/8/layout/hierarchy1"/>
    <dgm:cxn modelId="{040F0DC9-3BDE-498C-91A2-403938D5E09B}" type="presParOf" srcId="{16769D1B-DE11-4CD0-858F-7415E0F4FF54}" destId="{601A34D0-4800-4B1B-89C7-CB996235496C}" srcOrd="0" destOrd="0" presId="urn:microsoft.com/office/officeart/2005/8/layout/hierarchy1"/>
    <dgm:cxn modelId="{485A7F60-05FA-4A4F-ACBB-241DB69BBEFB}" type="presParOf" srcId="{601A34D0-4800-4B1B-89C7-CB996235496C}" destId="{C4A46DA6-6C54-4A65-A8F3-F56C63555DF1}" srcOrd="0" destOrd="0" presId="urn:microsoft.com/office/officeart/2005/8/layout/hierarchy1"/>
    <dgm:cxn modelId="{6A08D0C4-E6D3-4E8E-986E-EA1E529B2870}" type="presParOf" srcId="{601A34D0-4800-4B1B-89C7-CB996235496C}" destId="{098519BB-6C99-4DAA-8FE7-13E0A590BDD5}" srcOrd="1" destOrd="0" presId="urn:microsoft.com/office/officeart/2005/8/layout/hierarchy1"/>
    <dgm:cxn modelId="{32CC6223-C5D8-4776-BA0E-1AEC90F61E02}" type="presParOf" srcId="{16769D1B-DE11-4CD0-858F-7415E0F4FF54}" destId="{62E7D2DC-A106-49A0-AB5D-6470C34D84DD}" srcOrd="1" destOrd="0" presId="urn:microsoft.com/office/officeart/2005/8/layout/hierarchy1"/>
    <dgm:cxn modelId="{BA60FED1-67CB-46C5-A139-02EFB58B8B3F}" type="presParOf" srcId="{62E7D2DC-A106-49A0-AB5D-6470C34D84DD}" destId="{5F35E660-4225-454C-A134-C8853F484E3B}" srcOrd="0" destOrd="0" presId="urn:microsoft.com/office/officeart/2005/8/layout/hierarchy1"/>
    <dgm:cxn modelId="{A3747D9D-AB40-4A3B-BBDB-27DB7B30A203}" type="presParOf" srcId="{62E7D2DC-A106-49A0-AB5D-6470C34D84DD}" destId="{77E85CCA-3258-4254-8D3D-3D44AA5EB781}" srcOrd="1" destOrd="0" presId="urn:microsoft.com/office/officeart/2005/8/layout/hierarchy1"/>
    <dgm:cxn modelId="{1BC03A1C-AAD5-4055-B0CE-C440A977E2E6}" type="presParOf" srcId="{77E85CCA-3258-4254-8D3D-3D44AA5EB781}" destId="{2BA76F35-3D97-4B6F-910B-A44120E5B27A}" srcOrd="0" destOrd="0" presId="urn:microsoft.com/office/officeart/2005/8/layout/hierarchy1"/>
    <dgm:cxn modelId="{3FF99888-5EB3-409D-98F9-699768CA7FCA}" type="presParOf" srcId="{2BA76F35-3D97-4B6F-910B-A44120E5B27A}" destId="{C90B7FAC-7E34-4BB5-98C8-4177576C80BD}" srcOrd="0" destOrd="0" presId="urn:microsoft.com/office/officeart/2005/8/layout/hierarchy1"/>
    <dgm:cxn modelId="{EB43CD08-9BED-4F63-B8FA-4B4099693438}" type="presParOf" srcId="{2BA76F35-3D97-4B6F-910B-A44120E5B27A}" destId="{E4ADB3E1-03F5-4EE5-B1A4-B909F3B05695}" srcOrd="1" destOrd="0" presId="urn:microsoft.com/office/officeart/2005/8/layout/hierarchy1"/>
    <dgm:cxn modelId="{43578B43-FCAE-4F40-B8FA-3F7EE6DBCEB1}" type="presParOf" srcId="{77E85CCA-3258-4254-8D3D-3D44AA5EB781}" destId="{175AEAFD-5C79-47B5-AFD8-58DD5C80EC84}" srcOrd="1" destOrd="0" presId="urn:microsoft.com/office/officeart/2005/8/layout/hierarchy1"/>
    <dgm:cxn modelId="{6F39F731-C35D-43AF-A289-F28FF3321CC1}" type="presParOf" srcId="{175AEAFD-5C79-47B5-AFD8-58DD5C80EC84}" destId="{5F9B33EE-6492-4220-8D8E-BCE609DED6AA}" srcOrd="0" destOrd="0" presId="urn:microsoft.com/office/officeart/2005/8/layout/hierarchy1"/>
    <dgm:cxn modelId="{DBE8935C-386F-415C-BD9A-D6742240578D}" type="presParOf" srcId="{175AEAFD-5C79-47B5-AFD8-58DD5C80EC84}" destId="{3CABA8E7-8A2A-44A2-8D43-A03BDD9BCDD4}" srcOrd="1" destOrd="0" presId="urn:microsoft.com/office/officeart/2005/8/layout/hierarchy1"/>
    <dgm:cxn modelId="{E4C8A475-75D7-495A-8FCB-F1836D8820C5}" type="presParOf" srcId="{3CABA8E7-8A2A-44A2-8D43-A03BDD9BCDD4}" destId="{610D3E50-484A-4D28-8F64-8FD4805F0B6D}" srcOrd="0" destOrd="0" presId="urn:microsoft.com/office/officeart/2005/8/layout/hierarchy1"/>
    <dgm:cxn modelId="{B28C1089-59EB-4CFC-89C7-59A6259A07A9}" type="presParOf" srcId="{610D3E50-484A-4D28-8F64-8FD4805F0B6D}" destId="{2E3F4056-8C4C-4CA8-AA7B-D3F888929E72}" srcOrd="0" destOrd="0" presId="urn:microsoft.com/office/officeart/2005/8/layout/hierarchy1"/>
    <dgm:cxn modelId="{6A50BDB0-8C83-4995-8478-EBAB5D4F8C79}" type="presParOf" srcId="{610D3E50-484A-4D28-8F64-8FD4805F0B6D}" destId="{6ACA01C5-5CFF-40CA-B6AC-1572D55292BC}" srcOrd="1" destOrd="0" presId="urn:microsoft.com/office/officeart/2005/8/layout/hierarchy1"/>
    <dgm:cxn modelId="{5F848B2A-D545-401A-975F-C36F9840F935}" type="presParOf" srcId="{3CABA8E7-8A2A-44A2-8D43-A03BDD9BCDD4}" destId="{B0A62582-27B6-468C-B868-1CE175D0D119}" srcOrd="1" destOrd="0" presId="urn:microsoft.com/office/officeart/2005/8/layout/hierarchy1"/>
    <dgm:cxn modelId="{B3172935-969A-412D-9918-DEA52FBD3A07}" type="presParOf" srcId="{B0A62582-27B6-468C-B868-1CE175D0D119}" destId="{1F9EB0D5-F5EA-4292-A299-109D7A0B285C}" srcOrd="0" destOrd="0" presId="urn:microsoft.com/office/officeart/2005/8/layout/hierarchy1"/>
    <dgm:cxn modelId="{2B23FE6E-A7BC-48BD-B027-82D3C5097D06}" type="presParOf" srcId="{B0A62582-27B6-468C-B868-1CE175D0D119}" destId="{98C507A0-DC40-4AFF-89D4-B2DAC5EB4FB5}" srcOrd="1" destOrd="0" presId="urn:microsoft.com/office/officeart/2005/8/layout/hierarchy1"/>
    <dgm:cxn modelId="{29274081-8D45-455B-850B-25BE07F80B7E}" type="presParOf" srcId="{98C507A0-DC40-4AFF-89D4-B2DAC5EB4FB5}" destId="{15BBE408-11AE-4E56-9DCD-07C297672ED9}" srcOrd="0" destOrd="0" presId="urn:microsoft.com/office/officeart/2005/8/layout/hierarchy1"/>
    <dgm:cxn modelId="{1B1A9F72-00AD-4175-894C-59F2C976D47B}" type="presParOf" srcId="{15BBE408-11AE-4E56-9DCD-07C297672ED9}" destId="{105B276B-6E05-4C8A-B9FB-38035B881205}" srcOrd="0" destOrd="0" presId="urn:microsoft.com/office/officeart/2005/8/layout/hierarchy1"/>
    <dgm:cxn modelId="{D7E40A22-2E85-41BF-A428-BBCC95DF962C}" type="presParOf" srcId="{15BBE408-11AE-4E56-9DCD-07C297672ED9}" destId="{C2DB99EB-41F4-4BD9-9902-39494482944B}" srcOrd="1" destOrd="0" presId="urn:microsoft.com/office/officeart/2005/8/layout/hierarchy1"/>
    <dgm:cxn modelId="{9F013B14-9393-43CB-8B4A-14E655898244}" type="presParOf" srcId="{98C507A0-DC40-4AFF-89D4-B2DAC5EB4FB5}" destId="{A86E9B56-32AF-449D-A0DB-6BBCD1FB4FA0}" srcOrd="1" destOrd="0" presId="urn:microsoft.com/office/officeart/2005/8/layout/hierarchy1"/>
    <dgm:cxn modelId="{A1546CEF-8EC5-471A-BDC4-6BCA360ADCCB}" type="presParOf" srcId="{A86E9B56-32AF-449D-A0DB-6BBCD1FB4FA0}" destId="{19230C07-E27B-44A1-888B-9BC3962DCE42}" srcOrd="0" destOrd="0" presId="urn:microsoft.com/office/officeart/2005/8/layout/hierarchy1"/>
    <dgm:cxn modelId="{B16C2138-59DB-418C-A472-40295BE0FC3B}" type="presParOf" srcId="{A86E9B56-32AF-449D-A0DB-6BBCD1FB4FA0}" destId="{561E03C4-5F84-43B2-BC38-A12C1D9CE34F}" srcOrd="1" destOrd="0" presId="urn:microsoft.com/office/officeart/2005/8/layout/hierarchy1"/>
    <dgm:cxn modelId="{339828E0-15E1-4810-A9F4-70C38464B49A}" type="presParOf" srcId="{561E03C4-5F84-43B2-BC38-A12C1D9CE34F}" destId="{7F331AF2-5A52-45B1-99F2-05B9B8819F2E}" srcOrd="0" destOrd="0" presId="urn:microsoft.com/office/officeart/2005/8/layout/hierarchy1"/>
    <dgm:cxn modelId="{D85759DA-38EC-4ABA-BB61-A97E66D0E27A}" type="presParOf" srcId="{7F331AF2-5A52-45B1-99F2-05B9B8819F2E}" destId="{31E3B21D-A7F6-43E7-963F-15331C5AB6F6}" srcOrd="0" destOrd="0" presId="urn:microsoft.com/office/officeart/2005/8/layout/hierarchy1"/>
    <dgm:cxn modelId="{97DD45BE-4AA6-42CC-B660-A5D49C0A31B8}" type="presParOf" srcId="{7F331AF2-5A52-45B1-99F2-05B9B8819F2E}" destId="{13DA49FE-A250-40CD-BB32-11D047AE6B16}" srcOrd="1" destOrd="0" presId="urn:microsoft.com/office/officeart/2005/8/layout/hierarchy1"/>
    <dgm:cxn modelId="{0B843534-82A0-4DF9-A1EB-96659C4EB606}" type="presParOf" srcId="{561E03C4-5F84-43B2-BC38-A12C1D9CE34F}" destId="{5886A58A-5D79-4526-8D2A-7C9D35EA3D6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30C07-E27B-44A1-888B-9BC3962DCE42}">
      <dsp:nvSpPr>
        <dsp:cNvPr id="0" name=""/>
        <dsp:cNvSpPr/>
      </dsp:nvSpPr>
      <dsp:spPr>
        <a:xfrm>
          <a:off x="2635061" y="4877156"/>
          <a:ext cx="91440" cy="326760"/>
        </a:xfrm>
        <a:custGeom>
          <a:avLst/>
          <a:gdLst/>
          <a:ahLst/>
          <a:cxnLst/>
          <a:rect l="0" t="0" r="0" b="0"/>
          <a:pathLst>
            <a:path>
              <a:moveTo>
                <a:pt x="45720" y="0"/>
              </a:moveTo>
              <a:lnTo>
                <a:pt x="45720" y="3267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EB0D5-F5EA-4292-A299-109D7A0B285C}">
      <dsp:nvSpPr>
        <dsp:cNvPr id="0" name=""/>
        <dsp:cNvSpPr/>
      </dsp:nvSpPr>
      <dsp:spPr>
        <a:xfrm>
          <a:off x="2635061" y="3836951"/>
          <a:ext cx="91440" cy="326760"/>
        </a:xfrm>
        <a:custGeom>
          <a:avLst/>
          <a:gdLst/>
          <a:ahLst/>
          <a:cxnLst/>
          <a:rect l="0" t="0" r="0" b="0"/>
          <a:pathLst>
            <a:path>
              <a:moveTo>
                <a:pt x="45720" y="0"/>
              </a:moveTo>
              <a:lnTo>
                <a:pt x="45720" y="3267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9B33EE-6492-4220-8D8E-BCE609DED6AA}">
      <dsp:nvSpPr>
        <dsp:cNvPr id="0" name=""/>
        <dsp:cNvSpPr/>
      </dsp:nvSpPr>
      <dsp:spPr>
        <a:xfrm>
          <a:off x="2635061" y="2796746"/>
          <a:ext cx="91440" cy="326760"/>
        </a:xfrm>
        <a:custGeom>
          <a:avLst/>
          <a:gdLst/>
          <a:ahLst/>
          <a:cxnLst/>
          <a:rect l="0" t="0" r="0" b="0"/>
          <a:pathLst>
            <a:path>
              <a:moveTo>
                <a:pt x="45720" y="0"/>
              </a:moveTo>
              <a:lnTo>
                <a:pt x="45720" y="3267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35E660-4225-454C-A134-C8853F484E3B}">
      <dsp:nvSpPr>
        <dsp:cNvPr id="0" name=""/>
        <dsp:cNvSpPr/>
      </dsp:nvSpPr>
      <dsp:spPr>
        <a:xfrm>
          <a:off x="2635061" y="1756542"/>
          <a:ext cx="91440" cy="326760"/>
        </a:xfrm>
        <a:custGeom>
          <a:avLst/>
          <a:gdLst/>
          <a:ahLst/>
          <a:cxnLst/>
          <a:rect l="0" t="0" r="0" b="0"/>
          <a:pathLst>
            <a:path>
              <a:moveTo>
                <a:pt x="45720" y="0"/>
              </a:moveTo>
              <a:lnTo>
                <a:pt x="45720" y="3267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13767A-680A-49BA-ACAB-27C61112DA2D}">
      <dsp:nvSpPr>
        <dsp:cNvPr id="0" name=""/>
        <dsp:cNvSpPr/>
      </dsp:nvSpPr>
      <dsp:spPr>
        <a:xfrm>
          <a:off x="2635061" y="716337"/>
          <a:ext cx="91440" cy="326760"/>
        </a:xfrm>
        <a:custGeom>
          <a:avLst/>
          <a:gdLst/>
          <a:ahLst/>
          <a:cxnLst/>
          <a:rect l="0" t="0" r="0" b="0"/>
          <a:pathLst>
            <a:path>
              <a:moveTo>
                <a:pt x="45720" y="0"/>
              </a:moveTo>
              <a:lnTo>
                <a:pt x="45720" y="3267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21EA90-AACC-4CD8-A5AA-54395FF25C79}">
      <dsp:nvSpPr>
        <dsp:cNvPr id="0" name=""/>
        <dsp:cNvSpPr/>
      </dsp:nvSpPr>
      <dsp:spPr>
        <a:xfrm>
          <a:off x="2119014" y="2894"/>
          <a:ext cx="1123533" cy="7134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D0B36-0D3C-4676-B7FE-88547E57CACF}">
      <dsp:nvSpPr>
        <dsp:cNvPr id="0" name=""/>
        <dsp:cNvSpPr/>
      </dsp:nvSpPr>
      <dsp:spPr>
        <a:xfrm>
          <a:off x="2243851" y="121489"/>
          <a:ext cx="1123533" cy="7134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ka-GE" sz="1100" kern="1200" dirty="0"/>
            <a:t>ინერტული მასალა</a:t>
          </a:r>
          <a:endParaRPr lang="en-US" sz="1100" kern="1200" dirty="0"/>
        </a:p>
      </dsp:txBody>
      <dsp:txXfrm>
        <a:off x="2264747" y="142385"/>
        <a:ext cx="1081741" cy="671651"/>
      </dsp:txXfrm>
    </dsp:sp>
    <dsp:sp modelId="{C4A46DA6-6C54-4A65-A8F3-F56C63555DF1}">
      <dsp:nvSpPr>
        <dsp:cNvPr id="0" name=""/>
        <dsp:cNvSpPr/>
      </dsp:nvSpPr>
      <dsp:spPr>
        <a:xfrm>
          <a:off x="2119014" y="1043098"/>
          <a:ext cx="1123533" cy="7134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8519BB-6C99-4DAA-8FE7-13E0A590BDD5}">
      <dsp:nvSpPr>
        <dsp:cNvPr id="0" name=""/>
        <dsp:cNvSpPr/>
      </dsp:nvSpPr>
      <dsp:spPr>
        <a:xfrm>
          <a:off x="2243851" y="1161693"/>
          <a:ext cx="1123533" cy="7134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ka-GE" sz="1100" kern="1200"/>
            <a:t>მიმღები ბუნკერი</a:t>
          </a:r>
          <a:endParaRPr lang="en-US" sz="1100" kern="1200"/>
        </a:p>
      </dsp:txBody>
      <dsp:txXfrm>
        <a:off x="2264747" y="1182589"/>
        <a:ext cx="1081741" cy="671651"/>
      </dsp:txXfrm>
    </dsp:sp>
    <dsp:sp modelId="{C90B7FAC-7E34-4BB5-98C8-4177576C80BD}">
      <dsp:nvSpPr>
        <dsp:cNvPr id="0" name=""/>
        <dsp:cNvSpPr/>
      </dsp:nvSpPr>
      <dsp:spPr>
        <a:xfrm>
          <a:off x="2119014" y="2083303"/>
          <a:ext cx="1123533" cy="7134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ADB3E1-03F5-4EE5-B1A4-B909F3B05695}">
      <dsp:nvSpPr>
        <dsp:cNvPr id="0" name=""/>
        <dsp:cNvSpPr/>
      </dsp:nvSpPr>
      <dsp:spPr>
        <a:xfrm>
          <a:off x="2243851" y="2201898"/>
          <a:ext cx="1123533" cy="7134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ka-GE" sz="1100" kern="1200"/>
            <a:t>საშრობი დოლი</a:t>
          </a:r>
          <a:endParaRPr lang="en-US" sz="1100" kern="1200"/>
        </a:p>
      </dsp:txBody>
      <dsp:txXfrm>
        <a:off x="2264747" y="2222794"/>
        <a:ext cx="1081741" cy="671651"/>
      </dsp:txXfrm>
    </dsp:sp>
    <dsp:sp modelId="{2E3F4056-8C4C-4CA8-AA7B-D3F888929E72}">
      <dsp:nvSpPr>
        <dsp:cNvPr id="0" name=""/>
        <dsp:cNvSpPr/>
      </dsp:nvSpPr>
      <dsp:spPr>
        <a:xfrm>
          <a:off x="2119014" y="3123507"/>
          <a:ext cx="1123533" cy="7134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A01C5-5CFF-40CA-B6AC-1572D55292BC}">
      <dsp:nvSpPr>
        <dsp:cNvPr id="0" name=""/>
        <dsp:cNvSpPr/>
      </dsp:nvSpPr>
      <dsp:spPr>
        <a:xfrm>
          <a:off x="2243851" y="3242103"/>
          <a:ext cx="1123533" cy="7134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ka-GE" sz="1100" kern="1200"/>
            <a:t>შემრევი</a:t>
          </a:r>
          <a:endParaRPr lang="en-US" sz="1100" kern="1200"/>
        </a:p>
      </dsp:txBody>
      <dsp:txXfrm>
        <a:off x="2264747" y="3262999"/>
        <a:ext cx="1081741" cy="671651"/>
      </dsp:txXfrm>
    </dsp:sp>
    <dsp:sp modelId="{105B276B-6E05-4C8A-B9FB-38035B881205}">
      <dsp:nvSpPr>
        <dsp:cNvPr id="0" name=""/>
        <dsp:cNvSpPr/>
      </dsp:nvSpPr>
      <dsp:spPr>
        <a:xfrm>
          <a:off x="2119014" y="4163712"/>
          <a:ext cx="1123533" cy="7134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B99EB-41F4-4BD9-9902-39494482944B}">
      <dsp:nvSpPr>
        <dsp:cNvPr id="0" name=""/>
        <dsp:cNvSpPr/>
      </dsp:nvSpPr>
      <dsp:spPr>
        <a:xfrm>
          <a:off x="2243851" y="4282307"/>
          <a:ext cx="1123533" cy="7134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ka-GE" sz="1100" kern="1200"/>
            <a:t>მზა პროდუქცია</a:t>
          </a:r>
          <a:endParaRPr lang="en-US" sz="1100" kern="1200"/>
        </a:p>
      </dsp:txBody>
      <dsp:txXfrm>
        <a:off x="2264747" y="4303203"/>
        <a:ext cx="1081741" cy="671651"/>
      </dsp:txXfrm>
    </dsp:sp>
    <dsp:sp modelId="{31E3B21D-A7F6-43E7-963F-15331C5AB6F6}">
      <dsp:nvSpPr>
        <dsp:cNvPr id="0" name=""/>
        <dsp:cNvSpPr/>
      </dsp:nvSpPr>
      <dsp:spPr>
        <a:xfrm>
          <a:off x="2119014" y="5203917"/>
          <a:ext cx="1123533" cy="7134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DA49FE-A250-40CD-BB32-11D047AE6B16}">
      <dsp:nvSpPr>
        <dsp:cNvPr id="0" name=""/>
        <dsp:cNvSpPr/>
      </dsp:nvSpPr>
      <dsp:spPr>
        <a:xfrm>
          <a:off x="2243851" y="5322512"/>
          <a:ext cx="1123533" cy="7134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ka-GE" sz="1050" kern="1200"/>
            <a:t>ჩატვირთვა სატრანსპორტო საშუალებებში და გატანა</a:t>
          </a:r>
          <a:endParaRPr lang="en-US" sz="1050" kern="1200"/>
        </a:p>
      </dsp:txBody>
      <dsp:txXfrm>
        <a:off x="2264747" y="5343408"/>
        <a:ext cx="1081741" cy="6716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pPr/>
              <a:t>5/7/2020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pPr/>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pPr/>
              <a:t>5/7/2020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pPr/>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23AEF9EC-8318-4FF6-847E-A85BBD2B7E49}" type="slidenum">
              <a:rPr lang="en-US" smtClean="0"/>
              <a:pPr/>
              <a:t>1</a:t>
            </a:fld>
            <a:endParaRPr lang="en-US" dirty="0"/>
          </a:p>
        </p:txBody>
      </p:sp>
    </p:spTree>
    <p:extLst>
      <p:ext uri="{BB962C8B-B14F-4D97-AF65-F5344CB8AC3E}">
        <p14:creationId xmlns:p14="http://schemas.microsoft.com/office/powerpoint/2010/main" val="332799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23AEF9EC-8318-4FF6-847E-A85BBD2B7E49}" type="slidenum">
              <a:rPr lang="en-US" smtClean="0"/>
              <a:pPr/>
              <a:t>2</a:t>
            </a:fld>
            <a:endParaRPr lang="en-US" dirty="0"/>
          </a:p>
        </p:txBody>
      </p:sp>
    </p:spTree>
    <p:extLst>
      <p:ext uri="{BB962C8B-B14F-4D97-AF65-F5344CB8AC3E}">
        <p14:creationId xmlns:p14="http://schemas.microsoft.com/office/powerpoint/2010/main" val="529698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23AEF9EC-8318-4FF6-847E-A85BBD2B7E49}" type="slidenum">
              <a:rPr lang="en-US" smtClean="0"/>
              <a:pPr/>
              <a:t>6</a:t>
            </a:fld>
            <a:endParaRPr lang="en-US" dirty="0"/>
          </a:p>
        </p:txBody>
      </p:sp>
    </p:spTree>
    <p:extLst>
      <p:ext uri="{BB962C8B-B14F-4D97-AF65-F5344CB8AC3E}">
        <p14:creationId xmlns:p14="http://schemas.microsoft.com/office/powerpoint/2010/main" val="127724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5/7/2020</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7758CB-22E1-4F12-814C-E9CF851D26D7}" type="datetime1">
              <a:rPr lang="ka-GE" smtClean="0"/>
              <a:pPr/>
              <a:t>07.05.2020</a:t>
            </a:fld>
            <a:endParaRPr lang="en-US" dirty="0"/>
          </a:p>
        </p:txBody>
      </p:sp>
      <p:sp>
        <p:nvSpPr>
          <p:cNvPr id="5" name="Footer Placeholder 4"/>
          <p:cNvSpPr>
            <a:spLocks noGrp="1"/>
          </p:cNvSpPr>
          <p:nvPr>
            <p:ph type="ftr" sz="quarter" idx="11"/>
          </p:nvPr>
        </p:nvSpPr>
        <p:spPr/>
        <p:txBody>
          <a:bodyPr/>
          <a:lstStyle/>
          <a:p>
            <a:r>
              <a:rPr lang="en-US" smtClean="0"/>
              <a:t>Gamma Consulting Ltd</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3"/>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3"/>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C56D6C-3DD6-476F-834F-1A9E2AD572DB}" type="datetime1">
              <a:rPr lang="ka-GE" smtClean="0"/>
              <a:pPr/>
              <a:t>07.05.2020</a:t>
            </a:fld>
            <a:endParaRPr lang="en-US" dirty="0"/>
          </a:p>
        </p:txBody>
      </p:sp>
      <p:sp>
        <p:nvSpPr>
          <p:cNvPr id="5" name="Footer Placeholder 4"/>
          <p:cNvSpPr>
            <a:spLocks noGrp="1"/>
          </p:cNvSpPr>
          <p:nvPr>
            <p:ph type="ftr" sz="quarter" idx="11"/>
          </p:nvPr>
        </p:nvSpPr>
        <p:spPr/>
        <p:txBody>
          <a:bodyPr/>
          <a:lstStyle/>
          <a:p>
            <a:r>
              <a:rPr lang="en-US" smtClean="0"/>
              <a:t>Gamma Consulting Ltd</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7D824E-26D5-4366-ACCF-976179702ECD}" type="datetime1">
              <a:rPr lang="ka-GE" smtClean="0"/>
              <a:pPr/>
              <a:t>07.05.2020</a:t>
            </a:fld>
            <a:endParaRPr lang="en-US" dirty="0"/>
          </a:p>
        </p:txBody>
      </p:sp>
      <p:sp>
        <p:nvSpPr>
          <p:cNvPr id="5" name="Footer Placeholder 4"/>
          <p:cNvSpPr>
            <a:spLocks noGrp="1"/>
          </p:cNvSpPr>
          <p:nvPr>
            <p:ph type="ftr" sz="quarter" idx="11"/>
          </p:nvPr>
        </p:nvSpPr>
        <p:spPr/>
        <p:txBody>
          <a:bodyPr/>
          <a:lstStyle/>
          <a:p>
            <a:r>
              <a:rPr lang="en-US" smtClean="0"/>
              <a:t>Gamma Consulting Ltd</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3CBB18-98CE-447A-BD4C-4BE2EDBCC82C}" type="datetime1">
              <a:rPr lang="ka-GE" smtClean="0"/>
              <a:pPr/>
              <a:t>07.05.2020</a:t>
            </a:fld>
            <a:endParaRPr lang="en-US" dirty="0"/>
          </a:p>
        </p:txBody>
      </p:sp>
      <p:sp>
        <p:nvSpPr>
          <p:cNvPr id="5" name="Footer Placeholder 4"/>
          <p:cNvSpPr>
            <a:spLocks noGrp="1"/>
          </p:cNvSpPr>
          <p:nvPr>
            <p:ph type="ftr" sz="quarter" idx="11"/>
          </p:nvPr>
        </p:nvSpPr>
        <p:spPr/>
        <p:txBody>
          <a:bodyPr/>
          <a:lstStyle/>
          <a:p>
            <a:r>
              <a:rPr lang="en-US" smtClean="0"/>
              <a:t>Gamma Consulting Ltd</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69E798-2649-492B-84F7-79F14D009A49}" type="datetime1">
              <a:rPr lang="ka-GE" smtClean="0"/>
              <a:pPr/>
              <a:t>07.05.2020</a:t>
            </a:fld>
            <a:endParaRPr lang="en-US" dirty="0"/>
          </a:p>
        </p:txBody>
      </p:sp>
      <p:sp>
        <p:nvSpPr>
          <p:cNvPr id="6" name="Footer Placeholder 5"/>
          <p:cNvSpPr>
            <a:spLocks noGrp="1"/>
          </p:cNvSpPr>
          <p:nvPr>
            <p:ph type="ftr" sz="quarter" idx="11"/>
          </p:nvPr>
        </p:nvSpPr>
        <p:spPr/>
        <p:txBody>
          <a:bodyPr/>
          <a:lstStyle/>
          <a:p>
            <a:r>
              <a:rPr lang="en-US" smtClean="0"/>
              <a:t>Gamma Consulting Ltd</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1"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0" y="1859759"/>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1"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70"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135B6D3-1B04-4272-B302-0B8F290A1737}" type="datetime1">
              <a:rPr lang="ka-GE" smtClean="0"/>
              <a:pPr/>
              <a:t>07.05.2020</a:t>
            </a:fld>
            <a:endParaRPr lang="en-US" dirty="0"/>
          </a:p>
        </p:txBody>
      </p:sp>
      <p:sp>
        <p:nvSpPr>
          <p:cNvPr id="8" name="Footer Placeholder 7"/>
          <p:cNvSpPr>
            <a:spLocks noGrp="1"/>
          </p:cNvSpPr>
          <p:nvPr>
            <p:ph type="ftr" sz="quarter" idx="11"/>
          </p:nvPr>
        </p:nvSpPr>
        <p:spPr/>
        <p:txBody>
          <a:bodyPr/>
          <a:lstStyle/>
          <a:p>
            <a:r>
              <a:rPr lang="en-US" smtClean="0"/>
              <a:t>Gamma Consulting Ltd</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A6CD21-13C8-4848-8171-00DF2923D945}" type="datetime1">
              <a:rPr lang="ka-GE" smtClean="0"/>
              <a:pPr/>
              <a:t>07.05.2020</a:t>
            </a:fld>
            <a:endParaRPr lang="en-US" dirty="0"/>
          </a:p>
        </p:txBody>
      </p:sp>
      <p:sp>
        <p:nvSpPr>
          <p:cNvPr id="4" name="Footer Placeholder 3"/>
          <p:cNvSpPr>
            <a:spLocks noGrp="1"/>
          </p:cNvSpPr>
          <p:nvPr>
            <p:ph type="ftr" sz="quarter" idx="11"/>
          </p:nvPr>
        </p:nvSpPr>
        <p:spPr/>
        <p:txBody>
          <a:bodyPr/>
          <a:lstStyle/>
          <a:p>
            <a:r>
              <a:rPr lang="en-US" smtClean="0"/>
              <a:t>Gamma Consulting Ltd</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D4362-DF40-4C11-A5E0-5424F41B33C6}" type="datetime1">
              <a:rPr lang="ka-GE" smtClean="0"/>
              <a:pPr/>
              <a:t>07.05.2020</a:t>
            </a:fld>
            <a:endParaRPr lang="en-US" dirty="0"/>
          </a:p>
        </p:txBody>
      </p:sp>
      <p:sp>
        <p:nvSpPr>
          <p:cNvPr id="3" name="Footer Placeholder 2"/>
          <p:cNvSpPr>
            <a:spLocks noGrp="1"/>
          </p:cNvSpPr>
          <p:nvPr>
            <p:ph type="ftr" sz="quarter" idx="11"/>
          </p:nvPr>
        </p:nvSpPr>
        <p:spPr/>
        <p:txBody>
          <a:bodyPr/>
          <a:lstStyle/>
          <a:p>
            <a:r>
              <a:rPr lang="en-US" smtClean="0"/>
              <a:t>Gamma Consulting Ltd</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8"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DB685E-0991-4DDE-B0F2-BE96B63ACB8D}" type="datetime1">
              <a:rPr lang="ka-GE" smtClean="0"/>
              <a:pPr/>
              <a:t>07.05.2020</a:t>
            </a:fld>
            <a:endParaRPr lang="en-US" dirty="0"/>
          </a:p>
        </p:txBody>
      </p:sp>
      <p:sp>
        <p:nvSpPr>
          <p:cNvPr id="6" name="Footer Placeholder 5"/>
          <p:cNvSpPr>
            <a:spLocks noGrp="1"/>
          </p:cNvSpPr>
          <p:nvPr>
            <p:ph type="ftr" sz="quarter" idx="11"/>
          </p:nvPr>
        </p:nvSpPr>
        <p:spPr/>
        <p:txBody>
          <a:bodyPr/>
          <a:lstStyle/>
          <a:p>
            <a:r>
              <a:rPr lang="en-US" smtClean="0"/>
              <a:t>Gamma Consulting Ltd</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80"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10769600" y="6356352"/>
            <a:ext cx="8128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1" y="5816600"/>
            <a:ext cx="1221740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1" y="6219827"/>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1" y="-7144"/>
            <a:ext cx="1221740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1" y="-7143"/>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2"/>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737518A-E62D-41AC-9469-6838BAD58487}" type="datetime1">
              <a:rPr lang="ka-GE" smtClean="0"/>
              <a:pPr/>
              <a:t>07.05.2020</a:t>
            </a:fld>
            <a:endParaRPr lang="en-US" dirty="0"/>
          </a:p>
        </p:txBody>
      </p:sp>
      <p:sp>
        <p:nvSpPr>
          <p:cNvPr id="22" name="Footer Placeholder 21"/>
          <p:cNvSpPr>
            <a:spLocks noGrp="1"/>
          </p:cNvSpPr>
          <p:nvPr>
            <p:ph type="ftr" sz="quarter" idx="3"/>
          </p:nvPr>
        </p:nvSpPr>
        <p:spPr>
          <a:xfrm>
            <a:off x="3556000" y="6356352"/>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Gamma Consulting Ltd</a:t>
            </a:r>
            <a:endParaRPr lang="en-US" dirty="0"/>
          </a:p>
        </p:txBody>
      </p:sp>
      <p:sp>
        <p:nvSpPr>
          <p:cNvPr id="18" name="Slide Number Placeholder 17"/>
          <p:cNvSpPr>
            <a:spLocks noGrp="1"/>
          </p:cNvSpPr>
          <p:nvPr>
            <p:ph type="sldNum" sz="quarter" idx="4"/>
          </p:nvPr>
        </p:nvSpPr>
        <p:spPr>
          <a:xfrm>
            <a:off x="10566400" y="6356352"/>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31375A4-56A4-47D6-9801-1991572033F7}" type="slidenum">
              <a:rPr lang="en-US" smtClean="0"/>
              <a:pPr/>
              <a:t>‹#›</a:t>
            </a:fld>
            <a:endParaRPr lang="en-US" dirty="0"/>
          </a:p>
        </p:txBody>
      </p:sp>
      <p:grpSp>
        <p:nvGrpSpPr>
          <p:cNvPr id="2" name="Group 1"/>
          <p:cNvGrpSpPr/>
          <p:nvPr/>
        </p:nvGrpSpPr>
        <p:grpSpPr>
          <a:xfrm>
            <a:off x="-25354"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hf sldNum="0"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809" y="2686429"/>
            <a:ext cx="10934700" cy="2371898"/>
          </a:xfrm>
        </p:spPr>
        <p:txBody>
          <a:bodyPr>
            <a:noAutofit/>
          </a:bodyPr>
          <a:lstStyle/>
          <a:p>
            <a:pPr marL="228600" marR="0" algn="ctr">
              <a:spcBef>
                <a:spcPts val="0"/>
              </a:spcBef>
              <a:spcAft>
                <a:spcPts val="0"/>
              </a:spcAft>
              <a:tabLst>
                <a:tab pos="4337685" algn="l"/>
              </a:tabLst>
            </a:pPr>
            <a:r>
              <a:rPr lang="ka-GE" sz="3600" dirty="0">
                <a:solidFill>
                  <a:srgbClr val="FFFFFF"/>
                </a:solidFill>
                <a:ea typeface="Calibri"/>
                <a:cs typeface="Arial"/>
              </a:rPr>
              <a:t>ოზურგეთის მუნიციპალიტეტში, სოფ. ნატანებში  ასფალტის საწარმოსა და სასარგებლო წიაღისეულის გადამამუშავებელი საწარმოს მოწყობისა და ექსპლუატაციის</a:t>
            </a:r>
            <a:r>
              <a:rPr lang="en-US" sz="2000" dirty="0">
                <a:latin typeface="Sylfaen"/>
                <a:ea typeface="Times New Roman"/>
                <a:cs typeface="Times New Roman"/>
              </a:rPr>
              <a:t/>
            </a:r>
            <a:br>
              <a:rPr lang="en-US" sz="2000" dirty="0">
                <a:latin typeface="Sylfaen"/>
                <a:ea typeface="Times New Roman"/>
                <a:cs typeface="Times New Roman"/>
              </a:rPr>
            </a:br>
            <a:endParaRPr 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526196" y="5078175"/>
            <a:ext cx="8229600" cy="1097339"/>
          </a:xfrm>
        </p:spPr>
        <p:txBody>
          <a:bodyPr>
            <a:normAutofit/>
          </a:bodyPr>
          <a:lstStyle/>
          <a:p>
            <a:r>
              <a:rPr lang="ka-GE" sz="2800" dirty="0" smtClean="0">
                <a:effectLst>
                  <a:outerShdw blurRad="38100" dist="38100" dir="2700000" algn="tl">
                    <a:srgbClr val="000000">
                      <a:alpha val="43137"/>
                    </a:srgbClr>
                  </a:outerShdw>
                </a:effectLst>
              </a:rPr>
              <a:t>გარემოზე ზემოქმედების </a:t>
            </a:r>
            <a:r>
              <a:rPr lang="ka-GE" sz="2800" smtClean="0">
                <a:effectLst>
                  <a:outerShdw blurRad="38100" dist="38100" dir="2700000" algn="tl">
                    <a:srgbClr val="000000">
                      <a:alpha val="43137"/>
                    </a:srgbClr>
                  </a:outerShdw>
                </a:effectLst>
              </a:rPr>
              <a:t>შეფასების ანგარიში</a:t>
            </a:r>
            <a:endParaRPr lang="ka-GE" sz="2800" dirty="0">
              <a:effectLst>
                <a:outerShdw blurRad="38100" dist="38100" dir="2700000" algn="tl">
                  <a:srgbClr val="000000">
                    <a:alpha val="43137"/>
                  </a:srgbClr>
                </a:outerShdw>
              </a:effectLst>
            </a:endParaRPr>
          </a:p>
        </p:txBody>
      </p:sp>
      <p:sp>
        <p:nvSpPr>
          <p:cNvPr id="4" name="Subtitle 2"/>
          <p:cNvSpPr txBox="1">
            <a:spLocks/>
          </p:cNvSpPr>
          <p:nvPr/>
        </p:nvSpPr>
        <p:spPr>
          <a:xfrm>
            <a:off x="2343150" y="763348"/>
            <a:ext cx="8229600" cy="5730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1"/>
              </a:buClr>
              <a:buFont typeface="Arial"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1200"/>
              </a:spcBef>
              <a:buClr>
                <a:schemeClr val="accent1"/>
              </a:buClr>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pPr algn="ctr">
              <a:spcBef>
                <a:spcPts val="0"/>
              </a:spcBef>
              <a:spcAft>
                <a:spcPts val="2400"/>
              </a:spcAft>
            </a:pPr>
            <a:endParaRPr lang="en-US" sz="4800" kern="1400" spc="25" dirty="0">
              <a:solidFill>
                <a:srgbClr val="323E4F"/>
              </a:solidFill>
              <a:effectLst/>
              <a:latin typeface="Calibri Light"/>
              <a:ea typeface="Times New Roman"/>
              <a:cs typeface="Times New Roman"/>
            </a:endParaRPr>
          </a:p>
        </p:txBody>
      </p:sp>
      <p:sp>
        <p:nvSpPr>
          <p:cNvPr id="5" name="Rectangle 4"/>
          <p:cNvSpPr/>
          <p:nvPr/>
        </p:nvSpPr>
        <p:spPr>
          <a:xfrm>
            <a:off x="2724149" y="1050541"/>
            <a:ext cx="6096000" cy="830997"/>
          </a:xfrm>
          <a:prstGeom prst="rect">
            <a:avLst/>
          </a:prstGeom>
        </p:spPr>
        <p:txBody>
          <a:bodyPr>
            <a:spAutoFit/>
          </a:bodyPr>
          <a:lstStyle/>
          <a:p>
            <a:pPr algn="ctr"/>
            <a:r>
              <a:rPr lang="ka-GE" sz="2400" dirty="0"/>
              <a:t>სს „ფოლათ იოლ იაფი სანაიი ვეთიჯარეთის ფილიალი საქართველოში“</a:t>
            </a:r>
            <a:endParaRPr lang="en-US" sz="2400" dirty="0"/>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463023" y="501134"/>
            <a:ext cx="2188420" cy="369332"/>
          </a:xfrm>
          <a:prstGeom prst="rect">
            <a:avLst/>
          </a:prstGeom>
        </p:spPr>
        <p:txBody>
          <a:bodyPr wrap="none">
            <a:spAutoFit/>
          </a:bodyPr>
          <a:lstStyle/>
          <a:p>
            <a:pPr algn="r">
              <a:spcAft>
                <a:spcPts val="600"/>
              </a:spcAft>
            </a:pPr>
            <a:r>
              <a:rPr lang="ka-GE" i="1" dirty="0">
                <a:solidFill>
                  <a:prstClr val="white"/>
                </a:solidFill>
                <a:ea typeface="Calibri"/>
                <a:cs typeface="Arial"/>
              </a:rPr>
              <a:t>ასფალტის ქარხანა</a:t>
            </a:r>
            <a:endParaRPr lang="en-US" sz="2400" dirty="0">
              <a:solidFill>
                <a:prstClr val="white"/>
              </a:solidFill>
              <a:latin typeface="Sylfaen"/>
              <a:ea typeface="Calibri"/>
              <a:cs typeface="Arial"/>
            </a:endParaRPr>
          </a:p>
        </p:txBody>
      </p:sp>
      <p:pic>
        <p:nvPicPr>
          <p:cNvPr id="8" name="Рисунок 15"/>
          <p:cNvPicPr/>
          <p:nvPr/>
        </p:nvPicPr>
        <p:blipFill>
          <a:blip r:embed="rId2">
            <a:extLst>
              <a:ext uri="{28A0092B-C50C-407E-A947-70E740481C1C}">
                <a14:useLocalDpi xmlns:a14="http://schemas.microsoft.com/office/drawing/2010/main" val="0"/>
              </a:ext>
            </a:extLst>
          </a:blip>
          <a:stretch>
            <a:fillRect/>
          </a:stretch>
        </p:blipFill>
        <p:spPr>
          <a:xfrm>
            <a:off x="500381" y="1244918"/>
            <a:ext cx="9310370" cy="5270183"/>
          </a:xfrm>
          <a:prstGeom prst="rect">
            <a:avLst/>
          </a:prstGeom>
        </p:spPr>
      </p:pic>
    </p:spTree>
    <p:extLst>
      <p:ext uri="{BB962C8B-B14F-4D97-AF65-F5344CB8AC3E}">
        <p14:creationId xmlns:p14="http://schemas.microsoft.com/office/powerpoint/2010/main" val="39871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43CBB18-98CE-447A-BD4C-4BE2EDBCC82C}" type="datetime1">
              <a:rPr lang="ka-GE" smtClean="0"/>
              <a:pPr/>
              <a:t>07.05.2020</a:t>
            </a:fld>
            <a:endParaRPr lang="en-US" dirty="0"/>
          </a:p>
        </p:txBody>
      </p:sp>
      <p:pic>
        <p:nvPicPr>
          <p:cNvPr id="6" name="Рисунок 17"/>
          <p:cNvPicPr/>
          <p:nvPr/>
        </p:nvPicPr>
        <p:blipFill>
          <a:blip r:embed="rId2">
            <a:extLst>
              <a:ext uri="{28A0092B-C50C-407E-A947-70E740481C1C}">
                <a14:useLocalDpi xmlns:a14="http://schemas.microsoft.com/office/drawing/2010/main" val="0"/>
              </a:ext>
            </a:extLst>
          </a:blip>
          <a:stretch>
            <a:fillRect/>
          </a:stretch>
        </p:blipFill>
        <p:spPr>
          <a:xfrm>
            <a:off x="354330" y="883602"/>
            <a:ext cx="6598921" cy="5402898"/>
          </a:xfrm>
          <a:prstGeom prst="rect">
            <a:avLst/>
          </a:prstGeom>
        </p:spPr>
      </p:pic>
      <p:sp>
        <p:nvSpPr>
          <p:cNvPr id="7" name="Rectangle 6"/>
          <p:cNvSpPr/>
          <p:nvPr/>
        </p:nvSpPr>
        <p:spPr>
          <a:xfrm>
            <a:off x="7413642" y="452958"/>
            <a:ext cx="3589444" cy="388696"/>
          </a:xfrm>
          <a:prstGeom prst="rect">
            <a:avLst/>
          </a:prstGeom>
        </p:spPr>
        <p:txBody>
          <a:bodyPr wrap="none">
            <a:spAutoFit/>
          </a:bodyPr>
          <a:lstStyle/>
          <a:p>
            <a:pPr algn="r">
              <a:lnSpc>
                <a:spcPct val="107000"/>
              </a:lnSpc>
              <a:spcAft>
                <a:spcPts val="800"/>
              </a:spcAft>
            </a:pPr>
            <a:r>
              <a:rPr lang="ka-GE" i="1" dirty="0">
                <a:ea typeface="Calibri"/>
                <a:cs typeface="Arial"/>
              </a:rPr>
              <a:t>განსახილველი ბეტონის ქარხანა</a:t>
            </a:r>
            <a:endParaRPr lang="en-US" sz="2400" dirty="0">
              <a:effectLst/>
              <a:latin typeface="Sylfaen"/>
              <a:ea typeface="Calibri"/>
              <a:cs typeface="Arial"/>
            </a:endParaRPr>
          </a:p>
        </p:txBody>
      </p:sp>
    </p:spTree>
    <p:extLst>
      <p:ext uri="{BB962C8B-B14F-4D97-AF65-F5344CB8AC3E}">
        <p14:creationId xmlns:p14="http://schemas.microsoft.com/office/powerpoint/2010/main" val="87230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2792" y="575786"/>
            <a:ext cx="5575565" cy="369332"/>
          </a:xfrm>
          <a:prstGeom prst="rect">
            <a:avLst/>
          </a:prstGeom>
        </p:spPr>
        <p:txBody>
          <a:bodyPr wrap="none">
            <a:spAutoFit/>
          </a:bodyPr>
          <a:lstStyle/>
          <a:p>
            <a:r>
              <a:rPr lang="ka-GE" dirty="0">
                <a:ea typeface="Times New Roman"/>
                <a:cs typeface="Arial"/>
              </a:rPr>
              <a:t>ასფალტის ქარხნის მუშაობის ტექნოლოგიური სქემა</a:t>
            </a:r>
            <a:endParaRPr lang="en-US" dirty="0"/>
          </a:p>
        </p:txBody>
      </p:sp>
      <p:graphicFrame>
        <p:nvGraphicFramePr>
          <p:cNvPr id="10" name="Diagram 9"/>
          <p:cNvGraphicFramePr/>
          <p:nvPr>
            <p:extLst>
              <p:ext uri="{D42A27DB-BD31-4B8C-83A1-F6EECF244321}">
                <p14:modId xmlns:p14="http://schemas.microsoft.com/office/powerpoint/2010/main" val="1656939543"/>
              </p:ext>
            </p:extLst>
          </p:nvPr>
        </p:nvGraphicFramePr>
        <p:xfrm>
          <a:off x="1621972" y="685800"/>
          <a:ext cx="5486400" cy="603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p:cNvGrpSpPr/>
          <p:nvPr/>
        </p:nvGrpSpPr>
        <p:grpSpPr>
          <a:xfrm>
            <a:off x="1728107" y="2792412"/>
            <a:ext cx="5276850" cy="1790700"/>
            <a:chOff x="0" y="0"/>
            <a:chExt cx="5276850" cy="1790700"/>
          </a:xfrm>
        </p:grpSpPr>
        <p:sp>
          <p:nvSpPr>
            <p:cNvPr id="12" name="Rounded Rectangle 11"/>
            <p:cNvSpPr/>
            <p:nvPr/>
          </p:nvSpPr>
          <p:spPr>
            <a:xfrm>
              <a:off x="3886200" y="0"/>
              <a:ext cx="1390650" cy="771525"/>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600"/>
                </a:spcAft>
              </a:pPr>
              <a:r>
                <a:rPr lang="ka-GE" sz="1100" dirty="0">
                  <a:effectLst/>
                  <a:latin typeface="Sylfaen"/>
                  <a:ea typeface="Calibri"/>
                  <a:cs typeface="Arial"/>
                </a:rPr>
                <a:t>ბიტუმის საცავი</a:t>
              </a:r>
              <a:endParaRPr lang="en-US" sz="1100" dirty="0">
                <a:effectLst/>
                <a:latin typeface="Sylfaen"/>
                <a:ea typeface="Calibri"/>
                <a:cs typeface="Arial"/>
              </a:endParaRPr>
            </a:p>
          </p:txBody>
        </p:sp>
        <p:sp>
          <p:nvSpPr>
            <p:cNvPr id="13" name="Rounded Rectangle 12"/>
            <p:cNvSpPr/>
            <p:nvPr/>
          </p:nvSpPr>
          <p:spPr>
            <a:xfrm>
              <a:off x="3886200" y="1019175"/>
              <a:ext cx="1390650" cy="771525"/>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600"/>
                </a:spcAft>
              </a:pPr>
              <a:r>
                <a:rPr lang="ka-GE" sz="1100" dirty="0">
                  <a:effectLst/>
                  <a:latin typeface="Sylfaen"/>
                  <a:ea typeface="Calibri"/>
                  <a:cs typeface="Arial"/>
                </a:rPr>
                <a:t>ბიტუმის გახურება</a:t>
              </a:r>
              <a:endParaRPr lang="en-US" sz="1100" dirty="0">
                <a:effectLst/>
                <a:latin typeface="Sylfaen"/>
                <a:ea typeface="Calibri"/>
                <a:cs typeface="Arial"/>
              </a:endParaRPr>
            </a:p>
          </p:txBody>
        </p:sp>
        <p:cxnSp>
          <p:nvCxnSpPr>
            <p:cNvPr id="14" name="Straight Arrow Connector 13"/>
            <p:cNvCxnSpPr/>
            <p:nvPr/>
          </p:nvCxnSpPr>
          <p:spPr>
            <a:xfrm>
              <a:off x="4533900" y="762000"/>
              <a:ext cx="0" cy="295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267075" y="1400175"/>
              <a:ext cx="609600"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0" y="971550"/>
              <a:ext cx="1390650" cy="771525"/>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600"/>
                </a:spcAft>
              </a:pPr>
              <a:r>
                <a:rPr lang="ka-GE" sz="1100">
                  <a:effectLst/>
                  <a:latin typeface="Sylfaen"/>
                  <a:ea typeface="Calibri"/>
                  <a:cs typeface="Arial"/>
                </a:rPr>
                <a:t>ფილერი</a:t>
              </a:r>
              <a:endParaRPr lang="en-US" sz="1100">
                <a:effectLst/>
                <a:latin typeface="Sylfaen"/>
                <a:ea typeface="Calibri"/>
                <a:cs typeface="Arial"/>
              </a:endParaRPr>
            </a:p>
          </p:txBody>
        </p:sp>
        <p:cxnSp>
          <p:nvCxnSpPr>
            <p:cNvPr id="17" name="Straight Arrow Connector 16"/>
            <p:cNvCxnSpPr/>
            <p:nvPr/>
          </p:nvCxnSpPr>
          <p:spPr>
            <a:xfrm>
              <a:off x="1390650" y="1362075"/>
              <a:ext cx="638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Rectangle 13"/>
          <p:cNvSpPr>
            <a:spLocks noChangeArrowheads="1"/>
          </p:cNvSpPr>
          <p:nvPr/>
        </p:nvSpPr>
        <p:spPr bwMode="auto">
          <a:xfrm>
            <a:off x="1" y="5011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14"/>
          <p:cNvSpPr>
            <a:spLocks noChangeArrowheads="1"/>
          </p:cNvSpPr>
          <p:nvPr/>
        </p:nvSpPr>
        <p:spPr bwMode="auto">
          <a:xfrm>
            <a:off x="1" y="70162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2396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3CBB18-98CE-447A-BD4C-4BE2EDBCC82C}" type="datetime1">
              <a:rPr lang="ka-GE" smtClean="0"/>
              <a:pPr/>
              <a:t>07.05.2020</a:t>
            </a:fld>
            <a:endParaRPr lang="en-US" dirty="0"/>
          </a:p>
        </p:txBody>
      </p:sp>
      <p:sp>
        <p:nvSpPr>
          <p:cNvPr id="5" name="Footer Placeholder 4"/>
          <p:cNvSpPr>
            <a:spLocks noGrp="1"/>
          </p:cNvSpPr>
          <p:nvPr>
            <p:ph type="ftr" sz="quarter" idx="11"/>
          </p:nvPr>
        </p:nvSpPr>
        <p:spPr/>
        <p:txBody>
          <a:bodyPr/>
          <a:lstStyle/>
          <a:p>
            <a:r>
              <a:rPr lang="en-US" smtClean="0"/>
              <a:t>Gamma Consulting Ltd</a:t>
            </a:r>
            <a:endParaRPr lang="en-US" dirty="0"/>
          </a:p>
        </p:txBody>
      </p:sp>
      <p:sp>
        <p:nvSpPr>
          <p:cNvPr id="6" name="Content Placeholder 2"/>
          <p:cNvSpPr txBox="1">
            <a:spLocks/>
          </p:cNvSpPr>
          <p:nvPr/>
        </p:nvSpPr>
        <p:spPr>
          <a:xfrm>
            <a:off x="961861" y="1307822"/>
            <a:ext cx="9658677" cy="5756366"/>
          </a:xfrm>
          <a:prstGeom prst="rect">
            <a:avLst/>
          </a:prstGeom>
        </p:spPr>
        <p:txBody>
          <a:bodyPr vert="horz" lIns="45720" rIns="45720" anchor="t">
            <a:norm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r>
              <a:rPr lang="ka-GE" sz="1400" smtClean="0"/>
              <a:t>ასფალტის ქარხანა იმუშავებს დღეში 12 საათის განმავლობაში, წელიწადში 300 დღე. მანძილზე დაგეგმილია 2352 ტონა ასფალტის წარმოება. ობიექტის საათური წარმადობაა 196 ტონა, ხოლო წლიური წარმადობა შეადგენს 705 600 ტონას.</a:t>
            </a:r>
          </a:p>
          <a:p>
            <a:pPr algn="just"/>
            <a:r>
              <a:rPr lang="ka-GE" sz="1400" smtClean="0"/>
              <a:t>ქარხნის ტექნოლოგიური პროცესი ითვალისწინებს ბიტუმის, მინერალური ფხვნილის, ქვიშისა და ღორღის საწყობებთან ტექნოლოგიურ დაკავშირებას. ღია საწყობიდან ცივი ტენიანი ქვიშა და ღორღი მიეწოდება კვების აგრეგატის ბუნკერებში. ქვიშისა და ღორღის მიმღებ ბუნკერებამდე ინერტული მასალების გადატანა ხდება ავტოდამტვირთველით. ბუნკერებიდან მასალები მიეწოდება ლენტურ კონვეიერზე, რომლიდანაც მასა გადაიზიდება საშრობთან. საშრობ დოლში ქვიშა და ღორღი გაშრობისთანავე განიცდის მუშა ტემპერატურამდე გახურებას. მასალათა გახურება ხორციელდება საშრობი აგრეგატის საცეცხლეში ბუნებრივი აირის დაწვის შედეგად მიღებული ცხელი ნამწვი აირების საშუალებით. წვადი პროცესების შედეგად წარმოქმნილი ცხელი აირები და მტვერი მიემართება მტვერდამჭერ სისტემაში, სადაც მტვერი ილექება და შემდეგ ნაწილობრივ ბრუნდება ტექნოლოგიურ ციკლში</a:t>
            </a:r>
          </a:p>
          <a:p>
            <a:pPr algn="just"/>
            <a:r>
              <a:rPr lang="ka-GE" sz="1400" smtClean="0"/>
              <a:t>წარმოდგენილი დოკუმენტაციის თანახმად, სამსხვრევ-დამახარისხებელი სააქმროს მოწყობა იგეგმება შემდეგი დანადგარებით: მიმღები ბუნკერი; ყბებიანი სამსხვრევი; პირველადი ვიბრაციული ცხაური; კონუსური სამსხვრევი; სამსხვრევი ვერტიკალური ლილვით; მეორე ვიბრაციული ცხაური; ღია საწყობები; სალექარები ინერტული მასალების მსხვრევა-დახარისხების პროცესში წარმოქმნილი ჩამდინარე წყლების გასაწმენდად. სამსხვრევ-დამახარისხებელი საწარმო იმუშავებს 15 საათი დღეში, წელიწადში 300 დღის განმავლობაში. მისი დღიური წარმადობაა 4500 ტონა, ხოლო წლიური წარმადობა 1 350 000 ტონა. გამოყენებული ტექნოლოგია ითვალისწინებს ქვიშახრეშის დამზადებას სველი მეთოდით.</a:t>
            </a:r>
            <a:endParaRPr lang="en-US" sz="1400" dirty="0"/>
          </a:p>
        </p:txBody>
      </p:sp>
    </p:spTree>
    <p:extLst>
      <p:ext uri="{BB962C8B-B14F-4D97-AF65-F5344CB8AC3E}">
        <p14:creationId xmlns:p14="http://schemas.microsoft.com/office/powerpoint/2010/main" val="275634258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399" y="438613"/>
            <a:ext cx="7207045" cy="369332"/>
          </a:xfrm>
          <a:prstGeom prst="rect">
            <a:avLst/>
          </a:prstGeom>
        </p:spPr>
        <p:txBody>
          <a:bodyPr wrap="square">
            <a:spAutoFit/>
          </a:bodyPr>
          <a:lstStyle/>
          <a:p>
            <a:pPr lvl="1"/>
            <a:r>
              <a:rPr lang="ka-GE" b="1" dirty="0" smtClean="0">
                <a:effectLst>
                  <a:outerShdw blurRad="38100" dist="38100" dir="2700000" algn="tl">
                    <a:srgbClr val="000000">
                      <a:alpha val="43137"/>
                    </a:srgbClr>
                  </a:outerShdw>
                </a:effectLst>
              </a:rPr>
              <a:t>გარემოზე შესაძლო ზემოქმედების და მისი სახეების შესახებ</a:t>
            </a:r>
            <a:endParaRPr lang="en-US" b="1" dirty="0">
              <a:effectLst>
                <a:outerShdw blurRad="38100" dist="38100" dir="2700000" algn="tl">
                  <a:srgbClr val="000000">
                    <a:alpha val="43137"/>
                  </a:srgbClr>
                </a:outerShdw>
              </a:effectLst>
            </a:endParaRPr>
          </a:p>
        </p:txBody>
      </p:sp>
      <p:sp>
        <p:nvSpPr>
          <p:cNvPr id="16385" name="Rectangle 1"/>
          <p:cNvSpPr>
            <a:spLocks noChangeArrowheads="1"/>
          </p:cNvSpPr>
          <p:nvPr/>
        </p:nvSpPr>
        <p:spPr bwMode="auto">
          <a:xfrm>
            <a:off x="530942" y="1115534"/>
            <a:ext cx="7742825" cy="4154984"/>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ka-GE" b="1" dirty="0" smtClean="0">
                <a:effectLst>
                  <a:outerShdw blurRad="38100" dist="38100" dir="2700000" algn="tl">
                    <a:srgbClr val="000000">
                      <a:alpha val="43137"/>
                    </a:srgbClr>
                  </a:outerShdw>
                </a:effectLst>
              </a:rPr>
              <a:t>გზშ-ს ანგარიშში განხილულია გარემოზე ზემოქმედების შემდეგი სახეები:</a:t>
            </a:r>
          </a:p>
          <a:p>
            <a:pPr marL="0" marR="0" lvl="0" indent="0" algn="l" defTabSz="914400" rtl="0" eaLnBrk="1" fontAlgn="base" latinLnBrk="0" hangingPunct="1">
              <a:lnSpc>
                <a:spcPct val="100000"/>
              </a:lnSpc>
              <a:spcBef>
                <a:spcPct val="0"/>
              </a:spcBef>
              <a:spcAft>
                <a:spcPct val="0"/>
              </a:spcAft>
              <a:buClrTx/>
              <a:buSzTx/>
              <a:buFontTx/>
              <a:buNone/>
              <a:tabLst/>
            </a:pPr>
            <a:endParaRPr lang="en-US" b="1" dirty="0" smtClean="0">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8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ატმოსფერული ჰაერის დაბინძურება;</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8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ხმაურის გავრცელება;</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8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ნიადაგის ნაყოფიერ ფენაზე ზემოქმედება;</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8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ზემოქმედება გეოლოგიურ პირობებზე;</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8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წყლის გარემოს დაბინძურების რისკი;</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8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ნარჩენების არასწორი მართვის შედეგად მოსალოდნელი ზემოქმედება;</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8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ზემოქმედება ბიოლოგიურ გარემოზე;</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8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დაცულ ტერიტორიებზე ზემოქმედება;</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8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შესაძლო ვიზუალურ-ლანდშაფტური ცვლილება;</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8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ზემოქმედება ადამიანის ჯანმრთელობაზე;</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8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ისტორიულ-არქეოლოგიურ ძეგლებზე ზემოქმედების რისკები;</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8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ტრანსსასაზღვრო ზემოქმედება;</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8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კუმულაციური ზემოქმედების რისკები.</a:t>
            </a: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5381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26005" y="397896"/>
            <a:ext cx="3956532" cy="369332"/>
          </a:xfrm>
          <a:prstGeom prst="rect">
            <a:avLst/>
          </a:prstGeom>
        </p:spPr>
        <p:txBody>
          <a:bodyPr wrap="none">
            <a:spAutoFit/>
          </a:bodyPr>
          <a:lstStyle/>
          <a:p>
            <a:r>
              <a:rPr lang="ka-GE" b="1" dirty="0" smtClean="0"/>
              <a:t>ატმოსფერული ჰაერის დაბინძურება</a:t>
            </a:r>
            <a:endParaRPr lang="en-US" b="1" dirty="0"/>
          </a:p>
        </p:txBody>
      </p:sp>
      <p:sp>
        <p:nvSpPr>
          <p:cNvPr id="15361" name="Rectangle 1"/>
          <p:cNvSpPr>
            <a:spLocks noChangeArrowheads="1"/>
          </p:cNvSpPr>
          <p:nvPr/>
        </p:nvSpPr>
        <p:spPr bwMode="auto">
          <a:xfrm>
            <a:off x="368710" y="857676"/>
            <a:ext cx="1150374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4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წინასწარი</a:t>
            </a:r>
            <a:r>
              <a:rPr kumimoji="0" lang="ka-GE" sz="1400" b="0" i="0" u="none" strike="noStrike" cap="none" normalizeH="0" dirty="0" smtClean="0">
                <a:ln>
                  <a:noFill/>
                </a:ln>
                <a:solidFill>
                  <a:schemeClr val="tx1"/>
                </a:solidFill>
                <a:effectLst/>
                <a:latin typeface="Sylfaen" pitchFamily="18" charset="0"/>
                <a:ea typeface="Calibri" pitchFamily="34" charset="0"/>
                <a:cs typeface="Times New Roman" pitchFamily="18" charset="0"/>
              </a:rPr>
              <a:t> გათვლებით </a:t>
            </a:r>
            <a:r>
              <a:rPr kumimoji="0" lang="ka-GE" sz="14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საწარმოს ექსპლუატაციის პროცესში მიმდებარე ტერიტორიების ატმოსფერული ჰაერის ხარისხი როგორც </a:t>
            </a:r>
            <a:r>
              <a:rPr kumimoji="0" lang="ka-GE" sz="1400" b="0" i="0" u="none" strike="noStrike" cap="none" normalizeH="0" baseline="0" dirty="0" smtClean="0">
                <a:ln>
                  <a:noFill/>
                </a:ln>
                <a:solidFill>
                  <a:schemeClr val="tx1"/>
                </a:solidFill>
                <a:effectLst/>
                <a:latin typeface="Sylfaen" pitchFamily="18" charset="0"/>
                <a:ea typeface="Calibri" pitchFamily="34" charset="0"/>
                <a:cs typeface="Arial" pitchFamily="34" charset="0"/>
              </a:rPr>
              <a:t>500 მ-ნი ნორმირებული ზონის მიმართ, აგრეთვე უახლოესი დასახლებული ზონის მიმართ </a:t>
            </a:r>
            <a:r>
              <a:rPr kumimoji="0" lang="ka-GE" sz="14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არ აჭარბებს კანონმდებლობით გათვალისწინებულ ნორმებს,  </a:t>
            </a:r>
            <a:r>
              <a:rPr kumimoji="0" lang="ru-RU" sz="14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ამდენად საწარმოს ფუნქციონირება საშტატო რეჟიმში არ გამოიწვევს ჰაერის ხარისხის გაუარესებას</a:t>
            </a:r>
            <a:r>
              <a:rPr kumimoji="0" lang="ka-GE" sz="14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მუხედავად ამისა, გზშ-ს ანგარიშში მოცემულია შესაბამისი შემარბილებელი ღონისძიებები.</a:t>
            </a:r>
            <a:endParaRPr kumimoji="0" lang="ka-GE"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2" name="Rectangle 2"/>
          <p:cNvSpPr>
            <a:spLocks noChangeArrowheads="1"/>
          </p:cNvSpPr>
          <p:nvPr/>
        </p:nvSpPr>
        <p:spPr bwMode="auto">
          <a:xfrm>
            <a:off x="3716593" y="1991053"/>
            <a:ext cx="3657599" cy="353919"/>
          </a:xfrm>
          <a:prstGeom prst="rect">
            <a:avLst/>
          </a:prstGeom>
          <a:noFill/>
          <a:ln w="9525">
            <a:noFill/>
            <a:miter lim="800000"/>
            <a:headEnd/>
            <a:tailEnd/>
          </a:ln>
          <a:effectLst/>
        </p:spPr>
        <p:txBody>
          <a:bodyPr vert="horz" wrap="square" lIns="365010" tIns="0" rIns="0" bIns="76176"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lang="ka-GE" b="1" dirty="0" smtClean="0"/>
              <a:t>ხმაურის გავრცელება</a:t>
            </a:r>
          </a:p>
        </p:txBody>
      </p:sp>
      <p:sp>
        <p:nvSpPr>
          <p:cNvPr id="15363" name="Rectangle 3"/>
          <p:cNvSpPr>
            <a:spLocks noChangeArrowheads="1"/>
          </p:cNvSpPr>
          <p:nvPr/>
        </p:nvSpPr>
        <p:spPr bwMode="auto">
          <a:xfrm>
            <a:off x="353960" y="2378057"/>
            <a:ext cx="11459497"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ka-GE" sz="1400" dirty="0" smtClean="0">
                <a:latin typeface="Sylfaen" pitchFamily="18" charset="0"/>
                <a:ea typeface="Calibri" pitchFamily="34" charset="0"/>
                <a:cs typeface="Times New Roman" pitchFamily="18" charset="0"/>
              </a:rPr>
              <a:t>შესრულებული გაანგარიშებების მიხედვით დადგინდა, რომ საწარმოს მაქსიმალური დატვირტვით ფუნქციონირების შემთხვევაში (უარესი სცენარი) უახლოეს საცხოვრებელ სახლებთან ხმაურის დონე არ გასცდება 44,8 დბა-ს, რაც აკმაყოფილებს საქართველოს ნორმატიური დოკუმენტით (საქართველოში ხმაურის გავრცელების დონეები რეგულირდება საქართველოს მთავრობის 2017  წლის 15 აგვისტოს #398 დადგენილებით დამტკიცებული ტექნიკური რეგლამენტი - „საცხოვრებელი სახლების და საზოგადოებრივი/საჯარო დაწესებულებების შენობების სათავსებში და ტერიტორიებზე აკუსტიკური ხმაურის ნორმების შესახებ“) განსაზღვრულ მოთხოვნებს. </a:t>
            </a:r>
            <a:endParaRPr lang="en-US" sz="1400" dirty="0" smtClean="0">
              <a:latin typeface="Sylfae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ka-GE" sz="1400" dirty="0" smtClean="0">
                <a:latin typeface="Sylfaen" pitchFamily="18" charset="0"/>
                <a:ea typeface="Calibri" pitchFamily="34" charset="0"/>
                <a:cs typeface="Times New Roman" pitchFamily="18" charset="0"/>
              </a:rPr>
              <a:t>დამატებით აღსანიშნავია, რომ საწარმოს ექსპლუატაცია განხორციელდება დღის საათებში, ყველა წყაროს ერთდროული ფუნქციონირება კი ნაკლებად მოსალოდნელია</a:t>
            </a:r>
            <a:r>
              <a:rPr kumimoji="0" lang="ka-GE" sz="1100" b="0" i="0" u="none" strike="noStrike" cap="none" normalizeH="0" baseline="0" dirty="0" smtClean="0">
                <a:ln>
                  <a:noFill/>
                </a:ln>
                <a:solidFill>
                  <a:schemeClr val="tx1"/>
                </a:solidFill>
                <a:effectLst/>
                <a:latin typeface="Sylfaen" pitchFamily="18" charset="0"/>
                <a:ea typeface="Calibri" pitchFamily="34" charset="0"/>
                <a:cs typeface="Arial" pitchFamily="34" charset="0"/>
              </a:rPr>
              <a:t>. </a:t>
            </a: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3739743" y="4011250"/>
            <a:ext cx="4594528" cy="369332"/>
          </a:xfrm>
          <a:prstGeom prst="rect">
            <a:avLst/>
          </a:prstGeom>
        </p:spPr>
        <p:txBody>
          <a:bodyPr wrap="none">
            <a:spAutoFit/>
          </a:bodyPr>
          <a:lstStyle/>
          <a:p>
            <a:r>
              <a:rPr lang="ka-GE" b="1" dirty="0" smtClean="0"/>
              <a:t>ნიადაგის და გრუნტის დაბინძურების რისკი</a:t>
            </a:r>
            <a:endParaRPr lang="en-US" b="1" dirty="0" smtClean="0"/>
          </a:p>
        </p:txBody>
      </p:sp>
      <p:sp>
        <p:nvSpPr>
          <p:cNvPr id="12" name="Rectangle 11"/>
          <p:cNvSpPr/>
          <p:nvPr/>
        </p:nvSpPr>
        <p:spPr>
          <a:xfrm>
            <a:off x="408038" y="4424883"/>
            <a:ext cx="11493909" cy="1169551"/>
          </a:xfrm>
          <a:prstGeom prst="rect">
            <a:avLst/>
          </a:prstGeom>
        </p:spPr>
        <p:txBody>
          <a:bodyPr wrap="square">
            <a:spAutoFit/>
          </a:bodyPr>
          <a:lstStyle/>
          <a:p>
            <a:r>
              <a:rPr lang="ka-GE" sz="1400" dirty="0" smtClean="0">
                <a:latin typeface="Sylfaen" pitchFamily="18" charset="0"/>
                <a:ea typeface="Calibri" pitchFamily="34" charset="0"/>
                <a:cs typeface="Times New Roman" pitchFamily="18" charset="0"/>
              </a:rPr>
              <a:t>ტერიტორიის ფარგლებში ნაყოფიერი ფენის საშუალო სიმძლავრე 20 სმ-ია. მოქმედი კანონმდებლობის მიხედვით საქმიანობის დაწყებამდე აუცილებელია ნაყოფიერი ფენის მოხსნა, მისი ხარისხობრივი მდგომარეობის და ეკოლოგიური მდგომარეობის მაქსიმალურად შენარჩუნების მიზნით.</a:t>
            </a:r>
          </a:p>
          <a:p>
            <a:r>
              <a:rPr lang="ka-GE" sz="1400" dirty="0" smtClean="0">
                <a:latin typeface="Sylfaen" pitchFamily="18" charset="0"/>
                <a:ea typeface="Calibri" pitchFamily="34" charset="0"/>
                <a:cs typeface="Times New Roman" pitchFamily="18" charset="0"/>
              </a:rPr>
              <a:t>სამშენებლო სამუშაოების დაწყებამდ ტერიტორიის ფარგლებში  უნდა მოიხსნა დაახლოებით 800 მ3 მოცულობის ნიადაგის ნაყოფიერი ფენა.</a:t>
            </a:r>
          </a:p>
          <a:p>
            <a:endParaRPr lang="en-US" sz="1400" dirty="0" smtClean="0">
              <a:latin typeface="Sylfaen" pitchFamily="18" charset="0"/>
              <a:ea typeface="Calibri" pitchFamily="34" charset="0"/>
              <a:cs typeface="Times New Roman" pitchFamily="18" charset="0"/>
            </a:endParaRPr>
          </a:p>
        </p:txBody>
      </p:sp>
      <p:sp>
        <p:nvSpPr>
          <p:cNvPr id="13" name="Rectangle 12"/>
          <p:cNvSpPr/>
          <p:nvPr/>
        </p:nvSpPr>
        <p:spPr>
          <a:xfrm>
            <a:off x="408038" y="5502192"/>
            <a:ext cx="11420168" cy="1169551"/>
          </a:xfrm>
          <a:prstGeom prst="rect">
            <a:avLst/>
          </a:prstGeom>
        </p:spPr>
        <p:txBody>
          <a:bodyPr wrap="square">
            <a:spAutoFit/>
          </a:bodyPr>
          <a:lstStyle/>
          <a:p>
            <a:pPr algn="just"/>
            <a:r>
              <a:rPr lang="ka-GE" sz="1400" dirty="0" smtClean="0">
                <a:latin typeface="Sylfaen" pitchFamily="18" charset="0"/>
                <a:ea typeface="Calibri" pitchFamily="34" charset="0"/>
                <a:cs typeface="Times New Roman" pitchFamily="18" charset="0"/>
              </a:rPr>
              <a:t>ნორმალური ექსპლუატაციის პირობებში და მომსახურე პერსონალის მხრიდან სიფრთხილის ზომების მიღების შემთხვევაში გრუნტის დაბინძურების რისკი არ არის მნიშვნელოვანი. გრუნტის დაბინძურება მოსალოდნელია მხოლოდ მცირე რაოდენობით და ასეთ შემთხვევაში საქმიანობის განმახორციელებელი მოახდენს დროულ რეაგირებას (დაბინძურებული ფენის მოხსნა და გატანა ტერიტორიიდან). გარემოსდაცვით რისკებს ამცირებს ისიც, რომ საქმიანობის განხორციელების ტერიტორიის სიახლოვეს ზედაპირული წყლის ობიექტები წარმოდგენილი არ არის.</a:t>
            </a:r>
            <a:endParaRPr lang="en-US" sz="1400" dirty="0" smtClean="0">
              <a:latin typeface="Sylfaen" pitchFamily="18" charset="0"/>
              <a:ea typeface="Calibri" pitchFamily="34" charset="0"/>
              <a:cs typeface="Times New Roman" pitchFamily="18" charset="0"/>
            </a:endParaRPr>
          </a:p>
        </p:txBody>
      </p:sp>
    </p:spTree>
    <p:extLst>
      <p:ext uri="{BB962C8B-B14F-4D97-AF65-F5344CB8AC3E}">
        <p14:creationId xmlns:p14="http://schemas.microsoft.com/office/powerpoint/2010/main" val="348433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DB685E-0991-4DDE-B0F2-BE96B63ACB8D}" type="datetime1">
              <a:rPr lang="ka-GE" smtClean="0"/>
              <a:pPr/>
              <a:t>07.05.2020</a:t>
            </a:fld>
            <a:endParaRPr lang="en-US" dirty="0"/>
          </a:p>
        </p:txBody>
      </p:sp>
      <p:sp>
        <p:nvSpPr>
          <p:cNvPr id="47105" name="Rectangle 1"/>
          <p:cNvSpPr>
            <a:spLocks noChangeArrowheads="1"/>
          </p:cNvSpPr>
          <p:nvPr/>
        </p:nvSpPr>
        <p:spPr bwMode="auto">
          <a:xfrm>
            <a:off x="884904" y="399839"/>
            <a:ext cx="9369437" cy="630918"/>
          </a:xfrm>
          <a:prstGeom prst="rect">
            <a:avLst/>
          </a:prstGeom>
          <a:noFill/>
          <a:ln w="9525">
            <a:noFill/>
            <a:miter lim="800000"/>
            <a:headEnd/>
            <a:tailEnd/>
          </a:ln>
          <a:effectLst/>
        </p:spPr>
        <p:txBody>
          <a:bodyPr vert="horz" wrap="none" lIns="365010" tIns="0" rIns="0" bIns="76176"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pPr>
            <a:r>
              <a:rPr lang="ka-GE" b="1" dirty="0" smtClean="0"/>
              <a:t>ზემოქმედება გეოლოგიურ პირობებზე და ქარხნის ნაგებობების უსაფრთხოება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6" name="Rectangle 2"/>
          <p:cNvSpPr>
            <a:spLocks noChangeArrowheads="1"/>
          </p:cNvSpPr>
          <p:nvPr/>
        </p:nvSpPr>
        <p:spPr bwMode="auto">
          <a:xfrm>
            <a:off x="368710" y="878206"/>
            <a:ext cx="11429999"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ka-GE" sz="1400" dirty="0" smtClean="0">
                <a:latin typeface="Sylfaen" pitchFamily="18" charset="0"/>
                <a:ea typeface="Calibri" pitchFamily="34" charset="0"/>
                <a:cs typeface="Times New Roman" pitchFamily="18" charset="0"/>
              </a:rPr>
              <a:t>საქმიანობის განხორციელებისთვის შერჩეული ტერიტორიის საწარმოო უბნების ფარგლებში რაიმე სახის საშიში მოვლენების განვითარების რისკები არ არსებობს. საწარმოო ობიექტების მოწყობა არ ითვალისწინებს მნიშვნელოვან სამშენებლო სამუშაოების (მითუმეტეს მიწის სამუშაოებს). სამივე საამქრო წარმოადგენს მობილური ტიპის ობიექტებს - მათი  ექსპლუატაციისთვის მომზადება ძირითადად მარტივ სამონტაჟო სამუშაოებს საჭიროებს, მიწის სამუშაოების და ღრმა ფუნდამენტების მოწყობის გარეშე. გამომდინარე აღნიშნულიდან დაგეგმილი საქმიანობის განხორციელების დროს საშიში გეოდინამიკური პროცესების განვითარება პრაქტიკულად გამორიცხულია და ამ მხრივ განსაკუთრებული პრევენციული ღონისძიებების გატარების საჭიროება არ არსებობს.   </a:t>
            </a:r>
          </a:p>
        </p:txBody>
      </p:sp>
      <p:sp>
        <p:nvSpPr>
          <p:cNvPr id="47107" name="Rectangle 3"/>
          <p:cNvSpPr>
            <a:spLocks noChangeArrowheads="1"/>
          </p:cNvSpPr>
          <p:nvPr/>
        </p:nvSpPr>
        <p:spPr bwMode="auto">
          <a:xfrm>
            <a:off x="3377380" y="2347441"/>
            <a:ext cx="6469625" cy="630918"/>
          </a:xfrm>
          <a:prstGeom prst="rect">
            <a:avLst/>
          </a:prstGeom>
          <a:noFill/>
          <a:ln w="9525">
            <a:noFill/>
            <a:miter lim="800000"/>
            <a:headEnd/>
            <a:tailEnd/>
          </a:ln>
          <a:effectLst/>
        </p:spPr>
        <p:txBody>
          <a:bodyPr vert="horz" wrap="square" lIns="365010" tIns="0" rIns="0" bIns="76176"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ka-GE" b="1"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rPr>
              <a:t>წ</a:t>
            </a:r>
            <a:r>
              <a:rPr kumimoji="0" lang="ka-GE" b="1" i="0" u="none" strike="noStrike" cap="none" normalizeH="0" baseline="0" dirty="0" smtClean="0" bmk="">
                <a:ln>
                  <a:noFill/>
                </a:ln>
                <a:solidFill>
                  <a:srgbClr val="000000"/>
                </a:solidFill>
                <a:effectLst/>
                <a:latin typeface="Sylfaen" pitchFamily="18" charset="0"/>
                <a:ea typeface="Times New Roman" pitchFamily="18" charset="0"/>
                <a:cs typeface="Times New Roman" pitchFamily="18" charset="0"/>
              </a:rPr>
              <a:t>ყლის გარემოს დაბინძურების რისკი</a:t>
            </a:r>
            <a:endParaRPr kumimoji="0" lang="ka-GE" b="1"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8" name="Rectangle 4"/>
          <p:cNvSpPr>
            <a:spLocks noChangeArrowheads="1"/>
          </p:cNvSpPr>
          <p:nvPr/>
        </p:nvSpPr>
        <p:spPr bwMode="auto">
          <a:xfrm>
            <a:off x="294967" y="2735208"/>
            <a:ext cx="11533239"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ka-GE" sz="1400" dirty="0" smtClean="0">
                <a:latin typeface="Sylfaen" pitchFamily="18" charset="0"/>
                <a:ea typeface="Calibri" pitchFamily="34" charset="0"/>
                <a:cs typeface="Times New Roman" pitchFamily="18" charset="0"/>
              </a:rPr>
              <a:t>საქმიანობის განხორციელებისთვის შერჩეული ტერიტორიის სიახლოვეს ზედაპირული წყლის ობიექტი წარმოდგენილი არ არის (უახლოესი - მდ. ნატანები დაშორებულია 1.6 კმ და მეტი მანძილით). შესაბამისად გაუთვალისწინებელი და ავარიული სიტუაციების შემთხვევაშიც კი ზედაპრული წყლის დაბინძურების რისკი ძალზედ დაბალია</a:t>
            </a:r>
            <a:r>
              <a:rPr kumimoji="0" lang="ka-GE" sz="11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a:t>
            </a: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9" name="Rectangle 5"/>
          <p:cNvSpPr>
            <a:spLocks noChangeArrowheads="1"/>
          </p:cNvSpPr>
          <p:nvPr/>
        </p:nvSpPr>
        <p:spPr bwMode="auto">
          <a:xfrm>
            <a:off x="250723" y="3500527"/>
            <a:ext cx="11430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ka-GE" sz="1400" dirty="0" smtClean="0">
                <a:latin typeface="Sylfaen" pitchFamily="18" charset="0"/>
                <a:ea typeface="Calibri" pitchFamily="34" charset="0"/>
                <a:cs typeface="Times New Roman" pitchFamily="18" charset="0"/>
              </a:rPr>
              <a:t>ყურადღებას საჭიროებს გრუნტის წყლების დაბინძურების რისკებიმ ვინაიდან მათი დგომის დონე საკმაოდ მაღალია. გრუნტის წყლების ხარისხის გაუარესება შესაძლოა გამოიწვიოს ნავთობპროდუქტების ავარიულმა დაღვრამ და დამაბინძურებლების ნიადაგის ღრმა ფენებში გადაადგილებამ. როგორც ზემოთ აღინიშნა, საქმიანობა ითვალისწინებს მსგავსი რისკების რეალიზაციის პრევენციულ ღონისძიებებს - ნავთობპროდუქტის შემცველ ობიექტებს ექნებათ მეორადი დამცავები, რაც მაქსიმალურად უზრუნველყობს ავარიული დაღვრების შეკავებას. საქმიანობის ნომინალური რეჟიმით წარმართვის შემთხვევაში გრუნტის წყლების დაბინძურება მოსალოდნელი არ არის</a:t>
            </a:r>
            <a:r>
              <a:rPr kumimoji="0" lang="ka-GE" sz="11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a:t>
            </a: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3827912" y="4837163"/>
            <a:ext cx="4565673" cy="369332"/>
          </a:xfrm>
          <a:prstGeom prst="rect">
            <a:avLst/>
          </a:prstGeom>
        </p:spPr>
        <p:txBody>
          <a:bodyPr wrap="none">
            <a:spAutoFit/>
          </a:bodyPr>
          <a:lstStyle/>
          <a:p>
            <a:r>
              <a:rPr lang="ka-GE" b="1" dirty="0" smtClean="0" bmk="">
                <a:solidFill>
                  <a:srgbClr val="000000"/>
                </a:solidFill>
                <a:latin typeface="Sylfaen" pitchFamily="18" charset="0"/>
                <a:ea typeface="Times New Roman" pitchFamily="18" charset="0"/>
                <a:cs typeface="Times New Roman" pitchFamily="18" charset="0"/>
              </a:rPr>
              <a:t>ნარჩენებით გარემოს დაბინძურების რისკი</a:t>
            </a:r>
          </a:p>
        </p:txBody>
      </p:sp>
      <p:sp>
        <p:nvSpPr>
          <p:cNvPr id="13" name="Rectangle 4"/>
          <p:cNvSpPr>
            <a:spLocks noChangeArrowheads="1"/>
          </p:cNvSpPr>
          <p:nvPr/>
        </p:nvSpPr>
        <p:spPr bwMode="auto">
          <a:xfrm>
            <a:off x="270386" y="5340323"/>
            <a:ext cx="1153323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ka-GE" sz="1400" dirty="0" smtClean="0">
                <a:latin typeface="Sylfaen" pitchFamily="18" charset="0"/>
                <a:ea typeface="Calibri" pitchFamily="34" charset="0"/>
                <a:cs typeface="Times New Roman" pitchFamily="18" charset="0"/>
              </a:rPr>
              <a:t>საპროექტო ტერიტორიაზე წარმოქმნილი ნარჩენების მართვა მოხდება, წინასწარ შემუშავებული და გარემოდაცვისა და სოფლის მეურნეობის სამინისტროსთან შეთანხმებული ნარჩენების მართვის გეგმის მიხედვით, რაც მინიმუმამდე დაიყვანს გარემოს ნარჩენებისთ დაბინძურების რისკს</a:t>
            </a: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DB685E-0991-4DDE-B0F2-BE96B63ACB8D}" type="datetime1">
              <a:rPr lang="ka-GE" smtClean="0"/>
              <a:pPr/>
              <a:t>07.05.2020</a:t>
            </a:fld>
            <a:endParaRPr lang="en-US" dirty="0"/>
          </a:p>
        </p:txBody>
      </p:sp>
      <p:sp>
        <p:nvSpPr>
          <p:cNvPr id="48129" name="Rectangle 1"/>
          <p:cNvSpPr>
            <a:spLocks noChangeArrowheads="1"/>
          </p:cNvSpPr>
          <p:nvPr/>
        </p:nvSpPr>
        <p:spPr bwMode="auto">
          <a:xfrm>
            <a:off x="4203290" y="311348"/>
            <a:ext cx="4557222" cy="630918"/>
          </a:xfrm>
          <a:prstGeom prst="rect">
            <a:avLst/>
          </a:prstGeom>
          <a:noFill/>
          <a:ln w="9525">
            <a:noFill/>
            <a:miter lim="800000"/>
            <a:headEnd/>
            <a:tailEnd/>
          </a:ln>
          <a:effectLst/>
        </p:spPr>
        <p:txBody>
          <a:bodyPr vert="horz" wrap="none" lIns="365010" tIns="0" rIns="0" bIns="76176"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ka-GE" b="1" i="0" u="none" strike="noStrike" cap="none" normalizeH="0" baseline="0" dirty="0" smtClean="0" bmk="">
                <a:ln>
                  <a:noFill/>
                </a:ln>
                <a:solidFill>
                  <a:srgbClr val="000000"/>
                </a:solidFill>
                <a:effectLst/>
                <a:latin typeface="Sylfaen" pitchFamily="18" charset="0"/>
                <a:ea typeface="Times New Roman" pitchFamily="18" charset="0"/>
                <a:cs typeface="Times New Roman" pitchFamily="18" charset="0"/>
              </a:rPr>
              <a:t>ემოქმედება ბიოლოგიურ გარემოზე</a:t>
            </a:r>
            <a:endParaRPr kumimoji="0" lang="ka-GE" b="1"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516192" y="857677"/>
            <a:ext cx="11444749"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შერჩეული მიწის ნაკვეთები არ წარმოადგენს ბიოლოგიური თვალსაზრისით მაღალმგრძნობიარე ზონას. ტერიტორიაზე წარმოდგენილია მხოლოდ ბუჩქოვანი და ბალახოვანი მცენარეულობა და საქმიანობის ფარგლებში ხე-მცენარეების გარემოდან ამოღება არ არის დაგეგმილი. მსგავსი სახეობრივი შემადგენლობის მქონე ჰაბიტატები ვრცელდება პროექტის მიღმა, საკმაოდ დიდ ფართობზე და შესაბამისად საწარმოს ინფრასტრუქტურის მოწყობის შედეგად დანაკარგი არ იქნება მაღალი.</a:t>
            </a:r>
            <a:endParaRPr kumimoji="0" lang="ka-GE"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501445" y="1840694"/>
            <a:ext cx="11385755" cy="523220"/>
          </a:xfrm>
          <a:prstGeom prst="rect">
            <a:avLst/>
          </a:prstGeom>
        </p:spPr>
        <p:txBody>
          <a:bodyPr wrap="square">
            <a:spAutoFit/>
          </a:bodyPr>
          <a:lstStyle/>
          <a:p>
            <a:r>
              <a:rPr lang="ka-GE" sz="1400" dirty="0" smtClean="0">
                <a:latin typeface="Sylfaen" pitchFamily="18" charset="0"/>
                <a:ea typeface="Times New Roman" pitchFamily="18" charset="0"/>
                <a:cs typeface="Sylfaen" pitchFamily="18" charset="0"/>
              </a:rPr>
              <a:t>ტერიტორიაზე არ დაფიქსირებულია მსხვილი ძუძუმწოვრებისთვის და განსაკუთრებულ დაცვას დაქვემდებარებული სახეობებისთვის ვარგისი საცხოვრებელი ადგილები.</a:t>
            </a:r>
            <a:endParaRPr lang="en-US" sz="1400" dirty="0" smtClean="0">
              <a:latin typeface="Sylfaen" pitchFamily="18" charset="0"/>
              <a:ea typeface="Times New Roman" pitchFamily="18" charset="0"/>
              <a:cs typeface="Sylfaen" pitchFamily="18" charset="0"/>
            </a:endParaRPr>
          </a:p>
        </p:txBody>
      </p:sp>
      <p:sp>
        <p:nvSpPr>
          <p:cNvPr id="10" name="Rectangle 9"/>
          <p:cNvSpPr/>
          <p:nvPr/>
        </p:nvSpPr>
        <p:spPr>
          <a:xfrm>
            <a:off x="471947" y="2413338"/>
            <a:ext cx="11105536" cy="738664"/>
          </a:xfrm>
          <a:prstGeom prst="rect">
            <a:avLst/>
          </a:prstGeom>
        </p:spPr>
        <p:txBody>
          <a:bodyPr wrap="square">
            <a:spAutoFit/>
          </a:bodyPr>
          <a:lstStyle/>
          <a:p>
            <a:pPr algn="just"/>
            <a:r>
              <a:rPr lang="ka-GE" sz="1400" dirty="0" smtClean="0">
                <a:latin typeface="Sylfaen" pitchFamily="18" charset="0"/>
                <a:ea typeface="Times New Roman" pitchFamily="18" charset="0"/>
                <a:cs typeface="Sylfaen" pitchFamily="18" charset="0"/>
              </a:rPr>
              <a:t>ფრინველთა სახეობებზე უარყოფითი ზემოქმედების მთავარი წყარო შეიძლება იყოს საწარმოს ტერიტორიაზე მოწყობილი ღამის განათების სიტემა. მაგრამ თუ გავითვალისწინებთ, რომ საწარმო იმუშავებს ძირითადად დღის საათებში, ღამის განათების ინტენსივობა და შესაბამისად ზემოქმედების მნიშვნელოვნება არ იქნება მაღალი.</a:t>
            </a:r>
            <a:endParaRPr lang="en-US" sz="1400" dirty="0" smtClean="0">
              <a:latin typeface="Sylfaen" pitchFamily="18" charset="0"/>
              <a:ea typeface="Times New Roman" pitchFamily="18" charset="0"/>
              <a:cs typeface="Sylfaen" pitchFamily="18" charset="0"/>
            </a:endParaRPr>
          </a:p>
        </p:txBody>
      </p:sp>
      <p:sp>
        <p:nvSpPr>
          <p:cNvPr id="48131" name="Rectangle 3"/>
          <p:cNvSpPr>
            <a:spLocks noChangeArrowheads="1"/>
          </p:cNvSpPr>
          <p:nvPr/>
        </p:nvSpPr>
        <p:spPr bwMode="auto">
          <a:xfrm>
            <a:off x="560438" y="3266146"/>
            <a:ext cx="11312013"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საქმიანობის განხორციელების ადგილი ქობულეთის და კოლხეთის დაცული ტერიტორიებიდან რამდენიმე კილომეტრით არის დაშორებული. მის სიახლოვეს წარმოდგენილი არ არის საერთაშორისო კონვენციებით დაცული ტერიტორიები. ამრიგად დაცულ ტერიტორიებზე რაიმე სახის ზემოქმედება პრაქტიკულად გამორიცხულია.</a:t>
            </a:r>
            <a:endParaRPr kumimoji="0" lang="ka-GE"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2" name="Rectangle 4"/>
          <p:cNvSpPr>
            <a:spLocks noChangeArrowheads="1"/>
          </p:cNvSpPr>
          <p:nvPr/>
        </p:nvSpPr>
        <p:spPr bwMode="auto">
          <a:xfrm>
            <a:off x="2993922" y="4308162"/>
            <a:ext cx="6043205" cy="630918"/>
          </a:xfrm>
          <a:prstGeom prst="rect">
            <a:avLst/>
          </a:prstGeom>
          <a:noFill/>
          <a:ln w="9525">
            <a:noFill/>
            <a:miter lim="800000"/>
            <a:headEnd/>
            <a:tailEnd/>
          </a:ln>
          <a:effectLst/>
        </p:spPr>
        <p:txBody>
          <a:bodyPr vert="horz" wrap="none" lIns="365010" tIns="0" rIns="0" bIns="76176"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ka-GE" b="1"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rPr>
              <a:t>შ</a:t>
            </a:r>
            <a:r>
              <a:rPr kumimoji="0" lang="ka-GE" b="1" i="0" u="none" strike="noStrike" cap="none" normalizeH="0" baseline="0" dirty="0" smtClean="0" bmk="">
                <a:ln>
                  <a:noFill/>
                </a:ln>
                <a:solidFill>
                  <a:srgbClr val="000000"/>
                </a:solidFill>
                <a:effectLst/>
                <a:latin typeface="Sylfaen" pitchFamily="18" charset="0"/>
                <a:ea typeface="Times New Roman" pitchFamily="18" charset="0"/>
                <a:cs typeface="Times New Roman" pitchFamily="18" charset="0"/>
              </a:rPr>
              <a:t>ესაძლო ვიზუალურ-ლანდშაფტური ცვლილება</a:t>
            </a:r>
            <a:endParaRPr kumimoji="0" lang="ka-GE" b="1"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280218" y="4819210"/>
            <a:ext cx="1156273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საქმიანობის განმახორციელებელი იმოქმედებს შესაბამისი გარეოსდაცვითი კანონმდებლობის შესაბამისად და მთლიანი ციკლის განმავლობაში მაქსიმალურად შეინარჩუნებს ტერიტორიის სანიტარულ და ეკოლოგიურ მდგომარეობას</a:t>
            </a:r>
            <a:r>
              <a:rPr kumimoji="0" lang="ka-GE" sz="11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a:t>
            </a: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DB685E-0991-4DDE-B0F2-BE96B63ACB8D}" type="datetime1">
              <a:rPr lang="ka-GE" smtClean="0"/>
              <a:pPr/>
              <a:t>07.05.2020</a:t>
            </a:fld>
            <a:endParaRPr lang="en-US" dirty="0"/>
          </a:p>
        </p:txBody>
      </p:sp>
      <p:sp>
        <p:nvSpPr>
          <p:cNvPr id="49153" name="Rectangle 1"/>
          <p:cNvSpPr>
            <a:spLocks noChangeArrowheads="1"/>
          </p:cNvSpPr>
          <p:nvPr/>
        </p:nvSpPr>
        <p:spPr bwMode="auto">
          <a:xfrm>
            <a:off x="2772697" y="296600"/>
            <a:ext cx="5276970" cy="630918"/>
          </a:xfrm>
          <a:prstGeom prst="rect">
            <a:avLst/>
          </a:prstGeom>
          <a:noFill/>
          <a:ln w="9525">
            <a:noFill/>
            <a:miter lim="800000"/>
            <a:headEnd/>
            <a:tailEnd/>
          </a:ln>
          <a:effectLst/>
        </p:spPr>
        <p:txBody>
          <a:bodyPr vert="horz" wrap="none" lIns="365010" tIns="0" rIns="0" bIns="76176"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ka-GE" b="1"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rPr>
              <a:t>ზ</a:t>
            </a:r>
            <a:r>
              <a:rPr kumimoji="0" lang="ka-GE" b="1" i="0" u="none" strike="noStrike" cap="none" normalizeH="0" baseline="0" dirty="0" smtClean="0" bmk="">
                <a:ln>
                  <a:noFill/>
                </a:ln>
                <a:solidFill>
                  <a:srgbClr val="000000"/>
                </a:solidFill>
                <a:effectLst/>
                <a:latin typeface="Sylfaen" pitchFamily="18" charset="0"/>
                <a:ea typeface="Times New Roman" pitchFamily="18" charset="0"/>
                <a:cs typeface="Times New Roman" pitchFamily="18" charset="0"/>
              </a:rPr>
              <a:t>ემოქმედება ადამიანის ჯანმრთელობაზე</a:t>
            </a:r>
            <a:endParaRPr kumimoji="0" lang="ka-GE" b="1"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4" name="Rectangle 2"/>
          <p:cNvSpPr>
            <a:spLocks noChangeArrowheads="1"/>
          </p:cNvSpPr>
          <p:nvPr/>
        </p:nvSpPr>
        <p:spPr bwMode="auto">
          <a:xfrm>
            <a:off x="412954" y="744173"/>
            <a:ext cx="11385755"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ატმოსფერულ ჰაერში მავნე ნივთიერებათა გაბნევის გაანგარიშების და ხმაურის გავრცელების მოდელირების შედეგების მიხედვით, უახლოესი საცხოვრებელი ზონების და საცხოვრებელი სახლის საზღვარზე მავნე ნივთიერებათა მიწისპირა კონცენტრაციების და ხმაურის დონეების გადაჭარბება მოსალოდნელი არ არის.  </a:t>
            </a:r>
            <a:endParaRPr kumimoji="0" lang="ka-GE"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5" name="Rectangle 3"/>
          <p:cNvSpPr>
            <a:spLocks noChangeArrowheads="1"/>
          </p:cNvSpPr>
          <p:nvPr/>
        </p:nvSpPr>
        <p:spPr bwMode="auto">
          <a:xfrm>
            <a:off x="383458" y="1506604"/>
            <a:ext cx="1132676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ka-GE" sz="1400" dirty="0" smtClean="0">
                <a:latin typeface="Sylfaen" pitchFamily="18" charset="0"/>
                <a:ea typeface="Times New Roman" pitchFamily="18" charset="0"/>
                <a:cs typeface="Times New Roman" pitchFamily="18" charset="0"/>
              </a:rPr>
              <a:t>დაწესებული რეგლამენტის დარღვევის (მაგალითად, სატრანსპორტო საშუალების ან/და საწარმოს დანადგარების არასწორი მართვა), აგრეთვე სხვადასხვა მიზეზის გამო შექმნილი ავარიული სიტუაციის შემთხვევაში შესაძლებელია როგორც არაპირდაპირი, ისე მეორადი უარყოფითი ზემოქმედება. თუმცა ზემოქმედება არ განსხვავდება იმ რისკისაგან, რომელიც დამახასიათებელია ნებისმიერი სხვა საქმიანობისათვის, სადაც გამოყენებულია მსგავსი სატრანსპორტო საშუალებები და დანადგარები</a:t>
            </a:r>
            <a:r>
              <a:rPr kumimoji="0" lang="ka-GE" sz="11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a:t>
            </a: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6" name="Rectangle 4"/>
          <p:cNvSpPr>
            <a:spLocks noChangeArrowheads="1"/>
          </p:cNvSpPr>
          <p:nvPr/>
        </p:nvSpPr>
        <p:spPr bwMode="auto">
          <a:xfrm>
            <a:off x="3170903" y="2612097"/>
            <a:ext cx="5179187" cy="630918"/>
          </a:xfrm>
          <a:prstGeom prst="rect">
            <a:avLst/>
          </a:prstGeom>
          <a:noFill/>
          <a:ln w="9525">
            <a:noFill/>
            <a:miter lim="800000"/>
            <a:headEnd/>
            <a:tailEnd/>
          </a:ln>
          <a:effectLst/>
        </p:spPr>
        <p:txBody>
          <a:bodyPr vert="horz" wrap="none" lIns="365010" tIns="0" rIns="0" bIns="76176"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ka-GE" b="1"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rPr>
              <a:t>ზ</a:t>
            </a:r>
            <a:r>
              <a:rPr kumimoji="0" lang="ka-GE" b="1" i="0" u="none" strike="noStrike" cap="none" normalizeH="0" baseline="0" dirty="0" smtClean="0" bmk="">
                <a:ln>
                  <a:noFill/>
                </a:ln>
                <a:solidFill>
                  <a:srgbClr val="000000"/>
                </a:solidFill>
                <a:effectLst/>
                <a:latin typeface="Sylfaen" pitchFamily="18" charset="0"/>
                <a:ea typeface="Times New Roman" pitchFamily="18" charset="0"/>
                <a:cs typeface="Times New Roman" pitchFamily="18" charset="0"/>
              </a:rPr>
              <a:t>ემოქმედება სატრანსპორტო ნაკადებზე</a:t>
            </a:r>
            <a:endParaRPr kumimoji="0" lang="ka-GE" b="1"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235973" y="2942344"/>
            <a:ext cx="11577484"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ka-GE" sz="1400" dirty="0" smtClean="0">
                <a:latin typeface="Sylfaen" pitchFamily="18" charset="0"/>
                <a:ea typeface="Times New Roman" pitchFamily="18" charset="0"/>
                <a:cs typeface="Times New Roman" pitchFamily="18" charset="0"/>
              </a:rPr>
              <a:t>მცირედით შეიცვლება, რაც დაკავშირებული იქნება საჭირო ნედლეულის (ინერტული მასალები, ბიტუმი, ცემენტი), მზა პროდუქციის და ნარჩენების ტრანსპორტირებასთან. </a:t>
            </a:r>
            <a:endParaRPr lang="en-US" sz="1400" dirty="0" smtClean="0">
              <a:latin typeface="Sylfae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ka-GE" sz="1400" dirty="0" smtClean="0">
                <a:latin typeface="Sylfaen" pitchFamily="18" charset="0"/>
                <a:ea typeface="Times New Roman" pitchFamily="18" charset="0"/>
                <a:cs typeface="Times New Roman" pitchFamily="18" charset="0"/>
              </a:rPr>
              <a:t>აღსანიშნავია, რომ დამზადებული ასფალტის შორ მანძილზე ტრანსპორტირება გათვალისწინებული არ არის. შესაბამისად, სატრანსპორტო ოპერაციებისთვის ცენტრალური საავტომობილო გზის ინტენსიური გამოყენება არ მოხდება. სატრანსპორტო მარშრუტები არ გაივლის სოფ. ნატანების ცენტრალურ ზონაში და ადგილობრივი მოსახლეობის შეწუხებას და მათი გადაადგილების შეფერხებას ადგილი არ ექნება. </a:t>
            </a:r>
            <a:endParaRPr lang="en-US" sz="1400" dirty="0" smtClean="0">
              <a:latin typeface="Sylfae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ka-GE" sz="1400" dirty="0" smtClean="0">
                <a:latin typeface="Sylfaen" pitchFamily="18" charset="0"/>
                <a:ea typeface="Times New Roman" pitchFamily="18" charset="0"/>
                <a:cs typeface="Times New Roman" pitchFamily="18" charset="0"/>
              </a:rPr>
              <a:t>აღნიშნულის გათვალისწინებით შეიძლება ითქვას, რომ სატრანსპორტო ნაკადებზე ზემოქმედების რისკი არ არის მაღალი.</a:t>
            </a:r>
          </a:p>
        </p:txBody>
      </p:sp>
      <p:sp>
        <p:nvSpPr>
          <p:cNvPr id="12" name="Rectangle 11"/>
          <p:cNvSpPr/>
          <p:nvPr/>
        </p:nvSpPr>
        <p:spPr>
          <a:xfrm>
            <a:off x="3033252" y="4447938"/>
            <a:ext cx="7629832" cy="369332"/>
          </a:xfrm>
          <a:prstGeom prst="rect">
            <a:avLst/>
          </a:prstGeom>
        </p:spPr>
        <p:txBody>
          <a:bodyPr wrap="square">
            <a:spAutoFit/>
          </a:bodyPr>
          <a:lstStyle/>
          <a:p>
            <a:r>
              <a:rPr lang="ka-GE" b="1" dirty="0" smtClean="0" bmk="">
                <a:solidFill>
                  <a:srgbClr val="000000"/>
                </a:solidFill>
                <a:latin typeface="Sylfaen" pitchFamily="18" charset="0"/>
                <a:ea typeface="Times New Roman" pitchFamily="18" charset="0"/>
                <a:cs typeface="Times New Roman" pitchFamily="18" charset="0"/>
              </a:rPr>
              <a:t>სტორიულ-არქეოლოგიურ ძეგლებზე ზემოქმედების რისკები</a:t>
            </a:r>
          </a:p>
        </p:txBody>
      </p:sp>
      <p:sp>
        <p:nvSpPr>
          <p:cNvPr id="49158" name="Rectangle 6"/>
          <p:cNvSpPr>
            <a:spLocks noChangeArrowheads="1"/>
          </p:cNvSpPr>
          <p:nvPr/>
        </p:nvSpPr>
        <p:spPr bwMode="auto">
          <a:xfrm>
            <a:off x="235973" y="4848706"/>
            <a:ext cx="1151849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ka-GE" sz="1400" dirty="0" smtClean="0">
                <a:latin typeface="Sylfaen" pitchFamily="18" charset="0"/>
                <a:ea typeface="Times New Roman" pitchFamily="18" charset="0"/>
                <a:cs typeface="Times New Roman" pitchFamily="18" charset="0"/>
              </a:rPr>
              <a:t>საწარმოს ზემოქმედების ზონაში ხილული კულტურული მემკვიდრეობის ძეგლები არ ხვდება. შესაბამისად დაგეგმილი საქმიანობის განხორციელების პროცესში კულტურული მემკვიდრეობის ძეგლებზე ზემოქმედების რისკი არ არსებობს. </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DB685E-0991-4DDE-B0F2-BE96B63ACB8D}" type="datetime1">
              <a:rPr lang="ka-GE" smtClean="0"/>
              <a:pPr/>
              <a:t>07.05.2020</a:t>
            </a:fld>
            <a:endParaRPr lang="en-US" dirty="0"/>
          </a:p>
        </p:txBody>
      </p:sp>
      <p:sp>
        <p:nvSpPr>
          <p:cNvPr id="50177" name="Rectangle 1"/>
          <p:cNvSpPr>
            <a:spLocks noChangeArrowheads="1"/>
          </p:cNvSpPr>
          <p:nvPr/>
        </p:nvSpPr>
        <p:spPr bwMode="auto">
          <a:xfrm>
            <a:off x="3613355" y="1152006"/>
            <a:ext cx="4082733" cy="630918"/>
          </a:xfrm>
          <a:prstGeom prst="rect">
            <a:avLst/>
          </a:prstGeom>
          <a:noFill/>
          <a:ln w="9525">
            <a:noFill/>
            <a:miter lim="800000"/>
            <a:headEnd/>
            <a:tailEnd/>
          </a:ln>
          <a:effectLst/>
        </p:spPr>
        <p:txBody>
          <a:bodyPr vert="horz" wrap="none" lIns="365010" tIns="0" rIns="0" bIns="76176"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ka-GE" b="1"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rPr>
              <a:t>ტ</a:t>
            </a:r>
            <a:r>
              <a:rPr kumimoji="0" lang="ka-GE" b="1" i="0" u="none" strike="noStrike" cap="none" normalizeH="0" baseline="0" dirty="0" smtClean="0" bmk="">
                <a:ln>
                  <a:noFill/>
                </a:ln>
                <a:solidFill>
                  <a:srgbClr val="000000"/>
                </a:solidFill>
                <a:effectLst/>
                <a:latin typeface="Sylfaen" pitchFamily="18" charset="0"/>
                <a:ea typeface="Times New Roman" pitchFamily="18" charset="0"/>
                <a:cs typeface="Times New Roman" pitchFamily="18" charset="0"/>
              </a:rPr>
              <a:t>რანსსასაზღვრო ზემოქმედება</a:t>
            </a:r>
            <a:endParaRPr kumimoji="0" lang="ka-GE" b="1"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78" name="Rectangle 2"/>
          <p:cNvSpPr>
            <a:spLocks noChangeArrowheads="1"/>
          </p:cNvSpPr>
          <p:nvPr/>
        </p:nvSpPr>
        <p:spPr bwMode="auto">
          <a:xfrm>
            <a:off x="221226" y="1947756"/>
            <a:ext cx="1168072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400" b="0" i="0" u="none" strike="noStrike" cap="none" normalizeH="0" baseline="0" dirty="0" smtClean="0">
                <a:ln>
                  <a:noFill/>
                </a:ln>
                <a:solidFill>
                  <a:schemeClr val="tx1"/>
                </a:solidFill>
                <a:effectLst/>
                <a:latin typeface="Sylfaen" pitchFamily="18" charset="0"/>
                <a:ea typeface="Calibri" pitchFamily="34" charset="0"/>
                <a:cs typeface="Arial" pitchFamily="34" charset="0"/>
              </a:rPr>
              <a:t>საქმიანობის სპეციფიკის, მასშტაბების და ადგილმდებარეობის გათვალისწინებით ტრანსსასაზღვრო </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ზემოქმედება მოსალოდნელი არ არის.</a:t>
            </a:r>
            <a:endParaRPr kumimoji="0" lang="ka-GE"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79" name="Rectangle 3"/>
          <p:cNvSpPr>
            <a:spLocks noChangeArrowheads="1"/>
          </p:cNvSpPr>
          <p:nvPr/>
        </p:nvSpPr>
        <p:spPr bwMode="auto">
          <a:xfrm>
            <a:off x="-609600" y="3332865"/>
            <a:ext cx="12408310" cy="1431137"/>
          </a:xfrm>
          <a:prstGeom prst="rect">
            <a:avLst/>
          </a:prstGeom>
          <a:noFill/>
          <a:ln w="9525">
            <a:noFill/>
            <a:miter lim="800000"/>
            <a:headEnd/>
            <a:tailEnd/>
          </a:ln>
          <a:effectLst/>
        </p:spPr>
        <p:txBody>
          <a:bodyPr vert="horz" wrap="square" lIns="365010" tIns="0" rIns="0" bIns="76176"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pPr>
            <a:r>
              <a:rPr kumimoji="0" lang="ka-GE" b="1" i="0" u="none" strike="noStrike" cap="none" normalizeH="0" baseline="0" dirty="0" smtClean="0">
                <a:ln>
                  <a:noFill/>
                </a:ln>
                <a:solidFill>
                  <a:srgbClr val="000000"/>
                </a:solidFill>
                <a:effectLst/>
                <a:latin typeface="Sylfaen" pitchFamily="18" charset="0"/>
                <a:ea typeface="Times New Roman" pitchFamily="18" charset="0"/>
                <a:cs typeface="Times New Roman" pitchFamily="18" charset="0"/>
              </a:rPr>
              <a:t>                                                 </a:t>
            </a:r>
          </a:p>
          <a:p>
            <a:pPr marL="457200" marR="0" lvl="1" indent="0" algn="just" defTabSz="914400" rtl="0" eaLnBrk="0" fontAlgn="base" latinLnBrk="0" hangingPunct="0">
              <a:lnSpc>
                <a:spcPct val="100000"/>
              </a:lnSpc>
              <a:spcBef>
                <a:spcPct val="0"/>
              </a:spcBef>
              <a:spcAft>
                <a:spcPct val="0"/>
              </a:spcAft>
              <a:buClrTx/>
              <a:buSzTx/>
              <a:tabLst/>
            </a:pP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საქმიანობის განხორციელების ტერიტორიის სიახლოვეს, 500 მ-იანი რადიუსის საზღვრებში მსგავსი ტიპის ობიექტები, რომლებიც ხასიათდება მავნე ნივთიერებების ემისიებისთ, ხმაურით და სხვა სახის ზემოქმედებით, წარმოდგენილი არ არის. მნიშვნელოვანია ისიც, რომ საწარმოს შემადგენელი ასფალტ-ბეტონის ქარხანა და სამსხვრევ-დამხარისხებელი საამქრო განლაგდება  ერთმანეთისგან დაშორებული მიწის ნაკვეთებზე. აღნიშნულის შესაბამისად საწარმოს მიერ გამოწვეული კუმულაციური ეფექტი, მათ შორის განსაკუთრებით ხმაურის და ემისიების მხრივ, არ იქნება მნიშვნელოვანი რომელიმე კონკრეტული რეცეპტორისთვის. </a:t>
            </a:r>
            <a:endParaRPr kumimoji="0" lang="ka-GE"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3834951" y="2875625"/>
            <a:ext cx="4020652" cy="369332"/>
          </a:xfrm>
          <a:prstGeom prst="rect">
            <a:avLst/>
          </a:prstGeom>
        </p:spPr>
        <p:txBody>
          <a:bodyPr wrap="none">
            <a:spAutoFit/>
          </a:bodyPr>
          <a:lstStyle/>
          <a:p>
            <a:r>
              <a:rPr lang="ka-GE" b="1" dirty="0" smtClean="0">
                <a:solidFill>
                  <a:srgbClr val="000000"/>
                </a:solidFill>
                <a:latin typeface="Sylfaen" pitchFamily="18" charset="0"/>
                <a:ea typeface="Times New Roman" pitchFamily="18" charset="0"/>
                <a:cs typeface="Times New Roman" pitchFamily="18" charset="0"/>
              </a:rPr>
              <a:t>კ</a:t>
            </a:r>
            <a:r>
              <a:rPr lang="ka-GE" b="1" dirty="0" smtClean="0" bmk="">
                <a:solidFill>
                  <a:srgbClr val="000000"/>
                </a:solidFill>
                <a:latin typeface="Sylfaen" pitchFamily="18" charset="0"/>
                <a:ea typeface="Times New Roman" pitchFamily="18" charset="0"/>
                <a:cs typeface="Times New Roman" pitchFamily="18" charset="0"/>
              </a:rPr>
              <a:t>უმულაციური ზემოქმედების რისკები</a:t>
            </a:r>
            <a:endParaRPr lang="en-US"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20195" y="967182"/>
            <a:ext cx="4019550" cy="461665"/>
          </a:xfrm>
          <a:prstGeom prst="rect">
            <a:avLst/>
          </a:prstGeom>
        </p:spPr>
        <p:txBody>
          <a:bodyPr wrap="square">
            <a:spAutoFit/>
          </a:bodyPr>
          <a:lstStyle/>
          <a:p>
            <a:pPr algn="ctr"/>
            <a:r>
              <a:rPr lang="ka-GE" sz="2400" b="1" dirty="0" smtClean="0">
                <a:effectLst>
                  <a:outerShdw blurRad="38100" dist="38100" dir="2700000" algn="tl">
                    <a:srgbClr val="000000">
                      <a:alpha val="43137"/>
                    </a:srgbClr>
                  </a:outerShdw>
                </a:effectLst>
                <a:ea typeface="Calibri"/>
                <a:cs typeface="Times New Roman"/>
              </a:rPr>
              <a:t>შესავალი</a:t>
            </a:r>
            <a:endParaRPr lang="en-US" sz="2400" b="1" dirty="0">
              <a:effectLst>
                <a:outerShdw blurRad="38100" dist="38100" dir="2700000" algn="tl">
                  <a:srgbClr val="000000">
                    <a:alpha val="43137"/>
                  </a:srgbClr>
                </a:outerShdw>
              </a:effectLst>
            </a:endParaRPr>
          </a:p>
        </p:txBody>
      </p:sp>
      <p:sp>
        <p:nvSpPr>
          <p:cNvPr id="2" name="Rectangle 1"/>
          <p:cNvSpPr/>
          <p:nvPr/>
        </p:nvSpPr>
        <p:spPr>
          <a:xfrm>
            <a:off x="514351" y="1691083"/>
            <a:ext cx="10744201" cy="3139321"/>
          </a:xfrm>
          <a:prstGeom prst="rect">
            <a:avLst/>
          </a:prstGeom>
        </p:spPr>
        <p:txBody>
          <a:bodyPr wrap="square">
            <a:spAutoFit/>
          </a:bodyPr>
          <a:lstStyle/>
          <a:p>
            <a:pPr algn="just"/>
            <a:r>
              <a:rPr lang="ka-GE" dirty="0"/>
              <a:t>განსახილველი საქმიანობა ითვალისწინებს ოზურგეთის მუნიციპალიტეტის სოფ. ნატანებში საგზაო სამშენებლო მასალების მწარმოებელი ობიექტების (ინერტული მასალების სამსხვრევ-დამხარისხებელი საამქრო, ბეტონის საამქრო და მობილური ტიპის ასფალტის ქარხანა) მოწყობას და ექსპლუატაციას. ინფრასტრუქტურის დამონტაჟების და ექსპლუატაციაში გაშვების შემდგომ საწარმოო ობიექტი გადაამუშავებს სასარგებლო წიაღისეულს და დამუშავებულ მასალას - სხვადასხვა ფრაქციის ქვიშა-ხრეშს გამოიყენებს საგზაო სამოსის მოსაწყობად საჭირო ბეტონის ნარევის და ასფალტის მისაღებად, რომლითაც მომარაგდება რეგიონში დაგეგმილი და მიმდინარე საგზაო ინფრასტრუქტურული პროექტები. აქედან გამომდინარე პროექტის განხორციელებას მნიშვნელობა ენიჭება არამარტო ადგილობრივი, არამედ რეგიონალური მასშტაბით. </a:t>
            </a:r>
            <a:endParaRPr lang="ka-GE" dirty="0" smtClean="0"/>
          </a:p>
          <a:p>
            <a:pPr algn="just"/>
            <a:endParaRPr lang="ka-GE" dirty="0" smtClean="0"/>
          </a:p>
          <a:p>
            <a:pPr algn="just"/>
            <a:endParaRPr lang="en-US" dirty="0"/>
          </a:p>
        </p:txBody>
      </p:sp>
      <p:sp>
        <p:nvSpPr>
          <p:cNvPr id="7" name="Rectangle 6"/>
          <p:cNvSpPr/>
          <p:nvPr/>
        </p:nvSpPr>
        <p:spPr>
          <a:xfrm>
            <a:off x="555524" y="4330629"/>
            <a:ext cx="10741742" cy="1200329"/>
          </a:xfrm>
          <a:prstGeom prst="rect">
            <a:avLst/>
          </a:prstGeom>
        </p:spPr>
        <p:txBody>
          <a:bodyPr wrap="square">
            <a:spAutoFit/>
          </a:bodyPr>
          <a:lstStyle/>
          <a:p>
            <a:r>
              <a:rPr lang="ka-GE" dirty="0" smtClean="0"/>
              <a:t>საწარმოო ობიექტები იქნება მობილური ტიპის და მათი მონტაჟი მნიშვნელოვან მიწის და სამშენებლო სამუშაოებთან დაკავშირებული არ იქნება. მომავალში ასევე გაადვილებული იქნება საწარმოო ობიექტების სადემონტაჟო სამუშაოები და ათვისებული ტერიტორიის რეკულტივაცია, იმ შემთხვევაში თუ საწარმოს ექსპლუატაციის საჭიროება აღარ იარსებებს. </a:t>
            </a:r>
            <a:endParaRPr lang="en-US" dirty="0"/>
          </a:p>
        </p:txBody>
      </p:sp>
    </p:spTree>
    <p:extLst>
      <p:ext uri="{BB962C8B-B14F-4D97-AF65-F5344CB8AC3E}">
        <p14:creationId xmlns:p14="http://schemas.microsoft.com/office/powerpoint/2010/main" val="399975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DB685E-0991-4DDE-B0F2-BE96B63ACB8D}" type="datetime1">
              <a:rPr lang="ka-GE" smtClean="0"/>
              <a:pPr/>
              <a:t>07.05.2020</a:t>
            </a:fld>
            <a:endParaRPr lang="en-US" dirty="0"/>
          </a:p>
        </p:txBody>
      </p:sp>
      <p:sp>
        <p:nvSpPr>
          <p:cNvPr id="7" name="Rectangle 6"/>
          <p:cNvSpPr/>
          <p:nvPr/>
        </p:nvSpPr>
        <p:spPr>
          <a:xfrm>
            <a:off x="6070014" y="279908"/>
            <a:ext cx="5626861" cy="369332"/>
          </a:xfrm>
          <a:prstGeom prst="rect">
            <a:avLst/>
          </a:prstGeom>
        </p:spPr>
        <p:txBody>
          <a:bodyPr wrap="none">
            <a:spAutoFit/>
          </a:bodyPr>
          <a:lstStyle/>
          <a:p>
            <a:r>
              <a:rPr lang="ka-GE" b="1" dirty="0" smtClean="0"/>
              <a:t>გარემოზე ზემოქმედების შერბილების ღონისძიებები </a:t>
            </a:r>
            <a:endParaRPr lang="en-US" b="1" dirty="0"/>
          </a:p>
        </p:txBody>
      </p:sp>
      <p:graphicFrame>
        <p:nvGraphicFramePr>
          <p:cNvPr id="9" name="Table 8"/>
          <p:cNvGraphicFramePr>
            <a:graphicFrameLocks noGrp="1"/>
          </p:cNvGraphicFramePr>
          <p:nvPr/>
        </p:nvGraphicFramePr>
        <p:xfrm>
          <a:off x="280218" y="786716"/>
          <a:ext cx="11547987" cy="5551014"/>
        </p:xfrm>
        <a:graphic>
          <a:graphicData uri="http://schemas.openxmlformats.org/drawingml/2006/table">
            <a:tbl>
              <a:tblPr/>
              <a:tblGrid>
                <a:gridCol w="3672350">
                  <a:extLst>
                    <a:ext uri="{9D8B030D-6E8A-4147-A177-3AD203B41FA5}">
                      <a16:colId xmlns:a16="http://schemas.microsoft.com/office/drawing/2014/main" val="20000"/>
                    </a:ext>
                  </a:extLst>
                </a:gridCol>
                <a:gridCol w="6548284">
                  <a:extLst>
                    <a:ext uri="{9D8B030D-6E8A-4147-A177-3AD203B41FA5}">
                      <a16:colId xmlns:a16="http://schemas.microsoft.com/office/drawing/2014/main" val="20001"/>
                    </a:ext>
                  </a:extLst>
                </a:gridCol>
                <a:gridCol w="1327353">
                  <a:extLst>
                    <a:ext uri="{9D8B030D-6E8A-4147-A177-3AD203B41FA5}">
                      <a16:colId xmlns:a16="http://schemas.microsoft.com/office/drawing/2014/main" val="20002"/>
                    </a:ext>
                  </a:extLst>
                </a:gridCol>
              </a:tblGrid>
              <a:tr h="213103">
                <a:tc>
                  <a:txBody>
                    <a:bodyPr/>
                    <a:lstStyle/>
                    <a:p>
                      <a:pPr marL="0" marR="0" algn="ctr">
                        <a:lnSpc>
                          <a:spcPct val="107000"/>
                        </a:lnSpc>
                        <a:spcBef>
                          <a:spcPts val="0"/>
                        </a:spcBef>
                        <a:spcAft>
                          <a:spcPts val="0"/>
                        </a:spcAft>
                      </a:pPr>
                      <a:r>
                        <a:rPr lang="ka-GE" sz="1000" b="1">
                          <a:latin typeface="Sylfaen"/>
                          <a:ea typeface="Calibri"/>
                          <a:cs typeface="Times New Roman"/>
                        </a:rPr>
                        <a:t>ნეგატიური ზემოქმედება</a:t>
                      </a:r>
                      <a:endParaRPr lang="en-US" sz="1050">
                        <a:latin typeface="Sylfaen"/>
                        <a:ea typeface="Calibri"/>
                        <a:cs typeface="Arial"/>
                      </a:endParaRPr>
                    </a:p>
                  </a:txBody>
                  <a:tcPr marL="48487" marR="48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pPr>
                      <a:r>
                        <a:rPr lang="ka-GE" sz="1000" b="1">
                          <a:latin typeface="Sylfaen"/>
                          <a:ea typeface="Calibri"/>
                          <a:cs typeface="Times New Roman"/>
                        </a:rPr>
                        <a:t>შემარბილებელი ღონისძიება</a:t>
                      </a:r>
                      <a:endParaRPr lang="en-US" sz="1050">
                        <a:latin typeface="Sylfaen"/>
                        <a:ea typeface="Calibri"/>
                        <a:cs typeface="Arial"/>
                      </a:endParaRPr>
                    </a:p>
                  </a:txBody>
                  <a:tcPr marL="48487" marR="48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pPr>
                      <a:r>
                        <a:rPr lang="ka-GE" sz="1000" b="1">
                          <a:latin typeface="Sylfaen"/>
                          <a:ea typeface="Calibri"/>
                          <a:cs typeface="Times New Roman"/>
                        </a:rPr>
                        <a:t>შესრულების ვადები</a:t>
                      </a:r>
                      <a:endParaRPr lang="en-US" sz="1050">
                        <a:latin typeface="Sylfaen"/>
                        <a:ea typeface="Calibri"/>
                        <a:cs typeface="Arial"/>
                      </a:endParaRPr>
                    </a:p>
                  </a:txBody>
                  <a:tcPr marL="48487" marR="48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10000"/>
                  </a:ext>
                </a:extLst>
              </a:tr>
              <a:tr h="426204">
                <a:tc rowSpan="3">
                  <a:txBody>
                    <a:bodyPr/>
                    <a:lstStyle/>
                    <a:p>
                      <a:pPr marL="0" marR="0">
                        <a:lnSpc>
                          <a:spcPct val="107000"/>
                        </a:lnSpc>
                        <a:spcBef>
                          <a:spcPts val="0"/>
                        </a:spcBef>
                        <a:spcAft>
                          <a:spcPts val="0"/>
                        </a:spcAft>
                      </a:pPr>
                      <a:r>
                        <a:rPr lang="ka-GE" sz="1000">
                          <a:latin typeface="Sylfaen"/>
                          <a:ea typeface="Calibri"/>
                          <a:cs typeface="Times New Roman"/>
                        </a:rPr>
                        <a:t>ატმოსფერულ ჰაერში მავნე ნივთიერებების გავრცელება</a:t>
                      </a:r>
                      <a:endParaRPr lang="en-US" sz="1050">
                        <a:latin typeface="Sylfaen"/>
                        <a:ea typeface="Calibri"/>
                        <a:cs typeface="Arial"/>
                      </a:endParaRPr>
                    </a:p>
                  </a:txBody>
                  <a:tcPr marL="48487" marR="48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a:buChar char=""/>
                      </a:pPr>
                      <a:r>
                        <a:rPr lang="ka-GE" sz="1000">
                          <a:latin typeface="Calibri"/>
                          <a:ea typeface="Calibri"/>
                          <a:cs typeface="Times New Roman"/>
                        </a:rPr>
                        <a:t>დასაქმებული პერსონალის ტრეინინგები ატმოსფერული ჰაერის დაცვის საკითხებზე;</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ასფალტშემრევის და ბეტონის კვანძისთვის შესაბამისი ტიპის მტვერდამჭერი სისტემის მოწყობა;</a:t>
                      </a:r>
                      <a:endParaRPr lang="en-US" sz="1050">
                        <a:latin typeface="Calibri"/>
                        <a:cs typeface="Arial"/>
                      </a:endParaRPr>
                    </a:p>
                  </a:txBody>
                  <a:tcPr marL="48487" marR="48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000">
                          <a:latin typeface="Sylfaen"/>
                          <a:ea typeface="Calibri"/>
                          <a:cs typeface="Times New Roman"/>
                        </a:rPr>
                        <a:t>სამუშაოების დაწყებამდე</a:t>
                      </a:r>
                      <a:endParaRPr lang="en-US" sz="1050">
                        <a:latin typeface="Sylfaen"/>
                        <a:ea typeface="Calibri"/>
                        <a:cs typeface="Arial"/>
                      </a:endParaRPr>
                    </a:p>
                  </a:txBody>
                  <a:tcPr marL="48487" marR="48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6204">
                <a:tc vMerge="1">
                  <a:txBody>
                    <a:bodyPr/>
                    <a:lstStyle/>
                    <a:p>
                      <a:endParaRPr lang="en-US"/>
                    </a:p>
                  </a:txBody>
                  <a:tcPr/>
                </a:tc>
                <a:tc>
                  <a:txBody>
                    <a:bodyPr/>
                    <a:lstStyle/>
                    <a:p>
                      <a:pPr marL="342900" marR="0" lvl="0" indent="-342900">
                        <a:lnSpc>
                          <a:spcPct val="107000"/>
                        </a:lnSpc>
                        <a:spcBef>
                          <a:spcPts val="0"/>
                        </a:spcBef>
                        <a:spcAft>
                          <a:spcPts val="0"/>
                        </a:spcAft>
                        <a:buFont typeface="Symbol"/>
                        <a:buChar char=""/>
                      </a:pPr>
                      <a:r>
                        <a:rPr lang="ka-GE" sz="1000">
                          <a:latin typeface="Calibri"/>
                          <a:ea typeface="Calibri"/>
                          <a:cs typeface="Times New Roman"/>
                        </a:rPr>
                        <a:t>ტექნიკურად გამართული ტექნიკის და სატრანსპორტო საშუალებების შერჩევა და გამოყენება;</a:t>
                      </a:r>
                      <a:endParaRPr lang="en-US" sz="1050">
                        <a:latin typeface="Calibri"/>
                        <a:cs typeface="Arial"/>
                      </a:endParaRPr>
                    </a:p>
                  </a:txBody>
                  <a:tcPr marL="48487" marR="48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000">
                          <a:latin typeface="Calibri"/>
                          <a:ea typeface="Calibri"/>
                          <a:cs typeface="Times New Roman"/>
                        </a:rPr>
                        <a:t>სამუშაოების დაწყებამდე და ყოველდღიურად.</a:t>
                      </a:r>
                      <a:endParaRPr lang="en-US" sz="1050">
                        <a:latin typeface="Calibri"/>
                        <a:cs typeface="Arial"/>
                      </a:endParaRPr>
                    </a:p>
                  </a:txBody>
                  <a:tcPr marL="48487" marR="48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96920">
                <a:tc vMerge="1">
                  <a:txBody>
                    <a:bodyPr/>
                    <a:lstStyle/>
                    <a:p>
                      <a:endParaRPr lang="en-US"/>
                    </a:p>
                  </a:txBody>
                  <a:tcPr/>
                </a:tc>
                <a:tc>
                  <a:txBody>
                    <a:bodyPr/>
                    <a:lstStyle/>
                    <a:p>
                      <a:pPr marL="342900" marR="0" lvl="0" indent="-342900">
                        <a:lnSpc>
                          <a:spcPct val="107000"/>
                        </a:lnSpc>
                        <a:spcBef>
                          <a:spcPts val="0"/>
                        </a:spcBef>
                        <a:spcAft>
                          <a:spcPts val="0"/>
                        </a:spcAft>
                        <a:buFont typeface="Symbol"/>
                        <a:buChar char=""/>
                      </a:pPr>
                      <a:r>
                        <a:rPr lang="ka-GE" sz="1000">
                          <a:latin typeface="Calibri"/>
                          <a:ea typeface="Calibri"/>
                          <a:cs typeface="Times New Roman"/>
                        </a:rPr>
                        <a:t>მანქანების ძრავების შეძლებისდაგვარად მინიმალურ ბრუნზე მუშაობა ან ჩაქრობა, როცა არ ხდება მათი გამოყენება;</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მასალების დატვირთვა-გადმოტვირთვისას მტვრის ჭარბიემისიის თავიდან ასაცილებლად სიფრთხილის ზომების მიღება (მაგ. დატვირთვა-გადმოტვირთვისას დიდი სიმაღლიდან მასალის დაყრის აკრძალვა);</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ტრანსპორტის მოძრაობის ოპტიმალური სიჩქარის დაცვა;</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საზოგადოებრივი გზებით სარგებლობის მაქსიმალურად შეზღუდვა, ალტერნატიული მარშრუტების მოძიება-გამოყენება.</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ასფალტშემრევის მტვერდამჭერი დანადგარების და ბეტონის კვანძის ცემენტის სილოსების ფილტრების ტექნიკური გამართულობის კონტროლი და მუშაობის ეფექტურობის მონიტორინგი. მათი დროული გასუფთავება და წესრიგში მოყვანა;</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სამინისტროსთან შეთანხმებული ჰაერდაცვითი დოკუმენტაციის ნორმების დაცვა და ყოველკვარტალური ანგარიშების მომზადება-წარდგენა;</a:t>
                      </a:r>
                      <a:endParaRPr lang="en-US" sz="1050">
                        <a:latin typeface="Calibri"/>
                        <a:cs typeface="Arial"/>
                      </a:endParaRPr>
                    </a:p>
                  </a:txBody>
                  <a:tcPr marL="48487" marR="48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000">
                          <a:latin typeface="Calibri"/>
                          <a:ea typeface="Calibri"/>
                          <a:cs typeface="Times New Roman"/>
                        </a:rPr>
                        <a:t>სისტემატურად</a:t>
                      </a:r>
                      <a:endParaRPr lang="en-US" sz="1050">
                        <a:latin typeface="Calibri"/>
                        <a:cs typeface="Arial"/>
                      </a:endParaRPr>
                    </a:p>
                  </a:txBody>
                  <a:tcPr marL="48487" marR="48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4701">
                <a:tc rowSpan="2">
                  <a:txBody>
                    <a:bodyPr/>
                    <a:lstStyle/>
                    <a:p>
                      <a:pPr marL="0" marR="0">
                        <a:lnSpc>
                          <a:spcPct val="107000"/>
                        </a:lnSpc>
                        <a:spcBef>
                          <a:spcPts val="0"/>
                        </a:spcBef>
                        <a:spcAft>
                          <a:spcPts val="0"/>
                        </a:spcAft>
                      </a:pPr>
                      <a:r>
                        <a:rPr lang="ka-GE" sz="1000">
                          <a:latin typeface="Sylfaen"/>
                          <a:ea typeface="Calibri"/>
                          <a:cs typeface="Times New Roman"/>
                        </a:rPr>
                        <a:t>ხმაურის და ვიბრაციის გავრცელება</a:t>
                      </a:r>
                      <a:endParaRPr lang="en-US" sz="1050">
                        <a:latin typeface="Sylfaen"/>
                        <a:ea typeface="Calibri"/>
                        <a:cs typeface="Arial"/>
                      </a:endParaRPr>
                    </a:p>
                  </a:txBody>
                  <a:tcPr marL="48487" marR="48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a:buChar char=""/>
                      </a:pPr>
                      <a:r>
                        <a:rPr lang="ka-GE" sz="1000">
                          <a:latin typeface="Calibri"/>
                          <a:ea typeface="Calibri"/>
                          <a:cs typeface="Times New Roman"/>
                        </a:rPr>
                        <a:t>ტექნიკურად გამართული ტექნიკის და სატრანსპორტო საშუალებების შერჩევა და გამოყენება;</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სამივე საწარმოო ობიექტის დანადგარ მექანიზმების ტექნიკური გამართულობის კონტროლი;</a:t>
                      </a:r>
                      <a:endParaRPr lang="en-US" sz="1050">
                        <a:latin typeface="Calibri"/>
                        <a:cs typeface="Arial"/>
                      </a:endParaRPr>
                    </a:p>
                  </a:txBody>
                  <a:tcPr marL="48487" marR="48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000">
                          <a:latin typeface="Calibri"/>
                          <a:ea typeface="Calibri"/>
                          <a:cs typeface="Times New Roman"/>
                        </a:rPr>
                        <a:t>სამუშაოების დაწყებამდე და ყოველდღიურად.</a:t>
                      </a:r>
                      <a:endParaRPr lang="en-US" sz="1050">
                        <a:latin typeface="Calibri"/>
                        <a:cs typeface="Arial"/>
                      </a:endParaRPr>
                    </a:p>
                  </a:txBody>
                  <a:tcPr marL="48487" marR="48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4012">
                <a:tc vMerge="1">
                  <a:txBody>
                    <a:bodyPr/>
                    <a:lstStyle/>
                    <a:p>
                      <a:endParaRPr lang="en-US"/>
                    </a:p>
                  </a:txBody>
                  <a:tcPr/>
                </a:tc>
                <a:tc>
                  <a:txBody>
                    <a:bodyPr/>
                    <a:lstStyle/>
                    <a:p>
                      <a:pPr marL="342900" marR="0" lvl="0" indent="-342900">
                        <a:lnSpc>
                          <a:spcPct val="107000"/>
                        </a:lnSpc>
                        <a:spcBef>
                          <a:spcPts val="0"/>
                        </a:spcBef>
                        <a:spcAft>
                          <a:spcPts val="0"/>
                        </a:spcAft>
                        <a:buFont typeface="Symbol"/>
                        <a:buChar char=""/>
                      </a:pPr>
                      <a:r>
                        <a:rPr lang="ka-GE" sz="1000" dirty="0">
                          <a:latin typeface="Calibri"/>
                          <a:ea typeface="Calibri"/>
                          <a:cs typeface="Times New Roman"/>
                        </a:rPr>
                        <a:t>მანქანების ძრავების შეძლებისდაგვარად მინიმალურ ბრუნზე მუშაობა ან ჩაქრობა, როცა არ ხდება მათი გამოყენება;</a:t>
                      </a:r>
                      <a:endParaRPr lang="en-US" sz="1050" dirty="0">
                        <a:latin typeface="Calibri"/>
                        <a:cs typeface="Arial"/>
                      </a:endParaRPr>
                    </a:p>
                    <a:p>
                      <a:pPr marL="342900" marR="0" lvl="0" indent="-342900">
                        <a:lnSpc>
                          <a:spcPct val="107000"/>
                        </a:lnSpc>
                        <a:spcBef>
                          <a:spcPts val="0"/>
                        </a:spcBef>
                        <a:spcAft>
                          <a:spcPts val="0"/>
                        </a:spcAft>
                        <a:buFont typeface="Symbol"/>
                        <a:buChar char=""/>
                      </a:pPr>
                      <a:r>
                        <a:rPr lang="ka-GE" sz="1000" dirty="0">
                          <a:latin typeface="Calibri"/>
                          <a:ea typeface="Calibri"/>
                          <a:cs typeface="Times New Roman"/>
                        </a:rPr>
                        <a:t>ტრანსპორტის მოძრაობის ოპტიმალური სიჩქარის დაცვა;</a:t>
                      </a:r>
                      <a:endParaRPr lang="en-US" sz="1050" dirty="0">
                        <a:latin typeface="Calibri"/>
                        <a:cs typeface="Arial"/>
                      </a:endParaRPr>
                    </a:p>
                    <a:p>
                      <a:pPr marL="342900" marR="0" lvl="0" indent="-342900">
                        <a:lnSpc>
                          <a:spcPct val="107000"/>
                        </a:lnSpc>
                        <a:spcBef>
                          <a:spcPts val="0"/>
                        </a:spcBef>
                        <a:spcAft>
                          <a:spcPts val="0"/>
                        </a:spcAft>
                        <a:buFont typeface="Symbol"/>
                        <a:buChar char=""/>
                      </a:pPr>
                      <a:r>
                        <a:rPr lang="ka-GE" sz="1000" dirty="0">
                          <a:latin typeface="Calibri"/>
                          <a:ea typeface="Calibri"/>
                          <a:cs typeface="Times New Roman"/>
                        </a:rPr>
                        <a:t>საზოგადოებრივი გზებით სარგებლობის მაქსიმალურად შეზღუდვა, ალტერნატიული მარშრუტების მოძიება-გამოყენება.</a:t>
                      </a:r>
                      <a:endParaRPr lang="en-US" sz="1050" dirty="0">
                        <a:latin typeface="Calibri"/>
                        <a:cs typeface="Arial"/>
                      </a:endParaRPr>
                    </a:p>
                  </a:txBody>
                  <a:tcPr marL="48487" marR="48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000">
                          <a:latin typeface="Calibri"/>
                          <a:ea typeface="Calibri"/>
                          <a:cs typeface="Times New Roman"/>
                        </a:rPr>
                        <a:t>სისტემატურად</a:t>
                      </a:r>
                      <a:endParaRPr lang="en-US" sz="1050">
                        <a:latin typeface="Calibri"/>
                        <a:cs typeface="Arial"/>
                      </a:endParaRPr>
                    </a:p>
                  </a:txBody>
                  <a:tcPr marL="48487" marR="48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72063">
                <a:tc>
                  <a:txBody>
                    <a:bodyPr/>
                    <a:lstStyle/>
                    <a:p>
                      <a:pPr marL="0" marR="0">
                        <a:lnSpc>
                          <a:spcPct val="107000"/>
                        </a:lnSpc>
                        <a:spcBef>
                          <a:spcPts val="0"/>
                        </a:spcBef>
                        <a:spcAft>
                          <a:spcPts val="0"/>
                        </a:spcAft>
                      </a:pPr>
                      <a:r>
                        <a:rPr lang="ka-GE" sz="1000">
                          <a:latin typeface="Sylfaen"/>
                          <a:ea typeface="Calibri"/>
                          <a:cs typeface="Times New Roman"/>
                        </a:rPr>
                        <a:t>ზემოქმედება წყლის გარემოზე, ნიადაგის და გრუნტის დაბინძრების რისკები</a:t>
                      </a:r>
                      <a:endParaRPr lang="en-US" sz="1050">
                        <a:latin typeface="Sylfaen"/>
                        <a:ea typeface="Calibri"/>
                        <a:cs typeface="Arial"/>
                      </a:endParaRPr>
                    </a:p>
                  </a:txBody>
                  <a:tcPr marL="48487" marR="48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a:buChar char=""/>
                      </a:pPr>
                      <a:r>
                        <a:rPr lang="ka-GE" sz="1000">
                          <a:latin typeface="Calibri"/>
                          <a:ea typeface="Calibri"/>
                          <a:cs typeface="Times New Roman"/>
                        </a:rPr>
                        <a:t>სამეურნეო-ფეკალური წყლების შეგროვებისთვის საასენიზაციო რეზერვუარების მოწყობა;</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ტერიტორიაზე ნავთობპროდუქტების დაღვრის საწინააღმდეგო ნაკრების არსებობა;</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სანიაღვრე წყლების პოტენციურად დამაბინძრებელი ტერიტორიების/ობიექტების ატმოსფერული ნალექებისგან დაცვა, მაგ ფარდულის ტიპის ნაგებობებით და სხვა ღონისძიებებით;</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სამსხვრევ-დამხარისხებელი საამქროსთვის ბრუნვითი წყალმომარაგების სისტემის და შესაბამისი ტევადობის და კონსტრუქციის სალექარის მოწყობა (იხ. გზშ-ს ანგარიშის შესაბამისი პარაგრაფი);</a:t>
                      </a:r>
                      <a:endParaRPr lang="en-US" sz="1050">
                        <a:latin typeface="Calibri"/>
                        <a:cs typeface="Arial"/>
                      </a:endParaRPr>
                    </a:p>
                  </a:txBody>
                  <a:tcPr marL="48487" marR="48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000" dirty="0">
                          <a:latin typeface="Sylfaen"/>
                          <a:ea typeface="Calibri"/>
                          <a:cs typeface="Times New Roman"/>
                        </a:rPr>
                        <a:t>სამუშაოების დაწყებამდე</a:t>
                      </a:r>
                      <a:endParaRPr lang="en-US" sz="1050" dirty="0">
                        <a:latin typeface="Sylfaen"/>
                        <a:ea typeface="Calibri"/>
                        <a:cs typeface="Arial"/>
                      </a:endParaRPr>
                    </a:p>
                  </a:txBody>
                  <a:tcPr marL="48487" marR="48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DB685E-0991-4DDE-B0F2-BE96B63ACB8D}" type="datetime1">
              <a:rPr lang="ka-GE" smtClean="0"/>
              <a:pPr/>
              <a:t>07.05.2020</a:t>
            </a:fld>
            <a:endParaRPr lang="en-US" dirty="0"/>
          </a:p>
        </p:txBody>
      </p:sp>
      <p:graphicFrame>
        <p:nvGraphicFramePr>
          <p:cNvPr id="7" name="Table 6"/>
          <p:cNvGraphicFramePr>
            <a:graphicFrameLocks noGrp="1"/>
          </p:cNvGraphicFramePr>
          <p:nvPr/>
        </p:nvGraphicFramePr>
        <p:xfrm>
          <a:off x="280218" y="224754"/>
          <a:ext cx="11533239" cy="6410657"/>
        </p:xfrm>
        <a:graphic>
          <a:graphicData uri="http://schemas.openxmlformats.org/drawingml/2006/table">
            <a:tbl>
              <a:tblPr/>
              <a:tblGrid>
                <a:gridCol w="2743202">
                  <a:extLst>
                    <a:ext uri="{9D8B030D-6E8A-4147-A177-3AD203B41FA5}">
                      <a16:colId xmlns:a16="http://schemas.microsoft.com/office/drawing/2014/main" val="20000"/>
                    </a:ext>
                  </a:extLst>
                </a:gridCol>
                <a:gridCol w="7535064">
                  <a:extLst>
                    <a:ext uri="{9D8B030D-6E8A-4147-A177-3AD203B41FA5}">
                      <a16:colId xmlns:a16="http://schemas.microsoft.com/office/drawing/2014/main" val="20001"/>
                    </a:ext>
                  </a:extLst>
                </a:gridCol>
                <a:gridCol w="1254973">
                  <a:extLst>
                    <a:ext uri="{9D8B030D-6E8A-4147-A177-3AD203B41FA5}">
                      <a16:colId xmlns:a16="http://schemas.microsoft.com/office/drawing/2014/main" val="20002"/>
                    </a:ext>
                  </a:extLst>
                </a:gridCol>
              </a:tblGrid>
              <a:tr h="702420">
                <a:tc>
                  <a:txBody>
                    <a:bodyPr/>
                    <a:lstStyle/>
                    <a:p>
                      <a:pPr marL="0" marR="0">
                        <a:lnSpc>
                          <a:spcPct val="107000"/>
                        </a:lnSpc>
                        <a:spcBef>
                          <a:spcPts val="0"/>
                        </a:spcBef>
                        <a:spcAft>
                          <a:spcPts val="0"/>
                        </a:spcAft>
                      </a:pPr>
                      <a:r>
                        <a:rPr lang="ka-GE" sz="1000">
                          <a:latin typeface="Sylfaen"/>
                          <a:ea typeface="Calibri"/>
                          <a:cs typeface="Times New Roman"/>
                        </a:rPr>
                        <a:t>ადგილობრივი</a:t>
                      </a:r>
                      <a:endParaRPr lang="en-US" sz="1050">
                        <a:latin typeface="Sylfaen"/>
                        <a:ea typeface="Calibri"/>
                        <a:cs typeface="Arial"/>
                      </a:endParaRPr>
                    </a:p>
                    <a:p>
                      <a:pPr marL="0" marR="0">
                        <a:lnSpc>
                          <a:spcPct val="107000"/>
                        </a:lnSpc>
                        <a:spcBef>
                          <a:spcPts val="0"/>
                        </a:spcBef>
                        <a:spcAft>
                          <a:spcPts val="0"/>
                        </a:spcAft>
                      </a:pPr>
                      <a:r>
                        <a:rPr lang="ka-GE" sz="1000">
                          <a:latin typeface="Sylfaen"/>
                          <a:ea typeface="Calibri"/>
                          <a:cs typeface="Times New Roman"/>
                        </a:rPr>
                        <a:t>ველური ბუნების</a:t>
                      </a:r>
                      <a:endParaRPr lang="en-US" sz="1050">
                        <a:latin typeface="Sylfaen"/>
                        <a:ea typeface="Calibri"/>
                        <a:cs typeface="Arial"/>
                      </a:endParaRPr>
                    </a:p>
                    <a:p>
                      <a:pPr marL="0" marR="0">
                        <a:lnSpc>
                          <a:spcPct val="107000"/>
                        </a:lnSpc>
                        <a:spcBef>
                          <a:spcPts val="0"/>
                        </a:spcBef>
                        <a:spcAft>
                          <a:spcPts val="0"/>
                        </a:spcAft>
                      </a:pPr>
                      <a:r>
                        <a:rPr lang="ka-GE" sz="1000">
                          <a:latin typeface="Sylfaen"/>
                          <a:ea typeface="Calibri"/>
                          <a:cs typeface="Times New Roman"/>
                        </a:rPr>
                        <a:t>შეშფოთება</a:t>
                      </a:r>
                      <a:endParaRPr lang="en-US" sz="1050">
                        <a:latin typeface="Sylfaen"/>
                        <a:ea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a:buChar char=""/>
                      </a:pPr>
                      <a:r>
                        <a:rPr lang="ka-GE" sz="1000">
                          <a:latin typeface="Calibri"/>
                          <a:ea typeface="Calibri"/>
                          <a:cs typeface="Times New Roman"/>
                        </a:rPr>
                        <a:t>ადგილობრივი ველური ბუნების შეშფოთების რისკის შემცირების მიზნით ადმინისტრაცია უზრუნველყოფს  საწარმოო ობიექტიდან ხმაურის გავრცელების და ატმოსფერულ ჰაერში მავნე ნვთიერებათა ემისიების მინიმიზაციის ღონისძიებების სისტემატურ განხორციელებას</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ღამის განათების სისტემის ოპტიმიზაცია. შუქის მიმართვა საწარმოს შიდა ზედაპირისკენ.</a:t>
                      </a:r>
                      <a:endParaRPr lang="en-US" sz="1050">
                        <a:latin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000">
                          <a:latin typeface="Sylfaen"/>
                          <a:ea typeface="Calibri"/>
                          <a:cs typeface="Times New Roman"/>
                        </a:rPr>
                        <a:t>სისტემატურად</a:t>
                      </a:r>
                      <a:endParaRPr lang="en-US" sz="1050">
                        <a:latin typeface="Sylfaen"/>
                        <a:ea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1383">
                <a:tc rowSpan="2">
                  <a:txBody>
                    <a:bodyPr/>
                    <a:lstStyle/>
                    <a:p>
                      <a:pPr marL="0" marR="0">
                        <a:lnSpc>
                          <a:spcPct val="107000"/>
                        </a:lnSpc>
                        <a:spcBef>
                          <a:spcPts val="0"/>
                        </a:spcBef>
                        <a:spcAft>
                          <a:spcPts val="0"/>
                        </a:spcAft>
                      </a:pPr>
                      <a:r>
                        <a:rPr lang="ka-GE" sz="1000">
                          <a:latin typeface="Sylfaen"/>
                          <a:ea typeface="Calibri"/>
                          <a:cs typeface="Times New Roman"/>
                        </a:rPr>
                        <a:t>ნარჩენების მართვა</a:t>
                      </a:r>
                      <a:endParaRPr lang="en-US" sz="1050">
                        <a:latin typeface="Sylfaen"/>
                        <a:ea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a:buChar char=""/>
                      </a:pPr>
                      <a:r>
                        <a:rPr lang="ka-GE" sz="1000">
                          <a:latin typeface="Calibri"/>
                          <a:ea typeface="Calibri"/>
                          <a:cs typeface="Times New Roman"/>
                        </a:rPr>
                        <a:t>შემუშავებული ნარჩენების მართვის გეგმის შესრულება. ნარჩენების მართვაზე პასუხისმგებელი პირის გამოყოფა;</a:t>
                      </a:r>
                      <a:endParaRPr lang="en-US" sz="1050">
                        <a:latin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000">
                          <a:latin typeface="Sylfaen"/>
                          <a:ea typeface="Calibri"/>
                          <a:cs typeface="Times New Roman"/>
                        </a:rPr>
                        <a:t>სამუშაოების დაწყებამდე და შემდგომ მუდმივად</a:t>
                      </a:r>
                      <a:endParaRPr lang="en-US" sz="1050">
                        <a:latin typeface="Sylfaen"/>
                        <a:ea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1037">
                <a:tc vMerge="1">
                  <a:txBody>
                    <a:bodyPr/>
                    <a:lstStyle/>
                    <a:p>
                      <a:endParaRPr lang="en-US"/>
                    </a:p>
                  </a:txBody>
                  <a:tcPr/>
                </a:tc>
                <a:tc>
                  <a:txBody>
                    <a:bodyPr/>
                    <a:lstStyle/>
                    <a:p>
                      <a:pPr marL="342900" marR="0" lvl="0" indent="-342900">
                        <a:lnSpc>
                          <a:spcPct val="107000"/>
                        </a:lnSpc>
                        <a:spcBef>
                          <a:spcPts val="0"/>
                        </a:spcBef>
                        <a:spcAft>
                          <a:spcPts val="0"/>
                        </a:spcAft>
                        <a:buFont typeface="Symbol"/>
                        <a:buChar char=""/>
                      </a:pPr>
                      <a:r>
                        <a:rPr lang="ka-GE" sz="1000">
                          <a:latin typeface="Calibri"/>
                          <a:ea typeface="Calibri"/>
                          <a:cs typeface="Times New Roman"/>
                        </a:rPr>
                        <a:t>საწარმოში დანერგილი იქნას ნარჩენების სეპარირებული შეგროვების მეთოდის დანერგვა, რისთვისაც ობიექტი უზრუნველყოფილი იქნება შესაბამისი კონტეინერებით;</a:t>
                      </a:r>
                      <a:endParaRPr lang="en-US" sz="1050">
                        <a:latin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000">
                          <a:latin typeface="Sylfaen"/>
                          <a:ea typeface="Calibri"/>
                          <a:cs typeface="Times New Roman"/>
                        </a:rPr>
                        <a:t>სისტემატურად</a:t>
                      </a:r>
                      <a:endParaRPr lang="en-US" sz="1050">
                        <a:latin typeface="Sylfaen"/>
                        <a:ea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0691">
                <a:tc rowSpan="3">
                  <a:txBody>
                    <a:bodyPr/>
                    <a:lstStyle/>
                    <a:p>
                      <a:pPr marL="0" marR="0">
                        <a:lnSpc>
                          <a:spcPct val="107000"/>
                        </a:lnSpc>
                        <a:spcBef>
                          <a:spcPts val="0"/>
                        </a:spcBef>
                        <a:spcAft>
                          <a:spcPts val="0"/>
                        </a:spcAft>
                      </a:pPr>
                      <a:r>
                        <a:rPr lang="ka-GE" sz="1000">
                          <a:latin typeface="Sylfaen"/>
                          <a:ea typeface="Calibri"/>
                          <a:cs typeface="Times New Roman"/>
                        </a:rPr>
                        <a:t>ვიზუალურ-ლანდშაფტური ცვლილება</a:t>
                      </a:r>
                      <a:endParaRPr lang="en-US" sz="1050">
                        <a:latin typeface="Sylfaen"/>
                        <a:ea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a:buChar char=""/>
                      </a:pPr>
                      <a:r>
                        <a:rPr lang="ka-GE" sz="1000">
                          <a:latin typeface="Calibri"/>
                          <a:ea typeface="Calibri"/>
                          <a:cs typeface="Times New Roman"/>
                        </a:rPr>
                        <a:t>ინფრასტრუქტურის ფერის და დიზაინის შერჩევა გარემოსთან შეხამებულად.</a:t>
                      </a:r>
                      <a:endParaRPr lang="en-US" sz="1050">
                        <a:latin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000">
                          <a:latin typeface="Sylfaen"/>
                          <a:ea typeface="Calibri"/>
                          <a:cs typeface="Times New Roman"/>
                        </a:rPr>
                        <a:t>სამუშაოების დაწყებამდე</a:t>
                      </a:r>
                      <a:endParaRPr lang="en-US" sz="1050">
                        <a:latin typeface="Sylfaen"/>
                        <a:ea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1037">
                <a:tc vMerge="1">
                  <a:txBody>
                    <a:bodyPr/>
                    <a:lstStyle/>
                    <a:p>
                      <a:endParaRPr lang="en-US"/>
                    </a:p>
                  </a:txBody>
                  <a:tcPr/>
                </a:tc>
                <a:tc>
                  <a:txBody>
                    <a:bodyPr/>
                    <a:lstStyle/>
                    <a:p>
                      <a:pPr marL="342900" marR="0" lvl="0" indent="-342900">
                        <a:lnSpc>
                          <a:spcPct val="107000"/>
                        </a:lnSpc>
                        <a:spcBef>
                          <a:spcPts val="0"/>
                        </a:spcBef>
                        <a:spcAft>
                          <a:spcPts val="0"/>
                        </a:spcAft>
                        <a:buFont typeface="Symbol"/>
                        <a:buChar char=""/>
                      </a:pPr>
                      <a:r>
                        <a:rPr lang="ka-GE" sz="1000">
                          <a:latin typeface="Calibri"/>
                          <a:ea typeface="Calibri"/>
                          <a:cs typeface="Times New Roman"/>
                        </a:rPr>
                        <a:t>საქმიანობის შეწყვეტის შემთხვევაში დაზიანებული ტერიტორიების აღდგენა და წესრიგში მოყვანა</a:t>
                      </a:r>
                      <a:endParaRPr lang="en-US" sz="1050">
                        <a:latin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000">
                          <a:latin typeface="Sylfaen"/>
                          <a:ea typeface="Calibri"/>
                          <a:cs typeface="Times New Roman"/>
                        </a:rPr>
                        <a:t>საქმიანობის შეწყვეტის შემთხვევაში</a:t>
                      </a:r>
                      <a:endParaRPr lang="en-US" sz="1050">
                        <a:latin typeface="Sylfaen"/>
                        <a:ea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1037">
                <a:tc vMerge="1">
                  <a:txBody>
                    <a:bodyPr/>
                    <a:lstStyle/>
                    <a:p>
                      <a:endParaRPr lang="en-US"/>
                    </a:p>
                  </a:txBody>
                  <a:tcPr/>
                </a:tc>
                <a:tc>
                  <a:txBody>
                    <a:bodyPr/>
                    <a:lstStyle/>
                    <a:p>
                      <a:pPr marL="342900" lvl="0" indent="-342900">
                        <a:lnSpc>
                          <a:spcPct val="107000"/>
                        </a:lnSpc>
                        <a:buFont typeface="Symbol"/>
                        <a:buChar char=""/>
                      </a:pPr>
                      <a:r>
                        <a:rPr lang="ka-GE" sz="1000">
                          <a:latin typeface="Calibri"/>
                          <a:ea typeface="Calibri"/>
                          <a:cs typeface="Times New Roman"/>
                        </a:rPr>
                        <a:t>ტერიტორიის სანიტარულ-ეკოლოგიური პირობების დაცვა;</a:t>
                      </a:r>
                      <a:endParaRPr lang="en-US" sz="1050">
                        <a:latin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000">
                          <a:latin typeface="Sylfaen"/>
                          <a:ea typeface="Calibri"/>
                          <a:cs typeface="Times New Roman"/>
                        </a:rPr>
                        <a:t>სამუშაოების წარმოებისას მუდმივად.</a:t>
                      </a:r>
                      <a:endParaRPr lang="en-US" sz="1050">
                        <a:latin typeface="Sylfaen"/>
                        <a:ea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1037">
                <a:tc rowSpan="2">
                  <a:txBody>
                    <a:bodyPr/>
                    <a:lstStyle/>
                    <a:p>
                      <a:pPr marL="0" marR="0">
                        <a:lnSpc>
                          <a:spcPct val="107000"/>
                        </a:lnSpc>
                        <a:spcBef>
                          <a:spcPts val="0"/>
                        </a:spcBef>
                        <a:spcAft>
                          <a:spcPts val="0"/>
                        </a:spcAft>
                      </a:pPr>
                      <a:r>
                        <a:rPr lang="ka-GE" sz="1000">
                          <a:latin typeface="Sylfaen"/>
                          <a:ea typeface="Calibri"/>
                          <a:cs typeface="Times New Roman"/>
                        </a:rPr>
                        <a:t>ზემოქმედება სატრანსპორტო ნაკადებზე</a:t>
                      </a:r>
                      <a:endParaRPr lang="en-US" sz="1050">
                        <a:latin typeface="Sylfaen"/>
                        <a:ea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a:buChar char=""/>
                      </a:pPr>
                      <a:r>
                        <a:rPr lang="ka-GE" sz="1000">
                          <a:latin typeface="Calibri"/>
                          <a:ea typeface="Calibri"/>
                          <a:cs typeface="Times New Roman"/>
                        </a:rPr>
                        <a:t>მძღოლებს ჩაუტარდებათ ინსტრუქტაჟი.</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საწარმოს ტერიტორიაზე მოეწყობა შესაბამისი გამაფრთხილებელი, მიმთითებელი და ამკრძალავი ნიშნები;</a:t>
                      </a:r>
                      <a:endParaRPr lang="en-US" sz="1050">
                        <a:latin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000">
                          <a:latin typeface="Sylfaen"/>
                          <a:ea typeface="Calibri"/>
                          <a:cs typeface="Times New Roman"/>
                        </a:rPr>
                        <a:t>სამუშაოების დაწყებამდე</a:t>
                      </a:r>
                      <a:endParaRPr lang="en-US" sz="1050">
                        <a:latin typeface="Sylfaen"/>
                        <a:ea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03111">
                <a:tc vMerge="1">
                  <a:txBody>
                    <a:bodyPr/>
                    <a:lstStyle/>
                    <a:p>
                      <a:endParaRPr lang="en-US"/>
                    </a:p>
                  </a:txBody>
                  <a:tcPr/>
                </a:tc>
                <a:tc>
                  <a:txBody>
                    <a:bodyPr/>
                    <a:lstStyle/>
                    <a:p>
                      <a:pPr marL="342900" marR="0" lvl="0" indent="-342900">
                        <a:lnSpc>
                          <a:spcPct val="107000"/>
                        </a:lnSpc>
                        <a:spcBef>
                          <a:spcPts val="0"/>
                        </a:spcBef>
                        <a:spcAft>
                          <a:spcPts val="0"/>
                        </a:spcAft>
                        <a:buFont typeface="Symbol"/>
                        <a:buChar char=""/>
                      </a:pPr>
                      <a:r>
                        <a:rPr lang="ka-GE" sz="1000">
                          <a:latin typeface="Calibri"/>
                          <a:ea typeface="Calibri"/>
                          <a:cs typeface="Times New Roman"/>
                        </a:rPr>
                        <a:t>საზოგადოებრივ გზებზე მანქანების გადაადგილების შეძლებისდაგვარად შეზღუდვა;</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მუხლუხოიანი ტექნიკის გადაადგილების მაქსიმალური შეზღუდვა;</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საჭიროების შემთხვევაში საავტომობილო საშუალებების მოძრაობას გააკონტროლებს სპეციალურად გამოყოფილი პერსონალი (მედროშე);</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საწარმოს ტერიტორიაზე მოეწყობა შესაბამისი გამაფრთხილებელი, მიმთითებელი და ამკრძალავი ნიშნები;</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დაცული იქნება მოძრაობის ოპტიმალური სიჩქარეები;</a:t>
                      </a:r>
                      <a:endParaRPr lang="en-US" sz="1050">
                        <a:latin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000">
                          <a:latin typeface="Sylfaen"/>
                          <a:ea typeface="Calibri"/>
                          <a:cs typeface="Times New Roman"/>
                        </a:rPr>
                        <a:t>სატრანსპორტო ოპერაციებისას</a:t>
                      </a:r>
                      <a:endParaRPr lang="en-US" sz="1050">
                        <a:latin typeface="Sylfaen"/>
                        <a:ea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03457">
                <a:tc rowSpan="2">
                  <a:txBody>
                    <a:bodyPr/>
                    <a:lstStyle/>
                    <a:p>
                      <a:pPr marL="0" marR="0">
                        <a:lnSpc>
                          <a:spcPct val="107000"/>
                        </a:lnSpc>
                        <a:spcBef>
                          <a:spcPts val="0"/>
                        </a:spcBef>
                        <a:spcAft>
                          <a:spcPts val="0"/>
                        </a:spcAft>
                      </a:pPr>
                      <a:r>
                        <a:rPr lang="ka-GE" sz="1000">
                          <a:latin typeface="Sylfaen"/>
                          <a:ea typeface="Calibri"/>
                          <a:cs typeface="Times New Roman"/>
                        </a:rPr>
                        <a:t>ზემოქმედება ადამიანის (მოსახლეობა და მომსახურე პერსონალი) ჯანმრთელობასა და უსაფრთხოებაზე</a:t>
                      </a:r>
                      <a:endParaRPr lang="en-US" sz="1050">
                        <a:latin typeface="Sylfaen"/>
                        <a:ea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a:buChar char=""/>
                      </a:pPr>
                      <a:r>
                        <a:rPr lang="ka-GE" sz="1000">
                          <a:latin typeface="Calibri"/>
                          <a:ea typeface="Calibri"/>
                          <a:cs typeface="Times New Roman"/>
                        </a:rPr>
                        <a:t>საწარმოს მომსახურე პერსონალის საჭირო ინვენტარ-მოწყობილობით უზრუნველყოფა; უმოკლეს ვადებში</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მომსახურე პერსონალის მომარაგება სპეცტანსაცმლით და ინდივიდუალური დაცვის</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საშუალებებით; სისტემატურად</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მომსახურე პერსონალისთ ტრეინინგები პროფესიული უსაფრთხოების საკითხებზე</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ყველა სამუშაო ადგილზე პროფესიული უსაფრთხოების გამაფრხილებელი ნიშნების</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განთავსება;</a:t>
                      </a:r>
                      <a:endParaRPr lang="en-US" sz="1050">
                        <a:latin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000">
                          <a:latin typeface="Sylfaen"/>
                          <a:ea typeface="Calibri"/>
                          <a:cs typeface="Times New Roman"/>
                        </a:rPr>
                        <a:t>სამუშაოების დაწყებამდე</a:t>
                      </a:r>
                      <a:endParaRPr lang="en-US" sz="1050">
                        <a:latin typeface="Sylfaen"/>
                        <a:ea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02074">
                <a:tc vMerge="1">
                  <a:txBody>
                    <a:bodyPr/>
                    <a:lstStyle/>
                    <a:p>
                      <a:endParaRPr lang="en-US"/>
                    </a:p>
                  </a:txBody>
                  <a:tcPr/>
                </a:tc>
                <a:tc>
                  <a:txBody>
                    <a:bodyPr/>
                    <a:lstStyle/>
                    <a:p>
                      <a:pPr marL="342900" marR="0" lvl="0" indent="-342900">
                        <a:lnSpc>
                          <a:spcPct val="107000"/>
                        </a:lnSpc>
                        <a:spcBef>
                          <a:spcPts val="0"/>
                        </a:spcBef>
                        <a:spcAft>
                          <a:spcPts val="0"/>
                        </a:spcAft>
                        <a:buFont typeface="Symbol"/>
                        <a:buChar char=""/>
                      </a:pPr>
                      <a:r>
                        <a:rPr lang="ka-GE" sz="1000">
                          <a:latin typeface="Calibri"/>
                          <a:ea typeface="Calibri"/>
                          <a:cs typeface="Times New Roman"/>
                        </a:rPr>
                        <a:t>საზოგადოებრივი გზების გამოყენების მინიმუმამდე დაყვანა;</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მომსახურეპე რსონალის მიერ სპეცტანსაცმლის და ინდივიდუალური დაცვის საშუალებების გამოყენებაზე სისტემატური ზედამხედველობა;</a:t>
                      </a:r>
                      <a:endParaRPr lang="en-US" sz="1050">
                        <a:latin typeface="Calibri"/>
                        <a:cs typeface="Arial"/>
                      </a:endParaRPr>
                    </a:p>
                    <a:p>
                      <a:pPr marL="342900" marR="0" lvl="0" indent="-342900">
                        <a:lnSpc>
                          <a:spcPct val="107000"/>
                        </a:lnSpc>
                        <a:spcBef>
                          <a:spcPts val="0"/>
                        </a:spcBef>
                        <a:spcAft>
                          <a:spcPts val="0"/>
                        </a:spcAft>
                        <a:buFont typeface="Symbol"/>
                        <a:buChar char=""/>
                      </a:pPr>
                      <a:r>
                        <a:rPr lang="ka-GE" sz="1000">
                          <a:latin typeface="Calibri"/>
                          <a:ea typeface="Calibri"/>
                          <a:cs typeface="Times New Roman"/>
                        </a:rPr>
                        <a:t>ტერიტორიის სათანადო დაცვა და უცხო პირების გადაადგილების კონტროლი</a:t>
                      </a:r>
                      <a:endParaRPr lang="en-US" sz="1050">
                        <a:latin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000">
                          <a:latin typeface="Sylfaen"/>
                          <a:ea typeface="Calibri"/>
                          <a:cs typeface="Times New Roman"/>
                        </a:rPr>
                        <a:t>სისტემატურად</a:t>
                      </a:r>
                      <a:endParaRPr lang="en-US" sz="1050">
                        <a:latin typeface="Sylfaen"/>
                        <a:ea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01383">
                <a:tc>
                  <a:txBody>
                    <a:bodyPr/>
                    <a:lstStyle/>
                    <a:p>
                      <a:pPr marL="0" marR="0">
                        <a:lnSpc>
                          <a:spcPct val="107000"/>
                        </a:lnSpc>
                        <a:spcBef>
                          <a:spcPts val="0"/>
                        </a:spcBef>
                        <a:spcAft>
                          <a:spcPts val="0"/>
                        </a:spcAft>
                      </a:pPr>
                      <a:r>
                        <a:rPr lang="ka-GE" sz="1000">
                          <a:latin typeface="Sylfaen"/>
                          <a:ea typeface="Calibri"/>
                          <a:cs typeface="Times New Roman"/>
                        </a:rPr>
                        <a:t>ზემოქმედება გამოყენებული გზების მდგომარეობაზე</a:t>
                      </a:r>
                      <a:endParaRPr lang="en-US" sz="1050">
                        <a:latin typeface="Sylfaen"/>
                        <a:ea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a:buChar char=""/>
                      </a:pPr>
                      <a:r>
                        <a:rPr lang="ka-GE" sz="1000">
                          <a:latin typeface="Calibri"/>
                          <a:ea typeface="Calibri"/>
                          <a:cs typeface="Times New Roman"/>
                        </a:rPr>
                        <a:t>სამოძრაო გზების ტექნიკურ მდგომარეობაზე ზრუნვა. საჭიროების შემთხვევაში აღგდენითი ღონისძიებების გატარება.</a:t>
                      </a:r>
                      <a:endParaRPr lang="en-US" sz="1050">
                        <a:latin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ka-GE" sz="1000" dirty="0">
                          <a:latin typeface="Sylfaen"/>
                          <a:ea typeface="Calibri"/>
                          <a:cs typeface="Times New Roman"/>
                        </a:rPr>
                        <a:t>სისტემატურად და საქმიანობის დასრულების შემდგომ</a:t>
                      </a:r>
                      <a:endParaRPr lang="en-US" sz="1050" dirty="0">
                        <a:latin typeface="Sylfaen"/>
                        <a:ea typeface="Calibri"/>
                        <a:cs typeface="Arial"/>
                      </a:endParaRPr>
                    </a:p>
                  </a:txBody>
                  <a:tcPr marL="42201" marR="422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DB685E-0991-4DDE-B0F2-BE96B63ACB8D}" type="datetime1">
              <a:rPr lang="ka-GE" smtClean="0"/>
              <a:pPr/>
              <a:t>07.05.2020</a:t>
            </a:fld>
            <a:endParaRPr lang="en-US" dirty="0"/>
          </a:p>
        </p:txBody>
      </p:sp>
      <p:sp>
        <p:nvSpPr>
          <p:cNvPr id="53250" name="Rectangle 2"/>
          <p:cNvSpPr>
            <a:spLocks noChangeArrowheads="1"/>
          </p:cNvSpPr>
          <p:nvPr/>
        </p:nvSpPr>
        <p:spPr bwMode="auto">
          <a:xfrm>
            <a:off x="206476" y="687767"/>
            <a:ext cx="11769213" cy="538609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400" b="0" i="0" u="none" strike="noStrike" cap="none" normalizeH="0" baseline="0" dirty="0" smtClean="0">
                <a:ln>
                  <a:noFill/>
                </a:ln>
                <a:solidFill>
                  <a:schemeClr val="tx1"/>
                </a:solidFill>
                <a:effectLst/>
                <a:latin typeface="Sylfaen" pitchFamily="18" charset="0"/>
                <a:ea typeface="Calibri" pitchFamily="34" charset="0"/>
                <a:cs typeface="Arial" pitchFamily="34" charset="0"/>
              </a:rPr>
              <a:t>გზშ-ს პროცესში შემუშავებულია შემდეგი დასკვნები:</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საწარმო მოემსახურება დასავლეთ საქართველოში დაგეგმილ ინფრასტრუქტურულ პროექტებს </a:t>
            </a:r>
            <a:r>
              <a:rPr kumimoji="0" lang="ka-GE"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(საერთაშორისო, შიდა სახელმწიფოებრივი და ადგილობრივი მნიშვნელობის გზები), უზრუნველყოფს რა მათი საგზაო სამშენებლო მასალით მომარაგებას;</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შემოთავაზებული საამქროების და მისი დამხმარე ინფრასტრუქტურის მოწყობა არ მოითხოვს მნიშვნელოვანი მოცულობის სამშენებლო სამუშაოებს. ობიექტები წარმოადგენს კომპაქტურ დანადგარებს, რომლის მართვა ხდება ავტომატურად;</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საქმიანობისთვის შერჩეული ნაკვეთი წარმოადგენს სახელმწიფო საკუთრებაში არსებულ არასასოფლო-სამეურნეო დანიშნულების მიწის ნაკვეთს. ტერიტორიაზე ბუნებრივი გარემო მნიშვნელოვნად დეგრადირებულია და შესაბამისად საქმიანობის განხორციელება ბიომრავალფეროვნებაზე მნიშვნელოვან ზემოქმედებას ვერ მოახდენს;</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400" b="0" i="0" u="none" strike="noStrike" cap="none" normalizeH="0" baseline="0" dirty="0" smtClean="0">
                <a:ln>
                  <a:noFill/>
                </a:ln>
                <a:solidFill>
                  <a:schemeClr val="tx1"/>
                </a:solidFill>
                <a:effectLst/>
                <a:latin typeface="Sylfaen" pitchFamily="18" charset="0"/>
                <a:ea typeface="Calibri" pitchFamily="34" charset="0"/>
                <a:cs typeface="Arial" pitchFamily="34" charset="0"/>
              </a:rPr>
              <a:t>საქმიანობის განხორციელების ტერიტორიაზე წარმოდგენილია ნიადაგის ნაყოფიერი ფენა. შესაბამისად საქმიანობის დაწყებამდე მოხდება ნაყოფიერი ფენის მოხსნა, დროებით დასაწყობება განცალკევებით და შემდგომ დანიშნულებისამებრ გამოყენება;</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400" b="0" i="0" u="none" strike="noStrike" cap="none" normalizeH="0" baseline="0" dirty="0" smtClean="0">
                <a:ln>
                  <a:noFill/>
                </a:ln>
                <a:solidFill>
                  <a:schemeClr val="tx1"/>
                </a:solidFill>
                <a:effectLst/>
                <a:latin typeface="Sylfaen" pitchFamily="18" charset="0"/>
                <a:ea typeface="Calibri" pitchFamily="34" charset="0"/>
                <a:cs typeface="Arial" pitchFamily="34" charset="0"/>
              </a:rPr>
              <a:t>გზშ-ს ანგარიშში წარმოდგენილი გაანგარიშების შედეგების ანალიზით ირკვევა, რომ საწარმოს ექსპლუატაციის პროცესში მიმდებარე ტერიტორიების ატმოსფერული ჰაერის ხარისხი როგორც 500 მ-ნი ნორმირებული ზონის, აგრეთვე უახლოესი დასახლებული ზონის მიმართ  არ აჭარბებს კანონმდებლობით გათვალისწინებულ ნორმებს,  ამდენად საწარმოს ფუნქციონირება არ გამოიწვევს ჰაერის ხარისხის გაუარესებას;</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400" b="0" i="0" u="none" strike="noStrike" cap="none" normalizeH="0" baseline="0" dirty="0" smtClean="0">
                <a:ln>
                  <a:noFill/>
                </a:ln>
                <a:solidFill>
                  <a:schemeClr val="tx1"/>
                </a:solidFill>
                <a:effectLst/>
                <a:latin typeface="Sylfaen" pitchFamily="18" charset="0"/>
                <a:ea typeface="Calibri" pitchFamily="34" charset="0"/>
                <a:cs typeface="Arial" pitchFamily="34" charset="0"/>
              </a:rPr>
              <a:t>გზშ-ს ანგარიშში წარმოდგენილი გაანგარიშების შედეგების მიხედვით საწარმოს მაქსიმალური დატვირთვით ფუნქციონირების შემთხვევაში უახლოეს მოსახლესთან ხმაურის მოსალოდნელი დონეები ნორმის ფარგლებში იქნება;</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საქმიანობის განხორციელების ტერიტორიის სიახლოვეს ზედაპირული წყლის ობიექტი წარმოდგენილი არ არის. წარმოებაში დანერგილი იქნება ბრუნვითი წყალმომარაგების სისტემა, რაც მნიშვნელოვნად ამცირებს წყლის გარემოს დაბინძრების ალბათობას და ხელს უწყობს წყლის რესურსების რაციონალურ გამოყენებას;</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საქმიანობის განხორციელების ტერიტორიაზე და მის მიმდებარედ კულტურული მემკვიდრეობის ძეგლები წარმოდგენილი არ არის. შერჩეული ნაკვეთების სპეციფიურობიდან გამომდინარე არქეოლოგიური ძგელების გვიანი გამოვლენის ალბათობა ძალზედ დაბალია. საწარმოს მოწყობა არ მოითხოვს მნიშვნელოვან მიწის სამუშაოებს, რაც კიდევ უფრო ამცირებს მიწის სიღრმეში შესაძლო არქეოლოგიური არტეფაქტების დაზიანების ალბათობას;</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a-GE" sz="1400" b="0" i="0" u="none" strike="noStrike" cap="none" normalizeH="0" baseline="0" dirty="0" smtClean="0">
                <a:ln>
                  <a:noFill/>
                </a:ln>
                <a:solidFill>
                  <a:schemeClr val="tx1"/>
                </a:solidFill>
                <a:effectLst/>
                <a:latin typeface="Sylfaen" pitchFamily="18" charset="0"/>
                <a:ea typeface="Calibri" pitchFamily="34" charset="0"/>
                <a:cs typeface="Arial" pitchFamily="34" charset="0"/>
              </a:rPr>
              <a:t>გზშ-ს ანგარიშში მოცემულია გარემოსდაცვითი მართვის გეგმა და გარემოსდაცვითი მონიტორინგის გეგმა. აღნიშნულ გეგმებში მოცემული ღონისძიებების გატარების პირობებში მოსალოდნელი ზემოქმედებები კიდევ უფრო შემცირდება;</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5607" y="300114"/>
            <a:ext cx="4776107" cy="467436"/>
          </a:xfrm>
          <a:prstGeom prst="rect">
            <a:avLst/>
          </a:prstGeom>
        </p:spPr>
        <p:txBody>
          <a:bodyPr wrap="square">
            <a:spAutoFit/>
          </a:bodyPr>
          <a:lstStyle/>
          <a:p>
            <a:pPr algn="ctr"/>
            <a:r>
              <a:rPr lang="ka-GE" sz="2400" b="1" dirty="0" smtClean="0">
                <a:effectLst>
                  <a:outerShdw blurRad="38100" dist="38100" dir="2700000" algn="tl">
                    <a:srgbClr val="000000">
                      <a:alpha val="43137"/>
                    </a:srgbClr>
                  </a:outerShdw>
                </a:effectLst>
                <a:ea typeface="Calibri"/>
                <a:cs typeface="Times New Roman"/>
              </a:rPr>
              <a:t>საკანონმდებლო საფუძველი</a:t>
            </a:r>
            <a:endParaRPr lang="en-US" sz="2400" b="1" dirty="0">
              <a:effectLst>
                <a:outerShdw blurRad="38100" dist="38100" dir="2700000" algn="tl">
                  <a:srgbClr val="000000">
                    <a:alpha val="43137"/>
                  </a:srgbClr>
                </a:outerShdw>
              </a:effectLst>
            </a:endParaRPr>
          </a:p>
        </p:txBody>
      </p:sp>
      <p:sp>
        <p:nvSpPr>
          <p:cNvPr id="7" name="Rectangle 6"/>
          <p:cNvSpPr/>
          <p:nvPr/>
        </p:nvSpPr>
        <p:spPr>
          <a:xfrm>
            <a:off x="368710" y="880859"/>
            <a:ext cx="11474245" cy="2129429"/>
          </a:xfrm>
          <a:prstGeom prst="rect">
            <a:avLst/>
          </a:prstGeom>
        </p:spPr>
        <p:txBody>
          <a:bodyPr wrap="square">
            <a:spAutoFit/>
          </a:bodyPr>
          <a:lstStyle/>
          <a:p>
            <a:pPr algn="just"/>
            <a:r>
              <a:rPr lang="ka-GE" sz="1600" dirty="0" smtClean="0"/>
              <a:t>განსახილველი გზშ-ს ანგარიში მომზადებულია საქართველოს კანონის „გარემოსდაცვითი შეფასების კოდექსის” მიხედვით. პროექტი განეკუთვნება აღნიშნული კოდექსის I</a:t>
            </a:r>
            <a:r>
              <a:rPr lang="en-US" sz="1600" dirty="0" smtClean="0"/>
              <a:t>I </a:t>
            </a:r>
            <a:r>
              <a:rPr lang="ka-GE" sz="1600" dirty="0" smtClean="0"/>
              <a:t>დანართით გათვალისწინებულ საქმიანობას, კერძოდ: პუნქტი 5.1. – „სასარგებლო წიაღისეულის გადამუშავება“ და პუნქტი 5.3. – „ასფალტის წარმოება“. გამომდინარე აღნიშნულიდან საქმიანობა ექვემდებარება კოდექსის მე-7 მუხლით გაწერილ სკრინინგის პროცედურას. კანონის აღნიშნული მოთხოვნებიდან გამომდინარე საქმიანობის განმახორციელებელმა მოამზადა და სამინისტროში წარადგინა სკრინინგის განაცხადი შესაბამის თანდართულ დოკუმენტაციასთან ერთად. საინისტროს მიერ მიღებული იქნა სკრინინგის გადაწყვეტილება, რომლის მიხედვით საქმიანობა დაექვემდებარა გარემოზე ზემოქმედების შეფასებას (საქართველოს გარემოს დაცვისა და სოფლის მეურნეობის მინისტრის ბრძანება № 2-972 11/10/2019).</a:t>
            </a:r>
            <a:endParaRPr lang="en-US" sz="1600" dirty="0"/>
          </a:p>
        </p:txBody>
      </p:sp>
      <p:sp>
        <p:nvSpPr>
          <p:cNvPr id="9" name="Rectangle 8"/>
          <p:cNvSpPr/>
          <p:nvPr/>
        </p:nvSpPr>
        <p:spPr>
          <a:xfrm>
            <a:off x="324467" y="3029550"/>
            <a:ext cx="11430000" cy="605935"/>
          </a:xfrm>
          <a:prstGeom prst="rect">
            <a:avLst/>
          </a:prstGeom>
        </p:spPr>
        <p:txBody>
          <a:bodyPr wrap="square">
            <a:spAutoFit/>
          </a:bodyPr>
          <a:lstStyle/>
          <a:p>
            <a:r>
              <a:rPr lang="ka-GE" sz="1600" dirty="0" smtClean="0"/>
              <a:t>კოდექსის მე-6 მუხლის შესაბამისად გზშ-ს ერთ-ერთი ეტაპია სკოპინგის პროცედურა, რომელიც მომზადდა და მასზე 20</a:t>
            </a:r>
            <a:r>
              <a:rPr lang="en-US" sz="1600" dirty="0" smtClean="0"/>
              <a:t>20 </a:t>
            </a:r>
            <a:r>
              <a:rPr lang="ka-GE" sz="1600" dirty="0" smtClean="0"/>
              <a:t>წლის </a:t>
            </a:r>
            <a:r>
              <a:rPr lang="en-US" sz="1600" dirty="0" smtClean="0"/>
              <a:t>22 </a:t>
            </a:r>
            <a:r>
              <a:rPr lang="ka-GE" sz="1600" dirty="0" smtClean="0"/>
              <a:t>აპრილს გარემოს დაცვისა და სოფლის მეურნეობის სამინისტრომ გამოსცა N30 სკოპინგის დასკვნა. </a:t>
            </a:r>
            <a:endParaRPr lang="en-US" sz="1600" dirty="0" smtClean="0"/>
          </a:p>
        </p:txBody>
      </p:sp>
      <p:sp>
        <p:nvSpPr>
          <p:cNvPr id="27651" name="Rectangle 3"/>
          <p:cNvSpPr>
            <a:spLocks noChangeArrowheads="1"/>
          </p:cNvSpPr>
          <p:nvPr/>
        </p:nvSpPr>
        <p:spPr bwMode="auto">
          <a:xfrm>
            <a:off x="324464" y="3672056"/>
            <a:ext cx="1125302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ka-GE" sz="1600" dirty="0" smtClean="0"/>
              <a:t>კოდექსის განმარტებით გზშ არის შესაბამის კვლევებზე დაყრდნობით, გარემოზე შესაძლო ზემოქმედების გამოვლენისა და შესწავლის პროცედურა იმ დაგეგმილი საქმიანობისთვის, რომელმაც შესაძლოა მნიშვნელოვანი ზემოქმედება მოახდინოს გარემოზე. გზშ-ის მიზანია დაგეგმილი საქმიანობის განხორციელებით გამოწვეული შემდეგ ფაქტორებზე პირდაპირი და არაპირდაპირი ზემოქმედების გამოვლენა, შესწავლა და აღწერა:</a:t>
            </a:r>
          </a:p>
        </p:txBody>
      </p:sp>
      <p:sp>
        <p:nvSpPr>
          <p:cNvPr id="27652" name="Rectangle 4"/>
          <p:cNvSpPr>
            <a:spLocks noChangeArrowheads="1"/>
          </p:cNvSpPr>
          <p:nvPr/>
        </p:nvSpPr>
        <p:spPr bwMode="auto">
          <a:xfrm>
            <a:off x="516195" y="4599612"/>
            <a:ext cx="7564891" cy="1508105"/>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ka-GE" sz="1600" dirty="0" smtClean="0"/>
              <a:t>ადამიანის ჯანმრთელობა და უსაფრთხოება;</a:t>
            </a:r>
            <a:endParaRPr lang="en-US" sz="1600" dirty="0" smtClean="0"/>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ka-GE" sz="1600" dirty="0" smtClean="0"/>
              <a:t>ბიომრავალფეროვნება (მ.შ, მცენარეთა და ცხოველთა სახეობები, ჰაბიტატები);</a:t>
            </a:r>
            <a:endParaRPr lang="en-US" sz="1600" dirty="0" smtClean="0"/>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ka-GE" sz="1600" dirty="0" smtClean="0"/>
              <a:t>წყალი, ჰაერი, ნიადაგი, მიწა, კლიმატი და ლანდშაფტი;</a:t>
            </a:r>
            <a:endParaRPr lang="en-US" sz="1600" dirty="0" smtClean="0"/>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ka-GE" sz="1600" dirty="0" smtClean="0"/>
              <a:t>კულტურული მემკვიდრეობა და მატერიალური ფასეულობები;</a:t>
            </a:r>
            <a:endParaRPr lang="en-US" sz="1600" dirty="0" smtClean="0"/>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ka-GE" sz="1600" dirty="0" smtClean="0"/>
              <a:t>ზემოთ მოცემული ფაქტორების ურთიერთქმედება.</a:t>
            </a:r>
          </a:p>
        </p:txBody>
      </p:sp>
    </p:spTree>
    <p:extLst>
      <p:ext uri="{BB962C8B-B14F-4D97-AF65-F5344CB8AC3E}">
        <p14:creationId xmlns:p14="http://schemas.microsoft.com/office/powerpoint/2010/main" val="404621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06856" y="263157"/>
            <a:ext cx="6028805" cy="646331"/>
          </a:xfrm>
          <a:prstGeom prst="rect">
            <a:avLst/>
          </a:prstGeom>
        </p:spPr>
        <p:txBody>
          <a:bodyPr wrap="square">
            <a:spAutoFit/>
          </a:bodyPr>
          <a:lstStyle/>
          <a:p>
            <a:pPr algn="ctr"/>
            <a:r>
              <a:rPr lang="ka-GE" i="1" dirty="0"/>
              <a:t>საწარმოს განთავსების ადგილის </a:t>
            </a:r>
            <a:endParaRPr lang="ka-GE" i="1" dirty="0" smtClean="0"/>
          </a:p>
          <a:p>
            <a:pPr algn="ctr"/>
            <a:r>
              <a:rPr lang="ka-GE" i="1" dirty="0" smtClean="0"/>
              <a:t>სიტუაციური </a:t>
            </a:r>
            <a:r>
              <a:rPr lang="ka-GE" i="1" dirty="0"/>
              <a:t>სქემა</a:t>
            </a:r>
            <a:endParaRPr lang="ka-GE" dirty="0">
              <a:effectLst>
                <a:outerShdw blurRad="38100" dist="38100" dir="2700000" algn="tl">
                  <a:srgbClr val="000000">
                    <a:alpha val="43137"/>
                  </a:srgbClr>
                </a:outerShdw>
              </a:effectLst>
            </a:endParaRPr>
          </a:p>
        </p:txBody>
      </p:sp>
      <p:pic>
        <p:nvPicPr>
          <p:cNvPr id="26625" name="Picture 1"/>
          <p:cNvPicPr>
            <a:picLocks noChangeAspect="1" noChangeArrowheads="1"/>
          </p:cNvPicPr>
          <p:nvPr/>
        </p:nvPicPr>
        <p:blipFill>
          <a:blip r:embed="rId2"/>
          <a:srcRect/>
          <a:stretch>
            <a:fillRect/>
          </a:stretch>
        </p:blipFill>
        <p:spPr bwMode="auto">
          <a:xfrm>
            <a:off x="360262" y="236281"/>
            <a:ext cx="5893054" cy="6628428"/>
          </a:xfrm>
          <a:prstGeom prst="rect">
            <a:avLst/>
          </a:prstGeom>
          <a:noFill/>
          <a:ln w="9525">
            <a:noFill/>
            <a:miter lim="800000"/>
            <a:headEnd/>
            <a:tailEnd/>
          </a:ln>
        </p:spPr>
      </p:pic>
      <p:sp>
        <p:nvSpPr>
          <p:cNvPr id="26626" name="Rectangle 2"/>
          <p:cNvSpPr>
            <a:spLocks noChangeArrowheads="1"/>
          </p:cNvSpPr>
          <p:nvPr/>
        </p:nvSpPr>
        <p:spPr bwMode="auto">
          <a:xfrm>
            <a:off x="6135328" y="1022963"/>
            <a:ext cx="5722375"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400" b="0" i="0" u="none" strike="noStrike" cap="none" normalizeH="0" baseline="0" dirty="0" smtClean="0">
                <a:ln>
                  <a:noFill/>
                </a:ln>
                <a:solidFill>
                  <a:schemeClr val="tx1"/>
                </a:solidFill>
                <a:effectLst/>
                <a:latin typeface="Sylfaen" pitchFamily="18" charset="0"/>
                <a:ea typeface="Calibri" pitchFamily="34" charset="0"/>
                <a:cs typeface="Arial" pitchFamily="34" charset="0"/>
              </a:rPr>
              <a:t>შერჩეული ნაკვეთის გარშემო წარმოდგენილია სასოფლო-სამეურნეო სავარგულები. ორივე მოედნის მიმდებარედ საწარმოო ობიექტები წარმოდგენილი არ არის. უახლოესი საცხოვრებელ ზონას წარმოადგენს სოფ. ნატანები. დაშორება შეადგენს:</a:t>
            </a:r>
            <a:endParaRPr kumimoji="0" lang="ka-GE"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7" name="Rectangle 3"/>
          <p:cNvSpPr>
            <a:spLocks noChangeArrowheads="1"/>
          </p:cNvSpPr>
          <p:nvPr/>
        </p:nvSpPr>
        <p:spPr bwMode="auto">
          <a:xfrm>
            <a:off x="6282813" y="1953246"/>
            <a:ext cx="5456903"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ka-GE" sz="1400" dirty="0" smtClean="0">
                <a:latin typeface="Sylfaen" pitchFamily="18" charset="0"/>
                <a:ea typeface="Calibri" pitchFamily="34" charset="0"/>
                <a:cs typeface="Arial" pitchFamily="34" charset="0"/>
              </a:rPr>
              <a:t>საწარმოო უბანი 1-დან, ჩრდილო-აღმოსავლეთით 500 მ და მეტი მანძილით;</a:t>
            </a:r>
            <a:endParaRPr lang="en-US" sz="1400" dirty="0" smtClean="0">
              <a:latin typeface="Sylfaen" pitchFamily="18"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ka-GE" sz="1400" dirty="0" smtClean="0">
                <a:latin typeface="Sylfaen" pitchFamily="18" charset="0"/>
                <a:ea typeface="Calibri" pitchFamily="34" charset="0"/>
                <a:cs typeface="Arial" pitchFamily="34" charset="0"/>
              </a:rPr>
              <a:t>საწარმოო უბანი 1-დან და საწამოო უბანი 2-დან აღმოსავლეთით 705 და 810 მ მანძილის დაშორებით;</a:t>
            </a:r>
            <a:endParaRPr lang="en-US" sz="1400" dirty="0" smtClean="0">
              <a:latin typeface="Sylfaen" pitchFamily="18"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ka-GE" sz="1400" dirty="0" smtClean="0">
                <a:latin typeface="Sylfaen" pitchFamily="18" charset="0"/>
                <a:ea typeface="Calibri" pitchFamily="34" charset="0"/>
                <a:cs typeface="Arial" pitchFamily="34" charset="0"/>
              </a:rPr>
              <a:t>საწამოო უბანი 2-დან სამხრეთით 520 მ მანძილის დაშორებით.</a:t>
            </a:r>
            <a:endParaRPr lang="en-US" sz="1400" dirty="0" smtClean="0">
              <a:latin typeface="Sylfaen" pitchFamily="18"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ka-GE" sz="1400" dirty="0" smtClean="0">
                <a:latin typeface="Sylfaen" pitchFamily="18" charset="0"/>
                <a:ea typeface="Calibri" pitchFamily="34" charset="0"/>
                <a:cs typeface="Arial" pitchFamily="34" charset="0"/>
              </a:rPr>
              <a:t>გარდა ამისა, გადამოწმებული მონაცემების მიხედვით საწარმოო უბანი 1-დან აღმოსავლეთით, 220 მ მანძილის დაშორებით წარმოდგენილია განცალკევებით მდგარი საცხოვრებელი სახლი.</a:t>
            </a:r>
          </a:p>
        </p:txBody>
      </p:sp>
      <p:sp>
        <p:nvSpPr>
          <p:cNvPr id="26628" name="Rectangle 4"/>
          <p:cNvSpPr>
            <a:spLocks noChangeArrowheads="1"/>
          </p:cNvSpPr>
          <p:nvPr/>
        </p:nvSpPr>
        <p:spPr bwMode="auto">
          <a:xfrm>
            <a:off x="6268064" y="3913848"/>
            <a:ext cx="5397909" cy="21121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100" b="0" i="0" u="none" strike="noStrike" cap="none" normalizeH="0" baseline="0" dirty="0" smtClean="0">
                <a:ln>
                  <a:noFill/>
                </a:ln>
                <a:solidFill>
                  <a:schemeClr val="tx1"/>
                </a:solidFill>
                <a:effectLst/>
                <a:latin typeface="Sylfaen" pitchFamily="18" charset="0"/>
                <a:ea typeface="Calibri" pitchFamily="34" charset="0"/>
                <a:cs typeface="Arial" pitchFamily="34" charset="0"/>
              </a:rPr>
              <a:t>შ</a:t>
            </a:r>
            <a:r>
              <a:rPr lang="ka-GE" sz="1400" dirty="0" smtClean="0">
                <a:latin typeface="Sylfaen" pitchFamily="18" charset="0"/>
                <a:ea typeface="Calibri" pitchFamily="34" charset="0"/>
                <a:cs typeface="Arial" pitchFamily="34" charset="0"/>
              </a:rPr>
              <a:t>ერჩეული ნაკვეთის ჩრდილო- დასავლეთით 1,3-1,4 კმ მანძილის დაშორებით მდებარეობს საკონცერტო დარბაზი „ბლექ სი არენა“. დასავლეთით დაახლოებით 1-1.5 კმ მანძილის დაშორებით გადის გრიგოლეთი-ქობულეთის შემოვლითი ახალი საავტომობილო გზის დერეფანი. ორივე უბნამდე მიდის დამაკმაყოფილებელ მდგომარეობაში არსებული გრუნტის საავტომობილო გზა. უახლოესი ზედაპირული წყლის ობიექტია მდ ნატანები, საწარმოო უბანი 2-დან სამხრეთით, 1,6 კმ მანძლის დაშორებით.</a:t>
            </a:r>
          </a:p>
        </p:txBody>
      </p:sp>
    </p:spTree>
    <p:extLst>
      <p:ext uri="{BB962C8B-B14F-4D97-AF65-F5344CB8AC3E}">
        <p14:creationId xmlns:p14="http://schemas.microsoft.com/office/powerpoint/2010/main" val="166941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851" y="1405058"/>
            <a:ext cx="11182350" cy="646331"/>
          </a:xfrm>
          <a:prstGeom prst="rect">
            <a:avLst/>
          </a:prstGeom>
        </p:spPr>
        <p:txBody>
          <a:bodyPr wrap="square">
            <a:spAutoFit/>
          </a:bodyPr>
          <a:lstStyle/>
          <a:p>
            <a:pPr algn="just"/>
            <a:r>
              <a:rPr lang="ka-GE" dirty="0">
                <a:ea typeface="Calibri"/>
                <a:cs typeface="Sylfaen"/>
              </a:rPr>
              <a:t>საქმიანობის სპეციფიურობიდან გამომდინარე წინამდებარე დოკუმენტში შევეხებით საქმიანობის არაქმედების, ადგილმდებარეობის და ტექნოლოგიურ ალტერნატივებს. </a:t>
            </a:r>
            <a:endParaRPr lang="en-US" dirty="0">
              <a:effectLst/>
              <a:latin typeface="Sylfaen"/>
              <a:ea typeface="Calibri"/>
              <a:cs typeface="Arial"/>
            </a:endParaRPr>
          </a:p>
        </p:txBody>
      </p:sp>
      <p:sp>
        <p:nvSpPr>
          <p:cNvPr id="4" name="Rectangle 3"/>
          <p:cNvSpPr/>
          <p:nvPr/>
        </p:nvSpPr>
        <p:spPr>
          <a:xfrm>
            <a:off x="282738" y="958334"/>
            <a:ext cx="6308562" cy="369332"/>
          </a:xfrm>
          <a:prstGeom prst="rect">
            <a:avLst/>
          </a:prstGeom>
        </p:spPr>
        <p:txBody>
          <a:bodyPr wrap="square">
            <a:spAutoFit/>
          </a:bodyPr>
          <a:lstStyle/>
          <a:p>
            <a:pPr marR="0" lvl="1">
              <a:spcBef>
                <a:spcPts val="0"/>
              </a:spcBef>
              <a:spcAft>
                <a:spcPts val="600"/>
              </a:spcAft>
            </a:pPr>
            <a:r>
              <a:rPr lang="ka-GE" b="1" dirty="0">
                <a:ea typeface="Times New Roman"/>
                <a:cs typeface="Times New Roman"/>
              </a:rPr>
              <a:t>ალტერნატიული </a:t>
            </a:r>
            <a:r>
              <a:rPr lang="ka-GE" b="1" dirty="0" smtClean="0">
                <a:ea typeface="Times New Roman"/>
                <a:cs typeface="Times New Roman"/>
              </a:rPr>
              <a:t> ვარიანტები</a:t>
            </a:r>
            <a:endParaRPr lang="en-US" b="1" dirty="0">
              <a:effectLst/>
              <a:latin typeface="Sylfaen"/>
              <a:ea typeface="Times New Roman"/>
              <a:cs typeface="Times New Roman"/>
            </a:endParaRPr>
          </a:p>
        </p:txBody>
      </p:sp>
      <p:sp>
        <p:nvSpPr>
          <p:cNvPr id="2" name="Rectangle 1"/>
          <p:cNvSpPr/>
          <p:nvPr/>
        </p:nvSpPr>
        <p:spPr>
          <a:xfrm>
            <a:off x="389019" y="2292812"/>
            <a:ext cx="8526382" cy="369332"/>
          </a:xfrm>
          <a:prstGeom prst="rect">
            <a:avLst/>
          </a:prstGeom>
        </p:spPr>
        <p:txBody>
          <a:bodyPr wrap="square">
            <a:spAutoFit/>
          </a:bodyPr>
          <a:lstStyle/>
          <a:p>
            <a:r>
              <a:rPr lang="ka-GE" i="1" dirty="0">
                <a:ea typeface="Calibri"/>
                <a:cs typeface="Arial"/>
              </a:rPr>
              <a:t>საქმიანობის განხორციელების ადგილის ალტერნატიული ვარიანტები</a:t>
            </a:r>
            <a:endParaRPr lang="en-US" dirty="0"/>
          </a:p>
        </p:txBody>
      </p:sp>
      <p:pic>
        <p:nvPicPr>
          <p:cNvPr id="15" name="Picture 14"/>
          <p:cNvPicPr/>
          <p:nvPr/>
        </p:nvPicPr>
        <p:blipFill>
          <a:blip r:embed="rId2"/>
          <a:stretch>
            <a:fillRect/>
          </a:stretch>
        </p:blipFill>
        <p:spPr>
          <a:xfrm>
            <a:off x="389020" y="2814160"/>
            <a:ext cx="6698462" cy="3749993"/>
          </a:xfrm>
          <a:prstGeom prst="rect">
            <a:avLst/>
          </a:prstGeom>
        </p:spPr>
      </p:pic>
    </p:spTree>
    <p:extLst>
      <p:ext uri="{BB962C8B-B14F-4D97-AF65-F5344CB8AC3E}">
        <p14:creationId xmlns:p14="http://schemas.microsoft.com/office/powerpoint/2010/main" val="88441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88530" y="353961"/>
            <a:ext cx="5986439" cy="369332"/>
          </a:xfrm>
          <a:prstGeom prst="rect">
            <a:avLst/>
          </a:prstGeom>
        </p:spPr>
        <p:txBody>
          <a:bodyPr wrap="square">
            <a:spAutoFit/>
          </a:bodyPr>
          <a:lstStyle/>
          <a:p>
            <a:pPr algn="ctr"/>
            <a:r>
              <a:rPr lang="ka-GE" dirty="0" smtClean="0">
                <a:ea typeface="Calibri"/>
                <a:cs typeface="Times New Roman"/>
              </a:rPr>
              <a:t>საპროექტო ტერიტორიის  ხედები</a:t>
            </a:r>
            <a:endParaRPr lang="en-US" dirty="0"/>
          </a:p>
        </p:txBody>
      </p:sp>
      <p:pic>
        <p:nvPicPr>
          <p:cNvPr id="10" name="Picture 9" descr="C:\Users\giorgi\Downloads\asfaltis qarxana shekvetili\Suratebi\68585646_481776342677172_8202230578544640000_n.jpg"/>
          <p:cNvPicPr/>
          <p:nvPr/>
        </p:nvPicPr>
        <p:blipFill rotWithShape="1">
          <a:blip r:embed="rId3" cstate="print">
            <a:extLst>
              <a:ext uri="{28A0092B-C50C-407E-A947-70E740481C1C}">
                <a14:useLocalDpi xmlns:a14="http://schemas.microsoft.com/office/drawing/2010/main" val="0"/>
              </a:ext>
            </a:extLst>
          </a:blip>
          <a:srcRect/>
          <a:stretch/>
        </p:blipFill>
        <p:spPr bwMode="auto">
          <a:xfrm>
            <a:off x="335598" y="894984"/>
            <a:ext cx="4354389" cy="2541390"/>
          </a:xfrm>
          <a:prstGeom prst="rect">
            <a:avLst/>
          </a:prstGeom>
          <a:noFill/>
          <a:ln>
            <a:noFill/>
          </a:ln>
          <a:extLst>
            <a:ext uri="{53640926-AAD7-44D8-BBD7-CCE9431645EC}">
              <a14:shadowObscured xmlns:a14="http://schemas.microsoft.com/office/drawing/2010/main"/>
            </a:ext>
          </a:extLst>
        </p:spPr>
      </p:pic>
      <p:pic>
        <p:nvPicPr>
          <p:cNvPr id="12" name="Picture 11" descr="C:\Users\giorgi\Downloads\asfaltis qarxana shekvetili\Suratebi\68768451_581936935881700_8728826459893792768_n.jpg"/>
          <p:cNvPicPr/>
          <p:nvPr/>
        </p:nvPicPr>
        <p:blipFill rotWithShape="1">
          <a:blip r:embed="rId4" cstate="print">
            <a:extLst>
              <a:ext uri="{28A0092B-C50C-407E-A947-70E740481C1C}">
                <a14:useLocalDpi xmlns:a14="http://schemas.microsoft.com/office/drawing/2010/main" val="0"/>
              </a:ext>
            </a:extLst>
          </a:blip>
          <a:srcRect/>
          <a:stretch/>
        </p:blipFill>
        <p:spPr bwMode="auto">
          <a:xfrm>
            <a:off x="335597" y="3535625"/>
            <a:ext cx="4413385" cy="2835677"/>
          </a:xfrm>
          <a:prstGeom prst="rect">
            <a:avLst/>
          </a:prstGeom>
          <a:noFill/>
          <a:ln>
            <a:noFill/>
          </a:ln>
          <a:extLst>
            <a:ext uri="{53640926-AAD7-44D8-BBD7-CCE9431645EC}">
              <a14:shadowObscured xmlns:a14="http://schemas.microsoft.com/office/drawing/2010/main"/>
            </a:ext>
          </a:extLst>
        </p:spPr>
      </p:pic>
      <p:pic>
        <p:nvPicPr>
          <p:cNvPr id="9" name="Picture 8" descr="C:\Users\giorgi\Desktop\95393087_3010940865665140_3839552500352942080_n.jpg"/>
          <p:cNvPicPr/>
          <p:nvPr/>
        </p:nvPicPr>
        <p:blipFill rotWithShape="1">
          <a:blip r:embed="rId5" cstate="print">
            <a:extLst>
              <a:ext uri="{28A0092B-C50C-407E-A947-70E740481C1C}">
                <a14:useLocalDpi xmlns:a14="http://schemas.microsoft.com/office/drawing/2010/main"/>
              </a:ext>
            </a:extLst>
          </a:blip>
          <a:srcRect/>
          <a:stretch/>
        </p:blipFill>
        <p:spPr bwMode="auto">
          <a:xfrm>
            <a:off x="5409110" y="822512"/>
            <a:ext cx="4841020" cy="2894083"/>
          </a:xfrm>
          <a:prstGeom prst="rect">
            <a:avLst/>
          </a:prstGeom>
          <a:noFill/>
          <a:ln>
            <a:noFill/>
          </a:ln>
          <a:extLst>
            <a:ext uri="{53640926-AAD7-44D8-BBD7-CCE9431645EC}">
              <a14:shadowObscured xmlns:a14="http://schemas.microsoft.com/office/drawing/2010/main"/>
            </a:ext>
          </a:extLst>
        </p:spPr>
      </p:pic>
      <p:pic>
        <p:nvPicPr>
          <p:cNvPr id="15" name="Picture 14" descr="C:\Users\giorgi\Desktop\95152221_1746390252169918_5032227616661176320_n.jpg"/>
          <p:cNvPicPr/>
          <p:nvPr/>
        </p:nvPicPr>
        <p:blipFill rotWithShape="1">
          <a:blip r:embed="rId6" cstate="email">
            <a:extLst>
              <a:ext uri="{28A0092B-C50C-407E-A947-70E740481C1C}">
                <a14:useLocalDpi xmlns:a14="http://schemas.microsoft.com/office/drawing/2010/main"/>
              </a:ext>
            </a:extLst>
          </a:blip>
          <a:srcRect/>
          <a:stretch/>
        </p:blipFill>
        <p:spPr bwMode="auto">
          <a:xfrm>
            <a:off x="5482693" y="3878826"/>
            <a:ext cx="4737938" cy="2743200"/>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5286244" y="358878"/>
            <a:ext cx="5986439" cy="369332"/>
          </a:xfrm>
          <a:prstGeom prst="rect">
            <a:avLst/>
          </a:prstGeom>
        </p:spPr>
        <p:txBody>
          <a:bodyPr wrap="square">
            <a:spAutoFit/>
          </a:bodyPr>
          <a:lstStyle/>
          <a:p>
            <a:pPr algn="ctr"/>
            <a:r>
              <a:rPr lang="ka-GE" dirty="0" smtClean="0">
                <a:ea typeface="Calibri"/>
                <a:cs typeface="Times New Roman"/>
              </a:rPr>
              <a:t>უახლოესი საცხოვრებელი სახლი</a:t>
            </a:r>
            <a:endParaRPr lang="en-US" dirty="0"/>
          </a:p>
        </p:txBody>
      </p:sp>
    </p:spTree>
    <p:extLst>
      <p:ext uri="{BB962C8B-B14F-4D97-AF65-F5344CB8AC3E}">
        <p14:creationId xmlns:p14="http://schemas.microsoft.com/office/powerpoint/2010/main" val="345244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415016" y="482084"/>
            <a:ext cx="3340979" cy="369332"/>
          </a:xfrm>
          <a:prstGeom prst="rect">
            <a:avLst/>
          </a:prstGeom>
        </p:spPr>
        <p:txBody>
          <a:bodyPr wrap="none">
            <a:spAutoFit/>
          </a:bodyPr>
          <a:lstStyle/>
          <a:p>
            <a:r>
              <a:rPr lang="ka-GE" i="1" dirty="0">
                <a:solidFill>
                  <a:prstClr val="white"/>
                </a:solidFill>
                <a:ea typeface="Calibri"/>
                <a:cs typeface="Arial"/>
              </a:rPr>
              <a:t>საწარმოო ობიექტის გენ-გეგმა</a:t>
            </a:r>
            <a:endParaRPr lang="en-US" dirty="0">
              <a:solidFill>
                <a:prstClr val="white"/>
              </a:solidFill>
            </a:endParaRPr>
          </a:p>
        </p:txBody>
      </p:sp>
      <p:pic>
        <p:nvPicPr>
          <p:cNvPr id="8" name="Picture 7"/>
          <p:cNvPicPr/>
          <p:nvPr/>
        </p:nvPicPr>
        <p:blipFill rotWithShape="1">
          <a:blip r:embed="rId2"/>
          <a:srcRect t="3144" b="1045"/>
          <a:stretch/>
        </p:blipFill>
        <p:spPr bwMode="auto">
          <a:xfrm>
            <a:off x="1462999" y="830539"/>
            <a:ext cx="7796530" cy="54952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155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43CBB18-98CE-447A-BD4C-4BE2EDBCC82C}" type="datetime1">
              <a:rPr lang="ka-GE" smtClean="0"/>
              <a:pPr/>
              <a:t>07.05.2020</a:t>
            </a:fld>
            <a:endParaRPr lang="en-US" dirty="0"/>
          </a:p>
        </p:txBody>
      </p:sp>
      <p:pic>
        <p:nvPicPr>
          <p:cNvPr id="6" name="Picture 5"/>
          <p:cNvPicPr/>
          <p:nvPr/>
        </p:nvPicPr>
        <p:blipFill>
          <a:blip r:embed="rId2"/>
          <a:stretch>
            <a:fillRect/>
          </a:stretch>
        </p:blipFill>
        <p:spPr>
          <a:xfrm>
            <a:off x="1233334" y="297425"/>
            <a:ext cx="5550925" cy="6147619"/>
          </a:xfrm>
          <a:prstGeom prst="rect">
            <a:avLst/>
          </a:prstGeom>
        </p:spPr>
      </p:pic>
      <p:sp>
        <p:nvSpPr>
          <p:cNvPr id="8" name="Rectangle 7"/>
          <p:cNvSpPr/>
          <p:nvPr/>
        </p:nvSpPr>
        <p:spPr>
          <a:xfrm>
            <a:off x="7521678" y="736260"/>
            <a:ext cx="2787445" cy="1200329"/>
          </a:xfrm>
          <a:prstGeom prst="rect">
            <a:avLst/>
          </a:prstGeom>
        </p:spPr>
        <p:txBody>
          <a:bodyPr wrap="square">
            <a:spAutoFit/>
          </a:bodyPr>
          <a:lstStyle/>
          <a:p>
            <a:r>
              <a:rPr lang="ka-GE" dirty="0"/>
              <a:t>სამსხვრევ-დამხარისხებელი საამქროს განთავსების მოედნის გეგმა</a:t>
            </a:r>
            <a:endParaRPr lang="en-US" dirty="0"/>
          </a:p>
        </p:txBody>
      </p:sp>
    </p:spTree>
    <p:extLst>
      <p:ext uri="{BB962C8B-B14F-4D97-AF65-F5344CB8AC3E}">
        <p14:creationId xmlns:p14="http://schemas.microsoft.com/office/powerpoint/2010/main" val="315126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951" y="884189"/>
            <a:ext cx="10820400" cy="1200329"/>
          </a:xfrm>
          <a:prstGeom prst="rect">
            <a:avLst/>
          </a:prstGeom>
        </p:spPr>
        <p:txBody>
          <a:bodyPr wrap="square">
            <a:spAutoFit/>
          </a:bodyPr>
          <a:lstStyle/>
          <a:p>
            <a:r>
              <a:rPr lang="ka-GE" dirty="0"/>
              <a:t>დაგეგმარებული საწარმოს ფუნქციაა მოამზადოს ასფალტისა და ბეტონის პროდუქცია საგზაო ინფრასტრუქტურის მოსაწყობად (განთავსდება ერთ მოედანზე). პარალელურად მეორე მოედანზე მოეწყობა ინერტული მასალებით უზრუნველყოფის წარმოება (სამსხვრევ-დამხარისხებელი კომპლექსი). აღნიშნული ობიექტები ტექნოლოგიურ კავშირში იქნება ერთმანეთთან.</a:t>
            </a:r>
            <a:endParaRPr lang="en-US" dirty="0"/>
          </a:p>
        </p:txBody>
      </p:sp>
      <p:sp>
        <p:nvSpPr>
          <p:cNvPr id="3" name="Rectangle 2"/>
          <p:cNvSpPr/>
          <p:nvPr/>
        </p:nvSpPr>
        <p:spPr>
          <a:xfrm>
            <a:off x="228602" y="2084518"/>
            <a:ext cx="10820400" cy="3693319"/>
          </a:xfrm>
          <a:prstGeom prst="rect">
            <a:avLst/>
          </a:prstGeom>
        </p:spPr>
        <p:txBody>
          <a:bodyPr wrap="square">
            <a:spAutoFit/>
          </a:bodyPr>
          <a:lstStyle/>
          <a:p>
            <a:r>
              <a:rPr lang="ka-GE" dirty="0"/>
              <a:t>დაგეგმილია თანამედროვე ტიპის ასფალტის ქარხნის მოწყობა (მარკა: </a:t>
            </a:r>
            <a:r>
              <a:rPr lang="en-US" dirty="0"/>
              <a:t>BENNINGHOVEN). </a:t>
            </a:r>
            <a:r>
              <a:rPr lang="ka-GE" dirty="0"/>
              <a:t>იგი წარმოადგენს მობილური ტიპის ქარხანას. შესაბამისად შერჩეულ ტერიტორიაზე მისი შემოტანა და მოწყობა მნიშვნელოვანი მოცულობის სამშენებლო სამუშაოებს არ საჭიროებს. ძირითადად გათვალისწინებულია სამონტაჟო სამუშაოები. ქარხნის შემადგენლობაში შევა შემდეგი ობიექტები:</a:t>
            </a:r>
          </a:p>
          <a:p>
            <a:r>
              <a:rPr lang="ka-GE" dirty="0"/>
              <a:t>•	ინერტული მასალების მიმღები ბუნკერები;</a:t>
            </a:r>
          </a:p>
          <a:p>
            <a:r>
              <a:rPr lang="ka-GE" dirty="0"/>
              <a:t>•	საშრობი დოლი;</a:t>
            </a:r>
          </a:p>
          <a:p>
            <a:r>
              <a:rPr lang="ka-GE" dirty="0"/>
              <a:t>•	ცხელი შემავსებლის ელევატორი;</a:t>
            </a:r>
          </a:p>
          <a:p>
            <a:r>
              <a:rPr lang="ka-GE" dirty="0"/>
              <a:t>•	ასფალტშემრევი აგრეგატი;</a:t>
            </a:r>
          </a:p>
          <a:p>
            <a:r>
              <a:rPr lang="ka-GE" dirty="0"/>
              <a:t>•	მინერალური ფხვნილის მიწოდების სისტემა;</a:t>
            </a:r>
          </a:p>
          <a:p>
            <a:r>
              <a:rPr lang="ka-GE" dirty="0"/>
              <a:t>•	ასფალტის დამზადების პროცესში წარმოქმნილი აირების გაწმენდის სისტემა (მტვერდამჭერი კამერა ქსოვილის ფილტრებით);</a:t>
            </a:r>
          </a:p>
          <a:p>
            <a:r>
              <a:rPr lang="ka-GE" dirty="0"/>
              <a:t>•	ბიტუმის საცავები;</a:t>
            </a:r>
          </a:p>
          <a:p>
            <a:r>
              <a:rPr lang="ka-GE" dirty="0"/>
              <a:t>ქარხნის შემადგენლობაში ასევე შედის მიმწოდებელი კონვეირები.</a:t>
            </a:r>
          </a:p>
        </p:txBody>
      </p:sp>
      <p:sp>
        <p:nvSpPr>
          <p:cNvPr id="7" name="Rectangle 6"/>
          <p:cNvSpPr/>
          <p:nvPr/>
        </p:nvSpPr>
        <p:spPr>
          <a:xfrm>
            <a:off x="373459" y="309405"/>
            <a:ext cx="5958682" cy="369332"/>
          </a:xfrm>
          <a:prstGeom prst="rect">
            <a:avLst/>
          </a:prstGeom>
        </p:spPr>
        <p:txBody>
          <a:bodyPr wrap="none">
            <a:spAutoFit/>
          </a:bodyPr>
          <a:lstStyle/>
          <a:p>
            <a:r>
              <a:rPr lang="ka-GE" b="1" dirty="0" smtClean="0">
                <a:solidFill>
                  <a:schemeClr val="accent4">
                    <a:lumMod val="60000"/>
                    <a:lumOff val="40000"/>
                  </a:schemeClr>
                </a:solidFill>
              </a:rPr>
              <a:t>განსახილველი ობიექტების ტექნიკური მახასიათებლები</a:t>
            </a:r>
            <a:endParaRPr lang="en-US" b="1" dirty="0">
              <a:solidFill>
                <a:schemeClr val="accent4">
                  <a:lumMod val="60000"/>
                  <a:lumOff val="40000"/>
                </a:schemeClr>
              </a:solidFill>
            </a:endParaRPr>
          </a:p>
        </p:txBody>
      </p:sp>
    </p:spTree>
    <p:extLst>
      <p:ext uri="{BB962C8B-B14F-4D97-AF65-F5344CB8AC3E}">
        <p14:creationId xmlns:p14="http://schemas.microsoft.com/office/powerpoint/2010/main" val="68308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256</TotalTime>
  <Words>2662</Words>
  <Application>Microsoft Office PowerPoint</Application>
  <PresentationFormat>Widescreen</PresentationFormat>
  <Paragraphs>209</Paragraphs>
  <Slides>22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Calibri Light</vt:lpstr>
      <vt:lpstr>Constantia</vt:lpstr>
      <vt:lpstr>Georgia</vt:lpstr>
      <vt:lpstr>Sylfaen</vt:lpstr>
      <vt:lpstr>Symbol</vt:lpstr>
      <vt:lpstr>Times New Roman</vt:lpstr>
      <vt:lpstr>Wingdings 2</vt:lpstr>
      <vt:lpstr>Flow</vt:lpstr>
      <vt:lpstr>ოზურგეთის მუნიციპალიტეტში, სოფ. ნატანებში  ასფალტის საწარმოსა და სასარგებლო წიაღისეულის გადამამუშავებელი საწარმოს მოწყობისა და ექსპლუატაციის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მესტიის მუნიციპალიტეტში, მდ. ლაჰლაჭალაზე 13 მგვტ სიმძლავრის ლაჰლაჭალა ჰესის მშენებლობის და ექსპლუატაციის პროექტი</dc:title>
  <dc:creator>Masha</dc:creator>
  <cp:lastModifiedBy>user</cp:lastModifiedBy>
  <cp:revision>28</cp:revision>
  <dcterms:created xsi:type="dcterms:W3CDTF">2019-03-06T07:27:19Z</dcterms:created>
  <dcterms:modified xsi:type="dcterms:W3CDTF">2020-05-07T13:51:52Z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