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30" r:id="rId1"/>
  </p:sldMasterIdLst>
  <p:notesMasterIdLst>
    <p:notesMasterId r:id="rId29"/>
  </p:notesMasterIdLst>
  <p:sldIdLst>
    <p:sldId id="331" r:id="rId2"/>
    <p:sldId id="445" r:id="rId3"/>
    <p:sldId id="444" r:id="rId4"/>
    <p:sldId id="446" r:id="rId5"/>
    <p:sldId id="480" r:id="rId6"/>
    <p:sldId id="481" r:id="rId7"/>
    <p:sldId id="482" r:id="rId8"/>
    <p:sldId id="471" r:id="rId9"/>
    <p:sldId id="484" r:id="rId10"/>
    <p:sldId id="473" r:id="rId11"/>
    <p:sldId id="483" r:id="rId12"/>
    <p:sldId id="485" r:id="rId13"/>
    <p:sldId id="475" r:id="rId14"/>
    <p:sldId id="451" r:id="rId15"/>
    <p:sldId id="476" r:id="rId16"/>
    <p:sldId id="463" r:id="rId17"/>
    <p:sldId id="452" r:id="rId18"/>
    <p:sldId id="454" r:id="rId19"/>
    <p:sldId id="455" r:id="rId20"/>
    <p:sldId id="456" r:id="rId21"/>
    <p:sldId id="457" r:id="rId22"/>
    <p:sldId id="458" r:id="rId23"/>
    <p:sldId id="487" r:id="rId24"/>
    <p:sldId id="486" r:id="rId25"/>
    <p:sldId id="461" r:id="rId26"/>
    <p:sldId id="450" r:id="rId27"/>
    <p:sldId id="35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DejaVu Sans" panose="020B0604020202020204" charset="0"/>
      <p:regular r:id="rId36"/>
    </p:embeddedFont>
    <p:embeddedFont>
      <p:font typeface="Sylfaen" panose="010A0502050306030303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6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Niko Karsimashvili" initials="NK" lastIdx="4" clrIdx="1">
    <p:extLst>
      <p:ext uri="{19B8F6BF-5375-455C-9EA6-DF929625EA0E}">
        <p15:presenceInfo xmlns:p15="http://schemas.microsoft.com/office/powerpoint/2012/main" userId="Niko Karsimashvi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90040" autoAdjust="0"/>
  </p:normalViewPr>
  <p:slideViewPr>
    <p:cSldViewPr snapToGrid="0">
      <p:cViewPr>
        <p:scale>
          <a:sx n="50" d="100"/>
          <a:sy n="50" d="100"/>
        </p:scale>
        <p:origin x="1452" y="2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0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117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17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802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37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45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59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52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837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3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6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3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ka-GE" b="1" dirty="0" smtClean="0">
                <a:solidFill>
                  <a:srgbClr val="FF0000"/>
                </a:solidFill>
              </a:rPr>
              <a:t>ინფორმაცია მშენებლის </a:t>
            </a:r>
            <a:r>
              <a:rPr lang="en-US" b="1" dirty="0" smtClean="0">
                <a:solidFill>
                  <a:srgbClr val="FF0000"/>
                </a:solidFill>
              </a:rPr>
              <a:t>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166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85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70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692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94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716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8" name="Shape 1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98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50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55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81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4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01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. </a:t>
            </a:r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6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5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34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7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5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42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379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5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64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9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75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 smtClean="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0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usudan.elizbarashvi\Downloads\struqtura.docx#_bookmark1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6454" y="181095"/>
            <a:ext cx="10207052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საქართველოს რეგიონული განვითარებისა და ინფრასტრუქტურის</a:t>
            </a:r>
          </a:p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სამინისტროს საავტომობილო გზების დეპარტამენტი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19944"/>
            <a:ext cx="12191999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საერთაშორისო მნიშვნელობის ფონიჭალა-მარნეული-გუგუთის საავტომობილო</a:t>
            </a:r>
          </a:p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გზის კმ97-ზე და კმ 98-ზე </a:t>
            </a:r>
            <a:r>
              <a:rPr lang="ka-G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მდ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. 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მოშევანზე არსებული სახიდე</a:t>
            </a:r>
          </a:p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გადასასვლელების ნაცვლად ახალი სახიდე გადასასვლელების მშენებლობის</a:t>
            </a:r>
          </a:p>
          <a:p>
            <a:pPr algn="ctr" eaLnBrk="0" hangingPunct="0"/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  <a:cs typeface="Arial" charset="0"/>
              </a:rPr>
              <a:t>სამუშაოების პროექტის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8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57326" cy="122872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92473" y="3613736"/>
            <a:ext cx="1020705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სკოპინგის ანგარიში</a:t>
            </a:r>
            <a:endParaRPr lang="ka-GE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flipH="1">
            <a:off x="5130531" y="4299533"/>
            <a:ext cx="193093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a-GE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2020 წელი</a:t>
            </a:r>
            <a:endParaRPr lang="ka-GE" alt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82375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</a:rPr>
              <a:t>ხიდი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კმ</a:t>
            </a:r>
            <a:r>
              <a:rPr lang="en-US" sz="2000" b="1" dirty="0" smtClean="0">
                <a:latin typeface="Sylfaen" panose="010A0502050306030303" pitchFamily="18" charset="0"/>
              </a:rPr>
              <a:t> 97 პკ139+30.57</a:t>
            </a:r>
            <a:endParaRPr lang="ka-GE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761" r="4864" b="6930"/>
          <a:stretch/>
        </p:blipFill>
        <p:spPr bwMode="auto">
          <a:xfrm>
            <a:off x="633663" y="903196"/>
            <a:ext cx="10812379" cy="58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93261"/>
            <a:ext cx="12192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Sylfaen" panose="010A0502050306030303" pitchFamily="18" charset="0"/>
              </a:rPr>
              <a:t>ხიდი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კმ</a:t>
            </a:r>
            <a:r>
              <a:rPr lang="ka-GE" sz="2400" b="1" dirty="0" smtClean="0">
                <a:latin typeface="Sylfaen" panose="010A0502050306030303" pitchFamily="18" charset="0"/>
              </a:rPr>
              <a:t> </a:t>
            </a:r>
            <a:r>
              <a:rPr lang="en-US" sz="2400" b="1" dirty="0" smtClean="0">
                <a:latin typeface="Sylfaen" panose="010A0502050306030303" pitchFamily="18" charset="0"/>
              </a:rPr>
              <a:t>98 </a:t>
            </a:r>
            <a:r>
              <a:rPr lang="en-US" sz="2400" b="1" dirty="0">
                <a:latin typeface="Sylfaen" panose="010A0502050306030303" pitchFamily="18" charset="0"/>
              </a:rPr>
              <a:t>პკ140+79.07</a:t>
            </a:r>
            <a:endParaRPr lang="en-US" sz="2400" dirty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 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სქემით 1X18.0მ წარმოადგენს ჭრილკოჭოვან სისტემას, შედგენილს </a:t>
            </a:r>
            <a:r>
              <a:rPr lang="ka-GE" sz="2000" dirty="0" err="1" smtClean="0">
                <a:latin typeface="Sylfaen" panose="010A0502050306030303" pitchFamily="18" charset="0"/>
              </a:rPr>
              <a:t>ანაკრები</a:t>
            </a:r>
            <a:r>
              <a:rPr lang="ka-GE" sz="2000" dirty="0" smtClean="0">
                <a:latin typeface="Sylfaen" panose="010A0502050306030303" pitchFamily="18" charset="0"/>
              </a:rPr>
              <a:t> რკინაბეტონის </a:t>
            </a:r>
            <a:r>
              <a:rPr lang="ka-GE" sz="2000" dirty="0" err="1" smtClean="0">
                <a:latin typeface="Sylfaen" panose="010A0502050306030303" pitchFamily="18" charset="0"/>
              </a:rPr>
              <a:t>კარკასული</a:t>
            </a:r>
            <a:r>
              <a:rPr lang="ka-GE" sz="2000" dirty="0" smtClean="0">
                <a:latin typeface="Sylfaen" panose="010A0502050306030303" pitchFamily="18" charset="0"/>
              </a:rPr>
              <a:t> მალის ნაშენის კოჭებით(T-</a:t>
            </a:r>
            <a:r>
              <a:rPr lang="ka-GE" sz="2000" dirty="0" err="1" smtClean="0">
                <a:latin typeface="Sylfaen" panose="010A0502050306030303" pitchFamily="18" charset="0"/>
              </a:rPr>
              <a:t>ებრი</a:t>
            </a:r>
            <a:r>
              <a:rPr lang="ka-GE" sz="2000" dirty="0" smtClean="0">
                <a:latin typeface="Sylfaen" panose="010A0502050306030303" pitchFamily="18" charset="0"/>
              </a:rPr>
              <a:t>), სიგრძით 18.0 მ.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ხიდის მთლიანი სიგრძე განაპირა ბურჯების ჩათვლით 24.75მ-ია.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გეგმაში მთლიანად განლაგებულია სწორ მონაკვეთზე მასზე მოძრაობა 2 </a:t>
            </a:r>
            <a:r>
              <a:rPr lang="ka-GE" sz="2000" dirty="0" err="1" smtClean="0">
                <a:latin typeface="Sylfaen" panose="010A0502050306030303" pitchFamily="18" charset="0"/>
              </a:rPr>
              <a:t>ზოლიანია</a:t>
            </a:r>
            <a:r>
              <a:rPr lang="ka-GE" sz="2000" dirty="0" smtClean="0">
                <a:latin typeface="Sylfaen" panose="010A0502050306030303" pitchFamily="18" charset="0"/>
              </a:rPr>
              <a:t>, 3,50მ სიგანის ძირითადი საავტომობილო ზოლებით და 0,5მ სიგანის უსაფრთხოების ზოლით.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მალის ნაშენის </a:t>
            </a:r>
            <a:r>
              <a:rPr lang="ka-GE" sz="2000" dirty="0" err="1" smtClean="0">
                <a:latin typeface="Sylfaen" panose="010A0502050306030303" pitchFamily="18" charset="0"/>
              </a:rPr>
              <a:t>რკ</a:t>
            </a:r>
            <a:r>
              <a:rPr lang="ka-GE" sz="2000" dirty="0" smtClean="0">
                <a:latin typeface="Sylfaen" panose="010A0502050306030303" pitchFamily="18" charset="0"/>
              </a:rPr>
              <a:t>. ბეტონის კოჭები განლაგებულია გზის 0,65%-იან საპროექტო </a:t>
            </a:r>
            <a:r>
              <a:rPr lang="ka-GE" sz="2000" dirty="0" err="1" smtClean="0">
                <a:latin typeface="Sylfaen" panose="010A0502050306030303" pitchFamily="18" charset="0"/>
              </a:rPr>
              <a:t>ქანობზე</a:t>
            </a:r>
            <a:r>
              <a:rPr lang="ka-GE" sz="2000" dirty="0" smtClean="0">
                <a:latin typeface="Sylfaen" panose="010A0502050306030303" pitchFamily="18" charset="0"/>
              </a:rPr>
              <a:t>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იმის გამო რომ ხიდი გეგმაში განლაგებულია სწორ მონაკვეთზე, მისი სავალი ნაწილი ეწყობა ორმხრივ i=2,5%-იან </a:t>
            </a:r>
            <a:r>
              <a:rPr lang="ka-GE" sz="2000" dirty="0" err="1" smtClean="0">
                <a:latin typeface="Sylfaen" panose="010A0502050306030303" pitchFamily="18" charset="0"/>
              </a:rPr>
              <a:t>ქანობზე</a:t>
            </a:r>
            <a:r>
              <a:rPr lang="ka-GE" sz="2000" dirty="0" smtClean="0">
                <a:latin typeface="Sylfaen" panose="010A0502050306030303" pitchFamily="18" charset="0"/>
              </a:rPr>
              <a:t>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ka-GE" sz="20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მალის ნაშენის საერთო სიგანეა 11.10მ, ხოლო ხიდის </a:t>
            </a:r>
            <a:r>
              <a:rPr lang="ka-GE" sz="2000" dirty="0" err="1" smtClean="0">
                <a:latin typeface="Sylfaen" panose="010A0502050306030303" pitchFamily="18" charset="0"/>
              </a:rPr>
              <a:t>გაბარიტია</a:t>
            </a:r>
            <a:r>
              <a:rPr lang="ka-GE" sz="2000" dirty="0" smtClean="0">
                <a:latin typeface="Sylfaen" panose="010A0502050306030303" pitchFamily="18" charset="0"/>
              </a:rPr>
              <a:t> 8,0+2X1,0მ. </a:t>
            </a:r>
            <a:r>
              <a:rPr lang="ka-GE" sz="2000" dirty="0" err="1" smtClean="0">
                <a:latin typeface="Sylfaen" panose="010A0502050306030303" pitchFamily="18" charset="0"/>
              </a:rPr>
              <a:t>განიკვეთში</a:t>
            </a:r>
            <a:r>
              <a:rPr lang="ka-GE" sz="2000" dirty="0" smtClean="0">
                <a:latin typeface="Sylfaen" panose="010A0502050306030303" pitchFamily="18" charset="0"/>
              </a:rPr>
              <a:t> ხიდი შესდგება 6 ცალი </a:t>
            </a:r>
            <a:r>
              <a:rPr lang="ka-GE" sz="2000" dirty="0" err="1" smtClean="0">
                <a:latin typeface="Sylfaen" panose="010A0502050306030303" pitchFamily="18" charset="0"/>
              </a:rPr>
              <a:t>კოჭისაგან</a:t>
            </a:r>
            <a:r>
              <a:rPr lang="ka-GE" sz="2000" dirty="0" smtClean="0">
                <a:latin typeface="Sylfaen" panose="010A0502050306030303" pitchFamily="18" charset="0"/>
              </a:rPr>
              <a:t>, რომლებიც ერთმანეთთან გაერთიანებულია </a:t>
            </a:r>
            <a:r>
              <a:rPr lang="ka-GE" sz="2000" dirty="0" err="1" smtClean="0">
                <a:latin typeface="Sylfaen" panose="010A0502050306030303" pitchFamily="18" charset="0"/>
              </a:rPr>
              <a:t>გამონოლითების</a:t>
            </a:r>
            <a:r>
              <a:rPr lang="ka-GE" sz="2000" dirty="0" smtClean="0">
                <a:latin typeface="Sylfaen" panose="010A0502050306030303" pitchFamily="18" charset="0"/>
              </a:rPr>
              <a:t> ნაკერით, სისქით </a:t>
            </a:r>
            <a:r>
              <a:rPr lang="en-US" sz="2000" dirty="0" smtClean="0">
                <a:latin typeface="Sylfaen" panose="010A0502050306030303" pitchFamily="18" charset="0"/>
              </a:rPr>
              <a:t>h=18სმ</a:t>
            </a:r>
            <a:r>
              <a:rPr lang="en-US" dirty="0">
                <a:latin typeface="Sylfaen" panose="010A0502050306030303" pitchFamily="18" charset="0"/>
              </a:rPr>
              <a:t>. </a:t>
            </a:r>
            <a:endParaRPr lang="ka-GE" sz="2200" b="1" dirty="0">
              <a:latin typeface="Sylfaen" panose="010A050205030603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4459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</a:rPr>
              <a:t>ხიდი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კმ</a:t>
            </a:r>
            <a:r>
              <a:rPr lang="en-US" sz="2000" b="1" dirty="0" smtClean="0">
                <a:latin typeface="Sylfaen" panose="010A0502050306030303" pitchFamily="18" charset="0"/>
              </a:rPr>
              <a:t> 97 პკ139+30.57</a:t>
            </a:r>
            <a:endParaRPr lang="ka-GE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761" r="4864" b="6930"/>
          <a:stretch/>
        </p:blipFill>
        <p:spPr bwMode="auto">
          <a:xfrm>
            <a:off x="352926" y="1187116"/>
            <a:ext cx="11470106" cy="553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93398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/>
              <a:t>მ</a:t>
            </a:r>
            <a:r>
              <a:rPr lang="ka-GE" sz="2000" b="1" dirty="0" err="1" smtClean="0"/>
              <a:t>შენებლობის</a:t>
            </a:r>
            <a:r>
              <a:rPr lang="ka-GE" sz="2000" b="1" dirty="0" smtClean="0"/>
              <a:t> ორგანიზება</a:t>
            </a:r>
            <a:endParaRPr lang="en-US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07572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b="1" dirty="0" smtClean="0">
                <a:ea typeface="DejaVu Sans" panose="020B0603030804020204" pitchFamily="34" charset="0"/>
                <a:cs typeface="DejaVu Sans" panose="020B0603030804020204" pitchFamily="34" charset="0"/>
              </a:rPr>
              <a:t>ზოგადი </a:t>
            </a:r>
            <a:r>
              <a:rPr lang="ka-GE" b="1" dirty="0" smtClean="0">
                <a:ea typeface="DejaVu Sans" panose="020B0603030804020204" pitchFamily="34" charset="0"/>
                <a:cs typeface="DejaVu Sans" panose="020B0603030804020204" pitchFamily="34" charset="0"/>
              </a:rPr>
              <a:t>სამშენებლო ეტაპები: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800" b="1" dirty="0" smtClean="0"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პირველ ეტაპზე </a:t>
            </a:r>
            <a:r>
              <a:rPr lang="ka-GE" dirty="0" smtClean="0"/>
              <a:t>- ხორციელდება </a:t>
            </a:r>
            <a:r>
              <a:rPr lang="ka-GE" dirty="0"/>
              <a:t>მოსამზადებელი და </a:t>
            </a:r>
            <a:r>
              <a:rPr lang="ka-GE" dirty="0" err="1"/>
              <a:t>დაკვალვითი</a:t>
            </a:r>
            <a:r>
              <a:rPr lang="ka-GE" dirty="0"/>
              <a:t> სამუშაოები. მდინარის ორივე მხარეს, მორიგეობით, სამშენებლო ტერიტორიის დაცვის მიზნით, ბეტონის ბლოკებით ხდება ტერიტორიის შემოფარგვლა და სამშენებლო ნახევარკუნძულების მოწყობა. 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მეორე ეტაპზე </a:t>
            </a:r>
            <a:r>
              <a:rPr lang="ka-GE" dirty="0" smtClean="0"/>
              <a:t>- მიმდინარეობს </a:t>
            </a:r>
            <a:r>
              <a:rPr lang="ka-GE" dirty="0"/>
              <a:t>ბურჯების მშენებლობა. ბურჯების ქვაბულების დამუშავება ხორციელდება ექსკავატორით გრუნტის გატანით ნაყარში. ქვაბულების დამუშავება  უნდა განხორციელდეს </a:t>
            </a:r>
            <a:r>
              <a:rPr lang="ka-GE" dirty="0" err="1"/>
              <a:t>წყალამოღვრით</a:t>
            </a:r>
            <a:r>
              <a:rPr lang="ka-GE" dirty="0"/>
              <a:t>.  ბურჯების ასაშენებლად საჭირო ბეტონის შემოზიდვა გათვალისწინებულია უახლოესი ქარხნიდან. ბურჯების მშენებლობის პარალელურად ხორციელდება </a:t>
            </a:r>
            <a:r>
              <a:rPr lang="ka-GE" dirty="0" err="1"/>
              <a:t>რკ</a:t>
            </a:r>
            <a:r>
              <a:rPr lang="ka-GE" dirty="0"/>
              <a:t>. ბეტონის კოჭების შემოზიდვა სპეციალური </a:t>
            </a:r>
            <a:r>
              <a:rPr lang="ka-GE" dirty="0" err="1"/>
              <a:t>კოჭმზიდებით</a:t>
            </a:r>
            <a:r>
              <a:rPr lang="ka-GE" dirty="0"/>
              <a:t> და დასაწყობება მიმდებარე ტერიტორიაზე ხის უჯრედებზე. ბურჯების მშენებლობის დამთავრების შემდეგ ხორციელდება კოჭების მონტაჟი ორი 60 ტ ტვირთამწეობის </a:t>
            </a:r>
            <a:r>
              <a:rPr lang="ka-GE" dirty="0" err="1"/>
              <a:t>ავტოამწეების</a:t>
            </a:r>
            <a:r>
              <a:rPr lang="ka-GE" dirty="0"/>
              <a:t> </a:t>
            </a:r>
            <a:r>
              <a:rPr lang="ka-GE" dirty="0" smtClean="0"/>
              <a:t>გამოყენებით.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მესამე </a:t>
            </a:r>
            <a:r>
              <a:rPr lang="ka-GE" dirty="0"/>
              <a:t>ეტაპზე </a:t>
            </a:r>
            <a:r>
              <a:rPr lang="ka-GE" dirty="0" smtClean="0"/>
              <a:t>- ეწყობა </a:t>
            </a:r>
            <a:r>
              <a:rPr lang="ka-GE" dirty="0"/>
              <a:t>ხიდის სავალი ნაწილი, მოაჯირები, </a:t>
            </a:r>
            <a:r>
              <a:rPr lang="ka-GE" dirty="0" err="1"/>
              <a:t>თვალამრიდები</a:t>
            </a:r>
            <a:r>
              <a:rPr lang="ka-GE" dirty="0"/>
              <a:t> და სხვა. პარალელურ რეჟიმში მიმდინარეობს მისასვლელების მოწყობა. ყველა მასალა, რომელიც გამოყენებული იქნება ხიდის მშენებლობისათვის, უნდა იყოს სერტიფიცირებული და შეესაბამებოდეს სტანდარტების მოთხოვნებს. </a:t>
            </a:r>
            <a:endParaRPr lang="en-US" dirty="0"/>
          </a:p>
          <a:p>
            <a:r>
              <a:rPr lang="ka-GE" dirty="0"/>
              <a:t/>
            </a:r>
            <a:br>
              <a:rPr lang="ka-GE" dirty="0"/>
            </a:b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702297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0" indent="-285750">
              <a:spcBef>
                <a:spcPts val="53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a-GE" sz="2000" b="1" kern="0" dirty="0" smtClean="0"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400" b="1" dirty="0">
                <a:hlinkClick r:id="rId3"/>
              </a:rPr>
              <a:t>სამშენებლო   ბანაკი და </a:t>
            </a:r>
            <a:r>
              <a:rPr lang="ka-GE" sz="2400" b="1" dirty="0" err="1" smtClean="0">
                <a:hlinkClick r:id="rId3"/>
              </a:rPr>
              <a:t>სანაყაროები</a:t>
            </a:r>
            <a:endParaRPr lang="ka-GE" sz="2400" b="1" dirty="0" smtClean="0"/>
          </a:p>
          <a:p>
            <a:pPr algn="just"/>
            <a:endParaRPr lang="ka-GE" sz="1400" b="1" kern="0" dirty="0" smtClean="0">
              <a:ea typeface="DejaVu Sans" panose="020B0604020202020204" charset="0"/>
              <a:cs typeface="DejaVu Sans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სამშენებლო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ბანაკის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ტერიტორიის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შერჩევისას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გათვალისწინებული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DejaVu Sans" panose="020B0604020202020204" charset="0"/>
              </a:rPr>
              <a:t>იქნება ისეთი რეკომენდაციები როგორიც არის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ka-GE" sz="1000" dirty="0" smtClean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ბანაკის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მოწყობა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სამშენებლო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უბნების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სიახლოვეს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,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ადვილად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მისადგომ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ტერიტორიაზე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ხელსაყრელი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უნდა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იყოს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რელიეფი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და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საინჟინრო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-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გეოლოგიური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პირობები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მნიშვნელოვანია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მცენარეული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საფარის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თვალსაზრისით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ნაკლებად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ღირებული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ტერიტორიის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გამოყენება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ხმაურის</a:t>
            </a:r>
            <a:r>
              <a:rPr lang="ka-GE" sz="2200" dirty="0" smtClean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და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ემისიების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წყაროები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მოსახლეობიდან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შეძლებისდაგვარად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მაქსიმალურ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მანძილზე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უნდა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განთავსდეს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და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.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შ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. 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algn="just"/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 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ანალოგიური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რეკომენდაციების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გათვალისწინებაა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საჭირო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ფუჭი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ქანების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 err="1">
                <a:ea typeface="DejaVu Sans" panose="020B0604020202020204" charset="0"/>
                <a:cs typeface="Sylfaen" panose="010A0502050306030303" pitchFamily="18" charset="0"/>
              </a:rPr>
              <a:t>სანაყარო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ტერიტორიების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 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შერჩევისას</a:t>
            </a:r>
            <a:r>
              <a:rPr lang="ka-GE" sz="2200" dirty="0">
                <a:latin typeface="DejaVu Sans" panose="020B0604020202020204" charset="0"/>
                <a:ea typeface="DejaVu Sans" panose="020B0604020202020204" charset="0"/>
                <a:cs typeface="DejaVu Sans" panose="020B0604020202020204" charset="0"/>
              </a:rPr>
              <a:t>. 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algn="just"/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 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დროებითი სამშენებლო ინფრასტრუქტურის მოსაწყობი ტერიტორიის ფართობი დაზუსტდება შემდგომი კვლევების ფარგლებში. იგი შესაძლებელია გამოყენებული იქნეს როგორც ბანაკის მოსაწყობად, ასევე ნაწილობრივ ფუჭი ქანების დასაწყობებისთვის</a:t>
            </a:r>
            <a:r>
              <a:rPr lang="ka-GE" sz="2200" dirty="0" smtClean="0">
                <a:ea typeface="DejaVu Sans" panose="020B0604020202020204" charset="0"/>
                <a:cs typeface="Sylfaen" panose="010A0502050306030303" pitchFamily="18" charset="0"/>
              </a:rPr>
              <a:t>.</a:t>
            </a:r>
            <a:r>
              <a:rPr lang="ka-GE" sz="2200" dirty="0">
                <a:ea typeface="DejaVu Sans" panose="020B0604020202020204" charset="0"/>
                <a:cs typeface="Sylfaen" panose="010A0502050306030303" pitchFamily="18" charset="0"/>
              </a:rPr>
              <a:t> </a:t>
            </a:r>
            <a:endParaRPr lang="en-US" sz="2200" dirty="0">
              <a:latin typeface="DejaVu Sans" panose="020B0604020202020204" charset="0"/>
              <a:ea typeface="DejaVu Sans" panose="020B0604020202020204" charset="0"/>
              <a:cs typeface="DejaVu Sans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911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/>
              <a:t>ზოგადი ინფორმაცია გარემოზე შესაძლო ზემოქმედების და მისი სახეების შესახებ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062746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პროექტი განხორციელების სხვადასხვა ეტაპზე გავლენას </a:t>
            </a:r>
            <a:r>
              <a:rPr lang="ka-GE" b="1" dirty="0" smtClean="0"/>
              <a:t>მოახდენს ბუნებრივ და სოციალურ გარემოზე.</a:t>
            </a: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err="1" smtClean="0"/>
              <a:t>სკოპინგის</a:t>
            </a:r>
            <a:r>
              <a:rPr lang="ka-GE" dirty="0" smtClean="0"/>
              <a:t> ანგარიშში </a:t>
            </a:r>
            <a:r>
              <a:rPr lang="ka-GE" b="1" dirty="0" smtClean="0"/>
              <a:t>მოცემულია მოსალოდნელი ზემოქმედებების მოკლე აღწერა</a:t>
            </a:r>
            <a:r>
              <a:rPr lang="ka-GE" dirty="0" smtClean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ზემოქმედებების </a:t>
            </a:r>
            <a:r>
              <a:rPr lang="ka-GE" b="1" dirty="0" smtClean="0"/>
              <a:t>დეტალური შესწავლა მოხდება </a:t>
            </a:r>
            <a:r>
              <a:rPr lang="ka-GE" b="1" dirty="0" err="1" smtClean="0"/>
              <a:t>გზშ</a:t>
            </a:r>
            <a:r>
              <a:rPr lang="ka-GE" b="1" dirty="0" smtClean="0"/>
              <a:t>-ის ფარგლებში. </a:t>
            </a: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ზემოქმედების შესამცირებლად რეკომენდებული ღონისძიებები წარმოდგენილი იქნება</a:t>
            </a:r>
            <a:r>
              <a:rPr lang="ka-GE" b="1" dirty="0" smtClean="0"/>
              <a:t> </a:t>
            </a:r>
            <a:r>
              <a:rPr lang="ka-GE" b="1" dirty="0" err="1" smtClean="0"/>
              <a:t>გარემოსდაცვით</a:t>
            </a:r>
            <a:r>
              <a:rPr lang="ka-GE" b="1" dirty="0" smtClean="0"/>
              <a:t> და სოციალურ მენეჯმენტის და მონიტორინგის გეგმაში, </a:t>
            </a:r>
            <a:r>
              <a:rPr lang="ka-GE" dirty="0" smtClean="0"/>
              <a:t>რომელიც </a:t>
            </a:r>
            <a:r>
              <a:rPr lang="ka-GE" b="1" dirty="0" smtClean="0"/>
              <a:t>დეტალური </a:t>
            </a:r>
            <a:r>
              <a:rPr lang="ka-GE" b="1" dirty="0" err="1" smtClean="0"/>
              <a:t>გზშ</a:t>
            </a:r>
            <a:r>
              <a:rPr lang="ka-GE" b="1" dirty="0" smtClean="0"/>
              <a:t>-ს ნაწილს წარმოადგენს</a:t>
            </a:r>
            <a:r>
              <a:rPr lang="ka-GE" dirty="0" smtClean="0"/>
              <a:t>. </a:t>
            </a:r>
            <a:endParaRPr lang="ka-GE" dirty="0"/>
          </a:p>
        </p:txBody>
      </p:sp>
      <p:sp>
        <p:nvSpPr>
          <p:cNvPr id="10" name="Rectangle 9"/>
          <p:cNvSpPr/>
          <p:nvPr/>
        </p:nvSpPr>
        <p:spPr>
          <a:xfrm>
            <a:off x="0" y="3654574"/>
            <a:ext cx="12206287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ka-GE" b="1" dirty="0"/>
              <a:t>ატმოსფერულ ჰაერში მავნე </a:t>
            </a:r>
            <a:r>
              <a:rPr lang="ka-GE" b="1" dirty="0" smtClean="0"/>
              <a:t>ნივთიერებების</a:t>
            </a:r>
            <a:r>
              <a:rPr lang="en-US" b="1" dirty="0" smtClean="0"/>
              <a:t> </a:t>
            </a:r>
            <a:r>
              <a:rPr lang="ka-GE" b="1" dirty="0" smtClean="0"/>
              <a:t>გაფრქვევა</a:t>
            </a:r>
            <a:endParaRPr lang="ka-G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/>
              <a:t>ხმაური და ვიბრაცია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გეოლოგიურ გარემოზე </a:t>
            </a:r>
            <a:r>
              <a:rPr lang="ka-GE" dirty="0" smtClean="0"/>
              <a:t>ზემოქმედება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 smtClean="0"/>
              <a:t>წყლის გარემოზე ზემოქმედების რისკები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ნიადაგზე, დაბინძურების რისკები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ვიზუალურ-ლანდშაფტური ცვლილება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/>
              <a:t>ზემოქმედება სოციალურ-ეკონომიკურ გარემოზე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a-GE" dirty="0" smtClean="0"/>
              <a:t>ისტორიულ-არქეოლოგიური ძეგლებზე  ზემოქმედების რისკები</a:t>
            </a:r>
            <a:endParaRPr lang="ka-GE" dirty="0"/>
          </a:p>
        </p:txBody>
      </p:sp>
      <p:sp>
        <p:nvSpPr>
          <p:cNvPr id="17" name="Rectangle 16"/>
          <p:cNvSpPr/>
          <p:nvPr/>
        </p:nvSpPr>
        <p:spPr>
          <a:xfrm>
            <a:off x="14288" y="288904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მოსამზადებელ, მშენებლობის და ექსპლოატაციის ეტაპებზე მოსალოდნელი  გარემოზე ზემოქმედების შეფასებისას დეტალურად შესწავლილი იქნება შემდეგი საკითხები.</a:t>
            </a:r>
            <a:endParaRPr lang="ka-GE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93414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ემისიები ატმოსფეროში, ხმაური და ვიბრაცია</a:t>
            </a:r>
            <a:endParaRPr lang="ka-GE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36754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/>
              <a:t>მიწის სამუშაოების, ტექნიკის/სატრანსპორტო საშუალებების გადაადგილების და მუშაობისას ადგილი </a:t>
            </a:r>
            <a:r>
              <a:rPr lang="ka-GE" dirty="0" smtClean="0"/>
              <a:t>ექნება: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ხმაურს;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ვიბრაციას;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ატმოსფერულ </a:t>
            </a:r>
            <a:r>
              <a:rPr lang="ka-GE" b="1" dirty="0"/>
              <a:t>ჰაერში მტვრის </a:t>
            </a:r>
            <a:r>
              <a:rPr lang="ka-GE" b="1" dirty="0" smtClean="0"/>
              <a:t>ნაწილაკების გავრცელებას;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საწვავის წვის </a:t>
            </a:r>
            <a:r>
              <a:rPr lang="ka-GE" b="1" dirty="0"/>
              <a:t>პროდუქტების გავრცელებას</a:t>
            </a:r>
            <a:r>
              <a:rPr lang="ka-GE" b="1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მშენებლობის ეტაპზე ზემოქმედების შემცირება და კონტროლი შესაძლებელი იქნება სამუშაოს სწორი დაგეგმვის და შემარბილებელი ღონისძიებების </a:t>
            </a:r>
            <a:r>
              <a:rPr lang="ka-GE" dirty="0" smtClean="0"/>
              <a:t>გატარებით</a:t>
            </a:r>
            <a:r>
              <a:rPr lang="en-US" dirty="0" smtClean="0"/>
              <a:t>.</a:t>
            </a:r>
            <a:endParaRPr lang="ka-GE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442854"/>
            <a:ext cx="121498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მოსამზადებელ და მშენებლობის ეტაპზე </a:t>
            </a:r>
            <a:r>
              <a:rPr lang="ka-GE" sz="2000" b="1" dirty="0" smtClean="0"/>
              <a:t>ზემოქმედების შემცირება/კონტროლი </a:t>
            </a:r>
            <a:r>
              <a:rPr lang="ka-GE" sz="2000" dirty="0" smtClean="0"/>
              <a:t>შესაძლებელი იქნება სამუშაოს </a:t>
            </a:r>
            <a:r>
              <a:rPr lang="ka-GE" sz="2000" b="1" dirty="0" smtClean="0"/>
              <a:t>სწორი დაგეგმვის </a:t>
            </a:r>
            <a:r>
              <a:rPr lang="ka-GE" sz="2000" dirty="0" smtClean="0"/>
              <a:t>და ისეთი </a:t>
            </a:r>
            <a:r>
              <a:rPr lang="ka-GE" sz="2000" b="1" dirty="0" smtClean="0"/>
              <a:t>შემარბილებელი ღონისძიებების გატარებით, როგორიცაა</a:t>
            </a:r>
            <a:r>
              <a:rPr lang="ka-GE" sz="2000" dirty="0" smtClean="0"/>
              <a:t>: </a:t>
            </a:r>
          </a:p>
          <a:p>
            <a:pPr algn="just"/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სატრანსპორტო საშუალებების </a:t>
            </a:r>
            <a:r>
              <a:rPr lang="ka-GE" sz="2000" b="1" dirty="0" smtClean="0"/>
              <a:t>ტექნიკური </a:t>
            </a:r>
            <a:r>
              <a:rPr lang="ka-GE" sz="2000" dirty="0" smtClean="0"/>
              <a:t>გამართულობის </a:t>
            </a:r>
            <a:r>
              <a:rPr lang="ka-GE" sz="2000" b="1" dirty="0" smtClean="0"/>
              <a:t>კონტროლი;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</a:t>
            </a:r>
            <a:r>
              <a:rPr lang="ka-GE" sz="2000" b="1" dirty="0" smtClean="0"/>
              <a:t>ტრანსპორტირებისას და დასახლებული უბნების </a:t>
            </a:r>
            <a:r>
              <a:rPr lang="ka-GE" sz="2000" dirty="0" smtClean="0"/>
              <a:t>მახლობლად/ დასახლებულ ზონაში გადაადგილების </a:t>
            </a:r>
            <a:r>
              <a:rPr lang="ka-GE" sz="2000" b="1" dirty="0" smtClean="0"/>
              <a:t>ოპტიმალური სიჩქარეების დაცვა</a:t>
            </a:r>
            <a:r>
              <a:rPr lang="ka-GE" sz="2000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ჩართული ძრავით </a:t>
            </a:r>
            <a:r>
              <a:rPr lang="ka-GE" sz="2000" b="1" dirty="0" smtClean="0"/>
              <a:t>ტექნიკის ‘უსაქმოდ’ დატოვების </a:t>
            </a:r>
            <a:r>
              <a:rPr lang="ka-GE" sz="2000" dirty="0" smtClean="0"/>
              <a:t>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ნაყოფიერი ნიადაგის, გრუნტის და ფხვიერი მასალის </a:t>
            </a:r>
            <a:r>
              <a:rPr lang="ka-GE" sz="2000" b="1" dirty="0" err="1" smtClean="0"/>
              <a:t>გაფანტვისგან</a:t>
            </a:r>
            <a:r>
              <a:rPr lang="ka-GE" sz="2000" b="1" dirty="0" smtClean="0"/>
              <a:t> დაცვა</a:t>
            </a:r>
            <a:r>
              <a:rPr lang="ka-GE" sz="2000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ფხვიერო ტვირთების გადატანისას - </a:t>
            </a:r>
            <a:r>
              <a:rPr lang="ka-GE" sz="2000" b="1" dirty="0" smtClean="0"/>
              <a:t>ტვირთის გადახურვა (</a:t>
            </a:r>
            <a:r>
              <a:rPr lang="ka-GE" sz="2000" b="1" dirty="0" err="1" smtClean="0"/>
              <a:t>გაფანტვისგან</a:t>
            </a:r>
            <a:r>
              <a:rPr lang="ka-GE" sz="2000" b="1" dirty="0" smtClean="0"/>
              <a:t> დასაცავად</a:t>
            </a:r>
            <a:r>
              <a:rPr lang="ka-GE" sz="2000" dirty="0" smtClean="0"/>
              <a:t>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მასალის შემოტანის სწორი დაგეგმვა </a:t>
            </a:r>
            <a:r>
              <a:rPr lang="ka-GE" sz="2000" dirty="0" err="1" smtClean="0"/>
              <a:t>ქარისმიერი</a:t>
            </a:r>
            <a:r>
              <a:rPr lang="ka-GE" sz="2000" dirty="0" smtClean="0"/>
              <a:t> ეროზიის შედეგად ჰაერის ხარისხზე ზემოქმედების </a:t>
            </a:r>
            <a:r>
              <a:rPr lang="ka-GE" sz="2000" dirty="0"/>
              <a:t>შ</a:t>
            </a:r>
            <a:r>
              <a:rPr lang="ka-GE" sz="2000" dirty="0" smtClean="0"/>
              <a:t>ესამცირებლად და სხვ.</a:t>
            </a:r>
            <a:endParaRPr lang="ka-GE" sz="2000" dirty="0"/>
          </a:p>
        </p:txBody>
      </p:sp>
      <p:sp>
        <p:nvSpPr>
          <p:cNvPr id="12" name="Rectangle 11"/>
          <p:cNvSpPr/>
          <p:nvPr/>
        </p:nvSpPr>
        <p:spPr>
          <a:xfrm>
            <a:off x="42196" y="926487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96" y="1187826"/>
            <a:ext cx="121498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ზემოქმედება </a:t>
            </a:r>
            <a:r>
              <a:rPr lang="ka-GE" dirty="0"/>
              <a:t>ჩვეულებრივ დაკავშირებულია სამშენებლო ბანაკის (ჩამდინარე წყლები, ნაგავი, მასალა, მათ შორის ქიმიური  და/ამ საწვავ საპოხი ნივთიერებები), არასათანადო მართვასთან. </a:t>
            </a:r>
            <a:r>
              <a:rPr lang="ka-GE" b="1" dirty="0" smtClean="0"/>
              <a:t>ძირითადი </a:t>
            </a:r>
            <a:r>
              <a:rPr lang="ka-GE" b="1" dirty="0"/>
              <a:t>შესაძლო ზემოქმედება წყალზე </a:t>
            </a:r>
            <a:r>
              <a:rPr lang="ka-GE" b="1" dirty="0" smtClean="0"/>
              <a:t>მისი ფუნქციონირების </a:t>
            </a:r>
            <a:r>
              <a:rPr lang="ka-GE" b="1" dirty="0"/>
              <a:t>დროს იქნება</a:t>
            </a:r>
            <a:r>
              <a:rPr lang="ka-GE" b="1" dirty="0" smtClean="0"/>
              <a:t>:</a:t>
            </a:r>
          </a:p>
          <a:p>
            <a:pPr algn="just"/>
            <a:r>
              <a:rPr lang="ka-GE" b="1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მოსილვა </a:t>
            </a:r>
            <a:r>
              <a:rPr lang="ka-GE" dirty="0"/>
              <a:t>და წყლების დაბინძურების მძიმე ლითონებითა და ნავთობის ნახშირწყალბადებით (დაბინძურების წყარო - ზედაპირული ჩამონადენი. ავარიული დაღვრა</a:t>
            </a:r>
            <a:r>
              <a:rPr lang="ka-GE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დაბინძურება </a:t>
            </a:r>
            <a:r>
              <a:rPr lang="ka-GE" dirty="0"/>
              <a:t>ნარჩენებით;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გრუნტის </a:t>
            </a:r>
            <a:r>
              <a:rPr lang="ka-GE" dirty="0"/>
              <a:t>წყლის დაბინძურება ზედაპირული წყლის დაბინძურების შედეგად;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ზამთრის პერიოდში (მარილის.  სილის და ასევე სხვა პროდუქტების გამოყენება. რომელიც წყლის ხარისხს საფრთხის ქვეშ აყენებს);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 </a:t>
            </a:r>
            <a:r>
              <a:rPr lang="ka-GE" dirty="0"/>
              <a:t>დაბინძურება გზის შეკეთების/ტექნიკური სამუშაოების დროს მასალის და ნარჩენების არასათანადო მართვის და სამუშაოების წარმოების მიღებული პრაქტიკის უგულვებელყოფის </a:t>
            </a:r>
            <a:r>
              <a:rPr lang="ka-GE" dirty="0" smtClean="0"/>
              <a:t>შემთხვევაში და ა.შ.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საკითხი </a:t>
            </a:r>
            <a:r>
              <a:rPr lang="ka-GE" b="1" dirty="0"/>
              <a:t>დეტალურად იქნება შესწავლილი </a:t>
            </a:r>
            <a:r>
              <a:rPr lang="ka-GE" b="1" dirty="0" err="1"/>
              <a:t>გზშ</a:t>
            </a:r>
            <a:r>
              <a:rPr lang="ka-GE" b="1" dirty="0"/>
              <a:t>-ის პროცესში. </a:t>
            </a:r>
            <a:r>
              <a:rPr lang="ka-GE" dirty="0"/>
              <a:t>განხილული და დახასიათებული იქნება ყველა ის საქმიანობა, რომლის დროსაც მოსალოდნელია ჩამდინარე წყლების წარმოქმნა, შეფასდება გრუნტის და ზედაპირული წყლის დაბინძურების რისკი.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96" y="648794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/>
              <a:t>ზემოქმედება ზედაპირულ წყალზე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594" y="671138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ka-GE" b="1" dirty="0"/>
          </a:p>
        </p:txBody>
      </p:sp>
      <p:sp>
        <p:nvSpPr>
          <p:cNvPr id="4" name="Rectangle 3"/>
          <p:cNvSpPr/>
          <p:nvPr/>
        </p:nvSpPr>
        <p:spPr>
          <a:xfrm>
            <a:off x="0" y="1209402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წყლის გარემოზე ზემოქმედების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1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ტექნიკის და მასალის განთავსების ადგილები </a:t>
            </a:r>
            <a:r>
              <a:rPr lang="ka-GE" b="1" dirty="0" smtClean="0"/>
              <a:t>მოწყობა წყლის ობიექტებიდან  მოშორებით</a:t>
            </a:r>
            <a:r>
              <a:rPr lang="ka-GE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სპეციალიზებულ კომერციულ ობიექტებზე მანქანების </a:t>
            </a:r>
            <a:r>
              <a:rPr lang="ka-GE" b="1" dirty="0" err="1" smtClean="0"/>
              <a:t>ტექმომსახურების</a:t>
            </a:r>
            <a:r>
              <a:rPr lang="ka-GE" b="1" dirty="0" smtClean="0"/>
              <a:t> და საწვავით შევსებისთვის პრიორიტეტის მინიჭება</a:t>
            </a:r>
            <a:r>
              <a:rPr lang="ka-GE" dirty="0" smtClean="0"/>
              <a:t>. </a:t>
            </a:r>
            <a:r>
              <a:rPr lang="ka-GE" dirty="0" smtClean="0"/>
              <a:t>თუ ეს შესაძლებელი არ არის უნდა მოეწყოს </a:t>
            </a:r>
            <a:r>
              <a:rPr lang="ka-GE" dirty="0" err="1" smtClean="0"/>
              <a:t>მყარსაფარიანი</a:t>
            </a:r>
            <a:r>
              <a:rPr lang="ka-GE" dirty="0" smtClean="0"/>
              <a:t> უბანი მეორადი შემოღობვით </a:t>
            </a:r>
            <a:r>
              <a:rPr lang="ka-GE" dirty="0" err="1" smtClean="0"/>
              <a:t>ტექმომსახურების</a:t>
            </a:r>
            <a:r>
              <a:rPr lang="ka-GE" dirty="0" smtClean="0"/>
              <a:t> დროს შემთხვევითი დაღვრის ლოკალიზაციის და შეკავებისთვის. საწვავის დროებითი ავზის ტერიტორიაზე განთავსების საჭიროების შემთხვევაში- მისი განთავსება მდინარის </a:t>
            </a:r>
            <a:r>
              <a:rPr lang="ka-GE" b="1" dirty="0" smtClean="0"/>
              <a:t>კალაპოტიდან არანაკლებ 50 მ მანძილზე</a:t>
            </a:r>
            <a:r>
              <a:rPr lang="ka-GE" dirty="0" smtClean="0"/>
              <a:t>. [ავზი აღჭურვილი უნდ აიყოს </a:t>
            </a:r>
            <a:r>
              <a:rPr lang="ka-GE" b="1" dirty="0" err="1" smtClean="0"/>
              <a:t>ე.წ</a:t>
            </a:r>
            <a:r>
              <a:rPr lang="ka-GE" b="1" dirty="0" smtClean="0"/>
              <a:t>. მეორადი შემოღობვით </a:t>
            </a:r>
            <a:r>
              <a:rPr lang="ka-GE" dirty="0" smtClean="0"/>
              <a:t>- მოთავსდება ბეტონის საფარიან სათავსში (ავზში) დაღვრის გავრცელების თავიდან ასაცილებლად. ავზს საშუალება ექნება დაიტიოს რეზერვუარის 110% ტოლი მოცულობის სითხე];</a:t>
            </a: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საწვავის/ზეთის შემთხვევითი დაღვრის დაუყოვნებლივ </a:t>
            </a:r>
            <a:r>
              <a:rPr lang="ka-GE" b="1" dirty="0" smtClean="0"/>
              <a:t>გაწმენდა </a:t>
            </a:r>
            <a:r>
              <a:rPr lang="ka-GE" b="1" dirty="0" err="1" smtClean="0"/>
              <a:t>აბსორბენტის</a:t>
            </a:r>
            <a:r>
              <a:rPr lang="ka-GE" b="1" dirty="0" smtClean="0"/>
              <a:t> გამოყენებით</a:t>
            </a:r>
            <a:r>
              <a:rPr lang="ka-GE" dirty="0" smtClean="0"/>
              <a:t>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დაუმუშავებელი ჩამდინარე წყლების ზედაპირული წყლის ობიექტში ჩაშვების აკრძალვა;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ტერიტორიაზე მანქანების რეცხვის აკრძალვა;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ტექნიკის რეგულარულად შემოწმდება ჟონვის დასადგენად. ტერიტორიაზე დაზიანებული ტექნიკური საშუალებების/მანქანების დაშვება აკრძალვა</a:t>
            </a:r>
            <a:r>
              <a:rPr lang="en-US" dirty="0"/>
              <a:t> </a:t>
            </a:r>
            <a:r>
              <a:rPr lang="ka-GE" dirty="0" smtClean="0"/>
              <a:t>და სხვ.</a:t>
            </a:r>
            <a:endParaRPr lang="ka-GE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  <p:sp>
        <p:nvSpPr>
          <p:cNvPr id="9" name="Shape 943"/>
          <p:cNvSpPr txBox="1">
            <a:spLocks/>
          </p:cNvSpPr>
          <p:nvPr/>
        </p:nvSpPr>
        <p:spPr>
          <a:xfrm>
            <a:off x="0" y="-1"/>
            <a:ext cx="12192000" cy="48887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ka-GE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მდ</a:t>
            </a:r>
            <a:r>
              <a:rPr lang="ka-GE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მოშევანზე </a:t>
            </a:r>
            <a:r>
              <a:rPr lang="en-US" sz="2400" b="1" dirty="0" err="1" smtClean="0"/>
              <a:t>ახალი</a:t>
            </a:r>
            <a:r>
              <a:rPr lang="en-US" sz="2400" b="1" dirty="0" smtClean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 smtClean="0"/>
              <a:t>გადასასვლელ</a:t>
            </a:r>
            <a:r>
              <a:rPr lang="ka-GE" sz="2400" b="1" dirty="0" smtClean="0"/>
              <a:t>ებ</a:t>
            </a:r>
            <a:r>
              <a:rPr lang="en-US" sz="2400" b="1" dirty="0" err="1" smtClean="0"/>
              <a:t>ის</a:t>
            </a:r>
            <a:r>
              <a:rPr lang="en-US" sz="2400" b="1" dirty="0" smtClean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 smtClean="0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5235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sz="2000" dirty="0"/>
              <a:t>ქვეყნის </a:t>
            </a:r>
            <a:r>
              <a:rPr lang="de-LU" sz="2000" dirty="0" smtClean="0"/>
              <a:t>ეკონომიკური განვითარების თვალსაზრისით ინფრასტრუქტურის განვითარებას უმთავრესი როლი ენიჭება, ამ მხრივ კი</a:t>
            </a:r>
            <a:r>
              <a:rPr lang="de-LU" sz="2000" dirty="0"/>
              <a:t>, </a:t>
            </a:r>
            <a:r>
              <a:rPr lang="de-LU" sz="2000" dirty="0" smtClean="0"/>
              <a:t>როგორც </a:t>
            </a:r>
            <a:r>
              <a:rPr lang="de-LU" sz="2000" dirty="0"/>
              <a:t>სახელმწიფო ასევე ადგილობრივი მნიშვნელობის საგზაო ქსელის გაუმჯობესება მნიშვნელოვან ფაქტორებს </a:t>
            </a:r>
            <a:r>
              <a:rPr lang="de-LU" sz="2000" dirty="0" smtClean="0"/>
              <a:t>განაპირობებს.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0" y="312816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პროექტის მნიშვნელოვანია, როგორც </a:t>
            </a:r>
            <a:r>
              <a:rPr lang="ka-GE" sz="2000" b="1" dirty="0" smtClean="0"/>
              <a:t>ადგილობრივების  გადაადგილებისთვის,</a:t>
            </a:r>
            <a:r>
              <a:rPr lang="ka-GE" sz="2000" dirty="0" smtClean="0"/>
              <a:t> ისე რეგიონის ეკონომიკური აქტივობიდან გამომდინარე </a:t>
            </a:r>
            <a:r>
              <a:rPr lang="ka-GE" sz="2000" b="1" dirty="0" smtClean="0"/>
              <a:t>ტურიზმისთვის</a:t>
            </a:r>
            <a:r>
              <a:rPr lang="ka-GE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211503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სატრანსპორტო სექტორის განვითარება </a:t>
            </a:r>
            <a:r>
              <a:rPr lang="ka-GE" sz="2000" dirty="0" smtClean="0"/>
              <a:t>აუცილებელია სათანადო </a:t>
            </a:r>
            <a:r>
              <a:rPr lang="ka-GE" sz="2000" dirty="0"/>
              <a:t>ეკონომიკური ზრდისთვის, და საქართველოს მოსახლეობის ცხოვრების </a:t>
            </a:r>
            <a:r>
              <a:rPr lang="ka-GE" sz="2000" dirty="0" smtClean="0"/>
              <a:t>პირობების გასაუმჯობესებლად</a:t>
            </a:r>
            <a:r>
              <a:rPr lang="ka-GE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66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76742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ნაყოფიერი ფენის დაზიანება-ეროზიის ყველაზე მაღალი რისკები არსებობს მიწის სამუშაოების შესრულებისას და სამშენებლო ობიექტის </a:t>
            </a:r>
            <a:r>
              <a:rPr lang="ka-GE" dirty="0" err="1" smtClean="0"/>
              <a:t>მიმდებარედ</a:t>
            </a:r>
            <a:r>
              <a:rPr lang="ka-GE" dirty="0" smtClean="0"/>
              <a:t> მძიმე ტექნიკის გადაადგილებისას.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აღნიშნულის </a:t>
            </a:r>
            <a:r>
              <a:rPr lang="ka-GE" dirty="0" smtClean="0"/>
              <a:t>შედეგად მოსალოდნელია ნიადაგის დატკეპნა, ეროზია და მისი ნაყოფიერების გაუარესება. ასეთი სახის ზემოქმედებების შემცირების ყველაზე მნიშვნელოვანი ღონისძიებაა სამუშაო </a:t>
            </a:r>
            <a:r>
              <a:rPr lang="ka-GE" b="1" dirty="0" smtClean="0"/>
              <a:t>ზონაში ნაყოფიერი ფენის წინასწარ მოხსნა და სათანადოდ შენახვა, მათ შემდგომ გამოყენებამდე</a:t>
            </a:r>
            <a:r>
              <a:rPr lang="ka-GE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b="1" dirty="0" smtClean="0"/>
              <a:t>მოხსნილი </a:t>
            </a:r>
            <a:r>
              <a:rPr lang="ka-GE" b="1" dirty="0" err="1" smtClean="0"/>
              <a:t>ნიადაგოვანი</a:t>
            </a:r>
            <a:r>
              <a:rPr lang="ka-GE" b="1" dirty="0" smtClean="0"/>
              <a:t> საფარი დასაწყობდება წინასწარ შერჩეულ ადგილებში</a:t>
            </a:r>
            <a:r>
              <a:rPr lang="ka-GE" dirty="0" smtClean="0"/>
              <a:t>, წყლის და ქარის ზემოქმედებისგან შეძლებისდაგვარად დაცულ ადგილებში. სამუშაოების </a:t>
            </a:r>
            <a:r>
              <a:rPr lang="ka-GE" b="1" dirty="0" smtClean="0"/>
              <a:t>დასრულების შემდგომ</a:t>
            </a:r>
            <a:r>
              <a:rPr lang="ka-GE" dirty="0" smtClean="0"/>
              <a:t> ნიადაგი გამოყენებული იქნება გზის განაპირა ზოლების </a:t>
            </a:r>
            <a:r>
              <a:rPr lang="ka-GE" b="1" dirty="0" smtClean="0"/>
              <a:t>სარეკულტივაციო სამუშაოებში.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/>
              <a:t>ნიადაგის ნაყოფიერი ფენის მოხსნის, შენახვის, გამოყენებისა და რეკულტივაციის </a:t>
            </a:r>
            <a:r>
              <a:rPr lang="ka-GE" dirty="0" smtClean="0"/>
              <a:t>პროექტი - </a:t>
            </a:r>
            <a:r>
              <a:rPr lang="ka-GE" dirty="0" smtClean="0"/>
              <a:t>424-ე </a:t>
            </a:r>
            <a:r>
              <a:rPr lang="ka-GE" dirty="0" err="1" smtClean="0"/>
              <a:t>დადგ</a:t>
            </a:r>
            <a:r>
              <a:rPr lang="ka-GE" dirty="0" smtClean="0"/>
              <a:t>.</a:t>
            </a:r>
            <a:endParaRPr lang="ka-GE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ნიადაგზე და დაბინძურების რისკები: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3719071"/>
            <a:ext cx="1219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/>
              <a:t>შემარბილებელი ღონისძიებების მონახაზი  </a:t>
            </a:r>
            <a:endParaRPr lang="ka-GE" b="1" dirty="0" smtClean="0"/>
          </a:p>
          <a:p>
            <a:pPr algn="just"/>
            <a:endParaRPr lang="en-US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/>
              <a:t>მოსამზადებელ </a:t>
            </a:r>
            <a:r>
              <a:rPr lang="en-US" dirty="0" err="1"/>
              <a:t>და</a:t>
            </a:r>
            <a:r>
              <a:rPr lang="en-US" dirty="0"/>
              <a:t> მშენებლობის </a:t>
            </a:r>
            <a:r>
              <a:rPr lang="en-US" dirty="0" smtClean="0"/>
              <a:t>ეტაპზე</a:t>
            </a:r>
            <a:r>
              <a:rPr lang="ka-GE" dirty="0" smtClean="0"/>
              <a:t> ნიადაგზე</a:t>
            </a:r>
            <a:r>
              <a:rPr lang="en-US" dirty="0" smtClean="0"/>
              <a:t> </a:t>
            </a:r>
            <a:r>
              <a:rPr lang="en-US" dirty="0" err="1"/>
              <a:t>ზემოქედების</a:t>
            </a:r>
            <a:r>
              <a:rPr lang="en-US" dirty="0"/>
              <a:t>  </a:t>
            </a:r>
            <a:r>
              <a:rPr lang="en-US" dirty="0" err="1"/>
              <a:t>შემცირება</a:t>
            </a:r>
            <a:r>
              <a:rPr lang="en-US" dirty="0"/>
              <a:t>/</a:t>
            </a:r>
            <a:r>
              <a:rPr lang="en-US" dirty="0" err="1"/>
              <a:t>კონტროლი</a:t>
            </a:r>
            <a:r>
              <a:rPr lang="en-US" dirty="0"/>
              <a:t> </a:t>
            </a:r>
            <a:r>
              <a:rPr lang="en-US" dirty="0" err="1"/>
              <a:t>შესაძლებელი</a:t>
            </a:r>
            <a:r>
              <a:rPr lang="en-US" dirty="0"/>
              <a:t> </a:t>
            </a:r>
            <a:r>
              <a:rPr lang="en-US" dirty="0" err="1"/>
              <a:t>იქნება</a:t>
            </a:r>
            <a:r>
              <a:rPr lang="en-US" dirty="0"/>
              <a:t> </a:t>
            </a:r>
            <a:r>
              <a:rPr lang="ka-GE" dirty="0" smtClean="0"/>
              <a:t>სამუშაოს სწორი </a:t>
            </a:r>
            <a:r>
              <a:rPr lang="en-US" dirty="0" err="1" smtClean="0"/>
              <a:t>დაგეგმვის</a:t>
            </a:r>
            <a:r>
              <a:rPr lang="en-US" dirty="0" smtClean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ისეთი</a:t>
            </a:r>
            <a:r>
              <a:rPr lang="en-US" dirty="0"/>
              <a:t> შემარბილებელი ღონისძიებების </a:t>
            </a:r>
            <a:r>
              <a:rPr lang="en-US" dirty="0" err="1"/>
              <a:t>გატარებით</a:t>
            </a:r>
            <a:r>
              <a:rPr lang="en-US" dirty="0"/>
              <a:t>, </a:t>
            </a:r>
            <a:r>
              <a:rPr lang="en-US" dirty="0" err="1"/>
              <a:t>როგორიცაა</a:t>
            </a:r>
            <a:r>
              <a:rPr lang="en-US" dirty="0" smtClean="0"/>
              <a:t>:</a:t>
            </a: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არსებული </a:t>
            </a:r>
            <a:r>
              <a:rPr lang="ka-GE" dirty="0" smtClean="0"/>
              <a:t>მცენარეული 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ნაყოფიერი ნიადაგის ფენის დაკარგვის პრევენციის მიზნით ნაყოფიერი ფენის  მოხსნა (სადაც ეს შესაძლებელია) და განთავსდება დროებით ნაყარში ტერიტორიის </a:t>
            </a:r>
            <a:r>
              <a:rPr lang="en-US" dirty="0" err="1" smtClean="0"/>
              <a:t>რეკულტივაციისას</a:t>
            </a:r>
            <a:r>
              <a:rPr lang="en-US" dirty="0" smtClean="0"/>
              <a:t> </a:t>
            </a:r>
            <a:r>
              <a:rPr lang="en-US" dirty="0" err="1"/>
              <a:t>ხელახლა</a:t>
            </a:r>
            <a:r>
              <a:rPr lang="en-US" dirty="0"/>
              <a:t> </a:t>
            </a:r>
            <a:r>
              <a:rPr lang="en-US" dirty="0" err="1"/>
              <a:t>გამოყენებამდე</a:t>
            </a:r>
            <a:r>
              <a:rPr lang="en-US" dirty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ნაყოფიერი</a:t>
            </a:r>
            <a:r>
              <a:rPr lang="en-US" dirty="0" smtClean="0"/>
              <a:t> </a:t>
            </a:r>
            <a:r>
              <a:rPr lang="en-US" dirty="0" err="1"/>
              <a:t>ნიადაგის</a:t>
            </a:r>
            <a:r>
              <a:rPr lang="en-US" dirty="0"/>
              <a:t> </a:t>
            </a:r>
            <a:r>
              <a:rPr lang="en-US" dirty="0" err="1"/>
              <a:t>ფენის</a:t>
            </a:r>
            <a:r>
              <a:rPr lang="en-US" dirty="0"/>
              <a:t> </a:t>
            </a:r>
            <a:r>
              <a:rPr lang="en-US" dirty="0" err="1"/>
              <a:t>ხარისხის</a:t>
            </a:r>
            <a:r>
              <a:rPr lang="en-US" dirty="0"/>
              <a:t> </a:t>
            </a:r>
            <a:r>
              <a:rPr lang="en-US" dirty="0" err="1"/>
              <a:t>შენარჩუნებისთვის</a:t>
            </a:r>
            <a:r>
              <a:rPr lang="en-US" dirty="0"/>
              <a:t> </a:t>
            </a:r>
            <a:r>
              <a:rPr lang="en-US" b="1" dirty="0" err="1" smtClean="0"/>
              <a:t>ნაყოფიერი</a:t>
            </a:r>
            <a:r>
              <a:rPr lang="en-US" b="1" dirty="0" smtClean="0"/>
              <a:t> </a:t>
            </a:r>
            <a:r>
              <a:rPr lang="en-US" b="1" dirty="0" err="1" smtClean="0"/>
              <a:t>ნიადაგის</a:t>
            </a:r>
            <a:r>
              <a:rPr lang="en-US" b="1" dirty="0" smtClean="0"/>
              <a:t> </a:t>
            </a:r>
            <a:r>
              <a:rPr lang="en-US" b="1" dirty="0" err="1" smtClean="0"/>
              <a:t>ქვენიადაგისგან</a:t>
            </a:r>
            <a:r>
              <a:rPr lang="en-US" b="1" dirty="0" smtClean="0"/>
              <a:t> </a:t>
            </a:r>
            <a:r>
              <a:rPr lang="en-US" b="1" dirty="0" err="1" smtClean="0"/>
              <a:t>განცალკევებით</a:t>
            </a:r>
            <a:r>
              <a:rPr lang="en-US" b="1" dirty="0" smtClean="0"/>
              <a:t> </a:t>
            </a:r>
            <a:r>
              <a:rPr lang="en-US" b="1" dirty="0" err="1" smtClean="0"/>
              <a:t>დასაწყობება</a:t>
            </a:r>
            <a:r>
              <a:rPr lang="en-US" b="1" dirty="0" smtClean="0"/>
              <a:t>, </a:t>
            </a:r>
            <a:r>
              <a:rPr lang="en-US" b="1" dirty="0" err="1" smtClean="0"/>
              <a:t>მათი</a:t>
            </a:r>
            <a:r>
              <a:rPr lang="en-US" b="1" dirty="0" smtClean="0"/>
              <a:t> </a:t>
            </a:r>
            <a:r>
              <a:rPr lang="en-US" b="1" dirty="0" err="1" smtClean="0"/>
              <a:t>შერევის</a:t>
            </a:r>
            <a:r>
              <a:rPr lang="en-US" b="1" dirty="0" smtClean="0"/>
              <a:t> </a:t>
            </a:r>
            <a:r>
              <a:rPr lang="ka-GE" b="1" dirty="0" smtClean="0"/>
              <a:t>თავიდან ასაცილებლად;.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ნაყოფიერი</a:t>
            </a:r>
            <a:r>
              <a:rPr lang="en-US" dirty="0" smtClean="0"/>
              <a:t> </a:t>
            </a:r>
            <a:r>
              <a:rPr lang="en-US" dirty="0" err="1"/>
              <a:t>ნიადაგი</a:t>
            </a:r>
            <a:r>
              <a:rPr lang="en-US" dirty="0"/>
              <a:t> </a:t>
            </a:r>
            <a:r>
              <a:rPr lang="en-US" dirty="0" err="1"/>
              <a:t>მოიხსნა-დასაწყობებისას</a:t>
            </a:r>
            <a:r>
              <a:rPr lang="en-US" dirty="0"/>
              <a:t> </a:t>
            </a:r>
            <a:r>
              <a:rPr lang="en-US" dirty="0" err="1"/>
              <a:t>მოქმედი</a:t>
            </a:r>
            <a:r>
              <a:rPr lang="en-US" dirty="0"/>
              <a:t> </a:t>
            </a:r>
            <a:r>
              <a:rPr lang="en-US" dirty="0" err="1"/>
              <a:t>ნორმების</a:t>
            </a:r>
            <a:r>
              <a:rPr lang="en-US" dirty="0"/>
              <a:t> </a:t>
            </a:r>
            <a:r>
              <a:rPr lang="en-US" dirty="0" smtClean="0"/>
              <a:t>დაცვა</a:t>
            </a:r>
            <a:r>
              <a:rPr lang="ka-GE" dirty="0"/>
              <a:t> </a:t>
            </a:r>
            <a:r>
              <a:rPr lang="ka-GE" dirty="0" smtClean="0"/>
              <a:t>და სხვ.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ზემოქმედება ბუნებრივ გარემოზე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1322113"/>
            <a:ext cx="1219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პროექტის სხვადასხვა ეტაპზე ადგილი ექნება ზემოქმედებას </a:t>
            </a:r>
            <a:r>
              <a:rPr lang="ka-GE" sz="2000" b="1" dirty="0" smtClean="0"/>
              <a:t>ბიოლოგიურ გარემოზე </a:t>
            </a:r>
            <a:r>
              <a:rPr lang="ka-GE" sz="2000" dirty="0" smtClean="0"/>
              <a:t>(მცენარეულ საფარზე, ხმელეთის და წყლის ცხოველთა სამყაროზე).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a-GE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b="1" dirty="0" smtClean="0"/>
              <a:t>მცენარეული საფარი/ფლორა - გავლენა მცენარეულ საფარზე  დაკავშირებულია:</a:t>
            </a:r>
            <a:r>
              <a:rPr lang="ka-GE" sz="20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გასხვისების ზოლში მცენარეული საფარის </a:t>
            </a:r>
            <a:r>
              <a:rPr lang="ka-GE" sz="2000" dirty="0" err="1" smtClean="0"/>
              <a:t>მოცილებასთან</a:t>
            </a:r>
            <a:r>
              <a:rPr lang="ka-GE" sz="20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ნიადაგის </a:t>
            </a:r>
            <a:r>
              <a:rPr lang="ka-GE" sz="2000" dirty="0" err="1" smtClean="0"/>
              <a:t>დატკეპნასთან</a:t>
            </a:r>
            <a:r>
              <a:rPr lang="ka-GE" sz="2000" dirty="0" smtClean="0"/>
              <a:t> და დაბინძურებასთან - რამაც შეიძლება დააზიანოს არსებული მცენარეული საფარი და ხელი შეუშალოს მოზარდ-აღმონაცენს;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მიწის ზედაპირის ხელოვნური საფარით შეცვლასთან - რის შედეგადაც იკარგება მცენარეული საფარისთვის „ხელმისაწვდომი‟ ფართობები;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 მცენარეული საფარის მოხსნის შედეგად ეროზიული პროცესების რისკის ამაღლებასთან</a:t>
            </a:r>
            <a:r>
              <a:rPr lang="ka-GE" dirty="0" smtClean="0"/>
              <a:t>.</a:t>
            </a:r>
          </a:p>
          <a:p>
            <a:pPr algn="just"/>
            <a:r>
              <a:rPr lang="ka-GE" dirty="0" smtClean="0"/>
              <a:t>  </a:t>
            </a:r>
            <a:endParaRPr lang="ka-GE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ზემოქმედება ბუნებრივ გარემოზე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0" y="1076742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000" b="1" dirty="0" smtClean="0"/>
              <a:t>ფაუნა - </a:t>
            </a:r>
            <a:r>
              <a:rPr lang="ka-GE" sz="2000" dirty="0" smtClean="0"/>
              <a:t>მშენებლობის გავლენა ფაუნაზე ზოგადად მოიცავს: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მცენარეული საფარის მოცილების შედეგად </a:t>
            </a:r>
            <a:r>
              <a:rPr lang="ka-GE" sz="2000" b="1" dirty="0" smtClean="0"/>
              <a:t>თავშესაფრის დაკარგვას</a:t>
            </a:r>
            <a:r>
              <a:rPr lang="ka-GE" sz="2000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წყლის </a:t>
            </a:r>
            <a:r>
              <a:rPr lang="ka-GE" sz="2000" b="1" dirty="0" err="1" smtClean="0"/>
              <a:t>სიმღვრივის</a:t>
            </a:r>
            <a:r>
              <a:rPr lang="ka-GE" sz="2000" b="1" dirty="0" smtClean="0"/>
              <a:t> მომატებით/დაბინძურებით </a:t>
            </a:r>
            <a:r>
              <a:rPr lang="ka-GE" sz="2000" dirty="0" smtClean="0"/>
              <a:t>(მდინარის გადაკვეთებში) გამოწვეულ ზემოქმედებას </a:t>
            </a:r>
            <a:r>
              <a:rPr lang="ka-GE" sz="2000" b="1" dirty="0" smtClean="0"/>
              <a:t>წყლის ბინადრებზე;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დაღვრილი საწვავის/ზეთის, ნარჩენების არასათანადო მართვის შედეგად დაბინძურებული ნიადაგითა და/ან წყლით გამოწვეულ </a:t>
            </a:r>
            <a:r>
              <a:rPr lang="ka-GE" sz="2000" b="1" dirty="0" smtClean="0"/>
              <a:t>არაპირდაპირ ზემოქმედებას</a:t>
            </a:r>
            <a:r>
              <a:rPr lang="ka-GE" sz="20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ნიადაგის დატკეპნის, გზის საფარის მოწყობისას მიწის ზედაპირის „დახურვის“ გამო პოტენციურ ზემოქმედებას </a:t>
            </a:r>
            <a:r>
              <a:rPr lang="ka-GE" sz="2000" dirty="0" err="1" smtClean="0"/>
              <a:t>უხერხემლმოებზე</a:t>
            </a:r>
            <a:r>
              <a:rPr lang="ka-GE" sz="2000" dirty="0" smtClean="0"/>
              <a:t> და </a:t>
            </a:r>
            <a:r>
              <a:rPr lang="ka-GE" sz="2000" b="1" dirty="0" smtClean="0"/>
              <a:t>სხვ.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04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b="1" dirty="0" smtClean="0"/>
              <a:t>შემარბილებელი ღონისძიებები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9537" y="1019736"/>
            <a:ext cx="11972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მოსამზადებელ და მშენებლობის ეტაპზე მცენარეულ საფარზე ზემოქმედების  შემცირება/კონტროლი შესაძლებელი იქნება სამუშაოს სწორი დაგეგმვის და ისეთი შემარბილებელი ღონისძიებების გატარებით, როგორიცაა: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მისასვლელი </a:t>
            </a:r>
            <a:r>
              <a:rPr lang="ka-GE" dirty="0"/>
              <a:t>გზების, მანქანა/დანადგარების სადგომების,  საზღვრების მკაცრი დაცვა;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გადაადგილების </a:t>
            </a:r>
            <a:r>
              <a:rPr lang="ka-GE" dirty="0"/>
              <a:t>დადგენილი მარშრუტიდან გადახვევის აკრძალვა;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საფარის მაქსიმალური შენარჩუნება;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ნარჩენების </a:t>
            </a:r>
            <a:r>
              <a:rPr lang="ka-GE" dirty="0"/>
              <a:t>მართვა - ტერიტორიის რეგულარული დასუფთავება, ნარჩენების მართვა ტიპის და კლასის შესაბამისად;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დარღვეული </a:t>
            </a:r>
            <a:r>
              <a:rPr lang="ka-GE" dirty="0"/>
              <a:t>ტერიტორიების რეკულტივაცია სამუშაოების დასრულების შემდეგ;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წყალზე </a:t>
            </a:r>
            <a:r>
              <a:rPr lang="ka-GE" dirty="0"/>
              <a:t>და ნიადაგზე ზემოქმედების შემარბილებელი </a:t>
            </a:r>
            <a:r>
              <a:rPr lang="ka-GE" dirty="0" smtClean="0"/>
              <a:t>ღონისძიებების; </a:t>
            </a:r>
            <a:r>
              <a:rPr lang="ka-GE" dirty="0" err="1" smtClean="0"/>
              <a:t>სამუშაოებოს</a:t>
            </a:r>
            <a:r>
              <a:rPr lang="ka-GE" dirty="0" smtClean="0"/>
              <a:t> </a:t>
            </a:r>
            <a:r>
              <a:rPr lang="ka-GE" dirty="0"/>
              <a:t>წარმოების დროს მონიტორინგის წარმოება.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a-GE" b="1" dirty="0" smtClean="0"/>
              <a:t>ფაუნაზე </a:t>
            </a:r>
            <a:r>
              <a:rPr lang="ka-GE" b="1" dirty="0"/>
              <a:t>ზემოქმედების შესარბილებლად ექსპლოატაციის ეტაპზე გასათვალისწინებელია: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მცენარეული </a:t>
            </a:r>
            <a:r>
              <a:rPr lang="ka-GE" dirty="0"/>
              <a:t>საფარზე, წყალზე, ნიადაგზე ზემოქმედების შემარბილებელი ღონისძიებების გატარება;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მანქანის </a:t>
            </a:r>
            <a:r>
              <a:rPr lang="ka-GE" dirty="0"/>
              <a:t>სიგნალის აკრძალვა (გარდა უსაფრთხოებისთვის აუცილებელი შემთხვევებისა) ცხოველთა შეშფოთების თავიდან ასაცილებლად;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სამუშაოს </a:t>
            </a:r>
            <a:r>
              <a:rPr lang="ka-GE" dirty="0"/>
              <a:t>დაგეგმვის და წარმოებისას ცხოველთა (თევზის ჩათვლით) სამყაროსთვის </a:t>
            </a:r>
            <a:r>
              <a:rPr lang="ka-GE" dirty="0" err="1" smtClean="0"/>
              <a:t>სენსიტიური</a:t>
            </a:r>
            <a:r>
              <a:rPr lang="ka-GE" dirty="0" smtClean="0"/>
              <a:t> </a:t>
            </a:r>
            <a:r>
              <a:rPr lang="ka-GE" dirty="0"/>
              <a:t>პერიოდების გათვალისწინება;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dirty="0" smtClean="0"/>
              <a:t>წყლისა </a:t>
            </a:r>
            <a:r>
              <a:rPr lang="ka-GE" dirty="0"/>
              <a:t>და წყალზე დამოკიდებულ სახეობებზე შესაძლო ზემოქმედების კონტროლის მიზნით, </a:t>
            </a:r>
            <a:r>
              <a:rPr lang="ka-GE" dirty="0" smtClean="0"/>
              <a:t>ზემოქმედების თავიდან აცილებასა და საჭიროების შემთხვევაში საკომპენსაციო  ღონისძიებების განსასაზღვრად  მოკლევადიანი (მშენებლობის პერიოდით შემოსაზღვრული) მონიტორინგის წარმოება;  </a:t>
            </a:r>
            <a:endParaRPr lang="ka-GE" dirty="0"/>
          </a:p>
        </p:txBody>
      </p:sp>
      <p:sp>
        <p:nvSpPr>
          <p:cNvPr id="6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00237"/>
            <a:ext cx="85010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/>
              <a:t>ადამიანის ჯანმრთელობა და </a:t>
            </a:r>
            <a:r>
              <a:rPr lang="ka-GE" sz="2000" b="1" dirty="0" smtClean="0"/>
              <a:t>უსაფრთხოება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მშენებლობის დროს, როგორც წესი, მნიშვნელოვანი რაოდენობის სამუშაო ძალისა და აღჭურვილობის მობილიზებაა საჭირო. შესაბამისად, ძალიან მნიშვნელოვანია სათანადო საცხოვრებელი, სანიტარული და ჯანმრთელობის დაცვისთვის საჭირო პირობების შექმნა გზის მშენებლობაზე დასაქმებული ადამიანებისთვის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ყველა ობიექტებზე მაქსიმალურად </a:t>
            </a:r>
            <a:r>
              <a:rPr lang="ka-GE" sz="2000" dirty="0"/>
              <a:t>უზრუნველყოფილი უნდა </a:t>
            </a:r>
            <a:r>
              <a:rPr lang="ka-GE" sz="2000" dirty="0" smtClean="0"/>
              <a:t>იყოს არსებული </a:t>
            </a:r>
            <a:r>
              <a:rPr lang="ka-GE" sz="2000" dirty="0"/>
              <a:t>ჯანდაცვისა და უსაფრთხოების </a:t>
            </a:r>
            <a:r>
              <a:rPr lang="ka-GE" sz="2000" dirty="0" smtClean="0"/>
              <a:t>მოთხოვნები.</a:t>
            </a:r>
            <a:endParaRPr lang="ka-G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4"/>
          <a:stretch/>
        </p:blipFill>
        <p:spPr>
          <a:xfrm>
            <a:off x="8665881" y="1520825"/>
            <a:ext cx="3404199" cy="3160031"/>
          </a:xfrm>
          <a:prstGeom prst="rect">
            <a:avLst/>
          </a:prstGeom>
        </p:spPr>
      </p:pic>
      <p:sp>
        <p:nvSpPr>
          <p:cNvPr id="5" name="Shape 943"/>
          <p:cNvSpPr txBox="1">
            <a:spLocks/>
          </p:cNvSpPr>
          <p:nvPr/>
        </p:nvSpPr>
        <p:spPr>
          <a:xfrm>
            <a:off x="0" y="0"/>
            <a:ext cx="12192000" cy="59339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hangingPunct="0"/>
            <a:r>
              <a:rPr lang="ka-GE" sz="2800" b="1" dirty="0" smtClean="0"/>
              <a:t>ახალი </a:t>
            </a:r>
            <a:r>
              <a:rPr lang="ka-GE" sz="2800" b="1" dirty="0"/>
              <a:t>სახიდე გადასასვლელის </a:t>
            </a:r>
            <a:r>
              <a:rPr lang="ka-GE" sz="2800" b="1" dirty="0" smtClean="0"/>
              <a:t>მშენებლობა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769" y="901310"/>
            <a:ext cx="120824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a-GE" sz="2000" b="1" dirty="0" smtClean="0"/>
              <a:t>დასაქმება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ka-GE" sz="11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/>
              <a:t>მოსალოდნელია დადებითი ზემოქმედება დასაქმების კუთხით, კერძოდ საგზაო სამუშაოების დროს საჭირო გახდება მუშახელის ჩართვა როგორც პირდაპირი, ისე არაპირდაპირი გზით. 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არაპირდაპირი </a:t>
            </a:r>
            <a:r>
              <a:rPr lang="ka-GE" sz="2000" dirty="0"/>
              <a:t>ჩართულობა უშუალოდაა დაკავშირებული მომსახურების სფეროსთან</a:t>
            </a:r>
            <a:r>
              <a:rPr lang="ka-GE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პროექტის </a:t>
            </a:r>
            <a:r>
              <a:rPr lang="ka-GE" sz="2000" dirty="0"/>
              <a:t>განხორციელება ხელს შეუწყობს </a:t>
            </a:r>
            <a:r>
              <a:rPr lang="ka-GE" sz="2000" dirty="0" smtClean="0"/>
              <a:t>ადგილობრივ </a:t>
            </a:r>
            <a:r>
              <a:rPr lang="ka-GE" sz="2000" dirty="0"/>
              <a:t>ვაჭრობისა და ზოგადად, მომსახურების </a:t>
            </a:r>
            <a:r>
              <a:rPr lang="ka-GE" sz="2000" dirty="0" smtClean="0"/>
              <a:t>სფეროს განვითარებას.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პროექტზე დასაქმებული </a:t>
            </a:r>
            <a:r>
              <a:rPr lang="ka-GE" sz="2000" b="1" dirty="0" smtClean="0"/>
              <a:t>იქნება </a:t>
            </a:r>
            <a:r>
              <a:rPr lang="ka-GE" sz="2000" b="1" dirty="0" smtClean="0"/>
              <a:t>დაახლოებით </a:t>
            </a:r>
            <a:r>
              <a:rPr lang="en-US" sz="2000" b="1" dirty="0" smtClean="0"/>
              <a:t>25 </a:t>
            </a:r>
            <a:r>
              <a:rPr lang="ka-GE" sz="2000" b="1" dirty="0" smtClean="0"/>
              <a:t>ადამიანი</a:t>
            </a:r>
            <a:r>
              <a:rPr lang="ka-GE" sz="2000" dirty="0" smtClean="0"/>
              <a:t>.</a:t>
            </a:r>
            <a:endParaRPr lang="ka-GE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a-GE" sz="2000" dirty="0" smtClean="0"/>
              <a:t>ადგილობრივი მოსახლეობას შესაძლებლობა მიეცემა რომ დასაქმდეს.</a:t>
            </a:r>
            <a:endParaRPr lang="ka-GE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შეკითხვები?</a:t>
            </a:r>
            <a:b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1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title"/>
          </p:nvPr>
        </p:nvSpPr>
        <p:spPr>
          <a:xfrm>
            <a:off x="0" y="2056287"/>
            <a:ext cx="121920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a-GE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გმადლობთ ყურადღებისთვის</a:t>
            </a:r>
            <a:endParaRPr lang="en-US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866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საქართველოსა და ევროკავშირს შორის ასოცირების ხელშეკრულების </a:t>
            </a:r>
            <a:r>
              <a:rPr lang="ka-GE" sz="2400" dirty="0" smtClean="0"/>
              <a:t>შეთანხმება;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საქართველოს კანონის „გარემოსდაცვითი შეფასების კოდექსი</a:t>
            </a:r>
            <a:r>
              <a:rPr lang="ka-GE" sz="2400" dirty="0" smtClean="0"/>
              <a:t>“;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dirty="0"/>
              <a:t>გარემოზე ზემოქმედების </a:t>
            </a:r>
            <a:r>
              <a:rPr lang="ka-GE" sz="2400" dirty="0" smtClean="0"/>
              <a:t>შეფასების პროცედურა: </a:t>
            </a:r>
            <a:endParaRPr lang="ka-G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სკოპინგი;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dirty="0" smtClean="0"/>
              <a:t>გზშ.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 smtClean="0"/>
              <a:t>გადასასვლელ</a:t>
            </a:r>
            <a:r>
              <a:rPr lang="ka-GE" sz="2400" b="1" dirty="0" smtClean="0"/>
              <a:t>ებ</a:t>
            </a:r>
            <a:r>
              <a:rPr lang="en-US" sz="2400" b="1" dirty="0" err="1" smtClean="0"/>
              <a:t>ის</a:t>
            </a:r>
            <a:r>
              <a:rPr lang="en-US" sz="2400" b="1" dirty="0" smtClean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34198"/>
            <a:ext cx="5735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200" b="1" dirty="0"/>
              <a:t>არსებული </a:t>
            </a:r>
            <a:r>
              <a:rPr lang="ka-GE" sz="2200" b="1" dirty="0" smtClean="0"/>
              <a:t>ხიდების </a:t>
            </a:r>
            <a:r>
              <a:rPr lang="ka-GE" sz="2200" b="1" dirty="0" smtClean="0"/>
              <a:t>მოკლე მიმოხილვა</a:t>
            </a: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35562" y="1193015"/>
            <a:ext cx="121564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err="1">
                <a:latin typeface="Sylfaen" panose="010A0502050306030303" pitchFamily="18" charset="0"/>
              </a:rPr>
              <a:t>ხიდი</a:t>
            </a:r>
            <a:r>
              <a:rPr lang="en-US" sz="2000" b="1" u="sng" dirty="0">
                <a:latin typeface="Sylfaen" panose="010A0502050306030303" pitchFamily="18" charset="0"/>
              </a:rPr>
              <a:t> </a:t>
            </a:r>
            <a:r>
              <a:rPr lang="en-US" sz="2000" b="1" u="sng" dirty="0" err="1">
                <a:latin typeface="Sylfaen" panose="010A0502050306030303" pitchFamily="18" charset="0"/>
              </a:rPr>
              <a:t>მდ</a:t>
            </a:r>
            <a:r>
              <a:rPr lang="en-US" sz="2000" b="1" u="sng" dirty="0">
                <a:latin typeface="Sylfaen" panose="010A0502050306030303" pitchFamily="18" charset="0"/>
              </a:rPr>
              <a:t>. </a:t>
            </a:r>
            <a:r>
              <a:rPr lang="en-US" sz="2000" b="1" u="sng" dirty="0" err="1">
                <a:latin typeface="Sylfaen" panose="010A0502050306030303" pitchFamily="18" charset="0"/>
              </a:rPr>
              <a:t>მოშევანზე</a:t>
            </a:r>
            <a:r>
              <a:rPr lang="en-US" sz="2000" b="1" u="sng" dirty="0">
                <a:latin typeface="Sylfaen" panose="010A0502050306030303" pitchFamily="18" charset="0"/>
              </a:rPr>
              <a:t> 97 </a:t>
            </a:r>
            <a:r>
              <a:rPr lang="en-US" sz="2000" b="1" u="sng" dirty="0" err="1">
                <a:latin typeface="Sylfaen" panose="010A0502050306030303" pitchFamily="18" charset="0"/>
              </a:rPr>
              <a:t>კმ</a:t>
            </a:r>
            <a:endParaRPr lang="en-US" sz="2000" dirty="0">
              <a:latin typeface="Sylfaen" panose="010A0502050306030303" pitchFamily="18" charset="0"/>
            </a:endParaRPr>
          </a:p>
          <a:p>
            <a:r>
              <a:rPr lang="en-US" sz="2000" dirty="0">
                <a:latin typeface="Sylfaen" panose="010A0502050306030303" pitchFamily="18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აშენებულია 1930-1935 წლებში; საარქივო მასალები არ მოიპოვება;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წარმოადგენს ქვის თაღს </a:t>
            </a:r>
            <a:r>
              <a:rPr lang="ka-GE" sz="2000" dirty="0" err="1" smtClean="0">
                <a:latin typeface="Sylfaen" panose="010A0502050306030303" pitchFamily="18" charset="0"/>
              </a:rPr>
              <a:t>ხვრეტით</a:t>
            </a:r>
            <a:r>
              <a:rPr lang="ka-GE" sz="2000" dirty="0" smtClean="0">
                <a:latin typeface="Sylfaen" panose="010A0502050306030303" pitchFamily="18" charset="0"/>
              </a:rPr>
              <a:t> - 6,15მ; გაბარიტი Г-7,80მ;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 ხიდის საანგარიშო მალი - 6,85 მ.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 თაღში გახსნილია და გაჩენილია ექსპლუატაციისათვის დაუშვებელი ბზარები.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არ ექვემდებარება რეაბილიტაციას.</a:t>
            </a:r>
            <a:endParaRPr lang="ka-GE" sz="2000" dirty="0">
              <a:latin typeface="Sylfaen" panose="010A05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 smtClean="0"/>
              <a:t>გადასასვლელ</a:t>
            </a:r>
            <a:r>
              <a:rPr lang="ka-GE" sz="2400" b="1" dirty="0" smtClean="0"/>
              <a:t>ებ</a:t>
            </a:r>
            <a:r>
              <a:rPr lang="en-US" sz="2400" b="1" dirty="0" err="1" smtClean="0"/>
              <a:t>ის</a:t>
            </a:r>
            <a:r>
              <a:rPr lang="en-US" sz="2400" b="1" dirty="0" smtClean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28970"/>
            <a:ext cx="6662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b="1" dirty="0" smtClean="0"/>
              <a:t>არსებული </a:t>
            </a:r>
            <a:r>
              <a:rPr lang="ka-GE" sz="2000" b="1" dirty="0"/>
              <a:t>ხიდის საერთო </a:t>
            </a:r>
            <a:r>
              <a:rPr lang="ka-GE" sz="2000" b="1" dirty="0" smtClean="0"/>
              <a:t>ხედი</a:t>
            </a:r>
            <a:r>
              <a:rPr lang="en-US" sz="2000" b="1" dirty="0" smtClean="0"/>
              <a:t> </a:t>
            </a:r>
            <a:r>
              <a:rPr lang="en-US" sz="2000" b="1" dirty="0" err="1"/>
              <a:t>მდ</a:t>
            </a:r>
            <a:r>
              <a:rPr lang="en-US" sz="2000" b="1" dirty="0"/>
              <a:t>. </a:t>
            </a:r>
            <a:r>
              <a:rPr lang="en-US" sz="2000" b="1" dirty="0" err="1"/>
              <a:t>მოშევანზე</a:t>
            </a:r>
            <a:r>
              <a:rPr lang="en-US" sz="2000" b="1" dirty="0"/>
              <a:t> 97 </a:t>
            </a:r>
            <a:r>
              <a:rPr lang="en-US" sz="2000" b="1" dirty="0" err="1"/>
              <a:t>კმ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" b="6283"/>
          <a:stretch/>
        </p:blipFill>
        <p:spPr bwMode="auto">
          <a:xfrm>
            <a:off x="-1" y="1074821"/>
            <a:ext cx="12047621" cy="57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34198"/>
            <a:ext cx="5735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200" b="1" dirty="0"/>
              <a:t>არსებული </a:t>
            </a:r>
            <a:r>
              <a:rPr lang="ka-GE" sz="2200" b="1" dirty="0" smtClean="0"/>
              <a:t>ხიდების </a:t>
            </a:r>
            <a:r>
              <a:rPr lang="ka-GE" sz="2200" b="1" dirty="0" smtClean="0"/>
              <a:t>მოკლე მიმოხილვა</a:t>
            </a:r>
            <a:endParaRPr lang="en-US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35562" y="1193015"/>
            <a:ext cx="1215643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err="1">
                <a:latin typeface="Sylfaen" panose="010A0502050306030303" pitchFamily="18" charset="0"/>
              </a:rPr>
              <a:t>ხიდი</a:t>
            </a:r>
            <a:r>
              <a:rPr lang="en-US" sz="2000" b="1" u="sng" dirty="0">
                <a:latin typeface="Sylfaen" panose="010A0502050306030303" pitchFamily="18" charset="0"/>
              </a:rPr>
              <a:t> </a:t>
            </a:r>
            <a:r>
              <a:rPr lang="en-US" sz="2000" b="1" u="sng" dirty="0" err="1">
                <a:latin typeface="Sylfaen" panose="010A0502050306030303" pitchFamily="18" charset="0"/>
              </a:rPr>
              <a:t>მდ</a:t>
            </a:r>
            <a:r>
              <a:rPr lang="en-US" sz="2000" b="1" u="sng" dirty="0">
                <a:latin typeface="Sylfaen" panose="010A0502050306030303" pitchFamily="18" charset="0"/>
              </a:rPr>
              <a:t>. </a:t>
            </a:r>
            <a:r>
              <a:rPr lang="en-US" sz="2000" b="1" u="sng" dirty="0" err="1">
                <a:latin typeface="Sylfaen" panose="010A0502050306030303" pitchFamily="18" charset="0"/>
              </a:rPr>
              <a:t>მოშევანზე</a:t>
            </a:r>
            <a:r>
              <a:rPr lang="en-US" sz="2000" b="1" u="sng" dirty="0">
                <a:latin typeface="Sylfaen" panose="010A0502050306030303" pitchFamily="18" charset="0"/>
              </a:rPr>
              <a:t> </a:t>
            </a:r>
            <a:r>
              <a:rPr lang="en-US" sz="2000" b="1" u="sng" dirty="0" smtClean="0">
                <a:latin typeface="Sylfaen" panose="010A0502050306030303" pitchFamily="18" charset="0"/>
              </a:rPr>
              <a:t>98 </a:t>
            </a:r>
            <a:r>
              <a:rPr lang="en-US" sz="2000" b="1" u="sng" dirty="0" err="1">
                <a:latin typeface="Sylfaen" panose="010A0502050306030303" pitchFamily="18" charset="0"/>
              </a:rPr>
              <a:t>კმ</a:t>
            </a:r>
            <a:endParaRPr lang="en-US" sz="2000" dirty="0">
              <a:latin typeface="Sylfaen" panose="010A0502050306030303" pitchFamily="18" charset="0"/>
            </a:endParaRPr>
          </a:p>
          <a:p>
            <a:r>
              <a:rPr lang="en-US" sz="2000" dirty="0">
                <a:latin typeface="Sylfaen" panose="010A0502050306030303" pitchFamily="18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აშენებულია 1930-1935 წლებში - საარქივო მასალები არ მოიპოვება;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წარმოადგენს ქვის თაღს </a:t>
            </a:r>
            <a:r>
              <a:rPr lang="ka-GE" sz="2000" dirty="0" err="1" smtClean="0">
                <a:latin typeface="Sylfaen" panose="010A0502050306030303" pitchFamily="18" charset="0"/>
              </a:rPr>
              <a:t>ხვრეტით</a:t>
            </a:r>
            <a:r>
              <a:rPr lang="ka-GE" sz="2000" dirty="0" smtClean="0">
                <a:latin typeface="Sylfaen" panose="010A0502050306030303" pitchFamily="18" charset="0"/>
              </a:rPr>
              <a:t> - 6,0მ;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გაბარიტი Г-8,0მ;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ხიდის საანგარიშო მალი - 6,70 მ;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ქვის თაღი ფასადების მხრიდან 1 მეტრის დაცილებით, თაღის მთელ კონტურზე გახსნილია და წარმოშობილია ექსპლუატაციისათვის დაუშვებელი ღიობები; ხიდი არ ექვემდებარება რეაბილიტაციას.</a:t>
            </a:r>
            <a:endParaRPr lang="ka-GE" sz="2000" dirty="0">
              <a:latin typeface="Sylfaen" panose="010A05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 smtClean="0"/>
              <a:t>გადასასვლელ</a:t>
            </a:r>
            <a:r>
              <a:rPr lang="ka-GE" sz="2400" b="1" dirty="0" smtClean="0"/>
              <a:t>ებ</a:t>
            </a:r>
            <a:r>
              <a:rPr lang="en-US" sz="2400" b="1" dirty="0" err="1" smtClean="0"/>
              <a:t>ის</a:t>
            </a:r>
            <a:r>
              <a:rPr lang="en-US" sz="2400" b="1" dirty="0" smtClean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28970"/>
            <a:ext cx="6662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a-GE" sz="2000" b="1" dirty="0" smtClean="0"/>
              <a:t>არსებული </a:t>
            </a:r>
            <a:r>
              <a:rPr lang="ka-GE" sz="2000" b="1" dirty="0"/>
              <a:t>ხიდის საერთო </a:t>
            </a:r>
            <a:r>
              <a:rPr lang="ka-GE" sz="2000" b="1" dirty="0" smtClean="0"/>
              <a:t>ხედი</a:t>
            </a:r>
            <a:r>
              <a:rPr lang="en-US" sz="2000" b="1" dirty="0" smtClean="0"/>
              <a:t> </a:t>
            </a:r>
            <a:r>
              <a:rPr lang="en-US" sz="2000" b="1" dirty="0" err="1"/>
              <a:t>მდ</a:t>
            </a:r>
            <a:r>
              <a:rPr lang="en-US" sz="2000" b="1" dirty="0"/>
              <a:t>. </a:t>
            </a:r>
            <a:r>
              <a:rPr lang="en-US" sz="2000" b="1" dirty="0" err="1"/>
              <a:t>მოშევანზე</a:t>
            </a:r>
            <a:r>
              <a:rPr lang="en-US" sz="2000" b="1" dirty="0"/>
              <a:t> </a:t>
            </a:r>
            <a:r>
              <a:rPr lang="en-US" sz="2000" b="1" dirty="0" smtClean="0"/>
              <a:t>98 </a:t>
            </a:r>
            <a:r>
              <a:rPr lang="en-US" sz="2000" b="1" dirty="0" err="1"/>
              <a:t>კმ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1886" b="7477"/>
          <a:stretch/>
        </p:blipFill>
        <p:spPr bwMode="auto">
          <a:xfrm>
            <a:off x="673769" y="1064411"/>
            <a:ext cx="11069052" cy="56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776278"/>
            <a:ext cx="657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sz="2000" b="1" dirty="0" smtClean="0"/>
              <a:t>პროცედურების მხრივ </a:t>
            </a:r>
            <a:r>
              <a:rPr lang="en-US" sz="2000" b="1" dirty="0" err="1" smtClean="0"/>
              <a:t>საპროე</a:t>
            </a:r>
            <a:r>
              <a:rPr lang="ka-GE" sz="2000" b="1" dirty="0" smtClean="0"/>
              <a:t>ქ</a:t>
            </a:r>
            <a:r>
              <a:rPr lang="en-US" sz="2000" b="1" dirty="0" err="1" smtClean="0"/>
              <a:t>ტო</a:t>
            </a:r>
            <a:r>
              <a:rPr lang="en-US" sz="2000" b="1" dirty="0" smtClean="0"/>
              <a:t> </a:t>
            </a:r>
            <a:r>
              <a:rPr lang="ka-GE" sz="2000" b="1" dirty="0" smtClean="0"/>
              <a:t>ალტერნატივები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7639" y="2604731"/>
            <a:ext cx="12110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</a:rPr>
              <a:t>არსებული ხიდის ადგილმდებარეობის (იისფერი) და ახალი ხიდის ადგილმდებარეობის (წითელი) აერო ფოტოსურათი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39" y="1491001"/>
            <a:ext cx="51171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ka-GE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000" dirty="0" smtClean="0"/>
              <a:t>ძირითადი ალტერნატივა</a:t>
            </a: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ა</a:t>
            </a:r>
            <a:r>
              <a:rPr lang="ka-GE" sz="2000" dirty="0" err="1"/>
              <a:t>რქმედების</a:t>
            </a:r>
            <a:r>
              <a:rPr lang="ka-GE" sz="2000" dirty="0"/>
              <a:t> (ნულოვანი) ალტერნატივა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a-G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58595B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814578"/>
            <a:ext cx="12192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ylfaen" panose="010A0502050306030303" pitchFamily="18" charset="0"/>
              </a:rPr>
              <a:t>ხიდი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კმ</a:t>
            </a:r>
            <a:r>
              <a:rPr lang="en-US" sz="2000" b="1" dirty="0" smtClean="0">
                <a:latin typeface="Sylfaen" panose="010A0502050306030303" pitchFamily="18" charset="0"/>
              </a:rPr>
              <a:t> 97 პკ139+30.57</a:t>
            </a:r>
          </a:p>
          <a:p>
            <a:pPr algn="just"/>
            <a:endParaRPr lang="en-US" sz="2000" dirty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სქემით 1X18.0მ წარმოადგენს ჭრილკოჭოვან სისტემას, შედგენილს </a:t>
            </a:r>
            <a:r>
              <a:rPr lang="ka-GE" sz="2000" dirty="0" err="1" smtClean="0">
                <a:latin typeface="Sylfaen" panose="010A0502050306030303" pitchFamily="18" charset="0"/>
              </a:rPr>
              <a:t>ანაკრები</a:t>
            </a:r>
            <a:r>
              <a:rPr lang="ka-GE" sz="2000" dirty="0" smtClean="0">
                <a:latin typeface="Sylfaen" panose="010A0502050306030303" pitchFamily="18" charset="0"/>
              </a:rPr>
              <a:t> რკინაბეტონის </a:t>
            </a:r>
            <a:r>
              <a:rPr lang="ka-GE" sz="2000" dirty="0" err="1" smtClean="0">
                <a:latin typeface="Sylfaen" panose="010A0502050306030303" pitchFamily="18" charset="0"/>
              </a:rPr>
              <a:t>კარკასული</a:t>
            </a:r>
            <a:r>
              <a:rPr lang="ka-GE" sz="2000" dirty="0" smtClean="0">
                <a:latin typeface="Sylfaen" panose="010A0502050306030303" pitchFamily="18" charset="0"/>
              </a:rPr>
              <a:t> მალის ნაშენის კოჭებით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ka-GE" sz="2000" dirty="0" smtClean="0">
                <a:latin typeface="Sylfaen" panose="010A0502050306030303" pitchFamily="18" charset="0"/>
              </a:rPr>
              <a:t>(T-</a:t>
            </a:r>
            <a:r>
              <a:rPr lang="ka-GE" sz="2000" dirty="0" err="1">
                <a:latin typeface="Sylfaen" panose="010A0502050306030303" pitchFamily="18" charset="0"/>
              </a:rPr>
              <a:t>ს</a:t>
            </a:r>
            <a:r>
              <a:rPr lang="ka-GE" sz="2000" dirty="0" err="1" smtClean="0">
                <a:latin typeface="Sylfaen" panose="010A0502050306030303" pitchFamily="18" charset="0"/>
              </a:rPr>
              <a:t>ებრი</a:t>
            </a:r>
            <a:r>
              <a:rPr lang="ka-GE" sz="2000" dirty="0" smtClean="0">
                <a:latin typeface="Sylfaen" panose="010A0502050306030303" pitchFamily="18" charset="0"/>
              </a:rPr>
              <a:t>), სიგრძით 18.0 მ.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ხიდის მთლიანი სიგრძე განაპირა ბურჯების ჩათვლით 24.75მ-ია.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ხიდი გეგმაში მთლიანად განლაგებულია სწორ მონაკვეთზე მასზე მოძრაობა 2 </a:t>
            </a:r>
            <a:r>
              <a:rPr lang="ka-GE" sz="2000" dirty="0" err="1" smtClean="0">
                <a:latin typeface="Sylfaen" panose="010A0502050306030303" pitchFamily="18" charset="0"/>
              </a:rPr>
              <a:t>ზოლიანია</a:t>
            </a:r>
            <a:r>
              <a:rPr lang="ka-GE" sz="2000" dirty="0" smtClean="0">
                <a:latin typeface="Sylfaen" panose="010A0502050306030303" pitchFamily="18" charset="0"/>
              </a:rPr>
              <a:t>, 3,50მ სიგანის ძირითადი საავტომობილო ზოლებით და 0,5მ სიგანის უსაფრთხოების ზოლით.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მალის ნაშენის </a:t>
            </a:r>
            <a:r>
              <a:rPr lang="ka-GE" sz="2000" dirty="0" err="1" smtClean="0">
                <a:latin typeface="Sylfaen" panose="010A0502050306030303" pitchFamily="18" charset="0"/>
              </a:rPr>
              <a:t>რკ</a:t>
            </a:r>
            <a:r>
              <a:rPr lang="ka-GE" sz="2000" dirty="0" smtClean="0">
                <a:latin typeface="Sylfaen" panose="010A0502050306030303" pitchFamily="18" charset="0"/>
              </a:rPr>
              <a:t>. ბეტონის კოჭები განლაგებულია გზის 0,29%-იან საპროექტო </a:t>
            </a:r>
            <a:r>
              <a:rPr lang="ka-GE" sz="2000" dirty="0" err="1" smtClean="0">
                <a:latin typeface="Sylfaen" panose="010A0502050306030303" pitchFamily="18" charset="0"/>
              </a:rPr>
              <a:t>ქანობზე</a:t>
            </a:r>
            <a:r>
              <a:rPr lang="ka-GE" sz="2000" dirty="0" smtClean="0">
                <a:latin typeface="Sylfaen" panose="010A0502050306030303" pitchFamily="18" charset="0"/>
              </a:rPr>
              <a:t>.</a:t>
            </a: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latin typeface="Sylfaen" panose="010A05020503060303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ka-GE" sz="2000" dirty="0" smtClean="0">
                <a:latin typeface="Sylfaen" panose="010A0502050306030303" pitchFamily="18" charset="0"/>
              </a:rPr>
              <a:t>იმის გამო რომ ხიდი გეგმაში განლაგებულია სწორ მონაკვეთზე, მისი სავალი ნაწილი ეწყობა ორმხრივ i=2,5%-იან </a:t>
            </a:r>
            <a:r>
              <a:rPr lang="ka-GE" sz="2000" dirty="0" err="1" smtClean="0">
                <a:latin typeface="Sylfaen" panose="010A0502050306030303" pitchFamily="18" charset="0"/>
              </a:rPr>
              <a:t>ქანობზე</a:t>
            </a:r>
            <a:r>
              <a:rPr lang="ka-GE" sz="2000" dirty="0" smtClean="0">
                <a:latin typeface="Sylfaen" panose="010A0502050306030303" pitchFamily="18" charset="0"/>
              </a:rPr>
              <a:t>. მალის ნაშენის საერთო სიგანეა 11.10მ, ხოლო ხიდის </a:t>
            </a:r>
            <a:r>
              <a:rPr lang="ka-GE" sz="2000" dirty="0" err="1" smtClean="0">
                <a:latin typeface="Sylfaen" panose="010A0502050306030303" pitchFamily="18" charset="0"/>
              </a:rPr>
              <a:t>გაბარიტია</a:t>
            </a:r>
            <a:r>
              <a:rPr lang="ka-GE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</a:rPr>
              <a:t>8,0+2X1,0მ</a:t>
            </a:r>
            <a:r>
              <a:rPr lang="en-US" sz="2000" dirty="0">
                <a:latin typeface="Sylfaen" panose="010A0502050306030303" pitchFamily="18" charset="0"/>
              </a:rPr>
              <a:t>. </a:t>
            </a:r>
            <a:endParaRPr lang="ka-GE" sz="2400" dirty="0" smtClean="0">
              <a:latin typeface="Sylfaen" panose="010A050205030603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algn="just"/>
            <a:endParaRPr lang="ka-GE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6960" y="4095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1692" y="3440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/>
              <a:t>ახალი</a:t>
            </a:r>
            <a:r>
              <a:rPr lang="en-US" sz="2400" b="1" dirty="0"/>
              <a:t> </a:t>
            </a:r>
            <a:r>
              <a:rPr lang="en-US" sz="2400" b="1" dirty="0" err="1"/>
              <a:t>სახიდე</a:t>
            </a:r>
            <a:r>
              <a:rPr lang="en-US" sz="2400" b="1" dirty="0"/>
              <a:t> </a:t>
            </a:r>
            <a:r>
              <a:rPr lang="en-US" sz="2400" b="1" dirty="0" err="1"/>
              <a:t>გადასასვლელის</a:t>
            </a:r>
            <a:r>
              <a:rPr lang="en-US" sz="2400" b="1" dirty="0"/>
              <a:t> </a:t>
            </a:r>
            <a:r>
              <a:rPr lang="en-US" sz="2400" b="1" dirty="0" err="1"/>
              <a:t>მშენებლობის</a:t>
            </a:r>
            <a:r>
              <a:rPr lang="en-US" sz="2400" b="1" dirty="0"/>
              <a:t> </a:t>
            </a:r>
            <a:r>
              <a:rPr lang="en-US" sz="2400" b="1" dirty="0" err="1"/>
              <a:t>და</a:t>
            </a:r>
            <a:r>
              <a:rPr lang="en-US" sz="2400" b="1" dirty="0"/>
              <a:t> </a:t>
            </a:r>
            <a:r>
              <a:rPr lang="en-US" sz="2400" b="1" dirty="0" err="1"/>
              <a:t>ექსპლუატაციის</a:t>
            </a:r>
            <a:r>
              <a:rPr lang="en-US" sz="2400" b="1" dirty="0"/>
              <a:t> </a:t>
            </a:r>
            <a:r>
              <a:rPr lang="en-US" sz="2400" b="1" dirty="0" err="1"/>
              <a:t>პროექტი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7588</TotalTime>
  <Words>1819</Words>
  <Application>Microsoft Office PowerPoint</Application>
  <PresentationFormat>Widescreen</PresentationFormat>
  <Paragraphs>285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Wingdings</vt:lpstr>
      <vt:lpstr>Calibri</vt:lpstr>
      <vt:lpstr>Calibri Light</vt:lpstr>
      <vt:lpstr>Courier New</vt:lpstr>
      <vt:lpstr>DejaVu Sans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შეკითხვები? 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Parks’ Tree Inventory Overviews                June 20, 2017</dc:title>
  <cp:lastModifiedBy>N</cp:lastModifiedBy>
  <cp:revision>529</cp:revision>
  <cp:lastPrinted>2019-12-20T06:54:34Z</cp:lastPrinted>
  <dcterms:modified xsi:type="dcterms:W3CDTF">2020-05-07T15:40:25Z</dcterms:modified>
</cp:coreProperties>
</file>