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5" r:id="rId3"/>
    <p:sldId id="281"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7" r:id="rId22"/>
    <p:sldId id="274" r:id="rId23"/>
    <p:sldId id="278" r:id="rId24"/>
    <p:sldId id="279" r:id="rId25"/>
    <p:sldId id="276" r:id="rId26"/>
    <p:sldId id="28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0" d="100"/>
          <a:sy n="80" d="100"/>
        </p:scale>
        <p:origin x="40" y="-3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5E2E15A-8254-42AE-BF78-14F7504DA878}"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02BC6-5D2D-4EF4-BD2C-5122D8C4B446}"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3688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F5E2E15A-8254-42AE-BF78-14F7504DA878}" type="datetimeFigureOut">
              <a:rPr lang="en-US" smtClean="0"/>
              <a:t>4/23/2020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102BC6-5D2D-4EF4-BD2C-5122D8C4B446}" type="slidenum">
              <a:rPr lang="en-US" smtClean="0"/>
              <a:t>‹#›</a:t>
            </a:fld>
            <a:endParaRPr lang="en-US"/>
          </a:p>
        </p:txBody>
      </p:sp>
    </p:spTree>
    <p:extLst>
      <p:ext uri="{BB962C8B-B14F-4D97-AF65-F5344CB8AC3E}">
        <p14:creationId xmlns:p14="http://schemas.microsoft.com/office/powerpoint/2010/main" val="2735285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5E2E15A-8254-42AE-BF78-14F7504DA878}"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02BC6-5D2D-4EF4-BD2C-5122D8C4B446}" type="slidenum">
              <a:rPr lang="en-US" smtClean="0"/>
              <a:t>‹#›</a:t>
            </a:fld>
            <a:endParaRPr lang="en-US"/>
          </a:p>
        </p:txBody>
      </p:sp>
    </p:spTree>
    <p:extLst>
      <p:ext uri="{BB962C8B-B14F-4D97-AF65-F5344CB8AC3E}">
        <p14:creationId xmlns:p14="http://schemas.microsoft.com/office/powerpoint/2010/main" val="3584986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5E2E15A-8254-42AE-BF78-14F7504DA878}"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02BC6-5D2D-4EF4-BD2C-5122D8C4B446}"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25452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5E2E15A-8254-42AE-BF78-14F7504DA878}"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02BC6-5D2D-4EF4-BD2C-5122D8C4B446}" type="slidenum">
              <a:rPr lang="en-US" smtClean="0"/>
              <a:t>‹#›</a:t>
            </a:fld>
            <a:endParaRPr lang="en-US"/>
          </a:p>
        </p:txBody>
      </p:sp>
    </p:spTree>
    <p:extLst>
      <p:ext uri="{BB962C8B-B14F-4D97-AF65-F5344CB8AC3E}">
        <p14:creationId xmlns:p14="http://schemas.microsoft.com/office/powerpoint/2010/main" val="2494676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5E2E15A-8254-42AE-BF78-14F7504DA878}"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02BC6-5D2D-4EF4-BD2C-5122D8C4B446}"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46220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5E2E15A-8254-42AE-BF78-14F7504DA878}"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02BC6-5D2D-4EF4-BD2C-5122D8C4B446}" type="slidenum">
              <a:rPr lang="en-US" smtClean="0"/>
              <a:t>‹#›</a:t>
            </a:fld>
            <a:endParaRPr lang="en-US"/>
          </a:p>
        </p:txBody>
      </p:sp>
    </p:spTree>
    <p:extLst>
      <p:ext uri="{BB962C8B-B14F-4D97-AF65-F5344CB8AC3E}">
        <p14:creationId xmlns:p14="http://schemas.microsoft.com/office/powerpoint/2010/main" val="1957928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E2E15A-8254-42AE-BF78-14F7504DA878}"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02BC6-5D2D-4EF4-BD2C-5122D8C4B446}" type="slidenum">
              <a:rPr lang="en-US" smtClean="0"/>
              <a:t>‹#›</a:t>
            </a:fld>
            <a:endParaRPr lang="en-US"/>
          </a:p>
        </p:txBody>
      </p:sp>
    </p:spTree>
    <p:extLst>
      <p:ext uri="{BB962C8B-B14F-4D97-AF65-F5344CB8AC3E}">
        <p14:creationId xmlns:p14="http://schemas.microsoft.com/office/powerpoint/2010/main" val="3695214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E2E15A-8254-42AE-BF78-14F7504DA878}"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02BC6-5D2D-4EF4-BD2C-5122D8C4B446}" type="slidenum">
              <a:rPr lang="en-US" smtClean="0"/>
              <a:t>‹#›</a:t>
            </a:fld>
            <a:endParaRPr lang="en-US"/>
          </a:p>
        </p:txBody>
      </p:sp>
    </p:spTree>
    <p:extLst>
      <p:ext uri="{BB962C8B-B14F-4D97-AF65-F5344CB8AC3E}">
        <p14:creationId xmlns:p14="http://schemas.microsoft.com/office/powerpoint/2010/main" val="3290239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E2E15A-8254-42AE-BF78-14F7504DA878}"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02BC6-5D2D-4EF4-BD2C-5122D8C4B446}" type="slidenum">
              <a:rPr lang="en-US" smtClean="0"/>
              <a:t>‹#›</a:t>
            </a:fld>
            <a:endParaRPr lang="en-US"/>
          </a:p>
        </p:txBody>
      </p:sp>
    </p:spTree>
    <p:extLst>
      <p:ext uri="{BB962C8B-B14F-4D97-AF65-F5344CB8AC3E}">
        <p14:creationId xmlns:p14="http://schemas.microsoft.com/office/powerpoint/2010/main" val="1729805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5E2E15A-8254-42AE-BF78-14F7504DA878}"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02BC6-5D2D-4EF4-BD2C-5122D8C4B446}" type="slidenum">
              <a:rPr lang="en-US" smtClean="0"/>
              <a:t>‹#›</a:t>
            </a:fld>
            <a:endParaRPr lang="en-US"/>
          </a:p>
        </p:txBody>
      </p:sp>
    </p:spTree>
    <p:extLst>
      <p:ext uri="{BB962C8B-B14F-4D97-AF65-F5344CB8AC3E}">
        <p14:creationId xmlns:p14="http://schemas.microsoft.com/office/powerpoint/2010/main" val="2805015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5E2E15A-8254-42AE-BF78-14F7504DA878}" type="datetimeFigureOut">
              <a:rPr lang="en-US" smtClean="0"/>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102BC6-5D2D-4EF4-BD2C-5122D8C4B446}" type="slidenum">
              <a:rPr lang="en-US" smtClean="0"/>
              <a:t>‹#›</a:t>
            </a:fld>
            <a:endParaRPr lang="en-US"/>
          </a:p>
        </p:txBody>
      </p:sp>
    </p:spTree>
    <p:extLst>
      <p:ext uri="{BB962C8B-B14F-4D97-AF65-F5344CB8AC3E}">
        <p14:creationId xmlns:p14="http://schemas.microsoft.com/office/powerpoint/2010/main" val="815402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E2E15A-8254-42AE-BF78-14F7504DA878}" type="datetimeFigureOut">
              <a:rPr lang="en-US" smtClean="0"/>
              <a:t>4/23/2020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102BC6-5D2D-4EF4-BD2C-5122D8C4B446}" type="slidenum">
              <a:rPr lang="en-US" smtClean="0"/>
              <a:t>‹#›</a:t>
            </a:fld>
            <a:endParaRPr lang="en-US"/>
          </a:p>
        </p:txBody>
      </p:sp>
    </p:spTree>
    <p:extLst>
      <p:ext uri="{BB962C8B-B14F-4D97-AF65-F5344CB8AC3E}">
        <p14:creationId xmlns:p14="http://schemas.microsoft.com/office/powerpoint/2010/main" val="847708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E2E15A-8254-42AE-BF78-14F7504DA878}" type="datetimeFigureOut">
              <a:rPr lang="en-US" smtClean="0"/>
              <a:t>4/23/2020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102BC6-5D2D-4EF4-BD2C-5122D8C4B446}" type="slidenum">
              <a:rPr lang="en-US" smtClean="0"/>
              <a:t>‹#›</a:t>
            </a:fld>
            <a:endParaRPr lang="en-US"/>
          </a:p>
        </p:txBody>
      </p:sp>
    </p:spTree>
    <p:extLst>
      <p:ext uri="{BB962C8B-B14F-4D97-AF65-F5344CB8AC3E}">
        <p14:creationId xmlns:p14="http://schemas.microsoft.com/office/powerpoint/2010/main" val="218290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E2E15A-8254-42AE-BF78-14F7504DA878}" type="datetimeFigureOut">
              <a:rPr lang="en-US" smtClean="0"/>
              <a:t>4/23/2020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102BC6-5D2D-4EF4-BD2C-5122D8C4B446}" type="slidenum">
              <a:rPr lang="en-US" smtClean="0"/>
              <a:t>‹#›</a:t>
            </a:fld>
            <a:endParaRPr lang="en-US"/>
          </a:p>
        </p:txBody>
      </p:sp>
    </p:spTree>
    <p:extLst>
      <p:ext uri="{BB962C8B-B14F-4D97-AF65-F5344CB8AC3E}">
        <p14:creationId xmlns:p14="http://schemas.microsoft.com/office/powerpoint/2010/main" val="3944647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5E2E15A-8254-42AE-BF78-14F7504DA878}" type="datetimeFigureOut">
              <a:rPr lang="en-US" smtClean="0"/>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102BC6-5D2D-4EF4-BD2C-5122D8C4B446}" type="slidenum">
              <a:rPr lang="en-US" smtClean="0"/>
              <a:t>‹#›</a:t>
            </a:fld>
            <a:endParaRPr lang="en-US"/>
          </a:p>
        </p:txBody>
      </p:sp>
    </p:spTree>
    <p:extLst>
      <p:ext uri="{BB962C8B-B14F-4D97-AF65-F5344CB8AC3E}">
        <p14:creationId xmlns:p14="http://schemas.microsoft.com/office/powerpoint/2010/main" val="376273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5E2E15A-8254-42AE-BF78-14F7504DA878}" type="datetimeFigureOut">
              <a:rPr lang="en-US" smtClean="0"/>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102BC6-5D2D-4EF4-BD2C-5122D8C4B446}" type="slidenum">
              <a:rPr lang="en-US" smtClean="0"/>
              <a:t>‹#›</a:t>
            </a:fld>
            <a:endParaRPr lang="en-US"/>
          </a:p>
        </p:txBody>
      </p:sp>
    </p:spTree>
    <p:extLst>
      <p:ext uri="{BB962C8B-B14F-4D97-AF65-F5344CB8AC3E}">
        <p14:creationId xmlns:p14="http://schemas.microsoft.com/office/powerpoint/2010/main" val="2068774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F5E2E15A-8254-42AE-BF78-14F7504DA878}" type="datetimeFigureOut">
              <a:rPr lang="en-US" smtClean="0"/>
              <a:t>4/23/2020</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26102BC6-5D2D-4EF4-BD2C-5122D8C4B446}" type="slidenum">
              <a:rPr lang="en-US" smtClean="0"/>
              <a:t>‹#›</a:t>
            </a:fld>
            <a:endParaRPr lang="en-US"/>
          </a:p>
        </p:txBody>
      </p:sp>
    </p:spTree>
    <p:extLst>
      <p:ext uri="{BB962C8B-B14F-4D97-AF65-F5344CB8AC3E}">
        <p14:creationId xmlns:p14="http://schemas.microsoft.com/office/powerpoint/2010/main" val="334291959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84738" y="154744"/>
            <a:ext cx="10297551" cy="2419644"/>
          </a:xfrm>
        </p:spPr>
        <p:txBody>
          <a:bodyPr>
            <a:normAutofit fontScale="90000"/>
          </a:bodyPr>
          <a:lstStyle/>
          <a:p>
            <a:pPr algn="ctr">
              <a:lnSpc>
                <a:spcPct val="150000"/>
              </a:lnSpc>
            </a:pPr>
            <a:r>
              <a:rPr lang="ka-GE" sz="2400" b="1" dirty="0" smtClean="0">
                <a:solidFill>
                  <a:schemeClr val="bg1"/>
                </a:solidFill>
              </a:rPr>
              <a:t/>
            </a:r>
            <a:br>
              <a:rPr lang="ka-GE" sz="2400" b="1" dirty="0" smtClean="0">
                <a:solidFill>
                  <a:schemeClr val="bg1"/>
                </a:solidFill>
              </a:rPr>
            </a:br>
            <a:r>
              <a:rPr lang="ka-GE" sz="2400" b="1" dirty="0">
                <a:solidFill>
                  <a:schemeClr val="bg1"/>
                </a:solidFill>
              </a:rPr>
              <a:t/>
            </a:r>
            <a:br>
              <a:rPr lang="ka-GE" sz="2400" b="1" dirty="0">
                <a:solidFill>
                  <a:schemeClr val="bg1"/>
                </a:solidFill>
              </a:rPr>
            </a:br>
            <a:r>
              <a:rPr lang="ka-GE" sz="2400" b="1" dirty="0" smtClean="0">
                <a:solidFill>
                  <a:schemeClr val="bg1"/>
                </a:solidFill>
              </a:rPr>
              <a:t/>
            </a:r>
            <a:br>
              <a:rPr lang="ka-GE" sz="2400" b="1" dirty="0" smtClean="0">
                <a:solidFill>
                  <a:schemeClr val="bg1"/>
                </a:solidFill>
              </a:rPr>
            </a:br>
            <a:r>
              <a:rPr lang="ka-GE" sz="2400" b="1" dirty="0">
                <a:solidFill>
                  <a:schemeClr val="bg1"/>
                </a:solidFill>
              </a:rPr>
              <a:t/>
            </a:r>
            <a:br>
              <a:rPr lang="ka-GE" sz="2400" b="1" dirty="0">
                <a:solidFill>
                  <a:schemeClr val="bg1"/>
                </a:solidFill>
              </a:rPr>
            </a:br>
            <a:r>
              <a:rPr lang="ka-GE" sz="2400" b="1" dirty="0" smtClean="0">
                <a:solidFill>
                  <a:schemeClr val="bg1"/>
                </a:solidFill>
              </a:rPr>
              <a:t/>
            </a:r>
            <a:br>
              <a:rPr lang="ka-GE" sz="2400" b="1" dirty="0" smtClean="0">
                <a:solidFill>
                  <a:schemeClr val="bg1"/>
                </a:solidFill>
              </a:rPr>
            </a:br>
            <a:r>
              <a:rPr lang="ka-GE" sz="2400" b="1" dirty="0">
                <a:solidFill>
                  <a:schemeClr val="bg1"/>
                </a:solidFill>
              </a:rPr>
              <a:t/>
            </a:r>
            <a:br>
              <a:rPr lang="ka-GE" sz="2400" b="1" dirty="0">
                <a:solidFill>
                  <a:schemeClr val="bg1"/>
                </a:solidFill>
              </a:rPr>
            </a:br>
            <a:r>
              <a:rPr lang="ka-GE" sz="2400" b="1" dirty="0" smtClean="0">
                <a:solidFill>
                  <a:schemeClr val="bg1"/>
                </a:solidFill>
              </a:rPr>
              <a:t/>
            </a:r>
            <a:br>
              <a:rPr lang="ka-GE" sz="2400" b="1" dirty="0" smtClean="0">
                <a:solidFill>
                  <a:schemeClr val="bg1"/>
                </a:solidFill>
              </a:rPr>
            </a:br>
            <a:r>
              <a:rPr lang="ka-GE" sz="2400" b="1" dirty="0">
                <a:solidFill>
                  <a:schemeClr val="bg1"/>
                </a:solidFill>
              </a:rPr>
              <a:t/>
            </a:r>
            <a:br>
              <a:rPr lang="ka-GE" sz="2400" b="1" dirty="0">
                <a:solidFill>
                  <a:schemeClr val="bg1"/>
                </a:solidFill>
              </a:rPr>
            </a:br>
            <a:r>
              <a:rPr lang="ka-GE" sz="2400" b="1" dirty="0" smtClean="0">
                <a:solidFill>
                  <a:schemeClr val="bg1"/>
                </a:solidFill>
              </a:rPr>
              <a:t/>
            </a:r>
            <a:br>
              <a:rPr lang="ka-GE" sz="2400" b="1" dirty="0" smtClean="0">
                <a:solidFill>
                  <a:schemeClr val="bg1"/>
                </a:solidFill>
              </a:rPr>
            </a:br>
            <a:r>
              <a:rPr lang="ka-GE" sz="2400" b="1" dirty="0">
                <a:solidFill>
                  <a:schemeClr val="bg1"/>
                </a:solidFill>
              </a:rPr>
              <a:t/>
            </a:r>
            <a:br>
              <a:rPr lang="ka-GE" sz="2400" b="1" dirty="0">
                <a:solidFill>
                  <a:schemeClr val="bg1"/>
                </a:solidFill>
              </a:rPr>
            </a:br>
            <a:r>
              <a:rPr lang="ka-GE" sz="2400" b="1" dirty="0" smtClean="0">
                <a:solidFill>
                  <a:schemeClr val="bg1"/>
                </a:solidFill>
              </a:rPr>
              <a:t/>
            </a:r>
            <a:br>
              <a:rPr lang="ka-GE" sz="2400" b="1" dirty="0" smtClean="0">
                <a:solidFill>
                  <a:schemeClr val="bg1"/>
                </a:solidFill>
              </a:rPr>
            </a:br>
            <a:r>
              <a:rPr lang="ka-GE" sz="2400" b="1" dirty="0">
                <a:solidFill>
                  <a:schemeClr val="bg1"/>
                </a:solidFill>
              </a:rPr>
              <a:t/>
            </a:r>
            <a:br>
              <a:rPr lang="ka-GE" sz="2400" b="1" dirty="0">
                <a:solidFill>
                  <a:schemeClr val="bg1"/>
                </a:solidFill>
              </a:rPr>
            </a:br>
            <a:r>
              <a:rPr lang="ka-GE" sz="2400" b="1" dirty="0" smtClean="0">
                <a:solidFill>
                  <a:schemeClr val="bg1"/>
                </a:solidFill>
              </a:rPr>
              <a:t/>
            </a:r>
            <a:br>
              <a:rPr lang="ka-GE" sz="2400" b="1" dirty="0" smtClean="0">
                <a:solidFill>
                  <a:schemeClr val="bg1"/>
                </a:solidFill>
              </a:rPr>
            </a:br>
            <a:r>
              <a:rPr lang="ka-GE" sz="2400" b="1" dirty="0">
                <a:solidFill>
                  <a:schemeClr val="bg1"/>
                </a:solidFill>
              </a:rPr>
              <a:t/>
            </a:r>
            <a:br>
              <a:rPr lang="ka-GE" sz="2400" b="1" dirty="0">
                <a:solidFill>
                  <a:schemeClr val="bg1"/>
                </a:solidFill>
              </a:rPr>
            </a:br>
            <a:r>
              <a:rPr lang="ka-GE" sz="2400" b="1" dirty="0" smtClean="0">
                <a:solidFill>
                  <a:schemeClr val="bg1"/>
                </a:solidFill>
              </a:rPr>
              <a:t/>
            </a:r>
            <a:br>
              <a:rPr lang="ka-GE" sz="2400" b="1" dirty="0" smtClean="0">
                <a:solidFill>
                  <a:schemeClr val="bg1"/>
                </a:solidFill>
              </a:rPr>
            </a:br>
            <a:r>
              <a:rPr lang="ka-GE" sz="2400" b="1" dirty="0">
                <a:solidFill>
                  <a:schemeClr val="bg1"/>
                </a:solidFill>
              </a:rPr>
              <a:t/>
            </a:r>
            <a:br>
              <a:rPr lang="ka-GE" sz="2400" b="1" dirty="0">
                <a:solidFill>
                  <a:schemeClr val="bg1"/>
                </a:solidFill>
              </a:rPr>
            </a:br>
            <a:r>
              <a:rPr lang="ka-GE" sz="2400" b="1" dirty="0" smtClean="0">
                <a:solidFill>
                  <a:schemeClr val="bg1"/>
                </a:solidFill>
              </a:rPr>
              <a:t/>
            </a:r>
            <a:br>
              <a:rPr lang="ka-GE" sz="2400" b="1" dirty="0" smtClean="0">
                <a:solidFill>
                  <a:schemeClr val="bg1"/>
                </a:solidFill>
              </a:rPr>
            </a:br>
            <a:r>
              <a:rPr lang="ka-GE" sz="2400" b="1" dirty="0">
                <a:solidFill>
                  <a:schemeClr val="bg1"/>
                </a:solidFill>
              </a:rPr>
              <a:t/>
            </a:r>
            <a:br>
              <a:rPr lang="ka-GE" sz="2400" b="1" dirty="0">
                <a:solidFill>
                  <a:schemeClr val="bg1"/>
                </a:solidFill>
              </a:rPr>
            </a:br>
            <a:r>
              <a:rPr lang="ka-GE" sz="2400" b="1" dirty="0" smtClean="0">
                <a:solidFill>
                  <a:schemeClr val="bg1"/>
                </a:solidFill>
              </a:rPr>
              <a:t/>
            </a:r>
            <a:br>
              <a:rPr lang="ka-GE" sz="2400" b="1" dirty="0" smtClean="0">
                <a:solidFill>
                  <a:schemeClr val="bg1"/>
                </a:solidFill>
              </a:rPr>
            </a:br>
            <a:r>
              <a:rPr lang="ka-GE" sz="2400" b="1" dirty="0">
                <a:solidFill>
                  <a:schemeClr val="bg1"/>
                </a:solidFill>
              </a:rPr>
              <a:t/>
            </a:r>
            <a:br>
              <a:rPr lang="ka-GE" sz="2400" b="1" dirty="0">
                <a:solidFill>
                  <a:schemeClr val="bg1"/>
                </a:solidFill>
              </a:rPr>
            </a:br>
            <a:r>
              <a:rPr lang="ka-GE" sz="2400" b="1" dirty="0" smtClean="0">
                <a:solidFill>
                  <a:schemeClr val="bg1"/>
                </a:solidFill>
              </a:rPr>
              <a:t/>
            </a:r>
            <a:br>
              <a:rPr lang="ka-GE" sz="2400" b="1" dirty="0" smtClean="0">
                <a:solidFill>
                  <a:schemeClr val="bg1"/>
                </a:solidFill>
              </a:rPr>
            </a:br>
            <a:r>
              <a:rPr lang="ka-GE" sz="2400" b="1" dirty="0">
                <a:solidFill>
                  <a:schemeClr val="bg1"/>
                </a:solidFill>
              </a:rPr>
              <a:t/>
            </a:r>
            <a:br>
              <a:rPr lang="ka-GE" sz="2400" b="1" dirty="0">
                <a:solidFill>
                  <a:schemeClr val="bg1"/>
                </a:solidFill>
              </a:rPr>
            </a:br>
            <a:r>
              <a:rPr lang="ka-GE" sz="2400" b="1" dirty="0" smtClean="0">
                <a:solidFill>
                  <a:schemeClr val="bg1"/>
                </a:solidFill>
              </a:rPr>
              <a:t/>
            </a:r>
            <a:br>
              <a:rPr lang="ka-GE" sz="2400" b="1" dirty="0" smtClean="0">
                <a:solidFill>
                  <a:schemeClr val="bg1"/>
                </a:solidFill>
              </a:rPr>
            </a:br>
            <a:r>
              <a:rPr lang="ka-GE" sz="2400" b="1" dirty="0">
                <a:solidFill>
                  <a:schemeClr val="bg1"/>
                </a:solidFill>
              </a:rPr>
              <a:t/>
            </a:r>
            <a:br>
              <a:rPr lang="ka-GE" sz="2400" b="1" dirty="0">
                <a:solidFill>
                  <a:schemeClr val="bg1"/>
                </a:solidFill>
              </a:rPr>
            </a:br>
            <a:r>
              <a:rPr lang="ka-GE" sz="2400" b="1" dirty="0" smtClean="0">
                <a:solidFill>
                  <a:schemeClr val="bg1"/>
                </a:solidFill>
              </a:rPr>
              <a:t/>
            </a:r>
            <a:br>
              <a:rPr lang="ka-GE" sz="2400" b="1" dirty="0" smtClean="0">
                <a:solidFill>
                  <a:schemeClr val="bg1"/>
                </a:solidFill>
              </a:rPr>
            </a:br>
            <a:r>
              <a:rPr lang="ka-GE" sz="2400" b="1" dirty="0">
                <a:solidFill>
                  <a:schemeClr val="bg1"/>
                </a:solidFill>
              </a:rPr>
              <a:t/>
            </a:r>
            <a:br>
              <a:rPr lang="ka-GE" sz="2400" b="1" dirty="0">
                <a:solidFill>
                  <a:schemeClr val="bg1"/>
                </a:solidFill>
              </a:rPr>
            </a:br>
            <a:r>
              <a:rPr lang="ka-GE" sz="2400" b="1" dirty="0" smtClean="0">
                <a:solidFill>
                  <a:schemeClr val="bg1"/>
                </a:solidFill>
              </a:rPr>
              <a:t/>
            </a:r>
            <a:br>
              <a:rPr lang="ka-GE" sz="2400" b="1" dirty="0" smtClean="0">
                <a:solidFill>
                  <a:schemeClr val="bg1"/>
                </a:solidFill>
              </a:rPr>
            </a:br>
            <a:r>
              <a:rPr lang="ka-GE" sz="2400" b="1" dirty="0">
                <a:solidFill>
                  <a:schemeClr val="bg1"/>
                </a:solidFill>
              </a:rPr>
              <a:t/>
            </a:r>
            <a:br>
              <a:rPr lang="ka-GE" sz="2400" b="1" dirty="0">
                <a:solidFill>
                  <a:schemeClr val="bg1"/>
                </a:solidFill>
              </a:rPr>
            </a:br>
            <a:r>
              <a:rPr lang="ka-GE" sz="2400" b="1" dirty="0" smtClean="0">
                <a:solidFill>
                  <a:schemeClr val="bg1"/>
                </a:solidFill>
              </a:rPr>
              <a:t/>
            </a:r>
            <a:br>
              <a:rPr lang="ka-GE" sz="2400" b="1" dirty="0" smtClean="0">
                <a:solidFill>
                  <a:schemeClr val="bg1"/>
                </a:solidFill>
              </a:rPr>
            </a:br>
            <a:r>
              <a:rPr lang="ka-GE" sz="2400" b="1" dirty="0">
                <a:solidFill>
                  <a:schemeClr val="bg1"/>
                </a:solidFill>
              </a:rPr>
              <a:t/>
            </a:r>
            <a:br>
              <a:rPr lang="ka-GE" sz="2400" b="1" dirty="0">
                <a:solidFill>
                  <a:schemeClr val="bg1"/>
                </a:solidFill>
              </a:rPr>
            </a:br>
            <a:r>
              <a:rPr lang="ka-GE" sz="2400" b="1" dirty="0" smtClean="0">
                <a:solidFill>
                  <a:schemeClr val="bg1"/>
                </a:solidFill>
              </a:rPr>
              <a:t/>
            </a:r>
            <a:br>
              <a:rPr lang="ka-GE" sz="2400" b="1" dirty="0" smtClean="0">
                <a:solidFill>
                  <a:schemeClr val="bg1"/>
                </a:solidFill>
              </a:rPr>
            </a:br>
            <a:r>
              <a:rPr lang="ka-GE" sz="2400" b="1" dirty="0">
                <a:solidFill>
                  <a:schemeClr val="bg1"/>
                </a:solidFill>
              </a:rPr>
              <a:t/>
            </a:r>
            <a:br>
              <a:rPr lang="ka-GE" sz="2400" b="1" dirty="0">
                <a:solidFill>
                  <a:schemeClr val="bg1"/>
                </a:solidFill>
              </a:rPr>
            </a:br>
            <a:r>
              <a:rPr lang="ka-GE" sz="2400" b="1" dirty="0" smtClean="0">
                <a:solidFill>
                  <a:schemeClr val="bg1"/>
                </a:solidFill>
              </a:rPr>
              <a:t/>
            </a:r>
            <a:br>
              <a:rPr lang="ka-GE" sz="2400" b="1" dirty="0" smtClean="0">
                <a:solidFill>
                  <a:schemeClr val="bg1"/>
                </a:solidFill>
              </a:rPr>
            </a:br>
            <a:r>
              <a:rPr lang="ka-GE" sz="2400" b="1" dirty="0">
                <a:solidFill>
                  <a:schemeClr val="bg1"/>
                </a:solidFill>
              </a:rPr>
              <a:t/>
            </a:r>
            <a:br>
              <a:rPr lang="ka-GE" sz="2400" b="1" dirty="0">
                <a:solidFill>
                  <a:schemeClr val="bg1"/>
                </a:solidFill>
              </a:rPr>
            </a:br>
            <a:r>
              <a:rPr lang="ka-GE" sz="2400" b="1" dirty="0" smtClean="0">
                <a:solidFill>
                  <a:schemeClr val="bg1"/>
                </a:solidFill>
              </a:rPr>
              <a:t/>
            </a:r>
            <a:br>
              <a:rPr lang="ka-GE" sz="2400" b="1" dirty="0" smtClean="0">
                <a:solidFill>
                  <a:schemeClr val="bg1"/>
                </a:solidFill>
              </a:rPr>
            </a:br>
            <a:r>
              <a:rPr lang="ka-GE" sz="2400" b="1" dirty="0">
                <a:solidFill>
                  <a:schemeClr val="bg1"/>
                </a:solidFill>
              </a:rPr>
              <a:t/>
            </a:r>
            <a:br>
              <a:rPr lang="ka-GE" sz="2400" b="1" dirty="0">
                <a:solidFill>
                  <a:schemeClr val="bg1"/>
                </a:solidFill>
              </a:rPr>
            </a:br>
            <a:r>
              <a:rPr lang="ka-GE" sz="2400" b="1" dirty="0" smtClean="0">
                <a:solidFill>
                  <a:schemeClr val="bg1"/>
                </a:solidFill>
              </a:rPr>
              <a:t/>
            </a:r>
            <a:br>
              <a:rPr lang="ka-GE" sz="2400" b="1" dirty="0" smtClean="0">
                <a:solidFill>
                  <a:schemeClr val="bg1"/>
                </a:solidFill>
              </a:rPr>
            </a:br>
            <a:r>
              <a:rPr lang="ka-GE" sz="2400" b="1" dirty="0">
                <a:solidFill>
                  <a:schemeClr val="bg1"/>
                </a:solidFill>
              </a:rPr>
              <a:t/>
            </a:r>
            <a:br>
              <a:rPr lang="ka-GE" sz="2400" b="1" dirty="0">
                <a:solidFill>
                  <a:schemeClr val="bg1"/>
                </a:solidFill>
              </a:rPr>
            </a:br>
            <a:r>
              <a:rPr lang="ka-GE" sz="2400" b="1" dirty="0" smtClean="0">
                <a:solidFill>
                  <a:schemeClr val="bg1"/>
                </a:solidFill>
              </a:rPr>
              <a:t/>
            </a:r>
            <a:br>
              <a:rPr lang="ka-GE" sz="2400" b="1" dirty="0" smtClean="0">
                <a:solidFill>
                  <a:schemeClr val="bg1"/>
                </a:solidFill>
              </a:rPr>
            </a:br>
            <a:r>
              <a:rPr lang="ka-GE" sz="2400" b="1" dirty="0" smtClean="0">
                <a:solidFill>
                  <a:schemeClr val="bg1"/>
                </a:solidFill>
              </a:rPr>
              <a:t>სადახლო-ბაგრატაშენის </a:t>
            </a:r>
            <a:r>
              <a:rPr lang="ka-GE" sz="2400" b="1" dirty="0">
                <a:solidFill>
                  <a:schemeClr val="bg1"/>
                </a:solidFill>
              </a:rPr>
              <a:t>სასაზღვრო გამშვებ პუნქტთან, საქართველოსა და სომხეთის რესპუბლიკის სახელმწიფო საზღვართან, მდ. დებედაზე ახალი სახიდე გადასასვლელის </a:t>
            </a:r>
            <a:r>
              <a:rPr lang="ka-GE" sz="2400" b="1" dirty="0" smtClean="0">
                <a:solidFill>
                  <a:schemeClr val="bg1"/>
                </a:solidFill>
              </a:rPr>
              <a:t>მშენებლობა</a:t>
            </a:r>
            <a:r>
              <a:rPr lang="en-US" sz="2400" dirty="0">
                <a:solidFill>
                  <a:schemeClr val="bg1"/>
                </a:solidFill>
              </a:rPr>
              <a:t/>
            </a:r>
            <a:br>
              <a:rPr lang="en-US" sz="2400" dirty="0">
                <a:solidFill>
                  <a:schemeClr val="bg1"/>
                </a:solidFill>
              </a:rPr>
            </a:br>
            <a:endParaRPr lang="en-US" sz="2400" dirty="0">
              <a:solidFill>
                <a:schemeClr val="bg1"/>
              </a:solidFill>
            </a:endParaRPr>
          </a:p>
        </p:txBody>
      </p:sp>
      <p:sp>
        <p:nvSpPr>
          <p:cNvPr id="3" name="Subtitle 2"/>
          <p:cNvSpPr>
            <a:spLocks noGrp="1"/>
          </p:cNvSpPr>
          <p:nvPr>
            <p:ph type="subTitle" idx="1"/>
          </p:nvPr>
        </p:nvSpPr>
        <p:spPr>
          <a:xfrm>
            <a:off x="656077" y="2307103"/>
            <a:ext cx="6400800" cy="1915273"/>
          </a:xfrm>
        </p:spPr>
        <p:txBody>
          <a:bodyPr>
            <a:normAutofit fontScale="77500" lnSpcReduction="20000"/>
          </a:bodyPr>
          <a:lstStyle/>
          <a:p>
            <a:pPr algn="ctr">
              <a:lnSpc>
                <a:spcPct val="170000"/>
              </a:lnSpc>
            </a:pPr>
            <a:endParaRPr lang="ka-GE" dirty="0" smtClean="0"/>
          </a:p>
          <a:p>
            <a:pPr algn="ctr">
              <a:lnSpc>
                <a:spcPct val="170000"/>
              </a:lnSpc>
            </a:pPr>
            <a:r>
              <a:rPr lang="ka-GE" sz="2800" dirty="0" smtClean="0">
                <a:solidFill>
                  <a:schemeClr val="bg1"/>
                </a:solidFill>
              </a:rPr>
              <a:t>გარემოზე ზემოქმედების შეფასების ანგარიში </a:t>
            </a:r>
          </a:p>
          <a:p>
            <a:pPr algn="ctr"/>
            <a:r>
              <a:rPr lang="ka-GE" sz="2300" dirty="0" smtClean="0"/>
              <a:t>საჯარო განხილვა</a:t>
            </a:r>
          </a:p>
          <a:p>
            <a:pPr algn="ctr"/>
            <a:r>
              <a:rPr lang="ka-GE" dirty="0" smtClean="0"/>
              <a:t>2020 წელი</a:t>
            </a:r>
            <a:endParaRPr lang="ka-GE" dirty="0"/>
          </a:p>
          <a:p>
            <a:pPr algn="ctr"/>
            <a:endParaRPr lang="ka-GE" dirty="0"/>
          </a:p>
        </p:txBody>
      </p:sp>
      <p:pic>
        <p:nvPicPr>
          <p:cNvPr id="5" name="Picture 4" descr="Z:\Share\Kazazi\002.jp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521" y="5352380"/>
            <a:ext cx="1168717" cy="1055420"/>
          </a:xfrm>
          <a:prstGeom prst="rect">
            <a:avLst/>
          </a:prstGeom>
          <a:noFill/>
          <a:ln>
            <a:noFill/>
          </a:ln>
        </p:spPr>
      </p:pic>
      <p:graphicFrame>
        <p:nvGraphicFramePr>
          <p:cNvPr id="7" name="Table 6"/>
          <p:cNvGraphicFramePr>
            <a:graphicFrameLocks noGrp="1"/>
          </p:cNvGraphicFramePr>
          <p:nvPr>
            <p:extLst>
              <p:ext uri="{D42A27DB-BD31-4B8C-83A1-F6EECF244321}">
                <p14:modId xmlns:p14="http://schemas.microsoft.com/office/powerpoint/2010/main" val="2086464609"/>
              </p:ext>
            </p:extLst>
          </p:nvPr>
        </p:nvGraphicFramePr>
        <p:xfrm>
          <a:off x="243523" y="5352381"/>
          <a:ext cx="6009360" cy="1304608"/>
        </p:xfrm>
        <a:graphic>
          <a:graphicData uri="http://schemas.openxmlformats.org/drawingml/2006/table">
            <a:tbl>
              <a:tblPr firstRow="1" firstCol="1" bandRow="1"/>
              <a:tblGrid>
                <a:gridCol w="6009360">
                  <a:extLst>
                    <a:ext uri="{9D8B030D-6E8A-4147-A177-3AD203B41FA5}">
                      <a16:colId xmlns:a16="http://schemas.microsoft.com/office/drawing/2014/main" xmlns="" val="2943073180"/>
                    </a:ext>
                  </a:extLst>
                </a:gridCol>
              </a:tblGrid>
              <a:tr h="1055420">
                <a:tc>
                  <a:txBody>
                    <a:bodyPr/>
                    <a:lstStyle/>
                    <a:p>
                      <a:pPr marL="0" marR="0" algn="ctr">
                        <a:lnSpc>
                          <a:spcPct val="107000"/>
                        </a:lnSpc>
                        <a:spcBef>
                          <a:spcPts val="0"/>
                        </a:spcBef>
                        <a:spcAft>
                          <a:spcPts val="0"/>
                        </a:spcAft>
                        <a:tabLst>
                          <a:tab pos="3075940" algn="ctr"/>
                          <a:tab pos="6152515" algn="r"/>
                        </a:tabLst>
                      </a:pPr>
                      <a:endParaRPr lang="ka-GE" sz="1600" dirty="0" smtClean="0">
                        <a:effectLst/>
                        <a:latin typeface="Sylfaen" panose="010A0502050306030303" pitchFamily="18"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tabLst>
                          <a:tab pos="3075940" algn="ctr"/>
                          <a:tab pos="6152515" algn="r"/>
                        </a:tabLst>
                      </a:pPr>
                      <a:r>
                        <a:rPr lang="ka-GE" sz="1600" dirty="0" smtClean="0">
                          <a:effectLst/>
                          <a:latin typeface="Sylfaen" panose="010A0502050306030303" pitchFamily="18" charset="0"/>
                          <a:ea typeface="Calibri" panose="020F0502020204030204" pitchFamily="34" charset="0"/>
                          <a:cs typeface="Arial" panose="020B0604020202020204" pitchFamily="34" charset="0"/>
                        </a:rPr>
                        <a:t>                    საქართველოს </a:t>
                      </a:r>
                      <a:r>
                        <a:rPr lang="ka-GE" sz="1600" dirty="0">
                          <a:effectLst/>
                          <a:latin typeface="Sylfaen" panose="010A0502050306030303" pitchFamily="18" charset="0"/>
                          <a:ea typeface="Calibri" panose="020F0502020204030204" pitchFamily="34" charset="0"/>
                          <a:cs typeface="Arial" panose="020B0604020202020204" pitchFamily="34" charset="0"/>
                        </a:rPr>
                        <a:t>რეგიონული განვითარებისა და </a:t>
                      </a:r>
                      <a:r>
                        <a:rPr lang="ka-GE" sz="1600" dirty="0" smtClean="0">
                          <a:effectLst/>
                          <a:latin typeface="Sylfaen" panose="010A0502050306030303" pitchFamily="18" charset="0"/>
                          <a:ea typeface="Calibri" panose="020F0502020204030204" pitchFamily="34" charset="0"/>
                          <a:cs typeface="Arial" panose="020B0604020202020204" pitchFamily="34" charset="0"/>
                        </a:rPr>
                        <a:t>                                     </a:t>
                      </a:r>
                    </a:p>
                    <a:p>
                      <a:pPr marL="0" marR="0" algn="ctr">
                        <a:lnSpc>
                          <a:spcPct val="107000"/>
                        </a:lnSpc>
                        <a:spcBef>
                          <a:spcPts val="0"/>
                        </a:spcBef>
                        <a:spcAft>
                          <a:spcPts val="0"/>
                        </a:spcAft>
                        <a:tabLst>
                          <a:tab pos="3075940" algn="ctr"/>
                          <a:tab pos="6152515" algn="r"/>
                        </a:tabLst>
                      </a:pPr>
                      <a:r>
                        <a:rPr lang="ka-GE" sz="1600" dirty="0" smtClean="0">
                          <a:effectLst/>
                          <a:latin typeface="Sylfaen" panose="010A0502050306030303" pitchFamily="18" charset="0"/>
                          <a:ea typeface="Calibri" panose="020F0502020204030204" pitchFamily="34" charset="0"/>
                          <a:cs typeface="Arial" panose="020B0604020202020204" pitchFamily="34" charset="0"/>
                        </a:rPr>
                        <a:t>                        ინფრასტრუქტურის სამინისტრო</a:t>
                      </a:r>
                      <a:endParaRPr lang="en-US" sz="1600" dirty="0" smtClean="0">
                        <a:effectLst/>
                        <a:latin typeface="Sylfaen" panose="010A0502050306030303" pitchFamily="18"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tabLst>
                          <a:tab pos="3075940" algn="ctr"/>
                          <a:tab pos="6152515" algn="r"/>
                        </a:tabLst>
                      </a:pPr>
                      <a:endParaRPr lang="en-US" sz="1600" dirty="0" smtClean="0">
                        <a:effectLst/>
                        <a:latin typeface="Sylfaen" panose="010A0502050306030303" pitchFamily="18"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tabLst>
                          <a:tab pos="3075940" algn="ctr"/>
                          <a:tab pos="6152515" algn="r"/>
                        </a:tabLst>
                      </a:pPr>
                      <a:endParaRPr lang="ka-GE" sz="1600" dirty="0" smtClean="0">
                        <a:effectLst/>
                        <a:latin typeface="Sylfaen" panose="010A0502050306030303"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12853019"/>
                  </a:ext>
                </a:extLst>
              </a:tr>
            </a:tbl>
          </a:graphicData>
        </a:graphic>
      </p:graphicFrame>
      <p:sp>
        <p:nvSpPr>
          <p:cNvPr id="8" name="Subtitle 2"/>
          <p:cNvSpPr txBox="1">
            <a:spLocks/>
          </p:cNvSpPr>
          <p:nvPr/>
        </p:nvSpPr>
        <p:spPr>
          <a:xfrm>
            <a:off x="8820442" y="4811152"/>
            <a:ext cx="2757269" cy="1378634"/>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endParaRPr lang="ka-GE" dirty="0" smtClean="0"/>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bwMode="auto">
          <a:xfrm>
            <a:off x="10731195" y="5605768"/>
            <a:ext cx="935183" cy="802031"/>
          </a:xfrm>
          <a:prstGeom prst="rect">
            <a:avLst/>
          </a:prstGeom>
          <a:noFill/>
        </p:spPr>
      </p:pic>
      <p:sp>
        <p:nvSpPr>
          <p:cNvPr id="10" name="Rectangle 9"/>
          <p:cNvSpPr/>
          <p:nvPr/>
        </p:nvSpPr>
        <p:spPr>
          <a:xfrm>
            <a:off x="7975595" y="5880090"/>
            <a:ext cx="2789348" cy="400110"/>
          </a:xfrm>
          <a:prstGeom prst="rect">
            <a:avLst/>
          </a:prstGeom>
        </p:spPr>
        <p:txBody>
          <a:bodyPr wrap="square">
            <a:spAutoFit/>
          </a:bodyPr>
          <a:lstStyle/>
          <a:p>
            <a:pPr algn="ctr"/>
            <a:r>
              <a:rPr lang="en-US" sz="2000" dirty="0">
                <a:latin typeface="Calibri" panose="020F0502020204030204" pitchFamily="34" charset="0"/>
                <a:ea typeface="Calibri" panose="020F0502020204030204" pitchFamily="34" charset="0"/>
                <a:cs typeface="Arial" panose="020B0604020202020204" pitchFamily="34" charset="0"/>
              </a:rPr>
              <a:t>Tunnel </a:t>
            </a:r>
            <a:r>
              <a:rPr lang="en-US" sz="2000" dirty="0" err="1">
                <a:latin typeface="Calibri" panose="020F0502020204030204" pitchFamily="34" charset="0"/>
                <a:ea typeface="Calibri" panose="020F0502020204030204" pitchFamily="34" charset="0"/>
                <a:cs typeface="Arial" panose="020B0604020202020204" pitchFamily="34" charset="0"/>
              </a:rPr>
              <a:t>sadd</a:t>
            </a:r>
            <a:r>
              <a:rPr lang="en-US" sz="2000" dirty="0">
                <a:latin typeface="Calibri" panose="020F0502020204030204" pitchFamily="34" charset="0"/>
                <a:ea typeface="Calibri" panose="020F0502020204030204" pitchFamily="34" charset="0"/>
                <a:cs typeface="Arial" panose="020B0604020202020204" pitchFamily="34" charset="0"/>
              </a:rPr>
              <a:t> </a:t>
            </a:r>
            <a:r>
              <a:rPr lang="en-US" sz="2000" dirty="0" err="1">
                <a:latin typeface="Calibri" panose="020F0502020204030204" pitchFamily="34" charset="0"/>
                <a:ea typeface="Calibri" panose="020F0502020204030204" pitchFamily="34" charset="0"/>
                <a:cs typeface="Arial" panose="020B0604020202020204" pitchFamily="34" charset="0"/>
              </a:rPr>
              <a:t>ariana</a:t>
            </a:r>
            <a:endParaRPr lang="en-US" sz="2000" dirty="0"/>
          </a:p>
        </p:txBody>
      </p:sp>
      <p:pic>
        <p:nvPicPr>
          <p:cNvPr id="11" name="Picture 2" descr="http://www.georoad.ge/images/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16785" y="3461580"/>
            <a:ext cx="1360926" cy="12097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136767" y="4761706"/>
            <a:ext cx="3827929" cy="610488"/>
          </a:xfrm>
          <a:prstGeom prst="rect">
            <a:avLst/>
          </a:prstGeom>
        </p:spPr>
        <p:txBody>
          <a:bodyPr wrap="square">
            <a:spAutoFit/>
          </a:bodyPr>
          <a:lstStyle/>
          <a:p>
            <a:pPr algn="ctr">
              <a:lnSpc>
                <a:spcPct val="107000"/>
              </a:lnSpc>
              <a:tabLst>
                <a:tab pos="3075940" algn="ctr"/>
                <a:tab pos="6152515" algn="r"/>
              </a:tabLst>
            </a:pPr>
            <a:r>
              <a:rPr lang="ka-GE" sz="1600" b="1" dirty="0">
                <a:solidFill>
                  <a:srgbClr val="002060"/>
                </a:solidFill>
                <a:ea typeface="Calibri" panose="020F0502020204030204" pitchFamily="34" charset="0"/>
                <a:cs typeface="Arial" panose="020B0604020202020204" pitchFamily="34" charset="0"/>
              </a:rPr>
              <a:t>საქართველოს საავტომობილო გზების დეპარტამენტი</a:t>
            </a:r>
            <a:endParaRPr lang="en-US" sz="1600" b="1" dirty="0">
              <a:solidFill>
                <a:srgbClr val="00206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85779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56015" y="151228"/>
            <a:ext cx="6411497" cy="3614738"/>
          </a:xfrm>
          <a:prstGeom prst="rect">
            <a:avLst/>
          </a:prstGeom>
          <a:noFill/>
          <a:ln>
            <a:noFill/>
          </a:ln>
        </p:spPr>
      </p:pic>
      <p:sp>
        <p:nvSpPr>
          <p:cNvPr id="5" name="Rectangle 4"/>
          <p:cNvSpPr/>
          <p:nvPr/>
        </p:nvSpPr>
        <p:spPr>
          <a:xfrm>
            <a:off x="156015" y="3814303"/>
            <a:ext cx="6062237" cy="369332"/>
          </a:xfrm>
          <a:prstGeom prst="rect">
            <a:avLst/>
          </a:prstGeom>
        </p:spPr>
        <p:txBody>
          <a:bodyPr wrap="none">
            <a:spAutoFit/>
          </a:bodyPr>
          <a:lstStyle/>
          <a:p>
            <a:r>
              <a:rPr lang="en-US" spc="-10" smtClean="0">
                <a:solidFill>
                  <a:srgbClr val="002060"/>
                </a:solidFill>
                <a:latin typeface="Sylfaen" panose="010A0502050306030303" pitchFamily="18" charset="0"/>
                <a:ea typeface="Sylfaen" panose="010A0502050306030303" pitchFamily="18" charset="0"/>
                <a:cs typeface="Sylfaen" panose="010A0502050306030303" pitchFamily="18" charset="0"/>
              </a:rPr>
              <a:t>ხ</a:t>
            </a:r>
            <a:r>
              <a:rPr lang="en-US" spc="-15" smtClean="0">
                <a:solidFill>
                  <a:srgbClr val="002060"/>
                </a:solidFill>
                <a:latin typeface="Sylfaen" panose="010A0502050306030303" pitchFamily="18" charset="0"/>
                <a:ea typeface="Sylfaen" panose="010A0502050306030303" pitchFamily="18" charset="0"/>
                <a:cs typeface="Sylfaen" panose="010A0502050306030303" pitchFamily="18" charset="0"/>
              </a:rPr>
              <a:t>ი</a:t>
            </a:r>
            <a:r>
              <a:rPr lang="en-US" spc="-10" smtClean="0">
                <a:solidFill>
                  <a:srgbClr val="002060"/>
                </a:solidFill>
                <a:latin typeface="Sylfaen" panose="010A0502050306030303" pitchFamily="18" charset="0"/>
                <a:ea typeface="Sylfaen" panose="010A0502050306030303" pitchFamily="18" charset="0"/>
                <a:cs typeface="Sylfaen" panose="010A0502050306030303" pitchFamily="18" charset="0"/>
              </a:rPr>
              <a:t>დ</a:t>
            </a:r>
            <a:r>
              <a:rPr lang="en-US" spc="-15" smtClean="0">
                <a:solidFill>
                  <a:srgbClr val="002060"/>
                </a:solidFill>
                <a:latin typeface="Sylfaen" panose="010A0502050306030303" pitchFamily="18" charset="0"/>
                <a:ea typeface="Sylfaen" panose="010A0502050306030303" pitchFamily="18" charset="0"/>
                <a:cs typeface="Sylfaen" panose="010A0502050306030303" pitchFamily="18" charset="0"/>
              </a:rPr>
              <a:t>ი</a:t>
            </a:r>
            <a:r>
              <a:rPr lang="en-US" smtClean="0">
                <a:solidFill>
                  <a:srgbClr val="002060"/>
                </a:solidFill>
                <a:latin typeface="Sylfaen" panose="010A0502050306030303" pitchFamily="18" charset="0"/>
                <a:ea typeface="Sylfaen" panose="010A0502050306030303" pitchFamily="18" charset="0"/>
                <a:cs typeface="Sylfaen" panose="010A0502050306030303" pitchFamily="18" charset="0"/>
              </a:rPr>
              <a:t>ს</a:t>
            </a:r>
            <a:r>
              <a:rPr lang="en-US" spc="-15" smtClean="0">
                <a:solidFill>
                  <a:srgbClr val="002060"/>
                </a:solidFill>
                <a:latin typeface="Sylfaen" panose="010A0502050306030303" pitchFamily="18" charset="0"/>
                <a:ea typeface="Sylfaen" panose="010A0502050306030303" pitchFamily="18" charset="0"/>
                <a:cs typeface="Sylfaen" panose="010A0502050306030303" pitchFamily="18" charset="0"/>
              </a:rPr>
              <a:t> </a:t>
            </a:r>
            <a:r>
              <a:rPr lang="en-US" spc="-20" smtClean="0">
                <a:solidFill>
                  <a:srgbClr val="002060"/>
                </a:solidFill>
                <a:latin typeface="Sylfaen" panose="010A0502050306030303" pitchFamily="18" charset="0"/>
                <a:ea typeface="Sylfaen" panose="010A0502050306030303" pitchFamily="18" charset="0"/>
                <a:cs typeface="Sylfaen" panose="010A0502050306030303" pitchFamily="18" charset="0"/>
              </a:rPr>
              <a:t>პრ</a:t>
            </a:r>
            <a:r>
              <a:rPr lang="en-US" spc="-10" smtClean="0">
                <a:solidFill>
                  <a:srgbClr val="002060"/>
                </a:solidFill>
                <a:latin typeface="Sylfaen" panose="010A0502050306030303" pitchFamily="18" charset="0"/>
                <a:ea typeface="Sylfaen" panose="010A0502050306030303" pitchFamily="18" charset="0"/>
                <a:cs typeface="Sylfaen" panose="010A0502050306030303" pitchFamily="18" charset="0"/>
              </a:rPr>
              <a:t>ო</a:t>
            </a:r>
            <a:r>
              <a:rPr lang="en-US" spc="-25" smtClean="0">
                <a:solidFill>
                  <a:srgbClr val="002060"/>
                </a:solidFill>
                <a:latin typeface="Sylfaen" panose="010A0502050306030303" pitchFamily="18" charset="0"/>
                <a:ea typeface="Sylfaen" panose="010A0502050306030303" pitchFamily="18" charset="0"/>
                <a:cs typeface="Sylfaen" panose="010A0502050306030303" pitchFamily="18" charset="0"/>
              </a:rPr>
              <a:t>ფ</a:t>
            </a:r>
            <a:r>
              <a:rPr lang="en-US" spc="-15" smtClean="0">
                <a:solidFill>
                  <a:srgbClr val="002060"/>
                </a:solidFill>
                <a:latin typeface="Sylfaen" panose="010A0502050306030303" pitchFamily="18" charset="0"/>
                <a:ea typeface="Sylfaen" panose="010A0502050306030303" pitchFamily="18" charset="0"/>
                <a:cs typeface="Sylfaen" panose="010A0502050306030303" pitchFamily="18" charset="0"/>
              </a:rPr>
              <a:t>ი</a:t>
            </a:r>
            <a:r>
              <a:rPr lang="en-US" spc="-25" smtClean="0">
                <a:solidFill>
                  <a:srgbClr val="002060"/>
                </a:solidFill>
                <a:latin typeface="Sylfaen" panose="010A0502050306030303" pitchFamily="18" charset="0"/>
                <a:ea typeface="Sylfaen" panose="010A0502050306030303" pitchFamily="18" charset="0"/>
                <a:cs typeface="Sylfaen" panose="010A0502050306030303" pitchFamily="18" charset="0"/>
              </a:rPr>
              <a:t>ლ</a:t>
            </a:r>
            <a:r>
              <a:rPr lang="en-US" spc="-5" smtClean="0">
                <a:solidFill>
                  <a:srgbClr val="002060"/>
                </a:solidFill>
                <a:latin typeface="Sylfaen" panose="010A0502050306030303" pitchFamily="18" charset="0"/>
                <a:ea typeface="Sylfaen" panose="010A0502050306030303" pitchFamily="18" charset="0"/>
                <a:cs typeface="Sylfaen" panose="010A0502050306030303" pitchFamily="18" charset="0"/>
              </a:rPr>
              <a:t>ი</a:t>
            </a:r>
            <a:r>
              <a:rPr lang="en-US" smtClean="0">
                <a:solidFill>
                  <a:srgbClr val="002060"/>
                </a:solidFill>
                <a:latin typeface="Sylfaen" panose="010A0502050306030303" pitchFamily="18" charset="0"/>
                <a:ea typeface="Sylfaen" panose="010A0502050306030303" pitchFamily="18" charset="0"/>
                <a:cs typeface="Sylfaen" panose="010A0502050306030303" pitchFamily="18" charset="0"/>
              </a:rPr>
              <a:t>ს</a:t>
            </a:r>
            <a:r>
              <a:rPr lang="en-US" spc="-15" smtClean="0">
                <a:solidFill>
                  <a:srgbClr val="002060"/>
                </a:solidFill>
                <a:latin typeface="Sylfaen" panose="010A0502050306030303" pitchFamily="18" charset="0"/>
                <a:ea typeface="Sylfaen" panose="010A0502050306030303" pitchFamily="18" charset="0"/>
                <a:cs typeface="Sylfaen" panose="010A0502050306030303" pitchFamily="18" charset="0"/>
              </a:rPr>
              <a:t> </a:t>
            </a:r>
            <a:r>
              <a:rPr lang="en-US" spc="-25" smtClean="0">
                <a:solidFill>
                  <a:srgbClr val="002060"/>
                </a:solidFill>
                <a:latin typeface="Sylfaen" panose="010A0502050306030303" pitchFamily="18" charset="0"/>
                <a:ea typeface="Sylfaen" panose="010A0502050306030303" pitchFamily="18" charset="0"/>
                <a:cs typeface="Sylfaen" panose="010A0502050306030303" pitchFamily="18" charset="0"/>
              </a:rPr>
              <a:t>ზო</a:t>
            </a:r>
            <a:r>
              <a:rPr lang="en-US" smtClean="0">
                <a:solidFill>
                  <a:srgbClr val="002060"/>
                </a:solidFill>
                <a:latin typeface="Sylfaen" panose="010A0502050306030303" pitchFamily="18" charset="0"/>
                <a:ea typeface="Sylfaen" panose="010A0502050306030303" pitchFamily="18" charset="0"/>
                <a:cs typeface="Sylfaen" panose="010A0502050306030303" pitchFamily="18" charset="0"/>
              </a:rPr>
              <a:t>გ</a:t>
            </a:r>
            <a:r>
              <a:rPr lang="en-US" spc="-15" smtClean="0">
                <a:solidFill>
                  <a:srgbClr val="002060"/>
                </a:solidFill>
                <a:latin typeface="Sylfaen" panose="010A0502050306030303" pitchFamily="18" charset="0"/>
                <a:ea typeface="Sylfaen" panose="010A0502050306030303" pitchFamily="18" charset="0"/>
                <a:cs typeface="Sylfaen" panose="010A0502050306030303" pitchFamily="18" charset="0"/>
              </a:rPr>
              <a:t>ა</a:t>
            </a:r>
            <a:r>
              <a:rPr lang="en-US" spc="-20" smtClean="0">
                <a:solidFill>
                  <a:srgbClr val="002060"/>
                </a:solidFill>
                <a:latin typeface="Sylfaen" panose="010A0502050306030303" pitchFamily="18" charset="0"/>
                <a:ea typeface="Sylfaen" panose="010A0502050306030303" pitchFamily="18" charset="0"/>
                <a:cs typeface="Sylfaen" panose="010A0502050306030303" pitchFamily="18" charset="0"/>
              </a:rPr>
              <a:t>დ</a:t>
            </a:r>
            <a:r>
              <a:rPr lang="en-US" smtClean="0">
                <a:solidFill>
                  <a:srgbClr val="002060"/>
                </a:solidFill>
                <a:latin typeface="Sylfaen" panose="010A0502050306030303" pitchFamily="18" charset="0"/>
                <a:ea typeface="Sylfaen" panose="010A0502050306030303" pitchFamily="18" charset="0"/>
                <a:cs typeface="Sylfaen" panose="010A0502050306030303" pitchFamily="18" charset="0"/>
              </a:rPr>
              <a:t>ი</a:t>
            </a:r>
            <a:r>
              <a:rPr lang="en-US" spc="-25" smtClean="0">
                <a:solidFill>
                  <a:srgbClr val="002060"/>
                </a:solidFill>
                <a:latin typeface="Sylfaen" panose="010A0502050306030303" pitchFamily="18" charset="0"/>
                <a:ea typeface="Sylfaen" panose="010A0502050306030303" pitchFamily="18" charset="0"/>
                <a:cs typeface="Sylfaen" panose="010A0502050306030303" pitchFamily="18" charset="0"/>
              </a:rPr>
              <a:t> </a:t>
            </a:r>
            <a:r>
              <a:rPr lang="en-US" smtClean="0">
                <a:solidFill>
                  <a:srgbClr val="002060"/>
                </a:solidFill>
                <a:latin typeface="Sylfaen" panose="010A0502050306030303" pitchFamily="18" charset="0"/>
                <a:ea typeface="Sylfaen" panose="010A0502050306030303" pitchFamily="18" charset="0"/>
                <a:cs typeface="Sylfaen" panose="010A0502050306030303" pitchFamily="18" charset="0"/>
              </a:rPr>
              <a:t>ხ</a:t>
            </a:r>
            <a:r>
              <a:rPr lang="en-US" spc="-20" smtClean="0">
                <a:solidFill>
                  <a:srgbClr val="002060"/>
                </a:solidFill>
                <a:latin typeface="Sylfaen" panose="010A0502050306030303" pitchFamily="18" charset="0"/>
                <a:ea typeface="Sylfaen" panose="010A0502050306030303" pitchFamily="18" charset="0"/>
                <a:cs typeface="Sylfaen" panose="010A0502050306030303" pitchFamily="18" charset="0"/>
              </a:rPr>
              <a:t>ედ</a:t>
            </a:r>
            <a:r>
              <a:rPr lang="en-US" smtClean="0">
                <a:solidFill>
                  <a:srgbClr val="002060"/>
                </a:solidFill>
                <a:latin typeface="Sylfaen" panose="010A0502050306030303" pitchFamily="18" charset="0"/>
                <a:ea typeface="Sylfaen" panose="010A0502050306030303" pitchFamily="18" charset="0"/>
                <a:cs typeface="Sylfaen" panose="010A0502050306030303" pitchFamily="18" charset="0"/>
              </a:rPr>
              <a:t>ი</a:t>
            </a:r>
            <a:r>
              <a:rPr lang="en-US" spc="-15" smtClean="0">
                <a:solidFill>
                  <a:srgbClr val="002060"/>
                </a:solidFill>
                <a:latin typeface="Sylfaen" panose="010A0502050306030303" pitchFamily="18" charset="0"/>
                <a:ea typeface="Sylfaen" panose="010A0502050306030303" pitchFamily="18" charset="0"/>
                <a:cs typeface="Sylfaen" panose="010A0502050306030303" pitchFamily="18" charset="0"/>
              </a:rPr>
              <a:t> </a:t>
            </a:r>
            <a:r>
              <a:rPr lang="en-US" spc="-20" smtClean="0">
                <a:solidFill>
                  <a:srgbClr val="002060"/>
                </a:solidFill>
                <a:latin typeface="Sylfaen" panose="010A0502050306030303" pitchFamily="18" charset="0"/>
                <a:ea typeface="Sylfaen" panose="010A0502050306030303" pitchFamily="18" charset="0"/>
                <a:cs typeface="Sylfaen" panose="010A0502050306030303" pitchFamily="18" charset="0"/>
              </a:rPr>
              <a:t>დ</a:t>
            </a:r>
            <a:r>
              <a:rPr lang="en-US" smtClean="0">
                <a:solidFill>
                  <a:srgbClr val="002060"/>
                </a:solidFill>
                <a:latin typeface="Sylfaen" panose="010A0502050306030303" pitchFamily="18" charset="0"/>
                <a:ea typeface="Sylfaen" panose="010A0502050306030303" pitchFamily="18" charset="0"/>
                <a:cs typeface="Sylfaen" panose="010A0502050306030303" pitchFamily="18" charset="0"/>
              </a:rPr>
              <a:t>ა</a:t>
            </a:r>
            <a:r>
              <a:rPr lang="en-US" spc="-10" smtClean="0">
                <a:solidFill>
                  <a:srgbClr val="002060"/>
                </a:solidFill>
                <a:latin typeface="Sylfaen" panose="010A0502050306030303" pitchFamily="18" charset="0"/>
                <a:ea typeface="Sylfaen" panose="010A0502050306030303" pitchFamily="18" charset="0"/>
                <a:cs typeface="Sylfaen" panose="010A0502050306030303" pitchFamily="18" charset="0"/>
              </a:rPr>
              <a:t> </a:t>
            </a:r>
            <a:r>
              <a:rPr lang="en-US" spc="-20" smtClean="0">
                <a:solidFill>
                  <a:srgbClr val="002060"/>
                </a:solidFill>
                <a:latin typeface="Sylfaen" panose="010A0502050306030303" pitchFamily="18" charset="0"/>
                <a:ea typeface="Sylfaen" panose="010A0502050306030303" pitchFamily="18" charset="0"/>
                <a:cs typeface="Sylfaen" panose="010A0502050306030303" pitchFamily="18" charset="0"/>
              </a:rPr>
              <a:t>მ</a:t>
            </a:r>
            <a:r>
              <a:rPr lang="en-US" spc="-5" smtClean="0">
                <a:solidFill>
                  <a:srgbClr val="002060"/>
                </a:solidFill>
                <a:latin typeface="Sylfaen" panose="010A0502050306030303" pitchFamily="18" charset="0"/>
                <a:ea typeface="Sylfaen" panose="010A0502050306030303" pitchFamily="18" charset="0"/>
                <a:cs typeface="Sylfaen" panose="010A0502050306030303" pitchFamily="18" charset="0"/>
              </a:rPr>
              <a:t>ი</a:t>
            </a:r>
            <a:r>
              <a:rPr lang="en-US" spc="-20" smtClean="0">
                <a:solidFill>
                  <a:srgbClr val="002060"/>
                </a:solidFill>
                <a:latin typeface="Sylfaen" panose="010A0502050306030303" pitchFamily="18" charset="0"/>
                <a:ea typeface="Sylfaen" panose="010A0502050306030303" pitchFamily="18" charset="0"/>
                <a:cs typeface="Sylfaen" panose="010A0502050306030303" pitchFamily="18" charset="0"/>
              </a:rPr>
              <a:t>ს</a:t>
            </a:r>
            <a:r>
              <a:rPr lang="en-US" smtClean="0">
                <a:solidFill>
                  <a:srgbClr val="002060"/>
                </a:solidFill>
                <a:latin typeface="Sylfaen" panose="010A0502050306030303" pitchFamily="18" charset="0"/>
                <a:ea typeface="Sylfaen" panose="010A0502050306030303" pitchFamily="18" charset="0"/>
                <a:cs typeface="Sylfaen" panose="010A0502050306030303" pitchFamily="18" charset="0"/>
              </a:rPr>
              <a:t>ი</a:t>
            </a:r>
            <a:r>
              <a:rPr lang="en-US" spc="-15" smtClean="0">
                <a:solidFill>
                  <a:srgbClr val="002060"/>
                </a:solidFill>
                <a:latin typeface="Sylfaen" panose="010A0502050306030303" pitchFamily="18" charset="0"/>
                <a:ea typeface="Sylfaen" panose="010A0502050306030303" pitchFamily="18" charset="0"/>
                <a:cs typeface="Sylfaen" panose="010A0502050306030303" pitchFamily="18" charset="0"/>
              </a:rPr>
              <a:t> </a:t>
            </a:r>
            <a:r>
              <a:rPr lang="en-US" spc="-5" smtClean="0">
                <a:solidFill>
                  <a:srgbClr val="002060"/>
                </a:solidFill>
                <a:latin typeface="Sylfaen" panose="010A0502050306030303" pitchFamily="18" charset="0"/>
                <a:ea typeface="Sylfaen" panose="010A0502050306030303" pitchFamily="18" charset="0"/>
                <a:cs typeface="Sylfaen" panose="010A0502050306030303" pitchFamily="18" charset="0"/>
              </a:rPr>
              <a:t>კ</a:t>
            </a:r>
            <a:r>
              <a:rPr lang="en-US" spc="-25" smtClean="0">
                <a:solidFill>
                  <a:srgbClr val="002060"/>
                </a:solidFill>
                <a:latin typeface="Sylfaen" panose="010A0502050306030303" pitchFamily="18" charset="0"/>
                <a:ea typeface="Sylfaen" panose="010A0502050306030303" pitchFamily="18" charset="0"/>
                <a:cs typeface="Sylfaen" panose="010A0502050306030303" pitchFamily="18" charset="0"/>
              </a:rPr>
              <a:t>ო</a:t>
            </a:r>
            <a:r>
              <a:rPr lang="en-US" spc="-5" smtClean="0">
                <a:solidFill>
                  <a:srgbClr val="002060"/>
                </a:solidFill>
                <a:latin typeface="Sylfaen" panose="010A0502050306030303" pitchFamily="18" charset="0"/>
                <a:ea typeface="Sylfaen" panose="010A0502050306030303" pitchFamily="18" charset="0"/>
                <a:cs typeface="Sylfaen" panose="010A0502050306030303" pitchFamily="18" charset="0"/>
              </a:rPr>
              <a:t>მ</a:t>
            </a:r>
            <a:r>
              <a:rPr lang="en-US" spc="-20" smtClean="0">
                <a:solidFill>
                  <a:srgbClr val="002060"/>
                </a:solidFill>
                <a:latin typeface="Sylfaen" panose="010A0502050306030303" pitchFamily="18" charset="0"/>
                <a:ea typeface="Sylfaen" panose="010A0502050306030303" pitchFamily="18" charset="0"/>
                <a:cs typeface="Sylfaen" panose="010A0502050306030303" pitchFamily="18" charset="0"/>
              </a:rPr>
              <a:t>პ</a:t>
            </a:r>
            <a:r>
              <a:rPr lang="en-US" spc="-10" smtClean="0">
                <a:solidFill>
                  <a:srgbClr val="002060"/>
                </a:solidFill>
                <a:latin typeface="Sylfaen" panose="010A0502050306030303" pitchFamily="18" charset="0"/>
                <a:ea typeface="Sylfaen" panose="010A0502050306030303" pitchFamily="18" charset="0"/>
                <a:cs typeface="Sylfaen" panose="010A0502050306030303" pitchFamily="18" charset="0"/>
              </a:rPr>
              <a:t>ო</a:t>
            </a:r>
            <a:r>
              <a:rPr lang="en-US" spc="-20" smtClean="0">
                <a:solidFill>
                  <a:srgbClr val="002060"/>
                </a:solidFill>
                <a:latin typeface="Sylfaen" panose="010A0502050306030303" pitchFamily="18" charset="0"/>
                <a:ea typeface="Sylfaen" panose="010A0502050306030303" pitchFamily="18" charset="0"/>
                <a:cs typeface="Sylfaen" panose="010A0502050306030303" pitchFamily="18" charset="0"/>
              </a:rPr>
              <a:t>ნ</a:t>
            </a:r>
            <a:r>
              <a:rPr lang="en-US" spc="-5" smtClean="0">
                <a:solidFill>
                  <a:srgbClr val="002060"/>
                </a:solidFill>
                <a:latin typeface="Sylfaen" panose="010A0502050306030303" pitchFamily="18" charset="0"/>
                <a:ea typeface="Sylfaen" panose="010A0502050306030303" pitchFamily="18" charset="0"/>
                <a:cs typeface="Sylfaen" panose="010A0502050306030303" pitchFamily="18" charset="0"/>
              </a:rPr>
              <a:t>ე</a:t>
            </a:r>
            <a:r>
              <a:rPr lang="en-US" spc="-20" smtClean="0">
                <a:solidFill>
                  <a:srgbClr val="002060"/>
                </a:solidFill>
                <a:latin typeface="Sylfaen" panose="010A0502050306030303" pitchFamily="18" charset="0"/>
                <a:ea typeface="Sylfaen" panose="010A0502050306030303" pitchFamily="18" charset="0"/>
                <a:cs typeface="Sylfaen" panose="010A0502050306030303" pitchFamily="18" charset="0"/>
              </a:rPr>
              <a:t>ნტ</a:t>
            </a:r>
            <a:r>
              <a:rPr lang="en-US" spc="-5" smtClean="0">
                <a:solidFill>
                  <a:srgbClr val="002060"/>
                </a:solidFill>
                <a:latin typeface="Sylfaen" panose="010A0502050306030303" pitchFamily="18" charset="0"/>
                <a:ea typeface="Sylfaen" panose="010A0502050306030303" pitchFamily="18" charset="0"/>
                <a:cs typeface="Sylfaen" panose="010A0502050306030303" pitchFamily="18" charset="0"/>
              </a:rPr>
              <a:t>ე</a:t>
            </a:r>
            <a:r>
              <a:rPr lang="en-US" spc="-15" smtClean="0">
                <a:solidFill>
                  <a:srgbClr val="002060"/>
                </a:solidFill>
                <a:latin typeface="Sylfaen" panose="010A0502050306030303" pitchFamily="18" charset="0"/>
                <a:ea typeface="Sylfaen" panose="010A0502050306030303" pitchFamily="18" charset="0"/>
                <a:cs typeface="Sylfaen" panose="010A0502050306030303" pitchFamily="18" charset="0"/>
              </a:rPr>
              <a:t>ბ</a:t>
            </a:r>
            <a:r>
              <a:rPr lang="en-US" smtClean="0">
                <a:solidFill>
                  <a:srgbClr val="002060"/>
                </a:solidFill>
                <a:latin typeface="Sylfaen" panose="010A0502050306030303" pitchFamily="18" charset="0"/>
                <a:ea typeface="Sylfaen" panose="010A0502050306030303" pitchFamily="18" charset="0"/>
                <a:cs typeface="Sylfaen" panose="010A0502050306030303" pitchFamily="18" charset="0"/>
              </a:rPr>
              <a:t>ი</a:t>
            </a:r>
            <a:endParaRPr lang="en-US"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bwMode="auto">
          <a:xfrm>
            <a:off x="6635750" y="1463040"/>
            <a:ext cx="5270500" cy="5218381"/>
          </a:xfrm>
          <a:prstGeom prst="rect">
            <a:avLst/>
          </a:prstGeom>
          <a:noFill/>
          <a:ln>
            <a:noFill/>
          </a:ln>
        </p:spPr>
      </p:pic>
      <p:sp>
        <p:nvSpPr>
          <p:cNvPr id="8" name="Rectangle 7"/>
          <p:cNvSpPr/>
          <p:nvPr/>
        </p:nvSpPr>
        <p:spPr>
          <a:xfrm>
            <a:off x="7845917" y="1056304"/>
            <a:ext cx="3196388" cy="271869"/>
          </a:xfrm>
          <a:prstGeom prst="rect">
            <a:avLst/>
          </a:prstGeom>
        </p:spPr>
        <p:txBody>
          <a:bodyPr wrap="none">
            <a:spAutoFit/>
          </a:bodyPr>
          <a:lstStyle/>
          <a:p>
            <a:pPr algn="ctr">
              <a:lnSpc>
                <a:spcPts val="1400"/>
              </a:lnSpc>
              <a:spcAft>
                <a:spcPts val="800"/>
              </a:spcAft>
            </a:pPr>
            <a:r>
              <a:rPr lang="ka-GE" spc="-10" dirty="0" smtClean="0">
                <a:solidFill>
                  <a:srgbClr val="002060"/>
                </a:solidFill>
                <a:ea typeface="Sylfaen" panose="010A0502050306030303" pitchFamily="18" charset="0"/>
                <a:cs typeface="Sylfaen" panose="010A0502050306030303" pitchFamily="18" charset="0"/>
              </a:rPr>
              <a:t>ხიდის </a:t>
            </a:r>
            <a:r>
              <a:rPr lang="ka-GE" spc="-10" dirty="0">
                <a:solidFill>
                  <a:srgbClr val="002060"/>
                </a:solidFill>
                <a:ea typeface="Sylfaen" panose="010A0502050306030303" pitchFamily="18" charset="0"/>
                <a:cs typeface="Sylfaen" panose="010A0502050306030303" pitchFamily="18" charset="0"/>
              </a:rPr>
              <a:t>ბურჯები (ჭრილებში)</a:t>
            </a: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56152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91" y="281354"/>
            <a:ext cx="8534400" cy="323557"/>
          </a:xfrm>
        </p:spPr>
        <p:txBody>
          <a:bodyPr>
            <a:normAutofit fontScale="25000" lnSpcReduction="20000"/>
          </a:bodyPr>
          <a:lstStyle/>
          <a:p>
            <a:pPr marL="0" lvl="1" indent="0">
              <a:buNone/>
            </a:pPr>
            <a:endParaRPr lang="ka-GE" b="1" dirty="0" smtClean="0">
              <a:solidFill>
                <a:schemeClr val="bg1"/>
              </a:solidFill>
            </a:endParaRPr>
          </a:p>
          <a:p>
            <a:pPr marL="0" lvl="1" indent="0">
              <a:buNone/>
            </a:pPr>
            <a:r>
              <a:rPr lang="ka-GE" sz="7200" b="1" dirty="0" smtClean="0">
                <a:solidFill>
                  <a:schemeClr val="bg1"/>
                </a:solidFill>
              </a:rPr>
              <a:t>რკინიგზის </a:t>
            </a:r>
            <a:r>
              <a:rPr lang="ka-GE" sz="7200" b="1" dirty="0">
                <a:solidFill>
                  <a:schemeClr val="bg1"/>
                </a:solidFill>
              </a:rPr>
              <a:t>გადაკვეთისას მიღებული სპეციფიკაციები</a:t>
            </a:r>
            <a:endParaRPr lang="en-US" sz="7200" b="1" dirty="0">
              <a:solidFill>
                <a:schemeClr val="bg1"/>
              </a:solidFill>
            </a:endParaRPr>
          </a:p>
          <a:p>
            <a:endParaRPr lang="en-US" b="1" dirty="0"/>
          </a:p>
        </p:txBody>
      </p:sp>
      <p:sp>
        <p:nvSpPr>
          <p:cNvPr id="4" name="Rectangle 3"/>
          <p:cNvSpPr/>
          <p:nvPr/>
        </p:nvSpPr>
        <p:spPr>
          <a:xfrm>
            <a:off x="388790" y="879960"/>
            <a:ext cx="7137425" cy="3277564"/>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ka-GE" sz="2000" dirty="0" smtClean="0">
                <a:solidFill>
                  <a:schemeClr val="bg1"/>
                </a:solidFill>
                <a:latin typeface="Sylfaen" panose="010A0502050306030303" pitchFamily="18" charset="0"/>
                <a:ea typeface="Sylfaen" panose="010A0502050306030303" pitchFamily="18" charset="0"/>
                <a:cs typeface="Sylfaen" panose="010A0502050306030303" pitchFamily="18" charset="0"/>
              </a:rPr>
              <a:t>პროექტის შესაბამისად, </a:t>
            </a:r>
            <a:r>
              <a:rPr lang="en-US" sz="2000" dirty="0" err="1" smtClean="0">
                <a:solidFill>
                  <a:schemeClr val="bg1"/>
                </a:solidFill>
                <a:latin typeface="Sylfaen" panose="010A0502050306030303" pitchFamily="18" charset="0"/>
                <a:ea typeface="Sylfaen" panose="010A0502050306030303" pitchFamily="18" charset="0"/>
                <a:cs typeface="Sylfaen" panose="010A0502050306030303" pitchFamily="18" charset="0"/>
              </a:rPr>
              <a:t>საქართველის</a:t>
            </a:r>
            <a:r>
              <a:rPr lang="en-US" sz="2000" dirty="0" smtClean="0">
                <a:solidFill>
                  <a:schemeClr val="bg1"/>
                </a:solidFill>
                <a:latin typeface="Sylfaen" panose="010A0502050306030303" pitchFamily="18" charset="0"/>
                <a:ea typeface="Sylfaen" panose="010A0502050306030303" pitchFamily="18" charset="0"/>
                <a:cs typeface="Sylfaen" panose="010A0502050306030303" pitchFamily="18" charset="0"/>
              </a:rPr>
              <a:t>  </a:t>
            </a:r>
            <a:r>
              <a:rPr lang="en-US" sz="2000" dirty="0" err="1">
                <a:solidFill>
                  <a:schemeClr val="bg1"/>
                </a:solidFill>
                <a:latin typeface="Sylfaen" panose="010A0502050306030303" pitchFamily="18" charset="0"/>
                <a:ea typeface="Sylfaen" panose="010A0502050306030303" pitchFamily="18" charset="0"/>
                <a:cs typeface="Sylfaen" panose="010A0502050306030303" pitchFamily="18" charset="0"/>
              </a:rPr>
              <a:t>ტერიტორიაზე</a:t>
            </a:r>
            <a:r>
              <a:rPr lang="en-US" sz="2000" dirty="0">
                <a:solidFill>
                  <a:schemeClr val="bg1"/>
                </a:solidFill>
                <a:latin typeface="Sylfaen" panose="010A0502050306030303" pitchFamily="18" charset="0"/>
                <a:ea typeface="Sylfaen" panose="010A0502050306030303" pitchFamily="18" charset="0"/>
                <a:cs typeface="Sylfaen" panose="010A0502050306030303" pitchFamily="18" charset="0"/>
              </a:rPr>
              <a:t>  </a:t>
            </a:r>
            <a:r>
              <a:rPr lang="en-US" sz="2000" dirty="0" err="1">
                <a:solidFill>
                  <a:schemeClr val="bg1"/>
                </a:solidFill>
                <a:latin typeface="Sylfaen" panose="010A0502050306030303" pitchFamily="18" charset="0"/>
                <a:ea typeface="Sylfaen" panose="010A0502050306030303" pitchFamily="18" charset="0"/>
                <a:cs typeface="Sylfaen" panose="010A0502050306030303" pitchFamily="18" charset="0"/>
              </a:rPr>
              <a:t>ხიდის</a:t>
            </a:r>
            <a:r>
              <a:rPr lang="en-US" sz="2000" dirty="0">
                <a:solidFill>
                  <a:schemeClr val="bg1"/>
                </a:solidFill>
                <a:latin typeface="Sylfaen" panose="010A0502050306030303" pitchFamily="18" charset="0"/>
                <a:ea typeface="Sylfaen" panose="010A0502050306030303" pitchFamily="18" charset="0"/>
                <a:cs typeface="Sylfaen" panose="010A0502050306030303" pitchFamily="18" charset="0"/>
              </a:rPr>
              <a:t> </a:t>
            </a:r>
            <a:r>
              <a:rPr lang="en-US" sz="2000" dirty="0" err="1">
                <a:solidFill>
                  <a:schemeClr val="bg1"/>
                </a:solidFill>
                <a:latin typeface="Sylfaen" panose="010A0502050306030303" pitchFamily="18" charset="0"/>
                <a:ea typeface="Sylfaen" panose="010A0502050306030303" pitchFamily="18" charset="0"/>
                <a:cs typeface="Sylfaen" panose="010A0502050306030303" pitchFamily="18" charset="0"/>
              </a:rPr>
              <a:t>ვერტიკალური</a:t>
            </a:r>
            <a:r>
              <a:rPr lang="en-US" sz="2000" dirty="0">
                <a:solidFill>
                  <a:schemeClr val="bg1"/>
                </a:solidFill>
                <a:latin typeface="Sylfaen" panose="010A0502050306030303" pitchFamily="18" charset="0"/>
                <a:ea typeface="Sylfaen" panose="010A0502050306030303" pitchFamily="18" charset="0"/>
                <a:cs typeface="Sylfaen" panose="010A0502050306030303" pitchFamily="18" charset="0"/>
              </a:rPr>
              <a:t> </a:t>
            </a:r>
            <a:r>
              <a:rPr lang="ka-GE" sz="2000" dirty="0">
                <a:solidFill>
                  <a:schemeClr val="bg1"/>
                </a:solidFill>
                <a:ea typeface="Sylfaen" panose="010A0502050306030303" pitchFamily="18" charset="0"/>
                <a:cs typeface="Sylfaen" panose="010A0502050306030303" pitchFamily="18" charset="0"/>
              </a:rPr>
              <a:t>სიმაღლე </a:t>
            </a:r>
            <a:r>
              <a:rPr lang="en-US" sz="2000" dirty="0" err="1">
                <a:solidFill>
                  <a:schemeClr val="bg1"/>
                </a:solidFill>
                <a:latin typeface="Sylfaen" panose="010A0502050306030303" pitchFamily="18" charset="0"/>
                <a:ea typeface="Sylfaen" panose="010A0502050306030303" pitchFamily="18" charset="0"/>
                <a:cs typeface="Sylfaen" panose="010A0502050306030303" pitchFamily="18" charset="0"/>
              </a:rPr>
              <a:t>რკინიგზისთვის</a:t>
            </a:r>
            <a:r>
              <a:rPr lang="en-US" sz="2000" dirty="0">
                <a:solidFill>
                  <a:schemeClr val="bg1"/>
                </a:solidFill>
                <a:latin typeface="Sylfaen" panose="010A0502050306030303" pitchFamily="18" charset="0"/>
                <a:ea typeface="Sylfaen" panose="010A0502050306030303" pitchFamily="18" charset="0"/>
                <a:cs typeface="Sylfaen" panose="010A0502050306030303" pitchFamily="18" charset="0"/>
              </a:rPr>
              <a:t> </a:t>
            </a:r>
            <a:r>
              <a:rPr lang="en-US" sz="2000" dirty="0" err="1">
                <a:solidFill>
                  <a:schemeClr val="bg1"/>
                </a:solidFill>
                <a:latin typeface="Sylfaen" panose="010A0502050306030303" pitchFamily="18" charset="0"/>
                <a:ea typeface="Sylfaen" panose="010A0502050306030303" pitchFamily="18" charset="0"/>
                <a:cs typeface="Sylfaen" panose="010A0502050306030303" pitchFamily="18" charset="0"/>
              </a:rPr>
              <a:t>უნდა</a:t>
            </a:r>
            <a:r>
              <a:rPr lang="en-US" sz="2000" dirty="0">
                <a:solidFill>
                  <a:schemeClr val="bg1"/>
                </a:solidFill>
                <a:latin typeface="Sylfaen" panose="010A0502050306030303" pitchFamily="18" charset="0"/>
                <a:ea typeface="Sylfaen" panose="010A0502050306030303" pitchFamily="18" charset="0"/>
                <a:cs typeface="Sylfaen" panose="010A0502050306030303" pitchFamily="18" charset="0"/>
              </a:rPr>
              <a:t> </a:t>
            </a:r>
            <a:r>
              <a:rPr lang="en-US" sz="2000" dirty="0" err="1">
                <a:solidFill>
                  <a:schemeClr val="bg1"/>
                </a:solidFill>
                <a:latin typeface="Sylfaen" panose="010A0502050306030303" pitchFamily="18" charset="0"/>
                <a:ea typeface="Sylfaen" panose="010A0502050306030303" pitchFamily="18" charset="0"/>
                <a:cs typeface="Sylfaen" panose="010A0502050306030303" pitchFamily="18" charset="0"/>
              </a:rPr>
              <a:t>იყოს</a:t>
            </a:r>
            <a:r>
              <a:rPr lang="en-US" sz="2000" dirty="0">
                <a:solidFill>
                  <a:schemeClr val="bg1"/>
                </a:solidFill>
                <a:latin typeface="Sylfaen" panose="010A0502050306030303" pitchFamily="18" charset="0"/>
                <a:ea typeface="Sylfaen" panose="010A0502050306030303" pitchFamily="18" charset="0"/>
                <a:cs typeface="Sylfaen" panose="010A0502050306030303" pitchFamily="18" charset="0"/>
              </a:rPr>
              <a:t> </a:t>
            </a:r>
            <a:r>
              <a:rPr lang="en-US" sz="2000" dirty="0" err="1">
                <a:solidFill>
                  <a:schemeClr val="bg1"/>
                </a:solidFill>
                <a:latin typeface="Sylfaen" panose="010A0502050306030303" pitchFamily="18" charset="0"/>
                <a:ea typeface="Sylfaen" panose="010A0502050306030303" pitchFamily="18" charset="0"/>
                <a:cs typeface="Sylfaen" panose="010A0502050306030303" pitchFamily="18" charset="0"/>
              </a:rPr>
              <a:t>მინიმუმ</a:t>
            </a:r>
            <a:r>
              <a:rPr lang="en-US" sz="2000" dirty="0">
                <a:solidFill>
                  <a:schemeClr val="bg1"/>
                </a:solidFill>
                <a:latin typeface="Sylfaen" panose="010A0502050306030303" pitchFamily="18" charset="0"/>
                <a:ea typeface="Sylfaen" panose="010A0502050306030303" pitchFamily="18" charset="0"/>
                <a:cs typeface="Sylfaen" panose="010A0502050306030303" pitchFamily="18" charset="0"/>
              </a:rPr>
              <a:t> 6.4მ. </a:t>
            </a:r>
            <a:r>
              <a:rPr lang="en-US" sz="2000" dirty="0" err="1">
                <a:solidFill>
                  <a:schemeClr val="bg1"/>
                </a:solidFill>
                <a:latin typeface="Sylfaen" panose="010A0502050306030303" pitchFamily="18" charset="0"/>
                <a:ea typeface="Sylfaen" panose="010A0502050306030303" pitchFamily="18" charset="0"/>
                <a:cs typeface="Sylfaen" panose="010A0502050306030303" pitchFamily="18" charset="0"/>
              </a:rPr>
              <a:t>ჰორიზონტალური</a:t>
            </a:r>
            <a:r>
              <a:rPr lang="en-US" sz="2000" dirty="0">
                <a:solidFill>
                  <a:schemeClr val="bg1"/>
                </a:solidFill>
                <a:latin typeface="Sylfaen" panose="010A0502050306030303" pitchFamily="18" charset="0"/>
                <a:ea typeface="Sylfaen" panose="010A0502050306030303" pitchFamily="18" charset="0"/>
                <a:cs typeface="Sylfaen" panose="010A0502050306030303" pitchFamily="18" charset="0"/>
              </a:rPr>
              <a:t> </a:t>
            </a:r>
            <a:r>
              <a:rPr lang="ka-GE" sz="2000" dirty="0">
                <a:solidFill>
                  <a:schemeClr val="bg1"/>
                </a:solidFill>
                <a:ea typeface="Sylfaen" panose="010A0502050306030303" pitchFamily="18" charset="0"/>
                <a:cs typeface="Sylfaen" panose="010A0502050306030303" pitchFamily="18" charset="0"/>
              </a:rPr>
              <a:t>სიგანე </a:t>
            </a:r>
            <a:r>
              <a:rPr lang="en-US" sz="2000" dirty="0" err="1">
                <a:solidFill>
                  <a:schemeClr val="bg1"/>
                </a:solidFill>
                <a:latin typeface="Sylfaen" panose="010A0502050306030303" pitchFamily="18" charset="0"/>
                <a:ea typeface="Sylfaen" panose="010A0502050306030303" pitchFamily="18" charset="0"/>
                <a:cs typeface="Sylfaen" panose="010A0502050306030303" pitchFamily="18" charset="0"/>
              </a:rPr>
              <a:t>გზისთვის</a:t>
            </a:r>
            <a:r>
              <a:rPr lang="en-US" sz="2000" dirty="0">
                <a:solidFill>
                  <a:schemeClr val="bg1"/>
                </a:solidFill>
                <a:latin typeface="Sylfaen" panose="010A0502050306030303" pitchFamily="18" charset="0"/>
                <a:ea typeface="Sylfaen" panose="010A0502050306030303" pitchFamily="18" charset="0"/>
                <a:cs typeface="Sylfaen" panose="010A0502050306030303" pitchFamily="18" charset="0"/>
              </a:rPr>
              <a:t> 6.2 მ (</a:t>
            </a:r>
            <a:r>
              <a:rPr lang="en-US" sz="2000" dirty="0" err="1">
                <a:solidFill>
                  <a:schemeClr val="bg1"/>
                </a:solidFill>
                <a:latin typeface="Sylfaen" panose="010A0502050306030303" pitchFamily="18" charset="0"/>
                <a:ea typeface="Sylfaen" panose="010A0502050306030303" pitchFamily="18" charset="0"/>
                <a:cs typeface="Sylfaen" panose="010A0502050306030303" pitchFamily="18" charset="0"/>
              </a:rPr>
              <a:t>მინიმუმ</a:t>
            </a:r>
            <a:r>
              <a:rPr lang="en-US" sz="2000" dirty="0">
                <a:solidFill>
                  <a:schemeClr val="bg1"/>
                </a:solidFill>
                <a:latin typeface="Sylfaen" panose="010A0502050306030303" pitchFamily="18" charset="0"/>
                <a:ea typeface="Sylfaen" panose="010A0502050306030303" pitchFamily="18" charset="0"/>
                <a:cs typeface="Sylfaen" panose="010A0502050306030303" pitchFamily="18" charset="0"/>
              </a:rPr>
              <a:t> 3.1მ </a:t>
            </a:r>
            <a:r>
              <a:rPr lang="en-US" sz="2000" dirty="0" err="1">
                <a:solidFill>
                  <a:schemeClr val="bg1"/>
                </a:solidFill>
                <a:latin typeface="Sylfaen" panose="010A0502050306030303" pitchFamily="18" charset="0"/>
                <a:ea typeface="Sylfaen" panose="010A0502050306030303" pitchFamily="18" charset="0"/>
                <a:cs typeface="Sylfaen" panose="010A0502050306030303" pitchFamily="18" charset="0"/>
              </a:rPr>
              <a:t>რკინიგზის</a:t>
            </a:r>
            <a:r>
              <a:rPr lang="en-US" sz="2000" dirty="0">
                <a:solidFill>
                  <a:schemeClr val="bg1"/>
                </a:solidFill>
                <a:latin typeface="Sylfaen" panose="010A0502050306030303" pitchFamily="18" charset="0"/>
                <a:ea typeface="Sylfaen" panose="010A0502050306030303" pitchFamily="18" charset="0"/>
                <a:cs typeface="Sylfaen" panose="010A0502050306030303" pitchFamily="18" charset="0"/>
              </a:rPr>
              <a:t> </a:t>
            </a:r>
            <a:r>
              <a:rPr lang="en-US" sz="2000" dirty="0" err="1">
                <a:solidFill>
                  <a:schemeClr val="bg1"/>
                </a:solidFill>
                <a:latin typeface="Sylfaen" panose="010A0502050306030303" pitchFamily="18" charset="0"/>
                <a:ea typeface="Sylfaen" panose="010A0502050306030303" pitchFamily="18" charset="0"/>
                <a:cs typeface="Sylfaen" panose="010A0502050306030303" pitchFamily="18" charset="0"/>
              </a:rPr>
              <a:t>შუა</a:t>
            </a:r>
            <a:r>
              <a:rPr lang="en-US" sz="2000" dirty="0">
                <a:solidFill>
                  <a:schemeClr val="bg1"/>
                </a:solidFill>
                <a:latin typeface="Sylfaen" panose="010A0502050306030303" pitchFamily="18" charset="0"/>
                <a:ea typeface="Sylfaen" panose="010A0502050306030303" pitchFamily="18" charset="0"/>
                <a:cs typeface="Sylfaen" panose="010A0502050306030303" pitchFamily="18" charset="0"/>
              </a:rPr>
              <a:t> </a:t>
            </a:r>
            <a:r>
              <a:rPr lang="en-US" sz="2000" dirty="0" err="1">
                <a:solidFill>
                  <a:schemeClr val="bg1"/>
                </a:solidFill>
                <a:latin typeface="Sylfaen" panose="010A0502050306030303" pitchFamily="18" charset="0"/>
                <a:ea typeface="Sylfaen" panose="010A0502050306030303" pitchFamily="18" charset="0"/>
                <a:cs typeface="Sylfaen" panose="010A0502050306030303" pitchFamily="18" charset="0"/>
              </a:rPr>
              <a:t>ღერძიდან</a:t>
            </a:r>
            <a:r>
              <a:rPr lang="en-US" sz="2000" dirty="0">
                <a:solidFill>
                  <a:schemeClr val="bg1"/>
                </a:solidFill>
                <a:latin typeface="Sylfaen" panose="010A0502050306030303" pitchFamily="18" charset="0"/>
                <a:ea typeface="Sylfaen" panose="010A0502050306030303" pitchFamily="18" charset="0"/>
                <a:cs typeface="Sylfaen" panose="010A0502050306030303" pitchFamily="18" charset="0"/>
              </a:rPr>
              <a:t>).   </a:t>
            </a:r>
            <a:r>
              <a:rPr lang="en-US" sz="2000" dirty="0" err="1">
                <a:solidFill>
                  <a:schemeClr val="bg1"/>
                </a:solidFill>
                <a:latin typeface="Sylfaen" panose="010A0502050306030303" pitchFamily="18" charset="0"/>
                <a:ea typeface="Sylfaen" panose="010A0502050306030303" pitchFamily="18" charset="0"/>
                <a:cs typeface="Sylfaen" panose="010A0502050306030303" pitchFamily="18" charset="0"/>
              </a:rPr>
              <a:t>დამატებით</a:t>
            </a:r>
            <a:r>
              <a:rPr lang="en-US" sz="2000" dirty="0">
                <a:solidFill>
                  <a:schemeClr val="bg1"/>
                </a:solidFill>
                <a:latin typeface="Sylfaen" panose="010A0502050306030303" pitchFamily="18" charset="0"/>
                <a:ea typeface="Sylfaen" panose="010A0502050306030303" pitchFamily="18" charset="0"/>
                <a:cs typeface="Sylfaen" panose="010A0502050306030303" pitchFamily="18" charset="0"/>
              </a:rPr>
              <a:t>, </a:t>
            </a:r>
            <a:r>
              <a:rPr lang="en-US" sz="2000" dirty="0" err="1">
                <a:solidFill>
                  <a:schemeClr val="bg1"/>
                </a:solidFill>
                <a:latin typeface="Sylfaen" panose="010A0502050306030303" pitchFamily="18" charset="0"/>
                <a:ea typeface="Sylfaen" panose="010A0502050306030303" pitchFamily="18" charset="0"/>
                <a:cs typeface="Sylfaen" panose="010A0502050306030303" pitchFamily="18" charset="0"/>
              </a:rPr>
              <a:t>განლაგების</a:t>
            </a:r>
            <a:r>
              <a:rPr lang="en-US" sz="2000" dirty="0">
                <a:solidFill>
                  <a:schemeClr val="bg1"/>
                </a:solidFill>
                <a:latin typeface="Sylfaen" panose="010A0502050306030303" pitchFamily="18" charset="0"/>
                <a:ea typeface="Sylfaen" panose="010A0502050306030303" pitchFamily="18" charset="0"/>
                <a:cs typeface="Sylfaen" panose="010A0502050306030303" pitchFamily="18" charset="0"/>
              </a:rPr>
              <a:t> </a:t>
            </a:r>
            <a:r>
              <a:rPr lang="en-US" sz="2000" dirty="0" err="1">
                <a:solidFill>
                  <a:schemeClr val="bg1"/>
                </a:solidFill>
                <a:latin typeface="Sylfaen" panose="010A0502050306030303" pitchFamily="18" charset="0"/>
                <a:ea typeface="Sylfaen" panose="010A0502050306030303" pitchFamily="18" charset="0"/>
                <a:cs typeface="Sylfaen" panose="010A0502050306030303" pitchFamily="18" charset="0"/>
              </a:rPr>
              <a:t>დასაგეგმად</a:t>
            </a:r>
            <a:r>
              <a:rPr lang="en-US" sz="2000" dirty="0">
                <a:solidFill>
                  <a:schemeClr val="bg1"/>
                </a:solidFill>
                <a:latin typeface="Sylfaen" panose="010A0502050306030303" pitchFamily="18" charset="0"/>
                <a:ea typeface="Sylfaen" panose="010A0502050306030303" pitchFamily="18" charset="0"/>
                <a:cs typeface="Sylfaen" panose="010A0502050306030303" pitchFamily="18" charset="0"/>
              </a:rPr>
              <a:t>, </a:t>
            </a:r>
            <a:r>
              <a:rPr lang="en-US" sz="2000" dirty="0" err="1">
                <a:solidFill>
                  <a:schemeClr val="bg1"/>
                </a:solidFill>
                <a:latin typeface="Sylfaen" panose="010A0502050306030303" pitchFamily="18" charset="0"/>
                <a:ea typeface="Sylfaen" panose="010A0502050306030303" pitchFamily="18" charset="0"/>
                <a:cs typeface="Sylfaen" panose="010A0502050306030303" pitchFamily="18" charset="0"/>
              </a:rPr>
              <a:t>მინიმალური</a:t>
            </a:r>
            <a:r>
              <a:rPr lang="en-US" sz="2000" dirty="0">
                <a:solidFill>
                  <a:schemeClr val="bg1"/>
                </a:solidFill>
                <a:latin typeface="Sylfaen" panose="010A0502050306030303" pitchFamily="18" charset="0"/>
                <a:ea typeface="Sylfaen" panose="010A0502050306030303" pitchFamily="18" charset="0"/>
                <a:cs typeface="Sylfaen" panose="010A0502050306030303" pitchFamily="18" charset="0"/>
              </a:rPr>
              <a:t> </a:t>
            </a:r>
            <a:r>
              <a:rPr lang="ka-GE" sz="2000" dirty="0">
                <a:solidFill>
                  <a:schemeClr val="bg1"/>
                </a:solidFill>
                <a:ea typeface="Sylfaen" panose="010A0502050306030303" pitchFamily="18" charset="0"/>
                <a:cs typeface="Sylfaen" panose="010A0502050306030303" pitchFamily="18" charset="0"/>
              </a:rPr>
              <a:t>სიმაღლეების და სიგანეების </a:t>
            </a:r>
            <a:r>
              <a:rPr lang="en-US" sz="2000" dirty="0" err="1">
                <a:solidFill>
                  <a:schemeClr val="bg1"/>
                </a:solidFill>
                <a:latin typeface="Sylfaen" panose="010A0502050306030303" pitchFamily="18" charset="0"/>
                <a:ea typeface="Sylfaen" panose="010A0502050306030303" pitchFamily="18" charset="0"/>
                <a:cs typeface="Sylfaen" panose="010A0502050306030303" pitchFamily="18" charset="0"/>
              </a:rPr>
              <a:t>მოთხოვნა</a:t>
            </a:r>
            <a:r>
              <a:rPr lang="en-US" sz="2000" dirty="0">
                <a:solidFill>
                  <a:schemeClr val="bg1"/>
                </a:solidFill>
                <a:latin typeface="Sylfaen" panose="010A0502050306030303" pitchFamily="18" charset="0"/>
                <a:ea typeface="Sylfaen" panose="010A0502050306030303" pitchFamily="18" charset="0"/>
                <a:cs typeface="Sylfaen" panose="010A0502050306030303" pitchFamily="18" charset="0"/>
              </a:rPr>
              <a:t> </a:t>
            </a:r>
            <a:r>
              <a:rPr lang="en-US" sz="2000" dirty="0" err="1">
                <a:solidFill>
                  <a:schemeClr val="bg1"/>
                </a:solidFill>
                <a:latin typeface="Sylfaen" panose="010A0502050306030303" pitchFamily="18" charset="0"/>
                <a:ea typeface="Sylfaen" panose="010A0502050306030303" pitchFamily="18" charset="0"/>
                <a:cs typeface="Sylfaen" panose="010A0502050306030303" pitchFamily="18" charset="0"/>
              </a:rPr>
              <a:t>იქნება</a:t>
            </a:r>
            <a:r>
              <a:rPr lang="en-US" sz="2000" dirty="0">
                <a:solidFill>
                  <a:schemeClr val="bg1"/>
                </a:solidFill>
                <a:latin typeface="Sylfaen" panose="010A0502050306030303" pitchFamily="18" charset="0"/>
                <a:ea typeface="Sylfaen" panose="010A0502050306030303" pitchFamily="18" charset="0"/>
                <a:cs typeface="Sylfaen" panose="010A0502050306030303" pitchFamily="18" charset="0"/>
              </a:rPr>
              <a:t> </a:t>
            </a:r>
            <a:r>
              <a:rPr lang="en-US" sz="2000" dirty="0" err="1">
                <a:solidFill>
                  <a:schemeClr val="bg1"/>
                </a:solidFill>
                <a:latin typeface="Sylfaen" panose="010A0502050306030303" pitchFamily="18" charset="0"/>
                <a:ea typeface="Sylfaen" panose="010A0502050306030303" pitchFamily="18" charset="0"/>
                <a:cs typeface="Sylfaen" panose="010A0502050306030303" pitchFamily="18" charset="0"/>
              </a:rPr>
              <a:t>შენარჩუნებული</a:t>
            </a:r>
            <a:r>
              <a:rPr lang="en-US" sz="2000" dirty="0">
                <a:solidFill>
                  <a:schemeClr val="bg1"/>
                </a:solidFill>
                <a:latin typeface="Sylfaen" panose="010A0502050306030303" pitchFamily="18" charset="0"/>
                <a:ea typeface="Sylfaen" panose="010A0502050306030303" pitchFamily="18" charset="0"/>
                <a:cs typeface="Sylfaen" panose="010A0502050306030303" pitchFamily="18" charset="0"/>
              </a:rPr>
              <a:t> </a:t>
            </a:r>
            <a:r>
              <a:rPr lang="en-US" sz="2000" dirty="0" err="1">
                <a:solidFill>
                  <a:schemeClr val="bg1"/>
                </a:solidFill>
                <a:latin typeface="Sylfaen" panose="010A0502050306030303" pitchFamily="18" charset="0"/>
                <a:ea typeface="Sylfaen" panose="010A0502050306030303" pitchFamily="18" charset="0"/>
                <a:cs typeface="Sylfaen" panose="010A0502050306030303" pitchFamily="18" charset="0"/>
              </a:rPr>
              <a:t>მშენებლობის</a:t>
            </a:r>
            <a:r>
              <a:rPr lang="en-US" sz="2000" dirty="0">
                <a:solidFill>
                  <a:schemeClr val="bg1"/>
                </a:solidFill>
                <a:latin typeface="Sylfaen" panose="010A0502050306030303" pitchFamily="18" charset="0"/>
                <a:ea typeface="Sylfaen" panose="010A0502050306030303" pitchFamily="18" charset="0"/>
                <a:cs typeface="Sylfaen" panose="010A0502050306030303" pitchFamily="18" charset="0"/>
              </a:rPr>
              <a:t> </a:t>
            </a:r>
            <a:r>
              <a:rPr lang="en-US" sz="2000" dirty="0" err="1">
                <a:solidFill>
                  <a:schemeClr val="bg1"/>
                </a:solidFill>
                <a:latin typeface="Sylfaen" panose="010A0502050306030303" pitchFamily="18" charset="0"/>
                <a:ea typeface="Sylfaen" panose="010A0502050306030303" pitchFamily="18" charset="0"/>
                <a:cs typeface="Sylfaen" panose="010A0502050306030303" pitchFamily="18" charset="0"/>
              </a:rPr>
              <a:t>განმავლობაში</a:t>
            </a:r>
            <a:r>
              <a:rPr lang="en-US" sz="2000" dirty="0">
                <a:solidFill>
                  <a:schemeClr val="bg1"/>
                </a:solidFill>
                <a:latin typeface="Sylfaen" panose="010A0502050306030303" pitchFamily="18" charset="0"/>
                <a:ea typeface="Sylfaen" panose="010A0502050306030303" pitchFamily="18" charset="0"/>
                <a:cs typeface="Sylfaen" panose="010A0502050306030303" pitchFamily="18" charset="0"/>
              </a:rPr>
              <a:t>.</a:t>
            </a:r>
            <a:endParaRPr lang="en-US" sz="2000" dirty="0">
              <a:solidFill>
                <a:schemeClr val="bg1"/>
              </a:solidFill>
            </a:endParaRPr>
          </a:p>
        </p:txBody>
      </p:sp>
      <p:grpSp>
        <p:nvGrpSpPr>
          <p:cNvPr id="5" name="Group 4"/>
          <p:cNvGrpSpPr>
            <a:grpSpLocks/>
          </p:cNvGrpSpPr>
          <p:nvPr/>
        </p:nvGrpSpPr>
        <p:grpSpPr bwMode="auto">
          <a:xfrm>
            <a:off x="8099693" y="773723"/>
            <a:ext cx="3871912" cy="5838091"/>
            <a:chOff x="4233" y="2370"/>
            <a:chExt cx="4323" cy="5288"/>
          </a:xfrm>
        </p:grpSpPr>
        <p:sp>
          <p:nvSpPr>
            <p:cNvPr id="6" name="Freeform 5"/>
            <p:cNvSpPr>
              <a:spLocks/>
            </p:cNvSpPr>
            <p:nvPr/>
          </p:nvSpPr>
          <p:spPr bwMode="auto">
            <a:xfrm>
              <a:off x="8255" y="3244"/>
              <a:ext cx="300" cy="301"/>
            </a:xfrm>
            <a:custGeom>
              <a:avLst/>
              <a:gdLst>
                <a:gd name="T0" fmla="+- 0 8255 8255"/>
                <a:gd name="T1" fmla="*/ T0 w 300"/>
                <a:gd name="T2" fmla="+- 0 3545 3244"/>
                <a:gd name="T3" fmla="*/ 3545 h 301"/>
                <a:gd name="T4" fmla="+- 0 8556 8255"/>
                <a:gd name="T5" fmla="*/ T4 w 300"/>
                <a:gd name="T6" fmla="+- 0 3244 3244"/>
                <a:gd name="T7" fmla="*/ 3244 h 301"/>
              </a:gdLst>
              <a:ahLst/>
              <a:cxnLst>
                <a:cxn ang="0">
                  <a:pos x="T1" y="T3"/>
                </a:cxn>
                <a:cxn ang="0">
                  <a:pos x="T5" y="T7"/>
                </a:cxn>
              </a:cxnLst>
              <a:rect l="0" t="0" r="r" b="b"/>
              <a:pathLst>
                <a:path w="300" h="301">
                  <a:moveTo>
                    <a:pt x="0" y="301"/>
                  </a:moveTo>
                  <a:lnTo>
                    <a:pt x="3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7" name="Freeform 6"/>
            <p:cNvSpPr>
              <a:spLocks/>
            </p:cNvSpPr>
            <p:nvPr/>
          </p:nvSpPr>
          <p:spPr bwMode="auto">
            <a:xfrm>
              <a:off x="8255" y="3351"/>
              <a:ext cx="300" cy="301"/>
            </a:xfrm>
            <a:custGeom>
              <a:avLst/>
              <a:gdLst>
                <a:gd name="T0" fmla="+- 0 8255 8255"/>
                <a:gd name="T1" fmla="*/ T0 w 300"/>
                <a:gd name="T2" fmla="+- 0 3651 3351"/>
                <a:gd name="T3" fmla="*/ 3651 h 301"/>
                <a:gd name="T4" fmla="+- 0 8556 8255"/>
                <a:gd name="T5" fmla="*/ T4 w 300"/>
                <a:gd name="T6" fmla="+- 0 3351 3351"/>
                <a:gd name="T7" fmla="*/ 3351 h 301"/>
              </a:gdLst>
              <a:ahLst/>
              <a:cxnLst>
                <a:cxn ang="0">
                  <a:pos x="T1" y="T3"/>
                </a:cxn>
                <a:cxn ang="0">
                  <a:pos x="T5" y="T7"/>
                </a:cxn>
              </a:cxnLst>
              <a:rect l="0" t="0" r="r" b="b"/>
              <a:pathLst>
                <a:path w="300" h="301">
                  <a:moveTo>
                    <a:pt x="0" y="300"/>
                  </a:moveTo>
                  <a:lnTo>
                    <a:pt x="3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8" name="Freeform 7"/>
            <p:cNvSpPr>
              <a:spLocks/>
            </p:cNvSpPr>
            <p:nvPr/>
          </p:nvSpPr>
          <p:spPr bwMode="auto">
            <a:xfrm>
              <a:off x="8255" y="3457"/>
              <a:ext cx="300" cy="300"/>
            </a:xfrm>
            <a:custGeom>
              <a:avLst/>
              <a:gdLst>
                <a:gd name="T0" fmla="+- 0 8255 8255"/>
                <a:gd name="T1" fmla="*/ T0 w 300"/>
                <a:gd name="T2" fmla="+- 0 3757 3457"/>
                <a:gd name="T3" fmla="*/ 3757 h 300"/>
                <a:gd name="T4" fmla="+- 0 8556 8255"/>
                <a:gd name="T5" fmla="*/ T4 w 300"/>
                <a:gd name="T6" fmla="+- 0 3457 3457"/>
                <a:gd name="T7" fmla="*/ 3457 h 300"/>
              </a:gdLst>
              <a:ahLst/>
              <a:cxnLst>
                <a:cxn ang="0">
                  <a:pos x="T1" y="T3"/>
                </a:cxn>
                <a:cxn ang="0">
                  <a:pos x="T5" y="T7"/>
                </a:cxn>
              </a:cxnLst>
              <a:rect l="0" t="0" r="r" b="b"/>
              <a:pathLst>
                <a:path w="300" h="300">
                  <a:moveTo>
                    <a:pt x="0" y="300"/>
                  </a:moveTo>
                  <a:lnTo>
                    <a:pt x="3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9" name="Freeform 8"/>
            <p:cNvSpPr>
              <a:spLocks/>
            </p:cNvSpPr>
            <p:nvPr/>
          </p:nvSpPr>
          <p:spPr bwMode="auto">
            <a:xfrm>
              <a:off x="8255" y="3563"/>
              <a:ext cx="300" cy="300"/>
            </a:xfrm>
            <a:custGeom>
              <a:avLst/>
              <a:gdLst>
                <a:gd name="T0" fmla="+- 0 8255 8255"/>
                <a:gd name="T1" fmla="*/ T0 w 300"/>
                <a:gd name="T2" fmla="+- 0 3864 3563"/>
                <a:gd name="T3" fmla="*/ 3864 h 300"/>
                <a:gd name="T4" fmla="+- 0 8556 8255"/>
                <a:gd name="T5" fmla="*/ T4 w 300"/>
                <a:gd name="T6" fmla="+- 0 3563 3563"/>
                <a:gd name="T7" fmla="*/ 3563 h 300"/>
              </a:gdLst>
              <a:ahLst/>
              <a:cxnLst>
                <a:cxn ang="0">
                  <a:pos x="T1" y="T3"/>
                </a:cxn>
                <a:cxn ang="0">
                  <a:pos x="T5" y="T7"/>
                </a:cxn>
              </a:cxnLst>
              <a:rect l="0" t="0" r="r" b="b"/>
              <a:pathLst>
                <a:path w="300" h="300">
                  <a:moveTo>
                    <a:pt x="0" y="301"/>
                  </a:moveTo>
                  <a:lnTo>
                    <a:pt x="3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0" name="Freeform 9"/>
            <p:cNvSpPr>
              <a:spLocks/>
            </p:cNvSpPr>
            <p:nvPr/>
          </p:nvSpPr>
          <p:spPr bwMode="auto">
            <a:xfrm>
              <a:off x="8255" y="3669"/>
              <a:ext cx="300" cy="301"/>
            </a:xfrm>
            <a:custGeom>
              <a:avLst/>
              <a:gdLst>
                <a:gd name="T0" fmla="+- 0 8255 8255"/>
                <a:gd name="T1" fmla="*/ T0 w 300"/>
                <a:gd name="T2" fmla="+- 0 3970 3669"/>
                <a:gd name="T3" fmla="*/ 3970 h 301"/>
                <a:gd name="T4" fmla="+- 0 8556 8255"/>
                <a:gd name="T5" fmla="*/ T4 w 300"/>
                <a:gd name="T6" fmla="+- 0 3669 3669"/>
                <a:gd name="T7" fmla="*/ 3669 h 301"/>
              </a:gdLst>
              <a:ahLst/>
              <a:cxnLst>
                <a:cxn ang="0">
                  <a:pos x="T1" y="T3"/>
                </a:cxn>
                <a:cxn ang="0">
                  <a:pos x="T5" y="T7"/>
                </a:cxn>
              </a:cxnLst>
              <a:rect l="0" t="0" r="r" b="b"/>
              <a:pathLst>
                <a:path w="300" h="301">
                  <a:moveTo>
                    <a:pt x="0" y="301"/>
                  </a:moveTo>
                  <a:lnTo>
                    <a:pt x="3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1" name="Freeform 10"/>
            <p:cNvSpPr>
              <a:spLocks/>
            </p:cNvSpPr>
            <p:nvPr/>
          </p:nvSpPr>
          <p:spPr bwMode="auto">
            <a:xfrm>
              <a:off x="8255" y="3776"/>
              <a:ext cx="300" cy="300"/>
            </a:xfrm>
            <a:custGeom>
              <a:avLst/>
              <a:gdLst>
                <a:gd name="T0" fmla="+- 0 8255 8255"/>
                <a:gd name="T1" fmla="*/ T0 w 300"/>
                <a:gd name="T2" fmla="+- 0 4076 3776"/>
                <a:gd name="T3" fmla="*/ 4076 h 300"/>
                <a:gd name="T4" fmla="+- 0 8556 8255"/>
                <a:gd name="T5" fmla="*/ T4 w 300"/>
                <a:gd name="T6" fmla="+- 0 3776 3776"/>
                <a:gd name="T7" fmla="*/ 3776 h 300"/>
              </a:gdLst>
              <a:ahLst/>
              <a:cxnLst>
                <a:cxn ang="0">
                  <a:pos x="T1" y="T3"/>
                </a:cxn>
                <a:cxn ang="0">
                  <a:pos x="T5" y="T7"/>
                </a:cxn>
              </a:cxnLst>
              <a:rect l="0" t="0" r="r" b="b"/>
              <a:pathLst>
                <a:path w="300" h="300">
                  <a:moveTo>
                    <a:pt x="0" y="300"/>
                  </a:moveTo>
                  <a:lnTo>
                    <a:pt x="3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2" name="Freeform 11"/>
            <p:cNvSpPr>
              <a:spLocks/>
            </p:cNvSpPr>
            <p:nvPr/>
          </p:nvSpPr>
          <p:spPr bwMode="auto">
            <a:xfrm>
              <a:off x="8255" y="3882"/>
              <a:ext cx="300" cy="300"/>
            </a:xfrm>
            <a:custGeom>
              <a:avLst/>
              <a:gdLst>
                <a:gd name="T0" fmla="+- 0 8255 8255"/>
                <a:gd name="T1" fmla="*/ T0 w 300"/>
                <a:gd name="T2" fmla="+- 0 4182 3882"/>
                <a:gd name="T3" fmla="*/ 4182 h 300"/>
                <a:gd name="T4" fmla="+- 0 8556 8255"/>
                <a:gd name="T5" fmla="*/ T4 w 300"/>
                <a:gd name="T6" fmla="+- 0 3882 3882"/>
                <a:gd name="T7" fmla="*/ 3882 h 300"/>
              </a:gdLst>
              <a:ahLst/>
              <a:cxnLst>
                <a:cxn ang="0">
                  <a:pos x="T1" y="T3"/>
                </a:cxn>
                <a:cxn ang="0">
                  <a:pos x="T5" y="T7"/>
                </a:cxn>
              </a:cxnLst>
              <a:rect l="0" t="0" r="r" b="b"/>
              <a:pathLst>
                <a:path w="300" h="300">
                  <a:moveTo>
                    <a:pt x="0" y="300"/>
                  </a:moveTo>
                  <a:lnTo>
                    <a:pt x="3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3" name="Freeform 12"/>
            <p:cNvSpPr>
              <a:spLocks/>
            </p:cNvSpPr>
            <p:nvPr/>
          </p:nvSpPr>
          <p:spPr bwMode="auto">
            <a:xfrm>
              <a:off x="8255" y="3988"/>
              <a:ext cx="300" cy="301"/>
            </a:xfrm>
            <a:custGeom>
              <a:avLst/>
              <a:gdLst>
                <a:gd name="T0" fmla="+- 0 8255 8255"/>
                <a:gd name="T1" fmla="*/ T0 w 300"/>
                <a:gd name="T2" fmla="+- 0 4289 3988"/>
                <a:gd name="T3" fmla="*/ 4289 h 301"/>
                <a:gd name="T4" fmla="+- 0 8556 8255"/>
                <a:gd name="T5" fmla="*/ T4 w 300"/>
                <a:gd name="T6" fmla="+- 0 3988 3988"/>
                <a:gd name="T7" fmla="*/ 3988 h 301"/>
              </a:gdLst>
              <a:ahLst/>
              <a:cxnLst>
                <a:cxn ang="0">
                  <a:pos x="T1" y="T3"/>
                </a:cxn>
                <a:cxn ang="0">
                  <a:pos x="T5" y="T7"/>
                </a:cxn>
              </a:cxnLst>
              <a:rect l="0" t="0" r="r" b="b"/>
              <a:pathLst>
                <a:path w="300" h="301">
                  <a:moveTo>
                    <a:pt x="0" y="301"/>
                  </a:moveTo>
                  <a:lnTo>
                    <a:pt x="3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4" name="Freeform 13"/>
            <p:cNvSpPr>
              <a:spLocks/>
            </p:cNvSpPr>
            <p:nvPr/>
          </p:nvSpPr>
          <p:spPr bwMode="auto">
            <a:xfrm>
              <a:off x="8255" y="4094"/>
              <a:ext cx="300" cy="301"/>
            </a:xfrm>
            <a:custGeom>
              <a:avLst/>
              <a:gdLst>
                <a:gd name="T0" fmla="+- 0 8255 8255"/>
                <a:gd name="T1" fmla="*/ T0 w 300"/>
                <a:gd name="T2" fmla="+- 0 4395 4094"/>
                <a:gd name="T3" fmla="*/ 4395 h 301"/>
                <a:gd name="T4" fmla="+- 0 8556 8255"/>
                <a:gd name="T5" fmla="*/ T4 w 300"/>
                <a:gd name="T6" fmla="+- 0 4094 4094"/>
                <a:gd name="T7" fmla="*/ 4094 h 301"/>
              </a:gdLst>
              <a:ahLst/>
              <a:cxnLst>
                <a:cxn ang="0">
                  <a:pos x="T1" y="T3"/>
                </a:cxn>
                <a:cxn ang="0">
                  <a:pos x="T5" y="T7"/>
                </a:cxn>
              </a:cxnLst>
              <a:rect l="0" t="0" r="r" b="b"/>
              <a:pathLst>
                <a:path w="300" h="301">
                  <a:moveTo>
                    <a:pt x="0" y="301"/>
                  </a:moveTo>
                  <a:lnTo>
                    <a:pt x="3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5" name="Freeform 14"/>
            <p:cNvSpPr>
              <a:spLocks/>
            </p:cNvSpPr>
            <p:nvPr/>
          </p:nvSpPr>
          <p:spPr bwMode="auto">
            <a:xfrm>
              <a:off x="8255" y="4201"/>
              <a:ext cx="300" cy="300"/>
            </a:xfrm>
            <a:custGeom>
              <a:avLst/>
              <a:gdLst>
                <a:gd name="T0" fmla="+- 0 8255 8255"/>
                <a:gd name="T1" fmla="*/ T0 w 300"/>
                <a:gd name="T2" fmla="+- 0 4501 4201"/>
                <a:gd name="T3" fmla="*/ 4501 h 300"/>
                <a:gd name="T4" fmla="+- 0 8556 8255"/>
                <a:gd name="T5" fmla="*/ T4 w 300"/>
                <a:gd name="T6" fmla="+- 0 4201 4201"/>
                <a:gd name="T7" fmla="*/ 4201 h 300"/>
              </a:gdLst>
              <a:ahLst/>
              <a:cxnLst>
                <a:cxn ang="0">
                  <a:pos x="T1" y="T3"/>
                </a:cxn>
                <a:cxn ang="0">
                  <a:pos x="T5" y="T7"/>
                </a:cxn>
              </a:cxnLst>
              <a:rect l="0" t="0" r="r" b="b"/>
              <a:pathLst>
                <a:path w="300" h="300">
                  <a:moveTo>
                    <a:pt x="0" y="300"/>
                  </a:moveTo>
                  <a:lnTo>
                    <a:pt x="3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6" name="Freeform 15"/>
            <p:cNvSpPr>
              <a:spLocks/>
            </p:cNvSpPr>
            <p:nvPr/>
          </p:nvSpPr>
          <p:spPr bwMode="auto">
            <a:xfrm>
              <a:off x="8255" y="4307"/>
              <a:ext cx="300" cy="300"/>
            </a:xfrm>
            <a:custGeom>
              <a:avLst/>
              <a:gdLst>
                <a:gd name="T0" fmla="+- 0 8255 8255"/>
                <a:gd name="T1" fmla="*/ T0 w 300"/>
                <a:gd name="T2" fmla="+- 0 4607 4307"/>
                <a:gd name="T3" fmla="*/ 4607 h 300"/>
                <a:gd name="T4" fmla="+- 0 8556 8255"/>
                <a:gd name="T5" fmla="*/ T4 w 300"/>
                <a:gd name="T6" fmla="+- 0 4307 4307"/>
                <a:gd name="T7" fmla="*/ 4307 h 300"/>
              </a:gdLst>
              <a:ahLst/>
              <a:cxnLst>
                <a:cxn ang="0">
                  <a:pos x="T1" y="T3"/>
                </a:cxn>
                <a:cxn ang="0">
                  <a:pos x="T5" y="T7"/>
                </a:cxn>
              </a:cxnLst>
              <a:rect l="0" t="0" r="r" b="b"/>
              <a:pathLst>
                <a:path w="300" h="300">
                  <a:moveTo>
                    <a:pt x="0" y="300"/>
                  </a:moveTo>
                  <a:lnTo>
                    <a:pt x="3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7" name="Freeform 16"/>
            <p:cNvSpPr>
              <a:spLocks/>
            </p:cNvSpPr>
            <p:nvPr/>
          </p:nvSpPr>
          <p:spPr bwMode="auto">
            <a:xfrm>
              <a:off x="8255" y="4413"/>
              <a:ext cx="300" cy="301"/>
            </a:xfrm>
            <a:custGeom>
              <a:avLst/>
              <a:gdLst>
                <a:gd name="T0" fmla="+- 0 8255 8255"/>
                <a:gd name="T1" fmla="*/ T0 w 300"/>
                <a:gd name="T2" fmla="+- 0 4713 4413"/>
                <a:gd name="T3" fmla="*/ 4713 h 301"/>
                <a:gd name="T4" fmla="+- 0 8556 8255"/>
                <a:gd name="T5" fmla="*/ T4 w 300"/>
                <a:gd name="T6" fmla="+- 0 4413 4413"/>
                <a:gd name="T7" fmla="*/ 4413 h 301"/>
              </a:gdLst>
              <a:ahLst/>
              <a:cxnLst>
                <a:cxn ang="0">
                  <a:pos x="T1" y="T3"/>
                </a:cxn>
                <a:cxn ang="0">
                  <a:pos x="T5" y="T7"/>
                </a:cxn>
              </a:cxnLst>
              <a:rect l="0" t="0" r="r" b="b"/>
              <a:pathLst>
                <a:path w="300" h="301">
                  <a:moveTo>
                    <a:pt x="0" y="300"/>
                  </a:moveTo>
                  <a:lnTo>
                    <a:pt x="3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8" name="Freeform 17"/>
            <p:cNvSpPr>
              <a:spLocks/>
            </p:cNvSpPr>
            <p:nvPr/>
          </p:nvSpPr>
          <p:spPr bwMode="auto">
            <a:xfrm>
              <a:off x="8255" y="4519"/>
              <a:ext cx="300" cy="300"/>
            </a:xfrm>
            <a:custGeom>
              <a:avLst/>
              <a:gdLst>
                <a:gd name="T0" fmla="+- 0 8255 8255"/>
                <a:gd name="T1" fmla="*/ T0 w 300"/>
                <a:gd name="T2" fmla="+- 0 4819 4519"/>
                <a:gd name="T3" fmla="*/ 4819 h 300"/>
                <a:gd name="T4" fmla="+- 0 8556 8255"/>
                <a:gd name="T5" fmla="*/ T4 w 300"/>
                <a:gd name="T6" fmla="+- 0 4519 4519"/>
                <a:gd name="T7" fmla="*/ 4519 h 300"/>
              </a:gdLst>
              <a:ahLst/>
              <a:cxnLst>
                <a:cxn ang="0">
                  <a:pos x="T1" y="T3"/>
                </a:cxn>
                <a:cxn ang="0">
                  <a:pos x="T5" y="T7"/>
                </a:cxn>
              </a:cxnLst>
              <a:rect l="0" t="0" r="r" b="b"/>
              <a:pathLst>
                <a:path w="300" h="300">
                  <a:moveTo>
                    <a:pt x="0" y="300"/>
                  </a:moveTo>
                  <a:lnTo>
                    <a:pt x="3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9" name="Freeform 18"/>
            <p:cNvSpPr>
              <a:spLocks/>
            </p:cNvSpPr>
            <p:nvPr/>
          </p:nvSpPr>
          <p:spPr bwMode="auto">
            <a:xfrm>
              <a:off x="8255" y="4625"/>
              <a:ext cx="300" cy="300"/>
            </a:xfrm>
            <a:custGeom>
              <a:avLst/>
              <a:gdLst>
                <a:gd name="T0" fmla="+- 0 8255 8255"/>
                <a:gd name="T1" fmla="*/ T0 w 300"/>
                <a:gd name="T2" fmla="+- 0 4926 4625"/>
                <a:gd name="T3" fmla="*/ 4926 h 300"/>
                <a:gd name="T4" fmla="+- 0 8556 8255"/>
                <a:gd name="T5" fmla="*/ T4 w 300"/>
                <a:gd name="T6" fmla="+- 0 4625 4625"/>
                <a:gd name="T7" fmla="*/ 4625 h 300"/>
              </a:gdLst>
              <a:ahLst/>
              <a:cxnLst>
                <a:cxn ang="0">
                  <a:pos x="T1" y="T3"/>
                </a:cxn>
                <a:cxn ang="0">
                  <a:pos x="T5" y="T7"/>
                </a:cxn>
              </a:cxnLst>
              <a:rect l="0" t="0" r="r" b="b"/>
              <a:pathLst>
                <a:path w="300" h="300">
                  <a:moveTo>
                    <a:pt x="0" y="301"/>
                  </a:moveTo>
                  <a:lnTo>
                    <a:pt x="3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0" name="Freeform 19"/>
            <p:cNvSpPr>
              <a:spLocks/>
            </p:cNvSpPr>
            <p:nvPr/>
          </p:nvSpPr>
          <p:spPr bwMode="auto">
            <a:xfrm>
              <a:off x="8255" y="4731"/>
              <a:ext cx="300" cy="301"/>
            </a:xfrm>
            <a:custGeom>
              <a:avLst/>
              <a:gdLst>
                <a:gd name="T0" fmla="+- 0 8255 8255"/>
                <a:gd name="T1" fmla="*/ T0 w 300"/>
                <a:gd name="T2" fmla="+- 0 5032 4731"/>
                <a:gd name="T3" fmla="*/ 5032 h 301"/>
                <a:gd name="T4" fmla="+- 0 8556 8255"/>
                <a:gd name="T5" fmla="*/ T4 w 300"/>
                <a:gd name="T6" fmla="+- 0 4731 4731"/>
                <a:gd name="T7" fmla="*/ 4731 h 301"/>
              </a:gdLst>
              <a:ahLst/>
              <a:cxnLst>
                <a:cxn ang="0">
                  <a:pos x="T1" y="T3"/>
                </a:cxn>
                <a:cxn ang="0">
                  <a:pos x="T5" y="T7"/>
                </a:cxn>
              </a:cxnLst>
              <a:rect l="0" t="0" r="r" b="b"/>
              <a:pathLst>
                <a:path w="300" h="301">
                  <a:moveTo>
                    <a:pt x="0" y="301"/>
                  </a:moveTo>
                  <a:lnTo>
                    <a:pt x="3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1" name="Freeform 20"/>
            <p:cNvSpPr>
              <a:spLocks/>
            </p:cNvSpPr>
            <p:nvPr/>
          </p:nvSpPr>
          <p:spPr bwMode="auto">
            <a:xfrm>
              <a:off x="8255" y="4838"/>
              <a:ext cx="300" cy="300"/>
            </a:xfrm>
            <a:custGeom>
              <a:avLst/>
              <a:gdLst>
                <a:gd name="T0" fmla="+- 0 8255 8255"/>
                <a:gd name="T1" fmla="*/ T0 w 300"/>
                <a:gd name="T2" fmla="+- 0 5138 4838"/>
                <a:gd name="T3" fmla="*/ 5138 h 300"/>
                <a:gd name="T4" fmla="+- 0 8556 8255"/>
                <a:gd name="T5" fmla="*/ T4 w 300"/>
                <a:gd name="T6" fmla="+- 0 4838 4838"/>
                <a:gd name="T7" fmla="*/ 4838 h 300"/>
              </a:gdLst>
              <a:ahLst/>
              <a:cxnLst>
                <a:cxn ang="0">
                  <a:pos x="T1" y="T3"/>
                </a:cxn>
                <a:cxn ang="0">
                  <a:pos x="T5" y="T7"/>
                </a:cxn>
              </a:cxnLst>
              <a:rect l="0" t="0" r="r" b="b"/>
              <a:pathLst>
                <a:path w="300" h="300">
                  <a:moveTo>
                    <a:pt x="0" y="300"/>
                  </a:moveTo>
                  <a:lnTo>
                    <a:pt x="3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2" name="Freeform 21"/>
            <p:cNvSpPr>
              <a:spLocks/>
            </p:cNvSpPr>
            <p:nvPr/>
          </p:nvSpPr>
          <p:spPr bwMode="auto">
            <a:xfrm>
              <a:off x="8255" y="4944"/>
              <a:ext cx="300" cy="300"/>
            </a:xfrm>
            <a:custGeom>
              <a:avLst/>
              <a:gdLst>
                <a:gd name="T0" fmla="+- 0 8255 8255"/>
                <a:gd name="T1" fmla="*/ T0 w 300"/>
                <a:gd name="T2" fmla="+- 0 5244 4944"/>
                <a:gd name="T3" fmla="*/ 5244 h 300"/>
                <a:gd name="T4" fmla="+- 0 8556 8255"/>
                <a:gd name="T5" fmla="*/ T4 w 300"/>
                <a:gd name="T6" fmla="+- 0 4944 4944"/>
                <a:gd name="T7" fmla="*/ 4944 h 300"/>
              </a:gdLst>
              <a:ahLst/>
              <a:cxnLst>
                <a:cxn ang="0">
                  <a:pos x="T1" y="T3"/>
                </a:cxn>
                <a:cxn ang="0">
                  <a:pos x="T5" y="T7"/>
                </a:cxn>
              </a:cxnLst>
              <a:rect l="0" t="0" r="r" b="b"/>
              <a:pathLst>
                <a:path w="300" h="300">
                  <a:moveTo>
                    <a:pt x="0" y="300"/>
                  </a:moveTo>
                  <a:lnTo>
                    <a:pt x="3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3" name="Freeform 22"/>
            <p:cNvSpPr>
              <a:spLocks/>
            </p:cNvSpPr>
            <p:nvPr/>
          </p:nvSpPr>
          <p:spPr bwMode="auto">
            <a:xfrm>
              <a:off x="8255" y="5050"/>
              <a:ext cx="300" cy="300"/>
            </a:xfrm>
            <a:custGeom>
              <a:avLst/>
              <a:gdLst>
                <a:gd name="T0" fmla="+- 0 8255 8255"/>
                <a:gd name="T1" fmla="*/ T0 w 300"/>
                <a:gd name="T2" fmla="+- 0 5350 5050"/>
                <a:gd name="T3" fmla="*/ 5350 h 300"/>
                <a:gd name="T4" fmla="+- 0 8556 8255"/>
                <a:gd name="T5" fmla="*/ T4 w 300"/>
                <a:gd name="T6" fmla="+- 0 5050 5050"/>
                <a:gd name="T7" fmla="*/ 5050 h 300"/>
              </a:gdLst>
              <a:ahLst/>
              <a:cxnLst>
                <a:cxn ang="0">
                  <a:pos x="T1" y="T3"/>
                </a:cxn>
                <a:cxn ang="0">
                  <a:pos x="T5" y="T7"/>
                </a:cxn>
              </a:cxnLst>
              <a:rect l="0" t="0" r="r" b="b"/>
              <a:pathLst>
                <a:path w="300" h="300">
                  <a:moveTo>
                    <a:pt x="0" y="300"/>
                  </a:moveTo>
                  <a:lnTo>
                    <a:pt x="3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4" name="Freeform 23"/>
            <p:cNvSpPr>
              <a:spLocks/>
            </p:cNvSpPr>
            <p:nvPr/>
          </p:nvSpPr>
          <p:spPr bwMode="auto">
            <a:xfrm>
              <a:off x="8255" y="5156"/>
              <a:ext cx="300" cy="301"/>
            </a:xfrm>
            <a:custGeom>
              <a:avLst/>
              <a:gdLst>
                <a:gd name="T0" fmla="+- 0 8255 8255"/>
                <a:gd name="T1" fmla="*/ T0 w 300"/>
                <a:gd name="T2" fmla="+- 0 5457 5156"/>
                <a:gd name="T3" fmla="*/ 5457 h 301"/>
                <a:gd name="T4" fmla="+- 0 8556 8255"/>
                <a:gd name="T5" fmla="*/ T4 w 300"/>
                <a:gd name="T6" fmla="+- 0 5156 5156"/>
                <a:gd name="T7" fmla="*/ 5156 h 301"/>
              </a:gdLst>
              <a:ahLst/>
              <a:cxnLst>
                <a:cxn ang="0">
                  <a:pos x="T1" y="T3"/>
                </a:cxn>
                <a:cxn ang="0">
                  <a:pos x="T5" y="T7"/>
                </a:cxn>
              </a:cxnLst>
              <a:rect l="0" t="0" r="r" b="b"/>
              <a:pathLst>
                <a:path w="300" h="301">
                  <a:moveTo>
                    <a:pt x="0" y="301"/>
                  </a:moveTo>
                  <a:lnTo>
                    <a:pt x="3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5" name="Freeform 24"/>
            <p:cNvSpPr>
              <a:spLocks/>
            </p:cNvSpPr>
            <p:nvPr/>
          </p:nvSpPr>
          <p:spPr bwMode="auto">
            <a:xfrm>
              <a:off x="8255" y="5262"/>
              <a:ext cx="300" cy="300"/>
            </a:xfrm>
            <a:custGeom>
              <a:avLst/>
              <a:gdLst>
                <a:gd name="T0" fmla="+- 0 8255 8255"/>
                <a:gd name="T1" fmla="*/ T0 w 300"/>
                <a:gd name="T2" fmla="+- 0 5563 5262"/>
                <a:gd name="T3" fmla="*/ 5563 h 300"/>
                <a:gd name="T4" fmla="+- 0 8556 8255"/>
                <a:gd name="T5" fmla="*/ T4 w 300"/>
                <a:gd name="T6" fmla="+- 0 5262 5262"/>
                <a:gd name="T7" fmla="*/ 5262 h 300"/>
              </a:gdLst>
              <a:ahLst/>
              <a:cxnLst>
                <a:cxn ang="0">
                  <a:pos x="T1" y="T3"/>
                </a:cxn>
                <a:cxn ang="0">
                  <a:pos x="T5" y="T7"/>
                </a:cxn>
              </a:cxnLst>
              <a:rect l="0" t="0" r="r" b="b"/>
              <a:pathLst>
                <a:path w="300" h="300">
                  <a:moveTo>
                    <a:pt x="0" y="301"/>
                  </a:moveTo>
                  <a:lnTo>
                    <a:pt x="3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6" name="Freeform 25"/>
            <p:cNvSpPr>
              <a:spLocks/>
            </p:cNvSpPr>
            <p:nvPr/>
          </p:nvSpPr>
          <p:spPr bwMode="auto">
            <a:xfrm>
              <a:off x="8255" y="5369"/>
              <a:ext cx="300" cy="300"/>
            </a:xfrm>
            <a:custGeom>
              <a:avLst/>
              <a:gdLst>
                <a:gd name="T0" fmla="+- 0 8255 8255"/>
                <a:gd name="T1" fmla="*/ T0 w 300"/>
                <a:gd name="T2" fmla="+- 0 5669 5369"/>
                <a:gd name="T3" fmla="*/ 5669 h 300"/>
                <a:gd name="T4" fmla="+- 0 8556 8255"/>
                <a:gd name="T5" fmla="*/ T4 w 300"/>
                <a:gd name="T6" fmla="+- 0 5369 5369"/>
                <a:gd name="T7" fmla="*/ 5369 h 300"/>
              </a:gdLst>
              <a:ahLst/>
              <a:cxnLst>
                <a:cxn ang="0">
                  <a:pos x="T1" y="T3"/>
                </a:cxn>
                <a:cxn ang="0">
                  <a:pos x="T5" y="T7"/>
                </a:cxn>
              </a:cxnLst>
              <a:rect l="0" t="0" r="r" b="b"/>
              <a:pathLst>
                <a:path w="300" h="300">
                  <a:moveTo>
                    <a:pt x="0" y="300"/>
                  </a:moveTo>
                  <a:lnTo>
                    <a:pt x="3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7" name="Freeform 26"/>
            <p:cNvSpPr>
              <a:spLocks/>
            </p:cNvSpPr>
            <p:nvPr/>
          </p:nvSpPr>
          <p:spPr bwMode="auto">
            <a:xfrm>
              <a:off x="8255" y="5475"/>
              <a:ext cx="300" cy="301"/>
            </a:xfrm>
            <a:custGeom>
              <a:avLst/>
              <a:gdLst>
                <a:gd name="T0" fmla="+- 0 8255 8255"/>
                <a:gd name="T1" fmla="*/ T0 w 300"/>
                <a:gd name="T2" fmla="+- 0 5775 5475"/>
                <a:gd name="T3" fmla="*/ 5775 h 301"/>
                <a:gd name="T4" fmla="+- 0 8556 8255"/>
                <a:gd name="T5" fmla="*/ T4 w 300"/>
                <a:gd name="T6" fmla="+- 0 5475 5475"/>
                <a:gd name="T7" fmla="*/ 5475 h 301"/>
              </a:gdLst>
              <a:ahLst/>
              <a:cxnLst>
                <a:cxn ang="0">
                  <a:pos x="T1" y="T3"/>
                </a:cxn>
                <a:cxn ang="0">
                  <a:pos x="T5" y="T7"/>
                </a:cxn>
              </a:cxnLst>
              <a:rect l="0" t="0" r="r" b="b"/>
              <a:pathLst>
                <a:path w="300" h="301">
                  <a:moveTo>
                    <a:pt x="0" y="300"/>
                  </a:moveTo>
                  <a:lnTo>
                    <a:pt x="3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8" name="Freeform 27"/>
            <p:cNvSpPr>
              <a:spLocks/>
            </p:cNvSpPr>
            <p:nvPr/>
          </p:nvSpPr>
          <p:spPr bwMode="auto">
            <a:xfrm>
              <a:off x="8255" y="5581"/>
              <a:ext cx="300" cy="300"/>
            </a:xfrm>
            <a:custGeom>
              <a:avLst/>
              <a:gdLst>
                <a:gd name="T0" fmla="+- 0 8255 8255"/>
                <a:gd name="T1" fmla="*/ T0 w 300"/>
                <a:gd name="T2" fmla="+- 0 5881 5581"/>
                <a:gd name="T3" fmla="*/ 5881 h 300"/>
                <a:gd name="T4" fmla="+- 0 8556 8255"/>
                <a:gd name="T5" fmla="*/ T4 w 300"/>
                <a:gd name="T6" fmla="+- 0 5581 5581"/>
                <a:gd name="T7" fmla="*/ 5581 h 300"/>
              </a:gdLst>
              <a:ahLst/>
              <a:cxnLst>
                <a:cxn ang="0">
                  <a:pos x="T1" y="T3"/>
                </a:cxn>
                <a:cxn ang="0">
                  <a:pos x="T5" y="T7"/>
                </a:cxn>
              </a:cxnLst>
              <a:rect l="0" t="0" r="r" b="b"/>
              <a:pathLst>
                <a:path w="300" h="300">
                  <a:moveTo>
                    <a:pt x="0" y="300"/>
                  </a:moveTo>
                  <a:lnTo>
                    <a:pt x="3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9" name="Freeform 28"/>
            <p:cNvSpPr>
              <a:spLocks/>
            </p:cNvSpPr>
            <p:nvPr/>
          </p:nvSpPr>
          <p:spPr bwMode="auto">
            <a:xfrm>
              <a:off x="8255" y="5687"/>
              <a:ext cx="300" cy="300"/>
            </a:xfrm>
            <a:custGeom>
              <a:avLst/>
              <a:gdLst>
                <a:gd name="T0" fmla="+- 0 8255 8255"/>
                <a:gd name="T1" fmla="*/ T0 w 300"/>
                <a:gd name="T2" fmla="+- 0 5988 5687"/>
                <a:gd name="T3" fmla="*/ 5988 h 300"/>
                <a:gd name="T4" fmla="+- 0 8556 8255"/>
                <a:gd name="T5" fmla="*/ T4 w 300"/>
                <a:gd name="T6" fmla="+- 0 5687 5687"/>
                <a:gd name="T7" fmla="*/ 5687 h 300"/>
              </a:gdLst>
              <a:ahLst/>
              <a:cxnLst>
                <a:cxn ang="0">
                  <a:pos x="T1" y="T3"/>
                </a:cxn>
                <a:cxn ang="0">
                  <a:pos x="T5" y="T7"/>
                </a:cxn>
              </a:cxnLst>
              <a:rect l="0" t="0" r="r" b="b"/>
              <a:pathLst>
                <a:path w="300" h="300">
                  <a:moveTo>
                    <a:pt x="0" y="301"/>
                  </a:moveTo>
                  <a:lnTo>
                    <a:pt x="3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0" name="Freeform 29"/>
            <p:cNvSpPr>
              <a:spLocks/>
            </p:cNvSpPr>
            <p:nvPr/>
          </p:nvSpPr>
          <p:spPr bwMode="auto">
            <a:xfrm>
              <a:off x="8255" y="5794"/>
              <a:ext cx="300" cy="300"/>
            </a:xfrm>
            <a:custGeom>
              <a:avLst/>
              <a:gdLst>
                <a:gd name="T0" fmla="+- 0 8255 8255"/>
                <a:gd name="T1" fmla="*/ T0 w 300"/>
                <a:gd name="T2" fmla="+- 0 6094 5794"/>
                <a:gd name="T3" fmla="*/ 6094 h 300"/>
                <a:gd name="T4" fmla="+- 0 8556 8255"/>
                <a:gd name="T5" fmla="*/ T4 w 300"/>
                <a:gd name="T6" fmla="+- 0 5794 5794"/>
                <a:gd name="T7" fmla="*/ 5794 h 300"/>
              </a:gdLst>
              <a:ahLst/>
              <a:cxnLst>
                <a:cxn ang="0">
                  <a:pos x="T1" y="T3"/>
                </a:cxn>
                <a:cxn ang="0">
                  <a:pos x="T5" y="T7"/>
                </a:cxn>
              </a:cxnLst>
              <a:rect l="0" t="0" r="r" b="b"/>
              <a:pathLst>
                <a:path w="300" h="300">
                  <a:moveTo>
                    <a:pt x="0" y="300"/>
                  </a:moveTo>
                  <a:lnTo>
                    <a:pt x="3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1" name="Freeform 30"/>
            <p:cNvSpPr>
              <a:spLocks/>
            </p:cNvSpPr>
            <p:nvPr/>
          </p:nvSpPr>
          <p:spPr bwMode="auto">
            <a:xfrm>
              <a:off x="8255" y="5900"/>
              <a:ext cx="300" cy="301"/>
            </a:xfrm>
            <a:custGeom>
              <a:avLst/>
              <a:gdLst>
                <a:gd name="T0" fmla="+- 0 8255 8255"/>
                <a:gd name="T1" fmla="*/ T0 w 300"/>
                <a:gd name="T2" fmla="+- 0 6200 5900"/>
                <a:gd name="T3" fmla="*/ 6200 h 301"/>
                <a:gd name="T4" fmla="+- 0 8556 8255"/>
                <a:gd name="T5" fmla="*/ T4 w 300"/>
                <a:gd name="T6" fmla="+- 0 5900 5900"/>
                <a:gd name="T7" fmla="*/ 5900 h 301"/>
              </a:gdLst>
              <a:ahLst/>
              <a:cxnLst>
                <a:cxn ang="0">
                  <a:pos x="T1" y="T3"/>
                </a:cxn>
                <a:cxn ang="0">
                  <a:pos x="T5" y="T7"/>
                </a:cxn>
              </a:cxnLst>
              <a:rect l="0" t="0" r="r" b="b"/>
              <a:pathLst>
                <a:path w="300" h="301">
                  <a:moveTo>
                    <a:pt x="0" y="300"/>
                  </a:moveTo>
                  <a:lnTo>
                    <a:pt x="3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2" name="Freeform 31"/>
            <p:cNvSpPr>
              <a:spLocks/>
            </p:cNvSpPr>
            <p:nvPr/>
          </p:nvSpPr>
          <p:spPr bwMode="auto">
            <a:xfrm>
              <a:off x="8255" y="6006"/>
              <a:ext cx="300" cy="300"/>
            </a:xfrm>
            <a:custGeom>
              <a:avLst/>
              <a:gdLst>
                <a:gd name="T0" fmla="+- 0 8255 8255"/>
                <a:gd name="T1" fmla="*/ T0 w 300"/>
                <a:gd name="T2" fmla="+- 0 6306 6006"/>
                <a:gd name="T3" fmla="*/ 6306 h 300"/>
                <a:gd name="T4" fmla="+- 0 8556 8255"/>
                <a:gd name="T5" fmla="*/ T4 w 300"/>
                <a:gd name="T6" fmla="+- 0 6006 6006"/>
                <a:gd name="T7" fmla="*/ 6006 h 300"/>
              </a:gdLst>
              <a:ahLst/>
              <a:cxnLst>
                <a:cxn ang="0">
                  <a:pos x="T1" y="T3"/>
                </a:cxn>
                <a:cxn ang="0">
                  <a:pos x="T5" y="T7"/>
                </a:cxn>
              </a:cxnLst>
              <a:rect l="0" t="0" r="r" b="b"/>
              <a:pathLst>
                <a:path w="300" h="300">
                  <a:moveTo>
                    <a:pt x="0" y="300"/>
                  </a:moveTo>
                  <a:lnTo>
                    <a:pt x="3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3" name="Freeform 32"/>
            <p:cNvSpPr>
              <a:spLocks/>
            </p:cNvSpPr>
            <p:nvPr/>
          </p:nvSpPr>
          <p:spPr bwMode="auto">
            <a:xfrm>
              <a:off x="8255" y="6112"/>
              <a:ext cx="300" cy="300"/>
            </a:xfrm>
            <a:custGeom>
              <a:avLst/>
              <a:gdLst>
                <a:gd name="T0" fmla="+- 0 8255 8255"/>
                <a:gd name="T1" fmla="*/ T0 w 300"/>
                <a:gd name="T2" fmla="+- 0 6412 6112"/>
                <a:gd name="T3" fmla="*/ 6412 h 300"/>
                <a:gd name="T4" fmla="+- 0 8556 8255"/>
                <a:gd name="T5" fmla="*/ T4 w 300"/>
                <a:gd name="T6" fmla="+- 0 6112 6112"/>
                <a:gd name="T7" fmla="*/ 6112 h 300"/>
              </a:gdLst>
              <a:ahLst/>
              <a:cxnLst>
                <a:cxn ang="0">
                  <a:pos x="T1" y="T3"/>
                </a:cxn>
                <a:cxn ang="0">
                  <a:pos x="T5" y="T7"/>
                </a:cxn>
              </a:cxnLst>
              <a:rect l="0" t="0" r="r" b="b"/>
              <a:pathLst>
                <a:path w="300" h="300">
                  <a:moveTo>
                    <a:pt x="0" y="300"/>
                  </a:moveTo>
                  <a:lnTo>
                    <a:pt x="3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4" name="Freeform 33"/>
            <p:cNvSpPr>
              <a:spLocks/>
            </p:cNvSpPr>
            <p:nvPr/>
          </p:nvSpPr>
          <p:spPr bwMode="auto">
            <a:xfrm>
              <a:off x="8255" y="6218"/>
              <a:ext cx="300" cy="301"/>
            </a:xfrm>
            <a:custGeom>
              <a:avLst/>
              <a:gdLst>
                <a:gd name="T0" fmla="+- 0 8255 8255"/>
                <a:gd name="T1" fmla="*/ T0 w 300"/>
                <a:gd name="T2" fmla="+- 0 6519 6218"/>
                <a:gd name="T3" fmla="*/ 6519 h 301"/>
                <a:gd name="T4" fmla="+- 0 8556 8255"/>
                <a:gd name="T5" fmla="*/ T4 w 300"/>
                <a:gd name="T6" fmla="+- 0 6218 6218"/>
                <a:gd name="T7" fmla="*/ 6218 h 301"/>
              </a:gdLst>
              <a:ahLst/>
              <a:cxnLst>
                <a:cxn ang="0">
                  <a:pos x="T1" y="T3"/>
                </a:cxn>
                <a:cxn ang="0">
                  <a:pos x="T5" y="T7"/>
                </a:cxn>
              </a:cxnLst>
              <a:rect l="0" t="0" r="r" b="b"/>
              <a:pathLst>
                <a:path w="300" h="301">
                  <a:moveTo>
                    <a:pt x="0" y="301"/>
                  </a:moveTo>
                  <a:lnTo>
                    <a:pt x="3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5" name="Freeform 34"/>
            <p:cNvSpPr>
              <a:spLocks/>
            </p:cNvSpPr>
            <p:nvPr/>
          </p:nvSpPr>
          <p:spPr bwMode="auto">
            <a:xfrm>
              <a:off x="8255" y="6324"/>
              <a:ext cx="300" cy="300"/>
            </a:xfrm>
            <a:custGeom>
              <a:avLst/>
              <a:gdLst>
                <a:gd name="T0" fmla="+- 0 8255 8255"/>
                <a:gd name="T1" fmla="*/ T0 w 300"/>
                <a:gd name="T2" fmla="+- 0 6625 6324"/>
                <a:gd name="T3" fmla="*/ 6625 h 300"/>
                <a:gd name="T4" fmla="+- 0 8556 8255"/>
                <a:gd name="T5" fmla="*/ T4 w 300"/>
                <a:gd name="T6" fmla="+- 0 6324 6324"/>
                <a:gd name="T7" fmla="*/ 6324 h 300"/>
              </a:gdLst>
              <a:ahLst/>
              <a:cxnLst>
                <a:cxn ang="0">
                  <a:pos x="T1" y="T3"/>
                </a:cxn>
                <a:cxn ang="0">
                  <a:pos x="T5" y="T7"/>
                </a:cxn>
              </a:cxnLst>
              <a:rect l="0" t="0" r="r" b="b"/>
              <a:pathLst>
                <a:path w="300" h="300">
                  <a:moveTo>
                    <a:pt x="0" y="301"/>
                  </a:moveTo>
                  <a:lnTo>
                    <a:pt x="3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6" name="Freeform 35"/>
            <p:cNvSpPr>
              <a:spLocks/>
            </p:cNvSpPr>
            <p:nvPr/>
          </p:nvSpPr>
          <p:spPr bwMode="auto">
            <a:xfrm>
              <a:off x="8255" y="6431"/>
              <a:ext cx="300" cy="300"/>
            </a:xfrm>
            <a:custGeom>
              <a:avLst/>
              <a:gdLst>
                <a:gd name="T0" fmla="+- 0 8255 8255"/>
                <a:gd name="T1" fmla="*/ T0 w 300"/>
                <a:gd name="T2" fmla="+- 0 6731 6431"/>
                <a:gd name="T3" fmla="*/ 6731 h 300"/>
                <a:gd name="T4" fmla="+- 0 8556 8255"/>
                <a:gd name="T5" fmla="*/ T4 w 300"/>
                <a:gd name="T6" fmla="+- 0 6431 6431"/>
                <a:gd name="T7" fmla="*/ 6431 h 300"/>
              </a:gdLst>
              <a:ahLst/>
              <a:cxnLst>
                <a:cxn ang="0">
                  <a:pos x="T1" y="T3"/>
                </a:cxn>
                <a:cxn ang="0">
                  <a:pos x="T5" y="T7"/>
                </a:cxn>
              </a:cxnLst>
              <a:rect l="0" t="0" r="r" b="b"/>
              <a:pathLst>
                <a:path w="300" h="300">
                  <a:moveTo>
                    <a:pt x="0" y="300"/>
                  </a:moveTo>
                  <a:lnTo>
                    <a:pt x="3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7" name="Freeform 36"/>
            <p:cNvSpPr>
              <a:spLocks/>
            </p:cNvSpPr>
            <p:nvPr/>
          </p:nvSpPr>
          <p:spPr bwMode="auto">
            <a:xfrm>
              <a:off x="8255" y="6537"/>
              <a:ext cx="300" cy="300"/>
            </a:xfrm>
            <a:custGeom>
              <a:avLst/>
              <a:gdLst>
                <a:gd name="T0" fmla="+- 0 8255 8255"/>
                <a:gd name="T1" fmla="*/ T0 w 300"/>
                <a:gd name="T2" fmla="+- 0 6837 6537"/>
                <a:gd name="T3" fmla="*/ 6837 h 300"/>
                <a:gd name="T4" fmla="+- 0 8556 8255"/>
                <a:gd name="T5" fmla="*/ T4 w 300"/>
                <a:gd name="T6" fmla="+- 0 6537 6537"/>
                <a:gd name="T7" fmla="*/ 6537 h 300"/>
              </a:gdLst>
              <a:ahLst/>
              <a:cxnLst>
                <a:cxn ang="0">
                  <a:pos x="T1" y="T3"/>
                </a:cxn>
                <a:cxn ang="0">
                  <a:pos x="T5" y="T7"/>
                </a:cxn>
              </a:cxnLst>
              <a:rect l="0" t="0" r="r" b="b"/>
              <a:pathLst>
                <a:path w="300" h="300">
                  <a:moveTo>
                    <a:pt x="0" y="300"/>
                  </a:moveTo>
                  <a:lnTo>
                    <a:pt x="3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8" name="Freeform 37"/>
            <p:cNvSpPr>
              <a:spLocks/>
            </p:cNvSpPr>
            <p:nvPr/>
          </p:nvSpPr>
          <p:spPr bwMode="auto">
            <a:xfrm>
              <a:off x="8255" y="6643"/>
              <a:ext cx="300" cy="301"/>
            </a:xfrm>
            <a:custGeom>
              <a:avLst/>
              <a:gdLst>
                <a:gd name="T0" fmla="+- 0 8255 8255"/>
                <a:gd name="T1" fmla="*/ T0 w 300"/>
                <a:gd name="T2" fmla="+- 0 6944 6643"/>
                <a:gd name="T3" fmla="*/ 6944 h 301"/>
                <a:gd name="T4" fmla="+- 0 8556 8255"/>
                <a:gd name="T5" fmla="*/ T4 w 300"/>
                <a:gd name="T6" fmla="+- 0 6643 6643"/>
                <a:gd name="T7" fmla="*/ 6643 h 301"/>
              </a:gdLst>
              <a:ahLst/>
              <a:cxnLst>
                <a:cxn ang="0">
                  <a:pos x="T1" y="T3"/>
                </a:cxn>
                <a:cxn ang="0">
                  <a:pos x="T5" y="T7"/>
                </a:cxn>
              </a:cxnLst>
              <a:rect l="0" t="0" r="r" b="b"/>
              <a:pathLst>
                <a:path w="300" h="301">
                  <a:moveTo>
                    <a:pt x="0" y="301"/>
                  </a:moveTo>
                  <a:lnTo>
                    <a:pt x="3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9" name="Freeform 38"/>
            <p:cNvSpPr>
              <a:spLocks/>
            </p:cNvSpPr>
            <p:nvPr/>
          </p:nvSpPr>
          <p:spPr bwMode="auto">
            <a:xfrm>
              <a:off x="8255" y="6749"/>
              <a:ext cx="300" cy="300"/>
            </a:xfrm>
            <a:custGeom>
              <a:avLst/>
              <a:gdLst>
                <a:gd name="T0" fmla="+- 0 8255 8255"/>
                <a:gd name="T1" fmla="*/ T0 w 300"/>
                <a:gd name="T2" fmla="+- 0 7050 6749"/>
                <a:gd name="T3" fmla="*/ 7050 h 300"/>
                <a:gd name="T4" fmla="+- 0 8556 8255"/>
                <a:gd name="T5" fmla="*/ T4 w 300"/>
                <a:gd name="T6" fmla="+- 0 6749 6749"/>
                <a:gd name="T7" fmla="*/ 6749 h 300"/>
              </a:gdLst>
              <a:ahLst/>
              <a:cxnLst>
                <a:cxn ang="0">
                  <a:pos x="T1" y="T3"/>
                </a:cxn>
                <a:cxn ang="0">
                  <a:pos x="T5" y="T7"/>
                </a:cxn>
              </a:cxnLst>
              <a:rect l="0" t="0" r="r" b="b"/>
              <a:pathLst>
                <a:path w="300" h="300">
                  <a:moveTo>
                    <a:pt x="0" y="301"/>
                  </a:moveTo>
                  <a:lnTo>
                    <a:pt x="3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40" name="Freeform 39"/>
            <p:cNvSpPr>
              <a:spLocks/>
            </p:cNvSpPr>
            <p:nvPr/>
          </p:nvSpPr>
          <p:spPr bwMode="auto">
            <a:xfrm>
              <a:off x="8255" y="6856"/>
              <a:ext cx="300" cy="300"/>
            </a:xfrm>
            <a:custGeom>
              <a:avLst/>
              <a:gdLst>
                <a:gd name="T0" fmla="+- 0 8255 8255"/>
                <a:gd name="T1" fmla="*/ T0 w 300"/>
                <a:gd name="T2" fmla="+- 0 7156 6856"/>
                <a:gd name="T3" fmla="*/ 7156 h 300"/>
                <a:gd name="T4" fmla="+- 0 8556 8255"/>
                <a:gd name="T5" fmla="*/ T4 w 300"/>
                <a:gd name="T6" fmla="+- 0 6856 6856"/>
                <a:gd name="T7" fmla="*/ 6856 h 300"/>
              </a:gdLst>
              <a:ahLst/>
              <a:cxnLst>
                <a:cxn ang="0">
                  <a:pos x="T1" y="T3"/>
                </a:cxn>
                <a:cxn ang="0">
                  <a:pos x="T5" y="T7"/>
                </a:cxn>
              </a:cxnLst>
              <a:rect l="0" t="0" r="r" b="b"/>
              <a:pathLst>
                <a:path w="300" h="300">
                  <a:moveTo>
                    <a:pt x="0" y="300"/>
                  </a:moveTo>
                  <a:lnTo>
                    <a:pt x="3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41" name="Freeform 40"/>
            <p:cNvSpPr>
              <a:spLocks/>
            </p:cNvSpPr>
            <p:nvPr/>
          </p:nvSpPr>
          <p:spPr bwMode="auto">
            <a:xfrm>
              <a:off x="8255" y="6962"/>
              <a:ext cx="300" cy="301"/>
            </a:xfrm>
            <a:custGeom>
              <a:avLst/>
              <a:gdLst>
                <a:gd name="T0" fmla="+- 0 8255 8255"/>
                <a:gd name="T1" fmla="*/ T0 w 300"/>
                <a:gd name="T2" fmla="+- 0 7262 6962"/>
                <a:gd name="T3" fmla="*/ 7262 h 301"/>
                <a:gd name="T4" fmla="+- 0 8556 8255"/>
                <a:gd name="T5" fmla="*/ T4 w 300"/>
                <a:gd name="T6" fmla="+- 0 6962 6962"/>
                <a:gd name="T7" fmla="*/ 6962 h 301"/>
              </a:gdLst>
              <a:ahLst/>
              <a:cxnLst>
                <a:cxn ang="0">
                  <a:pos x="T1" y="T3"/>
                </a:cxn>
                <a:cxn ang="0">
                  <a:pos x="T5" y="T7"/>
                </a:cxn>
              </a:cxnLst>
              <a:rect l="0" t="0" r="r" b="b"/>
              <a:pathLst>
                <a:path w="300" h="301">
                  <a:moveTo>
                    <a:pt x="0" y="300"/>
                  </a:moveTo>
                  <a:lnTo>
                    <a:pt x="3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42" name="Freeform 41"/>
            <p:cNvSpPr>
              <a:spLocks/>
            </p:cNvSpPr>
            <p:nvPr/>
          </p:nvSpPr>
          <p:spPr bwMode="auto">
            <a:xfrm>
              <a:off x="8342" y="7068"/>
              <a:ext cx="214" cy="214"/>
            </a:xfrm>
            <a:custGeom>
              <a:avLst/>
              <a:gdLst>
                <a:gd name="T0" fmla="+- 0 8342 8342"/>
                <a:gd name="T1" fmla="*/ T0 w 214"/>
                <a:gd name="T2" fmla="+- 0 7282 7068"/>
                <a:gd name="T3" fmla="*/ 7282 h 214"/>
                <a:gd name="T4" fmla="+- 0 8556 8342"/>
                <a:gd name="T5" fmla="*/ T4 w 214"/>
                <a:gd name="T6" fmla="+- 0 7068 7068"/>
                <a:gd name="T7" fmla="*/ 7068 h 214"/>
              </a:gdLst>
              <a:ahLst/>
              <a:cxnLst>
                <a:cxn ang="0">
                  <a:pos x="T1" y="T3"/>
                </a:cxn>
                <a:cxn ang="0">
                  <a:pos x="T5" y="T7"/>
                </a:cxn>
              </a:cxnLst>
              <a:rect l="0" t="0" r="r" b="b"/>
              <a:pathLst>
                <a:path w="214" h="214">
                  <a:moveTo>
                    <a:pt x="0" y="214"/>
                  </a:moveTo>
                  <a:lnTo>
                    <a:pt x="214"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43" name="Freeform 42"/>
            <p:cNvSpPr>
              <a:spLocks/>
            </p:cNvSpPr>
            <p:nvPr/>
          </p:nvSpPr>
          <p:spPr bwMode="auto">
            <a:xfrm>
              <a:off x="8447" y="7174"/>
              <a:ext cx="109" cy="108"/>
            </a:xfrm>
            <a:custGeom>
              <a:avLst/>
              <a:gdLst>
                <a:gd name="T0" fmla="+- 0 8447 8447"/>
                <a:gd name="T1" fmla="*/ T0 w 109"/>
                <a:gd name="T2" fmla="+- 0 7282 7174"/>
                <a:gd name="T3" fmla="*/ 7282 h 108"/>
                <a:gd name="T4" fmla="+- 0 8556 8447"/>
                <a:gd name="T5" fmla="*/ T4 w 109"/>
                <a:gd name="T6" fmla="+- 0 7174 7174"/>
                <a:gd name="T7" fmla="*/ 7174 h 108"/>
              </a:gdLst>
              <a:ahLst/>
              <a:cxnLst>
                <a:cxn ang="0">
                  <a:pos x="T1" y="T3"/>
                </a:cxn>
                <a:cxn ang="0">
                  <a:pos x="T5" y="T7"/>
                </a:cxn>
              </a:cxnLst>
              <a:rect l="0" t="0" r="r" b="b"/>
              <a:pathLst>
                <a:path w="109" h="108">
                  <a:moveTo>
                    <a:pt x="0" y="108"/>
                  </a:moveTo>
                  <a:lnTo>
                    <a:pt x="109"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44" name="Freeform 43"/>
            <p:cNvSpPr>
              <a:spLocks/>
            </p:cNvSpPr>
            <p:nvPr/>
          </p:nvSpPr>
          <p:spPr bwMode="auto">
            <a:xfrm>
              <a:off x="8553" y="7281"/>
              <a:ext cx="2" cy="2"/>
            </a:xfrm>
            <a:custGeom>
              <a:avLst/>
              <a:gdLst>
                <a:gd name="T0" fmla="+- 0 8553 8553"/>
                <a:gd name="T1" fmla="*/ T0 w 2"/>
                <a:gd name="T2" fmla="+- 0 7282 7281"/>
                <a:gd name="T3" fmla="*/ 7282 h 2"/>
                <a:gd name="T4" fmla="+- 0 8556 8553"/>
                <a:gd name="T5" fmla="*/ T4 w 2"/>
                <a:gd name="T6" fmla="+- 0 7281 7281"/>
                <a:gd name="T7" fmla="*/ 7281 h 2"/>
              </a:gdLst>
              <a:ahLst/>
              <a:cxnLst>
                <a:cxn ang="0">
                  <a:pos x="T1" y="T3"/>
                </a:cxn>
                <a:cxn ang="0">
                  <a:pos x="T5" y="T7"/>
                </a:cxn>
              </a:cxnLst>
              <a:rect l="0" t="0" r="r" b="b"/>
              <a:pathLst>
                <a:path w="2" h="2">
                  <a:moveTo>
                    <a:pt x="0" y="1"/>
                  </a:moveTo>
                  <a:lnTo>
                    <a:pt x="3"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45" name="Freeform 44"/>
            <p:cNvSpPr>
              <a:spLocks/>
            </p:cNvSpPr>
            <p:nvPr/>
          </p:nvSpPr>
          <p:spPr bwMode="auto">
            <a:xfrm>
              <a:off x="8255" y="5820"/>
              <a:ext cx="0" cy="53"/>
            </a:xfrm>
            <a:custGeom>
              <a:avLst/>
              <a:gdLst>
                <a:gd name="T0" fmla="+- 0 5873 5820"/>
                <a:gd name="T1" fmla="*/ 5873 h 53"/>
                <a:gd name="T2" fmla="+- 0 5820 5820"/>
                <a:gd name="T3" fmla="*/ 5820 h 53"/>
              </a:gdLst>
              <a:ahLst/>
              <a:cxnLst>
                <a:cxn ang="0">
                  <a:pos x="0" y="T1"/>
                </a:cxn>
                <a:cxn ang="0">
                  <a:pos x="0" y="T3"/>
                </a:cxn>
              </a:cxnLst>
              <a:rect l="0" t="0" r="r" b="b"/>
              <a:pathLst>
                <a:path h="53">
                  <a:moveTo>
                    <a:pt x="0" y="53"/>
                  </a:moveTo>
                  <a:lnTo>
                    <a:pt x="0" y="0"/>
                  </a:lnTo>
                </a:path>
              </a:pathLst>
            </a:custGeom>
            <a:noFill/>
            <a:ln w="153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46" name="Freeform 45"/>
            <p:cNvSpPr>
              <a:spLocks/>
            </p:cNvSpPr>
            <p:nvPr/>
          </p:nvSpPr>
          <p:spPr bwMode="auto">
            <a:xfrm>
              <a:off x="5367" y="5699"/>
              <a:ext cx="36" cy="150"/>
            </a:xfrm>
            <a:custGeom>
              <a:avLst/>
              <a:gdLst>
                <a:gd name="T0" fmla="+- 0 5367 5367"/>
                <a:gd name="T1" fmla="*/ T0 w 36"/>
                <a:gd name="T2" fmla="+- 0 5728 5699"/>
                <a:gd name="T3" fmla="*/ 5728 h 150"/>
                <a:gd name="T4" fmla="+- 0 5381 5367"/>
                <a:gd name="T5" fmla="*/ T4 w 36"/>
                <a:gd name="T6" fmla="+- 0 5721 5699"/>
                <a:gd name="T7" fmla="*/ 5721 h 150"/>
                <a:gd name="T8" fmla="+- 0 5403 5367"/>
                <a:gd name="T9" fmla="*/ T8 w 36"/>
                <a:gd name="T10" fmla="+- 0 5699 5699"/>
                <a:gd name="T11" fmla="*/ 5699 h 150"/>
                <a:gd name="T12" fmla="+- 0 5403 5367"/>
                <a:gd name="T13" fmla="*/ T12 w 36"/>
                <a:gd name="T14" fmla="+- 0 5850 5699"/>
                <a:gd name="T15" fmla="*/ 5850 h 150"/>
              </a:gdLst>
              <a:ahLst/>
              <a:cxnLst>
                <a:cxn ang="0">
                  <a:pos x="T1" y="T3"/>
                </a:cxn>
                <a:cxn ang="0">
                  <a:pos x="T5" y="T7"/>
                </a:cxn>
                <a:cxn ang="0">
                  <a:pos x="T9" y="T11"/>
                </a:cxn>
                <a:cxn ang="0">
                  <a:pos x="T13" y="T15"/>
                </a:cxn>
              </a:cxnLst>
              <a:rect l="0" t="0" r="r" b="b"/>
              <a:pathLst>
                <a:path w="36" h="150">
                  <a:moveTo>
                    <a:pt x="0" y="29"/>
                  </a:moveTo>
                  <a:lnTo>
                    <a:pt x="14" y="22"/>
                  </a:lnTo>
                  <a:lnTo>
                    <a:pt x="36" y="0"/>
                  </a:lnTo>
                  <a:lnTo>
                    <a:pt x="36" y="151"/>
                  </a:lnTo>
                </a:path>
              </a:pathLst>
            </a:custGeom>
            <a:noFill/>
            <a:ln w="153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47" name="Freeform 46"/>
            <p:cNvSpPr>
              <a:spLocks/>
            </p:cNvSpPr>
            <p:nvPr/>
          </p:nvSpPr>
          <p:spPr bwMode="auto">
            <a:xfrm>
              <a:off x="5891" y="2970"/>
              <a:ext cx="12" cy="0"/>
            </a:xfrm>
            <a:custGeom>
              <a:avLst/>
              <a:gdLst>
                <a:gd name="T0" fmla="+- 0 5903 5891"/>
                <a:gd name="T1" fmla="*/ T0 w 12"/>
                <a:gd name="T2" fmla="+- 0 5891 5891"/>
                <a:gd name="T3" fmla="*/ T2 w 12"/>
              </a:gdLst>
              <a:ahLst/>
              <a:cxnLst>
                <a:cxn ang="0">
                  <a:pos x="T1" y="0"/>
                </a:cxn>
                <a:cxn ang="0">
                  <a:pos x="T3" y="0"/>
                </a:cxn>
              </a:cxnLst>
              <a:rect l="0" t="0" r="r" b="b"/>
              <a:pathLst>
                <a:path w="12">
                  <a:moveTo>
                    <a:pt x="12" y="0"/>
                  </a:moveTo>
                  <a:lnTo>
                    <a:pt x="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48" name="Freeform 47"/>
            <p:cNvSpPr>
              <a:spLocks/>
            </p:cNvSpPr>
            <p:nvPr/>
          </p:nvSpPr>
          <p:spPr bwMode="auto">
            <a:xfrm>
              <a:off x="5980" y="3121"/>
              <a:ext cx="0" cy="3545"/>
            </a:xfrm>
            <a:custGeom>
              <a:avLst/>
              <a:gdLst>
                <a:gd name="T0" fmla="+- 0 6665 3121"/>
                <a:gd name="T1" fmla="*/ 6665 h 3545"/>
                <a:gd name="T2" fmla="+- 0 3121 3121"/>
                <a:gd name="T3" fmla="*/ 3121 h 3545"/>
              </a:gdLst>
              <a:ahLst/>
              <a:cxnLst>
                <a:cxn ang="0">
                  <a:pos x="0" y="T1"/>
                </a:cxn>
                <a:cxn ang="0">
                  <a:pos x="0" y="T3"/>
                </a:cxn>
              </a:cxnLst>
              <a:rect l="0" t="0" r="r" b="b"/>
              <a:pathLst>
                <a:path h="3545">
                  <a:moveTo>
                    <a:pt x="0" y="3544"/>
                  </a:moveTo>
                  <a:lnTo>
                    <a:pt x="0" y="0"/>
                  </a:lnTo>
                </a:path>
              </a:pathLst>
            </a:custGeom>
            <a:noFill/>
            <a:ln w="153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49" name="Freeform 48"/>
            <p:cNvSpPr>
              <a:spLocks/>
            </p:cNvSpPr>
            <p:nvPr/>
          </p:nvSpPr>
          <p:spPr bwMode="auto">
            <a:xfrm>
              <a:off x="5951" y="6661"/>
              <a:ext cx="50" cy="150"/>
            </a:xfrm>
            <a:custGeom>
              <a:avLst/>
              <a:gdLst>
                <a:gd name="T0" fmla="+- 0 5951 5951"/>
                <a:gd name="T1" fmla="*/ T0 w 50"/>
                <a:gd name="T2" fmla="+- 0 6661 6661"/>
                <a:gd name="T3" fmla="*/ 6661 h 150"/>
                <a:gd name="T4" fmla="+- 0 5976 5951"/>
                <a:gd name="T5" fmla="*/ T4 w 50"/>
                <a:gd name="T6" fmla="+- 0 6811 6661"/>
                <a:gd name="T7" fmla="*/ 6811 h 150"/>
                <a:gd name="T8" fmla="+- 0 6001 5951"/>
                <a:gd name="T9" fmla="*/ T8 w 50"/>
                <a:gd name="T10" fmla="+- 0 6661 6661"/>
                <a:gd name="T11" fmla="*/ 6661 h 150"/>
                <a:gd name="T12" fmla="+- 0 5951 5951"/>
                <a:gd name="T13" fmla="*/ T12 w 50"/>
                <a:gd name="T14" fmla="+- 0 6661 6661"/>
                <a:gd name="T15" fmla="*/ 6661 h 150"/>
              </a:gdLst>
              <a:ahLst/>
              <a:cxnLst>
                <a:cxn ang="0">
                  <a:pos x="T1" y="T3"/>
                </a:cxn>
                <a:cxn ang="0">
                  <a:pos x="T5" y="T7"/>
                </a:cxn>
                <a:cxn ang="0">
                  <a:pos x="T9" y="T11"/>
                </a:cxn>
                <a:cxn ang="0">
                  <a:pos x="T13" y="T15"/>
                </a:cxn>
              </a:cxnLst>
              <a:rect l="0" t="0" r="r" b="b"/>
              <a:pathLst>
                <a:path w="50" h="150">
                  <a:moveTo>
                    <a:pt x="0" y="0"/>
                  </a:moveTo>
                  <a:lnTo>
                    <a:pt x="25" y="150"/>
                  </a:lnTo>
                  <a:lnTo>
                    <a:pt x="5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0" name="Freeform 49"/>
            <p:cNvSpPr>
              <a:spLocks/>
            </p:cNvSpPr>
            <p:nvPr/>
          </p:nvSpPr>
          <p:spPr bwMode="auto">
            <a:xfrm>
              <a:off x="5955" y="6665"/>
              <a:ext cx="50" cy="150"/>
            </a:xfrm>
            <a:custGeom>
              <a:avLst/>
              <a:gdLst>
                <a:gd name="T0" fmla="+- 0 5955 5955"/>
                <a:gd name="T1" fmla="*/ T0 w 50"/>
                <a:gd name="T2" fmla="+- 0 6665 6665"/>
                <a:gd name="T3" fmla="*/ 6665 h 150"/>
                <a:gd name="T4" fmla="+- 0 6006 5955"/>
                <a:gd name="T5" fmla="*/ T4 w 50"/>
                <a:gd name="T6" fmla="+- 0 6665 6665"/>
                <a:gd name="T7" fmla="*/ 6665 h 150"/>
                <a:gd name="T8" fmla="+- 0 5980 5955"/>
                <a:gd name="T9" fmla="*/ T8 w 50"/>
                <a:gd name="T10" fmla="+- 0 6815 6665"/>
                <a:gd name="T11" fmla="*/ 6815 h 150"/>
                <a:gd name="T12" fmla="+- 0 5955 5955"/>
                <a:gd name="T13" fmla="*/ T12 w 50"/>
                <a:gd name="T14" fmla="+- 0 6665 6665"/>
                <a:gd name="T15" fmla="*/ 6665 h 150"/>
              </a:gdLst>
              <a:ahLst/>
              <a:cxnLst>
                <a:cxn ang="0">
                  <a:pos x="T1" y="T3"/>
                </a:cxn>
                <a:cxn ang="0">
                  <a:pos x="T5" y="T7"/>
                </a:cxn>
                <a:cxn ang="0">
                  <a:pos x="T9" y="T11"/>
                </a:cxn>
                <a:cxn ang="0">
                  <a:pos x="T13" y="T15"/>
                </a:cxn>
              </a:cxnLst>
              <a:rect l="0" t="0" r="r" b="b"/>
              <a:pathLst>
                <a:path w="50" h="150">
                  <a:moveTo>
                    <a:pt x="0" y="0"/>
                  </a:moveTo>
                  <a:lnTo>
                    <a:pt x="51" y="0"/>
                  </a:lnTo>
                  <a:lnTo>
                    <a:pt x="25" y="150"/>
                  </a:lnTo>
                  <a:lnTo>
                    <a:pt x="0" y="0"/>
                  </a:lnTo>
                  <a:close/>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51" name="Freeform 50"/>
            <p:cNvSpPr>
              <a:spLocks/>
            </p:cNvSpPr>
            <p:nvPr/>
          </p:nvSpPr>
          <p:spPr bwMode="auto">
            <a:xfrm>
              <a:off x="5951" y="2966"/>
              <a:ext cx="50" cy="151"/>
            </a:xfrm>
            <a:custGeom>
              <a:avLst/>
              <a:gdLst>
                <a:gd name="T0" fmla="+- 0 5951 5951"/>
                <a:gd name="T1" fmla="*/ T0 w 50"/>
                <a:gd name="T2" fmla="+- 0 3116 2966"/>
                <a:gd name="T3" fmla="*/ 3116 h 151"/>
                <a:gd name="T4" fmla="+- 0 6001 5951"/>
                <a:gd name="T5" fmla="*/ T4 w 50"/>
                <a:gd name="T6" fmla="+- 0 3116 2966"/>
                <a:gd name="T7" fmla="*/ 3116 h 151"/>
                <a:gd name="T8" fmla="+- 0 5976 5951"/>
                <a:gd name="T9" fmla="*/ T8 w 50"/>
                <a:gd name="T10" fmla="+- 0 2966 2966"/>
                <a:gd name="T11" fmla="*/ 2966 h 151"/>
                <a:gd name="T12" fmla="+- 0 5951 5951"/>
                <a:gd name="T13" fmla="*/ T12 w 50"/>
                <a:gd name="T14" fmla="+- 0 3116 2966"/>
                <a:gd name="T15" fmla="*/ 3116 h 151"/>
              </a:gdLst>
              <a:ahLst/>
              <a:cxnLst>
                <a:cxn ang="0">
                  <a:pos x="T1" y="T3"/>
                </a:cxn>
                <a:cxn ang="0">
                  <a:pos x="T5" y="T7"/>
                </a:cxn>
                <a:cxn ang="0">
                  <a:pos x="T9" y="T11"/>
                </a:cxn>
                <a:cxn ang="0">
                  <a:pos x="T13" y="T15"/>
                </a:cxn>
              </a:cxnLst>
              <a:rect l="0" t="0" r="r" b="b"/>
              <a:pathLst>
                <a:path w="50" h="151">
                  <a:moveTo>
                    <a:pt x="0" y="150"/>
                  </a:moveTo>
                  <a:lnTo>
                    <a:pt x="50" y="150"/>
                  </a:lnTo>
                  <a:lnTo>
                    <a:pt x="25" y="0"/>
                  </a:lnTo>
                  <a:lnTo>
                    <a:pt x="0"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2" name="Freeform 51"/>
            <p:cNvSpPr>
              <a:spLocks/>
            </p:cNvSpPr>
            <p:nvPr/>
          </p:nvSpPr>
          <p:spPr bwMode="auto">
            <a:xfrm>
              <a:off x="5955" y="2970"/>
              <a:ext cx="50" cy="151"/>
            </a:xfrm>
            <a:custGeom>
              <a:avLst/>
              <a:gdLst>
                <a:gd name="T0" fmla="+- 0 5955 5955"/>
                <a:gd name="T1" fmla="*/ T0 w 50"/>
                <a:gd name="T2" fmla="+- 0 3121 2970"/>
                <a:gd name="T3" fmla="*/ 3121 h 151"/>
                <a:gd name="T4" fmla="+- 0 6006 5955"/>
                <a:gd name="T5" fmla="*/ T4 w 50"/>
                <a:gd name="T6" fmla="+- 0 3121 2970"/>
                <a:gd name="T7" fmla="*/ 3121 h 151"/>
                <a:gd name="T8" fmla="+- 0 5980 5955"/>
                <a:gd name="T9" fmla="*/ T8 w 50"/>
                <a:gd name="T10" fmla="+- 0 2970 2970"/>
                <a:gd name="T11" fmla="*/ 2970 h 151"/>
                <a:gd name="T12" fmla="+- 0 5955 5955"/>
                <a:gd name="T13" fmla="*/ T12 w 50"/>
                <a:gd name="T14" fmla="+- 0 3121 2970"/>
                <a:gd name="T15" fmla="*/ 3121 h 151"/>
              </a:gdLst>
              <a:ahLst/>
              <a:cxnLst>
                <a:cxn ang="0">
                  <a:pos x="T1" y="T3"/>
                </a:cxn>
                <a:cxn ang="0">
                  <a:pos x="T5" y="T7"/>
                </a:cxn>
                <a:cxn ang="0">
                  <a:pos x="T9" y="T11"/>
                </a:cxn>
                <a:cxn ang="0">
                  <a:pos x="T13" y="T15"/>
                </a:cxn>
              </a:cxnLst>
              <a:rect l="0" t="0" r="r" b="b"/>
              <a:pathLst>
                <a:path w="50" h="151">
                  <a:moveTo>
                    <a:pt x="0" y="151"/>
                  </a:moveTo>
                  <a:lnTo>
                    <a:pt x="51" y="151"/>
                  </a:lnTo>
                  <a:lnTo>
                    <a:pt x="25" y="0"/>
                  </a:lnTo>
                  <a:lnTo>
                    <a:pt x="0" y="151"/>
                  </a:lnTo>
                  <a:close/>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53" name="Freeform 52"/>
            <p:cNvSpPr>
              <a:spLocks/>
            </p:cNvSpPr>
            <p:nvPr/>
          </p:nvSpPr>
          <p:spPr bwMode="auto">
            <a:xfrm>
              <a:off x="4683" y="5910"/>
              <a:ext cx="1561" cy="0"/>
            </a:xfrm>
            <a:custGeom>
              <a:avLst/>
              <a:gdLst>
                <a:gd name="T0" fmla="+- 0 6244 4683"/>
                <a:gd name="T1" fmla="*/ T0 w 1561"/>
                <a:gd name="T2" fmla="+- 0 4683 4683"/>
                <a:gd name="T3" fmla="*/ T2 w 1561"/>
              </a:gdLst>
              <a:ahLst/>
              <a:cxnLst>
                <a:cxn ang="0">
                  <a:pos x="T1" y="0"/>
                </a:cxn>
                <a:cxn ang="0">
                  <a:pos x="T3" y="0"/>
                </a:cxn>
              </a:cxnLst>
              <a:rect l="0" t="0" r="r" b="b"/>
              <a:pathLst>
                <a:path w="1561">
                  <a:moveTo>
                    <a:pt x="1561" y="0"/>
                  </a:moveTo>
                  <a:lnTo>
                    <a:pt x="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54" name="Freeform 53"/>
            <p:cNvSpPr>
              <a:spLocks/>
            </p:cNvSpPr>
            <p:nvPr/>
          </p:nvSpPr>
          <p:spPr bwMode="auto">
            <a:xfrm>
              <a:off x="6240" y="5881"/>
              <a:ext cx="150" cy="50"/>
            </a:xfrm>
            <a:custGeom>
              <a:avLst/>
              <a:gdLst>
                <a:gd name="T0" fmla="+- 0 6240 6240"/>
                <a:gd name="T1" fmla="*/ T0 w 150"/>
                <a:gd name="T2" fmla="+- 0 5881 5881"/>
                <a:gd name="T3" fmla="*/ 5881 h 50"/>
                <a:gd name="T4" fmla="+- 0 6240 6240"/>
                <a:gd name="T5" fmla="*/ T4 w 150"/>
                <a:gd name="T6" fmla="+- 0 5930 5881"/>
                <a:gd name="T7" fmla="*/ 5930 h 50"/>
                <a:gd name="T8" fmla="+- 0 6390 6240"/>
                <a:gd name="T9" fmla="*/ T8 w 150"/>
                <a:gd name="T10" fmla="+- 0 5905 5881"/>
                <a:gd name="T11" fmla="*/ 5905 h 50"/>
                <a:gd name="T12" fmla="+- 0 6240 6240"/>
                <a:gd name="T13" fmla="*/ T12 w 150"/>
                <a:gd name="T14" fmla="+- 0 5881 5881"/>
                <a:gd name="T15" fmla="*/ 5881 h 50"/>
              </a:gdLst>
              <a:ahLst/>
              <a:cxnLst>
                <a:cxn ang="0">
                  <a:pos x="T1" y="T3"/>
                </a:cxn>
                <a:cxn ang="0">
                  <a:pos x="T5" y="T7"/>
                </a:cxn>
                <a:cxn ang="0">
                  <a:pos x="T9" y="T11"/>
                </a:cxn>
                <a:cxn ang="0">
                  <a:pos x="T13" y="T15"/>
                </a:cxn>
              </a:cxnLst>
              <a:rect l="0" t="0" r="r" b="b"/>
              <a:pathLst>
                <a:path w="150" h="50">
                  <a:moveTo>
                    <a:pt x="0" y="0"/>
                  </a:moveTo>
                  <a:lnTo>
                    <a:pt x="0" y="49"/>
                  </a:lnTo>
                  <a:lnTo>
                    <a:pt x="150" y="2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5" name="Freeform 54"/>
            <p:cNvSpPr>
              <a:spLocks/>
            </p:cNvSpPr>
            <p:nvPr/>
          </p:nvSpPr>
          <p:spPr bwMode="auto">
            <a:xfrm>
              <a:off x="6394" y="5820"/>
              <a:ext cx="0" cy="5"/>
            </a:xfrm>
            <a:custGeom>
              <a:avLst/>
              <a:gdLst>
                <a:gd name="T0" fmla="+- 0 5825 5820"/>
                <a:gd name="T1" fmla="*/ 5825 h 5"/>
                <a:gd name="T2" fmla="+- 0 5820 5820"/>
                <a:gd name="T3" fmla="*/ 5820 h 5"/>
              </a:gdLst>
              <a:ahLst/>
              <a:cxnLst>
                <a:cxn ang="0">
                  <a:pos x="0" y="T1"/>
                </a:cxn>
                <a:cxn ang="0">
                  <a:pos x="0" y="T3"/>
                </a:cxn>
              </a:cxnLst>
              <a:rect l="0" t="0" r="r" b="b"/>
              <a:pathLst>
                <a:path h="5">
                  <a:moveTo>
                    <a:pt x="0" y="5"/>
                  </a:moveTo>
                  <a:lnTo>
                    <a:pt x="0" y="0"/>
                  </a:lnTo>
                </a:path>
              </a:pathLst>
            </a:custGeom>
            <a:noFill/>
            <a:ln w="153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56" name="Freeform 55"/>
            <p:cNvSpPr>
              <a:spLocks/>
            </p:cNvSpPr>
            <p:nvPr/>
          </p:nvSpPr>
          <p:spPr bwMode="auto">
            <a:xfrm>
              <a:off x="6244" y="5885"/>
              <a:ext cx="150" cy="50"/>
            </a:xfrm>
            <a:custGeom>
              <a:avLst/>
              <a:gdLst>
                <a:gd name="T0" fmla="+- 0 6244 6244"/>
                <a:gd name="T1" fmla="*/ T0 w 150"/>
                <a:gd name="T2" fmla="+- 0 5885 5885"/>
                <a:gd name="T3" fmla="*/ 5885 h 50"/>
                <a:gd name="T4" fmla="+- 0 6244 6244"/>
                <a:gd name="T5" fmla="*/ T4 w 150"/>
                <a:gd name="T6" fmla="+- 0 5935 5885"/>
                <a:gd name="T7" fmla="*/ 5935 h 50"/>
                <a:gd name="T8" fmla="+- 0 6394 6244"/>
                <a:gd name="T9" fmla="*/ T8 w 150"/>
                <a:gd name="T10" fmla="+- 0 5910 5885"/>
                <a:gd name="T11" fmla="*/ 5910 h 50"/>
                <a:gd name="T12" fmla="+- 0 6244 6244"/>
                <a:gd name="T13" fmla="*/ T12 w 150"/>
                <a:gd name="T14" fmla="+- 0 5885 5885"/>
                <a:gd name="T15" fmla="*/ 5885 h 50"/>
              </a:gdLst>
              <a:ahLst/>
              <a:cxnLst>
                <a:cxn ang="0">
                  <a:pos x="T1" y="T3"/>
                </a:cxn>
                <a:cxn ang="0">
                  <a:pos x="T5" y="T7"/>
                </a:cxn>
                <a:cxn ang="0">
                  <a:pos x="T9" y="T11"/>
                </a:cxn>
                <a:cxn ang="0">
                  <a:pos x="T13" y="T15"/>
                </a:cxn>
              </a:cxnLst>
              <a:rect l="0" t="0" r="r" b="b"/>
              <a:pathLst>
                <a:path w="150" h="50">
                  <a:moveTo>
                    <a:pt x="0" y="0"/>
                  </a:moveTo>
                  <a:lnTo>
                    <a:pt x="0" y="50"/>
                  </a:lnTo>
                  <a:lnTo>
                    <a:pt x="150" y="25"/>
                  </a:lnTo>
                  <a:lnTo>
                    <a:pt x="0" y="0"/>
                  </a:lnTo>
                  <a:close/>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57" name="Freeform 56"/>
            <p:cNvSpPr>
              <a:spLocks/>
            </p:cNvSpPr>
            <p:nvPr/>
          </p:nvSpPr>
          <p:spPr bwMode="auto">
            <a:xfrm>
              <a:off x="4533" y="5820"/>
              <a:ext cx="0" cy="53"/>
            </a:xfrm>
            <a:custGeom>
              <a:avLst/>
              <a:gdLst>
                <a:gd name="T0" fmla="+- 0 5873 5820"/>
                <a:gd name="T1" fmla="*/ 5873 h 53"/>
                <a:gd name="T2" fmla="+- 0 5820 5820"/>
                <a:gd name="T3" fmla="*/ 5820 h 53"/>
              </a:gdLst>
              <a:ahLst/>
              <a:cxnLst>
                <a:cxn ang="0">
                  <a:pos x="0" y="T1"/>
                </a:cxn>
                <a:cxn ang="0">
                  <a:pos x="0" y="T3"/>
                </a:cxn>
              </a:cxnLst>
              <a:rect l="0" t="0" r="r" b="b"/>
              <a:pathLst>
                <a:path h="53">
                  <a:moveTo>
                    <a:pt x="0" y="53"/>
                  </a:moveTo>
                  <a:lnTo>
                    <a:pt x="0" y="0"/>
                  </a:lnTo>
                </a:path>
              </a:pathLst>
            </a:custGeom>
            <a:noFill/>
            <a:ln w="153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58" name="Freeform 57"/>
            <p:cNvSpPr>
              <a:spLocks/>
            </p:cNvSpPr>
            <p:nvPr/>
          </p:nvSpPr>
          <p:spPr bwMode="auto">
            <a:xfrm>
              <a:off x="4528" y="5881"/>
              <a:ext cx="151" cy="50"/>
            </a:xfrm>
            <a:custGeom>
              <a:avLst/>
              <a:gdLst>
                <a:gd name="T0" fmla="+- 0 4679 4528"/>
                <a:gd name="T1" fmla="*/ T0 w 151"/>
                <a:gd name="T2" fmla="+- 0 5881 5881"/>
                <a:gd name="T3" fmla="*/ 5881 h 50"/>
                <a:gd name="T4" fmla="+- 0 4528 4528"/>
                <a:gd name="T5" fmla="*/ T4 w 151"/>
                <a:gd name="T6" fmla="+- 0 5905 5881"/>
                <a:gd name="T7" fmla="*/ 5905 h 50"/>
                <a:gd name="T8" fmla="+- 0 4679 4528"/>
                <a:gd name="T9" fmla="*/ T8 w 151"/>
                <a:gd name="T10" fmla="+- 0 5930 5881"/>
                <a:gd name="T11" fmla="*/ 5930 h 50"/>
                <a:gd name="T12" fmla="+- 0 4679 4528"/>
                <a:gd name="T13" fmla="*/ T12 w 151"/>
                <a:gd name="T14" fmla="+- 0 5881 5881"/>
                <a:gd name="T15" fmla="*/ 5881 h 50"/>
              </a:gdLst>
              <a:ahLst/>
              <a:cxnLst>
                <a:cxn ang="0">
                  <a:pos x="T1" y="T3"/>
                </a:cxn>
                <a:cxn ang="0">
                  <a:pos x="T5" y="T7"/>
                </a:cxn>
                <a:cxn ang="0">
                  <a:pos x="T9" y="T11"/>
                </a:cxn>
                <a:cxn ang="0">
                  <a:pos x="T13" y="T15"/>
                </a:cxn>
              </a:cxnLst>
              <a:rect l="0" t="0" r="r" b="b"/>
              <a:pathLst>
                <a:path w="151" h="50">
                  <a:moveTo>
                    <a:pt x="151" y="0"/>
                  </a:moveTo>
                  <a:lnTo>
                    <a:pt x="0" y="24"/>
                  </a:lnTo>
                  <a:lnTo>
                    <a:pt x="151" y="49"/>
                  </a:lnTo>
                  <a:lnTo>
                    <a:pt x="1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9" name="Freeform 58"/>
            <p:cNvSpPr>
              <a:spLocks/>
            </p:cNvSpPr>
            <p:nvPr/>
          </p:nvSpPr>
          <p:spPr bwMode="auto">
            <a:xfrm>
              <a:off x="4533" y="5885"/>
              <a:ext cx="151" cy="50"/>
            </a:xfrm>
            <a:custGeom>
              <a:avLst/>
              <a:gdLst>
                <a:gd name="T0" fmla="+- 0 4683 4533"/>
                <a:gd name="T1" fmla="*/ T0 w 151"/>
                <a:gd name="T2" fmla="+- 0 5885 5885"/>
                <a:gd name="T3" fmla="*/ 5885 h 50"/>
                <a:gd name="T4" fmla="+- 0 4683 4533"/>
                <a:gd name="T5" fmla="*/ T4 w 151"/>
                <a:gd name="T6" fmla="+- 0 5935 5885"/>
                <a:gd name="T7" fmla="*/ 5935 h 50"/>
                <a:gd name="T8" fmla="+- 0 4533 4533"/>
                <a:gd name="T9" fmla="*/ T8 w 151"/>
                <a:gd name="T10" fmla="+- 0 5910 5885"/>
                <a:gd name="T11" fmla="*/ 5910 h 50"/>
                <a:gd name="T12" fmla="+- 0 4683 4533"/>
                <a:gd name="T13" fmla="*/ T12 w 151"/>
                <a:gd name="T14" fmla="+- 0 5885 5885"/>
                <a:gd name="T15" fmla="*/ 5885 h 50"/>
              </a:gdLst>
              <a:ahLst/>
              <a:cxnLst>
                <a:cxn ang="0">
                  <a:pos x="T1" y="T3"/>
                </a:cxn>
                <a:cxn ang="0">
                  <a:pos x="T5" y="T7"/>
                </a:cxn>
                <a:cxn ang="0">
                  <a:pos x="T9" y="T11"/>
                </a:cxn>
                <a:cxn ang="0">
                  <a:pos x="T13" y="T15"/>
                </a:cxn>
              </a:cxnLst>
              <a:rect l="0" t="0" r="r" b="b"/>
              <a:pathLst>
                <a:path w="151" h="50">
                  <a:moveTo>
                    <a:pt x="150" y="0"/>
                  </a:moveTo>
                  <a:lnTo>
                    <a:pt x="150" y="50"/>
                  </a:lnTo>
                  <a:lnTo>
                    <a:pt x="0" y="25"/>
                  </a:lnTo>
                  <a:lnTo>
                    <a:pt x="150" y="0"/>
                  </a:lnTo>
                  <a:close/>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60" name="Freeform 59"/>
            <p:cNvSpPr>
              <a:spLocks/>
            </p:cNvSpPr>
            <p:nvPr/>
          </p:nvSpPr>
          <p:spPr bwMode="auto">
            <a:xfrm>
              <a:off x="6394" y="5820"/>
              <a:ext cx="0" cy="5"/>
            </a:xfrm>
            <a:custGeom>
              <a:avLst/>
              <a:gdLst>
                <a:gd name="T0" fmla="+- 0 5825 5820"/>
                <a:gd name="T1" fmla="*/ 5825 h 5"/>
                <a:gd name="T2" fmla="+- 0 5820 5820"/>
                <a:gd name="T3" fmla="*/ 5820 h 5"/>
              </a:gdLst>
              <a:ahLst/>
              <a:cxnLst>
                <a:cxn ang="0">
                  <a:pos x="0" y="T1"/>
                </a:cxn>
                <a:cxn ang="0">
                  <a:pos x="0" y="T3"/>
                </a:cxn>
              </a:cxnLst>
              <a:rect l="0" t="0" r="r" b="b"/>
              <a:pathLst>
                <a:path h="5">
                  <a:moveTo>
                    <a:pt x="0" y="5"/>
                  </a:moveTo>
                  <a:lnTo>
                    <a:pt x="0" y="0"/>
                  </a:lnTo>
                </a:path>
              </a:pathLst>
            </a:custGeom>
            <a:noFill/>
            <a:ln w="153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61" name="Freeform 60"/>
            <p:cNvSpPr>
              <a:spLocks/>
            </p:cNvSpPr>
            <p:nvPr/>
          </p:nvSpPr>
          <p:spPr bwMode="auto">
            <a:xfrm>
              <a:off x="7228" y="5699"/>
              <a:ext cx="36" cy="150"/>
            </a:xfrm>
            <a:custGeom>
              <a:avLst/>
              <a:gdLst>
                <a:gd name="T0" fmla="+- 0 7228 7228"/>
                <a:gd name="T1" fmla="*/ T0 w 36"/>
                <a:gd name="T2" fmla="+- 0 5728 5699"/>
                <a:gd name="T3" fmla="*/ 5728 h 150"/>
                <a:gd name="T4" fmla="+- 0 7243 7228"/>
                <a:gd name="T5" fmla="*/ T4 w 36"/>
                <a:gd name="T6" fmla="+- 0 5721 5699"/>
                <a:gd name="T7" fmla="*/ 5721 h 150"/>
                <a:gd name="T8" fmla="+- 0 7264 7228"/>
                <a:gd name="T9" fmla="*/ T8 w 36"/>
                <a:gd name="T10" fmla="+- 0 5699 5699"/>
                <a:gd name="T11" fmla="*/ 5699 h 150"/>
                <a:gd name="T12" fmla="+- 0 7264 7228"/>
                <a:gd name="T13" fmla="*/ T12 w 36"/>
                <a:gd name="T14" fmla="+- 0 5850 5699"/>
                <a:gd name="T15" fmla="*/ 5850 h 150"/>
              </a:gdLst>
              <a:ahLst/>
              <a:cxnLst>
                <a:cxn ang="0">
                  <a:pos x="T1" y="T3"/>
                </a:cxn>
                <a:cxn ang="0">
                  <a:pos x="T5" y="T7"/>
                </a:cxn>
                <a:cxn ang="0">
                  <a:pos x="T9" y="T11"/>
                </a:cxn>
                <a:cxn ang="0">
                  <a:pos x="T13" y="T15"/>
                </a:cxn>
              </a:cxnLst>
              <a:rect l="0" t="0" r="r" b="b"/>
              <a:pathLst>
                <a:path w="36" h="150">
                  <a:moveTo>
                    <a:pt x="0" y="29"/>
                  </a:moveTo>
                  <a:lnTo>
                    <a:pt x="15" y="22"/>
                  </a:lnTo>
                  <a:lnTo>
                    <a:pt x="36" y="0"/>
                  </a:lnTo>
                  <a:lnTo>
                    <a:pt x="36" y="151"/>
                  </a:lnTo>
                </a:path>
              </a:pathLst>
            </a:custGeom>
            <a:noFill/>
            <a:ln w="153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62" name="Freeform 61"/>
            <p:cNvSpPr>
              <a:spLocks/>
            </p:cNvSpPr>
            <p:nvPr/>
          </p:nvSpPr>
          <p:spPr bwMode="auto">
            <a:xfrm>
              <a:off x="6545" y="5910"/>
              <a:ext cx="1561" cy="0"/>
            </a:xfrm>
            <a:custGeom>
              <a:avLst/>
              <a:gdLst>
                <a:gd name="T0" fmla="+- 0 6545 6545"/>
                <a:gd name="T1" fmla="*/ T0 w 1561"/>
                <a:gd name="T2" fmla="+- 0 8105 6545"/>
                <a:gd name="T3" fmla="*/ T2 w 1561"/>
              </a:gdLst>
              <a:ahLst/>
              <a:cxnLst>
                <a:cxn ang="0">
                  <a:pos x="T1" y="0"/>
                </a:cxn>
                <a:cxn ang="0">
                  <a:pos x="T3" y="0"/>
                </a:cxn>
              </a:cxnLst>
              <a:rect l="0" t="0" r="r" b="b"/>
              <a:pathLst>
                <a:path w="1561">
                  <a:moveTo>
                    <a:pt x="0" y="0"/>
                  </a:moveTo>
                  <a:lnTo>
                    <a:pt x="156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63" name="Freeform 62"/>
            <p:cNvSpPr>
              <a:spLocks/>
            </p:cNvSpPr>
            <p:nvPr/>
          </p:nvSpPr>
          <p:spPr bwMode="auto">
            <a:xfrm>
              <a:off x="6390" y="5881"/>
              <a:ext cx="151" cy="50"/>
            </a:xfrm>
            <a:custGeom>
              <a:avLst/>
              <a:gdLst>
                <a:gd name="T0" fmla="+- 0 6540 6390"/>
                <a:gd name="T1" fmla="*/ T0 w 151"/>
                <a:gd name="T2" fmla="+- 0 5881 5881"/>
                <a:gd name="T3" fmla="*/ 5881 h 50"/>
                <a:gd name="T4" fmla="+- 0 6390 6390"/>
                <a:gd name="T5" fmla="*/ T4 w 151"/>
                <a:gd name="T6" fmla="+- 0 5905 5881"/>
                <a:gd name="T7" fmla="*/ 5905 h 50"/>
                <a:gd name="T8" fmla="+- 0 6540 6390"/>
                <a:gd name="T9" fmla="*/ T8 w 151"/>
                <a:gd name="T10" fmla="+- 0 5930 5881"/>
                <a:gd name="T11" fmla="*/ 5930 h 50"/>
                <a:gd name="T12" fmla="+- 0 6540 6390"/>
                <a:gd name="T13" fmla="*/ T12 w 151"/>
                <a:gd name="T14" fmla="+- 0 5881 5881"/>
                <a:gd name="T15" fmla="*/ 5881 h 50"/>
              </a:gdLst>
              <a:ahLst/>
              <a:cxnLst>
                <a:cxn ang="0">
                  <a:pos x="T1" y="T3"/>
                </a:cxn>
                <a:cxn ang="0">
                  <a:pos x="T5" y="T7"/>
                </a:cxn>
                <a:cxn ang="0">
                  <a:pos x="T9" y="T11"/>
                </a:cxn>
                <a:cxn ang="0">
                  <a:pos x="T13" y="T15"/>
                </a:cxn>
              </a:cxnLst>
              <a:rect l="0" t="0" r="r" b="b"/>
              <a:pathLst>
                <a:path w="151" h="50">
                  <a:moveTo>
                    <a:pt x="150" y="0"/>
                  </a:moveTo>
                  <a:lnTo>
                    <a:pt x="0" y="24"/>
                  </a:lnTo>
                  <a:lnTo>
                    <a:pt x="150" y="49"/>
                  </a:lnTo>
                  <a:lnTo>
                    <a:pt x="1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4" name="Freeform 63"/>
            <p:cNvSpPr>
              <a:spLocks/>
            </p:cNvSpPr>
            <p:nvPr/>
          </p:nvSpPr>
          <p:spPr bwMode="auto">
            <a:xfrm>
              <a:off x="6394" y="5885"/>
              <a:ext cx="150" cy="50"/>
            </a:xfrm>
            <a:custGeom>
              <a:avLst/>
              <a:gdLst>
                <a:gd name="T0" fmla="+- 0 6545 6394"/>
                <a:gd name="T1" fmla="*/ T0 w 150"/>
                <a:gd name="T2" fmla="+- 0 5885 5885"/>
                <a:gd name="T3" fmla="*/ 5885 h 50"/>
                <a:gd name="T4" fmla="+- 0 6545 6394"/>
                <a:gd name="T5" fmla="*/ T4 w 150"/>
                <a:gd name="T6" fmla="+- 0 5935 5885"/>
                <a:gd name="T7" fmla="*/ 5935 h 50"/>
                <a:gd name="T8" fmla="+- 0 6394 6394"/>
                <a:gd name="T9" fmla="*/ T8 w 150"/>
                <a:gd name="T10" fmla="+- 0 5910 5885"/>
                <a:gd name="T11" fmla="*/ 5910 h 50"/>
                <a:gd name="T12" fmla="+- 0 6545 6394"/>
                <a:gd name="T13" fmla="*/ T12 w 150"/>
                <a:gd name="T14" fmla="+- 0 5885 5885"/>
                <a:gd name="T15" fmla="*/ 5885 h 50"/>
              </a:gdLst>
              <a:ahLst/>
              <a:cxnLst>
                <a:cxn ang="0">
                  <a:pos x="T1" y="T3"/>
                </a:cxn>
                <a:cxn ang="0">
                  <a:pos x="T5" y="T7"/>
                </a:cxn>
                <a:cxn ang="0">
                  <a:pos x="T9" y="T11"/>
                </a:cxn>
                <a:cxn ang="0">
                  <a:pos x="T13" y="T15"/>
                </a:cxn>
              </a:cxnLst>
              <a:rect l="0" t="0" r="r" b="b"/>
              <a:pathLst>
                <a:path w="150" h="50">
                  <a:moveTo>
                    <a:pt x="151" y="0"/>
                  </a:moveTo>
                  <a:lnTo>
                    <a:pt x="151" y="50"/>
                  </a:lnTo>
                  <a:lnTo>
                    <a:pt x="0" y="25"/>
                  </a:lnTo>
                  <a:lnTo>
                    <a:pt x="151" y="0"/>
                  </a:lnTo>
                  <a:close/>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65" name="Freeform 64"/>
            <p:cNvSpPr>
              <a:spLocks/>
            </p:cNvSpPr>
            <p:nvPr/>
          </p:nvSpPr>
          <p:spPr bwMode="auto">
            <a:xfrm>
              <a:off x="8101" y="5881"/>
              <a:ext cx="150" cy="50"/>
            </a:xfrm>
            <a:custGeom>
              <a:avLst/>
              <a:gdLst>
                <a:gd name="T0" fmla="+- 0 8101 8101"/>
                <a:gd name="T1" fmla="*/ T0 w 150"/>
                <a:gd name="T2" fmla="+- 0 5881 5881"/>
                <a:gd name="T3" fmla="*/ 5881 h 50"/>
                <a:gd name="T4" fmla="+- 0 8101 8101"/>
                <a:gd name="T5" fmla="*/ T4 w 150"/>
                <a:gd name="T6" fmla="+- 0 5930 5881"/>
                <a:gd name="T7" fmla="*/ 5930 h 50"/>
                <a:gd name="T8" fmla="+- 0 8251 8101"/>
                <a:gd name="T9" fmla="*/ T8 w 150"/>
                <a:gd name="T10" fmla="+- 0 5905 5881"/>
                <a:gd name="T11" fmla="*/ 5905 h 50"/>
                <a:gd name="T12" fmla="+- 0 8101 8101"/>
                <a:gd name="T13" fmla="*/ T12 w 150"/>
                <a:gd name="T14" fmla="+- 0 5881 5881"/>
                <a:gd name="T15" fmla="*/ 5881 h 50"/>
              </a:gdLst>
              <a:ahLst/>
              <a:cxnLst>
                <a:cxn ang="0">
                  <a:pos x="T1" y="T3"/>
                </a:cxn>
                <a:cxn ang="0">
                  <a:pos x="T5" y="T7"/>
                </a:cxn>
                <a:cxn ang="0">
                  <a:pos x="T9" y="T11"/>
                </a:cxn>
                <a:cxn ang="0">
                  <a:pos x="T13" y="T15"/>
                </a:cxn>
              </a:cxnLst>
              <a:rect l="0" t="0" r="r" b="b"/>
              <a:pathLst>
                <a:path w="150" h="50">
                  <a:moveTo>
                    <a:pt x="0" y="0"/>
                  </a:moveTo>
                  <a:lnTo>
                    <a:pt x="0" y="49"/>
                  </a:lnTo>
                  <a:lnTo>
                    <a:pt x="150" y="2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6" name="Freeform 65"/>
            <p:cNvSpPr>
              <a:spLocks/>
            </p:cNvSpPr>
            <p:nvPr/>
          </p:nvSpPr>
          <p:spPr bwMode="auto">
            <a:xfrm>
              <a:off x="8105" y="5885"/>
              <a:ext cx="150" cy="50"/>
            </a:xfrm>
            <a:custGeom>
              <a:avLst/>
              <a:gdLst>
                <a:gd name="T0" fmla="+- 0 8105 8105"/>
                <a:gd name="T1" fmla="*/ T0 w 150"/>
                <a:gd name="T2" fmla="+- 0 5885 5885"/>
                <a:gd name="T3" fmla="*/ 5885 h 50"/>
                <a:gd name="T4" fmla="+- 0 8105 8105"/>
                <a:gd name="T5" fmla="*/ T4 w 150"/>
                <a:gd name="T6" fmla="+- 0 5935 5885"/>
                <a:gd name="T7" fmla="*/ 5935 h 50"/>
                <a:gd name="T8" fmla="+- 0 8255 8105"/>
                <a:gd name="T9" fmla="*/ T8 w 150"/>
                <a:gd name="T10" fmla="+- 0 5910 5885"/>
                <a:gd name="T11" fmla="*/ 5910 h 50"/>
                <a:gd name="T12" fmla="+- 0 8105 8105"/>
                <a:gd name="T13" fmla="*/ T12 w 150"/>
                <a:gd name="T14" fmla="+- 0 5885 5885"/>
                <a:gd name="T15" fmla="*/ 5885 h 50"/>
              </a:gdLst>
              <a:ahLst/>
              <a:cxnLst>
                <a:cxn ang="0">
                  <a:pos x="T1" y="T3"/>
                </a:cxn>
                <a:cxn ang="0">
                  <a:pos x="T5" y="T7"/>
                </a:cxn>
                <a:cxn ang="0">
                  <a:pos x="T9" y="T11"/>
                </a:cxn>
                <a:cxn ang="0">
                  <a:pos x="T13" y="T15"/>
                </a:cxn>
              </a:cxnLst>
              <a:rect l="0" t="0" r="r" b="b"/>
              <a:pathLst>
                <a:path w="150" h="50">
                  <a:moveTo>
                    <a:pt x="0" y="0"/>
                  </a:moveTo>
                  <a:lnTo>
                    <a:pt x="0" y="50"/>
                  </a:lnTo>
                  <a:lnTo>
                    <a:pt x="150" y="25"/>
                  </a:lnTo>
                  <a:lnTo>
                    <a:pt x="0" y="0"/>
                  </a:lnTo>
                  <a:close/>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67" name="Freeform 66"/>
            <p:cNvSpPr>
              <a:spLocks/>
            </p:cNvSpPr>
            <p:nvPr/>
          </p:nvSpPr>
          <p:spPr bwMode="auto">
            <a:xfrm>
              <a:off x="4233" y="2370"/>
              <a:ext cx="102" cy="103"/>
            </a:xfrm>
            <a:custGeom>
              <a:avLst/>
              <a:gdLst>
                <a:gd name="T0" fmla="+- 0 4233 4233"/>
                <a:gd name="T1" fmla="*/ T0 w 102"/>
                <a:gd name="T2" fmla="+- 0 2472 2370"/>
                <a:gd name="T3" fmla="*/ 2472 h 103"/>
                <a:gd name="T4" fmla="+- 0 4335 4233"/>
                <a:gd name="T5" fmla="*/ T4 w 102"/>
                <a:gd name="T6" fmla="+- 0 2370 2370"/>
                <a:gd name="T7" fmla="*/ 2370 h 103"/>
              </a:gdLst>
              <a:ahLst/>
              <a:cxnLst>
                <a:cxn ang="0">
                  <a:pos x="T1" y="T3"/>
                </a:cxn>
                <a:cxn ang="0">
                  <a:pos x="T5" y="T7"/>
                </a:cxn>
              </a:cxnLst>
              <a:rect l="0" t="0" r="r" b="b"/>
              <a:pathLst>
                <a:path w="102" h="103">
                  <a:moveTo>
                    <a:pt x="0" y="102"/>
                  </a:moveTo>
                  <a:lnTo>
                    <a:pt x="102"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68" name="Freeform 67"/>
            <p:cNvSpPr>
              <a:spLocks/>
            </p:cNvSpPr>
            <p:nvPr/>
          </p:nvSpPr>
          <p:spPr bwMode="auto">
            <a:xfrm>
              <a:off x="4233" y="2370"/>
              <a:ext cx="209" cy="209"/>
            </a:xfrm>
            <a:custGeom>
              <a:avLst/>
              <a:gdLst>
                <a:gd name="T0" fmla="+- 0 4233 4233"/>
                <a:gd name="T1" fmla="*/ T0 w 209"/>
                <a:gd name="T2" fmla="+- 0 2578 2370"/>
                <a:gd name="T3" fmla="*/ 2578 h 209"/>
                <a:gd name="T4" fmla="+- 0 4442 4233"/>
                <a:gd name="T5" fmla="*/ T4 w 209"/>
                <a:gd name="T6" fmla="+- 0 2370 2370"/>
                <a:gd name="T7" fmla="*/ 2370 h 209"/>
              </a:gdLst>
              <a:ahLst/>
              <a:cxnLst>
                <a:cxn ang="0">
                  <a:pos x="T1" y="T3"/>
                </a:cxn>
                <a:cxn ang="0">
                  <a:pos x="T5" y="T7"/>
                </a:cxn>
              </a:cxnLst>
              <a:rect l="0" t="0" r="r" b="b"/>
              <a:pathLst>
                <a:path w="209" h="209">
                  <a:moveTo>
                    <a:pt x="0" y="208"/>
                  </a:moveTo>
                  <a:lnTo>
                    <a:pt x="209"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69" name="Freeform 68"/>
            <p:cNvSpPr>
              <a:spLocks/>
            </p:cNvSpPr>
            <p:nvPr/>
          </p:nvSpPr>
          <p:spPr bwMode="auto">
            <a:xfrm>
              <a:off x="4233" y="2370"/>
              <a:ext cx="315" cy="315"/>
            </a:xfrm>
            <a:custGeom>
              <a:avLst/>
              <a:gdLst>
                <a:gd name="T0" fmla="+- 0 4233 4233"/>
                <a:gd name="T1" fmla="*/ T0 w 315"/>
                <a:gd name="T2" fmla="+- 0 2685 2370"/>
                <a:gd name="T3" fmla="*/ 2685 h 315"/>
                <a:gd name="T4" fmla="+- 0 4548 4233"/>
                <a:gd name="T5" fmla="*/ T4 w 315"/>
                <a:gd name="T6" fmla="+- 0 2370 2370"/>
                <a:gd name="T7" fmla="*/ 2370 h 315"/>
              </a:gdLst>
              <a:ahLst/>
              <a:cxnLst>
                <a:cxn ang="0">
                  <a:pos x="T1" y="T3"/>
                </a:cxn>
                <a:cxn ang="0">
                  <a:pos x="T5" y="T7"/>
                </a:cxn>
              </a:cxnLst>
              <a:rect l="0" t="0" r="r" b="b"/>
              <a:pathLst>
                <a:path w="315" h="315">
                  <a:moveTo>
                    <a:pt x="0" y="315"/>
                  </a:moveTo>
                  <a:lnTo>
                    <a:pt x="315"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70" name="Freeform 69"/>
            <p:cNvSpPr>
              <a:spLocks/>
            </p:cNvSpPr>
            <p:nvPr/>
          </p:nvSpPr>
          <p:spPr bwMode="auto">
            <a:xfrm>
              <a:off x="4233" y="2370"/>
              <a:ext cx="421" cy="421"/>
            </a:xfrm>
            <a:custGeom>
              <a:avLst/>
              <a:gdLst>
                <a:gd name="T0" fmla="+- 0 4233 4233"/>
                <a:gd name="T1" fmla="*/ T0 w 421"/>
                <a:gd name="T2" fmla="+- 0 2791 2370"/>
                <a:gd name="T3" fmla="*/ 2791 h 421"/>
                <a:gd name="T4" fmla="+- 0 4654 4233"/>
                <a:gd name="T5" fmla="*/ T4 w 421"/>
                <a:gd name="T6" fmla="+- 0 2370 2370"/>
                <a:gd name="T7" fmla="*/ 2370 h 421"/>
              </a:gdLst>
              <a:ahLst/>
              <a:cxnLst>
                <a:cxn ang="0">
                  <a:pos x="T1" y="T3"/>
                </a:cxn>
                <a:cxn ang="0">
                  <a:pos x="T5" y="T7"/>
                </a:cxn>
              </a:cxnLst>
              <a:rect l="0" t="0" r="r" b="b"/>
              <a:pathLst>
                <a:path w="421" h="421">
                  <a:moveTo>
                    <a:pt x="0" y="421"/>
                  </a:moveTo>
                  <a:lnTo>
                    <a:pt x="42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71" name="Freeform 70"/>
            <p:cNvSpPr>
              <a:spLocks/>
            </p:cNvSpPr>
            <p:nvPr/>
          </p:nvSpPr>
          <p:spPr bwMode="auto">
            <a:xfrm>
              <a:off x="4233" y="2370"/>
              <a:ext cx="527" cy="527"/>
            </a:xfrm>
            <a:custGeom>
              <a:avLst/>
              <a:gdLst>
                <a:gd name="T0" fmla="+- 0 4233 4233"/>
                <a:gd name="T1" fmla="*/ T0 w 527"/>
                <a:gd name="T2" fmla="+- 0 2897 2370"/>
                <a:gd name="T3" fmla="*/ 2897 h 527"/>
                <a:gd name="T4" fmla="+- 0 4760 4233"/>
                <a:gd name="T5" fmla="*/ T4 w 527"/>
                <a:gd name="T6" fmla="+- 0 2370 2370"/>
                <a:gd name="T7" fmla="*/ 2370 h 527"/>
              </a:gdLst>
              <a:ahLst/>
              <a:cxnLst>
                <a:cxn ang="0">
                  <a:pos x="T1" y="T3"/>
                </a:cxn>
                <a:cxn ang="0">
                  <a:pos x="T5" y="T7"/>
                </a:cxn>
              </a:cxnLst>
              <a:rect l="0" t="0" r="r" b="b"/>
              <a:pathLst>
                <a:path w="527" h="527">
                  <a:moveTo>
                    <a:pt x="0" y="527"/>
                  </a:moveTo>
                  <a:lnTo>
                    <a:pt x="527"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72" name="Freeform 71"/>
            <p:cNvSpPr>
              <a:spLocks/>
            </p:cNvSpPr>
            <p:nvPr/>
          </p:nvSpPr>
          <p:spPr bwMode="auto">
            <a:xfrm>
              <a:off x="4233" y="2370"/>
              <a:ext cx="634" cy="634"/>
            </a:xfrm>
            <a:custGeom>
              <a:avLst/>
              <a:gdLst>
                <a:gd name="T0" fmla="+- 0 4233 4233"/>
                <a:gd name="T1" fmla="*/ T0 w 634"/>
                <a:gd name="T2" fmla="+- 0 3003 2370"/>
                <a:gd name="T3" fmla="*/ 3003 h 634"/>
                <a:gd name="T4" fmla="+- 0 4867 4233"/>
                <a:gd name="T5" fmla="*/ T4 w 634"/>
                <a:gd name="T6" fmla="+- 0 2370 2370"/>
                <a:gd name="T7" fmla="*/ 2370 h 634"/>
              </a:gdLst>
              <a:ahLst/>
              <a:cxnLst>
                <a:cxn ang="0">
                  <a:pos x="T1" y="T3"/>
                </a:cxn>
                <a:cxn ang="0">
                  <a:pos x="T5" y="T7"/>
                </a:cxn>
              </a:cxnLst>
              <a:rect l="0" t="0" r="r" b="b"/>
              <a:pathLst>
                <a:path w="634" h="634">
                  <a:moveTo>
                    <a:pt x="0" y="633"/>
                  </a:moveTo>
                  <a:lnTo>
                    <a:pt x="634"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73" name="Freeform 72"/>
            <p:cNvSpPr>
              <a:spLocks/>
            </p:cNvSpPr>
            <p:nvPr/>
          </p:nvSpPr>
          <p:spPr bwMode="auto">
            <a:xfrm>
              <a:off x="4233" y="2370"/>
              <a:ext cx="739" cy="740"/>
            </a:xfrm>
            <a:custGeom>
              <a:avLst/>
              <a:gdLst>
                <a:gd name="T0" fmla="+- 0 4233 4233"/>
                <a:gd name="T1" fmla="*/ T0 w 739"/>
                <a:gd name="T2" fmla="+- 0 3110 2370"/>
                <a:gd name="T3" fmla="*/ 3110 h 740"/>
                <a:gd name="T4" fmla="+- 0 4972 4233"/>
                <a:gd name="T5" fmla="*/ T4 w 739"/>
                <a:gd name="T6" fmla="+- 0 2370 2370"/>
                <a:gd name="T7" fmla="*/ 2370 h 740"/>
              </a:gdLst>
              <a:ahLst/>
              <a:cxnLst>
                <a:cxn ang="0">
                  <a:pos x="T1" y="T3"/>
                </a:cxn>
                <a:cxn ang="0">
                  <a:pos x="T5" y="T7"/>
                </a:cxn>
              </a:cxnLst>
              <a:rect l="0" t="0" r="r" b="b"/>
              <a:pathLst>
                <a:path w="739" h="740">
                  <a:moveTo>
                    <a:pt x="0" y="740"/>
                  </a:moveTo>
                  <a:lnTo>
                    <a:pt x="739"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74" name="Freeform 73"/>
            <p:cNvSpPr>
              <a:spLocks/>
            </p:cNvSpPr>
            <p:nvPr/>
          </p:nvSpPr>
          <p:spPr bwMode="auto">
            <a:xfrm>
              <a:off x="4233" y="2370"/>
              <a:ext cx="845" cy="846"/>
            </a:xfrm>
            <a:custGeom>
              <a:avLst/>
              <a:gdLst>
                <a:gd name="T0" fmla="+- 0 4233 4233"/>
                <a:gd name="T1" fmla="*/ T0 w 845"/>
                <a:gd name="T2" fmla="+- 0 3216 2370"/>
                <a:gd name="T3" fmla="*/ 3216 h 846"/>
                <a:gd name="T4" fmla="+- 0 5078 4233"/>
                <a:gd name="T5" fmla="*/ T4 w 845"/>
                <a:gd name="T6" fmla="+- 0 2370 2370"/>
                <a:gd name="T7" fmla="*/ 2370 h 846"/>
              </a:gdLst>
              <a:ahLst/>
              <a:cxnLst>
                <a:cxn ang="0">
                  <a:pos x="T1" y="T3"/>
                </a:cxn>
                <a:cxn ang="0">
                  <a:pos x="T5" y="T7"/>
                </a:cxn>
              </a:cxnLst>
              <a:rect l="0" t="0" r="r" b="b"/>
              <a:pathLst>
                <a:path w="845" h="846">
                  <a:moveTo>
                    <a:pt x="0" y="846"/>
                  </a:moveTo>
                  <a:lnTo>
                    <a:pt x="845"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75" name="Freeform 74"/>
            <p:cNvSpPr>
              <a:spLocks/>
            </p:cNvSpPr>
            <p:nvPr/>
          </p:nvSpPr>
          <p:spPr bwMode="auto">
            <a:xfrm>
              <a:off x="4233" y="3022"/>
              <a:ext cx="300" cy="300"/>
            </a:xfrm>
            <a:custGeom>
              <a:avLst/>
              <a:gdLst>
                <a:gd name="T0" fmla="+- 0 4233 4233"/>
                <a:gd name="T1" fmla="*/ T0 w 300"/>
                <a:gd name="T2" fmla="+- 0 3322 3022"/>
                <a:gd name="T3" fmla="*/ 3322 h 300"/>
                <a:gd name="T4" fmla="+- 0 4533 4233"/>
                <a:gd name="T5" fmla="*/ T4 w 300"/>
                <a:gd name="T6" fmla="+- 0 3022 3022"/>
                <a:gd name="T7" fmla="*/ 3022 h 300"/>
              </a:gdLst>
              <a:ahLst/>
              <a:cxnLst>
                <a:cxn ang="0">
                  <a:pos x="T1" y="T3"/>
                </a:cxn>
                <a:cxn ang="0">
                  <a:pos x="T5" y="T7"/>
                </a:cxn>
              </a:cxnLst>
              <a:rect l="0" t="0" r="r" b="b"/>
              <a:pathLst>
                <a:path w="300" h="300">
                  <a:moveTo>
                    <a:pt x="0" y="300"/>
                  </a:moveTo>
                  <a:lnTo>
                    <a:pt x="3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76" name="Freeform 75"/>
            <p:cNvSpPr>
              <a:spLocks/>
            </p:cNvSpPr>
            <p:nvPr/>
          </p:nvSpPr>
          <p:spPr bwMode="auto">
            <a:xfrm>
              <a:off x="4584" y="2370"/>
              <a:ext cx="600" cy="600"/>
            </a:xfrm>
            <a:custGeom>
              <a:avLst/>
              <a:gdLst>
                <a:gd name="T0" fmla="+- 0 4584 4584"/>
                <a:gd name="T1" fmla="*/ T0 w 600"/>
                <a:gd name="T2" fmla="+- 0 2970 2370"/>
                <a:gd name="T3" fmla="*/ 2970 h 600"/>
                <a:gd name="T4" fmla="+- 0 5184 4584"/>
                <a:gd name="T5" fmla="*/ T4 w 600"/>
                <a:gd name="T6" fmla="+- 0 2370 2370"/>
                <a:gd name="T7" fmla="*/ 2370 h 600"/>
              </a:gdLst>
              <a:ahLst/>
              <a:cxnLst>
                <a:cxn ang="0">
                  <a:pos x="T1" y="T3"/>
                </a:cxn>
                <a:cxn ang="0">
                  <a:pos x="T5" y="T7"/>
                </a:cxn>
              </a:cxnLst>
              <a:rect l="0" t="0" r="r" b="b"/>
              <a:pathLst>
                <a:path w="600" h="600">
                  <a:moveTo>
                    <a:pt x="0" y="600"/>
                  </a:moveTo>
                  <a:lnTo>
                    <a:pt x="6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77" name="Freeform 76"/>
            <p:cNvSpPr>
              <a:spLocks/>
            </p:cNvSpPr>
            <p:nvPr/>
          </p:nvSpPr>
          <p:spPr bwMode="auto">
            <a:xfrm>
              <a:off x="4233" y="3128"/>
              <a:ext cx="300" cy="301"/>
            </a:xfrm>
            <a:custGeom>
              <a:avLst/>
              <a:gdLst>
                <a:gd name="T0" fmla="+- 0 4233 4233"/>
                <a:gd name="T1" fmla="*/ T0 w 300"/>
                <a:gd name="T2" fmla="+- 0 3428 3128"/>
                <a:gd name="T3" fmla="*/ 3428 h 301"/>
                <a:gd name="T4" fmla="+- 0 4533 4233"/>
                <a:gd name="T5" fmla="*/ T4 w 300"/>
                <a:gd name="T6" fmla="+- 0 3128 3128"/>
                <a:gd name="T7" fmla="*/ 3128 h 301"/>
              </a:gdLst>
              <a:ahLst/>
              <a:cxnLst>
                <a:cxn ang="0">
                  <a:pos x="T1" y="T3"/>
                </a:cxn>
                <a:cxn ang="0">
                  <a:pos x="T5" y="T7"/>
                </a:cxn>
              </a:cxnLst>
              <a:rect l="0" t="0" r="r" b="b"/>
              <a:pathLst>
                <a:path w="300" h="301">
                  <a:moveTo>
                    <a:pt x="0" y="300"/>
                  </a:moveTo>
                  <a:lnTo>
                    <a:pt x="3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78" name="Freeform 77"/>
            <p:cNvSpPr>
              <a:spLocks/>
            </p:cNvSpPr>
            <p:nvPr/>
          </p:nvSpPr>
          <p:spPr bwMode="auto">
            <a:xfrm>
              <a:off x="4690" y="2370"/>
              <a:ext cx="600" cy="600"/>
            </a:xfrm>
            <a:custGeom>
              <a:avLst/>
              <a:gdLst>
                <a:gd name="T0" fmla="+- 0 4690 4690"/>
                <a:gd name="T1" fmla="*/ T0 w 600"/>
                <a:gd name="T2" fmla="+- 0 2970 2370"/>
                <a:gd name="T3" fmla="*/ 2970 h 600"/>
                <a:gd name="T4" fmla="+- 0 5291 4690"/>
                <a:gd name="T5" fmla="*/ T4 w 600"/>
                <a:gd name="T6" fmla="+- 0 2370 2370"/>
                <a:gd name="T7" fmla="*/ 2370 h 600"/>
              </a:gdLst>
              <a:ahLst/>
              <a:cxnLst>
                <a:cxn ang="0">
                  <a:pos x="T1" y="T3"/>
                </a:cxn>
                <a:cxn ang="0">
                  <a:pos x="T5" y="T7"/>
                </a:cxn>
              </a:cxnLst>
              <a:rect l="0" t="0" r="r" b="b"/>
              <a:pathLst>
                <a:path w="600" h="600">
                  <a:moveTo>
                    <a:pt x="0" y="600"/>
                  </a:moveTo>
                  <a:lnTo>
                    <a:pt x="6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79" name="Freeform 78"/>
            <p:cNvSpPr>
              <a:spLocks/>
            </p:cNvSpPr>
            <p:nvPr/>
          </p:nvSpPr>
          <p:spPr bwMode="auto">
            <a:xfrm>
              <a:off x="4233" y="3234"/>
              <a:ext cx="300" cy="300"/>
            </a:xfrm>
            <a:custGeom>
              <a:avLst/>
              <a:gdLst>
                <a:gd name="T0" fmla="+- 0 4233 4233"/>
                <a:gd name="T1" fmla="*/ T0 w 300"/>
                <a:gd name="T2" fmla="+- 0 3534 3234"/>
                <a:gd name="T3" fmla="*/ 3534 h 300"/>
                <a:gd name="T4" fmla="+- 0 4533 4233"/>
                <a:gd name="T5" fmla="*/ T4 w 300"/>
                <a:gd name="T6" fmla="+- 0 3234 3234"/>
                <a:gd name="T7" fmla="*/ 3234 h 300"/>
              </a:gdLst>
              <a:ahLst/>
              <a:cxnLst>
                <a:cxn ang="0">
                  <a:pos x="T1" y="T3"/>
                </a:cxn>
                <a:cxn ang="0">
                  <a:pos x="T5" y="T7"/>
                </a:cxn>
              </a:cxnLst>
              <a:rect l="0" t="0" r="r" b="b"/>
              <a:pathLst>
                <a:path w="300" h="300">
                  <a:moveTo>
                    <a:pt x="0" y="300"/>
                  </a:moveTo>
                  <a:lnTo>
                    <a:pt x="3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80" name="Freeform 79"/>
            <p:cNvSpPr>
              <a:spLocks/>
            </p:cNvSpPr>
            <p:nvPr/>
          </p:nvSpPr>
          <p:spPr bwMode="auto">
            <a:xfrm>
              <a:off x="4797" y="2370"/>
              <a:ext cx="600" cy="600"/>
            </a:xfrm>
            <a:custGeom>
              <a:avLst/>
              <a:gdLst>
                <a:gd name="T0" fmla="+- 0 4797 4797"/>
                <a:gd name="T1" fmla="*/ T0 w 600"/>
                <a:gd name="T2" fmla="+- 0 2970 2370"/>
                <a:gd name="T3" fmla="*/ 2970 h 600"/>
                <a:gd name="T4" fmla="+- 0 5397 4797"/>
                <a:gd name="T5" fmla="*/ T4 w 600"/>
                <a:gd name="T6" fmla="+- 0 2370 2370"/>
                <a:gd name="T7" fmla="*/ 2370 h 600"/>
              </a:gdLst>
              <a:ahLst/>
              <a:cxnLst>
                <a:cxn ang="0">
                  <a:pos x="T1" y="T3"/>
                </a:cxn>
                <a:cxn ang="0">
                  <a:pos x="T5" y="T7"/>
                </a:cxn>
              </a:cxnLst>
              <a:rect l="0" t="0" r="r" b="b"/>
              <a:pathLst>
                <a:path w="600" h="600">
                  <a:moveTo>
                    <a:pt x="0" y="600"/>
                  </a:moveTo>
                  <a:lnTo>
                    <a:pt x="6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81" name="Freeform 80"/>
            <p:cNvSpPr>
              <a:spLocks/>
            </p:cNvSpPr>
            <p:nvPr/>
          </p:nvSpPr>
          <p:spPr bwMode="auto">
            <a:xfrm>
              <a:off x="4233" y="3340"/>
              <a:ext cx="300" cy="300"/>
            </a:xfrm>
            <a:custGeom>
              <a:avLst/>
              <a:gdLst>
                <a:gd name="T0" fmla="+- 0 4233 4233"/>
                <a:gd name="T1" fmla="*/ T0 w 300"/>
                <a:gd name="T2" fmla="+- 0 3641 3340"/>
                <a:gd name="T3" fmla="*/ 3641 h 300"/>
                <a:gd name="T4" fmla="+- 0 4533 4233"/>
                <a:gd name="T5" fmla="*/ T4 w 300"/>
                <a:gd name="T6" fmla="+- 0 3340 3340"/>
                <a:gd name="T7" fmla="*/ 3340 h 300"/>
              </a:gdLst>
              <a:ahLst/>
              <a:cxnLst>
                <a:cxn ang="0">
                  <a:pos x="T1" y="T3"/>
                </a:cxn>
                <a:cxn ang="0">
                  <a:pos x="T5" y="T7"/>
                </a:cxn>
              </a:cxnLst>
              <a:rect l="0" t="0" r="r" b="b"/>
              <a:pathLst>
                <a:path w="300" h="300">
                  <a:moveTo>
                    <a:pt x="0" y="301"/>
                  </a:moveTo>
                  <a:lnTo>
                    <a:pt x="3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82" name="Freeform 81"/>
            <p:cNvSpPr>
              <a:spLocks/>
            </p:cNvSpPr>
            <p:nvPr/>
          </p:nvSpPr>
          <p:spPr bwMode="auto">
            <a:xfrm>
              <a:off x="4903" y="2370"/>
              <a:ext cx="601" cy="600"/>
            </a:xfrm>
            <a:custGeom>
              <a:avLst/>
              <a:gdLst>
                <a:gd name="T0" fmla="+- 0 4903 4903"/>
                <a:gd name="T1" fmla="*/ T0 w 601"/>
                <a:gd name="T2" fmla="+- 0 2970 2370"/>
                <a:gd name="T3" fmla="*/ 2970 h 600"/>
                <a:gd name="T4" fmla="+- 0 5503 4903"/>
                <a:gd name="T5" fmla="*/ T4 w 601"/>
                <a:gd name="T6" fmla="+- 0 2370 2370"/>
                <a:gd name="T7" fmla="*/ 2370 h 600"/>
              </a:gdLst>
              <a:ahLst/>
              <a:cxnLst>
                <a:cxn ang="0">
                  <a:pos x="T1" y="T3"/>
                </a:cxn>
                <a:cxn ang="0">
                  <a:pos x="T5" y="T7"/>
                </a:cxn>
              </a:cxnLst>
              <a:rect l="0" t="0" r="r" b="b"/>
              <a:pathLst>
                <a:path w="601" h="600">
                  <a:moveTo>
                    <a:pt x="0" y="600"/>
                  </a:moveTo>
                  <a:lnTo>
                    <a:pt x="6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83" name="Freeform 82"/>
            <p:cNvSpPr>
              <a:spLocks/>
            </p:cNvSpPr>
            <p:nvPr/>
          </p:nvSpPr>
          <p:spPr bwMode="auto">
            <a:xfrm>
              <a:off x="4233" y="3447"/>
              <a:ext cx="300" cy="300"/>
            </a:xfrm>
            <a:custGeom>
              <a:avLst/>
              <a:gdLst>
                <a:gd name="T0" fmla="+- 0 4233 4233"/>
                <a:gd name="T1" fmla="*/ T0 w 300"/>
                <a:gd name="T2" fmla="+- 0 3747 3447"/>
                <a:gd name="T3" fmla="*/ 3747 h 300"/>
                <a:gd name="T4" fmla="+- 0 4533 4233"/>
                <a:gd name="T5" fmla="*/ T4 w 300"/>
                <a:gd name="T6" fmla="+- 0 3447 3447"/>
                <a:gd name="T7" fmla="*/ 3447 h 300"/>
              </a:gdLst>
              <a:ahLst/>
              <a:cxnLst>
                <a:cxn ang="0">
                  <a:pos x="T1" y="T3"/>
                </a:cxn>
                <a:cxn ang="0">
                  <a:pos x="T5" y="T7"/>
                </a:cxn>
              </a:cxnLst>
              <a:rect l="0" t="0" r="r" b="b"/>
              <a:pathLst>
                <a:path w="300" h="300">
                  <a:moveTo>
                    <a:pt x="0" y="300"/>
                  </a:moveTo>
                  <a:lnTo>
                    <a:pt x="3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84" name="Freeform 83"/>
            <p:cNvSpPr>
              <a:spLocks/>
            </p:cNvSpPr>
            <p:nvPr/>
          </p:nvSpPr>
          <p:spPr bwMode="auto">
            <a:xfrm>
              <a:off x="5009" y="2370"/>
              <a:ext cx="601" cy="600"/>
            </a:xfrm>
            <a:custGeom>
              <a:avLst/>
              <a:gdLst>
                <a:gd name="T0" fmla="+- 0 5009 5009"/>
                <a:gd name="T1" fmla="*/ T0 w 601"/>
                <a:gd name="T2" fmla="+- 0 2970 2370"/>
                <a:gd name="T3" fmla="*/ 2970 h 600"/>
                <a:gd name="T4" fmla="+- 0 5609 5009"/>
                <a:gd name="T5" fmla="*/ T4 w 601"/>
                <a:gd name="T6" fmla="+- 0 2370 2370"/>
                <a:gd name="T7" fmla="*/ 2370 h 600"/>
              </a:gdLst>
              <a:ahLst/>
              <a:cxnLst>
                <a:cxn ang="0">
                  <a:pos x="T1" y="T3"/>
                </a:cxn>
                <a:cxn ang="0">
                  <a:pos x="T5" y="T7"/>
                </a:cxn>
              </a:cxnLst>
              <a:rect l="0" t="0" r="r" b="b"/>
              <a:pathLst>
                <a:path w="601" h="600">
                  <a:moveTo>
                    <a:pt x="0" y="600"/>
                  </a:moveTo>
                  <a:lnTo>
                    <a:pt x="6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85" name="Freeform 84"/>
            <p:cNvSpPr>
              <a:spLocks/>
            </p:cNvSpPr>
            <p:nvPr/>
          </p:nvSpPr>
          <p:spPr bwMode="auto">
            <a:xfrm>
              <a:off x="4233" y="3553"/>
              <a:ext cx="300" cy="301"/>
            </a:xfrm>
            <a:custGeom>
              <a:avLst/>
              <a:gdLst>
                <a:gd name="T0" fmla="+- 0 4233 4233"/>
                <a:gd name="T1" fmla="*/ T0 w 300"/>
                <a:gd name="T2" fmla="+- 0 3853 3553"/>
                <a:gd name="T3" fmla="*/ 3853 h 301"/>
                <a:gd name="T4" fmla="+- 0 4533 4233"/>
                <a:gd name="T5" fmla="*/ T4 w 300"/>
                <a:gd name="T6" fmla="+- 0 3553 3553"/>
                <a:gd name="T7" fmla="*/ 3553 h 301"/>
              </a:gdLst>
              <a:ahLst/>
              <a:cxnLst>
                <a:cxn ang="0">
                  <a:pos x="T1" y="T3"/>
                </a:cxn>
                <a:cxn ang="0">
                  <a:pos x="T5" y="T7"/>
                </a:cxn>
              </a:cxnLst>
              <a:rect l="0" t="0" r="r" b="b"/>
              <a:pathLst>
                <a:path w="300" h="301">
                  <a:moveTo>
                    <a:pt x="0" y="300"/>
                  </a:moveTo>
                  <a:lnTo>
                    <a:pt x="3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86" name="Freeform 85"/>
            <p:cNvSpPr>
              <a:spLocks/>
            </p:cNvSpPr>
            <p:nvPr/>
          </p:nvSpPr>
          <p:spPr bwMode="auto">
            <a:xfrm>
              <a:off x="5115" y="2370"/>
              <a:ext cx="600" cy="600"/>
            </a:xfrm>
            <a:custGeom>
              <a:avLst/>
              <a:gdLst>
                <a:gd name="T0" fmla="+- 0 5115 5115"/>
                <a:gd name="T1" fmla="*/ T0 w 600"/>
                <a:gd name="T2" fmla="+- 0 2970 2370"/>
                <a:gd name="T3" fmla="*/ 2970 h 600"/>
                <a:gd name="T4" fmla="+- 0 5715 5115"/>
                <a:gd name="T5" fmla="*/ T4 w 600"/>
                <a:gd name="T6" fmla="+- 0 2370 2370"/>
                <a:gd name="T7" fmla="*/ 2370 h 600"/>
              </a:gdLst>
              <a:ahLst/>
              <a:cxnLst>
                <a:cxn ang="0">
                  <a:pos x="T1" y="T3"/>
                </a:cxn>
                <a:cxn ang="0">
                  <a:pos x="T5" y="T7"/>
                </a:cxn>
              </a:cxnLst>
              <a:rect l="0" t="0" r="r" b="b"/>
              <a:pathLst>
                <a:path w="600" h="600">
                  <a:moveTo>
                    <a:pt x="0" y="600"/>
                  </a:moveTo>
                  <a:lnTo>
                    <a:pt x="6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87" name="Freeform 86"/>
            <p:cNvSpPr>
              <a:spLocks/>
            </p:cNvSpPr>
            <p:nvPr/>
          </p:nvSpPr>
          <p:spPr bwMode="auto">
            <a:xfrm>
              <a:off x="4233" y="3659"/>
              <a:ext cx="300" cy="300"/>
            </a:xfrm>
            <a:custGeom>
              <a:avLst/>
              <a:gdLst>
                <a:gd name="T0" fmla="+- 0 4233 4233"/>
                <a:gd name="T1" fmla="*/ T0 w 300"/>
                <a:gd name="T2" fmla="+- 0 3959 3659"/>
                <a:gd name="T3" fmla="*/ 3959 h 300"/>
                <a:gd name="T4" fmla="+- 0 4533 4233"/>
                <a:gd name="T5" fmla="*/ T4 w 300"/>
                <a:gd name="T6" fmla="+- 0 3659 3659"/>
                <a:gd name="T7" fmla="*/ 3659 h 300"/>
              </a:gdLst>
              <a:ahLst/>
              <a:cxnLst>
                <a:cxn ang="0">
                  <a:pos x="T1" y="T3"/>
                </a:cxn>
                <a:cxn ang="0">
                  <a:pos x="T5" y="T7"/>
                </a:cxn>
              </a:cxnLst>
              <a:rect l="0" t="0" r="r" b="b"/>
              <a:pathLst>
                <a:path w="300" h="300">
                  <a:moveTo>
                    <a:pt x="0" y="300"/>
                  </a:moveTo>
                  <a:lnTo>
                    <a:pt x="3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88" name="Freeform 87"/>
            <p:cNvSpPr>
              <a:spLocks/>
            </p:cNvSpPr>
            <p:nvPr/>
          </p:nvSpPr>
          <p:spPr bwMode="auto">
            <a:xfrm>
              <a:off x="5221" y="2370"/>
              <a:ext cx="600" cy="600"/>
            </a:xfrm>
            <a:custGeom>
              <a:avLst/>
              <a:gdLst>
                <a:gd name="T0" fmla="+- 0 5221 5221"/>
                <a:gd name="T1" fmla="*/ T0 w 600"/>
                <a:gd name="T2" fmla="+- 0 2970 2370"/>
                <a:gd name="T3" fmla="*/ 2970 h 600"/>
                <a:gd name="T4" fmla="+- 0 5822 5221"/>
                <a:gd name="T5" fmla="*/ T4 w 600"/>
                <a:gd name="T6" fmla="+- 0 2370 2370"/>
                <a:gd name="T7" fmla="*/ 2370 h 600"/>
              </a:gdLst>
              <a:ahLst/>
              <a:cxnLst>
                <a:cxn ang="0">
                  <a:pos x="T1" y="T3"/>
                </a:cxn>
                <a:cxn ang="0">
                  <a:pos x="T5" y="T7"/>
                </a:cxn>
              </a:cxnLst>
              <a:rect l="0" t="0" r="r" b="b"/>
              <a:pathLst>
                <a:path w="600" h="600">
                  <a:moveTo>
                    <a:pt x="0" y="600"/>
                  </a:moveTo>
                  <a:lnTo>
                    <a:pt x="6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89" name="Freeform 88"/>
            <p:cNvSpPr>
              <a:spLocks/>
            </p:cNvSpPr>
            <p:nvPr/>
          </p:nvSpPr>
          <p:spPr bwMode="auto">
            <a:xfrm>
              <a:off x="4233" y="3765"/>
              <a:ext cx="300" cy="300"/>
            </a:xfrm>
            <a:custGeom>
              <a:avLst/>
              <a:gdLst>
                <a:gd name="T0" fmla="+- 0 4233 4233"/>
                <a:gd name="T1" fmla="*/ T0 w 300"/>
                <a:gd name="T2" fmla="+- 0 4065 3765"/>
                <a:gd name="T3" fmla="*/ 4065 h 300"/>
                <a:gd name="T4" fmla="+- 0 4533 4233"/>
                <a:gd name="T5" fmla="*/ T4 w 300"/>
                <a:gd name="T6" fmla="+- 0 3765 3765"/>
                <a:gd name="T7" fmla="*/ 3765 h 300"/>
              </a:gdLst>
              <a:ahLst/>
              <a:cxnLst>
                <a:cxn ang="0">
                  <a:pos x="T1" y="T3"/>
                </a:cxn>
                <a:cxn ang="0">
                  <a:pos x="T5" y="T7"/>
                </a:cxn>
              </a:cxnLst>
              <a:rect l="0" t="0" r="r" b="b"/>
              <a:pathLst>
                <a:path w="300" h="300">
                  <a:moveTo>
                    <a:pt x="0" y="300"/>
                  </a:moveTo>
                  <a:lnTo>
                    <a:pt x="3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90" name="Freeform 89"/>
            <p:cNvSpPr>
              <a:spLocks/>
            </p:cNvSpPr>
            <p:nvPr/>
          </p:nvSpPr>
          <p:spPr bwMode="auto">
            <a:xfrm>
              <a:off x="5327" y="2370"/>
              <a:ext cx="600" cy="600"/>
            </a:xfrm>
            <a:custGeom>
              <a:avLst/>
              <a:gdLst>
                <a:gd name="T0" fmla="+- 0 5327 5327"/>
                <a:gd name="T1" fmla="*/ T0 w 600"/>
                <a:gd name="T2" fmla="+- 0 2970 2370"/>
                <a:gd name="T3" fmla="*/ 2970 h 600"/>
                <a:gd name="T4" fmla="+- 0 5927 5327"/>
                <a:gd name="T5" fmla="*/ T4 w 600"/>
                <a:gd name="T6" fmla="+- 0 2370 2370"/>
                <a:gd name="T7" fmla="*/ 2370 h 600"/>
              </a:gdLst>
              <a:ahLst/>
              <a:cxnLst>
                <a:cxn ang="0">
                  <a:pos x="T1" y="T3"/>
                </a:cxn>
                <a:cxn ang="0">
                  <a:pos x="T5" y="T7"/>
                </a:cxn>
              </a:cxnLst>
              <a:rect l="0" t="0" r="r" b="b"/>
              <a:pathLst>
                <a:path w="600" h="600">
                  <a:moveTo>
                    <a:pt x="0" y="600"/>
                  </a:moveTo>
                  <a:lnTo>
                    <a:pt x="6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91" name="Freeform 90"/>
            <p:cNvSpPr>
              <a:spLocks/>
            </p:cNvSpPr>
            <p:nvPr/>
          </p:nvSpPr>
          <p:spPr bwMode="auto">
            <a:xfrm>
              <a:off x="4233" y="3871"/>
              <a:ext cx="300" cy="301"/>
            </a:xfrm>
            <a:custGeom>
              <a:avLst/>
              <a:gdLst>
                <a:gd name="T0" fmla="+- 0 4233 4233"/>
                <a:gd name="T1" fmla="*/ T0 w 300"/>
                <a:gd name="T2" fmla="+- 0 4172 3871"/>
                <a:gd name="T3" fmla="*/ 4172 h 301"/>
                <a:gd name="T4" fmla="+- 0 4533 4233"/>
                <a:gd name="T5" fmla="*/ T4 w 300"/>
                <a:gd name="T6" fmla="+- 0 3871 3871"/>
                <a:gd name="T7" fmla="*/ 3871 h 301"/>
              </a:gdLst>
              <a:ahLst/>
              <a:cxnLst>
                <a:cxn ang="0">
                  <a:pos x="T1" y="T3"/>
                </a:cxn>
                <a:cxn ang="0">
                  <a:pos x="T5" y="T7"/>
                </a:cxn>
              </a:cxnLst>
              <a:rect l="0" t="0" r="r" b="b"/>
              <a:pathLst>
                <a:path w="300" h="301">
                  <a:moveTo>
                    <a:pt x="0" y="301"/>
                  </a:moveTo>
                  <a:lnTo>
                    <a:pt x="3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92" name="Freeform 91"/>
            <p:cNvSpPr>
              <a:spLocks/>
            </p:cNvSpPr>
            <p:nvPr/>
          </p:nvSpPr>
          <p:spPr bwMode="auto">
            <a:xfrm>
              <a:off x="5433" y="2370"/>
              <a:ext cx="600" cy="600"/>
            </a:xfrm>
            <a:custGeom>
              <a:avLst/>
              <a:gdLst>
                <a:gd name="T0" fmla="+- 0 5433 5433"/>
                <a:gd name="T1" fmla="*/ T0 w 600"/>
                <a:gd name="T2" fmla="+- 0 2970 2370"/>
                <a:gd name="T3" fmla="*/ 2970 h 600"/>
                <a:gd name="T4" fmla="+- 0 6034 5433"/>
                <a:gd name="T5" fmla="*/ T4 w 600"/>
                <a:gd name="T6" fmla="+- 0 2370 2370"/>
                <a:gd name="T7" fmla="*/ 2370 h 600"/>
              </a:gdLst>
              <a:ahLst/>
              <a:cxnLst>
                <a:cxn ang="0">
                  <a:pos x="T1" y="T3"/>
                </a:cxn>
                <a:cxn ang="0">
                  <a:pos x="T5" y="T7"/>
                </a:cxn>
              </a:cxnLst>
              <a:rect l="0" t="0" r="r" b="b"/>
              <a:pathLst>
                <a:path w="600" h="600">
                  <a:moveTo>
                    <a:pt x="0" y="600"/>
                  </a:moveTo>
                  <a:lnTo>
                    <a:pt x="6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93" name="Freeform 92"/>
            <p:cNvSpPr>
              <a:spLocks/>
            </p:cNvSpPr>
            <p:nvPr/>
          </p:nvSpPr>
          <p:spPr bwMode="auto">
            <a:xfrm>
              <a:off x="4233" y="3977"/>
              <a:ext cx="300" cy="300"/>
            </a:xfrm>
            <a:custGeom>
              <a:avLst/>
              <a:gdLst>
                <a:gd name="T0" fmla="+- 0 4233 4233"/>
                <a:gd name="T1" fmla="*/ T0 w 300"/>
                <a:gd name="T2" fmla="+- 0 4278 3977"/>
                <a:gd name="T3" fmla="*/ 4278 h 300"/>
                <a:gd name="T4" fmla="+- 0 4533 4233"/>
                <a:gd name="T5" fmla="*/ T4 w 300"/>
                <a:gd name="T6" fmla="+- 0 3977 3977"/>
                <a:gd name="T7" fmla="*/ 3977 h 300"/>
              </a:gdLst>
              <a:ahLst/>
              <a:cxnLst>
                <a:cxn ang="0">
                  <a:pos x="T1" y="T3"/>
                </a:cxn>
                <a:cxn ang="0">
                  <a:pos x="T5" y="T7"/>
                </a:cxn>
              </a:cxnLst>
              <a:rect l="0" t="0" r="r" b="b"/>
              <a:pathLst>
                <a:path w="300" h="300">
                  <a:moveTo>
                    <a:pt x="0" y="301"/>
                  </a:moveTo>
                  <a:lnTo>
                    <a:pt x="3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94" name="Freeform 93"/>
            <p:cNvSpPr>
              <a:spLocks/>
            </p:cNvSpPr>
            <p:nvPr/>
          </p:nvSpPr>
          <p:spPr bwMode="auto">
            <a:xfrm>
              <a:off x="5540" y="2370"/>
              <a:ext cx="600" cy="600"/>
            </a:xfrm>
            <a:custGeom>
              <a:avLst/>
              <a:gdLst>
                <a:gd name="T0" fmla="+- 0 5540 5540"/>
                <a:gd name="T1" fmla="*/ T0 w 600"/>
                <a:gd name="T2" fmla="+- 0 2970 2370"/>
                <a:gd name="T3" fmla="*/ 2970 h 600"/>
                <a:gd name="T4" fmla="+- 0 6140 5540"/>
                <a:gd name="T5" fmla="*/ T4 w 600"/>
                <a:gd name="T6" fmla="+- 0 2370 2370"/>
                <a:gd name="T7" fmla="*/ 2370 h 600"/>
              </a:gdLst>
              <a:ahLst/>
              <a:cxnLst>
                <a:cxn ang="0">
                  <a:pos x="T1" y="T3"/>
                </a:cxn>
                <a:cxn ang="0">
                  <a:pos x="T5" y="T7"/>
                </a:cxn>
              </a:cxnLst>
              <a:rect l="0" t="0" r="r" b="b"/>
              <a:pathLst>
                <a:path w="600" h="600">
                  <a:moveTo>
                    <a:pt x="0" y="600"/>
                  </a:moveTo>
                  <a:lnTo>
                    <a:pt x="6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95" name="Freeform 94"/>
            <p:cNvSpPr>
              <a:spLocks/>
            </p:cNvSpPr>
            <p:nvPr/>
          </p:nvSpPr>
          <p:spPr bwMode="auto">
            <a:xfrm>
              <a:off x="4233" y="4084"/>
              <a:ext cx="300" cy="300"/>
            </a:xfrm>
            <a:custGeom>
              <a:avLst/>
              <a:gdLst>
                <a:gd name="T0" fmla="+- 0 4233 4233"/>
                <a:gd name="T1" fmla="*/ T0 w 300"/>
                <a:gd name="T2" fmla="+- 0 4384 4084"/>
                <a:gd name="T3" fmla="*/ 4384 h 300"/>
                <a:gd name="T4" fmla="+- 0 4533 4233"/>
                <a:gd name="T5" fmla="*/ T4 w 300"/>
                <a:gd name="T6" fmla="+- 0 4084 4084"/>
                <a:gd name="T7" fmla="*/ 4084 h 300"/>
              </a:gdLst>
              <a:ahLst/>
              <a:cxnLst>
                <a:cxn ang="0">
                  <a:pos x="T1" y="T3"/>
                </a:cxn>
                <a:cxn ang="0">
                  <a:pos x="T5" y="T7"/>
                </a:cxn>
              </a:cxnLst>
              <a:rect l="0" t="0" r="r" b="b"/>
              <a:pathLst>
                <a:path w="300" h="300">
                  <a:moveTo>
                    <a:pt x="0" y="300"/>
                  </a:moveTo>
                  <a:lnTo>
                    <a:pt x="3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96" name="Freeform 95"/>
            <p:cNvSpPr>
              <a:spLocks/>
            </p:cNvSpPr>
            <p:nvPr/>
          </p:nvSpPr>
          <p:spPr bwMode="auto">
            <a:xfrm>
              <a:off x="5645" y="2370"/>
              <a:ext cx="601" cy="600"/>
            </a:xfrm>
            <a:custGeom>
              <a:avLst/>
              <a:gdLst>
                <a:gd name="T0" fmla="+- 0 5645 5645"/>
                <a:gd name="T1" fmla="*/ T0 w 601"/>
                <a:gd name="T2" fmla="+- 0 2970 2370"/>
                <a:gd name="T3" fmla="*/ 2970 h 600"/>
                <a:gd name="T4" fmla="+- 0 6246 5645"/>
                <a:gd name="T5" fmla="*/ T4 w 601"/>
                <a:gd name="T6" fmla="+- 0 2370 2370"/>
                <a:gd name="T7" fmla="*/ 2370 h 600"/>
              </a:gdLst>
              <a:ahLst/>
              <a:cxnLst>
                <a:cxn ang="0">
                  <a:pos x="T1" y="T3"/>
                </a:cxn>
                <a:cxn ang="0">
                  <a:pos x="T5" y="T7"/>
                </a:cxn>
              </a:cxnLst>
              <a:rect l="0" t="0" r="r" b="b"/>
              <a:pathLst>
                <a:path w="601" h="600">
                  <a:moveTo>
                    <a:pt x="0" y="600"/>
                  </a:moveTo>
                  <a:lnTo>
                    <a:pt x="6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97" name="Freeform 96"/>
            <p:cNvSpPr>
              <a:spLocks/>
            </p:cNvSpPr>
            <p:nvPr/>
          </p:nvSpPr>
          <p:spPr bwMode="auto">
            <a:xfrm>
              <a:off x="4233" y="4190"/>
              <a:ext cx="300" cy="300"/>
            </a:xfrm>
            <a:custGeom>
              <a:avLst/>
              <a:gdLst>
                <a:gd name="T0" fmla="+- 0 4233 4233"/>
                <a:gd name="T1" fmla="*/ T0 w 300"/>
                <a:gd name="T2" fmla="+- 0 4490 4190"/>
                <a:gd name="T3" fmla="*/ 4490 h 300"/>
                <a:gd name="T4" fmla="+- 0 4533 4233"/>
                <a:gd name="T5" fmla="*/ T4 w 300"/>
                <a:gd name="T6" fmla="+- 0 4190 4190"/>
                <a:gd name="T7" fmla="*/ 4190 h 300"/>
              </a:gdLst>
              <a:ahLst/>
              <a:cxnLst>
                <a:cxn ang="0">
                  <a:pos x="T1" y="T3"/>
                </a:cxn>
                <a:cxn ang="0">
                  <a:pos x="T5" y="T7"/>
                </a:cxn>
              </a:cxnLst>
              <a:rect l="0" t="0" r="r" b="b"/>
              <a:pathLst>
                <a:path w="300" h="300">
                  <a:moveTo>
                    <a:pt x="0" y="300"/>
                  </a:moveTo>
                  <a:lnTo>
                    <a:pt x="3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98" name="Freeform 97"/>
            <p:cNvSpPr>
              <a:spLocks/>
            </p:cNvSpPr>
            <p:nvPr/>
          </p:nvSpPr>
          <p:spPr bwMode="auto">
            <a:xfrm>
              <a:off x="5752" y="2370"/>
              <a:ext cx="601" cy="600"/>
            </a:xfrm>
            <a:custGeom>
              <a:avLst/>
              <a:gdLst>
                <a:gd name="T0" fmla="+- 0 5752 5752"/>
                <a:gd name="T1" fmla="*/ T0 w 601"/>
                <a:gd name="T2" fmla="+- 0 2970 2370"/>
                <a:gd name="T3" fmla="*/ 2970 h 600"/>
                <a:gd name="T4" fmla="+- 0 6352 5752"/>
                <a:gd name="T5" fmla="*/ T4 w 601"/>
                <a:gd name="T6" fmla="+- 0 2370 2370"/>
                <a:gd name="T7" fmla="*/ 2370 h 600"/>
              </a:gdLst>
              <a:ahLst/>
              <a:cxnLst>
                <a:cxn ang="0">
                  <a:pos x="T1" y="T3"/>
                </a:cxn>
                <a:cxn ang="0">
                  <a:pos x="T5" y="T7"/>
                </a:cxn>
              </a:cxnLst>
              <a:rect l="0" t="0" r="r" b="b"/>
              <a:pathLst>
                <a:path w="601" h="600">
                  <a:moveTo>
                    <a:pt x="0" y="600"/>
                  </a:moveTo>
                  <a:lnTo>
                    <a:pt x="6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99" name="Freeform 98"/>
            <p:cNvSpPr>
              <a:spLocks/>
            </p:cNvSpPr>
            <p:nvPr/>
          </p:nvSpPr>
          <p:spPr bwMode="auto">
            <a:xfrm>
              <a:off x="4233" y="4296"/>
              <a:ext cx="300" cy="301"/>
            </a:xfrm>
            <a:custGeom>
              <a:avLst/>
              <a:gdLst>
                <a:gd name="T0" fmla="+- 0 4233 4233"/>
                <a:gd name="T1" fmla="*/ T0 w 300"/>
                <a:gd name="T2" fmla="+- 0 4597 4296"/>
                <a:gd name="T3" fmla="*/ 4597 h 301"/>
                <a:gd name="T4" fmla="+- 0 4533 4233"/>
                <a:gd name="T5" fmla="*/ T4 w 300"/>
                <a:gd name="T6" fmla="+- 0 4296 4296"/>
                <a:gd name="T7" fmla="*/ 4296 h 301"/>
              </a:gdLst>
              <a:ahLst/>
              <a:cxnLst>
                <a:cxn ang="0">
                  <a:pos x="T1" y="T3"/>
                </a:cxn>
                <a:cxn ang="0">
                  <a:pos x="T5" y="T7"/>
                </a:cxn>
              </a:cxnLst>
              <a:rect l="0" t="0" r="r" b="b"/>
              <a:pathLst>
                <a:path w="300" h="301">
                  <a:moveTo>
                    <a:pt x="0" y="301"/>
                  </a:moveTo>
                  <a:lnTo>
                    <a:pt x="3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00" name="Freeform 99"/>
            <p:cNvSpPr>
              <a:spLocks/>
            </p:cNvSpPr>
            <p:nvPr/>
          </p:nvSpPr>
          <p:spPr bwMode="auto">
            <a:xfrm>
              <a:off x="5858" y="2370"/>
              <a:ext cx="600" cy="600"/>
            </a:xfrm>
            <a:custGeom>
              <a:avLst/>
              <a:gdLst>
                <a:gd name="T0" fmla="+- 0 5858 5858"/>
                <a:gd name="T1" fmla="*/ T0 w 600"/>
                <a:gd name="T2" fmla="+- 0 2970 2370"/>
                <a:gd name="T3" fmla="*/ 2970 h 600"/>
                <a:gd name="T4" fmla="+- 0 6458 5858"/>
                <a:gd name="T5" fmla="*/ T4 w 600"/>
                <a:gd name="T6" fmla="+- 0 2370 2370"/>
                <a:gd name="T7" fmla="*/ 2370 h 600"/>
              </a:gdLst>
              <a:ahLst/>
              <a:cxnLst>
                <a:cxn ang="0">
                  <a:pos x="T1" y="T3"/>
                </a:cxn>
                <a:cxn ang="0">
                  <a:pos x="T5" y="T7"/>
                </a:cxn>
              </a:cxnLst>
              <a:rect l="0" t="0" r="r" b="b"/>
              <a:pathLst>
                <a:path w="600" h="600">
                  <a:moveTo>
                    <a:pt x="0" y="600"/>
                  </a:moveTo>
                  <a:lnTo>
                    <a:pt x="6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01" name="Freeform 100"/>
            <p:cNvSpPr>
              <a:spLocks/>
            </p:cNvSpPr>
            <p:nvPr/>
          </p:nvSpPr>
          <p:spPr bwMode="auto">
            <a:xfrm>
              <a:off x="4233" y="4402"/>
              <a:ext cx="300" cy="300"/>
            </a:xfrm>
            <a:custGeom>
              <a:avLst/>
              <a:gdLst>
                <a:gd name="T0" fmla="+- 0 4233 4233"/>
                <a:gd name="T1" fmla="*/ T0 w 300"/>
                <a:gd name="T2" fmla="+- 0 4703 4402"/>
                <a:gd name="T3" fmla="*/ 4703 h 300"/>
                <a:gd name="T4" fmla="+- 0 4533 4233"/>
                <a:gd name="T5" fmla="*/ T4 w 300"/>
                <a:gd name="T6" fmla="+- 0 4402 4402"/>
                <a:gd name="T7" fmla="*/ 4402 h 300"/>
              </a:gdLst>
              <a:ahLst/>
              <a:cxnLst>
                <a:cxn ang="0">
                  <a:pos x="T1" y="T3"/>
                </a:cxn>
                <a:cxn ang="0">
                  <a:pos x="T5" y="T7"/>
                </a:cxn>
              </a:cxnLst>
              <a:rect l="0" t="0" r="r" b="b"/>
              <a:pathLst>
                <a:path w="300" h="300">
                  <a:moveTo>
                    <a:pt x="0" y="301"/>
                  </a:moveTo>
                  <a:lnTo>
                    <a:pt x="3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02" name="Freeform 101"/>
            <p:cNvSpPr>
              <a:spLocks/>
            </p:cNvSpPr>
            <p:nvPr/>
          </p:nvSpPr>
          <p:spPr bwMode="auto">
            <a:xfrm>
              <a:off x="5964" y="2370"/>
              <a:ext cx="600" cy="600"/>
            </a:xfrm>
            <a:custGeom>
              <a:avLst/>
              <a:gdLst>
                <a:gd name="T0" fmla="+- 0 5964 5964"/>
                <a:gd name="T1" fmla="*/ T0 w 600"/>
                <a:gd name="T2" fmla="+- 0 2970 2370"/>
                <a:gd name="T3" fmla="*/ 2970 h 600"/>
                <a:gd name="T4" fmla="+- 0 6564 5964"/>
                <a:gd name="T5" fmla="*/ T4 w 600"/>
                <a:gd name="T6" fmla="+- 0 2370 2370"/>
                <a:gd name="T7" fmla="*/ 2370 h 600"/>
              </a:gdLst>
              <a:ahLst/>
              <a:cxnLst>
                <a:cxn ang="0">
                  <a:pos x="T1" y="T3"/>
                </a:cxn>
                <a:cxn ang="0">
                  <a:pos x="T5" y="T7"/>
                </a:cxn>
              </a:cxnLst>
              <a:rect l="0" t="0" r="r" b="b"/>
              <a:pathLst>
                <a:path w="600" h="600">
                  <a:moveTo>
                    <a:pt x="0" y="600"/>
                  </a:moveTo>
                  <a:lnTo>
                    <a:pt x="6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03" name="Freeform 102"/>
            <p:cNvSpPr>
              <a:spLocks/>
            </p:cNvSpPr>
            <p:nvPr/>
          </p:nvSpPr>
          <p:spPr bwMode="auto">
            <a:xfrm>
              <a:off x="4233" y="4509"/>
              <a:ext cx="300" cy="300"/>
            </a:xfrm>
            <a:custGeom>
              <a:avLst/>
              <a:gdLst>
                <a:gd name="T0" fmla="+- 0 4233 4233"/>
                <a:gd name="T1" fmla="*/ T0 w 300"/>
                <a:gd name="T2" fmla="+- 0 4809 4509"/>
                <a:gd name="T3" fmla="*/ 4809 h 300"/>
                <a:gd name="T4" fmla="+- 0 4533 4233"/>
                <a:gd name="T5" fmla="*/ T4 w 300"/>
                <a:gd name="T6" fmla="+- 0 4509 4509"/>
                <a:gd name="T7" fmla="*/ 4509 h 300"/>
              </a:gdLst>
              <a:ahLst/>
              <a:cxnLst>
                <a:cxn ang="0">
                  <a:pos x="T1" y="T3"/>
                </a:cxn>
                <a:cxn ang="0">
                  <a:pos x="T5" y="T7"/>
                </a:cxn>
              </a:cxnLst>
              <a:rect l="0" t="0" r="r" b="b"/>
              <a:pathLst>
                <a:path w="300" h="300">
                  <a:moveTo>
                    <a:pt x="0" y="300"/>
                  </a:moveTo>
                  <a:lnTo>
                    <a:pt x="3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04" name="Freeform 103"/>
            <p:cNvSpPr>
              <a:spLocks/>
            </p:cNvSpPr>
            <p:nvPr/>
          </p:nvSpPr>
          <p:spPr bwMode="auto">
            <a:xfrm>
              <a:off x="6070" y="2370"/>
              <a:ext cx="600" cy="600"/>
            </a:xfrm>
            <a:custGeom>
              <a:avLst/>
              <a:gdLst>
                <a:gd name="T0" fmla="+- 0 6070 6070"/>
                <a:gd name="T1" fmla="*/ T0 w 600"/>
                <a:gd name="T2" fmla="+- 0 2970 2370"/>
                <a:gd name="T3" fmla="*/ 2970 h 600"/>
                <a:gd name="T4" fmla="+- 0 6671 6070"/>
                <a:gd name="T5" fmla="*/ T4 w 600"/>
                <a:gd name="T6" fmla="+- 0 2370 2370"/>
                <a:gd name="T7" fmla="*/ 2370 h 600"/>
              </a:gdLst>
              <a:ahLst/>
              <a:cxnLst>
                <a:cxn ang="0">
                  <a:pos x="T1" y="T3"/>
                </a:cxn>
                <a:cxn ang="0">
                  <a:pos x="T5" y="T7"/>
                </a:cxn>
              </a:cxnLst>
              <a:rect l="0" t="0" r="r" b="b"/>
              <a:pathLst>
                <a:path w="600" h="600">
                  <a:moveTo>
                    <a:pt x="0" y="600"/>
                  </a:moveTo>
                  <a:lnTo>
                    <a:pt x="6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05" name="Freeform 104"/>
            <p:cNvSpPr>
              <a:spLocks/>
            </p:cNvSpPr>
            <p:nvPr/>
          </p:nvSpPr>
          <p:spPr bwMode="auto">
            <a:xfrm>
              <a:off x="4233" y="4615"/>
              <a:ext cx="300" cy="301"/>
            </a:xfrm>
            <a:custGeom>
              <a:avLst/>
              <a:gdLst>
                <a:gd name="T0" fmla="+- 0 4233 4233"/>
                <a:gd name="T1" fmla="*/ T0 w 300"/>
                <a:gd name="T2" fmla="+- 0 4915 4615"/>
                <a:gd name="T3" fmla="*/ 4915 h 301"/>
                <a:gd name="T4" fmla="+- 0 4533 4233"/>
                <a:gd name="T5" fmla="*/ T4 w 300"/>
                <a:gd name="T6" fmla="+- 0 4615 4615"/>
                <a:gd name="T7" fmla="*/ 4615 h 301"/>
              </a:gdLst>
              <a:ahLst/>
              <a:cxnLst>
                <a:cxn ang="0">
                  <a:pos x="T1" y="T3"/>
                </a:cxn>
                <a:cxn ang="0">
                  <a:pos x="T5" y="T7"/>
                </a:cxn>
              </a:cxnLst>
              <a:rect l="0" t="0" r="r" b="b"/>
              <a:pathLst>
                <a:path w="300" h="301">
                  <a:moveTo>
                    <a:pt x="0" y="300"/>
                  </a:moveTo>
                  <a:lnTo>
                    <a:pt x="3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06" name="Freeform 105"/>
            <p:cNvSpPr>
              <a:spLocks/>
            </p:cNvSpPr>
            <p:nvPr/>
          </p:nvSpPr>
          <p:spPr bwMode="auto">
            <a:xfrm>
              <a:off x="6177" y="2370"/>
              <a:ext cx="600" cy="600"/>
            </a:xfrm>
            <a:custGeom>
              <a:avLst/>
              <a:gdLst>
                <a:gd name="T0" fmla="+- 0 6177 6177"/>
                <a:gd name="T1" fmla="*/ T0 w 600"/>
                <a:gd name="T2" fmla="+- 0 2970 2370"/>
                <a:gd name="T3" fmla="*/ 2970 h 600"/>
                <a:gd name="T4" fmla="+- 0 6777 6177"/>
                <a:gd name="T5" fmla="*/ T4 w 600"/>
                <a:gd name="T6" fmla="+- 0 2370 2370"/>
                <a:gd name="T7" fmla="*/ 2370 h 600"/>
              </a:gdLst>
              <a:ahLst/>
              <a:cxnLst>
                <a:cxn ang="0">
                  <a:pos x="T1" y="T3"/>
                </a:cxn>
                <a:cxn ang="0">
                  <a:pos x="T5" y="T7"/>
                </a:cxn>
              </a:cxnLst>
              <a:rect l="0" t="0" r="r" b="b"/>
              <a:pathLst>
                <a:path w="600" h="600">
                  <a:moveTo>
                    <a:pt x="0" y="600"/>
                  </a:moveTo>
                  <a:lnTo>
                    <a:pt x="6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07" name="Freeform 106"/>
            <p:cNvSpPr>
              <a:spLocks/>
            </p:cNvSpPr>
            <p:nvPr/>
          </p:nvSpPr>
          <p:spPr bwMode="auto">
            <a:xfrm>
              <a:off x="4233" y="4721"/>
              <a:ext cx="300" cy="300"/>
            </a:xfrm>
            <a:custGeom>
              <a:avLst/>
              <a:gdLst>
                <a:gd name="T0" fmla="+- 0 4233 4233"/>
                <a:gd name="T1" fmla="*/ T0 w 300"/>
                <a:gd name="T2" fmla="+- 0 5021 4721"/>
                <a:gd name="T3" fmla="*/ 5021 h 300"/>
                <a:gd name="T4" fmla="+- 0 4533 4233"/>
                <a:gd name="T5" fmla="*/ T4 w 300"/>
                <a:gd name="T6" fmla="+- 0 4721 4721"/>
                <a:gd name="T7" fmla="*/ 4721 h 300"/>
              </a:gdLst>
              <a:ahLst/>
              <a:cxnLst>
                <a:cxn ang="0">
                  <a:pos x="T1" y="T3"/>
                </a:cxn>
                <a:cxn ang="0">
                  <a:pos x="T5" y="T7"/>
                </a:cxn>
              </a:cxnLst>
              <a:rect l="0" t="0" r="r" b="b"/>
              <a:pathLst>
                <a:path w="300" h="300">
                  <a:moveTo>
                    <a:pt x="0" y="300"/>
                  </a:moveTo>
                  <a:lnTo>
                    <a:pt x="3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08" name="Freeform 107"/>
            <p:cNvSpPr>
              <a:spLocks/>
            </p:cNvSpPr>
            <p:nvPr/>
          </p:nvSpPr>
          <p:spPr bwMode="auto">
            <a:xfrm>
              <a:off x="6282" y="2370"/>
              <a:ext cx="601" cy="600"/>
            </a:xfrm>
            <a:custGeom>
              <a:avLst/>
              <a:gdLst>
                <a:gd name="T0" fmla="+- 0 6282 6282"/>
                <a:gd name="T1" fmla="*/ T0 w 601"/>
                <a:gd name="T2" fmla="+- 0 2970 2370"/>
                <a:gd name="T3" fmla="*/ 2970 h 600"/>
                <a:gd name="T4" fmla="+- 0 6883 6282"/>
                <a:gd name="T5" fmla="*/ T4 w 601"/>
                <a:gd name="T6" fmla="+- 0 2370 2370"/>
                <a:gd name="T7" fmla="*/ 2370 h 600"/>
              </a:gdLst>
              <a:ahLst/>
              <a:cxnLst>
                <a:cxn ang="0">
                  <a:pos x="T1" y="T3"/>
                </a:cxn>
                <a:cxn ang="0">
                  <a:pos x="T5" y="T7"/>
                </a:cxn>
              </a:cxnLst>
              <a:rect l="0" t="0" r="r" b="b"/>
              <a:pathLst>
                <a:path w="601" h="600">
                  <a:moveTo>
                    <a:pt x="0" y="600"/>
                  </a:moveTo>
                  <a:lnTo>
                    <a:pt x="6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09" name="Freeform 108"/>
            <p:cNvSpPr>
              <a:spLocks/>
            </p:cNvSpPr>
            <p:nvPr/>
          </p:nvSpPr>
          <p:spPr bwMode="auto">
            <a:xfrm>
              <a:off x="4233" y="4827"/>
              <a:ext cx="300" cy="300"/>
            </a:xfrm>
            <a:custGeom>
              <a:avLst/>
              <a:gdLst>
                <a:gd name="T0" fmla="+- 0 4233 4233"/>
                <a:gd name="T1" fmla="*/ T0 w 300"/>
                <a:gd name="T2" fmla="+- 0 5127 4827"/>
                <a:gd name="T3" fmla="*/ 5127 h 300"/>
                <a:gd name="T4" fmla="+- 0 4533 4233"/>
                <a:gd name="T5" fmla="*/ T4 w 300"/>
                <a:gd name="T6" fmla="+- 0 4827 4827"/>
                <a:gd name="T7" fmla="*/ 4827 h 300"/>
              </a:gdLst>
              <a:ahLst/>
              <a:cxnLst>
                <a:cxn ang="0">
                  <a:pos x="T1" y="T3"/>
                </a:cxn>
                <a:cxn ang="0">
                  <a:pos x="T5" y="T7"/>
                </a:cxn>
              </a:cxnLst>
              <a:rect l="0" t="0" r="r" b="b"/>
              <a:pathLst>
                <a:path w="300" h="300">
                  <a:moveTo>
                    <a:pt x="0" y="300"/>
                  </a:moveTo>
                  <a:lnTo>
                    <a:pt x="3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10" name="Freeform 109"/>
            <p:cNvSpPr>
              <a:spLocks/>
            </p:cNvSpPr>
            <p:nvPr/>
          </p:nvSpPr>
          <p:spPr bwMode="auto">
            <a:xfrm>
              <a:off x="6388" y="2370"/>
              <a:ext cx="601" cy="600"/>
            </a:xfrm>
            <a:custGeom>
              <a:avLst/>
              <a:gdLst>
                <a:gd name="T0" fmla="+- 0 6388 6388"/>
                <a:gd name="T1" fmla="*/ T0 w 601"/>
                <a:gd name="T2" fmla="+- 0 2970 2370"/>
                <a:gd name="T3" fmla="*/ 2970 h 600"/>
                <a:gd name="T4" fmla="+- 0 6989 6388"/>
                <a:gd name="T5" fmla="*/ T4 w 601"/>
                <a:gd name="T6" fmla="+- 0 2370 2370"/>
                <a:gd name="T7" fmla="*/ 2370 h 600"/>
              </a:gdLst>
              <a:ahLst/>
              <a:cxnLst>
                <a:cxn ang="0">
                  <a:pos x="T1" y="T3"/>
                </a:cxn>
                <a:cxn ang="0">
                  <a:pos x="T5" y="T7"/>
                </a:cxn>
              </a:cxnLst>
              <a:rect l="0" t="0" r="r" b="b"/>
              <a:pathLst>
                <a:path w="601" h="600">
                  <a:moveTo>
                    <a:pt x="0" y="600"/>
                  </a:moveTo>
                  <a:lnTo>
                    <a:pt x="6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11" name="Freeform 110"/>
            <p:cNvSpPr>
              <a:spLocks/>
            </p:cNvSpPr>
            <p:nvPr/>
          </p:nvSpPr>
          <p:spPr bwMode="auto">
            <a:xfrm>
              <a:off x="4233" y="4933"/>
              <a:ext cx="300" cy="300"/>
            </a:xfrm>
            <a:custGeom>
              <a:avLst/>
              <a:gdLst>
                <a:gd name="T0" fmla="+- 0 4233 4233"/>
                <a:gd name="T1" fmla="*/ T0 w 300"/>
                <a:gd name="T2" fmla="+- 0 5234 4933"/>
                <a:gd name="T3" fmla="*/ 5234 h 300"/>
                <a:gd name="T4" fmla="+- 0 4533 4233"/>
                <a:gd name="T5" fmla="*/ T4 w 300"/>
                <a:gd name="T6" fmla="+- 0 4933 4933"/>
                <a:gd name="T7" fmla="*/ 4933 h 300"/>
              </a:gdLst>
              <a:ahLst/>
              <a:cxnLst>
                <a:cxn ang="0">
                  <a:pos x="T1" y="T3"/>
                </a:cxn>
                <a:cxn ang="0">
                  <a:pos x="T5" y="T7"/>
                </a:cxn>
              </a:cxnLst>
              <a:rect l="0" t="0" r="r" b="b"/>
              <a:pathLst>
                <a:path w="300" h="300">
                  <a:moveTo>
                    <a:pt x="0" y="301"/>
                  </a:moveTo>
                  <a:lnTo>
                    <a:pt x="3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12" name="Freeform 111"/>
            <p:cNvSpPr>
              <a:spLocks/>
            </p:cNvSpPr>
            <p:nvPr/>
          </p:nvSpPr>
          <p:spPr bwMode="auto">
            <a:xfrm>
              <a:off x="6494" y="2370"/>
              <a:ext cx="600" cy="600"/>
            </a:xfrm>
            <a:custGeom>
              <a:avLst/>
              <a:gdLst>
                <a:gd name="T0" fmla="+- 0 6494 6494"/>
                <a:gd name="T1" fmla="*/ T0 w 600"/>
                <a:gd name="T2" fmla="+- 0 2970 2370"/>
                <a:gd name="T3" fmla="*/ 2970 h 600"/>
                <a:gd name="T4" fmla="+- 0 7095 6494"/>
                <a:gd name="T5" fmla="*/ T4 w 600"/>
                <a:gd name="T6" fmla="+- 0 2370 2370"/>
                <a:gd name="T7" fmla="*/ 2370 h 600"/>
              </a:gdLst>
              <a:ahLst/>
              <a:cxnLst>
                <a:cxn ang="0">
                  <a:pos x="T1" y="T3"/>
                </a:cxn>
                <a:cxn ang="0">
                  <a:pos x="T5" y="T7"/>
                </a:cxn>
              </a:cxnLst>
              <a:rect l="0" t="0" r="r" b="b"/>
              <a:pathLst>
                <a:path w="600" h="600">
                  <a:moveTo>
                    <a:pt x="0" y="600"/>
                  </a:moveTo>
                  <a:lnTo>
                    <a:pt x="6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13" name="Freeform 112"/>
            <p:cNvSpPr>
              <a:spLocks/>
            </p:cNvSpPr>
            <p:nvPr/>
          </p:nvSpPr>
          <p:spPr bwMode="auto">
            <a:xfrm>
              <a:off x="4233" y="5039"/>
              <a:ext cx="300" cy="301"/>
            </a:xfrm>
            <a:custGeom>
              <a:avLst/>
              <a:gdLst>
                <a:gd name="T0" fmla="+- 0 4233 4233"/>
                <a:gd name="T1" fmla="*/ T0 w 300"/>
                <a:gd name="T2" fmla="+- 0 5340 5039"/>
                <a:gd name="T3" fmla="*/ 5340 h 301"/>
                <a:gd name="T4" fmla="+- 0 4533 4233"/>
                <a:gd name="T5" fmla="*/ T4 w 300"/>
                <a:gd name="T6" fmla="+- 0 5039 5039"/>
                <a:gd name="T7" fmla="*/ 5039 h 301"/>
              </a:gdLst>
              <a:ahLst/>
              <a:cxnLst>
                <a:cxn ang="0">
                  <a:pos x="T1" y="T3"/>
                </a:cxn>
                <a:cxn ang="0">
                  <a:pos x="T5" y="T7"/>
                </a:cxn>
              </a:cxnLst>
              <a:rect l="0" t="0" r="r" b="b"/>
              <a:pathLst>
                <a:path w="300" h="301">
                  <a:moveTo>
                    <a:pt x="0" y="301"/>
                  </a:moveTo>
                  <a:lnTo>
                    <a:pt x="3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14" name="Freeform 113"/>
            <p:cNvSpPr>
              <a:spLocks/>
            </p:cNvSpPr>
            <p:nvPr/>
          </p:nvSpPr>
          <p:spPr bwMode="auto">
            <a:xfrm>
              <a:off x="6601" y="2370"/>
              <a:ext cx="600" cy="600"/>
            </a:xfrm>
            <a:custGeom>
              <a:avLst/>
              <a:gdLst>
                <a:gd name="T0" fmla="+- 0 6601 6601"/>
                <a:gd name="T1" fmla="*/ T0 w 600"/>
                <a:gd name="T2" fmla="+- 0 2970 2370"/>
                <a:gd name="T3" fmla="*/ 2970 h 600"/>
                <a:gd name="T4" fmla="+- 0 7201 6601"/>
                <a:gd name="T5" fmla="*/ T4 w 600"/>
                <a:gd name="T6" fmla="+- 0 2370 2370"/>
                <a:gd name="T7" fmla="*/ 2370 h 600"/>
              </a:gdLst>
              <a:ahLst/>
              <a:cxnLst>
                <a:cxn ang="0">
                  <a:pos x="T1" y="T3"/>
                </a:cxn>
                <a:cxn ang="0">
                  <a:pos x="T5" y="T7"/>
                </a:cxn>
              </a:cxnLst>
              <a:rect l="0" t="0" r="r" b="b"/>
              <a:pathLst>
                <a:path w="600" h="600">
                  <a:moveTo>
                    <a:pt x="0" y="600"/>
                  </a:moveTo>
                  <a:lnTo>
                    <a:pt x="6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15" name="Freeform 114"/>
            <p:cNvSpPr>
              <a:spLocks/>
            </p:cNvSpPr>
            <p:nvPr/>
          </p:nvSpPr>
          <p:spPr bwMode="auto">
            <a:xfrm>
              <a:off x="4233" y="5146"/>
              <a:ext cx="300" cy="300"/>
            </a:xfrm>
            <a:custGeom>
              <a:avLst/>
              <a:gdLst>
                <a:gd name="T0" fmla="+- 0 4233 4233"/>
                <a:gd name="T1" fmla="*/ T0 w 300"/>
                <a:gd name="T2" fmla="+- 0 5446 5146"/>
                <a:gd name="T3" fmla="*/ 5446 h 300"/>
                <a:gd name="T4" fmla="+- 0 4533 4233"/>
                <a:gd name="T5" fmla="*/ T4 w 300"/>
                <a:gd name="T6" fmla="+- 0 5146 5146"/>
                <a:gd name="T7" fmla="*/ 5146 h 300"/>
              </a:gdLst>
              <a:ahLst/>
              <a:cxnLst>
                <a:cxn ang="0">
                  <a:pos x="T1" y="T3"/>
                </a:cxn>
                <a:cxn ang="0">
                  <a:pos x="T5" y="T7"/>
                </a:cxn>
              </a:cxnLst>
              <a:rect l="0" t="0" r="r" b="b"/>
              <a:pathLst>
                <a:path w="300" h="300">
                  <a:moveTo>
                    <a:pt x="0" y="300"/>
                  </a:moveTo>
                  <a:lnTo>
                    <a:pt x="3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16" name="Freeform 115"/>
            <p:cNvSpPr>
              <a:spLocks/>
            </p:cNvSpPr>
            <p:nvPr/>
          </p:nvSpPr>
          <p:spPr bwMode="auto">
            <a:xfrm>
              <a:off x="6707" y="2370"/>
              <a:ext cx="600" cy="600"/>
            </a:xfrm>
            <a:custGeom>
              <a:avLst/>
              <a:gdLst>
                <a:gd name="T0" fmla="+- 0 6707 6707"/>
                <a:gd name="T1" fmla="*/ T0 w 600"/>
                <a:gd name="T2" fmla="+- 0 2970 2370"/>
                <a:gd name="T3" fmla="*/ 2970 h 600"/>
                <a:gd name="T4" fmla="+- 0 7307 6707"/>
                <a:gd name="T5" fmla="*/ T4 w 600"/>
                <a:gd name="T6" fmla="+- 0 2370 2370"/>
                <a:gd name="T7" fmla="*/ 2370 h 600"/>
              </a:gdLst>
              <a:ahLst/>
              <a:cxnLst>
                <a:cxn ang="0">
                  <a:pos x="T1" y="T3"/>
                </a:cxn>
                <a:cxn ang="0">
                  <a:pos x="T5" y="T7"/>
                </a:cxn>
              </a:cxnLst>
              <a:rect l="0" t="0" r="r" b="b"/>
              <a:pathLst>
                <a:path w="600" h="600">
                  <a:moveTo>
                    <a:pt x="0" y="600"/>
                  </a:moveTo>
                  <a:lnTo>
                    <a:pt x="6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17" name="Freeform 116"/>
            <p:cNvSpPr>
              <a:spLocks/>
            </p:cNvSpPr>
            <p:nvPr/>
          </p:nvSpPr>
          <p:spPr bwMode="auto">
            <a:xfrm>
              <a:off x="4233" y="5252"/>
              <a:ext cx="300" cy="300"/>
            </a:xfrm>
            <a:custGeom>
              <a:avLst/>
              <a:gdLst>
                <a:gd name="T0" fmla="+- 0 4233 4233"/>
                <a:gd name="T1" fmla="*/ T0 w 300"/>
                <a:gd name="T2" fmla="+- 0 5552 5252"/>
                <a:gd name="T3" fmla="*/ 5552 h 300"/>
                <a:gd name="T4" fmla="+- 0 4533 4233"/>
                <a:gd name="T5" fmla="*/ T4 w 300"/>
                <a:gd name="T6" fmla="+- 0 5252 5252"/>
                <a:gd name="T7" fmla="*/ 5252 h 300"/>
              </a:gdLst>
              <a:ahLst/>
              <a:cxnLst>
                <a:cxn ang="0">
                  <a:pos x="T1" y="T3"/>
                </a:cxn>
                <a:cxn ang="0">
                  <a:pos x="T5" y="T7"/>
                </a:cxn>
              </a:cxnLst>
              <a:rect l="0" t="0" r="r" b="b"/>
              <a:pathLst>
                <a:path w="300" h="300">
                  <a:moveTo>
                    <a:pt x="0" y="300"/>
                  </a:moveTo>
                  <a:lnTo>
                    <a:pt x="3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18" name="Freeform 117"/>
            <p:cNvSpPr>
              <a:spLocks/>
            </p:cNvSpPr>
            <p:nvPr/>
          </p:nvSpPr>
          <p:spPr bwMode="auto">
            <a:xfrm>
              <a:off x="6813" y="2370"/>
              <a:ext cx="600" cy="600"/>
            </a:xfrm>
            <a:custGeom>
              <a:avLst/>
              <a:gdLst>
                <a:gd name="T0" fmla="+- 0 6813 6813"/>
                <a:gd name="T1" fmla="*/ T0 w 600"/>
                <a:gd name="T2" fmla="+- 0 2970 2370"/>
                <a:gd name="T3" fmla="*/ 2970 h 600"/>
                <a:gd name="T4" fmla="+- 0 7413 6813"/>
                <a:gd name="T5" fmla="*/ T4 w 600"/>
                <a:gd name="T6" fmla="+- 0 2370 2370"/>
                <a:gd name="T7" fmla="*/ 2370 h 600"/>
              </a:gdLst>
              <a:ahLst/>
              <a:cxnLst>
                <a:cxn ang="0">
                  <a:pos x="T1" y="T3"/>
                </a:cxn>
                <a:cxn ang="0">
                  <a:pos x="T5" y="T7"/>
                </a:cxn>
              </a:cxnLst>
              <a:rect l="0" t="0" r="r" b="b"/>
              <a:pathLst>
                <a:path w="600" h="600">
                  <a:moveTo>
                    <a:pt x="0" y="600"/>
                  </a:moveTo>
                  <a:lnTo>
                    <a:pt x="6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19" name="Freeform 118"/>
            <p:cNvSpPr>
              <a:spLocks/>
            </p:cNvSpPr>
            <p:nvPr/>
          </p:nvSpPr>
          <p:spPr bwMode="auto">
            <a:xfrm>
              <a:off x="4233" y="5358"/>
              <a:ext cx="300" cy="301"/>
            </a:xfrm>
            <a:custGeom>
              <a:avLst/>
              <a:gdLst>
                <a:gd name="T0" fmla="+- 0 4233 4233"/>
                <a:gd name="T1" fmla="*/ T0 w 300"/>
                <a:gd name="T2" fmla="+- 0 5659 5358"/>
                <a:gd name="T3" fmla="*/ 5659 h 301"/>
                <a:gd name="T4" fmla="+- 0 4533 4233"/>
                <a:gd name="T5" fmla="*/ T4 w 300"/>
                <a:gd name="T6" fmla="+- 0 5358 5358"/>
                <a:gd name="T7" fmla="*/ 5358 h 301"/>
              </a:gdLst>
              <a:ahLst/>
              <a:cxnLst>
                <a:cxn ang="0">
                  <a:pos x="T1" y="T3"/>
                </a:cxn>
                <a:cxn ang="0">
                  <a:pos x="T5" y="T7"/>
                </a:cxn>
              </a:cxnLst>
              <a:rect l="0" t="0" r="r" b="b"/>
              <a:pathLst>
                <a:path w="300" h="301">
                  <a:moveTo>
                    <a:pt x="0" y="301"/>
                  </a:moveTo>
                  <a:lnTo>
                    <a:pt x="3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20" name="Freeform 119"/>
            <p:cNvSpPr>
              <a:spLocks/>
            </p:cNvSpPr>
            <p:nvPr/>
          </p:nvSpPr>
          <p:spPr bwMode="auto">
            <a:xfrm>
              <a:off x="6919" y="2370"/>
              <a:ext cx="600" cy="600"/>
            </a:xfrm>
            <a:custGeom>
              <a:avLst/>
              <a:gdLst>
                <a:gd name="T0" fmla="+- 0 6919 6919"/>
                <a:gd name="T1" fmla="*/ T0 w 600"/>
                <a:gd name="T2" fmla="+- 0 2970 2370"/>
                <a:gd name="T3" fmla="*/ 2970 h 600"/>
                <a:gd name="T4" fmla="+- 0 7520 6919"/>
                <a:gd name="T5" fmla="*/ T4 w 600"/>
                <a:gd name="T6" fmla="+- 0 2370 2370"/>
                <a:gd name="T7" fmla="*/ 2370 h 600"/>
              </a:gdLst>
              <a:ahLst/>
              <a:cxnLst>
                <a:cxn ang="0">
                  <a:pos x="T1" y="T3"/>
                </a:cxn>
                <a:cxn ang="0">
                  <a:pos x="T5" y="T7"/>
                </a:cxn>
              </a:cxnLst>
              <a:rect l="0" t="0" r="r" b="b"/>
              <a:pathLst>
                <a:path w="600" h="600">
                  <a:moveTo>
                    <a:pt x="0" y="600"/>
                  </a:moveTo>
                  <a:lnTo>
                    <a:pt x="6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21" name="Freeform 120"/>
            <p:cNvSpPr>
              <a:spLocks/>
            </p:cNvSpPr>
            <p:nvPr/>
          </p:nvSpPr>
          <p:spPr bwMode="auto">
            <a:xfrm>
              <a:off x="4233" y="5464"/>
              <a:ext cx="300" cy="300"/>
            </a:xfrm>
            <a:custGeom>
              <a:avLst/>
              <a:gdLst>
                <a:gd name="T0" fmla="+- 0 4233 4233"/>
                <a:gd name="T1" fmla="*/ T0 w 300"/>
                <a:gd name="T2" fmla="+- 0 5765 5464"/>
                <a:gd name="T3" fmla="*/ 5765 h 300"/>
                <a:gd name="T4" fmla="+- 0 4533 4233"/>
                <a:gd name="T5" fmla="*/ T4 w 300"/>
                <a:gd name="T6" fmla="+- 0 5464 5464"/>
                <a:gd name="T7" fmla="*/ 5464 h 300"/>
              </a:gdLst>
              <a:ahLst/>
              <a:cxnLst>
                <a:cxn ang="0">
                  <a:pos x="T1" y="T3"/>
                </a:cxn>
                <a:cxn ang="0">
                  <a:pos x="T5" y="T7"/>
                </a:cxn>
              </a:cxnLst>
              <a:rect l="0" t="0" r="r" b="b"/>
              <a:pathLst>
                <a:path w="300" h="300">
                  <a:moveTo>
                    <a:pt x="0" y="301"/>
                  </a:moveTo>
                  <a:lnTo>
                    <a:pt x="3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22" name="Freeform 121"/>
            <p:cNvSpPr>
              <a:spLocks/>
            </p:cNvSpPr>
            <p:nvPr/>
          </p:nvSpPr>
          <p:spPr bwMode="auto">
            <a:xfrm>
              <a:off x="7025" y="2370"/>
              <a:ext cx="601" cy="600"/>
            </a:xfrm>
            <a:custGeom>
              <a:avLst/>
              <a:gdLst>
                <a:gd name="T0" fmla="+- 0 7025 7025"/>
                <a:gd name="T1" fmla="*/ T0 w 601"/>
                <a:gd name="T2" fmla="+- 0 2970 2370"/>
                <a:gd name="T3" fmla="*/ 2970 h 600"/>
                <a:gd name="T4" fmla="+- 0 7626 7025"/>
                <a:gd name="T5" fmla="*/ T4 w 601"/>
                <a:gd name="T6" fmla="+- 0 2370 2370"/>
                <a:gd name="T7" fmla="*/ 2370 h 600"/>
              </a:gdLst>
              <a:ahLst/>
              <a:cxnLst>
                <a:cxn ang="0">
                  <a:pos x="T1" y="T3"/>
                </a:cxn>
                <a:cxn ang="0">
                  <a:pos x="T5" y="T7"/>
                </a:cxn>
              </a:cxnLst>
              <a:rect l="0" t="0" r="r" b="b"/>
              <a:pathLst>
                <a:path w="601" h="600">
                  <a:moveTo>
                    <a:pt x="0" y="600"/>
                  </a:moveTo>
                  <a:lnTo>
                    <a:pt x="6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23" name="Freeform 122"/>
            <p:cNvSpPr>
              <a:spLocks/>
            </p:cNvSpPr>
            <p:nvPr/>
          </p:nvSpPr>
          <p:spPr bwMode="auto">
            <a:xfrm>
              <a:off x="4233" y="5571"/>
              <a:ext cx="300" cy="300"/>
            </a:xfrm>
            <a:custGeom>
              <a:avLst/>
              <a:gdLst>
                <a:gd name="T0" fmla="+- 0 4233 4233"/>
                <a:gd name="T1" fmla="*/ T0 w 300"/>
                <a:gd name="T2" fmla="+- 0 5871 5571"/>
                <a:gd name="T3" fmla="*/ 5871 h 300"/>
                <a:gd name="T4" fmla="+- 0 4533 4233"/>
                <a:gd name="T5" fmla="*/ T4 w 300"/>
                <a:gd name="T6" fmla="+- 0 5571 5571"/>
                <a:gd name="T7" fmla="*/ 5571 h 300"/>
              </a:gdLst>
              <a:ahLst/>
              <a:cxnLst>
                <a:cxn ang="0">
                  <a:pos x="T1" y="T3"/>
                </a:cxn>
                <a:cxn ang="0">
                  <a:pos x="T5" y="T7"/>
                </a:cxn>
              </a:cxnLst>
              <a:rect l="0" t="0" r="r" b="b"/>
              <a:pathLst>
                <a:path w="300" h="300">
                  <a:moveTo>
                    <a:pt x="0" y="300"/>
                  </a:moveTo>
                  <a:lnTo>
                    <a:pt x="3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24" name="Freeform 123"/>
            <p:cNvSpPr>
              <a:spLocks/>
            </p:cNvSpPr>
            <p:nvPr/>
          </p:nvSpPr>
          <p:spPr bwMode="auto">
            <a:xfrm>
              <a:off x="7131" y="2370"/>
              <a:ext cx="601" cy="600"/>
            </a:xfrm>
            <a:custGeom>
              <a:avLst/>
              <a:gdLst>
                <a:gd name="T0" fmla="+- 0 7131 7131"/>
                <a:gd name="T1" fmla="*/ T0 w 601"/>
                <a:gd name="T2" fmla="+- 0 2970 2370"/>
                <a:gd name="T3" fmla="*/ 2970 h 600"/>
                <a:gd name="T4" fmla="+- 0 7732 7131"/>
                <a:gd name="T5" fmla="*/ T4 w 601"/>
                <a:gd name="T6" fmla="+- 0 2370 2370"/>
                <a:gd name="T7" fmla="*/ 2370 h 600"/>
              </a:gdLst>
              <a:ahLst/>
              <a:cxnLst>
                <a:cxn ang="0">
                  <a:pos x="T1" y="T3"/>
                </a:cxn>
                <a:cxn ang="0">
                  <a:pos x="T5" y="T7"/>
                </a:cxn>
              </a:cxnLst>
              <a:rect l="0" t="0" r="r" b="b"/>
              <a:pathLst>
                <a:path w="601" h="600">
                  <a:moveTo>
                    <a:pt x="0" y="600"/>
                  </a:moveTo>
                  <a:lnTo>
                    <a:pt x="6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25" name="Freeform 124"/>
            <p:cNvSpPr>
              <a:spLocks/>
            </p:cNvSpPr>
            <p:nvPr/>
          </p:nvSpPr>
          <p:spPr bwMode="auto">
            <a:xfrm>
              <a:off x="4233" y="5677"/>
              <a:ext cx="300" cy="301"/>
            </a:xfrm>
            <a:custGeom>
              <a:avLst/>
              <a:gdLst>
                <a:gd name="T0" fmla="+- 0 4233 4233"/>
                <a:gd name="T1" fmla="*/ T0 w 300"/>
                <a:gd name="T2" fmla="+- 0 5977 5677"/>
                <a:gd name="T3" fmla="*/ 5977 h 301"/>
                <a:gd name="T4" fmla="+- 0 4533 4233"/>
                <a:gd name="T5" fmla="*/ T4 w 300"/>
                <a:gd name="T6" fmla="+- 0 5677 5677"/>
                <a:gd name="T7" fmla="*/ 5677 h 301"/>
              </a:gdLst>
              <a:ahLst/>
              <a:cxnLst>
                <a:cxn ang="0">
                  <a:pos x="T1" y="T3"/>
                </a:cxn>
                <a:cxn ang="0">
                  <a:pos x="T5" y="T7"/>
                </a:cxn>
              </a:cxnLst>
              <a:rect l="0" t="0" r="r" b="b"/>
              <a:pathLst>
                <a:path w="300" h="301">
                  <a:moveTo>
                    <a:pt x="0" y="300"/>
                  </a:moveTo>
                  <a:lnTo>
                    <a:pt x="3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26" name="Freeform 125"/>
            <p:cNvSpPr>
              <a:spLocks/>
            </p:cNvSpPr>
            <p:nvPr/>
          </p:nvSpPr>
          <p:spPr bwMode="auto">
            <a:xfrm>
              <a:off x="7237" y="2370"/>
              <a:ext cx="600" cy="600"/>
            </a:xfrm>
            <a:custGeom>
              <a:avLst/>
              <a:gdLst>
                <a:gd name="T0" fmla="+- 0 7237 7237"/>
                <a:gd name="T1" fmla="*/ T0 w 600"/>
                <a:gd name="T2" fmla="+- 0 2970 2370"/>
                <a:gd name="T3" fmla="*/ 2970 h 600"/>
                <a:gd name="T4" fmla="+- 0 7838 7237"/>
                <a:gd name="T5" fmla="*/ T4 w 600"/>
                <a:gd name="T6" fmla="+- 0 2370 2370"/>
                <a:gd name="T7" fmla="*/ 2370 h 600"/>
              </a:gdLst>
              <a:ahLst/>
              <a:cxnLst>
                <a:cxn ang="0">
                  <a:pos x="T1" y="T3"/>
                </a:cxn>
                <a:cxn ang="0">
                  <a:pos x="T5" y="T7"/>
                </a:cxn>
              </a:cxnLst>
              <a:rect l="0" t="0" r="r" b="b"/>
              <a:pathLst>
                <a:path w="600" h="600">
                  <a:moveTo>
                    <a:pt x="0" y="600"/>
                  </a:moveTo>
                  <a:lnTo>
                    <a:pt x="6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27" name="Freeform 126"/>
            <p:cNvSpPr>
              <a:spLocks/>
            </p:cNvSpPr>
            <p:nvPr/>
          </p:nvSpPr>
          <p:spPr bwMode="auto">
            <a:xfrm>
              <a:off x="4233" y="5783"/>
              <a:ext cx="300" cy="301"/>
            </a:xfrm>
            <a:custGeom>
              <a:avLst/>
              <a:gdLst>
                <a:gd name="T0" fmla="+- 0 4233 4233"/>
                <a:gd name="T1" fmla="*/ T0 w 300"/>
                <a:gd name="T2" fmla="+- 0 6083 5783"/>
                <a:gd name="T3" fmla="*/ 6083 h 301"/>
                <a:gd name="T4" fmla="+- 0 4533 4233"/>
                <a:gd name="T5" fmla="*/ T4 w 300"/>
                <a:gd name="T6" fmla="+- 0 5783 5783"/>
                <a:gd name="T7" fmla="*/ 5783 h 301"/>
              </a:gdLst>
              <a:ahLst/>
              <a:cxnLst>
                <a:cxn ang="0">
                  <a:pos x="T1" y="T3"/>
                </a:cxn>
                <a:cxn ang="0">
                  <a:pos x="T5" y="T7"/>
                </a:cxn>
              </a:cxnLst>
              <a:rect l="0" t="0" r="r" b="b"/>
              <a:pathLst>
                <a:path w="300" h="301">
                  <a:moveTo>
                    <a:pt x="0" y="300"/>
                  </a:moveTo>
                  <a:lnTo>
                    <a:pt x="3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28" name="Freeform 127"/>
            <p:cNvSpPr>
              <a:spLocks/>
            </p:cNvSpPr>
            <p:nvPr/>
          </p:nvSpPr>
          <p:spPr bwMode="auto">
            <a:xfrm>
              <a:off x="7344" y="2370"/>
              <a:ext cx="600" cy="600"/>
            </a:xfrm>
            <a:custGeom>
              <a:avLst/>
              <a:gdLst>
                <a:gd name="T0" fmla="+- 0 7344 7344"/>
                <a:gd name="T1" fmla="*/ T0 w 600"/>
                <a:gd name="T2" fmla="+- 0 2970 2370"/>
                <a:gd name="T3" fmla="*/ 2970 h 600"/>
                <a:gd name="T4" fmla="+- 0 7944 7344"/>
                <a:gd name="T5" fmla="*/ T4 w 600"/>
                <a:gd name="T6" fmla="+- 0 2370 2370"/>
                <a:gd name="T7" fmla="*/ 2370 h 600"/>
              </a:gdLst>
              <a:ahLst/>
              <a:cxnLst>
                <a:cxn ang="0">
                  <a:pos x="T1" y="T3"/>
                </a:cxn>
                <a:cxn ang="0">
                  <a:pos x="T5" y="T7"/>
                </a:cxn>
              </a:cxnLst>
              <a:rect l="0" t="0" r="r" b="b"/>
              <a:pathLst>
                <a:path w="600" h="600">
                  <a:moveTo>
                    <a:pt x="0" y="600"/>
                  </a:moveTo>
                  <a:lnTo>
                    <a:pt x="6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29" name="Freeform 128"/>
            <p:cNvSpPr>
              <a:spLocks/>
            </p:cNvSpPr>
            <p:nvPr/>
          </p:nvSpPr>
          <p:spPr bwMode="auto">
            <a:xfrm>
              <a:off x="4233" y="5889"/>
              <a:ext cx="300" cy="300"/>
            </a:xfrm>
            <a:custGeom>
              <a:avLst/>
              <a:gdLst>
                <a:gd name="T0" fmla="+- 0 4233 4233"/>
                <a:gd name="T1" fmla="*/ T0 w 300"/>
                <a:gd name="T2" fmla="+- 0 6189 5889"/>
                <a:gd name="T3" fmla="*/ 6189 h 300"/>
                <a:gd name="T4" fmla="+- 0 4533 4233"/>
                <a:gd name="T5" fmla="*/ T4 w 300"/>
                <a:gd name="T6" fmla="+- 0 5889 5889"/>
                <a:gd name="T7" fmla="*/ 5889 h 300"/>
              </a:gdLst>
              <a:ahLst/>
              <a:cxnLst>
                <a:cxn ang="0">
                  <a:pos x="T1" y="T3"/>
                </a:cxn>
                <a:cxn ang="0">
                  <a:pos x="T5" y="T7"/>
                </a:cxn>
              </a:cxnLst>
              <a:rect l="0" t="0" r="r" b="b"/>
              <a:pathLst>
                <a:path w="300" h="300">
                  <a:moveTo>
                    <a:pt x="0" y="300"/>
                  </a:moveTo>
                  <a:lnTo>
                    <a:pt x="3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30" name="Freeform 129"/>
            <p:cNvSpPr>
              <a:spLocks/>
            </p:cNvSpPr>
            <p:nvPr/>
          </p:nvSpPr>
          <p:spPr bwMode="auto">
            <a:xfrm>
              <a:off x="7450" y="2370"/>
              <a:ext cx="600" cy="600"/>
            </a:xfrm>
            <a:custGeom>
              <a:avLst/>
              <a:gdLst>
                <a:gd name="T0" fmla="+- 0 7450 7450"/>
                <a:gd name="T1" fmla="*/ T0 w 600"/>
                <a:gd name="T2" fmla="+- 0 2970 2370"/>
                <a:gd name="T3" fmla="*/ 2970 h 600"/>
                <a:gd name="T4" fmla="+- 0 8050 7450"/>
                <a:gd name="T5" fmla="*/ T4 w 600"/>
                <a:gd name="T6" fmla="+- 0 2370 2370"/>
                <a:gd name="T7" fmla="*/ 2370 h 600"/>
              </a:gdLst>
              <a:ahLst/>
              <a:cxnLst>
                <a:cxn ang="0">
                  <a:pos x="T1" y="T3"/>
                </a:cxn>
                <a:cxn ang="0">
                  <a:pos x="T5" y="T7"/>
                </a:cxn>
              </a:cxnLst>
              <a:rect l="0" t="0" r="r" b="b"/>
              <a:pathLst>
                <a:path w="600" h="600">
                  <a:moveTo>
                    <a:pt x="0" y="600"/>
                  </a:moveTo>
                  <a:lnTo>
                    <a:pt x="6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31" name="Freeform 130"/>
            <p:cNvSpPr>
              <a:spLocks/>
            </p:cNvSpPr>
            <p:nvPr/>
          </p:nvSpPr>
          <p:spPr bwMode="auto">
            <a:xfrm>
              <a:off x="4233" y="5995"/>
              <a:ext cx="300" cy="300"/>
            </a:xfrm>
            <a:custGeom>
              <a:avLst/>
              <a:gdLst>
                <a:gd name="T0" fmla="+- 0 4233 4233"/>
                <a:gd name="T1" fmla="*/ T0 w 300"/>
                <a:gd name="T2" fmla="+- 0 6296 5995"/>
                <a:gd name="T3" fmla="*/ 6296 h 300"/>
                <a:gd name="T4" fmla="+- 0 4533 4233"/>
                <a:gd name="T5" fmla="*/ T4 w 300"/>
                <a:gd name="T6" fmla="+- 0 5995 5995"/>
                <a:gd name="T7" fmla="*/ 5995 h 300"/>
              </a:gdLst>
              <a:ahLst/>
              <a:cxnLst>
                <a:cxn ang="0">
                  <a:pos x="T1" y="T3"/>
                </a:cxn>
                <a:cxn ang="0">
                  <a:pos x="T5" y="T7"/>
                </a:cxn>
              </a:cxnLst>
              <a:rect l="0" t="0" r="r" b="b"/>
              <a:pathLst>
                <a:path w="300" h="300">
                  <a:moveTo>
                    <a:pt x="0" y="301"/>
                  </a:moveTo>
                  <a:lnTo>
                    <a:pt x="3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32" name="Freeform 131"/>
            <p:cNvSpPr>
              <a:spLocks/>
            </p:cNvSpPr>
            <p:nvPr/>
          </p:nvSpPr>
          <p:spPr bwMode="auto">
            <a:xfrm>
              <a:off x="7556" y="2370"/>
              <a:ext cx="600" cy="600"/>
            </a:xfrm>
            <a:custGeom>
              <a:avLst/>
              <a:gdLst>
                <a:gd name="T0" fmla="+- 0 7556 7556"/>
                <a:gd name="T1" fmla="*/ T0 w 600"/>
                <a:gd name="T2" fmla="+- 0 2970 2370"/>
                <a:gd name="T3" fmla="*/ 2970 h 600"/>
                <a:gd name="T4" fmla="+- 0 8156 7556"/>
                <a:gd name="T5" fmla="*/ T4 w 600"/>
                <a:gd name="T6" fmla="+- 0 2370 2370"/>
                <a:gd name="T7" fmla="*/ 2370 h 600"/>
              </a:gdLst>
              <a:ahLst/>
              <a:cxnLst>
                <a:cxn ang="0">
                  <a:pos x="T1" y="T3"/>
                </a:cxn>
                <a:cxn ang="0">
                  <a:pos x="T5" y="T7"/>
                </a:cxn>
              </a:cxnLst>
              <a:rect l="0" t="0" r="r" b="b"/>
              <a:pathLst>
                <a:path w="600" h="600">
                  <a:moveTo>
                    <a:pt x="0" y="600"/>
                  </a:moveTo>
                  <a:lnTo>
                    <a:pt x="6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33" name="Freeform 132"/>
            <p:cNvSpPr>
              <a:spLocks/>
            </p:cNvSpPr>
            <p:nvPr/>
          </p:nvSpPr>
          <p:spPr bwMode="auto">
            <a:xfrm>
              <a:off x="4233" y="6101"/>
              <a:ext cx="300" cy="301"/>
            </a:xfrm>
            <a:custGeom>
              <a:avLst/>
              <a:gdLst>
                <a:gd name="T0" fmla="+- 0 4233 4233"/>
                <a:gd name="T1" fmla="*/ T0 w 300"/>
                <a:gd name="T2" fmla="+- 0 6402 6101"/>
                <a:gd name="T3" fmla="*/ 6402 h 301"/>
                <a:gd name="T4" fmla="+- 0 4533 4233"/>
                <a:gd name="T5" fmla="*/ T4 w 300"/>
                <a:gd name="T6" fmla="+- 0 6101 6101"/>
                <a:gd name="T7" fmla="*/ 6101 h 301"/>
              </a:gdLst>
              <a:ahLst/>
              <a:cxnLst>
                <a:cxn ang="0">
                  <a:pos x="T1" y="T3"/>
                </a:cxn>
                <a:cxn ang="0">
                  <a:pos x="T5" y="T7"/>
                </a:cxn>
              </a:cxnLst>
              <a:rect l="0" t="0" r="r" b="b"/>
              <a:pathLst>
                <a:path w="300" h="301">
                  <a:moveTo>
                    <a:pt x="0" y="301"/>
                  </a:moveTo>
                  <a:lnTo>
                    <a:pt x="3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34" name="Freeform 133"/>
            <p:cNvSpPr>
              <a:spLocks/>
            </p:cNvSpPr>
            <p:nvPr/>
          </p:nvSpPr>
          <p:spPr bwMode="auto">
            <a:xfrm>
              <a:off x="7662" y="2370"/>
              <a:ext cx="600" cy="600"/>
            </a:xfrm>
            <a:custGeom>
              <a:avLst/>
              <a:gdLst>
                <a:gd name="T0" fmla="+- 0 7662 7662"/>
                <a:gd name="T1" fmla="*/ T0 w 600"/>
                <a:gd name="T2" fmla="+- 0 2970 2370"/>
                <a:gd name="T3" fmla="*/ 2970 h 600"/>
                <a:gd name="T4" fmla="+- 0 8263 7662"/>
                <a:gd name="T5" fmla="*/ T4 w 600"/>
                <a:gd name="T6" fmla="+- 0 2370 2370"/>
                <a:gd name="T7" fmla="*/ 2370 h 600"/>
              </a:gdLst>
              <a:ahLst/>
              <a:cxnLst>
                <a:cxn ang="0">
                  <a:pos x="T1" y="T3"/>
                </a:cxn>
                <a:cxn ang="0">
                  <a:pos x="T5" y="T7"/>
                </a:cxn>
              </a:cxnLst>
              <a:rect l="0" t="0" r="r" b="b"/>
              <a:pathLst>
                <a:path w="600" h="600">
                  <a:moveTo>
                    <a:pt x="0" y="600"/>
                  </a:moveTo>
                  <a:lnTo>
                    <a:pt x="6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35" name="Freeform 134"/>
            <p:cNvSpPr>
              <a:spLocks/>
            </p:cNvSpPr>
            <p:nvPr/>
          </p:nvSpPr>
          <p:spPr bwMode="auto">
            <a:xfrm>
              <a:off x="4233" y="6208"/>
              <a:ext cx="300" cy="300"/>
            </a:xfrm>
            <a:custGeom>
              <a:avLst/>
              <a:gdLst>
                <a:gd name="T0" fmla="+- 0 4233 4233"/>
                <a:gd name="T1" fmla="*/ T0 w 300"/>
                <a:gd name="T2" fmla="+- 0 6508 6208"/>
                <a:gd name="T3" fmla="*/ 6508 h 300"/>
                <a:gd name="T4" fmla="+- 0 4533 4233"/>
                <a:gd name="T5" fmla="*/ T4 w 300"/>
                <a:gd name="T6" fmla="+- 0 6208 6208"/>
                <a:gd name="T7" fmla="*/ 6208 h 300"/>
              </a:gdLst>
              <a:ahLst/>
              <a:cxnLst>
                <a:cxn ang="0">
                  <a:pos x="T1" y="T3"/>
                </a:cxn>
                <a:cxn ang="0">
                  <a:pos x="T5" y="T7"/>
                </a:cxn>
              </a:cxnLst>
              <a:rect l="0" t="0" r="r" b="b"/>
              <a:pathLst>
                <a:path w="300" h="300">
                  <a:moveTo>
                    <a:pt x="0" y="300"/>
                  </a:moveTo>
                  <a:lnTo>
                    <a:pt x="3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36" name="Freeform 135"/>
            <p:cNvSpPr>
              <a:spLocks/>
            </p:cNvSpPr>
            <p:nvPr/>
          </p:nvSpPr>
          <p:spPr bwMode="auto">
            <a:xfrm>
              <a:off x="7768" y="2370"/>
              <a:ext cx="601" cy="600"/>
            </a:xfrm>
            <a:custGeom>
              <a:avLst/>
              <a:gdLst>
                <a:gd name="T0" fmla="+- 0 7768 7768"/>
                <a:gd name="T1" fmla="*/ T0 w 601"/>
                <a:gd name="T2" fmla="+- 0 2970 2370"/>
                <a:gd name="T3" fmla="*/ 2970 h 600"/>
                <a:gd name="T4" fmla="+- 0 8369 7768"/>
                <a:gd name="T5" fmla="*/ T4 w 601"/>
                <a:gd name="T6" fmla="+- 0 2370 2370"/>
                <a:gd name="T7" fmla="*/ 2370 h 600"/>
              </a:gdLst>
              <a:ahLst/>
              <a:cxnLst>
                <a:cxn ang="0">
                  <a:pos x="T1" y="T3"/>
                </a:cxn>
                <a:cxn ang="0">
                  <a:pos x="T5" y="T7"/>
                </a:cxn>
              </a:cxnLst>
              <a:rect l="0" t="0" r="r" b="b"/>
              <a:pathLst>
                <a:path w="601" h="600">
                  <a:moveTo>
                    <a:pt x="0" y="600"/>
                  </a:moveTo>
                  <a:lnTo>
                    <a:pt x="6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37" name="Freeform 136"/>
            <p:cNvSpPr>
              <a:spLocks/>
            </p:cNvSpPr>
            <p:nvPr/>
          </p:nvSpPr>
          <p:spPr bwMode="auto">
            <a:xfrm>
              <a:off x="4233" y="6314"/>
              <a:ext cx="300" cy="300"/>
            </a:xfrm>
            <a:custGeom>
              <a:avLst/>
              <a:gdLst>
                <a:gd name="T0" fmla="+- 0 4233 4233"/>
                <a:gd name="T1" fmla="*/ T0 w 300"/>
                <a:gd name="T2" fmla="+- 0 6614 6314"/>
                <a:gd name="T3" fmla="*/ 6614 h 300"/>
                <a:gd name="T4" fmla="+- 0 4533 4233"/>
                <a:gd name="T5" fmla="*/ T4 w 300"/>
                <a:gd name="T6" fmla="+- 0 6314 6314"/>
                <a:gd name="T7" fmla="*/ 6314 h 300"/>
              </a:gdLst>
              <a:ahLst/>
              <a:cxnLst>
                <a:cxn ang="0">
                  <a:pos x="T1" y="T3"/>
                </a:cxn>
                <a:cxn ang="0">
                  <a:pos x="T5" y="T7"/>
                </a:cxn>
              </a:cxnLst>
              <a:rect l="0" t="0" r="r" b="b"/>
              <a:pathLst>
                <a:path w="300" h="300">
                  <a:moveTo>
                    <a:pt x="0" y="300"/>
                  </a:moveTo>
                  <a:lnTo>
                    <a:pt x="3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38" name="Freeform 137"/>
            <p:cNvSpPr>
              <a:spLocks/>
            </p:cNvSpPr>
            <p:nvPr/>
          </p:nvSpPr>
          <p:spPr bwMode="auto">
            <a:xfrm>
              <a:off x="7874" y="2370"/>
              <a:ext cx="600" cy="600"/>
            </a:xfrm>
            <a:custGeom>
              <a:avLst/>
              <a:gdLst>
                <a:gd name="T0" fmla="+- 0 7874 7874"/>
                <a:gd name="T1" fmla="*/ T0 w 600"/>
                <a:gd name="T2" fmla="+- 0 2970 2370"/>
                <a:gd name="T3" fmla="*/ 2970 h 600"/>
                <a:gd name="T4" fmla="+- 0 8475 7874"/>
                <a:gd name="T5" fmla="*/ T4 w 600"/>
                <a:gd name="T6" fmla="+- 0 2370 2370"/>
                <a:gd name="T7" fmla="*/ 2370 h 600"/>
              </a:gdLst>
              <a:ahLst/>
              <a:cxnLst>
                <a:cxn ang="0">
                  <a:pos x="T1" y="T3"/>
                </a:cxn>
                <a:cxn ang="0">
                  <a:pos x="T5" y="T7"/>
                </a:cxn>
              </a:cxnLst>
              <a:rect l="0" t="0" r="r" b="b"/>
              <a:pathLst>
                <a:path w="600" h="600">
                  <a:moveTo>
                    <a:pt x="0" y="600"/>
                  </a:moveTo>
                  <a:lnTo>
                    <a:pt x="6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39" name="Freeform 138"/>
            <p:cNvSpPr>
              <a:spLocks/>
            </p:cNvSpPr>
            <p:nvPr/>
          </p:nvSpPr>
          <p:spPr bwMode="auto">
            <a:xfrm>
              <a:off x="4233" y="6420"/>
              <a:ext cx="300" cy="301"/>
            </a:xfrm>
            <a:custGeom>
              <a:avLst/>
              <a:gdLst>
                <a:gd name="T0" fmla="+- 0 4233 4233"/>
                <a:gd name="T1" fmla="*/ T0 w 300"/>
                <a:gd name="T2" fmla="+- 0 6721 6420"/>
                <a:gd name="T3" fmla="*/ 6721 h 301"/>
                <a:gd name="T4" fmla="+- 0 4533 4233"/>
                <a:gd name="T5" fmla="*/ T4 w 300"/>
                <a:gd name="T6" fmla="+- 0 6420 6420"/>
                <a:gd name="T7" fmla="*/ 6420 h 301"/>
              </a:gdLst>
              <a:ahLst/>
              <a:cxnLst>
                <a:cxn ang="0">
                  <a:pos x="T1" y="T3"/>
                </a:cxn>
                <a:cxn ang="0">
                  <a:pos x="T5" y="T7"/>
                </a:cxn>
              </a:cxnLst>
              <a:rect l="0" t="0" r="r" b="b"/>
              <a:pathLst>
                <a:path w="300" h="301">
                  <a:moveTo>
                    <a:pt x="0" y="301"/>
                  </a:moveTo>
                  <a:lnTo>
                    <a:pt x="3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40" name="Freeform 139"/>
            <p:cNvSpPr>
              <a:spLocks/>
            </p:cNvSpPr>
            <p:nvPr/>
          </p:nvSpPr>
          <p:spPr bwMode="auto">
            <a:xfrm>
              <a:off x="7981" y="2395"/>
              <a:ext cx="575" cy="575"/>
            </a:xfrm>
            <a:custGeom>
              <a:avLst/>
              <a:gdLst>
                <a:gd name="T0" fmla="+- 0 7981 7981"/>
                <a:gd name="T1" fmla="*/ T0 w 575"/>
                <a:gd name="T2" fmla="+- 0 2970 2395"/>
                <a:gd name="T3" fmla="*/ 2970 h 575"/>
                <a:gd name="T4" fmla="+- 0 8556 7981"/>
                <a:gd name="T5" fmla="*/ T4 w 575"/>
                <a:gd name="T6" fmla="+- 0 2395 2395"/>
                <a:gd name="T7" fmla="*/ 2395 h 575"/>
              </a:gdLst>
              <a:ahLst/>
              <a:cxnLst>
                <a:cxn ang="0">
                  <a:pos x="T1" y="T3"/>
                </a:cxn>
                <a:cxn ang="0">
                  <a:pos x="T5" y="T7"/>
                </a:cxn>
              </a:cxnLst>
              <a:rect l="0" t="0" r="r" b="b"/>
              <a:pathLst>
                <a:path w="575" h="575">
                  <a:moveTo>
                    <a:pt x="0" y="575"/>
                  </a:moveTo>
                  <a:lnTo>
                    <a:pt x="575"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41" name="Freeform 140"/>
            <p:cNvSpPr>
              <a:spLocks/>
            </p:cNvSpPr>
            <p:nvPr/>
          </p:nvSpPr>
          <p:spPr bwMode="auto">
            <a:xfrm>
              <a:off x="4233" y="6526"/>
              <a:ext cx="300" cy="301"/>
            </a:xfrm>
            <a:custGeom>
              <a:avLst/>
              <a:gdLst>
                <a:gd name="T0" fmla="+- 0 4233 4233"/>
                <a:gd name="T1" fmla="*/ T0 w 300"/>
                <a:gd name="T2" fmla="+- 0 6827 6526"/>
                <a:gd name="T3" fmla="*/ 6827 h 301"/>
                <a:gd name="T4" fmla="+- 0 4533 4233"/>
                <a:gd name="T5" fmla="*/ T4 w 300"/>
                <a:gd name="T6" fmla="+- 0 6526 6526"/>
                <a:gd name="T7" fmla="*/ 6526 h 301"/>
              </a:gdLst>
              <a:ahLst/>
              <a:cxnLst>
                <a:cxn ang="0">
                  <a:pos x="T1" y="T3"/>
                </a:cxn>
                <a:cxn ang="0">
                  <a:pos x="T5" y="T7"/>
                </a:cxn>
              </a:cxnLst>
              <a:rect l="0" t="0" r="r" b="b"/>
              <a:pathLst>
                <a:path w="300" h="301">
                  <a:moveTo>
                    <a:pt x="0" y="301"/>
                  </a:moveTo>
                  <a:lnTo>
                    <a:pt x="3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42" name="Freeform 141"/>
            <p:cNvSpPr>
              <a:spLocks/>
            </p:cNvSpPr>
            <p:nvPr/>
          </p:nvSpPr>
          <p:spPr bwMode="auto">
            <a:xfrm>
              <a:off x="8087" y="2501"/>
              <a:ext cx="469" cy="469"/>
            </a:xfrm>
            <a:custGeom>
              <a:avLst/>
              <a:gdLst>
                <a:gd name="T0" fmla="+- 0 8087 8087"/>
                <a:gd name="T1" fmla="*/ T0 w 469"/>
                <a:gd name="T2" fmla="+- 0 2970 2501"/>
                <a:gd name="T3" fmla="*/ 2970 h 469"/>
                <a:gd name="T4" fmla="+- 0 8556 8087"/>
                <a:gd name="T5" fmla="*/ T4 w 469"/>
                <a:gd name="T6" fmla="+- 0 2501 2501"/>
                <a:gd name="T7" fmla="*/ 2501 h 469"/>
              </a:gdLst>
              <a:ahLst/>
              <a:cxnLst>
                <a:cxn ang="0">
                  <a:pos x="T1" y="T3"/>
                </a:cxn>
                <a:cxn ang="0">
                  <a:pos x="T5" y="T7"/>
                </a:cxn>
              </a:cxnLst>
              <a:rect l="0" t="0" r="r" b="b"/>
              <a:pathLst>
                <a:path w="469" h="469">
                  <a:moveTo>
                    <a:pt x="0" y="469"/>
                  </a:moveTo>
                  <a:lnTo>
                    <a:pt x="469"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43" name="Freeform 142"/>
            <p:cNvSpPr>
              <a:spLocks/>
            </p:cNvSpPr>
            <p:nvPr/>
          </p:nvSpPr>
          <p:spPr bwMode="auto">
            <a:xfrm>
              <a:off x="4233" y="6633"/>
              <a:ext cx="300" cy="300"/>
            </a:xfrm>
            <a:custGeom>
              <a:avLst/>
              <a:gdLst>
                <a:gd name="T0" fmla="+- 0 4233 4233"/>
                <a:gd name="T1" fmla="*/ T0 w 300"/>
                <a:gd name="T2" fmla="+- 0 6933 6633"/>
                <a:gd name="T3" fmla="*/ 6933 h 300"/>
                <a:gd name="T4" fmla="+- 0 4533 4233"/>
                <a:gd name="T5" fmla="*/ T4 w 300"/>
                <a:gd name="T6" fmla="+- 0 6633 6633"/>
                <a:gd name="T7" fmla="*/ 6633 h 300"/>
              </a:gdLst>
              <a:ahLst/>
              <a:cxnLst>
                <a:cxn ang="0">
                  <a:pos x="T1" y="T3"/>
                </a:cxn>
                <a:cxn ang="0">
                  <a:pos x="T5" y="T7"/>
                </a:cxn>
              </a:cxnLst>
              <a:rect l="0" t="0" r="r" b="b"/>
              <a:pathLst>
                <a:path w="300" h="300">
                  <a:moveTo>
                    <a:pt x="0" y="300"/>
                  </a:moveTo>
                  <a:lnTo>
                    <a:pt x="3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44" name="Freeform 143"/>
            <p:cNvSpPr>
              <a:spLocks/>
            </p:cNvSpPr>
            <p:nvPr/>
          </p:nvSpPr>
          <p:spPr bwMode="auto">
            <a:xfrm>
              <a:off x="8193" y="2607"/>
              <a:ext cx="363" cy="363"/>
            </a:xfrm>
            <a:custGeom>
              <a:avLst/>
              <a:gdLst>
                <a:gd name="T0" fmla="+- 0 8193 8193"/>
                <a:gd name="T1" fmla="*/ T0 w 363"/>
                <a:gd name="T2" fmla="+- 0 2970 2607"/>
                <a:gd name="T3" fmla="*/ 2970 h 363"/>
                <a:gd name="T4" fmla="+- 0 8556 8193"/>
                <a:gd name="T5" fmla="*/ T4 w 363"/>
                <a:gd name="T6" fmla="+- 0 2607 2607"/>
                <a:gd name="T7" fmla="*/ 2607 h 363"/>
              </a:gdLst>
              <a:ahLst/>
              <a:cxnLst>
                <a:cxn ang="0">
                  <a:pos x="T1" y="T3"/>
                </a:cxn>
                <a:cxn ang="0">
                  <a:pos x="T5" y="T7"/>
                </a:cxn>
              </a:cxnLst>
              <a:rect l="0" t="0" r="r" b="b"/>
              <a:pathLst>
                <a:path w="363" h="363">
                  <a:moveTo>
                    <a:pt x="0" y="363"/>
                  </a:moveTo>
                  <a:lnTo>
                    <a:pt x="363"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45" name="Freeform 144"/>
            <p:cNvSpPr>
              <a:spLocks/>
            </p:cNvSpPr>
            <p:nvPr/>
          </p:nvSpPr>
          <p:spPr bwMode="auto">
            <a:xfrm>
              <a:off x="4233" y="6739"/>
              <a:ext cx="300" cy="300"/>
            </a:xfrm>
            <a:custGeom>
              <a:avLst/>
              <a:gdLst>
                <a:gd name="T0" fmla="+- 0 4233 4233"/>
                <a:gd name="T1" fmla="*/ T0 w 300"/>
                <a:gd name="T2" fmla="+- 0 7039 6739"/>
                <a:gd name="T3" fmla="*/ 7039 h 300"/>
                <a:gd name="T4" fmla="+- 0 4533 4233"/>
                <a:gd name="T5" fmla="*/ T4 w 300"/>
                <a:gd name="T6" fmla="+- 0 6739 6739"/>
                <a:gd name="T7" fmla="*/ 6739 h 300"/>
              </a:gdLst>
              <a:ahLst/>
              <a:cxnLst>
                <a:cxn ang="0">
                  <a:pos x="T1" y="T3"/>
                </a:cxn>
                <a:cxn ang="0">
                  <a:pos x="T5" y="T7"/>
                </a:cxn>
              </a:cxnLst>
              <a:rect l="0" t="0" r="r" b="b"/>
              <a:pathLst>
                <a:path w="300" h="300">
                  <a:moveTo>
                    <a:pt x="0" y="300"/>
                  </a:moveTo>
                  <a:lnTo>
                    <a:pt x="3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46" name="Freeform 145"/>
            <p:cNvSpPr>
              <a:spLocks/>
            </p:cNvSpPr>
            <p:nvPr/>
          </p:nvSpPr>
          <p:spPr bwMode="auto">
            <a:xfrm>
              <a:off x="8255" y="2714"/>
              <a:ext cx="300" cy="300"/>
            </a:xfrm>
            <a:custGeom>
              <a:avLst/>
              <a:gdLst>
                <a:gd name="T0" fmla="+- 0 8255 8255"/>
                <a:gd name="T1" fmla="*/ T0 w 300"/>
                <a:gd name="T2" fmla="+- 0 3014 2714"/>
                <a:gd name="T3" fmla="*/ 3014 h 300"/>
                <a:gd name="T4" fmla="+- 0 8556 8255"/>
                <a:gd name="T5" fmla="*/ T4 w 300"/>
                <a:gd name="T6" fmla="+- 0 2714 2714"/>
                <a:gd name="T7" fmla="*/ 2714 h 300"/>
              </a:gdLst>
              <a:ahLst/>
              <a:cxnLst>
                <a:cxn ang="0">
                  <a:pos x="T1" y="T3"/>
                </a:cxn>
                <a:cxn ang="0">
                  <a:pos x="T5" y="T7"/>
                </a:cxn>
              </a:cxnLst>
              <a:rect l="0" t="0" r="r" b="b"/>
              <a:pathLst>
                <a:path w="300" h="300">
                  <a:moveTo>
                    <a:pt x="0" y="300"/>
                  </a:moveTo>
                  <a:lnTo>
                    <a:pt x="3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47" name="Freeform 146"/>
            <p:cNvSpPr>
              <a:spLocks/>
            </p:cNvSpPr>
            <p:nvPr/>
          </p:nvSpPr>
          <p:spPr bwMode="auto">
            <a:xfrm>
              <a:off x="4233" y="6845"/>
              <a:ext cx="300" cy="301"/>
            </a:xfrm>
            <a:custGeom>
              <a:avLst/>
              <a:gdLst>
                <a:gd name="T0" fmla="+- 0 4233 4233"/>
                <a:gd name="T1" fmla="*/ T0 w 300"/>
                <a:gd name="T2" fmla="+- 0 7145 6845"/>
                <a:gd name="T3" fmla="*/ 7145 h 301"/>
                <a:gd name="T4" fmla="+- 0 4533 4233"/>
                <a:gd name="T5" fmla="*/ T4 w 300"/>
                <a:gd name="T6" fmla="+- 0 6845 6845"/>
                <a:gd name="T7" fmla="*/ 6845 h 301"/>
              </a:gdLst>
              <a:ahLst/>
              <a:cxnLst>
                <a:cxn ang="0">
                  <a:pos x="T1" y="T3"/>
                </a:cxn>
                <a:cxn ang="0">
                  <a:pos x="T5" y="T7"/>
                </a:cxn>
              </a:cxnLst>
              <a:rect l="0" t="0" r="r" b="b"/>
              <a:pathLst>
                <a:path w="300" h="301">
                  <a:moveTo>
                    <a:pt x="0" y="300"/>
                  </a:moveTo>
                  <a:lnTo>
                    <a:pt x="30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48" name="Freeform 147"/>
            <p:cNvSpPr>
              <a:spLocks/>
            </p:cNvSpPr>
            <p:nvPr/>
          </p:nvSpPr>
          <p:spPr bwMode="auto">
            <a:xfrm>
              <a:off x="8255" y="2820"/>
              <a:ext cx="300" cy="300"/>
            </a:xfrm>
            <a:custGeom>
              <a:avLst/>
              <a:gdLst>
                <a:gd name="T0" fmla="+- 0 8255 8255"/>
                <a:gd name="T1" fmla="*/ T0 w 300"/>
                <a:gd name="T2" fmla="+- 0 3120 2820"/>
                <a:gd name="T3" fmla="*/ 3120 h 300"/>
                <a:gd name="T4" fmla="+- 0 8556 8255"/>
                <a:gd name="T5" fmla="*/ T4 w 300"/>
                <a:gd name="T6" fmla="+- 0 2820 2820"/>
                <a:gd name="T7" fmla="*/ 2820 h 300"/>
              </a:gdLst>
              <a:ahLst/>
              <a:cxnLst>
                <a:cxn ang="0">
                  <a:pos x="T1" y="T3"/>
                </a:cxn>
                <a:cxn ang="0">
                  <a:pos x="T5" y="T7"/>
                </a:cxn>
              </a:cxnLst>
              <a:rect l="0" t="0" r="r" b="b"/>
              <a:pathLst>
                <a:path w="300" h="300">
                  <a:moveTo>
                    <a:pt x="0" y="300"/>
                  </a:moveTo>
                  <a:lnTo>
                    <a:pt x="3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49" name="Freeform 148"/>
            <p:cNvSpPr>
              <a:spLocks/>
            </p:cNvSpPr>
            <p:nvPr/>
          </p:nvSpPr>
          <p:spPr bwMode="auto">
            <a:xfrm>
              <a:off x="4278" y="6951"/>
              <a:ext cx="254" cy="255"/>
            </a:xfrm>
            <a:custGeom>
              <a:avLst/>
              <a:gdLst>
                <a:gd name="T0" fmla="+- 0 4278 4278"/>
                <a:gd name="T1" fmla="*/ T0 w 254"/>
                <a:gd name="T2" fmla="+- 0 7206 6951"/>
                <a:gd name="T3" fmla="*/ 7206 h 255"/>
                <a:gd name="T4" fmla="+- 0 4533 4278"/>
                <a:gd name="T5" fmla="*/ T4 w 254"/>
                <a:gd name="T6" fmla="+- 0 6951 6951"/>
                <a:gd name="T7" fmla="*/ 6951 h 255"/>
              </a:gdLst>
              <a:ahLst/>
              <a:cxnLst>
                <a:cxn ang="0">
                  <a:pos x="T1" y="T3"/>
                </a:cxn>
                <a:cxn ang="0">
                  <a:pos x="T5" y="T7"/>
                </a:cxn>
              </a:cxnLst>
              <a:rect l="0" t="0" r="r" b="b"/>
              <a:pathLst>
                <a:path w="254" h="255">
                  <a:moveTo>
                    <a:pt x="0" y="255"/>
                  </a:moveTo>
                  <a:lnTo>
                    <a:pt x="255"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50" name="Freeform 149"/>
            <p:cNvSpPr>
              <a:spLocks/>
            </p:cNvSpPr>
            <p:nvPr/>
          </p:nvSpPr>
          <p:spPr bwMode="auto">
            <a:xfrm>
              <a:off x="8255" y="2926"/>
              <a:ext cx="300" cy="301"/>
            </a:xfrm>
            <a:custGeom>
              <a:avLst/>
              <a:gdLst>
                <a:gd name="T0" fmla="+- 0 8255 8255"/>
                <a:gd name="T1" fmla="*/ T0 w 300"/>
                <a:gd name="T2" fmla="+- 0 3227 2926"/>
                <a:gd name="T3" fmla="*/ 3227 h 301"/>
                <a:gd name="T4" fmla="+- 0 8556 8255"/>
                <a:gd name="T5" fmla="*/ T4 w 300"/>
                <a:gd name="T6" fmla="+- 0 2926 2926"/>
                <a:gd name="T7" fmla="*/ 2926 h 301"/>
              </a:gdLst>
              <a:ahLst/>
              <a:cxnLst>
                <a:cxn ang="0">
                  <a:pos x="T1" y="T3"/>
                </a:cxn>
                <a:cxn ang="0">
                  <a:pos x="T5" y="T7"/>
                </a:cxn>
              </a:cxnLst>
              <a:rect l="0" t="0" r="r" b="b"/>
              <a:pathLst>
                <a:path w="300" h="301">
                  <a:moveTo>
                    <a:pt x="0" y="301"/>
                  </a:moveTo>
                  <a:lnTo>
                    <a:pt x="3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51" name="Freeform 150"/>
            <p:cNvSpPr>
              <a:spLocks/>
            </p:cNvSpPr>
            <p:nvPr/>
          </p:nvSpPr>
          <p:spPr bwMode="auto">
            <a:xfrm>
              <a:off x="4385" y="7057"/>
              <a:ext cx="148" cy="148"/>
            </a:xfrm>
            <a:custGeom>
              <a:avLst/>
              <a:gdLst>
                <a:gd name="T0" fmla="+- 0 4385 4385"/>
                <a:gd name="T1" fmla="*/ T0 w 148"/>
                <a:gd name="T2" fmla="+- 0 7206 7057"/>
                <a:gd name="T3" fmla="*/ 7206 h 148"/>
                <a:gd name="T4" fmla="+- 0 4533 4385"/>
                <a:gd name="T5" fmla="*/ T4 w 148"/>
                <a:gd name="T6" fmla="+- 0 7057 7057"/>
                <a:gd name="T7" fmla="*/ 7057 h 148"/>
              </a:gdLst>
              <a:ahLst/>
              <a:cxnLst>
                <a:cxn ang="0">
                  <a:pos x="T1" y="T3"/>
                </a:cxn>
                <a:cxn ang="0">
                  <a:pos x="T5" y="T7"/>
                </a:cxn>
              </a:cxnLst>
              <a:rect l="0" t="0" r="r" b="b"/>
              <a:pathLst>
                <a:path w="148" h="148">
                  <a:moveTo>
                    <a:pt x="0" y="149"/>
                  </a:moveTo>
                  <a:lnTo>
                    <a:pt x="148"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52" name="Freeform 151"/>
            <p:cNvSpPr>
              <a:spLocks/>
            </p:cNvSpPr>
            <p:nvPr/>
          </p:nvSpPr>
          <p:spPr bwMode="auto">
            <a:xfrm>
              <a:off x="8255" y="3032"/>
              <a:ext cx="300" cy="300"/>
            </a:xfrm>
            <a:custGeom>
              <a:avLst/>
              <a:gdLst>
                <a:gd name="T0" fmla="+- 0 8255 8255"/>
                <a:gd name="T1" fmla="*/ T0 w 300"/>
                <a:gd name="T2" fmla="+- 0 3332 3032"/>
                <a:gd name="T3" fmla="*/ 3332 h 300"/>
                <a:gd name="T4" fmla="+- 0 8556 8255"/>
                <a:gd name="T5" fmla="*/ T4 w 300"/>
                <a:gd name="T6" fmla="+- 0 3032 3032"/>
                <a:gd name="T7" fmla="*/ 3032 h 300"/>
              </a:gdLst>
              <a:ahLst/>
              <a:cxnLst>
                <a:cxn ang="0">
                  <a:pos x="T1" y="T3"/>
                </a:cxn>
                <a:cxn ang="0">
                  <a:pos x="T5" y="T7"/>
                </a:cxn>
              </a:cxnLst>
              <a:rect l="0" t="0" r="r" b="b"/>
              <a:pathLst>
                <a:path w="300" h="300">
                  <a:moveTo>
                    <a:pt x="0" y="300"/>
                  </a:moveTo>
                  <a:lnTo>
                    <a:pt x="3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53" name="Freeform 152"/>
            <p:cNvSpPr>
              <a:spLocks/>
            </p:cNvSpPr>
            <p:nvPr/>
          </p:nvSpPr>
          <p:spPr bwMode="auto">
            <a:xfrm>
              <a:off x="4491" y="7163"/>
              <a:ext cx="42" cy="43"/>
            </a:xfrm>
            <a:custGeom>
              <a:avLst/>
              <a:gdLst>
                <a:gd name="T0" fmla="+- 0 4491 4491"/>
                <a:gd name="T1" fmla="*/ T0 w 42"/>
                <a:gd name="T2" fmla="+- 0 7206 7163"/>
                <a:gd name="T3" fmla="*/ 7206 h 43"/>
                <a:gd name="T4" fmla="+- 0 4533 4491"/>
                <a:gd name="T5" fmla="*/ T4 w 42"/>
                <a:gd name="T6" fmla="+- 0 7163 7163"/>
                <a:gd name="T7" fmla="*/ 7163 h 43"/>
              </a:gdLst>
              <a:ahLst/>
              <a:cxnLst>
                <a:cxn ang="0">
                  <a:pos x="T1" y="T3"/>
                </a:cxn>
                <a:cxn ang="0">
                  <a:pos x="T5" y="T7"/>
                </a:cxn>
              </a:cxnLst>
              <a:rect l="0" t="0" r="r" b="b"/>
              <a:pathLst>
                <a:path w="42" h="43">
                  <a:moveTo>
                    <a:pt x="0" y="43"/>
                  </a:moveTo>
                  <a:lnTo>
                    <a:pt x="42"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54" name="Freeform 153"/>
            <p:cNvSpPr>
              <a:spLocks/>
            </p:cNvSpPr>
            <p:nvPr/>
          </p:nvSpPr>
          <p:spPr bwMode="auto">
            <a:xfrm>
              <a:off x="8255" y="3139"/>
              <a:ext cx="300" cy="300"/>
            </a:xfrm>
            <a:custGeom>
              <a:avLst/>
              <a:gdLst>
                <a:gd name="T0" fmla="+- 0 8255 8255"/>
                <a:gd name="T1" fmla="*/ T0 w 300"/>
                <a:gd name="T2" fmla="+- 0 3439 3139"/>
                <a:gd name="T3" fmla="*/ 3439 h 300"/>
                <a:gd name="T4" fmla="+- 0 8556 8255"/>
                <a:gd name="T5" fmla="*/ T4 w 300"/>
                <a:gd name="T6" fmla="+- 0 3139 3139"/>
                <a:gd name="T7" fmla="*/ 3139 h 300"/>
              </a:gdLst>
              <a:ahLst/>
              <a:cxnLst>
                <a:cxn ang="0">
                  <a:pos x="T1" y="T3"/>
                </a:cxn>
                <a:cxn ang="0">
                  <a:pos x="T5" y="T7"/>
                </a:cxn>
              </a:cxnLst>
              <a:rect l="0" t="0" r="r" b="b"/>
              <a:pathLst>
                <a:path w="300" h="300">
                  <a:moveTo>
                    <a:pt x="0" y="300"/>
                  </a:moveTo>
                  <a:lnTo>
                    <a:pt x="30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55" name="Freeform 154"/>
            <p:cNvSpPr>
              <a:spLocks/>
            </p:cNvSpPr>
            <p:nvPr/>
          </p:nvSpPr>
          <p:spPr bwMode="auto">
            <a:xfrm>
              <a:off x="5253" y="7041"/>
              <a:ext cx="84" cy="0"/>
            </a:xfrm>
            <a:custGeom>
              <a:avLst/>
              <a:gdLst>
                <a:gd name="T0" fmla="+- 0 5253 5253"/>
                <a:gd name="T1" fmla="*/ T0 w 84"/>
                <a:gd name="T2" fmla="+- 0 5337 5253"/>
                <a:gd name="T3" fmla="*/ T2 w 84"/>
              </a:gdLst>
              <a:ahLst/>
              <a:cxnLst>
                <a:cxn ang="0">
                  <a:pos x="T1" y="0"/>
                </a:cxn>
                <a:cxn ang="0">
                  <a:pos x="T3" y="0"/>
                </a:cxn>
              </a:cxnLst>
              <a:rect l="0" t="0" r="r" b="b"/>
              <a:pathLst>
                <a:path w="84">
                  <a:moveTo>
                    <a:pt x="0" y="0"/>
                  </a:moveTo>
                  <a:lnTo>
                    <a:pt x="84"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56" name="Freeform 155"/>
            <p:cNvSpPr>
              <a:spLocks/>
            </p:cNvSpPr>
            <p:nvPr/>
          </p:nvSpPr>
          <p:spPr bwMode="auto">
            <a:xfrm>
              <a:off x="5373" y="7041"/>
              <a:ext cx="108" cy="0"/>
            </a:xfrm>
            <a:custGeom>
              <a:avLst/>
              <a:gdLst>
                <a:gd name="T0" fmla="+- 0 5373 5373"/>
                <a:gd name="T1" fmla="*/ T0 w 108"/>
                <a:gd name="T2" fmla="+- 0 5481 5373"/>
                <a:gd name="T3" fmla="*/ T2 w 108"/>
              </a:gdLst>
              <a:ahLst/>
              <a:cxnLst>
                <a:cxn ang="0">
                  <a:pos x="T1" y="0"/>
                </a:cxn>
                <a:cxn ang="0">
                  <a:pos x="T3" y="0"/>
                </a:cxn>
              </a:cxnLst>
              <a:rect l="0" t="0" r="r" b="b"/>
              <a:pathLst>
                <a:path w="108">
                  <a:moveTo>
                    <a:pt x="0" y="0"/>
                  </a:moveTo>
                  <a:lnTo>
                    <a:pt x="108"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57" name="Freeform 156"/>
            <p:cNvSpPr>
              <a:spLocks/>
            </p:cNvSpPr>
            <p:nvPr/>
          </p:nvSpPr>
          <p:spPr bwMode="auto">
            <a:xfrm>
              <a:off x="5529" y="7041"/>
              <a:ext cx="25" cy="0"/>
            </a:xfrm>
            <a:custGeom>
              <a:avLst/>
              <a:gdLst>
                <a:gd name="T0" fmla="+- 0 5529 5529"/>
                <a:gd name="T1" fmla="*/ T0 w 25"/>
                <a:gd name="T2" fmla="+- 0 5554 5529"/>
                <a:gd name="T3" fmla="*/ T2 w 25"/>
              </a:gdLst>
              <a:ahLst/>
              <a:cxnLst>
                <a:cxn ang="0">
                  <a:pos x="T1" y="0"/>
                </a:cxn>
                <a:cxn ang="0">
                  <a:pos x="T3" y="0"/>
                </a:cxn>
              </a:cxnLst>
              <a:rect l="0" t="0" r="r" b="b"/>
              <a:pathLst>
                <a:path w="25">
                  <a:moveTo>
                    <a:pt x="0" y="0"/>
                  </a:moveTo>
                  <a:lnTo>
                    <a:pt x="25"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58" name="Freeform 157"/>
            <p:cNvSpPr>
              <a:spLocks/>
            </p:cNvSpPr>
            <p:nvPr/>
          </p:nvSpPr>
          <p:spPr bwMode="auto">
            <a:xfrm>
              <a:off x="5481" y="7035"/>
              <a:ext cx="48" cy="0"/>
            </a:xfrm>
            <a:custGeom>
              <a:avLst/>
              <a:gdLst>
                <a:gd name="T0" fmla="+- 0 5481 5481"/>
                <a:gd name="T1" fmla="*/ T0 w 48"/>
                <a:gd name="T2" fmla="+- 0 5529 5481"/>
                <a:gd name="T3" fmla="*/ T2 w 48"/>
              </a:gdLst>
              <a:ahLst/>
              <a:cxnLst>
                <a:cxn ang="0">
                  <a:pos x="T1" y="0"/>
                </a:cxn>
                <a:cxn ang="0">
                  <a:pos x="T3" y="0"/>
                </a:cxn>
              </a:cxnLst>
              <a:rect l="0" t="0" r="r" b="b"/>
              <a:pathLst>
                <a:path w="48">
                  <a:moveTo>
                    <a:pt x="0" y="0"/>
                  </a:moveTo>
                  <a:lnTo>
                    <a:pt x="48"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59" name="Freeform 158"/>
            <p:cNvSpPr>
              <a:spLocks/>
            </p:cNvSpPr>
            <p:nvPr/>
          </p:nvSpPr>
          <p:spPr bwMode="auto">
            <a:xfrm>
              <a:off x="5337" y="7050"/>
              <a:ext cx="36" cy="0"/>
            </a:xfrm>
            <a:custGeom>
              <a:avLst/>
              <a:gdLst>
                <a:gd name="T0" fmla="+- 0 5337 5337"/>
                <a:gd name="T1" fmla="*/ T0 w 36"/>
                <a:gd name="T2" fmla="+- 0 5373 5337"/>
                <a:gd name="T3" fmla="*/ T2 w 36"/>
              </a:gdLst>
              <a:ahLst/>
              <a:cxnLst>
                <a:cxn ang="0">
                  <a:pos x="T1" y="0"/>
                </a:cxn>
                <a:cxn ang="0">
                  <a:pos x="T3" y="0"/>
                </a:cxn>
              </a:cxnLst>
              <a:rect l="0" t="0" r="r" b="b"/>
              <a:pathLst>
                <a:path w="36">
                  <a:moveTo>
                    <a:pt x="0" y="0"/>
                  </a:moveTo>
                  <a:lnTo>
                    <a:pt x="36"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60" name="Freeform 159"/>
            <p:cNvSpPr>
              <a:spLocks/>
            </p:cNvSpPr>
            <p:nvPr/>
          </p:nvSpPr>
          <p:spPr bwMode="auto">
            <a:xfrm>
              <a:off x="5529" y="6938"/>
              <a:ext cx="0" cy="103"/>
            </a:xfrm>
            <a:custGeom>
              <a:avLst/>
              <a:gdLst>
                <a:gd name="T0" fmla="+- 0 7041 6938"/>
                <a:gd name="T1" fmla="*/ 7041 h 103"/>
                <a:gd name="T2" fmla="+- 0 6938 6938"/>
                <a:gd name="T3" fmla="*/ 6938 h 103"/>
              </a:gdLst>
              <a:ahLst/>
              <a:cxnLst>
                <a:cxn ang="0">
                  <a:pos x="0" y="T1"/>
                </a:cxn>
                <a:cxn ang="0">
                  <a:pos x="0" y="T3"/>
                </a:cxn>
              </a:cxnLst>
              <a:rect l="0" t="0" r="r" b="b"/>
              <a:pathLst>
                <a:path h="103">
                  <a:moveTo>
                    <a:pt x="0" y="103"/>
                  </a:moveTo>
                  <a:lnTo>
                    <a:pt x="0" y="0"/>
                  </a:lnTo>
                </a:path>
              </a:pathLst>
            </a:custGeom>
            <a:noFill/>
            <a:ln w="153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61" name="Freeform 160"/>
            <p:cNvSpPr>
              <a:spLocks/>
            </p:cNvSpPr>
            <p:nvPr/>
          </p:nvSpPr>
          <p:spPr bwMode="auto">
            <a:xfrm>
              <a:off x="5294" y="7050"/>
              <a:ext cx="0" cy="33"/>
            </a:xfrm>
            <a:custGeom>
              <a:avLst/>
              <a:gdLst>
                <a:gd name="T0" fmla="+- 0 7082 7050"/>
                <a:gd name="T1" fmla="*/ 7082 h 33"/>
                <a:gd name="T2" fmla="+- 0 7050 7050"/>
                <a:gd name="T3" fmla="*/ 7050 h 33"/>
              </a:gdLst>
              <a:ahLst/>
              <a:cxnLst>
                <a:cxn ang="0">
                  <a:pos x="0" y="T1"/>
                </a:cxn>
                <a:cxn ang="0">
                  <a:pos x="0" y="T3"/>
                </a:cxn>
              </a:cxnLst>
              <a:rect l="0" t="0" r="r" b="b"/>
              <a:pathLst>
                <a:path h="33">
                  <a:moveTo>
                    <a:pt x="0" y="32"/>
                  </a:moveTo>
                  <a:lnTo>
                    <a:pt x="0" y="0"/>
                  </a:lnTo>
                </a:path>
              </a:pathLst>
            </a:custGeom>
            <a:noFill/>
            <a:ln w="153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62" name="Freeform 161"/>
            <p:cNvSpPr>
              <a:spLocks/>
            </p:cNvSpPr>
            <p:nvPr/>
          </p:nvSpPr>
          <p:spPr bwMode="auto">
            <a:xfrm>
              <a:off x="5229" y="7035"/>
              <a:ext cx="23" cy="0"/>
            </a:xfrm>
            <a:custGeom>
              <a:avLst/>
              <a:gdLst>
                <a:gd name="T0" fmla="+- 0 5229 5229"/>
                <a:gd name="T1" fmla="*/ T0 w 23"/>
                <a:gd name="T2" fmla="+- 0 5253 5229"/>
                <a:gd name="T3" fmla="*/ T2 w 23"/>
              </a:gdLst>
              <a:ahLst/>
              <a:cxnLst>
                <a:cxn ang="0">
                  <a:pos x="T1" y="0"/>
                </a:cxn>
                <a:cxn ang="0">
                  <a:pos x="T3" y="0"/>
                </a:cxn>
              </a:cxnLst>
              <a:rect l="0" t="0" r="r" b="b"/>
              <a:pathLst>
                <a:path w="23">
                  <a:moveTo>
                    <a:pt x="0" y="0"/>
                  </a:moveTo>
                  <a:lnTo>
                    <a:pt x="24"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63" name="Freeform 162"/>
            <p:cNvSpPr>
              <a:spLocks/>
            </p:cNvSpPr>
            <p:nvPr/>
          </p:nvSpPr>
          <p:spPr bwMode="auto">
            <a:xfrm>
              <a:off x="5253" y="7019"/>
              <a:ext cx="0" cy="22"/>
            </a:xfrm>
            <a:custGeom>
              <a:avLst/>
              <a:gdLst>
                <a:gd name="T0" fmla="+- 0 7041 7019"/>
                <a:gd name="T1" fmla="*/ 7041 h 22"/>
                <a:gd name="T2" fmla="+- 0 7019 7019"/>
                <a:gd name="T3" fmla="*/ 7019 h 22"/>
              </a:gdLst>
              <a:ahLst/>
              <a:cxnLst>
                <a:cxn ang="0">
                  <a:pos x="0" y="T1"/>
                </a:cxn>
                <a:cxn ang="0">
                  <a:pos x="0" y="T3"/>
                </a:cxn>
              </a:cxnLst>
              <a:rect l="0" t="0" r="r" b="b"/>
              <a:pathLst>
                <a:path h="22">
                  <a:moveTo>
                    <a:pt x="0" y="22"/>
                  </a:moveTo>
                  <a:lnTo>
                    <a:pt x="0" y="0"/>
                  </a:lnTo>
                </a:path>
              </a:pathLst>
            </a:custGeom>
            <a:noFill/>
            <a:ln w="153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64" name="Freeform 163"/>
            <p:cNvSpPr>
              <a:spLocks/>
            </p:cNvSpPr>
            <p:nvPr/>
          </p:nvSpPr>
          <p:spPr bwMode="auto">
            <a:xfrm>
              <a:off x="5355" y="7059"/>
              <a:ext cx="0" cy="23"/>
            </a:xfrm>
            <a:custGeom>
              <a:avLst/>
              <a:gdLst>
                <a:gd name="T0" fmla="+- 0 7082 7059"/>
                <a:gd name="T1" fmla="*/ 7082 h 23"/>
                <a:gd name="T2" fmla="+- 0 7059 7059"/>
                <a:gd name="T3" fmla="*/ 7059 h 23"/>
              </a:gdLst>
              <a:ahLst/>
              <a:cxnLst>
                <a:cxn ang="0">
                  <a:pos x="0" y="T1"/>
                </a:cxn>
                <a:cxn ang="0">
                  <a:pos x="0" y="T3"/>
                </a:cxn>
              </a:cxnLst>
              <a:rect l="0" t="0" r="r" b="b"/>
              <a:pathLst>
                <a:path h="23">
                  <a:moveTo>
                    <a:pt x="0" y="23"/>
                  </a:moveTo>
                  <a:lnTo>
                    <a:pt x="0" y="0"/>
                  </a:lnTo>
                </a:path>
              </a:pathLst>
            </a:custGeom>
            <a:noFill/>
            <a:ln w="153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65" name="Freeform 164"/>
            <p:cNvSpPr>
              <a:spLocks/>
            </p:cNvSpPr>
            <p:nvPr/>
          </p:nvSpPr>
          <p:spPr bwMode="auto">
            <a:xfrm>
              <a:off x="5337" y="6963"/>
              <a:ext cx="0" cy="86"/>
            </a:xfrm>
            <a:custGeom>
              <a:avLst/>
              <a:gdLst>
                <a:gd name="T0" fmla="+- 0 7050 6963"/>
                <a:gd name="T1" fmla="*/ 7050 h 86"/>
                <a:gd name="T2" fmla="+- 0 6963 6963"/>
                <a:gd name="T3" fmla="*/ 6963 h 86"/>
              </a:gdLst>
              <a:ahLst/>
              <a:cxnLst>
                <a:cxn ang="0">
                  <a:pos x="0" y="T1"/>
                </a:cxn>
                <a:cxn ang="0">
                  <a:pos x="0" y="T3"/>
                </a:cxn>
              </a:cxnLst>
              <a:rect l="0" t="0" r="r" b="b"/>
              <a:pathLst>
                <a:path h="86">
                  <a:moveTo>
                    <a:pt x="0" y="87"/>
                  </a:moveTo>
                  <a:lnTo>
                    <a:pt x="0" y="0"/>
                  </a:lnTo>
                </a:path>
              </a:pathLst>
            </a:custGeom>
            <a:noFill/>
            <a:ln w="153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66" name="Freeform 165"/>
            <p:cNvSpPr>
              <a:spLocks/>
            </p:cNvSpPr>
            <p:nvPr/>
          </p:nvSpPr>
          <p:spPr bwMode="auto">
            <a:xfrm>
              <a:off x="5439" y="7056"/>
              <a:ext cx="0" cy="26"/>
            </a:xfrm>
            <a:custGeom>
              <a:avLst/>
              <a:gdLst>
                <a:gd name="T0" fmla="+- 0 7082 7056"/>
                <a:gd name="T1" fmla="*/ 7082 h 26"/>
                <a:gd name="T2" fmla="+- 0 7056 7056"/>
                <a:gd name="T3" fmla="*/ 7056 h 26"/>
              </a:gdLst>
              <a:ahLst/>
              <a:cxnLst>
                <a:cxn ang="0">
                  <a:pos x="0" y="T1"/>
                </a:cxn>
                <a:cxn ang="0">
                  <a:pos x="0" y="T3"/>
                </a:cxn>
              </a:cxnLst>
              <a:rect l="0" t="0" r="r" b="b"/>
              <a:pathLst>
                <a:path h="26">
                  <a:moveTo>
                    <a:pt x="0" y="26"/>
                  </a:moveTo>
                  <a:lnTo>
                    <a:pt x="0" y="0"/>
                  </a:lnTo>
                </a:path>
              </a:pathLst>
            </a:custGeom>
            <a:noFill/>
            <a:ln w="153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67" name="Freeform 166"/>
            <p:cNvSpPr>
              <a:spLocks/>
            </p:cNvSpPr>
            <p:nvPr/>
          </p:nvSpPr>
          <p:spPr bwMode="auto">
            <a:xfrm>
              <a:off x="5373" y="6939"/>
              <a:ext cx="0" cy="111"/>
            </a:xfrm>
            <a:custGeom>
              <a:avLst/>
              <a:gdLst>
                <a:gd name="T0" fmla="+- 0 7050 6939"/>
                <a:gd name="T1" fmla="*/ 7050 h 111"/>
                <a:gd name="T2" fmla="+- 0 6939 6939"/>
                <a:gd name="T3" fmla="*/ 6939 h 111"/>
              </a:gdLst>
              <a:ahLst/>
              <a:cxnLst>
                <a:cxn ang="0">
                  <a:pos x="0" y="T1"/>
                </a:cxn>
                <a:cxn ang="0">
                  <a:pos x="0" y="T3"/>
                </a:cxn>
              </a:cxnLst>
              <a:rect l="0" t="0" r="r" b="b"/>
              <a:pathLst>
                <a:path h="111">
                  <a:moveTo>
                    <a:pt x="0" y="111"/>
                  </a:moveTo>
                  <a:lnTo>
                    <a:pt x="0" y="0"/>
                  </a:lnTo>
                </a:path>
              </a:pathLst>
            </a:custGeom>
            <a:noFill/>
            <a:ln w="153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68" name="Freeform 167"/>
            <p:cNvSpPr>
              <a:spLocks/>
            </p:cNvSpPr>
            <p:nvPr/>
          </p:nvSpPr>
          <p:spPr bwMode="auto">
            <a:xfrm>
              <a:off x="5475" y="7056"/>
              <a:ext cx="0" cy="26"/>
            </a:xfrm>
            <a:custGeom>
              <a:avLst/>
              <a:gdLst>
                <a:gd name="T0" fmla="+- 0 7082 7056"/>
                <a:gd name="T1" fmla="*/ 7082 h 26"/>
                <a:gd name="T2" fmla="+- 0 7056 7056"/>
                <a:gd name="T3" fmla="*/ 7056 h 26"/>
              </a:gdLst>
              <a:ahLst/>
              <a:cxnLst>
                <a:cxn ang="0">
                  <a:pos x="0" y="T1"/>
                </a:cxn>
                <a:cxn ang="0">
                  <a:pos x="0" y="T3"/>
                </a:cxn>
              </a:cxnLst>
              <a:rect l="0" t="0" r="r" b="b"/>
              <a:pathLst>
                <a:path h="26">
                  <a:moveTo>
                    <a:pt x="0" y="26"/>
                  </a:moveTo>
                  <a:lnTo>
                    <a:pt x="0" y="0"/>
                  </a:lnTo>
                </a:path>
              </a:pathLst>
            </a:custGeom>
            <a:noFill/>
            <a:ln w="153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69" name="Freeform 168"/>
            <p:cNvSpPr>
              <a:spLocks/>
            </p:cNvSpPr>
            <p:nvPr/>
          </p:nvSpPr>
          <p:spPr bwMode="auto">
            <a:xfrm>
              <a:off x="5481" y="6938"/>
              <a:ext cx="0" cy="103"/>
            </a:xfrm>
            <a:custGeom>
              <a:avLst/>
              <a:gdLst>
                <a:gd name="T0" fmla="+- 0 7041 6938"/>
                <a:gd name="T1" fmla="*/ 7041 h 103"/>
                <a:gd name="T2" fmla="+- 0 6938 6938"/>
                <a:gd name="T3" fmla="*/ 6938 h 103"/>
              </a:gdLst>
              <a:ahLst/>
              <a:cxnLst>
                <a:cxn ang="0">
                  <a:pos x="0" y="T1"/>
                </a:cxn>
                <a:cxn ang="0">
                  <a:pos x="0" y="T3"/>
                </a:cxn>
              </a:cxnLst>
              <a:rect l="0" t="0" r="r" b="b"/>
              <a:pathLst>
                <a:path h="103">
                  <a:moveTo>
                    <a:pt x="0" y="103"/>
                  </a:moveTo>
                  <a:lnTo>
                    <a:pt x="0" y="0"/>
                  </a:lnTo>
                </a:path>
              </a:pathLst>
            </a:custGeom>
            <a:noFill/>
            <a:ln w="153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70" name="Freeform 169"/>
            <p:cNvSpPr>
              <a:spLocks/>
            </p:cNvSpPr>
            <p:nvPr/>
          </p:nvSpPr>
          <p:spPr bwMode="auto">
            <a:xfrm>
              <a:off x="5554" y="6938"/>
              <a:ext cx="0" cy="0"/>
            </a:xfrm>
            <a:custGeom>
              <a:avLst/>
              <a:gdLst/>
              <a:ahLst/>
              <a:cxnLst>
                <a:cxn ang="0">
                  <a:pos x="0" y="0"/>
                </a:cxn>
                <a:cxn ang="0">
                  <a:pos x="0" y="0"/>
                </a:cxn>
              </a:cxnLst>
              <a:rect l="0" t="0" r="r" b="b"/>
              <a:pathLst>
                <a:path>
                  <a:moveTo>
                    <a:pt x="0" y="0"/>
                  </a:moveTo>
                  <a:lnTo>
                    <a:pt x="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71" name="Freeform 170"/>
            <p:cNvSpPr>
              <a:spLocks/>
            </p:cNvSpPr>
            <p:nvPr/>
          </p:nvSpPr>
          <p:spPr bwMode="auto">
            <a:xfrm>
              <a:off x="5374" y="6938"/>
              <a:ext cx="559" cy="0"/>
            </a:xfrm>
            <a:custGeom>
              <a:avLst/>
              <a:gdLst>
                <a:gd name="T0" fmla="+- 0 5933 5374"/>
                <a:gd name="T1" fmla="*/ T0 w 559"/>
                <a:gd name="T2" fmla="+- 0 5374 5374"/>
                <a:gd name="T3" fmla="*/ T2 w 559"/>
              </a:gdLst>
              <a:ahLst/>
              <a:cxnLst>
                <a:cxn ang="0">
                  <a:pos x="T1" y="0"/>
                </a:cxn>
                <a:cxn ang="0">
                  <a:pos x="T3" y="0"/>
                </a:cxn>
              </a:cxnLst>
              <a:rect l="0" t="0" r="r" b="b"/>
              <a:pathLst>
                <a:path w="559">
                  <a:moveTo>
                    <a:pt x="559" y="0"/>
                  </a:moveTo>
                  <a:lnTo>
                    <a:pt x="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72" name="Freeform 171"/>
            <p:cNvSpPr>
              <a:spLocks/>
            </p:cNvSpPr>
            <p:nvPr/>
          </p:nvSpPr>
          <p:spPr bwMode="auto">
            <a:xfrm>
              <a:off x="5554" y="7082"/>
              <a:ext cx="1681" cy="0"/>
            </a:xfrm>
            <a:custGeom>
              <a:avLst/>
              <a:gdLst>
                <a:gd name="T0" fmla="+- 0 7235 5554"/>
                <a:gd name="T1" fmla="*/ T0 w 1681"/>
                <a:gd name="T2" fmla="+- 0 5554 5554"/>
                <a:gd name="T3" fmla="*/ T2 w 1681"/>
              </a:gdLst>
              <a:ahLst/>
              <a:cxnLst>
                <a:cxn ang="0">
                  <a:pos x="T1" y="0"/>
                </a:cxn>
                <a:cxn ang="0">
                  <a:pos x="T3" y="0"/>
                </a:cxn>
              </a:cxnLst>
              <a:rect l="0" t="0" r="r" b="b"/>
              <a:pathLst>
                <a:path w="1681">
                  <a:moveTo>
                    <a:pt x="1681" y="0"/>
                  </a:moveTo>
                  <a:lnTo>
                    <a:pt x="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73" name="Freeform 172"/>
            <p:cNvSpPr>
              <a:spLocks/>
            </p:cNvSpPr>
            <p:nvPr/>
          </p:nvSpPr>
          <p:spPr bwMode="auto">
            <a:xfrm>
              <a:off x="6856" y="6938"/>
              <a:ext cx="560" cy="0"/>
            </a:xfrm>
            <a:custGeom>
              <a:avLst/>
              <a:gdLst>
                <a:gd name="T0" fmla="+- 0 6856 6856"/>
                <a:gd name="T1" fmla="*/ T0 w 560"/>
                <a:gd name="T2" fmla="+- 0 7416 6856"/>
                <a:gd name="T3" fmla="*/ T2 w 560"/>
              </a:gdLst>
              <a:ahLst/>
              <a:cxnLst>
                <a:cxn ang="0">
                  <a:pos x="T1" y="0"/>
                </a:cxn>
                <a:cxn ang="0">
                  <a:pos x="T3" y="0"/>
                </a:cxn>
              </a:cxnLst>
              <a:rect l="0" t="0" r="r" b="b"/>
              <a:pathLst>
                <a:path w="560">
                  <a:moveTo>
                    <a:pt x="0" y="0"/>
                  </a:moveTo>
                  <a:lnTo>
                    <a:pt x="56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74" name="Freeform 173"/>
            <p:cNvSpPr>
              <a:spLocks/>
            </p:cNvSpPr>
            <p:nvPr/>
          </p:nvSpPr>
          <p:spPr bwMode="auto">
            <a:xfrm>
              <a:off x="6041" y="7082"/>
              <a:ext cx="1" cy="0"/>
            </a:xfrm>
            <a:custGeom>
              <a:avLst/>
              <a:gdLst>
                <a:gd name="T0" fmla="+- 0 6042 6041"/>
                <a:gd name="T1" fmla="*/ T0 w 1"/>
                <a:gd name="T2" fmla="+- 0 6041 6041"/>
                <a:gd name="T3" fmla="*/ T2 w 1"/>
              </a:gdLst>
              <a:ahLst/>
              <a:cxnLst>
                <a:cxn ang="0">
                  <a:pos x="T1" y="0"/>
                </a:cxn>
                <a:cxn ang="0">
                  <a:pos x="T3" y="0"/>
                </a:cxn>
              </a:cxnLst>
              <a:rect l="0" t="0" r="r" b="b"/>
              <a:pathLst>
                <a:path w="1">
                  <a:moveTo>
                    <a:pt x="1" y="0"/>
                  </a:moveTo>
                  <a:lnTo>
                    <a:pt x="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75" name="Freeform 174"/>
            <p:cNvSpPr>
              <a:spLocks/>
            </p:cNvSpPr>
            <p:nvPr/>
          </p:nvSpPr>
          <p:spPr bwMode="auto">
            <a:xfrm>
              <a:off x="6042" y="7082"/>
              <a:ext cx="0" cy="0"/>
            </a:xfrm>
            <a:custGeom>
              <a:avLst/>
              <a:gdLst/>
              <a:ahLst/>
              <a:cxnLst>
                <a:cxn ang="0">
                  <a:pos x="0" y="0"/>
                </a:cxn>
                <a:cxn ang="0">
                  <a:pos x="0" y="0"/>
                </a:cxn>
              </a:cxnLst>
              <a:rect l="0" t="0" r="r" b="b"/>
              <a:pathLst>
                <a:path>
                  <a:moveTo>
                    <a:pt x="0" y="0"/>
                  </a:moveTo>
                  <a:lnTo>
                    <a:pt x="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76" name="Freeform 175"/>
            <p:cNvSpPr>
              <a:spLocks/>
            </p:cNvSpPr>
            <p:nvPr/>
          </p:nvSpPr>
          <p:spPr bwMode="auto">
            <a:xfrm>
              <a:off x="6042" y="7082"/>
              <a:ext cx="0" cy="0"/>
            </a:xfrm>
            <a:custGeom>
              <a:avLst/>
              <a:gdLst/>
              <a:ahLst/>
              <a:cxnLst>
                <a:cxn ang="0">
                  <a:pos x="0" y="0"/>
                </a:cxn>
                <a:cxn ang="0">
                  <a:pos x="0" y="0"/>
                </a:cxn>
              </a:cxnLst>
              <a:rect l="0" t="0" r="r" b="b"/>
              <a:pathLst>
                <a:path>
                  <a:moveTo>
                    <a:pt x="0" y="0"/>
                  </a:moveTo>
                  <a:lnTo>
                    <a:pt x="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77" name="Freeform 176"/>
            <p:cNvSpPr>
              <a:spLocks/>
            </p:cNvSpPr>
            <p:nvPr/>
          </p:nvSpPr>
          <p:spPr bwMode="auto">
            <a:xfrm>
              <a:off x="5964" y="6815"/>
              <a:ext cx="0" cy="0"/>
            </a:xfrm>
            <a:custGeom>
              <a:avLst/>
              <a:gdLst/>
              <a:ahLst/>
              <a:cxnLst>
                <a:cxn ang="0">
                  <a:pos x="0" y="0"/>
                </a:cxn>
                <a:cxn ang="0">
                  <a:pos x="0" y="0"/>
                </a:cxn>
              </a:cxnLst>
              <a:rect l="0" t="0" r="r" b="b"/>
              <a:pathLst>
                <a:path>
                  <a:moveTo>
                    <a:pt x="0" y="0"/>
                  </a:moveTo>
                  <a:lnTo>
                    <a:pt x="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78" name="Freeform 177"/>
            <p:cNvSpPr>
              <a:spLocks/>
            </p:cNvSpPr>
            <p:nvPr/>
          </p:nvSpPr>
          <p:spPr bwMode="auto">
            <a:xfrm>
              <a:off x="6825" y="6815"/>
              <a:ext cx="0" cy="0"/>
            </a:xfrm>
            <a:custGeom>
              <a:avLst/>
              <a:gdLst/>
              <a:ahLst/>
              <a:cxnLst>
                <a:cxn ang="0">
                  <a:pos x="0" y="0"/>
                </a:cxn>
                <a:cxn ang="0">
                  <a:pos x="0" y="0"/>
                </a:cxn>
              </a:cxnLst>
              <a:rect l="0" t="0" r="r" b="b"/>
              <a:pathLst>
                <a:path>
                  <a:moveTo>
                    <a:pt x="0" y="0"/>
                  </a:moveTo>
                  <a:lnTo>
                    <a:pt x="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79" name="Freeform 178"/>
            <p:cNvSpPr>
              <a:spLocks/>
            </p:cNvSpPr>
            <p:nvPr/>
          </p:nvSpPr>
          <p:spPr bwMode="auto">
            <a:xfrm>
              <a:off x="7235" y="6938"/>
              <a:ext cx="1" cy="0"/>
            </a:xfrm>
            <a:custGeom>
              <a:avLst/>
              <a:gdLst>
                <a:gd name="T0" fmla="+- 0 7235 7235"/>
                <a:gd name="T1" fmla="*/ T0 w 1"/>
                <a:gd name="T2" fmla="+- 0 7236 7235"/>
                <a:gd name="T3" fmla="*/ T2 w 1"/>
              </a:gdLst>
              <a:ahLst/>
              <a:cxnLst>
                <a:cxn ang="0">
                  <a:pos x="T1" y="0"/>
                </a:cxn>
                <a:cxn ang="0">
                  <a:pos x="T3" y="0"/>
                </a:cxn>
              </a:cxnLst>
              <a:rect l="0" t="0" r="r" b="b"/>
              <a:pathLst>
                <a:path w="1">
                  <a:moveTo>
                    <a:pt x="0" y="0"/>
                  </a:moveTo>
                  <a:lnTo>
                    <a:pt x="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80" name="Freeform 179"/>
            <p:cNvSpPr>
              <a:spLocks/>
            </p:cNvSpPr>
            <p:nvPr/>
          </p:nvSpPr>
          <p:spPr bwMode="auto">
            <a:xfrm>
              <a:off x="5995" y="6938"/>
              <a:ext cx="400" cy="35"/>
            </a:xfrm>
            <a:custGeom>
              <a:avLst/>
              <a:gdLst>
                <a:gd name="T0" fmla="+- 0 5995 5995"/>
                <a:gd name="T1" fmla="*/ T0 w 400"/>
                <a:gd name="T2" fmla="+- 0 6938 6938"/>
                <a:gd name="T3" fmla="*/ 6938 h 35"/>
                <a:gd name="T4" fmla="+- 0 6395 5995"/>
                <a:gd name="T5" fmla="*/ T4 w 400"/>
                <a:gd name="T6" fmla="+- 0 6974 6938"/>
                <a:gd name="T7" fmla="*/ 6974 h 35"/>
              </a:gdLst>
              <a:ahLst/>
              <a:cxnLst>
                <a:cxn ang="0">
                  <a:pos x="T1" y="T3"/>
                </a:cxn>
                <a:cxn ang="0">
                  <a:pos x="T5" y="T7"/>
                </a:cxn>
              </a:cxnLst>
              <a:rect l="0" t="0" r="r" b="b"/>
              <a:pathLst>
                <a:path w="400" h="35">
                  <a:moveTo>
                    <a:pt x="0" y="0"/>
                  </a:moveTo>
                  <a:lnTo>
                    <a:pt x="400" y="36"/>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81" name="Freeform 180"/>
            <p:cNvSpPr>
              <a:spLocks/>
            </p:cNvSpPr>
            <p:nvPr/>
          </p:nvSpPr>
          <p:spPr bwMode="auto">
            <a:xfrm>
              <a:off x="5964" y="6815"/>
              <a:ext cx="30" cy="0"/>
            </a:xfrm>
            <a:custGeom>
              <a:avLst/>
              <a:gdLst>
                <a:gd name="T0" fmla="+- 0 5964 5964"/>
                <a:gd name="T1" fmla="*/ T0 w 30"/>
                <a:gd name="T2" fmla="+- 0 5994 5964"/>
                <a:gd name="T3" fmla="*/ T2 w 30"/>
              </a:gdLst>
              <a:ahLst/>
              <a:cxnLst>
                <a:cxn ang="0">
                  <a:pos x="T1" y="0"/>
                </a:cxn>
                <a:cxn ang="0">
                  <a:pos x="T3" y="0"/>
                </a:cxn>
              </a:cxnLst>
              <a:rect l="0" t="0" r="r" b="b"/>
              <a:pathLst>
                <a:path w="30">
                  <a:moveTo>
                    <a:pt x="0" y="0"/>
                  </a:moveTo>
                  <a:lnTo>
                    <a:pt x="3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82" name="Freeform 181"/>
            <p:cNvSpPr>
              <a:spLocks/>
            </p:cNvSpPr>
            <p:nvPr/>
          </p:nvSpPr>
          <p:spPr bwMode="auto">
            <a:xfrm>
              <a:off x="5964" y="6816"/>
              <a:ext cx="30" cy="0"/>
            </a:xfrm>
            <a:custGeom>
              <a:avLst/>
              <a:gdLst>
                <a:gd name="T0" fmla="+- 0 5964 5964"/>
                <a:gd name="T1" fmla="*/ T0 w 30"/>
                <a:gd name="T2" fmla="+- 0 5994 5964"/>
                <a:gd name="T3" fmla="*/ T2 w 30"/>
              </a:gdLst>
              <a:ahLst/>
              <a:cxnLst>
                <a:cxn ang="0">
                  <a:pos x="T1" y="0"/>
                </a:cxn>
                <a:cxn ang="0">
                  <a:pos x="T3" y="0"/>
                </a:cxn>
              </a:cxnLst>
              <a:rect l="0" t="0" r="r" b="b"/>
              <a:pathLst>
                <a:path w="30">
                  <a:moveTo>
                    <a:pt x="0" y="0"/>
                  </a:moveTo>
                  <a:lnTo>
                    <a:pt x="3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83" name="Freeform 182"/>
            <p:cNvSpPr>
              <a:spLocks/>
            </p:cNvSpPr>
            <p:nvPr/>
          </p:nvSpPr>
          <p:spPr bwMode="auto">
            <a:xfrm>
              <a:off x="5964" y="6938"/>
              <a:ext cx="31" cy="0"/>
            </a:xfrm>
            <a:custGeom>
              <a:avLst/>
              <a:gdLst>
                <a:gd name="T0" fmla="+- 0 5964 5964"/>
                <a:gd name="T1" fmla="*/ T0 w 31"/>
                <a:gd name="T2" fmla="+- 0 5995 5964"/>
                <a:gd name="T3" fmla="*/ T2 w 31"/>
              </a:gdLst>
              <a:ahLst/>
              <a:cxnLst>
                <a:cxn ang="0">
                  <a:pos x="T1" y="0"/>
                </a:cxn>
                <a:cxn ang="0">
                  <a:pos x="T3" y="0"/>
                </a:cxn>
              </a:cxnLst>
              <a:rect l="0" t="0" r="r" b="b"/>
              <a:pathLst>
                <a:path w="31">
                  <a:moveTo>
                    <a:pt x="0" y="0"/>
                  </a:moveTo>
                  <a:lnTo>
                    <a:pt x="3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84" name="Freeform 183"/>
            <p:cNvSpPr>
              <a:spLocks/>
            </p:cNvSpPr>
            <p:nvPr/>
          </p:nvSpPr>
          <p:spPr bwMode="auto">
            <a:xfrm>
              <a:off x="5964" y="6938"/>
              <a:ext cx="31" cy="0"/>
            </a:xfrm>
            <a:custGeom>
              <a:avLst/>
              <a:gdLst>
                <a:gd name="T0" fmla="+- 0 5964 5964"/>
                <a:gd name="T1" fmla="*/ T0 w 31"/>
                <a:gd name="T2" fmla="+- 0 5995 5964"/>
                <a:gd name="T3" fmla="*/ T2 w 31"/>
              </a:gdLst>
              <a:ahLst/>
              <a:cxnLst>
                <a:cxn ang="0">
                  <a:pos x="T1" y="0"/>
                </a:cxn>
                <a:cxn ang="0">
                  <a:pos x="T3" y="0"/>
                </a:cxn>
              </a:cxnLst>
              <a:rect l="0" t="0" r="r" b="b"/>
              <a:pathLst>
                <a:path w="31">
                  <a:moveTo>
                    <a:pt x="0" y="0"/>
                  </a:moveTo>
                  <a:lnTo>
                    <a:pt x="3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85" name="Freeform 184"/>
            <p:cNvSpPr>
              <a:spLocks/>
            </p:cNvSpPr>
            <p:nvPr/>
          </p:nvSpPr>
          <p:spPr bwMode="auto">
            <a:xfrm>
              <a:off x="5933" y="6816"/>
              <a:ext cx="30" cy="0"/>
            </a:xfrm>
            <a:custGeom>
              <a:avLst/>
              <a:gdLst>
                <a:gd name="T0" fmla="+- 0 5964 5933"/>
                <a:gd name="T1" fmla="*/ T0 w 30"/>
                <a:gd name="T2" fmla="+- 0 5933 5933"/>
                <a:gd name="T3" fmla="*/ T2 w 30"/>
              </a:gdLst>
              <a:ahLst/>
              <a:cxnLst>
                <a:cxn ang="0">
                  <a:pos x="T1" y="0"/>
                </a:cxn>
                <a:cxn ang="0">
                  <a:pos x="T3" y="0"/>
                </a:cxn>
              </a:cxnLst>
              <a:rect l="0" t="0" r="r" b="b"/>
              <a:pathLst>
                <a:path w="30">
                  <a:moveTo>
                    <a:pt x="31" y="0"/>
                  </a:moveTo>
                  <a:lnTo>
                    <a:pt x="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86" name="Freeform 185"/>
            <p:cNvSpPr>
              <a:spLocks/>
            </p:cNvSpPr>
            <p:nvPr/>
          </p:nvSpPr>
          <p:spPr bwMode="auto">
            <a:xfrm>
              <a:off x="5933" y="6815"/>
              <a:ext cx="30" cy="0"/>
            </a:xfrm>
            <a:custGeom>
              <a:avLst/>
              <a:gdLst>
                <a:gd name="T0" fmla="+- 0 5964 5933"/>
                <a:gd name="T1" fmla="*/ T0 w 30"/>
                <a:gd name="T2" fmla="+- 0 5933 5933"/>
                <a:gd name="T3" fmla="*/ T2 w 30"/>
              </a:gdLst>
              <a:ahLst/>
              <a:cxnLst>
                <a:cxn ang="0">
                  <a:pos x="T1" y="0"/>
                </a:cxn>
                <a:cxn ang="0">
                  <a:pos x="T3" y="0"/>
                </a:cxn>
              </a:cxnLst>
              <a:rect l="0" t="0" r="r" b="b"/>
              <a:pathLst>
                <a:path w="30">
                  <a:moveTo>
                    <a:pt x="31" y="0"/>
                  </a:moveTo>
                  <a:lnTo>
                    <a:pt x="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87" name="Freeform 186"/>
            <p:cNvSpPr>
              <a:spLocks/>
            </p:cNvSpPr>
            <p:nvPr/>
          </p:nvSpPr>
          <p:spPr bwMode="auto">
            <a:xfrm>
              <a:off x="5964" y="6815"/>
              <a:ext cx="1" cy="0"/>
            </a:xfrm>
            <a:custGeom>
              <a:avLst/>
              <a:gdLst>
                <a:gd name="T0" fmla="+- 0 5964 5964"/>
                <a:gd name="T1" fmla="*/ T0 w 1"/>
                <a:gd name="T2" fmla="+- 0 5964 5964"/>
                <a:gd name="T3" fmla="*/ T2 w 1"/>
              </a:gdLst>
              <a:ahLst/>
              <a:cxnLst>
                <a:cxn ang="0">
                  <a:pos x="T1" y="0"/>
                </a:cxn>
                <a:cxn ang="0">
                  <a:pos x="T3" y="0"/>
                </a:cxn>
              </a:cxnLst>
              <a:rect l="0" t="0" r="r" b="b"/>
              <a:pathLst>
                <a:path w="1">
                  <a:moveTo>
                    <a:pt x="0" y="0"/>
                  </a:moveTo>
                  <a:lnTo>
                    <a:pt x="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88" name="Freeform 187"/>
            <p:cNvSpPr>
              <a:spLocks/>
            </p:cNvSpPr>
            <p:nvPr/>
          </p:nvSpPr>
          <p:spPr bwMode="auto">
            <a:xfrm>
              <a:off x="5933" y="6815"/>
              <a:ext cx="0" cy="1"/>
            </a:xfrm>
            <a:custGeom>
              <a:avLst/>
              <a:gdLst>
                <a:gd name="T0" fmla="+- 0 6815 6815"/>
                <a:gd name="T1" fmla="*/ 6815 h 1"/>
                <a:gd name="T2" fmla="+- 0 6816 6815"/>
                <a:gd name="T3" fmla="*/ 6816 h 1"/>
              </a:gdLst>
              <a:ahLst/>
              <a:cxnLst>
                <a:cxn ang="0">
                  <a:pos x="0" y="T1"/>
                </a:cxn>
                <a:cxn ang="0">
                  <a:pos x="0" y="T3"/>
                </a:cxn>
              </a:cxnLst>
              <a:rect l="0" t="0" r="r" b="b"/>
              <a:pathLst>
                <a:path h="1">
                  <a:moveTo>
                    <a:pt x="0" y="0"/>
                  </a:moveTo>
                  <a:lnTo>
                    <a:pt x="0" y="1"/>
                  </a:lnTo>
                </a:path>
              </a:pathLst>
            </a:custGeom>
            <a:noFill/>
            <a:ln w="153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89" name="Freeform 188"/>
            <p:cNvSpPr>
              <a:spLocks/>
            </p:cNvSpPr>
            <p:nvPr/>
          </p:nvSpPr>
          <p:spPr bwMode="auto">
            <a:xfrm>
              <a:off x="5964" y="6816"/>
              <a:ext cx="0" cy="60"/>
            </a:xfrm>
            <a:custGeom>
              <a:avLst/>
              <a:gdLst>
                <a:gd name="T0" fmla="+- 0 6876 6816"/>
                <a:gd name="T1" fmla="*/ 6876 h 60"/>
                <a:gd name="T2" fmla="+- 0 6816 6816"/>
                <a:gd name="T3" fmla="*/ 6816 h 60"/>
              </a:gdLst>
              <a:ahLst/>
              <a:cxnLst>
                <a:cxn ang="0">
                  <a:pos x="0" y="T1"/>
                </a:cxn>
                <a:cxn ang="0">
                  <a:pos x="0" y="T3"/>
                </a:cxn>
              </a:cxnLst>
              <a:rect l="0" t="0" r="r" b="b"/>
              <a:pathLst>
                <a:path h="60">
                  <a:moveTo>
                    <a:pt x="0" y="60"/>
                  </a:moveTo>
                  <a:lnTo>
                    <a:pt x="0" y="0"/>
                  </a:lnTo>
                </a:path>
              </a:pathLst>
            </a:custGeom>
            <a:noFill/>
            <a:ln w="153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90" name="Freeform 189"/>
            <p:cNvSpPr>
              <a:spLocks/>
            </p:cNvSpPr>
            <p:nvPr/>
          </p:nvSpPr>
          <p:spPr bwMode="auto">
            <a:xfrm>
              <a:off x="5964" y="6816"/>
              <a:ext cx="0" cy="60"/>
            </a:xfrm>
            <a:custGeom>
              <a:avLst/>
              <a:gdLst>
                <a:gd name="T0" fmla="+- 0 6876 6816"/>
                <a:gd name="T1" fmla="*/ 6876 h 60"/>
                <a:gd name="T2" fmla="+- 0 6816 6816"/>
                <a:gd name="T3" fmla="*/ 6816 h 60"/>
              </a:gdLst>
              <a:ahLst/>
              <a:cxnLst>
                <a:cxn ang="0">
                  <a:pos x="0" y="T1"/>
                </a:cxn>
                <a:cxn ang="0">
                  <a:pos x="0" y="T3"/>
                </a:cxn>
              </a:cxnLst>
              <a:rect l="0" t="0" r="r" b="b"/>
              <a:pathLst>
                <a:path h="60">
                  <a:moveTo>
                    <a:pt x="0" y="60"/>
                  </a:moveTo>
                  <a:lnTo>
                    <a:pt x="0" y="0"/>
                  </a:lnTo>
                </a:path>
              </a:pathLst>
            </a:custGeom>
            <a:noFill/>
            <a:ln w="153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91" name="Freeform 190"/>
            <p:cNvSpPr>
              <a:spLocks/>
            </p:cNvSpPr>
            <p:nvPr/>
          </p:nvSpPr>
          <p:spPr bwMode="auto">
            <a:xfrm>
              <a:off x="5933" y="6938"/>
              <a:ext cx="30" cy="0"/>
            </a:xfrm>
            <a:custGeom>
              <a:avLst/>
              <a:gdLst>
                <a:gd name="T0" fmla="+- 0 5964 5933"/>
                <a:gd name="T1" fmla="*/ T0 w 30"/>
                <a:gd name="T2" fmla="+- 0 5933 5933"/>
                <a:gd name="T3" fmla="*/ T2 w 30"/>
              </a:gdLst>
              <a:ahLst/>
              <a:cxnLst>
                <a:cxn ang="0">
                  <a:pos x="T1" y="0"/>
                </a:cxn>
                <a:cxn ang="0">
                  <a:pos x="T3" y="0"/>
                </a:cxn>
              </a:cxnLst>
              <a:rect l="0" t="0" r="r" b="b"/>
              <a:pathLst>
                <a:path w="30">
                  <a:moveTo>
                    <a:pt x="31" y="0"/>
                  </a:moveTo>
                  <a:lnTo>
                    <a:pt x="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92" name="Freeform 191"/>
            <p:cNvSpPr>
              <a:spLocks/>
            </p:cNvSpPr>
            <p:nvPr/>
          </p:nvSpPr>
          <p:spPr bwMode="auto">
            <a:xfrm>
              <a:off x="5933" y="6938"/>
              <a:ext cx="30" cy="0"/>
            </a:xfrm>
            <a:custGeom>
              <a:avLst/>
              <a:gdLst>
                <a:gd name="T0" fmla="+- 0 5964 5933"/>
                <a:gd name="T1" fmla="*/ T0 w 30"/>
                <a:gd name="T2" fmla="+- 0 5933 5933"/>
                <a:gd name="T3" fmla="*/ T2 w 30"/>
              </a:gdLst>
              <a:ahLst/>
              <a:cxnLst>
                <a:cxn ang="0">
                  <a:pos x="T1" y="0"/>
                </a:cxn>
                <a:cxn ang="0">
                  <a:pos x="T3" y="0"/>
                </a:cxn>
              </a:cxnLst>
              <a:rect l="0" t="0" r="r" b="b"/>
              <a:pathLst>
                <a:path w="30">
                  <a:moveTo>
                    <a:pt x="31" y="0"/>
                  </a:moveTo>
                  <a:lnTo>
                    <a:pt x="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93" name="Freeform 192"/>
            <p:cNvSpPr>
              <a:spLocks/>
            </p:cNvSpPr>
            <p:nvPr/>
          </p:nvSpPr>
          <p:spPr bwMode="auto">
            <a:xfrm>
              <a:off x="5964" y="6936"/>
              <a:ext cx="0" cy="2"/>
            </a:xfrm>
            <a:custGeom>
              <a:avLst/>
              <a:gdLst>
                <a:gd name="T0" fmla="+- 0 6936 6936"/>
                <a:gd name="T1" fmla="*/ 6936 h 2"/>
                <a:gd name="T2" fmla="+- 0 6938 6936"/>
                <a:gd name="T3" fmla="*/ 6938 h 2"/>
              </a:gdLst>
              <a:ahLst/>
              <a:cxnLst>
                <a:cxn ang="0">
                  <a:pos x="0" y="T1"/>
                </a:cxn>
                <a:cxn ang="0">
                  <a:pos x="0" y="T3"/>
                </a:cxn>
              </a:cxnLst>
              <a:rect l="0" t="0" r="r" b="b"/>
              <a:pathLst>
                <a:path h="2">
                  <a:moveTo>
                    <a:pt x="0" y="0"/>
                  </a:moveTo>
                  <a:lnTo>
                    <a:pt x="0" y="2"/>
                  </a:lnTo>
                </a:path>
              </a:pathLst>
            </a:custGeom>
            <a:noFill/>
            <a:ln w="153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94" name="Freeform 193"/>
            <p:cNvSpPr>
              <a:spLocks/>
            </p:cNvSpPr>
            <p:nvPr/>
          </p:nvSpPr>
          <p:spPr bwMode="auto">
            <a:xfrm>
              <a:off x="5964" y="6938"/>
              <a:ext cx="1" cy="0"/>
            </a:xfrm>
            <a:custGeom>
              <a:avLst/>
              <a:gdLst>
                <a:gd name="T0" fmla="+- 0 5964 5964"/>
                <a:gd name="T1" fmla="*/ T0 w 1"/>
                <a:gd name="T2" fmla="+- 0 5964 5964"/>
                <a:gd name="T3" fmla="*/ T2 w 1"/>
              </a:gdLst>
              <a:ahLst/>
              <a:cxnLst>
                <a:cxn ang="0">
                  <a:pos x="T1" y="0"/>
                </a:cxn>
                <a:cxn ang="0">
                  <a:pos x="T3" y="0"/>
                </a:cxn>
              </a:cxnLst>
              <a:rect l="0" t="0" r="r" b="b"/>
              <a:pathLst>
                <a:path w="1">
                  <a:moveTo>
                    <a:pt x="0" y="0"/>
                  </a:moveTo>
                  <a:lnTo>
                    <a:pt x="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95" name="Freeform 194"/>
            <p:cNvSpPr>
              <a:spLocks/>
            </p:cNvSpPr>
            <p:nvPr/>
          </p:nvSpPr>
          <p:spPr bwMode="auto">
            <a:xfrm>
              <a:off x="5933" y="6938"/>
              <a:ext cx="0" cy="0"/>
            </a:xfrm>
            <a:custGeom>
              <a:avLst/>
              <a:gdLst/>
              <a:ahLst/>
              <a:cxnLst>
                <a:cxn ang="0">
                  <a:pos x="0" y="0"/>
                </a:cxn>
                <a:cxn ang="0">
                  <a:pos x="0" y="0"/>
                </a:cxn>
              </a:cxnLst>
              <a:rect l="0" t="0" r="r" b="b"/>
              <a:pathLst>
                <a:path>
                  <a:moveTo>
                    <a:pt x="0" y="0"/>
                  </a:moveTo>
                  <a:lnTo>
                    <a:pt x="0" y="0"/>
                  </a:lnTo>
                </a:path>
              </a:pathLst>
            </a:custGeom>
            <a:noFill/>
            <a:ln w="153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96" name="Freeform 195"/>
            <p:cNvSpPr>
              <a:spLocks/>
            </p:cNvSpPr>
            <p:nvPr/>
          </p:nvSpPr>
          <p:spPr bwMode="auto">
            <a:xfrm>
              <a:off x="5964" y="6876"/>
              <a:ext cx="0" cy="60"/>
            </a:xfrm>
            <a:custGeom>
              <a:avLst/>
              <a:gdLst>
                <a:gd name="T0" fmla="+- 0 6876 6876"/>
                <a:gd name="T1" fmla="*/ 6876 h 60"/>
                <a:gd name="T2" fmla="+- 0 6936 6876"/>
                <a:gd name="T3" fmla="*/ 6936 h 60"/>
              </a:gdLst>
              <a:ahLst/>
              <a:cxnLst>
                <a:cxn ang="0">
                  <a:pos x="0" y="T1"/>
                </a:cxn>
                <a:cxn ang="0">
                  <a:pos x="0" y="T3"/>
                </a:cxn>
              </a:cxnLst>
              <a:rect l="0" t="0" r="r" b="b"/>
              <a:pathLst>
                <a:path h="60">
                  <a:moveTo>
                    <a:pt x="0" y="0"/>
                  </a:moveTo>
                  <a:lnTo>
                    <a:pt x="0" y="60"/>
                  </a:lnTo>
                </a:path>
              </a:pathLst>
            </a:custGeom>
            <a:noFill/>
            <a:ln w="153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97" name="Freeform 196"/>
            <p:cNvSpPr>
              <a:spLocks/>
            </p:cNvSpPr>
            <p:nvPr/>
          </p:nvSpPr>
          <p:spPr bwMode="auto">
            <a:xfrm>
              <a:off x="5964" y="6877"/>
              <a:ext cx="0" cy="60"/>
            </a:xfrm>
            <a:custGeom>
              <a:avLst/>
              <a:gdLst>
                <a:gd name="T0" fmla="+- 0 6877 6877"/>
                <a:gd name="T1" fmla="*/ 6877 h 60"/>
                <a:gd name="T2" fmla="+- 0 6938 6877"/>
                <a:gd name="T3" fmla="*/ 6938 h 60"/>
              </a:gdLst>
              <a:ahLst/>
              <a:cxnLst>
                <a:cxn ang="0">
                  <a:pos x="0" y="T1"/>
                </a:cxn>
                <a:cxn ang="0">
                  <a:pos x="0" y="T3"/>
                </a:cxn>
              </a:cxnLst>
              <a:rect l="0" t="0" r="r" b="b"/>
              <a:pathLst>
                <a:path h="60">
                  <a:moveTo>
                    <a:pt x="0" y="0"/>
                  </a:moveTo>
                  <a:lnTo>
                    <a:pt x="0" y="61"/>
                  </a:lnTo>
                </a:path>
              </a:pathLst>
            </a:custGeom>
            <a:noFill/>
            <a:ln w="153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98" name="Freeform 197"/>
            <p:cNvSpPr>
              <a:spLocks/>
            </p:cNvSpPr>
            <p:nvPr/>
          </p:nvSpPr>
          <p:spPr bwMode="auto">
            <a:xfrm>
              <a:off x="5964" y="6876"/>
              <a:ext cx="0" cy="60"/>
            </a:xfrm>
            <a:custGeom>
              <a:avLst/>
              <a:gdLst>
                <a:gd name="T0" fmla="+- 0 6876 6876"/>
                <a:gd name="T1" fmla="*/ 6876 h 60"/>
                <a:gd name="T2" fmla="+- 0 6936 6876"/>
                <a:gd name="T3" fmla="*/ 6936 h 60"/>
              </a:gdLst>
              <a:ahLst/>
              <a:cxnLst>
                <a:cxn ang="0">
                  <a:pos x="0" y="T1"/>
                </a:cxn>
                <a:cxn ang="0">
                  <a:pos x="0" y="T3"/>
                </a:cxn>
              </a:cxnLst>
              <a:rect l="0" t="0" r="r" b="b"/>
              <a:pathLst>
                <a:path h="60">
                  <a:moveTo>
                    <a:pt x="0" y="0"/>
                  </a:moveTo>
                  <a:lnTo>
                    <a:pt x="0" y="60"/>
                  </a:lnTo>
                </a:path>
              </a:pathLst>
            </a:custGeom>
            <a:noFill/>
            <a:ln w="153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99" name="Freeform 198"/>
            <p:cNvSpPr>
              <a:spLocks/>
            </p:cNvSpPr>
            <p:nvPr/>
          </p:nvSpPr>
          <p:spPr bwMode="auto">
            <a:xfrm>
              <a:off x="5994" y="6815"/>
              <a:ext cx="0" cy="1"/>
            </a:xfrm>
            <a:custGeom>
              <a:avLst/>
              <a:gdLst>
                <a:gd name="T0" fmla="+- 0 6815 6815"/>
                <a:gd name="T1" fmla="*/ 6815 h 1"/>
                <a:gd name="T2" fmla="+- 0 6816 6815"/>
                <a:gd name="T3" fmla="*/ 6816 h 1"/>
              </a:gdLst>
              <a:ahLst/>
              <a:cxnLst>
                <a:cxn ang="0">
                  <a:pos x="0" y="T1"/>
                </a:cxn>
                <a:cxn ang="0">
                  <a:pos x="0" y="T3"/>
                </a:cxn>
              </a:cxnLst>
              <a:rect l="0" t="0" r="r" b="b"/>
              <a:pathLst>
                <a:path h="1">
                  <a:moveTo>
                    <a:pt x="0" y="0"/>
                  </a:moveTo>
                  <a:lnTo>
                    <a:pt x="0" y="1"/>
                  </a:lnTo>
                </a:path>
              </a:pathLst>
            </a:custGeom>
            <a:noFill/>
            <a:ln w="153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00" name="Freeform 199"/>
            <p:cNvSpPr>
              <a:spLocks/>
            </p:cNvSpPr>
            <p:nvPr/>
          </p:nvSpPr>
          <p:spPr bwMode="auto">
            <a:xfrm>
              <a:off x="5995" y="6938"/>
              <a:ext cx="0" cy="0"/>
            </a:xfrm>
            <a:custGeom>
              <a:avLst/>
              <a:gdLst/>
              <a:ahLst/>
              <a:cxnLst>
                <a:cxn ang="0">
                  <a:pos x="0" y="0"/>
                </a:cxn>
                <a:cxn ang="0">
                  <a:pos x="0" y="0"/>
                </a:cxn>
              </a:cxnLst>
              <a:rect l="0" t="0" r="r" b="b"/>
              <a:pathLst>
                <a:path>
                  <a:moveTo>
                    <a:pt x="0" y="0"/>
                  </a:moveTo>
                  <a:lnTo>
                    <a:pt x="0" y="0"/>
                  </a:lnTo>
                </a:path>
              </a:pathLst>
            </a:custGeom>
            <a:noFill/>
            <a:ln w="153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01" name="Freeform 200"/>
            <p:cNvSpPr>
              <a:spLocks/>
            </p:cNvSpPr>
            <p:nvPr/>
          </p:nvSpPr>
          <p:spPr bwMode="auto">
            <a:xfrm>
              <a:off x="6395" y="6938"/>
              <a:ext cx="400" cy="35"/>
            </a:xfrm>
            <a:custGeom>
              <a:avLst/>
              <a:gdLst>
                <a:gd name="T0" fmla="+- 0 6794 6395"/>
                <a:gd name="T1" fmla="*/ T0 w 400"/>
                <a:gd name="T2" fmla="+- 0 6938 6938"/>
                <a:gd name="T3" fmla="*/ 6938 h 35"/>
                <a:gd name="T4" fmla="+- 0 6395 6395"/>
                <a:gd name="T5" fmla="*/ T4 w 400"/>
                <a:gd name="T6" fmla="+- 0 6974 6938"/>
                <a:gd name="T7" fmla="*/ 6974 h 35"/>
              </a:gdLst>
              <a:ahLst/>
              <a:cxnLst>
                <a:cxn ang="0">
                  <a:pos x="T1" y="T3"/>
                </a:cxn>
                <a:cxn ang="0">
                  <a:pos x="T5" y="T7"/>
                </a:cxn>
              </a:cxnLst>
              <a:rect l="0" t="0" r="r" b="b"/>
              <a:pathLst>
                <a:path w="400" h="35">
                  <a:moveTo>
                    <a:pt x="399" y="0"/>
                  </a:moveTo>
                  <a:lnTo>
                    <a:pt x="0" y="36"/>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02" name="Freeform 201"/>
            <p:cNvSpPr>
              <a:spLocks/>
            </p:cNvSpPr>
            <p:nvPr/>
          </p:nvSpPr>
          <p:spPr bwMode="auto">
            <a:xfrm>
              <a:off x="6825" y="6816"/>
              <a:ext cx="30" cy="0"/>
            </a:xfrm>
            <a:custGeom>
              <a:avLst/>
              <a:gdLst>
                <a:gd name="T0" fmla="+- 0 6825 6825"/>
                <a:gd name="T1" fmla="*/ T0 w 30"/>
                <a:gd name="T2" fmla="+- 0 6855 6825"/>
                <a:gd name="T3" fmla="*/ T2 w 30"/>
              </a:gdLst>
              <a:ahLst/>
              <a:cxnLst>
                <a:cxn ang="0">
                  <a:pos x="T1" y="0"/>
                </a:cxn>
                <a:cxn ang="0">
                  <a:pos x="T3" y="0"/>
                </a:cxn>
              </a:cxnLst>
              <a:rect l="0" t="0" r="r" b="b"/>
              <a:pathLst>
                <a:path w="30">
                  <a:moveTo>
                    <a:pt x="0" y="0"/>
                  </a:moveTo>
                  <a:lnTo>
                    <a:pt x="3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03" name="Freeform 202"/>
            <p:cNvSpPr>
              <a:spLocks/>
            </p:cNvSpPr>
            <p:nvPr/>
          </p:nvSpPr>
          <p:spPr bwMode="auto">
            <a:xfrm>
              <a:off x="6825" y="6815"/>
              <a:ext cx="30" cy="0"/>
            </a:xfrm>
            <a:custGeom>
              <a:avLst/>
              <a:gdLst>
                <a:gd name="T0" fmla="+- 0 6825 6825"/>
                <a:gd name="T1" fmla="*/ T0 w 30"/>
                <a:gd name="T2" fmla="+- 0 6855 6825"/>
                <a:gd name="T3" fmla="*/ T2 w 30"/>
              </a:gdLst>
              <a:ahLst/>
              <a:cxnLst>
                <a:cxn ang="0">
                  <a:pos x="T1" y="0"/>
                </a:cxn>
                <a:cxn ang="0">
                  <a:pos x="T3" y="0"/>
                </a:cxn>
              </a:cxnLst>
              <a:rect l="0" t="0" r="r" b="b"/>
              <a:pathLst>
                <a:path w="30">
                  <a:moveTo>
                    <a:pt x="0" y="0"/>
                  </a:moveTo>
                  <a:lnTo>
                    <a:pt x="3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04" name="Freeform 203"/>
            <p:cNvSpPr>
              <a:spLocks/>
            </p:cNvSpPr>
            <p:nvPr/>
          </p:nvSpPr>
          <p:spPr bwMode="auto">
            <a:xfrm>
              <a:off x="6855" y="6815"/>
              <a:ext cx="0" cy="1"/>
            </a:xfrm>
            <a:custGeom>
              <a:avLst/>
              <a:gdLst>
                <a:gd name="T0" fmla="+- 0 6815 6815"/>
                <a:gd name="T1" fmla="*/ 6815 h 1"/>
                <a:gd name="T2" fmla="+- 0 6816 6815"/>
                <a:gd name="T3" fmla="*/ 6816 h 1"/>
              </a:gdLst>
              <a:ahLst/>
              <a:cxnLst>
                <a:cxn ang="0">
                  <a:pos x="0" y="T1"/>
                </a:cxn>
                <a:cxn ang="0">
                  <a:pos x="0" y="T3"/>
                </a:cxn>
              </a:cxnLst>
              <a:rect l="0" t="0" r="r" b="b"/>
              <a:pathLst>
                <a:path h="1">
                  <a:moveTo>
                    <a:pt x="0" y="0"/>
                  </a:moveTo>
                  <a:lnTo>
                    <a:pt x="0" y="1"/>
                  </a:lnTo>
                </a:path>
              </a:pathLst>
            </a:custGeom>
            <a:noFill/>
            <a:ln w="153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05" name="Freeform 204"/>
            <p:cNvSpPr>
              <a:spLocks/>
            </p:cNvSpPr>
            <p:nvPr/>
          </p:nvSpPr>
          <p:spPr bwMode="auto">
            <a:xfrm>
              <a:off x="6794" y="6815"/>
              <a:ext cx="0" cy="1"/>
            </a:xfrm>
            <a:custGeom>
              <a:avLst/>
              <a:gdLst>
                <a:gd name="T0" fmla="+- 0 6815 6815"/>
                <a:gd name="T1" fmla="*/ 6815 h 1"/>
                <a:gd name="T2" fmla="+- 0 6816 6815"/>
                <a:gd name="T3" fmla="*/ 6816 h 1"/>
              </a:gdLst>
              <a:ahLst/>
              <a:cxnLst>
                <a:cxn ang="0">
                  <a:pos x="0" y="T1"/>
                </a:cxn>
                <a:cxn ang="0">
                  <a:pos x="0" y="T3"/>
                </a:cxn>
              </a:cxnLst>
              <a:rect l="0" t="0" r="r" b="b"/>
              <a:pathLst>
                <a:path h="1">
                  <a:moveTo>
                    <a:pt x="0" y="0"/>
                  </a:moveTo>
                  <a:lnTo>
                    <a:pt x="0" y="1"/>
                  </a:lnTo>
                </a:path>
              </a:pathLst>
            </a:custGeom>
            <a:noFill/>
            <a:ln w="153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06" name="Freeform 205"/>
            <p:cNvSpPr>
              <a:spLocks/>
            </p:cNvSpPr>
            <p:nvPr/>
          </p:nvSpPr>
          <p:spPr bwMode="auto">
            <a:xfrm>
              <a:off x="6794" y="6815"/>
              <a:ext cx="30" cy="0"/>
            </a:xfrm>
            <a:custGeom>
              <a:avLst/>
              <a:gdLst>
                <a:gd name="T0" fmla="+- 0 6824 6794"/>
                <a:gd name="T1" fmla="*/ T0 w 30"/>
                <a:gd name="T2" fmla="+- 0 6794 6794"/>
                <a:gd name="T3" fmla="*/ T2 w 30"/>
              </a:gdLst>
              <a:ahLst/>
              <a:cxnLst>
                <a:cxn ang="0">
                  <a:pos x="T1" y="0"/>
                </a:cxn>
                <a:cxn ang="0">
                  <a:pos x="T3" y="0"/>
                </a:cxn>
              </a:cxnLst>
              <a:rect l="0" t="0" r="r" b="b"/>
              <a:pathLst>
                <a:path w="30">
                  <a:moveTo>
                    <a:pt x="30" y="0"/>
                  </a:moveTo>
                  <a:lnTo>
                    <a:pt x="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07" name="Freeform 206"/>
            <p:cNvSpPr>
              <a:spLocks/>
            </p:cNvSpPr>
            <p:nvPr/>
          </p:nvSpPr>
          <p:spPr bwMode="auto">
            <a:xfrm>
              <a:off x="6794" y="6816"/>
              <a:ext cx="30" cy="0"/>
            </a:xfrm>
            <a:custGeom>
              <a:avLst/>
              <a:gdLst>
                <a:gd name="T0" fmla="+- 0 6824 6794"/>
                <a:gd name="T1" fmla="*/ T0 w 30"/>
                <a:gd name="T2" fmla="+- 0 6794 6794"/>
                <a:gd name="T3" fmla="*/ T2 w 30"/>
              </a:gdLst>
              <a:ahLst/>
              <a:cxnLst>
                <a:cxn ang="0">
                  <a:pos x="T1" y="0"/>
                </a:cxn>
                <a:cxn ang="0">
                  <a:pos x="T3" y="0"/>
                </a:cxn>
              </a:cxnLst>
              <a:rect l="0" t="0" r="r" b="b"/>
              <a:pathLst>
                <a:path w="30">
                  <a:moveTo>
                    <a:pt x="30" y="0"/>
                  </a:moveTo>
                  <a:lnTo>
                    <a:pt x="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08" name="Freeform 207"/>
            <p:cNvSpPr>
              <a:spLocks/>
            </p:cNvSpPr>
            <p:nvPr/>
          </p:nvSpPr>
          <p:spPr bwMode="auto">
            <a:xfrm>
              <a:off x="6824" y="6815"/>
              <a:ext cx="1" cy="0"/>
            </a:xfrm>
            <a:custGeom>
              <a:avLst/>
              <a:gdLst>
                <a:gd name="T0" fmla="+- 0 6825 6824"/>
                <a:gd name="T1" fmla="*/ T0 w 1"/>
                <a:gd name="T2" fmla="+- 0 6824 6824"/>
                <a:gd name="T3" fmla="*/ T2 w 1"/>
              </a:gdLst>
              <a:ahLst/>
              <a:cxnLst>
                <a:cxn ang="0">
                  <a:pos x="T1" y="0"/>
                </a:cxn>
                <a:cxn ang="0">
                  <a:pos x="T3" y="0"/>
                </a:cxn>
              </a:cxnLst>
              <a:rect l="0" t="0" r="r" b="b"/>
              <a:pathLst>
                <a:path w="1">
                  <a:moveTo>
                    <a:pt x="1" y="0"/>
                  </a:moveTo>
                  <a:lnTo>
                    <a:pt x="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09" name="Freeform 208"/>
            <p:cNvSpPr>
              <a:spLocks/>
            </p:cNvSpPr>
            <p:nvPr/>
          </p:nvSpPr>
          <p:spPr bwMode="auto">
            <a:xfrm>
              <a:off x="6825" y="6816"/>
              <a:ext cx="0" cy="60"/>
            </a:xfrm>
            <a:custGeom>
              <a:avLst/>
              <a:gdLst>
                <a:gd name="T0" fmla="+- 0 6876 6816"/>
                <a:gd name="T1" fmla="*/ 6876 h 60"/>
                <a:gd name="T2" fmla="+- 0 6816 6816"/>
                <a:gd name="T3" fmla="*/ 6816 h 60"/>
              </a:gdLst>
              <a:ahLst/>
              <a:cxnLst>
                <a:cxn ang="0">
                  <a:pos x="0" y="T1"/>
                </a:cxn>
                <a:cxn ang="0">
                  <a:pos x="0" y="T3"/>
                </a:cxn>
              </a:cxnLst>
              <a:rect l="0" t="0" r="r" b="b"/>
              <a:pathLst>
                <a:path h="60">
                  <a:moveTo>
                    <a:pt x="0" y="60"/>
                  </a:moveTo>
                  <a:lnTo>
                    <a:pt x="0" y="0"/>
                  </a:lnTo>
                </a:path>
              </a:pathLst>
            </a:custGeom>
            <a:noFill/>
            <a:ln w="153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10" name="Freeform 209"/>
            <p:cNvSpPr>
              <a:spLocks/>
            </p:cNvSpPr>
            <p:nvPr/>
          </p:nvSpPr>
          <p:spPr bwMode="auto">
            <a:xfrm>
              <a:off x="6824" y="6816"/>
              <a:ext cx="0" cy="60"/>
            </a:xfrm>
            <a:custGeom>
              <a:avLst/>
              <a:gdLst>
                <a:gd name="T0" fmla="+- 0 6876 6816"/>
                <a:gd name="T1" fmla="*/ 6876 h 60"/>
                <a:gd name="T2" fmla="+- 0 6816 6816"/>
                <a:gd name="T3" fmla="*/ 6816 h 60"/>
              </a:gdLst>
              <a:ahLst/>
              <a:cxnLst>
                <a:cxn ang="0">
                  <a:pos x="0" y="T1"/>
                </a:cxn>
                <a:cxn ang="0">
                  <a:pos x="0" y="T3"/>
                </a:cxn>
              </a:cxnLst>
              <a:rect l="0" t="0" r="r" b="b"/>
              <a:pathLst>
                <a:path h="60">
                  <a:moveTo>
                    <a:pt x="0" y="60"/>
                  </a:moveTo>
                  <a:lnTo>
                    <a:pt x="0" y="0"/>
                  </a:lnTo>
                </a:path>
              </a:pathLst>
            </a:custGeom>
            <a:noFill/>
            <a:ln w="153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11" name="Freeform 210"/>
            <p:cNvSpPr>
              <a:spLocks/>
            </p:cNvSpPr>
            <p:nvPr/>
          </p:nvSpPr>
          <p:spPr bwMode="auto">
            <a:xfrm>
              <a:off x="6825" y="6938"/>
              <a:ext cx="31" cy="0"/>
            </a:xfrm>
            <a:custGeom>
              <a:avLst/>
              <a:gdLst>
                <a:gd name="T0" fmla="+- 0 6825 6825"/>
                <a:gd name="T1" fmla="*/ T0 w 31"/>
                <a:gd name="T2" fmla="+- 0 6856 6825"/>
                <a:gd name="T3" fmla="*/ T2 w 31"/>
              </a:gdLst>
              <a:ahLst/>
              <a:cxnLst>
                <a:cxn ang="0">
                  <a:pos x="T1" y="0"/>
                </a:cxn>
                <a:cxn ang="0">
                  <a:pos x="T3" y="0"/>
                </a:cxn>
              </a:cxnLst>
              <a:rect l="0" t="0" r="r" b="b"/>
              <a:pathLst>
                <a:path w="31">
                  <a:moveTo>
                    <a:pt x="0" y="0"/>
                  </a:moveTo>
                  <a:lnTo>
                    <a:pt x="3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12" name="Freeform 211"/>
            <p:cNvSpPr>
              <a:spLocks/>
            </p:cNvSpPr>
            <p:nvPr/>
          </p:nvSpPr>
          <p:spPr bwMode="auto">
            <a:xfrm>
              <a:off x="6825" y="6938"/>
              <a:ext cx="31" cy="0"/>
            </a:xfrm>
            <a:custGeom>
              <a:avLst/>
              <a:gdLst>
                <a:gd name="T0" fmla="+- 0 6825 6825"/>
                <a:gd name="T1" fmla="*/ T0 w 31"/>
                <a:gd name="T2" fmla="+- 0 6856 6825"/>
                <a:gd name="T3" fmla="*/ T2 w 31"/>
              </a:gdLst>
              <a:ahLst/>
              <a:cxnLst>
                <a:cxn ang="0">
                  <a:pos x="T1" y="0"/>
                </a:cxn>
                <a:cxn ang="0">
                  <a:pos x="T3" y="0"/>
                </a:cxn>
              </a:cxnLst>
              <a:rect l="0" t="0" r="r" b="b"/>
              <a:pathLst>
                <a:path w="31">
                  <a:moveTo>
                    <a:pt x="0" y="0"/>
                  </a:moveTo>
                  <a:lnTo>
                    <a:pt x="31"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13" name="Freeform 212"/>
            <p:cNvSpPr>
              <a:spLocks/>
            </p:cNvSpPr>
            <p:nvPr/>
          </p:nvSpPr>
          <p:spPr bwMode="auto">
            <a:xfrm>
              <a:off x="6856" y="6938"/>
              <a:ext cx="0" cy="0"/>
            </a:xfrm>
            <a:custGeom>
              <a:avLst/>
              <a:gdLst/>
              <a:ahLst/>
              <a:cxnLst>
                <a:cxn ang="0">
                  <a:pos x="0" y="0"/>
                </a:cxn>
                <a:cxn ang="0">
                  <a:pos x="0" y="0"/>
                </a:cxn>
              </a:cxnLst>
              <a:rect l="0" t="0" r="r" b="b"/>
              <a:pathLst>
                <a:path>
                  <a:moveTo>
                    <a:pt x="0" y="0"/>
                  </a:moveTo>
                  <a:lnTo>
                    <a:pt x="0" y="0"/>
                  </a:lnTo>
                </a:path>
              </a:pathLst>
            </a:custGeom>
            <a:noFill/>
            <a:ln w="153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14" name="Freeform 213"/>
            <p:cNvSpPr>
              <a:spLocks/>
            </p:cNvSpPr>
            <p:nvPr/>
          </p:nvSpPr>
          <p:spPr bwMode="auto">
            <a:xfrm>
              <a:off x="6794" y="6938"/>
              <a:ext cx="0" cy="0"/>
            </a:xfrm>
            <a:custGeom>
              <a:avLst/>
              <a:gdLst/>
              <a:ahLst/>
              <a:cxnLst>
                <a:cxn ang="0">
                  <a:pos x="0" y="0"/>
                </a:cxn>
                <a:cxn ang="0">
                  <a:pos x="0" y="0"/>
                </a:cxn>
              </a:cxnLst>
              <a:rect l="0" t="0" r="r" b="b"/>
              <a:pathLst>
                <a:path>
                  <a:moveTo>
                    <a:pt x="0" y="0"/>
                  </a:moveTo>
                  <a:lnTo>
                    <a:pt x="0" y="0"/>
                  </a:lnTo>
                </a:path>
              </a:pathLst>
            </a:custGeom>
            <a:noFill/>
            <a:ln w="153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15" name="Freeform 214"/>
            <p:cNvSpPr>
              <a:spLocks/>
            </p:cNvSpPr>
            <p:nvPr/>
          </p:nvSpPr>
          <p:spPr bwMode="auto">
            <a:xfrm>
              <a:off x="6824" y="6936"/>
              <a:ext cx="0" cy="2"/>
            </a:xfrm>
            <a:custGeom>
              <a:avLst/>
              <a:gdLst>
                <a:gd name="T0" fmla="+- 0 6936 6936"/>
                <a:gd name="T1" fmla="*/ 6936 h 2"/>
                <a:gd name="T2" fmla="+- 0 6938 6936"/>
                <a:gd name="T3" fmla="*/ 6938 h 2"/>
              </a:gdLst>
              <a:ahLst/>
              <a:cxnLst>
                <a:cxn ang="0">
                  <a:pos x="0" y="T1"/>
                </a:cxn>
                <a:cxn ang="0">
                  <a:pos x="0" y="T3"/>
                </a:cxn>
              </a:cxnLst>
              <a:rect l="0" t="0" r="r" b="b"/>
              <a:pathLst>
                <a:path h="2">
                  <a:moveTo>
                    <a:pt x="0" y="0"/>
                  </a:moveTo>
                  <a:lnTo>
                    <a:pt x="0" y="2"/>
                  </a:lnTo>
                </a:path>
              </a:pathLst>
            </a:custGeom>
            <a:noFill/>
            <a:ln w="153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16" name="Freeform 215"/>
            <p:cNvSpPr>
              <a:spLocks/>
            </p:cNvSpPr>
            <p:nvPr/>
          </p:nvSpPr>
          <p:spPr bwMode="auto">
            <a:xfrm>
              <a:off x="6794" y="6938"/>
              <a:ext cx="30" cy="0"/>
            </a:xfrm>
            <a:custGeom>
              <a:avLst/>
              <a:gdLst>
                <a:gd name="T0" fmla="+- 0 6824 6794"/>
                <a:gd name="T1" fmla="*/ T0 w 30"/>
                <a:gd name="T2" fmla="+- 0 6794 6794"/>
                <a:gd name="T3" fmla="*/ T2 w 30"/>
              </a:gdLst>
              <a:ahLst/>
              <a:cxnLst>
                <a:cxn ang="0">
                  <a:pos x="T1" y="0"/>
                </a:cxn>
                <a:cxn ang="0">
                  <a:pos x="T3" y="0"/>
                </a:cxn>
              </a:cxnLst>
              <a:rect l="0" t="0" r="r" b="b"/>
              <a:pathLst>
                <a:path w="30">
                  <a:moveTo>
                    <a:pt x="30" y="0"/>
                  </a:moveTo>
                  <a:lnTo>
                    <a:pt x="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17" name="Freeform 216"/>
            <p:cNvSpPr>
              <a:spLocks/>
            </p:cNvSpPr>
            <p:nvPr/>
          </p:nvSpPr>
          <p:spPr bwMode="auto">
            <a:xfrm>
              <a:off x="6794" y="6938"/>
              <a:ext cx="30" cy="0"/>
            </a:xfrm>
            <a:custGeom>
              <a:avLst/>
              <a:gdLst>
                <a:gd name="T0" fmla="+- 0 6824 6794"/>
                <a:gd name="T1" fmla="*/ T0 w 30"/>
                <a:gd name="T2" fmla="+- 0 6794 6794"/>
                <a:gd name="T3" fmla="*/ T2 w 30"/>
              </a:gdLst>
              <a:ahLst/>
              <a:cxnLst>
                <a:cxn ang="0">
                  <a:pos x="T1" y="0"/>
                </a:cxn>
                <a:cxn ang="0">
                  <a:pos x="T3" y="0"/>
                </a:cxn>
              </a:cxnLst>
              <a:rect l="0" t="0" r="r" b="b"/>
              <a:pathLst>
                <a:path w="30">
                  <a:moveTo>
                    <a:pt x="30" y="0"/>
                  </a:moveTo>
                  <a:lnTo>
                    <a:pt x="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18" name="Freeform 217"/>
            <p:cNvSpPr>
              <a:spLocks/>
            </p:cNvSpPr>
            <p:nvPr/>
          </p:nvSpPr>
          <p:spPr bwMode="auto">
            <a:xfrm>
              <a:off x="6824" y="6938"/>
              <a:ext cx="1" cy="0"/>
            </a:xfrm>
            <a:custGeom>
              <a:avLst/>
              <a:gdLst>
                <a:gd name="T0" fmla="+- 0 6825 6824"/>
                <a:gd name="T1" fmla="*/ T0 w 1"/>
                <a:gd name="T2" fmla="+- 0 6824 6824"/>
                <a:gd name="T3" fmla="*/ T2 w 1"/>
              </a:gdLst>
              <a:ahLst/>
              <a:cxnLst>
                <a:cxn ang="0">
                  <a:pos x="T1" y="0"/>
                </a:cxn>
                <a:cxn ang="0">
                  <a:pos x="T3" y="0"/>
                </a:cxn>
              </a:cxnLst>
              <a:rect l="0" t="0" r="r" b="b"/>
              <a:pathLst>
                <a:path w="1">
                  <a:moveTo>
                    <a:pt x="1" y="0"/>
                  </a:moveTo>
                  <a:lnTo>
                    <a:pt x="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19" name="Freeform 218"/>
            <p:cNvSpPr>
              <a:spLocks/>
            </p:cNvSpPr>
            <p:nvPr/>
          </p:nvSpPr>
          <p:spPr bwMode="auto">
            <a:xfrm>
              <a:off x="6824" y="6876"/>
              <a:ext cx="0" cy="60"/>
            </a:xfrm>
            <a:custGeom>
              <a:avLst/>
              <a:gdLst>
                <a:gd name="T0" fmla="+- 0 6876 6876"/>
                <a:gd name="T1" fmla="*/ 6876 h 60"/>
                <a:gd name="T2" fmla="+- 0 6936 6876"/>
                <a:gd name="T3" fmla="*/ 6936 h 60"/>
              </a:gdLst>
              <a:ahLst/>
              <a:cxnLst>
                <a:cxn ang="0">
                  <a:pos x="0" y="T1"/>
                </a:cxn>
                <a:cxn ang="0">
                  <a:pos x="0" y="T3"/>
                </a:cxn>
              </a:cxnLst>
              <a:rect l="0" t="0" r="r" b="b"/>
              <a:pathLst>
                <a:path h="60">
                  <a:moveTo>
                    <a:pt x="0" y="0"/>
                  </a:moveTo>
                  <a:lnTo>
                    <a:pt x="0" y="60"/>
                  </a:lnTo>
                </a:path>
              </a:pathLst>
            </a:custGeom>
            <a:noFill/>
            <a:ln w="153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20" name="Freeform 219"/>
            <p:cNvSpPr>
              <a:spLocks/>
            </p:cNvSpPr>
            <p:nvPr/>
          </p:nvSpPr>
          <p:spPr bwMode="auto">
            <a:xfrm>
              <a:off x="6825" y="6877"/>
              <a:ext cx="0" cy="60"/>
            </a:xfrm>
            <a:custGeom>
              <a:avLst/>
              <a:gdLst>
                <a:gd name="T0" fmla="+- 0 6877 6877"/>
                <a:gd name="T1" fmla="*/ 6877 h 60"/>
                <a:gd name="T2" fmla="+- 0 6938 6877"/>
                <a:gd name="T3" fmla="*/ 6938 h 60"/>
              </a:gdLst>
              <a:ahLst/>
              <a:cxnLst>
                <a:cxn ang="0">
                  <a:pos x="0" y="T1"/>
                </a:cxn>
                <a:cxn ang="0">
                  <a:pos x="0" y="T3"/>
                </a:cxn>
              </a:cxnLst>
              <a:rect l="0" t="0" r="r" b="b"/>
              <a:pathLst>
                <a:path h="60">
                  <a:moveTo>
                    <a:pt x="0" y="0"/>
                  </a:moveTo>
                  <a:lnTo>
                    <a:pt x="0" y="61"/>
                  </a:lnTo>
                </a:path>
              </a:pathLst>
            </a:custGeom>
            <a:noFill/>
            <a:ln w="153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21" name="Freeform 220"/>
            <p:cNvSpPr>
              <a:spLocks/>
            </p:cNvSpPr>
            <p:nvPr/>
          </p:nvSpPr>
          <p:spPr bwMode="auto">
            <a:xfrm>
              <a:off x="6825" y="6876"/>
              <a:ext cx="0" cy="60"/>
            </a:xfrm>
            <a:custGeom>
              <a:avLst/>
              <a:gdLst>
                <a:gd name="T0" fmla="+- 0 6876 6876"/>
                <a:gd name="T1" fmla="*/ 6876 h 60"/>
                <a:gd name="T2" fmla="+- 0 6936 6876"/>
                <a:gd name="T3" fmla="*/ 6936 h 60"/>
              </a:gdLst>
              <a:ahLst/>
              <a:cxnLst>
                <a:cxn ang="0">
                  <a:pos x="0" y="T1"/>
                </a:cxn>
                <a:cxn ang="0">
                  <a:pos x="0" y="T3"/>
                </a:cxn>
              </a:cxnLst>
              <a:rect l="0" t="0" r="r" b="b"/>
              <a:pathLst>
                <a:path h="60">
                  <a:moveTo>
                    <a:pt x="0" y="0"/>
                  </a:moveTo>
                  <a:lnTo>
                    <a:pt x="0" y="60"/>
                  </a:lnTo>
                </a:path>
              </a:pathLst>
            </a:custGeom>
            <a:noFill/>
            <a:ln w="153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22" name="Freeform 221"/>
            <p:cNvSpPr>
              <a:spLocks/>
            </p:cNvSpPr>
            <p:nvPr/>
          </p:nvSpPr>
          <p:spPr bwMode="auto">
            <a:xfrm>
              <a:off x="7235" y="6938"/>
              <a:ext cx="0" cy="144"/>
            </a:xfrm>
            <a:custGeom>
              <a:avLst/>
              <a:gdLst>
                <a:gd name="T0" fmla="+- 0 7082 6938"/>
                <a:gd name="T1" fmla="*/ 7082 h 144"/>
                <a:gd name="T2" fmla="+- 0 6938 6938"/>
                <a:gd name="T3" fmla="*/ 6938 h 144"/>
              </a:gdLst>
              <a:ahLst/>
              <a:cxnLst>
                <a:cxn ang="0">
                  <a:pos x="0" y="T1"/>
                </a:cxn>
                <a:cxn ang="0">
                  <a:pos x="0" y="T3"/>
                </a:cxn>
              </a:cxnLst>
              <a:rect l="0" t="0" r="r" b="b"/>
              <a:pathLst>
                <a:path h="144">
                  <a:moveTo>
                    <a:pt x="0" y="144"/>
                  </a:moveTo>
                  <a:lnTo>
                    <a:pt x="0" y="0"/>
                  </a:lnTo>
                </a:path>
              </a:pathLst>
            </a:custGeom>
            <a:noFill/>
            <a:ln w="153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23" name="Freeform 222"/>
            <p:cNvSpPr>
              <a:spLocks/>
            </p:cNvSpPr>
            <p:nvPr/>
          </p:nvSpPr>
          <p:spPr bwMode="auto">
            <a:xfrm>
              <a:off x="5554" y="6938"/>
              <a:ext cx="0" cy="144"/>
            </a:xfrm>
            <a:custGeom>
              <a:avLst/>
              <a:gdLst>
                <a:gd name="T0" fmla="+- 0 7082 6938"/>
                <a:gd name="T1" fmla="*/ 7082 h 144"/>
                <a:gd name="T2" fmla="+- 0 6938 6938"/>
                <a:gd name="T3" fmla="*/ 6938 h 144"/>
              </a:gdLst>
              <a:ahLst/>
              <a:cxnLst>
                <a:cxn ang="0">
                  <a:pos x="0" y="T1"/>
                </a:cxn>
                <a:cxn ang="0">
                  <a:pos x="0" y="T3"/>
                </a:cxn>
              </a:cxnLst>
              <a:rect l="0" t="0" r="r" b="b"/>
              <a:pathLst>
                <a:path h="144">
                  <a:moveTo>
                    <a:pt x="0" y="144"/>
                  </a:moveTo>
                  <a:lnTo>
                    <a:pt x="0" y="0"/>
                  </a:lnTo>
                </a:path>
              </a:pathLst>
            </a:custGeom>
            <a:noFill/>
            <a:ln w="153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24" name="Freeform 223"/>
            <p:cNvSpPr>
              <a:spLocks/>
            </p:cNvSpPr>
            <p:nvPr/>
          </p:nvSpPr>
          <p:spPr bwMode="auto">
            <a:xfrm>
              <a:off x="7416" y="6938"/>
              <a:ext cx="469" cy="313"/>
            </a:xfrm>
            <a:custGeom>
              <a:avLst/>
              <a:gdLst>
                <a:gd name="T0" fmla="+- 0 7884 7416"/>
                <a:gd name="T1" fmla="*/ T0 w 469"/>
                <a:gd name="T2" fmla="+- 0 7251 6938"/>
                <a:gd name="T3" fmla="*/ 7251 h 313"/>
                <a:gd name="T4" fmla="+- 0 7416 7416"/>
                <a:gd name="T5" fmla="*/ T4 w 469"/>
                <a:gd name="T6" fmla="+- 0 6938 6938"/>
                <a:gd name="T7" fmla="*/ 6938 h 313"/>
              </a:gdLst>
              <a:ahLst/>
              <a:cxnLst>
                <a:cxn ang="0">
                  <a:pos x="T1" y="T3"/>
                </a:cxn>
                <a:cxn ang="0">
                  <a:pos x="T5" y="T7"/>
                </a:cxn>
              </a:cxnLst>
              <a:rect l="0" t="0" r="r" b="b"/>
              <a:pathLst>
                <a:path w="469" h="313">
                  <a:moveTo>
                    <a:pt x="468" y="313"/>
                  </a:moveTo>
                  <a:lnTo>
                    <a:pt x="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25" name="Freeform 224"/>
            <p:cNvSpPr>
              <a:spLocks/>
            </p:cNvSpPr>
            <p:nvPr/>
          </p:nvSpPr>
          <p:spPr bwMode="auto">
            <a:xfrm>
              <a:off x="5223" y="7047"/>
              <a:ext cx="0" cy="35"/>
            </a:xfrm>
            <a:custGeom>
              <a:avLst/>
              <a:gdLst>
                <a:gd name="T0" fmla="+- 0 7082 7047"/>
                <a:gd name="T1" fmla="*/ 7082 h 35"/>
                <a:gd name="T2" fmla="+- 0 7047 7047"/>
                <a:gd name="T3" fmla="*/ 7047 h 35"/>
              </a:gdLst>
              <a:ahLst/>
              <a:cxnLst>
                <a:cxn ang="0">
                  <a:pos x="0" y="T1"/>
                </a:cxn>
                <a:cxn ang="0">
                  <a:pos x="0" y="T3"/>
                </a:cxn>
              </a:cxnLst>
              <a:rect l="0" t="0" r="r" b="b"/>
              <a:pathLst>
                <a:path h="35">
                  <a:moveTo>
                    <a:pt x="0" y="35"/>
                  </a:moveTo>
                  <a:lnTo>
                    <a:pt x="0" y="0"/>
                  </a:lnTo>
                </a:path>
              </a:pathLst>
            </a:custGeom>
            <a:noFill/>
            <a:ln w="153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26" name="Freeform 225"/>
            <p:cNvSpPr>
              <a:spLocks/>
            </p:cNvSpPr>
            <p:nvPr/>
          </p:nvSpPr>
          <p:spPr bwMode="auto">
            <a:xfrm>
              <a:off x="5175" y="7071"/>
              <a:ext cx="0" cy="11"/>
            </a:xfrm>
            <a:custGeom>
              <a:avLst/>
              <a:gdLst>
                <a:gd name="T0" fmla="+- 0 7082 7071"/>
                <a:gd name="T1" fmla="*/ 7082 h 11"/>
                <a:gd name="T2" fmla="+- 0 7071 7071"/>
                <a:gd name="T3" fmla="*/ 7071 h 11"/>
              </a:gdLst>
              <a:ahLst/>
              <a:cxnLst>
                <a:cxn ang="0">
                  <a:pos x="0" y="T1"/>
                </a:cxn>
                <a:cxn ang="0">
                  <a:pos x="0" y="T3"/>
                </a:cxn>
              </a:cxnLst>
              <a:rect l="0" t="0" r="r" b="b"/>
              <a:pathLst>
                <a:path h="11">
                  <a:moveTo>
                    <a:pt x="0" y="11"/>
                  </a:moveTo>
                  <a:lnTo>
                    <a:pt x="0" y="0"/>
                  </a:lnTo>
                </a:path>
              </a:pathLst>
            </a:custGeom>
            <a:noFill/>
            <a:ln w="153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27" name="Freeform 226"/>
            <p:cNvSpPr>
              <a:spLocks/>
            </p:cNvSpPr>
            <p:nvPr/>
          </p:nvSpPr>
          <p:spPr bwMode="auto">
            <a:xfrm>
              <a:off x="4938" y="6938"/>
              <a:ext cx="436" cy="291"/>
            </a:xfrm>
            <a:custGeom>
              <a:avLst/>
              <a:gdLst>
                <a:gd name="T0" fmla="+- 0 4938 4938"/>
                <a:gd name="T1" fmla="*/ T0 w 436"/>
                <a:gd name="T2" fmla="+- 0 7229 6938"/>
                <a:gd name="T3" fmla="*/ 7229 h 291"/>
                <a:gd name="T4" fmla="+- 0 5374 4938"/>
                <a:gd name="T5" fmla="*/ T4 w 436"/>
                <a:gd name="T6" fmla="+- 0 6938 6938"/>
                <a:gd name="T7" fmla="*/ 6938 h 291"/>
              </a:gdLst>
              <a:ahLst/>
              <a:cxnLst>
                <a:cxn ang="0">
                  <a:pos x="T1" y="T3"/>
                </a:cxn>
                <a:cxn ang="0">
                  <a:pos x="T5" y="T7"/>
                </a:cxn>
              </a:cxnLst>
              <a:rect l="0" t="0" r="r" b="b"/>
              <a:pathLst>
                <a:path w="436" h="291">
                  <a:moveTo>
                    <a:pt x="0" y="291"/>
                  </a:moveTo>
                  <a:lnTo>
                    <a:pt x="436"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28" name="Freeform 227"/>
            <p:cNvSpPr>
              <a:spLocks/>
            </p:cNvSpPr>
            <p:nvPr/>
          </p:nvSpPr>
          <p:spPr bwMode="auto">
            <a:xfrm>
              <a:off x="7476" y="6911"/>
              <a:ext cx="29" cy="39"/>
            </a:xfrm>
            <a:custGeom>
              <a:avLst/>
              <a:gdLst>
                <a:gd name="T0" fmla="+- 0 7490 7476"/>
                <a:gd name="T1" fmla="*/ T0 w 29"/>
                <a:gd name="T2" fmla="+- 0 6912 6911"/>
                <a:gd name="T3" fmla="*/ 6912 h 39"/>
                <a:gd name="T4" fmla="+- 0 7495 7476"/>
                <a:gd name="T5" fmla="*/ T4 w 29"/>
                <a:gd name="T6" fmla="+- 0 6913 6911"/>
                <a:gd name="T7" fmla="*/ 6913 h 39"/>
                <a:gd name="T8" fmla="+- 0 7505 7476"/>
                <a:gd name="T9" fmla="*/ T8 w 29"/>
                <a:gd name="T10" fmla="+- 0 6911 6911"/>
                <a:gd name="T11" fmla="*/ 6911 h 39"/>
                <a:gd name="T12" fmla="+- 0 7476 7476"/>
                <a:gd name="T13" fmla="*/ T12 w 29"/>
                <a:gd name="T14" fmla="+- 0 6950 6911"/>
                <a:gd name="T15" fmla="*/ 6950 h 39"/>
              </a:gdLst>
              <a:ahLst/>
              <a:cxnLst>
                <a:cxn ang="0">
                  <a:pos x="T1" y="T3"/>
                </a:cxn>
                <a:cxn ang="0">
                  <a:pos x="T5" y="T7"/>
                </a:cxn>
                <a:cxn ang="0">
                  <a:pos x="T9" y="T11"/>
                </a:cxn>
                <a:cxn ang="0">
                  <a:pos x="T13" y="T15"/>
                </a:cxn>
              </a:cxnLst>
              <a:rect l="0" t="0" r="r" b="b"/>
              <a:pathLst>
                <a:path w="29" h="39">
                  <a:moveTo>
                    <a:pt x="14" y="1"/>
                  </a:moveTo>
                  <a:lnTo>
                    <a:pt x="19" y="2"/>
                  </a:lnTo>
                  <a:lnTo>
                    <a:pt x="29" y="0"/>
                  </a:lnTo>
                  <a:lnTo>
                    <a:pt x="0" y="39"/>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29" name="Freeform 228"/>
            <p:cNvSpPr>
              <a:spLocks/>
            </p:cNvSpPr>
            <p:nvPr/>
          </p:nvSpPr>
          <p:spPr bwMode="auto">
            <a:xfrm>
              <a:off x="7518" y="6943"/>
              <a:ext cx="3" cy="4"/>
            </a:xfrm>
            <a:custGeom>
              <a:avLst/>
              <a:gdLst>
                <a:gd name="T0" fmla="+- 0 7521 7518"/>
                <a:gd name="T1" fmla="*/ T0 w 3"/>
                <a:gd name="T2" fmla="+- 0 6943 6943"/>
                <a:gd name="T3" fmla="*/ 6943 h 4"/>
                <a:gd name="T4" fmla="+- 0 7518 7518"/>
                <a:gd name="T5" fmla="*/ T4 w 3"/>
                <a:gd name="T6" fmla="+- 0 6944 6943"/>
                <a:gd name="T7" fmla="*/ 6944 h 4"/>
                <a:gd name="T8" fmla="+- 0 7519 7518"/>
                <a:gd name="T9" fmla="*/ T8 w 3"/>
                <a:gd name="T10" fmla="+- 0 6947 6943"/>
                <a:gd name="T11" fmla="*/ 6947 h 4"/>
                <a:gd name="T12" fmla="+- 0 7521 7518"/>
                <a:gd name="T13" fmla="*/ T12 w 3"/>
                <a:gd name="T14" fmla="+- 0 6946 6943"/>
                <a:gd name="T15" fmla="*/ 6946 h 4"/>
                <a:gd name="T16" fmla="+- 0 7521 7518"/>
                <a:gd name="T17" fmla="*/ T16 w 3"/>
                <a:gd name="T18" fmla="+- 0 6943 6943"/>
                <a:gd name="T19" fmla="*/ 6943 h 4"/>
              </a:gdLst>
              <a:ahLst/>
              <a:cxnLst>
                <a:cxn ang="0">
                  <a:pos x="T1" y="T3"/>
                </a:cxn>
                <a:cxn ang="0">
                  <a:pos x="T5" y="T7"/>
                </a:cxn>
                <a:cxn ang="0">
                  <a:pos x="T9" y="T11"/>
                </a:cxn>
                <a:cxn ang="0">
                  <a:pos x="T13" y="T15"/>
                </a:cxn>
                <a:cxn ang="0">
                  <a:pos x="T17" y="T19"/>
                </a:cxn>
              </a:cxnLst>
              <a:rect l="0" t="0" r="r" b="b"/>
              <a:pathLst>
                <a:path w="3" h="4">
                  <a:moveTo>
                    <a:pt x="3" y="0"/>
                  </a:moveTo>
                  <a:lnTo>
                    <a:pt x="0" y="1"/>
                  </a:lnTo>
                  <a:lnTo>
                    <a:pt x="1" y="4"/>
                  </a:lnTo>
                  <a:lnTo>
                    <a:pt x="3" y="3"/>
                  </a:lnTo>
                  <a:lnTo>
                    <a:pt x="3" y="0"/>
                  </a:lnTo>
                  <a:close/>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30" name="Freeform 229"/>
            <p:cNvSpPr>
              <a:spLocks/>
            </p:cNvSpPr>
            <p:nvPr/>
          </p:nvSpPr>
          <p:spPr bwMode="auto">
            <a:xfrm>
              <a:off x="7502" y="6965"/>
              <a:ext cx="4" cy="4"/>
            </a:xfrm>
            <a:custGeom>
              <a:avLst/>
              <a:gdLst>
                <a:gd name="T0" fmla="+- 0 7505 7502"/>
                <a:gd name="T1" fmla="*/ T0 w 4"/>
                <a:gd name="T2" fmla="+- 0 6965 6965"/>
                <a:gd name="T3" fmla="*/ 6965 h 4"/>
                <a:gd name="T4" fmla="+- 0 7502 7502"/>
                <a:gd name="T5" fmla="*/ T4 w 4"/>
                <a:gd name="T6" fmla="+- 0 6966 6965"/>
                <a:gd name="T7" fmla="*/ 6966 h 4"/>
                <a:gd name="T8" fmla="+- 0 7503 7502"/>
                <a:gd name="T9" fmla="*/ T8 w 4"/>
                <a:gd name="T10" fmla="+- 0 6969 6965"/>
                <a:gd name="T11" fmla="*/ 6969 h 4"/>
                <a:gd name="T12" fmla="+- 0 7506 7502"/>
                <a:gd name="T13" fmla="*/ T12 w 4"/>
                <a:gd name="T14" fmla="+- 0 6969 6965"/>
                <a:gd name="T15" fmla="*/ 6969 h 4"/>
                <a:gd name="T16" fmla="+- 0 7505 7502"/>
                <a:gd name="T17" fmla="*/ T16 w 4"/>
                <a:gd name="T18" fmla="+- 0 6965 6965"/>
                <a:gd name="T19" fmla="*/ 6965 h 4"/>
              </a:gdLst>
              <a:ahLst/>
              <a:cxnLst>
                <a:cxn ang="0">
                  <a:pos x="T1" y="T3"/>
                </a:cxn>
                <a:cxn ang="0">
                  <a:pos x="T5" y="T7"/>
                </a:cxn>
                <a:cxn ang="0">
                  <a:pos x="T9" y="T11"/>
                </a:cxn>
                <a:cxn ang="0">
                  <a:pos x="T13" y="T15"/>
                </a:cxn>
                <a:cxn ang="0">
                  <a:pos x="T17" y="T19"/>
                </a:cxn>
              </a:cxnLst>
              <a:rect l="0" t="0" r="r" b="b"/>
              <a:pathLst>
                <a:path w="4" h="4">
                  <a:moveTo>
                    <a:pt x="3" y="0"/>
                  </a:moveTo>
                  <a:lnTo>
                    <a:pt x="0" y="1"/>
                  </a:lnTo>
                  <a:lnTo>
                    <a:pt x="1" y="4"/>
                  </a:lnTo>
                  <a:lnTo>
                    <a:pt x="4" y="4"/>
                  </a:lnTo>
                  <a:lnTo>
                    <a:pt x="3" y="0"/>
                  </a:lnTo>
                  <a:close/>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31" name="Freeform 230"/>
            <p:cNvSpPr>
              <a:spLocks/>
            </p:cNvSpPr>
            <p:nvPr/>
          </p:nvSpPr>
          <p:spPr bwMode="auto">
            <a:xfrm>
              <a:off x="7532" y="6952"/>
              <a:ext cx="28" cy="39"/>
            </a:xfrm>
            <a:custGeom>
              <a:avLst/>
              <a:gdLst>
                <a:gd name="T0" fmla="+- 0 7546 7532"/>
                <a:gd name="T1" fmla="*/ T0 w 28"/>
                <a:gd name="T2" fmla="+- 0 6952 6952"/>
                <a:gd name="T3" fmla="*/ 6952 h 39"/>
                <a:gd name="T4" fmla="+- 0 7550 7532"/>
                <a:gd name="T5" fmla="*/ T4 w 28"/>
                <a:gd name="T6" fmla="+- 0 6953 6952"/>
                <a:gd name="T7" fmla="*/ 6953 h 39"/>
                <a:gd name="T8" fmla="+- 0 7560 7532"/>
                <a:gd name="T9" fmla="*/ T8 w 28"/>
                <a:gd name="T10" fmla="+- 0 6952 6952"/>
                <a:gd name="T11" fmla="*/ 6952 h 39"/>
                <a:gd name="T12" fmla="+- 0 7532 7532"/>
                <a:gd name="T13" fmla="*/ T12 w 28"/>
                <a:gd name="T14" fmla="+- 0 6991 6952"/>
                <a:gd name="T15" fmla="*/ 6991 h 39"/>
              </a:gdLst>
              <a:ahLst/>
              <a:cxnLst>
                <a:cxn ang="0">
                  <a:pos x="T1" y="T3"/>
                </a:cxn>
                <a:cxn ang="0">
                  <a:pos x="T5" y="T7"/>
                </a:cxn>
                <a:cxn ang="0">
                  <a:pos x="T9" y="T11"/>
                </a:cxn>
                <a:cxn ang="0">
                  <a:pos x="T13" y="T15"/>
                </a:cxn>
              </a:cxnLst>
              <a:rect l="0" t="0" r="r" b="b"/>
              <a:pathLst>
                <a:path w="28" h="39">
                  <a:moveTo>
                    <a:pt x="14" y="0"/>
                  </a:moveTo>
                  <a:lnTo>
                    <a:pt x="18" y="1"/>
                  </a:lnTo>
                  <a:lnTo>
                    <a:pt x="28" y="0"/>
                  </a:lnTo>
                  <a:lnTo>
                    <a:pt x="0" y="39"/>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32" name="Freeform 231"/>
            <p:cNvSpPr>
              <a:spLocks/>
            </p:cNvSpPr>
            <p:nvPr/>
          </p:nvSpPr>
          <p:spPr bwMode="auto">
            <a:xfrm>
              <a:off x="7557" y="7005"/>
              <a:ext cx="4" cy="4"/>
            </a:xfrm>
            <a:custGeom>
              <a:avLst/>
              <a:gdLst>
                <a:gd name="T0" fmla="+- 0 7561 7557"/>
                <a:gd name="T1" fmla="*/ T0 w 4"/>
                <a:gd name="T2" fmla="+- 0 7005 7005"/>
                <a:gd name="T3" fmla="*/ 7005 h 4"/>
                <a:gd name="T4" fmla="+- 0 7557 7557"/>
                <a:gd name="T5" fmla="*/ T4 w 4"/>
                <a:gd name="T6" fmla="+- 0 7006 7005"/>
                <a:gd name="T7" fmla="*/ 7006 h 4"/>
                <a:gd name="T8" fmla="+- 0 7558 7557"/>
                <a:gd name="T9" fmla="*/ T8 w 4"/>
                <a:gd name="T10" fmla="+- 0 7009 7005"/>
                <a:gd name="T11" fmla="*/ 7009 h 4"/>
                <a:gd name="T12" fmla="+- 0 7561 7557"/>
                <a:gd name="T13" fmla="*/ T12 w 4"/>
                <a:gd name="T14" fmla="+- 0 7009 7005"/>
                <a:gd name="T15" fmla="*/ 7009 h 4"/>
                <a:gd name="T16" fmla="+- 0 7561 7557"/>
                <a:gd name="T17" fmla="*/ T16 w 4"/>
                <a:gd name="T18" fmla="+- 0 7005 7005"/>
                <a:gd name="T19" fmla="*/ 7005 h 4"/>
              </a:gdLst>
              <a:ahLst/>
              <a:cxnLst>
                <a:cxn ang="0">
                  <a:pos x="T1" y="T3"/>
                </a:cxn>
                <a:cxn ang="0">
                  <a:pos x="T5" y="T7"/>
                </a:cxn>
                <a:cxn ang="0">
                  <a:pos x="T9" y="T11"/>
                </a:cxn>
                <a:cxn ang="0">
                  <a:pos x="T13" y="T15"/>
                </a:cxn>
                <a:cxn ang="0">
                  <a:pos x="T17" y="T19"/>
                </a:cxn>
              </a:cxnLst>
              <a:rect l="0" t="0" r="r" b="b"/>
              <a:pathLst>
                <a:path w="4" h="4">
                  <a:moveTo>
                    <a:pt x="4" y="0"/>
                  </a:moveTo>
                  <a:lnTo>
                    <a:pt x="0" y="1"/>
                  </a:lnTo>
                  <a:lnTo>
                    <a:pt x="1" y="4"/>
                  </a:lnTo>
                  <a:lnTo>
                    <a:pt x="4" y="4"/>
                  </a:lnTo>
                  <a:lnTo>
                    <a:pt x="4" y="0"/>
                  </a:lnTo>
                  <a:close/>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33" name="Freeform 232"/>
            <p:cNvSpPr>
              <a:spLocks/>
            </p:cNvSpPr>
            <p:nvPr/>
          </p:nvSpPr>
          <p:spPr bwMode="auto">
            <a:xfrm>
              <a:off x="7577" y="6984"/>
              <a:ext cx="46" cy="49"/>
            </a:xfrm>
            <a:custGeom>
              <a:avLst/>
              <a:gdLst>
                <a:gd name="T0" fmla="+- 0 7623 7577"/>
                <a:gd name="T1" fmla="*/ T0 w 46"/>
                <a:gd name="T2" fmla="+- 0 6997 6984"/>
                <a:gd name="T3" fmla="*/ 6997 h 49"/>
                <a:gd name="T4" fmla="+- 0 7605 7577"/>
                <a:gd name="T5" fmla="*/ T4 w 46"/>
                <a:gd name="T6" fmla="+- 0 6984 6984"/>
                <a:gd name="T7" fmla="*/ 6984 h 49"/>
                <a:gd name="T8" fmla="+- 0 7591 7577"/>
                <a:gd name="T9" fmla="*/ T8 w 46"/>
                <a:gd name="T10" fmla="+- 0 6999 6984"/>
                <a:gd name="T11" fmla="*/ 6999 h 49"/>
                <a:gd name="T12" fmla="+- 0 7594 7577"/>
                <a:gd name="T13" fmla="*/ T12 w 46"/>
                <a:gd name="T14" fmla="+- 0 6999 6984"/>
                <a:gd name="T15" fmla="*/ 6999 h 49"/>
                <a:gd name="T16" fmla="+- 0 7601 7577"/>
                <a:gd name="T17" fmla="*/ T16 w 46"/>
                <a:gd name="T18" fmla="+- 0 7001 6984"/>
                <a:gd name="T19" fmla="*/ 7001 h 49"/>
                <a:gd name="T20" fmla="+- 0 7606 7577"/>
                <a:gd name="T21" fmla="*/ T20 w 46"/>
                <a:gd name="T22" fmla="+- 0 7005 6984"/>
                <a:gd name="T23" fmla="*/ 7005 h 49"/>
                <a:gd name="T24" fmla="+- 0 7611 7577"/>
                <a:gd name="T25" fmla="*/ T24 w 46"/>
                <a:gd name="T26" fmla="+- 0 7011 6984"/>
                <a:gd name="T27" fmla="*/ 7011 h 49"/>
                <a:gd name="T28" fmla="+- 0 7611 7577"/>
                <a:gd name="T29" fmla="*/ T28 w 46"/>
                <a:gd name="T30" fmla="+- 0 7017 6984"/>
                <a:gd name="T31" fmla="*/ 7017 h 49"/>
                <a:gd name="T32" fmla="+- 0 7610 7577"/>
                <a:gd name="T33" fmla="*/ T32 w 46"/>
                <a:gd name="T34" fmla="+- 0 7024 6984"/>
                <a:gd name="T35" fmla="*/ 7024 h 49"/>
                <a:gd name="T36" fmla="+- 0 7607 7577"/>
                <a:gd name="T37" fmla="*/ T36 w 46"/>
                <a:gd name="T38" fmla="+- 0 7028 6984"/>
                <a:gd name="T39" fmla="*/ 7028 h 49"/>
                <a:gd name="T40" fmla="+- 0 7601 7577"/>
                <a:gd name="T41" fmla="*/ T40 w 46"/>
                <a:gd name="T42" fmla="+- 0 7032 6984"/>
                <a:gd name="T43" fmla="*/ 7032 h 49"/>
                <a:gd name="T44" fmla="+- 0 7594 7577"/>
                <a:gd name="T45" fmla="*/ T44 w 46"/>
                <a:gd name="T46" fmla="+- 0 7033 6984"/>
                <a:gd name="T47" fmla="*/ 7033 h 49"/>
                <a:gd name="T48" fmla="+- 0 7587 7577"/>
                <a:gd name="T49" fmla="*/ T48 w 46"/>
                <a:gd name="T50" fmla="+- 0 7031 6984"/>
                <a:gd name="T51" fmla="*/ 7031 h 49"/>
                <a:gd name="T52" fmla="+- 0 7582 7577"/>
                <a:gd name="T53" fmla="*/ T52 w 46"/>
                <a:gd name="T54" fmla="+- 0 7027 6984"/>
                <a:gd name="T55" fmla="*/ 7027 h 49"/>
                <a:gd name="T56" fmla="+- 0 7578 7577"/>
                <a:gd name="T57" fmla="*/ T56 w 46"/>
                <a:gd name="T58" fmla="+- 0 7021 6984"/>
                <a:gd name="T59" fmla="*/ 7021 h 49"/>
                <a:gd name="T60" fmla="+- 0 7577 7577"/>
                <a:gd name="T61" fmla="*/ T60 w 46"/>
                <a:gd name="T62" fmla="+- 0 7018 6984"/>
                <a:gd name="T63" fmla="*/ 7018 h 49"/>
                <a:gd name="T64" fmla="+- 0 7578 7577"/>
                <a:gd name="T65" fmla="*/ T64 w 46"/>
                <a:gd name="T66" fmla="+- 0 7013 6984"/>
                <a:gd name="T67" fmla="*/ 7013 h 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46" h="49">
                  <a:moveTo>
                    <a:pt x="46" y="13"/>
                  </a:moveTo>
                  <a:lnTo>
                    <a:pt x="28" y="0"/>
                  </a:lnTo>
                  <a:lnTo>
                    <a:pt x="14" y="15"/>
                  </a:lnTo>
                  <a:lnTo>
                    <a:pt x="17" y="15"/>
                  </a:lnTo>
                  <a:lnTo>
                    <a:pt x="24" y="17"/>
                  </a:lnTo>
                  <a:lnTo>
                    <a:pt x="29" y="21"/>
                  </a:lnTo>
                  <a:lnTo>
                    <a:pt x="34" y="27"/>
                  </a:lnTo>
                  <a:lnTo>
                    <a:pt x="34" y="33"/>
                  </a:lnTo>
                  <a:lnTo>
                    <a:pt x="33" y="40"/>
                  </a:lnTo>
                  <a:lnTo>
                    <a:pt x="30" y="44"/>
                  </a:lnTo>
                  <a:lnTo>
                    <a:pt x="24" y="48"/>
                  </a:lnTo>
                  <a:lnTo>
                    <a:pt x="17" y="49"/>
                  </a:lnTo>
                  <a:lnTo>
                    <a:pt x="10" y="47"/>
                  </a:lnTo>
                  <a:lnTo>
                    <a:pt x="5" y="43"/>
                  </a:lnTo>
                  <a:lnTo>
                    <a:pt x="1" y="37"/>
                  </a:lnTo>
                  <a:lnTo>
                    <a:pt x="0" y="34"/>
                  </a:lnTo>
                  <a:lnTo>
                    <a:pt x="1" y="29"/>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34" name="Freeform 233"/>
            <p:cNvSpPr>
              <a:spLocks/>
            </p:cNvSpPr>
            <p:nvPr/>
          </p:nvSpPr>
          <p:spPr bwMode="auto">
            <a:xfrm>
              <a:off x="8255" y="2970"/>
              <a:ext cx="0" cy="4312"/>
            </a:xfrm>
            <a:custGeom>
              <a:avLst/>
              <a:gdLst>
                <a:gd name="T0" fmla="+- 0 7282 2970"/>
                <a:gd name="T1" fmla="*/ 7282 h 4312"/>
                <a:gd name="T2" fmla="+- 0 2970 2970"/>
                <a:gd name="T3" fmla="*/ 2970 h 4312"/>
              </a:gdLst>
              <a:ahLst/>
              <a:cxnLst>
                <a:cxn ang="0">
                  <a:pos x="0" y="T1"/>
                </a:cxn>
                <a:cxn ang="0">
                  <a:pos x="0" y="T3"/>
                </a:cxn>
              </a:cxnLst>
              <a:rect l="0" t="0" r="r" b="b"/>
              <a:pathLst>
                <a:path h="4312">
                  <a:moveTo>
                    <a:pt x="0" y="4312"/>
                  </a:moveTo>
                  <a:lnTo>
                    <a:pt x="0" y="0"/>
                  </a:lnTo>
                </a:path>
              </a:pathLst>
            </a:custGeom>
            <a:noFill/>
            <a:ln w="153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35" name="Freeform 234"/>
            <p:cNvSpPr>
              <a:spLocks/>
            </p:cNvSpPr>
            <p:nvPr/>
          </p:nvSpPr>
          <p:spPr bwMode="auto">
            <a:xfrm>
              <a:off x="4533" y="2970"/>
              <a:ext cx="0" cy="4236"/>
            </a:xfrm>
            <a:custGeom>
              <a:avLst/>
              <a:gdLst>
                <a:gd name="T0" fmla="+- 0 7206 2970"/>
                <a:gd name="T1" fmla="*/ 7206 h 4236"/>
                <a:gd name="T2" fmla="+- 0 2970 2970"/>
                <a:gd name="T3" fmla="*/ 2970 h 4236"/>
              </a:gdLst>
              <a:ahLst/>
              <a:cxnLst>
                <a:cxn ang="0">
                  <a:pos x="0" y="T1"/>
                </a:cxn>
                <a:cxn ang="0">
                  <a:pos x="0" y="T3"/>
                </a:cxn>
              </a:cxnLst>
              <a:rect l="0" t="0" r="r" b="b"/>
              <a:pathLst>
                <a:path h="4236">
                  <a:moveTo>
                    <a:pt x="0" y="4236"/>
                  </a:moveTo>
                  <a:lnTo>
                    <a:pt x="0" y="0"/>
                  </a:lnTo>
                </a:path>
              </a:pathLst>
            </a:custGeom>
            <a:noFill/>
            <a:ln w="153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36" name="Freeform 235"/>
            <p:cNvSpPr>
              <a:spLocks/>
            </p:cNvSpPr>
            <p:nvPr/>
          </p:nvSpPr>
          <p:spPr bwMode="auto">
            <a:xfrm>
              <a:off x="4533" y="2970"/>
              <a:ext cx="3723" cy="0"/>
            </a:xfrm>
            <a:custGeom>
              <a:avLst/>
              <a:gdLst>
                <a:gd name="T0" fmla="+- 0 4533 4533"/>
                <a:gd name="T1" fmla="*/ T0 w 3723"/>
                <a:gd name="T2" fmla="+- 0 8255 4533"/>
                <a:gd name="T3" fmla="*/ T2 w 3723"/>
              </a:gdLst>
              <a:ahLst/>
              <a:cxnLst>
                <a:cxn ang="0">
                  <a:pos x="T1" y="0"/>
                </a:cxn>
                <a:cxn ang="0">
                  <a:pos x="T3" y="0"/>
                </a:cxn>
              </a:cxnLst>
              <a:rect l="0" t="0" r="r" b="b"/>
              <a:pathLst>
                <a:path w="3723">
                  <a:moveTo>
                    <a:pt x="0" y="0"/>
                  </a:moveTo>
                  <a:lnTo>
                    <a:pt x="3722"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37" name="Freeform 236"/>
            <p:cNvSpPr>
              <a:spLocks/>
            </p:cNvSpPr>
            <p:nvPr/>
          </p:nvSpPr>
          <p:spPr bwMode="auto">
            <a:xfrm>
              <a:off x="4533" y="7206"/>
              <a:ext cx="663" cy="38"/>
            </a:xfrm>
            <a:custGeom>
              <a:avLst/>
              <a:gdLst>
                <a:gd name="T0" fmla="+- 0 4533 4533"/>
                <a:gd name="T1" fmla="*/ T0 w 663"/>
                <a:gd name="T2" fmla="+- 0 7206 7206"/>
                <a:gd name="T3" fmla="*/ 7206 h 38"/>
                <a:gd name="T4" fmla="+- 0 5196 4533"/>
                <a:gd name="T5" fmla="*/ T4 w 663"/>
                <a:gd name="T6" fmla="+- 0 7244 7206"/>
                <a:gd name="T7" fmla="*/ 7244 h 38"/>
              </a:gdLst>
              <a:ahLst/>
              <a:cxnLst>
                <a:cxn ang="0">
                  <a:pos x="T1" y="T3"/>
                </a:cxn>
                <a:cxn ang="0">
                  <a:pos x="T5" y="T7"/>
                </a:cxn>
              </a:cxnLst>
              <a:rect l="0" t="0" r="r" b="b"/>
              <a:pathLst>
                <a:path w="663" h="38">
                  <a:moveTo>
                    <a:pt x="0" y="0"/>
                  </a:moveTo>
                  <a:lnTo>
                    <a:pt x="663" y="38"/>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38" name="Freeform 237"/>
            <p:cNvSpPr>
              <a:spLocks/>
            </p:cNvSpPr>
            <p:nvPr/>
          </p:nvSpPr>
          <p:spPr bwMode="auto">
            <a:xfrm>
              <a:off x="5196" y="7237"/>
              <a:ext cx="1044" cy="7"/>
            </a:xfrm>
            <a:custGeom>
              <a:avLst/>
              <a:gdLst>
                <a:gd name="T0" fmla="+- 0 5196 5196"/>
                <a:gd name="T1" fmla="*/ T0 w 1044"/>
                <a:gd name="T2" fmla="+- 0 7244 7237"/>
                <a:gd name="T3" fmla="*/ 7244 h 7"/>
                <a:gd name="T4" fmla="+- 0 6240 5196"/>
                <a:gd name="T5" fmla="*/ T4 w 1044"/>
                <a:gd name="T6" fmla="+- 0 7237 7237"/>
                <a:gd name="T7" fmla="*/ 7237 h 7"/>
              </a:gdLst>
              <a:ahLst/>
              <a:cxnLst>
                <a:cxn ang="0">
                  <a:pos x="T1" y="T3"/>
                </a:cxn>
                <a:cxn ang="0">
                  <a:pos x="T5" y="T7"/>
                </a:cxn>
              </a:cxnLst>
              <a:rect l="0" t="0" r="r" b="b"/>
              <a:pathLst>
                <a:path w="1044" h="7">
                  <a:moveTo>
                    <a:pt x="0" y="7"/>
                  </a:moveTo>
                  <a:lnTo>
                    <a:pt x="1044"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39" name="Freeform 238"/>
            <p:cNvSpPr>
              <a:spLocks/>
            </p:cNvSpPr>
            <p:nvPr/>
          </p:nvSpPr>
          <p:spPr bwMode="auto">
            <a:xfrm>
              <a:off x="6240" y="7204"/>
              <a:ext cx="1084" cy="33"/>
            </a:xfrm>
            <a:custGeom>
              <a:avLst/>
              <a:gdLst>
                <a:gd name="T0" fmla="+- 0 6240 6240"/>
                <a:gd name="T1" fmla="*/ T0 w 1084"/>
                <a:gd name="T2" fmla="+- 0 7237 7204"/>
                <a:gd name="T3" fmla="*/ 7237 h 33"/>
                <a:gd name="T4" fmla="+- 0 7324 6240"/>
                <a:gd name="T5" fmla="*/ T4 w 1084"/>
                <a:gd name="T6" fmla="+- 0 7204 7204"/>
                <a:gd name="T7" fmla="*/ 7204 h 33"/>
              </a:gdLst>
              <a:ahLst/>
              <a:cxnLst>
                <a:cxn ang="0">
                  <a:pos x="T1" y="T3"/>
                </a:cxn>
                <a:cxn ang="0">
                  <a:pos x="T5" y="T7"/>
                </a:cxn>
              </a:cxnLst>
              <a:rect l="0" t="0" r="r" b="b"/>
              <a:pathLst>
                <a:path w="1084" h="33">
                  <a:moveTo>
                    <a:pt x="0" y="33"/>
                  </a:moveTo>
                  <a:lnTo>
                    <a:pt x="1084"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40" name="Freeform 239"/>
            <p:cNvSpPr>
              <a:spLocks/>
            </p:cNvSpPr>
            <p:nvPr/>
          </p:nvSpPr>
          <p:spPr bwMode="auto">
            <a:xfrm>
              <a:off x="7324" y="7204"/>
              <a:ext cx="932" cy="78"/>
            </a:xfrm>
            <a:custGeom>
              <a:avLst/>
              <a:gdLst>
                <a:gd name="T0" fmla="+- 0 7324 7324"/>
                <a:gd name="T1" fmla="*/ T0 w 932"/>
                <a:gd name="T2" fmla="+- 0 7204 7204"/>
                <a:gd name="T3" fmla="*/ 7204 h 78"/>
                <a:gd name="T4" fmla="+- 0 8255 7324"/>
                <a:gd name="T5" fmla="*/ T4 w 932"/>
                <a:gd name="T6" fmla="+- 0 7282 7204"/>
                <a:gd name="T7" fmla="*/ 7282 h 78"/>
              </a:gdLst>
              <a:ahLst/>
              <a:cxnLst>
                <a:cxn ang="0">
                  <a:pos x="T1" y="T3"/>
                </a:cxn>
                <a:cxn ang="0">
                  <a:pos x="T5" y="T7"/>
                </a:cxn>
              </a:cxnLst>
              <a:rect l="0" t="0" r="r" b="b"/>
              <a:pathLst>
                <a:path w="932" h="78">
                  <a:moveTo>
                    <a:pt x="0" y="0"/>
                  </a:moveTo>
                  <a:lnTo>
                    <a:pt x="931" y="78"/>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41" name="Freeform 240"/>
            <p:cNvSpPr>
              <a:spLocks/>
            </p:cNvSpPr>
            <p:nvPr/>
          </p:nvSpPr>
          <p:spPr bwMode="auto">
            <a:xfrm>
              <a:off x="8556" y="2370"/>
              <a:ext cx="0" cy="4913"/>
            </a:xfrm>
            <a:custGeom>
              <a:avLst/>
              <a:gdLst>
                <a:gd name="T0" fmla="+- 0 7282 2370"/>
                <a:gd name="T1" fmla="*/ 7282 h 4913"/>
                <a:gd name="T2" fmla="+- 0 2370 2370"/>
                <a:gd name="T3" fmla="*/ 2370 h 4913"/>
              </a:gdLst>
              <a:ahLst/>
              <a:cxnLst>
                <a:cxn ang="0">
                  <a:pos x="0" y="T1"/>
                </a:cxn>
                <a:cxn ang="0">
                  <a:pos x="0" y="T3"/>
                </a:cxn>
              </a:cxnLst>
              <a:rect l="0" t="0" r="r" b="b"/>
              <a:pathLst>
                <a:path h="4913">
                  <a:moveTo>
                    <a:pt x="0" y="4912"/>
                  </a:moveTo>
                  <a:lnTo>
                    <a:pt x="0" y="0"/>
                  </a:lnTo>
                </a:path>
              </a:pathLst>
            </a:custGeom>
            <a:noFill/>
            <a:ln w="153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42" name="Freeform 241"/>
            <p:cNvSpPr>
              <a:spLocks/>
            </p:cNvSpPr>
            <p:nvPr/>
          </p:nvSpPr>
          <p:spPr bwMode="auto">
            <a:xfrm>
              <a:off x="4233" y="2370"/>
              <a:ext cx="0" cy="4836"/>
            </a:xfrm>
            <a:custGeom>
              <a:avLst/>
              <a:gdLst>
                <a:gd name="T0" fmla="+- 0 7206 2370"/>
                <a:gd name="T1" fmla="*/ 7206 h 4836"/>
                <a:gd name="T2" fmla="+- 0 2370 2370"/>
                <a:gd name="T3" fmla="*/ 2370 h 4836"/>
              </a:gdLst>
              <a:ahLst/>
              <a:cxnLst>
                <a:cxn ang="0">
                  <a:pos x="0" y="T1"/>
                </a:cxn>
                <a:cxn ang="0">
                  <a:pos x="0" y="T3"/>
                </a:cxn>
              </a:cxnLst>
              <a:rect l="0" t="0" r="r" b="b"/>
              <a:pathLst>
                <a:path h="4836">
                  <a:moveTo>
                    <a:pt x="0" y="4836"/>
                  </a:moveTo>
                  <a:lnTo>
                    <a:pt x="0" y="0"/>
                  </a:lnTo>
                </a:path>
              </a:pathLst>
            </a:custGeom>
            <a:noFill/>
            <a:ln w="153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43" name="Freeform 242"/>
            <p:cNvSpPr>
              <a:spLocks/>
            </p:cNvSpPr>
            <p:nvPr/>
          </p:nvSpPr>
          <p:spPr bwMode="auto">
            <a:xfrm>
              <a:off x="4233" y="2370"/>
              <a:ext cx="4323" cy="0"/>
            </a:xfrm>
            <a:custGeom>
              <a:avLst/>
              <a:gdLst>
                <a:gd name="T0" fmla="+- 0 4233 4233"/>
                <a:gd name="T1" fmla="*/ T0 w 4323"/>
                <a:gd name="T2" fmla="+- 0 8556 4233"/>
                <a:gd name="T3" fmla="*/ T2 w 4323"/>
              </a:gdLst>
              <a:ahLst/>
              <a:cxnLst>
                <a:cxn ang="0">
                  <a:pos x="T1" y="0"/>
                </a:cxn>
                <a:cxn ang="0">
                  <a:pos x="T3" y="0"/>
                </a:cxn>
              </a:cxnLst>
              <a:rect l="0" t="0" r="r" b="b"/>
              <a:pathLst>
                <a:path w="4323">
                  <a:moveTo>
                    <a:pt x="0" y="0"/>
                  </a:moveTo>
                  <a:lnTo>
                    <a:pt x="4323"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44" name="Freeform 243"/>
            <p:cNvSpPr>
              <a:spLocks/>
            </p:cNvSpPr>
            <p:nvPr/>
          </p:nvSpPr>
          <p:spPr bwMode="auto">
            <a:xfrm>
              <a:off x="8255" y="7282"/>
              <a:ext cx="300" cy="0"/>
            </a:xfrm>
            <a:custGeom>
              <a:avLst/>
              <a:gdLst>
                <a:gd name="T0" fmla="+- 0 8556 8255"/>
                <a:gd name="T1" fmla="*/ T0 w 300"/>
                <a:gd name="T2" fmla="+- 0 8255 8255"/>
                <a:gd name="T3" fmla="*/ T2 w 300"/>
              </a:gdLst>
              <a:ahLst/>
              <a:cxnLst>
                <a:cxn ang="0">
                  <a:pos x="T1" y="0"/>
                </a:cxn>
                <a:cxn ang="0">
                  <a:pos x="T3" y="0"/>
                </a:cxn>
              </a:cxnLst>
              <a:rect l="0" t="0" r="r" b="b"/>
              <a:pathLst>
                <a:path w="300">
                  <a:moveTo>
                    <a:pt x="301" y="0"/>
                  </a:moveTo>
                  <a:lnTo>
                    <a:pt x="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45" name="Freeform 244"/>
            <p:cNvSpPr>
              <a:spLocks/>
            </p:cNvSpPr>
            <p:nvPr/>
          </p:nvSpPr>
          <p:spPr bwMode="auto">
            <a:xfrm>
              <a:off x="4233" y="7206"/>
              <a:ext cx="300" cy="0"/>
            </a:xfrm>
            <a:custGeom>
              <a:avLst/>
              <a:gdLst>
                <a:gd name="T0" fmla="+- 0 4533 4233"/>
                <a:gd name="T1" fmla="*/ T0 w 300"/>
                <a:gd name="T2" fmla="+- 0 4233 4233"/>
                <a:gd name="T3" fmla="*/ T2 w 300"/>
              </a:gdLst>
              <a:ahLst/>
              <a:cxnLst>
                <a:cxn ang="0">
                  <a:pos x="T1" y="0"/>
                </a:cxn>
                <a:cxn ang="0">
                  <a:pos x="T3" y="0"/>
                </a:cxn>
              </a:cxnLst>
              <a:rect l="0" t="0" r="r" b="b"/>
              <a:pathLst>
                <a:path w="300">
                  <a:moveTo>
                    <a:pt x="300" y="0"/>
                  </a:moveTo>
                  <a:lnTo>
                    <a:pt x="0" y="0"/>
                  </a:lnTo>
                </a:path>
              </a:pathLst>
            </a:custGeom>
            <a:noFill/>
            <a:ln w="15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46" name="Freeform 245"/>
            <p:cNvSpPr>
              <a:spLocks/>
            </p:cNvSpPr>
            <p:nvPr/>
          </p:nvSpPr>
          <p:spPr bwMode="auto">
            <a:xfrm>
              <a:off x="6394" y="5833"/>
              <a:ext cx="0" cy="451"/>
            </a:xfrm>
            <a:custGeom>
              <a:avLst/>
              <a:gdLst>
                <a:gd name="T0" fmla="+- 0 5833 5833"/>
                <a:gd name="T1" fmla="*/ 5833 h 451"/>
                <a:gd name="T2" fmla="+- 0 6284 5833"/>
                <a:gd name="T3" fmla="*/ 6284 h 451"/>
              </a:gdLst>
              <a:ahLst/>
              <a:cxnLst>
                <a:cxn ang="0">
                  <a:pos x="0" y="T1"/>
                </a:cxn>
                <a:cxn ang="0">
                  <a:pos x="0" y="T3"/>
                </a:cxn>
              </a:cxnLst>
              <a:rect l="0" t="0" r="r" b="b"/>
              <a:pathLst>
                <a:path h="451">
                  <a:moveTo>
                    <a:pt x="0" y="0"/>
                  </a:moveTo>
                  <a:lnTo>
                    <a:pt x="0" y="451"/>
                  </a:lnTo>
                </a:path>
              </a:pathLst>
            </a:custGeom>
            <a:noFill/>
            <a:ln w="153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47" name="Freeform 246"/>
            <p:cNvSpPr>
              <a:spLocks/>
            </p:cNvSpPr>
            <p:nvPr/>
          </p:nvSpPr>
          <p:spPr bwMode="auto">
            <a:xfrm>
              <a:off x="6394" y="6356"/>
              <a:ext cx="0" cy="18"/>
            </a:xfrm>
            <a:custGeom>
              <a:avLst/>
              <a:gdLst>
                <a:gd name="T0" fmla="+- 0 6356 6356"/>
                <a:gd name="T1" fmla="*/ 6356 h 18"/>
                <a:gd name="T2" fmla="+- 0 6374 6356"/>
                <a:gd name="T3" fmla="*/ 6374 h 18"/>
              </a:gdLst>
              <a:ahLst/>
              <a:cxnLst>
                <a:cxn ang="0">
                  <a:pos x="0" y="T1"/>
                </a:cxn>
                <a:cxn ang="0">
                  <a:pos x="0" y="T3"/>
                </a:cxn>
              </a:cxnLst>
              <a:rect l="0" t="0" r="r" b="b"/>
              <a:pathLst>
                <a:path h="18">
                  <a:moveTo>
                    <a:pt x="0" y="0"/>
                  </a:moveTo>
                  <a:lnTo>
                    <a:pt x="0" y="18"/>
                  </a:lnTo>
                </a:path>
              </a:pathLst>
            </a:custGeom>
            <a:noFill/>
            <a:ln w="153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48" name="Freeform 247"/>
            <p:cNvSpPr>
              <a:spLocks/>
            </p:cNvSpPr>
            <p:nvPr/>
          </p:nvSpPr>
          <p:spPr bwMode="auto">
            <a:xfrm>
              <a:off x="6394" y="6446"/>
              <a:ext cx="0" cy="598"/>
            </a:xfrm>
            <a:custGeom>
              <a:avLst/>
              <a:gdLst>
                <a:gd name="T0" fmla="+- 0 6446 6446"/>
                <a:gd name="T1" fmla="*/ 6446 h 598"/>
                <a:gd name="T2" fmla="+- 0 7045 6446"/>
                <a:gd name="T3" fmla="*/ 7045 h 598"/>
              </a:gdLst>
              <a:ahLst/>
              <a:cxnLst>
                <a:cxn ang="0">
                  <a:pos x="0" y="T1"/>
                </a:cxn>
                <a:cxn ang="0">
                  <a:pos x="0" y="T3"/>
                </a:cxn>
              </a:cxnLst>
              <a:rect l="0" t="0" r="r" b="b"/>
              <a:pathLst>
                <a:path h="598">
                  <a:moveTo>
                    <a:pt x="0" y="0"/>
                  </a:moveTo>
                  <a:lnTo>
                    <a:pt x="0" y="599"/>
                  </a:lnTo>
                </a:path>
              </a:pathLst>
            </a:custGeom>
            <a:noFill/>
            <a:ln w="153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49" name="Freeform 248"/>
            <p:cNvSpPr>
              <a:spLocks/>
            </p:cNvSpPr>
            <p:nvPr/>
          </p:nvSpPr>
          <p:spPr bwMode="auto">
            <a:xfrm>
              <a:off x="6394" y="7116"/>
              <a:ext cx="0" cy="18"/>
            </a:xfrm>
            <a:custGeom>
              <a:avLst/>
              <a:gdLst>
                <a:gd name="T0" fmla="+- 0 7116 7116"/>
                <a:gd name="T1" fmla="*/ 7116 h 18"/>
                <a:gd name="T2" fmla="+- 0 7135 7116"/>
                <a:gd name="T3" fmla="*/ 7135 h 18"/>
              </a:gdLst>
              <a:ahLst/>
              <a:cxnLst>
                <a:cxn ang="0">
                  <a:pos x="0" y="T1"/>
                </a:cxn>
                <a:cxn ang="0">
                  <a:pos x="0" y="T3"/>
                </a:cxn>
              </a:cxnLst>
              <a:rect l="0" t="0" r="r" b="b"/>
              <a:pathLst>
                <a:path h="18">
                  <a:moveTo>
                    <a:pt x="0" y="0"/>
                  </a:moveTo>
                  <a:lnTo>
                    <a:pt x="0" y="19"/>
                  </a:lnTo>
                </a:path>
              </a:pathLst>
            </a:custGeom>
            <a:noFill/>
            <a:ln w="153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50" name="Freeform 249"/>
            <p:cNvSpPr>
              <a:spLocks/>
            </p:cNvSpPr>
            <p:nvPr/>
          </p:nvSpPr>
          <p:spPr bwMode="auto">
            <a:xfrm>
              <a:off x="6394" y="7207"/>
              <a:ext cx="0" cy="451"/>
            </a:xfrm>
            <a:custGeom>
              <a:avLst/>
              <a:gdLst>
                <a:gd name="T0" fmla="+- 0 7207 7207"/>
                <a:gd name="T1" fmla="*/ 7207 h 451"/>
                <a:gd name="T2" fmla="+- 0 7658 7207"/>
                <a:gd name="T3" fmla="*/ 7658 h 451"/>
              </a:gdLst>
              <a:ahLst/>
              <a:cxnLst>
                <a:cxn ang="0">
                  <a:pos x="0" y="T1"/>
                </a:cxn>
                <a:cxn ang="0">
                  <a:pos x="0" y="T3"/>
                </a:cxn>
              </a:cxnLst>
              <a:rect l="0" t="0" r="r" b="b"/>
              <a:pathLst>
                <a:path h="451">
                  <a:moveTo>
                    <a:pt x="0" y="0"/>
                  </a:moveTo>
                  <a:lnTo>
                    <a:pt x="0" y="451"/>
                  </a:lnTo>
                </a:path>
              </a:pathLst>
            </a:custGeom>
            <a:noFill/>
            <a:ln w="153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
        <p:nvSpPr>
          <p:cNvPr id="261" name="Rectangle 260"/>
          <p:cNvSpPr/>
          <p:nvPr/>
        </p:nvSpPr>
        <p:spPr>
          <a:xfrm>
            <a:off x="8938106" y="3962730"/>
            <a:ext cx="587020" cy="369332"/>
          </a:xfrm>
          <a:prstGeom prst="rect">
            <a:avLst/>
          </a:prstGeom>
        </p:spPr>
        <p:txBody>
          <a:bodyPr wrap="none">
            <a:spAutoFit/>
          </a:bodyPr>
          <a:lstStyle/>
          <a:p>
            <a:r>
              <a:rPr lang="ka-GE" dirty="0" smtClean="0"/>
              <a:t>3.0მ</a:t>
            </a:r>
            <a:endParaRPr lang="en-US" dirty="0"/>
          </a:p>
        </p:txBody>
      </p:sp>
      <p:sp>
        <p:nvSpPr>
          <p:cNvPr id="262" name="Rectangle 261"/>
          <p:cNvSpPr/>
          <p:nvPr/>
        </p:nvSpPr>
        <p:spPr>
          <a:xfrm>
            <a:off x="10613819" y="3849257"/>
            <a:ext cx="587020" cy="369332"/>
          </a:xfrm>
          <a:prstGeom prst="rect">
            <a:avLst/>
          </a:prstGeom>
        </p:spPr>
        <p:txBody>
          <a:bodyPr wrap="none">
            <a:spAutoFit/>
          </a:bodyPr>
          <a:lstStyle/>
          <a:p>
            <a:r>
              <a:rPr lang="ka-GE" dirty="0" smtClean="0"/>
              <a:t>3.0მ</a:t>
            </a:r>
            <a:endParaRPr lang="en-US" dirty="0"/>
          </a:p>
        </p:txBody>
      </p:sp>
      <p:sp>
        <p:nvSpPr>
          <p:cNvPr id="263" name="Rectangle 262"/>
          <p:cNvSpPr/>
          <p:nvPr/>
        </p:nvSpPr>
        <p:spPr>
          <a:xfrm>
            <a:off x="9762605" y="2892303"/>
            <a:ext cx="702436" cy="369332"/>
          </a:xfrm>
          <a:prstGeom prst="rect">
            <a:avLst/>
          </a:prstGeom>
        </p:spPr>
        <p:txBody>
          <a:bodyPr wrap="none">
            <a:spAutoFit/>
          </a:bodyPr>
          <a:lstStyle/>
          <a:p>
            <a:r>
              <a:rPr lang="ka-GE" dirty="0" smtClean="0"/>
              <a:t>6.40მ</a:t>
            </a:r>
            <a:endParaRPr lang="en-US" dirty="0"/>
          </a:p>
        </p:txBody>
      </p:sp>
    </p:spTree>
    <p:extLst>
      <p:ext uri="{BB962C8B-B14F-4D97-AF65-F5344CB8AC3E}">
        <p14:creationId xmlns:p14="http://schemas.microsoft.com/office/powerpoint/2010/main" val="2278335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609" y="685800"/>
            <a:ext cx="11676185" cy="5926015"/>
          </a:xfrm>
        </p:spPr>
        <p:txBody>
          <a:bodyPr>
            <a:normAutofit fontScale="77500" lnSpcReduction="20000"/>
          </a:bodyPr>
          <a:lstStyle/>
          <a:p>
            <a:pPr marL="0" lvl="1" indent="0">
              <a:lnSpc>
                <a:spcPct val="170000"/>
              </a:lnSpc>
              <a:buNone/>
            </a:pPr>
            <a:r>
              <a:rPr lang="ka-GE" sz="2400" b="1" dirty="0" smtClean="0">
                <a:solidFill>
                  <a:schemeClr val="bg1"/>
                </a:solidFill>
              </a:rPr>
              <a:t>საავტომობილო </a:t>
            </a:r>
            <a:r>
              <a:rPr lang="ka-GE" sz="2400" b="1" dirty="0">
                <a:solidFill>
                  <a:schemeClr val="bg1"/>
                </a:solidFill>
              </a:rPr>
              <a:t>გზა</a:t>
            </a:r>
            <a:endParaRPr lang="en-US" sz="2400" b="1" dirty="0">
              <a:solidFill>
                <a:schemeClr val="bg1"/>
              </a:solidFill>
            </a:endParaRPr>
          </a:p>
          <a:p>
            <a:pPr algn="just">
              <a:lnSpc>
                <a:spcPct val="170000"/>
              </a:lnSpc>
            </a:pPr>
            <a:r>
              <a:rPr lang="en-US" dirty="0" err="1" smtClean="0">
                <a:solidFill>
                  <a:schemeClr val="bg1"/>
                </a:solidFill>
              </a:rPr>
              <a:t>სომხეთის</a:t>
            </a:r>
            <a:r>
              <a:rPr lang="en-US" dirty="0" smtClean="0">
                <a:solidFill>
                  <a:schemeClr val="bg1"/>
                </a:solidFill>
              </a:rPr>
              <a:t> </a:t>
            </a:r>
            <a:r>
              <a:rPr lang="en-US" dirty="0" err="1">
                <a:solidFill>
                  <a:schemeClr val="bg1"/>
                </a:solidFill>
              </a:rPr>
              <a:t>მხარეს</a:t>
            </a:r>
            <a:r>
              <a:rPr lang="en-US" dirty="0">
                <a:solidFill>
                  <a:schemeClr val="bg1"/>
                </a:solidFill>
              </a:rPr>
              <a:t>, </a:t>
            </a:r>
            <a:r>
              <a:rPr lang="en-US" dirty="0" err="1">
                <a:solidFill>
                  <a:schemeClr val="bg1"/>
                </a:solidFill>
              </a:rPr>
              <a:t>ხიდი</a:t>
            </a:r>
            <a:r>
              <a:rPr lang="en-US" dirty="0">
                <a:solidFill>
                  <a:schemeClr val="bg1"/>
                </a:solidFill>
              </a:rPr>
              <a:t> </a:t>
            </a:r>
            <a:r>
              <a:rPr lang="en-US" dirty="0" err="1">
                <a:solidFill>
                  <a:schemeClr val="bg1"/>
                </a:solidFill>
              </a:rPr>
              <a:t>გადაკვეთს</a:t>
            </a:r>
            <a:r>
              <a:rPr lang="en-US" dirty="0">
                <a:solidFill>
                  <a:schemeClr val="bg1"/>
                </a:solidFill>
              </a:rPr>
              <a:t> </a:t>
            </a:r>
            <a:r>
              <a:rPr lang="en-US" dirty="0" err="1">
                <a:solidFill>
                  <a:schemeClr val="bg1"/>
                </a:solidFill>
              </a:rPr>
              <a:t>ადგილობრივ</a:t>
            </a:r>
            <a:r>
              <a:rPr lang="en-US" dirty="0">
                <a:solidFill>
                  <a:schemeClr val="bg1"/>
                </a:solidFill>
              </a:rPr>
              <a:t> </a:t>
            </a:r>
            <a:r>
              <a:rPr lang="en-US" dirty="0" err="1">
                <a:solidFill>
                  <a:schemeClr val="bg1"/>
                </a:solidFill>
              </a:rPr>
              <a:t>გზას</a:t>
            </a:r>
            <a:r>
              <a:rPr lang="en-US" dirty="0">
                <a:solidFill>
                  <a:schemeClr val="bg1"/>
                </a:solidFill>
              </a:rPr>
              <a:t> (M3 </a:t>
            </a:r>
            <a:r>
              <a:rPr lang="en-US" dirty="0" err="1">
                <a:solidFill>
                  <a:schemeClr val="bg1"/>
                </a:solidFill>
              </a:rPr>
              <a:t>მარშრუტი</a:t>
            </a:r>
            <a:r>
              <a:rPr lang="en-US" dirty="0">
                <a:solidFill>
                  <a:schemeClr val="bg1"/>
                </a:solidFill>
              </a:rPr>
              <a:t>). </a:t>
            </a:r>
            <a:r>
              <a:rPr lang="en-US" dirty="0" err="1">
                <a:solidFill>
                  <a:schemeClr val="bg1"/>
                </a:solidFill>
              </a:rPr>
              <a:t>შეთავაზებულ</a:t>
            </a:r>
            <a:r>
              <a:rPr lang="en-US" dirty="0">
                <a:solidFill>
                  <a:schemeClr val="bg1"/>
                </a:solidFill>
              </a:rPr>
              <a:t> </a:t>
            </a:r>
            <a:r>
              <a:rPr lang="en-US" dirty="0" err="1">
                <a:solidFill>
                  <a:schemeClr val="bg1"/>
                </a:solidFill>
              </a:rPr>
              <a:t>დიზაინში</a:t>
            </a:r>
            <a:r>
              <a:rPr lang="en-US" dirty="0">
                <a:solidFill>
                  <a:schemeClr val="bg1"/>
                </a:solidFill>
              </a:rPr>
              <a:t>, </a:t>
            </a:r>
            <a:r>
              <a:rPr lang="en-US" dirty="0" err="1">
                <a:solidFill>
                  <a:schemeClr val="bg1"/>
                </a:solidFill>
              </a:rPr>
              <a:t>გათვალისწინებულია</a:t>
            </a:r>
            <a:r>
              <a:rPr lang="en-US" dirty="0">
                <a:solidFill>
                  <a:schemeClr val="bg1"/>
                </a:solidFill>
              </a:rPr>
              <a:t> </a:t>
            </a:r>
            <a:r>
              <a:rPr lang="en-US" dirty="0" err="1">
                <a:solidFill>
                  <a:schemeClr val="bg1"/>
                </a:solidFill>
              </a:rPr>
              <a:t>გვირაბის</a:t>
            </a:r>
            <a:r>
              <a:rPr lang="en-US" dirty="0">
                <a:solidFill>
                  <a:schemeClr val="bg1"/>
                </a:solidFill>
              </a:rPr>
              <a:t> </a:t>
            </a:r>
            <a:r>
              <a:rPr lang="en-US" dirty="0" err="1">
                <a:solidFill>
                  <a:schemeClr val="bg1"/>
                </a:solidFill>
              </a:rPr>
              <a:t>სისტემა</a:t>
            </a:r>
            <a:r>
              <a:rPr lang="en-US" dirty="0">
                <a:solidFill>
                  <a:schemeClr val="bg1"/>
                </a:solidFill>
              </a:rPr>
              <a:t>, 5 </a:t>
            </a:r>
            <a:r>
              <a:rPr lang="en-US" dirty="0" err="1">
                <a:solidFill>
                  <a:schemeClr val="bg1"/>
                </a:solidFill>
              </a:rPr>
              <a:t>მეტრი</a:t>
            </a:r>
            <a:r>
              <a:rPr lang="en-US" dirty="0">
                <a:solidFill>
                  <a:schemeClr val="bg1"/>
                </a:solidFill>
              </a:rPr>
              <a:t> </a:t>
            </a:r>
            <a:r>
              <a:rPr lang="en-US" dirty="0" err="1">
                <a:solidFill>
                  <a:schemeClr val="bg1"/>
                </a:solidFill>
              </a:rPr>
              <a:t>სიმაღლის</a:t>
            </a:r>
            <a:r>
              <a:rPr lang="en-US" dirty="0">
                <a:solidFill>
                  <a:schemeClr val="bg1"/>
                </a:solidFill>
              </a:rPr>
              <a:t> </a:t>
            </a:r>
            <a:r>
              <a:rPr lang="en-US" dirty="0" err="1">
                <a:solidFill>
                  <a:schemeClr val="bg1"/>
                </a:solidFill>
              </a:rPr>
              <a:t>თავისუფალი</a:t>
            </a:r>
            <a:r>
              <a:rPr lang="en-US" dirty="0">
                <a:solidFill>
                  <a:schemeClr val="bg1"/>
                </a:solidFill>
              </a:rPr>
              <a:t> </a:t>
            </a:r>
            <a:r>
              <a:rPr lang="en-US" dirty="0" err="1">
                <a:solidFill>
                  <a:schemeClr val="bg1"/>
                </a:solidFill>
              </a:rPr>
              <a:t>სივრცით</a:t>
            </a:r>
            <a:r>
              <a:rPr lang="en-US" dirty="0">
                <a:solidFill>
                  <a:schemeClr val="bg1"/>
                </a:solidFill>
              </a:rPr>
              <a:t>. </a:t>
            </a:r>
            <a:endParaRPr lang="ka-GE" dirty="0" smtClean="0">
              <a:solidFill>
                <a:schemeClr val="bg1"/>
              </a:solidFill>
            </a:endParaRPr>
          </a:p>
          <a:p>
            <a:pPr algn="just">
              <a:lnSpc>
                <a:spcPct val="170000"/>
              </a:lnSpc>
            </a:pPr>
            <a:r>
              <a:rPr lang="en-US" dirty="0" err="1" smtClean="0">
                <a:solidFill>
                  <a:schemeClr val="bg1"/>
                </a:solidFill>
              </a:rPr>
              <a:t>ვერტიკალური</a:t>
            </a:r>
            <a:r>
              <a:rPr lang="en-US" dirty="0" smtClean="0">
                <a:solidFill>
                  <a:schemeClr val="bg1"/>
                </a:solidFill>
              </a:rPr>
              <a:t> </a:t>
            </a:r>
            <a:r>
              <a:rPr lang="en-US" dirty="0" err="1">
                <a:solidFill>
                  <a:schemeClr val="bg1"/>
                </a:solidFill>
              </a:rPr>
              <a:t>ხილვადობა</a:t>
            </a:r>
            <a:r>
              <a:rPr lang="en-US" dirty="0">
                <a:solidFill>
                  <a:schemeClr val="bg1"/>
                </a:solidFill>
              </a:rPr>
              <a:t> </a:t>
            </a:r>
            <a:r>
              <a:rPr lang="en-US" dirty="0" err="1">
                <a:solidFill>
                  <a:schemeClr val="bg1"/>
                </a:solidFill>
              </a:rPr>
              <a:t>როგორც</a:t>
            </a:r>
            <a:r>
              <a:rPr lang="en-US" dirty="0">
                <a:solidFill>
                  <a:schemeClr val="bg1"/>
                </a:solidFill>
              </a:rPr>
              <a:t> </a:t>
            </a:r>
            <a:r>
              <a:rPr lang="en-US" dirty="0" err="1">
                <a:solidFill>
                  <a:schemeClr val="bg1"/>
                </a:solidFill>
              </a:rPr>
              <a:t>წესი</a:t>
            </a:r>
            <a:r>
              <a:rPr lang="en-US" dirty="0">
                <a:solidFill>
                  <a:schemeClr val="bg1"/>
                </a:solidFill>
              </a:rPr>
              <a:t>, </a:t>
            </a:r>
            <a:r>
              <a:rPr lang="en-US" dirty="0" err="1">
                <a:solidFill>
                  <a:schemeClr val="bg1"/>
                </a:solidFill>
              </a:rPr>
              <a:t>განსაზღვრულია</a:t>
            </a:r>
            <a:r>
              <a:rPr lang="en-US" dirty="0">
                <a:solidFill>
                  <a:schemeClr val="bg1"/>
                </a:solidFill>
              </a:rPr>
              <a:t> </a:t>
            </a:r>
            <a:r>
              <a:rPr lang="en-US" dirty="0" err="1">
                <a:solidFill>
                  <a:schemeClr val="bg1"/>
                </a:solidFill>
              </a:rPr>
              <a:t>მთლიანი</a:t>
            </a:r>
            <a:r>
              <a:rPr lang="en-US" dirty="0">
                <a:solidFill>
                  <a:schemeClr val="bg1"/>
                </a:solidFill>
              </a:rPr>
              <a:t> </a:t>
            </a:r>
            <a:r>
              <a:rPr lang="en-US" dirty="0" err="1">
                <a:solidFill>
                  <a:schemeClr val="bg1"/>
                </a:solidFill>
              </a:rPr>
              <a:t>მარშრუტისთვის</a:t>
            </a:r>
            <a:r>
              <a:rPr lang="en-US" dirty="0">
                <a:solidFill>
                  <a:schemeClr val="bg1"/>
                </a:solidFill>
              </a:rPr>
              <a:t> </a:t>
            </a:r>
            <a:r>
              <a:rPr lang="en-US" dirty="0" err="1">
                <a:solidFill>
                  <a:schemeClr val="bg1"/>
                </a:solidFill>
              </a:rPr>
              <a:t>და</a:t>
            </a:r>
            <a:r>
              <a:rPr lang="en-US" dirty="0">
                <a:solidFill>
                  <a:schemeClr val="bg1"/>
                </a:solidFill>
              </a:rPr>
              <a:t> </a:t>
            </a:r>
            <a:r>
              <a:rPr lang="en-US" dirty="0" err="1">
                <a:solidFill>
                  <a:schemeClr val="bg1"/>
                </a:solidFill>
              </a:rPr>
              <a:t>შესაძლოა</a:t>
            </a:r>
            <a:r>
              <a:rPr lang="en-US" dirty="0">
                <a:solidFill>
                  <a:schemeClr val="bg1"/>
                </a:solidFill>
              </a:rPr>
              <a:t> </a:t>
            </a:r>
            <a:r>
              <a:rPr lang="en-US" dirty="0" err="1">
                <a:solidFill>
                  <a:schemeClr val="bg1"/>
                </a:solidFill>
              </a:rPr>
              <a:t>იყოს</a:t>
            </a:r>
            <a:r>
              <a:rPr lang="en-US" dirty="0">
                <a:solidFill>
                  <a:schemeClr val="bg1"/>
                </a:solidFill>
              </a:rPr>
              <a:t> </a:t>
            </a:r>
            <a:r>
              <a:rPr lang="en-US" dirty="0" err="1">
                <a:solidFill>
                  <a:schemeClr val="bg1"/>
                </a:solidFill>
              </a:rPr>
              <a:t>მართული</a:t>
            </a:r>
            <a:r>
              <a:rPr lang="en-US" dirty="0">
                <a:solidFill>
                  <a:schemeClr val="bg1"/>
                </a:solidFill>
              </a:rPr>
              <a:t> </a:t>
            </a:r>
            <a:r>
              <a:rPr lang="en-US" dirty="0" err="1">
                <a:solidFill>
                  <a:schemeClr val="bg1"/>
                </a:solidFill>
              </a:rPr>
              <a:t>ავტომაგისტრალის</a:t>
            </a:r>
            <a:r>
              <a:rPr lang="en-US" dirty="0">
                <a:solidFill>
                  <a:schemeClr val="bg1"/>
                </a:solidFill>
              </a:rPr>
              <a:t> </a:t>
            </a:r>
            <a:r>
              <a:rPr lang="en-US" dirty="0" err="1">
                <a:solidFill>
                  <a:schemeClr val="bg1"/>
                </a:solidFill>
              </a:rPr>
              <a:t>სიტემის</a:t>
            </a:r>
            <a:r>
              <a:rPr lang="en-US" dirty="0">
                <a:solidFill>
                  <a:schemeClr val="bg1"/>
                </a:solidFill>
              </a:rPr>
              <a:t> </a:t>
            </a:r>
            <a:r>
              <a:rPr lang="en-US" dirty="0" err="1">
                <a:solidFill>
                  <a:schemeClr val="bg1"/>
                </a:solidFill>
              </a:rPr>
              <a:t>დადგენილი</a:t>
            </a:r>
            <a:r>
              <a:rPr lang="en-US" dirty="0">
                <a:solidFill>
                  <a:schemeClr val="bg1"/>
                </a:solidFill>
              </a:rPr>
              <a:t> </a:t>
            </a:r>
            <a:r>
              <a:rPr lang="en-US" dirty="0" err="1">
                <a:solidFill>
                  <a:schemeClr val="bg1"/>
                </a:solidFill>
              </a:rPr>
              <a:t>წესებით</a:t>
            </a:r>
            <a:r>
              <a:rPr lang="en-US" dirty="0">
                <a:solidFill>
                  <a:schemeClr val="bg1"/>
                </a:solidFill>
              </a:rPr>
              <a:t>. </a:t>
            </a:r>
            <a:endParaRPr lang="ka-GE" dirty="0" smtClean="0">
              <a:solidFill>
                <a:schemeClr val="bg1"/>
              </a:solidFill>
            </a:endParaRPr>
          </a:p>
          <a:p>
            <a:pPr algn="just">
              <a:lnSpc>
                <a:spcPct val="170000"/>
              </a:lnSpc>
            </a:pPr>
            <a:r>
              <a:rPr lang="en-US" dirty="0" err="1" smtClean="0">
                <a:solidFill>
                  <a:schemeClr val="bg1"/>
                </a:solidFill>
              </a:rPr>
              <a:t>ქვეყნების</a:t>
            </a:r>
            <a:r>
              <a:rPr lang="en-US" dirty="0" smtClean="0">
                <a:solidFill>
                  <a:schemeClr val="bg1"/>
                </a:solidFill>
              </a:rPr>
              <a:t>  </a:t>
            </a:r>
            <a:r>
              <a:rPr lang="en-US" dirty="0" err="1">
                <a:solidFill>
                  <a:schemeClr val="bg1"/>
                </a:solidFill>
              </a:rPr>
              <a:t>უმრავლესობაში</a:t>
            </a:r>
            <a:r>
              <a:rPr lang="en-US" dirty="0">
                <a:solidFill>
                  <a:schemeClr val="bg1"/>
                </a:solidFill>
              </a:rPr>
              <a:t>  </a:t>
            </a:r>
            <a:r>
              <a:rPr lang="en-US" dirty="0" err="1">
                <a:solidFill>
                  <a:schemeClr val="bg1"/>
                </a:solidFill>
              </a:rPr>
              <a:t>ნებადართულია</a:t>
            </a:r>
            <a:r>
              <a:rPr lang="en-US" dirty="0">
                <a:solidFill>
                  <a:schemeClr val="bg1"/>
                </a:solidFill>
              </a:rPr>
              <a:t>  </a:t>
            </a:r>
            <a:r>
              <a:rPr lang="en-US" dirty="0" err="1">
                <a:solidFill>
                  <a:schemeClr val="bg1"/>
                </a:solidFill>
              </a:rPr>
              <a:t>ტრანსპორტის</a:t>
            </a:r>
            <a:r>
              <a:rPr lang="en-US" dirty="0">
                <a:solidFill>
                  <a:schemeClr val="bg1"/>
                </a:solidFill>
              </a:rPr>
              <a:t>  </a:t>
            </a:r>
            <a:r>
              <a:rPr lang="en-US" dirty="0" err="1">
                <a:solidFill>
                  <a:schemeClr val="bg1"/>
                </a:solidFill>
              </a:rPr>
              <a:t>სიმაღლე</a:t>
            </a:r>
            <a:r>
              <a:rPr lang="en-US" dirty="0">
                <a:solidFill>
                  <a:schemeClr val="bg1"/>
                </a:solidFill>
              </a:rPr>
              <a:t>, </a:t>
            </a:r>
            <a:r>
              <a:rPr lang="en-US" dirty="0" err="1">
                <a:solidFill>
                  <a:schemeClr val="bg1"/>
                </a:solidFill>
              </a:rPr>
              <a:t>გადასაზიდი</a:t>
            </a:r>
            <a:r>
              <a:rPr lang="en-US" dirty="0">
                <a:solidFill>
                  <a:schemeClr val="bg1"/>
                </a:solidFill>
              </a:rPr>
              <a:t> </a:t>
            </a:r>
            <a:r>
              <a:rPr lang="en-US" dirty="0" err="1">
                <a:solidFill>
                  <a:schemeClr val="bg1"/>
                </a:solidFill>
              </a:rPr>
              <a:t>ტვირთის</a:t>
            </a:r>
            <a:r>
              <a:rPr lang="en-US" dirty="0">
                <a:solidFill>
                  <a:schemeClr val="bg1"/>
                </a:solidFill>
              </a:rPr>
              <a:t> </a:t>
            </a:r>
            <a:r>
              <a:rPr lang="en-US" dirty="0" err="1">
                <a:solidFill>
                  <a:schemeClr val="bg1"/>
                </a:solidFill>
              </a:rPr>
              <a:t>ჩათვლით</a:t>
            </a:r>
            <a:r>
              <a:rPr lang="en-US" dirty="0">
                <a:solidFill>
                  <a:schemeClr val="bg1"/>
                </a:solidFill>
              </a:rPr>
              <a:t>, </a:t>
            </a:r>
            <a:r>
              <a:rPr lang="en-US" dirty="0" err="1">
                <a:solidFill>
                  <a:schemeClr val="bg1"/>
                </a:solidFill>
              </a:rPr>
              <a:t>იყოს</a:t>
            </a:r>
            <a:r>
              <a:rPr lang="en-US" dirty="0">
                <a:solidFill>
                  <a:schemeClr val="bg1"/>
                </a:solidFill>
              </a:rPr>
              <a:t> 4.1 მ - 4.4 მ. </a:t>
            </a:r>
            <a:r>
              <a:rPr lang="en-US" dirty="0" err="1">
                <a:solidFill>
                  <a:schemeClr val="bg1"/>
                </a:solidFill>
              </a:rPr>
              <a:t>სამგზავრო</a:t>
            </a:r>
            <a:r>
              <a:rPr lang="en-US" dirty="0">
                <a:solidFill>
                  <a:schemeClr val="bg1"/>
                </a:solidFill>
              </a:rPr>
              <a:t> </a:t>
            </a:r>
            <a:r>
              <a:rPr lang="en-US" dirty="0" err="1">
                <a:solidFill>
                  <a:schemeClr val="bg1"/>
                </a:solidFill>
              </a:rPr>
              <a:t>გზის</a:t>
            </a:r>
            <a:r>
              <a:rPr lang="en-US" dirty="0">
                <a:solidFill>
                  <a:schemeClr val="bg1"/>
                </a:solidFill>
              </a:rPr>
              <a:t> </a:t>
            </a:r>
            <a:r>
              <a:rPr lang="en-US" dirty="0" err="1">
                <a:solidFill>
                  <a:schemeClr val="bg1"/>
                </a:solidFill>
              </a:rPr>
              <a:t>ზემოთ</a:t>
            </a:r>
            <a:r>
              <a:rPr lang="en-US" dirty="0">
                <a:solidFill>
                  <a:schemeClr val="bg1"/>
                </a:solidFill>
              </a:rPr>
              <a:t> </a:t>
            </a:r>
            <a:r>
              <a:rPr lang="en-US" dirty="0" err="1">
                <a:solidFill>
                  <a:schemeClr val="bg1"/>
                </a:solidFill>
              </a:rPr>
              <a:t>და</a:t>
            </a:r>
            <a:r>
              <a:rPr lang="en-US" dirty="0">
                <a:solidFill>
                  <a:schemeClr val="bg1"/>
                </a:solidFill>
              </a:rPr>
              <a:t> </a:t>
            </a:r>
            <a:r>
              <a:rPr lang="en-US" dirty="0" err="1">
                <a:solidFill>
                  <a:schemeClr val="bg1"/>
                </a:solidFill>
              </a:rPr>
              <a:t>გზის</a:t>
            </a:r>
            <a:r>
              <a:rPr lang="en-US" dirty="0">
                <a:solidFill>
                  <a:schemeClr val="bg1"/>
                </a:solidFill>
              </a:rPr>
              <a:t> </a:t>
            </a:r>
            <a:r>
              <a:rPr lang="en-US" dirty="0" err="1">
                <a:solidFill>
                  <a:schemeClr val="bg1"/>
                </a:solidFill>
              </a:rPr>
              <a:t>გვერდებზე</a:t>
            </a:r>
            <a:r>
              <a:rPr lang="en-US" dirty="0">
                <a:solidFill>
                  <a:schemeClr val="bg1"/>
                </a:solidFill>
              </a:rPr>
              <a:t> </a:t>
            </a:r>
            <a:r>
              <a:rPr lang="en-US" dirty="0" err="1">
                <a:solidFill>
                  <a:schemeClr val="bg1"/>
                </a:solidFill>
              </a:rPr>
              <a:t>განთავსებული</a:t>
            </a:r>
            <a:r>
              <a:rPr lang="en-US" dirty="0">
                <a:solidFill>
                  <a:schemeClr val="bg1"/>
                </a:solidFill>
              </a:rPr>
              <a:t> </a:t>
            </a:r>
            <a:r>
              <a:rPr lang="en-US" dirty="0" err="1">
                <a:solidFill>
                  <a:schemeClr val="bg1"/>
                </a:solidFill>
              </a:rPr>
              <a:t>ყველა</a:t>
            </a:r>
            <a:r>
              <a:rPr lang="en-US" dirty="0">
                <a:solidFill>
                  <a:schemeClr val="bg1"/>
                </a:solidFill>
              </a:rPr>
              <a:t> </a:t>
            </a:r>
            <a:r>
              <a:rPr lang="en-US" dirty="0" err="1">
                <a:solidFill>
                  <a:schemeClr val="bg1"/>
                </a:solidFill>
              </a:rPr>
              <a:t>სტრუქტურის</a:t>
            </a:r>
            <a:r>
              <a:rPr lang="en-US" dirty="0">
                <a:solidFill>
                  <a:schemeClr val="bg1"/>
                </a:solidFill>
              </a:rPr>
              <a:t> </a:t>
            </a:r>
            <a:r>
              <a:rPr lang="en-US" dirty="0" err="1">
                <a:solidFill>
                  <a:schemeClr val="bg1"/>
                </a:solidFill>
              </a:rPr>
              <a:t>ვერტიკალური</a:t>
            </a:r>
            <a:r>
              <a:rPr lang="en-US" dirty="0">
                <a:solidFill>
                  <a:schemeClr val="bg1"/>
                </a:solidFill>
              </a:rPr>
              <a:t> </a:t>
            </a:r>
            <a:r>
              <a:rPr lang="en-US" dirty="0" err="1">
                <a:solidFill>
                  <a:schemeClr val="bg1"/>
                </a:solidFill>
              </a:rPr>
              <a:t>ხილვადობა</a:t>
            </a:r>
            <a:r>
              <a:rPr lang="en-US" dirty="0">
                <a:solidFill>
                  <a:schemeClr val="bg1"/>
                </a:solidFill>
              </a:rPr>
              <a:t> </a:t>
            </a:r>
            <a:r>
              <a:rPr lang="en-US" dirty="0" err="1">
                <a:solidFill>
                  <a:schemeClr val="bg1"/>
                </a:solidFill>
              </a:rPr>
              <a:t>უნდა</a:t>
            </a:r>
            <a:r>
              <a:rPr lang="en-US" dirty="0">
                <a:solidFill>
                  <a:schemeClr val="bg1"/>
                </a:solidFill>
              </a:rPr>
              <a:t> </a:t>
            </a:r>
            <a:r>
              <a:rPr lang="en-US" dirty="0" err="1">
                <a:solidFill>
                  <a:schemeClr val="bg1"/>
                </a:solidFill>
              </a:rPr>
              <a:t>იყოს</a:t>
            </a:r>
            <a:r>
              <a:rPr lang="en-US" dirty="0">
                <a:solidFill>
                  <a:schemeClr val="bg1"/>
                </a:solidFill>
              </a:rPr>
              <a:t> </a:t>
            </a:r>
            <a:r>
              <a:rPr lang="en-US" dirty="0" err="1">
                <a:solidFill>
                  <a:schemeClr val="bg1"/>
                </a:solidFill>
              </a:rPr>
              <a:t>სულ</a:t>
            </a:r>
            <a:r>
              <a:rPr lang="en-US" dirty="0">
                <a:solidFill>
                  <a:schemeClr val="bg1"/>
                </a:solidFill>
              </a:rPr>
              <a:t> </a:t>
            </a:r>
            <a:r>
              <a:rPr lang="en-US" dirty="0" err="1">
                <a:solidFill>
                  <a:schemeClr val="bg1"/>
                </a:solidFill>
              </a:rPr>
              <a:t>ცოტა</a:t>
            </a:r>
            <a:r>
              <a:rPr lang="en-US" dirty="0">
                <a:solidFill>
                  <a:schemeClr val="bg1"/>
                </a:solidFill>
              </a:rPr>
              <a:t> 0.3 მ-</a:t>
            </a:r>
            <a:r>
              <a:rPr lang="en-US" dirty="0" err="1">
                <a:solidFill>
                  <a:schemeClr val="bg1"/>
                </a:solidFill>
              </a:rPr>
              <a:t>ით</a:t>
            </a:r>
            <a:r>
              <a:rPr lang="en-US" dirty="0">
                <a:solidFill>
                  <a:schemeClr val="bg1"/>
                </a:solidFill>
              </a:rPr>
              <a:t> </a:t>
            </a:r>
            <a:r>
              <a:rPr lang="en-US" dirty="0" err="1">
                <a:solidFill>
                  <a:schemeClr val="bg1"/>
                </a:solidFill>
              </a:rPr>
              <a:t>მეტი</a:t>
            </a:r>
            <a:r>
              <a:rPr lang="en-US" dirty="0">
                <a:solidFill>
                  <a:schemeClr val="bg1"/>
                </a:solidFill>
              </a:rPr>
              <a:t>, </a:t>
            </a:r>
            <a:r>
              <a:rPr lang="en-US" dirty="0" err="1">
                <a:solidFill>
                  <a:schemeClr val="bg1"/>
                </a:solidFill>
              </a:rPr>
              <a:t>ვიდრე</a:t>
            </a:r>
            <a:r>
              <a:rPr lang="en-US" dirty="0">
                <a:solidFill>
                  <a:schemeClr val="bg1"/>
                </a:solidFill>
              </a:rPr>
              <a:t> </a:t>
            </a:r>
            <a:r>
              <a:rPr lang="en-US" dirty="0" err="1">
                <a:solidFill>
                  <a:schemeClr val="bg1"/>
                </a:solidFill>
              </a:rPr>
              <a:t>გადასაზიდი</a:t>
            </a:r>
            <a:r>
              <a:rPr lang="en-US" dirty="0">
                <a:solidFill>
                  <a:schemeClr val="bg1"/>
                </a:solidFill>
              </a:rPr>
              <a:t> </a:t>
            </a:r>
            <a:r>
              <a:rPr lang="en-US" dirty="0" err="1">
                <a:solidFill>
                  <a:schemeClr val="bg1"/>
                </a:solidFill>
              </a:rPr>
              <a:t>საშუალების</a:t>
            </a:r>
            <a:r>
              <a:rPr lang="en-US" dirty="0">
                <a:solidFill>
                  <a:schemeClr val="bg1"/>
                </a:solidFill>
              </a:rPr>
              <a:t> </a:t>
            </a:r>
            <a:r>
              <a:rPr lang="en-US" dirty="0" err="1">
                <a:solidFill>
                  <a:schemeClr val="bg1"/>
                </a:solidFill>
              </a:rPr>
              <a:t>კანონით</a:t>
            </a:r>
            <a:r>
              <a:rPr lang="en-US" dirty="0">
                <a:solidFill>
                  <a:schemeClr val="bg1"/>
                </a:solidFill>
              </a:rPr>
              <a:t> </a:t>
            </a:r>
            <a:r>
              <a:rPr lang="en-US" dirty="0" err="1">
                <a:solidFill>
                  <a:schemeClr val="bg1"/>
                </a:solidFill>
              </a:rPr>
              <a:t>დაშვებული</a:t>
            </a:r>
            <a:r>
              <a:rPr lang="en-US" dirty="0">
                <a:solidFill>
                  <a:schemeClr val="bg1"/>
                </a:solidFill>
              </a:rPr>
              <a:t> </a:t>
            </a:r>
            <a:r>
              <a:rPr lang="en-US" dirty="0" err="1">
                <a:solidFill>
                  <a:schemeClr val="bg1"/>
                </a:solidFill>
              </a:rPr>
              <a:t>მაქსიმალური</a:t>
            </a:r>
            <a:r>
              <a:rPr lang="en-US" dirty="0">
                <a:solidFill>
                  <a:schemeClr val="bg1"/>
                </a:solidFill>
              </a:rPr>
              <a:t> </a:t>
            </a:r>
            <a:r>
              <a:rPr lang="en-US" dirty="0" err="1">
                <a:solidFill>
                  <a:schemeClr val="bg1"/>
                </a:solidFill>
              </a:rPr>
              <a:t>სიმაღლე</a:t>
            </a:r>
            <a:r>
              <a:rPr lang="en-US" dirty="0">
                <a:solidFill>
                  <a:schemeClr val="bg1"/>
                </a:solidFill>
              </a:rPr>
              <a:t>. </a:t>
            </a:r>
            <a:r>
              <a:rPr lang="en-US" dirty="0" err="1">
                <a:solidFill>
                  <a:schemeClr val="bg1"/>
                </a:solidFill>
              </a:rPr>
              <a:t>დამატებითად</a:t>
            </a:r>
            <a:r>
              <a:rPr lang="en-US" dirty="0">
                <a:solidFill>
                  <a:schemeClr val="bg1"/>
                </a:solidFill>
              </a:rPr>
              <a:t>, </a:t>
            </a:r>
            <a:r>
              <a:rPr lang="en-US" dirty="0" err="1">
                <a:solidFill>
                  <a:schemeClr val="bg1"/>
                </a:solidFill>
              </a:rPr>
              <a:t>სასურველია</a:t>
            </a:r>
            <a:r>
              <a:rPr lang="en-US" dirty="0">
                <a:solidFill>
                  <a:schemeClr val="bg1"/>
                </a:solidFill>
              </a:rPr>
              <a:t> </a:t>
            </a:r>
            <a:r>
              <a:rPr lang="en-US" dirty="0" err="1">
                <a:solidFill>
                  <a:schemeClr val="bg1"/>
                </a:solidFill>
              </a:rPr>
              <a:t>გათვალისწინებული</a:t>
            </a:r>
            <a:r>
              <a:rPr lang="en-US" dirty="0">
                <a:solidFill>
                  <a:schemeClr val="bg1"/>
                </a:solidFill>
              </a:rPr>
              <a:t> </a:t>
            </a:r>
            <a:r>
              <a:rPr lang="en-US" dirty="0" err="1">
                <a:solidFill>
                  <a:schemeClr val="bg1"/>
                </a:solidFill>
              </a:rPr>
              <a:t>იქნას</a:t>
            </a:r>
            <a:r>
              <a:rPr lang="en-US" dirty="0">
                <a:solidFill>
                  <a:schemeClr val="bg1"/>
                </a:solidFill>
              </a:rPr>
              <a:t> </a:t>
            </a:r>
            <a:r>
              <a:rPr lang="en-US" dirty="0" err="1">
                <a:solidFill>
                  <a:schemeClr val="bg1"/>
                </a:solidFill>
              </a:rPr>
              <a:t>გზის</a:t>
            </a:r>
            <a:r>
              <a:rPr lang="en-US" dirty="0">
                <a:solidFill>
                  <a:schemeClr val="bg1"/>
                </a:solidFill>
              </a:rPr>
              <a:t> </a:t>
            </a:r>
            <a:r>
              <a:rPr lang="en-US" dirty="0" err="1">
                <a:solidFill>
                  <a:schemeClr val="bg1"/>
                </a:solidFill>
              </a:rPr>
              <a:t>ზედაპირის</a:t>
            </a:r>
            <a:r>
              <a:rPr lang="en-US" dirty="0">
                <a:solidFill>
                  <a:schemeClr val="bg1"/>
                </a:solidFill>
              </a:rPr>
              <a:t> </a:t>
            </a:r>
            <a:r>
              <a:rPr lang="en-US" dirty="0" err="1">
                <a:solidFill>
                  <a:schemeClr val="bg1"/>
                </a:solidFill>
              </a:rPr>
              <a:t>სიმაღლის</a:t>
            </a:r>
            <a:r>
              <a:rPr lang="en-US" dirty="0">
                <a:solidFill>
                  <a:schemeClr val="bg1"/>
                </a:solidFill>
              </a:rPr>
              <a:t> </a:t>
            </a:r>
            <a:r>
              <a:rPr lang="en-US" dirty="0" err="1">
                <a:solidFill>
                  <a:schemeClr val="bg1"/>
                </a:solidFill>
              </a:rPr>
              <a:t>მოსალოდნელი</a:t>
            </a:r>
            <a:r>
              <a:rPr lang="en-US" dirty="0">
                <a:solidFill>
                  <a:schemeClr val="bg1"/>
                </a:solidFill>
              </a:rPr>
              <a:t> </a:t>
            </a:r>
            <a:r>
              <a:rPr lang="en-US" dirty="0" err="1">
                <a:solidFill>
                  <a:schemeClr val="bg1"/>
                </a:solidFill>
              </a:rPr>
              <a:t>ცვლილება</a:t>
            </a:r>
            <a:r>
              <a:rPr lang="en-US" dirty="0">
                <a:solidFill>
                  <a:schemeClr val="bg1"/>
                </a:solidFill>
              </a:rPr>
              <a:t>, </a:t>
            </a:r>
            <a:r>
              <a:rPr lang="en-US" dirty="0" err="1">
                <a:solidFill>
                  <a:schemeClr val="bg1"/>
                </a:solidFill>
              </a:rPr>
              <a:t>კერძოდ</a:t>
            </a:r>
            <a:r>
              <a:rPr lang="en-US" dirty="0">
                <a:solidFill>
                  <a:schemeClr val="bg1"/>
                </a:solidFill>
              </a:rPr>
              <a:t>, </a:t>
            </a:r>
            <a:r>
              <a:rPr lang="en-US" dirty="0" err="1">
                <a:solidFill>
                  <a:schemeClr val="bg1"/>
                </a:solidFill>
              </a:rPr>
              <a:t>ახალი</a:t>
            </a:r>
            <a:r>
              <a:rPr lang="en-US" dirty="0">
                <a:solidFill>
                  <a:schemeClr val="bg1"/>
                </a:solidFill>
              </a:rPr>
              <a:t> </a:t>
            </a:r>
            <a:r>
              <a:rPr lang="en-US" dirty="0" err="1">
                <a:solidFill>
                  <a:schemeClr val="bg1"/>
                </a:solidFill>
              </a:rPr>
              <a:t>საფარის</a:t>
            </a:r>
            <a:r>
              <a:rPr lang="en-US" dirty="0">
                <a:solidFill>
                  <a:schemeClr val="bg1"/>
                </a:solidFill>
              </a:rPr>
              <a:t> </a:t>
            </a:r>
            <a:r>
              <a:rPr lang="en-US" dirty="0" err="1">
                <a:solidFill>
                  <a:schemeClr val="bg1"/>
                </a:solidFill>
              </a:rPr>
              <a:t>გადაგება</a:t>
            </a:r>
            <a:r>
              <a:rPr lang="en-US" dirty="0">
                <a:solidFill>
                  <a:schemeClr val="bg1"/>
                </a:solidFill>
              </a:rPr>
              <a:t>, </a:t>
            </a:r>
            <a:r>
              <a:rPr lang="en-US" dirty="0" err="1">
                <a:solidFill>
                  <a:schemeClr val="bg1"/>
                </a:solidFill>
              </a:rPr>
              <a:t>თოვლისა</a:t>
            </a:r>
            <a:r>
              <a:rPr lang="en-US" dirty="0">
                <a:solidFill>
                  <a:schemeClr val="bg1"/>
                </a:solidFill>
              </a:rPr>
              <a:t> </a:t>
            </a:r>
            <a:r>
              <a:rPr lang="en-US" dirty="0" err="1">
                <a:solidFill>
                  <a:schemeClr val="bg1"/>
                </a:solidFill>
              </a:rPr>
              <a:t>და</a:t>
            </a:r>
            <a:r>
              <a:rPr lang="en-US" dirty="0">
                <a:solidFill>
                  <a:schemeClr val="bg1"/>
                </a:solidFill>
              </a:rPr>
              <a:t> </a:t>
            </a:r>
            <a:r>
              <a:rPr lang="en-US" dirty="0" err="1">
                <a:solidFill>
                  <a:schemeClr val="bg1"/>
                </a:solidFill>
              </a:rPr>
              <a:t>ყინულის</a:t>
            </a:r>
            <a:r>
              <a:rPr lang="en-US" dirty="0">
                <a:solidFill>
                  <a:schemeClr val="bg1"/>
                </a:solidFill>
              </a:rPr>
              <a:t> </a:t>
            </a:r>
            <a:r>
              <a:rPr lang="en-US" dirty="0" err="1">
                <a:solidFill>
                  <a:schemeClr val="bg1"/>
                </a:solidFill>
              </a:rPr>
              <a:t>აკუმულირება</a:t>
            </a:r>
            <a:r>
              <a:rPr lang="en-US" dirty="0">
                <a:solidFill>
                  <a:schemeClr val="bg1"/>
                </a:solidFill>
              </a:rPr>
              <a:t> </a:t>
            </a:r>
            <a:r>
              <a:rPr lang="en-US" dirty="0" err="1">
                <a:solidFill>
                  <a:schemeClr val="bg1"/>
                </a:solidFill>
              </a:rPr>
              <a:t>და</a:t>
            </a:r>
            <a:r>
              <a:rPr lang="en-US" dirty="0">
                <a:solidFill>
                  <a:schemeClr val="bg1"/>
                </a:solidFill>
              </a:rPr>
              <a:t> </a:t>
            </a:r>
            <a:r>
              <a:rPr lang="en-US" dirty="0" err="1">
                <a:solidFill>
                  <a:schemeClr val="bg1"/>
                </a:solidFill>
              </a:rPr>
              <a:t>ასევე</a:t>
            </a:r>
            <a:r>
              <a:rPr lang="en-US" dirty="0">
                <a:solidFill>
                  <a:schemeClr val="bg1"/>
                </a:solidFill>
              </a:rPr>
              <a:t>, </a:t>
            </a:r>
            <a:r>
              <a:rPr lang="en-US" dirty="0" err="1">
                <a:solidFill>
                  <a:schemeClr val="bg1"/>
                </a:solidFill>
              </a:rPr>
              <a:t>კანონით</a:t>
            </a:r>
            <a:r>
              <a:rPr lang="en-US" dirty="0">
                <a:solidFill>
                  <a:schemeClr val="bg1"/>
                </a:solidFill>
              </a:rPr>
              <a:t> </a:t>
            </a:r>
            <a:r>
              <a:rPr lang="en-US" dirty="0" err="1">
                <a:solidFill>
                  <a:schemeClr val="bg1"/>
                </a:solidFill>
              </a:rPr>
              <a:t>დაშვებული</a:t>
            </a:r>
            <a:r>
              <a:rPr lang="en-US" dirty="0">
                <a:solidFill>
                  <a:schemeClr val="bg1"/>
                </a:solidFill>
              </a:rPr>
              <a:t> </a:t>
            </a:r>
            <a:r>
              <a:rPr lang="en-US" dirty="0" err="1">
                <a:solidFill>
                  <a:schemeClr val="bg1"/>
                </a:solidFill>
              </a:rPr>
              <a:t>ტვირთის</a:t>
            </a:r>
            <a:r>
              <a:rPr lang="en-US" dirty="0">
                <a:solidFill>
                  <a:schemeClr val="bg1"/>
                </a:solidFill>
              </a:rPr>
              <a:t> </a:t>
            </a:r>
            <a:r>
              <a:rPr lang="en-US" dirty="0" err="1">
                <a:solidFill>
                  <a:schemeClr val="bg1"/>
                </a:solidFill>
              </a:rPr>
              <a:t>სიმაღლის</a:t>
            </a:r>
            <a:r>
              <a:rPr lang="en-US" dirty="0">
                <a:solidFill>
                  <a:schemeClr val="bg1"/>
                </a:solidFill>
              </a:rPr>
              <a:t> </a:t>
            </a:r>
            <a:r>
              <a:rPr lang="en-US" dirty="0" err="1">
                <a:solidFill>
                  <a:schemeClr val="bg1"/>
                </a:solidFill>
              </a:rPr>
              <a:t>გადაჭარბება</a:t>
            </a:r>
            <a:r>
              <a:rPr lang="en-US" dirty="0" smtClean="0">
                <a:solidFill>
                  <a:schemeClr val="bg1"/>
                </a:solidFill>
              </a:rPr>
              <a:t>.</a:t>
            </a:r>
            <a:endParaRPr lang="ka-GE" dirty="0" smtClean="0">
              <a:solidFill>
                <a:schemeClr val="bg1"/>
              </a:solidFill>
            </a:endParaRPr>
          </a:p>
          <a:p>
            <a:pPr algn="just">
              <a:lnSpc>
                <a:spcPct val="170000"/>
              </a:lnSpc>
            </a:pPr>
            <a:r>
              <a:rPr lang="en-US" dirty="0" err="1" smtClean="0">
                <a:solidFill>
                  <a:schemeClr val="bg1"/>
                </a:solidFill>
              </a:rPr>
              <a:t>რეკომენდირებული</a:t>
            </a:r>
            <a:r>
              <a:rPr lang="en-US" dirty="0" smtClean="0">
                <a:solidFill>
                  <a:schemeClr val="bg1"/>
                </a:solidFill>
              </a:rPr>
              <a:t> </a:t>
            </a:r>
            <a:r>
              <a:rPr lang="en-US" dirty="0" err="1">
                <a:solidFill>
                  <a:schemeClr val="bg1"/>
                </a:solidFill>
              </a:rPr>
              <a:t>მინიმალური</a:t>
            </a:r>
            <a:r>
              <a:rPr lang="en-US" dirty="0">
                <a:solidFill>
                  <a:schemeClr val="bg1"/>
                </a:solidFill>
              </a:rPr>
              <a:t> </a:t>
            </a:r>
            <a:r>
              <a:rPr lang="en-US" dirty="0" err="1">
                <a:solidFill>
                  <a:schemeClr val="bg1"/>
                </a:solidFill>
              </a:rPr>
              <a:t>სიმაღლე</a:t>
            </a:r>
            <a:r>
              <a:rPr lang="en-US" dirty="0">
                <a:solidFill>
                  <a:schemeClr val="bg1"/>
                </a:solidFill>
              </a:rPr>
              <a:t> </a:t>
            </a:r>
            <a:r>
              <a:rPr lang="en-US" dirty="0" err="1">
                <a:solidFill>
                  <a:schemeClr val="bg1"/>
                </a:solidFill>
              </a:rPr>
              <a:t>ვერტიკალური</a:t>
            </a:r>
            <a:r>
              <a:rPr lang="en-US" dirty="0">
                <a:solidFill>
                  <a:schemeClr val="bg1"/>
                </a:solidFill>
              </a:rPr>
              <a:t> </a:t>
            </a:r>
            <a:r>
              <a:rPr lang="en-US" dirty="0" err="1">
                <a:solidFill>
                  <a:schemeClr val="bg1"/>
                </a:solidFill>
              </a:rPr>
              <a:t>ხილვადობისათვის</a:t>
            </a:r>
            <a:r>
              <a:rPr lang="en-US" dirty="0">
                <a:solidFill>
                  <a:schemeClr val="bg1"/>
                </a:solidFill>
              </a:rPr>
              <a:t> </a:t>
            </a:r>
            <a:r>
              <a:rPr lang="en-US" dirty="0" err="1">
                <a:solidFill>
                  <a:schemeClr val="bg1"/>
                </a:solidFill>
              </a:rPr>
              <a:t>უნდა</a:t>
            </a:r>
            <a:r>
              <a:rPr lang="en-US" dirty="0">
                <a:solidFill>
                  <a:schemeClr val="bg1"/>
                </a:solidFill>
              </a:rPr>
              <a:t> </a:t>
            </a:r>
            <a:r>
              <a:rPr lang="en-US" dirty="0" err="1">
                <a:solidFill>
                  <a:schemeClr val="bg1"/>
                </a:solidFill>
              </a:rPr>
              <a:t>იყოს</a:t>
            </a:r>
            <a:r>
              <a:rPr lang="en-US" dirty="0">
                <a:solidFill>
                  <a:schemeClr val="bg1"/>
                </a:solidFill>
              </a:rPr>
              <a:t> 4.4მ. </a:t>
            </a:r>
            <a:r>
              <a:rPr lang="en-US" dirty="0" err="1">
                <a:solidFill>
                  <a:schemeClr val="bg1"/>
                </a:solidFill>
              </a:rPr>
              <a:t>ხოლო</a:t>
            </a:r>
            <a:r>
              <a:rPr lang="en-US" dirty="0">
                <a:solidFill>
                  <a:schemeClr val="bg1"/>
                </a:solidFill>
              </a:rPr>
              <a:t> </a:t>
            </a:r>
            <a:r>
              <a:rPr lang="en-US" dirty="0" err="1">
                <a:solidFill>
                  <a:schemeClr val="bg1"/>
                </a:solidFill>
              </a:rPr>
              <a:t>სასურველი</a:t>
            </a:r>
            <a:r>
              <a:rPr lang="en-US" dirty="0">
                <a:solidFill>
                  <a:schemeClr val="bg1"/>
                </a:solidFill>
              </a:rPr>
              <a:t> </a:t>
            </a:r>
            <a:r>
              <a:rPr lang="en-US" dirty="0" err="1">
                <a:solidFill>
                  <a:schemeClr val="bg1"/>
                </a:solidFill>
              </a:rPr>
              <a:t>სიმაღლე</a:t>
            </a:r>
            <a:r>
              <a:rPr lang="en-US" dirty="0">
                <a:solidFill>
                  <a:schemeClr val="bg1"/>
                </a:solidFill>
              </a:rPr>
              <a:t> </a:t>
            </a:r>
            <a:r>
              <a:rPr lang="en-US" dirty="0" err="1">
                <a:solidFill>
                  <a:schemeClr val="bg1"/>
                </a:solidFill>
              </a:rPr>
              <a:t>კი</a:t>
            </a:r>
            <a:r>
              <a:rPr lang="en-US" dirty="0">
                <a:solidFill>
                  <a:schemeClr val="bg1"/>
                </a:solidFill>
              </a:rPr>
              <a:t> - 5.0 მ. </a:t>
            </a:r>
            <a:r>
              <a:rPr lang="en-US" dirty="0" err="1">
                <a:solidFill>
                  <a:schemeClr val="bg1"/>
                </a:solidFill>
              </a:rPr>
              <a:t>აღნიშნულ</a:t>
            </a:r>
            <a:r>
              <a:rPr lang="en-US" dirty="0">
                <a:solidFill>
                  <a:schemeClr val="bg1"/>
                </a:solidFill>
              </a:rPr>
              <a:t> </a:t>
            </a:r>
            <a:r>
              <a:rPr lang="en-US" dirty="0" err="1">
                <a:solidFill>
                  <a:schemeClr val="bg1"/>
                </a:solidFill>
              </a:rPr>
              <a:t>კვლევაში</a:t>
            </a:r>
            <a:r>
              <a:rPr lang="en-US" dirty="0">
                <a:solidFill>
                  <a:schemeClr val="bg1"/>
                </a:solidFill>
              </a:rPr>
              <a:t>, AASHTO </a:t>
            </a:r>
            <a:r>
              <a:rPr lang="en-US" dirty="0" err="1">
                <a:solidFill>
                  <a:schemeClr val="bg1"/>
                </a:solidFill>
              </a:rPr>
              <a:t>ის</a:t>
            </a:r>
            <a:r>
              <a:rPr lang="en-US" dirty="0">
                <a:solidFill>
                  <a:schemeClr val="bg1"/>
                </a:solidFill>
              </a:rPr>
              <a:t> 10-8-4 </a:t>
            </a:r>
            <a:r>
              <a:rPr lang="en-US" dirty="0" err="1">
                <a:solidFill>
                  <a:schemeClr val="bg1"/>
                </a:solidFill>
              </a:rPr>
              <a:t>პუნქტის</a:t>
            </a:r>
            <a:r>
              <a:rPr lang="en-US" dirty="0">
                <a:solidFill>
                  <a:schemeClr val="bg1"/>
                </a:solidFill>
              </a:rPr>
              <a:t> </a:t>
            </a:r>
            <a:r>
              <a:rPr lang="en-US" dirty="0" err="1">
                <a:solidFill>
                  <a:schemeClr val="bg1"/>
                </a:solidFill>
              </a:rPr>
              <a:t>შესაბამისად</a:t>
            </a:r>
            <a:r>
              <a:rPr lang="en-US" dirty="0">
                <a:solidFill>
                  <a:schemeClr val="bg1"/>
                </a:solidFill>
              </a:rPr>
              <a:t>, </a:t>
            </a:r>
            <a:r>
              <a:rPr lang="en-US" dirty="0" err="1">
                <a:solidFill>
                  <a:schemeClr val="bg1"/>
                </a:solidFill>
              </a:rPr>
              <a:t>მოცემულია</a:t>
            </a:r>
            <a:r>
              <a:rPr lang="en-US" dirty="0">
                <a:solidFill>
                  <a:schemeClr val="bg1"/>
                </a:solidFill>
              </a:rPr>
              <a:t> </a:t>
            </a:r>
            <a:r>
              <a:rPr lang="en-US" dirty="0" err="1">
                <a:solidFill>
                  <a:schemeClr val="bg1"/>
                </a:solidFill>
              </a:rPr>
              <a:t>ვერტიკალური</a:t>
            </a:r>
            <a:r>
              <a:rPr lang="en-US" dirty="0">
                <a:solidFill>
                  <a:schemeClr val="bg1"/>
                </a:solidFill>
              </a:rPr>
              <a:t> </a:t>
            </a:r>
            <a:r>
              <a:rPr lang="en-US" dirty="0" err="1">
                <a:solidFill>
                  <a:schemeClr val="bg1"/>
                </a:solidFill>
              </a:rPr>
              <a:t>ხილვადობისათვის</a:t>
            </a:r>
            <a:r>
              <a:rPr lang="en-US" dirty="0">
                <a:solidFill>
                  <a:schemeClr val="bg1"/>
                </a:solidFill>
              </a:rPr>
              <a:t> 5.0 მ </a:t>
            </a:r>
            <a:r>
              <a:rPr lang="en-US" dirty="0" err="1">
                <a:solidFill>
                  <a:schemeClr val="bg1"/>
                </a:solidFill>
              </a:rPr>
              <a:t>სიმაღლე</a:t>
            </a:r>
            <a:r>
              <a:rPr lang="en-US" dirty="0">
                <a:solidFill>
                  <a:schemeClr val="bg1"/>
                </a:solidFill>
              </a:rPr>
              <a:t>.</a:t>
            </a:r>
          </a:p>
          <a:p>
            <a:endParaRPr lang="en-US" dirty="0"/>
          </a:p>
        </p:txBody>
      </p:sp>
    </p:spTree>
    <p:extLst>
      <p:ext uri="{BB962C8B-B14F-4D97-AF65-F5344CB8AC3E}">
        <p14:creationId xmlns:p14="http://schemas.microsoft.com/office/powerpoint/2010/main" val="31552799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597" y="874643"/>
            <a:ext cx="11648048" cy="5184862"/>
          </a:xfrm>
        </p:spPr>
        <p:txBody>
          <a:bodyPr>
            <a:noAutofit/>
          </a:bodyPr>
          <a:lstStyle/>
          <a:p>
            <a:pPr marL="285750" indent="-285750">
              <a:lnSpc>
                <a:spcPct val="150000"/>
              </a:lnSpc>
              <a:buFont typeface="Wingdings" panose="05000000000000000000" pitchFamily="2" charset="2"/>
              <a:buChar char="Ø"/>
            </a:pPr>
            <a:r>
              <a:rPr lang="en-US" sz="1600" dirty="0" err="1" smtClean="0">
                <a:solidFill>
                  <a:schemeClr val="bg1"/>
                </a:solidFill>
              </a:rPr>
              <a:t>წყალარინების</a:t>
            </a:r>
            <a:r>
              <a:rPr lang="en-US" sz="1600" dirty="0" smtClean="0">
                <a:solidFill>
                  <a:schemeClr val="bg1"/>
                </a:solidFill>
              </a:rPr>
              <a:t> </a:t>
            </a:r>
            <a:r>
              <a:rPr lang="en-US" sz="1600" dirty="0" err="1">
                <a:solidFill>
                  <a:schemeClr val="bg1"/>
                </a:solidFill>
              </a:rPr>
              <a:t>სისტემის</a:t>
            </a:r>
            <a:r>
              <a:rPr lang="en-US" sz="1600" dirty="0">
                <a:solidFill>
                  <a:schemeClr val="bg1"/>
                </a:solidFill>
              </a:rPr>
              <a:t> </a:t>
            </a:r>
            <a:r>
              <a:rPr lang="en-US" sz="1600" dirty="0" err="1">
                <a:solidFill>
                  <a:schemeClr val="bg1"/>
                </a:solidFill>
              </a:rPr>
              <a:t>საშუალებით</a:t>
            </a:r>
            <a:r>
              <a:rPr lang="en-US" sz="1600" dirty="0">
                <a:solidFill>
                  <a:schemeClr val="bg1"/>
                </a:solidFill>
              </a:rPr>
              <a:t> </a:t>
            </a:r>
            <a:r>
              <a:rPr lang="en-US" sz="1600" dirty="0" err="1">
                <a:solidFill>
                  <a:schemeClr val="bg1"/>
                </a:solidFill>
              </a:rPr>
              <a:t>ხდება</a:t>
            </a:r>
            <a:r>
              <a:rPr lang="en-US" sz="1600" dirty="0">
                <a:solidFill>
                  <a:schemeClr val="bg1"/>
                </a:solidFill>
              </a:rPr>
              <a:t> </a:t>
            </a:r>
            <a:r>
              <a:rPr lang="en-US" sz="1600" dirty="0" err="1">
                <a:solidFill>
                  <a:schemeClr val="bg1"/>
                </a:solidFill>
              </a:rPr>
              <a:t>ქუჩიდან</a:t>
            </a:r>
            <a:r>
              <a:rPr lang="en-US" sz="1600" dirty="0">
                <a:solidFill>
                  <a:schemeClr val="bg1"/>
                </a:solidFill>
              </a:rPr>
              <a:t> </a:t>
            </a:r>
            <a:r>
              <a:rPr lang="en-US" sz="1600" dirty="0" err="1">
                <a:solidFill>
                  <a:schemeClr val="bg1"/>
                </a:solidFill>
              </a:rPr>
              <a:t>ან</a:t>
            </a:r>
            <a:r>
              <a:rPr lang="en-US" sz="1600" dirty="0">
                <a:solidFill>
                  <a:schemeClr val="bg1"/>
                </a:solidFill>
              </a:rPr>
              <a:t> </a:t>
            </a:r>
            <a:r>
              <a:rPr lang="en-US" sz="1600" dirty="0" err="1">
                <a:solidFill>
                  <a:schemeClr val="bg1"/>
                </a:solidFill>
              </a:rPr>
              <a:t>ავტომაგისტრალიდან</a:t>
            </a:r>
            <a:r>
              <a:rPr lang="en-US" sz="1600" dirty="0">
                <a:solidFill>
                  <a:schemeClr val="bg1"/>
                </a:solidFill>
              </a:rPr>
              <a:t>  </a:t>
            </a:r>
            <a:r>
              <a:rPr lang="en-US" sz="1600" dirty="0" err="1">
                <a:solidFill>
                  <a:schemeClr val="bg1"/>
                </a:solidFill>
              </a:rPr>
              <a:t>წვიმის</a:t>
            </a:r>
            <a:r>
              <a:rPr lang="en-US" sz="1600" dirty="0">
                <a:solidFill>
                  <a:schemeClr val="bg1"/>
                </a:solidFill>
              </a:rPr>
              <a:t> </a:t>
            </a:r>
            <a:r>
              <a:rPr lang="en-US" sz="1600" dirty="0" err="1">
                <a:solidFill>
                  <a:schemeClr val="bg1"/>
                </a:solidFill>
              </a:rPr>
              <a:t>წყლების</a:t>
            </a:r>
            <a:r>
              <a:rPr lang="en-US" sz="1600" dirty="0">
                <a:solidFill>
                  <a:schemeClr val="bg1"/>
                </a:solidFill>
              </a:rPr>
              <a:t> </a:t>
            </a:r>
            <a:r>
              <a:rPr lang="en-US" sz="1600" dirty="0" err="1">
                <a:solidFill>
                  <a:schemeClr val="bg1"/>
                </a:solidFill>
              </a:rPr>
              <a:t>მიღება</a:t>
            </a:r>
            <a:r>
              <a:rPr lang="en-US" sz="1600" dirty="0">
                <a:solidFill>
                  <a:schemeClr val="bg1"/>
                </a:solidFill>
              </a:rPr>
              <a:t> </a:t>
            </a:r>
            <a:r>
              <a:rPr lang="en-US" sz="1600" dirty="0" err="1">
                <a:solidFill>
                  <a:schemeClr val="bg1"/>
                </a:solidFill>
              </a:rPr>
              <a:t>და</a:t>
            </a:r>
            <a:r>
              <a:rPr lang="en-US" sz="1600" dirty="0">
                <a:solidFill>
                  <a:schemeClr val="bg1"/>
                </a:solidFill>
              </a:rPr>
              <a:t> </a:t>
            </a:r>
            <a:r>
              <a:rPr lang="en-US" sz="1600" dirty="0" err="1">
                <a:solidFill>
                  <a:schemeClr val="bg1"/>
                </a:solidFill>
              </a:rPr>
              <a:t>მათი</a:t>
            </a:r>
            <a:r>
              <a:rPr lang="en-US" sz="1600" dirty="0">
                <a:solidFill>
                  <a:schemeClr val="bg1"/>
                </a:solidFill>
              </a:rPr>
              <a:t> </a:t>
            </a:r>
            <a:r>
              <a:rPr lang="en-US" sz="1600" dirty="0" err="1">
                <a:solidFill>
                  <a:schemeClr val="bg1"/>
                </a:solidFill>
              </a:rPr>
              <a:t>სანიაღვრე</a:t>
            </a:r>
            <a:r>
              <a:rPr lang="en-US" sz="1600" dirty="0">
                <a:solidFill>
                  <a:schemeClr val="bg1"/>
                </a:solidFill>
              </a:rPr>
              <a:t> </a:t>
            </a:r>
            <a:r>
              <a:rPr lang="en-US" sz="1600" dirty="0" err="1">
                <a:solidFill>
                  <a:schemeClr val="bg1"/>
                </a:solidFill>
              </a:rPr>
              <a:t>სისტემაში</a:t>
            </a:r>
            <a:r>
              <a:rPr lang="en-US" sz="1600" dirty="0">
                <a:solidFill>
                  <a:schemeClr val="bg1"/>
                </a:solidFill>
              </a:rPr>
              <a:t> </a:t>
            </a:r>
            <a:r>
              <a:rPr lang="en-US" sz="1600" dirty="0" err="1">
                <a:solidFill>
                  <a:schemeClr val="bg1"/>
                </a:solidFill>
              </a:rPr>
              <a:t>გადატანა</a:t>
            </a:r>
            <a:r>
              <a:rPr lang="en-US" sz="1600" dirty="0">
                <a:solidFill>
                  <a:schemeClr val="bg1"/>
                </a:solidFill>
              </a:rPr>
              <a:t>, </a:t>
            </a:r>
            <a:r>
              <a:rPr lang="en-US" sz="1600" dirty="0" err="1">
                <a:solidFill>
                  <a:schemeClr val="bg1"/>
                </a:solidFill>
              </a:rPr>
              <a:t>რისი</a:t>
            </a:r>
            <a:r>
              <a:rPr lang="en-US" sz="1600" dirty="0">
                <a:solidFill>
                  <a:schemeClr val="bg1"/>
                </a:solidFill>
              </a:rPr>
              <a:t> </a:t>
            </a:r>
            <a:r>
              <a:rPr lang="en-US" sz="1600" dirty="0" err="1">
                <a:solidFill>
                  <a:schemeClr val="bg1"/>
                </a:solidFill>
              </a:rPr>
              <a:t>საშუალებითაც</a:t>
            </a:r>
            <a:r>
              <a:rPr lang="en-US" sz="1600" dirty="0">
                <a:solidFill>
                  <a:schemeClr val="bg1"/>
                </a:solidFill>
              </a:rPr>
              <a:t> </a:t>
            </a:r>
            <a:r>
              <a:rPr lang="en-US" sz="1600" dirty="0" err="1">
                <a:solidFill>
                  <a:schemeClr val="bg1"/>
                </a:solidFill>
              </a:rPr>
              <a:t>თავიდან</a:t>
            </a:r>
            <a:r>
              <a:rPr lang="en-US" sz="1600" dirty="0">
                <a:solidFill>
                  <a:schemeClr val="bg1"/>
                </a:solidFill>
              </a:rPr>
              <a:t> </a:t>
            </a:r>
            <a:r>
              <a:rPr lang="en-US" sz="1600" dirty="0" err="1">
                <a:solidFill>
                  <a:schemeClr val="bg1"/>
                </a:solidFill>
              </a:rPr>
              <a:t>იქნება</a:t>
            </a:r>
            <a:r>
              <a:rPr lang="en-US" sz="1600" dirty="0">
                <a:solidFill>
                  <a:schemeClr val="bg1"/>
                </a:solidFill>
              </a:rPr>
              <a:t> </a:t>
            </a:r>
            <a:r>
              <a:rPr lang="en-US" sz="1600" dirty="0" err="1">
                <a:solidFill>
                  <a:schemeClr val="bg1"/>
                </a:solidFill>
              </a:rPr>
              <a:t>აცილებული</a:t>
            </a:r>
            <a:r>
              <a:rPr lang="en-US" sz="1600" dirty="0">
                <a:solidFill>
                  <a:schemeClr val="bg1"/>
                </a:solidFill>
              </a:rPr>
              <a:t> </a:t>
            </a:r>
            <a:r>
              <a:rPr lang="en-US" sz="1600" dirty="0" err="1">
                <a:solidFill>
                  <a:schemeClr val="bg1"/>
                </a:solidFill>
              </a:rPr>
              <a:t>მიმდებარე</a:t>
            </a:r>
            <a:r>
              <a:rPr lang="en-US" sz="1600" dirty="0">
                <a:solidFill>
                  <a:schemeClr val="bg1"/>
                </a:solidFill>
              </a:rPr>
              <a:t> </a:t>
            </a:r>
            <a:r>
              <a:rPr lang="en-US" sz="1600" dirty="0" err="1">
                <a:solidFill>
                  <a:schemeClr val="bg1"/>
                </a:solidFill>
              </a:rPr>
              <a:t>ტერიტორიებისა</a:t>
            </a:r>
            <a:r>
              <a:rPr lang="en-US" sz="1600" dirty="0">
                <a:solidFill>
                  <a:schemeClr val="bg1"/>
                </a:solidFill>
              </a:rPr>
              <a:t> </a:t>
            </a:r>
            <a:r>
              <a:rPr lang="en-US" sz="1600" dirty="0" err="1">
                <a:solidFill>
                  <a:schemeClr val="bg1"/>
                </a:solidFill>
              </a:rPr>
              <a:t>და</a:t>
            </a:r>
            <a:r>
              <a:rPr lang="en-US" sz="1600" dirty="0">
                <a:solidFill>
                  <a:schemeClr val="bg1"/>
                </a:solidFill>
              </a:rPr>
              <a:t> </a:t>
            </a:r>
            <a:r>
              <a:rPr lang="en-US" sz="1600" dirty="0" err="1">
                <a:solidFill>
                  <a:schemeClr val="bg1"/>
                </a:solidFill>
              </a:rPr>
              <a:t>საკუთრების</a:t>
            </a:r>
            <a:r>
              <a:rPr lang="en-US" sz="1600" dirty="0">
                <a:solidFill>
                  <a:schemeClr val="bg1"/>
                </a:solidFill>
              </a:rPr>
              <a:t> </a:t>
            </a:r>
            <a:r>
              <a:rPr lang="en-US" sz="1600" dirty="0" err="1">
                <a:solidFill>
                  <a:schemeClr val="bg1"/>
                </a:solidFill>
              </a:rPr>
              <a:t>დატბორვა</a:t>
            </a:r>
            <a:r>
              <a:rPr lang="en-US" sz="1600" dirty="0">
                <a:solidFill>
                  <a:schemeClr val="bg1"/>
                </a:solidFill>
              </a:rPr>
              <a:t> </a:t>
            </a:r>
            <a:r>
              <a:rPr lang="en-US" sz="1600" dirty="0" err="1">
                <a:solidFill>
                  <a:schemeClr val="bg1"/>
                </a:solidFill>
              </a:rPr>
              <a:t>და</a:t>
            </a:r>
            <a:r>
              <a:rPr lang="en-US" sz="1600" dirty="0">
                <a:solidFill>
                  <a:schemeClr val="bg1"/>
                </a:solidFill>
              </a:rPr>
              <a:t> </a:t>
            </a:r>
            <a:r>
              <a:rPr lang="en-US" sz="1600" dirty="0" err="1">
                <a:solidFill>
                  <a:schemeClr val="bg1"/>
                </a:solidFill>
              </a:rPr>
              <a:t>ეროზია</a:t>
            </a:r>
            <a:r>
              <a:rPr lang="en-US" sz="1600" dirty="0">
                <a:solidFill>
                  <a:schemeClr val="bg1"/>
                </a:solidFill>
              </a:rPr>
              <a:t>. </a:t>
            </a:r>
            <a:r>
              <a:rPr lang="en-US" sz="1600" dirty="0" err="1">
                <a:solidFill>
                  <a:schemeClr val="bg1"/>
                </a:solidFill>
              </a:rPr>
              <a:t>ხიდისა</a:t>
            </a:r>
            <a:r>
              <a:rPr lang="en-US" sz="1600" dirty="0">
                <a:solidFill>
                  <a:schemeClr val="bg1"/>
                </a:solidFill>
              </a:rPr>
              <a:t> </a:t>
            </a:r>
            <a:r>
              <a:rPr lang="en-US" sz="1600" dirty="0" err="1">
                <a:solidFill>
                  <a:schemeClr val="bg1"/>
                </a:solidFill>
              </a:rPr>
              <a:t>და</a:t>
            </a:r>
            <a:r>
              <a:rPr lang="en-US" sz="1600" dirty="0">
                <a:solidFill>
                  <a:schemeClr val="bg1"/>
                </a:solidFill>
              </a:rPr>
              <a:t> </a:t>
            </a:r>
            <a:r>
              <a:rPr lang="en-US" sz="1600" dirty="0" err="1">
                <a:solidFill>
                  <a:schemeClr val="bg1"/>
                </a:solidFill>
              </a:rPr>
              <a:t>ავტომაგისტრალის</a:t>
            </a:r>
            <a:r>
              <a:rPr lang="en-US" sz="1600" dirty="0">
                <a:solidFill>
                  <a:schemeClr val="bg1"/>
                </a:solidFill>
              </a:rPr>
              <a:t> </a:t>
            </a:r>
            <a:r>
              <a:rPr lang="en-US" sz="1600" dirty="0" err="1">
                <a:solidFill>
                  <a:schemeClr val="bg1"/>
                </a:solidFill>
              </a:rPr>
              <a:t>სადრენაჟო</a:t>
            </a:r>
            <a:r>
              <a:rPr lang="en-US" sz="1600" dirty="0">
                <a:solidFill>
                  <a:schemeClr val="bg1"/>
                </a:solidFill>
              </a:rPr>
              <a:t> </a:t>
            </a:r>
            <a:r>
              <a:rPr lang="en-US" sz="1600" dirty="0" err="1">
                <a:solidFill>
                  <a:schemeClr val="bg1"/>
                </a:solidFill>
              </a:rPr>
              <a:t>სისტემების</a:t>
            </a:r>
            <a:r>
              <a:rPr lang="en-US" sz="1600" dirty="0">
                <a:solidFill>
                  <a:schemeClr val="bg1"/>
                </a:solidFill>
              </a:rPr>
              <a:t> </a:t>
            </a:r>
            <a:r>
              <a:rPr lang="en-US" sz="1600" dirty="0" err="1">
                <a:solidFill>
                  <a:schemeClr val="bg1"/>
                </a:solidFill>
              </a:rPr>
              <a:t>კრიტერიუმები</a:t>
            </a:r>
            <a:r>
              <a:rPr lang="en-US" sz="1600" dirty="0">
                <a:solidFill>
                  <a:schemeClr val="bg1"/>
                </a:solidFill>
              </a:rPr>
              <a:t> </a:t>
            </a:r>
            <a:r>
              <a:rPr lang="en-US" sz="1600" dirty="0" err="1">
                <a:solidFill>
                  <a:schemeClr val="bg1"/>
                </a:solidFill>
              </a:rPr>
              <a:t>არის</a:t>
            </a:r>
            <a:r>
              <a:rPr lang="en-US" sz="1600" dirty="0">
                <a:solidFill>
                  <a:schemeClr val="bg1"/>
                </a:solidFill>
              </a:rPr>
              <a:t> </a:t>
            </a:r>
            <a:r>
              <a:rPr lang="en-US" sz="1600" dirty="0" err="1">
                <a:solidFill>
                  <a:schemeClr val="bg1"/>
                </a:solidFill>
              </a:rPr>
              <a:t>იდენტური</a:t>
            </a:r>
            <a:r>
              <a:rPr lang="en-US" sz="1600" dirty="0">
                <a:solidFill>
                  <a:schemeClr val="bg1"/>
                </a:solidFill>
              </a:rPr>
              <a:t>. </a:t>
            </a:r>
            <a:r>
              <a:rPr lang="en-US" sz="1600" dirty="0" err="1">
                <a:solidFill>
                  <a:schemeClr val="bg1"/>
                </a:solidFill>
              </a:rPr>
              <a:t>ავტომაგისტრალის</a:t>
            </a:r>
            <a:r>
              <a:rPr lang="en-US" sz="1600" dirty="0">
                <a:solidFill>
                  <a:schemeClr val="bg1"/>
                </a:solidFill>
              </a:rPr>
              <a:t> </a:t>
            </a:r>
            <a:r>
              <a:rPr lang="en-US" sz="1600" dirty="0" err="1">
                <a:solidFill>
                  <a:schemeClr val="bg1"/>
                </a:solidFill>
              </a:rPr>
              <a:t>წყალარინების</a:t>
            </a:r>
            <a:r>
              <a:rPr lang="en-US" sz="1600" dirty="0">
                <a:solidFill>
                  <a:schemeClr val="bg1"/>
                </a:solidFill>
              </a:rPr>
              <a:t> </a:t>
            </a:r>
            <a:r>
              <a:rPr lang="en-US" sz="1600" dirty="0" err="1">
                <a:solidFill>
                  <a:schemeClr val="bg1"/>
                </a:solidFill>
              </a:rPr>
              <a:t>სისტემა</a:t>
            </a:r>
            <a:r>
              <a:rPr lang="en-US" sz="1600" dirty="0">
                <a:solidFill>
                  <a:schemeClr val="bg1"/>
                </a:solidFill>
              </a:rPr>
              <a:t> </a:t>
            </a:r>
            <a:r>
              <a:rPr lang="en-US" sz="1600" dirty="0" err="1">
                <a:solidFill>
                  <a:schemeClr val="bg1"/>
                </a:solidFill>
              </a:rPr>
              <a:t>არ</a:t>
            </a:r>
            <a:r>
              <a:rPr lang="en-US" sz="1600" dirty="0">
                <a:solidFill>
                  <a:schemeClr val="bg1"/>
                </a:solidFill>
              </a:rPr>
              <a:t> </a:t>
            </a:r>
            <a:r>
              <a:rPr lang="en-US" sz="1600" dirty="0" err="1">
                <a:solidFill>
                  <a:schemeClr val="bg1"/>
                </a:solidFill>
              </a:rPr>
              <a:t>უნდა</a:t>
            </a:r>
            <a:r>
              <a:rPr lang="en-US" sz="1600" dirty="0">
                <a:solidFill>
                  <a:schemeClr val="bg1"/>
                </a:solidFill>
              </a:rPr>
              <a:t> </a:t>
            </a:r>
            <a:r>
              <a:rPr lang="en-US" sz="1600" dirty="0" err="1">
                <a:solidFill>
                  <a:schemeClr val="bg1"/>
                </a:solidFill>
              </a:rPr>
              <a:t>გადავიდეს</a:t>
            </a:r>
            <a:r>
              <a:rPr lang="en-US" sz="1600" dirty="0">
                <a:solidFill>
                  <a:schemeClr val="bg1"/>
                </a:solidFill>
              </a:rPr>
              <a:t> </a:t>
            </a:r>
            <a:r>
              <a:rPr lang="en-US" sz="1600" dirty="0" err="1">
                <a:solidFill>
                  <a:schemeClr val="bg1"/>
                </a:solidFill>
              </a:rPr>
              <a:t>ხიდზე</a:t>
            </a:r>
            <a:r>
              <a:rPr lang="en-US" sz="1600" dirty="0">
                <a:solidFill>
                  <a:schemeClr val="bg1"/>
                </a:solidFill>
              </a:rPr>
              <a:t> </a:t>
            </a:r>
            <a:r>
              <a:rPr lang="en-US" sz="1600" dirty="0" err="1">
                <a:solidFill>
                  <a:schemeClr val="bg1"/>
                </a:solidFill>
              </a:rPr>
              <a:t>და</a:t>
            </a:r>
            <a:r>
              <a:rPr lang="en-US" sz="1600" dirty="0">
                <a:solidFill>
                  <a:schemeClr val="bg1"/>
                </a:solidFill>
              </a:rPr>
              <a:t> </a:t>
            </a:r>
            <a:r>
              <a:rPr lang="en-US" sz="1600" dirty="0" err="1">
                <a:solidFill>
                  <a:schemeClr val="bg1"/>
                </a:solidFill>
              </a:rPr>
              <a:t>მოხდეს</a:t>
            </a:r>
            <a:r>
              <a:rPr lang="en-US" sz="1600" dirty="0">
                <a:solidFill>
                  <a:schemeClr val="bg1"/>
                </a:solidFill>
              </a:rPr>
              <a:t> </a:t>
            </a:r>
            <a:r>
              <a:rPr lang="en-US" sz="1600" dirty="0" err="1">
                <a:solidFill>
                  <a:schemeClr val="bg1"/>
                </a:solidFill>
              </a:rPr>
              <a:t>მათი</a:t>
            </a:r>
            <a:r>
              <a:rPr lang="en-US" sz="1600" dirty="0">
                <a:solidFill>
                  <a:schemeClr val="bg1"/>
                </a:solidFill>
              </a:rPr>
              <a:t> </a:t>
            </a:r>
            <a:r>
              <a:rPr lang="en-US" sz="1600" dirty="0" err="1">
                <a:solidFill>
                  <a:schemeClr val="bg1"/>
                </a:solidFill>
              </a:rPr>
              <a:t>დაცლა</a:t>
            </a:r>
            <a:r>
              <a:rPr lang="en-US" sz="1600" dirty="0">
                <a:solidFill>
                  <a:schemeClr val="bg1"/>
                </a:solidFill>
              </a:rPr>
              <a:t> </a:t>
            </a:r>
            <a:r>
              <a:rPr lang="en-US" sz="1600" dirty="0" err="1">
                <a:solidFill>
                  <a:schemeClr val="bg1"/>
                </a:solidFill>
              </a:rPr>
              <a:t>ხიდის</a:t>
            </a:r>
            <a:r>
              <a:rPr lang="en-US" sz="1600" dirty="0">
                <a:solidFill>
                  <a:schemeClr val="bg1"/>
                </a:solidFill>
              </a:rPr>
              <a:t> </a:t>
            </a:r>
            <a:r>
              <a:rPr lang="en-US" sz="1600" dirty="0" err="1">
                <a:solidFill>
                  <a:schemeClr val="bg1"/>
                </a:solidFill>
              </a:rPr>
              <a:t>ბოლოებთან</a:t>
            </a:r>
            <a:r>
              <a:rPr lang="en-US" sz="1600" dirty="0">
                <a:solidFill>
                  <a:schemeClr val="bg1"/>
                </a:solidFill>
              </a:rPr>
              <a:t>. </a:t>
            </a:r>
            <a:r>
              <a:rPr lang="en-US" sz="1600" dirty="0" err="1">
                <a:solidFill>
                  <a:schemeClr val="bg1"/>
                </a:solidFill>
              </a:rPr>
              <a:t>ჰიდრო</a:t>
            </a:r>
            <a:r>
              <a:rPr lang="en-US" sz="1600" dirty="0">
                <a:solidFill>
                  <a:schemeClr val="bg1"/>
                </a:solidFill>
              </a:rPr>
              <a:t> </a:t>
            </a:r>
            <a:r>
              <a:rPr lang="en-US" sz="1600" dirty="0" err="1">
                <a:solidFill>
                  <a:schemeClr val="bg1"/>
                </a:solidFill>
              </a:rPr>
              <a:t>დაგეგმარება</a:t>
            </a:r>
            <a:r>
              <a:rPr lang="en-US" sz="1600" dirty="0">
                <a:solidFill>
                  <a:schemeClr val="bg1"/>
                </a:solidFill>
              </a:rPr>
              <a:t> </a:t>
            </a:r>
            <a:r>
              <a:rPr lang="en-US" sz="1600" dirty="0" err="1">
                <a:solidFill>
                  <a:schemeClr val="bg1"/>
                </a:solidFill>
              </a:rPr>
              <a:t>უნდა</a:t>
            </a:r>
            <a:r>
              <a:rPr lang="en-US" sz="1600" dirty="0">
                <a:solidFill>
                  <a:schemeClr val="bg1"/>
                </a:solidFill>
              </a:rPr>
              <a:t> </a:t>
            </a:r>
            <a:r>
              <a:rPr lang="en-US" sz="1600" dirty="0" err="1">
                <a:solidFill>
                  <a:schemeClr val="bg1"/>
                </a:solidFill>
              </a:rPr>
              <a:t>იყოს</a:t>
            </a:r>
            <a:r>
              <a:rPr lang="en-US" sz="1600" dirty="0">
                <a:solidFill>
                  <a:schemeClr val="bg1"/>
                </a:solidFill>
              </a:rPr>
              <a:t> </a:t>
            </a:r>
            <a:r>
              <a:rPr lang="en-US" sz="1600" dirty="0" err="1">
                <a:solidFill>
                  <a:schemeClr val="bg1"/>
                </a:solidFill>
              </a:rPr>
              <a:t>მინიმალიზებული</a:t>
            </a:r>
            <a:r>
              <a:rPr lang="en-US" sz="1600" dirty="0">
                <a:solidFill>
                  <a:schemeClr val="bg1"/>
                </a:solidFill>
              </a:rPr>
              <a:t> </a:t>
            </a:r>
            <a:r>
              <a:rPr lang="en-US" sz="1600" dirty="0" err="1">
                <a:solidFill>
                  <a:schemeClr val="bg1"/>
                </a:solidFill>
              </a:rPr>
              <a:t>განსაკუთრებული</a:t>
            </a:r>
            <a:r>
              <a:rPr lang="en-US" sz="1600" dirty="0">
                <a:solidFill>
                  <a:schemeClr val="bg1"/>
                </a:solidFill>
              </a:rPr>
              <a:t> </a:t>
            </a:r>
            <a:r>
              <a:rPr lang="en-US" sz="1600" dirty="0" err="1">
                <a:solidFill>
                  <a:schemeClr val="bg1"/>
                </a:solidFill>
              </a:rPr>
              <a:t>საგზაო</a:t>
            </a:r>
            <a:r>
              <a:rPr lang="en-US" sz="1600" dirty="0">
                <a:solidFill>
                  <a:schemeClr val="bg1"/>
                </a:solidFill>
              </a:rPr>
              <a:t> </a:t>
            </a:r>
            <a:r>
              <a:rPr lang="en-US" sz="1600" dirty="0" err="1">
                <a:solidFill>
                  <a:schemeClr val="bg1"/>
                </a:solidFill>
              </a:rPr>
              <a:t>საფარის</a:t>
            </a:r>
            <a:r>
              <a:rPr lang="en-US" sz="1600" dirty="0">
                <a:solidFill>
                  <a:schemeClr val="bg1"/>
                </a:solidFill>
              </a:rPr>
              <a:t> </a:t>
            </a:r>
            <a:r>
              <a:rPr lang="en-US" sz="1600" dirty="0" err="1">
                <a:solidFill>
                  <a:schemeClr val="bg1"/>
                </a:solidFill>
              </a:rPr>
              <a:t>გამოყენებით</a:t>
            </a:r>
            <a:r>
              <a:rPr lang="en-US" sz="1600" dirty="0">
                <a:solidFill>
                  <a:schemeClr val="bg1"/>
                </a:solidFill>
              </a:rPr>
              <a:t>. </a:t>
            </a:r>
            <a:r>
              <a:rPr lang="en-US" sz="1600" dirty="0" err="1">
                <a:solidFill>
                  <a:schemeClr val="bg1"/>
                </a:solidFill>
              </a:rPr>
              <a:t>ნულოვანი</a:t>
            </a:r>
            <a:r>
              <a:rPr lang="en-US" sz="1600" dirty="0">
                <a:solidFill>
                  <a:schemeClr val="bg1"/>
                </a:solidFill>
              </a:rPr>
              <a:t> </a:t>
            </a:r>
            <a:r>
              <a:rPr lang="en-US" sz="1600" dirty="0" err="1">
                <a:solidFill>
                  <a:schemeClr val="bg1"/>
                </a:solidFill>
              </a:rPr>
              <a:t>დახრილობა</a:t>
            </a:r>
            <a:r>
              <a:rPr lang="en-US" sz="1600" dirty="0">
                <a:solidFill>
                  <a:schemeClr val="bg1"/>
                </a:solidFill>
              </a:rPr>
              <a:t> </a:t>
            </a:r>
            <a:r>
              <a:rPr lang="en-US" sz="1600" dirty="0" err="1">
                <a:solidFill>
                  <a:schemeClr val="bg1"/>
                </a:solidFill>
              </a:rPr>
              <a:t>და</a:t>
            </a:r>
            <a:r>
              <a:rPr lang="en-US" sz="1600" dirty="0">
                <a:solidFill>
                  <a:schemeClr val="bg1"/>
                </a:solidFill>
              </a:rPr>
              <a:t> </a:t>
            </a:r>
            <a:r>
              <a:rPr lang="en-US" sz="1600" dirty="0" err="1">
                <a:solidFill>
                  <a:schemeClr val="bg1"/>
                </a:solidFill>
              </a:rPr>
              <a:t>ვერტიკალური</a:t>
            </a:r>
            <a:r>
              <a:rPr lang="en-US" sz="1600" dirty="0">
                <a:solidFill>
                  <a:schemeClr val="bg1"/>
                </a:solidFill>
              </a:rPr>
              <a:t> </a:t>
            </a:r>
            <a:r>
              <a:rPr lang="en-US" sz="1600" dirty="0" err="1">
                <a:solidFill>
                  <a:schemeClr val="bg1"/>
                </a:solidFill>
              </a:rPr>
              <a:t>ჩაზნექილობის</a:t>
            </a:r>
            <a:r>
              <a:rPr lang="en-US" sz="1600" dirty="0">
                <a:solidFill>
                  <a:schemeClr val="bg1"/>
                </a:solidFill>
              </a:rPr>
              <a:t> </a:t>
            </a:r>
            <a:r>
              <a:rPr lang="en-US" sz="1600" dirty="0" err="1">
                <a:solidFill>
                  <a:schemeClr val="bg1"/>
                </a:solidFill>
              </a:rPr>
              <a:t>მრუდები</a:t>
            </a:r>
            <a:r>
              <a:rPr lang="en-US" sz="1600" dirty="0">
                <a:solidFill>
                  <a:schemeClr val="bg1"/>
                </a:solidFill>
              </a:rPr>
              <a:t> </a:t>
            </a:r>
            <a:r>
              <a:rPr lang="en-US" sz="1600" dirty="0" err="1">
                <a:solidFill>
                  <a:schemeClr val="bg1"/>
                </a:solidFill>
              </a:rPr>
              <a:t>უნდა</a:t>
            </a:r>
            <a:r>
              <a:rPr lang="en-US" sz="1600" dirty="0">
                <a:solidFill>
                  <a:schemeClr val="bg1"/>
                </a:solidFill>
              </a:rPr>
              <a:t> </a:t>
            </a:r>
            <a:r>
              <a:rPr lang="en-US" sz="1600" dirty="0" err="1">
                <a:solidFill>
                  <a:schemeClr val="bg1"/>
                </a:solidFill>
              </a:rPr>
              <a:t>იყოს</a:t>
            </a:r>
            <a:r>
              <a:rPr lang="en-US" sz="1600" dirty="0">
                <a:solidFill>
                  <a:schemeClr val="bg1"/>
                </a:solidFill>
              </a:rPr>
              <a:t> </a:t>
            </a:r>
            <a:r>
              <a:rPr lang="en-US" sz="1600" dirty="0" err="1">
                <a:solidFill>
                  <a:schemeClr val="bg1"/>
                </a:solidFill>
              </a:rPr>
              <a:t>თავიდან</a:t>
            </a:r>
            <a:r>
              <a:rPr lang="en-US" sz="1600" dirty="0">
                <a:solidFill>
                  <a:schemeClr val="bg1"/>
                </a:solidFill>
              </a:rPr>
              <a:t> </a:t>
            </a:r>
            <a:r>
              <a:rPr lang="en-US" sz="1600" dirty="0" err="1">
                <a:solidFill>
                  <a:schemeClr val="bg1"/>
                </a:solidFill>
              </a:rPr>
              <a:t>აცილებული</a:t>
            </a:r>
            <a:r>
              <a:rPr lang="en-US" sz="1600" dirty="0">
                <a:solidFill>
                  <a:schemeClr val="bg1"/>
                </a:solidFill>
              </a:rPr>
              <a:t>. </a:t>
            </a:r>
            <a:r>
              <a:rPr lang="en-US" sz="1600" dirty="0" err="1" smtClean="0">
                <a:solidFill>
                  <a:schemeClr val="bg1"/>
                </a:solidFill>
              </a:rPr>
              <a:t>ხიდის</a:t>
            </a:r>
            <a:r>
              <a:rPr lang="en-US" sz="1600" dirty="0" smtClean="0">
                <a:solidFill>
                  <a:schemeClr val="bg1"/>
                </a:solidFill>
              </a:rPr>
              <a:t> </a:t>
            </a:r>
            <a:r>
              <a:rPr lang="en-US" sz="1600" dirty="0" err="1">
                <a:solidFill>
                  <a:schemeClr val="bg1"/>
                </a:solidFill>
              </a:rPr>
              <a:t>სადრენაჟო</a:t>
            </a:r>
            <a:r>
              <a:rPr lang="en-US" sz="1600" dirty="0">
                <a:solidFill>
                  <a:schemeClr val="bg1"/>
                </a:solidFill>
              </a:rPr>
              <a:t> </a:t>
            </a:r>
            <a:r>
              <a:rPr lang="en-US" sz="1600" dirty="0" err="1">
                <a:solidFill>
                  <a:schemeClr val="bg1"/>
                </a:solidFill>
              </a:rPr>
              <a:t>სისტემის</a:t>
            </a:r>
            <a:r>
              <a:rPr lang="en-US" sz="1600" dirty="0">
                <a:solidFill>
                  <a:schemeClr val="bg1"/>
                </a:solidFill>
              </a:rPr>
              <a:t> </a:t>
            </a:r>
            <a:r>
              <a:rPr lang="en-US" sz="1600" dirty="0" err="1">
                <a:solidFill>
                  <a:schemeClr val="bg1"/>
                </a:solidFill>
              </a:rPr>
              <a:t>კონცეპტუალური</a:t>
            </a:r>
            <a:r>
              <a:rPr lang="en-US" sz="1600" dirty="0">
                <a:solidFill>
                  <a:schemeClr val="bg1"/>
                </a:solidFill>
              </a:rPr>
              <a:t> </a:t>
            </a:r>
            <a:r>
              <a:rPr lang="en-US" sz="1600" dirty="0" err="1">
                <a:solidFill>
                  <a:schemeClr val="bg1"/>
                </a:solidFill>
              </a:rPr>
              <a:t>განლაგება</a:t>
            </a:r>
            <a:r>
              <a:rPr lang="en-US" sz="1600" dirty="0">
                <a:solidFill>
                  <a:schemeClr val="bg1"/>
                </a:solidFill>
              </a:rPr>
              <a:t> </a:t>
            </a:r>
            <a:r>
              <a:rPr lang="en-US" sz="1600" dirty="0" err="1">
                <a:solidFill>
                  <a:schemeClr val="bg1"/>
                </a:solidFill>
              </a:rPr>
              <a:t>ილუსტრირებულია</a:t>
            </a:r>
            <a:r>
              <a:rPr lang="en-US" sz="1600" dirty="0">
                <a:solidFill>
                  <a:schemeClr val="bg1"/>
                </a:solidFill>
              </a:rPr>
              <a:t> </a:t>
            </a:r>
            <a:r>
              <a:rPr lang="en-US" sz="1600" dirty="0" err="1" smtClean="0">
                <a:solidFill>
                  <a:schemeClr val="bg1"/>
                </a:solidFill>
              </a:rPr>
              <a:t>სურათზე</a:t>
            </a:r>
            <a:r>
              <a:rPr lang="en-US" sz="1600" dirty="0">
                <a:solidFill>
                  <a:schemeClr val="bg1"/>
                </a:solidFill>
              </a:rPr>
              <a:t>. </a:t>
            </a:r>
            <a:r>
              <a:rPr lang="ka-GE" sz="1600" dirty="0">
                <a:solidFill>
                  <a:schemeClr val="bg1"/>
                </a:solidFill>
              </a:rPr>
              <a:t/>
            </a:r>
            <a:br>
              <a:rPr lang="ka-GE" sz="1600" dirty="0">
                <a:solidFill>
                  <a:schemeClr val="bg1"/>
                </a:solidFill>
              </a:rPr>
            </a:br>
            <a:r>
              <a:rPr lang="en-US" sz="1600" dirty="0" err="1" smtClean="0">
                <a:solidFill>
                  <a:schemeClr val="bg1"/>
                </a:solidFill>
              </a:rPr>
              <a:t>მალის</a:t>
            </a:r>
            <a:r>
              <a:rPr lang="en-US" sz="1600" dirty="0" smtClean="0">
                <a:solidFill>
                  <a:schemeClr val="bg1"/>
                </a:solidFill>
              </a:rPr>
              <a:t> </a:t>
            </a:r>
            <a:r>
              <a:rPr lang="en-US" sz="1600" dirty="0" err="1">
                <a:solidFill>
                  <a:schemeClr val="bg1"/>
                </a:solidFill>
              </a:rPr>
              <a:t>შენაერთების</a:t>
            </a:r>
            <a:r>
              <a:rPr lang="en-US" sz="1600" dirty="0">
                <a:solidFill>
                  <a:schemeClr val="bg1"/>
                </a:solidFill>
              </a:rPr>
              <a:t> </a:t>
            </a:r>
            <a:r>
              <a:rPr lang="en-US" sz="1600" dirty="0" err="1">
                <a:solidFill>
                  <a:schemeClr val="bg1"/>
                </a:solidFill>
              </a:rPr>
              <a:t>დაბოლოებები</a:t>
            </a:r>
            <a:r>
              <a:rPr lang="en-US" sz="1600" dirty="0">
                <a:solidFill>
                  <a:schemeClr val="bg1"/>
                </a:solidFill>
              </a:rPr>
              <a:t> </a:t>
            </a:r>
            <a:r>
              <a:rPr lang="en-US" sz="1600" dirty="0" err="1">
                <a:solidFill>
                  <a:schemeClr val="bg1"/>
                </a:solidFill>
              </a:rPr>
              <a:t>ჩაფლულია</a:t>
            </a:r>
            <a:r>
              <a:rPr lang="en-US" sz="1600" dirty="0">
                <a:solidFill>
                  <a:schemeClr val="bg1"/>
                </a:solidFill>
              </a:rPr>
              <a:t> </a:t>
            </a:r>
            <a:r>
              <a:rPr lang="en-US" sz="1600" dirty="0" err="1">
                <a:solidFill>
                  <a:schemeClr val="bg1"/>
                </a:solidFill>
              </a:rPr>
              <a:t>ნიადაგში</a:t>
            </a:r>
            <a:r>
              <a:rPr lang="en-US" sz="1600" dirty="0">
                <a:solidFill>
                  <a:schemeClr val="bg1"/>
                </a:solidFill>
              </a:rPr>
              <a:t>. </a:t>
            </a:r>
            <a:r>
              <a:rPr lang="en-US" sz="1600" dirty="0" err="1">
                <a:solidFill>
                  <a:schemeClr val="bg1"/>
                </a:solidFill>
              </a:rPr>
              <a:t>ამგვარად</a:t>
            </a:r>
            <a:r>
              <a:rPr lang="en-US" sz="1600" dirty="0">
                <a:solidFill>
                  <a:schemeClr val="bg1"/>
                </a:solidFill>
              </a:rPr>
              <a:t>, </a:t>
            </a:r>
            <a:r>
              <a:rPr lang="en-US" sz="1600" dirty="0" err="1">
                <a:solidFill>
                  <a:schemeClr val="bg1"/>
                </a:solidFill>
              </a:rPr>
              <a:t>ბურჯებსა</a:t>
            </a:r>
            <a:r>
              <a:rPr lang="en-US" sz="1600" dirty="0">
                <a:solidFill>
                  <a:schemeClr val="bg1"/>
                </a:solidFill>
              </a:rPr>
              <a:t> </a:t>
            </a:r>
            <a:r>
              <a:rPr lang="en-US" sz="1600" dirty="0" err="1">
                <a:solidFill>
                  <a:schemeClr val="bg1"/>
                </a:solidFill>
              </a:rPr>
              <a:t>და</a:t>
            </a:r>
            <a:r>
              <a:rPr lang="en-US" sz="1600" dirty="0">
                <a:solidFill>
                  <a:schemeClr val="bg1"/>
                </a:solidFill>
              </a:rPr>
              <a:t> </a:t>
            </a:r>
            <a:r>
              <a:rPr lang="en-US" sz="1600" dirty="0" err="1">
                <a:solidFill>
                  <a:schemeClr val="bg1"/>
                </a:solidFill>
              </a:rPr>
              <a:t>საბჯენებში</a:t>
            </a:r>
            <a:r>
              <a:rPr lang="en-US" sz="1600" dirty="0">
                <a:solidFill>
                  <a:schemeClr val="bg1"/>
                </a:solidFill>
              </a:rPr>
              <a:t> </a:t>
            </a:r>
            <a:r>
              <a:rPr lang="en-US" sz="1600" dirty="0" err="1">
                <a:solidFill>
                  <a:schemeClr val="bg1"/>
                </a:solidFill>
              </a:rPr>
              <a:t>ვერტიკალური</a:t>
            </a:r>
            <a:r>
              <a:rPr lang="en-US" sz="1600" dirty="0">
                <a:solidFill>
                  <a:schemeClr val="bg1"/>
                </a:solidFill>
              </a:rPr>
              <a:t> </a:t>
            </a:r>
            <a:r>
              <a:rPr lang="en-US" sz="1600" dirty="0" err="1">
                <a:solidFill>
                  <a:schemeClr val="bg1"/>
                </a:solidFill>
              </a:rPr>
              <a:t>სადრენაჟო</a:t>
            </a:r>
            <a:r>
              <a:rPr lang="en-US" sz="1600" dirty="0">
                <a:solidFill>
                  <a:schemeClr val="bg1"/>
                </a:solidFill>
              </a:rPr>
              <a:t> </a:t>
            </a:r>
            <a:r>
              <a:rPr lang="en-US" sz="1600" dirty="0" err="1">
                <a:solidFill>
                  <a:schemeClr val="bg1"/>
                </a:solidFill>
              </a:rPr>
              <a:t>სისტემა</a:t>
            </a:r>
            <a:r>
              <a:rPr lang="en-US" sz="1600" dirty="0">
                <a:solidFill>
                  <a:schemeClr val="bg1"/>
                </a:solidFill>
              </a:rPr>
              <a:t> </a:t>
            </a:r>
            <a:r>
              <a:rPr lang="en-US" sz="1600" dirty="0" err="1">
                <a:solidFill>
                  <a:schemeClr val="bg1"/>
                </a:solidFill>
              </a:rPr>
              <a:t>არის</a:t>
            </a:r>
            <a:r>
              <a:rPr lang="en-US" sz="1600" dirty="0">
                <a:solidFill>
                  <a:schemeClr val="bg1"/>
                </a:solidFill>
              </a:rPr>
              <a:t> </a:t>
            </a:r>
            <a:r>
              <a:rPr lang="en-US" sz="1600" dirty="0" err="1">
                <a:solidFill>
                  <a:schemeClr val="bg1"/>
                </a:solidFill>
              </a:rPr>
              <a:t>არის</a:t>
            </a:r>
            <a:r>
              <a:rPr lang="en-US" sz="1600" dirty="0">
                <a:solidFill>
                  <a:schemeClr val="bg1"/>
                </a:solidFill>
              </a:rPr>
              <a:t> </a:t>
            </a:r>
            <a:r>
              <a:rPr lang="en-US" sz="1600" dirty="0" err="1">
                <a:solidFill>
                  <a:schemeClr val="bg1"/>
                </a:solidFill>
              </a:rPr>
              <a:t>გათვალისწინებელი</a:t>
            </a:r>
            <a:r>
              <a:rPr lang="en-US" sz="1600" dirty="0">
                <a:solidFill>
                  <a:schemeClr val="bg1"/>
                </a:solidFill>
              </a:rPr>
              <a:t>. </a:t>
            </a:r>
            <a:r>
              <a:rPr lang="en-US" sz="1600" dirty="0" err="1">
                <a:solidFill>
                  <a:schemeClr val="bg1"/>
                </a:solidFill>
              </a:rPr>
              <a:t>ნახაზი</a:t>
            </a:r>
            <a:r>
              <a:rPr lang="en-US" sz="1600" dirty="0">
                <a:solidFill>
                  <a:schemeClr val="bg1"/>
                </a:solidFill>
              </a:rPr>
              <a:t> </a:t>
            </a:r>
            <a:r>
              <a:rPr lang="en-US" sz="1600" dirty="0" err="1">
                <a:solidFill>
                  <a:schemeClr val="bg1"/>
                </a:solidFill>
              </a:rPr>
              <a:t>აჩვენებს</a:t>
            </a:r>
            <a:r>
              <a:rPr lang="en-US" sz="1600" dirty="0">
                <a:solidFill>
                  <a:schemeClr val="bg1"/>
                </a:solidFill>
              </a:rPr>
              <a:t>,  </a:t>
            </a:r>
            <a:r>
              <a:rPr lang="en-US" sz="1600" dirty="0" err="1">
                <a:solidFill>
                  <a:schemeClr val="bg1"/>
                </a:solidFill>
              </a:rPr>
              <a:t>სადრენაჟო</a:t>
            </a:r>
            <a:r>
              <a:rPr lang="en-US" sz="1600" dirty="0">
                <a:solidFill>
                  <a:schemeClr val="bg1"/>
                </a:solidFill>
              </a:rPr>
              <a:t> </a:t>
            </a:r>
            <a:r>
              <a:rPr lang="en-US" sz="1600" dirty="0" err="1">
                <a:solidFill>
                  <a:schemeClr val="bg1"/>
                </a:solidFill>
              </a:rPr>
              <a:t>სისტემას</a:t>
            </a:r>
            <a:r>
              <a:rPr lang="en-US" sz="1600" dirty="0">
                <a:solidFill>
                  <a:schemeClr val="bg1"/>
                </a:solidFill>
              </a:rPr>
              <a:t> </a:t>
            </a:r>
            <a:r>
              <a:rPr lang="en-US" sz="1600" dirty="0" err="1">
                <a:solidFill>
                  <a:schemeClr val="bg1"/>
                </a:solidFill>
              </a:rPr>
              <a:t>მხოლოდ</a:t>
            </a:r>
            <a:r>
              <a:rPr lang="en-US" sz="1600" dirty="0">
                <a:solidFill>
                  <a:schemeClr val="bg1"/>
                </a:solidFill>
              </a:rPr>
              <a:t> </a:t>
            </a:r>
            <a:r>
              <a:rPr lang="en-US" sz="1600" dirty="0" err="1">
                <a:solidFill>
                  <a:schemeClr val="bg1"/>
                </a:solidFill>
              </a:rPr>
              <a:t>ხიდის</a:t>
            </a:r>
            <a:r>
              <a:rPr lang="en-US" sz="1600" dirty="0">
                <a:solidFill>
                  <a:schemeClr val="bg1"/>
                </a:solidFill>
              </a:rPr>
              <a:t> </a:t>
            </a:r>
            <a:r>
              <a:rPr lang="en-US" sz="1600" dirty="0" err="1">
                <a:solidFill>
                  <a:schemeClr val="bg1"/>
                </a:solidFill>
              </a:rPr>
              <a:t>ზედაპირზე</a:t>
            </a:r>
            <a:r>
              <a:rPr lang="en-US" sz="1600" dirty="0">
                <a:solidFill>
                  <a:schemeClr val="bg1"/>
                </a:solidFill>
              </a:rPr>
              <a:t>. </a:t>
            </a:r>
            <a:r>
              <a:rPr lang="en-US" sz="1600" dirty="0" err="1">
                <a:solidFill>
                  <a:schemeClr val="bg1"/>
                </a:solidFill>
              </a:rPr>
              <a:t>ნავარაუდებია</a:t>
            </a:r>
            <a:r>
              <a:rPr lang="en-US" sz="1600" dirty="0">
                <a:solidFill>
                  <a:schemeClr val="bg1"/>
                </a:solidFill>
              </a:rPr>
              <a:t>, </a:t>
            </a:r>
            <a:r>
              <a:rPr lang="en-US" sz="1600" dirty="0" err="1">
                <a:solidFill>
                  <a:schemeClr val="bg1"/>
                </a:solidFill>
              </a:rPr>
              <a:t>რომ</a:t>
            </a:r>
            <a:r>
              <a:rPr lang="en-US" sz="1600" dirty="0">
                <a:solidFill>
                  <a:schemeClr val="bg1"/>
                </a:solidFill>
              </a:rPr>
              <a:t> </a:t>
            </a:r>
            <a:r>
              <a:rPr lang="en-US" sz="1600" dirty="0" err="1">
                <a:solidFill>
                  <a:schemeClr val="bg1"/>
                </a:solidFill>
              </a:rPr>
              <a:t>ხიდის</a:t>
            </a:r>
            <a:r>
              <a:rPr lang="en-US" sz="1600" dirty="0">
                <a:solidFill>
                  <a:schemeClr val="bg1"/>
                </a:solidFill>
              </a:rPr>
              <a:t> </a:t>
            </a:r>
            <a:r>
              <a:rPr lang="en-US" sz="1600" dirty="0" err="1">
                <a:solidFill>
                  <a:schemeClr val="bg1"/>
                </a:solidFill>
              </a:rPr>
              <a:t>სადრენაჟო</a:t>
            </a:r>
            <a:r>
              <a:rPr lang="en-US" sz="1600" dirty="0">
                <a:solidFill>
                  <a:schemeClr val="bg1"/>
                </a:solidFill>
              </a:rPr>
              <a:t> </a:t>
            </a:r>
            <a:r>
              <a:rPr lang="en-US" sz="1600" dirty="0" err="1">
                <a:solidFill>
                  <a:schemeClr val="bg1"/>
                </a:solidFill>
              </a:rPr>
              <a:t>სისტემა</a:t>
            </a:r>
            <a:r>
              <a:rPr lang="en-US" sz="1600" dirty="0">
                <a:solidFill>
                  <a:schemeClr val="bg1"/>
                </a:solidFill>
              </a:rPr>
              <a:t> </a:t>
            </a:r>
            <a:r>
              <a:rPr lang="en-US" sz="1600" dirty="0" err="1">
                <a:solidFill>
                  <a:schemeClr val="bg1"/>
                </a:solidFill>
              </a:rPr>
              <a:t>ჩაიცლება</a:t>
            </a:r>
            <a:r>
              <a:rPr lang="en-US" sz="1600" dirty="0">
                <a:solidFill>
                  <a:schemeClr val="bg1"/>
                </a:solidFill>
              </a:rPr>
              <a:t> </a:t>
            </a:r>
            <a:r>
              <a:rPr lang="en-US" sz="1600" dirty="0" err="1">
                <a:solidFill>
                  <a:schemeClr val="bg1"/>
                </a:solidFill>
              </a:rPr>
              <a:t>ავტომაგისტრალის</a:t>
            </a:r>
            <a:r>
              <a:rPr lang="en-US" sz="1600" dirty="0">
                <a:solidFill>
                  <a:schemeClr val="bg1"/>
                </a:solidFill>
              </a:rPr>
              <a:t> </a:t>
            </a:r>
            <a:r>
              <a:rPr lang="en-US" sz="1600" dirty="0" err="1">
                <a:solidFill>
                  <a:schemeClr val="bg1"/>
                </a:solidFill>
              </a:rPr>
              <a:t>არსებულ</a:t>
            </a:r>
            <a:r>
              <a:rPr lang="en-US" sz="1600" dirty="0">
                <a:solidFill>
                  <a:schemeClr val="bg1"/>
                </a:solidFill>
              </a:rPr>
              <a:t> </a:t>
            </a:r>
            <a:r>
              <a:rPr lang="en-US" sz="1600" dirty="0" err="1" smtClean="0">
                <a:solidFill>
                  <a:schemeClr val="bg1"/>
                </a:solidFill>
              </a:rPr>
              <a:t>სადრენაჟო</a:t>
            </a:r>
            <a:r>
              <a:rPr lang="ka-GE" sz="1600" dirty="0" smtClean="0">
                <a:solidFill>
                  <a:schemeClr val="bg1"/>
                </a:solidFill>
              </a:rPr>
              <a:t> </a:t>
            </a:r>
            <a:r>
              <a:rPr lang="en-US" sz="1600" dirty="0" err="1" smtClean="0">
                <a:solidFill>
                  <a:schemeClr val="bg1"/>
                </a:solidFill>
              </a:rPr>
              <a:t>სისტემაში</a:t>
            </a:r>
            <a:r>
              <a:rPr lang="ka-GE" sz="1600" dirty="0" smtClean="0">
                <a:solidFill>
                  <a:schemeClr val="bg1"/>
                </a:solidFill>
              </a:rPr>
              <a:t> </a:t>
            </a:r>
            <a:r>
              <a:rPr lang="en-US" sz="1600" dirty="0" err="1" smtClean="0">
                <a:solidFill>
                  <a:schemeClr val="bg1"/>
                </a:solidFill>
              </a:rPr>
              <a:t>ორივე</a:t>
            </a:r>
            <a:r>
              <a:rPr lang="ka-GE" sz="1600" dirty="0" smtClean="0">
                <a:solidFill>
                  <a:schemeClr val="bg1"/>
                </a:solidFill>
              </a:rPr>
              <a:t> </a:t>
            </a:r>
            <a:r>
              <a:rPr lang="en-US" sz="1600" dirty="0" err="1" smtClean="0">
                <a:solidFill>
                  <a:schemeClr val="bg1"/>
                </a:solidFill>
              </a:rPr>
              <a:t>მხარეს</a:t>
            </a:r>
            <a:r>
              <a:rPr lang="en-US" sz="1600" dirty="0">
                <a:solidFill>
                  <a:schemeClr val="bg1"/>
                </a:solidFill>
              </a:rPr>
              <a:t>. </a:t>
            </a:r>
            <a:br>
              <a:rPr lang="en-US" sz="1600" dirty="0">
                <a:solidFill>
                  <a:schemeClr val="bg1"/>
                </a:solidFill>
              </a:rPr>
            </a:br>
            <a:endParaRPr lang="en-US" sz="1600" dirty="0">
              <a:solidFill>
                <a:schemeClr val="bg1"/>
              </a:solidFill>
            </a:endParaRPr>
          </a:p>
        </p:txBody>
      </p:sp>
      <p:sp>
        <p:nvSpPr>
          <p:cNvPr id="3" name="Content Placeholder 2"/>
          <p:cNvSpPr>
            <a:spLocks noGrp="1"/>
          </p:cNvSpPr>
          <p:nvPr>
            <p:ph idx="1"/>
          </p:nvPr>
        </p:nvSpPr>
        <p:spPr>
          <a:xfrm>
            <a:off x="445060" y="154745"/>
            <a:ext cx="3198472" cy="928467"/>
          </a:xfrm>
        </p:spPr>
        <p:txBody>
          <a:bodyPr>
            <a:normAutofit/>
          </a:bodyPr>
          <a:lstStyle/>
          <a:p>
            <a:pPr marL="0" lvl="1" indent="0">
              <a:buNone/>
            </a:pPr>
            <a:endParaRPr lang="ka-GE" b="1" dirty="0" smtClean="0">
              <a:solidFill>
                <a:schemeClr val="bg1"/>
              </a:solidFill>
            </a:endParaRPr>
          </a:p>
          <a:p>
            <a:pPr marL="0" lvl="1" indent="0">
              <a:buNone/>
            </a:pPr>
            <a:r>
              <a:rPr lang="ka-GE" sz="1900" b="1" dirty="0" smtClean="0">
                <a:solidFill>
                  <a:schemeClr val="bg1"/>
                </a:solidFill>
              </a:rPr>
              <a:t>წყალარინების </a:t>
            </a:r>
            <a:r>
              <a:rPr lang="ka-GE" sz="1900" b="1" dirty="0">
                <a:solidFill>
                  <a:schemeClr val="bg1"/>
                </a:solidFill>
              </a:rPr>
              <a:t>სისტემა</a:t>
            </a:r>
            <a:endParaRPr lang="en-US" sz="1900" b="1" dirty="0">
              <a:solidFill>
                <a:schemeClr val="bg1"/>
              </a:solidFill>
            </a:endParaRPr>
          </a:p>
          <a:p>
            <a:endParaRPr lang="en-US" dirty="0"/>
          </a:p>
        </p:txBody>
      </p:sp>
    </p:spTree>
    <p:extLst>
      <p:ext uri="{BB962C8B-B14F-4D97-AF65-F5344CB8AC3E}">
        <p14:creationId xmlns:p14="http://schemas.microsoft.com/office/powerpoint/2010/main" val="1768904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283752" y="683552"/>
            <a:ext cx="8744126" cy="5745384"/>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201706" y="1152602"/>
            <a:ext cx="2780645" cy="2554545"/>
          </a:xfrm>
          <a:prstGeom prst="rect">
            <a:avLst/>
          </a:prstGeom>
        </p:spPr>
        <p:txBody>
          <a:bodyPr wrap="square">
            <a:spAutoFit/>
          </a:bodyPr>
          <a:lstStyle/>
          <a:p>
            <a:pPr marL="63500" marR="45085" algn="ctr">
              <a:spcBef>
                <a:spcPts val="220"/>
              </a:spcBef>
              <a:spcAft>
                <a:spcPts val="800"/>
              </a:spcAft>
            </a:pPr>
            <a:endParaRPr lang="ka-GE" spc="-10" dirty="0" smtClean="0">
              <a:solidFill>
                <a:srgbClr val="002060"/>
              </a:solidFill>
              <a:latin typeface="Sylfaen" panose="010A0502050306030303" pitchFamily="18" charset="0"/>
              <a:ea typeface="Sylfaen" panose="010A0502050306030303" pitchFamily="18" charset="0"/>
              <a:cs typeface="Sylfaen" panose="010A0502050306030303" pitchFamily="18" charset="0"/>
            </a:endParaRPr>
          </a:p>
          <a:p>
            <a:pPr marL="63500" marR="45085" algn="ctr">
              <a:spcBef>
                <a:spcPts val="220"/>
              </a:spcBef>
              <a:spcAft>
                <a:spcPts val="800"/>
              </a:spcAft>
            </a:pPr>
            <a:endParaRPr lang="ka-GE" spc="-10" dirty="0">
              <a:solidFill>
                <a:srgbClr val="002060"/>
              </a:solidFill>
              <a:latin typeface="Sylfaen" panose="010A0502050306030303" pitchFamily="18" charset="0"/>
              <a:ea typeface="Sylfaen" panose="010A0502050306030303" pitchFamily="18" charset="0"/>
              <a:cs typeface="Sylfaen" panose="010A0502050306030303" pitchFamily="18" charset="0"/>
            </a:endParaRPr>
          </a:p>
          <a:p>
            <a:pPr marL="63500" marR="45085" algn="ctr">
              <a:spcBef>
                <a:spcPts val="220"/>
              </a:spcBef>
              <a:spcAft>
                <a:spcPts val="800"/>
              </a:spcAft>
            </a:pPr>
            <a:endParaRPr lang="ka-GE" spc="-10" dirty="0" smtClean="0">
              <a:solidFill>
                <a:srgbClr val="002060"/>
              </a:solidFill>
              <a:latin typeface="Sylfaen" panose="010A0502050306030303" pitchFamily="18" charset="0"/>
              <a:ea typeface="Sylfaen" panose="010A0502050306030303" pitchFamily="18" charset="0"/>
              <a:cs typeface="Sylfaen" panose="010A0502050306030303" pitchFamily="18" charset="0"/>
            </a:endParaRPr>
          </a:p>
          <a:p>
            <a:pPr marL="63500" marR="45085" algn="ctr">
              <a:lnSpc>
                <a:spcPct val="150000"/>
              </a:lnSpc>
              <a:spcBef>
                <a:spcPts val="220"/>
              </a:spcBef>
              <a:spcAft>
                <a:spcPts val="800"/>
              </a:spcAft>
            </a:pPr>
            <a:r>
              <a:rPr lang="en-US" spc="-10" dirty="0" err="1" smtClean="0">
                <a:solidFill>
                  <a:srgbClr val="002060"/>
                </a:solidFill>
                <a:latin typeface="Sylfaen" panose="010A0502050306030303" pitchFamily="18" charset="0"/>
                <a:ea typeface="Sylfaen" panose="010A0502050306030303" pitchFamily="18" charset="0"/>
                <a:cs typeface="Sylfaen" panose="010A0502050306030303" pitchFamily="18" charset="0"/>
              </a:rPr>
              <a:t>ხ</a:t>
            </a:r>
            <a:r>
              <a:rPr lang="en-US" spc="-15" dirty="0" err="1" smtClean="0">
                <a:solidFill>
                  <a:srgbClr val="002060"/>
                </a:solidFill>
                <a:latin typeface="Sylfaen" panose="010A0502050306030303" pitchFamily="18" charset="0"/>
                <a:ea typeface="Sylfaen" panose="010A0502050306030303" pitchFamily="18" charset="0"/>
                <a:cs typeface="Sylfaen" panose="010A0502050306030303" pitchFamily="18" charset="0"/>
              </a:rPr>
              <a:t>ი</a:t>
            </a:r>
            <a:r>
              <a:rPr lang="en-US" spc="-10" dirty="0" err="1" smtClean="0">
                <a:solidFill>
                  <a:srgbClr val="002060"/>
                </a:solidFill>
                <a:latin typeface="Sylfaen" panose="010A0502050306030303" pitchFamily="18" charset="0"/>
                <a:ea typeface="Sylfaen" panose="010A0502050306030303" pitchFamily="18" charset="0"/>
                <a:cs typeface="Sylfaen" panose="010A0502050306030303" pitchFamily="18" charset="0"/>
              </a:rPr>
              <a:t>დ</a:t>
            </a:r>
            <a:r>
              <a:rPr lang="en-US" spc="-15" dirty="0" err="1" smtClean="0">
                <a:solidFill>
                  <a:srgbClr val="002060"/>
                </a:solidFill>
                <a:latin typeface="Sylfaen" panose="010A0502050306030303" pitchFamily="18" charset="0"/>
                <a:ea typeface="Sylfaen" panose="010A0502050306030303" pitchFamily="18" charset="0"/>
                <a:cs typeface="Sylfaen" panose="010A0502050306030303" pitchFamily="18" charset="0"/>
              </a:rPr>
              <a:t>ი</a:t>
            </a:r>
            <a:r>
              <a:rPr lang="en-US" dirty="0" err="1" smtClean="0">
                <a:solidFill>
                  <a:srgbClr val="002060"/>
                </a:solidFill>
                <a:latin typeface="Sylfaen" panose="010A0502050306030303" pitchFamily="18" charset="0"/>
                <a:ea typeface="Sylfaen" panose="010A0502050306030303" pitchFamily="18" charset="0"/>
                <a:cs typeface="Sylfaen" panose="010A0502050306030303" pitchFamily="18" charset="0"/>
              </a:rPr>
              <a:t>ს</a:t>
            </a:r>
            <a:r>
              <a:rPr lang="en-US" spc="-15" dirty="0" smtClean="0">
                <a:solidFill>
                  <a:srgbClr val="002060"/>
                </a:solidFill>
                <a:latin typeface="Sylfaen" panose="010A0502050306030303" pitchFamily="18" charset="0"/>
                <a:ea typeface="Sylfaen" panose="010A0502050306030303" pitchFamily="18" charset="0"/>
                <a:cs typeface="Sylfaen" panose="010A0502050306030303" pitchFamily="18" charset="0"/>
              </a:rPr>
              <a:t> </a:t>
            </a:r>
            <a:r>
              <a:rPr lang="en-US" spc="-20" dirty="0" err="1" smtClean="0">
                <a:solidFill>
                  <a:srgbClr val="002060"/>
                </a:solidFill>
                <a:latin typeface="Sylfaen" panose="010A0502050306030303" pitchFamily="18" charset="0"/>
                <a:ea typeface="Sylfaen" panose="010A0502050306030303" pitchFamily="18" charset="0"/>
                <a:cs typeface="Sylfaen" panose="010A0502050306030303" pitchFamily="18" charset="0"/>
              </a:rPr>
              <a:t>ს</a:t>
            </a:r>
            <a:r>
              <a:rPr lang="en-US" spc="-15" dirty="0" err="1" smtClean="0">
                <a:solidFill>
                  <a:srgbClr val="002060"/>
                </a:solidFill>
                <a:latin typeface="Sylfaen" panose="010A0502050306030303" pitchFamily="18" charset="0"/>
                <a:ea typeface="Sylfaen" panose="010A0502050306030303" pitchFamily="18" charset="0"/>
                <a:cs typeface="Sylfaen" panose="010A0502050306030303" pitchFamily="18" charset="0"/>
              </a:rPr>
              <a:t>ა</a:t>
            </a:r>
            <a:r>
              <a:rPr lang="en-US" spc="-20" dirty="0" err="1" smtClean="0">
                <a:solidFill>
                  <a:srgbClr val="002060"/>
                </a:solidFill>
                <a:latin typeface="Sylfaen" panose="010A0502050306030303" pitchFamily="18" charset="0"/>
                <a:ea typeface="Sylfaen" panose="010A0502050306030303" pitchFamily="18" charset="0"/>
                <a:cs typeface="Sylfaen" panose="010A0502050306030303" pitchFamily="18" charset="0"/>
              </a:rPr>
              <a:t>დ</a:t>
            </a:r>
            <a:r>
              <a:rPr lang="en-US" spc="-10" dirty="0" err="1" smtClean="0">
                <a:solidFill>
                  <a:srgbClr val="002060"/>
                </a:solidFill>
                <a:latin typeface="Sylfaen" panose="010A0502050306030303" pitchFamily="18" charset="0"/>
                <a:ea typeface="Sylfaen" panose="010A0502050306030303" pitchFamily="18" charset="0"/>
                <a:cs typeface="Sylfaen" panose="010A0502050306030303" pitchFamily="18" charset="0"/>
              </a:rPr>
              <a:t>რ</a:t>
            </a:r>
            <a:r>
              <a:rPr lang="en-US" spc="-20" dirty="0" err="1" smtClean="0">
                <a:solidFill>
                  <a:srgbClr val="002060"/>
                </a:solidFill>
                <a:latin typeface="Sylfaen" panose="010A0502050306030303" pitchFamily="18" charset="0"/>
                <a:ea typeface="Sylfaen" panose="010A0502050306030303" pitchFamily="18" charset="0"/>
                <a:cs typeface="Sylfaen" panose="010A0502050306030303" pitchFamily="18" charset="0"/>
              </a:rPr>
              <a:t>ე</a:t>
            </a:r>
            <a:r>
              <a:rPr lang="en-US" spc="-5" dirty="0" err="1" smtClean="0">
                <a:solidFill>
                  <a:srgbClr val="002060"/>
                </a:solidFill>
                <a:latin typeface="Sylfaen" panose="010A0502050306030303" pitchFamily="18" charset="0"/>
                <a:ea typeface="Sylfaen" panose="010A0502050306030303" pitchFamily="18" charset="0"/>
                <a:cs typeface="Sylfaen" panose="010A0502050306030303" pitchFamily="18" charset="0"/>
              </a:rPr>
              <a:t>ნ</a:t>
            </a:r>
            <a:r>
              <a:rPr lang="en-US" dirty="0" err="1" smtClean="0">
                <a:solidFill>
                  <a:srgbClr val="002060"/>
                </a:solidFill>
                <a:latin typeface="Sylfaen" panose="010A0502050306030303" pitchFamily="18" charset="0"/>
                <a:ea typeface="Sylfaen" panose="010A0502050306030303" pitchFamily="18" charset="0"/>
                <a:cs typeface="Sylfaen" panose="010A0502050306030303" pitchFamily="18" charset="0"/>
              </a:rPr>
              <a:t>ა</a:t>
            </a:r>
            <a:r>
              <a:rPr lang="en-US" spc="-25" dirty="0" err="1" smtClean="0">
                <a:solidFill>
                  <a:srgbClr val="002060"/>
                </a:solidFill>
                <a:latin typeface="Sylfaen" panose="010A0502050306030303" pitchFamily="18" charset="0"/>
                <a:ea typeface="Sylfaen" panose="010A0502050306030303" pitchFamily="18" charset="0"/>
                <a:cs typeface="Sylfaen" panose="010A0502050306030303" pitchFamily="18" charset="0"/>
              </a:rPr>
              <a:t>ჟ</a:t>
            </a:r>
            <a:r>
              <a:rPr lang="en-US" dirty="0" err="1" smtClean="0">
                <a:solidFill>
                  <a:srgbClr val="002060"/>
                </a:solidFill>
                <a:latin typeface="Sylfaen" panose="010A0502050306030303" pitchFamily="18" charset="0"/>
                <a:ea typeface="Sylfaen" panose="010A0502050306030303" pitchFamily="18" charset="0"/>
                <a:cs typeface="Sylfaen" panose="010A0502050306030303" pitchFamily="18" charset="0"/>
              </a:rPr>
              <a:t>ო</a:t>
            </a:r>
            <a:r>
              <a:rPr lang="en-US" spc="-25" dirty="0" smtClean="0">
                <a:solidFill>
                  <a:srgbClr val="002060"/>
                </a:solidFill>
                <a:latin typeface="Sylfaen" panose="010A0502050306030303" pitchFamily="18" charset="0"/>
                <a:ea typeface="Sylfaen" panose="010A0502050306030303" pitchFamily="18" charset="0"/>
                <a:cs typeface="Sylfaen" panose="010A0502050306030303" pitchFamily="18" charset="0"/>
              </a:rPr>
              <a:t> </a:t>
            </a:r>
            <a:r>
              <a:rPr lang="en-US" spc="-20" dirty="0" err="1" smtClean="0">
                <a:solidFill>
                  <a:srgbClr val="002060"/>
                </a:solidFill>
                <a:latin typeface="Sylfaen" panose="010A0502050306030303" pitchFamily="18" charset="0"/>
                <a:ea typeface="Sylfaen" panose="010A0502050306030303" pitchFamily="18" charset="0"/>
                <a:cs typeface="Sylfaen" panose="010A0502050306030303" pitchFamily="18" charset="0"/>
              </a:rPr>
              <a:t>ს</a:t>
            </a:r>
            <a:r>
              <a:rPr lang="en-US" spc="-5" dirty="0" err="1" smtClean="0">
                <a:solidFill>
                  <a:srgbClr val="002060"/>
                </a:solidFill>
                <a:latin typeface="Sylfaen" panose="010A0502050306030303" pitchFamily="18" charset="0"/>
                <a:ea typeface="Sylfaen" panose="010A0502050306030303" pitchFamily="18" charset="0"/>
                <a:cs typeface="Sylfaen" panose="010A0502050306030303" pitchFamily="18" charset="0"/>
              </a:rPr>
              <a:t>ი</a:t>
            </a:r>
            <a:r>
              <a:rPr lang="en-US" spc="-20" dirty="0" err="1" smtClean="0">
                <a:solidFill>
                  <a:srgbClr val="002060"/>
                </a:solidFill>
                <a:latin typeface="Sylfaen" panose="010A0502050306030303" pitchFamily="18" charset="0"/>
                <a:ea typeface="Sylfaen" panose="010A0502050306030303" pitchFamily="18" charset="0"/>
                <a:cs typeface="Sylfaen" panose="010A0502050306030303" pitchFamily="18" charset="0"/>
              </a:rPr>
              <a:t>სტ</a:t>
            </a:r>
            <a:r>
              <a:rPr lang="en-US" spc="-5" dirty="0" err="1" smtClean="0">
                <a:solidFill>
                  <a:srgbClr val="002060"/>
                </a:solidFill>
                <a:latin typeface="Sylfaen" panose="010A0502050306030303" pitchFamily="18" charset="0"/>
                <a:ea typeface="Sylfaen" panose="010A0502050306030303" pitchFamily="18" charset="0"/>
                <a:cs typeface="Sylfaen" panose="010A0502050306030303" pitchFamily="18" charset="0"/>
              </a:rPr>
              <a:t>ე</a:t>
            </a:r>
            <a:r>
              <a:rPr lang="en-US" spc="-20" dirty="0" err="1" smtClean="0">
                <a:solidFill>
                  <a:srgbClr val="002060"/>
                </a:solidFill>
                <a:latin typeface="Sylfaen" panose="010A0502050306030303" pitchFamily="18" charset="0"/>
                <a:ea typeface="Sylfaen" panose="010A0502050306030303" pitchFamily="18" charset="0"/>
                <a:cs typeface="Sylfaen" panose="010A0502050306030303" pitchFamily="18" charset="0"/>
              </a:rPr>
              <a:t>მ</a:t>
            </a:r>
            <a:r>
              <a:rPr lang="en-US" spc="-15" dirty="0" err="1" smtClean="0">
                <a:solidFill>
                  <a:srgbClr val="002060"/>
                </a:solidFill>
                <a:latin typeface="Sylfaen" panose="010A0502050306030303" pitchFamily="18" charset="0"/>
                <a:ea typeface="Sylfaen" panose="010A0502050306030303" pitchFamily="18" charset="0"/>
                <a:cs typeface="Sylfaen" panose="010A0502050306030303" pitchFamily="18" charset="0"/>
              </a:rPr>
              <a:t>ი</a:t>
            </a:r>
            <a:r>
              <a:rPr lang="en-US" dirty="0" err="1" smtClean="0">
                <a:solidFill>
                  <a:srgbClr val="002060"/>
                </a:solidFill>
                <a:latin typeface="Sylfaen" panose="010A0502050306030303" pitchFamily="18" charset="0"/>
                <a:ea typeface="Sylfaen" panose="010A0502050306030303" pitchFamily="18" charset="0"/>
                <a:cs typeface="Sylfaen" panose="010A0502050306030303" pitchFamily="18" charset="0"/>
              </a:rPr>
              <a:t>ს</a:t>
            </a:r>
            <a:r>
              <a:rPr lang="en-US" spc="-10" dirty="0" smtClean="0">
                <a:solidFill>
                  <a:srgbClr val="002060"/>
                </a:solidFill>
                <a:latin typeface="Sylfaen" panose="010A0502050306030303" pitchFamily="18" charset="0"/>
                <a:ea typeface="Sylfaen" panose="010A0502050306030303" pitchFamily="18" charset="0"/>
                <a:cs typeface="Sylfaen" panose="010A0502050306030303" pitchFamily="18" charset="0"/>
              </a:rPr>
              <a:t> </a:t>
            </a:r>
            <a:r>
              <a:rPr lang="ka-GE" spc="-10" dirty="0" smtClean="0">
                <a:solidFill>
                  <a:srgbClr val="002060"/>
                </a:solidFill>
                <a:latin typeface="Sylfaen" panose="010A0502050306030303" pitchFamily="18" charset="0"/>
                <a:ea typeface="Sylfaen" panose="010A0502050306030303" pitchFamily="18" charset="0"/>
                <a:cs typeface="Sylfaen" panose="010A0502050306030303" pitchFamily="18" charset="0"/>
              </a:rPr>
              <a:t> </a:t>
            </a:r>
            <a:r>
              <a:rPr lang="en-US" spc="-5" dirty="0" err="1" smtClean="0">
                <a:solidFill>
                  <a:srgbClr val="002060"/>
                </a:solidFill>
                <a:latin typeface="Sylfaen" panose="010A0502050306030303" pitchFamily="18" charset="0"/>
                <a:ea typeface="Sylfaen" panose="010A0502050306030303" pitchFamily="18" charset="0"/>
                <a:cs typeface="Sylfaen" panose="010A0502050306030303" pitchFamily="18" charset="0"/>
              </a:rPr>
              <a:t>კ</a:t>
            </a:r>
            <a:r>
              <a:rPr lang="en-US" spc="-25" dirty="0" err="1" smtClean="0">
                <a:solidFill>
                  <a:srgbClr val="002060"/>
                </a:solidFill>
                <a:latin typeface="Sylfaen" panose="010A0502050306030303" pitchFamily="18" charset="0"/>
                <a:ea typeface="Sylfaen" panose="010A0502050306030303" pitchFamily="18" charset="0"/>
                <a:cs typeface="Sylfaen" panose="010A0502050306030303" pitchFamily="18" charset="0"/>
              </a:rPr>
              <a:t>ო</a:t>
            </a:r>
            <a:r>
              <a:rPr lang="en-US" spc="-5" dirty="0" err="1" smtClean="0">
                <a:solidFill>
                  <a:srgbClr val="002060"/>
                </a:solidFill>
                <a:latin typeface="Sylfaen" panose="010A0502050306030303" pitchFamily="18" charset="0"/>
                <a:ea typeface="Sylfaen" panose="010A0502050306030303" pitchFamily="18" charset="0"/>
                <a:cs typeface="Sylfaen" panose="010A0502050306030303" pitchFamily="18" charset="0"/>
              </a:rPr>
              <a:t>ნ</a:t>
            </a:r>
            <a:r>
              <a:rPr lang="en-US" spc="-10" dirty="0" err="1" smtClean="0">
                <a:solidFill>
                  <a:srgbClr val="002060"/>
                </a:solidFill>
                <a:latin typeface="Sylfaen" panose="010A0502050306030303" pitchFamily="18" charset="0"/>
                <a:ea typeface="Sylfaen" panose="010A0502050306030303" pitchFamily="18" charset="0"/>
                <a:cs typeface="Sylfaen" panose="010A0502050306030303" pitchFamily="18" charset="0"/>
              </a:rPr>
              <a:t>ც</a:t>
            </a:r>
            <a:r>
              <a:rPr lang="en-US" spc="-20" dirty="0" err="1" smtClean="0">
                <a:solidFill>
                  <a:srgbClr val="002060"/>
                </a:solidFill>
                <a:latin typeface="Sylfaen" panose="010A0502050306030303" pitchFamily="18" charset="0"/>
                <a:ea typeface="Sylfaen" panose="010A0502050306030303" pitchFamily="18" charset="0"/>
                <a:cs typeface="Sylfaen" panose="010A0502050306030303" pitchFamily="18" charset="0"/>
              </a:rPr>
              <a:t>ეპტუ</a:t>
            </a:r>
            <a:r>
              <a:rPr lang="en-US" spc="-15" dirty="0" err="1" smtClean="0">
                <a:solidFill>
                  <a:srgbClr val="002060"/>
                </a:solidFill>
                <a:latin typeface="Sylfaen" panose="010A0502050306030303" pitchFamily="18" charset="0"/>
                <a:ea typeface="Sylfaen" panose="010A0502050306030303" pitchFamily="18" charset="0"/>
                <a:cs typeface="Sylfaen" panose="010A0502050306030303" pitchFamily="18" charset="0"/>
              </a:rPr>
              <a:t>ა</a:t>
            </a:r>
            <a:r>
              <a:rPr lang="en-US" spc="-10" dirty="0" err="1" smtClean="0">
                <a:solidFill>
                  <a:srgbClr val="002060"/>
                </a:solidFill>
                <a:latin typeface="Sylfaen" panose="010A0502050306030303" pitchFamily="18" charset="0"/>
                <a:ea typeface="Sylfaen" panose="010A0502050306030303" pitchFamily="18" charset="0"/>
                <a:cs typeface="Sylfaen" panose="010A0502050306030303" pitchFamily="18" charset="0"/>
              </a:rPr>
              <a:t>ლ</a:t>
            </a:r>
            <a:r>
              <a:rPr lang="en-US" spc="-20" dirty="0" err="1" smtClean="0">
                <a:solidFill>
                  <a:srgbClr val="002060"/>
                </a:solidFill>
                <a:latin typeface="Sylfaen" panose="010A0502050306030303" pitchFamily="18" charset="0"/>
                <a:ea typeface="Sylfaen" panose="010A0502050306030303" pitchFamily="18" charset="0"/>
                <a:cs typeface="Sylfaen" panose="010A0502050306030303" pitchFamily="18" charset="0"/>
              </a:rPr>
              <a:t>ურ</a:t>
            </a:r>
            <a:r>
              <a:rPr lang="en-US" dirty="0" err="1" smtClean="0">
                <a:solidFill>
                  <a:srgbClr val="002060"/>
                </a:solidFill>
                <a:latin typeface="Sylfaen" panose="010A0502050306030303" pitchFamily="18" charset="0"/>
                <a:ea typeface="Sylfaen" panose="010A0502050306030303" pitchFamily="18" charset="0"/>
                <a:cs typeface="Sylfaen" panose="010A0502050306030303" pitchFamily="18" charset="0"/>
              </a:rPr>
              <a:t>ი</a:t>
            </a:r>
            <a:r>
              <a:rPr lang="en-US" spc="-15" dirty="0" smtClean="0">
                <a:solidFill>
                  <a:srgbClr val="002060"/>
                </a:solidFill>
                <a:latin typeface="Sylfaen" panose="010A0502050306030303" pitchFamily="18" charset="0"/>
                <a:ea typeface="Sylfaen" panose="010A0502050306030303" pitchFamily="18" charset="0"/>
                <a:cs typeface="Sylfaen" panose="010A0502050306030303" pitchFamily="18" charset="0"/>
              </a:rPr>
              <a:t> </a:t>
            </a:r>
            <a:r>
              <a:rPr lang="en-US" spc="-15" dirty="0" err="1" smtClean="0">
                <a:solidFill>
                  <a:srgbClr val="002060"/>
                </a:solidFill>
                <a:latin typeface="Sylfaen" panose="010A0502050306030303" pitchFamily="18" charset="0"/>
                <a:ea typeface="Sylfaen" panose="010A0502050306030303" pitchFamily="18" charset="0"/>
                <a:cs typeface="Sylfaen" panose="010A0502050306030303" pitchFamily="18" charset="0"/>
              </a:rPr>
              <a:t>გ</a:t>
            </a:r>
            <a:r>
              <a:rPr lang="en-US" spc="-5" dirty="0" err="1" smtClean="0">
                <a:solidFill>
                  <a:srgbClr val="002060"/>
                </a:solidFill>
                <a:latin typeface="Sylfaen" panose="010A0502050306030303" pitchFamily="18" charset="0"/>
                <a:ea typeface="Sylfaen" panose="010A0502050306030303" pitchFamily="18" charset="0"/>
                <a:cs typeface="Sylfaen" panose="010A0502050306030303" pitchFamily="18" charset="0"/>
              </a:rPr>
              <a:t>ე</a:t>
            </a:r>
            <a:r>
              <a:rPr lang="en-US" spc="-15" dirty="0" err="1" smtClean="0">
                <a:solidFill>
                  <a:srgbClr val="002060"/>
                </a:solidFill>
                <a:latin typeface="Sylfaen" panose="010A0502050306030303" pitchFamily="18" charset="0"/>
                <a:ea typeface="Sylfaen" panose="010A0502050306030303" pitchFamily="18" charset="0"/>
                <a:cs typeface="Sylfaen" panose="010A0502050306030303" pitchFamily="18" charset="0"/>
              </a:rPr>
              <a:t>გ</a:t>
            </a:r>
            <a:r>
              <a:rPr lang="en-US" spc="-20" dirty="0" err="1" smtClean="0">
                <a:solidFill>
                  <a:srgbClr val="002060"/>
                </a:solidFill>
                <a:latin typeface="Sylfaen" panose="010A0502050306030303" pitchFamily="18" charset="0"/>
                <a:ea typeface="Sylfaen" panose="010A0502050306030303" pitchFamily="18" charset="0"/>
                <a:cs typeface="Sylfaen" panose="010A0502050306030303" pitchFamily="18" charset="0"/>
              </a:rPr>
              <a:t>მ</a:t>
            </a:r>
            <a:r>
              <a:rPr lang="en-US" dirty="0" err="1" smtClean="0">
                <a:solidFill>
                  <a:srgbClr val="002060"/>
                </a:solidFill>
                <a:latin typeface="Sylfaen" panose="010A0502050306030303" pitchFamily="18" charset="0"/>
                <a:ea typeface="Sylfaen" panose="010A0502050306030303" pitchFamily="18" charset="0"/>
                <a:cs typeface="Sylfaen" panose="010A0502050306030303" pitchFamily="18" charset="0"/>
              </a:rPr>
              <a:t>ა</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08952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38" y="984738"/>
            <a:ext cx="11568749" cy="872197"/>
          </a:xfrm>
        </p:spPr>
        <p:txBody>
          <a:bodyPr>
            <a:normAutofit/>
          </a:bodyPr>
          <a:lstStyle/>
          <a:p>
            <a:r>
              <a:rPr lang="ka-GE" sz="1800" b="1" dirty="0">
                <a:solidFill>
                  <a:srgbClr val="002060"/>
                </a:solidFill>
              </a:rPr>
              <a:t>პროექტის თანახმად, საპროექტო ხიდებზე გათვალისწინებულია ფეხით მოსიარულეთა გადასასვლელების მოწყობა. </a:t>
            </a:r>
            <a:endParaRPr lang="en-US" sz="1800" b="1" dirty="0">
              <a:solidFill>
                <a:srgbClr val="002060"/>
              </a:solidFill>
            </a:endParaRPr>
          </a:p>
        </p:txBody>
      </p:sp>
      <p:sp>
        <p:nvSpPr>
          <p:cNvPr id="3" name="Content Placeholder 2"/>
          <p:cNvSpPr>
            <a:spLocks noGrp="1"/>
          </p:cNvSpPr>
          <p:nvPr>
            <p:ph idx="1"/>
          </p:nvPr>
        </p:nvSpPr>
        <p:spPr>
          <a:xfrm>
            <a:off x="459129" y="179363"/>
            <a:ext cx="8534400" cy="805375"/>
          </a:xfrm>
        </p:spPr>
        <p:txBody>
          <a:bodyPr/>
          <a:lstStyle/>
          <a:p>
            <a:pPr marL="0" lvl="1" indent="0">
              <a:buNone/>
            </a:pPr>
            <a:r>
              <a:rPr lang="ka-GE" b="1" dirty="0">
                <a:solidFill>
                  <a:schemeClr val="bg1"/>
                </a:solidFill>
              </a:rPr>
              <a:t>ფეხით მოსიარულეთა გადასასვლელი</a:t>
            </a:r>
            <a:endParaRPr lang="en-US" b="1" dirty="0">
              <a:solidFill>
                <a:schemeClr val="bg1"/>
              </a:solidFill>
            </a:endParaRPr>
          </a:p>
          <a:p>
            <a:endParaRPr lang="en-US"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t="16579" b="15143"/>
          <a:stretch/>
        </p:blipFill>
        <p:spPr bwMode="auto">
          <a:xfrm>
            <a:off x="4484003" y="1453856"/>
            <a:ext cx="7557941" cy="3725203"/>
          </a:xfrm>
          <a:prstGeom prst="rect">
            <a:avLst/>
          </a:prstGeom>
          <a:noFill/>
          <a:ln>
            <a:noFill/>
          </a:ln>
          <a:extLst>
            <a:ext uri="{53640926-AAD7-44D8-BBD7-CCE9431645EC}">
              <a14:shadowObscured xmlns:a14="http://schemas.microsoft.com/office/drawing/2010/main"/>
            </a:ext>
          </a:extLst>
        </p:spPr>
      </p:pic>
      <p:pic>
        <p:nvPicPr>
          <p:cNvPr id="5" name="Picture 4"/>
          <p:cNvPicPr/>
          <p:nvPr/>
        </p:nvPicPr>
        <p:blipFill rotWithShape="1">
          <a:blip r:embed="rId3" cstate="print">
            <a:extLst>
              <a:ext uri="{28A0092B-C50C-407E-A947-70E740481C1C}">
                <a14:useLocalDpi xmlns:a14="http://schemas.microsoft.com/office/drawing/2010/main" val="0"/>
              </a:ext>
            </a:extLst>
          </a:blip>
          <a:srcRect t="26390" b="26540"/>
          <a:stretch/>
        </p:blipFill>
        <p:spPr bwMode="auto">
          <a:xfrm>
            <a:off x="149638" y="3671667"/>
            <a:ext cx="5815064" cy="303862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68375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8534400" cy="720969"/>
          </a:xfrm>
        </p:spPr>
        <p:txBody>
          <a:bodyPr/>
          <a:lstStyle/>
          <a:p>
            <a:pPr marL="0" lvl="1" indent="0">
              <a:buNone/>
            </a:pPr>
            <a:r>
              <a:rPr lang="ka-GE" b="1" dirty="0">
                <a:solidFill>
                  <a:srgbClr val="002060"/>
                </a:solidFill>
              </a:rPr>
              <a:t>სახიდე გადასასვლელების განათება </a:t>
            </a:r>
            <a:endParaRPr lang="en-US" b="1" dirty="0">
              <a:solidFill>
                <a:srgbClr val="002060"/>
              </a:solidFill>
            </a:endParaRPr>
          </a:p>
          <a:p>
            <a:endParaRPr lang="en-US" dirty="0"/>
          </a:p>
        </p:txBody>
      </p:sp>
      <p:sp>
        <p:nvSpPr>
          <p:cNvPr id="4" name="Rectangle 3"/>
          <p:cNvSpPr/>
          <p:nvPr/>
        </p:nvSpPr>
        <p:spPr>
          <a:xfrm>
            <a:off x="225084" y="1510518"/>
            <a:ext cx="6963508" cy="2169825"/>
          </a:xfrm>
          <a:prstGeom prst="rect">
            <a:avLst/>
          </a:prstGeom>
        </p:spPr>
        <p:txBody>
          <a:bodyPr wrap="square">
            <a:spAutoFit/>
          </a:bodyPr>
          <a:lstStyle/>
          <a:p>
            <a:pPr algn="just">
              <a:lnSpc>
                <a:spcPct val="150000"/>
              </a:lnSpc>
            </a:pPr>
            <a:r>
              <a:rPr lang="ka-GE" dirty="0">
                <a:solidFill>
                  <a:schemeClr val="bg1"/>
                </a:solidFill>
                <a:ea typeface="Calibri" panose="020F0502020204030204" pitchFamily="34" charset="0"/>
                <a:cs typeface="Arial" panose="020B0604020202020204" pitchFamily="34" charset="0"/>
              </a:rPr>
              <a:t>დაგეგმილი პროექტი ითვალისწინებს სახიდე გადასასვლელების განათებას. ამისათვის შემუშავებულია ხიდის განათების დიზაინის პროექტი, რომელიც შეთანხმებულია სომხეთის ადმინისტრაციული ტერიტორიებისა და ინფრასტრუქტურის სამინისტროსთან.</a:t>
            </a:r>
            <a:endParaRPr lang="en-US" dirty="0">
              <a:solidFill>
                <a:schemeClr val="bg1"/>
              </a:solidFill>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l="30223" r="26344"/>
          <a:stretch/>
        </p:blipFill>
        <p:spPr bwMode="auto">
          <a:xfrm>
            <a:off x="7343336" y="107648"/>
            <a:ext cx="4612908" cy="6588574"/>
          </a:xfrm>
          <a:prstGeom prst="rect">
            <a:avLst/>
          </a:prstGeom>
          <a:noFill/>
          <a:ln>
            <a:noFill/>
          </a:ln>
          <a:extLst>
            <a:ext uri="{53640926-AAD7-44D8-BBD7-CCE9431645EC}">
              <a14:shadowObscured xmlns:a14="http://schemas.microsoft.com/office/drawing/2010/main"/>
            </a:ext>
          </a:extLst>
        </p:spPr>
      </p:pic>
      <p:sp>
        <p:nvSpPr>
          <p:cNvPr id="6" name="Rectangle 5"/>
          <p:cNvSpPr/>
          <p:nvPr/>
        </p:nvSpPr>
        <p:spPr>
          <a:xfrm>
            <a:off x="1526465" y="6071940"/>
            <a:ext cx="5662127" cy="369332"/>
          </a:xfrm>
          <a:prstGeom prst="rect">
            <a:avLst/>
          </a:prstGeom>
        </p:spPr>
        <p:txBody>
          <a:bodyPr wrap="square">
            <a:spAutoFit/>
          </a:bodyPr>
          <a:lstStyle/>
          <a:p>
            <a:r>
              <a:rPr lang="ka-GE" dirty="0">
                <a:solidFill>
                  <a:srgbClr val="002060"/>
                </a:solidFill>
                <a:ea typeface="Calibri" panose="020F0502020204030204" pitchFamily="34" charset="0"/>
                <a:cs typeface="Arial" panose="020B0604020202020204" pitchFamily="34" charset="0"/>
              </a:rPr>
              <a:t>პროექტით გადაწყვეტილი განათების ბოძების ტიპი</a:t>
            </a:r>
            <a:endParaRPr lang="en-US" dirty="0"/>
          </a:p>
        </p:txBody>
      </p:sp>
    </p:spTree>
    <p:extLst>
      <p:ext uri="{BB962C8B-B14F-4D97-AF65-F5344CB8AC3E}">
        <p14:creationId xmlns:p14="http://schemas.microsoft.com/office/powerpoint/2010/main" val="3765664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534" y="6224954"/>
            <a:ext cx="9172136" cy="422031"/>
          </a:xfrm>
        </p:spPr>
        <p:txBody>
          <a:bodyPr>
            <a:noAutofit/>
          </a:bodyPr>
          <a:lstStyle/>
          <a:p>
            <a:pPr algn="ctr"/>
            <a:r>
              <a:rPr lang="ka-GE" sz="1800" b="1" dirty="0">
                <a:solidFill>
                  <a:srgbClr val="002060"/>
                </a:solidFill>
              </a:rPr>
              <a:t>სახიდე გადასასვლელების განათებისა და ელექტრომომარაგების სქემა</a:t>
            </a:r>
            <a:r>
              <a:rPr lang="en-US" sz="1800" b="1" dirty="0">
                <a:solidFill>
                  <a:srgbClr val="002060"/>
                </a:solidFill>
              </a:rPr>
              <a:t/>
            </a:r>
            <a:br>
              <a:rPr lang="en-US" sz="1800" b="1" dirty="0">
                <a:solidFill>
                  <a:srgbClr val="002060"/>
                </a:solidFill>
              </a:rPr>
            </a:br>
            <a:endParaRPr lang="en-US" sz="1800" b="1" dirty="0">
              <a:solidFill>
                <a:srgbClr val="002060"/>
              </a:solidFill>
            </a:endParaRPr>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l="19444" t="27257" r="20311" b="4882"/>
          <a:stretch/>
        </p:blipFill>
        <p:spPr bwMode="auto">
          <a:xfrm>
            <a:off x="773723" y="168813"/>
            <a:ext cx="10649243" cy="579588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221731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9292" y="6309556"/>
            <a:ext cx="5646251" cy="506437"/>
          </a:xfrm>
        </p:spPr>
        <p:txBody>
          <a:bodyPr>
            <a:noAutofit/>
          </a:bodyPr>
          <a:lstStyle/>
          <a:p>
            <a:r>
              <a:rPr lang="ka-GE" sz="1400" b="1" dirty="0">
                <a:solidFill>
                  <a:srgbClr val="002060"/>
                </a:solidFill>
              </a:rPr>
              <a:t>სამშენებლო ბანაკისთვის შერჩეული ტერიტორია სომხეთის მხარეს</a:t>
            </a:r>
            <a:r>
              <a:rPr lang="en-US" sz="1400" b="1" dirty="0">
                <a:solidFill>
                  <a:srgbClr val="002060"/>
                </a:solidFill>
              </a:rPr>
              <a:t/>
            </a:r>
            <a:br>
              <a:rPr lang="en-US" sz="1400" b="1" dirty="0">
                <a:solidFill>
                  <a:srgbClr val="002060"/>
                </a:solidFill>
              </a:rPr>
            </a:br>
            <a:endParaRPr lang="en-US" sz="1400" b="1" dirty="0">
              <a:solidFill>
                <a:srgbClr val="002060"/>
              </a:solidFill>
            </a:endParaRPr>
          </a:p>
        </p:txBody>
      </p:sp>
      <p:sp>
        <p:nvSpPr>
          <p:cNvPr id="3" name="Content Placeholder 2"/>
          <p:cNvSpPr>
            <a:spLocks noGrp="1"/>
          </p:cNvSpPr>
          <p:nvPr>
            <p:ph idx="1"/>
          </p:nvPr>
        </p:nvSpPr>
        <p:spPr>
          <a:xfrm>
            <a:off x="360654" y="126609"/>
            <a:ext cx="5947289" cy="6471139"/>
          </a:xfrm>
        </p:spPr>
        <p:txBody>
          <a:bodyPr>
            <a:normAutofit fontScale="92500" lnSpcReduction="20000"/>
          </a:bodyPr>
          <a:lstStyle/>
          <a:p>
            <a:pPr marL="0" lvl="0" indent="0">
              <a:buNone/>
            </a:pPr>
            <a:r>
              <a:rPr lang="ka-GE" sz="1900" b="1" dirty="0" smtClean="0">
                <a:solidFill>
                  <a:schemeClr val="bg1"/>
                </a:solidFill>
              </a:rPr>
              <a:t>სამშენებლო ბანაკი</a:t>
            </a:r>
            <a:endParaRPr lang="en-US" sz="1900" b="1" dirty="0">
              <a:solidFill>
                <a:schemeClr val="bg1"/>
              </a:solidFill>
            </a:endParaRPr>
          </a:p>
          <a:p>
            <a:pPr algn="just"/>
            <a:r>
              <a:rPr lang="ka-GE" sz="1900" dirty="0" smtClean="0">
                <a:solidFill>
                  <a:schemeClr val="bg1"/>
                </a:solidFill>
              </a:rPr>
              <a:t>პროექტის განხორციელების ეტაპზე, ძირითადი სამშენებლო ბანაკი მოეწყობა სომხეთის მხარეს, სახელმწიფო საკუთებაში არსებულ ტერიტორიაზე, რომელიც სპეციალურად ამ პროექტისთვის გამოყოფილია სომხეთის რესპუბლიკის მიერ;</a:t>
            </a:r>
          </a:p>
          <a:p>
            <a:pPr algn="just"/>
            <a:r>
              <a:rPr lang="ka-GE" sz="1900" dirty="0">
                <a:solidFill>
                  <a:schemeClr val="bg1"/>
                </a:solidFill>
              </a:rPr>
              <a:t>სამშენებლო ბანაკისთვის გამოყოფილ ტერიტორიაზე განთავსებულია ბეტონის შენობა, რომელიც გამოყენებული იქნება ასევე მასალების დასასაწყობებლად. სამშენებლო ბანაკის შემადგენლობაში </a:t>
            </a:r>
            <a:r>
              <a:rPr lang="ka-GE" sz="1900" dirty="0" smtClean="0">
                <a:solidFill>
                  <a:schemeClr val="bg1"/>
                </a:solidFill>
              </a:rPr>
              <a:t>შევა:</a:t>
            </a:r>
            <a:endParaRPr lang="ka-GE" sz="1900" dirty="0">
              <a:solidFill>
                <a:schemeClr val="bg1"/>
              </a:solidFill>
            </a:endParaRPr>
          </a:p>
          <a:p>
            <a:pPr marL="0" indent="0" algn="just">
              <a:buNone/>
            </a:pPr>
            <a:r>
              <a:rPr lang="ka-GE" sz="1900" dirty="0" smtClean="0">
                <a:solidFill>
                  <a:schemeClr val="bg1"/>
                </a:solidFill>
              </a:rPr>
              <a:t>მობილური </a:t>
            </a:r>
            <a:r>
              <a:rPr lang="ka-GE" sz="1900" dirty="0">
                <a:solidFill>
                  <a:schemeClr val="bg1"/>
                </a:solidFill>
              </a:rPr>
              <a:t>ოფისი, სამშენებლო მასალების დასაწყობების ადგილი, ლაბორატორია, მეტალის დასაწყობების ადგილი, საწვავის სამარაგო რეზერვუარი, რომლის შევსებას და მომსახურებას უზრუნველყოფს რომელიმე ლიცენზირებული კომპანია</a:t>
            </a:r>
            <a:r>
              <a:rPr lang="ka-GE" sz="1900" dirty="0" smtClean="0">
                <a:solidFill>
                  <a:schemeClr val="bg1"/>
                </a:solidFill>
              </a:rPr>
              <a:t>.</a:t>
            </a:r>
          </a:p>
          <a:p>
            <a:pPr marL="0" indent="0" algn="just">
              <a:buNone/>
            </a:pPr>
            <a:r>
              <a:rPr lang="ka-GE" sz="1900" dirty="0">
                <a:solidFill>
                  <a:schemeClr val="bg1"/>
                </a:solidFill>
              </a:rPr>
              <a:t>ორი მცირე ზომის ბანაკი ასევე მოწყობილი იქნება საქართველოს სახელმწიფოს მიერ კონტროლირებად ორი ერთმანეთის მომიჯნავე ტერიტორიაზე, რომელიც ასევე წარმოადგენს სახელმწიფო საკუთრებას და იგი გამოყენებული იქნება მცირე ზომის მობილური ოფისის მოსაწყობად და სამშენებლო მასალების დროებით დასაწყობებისთვის</a:t>
            </a:r>
            <a:endParaRPr lang="en-US" sz="1900" dirty="0">
              <a:solidFill>
                <a:schemeClr val="bg1"/>
              </a:solidFill>
            </a:endParaRPr>
          </a:p>
          <a:p>
            <a:pPr algn="just"/>
            <a:endParaRPr lang="en-US" sz="1800" dirty="0">
              <a:solidFill>
                <a:schemeClr val="bg1"/>
              </a:solidFill>
            </a:endParaRPr>
          </a:p>
        </p:txBody>
      </p:sp>
      <p:pic>
        <p:nvPicPr>
          <p:cNvPr id="4" name="Picture 3" descr="C:\Users\User\Desktop\ლლლლლ.jpg"/>
          <p:cNvPicPr/>
          <p:nvPr/>
        </p:nvPicPr>
        <p:blipFill>
          <a:blip r:embed="rId2">
            <a:extLst>
              <a:ext uri="{28A0092B-C50C-407E-A947-70E740481C1C}">
                <a14:useLocalDpi xmlns:a14="http://schemas.microsoft.com/office/drawing/2010/main" val="0"/>
              </a:ext>
            </a:extLst>
          </a:blip>
          <a:srcRect/>
          <a:stretch>
            <a:fillRect/>
          </a:stretch>
        </p:blipFill>
        <p:spPr bwMode="auto">
          <a:xfrm>
            <a:off x="6307943" y="126610"/>
            <a:ext cx="5568950" cy="5950634"/>
          </a:xfrm>
          <a:prstGeom prst="rect">
            <a:avLst/>
          </a:prstGeom>
          <a:noFill/>
          <a:ln>
            <a:noFill/>
          </a:ln>
        </p:spPr>
      </p:pic>
    </p:spTree>
    <p:extLst>
      <p:ext uri="{BB962C8B-B14F-4D97-AF65-F5344CB8AC3E}">
        <p14:creationId xmlns:p14="http://schemas.microsoft.com/office/powerpoint/2010/main" val="41458702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217" y="0"/>
            <a:ext cx="11563645" cy="6597748"/>
          </a:xfrm>
        </p:spPr>
        <p:txBody>
          <a:bodyPr>
            <a:normAutofit/>
          </a:bodyPr>
          <a:lstStyle/>
          <a:p>
            <a:pPr marL="0" lvl="0" indent="0">
              <a:buNone/>
            </a:pPr>
            <a:r>
              <a:rPr lang="ka-GE" b="1" dirty="0">
                <a:solidFill>
                  <a:srgbClr val="002060"/>
                </a:solidFill>
              </a:rPr>
              <a:t>მისასვლელი გზები</a:t>
            </a:r>
            <a:endParaRPr lang="en-US" b="1" dirty="0">
              <a:solidFill>
                <a:srgbClr val="002060"/>
              </a:solidFill>
            </a:endParaRPr>
          </a:p>
          <a:p>
            <a:pPr algn="just"/>
            <a:r>
              <a:rPr lang="ka-GE" sz="1800" dirty="0">
                <a:solidFill>
                  <a:schemeClr val="bg1"/>
                </a:solidFill>
              </a:rPr>
              <a:t>სამშენებლო მოედანს გააჩნია ორი მისასვლელი გზა, ერთი საქართველოს ტერიტორიიდან, ხოლო მეორე სომხეთის რესპუბლიკის მხრიდან. </a:t>
            </a:r>
            <a:endParaRPr lang="en-US" sz="1800" dirty="0">
              <a:solidFill>
                <a:schemeClr val="bg1"/>
              </a:solidFill>
            </a:endParaRPr>
          </a:p>
          <a:p>
            <a:pPr algn="just"/>
            <a:r>
              <a:rPr lang="ka-GE" sz="1800" dirty="0">
                <a:solidFill>
                  <a:schemeClr val="bg1"/>
                </a:solidFill>
              </a:rPr>
              <a:t>მისასვლელი გზა საქართველოს ტერიტორიიდან წარმოადგენს არსებულ გრუნტიან გზას, რომელიც დამაკმაყოფილებელ მდგომარეობაშია და ახალი გზის მშენებლობა საჭირო არ არის. აღნიშნული გზა ასევე წარმოადგენს საქართველოს სასაზღვრო პოლიციის ოფისთან მისასვლელ გზას, ვინაიდან პროექტით გათვალისწინებული სამშენებლო მოედანი იწყება სწორედ ამ ოფისის მოპირდაპირე მხრიდან.</a:t>
            </a:r>
            <a:endParaRPr lang="en-US" sz="1800" dirty="0">
              <a:solidFill>
                <a:schemeClr val="bg1"/>
              </a:solidFill>
            </a:endParaRPr>
          </a:p>
          <a:p>
            <a:pPr algn="just"/>
            <a:r>
              <a:rPr lang="ka-GE" sz="1800" dirty="0">
                <a:solidFill>
                  <a:schemeClr val="bg1"/>
                </a:solidFill>
              </a:rPr>
              <a:t>სომხეთის მხრიდან ასევე გამოყენებული იქნება არსებული გზა და მისასვლელი გზის მშენებლობა ამ შემთხვევაშიც გათვალისიწინებული არ არის. გარდა ამისა, სომხეთის მხრიდან მდინარეზე გათვალისწინებულია დროებითი გადასასვლელის მოწყობა, რომელიც მოწყობილი იქნება მეტალის მილებით და რომელიც გამოყენებული იქნება ბურჯების მოწყობის </a:t>
            </a:r>
            <a:r>
              <a:rPr lang="ka-GE" sz="1800" dirty="0" smtClean="0">
                <a:solidFill>
                  <a:schemeClr val="bg1"/>
                </a:solidFill>
              </a:rPr>
              <a:t>პროცესში;</a:t>
            </a:r>
          </a:p>
          <a:p>
            <a:r>
              <a:rPr lang="ka-GE" sz="1800" dirty="0">
                <a:solidFill>
                  <a:schemeClr val="bg1"/>
                </a:solidFill>
              </a:rPr>
              <a:t>გარდა ამისა სამშენებლო მოედნამდე ძირითად მისასვლელ გზებთან დამაკავშირებლად გამოყენებული იქნება საქართველოსა და სომხეთს შორის დამაკავშირებელი არსებული ხიდი, რომლის დემონტაჟიც პროექტით გათვალისწინებული არ არის. </a:t>
            </a:r>
            <a:br>
              <a:rPr lang="ka-GE" sz="1800" dirty="0">
                <a:solidFill>
                  <a:schemeClr val="bg1"/>
                </a:solidFill>
              </a:rPr>
            </a:br>
            <a:r>
              <a:rPr lang="ka-GE" sz="1600" dirty="0">
                <a:solidFill>
                  <a:schemeClr val="bg1"/>
                </a:solidFill>
              </a:rPr>
              <a:t/>
            </a:r>
            <a:br>
              <a:rPr lang="ka-GE" sz="1600" dirty="0">
                <a:solidFill>
                  <a:schemeClr val="bg1"/>
                </a:solidFill>
              </a:rPr>
            </a:br>
            <a:r>
              <a:rPr lang="ka-GE" sz="1600" dirty="0">
                <a:solidFill>
                  <a:schemeClr val="bg1"/>
                </a:solidFill>
              </a:rPr>
              <a:t> </a:t>
            </a:r>
            <a:endParaRPr lang="en-US" sz="1800" dirty="0">
              <a:solidFill>
                <a:schemeClr val="bg1"/>
              </a:solidFill>
            </a:endParaRPr>
          </a:p>
        </p:txBody>
      </p:sp>
    </p:spTree>
    <p:extLst>
      <p:ext uri="{BB962C8B-B14F-4D97-AF65-F5344CB8AC3E}">
        <p14:creationId xmlns:p14="http://schemas.microsoft.com/office/powerpoint/2010/main" val="4195117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824" y="309281"/>
            <a:ext cx="11270223" cy="5499847"/>
          </a:xfrm>
        </p:spPr>
        <p:txBody>
          <a:bodyPr>
            <a:normAutofit/>
          </a:bodyPr>
          <a:lstStyle/>
          <a:p>
            <a:pPr marL="0" indent="0" algn="just">
              <a:lnSpc>
                <a:spcPct val="150000"/>
              </a:lnSpc>
              <a:buNone/>
            </a:pPr>
            <a:r>
              <a:rPr lang="ka-GE" b="1" dirty="0" smtClean="0">
                <a:solidFill>
                  <a:srgbClr val="002060"/>
                </a:solidFill>
              </a:rPr>
              <a:t>პროექტის განმახორციელებელი</a:t>
            </a:r>
          </a:p>
          <a:p>
            <a:pPr algn="just">
              <a:lnSpc>
                <a:spcPct val="150000"/>
              </a:lnSpc>
            </a:pPr>
            <a:r>
              <a:rPr lang="de-LU" dirty="0" smtClean="0">
                <a:solidFill>
                  <a:schemeClr val="bg1"/>
                </a:solidFill>
              </a:rPr>
              <a:t>საქართველოს </a:t>
            </a:r>
            <a:r>
              <a:rPr lang="de-LU" dirty="0">
                <a:solidFill>
                  <a:schemeClr val="bg1"/>
                </a:solidFill>
              </a:rPr>
              <a:t>რეგიონალური განვითარებისა და ინფრასტრუქტურის </a:t>
            </a:r>
            <a:r>
              <a:rPr lang="de-LU" dirty="0" smtClean="0">
                <a:solidFill>
                  <a:schemeClr val="bg1"/>
                </a:solidFill>
              </a:rPr>
              <a:t>სამინისტრო</a:t>
            </a:r>
            <a:r>
              <a:rPr lang="ka-GE" dirty="0" smtClean="0">
                <a:solidFill>
                  <a:schemeClr val="bg1"/>
                </a:solidFill>
              </a:rPr>
              <a:t>;</a:t>
            </a:r>
          </a:p>
          <a:p>
            <a:pPr algn="just">
              <a:lnSpc>
                <a:spcPct val="150000"/>
              </a:lnSpc>
            </a:pPr>
            <a:r>
              <a:rPr lang="de-LU" dirty="0">
                <a:solidFill>
                  <a:schemeClr val="bg1"/>
                </a:solidFill>
              </a:rPr>
              <a:t>სომხეთის რესპუბლიკის ტრანსპორტის, კომუნიკაციისა და ინფორმაციული ტექნოლოგიების </a:t>
            </a:r>
            <a:r>
              <a:rPr lang="de-LU" dirty="0" smtClean="0">
                <a:solidFill>
                  <a:schemeClr val="bg1"/>
                </a:solidFill>
              </a:rPr>
              <a:t>სამინისტრო</a:t>
            </a:r>
            <a:endParaRPr lang="ka-GE" dirty="0" smtClean="0">
              <a:solidFill>
                <a:schemeClr val="bg1"/>
              </a:solidFill>
            </a:endParaRPr>
          </a:p>
          <a:p>
            <a:pPr algn="just">
              <a:lnSpc>
                <a:spcPct val="150000"/>
              </a:lnSpc>
            </a:pPr>
            <a:endParaRPr lang="ka-GE" dirty="0">
              <a:solidFill>
                <a:schemeClr val="bg1"/>
              </a:solidFill>
            </a:endParaRPr>
          </a:p>
          <a:p>
            <a:pPr marL="0" indent="0" algn="just">
              <a:lnSpc>
                <a:spcPct val="150000"/>
              </a:lnSpc>
              <a:buNone/>
            </a:pPr>
            <a:r>
              <a:rPr lang="ka-GE" b="1" dirty="0" smtClean="0">
                <a:solidFill>
                  <a:srgbClr val="002060"/>
                </a:solidFill>
                <a:cs typeface="Calibri" panose="020F0502020204030204" pitchFamily="34" charset="0"/>
              </a:rPr>
              <a:t>პროექტის მომამზადებელი </a:t>
            </a:r>
            <a:r>
              <a:rPr lang="ka-GE" b="1" dirty="0" smtClean="0">
                <a:solidFill>
                  <a:schemeClr val="bg1"/>
                </a:solidFill>
                <a:cs typeface="Calibri" panose="020F0502020204030204" pitchFamily="34" charset="0"/>
              </a:rPr>
              <a:t>- </a:t>
            </a:r>
            <a:r>
              <a:rPr lang="en-US" b="1" dirty="0" smtClean="0">
                <a:solidFill>
                  <a:schemeClr val="bg1"/>
                </a:solidFill>
                <a:latin typeface="Calibri" panose="020F0502020204030204" pitchFamily="34" charset="0"/>
                <a:cs typeface="Calibri" panose="020F0502020204030204" pitchFamily="34" charset="0"/>
              </a:rPr>
              <a:t>Tunnel </a:t>
            </a:r>
            <a:r>
              <a:rPr lang="en-US" b="1" dirty="0" err="1">
                <a:solidFill>
                  <a:schemeClr val="bg1"/>
                </a:solidFill>
                <a:latin typeface="Calibri" panose="020F0502020204030204" pitchFamily="34" charset="0"/>
                <a:cs typeface="Calibri" panose="020F0502020204030204" pitchFamily="34" charset="0"/>
              </a:rPr>
              <a:t>S</a:t>
            </a:r>
            <a:r>
              <a:rPr lang="en-US" b="1" dirty="0" err="1" smtClean="0">
                <a:solidFill>
                  <a:schemeClr val="bg1"/>
                </a:solidFill>
                <a:latin typeface="Calibri" panose="020F0502020204030204" pitchFamily="34" charset="0"/>
                <a:cs typeface="Calibri" panose="020F0502020204030204" pitchFamily="34" charset="0"/>
              </a:rPr>
              <a:t>add</a:t>
            </a:r>
            <a:r>
              <a:rPr lang="en-US" b="1" dirty="0" smtClean="0">
                <a:solidFill>
                  <a:schemeClr val="bg1"/>
                </a:solidFill>
                <a:latin typeface="Calibri" panose="020F0502020204030204" pitchFamily="34" charset="0"/>
                <a:cs typeface="Calibri" panose="020F0502020204030204" pitchFamily="34" charset="0"/>
              </a:rPr>
              <a:t> </a:t>
            </a:r>
            <a:r>
              <a:rPr lang="en-US" b="1" dirty="0">
                <a:solidFill>
                  <a:schemeClr val="bg1"/>
                </a:solidFill>
                <a:latin typeface="Calibri" panose="020F0502020204030204" pitchFamily="34" charset="0"/>
                <a:cs typeface="Calibri" panose="020F0502020204030204" pitchFamily="34" charset="0"/>
              </a:rPr>
              <a:t>A</a:t>
            </a:r>
            <a:r>
              <a:rPr lang="en-US" b="1" dirty="0" smtClean="0">
                <a:solidFill>
                  <a:schemeClr val="bg1"/>
                </a:solidFill>
                <a:latin typeface="Calibri" panose="020F0502020204030204" pitchFamily="34" charset="0"/>
                <a:cs typeface="Calibri" panose="020F0502020204030204" pitchFamily="34" charset="0"/>
              </a:rPr>
              <a:t>riana</a:t>
            </a:r>
            <a:r>
              <a:rPr lang="ka-GE" b="1" dirty="0" smtClean="0">
                <a:solidFill>
                  <a:schemeClr val="bg1"/>
                </a:solidFill>
                <a:cs typeface="Calibri" panose="020F0502020204030204" pitchFamily="34" charset="0"/>
              </a:rPr>
              <a:t> </a:t>
            </a:r>
            <a:r>
              <a:rPr lang="en-US" b="1" dirty="0" smtClean="0">
                <a:solidFill>
                  <a:schemeClr val="bg1"/>
                </a:solidFill>
                <a:latin typeface="Calibri" panose="020F0502020204030204" pitchFamily="34" charset="0"/>
                <a:cs typeface="Calibri" panose="020F0502020204030204" pitchFamily="34" charset="0"/>
              </a:rPr>
              <a:t>LLC</a:t>
            </a:r>
          </a:p>
          <a:p>
            <a:pPr marL="0" indent="0" algn="just">
              <a:lnSpc>
                <a:spcPct val="150000"/>
              </a:lnSpc>
              <a:buNone/>
            </a:pPr>
            <a:endParaRPr lang="ka-GE" b="1" dirty="0">
              <a:solidFill>
                <a:schemeClr val="bg1"/>
              </a:solidFill>
              <a:cs typeface="Calibri" panose="020F0502020204030204" pitchFamily="34" charset="0"/>
            </a:endParaRPr>
          </a:p>
          <a:p>
            <a:pPr marL="0" indent="0" algn="just">
              <a:buNone/>
            </a:pPr>
            <a:r>
              <a:rPr lang="ka-GE" b="1" dirty="0" smtClean="0">
                <a:solidFill>
                  <a:srgbClr val="002060"/>
                </a:solidFill>
              </a:rPr>
              <a:t>პროექტის დონორი </a:t>
            </a:r>
            <a:r>
              <a:rPr lang="ka-GE" dirty="0" smtClean="0">
                <a:solidFill>
                  <a:schemeClr val="bg1"/>
                </a:solidFill>
              </a:rPr>
              <a:t>- </a:t>
            </a:r>
            <a:r>
              <a:rPr lang="de-LU" dirty="0">
                <a:solidFill>
                  <a:schemeClr val="bg1"/>
                </a:solidFill>
              </a:rPr>
              <a:t>ევროპის რეკონსტრუქციისა და განვითარების </a:t>
            </a:r>
            <a:r>
              <a:rPr lang="de-LU" dirty="0" smtClean="0">
                <a:solidFill>
                  <a:schemeClr val="bg1"/>
                </a:solidFill>
              </a:rPr>
              <a:t>ბანკი </a:t>
            </a:r>
            <a:r>
              <a:rPr lang="de-LU" dirty="0">
                <a:solidFill>
                  <a:schemeClr val="bg1"/>
                </a:solidFill>
              </a:rPr>
              <a:t>(</a:t>
            </a:r>
            <a:r>
              <a:rPr lang="ka-GE" dirty="0">
                <a:solidFill>
                  <a:schemeClr val="bg1"/>
                </a:solidFill>
              </a:rPr>
              <a:t>EBRD</a:t>
            </a:r>
            <a:r>
              <a:rPr lang="de-LU"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3763911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2394" y="6189271"/>
            <a:ext cx="2954215" cy="422031"/>
          </a:xfrm>
        </p:spPr>
        <p:txBody>
          <a:bodyPr>
            <a:normAutofit fontScale="90000"/>
          </a:bodyPr>
          <a:lstStyle/>
          <a:p>
            <a:pPr algn="r"/>
            <a:r>
              <a:rPr lang="ka-GE" sz="1600" b="1" dirty="0">
                <a:solidFill>
                  <a:srgbClr val="002060"/>
                </a:solidFill>
              </a:rPr>
              <a:t>მისასვლელი არსებული ხიდი</a:t>
            </a:r>
            <a:r>
              <a:rPr lang="en-US" sz="1600" b="1" dirty="0">
                <a:solidFill>
                  <a:srgbClr val="002060"/>
                </a:solidFill>
              </a:rPr>
              <a:t/>
            </a:r>
            <a:br>
              <a:rPr lang="en-US" sz="1600" b="1" dirty="0">
                <a:solidFill>
                  <a:srgbClr val="002060"/>
                </a:solidFill>
              </a:rPr>
            </a:br>
            <a:endParaRPr lang="en-US" sz="1600" b="1" dirty="0">
              <a:solidFill>
                <a:srgbClr val="002060"/>
              </a:solidFill>
            </a:endParaRPr>
          </a:p>
        </p:txBody>
      </p:sp>
      <p:pic>
        <p:nvPicPr>
          <p:cNvPr id="4" name="Content Placeholder 3" descr="C:\Users\User\Desktop\New folder (2)\bagratasheni 09.09.2019\bagratasheni bridge\thumbnail.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67350" y="0"/>
            <a:ext cx="6724650" cy="2714625"/>
          </a:xfrm>
          <a:prstGeom prst="rect">
            <a:avLst/>
          </a:prstGeom>
          <a:noFill/>
          <a:ln>
            <a:noFill/>
          </a:ln>
        </p:spPr>
      </p:pic>
      <p:sp>
        <p:nvSpPr>
          <p:cNvPr id="5" name="Rectangle 4"/>
          <p:cNvSpPr/>
          <p:nvPr/>
        </p:nvSpPr>
        <p:spPr>
          <a:xfrm>
            <a:off x="5852159" y="2714625"/>
            <a:ext cx="6025515" cy="307777"/>
          </a:xfrm>
          <a:prstGeom prst="rect">
            <a:avLst/>
          </a:prstGeom>
        </p:spPr>
        <p:txBody>
          <a:bodyPr wrap="square">
            <a:spAutoFit/>
          </a:bodyPr>
          <a:lstStyle/>
          <a:p>
            <a:pPr algn="ctr"/>
            <a:r>
              <a:rPr lang="ka-GE" sz="1400" b="1" dirty="0">
                <a:solidFill>
                  <a:srgbClr val="002060"/>
                </a:solidFill>
              </a:rPr>
              <a:t>სომხეთის მხარეს მოსაწყობი </a:t>
            </a:r>
            <a:r>
              <a:rPr lang="ka-GE" sz="1400" b="1" dirty="0" smtClean="0">
                <a:solidFill>
                  <a:srgbClr val="002060"/>
                </a:solidFill>
              </a:rPr>
              <a:t>დროებითი </a:t>
            </a:r>
            <a:r>
              <a:rPr lang="ka-GE" sz="1400" b="1" dirty="0">
                <a:solidFill>
                  <a:srgbClr val="002060"/>
                </a:solidFill>
              </a:rPr>
              <a:t>გადასასვლელის ნიმუში</a:t>
            </a:r>
            <a:endParaRPr lang="en-US" sz="1400" dirty="0"/>
          </a:p>
        </p:txBody>
      </p:sp>
      <p:pic>
        <p:nvPicPr>
          <p:cNvPr id="6" name="Picture 5" descr="C:\Users\User\Desktop\81110852_778855882627202_6342710443198382080_n.jpg"/>
          <p:cNvPicPr/>
          <p:nvPr/>
        </p:nvPicPr>
        <p:blipFill>
          <a:blip r:embed="rId3">
            <a:extLst>
              <a:ext uri="{28A0092B-C50C-407E-A947-70E740481C1C}">
                <a14:useLocalDpi xmlns:a14="http://schemas.microsoft.com/office/drawing/2010/main" val="0"/>
              </a:ext>
            </a:extLst>
          </a:blip>
          <a:srcRect/>
          <a:stretch>
            <a:fillRect/>
          </a:stretch>
        </p:blipFill>
        <p:spPr bwMode="auto">
          <a:xfrm>
            <a:off x="151764" y="153522"/>
            <a:ext cx="5001260" cy="3343275"/>
          </a:xfrm>
          <a:prstGeom prst="rect">
            <a:avLst/>
          </a:prstGeom>
          <a:noFill/>
          <a:ln>
            <a:noFill/>
          </a:ln>
        </p:spPr>
      </p:pic>
      <p:sp>
        <p:nvSpPr>
          <p:cNvPr id="7" name="Rectangle 6"/>
          <p:cNvSpPr/>
          <p:nvPr/>
        </p:nvSpPr>
        <p:spPr>
          <a:xfrm>
            <a:off x="313348" y="3509584"/>
            <a:ext cx="3966150" cy="338554"/>
          </a:xfrm>
          <a:prstGeom prst="rect">
            <a:avLst/>
          </a:prstGeom>
        </p:spPr>
        <p:txBody>
          <a:bodyPr wrap="none">
            <a:spAutoFit/>
          </a:bodyPr>
          <a:lstStyle/>
          <a:p>
            <a:r>
              <a:rPr lang="ka-GE" sz="1600" b="1" dirty="0">
                <a:solidFill>
                  <a:srgbClr val="002060"/>
                </a:solidFill>
                <a:ea typeface="Calibri" panose="020F0502020204030204" pitchFamily="34" charset="0"/>
                <a:cs typeface="Arial" panose="020B0604020202020204" pitchFamily="34" charset="0"/>
              </a:rPr>
              <a:t>მისასვლელი გზა საქართველოს მხრიდან</a:t>
            </a:r>
            <a:endParaRPr lang="en-US" sz="1600" dirty="0"/>
          </a:p>
        </p:txBody>
      </p:sp>
      <p:pic>
        <p:nvPicPr>
          <p:cNvPr id="8" name="Picture 7" descr="C:\Users\User\Desktop\81107549_567918493786494_5398212723530006528_n.jpg"/>
          <p:cNvPicPr/>
          <p:nvPr/>
        </p:nvPicPr>
        <p:blipFill>
          <a:blip r:embed="rId4">
            <a:extLst>
              <a:ext uri="{28A0092B-C50C-407E-A947-70E740481C1C}">
                <a14:useLocalDpi xmlns:a14="http://schemas.microsoft.com/office/drawing/2010/main" val="0"/>
              </a:ext>
            </a:extLst>
          </a:blip>
          <a:srcRect/>
          <a:stretch>
            <a:fillRect/>
          </a:stretch>
        </p:blipFill>
        <p:spPr bwMode="auto">
          <a:xfrm>
            <a:off x="5669280" y="3172777"/>
            <a:ext cx="6065202" cy="3438525"/>
          </a:xfrm>
          <a:prstGeom prst="rect">
            <a:avLst/>
          </a:prstGeom>
          <a:noFill/>
          <a:ln>
            <a:noFill/>
          </a:ln>
        </p:spPr>
      </p:pic>
    </p:spTree>
    <p:extLst>
      <p:ext uri="{BB962C8B-B14F-4D97-AF65-F5344CB8AC3E}">
        <p14:creationId xmlns:p14="http://schemas.microsoft.com/office/powerpoint/2010/main" val="24831473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290919"/>
            <a:ext cx="10839918" cy="2326339"/>
          </a:xfrm>
        </p:spPr>
        <p:txBody>
          <a:bodyPr>
            <a:noAutofit/>
          </a:bodyPr>
          <a:lstStyle/>
          <a:p>
            <a:pPr algn="just">
              <a:lnSpc>
                <a:spcPct val="150000"/>
              </a:lnSpc>
            </a:pPr>
            <a:r>
              <a:rPr lang="ka-GE" sz="1800" dirty="0">
                <a:solidFill>
                  <a:schemeClr val="bg1"/>
                </a:solidFill>
              </a:rPr>
              <a:t>მშენებლობის ეტაპზე დასაქმებული იქნება 70 კაცამდე, რაც რეგიონის დასაქმების მაჩვენებლის მნიშვნელოვან ზრდას და ადგილობრივი მოსახლეობის სოციალურ-ეკონომიკური მდგომარეობის შესამჩნევ გაუმჯობესებას არ გამოიწვევს, მაგარმ მნიშვნელოვანი იქნება დღეს არსებული მდგომარეობის გათვალისწინებით. შესაბამისად ადგილობრივი მოსახლეობის დასაქმებასა და სოციალურ-ეკონიმიკურ მდგომარეობაზე ზემოქმედება იქნება დადებითი.</a:t>
            </a:r>
            <a:r>
              <a:rPr lang="en-US" sz="1800" dirty="0">
                <a:solidFill>
                  <a:schemeClr val="bg1"/>
                </a:solidFill>
              </a:rPr>
              <a:t/>
            </a:r>
            <a:br>
              <a:rPr lang="en-US" sz="1800" dirty="0">
                <a:solidFill>
                  <a:schemeClr val="bg1"/>
                </a:solidFill>
              </a:rPr>
            </a:br>
            <a:endParaRPr lang="en-US" sz="1800" dirty="0">
              <a:solidFill>
                <a:schemeClr val="bg1"/>
              </a:solidFill>
            </a:endParaRPr>
          </a:p>
        </p:txBody>
      </p:sp>
      <p:sp>
        <p:nvSpPr>
          <p:cNvPr id="3" name="Content Placeholder 2"/>
          <p:cNvSpPr>
            <a:spLocks noGrp="1"/>
          </p:cNvSpPr>
          <p:nvPr>
            <p:ph idx="1"/>
          </p:nvPr>
        </p:nvSpPr>
        <p:spPr>
          <a:xfrm>
            <a:off x="684212" y="685801"/>
            <a:ext cx="8534400" cy="605118"/>
          </a:xfrm>
        </p:spPr>
        <p:txBody>
          <a:bodyPr>
            <a:normAutofit/>
          </a:bodyPr>
          <a:lstStyle/>
          <a:p>
            <a:pPr marL="0" indent="0">
              <a:buNone/>
            </a:pPr>
            <a:r>
              <a:rPr lang="ka-GE" sz="2400" b="1" dirty="0" smtClean="0">
                <a:solidFill>
                  <a:srgbClr val="002060"/>
                </a:solidFill>
              </a:rPr>
              <a:t>დ ა ს ა ქ მ ე ბ ა</a:t>
            </a:r>
          </a:p>
          <a:p>
            <a:pPr marL="0" indent="0">
              <a:buNone/>
            </a:pPr>
            <a:endParaRPr lang="en-US" sz="2400" b="1" dirty="0">
              <a:solidFill>
                <a:srgbClr val="002060"/>
              </a:solidFill>
            </a:endParaRPr>
          </a:p>
        </p:txBody>
      </p:sp>
    </p:spTree>
    <p:extLst>
      <p:ext uri="{BB962C8B-B14F-4D97-AF65-F5344CB8AC3E}">
        <p14:creationId xmlns:p14="http://schemas.microsoft.com/office/powerpoint/2010/main" val="205018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722" y="253218"/>
            <a:ext cx="8534400" cy="460587"/>
          </a:xfrm>
        </p:spPr>
        <p:txBody>
          <a:bodyPr/>
          <a:lstStyle/>
          <a:p>
            <a:pPr marL="0" lvl="0" indent="0">
              <a:buNone/>
            </a:pPr>
            <a:r>
              <a:rPr lang="ka-GE" b="1" dirty="0">
                <a:solidFill>
                  <a:srgbClr val="002060"/>
                </a:solidFill>
              </a:rPr>
              <a:t>მცენარეული საფარის და ნიადაგის ნაყოფიერი ფენის </a:t>
            </a:r>
            <a:r>
              <a:rPr lang="ka-GE" b="1" dirty="0" smtClean="0">
                <a:solidFill>
                  <a:srgbClr val="002060"/>
                </a:solidFill>
              </a:rPr>
              <a:t>მოხსნა</a:t>
            </a:r>
            <a:endParaRPr lang="en-US" b="1" dirty="0">
              <a:solidFill>
                <a:srgbClr val="002060"/>
              </a:solidFill>
            </a:endParaRPr>
          </a:p>
        </p:txBody>
      </p:sp>
      <p:sp>
        <p:nvSpPr>
          <p:cNvPr id="4" name="Rectangle 3"/>
          <p:cNvSpPr/>
          <p:nvPr/>
        </p:nvSpPr>
        <p:spPr>
          <a:xfrm>
            <a:off x="140677" y="682094"/>
            <a:ext cx="11774658" cy="6017032"/>
          </a:xfrm>
          <a:prstGeom prst="rect">
            <a:avLst/>
          </a:prstGeom>
        </p:spPr>
        <p:txBody>
          <a:bodyPr wrap="square">
            <a:spAutoFit/>
          </a:bodyPr>
          <a:lstStyle/>
          <a:p>
            <a:pPr marL="285750" indent="-285750" algn="just">
              <a:lnSpc>
                <a:spcPct val="150000"/>
              </a:lnSpc>
              <a:spcBef>
                <a:spcPts val="600"/>
              </a:spcBef>
              <a:spcAft>
                <a:spcPts val="600"/>
              </a:spcAft>
              <a:buFont typeface="Wingdings" panose="05000000000000000000" pitchFamily="2" charset="2"/>
              <a:buChar char="Ø"/>
            </a:pPr>
            <a:endParaRPr lang="ka-GE" dirty="0" smtClean="0">
              <a:solidFill>
                <a:schemeClr val="bg1"/>
              </a:solidFill>
              <a:ea typeface="Calibri" panose="020F0502020204030204" pitchFamily="34" charset="0"/>
              <a:cs typeface="Sylfaen" panose="010A0502050306030303" pitchFamily="18" charset="0"/>
            </a:endParaRPr>
          </a:p>
          <a:p>
            <a:pPr marL="285750" indent="-285750" algn="just">
              <a:lnSpc>
                <a:spcPct val="150000"/>
              </a:lnSpc>
              <a:spcBef>
                <a:spcPts val="600"/>
              </a:spcBef>
              <a:spcAft>
                <a:spcPts val="600"/>
              </a:spcAft>
              <a:buFont typeface="Wingdings" panose="05000000000000000000" pitchFamily="2" charset="2"/>
              <a:buChar char="Ø"/>
            </a:pPr>
            <a:r>
              <a:rPr lang="ka-GE" dirty="0" smtClean="0">
                <a:solidFill>
                  <a:schemeClr val="bg1"/>
                </a:solidFill>
                <a:ea typeface="Calibri" panose="020F0502020204030204" pitchFamily="34" charset="0"/>
                <a:cs typeface="Sylfaen" panose="010A0502050306030303" pitchFamily="18" charset="0"/>
              </a:rPr>
              <a:t>პროექტის </a:t>
            </a:r>
            <a:r>
              <a:rPr lang="ka-GE" dirty="0">
                <a:solidFill>
                  <a:schemeClr val="bg1"/>
                </a:solidFill>
                <a:ea typeface="Calibri" panose="020F0502020204030204" pitchFamily="34" charset="0"/>
                <a:cs typeface="Sylfaen" panose="010A0502050306030303" pitchFamily="18" charset="0"/>
              </a:rPr>
              <a:t>სპეციფიკიდან გამომდინარე მიწის ნაყოფიერი ფენის მოხსნის სამუშაოების ჩატარება საჭირო</a:t>
            </a:r>
            <a:r>
              <a:rPr lang="en-US" dirty="0">
                <a:solidFill>
                  <a:schemeClr val="bg1"/>
                </a:solidFill>
                <a:latin typeface="Sylfaen" panose="010A0502050306030303" pitchFamily="18" charset="0"/>
                <a:ea typeface="Calibri" panose="020F0502020204030204" pitchFamily="34" charset="0"/>
                <a:cs typeface="Sylfaen" panose="010A0502050306030303" pitchFamily="18" charset="0"/>
              </a:rPr>
              <a:t>  </a:t>
            </a:r>
            <a:r>
              <a:rPr lang="ka-GE" dirty="0">
                <a:solidFill>
                  <a:schemeClr val="bg1"/>
                </a:solidFill>
                <a:ea typeface="Calibri" panose="020F0502020204030204" pitchFamily="34" charset="0"/>
                <a:cs typeface="Sylfaen" panose="010A0502050306030303" pitchFamily="18" charset="0"/>
              </a:rPr>
              <a:t>იქნება გარკვეულ ადგილებზე. თუმცა, მისასვლელი გზები და ასევე სამშენებლო ბანაკი ორივე სახელმწიფოს ტერიტორიაზე წარმოადგენს არსებულ ტერიტორიებს, რომლებიც მოხრეშილი ან/და მობეტონებულია და მათზე ნიადაგის ნაყოფიერი ფენა წარმოდგენილი არ არის. ასევე აღნიშნული ტერიტორიები თავისუფალია მცენარეული საფარისგან. თუმცა, სამშენებლო მოედნის გარკვეული ტერიტორია საქართველოს მხრიდან წარმოდგენილია ბალახოვანი საფარით და ნიადაგის ნაყოფიერი ფენის მოხსნა </a:t>
            </a:r>
            <a:r>
              <a:rPr lang="ka-GE" dirty="0" smtClean="0">
                <a:solidFill>
                  <a:schemeClr val="bg1"/>
                </a:solidFill>
                <a:ea typeface="Calibri" panose="020F0502020204030204" pitchFamily="34" charset="0"/>
                <a:cs typeface="Sylfaen" panose="010A0502050306030303" pitchFamily="18" charset="0"/>
              </a:rPr>
              <a:t>სავალდებულოა;</a:t>
            </a:r>
          </a:p>
          <a:p>
            <a:pPr marL="285750" indent="-285750" algn="just">
              <a:lnSpc>
                <a:spcPct val="150000"/>
              </a:lnSpc>
              <a:spcBef>
                <a:spcPts val="600"/>
              </a:spcBef>
              <a:spcAft>
                <a:spcPts val="600"/>
              </a:spcAft>
              <a:buFont typeface="Wingdings" panose="05000000000000000000" pitchFamily="2" charset="2"/>
              <a:buChar char="Ø"/>
            </a:pPr>
            <a:r>
              <a:rPr lang="ka-GE" dirty="0" smtClean="0">
                <a:solidFill>
                  <a:schemeClr val="bg1"/>
                </a:solidFill>
                <a:ea typeface="Calibri" panose="020F0502020204030204" pitchFamily="34" charset="0"/>
                <a:cs typeface="Sylfaen" panose="010A0502050306030303" pitchFamily="18" charset="0"/>
              </a:rPr>
              <a:t>მოსახსნელი </a:t>
            </a:r>
            <a:r>
              <a:rPr lang="en-US" dirty="0" err="1">
                <a:solidFill>
                  <a:schemeClr val="bg1"/>
                </a:solidFill>
                <a:ea typeface="Calibri" panose="020F0502020204030204" pitchFamily="34" charset="0"/>
                <a:cs typeface="Sylfaen" panose="010A0502050306030303" pitchFamily="18" charset="0"/>
              </a:rPr>
              <a:t>ნიადაგის</a:t>
            </a:r>
            <a:r>
              <a:rPr lang="en-US" dirty="0">
                <a:solidFill>
                  <a:schemeClr val="bg1"/>
                </a:solidFill>
                <a:ea typeface="Calibri" panose="020F0502020204030204" pitchFamily="34" charset="0"/>
                <a:cs typeface="Sylfaen" panose="010A0502050306030303" pitchFamily="18" charset="0"/>
              </a:rPr>
              <a:t> </a:t>
            </a:r>
            <a:r>
              <a:rPr lang="en-US" dirty="0" err="1">
                <a:solidFill>
                  <a:schemeClr val="bg1"/>
                </a:solidFill>
                <a:ea typeface="Calibri" panose="020F0502020204030204" pitchFamily="34" charset="0"/>
                <a:cs typeface="Sylfaen" panose="010A0502050306030303" pitchFamily="18" charset="0"/>
              </a:rPr>
              <a:t>ნაყოფიერი</a:t>
            </a:r>
            <a:r>
              <a:rPr lang="en-US" dirty="0">
                <a:solidFill>
                  <a:schemeClr val="bg1"/>
                </a:solidFill>
                <a:ea typeface="Calibri" panose="020F0502020204030204" pitchFamily="34" charset="0"/>
                <a:cs typeface="Sylfaen" panose="010A0502050306030303" pitchFamily="18" charset="0"/>
              </a:rPr>
              <a:t> </a:t>
            </a:r>
            <a:r>
              <a:rPr lang="en-US" dirty="0" err="1">
                <a:solidFill>
                  <a:schemeClr val="bg1"/>
                </a:solidFill>
                <a:ea typeface="Calibri" panose="020F0502020204030204" pitchFamily="34" charset="0"/>
                <a:cs typeface="Sylfaen" panose="010A0502050306030303" pitchFamily="18" charset="0"/>
              </a:rPr>
              <a:t>ფენის</a:t>
            </a:r>
            <a:r>
              <a:rPr lang="en-US" dirty="0">
                <a:solidFill>
                  <a:schemeClr val="bg1"/>
                </a:solidFill>
                <a:ea typeface="Calibri" panose="020F0502020204030204" pitchFamily="34" charset="0"/>
                <a:cs typeface="Sylfaen" panose="010A0502050306030303" pitchFamily="18" charset="0"/>
              </a:rPr>
              <a:t> </a:t>
            </a:r>
            <a:r>
              <a:rPr lang="en-US" dirty="0" err="1">
                <a:solidFill>
                  <a:schemeClr val="bg1"/>
                </a:solidFill>
                <a:ea typeface="Calibri" panose="020F0502020204030204" pitchFamily="34" charset="0"/>
                <a:cs typeface="Sylfaen" panose="010A0502050306030303" pitchFamily="18" charset="0"/>
              </a:rPr>
              <a:t>ტერიტორიის</a:t>
            </a:r>
            <a:r>
              <a:rPr lang="en-US" dirty="0">
                <a:solidFill>
                  <a:schemeClr val="bg1"/>
                </a:solidFill>
                <a:ea typeface="Calibri" panose="020F0502020204030204" pitchFamily="34" charset="0"/>
                <a:cs typeface="Sylfaen" panose="010A0502050306030303" pitchFamily="18" charset="0"/>
              </a:rPr>
              <a:t> </a:t>
            </a:r>
            <a:r>
              <a:rPr lang="ka-GE" dirty="0">
                <a:solidFill>
                  <a:schemeClr val="bg1"/>
                </a:solidFill>
                <a:ea typeface="Calibri" panose="020F0502020204030204" pitchFamily="34" charset="0"/>
                <a:cs typeface="Sylfaen" panose="010A0502050306030303" pitchFamily="18" charset="0"/>
              </a:rPr>
              <a:t>მიახლოებითი  </a:t>
            </a:r>
            <a:r>
              <a:rPr lang="en-US" dirty="0" err="1">
                <a:solidFill>
                  <a:schemeClr val="bg1"/>
                </a:solidFill>
                <a:ea typeface="Calibri" panose="020F0502020204030204" pitchFamily="34" charset="0"/>
                <a:cs typeface="Sylfaen" panose="010A0502050306030303" pitchFamily="18" charset="0"/>
              </a:rPr>
              <a:t>ფართობი</a:t>
            </a:r>
            <a:r>
              <a:rPr lang="en-US" dirty="0">
                <a:solidFill>
                  <a:schemeClr val="bg1"/>
                </a:solidFill>
                <a:ea typeface="Calibri" panose="020F0502020204030204" pitchFamily="34" charset="0"/>
                <a:cs typeface="Sylfaen" panose="010A0502050306030303" pitchFamily="18" charset="0"/>
              </a:rPr>
              <a:t> </a:t>
            </a:r>
            <a:r>
              <a:rPr lang="en-US" dirty="0" err="1">
                <a:solidFill>
                  <a:schemeClr val="bg1"/>
                </a:solidFill>
                <a:ea typeface="Calibri" panose="020F0502020204030204" pitchFamily="34" charset="0"/>
                <a:cs typeface="Sylfaen" panose="010A0502050306030303" pitchFamily="18" charset="0"/>
              </a:rPr>
              <a:t>შეადგენს</a:t>
            </a:r>
            <a:r>
              <a:rPr lang="en-US" dirty="0">
                <a:solidFill>
                  <a:schemeClr val="bg1"/>
                </a:solidFill>
                <a:ea typeface="Calibri" panose="020F0502020204030204" pitchFamily="34" charset="0"/>
                <a:cs typeface="Sylfaen" panose="010A0502050306030303" pitchFamily="18" charset="0"/>
              </a:rPr>
              <a:t> 100</a:t>
            </a:r>
            <a:r>
              <a:rPr lang="ka-GE" dirty="0">
                <a:solidFill>
                  <a:schemeClr val="bg1"/>
                </a:solidFill>
                <a:ea typeface="Calibri" panose="020F0502020204030204" pitchFamily="34" charset="0"/>
                <a:cs typeface="Sylfaen" panose="010A0502050306030303" pitchFamily="18" charset="0"/>
              </a:rPr>
              <a:t>0 </a:t>
            </a:r>
            <a:r>
              <a:rPr lang="en-US" dirty="0">
                <a:solidFill>
                  <a:schemeClr val="bg1"/>
                </a:solidFill>
                <a:ea typeface="Calibri" panose="020F0502020204030204" pitchFamily="34" charset="0"/>
                <a:cs typeface="Sylfaen" panose="010A0502050306030303" pitchFamily="18" charset="0"/>
              </a:rPr>
              <a:t>მ2 </a:t>
            </a:r>
            <a:r>
              <a:rPr lang="ka-GE" dirty="0">
                <a:solidFill>
                  <a:schemeClr val="bg1"/>
                </a:solidFill>
                <a:ea typeface="Calibri" panose="020F0502020204030204" pitchFamily="34" charset="0"/>
                <a:cs typeface="Sylfaen" panose="010A0502050306030303" pitchFamily="18" charset="0"/>
              </a:rPr>
              <a:t>-ს. </a:t>
            </a:r>
            <a:r>
              <a:rPr lang="en-US" dirty="0" err="1">
                <a:solidFill>
                  <a:schemeClr val="bg1"/>
                </a:solidFill>
                <a:ea typeface="Calibri" panose="020F0502020204030204" pitchFamily="34" charset="0"/>
                <a:cs typeface="Sylfaen" panose="010A0502050306030303" pitchFamily="18" charset="0"/>
              </a:rPr>
              <a:t>ნაყოფიერი</a:t>
            </a:r>
            <a:r>
              <a:rPr lang="en-US" dirty="0">
                <a:solidFill>
                  <a:schemeClr val="bg1"/>
                </a:solidFill>
                <a:ea typeface="Calibri" panose="020F0502020204030204" pitchFamily="34" charset="0"/>
                <a:cs typeface="Sylfaen" panose="010A0502050306030303" pitchFamily="18" charset="0"/>
              </a:rPr>
              <a:t> </a:t>
            </a:r>
            <a:r>
              <a:rPr lang="en-US" dirty="0" err="1">
                <a:solidFill>
                  <a:schemeClr val="bg1"/>
                </a:solidFill>
                <a:ea typeface="Calibri" panose="020F0502020204030204" pitchFamily="34" charset="0"/>
                <a:cs typeface="Sylfaen" panose="010A0502050306030303" pitchFamily="18" charset="0"/>
              </a:rPr>
              <a:t>ფენის</a:t>
            </a:r>
            <a:r>
              <a:rPr lang="en-US" dirty="0">
                <a:solidFill>
                  <a:schemeClr val="bg1"/>
                </a:solidFill>
                <a:ea typeface="Calibri" panose="020F0502020204030204" pitchFamily="34" charset="0"/>
                <a:cs typeface="Sylfaen" panose="010A0502050306030303" pitchFamily="18" charset="0"/>
              </a:rPr>
              <a:t> </a:t>
            </a:r>
            <a:r>
              <a:rPr lang="en-US" dirty="0" err="1">
                <a:solidFill>
                  <a:schemeClr val="bg1"/>
                </a:solidFill>
                <a:ea typeface="Calibri" panose="020F0502020204030204" pitchFamily="34" charset="0"/>
                <a:cs typeface="Sylfaen" panose="010A0502050306030303" pitchFamily="18" charset="0"/>
              </a:rPr>
              <a:t>საშუალო</a:t>
            </a:r>
            <a:r>
              <a:rPr lang="en-US" dirty="0">
                <a:solidFill>
                  <a:schemeClr val="bg1"/>
                </a:solidFill>
                <a:ea typeface="Calibri" panose="020F0502020204030204" pitchFamily="34" charset="0"/>
                <a:cs typeface="Sylfaen" panose="010A0502050306030303" pitchFamily="18" charset="0"/>
              </a:rPr>
              <a:t> </a:t>
            </a:r>
            <a:r>
              <a:rPr lang="en-US" dirty="0" err="1">
                <a:solidFill>
                  <a:schemeClr val="bg1"/>
                </a:solidFill>
                <a:ea typeface="Calibri" panose="020F0502020204030204" pitchFamily="34" charset="0"/>
                <a:cs typeface="Sylfaen" panose="010A0502050306030303" pitchFamily="18" charset="0"/>
              </a:rPr>
              <a:t>სიმძლავრის</a:t>
            </a:r>
            <a:r>
              <a:rPr lang="en-US" dirty="0">
                <a:solidFill>
                  <a:schemeClr val="bg1"/>
                </a:solidFill>
                <a:ea typeface="Calibri" panose="020F0502020204030204" pitchFamily="34" charset="0"/>
                <a:cs typeface="Sylfaen" panose="010A0502050306030303" pitchFamily="18" charset="0"/>
              </a:rPr>
              <a:t> (15-20 </a:t>
            </a:r>
            <a:r>
              <a:rPr lang="en-US" dirty="0" err="1">
                <a:solidFill>
                  <a:schemeClr val="bg1"/>
                </a:solidFill>
                <a:ea typeface="Calibri" panose="020F0502020204030204" pitchFamily="34" charset="0"/>
                <a:cs typeface="Sylfaen" panose="010A0502050306030303" pitchFamily="18" charset="0"/>
              </a:rPr>
              <a:t>სმ</a:t>
            </a:r>
            <a:r>
              <a:rPr lang="en-US" dirty="0">
                <a:solidFill>
                  <a:schemeClr val="bg1"/>
                </a:solidFill>
                <a:ea typeface="Calibri" panose="020F0502020204030204" pitchFamily="34" charset="0"/>
                <a:cs typeface="Sylfaen" panose="010A0502050306030303" pitchFamily="18" charset="0"/>
              </a:rPr>
              <a:t>) </a:t>
            </a:r>
            <a:r>
              <a:rPr lang="en-US" dirty="0" err="1">
                <a:solidFill>
                  <a:schemeClr val="bg1"/>
                </a:solidFill>
                <a:ea typeface="Calibri" panose="020F0502020204030204" pitchFamily="34" charset="0"/>
                <a:cs typeface="Sylfaen" panose="010A0502050306030303" pitchFamily="18" charset="0"/>
              </a:rPr>
              <a:t>გათვალისწინებით</a:t>
            </a:r>
            <a:r>
              <a:rPr lang="en-US" dirty="0">
                <a:solidFill>
                  <a:schemeClr val="bg1"/>
                </a:solidFill>
                <a:ea typeface="Calibri" panose="020F0502020204030204" pitchFamily="34" charset="0"/>
                <a:cs typeface="Sylfaen" panose="010A0502050306030303" pitchFamily="18" charset="0"/>
              </a:rPr>
              <a:t>, </a:t>
            </a:r>
            <a:r>
              <a:rPr lang="en-US" dirty="0" err="1">
                <a:solidFill>
                  <a:schemeClr val="bg1"/>
                </a:solidFill>
                <a:ea typeface="Calibri" panose="020F0502020204030204" pitchFamily="34" charset="0"/>
                <a:cs typeface="Sylfaen" panose="010A0502050306030303" pitchFamily="18" charset="0"/>
              </a:rPr>
              <a:t>მოსახსნელი</a:t>
            </a:r>
            <a:r>
              <a:rPr lang="en-US" dirty="0">
                <a:solidFill>
                  <a:schemeClr val="bg1"/>
                </a:solidFill>
                <a:ea typeface="Calibri" panose="020F0502020204030204" pitchFamily="34" charset="0"/>
                <a:cs typeface="Sylfaen" panose="010A0502050306030303" pitchFamily="18" charset="0"/>
              </a:rPr>
              <a:t> </a:t>
            </a:r>
            <a:r>
              <a:rPr lang="en-US" dirty="0" err="1">
                <a:solidFill>
                  <a:schemeClr val="bg1"/>
                </a:solidFill>
                <a:ea typeface="Calibri" panose="020F0502020204030204" pitchFamily="34" charset="0"/>
                <a:cs typeface="Sylfaen" panose="010A0502050306030303" pitchFamily="18" charset="0"/>
              </a:rPr>
              <a:t>ნაყოფიერი</a:t>
            </a:r>
            <a:r>
              <a:rPr lang="en-US" dirty="0">
                <a:solidFill>
                  <a:schemeClr val="bg1"/>
                </a:solidFill>
                <a:ea typeface="Calibri" panose="020F0502020204030204" pitchFamily="34" charset="0"/>
                <a:cs typeface="Sylfaen" panose="010A0502050306030303" pitchFamily="18" charset="0"/>
              </a:rPr>
              <a:t> </a:t>
            </a:r>
            <a:r>
              <a:rPr lang="en-US" dirty="0" err="1">
                <a:solidFill>
                  <a:schemeClr val="bg1"/>
                </a:solidFill>
                <a:ea typeface="Calibri" panose="020F0502020204030204" pitchFamily="34" charset="0"/>
                <a:cs typeface="Sylfaen" panose="010A0502050306030303" pitchFamily="18" charset="0"/>
              </a:rPr>
              <a:t>ფენის</a:t>
            </a:r>
            <a:r>
              <a:rPr lang="en-US" dirty="0">
                <a:solidFill>
                  <a:schemeClr val="bg1"/>
                </a:solidFill>
                <a:ea typeface="Calibri" panose="020F0502020204030204" pitchFamily="34" charset="0"/>
                <a:cs typeface="Sylfaen" panose="010A0502050306030303" pitchFamily="18" charset="0"/>
              </a:rPr>
              <a:t> </a:t>
            </a:r>
            <a:r>
              <a:rPr lang="en-US" dirty="0" err="1">
                <a:solidFill>
                  <a:schemeClr val="bg1"/>
                </a:solidFill>
                <a:ea typeface="Calibri" panose="020F0502020204030204" pitchFamily="34" charset="0"/>
                <a:cs typeface="Sylfaen" panose="010A0502050306030303" pitchFamily="18" charset="0"/>
              </a:rPr>
              <a:t>მოცულობა</a:t>
            </a:r>
            <a:r>
              <a:rPr lang="en-US" dirty="0">
                <a:solidFill>
                  <a:schemeClr val="bg1"/>
                </a:solidFill>
                <a:ea typeface="Calibri" panose="020F0502020204030204" pitchFamily="34" charset="0"/>
                <a:cs typeface="Sylfaen" panose="010A0502050306030303" pitchFamily="18" charset="0"/>
              </a:rPr>
              <a:t> </a:t>
            </a:r>
            <a:r>
              <a:rPr lang="en-US" dirty="0" err="1">
                <a:solidFill>
                  <a:schemeClr val="bg1"/>
                </a:solidFill>
                <a:ea typeface="Calibri" panose="020F0502020204030204" pitchFamily="34" charset="0"/>
                <a:cs typeface="Sylfaen" panose="010A0502050306030303" pitchFamily="18" charset="0"/>
              </a:rPr>
              <a:t>დაახლოებით</a:t>
            </a:r>
            <a:r>
              <a:rPr lang="en-US" dirty="0">
                <a:solidFill>
                  <a:schemeClr val="bg1"/>
                </a:solidFill>
                <a:ea typeface="Calibri" panose="020F0502020204030204" pitchFamily="34" charset="0"/>
                <a:cs typeface="Sylfaen" panose="010A0502050306030303" pitchFamily="18" charset="0"/>
              </a:rPr>
              <a:t> </a:t>
            </a:r>
            <a:r>
              <a:rPr lang="en-US" dirty="0" err="1">
                <a:solidFill>
                  <a:schemeClr val="bg1"/>
                </a:solidFill>
                <a:ea typeface="Calibri" panose="020F0502020204030204" pitchFamily="34" charset="0"/>
                <a:cs typeface="Sylfaen" panose="010A0502050306030303" pitchFamily="18" charset="0"/>
              </a:rPr>
              <a:t>იქნება</a:t>
            </a:r>
            <a:r>
              <a:rPr lang="en-US" dirty="0">
                <a:solidFill>
                  <a:schemeClr val="bg1"/>
                </a:solidFill>
                <a:ea typeface="Calibri" panose="020F0502020204030204" pitchFamily="34" charset="0"/>
                <a:cs typeface="Sylfaen" panose="010A0502050306030303" pitchFamily="18" charset="0"/>
              </a:rPr>
              <a:t>: </a:t>
            </a:r>
            <a:r>
              <a:rPr lang="ka-GE" dirty="0" smtClean="0">
                <a:solidFill>
                  <a:schemeClr val="bg1"/>
                </a:solidFill>
                <a:ea typeface="Calibri" panose="020F0502020204030204" pitchFamily="34" charset="0"/>
                <a:cs typeface="Sylfaen" panose="010A0502050306030303" pitchFamily="18" charset="0"/>
              </a:rPr>
              <a:t>1000 </a:t>
            </a:r>
            <a:r>
              <a:rPr lang="en-US" dirty="0">
                <a:solidFill>
                  <a:schemeClr val="bg1"/>
                </a:solidFill>
                <a:ea typeface="Calibri" panose="020F0502020204030204" pitchFamily="34" charset="0"/>
                <a:cs typeface="Sylfaen" panose="010A0502050306030303" pitchFamily="18" charset="0"/>
              </a:rPr>
              <a:t>X 0.15 = 150 მ3</a:t>
            </a:r>
          </a:p>
          <a:p>
            <a:pPr marL="285750" indent="-285750" algn="just">
              <a:lnSpc>
                <a:spcPct val="150000"/>
              </a:lnSpc>
              <a:spcBef>
                <a:spcPts val="600"/>
              </a:spcBef>
              <a:spcAft>
                <a:spcPts val="600"/>
              </a:spcAft>
              <a:buFont typeface="Wingdings" panose="05000000000000000000" pitchFamily="2" charset="2"/>
              <a:buChar char="Ø"/>
            </a:pPr>
            <a:endParaRPr lang="ka-GE" sz="1600" dirty="0" smtClean="0">
              <a:ea typeface="Calibri" panose="020F0502020204030204" pitchFamily="34" charset="0"/>
              <a:cs typeface="Sylfaen" panose="010A0502050306030303" pitchFamily="18" charset="0"/>
            </a:endParaRPr>
          </a:p>
          <a:p>
            <a:pPr marL="285750" indent="-285750" algn="just">
              <a:lnSpc>
                <a:spcPct val="150000"/>
              </a:lnSpc>
              <a:spcBef>
                <a:spcPts val="600"/>
              </a:spcBef>
              <a:spcAft>
                <a:spcPts val="600"/>
              </a:spcAft>
              <a:buFont typeface="Wingdings" panose="05000000000000000000" pitchFamily="2" charset="2"/>
              <a:buChar char="Ø"/>
            </a:pP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022456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353" y="806824"/>
            <a:ext cx="11350905" cy="6172199"/>
          </a:xfrm>
        </p:spPr>
        <p:txBody>
          <a:bodyPr>
            <a:noAutofit/>
          </a:bodyPr>
          <a:lstStyle/>
          <a:p>
            <a:r>
              <a:rPr lang="ka-GE" sz="1800" dirty="0">
                <a:solidFill>
                  <a:schemeClr val="bg1"/>
                </a:solidFill>
              </a:rPr>
              <a:t>საპროექტო დერეფანი ცხოველთა მრავალსახეობით არ გამოირჩევა. საქართველოს წითელ ნუსხაში შეტანილი ცხოველთა სახეოებები დაფიქსირებული არ ყოფილა. აღნიშნული გარკვეულად დაკავშირებულია საპროექტო ტერიტორიების მაღალ ანთროპოგენულ დატვირთვასთან საავტომობილო გზაზე ინტენსიური მოძრაობის გამო</a:t>
            </a:r>
            <a:r>
              <a:rPr lang="ka-GE" sz="1800" dirty="0" smtClean="0">
                <a:solidFill>
                  <a:schemeClr val="bg1"/>
                </a:solidFill>
              </a:rPr>
              <a:t>.</a:t>
            </a:r>
            <a:br>
              <a:rPr lang="ka-GE" sz="1800" dirty="0" smtClean="0">
                <a:solidFill>
                  <a:schemeClr val="bg1"/>
                </a:solidFill>
              </a:rPr>
            </a:br>
            <a:r>
              <a:rPr lang="ka-GE" sz="1800" dirty="0" smtClean="0">
                <a:solidFill>
                  <a:schemeClr val="bg1"/>
                </a:solidFill>
              </a:rPr>
              <a:t> </a:t>
            </a:r>
            <a:r>
              <a:rPr lang="en-US" sz="1800" dirty="0"/>
              <a:t/>
            </a:r>
            <a:br>
              <a:rPr lang="en-US" sz="1800" dirty="0"/>
            </a:br>
            <a:r>
              <a:rPr lang="ka-GE" sz="1800" b="1" dirty="0">
                <a:solidFill>
                  <a:srgbClr val="002060"/>
                </a:solidFill>
              </a:rPr>
              <a:t>დაგეგმილი საქმიანობის პროცესში ცხოველთა სამყაროზე მოსალოდნელია შემდეგი სახის ზემოქმედების რისკები</a:t>
            </a:r>
            <a:r>
              <a:rPr lang="ka-GE" sz="1800" b="1" dirty="0" smtClean="0">
                <a:solidFill>
                  <a:srgbClr val="002060"/>
                </a:solidFill>
              </a:rPr>
              <a:t>:</a:t>
            </a:r>
            <a:r>
              <a:rPr lang="ka-GE" sz="1800" dirty="0" smtClean="0"/>
              <a:t/>
            </a:r>
            <a:br>
              <a:rPr lang="ka-GE" sz="1800" dirty="0" smtClean="0"/>
            </a:br>
            <a:r>
              <a:rPr lang="ka-GE" sz="1800" dirty="0" smtClean="0"/>
              <a:t> </a:t>
            </a:r>
            <a:r>
              <a:rPr lang="en-US" sz="1800" dirty="0"/>
              <a:t/>
            </a:r>
            <a:br>
              <a:rPr lang="en-US" sz="1800" dirty="0"/>
            </a:br>
            <a:r>
              <a:rPr lang="ka-GE" sz="1800" dirty="0">
                <a:solidFill>
                  <a:schemeClr val="bg1"/>
                </a:solidFill>
              </a:rPr>
              <a:t>სატრანსპორტო საშუალებების მომატებული გადაადგილების, ადამიანთა არსებობის და განათებულობის ფონის ცვლილების გამო, გაიზრდება შეწუხების ფაქტორი საავტომობილო გზის და სამშენებლო მოედნების მახლობლად მყოფი ხმელეთის ძუძუმწოვრებისთვის, ამფიბიებისთვის და ფრინველებისათვის; </a:t>
            </a:r>
            <a:r>
              <a:rPr lang="ka-GE" sz="1800" dirty="0" smtClean="0">
                <a:solidFill>
                  <a:schemeClr val="bg1"/>
                </a:solidFill>
              </a:rPr>
              <a:t/>
            </a:r>
            <a:br>
              <a:rPr lang="ka-GE" sz="1800" dirty="0" smtClean="0">
                <a:solidFill>
                  <a:schemeClr val="bg1"/>
                </a:solidFill>
              </a:rPr>
            </a:br>
            <a:r>
              <a:rPr lang="ka-GE" sz="1800" dirty="0" smtClean="0">
                <a:solidFill>
                  <a:schemeClr val="bg1"/>
                </a:solidFill>
              </a:rPr>
              <a:t/>
            </a:r>
            <a:br>
              <a:rPr lang="ka-GE" sz="1800" dirty="0" smtClean="0">
                <a:solidFill>
                  <a:schemeClr val="bg1"/>
                </a:solidFill>
              </a:rPr>
            </a:br>
            <a:r>
              <a:rPr lang="ka-GE" sz="1800" dirty="0">
                <a:solidFill>
                  <a:schemeClr val="bg1"/>
                </a:solidFill>
              </a:rPr>
              <a:t>მიწის სამუშაოების დროს თხრილები გარკვეულ რისკს შეუქმნის მცირე ძუძუმწოვრებს: შესაძლებელია თხრილში მათი ჩავარდნა,  დაშავება და სიკვდილიანობა</a:t>
            </a:r>
            <a:r>
              <a:rPr lang="ka-GE" sz="1800" dirty="0" smtClean="0">
                <a:solidFill>
                  <a:schemeClr val="bg1"/>
                </a:solidFill>
              </a:rPr>
              <a:t>;</a:t>
            </a:r>
            <a:br>
              <a:rPr lang="ka-GE" sz="1800" dirty="0" smtClean="0">
                <a:solidFill>
                  <a:schemeClr val="bg1"/>
                </a:solidFill>
              </a:rPr>
            </a:br>
            <a:r>
              <a:rPr lang="ka-GE" sz="1800" dirty="0">
                <a:solidFill>
                  <a:schemeClr val="bg1"/>
                </a:solidFill>
              </a:rPr>
              <a:t>საერთო ჯამში მშენებლობის ეტაპზე ცხოველთა სამყაროზე ზემოქმედება შეიძლება შეფასდეს როგორც საშუალო ხარისხის ზემოქმედება. შესაბამისი  შემარბილებელი ღონისძიებების ეფექტურად გატარების და მუდმივი მონიტორინგის პირობებში შესაძლებელია ხმელეთის ცხოველებზე ზემოქმედების  „დაბალ“ მნიშვნელობამდე დაყვანა.</a:t>
            </a:r>
            <a:r>
              <a:rPr lang="en-US" sz="1800" dirty="0"/>
              <a:t/>
            </a:r>
            <a:br>
              <a:rPr lang="en-US" sz="1800" dirty="0"/>
            </a:br>
            <a:r>
              <a:rPr lang="en-US" sz="1800" dirty="0"/>
              <a:t/>
            </a:r>
            <a:br>
              <a:rPr lang="en-US" sz="1800" dirty="0"/>
            </a:br>
            <a:r>
              <a:rPr lang="en-US" sz="1800" dirty="0"/>
              <a:t/>
            </a:r>
            <a:br>
              <a:rPr lang="en-US" sz="1800" dirty="0"/>
            </a:br>
            <a:endParaRPr lang="en-US" sz="1800" dirty="0"/>
          </a:p>
        </p:txBody>
      </p:sp>
      <p:sp>
        <p:nvSpPr>
          <p:cNvPr id="3" name="Content Placeholder 2"/>
          <p:cNvSpPr>
            <a:spLocks noGrp="1"/>
          </p:cNvSpPr>
          <p:nvPr>
            <p:ph idx="1"/>
          </p:nvPr>
        </p:nvSpPr>
        <p:spPr>
          <a:xfrm>
            <a:off x="684212" y="255494"/>
            <a:ext cx="8534400" cy="887507"/>
          </a:xfrm>
        </p:spPr>
        <p:txBody>
          <a:bodyPr>
            <a:normAutofit/>
          </a:bodyPr>
          <a:lstStyle/>
          <a:p>
            <a:pPr marL="0" lvl="0" indent="0">
              <a:buNone/>
            </a:pPr>
            <a:r>
              <a:rPr lang="ka-GE" b="1" dirty="0" smtClean="0">
                <a:solidFill>
                  <a:srgbClr val="002060"/>
                </a:solidFill>
              </a:rPr>
              <a:t>ზემოქმედება </a:t>
            </a:r>
            <a:r>
              <a:rPr lang="ka-GE" b="1" dirty="0">
                <a:solidFill>
                  <a:srgbClr val="002060"/>
                </a:solidFill>
              </a:rPr>
              <a:t>ცხოველთა </a:t>
            </a:r>
            <a:r>
              <a:rPr lang="ka-GE" b="1" dirty="0" smtClean="0">
                <a:solidFill>
                  <a:srgbClr val="002060"/>
                </a:solidFill>
              </a:rPr>
              <a:t>სამყაროზე</a:t>
            </a:r>
            <a:endParaRPr lang="en-US" b="1" dirty="0">
              <a:solidFill>
                <a:srgbClr val="002060"/>
              </a:solidFill>
            </a:endParaRPr>
          </a:p>
          <a:p>
            <a:endParaRPr lang="en-US" dirty="0"/>
          </a:p>
        </p:txBody>
      </p:sp>
    </p:spTree>
    <p:extLst>
      <p:ext uri="{BB962C8B-B14F-4D97-AF65-F5344CB8AC3E}">
        <p14:creationId xmlns:p14="http://schemas.microsoft.com/office/powerpoint/2010/main" val="3762670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282" y="833717"/>
            <a:ext cx="5876365" cy="3993776"/>
          </a:xfrm>
        </p:spPr>
        <p:txBody>
          <a:bodyPr>
            <a:noAutofit/>
          </a:bodyPr>
          <a:lstStyle/>
          <a:p>
            <a:pPr>
              <a:lnSpc>
                <a:spcPct val="150000"/>
              </a:lnSpc>
            </a:pPr>
            <a:r>
              <a:rPr lang="ka-GE" sz="1600" dirty="0" smtClean="0">
                <a:solidFill>
                  <a:schemeClr val="bg1"/>
                </a:solidFill>
              </a:rPr>
              <a:t/>
            </a:r>
            <a:br>
              <a:rPr lang="ka-GE" sz="1600" dirty="0" smtClean="0">
                <a:solidFill>
                  <a:schemeClr val="bg1"/>
                </a:solidFill>
              </a:rPr>
            </a:br>
            <a:r>
              <a:rPr lang="ka-GE" sz="1600" dirty="0">
                <a:solidFill>
                  <a:schemeClr val="bg1"/>
                </a:solidFill>
              </a:rPr>
              <a:t/>
            </a:r>
            <a:br>
              <a:rPr lang="ka-GE" sz="1600" dirty="0">
                <a:solidFill>
                  <a:schemeClr val="bg1"/>
                </a:solidFill>
              </a:rPr>
            </a:br>
            <a:r>
              <a:rPr lang="ka-GE" sz="1600" dirty="0" smtClean="0">
                <a:solidFill>
                  <a:schemeClr val="bg1"/>
                </a:solidFill>
              </a:rPr>
              <a:t/>
            </a:r>
            <a:br>
              <a:rPr lang="ka-GE" sz="1600" dirty="0" smtClean="0">
                <a:solidFill>
                  <a:schemeClr val="bg1"/>
                </a:solidFill>
              </a:rPr>
            </a:br>
            <a:r>
              <a:rPr lang="ka-GE" sz="1600" dirty="0" smtClean="0">
                <a:solidFill>
                  <a:schemeClr val="bg1"/>
                </a:solidFill>
              </a:rPr>
              <a:t>საპროექტო </a:t>
            </a:r>
            <a:r>
              <a:rPr lang="ka-GE" sz="1600" dirty="0">
                <a:solidFill>
                  <a:schemeClr val="bg1"/>
                </a:solidFill>
              </a:rPr>
              <a:t>ტერიტორია გადის საქართველო-სომხეთის დამაკავშირებელი რკინიგზის მიმდებარედ. რკინიგზის მიმდებარე ტერიტორია დაფარულია მცენარეული საფარით. ჩატარებული კვლევების შესაბამისად დადგინდა რომ საპროექტო ტერიტორიის მიმდებარედ გავრცელებულია ძირითადად მდინარის ჭალის მცენარეულობა, რომელიც წარმოდგენილია ხეების, ბუჩქების და წყალმცენარეების სახით.</a:t>
            </a:r>
            <a:r>
              <a:rPr lang="en-US" sz="1600" dirty="0">
                <a:solidFill>
                  <a:schemeClr val="bg1"/>
                </a:solidFill>
              </a:rPr>
              <a:t/>
            </a:r>
            <a:br>
              <a:rPr lang="en-US" sz="1600" dirty="0">
                <a:solidFill>
                  <a:schemeClr val="bg1"/>
                </a:solidFill>
              </a:rPr>
            </a:br>
            <a:r>
              <a:rPr lang="ka-GE" sz="1600" dirty="0">
                <a:solidFill>
                  <a:schemeClr val="bg1"/>
                </a:solidFill>
              </a:rPr>
              <a:t>იქიდან გამომდინარე, რომ პროექტის განსახორციელებლად საჭირო გახდება იქ არსებული მცენარეულობის მოჭრა, </a:t>
            </a:r>
            <a:r>
              <a:rPr lang="en-US" sz="1600" dirty="0">
                <a:solidFill>
                  <a:schemeClr val="bg1"/>
                </a:solidFill>
              </a:rPr>
              <a:t>2019 </a:t>
            </a:r>
            <a:r>
              <a:rPr lang="ka-GE" sz="1600" dirty="0">
                <a:solidFill>
                  <a:schemeClr val="bg1"/>
                </a:solidFill>
              </a:rPr>
              <a:t>წლის აგვისტო-სექტემბრის თვეში შესაბამისი კვალიფიკაციის მქონე მეტყევე სპეციალისტების მიერ განხორციელდა მცენარეული საფარის აღრიცხვა - ტაქსაცია</a:t>
            </a:r>
            <a:r>
              <a:rPr lang="ka-GE" sz="1600" dirty="0" smtClean="0">
                <a:solidFill>
                  <a:schemeClr val="bg1"/>
                </a:solidFill>
              </a:rPr>
              <a:t>.</a:t>
            </a:r>
            <a:r>
              <a:rPr lang="ka-GE" sz="1600" dirty="0">
                <a:solidFill>
                  <a:schemeClr val="bg1"/>
                </a:solidFill>
              </a:rPr>
              <a:t/>
            </a:r>
            <a:br>
              <a:rPr lang="ka-GE" sz="1600" dirty="0">
                <a:solidFill>
                  <a:schemeClr val="bg1"/>
                </a:solidFill>
              </a:rPr>
            </a:br>
            <a:r>
              <a:rPr lang="ka-GE" sz="1600" dirty="0" smtClean="0">
                <a:solidFill>
                  <a:schemeClr val="bg1"/>
                </a:solidFill>
              </a:rPr>
              <a:t>ამ ეტაპზე მიმდინარეობს ამორიცხვის პროცედურები.</a:t>
            </a:r>
            <a:endParaRPr lang="en-US" sz="1600" dirty="0">
              <a:solidFill>
                <a:schemeClr val="bg1"/>
              </a:solidFill>
            </a:endParaRPr>
          </a:p>
        </p:txBody>
      </p:sp>
      <p:sp>
        <p:nvSpPr>
          <p:cNvPr id="3" name="Content Placeholder 2"/>
          <p:cNvSpPr>
            <a:spLocks noGrp="1"/>
          </p:cNvSpPr>
          <p:nvPr>
            <p:ph idx="1"/>
          </p:nvPr>
        </p:nvSpPr>
        <p:spPr>
          <a:xfrm>
            <a:off x="309282" y="-107577"/>
            <a:ext cx="8534400" cy="941294"/>
          </a:xfrm>
        </p:spPr>
        <p:txBody>
          <a:bodyPr>
            <a:normAutofit/>
          </a:bodyPr>
          <a:lstStyle/>
          <a:p>
            <a:pPr marL="0" lvl="2" indent="0">
              <a:buNone/>
            </a:pPr>
            <a:endParaRPr lang="ka-GE" b="1" dirty="0" smtClean="0">
              <a:solidFill>
                <a:srgbClr val="002060"/>
              </a:solidFill>
            </a:endParaRPr>
          </a:p>
          <a:p>
            <a:pPr marL="0" lvl="2" indent="0">
              <a:buNone/>
            </a:pPr>
            <a:r>
              <a:rPr lang="ka-GE" b="1" dirty="0" smtClean="0">
                <a:solidFill>
                  <a:srgbClr val="002060"/>
                </a:solidFill>
              </a:rPr>
              <a:t>ზემოქმედება მცენარეულ საფარზე</a:t>
            </a:r>
            <a:endParaRPr lang="en-US" b="1" dirty="0">
              <a:solidFill>
                <a:srgbClr val="002060"/>
              </a:solidFill>
            </a:endParaRPr>
          </a:p>
          <a:p>
            <a:endParaRPr lang="en-US" dirty="0"/>
          </a:p>
        </p:txBody>
      </p:sp>
      <p:pic>
        <p:nvPicPr>
          <p:cNvPr id="4" name="Picture 3" descr="C:\Users\n.samadi\Desktop\Presentation1\Slide1.JPG"/>
          <p:cNvPicPr/>
          <p:nvPr/>
        </p:nvPicPr>
        <p:blipFill>
          <a:blip r:embed="rId2" cstate="print">
            <a:extLst>
              <a:ext uri="{28A0092B-C50C-407E-A947-70E740481C1C}">
                <a14:useLocalDpi xmlns:a14="http://schemas.microsoft.com/office/drawing/2010/main" val="0"/>
              </a:ext>
            </a:extLst>
          </a:blip>
          <a:srcRect r="22722"/>
          <a:stretch>
            <a:fillRect/>
          </a:stretch>
        </p:blipFill>
        <p:spPr bwMode="auto">
          <a:xfrm>
            <a:off x="6320118" y="147918"/>
            <a:ext cx="5540188" cy="6589058"/>
          </a:xfrm>
          <a:prstGeom prst="rect">
            <a:avLst/>
          </a:prstGeom>
          <a:noFill/>
          <a:ln>
            <a:noFill/>
          </a:ln>
        </p:spPr>
      </p:pic>
    </p:spTree>
    <p:extLst>
      <p:ext uri="{BB962C8B-B14F-4D97-AF65-F5344CB8AC3E}">
        <p14:creationId xmlns:p14="http://schemas.microsoft.com/office/powerpoint/2010/main" val="3137145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635" y="1129556"/>
            <a:ext cx="11283671" cy="4182033"/>
          </a:xfrm>
        </p:spPr>
        <p:txBody>
          <a:bodyPr/>
          <a:lstStyle/>
          <a:p>
            <a:pPr algn="just">
              <a:lnSpc>
                <a:spcPct val="150000"/>
              </a:lnSpc>
            </a:pPr>
            <a:r>
              <a:rPr lang="ka-GE" dirty="0">
                <a:solidFill>
                  <a:schemeClr val="bg1"/>
                </a:solidFill>
              </a:rPr>
              <a:t>წინამდებარე გარემოზე ზემოქმედების შეფასების ანგარიშში განხილული საქმიანობა, მისი მასშტაბისა და საქმიანობის თავისებურებებიდან გამომდინარე, არ არის გარემოზე მნიშვნელოვანი ზემოქმედების მატარებელი. </a:t>
            </a:r>
            <a:endParaRPr lang="en-US" dirty="0">
              <a:solidFill>
                <a:schemeClr val="bg1"/>
              </a:solidFill>
            </a:endParaRPr>
          </a:p>
          <a:p>
            <a:pPr algn="just">
              <a:lnSpc>
                <a:spcPct val="150000"/>
              </a:lnSpc>
            </a:pPr>
            <a:r>
              <a:rPr lang="ka-GE" dirty="0">
                <a:solidFill>
                  <a:schemeClr val="bg1"/>
                </a:solidFill>
              </a:rPr>
              <a:t>დოკუმენტში მოცემული ზემოქმედების თავიდან აცილებისა და შემარბილებელი ქმედებების  განხორციელების, აგრეთვე მოიტორინგის წარმოების შემთხვევაში შესაძლებელი იქნება გარემოზე მოსალოდნელი ზემოქმედებისა და რისკების თავიდან აცლილება, აგრეთვე ახალი გარემოებების აღმოჩენის შემთხვევაში, სათანადო შემარბილებელი ქმედებების </a:t>
            </a:r>
            <a:r>
              <a:rPr lang="ka-GE" dirty="0" smtClean="0">
                <a:solidFill>
                  <a:schemeClr val="bg1"/>
                </a:solidFill>
              </a:rPr>
              <a:t>შემუშავება - განხორციელება</a:t>
            </a:r>
            <a:r>
              <a:rPr lang="ka-GE" dirty="0">
                <a:solidFill>
                  <a:schemeClr val="bg1"/>
                </a:solidFill>
              </a:rPr>
              <a:t>. </a:t>
            </a:r>
            <a:endParaRPr lang="en-US" dirty="0">
              <a:solidFill>
                <a:schemeClr val="bg1"/>
              </a:solidFill>
            </a:endParaRPr>
          </a:p>
          <a:p>
            <a:endParaRPr lang="en-US" dirty="0"/>
          </a:p>
        </p:txBody>
      </p:sp>
      <p:sp>
        <p:nvSpPr>
          <p:cNvPr id="4" name="Title 1"/>
          <p:cNvSpPr>
            <a:spLocks noGrp="1"/>
          </p:cNvSpPr>
          <p:nvPr>
            <p:ph type="title"/>
          </p:nvPr>
        </p:nvSpPr>
        <p:spPr>
          <a:xfrm>
            <a:off x="552635" y="412874"/>
            <a:ext cx="8534400" cy="582210"/>
          </a:xfrm>
        </p:spPr>
        <p:txBody>
          <a:bodyPr>
            <a:normAutofit fontScale="90000"/>
          </a:bodyPr>
          <a:lstStyle/>
          <a:p>
            <a:pPr lvl="0"/>
            <a:r>
              <a:rPr lang="ka-GE" sz="2400" b="1" dirty="0">
                <a:solidFill>
                  <a:srgbClr val="002060"/>
                </a:solidFill>
              </a:rPr>
              <a:t>დასკვნები</a:t>
            </a:r>
            <a:r>
              <a:rPr lang="en-US" sz="2400" b="1" dirty="0">
                <a:solidFill>
                  <a:srgbClr val="002060"/>
                </a:solidFill>
              </a:rPr>
              <a:t/>
            </a:r>
            <a:br>
              <a:rPr lang="en-US" sz="2400" b="1" dirty="0">
                <a:solidFill>
                  <a:srgbClr val="002060"/>
                </a:solidFill>
              </a:rPr>
            </a:br>
            <a:endParaRPr lang="en-US" sz="2400" dirty="0">
              <a:solidFill>
                <a:srgbClr val="002060"/>
              </a:solidFill>
            </a:endParaRPr>
          </a:p>
        </p:txBody>
      </p:sp>
    </p:spTree>
    <p:extLst>
      <p:ext uri="{BB962C8B-B14F-4D97-AF65-F5344CB8AC3E}">
        <p14:creationId xmlns:p14="http://schemas.microsoft.com/office/powerpoint/2010/main" val="1271773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10920600" cy="3615267"/>
          </a:xfrm>
        </p:spPr>
        <p:txBody>
          <a:bodyPr/>
          <a:lstStyle/>
          <a:p>
            <a:pPr marL="0" indent="0" algn="ctr">
              <a:buNone/>
            </a:pPr>
            <a:r>
              <a:rPr lang="ka-GE" sz="2400" b="1" dirty="0" smtClean="0">
                <a:solidFill>
                  <a:srgbClr val="002060"/>
                </a:solidFill>
              </a:rPr>
              <a:t>მადლობა ყურადღებისთვის!</a:t>
            </a:r>
          </a:p>
        </p:txBody>
      </p:sp>
      <p:sp>
        <p:nvSpPr>
          <p:cNvPr id="4" name="Title 3"/>
          <p:cNvSpPr>
            <a:spLocks noGrp="1"/>
          </p:cNvSpPr>
          <p:nvPr>
            <p:ph type="title"/>
          </p:nvPr>
        </p:nvSpPr>
        <p:spPr/>
        <p:txBody>
          <a:bodyPr/>
          <a:lstStyle/>
          <a:p>
            <a:endParaRPr lang="en-US" dirty="0"/>
          </a:p>
        </p:txBody>
      </p:sp>
      <p:sp>
        <p:nvSpPr>
          <p:cNvPr id="6" name="Title 1"/>
          <p:cNvSpPr txBox="1">
            <a:spLocks/>
          </p:cNvSpPr>
          <p:nvPr/>
        </p:nvSpPr>
        <p:spPr>
          <a:xfrm>
            <a:off x="989012" y="2989726"/>
            <a:ext cx="11202988"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ka-GE" sz="2000" b="1" dirty="0" smtClean="0"/>
              <a:t>საქართველოს საავტომობილო გზების დეპარტამენტი</a:t>
            </a:r>
            <a:br>
              <a:rPr lang="ka-GE" sz="2000" b="1" dirty="0" smtClean="0"/>
            </a:br>
            <a:endParaRPr lang="en-US" sz="2000" b="1" dirty="0"/>
          </a:p>
        </p:txBody>
      </p:sp>
      <p:pic>
        <p:nvPicPr>
          <p:cNvPr id="7" name="Picture 2" descr="http://www.georoad.ge/images/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2" y="380999"/>
            <a:ext cx="1553136" cy="1380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141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322" y="1065475"/>
            <a:ext cx="11290851" cy="5589767"/>
          </a:xfrm>
        </p:spPr>
        <p:txBody>
          <a:bodyPr>
            <a:noAutofit/>
          </a:bodyPr>
          <a:lstStyle/>
          <a:p>
            <a:pPr algn="ctr"/>
            <a:r>
              <a:rPr lang="de-LU" sz="1800" dirty="0">
                <a:solidFill>
                  <a:schemeClr val="bg1"/>
                </a:solidFill>
                <a:latin typeface="Sylfaen" panose="010A0502050306030303" pitchFamily="18" charset="0"/>
              </a:rPr>
              <a:t>ქვეყნის ეკონომიკური განვითარების თვალსაზრისით ინფრასტრუქტურის განვითარებას უმთავრესი როლი ენიჭება, ამ მხრივ კი, როგორც სახელმწიფო ასევე ადგილობრივი მნიშვნელობის საგზაო ქსელის გაუმჯობესება მნიშვნელოვან ფაქტორებს განაპირობებს</a:t>
            </a:r>
            <a:r>
              <a:rPr lang="ka-GE" sz="1800" dirty="0" smtClean="0">
                <a:solidFill>
                  <a:schemeClr val="bg1"/>
                </a:solidFill>
              </a:rPr>
              <a:t>; </a:t>
            </a:r>
            <a:br>
              <a:rPr lang="ka-GE" sz="1800" dirty="0" smtClean="0">
                <a:solidFill>
                  <a:schemeClr val="bg1"/>
                </a:solidFill>
              </a:rPr>
            </a:br>
            <a:r>
              <a:rPr lang="ka-GE" sz="1800" dirty="0">
                <a:solidFill>
                  <a:schemeClr val="bg1"/>
                </a:solidFill>
              </a:rPr>
              <a:t/>
            </a:r>
            <a:br>
              <a:rPr lang="ka-GE" sz="1800" dirty="0">
                <a:solidFill>
                  <a:schemeClr val="bg1"/>
                </a:solidFill>
              </a:rPr>
            </a:br>
            <a:r>
              <a:rPr lang="ka-GE" sz="1800" dirty="0" smtClean="0">
                <a:solidFill>
                  <a:schemeClr val="bg1"/>
                </a:solidFill>
              </a:rPr>
              <a:t>სატრანსპორტო </a:t>
            </a:r>
            <a:r>
              <a:rPr lang="ka-GE" sz="1800" dirty="0">
                <a:solidFill>
                  <a:schemeClr val="bg1"/>
                </a:solidFill>
              </a:rPr>
              <a:t>სექტორის განვითარება აუცილებელია სათანადო ეკონომიკური ზრდისთვის, და საქართველოს მოსახლეობის ცხოვრების პირობების </a:t>
            </a:r>
            <a:r>
              <a:rPr lang="ka-GE" sz="1800" dirty="0" smtClean="0">
                <a:solidFill>
                  <a:schemeClr val="bg1"/>
                </a:solidFill>
              </a:rPr>
              <a:t>გასაუმჯობესებლად;</a:t>
            </a:r>
            <a:r>
              <a:rPr lang="ka-GE" sz="1800" dirty="0">
                <a:solidFill>
                  <a:schemeClr val="bg1"/>
                </a:solidFill>
              </a:rPr>
              <a:t/>
            </a:r>
            <a:br>
              <a:rPr lang="ka-GE" sz="1800" dirty="0">
                <a:solidFill>
                  <a:schemeClr val="bg1"/>
                </a:solidFill>
              </a:rPr>
            </a:br>
            <a:r>
              <a:rPr lang="ka-GE" sz="1800" dirty="0">
                <a:solidFill>
                  <a:schemeClr val="bg1"/>
                </a:solidFill>
              </a:rPr>
              <a:t/>
            </a:r>
            <a:br>
              <a:rPr lang="ka-GE" sz="1800" dirty="0">
                <a:solidFill>
                  <a:schemeClr val="bg1"/>
                </a:solidFill>
              </a:rPr>
            </a:br>
            <a:r>
              <a:rPr lang="ka-GE" sz="1800" dirty="0">
                <a:solidFill>
                  <a:schemeClr val="bg1"/>
                </a:solidFill>
                <a:ea typeface="Calibri"/>
                <a:cs typeface="Times New Roman"/>
              </a:rPr>
              <a:t>საქართველოში სხვადასხვა სახის საქმიანობების განხორციელებისას გარემოზე ზემოქმედების შეფასების, შესაბამისი გარემოსდაცვითი გადაწყვეტილების მიღების, საზოგადოების მონაწილეობისა და ექსპერტიზის ჩატარების პროცედურები რეგულირდება 2017 წლის 1 ივნისს მიღებული საქართველოს კანონის </a:t>
            </a:r>
            <a:r>
              <a:rPr lang="ka-GE" sz="1800" b="1" dirty="0">
                <a:solidFill>
                  <a:schemeClr val="bg1"/>
                </a:solidFill>
                <a:ea typeface="Calibri"/>
                <a:cs typeface="Times New Roman"/>
              </a:rPr>
              <a:t>„გარემოსდაცვითი შეფასების კოდექსი“</a:t>
            </a:r>
            <a:r>
              <a:rPr lang="ka-GE" sz="1800" dirty="0">
                <a:solidFill>
                  <a:schemeClr val="bg1"/>
                </a:solidFill>
                <a:ea typeface="Calibri"/>
                <a:cs typeface="Times New Roman"/>
              </a:rPr>
              <a:t>-ს მოთხოვნების შესაბამისად, რომლის მიხედვითაც სხვადასხვა შინაარსის საქმიანობები გაწერილია კოდექსის </a:t>
            </a:r>
            <a:r>
              <a:rPr lang="en-US" sz="1800" dirty="0">
                <a:solidFill>
                  <a:schemeClr val="bg1"/>
                </a:solidFill>
                <a:latin typeface="Sylfaen" panose="010A0502050306030303" pitchFamily="18" charset="0"/>
                <a:ea typeface="Calibri"/>
                <a:cs typeface="Times New Roman"/>
              </a:rPr>
              <a:t>I </a:t>
            </a:r>
            <a:r>
              <a:rPr lang="ka-GE" sz="1800" dirty="0">
                <a:solidFill>
                  <a:schemeClr val="bg1"/>
                </a:solidFill>
                <a:ea typeface="Calibri"/>
                <a:cs typeface="Times New Roman"/>
              </a:rPr>
              <a:t>და</a:t>
            </a:r>
            <a:r>
              <a:rPr lang="en-US" sz="1800" dirty="0">
                <a:solidFill>
                  <a:schemeClr val="bg1"/>
                </a:solidFill>
                <a:latin typeface="Sylfaen" panose="010A0502050306030303" pitchFamily="18" charset="0"/>
                <a:ea typeface="Calibri"/>
                <a:cs typeface="Times New Roman"/>
              </a:rPr>
              <a:t> II </a:t>
            </a:r>
            <a:r>
              <a:rPr lang="ka-GE" sz="1800" dirty="0">
                <a:solidFill>
                  <a:schemeClr val="bg1"/>
                </a:solidFill>
                <a:ea typeface="Calibri"/>
                <a:cs typeface="Times New Roman"/>
              </a:rPr>
              <a:t>დანართებში. I დანართით გათვალისწინებული საქმიანობები ექვემდებარება გარემოზე ზემოქმედების შეფასების (</a:t>
            </a:r>
            <a:r>
              <a:rPr lang="ka-GE" sz="1800" dirty="0" err="1">
                <a:solidFill>
                  <a:schemeClr val="bg1"/>
                </a:solidFill>
                <a:ea typeface="Calibri"/>
                <a:cs typeface="Times New Roman"/>
              </a:rPr>
              <a:t>გზშ</a:t>
            </a:r>
            <a:r>
              <a:rPr lang="ka-GE" sz="1800" dirty="0">
                <a:solidFill>
                  <a:schemeClr val="bg1"/>
                </a:solidFill>
                <a:ea typeface="Calibri"/>
                <a:cs typeface="Times New Roman"/>
              </a:rPr>
              <a:t>) პროცედურას, ხოლო II დანართის შემთხვევაში – საქმიანობამ უნდა გაიაროს </a:t>
            </a:r>
            <a:r>
              <a:rPr lang="ka-GE" sz="1800" dirty="0" err="1">
                <a:solidFill>
                  <a:schemeClr val="bg1"/>
                </a:solidFill>
                <a:ea typeface="Calibri"/>
                <a:cs typeface="Times New Roman"/>
              </a:rPr>
              <a:t>სკრინინგის</a:t>
            </a:r>
            <a:r>
              <a:rPr lang="ka-GE" sz="1800" dirty="0">
                <a:solidFill>
                  <a:schemeClr val="bg1"/>
                </a:solidFill>
                <a:ea typeface="Calibri"/>
                <a:cs typeface="Times New Roman"/>
              </a:rPr>
              <a:t> პროცედურა, რომელიც განსაზღვრავს </a:t>
            </a:r>
            <a:r>
              <a:rPr lang="ka-GE" sz="1800" dirty="0" err="1">
                <a:solidFill>
                  <a:schemeClr val="bg1"/>
                </a:solidFill>
                <a:ea typeface="Calibri"/>
                <a:cs typeface="Times New Roman"/>
              </a:rPr>
              <a:t>გზშ</a:t>
            </a:r>
            <a:r>
              <a:rPr lang="ka-GE" sz="1800" dirty="0">
                <a:solidFill>
                  <a:schemeClr val="bg1"/>
                </a:solidFill>
                <a:ea typeface="Calibri"/>
                <a:cs typeface="Times New Roman"/>
              </a:rPr>
              <a:t>-ს პროცედურის </a:t>
            </a:r>
            <a:r>
              <a:rPr lang="ka-GE" sz="1800" dirty="0" smtClean="0">
                <a:solidFill>
                  <a:schemeClr val="bg1"/>
                </a:solidFill>
                <a:ea typeface="Calibri"/>
                <a:cs typeface="Times New Roman"/>
              </a:rPr>
              <a:t>საჭიროებას</a:t>
            </a:r>
            <a:r>
              <a:rPr lang="ka-GE" sz="1800" dirty="0">
                <a:solidFill>
                  <a:schemeClr val="bg1"/>
                </a:solidFill>
                <a:ea typeface="Calibri"/>
                <a:cs typeface="Times New Roman"/>
              </a:rPr>
              <a:t>;</a:t>
            </a:r>
            <a:br>
              <a:rPr lang="ka-GE" sz="1800" dirty="0">
                <a:solidFill>
                  <a:schemeClr val="bg1"/>
                </a:solidFill>
                <a:ea typeface="Calibri"/>
                <a:cs typeface="Times New Roman"/>
              </a:rPr>
            </a:br>
            <a:r>
              <a:rPr lang="ka-GE" sz="1800" dirty="0">
                <a:solidFill>
                  <a:schemeClr val="bg1"/>
                </a:solidFill>
                <a:ea typeface="Calibri"/>
                <a:cs typeface="Times New Roman"/>
              </a:rPr>
              <a:t/>
            </a:r>
            <a:br>
              <a:rPr lang="ka-GE" sz="1800" dirty="0">
                <a:solidFill>
                  <a:schemeClr val="bg1"/>
                </a:solidFill>
                <a:ea typeface="Calibri"/>
                <a:cs typeface="Times New Roman"/>
              </a:rPr>
            </a:br>
            <a:r>
              <a:rPr lang="ka-GE" sz="1800" dirty="0">
                <a:solidFill>
                  <a:schemeClr val="bg1"/>
                </a:solidFill>
                <a:ea typeface="Calibri"/>
                <a:cs typeface="Times New Roman"/>
              </a:rPr>
              <a:t>წინამდებარე დოკუმენტში განსახილველი პროექტი განეკუთვნება </a:t>
            </a:r>
            <a:r>
              <a:rPr lang="en-US" sz="1800" dirty="0">
                <a:solidFill>
                  <a:schemeClr val="bg1"/>
                </a:solidFill>
                <a:latin typeface="Sylfaen" panose="010A0502050306030303" pitchFamily="18" charset="0"/>
                <a:ea typeface="Calibri"/>
                <a:cs typeface="Times New Roman"/>
              </a:rPr>
              <a:t>I </a:t>
            </a:r>
            <a:r>
              <a:rPr lang="ka-GE" sz="1800" dirty="0">
                <a:solidFill>
                  <a:schemeClr val="bg1"/>
                </a:solidFill>
                <a:ea typeface="Calibri"/>
                <a:cs typeface="Times New Roman"/>
              </a:rPr>
              <a:t>დანართით გათვალისწინებულ საქმიანობას, შესაბამისად, პროექტი ექვემდებარება </a:t>
            </a:r>
            <a:r>
              <a:rPr lang="ka-GE" sz="1800" dirty="0" err="1">
                <a:solidFill>
                  <a:schemeClr val="bg1"/>
                </a:solidFill>
                <a:ea typeface="Calibri"/>
                <a:cs typeface="Times New Roman"/>
              </a:rPr>
              <a:t>გზშ</a:t>
            </a:r>
            <a:r>
              <a:rPr lang="ka-GE" sz="1800" dirty="0">
                <a:solidFill>
                  <a:schemeClr val="bg1"/>
                </a:solidFill>
                <a:ea typeface="Calibri"/>
                <a:cs typeface="Times New Roman"/>
              </a:rPr>
              <a:t>-ს პროცედურას.</a:t>
            </a:r>
            <a:r>
              <a:rPr lang="en-US" sz="1800" dirty="0">
                <a:solidFill>
                  <a:schemeClr val="bg1"/>
                </a:solidFill>
                <a:latin typeface="Sylfaen" panose="010A0502050306030303" pitchFamily="18" charset="0"/>
                <a:ea typeface="Calibri"/>
                <a:cs typeface="Times New Roman"/>
              </a:rPr>
              <a:t/>
            </a:r>
            <a:br>
              <a:rPr lang="en-US" sz="1800" dirty="0">
                <a:solidFill>
                  <a:schemeClr val="bg1"/>
                </a:solidFill>
                <a:latin typeface="Sylfaen" panose="010A0502050306030303" pitchFamily="18" charset="0"/>
                <a:ea typeface="Calibri"/>
                <a:cs typeface="Times New Roman"/>
              </a:rPr>
            </a:br>
            <a:r>
              <a:rPr lang="en-US" sz="1800" dirty="0">
                <a:solidFill>
                  <a:schemeClr val="bg1"/>
                </a:solidFill>
                <a:latin typeface="Sylfaen" panose="010A0502050306030303" pitchFamily="18" charset="0"/>
              </a:rPr>
              <a:t/>
            </a:r>
            <a:br>
              <a:rPr lang="en-US" sz="1800" dirty="0">
                <a:solidFill>
                  <a:schemeClr val="bg1"/>
                </a:solidFill>
                <a:latin typeface="Sylfaen" panose="010A0502050306030303" pitchFamily="18" charset="0"/>
              </a:rPr>
            </a:br>
            <a:endParaRPr lang="en-US" sz="1800" dirty="0">
              <a:solidFill>
                <a:schemeClr val="bg1"/>
              </a:solidFill>
              <a:latin typeface="Sylfaen" panose="010A0502050306030303" pitchFamily="18" charset="0"/>
            </a:endParaRPr>
          </a:p>
        </p:txBody>
      </p:sp>
      <p:sp>
        <p:nvSpPr>
          <p:cNvPr id="3" name="Content Placeholder 2"/>
          <p:cNvSpPr>
            <a:spLocks noGrp="1"/>
          </p:cNvSpPr>
          <p:nvPr>
            <p:ph idx="1"/>
          </p:nvPr>
        </p:nvSpPr>
        <p:spPr>
          <a:xfrm>
            <a:off x="2831063" y="264381"/>
            <a:ext cx="6233423" cy="721581"/>
          </a:xfrm>
        </p:spPr>
        <p:txBody>
          <a:bodyPr/>
          <a:lstStyle/>
          <a:p>
            <a:pPr marL="0" indent="0">
              <a:buNone/>
            </a:pPr>
            <a:r>
              <a:rPr lang="ka-GE" b="1" dirty="0">
                <a:solidFill>
                  <a:schemeClr val="bg1"/>
                </a:solidFill>
                <a:latin typeface="+mj-lt"/>
                <a:cs typeface="Arial" charset="0"/>
              </a:rPr>
              <a:t>პროექტის მიზანი და საკანონმდებლო საფუძველი</a:t>
            </a:r>
            <a:endParaRPr lang="en-US" b="1" dirty="0">
              <a:solidFill>
                <a:schemeClr val="bg1"/>
              </a:solidFill>
              <a:latin typeface="+mj-lt"/>
              <a:cs typeface="Arial" charset="0"/>
            </a:endParaRPr>
          </a:p>
          <a:p>
            <a:endParaRPr lang="en-US" dirty="0"/>
          </a:p>
        </p:txBody>
      </p:sp>
    </p:spTree>
    <p:extLst>
      <p:ext uri="{BB962C8B-B14F-4D97-AF65-F5344CB8AC3E}">
        <p14:creationId xmlns:p14="http://schemas.microsoft.com/office/powerpoint/2010/main" val="2089692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239152"/>
            <a:ext cx="8534400" cy="914399"/>
          </a:xfrm>
        </p:spPr>
        <p:txBody>
          <a:bodyPr/>
          <a:lstStyle/>
          <a:p>
            <a:pPr marL="0" lvl="0" indent="0">
              <a:buNone/>
            </a:pPr>
            <a:r>
              <a:rPr lang="ka-GE" b="1" dirty="0">
                <a:solidFill>
                  <a:schemeClr val="bg1"/>
                </a:solidFill>
              </a:rPr>
              <a:t>პროექტის საჭიროების დასაბუთება, არსებული ხიდის აღწერა</a:t>
            </a:r>
            <a:endParaRPr lang="en-US" b="1" dirty="0">
              <a:solidFill>
                <a:schemeClr val="bg1"/>
              </a:solidFill>
            </a:endParaRPr>
          </a:p>
          <a:p>
            <a:endParaRPr lang="en-US" dirty="0"/>
          </a:p>
        </p:txBody>
      </p:sp>
      <p:sp>
        <p:nvSpPr>
          <p:cNvPr id="4" name="Rectangle 3"/>
          <p:cNvSpPr/>
          <p:nvPr/>
        </p:nvSpPr>
        <p:spPr>
          <a:xfrm>
            <a:off x="436098" y="682094"/>
            <a:ext cx="7301134" cy="5686172"/>
          </a:xfrm>
          <a:prstGeom prst="rect">
            <a:avLst/>
          </a:prstGeom>
        </p:spPr>
        <p:txBody>
          <a:bodyPr wrap="square">
            <a:spAutoFit/>
          </a:bodyPr>
          <a:lstStyle/>
          <a:p>
            <a:pPr algn="just">
              <a:lnSpc>
                <a:spcPct val="150000"/>
              </a:lnSpc>
              <a:spcAft>
                <a:spcPts val="300"/>
              </a:spcAft>
            </a:pPr>
            <a:r>
              <a:rPr lang="en-US" dirty="0" err="1" smtClean="0">
                <a:solidFill>
                  <a:schemeClr val="bg1"/>
                </a:solidFill>
                <a:latin typeface="Sylfaen" panose="010A0502050306030303" pitchFamily="18" charset="0"/>
                <a:ea typeface="Calibri" panose="020F0502020204030204" pitchFamily="34" charset="0"/>
                <a:cs typeface="Sylfaen" panose="010A0502050306030303" pitchFamily="18" charset="0"/>
              </a:rPr>
              <a:t>საქართველო</a:t>
            </a:r>
            <a:r>
              <a:rPr lang="en-US" dirty="0" err="1" smtClean="0">
                <a:solidFill>
                  <a:schemeClr val="bg1"/>
                </a:solidFill>
                <a:latin typeface="Sylfaen" panose="010A0502050306030303" pitchFamily="18" charset="0"/>
                <a:ea typeface="Calibri" panose="020F0502020204030204" pitchFamily="34" charset="0"/>
                <a:cs typeface="Sylfaen" panose="010A0502050306030303" pitchFamily="18" charset="0"/>
              </a:rPr>
              <a:t>-</a:t>
            </a:r>
            <a:r>
              <a:rPr lang="en-US" dirty="0" err="1" smtClean="0">
                <a:solidFill>
                  <a:schemeClr val="bg1"/>
                </a:solidFill>
                <a:latin typeface="Sylfaen" panose="010A0502050306030303" pitchFamily="18" charset="0"/>
                <a:ea typeface="Calibri" panose="020F0502020204030204" pitchFamily="34" charset="0"/>
                <a:cs typeface="Sylfaen" panose="010A0502050306030303" pitchFamily="18" charset="0"/>
              </a:rPr>
              <a:t>სომხეთის</a:t>
            </a:r>
            <a:r>
              <a:rPr lang="en-US" dirty="0" smtClean="0">
                <a:solidFill>
                  <a:schemeClr val="bg1"/>
                </a:solidFill>
                <a:latin typeface="Sylfaen" panose="010A0502050306030303" pitchFamily="18" charset="0"/>
                <a:ea typeface="Calibri" panose="020F0502020204030204" pitchFamily="34" charset="0"/>
                <a:cs typeface="Sylfaen" panose="010A0502050306030303" pitchFamily="18" charset="0"/>
              </a:rPr>
              <a:t> </a:t>
            </a:r>
            <a:r>
              <a:rPr lang="en-US" dirty="0" err="1">
                <a:solidFill>
                  <a:schemeClr val="bg1"/>
                </a:solidFill>
                <a:latin typeface="Sylfaen" panose="010A0502050306030303" pitchFamily="18" charset="0"/>
                <a:ea typeface="Calibri" panose="020F0502020204030204" pitchFamily="34" charset="0"/>
                <a:cs typeface="Sylfaen" panose="010A0502050306030303" pitchFamily="18" charset="0"/>
              </a:rPr>
              <a:t>დამაკავშირებელი</a:t>
            </a:r>
            <a:r>
              <a:rPr lang="en-US" dirty="0">
                <a:solidFill>
                  <a:schemeClr val="bg1"/>
                </a:solidFill>
                <a:latin typeface="Sylfaen" panose="010A0502050306030303" pitchFamily="18" charset="0"/>
                <a:ea typeface="Calibri" panose="020F0502020204030204" pitchFamily="34" charset="0"/>
                <a:cs typeface="Sylfaen" panose="010A0502050306030303" pitchFamily="18" charset="0"/>
              </a:rPr>
              <a:t> </a:t>
            </a:r>
            <a:r>
              <a:rPr lang="en-US" dirty="0" err="1">
                <a:solidFill>
                  <a:schemeClr val="bg1"/>
                </a:solidFill>
                <a:latin typeface="Sylfaen" panose="010A0502050306030303" pitchFamily="18" charset="0"/>
                <a:ea typeface="Calibri" panose="020F0502020204030204" pitchFamily="34" charset="0"/>
                <a:cs typeface="Sylfaen" panose="010A0502050306030303" pitchFamily="18" charset="0"/>
              </a:rPr>
              <a:t>არსებული</a:t>
            </a:r>
            <a:r>
              <a:rPr lang="en-US" dirty="0">
                <a:solidFill>
                  <a:schemeClr val="bg1"/>
                </a:solidFill>
                <a:latin typeface="Sylfaen" panose="010A0502050306030303" pitchFamily="18" charset="0"/>
                <a:ea typeface="Calibri" panose="020F0502020204030204" pitchFamily="34" charset="0"/>
                <a:cs typeface="Sylfaen" panose="010A0502050306030303" pitchFamily="18" charset="0"/>
              </a:rPr>
              <a:t> </a:t>
            </a:r>
            <a:r>
              <a:rPr lang="en-US" dirty="0" err="1">
                <a:solidFill>
                  <a:schemeClr val="bg1"/>
                </a:solidFill>
                <a:latin typeface="Sylfaen" panose="010A0502050306030303" pitchFamily="18" charset="0"/>
                <a:ea typeface="Calibri" panose="020F0502020204030204" pitchFamily="34" charset="0"/>
                <a:cs typeface="Sylfaen" panose="010A0502050306030303" pitchFamily="18" charset="0"/>
              </a:rPr>
              <a:t>ხიდი</a:t>
            </a:r>
            <a:r>
              <a:rPr lang="en-US" dirty="0">
                <a:solidFill>
                  <a:schemeClr val="bg1"/>
                </a:solidFill>
                <a:latin typeface="Sylfaen" panose="010A0502050306030303" pitchFamily="18" charset="0"/>
                <a:ea typeface="Calibri" panose="020F0502020204030204" pitchFamily="34" charset="0"/>
                <a:cs typeface="Arial" panose="020B0604020202020204" pitchFamily="34" charset="0"/>
              </a:rPr>
              <a:t> </a:t>
            </a:r>
            <a:r>
              <a:rPr lang="en-US" dirty="0" err="1">
                <a:solidFill>
                  <a:schemeClr val="bg1"/>
                </a:solidFill>
                <a:latin typeface="Sylfaen" panose="010A0502050306030303" pitchFamily="18" charset="0"/>
                <a:ea typeface="Calibri" panose="020F0502020204030204" pitchFamily="34" charset="0"/>
                <a:cs typeface="Sylfaen" panose="010A0502050306030303" pitchFamily="18" charset="0"/>
              </a:rPr>
              <a:t>ამ</a:t>
            </a:r>
            <a:r>
              <a:rPr lang="en-US" dirty="0">
                <a:solidFill>
                  <a:schemeClr val="bg1"/>
                </a:solidFill>
                <a:latin typeface="Sylfaen" panose="010A0502050306030303" pitchFamily="18" charset="0"/>
                <a:ea typeface="Calibri" panose="020F0502020204030204" pitchFamily="34" charset="0"/>
                <a:cs typeface="Arial" panose="020B0604020202020204" pitchFamily="34" charset="0"/>
              </a:rPr>
              <a:t> </a:t>
            </a:r>
            <a:endParaRPr lang="ka-GE" dirty="0" smtClean="0">
              <a:solidFill>
                <a:schemeClr val="bg1"/>
              </a:solidFill>
              <a:latin typeface="Sylfaen" panose="010A0502050306030303" pitchFamily="18" charset="0"/>
              <a:ea typeface="Calibri" panose="020F0502020204030204" pitchFamily="34" charset="0"/>
              <a:cs typeface="Arial" panose="020B0604020202020204" pitchFamily="34" charset="0"/>
            </a:endParaRPr>
          </a:p>
          <a:p>
            <a:pPr algn="just">
              <a:lnSpc>
                <a:spcPct val="150000"/>
              </a:lnSpc>
              <a:spcAft>
                <a:spcPts val="300"/>
              </a:spcAft>
            </a:pPr>
            <a:r>
              <a:rPr lang="en-US" dirty="0" err="1" smtClean="0">
                <a:solidFill>
                  <a:schemeClr val="bg1"/>
                </a:solidFill>
                <a:latin typeface="Sylfaen" panose="010A0502050306030303" pitchFamily="18" charset="0"/>
                <a:ea typeface="Calibri" panose="020F0502020204030204" pitchFamily="34" charset="0"/>
                <a:cs typeface="Sylfaen" panose="010A0502050306030303" pitchFamily="18" charset="0"/>
              </a:rPr>
              <a:t>ეტაპზე</a:t>
            </a:r>
            <a:r>
              <a:rPr lang="en-US" dirty="0" smtClean="0">
                <a:solidFill>
                  <a:schemeClr val="bg1"/>
                </a:solidFill>
                <a:latin typeface="Sylfaen" panose="010A0502050306030303" pitchFamily="18" charset="0"/>
                <a:ea typeface="Calibri" panose="020F0502020204030204" pitchFamily="34" charset="0"/>
                <a:cs typeface="Arial" panose="020B0604020202020204" pitchFamily="34" charset="0"/>
              </a:rPr>
              <a:t> </a:t>
            </a:r>
            <a:r>
              <a:rPr lang="ka-GE" dirty="0" smtClean="0">
                <a:solidFill>
                  <a:schemeClr val="bg1"/>
                </a:solidFill>
                <a:latin typeface="Sylfaen" panose="010A0502050306030303" pitchFamily="18" charset="0"/>
                <a:ea typeface="Calibri" panose="020F0502020204030204" pitchFamily="34" charset="0"/>
                <a:cs typeface="Arial" panose="020B0604020202020204" pitchFamily="34" charset="0"/>
              </a:rPr>
              <a:t> </a:t>
            </a:r>
            <a:r>
              <a:rPr lang="en-US" dirty="0" err="1" smtClean="0">
                <a:solidFill>
                  <a:schemeClr val="bg1"/>
                </a:solidFill>
                <a:latin typeface="Sylfaen" panose="010A0502050306030303" pitchFamily="18" charset="0"/>
                <a:ea typeface="Calibri" panose="020F0502020204030204" pitchFamily="34" charset="0"/>
                <a:cs typeface="Sylfaen" panose="010A0502050306030303" pitchFamily="18" charset="0"/>
              </a:rPr>
              <a:t>გამოსულია</a:t>
            </a:r>
            <a:r>
              <a:rPr lang="en-US" dirty="0" smtClean="0">
                <a:solidFill>
                  <a:schemeClr val="bg1"/>
                </a:solidFill>
                <a:latin typeface="Sylfaen" panose="010A0502050306030303" pitchFamily="18" charset="0"/>
                <a:ea typeface="Calibri" panose="020F0502020204030204" pitchFamily="34" charset="0"/>
                <a:cs typeface="Arial" panose="020B0604020202020204" pitchFamily="34" charset="0"/>
              </a:rPr>
              <a:t> </a:t>
            </a:r>
            <a:r>
              <a:rPr lang="en-US" dirty="0" err="1">
                <a:solidFill>
                  <a:schemeClr val="bg1"/>
                </a:solidFill>
                <a:latin typeface="Sylfaen" panose="010A0502050306030303" pitchFamily="18" charset="0"/>
                <a:ea typeface="Calibri" panose="020F0502020204030204" pitchFamily="34" charset="0"/>
                <a:cs typeface="Sylfaen" panose="010A0502050306030303" pitchFamily="18" charset="0"/>
              </a:rPr>
              <a:t>მწყობრიდან</a:t>
            </a:r>
            <a:r>
              <a:rPr lang="en-US" dirty="0">
                <a:solidFill>
                  <a:schemeClr val="bg1"/>
                </a:solidFill>
                <a:latin typeface="Sylfaen" panose="010A0502050306030303" pitchFamily="18" charset="0"/>
                <a:ea typeface="Calibri" panose="020F0502020204030204" pitchFamily="34" charset="0"/>
                <a:cs typeface="Arial" panose="020B0604020202020204" pitchFamily="34" charset="0"/>
              </a:rPr>
              <a:t> </a:t>
            </a:r>
            <a:r>
              <a:rPr lang="en-US" dirty="0" err="1">
                <a:solidFill>
                  <a:schemeClr val="bg1"/>
                </a:solidFill>
                <a:latin typeface="Sylfaen" panose="010A0502050306030303" pitchFamily="18" charset="0"/>
                <a:ea typeface="Calibri" panose="020F0502020204030204" pitchFamily="34" charset="0"/>
                <a:cs typeface="Sylfaen" panose="010A0502050306030303" pitchFamily="18" charset="0"/>
              </a:rPr>
              <a:t>და</a:t>
            </a:r>
            <a:r>
              <a:rPr lang="en-US" dirty="0">
                <a:solidFill>
                  <a:schemeClr val="bg1"/>
                </a:solidFill>
                <a:latin typeface="Sylfaen" panose="010A0502050306030303" pitchFamily="18" charset="0"/>
                <a:ea typeface="Calibri" panose="020F0502020204030204" pitchFamily="34" charset="0"/>
                <a:cs typeface="Arial" panose="020B0604020202020204" pitchFamily="34" charset="0"/>
              </a:rPr>
              <a:t> </a:t>
            </a:r>
            <a:r>
              <a:rPr lang="en-US" dirty="0" err="1">
                <a:solidFill>
                  <a:schemeClr val="bg1"/>
                </a:solidFill>
                <a:latin typeface="Sylfaen" panose="010A0502050306030303" pitchFamily="18" charset="0"/>
                <a:ea typeface="Calibri" panose="020F0502020204030204" pitchFamily="34" charset="0"/>
                <a:cs typeface="Sylfaen" panose="010A0502050306030303" pitchFamily="18" charset="0"/>
              </a:rPr>
              <a:t>სამომავლო</a:t>
            </a:r>
            <a:r>
              <a:rPr lang="en-US" dirty="0">
                <a:solidFill>
                  <a:schemeClr val="bg1"/>
                </a:solidFill>
                <a:latin typeface="Sylfaen" panose="010A0502050306030303" pitchFamily="18" charset="0"/>
                <a:ea typeface="Calibri" panose="020F0502020204030204" pitchFamily="34" charset="0"/>
                <a:cs typeface="Arial" panose="020B0604020202020204" pitchFamily="34" charset="0"/>
              </a:rPr>
              <a:t> </a:t>
            </a:r>
            <a:r>
              <a:rPr lang="en-US" dirty="0" err="1">
                <a:solidFill>
                  <a:schemeClr val="bg1"/>
                </a:solidFill>
                <a:latin typeface="Sylfaen" panose="010A0502050306030303" pitchFamily="18" charset="0"/>
                <a:ea typeface="Calibri" panose="020F0502020204030204" pitchFamily="34" charset="0"/>
                <a:cs typeface="Sylfaen" panose="010A0502050306030303" pitchFamily="18" charset="0"/>
              </a:rPr>
              <a:t>ტურისტული</a:t>
            </a:r>
            <a:r>
              <a:rPr lang="en-US" dirty="0">
                <a:solidFill>
                  <a:schemeClr val="bg1"/>
                </a:solidFill>
                <a:latin typeface="Sylfaen" panose="010A0502050306030303" pitchFamily="18" charset="0"/>
                <a:ea typeface="Calibri" panose="020F0502020204030204" pitchFamily="34" charset="0"/>
                <a:cs typeface="Arial" panose="020B0604020202020204" pitchFamily="34" charset="0"/>
              </a:rPr>
              <a:t> </a:t>
            </a:r>
            <a:r>
              <a:rPr lang="en-US" dirty="0" err="1">
                <a:solidFill>
                  <a:schemeClr val="bg1"/>
                </a:solidFill>
                <a:latin typeface="Sylfaen" panose="010A0502050306030303" pitchFamily="18" charset="0"/>
                <a:ea typeface="Calibri" panose="020F0502020204030204" pitchFamily="34" charset="0"/>
                <a:cs typeface="Sylfaen" panose="010A0502050306030303" pitchFamily="18" charset="0"/>
              </a:rPr>
              <a:t>ნაკადის</a:t>
            </a:r>
            <a:r>
              <a:rPr lang="en-US" dirty="0">
                <a:solidFill>
                  <a:schemeClr val="bg1"/>
                </a:solidFill>
                <a:latin typeface="Sylfaen" panose="010A0502050306030303" pitchFamily="18" charset="0"/>
                <a:ea typeface="Calibri" panose="020F0502020204030204" pitchFamily="34" charset="0"/>
                <a:cs typeface="Arial" panose="020B0604020202020204" pitchFamily="34" charset="0"/>
              </a:rPr>
              <a:t> </a:t>
            </a:r>
            <a:r>
              <a:rPr lang="en-US" dirty="0" err="1">
                <a:solidFill>
                  <a:schemeClr val="bg1"/>
                </a:solidFill>
                <a:latin typeface="Sylfaen" panose="010A0502050306030303" pitchFamily="18" charset="0"/>
                <a:ea typeface="Calibri" panose="020F0502020204030204" pitchFamily="34" charset="0"/>
                <a:cs typeface="Sylfaen" panose="010A0502050306030303" pitchFamily="18" charset="0"/>
              </a:rPr>
              <a:t>ზრდის</a:t>
            </a:r>
            <a:r>
              <a:rPr lang="en-US" dirty="0">
                <a:solidFill>
                  <a:schemeClr val="bg1"/>
                </a:solidFill>
                <a:latin typeface="Sylfaen" panose="010A0502050306030303" pitchFamily="18" charset="0"/>
                <a:ea typeface="Calibri" panose="020F0502020204030204" pitchFamily="34" charset="0"/>
                <a:cs typeface="Arial" panose="020B0604020202020204" pitchFamily="34" charset="0"/>
              </a:rPr>
              <a:t> </a:t>
            </a:r>
            <a:r>
              <a:rPr lang="en-US" dirty="0" err="1" smtClean="0">
                <a:solidFill>
                  <a:schemeClr val="bg1"/>
                </a:solidFill>
                <a:latin typeface="Sylfaen" panose="010A0502050306030303" pitchFamily="18" charset="0"/>
                <a:ea typeface="Calibri" panose="020F0502020204030204" pitchFamily="34" charset="0"/>
                <a:cs typeface="Sylfaen" panose="010A0502050306030303" pitchFamily="18" charset="0"/>
              </a:rPr>
              <a:t>გათვალისიწინებით</a:t>
            </a:r>
            <a:r>
              <a:rPr lang="en-US" dirty="0">
                <a:solidFill>
                  <a:schemeClr val="bg1"/>
                </a:solidFill>
                <a:latin typeface="Sylfaen" panose="010A0502050306030303" pitchFamily="18" charset="0"/>
                <a:ea typeface="Calibri" panose="020F0502020204030204" pitchFamily="34" charset="0"/>
                <a:cs typeface="Arial" panose="020B0604020202020204" pitchFamily="34" charset="0"/>
              </a:rPr>
              <a:t>, </a:t>
            </a:r>
            <a:r>
              <a:rPr lang="en-US" dirty="0" err="1">
                <a:solidFill>
                  <a:schemeClr val="bg1"/>
                </a:solidFill>
                <a:latin typeface="Sylfaen" panose="010A0502050306030303" pitchFamily="18" charset="0"/>
                <a:ea typeface="Calibri" panose="020F0502020204030204" pitchFamily="34" charset="0"/>
                <a:cs typeface="Sylfaen" panose="010A0502050306030303" pitchFamily="18" charset="0"/>
              </a:rPr>
              <a:t>იგი</a:t>
            </a:r>
            <a:r>
              <a:rPr lang="en-US" dirty="0">
                <a:solidFill>
                  <a:schemeClr val="bg1"/>
                </a:solidFill>
                <a:latin typeface="Sylfaen" panose="010A0502050306030303" pitchFamily="18" charset="0"/>
                <a:ea typeface="Calibri" panose="020F0502020204030204" pitchFamily="34" charset="0"/>
                <a:cs typeface="Arial" panose="020B0604020202020204" pitchFamily="34" charset="0"/>
              </a:rPr>
              <a:t> </a:t>
            </a:r>
            <a:r>
              <a:rPr lang="en-US" dirty="0" err="1">
                <a:solidFill>
                  <a:schemeClr val="bg1"/>
                </a:solidFill>
                <a:latin typeface="Sylfaen" panose="010A0502050306030303" pitchFamily="18" charset="0"/>
                <a:ea typeface="Calibri" panose="020F0502020204030204" pitchFamily="34" charset="0"/>
                <a:cs typeface="Sylfaen" panose="010A0502050306030303" pitchFamily="18" charset="0"/>
              </a:rPr>
              <a:t>ვეღარ</a:t>
            </a:r>
            <a:r>
              <a:rPr lang="en-US" dirty="0">
                <a:solidFill>
                  <a:schemeClr val="bg1"/>
                </a:solidFill>
                <a:latin typeface="Sylfaen" panose="010A0502050306030303" pitchFamily="18" charset="0"/>
                <a:ea typeface="Calibri" panose="020F0502020204030204" pitchFamily="34" charset="0"/>
                <a:cs typeface="Arial" panose="020B0604020202020204" pitchFamily="34" charset="0"/>
              </a:rPr>
              <a:t> </a:t>
            </a:r>
            <a:r>
              <a:rPr lang="en-US" dirty="0" err="1">
                <a:solidFill>
                  <a:schemeClr val="bg1"/>
                </a:solidFill>
                <a:latin typeface="Sylfaen" panose="010A0502050306030303" pitchFamily="18" charset="0"/>
                <a:ea typeface="Calibri" panose="020F0502020204030204" pitchFamily="34" charset="0"/>
                <a:cs typeface="Sylfaen" panose="010A0502050306030303" pitchFamily="18" charset="0"/>
              </a:rPr>
              <a:t>უზრუნველყოფს</a:t>
            </a:r>
            <a:r>
              <a:rPr lang="en-US" dirty="0">
                <a:solidFill>
                  <a:schemeClr val="bg1"/>
                </a:solidFill>
                <a:latin typeface="Sylfaen" panose="010A0502050306030303" pitchFamily="18" charset="0"/>
                <a:ea typeface="Calibri" panose="020F0502020204030204" pitchFamily="34" charset="0"/>
                <a:cs typeface="Sylfaen" panose="010A0502050306030303" pitchFamily="18" charset="0"/>
              </a:rPr>
              <a:t> </a:t>
            </a:r>
            <a:r>
              <a:rPr lang="en-US" dirty="0" err="1">
                <a:solidFill>
                  <a:schemeClr val="bg1"/>
                </a:solidFill>
                <a:latin typeface="Sylfaen" panose="010A0502050306030303" pitchFamily="18" charset="0"/>
                <a:ea typeface="Calibri" panose="020F0502020204030204" pitchFamily="34" charset="0"/>
                <a:cs typeface="Sylfaen" panose="010A0502050306030303" pitchFamily="18" charset="0"/>
              </a:rPr>
              <a:t>მისი</a:t>
            </a:r>
            <a:r>
              <a:rPr lang="en-US" dirty="0">
                <a:solidFill>
                  <a:schemeClr val="bg1"/>
                </a:solidFill>
                <a:latin typeface="Sylfaen" panose="010A0502050306030303" pitchFamily="18" charset="0"/>
                <a:ea typeface="Calibri" panose="020F0502020204030204" pitchFamily="34" charset="0"/>
                <a:cs typeface="Sylfaen" panose="010A0502050306030303" pitchFamily="18" charset="0"/>
              </a:rPr>
              <a:t> </a:t>
            </a:r>
            <a:r>
              <a:rPr lang="en-US" dirty="0" err="1">
                <a:solidFill>
                  <a:schemeClr val="bg1"/>
                </a:solidFill>
                <a:latin typeface="Sylfaen" panose="010A0502050306030303" pitchFamily="18" charset="0"/>
                <a:ea typeface="Calibri" panose="020F0502020204030204" pitchFamily="34" charset="0"/>
                <a:cs typeface="Sylfaen" panose="010A0502050306030303" pitchFamily="18" charset="0"/>
              </a:rPr>
              <a:t>ფუნქციის</a:t>
            </a:r>
            <a:r>
              <a:rPr lang="en-US" dirty="0">
                <a:solidFill>
                  <a:schemeClr val="bg1"/>
                </a:solidFill>
                <a:latin typeface="Sylfaen" panose="010A0502050306030303" pitchFamily="18" charset="0"/>
                <a:ea typeface="Calibri" panose="020F0502020204030204" pitchFamily="34" charset="0"/>
                <a:cs typeface="Sylfaen" panose="010A0502050306030303" pitchFamily="18" charset="0"/>
              </a:rPr>
              <a:t> </a:t>
            </a:r>
            <a:r>
              <a:rPr lang="en-US" dirty="0" err="1" smtClean="0">
                <a:solidFill>
                  <a:schemeClr val="bg1"/>
                </a:solidFill>
                <a:latin typeface="Sylfaen" panose="010A0502050306030303" pitchFamily="18" charset="0"/>
                <a:ea typeface="Calibri" panose="020F0502020204030204" pitchFamily="34" charset="0"/>
                <a:cs typeface="Sylfaen" panose="010A0502050306030303" pitchFamily="18" charset="0"/>
              </a:rPr>
              <a:t>შესრულებას</a:t>
            </a:r>
            <a:r>
              <a:rPr lang="en-US" dirty="0">
                <a:solidFill>
                  <a:schemeClr val="bg1"/>
                </a:solidFill>
                <a:latin typeface="Sylfaen" panose="010A0502050306030303" pitchFamily="18" charset="0"/>
                <a:ea typeface="Calibri" panose="020F0502020204030204" pitchFamily="34" charset="0"/>
                <a:cs typeface="Sylfaen" panose="010A0502050306030303" pitchFamily="18" charset="0"/>
              </a:rPr>
              <a:t>. </a:t>
            </a:r>
            <a:endParaRPr lang="en-US" dirty="0" smtClean="0">
              <a:solidFill>
                <a:schemeClr val="bg1"/>
              </a:solidFill>
              <a:latin typeface="Sylfaen" panose="010A0502050306030303" pitchFamily="18" charset="0"/>
              <a:ea typeface="Calibri" panose="020F0502020204030204" pitchFamily="34" charset="0"/>
              <a:cs typeface="Sylfaen" panose="010A0502050306030303" pitchFamily="18" charset="0"/>
            </a:endParaRPr>
          </a:p>
          <a:p>
            <a:pPr algn="just">
              <a:lnSpc>
                <a:spcPct val="150000"/>
              </a:lnSpc>
              <a:spcAft>
                <a:spcPts val="300"/>
              </a:spcAft>
            </a:pPr>
            <a:endParaRPr lang="en-US" dirty="0" smtClean="0">
              <a:solidFill>
                <a:schemeClr val="bg1"/>
              </a:solidFill>
              <a:latin typeface="Sylfaen" panose="010A0502050306030303" pitchFamily="18" charset="0"/>
              <a:ea typeface="Calibri" panose="020F0502020204030204" pitchFamily="34" charset="0"/>
              <a:cs typeface="Sylfaen" panose="010A0502050306030303" pitchFamily="18" charset="0"/>
            </a:endParaRPr>
          </a:p>
          <a:p>
            <a:pPr algn="just">
              <a:lnSpc>
                <a:spcPct val="150000"/>
              </a:lnSpc>
              <a:spcAft>
                <a:spcPts val="300"/>
              </a:spcAft>
            </a:pPr>
            <a:r>
              <a:rPr lang="en-US" dirty="0" err="1" smtClean="0">
                <a:solidFill>
                  <a:schemeClr val="bg1"/>
                </a:solidFill>
                <a:latin typeface="Sylfaen" panose="010A0502050306030303" pitchFamily="18" charset="0"/>
                <a:ea typeface="Calibri" panose="020F0502020204030204" pitchFamily="34" charset="0"/>
                <a:cs typeface="Sylfaen" panose="010A0502050306030303" pitchFamily="18" charset="0"/>
              </a:rPr>
              <a:t>ბურჯები</a:t>
            </a:r>
            <a:r>
              <a:rPr lang="en-US" dirty="0" smtClean="0">
                <a:solidFill>
                  <a:schemeClr val="bg1"/>
                </a:solidFill>
                <a:latin typeface="Sylfaen" panose="010A0502050306030303" pitchFamily="18" charset="0"/>
                <a:ea typeface="Calibri" panose="020F0502020204030204" pitchFamily="34" charset="0"/>
                <a:cs typeface="Sylfaen" panose="010A0502050306030303" pitchFamily="18" charset="0"/>
              </a:rPr>
              <a:t> </a:t>
            </a:r>
            <a:r>
              <a:rPr lang="en-US" dirty="0" err="1">
                <a:solidFill>
                  <a:schemeClr val="bg1"/>
                </a:solidFill>
                <a:latin typeface="Sylfaen" panose="010A0502050306030303" pitchFamily="18" charset="0"/>
                <a:ea typeface="Calibri" panose="020F0502020204030204" pitchFamily="34" charset="0"/>
                <a:cs typeface="Sylfaen" panose="010A0502050306030303" pitchFamily="18" charset="0"/>
              </a:rPr>
              <a:t>ზოგიერთ</a:t>
            </a:r>
            <a:r>
              <a:rPr lang="en-US" dirty="0">
                <a:solidFill>
                  <a:schemeClr val="bg1"/>
                </a:solidFill>
                <a:latin typeface="Sylfaen" panose="010A0502050306030303" pitchFamily="18" charset="0"/>
                <a:ea typeface="Calibri" panose="020F0502020204030204" pitchFamily="34" charset="0"/>
                <a:cs typeface="Sylfaen" panose="010A0502050306030303" pitchFamily="18" charset="0"/>
              </a:rPr>
              <a:t> </a:t>
            </a:r>
            <a:r>
              <a:rPr lang="en-US" dirty="0" err="1">
                <a:solidFill>
                  <a:schemeClr val="bg1"/>
                </a:solidFill>
                <a:latin typeface="Sylfaen" panose="010A0502050306030303" pitchFamily="18" charset="0"/>
                <a:ea typeface="Calibri" panose="020F0502020204030204" pitchFamily="34" charset="0"/>
                <a:cs typeface="Sylfaen" panose="010A0502050306030303" pitchFamily="18" charset="0"/>
              </a:rPr>
              <a:t>ადგილებში</a:t>
            </a:r>
            <a:r>
              <a:rPr lang="en-US" dirty="0">
                <a:solidFill>
                  <a:schemeClr val="bg1"/>
                </a:solidFill>
                <a:latin typeface="Sylfaen" panose="010A0502050306030303" pitchFamily="18" charset="0"/>
                <a:ea typeface="Calibri" panose="020F0502020204030204" pitchFamily="34" charset="0"/>
                <a:cs typeface="Sylfaen" panose="010A0502050306030303" pitchFamily="18" charset="0"/>
              </a:rPr>
              <a:t> </a:t>
            </a:r>
            <a:r>
              <a:rPr lang="en-US" dirty="0" err="1">
                <a:solidFill>
                  <a:schemeClr val="bg1"/>
                </a:solidFill>
                <a:latin typeface="Sylfaen" panose="010A0502050306030303" pitchFamily="18" charset="0"/>
                <a:ea typeface="Calibri" panose="020F0502020204030204" pitchFamily="34" charset="0"/>
                <a:cs typeface="Sylfaen" panose="010A0502050306030303" pitchFamily="18" charset="0"/>
              </a:rPr>
              <a:t>დაშლილია</a:t>
            </a:r>
            <a:r>
              <a:rPr lang="en-US" dirty="0">
                <a:solidFill>
                  <a:schemeClr val="bg1"/>
                </a:solidFill>
                <a:latin typeface="Sylfaen" panose="010A0502050306030303" pitchFamily="18" charset="0"/>
                <a:ea typeface="Calibri" panose="020F0502020204030204" pitchFamily="34" charset="0"/>
                <a:cs typeface="Sylfaen" panose="010A0502050306030303" pitchFamily="18" charset="0"/>
              </a:rPr>
              <a:t> </a:t>
            </a:r>
            <a:r>
              <a:rPr lang="ka-GE" dirty="0">
                <a:solidFill>
                  <a:schemeClr val="bg1"/>
                </a:solidFill>
                <a:latin typeface="Sylfaen" panose="010A0502050306030303" pitchFamily="18" charset="0"/>
                <a:ea typeface="Calibri" panose="020F0502020204030204" pitchFamily="34" charset="0"/>
                <a:cs typeface="Sylfaen" panose="010A0502050306030303" pitchFamily="18" charset="0"/>
              </a:rPr>
              <a:t>და </a:t>
            </a:r>
            <a:r>
              <a:rPr lang="ka-GE" dirty="0" smtClean="0">
                <a:solidFill>
                  <a:schemeClr val="bg1"/>
                </a:solidFill>
                <a:latin typeface="Sylfaen" panose="010A0502050306030303" pitchFamily="18" charset="0"/>
                <a:ea typeface="Calibri" panose="020F0502020204030204" pitchFamily="34" charset="0"/>
                <a:cs typeface="Sylfaen" panose="010A0502050306030303" pitchFamily="18" charset="0"/>
              </a:rPr>
              <a:t>მდინარისგან </a:t>
            </a:r>
            <a:r>
              <a:rPr lang="ka-GE" dirty="0">
                <a:solidFill>
                  <a:schemeClr val="bg1"/>
                </a:solidFill>
                <a:latin typeface="Sylfaen" panose="010A0502050306030303" pitchFamily="18" charset="0"/>
                <a:ea typeface="Calibri" panose="020F0502020204030204" pitchFamily="34" charset="0"/>
                <a:cs typeface="Sylfaen" panose="010A0502050306030303" pitchFamily="18" charset="0"/>
              </a:rPr>
              <a:t>წარეცხილი. ხიდის ზედაპირი დაბზარული </a:t>
            </a:r>
            <a:r>
              <a:rPr lang="ka-GE" dirty="0" smtClean="0">
                <a:solidFill>
                  <a:schemeClr val="bg1"/>
                </a:solidFill>
                <a:latin typeface="Sylfaen" panose="010A0502050306030303" pitchFamily="18" charset="0"/>
                <a:ea typeface="Calibri" panose="020F0502020204030204" pitchFamily="34" charset="0"/>
                <a:cs typeface="Sylfaen" panose="010A0502050306030303" pitchFamily="18" charset="0"/>
              </a:rPr>
              <a:t>და </a:t>
            </a:r>
            <a:r>
              <a:rPr lang="ka-GE" dirty="0">
                <a:solidFill>
                  <a:schemeClr val="bg1"/>
                </a:solidFill>
                <a:latin typeface="Sylfaen" panose="010A0502050306030303" pitchFamily="18" charset="0"/>
                <a:ea typeface="Calibri" panose="020F0502020204030204" pitchFamily="34" charset="0"/>
                <a:cs typeface="Sylfaen" panose="010A0502050306030303" pitchFamily="18" charset="0"/>
              </a:rPr>
              <a:t>ბურჯების არადამაკმაყოფილებელი მდგომარეობის გამო</a:t>
            </a:r>
            <a:r>
              <a:rPr lang="ka-GE" dirty="0" smtClean="0">
                <a:solidFill>
                  <a:schemeClr val="bg1"/>
                </a:solidFill>
                <a:latin typeface="Sylfaen" panose="010A0502050306030303" pitchFamily="18" charset="0"/>
                <a:ea typeface="Calibri" panose="020F0502020204030204" pitchFamily="34" charset="0"/>
                <a:cs typeface="Sylfaen" panose="010A0502050306030303" pitchFamily="18" charset="0"/>
              </a:rPr>
              <a:t>, მისი </a:t>
            </a:r>
            <a:r>
              <a:rPr lang="ka-GE" dirty="0">
                <a:solidFill>
                  <a:schemeClr val="bg1"/>
                </a:solidFill>
                <a:latin typeface="Sylfaen" panose="010A0502050306030303" pitchFamily="18" charset="0"/>
                <a:ea typeface="Calibri" panose="020F0502020204030204" pitchFamily="34" charset="0"/>
                <a:cs typeface="Sylfaen" panose="010A0502050306030303" pitchFamily="18" charset="0"/>
              </a:rPr>
              <a:t>სარეაბილიტაციო სამუშაოების ჩატარება მიზანშეწონილი არ არის. </a:t>
            </a:r>
            <a:endParaRPr lang="en-US" dirty="0" smtClean="0">
              <a:solidFill>
                <a:schemeClr val="bg1"/>
              </a:solidFill>
              <a:latin typeface="Sylfaen" panose="010A0502050306030303" pitchFamily="18" charset="0"/>
              <a:ea typeface="Calibri" panose="020F0502020204030204" pitchFamily="34" charset="0"/>
              <a:cs typeface="Sylfaen" panose="010A0502050306030303" pitchFamily="18" charset="0"/>
            </a:endParaRPr>
          </a:p>
          <a:p>
            <a:pPr algn="just">
              <a:lnSpc>
                <a:spcPct val="150000"/>
              </a:lnSpc>
              <a:spcAft>
                <a:spcPts val="300"/>
              </a:spcAft>
            </a:pPr>
            <a:endParaRPr lang="en-US" dirty="0">
              <a:solidFill>
                <a:schemeClr val="bg1"/>
              </a:solidFill>
              <a:latin typeface="Sylfaen" panose="010A0502050306030303" pitchFamily="18" charset="0"/>
              <a:ea typeface="Calibri" panose="020F0502020204030204" pitchFamily="34" charset="0"/>
              <a:cs typeface="Sylfaen" panose="010A0502050306030303" pitchFamily="18" charset="0"/>
            </a:endParaRPr>
          </a:p>
          <a:p>
            <a:pPr algn="just">
              <a:lnSpc>
                <a:spcPct val="150000"/>
              </a:lnSpc>
              <a:spcAft>
                <a:spcPts val="300"/>
              </a:spcAft>
            </a:pPr>
            <a:r>
              <a:rPr lang="ka-GE" dirty="0" smtClean="0">
                <a:solidFill>
                  <a:schemeClr val="bg1"/>
                </a:solidFill>
                <a:latin typeface="Sylfaen" panose="010A0502050306030303" pitchFamily="18" charset="0"/>
                <a:ea typeface="Calibri" panose="020F0502020204030204" pitchFamily="34" charset="0"/>
                <a:cs typeface="Sylfaen" panose="010A0502050306030303" pitchFamily="18" charset="0"/>
              </a:rPr>
              <a:t>არსებული </a:t>
            </a:r>
            <a:r>
              <a:rPr lang="ka-GE" dirty="0">
                <a:solidFill>
                  <a:schemeClr val="bg1"/>
                </a:solidFill>
                <a:latin typeface="Sylfaen" panose="010A0502050306030303" pitchFamily="18" charset="0"/>
                <a:ea typeface="Calibri" panose="020F0502020204030204" pitchFamily="34" charset="0"/>
                <a:cs typeface="Sylfaen" panose="010A0502050306030303" pitchFamily="18" charset="0"/>
              </a:rPr>
              <a:t>ხიდი ზემოდან კვეთს საქართველო-სომხეთის დამაკავშირებელ სარკინიგზო ხაზს, რაც ასევე საფრთხეს წარმოადგენს სარკინიგზო ლიანდაგისთვისაც.</a:t>
            </a:r>
            <a:endParaRPr lang="en-US" sz="1600" dirty="0">
              <a:solidFill>
                <a:schemeClr val="bg1"/>
              </a:solidFill>
              <a:effectLst/>
              <a:latin typeface="Sylfaen" panose="010A0502050306030303" pitchFamily="18" charset="0"/>
              <a:ea typeface="Calibri" panose="020F0502020204030204" pitchFamily="34" charset="0"/>
              <a:cs typeface="Arial" panose="020B0604020202020204" pitchFamily="34" charset="0"/>
            </a:endParaRPr>
          </a:p>
        </p:txBody>
      </p:sp>
      <p:pic>
        <p:nvPicPr>
          <p:cNvPr id="5" name="Picture 4" descr="F:\PICTURE Bagratashen\IMG_329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7232" y="682094"/>
            <a:ext cx="4346916" cy="5634300"/>
          </a:xfrm>
          <a:prstGeom prst="rect">
            <a:avLst/>
          </a:prstGeom>
          <a:noFill/>
          <a:ln>
            <a:noFill/>
          </a:ln>
        </p:spPr>
      </p:pic>
    </p:spTree>
    <p:extLst>
      <p:ext uri="{BB962C8B-B14F-4D97-AF65-F5344CB8AC3E}">
        <p14:creationId xmlns:p14="http://schemas.microsoft.com/office/powerpoint/2010/main" val="2976749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Dam &amp; Water 3\M1058_ESAP_Bagratashan\C_Technical Documents\Picture Gallery\From Ariana\IMG_3432.JPG"/>
          <p:cNvPicPr>
            <a:picLocks noGrp="1"/>
          </p:cNvPicPr>
          <p:nvPr>
            <p:ph idx="1"/>
          </p:nvPr>
        </p:nvPicPr>
        <p:blipFill rotWithShape="1">
          <a:blip r:embed="rId2" cstate="print">
            <a:extLst>
              <a:ext uri="{28A0092B-C50C-407E-A947-70E740481C1C}">
                <a14:useLocalDpi xmlns:a14="http://schemas.microsoft.com/office/drawing/2010/main" val="0"/>
              </a:ext>
            </a:extLst>
          </a:blip>
          <a:srcRect b="11501"/>
          <a:stretch/>
        </p:blipFill>
        <p:spPr bwMode="auto">
          <a:xfrm>
            <a:off x="0" y="0"/>
            <a:ext cx="5936566" cy="3623731"/>
          </a:xfrm>
          <a:prstGeom prst="rect">
            <a:avLst/>
          </a:prstGeom>
          <a:noFill/>
          <a:ln>
            <a:noFill/>
          </a:ln>
          <a:extLst>
            <a:ext uri="{53640926-AAD7-44D8-BBD7-CCE9431645EC}">
              <a14:shadowObscured xmlns:a14="http://schemas.microsoft.com/office/drawing/2010/main"/>
            </a:ext>
          </a:extLst>
        </p:spPr>
      </p:pic>
      <p:pic>
        <p:nvPicPr>
          <p:cNvPr id="5" name="Picture 4" descr="C:\Users\d.forman\Desktop\24-08-15_3.jpg"/>
          <p:cNvPicPr/>
          <p:nvPr/>
        </p:nvPicPr>
        <p:blipFill rotWithShape="1">
          <a:blip r:embed="rId3" cstate="print">
            <a:extLst>
              <a:ext uri="{28A0092B-C50C-407E-A947-70E740481C1C}">
                <a14:useLocalDpi xmlns:a14="http://schemas.microsoft.com/office/drawing/2010/main" val="0"/>
              </a:ext>
            </a:extLst>
          </a:blip>
          <a:srcRect l="-147" t="8523" r="147" b="17898"/>
          <a:stretch/>
        </p:blipFill>
        <p:spPr bwMode="auto">
          <a:xfrm>
            <a:off x="4201343" y="2663532"/>
            <a:ext cx="4248444" cy="4194468"/>
          </a:xfrm>
          <a:prstGeom prst="rect">
            <a:avLst/>
          </a:prstGeom>
          <a:noFill/>
          <a:ln>
            <a:noFill/>
          </a:ln>
          <a:extLst>
            <a:ext uri="{53640926-AAD7-44D8-BBD7-CCE9431645EC}">
              <a14:shadowObscured xmlns:a14="http://schemas.microsoft.com/office/drawing/2010/main"/>
            </a:ext>
          </a:extLst>
        </p:spPr>
      </p:pic>
      <p:pic>
        <p:nvPicPr>
          <p:cNvPr id="6" name="Picture 5" descr="S:\Dam &amp; Water 3\M1058_ESAP_Bagratashan\C_Technical Documents\Picture Gallery\From Ariana\IMG_3482.JPG"/>
          <p:cNvPicPr/>
          <p:nvPr/>
        </p:nvPicPr>
        <p:blipFill rotWithShape="1">
          <a:blip r:embed="rId4" cstate="print">
            <a:extLst>
              <a:ext uri="{28A0092B-C50C-407E-A947-70E740481C1C}">
                <a14:useLocalDpi xmlns:a14="http://schemas.microsoft.com/office/drawing/2010/main" val="0"/>
              </a:ext>
            </a:extLst>
          </a:blip>
          <a:srcRect b="14969"/>
          <a:stretch/>
        </p:blipFill>
        <p:spPr bwMode="auto">
          <a:xfrm>
            <a:off x="5936566" y="0"/>
            <a:ext cx="6255434" cy="3623731"/>
          </a:xfrm>
          <a:prstGeom prst="rect">
            <a:avLst/>
          </a:prstGeom>
          <a:noFill/>
          <a:ln>
            <a:noFill/>
          </a:ln>
          <a:extLst>
            <a:ext uri="{53640926-AAD7-44D8-BBD7-CCE9431645EC}">
              <a14:shadowObscured xmlns:a14="http://schemas.microsoft.com/office/drawing/2010/main"/>
            </a:ext>
          </a:extLst>
        </p:spPr>
      </p:pic>
      <p:sp>
        <p:nvSpPr>
          <p:cNvPr id="7" name="Rectangle 6"/>
          <p:cNvSpPr/>
          <p:nvPr/>
        </p:nvSpPr>
        <p:spPr>
          <a:xfrm>
            <a:off x="459129" y="4232719"/>
            <a:ext cx="3211917" cy="968983"/>
          </a:xfrm>
          <a:prstGeom prst="rect">
            <a:avLst/>
          </a:prstGeom>
        </p:spPr>
        <p:txBody>
          <a:bodyPr wrap="square">
            <a:spAutoFit/>
          </a:bodyPr>
          <a:lstStyle/>
          <a:p>
            <a:pPr algn="ctr">
              <a:lnSpc>
                <a:spcPct val="150000"/>
              </a:lnSpc>
            </a:pPr>
            <a:r>
              <a:rPr lang="ka-GE" sz="2000" b="1" dirty="0" smtClean="0">
                <a:solidFill>
                  <a:srgbClr val="002060"/>
                </a:solidFill>
                <a:cs typeface="Arial" panose="020B0604020202020204" pitchFamily="34" charset="0"/>
              </a:rPr>
              <a:t>არსებული ხიდის ფრაგმენტები</a:t>
            </a:r>
            <a:endParaRPr lang="en-US" sz="2000" b="1" dirty="0">
              <a:solidFill>
                <a:srgbClr val="002060"/>
              </a:solidFill>
            </a:endParaRPr>
          </a:p>
        </p:txBody>
      </p:sp>
    </p:spTree>
    <p:extLst>
      <p:ext uri="{BB962C8B-B14F-4D97-AF65-F5344CB8AC3E}">
        <p14:creationId xmlns:p14="http://schemas.microsoft.com/office/powerpoint/2010/main" val="4026931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400" y="253218"/>
            <a:ext cx="8534400" cy="773724"/>
          </a:xfrm>
        </p:spPr>
        <p:txBody>
          <a:bodyPr>
            <a:normAutofit fontScale="92500" lnSpcReduction="20000"/>
          </a:bodyPr>
          <a:lstStyle/>
          <a:p>
            <a:pPr marL="0" lvl="0" indent="0">
              <a:buNone/>
            </a:pPr>
            <a:endParaRPr lang="ka-GE" b="1" dirty="0" smtClean="0"/>
          </a:p>
          <a:p>
            <a:pPr marL="0" lvl="0" indent="0">
              <a:buNone/>
            </a:pPr>
            <a:r>
              <a:rPr lang="ka-GE" b="1" dirty="0" smtClean="0"/>
              <a:t>დაგეგმილი </a:t>
            </a:r>
            <a:r>
              <a:rPr lang="ka-GE" b="1" dirty="0"/>
              <a:t>საქმიანობის განხორციელების ადგილი და პროექტის აღწერა</a:t>
            </a:r>
            <a:endParaRPr lang="en-US" b="1" dirty="0"/>
          </a:p>
          <a:p>
            <a:pPr marL="0" indent="0">
              <a:buNone/>
            </a:pPr>
            <a:endParaRPr lang="en-US" dirty="0"/>
          </a:p>
        </p:txBody>
      </p:sp>
      <p:sp>
        <p:nvSpPr>
          <p:cNvPr id="4" name="Rectangle 3"/>
          <p:cNvSpPr/>
          <p:nvPr/>
        </p:nvSpPr>
        <p:spPr>
          <a:xfrm>
            <a:off x="515399" y="1178656"/>
            <a:ext cx="11526545" cy="1569660"/>
          </a:xfrm>
          <a:prstGeom prst="rect">
            <a:avLst/>
          </a:prstGeom>
        </p:spPr>
        <p:txBody>
          <a:bodyPr wrap="square">
            <a:spAutoFit/>
          </a:bodyPr>
          <a:lstStyle/>
          <a:p>
            <a:pPr marL="285750" indent="-285750" algn="just">
              <a:buFont typeface="Wingdings" panose="05000000000000000000" pitchFamily="2" charset="2"/>
              <a:buChar char="Ø"/>
            </a:pPr>
            <a:r>
              <a:rPr lang="ka-GE" sz="1600" dirty="0">
                <a:ea typeface="Sylfaen" panose="010A0502050306030303" pitchFamily="18" charset="0"/>
                <a:cs typeface="Sylfaen" panose="010A0502050306030303" pitchFamily="18" charset="0"/>
              </a:rPr>
              <a:t>საპროექტო ხ</a:t>
            </a:r>
            <a:r>
              <a:rPr lang="ka-GE" sz="1600" spc="-5" dirty="0">
                <a:ea typeface="Sylfaen" panose="010A0502050306030303" pitchFamily="18" charset="0"/>
                <a:cs typeface="Sylfaen" panose="010A0502050306030303" pitchFamily="18" charset="0"/>
              </a:rPr>
              <a:t>ი</a:t>
            </a:r>
            <a:r>
              <a:rPr lang="ka-GE" sz="1600" dirty="0">
                <a:ea typeface="Sylfaen" panose="010A0502050306030303" pitchFamily="18" charset="0"/>
                <a:cs typeface="Sylfaen" panose="010A0502050306030303" pitchFamily="18" charset="0"/>
              </a:rPr>
              <a:t>დის</a:t>
            </a:r>
            <a:r>
              <a:rPr lang="ka-GE" sz="1600" spc="5" dirty="0">
                <a:ea typeface="Sylfaen" panose="010A0502050306030303" pitchFamily="18" charset="0"/>
                <a:cs typeface="Sylfaen" panose="010A0502050306030303" pitchFamily="18" charset="0"/>
              </a:rPr>
              <a:t> </a:t>
            </a:r>
            <a:r>
              <a:rPr lang="ka-GE" sz="1600" spc="-5" dirty="0">
                <a:ea typeface="Sylfaen" panose="010A0502050306030303" pitchFamily="18" charset="0"/>
                <a:cs typeface="Sylfaen" panose="010A0502050306030303" pitchFamily="18" charset="0"/>
              </a:rPr>
              <a:t>მ</a:t>
            </a:r>
            <a:r>
              <a:rPr lang="ka-GE" sz="1600" dirty="0">
                <a:ea typeface="Sylfaen" panose="010A0502050306030303" pitchFamily="18" charset="0"/>
                <a:cs typeface="Sylfaen" panose="010A0502050306030303" pitchFamily="18" charset="0"/>
              </a:rPr>
              <a:t>შ</a:t>
            </a:r>
            <a:r>
              <a:rPr lang="ka-GE" sz="1600" spc="5" dirty="0">
                <a:ea typeface="Sylfaen" panose="010A0502050306030303" pitchFamily="18" charset="0"/>
                <a:cs typeface="Sylfaen" panose="010A0502050306030303" pitchFamily="18" charset="0"/>
              </a:rPr>
              <a:t>ე</a:t>
            </a:r>
            <a:r>
              <a:rPr lang="ka-GE" sz="1600" spc="-5" dirty="0">
                <a:ea typeface="Sylfaen" panose="010A0502050306030303" pitchFamily="18" charset="0"/>
                <a:cs typeface="Sylfaen" panose="010A0502050306030303" pitchFamily="18" charset="0"/>
              </a:rPr>
              <a:t>ნ</a:t>
            </a:r>
            <a:r>
              <a:rPr lang="ka-GE" sz="1600" spc="5" dirty="0">
                <a:ea typeface="Sylfaen" panose="010A0502050306030303" pitchFamily="18" charset="0"/>
                <a:cs typeface="Sylfaen" panose="010A0502050306030303" pitchFamily="18" charset="0"/>
              </a:rPr>
              <a:t>ე</a:t>
            </a:r>
            <a:r>
              <a:rPr lang="ka-GE" sz="1600" spc="-5" dirty="0">
                <a:ea typeface="Sylfaen" panose="010A0502050306030303" pitchFamily="18" charset="0"/>
                <a:cs typeface="Sylfaen" panose="010A0502050306030303" pitchFamily="18" charset="0"/>
              </a:rPr>
              <a:t>ბ</a:t>
            </a:r>
            <a:r>
              <a:rPr lang="ka-GE" sz="1600" dirty="0">
                <a:ea typeface="Sylfaen" panose="010A0502050306030303" pitchFamily="18" charset="0"/>
                <a:cs typeface="Sylfaen" panose="010A0502050306030303" pitchFamily="18" charset="0"/>
              </a:rPr>
              <a:t>ლობ</a:t>
            </a:r>
            <a:r>
              <a:rPr lang="ka-GE" sz="1600" spc="-5" dirty="0">
                <a:ea typeface="Sylfaen" panose="010A0502050306030303" pitchFamily="18" charset="0"/>
                <a:cs typeface="Sylfaen" panose="010A0502050306030303" pitchFamily="18" charset="0"/>
              </a:rPr>
              <a:t>ი</a:t>
            </a:r>
            <a:r>
              <a:rPr lang="ka-GE" sz="1600" dirty="0">
                <a:ea typeface="Sylfaen" panose="010A0502050306030303" pitchFamily="18" charset="0"/>
                <a:cs typeface="Sylfaen" panose="010A0502050306030303" pitchFamily="18" charset="0"/>
              </a:rPr>
              <a:t>ს</a:t>
            </a:r>
            <a:r>
              <a:rPr lang="ka-GE" sz="1600" spc="10" dirty="0">
                <a:ea typeface="Sylfaen" panose="010A0502050306030303" pitchFamily="18" charset="0"/>
                <a:cs typeface="Sylfaen" panose="010A0502050306030303" pitchFamily="18" charset="0"/>
              </a:rPr>
              <a:t> </a:t>
            </a:r>
            <a:r>
              <a:rPr lang="ka-GE" sz="1600" dirty="0">
                <a:ea typeface="Sylfaen" panose="010A0502050306030303" pitchFamily="18" charset="0"/>
                <a:cs typeface="Sylfaen" panose="010A0502050306030303" pitchFamily="18" charset="0"/>
              </a:rPr>
              <a:t>არ</a:t>
            </a:r>
            <a:r>
              <a:rPr lang="ka-GE" sz="1600" spc="5" dirty="0">
                <a:ea typeface="Sylfaen" panose="010A0502050306030303" pitchFamily="18" charset="0"/>
                <a:cs typeface="Sylfaen" panose="010A0502050306030303" pitchFamily="18" charset="0"/>
              </a:rPr>
              <a:t>ე</a:t>
            </a:r>
            <a:r>
              <a:rPr lang="ka-GE" sz="1600" dirty="0">
                <a:ea typeface="Sylfaen" panose="010A0502050306030303" pitchFamily="18" charset="0"/>
                <a:cs typeface="Sylfaen" panose="010A0502050306030303" pitchFamily="18" charset="0"/>
              </a:rPr>
              <a:t>ალი</a:t>
            </a:r>
            <a:r>
              <a:rPr lang="ka-GE" sz="1600" spc="10" dirty="0">
                <a:ea typeface="Sylfaen" panose="010A0502050306030303" pitchFamily="18" charset="0"/>
                <a:cs typeface="Sylfaen" panose="010A0502050306030303" pitchFamily="18" charset="0"/>
              </a:rPr>
              <a:t> </a:t>
            </a:r>
            <a:r>
              <a:rPr lang="ka-GE" sz="1600" spc="-15" dirty="0">
                <a:ea typeface="Sylfaen" panose="010A0502050306030303" pitchFamily="18" charset="0"/>
                <a:cs typeface="Sylfaen" panose="010A0502050306030303" pitchFamily="18" charset="0"/>
              </a:rPr>
              <a:t>ვ</a:t>
            </a:r>
            <a:r>
              <a:rPr lang="ka-GE" sz="1600" dirty="0">
                <a:ea typeface="Sylfaen" panose="010A0502050306030303" pitchFamily="18" charset="0"/>
                <a:cs typeface="Sylfaen" panose="010A0502050306030303" pitchFamily="18" charset="0"/>
              </a:rPr>
              <a:t>რ</a:t>
            </a:r>
            <a:r>
              <a:rPr lang="ka-GE" sz="1600" spc="-5" dirty="0">
                <a:ea typeface="Sylfaen" panose="010A0502050306030303" pitchFamily="18" charset="0"/>
                <a:cs typeface="Sylfaen" panose="010A0502050306030303" pitchFamily="18" charset="0"/>
              </a:rPr>
              <a:t>ც</a:t>
            </a:r>
            <a:r>
              <a:rPr lang="ka-GE" sz="1600" spc="5" dirty="0">
                <a:ea typeface="Sylfaen" panose="010A0502050306030303" pitchFamily="18" charset="0"/>
                <a:cs typeface="Sylfaen" panose="010A0502050306030303" pitchFamily="18" charset="0"/>
              </a:rPr>
              <a:t>ე</a:t>
            </a:r>
            <a:r>
              <a:rPr lang="ka-GE" sz="1600" spc="-10" dirty="0">
                <a:ea typeface="Sylfaen" panose="010A0502050306030303" pitchFamily="18" charset="0"/>
                <a:cs typeface="Sylfaen" panose="010A0502050306030303" pitchFamily="18" charset="0"/>
              </a:rPr>
              <a:t>ლ</a:t>
            </a:r>
            <a:r>
              <a:rPr lang="ka-GE" sz="1600" dirty="0">
                <a:ea typeface="Sylfaen" panose="010A0502050306030303" pitchFamily="18" charset="0"/>
                <a:cs typeface="Sylfaen" panose="010A0502050306030303" pitchFamily="18" charset="0"/>
              </a:rPr>
              <a:t>დ</a:t>
            </a:r>
            <a:r>
              <a:rPr lang="ka-GE" sz="1600" spc="10" dirty="0">
                <a:ea typeface="Sylfaen" panose="010A0502050306030303" pitchFamily="18" charset="0"/>
                <a:cs typeface="Sylfaen" panose="010A0502050306030303" pitchFamily="18" charset="0"/>
              </a:rPr>
              <a:t>ე</a:t>
            </a:r>
            <a:r>
              <a:rPr lang="ka-GE" sz="1600" spc="-5" dirty="0">
                <a:ea typeface="Sylfaen" panose="010A0502050306030303" pitchFamily="18" charset="0"/>
                <a:cs typeface="Sylfaen" panose="010A0502050306030303" pitchFamily="18" charset="0"/>
              </a:rPr>
              <a:t>ბ</a:t>
            </a:r>
            <a:r>
              <a:rPr lang="ka-GE" sz="1600" dirty="0">
                <a:ea typeface="Sylfaen" panose="010A0502050306030303" pitchFamily="18" charset="0"/>
                <a:cs typeface="Sylfaen" panose="010A0502050306030303" pitchFamily="18" charset="0"/>
              </a:rPr>
              <a:t>ა ორი</a:t>
            </a:r>
            <a:r>
              <a:rPr lang="ka-GE" sz="1600" spc="10" dirty="0">
                <a:ea typeface="Sylfaen" panose="010A0502050306030303" pitchFamily="18" charset="0"/>
                <a:cs typeface="Sylfaen" panose="010A0502050306030303" pitchFamily="18" charset="0"/>
              </a:rPr>
              <a:t> </a:t>
            </a:r>
            <a:r>
              <a:rPr lang="ka-GE" sz="1600" dirty="0">
                <a:ea typeface="Sylfaen" panose="010A0502050306030303" pitchFamily="18" charset="0"/>
                <a:cs typeface="Sylfaen" panose="010A0502050306030303" pitchFamily="18" charset="0"/>
              </a:rPr>
              <a:t>ქვ</a:t>
            </a:r>
            <a:r>
              <a:rPr lang="ka-GE" sz="1600" spc="5" dirty="0">
                <a:ea typeface="Sylfaen" panose="010A0502050306030303" pitchFamily="18" charset="0"/>
                <a:cs typeface="Sylfaen" panose="010A0502050306030303" pitchFamily="18" charset="0"/>
              </a:rPr>
              <a:t>ე</a:t>
            </a:r>
            <a:r>
              <a:rPr lang="ka-GE" sz="1600" spc="-15" dirty="0">
                <a:ea typeface="Sylfaen" panose="010A0502050306030303" pitchFamily="18" charset="0"/>
                <a:cs typeface="Sylfaen" panose="010A0502050306030303" pitchFamily="18" charset="0"/>
              </a:rPr>
              <a:t>ყ</a:t>
            </a:r>
            <a:r>
              <a:rPr lang="ka-GE" sz="1600" spc="5" dirty="0">
                <a:ea typeface="Sylfaen" panose="010A0502050306030303" pitchFamily="18" charset="0"/>
                <a:cs typeface="Sylfaen" panose="010A0502050306030303" pitchFamily="18" charset="0"/>
              </a:rPr>
              <a:t>ნ</a:t>
            </a:r>
            <a:r>
              <a:rPr lang="ka-GE" sz="1600" spc="-5" dirty="0">
                <a:ea typeface="Sylfaen" panose="010A0502050306030303" pitchFamily="18" charset="0"/>
                <a:cs typeface="Sylfaen" panose="010A0502050306030303" pitchFamily="18" charset="0"/>
              </a:rPr>
              <a:t>ი</a:t>
            </a:r>
            <a:r>
              <a:rPr lang="ka-GE" sz="1600" dirty="0">
                <a:ea typeface="Sylfaen" panose="010A0502050306030303" pitchFamily="18" charset="0"/>
                <a:cs typeface="Sylfaen" panose="010A0502050306030303" pitchFamily="18" charset="0"/>
              </a:rPr>
              <a:t>ს</a:t>
            </a:r>
            <a:r>
              <a:rPr lang="ka-GE" sz="1600" spc="10" dirty="0">
                <a:ea typeface="Sylfaen" panose="010A0502050306030303" pitchFamily="18" charset="0"/>
                <a:cs typeface="Sylfaen" panose="010A0502050306030303" pitchFamily="18" charset="0"/>
              </a:rPr>
              <a:t> </a:t>
            </a:r>
            <a:r>
              <a:rPr lang="en-US" sz="1600" spc="10" dirty="0" smtClean="0">
                <a:ea typeface="Sylfaen" panose="010A0502050306030303" pitchFamily="18" charset="0"/>
                <a:cs typeface="Sylfaen" panose="010A0502050306030303" pitchFamily="18" charset="0"/>
              </a:rPr>
              <a:t>- </a:t>
            </a:r>
            <a:r>
              <a:rPr lang="ka-GE" sz="1600" spc="10" dirty="0" smtClean="0">
                <a:ea typeface="Sylfaen" panose="010A0502050306030303" pitchFamily="18" charset="0"/>
                <a:cs typeface="Sylfaen" panose="010A0502050306030303" pitchFamily="18" charset="0"/>
              </a:rPr>
              <a:t>საქართველოსა და სომხეთის </a:t>
            </a:r>
            <a:r>
              <a:rPr lang="ka-GE" sz="1600" dirty="0" smtClean="0">
                <a:ea typeface="Sylfaen" panose="010A0502050306030303" pitchFamily="18" charset="0"/>
                <a:cs typeface="Sylfaen" panose="010A0502050306030303" pitchFamily="18" charset="0"/>
              </a:rPr>
              <a:t>(</a:t>
            </a:r>
            <a:r>
              <a:rPr lang="ka-GE" sz="1600" spc="-5" dirty="0" smtClean="0">
                <a:ea typeface="Sylfaen" panose="010A0502050306030303" pitchFamily="18" charset="0"/>
                <a:cs typeface="Sylfaen" panose="010A0502050306030303" pitchFamily="18" charset="0"/>
              </a:rPr>
              <a:t>ს</a:t>
            </a:r>
            <a:r>
              <a:rPr lang="ka-GE" sz="1600" dirty="0" smtClean="0">
                <a:ea typeface="Sylfaen" panose="010A0502050306030303" pitchFamily="18" charset="0"/>
                <a:cs typeface="Sylfaen" panose="010A0502050306030303" pitchFamily="18" charset="0"/>
              </a:rPr>
              <a:t>ადახლო-</a:t>
            </a:r>
            <a:r>
              <a:rPr lang="ka-GE" sz="1600" spc="-5" dirty="0" err="1" smtClean="0">
                <a:ea typeface="Sylfaen" panose="010A0502050306030303" pitchFamily="18" charset="0"/>
                <a:cs typeface="Sylfaen" panose="010A0502050306030303" pitchFamily="18" charset="0"/>
              </a:rPr>
              <a:t>ბ</a:t>
            </a:r>
            <a:r>
              <a:rPr lang="ka-GE" sz="1600" dirty="0" err="1" smtClean="0">
                <a:ea typeface="Sylfaen" panose="010A0502050306030303" pitchFamily="18" charset="0"/>
                <a:cs typeface="Sylfaen" panose="010A0502050306030303" pitchFamily="18" charset="0"/>
              </a:rPr>
              <a:t>აგრა</a:t>
            </a:r>
            <a:r>
              <a:rPr lang="ka-GE" sz="1600" spc="-5" dirty="0" err="1" smtClean="0">
                <a:ea typeface="Sylfaen" panose="010A0502050306030303" pitchFamily="18" charset="0"/>
                <a:cs typeface="Sylfaen" panose="010A0502050306030303" pitchFamily="18" charset="0"/>
              </a:rPr>
              <a:t>ტ</a:t>
            </a:r>
            <a:r>
              <a:rPr lang="ka-GE" sz="1600" dirty="0" err="1" smtClean="0">
                <a:ea typeface="Sylfaen" panose="010A0502050306030303" pitchFamily="18" charset="0"/>
                <a:cs typeface="Sylfaen" panose="010A0502050306030303" pitchFamily="18" charset="0"/>
              </a:rPr>
              <a:t>ა</a:t>
            </a:r>
            <a:r>
              <a:rPr lang="ka-GE" sz="1600" spc="-10" dirty="0" err="1" smtClean="0">
                <a:ea typeface="Sylfaen" panose="010A0502050306030303" pitchFamily="18" charset="0"/>
                <a:cs typeface="Sylfaen" panose="010A0502050306030303" pitchFamily="18" charset="0"/>
              </a:rPr>
              <a:t>შ</a:t>
            </a:r>
            <a:r>
              <a:rPr lang="ka-GE" sz="1600" spc="-5" dirty="0" err="1" smtClean="0">
                <a:ea typeface="Sylfaen" panose="010A0502050306030303" pitchFamily="18" charset="0"/>
                <a:cs typeface="Sylfaen" panose="010A0502050306030303" pitchFamily="18" charset="0"/>
              </a:rPr>
              <a:t>ე</a:t>
            </a:r>
            <a:r>
              <a:rPr lang="ka-GE" sz="1600" spc="5" dirty="0" err="1" smtClean="0">
                <a:ea typeface="Sylfaen" panose="010A0502050306030303" pitchFamily="18" charset="0"/>
                <a:cs typeface="Sylfaen" panose="010A0502050306030303" pitchFamily="18" charset="0"/>
              </a:rPr>
              <a:t>ნ</a:t>
            </a:r>
            <a:r>
              <a:rPr lang="ka-GE" sz="1600" spc="-5" dirty="0" err="1" smtClean="0">
                <a:ea typeface="Sylfaen" panose="010A0502050306030303" pitchFamily="18" charset="0"/>
                <a:cs typeface="Sylfaen" panose="010A0502050306030303" pitchFamily="18" charset="0"/>
              </a:rPr>
              <a:t>ი</a:t>
            </a:r>
            <a:r>
              <a:rPr lang="ka-GE" sz="1600" dirty="0" smtClean="0">
                <a:ea typeface="Sylfaen" panose="010A0502050306030303" pitchFamily="18" charset="0"/>
                <a:cs typeface="Sylfaen" panose="010A0502050306030303" pitchFamily="18" charset="0"/>
              </a:rPr>
              <a:t>) </a:t>
            </a:r>
            <a:r>
              <a:rPr lang="ka-GE" sz="1600" spc="-5" dirty="0">
                <a:ea typeface="Sylfaen" panose="010A0502050306030303" pitchFamily="18" charset="0"/>
                <a:cs typeface="Sylfaen" panose="010A0502050306030303" pitchFamily="18" charset="0"/>
              </a:rPr>
              <a:t>ს</a:t>
            </a:r>
            <a:r>
              <a:rPr lang="ka-GE" sz="1600" dirty="0">
                <a:ea typeface="Sylfaen" panose="010A0502050306030303" pitchFamily="18" charset="0"/>
                <a:cs typeface="Sylfaen" panose="010A0502050306030303" pitchFamily="18" charset="0"/>
              </a:rPr>
              <a:t>ა</a:t>
            </a:r>
            <a:r>
              <a:rPr lang="ka-GE" sz="1600" spc="-5" dirty="0">
                <a:ea typeface="Sylfaen" panose="010A0502050306030303" pitchFamily="18" charset="0"/>
                <a:cs typeface="Sylfaen" panose="010A0502050306030303" pitchFamily="18" charset="0"/>
              </a:rPr>
              <a:t>ს</a:t>
            </a:r>
            <a:r>
              <a:rPr lang="ka-GE" sz="1600" dirty="0">
                <a:ea typeface="Sylfaen" panose="010A0502050306030303" pitchFamily="18" charset="0"/>
                <a:cs typeface="Sylfaen" panose="010A0502050306030303" pitchFamily="18" charset="0"/>
              </a:rPr>
              <a:t>აზღ</a:t>
            </a:r>
            <a:r>
              <a:rPr lang="ka-GE" sz="1600" spc="-5" dirty="0">
                <a:ea typeface="Sylfaen" panose="010A0502050306030303" pitchFamily="18" charset="0"/>
                <a:cs typeface="Sylfaen" panose="010A0502050306030303" pitchFamily="18" charset="0"/>
              </a:rPr>
              <a:t>ვ</a:t>
            </a:r>
            <a:r>
              <a:rPr lang="ka-GE" sz="1600" dirty="0">
                <a:ea typeface="Sylfaen" panose="010A0502050306030303" pitchFamily="18" charset="0"/>
                <a:cs typeface="Sylfaen" panose="010A0502050306030303" pitchFamily="18" charset="0"/>
              </a:rPr>
              <a:t>რო</a:t>
            </a:r>
            <a:r>
              <a:rPr lang="ka-GE" sz="1600" spc="15" dirty="0">
                <a:ea typeface="Sylfaen" panose="010A0502050306030303" pitchFamily="18" charset="0"/>
                <a:cs typeface="Sylfaen" panose="010A0502050306030303" pitchFamily="18" charset="0"/>
              </a:rPr>
              <a:t> </a:t>
            </a:r>
            <a:r>
              <a:rPr lang="ka-GE" sz="1600" dirty="0">
                <a:ea typeface="Sylfaen" panose="010A0502050306030303" pitchFamily="18" charset="0"/>
                <a:cs typeface="Sylfaen" panose="010A0502050306030303" pitchFamily="18" charset="0"/>
              </a:rPr>
              <a:t>გა</a:t>
            </a:r>
            <a:r>
              <a:rPr lang="ka-GE" sz="1600" spc="-10" dirty="0">
                <a:ea typeface="Sylfaen" panose="010A0502050306030303" pitchFamily="18" charset="0"/>
                <a:cs typeface="Sylfaen" panose="010A0502050306030303" pitchFamily="18" charset="0"/>
              </a:rPr>
              <a:t>მ</a:t>
            </a:r>
            <a:r>
              <a:rPr lang="ka-GE" sz="1600" dirty="0">
                <a:ea typeface="Sylfaen" panose="010A0502050306030303" pitchFamily="18" charset="0"/>
                <a:cs typeface="Sylfaen" panose="010A0502050306030303" pitchFamily="18" charset="0"/>
              </a:rPr>
              <a:t>შ</a:t>
            </a:r>
            <a:r>
              <a:rPr lang="ka-GE" sz="1600" spc="-15" dirty="0">
                <a:ea typeface="Sylfaen" panose="010A0502050306030303" pitchFamily="18" charset="0"/>
                <a:cs typeface="Sylfaen" panose="010A0502050306030303" pitchFamily="18" charset="0"/>
              </a:rPr>
              <a:t>ვ</a:t>
            </a:r>
            <a:r>
              <a:rPr lang="ka-GE" sz="1600" spc="5" dirty="0">
                <a:ea typeface="Sylfaen" panose="010A0502050306030303" pitchFamily="18" charset="0"/>
                <a:cs typeface="Sylfaen" panose="010A0502050306030303" pitchFamily="18" charset="0"/>
              </a:rPr>
              <a:t>ე</a:t>
            </a:r>
            <a:r>
              <a:rPr lang="ka-GE" sz="1600" dirty="0">
                <a:ea typeface="Sylfaen" panose="010A0502050306030303" pitchFamily="18" charset="0"/>
                <a:cs typeface="Sylfaen" panose="010A0502050306030303" pitchFamily="18" charset="0"/>
              </a:rPr>
              <a:t>ბ </a:t>
            </a:r>
            <a:r>
              <a:rPr lang="ka-GE" sz="1600" spc="5" dirty="0">
                <a:ea typeface="Sylfaen" panose="010A0502050306030303" pitchFamily="18" charset="0"/>
                <a:cs typeface="Sylfaen" panose="010A0502050306030303" pitchFamily="18" charset="0"/>
              </a:rPr>
              <a:t>პ</a:t>
            </a:r>
            <a:r>
              <a:rPr lang="ka-GE" sz="1600" spc="-10" dirty="0">
                <a:ea typeface="Sylfaen" panose="010A0502050306030303" pitchFamily="18" charset="0"/>
                <a:cs typeface="Sylfaen" panose="010A0502050306030303" pitchFamily="18" charset="0"/>
              </a:rPr>
              <a:t>უ</a:t>
            </a:r>
            <a:r>
              <a:rPr lang="ka-GE" sz="1600" spc="-5" dirty="0">
                <a:ea typeface="Sylfaen" panose="010A0502050306030303" pitchFamily="18" charset="0"/>
                <a:cs typeface="Sylfaen" panose="010A0502050306030303" pitchFamily="18" charset="0"/>
              </a:rPr>
              <a:t>ნ</a:t>
            </a:r>
            <a:r>
              <a:rPr lang="ka-GE" sz="1600" dirty="0">
                <a:ea typeface="Sylfaen" panose="010A0502050306030303" pitchFamily="18" charset="0"/>
                <a:cs typeface="Sylfaen" panose="010A0502050306030303" pitchFamily="18" charset="0"/>
              </a:rPr>
              <a:t>ქ</a:t>
            </a:r>
            <a:r>
              <a:rPr lang="ka-GE" sz="1600" spc="-5" dirty="0">
                <a:ea typeface="Sylfaen" panose="010A0502050306030303" pitchFamily="18" charset="0"/>
                <a:cs typeface="Sylfaen" panose="010A0502050306030303" pitchFamily="18" charset="0"/>
              </a:rPr>
              <a:t>ტ</a:t>
            </a:r>
            <a:r>
              <a:rPr lang="ka-GE" sz="1600" spc="5" dirty="0">
                <a:ea typeface="Sylfaen" panose="010A0502050306030303" pitchFamily="18" charset="0"/>
                <a:cs typeface="Sylfaen" panose="010A0502050306030303" pitchFamily="18" charset="0"/>
              </a:rPr>
              <a:t>ე</a:t>
            </a:r>
            <a:r>
              <a:rPr lang="ka-GE" sz="1600" spc="-5" dirty="0">
                <a:ea typeface="Sylfaen" panose="010A0502050306030303" pitchFamily="18" charset="0"/>
                <a:cs typeface="Sylfaen" panose="010A0502050306030303" pitchFamily="18" charset="0"/>
              </a:rPr>
              <a:t>ბ</a:t>
            </a:r>
            <a:r>
              <a:rPr lang="ka-GE" sz="1600" dirty="0">
                <a:ea typeface="Sylfaen" panose="010A0502050306030303" pitchFamily="18" charset="0"/>
                <a:cs typeface="Sylfaen" panose="010A0502050306030303" pitchFamily="18" charset="0"/>
              </a:rPr>
              <a:t>ს</a:t>
            </a:r>
            <a:r>
              <a:rPr lang="ka-GE" sz="1600" spc="15" dirty="0">
                <a:ea typeface="Sylfaen" panose="010A0502050306030303" pitchFamily="18" charset="0"/>
                <a:cs typeface="Sylfaen" panose="010A0502050306030303" pitchFamily="18" charset="0"/>
              </a:rPr>
              <a:t> </a:t>
            </a:r>
            <a:r>
              <a:rPr lang="ka-GE" sz="1600" dirty="0" smtClean="0">
                <a:ea typeface="Sylfaen" panose="010A0502050306030303" pitchFamily="18" charset="0"/>
                <a:cs typeface="Sylfaen" panose="010A0502050306030303" pitchFamily="18" charset="0"/>
              </a:rPr>
              <a:t>შ</a:t>
            </a:r>
            <a:r>
              <a:rPr lang="ka-GE" sz="1600" spc="-10" dirty="0" smtClean="0">
                <a:ea typeface="Sylfaen" panose="010A0502050306030303" pitchFamily="18" charset="0"/>
                <a:cs typeface="Sylfaen" panose="010A0502050306030303" pitchFamily="18" charset="0"/>
              </a:rPr>
              <a:t>ო</a:t>
            </a:r>
            <a:r>
              <a:rPr lang="ka-GE" sz="1600" dirty="0" smtClean="0">
                <a:ea typeface="Sylfaen" panose="010A0502050306030303" pitchFamily="18" charset="0"/>
                <a:cs typeface="Sylfaen" panose="010A0502050306030303" pitchFamily="18" charset="0"/>
              </a:rPr>
              <a:t>რი</a:t>
            </a:r>
            <a:r>
              <a:rPr lang="ka-GE" sz="1600" spc="-5" dirty="0" smtClean="0">
                <a:ea typeface="Sylfaen" panose="010A0502050306030303" pitchFamily="18" charset="0"/>
                <a:cs typeface="Sylfaen" panose="010A0502050306030303" pitchFamily="18" charset="0"/>
              </a:rPr>
              <a:t>ს</a:t>
            </a:r>
            <a:r>
              <a:rPr lang="ka-GE" sz="1600" dirty="0" smtClean="0">
                <a:ea typeface="Sylfaen" panose="010A0502050306030303" pitchFamily="18" charset="0"/>
                <a:cs typeface="Sylfaen" panose="010A0502050306030303" pitchFamily="18" charset="0"/>
              </a:rPr>
              <a:t>, </a:t>
            </a:r>
            <a:r>
              <a:rPr lang="ka-GE" sz="1600" dirty="0">
                <a:ea typeface="Sylfaen" panose="010A0502050306030303" pitchFamily="18" charset="0"/>
                <a:cs typeface="Sylfaen" panose="010A0502050306030303" pitchFamily="18" charset="0"/>
              </a:rPr>
              <a:t>რო</a:t>
            </a:r>
            <a:r>
              <a:rPr lang="ka-GE" sz="1600" spc="-5" dirty="0">
                <a:ea typeface="Sylfaen" panose="010A0502050306030303" pitchFamily="18" charset="0"/>
                <a:cs typeface="Sylfaen" panose="010A0502050306030303" pitchFamily="18" charset="0"/>
              </a:rPr>
              <a:t>მე</a:t>
            </a:r>
            <a:r>
              <a:rPr lang="ka-GE" sz="1600" dirty="0">
                <a:ea typeface="Sylfaen" panose="010A0502050306030303" pitchFamily="18" charset="0"/>
                <a:cs typeface="Sylfaen" panose="010A0502050306030303" pitchFamily="18" charset="0"/>
              </a:rPr>
              <a:t>ლ</a:t>
            </a:r>
            <a:r>
              <a:rPr lang="ka-GE" sz="1600" spc="-5" dirty="0">
                <a:ea typeface="Sylfaen" panose="010A0502050306030303" pitchFamily="18" charset="0"/>
                <a:cs typeface="Sylfaen" panose="010A0502050306030303" pitchFamily="18" charset="0"/>
              </a:rPr>
              <a:t>ი</a:t>
            </a:r>
            <a:r>
              <a:rPr lang="ka-GE" sz="1600" dirty="0">
                <a:ea typeface="Sylfaen" panose="010A0502050306030303" pitchFamily="18" charset="0"/>
                <a:cs typeface="Sylfaen" panose="010A0502050306030303" pitchFamily="18" charset="0"/>
              </a:rPr>
              <a:t>ც </a:t>
            </a:r>
            <a:r>
              <a:rPr lang="ka-GE" sz="1600" spc="-5" dirty="0">
                <a:ea typeface="Sylfaen" panose="010A0502050306030303" pitchFamily="18" charset="0"/>
                <a:cs typeface="Sylfaen" panose="010A0502050306030303" pitchFamily="18" charset="0"/>
              </a:rPr>
              <a:t>მ</a:t>
            </a:r>
            <a:r>
              <a:rPr lang="ka-GE" sz="1600" dirty="0">
                <a:ea typeface="Sylfaen" panose="010A0502050306030303" pitchFamily="18" charset="0"/>
                <a:cs typeface="Sylfaen" panose="010A0502050306030303" pitchFamily="18" charset="0"/>
              </a:rPr>
              <a:t>დ</a:t>
            </a:r>
            <a:r>
              <a:rPr lang="ka-GE" sz="1600" spc="10" dirty="0">
                <a:ea typeface="Sylfaen" panose="010A0502050306030303" pitchFamily="18" charset="0"/>
                <a:cs typeface="Sylfaen" panose="010A0502050306030303" pitchFamily="18" charset="0"/>
              </a:rPr>
              <a:t>ე</a:t>
            </a:r>
            <a:r>
              <a:rPr lang="ka-GE" sz="1600" spc="-5" dirty="0">
                <a:ea typeface="Sylfaen" panose="010A0502050306030303" pitchFamily="18" charset="0"/>
                <a:cs typeface="Sylfaen" panose="010A0502050306030303" pitchFamily="18" charset="0"/>
              </a:rPr>
              <a:t>ბ</a:t>
            </a:r>
            <a:r>
              <a:rPr lang="ka-GE" sz="1600" dirty="0">
                <a:ea typeface="Sylfaen" panose="010A0502050306030303" pitchFamily="18" charset="0"/>
                <a:cs typeface="Sylfaen" panose="010A0502050306030303" pitchFamily="18" charset="0"/>
              </a:rPr>
              <a:t>ა</a:t>
            </a:r>
            <a:r>
              <a:rPr lang="ka-GE" sz="1600" spc="-10" dirty="0">
                <a:ea typeface="Sylfaen" panose="010A0502050306030303" pitchFamily="18" charset="0"/>
                <a:cs typeface="Sylfaen" panose="010A0502050306030303" pitchFamily="18" charset="0"/>
              </a:rPr>
              <a:t>რ</a:t>
            </a:r>
            <a:r>
              <a:rPr lang="ka-GE" sz="1600" spc="5" dirty="0">
                <a:ea typeface="Sylfaen" panose="010A0502050306030303" pitchFamily="18" charset="0"/>
                <a:cs typeface="Sylfaen" panose="010A0502050306030303" pitchFamily="18" charset="0"/>
              </a:rPr>
              <a:t>ე</a:t>
            </a:r>
            <a:r>
              <a:rPr lang="ka-GE" sz="1600" dirty="0">
                <a:ea typeface="Sylfaen" panose="010A0502050306030303" pitchFamily="18" charset="0"/>
                <a:cs typeface="Sylfaen" panose="010A0502050306030303" pitchFamily="18" charset="0"/>
              </a:rPr>
              <a:t>ობს</a:t>
            </a:r>
            <a:r>
              <a:rPr lang="ka-GE" sz="1600" spc="90" dirty="0">
                <a:ea typeface="Sylfaen" panose="010A0502050306030303" pitchFamily="18" charset="0"/>
                <a:cs typeface="Sylfaen" panose="010A0502050306030303" pitchFamily="18" charset="0"/>
              </a:rPr>
              <a:t> </a:t>
            </a:r>
            <a:r>
              <a:rPr lang="ka-GE" sz="1600" spc="-5" dirty="0" smtClean="0">
                <a:ea typeface="Sylfaen" panose="010A0502050306030303" pitchFamily="18" charset="0"/>
                <a:cs typeface="Sylfaen" panose="010A0502050306030303" pitchFamily="18" charset="0"/>
              </a:rPr>
              <a:t>მ</a:t>
            </a:r>
            <a:r>
              <a:rPr lang="ka-GE" sz="1600" dirty="0" smtClean="0">
                <a:ea typeface="Sylfaen" panose="010A0502050306030303" pitchFamily="18" charset="0"/>
                <a:cs typeface="Sylfaen" panose="010A0502050306030303" pitchFamily="18" charset="0"/>
              </a:rPr>
              <a:t>-6 ა</a:t>
            </a:r>
            <a:r>
              <a:rPr lang="ka-GE" sz="1600" spc="-5" dirty="0" smtClean="0">
                <a:ea typeface="Sylfaen" panose="010A0502050306030303" pitchFamily="18" charset="0"/>
                <a:cs typeface="Sylfaen" panose="010A0502050306030303" pitchFamily="18" charset="0"/>
              </a:rPr>
              <a:t>ვტ</a:t>
            </a:r>
            <a:r>
              <a:rPr lang="ka-GE" sz="1600" dirty="0" smtClean="0">
                <a:ea typeface="Sylfaen" panose="010A0502050306030303" pitchFamily="18" charset="0"/>
                <a:cs typeface="Sylfaen" panose="010A0502050306030303" pitchFamily="18" charset="0"/>
              </a:rPr>
              <a:t>ო</a:t>
            </a:r>
            <a:r>
              <a:rPr lang="ka-GE" sz="1600" spc="95" dirty="0" smtClean="0">
                <a:ea typeface="Sylfaen" panose="010A0502050306030303" pitchFamily="18" charset="0"/>
                <a:cs typeface="Sylfaen" panose="010A0502050306030303" pitchFamily="18" charset="0"/>
              </a:rPr>
              <a:t> </a:t>
            </a:r>
            <a:r>
              <a:rPr lang="ka-GE" sz="1600" spc="-5" dirty="0">
                <a:ea typeface="Sylfaen" panose="010A0502050306030303" pitchFamily="18" charset="0"/>
                <a:cs typeface="Sylfaen" panose="010A0502050306030303" pitchFamily="18" charset="0"/>
              </a:rPr>
              <a:t>მ</a:t>
            </a:r>
            <a:r>
              <a:rPr lang="ka-GE" sz="1600" dirty="0">
                <a:ea typeface="Sylfaen" panose="010A0502050306030303" pitchFamily="18" charset="0"/>
                <a:cs typeface="Sylfaen" panose="010A0502050306030303" pitchFamily="18" charset="0"/>
              </a:rPr>
              <a:t>აგ</a:t>
            </a:r>
            <a:r>
              <a:rPr lang="ka-GE" sz="1600" spc="-20" dirty="0">
                <a:ea typeface="Sylfaen" panose="010A0502050306030303" pitchFamily="18" charset="0"/>
                <a:cs typeface="Sylfaen" panose="010A0502050306030303" pitchFamily="18" charset="0"/>
              </a:rPr>
              <a:t>ი</a:t>
            </a:r>
            <a:r>
              <a:rPr lang="ka-GE" sz="1600" spc="-5" dirty="0">
                <a:ea typeface="Sylfaen" panose="010A0502050306030303" pitchFamily="18" charset="0"/>
                <a:cs typeface="Sylfaen" panose="010A0502050306030303" pitchFamily="18" charset="0"/>
              </a:rPr>
              <a:t>სტ</a:t>
            </a:r>
            <a:r>
              <a:rPr lang="ka-GE" sz="1600" dirty="0">
                <a:ea typeface="Sylfaen" panose="010A0502050306030303" pitchFamily="18" charset="0"/>
                <a:cs typeface="Sylfaen" panose="010A0502050306030303" pitchFamily="18" charset="0"/>
              </a:rPr>
              <a:t>რალზე </a:t>
            </a:r>
            <a:r>
              <a:rPr lang="ka-GE" sz="1600" spc="5" dirty="0" smtClean="0">
                <a:ea typeface="Sylfaen" panose="010A0502050306030303" pitchFamily="18" charset="0"/>
                <a:cs typeface="Sylfaen" panose="010A0502050306030303" pitchFamily="18" charset="0"/>
              </a:rPr>
              <a:t>ე</a:t>
            </a:r>
            <a:r>
              <a:rPr lang="ka-GE" sz="1600" spc="-10" dirty="0" smtClean="0">
                <a:ea typeface="Sylfaen" panose="010A0502050306030303" pitchFamily="18" charset="0"/>
                <a:cs typeface="Sylfaen" panose="010A0502050306030303" pitchFamily="18" charset="0"/>
              </a:rPr>
              <a:t>რ</a:t>
            </a:r>
            <a:r>
              <a:rPr lang="ka-GE" sz="1600" spc="5" dirty="0" smtClean="0">
                <a:ea typeface="Sylfaen" panose="010A0502050306030303" pitchFamily="18" charset="0"/>
                <a:cs typeface="Sylfaen" panose="010A0502050306030303" pitchFamily="18" charset="0"/>
              </a:rPr>
              <a:t>ე</a:t>
            </a:r>
            <a:r>
              <a:rPr lang="ka-GE" sz="1600" dirty="0" smtClean="0">
                <a:ea typeface="Sylfaen" panose="010A0502050306030303" pitchFamily="18" charset="0"/>
                <a:cs typeface="Sylfaen" panose="010A0502050306030303" pitchFamily="18" charset="0"/>
              </a:rPr>
              <a:t>ვ</a:t>
            </a:r>
            <a:r>
              <a:rPr lang="ka-GE" sz="1600" spc="-15" dirty="0" smtClean="0">
                <a:ea typeface="Sylfaen" panose="010A0502050306030303" pitchFamily="18" charset="0"/>
                <a:cs typeface="Sylfaen" panose="010A0502050306030303" pitchFamily="18" charset="0"/>
              </a:rPr>
              <a:t>ა</a:t>
            </a:r>
            <a:r>
              <a:rPr lang="ka-GE" sz="1600" spc="5" dirty="0" smtClean="0">
                <a:ea typeface="Sylfaen" panose="010A0502050306030303" pitchFamily="18" charset="0"/>
                <a:cs typeface="Sylfaen" panose="010A0502050306030303" pitchFamily="18" charset="0"/>
              </a:rPr>
              <a:t>ნ</a:t>
            </a:r>
            <a:r>
              <a:rPr lang="ka-GE" sz="1600" dirty="0" smtClean="0">
                <a:ea typeface="Sylfaen" panose="010A0502050306030303" pitchFamily="18" charset="0"/>
                <a:cs typeface="Sylfaen" panose="010A0502050306030303" pitchFamily="18" charset="0"/>
              </a:rPr>
              <a:t>ი</a:t>
            </a:r>
            <a:r>
              <a:rPr lang="ka-GE" sz="1600" spc="-10" dirty="0" smtClean="0">
                <a:ea typeface="Sylfaen" panose="010A0502050306030303" pitchFamily="18" charset="0"/>
                <a:cs typeface="Sylfaen" panose="010A0502050306030303" pitchFamily="18" charset="0"/>
              </a:rPr>
              <a:t>-</a:t>
            </a:r>
            <a:r>
              <a:rPr lang="ka-GE" sz="1600" dirty="0" smtClean="0">
                <a:ea typeface="Sylfaen" panose="010A0502050306030303" pitchFamily="18" charset="0"/>
                <a:cs typeface="Sylfaen" panose="010A0502050306030303" pitchFamily="18" charset="0"/>
              </a:rPr>
              <a:t>თ</a:t>
            </a:r>
            <a:r>
              <a:rPr lang="ka-GE" sz="1600" spc="-5" dirty="0" smtClean="0">
                <a:ea typeface="Sylfaen" panose="010A0502050306030303" pitchFamily="18" charset="0"/>
                <a:cs typeface="Sylfaen" panose="010A0502050306030303" pitchFamily="18" charset="0"/>
              </a:rPr>
              <a:t>ბი</a:t>
            </a:r>
            <a:r>
              <a:rPr lang="ka-GE" sz="1600" dirty="0" smtClean="0">
                <a:ea typeface="Sylfaen" panose="010A0502050306030303" pitchFamily="18" charset="0"/>
                <a:cs typeface="Sylfaen" panose="010A0502050306030303" pitchFamily="18" charset="0"/>
              </a:rPr>
              <a:t>ლ</a:t>
            </a:r>
            <a:r>
              <a:rPr lang="ka-GE" sz="1600" spc="-5" dirty="0" smtClean="0">
                <a:ea typeface="Sylfaen" panose="010A0502050306030303" pitchFamily="18" charset="0"/>
                <a:cs typeface="Sylfaen" panose="010A0502050306030303" pitchFamily="18" charset="0"/>
              </a:rPr>
              <a:t>ის</a:t>
            </a:r>
            <a:r>
              <a:rPr lang="ka-GE" sz="1600" dirty="0" smtClean="0">
                <a:ea typeface="Sylfaen" panose="010A0502050306030303" pitchFamily="18" charset="0"/>
                <a:cs typeface="Sylfaen" panose="010A0502050306030303" pitchFamily="18" charset="0"/>
              </a:rPr>
              <a:t>ი</a:t>
            </a:r>
            <a:r>
              <a:rPr lang="ka-GE" sz="1600" dirty="0">
                <a:ea typeface="Sylfaen" panose="010A0502050306030303" pitchFamily="18" charset="0"/>
                <a:cs typeface="Sylfaen" panose="010A0502050306030303" pitchFamily="18" charset="0"/>
              </a:rPr>
              <a:t>;</a:t>
            </a:r>
            <a:r>
              <a:rPr lang="ka-GE" sz="1600" spc="95" dirty="0">
                <a:ea typeface="Sylfaen" panose="010A0502050306030303" pitchFamily="18" charset="0"/>
                <a:cs typeface="Sylfaen" panose="010A0502050306030303" pitchFamily="18" charset="0"/>
              </a:rPr>
              <a:t> </a:t>
            </a:r>
            <a:r>
              <a:rPr lang="ka-GE" sz="1600" dirty="0">
                <a:ea typeface="Sylfaen" panose="010A0502050306030303" pitchFamily="18" charset="0"/>
                <a:cs typeface="Sylfaen" panose="010A0502050306030303" pitchFamily="18" charset="0"/>
              </a:rPr>
              <a:t>60</a:t>
            </a:r>
            <a:r>
              <a:rPr lang="ka-GE" sz="1600" spc="95" dirty="0">
                <a:ea typeface="Sylfaen" panose="010A0502050306030303" pitchFamily="18" charset="0"/>
                <a:cs typeface="Sylfaen" panose="010A0502050306030303" pitchFamily="18" charset="0"/>
              </a:rPr>
              <a:t> </a:t>
            </a:r>
            <a:r>
              <a:rPr lang="ka-GE" sz="1600" spc="-5" dirty="0">
                <a:ea typeface="Sylfaen" panose="010A0502050306030303" pitchFamily="18" charset="0"/>
                <a:cs typeface="Sylfaen" panose="010A0502050306030303" pitchFamily="18" charset="0"/>
              </a:rPr>
              <a:t>კ</a:t>
            </a:r>
            <a:r>
              <a:rPr lang="ka-GE" sz="1600" dirty="0">
                <a:ea typeface="Sylfaen" panose="010A0502050306030303" pitchFamily="18" charset="0"/>
                <a:cs typeface="Sylfaen" panose="010A0502050306030303" pitchFamily="18" charset="0"/>
              </a:rPr>
              <a:t>მ</a:t>
            </a:r>
            <a:r>
              <a:rPr lang="ka-GE" sz="1600" spc="90" dirty="0">
                <a:ea typeface="Sylfaen" panose="010A0502050306030303" pitchFamily="18" charset="0"/>
                <a:cs typeface="Sylfaen" panose="010A0502050306030303" pitchFamily="18" charset="0"/>
              </a:rPr>
              <a:t> </a:t>
            </a:r>
            <a:r>
              <a:rPr lang="ka-GE" sz="1600" dirty="0">
                <a:ea typeface="Sylfaen" panose="010A0502050306030303" pitchFamily="18" charset="0"/>
                <a:cs typeface="Sylfaen" panose="010A0502050306030303" pitchFamily="18" charset="0"/>
              </a:rPr>
              <a:t>თ</a:t>
            </a:r>
            <a:r>
              <a:rPr lang="ka-GE" sz="1600" spc="-5" dirty="0">
                <a:ea typeface="Sylfaen" panose="010A0502050306030303" pitchFamily="18" charset="0"/>
                <a:cs typeface="Sylfaen" panose="010A0502050306030303" pitchFamily="18" charset="0"/>
              </a:rPr>
              <a:t>ბი</a:t>
            </a:r>
            <a:r>
              <a:rPr lang="ka-GE" sz="1600" spc="-10" dirty="0">
                <a:ea typeface="Sylfaen" panose="010A0502050306030303" pitchFamily="18" charset="0"/>
                <a:cs typeface="Sylfaen" panose="010A0502050306030303" pitchFamily="18" charset="0"/>
              </a:rPr>
              <a:t>ლ</a:t>
            </a:r>
            <a:r>
              <a:rPr lang="ka-GE" sz="1600" spc="-5" dirty="0">
                <a:ea typeface="Sylfaen" panose="010A0502050306030303" pitchFamily="18" charset="0"/>
                <a:cs typeface="Sylfaen" panose="010A0502050306030303" pitchFamily="18" charset="0"/>
              </a:rPr>
              <a:t>ისი</a:t>
            </a:r>
            <a:r>
              <a:rPr lang="ka-GE" sz="1600" dirty="0">
                <a:ea typeface="Sylfaen" panose="010A0502050306030303" pitchFamily="18" charset="0"/>
                <a:cs typeface="Sylfaen" panose="010A0502050306030303" pitchFamily="18" charset="0"/>
              </a:rPr>
              <a:t>დან</a:t>
            </a:r>
            <a:r>
              <a:rPr lang="ka-GE" sz="1600" spc="110" dirty="0">
                <a:ea typeface="Sylfaen" panose="010A0502050306030303" pitchFamily="18" charset="0"/>
                <a:cs typeface="Sylfaen" panose="010A0502050306030303" pitchFamily="18" charset="0"/>
              </a:rPr>
              <a:t> </a:t>
            </a:r>
            <a:r>
              <a:rPr lang="ka-GE" sz="1600" spc="5" dirty="0">
                <a:ea typeface="Sylfaen" panose="010A0502050306030303" pitchFamily="18" charset="0"/>
                <a:cs typeface="Sylfaen" panose="010A0502050306030303" pitchFamily="18" charset="0"/>
              </a:rPr>
              <a:t>დ</a:t>
            </a:r>
            <a:r>
              <a:rPr lang="ka-GE" sz="1600" dirty="0">
                <a:ea typeface="Sylfaen" panose="010A0502050306030303" pitchFamily="18" charset="0"/>
                <a:cs typeface="Sylfaen" panose="010A0502050306030303" pitchFamily="18" charset="0"/>
              </a:rPr>
              <a:t>ა</a:t>
            </a:r>
            <a:r>
              <a:rPr lang="ka-GE" sz="1600" spc="85" dirty="0">
                <a:ea typeface="Sylfaen" panose="010A0502050306030303" pitchFamily="18" charset="0"/>
                <a:cs typeface="Sylfaen" panose="010A0502050306030303" pitchFamily="18" charset="0"/>
              </a:rPr>
              <a:t> </a:t>
            </a:r>
            <a:r>
              <a:rPr lang="ka-GE" sz="1600" dirty="0">
                <a:ea typeface="Sylfaen" panose="010A0502050306030303" pitchFamily="18" charset="0"/>
                <a:cs typeface="Sylfaen" panose="010A0502050306030303" pitchFamily="18" charset="0"/>
              </a:rPr>
              <a:t>200</a:t>
            </a:r>
            <a:r>
              <a:rPr lang="ka-GE" sz="1600" spc="85" dirty="0">
                <a:ea typeface="Sylfaen" panose="010A0502050306030303" pitchFamily="18" charset="0"/>
                <a:cs typeface="Sylfaen" panose="010A0502050306030303" pitchFamily="18" charset="0"/>
              </a:rPr>
              <a:t> </a:t>
            </a:r>
            <a:r>
              <a:rPr lang="ka-GE" sz="1600" spc="-5" dirty="0">
                <a:ea typeface="Sylfaen" panose="010A0502050306030303" pitchFamily="18" charset="0"/>
                <a:cs typeface="Sylfaen" panose="010A0502050306030303" pitchFamily="18" charset="0"/>
              </a:rPr>
              <a:t>კმ </a:t>
            </a:r>
            <a:r>
              <a:rPr lang="ka-GE" sz="1600" spc="5" dirty="0" smtClean="0">
                <a:ea typeface="Sylfaen" panose="010A0502050306030303" pitchFamily="18" charset="0"/>
                <a:cs typeface="Sylfaen" panose="010A0502050306030303" pitchFamily="18" charset="0"/>
              </a:rPr>
              <a:t>ე</a:t>
            </a:r>
            <a:r>
              <a:rPr lang="ka-GE" sz="1600" spc="-10" dirty="0" smtClean="0">
                <a:ea typeface="Sylfaen" panose="010A0502050306030303" pitchFamily="18" charset="0"/>
                <a:cs typeface="Sylfaen" panose="010A0502050306030303" pitchFamily="18" charset="0"/>
              </a:rPr>
              <a:t>რ</a:t>
            </a:r>
            <a:r>
              <a:rPr lang="ka-GE" sz="1600" spc="5" dirty="0" smtClean="0">
                <a:ea typeface="Sylfaen" panose="010A0502050306030303" pitchFamily="18" charset="0"/>
                <a:cs typeface="Sylfaen" panose="010A0502050306030303" pitchFamily="18" charset="0"/>
              </a:rPr>
              <a:t>ე</a:t>
            </a:r>
            <a:r>
              <a:rPr lang="ka-GE" sz="1600" dirty="0" smtClean="0">
                <a:ea typeface="Sylfaen" panose="010A0502050306030303" pitchFamily="18" charset="0"/>
                <a:cs typeface="Sylfaen" panose="010A0502050306030303" pitchFamily="18" charset="0"/>
              </a:rPr>
              <a:t>ვნ</a:t>
            </a:r>
            <a:r>
              <a:rPr lang="ka-GE" sz="1600" spc="-15" dirty="0" smtClean="0">
                <a:ea typeface="Sylfaen" panose="010A0502050306030303" pitchFamily="18" charset="0"/>
                <a:cs typeface="Sylfaen" panose="010A0502050306030303" pitchFamily="18" charset="0"/>
              </a:rPr>
              <a:t>ი</a:t>
            </a:r>
            <a:r>
              <a:rPr lang="ka-GE" sz="1600" dirty="0" smtClean="0">
                <a:ea typeface="Sylfaen" panose="010A0502050306030303" pitchFamily="18" charset="0"/>
                <a:cs typeface="Sylfaen" panose="010A0502050306030303" pitchFamily="18" charset="0"/>
              </a:rPr>
              <a:t>და</a:t>
            </a:r>
            <a:r>
              <a:rPr lang="ka-GE" sz="1600" spc="10" dirty="0" smtClean="0">
                <a:ea typeface="Sylfaen" panose="010A0502050306030303" pitchFamily="18" charset="0"/>
                <a:cs typeface="Sylfaen" panose="010A0502050306030303" pitchFamily="18" charset="0"/>
              </a:rPr>
              <a:t>ნ</a:t>
            </a:r>
          </a:p>
          <a:p>
            <a:pPr marL="285750" indent="-285750" algn="just">
              <a:buFont typeface="Wingdings" panose="05000000000000000000" pitchFamily="2" charset="2"/>
              <a:buChar char="Ø"/>
            </a:pPr>
            <a:r>
              <a:rPr lang="ka-GE" sz="1600" dirty="0" smtClean="0"/>
              <a:t>პროექტი </a:t>
            </a:r>
            <a:r>
              <a:rPr lang="ka-GE" sz="1600" dirty="0"/>
              <a:t>ითვალისწინებს ერთმანეთის პარალელურად ორი ორზოლიანი ხიდის მშენებლობას. </a:t>
            </a:r>
            <a:r>
              <a:rPr lang="en-US" sz="1600" dirty="0" err="1"/>
              <a:t>ორ</a:t>
            </a:r>
            <a:r>
              <a:rPr lang="ka-GE" sz="1600" dirty="0"/>
              <a:t>ი </a:t>
            </a:r>
            <a:r>
              <a:rPr lang="en-US" sz="1600" dirty="0" err="1"/>
              <a:t>ორზოლიანი</a:t>
            </a:r>
            <a:r>
              <a:rPr lang="en-US" sz="1600" dirty="0"/>
              <a:t> </a:t>
            </a:r>
            <a:r>
              <a:rPr lang="en-US" sz="1600" dirty="0" err="1"/>
              <a:t>ცალმხრივი</a:t>
            </a:r>
            <a:r>
              <a:rPr lang="en-US" sz="1600" dirty="0"/>
              <a:t> </a:t>
            </a:r>
            <a:r>
              <a:rPr lang="en-US" sz="1600" dirty="0" err="1"/>
              <a:t>ხიდის</a:t>
            </a:r>
            <a:r>
              <a:rPr lang="en-US" sz="1600" dirty="0"/>
              <a:t> </a:t>
            </a:r>
            <a:r>
              <a:rPr lang="en-US" sz="1600" dirty="0" err="1"/>
              <a:t>კონსტრუქცია</a:t>
            </a:r>
            <a:r>
              <a:rPr lang="en-US" sz="1600" dirty="0"/>
              <a:t> </a:t>
            </a:r>
            <a:r>
              <a:rPr lang="en-US" sz="1600" dirty="0" err="1"/>
              <a:t>შედგება</a:t>
            </a:r>
            <a:r>
              <a:rPr lang="en-US" sz="1600" dirty="0"/>
              <a:t>:  </a:t>
            </a:r>
            <a:r>
              <a:rPr lang="en-US" sz="1600" dirty="0" err="1"/>
              <a:t>ოთხი</a:t>
            </a:r>
            <a:r>
              <a:rPr lang="en-US" sz="1600" dirty="0"/>
              <a:t> </a:t>
            </a:r>
            <a:r>
              <a:rPr lang="en-US" sz="1600" dirty="0" err="1"/>
              <a:t>შუალედური</a:t>
            </a:r>
            <a:r>
              <a:rPr lang="en-US" sz="1600" dirty="0"/>
              <a:t> </a:t>
            </a:r>
            <a:r>
              <a:rPr lang="en-US" sz="1600" dirty="0" err="1"/>
              <a:t>და</a:t>
            </a:r>
            <a:r>
              <a:rPr lang="en-US" sz="1600" dirty="0"/>
              <a:t> </a:t>
            </a:r>
            <a:r>
              <a:rPr lang="en-US" sz="1600" dirty="0" err="1"/>
              <a:t>ორი</a:t>
            </a:r>
            <a:r>
              <a:rPr lang="en-US" sz="1600" dirty="0"/>
              <a:t> </a:t>
            </a:r>
            <a:r>
              <a:rPr lang="en-US" sz="1600" dirty="0" err="1"/>
              <a:t>განაპირა</a:t>
            </a:r>
            <a:r>
              <a:rPr lang="en-US" sz="1600" dirty="0"/>
              <a:t> </a:t>
            </a:r>
            <a:r>
              <a:rPr lang="en-US" sz="1600" dirty="0" err="1"/>
              <a:t>ბურჯისაგან</a:t>
            </a:r>
            <a:r>
              <a:rPr lang="ka-GE" sz="1600" dirty="0" smtClean="0">
                <a:ea typeface="Sylfaen" panose="010A0502050306030303" pitchFamily="18" charset="0"/>
                <a:cs typeface="Sylfaen" panose="010A0502050306030303" pitchFamily="18" charset="0"/>
              </a:rPr>
              <a:t>.</a:t>
            </a:r>
            <a:r>
              <a:rPr lang="ka-GE" sz="1600" spc="-10" dirty="0" smtClean="0">
                <a:ea typeface="Sylfaen" panose="010A0502050306030303" pitchFamily="18" charset="0"/>
                <a:cs typeface="Sylfaen" panose="010A0502050306030303" pitchFamily="18" charset="0"/>
              </a:rPr>
              <a:t> </a:t>
            </a:r>
          </a:p>
          <a:p>
            <a:pPr marL="285750" indent="-285750" algn="just">
              <a:buFont typeface="Wingdings" panose="05000000000000000000" pitchFamily="2" charset="2"/>
              <a:buChar char="Ø"/>
            </a:pPr>
            <a:endParaRPr lang="en-US" sz="1600"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bwMode="auto">
          <a:xfrm>
            <a:off x="4178105" y="2489981"/>
            <a:ext cx="7612672" cy="4220307"/>
          </a:xfrm>
          <a:prstGeom prst="rect">
            <a:avLst/>
          </a:prstGeom>
          <a:noFill/>
        </p:spPr>
      </p:pic>
      <p:sp>
        <p:nvSpPr>
          <p:cNvPr id="6" name="Rectangle 5"/>
          <p:cNvSpPr/>
          <p:nvPr/>
        </p:nvSpPr>
        <p:spPr>
          <a:xfrm>
            <a:off x="0" y="5040331"/>
            <a:ext cx="3926938" cy="793679"/>
          </a:xfrm>
          <a:prstGeom prst="rect">
            <a:avLst/>
          </a:prstGeom>
        </p:spPr>
        <p:txBody>
          <a:bodyPr wrap="square">
            <a:spAutoFit/>
          </a:bodyPr>
          <a:lstStyle/>
          <a:p>
            <a:pPr algn="ctr">
              <a:lnSpc>
                <a:spcPct val="150000"/>
              </a:lnSpc>
            </a:pPr>
            <a:r>
              <a:rPr lang="en-US" sz="1600" b="1" spc="-10" dirty="0" err="1">
                <a:solidFill>
                  <a:srgbClr val="002060"/>
                </a:solidFill>
                <a:latin typeface="Sylfaen" panose="010A0502050306030303" pitchFamily="18" charset="0"/>
                <a:ea typeface="Sylfaen" panose="010A0502050306030303" pitchFamily="18" charset="0"/>
                <a:cs typeface="Sylfaen" panose="010A0502050306030303" pitchFamily="18" charset="0"/>
              </a:rPr>
              <a:t>ხ</a:t>
            </a:r>
            <a:r>
              <a:rPr lang="en-US" sz="1600" b="1" spc="-15" dirty="0" err="1">
                <a:solidFill>
                  <a:srgbClr val="002060"/>
                </a:solidFill>
                <a:latin typeface="Sylfaen" panose="010A0502050306030303" pitchFamily="18" charset="0"/>
                <a:ea typeface="Sylfaen" panose="010A0502050306030303" pitchFamily="18" charset="0"/>
                <a:cs typeface="Sylfaen" panose="010A0502050306030303" pitchFamily="18" charset="0"/>
              </a:rPr>
              <a:t>ი</a:t>
            </a:r>
            <a:r>
              <a:rPr lang="en-US" sz="1600" b="1" spc="-10" dirty="0" err="1">
                <a:solidFill>
                  <a:srgbClr val="002060"/>
                </a:solidFill>
                <a:latin typeface="Sylfaen" panose="010A0502050306030303" pitchFamily="18" charset="0"/>
                <a:ea typeface="Sylfaen" panose="010A0502050306030303" pitchFamily="18" charset="0"/>
                <a:cs typeface="Sylfaen" panose="010A0502050306030303" pitchFamily="18" charset="0"/>
              </a:rPr>
              <a:t>დ</a:t>
            </a:r>
            <a:r>
              <a:rPr lang="en-US" sz="1600" b="1" spc="-15" dirty="0" err="1">
                <a:solidFill>
                  <a:srgbClr val="002060"/>
                </a:solidFill>
                <a:latin typeface="Sylfaen" panose="010A0502050306030303" pitchFamily="18" charset="0"/>
                <a:ea typeface="Sylfaen" panose="010A0502050306030303" pitchFamily="18" charset="0"/>
                <a:cs typeface="Sylfaen" panose="010A0502050306030303" pitchFamily="18" charset="0"/>
              </a:rPr>
              <a:t>ი</a:t>
            </a:r>
            <a:r>
              <a:rPr lang="en-US" sz="1600" b="1" dirty="0" err="1">
                <a:solidFill>
                  <a:srgbClr val="002060"/>
                </a:solidFill>
                <a:latin typeface="Sylfaen" panose="010A0502050306030303" pitchFamily="18" charset="0"/>
                <a:ea typeface="Sylfaen" panose="010A0502050306030303" pitchFamily="18" charset="0"/>
                <a:cs typeface="Sylfaen" panose="010A0502050306030303" pitchFamily="18" charset="0"/>
              </a:rPr>
              <a:t>ს</a:t>
            </a:r>
            <a:r>
              <a:rPr lang="en-US" sz="1600" b="1" spc="-15" dirty="0">
                <a:solidFill>
                  <a:srgbClr val="002060"/>
                </a:solidFill>
                <a:latin typeface="Sylfaen" panose="010A0502050306030303" pitchFamily="18" charset="0"/>
                <a:ea typeface="Sylfaen" panose="010A0502050306030303" pitchFamily="18" charset="0"/>
                <a:cs typeface="Sylfaen" panose="010A0502050306030303" pitchFamily="18" charset="0"/>
              </a:rPr>
              <a:t> </a:t>
            </a:r>
            <a:r>
              <a:rPr lang="en-US" sz="1600" b="1" spc="-15" dirty="0" err="1">
                <a:solidFill>
                  <a:srgbClr val="002060"/>
                </a:solidFill>
                <a:latin typeface="Sylfaen" panose="010A0502050306030303" pitchFamily="18" charset="0"/>
                <a:ea typeface="Sylfaen" panose="010A0502050306030303" pitchFamily="18" charset="0"/>
                <a:cs typeface="Sylfaen" panose="010A0502050306030303" pitchFamily="18" charset="0"/>
              </a:rPr>
              <a:t>გ</a:t>
            </a:r>
            <a:r>
              <a:rPr lang="en-US" sz="1600" b="1" spc="-20" dirty="0" err="1">
                <a:solidFill>
                  <a:srgbClr val="002060"/>
                </a:solidFill>
                <a:latin typeface="Sylfaen" panose="010A0502050306030303" pitchFamily="18" charset="0"/>
                <a:ea typeface="Sylfaen" panose="010A0502050306030303" pitchFamily="18" charset="0"/>
                <a:cs typeface="Sylfaen" panose="010A0502050306030303" pitchFamily="18" charset="0"/>
              </a:rPr>
              <a:t>ე</a:t>
            </a:r>
            <a:r>
              <a:rPr lang="en-US" sz="1600" b="1" dirty="0" err="1">
                <a:solidFill>
                  <a:srgbClr val="002060"/>
                </a:solidFill>
                <a:latin typeface="Sylfaen" panose="010A0502050306030303" pitchFamily="18" charset="0"/>
                <a:ea typeface="Sylfaen" panose="010A0502050306030303" pitchFamily="18" charset="0"/>
                <a:cs typeface="Sylfaen" panose="010A0502050306030303" pitchFamily="18" charset="0"/>
              </a:rPr>
              <a:t>გ</a:t>
            </a:r>
            <a:r>
              <a:rPr lang="en-US" sz="1600" b="1" spc="-20" dirty="0" err="1">
                <a:solidFill>
                  <a:srgbClr val="002060"/>
                </a:solidFill>
                <a:latin typeface="Sylfaen" panose="010A0502050306030303" pitchFamily="18" charset="0"/>
                <a:ea typeface="Sylfaen" panose="010A0502050306030303" pitchFamily="18" charset="0"/>
                <a:cs typeface="Sylfaen" panose="010A0502050306030303" pitchFamily="18" charset="0"/>
              </a:rPr>
              <a:t>მ</a:t>
            </a:r>
            <a:r>
              <a:rPr lang="en-US" sz="1600" b="1" spc="-15" dirty="0" err="1">
                <a:solidFill>
                  <a:srgbClr val="002060"/>
                </a:solidFill>
                <a:latin typeface="Sylfaen" panose="010A0502050306030303" pitchFamily="18" charset="0"/>
                <a:ea typeface="Sylfaen" panose="010A0502050306030303" pitchFamily="18" charset="0"/>
                <a:cs typeface="Sylfaen" panose="010A0502050306030303" pitchFamily="18" charset="0"/>
              </a:rPr>
              <a:t>ი</a:t>
            </a:r>
            <a:r>
              <a:rPr lang="en-US" sz="1600" b="1" spc="-10" dirty="0" err="1">
                <a:solidFill>
                  <a:srgbClr val="002060"/>
                </a:solidFill>
                <a:latin typeface="Sylfaen" panose="010A0502050306030303" pitchFamily="18" charset="0"/>
                <a:ea typeface="Sylfaen" panose="010A0502050306030303" pitchFamily="18" charset="0"/>
                <a:cs typeface="Sylfaen" panose="010A0502050306030303" pitchFamily="18" charset="0"/>
              </a:rPr>
              <a:t>უ</a:t>
            </a:r>
            <a:r>
              <a:rPr lang="en-US" sz="1600" b="1" spc="-20" dirty="0" err="1">
                <a:solidFill>
                  <a:srgbClr val="002060"/>
                </a:solidFill>
                <a:latin typeface="Sylfaen" panose="010A0502050306030303" pitchFamily="18" charset="0"/>
                <a:ea typeface="Sylfaen" panose="010A0502050306030303" pitchFamily="18" charset="0"/>
                <a:cs typeface="Sylfaen" panose="010A0502050306030303" pitchFamily="18" charset="0"/>
              </a:rPr>
              <a:t>რ</a:t>
            </a:r>
            <a:r>
              <a:rPr lang="en-US" sz="1600" b="1" dirty="0" err="1">
                <a:solidFill>
                  <a:srgbClr val="002060"/>
                </a:solidFill>
                <a:latin typeface="Sylfaen" panose="010A0502050306030303" pitchFamily="18" charset="0"/>
                <a:ea typeface="Sylfaen" panose="010A0502050306030303" pitchFamily="18" charset="0"/>
                <a:cs typeface="Sylfaen" panose="010A0502050306030303" pitchFamily="18" charset="0"/>
              </a:rPr>
              <a:t>ი</a:t>
            </a:r>
            <a:r>
              <a:rPr lang="en-US" sz="1600" b="1" spc="-25" dirty="0">
                <a:solidFill>
                  <a:srgbClr val="002060"/>
                </a:solidFill>
                <a:latin typeface="Sylfaen" panose="010A0502050306030303" pitchFamily="18" charset="0"/>
                <a:ea typeface="Sylfaen" panose="010A0502050306030303" pitchFamily="18" charset="0"/>
                <a:cs typeface="Sylfaen" panose="010A0502050306030303" pitchFamily="18" charset="0"/>
              </a:rPr>
              <a:t> </a:t>
            </a:r>
            <a:r>
              <a:rPr lang="en-US" sz="1600" b="1" dirty="0" err="1">
                <a:solidFill>
                  <a:srgbClr val="002060"/>
                </a:solidFill>
                <a:latin typeface="Sylfaen" panose="010A0502050306030303" pitchFamily="18" charset="0"/>
                <a:ea typeface="Sylfaen" panose="010A0502050306030303" pitchFamily="18" charset="0"/>
                <a:cs typeface="Sylfaen" panose="010A0502050306030303" pitchFamily="18" charset="0"/>
              </a:rPr>
              <a:t>ხ</a:t>
            </a:r>
            <a:r>
              <a:rPr lang="en-US" sz="1600" b="1" spc="-20" dirty="0" err="1">
                <a:solidFill>
                  <a:srgbClr val="002060"/>
                </a:solidFill>
                <a:latin typeface="Sylfaen" panose="010A0502050306030303" pitchFamily="18" charset="0"/>
                <a:ea typeface="Sylfaen" panose="010A0502050306030303" pitchFamily="18" charset="0"/>
                <a:cs typeface="Sylfaen" panose="010A0502050306030303" pitchFamily="18" charset="0"/>
              </a:rPr>
              <a:t>ედ</a:t>
            </a:r>
            <a:r>
              <a:rPr lang="en-US" sz="1600" b="1" dirty="0" err="1">
                <a:solidFill>
                  <a:srgbClr val="002060"/>
                </a:solidFill>
                <a:latin typeface="Sylfaen" panose="010A0502050306030303" pitchFamily="18" charset="0"/>
                <a:ea typeface="Sylfaen" panose="010A0502050306030303" pitchFamily="18" charset="0"/>
                <a:cs typeface="Sylfaen" panose="010A0502050306030303" pitchFamily="18" charset="0"/>
              </a:rPr>
              <a:t>ი</a:t>
            </a:r>
            <a:r>
              <a:rPr lang="en-US" sz="1600" b="1" spc="-15" dirty="0">
                <a:solidFill>
                  <a:srgbClr val="002060"/>
                </a:solidFill>
                <a:latin typeface="Sylfaen" panose="010A0502050306030303" pitchFamily="18" charset="0"/>
                <a:ea typeface="Sylfaen" panose="010A0502050306030303" pitchFamily="18" charset="0"/>
                <a:cs typeface="Sylfaen" panose="010A0502050306030303" pitchFamily="18" charset="0"/>
              </a:rPr>
              <a:t> </a:t>
            </a:r>
            <a:r>
              <a:rPr lang="en-US" sz="1600" b="1" dirty="0">
                <a:solidFill>
                  <a:srgbClr val="002060"/>
                </a:solidFill>
                <a:latin typeface="Sylfaen" panose="010A0502050306030303" pitchFamily="18" charset="0"/>
                <a:ea typeface="Sylfaen" panose="010A0502050306030303" pitchFamily="18" charset="0"/>
                <a:cs typeface="Sylfaen" panose="010A0502050306030303" pitchFamily="18" charset="0"/>
              </a:rPr>
              <a:t>(</a:t>
            </a:r>
            <a:r>
              <a:rPr lang="en-US" sz="1600" b="1" spc="-25" dirty="0" err="1">
                <a:solidFill>
                  <a:srgbClr val="002060"/>
                </a:solidFill>
                <a:latin typeface="Sylfaen" panose="010A0502050306030303" pitchFamily="18" charset="0"/>
                <a:ea typeface="Sylfaen" panose="010A0502050306030303" pitchFamily="18" charset="0"/>
                <a:cs typeface="Sylfaen" panose="010A0502050306030303" pitchFamily="18" charset="0"/>
              </a:rPr>
              <a:t>ფ</a:t>
            </a:r>
            <a:r>
              <a:rPr lang="en-US" sz="1600" b="1" spc="-15" dirty="0" err="1">
                <a:solidFill>
                  <a:srgbClr val="002060"/>
                </a:solidFill>
                <a:latin typeface="Sylfaen" panose="010A0502050306030303" pitchFamily="18" charset="0"/>
                <a:ea typeface="Sylfaen" panose="010A0502050306030303" pitchFamily="18" charset="0"/>
                <a:cs typeface="Sylfaen" panose="010A0502050306030303" pitchFamily="18" charset="0"/>
              </a:rPr>
              <a:t>ი</a:t>
            </a:r>
            <a:r>
              <a:rPr lang="en-US" sz="1600" b="1" spc="-25" dirty="0" err="1">
                <a:solidFill>
                  <a:srgbClr val="002060"/>
                </a:solidFill>
                <a:latin typeface="Sylfaen" panose="010A0502050306030303" pitchFamily="18" charset="0"/>
                <a:ea typeface="Sylfaen" panose="010A0502050306030303" pitchFamily="18" charset="0"/>
                <a:cs typeface="Sylfaen" panose="010A0502050306030303" pitchFamily="18" charset="0"/>
              </a:rPr>
              <a:t>ლ</a:t>
            </a:r>
            <a:r>
              <a:rPr lang="en-US" sz="1600" b="1" spc="-5" dirty="0" err="1">
                <a:solidFill>
                  <a:srgbClr val="002060"/>
                </a:solidFill>
                <a:latin typeface="Sylfaen" panose="010A0502050306030303" pitchFamily="18" charset="0"/>
                <a:ea typeface="Sylfaen" panose="010A0502050306030303" pitchFamily="18" charset="0"/>
                <a:cs typeface="Sylfaen" panose="010A0502050306030303" pitchFamily="18" charset="0"/>
              </a:rPr>
              <a:t>ე</a:t>
            </a:r>
            <a:r>
              <a:rPr lang="en-US" sz="1600" b="1" spc="-15" dirty="0" err="1">
                <a:solidFill>
                  <a:srgbClr val="002060"/>
                </a:solidFill>
                <a:latin typeface="Sylfaen" panose="010A0502050306030303" pitchFamily="18" charset="0"/>
                <a:ea typeface="Sylfaen" panose="010A0502050306030303" pitchFamily="18" charset="0"/>
                <a:cs typeface="Sylfaen" panose="010A0502050306030303" pitchFamily="18" charset="0"/>
              </a:rPr>
              <a:t>ბი</a:t>
            </a:r>
            <a:r>
              <a:rPr lang="en-US" sz="1600" b="1" spc="-15" dirty="0">
                <a:solidFill>
                  <a:srgbClr val="002060"/>
                </a:solidFill>
                <a:latin typeface="Sylfaen" panose="010A0502050306030303" pitchFamily="18" charset="0"/>
                <a:ea typeface="Sylfaen" panose="010A0502050306030303" pitchFamily="18" charset="0"/>
                <a:cs typeface="Sylfaen" panose="010A0502050306030303" pitchFamily="18" charset="0"/>
              </a:rPr>
              <a:t> </a:t>
            </a:r>
            <a:r>
              <a:rPr lang="en-US" sz="1600" b="1" spc="-15" dirty="0" err="1">
                <a:solidFill>
                  <a:srgbClr val="002060"/>
                </a:solidFill>
                <a:latin typeface="Sylfaen" panose="010A0502050306030303" pitchFamily="18" charset="0"/>
                <a:ea typeface="Sylfaen" panose="010A0502050306030303" pitchFamily="18" charset="0"/>
                <a:cs typeface="Sylfaen" panose="010A0502050306030303" pitchFamily="18" charset="0"/>
              </a:rPr>
              <a:t>და</a:t>
            </a:r>
            <a:r>
              <a:rPr lang="en-US" sz="1600" b="1" spc="-15" dirty="0">
                <a:solidFill>
                  <a:srgbClr val="002060"/>
                </a:solidFill>
                <a:latin typeface="Sylfaen" panose="010A0502050306030303" pitchFamily="18" charset="0"/>
                <a:ea typeface="Sylfaen" panose="010A0502050306030303" pitchFamily="18" charset="0"/>
                <a:cs typeface="Sylfaen" panose="010A0502050306030303" pitchFamily="18" charset="0"/>
              </a:rPr>
              <a:t> </a:t>
            </a:r>
            <a:r>
              <a:rPr lang="en-US" sz="1600" b="1" spc="-15" dirty="0" err="1">
                <a:solidFill>
                  <a:srgbClr val="002060"/>
                </a:solidFill>
                <a:latin typeface="Sylfaen" panose="010A0502050306030303" pitchFamily="18" charset="0"/>
                <a:ea typeface="Sylfaen" panose="010A0502050306030303" pitchFamily="18" charset="0"/>
                <a:cs typeface="Sylfaen" panose="010A0502050306030303" pitchFamily="18" charset="0"/>
              </a:rPr>
              <a:t>ბ</a:t>
            </a:r>
            <a:r>
              <a:rPr lang="en-US" sz="1600" b="1" spc="-20" dirty="0" err="1">
                <a:solidFill>
                  <a:srgbClr val="002060"/>
                </a:solidFill>
                <a:latin typeface="Sylfaen" panose="010A0502050306030303" pitchFamily="18" charset="0"/>
                <a:ea typeface="Sylfaen" panose="010A0502050306030303" pitchFamily="18" charset="0"/>
                <a:cs typeface="Sylfaen" panose="010A0502050306030303" pitchFamily="18" charset="0"/>
              </a:rPr>
              <a:t>უ</a:t>
            </a:r>
            <a:r>
              <a:rPr lang="en-US" sz="1600" b="1" spc="-10" dirty="0" err="1">
                <a:solidFill>
                  <a:srgbClr val="002060"/>
                </a:solidFill>
                <a:latin typeface="Sylfaen" panose="010A0502050306030303" pitchFamily="18" charset="0"/>
                <a:ea typeface="Sylfaen" panose="010A0502050306030303" pitchFamily="18" charset="0"/>
                <a:cs typeface="Sylfaen" panose="010A0502050306030303" pitchFamily="18" charset="0"/>
              </a:rPr>
              <a:t>რ</a:t>
            </a:r>
            <a:r>
              <a:rPr lang="en-US" sz="1600" b="1" spc="-25" dirty="0" err="1">
                <a:solidFill>
                  <a:srgbClr val="002060"/>
                </a:solidFill>
                <a:latin typeface="Sylfaen" panose="010A0502050306030303" pitchFamily="18" charset="0"/>
                <a:ea typeface="Sylfaen" panose="010A0502050306030303" pitchFamily="18" charset="0"/>
                <a:cs typeface="Sylfaen" panose="010A0502050306030303" pitchFamily="18" charset="0"/>
              </a:rPr>
              <a:t>ჯ</a:t>
            </a:r>
            <a:r>
              <a:rPr lang="en-US" sz="1600" b="1" spc="-5" dirty="0" err="1">
                <a:solidFill>
                  <a:srgbClr val="002060"/>
                </a:solidFill>
                <a:latin typeface="Sylfaen" panose="010A0502050306030303" pitchFamily="18" charset="0"/>
                <a:ea typeface="Sylfaen" panose="010A0502050306030303" pitchFamily="18" charset="0"/>
                <a:cs typeface="Sylfaen" panose="010A0502050306030303" pitchFamily="18" charset="0"/>
              </a:rPr>
              <a:t>ე</a:t>
            </a:r>
            <a:r>
              <a:rPr lang="en-US" sz="1600" b="1" spc="-15" dirty="0" err="1">
                <a:solidFill>
                  <a:srgbClr val="002060"/>
                </a:solidFill>
                <a:latin typeface="Sylfaen" panose="010A0502050306030303" pitchFamily="18" charset="0"/>
                <a:ea typeface="Sylfaen" panose="010A0502050306030303" pitchFamily="18" charset="0"/>
                <a:cs typeface="Sylfaen" panose="010A0502050306030303" pitchFamily="18" charset="0"/>
              </a:rPr>
              <a:t>ბი</a:t>
            </a:r>
            <a:r>
              <a:rPr lang="en-US" sz="1600" b="1" dirty="0">
                <a:solidFill>
                  <a:srgbClr val="002060"/>
                </a:solidFill>
                <a:latin typeface="Sylfaen" panose="010A0502050306030303" pitchFamily="18" charset="0"/>
                <a:ea typeface="Sylfaen" panose="010A0502050306030303" pitchFamily="18" charset="0"/>
                <a:cs typeface="Sylfaen" panose="010A0502050306030303" pitchFamily="18" charset="0"/>
              </a:rPr>
              <a:t>)</a:t>
            </a:r>
            <a:endParaRPr lang="en-US" sz="1600" b="1" dirty="0">
              <a:solidFill>
                <a:srgbClr val="002060"/>
              </a:solidFill>
            </a:endParaRPr>
          </a:p>
        </p:txBody>
      </p:sp>
    </p:spTree>
    <p:extLst>
      <p:ext uri="{BB962C8B-B14F-4D97-AF65-F5344CB8AC3E}">
        <p14:creationId xmlns:p14="http://schemas.microsoft.com/office/powerpoint/2010/main" val="1823604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0674" y="5782631"/>
            <a:ext cx="7432015" cy="719014"/>
          </a:xfrm>
        </p:spPr>
        <p:txBody>
          <a:bodyPr>
            <a:normAutofit/>
          </a:bodyPr>
          <a:lstStyle/>
          <a:p>
            <a:pPr algn="ctr"/>
            <a:r>
              <a:rPr lang="en-US" sz="1600" b="1" dirty="0" err="1">
                <a:solidFill>
                  <a:srgbClr val="002060"/>
                </a:solidFill>
              </a:rPr>
              <a:t>პროექტის</a:t>
            </a:r>
            <a:r>
              <a:rPr lang="en-US" sz="1600" b="1" dirty="0">
                <a:solidFill>
                  <a:srgbClr val="002060"/>
                </a:solidFill>
              </a:rPr>
              <a:t> </a:t>
            </a:r>
            <a:r>
              <a:rPr lang="en-US" sz="1600" b="1" dirty="0" err="1">
                <a:solidFill>
                  <a:srgbClr val="002060"/>
                </a:solidFill>
              </a:rPr>
              <a:t>პროექცია</a:t>
            </a:r>
            <a:r>
              <a:rPr lang="en-US" sz="1600" b="1" dirty="0">
                <a:solidFill>
                  <a:srgbClr val="002060"/>
                </a:solidFill>
              </a:rPr>
              <a:t> </a:t>
            </a:r>
            <a:r>
              <a:rPr lang="en-US" sz="1600" b="1" dirty="0" err="1">
                <a:solidFill>
                  <a:srgbClr val="002060"/>
                </a:solidFill>
              </a:rPr>
              <a:t>საქართველოს</a:t>
            </a:r>
            <a:r>
              <a:rPr lang="en-US" sz="1600" b="1" dirty="0">
                <a:solidFill>
                  <a:srgbClr val="002060"/>
                </a:solidFill>
              </a:rPr>
              <a:t> </a:t>
            </a:r>
            <a:r>
              <a:rPr lang="en-US" sz="1600" b="1" dirty="0" err="1">
                <a:solidFill>
                  <a:srgbClr val="002060"/>
                </a:solidFill>
              </a:rPr>
              <a:t>საზღვარზე</a:t>
            </a:r>
            <a:r>
              <a:rPr lang="en-US" sz="1600" b="1" dirty="0">
                <a:solidFill>
                  <a:srgbClr val="002060"/>
                </a:solidFill>
              </a:rPr>
              <a:t> </a:t>
            </a:r>
            <a:r>
              <a:rPr lang="en-US" sz="1600" b="1" dirty="0" err="1">
                <a:solidFill>
                  <a:srgbClr val="002060"/>
                </a:solidFill>
              </a:rPr>
              <a:t>არსებული</a:t>
            </a:r>
            <a:r>
              <a:rPr lang="en-US" sz="1600" b="1" dirty="0">
                <a:solidFill>
                  <a:srgbClr val="002060"/>
                </a:solidFill>
              </a:rPr>
              <a:t> </a:t>
            </a:r>
            <a:r>
              <a:rPr lang="en-US" sz="1600" b="1" dirty="0" err="1">
                <a:solidFill>
                  <a:srgbClr val="002060"/>
                </a:solidFill>
              </a:rPr>
              <a:t>მახასიათებლების</a:t>
            </a:r>
            <a:r>
              <a:rPr lang="en-US" sz="1600" b="1" dirty="0">
                <a:solidFill>
                  <a:srgbClr val="002060"/>
                </a:solidFill>
              </a:rPr>
              <a:t/>
            </a:r>
            <a:br>
              <a:rPr lang="en-US" sz="1600" b="1" dirty="0">
                <a:solidFill>
                  <a:srgbClr val="002060"/>
                </a:solidFill>
              </a:rPr>
            </a:br>
            <a:r>
              <a:rPr lang="en-US" sz="1600" b="1" dirty="0" err="1">
                <a:solidFill>
                  <a:srgbClr val="002060"/>
                </a:solidFill>
              </a:rPr>
              <a:t>გათვალისწინებით</a:t>
            </a:r>
            <a:endParaRPr lang="en-US" sz="1600" b="1" dirty="0">
              <a:solidFill>
                <a:srgbClr val="002060"/>
              </a:solidFill>
            </a:endParaRPr>
          </a:p>
        </p:txBody>
      </p:sp>
      <p:grpSp>
        <p:nvGrpSpPr>
          <p:cNvPr id="4" name="Group 3"/>
          <p:cNvGrpSpPr/>
          <p:nvPr/>
        </p:nvGrpSpPr>
        <p:grpSpPr>
          <a:xfrm>
            <a:off x="506437" y="423258"/>
            <a:ext cx="10452295" cy="5203819"/>
            <a:chOff x="0" y="122586"/>
            <a:chExt cx="6533212" cy="318135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166" t="3260" r="6833" b="7555"/>
            <a:stretch/>
          </p:blipFill>
          <p:spPr>
            <a:xfrm>
              <a:off x="952832" y="122586"/>
              <a:ext cx="5580380" cy="3181350"/>
            </a:xfrm>
            <a:prstGeom prst="rect">
              <a:avLst/>
            </a:prstGeom>
          </p:spPr>
        </p:pic>
        <p:grpSp>
          <p:nvGrpSpPr>
            <p:cNvPr id="6" name="Group 5"/>
            <p:cNvGrpSpPr/>
            <p:nvPr/>
          </p:nvGrpSpPr>
          <p:grpSpPr>
            <a:xfrm>
              <a:off x="0" y="716889"/>
              <a:ext cx="5720160" cy="2466823"/>
              <a:chOff x="0" y="0"/>
              <a:chExt cx="5720160" cy="2466823"/>
            </a:xfrm>
          </p:grpSpPr>
          <p:cxnSp>
            <p:nvCxnSpPr>
              <p:cNvPr id="7" name="Straight Connector 6"/>
              <p:cNvCxnSpPr/>
              <p:nvPr/>
            </p:nvCxnSpPr>
            <p:spPr>
              <a:xfrm flipV="1">
                <a:off x="0" y="0"/>
                <a:ext cx="1552575" cy="1362075"/>
              </a:xfrm>
              <a:prstGeom prst="line">
                <a:avLst/>
              </a:prstGeom>
              <a:noFill/>
              <a:ln w="28575" cap="flat" cmpd="sng" algn="ctr">
                <a:solidFill>
                  <a:sysClr val="windowText" lastClr="000000">
                    <a:lumMod val="95000"/>
                    <a:lumOff val="5000"/>
                  </a:sysClr>
                </a:solidFill>
                <a:prstDash val="dash"/>
                <a:miter lim="800000"/>
              </a:ln>
              <a:effectLst/>
            </p:spPr>
          </p:cxnSp>
          <p:cxnSp>
            <p:nvCxnSpPr>
              <p:cNvPr id="8" name="Straight Connector 7"/>
              <p:cNvCxnSpPr/>
              <p:nvPr/>
            </p:nvCxnSpPr>
            <p:spPr>
              <a:xfrm flipV="1">
                <a:off x="1404519" y="95098"/>
                <a:ext cx="609600" cy="2371725"/>
              </a:xfrm>
              <a:prstGeom prst="line">
                <a:avLst/>
              </a:prstGeom>
              <a:noFill/>
              <a:ln w="28575" cap="flat" cmpd="sng" algn="ctr">
                <a:solidFill>
                  <a:sysClr val="windowText" lastClr="000000">
                    <a:lumMod val="95000"/>
                    <a:lumOff val="5000"/>
                  </a:sysClr>
                </a:solidFill>
                <a:prstDash val="dash"/>
                <a:miter lim="800000"/>
              </a:ln>
              <a:effectLst/>
            </p:spPr>
          </p:cxnSp>
          <p:sp>
            <p:nvSpPr>
              <p:cNvPr id="9" name="TextBox 10"/>
              <p:cNvSpPr txBox="1"/>
              <p:nvPr/>
            </p:nvSpPr>
            <p:spPr>
              <a:xfrm>
                <a:off x="241394" y="760145"/>
                <a:ext cx="1673132" cy="351342"/>
              </a:xfrm>
              <a:prstGeom prst="rect">
                <a:avLst/>
              </a:prstGeom>
              <a:noFill/>
            </p:spPr>
            <p:txBody>
              <a:bodyPr wrap="square" rtlCol="0">
                <a:noAutofit/>
              </a:bodyPr>
              <a:lstStyle/>
              <a:p>
                <a:pPr marL="0" marR="0" indent="180340" algn="just">
                  <a:lnSpc>
                    <a:spcPct val="150000"/>
                  </a:lnSpc>
                  <a:spcBef>
                    <a:spcPts val="0"/>
                  </a:spcBef>
                  <a:spcAft>
                    <a:spcPts val="0"/>
                  </a:spcAft>
                  <a:tabLst>
                    <a:tab pos="5490845" algn="l"/>
                  </a:tabLst>
                </a:pPr>
                <a:r>
                  <a:rPr lang="ka-GE" sz="1000" b="1" kern="1200">
                    <a:solidFill>
                      <a:srgbClr val="00B0F0"/>
                    </a:solidFill>
                    <a:effectLst/>
                    <a:latin typeface="Sylfaen" panose="010A0502050306030303" pitchFamily="18" charset="0"/>
                    <a:ea typeface="+mn-ea"/>
                    <a:cs typeface="Times New Roman" panose="02020603050405020304" pitchFamily="18" charset="0"/>
                  </a:rPr>
                  <a:t>ახალი ხიდის არეალი</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 name="TextBox 11"/>
              <p:cNvSpPr txBox="1"/>
              <p:nvPr/>
            </p:nvSpPr>
            <p:spPr>
              <a:xfrm rot="377944">
                <a:off x="3760013" y="490119"/>
                <a:ext cx="1960147" cy="409323"/>
              </a:xfrm>
              <a:prstGeom prst="rect">
                <a:avLst/>
              </a:prstGeom>
              <a:noFill/>
            </p:spPr>
            <p:txBody>
              <a:bodyPr wrap="square" rtlCol="0">
                <a:noAutofit/>
              </a:bodyPr>
              <a:lstStyle/>
              <a:p>
                <a:pPr marL="0" marR="0" indent="180340" algn="ctr">
                  <a:lnSpc>
                    <a:spcPct val="150000"/>
                  </a:lnSpc>
                  <a:spcBef>
                    <a:spcPts val="0"/>
                  </a:spcBef>
                  <a:spcAft>
                    <a:spcPts val="0"/>
                  </a:spcAft>
                  <a:tabLst>
                    <a:tab pos="5490845" algn="l"/>
                  </a:tabLst>
                </a:pPr>
                <a:r>
                  <a:rPr lang="ka-GE" sz="1000" b="1" kern="1200">
                    <a:solidFill>
                      <a:srgbClr val="FF0000"/>
                    </a:solidFill>
                    <a:effectLst/>
                    <a:latin typeface="Sylfaen" panose="010A0502050306030303" pitchFamily="18" charset="0"/>
                    <a:ea typeface="Times New Roman" panose="02020603050405020304" pitchFamily="18" charset="0"/>
                    <a:cs typeface="Calibri" panose="020F0502020204030204" pitchFamily="34" charset="0"/>
                  </a:rPr>
                  <a:t>არსებული ხიდი</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p:txBody>
          </p:sp>
        </p:grpSp>
      </p:grpSp>
    </p:spTree>
    <p:extLst>
      <p:ext uri="{BB962C8B-B14F-4D97-AF65-F5344CB8AC3E}">
        <p14:creationId xmlns:p14="http://schemas.microsoft.com/office/powerpoint/2010/main" val="19315190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6082" y="5271247"/>
            <a:ext cx="8534400" cy="1340053"/>
          </a:xfrm>
        </p:spPr>
        <p:txBody>
          <a:bodyPr>
            <a:noAutofit/>
          </a:bodyPr>
          <a:lstStyle/>
          <a:p>
            <a:pPr algn="ctr">
              <a:lnSpc>
                <a:spcPct val="150000"/>
              </a:lnSpc>
            </a:pPr>
            <a:r>
              <a:rPr lang="en-US" sz="1600" b="1" dirty="0" err="1">
                <a:solidFill>
                  <a:srgbClr val="002060"/>
                </a:solidFill>
              </a:rPr>
              <a:t>ინფრასტრუქტურის</a:t>
            </a:r>
            <a:r>
              <a:rPr lang="en-US" sz="1600" b="1" dirty="0">
                <a:solidFill>
                  <a:srgbClr val="002060"/>
                </a:solidFill>
              </a:rPr>
              <a:t> </a:t>
            </a:r>
            <a:r>
              <a:rPr lang="en-US" sz="1600" b="1" dirty="0" err="1">
                <a:solidFill>
                  <a:srgbClr val="002060"/>
                </a:solidFill>
              </a:rPr>
              <a:t>განლაგება</a:t>
            </a:r>
            <a:r>
              <a:rPr lang="en-US" sz="1600" b="1" dirty="0">
                <a:solidFill>
                  <a:srgbClr val="002060"/>
                </a:solidFill>
              </a:rPr>
              <a:t> </a:t>
            </a:r>
            <a:r>
              <a:rPr lang="en-US" sz="1600" b="1" dirty="0" err="1">
                <a:solidFill>
                  <a:srgbClr val="002060"/>
                </a:solidFill>
              </a:rPr>
              <a:t>არსებული</a:t>
            </a:r>
            <a:r>
              <a:rPr lang="en-US" sz="1600" b="1" dirty="0">
                <a:solidFill>
                  <a:srgbClr val="002060"/>
                </a:solidFill>
              </a:rPr>
              <a:t> </a:t>
            </a:r>
            <a:r>
              <a:rPr lang="en-US" sz="1600" b="1" dirty="0" err="1">
                <a:solidFill>
                  <a:srgbClr val="002060"/>
                </a:solidFill>
              </a:rPr>
              <a:t>სიტუაციის</a:t>
            </a:r>
            <a:r>
              <a:rPr lang="en-US" sz="1600" b="1" dirty="0">
                <a:solidFill>
                  <a:srgbClr val="002060"/>
                </a:solidFill>
              </a:rPr>
              <a:t> </a:t>
            </a:r>
            <a:r>
              <a:rPr lang="en-US" sz="1600" b="1" dirty="0" err="1">
                <a:solidFill>
                  <a:srgbClr val="002060"/>
                </a:solidFill>
              </a:rPr>
              <a:t>მიხედვით</a:t>
            </a:r>
            <a:r>
              <a:rPr lang="en-US" sz="1600" b="1" dirty="0">
                <a:solidFill>
                  <a:srgbClr val="002060"/>
                </a:solidFill>
              </a:rPr>
              <a:t> (</a:t>
            </a:r>
            <a:r>
              <a:rPr lang="en-US" sz="1600" b="1" dirty="0" err="1">
                <a:solidFill>
                  <a:srgbClr val="002060"/>
                </a:solidFill>
              </a:rPr>
              <a:t>ხედი</a:t>
            </a:r>
            <a:r>
              <a:rPr lang="en-US" sz="1600" b="1" dirty="0">
                <a:solidFill>
                  <a:srgbClr val="002060"/>
                </a:solidFill>
              </a:rPr>
              <a:t> </a:t>
            </a:r>
            <a:r>
              <a:rPr lang="en-US" sz="1600" b="1" dirty="0" err="1">
                <a:solidFill>
                  <a:srgbClr val="002060"/>
                </a:solidFill>
              </a:rPr>
              <a:t>სომხეთის</a:t>
            </a:r>
            <a:r>
              <a:rPr lang="en-US" sz="1600" b="1" dirty="0">
                <a:solidFill>
                  <a:srgbClr val="002060"/>
                </a:solidFill>
              </a:rPr>
              <a:t> </a:t>
            </a:r>
            <a:r>
              <a:rPr lang="en-US" sz="1600" b="1" dirty="0" err="1">
                <a:solidFill>
                  <a:srgbClr val="002060"/>
                </a:solidFill>
              </a:rPr>
              <a:t>მხრიდან</a:t>
            </a:r>
            <a:r>
              <a:rPr lang="en-US" sz="1600" b="1" dirty="0">
                <a:solidFill>
                  <a:srgbClr val="002060"/>
                </a:solidFill>
              </a:rPr>
              <a:t>)</a:t>
            </a: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422265" y="807763"/>
            <a:ext cx="7878217" cy="4651743"/>
          </a:xfrm>
          <a:prstGeom prst="rect">
            <a:avLst/>
          </a:prstGeom>
          <a:noFill/>
          <a:ln>
            <a:noFill/>
          </a:ln>
          <a:extLst>
            <a:ext uri="{53640926-AAD7-44D8-BBD7-CCE9431645EC}">
              <a14:shadowObscured xmlns:a14="http://schemas.microsoft.com/office/drawing/2010/main"/>
            </a:ext>
          </a:extLst>
        </p:spPr>
      </p:pic>
      <p:grpSp>
        <p:nvGrpSpPr>
          <p:cNvPr id="5" name="Group 4"/>
          <p:cNvGrpSpPr/>
          <p:nvPr/>
        </p:nvGrpSpPr>
        <p:grpSpPr>
          <a:xfrm>
            <a:off x="1343613" y="768333"/>
            <a:ext cx="10428966" cy="1903837"/>
            <a:chOff x="0" y="-96171"/>
            <a:chExt cx="10429411" cy="1903837"/>
          </a:xfrm>
        </p:grpSpPr>
        <p:grpSp>
          <p:nvGrpSpPr>
            <p:cNvPr id="6" name="Group 5"/>
            <p:cNvGrpSpPr/>
            <p:nvPr/>
          </p:nvGrpSpPr>
          <p:grpSpPr>
            <a:xfrm>
              <a:off x="0" y="-96171"/>
              <a:ext cx="6787803" cy="1903837"/>
              <a:chOff x="-212141" y="-96171"/>
              <a:chExt cx="6787803" cy="1903837"/>
            </a:xfrm>
          </p:grpSpPr>
          <p:cxnSp>
            <p:nvCxnSpPr>
              <p:cNvPr id="9" name="Straight Arrow Connector 8"/>
              <p:cNvCxnSpPr/>
              <p:nvPr/>
            </p:nvCxnSpPr>
            <p:spPr>
              <a:xfrm>
                <a:off x="3766460" y="514083"/>
                <a:ext cx="577562" cy="60384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10" name="Group 9"/>
              <p:cNvGrpSpPr/>
              <p:nvPr/>
            </p:nvGrpSpPr>
            <p:grpSpPr>
              <a:xfrm>
                <a:off x="-212141" y="-96171"/>
                <a:ext cx="6787803" cy="1903837"/>
                <a:chOff x="-212141" y="-96171"/>
                <a:chExt cx="6787803" cy="1903837"/>
              </a:xfrm>
            </p:grpSpPr>
            <p:sp>
              <p:nvSpPr>
                <p:cNvPr id="11" name="Text Box 186"/>
                <p:cNvSpPr txBox="1"/>
                <p:nvPr/>
              </p:nvSpPr>
              <p:spPr>
                <a:xfrm>
                  <a:off x="-212141" y="-96171"/>
                  <a:ext cx="2178964" cy="61025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lgn="l">
                    <a:lnSpc>
                      <a:spcPct val="107000"/>
                    </a:lnSpc>
                    <a:spcBef>
                      <a:spcPts val="0"/>
                    </a:spcBef>
                    <a:spcAft>
                      <a:spcPts val="800"/>
                    </a:spcAft>
                    <a:tabLst>
                      <a:tab pos="457200" algn="l"/>
                    </a:tabLst>
                  </a:pPr>
                  <a:r>
                    <a:rPr lang="ka-GE" sz="1000" b="1"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საქართველოს სასაზღვრო პოლიცია</a:t>
                  </a:r>
                  <a:endParaRPr lang="en-US" sz="10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12" name="Group 11"/>
                <p:cNvGrpSpPr/>
                <p:nvPr/>
              </p:nvGrpSpPr>
              <p:grpSpPr>
                <a:xfrm>
                  <a:off x="190491" y="247650"/>
                  <a:ext cx="6385171" cy="1560016"/>
                  <a:chOff x="-378852" y="247650"/>
                  <a:chExt cx="6385171" cy="1560016"/>
                </a:xfrm>
              </p:grpSpPr>
              <p:cxnSp>
                <p:nvCxnSpPr>
                  <p:cNvPr id="13" name="Straight Connector 12"/>
                  <p:cNvCxnSpPr/>
                  <p:nvPr/>
                </p:nvCxnSpPr>
                <p:spPr>
                  <a:xfrm>
                    <a:off x="2104846" y="767751"/>
                    <a:ext cx="3901473" cy="1039915"/>
                  </a:xfrm>
                  <a:prstGeom prst="line">
                    <a:avLst/>
                  </a:prstGeom>
                  <a:ln w="28575">
                    <a:solidFill>
                      <a:srgbClr val="3EFB25"/>
                    </a:solidFill>
                    <a:prstDash val="sysDash"/>
                  </a:ln>
                </p:spPr>
                <p:style>
                  <a:lnRef idx="1">
                    <a:schemeClr val="accent1"/>
                  </a:lnRef>
                  <a:fillRef idx="0">
                    <a:schemeClr val="accent1"/>
                  </a:fillRef>
                  <a:effectRef idx="0">
                    <a:schemeClr val="accent1"/>
                  </a:effectRef>
                  <a:fontRef idx="minor">
                    <a:schemeClr val="tx1"/>
                  </a:fontRef>
                </p:style>
              </p:cxnSp>
              <p:sp>
                <p:nvSpPr>
                  <p:cNvPr id="14" name="Text Box 189"/>
                  <p:cNvSpPr txBox="1"/>
                  <p:nvPr/>
                </p:nvSpPr>
                <p:spPr>
                  <a:xfrm rot="887957">
                    <a:off x="1763783" y="731192"/>
                    <a:ext cx="2550793" cy="62954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lgn="l">
                      <a:lnSpc>
                        <a:spcPct val="107000"/>
                      </a:lnSpc>
                      <a:spcBef>
                        <a:spcPts val="0"/>
                      </a:spcBef>
                      <a:spcAft>
                        <a:spcPts val="800"/>
                      </a:spcAft>
                      <a:tabLst>
                        <a:tab pos="457200" algn="l"/>
                      </a:tabLst>
                    </a:pPr>
                    <a:r>
                      <a:rPr lang="ka-GE" sz="800" b="1" dirty="0">
                        <a:solidFill>
                          <a:schemeClr val="bg1"/>
                        </a:solidFill>
                        <a:effectLst/>
                        <a:latin typeface="Sylfaen" panose="010A0502050306030303" pitchFamily="18" charset="0"/>
                        <a:ea typeface="Calibri" panose="020F0502020204030204" pitchFamily="34" charset="0"/>
                        <a:cs typeface="Times New Roman" panose="02020603050405020304" pitchFamily="18" charset="0"/>
                      </a:rPr>
                      <a:t>ახალი ხიდი</a:t>
                    </a:r>
                    <a:endParaRPr lang="en-US" sz="11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15" name="Curved Connector 14"/>
                  <p:cNvCxnSpPr/>
                  <p:nvPr/>
                </p:nvCxnSpPr>
                <p:spPr>
                  <a:xfrm flipV="1">
                    <a:off x="810883" y="1181819"/>
                    <a:ext cx="634621" cy="159366"/>
                  </a:xfrm>
                  <a:prstGeom prst="curvedConnector3">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6" name="Text Box 4359"/>
                  <p:cNvSpPr txBox="1"/>
                  <p:nvPr/>
                </p:nvSpPr>
                <p:spPr>
                  <a:xfrm rot="20257864">
                    <a:off x="854015" y="1138687"/>
                    <a:ext cx="1571625" cy="2476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lgn="l">
                      <a:lnSpc>
                        <a:spcPct val="107000"/>
                      </a:lnSpc>
                      <a:spcBef>
                        <a:spcPts val="0"/>
                      </a:spcBef>
                      <a:spcAft>
                        <a:spcPts val="800"/>
                      </a:spcAft>
                      <a:tabLst>
                        <a:tab pos="457200" algn="l"/>
                      </a:tabLst>
                    </a:pPr>
                    <a:r>
                      <a:rPr lang="ka-GE" sz="800" b="1">
                        <a:solidFill>
                          <a:srgbClr val="00B0F0"/>
                        </a:solidFill>
                        <a:effectLst/>
                        <a:latin typeface="Sylfaen" panose="010A0502050306030303" pitchFamily="18" charset="0"/>
                        <a:ea typeface="Calibri" panose="020F0502020204030204" pitchFamily="34" charset="0"/>
                        <a:cs typeface="Times New Roman" panose="02020603050405020304" pitchFamily="18" charset="0"/>
                      </a:rPr>
                      <a:t>მდინარე დებედა</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 Box 4362"/>
                  <p:cNvSpPr txBox="1"/>
                  <p:nvPr/>
                </p:nvSpPr>
                <p:spPr>
                  <a:xfrm>
                    <a:off x="2462477" y="247650"/>
                    <a:ext cx="1342881" cy="35368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lgn="ctr">
                      <a:lnSpc>
                        <a:spcPct val="107000"/>
                      </a:lnSpc>
                      <a:spcBef>
                        <a:spcPts val="0"/>
                      </a:spcBef>
                      <a:spcAft>
                        <a:spcPts val="800"/>
                      </a:spcAft>
                      <a:tabLst>
                        <a:tab pos="457200" algn="l"/>
                      </a:tabLst>
                    </a:pPr>
                    <a:r>
                      <a:rPr lang="ka-GE" sz="1100" b="1"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არსებული ხიდი</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8" name="Straight Arrow Connector 17"/>
                  <p:cNvCxnSpPr/>
                  <p:nvPr/>
                </p:nvCxnSpPr>
                <p:spPr>
                  <a:xfrm>
                    <a:off x="810883" y="250166"/>
                    <a:ext cx="1008884" cy="46719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9" name="Text Box 4366"/>
                  <p:cNvSpPr txBox="1"/>
                  <p:nvPr/>
                </p:nvSpPr>
                <p:spPr>
                  <a:xfrm>
                    <a:off x="-378852" y="785003"/>
                    <a:ext cx="2083751" cy="54472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lgn="l">
                      <a:lnSpc>
                        <a:spcPct val="107000"/>
                      </a:lnSpc>
                      <a:spcBef>
                        <a:spcPts val="0"/>
                      </a:spcBef>
                      <a:spcAft>
                        <a:spcPts val="800"/>
                      </a:spcAft>
                      <a:tabLst>
                        <a:tab pos="457200" algn="l"/>
                      </a:tabLst>
                    </a:pPr>
                    <a:r>
                      <a:rPr lang="ka-GE" sz="800" b="1" dirty="0">
                        <a:solidFill>
                          <a:srgbClr val="C00000"/>
                        </a:solidFill>
                        <a:effectLst/>
                        <a:latin typeface="Sylfaen" panose="010A0502050306030303" pitchFamily="18" charset="0"/>
                        <a:ea typeface="Calibri" panose="020F0502020204030204" pitchFamily="34" charset="0"/>
                        <a:cs typeface="Times New Roman" panose="02020603050405020304" pitchFamily="18" charset="0"/>
                      </a:rPr>
                      <a:t>საქართველოს რკინიგზა</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grpSp>
        <p:sp>
          <p:nvSpPr>
            <p:cNvPr id="7" name="Text Box 4367"/>
            <p:cNvSpPr txBox="1"/>
            <p:nvPr/>
          </p:nvSpPr>
          <p:spPr>
            <a:xfrm>
              <a:off x="8622699" y="673005"/>
              <a:ext cx="1806712" cy="98998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lgn="ctr">
                <a:lnSpc>
                  <a:spcPct val="107000"/>
                </a:lnSpc>
                <a:spcBef>
                  <a:spcPts val="0"/>
                </a:spcBef>
                <a:spcAft>
                  <a:spcPts val="800"/>
                </a:spcAft>
                <a:tabLst>
                  <a:tab pos="457200" algn="l"/>
                </a:tabLst>
              </a:pPr>
              <a:r>
                <a:rPr lang="ka-GE" sz="900" b="1" dirty="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სომხეთის ძველი </a:t>
              </a:r>
              <a:r>
                <a:rPr lang="ka-GE" sz="900" b="1" dirty="0" smtClean="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სასაზღვრო გამშვები პუნქტი (რომლის </a:t>
              </a:r>
              <a:r>
                <a:rPr lang="ka-GE" sz="900" b="1" dirty="0">
                  <a:solidFill>
                    <a:srgbClr val="002060"/>
                  </a:solidFill>
                  <a:effectLst/>
                  <a:latin typeface="Sylfaen" panose="010A0502050306030303" pitchFamily="18" charset="0"/>
                  <a:ea typeface="Calibri" panose="020F0502020204030204" pitchFamily="34" charset="0"/>
                  <a:cs typeface="Times New Roman" panose="02020603050405020304" pitchFamily="18" charset="0"/>
                </a:rPr>
                <a:t>დემონტაჟც მოხდება სომხეთის მიერ)</a:t>
              </a:r>
              <a:endParaRPr lang="en-US" sz="11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 Box 4368"/>
            <p:cNvSpPr txBox="1"/>
            <p:nvPr/>
          </p:nvSpPr>
          <p:spPr>
            <a:xfrm>
              <a:off x="0" y="1389888"/>
              <a:ext cx="1645920" cy="35364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lgn="ctr">
                <a:lnSpc>
                  <a:spcPct val="107000"/>
                </a:lnSpc>
                <a:spcBef>
                  <a:spcPts val="0"/>
                </a:spcBef>
                <a:spcAft>
                  <a:spcPts val="800"/>
                </a:spcAft>
                <a:tabLst>
                  <a:tab pos="457200" algn="l"/>
                </a:tabLst>
              </a:pPr>
              <a:r>
                <a:rPr lang="ka-GE" sz="900" b="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თავისუფალი შენობა</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559457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98474" y="365760"/>
            <a:ext cx="11774658" cy="6246055"/>
          </a:xfrm>
        </p:spPr>
        <p:txBody>
          <a:bodyPr>
            <a:normAutofit fontScale="92500" lnSpcReduction="10000"/>
          </a:bodyPr>
          <a:lstStyle/>
          <a:p>
            <a:pPr algn="just">
              <a:lnSpc>
                <a:spcPct val="150000"/>
              </a:lnSpc>
              <a:buFont typeface="Wingdings" panose="05000000000000000000" pitchFamily="2" charset="2"/>
              <a:buChar char="Ø"/>
            </a:pPr>
            <a:r>
              <a:rPr lang="en-US" dirty="0" err="1">
                <a:solidFill>
                  <a:schemeClr val="bg1"/>
                </a:solidFill>
              </a:rPr>
              <a:t>ხიდის</a:t>
            </a:r>
            <a:r>
              <a:rPr lang="en-US" dirty="0">
                <a:solidFill>
                  <a:schemeClr val="bg1"/>
                </a:solidFill>
              </a:rPr>
              <a:t> </a:t>
            </a:r>
            <a:r>
              <a:rPr lang="en-US" dirty="0" err="1">
                <a:solidFill>
                  <a:schemeClr val="bg1"/>
                </a:solidFill>
              </a:rPr>
              <a:t>საყრდენი</a:t>
            </a:r>
            <a:r>
              <a:rPr lang="en-US" dirty="0">
                <a:solidFill>
                  <a:schemeClr val="bg1"/>
                </a:solidFill>
              </a:rPr>
              <a:t> </a:t>
            </a:r>
            <a:r>
              <a:rPr lang="en-US" dirty="0" err="1">
                <a:solidFill>
                  <a:schemeClr val="bg1"/>
                </a:solidFill>
              </a:rPr>
              <a:t>კონსტრუქცია</a:t>
            </a:r>
            <a:r>
              <a:rPr lang="en-US" dirty="0">
                <a:solidFill>
                  <a:schemeClr val="bg1"/>
                </a:solidFill>
              </a:rPr>
              <a:t> </a:t>
            </a:r>
            <a:r>
              <a:rPr lang="en-US" dirty="0" err="1">
                <a:solidFill>
                  <a:schemeClr val="bg1"/>
                </a:solidFill>
              </a:rPr>
              <a:t>შედგება</a:t>
            </a:r>
            <a:r>
              <a:rPr lang="en-US" dirty="0">
                <a:solidFill>
                  <a:schemeClr val="bg1"/>
                </a:solidFill>
              </a:rPr>
              <a:t> </a:t>
            </a:r>
            <a:r>
              <a:rPr lang="en-US" dirty="0" err="1">
                <a:solidFill>
                  <a:schemeClr val="bg1"/>
                </a:solidFill>
              </a:rPr>
              <a:t>რკინაბეტონის</a:t>
            </a:r>
            <a:r>
              <a:rPr lang="en-US" dirty="0">
                <a:solidFill>
                  <a:schemeClr val="bg1"/>
                </a:solidFill>
              </a:rPr>
              <a:t> </a:t>
            </a:r>
            <a:r>
              <a:rPr lang="en-US" dirty="0" err="1">
                <a:solidFill>
                  <a:schemeClr val="bg1"/>
                </a:solidFill>
              </a:rPr>
              <a:t>ცალსვეტოვან</a:t>
            </a:r>
            <a:r>
              <a:rPr lang="en-US" dirty="0">
                <a:solidFill>
                  <a:schemeClr val="bg1"/>
                </a:solidFill>
              </a:rPr>
              <a:t> </a:t>
            </a:r>
            <a:r>
              <a:rPr lang="en-US" dirty="0" err="1">
                <a:solidFill>
                  <a:schemeClr val="bg1"/>
                </a:solidFill>
              </a:rPr>
              <a:t>ოვალური</a:t>
            </a:r>
            <a:r>
              <a:rPr lang="en-US" dirty="0">
                <a:solidFill>
                  <a:schemeClr val="bg1"/>
                </a:solidFill>
              </a:rPr>
              <a:t> </a:t>
            </a:r>
            <a:r>
              <a:rPr lang="en-US" dirty="0" err="1">
                <a:solidFill>
                  <a:schemeClr val="bg1"/>
                </a:solidFill>
              </a:rPr>
              <a:t>ბურჯის</a:t>
            </a:r>
            <a:r>
              <a:rPr lang="en-US" dirty="0">
                <a:solidFill>
                  <a:schemeClr val="bg1"/>
                </a:solidFill>
              </a:rPr>
              <a:t> </a:t>
            </a:r>
            <a:r>
              <a:rPr lang="en-US" dirty="0" err="1">
                <a:solidFill>
                  <a:schemeClr val="bg1"/>
                </a:solidFill>
              </a:rPr>
              <a:t>ტანისაგან</a:t>
            </a:r>
            <a:r>
              <a:rPr lang="en-US" dirty="0">
                <a:solidFill>
                  <a:schemeClr val="bg1"/>
                </a:solidFill>
              </a:rPr>
              <a:t>, </a:t>
            </a:r>
            <a:r>
              <a:rPr lang="en-US" dirty="0" err="1">
                <a:solidFill>
                  <a:schemeClr val="bg1"/>
                </a:solidFill>
              </a:rPr>
              <a:t>სვეტის</a:t>
            </a:r>
            <a:r>
              <a:rPr lang="en-US" dirty="0">
                <a:solidFill>
                  <a:schemeClr val="bg1"/>
                </a:solidFill>
              </a:rPr>
              <a:t> 2.0 </a:t>
            </a:r>
            <a:r>
              <a:rPr lang="en-US" dirty="0" err="1">
                <a:solidFill>
                  <a:schemeClr val="bg1"/>
                </a:solidFill>
              </a:rPr>
              <a:t>მეტრის</a:t>
            </a:r>
            <a:r>
              <a:rPr lang="en-US" dirty="0">
                <a:solidFill>
                  <a:schemeClr val="bg1"/>
                </a:solidFill>
              </a:rPr>
              <a:t> </a:t>
            </a:r>
            <a:r>
              <a:rPr lang="en-US" dirty="0" err="1">
                <a:solidFill>
                  <a:schemeClr val="bg1"/>
                </a:solidFill>
              </a:rPr>
              <a:t>დიამეტრის</a:t>
            </a:r>
            <a:r>
              <a:rPr lang="en-US" dirty="0">
                <a:solidFill>
                  <a:schemeClr val="bg1"/>
                </a:solidFill>
              </a:rPr>
              <a:t> </a:t>
            </a:r>
            <a:r>
              <a:rPr lang="en-US" dirty="0" err="1">
                <a:solidFill>
                  <a:schemeClr val="bg1"/>
                </a:solidFill>
              </a:rPr>
              <a:t>დაბოლოებებით</a:t>
            </a:r>
            <a:r>
              <a:rPr lang="en-US" dirty="0">
                <a:solidFill>
                  <a:schemeClr val="bg1"/>
                </a:solidFill>
              </a:rPr>
              <a:t>. </a:t>
            </a:r>
            <a:r>
              <a:rPr lang="en-US" dirty="0" err="1">
                <a:solidFill>
                  <a:schemeClr val="bg1"/>
                </a:solidFill>
              </a:rPr>
              <a:t>წინასწარ</a:t>
            </a:r>
            <a:r>
              <a:rPr lang="en-US" dirty="0">
                <a:solidFill>
                  <a:schemeClr val="bg1"/>
                </a:solidFill>
              </a:rPr>
              <a:t> </a:t>
            </a:r>
            <a:r>
              <a:rPr lang="en-US" dirty="0" err="1">
                <a:solidFill>
                  <a:schemeClr val="bg1"/>
                </a:solidFill>
              </a:rPr>
              <a:t>დაძაბული</a:t>
            </a:r>
            <a:r>
              <a:rPr lang="en-US" dirty="0">
                <a:solidFill>
                  <a:schemeClr val="bg1"/>
                </a:solidFill>
              </a:rPr>
              <a:t> </a:t>
            </a:r>
            <a:r>
              <a:rPr lang="en-US" dirty="0" err="1">
                <a:solidFill>
                  <a:schemeClr val="bg1"/>
                </a:solidFill>
              </a:rPr>
              <a:t>ბეტონის</a:t>
            </a:r>
            <a:r>
              <a:rPr lang="en-US" dirty="0">
                <a:solidFill>
                  <a:schemeClr val="bg1"/>
                </a:solidFill>
              </a:rPr>
              <a:t> </a:t>
            </a:r>
            <a:r>
              <a:rPr lang="en-US" dirty="0" err="1">
                <a:solidFill>
                  <a:schemeClr val="bg1"/>
                </a:solidFill>
              </a:rPr>
              <a:t>სვეტის</a:t>
            </a:r>
            <a:r>
              <a:rPr lang="en-US" dirty="0">
                <a:solidFill>
                  <a:schemeClr val="bg1"/>
                </a:solidFill>
              </a:rPr>
              <a:t> </a:t>
            </a:r>
            <a:r>
              <a:rPr lang="en-US" dirty="0" err="1">
                <a:solidFill>
                  <a:schemeClr val="bg1"/>
                </a:solidFill>
              </a:rPr>
              <a:t>დაბოლოებები</a:t>
            </a:r>
            <a:r>
              <a:rPr lang="en-US" dirty="0">
                <a:solidFill>
                  <a:schemeClr val="bg1"/>
                </a:solidFill>
              </a:rPr>
              <a:t> (</a:t>
            </a:r>
            <a:r>
              <a:rPr lang="en-US" dirty="0" err="1">
                <a:solidFill>
                  <a:schemeClr val="bg1"/>
                </a:solidFill>
              </a:rPr>
              <a:t>რიგელები</a:t>
            </a:r>
            <a:r>
              <a:rPr lang="en-US" dirty="0">
                <a:solidFill>
                  <a:schemeClr val="bg1"/>
                </a:solidFill>
              </a:rPr>
              <a:t>) </a:t>
            </a:r>
            <a:r>
              <a:rPr lang="en-US" dirty="0" err="1">
                <a:solidFill>
                  <a:schemeClr val="bg1"/>
                </a:solidFill>
              </a:rPr>
              <a:t>ეხმარება</a:t>
            </a:r>
            <a:r>
              <a:rPr lang="en-US" dirty="0">
                <a:solidFill>
                  <a:schemeClr val="bg1"/>
                </a:solidFill>
              </a:rPr>
              <a:t> </a:t>
            </a:r>
            <a:r>
              <a:rPr lang="en-US" dirty="0" err="1">
                <a:solidFill>
                  <a:schemeClr val="bg1"/>
                </a:solidFill>
              </a:rPr>
              <a:t>შეამციროს</a:t>
            </a:r>
            <a:r>
              <a:rPr lang="en-US" dirty="0">
                <a:solidFill>
                  <a:schemeClr val="bg1"/>
                </a:solidFill>
              </a:rPr>
              <a:t> </a:t>
            </a:r>
            <a:r>
              <a:rPr lang="en-US" dirty="0" err="1">
                <a:solidFill>
                  <a:schemeClr val="bg1"/>
                </a:solidFill>
              </a:rPr>
              <a:t>მთლიანი</a:t>
            </a:r>
            <a:r>
              <a:rPr lang="en-US" dirty="0">
                <a:solidFill>
                  <a:schemeClr val="bg1"/>
                </a:solidFill>
              </a:rPr>
              <a:t> </a:t>
            </a:r>
            <a:r>
              <a:rPr lang="en-US" dirty="0" err="1">
                <a:solidFill>
                  <a:schemeClr val="bg1"/>
                </a:solidFill>
              </a:rPr>
              <a:t>სვეტის</a:t>
            </a:r>
            <a:r>
              <a:rPr lang="en-US" dirty="0">
                <a:solidFill>
                  <a:schemeClr val="bg1"/>
                </a:solidFill>
              </a:rPr>
              <a:t> </a:t>
            </a:r>
            <a:r>
              <a:rPr lang="en-US" dirty="0" err="1">
                <a:solidFill>
                  <a:schemeClr val="bg1"/>
                </a:solidFill>
              </a:rPr>
              <a:t>სიმაღლე</a:t>
            </a:r>
            <a:r>
              <a:rPr lang="en-US" dirty="0">
                <a:solidFill>
                  <a:schemeClr val="bg1"/>
                </a:solidFill>
              </a:rPr>
              <a:t>, </a:t>
            </a:r>
            <a:r>
              <a:rPr lang="en-US" dirty="0" err="1">
                <a:solidFill>
                  <a:schemeClr val="bg1"/>
                </a:solidFill>
              </a:rPr>
              <a:t>ისევე</a:t>
            </a:r>
            <a:r>
              <a:rPr lang="en-US" dirty="0">
                <a:solidFill>
                  <a:schemeClr val="bg1"/>
                </a:solidFill>
              </a:rPr>
              <a:t> </a:t>
            </a:r>
            <a:r>
              <a:rPr lang="en-US" dirty="0" err="1">
                <a:solidFill>
                  <a:schemeClr val="bg1"/>
                </a:solidFill>
              </a:rPr>
              <a:t>როგორც</a:t>
            </a:r>
            <a:r>
              <a:rPr lang="en-US" dirty="0">
                <a:solidFill>
                  <a:schemeClr val="bg1"/>
                </a:solidFill>
              </a:rPr>
              <a:t> </a:t>
            </a:r>
            <a:r>
              <a:rPr lang="en-US" dirty="0" err="1">
                <a:solidFill>
                  <a:schemeClr val="bg1"/>
                </a:solidFill>
              </a:rPr>
              <a:t>მისი</a:t>
            </a:r>
            <a:r>
              <a:rPr lang="en-US" dirty="0">
                <a:solidFill>
                  <a:schemeClr val="bg1"/>
                </a:solidFill>
              </a:rPr>
              <a:t> </a:t>
            </a:r>
            <a:r>
              <a:rPr lang="en-US" dirty="0" err="1">
                <a:solidFill>
                  <a:schemeClr val="bg1"/>
                </a:solidFill>
              </a:rPr>
              <a:t>კვეთის</a:t>
            </a:r>
            <a:r>
              <a:rPr lang="en-US" dirty="0">
                <a:solidFill>
                  <a:schemeClr val="bg1"/>
                </a:solidFill>
              </a:rPr>
              <a:t> </a:t>
            </a:r>
            <a:r>
              <a:rPr lang="en-US" dirty="0" err="1">
                <a:solidFill>
                  <a:schemeClr val="bg1"/>
                </a:solidFill>
              </a:rPr>
              <a:t>არე</a:t>
            </a:r>
            <a:r>
              <a:rPr lang="en-US" dirty="0">
                <a:solidFill>
                  <a:schemeClr val="bg1"/>
                </a:solidFill>
              </a:rPr>
              <a:t>. </a:t>
            </a:r>
            <a:r>
              <a:rPr lang="en-US" dirty="0" err="1">
                <a:solidFill>
                  <a:schemeClr val="bg1"/>
                </a:solidFill>
              </a:rPr>
              <a:t>მონოლითურ</a:t>
            </a:r>
            <a:r>
              <a:rPr lang="en-US" dirty="0">
                <a:solidFill>
                  <a:schemeClr val="bg1"/>
                </a:solidFill>
              </a:rPr>
              <a:t> </a:t>
            </a:r>
            <a:r>
              <a:rPr lang="en-US" dirty="0" err="1">
                <a:solidFill>
                  <a:schemeClr val="bg1"/>
                </a:solidFill>
              </a:rPr>
              <a:t>ფილას</a:t>
            </a:r>
            <a:r>
              <a:rPr lang="en-US" dirty="0">
                <a:solidFill>
                  <a:schemeClr val="bg1"/>
                </a:solidFill>
              </a:rPr>
              <a:t> </a:t>
            </a:r>
            <a:r>
              <a:rPr lang="en-US" dirty="0" err="1">
                <a:solidFill>
                  <a:schemeClr val="bg1"/>
                </a:solidFill>
              </a:rPr>
              <a:t>აქვს</a:t>
            </a:r>
            <a:r>
              <a:rPr lang="en-US" dirty="0">
                <a:solidFill>
                  <a:schemeClr val="bg1"/>
                </a:solidFill>
              </a:rPr>
              <a:t> 0.25 </a:t>
            </a:r>
            <a:r>
              <a:rPr lang="en-US" dirty="0" err="1">
                <a:solidFill>
                  <a:schemeClr val="bg1"/>
                </a:solidFill>
              </a:rPr>
              <a:t>მეტრის</a:t>
            </a:r>
            <a:r>
              <a:rPr lang="en-US" dirty="0">
                <a:solidFill>
                  <a:schemeClr val="bg1"/>
                </a:solidFill>
              </a:rPr>
              <a:t> </a:t>
            </a:r>
            <a:r>
              <a:rPr lang="en-US" dirty="0" err="1">
                <a:solidFill>
                  <a:schemeClr val="bg1"/>
                </a:solidFill>
              </a:rPr>
              <a:t>სისქე</a:t>
            </a:r>
            <a:r>
              <a:rPr lang="en-US" dirty="0">
                <a:solidFill>
                  <a:schemeClr val="bg1"/>
                </a:solidFill>
              </a:rPr>
              <a:t>. </a:t>
            </a:r>
            <a:r>
              <a:rPr lang="en-US" dirty="0" err="1">
                <a:solidFill>
                  <a:schemeClr val="bg1"/>
                </a:solidFill>
              </a:rPr>
              <a:t>თითოეულ</a:t>
            </a:r>
            <a:r>
              <a:rPr lang="en-US" dirty="0">
                <a:solidFill>
                  <a:schemeClr val="bg1"/>
                </a:solidFill>
              </a:rPr>
              <a:t> </a:t>
            </a:r>
            <a:r>
              <a:rPr lang="en-US" dirty="0" err="1">
                <a:solidFill>
                  <a:schemeClr val="bg1"/>
                </a:solidFill>
              </a:rPr>
              <a:t>ხიდს</a:t>
            </a:r>
            <a:r>
              <a:rPr lang="en-US" dirty="0">
                <a:solidFill>
                  <a:schemeClr val="bg1"/>
                </a:solidFill>
              </a:rPr>
              <a:t> </a:t>
            </a:r>
            <a:r>
              <a:rPr lang="en-US" dirty="0" err="1">
                <a:solidFill>
                  <a:schemeClr val="bg1"/>
                </a:solidFill>
              </a:rPr>
              <a:t>აქვს</a:t>
            </a:r>
            <a:r>
              <a:rPr lang="en-US" dirty="0">
                <a:solidFill>
                  <a:schemeClr val="bg1"/>
                </a:solidFill>
              </a:rPr>
              <a:t> </a:t>
            </a:r>
            <a:r>
              <a:rPr lang="en-US" dirty="0" err="1">
                <a:solidFill>
                  <a:schemeClr val="bg1"/>
                </a:solidFill>
              </a:rPr>
              <a:t>ხუთი</a:t>
            </a:r>
            <a:r>
              <a:rPr lang="en-US" dirty="0">
                <a:solidFill>
                  <a:schemeClr val="bg1"/>
                </a:solidFill>
              </a:rPr>
              <a:t> </a:t>
            </a:r>
            <a:r>
              <a:rPr lang="en-US" dirty="0" err="1">
                <a:solidFill>
                  <a:schemeClr val="bg1"/>
                </a:solidFill>
              </a:rPr>
              <a:t>კოჭი</a:t>
            </a:r>
            <a:r>
              <a:rPr lang="en-US" dirty="0">
                <a:solidFill>
                  <a:schemeClr val="bg1"/>
                </a:solidFill>
              </a:rPr>
              <a:t>, </a:t>
            </a:r>
            <a:r>
              <a:rPr lang="en-US" dirty="0" err="1">
                <a:solidFill>
                  <a:schemeClr val="bg1"/>
                </a:solidFill>
              </a:rPr>
              <a:t>ერთმანეთისგან</a:t>
            </a:r>
            <a:r>
              <a:rPr lang="en-US" dirty="0">
                <a:solidFill>
                  <a:schemeClr val="bg1"/>
                </a:solidFill>
              </a:rPr>
              <a:t> 2.35 </a:t>
            </a:r>
            <a:r>
              <a:rPr lang="en-US" dirty="0" err="1">
                <a:solidFill>
                  <a:schemeClr val="bg1"/>
                </a:solidFill>
              </a:rPr>
              <a:t>მეტრის</a:t>
            </a:r>
            <a:r>
              <a:rPr lang="en-US" dirty="0">
                <a:solidFill>
                  <a:schemeClr val="bg1"/>
                </a:solidFill>
              </a:rPr>
              <a:t> </a:t>
            </a:r>
            <a:r>
              <a:rPr lang="en-US" dirty="0" err="1">
                <a:solidFill>
                  <a:schemeClr val="bg1"/>
                </a:solidFill>
              </a:rPr>
              <a:t>დაშორებით</a:t>
            </a:r>
            <a:r>
              <a:rPr lang="en-US" dirty="0">
                <a:solidFill>
                  <a:schemeClr val="bg1"/>
                </a:solidFill>
              </a:rPr>
              <a:t> </a:t>
            </a:r>
            <a:r>
              <a:rPr lang="en-US" dirty="0" err="1" smtClean="0">
                <a:solidFill>
                  <a:schemeClr val="bg1"/>
                </a:solidFill>
              </a:rPr>
              <a:t>განლაგებული</a:t>
            </a:r>
            <a:r>
              <a:rPr lang="ka-GE" dirty="0" smtClean="0">
                <a:solidFill>
                  <a:schemeClr val="bg1"/>
                </a:solidFill>
              </a:rPr>
              <a:t>;</a:t>
            </a:r>
          </a:p>
          <a:p>
            <a:pPr algn="just">
              <a:lnSpc>
                <a:spcPct val="150000"/>
              </a:lnSpc>
              <a:buFont typeface="Wingdings" panose="05000000000000000000" pitchFamily="2" charset="2"/>
              <a:buChar char="Ø"/>
            </a:pPr>
            <a:r>
              <a:rPr lang="en-US" dirty="0" err="1" smtClean="0">
                <a:solidFill>
                  <a:schemeClr val="bg1"/>
                </a:solidFill>
              </a:rPr>
              <a:t>ხიდების</a:t>
            </a:r>
            <a:r>
              <a:rPr lang="en-US" dirty="0" smtClean="0">
                <a:solidFill>
                  <a:schemeClr val="bg1"/>
                </a:solidFill>
              </a:rPr>
              <a:t> </a:t>
            </a:r>
            <a:r>
              <a:rPr lang="en-US" dirty="0" err="1">
                <a:solidFill>
                  <a:schemeClr val="bg1"/>
                </a:solidFill>
              </a:rPr>
              <a:t>დაბოლოებებზე</a:t>
            </a:r>
            <a:r>
              <a:rPr lang="en-US" dirty="0">
                <a:solidFill>
                  <a:schemeClr val="bg1"/>
                </a:solidFill>
              </a:rPr>
              <a:t> </a:t>
            </a:r>
            <a:r>
              <a:rPr lang="en-US" dirty="0" err="1">
                <a:solidFill>
                  <a:schemeClr val="bg1"/>
                </a:solidFill>
              </a:rPr>
              <a:t>მონტაჟდება</a:t>
            </a:r>
            <a:r>
              <a:rPr lang="en-US" dirty="0">
                <a:solidFill>
                  <a:schemeClr val="bg1"/>
                </a:solidFill>
              </a:rPr>
              <a:t> </a:t>
            </a:r>
            <a:r>
              <a:rPr lang="en-US" dirty="0" err="1">
                <a:solidFill>
                  <a:schemeClr val="bg1"/>
                </a:solidFill>
              </a:rPr>
              <a:t>რკინა</a:t>
            </a:r>
            <a:r>
              <a:rPr lang="en-US" dirty="0">
                <a:solidFill>
                  <a:schemeClr val="bg1"/>
                </a:solidFill>
              </a:rPr>
              <a:t> </a:t>
            </a:r>
            <a:r>
              <a:rPr lang="en-US" dirty="0" err="1">
                <a:solidFill>
                  <a:schemeClr val="bg1"/>
                </a:solidFill>
              </a:rPr>
              <a:t>ბეტონის</a:t>
            </a:r>
            <a:r>
              <a:rPr lang="en-US" dirty="0">
                <a:solidFill>
                  <a:schemeClr val="bg1"/>
                </a:solidFill>
              </a:rPr>
              <a:t> </a:t>
            </a:r>
            <a:r>
              <a:rPr lang="en-US" dirty="0" err="1">
                <a:solidFill>
                  <a:schemeClr val="bg1"/>
                </a:solidFill>
              </a:rPr>
              <a:t>გადასასვლელი</a:t>
            </a:r>
            <a:r>
              <a:rPr lang="en-US" dirty="0">
                <a:solidFill>
                  <a:schemeClr val="bg1"/>
                </a:solidFill>
              </a:rPr>
              <a:t> </a:t>
            </a:r>
            <a:r>
              <a:rPr lang="en-US" dirty="0" err="1">
                <a:solidFill>
                  <a:schemeClr val="bg1"/>
                </a:solidFill>
              </a:rPr>
              <a:t>ფილები</a:t>
            </a:r>
            <a:r>
              <a:rPr lang="en-US" dirty="0">
                <a:solidFill>
                  <a:schemeClr val="bg1"/>
                </a:solidFill>
              </a:rPr>
              <a:t>, </a:t>
            </a:r>
            <a:r>
              <a:rPr lang="en-US" dirty="0" err="1">
                <a:solidFill>
                  <a:schemeClr val="bg1"/>
                </a:solidFill>
              </a:rPr>
              <a:t>რომელიც</a:t>
            </a:r>
            <a:r>
              <a:rPr lang="en-US" dirty="0">
                <a:solidFill>
                  <a:schemeClr val="bg1"/>
                </a:solidFill>
              </a:rPr>
              <a:t> </a:t>
            </a:r>
            <a:r>
              <a:rPr lang="en-US" dirty="0" err="1">
                <a:solidFill>
                  <a:schemeClr val="bg1"/>
                </a:solidFill>
              </a:rPr>
              <a:t>უერთდება</a:t>
            </a:r>
            <a:r>
              <a:rPr lang="en-US" dirty="0">
                <a:solidFill>
                  <a:schemeClr val="bg1"/>
                </a:solidFill>
              </a:rPr>
              <a:t> </a:t>
            </a:r>
            <a:r>
              <a:rPr lang="en-US" dirty="0" err="1">
                <a:solidFill>
                  <a:schemeClr val="bg1"/>
                </a:solidFill>
              </a:rPr>
              <a:t>საპროექტო</a:t>
            </a:r>
            <a:r>
              <a:rPr lang="en-US" dirty="0">
                <a:solidFill>
                  <a:schemeClr val="bg1"/>
                </a:solidFill>
              </a:rPr>
              <a:t> </a:t>
            </a:r>
            <a:r>
              <a:rPr lang="en-US" dirty="0" err="1">
                <a:solidFill>
                  <a:schemeClr val="bg1"/>
                </a:solidFill>
              </a:rPr>
              <a:t>გზის</a:t>
            </a:r>
            <a:r>
              <a:rPr lang="en-US" dirty="0">
                <a:solidFill>
                  <a:schemeClr val="bg1"/>
                </a:solidFill>
              </a:rPr>
              <a:t> </a:t>
            </a:r>
            <a:r>
              <a:rPr lang="en-US" dirty="0" err="1">
                <a:solidFill>
                  <a:schemeClr val="bg1"/>
                </a:solidFill>
              </a:rPr>
              <a:t>საფარს</a:t>
            </a:r>
            <a:r>
              <a:rPr lang="en-US" dirty="0">
                <a:solidFill>
                  <a:schemeClr val="bg1"/>
                </a:solidFill>
              </a:rPr>
              <a:t>. </a:t>
            </a:r>
            <a:r>
              <a:rPr lang="en-US" dirty="0" err="1">
                <a:solidFill>
                  <a:schemeClr val="bg1"/>
                </a:solidFill>
              </a:rPr>
              <a:t>ნაკლებად</a:t>
            </a:r>
            <a:r>
              <a:rPr lang="en-US" dirty="0">
                <a:solidFill>
                  <a:schemeClr val="bg1"/>
                </a:solidFill>
              </a:rPr>
              <a:t> </a:t>
            </a:r>
            <a:r>
              <a:rPr lang="en-US" dirty="0" err="1">
                <a:solidFill>
                  <a:schemeClr val="bg1"/>
                </a:solidFill>
              </a:rPr>
              <a:t>ღრმა</a:t>
            </a:r>
            <a:r>
              <a:rPr lang="en-US" dirty="0">
                <a:solidFill>
                  <a:schemeClr val="bg1"/>
                </a:solidFill>
              </a:rPr>
              <a:t> </a:t>
            </a:r>
            <a:r>
              <a:rPr lang="en-US" dirty="0" err="1">
                <a:solidFill>
                  <a:schemeClr val="bg1"/>
                </a:solidFill>
              </a:rPr>
              <a:t>საძირკვლები</a:t>
            </a:r>
            <a:r>
              <a:rPr lang="en-US" dirty="0">
                <a:solidFill>
                  <a:schemeClr val="bg1"/>
                </a:solidFill>
              </a:rPr>
              <a:t> </a:t>
            </a:r>
            <a:r>
              <a:rPr lang="en-US" dirty="0" err="1">
                <a:solidFill>
                  <a:schemeClr val="bg1"/>
                </a:solidFill>
              </a:rPr>
              <a:t>გათვალისწინებულია</a:t>
            </a:r>
            <a:r>
              <a:rPr lang="en-US" dirty="0">
                <a:solidFill>
                  <a:schemeClr val="bg1"/>
                </a:solidFill>
              </a:rPr>
              <a:t> </a:t>
            </a:r>
            <a:r>
              <a:rPr lang="en-US" dirty="0" err="1">
                <a:solidFill>
                  <a:schemeClr val="bg1"/>
                </a:solidFill>
              </a:rPr>
              <a:t>იმ</a:t>
            </a:r>
            <a:r>
              <a:rPr lang="en-US" dirty="0">
                <a:solidFill>
                  <a:schemeClr val="bg1"/>
                </a:solidFill>
              </a:rPr>
              <a:t> </a:t>
            </a:r>
            <a:r>
              <a:rPr lang="en-US" dirty="0" err="1">
                <a:solidFill>
                  <a:schemeClr val="bg1"/>
                </a:solidFill>
              </a:rPr>
              <a:t>მონაცემებზე</a:t>
            </a:r>
            <a:r>
              <a:rPr lang="en-US" dirty="0">
                <a:solidFill>
                  <a:schemeClr val="bg1"/>
                </a:solidFill>
              </a:rPr>
              <a:t> </a:t>
            </a:r>
            <a:r>
              <a:rPr lang="en-US" dirty="0" err="1">
                <a:solidFill>
                  <a:schemeClr val="bg1"/>
                </a:solidFill>
              </a:rPr>
              <a:t>დაყრდნობით</a:t>
            </a:r>
            <a:r>
              <a:rPr lang="en-US" dirty="0">
                <a:solidFill>
                  <a:schemeClr val="bg1"/>
                </a:solidFill>
              </a:rPr>
              <a:t>, </a:t>
            </a:r>
            <a:r>
              <a:rPr lang="en-US" dirty="0" err="1">
                <a:solidFill>
                  <a:schemeClr val="bg1"/>
                </a:solidFill>
              </a:rPr>
              <a:t>რომლებიც</a:t>
            </a:r>
            <a:r>
              <a:rPr lang="en-US" dirty="0">
                <a:solidFill>
                  <a:schemeClr val="bg1"/>
                </a:solidFill>
              </a:rPr>
              <a:t> </a:t>
            </a:r>
            <a:r>
              <a:rPr lang="en-US" dirty="0" err="1">
                <a:solidFill>
                  <a:schemeClr val="bg1"/>
                </a:solidFill>
              </a:rPr>
              <a:t>შეგროვდა</a:t>
            </a:r>
            <a:r>
              <a:rPr lang="en-US" dirty="0">
                <a:solidFill>
                  <a:schemeClr val="bg1"/>
                </a:solidFill>
              </a:rPr>
              <a:t> </a:t>
            </a:r>
            <a:r>
              <a:rPr lang="en-US" dirty="0" err="1">
                <a:solidFill>
                  <a:schemeClr val="bg1"/>
                </a:solidFill>
              </a:rPr>
              <a:t>სამშენებლო</a:t>
            </a:r>
            <a:r>
              <a:rPr lang="en-US" dirty="0">
                <a:solidFill>
                  <a:schemeClr val="bg1"/>
                </a:solidFill>
              </a:rPr>
              <a:t> </a:t>
            </a:r>
            <a:r>
              <a:rPr lang="en-US" dirty="0" err="1">
                <a:solidFill>
                  <a:schemeClr val="bg1"/>
                </a:solidFill>
              </a:rPr>
              <a:t>ტერიტორიის</a:t>
            </a:r>
            <a:r>
              <a:rPr lang="en-US" dirty="0">
                <a:solidFill>
                  <a:schemeClr val="bg1"/>
                </a:solidFill>
              </a:rPr>
              <a:t> </a:t>
            </a:r>
            <a:r>
              <a:rPr lang="en-US" dirty="0" err="1">
                <a:solidFill>
                  <a:schemeClr val="bg1"/>
                </a:solidFill>
              </a:rPr>
              <a:t>ქანების</a:t>
            </a:r>
            <a:r>
              <a:rPr lang="en-US" dirty="0">
                <a:solidFill>
                  <a:schemeClr val="bg1"/>
                </a:solidFill>
              </a:rPr>
              <a:t> </a:t>
            </a:r>
            <a:r>
              <a:rPr lang="en-US" dirty="0" err="1">
                <a:solidFill>
                  <a:schemeClr val="bg1"/>
                </a:solidFill>
              </a:rPr>
              <a:t>შესწავლის</a:t>
            </a:r>
            <a:r>
              <a:rPr lang="en-US" dirty="0">
                <a:solidFill>
                  <a:schemeClr val="bg1"/>
                </a:solidFill>
              </a:rPr>
              <a:t> </a:t>
            </a:r>
            <a:r>
              <a:rPr lang="en-US" dirty="0" err="1">
                <a:solidFill>
                  <a:schemeClr val="bg1"/>
                </a:solidFill>
              </a:rPr>
              <a:t>შედეგად</a:t>
            </a:r>
            <a:r>
              <a:rPr lang="en-US" dirty="0" smtClean="0">
                <a:solidFill>
                  <a:schemeClr val="bg1"/>
                </a:solidFill>
              </a:rPr>
              <a:t>.</a:t>
            </a:r>
            <a:endParaRPr lang="ka-GE" dirty="0" smtClean="0">
              <a:solidFill>
                <a:schemeClr val="bg1"/>
              </a:solidFill>
            </a:endParaRPr>
          </a:p>
          <a:p>
            <a:pPr algn="just">
              <a:lnSpc>
                <a:spcPct val="150000"/>
              </a:lnSpc>
              <a:buFont typeface="Wingdings" panose="05000000000000000000" pitchFamily="2" charset="2"/>
              <a:buChar char="Ø"/>
            </a:pPr>
            <a:r>
              <a:rPr lang="en-US" dirty="0" err="1" smtClean="0">
                <a:solidFill>
                  <a:schemeClr val="bg1"/>
                </a:solidFill>
              </a:rPr>
              <a:t>ეს</a:t>
            </a:r>
            <a:r>
              <a:rPr lang="en-US" dirty="0" smtClean="0">
                <a:solidFill>
                  <a:schemeClr val="bg1"/>
                </a:solidFill>
              </a:rPr>
              <a:t> </a:t>
            </a:r>
            <a:r>
              <a:rPr lang="en-US" dirty="0" err="1">
                <a:solidFill>
                  <a:schemeClr val="bg1"/>
                </a:solidFill>
              </a:rPr>
              <a:t>ვარიანტი</a:t>
            </a:r>
            <a:r>
              <a:rPr lang="en-US" dirty="0">
                <a:solidFill>
                  <a:schemeClr val="bg1"/>
                </a:solidFill>
              </a:rPr>
              <a:t> </a:t>
            </a:r>
            <a:r>
              <a:rPr lang="en-US" dirty="0" err="1">
                <a:solidFill>
                  <a:schemeClr val="bg1"/>
                </a:solidFill>
              </a:rPr>
              <a:t>არის</a:t>
            </a:r>
            <a:r>
              <a:rPr lang="en-US" dirty="0">
                <a:solidFill>
                  <a:schemeClr val="bg1"/>
                </a:solidFill>
              </a:rPr>
              <a:t> </a:t>
            </a:r>
            <a:r>
              <a:rPr lang="en-US" dirty="0" err="1">
                <a:solidFill>
                  <a:schemeClr val="bg1"/>
                </a:solidFill>
              </a:rPr>
              <a:t>ეკონომიკურად</a:t>
            </a:r>
            <a:r>
              <a:rPr lang="en-US" dirty="0">
                <a:solidFill>
                  <a:schemeClr val="bg1"/>
                </a:solidFill>
              </a:rPr>
              <a:t> </a:t>
            </a:r>
            <a:r>
              <a:rPr lang="en-US" dirty="0" err="1">
                <a:solidFill>
                  <a:schemeClr val="bg1"/>
                </a:solidFill>
              </a:rPr>
              <a:t>ყველაზე</a:t>
            </a:r>
            <a:r>
              <a:rPr lang="en-US" dirty="0">
                <a:solidFill>
                  <a:schemeClr val="bg1"/>
                </a:solidFill>
              </a:rPr>
              <a:t> </a:t>
            </a:r>
            <a:r>
              <a:rPr lang="en-US" dirty="0" err="1">
                <a:solidFill>
                  <a:schemeClr val="bg1"/>
                </a:solidFill>
              </a:rPr>
              <a:t>ეფექტური</a:t>
            </a:r>
            <a:r>
              <a:rPr lang="en-US" dirty="0">
                <a:solidFill>
                  <a:schemeClr val="bg1"/>
                </a:solidFill>
              </a:rPr>
              <a:t>. </a:t>
            </a:r>
            <a:r>
              <a:rPr lang="en-US" dirty="0" err="1">
                <a:solidFill>
                  <a:schemeClr val="bg1"/>
                </a:solidFill>
              </a:rPr>
              <a:t>ძირითადი</a:t>
            </a:r>
            <a:r>
              <a:rPr lang="en-US" dirty="0">
                <a:solidFill>
                  <a:schemeClr val="bg1"/>
                </a:solidFill>
              </a:rPr>
              <a:t> </a:t>
            </a:r>
            <a:r>
              <a:rPr lang="en-US" dirty="0" err="1">
                <a:solidFill>
                  <a:schemeClr val="bg1"/>
                </a:solidFill>
              </a:rPr>
              <a:t>კონსტრუქციული</a:t>
            </a:r>
            <a:r>
              <a:rPr lang="en-US" dirty="0">
                <a:solidFill>
                  <a:schemeClr val="bg1"/>
                </a:solidFill>
              </a:rPr>
              <a:t> </a:t>
            </a:r>
            <a:r>
              <a:rPr lang="en-US" dirty="0" err="1">
                <a:solidFill>
                  <a:schemeClr val="bg1"/>
                </a:solidFill>
              </a:rPr>
              <a:t>ელემენტები</a:t>
            </a:r>
            <a:r>
              <a:rPr lang="en-US" dirty="0">
                <a:solidFill>
                  <a:schemeClr val="bg1"/>
                </a:solidFill>
              </a:rPr>
              <a:t> </a:t>
            </a:r>
            <a:r>
              <a:rPr lang="en-US" dirty="0" err="1">
                <a:solidFill>
                  <a:schemeClr val="bg1"/>
                </a:solidFill>
              </a:rPr>
              <a:t>არის</a:t>
            </a:r>
            <a:r>
              <a:rPr lang="en-US" dirty="0">
                <a:solidFill>
                  <a:schemeClr val="bg1"/>
                </a:solidFill>
              </a:rPr>
              <a:t> </a:t>
            </a:r>
            <a:r>
              <a:rPr lang="en-US" dirty="0" err="1">
                <a:solidFill>
                  <a:schemeClr val="bg1"/>
                </a:solidFill>
              </a:rPr>
              <a:t>მომზადებული</a:t>
            </a:r>
            <a:r>
              <a:rPr lang="en-US" dirty="0">
                <a:solidFill>
                  <a:schemeClr val="bg1"/>
                </a:solidFill>
              </a:rPr>
              <a:t> </a:t>
            </a:r>
            <a:r>
              <a:rPr lang="en-US" dirty="0" err="1">
                <a:solidFill>
                  <a:schemeClr val="bg1"/>
                </a:solidFill>
              </a:rPr>
              <a:t>წინასწარ</a:t>
            </a:r>
            <a:r>
              <a:rPr lang="en-US" dirty="0">
                <a:solidFill>
                  <a:schemeClr val="bg1"/>
                </a:solidFill>
              </a:rPr>
              <a:t> </a:t>
            </a:r>
            <a:r>
              <a:rPr lang="en-US" dirty="0" err="1">
                <a:solidFill>
                  <a:schemeClr val="bg1"/>
                </a:solidFill>
              </a:rPr>
              <a:t>დაძაბული</a:t>
            </a:r>
            <a:r>
              <a:rPr lang="en-US" dirty="0">
                <a:solidFill>
                  <a:schemeClr val="bg1"/>
                </a:solidFill>
              </a:rPr>
              <a:t> </a:t>
            </a:r>
            <a:r>
              <a:rPr lang="en-US" dirty="0" err="1">
                <a:solidFill>
                  <a:schemeClr val="bg1"/>
                </a:solidFill>
              </a:rPr>
              <a:t>რკინა-ბეტონით</a:t>
            </a:r>
            <a:r>
              <a:rPr lang="en-US" dirty="0">
                <a:solidFill>
                  <a:schemeClr val="bg1"/>
                </a:solidFill>
              </a:rPr>
              <a:t>, </a:t>
            </a:r>
            <a:r>
              <a:rPr lang="en-US" dirty="0" err="1">
                <a:solidFill>
                  <a:schemeClr val="bg1"/>
                </a:solidFill>
              </a:rPr>
              <a:t>რომელსაც</a:t>
            </a:r>
            <a:r>
              <a:rPr lang="en-US" dirty="0">
                <a:solidFill>
                  <a:schemeClr val="bg1"/>
                </a:solidFill>
              </a:rPr>
              <a:t> </a:t>
            </a:r>
            <a:r>
              <a:rPr lang="en-US" dirty="0" err="1">
                <a:solidFill>
                  <a:schemeClr val="bg1"/>
                </a:solidFill>
              </a:rPr>
              <a:t>ახასიათებს</a:t>
            </a:r>
            <a:r>
              <a:rPr lang="en-US" dirty="0">
                <a:solidFill>
                  <a:schemeClr val="bg1"/>
                </a:solidFill>
              </a:rPr>
              <a:t> </a:t>
            </a:r>
            <a:r>
              <a:rPr lang="en-US" dirty="0" err="1">
                <a:solidFill>
                  <a:schemeClr val="bg1"/>
                </a:solidFill>
              </a:rPr>
              <a:t>გამძლეობა</a:t>
            </a:r>
            <a:r>
              <a:rPr lang="en-US" dirty="0">
                <a:solidFill>
                  <a:schemeClr val="bg1"/>
                </a:solidFill>
              </a:rPr>
              <a:t> </a:t>
            </a:r>
            <a:r>
              <a:rPr lang="en-US" dirty="0" err="1">
                <a:solidFill>
                  <a:schemeClr val="bg1"/>
                </a:solidFill>
              </a:rPr>
              <a:t>და</a:t>
            </a:r>
            <a:r>
              <a:rPr lang="en-US" dirty="0">
                <a:solidFill>
                  <a:schemeClr val="bg1"/>
                </a:solidFill>
              </a:rPr>
              <a:t> </a:t>
            </a:r>
            <a:r>
              <a:rPr lang="en-US" dirty="0" err="1">
                <a:solidFill>
                  <a:schemeClr val="bg1"/>
                </a:solidFill>
              </a:rPr>
              <a:t>ესაჭიროება</a:t>
            </a:r>
            <a:r>
              <a:rPr lang="en-US" dirty="0">
                <a:solidFill>
                  <a:schemeClr val="bg1"/>
                </a:solidFill>
              </a:rPr>
              <a:t> </a:t>
            </a:r>
            <a:r>
              <a:rPr lang="en-US" dirty="0" err="1">
                <a:solidFill>
                  <a:schemeClr val="bg1"/>
                </a:solidFill>
              </a:rPr>
              <a:t>ნაკლები</a:t>
            </a:r>
            <a:r>
              <a:rPr lang="en-US" dirty="0">
                <a:solidFill>
                  <a:schemeClr val="bg1"/>
                </a:solidFill>
              </a:rPr>
              <a:t> </a:t>
            </a:r>
            <a:r>
              <a:rPr lang="en-US" dirty="0" err="1">
                <a:solidFill>
                  <a:schemeClr val="bg1"/>
                </a:solidFill>
              </a:rPr>
              <a:t>მოვლა-პატრონობა</a:t>
            </a:r>
            <a:r>
              <a:rPr lang="en-US" dirty="0">
                <a:solidFill>
                  <a:schemeClr val="bg1"/>
                </a:solidFill>
              </a:rPr>
              <a:t> (</a:t>
            </a:r>
            <a:r>
              <a:rPr lang="en-US" dirty="0" err="1">
                <a:solidFill>
                  <a:schemeClr val="bg1"/>
                </a:solidFill>
              </a:rPr>
              <a:t>პერიოდული</a:t>
            </a:r>
            <a:r>
              <a:rPr lang="en-US" dirty="0">
                <a:solidFill>
                  <a:schemeClr val="bg1"/>
                </a:solidFill>
              </a:rPr>
              <a:t> </a:t>
            </a:r>
            <a:r>
              <a:rPr lang="en-US" dirty="0" err="1">
                <a:solidFill>
                  <a:schemeClr val="bg1"/>
                </a:solidFill>
              </a:rPr>
              <a:t>შეკეთება</a:t>
            </a:r>
            <a:r>
              <a:rPr lang="en-US" dirty="0">
                <a:solidFill>
                  <a:schemeClr val="bg1"/>
                </a:solidFill>
              </a:rPr>
              <a:t>) </a:t>
            </a:r>
            <a:r>
              <a:rPr lang="en-US" dirty="0" err="1">
                <a:solidFill>
                  <a:schemeClr val="bg1"/>
                </a:solidFill>
              </a:rPr>
              <a:t>ლითონის</a:t>
            </a:r>
            <a:r>
              <a:rPr lang="en-US" dirty="0">
                <a:solidFill>
                  <a:schemeClr val="bg1"/>
                </a:solidFill>
              </a:rPr>
              <a:t> </a:t>
            </a:r>
            <a:r>
              <a:rPr lang="en-US" dirty="0" err="1">
                <a:solidFill>
                  <a:schemeClr val="bg1"/>
                </a:solidFill>
              </a:rPr>
              <a:t>ბურჯებთან</a:t>
            </a:r>
            <a:r>
              <a:rPr lang="en-US" dirty="0">
                <a:solidFill>
                  <a:schemeClr val="bg1"/>
                </a:solidFill>
              </a:rPr>
              <a:t> </a:t>
            </a:r>
            <a:r>
              <a:rPr lang="en-US" dirty="0" err="1">
                <a:solidFill>
                  <a:schemeClr val="bg1"/>
                </a:solidFill>
              </a:rPr>
              <a:t>და</a:t>
            </a:r>
            <a:r>
              <a:rPr lang="en-US" dirty="0">
                <a:solidFill>
                  <a:schemeClr val="bg1"/>
                </a:solidFill>
              </a:rPr>
              <a:t> </a:t>
            </a:r>
            <a:r>
              <a:rPr lang="en-US" dirty="0" err="1">
                <a:solidFill>
                  <a:schemeClr val="bg1"/>
                </a:solidFill>
              </a:rPr>
              <a:t>სექციურ-ასაწყობი</a:t>
            </a:r>
            <a:r>
              <a:rPr lang="en-US" dirty="0">
                <a:solidFill>
                  <a:schemeClr val="bg1"/>
                </a:solidFill>
              </a:rPr>
              <a:t> </a:t>
            </a:r>
            <a:r>
              <a:rPr lang="en-US" dirty="0" err="1">
                <a:solidFill>
                  <a:schemeClr val="bg1"/>
                </a:solidFill>
              </a:rPr>
              <a:t>ბეტონის</a:t>
            </a:r>
            <a:r>
              <a:rPr lang="en-US" dirty="0">
                <a:solidFill>
                  <a:schemeClr val="bg1"/>
                </a:solidFill>
              </a:rPr>
              <a:t> </a:t>
            </a:r>
            <a:r>
              <a:rPr lang="en-US" dirty="0" err="1">
                <a:solidFill>
                  <a:schemeClr val="bg1"/>
                </a:solidFill>
              </a:rPr>
              <a:t>ჩარჩოებთან</a:t>
            </a:r>
            <a:r>
              <a:rPr lang="en-US" dirty="0">
                <a:solidFill>
                  <a:schemeClr val="bg1"/>
                </a:solidFill>
              </a:rPr>
              <a:t> </a:t>
            </a:r>
            <a:r>
              <a:rPr lang="en-US" dirty="0" err="1">
                <a:solidFill>
                  <a:schemeClr val="bg1"/>
                </a:solidFill>
              </a:rPr>
              <a:t>შედარებით</a:t>
            </a:r>
            <a:r>
              <a:rPr lang="en-US" dirty="0">
                <a:solidFill>
                  <a:schemeClr val="bg1"/>
                </a:solidFill>
              </a:rPr>
              <a:t>. </a:t>
            </a:r>
            <a:r>
              <a:rPr lang="en-US" dirty="0" err="1">
                <a:solidFill>
                  <a:schemeClr val="bg1"/>
                </a:solidFill>
              </a:rPr>
              <a:t>კონსტრუქციული</a:t>
            </a:r>
            <a:r>
              <a:rPr lang="en-US" dirty="0">
                <a:solidFill>
                  <a:schemeClr val="bg1"/>
                </a:solidFill>
              </a:rPr>
              <a:t> </a:t>
            </a:r>
            <a:r>
              <a:rPr lang="en-US" dirty="0" err="1">
                <a:solidFill>
                  <a:schemeClr val="bg1"/>
                </a:solidFill>
              </a:rPr>
              <a:t>შეერთებები</a:t>
            </a:r>
            <a:r>
              <a:rPr lang="en-US" dirty="0">
                <a:solidFill>
                  <a:schemeClr val="bg1"/>
                </a:solidFill>
              </a:rPr>
              <a:t> </a:t>
            </a:r>
            <a:r>
              <a:rPr lang="en-US" dirty="0" err="1">
                <a:solidFill>
                  <a:schemeClr val="bg1"/>
                </a:solidFill>
              </a:rPr>
              <a:t>წარმოადგენ</a:t>
            </a:r>
            <a:r>
              <a:rPr lang="en-US" dirty="0">
                <a:solidFill>
                  <a:schemeClr val="bg1"/>
                </a:solidFill>
              </a:rPr>
              <a:t> </a:t>
            </a:r>
            <a:r>
              <a:rPr lang="en-US" dirty="0" err="1">
                <a:solidFill>
                  <a:schemeClr val="bg1"/>
                </a:solidFill>
              </a:rPr>
              <a:t>ჩამალული</a:t>
            </a:r>
            <a:r>
              <a:rPr lang="en-US" dirty="0">
                <a:solidFill>
                  <a:schemeClr val="bg1"/>
                </a:solidFill>
              </a:rPr>
              <a:t> </a:t>
            </a:r>
            <a:r>
              <a:rPr lang="en-US" dirty="0" err="1">
                <a:solidFill>
                  <a:schemeClr val="bg1"/>
                </a:solidFill>
              </a:rPr>
              <a:t>შეერთებებს</a:t>
            </a:r>
            <a:r>
              <a:rPr lang="en-US" dirty="0">
                <a:solidFill>
                  <a:schemeClr val="bg1"/>
                </a:solidFill>
              </a:rPr>
              <a:t>, </a:t>
            </a:r>
            <a:r>
              <a:rPr lang="en-US" dirty="0" err="1">
                <a:solidFill>
                  <a:schemeClr val="bg1"/>
                </a:solidFill>
              </a:rPr>
              <a:t>რაც</a:t>
            </a:r>
            <a:r>
              <a:rPr lang="en-US" dirty="0">
                <a:solidFill>
                  <a:schemeClr val="bg1"/>
                </a:solidFill>
              </a:rPr>
              <a:t> </a:t>
            </a:r>
            <a:r>
              <a:rPr lang="en-US" dirty="0" err="1">
                <a:solidFill>
                  <a:schemeClr val="bg1"/>
                </a:solidFill>
              </a:rPr>
              <a:t>იმას</a:t>
            </a:r>
            <a:r>
              <a:rPr lang="en-US" dirty="0">
                <a:solidFill>
                  <a:schemeClr val="bg1"/>
                </a:solidFill>
              </a:rPr>
              <a:t> </a:t>
            </a:r>
            <a:r>
              <a:rPr lang="en-US" dirty="0" err="1">
                <a:solidFill>
                  <a:schemeClr val="bg1"/>
                </a:solidFill>
              </a:rPr>
              <a:t>ნიშნავს</a:t>
            </a:r>
            <a:r>
              <a:rPr lang="en-US" dirty="0">
                <a:solidFill>
                  <a:schemeClr val="bg1"/>
                </a:solidFill>
              </a:rPr>
              <a:t>, </a:t>
            </a:r>
            <a:r>
              <a:rPr lang="en-US" dirty="0" err="1">
                <a:solidFill>
                  <a:schemeClr val="bg1"/>
                </a:solidFill>
              </a:rPr>
              <a:t>რომ</a:t>
            </a:r>
            <a:r>
              <a:rPr lang="en-US" dirty="0">
                <a:solidFill>
                  <a:schemeClr val="bg1"/>
                </a:solidFill>
              </a:rPr>
              <a:t> </a:t>
            </a:r>
            <a:r>
              <a:rPr lang="en-US" dirty="0" err="1">
                <a:solidFill>
                  <a:schemeClr val="bg1"/>
                </a:solidFill>
              </a:rPr>
              <a:t>ისინი</a:t>
            </a:r>
            <a:r>
              <a:rPr lang="en-US" dirty="0">
                <a:solidFill>
                  <a:schemeClr val="bg1"/>
                </a:solidFill>
              </a:rPr>
              <a:t> </a:t>
            </a:r>
            <a:r>
              <a:rPr lang="en-US" dirty="0" err="1">
                <a:solidFill>
                  <a:schemeClr val="bg1"/>
                </a:solidFill>
              </a:rPr>
              <a:t>განთავსებულია</a:t>
            </a:r>
            <a:r>
              <a:rPr lang="en-US" dirty="0">
                <a:solidFill>
                  <a:schemeClr val="bg1"/>
                </a:solidFill>
              </a:rPr>
              <a:t> </a:t>
            </a:r>
            <a:r>
              <a:rPr lang="en-US" dirty="0" err="1">
                <a:solidFill>
                  <a:schemeClr val="bg1"/>
                </a:solidFill>
              </a:rPr>
              <a:t>ბეტონის</a:t>
            </a:r>
            <a:r>
              <a:rPr lang="en-US" dirty="0">
                <a:solidFill>
                  <a:schemeClr val="bg1"/>
                </a:solidFill>
              </a:rPr>
              <a:t> </a:t>
            </a:r>
            <a:r>
              <a:rPr lang="en-US" dirty="0" err="1">
                <a:solidFill>
                  <a:schemeClr val="bg1"/>
                </a:solidFill>
              </a:rPr>
              <a:t>საფარის</a:t>
            </a:r>
            <a:r>
              <a:rPr lang="en-US" dirty="0">
                <a:solidFill>
                  <a:schemeClr val="bg1"/>
                </a:solidFill>
              </a:rPr>
              <a:t> </a:t>
            </a:r>
            <a:r>
              <a:rPr lang="en-US" dirty="0" err="1">
                <a:solidFill>
                  <a:schemeClr val="bg1"/>
                </a:solidFill>
              </a:rPr>
              <a:t>ქვეშ</a:t>
            </a:r>
            <a:r>
              <a:rPr lang="en-US" dirty="0">
                <a:solidFill>
                  <a:schemeClr val="bg1"/>
                </a:solidFill>
              </a:rPr>
              <a:t>, </a:t>
            </a:r>
            <a:r>
              <a:rPr lang="en-US" dirty="0" err="1">
                <a:solidFill>
                  <a:schemeClr val="bg1"/>
                </a:solidFill>
              </a:rPr>
              <a:t>რაც</a:t>
            </a:r>
            <a:r>
              <a:rPr lang="en-US" dirty="0">
                <a:solidFill>
                  <a:schemeClr val="bg1"/>
                </a:solidFill>
              </a:rPr>
              <a:t> </a:t>
            </a:r>
            <a:r>
              <a:rPr lang="en-US" dirty="0" err="1">
                <a:solidFill>
                  <a:schemeClr val="bg1"/>
                </a:solidFill>
              </a:rPr>
              <a:t>იცავს</a:t>
            </a:r>
            <a:r>
              <a:rPr lang="en-US" dirty="0">
                <a:solidFill>
                  <a:schemeClr val="bg1"/>
                </a:solidFill>
              </a:rPr>
              <a:t> </a:t>
            </a:r>
            <a:r>
              <a:rPr lang="en-US" dirty="0" err="1">
                <a:solidFill>
                  <a:schemeClr val="bg1"/>
                </a:solidFill>
              </a:rPr>
              <a:t>მათ</a:t>
            </a:r>
            <a:r>
              <a:rPr lang="en-US" dirty="0">
                <a:solidFill>
                  <a:schemeClr val="bg1"/>
                </a:solidFill>
              </a:rPr>
              <a:t> </a:t>
            </a:r>
            <a:r>
              <a:rPr lang="en-US" dirty="0" err="1">
                <a:solidFill>
                  <a:schemeClr val="bg1"/>
                </a:solidFill>
              </a:rPr>
              <a:t>ნალექის</a:t>
            </a:r>
            <a:r>
              <a:rPr lang="en-US" dirty="0">
                <a:solidFill>
                  <a:schemeClr val="bg1"/>
                </a:solidFill>
              </a:rPr>
              <a:t> </a:t>
            </a:r>
            <a:r>
              <a:rPr lang="en-US" dirty="0" err="1">
                <a:solidFill>
                  <a:schemeClr val="bg1"/>
                </a:solidFill>
              </a:rPr>
              <a:t>შეღწევისაგან</a:t>
            </a:r>
            <a:r>
              <a:rPr lang="en-US" dirty="0">
                <a:solidFill>
                  <a:schemeClr val="bg1"/>
                </a:solidFill>
              </a:rPr>
              <a:t>, </a:t>
            </a:r>
            <a:r>
              <a:rPr lang="en-US" dirty="0" err="1">
                <a:solidFill>
                  <a:schemeClr val="bg1"/>
                </a:solidFill>
              </a:rPr>
              <a:t>შესაბამისად</a:t>
            </a:r>
            <a:r>
              <a:rPr lang="en-US" dirty="0">
                <a:solidFill>
                  <a:schemeClr val="bg1"/>
                </a:solidFill>
              </a:rPr>
              <a:t> </a:t>
            </a:r>
            <a:r>
              <a:rPr lang="en-US" dirty="0" err="1">
                <a:solidFill>
                  <a:schemeClr val="bg1"/>
                </a:solidFill>
              </a:rPr>
              <a:t>იცავს</a:t>
            </a:r>
            <a:r>
              <a:rPr lang="en-US" dirty="0">
                <a:solidFill>
                  <a:schemeClr val="bg1"/>
                </a:solidFill>
              </a:rPr>
              <a:t> </a:t>
            </a:r>
            <a:r>
              <a:rPr lang="en-US" dirty="0" err="1">
                <a:solidFill>
                  <a:schemeClr val="bg1"/>
                </a:solidFill>
              </a:rPr>
              <a:t>კოროზიისაგან</a:t>
            </a:r>
            <a:r>
              <a:rPr lang="en-US" dirty="0">
                <a:solidFill>
                  <a:schemeClr val="bg1"/>
                </a:solidFill>
              </a:rPr>
              <a:t> </a:t>
            </a:r>
            <a:r>
              <a:rPr lang="en-US" dirty="0" err="1">
                <a:solidFill>
                  <a:schemeClr val="bg1"/>
                </a:solidFill>
              </a:rPr>
              <a:t>დაზიანებას</a:t>
            </a:r>
            <a:r>
              <a:rPr lang="en-US" dirty="0">
                <a:solidFill>
                  <a:schemeClr val="bg1"/>
                </a:solidFill>
              </a:rPr>
              <a:t>.</a:t>
            </a:r>
          </a:p>
          <a:p>
            <a:endParaRPr lang="en-US" dirty="0"/>
          </a:p>
        </p:txBody>
      </p:sp>
    </p:spTree>
    <p:extLst>
      <p:ext uri="{BB962C8B-B14F-4D97-AF65-F5344CB8AC3E}">
        <p14:creationId xmlns:p14="http://schemas.microsoft.com/office/powerpoint/2010/main" val="4097842190"/>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
  <TotalTime>222</TotalTime>
  <Words>1300</Words>
  <Application>Microsoft Office PowerPoint</Application>
  <PresentationFormat>Widescreen</PresentationFormat>
  <Paragraphs>102</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Century Gothic</vt:lpstr>
      <vt:lpstr>Sylfaen</vt:lpstr>
      <vt:lpstr>Times New Roman</vt:lpstr>
      <vt:lpstr>Wingdings</vt:lpstr>
      <vt:lpstr>Wingdings 3</vt:lpstr>
      <vt:lpstr>Slice</vt:lpstr>
      <vt:lpstr>                                       სადახლო-ბაგრატაშენის სასაზღვრო გამშვებ პუნქტთან, საქართველოსა და სომხეთის რესპუბლიკის სახელმწიფო საზღვართან, მდ. დებედაზე ახალი სახიდე გადასასვლელის მშენებლობა </vt:lpstr>
      <vt:lpstr>PowerPoint Presentation</vt:lpstr>
      <vt:lpstr>ქვეყნის ეკონომიკური განვითარების თვალსაზრისით ინფრასტრუქტურის განვითარებას უმთავრესი როლი ენიჭება, ამ მხრივ კი, როგორც სახელმწიფო ასევე ადგილობრივი მნიშვნელობის საგზაო ქსელის გაუმჯობესება მნიშვნელოვან ფაქტორებს განაპირობებს;   სატრანსპორტო სექტორის განვითარება აუცილებელია სათანადო ეკონომიკური ზრდისთვის, და საქართველოს მოსახლეობის ცხოვრების პირობების გასაუმჯობესებლად;  საქართველოში სხვადასხვა სახის საქმიანობების განხორციელებისას გარემოზე ზემოქმედების შეფასების, შესაბამისი გარემოსდაცვითი გადაწყვეტილების მიღების, საზოგადოების მონაწილეობისა და ექსპერტიზის ჩატარების პროცედურები რეგულირდება 2017 წლის 1 ივნისს მიღებული საქართველოს კანონის „გარემოსდაცვითი შეფასების კოდექსი“-ს მოთხოვნების შესაბამისად, რომლის მიხედვითაც სხვადასხვა შინაარსის საქმიანობები გაწერილია კოდექსის I და II დანართებში. I დანართით გათვალისწინებული საქმიანობები ექვემდებარება გარემოზე ზემოქმედების შეფასების (გზშ) პროცედურას, ხოლო II დანართის შემთხვევაში – საქმიანობამ უნდა გაიაროს სკრინინგის პროცედურა, რომელიც განსაზღვრავს გზშ-ს პროცედურის საჭიროებას;  წინამდებარე დოკუმენტში განსახილველი პროექტი განეკუთვნება I დანართით გათვალისწინებულ საქმიანობას, შესაბამისად, პროექტი ექვემდებარება გზშ-ს პროცედურას.  </vt:lpstr>
      <vt:lpstr>PowerPoint Presentation</vt:lpstr>
      <vt:lpstr>PowerPoint Presentation</vt:lpstr>
      <vt:lpstr>PowerPoint Presentation</vt:lpstr>
      <vt:lpstr>პროექტის პროექცია საქართველოს საზღვარზე არსებული მახასიათებლების გათვალისწინებით</vt:lpstr>
      <vt:lpstr>ინფრასტრუქტურის განლაგება არსებული სიტუაციის მიხედვით (ხედი სომხეთის მხრიდან)</vt:lpstr>
      <vt:lpstr>PowerPoint Presentation</vt:lpstr>
      <vt:lpstr>PowerPoint Presentation</vt:lpstr>
      <vt:lpstr>PowerPoint Presentation</vt:lpstr>
      <vt:lpstr>PowerPoint Presentation</vt:lpstr>
      <vt:lpstr>წყალარინების სისტემის საშუალებით ხდება ქუჩიდან ან ავტომაგისტრალიდან  წვიმის წყლების მიღება და მათი სანიაღვრე სისტემაში გადატანა, რისი საშუალებითაც თავიდან იქნება აცილებული მიმდებარე ტერიტორიებისა და საკუთრების დატბორვა და ეროზია. ხიდისა და ავტომაგისტრალის სადრენაჟო სისტემების კრიტერიუმები არის იდენტური. ავტომაგისტრალის წყალარინების სისტემა არ უნდა გადავიდეს ხიდზე და მოხდეს მათი დაცლა ხიდის ბოლოებთან. ჰიდრო დაგეგმარება უნდა იყოს მინიმალიზებული განსაკუთრებული საგზაო საფარის გამოყენებით. ნულოვანი დახრილობა და ვერტიკალური ჩაზნექილობის მრუდები უნდა იყოს თავიდან აცილებული. ხიდის სადრენაჟო სისტემის კონცეპტუალური განლაგება ილუსტრირებულია სურათზე.  მალის შენაერთების დაბოლოებები ჩაფლულია ნიადაგში. ამგვარად, ბურჯებსა და საბჯენებში ვერტიკალური სადრენაჟო სისტემა არის არის გათვალისწინებელი. ნახაზი აჩვენებს,  სადრენაჟო სისტემას მხოლოდ ხიდის ზედაპირზე. ნავარაუდებია, რომ ხიდის სადრენაჟო სისტემა ჩაიცლება ავტომაგისტრალის არსებულ სადრენაჟო სისტემაში ორივე მხარეს.  </vt:lpstr>
      <vt:lpstr>PowerPoint Presentation</vt:lpstr>
      <vt:lpstr>პროექტის თანახმად, საპროექტო ხიდებზე გათვალისწინებულია ფეხით მოსიარულეთა გადასასვლელების მოწყობა. </vt:lpstr>
      <vt:lpstr>PowerPoint Presentation</vt:lpstr>
      <vt:lpstr>სახიდე გადასასვლელების განათებისა და ელექტრომომარაგების სქემა </vt:lpstr>
      <vt:lpstr>სამშენებლო ბანაკისთვის შერჩეული ტერიტორია სომხეთის მხარეს </vt:lpstr>
      <vt:lpstr>PowerPoint Presentation</vt:lpstr>
      <vt:lpstr>მისასვლელი არსებული ხიდი </vt:lpstr>
      <vt:lpstr>მშენებლობის ეტაპზე დასაქმებული იქნება 70 კაცამდე, რაც რეგიონის დასაქმების მაჩვენებლის მნიშვნელოვან ზრდას და ადგილობრივი მოსახლეობის სოციალურ-ეკონომიკური მდგომარეობის შესამჩნევ გაუმჯობესებას არ გამოიწვევს, მაგარმ მნიშვნელოვანი იქნება დღეს არსებული მდგომარეობის გათვალისწინებით. შესაბამისად ადგილობრივი მოსახლეობის დასაქმებასა და სოციალურ-ეკონიმიკურ მდგომარეობაზე ზემოქმედება იქნება დადებითი. </vt:lpstr>
      <vt:lpstr>PowerPoint Presentation</vt:lpstr>
      <vt:lpstr>საპროექტო დერეფანი ცხოველთა მრავალსახეობით არ გამოირჩევა. საქართველოს წითელ ნუსხაში შეტანილი ცხოველთა სახეოებები დაფიქსირებული არ ყოფილა. აღნიშნული გარკვეულად დაკავშირებულია საპროექტო ტერიტორიების მაღალ ანთროპოგენულ დატვირთვასთან საავტომობილო გზაზე ინტენსიური მოძრაობის გამო.   დაგეგმილი საქმიანობის პროცესში ცხოველთა სამყაროზე მოსალოდნელია შემდეგი სახის ზემოქმედების რისკები:   სატრანსპორტო საშუალებების მომატებული გადაადგილების, ადამიანთა არსებობის და განათებულობის ფონის ცვლილების გამო, გაიზრდება შეწუხების ფაქტორი საავტომობილო გზის და სამშენებლო მოედნების მახლობლად მყოფი ხმელეთის ძუძუმწოვრებისთვის, ამფიბიებისთვის და ფრინველებისათვის;   მიწის სამუშაოების დროს თხრილები გარკვეულ რისკს შეუქმნის მცირე ძუძუმწოვრებს: შესაძლებელია თხრილში მათი ჩავარდნა,  დაშავება და სიკვდილიანობა; საერთო ჯამში მშენებლობის ეტაპზე ცხოველთა სამყაროზე ზემოქმედება შეიძლება შეფასდეს როგორც საშუალო ხარისხის ზემოქმედება. შესაბამისი  შემარბილებელი ღონისძიებების ეფექტურად გატარების და მუდმივი მონიტორინგის პირობებში შესაძლებელია ხმელეთის ცხოველებზე ზემოქმედების  „დაბალ“ მნიშვნელობამდე დაყვანა.   </vt:lpstr>
      <vt:lpstr>   საპროექტო ტერიტორია გადის საქართველო-სომხეთის დამაკავშირებელი რკინიგზის მიმდებარედ. რკინიგზის მიმდებარე ტერიტორია დაფარულია მცენარეული საფარით. ჩატარებული კვლევების შესაბამისად დადგინდა რომ საპროექტო ტერიტორიის მიმდებარედ გავრცელებულია ძირითადად მდინარის ჭალის მცენარეულობა, რომელიც წარმოდგენილია ხეების, ბუჩქების და წყალმცენარეების სახით. იქიდან გამომდინარე, რომ პროექტის განსახორციელებლად საჭირო გახდება იქ არსებული მცენარეულობის მოჭრა, 2019 წლის აგვისტო-სექტემბრის თვეში შესაბამისი კვალიფიკაციის მქონე მეტყევე სპეციალისტების მიერ განხორციელდა მცენარეული საფარის აღრიცხვა - ტაქსაცია. ამ ეტაპზე მიმდინარეობს ამორიცხვის პროცედურები.</vt:lpstr>
      <vt:lpstr>დასკვნები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სადახლო-ბაგრატაშენის სასაზღვრო გამშვებ პუნქტთან, საქართველოსა და სომხეთის რესპუბლიკის სახელმწიფო საზღვართან, მდ. დებედაზე ახალი სახიდე გადასასვლელის მშენებლობა</dc:title>
  <dc:creator>Windows User</dc:creator>
  <cp:lastModifiedBy>Windows User</cp:lastModifiedBy>
  <cp:revision>24</cp:revision>
  <dcterms:created xsi:type="dcterms:W3CDTF">2020-04-22T18:02:35Z</dcterms:created>
  <dcterms:modified xsi:type="dcterms:W3CDTF">2020-04-23T10:05:13Z</dcterms:modified>
</cp:coreProperties>
</file>