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18.05.2020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18.05.2020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18.05.2020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18.05.2020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18.05.2020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18.05.2020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18.05.2020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18.05.2020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752600"/>
            <a:ext cx="7019925" cy="2895600"/>
          </a:xfrm>
        </p:spPr>
        <p:txBody>
          <a:bodyPr>
            <a:normAutofit/>
          </a:bodyPr>
          <a:lstStyle/>
          <a:p>
            <a:pPr algn="ctr"/>
            <a:r>
              <a:rPr lang="ka-GE" sz="1800" dirty="0"/>
              <a:t>შპს „თბილისი ჰესი“</a:t>
            </a:r>
            <a:r>
              <a:rPr lang="ka-GE" sz="1600" dirty="0"/>
              <a:t/>
            </a:r>
            <a:br>
              <a:rPr lang="ka-GE" sz="1600" dirty="0"/>
            </a:br>
            <a:r>
              <a:rPr lang="ka-GE" sz="1600" dirty="0"/>
              <a:t/>
            </a:r>
            <a:br>
              <a:rPr lang="ka-GE" sz="1600" dirty="0"/>
            </a:br>
            <a:r>
              <a:rPr lang="ka-GE" sz="1600" dirty="0"/>
              <a:t/>
            </a:r>
            <a:br>
              <a:rPr lang="ka-GE" sz="1600" dirty="0"/>
            </a:br>
            <a:r>
              <a:rPr lang="ka-GE" sz="2400" dirty="0"/>
              <a:t>მდ. მტკვარზე 20.2 მგვტ დადგმული სიმძლავრის „თბილისი ჰესი“- ს მშენებლობის და ექსპლუატაციის პროექტი</a:t>
            </a:r>
            <a:r>
              <a:rPr lang="ka-GE" sz="1600" dirty="0"/>
              <a:t/>
            </a:r>
            <a:br>
              <a:rPr lang="ka-GE" sz="1600"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0"/>
            <a:ext cx="153035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36986" y="958334"/>
            <a:ext cx="2784764" cy="369332"/>
          </a:xfrm>
          <a:prstGeom prst="rect">
            <a:avLst/>
          </a:prstGeom>
        </p:spPr>
        <p:txBody>
          <a:bodyPr wrap="square">
            <a:spAutoFit/>
          </a:bodyPr>
          <a:lstStyle/>
          <a:p>
            <a:r>
              <a:rPr lang="ka-GE" dirty="0" smtClean="0"/>
              <a:t>შპს „გამა კონსალტინგი“</a:t>
            </a:r>
            <a:endParaRPr lang="en-US" dirty="0"/>
          </a:p>
        </p:txBody>
      </p:sp>
    </p:spTree>
    <p:extLst>
      <p:ext uri="{BB962C8B-B14F-4D97-AF65-F5344CB8AC3E}">
        <p14:creationId xmlns:p14="http://schemas.microsoft.com/office/powerpoint/2010/main" val="2661613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pPr algn="r"/>
            <a:r>
              <a:rPr lang="ka-GE" sz="2400" b="1" dirty="0">
                <a:solidFill>
                  <a:srgbClr val="00B050"/>
                </a:solidFill>
              </a:rPr>
              <a:t>სათაო ნაგებობის გეგმა </a:t>
            </a:r>
            <a:endParaRPr lang="en-US" sz="2400" b="1" dirty="0">
              <a:solidFill>
                <a:srgbClr val="00B050"/>
              </a:solidFill>
            </a:endParaRPr>
          </a:p>
        </p:txBody>
      </p:sp>
      <p:pic>
        <p:nvPicPr>
          <p:cNvPr id="4" name="Content Placeholder 3"/>
          <p:cNvPicPr>
            <a:picLocks noGrp="1"/>
          </p:cNvPicPr>
          <p:nvPr>
            <p:ph sz="quarter" idx="1"/>
          </p:nvPr>
        </p:nvPicPr>
        <p:blipFill rotWithShape="1">
          <a:blip r:embed="rId2" cstate="email">
            <a:extLst>
              <a:ext uri="{28A0092B-C50C-407E-A947-70E740481C1C}">
                <a14:useLocalDpi xmlns:a14="http://schemas.microsoft.com/office/drawing/2010/main"/>
              </a:ext>
            </a:extLst>
          </a:blip>
          <a:srcRect/>
          <a:stretch/>
        </p:blipFill>
        <p:spPr bwMode="auto">
          <a:xfrm>
            <a:off x="1066800" y="1524000"/>
            <a:ext cx="7199094" cy="48736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2763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pPr algn="r"/>
            <a:r>
              <a:rPr lang="ka-GE" sz="2400" b="1" dirty="0">
                <a:solidFill>
                  <a:srgbClr val="00B050"/>
                </a:solidFill>
              </a:rPr>
              <a:t>სამშენებლო სამუშაოები</a:t>
            </a:r>
            <a:endParaRPr lang="en-US" sz="2400" b="1" dirty="0">
              <a:solidFill>
                <a:srgbClr val="00B050"/>
              </a:solidFill>
            </a:endParaRPr>
          </a:p>
        </p:txBody>
      </p:sp>
      <p:sp>
        <p:nvSpPr>
          <p:cNvPr id="3" name="Content Placeholder 2"/>
          <p:cNvSpPr>
            <a:spLocks noGrp="1"/>
          </p:cNvSpPr>
          <p:nvPr>
            <p:ph sz="quarter" idx="1"/>
          </p:nvPr>
        </p:nvSpPr>
        <p:spPr>
          <a:xfrm>
            <a:off x="457200" y="1600200"/>
            <a:ext cx="8382000" cy="4873752"/>
          </a:xfrm>
        </p:spPr>
        <p:txBody>
          <a:bodyPr>
            <a:normAutofit/>
          </a:bodyPr>
          <a:lstStyle/>
          <a:p>
            <a:pPr marL="0" indent="0" algn="just">
              <a:spcAft>
                <a:spcPts val="0"/>
              </a:spcAft>
              <a:buNone/>
            </a:pPr>
            <a:r>
              <a:rPr lang="ka-GE" sz="1600" dirty="0">
                <a:ea typeface="Times New Roman"/>
                <a:cs typeface="Times New Roman"/>
              </a:rPr>
              <a:t>მშენებლობის ეტაპი შეიძლება დაიყოს შემდეგ ძირითად სამუშაოებად:</a:t>
            </a:r>
            <a:endParaRPr lang="en-US" sz="1600" dirty="0">
              <a:latin typeface="Sylfaen"/>
              <a:ea typeface="Calibri"/>
              <a:cs typeface="Times New Roman"/>
            </a:endParaRPr>
          </a:p>
          <a:p>
            <a:pPr marL="342900" lvl="0" indent="-342900" algn="just">
              <a:spcAft>
                <a:spcPts val="0"/>
              </a:spcAft>
              <a:buFont typeface="Symbol"/>
              <a:buChar char=""/>
            </a:pPr>
            <a:r>
              <a:rPr lang="ka-GE" sz="1600" dirty="0">
                <a:ea typeface="Times New Roman"/>
                <a:cs typeface="Times New Roman"/>
              </a:rPr>
              <a:t>სამშენებლო ბანაკის, სამშენებლო მოედნების მომზადება და მშენებლობისთვის საჭირო დანადგარ-მექანიზმების მობილიზაცია;</a:t>
            </a:r>
            <a:endParaRPr lang="en-US" sz="1600" dirty="0"/>
          </a:p>
          <a:p>
            <a:pPr marL="342900" lvl="0" indent="-342900" algn="just">
              <a:spcAft>
                <a:spcPts val="0"/>
              </a:spcAft>
              <a:buFont typeface="Symbol"/>
              <a:buChar char=""/>
            </a:pPr>
            <a:r>
              <a:rPr lang="ka-GE" sz="1600" dirty="0">
                <a:ea typeface="Times New Roman"/>
                <a:cs typeface="Times New Roman"/>
              </a:rPr>
              <a:t>მისასვლელი გზების მოწყობა-მოწესრიგება;</a:t>
            </a:r>
            <a:endParaRPr lang="en-US" sz="1600" dirty="0"/>
          </a:p>
          <a:p>
            <a:pPr marL="342900" lvl="0" indent="-342900" algn="just">
              <a:spcAft>
                <a:spcPts val="0"/>
              </a:spcAft>
              <a:buFont typeface="Symbol"/>
              <a:buChar char=""/>
            </a:pPr>
            <a:r>
              <a:rPr lang="ka-GE" sz="1600" dirty="0">
                <a:ea typeface="Times New Roman"/>
                <a:cs typeface="Times New Roman"/>
              </a:rPr>
              <a:t>ძირითადი სამუშაოები:</a:t>
            </a:r>
            <a:endParaRPr lang="en-US" sz="1600" dirty="0"/>
          </a:p>
          <a:p>
            <a:pPr marL="342900" lvl="0" indent="-342900">
              <a:spcAft>
                <a:spcPts val="0"/>
              </a:spcAft>
              <a:buFont typeface="Courier New"/>
              <a:buChar char="o"/>
            </a:pPr>
            <a:r>
              <a:rPr lang="ka-GE" sz="1600" dirty="0">
                <a:ea typeface="Times New Roman"/>
                <a:cs typeface="Times New Roman"/>
              </a:rPr>
              <a:t>მიწის სამუშაოები, ნაგებობის ფუნდამენტების მომზადება;</a:t>
            </a:r>
            <a:endParaRPr lang="en-US" sz="1600" dirty="0">
              <a:cs typeface="Courier New"/>
            </a:endParaRPr>
          </a:p>
          <a:p>
            <a:pPr marL="342900" lvl="0" indent="-342900">
              <a:spcAft>
                <a:spcPts val="0"/>
              </a:spcAft>
              <a:buFont typeface="Courier New"/>
              <a:buChar char="o"/>
            </a:pPr>
            <a:r>
              <a:rPr lang="ka-GE" sz="1600" dirty="0">
                <a:ea typeface="Times New Roman"/>
                <a:cs typeface="Times New Roman"/>
              </a:rPr>
              <a:t>წარმოქმნილი გრუნტის მართვა;</a:t>
            </a:r>
            <a:endParaRPr lang="en-US" sz="1600" dirty="0">
              <a:cs typeface="Courier New"/>
            </a:endParaRPr>
          </a:p>
          <a:p>
            <a:pPr marL="342900" lvl="0" indent="-342900">
              <a:spcAft>
                <a:spcPts val="0"/>
              </a:spcAft>
              <a:buFont typeface="Courier New"/>
              <a:buChar char="o"/>
            </a:pPr>
            <a:r>
              <a:rPr lang="ka-GE" sz="1600" dirty="0">
                <a:ea typeface="Times New Roman"/>
                <a:cs typeface="Times New Roman"/>
              </a:rPr>
              <a:t>მუდმივი კონსტრუქციების მშენებლობა;</a:t>
            </a:r>
            <a:endParaRPr lang="en-US" sz="1600" dirty="0">
              <a:cs typeface="Courier New"/>
            </a:endParaRPr>
          </a:p>
          <a:p>
            <a:pPr marL="0" lvl="0" indent="0" algn="just">
              <a:spcAft>
                <a:spcPts val="0"/>
              </a:spcAft>
              <a:buNone/>
            </a:pPr>
            <a:r>
              <a:rPr lang="ka-GE" sz="1600" dirty="0" smtClean="0">
                <a:ea typeface="Times New Roman"/>
                <a:cs typeface="Times New Roman"/>
              </a:rPr>
              <a:t>სარეკულტივაციო </a:t>
            </a:r>
            <a:r>
              <a:rPr lang="ka-GE" sz="1600" dirty="0">
                <a:ea typeface="Times New Roman"/>
                <a:cs typeface="Times New Roman"/>
              </a:rPr>
              <a:t>სამუშაოები და ნაგებობების ექსპლუატაციაში გასაშვებად მომზადება. </a:t>
            </a:r>
            <a:endParaRPr lang="en-US" sz="1600" dirty="0"/>
          </a:p>
          <a:p>
            <a:endParaRPr lang="en-US" sz="1600" dirty="0"/>
          </a:p>
        </p:txBody>
      </p:sp>
    </p:spTree>
    <p:extLst>
      <p:ext uri="{BB962C8B-B14F-4D97-AF65-F5344CB8AC3E}">
        <p14:creationId xmlns:p14="http://schemas.microsoft.com/office/powerpoint/2010/main" val="1443930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pPr algn="r"/>
            <a:r>
              <a:rPr lang="ka-GE" sz="2400" b="1" dirty="0">
                <a:solidFill>
                  <a:srgbClr val="00B050"/>
                </a:solidFill>
              </a:rPr>
              <a:t>სამშენებლო ბანაკის განთავსების პირველადი სქემა</a:t>
            </a:r>
            <a:endParaRPr lang="en-US" sz="2400" b="1" dirty="0">
              <a:solidFill>
                <a:srgbClr val="00B050"/>
              </a:solidFill>
            </a:endParaRPr>
          </a:p>
        </p:txBody>
      </p:sp>
      <p:pic>
        <p:nvPicPr>
          <p:cNvPr id="4" name="Content Placeholder 3"/>
          <p:cNvPicPr>
            <a:picLocks noGrp="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838200" y="1600200"/>
            <a:ext cx="7125287" cy="4873625"/>
          </a:xfrm>
          <a:prstGeom prst="rect">
            <a:avLst/>
          </a:prstGeom>
        </p:spPr>
      </p:pic>
    </p:spTree>
    <p:extLst>
      <p:ext uri="{BB962C8B-B14F-4D97-AF65-F5344CB8AC3E}">
        <p14:creationId xmlns:p14="http://schemas.microsoft.com/office/powerpoint/2010/main" val="1295096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pPr algn="r"/>
            <a:r>
              <a:rPr lang="ka-GE" sz="2400" b="1" dirty="0" smtClean="0">
                <a:solidFill>
                  <a:srgbClr val="00B050"/>
                </a:solidFill>
              </a:rPr>
              <a:t>მისასველი გზები</a:t>
            </a:r>
            <a:endParaRPr lang="en-US" sz="2400" b="1" dirty="0">
              <a:solidFill>
                <a:srgbClr val="00B050"/>
              </a:solidFill>
            </a:endParaRPr>
          </a:p>
        </p:txBody>
      </p:sp>
      <p:sp>
        <p:nvSpPr>
          <p:cNvPr id="3" name="Content Placeholder 2"/>
          <p:cNvSpPr>
            <a:spLocks noGrp="1"/>
          </p:cNvSpPr>
          <p:nvPr>
            <p:ph sz="quarter" idx="1"/>
          </p:nvPr>
        </p:nvSpPr>
        <p:spPr>
          <a:xfrm>
            <a:off x="457200" y="1600200"/>
            <a:ext cx="7924800" cy="4873752"/>
          </a:xfrm>
        </p:spPr>
        <p:txBody>
          <a:bodyPr>
            <a:normAutofit fontScale="92500" lnSpcReduction="20000"/>
          </a:bodyPr>
          <a:lstStyle/>
          <a:p>
            <a:pPr algn="just"/>
            <a:r>
              <a:rPr lang="ka-GE" dirty="0"/>
              <a:t>საპროექტო ტერიტორიაზე სამშენებლო სამუშაოების განხორციელებისთვის საჭირო ტექნიკა მდინარის მარჯვენა სანაპიროზე იმოძრავებს რუსთავის გზატკეცილიდან მარნეულის ქუჩის გავლით, ხოლო მარცხენა სანაპიროზე გადაადგილება შესაძლებელია გარდაბნის გზატკეცილით. მარჯვენა სანაპიროზე არსებული საავტომობილო გზის საფარი მდინარე მტკვრის ამ მონაკვეთში მიმდინარე ქვიშა-ხრეშის მომპოვებელი საწარმოების ექსპლუატაციის გათვალისწინებით არ არის დამაკმაყოფილებელ მდგომარეობაში და  ჰესის სამშენებლო სამუშაოების ჩატარებისას გაიზრდება გზებზე ზემოქმედებაც, შესაბამისად გზშ-ის ეტაპზე დაზუსტებული იქნება შიდა გადასაადგილებელიგზების მარშრუტები და მოსალოდნელი ზემოქმედების შემარბილებელი ღონისძიებები.  </a:t>
            </a:r>
            <a:endParaRPr lang="en-US" dirty="0"/>
          </a:p>
        </p:txBody>
      </p:sp>
    </p:spTree>
    <p:extLst>
      <p:ext uri="{BB962C8B-B14F-4D97-AF65-F5344CB8AC3E}">
        <p14:creationId xmlns:p14="http://schemas.microsoft.com/office/powerpoint/2010/main" val="228309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a:bodyPr>
          <a:lstStyle/>
          <a:p>
            <a:pPr algn="r"/>
            <a:r>
              <a:rPr lang="ka-GE" sz="2400" b="1" dirty="0" smtClean="0">
                <a:solidFill>
                  <a:srgbClr val="00B050"/>
                </a:solidFill>
              </a:rPr>
              <a:t>მუშაობის </a:t>
            </a:r>
            <a:r>
              <a:rPr lang="ka-GE" sz="2400" b="1" dirty="0">
                <a:solidFill>
                  <a:srgbClr val="00B050"/>
                </a:solidFill>
              </a:rPr>
              <a:t>რეჟიმი და დასაქმებულთა მიახლოებითი რაოდენობა</a:t>
            </a:r>
            <a:endParaRPr lang="en-US" sz="2400" b="1" dirty="0">
              <a:solidFill>
                <a:srgbClr val="00B050"/>
              </a:solidFill>
            </a:endParaRPr>
          </a:p>
        </p:txBody>
      </p:sp>
      <p:sp>
        <p:nvSpPr>
          <p:cNvPr id="3" name="Content Placeholder 2"/>
          <p:cNvSpPr>
            <a:spLocks noGrp="1"/>
          </p:cNvSpPr>
          <p:nvPr>
            <p:ph sz="quarter" idx="1"/>
          </p:nvPr>
        </p:nvSpPr>
        <p:spPr>
          <a:xfrm>
            <a:off x="457200" y="1600200"/>
            <a:ext cx="7924800" cy="4873752"/>
          </a:xfrm>
        </p:spPr>
        <p:txBody>
          <a:bodyPr/>
          <a:lstStyle/>
          <a:p>
            <a:r>
              <a:rPr lang="ka-GE" dirty="0"/>
              <a:t>სამშენებლო სამუშაოების დღეთა რაოდენობად მიღებულია საშუალოდ 340 დღე/წელ. მშენებლობაზე დასაქმებულთა სავარაუდო რაოდენობა შეადგენს ≈100-150 ადამიანს. </a:t>
            </a:r>
          </a:p>
          <a:p>
            <a:r>
              <a:rPr lang="ka-GE" dirty="0"/>
              <a:t>ჰესის ოპერირება მოხდება წელიწადში 365 დღის განმავლობაში, 24 საათიანი რეჟიმით. ყოველდღიურად მორიგე პერსონალის რაოდენობა იქნება 6-10 ადამიანი.</a:t>
            </a:r>
          </a:p>
          <a:p>
            <a:endParaRPr lang="en-US" dirty="0"/>
          </a:p>
        </p:txBody>
      </p:sp>
    </p:spTree>
    <p:extLst>
      <p:ext uri="{BB962C8B-B14F-4D97-AF65-F5344CB8AC3E}">
        <p14:creationId xmlns:p14="http://schemas.microsoft.com/office/powerpoint/2010/main" val="3463097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411162"/>
          </a:xfrm>
        </p:spPr>
        <p:txBody>
          <a:bodyPr>
            <a:noAutofit/>
          </a:bodyPr>
          <a:lstStyle/>
          <a:p>
            <a:pPr algn="r"/>
            <a:r>
              <a:rPr lang="ka-GE" sz="2400" b="1" dirty="0" smtClean="0">
                <a:solidFill>
                  <a:srgbClr val="00B050"/>
                </a:solidFill>
              </a:rPr>
              <a:t>მოსალოდნელი ზემოქმედები</a:t>
            </a:r>
            <a:endParaRPr lang="en-US" sz="2400" b="1" dirty="0">
              <a:solidFill>
                <a:srgbClr val="00B050"/>
              </a:solidFill>
            </a:endParaRPr>
          </a:p>
        </p:txBody>
      </p:sp>
      <p:sp>
        <p:nvSpPr>
          <p:cNvPr id="3" name="Content Placeholder 2"/>
          <p:cNvSpPr>
            <a:spLocks noGrp="1"/>
          </p:cNvSpPr>
          <p:nvPr>
            <p:ph sz="quarter" idx="1"/>
          </p:nvPr>
        </p:nvSpPr>
        <p:spPr>
          <a:xfrm>
            <a:off x="457200" y="1600200"/>
            <a:ext cx="8229600" cy="4873752"/>
          </a:xfrm>
        </p:spPr>
        <p:txBody>
          <a:bodyPr>
            <a:normAutofit fontScale="62500" lnSpcReduction="20000"/>
          </a:bodyPr>
          <a:lstStyle/>
          <a:p>
            <a:pPr marL="342900" lvl="0" indent="-342900">
              <a:spcAft>
                <a:spcPts val="0"/>
              </a:spcAft>
              <a:buFont typeface="Courier New"/>
              <a:buChar char="o"/>
            </a:pPr>
            <a:r>
              <a:rPr lang="ka-GE" dirty="0">
                <a:solidFill>
                  <a:srgbClr val="000000"/>
                </a:solidFill>
              </a:rPr>
              <a:t>ზემოქმედება დაცულ ტერიტორიებზე;</a:t>
            </a:r>
            <a:endParaRPr lang="en-US" dirty="0">
              <a:solidFill>
                <a:srgbClr val="000000"/>
              </a:solidFill>
            </a:endParaRPr>
          </a:p>
          <a:p>
            <a:pPr marL="342900" lvl="0" indent="-342900">
              <a:spcAft>
                <a:spcPts val="0"/>
              </a:spcAft>
              <a:buFont typeface="Courier New"/>
              <a:buChar char="o"/>
            </a:pPr>
            <a:r>
              <a:rPr lang="ka-GE" dirty="0">
                <a:solidFill>
                  <a:srgbClr val="000000"/>
                </a:solidFill>
              </a:rPr>
              <a:t>ტრანსსასაზღვრო ზემოქმედება;</a:t>
            </a:r>
            <a:endParaRPr lang="en-US" dirty="0">
              <a:solidFill>
                <a:srgbClr val="000000"/>
              </a:solidFill>
            </a:endParaRPr>
          </a:p>
          <a:p>
            <a:pPr marL="342900" lvl="0" indent="-342900">
              <a:spcAft>
                <a:spcPts val="0"/>
              </a:spcAft>
              <a:buFont typeface="Courier New"/>
              <a:buChar char="o"/>
            </a:pPr>
            <a:r>
              <a:rPr lang="ka-GE" dirty="0">
                <a:solidFill>
                  <a:srgbClr val="000000"/>
                </a:solidFill>
              </a:rPr>
              <a:t>ატმოსფერულ ჰაერში მავნე ნივთიერებების ემისიები და ხმაურის გავრცელება;</a:t>
            </a:r>
            <a:endParaRPr lang="en-US" dirty="0">
              <a:solidFill>
                <a:srgbClr val="000000"/>
              </a:solidFill>
            </a:endParaRPr>
          </a:p>
          <a:p>
            <a:pPr marL="342900" lvl="0" indent="-342900">
              <a:spcAft>
                <a:spcPts val="0"/>
              </a:spcAft>
              <a:buFont typeface="Courier New"/>
              <a:buChar char="o"/>
            </a:pPr>
            <a:r>
              <a:rPr lang="ka-GE" dirty="0">
                <a:solidFill>
                  <a:srgbClr val="000000"/>
                </a:solidFill>
              </a:rPr>
              <a:t>ზემოქმედება გეოლოგიურ გარემოზე და საშიში გეოდინამიკური </a:t>
            </a:r>
            <a:r>
              <a:rPr lang="ka-GE" dirty="0" smtClean="0">
                <a:solidFill>
                  <a:srgbClr val="000000"/>
                </a:solidFill>
              </a:rPr>
              <a:t>პროცესების </a:t>
            </a:r>
            <a:r>
              <a:rPr lang="ka-GE" dirty="0">
                <a:solidFill>
                  <a:srgbClr val="000000"/>
                </a:solidFill>
              </a:rPr>
              <a:t>გააქტიურების რისკები;</a:t>
            </a:r>
            <a:endParaRPr lang="en-US" dirty="0">
              <a:solidFill>
                <a:srgbClr val="000000"/>
              </a:solidFill>
            </a:endParaRPr>
          </a:p>
          <a:p>
            <a:pPr marL="342900" lvl="0" indent="-342900">
              <a:spcAft>
                <a:spcPts val="0"/>
              </a:spcAft>
              <a:buFont typeface="Courier New"/>
              <a:buChar char="o"/>
            </a:pPr>
            <a:r>
              <a:rPr lang="ka-GE" dirty="0">
                <a:solidFill>
                  <a:srgbClr val="000000"/>
                </a:solidFill>
              </a:rPr>
              <a:t>ზემოქმედება წყლის </a:t>
            </a:r>
            <a:r>
              <a:rPr lang="ka-GE" dirty="0" smtClean="0">
                <a:solidFill>
                  <a:srgbClr val="000000"/>
                </a:solidFill>
              </a:rPr>
              <a:t>გარემოზე</a:t>
            </a:r>
            <a:r>
              <a:rPr lang="ka-GE" dirty="0">
                <a:solidFill>
                  <a:srgbClr val="000000"/>
                </a:solidFill>
              </a:rPr>
              <a:t>;</a:t>
            </a:r>
            <a:endParaRPr lang="en-US" dirty="0">
              <a:solidFill>
                <a:srgbClr val="000000"/>
              </a:solidFill>
            </a:endParaRPr>
          </a:p>
          <a:p>
            <a:pPr marL="342900" lvl="0" indent="-342900">
              <a:spcAft>
                <a:spcPts val="0"/>
              </a:spcAft>
              <a:buFont typeface="Courier New"/>
              <a:buChar char="o"/>
            </a:pPr>
            <a:r>
              <a:rPr lang="ka-GE" dirty="0" smtClean="0">
                <a:solidFill>
                  <a:srgbClr val="000000"/>
                </a:solidFill>
              </a:rPr>
              <a:t>ზემოქმედება </a:t>
            </a:r>
            <a:r>
              <a:rPr lang="ka-GE" dirty="0">
                <a:solidFill>
                  <a:srgbClr val="000000"/>
                </a:solidFill>
              </a:rPr>
              <a:t>ბიოლოგიურ გარემოზე, მათ შორის მცენარეულ საფარზე, ცხოველთა სახეობებზე და მათ საბინადრო ადგილებზე;</a:t>
            </a:r>
            <a:endParaRPr lang="en-US" dirty="0">
              <a:solidFill>
                <a:srgbClr val="000000"/>
              </a:solidFill>
            </a:endParaRPr>
          </a:p>
          <a:p>
            <a:pPr marL="342900" lvl="0" indent="-342900">
              <a:spcAft>
                <a:spcPts val="0"/>
              </a:spcAft>
              <a:buFont typeface="Courier New"/>
              <a:buChar char="o"/>
            </a:pPr>
            <a:r>
              <a:rPr lang="ka-GE" dirty="0">
                <a:solidFill>
                  <a:srgbClr val="000000"/>
                </a:solidFill>
              </a:rPr>
              <a:t>ზემოქმედება ნიადაგის ნაყოფიერ ფენაზე, დაბინძურების რისკები; </a:t>
            </a:r>
            <a:endParaRPr lang="en-US" dirty="0">
              <a:solidFill>
                <a:srgbClr val="000000"/>
              </a:solidFill>
            </a:endParaRPr>
          </a:p>
          <a:p>
            <a:pPr marL="342900" lvl="0" indent="-342900">
              <a:spcAft>
                <a:spcPts val="0"/>
              </a:spcAft>
              <a:buFont typeface="Courier New"/>
              <a:buChar char="o"/>
            </a:pPr>
            <a:r>
              <a:rPr lang="ka-GE" dirty="0">
                <a:solidFill>
                  <a:srgbClr val="000000"/>
                </a:solidFill>
              </a:rPr>
              <a:t>ვიზუალურ-ლანდშაფტური ზემოქმედება;</a:t>
            </a:r>
            <a:endParaRPr lang="en-US" dirty="0">
              <a:solidFill>
                <a:srgbClr val="000000"/>
              </a:solidFill>
            </a:endParaRPr>
          </a:p>
          <a:p>
            <a:pPr marL="342900" lvl="0" indent="-342900">
              <a:spcAft>
                <a:spcPts val="0"/>
              </a:spcAft>
              <a:buFont typeface="Courier New"/>
              <a:buChar char="o"/>
            </a:pPr>
            <a:r>
              <a:rPr lang="ka-GE" dirty="0">
                <a:solidFill>
                  <a:srgbClr val="000000"/>
                </a:solidFill>
              </a:rPr>
              <a:t>ნარჩენების წარმოქმნის და მართვის შედეგად მოსალოდნელი ზემოქმედება;</a:t>
            </a:r>
            <a:endParaRPr lang="en-US" dirty="0">
              <a:solidFill>
                <a:srgbClr val="000000"/>
              </a:solidFill>
            </a:endParaRPr>
          </a:p>
          <a:p>
            <a:pPr marL="342900" lvl="0" indent="-342900">
              <a:spcAft>
                <a:spcPts val="0"/>
              </a:spcAft>
              <a:buFont typeface="Courier New"/>
              <a:buChar char="o"/>
            </a:pPr>
            <a:r>
              <a:rPr lang="ka-GE" dirty="0">
                <a:solidFill>
                  <a:srgbClr val="000000"/>
                </a:solidFill>
              </a:rPr>
              <a:t>საზოგადოების ჯანმრთელობასა და უსაფრთხოებასთან დაკავშირებული რისკები;</a:t>
            </a:r>
            <a:endParaRPr lang="en-US" dirty="0">
              <a:solidFill>
                <a:srgbClr val="000000"/>
              </a:solidFill>
            </a:endParaRPr>
          </a:p>
          <a:p>
            <a:pPr marL="342900" lvl="0" indent="-342900">
              <a:spcAft>
                <a:spcPts val="0"/>
              </a:spcAft>
              <a:buFont typeface="Courier New"/>
              <a:buChar char="o"/>
            </a:pPr>
            <a:r>
              <a:rPr lang="ka-GE" dirty="0">
                <a:solidFill>
                  <a:srgbClr val="000000"/>
                </a:solidFill>
              </a:rPr>
              <a:t>განსახლების საჭიროება, ზემოქმედება კერძო მიწის ნაკვეთებზე;</a:t>
            </a:r>
            <a:endParaRPr lang="en-US" dirty="0">
              <a:solidFill>
                <a:srgbClr val="000000"/>
              </a:solidFill>
            </a:endParaRPr>
          </a:p>
          <a:p>
            <a:pPr marL="342900" lvl="0" indent="-342900">
              <a:spcAft>
                <a:spcPts val="0"/>
              </a:spcAft>
              <a:buFont typeface="Courier New"/>
              <a:buChar char="o"/>
            </a:pPr>
            <a:r>
              <a:rPr lang="ka-GE" dirty="0">
                <a:solidFill>
                  <a:srgbClr val="000000"/>
                </a:solidFill>
              </a:rPr>
              <a:t>დასაქმებასთან დაკავშირებული დადებითი და უარყოფითი ზემოქმედების რისკები;</a:t>
            </a:r>
            <a:endParaRPr lang="en-US" dirty="0">
              <a:solidFill>
                <a:srgbClr val="000000"/>
              </a:solidFill>
            </a:endParaRPr>
          </a:p>
          <a:p>
            <a:pPr marL="342900" lvl="0" indent="-342900">
              <a:spcAft>
                <a:spcPts val="0"/>
              </a:spcAft>
              <a:buFont typeface="Courier New"/>
              <a:buChar char="o"/>
            </a:pPr>
            <a:r>
              <a:rPr lang="ka-GE" dirty="0">
                <a:solidFill>
                  <a:srgbClr val="000000"/>
                </a:solidFill>
              </a:rPr>
              <a:t>ზემოქმედება ეკონომიკაზე და ადგილობრივი მოსახლეობის ცხოვრების პირობებზე; </a:t>
            </a:r>
            <a:endParaRPr lang="en-US" dirty="0">
              <a:solidFill>
                <a:srgbClr val="000000"/>
              </a:solidFill>
            </a:endParaRPr>
          </a:p>
          <a:p>
            <a:pPr marL="342900" lvl="0" indent="-342900">
              <a:spcAft>
                <a:spcPts val="0"/>
              </a:spcAft>
              <a:buFont typeface="Courier New"/>
              <a:buChar char="o"/>
            </a:pPr>
            <a:r>
              <a:rPr lang="ka-GE" dirty="0">
                <a:solidFill>
                  <a:srgbClr val="000000"/>
                </a:solidFill>
              </a:rPr>
              <a:t>ზემოქმედება სატრანსპორტო ნაკადებზე;</a:t>
            </a:r>
            <a:endParaRPr lang="en-US" dirty="0">
              <a:solidFill>
                <a:srgbClr val="000000"/>
              </a:solidFill>
            </a:endParaRPr>
          </a:p>
          <a:p>
            <a:pPr marL="342900" lvl="0" indent="-342900">
              <a:spcAft>
                <a:spcPts val="0"/>
              </a:spcAft>
              <a:buFont typeface="Courier New"/>
              <a:buChar char="o"/>
            </a:pPr>
            <a:r>
              <a:rPr lang="ka-GE" dirty="0">
                <a:solidFill>
                  <a:srgbClr val="000000"/>
                </a:solidFill>
              </a:rPr>
              <a:t>ისტორიულ-კულტურულ და არქეოლოგიურ ძეგლებზე ზემოქმედების რისკები;</a:t>
            </a:r>
            <a:endParaRPr lang="en-US" dirty="0">
              <a:solidFill>
                <a:srgbClr val="000000"/>
              </a:solidFill>
            </a:endParaRPr>
          </a:p>
          <a:p>
            <a:pPr marL="342900" lvl="0" indent="-342900">
              <a:spcAft>
                <a:spcPts val="0"/>
              </a:spcAft>
              <a:buFont typeface="Courier New"/>
              <a:buChar char="o"/>
            </a:pPr>
            <a:r>
              <a:rPr lang="ka-GE" dirty="0">
                <a:solidFill>
                  <a:srgbClr val="000000"/>
                </a:solidFill>
              </a:rPr>
              <a:t>კუმულაციური ზემოქმედება.</a:t>
            </a:r>
            <a:endParaRPr lang="en-US" dirty="0">
              <a:solidFill>
                <a:srgbClr val="000000"/>
              </a:solidFill>
            </a:endParaRPr>
          </a:p>
          <a:p>
            <a:endParaRPr lang="en-US" dirty="0"/>
          </a:p>
        </p:txBody>
      </p:sp>
    </p:spTree>
    <p:extLst>
      <p:ext uri="{BB962C8B-B14F-4D97-AF65-F5344CB8AC3E}">
        <p14:creationId xmlns:p14="http://schemas.microsoft.com/office/powerpoint/2010/main" val="2393655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467600" cy="1143000"/>
          </a:xfrm>
        </p:spPr>
        <p:txBody>
          <a:bodyPr>
            <a:normAutofit/>
          </a:bodyPr>
          <a:lstStyle/>
          <a:p>
            <a:pPr algn="ctr"/>
            <a:r>
              <a:rPr lang="ka-GE" sz="3600" b="1" dirty="0" smtClean="0">
                <a:solidFill>
                  <a:srgbClr val="00B050"/>
                </a:solidFill>
              </a:rPr>
              <a:t>გმადლობთ ყურადღებისთვის!!!</a:t>
            </a:r>
            <a:endParaRPr lang="en-US" sz="3600" b="1" dirty="0">
              <a:solidFill>
                <a:srgbClr val="00B050"/>
              </a:solidFill>
            </a:endParaRPr>
          </a:p>
        </p:txBody>
      </p:sp>
      <p:pic>
        <p:nvPicPr>
          <p:cNvPr id="4" name="Picture 3" descr="Axali logo.png"/>
          <p:cNvPicPr/>
          <p:nvPr/>
        </p:nvPicPr>
        <p:blipFill>
          <a:blip r:embed="rId2" cstate="email">
            <a:extLst>
              <a:ext uri="{28A0092B-C50C-407E-A947-70E740481C1C}">
                <a14:useLocalDpi xmlns:a14="http://schemas.microsoft.com/office/drawing/2010/main"/>
              </a:ext>
            </a:extLst>
          </a:blip>
          <a:stretch>
            <a:fillRect/>
          </a:stretch>
        </p:blipFill>
        <p:spPr>
          <a:xfrm>
            <a:off x="685800" y="5497608"/>
            <a:ext cx="1530985" cy="572770"/>
          </a:xfrm>
          <a:prstGeom prst="rect">
            <a:avLst/>
          </a:prstGeom>
        </p:spPr>
      </p:pic>
      <p:sp>
        <p:nvSpPr>
          <p:cNvPr id="6" name="Rectangle 5"/>
          <p:cNvSpPr/>
          <p:nvPr/>
        </p:nvSpPr>
        <p:spPr>
          <a:xfrm>
            <a:off x="2590800" y="4999163"/>
            <a:ext cx="4572000" cy="1569660"/>
          </a:xfrm>
          <a:prstGeom prst="rect">
            <a:avLst/>
          </a:prstGeom>
        </p:spPr>
        <p:txBody>
          <a:bodyPr>
            <a:spAutoFit/>
          </a:bodyPr>
          <a:lstStyle/>
          <a:p>
            <a:r>
              <a:rPr lang="it-IT" sz="1600" dirty="0"/>
              <a:t>GAMMA Consulting Ltd. 19d . Guramishvili av, 0192, Tbilisi, Georgia</a:t>
            </a:r>
          </a:p>
          <a:p>
            <a:r>
              <a:rPr lang="it-IT" sz="1600" dirty="0"/>
              <a:t>Tel: +(995 32) 260 44 33  +(995 32) 260 15 27 E-mail: gamma@gamma.ge</a:t>
            </a:r>
          </a:p>
          <a:p>
            <a:r>
              <a:rPr lang="it-IT" sz="1600" dirty="0"/>
              <a:t>www.gamma.ge; www.facebook.com/gammaconsultingGeorgia</a:t>
            </a:r>
          </a:p>
        </p:txBody>
      </p:sp>
    </p:spTree>
    <p:extLst>
      <p:ext uri="{BB962C8B-B14F-4D97-AF65-F5344CB8AC3E}">
        <p14:creationId xmlns:p14="http://schemas.microsoft.com/office/powerpoint/2010/main" val="96889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01000" cy="1143000"/>
          </a:xfrm>
        </p:spPr>
        <p:txBody>
          <a:bodyPr>
            <a:normAutofit/>
          </a:bodyPr>
          <a:lstStyle/>
          <a:p>
            <a:pPr algn="r"/>
            <a:r>
              <a:rPr lang="ka-GE" sz="2400" b="1" dirty="0" smtClean="0">
                <a:solidFill>
                  <a:srgbClr val="00B050"/>
                </a:solidFill>
              </a:rPr>
              <a:t>შესავალი</a:t>
            </a:r>
            <a:endParaRPr lang="en-US" sz="2400" b="1" dirty="0">
              <a:solidFill>
                <a:srgbClr val="00B050"/>
              </a:solidFill>
            </a:endParaRPr>
          </a:p>
        </p:txBody>
      </p:sp>
      <p:sp>
        <p:nvSpPr>
          <p:cNvPr id="3" name="Content Placeholder 2"/>
          <p:cNvSpPr>
            <a:spLocks noGrp="1"/>
          </p:cNvSpPr>
          <p:nvPr>
            <p:ph sz="quarter" idx="1"/>
          </p:nvPr>
        </p:nvSpPr>
        <p:spPr>
          <a:xfrm>
            <a:off x="6927" y="1600200"/>
            <a:ext cx="8991600" cy="4953000"/>
          </a:xfrm>
        </p:spPr>
        <p:txBody>
          <a:bodyPr>
            <a:normAutofit fontScale="77500" lnSpcReduction="20000"/>
          </a:bodyPr>
          <a:lstStyle/>
          <a:p>
            <a:pPr algn="just"/>
            <a:r>
              <a:rPr lang="ka-GE" dirty="0" smtClean="0"/>
              <a:t>დაგეგმილი საქმიანობა გულისხმობს ქვემო </a:t>
            </a:r>
            <a:r>
              <a:rPr lang="ka-GE" dirty="0"/>
              <a:t>ფონიჭალაში მდ. მტკვარზე 20,2 მგვტ დადგმული </a:t>
            </a:r>
            <a:r>
              <a:rPr lang="ka-GE" dirty="0" smtClean="0"/>
              <a:t>სიმძლავრის კალაპოტური ტიპის „თბილისი ჰესი“-ს მშენებლობას და ექსპლუატაციას </a:t>
            </a:r>
          </a:p>
          <a:p>
            <a:pPr algn="just"/>
            <a:r>
              <a:rPr lang="ka-GE" dirty="0" smtClean="0"/>
              <a:t>პროექტის მიხედვით „თბილისიჰესი“ იქნება კალაპოტური ტიპის, რაც ნიშნავს რომ გათვალისწინებული არ არის სადერივაციო-სადაწნეო სისტემის (გვირაბი, მილსადენი) და დამოუკიდებელი სააგრეგატო შენობის მოწყობა. ჰესი წარმოდგენილი იქნება მდ. მტკვრის გადამღობი დამბით, რომლის ერთ მხარეს მოეწყობა უქმი წყალსაგდები, ხოლო მეორე მხარეს - სააგრეგატო ნაწილი, სადაც დამონტაჟება ჰიდროტურბინები და სხვა დამხმარე ჰიდრომექანიკური თუ ელექტრო მოწყობილობა. ჰესის პროექტი ასევე გულისხმობს ჰესის მიერ გამომუშავებული წყლის მდინარეში დასაბრუნებლად ღია არხის მოწყობას.</a:t>
            </a:r>
            <a:endParaRPr lang="en-US" dirty="0" smtClean="0"/>
          </a:p>
          <a:p>
            <a:pPr algn="just"/>
            <a:r>
              <a:rPr lang="ka-GE" dirty="0" smtClean="0"/>
              <a:t>სამშენებლო სამუშაოები გულისხმობს „თბილისიჰესი“-ს დამბამდე მისასვლელი გზების მოწყობას და მოწესრიგებას, დროებითი სამშენებლო ინფრასტრუქტურის მობილიზაციას, პროექტის უშუალო ზემოქმედების ქვეშ მოქცეულ ტერიტორიებზე არსებული საინჟინრო ნაგებობების დემონტაჟს, მიწის სამუშაოებს, ნაპირდამცავი ნაგებობის მოწყობას, საპროექტო დამბის ფარგლებში რკინა-ბეტონის სამუშაოებს, დღეისათვის საპროექტო ტერიტორიაზე არსებული და მშენებლობის პროცესში წარმოქმნილი სამშენებლო ნარჩენების მართვას და სხვა. </a:t>
            </a:r>
            <a:endParaRPr lang="en-US" dirty="0" smtClean="0"/>
          </a:p>
          <a:p>
            <a:pPr algn="just"/>
            <a:endParaRPr lang="en-US" dirty="0"/>
          </a:p>
        </p:txBody>
      </p:sp>
    </p:spTree>
    <p:extLst>
      <p:ext uri="{BB962C8B-B14F-4D97-AF65-F5344CB8AC3E}">
        <p14:creationId xmlns:p14="http://schemas.microsoft.com/office/powerpoint/2010/main" val="722976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pPr algn="r"/>
            <a:r>
              <a:rPr lang="ka-GE" sz="2400" b="1" dirty="0" smtClean="0">
                <a:solidFill>
                  <a:srgbClr val="00B050"/>
                </a:solidFill>
              </a:rPr>
              <a:t>ალტერნატიული ვარიანტები</a:t>
            </a:r>
            <a:endParaRPr lang="en-US" sz="2400" b="1" dirty="0">
              <a:solidFill>
                <a:srgbClr val="00B050"/>
              </a:solidFill>
            </a:endParaRPr>
          </a:p>
        </p:txBody>
      </p:sp>
      <p:sp>
        <p:nvSpPr>
          <p:cNvPr id="3" name="Content Placeholder 2"/>
          <p:cNvSpPr>
            <a:spLocks noGrp="1"/>
          </p:cNvSpPr>
          <p:nvPr>
            <p:ph sz="quarter" idx="1"/>
          </p:nvPr>
        </p:nvSpPr>
        <p:spPr>
          <a:xfrm>
            <a:off x="457200" y="1524000"/>
            <a:ext cx="8153400" cy="4800600"/>
          </a:xfrm>
        </p:spPr>
        <p:txBody>
          <a:bodyPr/>
          <a:lstStyle/>
          <a:p>
            <a:pPr marL="342900" lvl="0" indent="-342900">
              <a:spcAft>
                <a:spcPts val="0"/>
              </a:spcAft>
              <a:buFont typeface="Symbol"/>
              <a:buChar char=""/>
            </a:pPr>
            <a:r>
              <a:rPr lang="ka-GE" dirty="0">
                <a:ea typeface="Calibri"/>
                <a:cs typeface="Times New Roman"/>
              </a:rPr>
              <a:t>ალტერნატივა 1 - სათაო ნაგებობის მოწყობა ფონიჭალის დასახლების მიმდებარე </a:t>
            </a:r>
            <a:r>
              <a:rPr lang="ka-GE" dirty="0" err="1" smtClean="0">
                <a:ea typeface="Calibri"/>
                <a:cs typeface="Times New Roman"/>
              </a:rPr>
              <a:t>გასწორში</a:t>
            </a:r>
            <a:r>
              <a:rPr lang="ka-GE" dirty="0" smtClean="0">
                <a:ea typeface="Calibri"/>
                <a:cs typeface="Times New Roman"/>
              </a:rPr>
              <a:t>;</a:t>
            </a:r>
            <a:endParaRPr lang="en-US" dirty="0">
              <a:latin typeface="Sylfaen"/>
              <a:ea typeface="Calibri"/>
              <a:cs typeface="Times New Roman"/>
            </a:endParaRPr>
          </a:p>
          <a:p>
            <a:pPr marL="342900" lvl="0" indent="-342900">
              <a:spcAft>
                <a:spcPts val="0"/>
              </a:spcAft>
              <a:buFont typeface="Symbol"/>
              <a:buChar char=""/>
            </a:pPr>
            <a:r>
              <a:rPr lang="ka-GE" dirty="0">
                <a:ea typeface="Calibri"/>
                <a:cs typeface="Times New Roman"/>
              </a:rPr>
              <a:t>ალტერნატივა 2 - სოფ. ქვემო ფონიჭალასა და სს „თბილავიამშენი“-ს აეროდრომს შორის მოქცეული </a:t>
            </a:r>
            <a:r>
              <a:rPr lang="ka-GE" dirty="0" smtClean="0">
                <a:ea typeface="Calibri"/>
                <a:cs typeface="Times New Roman"/>
              </a:rPr>
              <a:t>გასწორი;</a:t>
            </a:r>
            <a:endParaRPr lang="en-US" dirty="0">
              <a:latin typeface="Sylfaen"/>
              <a:ea typeface="Calibri"/>
              <a:cs typeface="Times New Roman"/>
            </a:endParaRPr>
          </a:p>
          <a:p>
            <a:pPr marL="342900" lvl="0" indent="-342900">
              <a:spcAft>
                <a:spcPts val="600"/>
              </a:spcAft>
              <a:buFont typeface="Symbol"/>
              <a:buChar char=""/>
            </a:pPr>
            <a:r>
              <a:rPr lang="ka-GE" dirty="0">
                <a:ea typeface="Calibri"/>
                <a:cs typeface="Times New Roman"/>
              </a:rPr>
              <a:t>ალტერნატივა 3 - კრწანისის ტყეპარკსა და  სოფ. ყარაჯალას შორის მოქცეული </a:t>
            </a:r>
            <a:r>
              <a:rPr lang="ka-GE" dirty="0" smtClean="0">
                <a:ea typeface="Calibri"/>
                <a:cs typeface="Times New Roman"/>
              </a:rPr>
              <a:t>გასწორი.</a:t>
            </a:r>
          </a:p>
          <a:p>
            <a:pPr marL="0" lvl="0" indent="0" algn="just">
              <a:spcAft>
                <a:spcPts val="600"/>
              </a:spcAft>
              <a:buNone/>
            </a:pPr>
            <a:r>
              <a:rPr lang="ka-GE" dirty="0"/>
              <a:t>ბუნებრივ და სოციალურ გარემოზე ზემოქმედების შედარებით </a:t>
            </a:r>
            <a:r>
              <a:rPr lang="ka-GE" dirty="0" smtClean="0"/>
              <a:t>დაბალი </a:t>
            </a:r>
            <a:r>
              <a:rPr lang="ka-GE" dirty="0"/>
              <a:t>რისკებიდან გამომდინარე, </a:t>
            </a:r>
            <a:r>
              <a:rPr lang="ka-GE" dirty="0" smtClean="0"/>
              <a:t>„თბილისიჰესი“-ს </a:t>
            </a:r>
            <a:r>
              <a:rPr lang="ka-GE" dirty="0"/>
              <a:t>კაშხლის განთავსების  ალტერნატიული ვარიანტებიდან უპირატესობა </a:t>
            </a:r>
            <a:r>
              <a:rPr lang="ka-GE" i="1" u="sng" dirty="0" smtClean="0"/>
              <a:t>მიენიჭა </a:t>
            </a:r>
            <a:r>
              <a:rPr lang="ka-GE" i="1" u="sng" dirty="0"/>
              <a:t>მე-2 ალტერნატიულ ვარიანტს</a:t>
            </a:r>
            <a:r>
              <a:rPr lang="ka-GE" dirty="0"/>
              <a:t>. </a:t>
            </a:r>
            <a:endParaRPr lang="en-US" i="1" u="sng" dirty="0"/>
          </a:p>
        </p:txBody>
      </p:sp>
    </p:spTree>
    <p:extLst>
      <p:ext uri="{BB962C8B-B14F-4D97-AF65-F5344CB8AC3E}">
        <p14:creationId xmlns:p14="http://schemas.microsoft.com/office/powerpoint/2010/main" val="2154927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609600" y="1371600"/>
            <a:ext cx="8001000" cy="4038600"/>
          </a:xfrm>
          <a:prstGeom prst="rect">
            <a:avLst/>
          </a:prstGeom>
        </p:spPr>
      </p:pic>
      <p:sp>
        <p:nvSpPr>
          <p:cNvPr id="5" name="Rectangle 4"/>
          <p:cNvSpPr/>
          <p:nvPr/>
        </p:nvSpPr>
        <p:spPr>
          <a:xfrm>
            <a:off x="2209800" y="877438"/>
            <a:ext cx="6553200" cy="369332"/>
          </a:xfrm>
          <a:prstGeom prst="rect">
            <a:avLst/>
          </a:prstGeom>
        </p:spPr>
        <p:txBody>
          <a:bodyPr wrap="square">
            <a:spAutoFit/>
          </a:bodyPr>
          <a:lstStyle/>
          <a:p>
            <a:pPr algn="r"/>
            <a:r>
              <a:rPr lang="ka-GE" b="1" dirty="0">
                <a:solidFill>
                  <a:srgbClr val="00B050"/>
                </a:solidFill>
              </a:rPr>
              <a:t>კაშხლის განთავსების ალტერნატიული </a:t>
            </a:r>
            <a:r>
              <a:rPr lang="ka-GE" b="1" dirty="0" smtClean="0">
                <a:solidFill>
                  <a:srgbClr val="00B050"/>
                </a:solidFill>
              </a:rPr>
              <a:t>ვარიანტები</a:t>
            </a:r>
            <a:endParaRPr lang="en-US" dirty="0"/>
          </a:p>
        </p:txBody>
      </p:sp>
    </p:spTree>
    <p:extLst>
      <p:ext uri="{BB962C8B-B14F-4D97-AF65-F5344CB8AC3E}">
        <p14:creationId xmlns:p14="http://schemas.microsoft.com/office/powerpoint/2010/main" val="2846550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01000" cy="884238"/>
          </a:xfrm>
        </p:spPr>
        <p:txBody>
          <a:bodyPr>
            <a:normAutofit/>
          </a:bodyPr>
          <a:lstStyle/>
          <a:p>
            <a:pPr algn="r"/>
            <a:r>
              <a:rPr lang="ka-GE" sz="2400" b="1" dirty="0" smtClean="0">
                <a:solidFill>
                  <a:srgbClr val="00B050"/>
                </a:solidFill>
              </a:rPr>
              <a:t>ჰესის ტიპის ალტერნატიული ვარიანტი</a:t>
            </a:r>
            <a:endParaRPr lang="en-US" sz="2400" b="1" dirty="0">
              <a:solidFill>
                <a:srgbClr val="00B050"/>
              </a:solidFill>
            </a:endParaRPr>
          </a:p>
        </p:txBody>
      </p:sp>
      <p:sp>
        <p:nvSpPr>
          <p:cNvPr id="3" name="Content Placeholder 2"/>
          <p:cNvSpPr>
            <a:spLocks noGrp="1"/>
          </p:cNvSpPr>
          <p:nvPr>
            <p:ph sz="quarter" idx="1"/>
          </p:nvPr>
        </p:nvSpPr>
        <p:spPr/>
        <p:txBody>
          <a:bodyPr/>
          <a:lstStyle/>
          <a:p>
            <a:pPr algn="just"/>
            <a:r>
              <a:rPr lang="ka-GE" dirty="0"/>
              <a:t>საპროექტო თბილისი ჰესის განთავსების არეალის პირობებიდან გამომდინარე, </a:t>
            </a:r>
            <a:r>
              <a:rPr lang="ka-GE" dirty="0" smtClean="0"/>
              <a:t>განიხილებოდა</a:t>
            </a:r>
            <a:r>
              <a:rPr lang="ka-GE" dirty="0" smtClean="0"/>
              <a:t>: კალაპოტური </a:t>
            </a:r>
            <a:r>
              <a:rPr lang="ka-GE" dirty="0"/>
              <a:t>და დერივაციული ტიპის ბუნებრივ ჩამონადენზე მომუშავე ჰესის ტიპის ალტერნატიული ვარიანტები. </a:t>
            </a:r>
            <a:endParaRPr lang="ka-GE" dirty="0" smtClean="0"/>
          </a:p>
          <a:p>
            <a:pPr algn="just"/>
            <a:r>
              <a:rPr lang="ka-GE" dirty="0">
                <a:ea typeface="Calibri"/>
                <a:cs typeface="Times New Roman"/>
              </a:rPr>
              <a:t>ბუნებრივ და სოციალურ გარემოზე ზემოქმედების შედარებით დაბალი რისკებიდან გამომდინარე, </a:t>
            </a:r>
            <a:r>
              <a:rPr lang="ka-GE" dirty="0" smtClean="0">
                <a:ea typeface="Calibri"/>
                <a:cs typeface="Times New Roman"/>
              </a:rPr>
              <a:t>„თბილისიჰესი“-ს ტიპის ალტერნატიული </a:t>
            </a:r>
            <a:r>
              <a:rPr lang="ka-GE" dirty="0">
                <a:ea typeface="Calibri"/>
                <a:cs typeface="Times New Roman"/>
              </a:rPr>
              <a:t>ვარიანტებიდან უპირატესობა </a:t>
            </a:r>
            <a:r>
              <a:rPr lang="ka-GE" dirty="0" smtClean="0">
                <a:ea typeface="Calibri"/>
                <a:cs typeface="Times New Roman"/>
              </a:rPr>
              <a:t>მიენიჭა კალაპოტური ტიპის ჰესს. </a:t>
            </a:r>
            <a:endParaRPr lang="ka-GE" dirty="0" smtClean="0"/>
          </a:p>
        </p:txBody>
      </p:sp>
    </p:spTree>
    <p:extLst>
      <p:ext uri="{BB962C8B-B14F-4D97-AF65-F5344CB8AC3E}">
        <p14:creationId xmlns:p14="http://schemas.microsoft.com/office/powerpoint/2010/main" val="3035867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pPr algn="r"/>
            <a:r>
              <a:rPr lang="ka-GE" sz="2400" b="1" dirty="0" smtClean="0">
                <a:solidFill>
                  <a:srgbClr val="00B050"/>
                </a:solidFill>
              </a:rPr>
              <a:t>პროექტის აღწერა</a:t>
            </a:r>
            <a:endParaRPr lang="en-US" sz="2400" b="1" dirty="0">
              <a:solidFill>
                <a:srgbClr val="00B050"/>
              </a:solidFill>
            </a:endParaRPr>
          </a:p>
        </p:txBody>
      </p:sp>
      <p:sp>
        <p:nvSpPr>
          <p:cNvPr id="3" name="Content Placeholder 2"/>
          <p:cNvSpPr>
            <a:spLocks noGrp="1"/>
          </p:cNvSpPr>
          <p:nvPr>
            <p:ph sz="quarter" idx="1"/>
          </p:nvPr>
        </p:nvSpPr>
        <p:spPr/>
        <p:txBody>
          <a:bodyPr>
            <a:normAutofit fontScale="85000" lnSpcReduction="10000"/>
          </a:bodyPr>
          <a:lstStyle/>
          <a:p>
            <a:pPr algn="just"/>
            <a:r>
              <a:rPr lang="ka-GE" dirty="0"/>
              <a:t>თბილისი ჰესის კომუნიკაციები ძირითადად განთავსდება მდ. მტკვრის კალაპოტის ფარგლებში. პროექტის გავლენის ზონაში მოექცევა დაახლოებით 325 მ სიგრძის მონაკვეთი. ჰესის ზედა და ქვედა ბიეფებს შორის სიმაღლეთა სხვაობა იქნება 10.82 მ. საშუალო ქანობი </a:t>
            </a:r>
            <a:r>
              <a:rPr lang="en-US" dirty="0"/>
              <a:t>i=0.00325. </a:t>
            </a:r>
            <a:r>
              <a:rPr lang="ka-GE" dirty="0"/>
              <a:t>პროექტის გავლენის ზონაში მოქცეულ მონაკვეთზე თვით მდინარის კალაპოტის სიგანე მერყეობს 60-220 მეტრის ფარგლებში. </a:t>
            </a:r>
          </a:p>
          <a:p>
            <a:pPr algn="just"/>
            <a:r>
              <a:rPr lang="ka-GE" dirty="0" smtClean="0"/>
              <a:t>საპროექტო </a:t>
            </a:r>
            <a:r>
              <a:rPr lang="ka-GE" dirty="0"/>
              <a:t>ტერიტორიიდან უახლოესი საცხოვრებელი სახლი გვხვდება ქვემო ფონიჭალის დასახლებაში დაახლოებით 300 მ-ში. საპროექტო ჰესის საპროექტო არეალის აღმოსავლეთით მდებარეობს სს „თბილავიამშენი“-ს აეროდრომის ტერიტორია, ხოლო დასავლეთით მდ. მტკვრის ჭალები, შემდგომ ქვემო ფონიჭალის დასახლება, ამ მონაკვეთზე განთავსებულია ასევე სხვადასხვა იურიდიული პირების ქვიშა-ხრეშის კარიერები და სამსხვრევ-დამხარისხებელი საწარმოები. </a:t>
            </a:r>
          </a:p>
          <a:p>
            <a:endParaRPr lang="en-US" dirty="0"/>
          </a:p>
        </p:txBody>
      </p:sp>
    </p:spTree>
    <p:extLst>
      <p:ext uri="{BB962C8B-B14F-4D97-AF65-F5344CB8AC3E}">
        <p14:creationId xmlns:p14="http://schemas.microsoft.com/office/powerpoint/2010/main" val="2463948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ka-GE" sz="2400" b="1" dirty="0" smtClean="0">
                <a:solidFill>
                  <a:srgbClr val="00B050"/>
                </a:solidFill>
              </a:rPr>
              <a:t>სიტუაციური სქემა</a:t>
            </a:r>
            <a:endParaRPr lang="en-US" sz="2400" b="1" dirty="0">
              <a:solidFill>
                <a:srgbClr val="00B050"/>
              </a:solidFill>
            </a:endParaRPr>
          </a:p>
        </p:txBody>
      </p:sp>
      <p:pic>
        <p:nvPicPr>
          <p:cNvPr id="4" name="Content Placeholder 3"/>
          <p:cNvPicPr>
            <a:picLocks noGrp="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1752600"/>
            <a:ext cx="7467600" cy="4304446"/>
          </a:xfrm>
          <a:prstGeom prst="rect">
            <a:avLst/>
          </a:prstGeom>
          <a:noFill/>
        </p:spPr>
      </p:pic>
    </p:spTree>
    <p:extLst>
      <p:ext uri="{BB962C8B-B14F-4D97-AF65-F5344CB8AC3E}">
        <p14:creationId xmlns:p14="http://schemas.microsoft.com/office/powerpoint/2010/main" val="1456662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85800"/>
          </a:xfrm>
        </p:spPr>
        <p:txBody>
          <a:bodyPr>
            <a:normAutofit/>
          </a:bodyPr>
          <a:lstStyle/>
          <a:p>
            <a:pPr algn="r"/>
            <a:r>
              <a:rPr lang="ka-GE" sz="2400" b="1" dirty="0">
                <a:solidFill>
                  <a:srgbClr val="00B050"/>
                </a:solidFill>
              </a:rPr>
              <a:t>თბილისი ჰესის გენერალური გეგმა </a:t>
            </a:r>
            <a:endParaRPr lang="en-US" sz="2400" b="1" dirty="0">
              <a:solidFill>
                <a:srgbClr val="00B050"/>
              </a:solidFill>
            </a:endParaRPr>
          </a:p>
        </p:txBody>
      </p:sp>
      <p:pic>
        <p:nvPicPr>
          <p:cNvPr id="4" name="Content Placeholder 3"/>
          <p:cNvPicPr>
            <a:picLocks noGrp="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28600" y="1219200"/>
            <a:ext cx="8382000" cy="4136138"/>
          </a:xfrm>
          <a:prstGeom prst="rect">
            <a:avLst/>
          </a:prstGeom>
        </p:spPr>
      </p:pic>
    </p:spTree>
    <p:extLst>
      <p:ext uri="{BB962C8B-B14F-4D97-AF65-F5344CB8AC3E}">
        <p14:creationId xmlns:p14="http://schemas.microsoft.com/office/powerpoint/2010/main" val="3430124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pPr algn="r"/>
            <a:r>
              <a:rPr lang="ka-GE" sz="2400" b="1" dirty="0" smtClean="0">
                <a:solidFill>
                  <a:srgbClr val="00B050"/>
                </a:solidFill>
              </a:rPr>
              <a:t>საპროექტო </a:t>
            </a:r>
            <a:r>
              <a:rPr lang="ka-GE" sz="2400" b="1" dirty="0">
                <a:solidFill>
                  <a:srgbClr val="00B050"/>
                </a:solidFill>
              </a:rPr>
              <a:t>ჰესის კომუნიკაციების ზოგადი მიმოხილვა </a:t>
            </a:r>
            <a:endParaRPr lang="en-US" sz="2400" b="1" dirty="0">
              <a:solidFill>
                <a:srgbClr val="00B050"/>
              </a:solidFill>
            </a:endParaRPr>
          </a:p>
        </p:txBody>
      </p:sp>
      <p:sp>
        <p:nvSpPr>
          <p:cNvPr id="3" name="Content Placeholder 2"/>
          <p:cNvSpPr>
            <a:spLocks noGrp="1"/>
          </p:cNvSpPr>
          <p:nvPr>
            <p:ph sz="quarter" idx="1"/>
          </p:nvPr>
        </p:nvSpPr>
        <p:spPr>
          <a:xfrm>
            <a:off x="457200" y="1600200"/>
            <a:ext cx="8077200" cy="4873752"/>
          </a:xfrm>
        </p:spPr>
        <p:txBody>
          <a:bodyPr>
            <a:noAutofit/>
          </a:bodyPr>
          <a:lstStyle/>
          <a:p>
            <a:pPr marL="0" indent="0" algn="just">
              <a:spcAft>
                <a:spcPts val="600"/>
              </a:spcAft>
              <a:buNone/>
            </a:pPr>
            <a:r>
              <a:rPr lang="ka-GE" sz="2000" dirty="0">
                <a:solidFill>
                  <a:srgbClr val="000000"/>
                </a:solidFill>
                <a:ea typeface="Times New Roman"/>
                <a:cs typeface="AcadNusx"/>
              </a:rPr>
              <a:t>ჰესის საპროექტო დადგმული სიმძლავრე შეადგენს 20,2 მგვტ-ს, საანგარიშო ხარჯი იქნება 220.0 მ</a:t>
            </a:r>
            <a:r>
              <a:rPr lang="ka-GE" sz="2000" baseline="30000" dirty="0">
                <a:solidFill>
                  <a:srgbClr val="000000"/>
                </a:solidFill>
                <a:ea typeface="Times New Roman"/>
                <a:cs typeface="AcadNusx"/>
              </a:rPr>
              <a:t>3</a:t>
            </a:r>
            <a:r>
              <a:rPr lang="ka-GE" sz="2000" dirty="0">
                <a:solidFill>
                  <a:srgbClr val="000000"/>
                </a:solidFill>
                <a:ea typeface="Times New Roman"/>
                <a:cs typeface="AcadNusx"/>
              </a:rPr>
              <a:t>/წმ, ხოლო ნეტო დაწნევა 10.0 მ. ჰესის შემადგენლობაში იქნება შემდეგი ინფრასტრუქტურა:  </a:t>
            </a:r>
            <a:endParaRPr lang="en-US" sz="2000" dirty="0">
              <a:latin typeface="Sylfaen"/>
              <a:ea typeface="Calibri"/>
              <a:cs typeface="Times New Roman"/>
            </a:endParaRPr>
          </a:p>
          <a:p>
            <a:pPr marL="0" lvl="0" indent="0" algn="just">
              <a:spcAft>
                <a:spcPts val="0"/>
              </a:spcAft>
              <a:buNone/>
            </a:pPr>
            <a:r>
              <a:rPr lang="ka-GE" sz="2000" dirty="0">
                <a:solidFill>
                  <a:srgbClr val="000000"/>
                </a:solidFill>
                <a:ea typeface="Times New Roman"/>
                <a:cs typeface="AcadNusx"/>
              </a:rPr>
              <a:t>სათავე ნაგებობა, რომლის შემადგენლობაში იქნება: </a:t>
            </a:r>
            <a:endParaRPr lang="en-US" sz="2000" dirty="0">
              <a:latin typeface="Sylfaen"/>
              <a:ea typeface="Calibri"/>
              <a:cs typeface="Times New Roman"/>
            </a:endParaRPr>
          </a:p>
          <a:p>
            <a:pPr marL="342900" lvl="0" indent="-342900" algn="just">
              <a:spcAft>
                <a:spcPts val="0"/>
              </a:spcAft>
              <a:buFont typeface="Courier New"/>
              <a:buChar char="o"/>
            </a:pPr>
            <a:r>
              <a:rPr lang="ka-GE" sz="2000" dirty="0">
                <a:solidFill>
                  <a:srgbClr val="000000"/>
                </a:solidFill>
                <a:ea typeface="Times New Roman"/>
                <a:cs typeface="AcadNusx"/>
              </a:rPr>
              <a:t>სეგმენტური ფარებით აღჭურვილი 10 მ სიმაღლის წყალსაშვიანი კაშხალი;</a:t>
            </a:r>
            <a:endParaRPr lang="en-US" sz="2000" dirty="0">
              <a:latin typeface="Sylfaen"/>
              <a:ea typeface="Calibri"/>
              <a:cs typeface="Times New Roman"/>
            </a:endParaRPr>
          </a:p>
          <a:p>
            <a:pPr marL="342900" lvl="0" indent="-342900" algn="just">
              <a:spcAft>
                <a:spcPts val="0"/>
              </a:spcAft>
              <a:buFont typeface="Courier New"/>
              <a:buChar char="o"/>
            </a:pPr>
            <a:r>
              <a:rPr lang="ka-GE" sz="2000" dirty="0">
                <a:solidFill>
                  <a:srgbClr val="000000"/>
                </a:solidFill>
                <a:ea typeface="Times New Roman"/>
                <a:cs typeface="AcadNusx"/>
              </a:rPr>
              <a:t>წყალმიმღები;</a:t>
            </a:r>
            <a:endParaRPr lang="en-US" sz="2000" dirty="0">
              <a:latin typeface="Sylfaen"/>
              <a:ea typeface="Calibri"/>
              <a:cs typeface="Times New Roman"/>
            </a:endParaRPr>
          </a:p>
          <a:p>
            <a:pPr marL="342900" lvl="0" indent="-342900" algn="just">
              <a:spcAft>
                <a:spcPts val="0"/>
              </a:spcAft>
              <a:buFont typeface="Courier New"/>
              <a:buChar char="o"/>
            </a:pPr>
            <a:r>
              <a:rPr lang="ka-GE" sz="2000" dirty="0">
                <a:solidFill>
                  <a:srgbClr val="000000"/>
                </a:solidFill>
                <a:ea typeface="Times New Roman"/>
                <a:cs typeface="AcadNusx"/>
              </a:rPr>
              <a:t>ჰესის შენობა;</a:t>
            </a:r>
            <a:endParaRPr lang="en-US" sz="2000" dirty="0">
              <a:latin typeface="Sylfaen"/>
              <a:ea typeface="Calibri"/>
              <a:cs typeface="Times New Roman"/>
            </a:endParaRPr>
          </a:p>
          <a:p>
            <a:pPr marL="342900" lvl="0" indent="-342900" algn="just">
              <a:spcAft>
                <a:spcPts val="0"/>
              </a:spcAft>
              <a:buFont typeface="Courier New"/>
              <a:buChar char="o"/>
            </a:pPr>
            <a:r>
              <a:rPr lang="ka-GE" sz="2000" dirty="0">
                <a:solidFill>
                  <a:srgbClr val="000000"/>
                </a:solidFill>
                <a:ea typeface="Times New Roman"/>
                <a:cs typeface="AcadNusx"/>
              </a:rPr>
              <a:t>12.2 მეტრის სიგანის ღია წყალსაშვი;</a:t>
            </a:r>
            <a:endParaRPr lang="en-US" sz="2000" dirty="0">
              <a:latin typeface="Sylfaen"/>
              <a:ea typeface="Calibri"/>
              <a:cs typeface="Times New Roman"/>
            </a:endParaRPr>
          </a:p>
          <a:p>
            <a:pPr marL="342900" lvl="0" indent="-342900">
              <a:spcAft>
                <a:spcPts val="0"/>
              </a:spcAft>
              <a:buFont typeface="Courier New"/>
              <a:buChar char="o"/>
            </a:pPr>
            <a:r>
              <a:rPr lang="ka-GE" sz="2000" dirty="0">
                <a:solidFill>
                  <a:srgbClr val="000000"/>
                </a:solidFill>
                <a:ea typeface="Times New Roman"/>
                <a:cs typeface="AcadNusx"/>
              </a:rPr>
              <a:t>საფეხურებიანი თევზსავალი; </a:t>
            </a:r>
            <a:endParaRPr lang="en-US" sz="2000" dirty="0">
              <a:latin typeface="Sylfaen"/>
              <a:ea typeface="Calibri"/>
              <a:cs typeface="Times New Roman"/>
            </a:endParaRPr>
          </a:p>
          <a:p>
            <a:pPr marL="342900" lvl="0" indent="-342900" algn="just">
              <a:spcAft>
                <a:spcPts val="0"/>
              </a:spcAft>
              <a:buFont typeface="Symbol"/>
              <a:buChar char=""/>
            </a:pPr>
            <a:r>
              <a:rPr lang="ka-GE" sz="2000" dirty="0">
                <a:solidFill>
                  <a:srgbClr val="000000"/>
                </a:solidFill>
                <a:ea typeface="Times New Roman"/>
                <a:cs typeface="AcadNusx"/>
              </a:rPr>
              <a:t>ქვესადგური;</a:t>
            </a:r>
            <a:endParaRPr lang="en-US" sz="2000" dirty="0">
              <a:latin typeface="Sylfaen"/>
              <a:ea typeface="Calibri"/>
              <a:cs typeface="Times New Roman"/>
            </a:endParaRPr>
          </a:p>
          <a:p>
            <a:pPr marL="342900" lvl="0" indent="-342900" algn="just">
              <a:spcAft>
                <a:spcPts val="600"/>
              </a:spcAft>
              <a:buFont typeface="Symbol"/>
              <a:buChar char=""/>
            </a:pPr>
            <a:r>
              <a:rPr lang="ka-GE" sz="2000" dirty="0">
                <a:solidFill>
                  <a:srgbClr val="000000"/>
                </a:solidFill>
                <a:ea typeface="Times New Roman"/>
                <a:cs typeface="AcadNusx"/>
              </a:rPr>
              <a:t>თევზსავალი;</a:t>
            </a:r>
            <a:endParaRPr lang="en-US" sz="2000" dirty="0">
              <a:latin typeface="Sylfaen"/>
              <a:ea typeface="Calibri"/>
              <a:cs typeface="Times New Roman"/>
            </a:endParaRPr>
          </a:p>
          <a:p>
            <a:r>
              <a:rPr lang="ka-GE" sz="2000" dirty="0">
                <a:solidFill>
                  <a:srgbClr val="000000"/>
                </a:solidFill>
                <a:ea typeface="Times New Roman"/>
                <a:cs typeface="AcadNusx"/>
              </a:rPr>
              <a:t>გამყვანი არხი.</a:t>
            </a:r>
            <a:endParaRPr lang="en-US" sz="2000" dirty="0"/>
          </a:p>
        </p:txBody>
      </p:sp>
    </p:spTree>
    <p:extLst>
      <p:ext uri="{BB962C8B-B14F-4D97-AF65-F5344CB8AC3E}">
        <p14:creationId xmlns:p14="http://schemas.microsoft.com/office/powerpoint/2010/main" val="1165450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TotalTime>
  <Words>811</Words>
  <Application>Microsoft Office PowerPoint</Application>
  <PresentationFormat>On-screen Show (4:3)</PresentationFormat>
  <Paragraphs>68</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AcadNusx</vt:lpstr>
      <vt:lpstr>Calibri</vt:lpstr>
      <vt:lpstr>Century Schoolbook</vt:lpstr>
      <vt:lpstr>Courier New</vt:lpstr>
      <vt:lpstr>Sylfaen</vt:lpstr>
      <vt:lpstr>Symbol</vt:lpstr>
      <vt:lpstr>Times New Roman</vt:lpstr>
      <vt:lpstr>Wingdings</vt:lpstr>
      <vt:lpstr>Wingdings 2</vt:lpstr>
      <vt:lpstr>Oriel</vt:lpstr>
      <vt:lpstr>შპს „თბილისი ჰესი“   მდ. მტკვარზე 20.2 მგვტ დადგმული სიმძლავრის „თბილისი ჰესი“- ს მშენებლობის და ექსპლუატაციის პროექტი </vt:lpstr>
      <vt:lpstr>შესავალი</vt:lpstr>
      <vt:lpstr>ალტერნატიული ვარიანტები</vt:lpstr>
      <vt:lpstr>PowerPoint Presentation</vt:lpstr>
      <vt:lpstr>ჰესის ტიპის ალტერნატიული ვარიანტი</vt:lpstr>
      <vt:lpstr>პროექტის აღწერა</vt:lpstr>
      <vt:lpstr>სიტუაციური სქემა</vt:lpstr>
      <vt:lpstr>თბილისი ჰესის გენერალური გეგმა </vt:lpstr>
      <vt:lpstr>საპროექტო ჰესის კომუნიკაციების ზოგადი მიმოხილვა </vt:lpstr>
      <vt:lpstr>სათაო ნაგებობის გეგმა </vt:lpstr>
      <vt:lpstr>სამშენებლო სამუშაოები</vt:lpstr>
      <vt:lpstr>სამშენებლო ბანაკის განთავსების პირველადი სქემა</vt:lpstr>
      <vt:lpstr>მისასველი გზები</vt:lpstr>
      <vt:lpstr>მუშაობის რეჟიმი და დასაქმებულთა მიახლოებითი რაოდენობა</vt:lpstr>
      <vt:lpstr>მოსალოდნელი ზემოქმედები</vt:lpstr>
      <vt:lpstr>გმადლობთ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„თბილისი ჰესი“   მდ. მტკვარზე 20.2 მგვტ დადგმული სიმძლავრის „თბილისი ჰესი“- ს მშენებლობის და ექსპლუატაციის პროექტი </dc:title>
  <dc:creator>User</dc:creator>
  <cp:lastModifiedBy>გურამ ყაფლანიშვილი</cp:lastModifiedBy>
  <cp:revision>15</cp:revision>
  <dcterms:created xsi:type="dcterms:W3CDTF">2006-08-16T00:00:00Z</dcterms:created>
  <dcterms:modified xsi:type="dcterms:W3CDTF">2020-05-18T06:44:16Z</dcterms:modified>
</cp:coreProperties>
</file>