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92" r:id="rId1"/>
  </p:sldMasterIdLst>
  <p:sldIdLst>
    <p:sldId id="256" r:id="rId2"/>
    <p:sldId id="257" r:id="rId3"/>
    <p:sldId id="287" r:id="rId4"/>
    <p:sldId id="258" r:id="rId5"/>
    <p:sldId id="259" r:id="rId6"/>
    <p:sldId id="260" r:id="rId7"/>
    <p:sldId id="261" r:id="rId8"/>
    <p:sldId id="262" r:id="rId9"/>
    <p:sldId id="286" r:id="rId10"/>
    <p:sldId id="263" r:id="rId11"/>
    <p:sldId id="264" r:id="rId12"/>
    <p:sldId id="265" r:id="rId13"/>
    <p:sldId id="266" r:id="rId14"/>
    <p:sldId id="267" r:id="rId15"/>
    <p:sldId id="268" r:id="rId16"/>
    <p:sldId id="269" r:id="rId17"/>
    <p:sldId id="270" r:id="rId18"/>
    <p:sldId id="271" r:id="rId19"/>
    <p:sldId id="273" r:id="rId20"/>
    <p:sldId id="272"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590" autoAdjust="0"/>
  </p:normalViewPr>
  <p:slideViewPr>
    <p:cSldViewPr>
      <p:cViewPr varScale="1">
        <p:scale>
          <a:sx n="83" d="100"/>
          <a:sy n="83" d="100"/>
        </p:scale>
        <p:origin x="1464" y="67"/>
      </p:cViewPr>
      <p:guideLst>
        <p:guide orient="horz" pos="2160"/>
        <p:guide pos="2880"/>
      </p:guideLst>
    </p:cSldViewPr>
  </p:slideViewPr>
  <p:outlineViewPr>
    <p:cViewPr>
      <p:scale>
        <a:sx n="33" d="100"/>
        <a:sy n="33" d="100"/>
      </p:scale>
      <p:origin x="0" y="318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5/18/2020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5/18/2020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5/18/2020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5105400"/>
          </a:xfrm>
        </p:spPr>
        <p:txBody>
          <a:bodyPr>
            <a:normAutofit/>
          </a:bodyPr>
          <a:lstStyle/>
          <a:p>
            <a:pPr algn="ctr"/>
            <a:r>
              <a:rPr lang="ka-GE" sz="3600" b="1" dirty="0">
                <a:solidFill>
                  <a:schemeClr val="tx1"/>
                </a:solidFill>
                <a:effectLst/>
              </a:rPr>
              <a:t>სს „ჰიუნდაი ავტო საქართველო“</a:t>
            </a:r>
            <a:r>
              <a:rPr lang="ka-GE" b="1" dirty="0">
                <a:solidFill>
                  <a:schemeClr val="tx1"/>
                </a:solidFill>
                <a:effectLst/>
              </a:rPr>
              <a:t/>
            </a:r>
            <a:br>
              <a:rPr lang="ka-GE" b="1" dirty="0">
                <a:solidFill>
                  <a:schemeClr val="tx1"/>
                </a:solidFill>
                <a:effectLst/>
              </a:rPr>
            </a:br>
            <a:r>
              <a:rPr lang="ka-GE" b="1" dirty="0">
                <a:solidFill>
                  <a:schemeClr val="tx1"/>
                </a:solidFill>
                <a:effectLst/>
              </a:rPr>
              <a:t/>
            </a:r>
            <a:br>
              <a:rPr lang="ka-GE" b="1" dirty="0">
                <a:solidFill>
                  <a:schemeClr val="tx1"/>
                </a:solidFill>
                <a:effectLst/>
              </a:rPr>
            </a:br>
            <a:r>
              <a:rPr lang="en-US" b="1" dirty="0">
                <a:solidFill>
                  <a:schemeClr val="tx1"/>
                </a:solidFill>
                <a:effectLst/>
              </a:rPr>
              <a:t/>
            </a:r>
            <a:br>
              <a:rPr lang="en-US" b="1" dirty="0">
                <a:solidFill>
                  <a:schemeClr val="tx1"/>
                </a:solidFill>
                <a:effectLst/>
              </a:rPr>
            </a:br>
            <a:r>
              <a:rPr lang="ka-GE" b="1" dirty="0">
                <a:solidFill>
                  <a:schemeClr val="tx1"/>
                </a:solidFill>
                <a:effectLst/>
              </a:rPr>
              <a:t/>
            </a:r>
            <a:br>
              <a:rPr lang="ka-GE" b="1" dirty="0">
                <a:solidFill>
                  <a:schemeClr val="tx1"/>
                </a:solidFill>
                <a:effectLst/>
              </a:rPr>
            </a:br>
            <a:r>
              <a:rPr lang="ka-GE" sz="2800" dirty="0">
                <a:solidFill>
                  <a:schemeClr val="tx1"/>
                </a:solidFill>
                <a:effectLst/>
              </a:rPr>
              <a:t>ქ. თბილისში ნამუშევარი ზეთების ინსინირატორის</a:t>
            </a:r>
            <a:br>
              <a:rPr lang="ka-GE" sz="2800" dirty="0">
                <a:solidFill>
                  <a:schemeClr val="tx1"/>
                </a:solidFill>
                <a:effectLst/>
              </a:rPr>
            </a:br>
            <a:r>
              <a:rPr lang="ka-GE" sz="2800" dirty="0">
                <a:solidFill>
                  <a:schemeClr val="tx1"/>
                </a:solidFill>
                <a:effectLst/>
              </a:rPr>
              <a:t>მოწყობისა და ექსპლუატაციის პროექტის</a:t>
            </a:r>
            <a:br>
              <a:rPr lang="ka-GE" sz="2800" dirty="0">
                <a:solidFill>
                  <a:schemeClr val="tx1"/>
                </a:solidFill>
                <a:effectLst/>
              </a:rPr>
            </a:br>
            <a:r>
              <a:rPr lang="ka-GE" sz="2000" dirty="0">
                <a:solidFill>
                  <a:schemeClr val="tx1"/>
                </a:solidFill>
                <a:effectLst/>
              </a:rPr>
              <a:t/>
            </a:r>
            <a:br>
              <a:rPr lang="ka-GE" sz="2000" dirty="0">
                <a:solidFill>
                  <a:schemeClr val="tx1"/>
                </a:solidFill>
                <a:effectLst/>
              </a:rPr>
            </a:br>
            <a:r>
              <a:rPr lang="ka-GE" sz="2000" dirty="0">
                <a:solidFill>
                  <a:schemeClr val="tx1"/>
                </a:solidFill>
                <a:effectLst/>
              </a:rPr>
              <a:t/>
            </a:r>
            <a:br>
              <a:rPr lang="ka-GE" sz="2000" dirty="0">
                <a:solidFill>
                  <a:schemeClr val="tx1"/>
                </a:solidFill>
                <a:effectLst/>
              </a:rPr>
            </a:br>
            <a:r>
              <a:rPr lang="ka-GE" sz="2000" dirty="0">
                <a:solidFill>
                  <a:schemeClr val="tx1"/>
                </a:solidFill>
                <a:effectLst/>
              </a:rPr>
              <a:t>გარემოზე ზემოქმედების შეფასება</a:t>
            </a:r>
            <a:endParaRPr lang="en-US" dirty="0">
              <a:solidFill>
                <a:schemeClr val="tx1"/>
              </a:solidFill>
              <a:effectLst/>
            </a:endParaRPr>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9437" t="42732" r="7854" b="42842"/>
          <a:stretch/>
        </p:blipFill>
        <p:spPr bwMode="auto">
          <a:xfrm>
            <a:off x="3352800" y="2362200"/>
            <a:ext cx="2538730" cy="609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8417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457200" lvl="1" indent="0">
              <a:buNone/>
            </a:pPr>
            <a:r>
              <a:rPr lang="ka-GE" b="1" dirty="0"/>
              <a:t>არაქმედების ალტერნატივა</a:t>
            </a:r>
            <a:endParaRPr lang="en-US" b="1" dirty="0"/>
          </a:p>
          <a:p>
            <a:r>
              <a:rPr lang="ka-GE" dirty="0"/>
              <a:t>არაქმედების ალტერნატივა გულისხმობს დაგეგმილ საქმიანობაზე უარის თქმას. </a:t>
            </a:r>
            <a:endParaRPr lang="en-US" dirty="0"/>
          </a:p>
          <a:p>
            <a:pPr algn="just"/>
            <a:r>
              <a:rPr lang="ka-GE" dirty="0"/>
              <a:t>ავტოსერვისის ტერიტორიაზე ავტომანქანების ტექნიკური მომსახურების შემდეგ წარმოქმნილი ზეთის გარკვეული ნაწილი არ ექვემდებარება რეგენერაციას და საჭიროებს განადგურებას. ნამუშევარი ზეთები წარმოადგენს სახიფათო ნარჩენებს და მისი მართვა საჭიროებს განსაკუთრებულ ყურადღებას. კომპანიის საქმიანობის შედეგად წარმოქმნილი ნარჩენი ზეთების შეგროვება, მისი დროებითი დასაწყობება გარემოსდაცვითი პირობების შესაბამისად, შესაბამისი ნებართვის მქონე კომპანიისთვის გადაცემა, ტრანსპორტირება და საბოლოო დამუშავება რამდენჯერმე ზრდის გარემოზე უარყოფითი ზემოქმედების რისკებს. აღნიშნულის გათვალისწინებით უფრო გამართლებული იქნება ნარჩენი ზეთების წყაროზე სეპარირება, დასაწყობება გარემოსდაცვითი სტანდარტების შესაბამისად და ინსინერატორით ინსინერაცია ამავე ტერიტორიაზე. </a:t>
            </a:r>
            <a:endParaRPr lang="en-US" dirty="0"/>
          </a:p>
          <a:p>
            <a:r>
              <a:rPr lang="ka-GE" dirty="0"/>
              <a:t>გარდა ზემოთ აღნიშნულისა, ინსინერატორის მოწყობასა და ექსპლუატაციაზე დასაქმდება რამდენიმე ადამიანი, რაც დადებითად აისახება დასაქმებული პერსონალის სოციალურ-ეკონომიკურ მდგომარეობაზე. </a:t>
            </a:r>
            <a:endParaRPr lang="en-US" dirty="0"/>
          </a:p>
          <a:p>
            <a:r>
              <a:rPr lang="ka-GE" dirty="0"/>
              <a:t>ყოველივე აღნიშნულის გათვალისწინებით შესაძლებელია ითქვას, რომ დაგეგმილ საქმიანობის არ განხორციელება უფრო უარყოფითი ხასიათის მატარებელია, ვიდრე მისი განხორციელება.</a:t>
            </a:r>
            <a:endParaRPr lang="en-US" dirty="0"/>
          </a:p>
        </p:txBody>
      </p:sp>
      <p:sp>
        <p:nvSpPr>
          <p:cNvPr id="2" name="Title 1"/>
          <p:cNvSpPr>
            <a:spLocks noGrp="1"/>
          </p:cNvSpPr>
          <p:nvPr>
            <p:ph type="title"/>
          </p:nvPr>
        </p:nvSpPr>
        <p:spPr/>
        <p:txBody>
          <a:bodyPr>
            <a:normAutofit/>
          </a:bodyPr>
          <a:lstStyle/>
          <a:p>
            <a:pPr algn="ctr"/>
            <a:r>
              <a:rPr lang="ka-GE" sz="3600" dirty="0"/>
              <a:t>ალტერნატიული ვარიანტები</a:t>
            </a:r>
            <a:endParaRPr lang="en-US" sz="3600" dirty="0"/>
          </a:p>
        </p:txBody>
      </p:sp>
    </p:spTree>
    <p:extLst>
      <p:ext uri="{BB962C8B-B14F-4D97-AF65-F5344CB8AC3E}">
        <p14:creationId xmlns:p14="http://schemas.microsoft.com/office/powerpoint/2010/main" val="194547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457200" lvl="1" indent="0">
              <a:buNone/>
            </a:pPr>
            <a:r>
              <a:rPr lang="ka-GE" b="1" dirty="0"/>
              <a:t>ტექნოლოგიის ალტერნატიული ვარიანტი</a:t>
            </a:r>
            <a:endParaRPr lang="en-US" b="1" dirty="0"/>
          </a:p>
          <a:p>
            <a:pPr algn="just"/>
            <a:r>
              <a:rPr lang="ka-GE" dirty="0"/>
              <a:t>როგორც უკვე აღინიშნა ზეთის ინსინერაციისთვის გამოყენებული იქნება Ecoflam-ის ბრენდის ინსინერატორი (Ecoflam 30 AB ), რომელიც მაღალი პოპულარობით სარგებლობს მრავალ ქვეყანაში. კომპანიის მიერ ასევე განიხილებოდა რუსული წარმოების (Volkan 150) ინსინერატორი, თუმცა აღნიშნული წარმოების ინსინერატორი უარყოფილი იქნა ნამუშევარი ზეთების წვის სპეციფიკიდან გამომდინარე. Ecoflam-ის წარმოების ღუმელში ალის დაყოვნების დრო შედარებით მეტია, რაც განაპირობებს ზეთის სრულ წვას. წვის შედეგად გამოიყოფა უფრო მეტი ენერგია და ნაკლები მავნე ნივთიერებები, რაც შედარებით ნაკლებ ზეგავლენას ახდენს ატმოსფერული ჰაერის ხარისხზე. </a:t>
            </a:r>
            <a:endParaRPr lang="en-US" dirty="0"/>
          </a:p>
          <a:p>
            <a:r>
              <a:rPr lang="ka-GE" dirty="0"/>
              <a:t>აღნიშნულიდან გამომდინარე მეორადი ზეთების ინსინერაციისთვის შეირჩა გარემოსდაცვითი თვალსაზრისით უკეთესი ვარიანტი.</a:t>
            </a:r>
            <a:endParaRPr lang="en-US" dirty="0"/>
          </a:p>
        </p:txBody>
      </p:sp>
      <p:sp>
        <p:nvSpPr>
          <p:cNvPr id="2" name="Title 1"/>
          <p:cNvSpPr>
            <a:spLocks noGrp="1"/>
          </p:cNvSpPr>
          <p:nvPr>
            <p:ph type="title"/>
          </p:nvPr>
        </p:nvSpPr>
        <p:spPr/>
        <p:txBody>
          <a:bodyPr>
            <a:normAutofit/>
          </a:bodyPr>
          <a:lstStyle/>
          <a:p>
            <a:pPr algn="ctr"/>
            <a:r>
              <a:rPr lang="ka-GE" sz="3600" dirty="0"/>
              <a:t>ალტერნატიული ვარიანტები</a:t>
            </a:r>
            <a:endParaRPr lang="en-US" sz="3600" dirty="0"/>
          </a:p>
        </p:txBody>
      </p:sp>
    </p:spTree>
    <p:extLst>
      <p:ext uri="{BB962C8B-B14F-4D97-AF65-F5344CB8AC3E}">
        <p14:creationId xmlns:p14="http://schemas.microsoft.com/office/powerpoint/2010/main" val="63113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457200" lvl="1" indent="0">
              <a:buNone/>
            </a:pPr>
            <a:r>
              <a:rPr lang="ka-GE" b="1" dirty="0"/>
              <a:t>ინსინერატორის განთავსების ალტერნატიული ვარიანტი</a:t>
            </a:r>
            <a:endParaRPr lang="en-US" b="1" dirty="0"/>
          </a:p>
          <a:p>
            <a:pPr algn="just"/>
            <a:r>
              <a:rPr lang="ka-GE" dirty="0"/>
              <a:t>გარდა შერჩეული ადგილისა (ოფისის შენობის გგვერდით), ინსინერატორის განთავსების ერთერთ ალტერნატიულ ვარიანტად განიხილებოდა მისი ავტოსერვისის ტერიტორიაზე დამონტაჟება და შემდგომი ექსპლუატაცია. თუმცა, როგორც უკვე აღინიშნა, ინსინერატორი იმუშავებს მხოლოდ წელიწადის ცივ სეზონზე და აუცილებელია წარმოქმნილი მეორადი ზეთების დროებითი შენახვა გარკვეული პერიოდით  ავტოსერვისის უბანზე წარმოქმნილი ზეთების შეგროვება და ინსინერატორის დამონტაჟება დაკავშირებული იყო ახალი ინფრასტრუქტურის მოწყობასთან და არსებული ნაგებობის მოდიფიკაციასთან. აღნიშნული საქმიანობების განხორცილება გამოიწვევდა გარემოზე უარყოფით ზემოქმედებას (ხმაურის და მავნე ნივთიერებების გავრცელება, ნარჩენების წარმოქმნა), ამასთან ავტოსერვისის ტერიტორიაზე ინსინერატორის და ზეთის საცავი რეზერვუარის დამონტაჟება გაზრდიდა ადამიანის ჯანმრთელობასა და უსაფრთხოებასთან დაკავშირებულ რისკებს. </a:t>
            </a:r>
            <a:endParaRPr lang="en-US" dirty="0"/>
          </a:p>
          <a:p>
            <a:r>
              <a:rPr lang="ka-GE" dirty="0"/>
              <a:t>გარემოზე და ადამიანის ჯანმრთელობაზე უარყოფითი ზემოქმედების თვალსაზრისით, ინსინერატორის დამონტაჟება საოფისე შენობის გვერდით უფრო გამართლებულია, რაც ასევე დაკავშირებული იქნება ინსინერატორის ცენტრალურ გათბობის სიტემაში ჩართვის სიმარტივესთან. </a:t>
            </a:r>
            <a:endParaRPr lang="en-US" dirty="0"/>
          </a:p>
        </p:txBody>
      </p:sp>
      <p:sp>
        <p:nvSpPr>
          <p:cNvPr id="2" name="Title 1"/>
          <p:cNvSpPr>
            <a:spLocks noGrp="1"/>
          </p:cNvSpPr>
          <p:nvPr>
            <p:ph type="title"/>
          </p:nvPr>
        </p:nvSpPr>
        <p:spPr/>
        <p:txBody>
          <a:bodyPr>
            <a:normAutofit/>
          </a:bodyPr>
          <a:lstStyle/>
          <a:p>
            <a:pPr algn="ctr"/>
            <a:r>
              <a:rPr lang="ka-GE" sz="3600" dirty="0"/>
              <a:t>ალტერნატიული ვარიანტები</a:t>
            </a:r>
            <a:endParaRPr lang="en-US" sz="3600" dirty="0"/>
          </a:p>
        </p:txBody>
      </p:sp>
    </p:spTree>
    <p:extLst>
      <p:ext uri="{BB962C8B-B14F-4D97-AF65-F5344CB8AC3E}">
        <p14:creationId xmlns:p14="http://schemas.microsoft.com/office/powerpoint/2010/main" val="373337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ka-GE" dirty="0"/>
              <a:t>ატმოსფერული ჰაერის დაბინძურება;</a:t>
            </a:r>
            <a:endParaRPr lang="en-US" dirty="0"/>
          </a:p>
          <a:p>
            <a:pPr lvl="0"/>
            <a:r>
              <a:rPr lang="ka-GE" dirty="0"/>
              <a:t>ხმაურის გავრცელება;</a:t>
            </a:r>
            <a:endParaRPr lang="en-US" dirty="0"/>
          </a:p>
          <a:p>
            <a:pPr lvl="0"/>
            <a:r>
              <a:rPr lang="ka-GE" dirty="0"/>
              <a:t>ნიადაგის და გრუნტის დაბინძურების რისკი;</a:t>
            </a:r>
            <a:endParaRPr lang="en-US" dirty="0"/>
          </a:p>
          <a:p>
            <a:pPr lvl="0"/>
            <a:r>
              <a:rPr lang="ka-GE" dirty="0"/>
              <a:t>ნარჩენებით გარემოს დაბინძურების რისკები;</a:t>
            </a:r>
            <a:endParaRPr lang="en-US" dirty="0"/>
          </a:p>
          <a:p>
            <a:pPr lvl="0"/>
            <a:r>
              <a:rPr lang="ka-GE" dirty="0"/>
              <a:t>ზემოქმედება ადამიანის ჯანმრთელობაზე.</a:t>
            </a:r>
            <a:br>
              <a:rPr lang="ka-GE" dirty="0"/>
            </a:br>
            <a:endParaRPr lang="en-US" dirty="0"/>
          </a:p>
        </p:txBody>
      </p:sp>
      <p:sp>
        <p:nvSpPr>
          <p:cNvPr id="2" name="Title 1"/>
          <p:cNvSpPr>
            <a:spLocks noGrp="1"/>
          </p:cNvSpPr>
          <p:nvPr>
            <p:ph type="title"/>
          </p:nvPr>
        </p:nvSpPr>
        <p:spPr>
          <a:xfrm>
            <a:off x="457200" y="533400"/>
            <a:ext cx="8229600" cy="884238"/>
          </a:xfrm>
        </p:spPr>
        <p:txBody>
          <a:bodyPr>
            <a:noAutofit/>
          </a:bodyPr>
          <a:lstStyle/>
          <a:p>
            <a:pPr algn="ctr"/>
            <a:r>
              <a:rPr lang="ka-GE" sz="2800" dirty="0"/>
              <a:t/>
            </a:r>
            <a:br>
              <a:rPr lang="ka-GE" sz="2800" dirty="0"/>
            </a:br>
            <a:r>
              <a:rPr lang="ka-GE" sz="2800" dirty="0"/>
              <a:t/>
            </a:r>
            <a:br>
              <a:rPr lang="ka-GE" sz="2800" dirty="0"/>
            </a:br>
            <a:r>
              <a:rPr lang="ka-GE" sz="2800" dirty="0"/>
              <a:t>გარემოზე შესაძლო ზემოქმედების მოკლე აღწერა</a:t>
            </a:r>
            <a:r>
              <a:rPr lang="ka-GE" sz="3600" dirty="0"/>
              <a:t/>
            </a:r>
            <a:br>
              <a:rPr lang="ka-GE" sz="3600" dirty="0"/>
            </a:br>
            <a:r>
              <a:rPr lang="ka-GE" sz="3600" dirty="0"/>
              <a:t> </a:t>
            </a:r>
            <a:br>
              <a:rPr lang="ka-GE" sz="3600" dirty="0"/>
            </a:br>
            <a:endParaRPr lang="en-US" sz="3600" dirty="0"/>
          </a:p>
        </p:txBody>
      </p:sp>
    </p:spTree>
    <p:extLst>
      <p:ext uri="{BB962C8B-B14F-4D97-AF65-F5344CB8AC3E}">
        <p14:creationId xmlns:p14="http://schemas.microsoft.com/office/powerpoint/2010/main" val="395755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646" y="1481328"/>
            <a:ext cx="3958354" cy="4690871"/>
          </a:xfrm>
        </p:spPr>
        <p:txBody>
          <a:bodyPr>
            <a:normAutofit/>
          </a:bodyPr>
          <a:lstStyle/>
          <a:p>
            <a:pPr marL="109728" indent="0" algn="just">
              <a:buNone/>
            </a:pPr>
            <a:r>
              <a:rPr lang="ka-GE" sz="2000" dirty="0"/>
              <a:t>ჩატარებული გაბნევის გაანგარიშების შედეგების მიხედვით, მავნე ნივთიერებათა კონცენტრაციები საკონტროლო წერტილებში (როგორც დასახლებული პუნქტის საზღვარზე ასევე 500 მეტრიანი ნორმირებული ზონის) არ აღემატება ნორმატიულ მნიშვნელობებს. ამდენად სს “ჰიუნდაი ავტო საქართველოს“ ინსინერატორის ფუნქციონირება არ გამოიწვევს ჰაერის ხარისხის გაუარესებას. </a:t>
            </a:r>
            <a:endParaRPr lang="en-US" sz="2000" dirty="0"/>
          </a:p>
        </p:txBody>
      </p:sp>
      <p:sp>
        <p:nvSpPr>
          <p:cNvPr id="2" name="Title 1"/>
          <p:cNvSpPr>
            <a:spLocks noGrp="1"/>
          </p:cNvSpPr>
          <p:nvPr>
            <p:ph type="title"/>
          </p:nvPr>
        </p:nvSpPr>
        <p:spPr/>
        <p:txBody>
          <a:bodyPr>
            <a:noAutofit/>
          </a:bodyPr>
          <a:lstStyle/>
          <a:p>
            <a:pPr algn="ctr"/>
            <a:r>
              <a:rPr lang="ka-GE" sz="2800" dirty="0"/>
              <a:t>ზემოქმედება ატმოსფერული ჰაერის ხარისხზე</a:t>
            </a:r>
            <a:endParaRPr lang="en-US" sz="2800" dirty="0"/>
          </a:p>
        </p:txBody>
      </p:sp>
      <p:pic>
        <p:nvPicPr>
          <p:cNvPr id="4" name="Picture 3"/>
          <p:cNvPicPr/>
          <p:nvPr/>
        </p:nvPicPr>
        <p:blipFill>
          <a:blip r:embed="rId2"/>
          <a:stretch>
            <a:fillRect/>
          </a:stretch>
        </p:blipFill>
        <p:spPr>
          <a:xfrm>
            <a:off x="0" y="1447800"/>
            <a:ext cx="5185646" cy="3733800"/>
          </a:xfrm>
          <a:prstGeom prst="rect">
            <a:avLst/>
          </a:prstGeom>
        </p:spPr>
      </p:pic>
    </p:spTree>
    <p:extLst>
      <p:ext uri="{BB962C8B-B14F-4D97-AF65-F5344CB8AC3E}">
        <p14:creationId xmlns:p14="http://schemas.microsoft.com/office/powerpoint/2010/main" val="79189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254691"/>
          </a:xfrm>
        </p:spPr>
        <p:txBody>
          <a:bodyPr>
            <a:normAutofit/>
          </a:bodyPr>
          <a:lstStyle/>
          <a:p>
            <a:pPr algn="just"/>
            <a:r>
              <a:rPr lang="ka-GE" sz="2000" dirty="0"/>
              <a:t>პროფილის მიხედვით სს „ჰიუნდაი ავტო საქართველოს“ ინსინერატორის მოწყობა და ექსპლუატაცია არ წარმოადგენს მაღალი ხმაურის წარმომქმნელ სფეროს. გაანგარიშებებით ჩანს, რომ საქმიანობის განხორციელების პროცესში უახლოესი საცხოვრებელთან ხმაურის მოსალოდნელი დონეები, როგორც მოწყობის ასევე ექსპლუატაციის ეტაპზე იქნება ნორმატიული დოკუმენტით დაშვებულ ნორმებზე დაბალი, ამასთან ინსინერატორი იმუშავებს)მხოლოდ დღის საათებში (სამუშაო დღეებში 10:00-დან 18:00 სთ-მდე). </a:t>
            </a:r>
            <a:endParaRPr lang="en-US" sz="2400" dirty="0"/>
          </a:p>
        </p:txBody>
      </p:sp>
      <p:sp>
        <p:nvSpPr>
          <p:cNvPr id="2" name="Title 1"/>
          <p:cNvSpPr>
            <a:spLocks noGrp="1"/>
          </p:cNvSpPr>
          <p:nvPr>
            <p:ph type="title"/>
          </p:nvPr>
        </p:nvSpPr>
        <p:spPr/>
        <p:txBody>
          <a:bodyPr>
            <a:noAutofit/>
          </a:bodyPr>
          <a:lstStyle/>
          <a:p>
            <a:pPr algn="ctr"/>
            <a:r>
              <a:rPr lang="ka-GE" sz="3200" dirty="0"/>
              <a:t>ხმაურის გავრცელების გაანგარიშება მშენებლობისა და ექსპლუატაციის ეტაპზე</a:t>
            </a:r>
            <a:endParaRPr lang="en-US" sz="3200" dirty="0"/>
          </a:p>
        </p:txBody>
      </p:sp>
    </p:spTree>
    <p:extLst>
      <p:ext uri="{BB962C8B-B14F-4D97-AF65-F5344CB8AC3E}">
        <p14:creationId xmlns:p14="http://schemas.microsoft.com/office/powerpoint/2010/main" val="221616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914400" lvl="2" indent="0">
              <a:buNone/>
            </a:pPr>
            <a:r>
              <a:rPr lang="ka-GE" b="1" dirty="0"/>
              <a:t>მოწყობის ეტაპი</a:t>
            </a:r>
            <a:endParaRPr lang="en-US" b="1" dirty="0"/>
          </a:p>
          <a:p>
            <a:pPr algn="just"/>
            <a:r>
              <a:rPr lang="ka-GE" dirty="0"/>
              <a:t>ინსინერატორის მოწყობის ეტაპზე ნიადაგის და გრუნტის დაბინძურება მოსალოდნელი არაა, რადგან კომპანიის კუთვნილი ტერიტორია მთლიანად ცემენტბეტონის საფარით  არის დაფარული. ნიადაგზე და გრუნტზე უარყოფით ზემოქმედებას ადგილი ექნება იმ შემთხვევაში თუ წარმოქმნილი ნარჩენების მართვა არ განხორციელდება სათანადოდ. თუმცა გასათვალისწინებელია, რომ ინსინერატორის მოწყობის ეტაპზე დიდი რაოდენობით და, ამავდროულად სახიფათო, ნარჩენების წარმოქმნა მოსალოდნელი არაა. აღნიშნულის გათვალისწინებით ინსინერატორის მოწყობის ეტაპზე ნიადაგზე და გრუნტზე მოსალოდნელი უარყოფითი ზემოქმედება უმნიშვნელოა.</a:t>
            </a:r>
            <a:endParaRPr lang="en-US" dirty="0"/>
          </a:p>
          <a:p>
            <a:pPr marL="914400" lvl="2" indent="0">
              <a:buNone/>
            </a:pPr>
            <a:r>
              <a:rPr lang="ka-GE" b="1" dirty="0"/>
              <a:t>ექსპლუატაციის ეტაპი</a:t>
            </a:r>
            <a:endParaRPr lang="en-US" b="1" dirty="0"/>
          </a:p>
          <a:p>
            <a:r>
              <a:rPr lang="ka-GE" dirty="0"/>
              <a:t>10 ტონიანი რეზერვუარი დამონტაჟდება ინსინერატორისთვის განკუთვნილი შენობის სახურავზე, საიდანაც შეგროვებული ზეთი თვითდენით მიეწოდება ინსინერატორის ღუმელს. როგორც უკვე აღინიშნა, ინსინერატორისთვის განკუთვნილი შენობა ესაზღვრება შპს „დემასი“-ს ტერიტორიას და ავარიული სიტუაციების შემთხვევაში მოსალოდნელია ნამუშევარმა ზეთებმა დააბინძუროს აქ არსებული ნიადაგი და გრუნტი. მეორადი ზეთების გავრცელების პრევენციისთვის რეზერვუარის გარშემო მოეწყობა ერთგვარი აბაზანა, რაც მოსალოდნელ უარყოფითი ზემოქმედების რისკების მინიმუმამდე შეამცირებს. </a:t>
            </a:r>
            <a:endParaRPr lang="en-US" dirty="0"/>
          </a:p>
          <a:p>
            <a:r>
              <a:rPr lang="ka-GE" dirty="0"/>
              <a:t>ინსინერატორის ნორმალურ პირობებში ფუნქციონირების შემთხვევაში ნიადაგზე და გრუნტზე უარყოფითი ზემოქმედება მოსალოდნელი არაა. </a:t>
            </a:r>
            <a:endParaRPr lang="en-US" dirty="0"/>
          </a:p>
          <a:p>
            <a:endParaRPr lang="en-US" dirty="0"/>
          </a:p>
        </p:txBody>
      </p:sp>
      <p:sp>
        <p:nvSpPr>
          <p:cNvPr id="2" name="Title 1"/>
          <p:cNvSpPr>
            <a:spLocks noGrp="1"/>
          </p:cNvSpPr>
          <p:nvPr>
            <p:ph type="title"/>
          </p:nvPr>
        </p:nvSpPr>
        <p:spPr>
          <a:xfrm>
            <a:off x="762000" y="274638"/>
            <a:ext cx="7924800" cy="1143000"/>
          </a:xfrm>
        </p:spPr>
        <p:txBody>
          <a:bodyPr>
            <a:noAutofit/>
          </a:bodyPr>
          <a:lstStyle/>
          <a:p>
            <a:pPr algn="ctr"/>
            <a:r>
              <a:rPr lang="ka-GE" sz="2800" dirty="0"/>
              <a:t>ზედაპირული და გრუნტის წყლების დაბინძურების საკითხები</a:t>
            </a:r>
            <a:endParaRPr lang="en-US" sz="2800" dirty="0"/>
          </a:p>
        </p:txBody>
      </p:sp>
    </p:spTree>
    <p:extLst>
      <p:ext uri="{BB962C8B-B14F-4D97-AF65-F5344CB8AC3E}">
        <p14:creationId xmlns:p14="http://schemas.microsoft.com/office/powerpoint/2010/main" val="297536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ka-GE" sz="2000" dirty="0"/>
              <a:t>ინსინერატორის მოწყობისა და ფუნქციონირების პროცესში წარმოქმნილი ნარჩენების რაოდენობიდან გამომდინარე სს „ჰიუნდაი ავტო საქართველოს“ ნარჩენების მართვის გეგმის მომზადების ვალდებულება არ ეკისრება, თუმცა კომპანიას შემუშავებული აქვს ნარჩენების მართვის გეგმა, სადაც გაწერილია კომპანიის საქმიანობის შედეგად წარმოქმნილი სხვადასხვა ნარჩენების (ავტოტექმომსახურების უბანზე წარმოქმნილი მეორადი ზეთები, ზეთის ფილტრების, ნავთობპროდუქტებით დაბინძურებული ჩვრები და სხვა) მართვის საკითხები. სს „ჰიუნდაი ავტო საქართველო“ უზრუნველყოფს არსებული ნარჩენების მართვის გეგმის განახლებას, სადაც ასევე აღწერილი იქნება ინსინერატორის ფუნქციონირებასთან დაკავშირებული ნარჩენების მართვის საკითხები. </a:t>
            </a:r>
            <a:endParaRPr lang="en-US" sz="2000" dirty="0"/>
          </a:p>
        </p:txBody>
      </p:sp>
      <p:sp>
        <p:nvSpPr>
          <p:cNvPr id="2" name="Title 1"/>
          <p:cNvSpPr>
            <a:spLocks noGrp="1"/>
          </p:cNvSpPr>
          <p:nvPr>
            <p:ph type="title"/>
          </p:nvPr>
        </p:nvSpPr>
        <p:spPr/>
        <p:txBody>
          <a:bodyPr>
            <a:normAutofit/>
          </a:bodyPr>
          <a:lstStyle/>
          <a:p>
            <a:pPr algn="ctr"/>
            <a:r>
              <a:rPr lang="ka-GE" sz="3600" dirty="0"/>
              <a:t>	ნარჩენების მართვა</a:t>
            </a:r>
            <a:endParaRPr lang="en-US" sz="3600" dirty="0"/>
          </a:p>
        </p:txBody>
      </p:sp>
    </p:spTree>
    <p:extLst>
      <p:ext uri="{BB962C8B-B14F-4D97-AF65-F5344CB8AC3E}">
        <p14:creationId xmlns:p14="http://schemas.microsoft.com/office/powerpoint/2010/main" val="2154303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ka-GE" b="1" u="sng" dirty="0"/>
              <a:t>ზემოქმედება ადამიანის ჯანმრთელობაზე </a:t>
            </a:r>
            <a:endParaRPr lang="en-US" dirty="0"/>
          </a:p>
          <a:p>
            <a:r>
              <a:rPr lang="ka-GE" dirty="0"/>
              <a:t>დაგეგმილი სამუშაოების გარემოსდაცვითი სტანდარტებით შესაბამისად წარმართის შემთხვევაში ადამიანის უსაფრთხოებასთან დაკავშირებული რისკები მოსალოდნელი არაა. ადამიანის ჯანმრთელობაზე ზემოქმედება შესაძლოა გამოიწვიოს სამუშაო პირობების არასწორად წარმართვამ და/ან ავარიულმა სიტუაციებმა, რა დროსაც მოსალოდნელია როგორც არაპირდაპირი, ისე მეორადი უარყოფითი ზემოქმედება. რიგ შემთხვევებში შესაძლოა ინცინდენტი საკმაოდ მძიმე შედეგებითაც კი დასრულდეს. </a:t>
            </a:r>
            <a:endParaRPr lang="en-US" dirty="0"/>
          </a:p>
          <a:p>
            <a:r>
              <a:rPr lang="ka-GE" dirty="0"/>
              <a:t>იმის გათვალისწინებით რომ ინსინერატორი მცირე წარმადობისაა და მისი ფუნქციონირება პერიოდული იქნება, მოწყობისა და ექსპლუატაციის ეტაპზე აუცილებელი იქნება შრომის დაცვისა და უსაფრთხოების პირობების დაცვა. </a:t>
            </a:r>
            <a:endParaRPr lang="en-US" dirty="0"/>
          </a:p>
          <a:p>
            <a:pPr algn="just"/>
            <a:r>
              <a:rPr lang="ka-GE" dirty="0"/>
              <a:t>სს „ჰიუნდა ავტო საქართველოს“ კომპანიაში დანიშნული ჰყავს შრომის დაცვისა და უსაფრთხოების სპეციალისტი, რომელიც ასევე გაუწევს ზედამხედველობას ინსინერატორის მოწყობისა და ფუნქციონირების პროცესში ადამიანის ჯანმრთელობასა და უსაფრთხოებასთან დაკავშირებულ საკითხებს, კერძოდ: </a:t>
            </a:r>
            <a:endParaRPr lang="en-US" dirty="0"/>
          </a:p>
          <a:p>
            <a:pPr lvl="0"/>
            <a:r>
              <a:rPr lang="ka-GE" dirty="0"/>
              <a:t>პერსონალის ჩაუტარდება ტრენინგები უსაფრთხოებისა და შრომის დაცვის საკითხებზე;</a:t>
            </a:r>
            <a:endParaRPr lang="en-US" dirty="0"/>
          </a:p>
          <a:p>
            <a:pPr lvl="0"/>
            <a:r>
              <a:rPr lang="ka-GE" dirty="0"/>
              <a:t>დასაქმებული პერსონალი უზრუნველყოფილი იქნებიან ინდივიდუალური დაცვის საშუალებებით;</a:t>
            </a:r>
            <a:endParaRPr lang="en-US" dirty="0"/>
          </a:p>
          <a:p>
            <a:pPr lvl="0"/>
            <a:r>
              <a:rPr lang="ka-GE" dirty="0"/>
              <a:t>გააკონტროლებს სამუშაო უბნებზე სტანდარტული სამედიცინო ყუთების არსებობას;</a:t>
            </a:r>
            <a:endParaRPr lang="en-US" dirty="0"/>
          </a:p>
          <a:p>
            <a:pPr lvl="0"/>
            <a:r>
              <a:rPr lang="ka-GE" dirty="0"/>
              <a:t>გააკონტროლებს ტექნიკა-დანადგარების ტექნიკური გამართულობას;</a:t>
            </a:r>
            <a:endParaRPr lang="en-US" dirty="0"/>
          </a:p>
          <a:p>
            <a:pPr lvl="0"/>
            <a:r>
              <a:rPr lang="ka-GE" dirty="0"/>
              <a:t>გააკონტროლებს სიმაღლეზე მუშაობის პირობებს; </a:t>
            </a:r>
            <a:endParaRPr lang="en-US" dirty="0"/>
          </a:p>
          <a:p>
            <a:pPr lvl="0"/>
            <a:r>
              <a:rPr lang="ka-GE" dirty="0"/>
              <a:t>აწარმოებს ინციდენტებისა და უბედური შემთხვევების სააღრიცხვო ჟურნალს. </a:t>
            </a:r>
            <a:endParaRPr lang="en-US" dirty="0"/>
          </a:p>
        </p:txBody>
      </p:sp>
      <p:sp>
        <p:nvSpPr>
          <p:cNvPr id="2" name="Title 1"/>
          <p:cNvSpPr>
            <a:spLocks noGrp="1"/>
          </p:cNvSpPr>
          <p:nvPr>
            <p:ph type="title"/>
          </p:nvPr>
        </p:nvSpPr>
        <p:spPr/>
        <p:txBody>
          <a:bodyPr>
            <a:noAutofit/>
          </a:bodyPr>
          <a:lstStyle/>
          <a:p>
            <a:pPr algn="ctr"/>
            <a:r>
              <a:rPr lang="ka-GE" sz="2400" dirty="0"/>
              <a:t>ჯანმრთელობასა და უსაფრთხოებასთან დაკავშირებული რისკები, ზემოქმედება სოციალურ-ეკონომიკურ გარემოზე</a:t>
            </a:r>
            <a:endParaRPr lang="en-US" sz="2400" dirty="0"/>
          </a:p>
        </p:txBody>
      </p:sp>
    </p:spTree>
    <p:extLst>
      <p:ext uri="{BB962C8B-B14F-4D97-AF65-F5344CB8AC3E}">
        <p14:creationId xmlns:p14="http://schemas.microsoft.com/office/powerpoint/2010/main" val="86336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ka-GE" sz="2200" b="1" u="sng" dirty="0"/>
              <a:t>ზემოქმედება სოციალურ-ეკონომიკურ გარემოზე</a:t>
            </a:r>
            <a:endParaRPr lang="en-US" sz="2200" dirty="0"/>
          </a:p>
          <a:p>
            <a:r>
              <a:rPr lang="ka-GE" sz="2200" dirty="0"/>
              <a:t>პროექტის მიხედვით ინსინერატორის მოწყობის ეტაპზე დასაქმებული იქნება 5 ადამიანი, ხოლო ექსპლუატაციის ეტაპზე- 2. მოცემული რაოდენობა წვლილი ძალიან მცირე იქნება ქვეყნის ეკონომიკური მდგომარეობის გაუმჯობესებასა და დასაქმების მაჩვენებლის ზრდაში, თუმცა დადებითად აისახება დასაქმებულთა ეკონომიკურ მდგომარეობაზე. </a:t>
            </a:r>
            <a:endParaRPr lang="en-US" sz="2200" dirty="0"/>
          </a:p>
          <a:p>
            <a:r>
              <a:rPr lang="ka-GE" sz="2200" dirty="0"/>
              <a:t>ადგილმდებარეობისა და დაგეგმილი საქმიანობის მასშტაბის გათვალისწინებით, სოციალურ-ეკონომიკურ გარემოზე უარყოფითი ზემოქმედება მოსალოდნელი არაა. </a:t>
            </a:r>
            <a:endParaRPr lang="en-US" sz="2200" dirty="0"/>
          </a:p>
          <a:p>
            <a:endParaRPr lang="en-US" dirty="0"/>
          </a:p>
        </p:txBody>
      </p:sp>
      <p:sp>
        <p:nvSpPr>
          <p:cNvPr id="2" name="Title 1"/>
          <p:cNvSpPr>
            <a:spLocks noGrp="1"/>
          </p:cNvSpPr>
          <p:nvPr>
            <p:ph type="title"/>
          </p:nvPr>
        </p:nvSpPr>
        <p:spPr/>
        <p:txBody>
          <a:bodyPr>
            <a:noAutofit/>
          </a:bodyPr>
          <a:lstStyle/>
          <a:p>
            <a:pPr algn="ctr"/>
            <a:r>
              <a:rPr lang="ka-GE" sz="2400" dirty="0">
                <a:solidFill>
                  <a:prstClr val="black"/>
                </a:solidFill>
              </a:rPr>
              <a:t>ჯანმრთელობასა და უსაფრთხოებასთან დაკავშირებული რისკები, ზემოქმედება სოციალურ-ეკონომიკურ გარემოზე</a:t>
            </a:r>
            <a:endParaRPr lang="en-US" sz="3200" dirty="0"/>
          </a:p>
        </p:txBody>
      </p:sp>
    </p:spTree>
    <p:extLst>
      <p:ext uri="{BB962C8B-B14F-4D97-AF65-F5344CB8AC3E}">
        <p14:creationId xmlns:p14="http://schemas.microsoft.com/office/powerpoint/2010/main" val="384003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endParaRPr lang="ka-GE" dirty="0"/>
          </a:p>
          <a:p>
            <a:r>
              <a:rPr lang="ka-GE" dirty="0"/>
              <a:t>სს „ჰიუნდაი ავტო საქართველოს“ საქმიანობა წარმოადგენს „ჰიუნდაის“ ბრენდის სხვადასხვა მოდიფიკაციის ავტომობილების იმპორტი-რეალიზაცია და ჰიუნდაის“ ბრენდის ავტომობილების ავტო-ტექნიკური მომსახურება. კომპანიის მფლობელობაშია 7983 მ</a:t>
            </a:r>
            <a:r>
              <a:rPr lang="ka-GE" baseline="30000" dirty="0"/>
              <a:t>2</a:t>
            </a:r>
            <a:r>
              <a:rPr lang="ka-GE" dirty="0"/>
              <a:t> ფართობის მქონე არასასოფლო-სამეურნეო დანიშნულების ტერიტორია, რომელიც მდებარეობს ქ. თბილისში, ვაკე-საბურთალოს რაონში, დ. აღმაშენებლის ხეივანი მე-12 კილომეტრი.</a:t>
            </a:r>
          </a:p>
          <a:p>
            <a:r>
              <a:rPr lang="ka-GE" dirty="0"/>
              <a:t>ინსირეატორის მოწყობა დაგეგმილია ქ. თბილისში მისამართზე - დავით აღმაშენებლის ხეივანი, მე-12 კმ. </a:t>
            </a:r>
            <a:endParaRPr lang="en-US" dirty="0"/>
          </a:p>
          <a:p>
            <a:pPr algn="just"/>
            <a:r>
              <a:rPr lang="ka-GE" dirty="0"/>
              <a:t>საქმიანობის განხორციელება დაგეგმილია კომპანიის მფლობელობაში არსებულ  7983 მ</a:t>
            </a:r>
            <a:r>
              <a:rPr lang="ka-GE" baseline="30000" dirty="0"/>
              <a:t>2</a:t>
            </a:r>
            <a:r>
              <a:rPr lang="ka-GE" dirty="0"/>
              <a:t> ფართობის მქონე არასასოფლო-სამეურნეო დანიშნულების ტერიტორიაზე, სადაც ამჟამად მიმდინარეობს „ჰიუნდაის“ ბრენდის სხვადასხვა მოდიფიკაციის ავტომობილების იმპორტი-რეალიზაცია და ჰიუნდაის“ ბრენდის ავტომობილების ავტო-ტექნიკური მომსახურება.</a:t>
            </a:r>
            <a:endParaRPr lang="en-US" dirty="0"/>
          </a:p>
          <a:p>
            <a:endParaRPr lang="en-US" dirty="0"/>
          </a:p>
        </p:txBody>
      </p:sp>
      <p:sp>
        <p:nvSpPr>
          <p:cNvPr id="2" name="Title 1"/>
          <p:cNvSpPr>
            <a:spLocks noGrp="1"/>
          </p:cNvSpPr>
          <p:nvPr>
            <p:ph type="title"/>
          </p:nvPr>
        </p:nvSpPr>
        <p:spPr/>
        <p:txBody>
          <a:bodyPr>
            <a:normAutofit/>
          </a:bodyPr>
          <a:lstStyle/>
          <a:p>
            <a:pPr algn="ctr"/>
            <a:r>
              <a:rPr lang="ka-GE" sz="3200" dirty="0"/>
              <a:t>შესავალი</a:t>
            </a:r>
            <a:endParaRPr lang="en-US" sz="3200" dirty="0"/>
          </a:p>
        </p:txBody>
      </p:sp>
    </p:spTree>
    <p:extLst>
      <p:ext uri="{BB962C8B-B14F-4D97-AF65-F5344CB8AC3E}">
        <p14:creationId xmlns:p14="http://schemas.microsoft.com/office/powerpoint/2010/main" val="2652578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just"/>
            <a:r>
              <a:rPr lang="ka-GE" dirty="0"/>
              <a:t>კუმულაციური ზემოქმედების შეფასების მთავარი მიზანია პროექტის განხორციელებით მოსალოდნელი ზემოქმედების ისეთი სახეების იდენტიფიცირება, რომლებიც როგორც ცალკე აღებული არ იქნება მასშტაბური ხასიათის, მაგრამ სხვა - არსებული, მიმდინარე თუ პერსპექტიული პროექტების განხორციელებით მოსალოდნელ, მსგავსი სახის ზემოქმედებასთან ერთად გაცილებით მაღალი და საგულისხმო უარყოფითი ან დადებითი შედეგების მომტანია.</a:t>
            </a:r>
            <a:endParaRPr lang="en-US" dirty="0"/>
          </a:p>
          <a:p>
            <a:r>
              <a:rPr lang="ka-GE" dirty="0"/>
              <a:t>ინსინერატორის ექსპლუატაციის ეტაპზე კუმულაციური ზემოქმედება მოსალოდნელია შემდეგი მიმართულებებით: </a:t>
            </a:r>
            <a:endParaRPr lang="en-US" dirty="0"/>
          </a:p>
          <a:p>
            <a:pPr lvl="1">
              <a:buFont typeface="Wingdings" pitchFamily="2" charset="2"/>
              <a:buChar char="q"/>
            </a:pPr>
            <a:r>
              <a:rPr lang="ka-GE" dirty="0"/>
              <a:t>მავნე ნივთიერებათა ემისიები ატმოსფერულ ჰაერში;</a:t>
            </a:r>
            <a:endParaRPr lang="en-US" dirty="0"/>
          </a:p>
          <a:p>
            <a:pPr lvl="1">
              <a:buFont typeface="Wingdings" pitchFamily="2" charset="2"/>
              <a:buChar char="q"/>
            </a:pPr>
            <a:r>
              <a:rPr lang="ka-GE" dirty="0"/>
              <a:t>ხმაურის გავრცელება;</a:t>
            </a:r>
            <a:endParaRPr lang="en-US" dirty="0"/>
          </a:p>
          <a:p>
            <a:r>
              <a:rPr lang="ka-GE" dirty="0"/>
              <a:t>გზშ-ს ანგარიშში მოყვანილმა გაანგარიშებამ გვიჩვენა რომ ინსინერატორის ექსპლუატაციის პროცესში მავნე ნივთიერებათა კონცენტრაციები, ფონის გათვალისწინებით, საკონტროლო წერტილებში (როგორც დასახლებული პუნქტის საზღვარზე ასევე 500 მეტრიანი ნორმირებული ზონაში) არ აღემატება ნორმატიულ მნიშვნელობებს და იმ გარემოების გათვალიწინებით, რომ ინსინერატორი წლის განმავლობაში მხოლოდ 317 საათი იმუშავებს და ატმოსფერულ ჰაერზე მავნე ნივთიერებებით კუმულაციური ზემოქმედების რისკი დაბალია.</a:t>
            </a:r>
            <a:endParaRPr lang="en-US" dirty="0"/>
          </a:p>
          <a:p>
            <a:endParaRPr lang="en-US" dirty="0"/>
          </a:p>
        </p:txBody>
      </p:sp>
      <p:sp>
        <p:nvSpPr>
          <p:cNvPr id="2" name="Title 1"/>
          <p:cNvSpPr>
            <a:spLocks noGrp="1"/>
          </p:cNvSpPr>
          <p:nvPr>
            <p:ph type="title"/>
          </p:nvPr>
        </p:nvSpPr>
        <p:spPr/>
        <p:txBody>
          <a:bodyPr>
            <a:normAutofit/>
          </a:bodyPr>
          <a:lstStyle/>
          <a:p>
            <a:pPr algn="ctr"/>
            <a:r>
              <a:rPr lang="ka-GE" sz="2800" dirty="0"/>
              <a:t>კუმულაციური ზემოქმედება</a:t>
            </a:r>
            <a:endParaRPr lang="en-US" sz="2800" dirty="0"/>
          </a:p>
        </p:txBody>
      </p:sp>
    </p:spTree>
    <p:extLst>
      <p:ext uri="{BB962C8B-B14F-4D97-AF65-F5344CB8AC3E}">
        <p14:creationId xmlns:p14="http://schemas.microsoft.com/office/powerpoint/2010/main" val="2556870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342900" lvl="0" indent="-342900" algn="just">
              <a:spcBef>
                <a:spcPts val="600"/>
              </a:spcBef>
              <a:spcAft>
                <a:spcPts val="600"/>
              </a:spcAft>
              <a:buFont typeface="Symbol"/>
              <a:buChar char=""/>
              <a:tabLst>
                <a:tab pos="342900" algn="l"/>
              </a:tabLst>
            </a:pPr>
            <a:r>
              <a:rPr lang="ka-GE" sz="2800" dirty="0">
                <a:ea typeface="Times New Roman"/>
                <a:cs typeface="Times New Roman"/>
              </a:rPr>
              <a:t>ნამუშევარი ზეთების </a:t>
            </a:r>
            <a:r>
              <a:rPr lang="ka-GE" sz="2800" dirty="0" err="1">
                <a:ea typeface="Times New Roman"/>
                <a:cs typeface="Times New Roman"/>
              </a:rPr>
              <a:t>ინსინერატორის</a:t>
            </a:r>
            <a:r>
              <a:rPr lang="ka-GE" sz="2800" dirty="0">
                <a:ea typeface="Times New Roman"/>
                <a:cs typeface="Times New Roman"/>
              </a:rPr>
              <a:t> განთავსება </a:t>
            </a:r>
            <a:r>
              <a:rPr lang="ka-GE" sz="2800" dirty="0">
                <a:ea typeface="Calibri"/>
                <a:cs typeface="Times New Roman"/>
              </a:rPr>
              <a:t>დაგეგმილია 7983 მ</a:t>
            </a:r>
            <a:r>
              <a:rPr lang="ka-GE" sz="2800" baseline="30000" dirty="0">
                <a:ea typeface="Calibri"/>
                <a:cs typeface="Times New Roman"/>
              </a:rPr>
              <a:t>2</a:t>
            </a:r>
            <a:r>
              <a:rPr lang="ka-GE" sz="2800" dirty="0">
                <a:ea typeface="Calibri"/>
                <a:cs typeface="Times New Roman"/>
              </a:rPr>
              <a:t> ფართობის მქონე არასასოფლო-სამეურნეო დანიშნულების ტერიტორიაზე, რომელიც მდებარეობს ქ. თბილისში, ვაკე-საბურთალოს რაონში, დ. აღმაშენებლის ხეივანი მე-12 კილომეტრი. ტერიტორია წარმოადგენს სს „ჰიუნდაი ავტო საქართველოს“ კუთვნილებას.</a:t>
            </a:r>
            <a:endParaRPr lang="en-US" sz="2800" dirty="0">
              <a:ea typeface="Calibri"/>
              <a:cs typeface="Times New Roman"/>
            </a:endParaRPr>
          </a:p>
          <a:p>
            <a:pPr marL="342900" lvl="0" indent="-342900" algn="just">
              <a:spcBef>
                <a:spcPts val="600"/>
              </a:spcBef>
              <a:spcAft>
                <a:spcPts val="600"/>
              </a:spcAft>
              <a:buFont typeface="Symbol"/>
              <a:buChar char=""/>
              <a:tabLst>
                <a:tab pos="342900" algn="l"/>
              </a:tabLst>
            </a:pPr>
            <a:r>
              <a:rPr lang="ka-GE" sz="2800" dirty="0" err="1">
                <a:ea typeface="Times New Roman"/>
                <a:cs typeface="Times New Roman"/>
              </a:rPr>
              <a:t>ინსინერატორის</a:t>
            </a:r>
            <a:r>
              <a:rPr lang="ka-GE" sz="2800" dirty="0">
                <a:ea typeface="Times New Roman"/>
                <a:cs typeface="Times New Roman"/>
              </a:rPr>
              <a:t> მოწყობის სამუშაოების არ მოიცავს მასშტაბურ სამუშაოებს. მოწყობის სამუშაოების ხანგრძლივობა განსაზღვრულია 10 კალენდარული დღით.</a:t>
            </a:r>
            <a:endParaRPr lang="en-US" sz="2800" dirty="0">
              <a:ea typeface="Calibri"/>
              <a:cs typeface="Times New Roman"/>
            </a:endParaRPr>
          </a:p>
          <a:p>
            <a:pPr marL="342900" lvl="0" indent="-342900" algn="just">
              <a:spcBef>
                <a:spcPts val="600"/>
              </a:spcBef>
              <a:spcAft>
                <a:spcPts val="600"/>
              </a:spcAft>
              <a:buFont typeface="Symbol"/>
              <a:buChar char=""/>
              <a:tabLst>
                <a:tab pos="342900" algn="l"/>
              </a:tabLst>
            </a:pPr>
            <a:r>
              <a:rPr lang="ka-GE" sz="2800" dirty="0">
                <a:ea typeface="Times New Roman"/>
                <a:cs typeface="Times New Roman"/>
              </a:rPr>
              <a:t>გაანგარიშების შედეგების ანალიზით ირკვევა, რომ საწარმოს მოწყობა/ექსპლუატაციის პროცესში მიმდებარე ტერიტორიების ატმოსფერული ჰაერის ხარისხი 500 მ-ნი ნორმირებული ზონისა და უახლოესი საცხოვრებელი ობიექტის მიმართ (250 მ (პირდაპირი მანძილი)) არ გადააჭარბებს კანონმდებლობით გათვალისწინებულ ნორმებს. არ გამოიწვევს ჰაერის ხარისხის გაუარესებას და მიღებული გაფრქვევები შესაძლებელია დაკვალიფიცირდეს როგორც ზღვრულად დასაშვები გაფრქვევები.</a:t>
            </a:r>
            <a:endParaRPr lang="en-US" sz="2800" dirty="0">
              <a:ea typeface="Calibri"/>
              <a:cs typeface="Times New Roman"/>
            </a:endParaRPr>
          </a:p>
          <a:p>
            <a:pPr marL="342900" lvl="0" indent="-342900" algn="just">
              <a:spcBef>
                <a:spcPts val="600"/>
              </a:spcBef>
              <a:spcAft>
                <a:spcPts val="600"/>
              </a:spcAft>
              <a:buFont typeface="Symbol"/>
              <a:buChar char=""/>
              <a:tabLst>
                <a:tab pos="342900" algn="l"/>
              </a:tabLst>
            </a:pPr>
            <a:r>
              <a:rPr lang="ka-GE" sz="2800" dirty="0">
                <a:ea typeface="Times New Roman"/>
                <a:cs typeface="Times New Roman"/>
              </a:rPr>
              <a:t>ყველაზე უარესი სცენარის შემთხვევაში ხმაურის მაქსიმალური შესაძლო გავრცელების მაჩვენებელი უახლოეს საცხოვრებელ ობიექტამდე 36 (მოწყობის ეტაპი) და 32 </a:t>
            </a:r>
            <a:r>
              <a:rPr lang="ka-GE" sz="2800" dirty="0" err="1">
                <a:ea typeface="Times New Roman"/>
                <a:cs typeface="Times New Roman"/>
              </a:rPr>
              <a:t>დბა</a:t>
            </a:r>
            <a:r>
              <a:rPr lang="ka-GE" sz="2800" dirty="0">
                <a:ea typeface="Times New Roman"/>
                <a:cs typeface="Times New Roman"/>
              </a:rPr>
              <a:t>-ს (ექსპლუატაციის ეტაპი) შეადგენს, რაც სავსებით შეესაბამება დღეისთვის არსებულ ტექნიკურ რეგლამენტით გათვალისწინებულ მოთხოვნებს.</a:t>
            </a:r>
            <a:endParaRPr lang="en-US" sz="2800" dirty="0">
              <a:ea typeface="Calibri"/>
              <a:cs typeface="Times New Roman"/>
            </a:endParaRPr>
          </a:p>
          <a:p>
            <a:pPr marL="342900" lvl="0" indent="-342900" algn="just">
              <a:spcBef>
                <a:spcPts val="600"/>
              </a:spcBef>
              <a:spcAft>
                <a:spcPts val="600"/>
              </a:spcAft>
              <a:buFont typeface="Symbol"/>
              <a:buChar char=""/>
              <a:tabLst>
                <a:tab pos="342900" algn="l"/>
              </a:tabLst>
            </a:pPr>
            <a:r>
              <a:rPr lang="ka-GE" sz="2800" dirty="0">
                <a:ea typeface="Times New Roman"/>
                <a:cs typeface="Times New Roman"/>
              </a:rPr>
              <a:t>დაგეგმილი საქმიანობის განხორციელების შედეგად მცენარეულ საფარზე რაიმე სახის ზემოქმედება (მაგ. მცენარეული რესურსების გამოყენება, </a:t>
            </a:r>
            <a:endParaRPr lang="en-US" sz="2800" dirty="0">
              <a:latin typeface="Sylfaen"/>
              <a:ea typeface="Calibri"/>
              <a:cs typeface="Times New Roman"/>
            </a:endParaRPr>
          </a:p>
        </p:txBody>
      </p:sp>
      <p:sp>
        <p:nvSpPr>
          <p:cNvPr id="2" name="Title 1"/>
          <p:cNvSpPr>
            <a:spLocks noGrp="1"/>
          </p:cNvSpPr>
          <p:nvPr>
            <p:ph type="title"/>
          </p:nvPr>
        </p:nvSpPr>
        <p:spPr>
          <a:xfrm>
            <a:off x="990600" y="274638"/>
            <a:ext cx="7696200" cy="1143000"/>
          </a:xfrm>
        </p:spPr>
        <p:txBody>
          <a:bodyPr>
            <a:normAutofit/>
          </a:bodyPr>
          <a:lstStyle/>
          <a:p>
            <a:pPr algn="ctr"/>
            <a:r>
              <a:rPr lang="ka-GE" sz="3600" dirty="0"/>
              <a:t>დასკვნები</a:t>
            </a:r>
            <a:endParaRPr lang="en-US" sz="3600" dirty="0"/>
          </a:p>
        </p:txBody>
      </p:sp>
    </p:spTree>
    <p:extLst>
      <p:ext uri="{BB962C8B-B14F-4D97-AF65-F5344CB8AC3E}">
        <p14:creationId xmlns:p14="http://schemas.microsoft.com/office/powerpoint/2010/main" val="269833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42900" lvl="0" indent="-342900" algn="just">
              <a:spcBef>
                <a:spcPts val="600"/>
              </a:spcBef>
              <a:spcAft>
                <a:spcPts val="600"/>
              </a:spcAft>
              <a:buClr>
                <a:srgbClr val="2DA2BF"/>
              </a:buClr>
              <a:buFont typeface="Symbol"/>
              <a:buChar char=""/>
              <a:tabLst>
                <a:tab pos="342900" algn="l"/>
              </a:tabLst>
            </a:pPr>
            <a:r>
              <a:rPr lang="ka-GE" sz="1400" dirty="0">
                <a:solidFill>
                  <a:prstClr val="black"/>
                </a:solidFill>
                <a:ea typeface="Times New Roman"/>
                <a:cs typeface="Times New Roman"/>
              </a:rPr>
              <a:t>ხეების მოჭრა და </a:t>
            </a:r>
            <a:r>
              <a:rPr lang="ka-GE" sz="1400" dirty="0" err="1">
                <a:solidFill>
                  <a:prstClr val="black"/>
                </a:solidFill>
                <a:ea typeface="Times New Roman"/>
                <a:cs typeface="Times New Roman"/>
              </a:rPr>
              <a:t>ა.შ</a:t>
            </a:r>
            <a:r>
              <a:rPr lang="ka-GE" sz="1400" dirty="0">
                <a:solidFill>
                  <a:prstClr val="black"/>
                </a:solidFill>
                <a:ea typeface="Times New Roman"/>
                <a:cs typeface="Times New Roman"/>
              </a:rPr>
              <a:t>.) მოსალოდნელი არაა. </a:t>
            </a:r>
            <a:endParaRPr lang="en-US" sz="1400" dirty="0">
              <a:solidFill>
                <a:prstClr val="black"/>
              </a:solidFill>
              <a:ea typeface="Calibri"/>
              <a:cs typeface="Times New Roman"/>
            </a:endParaRPr>
          </a:p>
          <a:p>
            <a:pPr marL="342900" lvl="0" indent="-342900" algn="just">
              <a:spcBef>
                <a:spcPts val="600"/>
              </a:spcBef>
              <a:spcAft>
                <a:spcPts val="600"/>
              </a:spcAft>
              <a:buClr>
                <a:srgbClr val="2DA2BF"/>
              </a:buClr>
              <a:buFont typeface="Symbol"/>
              <a:buChar char=""/>
              <a:tabLst>
                <a:tab pos="342900" algn="l"/>
              </a:tabLst>
            </a:pPr>
            <a:r>
              <a:rPr lang="ka-GE" sz="1400" dirty="0" err="1">
                <a:solidFill>
                  <a:prstClr val="black"/>
                </a:solidFill>
                <a:ea typeface="Times New Roman"/>
                <a:cs typeface="Times New Roman"/>
              </a:rPr>
              <a:t>ინსინერატორი</a:t>
            </a:r>
            <a:r>
              <a:rPr lang="ka-GE" sz="1400" dirty="0">
                <a:solidFill>
                  <a:prstClr val="black"/>
                </a:solidFill>
                <a:ea typeface="Times New Roman"/>
                <a:cs typeface="Times New Roman"/>
              </a:rPr>
              <a:t> არ საჭიროებს ტექნიკური წყლით მომარაგებას, რაც გამორიცხავს  საწარმოო ჩამდინარე წყლებით დაბინძურების რისკებს.</a:t>
            </a:r>
            <a:endParaRPr lang="en-US" sz="1400" dirty="0">
              <a:solidFill>
                <a:prstClr val="black"/>
              </a:solidFill>
              <a:ea typeface="Calibri"/>
              <a:cs typeface="Times New Roman"/>
            </a:endParaRPr>
          </a:p>
          <a:p>
            <a:pPr marL="342900" lvl="0" indent="-342900" algn="just">
              <a:spcBef>
                <a:spcPts val="600"/>
              </a:spcBef>
              <a:spcAft>
                <a:spcPts val="600"/>
              </a:spcAft>
              <a:buClr>
                <a:srgbClr val="2DA2BF"/>
              </a:buClr>
              <a:buFont typeface="Symbol"/>
              <a:buChar char=""/>
              <a:tabLst>
                <a:tab pos="342900" algn="l"/>
              </a:tabLst>
            </a:pPr>
            <a:r>
              <a:rPr lang="ka-GE" sz="1400" dirty="0">
                <a:solidFill>
                  <a:prstClr val="black"/>
                </a:solidFill>
                <a:ea typeface="Times New Roman"/>
                <a:cs typeface="Times New Roman"/>
              </a:rPr>
              <a:t>შესაბამისი უსაფრთხოების ნორმებისა და შემარბილებელი ღონისძიებების გათვალისწინებით </a:t>
            </a:r>
            <a:r>
              <a:rPr lang="ka-GE" sz="1400" dirty="0" err="1">
                <a:solidFill>
                  <a:prstClr val="black"/>
                </a:solidFill>
                <a:ea typeface="Times New Roman"/>
                <a:cs typeface="Times New Roman"/>
              </a:rPr>
              <a:t>ინსინერატორის</a:t>
            </a:r>
            <a:r>
              <a:rPr lang="ka-GE" sz="1400" dirty="0">
                <a:solidFill>
                  <a:prstClr val="black"/>
                </a:solidFill>
                <a:ea typeface="Times New Roman"/>
                <a:cs typeface="Times New Roman"/>
              </a:rPr>
              <a:t> ნორმალური ექსპლუატაციის დროს გრუნტის დაბინძურება მოსალოდნელი არაა. </a:t>
            </a:r>
            <a:endParaRPr lang="en-US" sz="1400" dirty="0">
              <a:solidFill>
                <a:prstClr val="black"/>
              </a:solidFill>
              <a:ea typeface="Calibri"/>
              <a:cs typeface="Times New Roman"/>
            </a:endParaRPr>
          </a:p>
          <a:p>
            <a:pPr marL="342900" lvl="0" indent="-342900" algn="just">
              <a:spcBef>
                <a:spcPts val="600"/>
              </a:spcBef>
              <a:spcAft>
                <a:spcPts val="600"/>
              </a:spcAft>
              <a:buClr>
                <a:srgbClr val="2DA2BF"/>
              </a:buClr>
              <a:buFont typeface="Symbol"/>
              <a:buChar char=""/>
              <a:tabLst>
                <a:tab pos="342900" algn="l"/>
              </a:tabLst>
            </a:pPr>
            <a:r>
              <a:rPr lang="ka-GE" sz="1400" dirty="0" err="1">
                <a:solidFill>
                  <a:prstClr val="black"/>
                </a:solidFill>
                <a:ea typeface="Times New Roman"/>
                <a:cs typeface="Times New Roman"/>
              </a:rPr>
              <a:t>ინსინერატორის</a:t>
            </a:r>
            <a:r>
              <a:rPr lang="ka-GE" sz="1400" dirty="0">
                <a:solidFill>
                  <a:prstClr val="black"/>
                </a:solidFill>
                <a:ea typeface="Times New Roman"/>
                <a:cs typeface="Times New Roman"/>
              </a:rPr>
              <a:t> ექსპლუატაციის პროცესში წარმოქმნილი ნარჩენების მართვა მოხდება ნარჩენების მართვის კოდექსით გათვალისწინებული პირობების შესაბამისად, რაც მინიმუმამდე დაიყვანს ნარჩენებით დაბინძურების ალბათობას.</a:t>
            </a:r>
            <a:endParaRPr lang="en-US" sz="1400" dirty="0">
              <a:solidFill>
                <a:prstClr val="black"/>
              </a:solidFill>
              <a:ea typeface="Calibri"/>
              <a:cs typeface="Times New Roman"/>
            </a:endParaRPr>
          </a:p>
          <a:p>
            <a:pPr marL="342900" lvl="0" indent="-342900" algn="just">
              <a:spcBef>
                <a:spcPts val="600"/>
              </a:spcBef>
              <a:spcAft>
                <a:spcPts val="600"/>
              </a:spcAft>
              <a:buClr>
                <a:srgbClr val="2DA2BF"/>
              </a:buClr>
              <a:buFont typeface="Symbol"/>
              <a:buChar char=""/>
              <a:tabLst>
                <a:tab pos="342900" algn="l"/>
              </a:tabLst>
            </a:pPr>
            <a:r>
              <a:rPr lang="ka-GE" sz="1400" dirty="0">
                <a:solidFill>
                  <a:prstClr val="black"/>
                </a:solidFill>
                <a:ea typeface="Calibri"/>
                <a:cs typeface="Times New Roman"/>
              </a:rPr>
              <a:t>პროექტის მიხედვით </a:t>
            </a:r>
            <a:r>
              <a:rPr lang="ka-GE" sz="1400" dirty="0" err="1">
                <a:solidFill>
                  <a:prstClr val="black"/>
                </a:solidFill>
                <a:ea typeface="Calibri"/>
                <a:cs typeface="Times New Roman"/>
              </a:rPr>
              <a:t>ინსინერატორის</a:t>
            </a:r>
            <a:r>
              <a:rPr lang="ka-GE" sz="1400" dirty="0">
                <a:solidFill>
                  <a:prstClr val="black"/>
                </a:solidFill>
                <a:ea typeface="Calibri"/>
                <a:cs typeface="Times New Roman"/>
              </a:rPr>
              <a:t> მოწყობის ეტაპზე დასაქმებული იქნება 5 ადამიანი, ხოლო ექსპლუატაციის ეტაპზე- 2. მოცემული რაოდენობა წვლილი ძალიან მცირე იქნება ქვეყნის ეკონომიკური მდგომარეობის გაუმჯობესებასა და დასაქმების მაჩვენებლის ზრდაში, თუმცა დადებითად აისახება დასაქმებულთა ეკონომიკურ მდგომარეობაზე.</a:t>
            </a:r>
            <a:endParaRPr lang="en-US" sz="1400" dirty="0">
              <a:solidFill>
                <a:prstClr val="black"/>
              </a:solidFill>
              <a:ea typeface="Calibri"/>
              <a:cs typeface="Times New Roman"/>
            </a:endParaRPr>
          </a:p>
          <a:p>
            <a:pPr marL="342900" lvl="0" indent="-342900" algn="just">
              <a:spcBef>
                <a:spcPts val="600"/>
              </a:spcBef>
              <a:spcAft>
                <a:spcPts val="600"/>
              </a:spcAft>
              <a:buClr>
                <a:srgbClr val="2DA2BF"/>
              </a:buClr>
              <a:buFont typeface="Symbol"/>
              <a:buChar char=""/>
              <a:tabLst>
                <a:tab pos="342900" algn="l"/>
              </a:tabLst>
            </a:pPr>
            <a:r>
              <a:rPr lang="ka-GE" sz="1400" dirty="0" err="1">
                <a:solidFill>
                  <a:prstClr val="black"/>
                </a:solidFill>
                <a:ea typeface="Times New Roman"/>
                <a:cs typeface="Times New Roman"/>
              </a:rPr>
              <a:t>ინსინერატორის</a:t>
            </a:r>
            <a:r>
              <a:rPr lang="ka-GE" sz="1400" dirty="0">
                <a:solidFill>
                  <a:prstClr val="black"/>
                </a:solidFill>
                <a:ea typeface="Times New Roman"/>
                <a:cs typeface="Times New Roman"/>
              </a:rPr>
              <a:t> მოწყობისა და ექსპლუატაციის ეტაპზე მოსალოდნელი ზემოქმედების  შემარბილებელი ღონისძიებების და დაგეგმილი საქმიანობის გარემოსდაცვითი მონიტორინგის გეგმაში გაწერილი ღონისძიებების განსაზღვრა/გათვალისწინებით მინიმუმამდე იქნება დაყვანილი გარემოზე მოსალოდნელი უარყოფითი ზემოქმედება, ასევე შემცირდება მოსალოდნელი ავარიული სიტუაციების რისკები. </a:t>
            </a:r>
            <a:endParaRPr lang="en-US" sz="1400" dirty="0">
              <a:solidFill>
                <a:prstClr val="black"/>
              </a:solidFill>
              <a:ea typeface="Calibri"/>
              <a:cs typeface="Times New Roman"/>
            </a:endParaRPr>
          </a:p>
          <a:p>
            <a:endParaRPr lang="en-US" dirty="0"/>
          </a:p>
        </p:txBody>
      </p:sp>
      <p:sp>
        <p:nvSpPr>
          <p:cNvPr id="2" name="Title 1"/>
          <p:cNvSpPr>
            <a:spLocks noGrp="1"/>
          </p:cNvSpPr>
          <p:nvPr>
            <p:ph type="title"/>
          </p:nvPr>
        </p:nvSpPr>
        <p:spPr>
          <a:xfrm>
            <a:off x="914400" y="274638"/>
            <a:ext cx="7772400" cy="1143000"/>
          </a:xfrm>
        </p:spPr>
        <p:txBody>
          <a:bodyPr>
            <a:normAutofit/>
          </a:bodyPr>
          <a:lstStyle/>
          <a:p>
            <a:pPr algn="ctr"/>
            <a:r>
              <a:rPr lang="ka-GE" sz="3600" dirty="0"/>
              <a:t>დასკვნები</a:t>
            </a:r>
            <a:endParaRPr lang="en-US" sz="3600" dirty="0"/>
          </a:p>
        </p:txBody>
      </p:sp>
    </p:spTree>
    <p:extLst>
      <p:ext uri="{BB962C8B-B14F-4D97-AF65-F5344CB8AC3E}">
        <p14:creationId xmlns:p14="http://schemas.microsoft.com/office/powerpoint/2010/main" val="233334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88935" y="3238107"/>
            <a:ext cx="5566130"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ka-GE" dirty="0"/>
              <a:t/>
            </a:r>
            <a:br>
              <a:rPr lang="ka-GE" dirty="0"/>
            </a:br>
            <a:r>
              <a:rPr lang="ka-GE" dirty="0"/>
              <a:t/>
            </a:r>
            <a:br>
              <a:rPr lang="ka-GE" dirty="0"/>
            </a:br>
            <a:r>
              <a:rPr lang="ka-GE" dirty="0"/>
              <a:t/>
            </a:r>
            <a:br>
              <a:rPr lang="ka-GE" dirty="0"/>
            </a:br>
            <a:r>
              <a:rPr lang="ka-GE" dirty="0"/>
              <a:t/>
            </a:r>
            <a:br>
              <a:rPr lang="ka-GE" dirty="0"/>
            </a:br>
            <a:r>
              <a:rPr lang="ka-GE" b="1" dirty="0"/>
              <a:t>მადლობა ყურადღებისათვის!</a:t>
            </a:r>
            <a:endParaRPr lang="en-US" b="1" dirty="0"/>
          </a:p>
        </p:txBody>
      </p:sp>
    </p:spTree>
    <p:extLst>
      <p:ext uri="{BB962C8B-B14F-4D97-AF65-F5344CB8AC3E}">
        <p14:creationId xmlns:p14="http://schemas.microsoft.com/office/powerpoint/2010/main" val="213476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ka-GE" dirty="0"/>
              <a:t>გარემოზე ზემოქმედების შეფასების ანგარიში მომზადებულია საქართველოს კანონის „გარემოსდაცვითი შეფასების კოდექსის“ შესაბამისად. აღნიშნული კოდექსის მე-5 მუხლის, 1-ლი პუნქტის მიხედვით - </a:t>
            </a:r>
            <a:r>
              <a:rPr lang="ka-GE" dirty="0" err="1"/>
              <a:t>გზშ</a:t>
            </a:r>
            <a:r>
              <a:rPr lang="ka-GE" dirty="0"/>
              <a:t>-ს ექვემდებარება ამ კოდექსის I დანართით გათვალისწინებული საქმიანობა და ამავე კოდექსის II დანართით გათვალისწინებული ის საქმიანობა, რომელიც ამ კოდექსის მე-7 მუხლით განსაზღვრული </a:t>
            </a:r>
            <a:r>
              <a:rPr lang="ka-GE" dirty="0" err="1"/>
              <a:t>სკრინინგის</a:t>
            </a:r>
            <a:r>
              <a:rPr lang="ka-GE" dirty="0"/>
              <a:t> პროცედურის შესაბამისად მიღებული </a:t>
            </a:r>
            <a:r>
              <a:rPr lang="ka-GE" dirty="0" err="1"/>
              <a:t>სკრინინგის</a:t>
            </a:r>
            <a:r>
              <a:rPr lang="ka-GE" dirty="0"/>
              <a:t> გადაწყვეტილების საფუძველზე დაექვემდებარება </a:t>
            </a:r>
            <a:r>
              <a:rPr lang="ka-GE" dirty="0" err="1"/>
              <a:t>გზშ</a:t>
            </a:r>
            <a:r>
              <a:rPr lang="ka-GE" dirty="0"/>
              <a:t>-ს. გარემოსდაცვითი შეფასების კოდექსის I დანართის 16-ე პუნქტის შესაბამისად მეორადი ზეთების </a:t>
            </a:r>
            <a:r>
              <a:rPr lang="ka-GE" dirty="0" err="1"/>
              <a:t>ინსინერაცია</a:t>
            </a:r>
            <a:r>
              <a:rPr lang="ka-GE" dirty="0"/>
              <a:t> ექვემდებარება გარემოზე ზემოქმედების შეფასების პროცედურას. აქედან გამომდინარე, მომზადდა </a:t>
            </a:r>
            <a:r>
              <a:rPr lang="ka-GE" dirty="0" err="1"/>
              <a:t>სკოპინგის</a:t>
            </a:r>
            <a:r>
              <a:rPr lang="ka-GE" dirty="0"/>
              <a:t> ანგარიში, ხოლო საქართველოს გარემოს დაცვისა და სოფლის მეურნეობის სამინისტროს მიერ გაიცა დასკვნა (2019 წლის, 27 ნოემბრის ბრძანება N 2-1162; </a:t>
            </a:r>
            <a:r>
              <a:rPr lang="ka-GE" dirty="0" err="1"/>
              <a:t>სკოპინგის</a:t>
            </a:r>
            <a:r>
              <a:rPr lang="ka-GE" dirty="0"/>
              <a:t> დასკვნა N122 (25.11.2019)) რომლის საფუძველზეც განხორციელდა გარემოზე ზემოქმედების შეფასება და მომზადდა წინამდებარე ანგარში.</a:t>
            </a:r>
            <a:endParaRPr lang="en-US" dirty="0"/>
          </a:p>
          <a:p>
            <a:endParaRPr lang="en-US" dirty="0"/>
          </a:p>
        </p:txBody>
      </p:sp>
      <p:sp>
        <p:nvSpPr>
          <p:cNvPr id="3" name="Title 2"/>
          <p:cNvSpPr>
            <a:spLocks noGrp="1"/>
          </p:cNvSpPr>
          <p:nvPr>
            <p:ph type="title"/>
          </p:nvPr>
        </p:nvSpPr>
        <p:spPr/>
        <p:txBody>
          <a:bodyPr/>
          <a:lstStyle/>
          <a:p>
            <a:r>
              <a:rPr lang="ka-GE" dirty="0" smtClean="0"/>
              <a:t>საკანონმდებლო საფუძველი</a:t>
            </a:r>
            <a:endParaRPr lang="en-US" dirty="0"/>
          </a:p>
        </p:txBody>
      </p:sp>
    </p:spTree>
    <p:extLst>
      <p:ext uri="{BB962C8B-B14F-4D97-AF65-F5344CB8AC3E}">
        <p14:creationId xmlns:p14="http://schemas.microsoft.com/office/powerpoint/2010/main" val="257698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r>
              <a:rPr lang="ka-GE" dirty="0"/>
              <a:t>სს „ჰიუნდაი ავტო საქართველოს“ ტერიტორია გარშემორტყმულია სხვადასხვა დანიშნულების ობიექტებით. ინსინერატორის განთავსების ადგილის დასავლეთიდან ემიჯნება შპს „დემასის“ სასაწყობე მეურნეობის ტერიტორია, ჩრდილოეთით (105 მ) მდებარეობს შპს „სწავლების ცენტრი“-ს ტერიტორია, ხოლო ჩრდილო-დასავლეთით (100 მ) შპს „ალუმეტი“-ს ტერიტორია. კომპანიის ტერიტორიას აღმოსავლეთიდან და ჩრდილო-აღმოსავლეთიდან ესაზღვრება სასტუმროსა და რესტორნის ტერიტორიები, რომლებიც ინსინერატორის განთავსების ადგილიდან დაშორებულია 60 და 90 მეტრ მანძილით. ტეროტორიიდან აღმოსავლეთით დაახლოებით 30 მეტრში მდებარეობს აღმაშენებლის ხეივანი (იხილეთ ილუსტრაცია 2). </a:t>
            </a:r>
            <a:endParaRPr lang="en-US" dirty="0"/>
          </a:p>
          <a:p>
            <a:r>
              <a:rPr lang="ka-GE" dirty="0"/>
              <a:t>ინსინერატორის განთავსების ადგილმდებარეობიდან უახლოესი საცხოვრებელი დაშორებულია 250 მ. მანძილით.</a:t>
            </a:r>
            <a:endParaRPr lang="en-US" dirty="0"/>
          </a:p>
        </p:txBody>
      </p:sp>
      <p:sp>
        <p:nvSpPr>
          <p:cNvPr id="2" name="Title 1"/>
          <p:cNvSpPr>
            <a:spLocks noGrp="1"/>
          </p:cNvSpPr>
          <p:nvPr>
            <p:ph type="title"/>
          </p:nvPr>
        </p:nvSpPr>
        <p:spPr/>
        <p:txBody>
          <a:bodyPr>
            <a:normAutofit/>
          </a:bodyPr>
          <a:lstStyle/>
          <a:p>
            <a:pPr algn="ctr"/>
            <a:r>
              <a:rPr lang="ka-GE" sz="2800" dirty="0"/>
              <a:t>საწარმოს ადგილმდებარეობა</a:t>
            </a:r>
            <a:endParaRPr lang="en-US" sz="2800" dirty="0"/>
          </a:p>
        </p:txBody>
      </p:sp>
    </p:spTree>
    <p:extLst>
      <p:ext uri="{BB962C8B-B14F-4D97-AF65-F5344CB8AC3E}">
        <p14:creationId xmlns:p14="http://schemas.microsoft.com/office/powerpoint/2010/main" val="393597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800" dirty="0"/>
              <a:t>საწარმოს ადგილმდებარეობა</a:t>
            </a:r>
            <a:endParaRPr lang="en-US" sz="2800" dirty="0"/>
          </a:p>
        </p:txBody>
      </p:sp>
      <p:sp>
        <p:nvSpPr>
          <p:cNvPr id="3" name="Text Placeholder 2"/>
          <p:cNvSpPr>
            <a:spLocks noGrp="1"/>
          </p:cNvSpPr>
          <p:nvPr>
            <p:ph type="body" idx="1"/>
          </p:nvPr>
        </p:nvSpPr>
        <p:spPr>
          <a:xfrm>
            <a:off x="228600" y="4724400"/>
            <a:ext cx="4040188" cy="762000"/>
          </a:xfrm>
        </p:spPr>
        <p:txBody>
          <a:bodyPr>
            <a:normAutofit fontScale="70000" lnSpcReduction="20000"/>
          </a:bodyPr>
          <a:lstStyle/>
          <a:p>
            <a:r>
              <a:rPr lang="ka-GE" dirty="0"/>
              <a:t>კომპანიის საკუთრებაში არსებული ტერიტორიის აეროფოტოსურათი</a:t>
            </a:r>
            <a:endParaRPr lang="en-US" dirty="0"/>
          </a:p>
        </p:txBody>
      </p:sp>
      <p:sp>
        <p:nvSpPr>
          <p:cNvPr id="5" name="Text Placeholder 4"/>
          <p:cNvSpPr>
            <a:spLocks noGrp="1"/>
          </p:cNvSpPr>
          <p:nvPr>
            <p:ph type="body" sz="half" idx="3"/>
          </p:nvPr>
        </p:nvSpPr>
        <p:spPr>
          <a:xfrm>
            <a:off x="4495800" y="1371600"/>
            <a:ext cx="4267199" cy="803275"/>
          </a:xfrm>
        </p:spPr>
        <p:txBody>
          <a:bodyPr>
            <a:noAutofit/>
          </a:bodyPr>
          <a:lstStyle/>
          <a:p>
            <a:r>
              <a:rPr lang="ka-GE" sz="1600" dirty="0"/>
              <a:t>საპროექტო ტერიტორიის ადგილმდებარეობა ფუნქციური ზონების მიხედვით</a:t>
            </a:r>
            <a:endParaRPr lang="en-US" sz="1600" dirty="0"/>
          </a:p>
        </p:txBody>
      </p:sp>
      <p:pic>
        <p:nvPicPr>
          <p:cNvPr id="7" name="Content Placeholder 6" descr="H:\ArcGIS\new projects\Hyndai\რუკები\სიტუაციური.jpg"/>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4192588" cy="3141533"/>
          </a:xfrm>
          <a:prstGeom prst="rect">
            <a:avLst/>
          </a:prstGeom>
          <a:noFill/>
          <a:ln>
            <a:noFill/>
          </a:ln>
        </p:spPr>
      </p:pic>
      <p:pic>
        <p:nvPicPr>
          <p:cNvPr id="8" name="Content Placeholder 7" descr="H:\ArcGIS\new projects\Hyndai\რუკები\ზონირება.jpg"/>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572000" y="2286000"/>
            <a:ext cx="4035829" cy="3146367"/>
          </a:xfrm>
          <a:prstGeom prst="rect">
            <a:avLst/>
          </a:prstGeom>
          <a:noFill/>
          <a:ln>
            <a:noFill/>
          </a:ln>
        </p:spPr>
      </p:pic>
    </p:spTree>
    <p:extLst>
      <p:ext uri="{BB962C8B-B14F-4D97-AF65-F5344CB8AC3E}">
        <p14:creationId xmlns:p14="http://schemas.microsoft.com/office/powerpoint/2010/main" val="426274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32073" t="7114" r="31112" b="6382"/>
          <a:stretch/>
        </p:blipFill>
        <p:spPr bwMode="auto">
          <a:xfrm>
            <a:off x="2514600" y="762000"/>
            <a:ext cx="5105400" cy="6096000"/>
          </a:xfrm>
          <a:prstGeom prst="rect">
            <a:avLst/>
          </a:prstGeom>
          <a:noFill/>
          <a:ln>
            <a:noFill/>
          </a:ln>
        </p:spPr>
      </p:pic>
      <p:sp>
        <p:nvSpPr>
          <p:cNvPr id="2" name="Title 1"/>
          <p:cNvSpPr>
            <a:spLocks noGrp="1"/>
          </p:cNvSpPr>
          <p:nvPr>
            <p:ph type="title"/>
          </p:nvPr>
        </p:nvSpPr>
        <p:spPr>
          <a:xfrm>
            <a:off x="457200" y="274638"/>
            <a:ext cx="8229600" cy="487362"/>
          </a:xfrm>
        </p:spPr>
        <p:txBody>
          <a:bodyPr>
            <a:noAutofit/>
          </a:bodyPr>
          <a:lstStyle/>
          <a:p>
            <a:pPr algn="ctr"/>
            <a:r>
              <a:rPr lang="ka-GE" sz="2400" dirty="0"/>
              <a:t>სს „ჰიუნდაი ავტო საქართველო“-ს სიტუაციური გეგმა</a:t>
            </a:r>
            <a:endParaRPr lang="en-US" sz="2400" dirty="0"/>
          </a:p>
        </p:txBody>
      </p:sp>
    </p:spTree>
    <p:extLst>
      <p:ext uri="{BB962C8B-B14F-4D97-AF65-F5344CB8AC3E}">
        <p14:creationId xmlns:p14="http://schemas.microsoft.com/office/powerpoint/2010/main" val="242646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ka-GE" sz="2400" dirty="0">
                <a:solidFill>
                  <a:srgbClr val="000000"/>
                </a:solidFill>
                <a:ea typeface="Calibri"/>
                <a:cs typeface="Times New Roman"/>
              </a:rPr>
              <a:t>10 ტ. მოცულობის ლითონის რეზერვუარიდან ზეთის მიწოდება მოხდება იტალიური წარმოების </a:t>
            </a:r>
            <a:r>
              <a:rPr lang="ka-GE" sz="2400" dirty="0" err="1">
                <a:solidFill>
                  <a:srgbClr val="000000"/>
                </a:solidFill>
                <a:ea typeface="Calibri"/>
                <a:cs typeface="Times New Roman"/>
              </a:rPr>
              <a:t>Ecoflam</a:t>
            </a:r>
            <a:r>
              <a:rPr lang="ka-GE" sz="2400" dirty="0">
                <a:solidFill>
                  <a:srgbClr val="000000"/>
                </a:solidFill>
                <a:ea typeface="Calibri"/>
                <a:cs typeface="Times New Roman"/>
              </a:rPr>
              <a:t>-ის (</a:t>
            </a:r>
            <a:r>
              <a:rPr lang="ka-GE" sz="2400" dirty="0" err="1">
                <a:solidFill>
                  <a:srgbClr val="000000"/>
                </a:solidFill>
                <a:ea typeface="Calibri"/>
                <a:cs typeface="Times New Roman"/>
              </a:rPr>
              <a:t>Ecoflam</a:t>
            </a:r>
            <a:r>
              <a:rPr lang="ka-GE" sz="2400" dirty="0">
                <a:solidFill>
                  <a:srgbClr val="000000"/>
                </a:solidFill>
                <a:ea typeface="Calibri"/>
                <a:cs typeface="Times New Roman"/>
              </a:rPr>
              <a:t> </a:t>
            </a:r>
            <a:r>
              <a:rPr lang="ka-GE" sz="2400" dirty="0" err="1">
                <a:solidFill>
                  <a:srgbClr val="000000"/>
                </a:solidFill>
                <a:ea typeface="Calibri"/>
                <a:cs typeface="Times New Roman"/>
              </a:rPr>
              <a:t>Maxflam</a:t>
            </a:r>
            <a:r>
              <a:rPr lang="ka-GE" sz="2400" dirty="0">
                <a:solidFill>
                  <a:srgbClr val="000000"/>
                </a:solidFill>
                <a:ea typeface="Calibri"/>
                <a:cs typeface="Times New Roman"/>
              </a:rPr>
              <a:t> 30AB) ღუმელში, რომლის წარმადობა შეადგენს 30 ლ/სთ-ს.</a:t>
            </a:r>
            <a:endParaRPr lang="ka-GE" sz="2400" dirty="0">
              <a:solidFill>
                <a:srgbClr val="000000"/>
              </a:solidFill>
              <a:cs typeface="Times New Roman"/>
            </a:endParaRPr>
          </a:p>
          <a:p>
            <a:r>
              <a:rPr lang="ka-GE" sz="2400" dirty="0" err="1">
                <a:cs typeface="Times New Roman"/>
              </a:rPr>
              <a:t>ინსინერატორი</a:t>
            </a:r>
            <a:r>
              <a:rPr lang="ka-GE" sz="2400" dirty="0">
                <a:cs typeface="Times New Roman"/>
              </a:rPr>
              <a:t> წლის განმავლობაში იმუშავებს 317 საათს, რომლის მოწყობის ეტაპზე დასაქმდება 5 ადამიანი, ხოლო ექსპლუატაციის ეტაპზე-2 ადამიანი. </a:t>
            </a:r>
          </a:p>
          <a:p>
            <a:pPr algn="just"/>
            <a:r>
              <a:rPr lang="ka-GE" sz="2400" dirty="0" err="1">
                <a:cs typeface="Times New Roman"/>
              </a:rPr>
              <a:t>ინსინერატორი</a:t>
            </a:r>
            <a:r>
              <a:rPr lang="ka-GE" sz="2400" dirty="0">
                <a:cs typeface="Times New Roman"/>
              </a:rPr>
              <a:t> იმუშავებს სამუშაო დღეებში, დილის 10 საათიდან საღამოს 6 საათამდე. </a:t>
            </a:r>
            <a:endParaRPr lang="en-US" sz="2400" dirty="0"/>
          </a:p>
        </p:txBody>
      </p:sp>
      <p:sp>
        <p:nvSpPr>
          <p:cNvPr id="2" name="Title 1"/>
          <p:cNvSpPr>
            <a:spLocks noGrp="1"/>
          </p:cNvSpPr>
          <p:nvPr>
            <p:ph type="title"/>
          </p:nvPr>
        </p:nvSpPr>
        <p:spPr/>
        <p:txBody>
          <a:bodyPr>
            <a:noAutofit/>
          </a:bodyPr>
          <a:lstStyle/>
          <a:p>
            <a:pPr algn="ctr"/>
            <a:r>
              <a:rPr lang="ka-GE" sz="2800" dirty="0"/>
              <a:t>საწარმოს წლიური </a:t>
            </a:r>
            <a:r>
              <a:rPr lang="ka-GE" sz="2800" dirty="0" smtClean="0"/>
              <a:t>წარმადობა </a:t>
            </a:r>
            <a:r>
              <a:rPr lang="ka-GE" sz="2800" dirty="0"/>
              <a:t>და მუშაობის რეჟიმი </a:t>
            </a:r>
            <a:endParaRPr lang="en-US" sz="2800" dirty="0"/>
          </a:p>
        </p:txBody>
      </p:sp>
    </p:spTree>
    <p:extLst>
      <p:ext uri="{BB962C8B-B14F-4D97-AF65-F5344CB8AC3E}">
        <p14:creationId xmlns:p14="http://schemas.microsoft.com/office/powerpoint/2010/main" val="59152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spcBef>
                <a:spcPts val="600"/>
              </a:spcBef>
              <a:spcAft>
                <a:spcPts val="600"/>
              </a:spcAft>
            </a:pPr>
            <a:r>
              <a:rPr lang="ka-GE" sz="1800" dirty="0">
                <a:solidFill>
                  <a:srgbClr val="000000"/>
                </a:solidFill>
                <a:ea typeface="Calibri"/>
                <a:cs typeface="Times New Roman"/>
              </a:rPr>
              <a:t>კომპანიის კუთვნილ ტერიტორიაზე ცალკეულ უბანზე განლაგებულია ავტო-ტექნიკური მომსახურებისთვის განკუთვნილი ინფრასტრუქტურა, სადაც წარმოიქმნება სხვადასხვა სახის ნარჩენები, მათ შორის მეორადი ზეთები, რომელიც ხშირ შემთხვევაში არ ექვემდებარება რეგენერაციას და საჭიროებს სათანადო მართვას. როგორც წესი, კომპანიის საქმიანობის შედეგად წლის განმავლობაში ჯამურად 10 ტონამდე ნამუშევარი ზეთი გროვდება. შექმნილი სიტუაციის გათვალისწინებით, სს „ჰიუნდაი ავტო საქართველო“ გეგმავს შეგროვებული ნამუშევარი ზეთის </a:t>
            </a:r>
            <a:r>
              <a:rPr lang="ka-GE" sz="1800" dirty="0" err="1">
                <a:solidFill>
                  <a:srgbClr val="000000"/>
                </a:solidFill>
                <a:ea typeface="Calibri"/>
                <a:cs typeface="Times New Roman"/>
              </a:rPr>
              <a:t>ინსინერაციას</a:t>
            </a:r>
            <a:r>
              <a:rPr lang="ka-GE" sz="1800" dirty="0">
                <a:solidFill>
                  <a:srgbClr val="000000"/>
                </a:solidFill>
                <a:ea typeface="Calibri"/>
                <a:cs typeface="Times New Roman"/>
              </a:rPr>
              <a:t> და ენერგიის მიღებას. </a:t>
            </a:r>
            <a:endParaRPr lang="en-US" sz="1800" dirty="0">
              <a:latin typeface="Sylfaen"/>
              <a:ea typeface="Calibri"/>
              <a:cs typeface="Times New Roman"/>
            </a:endParaRPr>
          </a:p>
          <a:p>
            <a:pPr algn="just">
              <a:spcBef>
                <a:spcPts val="600"/>
              </a:spcBef>
              <a:spcAft>
                <a:spcPts val="600"/>
              </a:spcAft>
            </a:pPr>
            <a:r>
              <a:rPr lang="ka-GE" sz="1800" dirty="0">
                <a:solidFill>
                  <a:srgbClr val="000000"/>
                </a:solidFill>
                <a:ea typeface="Calibri"/>
                <a:cs typeface="Times New Roman"/>
              </a:rPr>
              <a:t>წარმოქმნილი ნარჩენი ზეთების შესაგროვებლად ავტოსერვისის ტერიტორიაზე დამონტაჟდება 750 ლ. მოცულობის პლასტმასის რეზერვუარი, საიდანაც ნამუშევარი ზეთი რუსული წარმოების ტუმბოს () და 30 </a:t>
            </a:r>
            <a:r>
              <a:rPr lang="ka-GE" sz="1800" dirty="0" err="1">
                <a:solidFill>
                  <a:srgbClr val="000000"/>
                </a:solidFill>
                <a:ea typeface="Calibri"/>
                <a:cs typeface="Times New Roman"/>
              </a:rPr>
              <a:t>მმ</a:t>
            </a:r>
            <a:r>
              <a:rPr lang="ka-GE" sz="1800" dirty="0">
                <a:solidFill>
                  <a:srgbClr val="000000"/>
                </a:solidFill>
                <a:ea typeface="Calibri"/>
                <a:cs typeface="Times New Roman"/>
              </a:rPr>
              <a:t>. დიამეტრის პლასტმასის მილის საშუალებით, პერიოდულად, გადაიქაჩება და შეგროვდება10 ტ. მოცულობის ლითონის რეზერვუარში. </a:t>
            </a:r>
            <a:endParaRPr lang="en-US" sz="1800" dirty="0">
              <a:latin typeface="Sylfaen"/>
              <a:ea typeface="Calibri"/>
              <a:cs typeface="Times New Roman"/>
            </a:endParaRPr>
          </a:p>
          <a:p>
            <a:endParaRPr lang="en-US" dirty="0"/>
          </a:p>
        </p:txBody>
      </p:sp>
      <p:sp>
        <p:nvSpPr>
          <p:cNvPr id="2" name="Title 1"/>
          <p:cNvSpPr>
            <a:spLocks noGrp="1"/>
          </p:cNvSpPr>
          <p:nvPr>
            <p:ph type="title"/>
          </p:nvPr>
        </p:nvSpPr>
        <p:spPr/>
        <p:txBody>
          <a:bodyPr>
            <a:normAutofit/>
          </a:bodyPr>
          <a:lstStyle/>
          <a:p>
            <a:pPr algn="ctr"/>
            <a:r>
              <a:rPr lang="ka-GE" sz="2800" dirty="0"/>
              <a:t>ტექნოლოგიური პროცესის აღწერა</a:t>
            </a:r>
            <a:endParaRPr lang="en-US" sz="2800" dirty="0"/>
          </a:p>
        </p:txBody>
      </p:sp>
    </p:spTree>
    <p:extLst>
      <p:ext uri="{BB962C8B-B14F-4D97-AF65-F5344CB8AC3E}">
        <p14:creationId xmlns:p14="http://schemas.microsoft.com/office/powerpoint/2010/main" val="152585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876611"/>
            <a:ext cx="3228975" cy="1747359"/>
          </a:xfrm>
          <a:prstGeom prst="rect">
            <a:avLst/>
          </a:prstGeom>
          <a:noFill/>
          <a:ln>
            <a:noFill/>
          </a:ln>
        </p:spPr>
      </p:pic>
      <p:sp>
        <p:nvSpPr>
          <p:cNvPr id="5" name="Rectangle 4"/>
          <p:cNvSpPr/>
          <p:nvPr/>
        </p:nvSpPr>
        <p:spPr>
          <a:xfrm>
            <a:off x="142740" y="132565"/>
            <a:ext cx="4572000" cy="646331"/>
          </a:xfrm>
          <a:prstGeom prst="rect">
            <a:avLst/>
          </a:prstGeom>
        </p:spPr>
        <p:txBody>
          <a:bodyPr>
            <a:spAutoFit/>
          </a:bodyPr>
          <a:lstStyle/>
          <a:p>
            <a:r>
              <a:rPr lang="ka-GE" dirty="0">
                <a:solidFill>
                  <a:srgbClr val="000000"/>
                </a:solidFill>
                <a:ea typeface="Calibri"/>
                <a:cs typeface="Times New Roman"/>
              </a:rPr>
              <a:t>ნამუშევარი ზეთების შემგროვებელი რეზერვუარი 750 ლ</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08222082"/>
              </p:ext>
            </p:extLst>
          </p:nvPr>
        </p:nvGraphicFramePr>
        <p:xfrm>
          <a:off x="457200" y="2895600"/>
          <a:ext cx="8229599" cy="3185635"/>
        </p:xfrm>
        <a:graphic>
          <a:graphicData uri="http://schemas.openxmlformats.org/drawingml/2006/table">
            <a:tbl>
              <a:tblPr firstRow="1" firstCol="1" bandRow="1"/>
              <a:tblGrid>
                <a:gridCol w="4167469">
                  <a:extLst>
                    <a:ext uri="{9D8B030D-6E8A-4147-A177-3AD203B41FA5}">
                      <a16:colId xmlns:a16="http://schemas.microsoft.com/office/drawing/2014/main" val="20000"/>
                    </a:ext>
                  </a:extLst>
                </a:gridCol>
                <a:gridCol w="2152863">
                  <a:extLst>
                    <a:ext uri="{9D8B030D-6E8A-4147-A177-3AD203B41FA5}">
                      <a16:colId xmlns:a16="http://schemas.microsoft.com/office/drawing/2014/main" val="20001"/>
                    </a:ext>
                  </a:extLst>
                </a:gridCol>
                <a:gridCol w="1909267">
                  <a:extLst>
                    <a:ext uri="{9D8B030D-6E8A-4147-A177-3AD203B41FA5}">
                      <a16:colId xmlns:a16="http://schemas.microsoft.com/office/drawing/2014/main" val="20002"/>
                    </a:ext>
                  </a:extLst>
                </a:gridCol>
              </a:tblGrid>
              <a:tr h="167665">
                <a:tc rowSpan="2">
                  <a:txBody>
                    <a:bodyPr/>
                    <a:lstStyle/>
                    <a:p>
                      <a:pPr algn="ctr">
                        <a:spcAft>
                          <a:spcPts val="0"/>
                        </a:spcAft>
                      </a:pPr>
                      <a:r>
                        <a:rPr lang="ka-GE" sz="1100" dirty="0">
                          <a:effectLst/>
                          <a:latin typeface="Sylfaen"/>
                          <a:ea typeface="Calibri"/>
                          <a:cs typeface="Times New Roman"/>
                        </a:rPr>
                        <a:t>ღუმელის სიმძლავრე კვ/სთ-კკალ/სთ</a:t>
                      </a:r>
                      <a:endParaRPr lang="en-US" sz="1100" dirty="0">
                        <a:effectLst/>
                        <a:latin typeface="Sylfae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1100">
                          <a:effectLst/>
                          <a:latin typeface="Sylfaen"/>
                          <a:ea typeface="Calibri"/>
                          <a:cs typeface="Times New Roman"/>
                        </a:rPr>
                        <a:t>მაქსიმ.</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1100">
                          <a:effectLst/>
                          <a:latin typeface="Sylfaen"/>
                          <a:ea typeface="Calibri"/>
                          <a:cs typeface="Times New Roman"/>
                        </a:rPr>
                        <a:t>მინიმ.</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5330">
                <a:tc vMerge="1">
                  <a:txBody>
                    <a:bodyPr/>
                    <a:lstStyle/>
                    <a:p>
                      <a:endParaRPr lang="en-US"/>
                    </a:p>
                  </a:txBody>
                  <a:tcPr/>
                </a:tc>
                <a:tc>
                  <a:txBody>
                    <a:bodyPr/>
                    <a:lstStyle/>
                    <a:p>
                      <a:pPr algn="ctr">
                        <a:spcAft>
                          <a:spcPts val="0"/>
                        </a:spcAft>
                      </a:pPr>
                      <a:r>
                        <a:rPr lang="ka-GE" sz="1100">
                          <a:effectLst/>
                          <a:latin typeface="Sylfaen"/>
                          <a:ea typeface="Calibri"/>
                          <a:cs typeface="Times New Roman"/>
                        </a:rPr>
                        <a:t>410</a:t>
                      </a:r>
                      <a:endParaRPr lang="en-US" sz="1100">
                        <a:effectLst/>
                        <a:latin typeface="Sylfaen"/>
                        <a:ea typeface="Calibri"/>
                        <a:cs typeface="Times New Roman"/>
                      </a:endParaRPr>
                    </a:p>
                    <a:p>
                      <a:pPr algn="ctr">
                        <a:spcAft>
                          <a:spcPts val="0"/>
                        </a:spcAft>
                      </a:pPr>
                      <a:r>
                        <a:rPr lang="ka-GE" sz="1100">
                          <a:effectLst/>
                          <a:latin typeface="Sylfaen"/>
                          <a:ea typeface="Calibri"/>
                          <a:cs typeface="Times New Roman"/>
                        </a:rPr>
                        <a:t>352800</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1100">
                          <a:effectLst/>
                          <a:latin typeface="Sylfaen"/>
                          <a:ea typeface="Calibri"/>
                          <a:cs typeface="Times New Roman"/>
                        </a:rPr>
                        <a:t>205 </a:t>
                      </a:r>
                      <a:endParaRPr lang="en-US" sz="1100">
                        <a:effectLst/>
                        <a:latin typeface="Sylfaen"/>
                        <a:ea typeface="Calibri"/>
                        <a:cs typeface="Times New Roman"/>
                      </a:endParaRPr>
                    </a:p>
                    <a:p>
                      <a:pPr algn="ctr">
                        <a:spcAft>
                          <a:spcPts val="0"/>
                        </a:spcAft>
                      </a:pPr>
                      <a:r>
                        <a:rPr lang="ka-GE" sz="1100">
                          <a:effectLst/>
                          <a:latin typeface="Sylfaen"/>
                          <a:ea typeface="Calibri"/>
                          <a:cs typeface="Times New Roman"/>
                        </a:rPr>
                        <a:t>176400</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7665">
                <a:tc>
                  <a:txBody>
                    <a:bodyPr/>
                    <a:lstStyle/>
                    <a:p>
                      <a:pPr algn="ctr">
                        <a:spcAft>
                          <a:spcPts val="0"/>
                        </a:spcAft>
                      </a:pPr>
                      <a:r>
                        <a:rPr lang="ka-GE" sz="1100">
                          <a:effectLst/>
                          <a:latin typeface="Sylfaen"/>
                          <a:ea typeface="Calibri"/>
                          <a:cs typeface="Times New Roman"/>
                        </a:rPr>
                        <a:t>საწვავის მოხმარება ლტ/სთ</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1100">
                          <a:effectLst/>
                          <a:latin typeface="Sylfaen"/>
                          <a:ea typeface="Calibri"/>
                          <a:cs typeface="Times New Roman"/>
                        </a:rPr>
                        <a:t>36</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1100">
                          <a:effectLst/>
                          <a:latin typeface="Sylfaen"/>
                          <a:ea typeface="Calibri"/>
                          <a:cs typeface="Times New Roman"/>
                        </a:rPr>
                        <a:t>18</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7665">
                <a:tc>
                  <a:txBody>
                    <a:bodyPr/>
                    <a:lstStyle/>
                    <a:p>
                      <a:pPr algn="ctr">
                        <a:spcAft>
                          <a:spcPts val="0"/>
                        </a:spcAft>
                      </a:pPr>
                      <a:r>
                        <a:rPr lang="ka-GE" sz="1100">
                          <a:effectLst/>
                          <a:latin typeface="Sylfaen"/>
                          <a:ea typeface="Calibri"/>
                          <a:cs typeface="Times New Roman"/>
                        </a:rPr>
                        <a:t>ჰიდროსისტემა 2 დონე(საფეხური)</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2</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167665">
                <a:tc>
                  <a:txBody>
                    <a:bodyPr/>
                    <a:lstStyle/>
                    <a:p>
                      <a:pPr algn="ctr">
                        <a:spcAft>
                          <a:spcPts val="0"/>
                        </a:spcAft>
                      </a:pPr>
                      <a:r>
                        <a:rPr lang="ka-GE" sz="1100">
                          <a:effectLst/>
                          <a:latin typeface="Sylfaen"/>
                          <a:ea typeface="Calibri"/>
                          <a:cs typeface="Times New Roman"/>
                        </a:rPr>
                        <a:t>რეგულირების კოეფიციენტი</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1:2</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r h="167665">
                <a:tc>
                  <a:txBody>
                    <a:bodyPr/>
                    <a:lstStyle/>
                    <a:p>
                      <a:pPr algn="ctr">
                        <a:spcAft>
                          <a:spcPts val="0"/>
                        </a:spcAft>
                      </a:pPr>
                      <a:r>
                        <a:rPr lang="ka-GE" sz="1100">
                          <a:effectLst/>
                          <a:latin typeface="Sylfaen"/>
                          <a:ea typeface="Calibri"/>
                          <a:cs typeface="Times New Roman"/>
                        </a:rPr>
                        <a:t>საწვავი</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dirty="0" err="1">
                          <a:effectLst/>
                          <a:latin typeface="Sylfaen"/>
                          <a:ea typeface="Calibri"/>
                          <a:cs typeface="Times New Roman"/>
                        </a:rPr>
                        <a:t>Heavy</a:t>
                      </a:r>
                      <a:r>
                        <a:rPr lang="ka-GE" sz="1100" dirty="0">
                          <a:effectLst/>
                          <a:latin typeface="Sylfaen"/>
                          <a:ea typeface="Calibri"/>
                          <a:cs typeface="Times New Roman"/>
                        </a:rPr>
                        <a:t> </a:t>
                      </a:r>
                      <a:r>
                        <a:rPr lang="ka-GE" sz="1100" dirty="0" err="1">
                          <a:effectLst/>
                          <a:latin typeface="Sylfaen"/>
                          <a:ea typeface="Calibri"/>
                          <a:cs typeface="Times New Roman"/>
                        </a:rPr>
                        <a:t>oil</a:t>
                      </a:r>
                      <a:r>
                        <a:rPr lang="ka-GE" sz="1100" dirty="0">
                          <a:effectLst/>
                          <a:latin typeface="Sylfaen"/>
                          <a:ea typeface="Calibri"/>
                          <a:cs typeface="Times New Roman"/>
                        </a:rPr>
                        <a:t> (L.C.V. 9.800k/</a:t>
                      </a:r>
                      <a:r>
                        <a:rPr lang="ka-GE" sz="1100" dirty="0" err="1">
                          <a:effectLst/>
                          <a:latin typeface="Sylfaen"/>
                          <a:ea typeface="Calibri"/>
                          <a:cs typeface="Times New Roman"/>
                        </a:rPr>
                        <a:t>cal</a:t>
                      </a:r>
                      <a:r>
                        <a:rPr lang="ka-GE" sz="1100" dirty="0">
                          <a:effectLst/>
                          <a:latin typeface="Sylfaen"/>
                          <a:ea typeface="Calibri"/>
                          <a:cs typeface="Times New Roman"/>
                        </a:rPr>
                        <a:t>/</a:t>
                      </a:r>
                      <a:r>
                        <a:rPr lang="ka-GE" sz="1100" dirty="0" err="1">
                          <a:effectLst/>
                          <a:latin typeface="Sylfaen"/>
                          <a:ea typeface="Calibri"/>
                          <a:cs typeface="Times New Roman"/>
                        </a:rPr>
                        <a:t>kg</a:t>
                      </a:r>
                      <a:r>
                        <a:rPr lang="ka-GE" sz="1100" dirty="0">
                          <a:effectLst/>
                          <a:latin typeface="Sylfaen"/>
                          <a:ea typeface="Calibri"/>
                          <a:cs typeface="Times New Roman"/>
                        </a:rPr>
                        <a:t> </a:t>
                      </a:r>
                      <a:r>
                        <a:rPr lang="ka-GE" sz="1100" dirty="0" err="1">
                          <a:effectLst/>
                          <a:latin typeface="Sylfaen"/>
                          <a:ea typeface="Calibri"/>
                          <a:cs typeface="Times New Roman"/>
                        </a:rPr>
                        <a:t>max.visc</a:t>
                      </a:r>
                      <a:r>
                        <a:rPr lang="ka-GE" sz="1100" dirty="0">
                          <a:effectLst/>
                          <a:latin typeface="Sylfaen"/>
                          <a:ea typeface="Calibri"/>
                          <a:cs typeface="Times New Roman"/>
                        </a:rPr>
                        <a:t> 50</a:t>
                      </a:r>
                      <a:r>
                        <a:rPr lang="ka-GE" sz="1100" baseline="30000" dirty="0">
                          <a:effectLst/>
                          <a:latin typeface="Sylfaen"/>
                          <a:ea typeface="Calibri"/>
                          <a:cs typeface="Times New Roman"/>
                        </a:rPr>
                        <a:t>0</a:t>
                      </a:r>
                      <a:r>
                        <a:rPr lang="ka-GE" sz="1100" dirty="0">
                          <a:effectLst/>
                          <a:latin typeface="Sylfaen"/>
                          <a:ea typeface="Calibri"/>
                          <a:cs typeface="Times New Roman"/>
                        </a:rPr>
                        <a:t>E </a:t>
                      </a:r>
                      <a:r>
                        <a:rPr lang="ka-GE" sz="1100" dirty="0" err="1">
                          <a:effectLst/>
                          <a:latin typeface="Sylfaen"/>
                          <a:ea typeface="Calibri"/>
                          <a:cs typeface="Times New Roman"/>
                        </a:rPr>
                        <a:t>at</a:t>
                      </a:r>
                      <a:r>
                        <a:rPr lang="ka-GE" sz="1100" dirty="0">
                          <a:effectLst/>
                          <a:latin typeface="Sylfaen"/>
                          <a:ea typeface="Calibri"/>
                          <a:cs typeface="Times New Roman"/>
                        </a:rPr>
                        <a:t> 50</a:t>
                      </a:r>
                      <a:r>
                        <a:rPr lang="ka-GE" sz="1100" baseline="30000" dirty="0">
                          <a:effectLst/>
                          <a:latin typeface="Sylfaen"/>
                          <a:ea typeface="Calibri"/>
                          <a:cs typeface="Times New Roman"/>
                        </a:rPr>
                        <a:t>0</a:t>
                      </a:r>
                      <a:r>
                        <a:rPr lang="ka-GE" sz="1100" dirty="0">
                          <a:effectLst/>
                          <a:latin typeface="Sylfaen"/>
                          <a:ea typeface="Calibri"/>
                          <a:cs typeface="Times New Roman"/>
                        </a:rPr>
                        <a:t>C)</a:t>
                      </a:r>
                      <a:endParaRPr lang="en-US" sz="1100" dirty="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167665">
                <a:tc>
                  <a:txBody>
                    <a:bodyPr/>
                    <a:lstStyle/>
                    <a:p>
                      <a:pPr algn="ctr">
                        <a:spcAft>
                          <a:spcPts val="0"/>
                        </a:spcAft>
                      </a:pPr>
                      <a:r>
                        <a:rPr lang="ka-GE" sz="1100">
                          <a:effectLst/>
                          <a:latin typeface="Sylfaen"/>
                          <a:ea typeface="Calibri"/>
                          <a:cs typeface="Times New Roman"/>
                        </a:rPr>
                        <a:t>მართვისა და უსაფრთხოების ბლოკი</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Siemens LMO 44</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r h="167665">
                <a:tc>
                  <a:txBody>
                    <a:bodyPr/>
                    <a:lstStyle/>
                    <a:p>
                      <a:pPr algn="ctr">
                        <a:spcAft>
                          <a:spcPts val="0"/>
                        </a:spcAft>
                      </a:pPr>
                      <a:r>
                        <a:rPr lang="ka-GE" sz="1100">
                          <a:effectLst/>
                          <a:latin typeface="Sylfaen"/>
                          <a:ea typeface="Calibri"/>
                          <a:cs typeface="Times New Roman"/>
                        </a:rPr>
                        <a:t>ცეცხლის ალის ნაკადის კონტროლო</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PHOTORESISTOR</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167665">
                <a:tc>
                  <a:txBody>
                    <a:bodyPr/>
                    <a:lstStyle/>
                    <a:p>
                      <a:pPr algn="ctr">
                        <a:spcAft>
                          <a:spcPts val="0"/>
                        </a:spcAft>
                      </a:pPr>
                      <a:r>
                        <a:rPr lang="ka-GE" sz="1100">
                          <a:effectLst/>
                          <a:latin typeface="Sylfaen"/>
                          <a:ea typeface="Calibri"/>
                          <a:cs typeface="Times New Roman"/>
                        </a:rPr>
                        <a:t>გაღვივების მოწყობილობა</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cofi</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167665">
                <a:tc>
                  <a:txBody>
                    <a:bodyPr/>
                    <a:lstStyle/>
                    <a:p>
                      <a:pPr algn="ctr">
                        <a:spcAft>
                          <a:spcPts val="0"/>
                        </a:spcAft>
                      </a:pPr>
                      <a:r>
                        <a:rPr lang="ka-GE" sz="1100">
                          <a:effectLst/>
                          <a:latin typeface="Sylfaen"/>
                          <a:ea typeface="Calibri"/>
                          <a:cs typeface="Times New Roman"/>
                        </a:rPr>
                        <a:t>დგუში</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suntec</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9"/>
                  </a:ext>
                </a:extLst>
              </a:tr>
              <a:tr h="167665">
                <a:tc>
                  <a:txBody>
                    <a:bodyPr/>
                    <a:lstStyle/>
                    <a:p>
                      <a:pPr algn="ctr">
                        <a:spcAft>
                          <a:spcPts val="0"/>
                        </a:spcAft>
                      </a:pPr>
                      <a:r>
                        <a:rPr lang="ka-GE" sz="1100">
                          <a:effectLst/>
                          <a:latin typeface="Sylfaen"/>
                          <a:ea typeface="Calibri"/>
                          <a:cs typeface="Times New Roman"/>
                        </a:rPr>
                        <a:t>ელექტროძრავი  ბრუნი/წთ - watt</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 </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67665">
                <a:tc>
                  <a:txBody>
                    <a:bodyPr/>
                    <a:lstStyle/>
                    <a:p>
                      <a:pPr algn="ctr">
                        <a:spcAft>
                          <a:spcPts val="0"/>
                        </a:spcAft>
                      </a:pPr>
                      <a:r>
                        <a:rPr lang="ka-GE" sz="1100">
                          <a:effectLst/>
                          <a:latin typeface="Sylfaen"/>
                          <a:ea typeface="Calibri"/>
                          <a:cs typeface="Times New Roman"/>
                        </a:rPr>
                        <a:t>დენის ძაბვა</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230/240 V/ 50 Hz</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1"/>
                  </a:ext>
                </a:extLst>
              </a:tr>
              <a:tr h="167665">
                <a:tc>
                  <a:txBody>
                    <a:bodyPr/>
                    <a:lstStyle/>
                    <a:p>
                      <a:pPr algn="ctr">
                        <a:spcAft>
                          <a:spcPts val="0"/>
                        </a:spcAft>
                      </a:pPr>
                      <a:r>
                        <a:rPr lang="ka-GE" sz="1100">
                          <a:effectLst/>
                          <a:latin typeface="Sylfaen"/>
                          <a:ea typeface="Calibri"/>
                          <a:cs typeface="Times New Roman"/>
                        </a:rPr>
                        <a:t>დენის ძალა</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6000 W.</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167665">
                <a:tc>
                  <a:txBody>
                    <a:bodyPr/>
                    <a:lstStyle/>
                    <a:p>
                      <a:pPr algn="ctr">
                        <a:spcAft>
                          <a:spcPts val="0"/>
                        </a:spcAft>
                      </a:pPr>
                      <a:r>
                        <a:rPr lang="ka-GE" sz="1100">
                          <a:effectLst/>
                          <a:latin typeface="Sylfaen"/>
                          <a:ea typeface="Calibri"/>
                          <a:cs typeface="Times New Roman"/>
                        </a:rPr>
                        <a:t>მასა</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61.1(62.1)kg.</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3"/>
                  </a:ext>
                </a:extLst>
              </a:tr>
              <a:tr h="167665">
                <a:tc>
                  <a:txBody>
                    <a:bodyPr/>
                    <a:lstStyle/>
                    <a:p>
                      <a:pPr algn="ctr">
                        <a:spcAft>
                          <a:spcPts val="0"/>
                        </a:spcAft>
                      </a:pPr>
                      <a:r>
                        <a:rPr lang="ka-GE" sz="1100">
                          <a:effectLst/>
                          <a:latin typeface="Sylfaen"/>
                          <a:ea typeface="Calibri"/>
                          <a:cs typeface="Times New Roman"/>
                        </a:rPr>
                        <a:t>ელექტროდამცველების კლასი</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IP 40</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4"/>
                  </a:ext>
                </a:extLst>
              </a:tr>
              <a:tr h="167665">
                <a:tc>
                  <a:txBody>
                    <a:bodyPr/>
                    <a:lstStyle/>
                    <a:p>
                      <a:pPr algn="ctr">
                        <a:spcAft>
                          <a:spcPts val="0"/>
                        </a:spcAft>
                      </a:pPr>
                      <a:r>
                        <a:rPr lang="ka-GE" sz="1100">
                          <a:effectLst/>
                          <a:latin typeface="Sylfaen"/>
                          <a:ea typeface="Calibri"/>
                          <a:cs typeface="Times New Roman"/>
                        </a:rPr>
                        <a:t>ხმაურის დონე dB(A)</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74</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5"/>
                  </a:ext>
                </a:extLst>
              </a:tr>
              <a:tr h="167665">
                <a:tc>
                  <a:txBody>
                    <a:bodyPr/>
                    <a:lstStyle/>
                    <a:p>
                      <a:pPr algn="ctr">
                        <a:spcAft>
                          <a:spcPts val="0"/>
                        </a:spcAft>
                      </a:pPr>
                      <a:r>
                        <a:rPr lang="ka-GE" sz="1100">
                          <a:effectLst/>
                          <a:latin typeface="Sylfaen"/>
                          <a:ea typeface="Calibri"/>
                          <a:cs typeface="Times New Roman"/>
                        </a:rPr>
                        <a:t>დასაწყობებეის (შენახვის) რეჟიმი</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a:effectLst/>
                          <a:latin typeface="Sylfaen"/>
                          <a:ea typeface="Calibri"/>
                          <a:cs typeface="Times New Roman"/>
                        </a:rPr>
                        <a:t>-20</a:t>
                      </a:r>
                      <a:r>
                        <a:rPr lang="ka-GE" sz="1100" baseline="30000">
                          <a:effectLst/>
                          <a:latin typeface="Sylfaen"/>
                          <a:ea typeface="Calibri"/>
                          <a:cs typeface="Times New Roman"/>
                        </a:rPr>
                        <a:t>0</a:t>
                      </a:r>
                      <a:r>
                        <a:rPr lang="ka-GE" sz="1100">
                          <a:effectLst/>
                          <a:latin typeface="Sylfaen"/>
                          <a:ea typeface="Calibri"/>
                          <a:cs typeface="Times New Roman"/>
                        </a:rPr>
                        <a:t> + 60</a:t>
                      </a:r>
                      <a:r>
                        <a:rPr lang="ka-GE" sz="1100" baseline="30000">
                          <a:effectLst/>
                          <a:latin typeface="Sylfaen"/>
                          <a:ea typeface="Calibri"/>
                          <a:cs typeface="Times New Roman"/>
                        </a:rPr>
                        <a:t>0</a:t>
                      </a:r>
                      <a:r>
                        <a:rPr lang="ka-GE" sz="1100">
                          <a:effectLst/>
                          <a:latin typeface="Sylfaen"/>
                          <a:ea typeface="Calibri"/>
                          <a:cs typeface="Times New Roman"/>
                        </a:rPr>
                        <a:t> C</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6"/>
                  </a:ext>
                </a:extLst>
              </a:tr>
              <a:tr h="167665">
                <a:tc>
                  <a:txBody>
                    <a:bodyPr/>
                    <a:lstStyle/>
                    <a:p>
                      <a:pPr algn="ctr">
                        <a:spcAft>
                          <a:spcPts val="0"/>
                        </a:spcAft>
                      </a:pPr>
                      <a:r>
                        <a:rPr lang="ka-GE" sz="1100">
                          <a:effectLst/>
                          <a:latin typeface="Sylfaen"/>
                          <a:ea typeface="Calibri"/>
                          <a:cs typeface="Times New Roman"/>
                        </a:rPr>
                        <a:t>ღუმელის მუშაობის ტემპერ.რეჟიმი</a:t>
                      </a:r>
                      <a:endParaRPr lang="en-US" sz="110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1100" dirty="0">
                          <a:effectLst/>
                          <a:latin typeface="Sylfaen"/>
                          <a:ea typeface="Calibri"/>
                          <a:cs typeface="Times New Roman"/>
                        </a:rPr>
                        <a:t>-10</a:t>
                      </a:r>
                      <a:r>
                        <a:rPr lang="ka-GE" sz="1100" baseline="30000" dirty="0">
                          <a:effectLst/>
                          <a:latin typeface="Sylfaen"/>
                          <a:ea typeface="Calibri"/>
                          <a:cs typeface="Times New Roman"/>
                        </a:rPr>
                        <a:t>0</a:t>
                      </a:r>
                      <a:r>
                        <a:rPr lang="ka-GE" sz="1100" dirty="0">
                          <a:effectLst/>
                          <a:latin typeface="Sylfaen"/>
                          <a:ea typeface="Calibri"/>
                          <a:cs typeface="Times New Roman"/>
                        </a:rPr>
                        <a:t> + 60</a:t>
                      </a:r>
                      <a:r>
                        <a:rPr lang="ka-GE" sz="1100" baseline="30000" dirty="0">
                          <a:effectLst/>
                          <a:latin typeface="Sylfaen"/>
                          <a:ea typeface="Calibri"/>
                          <a:cs typeface="Times New Roman"/>
                        </a:rPr>
                        <a:t>0</a:t>
                      </a:r>
                      <a:r>
                        <a:rPr lang="ka-GE" sz="1100" dirty="0">
                          <a:effectLst/>
                          <a:latin typeface="Sylfaen"/>
                          <a:ea typeface="Calibri"/>
                          <a:cs typeface="Times New Roman"/>
                        </a:rPr>
                        <a:t> C</a:t>
                      </a:r>
                      <a:endParaRPr lang="en-US" sz="1100" dirty="0">
                        <a:effectLst/>
                        <a:latin typeface="Sylfae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7"/>
                  </a:ext>
                </a:extLst>
              </a:tr>
            </a:tbl>
          </a:graphicData>
        </a:graphic>
      </p:graphicFrame>
      <p:pic>
        <p:nvPicPr>
          <p:cNvPr id="1026" name="Picture 14" descr="Foto max_fl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86734"/>
            <a:ext cx="2851225" cy="21372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5589144" y="53390"/>
            <a:ext cx="203613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altLang="en-US" sz="1600" b="1" i="0" u="none" strike="noStrike" cap="none" normalizeH="0" baseline="0" dirty="0" err="1" bmk="_Toc38395574">
                <a:ln>
                  <a:noFill/>
                </a:ln>
                <a:solidFill>
                  <a:srgbClr val="000000"/>
                </a:solidFill>
                <a:effectLst/>
                <a:latin typeface="Sylfaen" pitchFamily="18" charset="0"/>
                <a:ea typeface="Calibri" pitchFamily="34" charset="0"/>
                <a:cs typeface="Times New Roman" pitchFamily="18" charset="0"/>
              </a:rPr>
              <a:t>Ecoflam</a:t>
            </a:r>
            <a:r>
              <a:rPr kumimoji="0" lang="ka-GE" altLang="en-US" sz="1600" b="1" i="0" u="none" strike="noStrike" cap="none" normalizeH="0" baseline="0" dirty="0" bmk="_Toc38395574">
                <a:ln>
                  <a:noFill/>
                </a:ln>
                <a:solidFill>
                  <a:srgbClr val="000000"/>
                </a:solidFill>
                <a:effectLst/>
                <a:latin typeface="Sylfaen" pitchFamily="18" charset="0"/>
                <a:ea typeface="Calibri" pitchFamily="34" charset="0"/>
                <a:cs typeface="Times New Roman" pitchFamily="18" charset="0"/>
              </a:rPr>
              <a:t>-ის ღუმელი</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57200" y="10228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Sylfaen" pitchFamily="18" charset="0"/>
                <a:ea typeface="Calibri" pitchFamily="34" charset="0"/>
                <a:cs typeface="Times New Roman" pitchFamily="18" charset="0"/>
              </a:rPr>
              <a:t>ც</a:t>
            </a:r>
            <a:r>
              <a:rPr kumimoji="0" lang="en-US" altLang="en-US" sz="1000" b="1" i="0" u="none" strike="noStrike" cap="none" normalizeH="0" baseline="0" bmk="">
                <a:ln>
                  <a:noFill/>
                </a:ln>
                <a:solidFill>
                  <a:schemeClr val="tx1"/>
                </a:solidFill>
                <a:effectLst/>
                <a:latin typeface="Sylfaen" pitchFamily="18" charset="0"/>
                <a:ea typeface="Calibri" pitchFamily="34" charset="0"/>
                <a:cs typeface="Times New Roman" pitchFamily="18" charset="0"/>
              </a:rPr>
              <a:t>ხრილი </a:t>
            </a:r>
            <a:r>
              <a:rPr kumimoji="0" lang="en-US" altLang="en-US" sz="1000" b="1" i="0" u="none" strike="noStrike" cap="none" normalizeH="0" baseline="0" bmk="_Toc38395539">
                <a:ln>
                  <a:noFill/>
                </a:ln>
                <a:solidFill>
                  <a:schemeClr val="tx1"/>
                </a:solidFill>
                <a:effectLst/>
                <a:latin typeface="Sylfaen" pitchFamily="18" charset="0"/>
                <a:ea typeface="Calibri" pitchFamily="34" charset="0"/>
                <a:cs typeface="Times New Roman" pitchFamily="18" charset="0"/>
              </a:rPr>
              <a:t>6</a:t>
            </a:r>
            <a:r>
              <a:rPr kumimoji="0" lang="ka-GE" altLang="en-US" sz="1000" b="1" i="0" u="none" strike="noStrike" cap="none" normalizeH="0" baseline="0" bmk="_Toc38395539">
                <a:ln>
                  <a:noFill/>
                </a:ln>
                <a:solidFill>
                  <a:schemeClr val="tx1"/>
                </a:solidFill>
                <a:effectLst/>
                <a:latin typeface="Sylfaen" pitchFamily="18" charset="0"/>
                <a:ea typeface="Calibri" pitchFamily="34" charset="0"/>
                <a:cs typeface="Times New Roman" pitchFamily="18" charset="0"/>
              </a:rPr>
              <a:t> ინსინერატორის ძირითადი ფიზიკური მახასიათებლები</a:t>
            </a:r>
            <a:endParaRPr kumimoji="0" lang="ka-GE"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676304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166</TotalTime>
  <Words>1997</Words>
  <Application>Microsoft Office PowerPoint</Application>
  <PresentationFormat>On-screen Show (4:3)</PresentationFormat>
  <Paragraphs>132</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Lucida Sans Unicode</vt:lpstr>
      <vt:lpstr>Sylfaen</vt:lpstr>
      <vt:lpstr>Symbol</vt:lpstr>
      <vt:lpstr>Times New Roman</vt:lpstr>
      <vt:lpstr>Verdana</vt:lpstr>
      <vt:lpstr>Wingdings</vt:lpstr>
      <vt:lpstr>Wingdings 2</vt:lpstr>
      <vt:lpstr>Wingdings 3</vt:lpstr>
      <vt:lpstr>Concourse</vt:lpstr>
      <vt:lpstr>სს „ჰიუნდაი ავტო საქართველო“    ქ. თბილისში ნამუშევარი ზეთების ინსინირატორის მოწყობისა და ექსპლუატაციის პროექტის   გარემოზე ზემოქმედების შეფასება</vt:lpstr>
      <vt:lpstr>შესავალი</vt:lpstr>
      <vt:lpstr>საკანონმდებლო საფუძველი</vt:lpstr>
      <vt:lpstr>საწარმოს ადგილმდებარეობა</vt:lpstr>
      <vt:lpstr>საწარმოს ადგილმდებარეობა</vt:lpstr>
      <vt:lpstr>სს „ჰიუნდაი ავტო საქართველო“-ს სიტუაციური გეგმა</vt:lpstr>
      <vt:lpstr>საწარმოს წლიური წარმადობა და მუშაობის რეჟიმი </vt:lpstr>
      <vt:lpstr>ტექნოლოგიური პროცესის აღწერა</vt:lpstr>
      <vt:lpstr>PowerPoint Presentation</vt:lpstr>
      <vt:lpstr>ალტერნატიული ვარიანტები</vt:lpstr>
      <vt:lpstr>ალტერნატიული ვარიანტები</vt:lpstr>
      <vt:lpstr>ალტერნატიული ვარიანტები</vt:lpstr>
      <vt:lpstr>  გარემოზე შესაძლო ზემოქმედების მოკლე აღწერა   </vt:lpstr>
      <vt:lpstr>ზემოქმედება ატმოსფერული ჰაერის ხარისხზე</vt:lpstr>
      <vt:lpstr>ხმაურის გავრცელების გაანგარიშება მშენებლობისა და ექსპლუატაციის ეტაპზე</vt:lpstr>
      <vt:lpstr>ზედაპირული და გრუნტის წყლების დაბინძურების საკითხები</vt:lpstr>
      <vt:lpstr> ნარჩენების მართვა</vt:lpstr>
      <vt:lpstr>ჯანმრთელობასა და უსაფრთხოებასთან დაკავშირებული რისკები, ზემოქმედება სოციალურ-ეკონომიკურ გარემოზე</vt:lpstr>
      <vt:lpstr>ჯანმრთელობასა და უსაფრთხოებასთან დაკავშირებული რისკები, ზემოქმედება სოციალურ-ეკონომიკურ გარემოზე</vt:lpstr>
      <vt:lpstr>კუმულაციური ზემოქმედება</vt:lpstr>
      <vt:lpstr>დასკვნები</vt:lpstr>
      <vt:lpstr>დასკვნები</vt:lpstr>
      <vt:lpstr>    მადლობა ყურადღებისათვის!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სს „ჰიუნდაი ავტო საქართველო“ ქ. თბილისში ნამუშევარი ზეთების ინსინირატორის მოწყობისა და ექსპლუატაციის პროექტის   გარემოზე ზემოქმედების შეფასების ანგარიში</dc:title>
  <dc:creator>Maka</dc:creator>
  <cp:lastModifiedBy>user</cp:lastModifiedBy>
  <cp:revision>17</cp:revision>
  <dcterms:created xsi:type="dcterms:W3CDTF">2006-08-16T00:00:00Z</dcterms:created>
  <dcterms:modified xsi:type="dcterms:W3CDTF">2020-05-18T10:21:18Z</dcterms:modified>
</cp:coreProperties>
</file>