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315" r:id="rId12"/>
    <p:sldId id="316" r:id="rId13"/>
    <p:sldId id="317" r:id="rId14"/>
    <p:sldId id="266" r:id="rId15"/>
    <p:sldId id="318" r:id="rId16"/>
    <p:sldId id="319" r:id="rId17"/>
    <p:sldId id="320" r:id="rId18"/>
    <p:sldId id="321" r:id="rId19"/>
    <p:sldId id="322" r:id="rId20"/>
    <p:sldId id="323" r:id="rId21"/>
    <p:sldId id="324" r:id="rId22"/>
    <p:sldId id="325" r:id="rId23"/>
    <p:sldId id="326" r:id="rId24"/>
    <p:sldId id="327" r:id="rId25"/>
    <p:sldId id="328" r:id="rId26"/>
    <p:sldId id="330" r:id="rId27"/>
    <p:sldId id="270" r:id="rId28"/>
    <p:sldId id="271" r:id="rId29"/>
    <p:sldId id="272" r:id="rId30"/>
    <p:sldId id="273" r:id="rId31"/>
    <p:sldId id="274" r:id="rId32"/>
    <p:sldId id="285" r:id="rId33"/>
    <p:sldId id="289" r:id="rId34"/>
    <p:sldId id="301" r:id="rId35"/>
    <p:sldId id="300" r:id="rId36"/>
    <p:sldId id="291" r:id="rId37"/>
    <p:sldId id="292" r:id="rId38"/>
    <p:sldId id="293" r:id="rId39"/>
    <p:sldId id="294" r:id="rId40"/>
    <p:sldId id="295" r:id="rId41"/>
    <p:sldId id="331" r:id="rId42"/>
    <p:sldId id="298" r:id="rId43"/>
    <p:sldId id="299" r:id="rId44"/>
    <p:sldId id="307" r:id="rId45"/>
    <p:sldId id="308" r:id="rId46"/>
    <p:sldId id="310" r:id="rId47"/>
    <p:sldId id="311" r:id="rId48"/>
    <p:sldId id="312" r:id="rId49"/>
    <p:sldId id="31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5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076"/>
  </p:normalViewPr>
  <p:slideViewPr>
    <p:cSldViewPr snapToGrid="0" snapToObjects="1">
      <p:cViewPr varScale="1">
        <p:scale>
          <a:sx n="119" d="100"/>
          <a:sy n="119" d="100"/>
        </p:scale>
        <p:origin x="8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109765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17341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F13CAA8-1294-9140-9470-DE7490B4AA1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65681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0952563-2425-9144-9C62-84CB689B0E7E}" type="datetimeFigureOut">
              <a:rPr lang="en-US" smtClean="0"/>
              <a:t>6/9/20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234201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0952563-2425-9144-9C62-84CB689B0E7E}" type="datetimeFigureOut">
              <a:rPr lang="en-US" smtClean="0"/>
              <a:t>6/9/20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F13CAA8-1294-9140-9470-DE7490B4AA1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99373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0952563-2425-9144-9C62-84CB689B0E7E}" type="datetimeFigureOut">
              <a:rPr lang="en-US" smtClean="0"/>
              <a:t>6/9/20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373442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1030232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135709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256388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52563-2425-9144-9C62-84CB689B0E7E}" type="datetimeFigureOut">
              <a:rPr lang="en-US" smtClean="0"/>
              <a:t>6/9/20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304329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952563-2425-9144-9C62-84CB689B0E7E}" type="datetimeFigureOut">
              <a:rPr lang="en-US" smtClean="0"/>
              <a:t>6/9/20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329131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952563-2425-9144-9C62-84CB689B0E7E}" type="datetimeFigureOut">
              <a:rPr lang="en-US" smtClean="0"/>
              <a:t>6/9/20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149061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952563-2425-9144-9C62-84CB689B0E7E}" type="datetimeFigureOut">
              <a:rPr lang="en-US" smtClean="0"/>
              <a:t>6/9/20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333758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52563-2425-9144-9C62-84CB689B0E7E}" type="datetimeFigureOut">
              <a:rPr lang="en-US" smtClean="0"/>
              <a:t>6/9/20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249199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0952563-2425-9144-9C62-84CB689B0E7E}" type="datetimeFigureOut">
              <a:rPr lang="en-US" smtClean="0"/>
              <a:t>6/9/20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197805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0952563-2425-9144-9C62-84CB689B0E7E}" type="datetimeFigureOut">
              <a:rPr lang="en-US" smtClean="0"/>
              <a:t>6/9/20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F13CAA8-1294-9140-9470-DE7490B4AA1B}" type="slidenum">
              <a:rPr lang="en-US" smtClean="0"/>
              <a:t>‹#›</a:t>
            </a:fld>
            <a:endParaRPr lang="en-US"/>
          </a:p>
        </p:txBody>
      </p:sp>
    </p:spTree>
    <p:extLst>
      <p:ext uri="{BB962C8B-B14F-4D97-AF65-F5344CB8AC3E}">
        <p14:creationId xmlns:p14="http://schemas.microsoft.com/office/powerpoint/2010/main" val="4040579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0952563-2425-9144-9C62-84CB689B0E7E}" type="datetimeFigureOut">
              <a:rPr lang="en-US" smtClean="0"/>
              <a:t>6/9/20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F13CAA8-1294-9140-9470-DE7490B4AA1B}" type="slidenum">
              <a:rPr lang="en-US" smtClean="0"/>
              <a:t>‹#›</a:t>
            </a:fld>
            <a:endParaRPr lang="en-US"/>
          </a:p>
        </p:txBody>
      </p:sp>
    </p:spTree>
    <p:extLst>
      <p:ext uri="{BB962C8B-B14F-4D97-AF65-F5344CB8AC3E}">
        <p14:creationId xmlns:p14="http://schemas.microsoft.com/office/powerpoint/2010/main" val="1727768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img.marketer.ge/2019/01/%E1%83%A4%E1%83%9D%E1%83%97%E1%83%98%E1%83%A1-%E1%83%9E%E1%83%9D%E1%83%A0%E1%83%A2%E1%83%98-%E1%83%92%E1%83%94%E1%83%92%E1%83%9B%E1%83%90.p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file:////C:/var/folders/yf/mcpfxmjx4rgg2dgbx1clgpcr0000gq/T/com.microsoft.Word/WebArchiveCopyPasteTempFiles/page4image242959296"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4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7E9C-B6D1-9D4D-AEAE-DBF4ED60301B}"/>
              </a:ext>
            </a:extLst>
          </p:cNvPr>
          <p:cNvSpPr>
            <a:spLocks noGrp="1"/>
          </p:cNvSpPr>
          <p:nvPr>
            <p:ph type="ctrTitle"/>
          </p:nvPr>
        </p:nvSpPr>
        <p:spPr>
          <a:xfrm>
            <a:off x="1223889" y="0"/>
            <a:ext cx="10410093" cy="1420837"/>
          </a:xfrm>
        </p:spPr>
        <p:txBody>
          <a:bodyPr>
            <a:noAutofit/>
          </a:bodyPr>
          <a:lstStyle/>
          <a:p>
            <a:pPr algn="ctr"/>
            <a:r>
              <a:rPr lang="ka-GE" sz="2800" b="1" dirty="0">
                <a:solidFill>
                  <a:srgbClr val="0065FC"/>
                </a:solidFill>
              </a:rPr>
              <a:t>ქ. ფოთში ახალ ღრმაწყლოვან  მრავალფუნქციურ თანამედროვე    </a:t>
            </a:r>
            <a:br>
              <a:rPr lang="ka-GE" sz="2800" b="1" dirty="0">
                <a:solidFill>
                  <a:srgbClr val="0065FC"/>
                </a:solidFill>
              </a:rPr>
            </a:br>
            <a:r>
              <a:rPr lang="ka-GE" sz="2800" b="1" dirty="0">
                <a:solidFill>
                  <a:srgbClr val="0065FC"/>
                </a:solidFill>
              </a:rPr>
              <a:t>    ნავსადგურში ახალი ნაყარი ტვირთების ტერმინალის მშენებლობის და</a:t>
            </a:r>
            <a:r>
              <a:rPr lang="en-US" sz="2800" b="1" dirty="0">
                <a:solidFill>
                  <a:srgbClr val="0065FC"/>
                </a:solidFill>
              </a:rPr>
              <a:t> </a:t>
            </a:r>
            <a:r>
              <a:rPr lang="ka-GE" sz="2800" b="1" dirty="0">
                <a:solidFill>
                  <a:srgbClr val="0065FC"/>
                </a:solidFill>
              </a:rPr>
              <a:t>ექსპლუატაციის პროექტი</a:t>
            </a:r>
            <a:r>
              <a:rPr lang="en-US" sz="2800" dirty="0">
                <a:solidFill>
                  <a:srgbClr val="0065FC"/>
                </a:solidFill>
              </a:rPr>
              <a:t> </a:t>
            </a:r>
          </a:p>
        </p:txBody>
      </p:sp>
      <p:sp>
        <p:nvSpPr>
          <p:cNvPr id="3" name="Subtitle 2">
            <a:extLst>
              <a:ext uri="{FF2B5EF4-FFF2-40B4-BE49-F238E27FC236}">
                <a16:creationId xmlns:a16="http://schemas.microsoft.com/office/drawing/2014/main" id="{86F4A0C9-3E30-8146-91E6-7D371560836A}"/>
              </a:ext>
            </a:extLst>
          </p:cNvPr>
          <p:cNvSpPr>
            <a:spLocks noGrp="1"/>
          </p:cNvSpPr>
          <p:nvPr>
            <p:ph type="subTitle" idx="1"/>
          </p:nvPr>
        </p:nvSpPr>
        <p:spPr>
          <a:xfrm>
            <a:off x="1603717" y="5324073"/>
            <a:ext cx="9467557" cy="1118929"/>
          </a:xfrm>
        </p:spPr>
        <p:txBody>
          <a:bodyPr>
            <a:normAutofit lnSpcReduction="10000"/>
          </a:bodyPr>
          <a:lstStyle/>
          <a:p>
            <a:pPr algn="ctr"/>
            <a:r>
              <a:rPr lang="ka-GE" sz="3200" b="1" dirty="0"/>
              <a:t>გარემოსდაცვითი სკოპინგის ანგარიში</a:t>
            </a:r>
            <a:r>
              <a:rPr lang="en-US" sz="3200" dirty="0"/>
              <a:t> </a:t>
            </a:r>
          </a:p>
          <a:p>
            <a:pPr algn="ctr"/>
            <a:r>
              <a:rPr lang="ka-GE" sz="2800" b="1" dirty="0">
                <a:solidFill>
                  <a:srgbClr val="0070C0"/>
                </a:solidFill>
              </a:rPr>
              <a:t>მაისი, 2020</a:t>
            </a:r>
            <a:endParaRPr lang="en-US" sz="2800" b="1" dirty="0">
              <a:solidFill>
                <a:srgbClr val="0070C0"/>
              </a:solidFill>
            </a:endParaRPr>
          </a:p>
        </p:txBody>
      </p:sp>
      <p:sp>
        <p:nvSpPr>
          <p:cNvPr id="5" name="Rectangle 2">
            <a:extLst>
              <a:ext uri="{FF2B5EF4-FFF2-40B4-BE49-F238E27FC236}">
                <a16:creationId xmlns:a16="http://schemas.microsoft.com/office/drawing/2014/main" id="{3DAD510A-C0E3-FE41-A1EE-94400FC0F1AF}"/>
              </a:ext>
            </a:extLst>
          </p:cNvPr>
          <p:cNvSpPr>
            <a:spLocks noChangeArrowheads="1"/>
          </p:cNvSpPr>
          <p:nvPr/>
        </p:nvSpPr>
        <p:spPr bwMode="auto">
          <a:xfrm flipV="1">
            <a:off x="3826363" y="2353516"/>
            <a:ext cx="11236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D0741ED7-8A66-FB43-8183-05E0877B1A7B}"/>
              </a:ext>
            </a:extLst>
          </p:cNvPr>
          <p:cNvSpPr>
            <a:spLocks noChangeArrowheads="1"/>
          </p:cNvSpPr>
          <p:nvPr/>
        </p:nvSpPr>
        <p:spPr bwMode="auto">
          <a:xfrm>
            <a:off x="2551815" y="1664784"/>
            <a:ext cx="14811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34" descr="https://img.marketer.ge/2019/01/%E1%83%A4%E1%83%9D%E1%83%97%E1%83%98%E1%83%A1-%E1%83%9E%E1%83%9D%E1%83%A0%E1%83%A2%E1%83%98-%E1%83%92%E1%83%94%E1%83%92%E1%83%9B%E1%83%90.png">
            <a:extLst>
              <a:ext uri="{FF2B5EF4-FFF2-40B4-BE49-F238E27FC236}">
                <a16:creationId xmlns:a16="http://schemas.microsoft.com/office/drawing/2014/main" id="{DC2316C5-43CC-9D46-A85F-C8540FAA58D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93418" y="1637748"/>
            <a:ext cx="7088154" cy="352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32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AD91-81AF-9745-8D92-BB6A3BA17D2E}"/>
              </a:ext>
            </a:extLst>
          </p:cNvPr>
          <p:cNvSpPr>
            <a:spLocks noGrp="1"/>
          </p:cNvSpPr>
          <p:nvPr>
            <p:ph type="title"/>
          </p:nvPr>
        </p:nvSpPr>
        <p:spPr>
          <a:xfrm>
            <a:off x="1583541" y="536186"/>
            <a:ext cx="8911687" cy="907614"/>
          </a:xfrm>
        </p:spPr>
        <p:txBody>
          <a:bodyPr/>
          <a:lstStyle/>
          <a:p>
            <a:pPr algn="ctr"/>
            <a:r>
              <a:rPr lang="ka-GE" b="1" dirty="0">
                <a:solidFill>
                  <a:srgbClr val="0070C0"/>
                </a:solidFill>
              </a:rPr>
              <a:t>პროექტის აღწერა</a:t>
            </a:r>
            <a:endParaRPr lang="en-US" dirty="0">
              <a:solidFill>
                <a:srgbClr val="0070C0"/>
              </a:solidFill>
            </a:endParaRPr>
          </a:p>
        </p:txBody>
      </p:sp>
      <p:sp>
        <p:nvSpPr>
          <p:cNvPr id="6" name="Content Placeholder 5">
            <a:extLst>
              <a:ext uri="{FF2B5EF4-FFF2-40B4-BE49-F238E27FC236}">
                <a16:creationId xmlns:a16="http://schemas.microsoft.com/office/drawing/2014/main" id="{15336418-B8EA-0E46-86DA-DC18EB371F95}"/>
              </a:ext>
            </a:extLst>
          </p:cNvPr>
          <p:cNvSpPr>
            <a:spLocks noGrp="1"/>
          </p:cNvSpPr>
          <p:nvPr>
            <p:ph idx="1"/>
          </p:nvPr>
        </p:nvSpPr>
        <p:spPr>
          <a:xfrm>
            <a:off x="1688123" y="1452696"/>
            <a:ext cx="9453490" cy="4678437"/>
          </a:xfrm>
        </p:spPr>
        <p:txBody>
          <a:bodyPr>
            <a:normAutofit/>
          </a:bodyPr>
          <a:lstStyle/>
          <a:p>
            <a:pPr marL="0" indent="0" algn="just">
              <a:buNone/>
            </a:pPr>
            <a:r>
              <a:rPr lang="en-US" sz="2200" b="1" dirty="0" err="1"/>
              <a:t>ფოთის</a:t>
            </a:r>
            <a:r>
              <a:rPr lang="en-US" sz="2200" b="1" dirty="0"/>
              <a:t> </a:t>
            </a:r>
            <a:r>
              <a:rPr lang="en-US" sz="2200" b="1" dirty="0" err="1"/>
              <a:t>ახალი</a:t>
            </a:r>
            <a:r>
              <a:rPr lang="en-US" sz="2200" b="1" dirty="0"/>
              <a:t> </a:t>
            </a:r>
            <a:r>
              <a:rPr lang="en-US" sz="2200" b="1" dirty="0" err="1"/>
              <a:t>მრავალფუნქციური</a:t>
            </a:r>
            <a:r>
              <a:rPr lang="en-US" sz="2200" b="1" dirty="0"/>
              <a:t> </a:t>
            </a:r>
            <a:r>
              <a:rPr lang="en-US" sz="2200" b="1" dirty="0" err="1"/>
              <a:t>ღრმაწყლოვანი</a:t>
            </a:r>
            <a:r>
              <a:rPr lang="en-US" sz="2200" b="1" dirty="0"/>
              <a:t> </a:t>
            </a:r>
            <a:r>
              <a:rPr lang="en-US" sz="2200" b="1" dirty="0" err="1"/>
              <a:t>პორტი</a:t>
            </a:r>
            <a:r>
              <a:rPr lang="en-US" sz="2200" b="1" dirty="0"/>
              <a:t> </a:t>
            </a:r>
            <a:r>
              <a:rPr lang="en-US" sz="2200" b="1" dirty="0" err="1"/>
              <a:t>მოემსახურება</a:t>
            </a:r>
            <a:r>
              <a:rPr lang="en-US" sz="2200" b="1" dirty="0"/>
              <a:t> </a:t>
            </a:r>
            <a:r>
              <a:rPr lang="en-US" sz="2200" b="1" dirty="0" err="1"/>
              <a:t>ოთხი</a:t>
            </a:r>
            <a:r>
              <a:rPr lang="en-US" sz="2200" b="1" dirty="0"/>
              <a:t> </a:t>
            </a:r>
            <a:r>
              <a:rPr lang="en-US" sz="2200" b="1" dirty="0" err="1"/>
              <a:t>სხვადასხვა</a:t>
            </a:r>
            <a:r>
              <a:rPr lang="en-US" sz="2200" b="1" dirty="0"/>
              <a:t> </a:t>
            </a:r>
            <a:r>
              <a:rPr lang="en-US" sz="2200" b="1" dirty="0" err="1"/>
              <a:t>სახეობის</a:t>
            </a:r>
            <a:r>
              <a:rPr lang="en-US" sz="2200" b="1" dirty="0"/>
              <a:t> </a:t>
            </a:r>
            <a:r>
              <a:rPr lang="en-US" sz="2200" b="1" dirty="0" err="1"/>
              <a:t>ნაყარი</a:t>
            </a:r>
            <a:r>
              <a:rPr lang="en-US" sz="2200" b="1" dirty="0"/>
              <a:t> </a:t>
            </a:r>
            <a:r>
              <a:rPr lang="en-US" sz="2200" b="1" dirty="0" err="1"/>
              <a:t>ტვირთის</a:t>
            </a:r>
            <a:r>
              <a:rPr lang="en-US" sz="2200" b="1" dirty="0"/>
              <a:t> </a:t>
            </a:r>
            <a:r>
              <a:rPr lang="en-US" sz="2200" b="1" dirty="0" err="1"/>
              <a:t>იმპორტ-ექსპორტს</a:t>
            </a:r>
            <a:r>
              <a:rPr lang="en-US" sz="2200" b="1" dirty="0"/>
              <a:t>, </a:t>
            </a:r>
            <a:r>
              <a:rPr lang="en-US" sz="2200" b="1" dirty="0" err="1"/>
              <a:t>კერძოდ</a:t>
            </a:r>
            <a:r>
              <a:rPr lang="en-US" sz="2200" b="1" dirty="0"/>
              <a:t>:</a:t>
            </a:r>
            <a:br>
              <a:rPr lang="ka-GE" sz="2200" dirty="0"/>
            </a:br>
            <a:endParaRPr lang="en-US" sz="2200" dirty="0"/>
          </a:p>
          <a:p>
            <a:pPr lvl="0"/>
            <a:r>
              <a:rPr lang="ka-GE" sz="2200" dirty="0"/>
              <a:t>ნაყარი ტიპის ტვირთი (ნახშირი, მანგანუმის მადანი,  ბოქსიტი, სპილენძის კონცენტრატი);</a:t>
            </a:r>
            <a:endParaRPr lang="en-US" sz="2200" dirty="0"/>
          </a:p>
          <a:p>
            <a:pPr lvl="0"/>
            <a:r>
              <a:rPr lang="en-US" sz="2200" dirty="0" err="1"/>
              <a:t>მცირე</a:t>
            </a:r>
            <a:r>
              <a:rPr lang="en-US" sz="2200" dirty="0"/>
              <a:t> </a:t>
            </a:r>
            <a:r>
              <a:rPr lang="en-US" sz="2200" dirty="0" err="1"/>
              <a:t>პარტიებად</a:t>
            </a:r>
            <a:r>
              <a:rPr lang="en-US" sz="2200" dirty="0"/>
              <a:t> </a:t>
            </a:r>
            <a:r>
              <a:rPr lang="en-US" sz="2200" dirty="0" err="1"/>
              <a:t>დაყოფილი</a:t>
            </a:r>
            <a:r>
              <a:rPr lang="en-US" sz="2200" dirty="0"/>
              <a:t> </a:t>
            </a:r>
            <a:r>
              <a:rPr lang="en-US" sz="2200" dirty="0" err="1"/>
              <a:t>ტვირთი</a:t>
            </a:r>
            <a:r>
              <a:rPr lang="en-US" sz="2200" dirty="0"/>
              <a:t> (</a:t>
            </a:r>
            <a:r>
              <a:rPr lang="en-US" sz="2200" dirty="0" err="1"/>
              <a:t>ფოლადი</a:t>
            </a:r>
            <a:r>
              <a:rPr lang="en-US" sz="2200" dirty="0"/>
              <a:t>, </a:t>
            </a:r>
            <a:r>
              <a:rPr lang="en-US" sz="2200" dirty="0" err="1"/>
              <a:t>ჯართი</a:t>
            </a:r>
            <a:r>
              <a:rPr lang="en-US" sz="2200" dirty="0"/>
              <a:t>);</a:t>
            </a:r>
          </a:p>
          <a:p>
            <a:pPr lvl="0"/>
            <a:r>
              <a:rPr lang="en-US" sz="2200" dirty="0" err="1"/>
              <a:t>სასუქის</a:t>
            </a:r>
            <a:r>
              <a:rPr lang="en-US" sz="2200" dirty="0"/>
              <a:t> </a:t>
            </a:r>
            <a:r>
              <a:rPr lang="en-US" sz="2200" dirty="0" err="1"/>
              <a:t>ტიპის</a:t>
            </a:r>
            <a:r>
              <a:rPr lang="en-US" sz="2200" dirty="0"/>
              <a:t> </a:t>
            </a:r>
            <a:r>
              <a:rPr lang="en-US" sz="2200" dirty="0" err="1"/>
              <a:t>ტვირთი</a:t>
            </a:r>
            <a:r>
              <a:rPr lang="en-US" sz="2200" dirty="0"/>
              <a:t> (</a:t>
            </a:r>
            <a:r>
              <a:rPr lang="en-US" sz="2200" dirty="0" err="1"/>
              <a:t>სასუქები</a:t>
            </a:r>
            <a:r>
              <a:rPr lang="en-US" sz="2200" dirty="0"/>
              <a:t>);</a:t>
            </a:r>
          </a:p>
          <a:p>
            <a:pPr lvl="0"/>
            <a:r>
              <a:rPr lang="en-US" sz="2200" dirty="0" err="1"/>
              <a:t>ხორბლის</a:t>
            </a:r>
            <a:r>
              <a:rPr lang="en-US" sz="2200" dirty="0"/>
              <a:t> </a:t>
            </a:r>
            <a:r>
              <a:rPr lang="en-US" sz="2200" dirty="0" err="1"/>
              <a:t>ტიპის</a:t>
            </a:r>
            <a:r>
              <a:rPr lang="en-US" sz="2200" dirty="0"/>
              <a:t> </a:t>
            </a:r>
            <a:r>
              <a:rPr lang="en-US" sz="2200" dirty="0" err="1"/>
              <a:t>ტვირთი</a:t>
            </a:r>
            <a:r>
              <a:rPr lang="en-US" sz="2200" dirty="0"/>
              <a:t> (</a:t>
            </a:r>
            <a:r>
              <a:rPr lang="ka-GE" sz="2200" dirty="0"/>
              <a:t>მარცვლეული </a:t>
            </a:r>
            <a:r>
              <a:rPr lang="en-US" sz="2200" dirty="0" err="1"/>
              <a:t>კულტურები</a:t>
            </a:r>
            <a:r>
              <a:rPr lang="en-US" sz="2200" dirty="0"/>
              <a:t>).</a:t>
            </a:r>
          </a:p>
          <a:p>
            <a:endParaRPr lang="en-US" dirty="0"/>
          </a:p>
        </p:txBody>
      </p:sp>
    </p:spTree>
    <p:extLst>
      <p:ext uri="{BB962C8B-B14F-4D97-AF65-F5344CB8AC3E}">
        <p14:creationId xmlns:p14="http://schemas.microsoft.com/office/powerpoint/2010/main" val="3930242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1D28-5185-2546-9694-567EC3E57BA0}"/>
              </a:ext>
            </a:extLst>
          </p:cNvPr>
          <p:cNvSpPr>
            <a:spLocks noGrp="1"/>
          </p:cNvSpPr>
          <p:nvPr>
            <p:ph type="title"/>
          </p:nvPr>
        </p:nvSpPr>
        <p:spPr>
          <a:xfrm>
            <a:off x="1108037" y="299755"/>
            <a:ext cx="10912941" cy="699081"/>
          </a:xfrm>
        </p:spPr>
        <p:txBody>
          <a:bodyPr/>
          <a:lstStyle/>
          <a:p>
            <a:r>
              <a:rPr lang="ka-GE" b="1" dirty="0">
                <a:solidFill>
                  <a:srgbClr val="0070C0"/>
                </a:solidFill>
              </a:rPr>
              <a:t>ნაყარი ტვირთის მასალების ტექნოლოგიური ხაზი</a:t>
            </a:r>
            <a:endParaRPr lang="en-US" dirty="0">
              <a:solidFill>
                <a:srgbClr val="0070C0"/>
              </a:solidFill>
            </a:endParaRPr>
          </a:p>
        </p:txBody>
      </p:sp>
      <p:sp>
        <p:nvSpPr>
          <p:cNvPr id="3" name="Content Placeholder 2">
            <a:extLst>
              <a:ext uri="{FF2B5EF4-FFF2-40B4-BE49-F238E27FC236}">
                <a16:creationId xmlns:a16="http://schemas.microsoft.com/office/drawing/2014/main" id="{EF3097D9-C94E-3141-A558-C19544B70D07}"/>
              </a:ext>
            </a:extLst>
          </p:cNvPr>
          <p:cNvSpPr>
            <a:spLocks noGrp="1"/>
          </p:cNvSpPr>
          <p:nvPr>
            <p:ph idx="1"/>
          </p:nvPr>
        </p:nvSpPr>
        <p:spPr>
          <a:xfrm>
            <a:off x="1592132" y="1056210"/>
            <a:ext cx="10428846" cy="749449"/>
          </a:xfrm>
        </p:spPr>
        <p:txBody>
          <a:bodyPr>
            <a:normAutofit/>
          </a:bodyPr>
          <a:lstStyle/>
          <a:p>
            <a:pPr marL="0" indent="0" algn="ctr">
              <a:buNone/>
            </a:pPr>
            <a:r>
              <a:rPr lang="ka-GE" sz="2000" b="1" dirty="0">
                <a:solidFill>
                  <a:schemeClr val="tx1"/>
                </a:solidFill>
              </a:rPr>
              <a:t>ნაყარი ტიპის ტვირთი (ნახშირი, მანგანუმის მადანი,  ბოქსიტი, სპილენძის კონცენტრატი)</a:t>
            </a:r>
            <a:endParaRPr lang="en-US" sz="2000" b="1" dirty="0">
              <a:solidFill>
                <a:schemeClr val="tx1"/>
              </a:solidFill>
            </a:endParaRPr>
          </a:p>
        </p:txBody>
      </p:sp>
      <p:pic>
        <p:nvPicPr>
          <p:cNvPr id="5" name="Picture 4">
            <a:extLst>
              <a:ext uri="{FF2B5EF4-FFF2-40B4-BE49-F238E27FC236}">
                <a16:creationId xmlns:a16="http://schemas.microsoft.com/office/drawing/2014/main" id="{ACA9EB91-FF5A-C74B-94FC-1DD6DE61E5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37957" y="1557314"/>
            <a:ext cx="5577553" cy="3239770"/>
          </a:xfrm>
          <a:prstGeom prst="rect">
            <a:avLst/>
          </a:prstGeom>
          <a:noFill/>
          <a:ln>
            <a:noFill/>
          </a:ln>
        </p:spPr>
      </p:pic>
      <p:sp>
        <p:nvSpPr>
          <p:cNvPr id="7" name="TextBox 6">
            <a:extLst>
              <a:ext uri="{FF2B5EF4-FFF2-40B4-BE49-F238E27FC236}">
                <a16:creationId xmlns:a16="http://schemas.microsoft.com/office/drawing/2014/main" id="{655A5C17-7102-9E41-90A1-9DE7F39F05FF}"/>
              </a:ext>
            </a:extLst>
          </p:cNvPr>
          <p:cNvSpPr txBox="1"/>
          <p:nvPr/>
        </p:nvSpPr>
        <p:spPr>
          <a:xfrm>
            <a:off x="7087038" y="1597098"/>
            <a:ext cx="4449848" cy="3416320"/>
          </a:xfrm>
          <a:prstGeom prst="rect">
            <a:avLst/>
          </a:prstGeom>
          <a:noFill/>
        </p:spPr>
        <p:txBody>
          <a:bodyPr wrap="square" rtlCol="0">
            <a:spAutoFit/>
          </a:bodyPr>
          <a:lstStyle/>
          <a:p>
            <a:pPr algn="just"/>
            <a:r>
              <a:rPr lang="ka-GE" b="1" dirty="0"/>
              <a:t>რკინიგზის ოპერაციები</a:t>
            </a:r>
            <a:r>
              <a:rPr lang="en-US" b="1" dirty="0"/>
              <a:t>: </a:t>
            </a:r>
            <a:r>
              <a:rPr lang="en-US" dirty="0" err="1"/>
              <a:t>ფოთის</a:t>
            </a:r>
            <a:r>
              <a:rPr lang="en-US" dirty="0"/>
              <a:t> </a:t>
            </a:r>
            <a:r>
              <a:rPr lang="en-US" dirty="0" err="1"/>
              <a:t>ახალი</a:t>
            </a:r>
            <a:r>
              <a:rPr lang="en-US" dirty="0"/>
              <a:t> </a:t>
            </a:r>
            <a:r>
              <a:rPr lang="en-US" dirty="0" err="1"/>
              <a:t>ტერმინალის</a:t>
            </a:r>
            <a:r>
              <a:rPr lang="en-US" dirty="0"/>
              <a:t>  </a:t>
            </a:r>
            <a:r>
              <a:rPr lang="ka-GE" dirty="0"/>
              <a:t>საკუთარი ლოკომოტივების დახმარებით მოხდება სავსე (დატვირთული) ვაგონების მიყვანა ფოთის რკინიგზის სადგურიდან.</a:t>
            </a:r>
            <a:endParaRPr lang="en-US" dirty="0"/>
          </a:p>
          <a:p>
            <a:pPr algn="just"/>
            <a:r>
              <a:rPr lang="ka-GE" b="1" dirty="0"/>
              <a:t>ფოთის ახალი ტერმინალის ოპერაციები</a:t>
            </a:r>
            <a:r>
              <a:rPr lang="en-US" b="1" dirty="0"/>
              <a:t>: </a:t>
            </a:r>
            <a:r>
              <a:rPr lang="ka-GE" dirty="0"/>
              <a:t>ვაგონის გადმოტვირთვა ვაგონის გადმოტვირთვის შენობაში.</a:t>
            </a:r>
            <a:r>
              <a:rPr lang="en-US" dirty="0"/>
              <a:t> </a:t>
            </a:r>
            <a:endParaRPr lang="ka-GE" dirty="0"/>
          </a:p>
          <a:p>
            <a:pPr algn="just"/>
            <a:r>
              <a:rPr lang="ka-GE" b="1" dirty="0"/>
              <a:t>შიდა ტრანსპორტი:</a:t>
            </a:r>
            <a:r>
              <a:rPr lang="en-US" b="1" dirty="0"/>
              <a:t> </a:t>
            </a:r>
            <a:r>
              <a:rPr lang="ka-GE" dirty="0"/>
              <a:t>ლენტური კონვეიერი მიემართება რკინიგზის ვაგონის ავტოთვითმცლელი-დან დამშტაბელებელ მოწყობილობამდე.</a:t>
            </a:r>
            <a:r>
              <a:rPr lang="en-US" dirty="0"/>
              <a:t> </a:t>
            </a:r>
            <a:endParaRPr lang="ka-GE" dirty="0"/>
          </a:p>
        </p:txBody>
      </p:sp>
      <p:sp>
        <p:nvSpPr>
          <p:cNvPr id="8" name="TextBox 7">
            <a:extLst>
              <a:ext uri="{FF2B5EF4-FFF2-40B4-BE49-F238E27FC236}">
                <a16:creationId xmlns:a16="http://schemas.microsoft.com/office/drawing/2014/main" id="{53658D66-A528-4B47-AB22-26148B1B75CF}"/>
              </a:ext>
            </a:extLst>
          </p:cNvPr>
          <p:cNvSpPr txBox="1"/>
          <p:nvPr/>
        </p:nvSpPr>
        <p:spPr>
          <a:xfrm>
            <a:off x="1364566" y="4989208"/>
            <a:ext cx="10522633" cy="1754326"/>
          </a:xfrm>
          <a:prstGeom prst="rect">
            <a:avLst/>
          </a:prstGeom>
          <a:noFill/>
        </p:spPr>
        <p:txBody>
          <a:bodyPr wrap="square" rtlCol="0">
            <a:spAutoFit/>
          </a:bodyPr>
          <a:lstStyle/>
          <a:p>
            <a:pPr algn="just"/>
            <a:r>
              <a:rPr lang="ka-GE" b="1" dirty="0"/>
              <a:t>საწყობი: </a:t>
            </a:r>
            <a:r>
              <a:rPr lang="ka-GE" dirty="0"/>
              <a:t>ნახშირის მადნისთვის გამოყოფილია შვიდი მოედანი, სადაც ხდება ტვირთის შტაბელებად დაწყობა.</a:t>
            </a:r>
            <a:r>
              <a:rPr lang="en-US" dirty="0"/>
              <a:t> </a:t>
            </a:r>
            <a:endParaRPr lang="ka-GE" b="1" dirty="0"/>
          </a:p>
          <a:p>
            <a:pPr algn="just"/>
            <a:r>
              <a:rPr lang="ka-GE" b="1" dirty="0"/>
              <a:t>ნავმისადგომის ოპერაციები</a:t>
            </a:r>
            <a:r>
              <a:rPr lang="en-US" b="1" dirty="0"/>
              <a:t>: </a:t>
            </a:r>
            <a:r>
              <a:rPr lang="ka-GE" dirty="0"/>
              <a:t>ფრონტალური ჩამტვირთველები ტვირთავენ: ვარიანტი 1 – 20’OT სატვირთო მანქანებზე; ვარიანტი 2 - ლენტურ კონვეიერზე, რომელიც მიემართება ნავმისადგომისკენ.</a:t>
            </a:r>
            <a:r>
              <a:rPr lang="en-US" dirty="0"/>
              <a:t> </a:t>
            </a:r>
          </a:p>
          <a:p>
            <a:pPr algn="just"/>
            <a:r>
              <a:rPr lang="ka-GE" b="1" dirty="0"/>
              <a:t>საზღვაო ოპერაციები</a:t>
            </a:r>
            <a:r>
              <a:rPr lang="en-US" b="1" dirty="0"/>
              <a:t>: </a:t>
            </a:r>
            <a:r>
              <a:rPr lang="ka-GE" dirty="0"/>
              <a:t>გემების შემოყვანა/გაყვანა </a:t>
            </a:r>
            <a:r>
              <a:rPr lang="en-US" dirty="0"/>
              <a:t>APM </a:t>
            </a:r>
            <a:r>
              <a:rPr lang="ka-GE" dirty="0"/>
              <a:t>ტერმინალის მიერ.</a:t>
            </a:r>
            <a:r>
              <a:rPr lang="en-US" dirty="0"/>
              <a:t> </a:t>
            </a:r>
          </a:p>
        </p:txBody>
      </p:sp>
    </p:spTree>
    <p:extLst>
      <p:ext uri="{BB962C8B-B14F-4D97-AF65-F5344CB8AC3E}">
        <p14:creationId xmlns:p14="http://schemas.microsoft.com/office/powerpoint/2010/main" val="33604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AD33-884E-5045-AC77-686DE6B857FE}"/>
              </a:ext>
            </a:extLst>
          </p:cNvPr>
          <p:cNvSpPr>
            <a:spLocks noGrp="1"/>
          </p:cNvSpPr>
          <p:nvPr>
            <p:ph type="title"/>
          </p:nvPr>
        </p:nvSpPr>
        <p:spPr>
          <a:xfrm>
            <a:off x="1236322" y="69446"/>
            <a:ext cx="11143105" cy="1280890"/>
          </a:xfrm>
        </p:spPr>
        <p:txBody>
          <a:bodyPr/>
          <a:lstStyle/>
          <a:p>
            <a:r>
              <a:rPr lang="ka-GE" b="1" dirty="0">
                <a:solidFill>
                  <a:srgbClr val="0070C0"/>
                </a:solidFill>
              </a:rPr>
              <a:t>ნაყარი ტვირთის მასალების ტექნოლოგიური ხაზი</a:t>
            </a:r>
            <a:endParaRPr lang="en-US" dirty="0">
              <a:solidFill>
                <a:srgbClr val="0070C0"/>
              </a:solidFill>
            </a:endParaRPr>
          </a:p>
        </p:txBody>
      </p:sp>
      <p:sp>
        <p:nvSpPr>
          <p:cNvPr id="3" name="Content Placeholder 2">
            <a:extLst>
              <a:ext uri="{FF2B5EF4-FFF2-40B4-BE49-F238E27FC236}">
                <a16:creationId xmlns:a16="http://schemas.microsoft.com/office/drawing/2014/main" id="{A83A1125-EB1E-F243-A386-9652DC3C5B59}"/>
              </a:ext>
            </a:extLst>
          </p:cNvPr>
          <p:cNvSpPr>
            <a:spLocks noGrp="1"/>
          </p:cNvSpPr>
          <p:nvPr>
            <p:ph idx="1"/>
          </p:nvPr>
        </p:nvSpPr>
        <p:spPr>
          <a:xfrm>
            <a:off x="2248970" y="883941"/>
            <a:ext cx="8915400" cy="396949"/>
          </a:xfrm>
        </p:spPr>
        <p:txBody>
          <a:bodyPr>
            <a:normAutofit lnSpcReduction="10000"/>
          </a:bodyPr>
          <a:lstStyle/>
          <a:p>
            <a:pPr marL="0" indent="0">
              <a:buNone/>
            </a:pPr>
            <a:r>
              <a:rPr lang="en-US" sz="2200" b="1" dirty="0" err="1"/>
              <a:t>მცირე</a:t>
            </a:r>
            <a:r>
              <a:rPr lang="en-US" sz="2200" b="1" dirty="0"/>
              <a:t> </a:t>
            </a:r>
            <a:r>
              <a:rPr lang="en-US" sz="2200" b="1" dirty="0" err="1"/>
              <a:t>პარტიებად</a:t>
            </a:r>
            <a:r>
              <a:rPr lang="en-US" sz="2200" b="1" dirty="0"/>
              <a:t> </a:t>
            </a:r>
            <a:r>
              <a:rPr lang="en-US" sz="2200" b="1" dirty="0" err="1"/>
              <a:t>დაყოფილი</a:t>
            </a:r>
            <a:r>
              <a:rPr lang="en-US" sz="2200" b="1" dirty="0"/>
              <a:t> </a:t>
            </a:r>
            <a:r>
              <a:rPr lang="en-US" sz="2200" b="1" dirty="0" err="1"/>
              <a:t>ტვირთი</a:t>
            </a:r>
            <a:r>
              <a:rPr lang="en-US" sz="2200" b="1" dirty="0"/>
              <a:t> (</a:t>
            </a:r>
            <a:r>
              <a:rPr lang="en-US" sz="2200" b="1" dirty="0" err="1"/>
              <a:t>ფოლადი</a:t>
            </a:r>
            <a:r>
              <a:rPr lang="en-US" sz="2200" b="1" dirty="0"/>
              <a:t>, </a:t>
            </a:r>
            <a:r>
              <a:rPr lang="en-US" sz="2200" b="1" dirty="0" err="1"/>
              <a:t>ჯართი</a:t>
            </a:r>
            <a:r>
              <a:rPr lang="en-US" sz="2200" b="1" dirty="0"/>
              <a:t>)</a:t>
            </a:r>
          </a:p>
          <a:p>
            <a:endParaRPr lang="en-US" dirty="0"/>
          </a:p>
        </p:txBody>
      </p:sp>
      <p:pic>
        <p:nvPicPr>
          <p:cNvPr id="5" name="Picture 4" descr="ცარგო.png">
            <a:extLst>
              <a:ext uri="{FF2B5EF4-FFF2-40B4-BE49-F238E27FC236}">
                <a16:creationId xmlns:a16="http://schemas.microsoft.com/office/drawing/2014/main" id="{CE593BAE-387A-FA4E-9491-8C203AC32597}"/>
              </a:ext>
            </a:extLst>
          </p:cNvPr>
          <p:cNvPicPr/>
          <p:nvPr/>
        </p:nvPicPr>
        <p:blipFill>
          <a:blip r:embed="rId2" cstate="print">
            <a:extLst>
              <a:ext uri="{28A0092B-C50C-407E-A947-70E740481C1C}">
                <a14:useLocalDpi xmlns:a14="http://schemas.microsoft.com/office/drawing/2010/main" val="0"/>
              </a:ext>
            </a:extLst>
          </a:blip>
          <a:srcRect t="42508" r="21056" b="9480"/>
          <a:stretch>
            <a:fillRect/>
          </a:stretch>
        </p:blipFill>
        <p:spPr bwMode="auto">
          <a:xfrm>
            <a:off x="1491175" y="1551289"/>
            <a:ext cx="4973419" cy="3161388"/>
          </a:xfrm>
          <a:prstGeom prst="rect">
            <a:avLst/>
          </a:prstGeom>
          <a:noFill/>
          <a:ln>
            <a:noFill/>
          </a:ln>
        </p:spPr>
      </p:pic>
      <p:sp>
        <p:nvSpPr>
          <p:cNvPr id="7" name="TextBox 6">
            <a:extLst>
              <a:ext uri="{FF2B5EF4-FFF2-40B4-BE49-F238E27FC236}">
                <a16:creationId xmlns:a16="http://schemas.microsoft.com/office/drawing/2014/main" id="{04B5ADA1-087F-9048-B0D2-AD2DC16B6D31}"/>
              </a:ext>
            </a:extLst>
          </p:cNvPr>
          <p:cNvSpPr txBox="1"/>
          <p:nvPr/>
        </p:nvSpPr>
        <p:spPr>
          <a:xfrm>
            <a:off x="6655980" y="1368330"/>
            <a:ext cx="5062408" cy="3493264"/>
          </a:xfrm>
          <a:prstGeom prst="rect">
            <a:avLst/>
          </a:prstGeom>
          <a:noFill/>
        </p:spPr>
        <p:txBody>
          <a:bodyPr wrap="square" rtlCol="0">
            <a:spAutoFit/>
          </a:bodyPr>
          <a:lstStyle/>
          <a:p>
            <a:pPr algn="just"/>
            <a:r>
              <a:rPr lang="ka-GE" sz="1700" b="1" dirty="0"/>
              <a:t>რკინიგზის ოპერაციები</a:t>
            </a:r>
            <a:r>
              <a:rPr lang="en-US" sz="1700" b="1" dirty="0"/>
              <a:t>: </a:t>
            </a:r>
            <a:r>
              <a:rPr lang="en-US" sz="1700" dirty="0" err="1"/>
              <a:t>ფოთის</a:t>
            </a:r>
            <a:r>
              <a:rPr lang="en-US" sz="1700" dirty="0"/>
              <a:t> </a:t>
            </a:r>
            <a:r>
              <a:rPr lang="en-US" sz="1700" dirty="0" err="1"/>
              <a:t>ახალი</a:t>
            </a:r>
            <a:r>
              <a:rPr lang="en-US" sz="1700" dirty="0"/>
              <a:t> </a:t>
            </a:r>
            <a:r>
              <a:rPr lang="en-US" sz="1700" dirty="0" err="1"/>
              <a:t>ტერმინალის</a:t>
            </a:r>
            <a:r>
              <a:rPr lang="en-US" sz="1700" dirty="0"/>
              <a:t>  </a:t>
            </a:r>
            <a:r>
              <a:rPr lang="ka-GE" sz="1700" dirty="0"/>
              <a:t>საკუთარი ლოკომოტივების დახმარებით მოხდება სავსე (დატვირთული) ვაგონების მიყვანა ფოთის რკინიგზის სადგურიდან</a:t>
            </a:r>
            <a:endParaRPr lang="en-US" sz="1700" dirty="0"/>
          </a:p>
          <a:p>
            <a:pPr algn="just"/>
            <a:r>
              <a:rPr lang="ka-GE" sz="1700" b="1" dirty="0"/>
              <a:t>ფოთის ახალი ტერმინალის ოპერაციები</a:t>
            </a:r>
            <a:r>
              <a:rPr lang="en-US" sz="1700" b="1" dirty="0"/>
              <a:t>: </a:t>
            </a:r>
            <a:r>
              <a:rPr lang="ka-GE" sz="1700" dirty="0"/>
              <a:t>გადმოტვირთვა დაწესებულ სარკინიგზო ხაზზე დატვირთვა-გადმოტვირთვის მობილური მანიპულატორის მიერ.</a:t>
            </a:r>
            <a:r>
              <a:rPr lang="en-US" sz="1700" dirty="0"/>
              <a:t> </a:t>
            </a:r>
          </a:p>
          <a:p>
            <a:pPr algn="just"/>
            <a:r>
              <a:rPr lang="ka-GE" sz="1700" b="1" dirty="0"/>
              <a:t>შიდა ტრანსპორტირება</a:t>
            </a:r>
            <a:r>
              <a:rPr lang="en-US" sz="1700" b="1" dirty="0"/>
              <a:t>; </a:t>
            </a:r>
            <a:r>
              <a:rPr lang="ka-GE" sz="1700" dirty="0"/>
              <a:t>დატვირთვის ოპერატორები ტვირთს ტვირთავენ უშუალოდ სარკინიგზო ვაგონებიდან მოედნებზე რკინიგზის ხაზის გაყოლებაზე.</a:t>
            </a:r>
            <a:r>
              <a:rPr lang="en-US" sz="1700" dirty="0"/>
              <a:t> </a:t>
            </a:r>
          </a:p>
        </p:txBody>
      </p:sp>
      <p:sp>
        <p:nvSpPr>
          <p:cNvPr id="8" name="TextBox 7">
            <a:extLst>
              <a:ext uri="{FF2B5EF4-FFF2-40B4-BE49-F238E27FC236}">
                <a16:creationId xmlns:a16="http://schemas.microsoft.com/office/drawing/2014/main" id="{583729E6-C0A4-CD4F-85F5-D8631FC33CB3}"/>
              </a:ext>
            </a:extLst>
          </p:cNvPr>
          <p:cNvSpPr txBox="1"/>
          <p:nvPr/>
        </p:nvSpPr>
        <p:spPr>
          <a:xfrm>
            <a:off x="1359188" y="4861594"/>
            <a:ext cx="9805182" cy="1754326"/>
          </a:xfrm>
          <a:prstGeom prst="rect">
            <a:avLst/>
          </a:prstGeom>
          <a:noFill/>
        </p:spPr>
        <p:txBody>
          <a:bodyPr wrap="square" rtlCol="0">
            <a:spAutoFit/>
          </a:bodyPr>
          <a:lstStyle/>
          <a:p>
            <a:pPr algn="just"/>
            <a:r>
              <a:rPr lang="ka-GE" b="1" dirty="0"/>
              <a:t>საწყობი: </a:t>
            </a:r>
            <a:r>
              <a:rPr lang="ka-GE" dirty="0"/>
              <a:t>გამოყოფილი მოედნები რკინიგზის ხაზის გასწვრივ;</a:t>
            </a:r>
          </a:p>
          <a:p>
            <a:pPr algn="just"/>
            <a:r>
              <a:rPr lang="ka-GE" b="1" dirty="0"/>
              <a:t>შიდა ტრანსპორტი: </a:t>
            </a:r>
            <a:r>
              <a:rPr lang="ka-GE" dirty="0"/>
              <a:t>მასალების ჩამტვირთველები ტვირთავენ 20'OT-ზე ან ტერმინალის სატვირთო მანქანის ბუნკერებში,  რომელიც მიემართება ნავმისადგომისკენ.</a:t>
            </a:r>
            <a:r>
              <a:rPr lang="en-US" dirty="0"/>
              <a:t> </a:t>
            </a:r>
            <a:endParaRPr lang="ka-GE" b="1" dirty="0"/>
          </a:p>
          <a:p>
            <a:pPr algn="just"/>
            <a:r>
              <a:rPr lang="ka-GE" b="1" dirty="0"/>
              <a:t>ნავმისადგომის ოპერაციები</a:t>
            </a:r>
            <a:r>
              <a:rPr lang="en-US" b="1" dirty="0"/>
              <a:t>: </a:t>
            </a:r>
            <a:r>
              <a:rPr lang="ka-GE" dirty="0"/>
              <a:t>ვარიანტი 1 – მბრუნავი სპრედერიანი ამწეები ტვირთავენ გემს</a:t>
            </a:r>
            <a:endParaRPr lang="en-US" dirty="0"/>
          </a:p>
          <a:p>
            <a:pPr algn="just"/>
            <a:r>
              <a:rPr lang="ka-GE" dirty="0"/>
              <a:t>ვარიანტი 2 - გემის დამტვირთავი ტვირთავს გემს.</a:t>
            </a:r>
            <a:r>
              <a:rPr lang="en-US" dirty="0"/>
              <a:t> </a:t>
            </a:r>
          </a:p>
          <a:p>
            <a:pPr algn="just"/>
            <a:r>
              <a:rPr lang="ka-GE" b="1" dirty="0"/>
              <a:t>საზღვაო ოპერაციები</a:t>
            </a:r>
            <a:r>
              <a:rPr lang="en-US" b="1" dirty="0"/>
              <a:t>: </a:t>
            </a:r>
            <a:r>
              <a:rPr lang="ka-GE" dirty="0"/>
              <a:t>გემების შემოყვანა/გაყვანა </a:t>
            </a:r>
            <a:r>
              <a:rPr lang="en-US" dirty="0"/>
              <a:t>APM </a:t>
            </a:r>
            <a:r>
              <a:rPr lang="ka-GE" dirty="0"/>
              <a:t>ტერმინალის მიერ.</a:t>
            </a:r>
            <a:r>
              <a:rPr lang="en-US" dirty="0"/>
              <a:t> </a:t>
            </a:r>
          </a:p>
        </p:txBody>
      </p:sp>
    </p:spTree>
    <p:extLst>
      <p:ext uri="{BB962C8B-B14F-4D97-AF65-F5344CB8AC3E}">
        <p14:creationId xmlns:p14="http://schemas.microsoft.com/office/powerpoint/2010/main" val="469822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04BE-DD42-4043-A441-3A3339E20B30}"/>
              </a:ext>
            </a:extLst>
          </p:cNvPr>
          <p:cNvSpPr>
            <a:spLocks noGrp="1"/>
          </p:cNvSpPr>
          <p:nvPr>
            <p:ph type="title"/>
          </p:nvPr>
        </p:nvSpPr>
        <p:spPr>
          <a:xfrm>
            <a:off x="1067216" y="116959"/>
            <a:ext cx="11504612" cy="765544"/>
          </a:xfrm>
        </p:spPr>
        <p:txBody>
          <a:bodyPr/>
          <a:lstStyle/>
          <a:p>
            <a:r>
              <a:rPr lang="ka-GE" b="1" dirty="0">
                <a:solidFill>
                  <a:srgbClr val="0070C0"/>
                </a:solidFill>
              </a:rPr>
              <a:t>ნაყარი ტვირთის მასალების ტექნოლოგიური ხაზი</a:t>
            </a:r>
            <a:endParaRPr lang="en-US" dirty="0">
              <a:solidFill>
                <a:srgbClr val="0070C0"/>
              </a:solidFill>
            </a:endParaRPr>
          </a:p>
        </p:txBody>
      </p:sp>
      <p:sp>
        <p:nvSpPr>
          <p:cNvPr id="3" name="Content Placeholder 2">
            <a:extLst>
              <a:ext uri="{FF2B5EF4-FFF2-40B4-BE49-F238E27FC236}">
                <a16:creationId xmlns:a16="http://schemas.microsoft.com/office/drawing/2014/main" id="{F3ABB597-FDF3-1E47-8142-CE80F9652859}"/>
              </a:ext>
            </a:extLst>
          </p:cNvPr>
          <p:cNvSpPr>
            <a:spLocks noGrp="1"/>
          </p:cNvSpPr>
          <p:nvPr>
            <p:ph idx="1"/>
          </p:nvPr>
        </p:nvSpPr>
        <p:spPr>
          <a:xfrm>
            <a:off x="4174867" y="765544"/>
            <a:ext cx="3820817" cy="545805"/>
          </a:xfrm>
        </p:spPr>
        <p:txBody>
          <a:bodyPr>
            <a:normAutofit/>
          </a:bodyPr>
          <a:lstStyle/>
          <a:p>
            <a:pPr marL="0" indent="0">
              <a:buNone/>
            </a:pPr>
            <a:r>
              <a:rPr lang="en-US" sz="2400" b="1" dirty="0" err="1"/>
              <a:t>სასუქის</a:t>
            </a:r>
            <a:r>
              <a:rPr lang="en-US" sz="2400" b="1" dirty="0"/>
              <a:t> </a:t>
            </a:r>
            <a:r>
              <a:rPr lang="en-US" sz="2400" b="1" dirty="0" err="1"/>
              <a:t>ტიპის</a:t>
            </a:r>
            <a:r>
              <a:rPr lang="en-US" sz="2400" b="1" dirty="0"/>
              <a:t> </a:t>
            </a:r>
            <a:r>
              <a:rPr lang="en-US" sz="2400" b="1" dirty="0" err="1"/>
              <a:t>ტვირთი</a:t>
            </a:r>
            <a:r>
              <a:rPr lang="ka-GE" sz="2400" b="1" dirty="0"/>
              <a:t>:</a:t>
            </a:r>
            <a:endParaRPr lang="en-US" sz="2400" b="1" dirty="0"/>
          </a:p>
        </p:txBody>
      </p:sp>
      <p:pic>
        <p:nvPicPr>
          <p:cNvPr id="5" name="Picture 4" descr="ცარგო.png">
            <a:extLst>
              <a:ext uri="{FF2B5EF4-FFF2-40B4-BE49-F238E27FC236}">
                <a16:creationId xmlns:a16="http://schemas.microsoft.com/office/drawing/2014/main" id="{B0A5C072-8BE8-6D47-9770-B7A72BEB6C2A}"/>
              </a:ext>
            </a:extLst>
          </p:cNvPr>
          <p:cNvPicPr/>
          <p:nvPr/>
        </p:nvPicPr>
        <p:blipFill>
          <a:blip r:embed="rId2" cstate="print">
            <a:extLst>
              <a:ext uri="{28A0092B-C50C-407E-A947-70E740481C1C}">
                <a14:useLocalDpi xmlns:a14="http://schemas.microsoft.com/office/drawing/2010/main" val="0"/>
              </a:ext>
            </a:extLst>
          </a:blip>
          <a:srcRect r="21747" b="53517"/>
          <a:stretch>
            <a:fillRect/>
          </a:stretch>
        </p:blipFill>
        <p:spPr bwMode="auto">
          <a:xfrm>
            <a:off x="1190516" y="1531089"/>
            <a:ext cx="5629006" cy="3182678"/>
          </a:xfrm>
          <a:prstGeom prst="rect">
            <a:avLst/>
          </a:prstGeom>
          <a:noFill/>
          <a:ln>
            <a:noFill/>
          </a:ln>
        </p:spPr>
      </p:pic>
      <p:sp>
        <p:nvSpPr>
          <p:cNvPr id="6" name="TextBox 5">
            <a:extLst>
              <a:ext uri="{FF2B5EF4-FFF2-40B4-BE49-F238E27FC236}">
                <a16:creationId xmlns:a16="http://schemas.microsoft.com/office/drawing/2014/main" id="{3D12164A-A21E-B24C-93CF-B86BA85F4B2A}"/>
              </a:ext>
            </a:extLst>
          </p:cNvPr>
          <p:cNvSpPr txBox="1"/>
          <p:nvPr/>
        </p:nvSpPr>
        <p:spPr>
          <a:xfrm>
            <a:off x="7017489" y="1531088"/>
            <a:ext cx="4518020" cy="3493264"/>
          </a:xfrm>
          <a:prstGeom prst="rect">
            <a:avLst/>
          </a:prstGeom>
          <a:noFill/>
        </p:spPr>
        <p:txBody>
          <a:bodyPr wrap="square" rtlCol="0">
            <a:spAutoFit/>
          </a:bodyPr>
          <a:lstStyle/>
          <a:p>
            <a:pPr algn="just"/>
            <a:r>
              <a:rPr lang="ka-GE" sz="1700" b="1" dirty="0"/>
              <a:t>რკინიგზის ოპერაციები</a:t>
            </a:r>
            <a:r>
              <a:rPr lang="en-US" sz="1700" b="1" dirty="0"/>
              <a:t>: </a:t>
            </a:r>
            <a:r>
              <a:rPr lang="en-US" sz="1700" dirty="0" err="1"/>
              <a:t>ფოთის</a:t>
            </a:r>
            <a:r>
              <a:rPr lang="en-US" sz="1700" dirty="0"/>
              <a:t> </a:t>
            </a:r>
            <a:r>
              <a:rPr lang="en-US" sz="1700" dirty="0" err="1"/>
              <a:t>ახალი</a:t>
            </a:r>
            <a:r>
              <a:rPr lang="en-US" sz="1700" dirty="0"/>
              <a:t> </a:t>
            </a:r>
            <a:r>
              <a:rPr lang="en-US" sz="1700" dirty="0" err="1"/>
              <a:t>ტერმინალის</a:t>
            </a:r>
            <a:r>
              <a:rPr lang="en-US" sz="1700" dirty="0"/>
              <a:t>  </a:t>
            </a:r>
            <a:r>
              <a:rPr lang="ka-GE" sz="1700" dirty="0"/>
              <a:t>საკუთარი ლოკომოტივების დახმარებით მოხდება სავსე (დატვირთული) ვაგონების მიყვანა ფოთის რკინიგზის სადგურიდან</a:t>
            </a:r>
            <a:endParaRPr lang="en-US" sz="1700" dirty="0"/>
          </a:p>
          <a:p>
            <a:pPr algn="just"/>
            <a:r>
              <a:rPr lang="ka-GE" sz="1700" b="1" dirty="0"/>
              <a:t>ფოთის ახალი ტერმინალის ოპერაციები</a:t>
            </a:r>
            <a:r>
              <a:rPr lang="en-US" sz="1700" b="1" dirty="0"/>
              <a:t>: </a:t>
            </a:r>
            <a:r>
              <a:rPr lang="ka-GE" sz="1700" dirty="0"/>
              <a:t>სარკინიგზო ვაგონი ტვირთს გადმოტვირთავს სასუქების გადმოტვირთვის შენობაში.</a:t>
            </a:r>
            <a:r>
              <a:rPr lang="en-US" sz="1700" dirty="0"/>
              <a:t> </a:t>
            </a:r>
            <a:r>
              <a:rPr lang="ka-GE" sz="1700" dirty="0"/>
              <a:t>.</a:t>
            </a:r>
            <a:r>
              <a:rPr lang="en-US" sz="1700" dirty="0"/>
              <a:t> </a:t>
            </a:r>
          </a:p>
          <a:p>
            <a:pPr algn="just"/>
            <a:r>
              <a:rPr lang="ka-GE" sz="1700" b="1" dirty="0"/>
              <a:t>შიდა ტრანსპორტი</a:t>
            </a:r>
            <a:r>
              <a:rPr lang="en-US" sz="1700" b="1" dirty="0"/>
              <a:t>; </a:t>
            </a:r>
            <a:r>
              <a:rPr lang="ka-GE" sz="1700" dirty="0"/>
              <a:t>ლენტური კონვეიერი მიემართება უშუალოდ სარკინიგზო ვაგონის გადმოტვირთვის შენობიდან საწყობებში.</a:t>
            </a:r>
            <a:r>
              <a:rPr lang="en-US" sz="1700" dirty="0"/>
              <a:t> </a:t>
            </a:r>
            <a:endParaRPr lang="ka-GE" sz="1700" dirty="0"/>
          </a:p>
        </p:txBody>
      </p:sp>
      <p:sp>
        <p:nvSpPr>
          <p:cNvPr id="7" name="TextBox 6">
            <a:extLst>
              <a:ext uri="{FF2B5EF4-FFF2-40B4-BE49-F238E27FC236}">
                <a16:creationId xmlns:a16="http://schemas.microsoft.com/office/drawing/2014/main" id="{25C38C7B-6364-BC4D-8EAD-2B337779AAA9}"/>
              </a:ext>
            </a:extLst>
          </p:cNvPr>
          <p:cNvSpPr txBox="1"/>
          <p:nvPr/>
        </p:nvSpPr>
        <p:spPr>
          <a:xfrm>
            <a:off x="1190517" y="4929252"/>
            <a:ext cx="10049570" cy="1815882"/>
          </a:xfrm>
          <a:prstGeom prst="rect">
            <a:avLst/>
          </a:prstGeom>
          <a:noFill/>
        </p:spPr>
        <p:txBody>
          <a:bodyPr wrap="square" rtlCol="0">
            <a:spAutoFit/>
          </a:bodyPr>
          <a:lstStyle/>
          <a:p>
            <a:pPr algn="just"/>
            <a:r>
              <a:rPr lang="ka-GE" sz="1600" b="1" dirty="0"/>
              <a:t>საწყობი:  </a:t>
            </a:r>
            <a:r>
              <a:rPr lang="ka-GE" sz="1600" dirty="0"/>
              <a:t>სასუქების საწყობი</a:t>
            </a:r>
            <a:r>
              <a:rPr lang="en-US" sz="1600" dirty="0"/>
              <a:t> </a:t>
            </a:r>
            <a:endParaRPr lang="ka-GE" sz="1600" dirty="0"/>
          </a:p>
          <a:p>
            <a:pPr algn="just"/>
            <a:r>
              <a:rPr lang="ka-GE" sz="1600" b="1" dirty="0"/>
              <a:t>შიდა ტრანსპორტირება: </a:t>
            </a:r>
            <a:r>
              <a:rPr lang="ka-GE" sz="1600" dirty="0"/>
              <a:t>ვარიანტი 1 – წინა ჩამტვირთველები ტვირთავენ 20'OT-ს სატვირთო მანქანებზე;</a:t>
            </a:r>
            <a:endParaRPr lang="en-US" sz="1600" dirty="0"/>
          </a:p>
          <a:p>
            <a:pPr algn="just"/>
            <a:r>
              <a:rPr lang="ka-GE" sz="1600" dirty="0"/>
              <a:t>ვარიანტი 2- ავტომატური ციცხვიანი დამტვირთველი  ტვირთავს ლენტურ კონვეიერზე, რომელიც მიემართება ნავმისადგომისკენ გემის დამტვირთავისკენ.</a:t>
            </a:r>
            <a:r>
              <a:rPr lang="en-US" sz="1600" dirty="0"/>
              <a:t> </a:t>
            </a:r>
            <a:endParaRPr lang="ka-GE" sz="1600" b="1" dirty="0"/>
          </a:p>
          <a:p>
            <a:pPr algn="just"/>
            <a:r>
              <a:rPr lang="ka-GE" sz="1600" b="1" dirty="0"/>
              <a:t>ნავმისადგომის ოპერაციები</a:t>
            </a:r>
            <a:r>
              <a:rPr lang="en-US" sz="1600" b="1" dirty="0"/>
              <a:t>: </a:t>
            </a:r>
            <a:r>
              <a:rPr lang="ka-GE" sz="1600" dirty="0"/>
              <a:t>ვარიანტი 1 – მბრუნავი სპრედერიანი ამწეები ტვირთავენ გემს ვარიანტი 2 - გემის დამტვირთავი ტვირთავს გემს.</a:t>
            </a:r>
            <a:r>
              <a:rPr lang="en-US" sz="1600" dirty="0"/>
              <a:t> </a:t>
            </a:r>
          </a:p>
          <a:p>
            <a:pPr algn="just"/>
            <a:r>
              <a:rPr lang="ka-GE" sz="1600" b="1" dirty="0"/>
              <a:t>საზღვაო ოპერაციები</a:t>
            </a:r>
            <a:r>
              <a:rPr lang="en-US" sz="1600" b="1" dirty="0"/>
              <a:t>: </a:t>
            </a:r>
            <a:r>
              <a:rPr lang="ka-GE" sz="1600" dirty="0"/>
              <a:t>გემების შემოყვანა/გაყვანა </a:t>
            </a:r>
            <a:r>
              <a:rPr lang="en-US" sz="1600" dirty="0"/>
              <a:t>APM </a:t>
            </a:r>
            <a:r>
              <a:rPr lang="ka-GE" sz="1600" dirty="0"/>
              <a:t>ტერმინალის მიერ.</a:t>
            </a:r>
            <a:r>
              <a:rPr lang="en-US" sz="1600" dirty="0"/>
              <a:t> </a:t>
            </a:r>
          </a:p>
        </p:txBody>
      </p:sp>
    </p:spTree>
    <p:extLst>
      <p:ext uri="{BB962C8B-B14F-4D97-AF65-F5344CB8AC3E}">
        <p14:creationId xmlns:p14="http://schemas.microsoft.com/office/powerpoint/2010/main" val="2274037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25AE-72AF-594D-8E93-8D87ED1F0A20}"/>
              </a:ext>
            </a:extLst>
          </p:cNvPr>
          <p:cNvSpPr>
            <a:spLocks noGrp="1"/>
          </p:cNvSpPr>
          <p:nvPr>
            <p:ph type="title"/>
          </p:nvPr>
        </p:nvSpPr>
        <p:spPr>
          <a:xfrm>
            <a:off x="428827" y="155943"/>
            <a:ext cx="11589489" cy="940348"/>
          </a:xfrm>
        </p:spPr>
        <p:txBody>
          <a:bodyPr>
            <a:normAutofit/>
          </a:bodyPr>
          <a:lstStyle/>
          <a:p>
            <a:pPr algn="ctr"/>
            <a:r>
              <a:rPr lang="ka-GE" b="1" dirty="0">
                <a:solidFill>
                  <a:srgbClr val="0070C0"/>
                </a:solidFill>
              </a:rPr>
              <a:t>ნაყარი ტვირთის მასალების ტექნოლოგიური ხაზი</a:t>
            </a:r>
            <a:endParaRPr lang="en-US" b="1" dirty="0">
              <a:solidFill>
                <a:srgbClr val="0070C0"/>
              </a:solidFill>
            </a:endParaRPr>
          </a:p>
        </p:txBody>
      </p:sp>
      <p:sp>
        <p:nvSpPr>
          <p:cNvPr id="3" name="Content Placeholder 2">
            <a:extLst>
              <a:ext uri="{FF2B5EF4-FFF2-40B4-BE49-F238E27FC236}">
                <a16:creationId xmlns:a16="http://schemas.microsoft.com/office/drawing/2014/main" id="{6082A4B7-AF69-FD40-A16E-3A8CB40B8C87}"/>
              </a:ext>
            </a:extLst>
          </p:cNvPr>
          <p:cNvSpPr>
            <a:spLocks noGrp="1"/>
          </p:cNvSpPr>
          <p:nvPr>
            <p:ph idx="1"/>
          </p:nvPr>
        </p:nvSpPr>
        <p:spPr>
          <a:xfrm>
            <a:off x="942532" y="892880"/>
            <a:ext cx="10562077" cy="466994"/>
          </a:xfrm>
        </p:spPr>
        <p:txBody>
          <a:bodyPr>
            <a:normAutofit/>
          </a:bodyPr>
          <a:lstStyle/>
          <a:p>
            <a:pPr marL="0" indent="0" algn="ctr">
              <a:buNone/>
            </a:pPr>
            <a:r>
              <a:rPr lang="en-US" sz="2400" b="1" dirty="0" err="1"/>
              <a:t>ხორბლის</a:t>
            </a:r>
            <a:r>
              <a:rPr lang="en-US" sz="2400" b="1" dirty="0"/>
              <a:t> </a:t>
            </a:r>
            <a:r>
              <a:rPr lang="en-US" sz="2400" b="1" dirty="0" err="1"/>
              <a:t>ტიპის</a:t>
            </a:r>
            <a:r>
              <a:rPr lang="en-US" sz="2400" b="1" dirty="0"/>
              <a:t> </a:t>
            </a:r>
            <a:r>
              <a:rPr lang="en-US" sz="2400" b="1" dirty="0" err="1"/>
              <a:t>ტვირთი</a:t>
            </a:r>
            <a:r>
              <a:rPr lang="en-US" sz="2400" b="1" dirty="0"/>
              <a:t> (</a:t>
            </a:r>
            <a:r>
              <a:rPr lang="ka-GE" sz="2400" b="1" dirty="0"/>
              <a:t>მარცვლეული </a:t>
            </a:r>
            <a:r>
              <a:rPr lang="en-US" sz="2400" b="1" dirty="0" err="1"/>
              <a:t>კულტურები</a:t>
            </a:r>
            <a:r>
              <a:rPr lang="en-US" sz="2400" dirty="0"/>
              <a:t>)</a:t>
            </a:r>
          </a:p>
        </p:txBody>
      </p:sp>
      <p:pic>
        <p:nvPicPr>
          <p:cNvPr id="10" name="Picture 9" descr="ცარგო.png">
            <a:extLst>
              <a:ext uri="{FF2B5EF4-FFF2-40B4-BE49-F238E27FC236}">
                <a16:creationId xmlns:a16="http://schemas.microsoft.com/office/drawing/2014/main" id="{373163A7-88B4-B34D-8799-D6371C83D11C}"/>
              </a:ext>
            </a:extLst>
          </p:cNvPr>
          <p:cNvPicPr/>
          <p:nvPr/>
        </p:nvPicPr>
        <p:blipFill>
          <a:blip r:embed="rId2">
            <a:extLst>
              <a:ext uri="{28A0092B-C50C-407E-A947-70E740481C1C}">
                <a14:useLocalDpi xmlns:a14="http://schemas.microsoft.com/office/drawing/2010/main" val="0"/>
              </a:ext>
            </a:extLst>
          </a:blip>
          <a:srcRect r="22783" b="43425"/>
          <a:stretch>
            <a:fillRect/>
          </a:stretch>
        </p:blipFill>
        <p:spPr bwMode="auto">
          <a:xfrm>
            <a:off x="671577" y="1814734"/>
            <a:ext cx="4712023" cy="4191568"/>
          </a:xfrm>
          <a:prstGeom prst="rect">
            <a:avLst/>
          </a:prstGeom>
          <a:noFill/>
          <a:ln>
            <a:noFill/>
          </a:ln>
        </p:spPr>
      </p:pic>
      <p:sp>
        <p:nvSpPr>
          <p:cNvPr id="6" name="TextBox 5">
            <a:extLst>
              <a:ext uri="{FF2B5EF4-FFF2-40B4-BE49-F238E27FC236}">
                <a16:creationId xmlns:a16="http://schemas.microsoft.com/office/drawing/2014/main" id="{D2D933FE-7752-D14D-9ADD-366321985933}"/>
              </a:ext>
            </a:extLst>
          </p:cNvPr>
          <p:cNvSpPr txBox="1"/>
          <p:nvPr/>
        </p:nvSpPr>
        <p:spPr>
          <a:xfrm>
            <a:off x="5383600" y="1728208"/>
            <a:ext cx="6121009" cy="4278094"/>
          </a:xfrm>
          <a:prstGeom prst="rect">
            <a:avLst/>
          </a:prstGeom>
          <a:noFill/>
        </p:spPr>
        <p:txBody>
          <a:bodyPr wrap="square" rtlCol="0">
            <a:spAutoFit/>
          </a:bodyPr>
          <a:lstStyle/>
          <a:p>
            <a:pPr algn="just"/>
            <a:r>
              <a:rPr lang="ka-GE" sz="1600" b="1" dirty="0"/>
              <a:t>რკინიგზის ოპერაციები</a:t>
            </a:r>
            <a:r>
              <a:rPr lang="en-US" sz="1600" b="1" dirty="0"/>
              <a:t>: </a:t>
            </a:r>
            <a:r>
              <a:rPr lang="en-US" sz="1600" dirty="0" err="1"/>
              <a:t>ფოთის</a:t>
            </a:r>
            <a:r>
              <a:rPr lang="en-US" sz="1600" dirty="0"/>
              <a:t> </a:t>
            </a:r>
            <a:r>
              <a:rPr lang="en-US" sz="1600" dirty="0" err="1"/>
              <a:t>ახალი</a:t>
            </a:r>
            <a:r>
              <a:rPr lang="en-US" sz="1600" dirty="0"/>
              <a:t> </a:t>
            </a:r>
            <a:r>
              <a:rPr lang="en-US" sz="1600" dirty="0" err="1"/>
              <a:t>ტერმინალის</a:t>
            </a:r>
            <a:r>
              <a:rPr lang="en-US" sz="1600" dirty="0"/>
              <a:t>  </a:t>
            </a:r>
            <a:r>
              <a:rPr lang="ka-GE" sz="1600" dirty="0"/>
              <a:t>საკუთარი ლოკომოტივების დახმარებით მოხდება სავსე (დატვირთული) ვაგონების მიყვანა ფოთის რკინიგზის სადგურიდან</a:t>
            </a:r>
            <a:endParaRPr lang="en-US" sz="1600" dirty="0"/>
          </a:p>
          <a:p>
            <a:pPr algn="just"/>
            <a:r>
              <a:rPr lang="ka-GE" sz="1600" b="1" dirty="0"/>
              <a:t>ფოთის ახალი ტერმინალის ოპერაციები</a:t>
            </a:r>
            <a:r>
              <a:rPr lang="en-US" sz="1600" b="1" dirty="0"/>
              <a:t>: </a:t>
            </a:r>
            <a:r>
              <a:rPr lang="ka-GE" sz="1600" dirty="0"/>
              <a:t>სარკინიგზო ვაგონი ტვირთს გადმოტვირთავს მარცვლეულის გადმოტვირთვის შენობაში.</a:t>
            </a:r>
            <a:r>
              <a:rPr lang="en-US" sz="1600" dirty="0"/>
              <a:t> </a:t>
            </a:r>
          </a:p>
          <a:p>
            <a:pPr algn="just"/>
            <a:r>
              <a:rPr lang="ka-GE" sz="1600" b="1" dirty="0"/>
              <a:t>შიდა ტრანსპორტი</a:t>
            </a:r>
            <a:r>
              <a:rPr lang="en-US" sz="1600" b="1" dirty="0"/>
              <a:t>; </a:t>
            </a:r>
            <a:r>
              <a:rPr lang="ka-GE" sz="1600" dirty="0"/>
              <a:t>ლენტური კონვეიერი მიემართება უშუალოდ სარკინიგზო ვაგონის გადმოტვირთვის შენობიდან სილოსებისკენ. </a:t>
            </a:r>
            <a:endParaRPr lang="en-US" sz="1600" dirty="0"/>
          </a:p>
          <a:p>
            <a:pPr algn="just"/>
            <a:r>
              <a:rPr lang="ka-GE" sz="1600" b="1" dirty="0"/>
              <a:t>შიდა ტრანსპორტირება</a:t>
            </a:r>
            <a:r>
              <a:rPr lang="ka-GE" sz="1600" dirty="0"/>
              <a:t>: (</a:t>
            </a:r>
            <a:r>
              <a:rPr lang="en-US" sz="1600" dirty="0" err="1"/>
              <a:t>i</a:t>
            </a:r>
            <a:r>
              <a:rPr lang="ka-GE" sz="1600" dirty="0"/>
              <a:t>) ავტომატური ჩატვირთვა 20'OT-ზე სატვირთო მანქანებზე მანქანის დამტვირთავ სადგურებში; (</a:t>
            </a:r>
            <a:r>
              <a:rPr lang="en-US" sz="1600" dirty="0"/>
              <a:t>ii</a:t>
            </a:r>
            <a:r>
              <a:rPr lang="ka-GE" sz="1600" dirty="0"/>
              <a:t>) ავტომატური ჩატვირთვა ლენტურ კონვეიერზე, რომელიც მიემართება ნავმისაბმელისკენ-გემის დამტვირთავისკენ.</a:t>
            </a:r>
            <a:r>
              <a:rPr lang="en-US" sz="1600" dirty="0"/>
              <a:t> </a:t>
            </a:r>
          </a:p>
          <a:p>
            <a:pPr algn="just"/>
            <a:r>
              <a:rPr lang="ka-GE" sz="1600" b="1" dirty="0"/>
              <a:t>ნავმისადგომის ოპერაციები</a:t>
            </a:r>
            <a:r>
              <a:rPr lang="en-US" sz="1600" b="1" dirty="0"/>
              <a:t>: </a:t>
            </a:r>
            <a:r>
              <a:rPr lang="ka-GE" sz="1600" dirty="0"/>
              <a:t>მბრუნავი სპრედერიანი  ამწეები ტვირთავენ გემს</a:t>
            </a:r>
            <a:r>
              <a:rPr lang="en-US" sz="1600" dirty="0"/>
              <a:t> </a:t>
            </a:r>
          </a:p>
          <a:p>
            <a:pPr algn="just"/>
            <a:r>
              <a:rPr lang="ka-GE" sz="1600" b="1" dirty="0"/>
              <a:t>საზღვაო ოპერაციები</a:t>
            </a:r>
            <a:r>
              <a:rPr lang="en-US" sz="1600" b="1" dirty="0"/>
              <a:t>: </a:t>
            </a:r>
            <a:r>
              <a:rPr lang="ka-GE" sz="1600" dirty="0"/>
              <a:t>გემების შემოყვანა/გაყვანა </a:t>
            </a:r>
            <a:r>
              <a:rPr lang="en-US" sz="1600" dirty="0"/>
              <a:t>APM </a:t>
            </a:r>
            <a:r>
              <a:rPr lang="ka-GE" sz="1600" dirty="0"/>
              <a:t>ტერმინალის მიერ.</a:t>
            </a:r>
            <a:r>
              <a:rPr lang="en-US" sz="1600" dirty="0"/>
              <a:t> </a:t>
            </a:r>
          </a:p>
        </p:txBody>
      </p:sp>
    </p:spTree>
    <p:extLst>
      <p:ext uri="{BB962C8B-B14F-4D97-AF65-F5344CB8AC3E}">
        <p14:creationId xmlns:p14="http://schemas.microsoft.com/office/powerpoint/2010/main" val="2163615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B2CE-6119-B143-BD95-D2551D7FF7D7}"/>
              </a:ext>
            </a:extLst>
          </p:cNvPr>
          <p:cNvSpPr>
            <a:spLocks noGrp="1"/>
          </p:cNvSpPr>
          <p:nvPr>
            <p:ph type="title"/>
          </p:nvPr>
        </p:nvSpPr>
        <p:spPr>
          <a:xfrm>
            <a:off x="765544" y="140676"/>
            <a:ext cx="10739068" cy="1140213"/>
          </a:xfrm>
        </p:spPr>
        <p:txBody>
          <a:bodyPr/>
          <a:lstStyle/>
          <a:p>
            <a:pPr algn="ctr"/>
            <a:r>
              <a:rPr lang="ka-GE" b="1" dirty="0">
                <a:solidFill>
                  <a:srgbClr val="0070C0"/>
                </a:solidFill>
              </a:rPr>
              <a:t>ტექნოლოგიური ხაზის ელემენტები</a:t>
            </a:r>
            <a:r>
              <a:rPr lang="en-US" dirty="0">
                <a:solidFill>
                  <a:srgbClr val="0070C0"/>
                </a:solidFill>
              </a:rPr>
              <a:t> </a:t>
            </a:r>
          </a:p>
        </p:txBody>
      </p:sp>
      <p:sp>
        <p:nvSpPr>
          <p:cNvPr id="3" name="Content Placeholder 2">
            <a:extLst>
              <a:ext uri="{FF2B5EF4-FFF2-40B4-BE49-F238E27FC236}">
                <a16:creationId xmlns:a16="http://schemas.microsoft.com/office/drawing/2014/main" id="{4453181D-7564-BA4C-BDA6-FC498BB845D7}"/>
              </a:ext>
            </a:extLst>
          </p:cNvPr>
          <p:cNvSpPr>
            <a:spLocks noGrp="1"/>
          </p:cNvSpPr>
          <p:nvPr>
            <p:ph idx="1"/>
          </p:nvPr>
        </p:nvSpPr>
        <p:spPr>
          <a:xfrm>
            <a:off x="2589212" y="815162"/>
            <a:ext cx="8915400" cy="630866"/>
          </a:xfrm>
        </p:spPr>
        <p:txBody>
          <a:bodyPr>
            <a:normAutofit/>
          </a:bodyPr>
          <a:lstStyle/>
          <a:p>
            <a:pPr marL="0" indent="0">
              <a:buNone/>
            </a:pPr>
            <a:r>
              <a:rPr lang="ka-GE" sz="2400" b="1" dirty="0"/>
              <a:t>      სარკინიგზო ვაგონის </a:t>
            </a:r>
            <a:r>
              <a:rPr lang="en-US" sz="2400" b="1" dirty="0" err="1"/>
              <a:t>ავტოთვითმცლელი</a:t>
            </a:r>
            <a:r>
              <a:rPr lang="en-US" sz="2400" b="1" dirty="0"/>
              <a:t> </a:t>
            </a:r>
          </a:p>
        </p:txBody>
      </p:sp>
      <p:pic>
        <p:nvPicPr>
          <p:cNvPr id="5" name="Picture 4">
            <a:extLst>
              <a:ext uri="{FF2B5EF4-FFF2-40B4-BE49-F238E27FC236}">
                <a16:creationId xmlns:a16="http://schemas.microsoft.com/office/drawing/2014/main" id="{85D2F8AD-A100-7B40-B5D6-71824581098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19312" y="1446028"/>
            <a:ext cx="9495692" cy="3551274"/>
          </a:xfrm>
          <a:prstGeom prst="rect">
            <a:avLst/>
          </a:prstGeom>
          <a:noFill/>
          <a:ln>
            <a:noFill/>
          </a:ln>
        </p:spPr>
      </p:pic>
      <p:sp>
        <p:nvSpPr>
          <p:cNvPr id="6" name="TextBox 5">
            <a:extLst>
              <a:ext uri="{FF2B5EF4-FFF2-40B4-BE49-F238E27FC236}">
                <a16:creationId xmlns:a16="http://schemas.microsoft.com/office/drawing/2014/main" id="{2F112033-88EC-0644-8F31-B7B6475269BA}"/>
              </a:ext>
            </a:extLst>
          </p:cNvPr>
          <p:cNvSpPr txBox="1"/>
          <p:nvPr/>
        </p:nvSpPr>
        <p:spPr>
          <a:xfrm>
            <a:off x="1420836" y="5162440"/>
            <a:ext cx="9777047" cy="1323439"/>
          </a:xfrm>
          <a:prstGeom prst="rect">
            <a:avLst/>
          </a:prstGeom>
          <a:noFill/>
        </p:spPr>
        <p:txBody>
          <a:bodyPr wrap="square" rtlCol="0">
            <a:spAutoFit/>
          </a:bodyPr>
          <a:lstStyle/>
          <a:p>
            <a:pPr algn="just"/>
            <a:r>
              <a:rPr lang="ka-GE" sz="2000" dirty="0"/>
              <a:t>სარკინიგზო ვაგონის </a:t>
            </a:r>
            <a:r>
              <a:rPr lang="en-US" sz="2000" dirty="0" err="1"/>
              <a:t>ავტოთვითმცლელი</a:t>
            </a:r>
            <a:r>
              <a:rPr lang="en-US" sz="2000" dirty="0"/>
              <a:t> </a:t>
            </a:r>
            <a:r>
              <a:rPr lang="ka-GE" sz="2000" dirty="0"/>
              <a:t>უზრუნველყოფს სარკინიგზო ვაგონების სწრაფად დაცლასა და მტვრის ეფექტურ კონტროლს და გამორიცხავს ვაგონის დაყოვნებას ან დაზიანებას. შენობას აქვს სახურავი და ორმხრივი კედლები წვიმისა და ქარისგან დასაცავად.</a:t>
            </a:r>
            <a:endParaRPr lang="en-US" sz="2000" dirty="0"/>
          </a:p>
        </p:txBody>
      </p:sp>
    </p:spTree>
    <p:extLst>
      <p:ext uri="{BB962C8B-B14F-4D97-AF65-F5344CB8AC3E}">
        <p14:creationId xmlns:p14="http://schemas.microsoft.com/office/powerpoint/2010/main" val="346403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7E0D-23AF-BD4F-97B3-AB304C62490E}"/>
              </a:ext>
            </a:extLst>
          </p:cNvPr>
          <p:cNvSpPr>
            <a:spLocks noGrp="1"/>
          </p:cNvSpPr>
          <p:nvPr>
            <p:ph type="title"/>
          </p:nvPr>
        </p:nvSpPr>
        <p:spPr>
          <a:xfrm>
            <a:off x="935665" y="177543"/>
            <a:ext cx="10568947" cy="1280890"/>
          </a:xfrm>
        </p:spPr>
        <p:txBody>
          <a:bodyPr/>
          <a:lstStyle/>
          <a:p>
            <a:pPr algn="ctr"/>
            <a:r>
              <a:rPr lang="ka-GE" b="1" dirty="0">
                <a:solidFill>
                  <a:srgbClr val="0070C0"/>
                </a:solidFill>
              </a:rPr>
              <a:t>ტექნოლოგიური ხაზის ელემენტები</a:t>
            </a:r>
            <a:r>
              <a:rPr lang="en-US" dirty="0">
                <a:solidFill>
                  <a:srgbClr val="0070C0"/>
                </a:solidFill>
              </a:rPr>
              <a:t> </a:t>
            </a:r>
          </a:p>
        </p:txBody>
      </p:sp>
      <p:sp>
        <p:nvSpPr>
          <p:cNvPr id="4" name="Content Placeholder 2">
            <a:extLst>
              <a:ext uri="{FF2B5EF4-FFF2-40B4-BE49-F238E27FC236}">
                <a16:creationId xmlns:a16="http://schemas.microsoft.com/office/drawing/2014/main" id="{D842F69D-E164-9F4B-9069-99FD80F0AB40}"/>
              </a:ext>
            </a:extLst>
          </p:cNvPr>
          <p:cNvSpPr txBox="1">
            <a:spLocks/>
          </p:cNvSpPr>
          <p:nvPr/>
        </p:nvSpPr>
        <p:spPr>
          <a:xfrm>
            <a:off x="2929454" y="817988"/>
            <a:ext cx="6661114" cy="6404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ka-GE" sz="2400" b="1" dirty="0"/>
              <a:t>რკინისგზის ვაგონის დატვირთვის შენობა</a:t>
            </a:r>
            <a:r>
              <a:rPr lang="en-US" sz="2400" dirty="0"/>
              <a:t> </a:t>
            </a:r>
          </a:p>
        </p:txBody>
      </p:sp>
      <p:pic>
        <p:nvPicPr>
          <p:cNvPr id="5" name="Content Placeholder 4">
            <a:extLst>
              <a:ext uri="{FF2B5EF4-FFF2-40B4-BE49-F238E27FC236}">
                <a16:creationId xmlns:a16="http://schemas.microsoft.com/office/drawing/2014/main" id="{D57C665E-7263-EC43-BAD1-2441112DB09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2529" y="1458433"/>
            <a:ext cx="9115302" cy="3704410"/>
          </a:xfrm>
          <a:prstGeom prst="rect">
            <a:avLst/>
          </a:prstGeom>
          <a:noFill/>
          <a:ln>
            <a:noFill/>
          </a:ln>
        </p:spPr>
      </p:pic>
      <p:sp>
        <p:nvSpPr>
          <p:cNvPr id="6" name="TextBox 5">
            <a:extLst>
              <a:ext uri="{FF2B5EF4-FFF2-40B4-BE49-F238E27FC236}">
                <a16:creationId xmlns:a16="http://schemas.microsoft.com/office/drawing/2014/main" id="{BE970C7B-449A-3941-ABE0-9CCF5015724E}"/>
              </a:ext>
            </a:extLst>
          </p:cNvPr>
          <p:cNvSpPr txBox="1"/>
          <p:nvPr/>
        </p:nvSpPr>
        <p:spPr>
          <a:xfrm>
            <a:off x="1772529" y="5316279"/>
            <a:ext cx="9115302" cy="1261884"/>
          </a:xfrm>
          <a:prstGeom prst="rect">
            <a:avLst/>
          </a:prstGeom>
          <a:noFill/>
        </p:spPr>
        <p:txBody>
          <a:bodyPr wrap="square" rtlCol="0">
            <a:spAutoFit/>
          </a:bodyPr>
          <a:lstStyle/>
          <a:p>
            <a:pPr algn="just"/>
            <a:r>
              <a:rPr lang="en-US" sz="1900" dirty="0" err="1"/>
              <a:t>სარკინიგზო</a:t>
            </a:r>
            <a:r>
              <a:rPr lang="en-US" sz="1900" dirty="0"/>
              <a:t> </a:t>
            </a:r>
            <a:r>
              <a:rPr lang="en-US" sz="1900" dirty="0" err="1"/>
              <a:t>ვაგონი</a:t>
            </a:r>
            <a:r>
              <a:rPr lang="ka-GE" sz="1900" dirty="0"/>
              <a:t>ს დატვირთვის შენობა უზრუნველყოფს ღია ს</a:t>
            </a:r>
            <a:r>
              <a:rPr lang="en-US" sz="1900" dirty="0" err="1"/>
              <a:t>არკინიგზო</a:t>
            </a:r>
            <a:r>
              <a:rPr lang="en-US" sz="1900" dirty="0"/>
              <a:t> </a:t>
            </a:r>
            <a:r>
              <a:rPr lang="en-US" sz="1900" dirty="0" err="1"/>
              <a:t>ვაგონ</a:t>
            </a:r>
            <a:r>
              <a:rPr lang="ka-GE" sz="1900" dirty="0"/>
              <a:t>ების სწრაფად და ეფექტურად დატვირთვას და </a:t>
            </a:r>
            <a:r>
              <a:rPr lang="en-US" sz="1900" dirty="0" err="1"/>
              <a:t>მათი</a:t>
            </a:r>
            <a:r>
              <a:rPr lang="en-US" sz="1900" dirty="0"/>
              <a:t> </a:t>
            </a:r>
            <a:r>
              <a:rPr lang="ka-GE" sz="1900" dirty="0"/>
              <a:t>სასარგებლო დატვირთვის კოეფიციენტის სრულად გამოყენებას. </a:t>
            </a:r>
            <a:r>
              <a:rPr lang="en-US" sz="1900" dirty="0" err="1"/>
              <a:t>შენობას</a:t>
            </a:r>
            <a:r>
              <a:rPr lang="en-US" sz="1900" dirty="0"/>
              <a:t> </a:t>
            </a:r>
            <a:r>
              <a:rPr lang="en-US" sz="1900" dirty="0" err="1"/>
              <a:t>აქვს</a:t>
            </a:r>
            <a:r>
              <a:rPr lang="en-US" sz="1900" dirty="0"/>
              <a:t> </a:t>
            </a:r>
            <a:r>
              <a:rPr lang="en-US" sz="1900" dirty="0" err="1"/>
              <a:t>სახურავი</a:t>
            </a:r>
            <a:r>
              <a:rPr lang="en-US" sz="1900" dirty="0"/>
              <a:t> </a:t>
            </a:r>
            <a:r>
              <a:rPr lang="en-US" sz="1900" dirty="0" err="1"/>
              <a:t>და</a:t>
            </a:r>
            <a:r>
              <a:rPr lang="en-US" sz="1900" dirty="0"/>
              <a:t> </a:t>
            </a:r>
            <a:r>
              <a:rPr lang="en-US" sz="1900" dirty="0" err="1"/>
              <a:t>ორმხრივი</a:t>
            </a:r>
            <a:r>
              <a:rPr lang="en-US" sz="1900" dirty="0"/>
              <a:t> </a:t>
            </a:r>
            <a:r>
              <a:rPr lang="en-US" sz="1900" dirty="0" err="1"/>
              <a:t>კედლები</a:t>
            </a:r>
            <a:r>
              <a:rPr lang="en-US" sz="1900" dirty="0"/>
              <a:t> </a:t>
            </a:r>
            <a:r>
              <a:rPr lang="en-US" sz="1900" dirty="0" err="1"/>
              <a:t>წვიმისა</a:t>
            </a:r>
            <a:r>
              <a:rPr lang="en-US" sz="1900" dirty="0"/>
              <a:t> </a:t>
            </a:r>
            <a:r>
              <a:rPr lang="en-US" sz="1900" dirty="0" err="1"/>
              <a:t>და</a:t>
            </a:r>
            <a:r>
              <a:rPr lang="en-US" sz="1900" dirty="0"/>
              <a:t> </a:t>
            </a:r>
            <a:r>
              <a:rPr lang="en-US" sz="1900" dirty="0" err="1"/>
              <a:t>ქარისგან</a:t>
            </a:r>
            <a:r>
              <a:rPr lang="en-US" sz="1900" dirty="0"/>
              <a:t> </a:t>
            </a:r>
            <a:r>
              <a:rPr lang="en-US" sz="1900" dirty="0" err="1"/>
              <a:t>დასაცავად</a:t>
            </a:r>
            <a:r>
              <a:rPr lang="ka-GE" sz="1900" dirty="0"/>
              <a:t>.</a:t>
            </a:r>
            <a:r>
              <a:rPr lang="en-US" sz="1900" dirty="0"/>
              <a:t> </a:t>
            </a:r>
          </a:p>
        </p:txBody>
      </p:sp>
    </p:spTree>
    <p:extLst>
      <p:ext uri="{BB962C8B-B14F-4D97-AF65-F5344CB8AC3E}">
        <p14:creationId xmlns:p14="http://schemas.microsoft.com/office/powerpoint/2010/main" val="1014627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EA86-B6D2-0F46-B10B-5374C493FC2B}"/>
              </a:ext>
            </a:extLst>
          </p:cNvPr>
          <p:cNvSpPr>
            <a:spLocks noGrp="1"/>
          </p:cNvSpPr>
          <p:nvPr>
            <p:ph type="title"/>
          </p:nvPr>
        </p:nvSpPr>
        <p:spPr>
          <a:xfrm>
            <a:off x="446567" y="241338"/>
            <a:ext cx="11058045" cy="1280890"/>
          </a:xfrm>
        </p:spPr>
        <p:txBody>
          <a:bodyPr/>
          <a:lstStyle/>
          <a:p>
            <a:pPr algn="ctr"/>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5D510804-6C13-C94A-A425-FA39AB9B1A68}"/>
              </a:ext>
            </a:extLst>
          </p:cNvPr>
          <p:cNvSpPr>
            <a:spLocks noGrp="1"/>
          </p:cNvSpPr>
          <p:nvPr>
            <p:ph idx="1"/>
          </p:nvPr>
        </p:nvSpPr>
        <p:spPr>
          <a:xfrm>
            <a:off x="2528073" y="997688"/>
            <a:ext cx="6895031" cy="524540"/>
          </a:xfrm>
        </p:spPr>
        <p:txBody>
          <a:bodyPr>
            <a:noAutofit/>
          </a:bodyPr>
          <a:lstStyle/>
          <a:p>
            <a:pPr marL="0" indent="0">
              <a:buNone/>
            </a:pPr>
            <a:r>
              <a:rPr lang="ka-GE" sz="2400" b="1" dirty="0"/>
              <a:t> ლითონის ჯართის დატვირთვა-გადმოტვირთვა</a:t>
            </a:r>
            <a:endParaRPr lang="en-US" sz="2400" dirty="0"/>
          </a:p>
        </p:txBody>
      </p:sp>
      <p:pic>
        <p:nvPicPr>
          <p:cNvPr id="5" name="Picture 4">
            <a:extLst>
              <a:ext uri="{FF2B5EF4-FFF2-40B4-BE49-F238E27FC236}">
                <a16:creationId xmlns:a16="http://schemas.microsoft.com/office/drawing/2014/main" id="{31925BBF-A571-B245-925F-317FBF9F149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90050" y="1655871"/>
            <a:ext cx="9820374" cy="3432544"/>
          </a:xfrm>
          <a:prstGeom prst="rect">
            <a:avLst/>
          </a:prstGeom>
          <a:noFill/>
          <a:ln>
            <a:noFill/>
          </a:ln>
        </p:spPr>
      </p:pic>
      <p:sp>
        <p:nvSpPr>
          <p:cNvPr id="6" name="TextBox 5">
            <a:extLst>
              <a:ext uri="{FF2B5EF4-FFF2-40B4-BE49-F238E27FC236}">
                <a16:creationId xmlns:a16="http://schemas.microsoft.com/office/drawing/2014/main" id="{74C955FB-4065-A948-8B39-474D5E331672}"/>
              </a:ext>
            </a:extLst>
          </p:cNvPr>
          <p:cNvSpPr txBox="1"/>
          <p:nvPr/>
        </p:nvSpPr>
        <p:spPr>
          <a:xfrm>
            <a:off x="1490050" y="5222058"/>
            <a:ext cx="10014562" cy="1323439"/>
          </a:xfrm>
          <a:prstGeom prst="rect">
            <a:avLst/>
          </a:prstGeom>
          <a:noFill/>
        </p:spPr>
        <p:txBody>
          <a:bodyPr wrap="square" rtlCol="0">
            <a:spAutoFit/>
          </a:bodyPr>
          <a:lstStyle/>
          <a:p>
            <a:pPr algn="just"/>
            <a:r>
              <a:rPr lang="ka-GE" sz="2000" dirty="0"/>
              <a:t>ლითონის ჯართის დატვირთვა-გადმოტვირთვა შესრულდება სატვირთო ოპერაციების ოპერატორის მიერ. ლითონის ჯართი ინახება შტაბელებად რკინიგზის ლიანდაგის გაყოლებაზე და მის სასაწყობე უბნამდე მისატანად რაიმე სატრანსპორტო საშუალება გათვალისწინებული არ არის.</a:t>
            </a:r>
            <a:endParaRPr lang="en-US" sz="2000" dirty="0"/>
          </a:p>
        </p:txBody>
      </p:sp>
    </p:spTree>
    <p:extLst>
      <p:ext uri="{BB962C8B-B14F-4D97-AF65-F5344CB8AC3E}">
        <p14:creationId xmlns:p14="http://schemas.microsoft.com/office/powerpoint/2010/main" val="1962003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3679-E5C8-6F42-BE22-CD8ACF2D5301}"/>
              </a:ext>
            </a:extLst>
          </p:cNvPr>
          <p:cNvSpPr>
            <a:spLocks noGrp="1"/>
          </p:cNvSpPr>
          <p:nvPr>
            <p:ph type="title"/>
          </p:nvPr>
        </p:nvSpPr>
        <p:spPr>
          <a:xfrm>
            <a:off x="871870" y="112321"/>
            <a:ext cx="10824128" cy="659219"/>
          </a:xfrm>
        </p:spPr>
        <p:txBody>
          <a:bodyPr/>
          <a:lstStyle/>
          <a:p>
            <a:pPr algn="ctr"/>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87686B6E-E2CA-634A-B503-0BBF015BC26C}"/>
              </a:ext>
            </a:extLst>
          </p:cNvPr>
          <p:cNvSpPr>
            <a:spLocks noGrp="1"/>
          </p:cNvSpPr>
          <p:nvPr>
            <p:ph idx="1"/>
          </p:nvPr>
        </p:nvSpPr>
        <p:spPr>
          <a:xfrm>
            <a:off x="2780598" y="852077"/>
            <a:ext cx="8915400" cy="545805"/>
          </a:xfrm>
        </p:spPr>
        <p:txBody>
          <a:bodyPr>
            <a:normAutofit/>
          </a:bodyPr>
          <a:lstStyle/>
          <a:p>
            <a:pPr marL="0" indent="0">
              <a:buNone/>
            </a:pPr>
            <a:r>
              <a:rPr lang="en-US" sz="2400" b="1" dirty="0" err="1"/>
              <a:t>სარკინიგზო</a:t>
            </a:r>
            <a:r>
              <a:rPr lang="en-US" sz="2400" b="1" dirty="0"/>
              <a:t> </a:t>
            </a:r>
            <a:r>
              <a:rPr lang="en-US" sz="2400" b="1" dirty="0" err="1"/>
              <a:t>ვაგონი</a:t>
            </a:r>
            <a:r>
              <a:rPr lang="ka-GE" sz="2400" b="1" dirty="0"/>
              <a:t>ს ჩამოტვირთვის შენობები</a:t>
            </a:r>
            <a:r>
              <a:rPr lang="en-US" sz="2400" dirty="0"/>
              <a:t> </a:t>
            </a:r>
          </a:p>
        </p:txBody>
      </p:sp>
      <p:pic>
        <p:nvPicPr>
          <p:cNvPr id="4" name="Picture 3">
            <a:extLst>
              <a:ext uri="{FF2B5EF4-FFF2-40B4-BE49-F238E27FC236}">
                <a16:creationId xmlns:a16="http://schemas.microsoft.com/office/drawing/2014/main" id="{6389FB68-3C18-3848-92C8-E48A31B948E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44394" y="1561514"/>
            <a:ext cx="9270936" cy="3563378"/>
          </a:xfrm>
          <a:prstGeom prst="rect">
            <a:avLst/>
          </a:prstGeom>
          <a:noFill/>
          <a:ln>
            <a:noFill/>
          </a:ln>
        </p:spPr>
      </p:pic>
      <p:sp>
        <p:nvSpPr>
          <p:cNvPr id="5" name="TextBox 4">
            <a:extLst>
              <a:ext uri="{FF2B5EF4-FFF2-40B4-BE49-F238E27FC236}">
                <a16:creationId xmlns:a16="http://schemas.microsoft.com/office/drawing/2014/main" id="{CB6D7D4A-06D0-0D42-9658-66573FCC0B2F}"/>
              </a:ext>
            </a:extLst>
          </p:cNvPr>
          <p:cNvSpPr txBox="1"/>
          <p:nvPr/>
        </p:nvSpPr>
        <p:spPr>
          <a:xfrm>
            <a:off x="1645920" y="5124892"/>
            <a:ext cx="9369594" cy="1477328"/>
          </a:xfrm>
          <a:prstGeom prst="rect">
            <a:avLst/>
          </a:prstGeom>
          <a:noFill/>
        </p:spPr>
        <p:txBody>
          <a:bodyPr wrap="square" rtlCol="0">
            <a:spAutoFit/>
          </a:bodyPr>
          <a:lstStyle/>
          <a:p>
            <a:pPr algn="just"/>
            <a:r>
              <a:rPr lang="en-US" dirty="0" err="1"/>
              <a:t>სარკინიგზო</a:t>
            </a:r>
            <a:r>
              <a:rPr lang="en-US" dirty="0"/>
              <a:t> </a:t>
            </a:r>
            <a:r>
              <a:rPr lang="en-US" dirty="0" err="1"/>
              <a:t>ვაგონი</a:t>
            </a:r>
            <a:r>
              <a:rPr lang="ka-GE" dirty="0"/>
              <a:t>ს ჩამოტვირთვის შენობები სასუქებისთვის უზრუნველყოფს იმ ფაქტს, რომ </a:t>
            </a:r>
            <a:r>
              <a:rPr lang="en-US" dirty="0" err="1"/>
              <a:t>სარკინიგზო</a:t>
            </a:r>
            <a:r>
              <a:rPr lang="ka-GE" dirty="0"/>
              <a:t> </a:t>
            </a:r>
            <a:r>
              <a:rPr lang="en-US" dirty="0" err="1"/>
              <a:t>ვაგონი</a:t>
            </a:r>
            <a:r>
              <a:rPr lang="ka-GE" dirty="0"/>
              <a:t>ს დაცლის ოპერაციები არ არის მგრძნობიარე ამინდის მიმართ, უზრუნველყოფს მაღალ ეფექტურობას და გამორიცხავს ტვირთის დაკარგვას, ასევე </a:t>
            </a:r>
            <a:r>
              <a:rPr lang="en-US" dirty="0" err="1"/>
              <a:t>სარკინიგზო</a:t>
            </a:r>
            <a:r>
              <a:rPr lang="en-US" dirty="0"/>
              <a:t> </a:t>
            </a:r>
            <a:r>
              <a:rPr lang="en-US" dirty="0" err="1"/>
              <a:t>ვაგონი</a:t>
            </a:r>
            <a:r>
              <a:rPr lang="ka-GE" dirty="0"/>
              <a:t>ს დაყოვნებასა და მოცდენას. </a:t>
            </a:r>
            <a:r>
              <a:rPr lang="en-US" dirty="0" err="1"/>
              <a:t>შენობას</a:t>
            </a:r>
            <a:r>
              <a:rPr lang="en-US" dirty="0"/>
              <a:t> </a:t>
            </a:r>
            <a:r>
              <a:rPr lang="en-US" dirty="0" err="1"/>
              <a:t>აქვს</a:t>
            </a:r>
            <a:r>
              <a:rPr lang="en-US" dirty="0"/>
              <a:t> </a:t>
            </a:r>
            <a:r>
              <a:rPr lang="en-US" dirty="0" err="1"/>
              <a:t>სახურავი</a:t>
            </a:r>
            <a:r>
              <a:rPr lang="en-US" dirty="0"/>
              <a:t> </a:t>
            </a:r>
            <a:r>
              <a:rPr lang="en-US" dirty="0" err="1"/>
              <a:t>და</a:t>
            </a:r>
            <a:r>
              <a:rPr lang="en-US" dirty="0"/>
              <a:t> </a:t>
            </a:r>
            <a:r>
              <a:rPr lang="en-US" dirty="0" err="1"/>
              <a:t>ორმხრივი</a:t>
            </a:r>
            <a:r>
              <a:rPr lang="en-US" dirty="0"/>
              <a:t> </a:t>
            </a:r>
            <a:r>
              <a:rPr lang="en-US" dirty="0" err="1"/>
              <a:t>კედლები</a:t>
            </a:r>
            <a:r>
              <a:rPr lang="en-US" dirty="0"/>
              <a:t> </a:t>
            </a:r>
            <a:r>
              <a:rPr lang="en-US" dirty="0" err="1"/>
              <a:t>წვიმისა</a:t>
            </a:r>
            <a:r>
              <a:rPr lang="en-US" dirty="0"/>
              <a:t> </a:t>
            </a:r>
            <a:r>
              <a:rPr lang="en-US" dirty="0" err="1"/>
              <a:t>და</a:t>
            </a:r>
            <a:r>
              <a:rPr lang="en-US" dirty="0"/>
              <a:t> </a:t>
            </a:r>
            <a:r>
              <a:rPr lang="en-US" dirty="0" err="1"/>
              <a:t>ქარისგან</a:t>
            </a:r>
            <a:r>
              <a:rPr lang="en-US" dirty="0"/>
              <a:t> </a:t>
            </a:r>
            <a:r>
              <a:rPr lang="en-US" dirty="0" err="1"/>
              <a:t>დასაცავად</a:t>
            </a:r>
            <a:r>
              <a:rPr lang="ka-GE" dirty="0"/>
              <a:t>.</a:t>
            </a:r>
            <a:r>
              <a:rPr lang="en-US" dirty="0"/>
              <a:t> </a:t>
            </a:r>
          </a:p>
        </p:txBody>
      </p:sp>
    </p:spTree>
    <p:extLst>
      <p:ext uri="{BB962C8B-B14F-4D97-AF65-F5344CB8AC3E}">
        <p14:creationId xmlns:p14="http://schemas.microsoft.com/office/powerpoint/2010/main" val="152322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5A90-3510-0748-B19F-90522DFDFCCE}"/>
              </a:ext>
            </a:extLst>
          </p:cNvPr>
          <p:cNvSpPr>
            <a:spLocks noGrp="1"/>
          </p:cNvSpPr>
          <p:nvPr>
            <p:ph type="title"/>
          </p:nvPr>
        </p:nvSpPr>
        <p:spPr>
          <a:xfrm>
            <a:off x="850605" y="196948"/>
            <a:ext cx="10845393" cy="1083942"/>
          </a:xfrm>
        </p:spPr>
        <p:txBody>
          <a:bodyPr/>
          <a:lstStyle/>
          <a:p>
            <a:pPr algn="ctr"/>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E43C5F43-FACA-7D4F-92CD-EB53D4A00382}"/>
              </a:ext>
            </a:extLst>
          </p:cNvPr>
          <p:cNvSpPr>
            <a:spLocks noGrp="1"/>
          </p:cNvSpPr>
          <p:nvPr>
            <p:ph idx="1"/>
          </p:nvPr>
        </p:nvSpPr>
        <p:spPr>
          <a:xfrm>
            <a:off x="3934323" y="788521"/>
            <a:ext cx="5337544" cy="637953"/>
          </a:xfrm>
        </p:spPr>
        <p:txBody>
          <a:bodyPr>
            <a:normAutofit/>
          </a:bodyPr>
          <a:lstStyle/>
          <a:p>
            <a:pPr marL="0" indent="0">
              <a:buNone/>
            </a:pPr>
            <a:r>
              <a:rPr lang="ka-GE" sz="2400" b="1" dirty="0"/>
              <a:t>დახურული ლენტური კონვეიერი</a:t>
            </a:r>
            <a:r>
              <a:rPr lang="en-US" sz="2400" dirty="0"/>
              <a:t> </a:t>
            </a:r>
          </a:p>
        </p:txBody>
      </p:sp>
      <p:pic>
        <p:nvPicPr>
          <p:cNvPr id="4" name="Picture 3">
            <a:extLst>
              <a:ext uri="{FF2B5EF4-FFF2-40B4-BE49-F238E27FC236}">
                <a16:creationId xmlns:a16="http://schemas.microsoft.com/office/drawing/2014/main" id="{D7F7BDDE-127C-E540-9A54-1D3494A38ED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27821" y="1426474"/>
            <a:ext cx="9750547" cy="3385658"/>
          </a:xfrm>
          <a:prstGeom prst="rect">
            <a:avLst/>
          </a:prstGeom>
          <a:noFill/>
          <a:ln>
            <a:noFill/>
          </a:ln>
        </p:spPr>
      </p:pic>
      <p:sp>
        <p:nvSpPr>
          <p:cNvPr id="5" name="TextBox 4">
            <a:extLst>
              <a:ext uri="{FF2B5EF4-FFF2-40B4-BE49-F238E27FC236}">
                <a16:creationId xmlns:a16="http://schemas.microsoft.com/office/drawing/2014/main" id="{EE88294F-5DBC-3B48-8FAB-F363E367E1C1}"/>
              </a:ext>
            </a:extLst>
          </p:cNvPr>
          <p:cNvSpPr txBox="1"/>
          <p:nvPr/>
        </p:nvSpPr>
        <p:spPr>
          <a:xfrm>
            <a:off x="1486616" y="4957716"/>
            <a:ext cx="10232958" cy="1754326"/>
          </a:xfrm>
          <a:prstGeom prst="rect">
            <a:avLst/>
          </a:prstGeom>
          <a:noFill/>
        </p:spPr>
        <p:txBody>
          <a:bodyPr wrap="square" rtlCol="0">
            <a:spAutoFit/>
          </a:bodyPr>
          <a:lstStyle/>
          <a:p>
            <a:pPr algn="just"/>
            <a:r>
              <a:rPr lang="ka-GE" dirty="0"/>
              <a:t>დახურული ლენტური კონვეიერი  აკავშირებს რკინიგზის სადგურში არსებულ ყველა დატვირთვა-გადმოტვირთვის შენობას ყველა სასაწყობე შენობასთან (აღნიშნული არ ეხება ლითონის ჯართის საწყობს). კონვეიერის მთელი სიგრძე უზრუნველყოფილია გადახურვით, გარდა იმ მონაკვეთისა, რომელიც გადის ნახშირის მადნის სასაწყობე მოედნებთან, დამშტაბელებლის სამუშაო დიაპაზონში. ლენტური კონვეიერები სასაწყობე შენობებს აკავშირებს ნავსაბმელთან (გარდა ლითონის ჯართისა).</a:t>
            </a:r>
            <a:r>
              <a:rPr lang="en-US" dirty="0"/>
              <a:t> </a:t>
            </a:r>
          </a:p>
        </p:txBody>
      </p:sp>
    </p:spTree>
    <p:extLst>
      <p:ext uri="{BB962C8B-B14F-4D97-AF65-F5344CB8AC3E}">
        <p14:creationId xmlns:p14="http://schemas.microsoft.com/office/powerpoint/2010/main" val="373678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49BB-EAC9-1D4F-9380-B7791E79F48A}"/>
              </a:ext>
            </a:extLst>
          </p:cNvPr>
          <p:cNvSpPr>
            <a:spLocks noGrp="1"/>
          </p:cNvSpPr>
          <p:nvPr>
            <p:ph type="title"/>
          </p:nvPr>
        </p:nvSpPr>
        <p:spPr>
          <a:xfrm>
            <a:off x="2180493" y="407959"/>
            <a:ext cx="7891975" cy="1140213"/>
          </a:xfrm>
        </p:spPr>
        <p:txBody>
          <a:bodyPr>
            <a:normAutofit/>
          </a:bodyPr>
          <a:lstStyle/>
          <a:p>
            <a:pPr algn="ctr"/>
            <a:r>
              <a:rPr lang="ka-GE" b="1" dirty="0">
                <a:solidFill>
                  <a:srgbClr val="0070C0"/>
                </a:solidFill>
              </a:rPr>
              <a:t>შესავალი</a:t>
            </a:r>
            <a:endParaRPr lang="en-US" dirty="0">
              <a:solidFill>
                <a:srgbClr val="0070C0"/>
              </a:solidFill>
            </a:endParaRPr>
          </a:p>
        </p:txBody>
      </p:sp>
      <p:sp>
        <p:nvSpPr>
          <p:cNvPr id="3" name="Content Placeholder 2">
            <a:extLst>
              <a:ext uri="{FF2B5EF4-FFF2-40B4-BE49-F238E27FC236}">
                <a16:creationId xmlns:a16="http://schemas.microsoft.com/office/drawing/2014/main" id="{16E42951-CD4C-2B47-A3DE-67A36CBD1705}"/>
              </a:ext>
            </a:extLst>
          </p:cNvPr>
          <p:cNvSpPr>
            <a:spLocks noGrp="1"/>
          </p:cNvSpPr>
          <p:nvPr>
            <p:ph idx="1"/>
          </p:nvPr>
        </p:nvSpPr>
        <p:spPr>
          <a:xfrm>
            <a:off x="1561514" y="1218000"/>
            <a:ext cx="9622301" cy="5168733"/>
          </a:xfrm>
        </p:spPr>
        <p:txBody>
          <a:bodyPr>
            <a:normAutofit/>
          </a:bodyPr>
          <a:lstStyle/>
          <a:p>
            <a:pPr marL="0" indent="0" algn="just">
              <a:buNone/>
            </a:pPr>
            <a:r>
              <a:rPr lang="ka-GE" sz="2300" b="1" dirty="0"/>
              <a:t>საქართველოს გარემოსდაცვითი კანონმდებლობის მოთხოვნების საფუძველზე</a:t>
            </a:r>
            <a:r>
              <a:rPr lang="en-US" sz="2300" b="1" dirty="0"/>
              <a:t> -</a:t>
            </a:r>
            <a:r>
              <a:rPr lang="ka-GE" sz="2300" b="1" dirty="0"/>
              <a:t> „გარემოზე ზემოქმედების ნებართვის შესახებ“ საქართველოს კანონის მიხედვით</a:t>
            </a:r>
            <a:r>
              <a:rPr lang="en-US" sz="2300" b="1" dirty="0"/>
              <a:t>,</a:t>
            </a:r>
            <a:r>
              <a:rPr lang="ka-GE" sz="2300" b="1" dirty="0"/>
              <a:t> სკრინინგის ანგარიშის მომზადებას ექვემდებარება:</a:t>
            </a:r>
          </a:p>
          <a:p>
            <a:pPr marL="0" indent="0" algn="just">
              <a:buNone/>
            </a:pPr>
            <a:endParaRPr lang="en-US" sz="600" dirty="0"/>
          </a:p>
          <a:p>
            <a:pPr lvl="0" algn="just"/>
            <a:r>
              <a:rPr lang="en-US" sz="2000" dirty="0" err="1"/>
              <a:t>საზღვაო</a:t>
            </a:r>
            <a:r>
              <a:rPr lang="en-US" sz="2000" dirty="0"/>
              <a:t> </a:t>
            </a:r>
            <a:r>
              <a:rPr lang="en-US" sz="2000" dirty="0" err="1"/>
              <a:t>ნავსადგურისა</a:t>
            </a:r>
            <a:r>
              <a:rPr lang="en-US" sz="2000" dirty="0"/>
              <a:t> </a:t>
            </a:r>
            <a:r>
              <a:rPr lang="en-US" sz="2000" dirty="0" err="1"/>
              <a:t>და</a:t>
            </a:r>
            <a:r>
              <a:rPr lang="en-US" sz="2000" dirty="0"/>
              <a:t> </a:t>
            </a:r>
            <a:r>
              <a:rPr lang="en-US" sz="2000" dirty="0" err="1"/>
              <a:t>მასთან</a:t>
            </a:r>
            <a:r>
              <a:rPr lang="en-US" sz="2000" dirty="0"/>
              <a:t> </a:t>
            </a:r>
            <a:r>
              <a:rPr lang="en-US" sz="2000" dirty="0" err="1"/>
              <a:t>დაკავშირებული</a:t>
            </a:r>
            <a:r>
              <a:rPr lang="en-US" sz="2000" dirty="0"/>
              <a:t> </a:t>
            </a:r>
            <a:r>
              <a:rPr lang="en-US" sz="2000" dirty="0" err="1"/>
              <a:t>შენობა-ნაგებობის</a:t>
            </a:r>
            <a:r>
              <a:rPr lang="en-US" sz="2000" dirty="0"/>
              <a:t> </a:t>
            </a:r>
            <a:r>
              <a:rPr lang="en-US" sz="2000" dirty="0" err="1"/>
              <a:t>მშენებლობა</a:t>
            </a:r>
            <a:r>
              <a:rPr lang="en-US" sz="2000" dirty="0"/>
              <a:t>, </a:t>
            </a:r>
            <a:r>
              <a:rPr lang="en-US" sz="2000" dirty="0" err="1"/>
              <a:t>რომლის</a:t>
            </a:r>
            <a:r>
              <a:rPr lang="en-US" sz="2000" dirty="0"/>
              <a:t> </a:t>
            </a:r>
            <a:r>
              <a:rPr lang="en-US" sz="2000" dirty="0" err="1"/>
              <a:t>საპროექტო</a:t>
            </a:r>
            <a:r>
              <a:rPr lang="en-US" sz="2000" dirty="0"/>
              <a:t> </a:t>
            </a:r>
            <a:r>
              <a:rPr lang="en-US" sz="2000" dirty="0" err="1"/>
              <a:t>განაშენიანების</a:t>
            </a:r>
            <a:r>
              <a:rPr lang="en-US" sz="2000" dirty="0"/>
              <a:t> </a:t>
            </a:r>
            <a:r>
              <a:rPr lang="en-US" sz="2000" dirty="0" err="1"/>
              <a:t>ფართობი</a:t>
            </a:r>
            <a:r>
              <a:rPr lang="en-US" sz="2000" dirty="0"/>
              <a:t> 1 </a:t>
            </a:r>
            <a:r>
              <a:rPr lang="en-US" sz="2000" dirty="0" err="1"/>
              <a:t>ჰექტარზე</a:t>
            </a:r>
            <a:r>
              <a:rPr lang="en-US" sz="2000" dirty="0"/>
              <a:t> </a:t>
            </a:r>
            <a:r>
              <a:rPr lang="en-US" sz="2000" dirty="0" err="1"/>
              <a:t>მეტია</a:t>
            </a:r>
            <a:r>
              <a:rPr lang="ka-GE" sz="2000" dirty="0"/>
              <a:t> (დანართი </a:t>
            </a:r>
            <a:r>
              <a:rPr lang="en-US" sz="2000" dirty="0"/>
              <a:t>II</a:t>
            </a:r>
            <a:r>
              <a:rPr lang="ka-GE" sz="2000" dirty="0"/>
              <a:t>, პუნქტი </a:t>
            </a:r>
            <a:r>
              <a:rPr lang="en-US" sz="2000" dirty="0"/>
              <a:t>9.5</a:t>
            </a:r>
            <a:r>
              <a:rPr lang="ka-GE" sz="2000" dirty="0"/>
              <a:t>).</a:t>
            </a:r>
            <a:endParaRPr lang="en-US" sz="2000" dirty="0"/>
          </a:p>
          <a:p>
            <a:pPr marL="0" lvl="0" indent="0" algn="just">
              <a:buNone/>
            </a:pPr>
            <a:r>
              <a:rPr lang="ka-GE" sz="2000" b="1" dirty="0"/>
              <a:t>სკოპინგის ანგარიშის მომზადება გადაწყდა შემდეგი ფაქტების გათვალისწინებით:</a:t>
            </a:r>
          </a:p>
          <a:p>
            <a:pPr algn="just"/>
            <a:r>
              <a:rPr lang="ka-GE" sz="2000" dirty="0"/>
              <a:t>ფოთის ახალი ტერმინალი გათვლილია </a:t>
            </a:r>
            <a:r>
              <a:rPr lang="en-US" sz="2000" dirty="0" err="1"/>
              <a:t>პანამაქსის</a:t>
            </a:r>
            <a:r>
              <a:rPr lang="en-US" sz="2000" dirty="0"/>
              <a:t> </a:t>
            </a:r>
            <a:r>
              <a:rPr lang="en-US" sz="2000" dirty="0" err="1"/>
              <a:t>და</a:t>
            </a:r>
            <a:r>
              <a:rPr lang="en-US" sz="2000" dirty="0"/>
              <a:t> </a:t>
            </a:r>
            <a:r>
              <a:rPr lang="en-US" sz="2000" dirty="0" err="1"/>
              <a:t>პოსტპანამაქსის</a:t>
            </a:r>
            <a:r>
              <a:rPr lang="en-US" sz="2000" dirty="0"/>
              <a:t> </a:t>
            </a:r>
            <a:r>
              <a:rPr lang="en-US" sz="2000" dirty="0" err="1"/>
              <a:t>ტიპის</a:t>
            </a:r>
            <a:r>
              <a:rPr lang="en-US" sz="2000" dirty="0"/>
              <a:t> </a:t>
            </a:r>
            <a:r>
              <a:rPr lang="en-US" sz="2000" dirty="0" err="1"/>
              <a:t>გემების</a:t>
            </a:r>
            <a:r>
              <a:rPr lang="en-US" sz="2000" dirty="0"/>
              <a:t> </a:t>
            </a:r>
            <a:r>
              <a:rPr lang="en-US" sz="2000" dirty="0" err="1"/>
              <a:t>მიღებ</a:t>
            </a:r>
            <a:r>
              <a:rPr lang="ka-GE" sz="2000" dirty="0"/>
              <a:t>აზე, რაც მკვეთრად გაზრდის ნაყარი ტვირთების დატვირთვა-გადმოტვირთვის ოპერაციებს;</a:t>
            </a:r>
          </a:p>
          <a:p>
            <a:pPr algn="just"/>
            <a:r>
              <a:rPr lang="ka-GE" sz="2000" dirty="0"/>
              <a:t>საპროექტო ტერიტორია ბევრად აღემატება 1 ჰექტარს.</a:t>
            </a:r>
          </a:p>
        </p:txBody>
      </p:sp>
    </p:spTree>
    <p:extLst>
      <p:ext uri="{BB962C8B-B14F-4D97-AF65-F5344CB8AC3E}">
        <p14:creationId xmlns:p14="http://schemas.microsoft.com/office/powerpoint/2010/main" val="2534728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CBDC-787C-FA4A-8438-8318EE9BFB71}"/>
              </a:ext>
            </a:extLst>
          </p:cNvPr>
          <p:cNvSpPr>
            <a:spLocks noGrp="1"/>
          </p:cNvSpPr>
          <p:nvPr>
            <p:ph type="title"/>
          </p:nvPr>
        </p:nvSpPr>
        <p:spPr>
          <a:xfrm>
            <a:off x="765544" y="141492"/>
            <a:ext cx="10739068" cy="821918"/>
          </a:xfrm>
        </p:spPr>
        <p:txBody>
          <a:bodyPr/>
          <a:lstStyle/>
          <a:p>
            <a:pPr algn="ctr"/>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080F9CC8-C4B8-CC49-B1EF-B49892A3B12D}"/>
              </a:ext>
            </a:extLst>
          </p:cNvPr>
          <p:cNvSpPr>
            <a:spLocks noGrp="1"/>
          </p:cNvSpPr>
          <p:nvPr>
            <p:ph idx="1"/>
          </p:nvPr>
        </p:nvSpPr>
        <p:spPr>
          <a:xfrm>
            <a:off x="3389312" y="821918"/>
            <a:ext cx="5491532" cy="567070"/>
          </a:xfrm>
        </p:spPr>
        <p:txBody>
          <a:bodyPr>
            <a:normAutofit/>
          </a:bodyPr>
          <a:lstStyle/>
          <a:p>
            <a:pPr marL="0" indent="0">
              <a:buNone/>
            </a:pPr>
            <a:r>
              <a:rPr lang="ka-GE" sz="2400" b="1" dirty="0"/>
              <a:t>ნახშირის მადნის გროვებად დაწყობა</a:t>
            </a:r>
            <a:r>
              <a:rPr lang="en-US" sz="2400" dirty="0"/>
              <a:t> </a:t>
            </a:r>
          </a:p>
        </p:txBody>
      </p:sp>
      <p:pic>
        <p:nvPicPr>
          <p:cNvPr id="4" name="Picture 3">
            <a:extLst>
              <a:ext uri="{FF2B5EF4-FFF2-40B4-BE49-F238E27FC236}">
                <a16:creationId xmlns:a16="http://schemas.microsoft.com/office/drawing/2014/main" id="{2149BD01-75F8-C44A-AE2C-9FBC6B8565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5582" y="1388988"/>
            <a:ext cx="9482463" cy="3459459"/>
          </a:xfrm>
          <a:prstGeom prst="rect">
            <a:avLst/>
          </a:prstGeom>
          <a:noFill/>
          <a:ln>
            <a:noFill/>
          </a:ln>
        </p:spPr>
      </p:pic>
      <p:sp>
        <p:nvSpPr>
          <p:cNvPr id="5" name="TextBox 4">
            <a:extLst>
              <a:ext uri="{FF2B5EF4-FFF2-40B4-BE49-F238E27FC236}">
                <a16:creationId xmlns:a16="http://schemas.microsoft.com/office/drawing/2014/main" id="{9249F9AA-EF90-B743-AE35-2E1E65514738}"/>
              </a:ext>
            </a:extLst>
          </p:cNvPr>
          <p:cNvSpPr txBox="1"/>
          <p:nvPr/>
        </p:nvSpPr>
        <p:spPr>
          <a:xfrm>
            <a:off x="1575582" y="4970802"/>
            <a:ext cx="9482463" cy="1323439"/>
          </a:xfrm>
          <a:prstGeom prst="rect">
            <a:avLst/>
          </a:prstGeom>
          <a:noFill/>
        </p:spPr>
        <p:txBody>
          <a:bodyPr wrap="square" rtlCol="0">
            <a:spAutoFit/>
          </a:bodyPr>
          <a:lstStyle/>
          <a:p>
            <a:pPr algn="just"/>
            <a:r>
              <a:rPr lang="ka-GE" sz="2000" dirty="0"/>
              <a:t>დამშტაბელებლები მიჩნეულია ღია მოედანზე ნახშირის და მადნის შტაბელებად დაწყობის ყველაზე ეფექტურ საშუალებად. ტერმინალის სხვა მოწყობილობასთან შედარებით, ისინი იძლევა ტვირთის შედარებით მაღალ გროვებად დასაწყობების საშუალებას. </a:t>
            </a:r>
            <a:endParaRPr lang="en-US" sz="2000" dirty="0"/>
          </a:p>
        </p:txBody>
      </p:sp>
    </p:spTree>
    <p:extLst>
      <p:ext uri="{BB962C8B-B14F-4D97-AF65-F5344CB8AC3E}">
        <p14:creationId xmlns:p14="http://schemas.microsoft.com/office/powerpoint/2010/main" val="1662357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E05A-9F81-1246-8FE0-4A4F42C2729C}"/>
              </a:ext>
            </a:extLst>
          </p:cNvPr>
          <p:cNvSpPr>
            <a:spLocks noGrp="1"/>
          </p:cNvSpPr>
          <p:nvPr>
            <p:ph type="title"/>
          </p:nvPr>
        </p:nvSpPr>
        <p:spPr>
          <a:xfrm>
            <a:off x="871870" y="371929"/>
            <a:ext cx="10632742" cy="1280890"/>
          </a:xfrm>
        </p:spPr>
        <p:txBody>
          <a:bodyPr/>
          <a:lstStyle/>
          <a:p>
            <a:pPr algn="ctr"/>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BE1650C4-F515-294C-B14B-0A77F6251F36}"/>
              </a:ext>
            </a:extLst>
          </p:cNvPr>
          <p:cNvSpPr>
            <a:spLocks noGrp="1"/>
          </p:cNvSpPr>
          <p:nvPr>
            <p:ph idx="1"/>
          </p:nvPr>
        </p:nvSpPr>
        <p:spPr>
          <a:xfrm>
            <a:off x="3476846" y="1047908"/>
            <a:ext cx="5380074" cy="701749"/>
          </a:xfrm>
        </p:spPr>
        <p:txBody>
          <a:bodyPr>
            <a:normAutofit/>
          </a:bodyPr>
          <a:lstStyle/>
          <a:p>
            <a:pPr marL="0" indent="0" algn="ctr">
              <a:buNone/>
            </a:pPr>
            <a:r>
              <a:rPr lang="ka-GE" sz="2400" b="1" dirty="0"/>
              <a:t>სასუქის  საწყობები</a:t>
            </a:r>
            <a:r>
              <a:rPr lang="en-US" sz="2400" dirty="0"/>
              <a:t> </a:t>
            </a:r>
          </a:p>
        </p:txBody>
      </p:sp>
      <p:pic>
        <p:nvPicPr>
          <p:cNvPr id="5" name="Picture 4">
            <a:extLst>
              <a:ext uri="{FF2B5EF4-FFF2-40B4-BE49-F238E27FC236}">
                <a16:creationId xmlns:a16="http://schemas.microsoft.com/office/drawing/2014/main" id="{D3D7217F-559F-824F-BA73-67F4FBDF51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5907" y="1610709"/>
            <a:ext cx="9781953" cy="3514183"/>
          </a:xfrm>
          <a:prstGeom prst="rect">
            <a:avLst/>
          </a:prstGeom>
          <a:noFill/>
          <a:ln>
            <a:noFill/>
          </a:ln>
        </p:spPr>
      </p:pic>
      <p:sp>
        <p:nvSpPr>
          <p:cNvPr id="6" name="TextBox 5">
            <a:extLst>
              <a:ext uri="{FF2B5EF4-FFF2-40B4-BE49-F238E27FC236}">
                <a16:creationId xmlns:a16="http://schemas.microsoft.com/office/drawing/2014/main" id="{0A5FB682-2F6D-8F4D-B927-5C9C8914E200}"/>
              </a:ext>
            </a:extLst>
          </p:cNvPr>
          <p:cNvSpPr txBox="1"/>
          <p:nvPr/>
        </p:nvSpPr>
        <p:spPr>
          <a:xfrm>
            <a:off x="1275907" y="5198532"/>
            <a:ext cx="9781954" cy="1323439"/>
          </a:xfrm>
          <a:prstGeom prst="rect">
            <a:avLst/>
          </a:prstGeom>
          <a:noFill/>
        </p:spPr>
        <p:txBody>
          <a:bodyPr wrap="square" rtlCol="0">
            <a:spAutoFit/>
          </a:bodyPr>
          <a:lstStyle/>
          <a:p>
            <a:pPr algn="just"/>
            <a:r>
              <a:rPr lang="ka-GE" sz="2000" dirty="0"/>
              <a:t>ტერმინალისთვის დაპროექტებულია სასუქის ოთხი საწყობი. სასუქების მიწოდება საწყობში მოხდება კონვეიერის ხაზებით. წინა დამტვირთველების გამოყენებით მოხდება სასუქების დატვირთვა კონვეიერის ხაზზე საწყობის შიგნით, რომელიც მიემართება ნავმისადგომზე არსებული გემის დამტვირთველისკენ. </a:t>
            </a:r>
            <a:endParaRPr lang="en-US" sz="2000" dirty="0"/>
          </a:p>
        </p:txBody>
      </p:sp>
    </p:spTree>
    <p:extLst>
      <p:ext uri="{BB962C8B-B14F-4D97-AF65-F5344CB8AC3E}">
        <p14:creationId xmlns:p14="http://schemas.microsoft.com/office/powerpoint/2010/main" val="2957620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5203-2580-7C42-A9E9-D8EC46F27FA9}"/>
              </a:ext>
            </a:extLst>
          </p:cNvPr>
          <p:cNvSpPr>
            <a:spLocks noGrp="1"/>
          </p:cNvSpPr>
          <p:nvPr>
            <p:ph type="title"/>
          </p:nvPr>
        </p:nvSpPr>
        <p:spPr>
          <a:xfrm>
            <a:off x="2170024" y="305955"/>
            <a:ext cx="8774641" cy="1280890"/>
          </a:xfrm>
        </p:spPr>
        <p:txBody>
          <a:bodyPr/>
          <a:lstStyle/>
          <a:p>
            <a:r>
              <a:rPr lang="ka-GE" b="1" dirty="0">
                <a:solidFill>
                  <a:srgbClr val="0070C0"/>
                </a:solidFill>
              </a:rPr>
              <a:t> 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AD6DDEB8-5523-EC4D-8BFC-CEFDFF74F329}"/>
              </a:ext>
            </a:extLst>
          </p:cNvPr>
          <p:cNvSpPr>
            <a:spLocks noGrp="1"/>
          </p:cNvSpPr>
          <p:nvPr>
            <p:ph idx="1"/>
          </p:nvPr>
        </p:nvSpPr>
        <p:spPr>
          <a:xfrm>
            <a:off x="2658896" y="1012454"/>
            <a:ext cx="7128946" cy="652130"/>
          </a:xfrm>
        </p:spPr>
        <p:txBody>
          <a:bodyPr>
            <a:noAutofit/>
          </a:bodyPr>
          <a:lstStyle/>
          <a:p>
            <a:pPr marL="0" indent="0">
              <a:buNone/>
            </a:pPr>
            <a:r>
              <a:rPr lang="ka-GE" sz="2400" b="1" dirty="0"/>
              <a:t>გემში სასუქებისა და ხორბლის  ჩატვირთვის ხაზი</a:t>
            </a:r>
            <a:r>
              <a:rPr lang="en-US" sz="2400" dirty="0"/>
              <a:t> </a:t>
            </a:r>
          </a:p>
        </p:txBody>
      </p:sp>
      <p:pic>
        <p:nvPicPr>
          <p:cNvPr id="5" name="Picture 4">
            <a:extLst>
              <a:ext uri="{FF2B5EF4-FFF2-40B4-BE49-F238E27FC236}">
                <a16:creationId xmlns:a16="http://schemas.microsoft.com/office/drawing/2014/main" id="{48D2D33B-9236-2B41-9539-C6FFBBAC76F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77108" y="1664584"/>
            <a:ext cx="9706707" cy="3259108"/>
          </a:xfrm>
          <a:prstGeom prst="rect">
            <a:avLst/>
          </a:prstGeom>
          <a:noFill/>
          <a:ln>
            <a:noFill/>
          </a:ln>
        </p:spPr>
      </p:pic>
      <p:sp>
        <p:nvSpPr>
          <p:cNvPr id="6" name="TextBox 5">
            <a:extLst>
              <a:ext uri="{FF2B5EF4-FFF2-40B4-BE49-F238E27FC236}">
                <a16:creationId xmlns:a16="http://schemas.microsoft.com/office/drawing/2014/main" id="{29EB8091-1EAC-1847-845C-3DEEEEB0873B}"/>
              </a:ext>
            </a:extLst>
          </p:cNvPr>
          <p:cNvSpPr txBox="1"/>
          <p:nvPr/>
        </p:nvSpPr>
        <p:spPr>
          <a:xfrm>
            <a:off x="1477108" y="5208478"/>
            <a:ext cx="9748911" cy="707886"/>
          </a:xfrm>
          <a:prstGeom prst="rect">
            <a:avLst/>
          </a:prstGeom>
          <a:noFill/>
        </p:spPr>
        <p:txBody>
          <a:bodyPr wrap="square" rtlCol="0">
            <a:spAutoFit/>
          </a:bodyPr>
          <a:lstStyle/>
          <a:p>
            <a:pPr algn="just"/>
            <a:r>
              <a:rPr lang="ka-GE" sz="2000" dirty="0"/>
              <a:t>მოძრავი გემის დამტვირთველი სასუქებსა და ხორბალს  ჩატვირთავს გემში. გემის დამტვირთველი უკავშირდება სასაწყობე შენობიდან გამომავალ კონვეიერს. </a:t>
            </a:r>
            <a:endParaRPr lang="en-US" sz="2000" dirty="0"/>
          </a:p>
        </p:txBody>
      </p:sp>
    </p:spTree>
    <p:extLst>
      <p:ext uri="{BB962C8B-B14F-4D97-AF65-F5344CB8AC3E}">
        <p14:creationId xmlns:p14="http://schemas.microsoft.com/office/powerpoint/2010/main" val="1582712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344E-A253-A144-B3F7-A5923993B6B4}"/>
              </a:ext>
            </a:extLst>
          </p:cNvPr>
          <p:cNvSpPr>
            <a:spLocks noGrp="1"/>
          </p:cNvSpPr>
          <p:nvPr>
            <p:ph type="title"/>
          </p:nvPr>
        </p:nvSpPr>
        <p:spPr>
          <a:xfrm>
            <a:off x="2402959" y="154744"/>
            <a:ext cx="8077472" cy="1126145"/>
          </a:xfrm>
        </p:spPr>
        <p:txBody>
          <a:bodyPr/>
          <a:lstStyle/>
          <a:p>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3B086F50-004A-464D-BCA1-2937861A618C}"/>
              </a:ext>
            </a:extLst>
          </p:cNvPr>
          <p:cNvSpPr>
            <a:spLocks noGrp="1"/>
          </p:cNvSpPr>
          <p:nvPr>
            <p:ph idx="1"/>
          </p:nvPr>
        </p:nvSpPr>
        <p:spPr>
          <a:xfrm>
            <a:off x="4013975" y="821139"/>
            <a:ext cx="3981709" cy="652130"/>
          </a:xfrm>
        </p:spPr>
        <p:txBody>
          <a:bodyPr>
            <a:normAutofit/>
          </a:bodyPr>
          <a:lstStyle/>
          <a:p>
            <a:pPr marL="0" indent="0">
              <a:buNone/>
            </a:pPr>
            <a:r>
              <a:rPr lang="ka-GE" sz="2400" b="1" dirty="0"/>
              <a:t>მოძრავი გრეიფერიანი ამწე</a:t>
            </a:r>
            <a:r>
              <a:rPr lang="en-US" sz="2400" dirty="0"/>
              <a:t> </a:t>
            </a:r>
          </a:p>
        </p:txBody>
      </p:sp>
      <p:pic>
        <p:nvPicPr>
          <p:cNvPr id="5" name="Picture 4">
            <a:extLst>
              <a:ext uri="{FF2B5EF4-FFF2-40B4-BE49-F238E27FC236}">
                <a16:creationId xmlns:a16="http://schemas.microsoft.com/office/drawing/2014/main" id="{89B48EF1-2710-F543-AD3C-7A41F3D1EC5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2024" y="1494006"/>
            <a:ext cx="6743659" cy="4507550"/>
          </a:xfrm>
          <a:prstGeom prst="rect">
            <a:avLst/>
          </a:prstGeom>
          <a:noFill/>
          <a:ln>
            <a:noFill/>
          </a:ln>
        </p:spPr>
      </p:pic>
      <p:sp>
        <p:nvSpPr>
          <p:cNvPr id="6" name="TextBox 5">
            <a:extLst>
              <a:ext uri="{FF2B5EF4-FFF2-40B4-BE49-F238E27FC236}">
                <a16:creationId xmlns:a16="http://schemas.microsoft.com/office/drawing/2014/main" id="{089427CB-47E3-9D4D-8104-04273DCAAC52}"/>
              </a:ext>
            </a:extLst>
          </p:cNvPr>
          <p:cNvSpPr txBox="1"/>
          <p:nvPr/>
        </p:nvSpPr>
        <p:spPr>
          <a:xfrm>
            <a:off x="8187070" y="1393290"/>
            <a:ext cx="3530010" cy="4708981"/>
          </a:xfrm>
          <a:prstGeom prst="rect">
            <a:avLst/>
          </a:prstGeom>
          <a:noFill/>
        </p:spPr>
        <p:txBody>
          <a:bodyPr wrap="square" rtlCol="0">
            <a:spAutoFit/>
          </a:bodyPr>
          <a:lstStyle/>
          <a:p>
            <a:pPr algn="just"/>
            <a:r>
              <a:rPr lang="ka-GE" sz="2000" dirty="0"/>
              <a:t>ნავსადგურის მოძრავი გრეიფერიანი ამწის (</a:t>
            </a:r>
            <a:r>
              <a:rPr lang="en-US" sz="2000" dirty="0"/>
              <a:t>MHC</a:t>
            </a:r>
            <a:r>
              <a:rPr lang="ka-GE" sz="2000" dirty="0"/>
              <a:t>) გამოყენებით მოხდება გემების დატვირთვა და დაცლა. ნავსადგურის მოძრავი გრეიფერიანი ამწე (</a:t>
            </a:r>
            <a:r>
              <a:rPr lang="en-US" sz="2000" dirty="0"/>
              <a:t>MHC</a:t>
            </a:r>
            <a:r>
              <a:rPr lang="ka-GE" sz="2000" dirty="0"/>
              <a:t>) ჩატვირთავს ჯართს გემებში ფოლადის ბუნკერების გამოყენებით. </a:t>
            </a:r>
            <a:r>
              <a:rPr lang="en-US" sz="2000" dirty="0"/>
              <a:t>MHC </a:t>
            </a:r>
            <a:r>
              <a:rPr lang="ka-GE" sz="2000" dirty="0"/>
              <a:t>ასევე გამოიყენება ნახშირის მადნის დასატვირთად გემზე კონტეინერის მბრუნავი გამანაწილებლის (როტეინერის) გამოყენებით.</a:t>
            </a:r>
            <a:r>
              <a:rPr lang="en-US" sz="2000" dirty="0"/>
              <a:t> </a:t>
            </a:r>
          </a:p>
        </p:txBody>
      </p:sp>
    </p:spTree>
    <p:extLst>
      <p:ext uri="{BB962C8B-B14F-4D97-AF65-F5344CB8AC3E}">
        <p14:creationId xmlns:p14="http://schemas.microsoft.com/office/powerpoint/2010/main" val="330964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F1FC-84E9-B542-A147-096492355472}"/>
              </a:ext>
            </a:extLst>
          </p:cNvPr>
          <p:cNvSpPr>
            <a:spLocks noGrp="1"/>
          </p:cNvSpPr>
          <p:nvPr>
            <p:ph type="title"/>
          </p:nvPr>
        </p:nvSpPr>
        <p:spPr>
          <a:xfrm>
            <a:off x="2190309" y="239150"/>
            <a:ext cx="8487069" cy="1041739"/>
          </a:xfrm>
        </p:spPr>
        <p:txBody>
          <a:bodyPr/>
          <a:lstStyle/>
          <a:p>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BD9D9BD3-18BC-B54A-8C5D-6D8AB8F852F8}"/>
              </a:ext>
            </a:extLst>
          </p:cNvPr>
          <p:cNvSpPr>
            <a:spLocks noGrp="1"/>
          </p:cNvSpPr>
          <p:nvPr>
            <p:ph idx="1"/>
          </p:nvPr>
        </p:nvSpPr>
        <p:spPr>
          <a:xfrm>
            <a:off x="1902073" y="917764"/>
            <a:ext cx="9064072" cy="524540"/>
          </a:xfrm>
        </p:spPr>
        <p:txBody>
          <a:bodyPr>
            <a:normAutofit/>
          </a:bodyPr>
          <a:lstStyle/>
          <a:p>
            <a:pPr marL="0" indent="0">
              <a:buNone/>
            </a:pPr>
            <a:r>
              <a:rPr lang="ka-GE" sz="2400" b="1" dirty="0"/>
              <a:t>ფოლადის ბუნკერები  ჯართის მისაწოდებლად ნავმისადგომზე</a:t>
            </a:r>
            <a:r>
              <a:rPr lang="en-US" sz="2400" dirty="0"/>
              <a:t> </a:t>
            </a:r>
          </a:p>
        </p:txBody>
      </p:sp>
      <p:pic>
        <p:nvPicPr>
          <p:cNvPr id="5" name="Picture 4">
            <a:extLst>
              <a:ext uri="{FF2B5EF4-FFF2-40B4-BE49-F238E27FC236}">
                <a16:creationId xmlns:a16="http://schemas.microsoft.com/office/drawing/2014/main" id="{B5591995-4880-3E4D-AD78-52374549A2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02073" y="1603717"/>
            <a:ext cx="9064072" cy="3516923"/>
          </a:xfrm>
          <a:prstGeom prst="rect">
            <a:avLst/>
          </a:prstGeom>
          <a:noFill/>
          <a:ln>
            <a:noFill/>
          </a:ln>
        </p:spPr>
      </p:pic>
      <p:sp>
        <p:nvSpPr>
          <p:cNvPr id="6" name="Rectangle 5">
            <a:extLst>
              <a:ext uri="{FF2B5EF4-FFF2-40B4-BE49-F238E27FC236}">
                <a16:creationId xmlns:a16="http://schemas.microsoft.com/office/drawing/2014/main" id="{F52D7C20-3BF6-5846-915A-3542545B1FF2}"/>
              </a:ext>
            </a:extLst>
          </p:cNvPr>
          <p:cNvSpPr/>
          <p:nvPr/>
        </p:nvSpPr>
        <p:spPr>
          <a:xfrm>
            <a:off x="1902074" y="5282053"/>
            <a:ext cx="9064072" cy="1323439"/>
          </a:xfrm>
          <a:prstGeom prst="rect">
            <a:avLst/>
          </a:prstGeom>
        </p:spPr>
        <p:txBody>
          <a:bodyPr wrap="square">
            <a:spAutoFit/>
          </a:bodyPr>
          <a:lstStyle/>
          <a:p>
            <a:pPr algn="just"/>
            <a:r>
              <a:rPr lang="ka-GE" sz="2000" dirty="0">
                <a:ea typeface="Calibri" panose="020F0502020204030204" pitchFamily="34" charset="0"/>
                <a:cs typeface="Times New Roman" panose="02020603050405020304" pitchFamily="18" charset="0"/>
              </a:rPr>
              <a:t>ფოლადის ბუნკერები გამოიყენება ჯართის მისაწოდებლად ნავმისადგომზე და გემში ჩასატვირთად.  ბუნკერის ტექნოლოგია ასევე ითვლება ყველა სხვა სახის ნაყარი ტვირთის დატვირთვის სარეზერვო საშუალებად გემის დამტვირთველის მწყობრიდან გამოსვლის შემთხვევაში.</a:t>
            </a:r>
            <a:r>
              <a:rPr lang="en-US" sz="2000" dirty="0"/>
              <a:t> </a:t>
            </a:r>
          </a:p>
        </p:txBody>
      </p:sp>
    </p:spTree>
    <p:extLst>
      <p:ext uri="{BB962C8B-B14F-4D97-AF65-F5344CB8AC3E}">
        <p14:creationId xmlns:p14="http://schemas.microsoft.com/office/powerpoint/2010/main" val="199554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985B5-E1F8-9E4D-A83C-1769F8FC504F}"/>
              </a:ext>
            </a:extLst>
          </p:cNvPr>
          <p:cNvSpPr>
            <a:spLocks noGrp="1"/>
          </p:cNvSpPr>
          <p:nvPr>
            <p:ph type="title"/>
          </p:nvPr>
        </p:nvSpPr>
        <p:spPr>
          <a:xfrm>
            <a:off x="1744393" y="963045"/>
            <a:ext cx="10249317" cy="640445"/>
          </a:xfrm>
        </p:spPr>
        <p:txBody>
          <a:bodyPr>
            <a:normAutofit/>
          </a:bodyPr>
          <a:lstStyle/>
          <a:p>
            <a:r>
              <a:rPr lang="ka-GE" sz="2000" b="1" dirty="0"/>
              <a:t>მბრუნავი გამანაწილებელი (როტეინერი) ნახშირის მადნის გემზე დასატვირთად</a:t>
            </a:r>
            <a:r>
              <a:rPr lang="en-US" sz="2000" dirty="0"/>
              <a:t> </a:t>
            </a:r>
          </a:p>
        </p:txBody>
      </p:sp>
      <p:sp>
        <p:nvSpPr>
          <p:cNvPr id="4" name="Title 1">
            <a:extLst>
              <a:ext uri="{FF2B5EF4-FFF2-40B4-BE49-F238E27FC236}">
                <a16:creationId xmlns:a16="http://schemas.microsoft.com/office/drawing/2014/main" id="{BB0994BA-92F8-D642-A979-839651CE5D0D}"/>
              </a:ext>
            </a:extLst>
          </p:cNvPr>
          <p:cNvSpPr txBox="1">
            <a:spLocks/>
          </p:cNvSpPr>
          <p:nvPr/>
        </p:nvSpPr>
        <p:spPr>
          <a:xfrm>
            <a:off x="1892596" y="215067"/>
            <a:ext cx="8925459"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ka-GE" b="1" dirty="0">
                <a:solidFill>
                  <a:schemeClr val="accent4"/>
                </a:solidFill>
              </a:rPr>
              <a:t>   </a:t>
            </a:r>
            <a:r>
              <a:rPr lang="ka-GE" b="1" dirty="0">
                <a:solidFill>
                  <a:srgbClr val="0070C0"/>
                </a:solidFill>
              </a:rPr>
              <a:t>ტექნოლოგიური ხაზის ელემენტები</a:t>
            </a:r>
            <a:endParaRPr lang="en-US" dirty="0">
              <a:solidFill>
                <a:srgbClr val="0070C0"/>
              </a:solidFill>
            </a:endParaRPr>
          </a:p>
        </p:txBody>
      </p:sp>
      <p:pic>
        <p:nvPicPr>
          <p:cNvPr id="5" name="Content Placeholder 4">
            <a:extLst>
              <a:ext uri="{FF2B5EF4-FFF2-40B4-BE49-F238E27FC236}">
                <a16:creationId xmlns:a16="http://schemas.microsoft.com/office/drawing/2014/main" id="{98496899-15D1-D84C-B83F-3132E637886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5415" y="1716258"/>
            <a:ext cx="6870269" cy="4386830"/>
          </a:xfrm>
          <a:prstGeom prst="rect">
            <a:avLst/>
          </a:prstGeom>
          <a:noFill/>
          <a:ln>
            <a:noFill/>
          </a:ln>
        </p:spPr>
      </p:pic>
      <p:sp>
        <p:nvSpPr>
          <p:cNvPr id="6" name="TextBox 5">
            <a:extLst>
              <a:ext uri="{FF2B5EF4-FFF2-40B4-BE49-F238E27FC236}">
                <a16:creationId xmlns:a16="http://schemas.microsoft.com/office/drawing/2014/main" id="{CDEB1C25-C94A-FB4F-BACF-3AF292831C84}"/>
              </a:ext>
            </a:extLst>
          </p:cNvPr>
          <p:cNvSpPr txBox="1"/>
          <p:nvPr/>
        </p:nvSpPr>
        <p:spPr>
          <a:xfrm>
            <a:off x="8139959" y="1713641"/>
            <a:ext cx="3530195" cy="4247317"/>
          </a:xfrm>
          <a:prstGeom prst="rect">
            <a:avLst/>
          </a:prstGeom>
          <a:noFill/>
        </p:spPr>
        <p:txBody>
          <a:bodyPr wrap="square" rtlCol="0">
            <a:spAutoFit/>
          </a:bodyPr>
          <a:lstStyle/>
          <a:p>
            <a:pPr algn="just"/>
            <a:r>
              <a:rPr lang="ka-GE" dirty="0"/>
              <a:t>მბრუნავი გამანაწილებელი (როტეინერი) გამოყენებული იქნება ნახშირის მადნის გემზე დასატვირთად. ტვირთის მიწოდება მოხდება </a:t>
            </a:r>
            <a:r>
              <a:rPr lang="en-US" dirty="0"/>
              <a:t>20’OT </a:t>
            </a:r>
            <a:r>
              <a:rPr lang="ka-GE" dirty="0"/>
              <a:t>კონტეინერებით შტაბელიდან ამწის ქვეშ არსებულ ნავმისადგომამდე ტერმინალის ტრაილერების დახმარებით. მოცემული ტექნოლოგია გამორიცხავს ტვირთის ცვენას ნავმისადგომთან. შემდგომ ეტაპებზე იგეგმება გემის დამტვირთველის გამოყენება დატვირთვის ოპერაციებზე. </a:t>
            </a:r>
            <a:endParaRPr lang="en-US" dirty="0"/>
          </a:p>
        </p:txBody>
      </p:sp>
    </p:spTree>
    <p:extLst>
      <p:ext uri="{BB962C8B-B14F-4D97-AF65-F5344CB8AC3E}">
        <p14:creationId xmlns:p14="http://schemas.microsoft.com/office/powerpoint/2010/main" val="280293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2E08-B3A2-5644-AA94-5D2C796D3086}"/>
              </a:ext>
            </a:extLst>
          </p:cNvPr>
          <p:cNvSpPr>
            <a:spLocks noGrp="1"/>
          </p:cNvSpPr>
          <p:nvPr>
            <p:ph type="title"/>
          </p:nvPr>
        </p:nvSpPr>
        <p:spPr>
          <a:xfrm>
            <a:off x="871870" y="211014"/>
            <a:ext cx="10632742" cy="1069875"/>
          </a:xfrm>
        </p:spPr>
        <p:txBody>
          <a:bodyPr/>
          <a:lstStyle/>
          <a:p>
            <a:pPr algn="ctr"/>
            <a:r>
              <a:rPr lang="ka-GE" b="1" dirty="0">
                <a:solidFill>
                  <a:srgbClr val="0070C0"/>
                </a:solidFill>
              </a:rPr>
              <a:t>ტექნოლოგიური ხაზის ელემენტები</a:t>
            </a:r>
            <a:endParaRPr lang="en-US" dirty="0">
              <a:solidFill>
                <a:srgbClr val="0070C0"/>
              </a:solidFill>
            </a:endParaRPr>
          </a:p>
        </p:txBody>
      </p:sp>
      <p:sp>
        <p:nvSpPr>
          <p:cNvPr id="3" name="Content Placeholder 2">
            <a:extLst>
              <a:ext uri="{FF2B5EF4-FFF2-40B4-BE49-F238E27FC236}">
                <a16:creationId xmlns:a16="http://schemas.microsoft.com/office/drawing/2014/main" id="{18690311-8A2F-8F46-B445-D825D1E8D8E2}"/>
              </a:ext>
            </a:extLst>
          </p:cNvPr>
          <p:cNvSpPr>
            <a:spLocks noGrp="1"/>
          </p:cNvSpPr>
          <p:nvPr>
            <p:ph idx="1"/>
          </p:nvPr>
        </p:nvSpPr>
        <p:spPr>
          <a:xfrm>
            <a:off x="2634308" y="902715"/>
            <a:ext cx="8000816" cy="524540"/>
          </a:xfrm>
        </p:spPr>
        <p:txBody>
          <a:bodyPr>
            <a:noAutofit/>
          </a:bodyPr>
          <a:lstStyle/>
          <a:p>
            <a:pPr marL="0" indent="0">
              <a:buNone/>
            </a:pPr>
            <a:r>
              <a:rPr lang="ka-GE" sz="2400" b="1" dirty="0"/>
              <a:t>მტვრის საწინააღმდეგო მშრალბურუსოვანი სისტემა</a:t>
            </a:r>
            <a:endParaRPr lang="en-US" sz="2400" dirty="0"/>
          </a:p>
        </p:txBody>
      </p:sp>
      <p:pic>
        <p:nvPicPr>
          <p:cNvPr id="4" name="Picture 3">
            <a:extLst>
              <a:ext uri="{FF2B5EF4-FFF2-40B4-BE49-F238E27FC236}">
                <a16:creationId xmlns:a16="http://schemas.microsoft.com/office/drawing/2014/main" id="{5609BCC1-D1B6-0D40-8865-9E5DD4A229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67950" y="1520385"/>
            <a:ext cx="8947379" cy="3187804"/>
          </a:xfrm>
          <a:prstGeom prst="rect">
            <a:avLst/>
          </a:prstGeom>
          <a:noFill/>
          <a:ln>
            <a:noFill/>
          </a:ln>
        </p:spPr>
      </p:pic>
      <p:sp>
        <p:nvSpPr>
          <p:cNvPr id="5" name="TextBox 4">
            <a:extLst>
              <a:ext uri="{FF2B5EF4-FFF2-40B4-BE49-F238E27FC236}">
                <a16:creationId xmlns:a16="http://schemas.microsoft.com/office/drawing/2014/main" id="{D4B25FD0-A4D3-1643-BAAC-DE8D669EBBF1}"/>
              </a:ext>
            </a:extLst>
          </p:cNvPr>
          <p:cNvSpPr txBox="1"/>
          <p:nvPr/>
        </p:nvSpPr>
        <p:spPr>
          <a:xfrm>
            <a:off x="1856935" y="4801320"/>
            <a:ext cx="9397219" cy="2031325"/>
          </a:xfrm>
          <a:prstGeom prst="rect">
            <a:avLst/>
          </a:prstGeom>
          <a:noFill/>
        </p:spPr>
        <p:txBody>
          <a:bodyPr wrap="square" rtlCol="0">
            <a:spAutoFit/>
          </a:bodyPr>
          <a:lstStyle/>
          <a:p>
            <a:pPr algn="just"/>
            <a:r>
              <a:rPr lang="ka-GE" dirty="0"/>
              <a:t>ნახშირის მადნის ტვირთისთვის განკუთვნილი ღია სასაწყობე უბნების მქონე მოედნები აღიჭურვება მტვრის საწინააღმდეგო მშრალბურუსოვანი სისტემით. წყლის ნისლის გამფრქვევი ქვემეხების დახმარებით, რომლებიც ჰაერში აფრქვევენ  </a:t>
            </a:r>
            <a:r>
              <a:rPr lang="en-US" dirty="0"/>
              <a:t>1~10um</a:t>
            </a:r>
            <a:r>
              <a:rPr lang="ka-GE" dirty="0"/>
              <a:t>-ზე ნაკლები ზომის წყლის ნაწილაკებს, რომლებიც შთანთქავენ მტვრის უწვრილეს ნაწილაკებს</a:t>
            </a:r>
            <a:r>
              <a:rPr lang="en-US" dirty="0"/>
              <a:t>, </a:t>
            </a:r>
            <a:r>
              <a:rPr lang="ka-GE" dirty="0"/>
              <a:t>საბოლოოდ, მიზიდულობის ძალის მოქმედებით, ილექება მტვრის წყაროზე. რაც შეეხება სხვა შენობებსა და კონვეიერებს, მტვრის გავრცელების თავიდან აცილების მიზნით ისინი გადახურულია.</a:t>
            </a:r>
            <a:endParaRPr lang="en-US" dirty="0"/>
          </a:p>
        </p:txBody>
      </p:sp>
    </p:spTree>
    <p:extLst>
      <p:ext uri="{BB962C8B-B14F-4D97-AF65-F5344CB8AC3E}">
        <p14:creationId xmlns:p14="http://schemas.microsoft.com/office/powerpoint/2010/main" val="2253321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E380-AFD0-7549-8F84-9DD077864279}"/>
              </a:ext>
            </a:extLst>
          </p:cNvPr>
          <p:cNvSpPr>
            <a:spLocks noGrp="1"/>
          </p:cNvSpPr>
          <p:nvPr>
            <p:ph type="title"/>
          </p:nvPr>
        </p:nvSpPr>
        <p:spPr>
          <a:xfrm>
            <a:off x="1972638" y="436096"/>
            <a:ext cx="8911687" cy="1055807"/>
          </a:xfrm>
        </p:spPr>
        <p:txBody>
          <a:bodyPr>
            <a:normAutofit fontScale="90000"/>
          </a:bodyPr>
          <a:lstStyle/>
          <a:p>
            <a:pPr algn="ctr"/>
            <a:r>
              <a:rPr lang="ka-GE" sz="4000" b="1" dirty="0">
                <a:solidFill>
                  <a:srgbClr val="0070C0"/>
                </a:solidFill>
              </a:rPr>
              <a:t>პროექტის აღწერა </a:t>
            </a:r>
            <a:br>
              <a:rPr lang="ka-GE" b="1" dirty="0">
                <a:solidFill>
                  <a:schemeClr val="accent5">
                    <a:lumMod val="75000"/>
                  </a:schemeClr>
                </a:solidFill>
              </a:rPr>
            </a:br>
            <a:r>
              <a:rPr lang="en-US" sz="3100" b="1" dirty="0" err="1">
                <a:solidFill>
                  <a:srgbClr val="000000"/>
                </a:solidFill>
              </a:rPr>
              <a:t>სამშენებლო</a:t>
            </a:r>
            <a:r>
              <a:rPr lang="en-US" sz="3100" b="1" dirty="0">
                <a:solidFill>
                  <a:srgbClr val="000000"/>
                </a:solidFill>
              </a:rPr>
              <a:t> </a:t>
            </a:r>
            <a:r>
              <a:rPr lang="en-US" sz="3100" b="1" dirty="0" err="1">
                <a:solidFill>
                  <a:srgbClr val="000000"/>
                </a:solidFill>
              </a:rPr>
              <a:t>სამუშაოების</a:t>
            </a:r>
            <a:r>
              <a:rPr lang="en-US" sz="3100" b="1" dirty="0">
                <a:solidFill>
                  <a:srgbClr val="000000"/>
                </a:solidFill>
              </a:rPr>
              <a:t> </a:t>
            </a:r>
            <a:r>
              <a:rPr lang="en-US" sz="3100" b="1" dirty="0" err="1">
                <a:solidFill>
                  <a:srgbClr val="000000"/>
                </a:solidFill>
              </a:rPr>
              <a:t>ორგანიზაცია</a:t>
            </a:r>
            <a:r>
              <a:rPr lang="ka-GE" sz="3100" b="1" dirty="0">
                <a:solidFill>
                  <a:srgbClr val="000000"/>
                </a:solidFill>
              </a:rPr>
              <a:t>:</a:t>
            </a:r>
            <a:r>
              <a:rPr lang="en-US" sz="3100" dirty="0">
                <a:solidFill>
                  <a:srgbClr val="000000"/>
                </a:solidFill>
              </a:rPr>
              <a:t> </a:t>
            </a:r>
          </a:p>
        </p:txBody>
      </p:sp>
      <p:sp>
        <p:nvSpPr>
          <p:cNvPr id="3" name="Content Placeholder 2">
            <a:extLst>
              <a:ext uri="{FF2B5EF4-FFF2-40B4-BE49-F238E27FC236}">
                <a16:creationId xmlns:a16="http://schemas.microsoft.com/office/drawing/2014/main" id="{9484D743-6020-8E4D-943B-3262420C57D2}"/>
              </a:ext>
            </a:extLst>
          </p:cNvPr>
          <p:cNvSpPr>
            <a:spLocks noGrp="1"/>
          </p:cNvSpPr>
          <p:nvPr>
            <p:ph idx="1"/>
          </p:nvPr>
        </p:nvSpPr>
        <p:spPr>
          <a:xfrm>
            <a:off x="1603717" y="1842868"/>
            <a:ext cx="10016197" cy="4656406"/>
          </a:xfrm>
        </p:spPr>
        <p:txBody>
          <a:bodyPr>
            <a:normAutofit fontScale="85000" lnSpcReduction="20000"/>
          </a:bodyPr>
          <a:lstStyle/>
          <a:p>
            <a:pPr marL="0" lvl="0" indent="0">
              <a:buNone/>
            </a:pPr>
            <a:r>
              <a:rPr lang="en-US" sz="2400" b="1" dirty="0"/>
              <a:t>1. </a:t>
            </a:r>
            <a:r>
              <a:rPr lang="x-none" sz="2400" b="1" dirty="0"/>
              <a:t>მოსამზადებელი სამუშაოები,კერძოდ:</a:t>
            </a:r>
            <a:endParaRPr lang="en-US" sz="2400" b="1" dirty="0"/>
          </a:p>
          <a:p>
            <a:pPr lvl="0" algn="just"/>
            <a:r>
              <a:rPr lang="x-none" sz="2400" dirty="0"/>
              <a:t>სამშენებლო ბანაკის მოწყობა, მშენებლობისათვის საჭირო დანადგარ-მექანიზმების მობილიზაცია;</a:t>
            </a:r>
            <a:endParaRPr lang="en-US" sz="2400" dirty="0"/>
          </a:p>
          <a:p>
            <a:pPr lvl="0" algn="just"/>
            <a:r>
              <a:rPr lang="x-none" sz="2400" dirty="0"/>
              <a:t>სამშენებლო მოედნების და ბანაკის ტერიტორიების გასუფთავება;სამშენებლო მოედნებამდე მისასვლელი გზების მოწესრიგება - ვაკისის მოსწორება, დაზიანებული უბნების აღდგენა; </a:t>
            </a:r>
            <a:endParaRPr lang="en-US" sz="2400" dirty="0"/>
          </a:p>
          <a:p>
            <a:pPr marL="0" indent="0" algn="just">
              <a:buNone/>
            </a:pPr>
            <a:r>
              <a:rPr lang="x-none" sz="2400" b="1" dirty="0"/>
              <a:t> </a:t>
            </a:r>
            <a:r>
              <a:rPr lang="en-US" sz="2400" b="1" dirty="0"/>
              <a:t>2. </a:t>
            </a:r>
            <a:r>
              <a:rPr lang="x-none" sz="2400" b="1" dirty="0"/>
              <a:t>ძირითადი სამუშაოები:</a:t>
            </a:r>
            <a:endParaRPr lang="en-US" sz="2400" b="1" dirty="0"/>
          </a:p>
          <a:p>
            <a:pPr lvl="0" algn="just"/>
            <a:r>
              <a:rPr lang="x-none" sz="2400" dirty="0"/>
              <a:t>მიწის სამუშაოები, ნაგებობის ფუნდამენტების მომზადება, თხრილების გაყვანა; </a:t>
            </a:r>
            <a:endParaRPr lang="en-US" sz="2400" dirty="0"/>
          </a:p>
          <a:p>
            <a:pPr lvl="0" algn="just"/>
            <a:r>
              <a:rPr lang="x-none" sz="2400" dirty="0"/>
              <a:t>მუდმივი კონსტრუქციების (მოლოები, ნავმისადგომის კედელი, საკონტეინერო ტერმინალის ინფრასტრუქტურა, და სხვა დამხმარე ობიექტების შენობები) მშენებლობა; </a:t>
            </a:r>
            <a:endParaRPr lang="en-US" sz="2400" dirty="0"/>
          </a:p>
          <a:p>
            <a:pPr lvl="0" algn="just"/>
            <a:r>
              <a:rPr lang="x-none" sz="2400" dirty="0"/>
              <a:t>შემოსასვლელი არხის და ნავსადგურის შიდა ა</a:t>
            </a:r>
            <a:r>
              <a:rPr lang="ka-GE" sz="2400" dirty="0"/>
              <a:t>კ</a:t>
            </a:r>
            <a:r>
              <a:rPr lang="x-none" sz="2400" dirty="0"/>
              <a:t>ვატორიის ფსკერდაღრმავების სამუშაოები</a:t>
            </a:r>
            <a:r>
              <a:rPr lang="ka-GE" sz="2400" dirty="0"/>
              <a:t>.</a:t>
            </a:r>
            <a:endParaRPr lang="en-US" sz="2400" dirty="0"/>
          </a:p>
          <a:p>
            <a:pPr marL="0" indent="0">
              <a:buNone/>
            </a:pPr>
            <a:r>
              <a:rPr lang="en-US" sz="2400" b="1" dirty="0"/>
              <a:t>3. </a:t>
            </a:r>
            <a:r>
              <a:rPr lang="x-none" sz="2400" b="1" dirty="0"/>
              <a:t>მშენებლობის დემობილიზაცია-დემონტაჟი და სარეკულტივაციო სამუშაოები</a:t>
            </a:r>
            <a:endParaRPr lang="en-US" sz="2400" b="1" dirty="0"/>
          </a:p>
          <a:p>
            <a:endParaRPr lang="en-US" dirty="0"/>
          </a:p>
        </p:txBody>
      </p:sp>
    </p:spTree>
    <p:extLst>
      <p:ext uri="{BB962C8B-B14F-4D97-AF65-F5344CB8AC3E}">
        <p14:creationId xmlns:p14="http://schemas.microsoft.com/office/powerpoint/2010/main" val="1757848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CEE2-4877-BA42-9F78-B2F482D442FE}"/>
              </a:ext>
            </a:extLst>
          </p:cNvPr>
          <p:cNvSpPr>
            <a:spLocks noGrp="1"/>
          </p:cNvSpPr>
          <p:nvPr>
            <p:ph type="title"/>
          </p:nvPr>
        </p:nvSpPr>
        <p:spPr>
          <a:xfrm>
            <a:off x="978197" y="422030"/>
            <a:ext cx="10951534" cy="858859"/>
          </a:xfrm>
        </p:spPr>
        <p:txBody>
          <a:bodyPr>
            <a:normAutofit fontScale="90000"/>
          </a:bodyPr>
          <a:lstStyle/>
          <a:p>
            <a:pPr algn="ctr"/>
            <a:r>
              <a:rPr lang="ka-GE" sz="4000" b="1" dirty="0">
                <a:solidFill>
                  <a:srgbClr val="0070C0"/>
                </a:solidFill>
              </a:rPr>
              <a:t>პროექტის ალტერნატივები </a:t>
            </a:r>
            <a:br>
              <a:rPr lang="ka-GE" b="1" dirty="0">
                <a:solidFill>
                  <a:schemeClr val="accent5">
                    <a:lumMod val="75000"/>
                  </a:schemeClr>
                </a:solidFill>
              </a:rPr>
            </a:br>
            <a:br>
              <a:rPr lang="ka-GE" b="1" dirty="0">
                <a:solidFill>
                  <a:schemeClr val="accent5">
                    <a:lumMod val="75000"/>
                  </a:schemeClr>
                </a:solidFill>
              </a:rPr>
            </a:br>
            <a:r>
              <a:rPr lang="ka-GE" sz="3100" b="1" dirty="0">
                <a:solidFill>
                  <a:schemeClr val="tx1"/>
                </a:solidFill>
              </a:rPr>
              <a:t>პროექტის ალტერნატიული ვარიანტები:</a:t>
            </a:r>
            <a:r>
              <a:rPr lang="en-US" sz="3100" b="1" dirty="0">
                <a:solidFill>
                  <a:schemeClr val="tx1"/>
                </a:solidFill>
              </a:rPr>
              <a:t> </a:t>
            </a:r>
          </a:p>
        </p:txBody>
      </p:sp>
      <p:sp>
        <p:nvSpPr>
          <p:cNvPr id="3" name="Content Placeholder 2">
            <a:extLst>
              <a:ext uri="{FF2B5EF4-FFF2-40B4-BE49-F238E27FC236}">
                <a16:creationId xmlns:a16="http://schemas.microsoft.com/office/drawing/2014/main" id="{0F600EF8-E426-F34C-B308-8880E1C0D942}"/>
              </a:ext>
            </a:extLst>
          </p:cNvPr>
          <p:cNvSpPr>
            <a:spLocks noGrp="1"/>
          </p:cNvSpPr>
          <p:nvPr>
            <p:ph idx="1"/>
          </p:nvPr>
        </p:nvSpPr>
        <p:spPr>
          <a:xfrm>
            <a:off x="1834035" y="2227668"/>
            <a:ext cx="9239857" cy="4102794"/>
          </a:xfrm>
        </p:spPr>
        <p:txBody>
          <a:bodyPr/>
          <a:lstStyle/>
          <a:p>
            <a:pPr marL="0" indent="0" algn="just">
              <a:buNone/>
            </a:pPr>
            <a:r>
              <a:rPr lang="ka-GE" sz="2400" b="1" dirty="0"/>
              <a:t>პროექტის მომზადების ეტაპზე განხილული იქნა შემდეგი ალტერნატივები:</a:t>
            </a:r>
            <a:r>
              <a:rPr lang="en-US" sz="2400" b="1" dirty="0"/>
              <a:t> </a:t>
            </a:r>
            <a:endParaRPr lang="ka-GE" sz="2400" b="1" dirty="0"/>
          </a:p>
          <a:p>
            <a:pPr marL="0" indent="0" algn="just">
              <a:buNone/>
            </a:pPr>
            <a:endParaRPr lang="en-US" sz="700" dirty="0"/>
          </a:p>
          <a:p>
            <a:pPr lvl="0" algn="just"/>
            <a:r>
              <a:rPr lang="ka-GE" sz="2800" dirty="0"/>
              <a:t> </a:t>
            </a:r>
            <a:r>
              <a:rPr lang="ka-GE" sz="2400" dirty="0"/>
              <a:t>პროექტის არამოქმედების ალტერნატივა, </a:t>
            </a:r>
          </a:p>
          <a:p>
            <a:pPr lvl="0" algn="just"/>
            <a:r>
              <a:rPr lang="ka-GE" sz="2400" dirty="0"/>
              <a:t> ფოთის არსებულ პორტში  განთავსებული ნაყარი ტვირთების ტერმინალის გაფართოების და რეკონსტრუქციის ალტერნატივა; და </a:t>
            </a:r>
          </a:p>
          <a:p>
            <a:pPr lvl="0" algn="just"/>
            <a:r>
              <a:rPr lang="ka-GE" sz="2400" dirty="0"/>
              <a:t>ადგილმდებარეობის ალტერნატივა.</a:t>
            </a:r>
            <a:endParaRPr lang="en-US" sz="2400" dirty="0"/>
          </a:p>
        </p:txBody>
      </p:sp>
    </p:spTree>
    <p:extLst>
      <p:ext uri="{BB962C8B-B14F-4D97-AF65-F5344CB8AC3E}">
        <p14:creationId xmlns:p14="http://schemas.microsoft.com/office/powerpoint/2010/main" val="2961757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905D-244B-1943-AA5C-CCC1C8693F92}"/>
              </a:ext>
            </a:extLst>
          </p:cNvPr>
          <p:cNvSpPr>
            <a:spLocks noGrp="1"/>
          </p:cNvSpPr>
          <p:nvPr>
            <p:ph type="title"/>
          </p:nvPr>
        </p:nvSpPr>
        <p:spPr>
          <a:xfrm>
            <a:off x="2012437" y="224198"/>
            <a:ext cx="8911687" cy="1280890"/>
          </a:xfrm>
        </p:spPr>
        <p:txBody>
          <a:bodyPr>
            <a:normAutofit/>
          </a:bodyPr>
          <a:lstStyle/>
          <a:p>
            <a:pPr algn="ctr"/>
            <a:r>
              <a:rPr lang="ka-GE" b="1" dirty="0">
                <a:solidFill>
                  <a:srgbClr val="0070C0"/>
                </a:solidFill>
              </a:rPr>
              <a:t>პროექტის ალტერნატივები </a:t>
            </a:r>
            <a:br>
              <a:rPr lang="ka-GE" sz="4000" b="1" dirty="0">
                <a:solidFill>
                  <a:schemeClr val="accent5">
                    <a:lumMod val="75000"/>
                  </a:schemeClr>
                </a:solidFill>
              </a:rPr>
            </a:br>
            <a:r>
              <a:rPr lang="en-US" sz="2800" b="1" dirty="0" err="1">
                <a:solidFill>
                  <a:schemeClr val="tx1"/>
                </a:solidFill>
              </a:rPr>
              <a:t>არაქმედების</a:t>
            </a:r>
            <a:r>
              <a:rPr lang="en-US" sz="2800" b="1" dirty="0">
                <a:solidFill>
                  <a:schemeClr val="tx1"/>
                </a:solidFill>
              </a:rPr>
              <a:t> </a:t>
            </a:r>
            <a:r>
              <a:rPr lang="en-US" sz="2800" b="1" dirty="0" err="1">
                <a:solidFill>
                  <a:schemeClr val="tx1"/>
                </a:solidFill>
              </a:rPr>
              <a:t>ალტერნატივა</a:t>
            </a:r>
            <a:endParaRPr lang="en-US" sz="2800" b="1" dirty="0">
              <a:solidFill>
                <a:schemeClr val="tx1"/>
              </a:solidFill>
            </a:endParaRPr>
          </a:p>
        </p:txBody>
      </p:sp>
      <p:sp>
        <p:nvSpPr>
          <p:cNvPr id="3" name="Content Placeholder 2">
            <a:extLst>
              <a:ext uri="{FF2B5EF4-FFF2-40B4-BE49-F238E27FC236}">
                <a16:creationId xmlns:a16="http://schemas.microsoft.com/office/drawing/2014/main" id="{954F8E24-645A-7A43-A4B9-92382F309E7C}"/>
              </a:ext>
            </a:extLst>
          </p:cNvPr>
          <p:cNvSpPr>
            <a:spLocks noGrp="1"/>
          </p:cNvSpPr>
          <p:nvPr>
            <p:ph idx="1"/>
          </p:nvPr>
        </p:nvSpPr>
        <p:spPr>
          <a:xfrm>
            <a:off x="970671" y="1500937"/>
            <a:ext cx="10747718" cy="5138333"/>
          </a:xfrm>
        </p:spPr>
        <p:txBody>
          <a:bodyPr>
            <a:normAutofit lnSpcReduction="10000"/>
          </a:bodyPr>
          <a:lstStyle/>
          <a:p>
            <a:pPr marL="0" indent="0" algn="just">
              <a:buNone/>
            </a:pPr>
            <a:r>
              <a:rPr lang="en-US" b="1" dirty="0" err="1"/>
              <a:t>პროექტის</a:t>
            </a:r>
            <a:r>
              <a:rPr lang="en-US" b="1" dirty="0"/>
              <a:t> </a:t>
            </a:r>
            <a:r>
              <a:rPr lang="en-US" b="1" dirty="0" err="1"/>
              <a:t>განუხორციელებლობის</a:t>
            </a:r>
            <a:r>
              <a:rPr lang="en-US" b="1" dirty="0"/>
              <a:t> </a:t>
            </a:r>
            <a:r>
              <a:rPr lang="en-US" b="1" dirty="0" err="1"/>
              <a:t>შემთხვევაში</a:t>
            </a:r>
            <a:r>
              <a:rPr lang="en-US" b="1" dirty="0"/>
              <a:t> </a:t>
            </a:r>
            <a:r>
              <a:rPr lang="en-US" b="1" dirty="0" err="1"/>
              <a:t>ადგილი</a:t>
            </a:r>
            <a:r>
              <a:rPr lang="en-US" b="1" dirty="0"/>
              <a:t> </a:t>
            </a:r>
            <a:r>
              <a:rPr lang="en-US" b="1" dirty="0" err="1"/>
              <a:t>არ</a:t>
            </a:r>
            <a:r>
              <a:rPr lang="en-US" b="1" dirty="0"/>
              <a:t> </a:t>
            </a:r>
            <a:r>
              <a:rPr lang="en-US" b="1" dirty="0" err="1"/>
              <a:t>ექნება</a:t>
            </a:r>
            <a:r>
              <a:rPr lang="en-US" b="1" dirty="0"/>
              <a:t> </a:t>
            </a:r>
            <a:r>
              <a:rPr lang="en-US" b="1" dirty="0" err="1"/>
              <a:t>წინამდებარე</a:t>
            </a:r>
            <a:r>
              <a:rPr lang="en-US" b="1" dirty="0"/>
              <a:t> </a:t>
            </a:r>
            <a:r>
              <a:rPr lang="en-US" b="1" dirty="0" err="1"/>
              <a:t>დოკუმენტში</a:t>
            </a:r>
            <a:r>
              <a:rPr lang="en-US" b="1" dirty="0"/>
              <a:t> </a:t>
            </a:r>
            <a:r>
              <a:rPr lang="en-US" b="1" dirty="0" err="1"/>
              <a:t>განხილულ</a:t>
            </a:r>
            <a:r>
              <a:rPr lang="en-US" b="1" dirty="0"/>
              <a:t> </a:t>
            </a:r>
            <a:r>
              <a:rPr lang="en-US" b="1" dirty="0" err="1"/>
              <a:t>ბუნებრივ</a:t>
            </a:r>
            <a:r>
              <a:rPr lang="en-US" b="1" dirty="0"/>
              <a:t> </a:t>
            </a:r>
            <a:r>
              <a:rPr lang="en-US" b="1" dirty="0" err="1"/>
              <a:t>და</a:t>
            </a:r>
            <a:r>
              <a:rPr lang="en-US" b="1" dirty="0"/>
              <a:t> </a:t>
            </a:r>
            <a:r>
              <a:rPr lang="en-US" b="1" dirty="0" err="1"/>
              <a:t>სოციალურ</a:t>
            </a:r>
            <a:r>
              <a:rPr lang="en-US" b="1" dirty="0"/>
              <a:t> </a:t>
            </a:r>
            <a:r>
              <a:rPr lang="en-US" b="1" dirty="0" err="1"/>
              <a:t>გარემოზე</a:t>
            </a:r>
            <a:r>
              <a:rPr lang="en-US" b="1" dirty="0"/>
              <a:t> </a:t>
            </a:r>
            <a:r>
              <a:rPr lang="en-US" b="1" dirty="0" err="1"/>
              <a:t>პოტენციურ</a:t>
            </a:r>
            <a:r>
              <a:rPr lang="en-US" b="1" dirty="0"/>
              <a:t> </a:t>
            </a:r>
            <a:r>
              <a:rPr lang="en-US" b="1" dirty="0" err="1"/>
              <a:t>ზემოქმედება</a:t>
            </a:r>
            <a:r>
              <a:rPr lang="ka-GE" b="1" dirty="0"/>
              <a:t>ს.</a:t>
            </a:r>
            <a:endParaRPr lang="en-US" b="1" dirty="0"/>
          </a:p>
          <a:p>
            <a:pPr marL="0" indent="0" algn="just">
              <a:buNone/>
            </a:pPr>
            <a:r>
              <a:rPr lang="en-US" b="1" dirty="0" err="1"/>
              <a:t>თუმცა</a:t>
            </a:r>
            <a:r>
              <a:rPr lang="en-US" b="1" dirty="0"/>
              <a:t>, </a:t>
            </a:r>
            <a:r>
              <a:rPr lang="en-US" b="1" dirty="0" err="1"/>
              <a:t>სათანადო</a:t>
            </a:r>
            <a:r>
              <a:rPr lang="en-US" b="1" dirty="0"/>
              <a:t> </a:t>
            </a:r>
            <a:r>
              <a:rPr lang="en-US" b="1" dirty="0" err="1"/>
              <a:t>მართვის</a:t>
            </a:r>
            <a:r>
              <a:rPr lang="en-US" b="1" dirty="0"/>
              <a:t> </a:t>
            </a:r>
            <a:r>
              <a:rPr lang="en-US" b="1" dirty="0" err="1"/>
              <a:t>შემთხვევაში</a:t>
            </a:r>
            <a:r>
              <a:rPr lang="en-US" b="1" dirty="0"/>
              <a:t> </a:t>
            </a:r>
            <a:r>
              <a:rPr lang="en-US" b="1" dirty="0" err="1"/>
              <a:t>პროექტს</a:t>
            </a:r>
            <a:r>
              <a:rPr lang="en-US" b="1" dirty="0"/>
              <a:t> </a:t>
            </a:r>
            <a:r>
              <a:rPr lang="en-US" b="1" dirty="0" err="1"/>
              <a:t>მოჰყვება</a:t>
            </a:r>
            <a:r>
              <a:rPr lang="en-US" b="1" dirty="0"/>
              <a:t> </a:t>
            </a:r>
            <a:r>
              <a:rPr lang="en-US" b="1" dirty="0" err="1"/>
              <a:t>მნიშვნელოვანი</a:t>
            </a:r>
            <a:r>
              <a:rPr lang="en-US" b="1" dirty="0"/>
              <a:t> </a:t>
            </a:r>
            <a:r>
              <a:rPr lang="en-US" b="1" dirty="0" err="1"/>
              <a:t>დადებითი</a:t>
            </a:r>
            <a:r>
              <a:rPr lang="en-US" b="1" dirty="0"/>
              <a:t> </a:t>
            </a:r>
            <a:r>
              <a:rPr lang="en-US" b="1" dirty="0" err="1"/>
              <a:t>შედეგები</a:t>
            </a:r>
            <a:r>
              <a:rPr lang="en-US" b="1" dirty="0"/>
              <a:t>, </a:t>
            </a:r>
            <a:r>
              <a:rPr lang="en-US" b="1" dirty="0" err="1"/>
              <a:t>რასაც</a:t>
            </a:r>
            <a:r>
              <a:rPr lang="en-US" b="1" dirty="0"/>
              <a:t> </a:t>
            </a:r>
            <a:r>
              <a:rPr lang="en-US" b="1" dirty="0" err="1"/>
              <a:t>პროექტის</a:t>
            </a:r>
            <a:r>
              <a:rPr lang="en-US" b="1" dirty="0"/>
              <a:t> </a:t>
            </a:r>
            <a:r>
              <a:rPr lang="en-US" b="1" dirty="0" err="1"/>
              <a:t>განუხორციელებლობის</a:t>
            </a:r>
            <a:r>
              <a:rPr lang="en-US" b="1" dirty="0"/>
              <a:t> </a:t>
            </a:r>
            <a:r>
              <a:rPr lang="en-US" b="1" dirty="0" err="1"/>
              <a:t>შემთხვევაში</a:t>
            </a:r>
            <a:r>
              <a:rPr lang="en-US" b="1" dirty="0"/>
              <a:t> </a:t>
            </a:r>
            <a:r>
              <a:rPr lang="en-US" b="1" dirty="0" err="1"/>
              <a:t>ადგილი</a:t>
            </a:r>
            <a:r>
              <a:rPr lang="en-US" b="1" dirty="0"/>
              <a:t> </a:t>
            </a:r>
            <a:r>
              <a:rPr lang="en-US" b="1" dirty="0" err="1"/>
              <a:t>არ</a:t>
            </a:r>
            <a:r>
              <a:rPr lang="en-US" b="1" dirty="0"/>
              <a:t> </a:t>
            </a:r>
            <a:r>
              <a:rPr lang="en-US" b="1" dirty="0" err="1"/>
              <a:t>ექნება</a:t>
            </a:r>
            <a:r>
              <a:rPr lang="ka-GE" b="1" dirty="0"/>
              <a:t>, კერძოდ</a:t>
            </a:r>
            <a:r>
              <a:rPr lang="en-US" b="1" dirty="0"/>
              <a:t>: </a:t>
            </a:r>
          </a:p>
          <a:p>
            <a:pPr lvl="0" algn="just"/>
            <a:r>
              <a:rPr lang="x-none" dirty="0"/>
              <a:t>რეგიონის ეკონომიკური განვითარება</a:t>
            </a:r>
            <a:r>
              <a:rPr lang="ka-GE" dirty="0"/>
              <a:t>, ნაყარი ტვირთების </a:t>
            </a:r>
            <a:r>
              <a:rPr lang="x-none" dirty="0"/>
              <a:t>იმპორტ</a:t>
            </a:r>
            <a:r>
              <a:rPr lang="ka-GE" dirty="0"/>
              <a:t>-</a:t>
            </a:r>
            <a:r>
              <a:rPr lang="x-none" dirty="0"/>
              <a:t>ექს</a:t>
            </a:r>
            <a:r>
              <a:rPr lang="ka-GE" dirty="0"/>
              <a:t>პორტის გაზრდა </a:t>
            </a:r>
            <a:r>
              <a:rPr lang="x-none" dirty="0"/>
              <a:t>ნავსადგურის შესაძლებლობის ზრდის შედეგად; </a:t>
            </a:r>
            <a:endParaRPr lang="en-US" dirty="0"/>
          </a:p>
          <a:p>
            <a:pPr lvl="0" algn="just"/>
            <a:r>
              <a:rPr lang="x-none" dirty="0"/>
              <a:t>პორტში ადგილობრივი მოსახლეობისთვის დროებითი და მუდმივი სამუშაო ადგილების შექმნა;</a:t>
            </a:r>
            <a:endParaRPr lang="en-US" dirty="0"/>
          </a:p>
          <a:p>
            <a:pPr lvl="0" algn="just"/>
            <a:r>
              <a:rPr lang="x-none" dirty="0"/>
              <a:t>ნავსადგურის დამხმარე მომსახურების სფეროებში დასაქმების შესაძლებლობა.</a:t>
            </a:r>
            <a:endParaRPr lang="en-US" dirty="0"/>
          </a:p>
          <a:p>
            <a:pPr algn="just"/>
            <a:r>
              <a:rPr lang="en-US" dirty="0"/>
              <a:t> </a:t>
            </a:r>
            <a:r>
              <a:rPr lang="x-none" dirty="0"/>
              <a:t>პროექტის განუხორციელებლობის შემთხვევაში არსებობს იმის რისკი, რომ </a:t>
            </a:r>
            <a:r>
              <a:rPr lang="ka-GE" dirty="0"/>
              <a:t>ნაყარი </a:t>
            </a:r>
            <a:r>
              <a:rPr lang="x-none" dirty="0"/>
              <a:t>ტვირთების ნაკადი გაივლის ფოთის გვერდის ავლით, რის შედეგადაც დაიკარგება ფოთის და მიმდებარე ტერიტორიების ეკონომიკური ზრდის შესაძლებლობა. აგრეთვე უნდა აღინიშნოს, რომ რეგიონის სხვა პორტები ძირითადად </a:t>
            </a:r>
            <a:r>
              <a:rPr lang="ka-GE" dirty="0"/>
              <a:t>ნაყარი </a:t>
            </a:r>
            <a:r>
              <a:rPr lang="x-none" dirty="0"/>
              <a:t>ტვირთების მომსახურებაზეა გათვლილი და საკონტეინერო ტვირთების მზარდი ნაკადის მომსახურებისთვის მსგავსი პროექტის განხორციელება სადმე აუცილებლად გახდება საჭირო.</a:t>
            </a:r>
            <a:endParaRPr lang="en-US" dirty="0"/>
          </a:p>
          <a:p>
            <a:pPr lvl="0" algn="just"/>
            <a:r>
              <a:rPr lang="x-none" dirty="0"/>
              <a:t>ამას გარდა, </a:t>
            </a:r>
            <a:r>
              <a:rPr lang="ka-GE" dirty="0"/>
              <a:t>ნაყარი ტვირთების </a:t>
            </a:r>
            <a:r>
              <a:rPr lang="x-none" dirty="0"/>
              <a:t>შეზღუდული გამტარუნარიანობის და დაბალი ეფექტურობის გამო არსებული ნავსადგური არაკონკურენტუნარიანი გახდება.</a:t>
            </a:r>
            <a:endParaRPr lang="en-US" dirty="0"/>
          </a:p>
          <a:p>
            <a:endParaRPr lang="en-US" dirty="0"/>
          </a:p>
        </p:txBody>
      </p:sp>
    </p:spTree>
    <p:extLst>
      <p:ext uri="{BB962C8B-B14F-4D97-AF65-F5344CB8AC3E}">
        <p14:creationId xmlns:p14="http://schemas.microsoft.com/office/powerpoint/2010/main" val="1521407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5D8E-4DDC-744F-9CFD-12327F1E4891}"/>
              </a:ext>
            </a:extLst>
          </p:cNvPr>
          <p:cNvSpPr>
            <a:spLocks noGrp="1"/>
          </p:cNvSpPr>
          <p:nvPr>
            <p:ph type="title"/>
          </p:nvPr>
        </p:nvSpPr>
        <p:spPr>
          <a:xfrm>
            <a:off x="3165231" y="464235"/>
            <a:ext cx="6569612" cy="1280890"/>
          </a:xfrm>
        </p:spPr>
        <p:txBody>
          <a:bodyPr/>
          <a:lstStyle/>
          <a:p>
            <a:pPr algn="ctr"/>
            <a:r>
              <a:rPr lang="ka-GE" b="1" dirty="0">
                <a:solidFill>
                  <a:srgbClr val="0070C0"/>
                </a:solidFill>
              </a:rPr>
              <a:t>შესავალი</a:t>
            </a:r>
            <a:endParaRPr lang="en-US" dirty="0">
              <a:solidFill>
                <a:srgbClr val="0070C0"/>
              </a:solidFill>
            </a:endParaRPr>
          </a:p>
        </p:txBody>
      </p:sp>
      <p:sp>
        <p:nvSpPr>
          <p:cNvPr id="3" name="Content Placeholder 2">
            <a:extLst>
              <a:ext uri="{FF2B5EF4-FFF2-40B4-BE49-F238E27FC236}">
                <a16:creationId xmlns:a16="http://schemas.microsoft.com/office/drawing/2014/main" id="{72138000-F0B0-B848-9793-A9A5562E4492}"/>
              </a:ext>
            </a:extLst>
          </p:cNvPr>
          <p:cNvSpPr>
            <a:spLocks noGrp="1"/>
          </p:cNvSpPr>
          <p:nvPr>
            <p:ph idx="1"/>
          </p:nvPr>
        </p:nvSpPr>
        <p:spPr>
          <a:xfrm>
            <a:off x="574157" y="1238611"/>
            <a:ext cx="11249247" cy="5091851"/>
          </a:xfrm>
        </p:spPr>
        <p:txBody>
          <a:bodyPr>
            <a:noAutofit/>
          </a:bodyPr>
          <a:lstStyle/>
          <a:p>
            <a:pPr algn="just"/>
            <a:r>
              <a:rPr lang="ka-GE" sz="2000" dirty="0"/>
              <a:t>კომპანიამ „ეი პი ემ ტერმინალს“-მა (APM Terminals) შეისყიდა „კორპორაცია ფოთის საზღვაო ნავსადგურის“ 100%. </a:t>
            </a:r>
          </a:p>
          <a:p>
            <a:pPr algn="just"/>
            <a:r>
              <a:rPr lang="ka-GE" sz="2000" dirty="0"/>
              <a:t>ახალი ფოთის ნავსადგურის მშენებლობის საკითხი განიხილებოდა რამდენიმე ათეული წლის განმავლობაში და ამასთან დაკავშირებით ჩატარებული იყო შესაბამისი კვლევები. </a:t>
            </a:r>
          </a:p>
          <a:p>
            <a:pPr algn="just"/>
            <a:r>
              <a:rPr lang="ka-GE" sz="2000" dirty="0"/>
              <a:t>2011 წლიდან კომპანია APM Terminals Poti ქმედითი ღონისძიებები გაატარა ტვირთბრუნვის ეფექტურობის გაზრდის მიზნით. ამის მაგალითია ნავსადგურის ჩრდილოეთით, სახმელეთო-საკონტეინერო ტერმინალის (ICT) მოწყობა, შესაბამისი ინფრასტრუქტურით (საავტომობილო გზა, სარკინიგზო მაგისტრალი და სხვა). </a:t>
            </a:r>
          </a:p>
          <a:p>
            <a:pPr algn="just"/>
            <a:r>
              <a:rPr lang="ka-GE" sz="2000" dirty="0"/>
              <a:t>სააქციო საზოგადოება „ფოთის ახალი ტერმინალების კორპორაცია“ დაფუძნდა 2018 წლის 12 ივლისს და იგი შედის „ფოთის ახალი ტერმინალების კონსორციუმში“.</a:t>
            </a:r>
            <a:endParaRPr lang="en-US" sz="2000" dirty="0"/>
          </a:p>
          <a:p>
            <a:pPr algn="just"/>
            <a:r>
              <a:rPr lang="ka-GE" sz="2000" dirty="0"/>
              <a:t>ფოთის ახალი ტერმინალების კონსორციუმმა  სააქციო საზოგადოება კორპორაცია ფოთის საზღვაო ნავსადგურთან 2018 წლის 12 იანვარს მოაწერა ხელი მემორანდუმს, რომლის საფუძველზე მხარეებმა  გადაწყვიტეს ნავსადგურის კუთვნილ ეგრეთ წოდებულ ჩრდილოეთ ტერიტორიაზე მოაწყონ ახალი ნავმისადგომი და მშრალი ტვირთების ტერმინალი შესაბამისი საკონცესიო  და აღნაგობის ხელშეკრულებების საფუძველზე.</a:t>
            </a:r>
            <a:r>
              <a:rPr lang="en-US" sz="2000" dirty="0"/>
              <a:t> </a:t>
            </a:r>
            <a:endParaRPr lang="ka-GE" sz="2000" dirty="0"/>
          </a:p>
        </p:txBody>
      </p:sp>
    </p:spTree>
    <p:extLst>
      <p:ext uri="{BB962C8B-B14F-4D97-AF65-F5344CB8AC3E}">
        <p14:creationId xmlns:p14="http://schemas.microsoft.com/office/powerpoint/2010/main" val="3359413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5270-F361-D546-8E9A-03EB515C309E}"/>
              </a:ext>
            </a:extLst>
          </p:cNvPr>
          <p:cNvSpPr>
            <a:spLocks noGrp="1"/>
          </p:cNvSpPr>
          <p:nvPr>
            <p:ph type="title"/>
          </p:nvPr>
        </p:nvSpPr>
        <p:spPr>
          <a:xfrm>
            <a:off x="531628" y="211015"/>
            <a:ext cx="11660372" cy="1280890"/>
          </a:xfrm>
        </p:spPr>
        <p:txBody>
          <a:bodyPr>
            <a:normAutofit fontScale="90000"/>
          </a:bodyPr>
          <a:lstStyle/>
          <a:p>
            <a:pPr algn="ctr"/>
            <a:r>
              <a:rPr lang="ka-GE" sz="4000" b="1" dirty="0">
                <a:solidFill>
                  <a:srgbClr val="0070C0"/>
                </a:solidFill>
              </a:rPr>
              <a:t>პროექტის ალტერნატივები</a:t>
            </a:r>
            <a:br>
              <a:rPr lang="ka-GE" b="1" dirty="0">
                <a:solidFill>
                  <a:schemeClr val="accent5">
                    <a:lumMod val="75000"/>
                  </a:schemeClr>
                </a:solidFill>
              </a:rPr>
            </a:br>
            <a:r>
              <a:rPr lang="ka-GE" sz="3100" b="1" dirty="0"/>
              <a:t>ადგილმდებარეობის ალტერნატივა</a:t>
            </a:r>
            <a:br>
              <a:rPr lang="ka-GE" sz="3100" b="1" dirty="0">
                <a:solidFill>
                  <a:schemeClr val="accent5">
                    <a:lumMod val="75000"/>
                  </a:schemeClr>
                </a:solidFill>
              </a:rPr>
            </a:br>
            <a:endParaRPr lang="en-US" sz="3100" b="1" dirty="0">
              <a:solidFill>
                <a:srgbClr val="0070C0"/>
              </a:solidFill>
            </a:endParaRPr>
          </a:p>
        </p:txBody>
      </p:sp>
      <p:sp>
        <p:nvSpPr>
          <p:cNvPr id="3" name="Content Placeholder 2">
            <a:extLst>
              <a:ext uri="{FF2B5EF4-FFF2-40B4-BE49-F238E27FC236}">
                <a16:creationId xmlns:a16="http://schemas.microsoft.com/office/drawing/2014/main" id="{79209C7A-3D14-3043-9F0D-E0D5ECF564F3}"/>
              </a:ext>
            </a:extLst>
          </p:cNvPr>
          <p:cNvSpPr>
            <a:spLocks noGrp="1"/>
          </p:cNvSpPr>
          <p:nvPr>
            <p:ph idx="1"/>
          </p:nvPr>
        </p:nvSpPr>
        <p:spPr>
          <a:xfrm>
            <a:off x="1550663" y="1491905"/>
            <a:ext cx="9622302" cy="5013584"/>
          </a:xfrm>
        </p:spPr>
        <p:txBody>
          <a:bodyPr>
            <a:normAutofit/>
          </a:bodyPr>
          <a:lstStyle/>
          <a:p>
            <a:pPr algn="just"/>
            <a:r>
              <a:rPr lang="ka-GE" dirty="0"/>
              <a:t>ადგილმდებარეობის თვალსაზრისით, შესაძლებელი იყო განხილულიყო მხოლოდ ორი ალტერნატივა: (</a:t>
            </a:r>
            <a:r>
              <a:rPr lang="en-US" dirty="0" err="1"/>
              <a:t>i</a:t>
            </a:r>
            <a:r>
              <a:rPr lang="ka-GE" dirty="0"/>
              <a:t>) არსებული პორტის ტერიტორია</a:t>
            </a:r>
            <a:r>
              <a:rPr lang="en-US" dirty="0"/>
              <a:t>, </a:t>
            </a:r>
            <a:r>
              <a:rPr lang="ka-GE" dirty="0"/>
              <a:t>და (</a:t>
            </a:r>
            <a:r>
              <a:rPr lang="en-US" dirty="0"/>
              <a:t>ii</a:t>
            </a:r>
            <a:r>
              <a:rPr lang="ka-GE" dirty="0"/>
              <a:t>) ახალი ღრმაწყლოვანი პორტის ტერიტორია;</a:t>
            </a:r>
          </a:p>
          <a:p>
            <a:pPr algn="just"/>
            <a:r>
              <a:rPr lang="ka-GE" dirty="0"/>
              <a:t>არსებული პორტის ტერიტორიაზე უკვე არსებობს ნაყარი ტვირთების ტერმინალები, ამავდროულად, როგორც აღვნიშნეთ, არსებული ტერმინალები უკვე ვეღარ ახორციელებენ გაზრდილი ტვირთების რაოდენობის მომსახურებას;</a:t>
            </a:r>
          </a:p>
          <a:p>
            <a:pPr algn="just"/>
            <a:r>
              <a:rPr lang="ka-GE" dirty="0"/>
              <a:t>არსებულ ნაყარი  ტვირთების ტერმინალს დიდი ტევადობის გემების მიღება არ შეუძლია, რაც ხშირად გემების მოცდენის მიზეზი ხდება;</a:t>
            </a:r>
          </a:p>
          <a:p>
            <a:pPr algn="just"/>
            <a:r>
              <a:rPr lang="ka-GE" dirty="0"/>
              <a:t>არსებული პორტის ტერიტორია სრულად არის დატვირთული და საჭირო ტერიტორიის გამონახვა ახალი ნაყარი ტვირთების დატვირთვა-გადმოტვირთვის ოპერაციებისათვის ფაქტიურად შეუძლებელია.;</a:t>
            </a:r>
          </a:p>
          <a:p>
            <a:pPr algn="just"/>
            <a:r>
              <a:rPr lang="ka-GE" dirty="0"/>
              <a:t>გამომდინარე იმ ფაქტიდან, რომ ნაყარი ტვირთების მშენებლობისათვის აუცილებელია ნავმისადგომის არსებობა, გადაწყდა ნაყარი ტვირთების ტერმინალისათვის გამოყოფილიყო ტერიტორია ახალი ღრმაწყლოვანი მრავალფუნქციური ნავსადგურის ტერიტორიაზე.</a:t>
            </a:r>
            <a:endParaRPr lang="en-US" dirty="0"/>
          </a:p>
          <a:p>
            <a:endParaRPr lang="en-US" sz="2000" dirty="0"/>
          </a:p>
        </p:txBody>
      </p:sp>
    </p:spTree>
    <p:extLst>
      <p:ext uri="{BB962C8B-B14F-4D97-AF65-F5344CB8AC3E}">
        <p14:creationId xmlns:p14="http://schemas.microsoft.com/office/powerpoint/2010/main" val="2484994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D0D2-1A7B-D440-A245-7ED4B42AE9BE}"/>
              </a:ext>
            </a:extLst>
          </p:cNvPr>
          <p:cNvSpPr>
            <a:spLocks noGrp="1"/>
          </p:cNvSpPr>
          <p:nvPr>
            <p:ph type="title"/>
          </p:nvPr>
        </p:nvSpPr>
        <p:spPr>
          <a:xfrm>
            <a:off x="177209" y="407963"/>
            <a:ext cx="11400502" cy="1280890"/>
          </a:xfrm>
        </p:spPr>
        <p:txBody>
          <a:bodyPr>
            <a:normAutofit fontScale="90000"/>
          </a:bodyPr>
          <a:lstStyle/>
          <a:p>
            <a:pPr algn="ctr"/>
            <a:r>
              <a:rPr lang="ka-GE" sz="4000" b="1" dirty="0">
                <a:solidFill>
                  <a:srgbClr val="0070C0"/>
                </a:solidFill>
              </a:rPr>
              <a:t>      პროექტის ალტერნატივები</a:t>
            </a:r>
            <a:br>
              <a:rPr lang="ka-GE" b="1" dirty="0">
                <a:solidFill>
                  <a:schemeClr val="accent5">
                    <a:lumMod val="75000"/>
                  </a:schemeClr>
                </a:solidFill>
              </a:rPr>
            </a:br>
            <a:r>
              <a:rPr lang="ka-GE" b="1" dirty="0">
                <a:solidFill>
                  <a:schemeClr val="accent5">
                    <a:lumMod val="75000"/>
                  </a:schemeClr>
                </a:solidFill>
              </a:rPr>
              <a:t>            </a:t>
            </a:r>
            <a:r>
              <a:rPr lang="ka-GE" sz="2700" b="1" dirty="0"/>
              <a:t>ფოთის არსებულ პორტში  განთავსებული ნაყარი ტვირთების </a:t>
            </a:r>
            <a:br>
              <a:rPr lang="ka-GE" sz="2700" b="1" dirty="0"/>
            </a:br>
            <a:r>
              <a:rPr lang="ka-GE" sz="2700" b="1" dirty="0"/>
              <a:t>               ტერმინალის გაფართოების და რეკონსტრუქციის ალტერნატივა</a:t>
            </a:r>
            <a:endParaRPr lang="en-US" sz="2700" dirty="0">
              <a:solidFill>
                <a:srgbClr val="0070C0"/>
              </a:solidFill>
            </a:endParaRPr>
          </a:p>
        </p:txBody>
      </p:sp>
      <p:sp>
        <p:nvSpPr>
          <p:cNvPr id="3" name="Content Placeholder 2">
            <a:extLst>
              <a:ext uri="{FF2B5EF4-FFF2-40B4-BE49-F238E27FC236}">
                <a16:creationId xmlns:a16="http://schemas.microsoft.com/office/drawing/2014/main" id="{9D045D17-F905-184C-8DB4-40622F3A9367}"/>
              </a:ext>
            </a:extLst>
          </p:cNvPr>
          <p:cNvSpPr>
            <a:spLocks noGrp="1"/>
          </p:cNvSpPr>
          <p:nvPr>
            <p:ph idx="1"/>
          </p:nvPr>
        </p:nvSpPr>
        <p:spPr>
          <a:xfrm>
            <a:off x="1209822" y="1864788"/>
            <a:ext cx="10466363" cy="4716766"/>
          </a:xfrm>
        </p:spPr>
        <p:txBody>
          <a:bodyPr>
            <a:normAutofit fontScale="92500"/>
          </a:bodyPr>
          <a:lstStyle/>
          <a:p>
            <a:pPr marL="0" indent="0">
              <a:buNone/>
            </a:pPr>
            <a:endParaRPr lang="en-US" dirty="0"/>
          </a:p>
          <a:p>
            <a:pPr lvl="0" algn="just"/>
            <a:r>
              <a:rPr lang="ka-GE" dirty="0"/>
              <a:t>არსებული ნაყარი ტვირთების  ტერმინალის მოდერნიზაცია გამოიწვევს ტერმინალის ოპერირების შეჩერებას გარკვეული ვადით. შედეგად, კლიენტები, რომლებიც დღეს სარგებლობენ ფოთის პორტის მომსახურეობით, იძულებულები იქნებიან მოიძიონ ნაყარი ტვირთების ტრანსპორტირების ახალი მარშრუტები, რის შედეგადაც პორტი დიდი ალბათობით დაკარგავს კლიენტებს;</a:t>
            </a:r>
            <a:endParaRPr lang="en-US" dirty="0"/>
          </a:p>
          <a:p>
            <a:pPr lvl="0" algn="just"/>
            <a:r>
              <a:rPr lang="ka-GE" dirty="0"/>
              <a:t>როგორც აღვშნიშნეთ, ფოთის პორტის ადმინისტრაციას არსებული პორტის ტერიტორიაზე განთავსებული ნაყარი ტვირთების ტერმინალები გაქირავებული აქვს. იმ შემთხვევაში, თუ განხორციელდება არსებული ტერმინალების  მოდერნიზაცია, რომელიც თავის მხრივ გამოიწვევს  ნაყარი ტვირთების ტერმინალების ოპერირების დროებით შეჩერებას, აუცილებელი იქნება ქვეკონტრაქტორებთან ხელშეკრულებების გადახედვა და დრობით ხელშეკრულების პირობების შეჩერება. აღნიშნული ასევე გახდება ეკონომიკური ზარალის მიზეზი;</a:t>
            </a:r>
            <a:endParaRPr lang="en-US" dirty="0"/>
          </a:p>
          <a:p>
            <a:pPr lvl="0" algn="just"/>
            <a:r>
              <a:rPr lang="ka-GE" dirty="0"/>
              <a:t>არსებული პორტი ვერ ახორციელებს </a:t>
            </a:r>
            <a:r>
              <a:rPr lang="en-US" dirty="0" err="1"/>
              <a:t>პანამაქსის</a:t>
            </a:r>
            <a:r>
              <a:rPr lang="en-US" dirty="0"/>
              <a:t> </a:t>
            </a:r>
            <a:r>
              <a:rPr lang="en-US" dirty="0" err="1"/>
              <a:t>და</a:t>
            </a:r>
            <a:r>
              <a:rPr lang="en-US" dirty="0"/>
              <a:t> </a:t>
            </a:r>
            <a:r>
              <a:rPr lang="en-US" dirty="0" err="1"/>
              <a:t>პოსტპანამაქსის</a:t>
            </a:r>
            <a:r>
              <a:rPr lang="en-US" dirty="0"/>
              <a:t> </a:t>
            </a:r>
            <a:r>
              <a:rPr lang="en-US" dirty="0" err="1"/>
              <a:t>ტიპის</a:t>
            </a:r>
            <a:r>
              <a:rPr lang="en-US" dirty="0"/>
              <a:t> </a:t>
            </a:r>
            <a:r>
              <a:rPr lang="en-US" dirty="0" err="1"/>
              <a:t>გემების</a:t>
            </a:r>
            <a:r>
              <a:rPr lang="en-US" dirty="0"/>
              <a:t> </a:t>
            </a:r>
            <a:r>
              <a:rPr lang="en-US" dirty="0" err="1"/>
              <a:t>მიღებ</a:t>
            </a:r>
            <a:r>
              <a:rPr lang="ka-GE" dirty="0"/>
              <a:t>ა</a:t>
            </a:r>
            <a:r>
              <a:rPr lang="en-US" dirty="0" err="1"/>
              <a:t>ს</a:t>
            </a:r>
            <a:r>
              <a:rPr lang="ka-GE" dirty="0"/>
              <a:t>, რაც უკვე არსებული ბაზრის მოთხოვნას წარმოადგენს. იმისათვის, რომ არსებული ფოთის პორტის  ტერიტორიაზე შესაძლებელი გახდეს </a:t>
            </a:r>
            <a:r>
              <a:rPr lang="en-US" dirty="0" err="1"/>
              <a:t>პანამაქსის</a:t>
            </a:r>
            <a:r>
              <a:rPr lang="en-US" dirty="0"/>
              <a:t> </a:t>
            </a:r>
            <a:r>
              <a:rPr lang="en-US" dirty="0" err="1"/>
              <a:t>და</a:t>
            </a:r>
            <a:r>
              <a:rPr lang="en-US" dirty="0"/>
              <a:t> </a:t>
            </a:r>
            <a:r>
              <a:rPr lang="en-US" dirty="0" err="1"/>
              <a:t>პოსტპანამაქსის</a:t>
            </a:r>
            <a:r>
              <a:rPr lang="en-US" dirty="0"/>
              <a:t> </a:t>
            </a:r>
            <a:r>
              <a:rPr lang="en-US" dirty="0" err="1"/>
              <a:t>ტიპის</a:t>
            </a:r>
            <a:r>
              <a:rPr lang="en-US" dirty="0"/>
              <a:t> </a:t>
            </a:r>
            <a:r>
              <a:rPr lang="en-US" dirty="0" err="1"/>
              <a:t>გემების</a:t>
            </a:r>
            <a:r>
              <a:rPr lang="ka-GE" dirty="0"/>
              <a:t> შემოსვლა, აუცილებელია ნავმისადგომის დაღრმავების ოპერაციების განხორციელება, რაც რამდენიმე წლით შეაჩერებს პორტის ოპერირების ეტაპს.</a:t>
            </a:r>
            <a:endParaRPr lang="en-US" dirty="0"/>
          </a:p>
        </p:txBody>
      </p:sp>
    </p:spTree>
    <p:extLst>
      <p:ext uri="{BB962C8B-B14F-4D97-AF65-F5344CB8AC3E}">
        <p14:creationId xmlns:p14="http://schemas.microsoft.com/office/powerpoint/2010/main" val="141134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7F5E-FB4B-A24F-9338-A18313C05F69}"/>
              </a:ext>
            </a:extLst>
          </p:cNvPr>
          <p:cNvSpPr>
            <a:spLocks noGrp="1"/>
          </p:cNvSpPr>
          <p:nvPr>
            <p:ph type="title"/>
          </p:nvPr>
        </p:nvSpPr>
        <p:spPr>
          <a:xfrm>
            <a:off x="1688122" y="352422"/>
            <a:ext cx="9551964" cy="1027672"/>
          </a:xfrm>
        </p:spPr>
        <p:txBody>
          <a:bodyPr>
            <a:normAutofit/>
          </a:bodyPr>
          <a:lstStyle/>
          <a:p>
            <a:pPr algn="ctr"/>
            <a:r>
              <a:rPr lang="en-US" sz="3400" b="1" dirty="0">
                <a:solidFill>
                  <a:schemeClr val="bg2">
                    <a:lumMod val="50000"/>
                  </a:schemeClr>
                </a:solidFill>
              </a:rPr>
              <a:t> </a:t>
            </a:r>
            <a:r>
              <a:rPr lang="en-US" b="1" dirty="0" err="1">
                <a:solidFill>
                  <a:srgbClr val="0070C0"/>
                </a:solidFill>
              </a:rPr>
              <a:t>გარემოზე</a:t>
            </a:r>
            <a:r>
              <a:rPr lang="en-US" b="1" dirty="0">
                <a:solidFill>
                  <a:srgbClr val="0070C0"/>
                </a:solidFill>
              </a:rPr>
              <a:t> </a:t>
            </a:r>
            <a:r>
              <a:rPr lang="en-US" b="1" dirty="0" err="1">
                <a:solidFill>
                  <a:srgbClr val="0070C0"/>
                </a:solidFill>
              </a:rPr>
              <a:t>შესაძლო</a:t>
            </a:r>
            <a:r>
              <a:rPr lang="en-US" b="1" dirty="0">
                <a:solidFill>
                  <a:srgbClr val="0070C0"/>
                </a:solidFill>
              </a:rPr>
              <a:t> </a:t>
            </a:r>
            <a:r>
              <a:rPr lang="en-US" b="1" dirty="0" err="1">
                <a:solidFill>
                  <a:srgbClr val="0070C0"/>
                </a:solidFill>
              </a:rPr>
              <a:t>ზემოქმედების</a:t>
            </a:r>
            <a:r>
              <a:rPr lang="en-US" b="1" dirty="0">
                <a:solidFill>
                  <a:srgbClr val="0070C0"/>
                </a:solidFill>
              </a:rPr>
              <a:t> </a:t>
            </a:r>
            <a:r>
              <a:rPr lang="en-US" b="1" dirty="0" err="1">
                <a:solidFill>
                  <a:srgbClr val="0070C0"/>
                </a:solidFill>
              </a:rPr>
              <a:t>სახეები</a:t>
            </a:r>
            <a:endParaRPr lang="en-US" dirty="0">
              <a:solidFill>
                <a:srgbClr val="0070C0"/>
              </a:solidFill>
            </a:endParaRPr>
          </a:p>
        </p:txBody>
      </p:sp>
      <p:graphicFrame>
        <p:nvGraphicFramePr>
          <p:cNvPr id="4" name="Content Placeholder 3">
            <a:extLst>
              <a:ext uri="{FF2B5EF4-FFF2-40B4-BE49-F238E27FC236}">
                <a16:creationId xmlns:a16="http://schemas.microsoft.com/office/drawing/2014/main" id="{E44375EF-1AAE-7E49-984F-4B7F00D06360}"/>
              </a:ext>
            </a:extLst>
          </p:cNvPr>
          <p:cNvGraphicFramePr>
            <a:graphicFrameLocks noGrp="1"/>
          </p:cNvGraphicFramePr>
          <p:nvPr>
            <p:ph idx="1"/>
            <p:extLst>
              <p:ext uri="{D42A27DB-BD31-4B8C-83A1-F6EECF244321}">
                <p14:modId xmlns:p14="http://schemas.microsoft.com/office/powerpoint/2010/main" val="3892392423"/>
              </p:ext>
            </p:extLst>
          </p:nvPr>
        </p:nvGraphicFramePr>
        <p:xfrm>
          <a:off x="1533377" y="1337891"/>
          <a:ext cx="9706709" cy="4998964"/>
        </p:xfrm>
        <a:graphic>
          <a:graphicData uri="http://schemas.openxmlformats.org/drawingml/2006/table">
            <a:tbl>
              <a:tblPr firstRow="1" bandRow="1">
                <a:tableStyleId>{10A1B5D5-9B99-4C35-A422-299274C87663}</a:tableStyleId>
              </a:tblPr>
              <a:tblGrid>
                <a:gridCol w="6630266">
                  <a:extLst>
                    <a:ext uri="{9D8B030D-6E8A-4147-A177-3AD203B41FA5}">
                      <a16:colId xmlns:a16="http://schemas.microsoft.com/office/drawing/2014/main" val="4273122940"/>
                    </a:ext>
                  </a:extLst>
                </a:gridCol>
                <a:gridCol w="1467499">
                  <a:extLst>
                    <a:ext uri="{9D8B030D-6E8A-4147-A177-3AD203B41FA5}">
                      <a16:colId xmlns:a16="http://schemas.microsoft.com/office/drawing/2014/main" val="2293418374"/>
                    </a:ext>
                  </a:extLst>
                </a:gridCol>
                <a:gridCol w="1608944">
                  <a:extLst>
                    <a:ext uri="{9D8B030D-6E8A-4147-A177-3AD203B41FA5}">
                      <a16:colId xmlns:a16="http://schemas.microsoft.com/office/drawing/2014/main" val="2497379919"/>
                    </a:ext>
                  </a:extLst>
                </a:gridCol>
              </a:tblGrid>
              <a:tr h="802952">
                <a:tc>
                  <a:txBody>
                    <a:bodyPr/>
                    <a:lstStyle/>
                    <a:p>
                      <a:pPr algn="ctr"/>
                      <a:r>
                        <a:rPr lang="ka-GE" sz="1800" dirty="0">
                          <a:effectLst/>
                        </a:rPr>
                        <a:t>მოსალოდნელი ზემოქმედება</a:t>
                      </a:r>
                      <a:r>
                        <a:rPr lang="en-US" dirty="0">
                          <a:effectLst/>
                        </a:rPr>
                        <a:t> </a:t>
                      </a:r>
                      <a:endParaRPr lang="en-US" dirty="0"/>
                    </a:p>
                  </a:txBody>
                  <a:tcPr/>
                </a:tc>
                <a:tc>
                  <a:txBody>
                    <a:bodyPr/>
                    <a:lstStyle/>
                    <a:p>
                      <a:pPr algn="ctr"/>
                      <a:r>
                        <a:rPr lang="ka-GE" sz="1800" dirty="0">
                          <a:effectLst/>
                        </a:rPr>
                        <a:t>მშენებლობის ეტაპი</a:t>
                      </a:r>
                      <a:r>
                        <a:rPr lang="en-US" dirty="0">
                          <a:effectLst/>
                        </a:rPr>
                        <a:t> </a:t>
                      </a:r>
                      <a:endParaRPr lang="en-US" dirty="0"/>
                    </a:p>
                  </a:txBody>
                  <a:tcPr/>
                </a:tc>
                <a:tc>
                  <a:txBody>
                    <a:bodyPr/>
                    <a:lstStyle/>
                    <a:p>
                      <a:pPr algn="ctr"/>
                      <a:r>
                        <a:rPr lang="ka-GE" sz="1800" dirty="0">
                          <a:effectLst/>
                        </a:rPr>
                        <a:t>ექსპლუატაციის ეტაპი</a:t>
                      </a:r>
                      <a:r>
                        <a:rPr lang="en-US" dirty="0">
                          <a:effectLst/>
                        </a:rPr>
                        <a:t> </a:t>
                      </a:r>
                      <a:endParaRPr lang="en-US" dirty="0"/>
                    </a:p>
                  </a:txBody>
                  <a:tcPr/>
                </a:tc>
                <a:extLst>
                  <a:ext uri="{0D108BD9-81ED-4DB2-BD59-A6C34878D82A}">
                    <a16:rowId xmlns:a16="http://schemas.microsoft.com/office/drawing/2014/main" val="1968280884"/>
                  </a:ext>
                </a:extLst>
              </a:tr>
              <a:tr h="458830">
                <a:tc>
                  <a:txBody>
                    <a:bodyPr/>
                    <a:lstStyle/>
                    <a:p>
                      <a:r>
                        <a:rPr lang="ka-GE" sz="1800" dirty="0">
                          <a:effectLst/>
                          <a:latin typeface="+mn-lt"/>
                          <a:ea typeface="Calibri" panose="020F0502020204030204" pitchFamily="34" charset="0"/>
                          <a:cs typeface="Times New Roman" panose="02020603050405020304" pitchFamily="18" charset="0"/>
                        </a:rPr>
                        <a:t>ზემოქმედება ატმოსფერული ჰაერის ხარისხზე</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a:p>
                  </a:txBody>
                  <a:tcPr/>
                </a:tc>
                <a:extLst>
                  <a:ext uri="{0D108BD9-81ED-4DB2-BD59-A6C34878D82A}">
                    <a16:rowId xmlns:a16="http://schemas.microsoft.com/office/drawing/2014/main" val="4022638269"/>
                  </a:ext>
                </a:extLst>
              </a:tr>
              <a:tr h="458830">
                <a:tc>
                  <a:txBody>
                    <a:bodyPr/>
                    <a:lstStyle/>
                    <a:p>
                      <a:r>
                        <a:rPr lang="ka-GE" sz="1800" kern="1200" dirty="0">
                          <a:solidFill>
                            <a:schemeClr val="dk1"/>
                          </a:solidFill>
                          <a:effectLst/>
                          <a:latin typeface="+mn-lt"/>
                          <a:ea typeface="+mn-ea"/>
                          <a:cs typeface="+mn-cs"/>
                        </a:rPr>
                        <a:t>ხმაურის და ვიბრაციის გავრცელება</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a:p>
                  </a:txBody>
                  <a:tcPr/>
                </a:tc>
                <a:extLst>
                  <a:ext uri="{0D108BD9-81ED-4DB2-BD59-A6C34878D82A}">
                    <a16:rowId xmlns:a16="http://schemas.microsoft.com/office/drawing/2014/main" val="440476976"/>
                  </a:ext>
                </a:extLst>
              </a:tr>
              <a:tr h="802952">
                <a:tc>
                  <a:txBody>
                    <a:bodyPr/>
                    <a:lstStyle/>
                    <a:p>
                      <a:r>
                        <a:rPr lang="ka-GE" sz="1800" kern="1200" dirty="0">
                          <a:solidFill>
                            <a:schemeClr val="dk1"/>
                          </a:solidFill>
                          <a:effectLst/>
                          <a:latin typeface="+mn-lt"/>
                          <a:ea typeface="+mn-ea"/>
                          <a:cs typeface="+mn-cs"/>
                        </a:rPr>
                        <a:t>ზემოქმედება ფსკერული ნალექების გადაადგილებაზე და სანაპირო პროცესების ცვლილების რისკები</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a:p>
                  </a:txBody>
                  <a:tcPr/>
                </a:tc>
                <a:extLst>
                  <a:ext uri="{0D108BD9-81ED-4DB2-BD59-A6C34878D82A}">
                    <a16:rowId xmlns:a16="http://schemas.microsoft.com/office/drawing/2014/main" val="1613125376"/>
                  </a:ext>
                </a:extLst>
              </a:tr>
              <a:tr h="458830">
                <a:tc>
                  <a:txBody>
                    <a:bodyPr/>
                    <a:lstStyle/>
                    <a:p>
                      <a:r>
                        <a:rPr lang="ka-GE" sz="1800" kern="1200" dirty="0">
                          <a:solidFill>
                            <a:schemeClr val="dk1"/>
                          </a:solidFill>
                          <a:effectLst/>
                          <a:latin typeface="+mn-lt"/>
                          <a:ea typeface="+mn-ea"/>
                          <a:cs typeface="+mn-cs"/>
                        </a:rPr>
                        <a:t>ზემოქმედება ხმელეთის სახეობებზე და ჰაბიტატებზე</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a:p>
                  </a:txBody>
                  <a:tcPr/>
                </a:tc>
                <a:extLst>
                  <a:ext uri="{0D108BD9-81ED-4DB2-BD59-A6C34878D82A}">
                    <a16:rowId xmlns:a16="http://schemas.microsoft.com/office/drawing/2014/main" val="3320146787"/>
                  </a:ext>
                </a:extLst>
              </a:tr>
              <a:tr h="458830">
                <a:tc>
                  <a:txBody>
                    <a:bodyPr/>
                    <a:lstStyle/>
                    <a:p>
                      <a:r>
                        <a:rPr lang="en-US" sz="1800" kern="1200" dirty="0" err="1">
                          <a:solidFill>
                            <a:schemeClr val="dk1"/>
                          </a:solidFill>
                          <a:effectLst/>
                          <a:latin typeface="+mn-lt"/>
                          <a:ea typeface="+mn-ea"/>
                          <a:cs typeface="+mn-cs"/>
                        </a:rPr>
                        <a:t>ზემოქმედება</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სატრანსპორტო</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ნაკადებზე</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a:p>
                  </a:txBody>
                  <a:tcPr/>
                </a:tc>
                <a:extLst>
                  <a:ext uri="{0D108BD9-81ED-4DB2-BD59-A6C34878D82A}">
                    <a16:rowId xmlns:a16="http://schemas.microsoft.com/office/drawing/2014/main" val="1580243137"/>
                  </a:ext>
                </a:extLst>
              </a:tr>
              <a:tr h="458830">
                <a:tc>
                  <a:txBody>
                    <a:bodyPr/>
                    <a:lstStyle/>
                    <a:p>
                      <a:r>
                        <a:rPr lang="ka-GE" sz="1800" kern="1200" dirty="0">
                          <a:solidFill>
                            <a:schemeClr val="dk1"/>
                          </a:solidFill>
                          <a:effectLst/>
                          <a:latin typeface="+mn-lt"/>
                          <a:ea typeface="+mn-ea"/>
                          <a:cs typeface="+mn-cs"/>
                        </a:rPr>
                        <a:t>ზემოქმედება სოციალურ-ეკონომიკურ საკითხებზე</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a:p>
                  </a:txBody>
                  <a:tcPr/>
                </a:tc>
                <a:extLst>
                  <a:ext uri="{0D108BD9-81ED-4DB2-BD59-A6C34878D82A}">
                    <a16:rowId xmlns:a16="http://schemas.microsoft.com/office/drawing/2014/main" val="3036839853"/>
                  </a:ext>
                </a:extLst>
              </a:tr>
              <a:tr h="591486">
                <a:tc>
                  <a:txBody>
                    <a:bodyPr/>
                    <a:lstStyle/>
                    <a:p>
                      <a:r>
                        <a:rPr lang="ka-GE" sz="1800" kern="1200" dirty="0">
                          <a:solidFill>
                            <a:schemeClr val="dk1"/>
                          </a:solidFill>
                          <a:effectLst/>
                          <a:latin typeface="+mn-lt"/>
                          <a:ea typeface="+mn-ea"/>
                          <a:cs typeface="+mn-cs"/>
                        </a:rPr>
                        <a:t>ისტორიულ-არქეოლოგიურ ძეგლებზე ზემოქმედების რისკები</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en-US" sz="1100" dirty="0">
                          <a:effectLst/>
                          <a:latin typeface="Arial" panose="020B0604020202020204" pitchFamily="34" charset="0"/>
                          <a:cs typeface="Arial" panose="020B0604020202020204" pitchFamily="34" charset="0"/>
                          <a:sym typeface="Symbol" pitchFamily="2" charset="2"/>
                        </a:rPr>
                        <a:t>-</a:t>
                      </a:r>
                      <a:endParaRPr lang="en-US" dirty="0"/>
                    </a:p>
                  </a:txBody>
                  <a:tcPr/>
                </a:tc>
                <a:extLst>
                  <a:ext uri="{0D108BD9-81ED-4DB2-BD59-A6C34878D82A}">
                    <a16:rowId xmlns:a16="http://schemas.microsoft.com/office/drawing/2014/main" val="4025613564"/>
                  </a:ext>
                </a:extLst>
              </a:tr>
              <a:tr h="458830">
                <a:tc>
                  <a:txBody>
                    <a:bodyPr/>
                    <a:lstStyle/>
                    <a:p>
                      <a:r>
                        <a:rPr lang="ka-GE" sz="1800" kern="1200" dirty="0">
                          <a:solidFill>
                            <a:schemeClr val="dk1"/>
                          </a:solidFill>
                          <a:effectLst/>
                          <a:latin typeface="+mn-lt"/>
                          <a:ea typeface="+mn-ea"/>
                          <a:cs typeface="+mn-cs"/>
                        </a:rPr>
                        <a:t>კუმულაციური ზემოქმედება</a:t>
                      </a:r>
                      <a:r>
                        <a:rPr lang="en-US" dirty="0">
                          <a:effectLst/>
                        </a:rPr>
                        <a:t> </a:t>
                      </a:r>
                      <a:endParaRPr lang="en-US" dirty="0"/>
                    </a:p>
                  </a:txBody>
                  <a:tcPr/>
                </a:tc>
                <a:tc>
                  <a:txBody>
                    <a:bodyPr/>
                    <a:lstStyle/>
                    <a:p>
                      <a:pPr algn="ctr"/>
                      <a:r>
                        <a:rPr lang="ka-GE" sz="110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a:effectLst/>
                        </a:rPr>
                        <a:t> </a:t>
                      </a:r>
                      <a:endParaRPr lang="en-US" dirty="0"/>
                    </a:p>
                  </a:txBody>
                  <a:tcPr/>
                </a:tc>
                <a:tc>
                  <a:txBody>
                    <a:bodyPr/>
                    <a:lstStyle/>
                    <a:p>
                      <a:pPr algn="ctr"/>
                      <a:r>
                        <a:rPr lang="ka-GE" sz="1100" dirty="0">
                          <a:effectLst/>
                          <a:latin typeface="Arial" panose="020B0604020202020204" pitchFamily="34" charset="0"/>
                          <a:ea typeface="Calibri" panose="020F0502020204030204" pitchFamily="34" charset="0"/>
                          <a:cs typeface="Arial" panose="020B0604020202020204" pitchFamily="34" charset="0"/>
                          <a:sym typeface="Symbol" pitchFamily="2" charset="2"/>
                        </a:rPr>
                        <a:t></a:t>
                      </a:r>
                      <a:r>
                        <a:rPr lang="en-US" dirty="0">
                          <a:effectLst/>
                        </a:rPr>
                        <a:t> </a:t>
                      </a:r>
                      <a:endParaRPr lang="en-US" dirty="0"/>
                    </a:p>
                  </a:txBody>
                  <a:tcPr/>
                </a:tc>
                <a:extLst>
                  <a:ext uri="{0D108BD9-81ED-4DB2-BD59-A6C34878D82A}">
                    <a16:rowId xmlns:a16="http://schemas.microsoft.com/office/drawing/2014/main" val="3283789347"/>
                  </a:ext>
                </a:extLst>
              </a:tr>
            </a:tbl>
          </a:graphicData>
        </a:graphic>
      </p:graphicFrame>
    </p:spTree>
    <p:extLst>
      <p:ext uri="{BB962C8B-B14F-4D97-AF65-F5344CB8AC3E}">
        <p14:creationId xmlns:p14="http://schemas.microsoft.com/office/powerpoint/2010/main" val="81986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5275-2B6C-DF4A-9C1B-9B0DFF32EE85}"/>
              </a:ext>
            </a:extLst>
          </p:cNvPr>
          <p:cNvSpPr>
            <a:spLocks noGrp="1"/>
          </p:cNvSpPr>
          <p:nvPr>
            <p:ph type="title"/>
          </p:nvPr>
        </p:nvSpPr>
        <p:spPr>
          <a:xfrm>
            <a:off x="914400" y="309491"/>
            <a:ext cx="10590212" cy="1083942"/>
          </a:xfrm>
        </p:spPr>
        <p:txBody>
          <a:bodyPr>
            <a:normAutofit fontScale="90000"/>
          </a:bodyPr>
          <a:lstStyle/>
          <a:p>
            <a:pPr algn="ctr"/>
            <a:r>
              <a:rPr lang="en-US" b="1" dirty="0" err="1">
                <a:solidFill>
                  <a:srgbClr val="0070C0"/>
                </a:solidFill>
              </a:rPr>
              <a:t>გარემოზე</a:t>
            </a:r>
            <a:r>
              <a:rPr lang="en-US" b="1" dirty="0">
                <a:solidFill>
                  <a:srgbClr val="0070C0"/>
                </a:solidFill>
              </a:rPr>
              <a:t> </a:t>
            </a:r>
            <a:r>
              <a:rPr lang="en-US" b="1" dirty="0" err="1">
                <a:solidFill>
                  <a:srgbClr val="0070C0"/>
                </a:solidFill>
              </a:rPr>
              <a:t>შესაძლო</a:t>
            </a:r>
            <a:r>
              <a:rPr lang="en-US" b="1" dirty="0">
                <a:solidFill>
                  <a:srgbClr val="0070C0"/>
                </a:solidFill>
              </a:rPr>
              <a:t> </a:t>
            </a:r>
            <a:r>
              <a:rPr lang="en-US" b="1" dirty="0" err="1">
                <a:solidFill>
                  <a:srgbClr val="0070C0"/>
                </a:solidFill>
              </a:rPr>
              <a:t>ზემოქმედების</a:t>
            </a:r>
            <a:r>
              <a:rPr lang="en-US" b="1" dirty="0">
                <a:solidFill>
                  <a:srgbClr val="0070C0"/>
                </a:solidFill>
              </a:rPr>
              <a:t> </a:t>
            </a:r>
            <a:r>
              <a:rPr lang="en-US" b="1" dirty="0" err="1">
                <a:solidFill>
                  <a:srgbClr val="0070C0"/>
                </a:solidFill>
              </a:rPr>
              <a:t>სახეები</a:t>
            </a:r>
            <a:r>
              <a:rPr lang="en-US" b="1" dirty="0">
                <a:solidFill>
                  <a:srgbClr val="0070C0"/>
                </a:solidFill>
              </a:rPr>
              <a:t> </a:t>
            </a:r>
            <a:br>
              <a:rPr lang="ka-GE" b="1" dirty="0">
                <a:solidFill>
                  <a:srgbClr val="0070C0"/>
                </a:solidFill>
              </a:rPr>
            </a:br>
            <a:br>
              <a:rPr lang="ka-GE" b="1" dirty="0">
                <a:solidFill>
                  <a:srgbClr val="0070C0"/>
                </a:solidFill>
              </a:rPr>
            </a:br>
            <a:r>
              <a:rPr lang="en-US" sz="2400" b="1" dirty="0" err="1">
                <a:solidFill>
                  <a:schemeClr val="tx1"/>
                </a:solidFill>
              </a:rPr>
              <a:t>ზემოქმედება</a:t>
            </a:r>
            <a:r>
              <a:rPr lang="en-US" sz="2400" b="1" dirty="0">
                <a:solidFill>
                  <a:schemeClr val="tx1"/>
                </a:solidFill>
              </a:rPr>
              <a:t> </a:t>
            </a:r>
            <a:r>
              <a:rPr lang="en-US" sz="2400" b="1" dirty="0" err="1">
                <a:solidFill>
                  <a:schemeClr val="tx1"/>
                </a:solidFill>
              </a:rPr>
              <a:t>ატმოსფერული</a:t>
            </a:r>
            <a:r>
              <a:rPr lang="en-US" sz="2400" b="1" dirty="0">
                <a:solidFill>
                  <a:schemeClr val="tx1"/>
                </a:solidFill>
              </a:rPr>
              <a:t> </a:t>
            </a:r>
            <a:r>
              <a:rPr lang="en-US" sz="2400" b="1" dirty="0" err="1">
                <a:solidFill>
                  <a:schemeClr val="tx1"/>
                </a:solidFill>
              </a:rPr>
              <a:t>ჰაერის</a:t>
            </a:r>
            <a:r>
              <a:rPr lang="en-US" sz="2400" b="1" dirty="0">
                <a:solidFill>
                  <a:schemeClr val="tx1"/>
                </a:solidFill>
              </a:rPr>
              <a:t> </a:t>
            </a:r>
            <a:r>
              <a:rPr lang="en-US" sz="2400" b="1" dirty="0" err="1">
                <a:solidFill>
                  <a:schemeClr val="tx1"/>
                </a:solidFill>
              </a:rPr>
              <a:t>ხარისხზე</a:t>
            </a:r>
            <a:r>
              <a:rPr lang="en-US" sz="2400" b="1" dirty="0">
                <a:solidFill>
                  <a:schemeClr val="tx1"/>
                </a:solidFill>
              </a:rPr>
              <a:t> </a:t>
            </a:r>
          </a:p>
        </p:txBody>
      </p:sp>
      <p:sp>
        <p:nvSpPr>
          <p:cNvPr id="3" name="Content Placeholder 2">
            <a:extLst>
              <a:ext uri="{FF2B5EF4-FFF2-40B4-BE49-F238E27FC236}">
                <a16:creationId xmlns:a16="http://schemas.microsoft.com/office/drawing/2014/main" id="{6D0B014F-AAD7-664B-BD2A-49BC994D317B}"/>
              </a:ext>
            </a:extLst>
          </p:cNvPr>
          <p:cNvSpPr>
            <a:spLocks noGrp="1"/>
          </p:cNvSpPr>
          <p:nvPr>
            <p:ph idx="1"/>
          </p:nvPr>
        </p:nvSpPr>
        <p:spPr>
          <a:xfrm>
            <a:off x="1378633" y="1983544"/>
            <a:ext cx="10125979" cy="4726745"/>
          </a:xfrm>
        </p:spPr>
        <p:txBody>
          <a:bodyPr>
            <a:normAutofit/>
          </a:bodyPr>
          <a:lstStyle/>
          <a:p>
            <a:pPr marL="0" indent="0" algn="just">
              <a:buNone/>
            </a:pPr>
            <a:r>
              <a:rPr lang="ka-GE" b="1" dirty="0"/>
              <a:t>სამშენებლო სამუშაოების წარმოების დროს იარსებებს ატმოსფერული ჰაერის ხარისხზე ზემოქმედების შემდეგი წყაროები:</a:t>
            </a:r>
            <a:endParaRPr lang="en-US" b="1" dirty="0"/>
          </a:p>
          <a:p>
            <a:pPr lvl="0" algn="just"/>
            <a:r>
              <a:rPr lang="ka-GE" dirty="0"/>
              <a:t>სტაციონალური წყაროები სამშენებლო ბანაკზე და სამშენებლო მოედნებზე (გენერატორი, დიზელის სამარაგო რეზერვუარი, ტექნიკის და სატრანსპორტო საშუალებების სადგომი, შედუღების პოსტები და სხვ.);</a:t>
            </a:r>
            <a:endParaRPr lang="en-US" dirty="0"/>
          </a:p>
          <a:p>
            <a:pPr lvl="0" algn="just"/>
            <a:r>
              <a:rPr lang="ka-GE" dirty="0"/>
              <a:t>მოძრავი წყაროები, სამშენებლო ტექნიკის და სატრანსპორტო საშუალებების სახით (ექსკავატორი, ბულდოზერი, თვითმცლელი და სხვ.);</a:t>
            </a:r>
            <a:endParaRPr lang="en-US" dirty="0"/>
          </a:p>
          <a:p>
            <a:pPr lvl="0" algn="just"/>
            <a:r>
              <a:rPr lang="ka-GE" dirty="0"/>
              <a:t>არაორგანული მტვრის გაფრქვევას ასევე ადგილი ექნება ინტენსიური მიწის სამუშაოების და ინერტული მასალების მართვის პროცესში.</a:t>
            </a:r>
            <a:endParaRPr lang="en-US" dirty="0"/>
          </a:p>
          <a:p>
            <a:pPr marL="0" indent="0" algn="just">
              <a:buNone/>
            </a:pPr>
            <a:r>
              <a:rPr lang="en-US" b="1" dirty="0" err="1"/>
              <a:t>ექსპლუატაციის</a:t>
            </a:r>
            <a:r>
              <a:rPr lang="en-US" b="1" dirty="0"/>
              <a:t> </a:t>
            </a:r>
            <a:r>
              <a:rPr lang="en-US" b="1" dirty="0" err="1"/>
              <a:t>ფაზაზე</a:t>
            </a:r>
            <a:r>
              <a:rPr lang="en-US" b="1" dirty="0"/>
              <a:t> </a:t>
            </a:r>
            <a:r>
              <a:rPr lang="en-US" b="1" dirty="0" err="1"/>
              <a:t>სავარაუდო</a:t>
            </a:r>
            <a:r>
              <a:rPr lang="en-US" b="1" dirty="0"/>
              <a:t> </a:t>
            </a:r>
            <a:r>
              <a:rPr lang="en-US" b="1" dirty="0" err="1"/>
              <a:t>წყაროები</a:t>
            </a:r>
            <a:r>
              <a:rPr lang="en-US" b="1" dirty="0"/>
              <a:t> </a:t>
            </a:r>
            <a:r>
              <a:rPr lang="en-US" b="1" dirty="0" err="1"/>
              <a:t>შემდეგია</a:t>
            </a:r>
            <a:r>
              <a:rPr lang="en-US" b="1" dirty="0"/>
              <a:t>:</a:t>
            </a:r>
          </a:p>
          <a:p>
            <a:pPr algn="just"/>
            <a:r>
              <a:rPr lang="en-US" dirty="0"/>
              <a:t> </a:t>
            </a:r>
            <a:r>
              <a:rPr lang="x-none" dirty="0"/>
              <a:t>საკონტეინერო მომსახურებისათვის გამოყენებული ტექნიკა (ავტოდამტვირთველები - დიზელის საწვავზე);</a:t>
            </a:r>
            <a:endParaRPr lang="en-US" dirty="0"/>
          </a:p>
          <a:p>
            <a:pPr marL="0" indent="0" algn="just">
              <a:buNone/>
            </a:pPr>
            <a:endParaRPr lang="en-US" dirty="0"/>
          </a:p>
        </p:txBody>
      </p:sp>
    </p:spTree>
    <p:extLst>
      <p:ext uri="{BB962C8B-B14F-4D97-AF65-F5344CB8AC3E}">
        <p14:creationId xmlns:p14="http://schemas.microsoft.com/office/powerpoint/2010/main" val="3202152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BF0B-CEDC-C34E-A1BF-6ADAECA67812}"/>
              </a:ext>
            </a:extLst>
          </p:cNvPr>
          <p:cNvSpPr>
            <a:spLocks noGrp="1"/>
          </p:cNvSpPr>
          <p:nvPr>
            <p:ph type="title"/>
          </p:nvPr>
        </p:nvSpPr>
        <p:spPr>
          <a:xfrm>
            <a:off x="701749" y="196948"/>
            <a:ext cx="10802863" cy="829340"/>
          </a:xfrm>
        </p:spPr>
        <p:txBody>
          <a:bodyPr>
            <a:normAutofit fontScale="90000"/>
          </a:bodyPr>
          <a:lstStyle/>
          <a:p>
            <a:pPr algn="ctr"/>
            <a:r>
              <a:rPr lang="en-US" b="1" dirty="0" err="1">
                <a:solidFill>
                  <a:srgbClr val="0070C0"/>
                </a:solidFill>
              </a:rPr>
              <a:t>გარემოზე</a:t>
            </a:r>
            <a:r>
              <a:rPr lang="en-US" b="1" dirty="0">
                <a:solidFill>
                  <a:srgbClr val="0070C0"/>
                </a:solidFill>
              </a:rPr>
              <a:t> </a:t>
            </a:r>
            <a:r>
              <a:rPr lang="en-US" b="1" dirty="0" err="1">
                <a:solidFill>
                  <a:srgbClr val="0070C0"/>
                </a:solidFill>
              </a:rPr>
              <a:t>შესაძლო</a:t>
            </a:r>
            <a:r>
              <a:rPr lang="en-US" b="1" dirty="0">
                <a:solidFill>
                  <a:srgbClr val="0070C0"/>
                </a:solidFill>
              </a:rPr>
              <a:t> </a:t>
            </a:r>
            <a:r>
              <a:rPr lang="en-US" b="1" dirty="0" err="1">
                <a:solidFill>
                  <a:srgbClr val="0070C0"/>
                </a:solidFill>
              </a:rPr>
              <a:t>ზემოქმედების</a:t>
            </a:r>
            <a:r>
              <a:rPr lang="en-US" b="1" dirty="0">
                <a:solidFill>
                  <a:srgbClr val="0070C0"/>
                </a:solidFill>
              </a:rPr>
              <a:t> </a:t>
            </a:r>
            <a:r>
              <a:rPr lang="en-US" b="1" dirty="0" err="1">
                <a:solidFill>
                  <a:srgbClr val="0070C0"/>
                </a:solidFill>
              </a:rPr>
              <a:t>სახეები</a:t>
            </a:r>
            <a:r>
              <a:rPr lang="en-US" b="1" dirty="0">
                <a:solidFill>
                  <a:srgbClr val="0070C0"/>
                </a:solidFill>
              </a:rPr>
              <a:t> </a:t>
            </a:r>
            <a:br>
              <a:rPr lang="ka-GE" b="1" dirty="0">
                <a:solidFill>
                  <a:schemeClr val="bg2">
                    <a:lumMod val="50000"/>
                  </a:schemeClr>
                </a:solidFill>
              </a:rPr>
            </a:br>
            <a:r>
              <a:rPr lang="en-US" sz="2700" b="1" dirty="0" err="1">
                <a:solidFill>
                  <a:schemeClr val="tx1"/>
                </a:solidFill>
              </a:rPr>
              <a:t>ზემოქმედება</a:t>
            </a:r>
            <a:r>
              <a:rPr lang="en-US" sz="2700" b="1" dirty="0">
                <a:solidFill>
                  <a:schemeClr val="tx1"/>
                </a:solidFill>
              </a:rPr>
              <a:t> </a:t>
            </a:r>
            <a:r>
              <a:rPr lang="en-US" sz="2700" b="1" dirty="0" err="1">
                <a:solidFill>
                  <a:schemeClr val="tx1"/>
                </a:solidFill>
              </a:rPr>
              <a:t>ატმოსფერული</a:t>
            </a:r>
            <a:r>
              <a:rPr lang="en-US" sz="2700" b="1" dirty="0">
                <a:solidFill>
                  <a:schemeClr val="tx1"/>
                </a:solidFill>
              </a:rPr>
              <a:t> </a:t>
            </a:r>
            <a:r>
              <a:rPr lang="en-US" sz="2700" b="1" dirty="0" err="1">
                <a:solidFill>
                  <a:schemeClr val="tx1"/>
                </a:solidFill>
              </a:rPr>
              <a:t>ჰაერის</a:t>
            </a:r>
            <a:r>
              <a:rPr lang="en-US" sz="2700" b="1" dirty="0">
                <a:solidFill>
                  <a:schemeClr val="tx1"/>
                </a:solidFill>
              </a:rPr>
              <a:t> </a:t>
            </a:r>
            <a:r>
              <a:rPr lang="en-US" sz="2700" b="1" dirty="0" err="1">
                <a:solidFill>
                  <a:schemeClr val="tx1"/>
                </a:solidFill>
              </a:rPr>
              <a:t>ხარისხზე</a:t>
            </a:r>
            <a:r>
              <a:rPr lang="en-US" sz="2700" b="1" dirty="0">
                <a:solidFill>
                  <a:schemeClr val="tx1"/>
                </a:solidFill>
              </a:rPr>
              <a:t> </a:t>
            </a:r>
            <a:endParaRPr lang="en-US" sz="2700" dirty="0">
              <a:solidFill>
                <a:schemeClr val="tx1"/>
              </a:solidFill>
            </a:endParaRPr>
          </a:p>
        </p:txBody>
      </p:sp>
      <p:sp>
        <p:nvSpPr>
          <p:cNvPr id="3" name="Content Placeholder 2">
            <a:extLst>
              <a:ext uri="{FF2B5EF4-FFF2-40B4-BE49-F238E27FC236}">
                <a16:creationId xmlns:a16="http://schemas.microsoft.com/office/drawing/2014/main" id="{3FDECE0F-F585-1146-8A4F-E8FA1A092E3F}"/>
              </a:ext>
            </a:extLst>
          </p:cNvPr>
          <p:cNvSpPr>
            <a:spLocks noGrp="1"/>
          </p:cNvSpPr>
          <p:nvPr>
            <p:ph idx="1"/>
          </p:nvPr>
        </p:nvSpPr>
        <p:spPr>
          <a:xfrm>
            <a:off x="1223889" y="1411513"/>
            <a:ext cx="10280723" cy="5273749"/>
          </a:xfrm>
        </p:spPr>
        <p:txBody>
          <a:bodyPr>
            <a:normAutofit fontScale="92500" lnSpcReduction="10000"/>
          </a:bodyPr>
          <a:lstStyle/>
          <a:p>
            <a:pPr marL="0" indent="0" algn="ctr">
              <a:buNone/>
            </a:pPr>
            <a:r>
              <a:rPr lang="ka-GE" sz="2600" b="1" dirty="0"/>
              <a:t>შემარბილებელი ღონისძიებები:</a:t>
            </a:r>
            <a:r>
              <a:rPr lang="en-US" sz="2600" b="1" dirty="0"/>
              <a:t> </a:t>
            </a:r>
            <a:endParaRPr lang="ka-GE" sz="2600" b="1" dirty="0"/>
          </a:p>
          <a:p>
            <a:pPr lvl="0" algn="just"/>
            <a:r>
              <a:rPr lang="ka-GE" sz="2000" dirty="0"/>
              <a:t>უზრუნველყოფილი იქნება სამშენებლო მანქანა-დანადგარების ტექნიკური გამართულობა. სატრანსპორტო საშუალებები და ტექნიკა, რომელთა გამონაბოლქვი იქნება მნიშვნელოვანი (ტექნიკური გაუმართაობის გამო) სამუშაო უბნებზე არ დაიშვებიან</a:t>
            </a:r>
            <a:r>
              <a:rPr lang="en-US" sz="2000" dirty="0"/>
              <a:t>; </a:t>
            </a:r>
          </a:p>
          <a:p>
            <a:pPr lvl="0" algn="just"/>
            <a:r>
              <a:rPr lang="en-US" sz="2000" dirty="0" err="1"/>
              <a:t>ხმაურიანი</a:t>
            </a:r>
            <a:r>
              <a:rPr lang="en-US" sz="2000" dirty="0"/>
              <a:t> </a:t>
            </a:r>
            <a:r>
              <a:rPr lang="en-US" sz="2000" dirty="0" err="1"/>
              <a:t>სამუშაოების</a:t>
            </a:r>
            <a:r>
              <a:rPr lang="en-US" sz="2000" dirty="0"/>
              <a:t> </a:t>
            </a:r>
            <a:r>
              <a:rPr lang="ka-GE" sz="2000" dirty="0"/>
              <a:t>შესრულება მხოლოდ დღის საათებში</a:t>
            </a:r>
            <a:r>
              <a:rPr lang="en-US" sz="2000" dirty="0"/>
              <a:t>; </a:t>
            </a:r>
          </a:p>
          <a:p>
            <a:pPr lvl="0" algn="just"/>
            <a:r>
              <a:rPr lang="en-US" sz="2000" dirty="0" err="1"/>
              <a:t>ხმაურიანი</a:t>
            </a:r>
            <a:r>
              <a:rPr lang="en-US" sz="2000" dirty="0"/>
              <a:t> </a:t>
            </a:r>
            <a:r>
              <a:rPr lang="en-US" sz="2000" dirty="0" err="1"/>
              <a:t>სამუშაოების</a:t>
            </a:r>
            <a:r>
              <a:rPr lang="en-US" sz="2000" dirty="0"/>
              <a:t> </a:t>
            </a:r>
            <a:r>
              <a:rPr lang="ka-GE" sz="2000" dirty="0"/>
              <a:t>დაწყებამდე მოხდება მოსახლეობის გაფრთხილება და შესაბამისი ახსნა-განმარტების მიცემა (საჭიროებისამებრ); </a:t>
            </a:r>
            <a:endParaRPr lang="en-US" sz="2000" dirty="0"/>
          </a:p>
          <a:p>
            <a:pPr lvl="0" algn="just"/>
            <a:r>
              <a:rPr lang="en-US" sz="2000" dirty="0" err="1"/>
              <a:t>ხმაურიანი</a:t>
            </a:r>
            <a:r>
              <a:rPr lang="en-US" sz="2000" dirty="0"/>
              <a:t> </a:t>
            </a:r>
            <a:r>
              <a:rPr lang="en-US" sz="2000" dirty="0" err="1"/>
              <a:t>სამუშაოების</a:t>
            </a:r>
            <a:r>
              <a:rPr lang="en-US" sz="2000" dirty="0"/>
              <a:t> </a:t>
            </a:r>
            <a:r>
              <a:rPr lang="en-US" sz="2000" dirty="0" err="1"/>
              <a:t>პერიოდი</a:t>
            </a:r>
            <a:r>
              <a:rPr lang="en-US" sz="2000" dirty="0"/>
              <a:t> </a:t>
            </a:r>
            <a:r>
              <a:rPr lang="en-US" sz="2000" dirty="0" err="1"/>
              <a:t>განისაზღვრება</a:t>
            </a:r>
            <a:r>
              <a:rPr lang="en-US" sz="2000" dirty="0"/>
              <a:t> </a:t>
            </a:r>
            <a:r>
              <a:rPr lang="en-US" sz="2000" dirty="0" err="1"/>
              <a:t>სოციალური</a:t>
            </a:r>
            <a:r>
              <a:rPr lang="en-US" sz="2000" dirty="0"/>
              <a:t> (</a:t>
            </a:r>
            <a:r>
              <a:rPr lang="en-US" sz="2000" dirty="0" err="1"/>
              <a:t>სადღესასწაულო</a:t>
            </a:r>
            <a:r>
              <a:rPr lang="en-US" sz="2000" dirty="0"/>
              <a:t> </a:t>
            </a:r>
            <a:r>
              <a:rPr lang="en-US" sz="2000" dirty="0" err="1"/>
              <a:t>და</a:t>
            </a:r>
            <a:r>
              <a:rPr lang="en-US" sz="2000" dirty="0"/>
              <a:t> </a:t>
            </a:r>
            <a:r>
              <a:rPr lang="en-US" sz="2000" dirty="0" err="1"/>
              <a:t>უქმე</a:t>
            </a:r>
            <a:r>
              <a:rPr lang="en-US" sz="2000" dirty="0"/>
              <a:t> </a:t>
            </a:r>
            <a:r>
              <a:rPr lang="en-US" sz="2000" dirty="0" err="1"/>
              <a:t>დღეები</a:t>
            </a:r>
            <a:r>
              <a:rPr lang="en-US" sz="2000" dirty="0"/>
              <a:t>) </a:t>
            </a:r>
            <a:r>
              <a:rPr lang="en-US" sz="2000" dirty="0" err="1"/>
              <a:t>და</a:t>
            </a:r>
            <a:r>
              <a:rPr lang="en-US" sz="2000" dirty="0"/>
              <a:t> </a:t>
            </a:r>
            <a:r>
              <a:rPr lang="en-US" sz="2000" dirty="0" err="1"/>
              <a:t>ეკოლოგიური</a:t>
            </a:r>
            <a:r>
              <a:rPr lang="en-US" sz="2000" dirty="0"/>
              <a:t> </a:t>
            </a:r>
            <a:r>
              <a:rPr lang="en-US" sz="2000" dirty="0" err="1"/>
              <a:t>საკითხების</a:t>
            </a:r>
            <a:r>
              <a:rPr lang="en-US" sz="2000" dirty="0"/>
              <a:t> </a:t>
            </a:r>
            <a:r>
              <a:rPr lang="en-US" sz="2000" dirty="0" err="1"/>
              <a:t>გათვალისწინებით</a:t>
            </a:r>
            <a:r>
              <a:rPr lang="en-US" sz="2000" dirty="0"/>
              <a:t>; </a:t>
            </a:r>
          </a:p>
          <a:p>
            <a:pPr lvl="0" algn="just"/>
            <a:r>
              <a:rPr lang="ka-GE" sz="2000" dirty="0"/>
              <a:t>საჭიროების შემთხვევაში პერსონალის აღჭურვა შესაბამისი დამცავი მოწყობილობით (ყურსაცმებით); </a:t>
            </a:r>
            <a:endParaRPr lang="en-US" sz="2000" dirty="0"/>
          </a:p>
          <a:p>
            <a:pPr lvl="0" algn="just"/>
            <a:r>
              <a:rPr lang="ka-GE" sz="2000" dirty="0"/>
              <a:t>პერსონალისთვის სათანადო მითითებების მიცემა სამშენებლო სამუშაოების დაწყებამდე და შემდეგ - ყოველ ექვს თვეში ერთხელ;</a:t>
            </a:r>
            <a:endParaRPr lang="en-US" sz="2000" dirty="0"/>
          </a:p>
          <a:p>
            <a:pPr lvl="0" algn="just"/>
            <a:r>
              <a:rPr lang="en-US" sz="2000" dirty="0" err="1"/>
              <a:t>საჩივრების</a:t>
            </a:r>
            <a:r>
              <a:rPr lang="en-US" sz="2000" dirty="0"/>
              <a:t> </a:t>
            </a:r>
            <a:r>
              <a:rPr lang="en-US" sz="2000" dirty="0" err="1"/>
              <a:t>შემოსვლის</a:t>
            </a:r>
            <a:r>
              <a:rPr lang="en-US" sz="2000" dirty="0"/>
              <a:t> </a:t>
            </a:r>
            <a:r>
              <a:rPr lang="en-US" sz="2000" dirty="0" err="1"/>
              <a:t>შემთხვევაში</a:t>
            </a:r>
            <a:r>
              <a:rPr lang="en-US" sz="2000" dirty="0"/>
              <a:t> </a:t>
            </a:r>
            <a:r>
              <a:rPr lang="en-US" sz="2000" dirty="0" err="1"/>
              <a:t>მოხდება</a:t>
            </a:r>
            <a:r>
              <a:rPr lang="en-US" sz="2000" dirty="0"/>
              <a:t> </a:t>
            </a:r>
            <a:r>
              <a:rPr lang="en-US" sz="2000" dirty="0" err="1"/>
              <a:t>მათი</a:t>
            </a:r>
            <a:r>
              <a:rPr lang="en-US" sz="2000" dirty="0"/>
              <a:t> </a:t>
            </a:r>
            <a:r>
              <a:rPr lang="en-US" sz="2000" dirty="0" err="1"/>
              <a:t>დაფიქსირება</a:t>
            </a:r>
            <a:r>
              <a:rPr lang="en-US" sz="2000" dirty="0"/>
              <a:t>/</a:t>
            </a:r>
            <a:r>
              <a:rPr lang="en-US" sz="2000" dirty="0" err="1"/>
              <a:t>აღრიცხვა</a:t>
            </a:r>
            <a:r>
              <a:rPr lang="en-US" sz="2000" dirty="0"/>
              <a:t> </a:t>
            </a:r>
            <a:r>
              <a:rPr lang="en-US" sz="2000" dirty="0" err="1"/>
              <a:t>და</a:t>
            </a:r>
            <a:r>
              <a:rPr lang="en-US" sz="2000" dirty="0"/>
              <a:t> </a:t>
            </a:r>
            <a:r>
              <a:rPr lang="en-US" sz="2000" dirty="0" err="1"/>
              <a:t>სათანადო</a:t>
            </a:r>
            <a:r>
              <a:rPr lang="en-US" sz="2000" dirty="0"/>
              <a:t> </a:t>
            </a:r>
            <a:r>
              <a:rPr lang="en-US" sz="2000" dirty="0" err="1"/>
              <a:t>რეაგირება</a:t>
            </a:r>
            <a:r>
              <a:rPr lang="en-US" sz="2000" dirty="0"/>
              <a:t>.</a:t>
            </a:r>
            <a:r>
              <a:rPr lang="en-US" sz="2000" b="1" dirty="0"/>
              <a:t> </a:t>
            </a:r>
            <a:endParaRPr lang="en-US" sz="2000" dirty="0"/>
          </a:p>
          <a:p>
            <a:pPr marL="0" indent="0">
              <a:buNone/>
            </a:pPr>
            <a:endParaRPr lang="en-US" b="1" dirty="0"/>
          </a:p>
        </p:txBody>
      </p:sp>
    </p:spTree>
    <p:extLst>
      <p:ext uri="{BB962C8B-B14F-4D97-AF65-F5344CB8AC3E}">
        <p14:creationId xmlns:p14="http://schemas.microsoft.com/office/powerpoint/2010/main" val="1729268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600C-6219-B344-8E81-AAA9B21A7864}"/>
              </a:ext>
            </a:extLst>
          </p:cNvPr>
          <p:cNvSpPr>
            <a:spLocks noGrp="1"/>
          </p:cNvSpPr>
          <p:nvPr>
            <p:ph type="title"/>
          </p:nvPr>
        </p:nvSpPr>
        <p:spPr>
          <a:xfrm>
            <a:off x="1899138" y="309488"/>
            <a:ext cx="9605474" cy="971401"/>
          </a:xfrm>
        </p:spPr>
        <p:txBody>
          <a:bodyPr>
            <a:normAutofit fontScale="90000"/>
          </a:bodyPr>
          <a:lstStyle/>
          <a:p>
            <a:pPr algn="ctr"/>
            <a:r>
              <a:rPr lang="en-US" sz="4000" b="1" dirty="0" err="1">
                <a:solidFill>
                  <a:srgbClr val="0070C0"/>
                </a:solidFill>
              </a:rPr>
              <a:t>გარემოზე</a:t>
            </a:r>
            <a:r>
              <a:rPr lang="en-US" sz="4000" b="1" dirty="0">
                <a:solidFill>
                  <a:srgbClr val="0070C0"/>
                </a:solidFill>
              </a:rPr>
              <a:t> </a:t>
            </a:r>
            <a:r>
              <a:rPr lang="en-US" sz="4000" b="1" dirty="0" err="1">
                <a:solidFill>
                  <a:srgbClr val="0070C0"/>
                </a:solidFill>
              </a:rPr>
              <a:t>შესაძლო</a:t>
            </a:r>
            <a:r>
              <a:rPr lang="en-US" sz="4000" b="1" dirty="0">
                <a:solidFill>
                  <a:srgbClr val="0070C0"/>
                </a:solidFill>
              </a:rPr>
              <a:t> </a:t>
            </a:r>
            <a:r>
              <a:rPr lang="en-US" sz="4000" b="1" dirty="0" err="1">
                <a:solidFill>
                  <a:srgbClr val="0070C0"/>
                </a:solidFill>
              </a:rPr>
              <a:t>ზემოქმედების</a:t>
            </a:r>
            <a:r>
              <a:rPr lang="en-US" sz="4000" b="1" dirty="0">
                <a:solidFill>
                  <a:srgbClr val="0070C0"/>
                </a:solidFill>
              </a:rPr>
              <a:t> </a:t>
            </a:r>
            <a:r>
              <a:rPr lang="en-US" sz="4000" b="1" dirty="0" err="1">
                <a:solidFill>
                  <a:srgbClr val="0070C0"/>
                </a:solidFill>
              </a:rPr>
              <a:t>სახეები</a:t>
            </a:r>
            <a:r>
              <a:rPr lang="en-US" sz="4000" b="1" dirty="0">
                <a:solidFill>
                  <a:srgbClr val="0070C0"/>
                </a:solidFill>
              </a:rPr>
              <a:t> </a:t>
            </a:r>
            <a:br>
              <a:rPr lang="ka-GE" sz="3200" b="1" dirty="0">
                <a:solidFill>
                  <a:schemeClr val="bg2">
                    <a:lumMod val="50000"/>
                  </a:schemeClr>
                </a:solidFill>
              </a:rPr>
            </a:br>
            <a:br>
              <a:rPr lang="ka-GE" sz="3200" b="1" dirty="0">
                <a:solidFill>
                  <a:schemeClr val="bg2">
                    <a:lumMod val="50000"/>
                  </a:schemeClr>
                </a:solidFill>
              </a:rPr>
            </a:br>
            <a:r>
              <a:rPr lang="en-US" sz="2800" b="1" dirty="0" err="1">
                <a:solidFill>
                  <a:schemeClr val="tx1"/>
                </a:solidFill>
              </a:rPr>
              <a:t>ხმაურის</a:t>
            </a:r>
            <a:r>
              <a:rPr lang="en-US" sz="2800" b="1" dirty="0">
                <a:solidFill>
                  <a:schemeClr val="tx1"/>
                </a:solidFill>
              </a:rPr>
              <a:t> </a:t>
            </a:r>
            <a:r>
              <a:rPr lang="en-US" sz="2800" b="1" dirty="0" err="1">
                <a:solidFill>
                  <a:schemeClr val="tx1"/>
                </a:solidFill>
              </a:rPr>
              <a:t>და</a:t>
            </a:r>
            <a:r>
              <a:rPr lang="en-US" sz="2800" b="1" dirty="0">
                <a:solidFill>
                  <a:schemeClr val="tx1"/>
                </a:solidFill>
              </a:rPr>
              <a:t> </a:t>
            </a:r>
            <a:r>
              <a:rPr lang="en-US" sz="2800" b="1" dirty="0" err="1">
                <a:solidFill>
                  <a:schemeClr val="tx1"/>
                </a:solidFill>
              </a:rPr>
              <a:t>ვიბრაციის</a:t>
            </a:r>
            <a:r>
              <a:rPr lang="en-US" sz="2800" b="1" dirty="0">
                <a:solidFill>
                  <a:schemeClr val="tx1"/>
                </a:solidFill>
              </a:rPr>
              <a:t> </a:t>
            </a:r>
            <a:r>
              <a:rPr lang="en-US" sz="2800" b="1" dirty="0" err="1">
                <a:solidFill>
                  <a:schemeClr val="tx1"/>
                </a:solidFill>
              </a:rPr>
              <a:t>გავრცელება</a:t>
            </a:r>
            <a:r>
              <a:rPr lang="en-US" sz="2800" b="1" dirty="0">
                <a:solidFill>
                  <a:schemeClr val="tx1"/>
                </a:solidFill>
              </a:rPr>
              <a:t> </a:t>
            </a:r>
            <a:endParaRPr lang="en-US" sz="2800" dirty="0">
              <a:solidFill>
                <a:schemeClr val="tx1"/>
              </a:solidFill>
            </a:endParaRPr>
          </a:p>
        </p:txBody>
      </p:sp>
      <p:sp>
        <p:nvSpPr>
          <p:cNvPr id="3" name="Content Placeholder 2">
            <a:extLst>
              <a:ext uri="{FF2B5EF4-FFF2-40B4-BE49-F238E27FC236}">
                <a16:creationId xmlns:a16="http://schemas.microsoft.com/office/drawing/2014/main" id="{1F7CC056-249B-DF4D-9F02-189E9CC13ACF}"/>
              </a:ext>
            </a:extLst>
          </p:cNvPr>
          <p:cNvSpPr>
            <a:spLocks noGrp="1"/>
          </p:cNvSpPr>
          <p:nvPr>
            <p:ph idx="1"/>
          </p:nvPr>
        </p:nvSpPr>
        <p:spPr>
          <a:xfrm>
            <a:off x="1899138" y="1955409"/>
            <a:ext cx="9605474" cy="4445390"/>
          </a:xfrm>
        </p:spPr>
        <p:txBody>
          <a:bodyPr>
            <a:noAutofit/>
          </a:bodyPr>
          <a:lstStyle/>
          <a:p>
            <a:pPr marL="0" indent="0" algn="just">
              <a:buNone/>
            </a:pPr>
            <a:r>
              <a:rPr lang="en-US" sz="2000" dirty="0" err="1"/>
              <a:t>ნავსადგურის</a:t>
            </a:r>
            <a:r>
              <a:rPr lang="en-US" sz="2000" dirty="0"/>
              <a:t> </a:t>
            </a:r>
            <a:r>
              <a:rPr lang="en-US" sz="2000" dirty="0" err="1"/>
              <a:t>სამშენებლო</a:t>
            </a:r>
            <a:r>
              <a:rPr lang="en-US" sz="2000" dirty="0"/>
              <a:t> </a:t>
            </a:r>
            <a:r>
              <a:rPr lang="en-US" sz="2000" dirty="0" err="1"/>
              <a:t>მოედნებზე</a:t>
            </a:r>
            <a:r>
              <a:rPr lang="en-US" sz="2000" dirty="0"/>
              <a:t> </a:t>
            </a:r>
            <a:r>
              <a:rPr lang="en-US" sz="2000" dirty="0" err="1"/>
              <a:t>ხმაურის</a:t>
            </a:r>
            <a:r>
              <a:rPr lang="en-US" sz="2000" dirty="0"/>
              <a:t> </a:t>
            </a:r>
            <a:r>
              <a:rPr lang="en-US" sz="2000" dirty="0" err="1"/>
              <a:t>ძირითად</a:t>
            </a:r>
            <a:r>
              <a:rPr lang="en-US" sz="2000" dirty="0"/>
              <a:t> </a:t>
            </a:r>
            <a:r>
              <a:rPr lang="en-US" sz="2000" dirty="0" err="1"/>
              <a:t>წყაროებად</a:t>
            </a:r>
            <a:r>
              <a:rPr lang="en-US" sz="2000" dirty="0"/>
              <a:t> </a:t>
            </a:r>
            <a:r>
              <a:rPr lang="en-US" sz="2000" dirty="0" err="1"/>
              <a:t>ჩაითვალა</a:t>
            </a:r>
            <a:r>
              <a:rPr lang="en-US" sz="2000" dirty="0"/>
              <a:t> </a:t>
            </a:r>
            <a:r>
              <a:rPr lang="en-US" sz="2000" dirty="0" err="1"/>
              <a:t>სავარაუდოდ</a:t>
            </a:r>
            <a:r>
              <a:rPr lang="en-US" sz="2000" dirty="0"/>
              <a:t> </a:t>
            </a:r>
            <a:r>
              <a:rPr lang="en-US" sz="2000" dirty="0" err="1"/>
              <a:t>მოქმედი</a:t>
            </a:r>
            <a:r>
              <a:rPr lang="en-US" sz="2000" dirty="0"/>
              <a:t> </a:t>
            </a:r>
            <a:r>
              <a:rPr lang="en-US" sz="2000" dirty="0" err="1"/>
              <a:t>ტექნიკა</a:t>
            </a:r>
            <a:r>
              <a:rPr lang="en-US" sz="2000" dirty="0"/>
              <a:t> </a:t>
            </a:r>
            <a:r>
              <a:rPr lang="en-US" sz="2000" dirty="0" err="1"/>
              <a:t>და</a:t>
            </a:r>
            <a:r>
              <a:rPr lang="en-US" sz="2000" dirty="0"/>
              <a:t> </a:t>
            </a:r>
            <a:r>
              <a:rPr lang="en-US" sz="2000" dirty="0" err="1"/>
              <a:t>სატრანსპორტო</a:t>
            </a:r>
            <a:r>
              <a:rPr lang="en-US" sz="2000" dirty="0"/>
              <a:t> </a:t>
            </a:r>
            <a:r>
              <a:rPr lang="en-US" sz="2000" dirty="0" err="1"/>
              <a:t>საშუალებები</a:t>
            </a:r>
            <a:r>
              <a:rPr lang="en-US" sz="2000" dirty="0"/>
              <a:t>, </a:t>
            </a:r>
            <a:r>
              <a:rPr lang="en-US" sz="2000" dirty="0" err="1"/>
              <a:t>კერძოდ</a:t>
            </a:r>
            <a:r>
              <a:rPr lang="en-US" sz="2000" dirty="0"/>
              <a:t>, </a:t>
            </a:r>
            <a:r>
              <a:rPr lang="en-US" sz="2000" dirty="0" err="1"/>
              <a:t>გაანგარიშებისას</a:t>
            </a:r>
            <a:r>
              <a:rPr lang="en-US" sz="2000" dirty="0"/>
              <a:t> </a:t>
            </a:r>
            <a:r>
              <a:rPr lang="en-US" sz="2000" dirty="0" err="1"/>
              <a:t>დაშვებული</a:t>
            </a:r>
            <a:r>
              <a:rPr lang="en-US" sz="2000" dirty="0"/>
              <a:t> </a:t>
            </a:r>
            <a:r>
              <a:rPr lang="en-US" sz="2000" dirty="0" err="1"/>
              <a:t>იქნა</a:t>
            </a:r>
            <a:r>
              <a:rPr lang="en-US" sz="2000" dirty="0"/>
              <a:t>, </a:t>
            </a:r>
            <a:r>
              <a:rPr lang="en-US" sz="2000" dirty="0" err="1"/>
              <a:t>რომ</a:t>
            </a:r>
            <a:r>
              <a:rPr lang="en-US" sz="2000" dirty="0"/>
              <a:t> </a:t>
            </a:r>
            <a:r>
              <a:rPr lang="en-US" sz="2000" dirty="0" err="1"/>
              <a:t>ერთდროულად</a:t>
            </a:r>
            <a:r>
              <a:rPr lang="en-US" sz="2000" dirty="0"/>
              <a:t> </a:t>
            </a:r>
            <a:r>
              <a:rPr lang="en-US" sz="2000" dirty="0" err="1"/>
              <a:t>იმუშავებს</a:t>
            </a:r>
            <a:r>
              <a:rPr lang="en-US" sz="2000" dirty="0"/>
              <a:t>:</a:t>
            </a:r>
          </a:p>
          <a:p>
            <a:pPr algn="just"/>
            <a:r>
              <a:rPr lang="en-US" sz="2000" dirty="0"/>
              <a:t> </a:t>
            </a:r>
            <a:r>
              <a:rPr lang="x-none" sz="2000" dirty="0"/>
              <a:t>ბულდოზერი, რომლის ხმაურის დონე შეადგენს 90 დბა-ს;</a:t>
            </a:r>
            <a:endParaRPr lang="en-US" sz="2000" dirty="0"/>
          </a:p>
          <a:p>
            <a:pPr lvl="0" algn="just"/>
            <a:r>
              <a:rPr lang="x-none" sz="2000" dirty="0"/>
              <a:t>ექსკავატორი (85 დბა)</a:t>
            </a:r>
            <a:endParaRPr lang="en-US" sz="2000" dirty="0"/>
          </a:p>
          <a:p>
            <a:pPr lvl="0" algn="just"/>
            <a:r>
              <a:rPr lang="x-none" sz="2000" dirty="0"/>
              <a:t>ავტოთვითმცლელი (82 დბა);</a:t>
            </a:r>
            <a:endParaRPr lang="en-US" sz="2000" dirty="0"/>
          </a:p>
          <a:p>
            <a:pPr lvl="0" algn="just"/>
            <a:r>
              <a:rPr lang="x-none" sz="2000" dirty="0"/>
              <a:t>ამწე მექანიზმი (92 დბა);</a:t>
            </a:r>
            <a:endParaRPr lang="ka-GE" sz="2000" dirty="0"/>
          </a:p>
          <a:p>
            <a:pPr lvl="0" algn="just"/>
            <a:r>
              <a:rPr lang="x-none" sz="2000" dirty="0"/>
              <a:t>ფსკერდაღრმავებისათვის გამოყენებული მიწა</a:t>
            </a:r>
            <a:r>
              <a:rPr lang="ka-GE" sz="2000" dirty="0"/>
              <a:t>ხაპია</a:t>
            </a:r>
            <a:r>
              <a:rPr lang="x-none" sz="2000" dirty="0"/>
              <a:t> (80 დბა).</a:t>
            </a:r>
            <a:endParaRPr lang="en-US" sz="2000" dirty="0"/>
          </a:p>
          <a:p>
            <a:pPr marL="0" indent="0" algn="just">
              <a:buNone/>
            </a:pPr>
            <a:r>
              <a:rPr lang="en-US" sz="2000" dirty="0" err="1"/>
              <a:t>ნავსადგურის</a:t>
            </a:r>
            <a:r>
              <a:rPr lang="en-US" sz="2000" dirty="0"/>
              <a:t> </a:t>
            </a:r>
            <a:r>
              <a:rPr lang="en-US" sz="2000" dirty="0" err="1"/>
              <a:t>ექსპლუატაციის</a:t>
            </a:r>
            <a:r>
              <a:rPr lang="en-US" sz="2000" dirty="0"/>
              <a:t> </a:t>
            </a:r>
            <a:r>
              <a:rPr lang="en-US" sz="2000" dirty="0" err="1"/>
              <a:t>ფაზაზე</a:t>
            </a:r>
            <a:r>
              <a:rPr lang="en-US" sz="2000" dirty="0"/>
              <a:t> </a:t>
            </a:r>
            <a:r>
              <a:rPr lang="en-US" sz="2000" dirty="0" err="1"/>
              <a:t>ხმაურის</a:t>
            </a:r>
            <a:r>
              <a:rPr lang="en-US" sz="2000" dirty="0"/>
              <a:t> </a:t>
            </a:r>
            <a:r>
              <a:rPr lang="en-US" sz="2000" dirty="0" err="1"/>
              <a:t>გავრცელების</a:t>
            </a:r>
            <a:r>
              <a:rPr lang="en-US" sz="2000" dirty="0"/>
              <a:t> </a:t>
            </a:r>
            <a:r>
              <a:rPr lang="en-US" sz="2000" dirty="0" err="1"/>
              <a:t>წყაროები</a:t>
            </a:r>
            <a:r>
              <a:rPr lang="en-US" sz="2000" dirty="0"/>
              <a:t> </a:t>
            </a:r>
            <a:r>
              <a:rPr lang="en-US" sz="2000" dirty="0" err="1"/>
              <a:t>იქნება</a:t>
            </a:r>
            <a:r>
              <a:rPr lang="en-US" sz="2000" dirty="0"/>
              <a:t> </a:t>
            </a:r>
            <a:r>
              <a:rPr lang="en-US" sz="2000" dirty="0" err="1"/>
              <a:t>სახმელეთო</a:t>
            </a:r>
            <a:r>
              <a:rPr lang="en-US" sz="2000" dirty="0"/>
              <a:t> </a:t>
            </a:r>
            <a:r>
              <a:rPr lang="en-US" sz="2000" dirty="0" err="1"/>
              <a:t>ნაწილზე</a:t>
            </a:r>
            <a:r>
              <a:rPr lang="en-US" sz="2000" dirty="0"/>
              <a:t> </a:t>
            </a:r>
            <a:r>
              <a:rPr lang="en-US" sz="2000" dirty="0" err="1"/>
              <a:t>ავტო</a:t>
            </a:r>
            <a:r>
              <a:rPr lang="ka-GE" sz="2000" dirty="0"/>
              <a:t>მ</a:t>
            </a:r>
            <a:r>
              <a:rPr lang="en-US" sz="2000" dirty="0" err="1"/>
              <a:t>ტვირთველების</a:t>
            </a:r>
            <a:r>
              <a:rPr lang="en-US" sz="2000" dirty="0"/>
              <a:t> </a:t>
            </a:r>
            <a:r>
              <a:rPr lang="en-US" sz="2000" dirty="0" err="1"/>
              <a:t>და</a:t>
            </a:r>
            <a:r>
              <a:rPr lang="en-US" sz="2000" dirty="0"/>
              <a:t> </a:t>
            </a:r>
            <a:r>
              <a:rPr lang="en-US" sz="2000" dirty="0" err="1"/>
              <a:t>სარკინიგზო</a:t>
            </a:r>
            <a:r>
              <a:rPr lang="en-US" sz="2000" dirty="0"/>
              <a:t> </a:t>
            </a:r>
            <a:r>
              <a:rPr lang="en-US" sz="2000" dirty="0" err="1"/>
              <a:t>ლოკომოტივების</a:t>
            </a:r>
            <a:r>
              <a:rPr lang="en-US" sz="2000" dirty="0"/>
              <a:t> </a:t>
            </a:r>
            <a:r>
              <a:rPr lang="en-US" sz="2000" dirty="0" err="1"/>
              <a:t>მუშაობა</a:t>
            </a:r>
            <a:r>
              <a:rPr lang="ka-GE" sz="2000" dirty="0"/>
              <a:t>. </a:t>
            </a:r>
            <a:endParaRPr lang="en-US" sz="2000" dirty="0"/>
          </a:p>
        </p:txBody>
      </p:sp>
    </p:spTree>
    <p:extLst>
      <p:ext uri="{BB962C8B-B14F-4D97-AF65-F5344CB8AC3E}">
        <p14:creationId xmlns:p14="http://schemas.microsoft.com/office/powerpoint/2010/main" val="1236629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F084-ABED-7742-A9C8-5777714798D2}"/>
              </a:ext>
            </a:extLst>
          </p:cNvPr>
          <p:cNvSpPr>
            <a:spLocks noGrp="1"/>
          </p:cNvSpPr>
          <p:nvPr>
            <p:ph type="title"/>
          </p:nvPr>
        </p:nvSpPr>
        <p:spPr>
          <a:xfrm>
            <a:off x="1659987" y="168812"/>
            <a:ext cx="9589259" cy="1112078"/>
          </a:xfrm>
        </p:spPr>
        <p:txBody>
          <a:bodyPr>
            <a:normAutofit/>
          </a:bodyPr>
          <a:lstStyle/>
          <a:p>
            <a:pPr algn="ctr"/>
            <a:r>
              <a:rPr lang="en-US" b="1" dirty="0" err="1">
                <a:solidFill>
                  <a:srgbClr val="0070C0"/>
                </a:solidFill>
              </a:rPr>
              <a:t>გარემოზე</a:t>
            </a:r>
            <a:r>
              <a:rPr lang="en-US" b="1" dirty="0">
                <a:solidFill>
                  <a:srgbClr val="0070C0"/>
                </a:solidFill>
              </a:rPr>
              <a:t> </a:t>
            </a:r>
            <a:r>
              <a:rPr lang="en-US" b="1" dirty="0" err="1">
                <a:solidFill>
                  <a:srgbClr val="0070C0"/>
                </a:solidFill>
              </a:rPr>
              <a:t>შესაძლო</a:t>
            </a:r>
            <a:r>
              <a:rPr lang="en-US" b="1" dirty="0">
                <a:solidFill>
                  <a:srgbClr val="0070C0"/>
                </a:solidFill>
              </a:rPr>
              <a:t> </a:t>
            </a:r>
            <a:r>
              <a:rPr lang="en-US" b="1" dirty="0" err="1">
                <a:solidFill>
                  <a:srgbClr val="0070C0"/>
                </a:solidFill>
              </a:rPr>
              <a:t>ზემოქმედების</a:t>
            </a:r>
            <a:r>
              <a:rPr lang="en-US" b="1" dirty="0">
                <a:solidFill>
                  <a:srgbClr val="0070C0"/>
                </a:solidFill>
              </a:rPr>
              <a:t> </a:t>
            </a:r>
            <a:r>
              <a:rPr lang="en-US" b="1" dirty="0" err="1">
                <a:solidFill>
                  <a:srgbClr val="0070C0"/>
                </a:solidFill>
              </a:rPr>
              <a:t>სახეები</a:t>
            </a:r>
            <a:r>
              <a:rPr lang="en-US" b="1" dirty="0">
                <a:solidFill>
                  <a:srgbClr val="0070C0"/>
                </a:solidFill>
              </a:rPr>
              <a:t> </a:t>
            </a:r>
            <a:br>
              <a:rPr lang="ka-GE" sz="3200" b="1" dirty="0">
                <a:solidFill>
                  <a:schemeClr val="bg2">
                    <a:lumMod val="50000"/>
                  </a:schemeClr>
                </a:solidFill>
              </a:rPr>
            </a:br>
            <a:r>
              <a:rPr lang="en-US" sz="2400" b="1" dirty="0" err="1">
                <a:solidFill>
                  <a:schemeClr val="tx1"/>
                </a:solidFill>
              </a:rPr>
              <a:t>ხმაურის</a:t>
            </a:r>
            <a:r>
              <a:rPr lang="en-US" sz="2400" b="1" dirty="0">
                <a:solidFill>
                  <a:schemeClr val="tx1"/>
                </a:solidFill>
              </a:rPr>
              <a:t> </a:t>
            </a:r>
            <a:r>
              <a:rPr lang="en-US" sz="2400" b="1" dirty="0" err="1">
                <a:solidFill>
                  <a:schemeClr val="tx1"/>
                </a:solidFill>
              </a:rPr>
              <a:t>და</a:t>
            </a:r>
            <a:r>
              <a:rPr lang="en-US" sz="2400" b="1" dirty="0">
                <a:solidFill>
                  <a:schemeClr val="tx1"/>
                </a:solidFill>
              </a:rPr>
              <a:t> </a:t>
            </a:r>
            <a:r>
              <a:rPr lang="en-US" sz="2400" b="1" dirty="0" err="1">
                <a:solidFill>
                  <a:schemeClr val="tx1"/>
                </a:solidFill>
              </a:rPr>
              <a:t>ვიბრაციის</a:t>
            </a:r>
            <a:r>
              <a:rPr lang="en-US" sz="2400" b="1" dirty="0">
                <a:solidFill>
                  <a:schemeClr val="tx1"/>
                </a:solidFill>
              </a:rPr>
              <a:t> </a:t>
            </a:r>
            <a:r>
              <a:rPr lang="en-US" sz="2400" b="1" dirty="0" err="1">
                <a:solidFill>
                  <a:schemeClr val="tx1"/>
                </a:solidFill>
              </a:rPr>
              <a:t>გავრცელება</a:t>
            </a:r>
            <a:r>
              <a:rPr lang="en-US" sz="2400" b="1" dirty="0">
                <a:solidFill>
                  <a:schemeClr val="tx1"/>
                </a:solidFill>
              </a:rPr>
              <a:t> </a:t>
            </a:r>
          </a:p>
        </p:txBody>
      </p:sp>
      <p:sp>
        <p:nvSpPr>
          <p:cNvPr id="3" name="Content Placeholder 2">
            <a:extLst>
              <a:ext uri="{FF2B5EF4-FFF2-40B4-BE49-F238E27FC236}">
                <a16:creationId xmlns:a16="http://schemas.microsoft.com/office/drawing/2014/main" id="{5387D0C7-F31A-D24B-8448-5F962AF6C8F9}"/>
              </a:ext>
            </a:extLst>
          </p:cNvPr>
          <p:cNvSpPr>
            <a:spLocks noGrp="1"/>
          </p:cNvSpPr>
          <p:nvPr>
            <p:ph idx="1"/>
          </p:nvPr>
        </p:nvSpPr>
        <p:spPr>
          <a:xfrm>
            <a:off x="1448973" y="1239417"/>
            <a:ext cx="10281000" cy="5577110"/>
          </a:xfrm>
        </p:spPr>
        <p:txBody>
          <a:bodyPr>
            <a:normAutofit fontScale="92500" lnSpcReduction="10000"/>
          </a:bodyPr>
          <a:lstStyle/>
          <a:p>
            <a:pPr marL="0" indent="0" algn="ctr">
              <a:buNone/>
            </a:pPr>
            <a:r>
              <a:rPr lang="ka-GE" sz="2200" b="1" dirty="0"/>
              <a:t>შემარბილებელი ღონისძიებები:</a:t>
            </a:r>
          </a:p>
          <a:p>
            <a:pPr lvl="0" algn="just"/>
            <a:r>
              <a:rPr lang="ka-GE" dirty="0"/>
              <a:t>უზრუნველყოფილი იქნება სამშენებლო მანქანა-დანადგარების ტექნიკური გამართულობა</a:t>
            </a:r>
            <a:r>
              <a:rPr lang="en-US" dirty="0"/>
              <a:t>;</a:t>
            </a:r>
          </a:p>
          <a:p>
            <a:pPr lvl="0" algn="just"/>
            <a:r>
              <a:rPr lang="ka-GE" dirty="0"/>
              <a:t>მოძრაობის სიჩქარეების მაქსიმალურად შეზღუდვა სამშენებლო ოპერაციების დროს; </a:t>
            </a:r>
            <a:endParaRPr lang="en-US" dirty="0"/>
          </a:p>
          <a:p>
            <a:pPr lvl="0" algn="just"/>
            <a:r>
              <a:rPr lang="ka-GE" dirty="0"/>
              <a:t>ძრავების გამორთვა ან მინიმალურ ბრუნზე მუშაობა, როდესაც არ ხდება მათი გამოყენება;</a:t>
            </a:r>
            <a:endParaRPr lang="en-US" dirty="0"/>
          </a:p>
          <a:p>
            <a:pPr lvl="0" algn="just"/>
            <a:r>
              <a:rPr lang="ka-GE" dirty="0"/>
              <a:t>სატრანსპორტო ოპერაციების შეზღუდვა სამშენებლო ბაზის მოწყობით სამშენებლო მოედნებთან ახლოს;  </a:t>
            </a:r>
            <a:endParaRPr lang="en-US" dirty="0"/>
          </a:p>
          <a:p>
            <a:pPr lvl="0" algn="just"/>
            <a:r>
              <a:rPr lang="ka-GE" dirty="0"/>
              <a:t>სატრანსპორტო ოპერაციების შეზღუდვა ფოთის გავლით; </a:t>
            </a:r>
            <a:endParaRPr lang="en-US" dirty="0"/>
          </a:p>
          <a:p>
            <a:pPr lvl="0" algn="just"/>
            <a:r>
              <a:rPr lang="ka-GE" dirty="0"/>
              <a:t>ინტენსიური სატრანსპორტო ოპერაციების დროს სატრანსპორტო მოძრაობა უნდა გადანაწილდეს სხვადასხვა მისასვლელ გზაზე; </a:t>
            </a:r>
            <a:endParaRPr lang="en-US" dirty="0"/>
          </a:p>
          <a:p>
            <a:pPr lvl="0" algn="just"/>
            <a:r>
              <a:rPr lang="ka-GE" dirty="0"/>
              <a:t>სამშენებლო უბნების ელექტრომომარაგება საერთო ქსელიდან მშენებლობის პირველივე ეტაპიდან დიზელზე მომუშავე ელექტროგენერატორების გამოყენების მინიმუმამდე დაყვანის მიზნით; </a:t>
            </a:r>
            <a:endParaRPr lang="en-US" dirty="0"/>
          </a:p>
          <a:p>
            <a:pPr lvl="0" algn="just"/>
            <a:r>
              <a:rPr lang="ka-GE" dirty="0"/>
              <a:t>მისასვლელი გზების პერიოდულად მორწყვა; </a:t>
            </a:r>
            <a:endParaRPr lang="en-US" dirty="0"/>
          </a:p>
          <a:p>
            <a:pPr lvl="0" algn="just"/>
            <a:r>
              <a:rPr lang="ka-GE" dirty="0"/>
              <a:t>ალტერნატიული სატრანსპორტო მარშრუტებით სარგებლობა, რომლებიც მაქსიმალურად იქნება დაშორებული მოსახლეობისგან; </a:t>
            </a:r>
            <a:endParaRPr lang="en-US" dirty="0"/>
          </a:p>
          <a:p>
            <a:pPr lvl="0" algn="just"/>
            <a:r>
              <a:rPr lang="ka-GE" dirty="0"/>
              <a:t>მყარი ამტვერებადი მასალების სათანადო მართვა. ასეთი ოპერაციების შეზღუდვა ქარიან ამინდში; </a:t>
            </a:r>
            <a:endParaRPr lang="en-US" dirty="0"/>
          </a:p>
          <a:p>
            <a:pPr lvl="0" algn="just"/>
            <a:r>
              <a:rPr lang="ka-GE" dirty="0"/>
              <a:t>მანქანის ძარის გადახურვა ამტვერებადი მასალების ტრანსპორტირებისას</a:t>
            </a:r>
            <a:r>
              <a:rPr lang="x-none" dirty="0"/>
              <a:t>; </a:t>
            </a:r>
            <a:endParaRPr lang="en-US" dirty="0"/>
          </a:p>
          <a:p>
            <a:pPr algn="ctr"/>
            <a:endParaRPr lang="en-US" dirty="0"/>
          </a:p>
        </p:txBody>
      </p:sp>
    </p:spTree>
    <p:extLst>
      <p:ext uri="{BB962C8B-B14F-4D97-AF65-F5344CB8AC3E}">
        <p14:creationId xmlns:p14="http://schemas.microsoft.com/office/powerpoint/2010/main" val="2975408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5F53-BC90-9A47-8D7A-394E9CEE2A7B}"/>
              </a:ext>
            </a:extLst>
          </p:cNvPr>
          <p:cNvSpPr>
            <a:spLocks noGrp="1"/>
          </p:cNvSpPr>
          <p:nvPr>
            <p:ph type="title"/>
          </p:nvPr>
        </p:nvSpPr>
        <p:spPr>
          <a:xfrm>
            <a:off x="1699502" y="436098"/>
            <a:ext cx="9760218" cy="999536"/>
          </a:xfrm>
        </p:spPr>
        <p:txBody>
          <a:bodyPr>
            <a:normAutofit fontScale="90000"/>
          </a:bodyPr>
          <a:lstStyle/>
          <a:p>
            <a:pPr algn="ctr"/>
            <a:r>
              <a:rPr lang="en-US" sz="4000" b="1" dirty="0" err="1">
                <a:solidFill>
                  <a:srgbClr val="0070C0"/>
                </a:solidFill>
              </a:rPr>
              <a:t>გარემოზე</a:t>
            </a:r>
            <a:r>
              <a:rPr lang="en-US" sz="4000" b="1" dirty="0">
                <a:solidFill>
                  <a:srgbClr val="0070C0"/>
                </a:solidFill>
              </a:rPr>
              <a:t> </a:t>
            </a:r>
            <a:r>
              <a:rPr lang="en-US" sz="4000" b="1" dirty="0" err="1">
                <a:solidFill>
                  <a:srgbClr val="0070C0"/>
                </a:solidFill>
              </a:rPr>
              <a:t>შესაძლო</a:t>
            </a:r>
            <a:r>
              <a:rPr lang="en-US" sz="4000" b="1" dirty="0">
                <a:solidFill>
                  <a:srgbClr val="0070C0"/>
                </a:solidFill>
              </a:rPr>
              <a:t> </a:t>
            </a:r>
            <a:r>
              <a:rPr lang="en-US" sz="4000" b="1" dirty="0" err="1">
                <a:solidFill>
                  <a:srgbClr val="0070C0"/>
                </a:solidFill>
              </a:rPr>
              <a:t>ზემოქმედების</a:t>
            </a:r>
            <a:r>
              <a:rPr lang="en-US" sz="4000" b="1" dirty="0">
                <a:solidFill>
                  <a:srgbClr val="0070C0"/>
                </a:solidFill>
              </a:rPr>
              <a:t> </a:t>
            </a:r>
            <a:r>
              <a:rPr lang="en-US" sz="4000" b="1" dirty="0" err="1">
                <a:solidFill>
                  <a:srgbClr val="0070C0"/>
                </a:solidFill>
              </a:rPr>
              <a:t>სახეები</a:t>
            </a:r>
            <a:r>
              <a:rPr lang="en-US" sz="4000" b="1" dirty="0">
                <a:solidFill>
                  <a:srgbClr val="0070C0"/>
                </a:solidFill>
              </a:rPr>
              <a:t> </a:t>
            </a:r>
            <a:br>
              <a:rPr lang="ka-GE" sz="4000" b="1" dirty="0">
                <a:solidFill>
                  <a:srgbClr val="0070C0"/>
                </a:solidFill>
              </a:rPr>
            </a:br>
            <a:br>
              <a:rPr lang="ka-GE" sz="4000" b="1" dirty="0">
                <a:solidFill>
                  <a:srgbClr val="0070C0"/>
                </a:solidFill>
              </a:rPr>
            </a:br>
            <a:r>
              <a:rPr lang="en-US" sz="2700" b="1" dirty="0" err="1">
                <a:solidFill>
                  <a:schemeClr val="tx1"/>
                </a:solidFill>
              </a:rPr>
              <a:t>ზემოქმედება</a:t>
            </a:r>
            <a:r>
              <a:rPr lang="en-US" sz="2700" b="1" dirty="0">
                <a:solidFill>
                  <a:schemeClr val="tx1"/>
                </a:solidFill>
              </a:rPr>
              <a:t> </a:t>
            </a:r>
            <a:r>
              <a:rPr lang="en-US" sz="2700" b="1" dirty="0" err="1">
                <a:solidFill>
                  <a:schemeClr val="tx1"/>
                </a:solidFill>
              </a:rPr>
              <a:t>წყლის</a:t>
            </a:r>
            <a:r>
              <a:rPr lang="en-US" sz="2700" b="1" dirty="0">
                <a:solidFill>
                  <a:schemeClr val="tx1"/>
                </a:solidFill>
              </a:rPr>
              <a:t> </a:t>
            </a:r>
            <a:r>
              <a:rPr lang="en-US" sz="2700" b="1" dirty="0" err="1">
                <a:solidFill>
                  <a:schemeClr val="tx1"/>
                </a:solidFill>
              </a:rPr>
              <a:t>გარემოზე</a:t>
            </a:r>
            <a:endParaRPr lang="en-US" sz="2700" dirty="0">
              <a:solidFill>
                <a:schemeClr val="tx1"/>
              </a:solidFill>
            </a:endParaRPr>
          </a:p>
        </p:txBody>
      </p:sp>
      <p:sp>
        <p:nvSpPr>
          <p:cNvPr id="3" name="Content Placeholder 2">
            <a:extLst>
              <a:ext uri="{FF2B5EF4-FFF2-40B4-BE49-F238E27FC236}">
                <a16:creationId xmlns:a16="http://schemas.microsoft.com/office/drawing/2014/main" id="{87FFF02D-8EEB-3240-9F8F-C0C4350A6A88}"/>
              </a:ext>
            </a:extLst>
          </p:cNvPr>
          <p:cNvSpPr>
            <a:spLocks noGrp="1"/>
          </p:cNvSpPr>
          <p:nvPr>
            <p:ph idx="1"/>
          </p:nvPr>
        </p:nvSpPr>
        <p:spPr>
          <a:xfrm>
            <a:off x="1699502" y="2271740"/>
            <a:ext cx="9287366" cy="4058722"/>
          </a:xfrm>
        </p:spPr>
        <p:txBody>
          <a:bodyPr>
            <a:normAutofit/>
          </a:bodyPr>
          <a:lstStyle/>
          <a:p>
            <a:pPr lvl="0" algn="just"/>
            <a:r>
              <a:rPr lang="en-US" sz="2200" dirty="0" err="1"/>
              <a:t>სამშენებლო</a:t>
            </a:r>
            <a:r>
              <a:rPr lang="en-US" sz="2200" dirty="0"/>
              <a:t> </a:t>
            </a:r>
            <a:r>
              <a:rPr lang="en-US" sz="2200" dirty="0" err="1"/>
              <a:t>საქმიანობის</a:t>
            </a:r>
            <a:r>
              <a:rPr lang="en-US" sz="2200" dirty="0"/>
              <a:t> </a:t>
            </a:r>
            <a:r>
              <a:rPr lang="en-US" sz="2200" dirty="0" err="1"/>
              <a:t>წარმოებას</a:t>
            </a:r>
            <a:r>
              <a:rPr lang="en-US" sz="2200" dirty="0"/>
              <a:t> </a:t>
            </a:r>
            <a:r>
              <a:rPr lang="en-US" sz="2200" dirty="0" err="1"/>
              <a:t>სანაპიროს</a:t>
            </a:r>
            <a:r>
              <a:rPr lang="en-US" sz="2200" dirty="0"/>
              <a:t> </a:t>
            </a:r>
            <a:r>
              <a:rPr lang="en-US" sz="2200" dirty="0" err="1"/>
              <a:t>გასწვრივ</a:t>
            </a:r>
            <a:r>
              <a:rPr lang="en-US" sz="2200" dirty="0"/>
              <a:t>, </a:t>
            </a:r>
            <a:r>
              <a:rPr lang="en-US" sz="2200" dirty="0" err="1"/>
              <a:t>ზღვასთან</a:t>
            </a:r>
            <a:r>
              <a:rPr lang="en-US" sz="2200" dirty="0"/>
              <a:t> </a:t>
            </a:r>
            <a:r>
              <a:rPr lang="en-US" sz="2200" dirty="0" err="1"/>
              <a:t>ახლოს</a:t>
            </a:r>
            <a:r>
              <a:rPr lang="en-US" sz="2200" dirty="0"/>
              <a:t>, </a:t>
            </a:r>
            <a:r>
              <a:rPr lang="en-US" sz="2200" dirty="0" err="1"/>
              <a:t>რის</a:t>
            </a:r>
            <a:r>
              <a:rPr lang="en-US" sz="2200" dirty="0"/>
              <a:t> </a:t>
            </a:r>
            <a:r>
              <a:rPr lang="en-US" sz="2200" dirty="0" err="1"/>
              <a:t>გამოც</a:t>
            </a:r>
            <a:r>
              <a:rPr lang="en-US" sz="2200" dirty="0"/>
              <a:t> </a:t>
            </a:r>
            <a:r>
              <a:rPr lang="en-US" sz="2200" dirty="0" err="1"/>
              <a:t>შესაძლოა</a:t>
            </a:r>
            <a:r>
              <a:rPr lang="en-US" sz="2200" dirty="0"/>
              <a:t> </a:t>
            </a:r>
            <a:r>
              <a:rPr lang="en-US" sz="2200" dirty="0" err="1"/>
              <a:t>ადგილი</a:t>
            </a:r>
            <a:r>
              <a:rPr lang="en-US" sz="2200" dirty="0"/>
              <a:t> </a:t>
            </a:r>
            <a:r>
              <a:rPr lang="en-US" sz="2200" dirty="0" err="1"/>
              <a:t>ჰქონდეს</a:t>
            </a:r>
            <a:r>
              <a:rPr lang="en-US" sz="2200" dirty="0"/>
              <a:t> </a:t>
            </a:r>
            <a:r>
              <a:rPr lang="en-US" sz="2200" dirty="0" err="1"/>
              <a:t>სამშენებლო</a:t>
            </a:r>
            <a:r>
              <a:rPr lang="en-US" sz="2200" dirty="0"/>
              <a:t> </a:t>
            </a:r>
            <a:r>
              <a:rPr lang="en-US" sz="2200" dirty="0" err="1"/>
              <a:t>უბანზე</a:t>
            </a:r>
            <a:r>
              <a:rPr lang="en-US" sz="2200" dirty="0"/>
              <a:t> </a:t>
            </a:r>
            <a:r>
              <a:rPr lang="en-US" sz="2200" dirty="0" err="1"/>
              <a:t>წარმოქმნილი</a:t>
            </a:r>
            <a:r>
              <a:rPr lang="en-US" sz="2200" dirty="0"/>
              <a:t> </a:t>
            </a:r>
            <a:r>
              <a:rPr lang="en-US" sz="2200" dirty="0" err="1"/>
              <a:t>ზედაპირული</a:t>
            </a:r>
            <a:r>
              <a:rPr lang="en-US" sz="2200" dirty="0"/>
              <a:t> </a:t>
            </a:r>
            <a:r>
              <a:rPr lang="en-US" sz="2200" dirty="0" err="1"/>
              <a:t>ჩამონადენის</a:t>
            </a:r>
            <a:r>
              <a:rPr lang="en-US" sz="2200" dirty="0"/>
              <a:t> </a:t>
            </a:r>
            <a:r>
              <a:rPr lang="en-US" sz="2200" dirty="0" err="1"/>
              <a:t>ზღვაში</a:t>
            </a:r>
            <a:r>
              <a:rPr lang="en-US" sz="2200" dirty="0"/>
              <a:t> </a:t>
            </a:r>
            <a:r>
              <a:rPr lang="en-US" sz="2200" dirty="0" err="1"/>
              <a:t>ჩადინებას</a:t>
            </a:r>
            <a:r>
              <a:rPr lang="en-US" sz="2200" dirty="0"/>
              <a:t>.</a:t>
            </a:r>
          </a:p>
          <a:p>
            <a:pPr marL="0" indent="0" algn="just">
              <a:buNone/>
            </a:pPr>
            <a:r>
              <a:rPr lang="en-US" sz="2200" b="1" dirty="0" err="1"/>
              <a:t>ქსპლუატაციის</a:t>
            </a:r>
            <a:r>
              <a:rPr lang="en-US" sz="2200" b="1" dirty="0"/>
              <a:t> </a:t>
            </a:r>
            <a:r>
              <a:rPr lang="en-US" sz="2200" b="1" dirty="0" err="1"/>
              <a:t>ფაზაზე</a:t>
            </a:r>
            <a:r>
              <a:rPr lang="en-US" sz="2200" b="1" dirty="0"/>
              <a:t> </a:t>
            </a:r>
            <a:r>
              <a:rPr lang="en-US" sz="2200" b="1" dirty="0" err="1"/>
              <a:t>ზღვის</a:t>
            </a:r>
            <a:r>
              <a:rPr lang="en-US" sz="2200" b="1" dirty="0"/>
              <a:t> </a:t>
            </a:r>
            <a:r>
              <a:rPr lang="en-US" sz="2200" b="1" dirty="0" err="1"/>
              <a:t>წყლის</a:t>
            </a:r>
            <a:r>
              <a:rPr lang="en-US" sz="2200" b="1" dirty="0"/>
              <a:t> </a:t>
            </a:r>
            <a:r>
              <a:rPr lang="en-US" sz="2200" b="1" dirty="0" err="1"/>
              <a:t>ხარისხის</a:t>
            </a:r>
            <a:r>
              <a:rPr lang="en-US" sz="2200" b="1" dirty="0"/>
              <a:t> </a:t>
            </a:r>
            <a:r>
              <a:rPr lang="en-US" sz="2200" b="1" dirty="0" err="1"/>
              <a:t>გაუარესება</a:t>
            </a:r>
            <a:r>
              <a:rPr lang="en-US" sz="2200" b="1" dirty="0"/>
              <a:t> </a:t>
            </a:r>
            <a:r>
              <a:rPr lang="en-US" sz="2200" b="1" dirty="0" err="1"/>
              <a:t>მოსალოდნელია</a:t>
            </a:r>
            <a:r>
              <a:rPr lang="en-US" sz="2200" b="1" dirty="0"/>
              <a:t>:</a:t>
            </a:r>
          </a:p>
          <a:p>
            <a:pPr lvl="0" algn="just"/>
            <a:r>
              <a:rPr lang="en-US" sz="2200" dirty="0" err="1"/>
              <a:t>საწარმოო-სანიაღვრე</a:t>
            </a:r>
            <a:r>
              <a:rPr lang="en-US" sz="2200" dirty="0"/>
              <a:t>, </a:t>
            </a:r>
            <a:r>
              <a:rPr lang="en-US" sz="2200" dirty="0" err="1"/>
              <a:t>სამეურნეო-ფეკალური</a:t>
            </a:r>
            <a:r>
              <a:rPr lang="en-US" sz="2200" dirty="0"/>
              <a:t> </a:t>
            </a:r>
            <a:r>
              <a:rPr lang="en-US" sz="2200" dirty="0" err="1"/>
              <a:t>და</a:t>
            </a:r>
            <a:r>
              <a:rPr lang="en-US" sz="2200" dirty="0"/>
              <a:t> </a:t>
            </a:r>
            <a:r>
              <a:rPr lang="en-US" sz="2200" dirty="0" err="1"/>
              <a:t>ლიალური</a:t>
            </a:r>
            <a:r>
              <a:rPr lang="en-US" sz="2200" dirty="0"/>
              <a:t> </a:t>
            </a:r>
            <a:r>
              <a:rPr lang="en-US" sz="2200" dirty="0" err="1"/>
              <a:t>წყლების</a:t>
            </a:r>
            <a:r>
              <a:rPr lang="en-US" sz="2200" dirty="0"/>
              <a:t> </a:t>
            </a:r>
            <a:r>
              <a:rPr lang="en-US" sz="2200" dirty="0" err="1"/>
              <a:t>ჩაშვების</a:t>
            </a:r>
            <a:r>
              <a:rPr lang="en-US" sz="2200" dirty="0"/>
              <a:t> </a:t>
            </a:r>
            <a:r>
              <a:rPr lang="en-US" sz="2200" dirty="0" err="1"/>
              <a:t>გამო</a:t>
            </a:r>
            <a:r>
              <a:rPr lang="en-US" sz="2200" dirty="0"/>
              <a:t>;</a:t>
            </a:r>
          </a:p>
          <a:p>
            <a:endParaRPr lang="en-US" dirty="0"/>
          </a:p>
        </p:txBody>
      </p:sp>
    </p:spTree>
    <p:extLst>
      <p:ext uri="{BB962C8B-B14F-4D97-AF65-F5344CB8AC3E}">
        <p14:creationId xmlns:p14="http://schemas.microsoft.com/office/powerpoint/2010/main" val="405450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1C252-1CF9-C946-8638-5E38D9DE1630}"/>
              </a:ext>
            </a:extLst>
          </p:cNvPr>
          <p:cNvSpPr>
            <a:spLocks noGrp="1"/>
          </p:cNvSpPr>
          <p:nvPr>
            <p:ph type="title"/>
          </p:nvPr>
        </p:nvSpPr>
        <p:spPr>
          <a:xfrm>
            <a:off x="1422493" y="375691"/>
            <a:ext cx="10082120" cy="806824"/>
          </a:xfrm>
        </p:spPr>
        <p:txBody>
          <a:bodyPr>
            <a:normAutofit fontScale="90000"/>
          </a:bodyPr>
          <a:lstStyle/>
          <a:p>
            <a:pPr algn="ctr"/>
            <a:r>
              <a:rPr lang="en-US" sz="4000" b="1" dirty="0" err="1">
                <a:solidFill>
                  <a:srgbClr val="0070C0"/>
                </a:solidFill>
              </a:rPr>
              <a:t>გარემოზე</a:t>
            </a:r>
            <a:r>
              <a:rPr lang="en-US" sz="4000" b="1" dirty="0">
                <a:solidFill>
                  <a:srgbClr val="0070C0"/>
                </a:solidFill>
              </a:rPr>
              <a:t> </a:t>
            </a:r>
            <a:r>
              <a:rPr lang="en-US" sz="4000" b="1" dirty="0" err="1">
                <a:solidFill>
                  <a:srgbClr val="0070C0"/>
                </a:solidFill>
              </a:rPr>
              <a:t>შესაძლო</a:t>
            </a:r>
            <a:r>
              <a:rPr lang="en-US" sz="4000" b="1" dirty="0">
                <a:solidFill>
                  <a:srgbClr val="0070C0"/>
                </a:solidFill>
              </a:rPr>
              <a:t> </a:t>
            </a:r>
            <a:r>
              <a:rPr lang="en-US" sz="4000" b="1" dirty="0" err="1">
                <a:solidFill>
                  <a:srgbClr val="0070C0"/>
                </a:solidFill>
              </a:rPr>
              <a:t>ზემოქმედების</a:t>
            </a:r>
            <a:r>
              <a:rPr lang="en-US" sz="4000" b="1" dirty="0">
                <a:solidFill>
                  <a:srgbClr val="0070C0"/>
                </a:solidFill>
              </a:rPr>
              <a:t> </a:t>
            </a:r>
            <a:r>
              <a:rPr lang="en-US" sz="4000" b="1" dirty="0" err="1">
                <a:solidFill>
                  <a:srgbClr val="0070C0"/>
                </a:solidFill>
              </a:rPr>
              <a:t>სახეები</a:t>
            </a:r>
            <a:r>
              <a:rPr lang="en-US" sz="4000" b="1" dirty="0">
                <a:solidFill>
                  <a:srgbClr val="0070C0"/>
                </a:solidFill>
              </a:rPr>
              <a:t> </a:t>
            </a:r>
            <a:r>
              <a:rPr lang="en-US" sz="2700" b="1" dirty="0" err="1">
                <a:solidFill>
                  <a:schemeClr val="tx1"/>
                </a:solidFill>
              </a:rPr>
              <a:t>ზემოქმედება</a:t>
            </a:r>
            <a:r>
              <a:rPr lang="en-US" sz="2700" b="1" dirty="0">
                <a:solidFill>
                  <a:schemeClr val="tx1"/>
                </a:solidFill>
              </a:rPr>
              <a:t> </a:t>
            </a:r>
            <a:r>
              <a:rPr lang="en-US" sz="2700" b="1" dirty="0" err="1">
                <a:solidFill>
                  <a:schemeClr val="tx1"/>
                </a:solidFill>
              </a:rPr>
              <a:t>წყლის</a:t>
            </a:r>
            <a:r>
              <a:rPr lang="en-US" sz="2700" b="1" dirty="0">
                <a:solidFill>
                  <a:schemeClr val="tx1"/>
                </a:solidFill>
              </a:rPr>
              <a:t> </a:t>
            </a:r>
            <a:r>
              <a:rPr lang="en-US" sz="2700" b="1" dirty="0" err="1">
                <a:solidFill>
                  <a:schemeClr val="tx1"/>
                </a:solidFill>
              </a:rPr>
              <a:t>გარემოზე</a:t>
            </a:r>
            <a:endParaRPr lang="en-US" sz="2700" dirty="0">
              <a:solidFill>
                <a:schemeClr val="tx1"/>
              </a:solidFill>
            </a:endParaRPr>
          </a:p>
        </p:txBody>
      </p:sp>
      <p:sp>
        <p:nvSpPr>
          <p:cNvPr id="3" name="Content Placeholder 2">
            <a:extLst>
              <a:ext uri="{FF2B5EF4-FFF2-40B4-BE49-F238E27FC236}">
                <a16:creationId xmlns:a16="http://schemas.microsoft.com/office/drawing/2014/main" id="{9D3BE9DE-651E-7040-9B00-F85CE97D3894}"/>
              </a:ext>
            </a:extLst>
          </p:cNvPr>
          <p:cNvSpPr>
            <a:spLocks noGrp="1"/>
          </p:cNvSpPr>
          <p:nvPr>
            <p:ph idx="1"/>
          </p:nvPr>
        </p:nvSpPr>
        <p:spPr>
          <a:xfrm>
            <a:off x="1575583" y="1519311"/>
            <a:ext cx="9929030" cy="5183944"/>
          </a:xfrm>
        </p:spPr>
        <p:txBody>
          <a:bodyPr>
            <a:normAutofit fontScale="92500"/>
          </a:bodyPr>
          <a:lstStyle/>
          <a:p>
            <a:pPr marL="0" indent="0" algn="ctr">
              <a:buNone/>
            </a:pPr>
            <a:r>
              <a:rPr lang="ka-GE" sz="2200" b="1" dirty="0"/>
              <a:t>შემარბილებელი ღონისძიებები:</a:t>
            </a:r>
            <a:endParaRPr lang="ka-GE" sz="2200" dirty="0"/>
          </a:p>
          <a:p>
            <a:pPr lvl="0" algn="just"/>
            <a:r>
              <a:rPr lang="ka-GE" dirty="0"/>
              <a:t>სამეურნეო-ფეკალური წყლების შეგროვების რეზერვუარის მოწყობა, რომელიც მაქსიმალურად იზოლირებული იქნება გარემოსგან და გამორიცხული იქნება დაბინძურებული ფეკალური წყლების ნიადაგში გაჟონვა;</a:t>
            </a:r>
            <a:endParaRPr lang="en-US" dirty="0"/>
          </a:p>
          <a:p>
            <a:pPr lvl="0" algn="just"/>
            <a:r>
              <a:rPr lang="ka-GE" dirty="0"/>
              <a:t>ნავთობპროდუქტების და ზეთების რეზერვუარების, ქიმიური ნივთიერებების შემნახველი მოცულობების განთავსება მყარი, სითხეგაუმტარი საფარის მქონე ზედაპირზე, რომლის პერიმეტრზე მოწყობილი იქნება შემკრები კონსტრუქციები დაღვრილი დამაბინძურებლების შეჩერების მიზნით;</a:t>
            </a:r>
            <a:endParaRPr lang="en-US" dirty="0"/>
          </a:p>
          <a:p>
            <a:pPr lvl="0" algn="just"/>
            <a:r>
              <a:rPr lang="ka-GE" dirty="0"/>
              <a:t>მობილიზაციის უბანი და ყველა სამშენებლო მოედანი მომარაგებულ იქნება დაღვრის აღმოსაფხვრელი საშუალებებით - ნიჩბები, აბსორბენტის მასალები და სხვ;</a:t>
            </a:r>
            <a:endParaRPr lang="en-US" dirty="0"/>
          </a:p>
          <a:p>
            <a:pPr lvl="0" algn="just"/>
            <a:r>
              <a:rPr lang="ka-GE" dirty="0"/>
              <a:t>ნავთობპროდუქტების და სხვა დამაბინძურებლების შემთხვევითი დაღვრის უბანი უნდა გაიწმინდოს უმოკლეს ვადებში;</a:t>
            </a:r>
            <a:endParaRPr lang="en-US" dirty="0"/>
          </a:p>
          <a:p>
            <a:pPr lvl="0" algn="just"/>
            <a:r>
              <a:rPr lang="ka-GE" dirty="0"/>
              <a:t>სამუშაოების დაწყებამდე მუშა პერსონალისთვის შესაბამისი ახსნა-განმარტებების მიცემა - დამაბინძურებელი ნივთიერებების დაღვრის ნეგატიური შედეგების შესახებ ინფორმირება;</a:t>
            </a:r>
            <a:endParaRPr lang="en-US" dirty="0"/>
          </a:p>
          <a:p>
            <a:pPr lvl="0" algn="just"/>
            <a:r>
              <a:rPr lang="ka-GE" dirty="0"/>
              <a:t>სამუშაო უბნების პერიმეტრზე დროებითი სადრენაჟო არხების მოწყობა. </a:t>
            </a:r>
            <a:endParaRPr lang="en-US" dirty="0"/>
          </a:p>
          <a:p>
            <a:pPr algn="just"/>
            <a:r>
              <a:rPr lang="ka-GE" dirty="0"/>
              <a:t>ტერიტორიის ბუნებრივი რელიეფის მაქსიმალურად შენარჩუნება.</a:t>
            </a:r>
            <a:r>
              <a:rPr lang="en-US" dirty="0"/>
              <a:t> </a:t>
            </a:r>
          </a:p>
        </p:txBody>
      </p:sp>
    </p:spTree>
    <p:extLst>
      <p:ext uri="{BB962C8B-B14F-4D97-AF65-F5344CB8AC3E}">
        <p14:creationId xmlns:p14="http://schemas.microsoft.com/office/powerpoint/2010/main" val="2036028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32C8-9D5A-B049-A65F-6722E3E3C8A1}"/>
              </a:ext>
            </a:extLst>
          </p:cNvPr>
          <p:cNvSpPr>
            <a:spLocks noGrp="1"/>
          </p:cNvSpPr>
          <p:nvPr>
            <p:ph type="title"/>
          </p:nvPr>
        </p:nvSpPr>
        <p:spPr>
          <a:xfrm>
            <a:off x="1575580" y="506437"/>
            <a:ext cx="9802421" cy="1280890"/>
          </a:xfrm>
        </p:spPr>
        <p:txBody>
          <a:bodyPr>
            <a:normAutofit fontScale="90000"/>
          </a:bodyPr>
          <a:lstStyle/>
          <a:p>
            <a:pPr algn="ctr"/>
            <a:r>
              <a:rPr lang="en-US" sz="4000" b="1" dirty="0" err="1">
                <a:solidFill>
                  <a:srgbClr val="0070C0"/>
                </a:solidFill>
              </a:rPr>
              <a:t>გარემოზე</a:t>
            </a:r>
            <a:r>
              <a:rPr lang="en-US" sz="4000" b="1" dirty="0">
                <a:solidFill>
                  <a:srgbClr val="0070C0"/>
                </a:solidFill>
              </a:rPr>
              <a:t> </a:t>
            </a:r>
            <a:r>
              <a:rPr lang="en-US" sz="4000" b="1" dirty="0" err="1">
                <a:solidFill>
                  <a:srgbClr val="0070C0"/>
                </a:solidFill>
              </a:rPr>
              <a:t>შესაძლო</a:t>
            </a:r>
            <a:r>
              <a:rPr lang="en-US" sz="4000" b="1" dirty="0">
                <a:solidFill>
                  <a:srgbClr val="0070C0"/>
                </a:solidFill>
              </a:rPr>
              <a:t> </a:t>
            </a:r>
            <a:r>
              <a:rPr lang="en-US" sz="4000" b="1" dirty="0" err="1">
                <a:solidFill>
                  <a:srgbClr val="0070C0"/>
                </a:solidFill>
              </a:rPr>
              <a:t>ზემოქმედების</a:t>
            </a:r>
            <a:r>
              <a:rPr lang="en-US" sz="4000" b="1" dirty="0">
                <a:solidFill>
                  <a:srgbClr val="0070C0"/>
                </a:solidFill>
              </a:rPr>
              <a:t> </a:t>
            </a:r>
            <a:r>
              <a:rPr lang="en-US" sz="4000" b="1" dirty="0" err="1">
                <a:solidFill>
                  <a:srgbClr val="0070C0"/>
                </a:solidFill>
              </a:rPr>
              <a:t>სახეები</a:t>
            </a:r>
            <a:r>
              <a:rPr lang="en-US" sz="4000" b="1" dirty="0">
                <a:solidFill>
                  <a:srgbClr val="0070C0"/>
                </a:solidFill>
              </a:rPr>
              <a:t> </a:t>
            </a:r>
            <a:br>
              <a:rPr lang="ka-GE" sz="2800" b="1" dirty="0">
                <a:solidFill>
                  <a:schemeClr val="bg2">
                    <a:lumMod val="50000"/>
                  </a:schemeClr>
                </a:solidFill>
              </a:rPr>
            </a:br>
            <a:br>
              <a:rPr lang="ka-GE" sz="2800" b="1" dirty="0">
                <a:solidFill>
                  <a:schemeClr val="bg2">
                    <a:lumMod val="50000"/>
                  </a:schemeClr>
                </a:solidFill>
              </a:rPr>
            </a:br>
            <a:r>
              <a:rPr lang="en-US" sz="2800" b="1" dirty="0" err="1">
                <a:solidFill>
                  <a:schemeClr val="tx1"/>
                </a:solidFill>
              </a:rPr>
              <a:t>ზემოქმედება</a:t>
            </a:r>
            <a:r>
              <a:rPr lang="en-US" sz="2800" b="1" dirty="0">
                <a:solidFill>
                  <a:schemeClr val="tx1"/>
                </a:solidFill>
              </a:rPr>
              <a:t> </a:t>
            </a:r>
            <a:r>
              <a:rPr lang="en-US" sz="2800" b="1" dirty="0" err="1">
                <a:solidFill>
                  <a:schemeClr val="tx1"/>
                </a:solidFill>
              </a:rPr>
              <a:t>ნიადაგის</a:t>
            </a:r>
            <a:r>
              <a:rPr lang="en-US" sz="2800" b="1" dirty="0">
                <a:solidFill>
                  <a:schemeClr val="tx1"/>
                </a:solidFill>
              </a:rPr>
              <a:t> </a:t>
            </a:r>
            <a:r>
              <a:rPr lang="en-US" sz="2800" b="1" dirty="0" err="1">
                <a:solidFill>
                  <a:schemeClr val="tx1"/>
                </a:solidFill>
              </a:rPr>
              <a:t>და</a:t>
            </a:r>
            <a:r>
              <a:rPr lang="en-US" sz="2800" b="1" dirty="0">
                <a:solidFill>
                  <a:schemeClr val="tx1"/>
                </a:solidFill>
              </a:rPr>
              <a:t> </a:t>
            </a:r>
            <a:r>
              <a:rPr lang="en-US" sz="2800" b="1" dirty="0" err="1">
                <a:solidFill>
                  <a:schemeClr val="tx1"/>
                </a:solidFill>
              </a:rPr>
              <a:t>ზღვის</a:t>
            </a:r>
            <a:r>
              <a:rPr lang="en-US" sz="2800" b="1" dirty="0">
                <a:solidFill>
                  <a:schemeClr val="tx1"/>
                </a:solidFill>
              </a:rPr>
              <a:t> </a:t>
            </a:r>
            <a:r>
              <a:rPr lang="en-US" sz="2800" b="1" dirty="0" err="1">
                <a:solidFill>
                  <a:schemeClr val="tx1"/>
                </a:solidFill>
              </a:rPr>
              <a:t>ფსკერული</a:t>
            </a:r>
            <a:r>
              <a:rPr lang="en-US" sz="2800" b="1" dirty="0">
                <a:solidFill>
                  <a:schemeClr val="tx1"/>
                </a:solidFill>
              </a:rPr>
              <a:t> </a:t>
            </a:r>
            <a:r>
              <a:rPr lang="en-US" sz="2800" b="1" dirty="0" err="1">
                <a:solidFill>
                  <a:schemeClr val="tx1"/>
                </a:solidFill>
              </a:rPr>
              <a:t>ნალექების</a:t>
            </a:r>
            <a:r>
              <a:rPr lang="en-US" sz="2800" b="1" dirty="0">
                <a:solidFill>
                  <a:schemeClr val="tx1"/>
                </a:solidFill>
              </a:rPr>
              <a:t> </a:t>
            </a:r>
            <a:r>
              <a:rPr lang="en-US" sz="2800" b="1" dirty="0" err="1">
                <a:solidFill>
                  <a:schemeClr val="tx1"/>
                </a:solidFill>
              </a:rPr>
              <a:t>ხარისხზე</a:t>
            </a:r>
            <a:r>
              <a:rPr lang="en-US" sz="2800" b="1" dirty="0">
                <a:solidFill>
                  <a:srgbClr val="0070C0"/>
                </a:solidFill>
              </a:rPr>
              <a:t> </a:t>
            </a:r>
            <a:endParaRPr lang="en-US" sz="2800" dirty="0">
              <a:solidFill>
                <a:srgbClr val="0070C0"/>
              </a:solidFill>
            </a:endParaRPr>
          </a:p>
        </p:txBody>
      </p:sp>
      <p:sp>
        <p:nvSpPr>
          <p:cNvPr id="3" name="Content Placeholder 2">
            <a:extLst>
              <a:ext uri="{FF2B5EF4-FFF2-40B4-BE49-F238E27FC236}">
                <a16:creationId xmlns:a16="http://schemas.microsoft.com/office/drawing/2014/main" id="{54C2A5F9-ACE1-5548-A847-B502ED4346C1}"/>
              </a:ext>
            </a:extLst>
          </p:cNvPr>
          <p:cNvSpPr>
            <a:spLocks noGrp="1"/>
          </p:cNvSpPr>
          <p:nvPr>
            <p:ph idx="1"/>
          </p:nvPr>
        </p:nvSpPr>
        <p:spPr>
          <a:xfrm>
            <a:off x="1575580" y="2351276"/>
            <a:ext cx="9594168" cy="3529019"/>
          </a:xfrm>
        </p:spPr>
        <p:txBody>
          <a:bodyPr>
            <a:normAutofit/>
          </a:bodyPr>
          <a:lstStyle/>
          <a:p>
            <a:pPr marL="0" indent="0" algn="just">
              <a:buNone/>
            </a:pPr>
            <a:r>
              <a:rPr lang="en-US" sz="2200" b="1" dirty="0" err="1"/>
              <a:t>მშენებლობის</a:t>
            </a:r>
            <a:r>
              <a:rPr lang="en-US" sz="2200" b="1" dirty="0"/>
              <a:t> </a:t>
            </a:r>
            <a:r>
              <a:rPr lang="en-US" sz="2200" b="1" dirty="0" err="1"/>
              <a:t>ფაზაზე</a:t>
            </a:r>
            <a:r>
              <a:rPr lang="en-US" sz="2200" b="1" dirty="0"/>
              <a:t> </a:t>
            </a:r>
            <a:r>
              <a:rPr lang="en-US" sz="2200" b="1" dirty="0" err="1"/>
              <a:t>ნიადაგის</a:t>
            </a:r>
            <a:r>
              <a:rPr lang="en-US" sz="2200" b="1" dirty="0"/>
              <a:t> </a:t>
            </a:r>
            <a:r>
              <a:rPr lang="en-US" sz="2200" b="1" dirty="0" err="1"/>
              <a:t>და</a:t>
            </a:r>
            <a:r>
              <a:rPr lang="en-US" sz="2200" b="1" dirty="0"/>
              <a:t> </a:t>
            </a:r>
            <a:r>
              <a:rPr lang="en-US" sz="2200" b="1" dirty="0" err="1"/>
              <a:t>ფსკერული</a:t>
            </a:r>
            <a:r>
              <a:rPr lang="en-US" sz="2200" b="1" dirty="0"/>
              <a:t> </a:t>
            </a:r>
            <a:r>
              <a:rPr lang="en-US" sz="2200" b="1" dirty="0" err="1"/>
              <a:t>ნალექების</a:t>
            </a:r>
            <a:r>
              <a:rPr lang="en-US" sz="2200" b="1" dirty="0"/>
              <a:t> </a:t>
            </a:r>
            <a:r>
              <a:rPr lang="en-US" sz="2200" b="1" dirty="0" err="1"/>
              <a:t>ხარისხის</a:t>
            </a:r>
            <a:r>
              <a:rPr lang="en-US" sz="2200" b="1" dirty="0"/>
              <a:t> </a:t>
            </a:r>
            <a:r>
              <a:rPr lang="en-US" sz="2200" b="1" dirty="0" err="1"/>
              <a:t>გაუარესების</a:t>
            </a:r>
            <a:r>
              <a:rPr lang="en-US" sz="2200" b="1" dirty="0"/>
              <a:t> </a:t>
            </a:r>
            <a:r>
              <a:rPr lang="en-US" sz="2200" b="1" dirty="0" err="1"/>
              <a:t>რისკი</a:t>
            </a:r>
            <a:r>
              <a:rPr lang="en-US" sz="2200" b="1" dirty="0"/>
              <a:t> </a:t>
            </a:r>
            <a:r>
              <a:rPr lang="en-US" sz="2200" b="1" dirty="0" err="1"/>
              <a:t>დაკავშირებული</a:t>
            </a:r>
            <a:r>
              <a:rPr lang="en-US" sz="2200" b="1" dirty="0"/>
              <a:t> </a:t>
            </a:r>
            <a:r>
              <a:rPr lang="en-US" sz="2200" b="1" dirty="0" err="1"/>
              <a:t>იქნება</a:t>
            </a:r>
            <a:r>
              <a:rPr lang="en-US" sz="2200" b="1" dirty="0"/>
              <a:t>: </a:t>
            </a:r>
            <a:endParaRPr lang="en-US" sz="2200" dirty="0"/>
          </a:p>
          <a:p>
            <a:pPr lvl="0" algn="just"/>
            <a:r>
              <a:rPr lang="en-US" sz="2200" dirty="0" err="1"/>
              <a:t>ნავსადგურის</a:t>
            </a:r>
            <a:r>
              <a:rPr lang="en-US" sz="2200" dirty="0"/>
              <a:t> </a:t>
            </a:r>
            <a:r>
              <a:rPr lang="en-US" sz="2200" dirty="0" err="1"/>
              <a:t>სახმელეთო</a:t>
            </a:r>
            <a:r>
              <a:rPr lang="en-US" sz="2200" dirty="0"/>
              <a:t> </a:t>
            </a:r>
            <a:r>
              <a:rPr lang="en-US" sz="2200" dirty="0" err="1"/>
              <a:t>ნაწილზე</a:t>
            </a:r>
            <a:r>
              <a:rPr lang="en-US" sz="2200" dirty="0"/>
              <a:t> </a:t>
            </a:r>
            <a:r>
              <a:rPr lang="en-US" sz="2200" dirty="0" err="1"/>
              <a:t>მიწის</a:t>
            </a:r>
            <a:r>
              <a:rPr lang="en-US" sz="2200" dirty="0"/>
              <a:t> </a:t>
            </a:r>
            <a:r>
              <a:rPr lang="en-US" sz="2200" dirty="0" err="1"/>
              <a:t>სამუშაოების</a:t>
            </a:r>
            <a:r>
              <a:rPr lang="en-US" sz="2200" dirty="0"/>
              <a:t> </a:t>
            </a:r>
            <a:r>
              <a:rPr lang="en-US" sz="2200" dirty="0" err="1"/>
              <a:t>შესრულებასთან</a:t>
            </a:r>
            <a:r>
              <a:rPr lang="en-US" sz="2200" dirty="0"/>
              <a:t>; </a:t>
            </a:r>
          </a:p>
          <a:p>
            <a:pPr marL="0" indent="0" algn="just">
              <a:buNone/>
            </a:pPr>
            <a:r>
              <a:rPr lang="en-US" sz="2200" b="1" dirty="0" err="1"/>
              <a:t>ოპერირების</a:t>
            </a:r>
            <a:r>
              <a:rPr lang="en-US" sz="2200" b="1" dirty="0"/>
              <a:t> </a:t>
            </a:r>
            <a:r>
              <a:rPr lang="en-US" sz="2200" b="1" dirty="0" err="1"/>
              <a:t>ფაზ</a:t>
            </a:r>
            <a:r>
              <a:rPr lang="ka-GE" sz="2200" b="1" dirty="0"/>
              <a:t>აზ</a:t>
            </a:r>
            <a:r>
              <a:rPr lang="en-US" sz="2200" b="1" dirty="0"/>
              <a:t>ე </a:t>
            </a:r>
            <a:r>
              <a:rPr lang="en-US" sz="2200" b="1" dirty="0" err="1"/>
              <a:t>ნიადაგის</a:t>
            </a:r>
            <a:r>
              <a:rPr lang="en-US" sz="2200" b="1" dirty="0"/>
              <a:t> </a:t>
            </a:r>
            <a:r>
              <a:rPr lang="en-US" sz="2200" b="1" dirty="0" err="1"/>
              <a:t>და</a:t>
            </a:r>
            <a:r>
              <a:rPr lang="en-US" sz="2200" b="1" dirty="0"/>
              <a:t> </a:t>
            </a:r>
            <a:r>
              <a:rPr lang="en-US" sz="2200" b="1" dirty="0" err="1"/>
              <a:t>ფსკერული</a:t>
            </a:r>
            <a:r>
              <a:rPr lang="en-US" sz="2200" b="1" dirty="0"/>
              <a:t> </a:t>
            </a:r>
            <a:r>
              <a:rPr lang="en-US" sz="2200" b="1" dirty="0" err="1"/>
              <a:t>ნალექების</a:t>
            </a:r>
            <a:r>
              <a:rPr lang="en-US" sz="2200" b="1" dirty="0"/>
              <a:t> </a:t>
            </a:r>
            <a:r>
              <a:rPr lang="en-US" sz="2200" b="1" dirty="0" err="1"/>
              <a:t>ხარისხის</a:t>
            </a:r>
            <a:r>
              <a:rPr lang="en-US" sz="2200" b="1" dirty="0"/>
              <a:t> </a:t>
            </a:r>
            <a:r>
              <a:rPr lang="en-US" sz="2200" b="1" dirty="0" err="1"/>
              <a:t>გაუარესება</a:t>
            </a:r>
            <a:r>
              <a:rPr lang="en-US" sz="2200" b="1" dirty="0"/>
              <a:t> </a:t>
            </a:r>
            <a:r>
              <a:rPr lang="en-US" sz="2200" b="1" dirty="0" err="1"/>
              <a:t>შესაძლოა</a:t>
            </a:r>
            <a:r>
              <a:rPr lang="en-US" sz="2200" b="1" dirty="0"/>
              <a:t> </a:t>
            </a:r>
            <a:r>
              <a:rPr lang="en-US" sz="2200" b="1" dirty="0" err="1"/>
              <a:t>უკავშირდებოდეს</a:t>
            </a:r>
            <a:r>
              <a:rPr lang="en-US" sz="2200" b="1" dirty="0"/>
              <a:t>:</a:t>
            </a:r>
          </a:p>
          <a:p>
            <a:pPr lvl="0" algn="just"/>
            <a:r>
              <a:rPr lang="en-US" sz="2200" dirty="0" err="1"/>
              <a:t>ნავსადგურის</a:t>
            </a:r>
            <a:r>
              <a:rPr lang="en-US" sz="2200" dirty="0"/>
              <a:t> </a:t>
            </a:r>
            <a:r>
              <a:rPr lang="en-US" sz="2200" dirty="0" err="1"/>
              <a:t>სახმელეთო</a:t>
            </a:r>
            <a:r>
              <a:rPr lang="en-US" sz="2200" dirty="0"/>
              <a:t> </a:t>
            </a:r>
            <a:r>
              <a:rPr lang="en-US" sz="2200" dirty="0" err="1"/>
              <a:t>ნაწილზე</a:t>
            </a:r>
            <a:r>
              <a:rPr lang="en-US" sz="2200" dirty="0"/>
              <a:t> </a:t>
            </a:r>
            <a:r>
              <a:rPr lang="en-US" sz="2200" dirty="0" err="1"/>
              <a:t>ნავთობპროდუქტების</a:t>
            </a:r>
            <a:r>
              <a:rPr lang="en-US" sz="2200" dirty="0"/>
              <a:t> </a:t>
            </a:r>
            <a:r>
              <a:rPr lang="en-US" sz="2200" dirty="0" err="1"/>
              <a:t>დაღვრას</a:t>
            </a:r>
            <a:r>
              <a:rPr lang="ka-GE" sz="2200" dirty="0"/>
              <a:t>;</a:t>
            </a:r>
            <a:endParaRPr lang="en-US" sz="2200" dirty="0"/>
          </a:p>
          <a:p>
            <a:pPr marL="0" indent="0" algn="just">
              <a:buNone/>
            </a:pPr>
            <a:endParaRPr lang="en-US" dirty="0"/>
          </a:p>
          <a:p>
            <a:endParaRPr lang="en-US" dirty="0"/>
          </a:p>
        </p:txBody>
      </p:sp>
    </p:spTree>
    <p:extLst>
      <p:ext uri="{BB962C8B-B14F-4D97-AF65-F5344CB8AC3E}">
        <p14:creationId xmlns:p14="http://schemas.microsoft.com/office/powerpoint/2010/main" val="133810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6249-004E-964B-B5D3-CA3E8A2C1E7B}"/>
              </a:ext>
            </a:extLst>
          </p:cNvPr>
          <p:cNvSpPr>
            <a:spLocks noGrp="1"/>
          </p:cNvSpPr>
          <p:nvPr>
            <p:ph type="title"/>
          </p:nvPr>
        </p:nvSpPr>
        <p:spPr>
          <a:xfrm>
            <a:off x="1828800" y="436099"/>
            <a:ext cx="8468751" cy="844791"/>
          </a:xfrm>
        </p:spPr>
        <p:txBody>
          <a:bodyPr/>
          <a:lstStyle/>
          <a:p>
            <a:pPr algn="ctr"/>
            <a:r>
              <a:rPr lang="ka-GE" b="1" dirty="0">
                <a:solidFill>
                  <a:srgbClr val="0070C0"/>
                </a:solidFill>
              </a:rPr>
              <a:t>შესავალი (პროექტის საჭიროება)</a:t>
            </a:r>
            <a:endParaRPr lang="en-US" dirty="0">
              <a:solidFill>
                <a:srgbClr val="0070C0"/>
              </a:solidFill>
            </a:endParaRPr>
          </a:p>
        </p:txBody>
      </p:sp>
      <p:sp>
        <p:nvSpPr>
          <p:cNvPr id="3" name="Content Placeholder 2">
            <a:extLst>
              <a:ext uri="{FF2B5EF4-FFF2-40B4-BE49-F238E27FC236}">
                <a16:creationId xmlns:a16="http://schemas.microsoft.com/office/drawing/2014/main" id="{367B40D6-939B-ED40-800D-ABDA2D744D8E}"/>
              </a:ext>
            </a:extLst>
          </p:cNvPr>
          <p:cNvSpPr>
            <a:spLocks noGrp="1"/>
          </p:cNvSpPr>
          <p:nvPr>
            <p:ph idx="1"/>
          </p:nvPr>
        </p:nvSpPr>
        <p:spPr>
          <a:xfrm>
            <a:off x="1491175" y="1449702"/>
            <a:ext cx="10013437" cy="5034850"/>
          </a:xfrm>
        </p:spPr>
        <p:txBody>
          <a:bodyPr>
            <a:noAutofit/>
          </a:bodyPr>
          <a:lstStyle/>
          <a:p>
            <a:pPr algn="just"/>
            <a:r>
              <a:rPr lang="ka-GE" sz="2000" dirty="0"/>
              <a:t>უკვე განხორციელებული ღონისძიებები ვერ უზრუნველყოფს ნაყარი ტვირთების მზარდი ნაკადების შეუფერხებელ მომსახურებას;</a:t>
            </a:r>
          </a:p>
          <a:p>
            <a:pPr algn="just"/>
            <a:r>
              <a:rPr lang="ka-GE" sz="2000" dirty="0"/>
              <a:t>ასევე, არსებული ნავსადგურის ტექნიკური პარამეტრების გათვალისწინებით დიდი საკონტეინერო გემების მიღება ვერ ხერხდება და ფოთის ნავსადგურისათვის განკუთვნილი ტვირთების მცირე გემებზე გადატვირთვა ხდება ხმელთაშუა ზღვის ღრმაწყლიან პორტებში;</a:t>
            </a:r>
          </a:p>
          <a:p>
            <a:pPr algn="just"/>
            <a:r>
              <a:rPr lang="ka-GE" sz="2000" dirty="0"/>
              <a:t>აღნიშნული მნიშვნელოვნად ზრდის ტრანსპორტირების ხარჯებს და დროს.</a:t>
            </a:r>
            <a:r>
              <a:rPr lang="en-US" sz="2000" dirty="0"/>
              <a:t> </a:t>
            </a:r>
            <a:endParaRPr lang="ka-GE" sz="2000" dirty="0"/>
          </a:p>
          <a:p>
            <a:pPr algn="just"/>
            <a:r>
              <a:rPr lang="ka-GE" sz="2000" dirty="0"/>
              <a:t>კომპანია APM Terminals Poti-ის ხელმძღვანელობამ მიიღო გადაწყვეტილება ახალი ნაყარი ტვირტების ტერმინალის მშენებლობის თაობაზე;</a:t>
            </a:r>
          </a:p>
          <a:p>
            <a:pPr algn="just"/>
            <a:r>
              <a:rPr lang="ka-GE" sz="2000" dirty="0"/>
              <a:t>პროექტი მოიცავს  სხვადასხვა ტიპის (მშრალი, ნაყარი, გენერალური) ტვირთებისათვის 700 მეტრის სიგრძის ნავმისადგომის მშენებლობის, განვითარებისა და ოპერირების გეგმას. ნავმისადგომი აღიჭურვება ისეთი თანამედროვე ტექნიკითა და მოწყობილობებით როგორიცაა გემი-ნაპირის ტიპის ამწეები.</a:t>
            </a:r>
            <a:r>
              <a:rPr lang="en-US" sz="2000" dirty="0"/>
              <a:t> </a:t>
            </a:r>
            <a:endParaRPr lang="ka-GE" sz="2000" dirty="0"/>
          </a:p>
        </p:txBody>
      </p:sp>
    </p:spTree>
    <p:extLst>
      <p:ext uri="{BB962C8B-B14F-4D97-AF65-F5344CB8AC3E}">
        <p14:creationId xmlns:p14="http://schemas.microsoft.com/office/powerpoint/2010/main" val="1019782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6934-4BF7-4042-BB3A-874808AB0E27}"/>
              </a:ext>
            </a:extLst>
          </p:cNvPr>
          <p:cNvSpPr>
            <a:spLocks noGrp="1"/>
          </p:cNvSpPr>
          <p:nvPr>
            <p:ph type="title"/>
          </p:nvPr>
        </p:nvSpPr>
        <p:spPr>
          <a:xfrm>
            <a:off x="1322363" y="211014"/>
            <a:ext cx="10182249" cy="962465"/>
          </a:xfrm>
        </p:spPr>
        <p:txBody>
          <a:bodyPr>
            <a:normAutofit fontScale="90000"/>
          </a:bodyPr>
          <a:lstStyle/>
          <a:p>
            <a:pPr algn="ctr"/>
            <a:r>
              <a:rPr lang="en-US" sz="4000" b="1" dirty="0" err="1">
                <a:solidFill>
                  <a:srgbClr val="0070C0"/>
                </a:solidFill>
              </a:rPr>
              <a:t>გარემოზე</a:t>
            </a:r>
            <a:r>
              <a:rPr lang="en-US" sz="4000" b="1" dirty="0">
                <a:solidFill>
                  <a:srgbClr val="0070C0"/>
                </a:solidFill>
              </a:rPr>
              <a:t> </a:t>
            </a:r>
            <a:r>
              <a:rPr lang="en-US" sz="4000" b="1" dirty="0" err="1">
                <a:solidFill>
                  <a:srgbClr val="0070C0"/>
                </a:solidFill>
              </a:rPr>
              <a:t>შესაძლო</a:t>
            </a:r>
            <a:r>
              <a:rPr lang="en-US" sz="4000" b="1" dirty="0">
                <a:solidFill>
                  <a:srgbClr val="0070C0"/>
                </a:solidFill>
              </a:rPr>
              <a:t> </a:t>
            </a:r>
            <a:r>
              <a:rPr lang="en-US" sz="4000" b="1" dirty="0" err="1">
                <a:solidFill>
                  <a:srgbClr val="0070C0"/>
                </a:solidFill>
              </a:rPr>
              <a:t>ზემოქმედების</a:t>
            </a:r>
            <a:r>
              <a:rPr lang="en-US" sz="4000" b="1" dirty="0">
                <a:solidFill>
                  <a:srgbClr val="0070C0"/>
                </a:solidFill>
              </a:rPr>
              <a:t> </a:t>
            </a:r>
            <a:r>
              <a:rPr lang="en-US" sz="4000" b="1" dirty="0" err="1">
                <a:solidFill>
                  <a:srgbClr val="0070C0"/>
                </a:solidFill>
              </a:rPr>
              <a:t>სახეები</a:t>
            </a:r>
            <a:r>
              <a:rPr lang="en-US" sz="4000" b="1" dirty="0">
                <a:solidFill>
                  <a:srgbClr val="0070C0"/>
                </a:solidFill>
              </a:rPr>
              <a:t> </a:t>
            </a:r>
            <a:br>
              <a:rPr lang="ka-GE" sz="2800" b="1" dirty="0">
                <a:solidFill>
                  <a:schemeClr val="bg2">
                    <a:lumMod val="50000"/>
                  </a:schemeClr>
                </a:solidFill>
              </a:rPr>
            </a:br>
            <a:r>
              <a:rPr lang="en-US" sz="2800" b="1" dirty="0" err="1">
                <a:solidFill>
                  <a:schemeClr val="tx1"/>
                </a:solidFill>
              </a:rPr>
              <a:t>ზემოქმედება</a:t>
            </a:r>
            <a:r>
              <a:rPr lang="en-US" sz="2800" b="1" dirty="0">
                <a:solidFill>
                  <a:schemeClr val="tx1"/>
                </a:solidFill>
              </a:rPr>
              <a:t> </a:t>
            </a:r>
            <a:r>
              <a:rPr lang="en-US" sz="2800" b="1" dirty="0" err="1">
                <a:solidFill>
                  <a:schemeClr val="tx1"/>
                </a:solidFill>
              </a:rPr>
              <a:t>ნიადაგის</a:t>
            </a:r>
            <a:r>
              <a:rPr lang="en-US" sz="2800" b="1" dirty="0">
                <a:solidFill>
                  <a:schemeClr val="tx1"/>
                </a:solidFill>
              </a:rPr>
              <a:t> </a:t>
            </a:r>
            <a:r>
              <a:rPr lang="en-US" sz="2800" b="1" dirty="0" err="1">
                <a:solidFill>
                  <a:schemeClr val="tx1"/>
                </a:solidFill>
              </a:rPr>
              <a:t>და</a:t>
            </a:r>
            <a:r>
              <a:rPr lang="en-US" sz="2800" b="1" dirty="0">
                <a:solidFill>
                  <a:schemeClr val="tx1"/>
                </a:solidFill>
              </a:rPr>
              <a:t> </a:t>
            </a:r>
            <a:r>
              <a:rPr lang="en-US" sz="2800" b="1" dirty="0" err="1">
                <a:solidFill>
                  <a:schemeClr val="tx1"/>
                </a:solidFill>
              </a:rPr>
              <a:t>ზღვის</a:t>
            </a:r>
            <a:r>
              <a:rPr lang="en-US" sz="2800" b="1" dirty="0">
                <a:solidFill>
                  <a:schemeClr val="tx1"/>
                </a:solidFill>
              </a:rPr>
              <a:t> </a:t>
            </a:r>
            <a:r>
              <a:rPr lang="en-US" sz="2800" b="1" dirty="0" err="1">
                <a:solidFill>
                  <a:schemeClr val="tx1"/>
                </a:solidFill>
              </a:rPr>
              <a:t>ფსკერული</a:t>
            </a:r>
            <a:r>
              <a:rPr lang="en-US" sz="2800" b="1" dirty="0">
                <a:solidFill>
                  <a:schemeClr val="tx1"/>
                </a:solidFill>
              </a:rPr>
              <a:t> </a:t>
            </a:r>
            <a:r>
              <a:rPr lang="en-US" sz="2800" b="1" dirty="0" err="1">
                <a:solidFill>
                  <a:schemeClr val="tx1"/>
                </a:solidFill>
              </a:rPr>
              <a:t>ნალექების</a:t>
            </a:r>
            <a:r>
              <a:rPr lang="en-US" sz="2800" b="1" dirty="0">
                <a:solidFill>
                  <a:schemeClr val="tx1"/>
                </a:solidFill>
              </a:rPr>
              <a:t> </a:t>
            </a:r>
            <a:r>
              <a:rPr lang="en-US" sz="2800" b="1" dirty="0" err="1">
                <a:solidFill>
                  <a:schemeClr val="tx1"/>
                </a:solidFill>
              </a:rPr>
              <a:t>ხარისხზე</a:t>
            </a:r>
            <a:r>
              <a:rPr lang="en-US" sz="2800" b="1" dirty="0">
                <a:solidFill>
                  <a:schemeClr val="tx1"/>
                </a:solidFill>
              </a:rPr>
              <a:t> </a:t>
            </a:r>
            <a:endParaRPr lang="en-US" sz="2800" dirty="0">
              <a:solidFill>
                <a:schemeClr val="tx1"/>
              </a:solidFill>
            </a:endParaRPr>
          </a:p>
        </p:txBody>
      </p:sp>
      <p:sp>
        <p:nvSpPr>
          <p:cNvPr id="3" name="Content Placeholder 2">
            <a:extLst>
              <a:ext uri="{FF2B5EF4-FFF2-40B4-BE49-F238E27FC236}">
                <a16:creationId xmlns:a16="http://schemas.microsoft.com/office/drawing/2014/main" id="{4E7E4B19-C8B6-6048-BF68-CD9746D077C1}"/>
              </a:ext>
            </a:extLst>
          </p:cNvPr>
          <p:cNvSpPr>
            <a:spLocks noGrp="1"/>
          </p:cNvSpPr>
          <p:nvPr>
            <p:ph idx="1"/>
          </p:nvPr>
        </p:nvSpPr>
        <p:spPr>
          <a:xfrm>
            <a:off x="1322363" y="1538758"/>
            <a:ext cx="10182249" cy="5347377"/>
          </a:xfrm>
        </p:spPr>
        <p:txBody>
          <a:bodyPr>
            <a:normAutofit/>
          </a:bodyPr>
          <a:lstStyle/>
          <a:p>
            <a:pPr marL="0" indent="0" algn="ctr">
              <a:buNone/>
            </a:pPr>
            <a:r>
              <a:rPr lang="ka-GE" sz="2400" b="1" dirty="0"/>
              <a:t>შემარბილებელი ღონისძიებები:</a:t>
            </a:r>
            <a:endParaRPr lang="ka-GE" sz="2400" dirty="0"/>
          </a:p>
          <a:p>
            <a:pPr lvl="0" algn="just"/>
            <a:r>
              <a:rPr lang="ka-GE" dirty="0"/>
              <a:t>მანქანა-დანადგარების რეგულარულად შემოწმება. დაზიანების და/ან საწვავის/ნავთობის დაღვრის შემთხვევაში დაზიანება დაუყოვნებლივ უნდა აღმოიფხვრას. დაზიანებული მანქანები უბანზე სამუშაოდ არ დაიშვება</a:t>
            </a:r>
            <a:r>
              <a:rPr lang="en-US" dirty="0"/>
              <a:t>; </a:t>
            </a:r>
          </a:p>
          <a:p>
            <a:pPr lvl="0" algn="just"/>
            <a:r>
              <a:rPr lang="ka-GE" dirty="0"/>
              <a:t>მასალებისა და ნარჩენების განთავსება უნდა მოხდეს იმგვარად, რომ თავიდან იქნას აცილებული ეროზია; </a:t>
            </a:r>
            <a:endParaRPr lang="en-US" dirty="0"/>
          </a:p>
          <a:p>
            <a:pPr lvl="0" algn="just"/>
            <a:r>
              <a:rPr lang="ka-GE" dirty="0"/>
              <a:t>სასოფლო-სამეურნეო და ფეკალური ჩამდინარე წყლების სათანადო მართვა; ჩამდინარე წყლები, რომლებიც პოტენციურად აბინძურებს უბნებს, დაცული უნდა იყოს ნალექებისგან; </a:t>
            </a:r>
            <a:r>
              <a:rPr lang="en-US" dirty="0"/>
              <a:t> </a:t>
            </a:r>
          </a:p>
          <a:p>
            <a:pPr lvl="0" algn="just"/>
            <a:r>
              <a:rPr lang="ka-GE" dirty="0"/>
              <a:t>უბანზე საწვავის ცისტერნის არსებობის შემთხვევაში ცისტერნა უნდა შემოიღობოს ბეტონის ან თიხის მასალით, რომლის შიდა მოცულობა  უნდა იყოს რეეზრვუარის ტევადობის არანაკლებ 110%. ამ ზომის მიღების შემთხვევაში  შესაძლებელია ნავთობის გავრცელების პრევენცია ნავთობის ავარიული დაღვრის შემთხვევაში;</a:t>
            </a:r>
            <a:endParaRPr lang="en-US" dirty="0"/>
          </a:p>
          <a:p>
            <a:pPr lvl="0" algn="just"/>
            <a:r>
              <a:rPr lang="ka-GE" dirty="0"/>
              <a:t>მანქანა-დანადგარების/აღჭურვილობის საწვავით გამართვის/ტექნიკური მომსახურების აკრძალვა სამშენებლო უბნებზე; </a:t>
            </a:r>
            <a:endParaRPr lang="en-US" dirty="0"/>
          </a:p>
          <a:p>
            <a:endParaRPr lang="en-US" dirty="0"/>
          </a:p>
        </p:txBody>
      </p:sp>
    </p:spTree>
    <p:extLst>
      <p:ext uri="{BB962C8B-B14F-4D97-AF65-F5344CB8AC3E}">
        <p14:creationId xmlns:p14="http://schemas.microsoft.com/office/powerpoint/2010/main" val="1660562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0107" y="1852245"/>
            <a:ext cx="9199514" cy="4689231"/>
          </a:xfrm>
        </p:spPr>
        <p:txBody>
          <a:bodyPr>
            <a:normAutofit fontScale="92500" lnSpcReduction="10000"/>
          </a:bodyPr>
          <a:lstStyle/>
          <a:p>
            <a:pPr marL="0" indent="0" algn="ctr">
              <a:buNone/>
            </a:pPr>
            <a:r>
              <a:rPr lang="ka-GE" sz="2400" b="1" dirty="0"/>
              <a:t>შემარბილებელი ღონისძიებები (გაგრძელება):</a:t>
            </a:r>
            <a:br>
              <a:rPr lang="ka-GE" sz="2600" b="1" dirty="0"/>
            </a:br>
            <a:endParaRPr lang="ka-GE" sz="2600" dirty="0"/>
          </a:p>
          <a:p>
            <a:pPr lvl="0" algn="just"/>
            <a:r>
              <a:rPr lang="ka-GE" sz="1900" dirty="0"/>
              <a:t>დამაბინძურებელი ნივთიერებების დაღვრის შემთხვევაში საჭიროა დაღვრილი მასალის ლოკალიზება და დაბინძურებული უბნის დაუყოვნებლივ გაწმენდა. </a:t>
            </a:r>
          </a:p>
          <a:p>
            <a:pPr lvl="0" algn="just"/>
            <a:r>
              <a:rPr lang="ka-GE" sz="1900" dirty="0"/>
              <a:t>დაბინძურებული ნიადაგი და გრუნტი შემდგომი აღდგენის  მიზნით გატანილი უნდა იქნას ტერიტორიიდან მოცემული საქმიანობის შესაბამისი ნებართვის მქონე კონტრაქტორის მიერ</a:t>
            </a:r>
            <a:r>
              <a:rPr lang="en-US" sz="1900" dirty="0"/>
              <a:t>; </a:t>
            </a:r>
          </a:p>
          <a:p>
            <a:pPr lvl="0" algn="just"/>
            <a:r>
              <a:rPr lang="ka-GE" sz="1900" dirty="0"/>
              <a:t>სამუშაოების დასრულების შემდეგ უნდა მოხდეს ტერიტორიის გაწმენდა და რეკულტივაცია; </a:t>
            </a:r>
            <a:endParaRPr lang="en-US" sz="1900" dirty="0"/>
          </a:p>
          <a:p>
            <a:pPr lvl="0" algn="just"/>
            <a:r>
              <a:rPr lang="ka-GE" sz="1900" dirty="0"/>
              <a:t>სამშენებლო სამუშაოების დაწყებამდე პერსონალისთვის სათანადო მითითებების მიცემა გარემოსდაცვით და უსაფრთხოების საკითხებზე; </a:t>
            </a:r>
            <a:endParaRPr lang="en-US" sz="1900" dirty="0"/>
          </a:p>
          <a:p>
            <a:pPr lvl="0" algn="just"/>
            <a:r>
              <a:rPr lang="ka-GE" sz="1900" dirty="0"/>
              <a:t>მიწის ზედაპირული, ჰუმუსის შედარებით მაღალი შემცველობის მქონე ფენის მოხსნა და დასაწყობება წინასწარ შერჩეულ, დაცულ  ადგილზე;</a:t>
            </a:r>
            <a:endParaRPr lang="en-US" sz="1900" dirty="0"/>
          </a:p>
          <a:p>
            <a:pPr lvl="0" algn="just"/>
            <a:r>
              <a:rPr lang="ka-GE" sz="1900" dirty="0"/>
              <a:t>დასაწყობებული ნაყარის პერიმეტრზე დროებითი წყალამრიდი არხების მოწყობა;</a:t>
            </a:r>
            <a:endParaRPr lang="en-US" sz="1900" dirty="0"/>
          </a:p>
          <a:p>
            <a:endParaRPr lang="en-US" dirty="0"/>
          </a:p>
        </p:txBody>
      </p:sp>
      <p:sp>
        <p:nvSpPr>
          <p:cNvPr id="4" name="Title 3">
            <a:extLst>
              <a:ext uri="{FF2B5EF4-FFF2-40B4-BE49-F238E27FC236}">
                <a16:creationId xmlns:a16="http://schemas.microsoft.com/office/drawing/2014/main" id="{F13B93DD-BC39-0344-9584-8D703A5122EE}"/>
              </a:ext>
            </a:extLst>
          </p:cNvPr>
          <p:cNvSpPr>
            <a:spLocks noGrp="1"/>
          </p:cNvSpPr>
          <p:nvPr>
            <p:ph type="title"/>
          </p:nvPr>
        </p:nvSpPr>
        <p:spPr>
          <a:xfrm>
            <a:off x="1840107" y="497501"/>
            <a:ext cx="9664505" cy="1015663"/>
          </a:xfrm>
          <a:prstGeom prst="rect">
            <a:avLst/>
          </a:prstGeom>
        </p:spPr>
        <p:txBody>
          <a:bodyPr wrap="square">
            <a:spAutoFit/>
          </a:bodyPr>
          <a:lstStyle/>
          <a:p>
            <a:pPr algn="ctr"/>
            <a:r>
              <a:rPr lang="en-US" b="1" dirty="0" err="1">
                <a:solidFill>
                  <a:srgbClr val="0070C0"/>
                </a:solidFill>
              </a:rPr>
              <a:t>გარემოზე</a:t>
            </a:r>
            <a:r>
              <a:rPr lang="en-US" b="1" dirty="0">
                <a:solidFill>
                  <a:srgbClr val="0070C0"/>
                </a:solidFill>
              </a:rPr>
              <a:t> </a:t>
            </a:r>
            <a:r>
              <a:rPr lang="en-US" b="1" dirty="0" err="1">
                <a:solidFill>
                  <a:srgbClr val="0070C0"/>
                </a:solidFill>
              </a:rPr>
              <a:t>შესაძლო</a:t>
            </a:r>
            <a:r>
              <a:rPr lang="en-US" b="1" dirty="0">
                <a:solidFill>
                  <a:srgbClr val="0070C0"/>
                </a:solidFill>
              </a:rPr>
              <a:t> </a:t>
            </a:r>
            <a:r>
              <a:rPr lang="en-US" b="1" dirty="0" err="1">
                <a:solidFill>
                  <a:srgbClr val="0070C0"/>
                </a:solidFill>
              </a:rPr>
              <a:t>ზემოქმედების</a:t>
            </a:r>
            <a:r>
              <a:rPr lang="en-US" b="1" dirty="0">
                <a:solidFill>
                  <a:srgbClr val="0070C0"/>
                </a:solidFill>
              </a:rPr>
              <a:t> </a:t>
            </a:r>
            <a:r>
              <a:rPr lang="en-US" b="1" dirty="0" err="1">
                <a:solidFill>
                  <a:srgbClr val="0070C0"/>
                </a:solidFill>
              </a:rPr>
              <a:t>სახეები</a:t>
            </a:r>
            <a:r>
              <a:rPr lang="en-US" b="1" dirty="0">
                <a:solidFill>
                  <a:srgbClr val="0070C0"/>
                </a:solidFill>
              </a:rPr>
              <a:t> </a:t>
            </a:r>
            <a:br>
              <a:rPr lang="ka-GE" b="1" dirty="0">
                <a:solidFill>
                  <a:schemeClr val="bg2">
                    <a:lumMod val="50000"/>
                  </a:schemeClr>
                </a:solidFill>
              </a:rPr>
            </a:br>
            <a:r>
              <a:rPr lang="en-US" sz="2400" b="1" dirty="0" err="1">
                <a:solidFill>
                  <a:schemeClr val="tx1"/>
                </a:solidFill>
              </a:rPr>
              <a:t>ზემოქმედება</a:t>
            </a:r>
            <a:r>
              <a:rPr lang="en-US" sz="2400" b="1" dirty="0">
                <a:solidFill>
                  <a:schemeClr val="tx1"/>
                </a:solidFill>
              </a:rPr>
              <a:t> </a:t>
            </a:r>
            <a:r>
              <a:rPr lang="en-US" sz="2400" b="1" dirty="0" err="1">
                <a:solidFill>
                  <a:schemeClr val="tx1"/>
                </a:solidFill>
              </a:rPr>
              <a:t>ნიადაგის</a:t>
            </a:r>
            <a:r>
              <a:rPr lang="en-US" sz="2400" b="1" dirty="0">
                <a:solidFill>
                  <a:schemeClr val="tx1"/>
                </a:solidFill>
              </a:rPr>
              <a:t> </a:t>
            </a:r>
            <a:r>
              <a:rPr lang="en-US" sz="2400" b="1" dirty="0" err="1">
                <a:solidFill>
                  <a:schemeClr val="tx1"/>
                </a:solidFill>
              </a:rPr>
              <a:t>და</a:t>
            </a:r>
            <a:r>
              <a:rPr lang="en-US" sz="2400" b="1" dirty="0">
                <a:solidFill>
                  <a:schemeClr val="tx1"/>
                </a:solidFill>
              </a:rPr>
              <a:t> </a:t>
            </a:r>
            <a:r>
              <a:rPr lang="en-US" sz="2400" b="1" dirty="0" err="1">
                <a:solidFill>
                  <a:schemeClr val="tx1"/>
                </a:solidFill>
              </a:rPr>
              <a:t>ზღვის</a:t>
            </a:r>
            <a:r>
              <a:rPr lang="en-US" sz="2400" b="1" dirty="0">
                <a:solidFill>
                  <a:schemeClr val="tx1"/>
                </a:solidFill>
              </a:rPr>
              <a:t> </a:t>
            </a:r>
            <a:r>
              <a:rPr lang="en-US" sz="2400" b="1" dirty="0" err="1">
                <a:solidFill>
                  <a:schemeClr val="tx1"/>
                </a:solidFill>
              </a:rPr>
              <a:t>ფსკერული</a:t>
            </a:r>
            <a:r>
              <a:rPr lang="en-US" sz="2400" b="1" dirty="0">
                <a:solidFill>
                  <a:schemeClr val="tx1"/>
                </a:solidFill>
              </a:rPr>
              <a:t> </a:t>
            </a:r>
            <a:r>
              <a:rPr lang="en-US" sz="2400" b="1" dirty="0" err="1">
                <a:solidFill>
                  <a:schemeClr val="tx1"/>
                </a:solidFill>
              </a:rPr>
              <a:t>ნალექების</a:t>
            </a:r>
            <a:r>
              <a:rPr lang="en-US" sz="2400" b="1" dirty="0">
                <a:solidFill>
                  <a:schemeClr val="tx1"/>
                </a:solidFill>
              </a:rPr>
              <a:t> </a:t>
            </a:r>
            <a:r>
              <a:rPr lang="en-US" sz="2400" b="1" dirty="0" err="1">
                <a:solidFill>
                  <a:schemeClr val="tx1"/>
                </a:solidFill>
              </a:rPr>
              <a:t>ხარისხზე</a:t>
            </a:r>
            <a:r>
              <a:rPr lang="en-US" sz="2400" b="1" dirty="0">
                <a:solidFill>
                  <a:schemeClr val="tx1"/>
                </a:solidFill>
              </a:rPr>
              <a:t> </a:t>
            </a:r>
            <a:endParaRPr lang="en-US" sz="2400" dirty="0"/>
          </a:p>
        </p:txBody>
      </p:sp>
    </p:spTree>
    <p:extLst>
      <p:ext uri="{BB962C8B-B14F-4D97-AF65-F5344CB8AC3E}">
        <p14:creationId xmlns:p14="http://schemas.microsoft.com/office/powerpoint/2010/main" val="1102403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BBD9-4BAF-1541-BBED-2C7668B07485}"/>
              </a:ext>
            </a:extLst>
          </p:cNvPr>
          <p:cNvSpPr>
            <a:spLocks noGrp="1"/>
          </p:cNvSpPr>
          <p:nvPr>
            <p:ph type="title"/>
          </p:nvPr>
        </p:nvSpPr>
        <p:spPr>
          <a:xfrm>
            <a:off x="1702191" y="362617"/>
            <a:ext cx="9312812" cy="1280890"/>
          </a:xfrm>
        </p:spPr>
        <p:txBody>
          <a:bodyPr>
            <a:noAutofit/>
          </a:bodyPr>
          <a:lstStyle/>
          <a:p>
            <a:pPr algn="ctr"/>
            <a:r>
              <a:rPr lang="en-US" sz="3000" b="1" dirty="0" err="1">
                <a:solidFill>
                  <a:srgbClr val="0070C0"/>
                </a:solidFill>
              </a:rPr>
              <a:t>ინფორმაცია</a:t>
            </a:r>
            <a:r>
              <a:rPr lang="en-US" sz="3000" b="1" dirty="0">
                <a:solidFill>
                  <a:srgbClr val="0070C0"/>
                </a:solidFill>
              </a:rPr>
              <a:t> </a:t>
            </a:r>
            <a:r>
              <a:rPr lang="en-US" sz="3000" b="1" dirty="0" err="1">
                <a:solidFill>
                  <a:srgbClr val="0070C0"/>
                </a:solidFill>
              </a:rPr>
              <a:t>ჩასატარებელი</a:t>
            </a:r>
            <a:r>
              <a:rPr lang="en-US" sz="3000" b="1" dirty="0">
                <a:solidFill>
                  <a:srgbClr val="0070C0"/>
                </a:solidFill>
              </a:rPr>
              <a:t> </a:t>
            </a:r>
            <a:r>
              <a:rPr lang="en-US" sz="3000" b="1" dirty="0" err="1">
                <a:solidFill>
                  <a:srgbClr val="0070C0"/>
                </a:solidFill>
              </a:rPr>
              <a:t>საბაზისო</a:t>
            </a:r>
            <a:r>
              <a:rPr lang="en-US" sz="3000" b="1" dirty="0">
                <a:solidFill>
                  <a:srgbClr val="0070C0"/>
                </a:solidFill>
              </a:rPr>
              <a:t>/</a:t>
            </a:r>
            <a:r>
              <a:rPr lang="en-US" sz="3000" b="1" dirty="0" err="1">
                <a:solidFill>
                  <a:srgbClr val="0070C0"/>
                </a:solidFill>
              </a:rPr>
              <a:t>საძიებო</a:t>
            </a:r>
            <a:r>
              <a:rPr lang="en-US" sz="3000" b="1" dirty="0">
                <a:solidFill>
                  <a:srgbClr val="0070C0"/>
                </a:solidFill>
              </a:rPr>
              <a:t> </a:t>
            </a:r>
            <a:r>
              <a:rPr lang="en-US" sz="3000" b="1" dirty="0" err="1">
                <a:solidFill>
                  <a:srgbClr val="0070C0"/>
                </a:solidFill>
              </a:rPr>
              <a:t>კვლევებისა</a:t>
            </a:r>
            <a:r>
              <a:rPr lang="en-US" sz="3000" b="1" dirty="0">
                <a:solidFill>
                  <a:srgbClr val="0070C0"/>
                </a:solidFill>
              </a:rPr>
              <a:t> </a:t>
            </a:r>
            <a:r>
              <a:rPr lang="en-US" sz="3000" b="1" dirty="0" err="1">
                <a:solidFill>
                  <a:srgbClr val="0070C0"/>
                </a:solidFill>
              </a:rPr>
              <a:t>და</a:t>
            </a:r>
            <a:r>
              <a:rPr lang="en-US" sz="3000" b="1" dirty="0">
                <a:solidFill>
                  <a:srgbClr val="0070C0"/>
                </a:solidFill>
              </a:rPr>
              <a:t> </a:t>
            </a:r>
            <a:r>
              <a:rPr lang="en-US" sz="3000" b="1" dirty="0" err="1">
                <a:solidFill>
                  <a:srgbClr val="0070C0"/>
                </a:solidFill>
              </a:rPr>
              <a:t>გზშ-ის</a:t>
            </a:r>
            <a:r>
              <a:rPr lang="en-US" sz="3000" b="1" dirty="0">
                <a:solidFill>
                  <a:srgbClr val="0070C0"/>
                </a:solidFill>
              </a:rPr>
              <a:t> </a:t>
            </a:r>
            <a:r>
              <a:rPr lang="en-US" sz="3000" b="1" dirty="0" err="1">
                <a:solidFill>
                  <a:srgbClr val="0070C0"/>
                </a:solidFill>
              </a:rPr>
              <a:t>ანგარიშის</a:t>
            </a:r>
            <a:r>
              <a:rPr lang="en-US" sz="3000" b="1" dirty="0">
                <a:solidFill>
                  <a:srgbClr val="0070C0"/>
                </a:solidFill>
              </a:rPr>
              <a:t> </a:t>
            </a:r>
            <a:r>
              <a:rPr lang="en-US" sz="3000" b="1" dirty="0" err="1">
                <a:solidFill>
                  <a:srgbClr val="0070C0"/>
                </a:solidFill>
              </a:rPr>
              <a:t>მომზადებისთვის</a:t>
            </a:r>
            <a:r>
              <a:rPr lang="en-US" sz="3000" b="1" dirty="0">
                <a:solidFill>
                  <a:srgbClr val="0070C0"/>
                </a:solidFill>
              </a:rPr>
              <a:t> </a:t>
            </a:r>
            <a:r>
              <a:rPr lang="en-US" sz="3000" b="1" dirty="0" err="1">
                <a:solidFill>
                  <a:srgbClr val="0070C0"/>
                </a:solidFill>
              </a:rPr>
              <a:t>საჭირო</a:t>
            </a:r>
            <a:r>
              <a:rPr lang="en-US" sz="3000" b="1" dirty="0">
                <a:solidFill>
                  <a:srgbClr val="0070C0"/>
                </a:solidFill>
              </a:rPr>
              <a:t> </a:t>
            </a:r>
            <a:r>
              <a:rPr lang="en-US" sz="3000" b="1" dirty="0" err="1">
                <a:solidFill>
                  <a:srgbClr val="0070C0"/>
                </a:solidFill>
              </a:rPr>
              <a:t>მეთოდების</a:t>
            </a:r>
            <a:r>
              <a:rPr lang="en-US" sz="3000" b="1" dirty="0">
                <a:solidFill>
                  <a:srgbClr val="0070C0"/>
                </a:solidFill>
              </a:rPr>
              <a:t> </a:t>
            </a:r>
            <a:r>
              <a:rPr lang="en-US" sz="3000" b="1" dirty="0" err="1">
                <a:solidFill>
                  <a:srgbClr val="0070C0"/>
                </a:solidFill>
              </a:rPr>
              <a:t>შესახებ</a:t>
            </a:r>
            <a:endParaRPr lang="en-US" sz="3000" dirty="0">
              <a:solidFill>
                <a:srgbClr val="0070C0"/>
              </a:solidFill>
            </a:endParaRPr>
          </a:p>
        </p:txBody>
      </p:sp>
      <p:sp>
        <p:nvSpPr>
          <p:cNvPr id="3" name="Content Placeholder 2">
            <a:extLst>
              <a:ext uri="{FF2B5EF4-FFF2-40B4-BE49-F238E27FC236}">
                <a16:creationId xmlns:a16="http://schemas.microsoft.com/office/drawing/2014/main" id="{95636D6B-98F6-6D47-84C6-7C407B2222A2}"/>
              </a:ext>
            </a:extLst>
          </p:cNvPr>
          <p:cNvSpPr>
            <a:spLocks noGrp="1"/>
          </p:cNvSpPr>
          <p:nvPr>
            <p:ph idx="1"/>
          </p:nvPr>
        </p:nvSpPr>
        <p:spPr>
          <a:xfrm>
            <a:off x="1575582" y="2203938"/>
            <a:ext cx="9340948" cy="4140591"/>
          </a:xfrm>
        </p:spPr>
        <p:txBody>
          <a:bodyPr>
            <a:normAutofit/>
          </a:bodyPr>
          <a:lstStyle/>
          <a:p>
            <a:pPr algn="just"/>
            <a:r>
              <a:rPr lang="ka-GE" dirty="0"/>
              <a:t>შემდგომ ეტაპებზე დაგეგმილი კვლევების მიზანი იქნება ძირითადი ანგარიშის (გზშ-ს ანგარიში) შესაბამისობაში მოყვანა გარემოსდაცვითი შეფასების კოდექსის მე-10 მუხლის მოთხოვნებთან. დაგეგმილი კვლევები ითვალისწინებს შერჩეული დერეფნის ბუნებრივი და სოციალური კომპონენტების დეტალურ შესწავლას, ასევე მოპოვებული მასალის კომპიუტერულ დამუშავებას.</a:t>
            </a:r>
            <a:endParaRPr lang="en-US" dirty="0"/>
          </a:p>
          <a:p>
            <a:pPr algn="just"/>
            <a:r>
              <a:rPr lang="ka-GE" dirty="0"/>
              <a:t>გზშ-ს ანგარიშში ასახული იქნება სკოპინგის ეტაპზე საზოგადოების ინფორმირებისა და მის მიერ წარმოდგენილი მოსაზრებებისა და შენიშვნების შეფასება, ასევე საქართველოს გარემოს დაცვისა და სოფლის მეურნეობის სამინისტროს მიერ გაცემული სკოპინგის დასკვნით მოთხოვნილი ინფორმაცია. გზშ-ს შემდგომ ეტაპებზე დაგეგმილი კვლევების და შეფასების მეთოდოლოგია შესაბამისობაში იქნება საქართველოს კანონთან - „გარემოსდაცვითი შეფასების კოდექსი“ და სხვა ნორმატიულ დოკუმენტებთან.</a:t>
            </a:r>
            <a:endParaRPr lang="en-US" dirty="0"/>
          </a:p>
          <a:p>
            <a:endParaRPr lang="en-US" dirty="0"/>
          </a:p>
        </p:txBody>
      </p:sp>
    </p:spTree>
    <p:extLst>
      <p:ext uri="{BB962C8B-B14F-4D97-AF65-F5344CB8AC3E}">
        <p14:creationId xmlns:p14="http://schemas.microsoft.com/office/powerpoint/2010/main" val="2984364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AD29-C94A-1540-B99A-FB0D53FFC1AE}"/>
              </a:ext>
            </a:extLst>
          </p:cNvPr>
          <p:cNvSpPr>
            <a:spLocks noGrp="1"/>
          </p:cNvSpPr>
          <p:nvPr>
            <p:ph type="title"/>
          </p:nvPr>
        </p:nvSpPr>
        <p:spPr>
          <a:xfrm>
            <a:off x="1674055" y="154744"/>
            <a:ext cx="9617906" cy="1280890"/>
          </a:xfrm>
        </p:spPr>
        <p:txBody>
          <a:bodyPr>
            <a:normAutofit fontScale="90000"/>
          </a:bodyPr>
          <a:lstStyle/>
          <a:p>
            <a:pPr algn="ctr"/>
            <a:r>
              <a:rPr lang="en-US" b="1" dirty="0" err="1">
                <a:solidFill>
                  <a:srgbClr val="0070C0"/>
                </a:solidFill>
              </a:rPr>
              <a:t>ინფორმაცია</a:t>
            </a:r>
            <a:r>
              <a:rPr lang="en-US" b="1" dirty="0">
                <a:solidFill>
                  <a:srgbClr val="0070C0"/>
                </a:solidFill>
              </a:rPr>
              <a:t> </a:t>
            </a:r>
            <a:r>
              <a:rPr lang="en-US" b="1" dirty="0" err="1">
                <a:solidFill>
                  <a:srgbClr val="0070C0"/>
                </a:solidFill>
              </a:rPr>
              <a:t>ჩასატარებელი</a:t>
            </a:r>
            <a:r>
              <a:rPr lang="en-US" b="1" dirty="0">
                <a:solidFill>
                  <a:srgbClr val="0070C0"/>
                </a:solidFill>
              </a:rPr>
              <a:t> </a:t>
            </a:r>
            <a:r>
              <a:rPr lang="en-US" b="1" dirty="0" err="1">
                <a:solidFill>
                  <a:srgbClr val="0070C0"/>
                </a:solidFill>
              </a:rPr>
              <a:t>საბაზისო</a:t>
            </a:r>
            <a:r>
              <a:rPr lang="en-US" b="1" dirty="0">
                <a:solidFill>
                  <a:srgbClr val="0070C0"/>
                </a:solidFill>
              </a:rPr>
              <a:t>/</a:t>
            </a:r>
            <a:r>
              <a:rPr lang="en-US" b="1" dirty="0" err="1">
                <a:solidFill>
                  <a:srgbClr val="0070C0"/>
                </a:solidFill>
              </a:rPr>
              <a:t>საძიებო</a:t>
            </a:r>
            <a:r>
              <a:rPr lang="en-US" b="1" dirty="0">
                <a:solidFill>
                  <a:srgbClr val="0070C0"/>
                </a:solidFill>
              </a:rPr>
              <a:t> </a:t>
            </a:r>
            <a:r>
              <a:rPr lang="en-US" b="1" dirty="0" err="1">
                <a:solidFill>
                  <a:srgbClr val="0070C0"/>
                </a:solidFill>
              </a:rPr>
              <a:t>კვლევებისა</a:t>
            </a:r>
            <a:r>
              <a:rPr lang="en-US" b="1" dirty="0">
                <a:solidFill>
                  <a:srgbClr val="0070C0"/>
                </a:solidFill>
              </a:rPr>
              <a:t> </a:t>
            </a:r>
            <a:r>
              <a:rPr lang="en-US" b="1" dirty="0" err="1">
                <a:solidFill>
                  <a:srgbClr val="0070C0"/>
                </a:solidFill>
              </a:rPr>
              <a:t>და</a:t>
            </a:r>
            <a:r>
              <a:rPr lang="en-US" b="1" dirty="0">
                <a:solidFill>
                  <a:srgbClr val="0070C0"/>
                </a:solidFill>
              </a:rPr>
              <a:t> </a:t>
            </a:r>
            <a:r>
              <a:rPr lang="en-US" b="1" dirty="0" err="1">
                <a:solidFill>
                  <a:srgbClr val="0070C0"/>
                </a:solidFill>
              </a:rPr>
              <a:t>გზშ-ის</a:t>
            </a:r>
            <a:r>
              <a:rPr lang="en-US" b="1" dirty="0">
                <a:solidFill>
                  <a:srgbClr val="0070C0"/>
                </a:solidFill>
              </a:rPr>
              <a:t> </a:t>
            </a:r>
            <a:r>
              <a:rPr lang="en-US" b="1" dirty="0" err="1">
                <a:solidFill>
                  <a:srgbClr val="0070C0"/>
                </a:solidFill>
              </a:rPr>
              <a:t>ანგარიშის</a:t>
            </a:r>
            <a:r>
              <a:rPr lang="en-US" b="1" dirty="0">
                <a:solidFill>
                  <a:srgbClr val="0070C0"/>
                </a:solidFill>
              </a:rPr>
              <a:t> </a:t>
            </a:r>
            <a:r>
              <a:rPr lang="en-US" b="1" dirty="0" err="1">
                <a:solidFill>
                  <a:srgbClr val="0070C0"/>
                </a:solidFill>
              </a:rPr>
              <a:t>მომზადებისთვის</a:t>
            </a:r>
            <a:r>
              <a:rPr lang="en-US" b="1" dirty="0">
                <a:solidFill>
                  <a:srgbClr val="0070C0"/>
                </a:solidFill>
              </a:rPr>
              <a:t> </a:t>
            </a:r>
            <a:r>
              <a:rPr lang="en-US" b="1" dirty="0" err="1">
                <a:solidFill>
                  <a:srgbClr val="0070C0"/>
                </a:solidFill>
              </a:rPr>
              <a:t>საჭირო</a:t>
            </a:r>
            <a:r>
              <a:rPr lang="en-US" b="1" dirty="0">
                <a:solidFill>
                  <a:srgbClr val="0070C0"/>
                </a:solidFill>
              </a:rPr>
              <a:t> </a:t>
            </a:r>
            <a:r>
              <a:rPr lang="en-US" b="1" dirty="0" err="1">
                <a:solidFill>
                  <a:srgbClr val="0070C0"/>
                </a:solidFill>
              </a:rPr>
              <a:t>მეთოდების</a:t>
            </a:r>
            <a:r>
              <a:rPr lang="en-US" b="1" dirty="0">
                <a:solidFill>
                  <a:srgbClr val="0070C0"/>
                </a:solidFill>
              </a:rPr>
              <a:t> </a:t>
            </a:r>
            <a:r>
              <a:rPr lang="en-US" b="1" dirty="0" err="1">
                <a:solidFill>
                  <a:srgbClr val="0070C0"/>
                </a:solidFill>
              </a:rPr>
              <a:t>შესახებ</a:t>
            </a:r>
            <a:endParaRPr lang="en-US" sz="4400" dirty="0">
              <a:solidFill>
                <a:srgbClr val="0070C0"/>
              </a:solidFill>
            </a:endParaRPr>
          </a:p>
        </p:txBody>
      </p:sp>
      <p:sp>
        <p:nvSpPr>
          <p:cNvPr id="3" name="Content Placeholder 2">
            <a:extLst>
              <a:ext uri="{FF2B5EF4-FFF2-40B4-BE49-F238E27FC236}">
                <a16:creationId xmlns:a16="http://schemas.microsoft.com/office/drawing/2014/main" id="{31B01F55-517F-1B44-8DF6-31B982AC3FA1}"/>
              </a:ext>
            </a:extLst>
          </p:cNvPr>
          <p:cNvSpPr>
            <a:spLocks noGrp="1"/>
          </p:cNvSpPr>
          <p:nvPr>
            <p:ph idx="1"/>
          </p:nvPr>
        </p:nvSpPr>
        <p:spPr>
          <a:xfrm>
            <a:off x="1519311" y="1899868"/>
            <a:ext cx="9636369" cy="4630332"/>
          </a:xfrm>
        </p:spPr>
        <p:txBody>
          <a:bodyPr>
            <a:normAutofit/>
          </a:bodyPr>
          <a:lstStyle/>
          <a:p>
            <a:pPr marL="0" lvl="0" indent="0" algn="ctr">
              <a:buNone/>
            </a:pPr>
            <a:r>
              <a:rPr lang="ka-GE" sz="2600" b="1" dirty="0">
                <a:solidFill>
                  <a:schemeClr val="tx1"/>
                </a:solidFill>
              </a:rPr>
              <a:t>ხმაური, ჰარის ემისიები</a:t>
            </a:r>
          </a:p>
          <a:p>
            <a:pPr lvl="0" algn="just"/>
            <a:r>
              <a:rPr lang="ka-GE" sz="2000" dirty="0"/>
              <a:t>გამოყენებული იქნება კომპიუტერული პროგრამა „CadnaA“. პროგრამა CadnaA  გამოიყენება ისეთი ამოცანების შესასრულებლად, როგორიცაა ხმაურის და ჰაერის ემისიების გავრცელების კვლევა მაგალითად, სამრეწველო საწარმოებში, მანქანების პარკინგის მქონე დიდ სავაჭრო ცენტრებში, ახალი გზების, რკინიგზების ან მთლიანად ქალაქისა და ურბანული ტერიტორიების მასშტაბით;</a:t>
            </a:r>
            <a:endParaRPr lang="en-US" sz="2000" dirty="0"/>
          </a:p>
          <a:p>
            <a:pPr algn="just"/>
            <a:r>
              <a:rPr lang="ka-GE" sz="2000" dirty="0"/>
              <a:t>ექსპლუატაციის ეტაპისთვის მავნე ნივთიერებების გაბნევის ანგარიშის შესრულებისთვის გამოყენებული იქნება კომპიუტერული პროგრამა „ეკოლოგი“. ამავე პროგრამით გადამოწმდება მშენებლობის ეტაპისთვის შესრულებული გაანგარიშებები. პროგრამა საშუალებას იძლევა საკონტროლო წერტილებში განისაზღვროს მოსალოდნელი კონცენტრაციები სხვადასხვა მავნე ნივთიერებისათვის და ჯამური ზემოქმედების ჯგუფებისათვის.</a:t>
            </a:r>
            <a:r>
              <a:rPr lang="en-US" sz="2000" dirty="0"/>
              <a:t> </a:t>
            </a:r>
          </a:p>
          <a:p>
            <a:endParaRPr lang="en-US" dirty="0"/>
          </a:p>
        </p:txBody>
      </p:sp>
    </p:spTree>
    <p:extLst>
      <p:ext uri="{BB962C8B-B14F-4D97-AF65-F5344CB8AC3E}">
        <p14:creationId xmlns:p14="http://schemas.microsoft.com/office/powerpoint/2010/main" val="630260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5544-F8CB-8540-9746-AE23D77EACB3}"/>
              </a:ext>
            </a:extLst>
          </p:cNvPr>
          <p:cNvSpPr>
            <a:spLocks noGrp="1"/>
          </p:cNvSpPr>
          <p:nvPr>
            <p:ph type="title"/>
          </p:nvPr>
        </p:nvSpPr>
        <p:spPr>
          <a:xfrm>
            <a:off x="858129" y="283868"/>
            <a:ext cx="11057206" cy="1280890"/>
          </a:xfrm>
        </p:spPr>
        <p:txBody>
          <a:bodyPr>
            <a:noAutofit/>
          </a:bodyPr>
          <a:lstStyle/>
          <a:p>
            <a:pPr algn="ctr"/>
            <a:r>
              <a:rPr lang="en-US" sz="3200" b="1" dirty="0" err="1">
                <a:solidFill>
                  <a:srgbClr val="0070C0"/>
                </a:solidFill>
              </a:rPr>
              <a:t>ინფორმაცია</a:t>
            </a:r>
            <a:r>
              <a:rPr lang="en-US" sz="3200" b="1" dirty="0">
                <a:solidFill>
                  <a:srgbClr val="0070C0"/>
                </a:solidFill>
              </a:rPr>
              <a:t> </a:t>
            </a:r>
            <a:r>
              <a:rPr lang="en-US" sz="3200" b="1" dirty="0" err="1">
                <a:solidFill>
                  <a:srgbClr val="0070C0"/>
                </a:solidFill>
              </a:rPr>
              <a:t>ჩასატარებელი</a:t>
            </a:r>
            <a:r>
              <a:rPr lang="en-US" sz="3200" b="1" dirty="0">
                <a:solidFill>
                  <a:srgbClr val="0070C0"/>
                </a:solidFill>
              </a:rPr>
              <a:t> </a:t>
            </a:r>
            <a:r>
              <a:rPr lang="en-US" sz="3200" b="1" dirty="0" err="1">
                <a:solidFill>
                  <a:srgbClr val="0070C0"/>
                </a:solidFill>
              </a:rPr>
              <a:t>საბაზისო</a:t>
            </a:r>
            <a:r>
              <a:rPr lang="en-US" sz="3200" b="1" dirty="0">
                <a:solidFill>
                  <a:srgbClr val="0070C0"/>
                </a:solidFill>
              </a:rPr>
              <a:t>/</a:t>
            </a:r>
            <a:r>
              <a:rPr lang="en-US" sz="3200" b="1" dirty="0" err="1">
                <a:solidFill>
                  <a:srgbClr val="0070C0"/>
                </a:solidFill>
              </a:rPr>
              <a:t>საძიებო</a:t>
            </a:r>
            <a:r>
              <a:rPr lang="en-US" sz="3200" b="1" dirty="0">
                <a:solidFill>
                  <a:srgbClr val="0070C0"/>
                </a:solidFill>
              </a:rPr>
              <a:t> </a:t>
            </a:r>
            <a:r>
              <a:rPr lang="en-US" sz="3200" b="1" dirty="0" err="1">
                <a:solidFill>
                  <a:srgbClr val="0070C0"/>
                </a:solidFill>
              </a:rPr>
              <a:t>კვლევებისა</a:t>
            </a:r>
            <a:r>
              <a:rPr lang="en-US" sz="3200" b="1" dirty="0">
                <a:solidFill>
                  <a:srgbClr val="0070C0"/>
                </a:solidFill>
              </a:rPr>
              <a:t> </a:t>
            </a:r>
            <a:r>
              <a:rPr lang="en-US" sz="3200" b="1" dirty="0" err="1">
                <a:solidFill>
                  <a:srgbClr val="0070C0"/>
                </a:solidFill>
              </a:rPr>
              <a:t>და</a:t>
            </a:r>
            <a:r>
              <a:rPr lang="en-US" sz="3200" b="1" dirty="0">
                <a:solidFill>
                  <a:srgbClr val="0070C0"/>
                </a:solidFill>
              </a:rPr>
              <a:t> </a:t>
            </a:r>
            <a:r>
              <a:rPr lang="en-US" sz="3200" b="1" dirty="0" err="1">
                <a:solidFill>
                  <a:srgbClr val="0070C0"/>
                </a:solidFill>
              </a:rPr>
              <a:t>გზშ-ის</a:t>
            </a:r>
            <a:r>
              <a:rPr lang="en-US" sz="3200" b="1" dirty="0">
                <a:solidFill>
                  <a:srgbClr val="0070C0"/>
                </a:solidFill>
              </a:rPr>
              <a:t> </a:t>
            </a:r>
            <a:r>
              <a:rPr lang="en-US" sz="3200" b="1" dirty="0" err="1">
                <a:solidFill>
                  <a:srgbClr val="0070C0"/>
                </a:solidFill>
              </a:rPr>
              <a:t>ანგარიშის</a:t>
            </a:r>
            <a:r>
              <a:rPr lang="en-US" sz="3200" b="1" dirty="0">
                <a:solidFill>
                  <a:srgbClr val="0070C0"/>
                </a:solidFill>
              </a:rPr>
              <a:t> </a:t>
            </a:r>
            <a:r>
              <a:rPr lang="en-US" sz="3200" b="1" dirty="0" err="1">
                <a:solidFill>
                  <a:srgbClr val="0070C0"/>
                </a:solidFill>
              </a:rPr>
              <a:t>მომზადებისთვის</a:t>
            </a:r>
            <a:r>
              <a:rPr lang="en-US" sz="3200" b="1" dirty="0">
                <a:solidFill>
                  <a:srgbClr val="0070C0"/>
                </a:solidFill>
              </a:rPr>
              <a:t> </a:t>
            </a:r>
            <a:r>
              <a:rPr lang="en-US" sz="3200" b="1" dirty="0" err="1">
                <a:solidFill>
                  <a:srgbClr val="0070C0"/>
                </a:solidFill>
              </a:rPr>
              <a:t>საჭირო</a:t>
            </a:r>
            <a:r>
              <a:rPr lang="en-US" sz="3200" b="1" dirty="0">
                <a:solidFill>
                  <a:srgbClr val="0070C0"/>
                </a:solidFill>
              </a:rPr>
              <a:t> </a:t>
            </a:r>
            <a:r>
              <a:rPr lang="en-US" sz="3200" b="1" dirty="0" err="1">
                <a:solidFill>
                  <a:srgbClr val="0070C0"/>
                </a:solidFill>
              </a:rPr>
              <a:t>მეთოდების</a:t>
            </a:r>
            <a:r>
              <a:rPr lang="en-US" sz="3200" b="1" dirty="0">
                <a:solidFill>
                  <a:srgbClr val="0070C0"/>
                </a:solidFill>
              </a:rPr>
              <a:t> </a:t>
            </a:r>
            <a:r>
              <a:rPr lang="en-US" sz="3200" b="1" dirty="0" err="1">
                <a:solidFill>
                  <a:srgbClr val="0070C0"/>
                </a:solidFill>
              </a:rPr>
              <a:t>შესახებ</a:t>
            </a:r>
            <a:br>
              <a:rPr lang="ka-GE" sz="3200" b="1" dirty="0">
                <a:solidFill>
                  <a:srgbClr val="0070C0"/>
                </a:solidFill>
              </a:rPr>
            </a:br>
            <a:r>
              <a:rPr lang="ka-GE" sz="2400" b="1" dirty="0">
                <a:solidFill>
                  <a:schemeClr val="tx1"/>
                </a:solidFill>
              </a:rPr>
              <a:t>ხმაურის </a:t>
            </a:r>
            <a:r>
              <a:rPr lang="en-US" sz="2400" b="1" dirty="0">
                <a:solidFill>
                  <a:schemeClr val="tx1"/>
                </a:solidFill>
              </a:rPr>
              <a:t>3D</a:t>
            </a:r>
            <a:r>
              <a:rPr lang="ka-GE" sz="2400" b="1" dirty="0">
                <a:solidFill>
                  <a:schemeClr val="tx1"/>
                </a:solidFill>
              </a:rPr>
              <a:t> მოდელირების ნიმუში</a:t>
            </a:r>
            <a:endParaRPr lang="en-US" sz="2400" dirty="0">
              <a:solidFill>
                <a:schemeClr val="tx1"/>
              </a:solidFill>
            </a:endParaRPr>
          </a:p>
        </p:txBody>
      </p:sp>
      <p:pic>
        <p:nvPicPr>
          <p:cNvPr id="4" name="Content Placeholder 3">
            <a:extLst>
              <a:ext uri="{FF2B5EF4-FFF2-40B4-BE49-F238E27FC236}">
                <a16:creationId xmlns:a16="http://schemas.microsoft.com/office/drawing/2014/main" id="{F882B34B-A94B-5D4E-9E56-FFEA79E419A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6763" y="2250831"/>
            <a:ext cx="8215532" cy="4332849"/>
          </a:xfrm>
          <a:prstGeom prst="rect">
            <a:avLst/>
          </a:prstGeom>
          <a:noFill/>
          <a:ln>
            <a:noFill/>
          </a:ln>
        </p:spPr>
      </p:pic>
    </p:spTree>
    <p:extLst>
      <p:ext uri="{BB962C8B-B14F-4D97-AF65-F5344CB8AC3E}">
        <p14:creationId xmlns:p14="http://schemas.microsoft.com/office/powerpoint/2010/main" val="4017704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2D65-9485-0548-9D27-36D86574F63D}"/>
              </a:ext>
            </a:extLst>
          </p:cNvPr>
          <p:cNvSpPr>
            <a:spLocks noGrp="1"/>
          </p:cNvSpPr>
          <p:nvPr>
            <p:ph type="title"/>
          </p:nvPr>
        </p:nvSpPr>
        <p:spPr>
          <a:xfrm>
            <a:off x="1055078" y="267286"/>
            <a:ext cx="10874326" cy="1280890"/>
          </a:xfrm>
        </p:spPr>
        <p:txBody>
          <a:bodyPr>
            <a:normAutofit fontScale="90000"/>
          </a:bodyPr>
          <a:lstStyle/>
          <a:p>
            <a:pPr algn="ctr"/>
            <a:r>
              <a:rPr lang="en-US" sz="3200" b="1" dirty="0" err="1">
                <a:solidFill>
                  <a:srgbClr val="0070C0"/>
                </a:solidFill>
              </a:rPr>
              <a:t>ინფორმაცია</a:t>
            </a:r>
            <a:r>
              <a:rPr lang="en-US" sz="3200" b="1" dirty="0">
                <a:solidFill>
                  <a:srgbClr val="0070C0"/>
                </a:solidFill>
              </a:rPr>
              <a:t> </a:t>
            </a:r>
            <a:r>
              <a:rPr lang="en-US" sz="3200" b="1" dirty="0" err="1">
                <a:solidFill>
                  <a:srgbClr val="0070C0"/>
                </a:solidFill>
              </a:rPr>
              <a:t>ჩასატარებელი</a:t>
            </a:r>
            <a:r>
              <a:rPr lang="en-US" sz="3200" b="1" dirty="0">
                <a:solidFill>
                  <a:srgbClr val="0070C0"/>
                </a:solidFill>
              </a:rPr>
              <a:t> </a:t>
            </a:r>
            <a:r>
              <a:rPr lang="en-US" sz="3200" b="1" dirty="0" err="1">
                <a:solidFill>
                  <a:srgbClr val="0070C0"/>
                </a:solidFill>
              </a:rPr>
              <a:t>საბაზისო</a:t>
            </a:r>
            <a:r>
              <a:rPr lang="en-US" sz="3200" b="1" dirty="0">
                <a:solidFill>
                  <a:srgbClr val="0070C0"/>
                </a:solidFill>
              </a:rPr>
              <a:t>/</a:t>
            </a:r>
            <a:r>
              <a:rPr lang="en-US" sz="3200" b="1" dirty="0" err="1">
                <a:solidFill>
                  <a:srgbClr val="0070C0"/>
                </a:solidFill>
              </a:rPr>
              <a:t>საძიებო</a:t>
            </a:r>
            <a:r>
              <a:rPr lang="en-US" sz="3200" b="1" dirty="0">
                <a:solidFill>
                  <a:srgbClr val="0070C0"/>
                </a:solidFill>
              </a:rPr>
              <a:t> </a:t>
            </a:r>
            <a:r>
              <a:rPr lang="en-US" sz="3200" b="1" dirty="0" err="1">
                <a:solidFill>
                  <a:srgbClr val="0070C0"/>
                </a:solidFill>
              </a:rPr>
              <a:t>კვლევებისა</a:t>
            </a:r>
            <a:r>
              <a:rPr lang="en-US" sz="3200" b="1" dirty="0">
                <a:solidFill>
                  <a:srgbClr val="0070C0"/>
                </a:solidFill>
              </a:rPr>
              <a:t> </a:t>
            </a:r>
            <a:r>
              <a:rPr lang="en-US" sz="3200" b="1" dirty="0" err="1">
                <a:solidFill>
                  <a:srgbClr val="0070C0"/>
                </a:solidFill>
              </a:rPr>
              <a:t>და</a:t>
            </a:r>
            <a:r>
              <a:rPr lang="en-US" sz="3200" b="1" dirty="0">
                <a:solidFill>
                  <a:srgbClr val="0070C0"/>
                </a:solidFill>
              </a:rPr>
              <a:t> </a:t>
            </a:r>
            <a:r>
              <a:rPr lang="en-US" sz="3200" b="1" dirty="0" err="1">
                <a:solidFill>
                  <a:srgbClr val="0070C0"/>
                </a:solidFill>
              </a:rPr>
              <a:t>გზშ-ის</a:t>
            </a:r>
            <a:r>
              <a:rPr lang="en-US" sz="3200" b="1" dirty="0">
                <a:solidFill>
                  <a:srgbClr val="0070C0"/>
                </a:solidFill>
              </a:rPr>
              <a:t> </a:t>
            </a:r>
            <a:r>
              <a:rPr lang="en-US" sz="3200" b="1" dirty="0" err="1">
                <a:solidFill>
                  <a:srgbClr val="0070C0"/>
                </a:solidFill>
              </a:rPr>
              <a:t>ანგარიშის</a:t>
            </a:r>
            <a:r>
              <a:rPr lang="en-US" sz="3200" b="1" dirty="0">
                <a:solidFill>
                  <a:srgbClr val="0070C0"/>
                </a:solidFill>
              </a:rPr>
              <a:t> </a:t>
            </a:r>
            <a:r>
              <a:rPr lang="en-US" sz="3200" b="1" dirty="0" err="1">
                <a:solidFill>
                  <a:srgbClr val="0070C0"/>
                </a:solidFill>
              </a:rPr>
              <a:t>მომზადებისთვის</a:t>
            </a:r>
            <a:r>
              <a:rPr lang="en-US" sz="3200" b="1" dirty="0">
                <a:solidFill>
                  <a:srgbClr val="0070C0"/>
                </a:solidFill>
              </a:rPr>
              <a:t> </a:t>
            </a:r>
            <a:r>
              <a:rPr lang="en-US" sz="3200" b="1" dirty="0" err="1">
                <a:solidFill>
                  <a:srgbClr val="0070C0"/>
                </a:solidFill>
              </a:rPr>
              <a:t>საჭირო</a:t>
            </a:r>
            <a:r>
              <a:rPr lang="en-US" sz="3200" b="1" dirty="0">
                <a:solidFill>
                  <a:srgbClr val="0070C0"/>
                </a:solidFill>
              </a:rPr>
              <a:t> </a:t>
            </a:r>
            <a:r>
              <a:rPr lang="en-US" sz="3200" b="1" dirty="0" err="1">
                <a:solidFill>
                  <a:srgbClr val="0070C0"/>
                </a:solidFill>
              </a:rPr>
              <a:t>მეთოდების</a:t>
            </a:r>
            <a:r>
              <a:rPr lang="en-US" sz="3200" b="1" dirty="0">
                <a:solidFill>
                  <a:srgbClr val="0070C0"/>
                </a:solidFill>
              </a:rPr>
              <a:t> </a:t>
            </a:r>
            <a:r>
              <a:rPr lang="en-US" sz="3200" b="1" dirty="0" err="1">
                <a:solidFill>
                  <a:srgbClr val="0070C0"/>
                </a:solidFill>
              </a:rPr>
              <a:t>შესახებ</a:t>
            </a:r>
            <a:br>
              <a:rPr lang="ka-GE" sz="2400" b="1" dirty="0">
                <a:solidFill>
                  <a:schemeClr val="bg2">
                    <a:lumMod val="50000"/>
                  </a:schemeClr>
                </a:solidFill>
              </a:rPr>
            </a:br>
            <a:r>
              <a:rPr lang="ka-GE" sz="2400" b="1" dirty="0">
                <a:solidFill>
                  <a:schemeClr val="tx1"/>
                </a:solidFill>
              </a:rPr>
              <a:t>ნახშირორჟანგის განრცელების </a:t>
            </a:r>
            <a:r>
              <a:rPr lang="en-US" sz="2400" b="1" dirty="0">
                <a:solidFill>
                  <a:schemeClr val="tx1"/>
                </a:solidFill>
              </a:rPr>
              <a:t>3D</a:t>
            </a:r>
            <a:r>
              <a:rPr lang="ka-GE" sz="2400" b="1" dirty="0">
                <a:solidFill>
                  <a:schemeClr val="tx1"/>
                </a:solidFill>
              </a:rPr>
              <a:t> მოდელირების ნიმუში</a:t>
            </a:r>
            <a:endParaRPr lang="en-US" sz="2400" dirty="0">
              <a:solidFill>
                <a:schemeClr val="tx1"/>
              </a:solidFill>
            </a:endParaRPr>
          </a:p>
        </p:txBody>
      </p:sp>
      <p:pic>
        <p:nvPicPr>
          <p:cNvPr id="4" name="Content Placeholder 3">
            <a:extLst>
              <a:ext uri="{FF2B5EF4-FFF2-40B4-BE49-F238E27FC236}">
                <a16:creationId xmlns:a16="http://schemas.microsoft.com/office/drawing/2014/main" id="{EC77D779-BA18-8E46-8324-55470010C518}"/>
              </a:ext>
            </a:extLst>
          </p:cNvPr>
          <p:cNvPicPr>
            <a:picLocks noGrp="1"/>
          </p:cNvPicPr>
          <p:nvPr>
            <p:ph idx="1"/>
          </p:nvPr>
        </p:nvPicPr>
        <p:blipFill>
          <a:blip r:embed="rId2"/>
          <a:stretch>
            <a:fillRect/>
          </a:stretch>
        </p:blipFill>
        <p:spPr>
          <a:xfrm>
            <a:off x="1983544" y="2080772"/>
            <a:ext cx="9248471" cy="4650618"/>
          </a:xfrm>
          <a:prstGeom prst="rect">
            <a:avLst/>
          </a:prstGeom>
        </p:spPr>
      </p:pic>
    </p:spTree>
    <p:extLst>
      <p:ext uri="{BB962C8B-B14F-4D97-AF65-F5344CB8AC3E}">
        <p14:creationId xmlns:p14="http://schemas.microsoft.com/office/powerpoint/2010/main" val="3290950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1B03-7C26-0A4A-BAB1-E568D0FE9D8A}"/>
              </a:ext>
            </a:extLst>
          </p:cNvPr>
          <p:cNvSpPr>
            <a:spLocks noGrp="1"/>
          </p:cNvSpPr>
          <p:nvPr>
            <p:ph type="title"/>
          </p:nvPr>
        </p:nvSpPr>
        <p:spPr>
          <a:xfrm>
            <a:off x="1757696" y="318572"/>
            <a:ext cx="8911687" cy="1280890"/>
          </a:xfrm>
        </p:spPr>
        <p:txBody>
          <a:bodyPr>
            <a:noAutofit/>
          </a:bodyPr>
          <a:lstStyle/>
          <a:p>
            <a:pPr algn="ctr"/>
            <a:r>
              <a:rPr lang="en-US" sz="3200" b="1" dirty="0" err="1">
                <a:solidFill>
                  <a:srgbClr val="0070C0"/>
                </a:solidFill>
              </a:rPr>
              <a:t>ინფორმაცია</a:t>
            </a:r>
            <a:r>
              <a:rPr lang="en-US" sz="3200" b="1" dirty="0">
                <a:solidFill>
                  <a:srgbClr val="0070C0"/>
                </a:solidFill>
              </a:rPr>
              <a:t> </a:t>
            </a:r>
            <a:r>
              <a:rPr lang="en-US" sz="3200" b="1" dirty="0" err="1">
                <a:solidFill>
                  <a:srgbClr val="0070C0"/>
                </a:solidFill>
              </a:rPr>
              <a:t>ჩასატარებელი</a:t>
            </a:r>
            <a:r>
              <a:rPr lang="en-US" sz="3200" b="1" dirty="0">
                <a:solidFill>
                  <a:srgbClr val="0070C0"/>
                </a:solidFill>
              </a:rPr>
              <a:t> </a:t>
            </a:r>
            <a:r>
              <a:rPr lang="en-US" sz="3200" b="1" dirty="0" err="1">
                <a:solidFill>
                  <a:srgbClr val="0070C0"/>
                </a:solidFill>
              </a:rPr>
              <a:t>საბაზისო</a:t>
            </a:r>
            <a:r>
              <a:rPr lang="en-US" sz="3200" b="1" dirty="0">
                <a:solidFill>
                  <a:srgbClr val="0070C0"/>
                </a:solidFill>
              </a:rPr>
              <a:t>/</a:t>
            </a:r>
            <a:r>
              <a:rPr lang="en-US" sz="3200" b="1" dirty="0" err="1">
                <a:solidFill>
                  <a:srgbClr val="0070C0"/>
                </a:solidFill>
              </a:rPr>
              <a:t>საძიებო</a:t>
            </a:r>
            <a:r>
              <a:rPr lang="en-US" sz="3200" b="1" dirty="0">
                <a:solidFill>
                  <a:srgbClr val="0070C0"/>
                </a:solidFill>
              </a:rPr>
              <a:t> </a:t>
            </a:r>
            <a:r>
              <a:rPr lang="en-US" sz="3200" b="1" dirty="0" err="1">
                <a:solidFill>
                  <a:srgbClr val="0070C0"/>
                </a:solidFill>
              </a:rPr>
              <a:t>კვლევებისა</a:t>
            </a:r>
            <a:r>
              <a:rPr lang="en-US" sz="3200" b="1" dirty="0">
                <a:solidFill>
                  <a:srgbClr val="0070C0"/>
                </a:solidFill>
              </a:rPr>
              <a:t> </a:t>
            </a:r>
            <a:r>
              <a:rPr lang="en-US" sz="3200" b="1" dirty="0" err="1">
                <a:solidFill>
                  <a:srgbClr val="0070C0"/>
                </a:solidFill>
              </a:rPr>
              <a:t>და</a:t>
            </a:r>
            <a:r>
              <a:rPr lang="en-US" sz="3200" b="1" dirty="0">
                <a:solidFill>
                  <a:srgbClr val="0070C0"/>
                </a:solidFill>
              </a:rPr>
              <a:t> </a:t>
            </a:r>
            <a:r>
              <a:rPr lang="en-US" sz="3200" b="1" dirty="0" err="1">
                <a:solidFill>
                  <a:srgbClr val="0070C0"/>
                </a:solidFill>
              </a:rPr>
              <a:t>გზშ-ის</a:t>
            </a:r>
            <a:r>
              <a:rPr lang="en-US" sz="3200" b="1" dirty="0">
                <a:solidFill>
                  <a:srgbClr val="0070C0"/>
                </a:solidFill>
              </a:rPr>
              <a:t> </a:t>
            </a:r>
            <a:r>
              <a:rPr lang="en-US" sz="3200" b="1" dirty="0" err="1">
                <a:solidFill>
                  <a:srgbClr val="0070C0"/>
                </a:solidFill>
              </a:rPr>
              <a:t>ანგარიშის</a:t>
            </a:r>
            <a:r>
              <a:rPr lang="en-US" sz="3200" b="1" dirty="0">
                <a:solidFill>
                  <a:srgbClr val="0070C0"/>
                </a:solidFill>
              </a:rPr>
              <a:t> </a:t>
            </a:r>
            <a:r>
              <a:rPr lang="en-US" sz="3200" b="1" dirty="0" err="1">
                <a:solidFill>
                  <a:srgbClr val="0070C0"/>
                </a:solidFill>
              </a:rPr>
              <a:t>მომზადებისთვის</a:t>
            </a:r>
            <a:r>
              <a:rPr lang="en-US" sz="3200" b="1" dirty="0">
                <a:solidFill>
                  <a:srgbClr val="0070C0"/>
                </a:solidFill>
              </a:rPr>
              <a:t> </a:t>
            </a:r>
            <a:r>
              <a:rPr lang="en-US" sz="3200" b="1" dirty="0" err="1">
                <a:solidFill>
                  <a:srgbClr val="0070C0"/>
                </a:solidFill>
              </a:rPr>
              <a:t>საჭირო</a:t>
            </a:r>
            <a:r>
              <a:rPr lang="en-US" sz="3200" b="1" dirty="0">
                <a:solidFill>
                  <a:srgbClr val="0070C0"/>
                </a:solidFill>
              </a:rPr>
              <a:t> </a:t>
            </a:r>
            <a:r>
              <a:rPr lang="en-US" sz="3200" b="1" dirty="0" err="1">
                <a:solidFill>
                  <a:srgbClr val="0070C0"/>
                </a:solidFill>
              </a:rPr>
              <a:t>მეთოდების</a:t>
            </a:r>
            <a:r>
              <a:rPr lang="en-US" sz="3200" b="1" dirty="0">
                <a:solidFill>
                  <a:srgbClr val="0070C0"/>
                </a:solidFill>
              </a:rPr>
              <a:t> </a:t>
            </a:r>
            <a:r>
              <a:rPr lang="en-US" sz="3200" b="1" dirty="0" err="1">
                <a:solidFill>
                  <a:srgbClr val="0070C0"/>
                </a:solidFill>
              </a:rPr>
              <a:t>შესახებ</a:t>
            </a:r>
            <a:br>
              <a:rPr lang="ka-GE" sz="3200" b="1" dirty="0">
                <a:solidFill>
                  <a:schemeClr val="bg2">
                    <a:lumMod val="50000"/>
                  </a:schemeClr>
                </a:solidFill>
              </a:rPr>
            </a:br>
            <a:r>
              <a:rPr lang="ka-GE" sz="2800" b="1" dirty="0">
                <a:solidFill>
                  <a:schemeClr val="tx1"/>
                </a:solidFill>
              </a:rPr>
              <a:t>ვიბრაციის კვლევა</a:t>
            </a:r>
            <a:endParaRPr lang="en-US" sz="2800" b="1" dirty="0">
              <a:solidFill>
                <a:schemeClr val="tx1"/>
              </a:solidFill>
            </a:endParaRPr>
          </a:p>
        </p:txBody>
      </p:sp>
      <p:sp>
        <p:nvSpPr>
          <p:cNvPr id="3" name="Content Placeholder 2">
            <a:extLst>
              <a:ext uri="{FF2B5EF4-FFF2-40B4-BE49-F238E27FC236}">
                <a16:creationId xmlns:a16="http://schemas.microsoft.com/office/drawing/2014/main" id="{FCF370F4-082D-B843-81E2-5CF79640EA3B}"/>
              </a:ext>
            </a:extLst>
          </p:cNvPr>
          <p:cNvSpPr>
            <a:spLocks noGrp="1"/>
          </p:cNvSpPr>
          <p:nvPr>
            <p:ph idx="1"/>
          </p:nvPr>
        </p:nvSpPr>
        <p:spPr>
          <a:xfrm>
            <a:off x="1378634" y="2523389"/>
            <a:ext cx="6288258" cy="3777622"/>
          </a:xfrm>
        </p:spPr>
        <p:txBody>
          <a:bodyPr/>
          <a:lstStyle/>
          <a:p>
            <a:pPr marL="0" indent="0" algn="just">
              <a:buNone/>
            </a:pPr>
            <a:r>
              <a:rPr lang="en-US" dirty="0"/>
              <a:t>“Metra Mess - und </a:t>
            </a:r>
            <a:r>
              <a:rPr lang="en-US" dirty="0" err="1"/>
              <a:t>Frequenztechnik</a:t>
            </a:r>
            <a:r>
              <a:rPr lang="en-US" dirty="0"/>
              <a:t> in </a:t>
            </a:r>
            <a:r>
              <a:rPr lang="en-US" dirty="0" err="1"/>
              <a:t>Radebeul</a:t>
            </a:r>
            <a:r>
              <a:rPr lang="en-US" dirty="0"/>
              <a:t> </a:t>
            </a:r>
            <a:r>
              <a:rPr lang="en-US" dirty="0" err="1"/>
              <a:t>e.K</a:t>
            </a:r>
            <a:r>
              <a:rPr lang="en-US" dirty="0"/>
              <a:t>.“ </a:t>
            </a:r>
            <a:r>
              <a:rPr lang="ka-GE" dirty="0"/>
              <a:t>მიერ წარმოებული </a:t>
            </a:r>
            <a:r>
              <a:rPr lang="en-US" dirty="0"/>
              <a:t>VM40 </a:t>
            </a:r>
            <a:r>
              <a:rPr lang="ka-GE" dirty="0"/>
              <a:t>მოწყობილობის დანიშნულებაა ვიბრაციის გაზომვა შენობებში, ხიდებზე, კოშკებზე, მილსადენებსა და სხვადასხვა დიდ კონსტრუქციებზე. გაზომვები წარმოებს იმ მიზნით, რომ თვაიდან იქნას აცილებული შენობების კონსტრუქციული დაზიანება და ადამიანების შეწუხება. </a:t>
            </a:r>
            <a:r>
              <a:rPr lang="en-US" dirty="0"/>
              <a:t>VM40</a:t>
            </a:r>
            <a:r>
              <a:rPr lang="ka-GE" dirty="0"/>
              <a:t> აღჭურვილია სენსორით, ჩამწერი და შეფასების ელექტრონული მოწყობილობითა და აკუმულატორით - ეს მოწყობილობები მოთავსებულია </a:t>
            </a:r>
            <a:r>
              <a:rPr lang="en-US" dirty="0"/>
              <a:t>VM40</a:t>
            </a:r>
            <a:r>
              <a:rPr lang="ka-GE" dirty="0"/>
              <a:t> მონიტორის მყარ კორპუსში. ამ მონიტორის გამოყენება განსაკუთრებით მოსახერხებელია დროის ხანგრძლივ პერიოდებში ავტონომიური მუშაობის რეჟიმში, მაგ., სამშენებლო უბნებზე. </a:t>
            </a:r>
            <a:endParaRPr lang="en-US" dirty="0"/>
          </a:p>
          <a:p>
            <a:endParaRPr lang="en-US" dirty="0"/>
          </a:p>
        </p:txBody>
      </p:sp>
      <p:pic>
        <p:nvPicPr>
          <p:cNvPr id="5" name="Picture 19" descr="page4image242959296">
            <a:extLst>
              <a:ext uri="{FF2B5EF4-FFF2-40B4-BE49-F238E27FC236}">
                <a16:creationId xmlns:a16="http://schemas.microsoft.com/office/drawing/2014/main" id="{3AD79CEF-708B-D546-AA86-C591E7DFBF7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944678" y="2377929"/>
            <a:ext cx="3576762" cy="413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340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F562-A420-444D-BF20-BE3681280833}"/>
              </a:ext>
            </a:extLst>
          </p:cNvPr>
          <p:cNvSpPr>
            <a:spLocks noGrp="1"/>
          </p:cNvSpPr>
          <p:nvPr>
            <p:ph type="title"/>
          </p:nvPr>
        </p:nvSpPr>
        <p:spPr>
          <a:xfrm>
            <a:off x="1336430" y="365760"/>
            <a:ext cx="10168181" cy="1092672"/>
          </a:xfrm>
        </p:spPr>
        <p:txBody>
          <a:bodyPr>
            <a:normAutofit fontScale="90000"/>
          </a:bodyPr>
          <a:lstStyle/>
          <a:p>
            <a:pPr algn="ctr"/>
            <a:r>
              <a:rPr lang="en-US" sz="2800" b="1" dirty="0" err="1">
                <a:solidFill>
                  <a:srgbClr val="0070C0"/>
                </a:solidFill>
              </a:rPr>
              <a:t>ინფორმაცია</a:t>
            </a:r>
            <a:r>
              <a:rPr lang="en-US" sz="2800" b="1" dirty="0">
                <a:solidFill>
                  <a:srgbClr val="0070C0"/>
                </a:solidFill>
              </a:rPr>
              <a:t> </a:t>
            </a:r>
            <a:r>
              <a:rPr lang="en-US" sz="2800" b="1" dirty="0" err="1">
                <a:solidFill>
                  <a:srgbClr val="0070C0"/>
                </a:solidFill>
              </a:rPr>
              <a:t>ჩასატარებელი</a:t>
            </a:r>
            <a:r>
              <a:rPr lang="en-US" sz="2800" b="1" dirty="0">
                <a:solidFill>
                  <a:srgbClr val="0070C0"/>
                </a:solidFill>
              </a:rPr>
              <a:t> </a:t>
            </a:r>
            <a:r>
              <a:rPr lang="en-US" sz="2800" b="1" dirty="0" err="1">
                <a:solidFill>
                  <a:srgbClr val="0070C0"/>
                </a:solidFill>
              </a:rPr>
              <a:t>საბაზისო</a:t>
            </a:r>
            <a:r>
              <a:rPr lang="en-US" sz="2800" b="1" dirty="0">
                <a:solidFill>
                  <a:srgbClr val="0070C0"/>
                </a:solidFill>
              </a:rPr>
              <a:t>/</a:t>
            </a:r>
            <a:r>
              <a:rPr lang="en-US" sz="2800" b="1" dirty="0" err="1">
                <a:solidFill>
                  <a:srgbClr val="0070C0"/>
                </a:solidFill>
              </a:rPr>
              <a:t>საძიებო</a:t>
            </a:r>
            <a:r>
              <a:rPr lang="en-US" sz="2800" b="1" dirty="0">
                <a:solidFill>
                  <a:srgbClr val="0070C0"/>
                </a:solidFill>
              </a:rPr>
              <a:t> </a:t>
            </a:r>
            <a:r>
              <a:rPr lang="en-US" sz="2800" b="1" dirty="0" err="1">
                <a:solidFill>
                  <a:srgbClr val="0070C0"/>
                </a:solidFill>
              </a:rPr>
              <a:t>კვლევებისა</a:t>
            </a:r>
            <a:r>
              <a:rPr lang="en-US" sz="2800" b="1" dirty="0">
                <a:solidFill>
                  <a:srgbClr val="0070C0"/>
                </a:solidFill>
              </a:rPr>
              <a:t> </a:t>
            </a:r>
            <a:r>
              <a:rPr lang="en-US" sz="2800" b="1" dirty="0" err="1">
                <a:solidFill>
                  <a:srgbClr val="0070C0"/>
                </a:solidFill>
              </a:rPr>
              <a:t>და</a:t>
            </a:r>
            <a:r>
              <a:rPr lang="en-US" sz="2800" b="1" dirty="0">
                <a:solidFill>
                  <a:srgbClr val="0070C0"/>
                </a:solidFill>
              </a:rPr>
              <a:t> </a:t>
            </a:r>
            <a:r>
              <a:rPr lang="en-US" sz="2800" b="1" dirty="0" err="1">
                <a:solidFill>
                  <a:srgbClr val="0070C0"/>
                </a:solidFill>
              </a:rPr>
              <a:t>გზშ-ის</a:t>
            </a:r>
            <a:r>
              <a:rPr lang="en-US" sz="2800" b="1" dirty="0">
                <a:solidFill>
                  <a:srgbClr val="0070C0"/>
                </a:solidFill>
              </a:rPr>
              <a:t> </a:t>
            </a:r>
            <a:r>
              <a:rPr lang="en-US" sz="2800" b="1" dirty="0" err="1">
                <a:solidFill>
                  <a:srgbClr val="0070C0"/>
                </a:solidFill>
              </a:rPr>
              <a:t>ანგარიშის</a:t>
            </a:r>
            <a:r>
              <a:rPr lang="en-US" sz="2800" b="1" dirty="0">
                <a:solidFill>
                  <a:srgbClr val="0070C0"/>
                </a:solidFill>
              </a:rPr>
              <a:t> </a:t>
            </a:r>
            <a:r>
              <a:rPr lang="en-US" sz="2800" b="1" dirty="0" err="1">
                <a:solidFill>
                  <a:srgbClr val="0070C0"/>
                </a:solidFill>
              </a:rPr>
              <a:t>მომზადებისთვის</a:t>
            </a:r>
            <a:r>
              <a:rPr lang="en-US" sz="2800" b="1" dirty="0">
                <a:solidFill>
                  <a:srgbClr val="0070C0"/>
                </a:solidFill>
              </a:rPr>
              <a:t> </a:t>
            </a:r>
            <a:r>
              <a:rPr lang="en-US" sz="2800" b="1" dirty="0" err="1">
                <a:solidFill>
                  <a:srgbClr val="0070C0"/>
                </a:solidFill>
              </a:rPr>
              <a:t>საჭირო</a:t>
            </a:r>
            <a:r>
              <a:rPr lang="en-US" sz="2800" b="1" dirty="0">
                <a:solidFill>
                  <a:srgbClr val="0070C0"/>
                </a:solidFill>
              </a:rPr>
              <a:t> </a:t>
            </a:r>
            <a:r>
              <a:rPr lang="en-US" sz="2800" b="1" dirty="0" err="1">
                <a:solidFill>
                  <a:srgbClr val="0070C0"/>
                </a:solidFill>
              </a:rPr>
              <a:t>მეთოდების</a:t>
            </a:r>
            <a:r>
              <a:rPr lang="en-US" sz="2800" b="1" dirty="0">
                <a:solidFill>
                  <a:srgbClr val="0070C0"/>
                </a:solidFill>
              </a:rPr>
              <a:t> </a:t>
            </a:r>
            <a:r>
              <a:rPr lang="en-US" sz="2800" b="1" dirty="0" err="1">
                <a:solidFill>
                  <a:srgbClr val="0070C0"/>
                </a:solidFill>
              </a:rPr>
              <a:t>შესახებ</a:t>
            </a:r>
            <a:br>
              <a:rPr lang="ka-GE" sz="2800" b="1" dirty="0">
                <a:solidFill>
                  <a:srgbClr val="0070C0"/>
                </a:solidFill>
              </a:rPr>
            </a:br>
            <a:br>
              <a:rPr lang="ka-GE" sz="2800" b="1" dirty="0">
                <a:solidFill>
                  <a:srgbClr val="0070C0"/>
                </a:solidFill>
              </a:rPr>
            </a:br>
            <a:r>
              <a:rPr lang="ka-GE" sz="2800" b="1" dirty="0">
                <a:solidFill>
                  <a:schemeClr val="tx1"/>
                </a:solidFill>
              </a:rPr>
              <a:t>ჰაერის ხარისხობრივი მაჩვენებლების გაზომვა</a:t>
            </a:r>
            <a:endParaRPr lang="en-US" sz="2800" dirty="0">
              <a:solidFill>
                <a:schemeClr val="tx1"/>
              </a:solidFill>
            </a:endParaRPr>
          </a:p>
        </p:txBody>
      </p:sp>
      <p:sp>
        <p:nvSpPr>
          <p:cNvPr id="3" name="Content Placeholder 2">
            <a:extLst>
              <a:ext uri="{FF2B5EF4-FFF2-40B4-BE49-F238E27FC236}">
                <a16:creationId xmlns:a16="http://schemas.microsoft.com/office/drawing/2014/main" id="{3A36A178-C3E0-AD4F-923F-BB13B4893CAF}"/>
              </a:ext>
            </a:extLst>
          </p:cNvPr>
          <p:cNvSpPr>
            <a:spLocks noGrp="1"/>
          </p:cNvSpPr>
          <p:nvPr>
            <p:ph idx="1"/>
          </p:nvPr>
        </p:nvSpPr>
        <p:spPr>
          <a:xfrm>
            <a:off x="5387925" y="2208628"/>
            <a:ext cx="6243295" cy="4276577"/>
          </a:xfrm>
        </p:spPr>
        <p:txBody>
          <a:bodyPr>
            <a:normAutofit lnSpcReduction="10000"/>
          </a:bodyPr>
          <a:lstStyle/>
          <a:p>
            <a:pPr marL="0" indent="0" algn="ctr">
              <a:buNone/>
            </a:pPr>
            <a:r>
              <a:rPr lang="ka-GE" b="1" cap="all" dirty="0"/>
              <a:t>ჰაერის ხარისხობრივი ტესტის კომპლექტი (</a:t>
            </a:r>
            <a:r>
              <a:rPr lang="en-US" b="1" cap="all" dirty="0"/>
              <a:t>PRO)</a:t>
            </a:r>
            <a:br>
              <a:rPr lang="ka-GE" b="1" cap="all" dirty="0"/>
            </a:br>
            <a:endParaRPr lang="en-US" b="1" cap="all" dirty="0"/>
          </a:p>
          <a:p>
            <a:pPr marL="0" indent="0" algn="just">
              <a:buNone/>
            </a:pPr>
            <a:r>
              <a:rPr lang="ka-GE" cap="all" dirty="0"/>
              <a:t>ჰაერის ხარისხის მონიტორინგის სრული ნაკრები ჰაერის დამაბინძურებლებისა გაზომვისთვის</a:t>
            </a:r>
          </a:p>
          <a:p>
            <a:pPr algn="just">
              <a:buFont typeface="Wingdings" panose="05000000000000000000" pitchFamily="2" charset="2"/>
              <a:buChar char="§"/>
            </a:pPr>
            <a:r>
              <a:rPr lang="ka-GE" cap="all" dirty="0"/>
              <a:t>სერია 500 მონიტორის ინტეგრირებული მონაცემების მატარებლით</a:t>
            </a:r>
          </a:p>
          <a:p>
            <a:pPr algn="just">
              <a:buFont typeface="Wingdings" panose="05000000000000000000" pitchFamily="2" charset="2"/>
              <a:buChar char="§"/>
            </a:pPr>
            <a:r>
              <a:rPr lang="ka-GE" cap="all" dirty="0"/>
              <a:t>სხვადასხვა შერჩევის სენსორული თავები (</a:t>
            </a:r>
            <a:r>
              <a:rPr lang="en-US" cap="all" dirty="0"/>
              <a:t>PM2.5 / PM10, NO2, O3, CO, VOC) </a:t>
            </a:r>
            <a:r>
              <a:rPr lang="ka-GE" cap="all" dirty="0"/>
              <a:t>უზრუნველყოფს მაღალი სიზუსტის გაზომვას</a:t>
            </a:r>
          </a:p>
          <a:p>
            <a:pPr algn="just">
              <a:buFont typeface="Wingdings" panose="05000000000000000000" pitchFamily="2" charset="2"/>
              <a:buChar char="§"/>
            </a:pPr>
            <a:r>
              <a:rPr lang="ka-GE" cap="all" dirty="0"/>
              <a:t>დაკავშირება პირდაპირ კომპიუტერთან </a:t>
            </a:r>
            <a:r>
              <a:rPr lang="en-US" cap="all" dirty="0"/>
              <a:t>USB-</a:t>
            </a:r>
            <a:r>
              <a:rPr lang="ka-GE" cap="all" dirty="0"/>
              <a:t>ის საშუალებით</a:t>
            </a:r>
          </a:p>
          <a:p>
            <a:pPr algn="just">
              <a:buFont typeface="Wingdings" panose="05000000000000000000" pitchFamily="2" charset="2"/>
              <a:buChar char="§"/>
            </a:pPr>
            <a:r>
              <a:rPr lang="ka-GE" cap="all" dirty="0"/>
              <a:t>უფასო კომპიუტერის პროგრამული უზრუნველყოფა (</a:t>
            </a:r>
            <a:r>
              <a:rPr lang="en-US" cap="all" dirty="0"/>
              <a:t>Windows 7 </a:t>
            </a:r>
            <a:r>
              <a:rPr lang="ka-GE" cap="all" dirty="0"/>
              <a:t>და ზემოთ)</a:t>
            </a:r>
          </a:p>
        </p:txBody>
      </p:sp>
      <p:pic>
        <p:nvPicPr>
          <p:cNvPr id="4" name="Content Placeholder 3">
            <a:extLst>
              <a:ext uri="{FF2B5EF4-FFF2-40B4-BE49-F238E27FC236}">
                <a16:creationId xmlns:a16="http://schemas.microsoft.com/office/drawing/2014/main" id="{4E8DB758-558A-D74A-B041-A66F383A9833}"/>
              </a:ext>
            </a:extLst>
          </p:cNvPr>
          <p:cNvPicPr>
            <a:picLocks noGrp="1" noChangeAspect="1"/>
          </p:cNvPicPr>
          <p:nvPr>
            <p:ph idx="1"/>
          </p:nvPr>
        </p:nvPicPr>
        <p:blipFill>
          <a:blip r:embed="rId2"/>
          <a:stretch>
            <a:fillRect/>
          </a:stretch>
        </p:blipFill>
        <p:spPr>
          <a:xfrm>
            <a:off x="1162386" y="2327877"/>
            <a:ext cx="4038077" cy="4038077"/>
          </a:xfrm>
          <a:prstGeom prst="rect">
            <a:avLst/>
          </a:prstGeom>
        </p:spPr>
      </p:pic>
    </p:spTree>
    <p:extLst>
      <p:ext uri="{BB962C8B-B14F-4D97-AF65-F5344CB8AC3E}">
        <p14:creationId xmlns:p14="http://schemas.microsoft.com/office/powerpoint/2010/main" val="2619520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CD8D-FF82-034E-8FE7-3FEEBD4E1760}"/>
              </a:ext>
            </a:extLst>
          </p:cNvPr>
          <p:cNvSpPr>
            <a:spLocks noGrp="1"/>
          </p:cNvSpPr>
          <p:nvPr>
            <p:ph type="title"/>
          </p:nvPr>
        </p:nvSpPr>
        <p:spPr>
          <a:xfrm>
            <a:off x="7994265" y="672505"/>
            <a:ext cx="3318777" cy="3296142"/>
          </a:xfrm>
        </p:spPr>
        <p:txBody>
          <a:bodyPr/>
          <a:lstStyle/>
          <a:p>
            <a:r>
              <a:rPr lang="ka-GE" dirty="0"/>
              <a:t>.</a:t>
            </a:r>
            <a:endParaRPr lang="en-US" dirty="0"/>
          </a:p>
        </p:txBody>
      </p:sp>
      <p:pic>
        <p:nvPicPr>
          <p:cNvPr id="5" name="Picture 4">
            <a:extLst>
              <a:ext uri="{FF2B5EF4-FFF2-40B4-BE49-F238E27FC236}">
                <a16:creationId xmlns:a16="http://schemas.microsoft.com/office/drawing/2014/main" id="{E6B8965A-2D1E-B74D-AB2A-C840C658FC7F}"/>
              </a:ext>
            </a:extLst>
          </p:cNvPr>
          <p:cNvPicPr>
            <a:picLocks noChangeAspect="1"/>
          </p:cNvPicPr>
          <p:nvPr/>
        </p:nvPicPr>
        <p:blipFill>
          <a:blip r:embed="rId2"/>
          <a:stretch>
            <a:fillRect/>
          </a:stretch>
        </p:blipFill>
        <p:spPr>
          <a:xfrm>
            <a:off x="1605481" y="4332628"/>
            <a:ext cx="2575560" cy="2311736"/>
          </a:xfrm>
          <a:prstGeom prst="rect">
            <a:avLst/>
          </a:prstGeom>
        </p:spPr>
      </p:pic>
      <p:pic>
        <p:nvPicPr>
          <p:cNvPr id="6" name="Content Placeholder 5">
            <a:extLst>
              <a:ext uri="{FF2B5EF4-FFF2-40B4-BE49-F238E27FC236}">
                <a16:creationId xmlns:a16="http://schemas.microsoft.com/office/drawing/2014/main" id="{98ACAF81-16B6-FA40-ACC2-FFBC7599A80D}"/>
              </a:ext>
            </a:extLst>
          </p:cNvPr>
          <p:cNvPicPr>
            <a:picLocks noGrp="1" noChangeAspect="1"/>
          </p:cNvPicPr>
          <p:nvPr>
            <p:ph idx="1"/>
          </p:nvPr>
        </p:nvPicPr>
        <p:blipFill>
          <a:blip r:embed="rId3"/>
          <a:stretch>
            <a:fillRect/>
          </a:stretch>
        </p:blipFill>
        <p:spPr>
          <a:xfrm>
            <a:off x="4321333" y="4332628"/>
            <a:ext cx="2696121" cy="2311736"/>
          </a:xfrm>
          <a:prstGeom prst="rect">
            <a:avLst/>
          </a:prstGeom>
        </p:spPr>
      </p:pic>
      <p:pic>
        <p:nvPicPr>
          <p:cNvPr id="7" name="Picture 6">
            <a:extLst>
              <a:ext uri="{FF2B5EF4-FFF2-40B4-BE49-F238E27FC236}">
                <a16:creationId xmlns:a16="http://schemas.microsoft.com/office/drawing/2014/main" id="{DD90AAD4-6E31-8149-8CD7-4927DE80B960}"/>
              </a:ext>
            </a:extLst>
          </p:cNvPr>
          <p:cNvPicPr>
            <a:picLocks noChangeAspect="1"/>
          </p:cNvPicPr>
          <p:nvPr/>
        </p:nvPicPr>
        <p:blipFill>
          <a:blip r:embed="rId4"/>
          <a:stretch>
            <a:fillRect/>
          </a:stretch>
        </p:blipFill>
        <p:spPr>
          <a:xfrm>
            <a:off x="7298039" y="1731407"/>
            <a:ext cx="4504755" cy="4377690"/>
          </a:xfrm>
          <a:prstGeom prst="rect">
            <a:avLst/>
          </a:prstGeom>
        </p:spPr>
      </p:pic>
      <p:sp>
        <p:nvSpPr>
          <p:cNvPr id="8" name="TextBox 7">
            <a:extLst>
              <a:ext uri="{FF2B5EF4-FFF2-40B4-BE49-F238E27FC236}">
                <a16:creationId xmlns:a16="http://schemas.microsoft.com/office/drawing/2014/main" id="{CFC53C95-00F7-BC44-82E5-D1B9C123CF26}"/>
              </a:ext>
            </a:extLst>
          </p:cNvPr>
          <p:cNvSpPr txBox="1"/>
          <p:nvPr/>
        </p:nvSpPr>
        <p:spPr>
          <a:xfrm>
            <a:off x="1428630" y="1499414"/>
            <a:ext cx="5677840" cy="2862322"/>
          </a:xfrm>
          <a:prstGeom prst="rect">
            <a:avLst/>
          </a:prstGeom>
          <a:noFill/>
        </p:spPr>
        <p:txBody>
          <a:bodyPr wrap="square" rtlCol="0">
            <a:spAutoFit/>
          </a:bodyPr>
          <a:lstStyle/>
          <a:p>
            <a:pPr algn="just"/>
            <a:r>
              <a:rPr lang="en-US" dirty="0" err="1"/>
              <a:t>საპროექტო</a:t>
            </a:r>
            <a:r>
              <a:rPr lang="en-US" dirty="0"/>
              <a:t> </a:t>
            </a:r>
            <a:r>
              <a:rPr lang="en-US" dirty="0" err="1"/>
              <a:t>არეალში</a:t>
            </a:r>
            <a:r>
              <a:rPr lang="en-US" dirty="0"/>
              <a:t> </a:t>
            </a:r>
            <a:r>
              <a:rPr lang="en-US" dirty="0" err="1"/>
              <a:t>ძუძუმწოვრებზე</a:t>
            </a:r>
            <a:r>
              <a:rPr lang="en-US" dirty="0"/>
              <a:t> </a:t>
            </a:r>
            <a:r>
              <a:rPr lang="en-US" dirty="0" err="1"/>
              <a:t>და</a:t>
            </a:r>
            <a:r>
              <a:rPr lang="en-US" dirty="0"/>
              <a:t> </a:t>
            </a:r>
            <a:r>
              <a:rPr lang="en-US" dirty="0" err="1"/>
              <a:t>ფრინველებზე</a:t>
            </a:r>
            <a:r>
              <a:rPr lang="en-US" dirty="0"/>
              <a:t> </a:t>
            </a:r>
            <a:r>
              <a:rPr lang="en-US" dirty="0" err="1"/>
              <a:t>დაკვირვებისთვის</a:t>
            </a:r>
            <a:r>
              <a:rPr lang="en-US" dirty="0"/>
              <a:t> </a:t>
            </a:r>
            <a:r>
              <a:rPr lang="en-US" dirty="0" err="1"/>
              <a:t>იგეგმება</a:t>
            </a:r>
            <a:r>
              <a:rPr lang="en-US" dirty="0"/>
              <a:t> </a:t>
            </a:r>
            <a:r>
              <a:rPr lang="ka-GE" dirty="0"/>
              <a:t>5</a:t>
            </a:r>
            <a:r>
              <a:rPr lang="en-US" dirty="0"/>
              <a:t> </a:t>
            </a:r>
            <a:r>
              <a:rPr lang="en-US" dirty="0" err="1"/>
              <a:t>ერთეული</a:t>
            </a:r>
            <a:r>
              <a:rPr lang="en-US" dirty="0"/>
              <a:t> </a:t>
            </a:r>
            <a:r>
              <a:rPr lang="en-US" dirty="0" err="1"/>
              <a:t>ფოტოხაფანგის</a:t>
            </a:r>
            <a:r>
              <a:rPr lang="en-US" dirty="0"/>
              <a:t> </a:t>
            </a:r>
            <a:r>
              <a:rPr lang="en-US" dirty="0" err="1"/>
              <a:t>დამონტაჟება</a:t>
            </a:r>
            <a:r>
              <a:rPr lang="en-US" dirty="0"/>
              <a:t>. </a:t>
            </a:r>
            <a:r>
              <a:rPr lang="en-US" dirty="0" err="1"/>
              <a:t>ფოტოგადაღებები</a:t>
            </a:r>
            <a:r>
              <a:rPr lang="en-US" dirty="0"/>
              <a:t> </a:t>
            </a:r>
            <a:r>
              <a:rPr lang="en-US" dirty="0" err="1"/>
              <a:t>მოხდება</a:t>
            </a:r>
            <a:r>
              <a:rPr lang="en-US" dirty="0"/>
              <a:t> </a:t>
            </a:r>
            <a:r>
              <a:rPr lang="en-US" dirty="0" err="1"/>
              <a:t>სხვადასხვა</a:t>
            </a:r>
            <a:r>
              <a:rPr lang="en-US" dirty="0"/>
              <a:t> </a:t>
            </a:r>
            <a:r>
              <a:rPr lang="en-US" dirty="0" err="1"/>
              <a:t>სეზონზე</a:t>
            </a:r>
            <a:r>
              <a:rPr lang="en-US" dirty="0"/>
              <a:t> </a:t>
            </a:r>
            <a:r>
              <a:rPr lang="en-US" dirty="0" err="1"/>
              <a:t>და</a:t>
            </a:r>
            <a:r>
              <a:rPr lang="en-US" dirty="0"/>
              <a:t> </a:t>
            </a:r>
            <a:r>
              <a:rPr lang="en-US" dirty="0" err="1"/>
              <a:t>დღე-ღამის</a:t>
            </a:r>
            <a:r>
              <a:rPr lang="en-US" dirty="0"/>
              <a:t> </a:t>
            </a:r>
            <a:r>
              <a:rPr lang="en-US" dirty="0" err="1"/>
              <a:t>სხვადასხვა</a:t>
            </a:r>
            <a:r>
              <a:rPr lang="en-US" dirty="0"/>
              <a:t> </a:t>
            </a:r>
            <a:r>
              <a:rPr lang="en-US" dirty="0" err="1"/>
              <a:t>მონაკვეთებში</a:t>
            </a:r>
            <a:r>
              <a:rPr lang="en-US" dirty="0"/>
              <a:t>. </a:t>
            </a:r>
            <a:r>
              <a:rPr lang="ka-GE" dirty="0"/>
              <a:t>გამოყენებული იქნება 14 მეგაპიქსელის და 1080P რეზოლუციის მქონე კამერები, რომელსაც ექნებათ ხმის ჩამწერი ფუნქცია და შავ-თეთრი რეჟიმი ღამის გადაღებისთვის. კამერას შეუძლია ნებისმიერი მოძრაობის დაფიქსირება 120</a:t>
            </a:r>
            <a:r>
              <a:rPr lang="ka-GE" baseline="30000" dirty="0"/>
              <a:t>0</a:t>
            </a:r>
            <a:r>
              <a:rPr lang="ka-GE" dirty="0"/>
              <a:t>-ინი ხედით.</a:t>
            </a:r>
            <a:endParaRPr lang="en-US" dirty="0"/>
          </a:p>
        </p:txBody>
      </p:sp>
      <p:sp>
        <p:nvSpPr>
          <p:cNvPr id="9" name="Title 1">
            <a:extLst>
              <a:ext uri="{FF2B5EF4-FFF2-40B4-BE49-F238E27FC236}">
                <a16:creationId xmlns:a16="http://schemas.microsoft.com/office/drawing/2014/main" id="{6B67F562-A420-444D-BF20-BE3681280833}"/>
              </a:ext>
            </a:extLst>
          </p:cNvPr>
          <p:cNvSpPr txBox="1">
            <a:spLocks/>
          </p:cNvSpPr>
          <p:nvPr/>
        </p:nvSpPr>
        <p:spPr>
          <a:xfrm>
            <a:off x="1336430" y="177542"/>
            <a:ext cx="10168181" cy="1280890"/>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err="1">
                <a:solidFill>
                  <a:srgbClr val="0070C0"/>
                </a:solidFill>
              </a:rPr>
              <a:t>ინფორმაცია</a:t>
            </a:r>
            <a:r>
              <a:rPr lang="en-US" sz="2800" b="1" dirty="0">
                <a:solidFill>
                  <a:srgbClr val="0070C0"/>
                </a:solidFill>
              </a:rPr>
              <a:t> </a:t>
            </a:r>
            <a:r>
              <a:rPr lang="en-US" sz="2800" b="1" dirty="0" err="1">
                <a:solidFill>
                  <a:srgbClr val="0070C0"/>
                </a:solidFill>
              </a:rPr>
              <a:t>ჩასატარებელი</a:t>
            </a:r>
            <a:r>
              <a:rPr lang="en-US" sz="2800" b="1" dirty="0">
                <a:solidFill>
                  <a:srgbClr val="0070C0"/>
                </a:solidFill>
              </a:rPr>
              <a:t> </a:t>
            </a:r>
            <a:r>
              <a:rPr lang="en-US" sz="2800" b="1" dirty="0" err="1">
                <a:solidFill>
                  <a:srgbClr val="0070C0"/>
                </a:solidFill>
              </a:rPr>
              <a:t>საბაზისო</a:t>
            </a:r>
            <a:r>
              <a:rPr lang="en-US" sz="2800" b="1" dirty="0">
                <a:solidFill>
                  <a:srgbClr val="0070C0"/>
                </a:solidFill>
              </a:rPr>
              <a:t>/</a:t>
            </a:r>
            <a:r>
              <a:rPr lang="en-US" sz="2800" b="1" dirty="0" err="1">
                <a:solidFill>
                  <a:srgbClr val="0070C0"/>
                </a:solidFill>
              </a:rPr>
              <a:t>საძიებო</a:t>
            </a:r>
            <a:r>
              <a:rPr lang="en-US" sz="2800" b="1" dirty="0">
                <a:solidFill>
                  <a:srgbClr val="0070C0"/>
                </a:solidFill>
              </a:rPr>
              <a:t> </a:t>
            </a:r>
            <a:r>
              <a:rPr lang="en-US" sz="2800" b="1" dirty="0" err="1">
                <a:solidFill>
                  <a:srgbClr val="0070C0"/>
                </a:solidFill>
              </a:rPr>
              <a:t>კვლევებისა</a:t>
            </a:r>
            <a:r>
              <a:rPr lang="en-US" sz="2800" b="1" dirty="0">
                <a:solidFill>
                  <a:srgbClr val="0070C0"/>
                </a:solidFill>
              </a:rPr>
              <a:t> </a:t>
            </a:r>
            <a:r>
              <a:rPr lang="en-US" sz="2800" b="1" dirty="0" err="1">
                <a:solidFill>
                  <a:srgbClr val="0070C0"/>
                </a:solidFill>
              </a:rPr>
              <a:t>და</a:t>
            </a:r>
            <a:r>
              <a:rPr lang="en-US" sz="2800" b="1" dirty="0">
                <a:solidFill>
                  <a:srgbClr val="0070C0"/>
                </a:solidFill>
              </a:rPr>
              <a:t> </a:t>
            </a:r>
            <a:r>
              <a:rPr lang="en-US" sz="2800" b="1" dirty="0" err="1">
                <a:solidFill>
                  <a:srgbClr val="0070C0"/>
                </a:solidFill>
              </a:rPr>
              <a:t>გზშ-ის</a:t>
            </a:r>
            <a:r>
              <a:rPr lang="en-US" sz="2800" b="1" dirty="0">
                <a:solidFill>
                  <a:srgbClr val="0070C0"/>
                </a:solidFill>
              </a:rPr>
              <a:t> </a:t>
            </a:r>
            <a:r>
              <a:rPr lang="en-US" sz="2800" b="1" dirty="0" err="1">
                <a:solidFill>
                  <a:srgbClr val="0070C0"/>
                </a:solidFill>
              </a:rPr>
              <a:t>ანგარიშის</a:t>
            </a:r>
            <a:r>
              <a:rPr lang="en-US" sz="2800" b="1" dirty="0">
                <a:solidFill>
                  <a:srgbClr val="0070C0"/>
                </a:solidFill>
              </a:rPr>
              <a:t> </a:t>
            </a:r>
            <a:r>
              <a:rPr lang="en-US" sz="2800" b="1" dirty="0" err="1">
                <a:solidFill>
                  <a:srgbClr val="0070C0"/>
                </a:solidFill>
              </a:rPr>
              <a:t>მომზადებისთვის</a:t>
            </a:r>
            <a:r>
              <a:rPr lang="en-US" sz="2800" b="1" dirty="0">
                <a:solidFill>
                  <a:srgbClr val="0070C0"/>
                </a:solidFill>
              </a:rPr>
              <a:t> </a:t>
            </a:r>
            <a:r>
              <a:rPr lang="en-US" sz="2800" b="1" dirty="0" err="1">
                <a:solidFill>
                  <a:srgbClr val="0070C0"/>
                </a:solidFill>
              </a:rPr>
              <a:t>საჭირო</a:t>
            </a:r>
            <a:r>
              <a:rPr lang="en-US" sz="2800" b="1" dirty="0">
                <a:solidFill>
                  <a:srgbClr val="0070C0"/>
                </a:solidFill>
              </a:rPr>
              <a:t> </a:t>
            </a:r>
            <a:r>
              <a:rPr lang="en-US" sz="2800" b="1" dirty="0" err="1">
                <a:solidFill>
                  <a:srgbClr val="0070C0"/>
                </a:solidFill>
              </a:rPr>
              <a:t>მეთოდების</a:t>
            </a:r>
            <a:r>
              <a:rPr lang="en-US" sz="2800" b="1" dirty="0">
                <a:solidFill>
                  <a:srgbClr val="0070C0"/>
                </a:solidFill>
              </a:rPr>
              <a:t> </a:t>
            </a:r>
            <a:r>
              <a:rPr lang="en-US" sz="2800" b="1" dirty="0" err="1">
                <a:solidFill>
                  <a:srgbClr val="0070C0"/>
                </a:solidFill>
              </a:rPr>
              <a:t>შესახებ</a:t>
            </a:r>
            <a:br>
              <a:rPr lang="ka-GE" sz="2800" b="1" dirty="0">
                <a:solidFill>
                  <a:srgbClr val="0070C0"/>
                </a:solidFill>
              </a:rPr>
            </a:br>
            <a:r>
              <a:rPr lang="ka-GE" sz="2800" b="1" dirty="0">
                <a:solidFill>
                  <a:schemeClr val="tx1"/>
                </a:solidFill>
              </a:rPr>
              <a:t>ბიომრავალფეროვნების კვლევა</a:t>
            </a:r>
            <a:endParaRPr lang="en-US" sz="2800" dirty="0">
              <a:solidFill>
                <a:schemeClr val="tx1"/>
              </a:solidFill>
            </a:endParaRPr>
          </a:p>
        </p:txBody>
      </p:sp>
    </p:spTree>
    <p:extLst>
      <p:ext uri="{BB962C8B-B14F-4D97-AF65-F5344CB8AC3E}">
        <p14:creationId xmlns:p14="http://schemas.microsoft.com/office/powerpoint/2010/main" val="1770673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94B1-F173-804C-8D53-DF77396FCD1A}"/>
              </a:ext>
            </a:extLst>
          </p:cNvPr>
          <p:cNvSpPr>
            <a:spLocks noGrp="1"/>
          </p:cNvSpPr>
          <p:nvPr>
            <p:ph type="title"/>
          </p:nvPr>
        </p:nvSpPr>
        <p:spPr>
          <a:xfrm>
            <a:off x="10015870" y="624110"/>
            <a:ext cx="1488742" cy="1280890"/>
          </a:xfrm>
        </p:spPr>
        <p:txBody>
          <a:bodyPr/>
          <a:lstStyle/>
          <a:p>
            <a:r>
              <a:rPr lang="ka-GE" dirty="0"/>
              <a:t>.</a:t>
            </a:r>
            <a:endParaRPr lang="en-US" dirty="0"/>
          </a:p>
        </p:txBody>
      </p:sp>
      <p:sp>
        <p:nvSpPr>
          <p:cNvPr id="3" name="Content Placeholder 2">
            <a:extLst>
              <a:ext uri="{FF2B5EF4-FFF2-40B4-BE49-F238E27FC236}">
                <a16:creationId xmlns:a16="http://schemas.microsoft.com/office/drawing/2014/main" id="{D53EE129-570A-3B4D-8576-92AB09B3ACA3}"/>
              </a:ext>
            </a:extLst>
          </p:cNvPr>
          <p:cNvSpPr>
            <a:spLocks noGrp="1"/>
          </p:cNvSpPr>
          <p:nvPr>
            <p:ph idx="1"/>
          </p:nvPr>
        </p:nvSpPr>
        <p:spPr>
          <a:xfrm>
            <a:off x="1097280" y="2195219"/>
            <a:ext cx="4916250" cy="3777622"/>
          </a:xfrm>
        </p:spPr>
        <p:txBody>
          <a:bodyPr/>
          <a:lstStyle/>
          <a:p>
            <a:pPr marL="0" indent="0" algn="just">
              <a:buNone/>
            </a:pPr>
            <a:r>
              <a:rPr lang="ka-GE" dirty="0"/>
              <a:t>სპეციალური ტექნიკის გამოყენებით მდ. რიონის შესართავის და ზღვისპირა ზონის ჩვენთვის საინტერესო მონაკვეთში შესრულდება წყალქვეშა გადაღება. ამისთვის გამოყენებული იქნება 9 დიუმიანი ვიდეორეგისტრატორი, რომელსაც შეუძლია გადაღებები აწარმოოს 100 მ სიღრმემდე და 360</a:t>
            </a:r>
            <a:r>
              <a:rPr lang="ka-GE" baseline="30000" dirty="0"/>
              <a:t>0</a:t>
            </a:r>
            <a:r>
              <a:rPr lang="ka-GE" dirty="0"/>
              <a:t>-ინი ხედით. კამერის ხედვის მანძილი შეადგენ 1-3 მ-ს (დამოკიდებულია წყლის სიმღვრივეზე). წყალქვეშა გადაღების გზით იქთიოლოგიური კვლევის შესახებ დამატებითი ინფორმაცია წარმოდგენილი იქნება შემდგომ ეტაპზე.</a:t>
            </a:r>
            <a:endParaRPr lang="en-US" dirty="0"/>
          </a:p>
          <a:p>
            <a:pPr marL="0" indent="0" algn="just">
              <a:buNone/>
            </a:pPr>
            <a:endParaRPr lang="en-US" dirty="0"/>
          </a:p>
        </p:txBody>
      </p:sp>
      <p:pic>
        <p:nvPicPr>
          <p:cNvPr id="4" name="Picture 3">
            <a:extLst>
              <a:ext uri="{FF2B5EF4-FFF2-40B4-BE49-F238E27FC236}">
                <a16:creationId xmlns:a16="http://schemas.microsoft.com/office/drawing/2014/main" id="{6096F46C-8148-6247-8E0A-0AC75D8BD385}"/>
              </a:ext>
            </a:extLst>
          </p:cNvPr>
          <p:cNvPicPr>
            <a:picLocks noChangeAspect="1"/>
          </p:cNvPicPr>
          <p:nvPr/>
        </p:nvPicPr>
        <p:blipFill>
          <a:blip r:embed="rId2"/>
          <a:stretch>
            <a:fillRect/>
          </a:stretch>
        </p:blipFill>
        <p:spPr>
          <a:xfrm>
            <a:off x="6203853" y="1904999"/>
            <a:ext cx="5486400" cy="4520203"/>
          </a:xfrm>
          <a:prstGeom prst="rect">
            <a:avLst/>
          </a:prstGeom>
        </p:spPr>
      </p:pic>
      <p:sp>
        <p:nvSpPr>
          <p:cNvPr id="5" name="Title 1">
            <a:extLst>
              <a:ext uri="{FF2B5EF4-FFF2-40B4-BE49-F238E27FC236}">
                <a16:creationId xmlns:a16="http://schemas.microsoft.com/office/drawing/2014/main" id="{6B67F562-A420-444D-BF20-BE3681280833}"/>
              </a:ext>
            </a:extLst>
          </p:cNvPr>
          <p:cNvSpPr txBox="1">
            <a:spLocks/>
          </p:cNvSpPr>
          <p:nvPr/>
        </p:nvSpPr>
        <p:spPr>
          <a:xfrm>
            <a:off x="1575582" y="444565"/>
            <a:ext cx="9929029" cy="1280890"/>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err="1">
                <a:solidFill>
                  <a:srgbClr val="0070C0"/>
                </a:solidFill>
              </a:rPr>
              <a:t>ინფორმაცია</a:t>
            </a:r>
            <a:r>
              <a:rPr lang="en-US" sz="2800" b="1" dirty="0">
                <a:solidFill>
                  <a:srgbClr val="0070C0"/>
                </a:solidFill>
              </a:rPr>
              <a:t> </a:t>
            </a:r>
            <a:r>
              <a:rPr lang="en-US" sz="2800" b="1" dirty="0" err="1">
                <a:solidFill>
                  <a:srgbClr val="0070C0"/>
                </a:solidFill>
              </a:rPr>
              <a:t>ჩასატარებელი</a:t>
            </a:r>
            <a:r>
              <a:rPr lang="en-US" sz="2800" b="1" dirty="0">
                <a:solidFill>
                  <a:srgbClr val="0070C0"/>
                </a:solidFill>
              </a:rPr>
              <a:t> </a:t>
            </a:r>
            <a:r>
              <a:rPr lang="en-US" sz="2800" b="1" dirty="0" err="1">
                <a:solidFill>
                  <a:srgbClr val="0070C0"/>
                </a:solidFill>
              </a:rPr>
              <a:t>საბაზისო</a:t>
            </a:r>
            <a:r>
              <a:rPr lang="en-US" sz="2800" b="1" dirty="0">
                <a:solidFill>
                  <a:srgbClr val="0070C0"/>
                </a:solidFill>
              </a:rPr>
              <a:t>/</a:t>
            </a:r>
            <a:r>
              <a:rPr lang="en-US" sz="2800" b="1" dirty="0" err="1">
                <a:solidFill>
                  <a:srgbClr val="0070C0"/>
                </a:solidFill>
              </a:rPr>
              <a:t>საძიებო</a:t>
            </a:r>
            <a:r>
              <a:rPr lang="en-US" sz="2800" b="1" dirty="0">
                <a:solidFill>
                  <a:srgbClr val="0070C0"/>
                </a:solidFill>
              </a:rPr>
              <a:t> </a:t>
            </a:r>
            <a:r>
              <a:rPr lang="en-US" sz="2800" b="1" dirty="0" err="1">
                <a:solidFill>
                  <a:srgbClr val="0070C0"/>
                </a:solidFill>
              </a:rPr>
              <a:t>კვლევებისა</a:t>
            </a:r>
            <a:r>
              <a:rPr lang="en-US" sz="2800" b="1" dirty="0">
                <a:solidFill>
                  <a:srgbClr val="0070C0"/>
                </a:solidFill>
              </a:rPr>
              <a:t> </a:t>
            </a:r>
            <a:r>
              <a:rPr lang="en-US" sz="2800" b="1" dirty="0" err="1">
                <a:solidFill>
                  <a:srgbClr val="0070C0"/>
                </a:solidFill>
              </a:rPr>
              <a:t>და</a:t>
            </a:r>
            <a:r>
              <a:rPr lang="en-US" sz="2800" b="1" dirty="0">
                <a:solidFill>
                  <a:srgbClr val="0070C0"/>
                </a:solidFill>
              </a:rPr>
              <a:t> </a:t>
            </a:r>
            <a:r>
              <a:rPr lang="en-US" sz="2800" b="1" dirty="0" err="1">
                <a:solidFill>
                  <a:srgbClr val="0070C0"/>
                </a:solidFill>
              </a:rPr>
              <a:t>გზშ-ის</a:t>
            </a:r>
            <a:r>
              <a:rPr lang="en-US" sz="2800" b="1" dirty="0">
                <a:solidFill>
                  <a:srgbClr val="0070C0"/>
                </a:solidFill>
              </a:rPr>
              <a:t> </a:t>
            </a:r>
            <a:r>
              <a:rPr lang="en-US" sz="2800" b="1" dirty="0" err="1">
                <a:solidFill>
                  <a:srgbClr val="0070C0"/>
                </a:solidFill>
              </a:rPr>
              <a:t>ანგარიშის</a:t>
            </a:r>
            <a:r>
              <a:rPr lang="en-US" sz="2800" b="1" dirty="0">
                <a:solidFill>
                  <a:srgbClr val="0070C0"/>
                </a:solidFill>
              </a:rPr>
              <a:t> </a:t>
            </a:r>
            <a:r>
              <a:rPr lang="en-US" sz="2800" b="1" dirty="0" err="1">
                <a:solidFill>
                  <a:srgbClr val="0070C0"/>
                </a:solidFill>
              </a:rPr>
              <a:t>მომზადებისთვის</a:t>
            </a:r>
            <a:r>
              <a:rPr lang="en-US" sz="2800" b="1" dirty="0">
                <a:solidFill>
                  <a:srgbClr val="0070C0"/>
                </a:solidFill>
              </a:rPr>
              <a:t> </a:t>
            </a:r>
            <a:r>
              <a:rPr lang="en-US" sz="2800" b="1" dirty="0" err="1">
                <a:solidFill>
                  <a:srgbClr val="0070C0"/>
                </a:solidFill>
              </a:rPr>
              <a:t>საჭირო</a:t>
            </a:r>
            <a:r>
              <a:rPr lang="en-US" sz="2800" b="1" dirty="0">
                <a:solidFill>
                  <a:srgbClr val="0070C0"/>
                </a:solidFill>
              </a:rPr>
              <a:t> </a:t>
            </a:r>
            <a:r>
              <a:rPr lang="en-US" sz="2800" b="1" dirty="0" err="1">
                <a:solidFill>
                  <a:srgbClr val="0070C0"/>
                </a:solidFill>
              </a:rPr>
              <a:t>მეთოდების</a:t>
            </a:r>
            <a:r>
              <a:rPr lang="en-US" sz="2800" b="1" dirty="0">
                <a:solidFill>
                  <a:srgbClr val="0070C0"/>
                </a:solidFill>
              </a:rPr>
              <a:t> </a:t>
            </a:r>
            <a:r>
              <a:rPr lang="en-US" sz="2800" b="1" dirty="0" err="1">
                <a:solidFill>
                  <a:srgbClr val="0070C0"/>
                </a:solidFill>
              </a:rPr>
              <a:t>შესახებ</a:t>
            </a:r>
            <a:br>
              <a:rPr lang="ka-GE" sz="2800" b="1" dirty="0">
                <a:solidFill>
                  <a:schemeClr val="bg2">
                    <a:lumMod val="50000"/>
                  </a:schemeClr>
                </a:solidFill>
              </a:rPr>
            </a:br>
            <a:r>
              <a:rPr lang="ka-GE" sz="2800" b="1" dirty="0">
                <a:solidFill>
                  <a:schemeClr val="tx1"/>
                </a:solidFill>
              </a:rPr>
              <a:t>იხტიოფაუნის კვლევა</a:t>
            </a:r>
            <a:endParaRPr lang="en-US" sz="2800" dirty="0">
              <a:solidFill>
                <a:schemeClr val="tx1"/>
              </a:solidFill>
            </a:endParaRPr>
          </a:p>
        </p:txBody>
      </p:sp>
    </p:spTree>
    <p:extLst>
      <p:ext uri="{BB962C8B-B14F-4D97-AF65-F5344CB8AC3E}">
        <p14:creationId xmlns:p14="http://schemas.microsoft.com/office/powerpoint/2010/main" val="3000976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95BC-D876-F942-BE78-FCE1326CEFD7}"/>
              </a:ext>
            </a:extLst>
          </p:cNvPr>
          <p:cNvSpPr>
            <a:spLocks noGrp="1"/>
          </p:cNvSpPr>
          <p:nvPr>
            <p:ph type="title"/>
          </p:nvPr>
        </p:nvSpPr>
        <p:spPr>
          <a:xfrm>
            <a:off x="3742006" y="492369"/>
            <a:ext cx="5472332" cy="929198"/>
          </a:xfrm>
        </p:spPr>
        <p:txBody>
          <a:bodyPr/>
          <a:lstStyle/>
          <a:p>
            <a:pPr algn="ctr"/>
            <a:r>
              <a:rPr lang="ka-GE" b="1" dirty="0">
                <a:solidFill>
                  <a:srgbClr val="0070C0"/>
                </a:solidFill>
              </a:rPr>
              <a:t>შესავალი</a:t>
            </a:r>
            <a:endParaRPr lang="en-US" dirty="0">
              <a:solidFill>
                <a:srgbClr val="0070C0"/>
              </a:solidFill>
            </a:endParaRPr>
          </a:p>
        </p:txBody>
      </p:sp>
      <p:sp>
        <p:nvSpPr>
          <p:cNvPr id="3" name="Content Placeholder 2">
            <a:extLst>
              <a:ext uri="{FF2B5EF4-FFF2-40B4-BE49-F238E27FC236}">
                <a16:creationId xmlns:a16="http://schemas.microsoft.com/office/drawing/2014/main" id="{197E7D3D-8C18-0640-A6FE-E862C01DF35C}"/>
              </a:ext>
            </a:extLst>
          </p:cNvPr>
          <p:cNvSpPr>
            <a:spLocks noGrp="1"/>
          </p:cNvSpPr>
          <p:nvPr>
            <p:ph idx="1"/>
          </p:nvPr>
        </p:nvSpPr>
        <p:spPr>
          <a:xfrm>
            <a:off x="1730326" y="1421567"/>
            <a:ext cx="9312812" cy="4922961"/>
          </a:xfrm>
        </p:spPr>
        <p:txBody>
          <a:bodyPr>
            <a:normAutofit fontScale="85000" lnSpcReduction="10000"/>
          </a:bodyPr>
          <a:lstStyle/>
          <a:p>
            <a:pPr marL="0" indent="0">
              <a:buNone/>
            </a:pPr>
            <a:r>
              <a:rPr lang="ka-GE" sz="2800" b="1" dirty="0"/>
              <a:t>პროექტის ფასეულობას წარმოადგენს</a:t>
            </a:r>
            <a:r>
              <a:rPr lang="ka-GE" sz="2800" dirty="0"/>
              <a:t>:</a:t>
            </a:r>
            <a:br>
              <a:rPr lang="ka-GE" sz="2800" dirty="0"/>
            </a:br>
            <a:endParaRPr lang="en-US" sz="2800" dirty="0"/>
          </a:p>
          <a:p>
            <a:pPr lvl="0" algn="just"/>
            <a:r>
              <a:rPr lang="ka-GE" sz="2500" dirty="0"/>
              <a:t>პანამაქსის ტიპის დიდი გემების და ასევე მცირე გემების დატვირთვის შესაძლებლობა;</a:t>
            </a:r>
            <a:endParaRPr lang="en-US" sz="2500" dirty="0"/>
          </a:p>
          <a:p>
            <a:pPr lvl="0" algn="just"/>
            <a:r>
              <a:rPr lang="ka-GE" sz="2500" dirty="0"/>
              <a:t>სასაწყობო მეურნეობის გამართვა, რომელსაც შეუძლია ტვირთების მსხვილი პარტიების განთავსება, ნავსადგურში საკუთარი ან ექსკლუზიური საწყობით სარგებლობის შესაძლებლობა;</a:t>
            </a:r>
            <a:endParaRPr lang="en-US" sz="2500" dirty="0"/>
          </a:p>
          <a:p>
            <a:pPr lvl="0" algn="just"/>
            <a:r>
              <a:rPr lang="ka-GE" sz="2500" dirty="0"/>
              <a:t>მაღალი დონის მექანიზაციის გამოყენებით გემების სწრაფად დატვირთვა/გადმოტვირთვა;</a:t>
            </a:r>
            <a:endParaRPr lang="en-US" sz="2500" dirty="0"/>
          </a:p>
          <a:p>
            <a:pPr lvl="0" algn="just"/>
            <a:r>
              <a:rPr lang="ka-GE" sz="2500" dirty="0"/>
              <a:t>სარკინიგზო ვაგონების საკუთარი დეპოს ფლობა, სადგურის ეფექტიანი ოპერაციების და სარკინიგზო ვაგონების შენახვასთან დაკავშირებული მნიშვნელოვანი ხარჯების შემცირება/აღმოფხვრის უზრუნველყოფა.</a:t>
            </a:r>
          </a:p>
          <a:p>
            <a:pPr lvl="0" algn="just"/>
            <a:r>
              <a:rPr lang="ka-GE" sz="2500" dirty="0"/>
              <a:t>კორპორაციის საქმიანობის საგანია: სატვირთო გადაზიდვები, მშრალი და ნაყარი ტვირთების ტერმინალის გამართვა და ოპერირება.</a:t>
            </a:r>
            <a:endParaRPr lang="en-US" sz="2500" dirty="0"/>
          </a:p>
          <a:p>
            <a:pPr algn="just"/>
            <a:endParaRPr lang="en-US" sz="2600" dirty="0"/>
          </a:p>
        </p:txBody>
      </p:sp>
    </p:spTree>
    <p:extLst>
      <p:ext uri="{BB962C8B-B14F-4D97-AF65-F5344CB8AC3E}">
        <p14:creationId xmlns:p14="http://schemas.microsoft.com/office/powerpoint/2010/main" val="207172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B917-AE89-BC4C-A78B-1D5C23F1B402}"/>
              </a:ext>
            </a:extLst>
          </p:cNvPr>
          <p:cNvSpPr>
            <a:spLocks noGrp="1"/>
          </p:cNvSpPr>
          <p:nvPr>
            <p:ph type="title"/>
          </p:nvPr>
        </p:nvSpPr>
        <p:spPr>
          <a:xfrm>
            <a:off x="1827380" y="323556"/>
            <a:ext cx="8911687" cy="1113611"/>
          </a:xfrm>
        </p:spPr>
        <p:txBody>
          <a:bodyPr/>
          <a:lstStyle/>
          <a:p>
            <a:pPr algn="ctr"/>
            <a:r>
              <a:rPr lang="ka-GE" b="1" dirty="0">
                <a:solidFill>
                  <a:srgbClr val="0070C0"/>
                </a:solidFill>
              </a:rPr>
              <a:t>პროექტის აღწერა</a:t>
            </a:r>
            <a:endParaRPr lang="en-US" dirty="0">
              <a:solidFill>
                <a:srgbClr val="0070C0"/>
              </a:solidFill>
            </a:endParaRPr>
          </a:p>
        </p:txBody>
      </p:sp>
      <p:sp>
        <p:nvSpPr>
          <p:cNvPr id="3" name="Rectangle 2"/>
          <p:cNvSpPr/>
          <p:nvPr/>
        </p:nvSpPr>
        <p:spPr>
          <a:xfrm>
            <a:off x="4496400" y="1067835"/>
            <a:ext cx="3700052" cy="400110"/>
          </a:xfrm>
          <a:prstGeom prst="rect">
            <a:avLst/>
          </a:prstGeom>
        </p:spPr>
        <p:txBody>
          <a:bodyPr wrap="none">
            <a:spAutoFit/>
          </a:bodyPr>
          <a:lstStyle/>
          <a:p>
            <a:r>
              <a:rPr lang="ka-GE" sz="2000" b="1" dirty="0">
                <a:ea typeface="Calibri" panose="020F0502020204030204" pitchFamily="34" charset="0"/>
                <a:cs typeface="Times New Roman" panose="02020603050405020304" pitchFamily="18" charset="0"/>
              </a:rPr>
              <a:t>სურათი 1:  გენერალური გეგმა</a:t>
            </a:r>
            <a:endParaRPr lang="en-US" sz="2000" dirty="0"/>
          </a:p>
        </p:txBody>
      </p:sp>
      <p:pic>
        <p:nvPicPr>
          <p:cNvPr id="7" name="Content Placeholder 6">
            <a:extLst>
              <a:ext uri="{FF2B5EF4-FFF2-40B4-BE49-F238E27FC236}">
                <a16:creationId xmlns:a16="http://schemas.microsoft.com/office/drawing/2014/main" id="{F73A287D-D497-1A4C-8E7C-01BBCFC6BE31}"/>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873" y="1662249"/>
            <a:ext cx="7287065" cy="4794821"/>
          </a:xfrm>
          <a:prstGeom prst="rect">
            <a:avLst/>
          </a:prstGeom>
          <a:noFill/>
          <a:ln>
            <a:noFill/>
          </a:ln>
        </p:spPr>
      </p:pic>
      <p:sp>
        <p:nvSpPr>
          <p:cNvPr id="8" name="TextBox 7">
            <a:extLst>
              <a:ext uri="{FF2B5EF4-FFF2-40B4-BE49-F238E27FC236}">
                <a16:creationId xmlns:a16="http://schemas.microsoft.com/office/drawing/2014/main" id="{1F477758-DDD4-4146-8953-4D272BDAD0F4}"/>
              </a:ext>
            </a:extLst>
          </p:cNvPr>
          <p:cNvSpPr txBox="1"/>
          <p:nvPr/>
        </p:nvSpPr>
        <p:spPr>
          <a:xfrm>
            <a:off x="8417671" y="2166833"/>
            <a:ext cx="3128595" cy="3785652"/>
          </a:xfrm>
          <a:prstGeom prst="rect">
            <a:avLst/>
          </a:prstGeom>
          <a:noFill/>
        </p:spPr>
        <p:txBody>
          <a:bodyPr wrap="square" rtlCol="0">
            <a:spAutoFit/>
          </a:bodyPr>
          <a:lstStyle/>
          <a:p>
            <a:pPr algn="just"/>
            <a:r>
              <a:rPr lang="ka-GE" sz="2000" dirty="0"/>
              <a:t>ნაყარი ტვირთების ახალი ტერმინალის მშენებლობა დაგეგმილია არსებული პორტის ჩრდილოეთით,   ფოთის პორტის  მფლობელობაში არსებული მიწის ნაკვეთზე. ნაყარი ტვირთების ტერმინალი განთავსებული იქნება 24 ჰექტარის ფართობზე.</a:t>
            </a:r>
            <a:r>
              <a:rPr lang="en-US" sz="2000" dirty="0"/>
              <a:t> </a:t>
            </a:r>
            <a:endParaRPr lang="ka-GE" sz="2000" dirty="0"/>
          </a:p>
        </p:txBody>
      </p:sp>
    </p:spTree>
    <p:extLst>
      <p:ext uri="{BB962C8B-B14F-4D97-AF65-F5344CB8AC3E}">
        <p14:creationId xmlns:p14="http://schemas.microsoft.com/office/powerpoint/2010/main" val="306700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92CA-0830-7C4C-91DB-1F083AE257F1}"/>
              </a:ext>
            </a:extLst>
          </p:cNvPr>
          <p:cNvSpPr>
            <a:spLocks noGrp="1"/>
          </p:cNvSpPr>
          <p:nvPr>
            <p:ph type="title"/>
          </p:nvPr>
        </p:nvSpPr>
        <p:spPr>
          <a:xfrm>
            <a:off x="1211130" y="350885"/>
            <a:ext cx="9549203" cy="815347"/>
          </a:xfrm>
        </p:spPr>
        <p:txBody>
          <a:bodyPr/>
          <a:lstStyle/>
          <a:p>
            <a:pPr algn="ctr"/>
            <a:r>
              <a:rPr lang="ka-GE" b="1" dirty="0">
                <a:solidFill>
                  <a:srgbClr val="0070C0"/>
                </a:solidFill>
              </a:rPr>
              <a:t>პროექტის აღწერა</a:t>
            </a:r>
            <a:endParaRPr lang="en-US" dirty="0">
              <a:solidFill>
                <a:srgbClr val="0070C0"/>
              </a:solidFill>
            </a:endParaRPr>
          </a:p>
        </p:txBody>
      </p:sp>
      <p:sp>
        <p:nvSpPr>
          <p:cNvPr id="3" name="Content Placeholder 2">
            <a:extLst>
              <a:ext uri="{FF2B5EF4-FFF2-40B4-BE49-F238E27FC236}">
                <a16:creationId xmlns:a16="http://schemas.microsoft.com/office/drawing/2014/main" id="{97979392-8356-6F4A-B78B-99A56BED9FAB}"/>
              </a:ext>
            </a:extLst>
          </p:cNvPr>
          <p:cNvSpPr>
            <a:spLocks noGrp="1"/>
          </p:cNvSpPr>
          <p:nvPr>
            <p:ph idx="1"/>
          </p:nvPr>
        </p:nvSpPr>
        <p:spPr>
          <a:xfrm>
            <a:off x="1702191" y="1152165"/>
            <a:ext cx="9717176" cy="824357"/>
          </a:xfrm>
        </p:spPr>
        <p:txBody>
          <a:bodyPr>
            <a:normAutofit fontScale="25000" lnSpcReduction="20000"/>
          </a:bodyPr>
          <a:lstStyle/>
          <a:p>
            <a:pPr algn="just"/>
            <a:r>
              <a:rPr lang="ka-GE" sz="8000" dirty="0"/>
              <a:t>გემების დატვირთვა-გადმოტვირთვის მიზნით შეიძლება, დამონტაჟდეს ორი ტიპის ამწე </a:t>
            </a:r>
            <a:r>
              <a:rPr lang="en-US" sz="8000" dirty="0" err="1"/>
              <a:t>ნავმისადგომი</a:t>
            </a:r>
            <a:r>
              <a:rPr lang="ka-GE" sz="8000" dirty="0"/>
              <a:t>ს მიწისზედა კონსტრუქციაზე</a:t>
            </a:r>
            <a:r>
              <a:rPr lang="en-US" sz="8000" dirty="0"/>
              <a:t>:</a:t>
            </a:r>
          </a:p>
          <a:p>
            <a:pPr marL="0" indent="0">
              <a:buNone/>
            </a:pPr>
            <a:r>
              <a:rPr lang="en-US" dirty="0"/>
              <a:t> </a:t>
            </a:r>
          </a:p>
          <a:p>
            <a:pPr marL="0" indent="0">
              <a:buNone/>
            </a:pPr>
            <a:r>
              <a:rPr lang="en-US" dirty="0"/>
              <a:t>.</a:t>
            </a:r>
            <a:r>
              <a:rPr lang="en-US" sz="2400" dirty="0"/>
              <a:t> </a:t>
            </a:r>
            <a:endParaRPr lang="en-US" sz="2300" dirty="0"/>
          </a:p>
        </p:txBody>
      </p:sp>
      <p:sp>
        <p:nvSpPr>
          <p:cNvPr id="5" name="TextBox 4">
            <a:extLst>
              <a:ext uri="{FF2B5EF4-FFF2-40B4-BE49-F238E27FC236}">
                <a16:creationId xmlns:a16="http://schemas.microsoft.com/office/drawing/2014/main" id="{E2CD96E7-1E77-DB4B-9F55-0725D6F8ADE7}"/>
              </a:ext>
            </a:extLst>
          </p:cNvPr>
          <p:cNvSpPr txBox="1"/>
          <p:nvPr/>
        </p:nvSpPr>
        <p:spPr>
          <a:xfrm>
            <a:off x="6560779" y="2153021"/>
            <a:ext cx="4426089" cy="3893374"/>
          </a:xfrm>
          <a:prstGeom prst="rect">
            <a:avLst/>
          </a:prstGeom>
          <a:noFill/>
        </p:spPr>
        <p:txBody>
          <a:bodyPr wrap="square" rtlCol="0">
            <a:spAutoFit/>
          </a:bodyPr>
          <a:lstStyle/>
          <a:p>
            <a:pPr algn="just"/>
            <a:r>
              <a:rPr lang="ka-GE" sz="1900" b="1" u="sng" dirty="0"/>
              <a:t>მობილური საპორტო </a:t>
            </a:r>
            <a:r>
              <a:rPr lang="en-US" sz="1900" b="1" u="sng" dirty="0" err="1"/>
              <a:t>ამწე</a:t>
            </a:r>
            <a:r>
              <a:rPr lang="en-US" sz="1900" b="1" u="sng" dirty="0"/>
              <a:t> (</a:t>
            </a:r>
            <a:r>
              <a:rPr lang="ka-GE" sz="1900" b="1" u="sng" dirty="0"/>
              <a:t>შემდგომში „</a:t>
            </a:r>
            <a:r>
              <a:rPr lang="en-US" sz="1900" b="1" u="sng" dirty="0"/>
              <a:t>MHC</a:t>
            </a:r>
            <a:r>
              <a:rPr lang="ka-GE" sz="1900" b="1" u="sng" dirty="0"/>
              <a:t>“</a:t>
            </a:r>
            <a:r>
              <a:rPr lang="en-US" sz="1900" b="1" u="sng" dirty="0"/>
              <a:t>):</a:t>
            </a:r>
            <a:r>
              <a:rPr lang="en-US" sz="1900" dirty="0"/>
              <a:t> </a:t>
            </a:r>
            <a:r>
              <a:rPr lang="ka-GE" sz="1900" dirty="0"/>
              <a:t>წინამდებარე პროექტის მომზადების საწყისი ეტაპის (</a:t>
            </a:r>
            <a:r>
              <a:rPr lang="en-US" sz="1900" dirty="0"/>
              <a:t>FEED</a:t>
            </a:r>
            <a:r>
              <a:rPr lang="ka-GE" sz="1900" dirty="0"/>
              <a:t>) დოკუმენტში განხილულია ორი მობილური საპორტო ამწე (MHC) 1-ლ ფაზაში. აღნიშნულ ამწეებს შეუძლია მუშაობა საკონტეინერო გემებზე და ნაყარი ტვირთის გემებზე. შედარებით პატარა მობილური საპორტო ამწეები სავარაუდოდ, არ არის იმდენად მნიშვნელოვანი ნავმისადგომის კონსტრუქციაზე მოქმედი დატვირთვების გათვალისწინებით.</a:t>
            </a:r>
            <a:endParaRPr lang="en-US" sz="1900" dirty="0"/>
          </a:p>
        </p:txBody>
      </p:sp>
      <p:pic>
        <p:nvPicPr>
          <p:cNvPr id="7" name="Imagen 16" descr="Resultado de imagen de lhm 800">
            <a:extLst>
              <a:ext uri="{FF2B5EF4-FFF2-40B4-BE49-F238E27FC236}">
                <a16:creationId xmlns:a16="http://schemas.microsoft.com/office/drawing/2014/main" id="{31B3A523-BB2C-0B40-B7D7-371A6EC5740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2042" y="1955409"/>
            <a:ext cx="5023883" cy="4539612"/>
          </a:xfrm>
          <a:prstGeom prst="rect">
            <a:avLst/>
          </a:prstGeom>
          <a:noFill/>
          <a:ln>
            <a:noFill/>
          </a:ln>
        </p:spPr>
      </p:pic>
    </p:spTree>
    <p:extLst>
      <p:ext uri="{BB962C8B-B14F-4D97-AF65-F5344CB8AC3E}">
        <p14:creationId xmlns:p14="http://schemas.microsoft.com/office/powerpoint/2010/main" val="1969848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9E04-4004-6E4B-88AB-C4116CA917D5}"/>
              </a:ext>
            </a:extLst>
          </p:cNvPr>
          <p:cNvSpPr>
            <a:spLocks noGrp="1"/>
          </p:cNvSpPr>
          <p:nvPr>
            <p:ph type="title"/>
          </p:nvPr>
        </p:nvSpPr>
        <p:spPr>
          <a:xfrm>
            <a:off x="1446979" y="323093"/>
            <a:ext cx="8911687" cy="928468"/>
          </a:xfrm>
        </p:spPr>
        <p:txBody>
          <a:bodyPr/>
          <a:lstStyle/>
          <a:p>
            <a:pPr algn="ctr"/>
            <a:r>
              <a:rPr lang="ka-GE" b="1" dirty="0">
                <a:solidFill>
                  <a:srgbClr val="0070C0"/>
                </a:solidFill>
              </a:rPr>
              <a:t>პროექტის აღწერა</a:t>
            </a:r>
            <a:endParaRPr lang="en-US" dirty="0">
              <a:solidFill>
                <a:srgbClr val="0070C0"/>
              </a:solidFill>
            </a:endParaRPr>
          </a:p>
        </p:txBody>
      </p:sp>
      <p:sp>
        <p:nvSpPr>
          <p:cNvPr id="6" name="Content Placeholder 5">
            <a:extLst>
              <a:ext uri="{FF2B5EF4-FFF2-40B4-BE49-F238E27FC236}">
                <a16:creationId xmlns:a16="http://schemas.microsoft.com/office/drawing/2014/main" id="{DF540D8E-46EF-FC4E-83BB-6AE24B55B99A}"/>
              </a:ext>
            </a:extLst>
          </p:cNvPr>
          <p:cNvSpPr>
            <a:spLocks noGrp="1"/>
          </p:cNvSpPr>
          <p:nvPr>
            <p:ph idx="1"/>
          </p:nvPr>
        </p:nvSpPr>
        <p:spPr>
          <a:xfrm>
            <a:off x="7485321" y="1894761"/>
            <a:ext cx="2995110" cy="3777622"/>
          </a:xfrm>
        </p:spPr>
        <p:txBody>
          <a:bodyPr/>
          <a:lstStyle/>
          <a:p>
            <a:pPr marL="0" indent="0" algn="just">
              <a:buNone/>
            </a:pPr>
            <a:r>
              <a:rPr lang="x-none" sz="2200" b="1" u="sng" dirty="0"/>
              <a:t>გემების მობილური დამტვირთველები (შემდგომში «MSL»):</a:t>
            </a:r>
            <a:r>
              <a:rPr lang="x-none" sz="2200" dirty="0"/>
              <a:t> პროექტის მომზადების საწყის ეტაპზე, ფაზა 1, გათვალისწინებულია გემების ორი მობილური დამტვირთველი.</a:t>
            </a:r>
            <a:endParaRPr lang="en-US" sz="2200" dirty="0"/>
          </a:p>
          <a:p>
            <a:pPr marL="0" indent="0">
              <a:buNone/>
            </a:pPr>
            <a:endParaRPr lang="en-US" dirty="0"/>
          </a:p>
        </p:txBody>
      </p:sp>
      <p:pic>
        <p:nvPicPr>
          <p:cNvPr id="7" name="Picture 6">
            <a:extLst>
              <a:ext uri="{FF2B5EF4-FFF2-40B4-BE49-F238E27FC236}">
                <a16:creationId xmlns:a16="http://schemas.microsoft.com/office/drawing/2014/main" id="{EC2D03BC-A3E0-A642-B80D-FA4391485C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1053" y="1236681"/>
            <a:ext cx="5550195" cy="5093782"/>
          </a:xfrm>
          <a:prstGeom prst="rect">
            <a:avLst/>
          </a:prstGeom>
          <a:noFill/>
          <a:ln>
            <a:noFill/>
          </a:ln>
        </p:spPr>
      </p:pic>
    </p:spTree>
    <p:extLst>
      <p:ext uri="{BB962C8B-B14F-4D97-AF65-F5344CB8AC3E}">
        <p14:creationId xmlns:p14="http://schemas.microsoft.com/office/powerpoint/2010/main" val="253625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53B6-AE57-944B-8197-813489385D49}"/>
              </a:ext>
            </a:extLst>
          </p:cNvPr>
          <p:cNvSpPr>
            <a:spLocks noGrp="1"/>
          </p:cNvSpPr>
          <p:nvPr>
            <p:ph type="title"/>
          </p:nvPr>
        </p:nvSpPr>
        <p:spPr>
          <a:xfrm>
            <a:off x="1536813" y="384406"/>
            <a:ext cx="9675812" cy="839482"/>
          </a:xfrm>
        </p:spPr>
        <p:txBody>
          <a:bodyPr>
            <a:normAutofit/>
          </a:bodyPr>
          <a:lstStyle/>
          <a:p>
            <a:pPr algn="ctr"/>
            <a:r>
              <a:rPr lang="ka-GE" b="1" dirty="0">
                <a:solidFill>
                  <a:srgbClr val="0070C0"/>
                </a:solidFill>
              </a:rPr>
              <a:t>პროექტის აღწერა</a:t>
            </a:r>
            <a:endParaRPr lang="en-US" dirty="0">
              <a:solidFill>
                <a:srgbClr val="0070C0"/>
              </a:solidFill>
            </a:endParaRPr>
          </a:p>
        </p:txBody>
      </p:sp>
      <p:sp>
        <p:nvSpPr>
          <p:cNvPr id="3" name="Content Placeholder 2">
            <a:extLst>
              <a:ext uri="{FF2B5EF4-FFF2-40B4-BE49-F238E27FC236}">
                <a16:creationId xmlns:a16="http://schemas.microsoft.com/office/drawing/2014/main" id="{290BD901-B3B7-884A-A04E-CE840354BC4B}"/>
              </a:ext>
            </a:extLst>
          </p:cNvPr>
          <p:cNvSpPr>
            <a:spLocks noGrp="1"/>
          </p:cNvSpPr>
          <p:nvPr>
            <p:ph idx="1"/>
          </p:nvPr>
        </p:nvSpPr>
        <p:spPr>
          <a:xfrm>
            <a:off x="1266092" y="1223888"/>
            <a:ext cx="10217255" cy="5634111"/>
          </a:xfrm>
        </p:spPr>
        <p:txBody>
          <a:bodyPr>
            <a:normAutofit fontScale="85000" lnSpcReduction="10000"/>
          </a:bodyPr>
          <a:lstStyle/>
          <a:p>
            <a:pPr marL="0" indent="0" algn="ctr">
              <a:buNone/>
            </a:pPr>
            <a:r>
              <a:rPr lang="ka-GE" sz="2400" b="1" dirty="0"/>
              <a:t>ნაყარი ტვირთის ტერმინალში შედის:</a:t>
            </a:r>
            <a:endParaRPr lang="en-US" sz="2400" b="1" dirty="0"/>
          </a:p>
          <a:p>
            <a:pPr lvl="0" algn="just"/>
            <a:r>
              <a:rPr lang="ka-GE" sz="2000" dirty="0"/>
              <a:t>რკინიგზის დეპო (სადგური) ვაგონის დატვირთვა-გადმოტვირთვის შენობა-ნაგებობებით; </a:t>
            </a:r>
            <a:endParaRPr lang="en-US" sz="2000" dirty="0"/>
          </a:p>
          <a:p>
            <a:pPr lvl="0" algn="just"/>
            <a:r>
              <a:rPr lang="ka-GE" sz="2000" dirty="0"/>
              <a:t>კონვეიერები ტვირთის შიდა გადაადგილებისთვის, დატვირთვა-გადმოტვირთვის შენობებს, სასაწყობე ნაგებობებსა და ნავმისადგომს შორის;</a:t>
            </a:r>
            <a:endParaRPr lang="en-US" sz="2000" dirty="0"/>
          </a:p>
          <a:p>
            <a:pPr lvl="0" algn="just"/>
            <a:r>
              <a:rPr lang="ka-GE" sz="2000" dirty="0"/>
              <a:t>ღია სასაწყობე ტერიტორიები 41000 კვ.მ-ზე მეტი ფართობით, რომლებიც იმგვარად არის დაპროექტებული, რომ საჭიროების შემთხვევაში შესაძლებელი იყოს მათი მარტივად გაფართოება;</a:t>
            </a:r>
            <a:endParaRPr lang="en-US" sz="2000" dirty="0"/>
          </a:p>
          <a:p>
            <a:pPr lvl="0" algn="just"/>
            <a:r>
              <a:rPr lang="ka-GE" sz="2000" dirty="0"/>
              <a:t>დახურული საწყობები 26000 კვ.მ-ზე მეტი ფართობით პირველ ეტაპზე. მეორე ეტაპზე მათი ფართობი გაორმაგდება; </a:t>
            </a:r>
            <a:endParaRPr lang="en-US" sz="2000" dirty="0"/>
          </a:p>
          <a:p>
            <a:pPr lvl="0" algn="just"/>
            <a:r>
              <a:rPr lang="ka-GE" sz="2000" dirty="0"/>
              <a:t>მარცვლეულის შესანახი შენობები (სილოსები) დასაწყისისთვის 110000 მეტრი-ტონის ტევადობით; </a:t>
            </a:r>
            <a:endParaRPr lang="en-US" sz="2000" dirty="0"/>
          </a:p>
          <a:p>
            <a:pPr lvl="0" algn="just"/>
            <a:r>
              <a:rPr lang="ka-GE" sz="2000" dirty="0"/>
              <a:t>ექვსი მოძრავი გემის დამტვირთველი, რომლებიც მოგვიანებით, გაზრდილ მოთხოვნასთან ერთად  შეიცვლება  რელსზე დამონტაჟებული ფიქსირებული გემის დამტვირთველით;  </a:t>
            </a:r>
            <a:endParaRPr lang="en-US" sz="2000" dirty="0"/>
          </a:p>
          <a:p>
            <a:pPr lvl="0" algn="just"/>
            <a:r>
              <a:rPr lang="ka-GE" sz="2000" dirty="0"/>
              <a:t>ნავმისადგომის მინიმუმ ოთხი მოძრავი ამწე</a:t>
            </a:r>
            <a:r>
              <a:rPr lang="en-US" sz="2000" dirty="0"/>
              <a:t>, </a:t>
            </a:r>
            <a:r>
              <a:rPr lang="ka-GE" sz="2000" dirty="0"/>
              <a:t>როგორიცაა - </a:t>
            </a:r>
            <a:r>
              <a:rPr lang="x-none" sz="2000" dirty="0"/>
              <a:t>LiebherrLHM550</a:t>
            </a:r>
            <a:r>
              <a:rPr lang="ka-GE" sz="2000" dirty="0"/>
              <a:t> 124 მეტრ-ტონა ან ანალოგიური ტვირთამწეობით, ან მსგავსი; </a:t>
            </a:r>
            <a:endParaRPr lang="en-US" sz="2000" dirty="0"/>
          </a:p>
          <a:p>
            <a:pPr lvl="0" algn="just"/>
            <a:r>
              <a:rPr lang="ka-GE" sz="2000" dirty="0"/>
              <a:t>მოედნის აღჭურვილობა დატვირთვის ოპერაციების შესასრულებლად და სხვა დამხმარე აღჭურვილობა/მიწისზედა კონსტრუქციები, მათ შორის მტვრის კონტროლის სისტემაც.</a:t>
            </a:r>
            <a:endParaRPr lang="en-US" sz="2000" dirty="0"/>
          </a:p>
          <a:p>
            <a:pPr marL="0" indent="0">
              <a:buNone/>
            </a:pPr>
            <a:endParaRPr lang="en-US" sz="900" b="1" dirty="0"/>
          </a:p>
        </p:txBody>
      </p:sp>
    </p:spTree>
    <p:extLst>
      <p:ext uri="{BB962C8B-B14F-4D97-AF65-F5344CB8AC3E}">
        <p14:creationId xmlns:p14="http://schemas.microsoft.com/office/powerpoint/2010/main" val="56060865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{F9970724-DDEB-7343-8765-8F89C425C7A9}tf10001069</Template>
  <TotalTime>2222</TotalTime>
  <Words>3798</Words>
  <Application>Microsoft Macintosh PowerPoint</Application>
  <PresentationFormat>Widescreen</PresentationFormat>
  <Paragraphs>283</Paragraphs>
  <Slides>49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Century Gothic</vt:lpstr>
      <vt:lpstr>Sylfaen</vt:lpstr>
      <vt:lpstr>Symbol</vt:lpstr>
      <vt:lpstr>Times New Roman</vt:lpstr>
      <vt:lpstr>Wingdings</vt:lpstr>
      <vt:lpstr>Wingdings 3</vt:lpstr>
      <vt:lpstr>Wisp</vt:lpstr>
      <vt:lpstr>ქ. ფოთში ახალ ღრმაწყლოვან  მრავალფუნქციურ თანამედროვე         ნავსადგურში ახალი ნაყარი ტვირთების ტერმინალის მშენებლობის და ექსპლუატაციის პროექტი </vt:lpstr>
      <vt:lpstr>შესავალი</vt:lpstr>
      <vt:lpstr>შესავალი</vt:lpstr>
      <vt:lpstr>შესავალი (პროექტის საჭიროება)</vt:lpstr>
      <vt:lpstr>შესავალი</vt:lpstr>
      <vt:lpstr>პროექტის აღწერა</vt:lpstr>
      <vt:lpstr>პროექტის აღწერა</vt:lpstr>
      <vt:lpstr>პროექტის აღწერა</vt:lpstr>
      <vt:lpstr>პროექტის აღწერა</vt:lpstr>
      <vt:lpstr>პროექტის აღწერა</vt:lpstr>
      <vt:lpstr>ნაყარი ტვირთის მასალების ტექნოლოგიური ხაზი</vt:lpstr>
      <vt:lpstr>ნაყარი ტვირთის მასალების ტექნოლოგიური ხაზი</vt:lpstr>
      <vt:lpstr>ნაყარი ტვირთის მასალების ტექნოლოგიური ხაზი</vt:lpstr>
      <vt:lpstr>ნაყარი ტვირთის მასალების ტექნოლოგიური ხაზი</vt:lpstr>
      <vt:lpstr>ტექნოლოგიური ხაზის ელემენტები </vt:lpstr>
      <vt:lpstr>ტექნოლოგიური ხაზის ელემენტები </vt:lpstr>
      <vt:lpstr>ტექნოლოგიური ხაზის ელემენტები</vt:lpstr>
      <vt:lpstr>ტექნოლოგიური ხაზის ელემენტები</vt:lpstr>
      <vt:lpstr>ტექნოლოგიური ხაზის ელემენტები</vt:lpstr>
      <vt:lpstr>ტექნოლოგიური ხაზის ელემენტები</vt:lpstr>
      <vt:lpstr>ტექნოლოგიური ხაზის ელემენტები</vt:lpstr>
      <vt:lpstr> ტექნოლოგიური ხაზის ელემენტები</vt:lpstr>
      <vt:lpstr>ტექნოლოგიური ხაზის ელემენტები</vt:lpstr>
      <vt:lpstr>ტექნოლოგიური ხაზის ელემენტები</vt:lpstr>
      <vt:lpstr>მბრუნავი გამანაწილებელი (როტეინერი) ნახშირის მადნის გემზე დასატვირთად </vt:lpstr>
      <vt:lpstr>ტექნოლოგიური ხაზის ელემენტები</vt:lpstr>
      <vt:lpstr>პროექტის აღწერა  სამშენებლო სამუშაოების ორგანიზაცია: </vt:lpstr>
      <vt:lpstr>პროექტის ალტერნატივები   პროექტის ალტერნატიული ვარიანტები: </vt:lpstr>
      <vt:lpstr>პროექტის ალტერნატივები  არაქმედების ალტერნატივა</vt:lpstr>
      <vt:lpstr>პროექტის ალტერნატივები ადგილმდებარეობის ალტერნატივა </vt:lpstr>
      <vt:lpstr>      პროექტის ალტერნატივები             ფოთის არსებულ პორტში  განთავსებული ნაყარი ტვირთების                 ტერმინალის გაფართოების და რეკონსტრუქციის ალტერნატივა</vt:lpstr>
      <vt:lpstr> გარემოზე შესაძლო ზემოქმედების სახეები</vt:lpstr>
      <vt:lpstr>გარემოზე შესაძლო ზემოქმედების სახეები   ზემოქმედება ატმოსფერული ჰაერის ხარისხზე </vt:lpstr>
      <vt:lpstr>გარემოზე შესაძლო ზემოქმედების სახეები  ზემოქმედება ატმოსფერული ჰაერის ხარისხზე </vt:lpstr>
      <vt:lpstr>გარემოზე შესაძლო ზემოქმედების სახეები   ხმაურის და ვიბრაციის გავრცელება </vt:lpstr>
      <vt:lpstr>გარემოზე შესაძლო ზემოქმედების სახეები  ხმაურის და ვიბრაციის გავრცელება </vt:lpstr>
      <vt:lpstr>გარემოზე შესაძლო ზემოქმედების სახეები   ზემოქმედება წყლის გარემოზე</vt:lpstr>
      <vt:lpstr>გარემოზე შესაძლო ზემოქმედების სახეები ზემოქმედება წყლის გარემოზე</vt:lpstr>
      <vt:lpstr>გარემოზე შესაძლო ზემოქმედების სახეები   ზემოქმედება ნიადაგის და ზღვის ფსკერული ნალექების ხარისხზე </vt:lpstr>
      <vt:lpstr>გარემოზე შესაძლო ზემოქმედების სახეები  ზემოქმედება ნიადაგის და ზღვის ფსკერული ნალექების ხარისხზე </vt:lpstr>
      <vt:lpstr>გარემოზე შესაძლო ზემოქმედების სახეები  ზემოქმედება ნიადაგის და ზღვის ფსკერული ნალექების ხარისხზე </vt:lpstr>
      <vt:lpstr>ინფორმაცია ჩასატარებელი საბაზისო/საძიებო კვლევებისა და გზშ-ის ანგარიშის მომზადებისთვის საჭირო მეთოდების შესახებ</vt:lpstr>
      <vt:lpstr>ინფორმაცია ჩასატარებელი საბაზისო/საძიებო კვლევებისა და გზშ-ის ანგარიშის მომზადებისთვის საჭირო მეთოდების შესახებ</vt:lpstr>
      <vt:lpstr>ინფორმაცია ჩასატარებელი საბაზისო/საძიებო კვლევებისა და გზშ-ის ანგარიშის მომზადებისთვის საჭირო მეთოდების შესახებ ხმაურის 3D მოდელირების ნიმუში</vt:lpstr>
      <vt:lpstr>ინფორმაცია ჩასატარებელი საბაზისო/საძიებო კვლევებისა და გზშ-ის ანგარიშის მომზადებისთვის საჭირო მეთოდების შესახებ ნახშირორჟანგის განრცელების 3D მოდელირების ნიმუში</vt:lpstr>
      <vt:lpstr>ინფორმაცია ჩასატარებელი საბაზისო/საძიებო კვლევებისა და გზშ-ის ანგარიშის მომზადებისთვის საჭირო მეთოდების შესახებ ვიბრაციის კვლევა</vt:lpstr>
      <vt:lpstr>ინფორმაცია ჩასატარებელი საბაზისო/საძიებო კვლევებისა და გზშ-ის ანგარიშის მომზადებისთვის საჭირო მეთოდების შესახებ  ჰაერის ხარისხობრივი მაჩვენებლების გაზომვა</vt:lpstr>
      <vt:lpstr>.</vt:lpstr>
      <vt:lpst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ქ. ფოთში ახალი ღრმაწყლოვანი      მრავალფუნქციური  თანამედროვე   ნავსადგურის მშენებლობის და           ექსპლუატაციის პროექტი</dc:title>
  <dc:creator>Microsoft Office User</dc:creator>
  <cp:lastModifiedBy>Microsoft Office User</cp:lastModifiedBy>
  <cp:revision>65</cp:revision>
  <dcterms:created xsi:type="dcterms:W3CDTF">2020-05-16T03:24:29Z</dcterms:created>
  <dcterms:modified xsi:type="dcterms:W3CDTF">2020-06-09T12:53:23Z</dcterms:modified>
</cp:coreProperties>
</file>