
<file path=[Content_Types].xml><?xml version="1.0" encoding="utf-8"?>
<Types xmlns="http://schemas.openxmlformats.org/package/2006/content-types">
  <Default Extension="png" ContentType="image/png"/>
  <Default Extension="vsd" ContentType="application/vnd.visio"/>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5">
  <p:sldMasterIdLst>
    <p:sldMasterId id="2147483648" r:id="rId1"/>
  </p:sldMasterIdLst>
  <p:notesMasterIdLst>
    <p:notesMasterId r:id="rId19"/>
  </p:notesMasterIdLst>
  <p:handoutMasterIdLst>
    <p:handoutMasterId r:id="rId20"/>
  </p:handoutMasterIdLst>
  <p:sldIdLst>
    <p:sldId id="267" r:id="rId2"/>
    <p:sldId id="272" r:id="rId3"/>
    <p:sldId id="278" r:id="rId4"/>
    <p:sldId id="279" r:id="rId5"/>
    <p:sldId id="281" r:id="rId6"/>
    <p:sldId id="280" r:id="rId7"/>
    <p:sldId id="286" r:id="rId8"/>
    <p:sldId id="282" r:id="rId9"/>
    <p:sldId id="288" r:id="rId10"/>
    <p:sldId id="283" r:id="rId11"/>
    <p:sldId id="284" r:id="rId12"/>
    <p:sldId id="285" r:id="rId13"/>
    <p:sldId id="287" r:id="rId14"/>
    <p:sldId id="289" r:id="rId15"/>
    <p:sldId id="290" r:id="rId16"/>
    <p:sldId id="292" r:id="rId17"/>
    <p:sldId id="291" r:id="rId18"/>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12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C89EF96-8CEA-46FF-86C4-4CE0E760980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0" d="100"/>
          <a:sy n="90" d="100"/>
        </p:scale>
        <p:origin x="1092" y="84"/>
      </p:cViewPr>
      <p:guideLst>
        <p:guide pos="3120"/>
        <p:guide orient="horz" pos="2160"/>
      </p:guideLst>
    </p:cSldViewPr>
  </p:slideViewPr>
  <p:notesTextViewPr>
    <p:cViewPr>
      <p:scale>
        <a:sx n="1" d="1"/>
        <a:sy n="1" d="1"/>
      </p:scale>
      <p:origin x="0" y="0"/>
    </p:cViewPr>
  </p:notesTextViewPr>
  <p:notesViewPr>
    <p:cSldViewPr snapToGrid="0">
      <p:cViewPr varScale="1">
        <p:scale>
          <a:sx n="82" d="100"/>
          <a:sy n="82" d="100"/>
        </p:scale>
        <p:origin x="385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A591099-7EBE-4D12-B880-CCA6B38B92A6}" type="datetimeFigureOut">
              <a:rPr lang="en-US" smtClean="0"/>
              <a:t>9/25/2020</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3A36C10-A9D4-4995-9BAF-95FBD77A724B}" type="slidenum">
              <a:rPr lang="en-US" smtClean="0"/>
              <a:t>‹#›</a:t>
            </a:fld>
            <a:endParaRPr lang="en-US" dirty="0"/>
          </a:p>
        </p:txBody>
      </p:sp>
    </p:spTree>
    <p:extLst>
      <p:ext uri="{BB962C8B-B14F-4D97-AF65-F5344CB8AC3E}">
        <p14:creationId xmlns:p14="http://schemas.microsoft.com/office/powerpoint/2010/main" val="25092182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CF4299-1721-48C6-878D-74296BE00D21}" type="datetimeFigureOut">
              <a:rPr lang="en-US" smtClean="0"/>
              <a:t>9/25/2020</a:t>
            </a:fld>
            <a:endParaRPr lang="en-US" dirty="0"/>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AEF9EC-8318-4FF6-847E-A85BBD2B7E49}" type="slidenum">
              <a:rPr lang="en-US" smtClean="0"/>
              <a:t>‹#›</a:t>
            </a:fld>
            <a:endParaRPr lang="en-US" dirty="0"/>
          </a:p>
        </p:txBody>
      </p:sp>
    </p:spTree>
    <p:extLst>
      <p:ext uri="{BB962C8B-B14F-4D97-AF65-F5344CB8AC3E}">
        <p14:creationId xmlns:p14="http://schemas.microsoft.com/office/powerpoint/2010/main" val="2283195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95300" y="261255"/>
            <a:ext cx="6684023" cy="3083767"/>
          </a:xfrm>
        </p:spPr>
        <p:txBody>
          <a:bodyPr anchor="b">
            <a:normAutofit/>
          </a:bodyPr>
          <a:lstStyle>
            <a:lvl1pPr algn="l">
              <a:lnSpc>
                <a:spcPct val="80000"/>
              </a:lnSpc>
              <a:defRPr sz="585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95300" y="3386585"/>
            <a:ext cx="6686550" cy="1371600"/>
          </a:xfrm>
        </p:spPr>
        <p:txBody>
          <a:bodyPr/>
          <a:lstStyle>
            <a:lvl1pPr marL="0" indent="0" algn="l">
              <a:spcBef>
                <a:spcPts val="975"/>
              </a:spcBef>
              <a:buNone/>
              <a:defRPr sz="1950">
                <a:solidFill>
                  <a:schemeClr val="accent1"/>
                </a:solidFill>
              </a:defRPr>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US" smtClean="0"/>
              <a:t>Click to edit Master subtitle style</a:t>
            </a:r>
            <a:endParaRPr lang="en-US"/>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4" name="Date Placeholder 3"/>
          <p:cNvSpPr>
            <a:spLocks noGrp="1"/>
          </p:cNvSpPr>
          <p:nvPr>
            <p:ph type="dt" sz="half" idx="10"/>
          </p:nvPr>
        </p:nvSpPr>
        <p:spPr/>
        <p:txBody>
          <a:bodyPr/>
          <a:lstStyle/>
          <a:p>
            <a:fld id="{1C40B874-E53C-42B9-98BA-0781B387246C}" type="datetime1">
              <a:rPr lang="en-US" smtClean="0"/>
              <a:t>9/25/2020</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16178" y="365125"/>
            <a:ext cx="1337310" cy="5811838"/>
          </a:xfrm>
        </p:spPr>
        <p:txBody>
          <a:bodyPr vert="eaVert"/>
          <a:lstStyle>
            <a:lvl1pP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52512" y="365125"/>
            <a:ext cx="619504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4" name="Date Placeholder 3"/>
          <p:cNvSpPr>
            <a:spLocks noGrp="1"/>
          </p:cNvSpPr>
          <p:nvPr>
            <p:ph type="dt" sz="half" idx="10"/>
          </p:nvPr>
        </p:nvSpPr>
        <p:spPr/>
        <p:txBody>
          <a:bodyPr/>
          <a:lstStyle/>
          <a:p>
            <a:fld id="{75D402F4-45D7-406A-9C33-75238E131A1E}" type="datetime1">
              <a:rPr lang="en-US" smtClean="0"/>
              <a:t>9/25/2020</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4" name="Date Placeholder 3"/>
          <p:cNvSpPr>
            <a:spLocks noGrp="1"/>
          </p:cNvSpPr>
          <p:nvPr>
            <p:ph type="dt" sz="half" idx="10"/>
          </p:nvPr>
        </p:nvSpPr>
        <p:spPr/>
        <p:txBody>
          <a:bodyPr/>
          <a:lstStyle/>
          <a:p>
            <a:fld id="{4506E011-4F7D-42D0-82E1-078A40B76F01}" type="datetime1">
              <a:rPr lang="en-US" smtClean="0"/>
              <a:t>9/25/2020</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97777" y="265176"/>
            <a:ext cx="6686550" cy="3081528"/>
          </a:xfrm>
        </p:spPr>
        <p:txBody>
          <a:bodyPr anchor="b">
            <a:normAutofit/>
          </a:bodyPr>
          <a:lstStyle>
            <a:lvl1pPr>
              <a:defRPr sz="4388"/>
            </a:lvl1pPr>
          </a:lstStyle>
          <a:p>
            <a:r>
              <a:rPr lang="en-US" smtClean="0"/>
              <a:t>Click to edit Master title style</a:t>
            </a:r>
            <a:endParaRPr lang="en-US"/>
          </a:p>
        </p:txBody>
      </p:sp>
      <p:sp>
        <p:nvSpPr>
          <p:cNvPr id="3" name="Text Placeholder 2"/>
          <p:cNvSpPr>
            <a:spLocks noGrp="1"/>
          </p:cNvSpPr>
          <p:nvPr>
            <p:ph type="body" idx="1"/>
          </p:nvPr>
        </p:nvSpPr>
        <p:spPr>
          <a:xfrm>
            <a:off x="497777" y="3388268"/>
            <a:ext cx="6686550" cy="1371600"/>
          </a:xfrm>
        </p:spPr>
        <p:txBody>
          <a:bodyPr/>
          <a:lstStyle>
            <a:lvl1pPr marL="0" indent="0">
              <a:spcBef>
                <a:spcPts val="975"/>
              </a:spcBef>
              <a:buNone/>
              <a:defRPr sz="1950"/>
            </a:lvl1pPr>
            <a:lvl2pPr marL="371475" indent="0">
              <a:buNone/>
              <a:defRPr sz="1625"/>
            </a:lvl2pPr>
            <a:lvl3pPr marL="742950" indent="0">
              <a:buNone/>
              <a:defRPr sz="1463"/>
            </a:lvl3pPr>
            <a:lvl4pPr marL="1114425" indent="0">
              <a:buNone/>
              <a:defRPr sz="1300"/>
            </a:lvl4pPr>
            <a:lvl5pPr marL="1485900" indent="0">
              <a:buNone/>
              <a:defRPr sz="1300"/>
            </a:lvl5pPr>
            <a:lvl6pPr marL="1857375" indent="0">
              <a:buNone/>
              <a:defRPr sz="1300"/>
            </a:lvl6pPr>
            <a:lvl7pPr marL="2228850" indent="0">
              <a:buNone/>
              <a:defRPr sz="1300"/>
            </a:lvl7pPr>
            <a:lvl8pPr marL="2600325" indent="0">
              <a:buNone/>
              <a:defRPr sz="1300"/>
            </a:lvl8pPr>
            <a:lvl9pPr marL="2971800" indent="0">
              <a:buNone/>
              <a:defRPr sz="1300"/>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4" name="Date Placeholder 3"/>
          <p:cNvSpPr>
            <a:spLocks noGrp="1"/>
          </p:cNvSpPr>
          <p:nvPr>
            <p:ph type="dt" sz="half" idx="10"/>
          </p:nvPr>
        </p:nvSpPr>
        <p:spPr/>
        <p:txBody>
          <a:bodyPr/>
          <a:lstStyle/>
          <a:p>
            <a:fld id="{3DA471FE-0FCC-47A4-B218-06AF00AFA70F}" type="datetime1">
              <a:rPr lang="en-US" smtClean="0"/>
              <a:t>9/25/2020</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52513" y="1828801"/>
            <a:ext cx="3714750" cy="4348163"/>
          </a:xfrm>
        </p:spPr>
        <p:txBody>
          <a:bodyPr>
            <a:normAutofit/>
          </a:bodyPr>
          <a:lstStyle>
            <a:lvl1pPr>
              <a:defRPr sz="1625"/>
            </a:lvl1pPr>
            <a:lvl2pPr>
              <a:defRPr sz="1463"/>
            </a:lvl2pPr>
            <a:lvl3pPr>
              <a:defRPr sz="1300"/>
            </a:lvl3pPr>
            <a:lvl4pPr>
              <a:defRPr sz="1138"/>
            </a:lvl4pPr>
            <a:lvl5pPr>
              <a:defRPr sz="1138"/>
            </a:lvl5pPr>
            <a:lvl6pPr>
              <a:defRPr sz="1463"/>
            </a:lvl6pPr>
            <a:lvl7pPr>
              <a:defRPr sz="1463"/>
            </a:lvl7pPr>
            <a:lvl8pPr>
              <a:defRPr sz="1463"/>
            </a:lvl8pPr>
            <a:lvl9pPr>
              <a:defRPr sz="146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38737" y="1828801"/>
            <a:ext cx="3714750" cy="4348163"/>
          </a:xfrm>
        </p:spPr>
        <p:txBody>
          <a:bodyPr>
            <a:normAutofit/>
          </a:bodyPr>
          <a:lstStyle>
            <a:lvl1pPr>
              <a:defRPr sz="1625"/>
            </a:lvl1pPr>
            <a:lvl2pPr>
              <a:defRPr sz="1463"/>
            </a:lvl2pPr>
            <a:lvl3pPr>
              <a:defRPr sz="1300"/>
            </a:lvl3pPr>
            <a:lvl4pPr>
              <a:defRPr sz="1138"/>
            </a:lvl4pPr>
            <a:lvl5pPr>
              <a:defRPr sz="1138"/>
            </a:lvl5pPr>
            <a:lvl6pPr>
              <a:defRPr sz="1463"/>
            </a:lvl6pPr>
            <a:lvl7pPr>
              <a:defRPr sz="1463"/>
            </a:lvl7pPr>
            <a:lvl8pPr>
              <a:defRPr sz="1463"/>
            </a:lvl8pPr>
            <a:lvl9pPr>
              <a:defRPr sz="146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5" name="Date Placeholder 4"/>
          <p:cNvSpPr>
            <a:spLocks noGrp="1"/>
          </p:cNvSpPr>
          <p:nvPr>
            <p:ph type="dt" sz="half" idx="10"/>
          </p:nvPr>
        </p:nvSpPr>
        <p:spPr/>
        <p:txBody>
          <a:bodyPr/>
          <a:lstStyle/>
          <a:p>
            <a:fld id="{BE42C22A-A385-4013-8BC3-1C712ED98224}" type="datetime1">
              <a:rPr lang="en-US" smtClean="0"/>
              <a:t>9/25/2020</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054989" y="1627258"/>
            <a:ext cx="3714750" cy="685800"/>
          </a:xfrm>
        </p:spPr>
        <p:txBody>
          <a:bodyPr anchor="ctr">
            <a:normAutofit/>
          </a:bodyPr>
          <a:lstStyle>
            <a:lvl1pPr marL="0" indent="0">
              <a:spcBef>
                <a:spcPts val="0"/>
              </a:spcBef>
              <a:buNone/>
              <a:defRPr sz="1625" b="0">
                <a:solidFill>
                  <a:schemeClr val="accent1"/>
                </a:solidFill>
              </a:defRPr>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smtClean="0"/>
              <a:t>Click to edit Master text styles</a:t>
            </a:r>
          </a:p>
        </p:txBody>
      </p:sp>
      <p:sp>
        <p:nvSpPr>
          <p:cNvPr id="4" name="Content Placeholder 3"/>
          <p:cNvSpPr>
            <a:spLocks noGrp="1"/>
          </p:cNvSpPr>
          <p:nvPr>
            <p:ph sz="half" idx="2"/>
          </p:nvPr>
        </p:nvSpPr>
        <p:spPr>
          <a:xfrm>
            <a:off x="1054989" y="2373284"/>
            <a:ext cx="3714750" cy="3840480"/>
          </a:xfrm>
        </p:spPr>
        <p:txBody>
          <a:bodyPr>
            <a:normAutofit/>
          </a:bodyPr>
          <a:lstStyle>
            <a:lvl1pPr>
              <a:defRPr sz="1625"/>
            </a:lvl1pPr>
            <a:lvl2pPr>
              <a:defRPr sz="1463"/>
            </a:lvl2pPr>
            <a:lvl3pPr>
              <a:defRPr sz="1300"/>
            </a:lvl3pPr>
            <a:lvl4pPr>
              <a:defRPr sz="1138"/>
            </a:lvl4pPr>
            <a:lvl5pPr>
              <a:defRPr sz="1138"/>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41214" y="1627258"/>
            <a:ext cx="3714750" cy="685800"/>
          </a:xfrm>
        </p:spPr>
        <p:txBody>
          <a:bodyPr anchor="ctr">
            <a:normAutofit/>
          </a:bodyPr>
          <a:lstStyle>
            <a:lvl1pPr marL="0" indent="0">
              <a:spcBef>
                <a:spcPts val="0"/>
              </a:spcBef>
              <a:buNone/>
              <a:defRPr sz="1625" b="0">
                <a:solidFill>
                  <a:schemeClr val="accent1"/>
                </a:solidFill>
              </a:defRPr>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smtClean="0"/>
              <a:t>Click to edit Master text styles</a:t>
            </a:r>
          </a:p>
        </p:txBody>
      </p:sp>
      <p:sp>
        <p:nvSpPr>
          <p:cNvPr id="6" name="Content Placeholder 5"/>
          <p:cNvSpPr>
            <a:spLocks noGrp="1"/>
          </p:cNvSpPr>
          <p:nvPr>
            <p:ph sz="quarter" idx="4"/>
          </p:nvPr>
        </p:nvSpPr>
        <p:spPr>
          <a:xfrm>
            <a:off x="5141214" y="2373284"/>
            <a:ext cx="3714750" cy="3840480"/>
          </a:xfrm>
        </p:spPr>
        <p:txBody>
          <a:bodyPr>
            <a:normAutofit/>
          </a:bodyPr>
          <a:lstStyle>
            <a:lvl1pPr>
              <a:defRPr sz="1625"/>
            </a:lvl1pPr>
            <a:lvl2pPr>
              <a:defRPr sz="1463"/>
            </a:lvl2pPr>
            <a:lvl3pPr>
              <a:defRPr sz="1300"/>
            </a:lvl3pPr>
            <a:lvl4pPr>
              <a:defRPr sz="1138"/>
            </a:lvl4pPr>
            <a:lvl5pPr>
              <a:defRPr sz="1138"/>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r>
              <a:rPr lang="en-US"/>
              <a:t>Add a footer</a:t>
            </a:r>
            <a:endParaRPr lang="en-US" dirty="0"/>
          </a:p>
        </p:txBody>
      </p:sp>
      <p:sp>
        <p:nvSpPr>
          <p:cNvPr id="7" name="Date Placeholder 6"/>
          <p:cNvSpPr>
            <a:spLocks noGrp="1"/>
          </p:cNvSpPr>
          <p:nvPr>
            <p:ph type="dt" sz="half" idx="10"/>
          </p:nvPr>
        </p:nvSpPr>
        <p:spPr/>
        <p:txBody>
          <a:bodyPr/>
          <a:lstStyle/>
          <a:p>
            <a:fld id="{A4143CD7-DDC2-4E28-B80E-11B3368F8846}" type="datetime1">
              <a:rPr lang="en-US" smtClean="0"/>
              <a:t>9/25/2020</a:t>
            </a:fld>
            <a:endParaRPr lang="en-US" dirty="0"/>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3" name="Date Placeholder 2"/>
          <p:cNvSpPr>
            <a:spLocks noGrp="1"/>
          </p:cNvSpPr>
          <p:nvPr>
            <p:ph type="dt" sz="half" idx="10"/>
          </p:nvPr>
        </p:nvSpPr>
        <p:spPr/>
        <p:txBody>
          <a:bodyPr/>
          <a:lstStyle/>
          <a:p>
            <a:fld id="{68882D6B-0F0F-41E5-8A0F-FC2D7E2110E0}" type="datetime1">
              <a:rPr lang="en-US" smtClean="0"/>
              <a:t>9/25/2020</a:t>
            </a:fld>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Add a footer</a:t>
            </a:r>
            <a:endParaRPr lang="en-US" dirty="0"/>
          </a:p>
        </p:txBody>
      </p:sp>
      <p:sp>
        <p:nvSpPr>
          <p:cNvPr id="2" name="Date Placeholder 1"/>
          <p:cNvSpPr>
            <a:spLocks noGrp="1"/>
          </p:cNvSpPr>
          <p:nvPr>
            <p:ph type="dt" sz="half" idx="10"/>
          </p:nvPr>
        </p:nvSpPr>
        <p:spPr/>
        <p:txBody>
          <a:bodyPr/>
          <a:lstStyle/>
          <a:p>
            <a:fld id="{399C1A38-D70F-41CF-857C-945C6FF6B07D}" type="datetime1">
              <a:rPr lang="en-US" smtClean="0"/>
              <a:t>9/25/2020</a:t>
            </a:fld>
            <a:endParaRPr lang="en-US" dirty="0"/>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userDrawn="1"/>
        </p:nvSpPr>
        <p:spPr bwMode="hidden">
          <a:xfrm>
            <a:off x="0" y="0"/>
            <a:ext cx="5943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dirty="0"/>
          </a:p>
        </p:txBody>
      </p:sp>
      <p:sp>
        <p:nvSpPr>
          <p:cNvPr id="2" name="Title 1"/>
          <p:cNvSpPr>
            <a:spLocks noGrp="1"/>
          </p:cNvSpPr>
          <p:nvPr>
            <p:ph type="title"/>
          </p:nvPr>
        </p:nvSpPr>
        <p:spPr>
          <a:xfrm>
            <a:off x="6483206" y="457200"/>
            <a:ext cx="2927494" cy="1554480"/>
          </a:xfrm>
        </p:spPr>
        <p:txBody>
          <a:bodyPr anchor="b"/>
          <a:lstStyle>
            <a:lvl1pPr>
              <a:defRPr sz="2600"/>
            </a:lvl1pPr>
          </a:lstStyle>
          <a:p>
            <a:r>
              <a:rPr lang="en-US" smtClean="0"/>
              <a:t>Click to edit Master title style</a:t>
            </a:r>
            <a:endParaRPr lang="en-US" dirty="0"/>
          </a:p>
        </p:txBody>
      </p:sp>
      <p:sp>
        <p:nvSpPr>
          <p:cNvPr id="3" name="Content Placeholder 2"/>
          <p:cNvSpPr>
            <a:spLocks noGrp="1"/>
          </p:cNvSpPr>
          <p:nvPr>
            <p:ph idx="1"/>
          </p:nvPr>
        </p:nvSpPr>
        <p:spPr>
          <a:xfrm>
            <a:off x="492773" y="685800"/>
            <a:ext cx="4958054" cy="5486400"/>
          </a:xfrm>
        </p:spPr>
        <p:txBody>
          <a:bodyPr>
            <a:normAutofit/>
          </a:bodyPr>
          <a:lstStyle>
            <a:lvl1pPr>
              <a:defRPr sz="1625"/>
            </a:lvl1pPr>
            <a:lvl2pPr>
              <a:defRPr sz="1463"/>
            </a:lvl2pPr>
            <a:lvl3pPr>
              <a:defRPr sz="1300"/>
            </a:lvl3pPr>
            <a:lvl4pPr>
              <a:defRPr sz="1138"/>
            </a:lvl4pPr>
            <a:lvl5pPr>
              <a:defRPr sz="1138"/>
            </a:lvl5pPr>
            <a:lvl6pPr>
              <a:defRPr sz="1625"/>
            </a:lvl6pPr>
            <a:lvl7pPr>
              <a:defRPr sz="1625"/>
            </a:lvl7pPr>
            <a:lvl8pPr>
              <a:defRPr sz="1625"/>
            </a:lvl8pPr>
            <a:lvl9pPr>
              <a:defRPr sz="162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483206" y="2101850"/>
            <a:ext cx="2927494" cy="1828800"/>
          </a:xfrm>
        </p:spPr>
        <p:txBody>
          <a:bodyPr/>
          <a:lstStyle>
            <a:lvl1pPr marL="0" indent="0">
              <a:spcBef>
                <a:spcPts val="975"/>
              </a:spcBef>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5" name="Date Placeholder 4"/>
          <p:cNvSpPr>
            <a:spLocks noGrp="1"/>
          </p:cNvSpPr>
          <p:nvPr>
            <p:ph type="dt" sz="half" idx="10"/>
          </p:nvPr>
        </p:nvSpPr>
        <p:spPr/>
        <p:txBody>
          <a:bodyPr/>
          <a:lstStyle/>
          <a:p>
            <a:fld id="{E32B96DC-D1E7-4668-A471-A46ECA2AE34F}" type="datetime1">
              <a:rPr lang="en-US" smtClean="0"/>
              <a:t>9/25/2020</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bwMode="hidden">
          <a:xfrm>
            <a:off x="0" y="0"/>
            <a:ext cx="5943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dirty="0"/>
          </a:p>
        </p:txBody>
      </p:sp>
      <p:sp>
        <p:nvSpPr>
          <p:cNvPr id="2" name="Title 1"/>
          <p:cNvSpPr>
            <a:spLocks noGrp="1"/>
          </p:cNvSpPr>
          <p:nvPr>
            <p:ph type="title"/>
          </p:nvPr>
        </p:nvSpPr>
        <p:spPr>
          <a:xfrm>
            <a:off x="6485954" y="457200"/>
            <a:ext cx="2927223" cy="1554480"/>
          </a:xfrm>
        </p:spPr>
        <p:txBody>
          <a:bodyPr anchor="b"/>
          <a:lstStyle>
            <a:lvl1pPr>
              <a:defRPr sz="2600"/>
            </a:lvl1pPr>
          </a:lstStyle>
          <a:p>
            <a:r>
              <a:rPr lang="en-US" smtClean="0"/>
              <a:t>Click to edit Master title style</a:t>
            </a:r>
            <a:endParaRPr lang="en-US"/>
          </a:p>
        </p:txBody>
      </p:sp>
      <p:sp>
        <p:nvSpPr>
          <p:cNvPr id="3" name="Picture Placeholder 2" descr="An empty placeholder to add an image. Click on the placeholder and select the image that you wish to add"/>
          <p:cNvSpPr>
            <a:spLocks noGrp="1"/>
          </p:cNvSpPr>
          <p:nvPr>
            <p:ph type="pic" idx="1"/>
          </p:nvPr>
        </p:nvSpPr>
        <p:spPr>
          <a:xfrm>
            <a:off x="0" y="-1"/>
            <a:ext cx="5943600" cy="6858000"/>
          </a:xfrm>
        </p:spPr>
        <p:txBody>
          <a:bodyPr tIns="457200">
            <a:normAutofit/>
          </a:bodyPr>
          <a:lstStyle>
            <a:lvl1pPr marL="0" indent="0" algn="ctr">
              <a:buNone/>
              <a:defRPr sz="195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r>
              <a:rPr lang="en-US" smtClean="0"/>
              <a:t>Click icon to add picture</a:t>
            </a:r>
            <a:endParaRPr lang="en-US" dirty="0"/>
          </a:p>
        </p:txBody>
      </p:sp>
      <p:sp>
        <p:nvSpPr>
          <p:cNvPr id="4" name="Text Placeholder 3"/>
          <p:cNvSpPr>
            <a:spLocks noGrp="1"/>
          </p:cNvSpPr>
          <p:nvPr>
            <p:ph type="body" sz="half" idx="2"/>
          </p:nvPr>
        </p:nvSpPr>
        <p:spPr>
          <a:xfrm>
            <a:off x="6485954" y="2101850"/>
            <a:ext cx="2927223" cy="1828800"/>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smtClean="0"/>
              <a:t>Click to edit Master text styles</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52513" y="362303"/>
            <a:ext cx="7800975" cy="106994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52513" y="1828800"/>
            <a:ext cx="7800975" cy="43481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95300" y="6385492"/>
            <a:ext cx="4955477" cy="228600"/>
          </a:xfrm>
          <a:prstGeom prst="rect">
            <a:avLst/>
          </a:prstGeom>
        </p:spPr>
        <p:txBody>
          <a:bodyPr vert="horz" lIns="91440" tIns="45720" rIns="91440" bIns="45720" rtlCol="0" anchor="ctr"/>
          <a:lstStyle>
            <a:lvl1pPr algn="l">
              <a:defRPr sz="894">
                <a:solidFill>
                  <a:schemeClr val="accent1"/>
                </a:solidFill>
              </a:defRPr>
            </a:lvl1pPr>
          </a:lstStyle>
          <a:p>
            <a:r>
              <a:rPr lang="en-US"/>
              <a:t>Add a footer</a:t>
            </a:r>
            <a:endParaRPr lang="en-US" dirty="0"/>
          </a:p>
        </p:txBody>
      </p:sp>
      <p:sp>
        <p:nvSpPr>
          <p:cNvPr id="4" name="Date Placeholder 3"/>
          <p:cNvSpPr>
            <a:spLocks noGrp="1"/>
          </p:cNvSpPr>
          <p:nvPr>
            <p:ph type="dt" sz="half" idx="2"/>
          </p:nvPr>
        </p:nvSpPr>
        <p:spPr>
          <a:xfrm>
            <a:off x="7653144" y="6385492"/>
            <a:ext cx="797913" cy="228600"/>
          </a:xfrm>
          <a:prstGeom prst="rect">
            <a:avLst/>
          </a:prstGeom>
        </p:spPr>
        <p:txBody>
          <a:bodyPr vert="horz" lIns="91440" tIns="45720" rIns="91440" bIns="45720" rtlCol="0" anchor="ctr"/>
          <a:lstStyle>
            <a:lvl1pPr algn="r">
              <a:defRPr sz="894">
                <a:solidFill>
                  <a:schemeClr val="accent1"/>
                </a:solidFill>
              </a:defRPr>
            </a:lvl1pPr>
          </a:lstStyle>
          <a:p>
            <a:fld id="{CC444FFE-4BDB-4301-83D8-FE8B25E7CF5A}" type="datetime1">
              <a:rPr lang="en-US" smtClean="0"/>
              <a:t>9/25/2020</a:t>
            </a:fld>
            <a:endParaRPr lang="en-US" dirty="0"/>
          </a:p>
        </p:txBody>
      </p:sp>
      <p:sp>
        <p:nvSpPr>
          <p:cNvPr id="6" name="Slide Number Placeholder 5"/>
          <p:cNvSpPr>
            <a:spLocks noGrp="1"/>
          </p:cNvSpPr>
          <p:nvPr>
            <p:ph type="sldNum" sz="quarter" idx="4"/>
          </p:nvPr>
        </p:nvSpPr>
        <p:spPr>
          <a:xfrm>
            <a:off x="8737245" y="6385492"/>
            <a:ext cx="673455" cy="228600"/>
          </a:xfrm>
          <a:prstGeom prst="rect">
            <a:avLst/>
          </a:prstGeom>
        </p:spPr>
        <p:txBody>
          <a:bodyPr vert="horz" lIns="91440" tIns="45720" rIns="91440" bIns="45720" rtlCol="0" anchor="ctr"/>
          <a:lstStyle>
            <a:lvl1pPr algn="r">
              <a:defRPr sz="894">
                <a:solidFill>
                  <a:schemeClr val="accent1"/>
                </a:solidFill>
              </a:defRPr>
            </a:lvl1p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742950" rtl="0" eaLnBrk="1" latinLnBrk="0" hangingPunct="1">
        <a:lnSpc>
          <a:spcPct val="90000"/>
        </a:lnSpc>
        <a:spcBef>
          <a:spcPct val="0"/>
        </a:spcBef>
        <a:buNone/>
        <a:defRPr sz="2600" kern="1200">
          <a:solidFill>
            <a:schemeClr val="accent1"/>
          </a:solidFill>
          <a:latin typeface="+mj-lt"/>
          <a:ea typeface="+mj-ea"/>
          <a:cs typeface="+mj-cs"/>
        </a:defRPr>
      </a:lvl1pPr>
    </p:titleStyle>
    <p:bodyStyle>
      <a:lvl1pPr marL="185738" indent="-185738" algn="l" defTabSz="742950" rtl="0" eaLnBrk="1" latinLnBrk="0" hangingPunct="1">
        <a:lnSpc>
          <a:spcPct val="90000"/>
        </a:lnSpc>
        <a:spcBef>
          <a:spcPts val="1463"/>
        </a:spcBef>
        <a:buClr>
          <a:schemeClr val="accent1"/>
        </a:buClr>
        <a:buFont typeface="Arial" pitchFamily="34" charset="0"/>
        <a:buChar char="•"/>
        <a:defRPr sz="1625" kern="1200">
          <a:solidFill>
            <a:schemeClr val="tx1"/>
          </a:solidFill>
          <a:latin typeface="+mn-lt"/>
          <a:ea typeface="+mn-ea"/>
          <a:cs typeface="+mn-cs"/>
        </a:defRPr>
      </a:lvl1pPr>
      <a:lvl2pPr marL="408623" indent="-185738" algn="l" defTabSz="742950" rtl="0" eaLnBrk="1" latinLnBrk="0" hangingPunct="1">
        <a:lnSpc>
          <a:spcPct val="90000"/>
        </a:lnSpc>
        <a:spcBef>
          <a:spcPts val="975"/>
        </a:spcBef>
        <a:buClr>
          <a:schemeClr val="accent1"/>
        </a:buClr>
        <a:buFont typeface="Arial" pitchFamily="34" charset="0"/>
        <a:buChar char="•"/>
        <a:defRPr sz="1463" kern="1200">
          <a:solidFill>
            <a:schemeClr val="tx1"/>
          </a:solidFill>
          <a:latin typeface="+mn-lt"/>
          <a:ea typeface="+mn-ea"/>
          <a:cs typeface="+mn-cs"/>
        </a:defRPr>
      </a:lvl2pPr>
      <a:lvl3pPr marL="594360" indent="-148590" algn="l" defTabSz="742950" rtl="0" eaLnBrk="1" latinLnBrk="0" hangingPunct="1">
        <a:lnSpc>
          <a:spcPct val="90000"/>
        </a:lnSpc>
        <a:spcBef>
          <a:spcPts val="650"/>
        </a:spcBef>
        <a:buClr>
          <a:schemeClr val="accent1"/>
        </a:buClr>
        <a:buFont typeface="Arial" pitchFamily="34" charset="0"/>
        <a:buChar char="•"/>
        <a:defRPr sz="1300" kern="1200">
          <a:solidFill>
            <a:schemeClr val="tx1"/>
          </a:solidFill>
          <a:latin typeface="+mn-lt"/>
          <a:ea typeface="+mn-ea"/>
          <a:cs typeface="+mn-cs"/>
        </a:defRPr>
      </a:lvl3pPr>
      <a:lvl4pPr marL="780098" indent="-148590" algn="l" defTabSz="742950" rtl="0" eaLnBrk="1" latinLnBrk="0" hangingPunct="1">
        <a:lnSpc>
          <a:spcPct val="90000"/>
        </a:lnSpc>
        <a:spcBef>
          <a:spcPts val="650"/>
        </a:spcBef>
        <a:buClr>
          <a:schemeClr val="accent1"/>
        </a:buClr>
        <a:buFont typeface="Arial" pitchFamily="34" charset="0"/>
        <a:buChar char="•"/>
        <a:defRPr sz="1138" kern="1200">
          <a:solidFill>
            <a:schemeClr val="tx1"/>
          </a:solidFill>
          <a:latin typeface="+mn-lt"/>
          <a:ea typeface="+mn-ea"/>
          <a:cs typeface="+mn-cs"/>
        </a:defRPr>
      </a:lvl4pPr>
      <a:lvl5pPr marL="965835" indent="-148590" algn="l" defTabSz="742950" rtl="0" eaLnBrk="1" latinLnBrk="0" hangingPunct="1">
        <a:lnSpc>
          <a:spcPct val="90000"/>
        </a:lnSpc>
        <a:spcBef>
          <a:spcPts val="650"/>
        </a:spcBef>
        <a:buClr>
          <a:schemeClr val="accent1"/>
        </a:buClr>
        <a:buFont typeface="Arial" pitchFamily="34" charset="0"/>
        <a:buChar char="•"/>
        <a:defRPr sz="1138" kern="1200">
          <a:solidFill>
            <a:schemeClr val="tx1"/>
          </a:solidFill>
          <a:latin typeface="+mn-lt"/>
          <a:ea typeface="+mn-ea"/>
          <a:cs typeface="+mn-cs"/>
        </a:defRPr>
      </a:lvl5pPr>
      <a:lvl6pPr marL="1114425" indent="-148590" algn="l" defTabSz="742950" rtl="0" eaLnBrk="1" latinLnBrk="0" hangingPunct="1">
        <a:lnSpc>
          <a:spcPct val="90000"/>
        </a:lnSpc>
        <a:spcBef>
          <a:spcPts val="650"/>
        </a:spcBef>
        <a:buClr>
          <a:schemeClr val="accent1"/>
        </a:buClr>
        <a:buFont typeface="Arial" pitchFamily="34" charset="0"/>
        <a:buChar char="•"/>
        <a:defRPr sz="1138" kern="1200">
          <a:solidFill>
            <a:schemeClr val="tx1"/>
          </a:solidFill>
          <a:latin typeface="+mn-lt"/>
          <a:ea typeface="+mn-ea"/>
          <a:cs typeface="+mn-cs"/>
        </a:defRPr>
      </a:lvl6pPr>
      <a:lvl7pPr marL="1300163" indent="-148590" algn="l" defTabSz="742950" rtl="0" eaLnBrk="1" latinLnBrk="0" hangingPunct="1">
        <a:lnSpc>
          <a:spcPct val="90000"/>
        </a:lnSpc>
        <a:spcBef>
          <a:spcPts val="650"/>
        </a:spcBef>
        <a:buClr>
          <a:schemeClr val="accent1"/>
        </a:buClr>
        <a:buFont typeface="Arial" pitchFamily="34" charset="0"/>
        <a:buChar char="•"/>
        <a:defRPr sz="1138" kern="1200">
          <a:solidFill>
            <a:schemeClr val="tx1"/>
          </a:solidFill>
          <a:latin typeface="+mn-lt"/>
          <a:ea typeface="+mn-ea"/>
          <a:cs typeface="+mn-cs"/>
        </a:defRPr>
      </a:lvl7pPr>
      <a:lvl8pPr marL="1485900" indent="-148590" algn="l" defTabSz="742950" rtl="0" eaLnBrk="1" latinLnBrk="0" hangingPunct="1">
        <a:lnSpc>
          <a:spcPct val="90000"/>
        </a:lnSpc>
        <a:spcBef>
          <a:spcPts val="650"/>
        </a:spcBef>
        <a:buClr>
          <a:schemeClr val="accent1"/>
        </a:buClr>
        <a:buFont typeface="Arial" pitchFamily="34" charset="0"/>
        <a:buChar char="•"/>
        <a:defRPr sz="1138" kern="1200">
          <a:solidFill>
            <a:schemeClr val="tx1"/>
          </a:solidFill>
          <a:latin typeface="+mn-lt"/>
          <a:ea typeface="+mn-ea"/>
          <a:cs typeface="+mn-cs"/>
        </a:defRPr>
      </a:lvl8pPr>
      <a:lvl9pPr marL="1671638" indent="-148590" algn="l" defTabSz="742950" rtl="0" eaLnBrk="1" latinLnBrk="0" hangingPunct="1">
        <a:lnSpc>
          <a:spcPct val="90000"/>
        </a:lnSpc>
        <a:spcBef>
          <a:spcPts val="650"/>
        </a:spcBef>
        <a:buClr>
          <a:schemeClr val="accent1"/>
        </a:buClr>
        <a:buFont typeface="Arial" pitchFamily="34" charset="0"/>
        <a:buChar char="•"/>
        <a:defRPr sz="1138" kern="1200">
          <a:solidFill>
            <a:schemeClr val="tx1"/>
          </a:solidFill>
          <a:latin typeface="+mn-lt"/>
          <a:ea typeface="+mn-ea"/>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12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Microsoft_Visio_2003-2010_Drawing11.vsd"/><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18383" y="3443813"/>
            <a:ext cx="6684023" cy="1438580"/>
          </a:xfrm>
        </p:spPr>
        <p:txBody>
          <a:bodyPr>
            <a:noAutofit/>
          </a:bodyPr>
          <a:lstStyle/>
          <a:p>
            <a:pPr algn="r"/>
            <a:r>
              <a:rPr lang="ka-GE" sz="2275" dirty="0">
                <a:effectLst>
                  <a:outerShdw blurRad="38100" dist="38100" dir="2700000" algn="tl">
                    <a:srgbClr val="000000">
                      <a:alpha val="43137"/>
                    </a:srgbClr>
                  </a:outerShdw>
                </a:effectLst>
              </a:rPr>
              <a:t/>
            </a:r>
            <a:br>
              <a:rPr lang="ka-GE" sz="2275" dirty="0">
                <a:effectLst>
                  <a:outerShdw blurRad="38100" dist="38100" dir="2700000" algn="tl">
                    <a:srgbClr val="000000">
                      <a:alpha val="43137"/>
                    </a:srgbClr>
                  </a:outerShdw>
                </a:effectLst>
              </a:rPr>
            </a:br>
            <a:r>
              <a:rPr lang="ka-GE" sz="2275" dirty="0">
                <a:effectLst>
                  <a:outerShdw blurRad="38100" dist="38100" dir="2700000" algn="tl">
                    <a:srgbClr val="000000">
                      <a:alpha val="43137"/>
                    </a:srgbClr>
                  </a:outerShdw>
                </a:effectLst>
              </a:rPr>
              <a:t> </a:t>
            </a:r>
            <a:br>
              <a:rPr lang="ka-GE" sz="2275" dirty="0">
                <a:effectLst>
                  <a:outerShdw blurRad="38100" dist="38100" dir="2700000" algn="tl">
                    <a:srgbClr val="000000">
                      <a:alpha val="43137"/>
                    </a:srgbClr>
                  </a:outerShdw>
                </a:effectLst>
              </a:rPr>
            </a:br>
            <a:r>
              <a:rPr lang="ka-GE" sz="2275" dirty="0">
                <a:effectLst>
                  <a:outerShdw blurRad="38100" dist="38100" dir="2700000" algn="tl">
                    <a:srgbClr val="000000">
                      <a:alpha val="43137"/>
                    </a:srgbClr>
                  </a:outerShdw>
                </a:effectLst>
              </a:rPr>
              <a:t> </a:t>
            </a:r>
            <a:br>
              <a:rPr lang="ka-GE" sz="2275" dirty="0">
                <a:effectLst>
                  <a:outerShdw blurRad="38100" dist="38100" dir="2700000" algn="tl">
                    <a:srgbClr val="000000">
                      <a:alpha val="43137"/>
                    </a:srgbClr>
                  </a:outerShdw>
                </a:effectLst>
              </a:rPr>
            </a:br>
            <a:r>
              <a:rPr lang="ka-GE" sz="2275" dirty="0">
                <a:effectLst>
                  <a:outerShdw blurRad="38100" dist="38100" dir="2700000" algn="tl">
                    <a:srgbClr val="000000">
                      <a:alpha val="43137"/>
                    </a:srgbClr>
                  </a:outerShdw>
                </a:effectLst>
              </a:rPr>
              <a:t>ეროვნული ცენტრის ბათუმის ფილიალის  სახიფათო ნარჩენების </a:t>
            </a:r>
            <a:r>
              <a:rPr lang="ka-GE" sz="2275" dirty="0" smtClean="0">
                <a:effectLst>
                  <a:outerShdw blurRad="38100" dist="38100" dir="2700000" algn="tl">
                    <a:srgbClr val="000000">
                      <a:alpha val="43137"/>
                    </a:srgbClr>
                  </a:outerShdw>
                </a:effectLst>
              </a:rPr>
              <a:t>ინსინერაციის </a:t>
            </a:r>
            <a:r>
              <a:rPr lang="ka-GE" sz="2275" dirty="0">
                <a:effectLst>
                  <a:outerShdw blurRad="38100" dist="38100" dir="2700000" algn="tl">
                    <a:srgbClr val="000000">
                      <a:alpha val="43137"/>
                    </a:srgbClr>
                  </a:outerShdw>
                </a:effectLst>
              </a:rPr>
              <a:t>საწარმოს ექსპლუატაციის პირობების ცვლილება (წარმადობის გაზრდა)</a:t>
            </a:r>
            <a:r>
              <a:rPr lang="ka-GE" sz="2400" dirty="0"/>
              <a:t/>
            </a:r>
            <a:br>
              <a:rPr lang="ka-GE" sz="2400" dirty="0"/>
            </a:br>
            <a:endParaRPr lang="ka-GE" sz="2275"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2718383" y="2671109"/>
            <a:ext cx="6686550" cy="561003"/>
          </a:xfrm>
        </p:spPr>
        <p:txBody>
          <a:bodyPr>
            <a:normAutofit fontScale="92500"/>
          </a:bodyPr>
          <a:lstStyle/>
          <a:p>
            <a:pPr algn="r"/>
            <a:r>
              <a:rPr lang="ka-GE" sz="1800" dirty="0">
                <a:solidFill>
                  <a:schemeClr val="accent2">
                    <a:lumMod val="75000"/>
                  </a:schemeClr>
                </a:solidFill>
                <a:effectLst>
                  <a:outerShdw blurRad="38100" dist="38100" dir="2700000" algn="tl">
                    <a:srgbClr val="000000">
                      <a:alpha val="43137"/>
                    </a:srgbClr>
                  </a:outerShdw>
                </a:effectLst>
              </a:rPr>
              <a:t>სსიპ  „ლ. საყვარელიძის სახელობის დაავადებათა კონტროლისა და საზოგადოებრივი ჯანმრთელობის ეროვნული ცენტრი</a:t>
            </a:r>
            <a:r>
              <a:rPr lang="ka-GE" sz="1463" dirty="0">
                <a:solidFill>
                  <a:schemeClr val="accent2">
                    <a:lumMod val="75000"/>
                  </a:schemeClr>
                </a:solidFill>
                <a:effectLst>
                  <a:outerShdw blurRad="38100" dist="38100" dir="2700000" algn="tl">
                    <a:srgbClr val="000000">
                      <a:alpha val="43137"/>
                    </a:srgbClr>
                  </a:outerShdw>
                </a:effectLst>
              </a:rPr>
              <a:t>“</a:t>
            </a:r>
            <a:endParaRPr lang="en-US" sz="1463" dirty="0">
              <a:solidFill>
                <a:schemeClr val="accent2">
                  <a:lumMod val="75000"/>
                </a:schemeClr>
              </a:solidFill>
              <a:effectLst>
                <a:outerShdw blurRad="38100" dist="38100" dir="2700000" algn="tl">
                  <a:srgbClr val="000000">
                    <a:alpha val="43137"/>
                  </a:srgbClr>
                </a:outerShdw>
              </a:effectLst>
            </a:endParaRPr>
          </a:p>
        </p:txBody>
      </p:sp>
      <p:sp>
        <p:nvSpPr>
          <p:cNvPr id="4" name="Subtitle 2"/>
          <p:cNvSpPr txBox="1">
            <a:spLocks/>
          </p:cNvSpPr>
          <p:nvPr/>
        </p:nvSpPr>
        <p:spPr>
          <a:xfrm>
            <a:off x="2718383" y="5023784"/>
            <a:ext cx="6686550" cy="561003"/>
          </a:xfrm>
          <a:prstGeom prst="rect">
            <a:avLst/>
          </a:prstGeom>
        </p:spPr>
        <p:txBody>
          <a:bodyPr vert="horz" lIns="74295" tIns="37148" rIns="74295" bIns="37148" rtlCol="0">
            <a:normAutofit/>
          </a:bodyPr>
          <a:lstStyle>
            <a:lvl1pPr marL="0" indent="0" algn="l" defTabSz="914400" rtl="0" eaLnBrk="1" latinLnBrk="0" hangingPunct="1">
              <a:lnSpc>
                <a:spcPct val="90000"/>
              </a:lnSpc>
              <a:spcBef>
                <a:spcPts val="1200"/>
              </a:spcBef>
              <a:buClr>
                <a:schemeClr val="accent1"/>
              </a:buClr>
              <a:buFont typeface="Arial" pitchFamily="34" charset="0"/>
              <a:buNone/>
              <a:defRPr sz="2400" kern="1200">
                <a:solidFill>
                  <a:schemeClr val="accent1"/>
                </a:solidFill>
                <a:latin typeface="+mn-lt"/>
                <a:ea typeface="+mn-ea"/>
                <a:cs typeface="+mn-cs"/>
              </a:defRPr>
            </a:lvl1pPr>
            <a:lvl2pPr marL="457200" indent="0" algn="ctr" defTabSz="914400" rtl="0" eaLnBrk="1" latinLnBrk="0" hangingPunct="1">
              <a:lnSpc>
                <a:spcPct val="90000"/>
              </a:lnSpc>
              <a:spcBef>
                <a:spcPts val="1200"/>
              </a:spcBef>
              <a:buClr>
                <a:schemeClr val="accent1"/>
              </a:buClr>
              <a:buFont typeface="Arial"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800"/>
              </a:spcBef>
              <a:buClr>
                <a:schemeClr val="accent1"/>
              </a:buClr>
              <a:buFont typeface="Arial"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9pPr>
          </a:lstStyle>
          <a:p>
            <a:pPr algn="r"/>
            <a:r>
              <a:rPr lang="ka-GE" sz="2600" dirty="0">
                <a:solidFill>
                  <a:schemeClr val="accent2">
                    <a:lumMod val="75000"/>
                  </a:schemeClr>
                </a:solidFill>
                <a:effectLst>
                  <a:outerShdw blurRad="38100" dist="38100" dir="2700000" algn="tl">
                    <a:srgbClr val="000000">
                      <a:alpha val="43137"/>
                    </a:srgbClr>
                  </a:outerShdw>
                </a:effectLst>
              </a:rPr>
              <a:t>სკოპინგის ანგარიშის საჯარო განხილვა</a:t>
            </a:r>
            <a:endParaRPr lang="en-US" sz="2600" dirty="0">
              <a:solidFill>
                <a:schemeClr val="accent2">
                  <a:lumMod val="75000"/>
                </a:schemeClr>
              </a:solidFill>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237" y="447084"/>
            <a:ext cx="2310146" cy="1903816"/>
          </a:xfrm>
          <a:prstGeom prst="rect">
            <a:avLst/>
          </a:prstGeom>
        </p:spPr>
      </p:pic>
    </p:spTree>
    <p:extLst>
      <p:ext uri="{BB962C8B-B14F-4D97-AF65-F5344CB8AC3E}">
        <p14:creationId xmlns:p14="http://schemas.microsoft.com/office/powerpoint/2010/main" val="1051878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2276" y="262776"/>
            <a:ext cx="6686550" cy="629735"/>
          </a:xfrm>
        </p:spPr>
        <p:txBody>
          <a:bodyPr>
            <a:normAutofit/>
          </a:bodyPr>
          <a:lstStyle/>
          <a:p>
            <a:r>
              <a:rPr lang="ka-GE" sz="2600" dirty="0" smtClean="0">
                <a:solidFill>
                  <a:schemeClr val="accent2">
                    <a:lumMod val="75000"/>
                  </a:schemeClr>
                </a:solidFill>
                <a:effectLst>
                  <a:outerShdw blurRad="38100" dist="38100" dir="2700000" algn="tl">
                    <a:srgbClr val="000000">
                      <a:alpha val="43137"/>
                    </a:srgbClr>
                  </a:outerShdw>
                </a:effectLst>
              </a:rPr>
              <a:t>პროექტის აღწერა</a:t>
            </a:r>
            <a:endParaRPr lang="en-US" sz="2600" dirty="0">
              <a:solidFill>
                <a:schemeClr val="accent2">
                  <a:lumMod val="75000"/>
                </a:schemeClr>
              </a:solidFill>
              <a:effectLst>
                <a:outerShdw blurRad="38100" dist="38100" dir="2700000" algn="tl">
                  <a:srgbClr val="000000">
                    <a:alpha val="43137"/>
                  </a:srgbClr>
                </a:outerShdw>
              </a:effectLst>
            </a:endParaRPr>
          </a:p>
        </p:txBody>
      </p:sp>
      <p:sp>
        <p:nvSpPr>
          <p:cNvPr id="11" name="Rectangle 10"/>
          <p:cNvSpPr/>
          <p:nvPr/>
        </p:nvSpPr>
        <p:spPr>
          <a:xfrm>
            <a:off x="524516" y="1500357"/>
            <a:ext cx="8856967" cy="3538405"/>
          </a:xfrm>
          <a:prstGeom prst="rect">
            <a:avLst/>
          </a:prstGeom>
        </p:spPr>
        <p:txBody>
          <a:bodyPr wrap="square">
            <a:spAutoFit/>
          </a:bodyPr>
          <a:lstStyle/>
          <a:p>
            <a:pPr algn="just" defTabSz="742950">
              <a:lnSpc>
                <a:spcPct val="90000"/>
              </a:lnSpc>
              <a:spcBef>
                <a:spcPts val="975"/>
              </a:spcBef>
              <a:buClr>
                <a:schemeClr val="accent1"/>
              </a:buClr>
            </a:pPr>
            <a:r>
              <a:rPr lang="ka-GE" sz="1400" dirty="0"/>
              <a:t>საპროექტო „</a:t>
            </a:r>
            <a:r>
              <a:rPr lang="ka-GE" sz="1400" dirty="0" err="1"/>
              <a:t>CP</a:t>
            </a:r>
            <a:r>
              <a:rPr lang="ka-GE" sz="1400" dirty="0"/>
              <a:t> 50-A“-ს ფირმის ინსინერატორი შეირჩა შემდეგი უპირატესობების გათვალისწინებით:</a:t>
            </a:r>
          </a:p>
          <a:p>
            <a:pPr marL="285750" lvl="0" indent="-285750" algn="just">
              <a:buFont typeface="Arial" panose="020B0604020202020204" pitchFamily="34" charset="0"/>
              <a:buChar char="•"/>
            </a:pPr>
            <a:r>
              <a:rPr lang="ka-GE" sz="1400" dirty="0"/>
              <a:t>საექსპლუატაციო პირობების სიმარტივე;</a:t>
            </a:r>
          </a:p>
          <a:p>
            <a:pPr marL="285750" lvl="0" indent="-285750" algn="just">
              <a:buFont typeface="Arial" panose="020B0604020202020204" pitchFamily="34" charset="0"/>
              <a:buChar char="•"/>
            </a:pPr>
            <a:r>
              <a:rPr lang="ka-GE" sz="1400" dirty="0"/>
              <a:t>ნარჩენების ადვილი და უსაფრთხო ჩატვირთვა;</a:t>
            </a:r>
          </a:p>
          <a:p>
            <a:pPr marL="285750" lvl="0" indent="-285750" algn="just">
              <a:buFont typeface="Arial" panose="020B0604020202020204" pitchFamily="34" charset="0"/>
              <a:buChar char="•"/>
            </a:pPr>
            <a:r>
              <a:rPr lang="ka-GE" sz="1400" dirty="0"/>
              <a:t>ნარჩენების ეფექტური და იაფი განადგურება;</a:t>
            </a:r>
          </a:p>
          <a:p>
            <a:pPr marL="285750" lvl="0" indent="-285750" algn="just">
              <a:buFont typeface="Arial" panose="020B0604020202020204" pitchFamily="34" charset="0"/>
              <a:buChar char="•"/>
            </a:pPr>
            <a:r>
              <a:rPr lang="ka-GE" sz="1400" dirty="0"/>
              <a:t>მისი ექსპლუატაცია შეესაბამება ევროკავშირის დირექტივებს;</a:t>
            </a:r>
            <a:r>
              <a:rPr lang="en-US" sz="1400" dirty="0"/>
              <a:t> </a:t>
            </a:r>
            <a:endParaRPr lang="ka-GE" sz="1400" dirty="0" smtClean="0"/>
          </a:p>
          <a:p>
            <a:pPr marL="285750" lvl="0" indent="-285750" algn="just">
              <a:buFont typeface="Arial" panose="020B0604020202020204" pitchFamily="34" charset="0"/>
              <a:buChar char="•"/>
            </a:pPr>
            <a:r>
              <a:rPr lang="ka-GE" sz="1400" dirty="0" smtClean="0"/>
              <a:t>გამონაბოლქვის </a:t>
            </a:r>
            <a:r>
              <a:rPr lang="ka-GE" sz="1400" dirty="0"/>
              <a:t>კონტროლის შესაძლებლობა;</a:t>
            </a:r>
          </a:p>
          <a:p>
            <a:pPr marL="285750" lvl="0" indent="-285750" algn="just">
              <a:buFont typeface="Arial" panose="020B0604020202020204" pitchFamily="34" charset="0"/>
              <a:buChar char="•"/>
            </a:pPr>
            <a:r>
              <a:rPr lang="ka-GE" sz="1400" dirty="0"/>
              <a:t>ტექნიკური მომსახურების დაბალი ხარჯები;</a:t>
            </a:r>
          </a:p>
          <a:p>
            <a:pPr marL="285750" lvl="0" indent="-285750" algn="just">
              <a:buFont typeface="Arial" panose="020B0604020202020204" pitchFamily="34" charset="0"/>
              <a:buChar char="•"/>
            </a:pPr>
            <a:r>
              <a:rPr lang="ka-GE" sz="1400" dirty="0"/>
              <a:t>საწვავის მინიმალური გამოყენება.</a:t>
            </a:r>
          </a:p>
          <a:p>
            <a:pPr algn="just"/>
            <a:r>
              <a:rPr lang="ka-GE" sz="1400" dirty="0" smtClean="0"/>
              <a:t>საპროექტო </a:t>
            </a:r>
            <a:r>
              <a:rPr lang="ka-GE" sz="1400" dirty="0"/>
              <a:t>ინსინერატორის მწარმოებელი კომპანიისგან შემოთავაზებული იქნა  როგორც ბუნებრივი აირის, ასევე დიზელის საწვავზე მომუშავე ინსინერატორი. თუმცა შერჩეული იქნა ბუნებრივ აირზე მომუშავე ინსინერატორი. </a:t>
            </a:r>
          </a:p>
          <a:p>
            <a:pPr algn="just" defTabSz="742950">
              <a:lnSpc>
                <a:spcPct val="90000"/>
              </a:lnSpc>
              <a:spcBef>
                <a:spcPts val="975"/>
              </a:spcBef>
              <a:buClr>
                <a:schemeClr val="accent1"/>
              </a:buClr>
            </a:pPr>
            <a:r>
              <a:rPr lang="ka-GE" sz="1400" dirty="0"/>
              <a:t>ბუნებრივ აირზე მომუშავე ინსინერატორი მისაღებია ატმოსფერული ემისიების მინიმიზაციის  თვალსაზრისით, კერძოდ: განსხვავებით არსებული </a:t>
            </a:r>
            <a:r>
              <a:rPr lang="ka-GE" sz="1400" dirty="0" err="1"/>
              <a:t>ინსინერატორისაგან</a:t>
            </a:r>
            <a:r>
              <a:rPr lang="ka-GE" sz="1400" dirty="0"/>
              <a:t>, დიზელის საწვავის ნაცვლად გამოყენებული იქნება ბუნებრივი აირი, რაც დადებითად აისახება ატმოსფერულ ჰაერში მავნე ნივთიერების ემისიებზე. ასევე საჭირო არ არის დიზელის საწვავის სამარაგო რეზერვუარის ექსპლუატაცია, რაც თავის მხრივ გამორიცხავს ნავთობპროდუქტების დაღვრის რისკებს.</a:t>
            </a:r>
          </a:p>
        </p:txBody>
      </p:sp>
      <p:sp>
        <p:nvSpPr>
          <p:cNvPr id="5" name="Rectangle 4"/>
          <p:cNvSpPr/>
          <p:nvPr/>
        </p:nvSpPr>
        <p:spPr>
          <a:xfrm>
            <a:off x="422276" y="870622"/>
            <a:ext cx="5675852" cy="307777"/>
          </a:xfrm>
          <a:prstGeom prst="rect">
            <a:avLst/>
          </a:prstGeom>
        </p:spPr>
        <p:txBody>
          <a:bodyPr wrap="square">
            <a:spAutoFit/>
          </a:bodyPr>
          <a:lstStyle/>
          <a:p>
            <a:r>
              <a:rPr lang="ka-GE" sz="1400" dirty="0">
                <a:solidFill>
                  <a:schemeClr val="accent2">
                    <a:lumMod val="75000"/>
                  </a:schemeClr>
                </a:solidFill>
                <a:effectLst>
                  <a:outerShdw blurRad="38100" dist="38100" dir="2700000" algn="tl">
                    <a:srgbClr val="000000">
                      <a:alpha val="43137"/>
                    </a:srgbClr>
                  </a:outerShdw>
                </a:effectLst>
              </a:rPr>
              <a:t> ინსინერატორის ტიპის </a:t>
            </a:r>
            <a:r>
              <a:rPr lang="ka-GE" sz="1400" dirty="0" smtClean="0">
                <a:solidFill>
                  <a:schemeClr val="accent2">
                    <a:lumMod val="75000"/>
                  </a:schemeClr>
                </a:solidFill>
                <a:effectLst>
                  <a:outerShdw blurRad="38100" dist="38100" dir="2700000" algn="tl">
                    <a:srgbClr val="000000">
                      <a:alpha val="43137"/>
                    </a:srgbClr>
                  </a:outerShdw>
                </a:effectLst>
              </a:rPr>
              <a:t>ალტერნატივები</a:t>
            </a:r>
            <a:endParaRPr lang="ka-GE" sz="1400" dirty="0">
              <a:solidFill>
                <a:schemeClr val="accent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54114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1941" y="245998"/>
            <a:ext cx="8959207" cy="629735"/>
          </a:xfrm>
        </p:spPr>
        <p:txBody>
          <a:bodyPr>
            <a:normAutofit fontScale="90000"/>
          </a:bodyPr>
          <a:lstStyle/>
          <a:p>
            <a:r>
              <a:rPr lang="ka-GE" sz="2600" dirty="0">
                <a:solidFill>
                  <a:schemeClr val="accent2">
                    <a:lumMod val="75000"/>
                  </a:schemeClr>
                </a:solidFill>
                <a:effectLst>
                  <a:outerShdw blurRad="38100" dist="38100" dir="2700000" algn="tl">
                    <a:srgbClr val="000000">
                      <a:alpha val="43137"/>
                    </a:srgbClr>
                  </a:outerShdw>
                </a:effectLst>
              </a:rPr>
              <a:t>ინფორმაცია ჩასატარებელი საბაზისო/საძიებო </a:t>
            </a:r>
            <a:r>
              <a:rPr lang="ka-GE" sz="2600" dirty="0" smtClean="0">
                <a:solidFill>
                  <a:schemeClr val="accent2">
                    <a:lumMod val="75000"/>
                  </a:schemeClr>
                </a:solidFill>
                <a:effectLst>
                  <a:outerShdw blurRad="38100" dist="38100" dir="2700000" algn="tl">
                    <a:srgbClr val="000000">
                      <a:alpha val="43137"/>
                    </a:srgbClr>
                  </a:outerShdw>
                </a:effectLst>
              </a:rPr>
              <a:t>კვლევების შესახებ</a:t>
            </a:r>
            <a:endParaRPr lang="en-US" sz="2600" dirty="0">
              <a:solidFill>
                <a:schemeClr val="accent2">
                  <a:lumMod val="75000"/>
                </a:schemeClr>
              </a:solidFill>
              <a:effectLst>
                <a:outerShdw blurRad="38100" dist="38100" dir="2700000" algn="tl">
                  <a:srgbClr val="000000">
                    <a:alpha val="43137"/>
                  </a:srgbClr>
                </a:outerShdw>
              </a:effectLst>
            </a:endParaRPr>
          </a:p>
        </p:txBody>
      </p:sp>
      <p:sp>
        <p:nvSpPr>
          <p:cNvPr id="11" name="Rectangle 10"/>
          <p:cNvSpPr/>
          <p:nvPr/>
        </p:nvSpPr>
        <p:spPr>
          <a:xfrm>
            <a:off x="474181" y="968012"/>
            <a:ext cx="8856967" cy="5128583"/>
          </a:xfrm>
          <a:prstGeom prst="rect">
            <a:avLst/>
          </a:prstGeom>
        </p:spPr>
        <p:txBody>
          <a:bodyPr wrap="square">
            <a:spAutoFit/>
          </a:bodyPr>
          <a:lstStyle/>
          <a:p>
            <a:pPr algn="just" defTabSz="742950">
              <a:lnSpc>
                <a:spcPct val="90000"/>
              </a:lnSpc>
              <a:spcBef>
                <a:spcPts val="975"/>
              </a:spcBef>
              <a:buClr>
                <a:schemeClr val="accent1"/>
              </a:buClr>
            </a:pPr>
            <a:r>
              <a:rPr lang="ka-GE" sz="1400" dirty="0" smtClean="0"/>
              <a:t>გზშ-ს </a:t>
            </a:r>
            <a:r>
              <a:rPr lang="ka-GE" sz="1400" dirty="0"/>
              <a:t>ანგარიშში ასახული იქნება სკოპინგის ეტაპზე საზოგადოების ინფორმირებისა და მის მიერ წარმოდგენილი მოსაზრებებისა და შენიშვნების შეფასება, ასევე საქართველოს გარემოს დაცვის და სოფლის მეურნეობის სამინისტროს მიერ გაცემული სკოპინგის დასკვნით მოთხოვნილი ინფორმაცია. გათვალისწინებული იქნება სკოპინგის ანგარიშის საჯარო განხილვის პროცესში საზოგადოების მხრიდან გამოთქმული შენიშვნები და მოსაზრებები.</a:t>
            </a:r>
          </a:p>
          <a:p>
            <a:pPr algn="just" defTabSz="742950">
              <a:lnSpc>
                <a:spcPct val="90000"/>
              </a:lnSpc>
              <a:spcBef>
                <a:spcPts val="975"/>
              </a:spcBef>
              <a:buClr>
                <a:schemeClr val="accent1"/>
              </a:buClr>
            </a:pPr>
            <a:r>
              <a:rPr lang="ka-GE" sz="1400" dirty="0"/>
              <a:t>გზშ-ს ანგარიშში დამატებითი ყურადღება დაეთმობა ნარჩენების მართვის </a:t>
            </a:r>
            <a:r>
              <a:rPr lang="ka-GE" sz="1400" dirty="0" smtClean="0"/>
              <a:t>საკითხებს, ასევე </a:t>
            </a:r>
            <a:r>
              <a:rPr lang="ka-GE" sz="1400" dirty="0"/>
              <a:t>წარმოდგენილი იქნება ავარიულ სიტუაციებზე რეაგირების გეგმა. თუმცა საქმიანობის ადგილმდებარეობიდან და სპეციფიკიდან გამომდინარე მასშტაბურ ავარიული სიტუაციების განვითარების რისკები არ არსებობს.</a:t>
            </a:r>
          </a:p>
          <a:p>
            <a:pPr algn="just" defTabSz="742950">
              <a:lnSpc>
                <a:spcPct val="90000"/>
              </a:lnSpc>
              <a:spcBef>
                <a:spcPts val="975"/>
              </a:spcBef>
              <a:buClr>
                <a:schemeClr val="accent1"/>
              </a:buClr>
            </a:pPr>
            <a:r>
              <a:rPr lang="ka-GE" sz="1400" dirty="0"/>
              <a:t>საქმიანობის შესახებ დაზუსტებული ინფორმაციის საფუძველზე განსაზღვრული იქნება მოსალოდნელი ზემოქმედებების:</a:t>
            </a:r>
          </a:p>
          <a:p>
            <a:pPr marL="285750" lvl="0" indent="-285750" algn="just">
              <a:buFont typeface="Arial" panose="020B0604020202020204" pitchFamily="34" charset="0"/>
              <a:buChar char="•"/>
            </a:pPr>
            <a:r>
              <a:rPr lang="ka-GE" sz="1400" dirty="0"/>
              <a:t>ზემოქმედების გეოგრაფიული გავრცელება;</a:t>
            </a:r>
          </a:p>
          <a:p>
            <a:pPr marL="285750" lvl="0" indent="-285750" algn="just">
              <a:buFont typeface="Arial" panose="020B0604020202020204" pitchFamily="34" charset="0"/>
              <a:buChar char="•"/>
            </a:pPr>
            <a:r>
              <a:rPr lang="ka-GE" sz="1400" dirty="0"/>
              <a:t>ზემოქმედების საწყისი სიდიდე;	</a:t>
            </a:r>
          </a:p>
          <a:p>
            <a:pPr marL="285750" lvl="0" indent="-285750" algn="just">
              <a:buFont typeface="Arial" panose="020B0604020202020204" pitchFamily="34" charset="0"/>
              <a:buChar char="•"/>
            </a:pPr>
            <a:r>
              <a:rPr lang="ka-GE" sz="1400" dirty="0"/>
              <a:t>ზემოქმედების ხანგრძლივობა;</a:t>
            </a:r>
          </a:p>
          <a:p>
            <a:pPr marL="285750" lvl="0" indent="-285750" algn="just">
              <a:buFont typeface="Arial" panose="020B0604020202020204" pitchFamily="34" charset="0"/>
              <a:buChar char="•"/>
            </a:pPr>
            <a:r>
              <a:rPr lang="ka-GE" sz="1400" dirty="0"/>
              <a:t>ზემოქმედების </a:t>
            </a:r>
            <a:r>
              <a:rPr lang="ka-GE" sz="1400" dirty="0" err="1"/>
              <a:t>რევერსულობა</a:t>
            </a:r>
            <a:r>
              <a:rPr lang="ka-GE" sz="1400" dirty="0"/>
              <a:t> (შექცევადობა);</a:t>
            </a:r>
          </a:p>
          <a:p>
            <a:pPr marL="285750" lvl="0" indent="-285750" algn="just">
              <a:buFont typeface="Arial" panose="020B0604020202020204" pitchFamily="34" charset="0"/>
              <a:buChar char="•"/>
            </a:pPr>
            <a:r>
              <a:rPr lang="ka-GE" sz="1400" dirty="0"/>
              <a:t>შერბილების ეფექტურობა;</a:t>
            </a:r>
          </a:p>
          <a:p>
            <a:pPr marL="285750" lvl="0" indent="-285750" algn="just">
              <a:buFont typeface="Arial" panose="020B0604020202020204" pitchFamily="34" charset="0"/>
              <a:buChar char="•"/>
            </a:pPr>
            <a:r>
              <a:rPr lang="ka-GE" sz="1400" dirty="0"/>
              <a:t>ზემოქმედების საბოლოო რეიტინგი.</a:t>
            </a:r>
          </a:p>
          <a:p>
            <a:pPr algn="just" defTabSz="742950">
              <a:lnSpc>
                <a:spcPct val="90000"/>
              </a:lnSpc>
              <a:spcBef>
                <a:spcPts val="975"/>
              </a:spcBef>
              <a:buClr>
                <a:schemeClr val="accent1"/>
              </a:buClr>
            </a:pPr>
            <a:r>
              <a:rPr lang="ka-GE" sz="1400" dirty="0"/>
              <a:t>ანგარიშში საქმიანობის ეტაპების მიხედვით წარმოდგენილი იქნება პარალელურად გასატარებელი შემარბილებელი ღონისძიებების გეგმა და გარემოსდაცვითი მონიტორინგის </a:t>
            </a:r>
            <a:r>
              <a:rPr lang="ka-GE" sz="1400" dirty="0" smtClean="0"/>
              <a:t>გეგმა</a:t>
            </a:r>
            <a:r>
              <a:rPr lang="ka-GE" sz="1400" dirty="0"/>
              <a:t>. მოცემული იქნება ძირითადი დასკვნები და რეკომენდაციები. </a:t>
            </a:r>
          </a:p>
          <a:p>
            <a:pPr algn="just" defTabSz="742950">
              <a:lnSpc>
                <a:spcPct val="90000"/>
              </a:lnSpc>
              <a:spcBef>
                <a:spcPts val="975"/>
              </a:spcBef>
              <a:buClr>
                <a:schemeClr val="accent1"/>
              </a:buClr>
            </a:pPr>
            <a:r>
              <a:rPr lang="ka-GE" sz="1400" dirty="0"/>
              <a:t>ცალკე დოკუმენტის სახით მომზადდება და სამინისტროს შესათანხმებლად წარედგინება შესაბამისი </a:t>
            </a:r>
            <a:r>
              <a:rPr lang="ka-GE" sz="1400" dirty="0" err="1"/>
              <a:t>ჰაერდაცვითი</a:t>
            </a:r>
            <a:r>
              <a:rPr lang="ka-GE" sz="1400" dirty="0"/>
              <a:t> დოკუმენტაცია.</a:t>
            </a:r>
          </a:p>
        </p:txBody>
      </p:sp>
    </p:spTree>
    <p:extLst>
      <p:ext uri="{BB962C8B-B14F-4D97-AF65-F5344CB8AC3E}">
        <p14:creationId xmlns:p14="http://schemas.microsoft.com/office/powerpoint/2010/main" val="4102159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1941" y="539613"/>
            <a:ext cx="8959207" cy="629735"/>
          </a:xfrm>
        </p:spPr>
        <p:txBody>
          <a:bodyPr>
            <a:normAutofit/>
          </a:bodyPr>
          <a:lstStyle/>
          <a:p>
            <a:r>
              <a:rPr lang="ka-GE" sz="2600" dirty="0" smtClean="0">
                <a:solidFill>
                  <a:schemeClr val="accent2">
                    <a:lumMod val="75000"/>
                  </a:schemeClr>
                </a:solidFill>
                <a:effectLst>
                  <a:outerShdw blurRad="38100" dist="38100" dir="2700000" algn="tl">
                    <a:srgbClr val="000000">
                      <a:alpha val="43137"/>
                    </a:srgbClr>
                  </a:outerShdw>
                </a:effectLst>
              </a:rPr>
              <a:t>გარემოზე ზემოქმედების შეფასება</a:t>
            </a:r>
            <a:endParaRPr lang="en-US" sz="2600" dirty="0">
              <a:solidFill>
                <a:schemeClr val="accent2">
                  <a:lumMod val="75000"/>
                </a:schemeClr>
              </a:solidFill>
              <a:effectLst>
                <a:outerShdw blurRad="38100" dist="38100" dir="2700000" algn="tl">
                  <a:srgbClr val="000000">
                    <a:alpha val="43137"/>
                  </a:srgbClr>
                </a:outerShdw>
              </a:effectLst>
            </a:endParaRPr>
          </a:p>
        </p:txBody>
      </p:sp>
      <p:sp>
        <p:nvSpPr>
          <p:cNvPr id="5" name="Rectangle 4"/>
          <p:cNvSpPr/>
          <p:nvPr/>
        </p:nvSpPr>
        <p:spPr>
          <a:xfrm>
            <a:off x="530538" y="1465483"/>
            <a:ext cx="8867722" cy="3580467"/>
          </a:xfrm>
          <a:prstGeom prst="rect">
            <a:avLst/>
          </a:prstGeom>
        </p:spPr>
        <p:txBody>
          <a:bodyPr wrap="square">
            <a:spAutoFit/>
          </a:bodyPr>
          <a:lstStyle/>
          <a:p>
            <a:pPr algn="just">
              <a:spcBef>
                <a:spcPts val="400"/>
              </a:spcBef>
              <a:spcAft>
                <a:spcPts val="400"/>
              </a:spcAft>
            </a:pPr>
            <a:r>
              <a:rPr lang="ka-GE" sz="1600" dirty="0" smtClean="0"/>
              <a:t>დაგეგმილი პროექტის განხორციელების შედეგად, </a:t>
            </a:r>
            <a:r>
              <a:rPr lang="ka-GE" sz="1600" dirty="0"/>
              <a:t>მოსალოდნელია </a:t>
            </a:r>
            <a:r>
              <a:rPr lang="ka-GE" sz="1600" dirty="0" smtClean="0"/>
              <a:t>გარკვეული ზემოქმედება გარემოზე. </a:t>
            </a:r>
          </a:p>
          <a:p>
            <a:pPr algn="just">
              <a:spcBef>
                <a:spcPts val="400"/>
              </a:spcBef>
              <a:spcAft>
                <a:spcPts val="400"/>
              </a:spcAft>
            </a:pPr>
            <a:r>
              <a:rPr lang="ka-GE" sz="1600" dirty="0" smtClean="0"/>
              <a:t>საქმიანობის </a:t>
            </a:r>
            <a:r>
              <a:rPr lang="ka-GE" sz="1600" dirty="0"/>
              <a:t>სპეციფიკიდან და გარემოს ფონური მდგომარეობიდან </a:t>
            </a:r>
            <a:r>
              <a:rPr lang="ka-GE" sz="1600" dirty="0" smtClean="0"/>
              <a:t>გამომდინარე, </a:t>
            </a:r>
            <a:r>
              <a:rPr lang="ka-GE" sz="1600" dirty="0"/>
              <a:t>გზშ-ს პროცესში განსაკუთრებული ყურადღება მიექცევა </a:t>
            </a:r>
            <a:r>
              <a:rPr lang="ka-GE" sz="1600" dirty="0" smtClean="0"/>
              <a:t>გარემოს შემდეგ რეცეპტორებს:</a:t>
            </a:r>
          </a:p>
          <a:p>
            <a:pPr marL="285750" indent="-285750" algn="just">
              <a:spcBef>
                <a:spcPts val="400"/>
              </a:spcBef>
              <a:spcAft>
                <a:spcPts val="400"/>
              </a:spcAft>
              <a:buClr>
                <a:schemeClr val="accent2">
                  <a:lumMod val="75000"/>
                </a:schemeClr>
              </a:buClr>
              <a:buFont typeface="Wingdings" panose="05000000000000000000" pitchFamily="2" charset="2"/>
              <a:buChar char="§"/>
            </a:pPr>
            <a:r>
              <a:rPr lang="ka-GE" sz="1600" dirty="0"/>
              <a:t>ატმოსფერული ჰაერის მავნე ნივთიერებებით დაბინძურება</a:t>
            </a:r>
            <a:r>
              <a:rPr lang="ka-GE" sz="1600" dirty="0" smtClean="0"/>
              <a:t>;</a:t>
            </a:r>
          </a:p>
          <a:p>
            <a:pPr marL="285750" indent="-285750" algn="just">
              <a:spcBef>
                <a:spcPts val="400"/>
              </a:spcBef>
              <a:spcAft>
                <a:spcPts val="400"/>
              </a:spcAft>
              <a:buClr>
                <a:schemeClr val="accent2">
                  <a:lumMod val="75000"/>
                </a:schemeClr>
              </a:buClr>
              <a:buFont typeface="Wingdings" panose="05000000000000000000" pitchFamily="2" charset="2"/>
              <a:buChar char="§"/>
            </a:pPr>
            <a:r>
              <a:rPr lang="ka-GE" sz="1600" dirty="0"/>
              <a:t>ხმაურის გავრცელება</a:t>
            </a:r>
            <a:r>
              <a:rPr lang="ka-GE" sz="1600" dirty="0" smtClean="0"/>
              <a:t>;</a:t>
            </a:r>
          </a:p>
          <a:p>
            <a:pPr marL="285750" indent="-285750" algn="just">
              <a:spcBef>
                <a:spcPts val="400"/>
              </a:spcBef>
              <a:spcAft>
                <a:spcPts val="400"/>
              </a:spcAft>
              <a:buClr>
                <a:schemeClr val="accent2">
                  <a:lumMod val="75000"/>
                </a:schemeClr>
              </a:buClr>
              <a:buFont typeface="Wingdings" panose="05000000000000000000" pitchFamily="2" charset="2"/>
              <a:buChar char="§"/>
            </a:pPr>
            <a:r>
              <a:rPr lang="ka-GE" sz="1600" dirty="0"/>
              <a:t>ზემოქმედება გრუნტის და გრუნტის წყლების ხარისხზე. ჩამდინარე წყლების წარმოქმნა</a:t>
            </a:r>
            <a:r>
              <a:rPr lang="ka-GE" sz="1600" dirty="0" smtClean="0"/>
              <a:t>;</a:t>
            </a:r>
          </a:p>
          <a:p>
            <a:pPr marL="285750" indent="-285750" algn="just">
              <a:spcBef>
                <a:spcPts val="400"/>
              </a:spcBef>
              <a:spcAft>
                <a:spcPts val="400"/>
              </a:spcAft>
              <a:buClr>
                <a:schemeClr val="accent2">
                  <a:lumMod val="75000"/>
                </a:schemeClr>
              </a:buClr>
              <a:buFont typeface="Wingdings" panose="05000000000000000000" pitchFamily="2" charset="2"/>
              <a:buChar char="§"/>
            </a:pPr>
            <a:r>
              <a:rPr lang="ka-GE" sz="1600" dirty="0"/>
              <a:t>ზემოქმედება ბიოლოგიურ გარემოზე</a:t>
            </a:r>
            <a:r>
              <a:rPr lang="ka-GE" sz="1600" dirty="0" smtClean="0"/>
              <a:t>;</a:t>
            </a:r>
          </a:p>
          <a:p>
            <a:pPr marL="285750" indent="-285750" algn="just">
              <a:spcBef>
                <a:spcPts val="400"/>
              </a:spcBef>
              <a:spcAft>
                <a:spcPts val="400"/>
              </a:spcAft>
              <a:buClr>
                <a:schemeClr val="accent2">
                  <a:lumMod val="75000"/>
                </a:schemeClr>
              </a:buClr>
              <a:buFont typeface="Wingdings" panose="05000000000000000000" pitchFamily="2" charset="2"/>
              <a:buChar char="§"/>
            </a:pPr>
            <a:r>
              <a:rPr lang="ka-GE" sz="1600" dirty="0"/>
              <a:t>ნარჩენების მართვა და მასთან დაკავშირებული რისკები</a:t>
            </a:r>
            <a:r>
              <a:rPr lang="ka-GE" sz="1600" dirty="0" smtClean="0"/>
              <a:t>;</a:t>
            </a:r>
          </a:p>
          <a:p>
            <a:pPr marL="285750" indent="-285750" algn="just">
              <a:spcBef>
                <a:spcPts val="400"/>
              </a:spcBef>
              <a:spcAft>
                <a:spcPts val="400"/>
              </a:spcAft>
              <a:buClr>
                <a:schemeClr val="accent2">
                  <a:lumMod val="75000"/>
                </a:schemeClr>
              </a:buClr>
              <a:buFont typeface="Wingdings" panose="05000000000000000000" pitchFamily="2" charset="2"/>
              <a:buChar char="§"/>
            </a:pPr>
            <a:r>
              <a:rPr lang="ka-GE" sz="1600" dirty="0"/>
              <a:t>ზემოქმედება ადამიანის ჯანმრთელობასა და უსაფრთხოებასთან დაკავშირებული რისკები</a:t>
            </a:r>
            <a:r>
              <a:rPr lang="ka-GE" sz="1600" dirty="0" smtClean="0"/>
              <a:t>.</a:t>
            </a:r>
            <a:endParaRPr lang="ka-GE" sz="1600" dirty="0"/>
          </a:p>
        </p:txBody>
      </p:sp>
    </p:spTree>
    <p:extLst>
      <p:ext uri="{BB962C8B-B14F-4D97-AF65-F5344CB8AC3E}">
        <p14:creationId xmlns:p14="http://schemas.microsoft.com/office/powerpoint/2010/main" val="3007211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0428" y="1293653"/>
            <a:ext cx="8082698" cy="4554253"/>
          </a:xfrm>
        </p:spPr>
        <p:txBody>
          <a:bodyPr>
            <a:normAutofit lnSpcReduction="10000"/>
          </a:bodyPr>
          <a:lstStyle/>
          <a:p>
            <a:pPr algn="just">
              <a:spcBef>
                <a:spcPts val="600"/>
              </a:spcBef>
              <a:spcAft>
                <a:spcPts val="600"/>
              </a:spcAft>
            </a:pPr>
            <a:r>
              <a:rPr lang="ka-GE" sz="1600" dirty="0">
                <a:solidFill>
                  <a:srgbClr val="000000"/>
                </a:solidFill>
                <a:ea typeface="Calibri" panose="020F0502020204030204" pitchFamily="34" charset="0"/>
                <a:cs typeface="Times New Roman" panose="02020603050405020304" pitchFamily="18" charset="0"/>
              </a:rPr>
              <a:t>აღსანიშნავია, რომ ახალი ინსინერატორის მოწყობისთვის რაიმე სახის სამშენებლო, მიწის ან შედუღების სამუშაოები დაგეგმილი არ არის, ახალი ინსინერატორი შემოტანილი იქნება ტერიტორიაზე და დამონტაჟდება არსებული ინსინერატორის სათავსში, შესაბამისად ახალი ინსინერატორის მოწყობის ეტაპზე, ატმოსფერულ ჰაერში მავნე ნივთიერებათა ემისიების გავრცელებას ადგილი არ ექნება</a:t>
            </a:r>
            <a:r>
              <a:rPr lang="ka-GE" sz="1600" dirty="0" smtClean="0">
                <a:solidFill>
                  <a:srgbClr val="000000"/>
                </a:solidFill>
                <a:ea typeface="Calibri" panose="020F0502020204030204" pitchFamily="34" charset="0"/>
                <a:cs typeface="Times New Roman" panose="02020603050405020304" pitchFamily="18" charset="0"/>
              </a:rPr>
              <a:t>.</a:t>
            </a:r>
          </a:p>
          <a:p>
            <a:pPr algn="just">
              <a:spcBef>
                <a:spcPts val="600"/>
              </a:spcBef>
              <a:spcAft>
                <a:spcPts val="600"/>
              </a:spcAft>
            </a:pPr>
            <a:r>
              <a:rPr lang="ka-GE" sz="1600" dirty="0">
                <a:solidFill>
                  <a:srgbClr val="000000"/>
                </a:solidFill>
                <a:ea typeface="Calibri" panose="020F0502020204030204" pitchFamily="34" charset="0"/>
                <a:cs typeface="Times New Roman" panose="02020603050405020304" pitchFamily="18" charset="0"/>
              </a:rPr>
              <a:t>რაც შეეხება ექსპლუატაციის ფაზას, შეიძლება ითქვას, რომ წვის დანადგარის გაზრდილი წარმადობა ზოგადად განაპირობებს ატმოსფერული ემისიების ზრდას. მაგრამ გამომდინარე იქედან, რომ ახალი დანადგარისათვის საწვავად გამოყენებული იქნება ბუნებრივი აირი, არსებულ ინსინერატორთან შედარებით, ატმოსფერული ჰაერის ხარისხზე ზემოქმედების მნიშნელოვან ზრდას ადგილი არ ექნება. ამასთანავე ახალად დასამონტაჟებელი ინსინერატორის გაუმჯობესებული ტექნიკური მახასიათებლები უზრუნველყოფს ნარჩენების სრულყოფილ წვას და მცირდება გაფრქვეული მავნე ნივთიერებების რაოდენობები.    </a:t>
            </a:r>
            <a:endParaRPr lang="ru-RU" sz="1600" dirty="0">
              <a:solidFill>
                <a:srgbClr val="000000"/>
              </a:solidFill>
              <a:ea typeface="Calibri" panose="020F0502020204030204" pitchFamily="34" charset="0"/>
              <a:cs typeface="Times New Roman" panose="02020603050405020304" pitchFamily="18" charset="0"/>
            </a:endParaRPr>
          </a:p>
          <a:p>
            <a:pPr algn="just">
              <a:spcBef>
                <a:spcPts val="600"/>
              </a:spcBef>
              <a:spcAft>
                <a:spcPts val="600"/>
              </a:spcAft>
            </a:pPr>
            <a:r>
              <a:rPr lang="ka-GE" sz="1600" dirty="0">
                <a:solidFill>
                  <a:srgbClr val="000000"/>
                </a:solidFill>
                <a:ea typeface="Calibri" panose="020F0502020204030204" pitchFamily="34" charset="0"/>
                <a:cs typeface="Times New Roman" panose="02020603050405020304" pitchFamily="18" charset="0"/>
              </a:rPr>
              <a:t>წინასწარი გაანგარიშების შედეგების მიხედვით </a:t>
            </a:r>
            <a:r>
              <a:rPr lang="ka-GE" sz="1600" dirty="0" smtClean="0">
                <a:solidFill>
                  <a:srgbClr val="000000"/>
                </a:solidFill>
                <a:ea typeface="Calibri" panose="020F0502020204030204" pitchFamily="34" charset="0"/>
                <a:cs typeface="Times New Roman" panose="02020603050405020304" pitchFamily="18" charset="0"/>
              </a:rPr>
              <a:t>შეიძლება </a:t>
            </a:r>
            <a:r>
              <a:rPr lang="ka-GE" sz="1600" dirty="0">
                <a:solidFill>
                  <a:srgbClr val="000000"/>
                </a:solidFill>
                <a:ea typeface="Calibri" panose="020F0502020204030204" pitchFamily="34" charset="0"/>
                <a:cs typeface="Times New Roman" panose="02020603050405020304" pitchFamily="18" charset="0"/>
              </a:rPr>
              <a:t>ითქვას, რომ ახალი ინსინერატორის ექსპლუატაციის პროცესში, ატმოსფერულ ჰაერში მავნე ნივთიერებათა ზენორმატიული გაფრქვევას ადგილი არ ექნება. აღსანიშნავია, რომ გაანგარიშება შესრულებულია ინსინერატორის მაქსიმალური საპროექტო წარმადობის (60 </a:t>
            </a:r>
            <a:r>
              <a:rPr lang="ka-GE" sz="1600" dirty="0" smtClean="0">
                <a:solidFill>
                  <a:srgbClr val="000000"/>
                </a:solidFill>
                <a:ea typeface="Calibri" panose="020F0502020204030204" pitchFamily="34" charset="0"/>
                <a:cs typeface="Times New Roman" panose="02020603050405020304" pitchFamily="18" charset="0"/>
              </a:rPr>
              <a:t>კგ/სთ) </a:t>
            </a:r>
            <a:r>
              <a:rPr lang="ka-GE" sz="1600" dirty="0">
                <a:solidFill>
                  <a:srgbClr val="000000"/>
                </a:solidFill>
                <a:ea typeface="Calibri" panose="020F0502020204030204" pitchFamily="34" charset="0"/>
                <a:cs typeface="Times New Roman" panose="02020603050405020304" pitchFamily="18" charset="0"/>
              </a:rPr>
              <a:t>და დღეში 480 კგ ნარჩენის გადამუშავების პირობებში, ფაქტიურად კი, </a:t>
            </a:r>
            <a:r>
              <a:rPr lang="ka-GE" sz="1600" dirty="0" smtClean="0">
                <a:solidFill>
                  <a:srgbClr val="000000"/>
                </a:solidFill>
                <a:ea typeface="Calibri" panose="020F0502020204030204" pitchFamily="34" charset="0"/>
                <a:cs typeface="Times New Roman" panose="02020603050405020304" pitchFamily="18" charset="0"/>
              </a:rPr>
              <a:t>გადამუშავდება </a:t>
            </a:r>
            <a:r>
              <a:rPr lang="ka-GE" sz="1600" dirty="0">
                <a:solidFill>
                  <a:srgbClr val="000000"/>
                </a:solidFill>
                <a:ea typeface="Calibri" panose="020F0502020204030204" pitchFamily="34" charset="0"/>
                <a:cs typeface="Times New Roman" panose="02020603050405020304" pitchFamily="18" charset="0"/>
              </a:rPr>
              <a:t>250 კგ-ს დღეში. </a:t>
            </a:r>
            <a:endParaRPr lang="ru-RU" sz="1600" dirty="0">
              <a:solidFill>
                <a:srgbClr val="000000"/>
              </a:solidFill>
              <a:ea typeface="Calibri" panose="020F0502020204030204" pitchFamily="34" charset="0"/>
              <a:cs typeface="Times New Roman" panose="02020603050405020304" pitchFamily="18" charset="0"/>
            </a:endParaRPr>
          </a:p>
          <a:p>
            <a:pPr algn="just">
              <a:spcBef>
                <a:spcPts val="600"/>
              </a:spcBef>
              <a:spcAft>
                <a:spcPts val="600"/>
              </a:spcAft>
            </a:pPr>
            <a:endParaRPr lang="ru-RU" sz="1600" dirty="0">
              <a:solidFill>
                <a:srgbClr val="000000"/>
              </a:solidFill>
              <a:ea typeface="Calibri" panose="020F0502020204030204" pitchFamily="34" charset="0"/>
              <a:cs typeface="Times New Roman" panose="02020603050405020304" pitchFamily="18" charset="0"/>
            </a:endParaRPr>
          </a:p>
          <a:p>
            <a:endParaRPr lang="ru-RU" sz="1600" dirty="0"/>
          </a:p>
        </p:txBody>
      </p:sp>
      <p:sp>
        <p:nvSpPr>
          <p:cNvPr id="4" name="Title 3"/>
          <p:cNvSpPr>
            <a:spLocks noGrp="1"/>
          </p:cNvSpPr>
          <p:nvPr>
            <p:ph type="title"/>
          </p:nvPr>
        </p:nvSpPr>
        <p:spPr>
          <a:xfrm>
            <a:off x="497777" y="265177"/>
            <a:ext cx="6686550" cy="606694"/>
          </a:xfrm>
        </p:spPr>
        <p:txBody>
          <a:bodyPr>
            <a:normAutofit fontScale="90000"/>
          </a:bodyPr>
          <a:lstStyle/>
          <a:p>
            <a:r>
              <a:rPr lang="ka-GE" sz="2600" dirty="0" smtClean="0">
                <a:solidFill>
                  <a:schemeClr val="accent2">
                    <a:lumMod val="75000"/>
                  </a:schemeClr>
                </a:solidFill>
                <a:effectLst>
                  <a:outerShdw blurRad="38100" dist="38100" dir="2700000" algn="tl">
                    <a:srgbClr val="000000">
                      <a:alpha val="43137"/>
                    </a:srgbClr>
                  </a:outerShdw>
                </a:effectLst>
              </a:rPr>
              <a:t>ზემოქმედება ატმოსფერული ჰაერის ხარისხზე </a:t>
            </a:r>
            <a:endParaRPr lang="en-US" sz="2600" dirty="0">
              <a:solidFill>
                <a:schemeClr val="accent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55445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7776" y="357456"/>
            <a:ext cx="8688753" cy="457838"/>
          </a:xfrm>
        </p:spPr>
        <p:txBody>
          <a:bodyPr>
            <a:normAutofit/>
          </a:bodyPr>
          <a:lstStyle/>
          <a:p>
            <a:r>
              <a:rPr lang="ka-GE" sz="2600" dirty="0" smtClean="0">
                <a:solidFill>
                  <a:schemeClr val="accent2">
                    <a:lumMod val="75000"/>
                  </a:schemeClr>
                </a:solidFill>
                <a:effectLst>
                  <a:outerShdw blurRad="38100" dist="38100" dir="2700000" algn="tl">
                    <a:srgbClr val="000000">
                      <a:alpha val="43137"/>
                    </a:srgbClr>
                  </a:outerShdw>
                </a:effectLst>
              </a:rPr>
              <a:t>ზემოქმედება ატმოსფერული ჰაერის ხარისხზე </a:t>
            </a:r>
            <a:endParaRPr lang="en-US" sz="2600" dirty="0">
              <a:solidFill>
                <a:schemeClr val="accent2">
                  <a:lumMod val="75000"/>
                </a:schemeClr>
              </a:solidFill>
              <a:effectLst>
                <a:outerShdw blurRad="38100" dist="38100" dir="2700000" algn="tl">
                  <a:srgbClr val="000000">
                    <a:alpha val="43137"/>
                  </a:srgbClr>
                </a:outerShdw>
              </a:effectLst>
            </a:endParaRPr>
          </a:p>
        </p:txBody>
      </p:sp>
      <p:graphicFrame>
        <p:nvGraphicFramePr>
          <p:cNvPr id="5" name="Table 4"/>
          <p:cNvGraphicFramePr>
            <a:graphicFrameLocks noGrp="1"/>
          </p:cNvGraphicFramePr>
          <p:nvPr>
            <p:extLst>
              <p:ext uri="{D42A27DB-BD31-4B8C-83A1-F6EECF244321}">
                <p14:modId xmlns:p14="http://schemas.microsoft.com/office/powerpoint/2010/main" val="3120146203"/>
              </p:ext>
            </p:extLst>
          </p:nvPr>
        </p:nvGraphicFramePr>
        <p:xfrm>
          <a:off x="1002121" y="1685287"/>
          <a:ext cx="7680060" cy="3652525"/>
        </p:xfrm>
        <a:graphic>
          <a:graphicData uri="http://schemas.openxmlformats.org/drawingml/2006/table">
            <a:tbl>
              <a:tblPr firstRow="1" firstCol="1" bandRow="1"/>
              <a:tblGrid>
                <a:gridCol w="608261"/>
                <a:gridCol w="3512859"/>
                <a:gridCol w="2121232"/>
                <a:gridCol w="1437708"/>
              </a:tblGrid>
              <a:tr h="535160">
                <a:tc gridSpan="2">
                  <a:txBody>
                    <a:bodyPr/>
                    <a:lstStyle/>
                    <a:p>
                      <a:pPr algn="ctr" fontAlgn="base">
                        <a:lnSpc>
                          <a:spcPct val="107000"/>
                        </a:lnSpc>
                        <a:spcAft>
                          <a:spcPts val="0"/>
                        </a:spcAft>
                      </a:pPr>
                      <a:r>
                        <a:rPr lang="ka-GE" sz="1400" b="0" dirty="0">
                          <a:effectLst/>
                          <a:latin typeface="+mn-lt"/>
                          <a:ea typeface="SimSun" panose="02010600030101010101" pitchFamily="2" charset="-122"/>
                          <a:cs typeface="Times New Roman" panose="02020603050405020304" pitchFamily="18" charset="0"/>
                        </a:rPr>
                        <a:t>მავნე ნივთიერების </a:t>
                      </a:r>
                      <a:endParaRPr lang="ru-RU" sz="1800" b="0" dirty="0">
                        <a:effectLst/>
                        <a:latin typeface="+mn-lt"/>
                      </a:endParaRPr>
                    </a:p>
                  </a:txBody>
                  <a:tcPr marL="68580" marR="68580" marT="0" marB="0" anchor="ctr">
                    <a:lnL w="12700" cap="flat" cmpd="sng" algn="ctr">
                      <a:no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ru-RU"/>
                    </a:p>
                  </a:txBody>
                  <a:tcPr/>
                </a:tc>
                <a:tc gridSpan="2">
                  <a:txBody>
                    <a:bodyPr/>
                    <a:lstStyle/>
                    <a:p>
                      <a:pPr algn="ctr" fontAlgn="base">
                        <a:lnSpc>
                          <a:spcPct val="107000"/>
                        </a:lnSpc>
                        <a:spcAft>
                          <a:spcPts val="0"/>
                        </a:spcAft>
                      </a:pPr>
                      <a:r>
                        <a:rPr lang="ka-GE" sz="1400" b="0" dirty="0">
                          <a:effectLst/>
                          <a:latin typeface="+mn-lt"/>
                          <a:ea typeface="SimSun" panose="02010600030101010101" pitchFamily="2" charset="-122"/>
                          <a:cs typeface="Sylfaen" panose="010A0502050306030303" pitchFamily="18" charset="0"/>
                        </a:rPr>
                        <a:t>მავნე</a:t>
                      </a:r>
                      <a:r>
                        <a:rPr lang="ka-GE" sz="1400" b="0" dirty="0">
                          <a:effectLst/>
                          <a:latin typeface="+mn-lt"/>
                          <a:ea typeface="SimSun" panose="02010600030101010101" pitchFamily="2" charset="-122"/>
                          <a:cs typeface="Times New Roman" panose="02020603050405020304" pitchFamily="18" charset="0"/>
                        </a:rPr>
                        <a:t> </a:t>
                      </a:r>
                      <a:r>
                        <a:rPr lang="ka-GE" sz="1400" b="0" dirty="0">
                          <a:effectLst/>
                          <a:latin typeface="+mn-lt"/>
                          <a:ea typeface="SimSun" panose="02010600030101010101" pitchFamily="2" charset="-122"/>
                          <a:cs typeface="Sylfaen" panose="010A0502050306030303" pitchFamily="18" charset="0"/>
                        </a:rPr>
                        <a:t>ნივთიერებათა</a:t>
                      </a:r>
                      <a:r>
                        <a:rPr lang="ka-GE" sz="1400" b="0" dirty="0">
                          <a:effectLst/>
                          <a:latin typeface="+mn-lt"/>
                          <a:ea typeface="SimSun" panose="02010600030101010101" pitchFamily="2" charset="-122"/>
                          <a:cs typeface="Times New Roman" panose="02020603050405020304" pitchFamily="18" charset="0"/>
                        </a:rPr>
                        <a:t> </a:t>
                      </a:r>
                      <a:r>
                        <a:rPr lang="ka-GE" sz="1400" b="0" dirty="0">
                          <a:effectLst/>
                          <a:latin typeface="+mn-lt"/>
                          <a:ea typeface="SimSun" panose="02010600030101010101" pitchFamily="2" charset="-122"/>
                          <a:cs typeface="Sylfaen" panose="010A0502050306030303" pitchFamily="18" charset="0"/>
                        </a:rPr>
                        <a:t>ზღვრულად</a:t>
                      </a:r>
                      <a:r>
                        <a:rPr lang="ka-GE" sz="1400" b="0" dirty="0">
                          <a:effectLst/>
                          <a:latin typeface="+mn-lt"/>
                          <a:ea typeface="SimSun" panose="02010600030101010101" pitchFamily="2" charset="-122"/>
                          <a:cs typeface="Times New Roman" panose="02020603050405020304" pitchFamily="18" charset="0"/>
                        </a:rPr>
                        <a:t> </a:t>
                      </a:r>
                      <a:r>
                        <a:rPr lang="ka-GE" sz="1400" b="0" dirty="0">
                          <a:effectLst/>
                          <a:latin typeface="+mn-lt"/>
                          <a:ea typeface="SimSun" panose="02010600030101010101" pitchFamily="2" charset="-122"/>
                          <a:cs typeface="Sylfaen" panose="010A0502050306030303" pitchFamily="18" charset="0"/>
                        </a:rPr>
                        <a:t>დასაშვები</a:t>
                      </a:r>
                      <a:r>
                        <a:rPr lang="ka-GE" sz="1400" b="0" dirty="0">
                          <a:effectLst/>
                          <a:latin typeface="+mn-lt"/>
                          <a:ea typeface="SimSun" panose="02010600030101010101" pitchFamily="2" charset="-122"/>
                          <a:cs typeface="Times New Roman" panose="02020603050405020304" pitchFamily="18" charset="0"/>
                        </a:rPr>
                        <a:t> </a:t>
                      </a:r>
                      <a:r>
                        <a:rPr lang="ka-GE" sz="1400" b="0" dirty="0">
                          <a:effectLst/>
                          <a:latin typeface="+mn-lt"/>
                          <a:ea typeface="SimSun" panose="02010600030101010101" pitchFamily="2" charset="-122"/>
                          <a:cs typeface="Sylfaen" panose="010A0502050306030303" pitchFamily="18" charset="0"/>
                        </a:rPr>
                        <a:t>კონცენტრაციის</a:t>
                      </a:r>
                      <a:r>
                        <a:rPr lang="ka-GE" sz="1400" b="0" dirty="0">
                          <a:effectLst/>
                          <a:latin typeface="+mn-lt"/>
                          <a:ea typeface="SimSun" panose="02010600030101010101" pitchFamily="2" charset="-122"/>
                          <a:cs typeface="Times New Roman" panose="02020603050405020304" pitchFamily="18" charset="0"/>
                        </a:rPr>
                        <a:t> </a:t>
                      </a:r>
                      <a:r>
                        <a:rPr lang="ka-GE" sz="1400" b="0" dirty="0">
                          <a:effectLst/>
                          <a:latin typeface="+mn-lt"/>
                          <a:ea typeface="SimSun" panose="02010600030101010101" pitchFamily="2" charset="-122"/>
                          <a:cs typeface="Sylfaen" panose="010A0502050306030303" pitchFamily="18" charset="0"/>
                        </a:rPr>
                        <a:t>წილი</a:t>
                      </a:r>
                      <a:r>
                        <a:rPr lang="ka-GE" sz="1400" b="0" dirty="0">
                          <a:effectLst/>
                          <a:latin typeface="+mn-lt"/>
                          <a:ea typeface="SimSun" panose="02010600030101010101" pitchFamily="2" charset="-122"/>
                          <a:cs typeface="Times New Roman" panose="02020603050405020304" pitchFamily="18" charset="0"/>
                        </a:rPr>
                        <a:t> </a:t>
                      </a:r>
                      <a:r>
                        <a:rPr lang="ka-GE" sz="1400" b="0" dirty="0">
                          <a:effectLst/>
                          <a:latin typeface="+mn-lt"/>
                          <a:ea typeface="SimSun" panose="02010600030101010101" pitchFamily="2" charset="-122"/>
                          <a:cs typeface="Sylfaen" panose="010A0502050306030303" pitchFamily="18" charset="0"/>
                        </a:rPr>
                        <a:t>ობიექტიდან</a:t>
                      </a:r>
                      <a:endParaRPr lang="ru-RU" sz="1800" b="0" dirty="0">
                        <a:effectLst/>
                        <a:latin typeface="+mn-lt"/>
                      </a:endParaRPr>
                    </a:p>
                  </a:txBody>
                  <a:tcPr marL="68580" marR="68580" marT="0" marB="0" anchor="ctr">
                    <a:lnL w="12700" cap="flat" cmpd="sng" algn="ctr">
                      <a:solidFill>
                        <a:schemeClr val="accent2">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ru-RU"/>
                    </a:p>
                  </a:txBody>
                  <a:tcPr/>
                </a:tc>
              </a:tr>
              <a:tr h="92075">
                <a:tc>
                  <a:txBody>
                    <a:bodyPr/>
                    <a:lstStyle/>
                    <a:p>
                      <a:pPr algn="ctr" fontAlgn="base">
                        <a:lnSpc>
                          <a:spcPct val="107000"/>
                        </a:lnSpc>
                        <a:spcAft>
                          <a:spcPts val="0"/>
                        </a:spcAft>
                      </a:pPr>
                      <a:r>
                        <a:rPr lang="ka-GE" sz="1400" b="0" dirty="0">
                          <a:effectLst/>
                          <a:latin typeface="+mn-lt"/>
                          <a:ea typeface="SimSun" panose="02010600030101010101" pitchFamily="2" charset="-122"/>
                          <a:cs typeface="Times New Roman" panose="02020603050405020304" pitchFamily="18" charset="0"/>
                        </a:rPr>
                        <a:t>კოდი</a:t>
                      </a:r>
                      <a:endParaRPr lang="ru-RU" sz="1800" b="0" dirty="0">
                        <a:effectLst/>
                        <a:latin typeface="+mn-lt"/>
                      </a:endParaRPr>
                    </a:p>
                  </a:txBody>
                  <a:tcPr marL="68580" marR="68580" marT="0" marB="0" anchor="ctr">
                    <a:lnL w="12700" cap="flat" cmpd="sng" algn="ctr">
                      <a:no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ase">
                        <a:lnSpc>
                          <a:spcPct val="107000"/>
                        </a:lnSpc>
                        <a:spcAft>
                          <a:spcPts val="0"/>
                        </a:spcAft>
                      </a:pPr>
                      <a:r>
                        <a:rPr lang="ka-GE" sz="1400" b="0" dirty="0">
                          <a:effectLst/>
                          <a:latin typeface="+mn-lt"/>
                          <a:ea typeface="SimSun" panose="02010600030101010101" pitchFamily="2" charset="-122"/>
                          <a:cs typeface="Times New Roman" panose="02020603050405020304" pitchFamily="18" charset="0"/>
                        </a:rPr>
                        <a:t>დასახელება</a:t>
                      </a:r>
                      <a:endParaRPr lang="ru-RU" sz="1800" b="0" dirty="0">
                        <a:effectLst/>
                        <a:latin typeface="+mn-lt"/>
                      </a:endParaRPr>
                    </a:p>
                  </a:txBody>
                  <a:tcPr marL="68580" marR="68580" marT="0"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ase">
                        <a:lnSpc>
                          <a:spcPct val="107000"/>
                        </a:lnSpc>
                        <a:spcAft>
                          <a:spcPts val="0"/>
                        </a:spcAft>
                      </a:pPr>
                      <a:r>
                        <a:rPr lang="ka-GE" sz="1400" b="0" dirty="0">
                          <a:effectLst/>
                          <a:latin typeface="+mn-lt"/>
                          <a:ea typeface="SimSun" panose="02010600030101010101" pitchFamily="2" charset="-122"/>
                          <a:cs typeface="Sylfaen" panose="010A0502050306030303" pitchFamily="18" charset="0"/>
                        </a:rPr>
                        <a:t>უახლოესი</a:t>
                      </a:r>
                      <a:r>
                        <a:rPr lang="ka-GE" sz="1400" b="0" dirty="0">
                          <a:effectLst/>
                          <a:latin typeface="+mn-lt"/>
                          <a:ea typeface="SimSun" panose="02010600030101010101" pitchFamily="2" charset="-122"/>
                          <a:cs typeface="Times New Roman" panose="02020603050405020304" pitchFamily="18" charset="0"/>
                        </a:rPr>
                        <a:t> </a:t>
                      </a:r>
                      <a:r>
                        <a:rPr lang="ka-GE" sz="1400" b="0" dirty="0" smtClean="0">
                          <a:effectLst/>
                          <a:latin typeface="+mn-lt"/>
                          <a:ea typeface="SimSun" panose="02010600030101010101" pitchFamily="2" charset="-122"/>
                          <a:cs typeface="Sylfaen" panose="010A0502050306030303" pitchFamily="18" charset="0"/>
                        </a:rPr>
                        <a:t>საცხოვრებელი ზონის</a:t>
                      </a:r>
                      <a:endParaRPr lang="ru-RU" sz="1800" b="0" dirty="0">
                        <a:effectLst/>
                        <a:latin typeface="+mn-lt"/>
                      </a:endParaRPr>
                    </a:p>
                  </a:txBody>
                  <a:tcPr marL="68580" marR="68580" marT="0"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ase">
                        <a:lnSpc>
                          <a:spcPct val="107000"/>
                        </a:lnSpc>
                        <a:spcAft>
                          <a:spcPts val="0"/>
                        </a:spcAft>
                      </a:pPr>
                      <a:r>
                        <a:rPr lang="ka-GE" sz="1400" b="0">
                          <a:effectLst/>
                          <a:latin typeface="+mn-lt"/>
                          <a:ea typeface="SimSun" panose="02010600030101010101" pitchFamily="2" charset="-122"/>
                          <a:cs typeface="Times New Roman" panose="02020603050405020304" pitchFamily="18" charset="0"/>
                        </a:rPr>
                        <a:t>500 </a:t>
                      </a:r>
                      <a:r>
                        <a:rPr lang="ka-GE" sz="1400" b="0">
                          <a:effectLst/>
                          <a:latin typeface="+mn-lt"/>
                          <a:ea typeface="SimSun" panose="02010600030101010101" pitchFamily="2" charset="-122"/>
                          <a:cs typeface="Sylfaen" panose="010A0502050306030303" pitchFamily="18" charset="0"/>
                        </a:rPr>
                        <a:t>მ</a:t>
                      </a:r>
                      <a:r>
                        <a:rPr lang="ka-GE" sz="1400" b="0">
                          <a:effectLst/>
                          <a:latin typeface="+mn-lt"/>
                          <a:ea typeface="SimSun" panose="02010600030101010101" pitchFamily="2" charset="-122"/>
                          <a:cs typeface="Times New Roman" panose="02020603050405020304" pitchFamily="18" charset="0"/>
                        </a:rPr>
                        <a:t> </a:t>
                      </a:r>
                      <a:r>
                        <a:rPr lang="ka-GE" sz="1400" b="0">
                          <a:effectLst/>
                          <a:latin typeface="+mn-lt"/>
                          <a:ea typeface="SimSun" panose="02010600030101010101" pitchFamily="2" charset="-122"/>
                          <a:cs typeface="Sylfaen" panose="010A0502050306030303" pitchFamily="18" charset="0"/>
                        </a:rPr>
                        <a:t>რადიუსის</a:t>
                      </a:r>
                      <a:r>
                        <a:rPr lang="ka-GE" sz="1400" b="0">
                          <a:effectLst/>
                          <a:latin typeface="+mn-lt"/>
                          <a:ea typeface="SimSun" panose="02010600030101010101" pitchFamily="2" charset="-122"/>
                          <a:cs typeface="Times New Roman" panose="02020603050405020304" pitchFamily="18" charset="0"/>
                        </a:rPr>
                        <a:t> </a:t>
                      </a:r>
                      <a:r>
                        <a:rPr lang="ka-GE" sz="1400" b="0">
                          <a:effectLst/>
                          <a:latin typeface="+mn-lt"/>
                          <a:ea typeface="SimSun" panose="02010600030101010101" pitchFamily="2" charset="-122"/>
                          <a:cs typeface="Sylfaen" panose="010A0502050306030303" pitchFamily="18" charset="0"/>
                        </a:rPr>
                        <a:t>საზღვარზე</a:t>
                      </a:r>
                      <a:endParaRPr lang="ru-RU" sz="1800" b="0">
                        <a:effectLst/>
                        <a:latin typeface="+mn-lt"/>
                      </a:endParaRPr>
                    </a:p>
                  </a:txBody>
                  <a:tcPr marL="68580" marR="68580" marT="0" marB="0" anchor="ctr">
                    <a:lnL w="12700" cap="flat" cmpd="sng" algn="ctr">
                      <a:solidFill>
                        <a:schemeClr val="accent2">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134620">
                <a:tc>
                  <a:txBody>
                    <a:bodyPr/>
                    <a:lstStyle/>
                    <a:p>
                      <a:pPr algn="l" fontAlgn="base">
                        <a:lnSpc>
                          <a:spcPct val="107000"/>
                        </a:lnSpc>
                        <a:spcAft>
                          <a:spcPts val="0"/>
                        </a:spcAft>
                      </a:pPr>
                      <a:r>
                        <a:rPr lang="ka-GE" sz="1400" b="0" dirty="0">
                          <a:effectLst/>
                          <a:latin typeface="+mn-lt"/>
                          <a:ea typeface="SimSun" panose="02010600030101010101" pitchFamily="2" charset="-122"/>
                          <a:cs typeface="Times New Roman" panose="02020603050405020304" pitchFamily="18" charset="0"/>
                        </a:rPr>
                        <a:t>1</a:t>
                      </a:r>
                      <a:endParaRPr lang="ru-RU" sz="1800" b="0" dirty="0">
                        <a:effectLst/>
                        <a:latin typeface="+mn-lt"/>
                      </a:endParaRPr>
                    </a:p>
                  </a:txBody>
                  <a:tcPr marL="68580" marR="68580" marT="0" marB="0" anchor="ctr">
                    <a:lnL w="12700" cap="flat" cmpd="sng" algn="ctr">
                      <a:no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ase">
                        <a:lnSpc>
                          <a:spcPct val="107000"/>
                        </a:lnSpc>
                        <a:spcAft>
                          <a:spcPts val="0"/>
                        </a:spcAft>
                      </a:pPr>
                      <a:r>
                        <a:rPr lang="ka-GE" sz="1400" b="0">
                          <a:effectLst/>
                          <a:latin typeface="+mn-lt"/>
                          <a:ea typeface="SimSun" panose="02010600030101010101" pitchFamily="2" charset="-122"/>
                          <a:cs typeface="Times New Roman" panose="02020603050405020304" pitchFamily="18" charset="0"/>
                        </a:rPr>
                        <a:t>2</a:t>
                      </a:r>
                      <a:endParaRPr lang="ru-RU" sz="1800" b="0">
                        <a:effectLst/>
                        <a:latin typeface="+mn-lt"/>
                      </a:endParaRPr>
                    </a:p>
                  </a:txBody>
                  <a:tcPr marL="68580" marR="68580" marT="0"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ase">
                        <a:lnSpc>
                          <a:spcPct val="107000"/>
                        </a:lnSpc>
                        <a:spcAft>
                          <a:spcPts val="0"/>
                        </a:spcAft>
                      </a:pPr>
                      <a:r>
                        <a:rPr lang="ka-GE" sz="1400" b="0">
                          <a:effectLst/>
                          <a:latin typeface="+mn-lt"/>
                          <a:ea typeface="SimSun" panose="02010600030101010101" pitchFamily="2" charset="-122"/>
                          <a:cs typeface="Times New Roman" panose="02020603050405020304" pitchFamily="18" charset="0"/>
                        </a:rPr>
                        <a:t>3</a:t>
                      </a:r>
                      <a:endParaRPr lang="ru-RU" sz="1800" b="0">
                        <a:effectLst/>
                        <a:latin typeface="+mn-lt"/>
                      </a:endParaRPr>
                    </a:p>
                  </a:txBody>
                  <a:tcPr marL="68580" marR="68580" marT="0"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ase">
                        <a:lnSpc>
                          <a:spcPct val="107000"/>
                        </a:lnSpc>
                        <a:spcAft>
                          <a:spcPts val="0"/>
                        </a:spcAft>
                      </a:pPr>
                      <a:r>
                        <a:rPr lang="ka-GE" sz="1400" b="0">
                          <a:effectLst/>
                          <a:latin typeface="+mn-lt"/>
                          <a:ea typeface="SimSun" panose="02010600030101010101" pitchFamily="2" charset="-122"/>
                          <a:cs typeface="Times New Roman" panose="02020603050405020304" pitchFamily="18" charset="0"/>
                        </a:rPr>
                        <a:t>4</a:t>
                      </a:r>
                      <a:endParaRPr lang="ru-RU" sz="1800" b="0">
                        <a:effectLst/>
                        <a:latin typeface="+mn-lt"/>
                      </a:endParaRPr>
                    </a:p>
                  </a:txBody>
                  <a:tcPr marL="68580" marR="68580" marT="0" marB="0" anchor="ctr">
                    <a:lnL w="12700" cap="flat" cmpd="sng" algn="ctr">
                      <a:solidFill>
                        <a:schemeClr val="accent2">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163195">
                <a:tc>
                  <a:txBody>
                    <a:bodyPr/>
                    <a:lstStyle/>
                    <a:p>
                      <a:pPr algn="l">
                        <a:lnSpc>
                          <a:spcPct val="107000"/>
                        </a:lnSpc>
                        <a:spcAft>
                          <a:spcPts val="0"/>
                        </a:spcAft>
                      </a:pPr>
                      <a:r>
                        <a:rPr lang="ka-GE" sz="1400" b="0" dirty="0">
                          <a:solidFill>
                            <a:srgbClr val="000000"/>
                          </a:solidFill>
                          <a:effectLst/>
                          <a:latin typeface="+mn-lt"/>
                          <a:ea typeface="Times New Roman" panose="02020603050405020304" pitchFamily="18" charset="0"/>
                          <a:cs typeface="Times New Roman" panose="02020603050405020304" pitchFamily="18" charset="0"/>
                        </a:rPr>
                        <a:t>0133</a:t>
                      </a:r>
                      <a:endParaRPr lang="ru-RU" sz="1800" b="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0"/>
                        </a:spcAft>
                      </a:pPr>
                      <a:r>
                        <a:rPr lang="ka-GE" sz="1400" b="0" dirty="0">
                          <a:solidFill>
                            <a:srgbClr val="000000"/>
                          </a:solidFill>
                          <a:effectLst/>
                          <a:latin typeface="+mn-lt"/>
                          <a:ea typeface="Times New Roman" panose="02020603050405020304" pitchFamily="18" charset="0"/>
                          <a:cs typeface="Sylfaen" panose="010A0502050306030303" pitchFamily="18" charset="0"/>
                        </a:rPr>
                        <a:t>კადმიუმი</a:t>
                      </a:r>
                      <a:endParaRPr lang="ru-RU" sz="1800" b="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ase">
                        <a:lnSpc>
                          <a:spcPct val="107000"/>
                        </a:lnSpc>
                        <a:spcAft>
                          <a:spcPts val="0"/>
                        </a:spcAft>
                      </a:pPr>
                      <a:r>
                        <a:rPr lang="ka-GE" sz="1400" b="0">
                          <a:effectLst/>
                          <a:latin typeface="+mn-lt"/>
                          <a:ea typeface="Calibri" panose="020F0502020204030204" pitchFamily="34" charset="0"/>
                          <a:cs typeface="Times New Roman" panose="02020603050405020304" pitchFamily="18" charset="0"/>
                        </a:rPr>
                        <a:t>0.02</a:t>
                      </a:r>
                      <a:endParaRPr lang="ru-RU" sz="1800" b="0">
                        <a:effectLst/>
                        <a:latin typeface="+mn-lt"/>
                      </a:endParaRPr>
                    </a:p>
                  </a:txBody>
                  <a:tcPr marL="68580" marR="68580" marT="0"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ase">
                        <a:lnSpc>
                          <a:spcPct val="107000"/>
                        </a:lnSpc>
                        <a:spcAft>
                          <a:spcPts val="0"/>
                        </a:spcAft>
                      </a:pPr>
                      <a:r>
                        <a:rPr lang="ka-GE" sz="1400" b="0">
                          <a:effectLst/>
                          <a:latin typeface="+mn-lt"/>
                          <a:ea typeface="Calibri" panose="020F0502020204030204" pitchFamily="34" charset="0"/>
                          <a:cs typeface="Times New Roman" panose="02020603050405020304" pitchFamily="18" charset="0"/>
                        </a:rPr>
                        <a:t>1.80E-03</a:t>
                      </a:r>
                      <a:endParaRPr lang="ru-RU" sz="1800" b="0">
                        <a:effectLst/>
                        <a:latin typeface="+mn-lt"/>
                      </a:endParaRPr>
                    </a:p>
                  </a:txBody>
                  <a:tcPr marL="68580" marR="68580" marT="0" marB="0" anchor="ctr">
                    <a:lnL w="12700" cap="flat" cmpd="sng" algn="ctr">
                      <a:solidFill>
                        <a:schemeClr val="accent2">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r>
              <a:tr h="163195">
                <a:tc>
                  <a:txBody>
                    <a:bodyPr/>
                    <a:lstStyle/>
                    <a:p>
                      <a:pPr algn="l">
                        <a:lnSpc>
                          <a:spcPct val="107000"/>
                        </a:lnSpc>
                        <a:spcAft>
                          <a:spcPts val="0"/>
                        </a:spcAft>
                      </a:pPr>
                      <a:r>
                        <a:rPr lang="ka-GE" sz="1400" b="0" dirty="0">
                          <a:solidFill>
                            <a:srgbClr val="000000"/>
                          </a:solidFill>
                          <a:effectLst/>
                          <a:latin typeface="+mn-lt"/>
                          <a:ea typeface="Times New Roman" panose="02020603050405020304" pitchFamily="18" charset="0"/>
                          <a:cs typeface="Times New Roman" panose="02020603050405020304" pitchFamily="18" charset="0"/>
                        </a:rPr>
                        <a:t>0183</a:t>
                      </a:r>
                      <a:endParaRPr lang="ru-RU" sz="1800" b="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0"/>
                        </a:spcAft>
                      </a:pPr>
                      <a:r>
                        <a:rPr lang="ka-GE" sz="1400" b="0">
                          <a:solidFill>
                            <a:srgbClr val="000000"/>
                          </a:solidFill>
                          <a:effectLst/>
                          <a:latin typeface="+mn-lt"/>
                          <a:ea typeface="Times New Roman" panose="02020603050405020304" pitchFamily="18" charset="0"/>
                          <a:cs typeface="Sylfaen" panose="010A0502050306030303" pitchFamily="18" charset="0"/>
                        </a:rPr>
                        <a:t>ვერცხლისწყალი</a:t>
                      </a:r>
                      <a:endParaRPr lang="ru-RU" sz="1800" b="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ka-GE" sz="1400" b="0">
                          <a:solidFill>
                            <a:srgbClr val="000000"/>
                          </a:solidFill>
                          <a:effectLst/>
                          <a:latin typeface="+mn-lt"/>
                          <a:ea typeface="Times New Roman" panose="02020603050405020304" pitchFamily="18" charset="0"/>
                          <a:cs typeface="Times New Roman" panose="02020603050405020304" pitchFamily="18" charset="0"/>
                        </a:rPr>
                        <a:t>0.28</a:t>
                      </a:r>
                      <a:endParaRPr lang="ru-RU" sz="1800" b="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ase">
                        <a:lnSpc>
                          <a:spcPct val="107000"/>
                        </a:lnSpc>
                        <a:spcAft>
                          <a:spcPts val="0"/>
                        </a:spcAft>
                      </a:pPr>
                      <a:r>
                        <a:rPr lang="ka-GE" sz="1400" b="0">
                          <a:effectLst/>
                          <a:latin typeface="+mn-lt"/>
                          <a:ea typeface="Calibri" panose="020F0502020204030204" pitchFamily="34" charset="0"/>
                          <a:cs typeface="Times New Roman" panose="02020603050405020304" pitchFamily="18" charset="0"/>
                        </a:rPr>
                        <a:t>0.03</a:t>
                      </a:r>
                      <a:endParaRPr lang="ru-RU" sz="1800" b="0">
                        <a:effectLst/>
                        <a:latin typeface="+mn-lt"/>
                      </a:endParaRPr>
                    </a:p>
                  </a:txBody>
                  <a:tcPr marL="68580" marR="68580" marT="0" marB="0" anchor="ctr">
                    <a:lnL w="12700" cap="flat" cmpd="sng" algn="ctr">
                      <a:solidFill>
                        <a:schemeClr val="accent2">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r>
              <a:tr h="163195">
                <a:tc>
                  <a:txBody>
                    <a:bodyPr/>
                    <a:lstStyle/>
                    <a:p>
                      <a:pPr algn="l">
                        <a:lnSpc>
                          <a:spcPct val="107000"/>
                        </a:lnSpc>
                        <a:spcAft>
                          <a:spcPts val="0"/>
                        </a:spcAft>
                      </a:pPr>
                      <a:r>
                        <a:rPr lang="ka-GE" sz="1400" b="0" dirty="0">
                          <a:solidFill>
                            <a:srgbClr val="000000"/>
                          </a:solidFill>
                          <a:effectLst/>
                          <a:latin typeface="+mn-lt"/>
                          <a:ea typeface="Times New Roman" panose="02020603050405020304" pitchFamily="18" charset="0"/>
                          <a:cs typeface="Times New Roman" panose="02020603050405020304" pitchFamily="18" charset="0"/>
                        </a:rPr>
                        <a:t>0184</a:t>
                      </a:r>
                      <a:endParaRPr lang="ru-RU" sz="1800" b="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0"/>
                        </a:spcAft>
                      </a:pPr>
                      <a:r>
                        <a:rPr lang="ka-GE" sz="1400" b="0">
                          <a:solidFill>
                            <a:srgbClr val="000000"/>
                          </a:solidFill>
                          <a:effectLst/>
                          <a:latin typeface="+mn-lt"/>
                          <a:ea typeface="Times New Roman" panose="02020603050405020304" pitchFamily="18" charset="0"/>
                          <a:cs typeface="Sylfaen" panose="010A0502050306030303" pitchFamily="18" charset="0"/>
                        </a:rPr>
                        <a:t>ტყვია</a:t>
                      </a:r>
                      <a:endParaRPr lang="ru-RU" sz="1800" b="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ka-GE" sz="1400" b="0">
                          <a:solidFill>
                            <a:srgbClr val="000000"/>
                          </a:solidFill>
                          <a:effectLst/>
                          <a:latin typeface="+mn-lt"/>
                          <a:ea typeface="Times New Roman" panose="02020603050405020304" pitchFamily="18" charset="0"/>
                          <a:cs typeface="Times New Roman" panose="02020603050405020304" pitchFamily="18" charset="0"/>
                        </a:rPr>
                        <a:t>0.56</a:t>
                      </a:r>
                      <a:endParaRPr lang="ru-RU" sz="1800" b="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ase">
                        <a:lnSpc>
                          <a:spcPct val="107000"/>
                        </a:lnSpc>
                        <a:spcAft>
                          <a:spcPts val="0"/>
                        </a:spcAft>
                      </a:pPr>
                      <a:r>
                        <a:rPr lang="ka-GE" sz="1400" b="0">
                          <a:effectLst/>
                          <a:latin typeface="+mn-lt"/>
                          <a:ea typeface="Calibri" panose="020F0502020204030204" pitchFamily="34" charset="0"/>
                          <a:cs typeface="Times New Roman" panose="02020603050405020304" pitchFamily="18" charset="0"/>
                        </a:rPr>
                        <a:t>0.06</a:t>
                      </a:r>
                      <a:endParaRPr lang="ru-RU" sz="1800" b="0">
                        <a:effectLst/>
                        <a:latin typeface="+mn-lt"/>
                      </a:endParaRPr>
                    </a:p>
                  </a:txBody>
                  <a:tcPr marL="68580" marR="68580" marT="0" marB="0" anchor="ctr">
                    <a:lnL w="12700" cap="flat" cmpd="sng" algn="ctr">
                      <a:solidFill>
                        <a:schemeClr val="accent2">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r>
              <a:tr h="163195">
                <a:tc>
                  <a:txBody>
                    <a:bodyPr/>
                    <a:lstStyle/>
                    <a:p>
                      <a:pPr algn="l">
                        <a:lnSpc>
                          <a:spcPct val="107000"/>
                        </a:lnSpc>
                        <a:spcAft>
                          <a:spcPts val="0"/>
                        </a:spcAft>
                      </a:pPr>
                      <a:r>
                        <a:rPr lang="ka-GE" sz="1400" b="0" dirty="0">
                          <a:solidFill>
                            <a:srgbClr val="000000"/>
                          </a:solidFill>
                          <a:effectLst/>
                          <a:latin typeface="+mn-lt"/>
                          <a:ea typeface="Times New Roman" panose="02020603050405020304" pitchFamily="18" charset="0"/>
                          <a:cs typeface="Times New Roman" panose="02020603050405020304" pitchFamily="18" charset="0"/>
                        </a:rPr>
                        <a:t>0301</a:t>
                      </a:r>
                      <a:endParaRPr lang="ru-RU" sz="1800" b="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0"/>
                        </a:spcAft>
                      </a:pPr>
                      <a:r>
                        <a:rPr lang="ka-GE" sz="1400" b="0">
                          <a:solidFill>
                            <a:srgbClr val="000000"/>
                          </a:solidFill>
                          <a:effectLst/>
                          <a:latin typeface="+mn-lt"/>
                          <a:ea typeface="Times New Roman" panose="02020603050405020304" pitchFamily="18" charset="0"/>
                          <a:cs typeface="Sylfaen" panose="010A0502050306030303" pitchFamily="18" charset="0"/>
                        </a:rPr>
                        <a:t>აზოტის დიოქსიდი</a:t>
                      </a:r>
                      <a:endParaRPr lang="ru-RU" sz="1800" b="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ka-GE" sz="1400" b="0">
                          <a:solidFill>
                            <a:srgbClr val="000000"/>
                          </a:solidFill>
                          <a:effectLst/>
                          <a:latin typeface="+mn-lt"/>
                          <a:ea typeface="Times New Roman" panose="02020603050405020304" pitchFamily="18" charset="0"/>
                          <a:cs typeface="Times New Roman" panose="02020603050405020304" pitchFamily="18" charset="0"/>
                        </a:rPr>
                        <a:t>0.41</a:t>
                      </a:r>
                      <a:endParaRPr lang="ru-RU" sz="1800" b="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ase">
                        <a:lnSpc>
                          <a:spcPct val="107000"/>
                        </a:lnSpc>
                        <a:spcAft>
                          <a:spcPts val="0"/>
                        </a:spcAft>
                      </a:pPr>
                      <a:r>
                        <a:rPr lang="ka-GE" sz="1400" b="0">
                          <a:effectLst/>
                          <a:latin typeface="+mn-lt"/>
                          <a:ea typeface="Calibri" panose="020F0502020204030204" pitchFamily="34" charset="0"/>
                          <a:cs typeface="Times New Roman" panose="02020603050405020304" pitchFamily="18" charset="0"/>
                        </a:rPr>
                        <a:t>0.21</a:t>
                      </a:r>
                      <a:endParaRPr lang="ru-RU" sz="1800" b="0">
                        <a:effectLst/>
                        <a:latin typeface="+mn-lt"/>
                      </a:endParaRPr>
                    </a:p>
                  </a:txBody>
                  <a:tcPr marL="68580" marR="68580" marT="0" marB="0" anchor="ctr">
                    <a:lnL w="12700" cap="flat" cmpd="sng" algn="ctr">
                      <a:solidFill>
                        <a:schemeClr val="accent2">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r>
              <a:tr h="163195">
                <a:tc>
                  <a:txBody>
                    <a:bodyPr/>
                    <a:lstStyle/>
                    <a:p>
                      <a:pPr algn="l">
                        <a:lnSpc>
                          <a:spcPct val="107000"/>
                        </a:lnSpc>
                        <a:spcAft>
                          <a:spcPts val="0"/>
                        </a:spcAft>
                      </a:pPr>
                      <a:r>
                        <a:rPr lang="ka-GE" sz="1400" b="0" dirty="0">
                          <a:solidFill>
                            <a:srgbClr val="000000"/>
                          </a:solidFill>
                          <a:effectLst/>
                          <a:latin typeface="+mn-lt"/>
                          <a:ea typeface="Times New Roman" panose="02020603050405020304" pitchFamily="18" charset="0"/>
                          <a:cs typeface="Times New Roman" panose="02020603050405020304" pitchFamily="18" charset="0"/>
                        </a:rPr>
                        <a:t>0337</a:t>
                      </a:r>
                      <a:endParaRPr lang="ru-RU" sz="1800" b="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0"/>
                        </a:spcAft>
                      </a:pPr>
                      <a:r>
                        <a:rPr lang="ka-GE" sz="1400" b="0">
                          <a:solidFill>
                            <a:srgbClr val="000000"/>
                          </a:solidFill>
                          <a:effectLst/>
                          <a:latin typeface="+mn-lt"/>
                          <a:ea typeface="Times New Roman" panose="02020603050405020304" pitchFamily="18" charset="0"/>
                          <a:cs typeface="Sylfaen" panose="010A0502050306030303" pitchFamily="18" charset="0"/>
                        </a:rPr>
                        <a:t>ნახშირბადის ოქსიდი</a:t>
                      </a:r>
                      <a:endParaRPr lang="ru-RU" sz="1800" b="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ka-GE" sz="1400" b="0" dirty="0">
                          <a:solidFill>
                            <a:srgbClr val="000000"/>
                          </a:solidFill>
                          <a:effectLst/>
                          <a:latin typeface="+mn-lt"/>
                          <a:ea typeface="Times New Roman" panose="02020603050405020304" pitchFamily="18" charset="0"/>
                          <a:cs typeface="Times New Roman" panose="02020603050405020304" pitchFamily="18" charset="0"/>
                        </a:rPr>
                        <a:t>0.39</a:t>
                      </a:r>
                      <a:endParaRPr lang="ru-RU" sz="1800" b="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ase">
                        <a:lnSpc>
                          <a:spcPct val="107000"/>
                        </a:lnSpc>
                        <a:spcAft>
                          <a:spcPts val="0"/>
                        </a:spcAft>
                      </a:pPr>
                      <a:r>
                        <a:rPr lang="ka-GE" sz="1400" b="0">
                          <a:effectLst/>
                          <a:latin typeface="+mn-lt"/>
                          <a:ea typeface="Calibri" panose="020F0502020204030204" pitchFamily="34" charset="0"/>
                          <a:cs typeface="Times New Roman" panose="02020603050405020304" pitchFamily="18" charset="0"/>
                        </a:rPr>
                        <a:t>0.38</a:t>
                      </a:r>
                      <a:endParaRPr lang="ru-RU" sz="1800" b="0">
                        <a:effectLst/>
                        <a:latin typeface="+mn-lt"/>
                      </a:endParaRPr>
                    </a:p>
                  </a:txBody>
                  <a:tcPr marL="68580" marR="68580" marT="0" marB="0" anchor="ctr">
                    <a:lnL w="12700" cap="flat" cmpd="sng" algn="ctr">
                      <a:solidFill>
                        <a:schemeClr val="accent2">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r>
              <a:tr h="163195">
                <a:tc>
                  <a:txBody>
                    <a:bodyPr/>
                    <a:lstStyle/>
                    <a:p>
                      <a:pPr algn="l">
                        <a:lnSpc>
                          <a:spcPct val="107000"/>
                        </a:lnSpc>
                        <a:spcAft>
                          <a:spcPts val="0"/>
                        </a:spcAft>
                      </a:pPr>
                      <a:r>
                        <a:rPr lang="ka-GE" sz="1400" b="0" dirty="0">
                          <a:solidFill>
                            <a:srgbClr val="000000"/>
                          </a:solidFill>
                          <a:effectLst/>
                          <a:latin typeface="+mn-lt"/>
                          <a:ea typeface="Times New Roman" panose="02020603050405020304" pitchFamily="18" charset="0"/>
                          <a:cs typeface="Times New Roman" panose="02020603050405020304" pitchFamily="18" charset="0"/>
                        </a:rPr>
                        <a:t>2902</a:t>
                      </a:r>
                      <a:endParaRPr lang="ru-RU" sz="1800" b="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0"/>
                        </a:spcAft>
                      </a:pPr>
                      <a:r>
                        <a:rPr lang="ka-GE" sz="1400" b="0" dirty="0">
                          <a:solidFill>
                            <a:srgbClr val="000000"/>
                          </a:solidFill>
                          <a:effectLst/>
                          <a:latin typeface="+mn-lt"/>
                          <a:ea typeface="Times New Roman" panose="02020603050405020304" pitchFamily="18" charset="0"/>
                          <a:cs typeface="Sylfaen" panose="010A0502050306030303" pitchFamily="18" charset="0"/>
                        </a:rPr>
                        <a:t>შეწონილი  ნაწილაკები</a:t>
                      </a:r>
                      <a:endParaRPr lang="ru-RU" sz="1800" b="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ka-GE" sz="1400" b="0">
                          <a:solidFill>
                            <a:srgbClr val="000000"/>
                          </a:solidFill>
                          <a:effectLst/>
                          <a:latin typeface="+mn-lt"/>
                          <a:ea typeface="Times New Roman" panose="02020603050405020304" pitchFamily="18" charset="0"/>
                          <a:cs typeface="Times New Roman" panose="02020603050405020304" pitchFamily="18" charset="0"/>
                        </a:rPr>
                        <a:t>0.57</a:t>
                      </a:r>
                      <a:endParaRPr lang="ru-RU" sz="1800" b="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ase">
                        <a:lnSpc>
                          <a:spcPct val="107000"/>
                        </a:lnSpc>
                        <a:spcAft>
                          <a:spcPts val="0"/>
                        </a:spcAft>
                      </a:pPr>
                      <a:r>
                        <a:rPr lang="ka-GE" sz="1400" b="0">
                          <a:effectLst/>
                          <a:latin typeface="+mn-lt"/>
                          <a:ea typeface="Calibri" panose="020F0502020204030204" pitchFamily="34" charset="0"/>
                          <a:cs typeface="Times New Roman" panose="02020603050405020304" pitchFamily="18" charset="0"/>
                        </a:rPr>
                        <a:t>0.51</a:t>
                      </a:r>
                      <a:endParaRPr lang="ru-RU" sz="1800" b="0">
                        <a:effectLst/>
                        <a:latin typeface="+mn-lt"/>
                      </a:endParaRPr>
                    </a:p>
                  </a:txBody>
                  <a:tcPr marL="68580" marR="68580" marT="0" marB="0" anchor="ctr">
                    <a:lnL w="12700" cap="flat" cmpd="sng" algn="ctr">
                      <a:solidFill>
                        <a:schemeClr val="accent2">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r>
              <a:tr h="377825">
                <a:tc>
                  <a:txBody>
                    <a:bodyPr/>
                    <a:lstStyle/>
                    <a:p>
                      <a:pPr algn="l">
                        <a:lnSpc>
                          <a:spcPct val="107000"/>
                        </a:lnSpc>
                        <a:spcAft>
                          <a:spcPts val="0"/>
                        </a:spcAft>
                      </a:pPr>
                      <a:r>
                        <a:rPr lang="ka-GE" sz="1400" b="0" dirty="0">
                          <a:solidFill>
                            <a:srgbClr val="000000"/>
                          </a:solidFill>
                          <a:effectLst/>
                          <a:latin typeface="+mn-lt"/>
                          <a:ea typeface="Times New Roman" panose="02020603050405020304" pitchFamily="18" charset="0"/>
                          <a:cs typeface="Sylfaen" panose="010A0502050306030303" pitchFamily="18" charset="0"/>
                        </a:rPr>
                        <a:t>6030</a:t>
                      </a:r>
                      <a:endParaRPr lang="ru-RU" sz="1800" b="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0"/>
                        </a:spcAft>
                      </a:pPr>
                      <a:r>
                        <a:rPr lang="ka-GE" sz="1400" b="0">
                          <a:solidFill>
                            <a:srgbClr val="000000"/>
                          </a:solidFill>
                          <a:effectLst/>
                          <a:latin typeface="+mn-lt"/>
                          <a:ea typeface="Times New Roman" panose="02020603050405020304" pitchFamily="18" charset="0"/>
                          <a:cs typeface="Sylfaen" panose="010A0502050306030303" pitchFamily="18" charset="0"/>
                        </a:rPr>
                        <a:t>ჯამური ზემოქმედების ჯგუფი დარიშხანის ანჰიდრიდი და ტყვიის აცეტატი</a:t>
                      </a:r>
                      <a:endParaRPr lang="ru-RU" sz="1800" b="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ka-GE" sz="1400" b="0">
                          <a:solidFill>
                            <a:srgbClr val="000000"/>
                          </a:solidFill>
                          <a:effectLst/>
                          <a:latin typeface="+mn-lt"/>
                          <a:ea typeface="Times New Roman" panose="02020603050405020304" pitchFamily="18" charset="0"/>
                          <a:cs typeface="Times New Roman" panose="02020603050405020304" pitchFamily="18" charset="0"/>
                        </a:rPr>
                        <a:t>0.56</a:t>
                      </a:r>
                      <a:endParaRPr lang="ru-RU" sz="1800" b="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ase">
                        <a:lnSpc>
                          <a:spcPct val="107000"/>
                        </a:lnSpc>
                        <a:spcAft>
                          <a:spcPts val="0"/>
                        </a:spcAft>
                      </a:pPr>
                      <a:r>
                        <a:rPr lang="ka-GE" sz="1400" b="0" dirty="0">
                          <a:effectLst/>
                          <a:latin typeface="+mn-lt"/>
                          <a:ea typeface="Calibri" panose="020F0502020204030204" pitchFamily="34" charset="0"/>
                          <a:cs typeface="Times New Roman" panose="02020603050405020304" pitchFamily="18" charset="0"/>
                        </a:rPr>
                        <a:t>0.07</a:t>
                      </a:r>
                      <a:endParaRPr lang="ru-RU" sz="1800" b="0" dirty="0">
                        <a:effectLst/>
                        <a:latin typeface="+mn-lt"/>
                      </a:endParaRPr>
                    </a:p>
                  </a:txBody>
                  <a:tcPr marL="68580" marR="68580" marT="0" marB="0" anchor="ctr">
                    <a:lnL w="12700" cap="flat" cmpd="sng" algn="ctr">
                      <a:solidFill>
                        <a:schemeClr val="accent2">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Rectangle 1"/>
          <p:cNvSpPr>
            <a:spLocks noChangeArrowheads="1"/>
          </p:cNvSpPr>
          <p:nvPr/>
        </p:nvSpPr>
        <p:spPr bwMode="auto">
          <a:xfrm>
            <a:off x="849626" y="1065649"/>
            <a:ext cx="7985051" cy="369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5010" tIns="76176" rIns="91440" bIns="76176" numCol="1" anchor="ctr" anchorCtr="0" compatLnSpc="1">
            <a:prstTxWarp prst="textNoShape">
              <a:avLst/>
            </a:prstTxWarp>
            <a:spAutoFit/>
          </a:bodyPr>
          <a:lstStyle/>
          <a:p>
            <a:pPr marL="457200" marR="0" lvl="1" indent="0" algn="ctr" defTabSz="914400" rtl="0" eaLnBrk="0" fontAlgn="base" latinLnBrk="0" hangingPunct="0">
              <a:lnSpc>
                <a:spcPct val="100000"/>
              </a:lnSpc>
              <a:spcBef>
                <a:spcPct val="0"/>
              </a:spcBef>
              <a:spcAft>
                <a:spcPct val="0"/>
              </a:spcAft>
              <a:buClrTx/>
              <a:buSzTx/>
              <a:tabLst/>
            </a:pPr>
            <a:r>
              <a:rPr kumimoji="0" lang="ka-GE" altLang="ru-RU" sz="1400" i="0" u="none" strike="noStrike" cap="none" normalizeH="0" baseline="0" dirty="0" smtClean="0" bmk="_Toc50977738">
                <a:ln>
                  <a:noFill/>
                </a:ln>
                <a:solidFill>
                  <a:schemeClr val="accent2">
                    <a:lumMod val="75000"/>
                  </a:schemeClr>
                </a:solidFill>
                <a:effectLst>
                  <a:outerShdw blurRad="38100" dist="38100" dir="2700000" algn="tl">
                    <a:srgbClr val="000000">
                      <a:alpha val="43137"/>
                    </a:srgbClr>
                  </a:outerShdw>
                </a:effectLst>
                <a:latin typeface="Sylfaen" panose="010A0502050306030303" pitchFamily="18" charset="0"/>
                <a:ea typeface="Times New Roman" panose="02020603050405020304" pitchFamily="18" charset="0"/>
                <a:cs typeface="Times New Roman" panose="02020603050405020304" pitchFamily="18" charset="0"/>
              </a:rPr>
              <a:t>მავნე ნივთიერებათა გაბნევის ანგარიშის  მიღებული შედეგები</a:t>
            </a:r>
            <a:endParaRPr kumimoji="0" lang="ru-RU" altLang="ru-RU" sz="1800" i="0" u="none" strike="noStrike" cap="none" normalizeH="0" baseline="0" dirty="0" smtClean="0">
              <a:ln>
                <a:noFill/>
              </a:ln>
              <a:solidFill>
                <a:schemeClr val="accent2">
                  <a:lumMod val="75000"/>
                </a:schemeClr>
              </a:solidFill>
              <a:effectLst>
                <a:outerShdw blurRad="38100" dist="38100" dir="2700000" algn="tl">
                  <a:srgbClr val="000000">
                    <a:alpha val="43137"/>
                  </a:srgbClr>
                </a:outerShdw>
              </a:effectLst>
              <a:latin typeface="Arial" panose="020B0604020202020204" pitchFamily="34" charset="0"/>
            </a:endParaRPr>
          </a:p>
        </p:txBody>
      </p:sp>
    </p:spTree>
    <p:extLst>
      <p:ext uri="{BB962C8B-B14F-4D97-AF65-F5344CB8AC3E}">
        <p14:creationId xmlns:p14="http://schemas.microsoft.com/office/powerpoint/2010/main" val="1441143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43549" y="1363984"/>
            <a:ext cx="8018902" cy="4256543"/>
          </a:xfrm>
        </p:spPr>
        <p:txBody>
          <a:bodyPr>
            <a:normAutofit/>
          </a:bodyPr>
          <a:lstStyle/>
          <a:p>
            <a:pPr algn="just">
              <a:spcBef>
                <a:spcPts val="600"/>
              </a:spcBef>
              <a:spcAft>
                <a:spcPts val="600"/>
              </a:spcAft>
            </a:pPr>
            <a:r>
              <a:rPr lang="ka-GE" sz="1600" dirty="0" smtClean="0">
                <a:solidFill>
                  <a:srgbClr val="000000"/>
                </a:solidFill>
                <a:ea typeface="Calibri" panose="020F0502020204030204" pitchFamily="34" charset="0"/>
                <a:cs typeface="Times New Roman" panose="02020603050405020304" pitchFamily="18" charset="0"/>
              </a:rPr>
              <a:t>ახალი </a:t>
            </a:r>
            <a:r>
              <a:rPr lang="ka-GE" sz="1600" dirty="0">
                <a:solidFill>
                  <a:srgbClr val="000000"/>
                </a:solidFill>
                <a:ea typeface="Calibri" panose="020F0502020204030204" pitchFamily="34" charset="0"/>
                <a:cs typeface="Times New Roman" panose="02020603050405020304" pitchFamily="18" charset="0"/>
              </a:rPr>
              <a:t>ინსინერატორის დამონტაჟება მოხება არსებულ შენობაში, არსებული ინსინერატორის </a:t>
            </a:r>
            <a:r>
              <a:rPr lang="ka-GE" sz="1600" dirty="0" smtClean="0">
                <a:solidFill>
                  <a:srgbClr val="000000"/>
                </a:solidFill>
                <a:ea typeface="Calibri" panose="020F0502020204030204" pitchFamily="34" charset="0"/>
                <a:cs typeface="Times New Roman" panose="02020603050405020304" pitchFamily="18" charset="0"/>
              </a:rPr>
              <a:t>სათავსში და </a:t>
            </a:r>
            <a:r>
              <a:rPr lang="ka-GE" sz="1600" dirty="0">
                <a:solidFill>
                  <a:srgbClr val="000000"/>
                </a:solidFill>
                <a:ea typeface="Calibri" panose="020F0502020204030204" pitchFamily="34" charset="0"/>
                <a:cs typeface="Times New Roman" panose="02020603050405020304" pitchFamily="18" charset="0"/>
              </a:rPr>
              <a:t>რაიმე სამშენებლო სამუშაოების შესრულება საჭირო არ </a:t>
            </a:r>
            <a:r>
              <a:rPr lang="ka-GE" sz="1600" dirty="0" smtClean="0">
                <a:solidFill>
                  <a:srgbClr val="000000"/>
                </a:solidFill>
                <a:ea typeface="Calibri" panose="020F0502020204030204" pitchFamily="34" charset="0"/>
                <a:cs typeface="Times New Roman" panose="02020603050405020304" pitchFamily="18" charset="0"/>
              </a:rPr>
              <a:t>იქნება. შესაბამისად  ამასთან </a:t>
            </a:r>
            <a:r>
              <a:rPr lang="ka-GE" sz="1600" dirty="0">
                <a:solidFill>
                  <a:srgbClr val="000000"/>
                </a:solidFill>
                <a:ea typeface="Calibri" panose="020F0502020204030204" pitchFamily="34" charset="0"/>
                <a:cs typeface="Times New Roman" panose="02020603050405020304" pitchFamily="18" charset="0"/>
              </a:rPr>
              <a:t>დაკავშირებით ხმაურის გავრცელება მოსალოდნელი არ არის. არც დანადგარის სამონტაჟო სამუშაოები არ იქნება დაკავშირებული ხმაურის გავრცელებასთან, რადგან მონტაჟი ითვალისწინებს ინსინერატორის დანადგარის სათავსში განთავსებას და საკვამლე მილის მზა კონსტრუქციების აწყობას. </a:t>
            </a:r>
            <a:endParaRPr lang="ru-RU" sz="1600" dirty="0">
              <a:solidFill>
                <a:srgbClr val="000000"/>
              </a:solidFill>
              <a:ea typeface="Calibri" panose="020F0502020204030204" pitchFamily="34" charset="0"/>
              <a:cs typeface="Times New Roman" panose="02020603050405020304" pitchFamily="18" charset="0"/>
            </a:endParaRPr>
          </a:p>
          <a:p>
            <a:pPr algn="just">
              <a:spcBef>
                <a:spcPts val="600"/>
              </a:spcBef>
              <a:spcAft>
                <a:spcPts val="600"/>
              </a:spcAft>
            </a:pPr>
            <a:r>
              <a:rPr lang="ka-GE" sz="1600" dirty="0">
                <a:solidFill>
                  <a:srgbClr val="000000"/>
                </a:solidFill>
                <a:ea typeface="Calibri" panose="020F0502020204030204" pitchFamily="34" charset="0"/>
                <a:cs typeface="Times New Roman" panose="02020603050405020304" pitchFamily="18" charset="0"/>
              </a:rPr>
              <a:t>გამომდინარე აღნიშნულიდან, ინსინერატორის მოწყობის ეტაპზე ხმაურის გავრცელებასთან დაკავშირებულ ზემოქმედებას  ადგილი არ ექნება.  </a:t>
            </a:r>
            <a:endParaRPr lang="ru-RU" sz="1600" dirty="0">
              <a:solidFill>
                <a:srgbClr val="000000"/>
              </a:solidFill>
              <a:ea typeface="Calibri" panose="020F0502020204030204" pitchFamily="34" charset="0"/>
              <a:cs typeface="Times New Roman" panose="02020603050405020304" pitchFamily="18" charset="0"/>
            </a:endParaRPr>
          </a:p>
          <a:p>
            <a:pPr algn="just">
              <a:spcBef>
                <a:spcPts val="600"/>
              </a:spcBef>
              <a:spcAft>
                <a:spcPts val="600"/>
              </a:spcAft>
            </a:pPr>
            <a:r>
              <a:rPr lang="ka-GE" sz="1600" dirty="0">
                <a:solidFill>
                  <a:srgbClr val="000000"/>
                </a:solidFill>
                <a:ea typeface="Calibri" panose="020F0502020204030204" pitchFamily="34" charset="0"/>
                <a:cs typeface="Times New Roman" panose="02020603050405020304" pitchFamily="18" charset="0"/>
              </a:rPr>
              <a:t>ინსინერატორის ექსპლუატაციის პროცესში ხმაურის გავრცელების წყაროებია ელექტროძრავის და ჰაერის ვენტილატორის მუშაობა, მაგრამ გამომდინარე იქედან, რომ დანადგარი განთავსებული იქნება ბლოკით ნაშენი შენობის დახურულ სივრცეში, მიმდებარე ტერიტორიაზე ხმაურის ზენორმატიული გავრცელების რისკი მინიმალურია.     </a:t>
            </a:r>
            <a:endParaRPr lang="ru-RU" sz="1600" dirty="0">
              <a:solidFill>
                <a:srgbClr val="000000"/>
              </a:solidFill>
              <a:ea typeface="Calibri" panose="020F0502020204030204" pitchFamily="34" charset="0"/>
              <a:cs typeface="Times New Roman" panose="02020603050405020304" pitchFamily="18" charset="0"/>
            </a:endParaRPr>
          </a:p>
          <a:p>
            <a:endParaRPr lang="ru-RU" sz="1600" dirty="0"/>
          </a:p>
        </p:txBody>
      </p:sp>
      <p:sp>
        <p:nvSpPr>
          <p:cNvPr id="4" name="Title 3"/>
          <p:cNvSpPr>
            <a:spLocks noGrp="1"/>
          </p:cNvSpPr>
          <p:nvPr>
            <p:ph type="title"/>
          </p:nvPr>
        </p:nvSpPr>
        <p:spPr>
          <a:xfrm>
            <a:off x="497777" y="592347"/>
            <a:ext cx="6686550" cy="468471"/>
          </a:xfrm>
        </p:spPr>
        <p:txBody>
          <a:bodyPr>
            <a:normAutofit/>
          </a:bodyPr>
          <a:lstStyle/>
          <a:p>
            <a:r>
              <a:rPr lang="ka-GE" sz="2600" dirty="0" smtClean="0">
                <a:solidFill>
                  <a:schemeClr val="accent2">
                    <a:lumMod val="75000"/>
                  </a:schemeClr>
                </a:solidFill>
                <a:effectLst>
                  <a:outerShdw blurRad="38100" dist="38100" dir="2700000" algn="tl">
                    <a:srgbClr val="000000">
                      <a:alpha val="43137"/>
                    </a:srgbClr>
                  </a:outerShdw>
                </a:effectLst>
              </a:rPr>
              <a:t>ხმაურის გავრცელება </a:t>
            </a:r>
            <a:endParaRPr lang="en-US" sz="2600" dirty="0">
              <a:solidFill>
                <a:schemeClr val="accent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57002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867264" y="295610"/>
            <a:ext cx="8543925" cy="640056"/>
          </a:xfrm>
          <a:prstGeom prst="rect">
            <a:avLst/>
          </a:prstGeom>
        </p:spPr>
        <p:txBody>
          <a:bodyPr vert="horz" lIns="91440" tIns="45720" rIns="91440" bIns="45720" rtlCol="0" anchor="b">
            <a:normAutofit/>
          </a:bodyPr>
          <a:lstStyle>
            <a:lvl1pPr algn="l" defTabSz="742950" rtl="0" eaLnBrk="1" latinLnBrk="0" hangingPunct="1">
              <a:lnSpc>
                <a:spcPct val="90000"/>
              </a:lnSpc>
              <a:spcBef>
                <a:spcPct val="0"/>
              </a:spcBef>
              <a:buNone/>
              <a:defRPr sz="4875" kern="1200">
                <a:solidFill>
                  <a:schemeClr val="tx1"/>
                </a:solidFill>
                <a:latin typeface="+mj-lt"/>
                <a:ea typeface="+mj-ea"/>
                <a:cs typeface="+mj-cs"/>
              </a:defRPr>
            </a:lvl1pPr>
          </a:lstStyle>
          <a:p>
            <a:pPr marL="0" marR="0" lvl="0" indent="0" algn="l" defTabSz="742950" rtl="0" eaLnBrk="1" fontAlgn="auto" latinLnBrk="0" hangingPunct="1">
              <a:lnSpc>
                <a:spcPct val="90000"/>
              </a:lnSpc>
              <a:spcBef>
                <a:spcPct val="0"/>
              </a:spcBef>
              <a:spcAft>
                <a:spcPts val="0"/>
              </a:spcAft>
              <a:buClrTx/>
              <a:buSzTx/>
              <a:buFontTx/>
              <a:buNone/>
              <a:tabLst/>
              <a:defRPr/>
            </a:pPr>
            <a:r>
              <a:rPr kumimoji="0" lang="ka-GE" sz="2000" b="0" i="0" u="none" strike="noStrike" kern="1200" cap="none" spc="0" normalizeH="0" baseline="0" noProof="0" dirty="0" smtClean="0">
                <a:ln>
                  <a:noFill/>
                </a:ln>
                <a:solidFill>
                  <a:schemeClr val="accent2"/>
                </a:solidFill>
                <a:effectLst>
                  <a:outerShdw blurRad="38100" dist="38100" dir="2700000" algn="tl">
                    <a:srgbClr val="000000">
                      <a:alpha val="43137"/>
                    </a:srgbClr>
                  </a:outerShdw>
                </a:effectLst>
                <a:uLnTx/>
                <a:uFillTx/>
                <a:latin typeface="Sylfaen" panose="010A0502050306030303" pitchFamily="18" charset="0"/>
                <a:ea typeface="+mj-ea"/>
                <a:cs typeface="+mj-cs"/>
              </a:rPr>
              <a:t>ზემოქმედება გარემოს სხვა რეცეპტორებზე</a:t>
            </a:r>
            <a:endParaRPr kumimoji="0" lang="en-US" sz="2000" b="0" i="0" u="none" strike="noStrike" kern="1200" cap="none" spc="0" normalizeH="0" baseline="0" noProof="0" dirty="0">
              <a:ln>
                <a:noFill/>
              </a:ln>
              <a:solidFill>
                <a:schemeClr val="accent2"/>
              </a:solidFill>
              <a:effectLst>
                <a:outerShdw blurRad="38100" dist="38100" dir="2700000" algn="tl">
                  <a:srgbClr val="000000">
                    <a:alpha val="43137"/>
                  </a:srgbClr>
                </a:outerShdw>
              </a:effectLst>
              <a:uLnTx/>
              <a:uFillTx/>
              <a:latin typeface="Calibri Light" panose="020F0302020204030204"/>
              <a:ea typeface="+mj-ea"/>
              <a:cs typeface="+mj-cs"/>
            </a:endParaRPr>
          </a:p>
        </p:txBody>
      </p:sp>
      <p:sp>
        <p:nvSpPr>
          <p:cNvPr id="5" name="Text Placeholder 2"/>
          <p:cNvSpPr txBox="1">
            <a:spLocks/>
          </p:cNvSpPr>
          <p:nvPr/>
        </p:nvSpPr>
        <p:spPr>
          <a:xfrm>
            <a:off x="867264" y="1123250"/>
            <a:ext cx="7851434" cy="4862880"/>
          </a:xfrm>
          <a:prstGeom prst="rect">
            <a:avLst/>
          </a:prstGeom>
        </p:spPr>
        <p:txBody>
          <a:bodyPr vert="horz" lIns="91440" tIns="45720" rIns="91440" bIns="45720" rtlCol="0">
            <a:normAutofit/>
          </a:bodyPr>
          <a:lstStyle>
            <a:lvl1pPr marL="0" indent="0" algn="l" defTabSz="742950" rtl="0" eaLnBrk="1" latinLnBrk="0" hangingPunct="1">
              <a:lnSpc>
                <a:spcPct val="90000"/>
              </a:lnSpc>
              <a:spcBef>
                <a:spcPts val="813"/>
              </a:spcBef>
              <a:buFont typeface="Arial" panose="020B0604020202020204" pitchFamily="34" charset="0"/>
              <a:buNone/>
              <a:defRPr sz="1950" kern="1200">
                <a:solidFill>
                  <a:schemeClr val="tx1">
                    <a:tint val="75000"/>
                  </a:schemeClr>
                </a:solidFill>
                <a:latin typeface="+mn-lt"/>
                <a:ea typeface="+mn-ea"/>
                <a:cs typeface="+mn-cs"/>
              </a:defRPr>
            </a:lvl1pPr>
            <a:lvl2pPr marL="371475" indent="0" algn="l" defTabSz="742950" rtl="0" eaLnBrk="1" latinLnBrk="0" hangingPunct="1">
              <a:lnSpc>
                <a:spcPct val="90000"/>
              </a:lnSpc>
              <a:spcBef>
                <a:spcPts val="406"/>
              </a:spcBef>
              <a:buFont typeface="Arial" panose="020B0604020202020204" pitchFamily="34" charset="0"/>
              <a:buNone/>
              <a:defRPr sz="1625" kern="1200">
                <a:solidFill>
                  <a:schemeClr val="tx1">
                    <a:tint val="75000"/>
                  </a:schemeClr>
                </a:solidFill>
                <a:latin typeface="+mn-lt"/>
                <a:ea typeface="+mn-ea"/>
                <a:cs typeface="+mn-cs"/>
              </a:defRPr>
            </a:lvl2pPr>
            <a:lvl3pPr marL="742950" indent="0" algn="l" defTabSz="742950" rtl="0" eaLnBrk="1" latinLnBrk="0" hangingPunct="1">
              <a:lnSpc>
                <a:spcPct val="90000"/>
              </a:lnSpc>
              <a:spcBef>
                <a:spcPts val="406"/>
              </a:spcBef>
              <a:buFont typeface="Arial" panose="020B0604020202020204" pitchFamily="34" charset="0"/>
              <a:buNone/>
              <a:defRPr sz="1463" kern="1200">
                <a:solidFill>
                  <a:schemeClr val="tx1">
                    <a:tint val="75000"/>
                  </a:schemeClr>
                </a:solidFill>
                <a:latin typeface="+mn-lt"/>
                <a:ea typeface="+mn-ea"/>
                <a:cs typeface="+mn-cs"/>
              </a:defRPr>
            </a:lvl3pPr>
            <a:lvl4pPr marL="1114425" indent="0" algn="l" defTabSz="742950" rtl="0" eaLnBrk="1" latinLnBrk="0" hangingPunct="1">
              <a:lnSpc>
                <a:spcPct val="90000"/>
              </a:lnSpc>
              <a:spcBef>
                <a:spcPts val="406"/>
              </a:spcBef>
              <a:buFont typeface="Arial" panose="020B0604020202020204" pitchFamily="34" charset="0"/>
              <a:buNone/>
              <a:defRPr sz="1300" kern="1200">
                <a:solidFill>
                  <a:schemeClr val="tx1">
                    <a:tint val="75000"/>
                  </a:schemeClr>
                </a:solidFill>
                <a:latin typeface="+mn-lt"/>
                <a:ea typeface="+mn-ea"/>
                <a:cs typeface="+mn-cs"/>
              </a:defRPr>
            </a:lvl4pPr>
            <a:lvl5pPr marL="1485900" indent="0" algn="l" defTabSz="742950" rtl="0" eaLnBrk="1" latinLnBrk="0" hangingPunct="1">
              <a:lnSpc>
                <a:spcPct val="90000"/>
              </a:lnSpc>
              <a:spcBef>
                <a:spcPts val="406"/>
              </a:spcBef>
              <a:buFont typeface="Arial" panose="020B0604020202020204" pitchFamily="34" charset="0"/>
              <a:buNone/>
              <a:defRPr sz="1300" kern="1200">
                <a:solidFill>
                  <a:schemeClr val="tx1">
                    <a:tint val="75000"/>
                  </a:schemeClr>
                </a:solidFill>
                <a:latin typeface="+mn-lt"/>
                <a:ea typeface="+mn-ea"/>
                <a:cs typeface="+mn-cs"/>
              </a:defRPr>
            </a:lvl5pPr>
            <a:lvl6pPr marL="1857375" indent="0" algn="l" defTabSz="742950" rtl="0" eaLnBrk="1" latinLnBrk="0" hangingPunct="1">
              <a:lnSpc>
                <a:spcPct val="90000"/>
              </a:lnSpc>
              <a:spcBef>
                <a:spcPts val="406"/>
              </a:spcBef>
              <a:buFont typeface="Arial" panose="020B0604020202020204" pitchFamily="34" charset="0"/>
              <a:buNone/>
              <a:defRPr sz="1300" kern="1200">
                <a:solidFill>
                  <a:schemeClr val="tx1">
                    <a:tint val="75000"/>
                  </a:schemeClr>
                </a:solidFill>
                <a:latin typeface="+mn-lt"/>
                <a:ea typeface="+mn-ea"/>
                <a:cs typeface="+mn-cs"/>
              </a:defRPr>
            </a:lvl6pPr>
            <a:lvl7pPr marL="2228850" indent="0" algn="l" defTabSz="742950" rtl="0" eaLnBrk="1" latinLnBrk="0" hangingPunct="1">
              <a:lnSpc>
                <a:spcPct val="90000"/>
              </a:lnSpc>
              <a:spcBef>
                <a:spcPts val="406"/>
              </a:spcBef>
              <a:buFont typeface="Arial" panose="020B0604020202020204" pitchFamily="34" charset="0"/>
              <a:buNone/>
              <a:defRPr sz="1300" kern="1200">
                <a:solidFill>
                  <a:schemeClr val="tx1">
                    <a:tint val="75000"/>
                  </a:schemeClr>
                </a:solidFill>
                <a:latin typeface="+mn-lt"/>
                <a:ea typeface="+mn-ea"/>
                <a:cs typeface="+mn-cs"/>
              </a:defRPr>
            </a:lvl7pPr>
            <a:lvl8pPr marL="2600325" indent="0" algn="l" defTabSz="742950" rtl="0" eaLnBrk="1" latinLnBrk="0" hangingPunct="1">
              <a:lnSpc>
                <a:spcPct val="90000"/>
              </a:lnSpc>
              <a:spcBef>
                <a:spcPts val="406"/>
              </a:spcBef>
              <a:buFont typeface="Arial" panose="020B0604020202020204" pitchFamily="34" charset="0"/>
              <a:buNone/>
              <a:defRPr sz="1300" kern="1200">
                <a:solidFill>
                  <a:schemeClr val="tx1">
                    <a:tint val="75000"/>
                  </a:schemeClr>
                </a:solidFill>
                <a:latin typeface="+mn-lt"/>
                <a:ea typeface="+mn-ea"/>
                <a:cs typeface="+mn-cs"/>
              </a:defRPr>
            </a:lvl8pPr>
            <a:lvl9pPr marL="2971800" indent="0" algn="l" defTabSz="742950" rtl="0" eaLnBrk="1" latinLnBrk="0" hangingPunct="1">
              <a:lnSpc>
                <a:spcPct val="90000"/>
              </a:lnSpc>
              <a:spcBef>
                <a:spcPts val="406"/>
              </a:spcBef>
              <a:buFont typeface="Arial" panose="020B0604020202020204" pitchFamily="34" charset="0"/>
              <a:buNone/>
              <a:defRPr sz="1300" kern="1200">
                <a:solidFill>
                  <a:schemeClr val="tx1">
                    <a:tint val="75000"/>
                  </a:schemeClr>
                </a:solidFill>
                <a:latin typeface="+mn-lt"/>
                <a:ea typeface="+mn-ea"/>
                <a:cs typeface="+mn-cs"/>
              </a:defRPr>
            </a:lvl9pPr>
          </a:lstStyle>
          <a:p>
            <a:pPr algn="just">
              <a:spcBef>
                <a:spcPts val="600"/>
              </a:spcBef>
              <a:spcAft>
                <a:spcPts val="600"/>
              </a:spcAft>
            </a:pPr>
            <a:r>
              <a:rPr lang="ka-GE" sz="1600" dirty="0" smtClean="0">
                <a:solidFill>
                  <a:srgbClr val="000000"/>
                </a:solidFill>
                <a:ea typeface="Calibri" panose="020F0502020204030204" pitchFamily="34" charset="0"/>
                <a:cs typeface="Times New Roman" panose="02020603050405020304" pitchFamily="18" charset="0"/>
              </a:rPr>
              <a:t>გამომდინარე იქედან, რომ ინსინერატორის განთავსება მოხდება არსებულ შენობაში და დაგეგმილი საქმიანობა რაიმე სამშენებლო საქმიანობებთან დაკავშირებული არ იქნება, გეოლოგიურ გარემოზე ნეგატიური ზემოქმედების რისკებთან დაკავშირებული არ იქნება.  </a:t>
            </a:r>
          </a:p>
          <a:p>
            <a:pPr algn="just">
              <a:spcBef>
                <a:spcPts val="600"/>
              </a:spcBef>
              <a:spcAft>
                <a:spcPts val="600"/>
              </a:spcAft>
            </a:pPr>
            <a:r>
              <a:rPr lang="ka-GE" sz="1600" dirty="0" smtClean="0">
                <a:solidFill>
                  <a:srgbClr val="000000"/>
                </a:solidFill>
                <a:ea typeface="Calibri" panose="020F0502020204030204" pitchFamily="34" charset="0"/>
                <a:cs typeface="Times New Roman" panose="02020603050405020304" pitchFamily="18" charset="0"/>
              </a:rPr>
              <a:t>ნარჩენების ინსინერაციის პროცესი წყლის გამოყენებას არ საჭიროებს შესაბამისად საწარმოო ჩამდინარე წყლების წარმოქმნა მოსალოდნელი არ არის, ხოლო შენობაში არსებული ერთადერთი სველი წერტილის (ხელსაბანი) წყალი ჩართულია ქალაქის საკანალიზაციო ქსელში. შესაბამისად წყლის გარემოზე ზემოქმედების რისკი პრაქტიკულად არ არსებობს. </a:t>
            </a:r>
          </a:p>
          <a:p>
            <a:pPr algn="just">
              <a:spcBef>
                <a:spcPts val="600"/>
              </a:spcBef>
              <a:spcAft>
                <a:spcPts val="600"/>
              </a:spcAft>
            </a:pPr>
            <a:r>
              <a:rPr lang="ka-GE" sz="1600" dirty="0" smtClean="0">
                <a:solidFill>
                  <a:srgbClr val="000000"/>
                </a:solidFill>
                <a:ea typeface="Calibri" panose="020F0502020204030204" pitchFamily="34" charset="0"/>
                <a:cs typeface="Times New Roman" panose="02020603050405020304" pitchFamily="18" charset="0"/>
              </a:rPr>
              <a:t>ინსინერატორის შენობა მდებარეობს ქალაქის ურბანულ ზონაში, სადაც მცენარეთა და ცხოველთა ველური ბუნების სახოებების საარსებო გარემო პრაქტიკულად არ არსებობს. შენობის მიმდებარე ტერიტორიაზე წარმოდგენილია მხოლოდ  ხელოვნურად გაშენებული ხე მცენარეების რამდენიმე ეგზემპლიარი.  თუ გავითვალისწინებთ, რომ დაგეგმილი საქმიანობა სამშენებელო სამუშაოების წარმოებას არ ითვალისწინებს, ბიოლოგიურ გარემოზე ნეგატიური ზემოქმედების რისკი პრაქტიკულად არ არსებობს.  </a:t>
            </a:r>
            <a:endParaRPr lang="ru-RU" sz="1600" dirty="0" smtClean="0">
              <a:solidFill>
                <a:srgbClr val="000000"/>
              </a:solidFill>
              <a:latin typeface="Sylfaen" panose="010A0502050306030303" pitchFamily="18" charset="0"/>
              <a:ea typeface="Calibri" panose="020F0502020204030204" pitchFamily="34" charset="0"/>
              <a:cs typeface="Times New Roman" panose="02020603050405020304" pitchFamily="18" charset="0"/>
            </a:endParaRPr>
          </a:p>
          <a:p>
            <a:pPr algn="just">
              <a:spcBef>
                <a:spcPts val="600"/>
              </a:spcBef>
              <a:spcAft>
                <a:spcPts val="600"/>
              </a:spcAft>
            </a:pPr>
            <a:endParaRPr lang="ru-RU" sz="1600" dirty="0">
              <a:solidFill>
                <a:srgbClr val="000000"/>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84945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C02C5318-1A1E-49D0-B2E2-A4B0FA9E8A40}"/>
              </a:ext>
            </a:extLst>
          </p:cNvPr>
          <p:cNvSpPr txBox="1">
            <a:spLocks/>
          </p:cNvSpPr>
          <p:nvPr/>
        </p:nvSpPr>
        <p:spPr>
          <a:xfrm>
            <a:off x="375423" y="2668807"/>
            <a:ext cx="9151077" cy="613611"/>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ka-GE" i="1" dirty="0" smtClean="0">
                <a:ln w="0"/>
                <a:solidFill>
                  <a:schemeClr val="accent2">
                    <a:lumMod val="75000"/>
                  </a:schemeClr>
                </a:solidFill>
                <a:effectLst>
                  <a:outerShdw blurRad="38100" dist="19050" dir="2700000" algn="tl" rotWithShape="0">
                    <a:schemeClr val="dk1">
                      <a:alpha val="40000"/>
                    </a:schemeClr>
                  </a:outerShdw>
                </a:effectLst>
              </a:rPr>
              <a:t>გმადლობთ ყურადღებისთვის!</a:t>
            </a:r>
            <a:endParaRPr lang="en-GB" i="1" dirty="0">
              <a:ln w="0"/>
              <a:solidFill>
                <a:schemeClr val="accent2">
                  <a:lumMod val="75000"/>
                </a:schemeClr>
              </a:solidFill>
              <a:effectLst>
                <a:outerShdw blurRad="38100" dist="19050" dir="2700000" algn="tl" rotWithShape="0">
                  <a:schemeClr val="dk1">
                    <a:alpha val="40000"/>
                  </a:schemeClr>
                </a:outerShdw>
              </a:effectLst>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2411851552"/>
              </p:ext>
            </p:extLst>
          </p:nvPr>
        </p:nvGraphicFramePr>
        <p:xfrm>
          <a:off x="439885" y="5296055"/>
          <a:ext cx="2027029" cy="876477"/>
        </p:xfrm>
        <a:graphic>
          <a:graphicData uri="http://schemas.openxmlformats.org/presentationml/2006/ole">
            <mc:AlternateContent xmlns:mc="http://schemas.openxmlformats.org/markup-compatibility/2006">
              <mc:Choice xmlns:v="urn:schemas-microsoft-com:vml" Requires="v">
                <p:oleObj spid="_x0000_s3085" name="Visio" r:id="rId3" imgW="3076666" imgH="1171595" progId="Visio.Drawing.11">
                  <p:embed/>
                </p:oleObj>
              </mc:Choice>
              <mc:Fallback>
                <p:oleObj name="Visio" r:id="rId3" imgW="3076666" imgH="1171595" progId="Visio.Drawing.11">
                  <p:embed/>
                  <p:pic>
                    <p:nvPicPr>
                      <p:cNvPr id="0" name=""/>
                      <p:cNvPicPr>
                        <a:picLocks noChangeAspect="1" noChangeArrowheads="1"/>
                      </p:cNvPicPr>
                      <p:nvPr/>
                    </p:nvPicPr>
                    <p:blipFill>
                      <a:blip r:embed="rId4"/>
                      <a:srcRect/>
                      <a:stretch>
                        <a:fillRect/>
                      </a:stretch>
                    </p:blipFill>
                    <p:spPr bwMode="auto">
                      <a:xfrm>
                        <a:off x="439885" y="5296055"/>
                        <a:ext cx="2027029" cy="876477"/>
                      </a:xfrm>
                      <a:prstGeom prst="rect">
                        <a:avLst/>
                      </a:prstGeom>
                      <a:noFill/>
                      <a:ln>
                        <a:noFill/>
                      </a:ln>
                      <a:effectLst/>
                      <a:extLst/>
                    </p:spPr>
                  </p:pic>
                </p:oleObj>
              </mc:Fallback>
            </mc:AlternateContent>
          </a:graphicData>
        </a:graphic>
      </p:graphicFrame>
      <p:sp>
        <p:nvSpPr>
          <p:cNvPr id="6" name="Subtitle 2"/>
          <p:cNvSpPr txBox="1">
            <a:spLocks/>
          </p:cNvSpPr>
          <p:nvPr/>
        </p:nvSpPr>
        <p:spPr>
          <a:xfrm>
            <a:off x="2657840" y="5158531"/>
            <a:ext cx="4217128" cy="1295142"/>
          </a:xfrm>
          <a:prstGeom prst="rect">
            <a:avLst/>
          </a:prstGeom>
        </p:spPr>
        <p:txBody>
          <a:bodyPr lIns="137834" tIns="68916" rIns="137834" bIns="68916"/>
          <a:lstStyle/>
          <a:p>
            <a:pPr>
              <a:defRPr/>
            </a:pPr>
            <a:r>
              <a:rPr lang="ka-GE" sz="1600" dirty="0">
                <a:latin typeface="Sylfaen" pitchFamily="18" charset="0"/>
              </a:rPr>
              <a:t>შპს </a:t>
            </a:r>
            <a:r>
              <a:rPr lang="ka-GE" sz="1600" dirty="0" err="1">
                <a:latin typeface="Sylfaen" pitchFamily="18" charset="0"/>
              </a:rPr>
              <a:t>„გამა</a:t>
            </a:r>
            <a:r>
              <a:rPr lang="ka-GE" sz="1600" dirty="0">
                <a:latin typeface="Sylfaen" pitchFamily="18" charset="0"/>
              </a:rPr>
              <a:t> </a:t>
            </a:r>
            <a:r>
              <a:rPr lang="ka-GE" sz="1600" dirty="0" err="1">
                <a:latin typeface="Sylfaen" pitchFamily="18" charset="0"/>
              </a:rPr>
              <a:t>კონსალტინგი“</a:t>
            </a:r>
            <a:endParaRPr lang="ka-GE" sz="1600" dirty="0">
              <a:latin typeface="Sylfaen" pitchFamily="18" charset="0"/>
            </a:endParaRPr>
          </a:p>
          <a:p>
            <a:pPr>
              <a:defRPr/>
            </a:pPr>
            <a:r>
              <a:rPr lang="ka-GE" sz="1600" dirty="0">
                <a:latin typeface="Sylfaen" pitchFamily="18" charset="0"/>
              </a:rPr>
              <a:t>0192 თბილისი, გურამიშვილის გამზ. </a:t>
            </a:r>
            <a:r>
              <a:rPr lang="ka-GE" sz="1600" dirty="0" err="1" smtClean="0">
                <a:latin typeface="Sylfaen" pitchFamily="18" charset="0"/>
              </a:rPr>
              <a:t>19</a:t>
            </a:r>
            <a:r>
              <a:rPr lang="ka-GE" sz="1600" baseline="42000" dirty="0" err="1" smtClean="0">
                <a:latin typeface="Sylfaen" pitchFamily="18" charset="0"/>
              </a:rPr>
              <a:t>დ</a:t>
            </a:r>
            <a:r>
              <a:rPr lang="ka-GE" sz="1600" baseline="42000" dirty="0" smtClean="0">
                <a:latin typeface="Sylfaen" pitchFamily="18" charset="0"/>
              </a:rPr>
              <a:t> </a:t>
            </a:r>
            <a:endParaRPr lang="ka-GE" sz="1600" baseline="42000" dirty="0">
              <a:latin typeface="Sylfaen" pitchFamily="18" charset="0"/>
            </a:endParaRPr>
          </a:p>
          <a:p>
            <a:pPr>
              <a:defRPr/>
            </a:pPr>
            <a:r>
              <a:rPr lang="ka-GE" sz="1600" dirty="0">
                <a:latin typeface="Sylfaen" pitchFamily="18" charset="0"/>
              </a:rPr>
              <a:t>ტელ: +(995 32) </a:t>
            </a:r>
            <a:r>
              <a:rPr lang="ka-GE" sz="1600" dirty="0" smtClean="0">
                <a:latin typeface="Sylfaen" pitchFamily="18" charset="0"/>
              </a:rPr>
              <a:t>261 </a:t>
            </a:r>
            <a:r>
              <a:rPr lang="ka-GE" sz="1600" dirty="0">
                <a:latin typeface="Sylfaen" pitchFamily="18" charset="0"/>
              </a:rPr>
              <a:t>44 </a:t>
            </a:r>
            <a:r>
              <a:rPr lang="ka-GE" sz="1600" dirty="0" smtClean="0">
                <a:latin typeface="Sylfaen" pitchFamily="18" charset="0"/>
              </a:rPr>
              <a:t>34 </a:t>
            </a:r>
            <a:r>
              <a:rPr lang="en-US" sz="1600" dirty="0">
                <a:latin typeface="Sylfaen" pitchFamily="18" charset="0"/>
              </a:rPr>
              <a:t>; </a:t>
            </a:r>
            <a:r>
              <a:rPr lang="ka-GE" sz="1600" dirty="0">
                <a:latin typeface="Sylfaen" pitchFamily="18" charset="0"/>
              </a:rPr>
              <a:t>260 15 27</a:t>
            </a:r>
            <a:r>
              <a:rPr lang="en-US" sz="1600" dirty="0">
                <a:latin typeface="Sylfaen" pitchFamily="18" charset="0"/>
              </a:rPr>
              <a:t>; </a:t>
            </a:r>
            <a:endParaRPr lang="ka-GE" sz="1600" dirty="0">
              <a:latin typeface="Sylfaen" pitchFamily="18" charset="0"/>
            </a:endParaRPr>
          </a:p>
          <a:p>
            <a:pPr>
              <a:defRPr/>
            </a:pPr>
            <a:r>
              <a:rPr lang="ka-GE" sz="1600" dirty="0">
                <a:latin typeface="Sylfaen" pitchFamily="18" charset="0"/>
              </a:rPr>
              <a:t>E-</a:t>
            </a:r>
            <a:r>
              <a:rPr lang="ka-GE" sz="1600" dirty="0" err="1">
                <a:latin typeface="Sylfaen" pitchFamily="18" charset="0"/>
              </a:rPr>
              <a:t>mail</a:t>
            </a:r>
            <a:r>
              <a:rPr lang="ka-GE" sz="1600" dirty="0">
                <a:latin typeface="Sylfaen" pitchFamily="18" charset="0"/>
              </a:rPr>
              <a:t>: </a:t>
            </a:r>
            <a:r>
              <a:rPr lang="en-US" sz="1600" dirty="0">
                <a:latin typeface="Sylfaen" pitchFamily="18" charset="0"/>
              </a:rPr>
              <a:t>j.akhvlediani@gamma.ge</a:t>
            </a:r>
          </a:p>
          <a:p>
            <a:pPr>
              <a:defRPr/>
            </a:pPr>
            <a:r>
              <a:rPr lang="ka-GE" sz="1600" dirty="0" smtClean="0">
                <a:latin typeface="Sylfaen" pitchFamily="18" charset="0"/>
              </a:rPr>
              <a:t>www.facebook.com/gammaconsultingGeorgia</a:t>
            </a:r>
            <a:endParaRPr lang="en-US" sz="1600" dirty="0">
              <a:latin typeface="Sylfaen" pitchFamily="18" charset="0"/>
            </a:endParaRPr>
          </a:p>
        </p:txBody>
      </p:sp>
    </p:spTree>
    <p:extLst>
      <p:ext uri="{BB962C8B-B14F-4D97-AF65-F5344CB8AC3E}">
        <p14:creationId xmlns:p14="http://schemas.microsoft.com/office/powerpoint/2010/main" val="152794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2276" y="346666"/>
            <a:ext cx="6686550" cy="629735"/>
          </a:xfrm>
        </p:spPr>
        <p:txBody>
          <a:bodyPr>
            <a:normAutofit/>
          </a:bodyPr>
          <a:lstStyle/>
          <a:p>
            <a:r>
              <a:rPr lang="ka-GE" sz="2600" dirty="0">
                <a:solidFill>
                  <a:schemeClr val="accent2">
                    <a:lumMod val="75000"/>
                  </a:schemeClr>
                </a:solidFill>
                <a:effectLst>
                  <a:outerShdw blurRad="38100" dist="38100" dir="2700000" algn="tl">
                    <a:srgbClr val="000000">
                      <a:alpha val="43137"/>
                    </a:srgbClr>
                  </a:outerShdw>
                </a:effectLst>
              </a:rPr>
              <a:t>შესავალი</a:t>
            </a:r>
            <a:endParaRPr lang="en-US" sz="2600" dirty="0">
              <a:solidFill>
                <a:schemeClr val="accent2">
                  <a:lumMod val="75000"/>
                </a:schemeClr>
              </a:solidFill>
              <a:effectLst>
                <a:outerShdw blurRad="38100" dist="38100" dir="2700000" algn="tl">
                  <a:srgbClr val="000000">
                    <a:alpha val="43137"/>
                  </a:srgbClr>
                </a:outerShdw>
              </a:effectLst>
            </a:endParaRPr>
          </a:p>
        </p:txBody>
      </p:sp>
      <p:sp>
        <p:nvSpPr>
          <p:cNvPr id="2" name="Text Placeholder 1"/>
          <p:cNvSpPr>
            <a:spLocks noGrp="1"/>
          </p:cNvSpPr>
          <p:nvPr>
            <p:ph type="body" idx="1"/>
          </p:nvPr>
        </p:nvSpPr>
        <p:spPr>
          <a:xfrm>
            <a:off x="514555" y="1240686"/>
            <a:ext cx="8864337" cy="5185281"/>
          </a:xfrm>
        </p:spPr>
        <p:txBody>
          <a:bodyPr>
            <a:noAutofit/>
          </a:bodyPr>
          <a:lstStyle/>
          <a:p>
            <a:pPr algn="just"/>
            <a:r>
              <a:rPr lang="ka-GE" sz="1400" dirty="0" smtClean="0"/>
              <a:t>სკოპინგის ანგარიში </a:t>
            </a:r>
            <a:r>
              <a:rPr lang="ka-GE" sz="1400" dirty="0"/>
              <a:t>ეხება, სსიპ - ლ. საყვარელიძის სახელობის დაავადებათა კონტროლისა და საზოგადოებრივი ჯანმრთელობის დაცვის ეროვნული ცენტრის ბათუმის ფილიალის, სახიფათო ნარჩენების (სამედიცინო </a:t>
            </a:r>
            <a:r>
              <a:rPr lang="ka-GE" sz="1400" dirty="0" smtClean="0"/>
              <a:t>ნარჩენები) </a:t>
            </a:r>
            <a:r>
              <a:rPr lang="ka-GE" sz="1400" dirty="0"/>
              <a:t>ღუმელის ექსპლუატაციის პირობების ცვლილებას (წარმადობის გაზრდა).</a:t>
            </a:r>
          </a:p>
          <a:p>
            <a:pPr algn="just"/>
            <a:r>
              <a:rPr lang="ka-GE" sz="1400" dirty="0"/>
              <a:t>პროექტი ითვალისწინებს, ფილიალის ტერიტორიაზე არსებული ინსინერატორის ნაცვლად, რომლის წარმადობა შეადგენს 25 კგ/სთ-ს, ახალი, მოდერნიზებული და უფრო მაღალი წარმადობის, „</a:t>
            </a:r>
            <a:r>
              <a:rPr lang="ka-GE" sz="1400" dirty="0" err="1"/>
              <a:t>PYROLYTIC</a:t>
            </a:r>
            <a:r>
              <a:rPr lang="ka-GE" sz="1400" dirty="0"/>
              <a:t>“ ფირმის, </a:t>
            </a:r>
            <a:r>
              <a:rPr lang="ka-GE" sz="1400" dirty="0" err="1"/>
              <a:t>CP</a:t>
            </a:r>
            <a:r>
              <a:rPr lang="ka-GE" sz="1400" dirty="0"/>
              <a:t>-50-A ტიპის ინსინერატორის დამონტაჟებას. საპროექტო ინსინერატორის  წარმადობა იქნება 50-60 კგ/სთ.</a:t>
            </a:r>
          </a:p>
          <a:p>
            <a:pPr algn="just"/>
            <a:r>
              <a:rPr lang="ka-GE" sz="1400" dirty="0" smtClean="0"/>
              <a:t>„გარემოსდაცვითი </a:t>
            </a:r>
            <a:r>
              <a:rPr lang="ka-GE" sz="1400" dirty="0"/>
              <a:t>შეფასების </a:t>
            </a:r>
            <a:r>
              <a:rPr lang="ka-GE" sz="1400" dirty="0" smtClean="0"/>
              <a:t>კოდექსის“ </a:t>
            </a:r>
            <a:r>
              <a:rPr lang="ka-GE" sz="1400" dirty="0"/>
              <a:t>მე-7 მუხლის მე-13 ნაწილის გათვალისწინებით, </a:t>
            </a:r>
            <a:r>
              <a:rPr lang="ka-GE" sz="1400" dirty="0" smtClean="0"/>
              <a:t>მიღებულია გადაწყვეტილება გარემოზე </a:t>
            </a:r>
            <a:r>
              <a:rPr lang="ka-GE" sz="1400" dirty="0"/>
              <a:t>ზემოქმედების შეფასების </a:t>
            </a:r>
            <a:r>
              <a:rPr lang="ka-GE" sz="1400" dirty="0" smtClean="0"/>
              <a:t>პროცედურის გავლის თაობაზე.</a:t>
            </a:r>
            <a:r>
              <a:rPr lang="en-US" sz="1400" dirty="0" smtClean="0"/>
              <a:t> </a:t>
            </a:r>
            <a:r>
              <a:rPr lang="ka-GE" sz="1400" dirty="0"/>
              <a:t>ასეთი გადაწყვეტილება განპირობებულია იმ ფაქტით, რომ ინსინერატორის განთავსების ტერიტორია მდებარეობს ქ. ბათუმის ურბანულ ზონაში და საჭირო იქნება გარემოზე ნეგატიური ზემოქმედების რიკების დეტალური შეფასება და ანალიზი. </a:t>
            </a:r>
            <a:r>
              <a:rPr lang="ka-GE" sz="1400" dirty="0" smtClean="0"/>
              <a:t> </a:t>
            </a:r>
            <a:endParaRPr lang="ka-GE" sz="1400" dirty="0"/>
          </a:p>
          <a:p>
            <a:pPr algn="just"/>
            <a:r>
              <a:rPr lang="ka-GE" sz="1400" dirty="0"/>
              <a:t>გზშ-ს პროცედურის პირველი ეტაპი სკოპინგის პროცედურაა და საქართველოს კანონის ,,გარემოსდაცვითი შეფასების კოდექსის’’ მე-8 მუხლის შესაბამისად მომზადდა სკოპინგის </a:t>
            </a:r>
            <a:r>
              <a:rPr lang="ka-GE" sz="1400" dirty="0" smtClean="0"/>
              <a:t>ანგარიში.</a:t>
            </a:r>
          </a:p>
          <a:p>
            <a:pPr algn="just"/>
            <a:r>
              <a:rPr lang="ka-GE" sz="1400" dirty="0"/>
              <a:t>კანონის მიხედვით, სკოპინგის ანგარიშის შესწავლის საფუძველზე სამინისტრო გასცემს სკოპინგის დასკვნას, რომლითაც განისაზღვრება გზშ-ის ანგარიშის მომზადებისთვის საჭირო კვლევების, მოსაპოვებელი და შესასწავლი ინფორმაციის ჩამონათვალი. სკოპინგის დასკვნის გათვალისწინება სავალდებულოა გზშ-ის  ანგარიშის მომზადებისას</a:t>
            </a:r>
            <a:r>
              <a:rPr lang="ka-GE" sz="1400" dirty="0" smtClean="0"/>
              <a:t>.</a:t>
            </a:r>
            <a:endParaRPr lang="en-US" sz="1400" dirty="0" smtClean="0"/>
          </a:p>
          <a:p>
            <a:pPr algn="just"/>
            <a:r>
              <a:rPr lang="ka-GE" sz="1400" dirty="0"/>
              <a:t>საქმიანობას ახორციელებს სსიპ - ლ. საყვარელიძის სახელობის დაავადებათა კონტროლისა და საზოგადოებრივი ჯანმრთელობის ეროვნული ცენტრი, ხოლო სკოპინგის ანგარიში მომზადებულია შპს ,,გამა კონსალტინგის’’ მიერ.</a:t>
            </a:r>
          </a:p>
          <a:p>
            <a:pPr algn="just"/>
            <a:endParaRPr lang="en-US" sz="1400" dirty="0"/>
          </a:p>
        </p:txBody>
      </p:sp>
    </p:spTree>
    <p:extLst>
      <p:ext uri="{BB962C8B-B14F-4D97-AF65-F5344CB8AC3E}">
        <p14:creationId xmlns:p14="http://schemas.microsoft.com/office/powerpoint/2010/main" val="399975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2276" y="11106"/>
            <a:ext cx="6686550" cy="629735"/>
          </a:xfrm>
        </p:spPr>
        <p:txBody>
          <a:bodyPr>
            <a:normAutofit/>
          </a:bodyPr>
          <a:lstStyle/>
          <a:p>
            <a:r>
              <a:rPr lang="ka-GE" sz="2600" dirty="0" smtClean="0">
                <a:solidFill>
                  <a:schemeClr val="accent2">
                    <a:lumMod val="75000"/>
                  </a:schemeClr>
                </a:solidFill>
                <a:effectLst>
                  <a:outerShdw blurRad="38100" dist="38100" dir="2700000" algn="tl">
                    <a:srgbClr val="000000">
                      <a:alpha val="43137"/>
                    </a:srgbClr>
                  </a:outerShdw>
                </a:effectLst>
              </a:rPr>
              <a:t>პროექტის აღწერა</a:t>
            </a:r>
            <a:endParaRPr lang="en-US" sz="2600" dirty="0">
              <a:solidFill>
                <a:schemeClr val="accent2">
                  <a:lumMod val="75000"/>
                </a:schemeClr>
              </a:solidFill>
              <a:effectLst>
                <a:outerShdw blurRad="38100" dist="38100" dir="2700000" algn="tl">
                  <a:srgbClr val="000000">
                    <a:alpha val="43137"/>
                  </a:srgbClr>
                </a:outerShdw>
              </a:effectLst>
            </a:endParaRPr>
          </a:p>
        </p:txBody>
      </p:sp>
      <p:sp>
        <p:nvSpPr>
          <p:cNvPr id="2" name="Text Placeholder 1"/>
          <p:cNvSpPr>
            <a:spLocks noGrp="1"/>
          </p:cNvSpPr>
          <p:nvPr>
            <p:ph type="body" idx="1"/>
          </p:nvPr>
        </p:nvSpPr>
        <p:spPr>
          <a:xfrm>
            <a:off x="464221" y="812846"/>
            <a:ext cx="8552188" cy="3624929"/>
          </a:xfrm>
        </p:spPr>
        <p:txBody>
          <a:bodyPr>
            <a:noAutofit/>
          </a:bodyPr>
          <a:lstStyle/>
          <a:p>
            <a:pPr algn="just">
              <a:lnSpc>
                <a:spcPct val="100000"/>
              </a:lnSpc>
              <a:spcBef>
                <a:spcPts val="400"/>
              </a:spcBef>
            </a:pPr>
            <a:r>
              <a:rPr lang="ka-GE" sz="1300" dirty="0" smtClean="0"/>
              <a:t>პროექტით გათვალისწინებულია ბათუმის </a:t>
            </a:r>
            <a:r>
              <a:rPr lang="ka-GE" sz="1300" dirty="0"/>
              <a:t>ფილიალის ტერიტორიაზე არსებული ინსინერატორის ნაცვლად, ახალი, მოდერნიზებული და უფრო მაღალი წარმადობის, „PYROLYTIC“ ფირმის, CP-50-A ტიპის ინსინერატორის დამონტაჟებას.</a:t>
            </a:r>
          </a:p>
          <a:p>
            <a:pPr algn="just">
              <a:lnSpc>
                <a:spcPct val="100000"/>
              </a:lnSpc>
              <a:spcBef>
                <a:spcPts val="400"/>
              </a:spcBef>
            </a:pPr>
            <a:r>
              <a:rPr lang="ka-GE" sz="1300" dirty="0"/>
              <a:t>ეროვნული ცენტრის ბათუმის ფილიალის ტერიტორიაზე დაახლოებით 10 წელია ფუნქციონირებს „</a:t>
            </a:r>
            <a:r>
              <a:rPr lang="ka-GE" sz="1300" dirty="0" err="1"/>
              <a:t>Consulteh</a:t>
            </a:r>
            <a:r>
              <a:rPr lang="ka-GE" sz="1300" dirty="0"/>
              <a:t> </a:t>
            </a:r>
            <a:r>
              <a:rPr lang="ka-GE" sz="1300" dirty="0" err="1"/>
              <a:t>Systems</a:t>
            </a:r>
            <a:r>
              <a:rPr lang="ka-GE" sz="1300" dirty="0"/>
              <a:t>“-ის, „C-</a:t>
            </a:r>
            <a:r>
              <a:rPr lang="ka-GE" sz="1300" dirty="0" err="1"/>
              <a:t>18P</a:t>
            </a:r>
            <a:r>
              <a:rPr lang="ka-GE" sz="1300" dirty="0"/>
              <a:t>“ ტიპის ინსინერატორი, რომლის წარმადობაა 25 კგ/სთ. არსებული ინსინერატორი მუშაობდა დიზელის საწვავზე. </a:t>
            </a:r>
          </a:p>
          <a:p>
            <a:pPr algn="just">
              <a:lnSpc>
                <a:spcPct val="100000"/>
              </a:lnSpc>
              <a:spcBef>
                <a:spcPts val="400"/>
              </a:spcBef>
            </a:pPr>
            <a:r>
              <a:rPr lang="ka-GE" sz="1300" dirty="0" smtClean="0"/>
              <a:t>ინსინერატორის </a:t>
            </a:r>
            <a:r>
              <a:rPr lang="ka-GE" sz="1300" dirty="0"/>
              <a:t>შენობა მდებარეობს ლაბორატორიის </a:t>
            </a:r>
            <a:r>
              <a:rPr lang="ka-GE" sz="1300" dirty="0" smtClean="0"/>
              <a:t>ტერიტორიაზე, </a:t>
            </a:r>
            <a:r>
              <a:rPr lang="ka-GE" sz="1300" dirty="0"/>
              <a:t>ძირითადი კორპუსიდან  8-10 მ-ის დაცილებით სამხრეთ-აღმოსავლეთის მხარეს. შენობა წარმოადგენს 1</a:t>
            </a:r>
            <a:r>
              <a:rPr lang="en-US" sz="1300" dirty="0"/>
              <a:t>-</a:t>
            </a:r>
            <a:r>
              <a:rPr lang="ka-GE" sz="1300" dirty="0"/>
              <a:t>სართულიან კაპიტალურ ნაგებობას. შენობაში მოწყობილია ცალკე სათავსი ინსინერატორისათვის და გააჩნია ასევე დახმარე სათავსები. შენობაში მოწყობილია წყალგაყვანილობის და კანალიზაციის სისტემები და დამონტაჟებულია ხელსაბანი. </a:t>
            </a:r>
            <a:r>
              <a:rPr lang="ka-GE" sz="1300" dirty="0" smtClean="0"/>
              <a:t>ჩამდინარე </a:t>
            </a:r>
            <a:r>
              <a:rPr lang="ka-GE" sz="1300" dirty="0"/>
              <a:t>წყლები ჩართულია ლაბორატორიის კანალიზაციის ქსელში და შემდგომ ქალაქის კოლექტორში. ინსინერატორის სათავსში შეყვანილია ელეტროენერგია და ბუნებრივი აირი.  </a:t>
            </a:r>
          </a:p>
          <a:p>
            <a:pPr algn="just">
              <a:lnSpc>
                <a:spcPct val="100000"/>
              </a:lnSpc>
              <a:spcBef>
                <a:spcPts val="400"/>
              </a:spcBef>
            </a:pPr>
            <a:r>
              <a:rPr lang="ka-GE" sz="1300" dirty="0"/>
              <a:t>შენობის ტექნიკური მდგომარეობა დამაკმაყოფილებელია და შესაბამისად ახალი ინსინერატორის მოწყობა სამშენებელო ან სარეკონსტრუქციო სამუშაოებთან დაკავშირებული არ იქნება. შენობის ფართობია  40 მ</a:t>
            </a:r>
            <a:r>
              <a:rPr lang="ka-GE" sz="1300" baseline="30000" dirty="0"/>
              <a:t>2</a:t>
            </a:r>
            <a:r>
              <a:rPr lang="ka-GE" sz="1300" dirty="0"/>
              <a:t> (ზომებით 5 </a:t>
            </a:r>
            <a:r>
              <a:rPr lang="en-US" sz="1300" dirty="0"/>
              <a:t>x </a:t>
            </a:r>
            <a:r>
              <a:rPr lang="en-US" sz="1300" dirty="0" smtClean="0"/>
              <a:t>8x </a:t>
            </a:r>
            <a:r>
              <a:rPr lang="ka-GE" sz="1300" dirty="0" smtClean="0"/>
              <a:t>). </a:t>
            </a:r>
            <a:r>
              <a:rPr lang="ka-GE" sz="1300" dirty="0"/>
              <a:t>ინსინერატორი განკუთვნილია მხოლოდ ფილიალის ლაბორატორიის ნარჩენების გაუვნებლობისთვის, შესაბამისად ნარჩენების ტარის დამუშავება ხდება ლაბორატორიის შენობაში ამისათვის სპეციალურად გამოყოფილ სათავსოში. </a:t>
            </a:r>
          </a:p>
          <a:p>
            <a:pPr algn="just">
              <a:lnSpc>
                <a:spcPct val="100000"/>
              </a:lnSpc>
              <a:spcBef>
                <a:spcPts val="400"/>
              </a:spcBef>
            </a:pPr>
            <a:r>
              <a:rPr lang="ka-GE" sz="1200" dirty="0" smtClean="0"/>
              <a:t> </a:t>
            </a:r>
            <a:endParaRPr lang="ka-GE" sz="1200" dirty="0"/>
          </a:p>
          <a:p>
            <a:pPr algn="just">
              <a:lnSpc>
                <a:spcPct val="100000"/>
              </a:lnSpc>
              <a:spcBef>
                <a:spcPts val="400"/>
              </a:spcBef>
            </a:pPr>
            <a:endParaRPr lang="en-US" sz="1200" dirty="0"/>
          </a:p>
        </p:txBody>
      </p:sp>
      <p:sp>
        <p:nvSpPr>
          <p:cNvPr id="3" name="Rectangle 2"/>
          <p:cNvSpPr/>
          <p:nvPr/>
        </p:nvSpPr>
        <p:spPr>
          <a:xfrm>
            <a:off x="904567" y="5173292"/>
            <a:ext cx="2647776" cy="523220"/>
          </a:xfrm>
          <a:prstGeom prst="rect">
            <a:avLst/>
          </a:prstGeom>
        </p:spPr>
        <p:txBody>
          <a:bodyPr wrap="square">
            <a:spAutoFit/>
          </a:bodyPr>
          <a:lstStyle/>
          <a:p>
            <a:pPr algn="r"/>
            <a:r>
              <a:rPr lang="ka-GE" sz="1400" dirty="0" smtClean="0">
                <a:solidFill>
                  <a:schemeClr val="accent2">
                    <a:lumMod val="75000"/>
                  </a:schemeClr>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ინსინერატორის </a:t>
            </a:r>
            <a:r>
              <a:rPr lang="ka-GE" sz="1400" dirty="0">
                <a:solidFill>
                  <a:schemeClr val="accent2">
                    <a:lumMod val="75000"/>
                  </a:schemeClr>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არსებული </a:t>
            </a:r>
            <a:r>
              <a:rPr lang="ka-GE" sz="1400" dirty="0" smtClean="0">
                <a:solidFill>
                  <a:schemeClr val="accent2">
                    <a:lumMod val="75000"/>
                  </a:schemeClr>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შენობის ხედები</a:t>
            </a:r>
            <a:endParaRPr lang="ka-GE" sz="1400" dirty="0">
              <a:solidFill>
                <a:schemeClr val="accent2">
                  <a:lumMod val="75000"/>
                </a:schemeClr>
              </a:solidFill>
              <a:effectLst>
                <a:outerShdw blurRad="38100" dist="38100" dir="2700000" algn="tl">
                  <a:srgbClr val="000000">
                    <a:alpha val="43137"/>
                  </a:srgbClr>
                </a:outerShdw>
              </a:effectLst>
            </a:endParaRPr>
          </a:p>
        </p:txBody>
      </p:sp>
      <p:pic>
        <p:nvPicPr>
          <p:cNvPr id="7" name="Picture 6" descr="D:\Nika\Desktop\insineratori axali\ბატუმი\ინსინერატორი ბათუმი სურათები\DSCN027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88720" y="4452559"/>
            <a:ext cx="2719070" cy="2103120"/>
          </a:xfrm>
          <a:prstGeom prst="rect">
            <a:avLst/>
          </a:prstGeom>
          <a:noFill/>
          <a:ln>
            <a:noFill/>
          </a:ln>
        </p:spPr>
      </p:pic>
      <p:pic>
        <p:nvPicPr>
          <p:cNvPr id="8" name="Picture 7" descr="D:\Nika\Desktop\insineratori axali\ბატუმი\ინსინერატორი ბათუმი სურათები\DSCN0274.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44167" y="4452559"/>
            <a:ext cx="2723515" cy="2103120"/>
          </a:xfrm>
          <a:prstGeom prst="rect">
            <a:avLst/>
          </a:prstGeom>
          <a:noFill/>
          <a:ln>
            <a:noFill/>
          </a:ln>
        </p:spPr>
      </p:pic>
    </p:spTree>
    <p:extLst>
      <p:ext uri="{BB962C8B-B14F-4D97-AF65-F5344CB8AC3E}">
        <p14:creationId xmlns:p14="http://schemas.microsoft.com/office/powerpoint/2010/main" val="3908055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2276" y="2717"/>
            <a:ext cx="6686550" cy="629735"/>
          </a:xfrm>
        </p:spPr>
        <p:txBody>
          <a:bodyPr>
            <a:normAutofit/>
          </a:bodyPr>
          <a:lstStyle/>
          <a:p>
            <a:r>
              <a:rPr lang="ka-GE" sz="2600" dirty="0" smtClean="0">
                <a:solidFill>
                  <a:schemeClr val="accent2">
                    <a:lumMod val="75000"/>
                  </a:schemeClr>
                </a:solidFill>
                <a:effectLst>
                  <a:outerShdw blurRad="38100" dist="38100" dir="2700000" algn="tl">
                    <a:srgbClr val="000000">
                      <a:alpha val="43137"/>
                    </a:srgbClr>
                  </a:outerShdw>
                </a:effectLst>
              </a:rPr>
              <a:t>პროექტის აღწერა</a:t>
            </a:r>
            <a:endParaRPr lang="en-US" sz="2600" dirty="0">
              <a:solidFill>
                <a:schemeClr val="accent2">
                  <a:lumMod val="75000"/>
                </a:schemeClr>
              </a:solidFill>
              <a:effectLst>
                <a:outerShdw blurRad="38100" dist="38100" dir="2700000" algn="tl">
                  <a:srgbClr val="000000">
                    <a:alpha val="43137"/>
                  </a:srgbClr>
                </a:outerShdw>
              </a:effectLst>
            </a:endParaRPr>
          </a:p>
        </p:txBody>
      </p:sp>
      <p:sp>
        <p:nvSpPr>
          <p:cNvPr id="3" name="Rectangle 2"/>
          <p:cNvSpPr/>
          <p:nvPr/>
        </p:nvSpPr>
        <p:spPr>
          <a:xfrm>
            <a:off x="422276" y="556951"/>
            <a:ext cx="4953000" cy="307777"/>
          </a:xfrm>
          <a:prstGeom prst="rect">
            <a:avLst/>
          </a:prstGeom>
        </p:spPr>
        <p:txBody>
          <a:bodyPr>
            <a:spAutoFit/>
          </a:bodyPr>
          <a:lstStyle/>
          <a:p>
            <a:r>
              <a:rPr lang="ka-GE" sz="1400" dirty="0">
                <a:solidFill>
                  <a:schemeClr val="accent2">
                    <a:lumMod val="75000"/>
                  </a:schemeClr>
                </a:solidFill>
                <a:effectLst>
                  <a:outerShdw blurRad="38100" dist="38100" dir="2700000" algn="tl">
                    <a:srgbClr val="000000">
                      <a:alpha val="43137"/>
                    </a:srgbClr>
                  </a:outerShdw>
                </a:effectLst>
              </a:rPr>
              <a:t>ტერიტორიის სიტუაციური სქემა</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009" y="1031143"/>
            <a:ext cx="8355472" cy="5223546"/>
          </a:xfrm>
          <a:prstGeom prst="rect">
            <a:avLst/>
          </a:prstGeom>
        </p:spPr>
      </p:pic>
    </p:spTree>
    <p:extLst>
      <p:ext uri="{BB962C8B-B14F-4D97-AF65-F5344CB8AC3E}">
        <p14:creationId xmlns:p14="http://schemas.microsoft.com/office/powerpoint/2010/main" val="922412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2276" y="-14061"/>
            <a:ext cx="6686550" cy="629735"/>
          </a:xfrm>
        </p:spPr>
        <p:txBody>
          <a:bodyPr>
            <a:normAutofit/>
          </a:bodyPr>
          <a:lstStyle/>
          <a:p>
            <a:r>
              <a:rPr lang="ka-GE" sz="2600" dirty="0" smtClean="0">
                <a:solidFill>
                  <a:schemeClr val="accent2">
                    <a:lumMod val="75000"/>
                  </a:schemeClr>
                </a:solidFill>
                <a:effectLst>
                  <a:outerShdw blurRad="38100" dist="38100" dir="2700000" algn="tl">
                    <a:srgbClr val="000000">
                      <a:alpha val="43137"/>
                    </a:srgbClr>
                  </a:outerShdw>
                </a:effectLst>
              </a:rPr>
              <a:t>პროექტის აღწერა</a:t>
            </a:r>
            <a:endParaRPr lang="en-US" sz="2600" dirty="0">
              <a:solidFill>
                <a:schemeClr val="accent2">
                  <a:lumMod val="75000"/>
                </a:schemeClr>
              </a:solidFill>
              <a:effectLst>
                <a:outerShdw blurRad="38100" dist="38100" dir="2700000" algn="tl">
                  <a:srgbClr val="000000">
                    <a:alpha val="43137"/>
                  </a:srgbClr>
                </a:outerShdw>
              </a:effectLst>
            </a:endParaRPr>
          </a:p>
        </p:txBody>
      </p:sp>
      <p:sp>
        <p:nvSpPr>
          <p:cNvPr id="2" name="Text Placeholder 1"/>
          <p:cNvSpPr>
            <a:spLocks noGrp="1"/>
          </p:cNvSpPr>
          <p:nvPr>
            <p:ph type="body" idx="1"/>
          </p:nvPr>
        </p:nvSpPr>
        <p:spPr>
          <a:xfrm>
            <a:off x="486562" y="703789"/>
            <a:ext cx="4613945" cy="5722178"/>
          </a:xfrm>
        </p:spPr>
        <p:txBody>
          <a:bodyPr>
            <a:noAutofit/>
          </a:bodyPr>
          <a:lstStyle/>
          <a:p>
            <a:pPr algn="just"/>
            <a:r>
              <a:rPr lang="ka-GE" sz="1400" dirty="0"/>
              <a:t>საპროექტო ინსინერატორი განკუთვნილია საავადმყოფოების, კლინიკების, ლაბორატორიების, ფარმაცევტული ინდუსტრიების მიერ წარმოქმნილი ნებისმიერი სახის აალებადი ნარჩენების და სხვა სამრეწველო ნარჩენების განადგურებისთვის. მისი სიმძლავრე შეადგენს 50-60 კგ/სთ-ს ან 480-720 კგ/დღის განმავლობაში, 8-12 სთ-იანი მუშაობის რეჟიმის პირობებში</a:t>
            </a:r>
            <a:r>
              <a:rPr lang="ka-GE" sz="1400" dirty="0" smtClean="0"/>
              <a:t>.</a:t>
            </a:r>
          </a:p>
          <a:p>
            <a:pPr algn="just"/>
            <a:r>
              <a:rPr lang="ka-GE" sz="1400" dirty="0"/>
              <a:t>საპროექტო ინსინერატორში, შესაძლებელია ნარჩენების გაზიფიცირების კონტროლი. ჩატვირთვების დროს ის ხელს უშლის კვამლისა და მტვრის მნიშვნელოვანი რაოდენობით წარმოქმნას და ნარჩენების რეგულარული და </a:t>
            </a:r>
            <a:r>
              <a:rPr lang="ka-GE" sz="1400" dirty="0" smtClean="0"/>
              <a:t>იძლევა</a:t>
            </a:r>
            <a:r>
              <a:rPr lang="en-US" sz="1400" dirty="0" smtClean="0"/>
              <a:t> </a:t>
            </a:r>
            <a:r>
              <a:rPr lang="ka-GE" sz="1400" dirty="0" smtClean="0"/>
              <a:t>სრული </a:t>
            </a:r>
            <a:r>
              <a:rPr lang="ka-GE" sz="1400" dirty="0"/>
              <a:t>წვის </a:t>
            </a:r>
            <a:r>
              <a:rPr lang="ka-GE" sz="1400" dirty="0" smtClean="0"/>
              <a:t>საშუალებას.</a:t>
            </a:r>
            <a:endParaRPr lang="ka-GE" sz="1400" dirty="0"/>
          </a:p>
          <a:p>
            <a:pPr algn="just"/>
            <a:r>
              <a:rPr lang="ka-GE" sz="1400" dirty="0"/>
              <a:t>ევროპული რეგულაციების </a:t>
            </a:r>
            <a:r>
              <a:rPr lang="ka-GE" sz="1400" dirty="0" err="1"/>
              <a:t>CE</a:t>
            </a:r>
            <a:r>
              <a:rPr lang="ka-GE" sz="1400" dirty="0"/>
              <a:t>/76/2000 და </a:t>
            </a:r>
            <a:r>
              <a:rPr lang="ka-GE" sz="1400" dirty="0" err="1"/>
              <a:t>CE</a:t>
            </a:r>
            <a:r>
              <a:rPr lang="ka-GE" sz="1400" dirty="0"/>
              <a:t>/75/2010 შესაბამისად, წვის </a:t>
            </a:r>
            <a:r>
              <a:rPr lang="ka-GE" sz="1400" dirty="0" err="1"/>
              <a:t>აირადი</a:t>
            </a:r>
            <a:r>
              <a:rPr lang="ka-GE" sz="1400" dirty="0"/>
              <a:t> პროდუქტი იწვის ხელახალი წვის მეორე კამერაში, მინიმუმ </a:t>
            </a:r>
            <a:r>
              <a:rPr lang="ka-GE" sz="1400" dirty="0" err="1"/>
              <a:t>850°C</a:t>
            </a:r>
            <a:r>
              <a:rPr lang="ka-GE" sz="1400" dirty="0"/>
              <a:t> ტემპერატურაზე 2 წამის განმავლობაში.</a:t>
            </a:r>
          </a:p>
          <a:p>
            <a:pPr algn="just"/>
            <a:r>
              <a:rPr lang="ka-GE" sz="1400" dirty="0"/>
              <a:t>საპროექტო ინსინერატორი შექმნილია უწყვეტი კვების სისტემის შესაბამისად. უწყვეტი კვების სისტემა ხელს უშლის ღუმელის </a:t>
            </a:r>
            <a:r>
              <a:rPr lang="ka-GE" sz="1400" dirty="0" err="1"/>
              <a:t>გადახურებას</a:t>
            </a:r>
            <a:r>
              <a:rPr lang="ka-GE" sz="1400" dirty="0"/>
              <a:t> და </a:t>
            </a:r>
            <a:r>
              <a:rPr lang="ka-GE" sz="1400" dirty="0" err="1"/>
              <a:t>დაუმწვარი</a:t>
            </a:r>
            <a:r>
              <a:rPr lang="ka-GE" sz="1400" dirty="0"/>
              <a:t> ფერფლის დაგროვებას, ასევე, უზრუნველყოფს ინსინერატორის სასიცოცხლო ციკლის ხანგრძლივობას.</a:t>
            </a:r>
          </a:p>
          <a:p>
            <a:pPr algn="just"/>
            <a:r>
              <a:rPr lang="ka-GE" sz="1400" dirty="0"/>
              <a:t>ინსინერატორის იმუშავებს 150 სამუშაო დღეს, დღეში 8 საათიანი გრაფიკით, წლის განმავლობაში 1200 საათის განმავლობაში.</a:t>
            </a:r>
            <a:endParaRPr lang="en-US" sz="1400" dirty="0">
              <a:effectLst>
                <a:outerShdw blurRad="38100" dist="38100" dir="2700000" algn="tl">
                  <a:srgbClr val="000000">
                    <a:alpha val="43137"/>
                  </a:srgbClr>
                </a:outerShdw>
              </a:effectLst>
            </a:endParaRPr>
          </a:p>
        </p:txBody>
      </p:sp>
      <p:graphicFrame>
        <p:nvGraphicFramePr>
          <p:cNvPr id="7" name="Table 6"/>
          <p:cNvGraphicFramePr>
            <a:graphicFrameLocks noGrp="1"/>
          </p:cNvGraphicFramePr>
          <p:nvPr>
            <p:extLst>
              <p:ext uri="{D42A27DB-BD31-4B8C-83A1-F6EECF244321}">
                <p14:modId xmlns:p14="http://schemas.microsoft.com/office/powerpoint/2010/main" val="1821986142"/>
              </p:ext>
            </p:extLst>
          </p:nvPr>
        </p:nvGraphicFramePr>
        <p:xfrm>
          <a:off x="5327008" y="1380448"/>
          <a:ext cx="4009938" cy="3877771"/>
        </p:xfrm>
        <a:graphic>
          <a:graphicData uri="http://schemas.openxmlformats.org/drawingml/2006/table">
            <a:tbl>
              <a:tblPr firstRow="1" firstCol="1" bandRow="1">
                <a:tableStyleId>{BC89EF96-8CEA-46FF-86C4-4CE0E7609802}</a:tableStyleId>
              </a:tblPr>
              <a:tblGrid>
                <a:gridCol w="1266584"/>
                <a:gridCol w="92779"/>
                <a:gridCol w="791246"/>
                <a:gridCol w="791246"/>
                <a:gridCol w="1068083"/>
              </a:tblGrid>
              <a:tr h="131960">
                <a:tc gridSpan="4">
                  <a:txBody>
                    <a:bodyPr/>
                    <a:lstStyle/>
                    <a:p>
                      <a:pPr algn="ctr">
                        <a:spcAft>
                          <a:spcPts val="0"/>
                        </a:spcAft>
                      </a:pPr>
                      <a:r>
                        <a:rPr lang="ka-GE" sz="1200" b="0" dirty="0">
                          <a:effectLst/>
                        </a:rPr>
                        <a:t>დანიშნულება</a:t>
                      </a:r>
                      <a:endParaRPr lang="ka-GE" sz="120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52184" marR="52184" marT="0" marB="0" anchor="ctr">
                    <a:lnL w="12700" cmpd="sng">
                      <a:noFill/>
                    </a:lnL>
                    <a:lnR w="12700" cap="flat" cmpd="sng" algn="ctr">
                      <a:solidFill>
                        <a:schemeClr val="accent2">
                          <a:lumMod val="75000"/>
                        </a:schemeClr>
                      </a:solidFill>
                      <a:prstDash val="solid"/>
                      <a:round/>
                      <a:headEnd type="none" w="med" len="med"/>
                      <a:tailEnd type="none" w="med" len="med"/>
                    </a:lnR>
                    <a:lnT w="12700" cmpd="sng">
                      <a:noFill/>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ka-GE"/>
                    </a:p>
                  </a:txBody>
                  <a:tcPr/>
                </a:tc>
                <a:tc hMerge="1">
                  <a:txBody>
                    <a:bodyPr/>
                    <a:lstStyle/>
                    <a:p>
                      <a:endParaRPr lang="ka-GE"/>
                    </a:p>
                  </a:txBody>
                  <a:tcPr/>
                </a:tc>
                <a:tc hMerge="1">
                  <a:txBody>
                    <a:bodyPr/>
                    <a:lstStyle/>
                    <a:p>
                      <a:endParaRPr lang="ka-GE"/>
                    </a:p>
                  </a:txBody>
                  <a:tcPr/>
                </a:tc>
                <a:tc>
                  <a:txBody>
                    <a:bodyPr/>
                    <a:lstStyle/>
                    <a:p>
                      <a:pPr algn="ctr">
                        <a:spcAft>
                          <a:spcPts val="0"/>
                        </a:spcAft>
                      </a:pPr>
                      <a:r>
                        <a:rPr lang="ka-GE" sz="1200" b="0">
                          <a:effectLst/>
                        </a:rPr>
                        <a:t>CP 50</a:t>
                      </a:r>
                      <a:endParaRPr lang="ka-GE" sz="1200" b="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52184" marR="52184" marT="0" marB="0" anchor="ctr">
                    <a:lnL w="12700" cap="flat" cmpd="sng" algn="ctr">
                      <a:solidFill>
                        <a:schemeClr val="accent2">
                          <a:lumMod val="75000"/>
                        </a:schemeClr>
                      </a:solidFill>
                      <a:prstDash val="solid"/>
                      <a:round/>
                      <a:headEnd type="none" w="med" len="med"/>
                      <a:tailEnd type="none" w="med" len="med"/>
                    </a:lnL>
                    <a:lnR w="12700" cmpd="sng">
                      <a:noFill/>
                    </a:lnR>
                    <a:lnT w="12700" cmpd="sng">
                      <a:noFill/>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r>
              <a:tr h="131960">
                <a:tc gridSpan="4">
                  <a:txBody>
                    <a:bodyPr/>
                    <a:lstStyle/>
                    <a:p>
                      <a:pPr>
                        <a:spcAft>
                          <a:spcPts val="0"/>
                        </a:spcAft>
                      </a:pPr>
                      <a:r>
                        <a:rPr lang="ka-GE" sz="1200" b="0" dirty="0">
                          <a:effectLst/>
                        </a:rPr>
                        <a:t>სიმძლავრე</a:t>
                      </a:r>
                      <a:endParaRPr lang="ka-GE" sz="120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52184" marR="52184" marT="0" marB="0" anchor="ctr">
                    <a:lnL w="12700" cmpd="sng">
                      <a:noFill/>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ka-GE"/>
                    </a:p>
                  </a:txBody>
                  <a:tcPr/>
                </a:tc>
                <a:tc hMerge="1">
                  <a:txBody>
                    <a:bodyPr/>
                    <a:lstStyle/>
                    <a:p>
                      <a:endParaRPr lang="ka-GE"/>
                    </a:p>
                  </a:txBody>
                  <a:tcPr/>
                </a:tc>
                <a:tc hMerge="1">
                  <a:txBody>
                    <a:bodyPr/>
                    <a:lstStyle/>
                    <a:p>
                      <a:endParaRPr lang="ka-GE"/>
                    </a:p>
                  </a:txBody>
                  <a:tcPr/>
                </a:tc>
                <a:tc>
                  <a:txBody>
                    <a:bodyPr/>
                    <a:lstStyle/>
                    <a:p>
                      <a:pPr algn="ctr">
                        <a:spcAft>
                          <a:spcPts val="0"/>
                        </a:spcAft>
                      </a:pPr>
                      <a:r>
                        <a:rPr lang="ka-GE" sz="1200" b="0">
                          <a:effectLst/>
                        </a:rPr>
                        <a:t>50-60 კგ/სთ</a:t>
                      </a:r>
                      <a:endParaRPr lang="ka-GE" sz="1200" b="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52184" marR="52184" marT="0" marB="0" anchor="ctr">
                    <a:lnL w="12700" cap="flat" cmpd="sng" algn="ctr">
                      <a:solidFill>
                        <a:schemeClr val="accent2">
                          <a:lumMod val="75000"/>
                        </a:schemeClr>
                      </a:solidFill>
                      <a:prstDash val="solid"/>
                      <a:round/>
                      <a:headEnd type="none" w="med" len="med"/>
                      <a:tailEnd type="none" w="med" len="med"/>
                    </a:lnL>
                    <a:lnR w="12700" cmpd="sng">
                      <a:noFill/>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131960">
                <a:tc gridSpan="4">
                  <a:txBody>
                    <a:bodyPr/>
                    <a:lstStyle/>
                    <a:p>
                      <a:pPr>
                        <a:spcAft>
                          <a:spcPts val="0"/>
                        </a:spcAft>
                      </a:pPr>
                      <a:r>
                        <a:rPr lang="ka-GE" sz="1200" b="0">
                          <a:effectLst/>
                        </a:rPr>
                        <a:t>მუშაობის ხანგრძლივობა</a:t>
                      </a:r>
                      <a:endParaRPr lang="ka-GE" sz="1200" b="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52184" marR="52184" marT="0" marB="0" anchor="ctr">
                    <a:lnL w="12700" cmpd="sng">
                      <a:noFill/>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ka-GE"/>
                    </a:p>
                  </a:txBody>
                  <a:tcPr/>
                </a:tc>
                <a:tc hMerge="1">
                  <a:txBody>
                    <a:bodyPr/>
                    <a:lstStyle/>
                    <a:p>
                      <a:endParaRPr lang="ka-GE"/>
                    </a:p>
                  </a:txBody>
                  <a:tcPr/>
                </a:tc>
                <a:tc hMerge="1">
                  <a:txBody>
                    <a:bodyPr/>
                    <a:lstStyle/>
                    <a:p>
                      <a:endParaRPr lang="ka-GE"/>
                    </a:p>
                  </a:txBody>
                  <a:tcPr/>
                </a:tc>
                <a:tc>
                  <a:txBody>
                    <a:bodyPr/>
                    <a:lstStyle/>
                    <a:p>
                      <a:pPr algn="ctr">
                        <a:spcAft>
                          <a:spcPts val="0"/>
                        </a:spcAft>
                      </a:pPr>
                      <a:r>
                        <a:rPr lang="ka-GE" sz="1200" b="0">
                          <a:effectLst/>
                        </a:rPr>
                        <a:t>8-12 სთ/დღ</a:t>
                      </a:r>
                      <a:endParaRPr lang="ka-GE" sz="1200" b="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52184" marR="52184" marT="0" marB="0" anchor="ctr">
                    <a:lnL w="12700" cap="flat" cmpd="sng" algn="ctr">
                      <a:solidFill>
                        <a:schemeClr val="accent2">
                          <a:lumMod val="75000"/>
                        </a:schemeClr>
                      </a:solidFill>
                      <a:prstDash val="solid"/>
                      <a:round/>
                      <a:headEnd type="none" w="med" len="med"/>
                      <a:tailEnd type="none" w="med" len="med"/>
                    </a:lnL>
                    <a:lnR w="12700" cmpd="sng">
                      <a:noFill/>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r>
              <a:tr h="263920">
                <a:tc gridSpan="4">
                  <a:txBody>
                    <a:bodyPr/>
                    <a:lstStyle/>
                    <a:p>
                      <a:pPr>
                        <a:spcAft>
                          <a:spcPts val="0"/>
                        </a:spcAft>
                      </a:pPr>
                      <a:r>
                        <a:rPr lang="ka-GE" sz="1200" b="0">
                          <a:effectLst/>
                        </a:rPr>
                        <a:t>საშუალო დაბალი თბოუნარიანობა (L.C.P)</a:t>
                      </a:r>
                      <a:endParaRPr lang="ka-GE" sz="1200" b="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52184" marR="52184" marT="0" marB="0" anchor="ctr">
                    <a:lnL w="12700" cmpd="sng">
                      <a:noFill/>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ka-GE"/>
                    </a:p>
                  </a:txBody>
                  <a:tcPr/>
                </a:tc>
                <a:tc hMerge="1">
                  <a:txBody>
                    <a:bodyPr/>
                    <a:lstStyle/>
                    <a:p>
                      <a:endParaRPr lang="ka-GE"/>
                    </a:p>
                  </a:txBody>
                  <a:tcPr/>
                </a:tc>
                <a:tc hMerge="1">
                  <a:txBody>
                    <a:bodyPr/>
                    <a:lstStyle/>
                    <a:p>
                      <a:endParaRPr lang="ka-GE"/>
                    </a:p>
                  </a:txBody>
                  <a:tcPr/>
                </a:tc>
                <a:tc>
                  <a:txBody>
                    <a:bodyPr/>
                    <a:lstStyle/>
                    <a:p>
                      <a:pPr algn="ctr">
                        <a:spcAft>
                          <a:spcPts val="0"/>
                        </a:spcAft>
                      </a:pPr>
                      <a:r>
                        <a:rPr lang="ka-GE" sz="1200" b="0">
                          <a:effectLst/>
                        </a:rPr>
                        <a:t>3 500 კკალ/კგ</a:t>
                      </a:r>
                      <a:endParaRPr lang="ka-GE" sz="1200" b="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52184" marR="52184" marT="0" marB="0" anchor="ctr">
                    <a:lnL w="12700" cap="flat" cmpd="sng" algn="ctr">
                      <a:solidFill>
                        <a:schemeClr val="accent2">
                          <a:lumMod val="75000"/>
                        </a:schemeClr>
                      </a:solidFill>
                      <a:prstDash val="solid"/>
                      <a:round/>
                      <a:headEnd type="none" w="med" len="med"/>
                      <a:tailEnd type="none" w="med" len="med"/>
                    </a:lnL>
                    <a:lnR w="12700" cmpd="sng">
                      <a:noFill/>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131960">
                <a:tc gridSpan="4">
                  <a:txBody>
                    <a:bodyPr/>
                    <a:lstStyle/>
                    <a:p>
                      <a:pPr>
                        <a:spcAft>
                          <a:spcPts val="0"/>
                        </a:spcAft>
                      </a:pPr>
                      <a:r>
                        <a:rPr lang="ka-GE" sz="1200" b="0">
                          <a:effectLst/>
                        </a:rPr>
                        <a:t>წვის კამერის მოცულობა</a:t>
                      </a:r>
                      <a:endParaRPr lang="ka-GE" sz="1200" b="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52184" marR="52184" marT="0" marB="0" anchor="ctr">
                    <a:lnL w="12700" cmpd="sng">
                      <a:noFill/>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ka-GE"/>
                    </a:p>
                  </a:txBody>
                  <a:tcPr/>
                </a:tc>
                <a:tc hMerge="1">
                  <a:txBody>
                    <a:bodyPr/>
                    <a:lstStyle/>
                    <a:p>
                      <a:endParaRPr lang="ka-GE"/>
                    </a:p>
                  </a:txBody>
                  <a:tcPr/>
                </a:tc>
                <a:tc hMerge="1">
                  <a:txBody>
                    <a:bodyPr/>
                    <a:lstStyle/>
                    <a:p>
                      <a:endParaRPr lang="ka-GE"/>
                    </a:p>
                  </a:txBody>
                  <a:tcPr/>
                </a:tc>
                <a:tc>
                  <a:txBody>
                    <a:bodyPr/>
                    <a:lstStyle/>
                    <a:p>
                      <a:pPr algn="ctr">
                        <a:spcAft>
                          <a:spcPts val="0"/>
                        </a:spcAft>
                      </a:pPr>
                      <a:r>
                        <a:rPr lang="ka-GE" sz="1200" b="0">
                          <a:effectLst/>
                        </a:rPr>
                        <a:t>1 200 ლ</a:t>
                      </a:r>
                      <a:endParaRPr lang="ka-GE" sz="1200" b="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52184" marR="52184" marT="0" marB="0" anchor="ctr">
                    <a:lnL w="12700" cap="flat" cmpd="sng" algn="ctr">
                      <a:solidFill>
                        <a:schemeClr val="accent2">
                          <a:lumMod val="75000"/>
                        </a:schemeClr>
                      </a:solidFill>
                      <a:prstDash val="solid"/>
                      <a:round/>
                      <a:headEnd type="none" w="med" len="med"/>
                      <a:tailEnd type="none" w="med" len="med"/>
                    </a:lnL>
                    <a:lnR w="12700" cmpd="sng">
                      <a:noFill/>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r>
              <a:tr h="131960">
                <a:tc gridSpan="4">
                  <a:txBody>
                    <a:bodyPr/>
                    <a:lstStyle/>
                    <a:p>
                      <a:pPr>
                        <a:spcAft>
                          <a:spcPts val="0"/>
                        </a:spcAft>
                      </a:pPr>
                      <a:r>
                        <a:rPr lang="ka-GE" sz="1200" b="0">
                          <a:effectLst/>
                        </a:rPr>
                        <a:t>თბოტევადობა  – სითბური სიმძლავრე</a:t>
                      </a:r>
                      <a:endParaRPr lang="ka-GE" sz="1200" b="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52184" marR="52184" marT="0" marB="0" anchor="ctr">
                    <a:lnL w="12700" cmpd="sng">
                      <a:noFill/>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ka-GE"/>
                    </a:p>
                  </a:txBody>
                  <a:tcPr/>
                </a:tc>
                <a:tc hMerge="1">
                  <a:txBody>
                    <a:bodyPr/>
                    <a:lstStyle/>
                    <a:p>
                      <a:endParaRPr lang="ka-GE"/>
                    </a:p>
                  </a:txBody>
                  <a:tcPr/>
                </a:tc>
                <a:tc hMerge="1">
                  <a:txBody>
                    <a:bodyPr/>
                    <a:lstStyle/>
                    <a:p>
                      <a:endParaRPr lang="ka-GE"/>
                    </a:p>
                  </a:txBody>
                  <a:tcPr/>
                </a:tc>
                <a:tc>
                  <a:txBody>
                    <a:bodyPr/>
                    <a:lstStyle/>
                    <a:p>
                      <a:pPr algn="ctr">
                        <a:spcAft>
                          <a:spcPts val="0"/>
                        </a:spcAft>
                      </a:pPr>
                      <a:r>
                        <a:rPr lang="ka-GE" sz="1200" b="0">
                          <a:effectLst/>
                        </a:rPr>
                        <a:t>240 კვტ / სთ</a:t>
                      </a:r>
                      <a:endParaRPr lang="ka-GE" sz="1200" b="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52184" marR="52184" marT="0" marB="0" anchor="ctr">
                    <a:lnL w="12700" cap="flat" cmpd="sng" algn="ctr">
                      <a:solidFill>
                        <a:schemeClr val="accent2">
                          <a:lumMod val="75000"/>
                        </a:schemeClr>
                      </a:solidFill>
                      <a:prstDash val="solid"/>
                      <a:round/>
                      <a:headEnd type="none" w="med" len="med"/>
                      <a:tailEnd type="none" w="med" len="med"/>
                    </a:lnL>
                    <a:lnR w="12700" cmpd="sng">
                      <a:noFill/>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131960">
                <a:tc gridSpan="4">
                  <a:txBody>
                    <a:bodyPr/>
                    <a:lstStyle/>
                    <a:p>
                      <a:pPr>
                        <a:spcAft>
                          <a:spcPts val="0"/>
                        </a:spcAft>
                      </a:pPr>
                      <a:r>
                        <a:rPr lang="ka-GE" sz="1200" b="0">
                          <a:effectLst/>
                        </a:rPr>
                        <a:t>ბუნებრივი აირის ხარჯი</a:t>
                      </a:r>
                      <a:endParaRPr lang="ka-GE" sz="1200" b="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52184" marR="52184" marT="0" marB="0" anchor="ctr">
                    <a:lnL w="12700" cmpd="sng">
                      <a:noFill/>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ka-GE"/>
                    </a:p>
                  </a:txBody>
                  <a:tcPr/>
                </a:tc>
                <a:tc hMerge="1">
                  <a:txBody>
                    <a:bodyPr/>
                    <a:lstStyle/>
                    <a:p>
                      <a:endParaRPr lang="ka-GE"/>
                    </a:p>
                  </a:txBody>
                  <a:tcPr/>
                </a:tc>
                <a:tc hMerge="1">
                  <a:txBody>
                    <a:bodyPr/>
                    <a:lstStyle/>
                    <a:p>
                      <a:endParaRPr lang="ka-GE"/>
                    </a:p>
                  </a:txBody>
                  <a:tcPr/>
                </a:tc>
                <a:tc>
                  <a:txBody>
                    <a:bodyPr/>
                    <a:lstStyle/>
                    <a:p>
                      <a:pPr algn="ctr">
                        <a:spcAft>
                          <a:spcPts val="0"/>
                        </a:spcAft>
                      </a:pPr>
                      <a:r>
                        <a:rPr lang="ka-GE" sz="1200" b="0">
                          <a:effectLst/>
                        </a:rPr>
                        <a:t>17.6 მ</a:t>
                      </a:r>
                      <a:r>
                        <a:rPr lang="ka-GE" sz="1200" b="0" baseline="30000">
                          <a:effectLst/>
                        </a:rPr>
                        <a:t>3</a:t>
                      </a:r>
                      <a:r>
                        <a:rPr lang="ka-GE" sz="1200" b="0">
                          <a:effectLst/>
                        </a:rPr>
                        <a:t>/სთ.</a:t>
                      </a:r>
                      <a:endParaRPr lang="ka-GE" sz="1200" b="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52184" marR="52184" marT="0" marB="0" anchor="ctr">
                    <a:lnL w="12700" cap="flat" cmpd="sng" algn="ctr">
                      <a:solidFill>
                        <a:schemeClr val="accent2">
                          <a:lumMod val="75000"/>
                        </a:schemeClr>
                      </a:solidFill>
                      <a:prstDash val="solid"/>
                      <a:round/>
                      <a:headEnd type="none" w="med" len="med"/>
                      <a:tailEnd type="none" w="med" len="med"/>
                    </a:lnL>
                    <a:lnR w="12700" cmpd="sng">
                      <a:noFill/>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r>
              <a:tr h="131960">
                <a:tc rowSpan="2">
                  <a:txBody>
                    <a:bodyPr/>
                    <a:lstStyle/>
                    <a:p>
                      <a:pPr>
                        <a:spcAft>
                          <a:spcPts val="0"/>
                        </a:spcAft>
                      </a:pPr>
                      <a:r>
                        <a:rPr lang="ka-GE" sz="1200" b="0">
                          <a:effectLst/>
                        </a:rPr>
                        <a:t>ტემპერატურა (°C):</a:t>
                      </a:r>
                    </a:p>
                    <a:p>
                      <a:pPr>
                        <a:spcAft>
                          <a:spcPts val="0"/>
                        </a:spcAft>
                      </a:pPr>
                      <a:r>
                        <a:rPr lang="ka-GE" sz="1200" b="0">
                          <a:effectLst/>
                        </a:rPr>
                        <a:t> </a:t>
                      </a:r>
                      <a:endParaRPr lang="ka-GE" sz="1200" b="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52184" marR="52184" marT="0" marB="0" anchor="ctr">
                    <a:lnL w="12700" cmpd="sng">
                      <a:noFill/>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spcAft>
                          <a:spcPts val="0"/>
                        </a:spcAft>
                      </a:pPr>
                      <a:r>
                        <a:rPr lang="ka-GE" sz="1200" b="0">
                          <a:effectLst/>
                        </a:rPr>
                        <a:t>წვის ქვედა კამერაში</a:t>
                      </a:r>
                      <a:endParaRPr lang="ka-GE" sz="1200" b="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52184" marR="52184" marT="0"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ka-GE"/>
                    </a:p>
                  </a:txBody>
                  <a:tcPr/>
                </a:tc>
                <a:tc hMerge="1">
                  <a:txBody>
                    <a:bodyPr/>
                    <a:lstStyle/>
                    <a:p>
                      <a:endParaRPr lang="ka-GE"/>
                    </a:p>
                  </a:txBody>
                  <a:tcPr/>
                </a:tc>
                <a:tc>
                  <a:txBody>
                    <a:bodyPr/>
                    <a:lstStyle/>
                    <a:p>
                      <a:pPr algn="ctr">
                        <a:spcAft>
                          <a:spcPts val="0"/>
                        </a:spcAft>
                      </a:pPr>
                      <a:r>
                        <a:rPr lang="ka-GE" sz="1200" b="0">
                          <a:effectLst/>
                        </a:rPr>
                        <a:t>⩽ 850-900°C</a:t>
                      </a:r>
                      <a:endParaRPr lang="ka-GE" sz="1200" b="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52184" marR="52184" marT="0" marB="0" anchor="ctr">
                    <a:lnL w="12700" cap="flat" cmpd="sng" algn="ctr">
                      <a:solidFill>
                        <a:schemeClr val="accent2">
                          <a:lumMod val="75000"/>
                        </a:schemeClr>
                      </a:solidFill>
                      <a:prstDash val="solid"/>
                      <a:round/>
                      <a:headEnd type="none" w="med" len="med"/>
                      <a:tailEnd type="none" w="med" len="med"/>
                    </a:lnL>
                    <a:lnR w="12700" cmpd="sng">
                      <a:noFill/>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395880">
                <a:tc vMerge="1">
                  <a:txBody>
                    <a:bodyPr/>
                    <a:lstStyle/>
                    <a:p>
                      <a:endParaRPr lang="ka-GE"/>
                    </a:p>
                  </a:txBody>
                  <a:tcPr/>
                </a:tc>
                <a:tc gridSpan="3">
                  <a:txBody>
                    <a:bodyPr/>
                    <a:lstStyle/>
                    <a:p>
                      <a:pPr>
                        <a:spcAft>
                          <a:spcPts val="0"/>
                        </a:spcAft>
                      </a:pPr>
                      <a:r>
                        <a:rPr lang="ka-GE" sz="1200" b="0">
                          <a:effectLst/>
                        </a:rPr>
                        <a:t>წვის ზედა კამერაში</a:t>
                      </a:r>
                      <a:endParaRPr lang="ka-GE" sz="1200" b="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52184" marR="52184" marT="0"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ka-GE"/>
                    </a:p>
                  </a:txBody>
                  <a:tcPr/>
                </a:tc>
                <a:tc hMerge="1">
                  <a:txBody>
                    <a:bodyPr/>
                    <a:lstStyle/>
                    <a:p>
                      <a:endParaRPr lang="ka-GE"/>
                    </a:p>
                  </a:txBody>
                  <a:tcPr/>
                </a:tc>
                <a:tc>
                  <a:txBody>
                    <a:bodyPr/>
                    <a:lstStyle/>
                    <a:p>
                      <a:pPr algn="ctr">
                        <a:spcAft>
                          <a:spcPts val="0"/>
                        </a:spcAft>
                      </a:pPr>
                      <a:r>
                        <a:rPr lang="ka-GE" sz="1200" b="0" dirty="0">
                          <a:effectLst/>
                        </a:rPr>
                        <a:t>⩽ </a:t>
                      </a:r>
                      <a:r>
                        <a:rPr lang="ka-GE" sz="1200" b="0" dirty="0" err="1">
                          <a:effectLst/>
                        </a:rPr>
                        <a:t>1.100°C</a:t>
                      </a:r>
                      <a:endParaRPr lang="ka-GE" sz="120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52184" marR="52184" marT="0" marB="0" anchor="ctr">
                    <a:lnL w="12700" cap="flat" cmpd="sng" algn="ctr">
                      <a:solidFill>
                        <a:schemeClr val="accent2">
                          <a:lumMod val="75000"/>
                        </a:schemeClr>
                      </a:solidFill>
                      <a:prstDash val="solid"/>
                      <a:round/>
                      <a:headEnd type="none" w="med" len="med"/>
                      <a:tailEnd type="none" w="med" len="med"/>
                    </a:lnL>
                    <a:lnR w="12700" cmpd="sng">
                      <a:noFill/>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r>
              <a:tr h="156892">
                <a:tc rowSpan="2">
                  <a:txBody>
                    <a:bodyPr/>
                    <a:lstStyle/>
                    <a:p>
                      <a:pPr>
                        <a:spcAft>
                          <a:spcPts val="0"/>
                        </a:spcAft>
                      </a:pPr>
                      <a:r>
                        <a:rPr lang="ka-GE" sz="1200" b="0">
                          <a:effectLst/>
                        </a:rPr>
                        <a:t>სანთურები:</a:t>
                      </a:r>
                      <a:endParaRPr lang="ka-GE" sz="1200" b="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52184" marR="52184" marT="0" marB="0" anchor="ctr">
                    <a:lnL w="12700" cmpd="sng">
                      <a:noFill/>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spcAft>
                          <a:spcPts val="0"/>
                        </a:spcAft>
                      </a:pPr>
                      <a:r>
                        <a:rPr lang="ka-GE" sz="1200" b="0">
                          <a:effectLst/>
                        </a:rPr>
                        <a:t>წვის დროს</a:t>
                      </a:r>
                      <a:endParaRPr lang="ka-GE" sz="1200" b="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52184" marR="52184" marT="0"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ka-GE"/>
                    </a:p>
                  </a:txBody>
                  <a:tcPr/>
                </a:tc>
                <a:tc hMerge="1">
                  <a:txBody>
                    <a:bodyPr/>
                    <a:lstStyle/>
                    <a:p>
                      <a:endParaRPr lang="ka-GE"/>
                    </a:p>
                  </a:txBody>
                  <a:tcPr/>
                </a:tc>
                <a:tc>
                  <a:txBody>
                    <a:bodyPr/>
                    <a:lstStyle/>
                    <a:p>
                      <a:pPr algn="ctr">
                        <a:spcAft>
                          <a:spcPts val="0"/>
                        </a:spcAft>
                      </a:pPr>
                      <a:r>
                        <a:rPr lang="ka-GE" sz="1200" b="0">
                          <a:effectLst/>
                        </a:rPr>
                        <a:t>250</a:t>
                      </a:r>
                      <a:r>
                        <a:rPr lang="ka-GE" sz="1200" b="0" spc="-10">
                          <a:effectLst/>
                        </a:rPr>
                        <a:t> </a:t>
                      </a:r>
                      <a:r>
                        <a:rPr lang="ka-GE" sz="1200" b="0">
                          <a:effectLst/>
                        </a:rPr>
                        <a:t>კვტ</a:t>
                      </a:r>
                      <a:endParaRPr lang="ka-GE" sz="1200" b="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52184" marR="52184" marT="0" marB="0" anchor="ctr">
                    <a:lnL w="12700" cap="flat" cmpd="sng" algn="ctr">
                      <a:solidFill>
                        <a:schemeClr val="accent2">
                          <a:lumMod val="75000"/>
                        </a:schemeClr>
                      </a:solidFill>
                      <a:prstDash val="solid"/>
                      <a:round/>
                      <a:headEnd type="none" w="med" len="med"/>
                      <a:tailEnd type="none" w="med" len="med"/>
                    </a:lnL>
                    <a:lnR w="12700" cmpd="sng">
                      <a:noFill/>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131960">
                <a:tc vMerge="1">
                  <a:txBody>
                    <a:bodyPr/>
                    <a:lstStyle/>
                    <a:p>
                      <a:endParaRPr lang="ka-GE"/>
                    </a:p>
                  </a:txBody>
                  <a:tcPr/>
                </a:tc>
                <a:tc gridSpan="3">
                  <a:txBody>
                    <a:bodyPr/>
                    <a:lstStyle/>
                    <a:p>
                      <a:pPr>
                        <a:spcAft>
                          <a:spcPts val="0"/>
                        </a:spcAft>
                      </a:pPr>
                      <a:r>
                        <a:rPr lang="ka-GE" sz="1200" b="0">
                          <a:effectLst/>
                        </a:rPr>
                        <a:t>წვის შემდეგ</a:t>
                      </a:r>
                      <a:endParaRPr lang="ka-GE" sz="1200" b="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52184" marR="52184" marT="0"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ka-GE"/>
                    </a:p>
                  </a:txBody>
                  <a:tcPr/>
                </a:tc>
                <a:tc hMerge="1">
                  <a:txBody>
                    <a:bodyPr/>
                    <a:lstStyle/>
                    <a:p>
                      <a:endParaRPr lang="ka-GE"/>
                    </a:p>
                  </a:txBody>
                  <a:tcPr/>
                </a:tc>
                <a:tc>
                  <a:txBody>
                    <a:bodyPr/>
                    <a:lstStyle/>
                    <a:p>
                      <a:pPr algn="ctr">
                        <a:spcAft>
                          <a:spcPts val="0"/>
                        </a:spcAft>
                      </a:pPr>
                      <a:r>
                        <a:rPr lang="ka-GE" sz="1200" b="0">
                          <a:effectLst/>
                        </a:rPr>
                        <a:t>250</a:t>
                      </a:r>
                      <a:r>
                        <a:rPr lang="ka-GE" sz="1200" b="0" spc="-10">
                          <a:effectLst/>
                        </a:rPr>
                        <a:t> </a:t>
                      </a:r>
                      <a:r>
                        <a:rPr lang="ka-GE" sz="1200" b="0">
                          <a:effectLst/>
                        </a:rPr>
                        <a:t>კვტ</a:t>
                      </a:r>
                      <a:endParaRPr lang="ka-GE" sz="1200" b="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52184" marR="52184" marT="0" marB="0" anchor="ctr">
                    <a:lnL w="12700" cap="flat" cmpd="sng" algn="ctr">
                      <a:solidFill>
                        <a:schemeClr val="accent2">
                          <a:lumMod val="75000"/>
                        </a:schemeClr>
                      </a:solidFill>
                      <a:prstDash val="solid"/>
                      <a:round/>
                      <a:headEnd type="none" w="med" len="med"/>
                      <a:tailEnd type="none" w="med" len="med"/>
                    </a:lnL>
                    <a:lnR w="12700" cmpd="sng">
                      <a:noFill/>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r>
              <a:tr h="131960">
                <a:tc gridSpan="4">
                  <a:txBody>
                    <a:bodyPr/>
                    <a:lstStyle/>
                    <a:p>
                      <a:pPr>
                        <a:spcAft>
                          <a:spcPts val="0"/>
                        </a:spcAft>
                      </a:pPr>
                      <a:r>
                        <a:rPr lang="ka-GE" sz="1200" b="0">
                          <a:effectLst/>
                        </a:rPr>
                        <a:t>ელექტრო დადგმული სიმძლავრე</a:t>
                      </a:r>
                      <a:endParaRPr lang="ka-GE" sz="1200" b="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52184" marR="52184" marT="0" marB="0" anchor="ctr">
                    <a:lnL w="12700" cmpd="sng">
                      <a:noFill/>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ka-GE"/>
                    </a:p>
                  </a:txBody>
                  <a:tcPr/>
                </a:tc>
                <a:tc hMerge="1">
                  <a:txBody>
                    <a:bodyPr/>
                    <a:lstStyle/>
                    <a:p>
                      <a:endParaRPr lang="ka-GE"/>
                    </a:p>
                  </a:txBody>
                  <a:tcPr/>
                </a:tc>
                <a:tc hMerge="1">
                  <a:txBody>
                    <a:bodyPr/>
                    <a:lstStyle/>
                    <a:p>
                      <a:endParaRPr lang="ka-GE"/>
                    </a:p>
                  </a:txBody>
                  <a:tcPr/>
                </a:tc>
                <a:tc>
                  <a:txBody>
                    <a:bodyPr/>
                    <a:lstStyle/>
                    <a:p>
                      <a:pPr algn="ctr">
                        <a:spcAft>
                          <a:spcPts val="0"/>
                        </a:spcAft>
                      </a:pPr>
                      <a:r>
                        <a:rPr lang="ka-GE" sz="1200" b="0">
                          <a:effectLst/>
                        </a:rPr>
                        <a:t>3 კვტ</a:t>
                      </a:r>
                      <a:endParaRPr lang="ka-GE" sz="1200" b="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52184" marR="52184" marT="0" marB="0" anchor="ctr">
                    <a:lnL w="12700" cap="flat" cmpd="sng" algn="ctr">
                      <a:solidFill>
                        <a:schemeClr val="accent2">
                          <a:lumMod val="75000"/>
                        </a:schemeClr>
                      </a:solidFill>
                      <a:prstDash val="solid"/>
                      <a:round/>
                      <a:headEnd type="none" w="med" len="med"/>
                      <a:tailEnd type="none" w="med" len="med"/>
                    </a:lnL>
                    <a:lnR w="12700" cmpd="sng">
                      <a:noFill/>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163690">
                <a:tc rowSpan="2" gridSpan="2">
                  <a:txBody>
                    <a:bodyPr/>
                    <a:lstStyle/>
                    <a:p>
                      <a:pPr>
                        <a:spcAft>
                          <a:spcPts val="0"/>
                        </a:spcAft>
                      </a:pPr>
                      <a:r>
                        <a:rPr lang="ka-GE" sz="1200" b="0">
                          <a:effectLst/>
                        </a:rPr>
                        <a:t>კვამლსადენი</a:t>
                      </a:r>
                      <a:endParaRPr lang="ka-GE" sz="1200" b="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52184" marR="52184" marT="0" marB="0" anchor="ctr">
                    <a:lnL w="12700" cmpd="sng">
                      <a:noFill/>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c rowSpan="2" hMerge="1">
                  <a:txBody>
                    <a:bodyPr/>
                    <a:lstStyle/>
                    <a:p>
                      <a:endParaRPr lang="ka-GE"/>
                    </a:p>
                  </a:txBody>
                  <a:tcPr/>
                </a:tc>
                <a:tc gridSpan="2">
                  <a:txBody>
                    <a:bodyPr/>
                    <a:lstStyle/>
                    <a:p>
                      <a:pPr>
                        <a:spcAft>
                          <a:spcPts val="0"/>
                        </a:spcAft>
                      </a:pPr>
                      <a:r>
                        <a:rPr lang="ka-GE" sz="1200" b="0">
                          <a:effectLst/>
                        </a:rPr>
                        <a:t>სიგანე </a:t>
                      </a:r>
                      <a:endParaRPr lang="ka-GE" sz="1200" b="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52184" marR="52184" marT="0"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ka-GE"/>
                    </a:p>
                  </a:txBody>
                  <a:tcPr/>
                </a:tc>
                <a:tc>
                  <a:txBody>
                    <a:bodyPr/>
                    <a:lstStyle/>
                    <a:p>
                      <a:pPr algn="ctr">
                        <a:spcAft>
                          <a:spcPts val="0"/>
                        </a:spcAft>
                      </a:pPr>
                      <a:r>
                        <a:rPr lang="ka-GE" sz="1200" b="0">
                          <a:effectLst/>
                        </a:rPr>
                        <a:t>Ø 40 სმ</a:t>
                      </a:r>
                      <a:endParaRPr lang="ka-GE" sz="1200" b="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52184" marR="52184" marT="0" marB="0" anchor="ctr">
                    <a:lnL w="12700" cap="flat" cmpd="sng" algn="ctr">
                      <a:solidFill>
                        <a:schemeClr val="accent2">
                          <a:lumMod val="75000"/>
                        </a:schemeClr>
                      </a:solidFill>
                      <a:prstDash val="solid"/>
                      <a:round/>
                      <a:headEnd type="none" w="med" len="med"/>
                      <a:tailEnd type="none" w="med" len="med"/>
                    </a:lnL>
                    <a:lnR w="12700" cmpd="sng">
                      <a:noFill/>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r>
              <a:tr h="131960">
                <a:tc gridSpan="2" vMerge="1">
                  <a:txBody>
                    <a:bodyPr/>
                    <a:lstStyle/>
                    <a:p>
                      <a:endParaRPr lang="ka-GE"/>
                    </a:p>
                  </a:txBody>
                  <a:tcPr/>
                </a:tc>
                <a:tc hMerge="1" vMerge="1">
                  <a:txBody>
                    <a:bodyPr/>
                    <a:lstStyle/>
                    <a:p>
                      <a:endParaRPr lang="ka-GE"/>
                    </a:p>
                  </a:txBody>
                  <a:tcPr/>
                </a:tc>
                <a:tc gridSpan="2">
                  <a:txBody>
                    <a:bodyPr/>
                    <a:lstStyle/>
                    <a:p>
                      <a:pPr>
                        <a:spcAft>
                          <a:spcPts val="0"/>
                        </a:spcAft>
                      </a:pPr>
                      <a:r>
                        <a:rPr lang="ka-GE" sz="1200" b="0">
                          <a:effectLst/>
                        </a:rPr>
                        <a:t>მინიმალური სიმაღლე</a:t>
                      </a:r>
                      <a:endParaRPr lang="ka-GE" sz="1200" b="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52184" marR="52184" marT="0"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ka-GE"/>
                    </a:p>
                  </a:txBody>
                  <a:tcPr/>
                </a:tc>
                <a:tc>
                  <a:txBody>
                    <a:bodyPr/>
                    <a:lstStyle/>
                    <a:p>
                      <a:pPr algn="ctr">
                        <a:spcAft>
                          <a:spcPts val="0"/>
                        </a:spcAft>
                      </a:pPr>
                      <a:r>
                        <a:rPr lang="ka-GE" sz="1200" b="0">
                          <a:effectLst/>
                        </a:rPr>
                        <a:t>18.00 მ</a:t>
                      </a:r>
                      <a:endParaRPr lang="ka-GE" sz="1200" b="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52184" marR="52184" marT="0" marB="0" anchor="ctr">
                    <a:lnL w="12700" cap="flat" cmpd="sng" algn="ctr">
                      <a:solidFill>
                        <a:schemeClr val="accent2">
                          <a:lumMod val="75000"/>
                        </a:schemeClr>
                      </a:solidFill>
                      <a:prstDash val="solid"/>
                      <a:round/>
                      <a:headEnd type="none" w="med" len="med"/>
                      <a:tailEnd type="none" w="med" len="med"/>
                    </a:lnL>
                    <a:lnR w="12700" cmpd="sng">
                      <a:noFill/>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131960">
                <a:tc gridSpan="4">
                  <a:txBody>
                    <a:bodyPr/>
                    <a:lstStyle/>
                    <a:p>
                      <a:pPr>
                        <a:spcAft>
                          <a:spcPts val="0"/>
                        </a:spcAft>
                      </a:pPr>
                      <a:r>
                        <a:rPr lang="ka-GE" sz="1200" b="0">
                          <a:effectLst/>
                        </a:rPr>
                        <a:t>ჩამტვირთავი კარის ზომები</a:t>
                      </a:r>
                      <a:endParaRPr lang="ka-GE" sz="1200" b="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52184" marR="52184" marT="0" marB="0" anchor="ctr">
                    <a:lnL w="12700" cmpd="sng">
                      <a:noFill/>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ka-GE"/>
                    </a:p>
                  </a:txBody>
                  <a:tcPr/>
                </a:tc>
                <a:tc hMerge="1">
                  <a:txBody>
                    <a:bodyPr/>
                    <a:lstStyle/>
                    <a:p>
                      <a:endParaRPr lang="ka-GE"/>
                    </a:p>
                  </a:txBody>
                  <a:tcPr/>
                </a:tc>
                <a:tc hMerge="1">
                  <a:txBody>
                    <a:bodyPr/>
                    <a:lstStyle/>
                    <a:p>
                      <a:endParaRPr lang="ka-GE"/>
                    </a:p>
                  </a:txBody>
                  <a:tcPr/>
                </a:tc>
                <a:tc>
                  <a:txBody>
                    <a:bodyPr/>
                    <a:lstStyle/>
                    <a:p>
                      <a:pPr algn="ctr">
                        <a:spcAft>
                          <a:spcPts val="0"/>
                        </a:spcAft>
                      </a:pPr>
                      <a:r>
                        <a:rPr lang="ka-GE" sz="1200" b="0">
                          <a:effectLst/>
                        </a:rPr>
                        <a:t>70 x 70 სმ</a:t>
                      </a:r>
                      <a:endParaRPr lang="ka-GE" sz="1200" b="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52184" marR="52184" marT="0" marB="0" anchor="ctr">
                    <a:lnL w="12700" cap="flat" cmpd="sng" algn="ctr">
                      <a:solidFill>
                        <a:schemeClr val="accent2">
                          <a:lumMod val="75000"/>
                        </a:schemeClr>
                      </a:solidFill>
                      <a:prstDash val="solid"/>
                      <a:round/>
                      <a:headEnd type="none" w="med" len="med"/>
                      <a:tailEnd type="none" w="med" len="med"/>
                    </a:lnL>
                    <a:lnR w="12700" cmpd="sng">
                      <a:noFill/>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r>
              <a:tr h="176765">
                <a:tc rowSpan="2" gridSpan="3">
                  <a:txBody>
                    <a:bodyPr/>
                    <a:lstStyle/>
                    <a:p>
                      <a:pPr>
                        <a:spcAft>
                          <a:spcPts val="0"/>
                        </a:spcAft>
                      </a:pPr>
                      <a:r>
                        <a:rPr lang="ka-GE" sz="1200" b="0">
                          <a:effectLst/>
                        </a:rPr>
                        <a:t>ვენტილაცია:</a:t>
                      </a:r>
                      <a:endParaRPr lang="ka-GE" sz="1200" b="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52184" marR="52184" marT="0" marB="0" anchor="ctr">
                    <a:lnL w="12700" cmpd="sng">
                      <a:noFill/>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tc rowSpan="2" hMerge="1">
                  <a:txBody>
                    <a:bodyPr/>
                    <a:lstStyle/>
                    <a:p>
                      <a:endParaRPr lang="ka-GE"/>
                    </a:p>
                  </a:txBody>
                  <a:tcPr/>
                </a:tc>
                <a:tc rowSpan="2" hMerge="1">
                  <a:txBody>
                    <a:bodyPr/>
                    <a:lstStyle/>
                    <a:p>
                      <a:endParaRPr lang="ka-GE"/>
                    </a:p>
                  </a:txBody>
                  <a:tcPr/>
                </a:tc>
                <a:tc>
                  <a:txBody>
                    <a:bodyPr/>
                    <a:lstStyle/>
                    <a:p>
                      <a:pPr>
                        <a:spcAft>
                          <a:spcPts val="0"/>
                        </a:spcAft>
                      </a:pPr>
                      <a:r>
                        <a:rPr lang="ka-GE" sz="1200" b="0">
                          <a:effectLst/>
                        </a:rPr>
                        <a:t>მაღალი </a:t>
                      </a:r>
                      <a:endParaRPr lang="ka-GE" sz="1200" b="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52184" marR="52184" marT="0"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ka-GE" sz="1200" b="0">
                          <a:effectLst/>
                        </a:rPr>
                        <a:t>6 დმ</a:t>
                      </a:r>
                      <a:r>
                        <a:rPr lang="ka-GE" sz="1200" b="0" baseline="30000">
                          <a:effectLst/>
                        </a:rPr>
                        <a:t>3</a:t>
                      </a:r>
                      <a:endParaRPr lang="ka-GE" sz="1200" b="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52184" marR="52184" marT="0" marB="0" anchor="ctr">
                    <a:lnL w="12700" cap="flat" cmpd="sng" algn="ctr">
                      <a:solidFill>
                        <a:schemeClr val="accent2">
                          <a:lumMod val="75000"/>
                        </a:schemeClr>
                      </a:solidFill>
                      <a:prstDash val="solid"/>
                      <a:round/>
                      <a:headEnd type="none" w="med" len="med"/>
                      <a:tailEnd type="none" w="med" len="med"/>
                    </a:lnL>
                    <a:lnR w="12700" cmpd="sng">
                      <a:noFill/>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190051">
                <a:tc gridSpan="3" vMerge="1">
                  <a:txBody>
                    <a:bodyPr/>
                    <a:lstStyle/>
                    <a:p>
                      <a:endParaRPr lang="ka-GE"/>
                    </a:p>
                  </a:txBody>
                  <a:tcPr/>
                </a:tc>
                <a:tc hMerge="1" vMerge="1">
                  <a:txBody>
                    <a:bodyPr/>
                    <a:lstStyle/>
                    <a:p>
                      <a:endParaRPr lang="ka-GE"/>
                    </a:p>
                  </a:txBody>
                  <a:tcPr/>
                </a:tc>
                <a:tc hMerge="1" vMerge="1">
                  <a:txBody>
                    <a:bodyPr/>
                    <a:lstStyle/>
                    <a:p>
                      <a:endParaRPr lang="ka-GE"/>
                    </a:p>
                  </a:txBody>
                  <a:tcPr/>
                </a:tc>
                <a:tc>
                  <a:txBody>
                    <a:bodyPr/>
                    <a:lstStyle/>
                    <a:p>
                      <a:pPr>
                        <a:spcAft>
                          <a:spcPts val="0"/>
                        </a:spcAft>
                      </a:pPr>
                      <a:r>
                        <a:rPr lang="ka-GE" sz="1200" b="0">
                          <a:effectLst/>
                        </a:rPr>
                        <a:t>დაბალი</a:t>
                      </a:r>
                      <a:endParaRPr lang="ka-GE" sz="1200" b="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52184" marR="52184" marT="0"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ka-GE" sz="1200" b="0">
                          <a:effectLst/>
                        </a:rPr>
                        <a:t>10 დმ</a:t>
                      </a:r>
                      <a:r>
                        <a:rPr lang="ka-GE" sz="1200" b="0" baseline="30000">
                          <a:effectLst/>
                        </a:rPr>
                        <a:t>3</a:t>
                      </a:r>
                      <a:endParaRPr lang="ka-GE" sz="1200" b="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52184" marR="52184" marT="0" marB="0" anchor="ctr">
                    <a:lnL w="12700" cap="flat" cmpd="sng" algn="ctr">
                      <a:solidFill>
                        <a:schemeClr val="accent2">
                          <a:lumMod val="75000"/>
                        </a:schemeClr>
                      </a:solidFill>
                      <a:prstDash val="solid"/>
                      <a:round/>
                      <a:headEnd type="none" w="med" len="med"/>
                      <a:tailEnd type="none" w="med" len="med"/>
                    </a:lnL>
                    <a:lnR w="12700" cmpd="sng">
                      <a:noFill/>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r>
              <a:tr h="131960">
                <a:tc gridSpan="4">
                  <a:txBody>
                    <a:bodyPr/>
                    <a:lstStyle/>
                    <a:p>
                      <a:pPr>
                        <a:spcAft>
                          <a:spcPts val="0"/>
                        </a:spcAft>
                      </a:pPr>
                      <a:r>
                        <a:rPr lang="ka-GE" sz="1200" b="0">
                          <a:effectLst/>
                        </a:rPr>
                        <a:t>წონა </a:t>
                      </a:r>
                      <a:endParaRPr lang="ka-GE" sz="1200" b="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52184" marR="52184" marT="0" marB="0" anchor="ctr">
                    <a:lnL w="12700" cmpd="sng">
                      <a:noFill/>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endParaRPr lang="ka-GE"/>
                    </a:p>
                  </a:txBody>
                  <a:tcPr/>
                </a:tc>
                <a:tc hMerge="1">
                  <a:txBody>
                    <a:bodyPr/>
                    <a:lstStyle/>
                    <a:p>
                      <a:endParaRPr lang="ka-GE"/>
                    </a:p>
                  </a:txBody>
                  <a:tcPr/>
                </a:tc>
                <a:tc hMerge="1">
                  <a:txBody>
                    <a:bodyPr/>
                    <a:lstStyle/>
                    <a:p>
                      <a:endParaRPr lang="ka-GE"/>
                    </a:p>
                  </a:txBody>
                  <a:tcPr/>
                </a:tc>
                <a:tc>
                  <a:txBody>
                    <a:bodyPr/>
                    <a:lstStyle/>
                    <a:p>
                      <a:pPr algn="ctr">
                        <a:spcAft>
                          <a:spcPts val="0"/>
                        </a:spcAft>
                      </a:pPr>
                      <a:r>
                        <a:rPr lang="ka-GE" sz="1200" b="0" dirty="0">
                          <a:effectLst/>
                        </a:rPr>
                        <a:t>6 ტონა</a:t>
                      </a:r>
                      <a:endParaRPr lang="ka-GE" sz="120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52184" marR="52184" marT="0" marB="0" anchor="ctr">
                    <a:lnL w="12700" cap="flat" cmpd="sng" algn="ctr">
                      <a:solidFill>
                        <a:schemeClr val="accent2">
                          <a:lumMod val="75000"/>
                        </a:schemeClr>
                      </a:solidFill>
                      <a:prstDash val="solid"/>
                      <a:round/>
                      <a:headEnd type="none" w="med" len="med"/>
                      <a:tailEnd type="none" w="med" len="med"/>
                    </a:lnL>
                    <a:lnR w="12700" cmpd="sng">
                      <a:noFill/>
                    </a:lnR>
                    <a:lnT w="12700" cap="flat" cmpd="sng" algn="ctr">
                      <a:solidFill>
                        <a:schemeClr val="accent2">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sp>
        <p:nvSpPr>
          <p:cNvPr id="8" name="Rectangle 7"/>
          <p:cNvSpPr/>
          <p:nvPr/>
        </p:nvSpPr>
        <p:spPr>
          <a:xfrm>
            <a:off x="5515062" y="736451"/>
            <a:ext cx="3905774" cy="523220"/>
          </a:xfrm>
          <a:prstGeom prst="rect">
            <a:avLst/>
          </a:prstGeom>
        </p:spPr>
        <p:txBody>
          <a:bodyPr wrap="square">
            <a:spAutoFit/>
          </a:bodyPr>
          <a:lstStyle/>
          <a:p>
            <a:pPr algn="ctr"/>
            <a:r>
              <a:rPr lang="ka-GE" sz="1400" dirty="0">
                <a:solidFill>
                  <a:schemeClr val="accent2">
                    <a:lumMod val="75000"/>
                  </a:schemeClr>
                </a:solidFill>
                <a:ea typeface="Calibri" panose="020F0502020204030204" pitchFamily="34" charset="0"/>
                <a:cs typeface="Times New Roman" panose="02020603050405020304" pitchFamily="18" charset="0"/>
              </a:rPr>
              <a:t>საპროექტო </a:t>
            </a:r>
            <a:r>
              <a:rPr lang="ka-GE" sz="1400" dirty="0" err="1">
                <a:solidFill>
                  <a:schemeClr val="accent2">
                    <a:lumMod val="75000"/>
                  </a:schemeClr>
                </a:solidFill>
                <a:ea typeface="Calibri" panose="020F0502020204030204" pitchFamily="34" charset="0"/>
                <a:cs typeface="Times New Roman" panose="02020603050405020304" pitchFamily="18" charset="0"/>
              </a:rPr>
              <a:t>CP</a:t>
            </a:r>
            <a:r>
              <a:rPr lang="ka-GE" sz="1400" dirty="0">
                <a:solidFill>
                  <a:schemeClr val="accent2">
                    <a:lumMod val="75000"/>
                  </a:schemeClr>
                </a:solidFill>
                <a:ea typeface="Calibri" panose="020F0502020204030204" pitchFamily="34" charset="0"/>
                <a:cs typeface="Times New Roman" panose="02020603050405020304" pitchFamily="18" charset="0"/>
              </a:rPr>
              <a:t>-50-A ინსინერატორის ტექნიკური მახასიათებლები</a:t>
            </a:r>
            <a:endParaRPr lang="ka-GE" sz="1400" dirty="0">
              <a:solidFill>
                <a:schemeClr val="accent2">
                  <a:lumMod val="75000"/>
                </a:schemeClr>
              </a:solidFill>
            </a:endParaRPr>
          </a:p>
        </p:txBody>
      </p:sp>
    </p:spTree>
    <p:extLst>
      <p:ext uri="{BB962C8B-B14F-4D97-AF65-F5344CB8AC3E}">
        <p14:creationId xmlns:p14="http://schemas.microsoft.com/office/powerpoint/2010/main" val="328615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2276" y="287943"/>
            <a:ext cx="6686550" cy="629735"/>
          </a:xfrm>
        </p:spPr>
        <p:txBody>
          <a:bodyPr>
            <a:normAutofit/>
          </a:bodyPr>
          <a:lstStyle/>
          <a:p>
            <a:r>
              <a:rPr lang="ka-GE" sz="2600" dirty="0" smtClean="0">
                <a:solidFill>
                  <a:schemeClr val="accent2">
                    <a:lumMod val="75000"/>
                  </a:schemeClr>
                </a:solidFill>
                <a:effectLst>
                  <a:outerShdw blurRad="38100" dist="38100" dir="2700000" algn="tl">
                    <a:srgbClr val="000000">
                      <a:alpha val="43137"/>
                    </a:srgbClr>
                  </a:outerShdw>
                </a:effectLst>
              </a:rPr>
              <a:t>პროექტის აღწერა</a:t>
            </a:r>
            <a:endParaRPr lang="en-US" sz="2600" dirty="0">
              <a:solidFill>
                <a:schemeClr val="accent2">
                  <a:lumMod val="75000"/>
                </a:schemeClr>
              </a:solidFill>
              <a:effectLst>
                <a:outerShdw blurRad="38100" dist="38100" dir="2700000" algn="tl">
                  <a:srgbClr val="000000">
                    <a:alpha val="43137"/>
                  </a:srgbClr>
                </a:outerShdw>
              </a:effectLst>
            </a:endParaRPr>
          </a:p>
        </p:txBody>
      </p:sp>
      <p:sp>
        <p:nvSpPr>
          <p:cNvPr id="11" name="Rectangle 10"/>
          <p:cNvSpPr/>
          <p:nvPr/>
        </p:nvSpPr>
        <p:spPr>
          <a:xfrm>
            <a:off x="328978" y="1245409"/>
            <a:ext cx="4050075" cy="3631763"/>
          </a:xfrm>
          <a:prstGeom prst="rect">
            <a:avLst/>
          </a:prstGeom>
        </p:spPr>
        <p:txBody>
          <a:bodyPr wrap="square">
            <a:spAutoFit/>
          </a:bodyPr>
          <a:lstStyle/>
          <a:p>
            <a:pPr>
              <a:spcAft>
                <a:spcPts val="600"/>
              </a:spcAft>
            </a:pPr>
            <a:r>
              <a:rPr lang="ka-GE" sz="1200"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საპროექტო ინსინერატორი შემადგენლობაშია:</a:t>
            </a:r>
          </a:p>
          <a:p>
            <a:pPr marL="342900" lvl="0" indent="-342900" algn="just">
              <a:spcBef>
                <a:spcPts val="600"/>
              </a:spcBef>
              <a:buFont typeface="Symbol" panose="05050102010706020507" pitchFamily="18" charset="2"/>
              <a:buChar char=""/>
            </a:pPr>
            <a:r>
              <a:rPr lang="ka-GE" sz="1200" dirty="0">
                <a:effectLst>
                  <a:outerShdw blurRad="38100" dist="38100" dir="2700000" algn="tl">
                    <a:srgbClr val="000000">
                      <a:alpha val="43137"/>
                    </a:srgbClr>
                  </a:outerShdw>
                </a:effectLst>
              </a:rPr>
              <a:t>ნარჩენების წვის კამერა:</a:t>
            </a:r>
          </a:p>
          <a:p>
            <a:pPr marL="569913" lvl="1" indent="-342900" algn="just">
              <a:spcBef>
                <a:spcPts val="600"/>
              </a:spcBef>
              <a:buFont typeface="Courier New" panose="02070309020205020404" pitchFamily="49" charset="0"/>
              <a:buChar char="o"/>
            </a:pPr>
            <a:r>
              <a:rPr lang="ka-GE" sz="1200" dirty="0">
                <a:effectLst>
                  <a:outerShdw blurRad="38100" dist="38100" dir="2700000" algn="tl">
                    <a:srgbClr val="000000">
                      <a:alpha val="43137"/>
                    </a:srgbClr>
                  </a:outerShdw>
                </a:effectLst>
              </a:rPr>
              <a:t>სრულად წყალგაუმტარი კარი ნარჩენების მექანიკური ჩატვირთვისთვის; </a:t>
            </a:r>
          </a:p>
          <a:p>
            <a:pPr marL="569913" lvl="1" indent="-342900" algn="just">
              <a:spcBef>
                <a:spcPts val="600"/>
              </a:spcBef>
              <a:buFont typeface="Courier New" panose="02070309020205020404" pitchFamily="49" charset="0"/>
              <a:buChar char="o"/>
            </a:pPr>
            <a:r>
              <a:rPr lang="ka-GE" sz="1200" dirty="0">
                <a:effectLst>
                  <a:outerShdw blurRad="38100" dist="38100" dir="2700000" algn="tl">
                    <a:srgbClr val="000000">
                      <a:alpha val="43137"/>
                    </a:srgbClr>
                  </a:outerShdw>
                </a:effectLst>
              </a:rPr>
              <a:t>წვის სანთურა, რომელიც გამოიყენება ნარჩენების აალებისათვის.</a:t>
            </a:r>
          </a:p>
          <a:p>
            <a:pPr marL="342900" lvl="0" indent="-342900" algn="just">
              <a:spcBef>
                <a:spcPts val="600"/>
              </a:spcBef>
              <a:buFont typeface="Symbol" panose="05050102010706020507" pitchFamily="18" charset="2"/>
              <a:buChar char=""/>
            </a:pPr>
            <a:r>
              <a:rPr lang="ka-GE" sz="1200" dirty="0">
                <a:effectLst>
                  <a:outerShdw blurRad="38100" dist="38100" dir="2700000" algn="tl">
                    <a:srgbClr val="000000">
                      <a:alpha val="43137"/>
                    </a:srgbClr>
                  </a:outerShdw>
                </a:effectLst>
              </a:rPr>
              <a:t>აირის შემდგომი წვის კამერა:</a:t>
            </a:r>
          </a:p>
          <a:p>
            <a:pPr marL="569913" lvl="1" indent="-342900" algn="just">
              <a:spcBef>
                <a:spcPts val="600"/>
              </a:spcBef>
              <a:buFont typeface="Courier New" panose="02070309020205020404" pitchFamily="49" charset="0"/>
              <a:buChar char="o"/>
            </a:pPr>
            <a:r>
              <a:rPr lang="ka-GE" sz="1200" dirty="0">
                <a:effectLst>
                  <a:outerShdw blurRad="38100" dist="38100" dir="2700000" algn="tl">
                    <a:srgbClr val="000000">
                      <a:alpha val="43137"/>
                    </a:srgbClr>
                  </a:outerShdw>
                </a:effectLst>
              </a:rPr>
              <a:t>აირების წვის სანთურა;</a:t>
            </a:r>
          </a:p>
          <a:p>
            <a:pPr marL="569913" lvl="1" indent="-342900" algn="just">
              <a:spcBef>
                <a:spcPts val="600"/>
              </a:spcBef>
              <a:buFont typeface="Courier New" panose="02070309020205020404" pitchFamily="49" charset="0"/>
              <a:buChar char="o"/>
            </a:pPr>
            <a:r>
              <a:rPr lang="ka-GE" sz="1200" dirty="0">
                <a:effectLst>
                  <a:outerShdw blurRad="38100" dist="38100" dir="2700000" algn="tl">
                    <a:srgbClr val="000000">
                      <a:alpha val="43137"/>
                    </a:srgbClr>
                  </a:outerShdw>
                </a:effectLst>
              </a:rPr>
              <a:t>მოწყობილობა, რომელიც იწოვს ჰაერს აირების შემდგომი წვის მიზნით;</a:t>
            </a:r>
          </a:p>
          <a:p>
            <a:pPr marL="569913" lvl="1" indent="-342900" algn="just">
              <a:spcBef>
                <a:spcPts val="600"/>
              </a:spcBef>
              <a:buFont typeface="Courier New" panose="02070309020205020404" pitchFamily="49" charset="0"/>
              <a:buChar char="o"/>
            </a:pPr>
            <a:r>
              <a:rPr lang="ka-GE" sz="1200" dirty="0">
                <a:effectLst>
                  <a:outerShdw blurRad="38100" dist="38100" dir="2700000" algn="tl">
                    <a:srgbClr val="000000">
                      <a:alpha val="43137"/>
                    </a:srgbClr>
                  </a:outerShdw>
                </a:effectLst>
              </a:rPr>
              <a:t>მოწყობილობა, რომელიც იწოვს გამაგრილებელ ჰაერს ნამწვი არიებისათვის;</a:t>
            </a:r>
          </a:p>
          <a:p>
            <a:pPr marL="569913" lvl="1" indent="-342900" algn="just">
              <a:spcBef>
                <a:spcPts val="600"/>
              </a:spcBef>
              <a:buFont typeface="Courier New" panose="02070309020205020404" pitchFamily="49" charset="0"/>
              <a:buChar char="o"/>
            </a:pPr>
            <a:r>
              <a:rPr lang="ka-GE" sz="1200" dirty="0">
                <a:effectLst>
                  <a:outerShdw blurRad="38100" dist="38100" dir="2700000" algn="tl">
                    <a:srgbClr val="000000">
                      <a:alpha val="43137"/>
                    </a:srgbClr>
                  </a:outerShdw>
                </a:effectLst>
              </a:rPr>
              <a:t>ნამწვი აირების საევაკუაციო გარსი.</a:t>
            </a:r>
          </a:p>
          <a:p>
            <a:pPr marL="342900" lvl="0" indent="-342900" algn="just">
              <a:spcBef>
                <a:spcPts val="600"/>
              </a:spcBef>
              <a:buFont typeface="Symbol" panose="05050102010706020507" pitchFamily="18" charset="2"/>
              <a:buChar char=""/>
            </a:pPr>
            <a:r>
              <a:rPr lang="ka-GE" sz="1200" dirty="0">
                <a:effectLst>
                  <a:outerShdw blurRad="38100" dist="38100" dir="2700000" algn="tl">
                    <a:srgbClr val="000000">
                      <a:alpha val="43137"/>
                    </a:srgbClr>
                  </a:outerShdw>
                </a:effectLst>
              </a:rPr>
              <a:t>სრული მართვის პანელი, რომელიც ავტომატურად უზრუნველყოფს სრულ ციკლს.</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8138" y="2055302"/>
            <a:ext cx="5201376" cy="4391638"/>
          </a:xfrm>
          <a:prstGeom prst="rect">
            <a:avLst/>
          </a:prstGeom>
        </p:spPr>
      </p:pic>
    </p:spTree>
    <p:extLst>
      <p:ext uri="{BB962C8B-B14F-4D97-AF65-F5344CB8AC3E}">
        <p14:creationId xmlns:p14="http://schemas.microsoft.com/office/powerpoint/2010/main" val="663625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2276" y="-14061"/>
            <a:ext cx="6686550" cy="629735"/>
          </a:xfrm>
        </p:spPr>
        <p:txBody>
          <a:bodyPr>
            <a:normAutofit/>
          </a:bodyPr>
          <a:lstStyle/>
          <a:p>
            <a:r>
              <a:rPr lang="ka-GE" sz="2600" dirty="0" smtClean="0">
                <a:solidFill>
                  <a:schemeClr val="accent2">
                    <a:lumMod val="75000"/>
                  </a:schemeClr>
                </a:solidFill>
                <a:effectLst>
                  <a:outerShdw blurRad="38100" dist="38100" dir="2700000" algn="tl">
                    <a:srgbClr val="000000">
                      <a:alpha val="43137"/>
                    </a:srgbClr>
                  </a:outerShdw>
                </a:effectLst>
              </a:rPr>
              <a:t>პროექტის აღწერა</a:t>
            </a:r>
            <a:endParaRPr lang="en-US" sz="2600" dirty="0">
              <a:solidFill>
                <a:schemeClr val="accent2">
                  <a:lumMod val="75000"/>
                </a:schemeClr>
              </a:solidFill>
              <a:effectLst>
                <a:outerShdw blurRad="38100" dist="38100" dir="2700000" algn="tl">
                  <a:srgbClr val="000000">
                    <a:alpha val="43137"/>
                  </a:srgbClr>
                </a:outerShdw>
              </a:effectLst>
            </a:endParaRPr>
          </a:p>
        </p:txBody>
      </p:sp>
      <p:sp>
        <p:nvSpPr>
          <p:cNvPr id="8" name="Rectangle 7"/>
          <p:cNvSpPr/>
          <p:nvPr/>
        </p:nvSpPr>
        <p:spPr>
          <a:xfrm>
            <a:off x="422276" y="615674"/>
            <a:ext cx="5675852" cy="307777"/>
          </a:xfrm>
          <a:prstGeom prst="rect">
            <a:avLst/>
          </a:prstGeom>
        </p:spPr>
        <p:txBody>
          <a:bodyPr wrap="square">
            <a:spAutoFit/>
          </a:bodyPr>
          <a:lstStyle/>
          <a:p>
            <a:r>
              <a:rPr lang="ka-GE" sz="1400" dirty="0">
                <a:solidFill>
                  <a:schemeClr val="accent2">
                    <a:lumMod val="75000"/>
                  </a:schemeClr>
                </a:solidFill>
                <a:effectLst>
                  <a:outerShdw blurRad="38100" dist="38100" dir="2700000" algn="tl">
                    <a:srgbClr val="000000">
                      <a:alpha val="43137"/>
                    </a:srgbClr>
                  </a:outerShdw>
                </a:effectLst>
              </a:rPr>
              <a:t> </a:t>
            </a:r>
            <a:r>
              <a:rPr lang="ka-GE" sz="1400" dirty="0" err="1">
                <a:solidFill>
                  <a:schemeClr val="accent2">
                    <a:lumMod val="75000"/>
                  </a:schemeClr>
                </a:solidFill>
                <a:effectLst>
                  <a:outerShdw blurRad="38100" dist="38100" dir="2700000" algn="tl">
                    <a:srgbClr val="000000">
                      <a:alpha val="43137"/>
                    </a:srgbClr>
                  </a:outerShdw>
                </a:effectLst>
              </a:rPr>
              <a:t>CP</a:t>
            </a:r>
            <a:r>
              <a:rPr lang="ka-GE" sz="1400" dirty="0">
                <a:solidFill>
                  <a:schemeClr val="accent2">
                    <a:lumMod val="75000"/>
                  </a:schemeClr>
                </a:solidFill>
                <a:effectLst>
                  <a:outerShdw blurRad="38100" dist="38100" dir="2700000" algn="tl">
                    <a:srgbClr val="000000">
                      <a:alpha val="43137"/>
                    </a:srgbClr>
                  </a:outerShdw>
                </a:effectLst>
              </a:rPr>
              <a:t>-50-A ფირმის საპროექტო ინსინერატორი (ჭრილები და გეგმა)</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2021" y="1060850"/>
            <a:ext cx="6269276" cy="5339949"/>
          </a:xfrm>
          <a:prstGeom prst="rect">
            <a:avLst/>
          </a:prstGeom>
        </p:spPr>
      </p:pic>
    </p:spTree>
    <p:extLst>
      <p:ext uri="{BB962C8B-B14F-4D97-AF65-F5344CB8AC3E}">
        <p14:creationId xmlns:p14="http://schemas.microsoft.com/office/powerpoint/2010/main" val="1707687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2276" y="136941"/>
            <a:ext cx="6686550" cy="629735"/>
          </a:xfrm>
        </p:spPr>
        <p:txBody>
          <a:bodyPr>
            <a:normAutofit/>
          </a:bodyPr>
          <a:lstStyle/>
          <a:p>
            <a:r>
              <a:rPr lang="ka-GE" sz="2600" dirty="0" smtClean="0">
                <a:solidFill>
                  <a:schemeClr val="accent2">
                    <a:lumMod val="75000"/>
                  </a:schemeClr>
                </a:solidFill>
                <a:effectLst>
                  <a:outerShdw blurRad="38100" dist="38100" dir="2700000" algn="tl">
                    <a:srgbClr val="000000">
                      <a:alpha val="43137"/>
                    </a:srgbClr>
                  </a:outerShdw>
                </a:effectLst>
              </a:rPr>
              <a:t>პროექტის აღწერა</a:t>
            </a:r>
            <a:endParaRPr lang="en-US" sz="2600" dirty="0">
              <a:solidFill>
                <a:schemeClr val="accent2">
                  <a:lumMod val="75000"/>
                </a:schemeClr>
              </a:solidFill>
              <a:effectLst>
                <a:outerShdw blurRad="38100" dist="38100" dir="2700000" algn="tl">
                  <a:srgbClr val="000000">
                    <a:alpha val="43137"/>
                  </a:srgbClr>
                </a:outerShdw>
              </a:effectLst>
            </a:endParaRPr>
          </a:p>
        </p:txBody>
      </p:sp>
      <p:sp>
        <p:nvSpPr>
          <p:cNvPr id="11" name="Rectangle 10"/>
          <p:cNvSpPr/>
          <p:nvPr/>
        </p:nvSpPr>
        <p:spPr>
          <a:xfrm>
            <a:off x="514555" y="825959"/>
            <a:ext cx="8856967" cy="5384038"/>
          </a:xfrm>
          <a:prstGeom prst="rect">
            <a:avLst/>
          </a:prstGeom>
        </p:spPr>
        <p:txBody>
          <a:bodyPr wrap="square">
            <a:spAutoFit/>
          </a:bodyPr>
          <a:lstStyle/>
          <a:p>
            <a:pPr algn="just" defTabSz="742950">
              <a:lnSpc>
                <a:spcPct val="90000"/>
              </a:lnSpc>
              <a:spcBef>
                <a:spcPts val="975"/>
              </a:spcBef>
              <a:buClr>
                <a:schemeClr val="accent1"/>
              </a:buClr>
            </a:pPr>
            <a:r>
              <a:rPr lang="ka-GE" sz="1400" dirty="0">
                <a:latin typeface="Sylfaen" panose="010A0502050306030303" pitchFamily="18" charset="0"/>
              </a:rPr>
              <a:t>ინსინერატორის მუშაობისათვის გამოიყენება ბუნებრივი აირი. მისი მაქსიმალური ხარჯი შეადგენს 17 მ</a:t>
            </a:r>
            <a:r>
              <a:rPr lang="ka-GE" sz="1400" baseline="30000" dirty="0">
                <a:latin typeface="Sylfaen" panose="010A0502050306030303" pitchFamily="18" charset="0"/>
              </a:rPr>
              <a:t>3</a:t>
            </a:r>
            <a:r>
              <a:rPr lang="ka-GE" sz="1400" dirty="0">
                <a:latin typeface="Sylfaen" panose="010A0502050306030303" pitchFamily="18" charset="0"/>
              </a:rPr>
              <a:t>/სთ, ინსინერატორი იმუშავებს 150 სამუშაო დღეს 8 საათის განმავლობაში, ინსინერატორის ფუნქციონირება დაგეგმილია წელიწადში დაახლოებით 1200 სთ/წელი.</a:t>
            </a:r>
          </a:p>
          <a:p>
            <a:pPr algn="just" defTabSz="742950">
              <a:lnSpc>
                <a:spcPct val="90000"/>
              </a:lnSpc>
              <a:spcBef>
                <a:spcPts val="975"/>
              </a:spcBef>
              <a:buClr>
                <a:schemeClr val="accent1"/>
              </a:buClr>
            </a:pPr>
            <a:r>
              <a:rPr lang="ka-GE" sz="1400" dirty="0">
                <a:latin typeface="Sylfaen" panose="010A0502050306030303" pitchFamily="18" charset="0"/>
              </a:rPr>
              <a:t>საწვავის  სავარაუდო მაქსიმალური ხარჯი </a:t>
            </a:r>
            <a:r>
              <a:rPr lang="ka-GE" sz="1400" dirty="0" smtClean="0">
                <a:latin typeface="Sylfaen" panose="010A0502050306030303" pitchFamily="18" charset="0"/>
              </a:rPr>
              <a:t>იქნება: </a:t>
            </a:r>
          </a:p>
          <a:p>
            <a:pPr algn="just" defTabSz="742950">
              <a:lnSpc>
                <a:spcPct val="90000"/>
              </a:lnSpc>
              <a:spcBef>
                <a:spcPts val="975"/>
              </a:spcBef>
              <a:buClr>
                <a:schemeClr val="accent1"/>
              </a:buClr>
            </a:pPr>
            <a:r>
              <a:rPr lang="ka-GE" sz="1400" dirty="0" smtClean="0">
                <a:latin typeface="Sylfaen" panose="010A0502050306030303" pitchFamily="18" charset="0"/>
              </a:rPr>
              <a:t>17 </a:t>
            </a:r>
            <a:r>
              <a:rPr lang="ka-GE" sz="1400" dirty="0">
                <a:latin typeface="Sylfaen" panose="010A0502050306030303" pitchFamily="18" charset="0"/>
              </a:rPr>
              <a:t>მ</a:t>
            </a:r>
            <a:r>
              <a:rPr lang="ka-GE" sz="1400" baseline="30000" dirty="0">
                <a:latin typeface="Sylfaen" panose="010A0502050306030303" pitchFamily="18" charset="0"/>
              </a:rPr>
              <a:t>3</a:t>
            </a:r>
            <a:r>
              <a:rPr lang="ka-GE" sz="1400" dirty="0">
                <a:latin typeface="Sylfaen" panose="010A0502050306030303" pitchFamily="18" charset="0"/>
              </a:rPr>
              <a:t> /სთ. </a:t>
            </a:r>
            <a:r>
              <a:rPr lang="en-US" sz="1400" dirty="0" smtClean="0">
                <a:latin typeface="Sylfaen" panose="010A0502050306030303" pitchFamily="18" charset="0"/>
              </a:rPr>
              <a:t>x </a:t>
            </a:r>
            <a:r>
              <a:rPr lang="ka-GE" sz="1400" dirty="0" smtClean="0">
                <a:latin typeface="Sylfaen" panose="010A0502050306030303" pitchFamily="18" charset="0"/>
              </a:rPr>
              <a:t>12</a:t>
            </a:r>
            <a:r>
              <a:rPr lang="en-US" sz="1400" dirty="0">
                <a:latin typeface="Sylfaen" panose="010A0502050306030303" pitchFamily="18" charset="0"/>
              </a:rPr>
              <a:t>00 </a:t>
            </a:r>
            <a:r>
              <a:rPr lang="ka-GE" sz="1400" dirty="0">
                <a:latin typeface="Sylfaen" panose="010A0502050306030303" pitchFamily="18" charset="0"/>
              </a:rPr>
              <a:t>სთ/წ=20 400 მ</a:t>
            </a:r>
            <a:r>
              <a:rPr lang="ka-GE" sz="1400" baseline="30000" dirty="0">
                <a:latin typeface="Sylfaen" panose="010A0502050306030303" pitchFamily="18" charset="0"/>
              </a:rPr>
              <a:t>3</a:t>
            </a:r>
            <a:r>
              <a:rPr lang="ka-GE" sz="1400" dirty="0">
                <a:latin typeface="Sylfaen" panose="010A0502050306030303" pitchFamily="18" charset="0"/>
              </a:rPr>
              <a:t> /</a:t>
            </a:r>
            <a:r>
              <a:rPr lang="ka-GE" sz="1400" dirty="0" smtClean="0">
                <a:latin typeface="Sylfaen" panose="010A0502050306030303" pitchFamily="18" charset="0"/>
              </a:rPr>
              <a:t>წ.</a:t>
            </a:r>
          </a:p>
          <a:p>
            <a:pPr algn="just" defTabSz="742950">
              <a:lnSpc>
                <a:spcPct val="90000"/>
              </a:lnSpc>
              <a:spcBef>
                <a:spcPts val="975"/>
              </a:spcBef>
              <a:buClr>
                <a:schemeClr val="accent1"/>
              </a:buClr>
            </a:pPr>
            <a:r>
              <a:rPr lang="ka-GE" sz="1400" dirty="0">
                <a:latin typeface="Sylfaen" panose="010A0502050306030303" pitchFamily="18" charset="0"/>
              </a:rPr>
              <a:t>ინსინერატორის ექსპლუატაციის პერიოდში მოხდება საათში დაახლოებით 50-60 კგ სამედიცინო ნარჩენის </a:t>
            </a:r>
            <a:r>
              <a:rPr lang="ka-GE" sz="1400" dirty="0" smtClean="0">
                <a:latin typeface="Sylfaen" panose="010A0502050306030303" pitchFamily="18" charset="0"/>
              </a:rPr>
              <a:t>გაუნებელყოფა.</a:t>
            </a:r>
          </a:p>
          <a:p>
            <a:pPr algn="just" defTabSz="742950">
              <a:lnSpc>
                <a:spcPct val="90000"/>
              </a:lnSpc>
              <a:spcBef>
                <a:spcPts val="975"/>
              </a:spcBef>
              <a:buClr>
                <a:schemeClr val="accent1"/>
              </a:buClr>
            </a:pPr>
            <a:r>
              <a:rPr lang="ka-GE" sz="1400" dirty="0">
                <a:latin typeface="Sylfaen" panose="010A0502050306030303" pitchFamily="18" charset="0"/>
              </a:rPr>
              <a:t>საჭიროების შემთხვევაში წელიწადში განადგურებული ნარჩენების მაქსიმალური რაოდენობა </a:t>
            </a:r>
            <a:r>
              <a:rPr lang="ka-GE" sz="1400" dirty="0" smtClean="0">
                <a:latin typeface="Sylfaen" panose="010A0502050306030303" pitchFamily="18" charset="0"/>
              </a:rPr>
              <a:t>იქნება:</a:t>
            </a:r>
          </a:p>
          <a:p>
            <a:pPr algn="just" defTabSz="742950">
              <a:lnSpc>
                <a:spcPct val="90000"/>
              </a:lnSpc>
              <a:spcBef>
                <a:spcPts val="975"/>
              </a:spcBef>
              <a:buClr>
                <a:schemeClr val="accent1"/>
              </a:buClr>
            </a:pPr>
            <a:r>
              <a:rPr lang="ka-GE" sz="1400" dirty="0" smtClean="0">
                <a:latin typeface="Sylfaen" panose="010A0502050306030303" pitchFamily="18" charset="0"/>
              </a:rPr>
              <a:t>150 </a:t>
            </a:r>
            <a:r>
              <a:rPr lang="en-US" sz="1400" dirty="0">
                <a:latin typeface="Sylfaen" panose="010A0502050306030303" pitchFamily="18" charset="0"/>
              </a:rPr>
              <a:t>x</a:t>
            </a:r>
            <a:r>
              <a:rPr lang="ka-GE" sz="1400" dirty="0" smtClean="0">
                <a:latin typeface="Sylfaen" panose="010A0502050306030303" pitchFamily="18" charset="0"/>
              </a:rPr>
              <a:t> </a:t>
            </a:r>
            <a:r>
              <a:rPr lang="ka-GE" sz="1400" dirty="0">
                <a:latin typeface="Sylfaen" panose="010A0502050306030303" pitchFamily="18" charset="0"/>
              </a:rPr>
              <a:t>250 = 37 500 კგ/წელ</a:t>
            </a:r>
            <a:r>
              <a:rPr lang="ka-GE" sz="1400" dirty="0" smtClean="0">
                <a:latin typeface="Sylfaen" panose="010A0502050306030303" pitchFamily="18" charset="0"/>
              </a:rPr>
              <a:t>.</a:t>
            </a:r>
          </a:p>
          <a:p>
            <a:pPr algn="just" defTabSz="742950">
              <a:lnSpc>
                <a:spcPct val="90000"/>
              </a:lnSpc>
              <a:spcBef>
                <a:spcPts val="975"/>
              </a:spcBef>
              <a:buClr>
                <a:schemeClr val="accent1"/>
              </a:buClr>
            </a:pPr>
            <a:r>
              <a:rPr lang="ka-GE" sz="1400" dirty="0">
                <a:latin typeface="Sylfaen" panose="010A0502050306030303" pitchFamily="18" charset="0"/>
              </a:rPr>
              <a:t>ინსინერატორი მოემსახურება ბათუმის ფილიალის ლაბორატორიას, რომლის ჩვეულებრივ რეჟიმში მუშაობის პირობებში განადგურებას დაქვემდებარებული ნარჩენების რაოდენობა იქნება მნიშვნელოვნად ნაკლები. შესაბამისად ინსინერატორის მუშაობის დღეები და სამუშაო საათები იქნება ბევრად უფრო ნაკლები, მაგრამ ატმოსფერულ ჰაერში მავნე ნივთიერებათა ემისიების გაანგარიშებისათვის აღებულია მაქსიმალური მნიშვნელობები, რასაც შესაძლებელია ადგილი ქონდეს ქვეყანაში ეპიდსიტუაციის გართულების შემთხვევაში. </a:t>
            </a:r>
            <a:endParaRPr lang="ka-GE" sz="1400" dirty="0" smtClean="0">
              <a:latin typeface="Sylfaen" panose="010A0502050306030303" pitchFamily="18" charset="0"/>
            </a:endParaRPr>
          </a:p>
          <a:p>
            <a:pPr algn="just" defTabSz="742950">
              <a:lnSpc>
                <a:spcPct val="90000"/>
              </a:lnSpc>
              <a:spcBef>
                <a:spcPts val="975"/>
              </a:spcBef>
              <a:buClr>
                <a:schemeClr val="accent1"/>
              </a:buClr>
            </a:pPr>
            <a:r>
              <a:rPr lang="ka-GE" sz="1400" dirty="0" smtClean="0">
                <a:latin typeface="Sylfaen" panose="010A0502050306030303" pitchFamily="18" charset="0"/>
              </a:rPr>
              <a:t>ლაბორატორიებში </a:t>
            </a:r>
            <a:r>
              <a:rPr lang="ka-GE" sz="1400" dirty="0">
                <a:latin typeface="Sylfaen" panose="010A0502050306030303" pitchFamily="18" charset="0"/>
              </a:rPr>
              <a:t>წარმოქმნილი სახიფათო ნარჩენების წვის შედეგად წარმოქმნილი ფერფლი მიეკუთვნება </a:t>
            </a:r>
            <a:r>
              <a:rPr lang="ka-GE" sz="1400" dirty="0" smtClean="0">
                <a:latin typeface="Sylfaen" panose="010A0502050306030303" pitchFamily="18" charset="0"/>
              </a:rPr>
              <a:t>არა</a:t>
            </a:r>
            <a:r>
              <a:rPr lang="en-US" sz="1400" dirty="0" smtClean="0">
                <a:latin typeface="Sylfaen" panose="010A0502050306030303" pitchFamily="18" charset="0"/>
              </a:rPr>
              <a:t> </a:t>
            </a:r>
            <a:r>
              <a:rPr lang="ka-GE" sz="1400" dirty="0" smtClean="0">
                <a:latin typeface="Sylfaen" panose="010A0502050306030303" pitchFamily="18" charset="0"/>
              </a:rPr>
              <a:t>სახიფათო </a:t>
            </a:r>
            <a:r>
              <a:rPr lang="ka-GE" sz="1400" dirty="0">
                <a:latin typeface="Sylfaen" panose="010A0502050306030303" pitchFamily="18" charset="0"/>
              </a:rPr>
              <a:t>ნარჩენებს. ღუმელიდან </a:t>
            </a:r>
            <a:r>
              <a:rPr lang="ka-GE" sz="1400" dirty="0" smtClean="0">
                <a:latin typeface="Sylfaen" panose="010A0502050306030303" pitchFamily="18" charset="0"/>
              </a:rPr>
              <a:t>ამოღებისას, </a:t>
            </a:r>
            <a:r>
              <a:rPr lang="ka-GE" sz="1400" dirty="0">
                <a:latin typeface="Sylfaen" panose="010A0502050306030303" pitchFamily="18" charset="0"/>
              </a:rPr>
              <a:t>ფერფლი ჯერ განთავსდება პოლიეთილენის ტომრებში, ხოლო შემდეგ, 100 ან/და 200 </a:t>
            </a:r>
            <a:r>
              <a:rPr lang="ka-GE" sz="1400" dirty="0" smtClean="0">
                <a:latin typeface="Sylfaen" panose="010A0502050306030303" pitchFamily="18" charset="0"/>
              </a:rPr>
              <a:t>ლ </a:t>
            </a:r>
            <a:r>
              <a:rPr lang="ka-GE" sz="1400" dirty="0">
                <a:latin typeface="Sylfaen" panose="010A0502050306030303" pitchFamily="18" charset="0"/>
              </a:rPr>
              <a:t>მოცულობის, სპეციალურ, ჰერმეტულ </a:t>
            </a:r>
            <a:r>
              <a:rPr lang="ka-GE" sz="1400" dirty="0" smtClean="0">
                <a:latin typeface="Sylfaen" panose="010A0502050306030303" pitchFamily="18" charset="0"/>
              </a:rPr>
              <a:t>კონტეინერებში. </a:t>
            </a:r>
            <a:r>
              <a:rPr lang="ka-GE" sz="1400" dirty="0">
                <a:latin typeface="Sylfaen" panose="010A0502050306030303" pitchFamily="18" charset="0"/>
              </a:rPr>
              <a:t>ნარჩენების დროებითი დასაწყობება მოხდება ინსინერატორის შენობაში სპეციალურად გამოყოფილ კუთხეში. </a:t>
            </a:r>
          </a:p>
          <a:p>
            <a:pPr algn="just" defTabSz="742950">
              <a:lnSpc>
                <a:spcPct val="90000"/>
              </a:lnSpc>
              <a:spcBef>
                <a:spcPts val="975"/>
              </a:spcBef>
              <a:buClr>
                <a:schemeClr val="accent1"/>
              </a:buClr>
            </a:pPr>
            <a:r>
              <a:rPr lang="ka-GE" sz="1400" dirty="0">
                <a:latin typeface="Sylfaen" panose="010A0502050306030303" pitchFamily="18" charset="0"/>
              </a:rPr>
              <a:t>ფერფლის შემდეგი მართვის მიზნით, ეროვნული ცენტრი ყოველწლიურად აცხადებს ტენდერს და შესაბამისი ნებართვის მქონე, გამარჯვებული კომპანია მოახდენს ფერფლის ტერიტორიიდან </a:t>
            </a:r>
            <a:r>
              <a:rPr lang="ka-GE" sz="1400" dirty="0" smtClean="0">
                <a:latin typeface="Sylfaen" panose="010A0502050306030303" pitchFamily="18" charset="0"/>
              </a:rPr>
              <a:t>გატანას</a:t>
            </a:r>
            <a:r>
              <a:rPr lang="en-US" sz="1400" dirty="0" smtClean="0">
                <a:latin typeface="Sylfaen" panose="010A0502050306030303" pitchFamily="18" charset="0"/>
              </a:rPr>
              <a:t>.</a:t>
            </a:r>
            <a:endParaRPr lang="ka-GE" sz="1400" dirty="0">
              <a:latin typeface="Sylfaen" panose="010A0502050306030303" pitchFamily="18" charset="0"/>
            </a:endParaRPr>
          </a:p>
        </p:txBody>
      </p:sp>
    </p:spTree>
    <p:extLst>
      <p:ext uri="{BB962C8B-B14F-4D97-AF65-F5344CB8AC3E}">
        <p14:creationId xmlns:p14="http://schemas.microsoft.com/office/powerpoint/2010/main" val="51093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67451" y="625840"/>
            <a:ext cx="8571097" cy="574859"/>
          </a:xfrm>
        </p:spPr>
        <p:txBody>
          <a:bodyPr vert="horz" lIns="91440" tIns="45720" rIns="91440" bIns="45720" rtlCol="0" anchor="b">
            <a:noAutofit/>
          </a:bodyPr>
          <a:lstStyle/>
          <a:p>
            <a:r>
              <a:rPr lang="ka-GE" sz="2000" dirty="0">
                <a:solidFill>
                  <a:schemeClr val="accent2">
                    <a:lumMod val="75000"/>
                  </a:schemeClr>
                </a:solidFill>
                <a:effectLst>
                  <a:outerShdw blurRad="38100" dist="38100" dir="2700000" algn="tl">
                    <a:srgbClr val="000000">
                      <a:alpha val="43137"/>
                    </a:srgbClr>
                  </a:outerShdw>
                </a:effectLst>
              </a:rPr>
              <a:t>ნარჩენების სახეები, რომელთა დაწვა მოხდება საპროექტო ინსინერატორში </a:t>
            </a:r>
            <a:endParaRPr lang="en-US" sz="2000" dirty="0">
              <a:solidFill>
                <a:schemeClr val="accent2">
                  <a:lumMod val="75000"/>
                </a:schemeClr>
              </a:solidFill>
              <a:effectLst>
                <a:outerShdw blurRad="38100" dist="38100" dir="2700000" algn="tl">
                  <a:srgbClr val="000000">
                    <a:alpha val="43137"/>
                  </a:srgbClr>
                </a:outerShdw>
              </a:effectLst>
            </a:endParaRPr>
          </a:p>
        </p:txBody>
      </p:sp>
      <p:sp>
        <p:nvSpPr>
          <p:cNvPr id="5" name="Text Placeholder 4"/>
          <p:cNvSpPr>
            <a:spLocks noGrp="1"/>
          </p:cNvSpPr>
          <p:nvPr>
            <p:ph type="body" idx="1"/>
          </p:nvPr>
        </p:nvSpPr>
        <p:spPr>
          <a:xfrm>
            <a:off x="922284" y="1714761"/>
            <a:ext cx="8061432" cy="4054523"/>
          </a:xfrm>
        </p:spPr>
        <p:txBody>
          <a:bodyPr>
            <a:normAutofit/>
          </a:bodyPr>
          <a:lstStyle/>
          <a:p>
            <a:pPr algn="just">
              <a:spcBef>
                <a:spcPts val="600"/>
              </a:spcBef>
              <a:spcAft>
                <a:spcPts val="600"/>
              </a:spcAft>
            </a:pPr>
            <a:r>
              <a:rPr lang="ka-GE" sz="1600" dirty="0">
                <a:solidFill>
                  <a:srgbClr val="000000"/>
                </a:solidFill>
                <a:ea typeface="Calibri" panose="020F0502020204030204" pitchFamily="34" charset="0"/>
                <a:cs typeface="Times New Roman" panose="02020603050405020304" pitchFamily="18" charset="0"/>
              </a:rPr>
              <a:t>ინსინერატორის ექსპლუატაციის ეტაპზე იგეგმება სამედიცინო დაწესებულებაში წარმოქმნილი ნარჩენების ინსინერაცია. რომელებიც „</a:t>
            </a:r>
            <a:r>
              <a:rPr lang="ka-GE" sz="1600" dirty="0">
                <a:solidFill>
                  <a:srgbClr val="000000"/>
                </a:solidFill>
                <a:ea typeface="Calibri" panose="020F0502020204030204" pitchFamily="34" charset="0"/>
                <a:cs typeface="Sylfaen" panose="010A0502050306030303" pitchFamily="18" charset="0"/>
              </a:rPr>
              <a:t>სახეობებისა</a:t>
            </a:r>
            <a:r>
              <a:rPr lang="ka-GE" sz="1600" dirty="0">
                <a:solidFill>
                  <a:srgbClr val="000000"/>
                </a:solidFill>
                <a:ea typeface="Calibri" panose="020F0502020204030204" pitchFamily="34" charset="0"/>
                <a:cs typeface="Times New Roman" panose="02020603050405020304" pitchFamily="18" charset="0"/>
              </a:rPr>
              <a:t> </a:t>
            </a:r>
            <a:r>
              <a:rPr lang="ka-GE" sz="1600" dirty="0">
                <a:solidFill>
                  <a:srgbClr val="000000"/>
                </a:solidFill>
                <a:ea typeface="Calibri" panose="020F0502020204030204" pitchFamily="34" charset="0"/>
                <a:cs typeface="Sylfaen" panose="010A0502050306030303" pitchFamily="18" charset="0"/>
              </a:rPr>
              <a:t>და</a:t>
            </a:r>
            <a:r>
              <a:rPr lang="ka-GE" sz="1600" dirty="0">
                <a:solidFill>
                  <a:srgbClr val="000000"/>
                </a:solidFill>
                <a:ea typeface="Calibri" panose="020F0502020204030204" pitchFamily="34" charset="0"/>
                <a:cs typeface="Times New Roman" panose="02020603050405020304" pitchFamily="18" charset="0"/>
              </a:rPr>
              <a:t> </a:t>
            </a:r>
            <a:r>
              <a:rPr lang="ka-GE" sz="1600" dirty="0">
                <a:solidFill>
                  <a:srgbClr val="000000"/>
                </a:solidFill>
                <a:ea typeface="Calibri" panose="020F0502020204030204" pitchFamily="34" charset="0"/>
                <a:cs typeface="Sylfaen" panose="010A0502050306030303" pitchFamily="18" charset="0"/>
              </a:rPr>
              <a:t>მახასიათებლების</a:t>
            </a:r>
            <a:r>
              <a:rPr lang="ka-GE" sz="1600" dirty="0">
                <a:solidFill>
                  <a:srgbClr val="000000"/>
                </a:solidFill>
                <a:ea typeface="Calibri" panose="020F0502020204030204" pitchFamily="34" charset="0"/>
                <a:cs typeface="Times New Roman" panose="02020603050405020304" pitchFamily="18" charset="0"/>
              </a:rPr>
              <a:t> </a:t>
            </a:r>
            <a:r>
              <a:rPr lang="ka-GE" sz="1600" dirty="0">
                <a:solidFill>
                  <a:srgbClr val="000000"/>
                </a:solidFill>
                <a:ea typeface="Calibri" panose="020F0502020204030204" pitchFamily="34" charset="0"/>
                <a:cs typeface="Sylfaen" panose="010A0502050306030303" pitchFamily="18" charset="0"/>
              </a:rPr>
              <a:t>მიხედვით</a:t>
            </a:r>
            <a:r>
              <a:rPr lang="ka-GE" sz="1600" dirty="0">
                <a:solidFill>
                  <a:srgbClr val="000000"/>
                </a:solidFill>
                <a:ea typeface="Calibri" panose="020F0502020204030204" pitchFamily="34" charset="0"/>
                <a:cs typeface="Times New Roman" panose="02020603050405020304" pitchFamily="18" charset="0"/>
              </a:rPr>
              <a:t> </a:t>
            </a:r>
            <a:r>
              <a:rPr lang="ka-GE" sz="1600" dirty="0">
                <a:solidFill>
                  <a:srgbClr val="000000"/>
                </a:solidFill>
                <a:ea typeface="Calibri" panose="020F0502020204030204" pitchFamily="34" charset="0"/>
                <a:cs typeface="Sylfaen" panose="010A0502050306030303" pitchFamily="18" charset="0"/>
              </a:rPr>
              <a:t>ნარჩენების</a:t>
            </a:r>
            <a:r>
              <a:rPr lang="ka-GE" sz="1600" dirty="0">
                <a:solidFill>
                  <a:srgbClr val="000000"/>
                </a:solidFill>
                <a:ea typeface="Calibri" panose="020F0502020204030204" pitchFamily="34" charset="0"/>
                <a:cs typeface="Times New Roman" panose="02020603050405020304" pitchFamily="18" charset="0"/>
              </a:rPr>
              <a:t> </a:t>
            </a:r>
            <a:r>
              <a:rPr lang="ka-GE" sz="1600" dirty="0">
                <a:solidFill>
                  <a:srgbClr val="000000"/>
                </a:solidFill>
                <a:ea typeface="Calibri" panose="020F0502020204030204" pitchFamily="34" charset="0"/>
                <a:cs typeface="Sylfaen" panose="010A0502050306030303" pitchFamily="18" charset="0"/>
              </a:rPr>
              <a:t>ნუსხის</a:t>
            </a:r>
            <a:r>
              <a:rPr lang="ka-GE" sz="1600" dirty="0">
                <a:solidFill>
                  <a:srgbClr val="000000"/>
                </a:solidFill>
                <a:ea typeface="Calibri" panose="020F0502020204030204" pitchFamily="34" charset="0"/>
                <a:cs typeface="Times New Roman" panose="02020603050405020304" pitchFamily="18" charset="0"/>
              </a:rPr>
              <a:t> </a:t>
            </a:r>
            <a:r>
              <a:rPr lang="ka-GE" sz="1600" dirty="0">
                <a:solidFill>
                  <a:srgbClr val="000000"/>
                </a:solidFill>
                <a:ea typeface="Calibri" panose="020F0502020204030204" pitchFamily="34" charset="0"/>
                <a:cs typeface="Sylfaen" panose="010A0502050306030303" pitchFamily="18" charset="0"/>
              </a:rPr>
              <a:t>განსაზღვრისა</a:t>
            </a:r>
            <a:r>
              <a:rPr lang="ka-GE" sz="1600" dirty="0">
                <a:solidFill>
                  <a:srgbClr val="000000"/>
                </a:solidFill>
                <a:ea typeface="Calibri" panose="020F0502020204030204" pitchFamily="34" charset="0"/>
                <a:cs typeface="Times New Roman" panose="02020603050405020304" pitchFamily="18" charset="0"/>
              </a:rPr>
              <a:t> </a:t>
            </a:r>
            <a:r>
              <a:rPr lang="ka-GE" sz="1600" dirty="0">
                <a:solidFill>
                  <a:srgbClr val="000000"/>
                </a:solidFill>
                <a:ea typeface="Calibri" panose="020F0502020204030204" pitchFamily="34" charset="0"/>
                <a:cs typeface="Sylfaen" panose="010A0502050306030303" pitchFamily="18" charset="0"/>
              </a:rPr>
              <a:t>და</a:t>
            </a:r>
            <a:r>
              <a:rPr lang="ka-GE" sz="1600" dirty="0">
                <a:solidFill>
                  <a:srgbClr val="000000"/>
                </a:solidFill>
                <a:ea typeface="Calibri" panose="020F0502020204030204" pitchFamily="34" charset="0"/>
                <a:cs typeface="Times New Roman" panose="02020603050405020304" pitchFamily="18" charset="0"/>
              </a:rPr>
              <a:t> </a:t>
            </a:r>
            <a:r>
              <a:rPr lang="ka-GE" sz="1600" dirty="0">
                <a:solidFill>
                  <a:srgbClr val="000000"/>
                </a:solidFill>
                <a:ea typeface="Calibri" panose="020F0502020204030204" pitchFamily="34" charset="0"/>
                <a:cs typeface="Sylfaen" panose="010A0502050306030303" pitchFamily="18" charset="0"/>
              </a:rPr>
              <a:t>კლასიფიკაციის</a:t>
            </a:r>
            <a:r>
              <a:rPr lang="ka-GE" sz="1600" dirty="0">
                <a:solidFill>
                  <a:srgbClr val="000000"/>
                </a:solidFill>
                <a:ea typeface="Calibri" panose="020F0502020204030204" pitchFamily="34" charset="0"/>
                <a:cs typeface="Times New Roman" panose="02020603050405020304" pitchFamily="18" charset="0"/>
              </a:rPr>
              <a:t> </a:t>
            </a:r>
            <a:r>
              <a:rPr lang="ka-GE" sz="1600" dirty="0">
                <a:solidFill>
                  <a:srgbClr val="000000"/>
                </a:solidFill>
                <a:ea typeface="Calibri" panose="020F0502020204030204" pitchFamily="34" charset="0"/>
                <a:cs typeface="Sylfaen" panose="010A0502050306030303" pitchFamily="18" charset="0"/>
              </a:rPr>
              <a:t>შესახებ</a:t>
            </a:r>
            <a:r>
              <a:rPr lang="ka-GE" sz="1600" dirty="0">
                <a:solidFill>
                  <a:srgbClr val="000000"/>
                </a:solidFill>
                <a:ea typeface="Calibri" panose="020F0502020204030204" pitchFamily="34" charset="0"/>
                <a:cs typeface="Times New Roman" panose="02020603050405020304" pitchFamily="18" charset="0"/>
              </a:rPr>
              <a:t>“ </a:t>
            </a:r>
            <a:r>
              <a:rPr lang="ka-GE" sz="1600" dirty="0" smtClean="0">
                <a:solidFill>
                  <a:srgbClr val="000000"/>
                </a:solidFill>
                <a:ea typeface="Calibri" panose="020F0502020204030204" pitchFamily="34" charset="0"/>
                <a:cs typeface="Times New Roman" panose="02020603050405020304" pitchFamily="18" charset="0"/>
              </a:rPr>
              <a:t>ს</a:t>
            </a:r>
            <a:r>
              <a:rPr lang="ka-GE" sz="1600" dirty="0" smtClean="0">
                <a:solidFill>
                  <a:srgbClr val="000000"/>
                </a:solidFill>
                <a:ea typeface="Calibri" panose="020F0502020204030204" pitchFamily="34" charset="0"/>
                <a:cs typeface="Sylfaen" panose="010A0502050306030303" pitchFamily="18" charset="0"/>
              </a:rPr>
              <a:t>აქართველოს</a:t>
            </a:r>
            <a:r>
              <a:rPr lang="ka-GE" sz="1600" dirty="0" smtClean="0">
                <a:solidFill>
                  <a:srgbClr val="000000"/>
                </a:solidFill>
                <a:ea typeface="Calibri" panose="020F0502020204030204" pitchFamily="34" charset="0"/>
                <a:cs typeface="Times New Roman" panose="02020603050405020304" pitchFamily="18" charset="0"/>
              </a:rPr>
              <a:t> </a:t>
            </a:r>
            <a:r>
              <a:rPr lang="ka-GE" sz="1600" dirty="0">
                <a:solidFill>
                  <a:srgbClr val="000000"/>
                </a:solidFill>
                <a:ea typeface="Calibri" panose="020F0502020204030204" pitchFamily="34" charset="0"/>
                <a:cs typeface="Sylfaen" panose="010A0502050306030303" pitchFamily="18" charset="0"/>
              </a:rPr>
              <a:t>მთავრობის</a:t>
            </a:r>
            <a:r>
              <a:rPr lang="ka-GE" sz="1600" dirty="0">
                <a:solidFill>
                  <a:srgbClr val="000000"/>
                </a:solidFill>
                <a:ea typeface="Calibri" panose="020F0502020204030204" pitchFamily="34" charset="0"/>
                <a:cs typeface="Times New Roman" panose="02020603050405020304" pitchFamily="18" charset="0"/>
              </a:rPr>
              <a:t> 2015 </a:t>
            </a:r>
            <a:r>
              <a:rPr lang="ka-GE" sz="1600" dirty="0">
                <a:solidFill>
                  <a:srgbClr val="000000"/>
                </a:solidFill>
                <a:ea typeface="Calibri" panose="020F0502020204030204" pitchFamily="34" charset="0"/>
                <a:cs typeface="Sylfaen" panose="010A0502050306030303" pitchFamily="18" charset="0"/>
              </a:rPr>
              <a:t>წლის</a:t>
            </a:r>
            <a:r>
              <a:rPr lang="ka-GE" sz="1600" dirty="0">
                <a:solidFill>
                  <a:srgbClr val="000000"/>
                </a:solidFill>
                <a:ea typeface="Calibri" panose="020F0502020204030204" pitchFamily="34" charset="0"/>
                <a:cs typeface="Times New Roman" panose="02020603050405020304" pitchFamily="18" charset="0"/>
              </a:rPr>
              <a:t> 17 </a:t>
            </a:r>
            <a:r>
              <a:rPr lang="ka-GE" sz="1600" dirty="0">
                <a:solidFill>
                  <a:srgbClr val="000000"/>
                </a:solidFill>
                <a:ea typeface="Calibri" panose="020F0502020204030204" pitchFamily="34" charset="0"/>
                <a:cs typeface="Sylfaen" panose="010A0502050306030303" pitchFamily="18" charset="0"/>
              </a:rPr>
              <a:t>აგვისტო</a:t>
            </a:r>
            <a:r>
              <a:rPr lang="ka-GE" sz="1600" dirty="0">
                <a:solidFill>
                  <a:srgbClr val="000000"/>
                </a:solidFill>
                <a:ea typeface="Calibri" panose="020F0502020204030204" pitchFamily="34" charset="0"/>
                <a:cs typeface="Times New Roman" panose="02020603050405020304" pitchFamily="18" charset="0"/>
              </a:rPr>
              <a:t> N426 </a:t>
            </a:r>
            <a:r>
              <a:rPr lang="ka-GE" sz="1600" dirty="0">
                <a:solidFill>
                  <a:srgbClr val="000000"/>
                </a:solidFill>
                <a:ea typeface="Calibri" panose="020F0502020204030204" pitchFamily="34" charset="0"/>
                <a:cs typeface="Sylfaen" panose="010A0502050306030303" pitchFamily="18" charset="0"/>
              </a:rPr>
              <a:t>დადგენილების შესაბამისად გაერთიანებულია შემდეგ ჯგუფებში:</a:t>
            </a:r>
            <a:endParaRPr lang="ru-RU" sz="1600" dirty="0">
              <a:solidFill>
                <a:srgbClr val="000000"/>
              </a:solidFill>
              <a:ea typeface="Calibri" panose="020F0502020204030204" pitchFamily="34" charset="0"/>
              <a:cs typeface="Times New Roman" panose="02020603050405020304" pitchFamily="18" charset="0"/>
            </a:endParaRPr>
          </a:p>
          <a:p>
            <a:pPr marL="342900" lvl="0" indent="-342900">
              <a:spcBef>
                <a:spcPts val="600"/>
              </a:spcBef>
              <a:spcAft>
                <a:spcPts val="0"/>
              </a:spcAft>
              <a:buClr>
                <a:schemeClr val="accent2">
                  <a:lumMod val="75000"/>
                </a:schemeClr>
              </a:buClr>
              <a:buFont typeface="Symbol" panose="05050102010706020507" pitchFamily="18" charset="2"/>
              <a:buChar char=""/>
            </a:pPr>
            <a:r>
              <a:rPr lang="ka-GE" sz="1600" dirty="0">
                <a:solidFill>
                  <a:srgbClr val="000000"/>
                </a:solidFill>
                <a:ea typeface="Calibri" panose="020F0502020204030204" pitchFamily="34" charset="0"/>
                <a:cs typeface="Times New Roman" panose="02020603050405020304" pitchFamily="18" charset="0"/>
              </a:rPr>
              <a:t>06 - ნარჩენები, რომლებიც წარმოიქმნება არაორგანული ქიმიური პროცესებიდან;</a:t>
            </a:r>
            <a:endParaRPr lang="ru-RU" sz="1600" dirty="0">
              <a:solidFill>
                <a:srgbClr val="000000"/>
              </a:solidFill>
              <a:ea typeface="Calibri" panose="020F0502020204030204" pitchFamily="34" charset="0"/>
              <a:cs typeface="Times New Roman" panose="02020603050405020304" pitchFamily="18" charset="0"/>
            </a:endParaRPr>
          </a:p>
          <a:p>
            <a:pPr marL="342900" lvl="0" indent="-342900">
              <a:spcAft>
                <a:spcPts val="0"/>
              </a:spcAft>
              <a:buClr>
                <a:schemeClr val="accent2">
                  <a:lumMod val="75000"/>
                </a:schemeClr>
              </a:buClr>
              <a:buFont typeface="Symbol" panose="05050102010706020507" pitchFamily="18" charset="2"/>
              <a:buChar char=""/>
            </a:pPr>
            <a:r>
              <a:rPr lang="ka-GE" sz="1600" dirty="0">
                <a:solidFill>
                  <a:srgbClr val="000000"/>
                </a:solidFill>
                <a:ea typeface="Calibri" panose="020F0502020204030204" pitchFamily="34" charset="0"/>
                <a:cs typeface="Times New Roman" panose="02020603050405020304" pitchFamily="18" charset="0"/>
              </a:rPr>
              <a:t>07  - ნარჩენები ორგანული ქიმიური პროცესებიდან;</a:t>
            </a:r>
            <a:endParaRPr lang="ru-RU" sz="1600" dirty="0">
              <a:solidFill>
                <a:srgbClr val="000000"/>
              </a:solidFill>
              <a:ea typeface="Calibri" panose="020F0502020204030204" pitchFamily="34" charset="0"/>
              <a:cs typeface="Times New Roman" panose="02020603050405020304" pitchFamily="18" charset="0"/>
            </a:endParaRPr>
          </a:p>
          <a:p>
            <a:pPr marL="342900" lvl="0" indent="-342900" algn="just">
              <a:spcAft>
                <a:spcPts val="600"/>
              </a:spcAft>
              <a:buClr>
                <a:schemeClr val="accent2">
                  <a:lumMod val="75000"/>
                </a:schemeClr>
              </a:buClr>
              <a:buFont typeface="Symbol" panose="05050102010706020507" pitchFamily="18" charset="2"/>
              <a:buChar char=""/>
            </a:pPr>
            <a:r>
              <a:rPr lang="ka-GE" sz="1600" dirty="0">
                <a:solidFill>
                  <a:srgbClr val="000000"/>
                </a:solidFill>
                <a:ea typeface="Calibri" panose="020F0502020204030204" pitchFamily="34" charset="0"/>
                <a:cs typeface="Times New Roman" panose="02020603050405020304" pitchFamily="18" charset="0"/>
              </a:rPr>
              <a:t>18 </a:t>
            </a:r>
            <a:r>
              <a:rPr lang="ka-GE" sz="1600" dirty="0">
                <a:solidFill>
                  <a:srgbClr val="000000"/>
                </a:solidFill>
                <a:ea typeface="Calibri" panose="020F0502020204030204" pitchFamily="34" charset="0"/>
                <a:cs typeface="Sylfaen" panose="010A0502050306030303" pitchFamily="18" charset="0"/>
              </a:rPr>
              <a:t>- ნარჩენები</a:t>
            </a:r>
            <a:r>
              <a:rPr lang="ka-GE" sz="1600" dirty="0">
                <a:solidFill>
                  <a:srgbClr val="000000"/>
                </a:solidFill>
                <a:ea typeface="Calibri" panose="020F0502020204030204" pitchFamily="34" charset="0"/>
                <a:cs typeface="Times New Roman" panose="02020603050405020304" pitchFamily="18" charset="0"/>
              </a:rPr>
              <a:t>, </a:t>
            </a:r>
            <a:r>
              <a:rPr lang="ka-GE" sz="1600" dirty="0">
                <a:solidFill>
                  <a:srgbClr val="000000"/>
                </a:solidFill>
                <a:ea typeface="Calibri" panose="020F0502020204030204" pitchFamily="34" charset="0"/>
                <a:cs typeface="Sylfaen" panose="010A0502050306030303" pitchFamily="18" charset="0"/>
              </a:rPr>
              <a:t>რომლების</a:t>
            </a:r>
            <a:r>
              <a:rPr lang="ka-GE" sz="1600" dirty="0">
                <a:solidFill>
                  <a:srgbClr val="000000"/>
                </a:solidFill>
                <a:ea typeface="Calibri" panose="020F0502020204030204" pitchFamily="34" charset="0"/>
                <a:cs typeface="Times New Roman" panose="02020603050405020304" pitchFamily="18" charset="0"/>
              </a:rPr>
              <a:t> </a:t>
            </a:r>
            <a:r>
              <a:rPr lang="ka-GE" sz="1600" dirty="0">
                <a:solidFill>
                  <a:srgbClr val="000000"/>
                </a:solidFill>
                <a:ea typeface="Calibri" panose="020F0502020204030204" pitchFamily="34" charset="0"/>
                <a:cs typeface="Sylfaen" panose="010A0502050306030303" pitchFamily="18" charset="0"/>
              </a:rPr>
              <a:t>წარმოიქმნება</a:t>
            </a:r>
            <a:r>
              <a:rPr lang="ka-GE" sz="1600" dirty="0">
                <a:solidFill>
                  <a:srgbClr val="000000"/>
                </a:solidFill>
                <a:ea typeface="Calibri" panose="020F0502020204030204" pitchFamily="34" charset="0"/>
                <a:cs typeface="Times New Roman" panose="02020603050405020304" pitchFamily="18" charset="0"/>
              </a:rPr>
              <a:t> </a:t>
            </a:r>
            <a:r>
              <a:rPr lang="ka-GE" sz="1600" dirty="0">
                <a:solidFill>
                  <a:srgbClr val="000000"/>
                </a:solidFill>
                <a:ea typeface="Calibri" panose="020F0502020204030204" pitchFamily="34" charset="0"/>
                <a:cs typeface="Sylfaen" panose="010A0502050306030303" pitchFamily="18" charset="0"/>
              </a:rPr>
              <a:t>ადამიანის</a:t>
            </a:r>
            <a:r>
              <a:rPr lang="ka-GE" sz="1600" dirty="0">
                <a:solidFill>
                  <a:srgbClr val="000000"/>
                </a:solidFill>
                <a:ea typeface="Calibri" panose="020F0502020204030204" pitchFamily="34" charset="0"/>
                <a:cs typeface="Times New Roman" panose="02020603050405020304" pitchFamily="18" charset="0"/>
              </a:rPr>
              <a:t> </a:t>
            </a:r>
            <a:r>
              <a:rPr lang="ka-GE" sz="1600" dirty="0">
                <a:solidFill>
                  <a:srgbClr val="000000"/>
                </a:solidFill>
                <a:ea typeface="Calibri" panose="020F0502020204030204" pitchFamily="34" charset="0"/>
                <a:cs typeface="Sylfaen" panose="010A0502050306030303" pitchFamily="18" charset="0"/>
              </a:rPr>
              <a:t>ან</a:t>
            </a:r>
            <a:r>
              <a:rPr lang="ka-GE" sz="1600" dirty="0">
                <a:solidFill>
                  <a:srgbClr val="000000"/>
                </a:solidFill>
                <a:ea typeface="Calibri" panose="020F0502020204030204" pitchFamily="34" charset="0"/>
                <a:cs typeface="Times New Roman" panose="02020603050405020304" pitchFamily="18" charset="0"/>
              </a:rPr>
              <a:t> </a:t>
            </a:r>
            <a:r>
              <a:rPr lang="ka-GE" sz="1600" dirty="0">
                <a:solidFill>
                  <a:srgbClr val="000000"/>
                </a:solidFill>
                <a:ea typeface="Calibri" panose="020F0502020204030204" pitchFamily="34" charset="0"/>
                <a:cs typeface="Sylfaen" panose="010A0502050306030303" pitchFamily="18" charset="0"/>
              </a:rPr>
              <a:t>ცხოველის სამედიცინო</a:t>
            </a:r>
            <a:r>
              <a:rPr lang="ka-GE" sz="1600" dirty="0">
                <a:solidFill>
                  <a:srgbClr val="000000"/>
                </a:solidFill>
                <a:ea typeface="Calibri" panose="020F0502020204030204" pitchFamily="34" charset="0"/>
                <a:cs typeface="Times New Roman" panose="02020603050405020304" pitchFamily="18" charset="0"/>
              </a:rPr>
              <a:t> </a:t>
            </a:r>
            <a:r>
              <a:rPr lang="ka-GE" sz="1600" dirty="0">
                <a:solidFill>
                  <a:srgbClr val="000000"/>
                </a:solidFill>
                <a:ea typeface="Calibri" panose="020F0502020204030204" pitchFamily="34" charset="0"/>
                <a:cs typeface="Sylfaen" panose="010A0502050306030303" pitchFamily="18" charset="0"/>
              </a:rPr>
              <a:t>მომსახურებით</a:t>
            </a:r>
            <a:r>
              <a:rPr lang="ka-GE" sz="1600" dirty="0">
                <a:solidFill>
                  <a:srgbClr val="000000"/>
                </a:solidFill>
                <a:ea typeface="Calibri" panose="020F0502020204030204" pitchFamily="34" charset="0"/>
                <a:cs typeface="Times New Roman" panose="02020603050405020304" pitchFamily="18" charset="0"/>
              </a:rPr>
              <a:t> </a:t>
            </a:r>
            <a:r>
              <a:rPr lang="ka-GE" sz="1600" dirty="0">
                <a:solidFill>
                  <a:srgbClr val="000000"/>
                </a:solidFill>
                <a:ea typeface="Calibri" panose="020F0502020204030204" pitchFamily="34" charset="0"/>
                <a:cs typeface="Sylfaen" panose="010A0502050306030303" pitchFamily="18" charset="0"/>
              </a:rPr>
              <a:t>ან</a:t>
            </a:r>
            <a:r>
              <a:rPr lang="ka-GE" sz="1600" dirty="0">
                <a:solidFill>
                  <a:srgbClr val="000000"/>
                </a:solidFill>
                <a:ea typeface="Calibri" panose="020F0502020204030204" pitchFamily="34" charset="0"/>
                <a:cs typeface="Times New Roman" panose="02020603050405020304" pitchFamily="18" charset="0"/>
              </a:rPr>
              <a:t>/</a:t>
            </a:r>
            <a:r>
              <a:rPr lang="ka-GE" sz="1600" dirty="0">
                <a:solidFill>
                  <a:srgbClr val="000000"/>
                </a:solidFill>
                <a:ea typeface="Calibri" panose="020F0502020204030204" pitchFamily="34" charset="0"/>
                <a:cs typeface="Sylfaen" panose="010A0502050306030303" pitchFamily="18" charset="0"/>
              </a:rPr>
              <a:t>და</a:t>
            </a:r>
            <a:r>
              <a:rPr lang="ka-GE" sz="1600" dirty="0">
                <a:solidFill>
                  <a:srgbClr val="000000"/>
                </a:solidFill>
                <a:ea typeface="Calibri" panose="020F0502020204030204" pitchFamily="34" charset="0"/>
                <a:cs typeface="Times New Roman" panose="02020603050405020304" pitchFamily="18" charset="0"/>
              </a:rPr>
              <a:t> </a:t>
            </a:r>
            <a:r>
              <a:rPr lang="ka-GE" sz="1600" dirty="0">
                <a:solidFill>
                  <a:srgbClr val="000000"/>
                </a:solidFill>
                <a:ea typeface="Calibri" panose="020F0502020204030204" pitchFamily="34" charset="0"/>
                <a:cs typeface="Sylfaen" panose="010A0502050306030303" pitchFamily="18" charset="0"/>
              </a:rPr>
              <a:t>მასთან</a:t>
            </a:r>
            <a:r>
              <a:rPr lang="ka-GE" sz="1600" dirty="0">
                <a:solidFill>
                  <a:srgbClr val="000000"/>
                </a:solidFill>
                <a:ea typeface="Calibri" panose="020F0502020204030204" pitchFamily="34" charset="0"/>
                <a:cs typeface="Times New Roman" panose="02020603050405020304" pitchFamily="18" charset="0"/>
              </a:rPr>
              <a:t> </a:t>
            </a:r>
            <a:r>
              <a:rPr lang="ka-GE" sz="1600" dirty="0">
                <a:solidFill>
                  <a:srgbClr val="000000"/>
                </a:solidFill>
                <a:ea typeface="Calibri" panose="020F0502020204030204" pitchFamily="34" charset="0"/>
                <a:cs typeface="Sylfaen" panose="010A0502050306030303" pitchFamily="18" charset="0"/>
              </a:rPr>
              <a:t>დაკავშირებული</a:t>
            </a:r>
            <a:r>
              <a:rPr lang="ka-GE" sz="1600" dirty="0">
                <a:solidFill>
                  <a:srgbClr val="000000"/>
                </a:solidFill>
                <a:ea typeface="Calibri" panose="020F0502020204030204" pitchFamily="34" charset="0"/>
                <a:cs typeface="Times New Roman" panose="02020603050405020304" pitchFamily="18" charset="0"/>
              </a:rPr>
              <a:t> </a:t>
            </a:r>
            <a:r>
              <a:rPr lang="ka-GE" sz="1600" dirty="0">
                <a:solidFill>
                  <a:srgbClr val="000000"/>
                </a:solidFill>
                <a:ea typeface="Calibri" panose="020F0502020204030204" pitchFamily="34" charset="0"/>
                <a:cs typeface="Sylfaen" panose="010A0502050306030303" pitchFamily="18" charset="0"/>
              </a:rPr>
              <a:t>კვლევის</a:t>
            </a:r>
            <a:r>
              <a:rPr lang="ka-GE" sz="1600" dirty="0">
                <a:solidFill>
                  <a:srgbClr val="000000"/>
                </a:solidFill>
                <a:ea typeface="Calibri" panose="020F0502020204030204" pitchFamily="34" charset="0"/>
                <a:cs typeface="Times New Roman" panose="02020603050405020304" pitchFamily="18" charset="0"/>
              </a:rPr>
              <a:t> </a:t>
            </a:r>
            <a:r>
              <a:rPr lang="ka-GE" sz="1600" dirty="0">
                <a:solidFill>
                  <a:srgbClr val="000000"/>
                </a:solidFill>
                <a:ea typeface="Calibri" panose="020F0502020204030204" pitchFamily="34" charset="0"/>
                <a:cs typeface="Sylfaen" panose="010A0502050306030303" pitchFamily="18" charset="0"/>
              </a:rPr>
              <a:t>შედეგად</a:t>
            </a:r>
            <a:r>
              <a:rPr lang="ka-GE" sz="1600" dirty="0">
                <a:solidFill>
                  <a:srgbClr val="000000"/>
                </a:solidFill>
                <a:ea typeface="Calibri" panose="020F0502020204030204" pitchFamily="34" charset="0"/>
                <a:cs typeface="Times New Roman" panose="02020603050405020304" pitchFamily="18" charset="0"/>
              </a:rPr>
              <a:t> (</a:t>
            </a:r>
            <a:r>
              <a:rPr lang="ka-GE" sz="1600" dirty="0">
                <a:solidFill>
                  <a:srgbClr val="000000"/>
                </a:solidFill>
                <a:ea typeface="Calibri" panose="020F0502020204030204" pitchFamily="34" charset="0"/>
                <a:cs typeface="Sylfaen" panose="010A0502050306030303" pitchFamily="18" charset="0"/>
              </a:rPr>
              <a:t>გარდა</a:t>
            </a:r>
            <a:r>
              <a:rPr lang="ka-GE" sz="1600" dirty="0">
                <a:solidFill>
                  <a:srgbClr val="000000"/>
                </a:solidFill>
                <a:ea typeface="Calibri" panose="020F0502020204030204" pitchFamily="34" charset="0"/>
                <a:cs typeface="Times New Roman" panose="02020603050405020304" pitchFamily="18" charset="0"/>
              </a:rPr>
              <a:t> </a:t>
            </a:r>
            <a:r>
              <a:rPr lang="ka-GE" sz="1600" dirty="0">
                <a:solidFill>
                  <a:srgbClr val="000000"/>
                </a:solidFill>
                <a:ea typeface="Calibri" panose="020F0502020204030204" pitchFamily="34" charset="0"/>
                <a:cs typeface="Sylfaen" panose="010A0502050306030303" pitchFamily="18" charset="0"/>
              </a:rPr>
              <a:t>საკვები</a:t>
            </a:r>
            <a:r>
              <a:rPr lang="ka-GE" sz="1600" dirty="0">
                <a:solidFill>
                  <a:srgbClr val="000000"/>
                </a:solidFill>
                <a:ea typeface="Calibri" panose="020F0502020204030204" pitchFamily="34" charset="0"/>
                <a:cs typeface="Times New Roman" panose="02020603050405020304" pitchFamily="18" charset="0"/>
              </a:rPr>
              <a:t> </a:t>
            </a:r>
            <a:r>
              <a:rPr lang="ka-GE" sz="1600" dirty="0">
                <a:solidFill>
                  <a:srgbClr val="000000"/>
                </a:solidFill>
                <a:ea typeface="Calibri" panose="020F0502020204030204" pitchFamily="34" charset="0"/>
                <a:cs typeface="Sylfaen" panose="010A0502050306030303" pitchFamily="18" charset="0"/>
              </a:rPr>
              <a:t>ობიექტების</a:t>
            </a:r>
            <a:r>
              <a:rPr lang="ka-GE" sz="1600" dirty="0">
                <a:solidFill>
                  <a:srgbClr val="000000"/>
                </a:solidFill>
                <a:ea typeface="Calibri" panose="020F0502020204030204" pitchFamily="34" charset="0"/>
                <a:cs typeface="Times New Roman" panose="02020603050405020304" pitchFamily="18" charset="0"/>
              </a:rPr>
              <a:t> </a:t>
            </a:r>
            <a:r>
              <a:rPr lang="ka-GE" sz="1600" dirty="0">
                <a:solidFill>
                  <a:srgbClr val="000000"/>
                </a:solidFill>
                <a:ea typeface="Calibri" panose="020F0502020204030204" pitchFamily="34" charset="0"/>
                <a:cs typeface="Sylfaen" panose="010A0502050306030303" pitchFamily="18" charset="0"/>
              </a:rPr>
              <a:t>ნარჩენებისა</a:t>
            </a:r>
            <a:r>
              <a:rPr lang="ka-GE" sz="1600" dirty="0">
                <a:solidFill>
                  <a:srgbClr val="000000"/>
                </a:solidFill>
                <a:ea typeface="Calibri" panose="020F0502020204030204" pitchFamily="34" charset="0"/>
                <a:cs typeface="Times New Roman" panose="02020603050405020304" pitchFamily="18" charset="0"/>
              </a:rPr>
              <a:t>, </a:t>
            </a:r>
            <a:r>
              <a:rPr lang="ka-GE" sz="1600" dirty="0">
                <a:solidFill>
                  <a:srgbClr val="000000"/>
                </a:solidFill>
                <a:ea typeface="Calibri" panose="020F0502020204030204" pitchFamily="34" charset="0"/>
                <a:cs typeface="Sylfaen" panose="010A0502050306030303" pitchFamily="18" charset="0"/>
              </a:rPr>
              <a:t>რომლებიც</a:t>
            </a:r>
            <a:r>
              <a:rPr lang="ka-GE" sz="1600" dirty="0">
                <a:solidFill>
                  <a:srgbClr val="000000"/>
                </a:solidFill>
                <a:ea typeface="Calibri" panose="020F0502020204030204" pitchFamily="34" charset="0"/>
                <a:cs typeface="Times New Roman" panose="02020603050405020304" pitchFamily="18" charset="0"/>
              </a:rPr>
              <a:t> </a:t>
            </a:r>
            <a:r>
              <a:rPr lang="ka-GE" sz="1600" dirty="0">
                <a:solidFill>
                  <a:srgbClr val="000000"/>
                </a:solidFill>
                <a:ea typeface="Calibri" panose="020F0502020204030204" pitchFamily="34" charset="0"/>
                <a:cs typeface="Sylfaen" panose="010A0502050306030303" pitchFamily="18" charset="0"/>
              </a:rPr>
              <a:t>არ</a:t>
            </a:r>
            <a:r>
              <a:rPr lang="ka-GE" sz="1600" dirty="0">
                <a:solidFill>
                  <a:srgbClr val="000000"/>
                </a:solidFill>
                <a:ea typeface="Calibri" panose="020F0502020204030204" pitchFamily="34" charset="0"/>
                <a:cs typeface="Times New Roman" panose="02020603050405020304" pitchFamily="18" charset="0"/>
              </a:rPr>
              <a:t> </a:t>
            </a:r>
            <a:r>
              <a:rPr lang="ka-GE" sz="1600" dirty="0">
                <a:solidFill>
                  <a:srgbClr val="000000"/>
                </a:solidFill>
                <a:ea typeface="Calibri" panose="020F0502020204030204" pitchFamily="34" charset="0"/>
                <a:cs typeface="Sylfaen" panose="010A0502050306030303" pitchFamily="18" charset="0"/>
              </a:rPr>
              <a:t>არის</a:t>
            </a:r>
            <a:r>
              <a:rPr lang="ka-GE" sz="1600" dirty="0">
                <a:solidFill>
                  <a:srgbClr val="000000"/>
                </a:solidFill>
                <a:ea typeface="Calibri" panose="020F0502020204030204" pitchFamily="34" charset="0"/>
                <a:cs typeface="Times New Roman" panose="02020603050405020304" pitchFamily="18" charset="0"/>
              </a:rPr>
              <a:t> </a:t>
            </a:r>
            <a:r>
              <a:rPr lang="ka-GE" sz="1600" dirty="0">
                <a:solidFill>
                  <a:srgbClr val="000000"/>
                </a:solidFill>
                <a:ea typeface="Calibri" panose="020F0502020204030204" pitchFamily="34" charset="0"/>
                <a:cs typeface="Sylfaen" panose="010A0502050306030303" pitchFamily="18" charset="0"/>
              </a:rPr>
              <a:t>წარმოდგენილი</a:t>
            </a:r>
            <a:r>
              <a:rPr lang="ka-GE" sz="1600" dirty="0">
                <a:solidFill>
                  <a:srgbClr val="000000"/>
                </a:solidFill>
                <a:ea typeface="Calibri" panose="020F0502020204030204" pitchFamily="34" charset="0"/>
                <a:cs typeface="Times New Roman" panose="02020603050405020304" pitchFamily="18" charset="0"/>
              </a:rPr>
              <a:t> </a:t>
            </a:r>
            <a:r>
              <a:rPr lang="ka-GE" sz="1600" dirty="0">
                <a:solidFill>
                  <a:srgbClr val="000000"/>
                </a:solidFill>
                <a:ea typeface="Calibri" panose="020F0502020204030204" pitchFamily="34" charset="0"/>
                <a:cs typeface="Sylfaen" panose="010A0502050306030303" pitchFamily="18" charset="0"/>
              </a:rPr>
              <a:t>რაიმე</a:t>
            </a:r>
            <a:r>
              <a:rPr lang="ka-GE" sz="1600" dirty="0">
                <a:solidFill>
                  <a:srgbClr val="000000"/>
                </a:solidFill>
                <a:ea typeface="Calibri" panose="020F0502020204030204" pitchFamily="34" charset="0"/>
                <a:cs typeface="Times New Roman" panose="02020603050405020304" pitchFamily="18" charset="0"/>
              </a:rPr>
              <a:t> </a:t>
            </a:r>
            <a:r>
              <a:rPr lang="ka-GE" sz="1600" dirty="0">
                <a:solidFill>
                  <a:srgbClr val="000000"/>
                </a:solidFill>
                <a:ea typeface="Calibri" panose="020F0502020204030204" pitchFamily="34" charset="0"/>
                <a:cs typeface="Sylfaen" panose="010A0502050306030303" pitchFamily="18" charset="0"/>
              </a:rPr>
              <a:t>უშუალო</a:t>
            </a:r>
            <a:r>
              <a:rPr lang="ka-GE" sz="1600" dirty="0">
                <a:solidFill>
                  <a:srgbClr val="000000"/>
                </a:solidFill>
                <a:ea typeface="Calibri" panose="020F0502020204030204" pitchFamily="34" charset="0"/>
                <a:cs typeface="Times New Roman" panose="02020603050405020304" pitchFamily="18" charset="0"/>
              </a:rPr>
              <a:t> </a:t>
            </a:r>
            <a:r>
              <a:rPr lang="ka-GE" sz="1600" dirty="0">
                <a:solidFill>
                  <a:srgbClr val="000000"/>
                </a:solidFill>
                <a:ea typeface="Calibri" panose="020F0502020204030204" pitchFamily="34" charset="0"/>
                <a:cs typeface="Sylfaen" panose="010A0502050306030303" pitchFamily="18" charset="0"/>
              </a:rPr>
              <a:t>სამედიცინო</a:t>
            </a:r>
            <a:r>
              <a:rPr lang="ka-GE" sz="1600" dirty="0">
                <a:solidFill>
                  <a:srgbClr val="000000"/>
                </a:solidFill>
                <a:ea typeface="Calibri" panose="020F0502020204030204" pitchFamily="34" charset="0"/>
                <a:cs typeface="Times New Roman" panose="02020603050405020304" pitchFamily="18" charset="0"/>
              </a:rPr>
              <a:t> </a:t>
            </a:r>
            <a:r>
              <a:rPr lang="ka-GE" sz="1600" dirty="0">
                <a:solidFill>
                  <a:srgbClr val="000000"/>
                </a:solidFill>
                <a:ea typeface="Calibri" panose="020F0502020204030204" pitchFamily="34" charset="0"/>
                <a:cs typeface="Sylfaen" panose="010A0502050306030303" pitchFamily="18" charset="0"/>
              </a:rPr>
              <a:t>აქტივობის</a:t>
            </a:r>
            <a:r>
              <a:rPr lang="ka-GE" sz="1600" dirty="0">
                <a:solidFill>
                  <a:srgbClr val="000000"/>
                </a:solidFill>
                <a:ea typeface="Calibri" panose="020F0502020204030204" pitchFamily="34" charset="0"/>
                <a:cs typeface="Times New Roman" panose="02020603050405020304" pitchFamily="18" charset="0"/>
              </a:rPr>
              <a:t> </a:t>
            </a:r>
            <a:r>
              <a:rPr lang="ka-GE" sz="1600" dirty="0">
                <a:solidFill>
                  <a:srgbClr val="000000"/>
                </a:solidFill>
                <a:ea typeface="Calibri" panose="020F0502020204030204" pitchFamily="34" charset="0"/>
                <a:cs typeface="Sylfaen" panose="010A0502050306030303" pitchFamily="18" charset="0"/>
              </a:rPr>
              <a:t>შედეგად</a:t>
            </a:r>
            <a:r>
              <a:rPr lang="ka-GE" sz="1600" dirty="0">
                <a:solidFill>
                  <a:srgbClr val="000000"/>
                </a:solidFill>
                <a:ea typeface="Calibri" panose="020F0502020204030204" pitchFamily="34" charset="0"/>
                <a:cs typeface="Times New Roman" panose="02020603050405020304" pitchFamily="18" charset="0"/>
              </a:rPr>
              <a:t>). </a:t>
            </a:r>
            <a:endParaRPr lang="ru-RU" sz="1600" dirty="0">
              <a:solidFill>
                <a:srgbClr val="000000"/>
              </a:solidFill>
              <a:ea typeface="Calibri" panose="020F0502020204030204" pitchFamily="34" charset="0"/>
              <a:cs typeface="Times New Roman" panose="02020603050405020304" pitchFamily="18" charset="0"/>
            </a:endParaRPr>
          </a:p>
          <a:p>
            <a:endParaRPr lang="ru-RU" sz="1600" dirty="0"/>
          </a:p>
        </p:txBody>
      </p:sp>
    </p:spTree>
    <p:extLst>
      <p:ext uri="{BB962C8B-B14F-4D97-AF65-F5344CB8AC3E}">
        <p14:creationId xmlns:p14="http://schemas.microsoft.com/office/powerpoint/2010/main" val="4241546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rushed Metal 16x9">
  <a:themeElements>
    <a:clrScheme name="BrushedMetal">
      <a:dk1>
        <a:sysClr val="windowText" lastClr="000000"/>
      </a:dk1>
      <a:lt1>
        <a:sysClr val="window" lastClr="FFFFFF"/>
      </a:lt1>
      <a:dk2>
        <a:srgbClr val="2F333A"/>
      </a:dk2>
      <a:lt2>
        <a:srgbClr val="E4F9F9"/>
      </a:lt2>
      <a:accent1>
        <a:srgbClr val="07CB98"/>
      </a:accent1>
      <a:accent2>
        <a:srgbClr val="5A90D1"/>
      </a:accent2>
      <a:accent3>
        <a:srgbClr val="E6AD1E"/>
      </a:accent3>
      <a:accent4>
        <a:srgbClr val="EA6312"/>
      </a:accent4>
      <a:accent5>
        <a:srgbClr val="8253A9"/>
      </a:accent5>
      <a:accent6>
        <a:srgbClr val="CB274A"/>
      </a:accent6>
      <a:hlink>
        <a:srgbClr val="5A90D1"/>
      </a:hlink>
      <a:folHlink>
        <a:srgbClr val="969696"/>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een brushed metal presentation (widescreen).potx" id="{C4E52658-42BB-4751-AD45-DBF99E6546BE}" vid="{DAEF9E1A-844D-45D9-BB7C-945DFF722FA1}"/>
    </a:ext>
  </a:extLst>
</a:theme>
</file>

<file path=ppt/theme/theme2.xml><?xml version="1.0" encoding="utf-8"?>
<a:theme xmlns:a="http://schemas.openxmlformats.org/drawingml/2006/main" name="Office Theme">
  <a:themeElements>
    <a:clrScheme name="BrushedMetal">
      <a:dk1>
        <a:sysClr val="windowText" lastClr="000000"/>
      </a:dk1>
      <a:lt1>
        <a:sysClr val="window" lastClr="FFFFFF"/>
      </a:lt1>
      <a:dk2>
        <a:srgbClr val="2F333A"/>
      </a:dk2>
      <a:lt2>
        <a:srgbClr val="E4F9F9"/>
      </a:lt2>
      <a:accent1>
        <a:srgbClr val="07CB98"/>
      </a:accent1>
      <a:accent2>
        <a:srgbClr val="5A90D1"/>
      </a:accent2>
      <a:accent3>
        <a:srgbClr val="E6AD1E"/>
      </a:accent3>
      <a:accent4>
        <a:srgbClr val="EA6312"/>
      </a:accent4>
      <a:accent5>
        <a:srgbClr val="8253A9"/>
      </a:accent5>
      <a:accent6>
        <a:srgbClr val="CB274A"/>
      </a:accent6>
      <a:hlink>
        <a:srgbClr val="5A90D1"/>
      </a:hlink>
      <a:folHlink>
        <a:srgbClr val="969696"/>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rushedMetal">
      <a:dk1>
        <a:sysClr val="windowText" lastClr="000000"/>
      </a:dk1>
      <a:lt1>
        <a:sysClr val="window" lastClr="FFFFFF"/>
      </a:lt1>
      <a:dk2>
        <a:srgbClr val="2F333A"/>
      </a:dk2>
      <a:lt2>
        <a:srgbClr val="E4F9F9"/>
      </a:lt2>
      <a:accent1>
        <a:srgbClr val="07CB98"/>
      </a:accent1>
      <a:accent2>
        <a:srgbClr val="5A90D1"/>
      </a:accent2>
      <a:accent3>
        <a:srgbClr val="E6AD1E"/>
      </a:accent3>
      <a:accent4>
        <a:srgbClr val="EA6312"/>
      </a:accent4>
      <a:accent5>
        <a:srgbClr val="8253A9"/>
      </a:accent5>
      <a:accent6>
        <a:srgbClr val="CB274A"/>
      </a:accent6>
      <a:hlink>
        <a:srgbClr val="5A90D1"/>
      </a:hlink>
      <a:folHlink>
        <a:srgbClr val="969696"/>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Green brushed metal presentation (widescreen)</Template>
  <TotalTime>352</TotalTime>
  <Words>1807</Words>
  <Application>Microsoft Office PowerPoint</Application>
  <PresentationFormat>A4 Paper (210x297 mm)</PresentationFormat>
  <Paragraphs>186</Paragraphs>
  <Slides>17</Slides>
  <Notes>0</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9" baseType="lpstr">
      <vt:lpstr>SimSun</vt:lpstr>
      <vt:lpstr>Arial</vt:lpstr>
      <vt:lpstr>Calibri</vt:lpstr>
      <vt:lpstr>Calibri Light</vt:lpstr>
      <vt:lpstr>Courier New</vt:lpstr>
      <vt:lpstr>Georgia</vt:lpstr>
      <vt:lpstr>Sylfaen</vt:lpstr>
      <vt:lpstr>Symbol</vt:lpstr>
      <vt:lpstr>Times New Roman</vt:lpstr>
      <vt:lpstr>Wingdings</vt:lpstr>
      <vt:lpstr>Brushed Metal 16x9</vt:lpstr>
      <vt:lpstr>Visio</vt:lpstr>
      <vt:lpstr>     ეროვნული ცენტრის ბათუმის ფილიალის  სახიფათო ნარჩენების ინსინერაციის საწარმოს ექსპლუატაციის პირობების ცვლილება (წარმადობის გაზრდა) </vt:lpstr>
      <vt:lpstr>შესავალი</vt:lpstr>
      <vt:lpstr>პროექტის აღწერა</vt:lpstr>
      <vt:lpstr>პროექტის აღწერა</vt:lpstr>
      <vt:lpstr>პროექტის აღწერა</vt:lpstr>
      <vt:lpstr>პროექტის აღწერა</vt:lpstr>
      <vt:lpstr>პროექტის აღწერა</vt:lpstr>
      <vt:lpstr>პროექტის აღწერა</vt:lpstr>
      <vt:lpstr>ნარჩენების სახეები, რომელთა დაწვა მოხდება საპროექტო ინსინერატორში </vt:lpstr>
      <vt:lpstr>პროექტის აღწერა</vt:lpstr>
      <vt:lpstr>ინფორმაცია ჩასატარებელი საბაზისო/საძიებო კვლევების შესახებ</vt:lpstr>
      <vt:lpstr>გარემოზე ზემოქმედების შეფასება</vt:lpstr>
      <vt:lpstr>ზემოქმედება ატმოსფერული ჰაერის ხარისხზე </vt:lpstr>
      <vt:lpstr>ზემოქმედება ატმოსფერული ჰაერის ხარისხზე </vt:lpstr>
      <vt:lpstr>ხმაურის გავრცელება </vt:lpstr>
      <vt:lpstr>PowerPoint Presentation</vt:lpstr>
      <vt:lpstr>PowerPoint Presentation</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სახიფათო ნარჩენების (სამედიცინო ნარჩენების) ინსინერაციის საწარმოს ექსპლუატაციის პირობების ცვლილება (წარმადობის გაზრდა)</dc:title>
  <dc:creator>Masha</dc:creator>
  <cp:lastModifiedBy>Juguli</cp:lastModifiedBy>
  <cp:revision>25</cp:revision>
  <dcterms:created xsi:type="dcterms:W3CDTF">2020-09-25T07:43:29Z</dcterms:created>
  <dcterms:modified xsi:type="dcterms:W3CDTF">2020-09-25T15:22:07Z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