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258" r:id="rId5"/>
    <p:sldId id="259" r:id="rId6"/>
    <p:sldId id="268" r:id="rId7"/>
    <p:sldId id="261" r:id="rId8"/>
    <p:sldId id="260" r:id="rId9"/>
    <p:sldId id="269" r:id="rId10"/>
    <p:sldId id="271" r:id="rId11"/>
    <p:sldId id="263" r:id="rId12"/>
    <p:sldId id="272" r:id="rId13"/>
    <p:sldId id="273" r:id="rId14"/>
    <p:sldId id="264" r:id="rId15"/>
    <p:sldId id="274" r:id="rId16"/>
    <p:sldId id="275" r:id="rId17"/>
    <p:sldId id="276" r:id="rId18"/>
    <p:sldId id="26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74D555-ABF0-4729-A2FC-A8AAEE13D867}">
          <p14:sldIdLst>
            <p14:sldId id="256"/>
            <p14:sldId id="270"/>
            <p14:sldId id="267"/>
            <p14:sldId id="258"/>
            <p14:sldId id="259"/>
            <p14:sldId id="268"/>
            <p14:sldId id="261"/>
            <p14:sldId id="260"/>
            <p14:sldId id="269"/>
            <p14:sldId id="271"/>
            <p14:sldId id="263"/>
            <p14:sldId id="272"/>
            <p14:sldId id="273"/>
            <p14:sldId id="264"/>
            <p14:sldId id="274"/>
            <p14:sldId id="275"/>
            <p14:sldId id="276"/>
            <p14:sldId id="265"/>
            <p14:sldId id="277"/>
          </p14:sldIdLst>
        </p14:section>
        <p14:section name="Untitled Section" id="{1DCE1774-A27E-4FD1-82B4-D0372CD54A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B29D3-541A-4FC5-8206-465B4F19B26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31141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B29D3-541A-4FC5-8206-465B4F19B26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94728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B29D3-541A-4FC5-8206-465B4F19B26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237248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B29D3-541A-4FC5-8206-465B4F19B26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254600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8B29D3-541A-4FC5-8206-465B4F19B26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350910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B29D3-541A-4FC5-8206-465B4F19B26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258634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B29D3-541A-4FC5-8206-465B4F19B267}"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4191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B29D3-541A-4FC5-8206-465B4F19B267}"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331195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B29D3-541A-4FC5-8206-465B4F19B267}"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192856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8B29D3-541A-4FC5-8206-465B4F19B26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232990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8B29D3-541A-4FC5-8206-465B4F19B26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0DF1B-14EF-4EC0-BCE4-51CBAA8A72D7}" type="slidenum">
              <a:rPr lang="en-US" smtClean="0"/>
              <a:t>‹#›</a:t>
            </a:fld>
            <a:endParaRPr lang="en-US"/>
          </a:p>
        </p:txBody>
      </p:sp>
    </p:spTree>
    <p:extLst>
      <p:ext uri="{BB962C8B-B14F-4D97-AF65-F5344CB8AC3E}">
        <p14:creationId xmlns:p14="http://schemas.microsoft.com/office/powerpoint/2010/main" val="184658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B29D3-541A-4FC5-8206-465B4F19B267}" type="datetimeFigureOut">
              <a:rPr lang="en-US" smtClean="0"/>
              <a:t>9/25/2020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0DF1B-14EF-4EC0-BCE4-51CBAA8A72D7}" type="slidenum">
              <a:rPr lang="en-US" smtClean="0"/>
              <a:t>‹#›</a:t>
            </a:fld>
            <a:endParaRPr lang="en-US"/>
          </a:p>
        </p:txBody>
      </p:sp>
    </p:spTree>
    <p:extLst>
      <p:ext uri="{BB962C8B-B14F-4D97-AF65-F5344CB8AC3E}">
        <p14:creationId xmlns:p14="http://schemas.microsoft.com/office/powerpoint/2010/main" val="288956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bg1"/>
            </a:gs>
            <a:gs pos="74000">
              <a:schemeClr val="accent3">
                <a:lumMod val="45000"/>
                <a:lumOff val="55000"/>
              </a:schemeClr>
            </a:gs>
            <a:gs pos="71000">
              <a:schemeClr val="bg1"/>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3210" y="163358"/>
            <a:ext cx="9144000" cy="2387600"/>
          </a:xfrm>
        </p:spPr>
        <p:txBody>
          <a:bodyPr>
            <a:normAutofit/>
          </a:bodyPr>
          <a:lstStyle/>
          <a:p>
            <a:r>
              <a:rPr lang="ka-GE" sz="2000" b="1" dirty="0" smtClean="0"/>
              <a:t>გურჯაანისა და საგარეჯოს მუნიციპალიტეტებში, სოფ. ველისციხიდან სოფ.კაკაბეთამდე (ცენტრალურ მაგისტრალიდან სოფ.ჭერემის გავლით) გზის რეკონსტრუქცია  და მდ.ჭერემის ხევზე ორი ახალი სახიდე გადასავლელის მშენებლობა</a:t>
            </a:r>
            <a:r>
              <a:rPr lang="en-US" sz="2000" dirty="0" smtClean="0"/>
              <a:t/>
            </a:r>
            <a:br>
              <a:rPr lang="en-US" sz="2000" dirty="0" smtClean="0"/>
            </a:br>
            <a:endParaRPr lang="en-US" sz="2000" dirty="0"/>
          </a:p>
        </p:txBody>
      </p:sp>
      <p:sp>
        <p:nvSpPr>
          <p:cNvPr id="3" name="Subtitle 2"/>
          <p:cNvSpPr>
            <a:spLocks noGrp="1"/>
          </p:cNvSpPr>
          <p:nvPr>
            <p:ph type="subTitle" idx="1"/>
          </p:nvPr>
        </p:nvSpPr>
        <p:spPr>
          <a:xfrm>
            <a:off x="-1598341" y="5202238"/>
            <a:ext cx="9144000" cy="1655762"/>
          </a:xfrm>
        </p:spPr>
        <p:txBody>
          <a:bodyPr>
            <a:normAutofit/>
          </a:bodyPr>
          <a:lstStyle/>
          <a:p>
            <a:r>
              <a:rPr lang="ka-GE" sz="1600" b="1" dirty="0" smtClean="0"/>
              <a:t>                                                                  </a:t>
            </a:r>
            <a:r>
              <a:rPr lang="ka-GE" sz="1600" b="1" dirty="0" smtClean="0"/>
              <a:t>                                               </a:t>
            </a:r>
            <a:r>
              <a:rPr lang="ka-GE" sz="1600" b="1" dirty="0" smtClean="0"/>
              <a:t>გარემოზე ზემოქმედების შეფასება</a:t>
            </a:r>
            <a:r>
              <a:rPr lang="ka-GE" sz="1600" b="1" i="1" dirty="0" smtClean="0"/>
              <a:t>                                                                                       </a:t>
            </a:r>
            <a:endParaRPr lang="ka-GE" sz="1600" b="1" i="1" dirty="0" smtClean="0"/>
          </a:p>
          <a:p>
            <a:r>
              <a:rPr lang="ka-GE" sz="1200" b="1" i="1" dirty="0" smtClean="0"/>
              <a:t>შემსრულებელი</a:t>
            </a:r>
            <a:r>
              <a:rPr lang="en-US" sz="1200" b="1" i="1" dirty="0"/>
              <a:t>: </a:t>
            </a:r>
            <a:r>
              <a:rPr lang="ka-GE" sz="1200" b="1" i="1" dirty="0"/>
              <a:t>შპს „გარემოსდაცვითი საკონსულტაციო ორგანიზაცია </a:t>
            </a:r>
            <a:r>
              <a:rPr lang="en-US" sz="1200" b="1" i="1" dirty="0" smtClean="0"/>
              <a:t>ECO</a:t>
            </a:r>
            <a:endParaRPr lang="ka-GE" sz="1200" b="1" i="1" dirty="0" smtClean="0"/>
          </a:p>
          <a:p>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8205" y="2286487"/>
            <a:ext cx="4962549" cy="278165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223088" y="285270"/>
            <a:ext cx="1261745" cy="890270"/>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411" y="0"/>
            <a:ext cx="3591426" cy="1133633"/>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150170" y="5895663"/>
            <a:ext cx="1463040" cy="723900"/>
          </a:xfrm>
          <a:prstGeom prst="rect">
            <a:avLst/>
          </a:prstGeom>
        </p:spPr>
      </p:pic>
    </p:spTree>
    <p:extLst>
      <p:ext uri="{BB962C8B-B14F-4D97-AF65-F5344CB8AC3E}">
        <p14:creationId xmlns:p14="http://schemas.microsoft.com/office/powerpoint/2010/main" val="226302186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1325"/>
            <a:ext cx="10515600" cy="4351338"/>
          </a:xfrm>
        </p:spPr>
        <p:txBody>
          <a:bodyPr>
            <a:normAutofit/>
          </a:bodyPr>
          <a:lstStyle/>
          <a:p>
            <a:pPr marL="0" indent="0" algn="just">
              <a:buNone/>
            </a:pPr>
            <a:r>
              <a:rPr lang="ka-GE" sz="2000" dirty="0"/>
              <a:t>სარეკონსტრუქციო გზის დერეფნის ნაწილი გადის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შეთავაზებული საიტის (გომბორი-GE0000027) ტერიტორიაზე. </a:t>
            </a:r>
            <a:endParaRPr lang="ka-GE" sz="2000" dirty="0" smtClean="0"/>
          </a:p>
          <a:p>
            <a:pPr marL="0" indent="0" algn="just">
              <a:buNone/>
            </a:pPr>
            <a:endParaRPr lang="ka-GE" sz="2000" dirty="0"/>
          </a:p>
          <a:p>
            <a:pPr marL="0" indent="0" algn="just">
              <a:buNone/>
            </a:pPr>
            <a:r>
              <a:rPr lang="ka-GE" sz="2000" dirty="0"/>
              <a:t>ზურმუხტის ქსელი წარმოადგენს </a:t>
            </a:r>
            <a:r>
              <a:rPr lang="ka-GE" sz="2000" dirty="0" smtClean="0"/>
              <a:t>ეკოლოგიურ </a:t>
            </a:r>
            <a:r>
              <a:rPr lang="ka-GE" sz="2000" dirty="0"/>
              <a:t>ქსელს, რომლის დანიშნულებაა დაიცვას ევროპის ბიომრავალფეროვნება. ზურმუხტის ქსელის ჩამოყალიბების ისტორია „ევროპის ველური ბუნებისა და ბუნებრივი ჰაბიტატების დაცვის შესახებ“ კონვენციის მიღებით იწყება, რომელიც ხელმოწერებისათვის 1979 წლის 19 სექტემბერს გაიხსნა და ძალაში 1982 წლის პირველ ივნისს შევიდა. კონვენცია მიზნად ისახავს ევროპის ფლორისა და ფაუნის და მათი ჰაბიტატების დაცვას, ასევე ამ სფეროში ევროპის ქვეყნების თანამშრომლობის ხელშეწყობას. ხოლო კონვენციის დანერგვის ძირითადი მექანიზმი ზურმუხტის ქსელია (ევროკავშირს ქვეყნებისთვის ანალოგიური ქსელი - ნატურა 2000).</a:t>
            </a:r>
            <a:endParaRPr lang="en-US" sz="2000" dirty="0"/>
          </a:p>
          <a:p>
            <a:pPr marL="0" indent="0" algn="just">
              <a:buNone/>
            </a:pPr>
            <a:endParaRPr lang="en-US" dirty="0"/>
          </a:p>
        </p:txBody>
      </p:sp>
      <p:sp>
        <p:nvSpPr>
          <p:cNvPr id="4" name="Rectangle 3"/>
          <p:cNvSpPr/>
          <p:nvPr/>
        </p:nvSpPr>
        <p:spPr>
          <a:xfrm>
            <a:off x="2853766" y="929759"/>
            <a:ext cx="6484467" cy="461665"/>
          </a:xfrm>
          <a:prstGeom prst="rect">
            <a:avLst/>
          </a:prstGeom>
        </p:spPr>
        <p:txBody>
          <a:bodyPr wrap="none">
            <a:spAutoFit/>
          </a:bodyPr>
          <a:lstStyle/>
          <a:p>
            <a:r>
              <a:rPr lang="ka-GE" sz="2400" b="1" dirty="0"/>
              <a:t>ზურმუხტის ქსელის"  შეთავაზებული საიტი</a:t>
            </a:r>
            <a:endParaRPr lang="en-US" sz="2400" dirty="0"/>
          </a:p>
        </p:txBody>
      </p:sp>
    </p:spTree>
    <p:extLst>
      <p:ext uri="{BB962C8B-B14F-4D97-AF65-F5344CB8AC3E}">
        <p14:creationId xmlns:p14="http://schemas.microsoft.com/office/powerpoint/2010/main" val="25556117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3">
                <a:lumMod val="5000"/>
                <a:lumOff val="95000"/>
              </a:schemeClr>
            </a:gs>
            <a:gs pos="74000">
              <a:schemeClr val="accent3">
                <a:lumMod val="45000"/>
                <a:lumOff val="55000"/>
              </a:schemeClr>
            </a:gs>
            <a:gs pos="78000">
              <a:schemeClr val="accent3">
                <a:lumMod val="45000"/>
                <a:lumOff val="55000"/>
              </a:schemeClr>
            </a:gs>
            <a:gs pos="89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000" b="1" dirty="0"/>
              <a:t>"ზურმუხტის ქსელის"  შეთავაზებული საიტის (გომბორი-GE0000027) ტერიტორია</a:t>
            </a:r>
            <a:endParaRPr lang="en-US" sz="20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62954" y="1425575"/>
            <a:ext cx="8066091" cy="4351338"/>
          </a:xfrm>
          <a:prstGeom prst="rect">
            <a:avLst/>
          </a:prstGeom>
        </p:spPr>
      </p:pic>
    </p:spTree>
    <p:extLst>
      <p:ext uri="{BB962C8B-B14F-4D97-AF65-F5344CB8AC3E}">
        <p14:creationId xmlns:p14="http://schemas.microsoft.com/office/powerpoint/2010/main" val="248720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0350"/>
            <a:ext cx="10515600" cy="1325563"/>
          </a:xfrm>
        </p:spPr>
        <p:txBody>
          <a:bodyPr>
            <a:normAutofit/>
          </a:bodyPr>
          <a:lstStyle/>
          <a:p>
            <a:pPr algn="ctr"/>
            <a:r>
              <a:rPr lang="ka-GE" sz="2400" b="1" dirty="0" smtClean="0"/>
              <a:t>დაცული ტერიტორიები</a:t>
            </a:r>
            <a:endParaRPr lang="en-US" sz="24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03813" y="1149350"/>
            <a:ext cx="7784373" cy="4351338"/>
          </a:xfrm>
          <a:prstGeom prst="rect">
            <a:avLst/>
          </a:prstGeom>
        </p:spPr>
      </p:pic>
    </p:spTree>
    <p:extLst>
      <p:ext uri="{BB962C8B-B14F-4D97-AF65-F5344CB8AC3E}">
        <p14:creationId xmlns:p14="http://schemas.microsoft.com/office/powerpoint/2010/main" val="1829062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კულტურული მემკიდრეობა</a:t>
            </a:r>
            <a:endParaRPr lang="en-US" sz="2400" b="1" dirty="0"/>
          </a:p>
        </p:txBody>
      </p:sp>
      <p:sp>
        <p:nvSpPr>
          <p:cNvPr id="3" name="Content Placeholder 2"/>
          <p:cNvSpPr>
            <a:spLocks noGrp="1"/>
          </p:cNvSpPr>
          <p:nvPr>
            <p:ph idx="1"/>
          </p:nvPr>
        </p:nvSpPr>
        <p:spPr>
          <a:xfrm>
            <a:off x="942975" y="2387600"/>
            <a:ext cx="10515600" cy="4351338"/>
          </a:xfrm>
        </p:spPr>
        <p:txBody>
          <a:bodyPr>
            <a:normAutofit/>
          </a:bodyPr>
          <a:lstStyle/>
          <a:p>
            <a:pPr marL="0" indent="0" algn="just">
              <a:buNone/>
            </a:pPr>
            <a:r>
              <a:rPr lang="ka-GE" sz="2200" dirty="0" smtClean="0"/>
              <a:t>გზის დერეფნის ვიზუალური დაკვირვების შედეგად, არქეოლოგიური ობიექტის ნაშთები და არტეფაქტები არ დადასტურდა. ასევე, შესაბამის ლიტერატურაშიც, აღნიშნულ ტერიტორიაზე, კულტურული მემკვიდრეობის ძეგლი არ ფიქსირდება და  არქეოლოგიური კვლევა-ძიება არ ჩატარებულა.</a:t>
            </a:r>
            <a:endParaRPr lang="en-US" sz="2200" dirty="0"/>
          </a:p>
        </p:txBody>
      </p:sp>
    </p:spTree>
    <p:extLst>
      <p:ext uri="{BB962C8B-B14F-4D97-AF65-F5344CB8AC3E}">
        <p14:creationId xmlns:p14="http://schemas.microsoft.com/office/powerpoint/2010/main" val="1610392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850" y="0"/>
            <a:ext cx="10515600" cy="1325563"/>
          </a:xfrm>
        </p:spPr>
        <p:txBody>
          <a:bodyPr>
            <a:normAutofit/>
          </a:bodyPr>
          <a:lstStyle/>
          <a:p>
            <a:pPr algn="ctr"/>
            <a:r>
              <a:rPr lang="ka-GE" sz="2400" b="1" dirty="0" smtClean="0"/>
              <a:t>ზემოქმედება გეოლოგიურ გარემოზე</a:t>
            </a:r>
            <a:endParaRPr lang="en-US" sz="2400" b="1" dirty="0"/>
          </a:p>
        </p:txBody>
      </p:sp>
      <p:pic>
        <p:nvPicPr>
          <p:cNvPr id="4" name="Content Placeholder 3" descr="DSC0279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72525" y="3725328"/>
            <a:ext cx="2670981" cy="2246848"/>
          </a:xfrm>
          <a:prstGeom prst="rect">
            <a:avLst/>
          </a:prstGeom>
          <a:noFill/>
        </p:spPr>
      </p:pic>
      <p:pic>
        <p:nvPicPr>
          <p:cNvPr id="5" name="Picture 4" descr="DSC0279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10288"/>
            <a:ext cx="2975781" cy="2004889"/>
          </a:xfrm>
          <a:prstGeom prst="rect">
            <a:avLst/>
          </a:prstGeom>
          <a:noFill/>
        </p:spPr>
      </p:pic>
      <p:sp>
        <p:nvSpPr>
          <p:cNvPr id="3" name="Rectangle 2"/>
          <p:cNvSpPr/>
          <p:nvPr/>
        </p:nvSpPr>
        <p:spPr>
          <a:xfrm>
            <a:off x="176957" y="1610288"/>
            <a:ext cx="6096000" cy="3091937"/>
          </a:xfrm>
          <a:prstGeom prst="rect">
            <a:avLst/>
          </a:prstGeom>
        </p:spPr>
        <p:txBody>
          <a:bodyPr>
            <a:spAutoFit/>
          </a:bodyPr>
          <a:lstStyle/>
          <a:p>
            <a:pPr algn="just">
              <a:lnSpc>
                <a:spcPct val="115000"/>
              </a:lnSpc>
              <a:spcBef>
                <a:spcPts val="300"/>
              </a:spcBef>
            </a:pPr>
            <a:r>
              <a:rPr lang="ka-GE" sz="1400" dirty="0">
                <a:ea typeface="Calibri" panose="020F0502020204030204" pitchFamily="34" charset="0"/>
                <a:cs typeface="Sylfaen" panose="010A0502050306030303" pitchFamily="18" charset="0"/>
              </a:rPr>
              <a:t>ჩატარებული საინჟინრო-გეოლოგიური აგეგმვის საფუძველზე გამოიკვეთა უბანი -  </a:t>
            </a:r>
            <a:r>
              <a:rPr lang="ka-GE" sz="1400" b="1" dirty="0">
                <a:ea typeface="Calibri" panose="020F0502020204030204" pitchFamily="34" charset="0"/>
                <a:cs typeface="Times New Roman" panose="02020603050405020304" pitchFamily="18" charset="0"/>
              </a:rPr>
              <a:t>პკ 200+00 – პკ 269+40</a:t>
            </a:r>
            <a:r>
              <a:rPr lang="ka-GE" sz="1400" dirty="0">
                <a:ea typeface="Calibri" panose="020F0502020204030204" pitchFamily="34" charset="0"/>
                <a:cs typeface="Times New Roman" panose="02020603050405020304" pitchFamily="18" charset="0"/>
              </a:rPr>
              <a:t>, სადაც გზა მიუყვება ტყიან ზოლს და ინაცვლებს მთა მალქორისწვერის ( ზდ. 1244მ )  აღმოსავლეთ კალთაზე, ძლიერ ტალღოვან რელიეფზე. დერეფნის ამგებ გრუნტად ძირითადად გვევლინება მეოთხეული თიხნარები და ზედა იურული წყების ქვიშაქვები. მონაკვეთზე მრავლადაა მშრალი ხევები, რომლებიც ძლიერი წვიმების პერიოდში ღვარცოფების სიხშირით ხასიათდებიან. ასევე, საპორექტო გზის გარკვეულ მონაკვეთებზე აღინიშნება ეროზიული პროცესები.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pPr>
            <a:r>
              <a:rPr lang="ka-GE" sz="1400" dirty="0">
                <a:ea typeface="Calibri" panose="020F0502020204030204" pitchFamily="34" charset="0"/>
                <a:cs typeface="Times New Roman" panose="02020603050405020304" pitchFamily="18" charset="0"/>
              </a:rPr>
              <a:t>სხვა სახის საშიში გეოლოგიური პროცესები საინჟინრო-გეოლოგიური შესწავლის შედეგად   სარეკონსტრუქციო გზის დერეფანში არ დაფიქსირებულა.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5630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ზემოქმედება ნიადაგის ხარისხზე</a:t>
            </a:r>
            <a:endParaRPr lang="en-US" sz="2400" b="1" dirty="0"/>
          </a:p>
        </p:txBody>
      </p:sp>
      <p:sp>
        <p:nvSpPr>
          <p:cNvPr id="3" name="Content Placeholder 2"/>
          <p:cNvSpPr>
            <a:spLocks noGrp="1"/>
          </p:cNvSpPr>
          <p:nvPr>
            <p:ph idx="1"/>
          </p:nvPr>
        </p:nvSpPr>
        <p:spPr/>
        <p:txBody>
          <a:bodyPr/>
          <a:lstStyle/>
          <a:p>
            <a:pPr marL="0" indent="0" algn="just">
              <a:buNone/>
            </a:pPr>
            <a:r>
              <a:rPr lang="ka-GE" sz="2200" dirty="0"/>
              <a:t>გაანგარიშების მიხედვით, პროექტის განვითარების ფაზაზე, კერძოდ, გზის სარეკონსტრუქციო სამუშაოების მიმდინარეობისას მოიხსნება ნიადაგის ნაყოფიერი ფენა, რომლის საერთო მოცულობაც წინასწარი დათვლით 27 900 მ</a:t>
            </a:r>
            <a:r>
              <a:rPr lang="ka-GE" sz="2200" baseline="30000" dirty="0"/>
              <a:t>3</a:t>
            </a:r>
            <a:r>
              <a:rPr lang="ka-GE" sz="2200" dirty="0"/>
              <a:t> იქნება. აღნიშნული სამუშაოები უნდა განხორციელდეს  საქართველოს მთავრობის </a:t>
            </a:r>
            <a:r>
              <a:rPr lang="ru-RU" sz="2200" dirty="0"/>
              <a:t>№424 </a:t>
            </a:r>
            <a:r>
              <a:rPr lang="ka-GE" sz="2200" dirty="0"/>
              <a:t>დადგენილებით „ ნიადაგის ნაყოფიერი ფენის მოხსნის, შენახვის, გამოყენებისა და რეკულტივაციის“ ტექნიკური რეგლამენტით დამტკიცებული პირობების შესაბამისად. </a:t>
            </a:r>
            <a:endParaRPr lang="en-US" sz="2200" dirty="0"/>
          </a:p>
          <a:p>
            <a:endParaRPr lang="en-US" dirty="0"/>
          </a:p>
        </p:txBody>
      </p:sp>
    </p:spTree>
    <p:extLst>
      <p:ext uri="{BB962C8B-B14F-4D97-AF65-F5344CB8AC3E}">
        <p14:creationId xmlns:p14="http://schemas.microsoft.com/office/powerpoint/2010/main" val="40643356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ზემოქმედება ბიოლოგიურ გარემოზე</a:t>
            </a:r>
            <a:endParaRPr lang="en-US" sz="2400" b="1" dirty="0"/>
          </a:p>
        </p:txBody>
      </p:sp>
      <p:sp>
        <p:nvSpPr>
          <p:cNvPr id="3" name="Content Placeholder 2"/>
          <p:cNvSpPr>
            <a:spLocks noGrp="1"/>
          </p:cNvSpPr>
          <p:nvPr>
            <p:ph idx="1"/>
          </p:nvPr>
        </p:nvSpPr>
        <p:spPr/>
        <p:txBody>
          <a:bodyPr>
            <a:normAutofit/>
          </a:bodyPr>
          <a:lstStyle/>
          <a:p>
            <a:pPr marL="0" indent="0" algn="just">
              <a:buNone/>
            </a:pPr>
            <a:r>
              <a:rPr lang="ka-GE" sz="2200" dirty="0"/>
              <a:t>ჩატარებული საველე კვლევების მიხედვით ირკვევა, რომ სარეკონსტრუქციო გზის პროექტის დერეფანი  პრაქტიკულად ერთგვაროვან ლანდშაფტში გადის, რომლის ცალკეული მონაკვეთები მეტ-ნაკლებად განსხვავდებიან ერთმანეთისგან, ანთროპოგენური ზემოქმედების ხასიათით და ინტენსივობით, რაც ძირითადად დამოკიდებულია მანძილზე, დასახლებულ პუნქტებთან  მიმართებით. სოფლებთან ახლოს, ორივე მხრიდან, ტყე მეტად არის დეგრადირებული. ძოვების, ხალხის და ტრანსპორტის მოძრაობის გამო უფრო ინტენსიური და მუდმივია შეწუხების ფაქტორის ზეგავლენა ცხოველთა სამყაროზე. შესაბამისად აქ არსებულ ფაუნის წარმომადგენელთა უმრავლესობა მიეკუთვნება მრავალრიცხოვან და ფართოდ გავრცელებულ ფორმებს, რომლებიც შეგუებულნი არიან ანთროპოგენიზირებულ ლანდშაფტში ცხოვრებას</a:t>
            </a:r>
            <a:endParaRPr lang="en-US" sz="2200" dirty="0"/>
          </a:p>
        </p:txBody>
      </p:sp>
    </p:spTree>
    <p:extLst>
      <p:ext uri="{BB962C8B-B14F-4D97-AF65-F5344CB8AC3E}">
        <p14:creationId xmlns:p14="http://schemas.microsoft.com/office/powerpoint/2010/main" val="36622999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t>მოსალოდნელი ზემოქმედება</a:t>
            </a:r>
            <a:endParaRPr lang="en-US" sz="2800" b="1" dirty="0"/>
          </a:p>
        </p:txBody>
      </p:sp>
      <p:sp>
        <p:nvSpPr>
          <p:cNvPr id="3" name="Content Placeholder 2"/>
          <p:cNvSpPr>
            <a:spLocks noGrp="1"/>
          </p:cNvSpPr>
          <p:nvPr>
            <p:ph idx="1"/>
          </p:nvPr>
        </p:nvSpPr>
        <p:spPr/>
        <p:txBody>
          <a:bodyPr>
            <a:normAutofit/>
          </a:bodyPr>
          <a:lstStyle/>
          <a:p>
            <a:pPr algn="ctr"/>
            <a:endParaRPr lang="ka-GE" sz="2200" dirty="0" smtClean="0"/>
          </a:p>
          <a:p>
            <a:pPr algn="ctr"/>
            <a:endParaRPr lang="ka-GE" sz="2200" dirty="0"/>
          </a:p>
          <a:p>
            <a:pPr algn="ctr"/>
            <a:r>
              <a:rPr lang="ka-GE" sz="2200" dirty="0" smtClean="0"/>
              <a:t>ატმოსფერული ჰაერი;</a:t>
            </a:r>
          </a:p>
          <a:p>
            <a:pPr algn="ctr"/>
            <a:r>
              <a:rPr lang="ka-GE" sz="2200" dirty="0" smtClean="0"/>
              <a:t>ხმაურის გავრცელება;</a:t>
            </a:r>
          </a:p>
          <a:p>
            <a:pPr algn="ctr"/>
            <a:r>
              <a:rPr lang="ka-GE" sz="2200" dirty="0" smtClean="0"/>
              <a:t>ზადაპირული და გრუნტის წყლები;</a:t>
            </a:r>
            <a:endParaRPr lang="en-US" sz="2200" dirty="0"/>
          </a:p>
        </p:txBody>
      </p:sp>
    </p:spTree>
    <p:extLst>
      <p:ext uri="{BB962C8B-B14F-4D97-AF65-F5344CB8AC3E}">
        <p14:creationId xmlns:p14="http://schemas.microsoft.com/office/powerpoint/2010/main" val="3805901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t>ჯანმრთელობა და უსაფრხოება</a:t>
            </a:r>
            <a:endParaRPr lang="en-US" sz="2800" b="1" dirty="0"/>
          </a:p>
        </p:txBody>
      </p:sp>
      <p:sp>
        <p:nvSpPr>
          <p:cNvPr id="3" name="Content Placeholder 2"/>
          <p:cNvSpPr>
            <a:spLocks noGrp="1"/>
          </p:cNvSpPr>
          <p:nvPr>
            <p:ph idx="1"/>
          </p:nvPr>
        </p:nvSpPr>
        <p:spPr/>
        <p:txBody>
          <a:bodyPr>
            <a:normAutofit/>
          </a:bodyPr>
          <a:lstStyle/>
          <a:p>
            <a:pPr algn="ctr"/>
            <a:endParaRPr lang="ka-GE" sz="2200" dirty="0" smtClean="0"/>
          </a:p>
          <a:p>
            <a:pPr algn="ctr"/>
            <a:r>
              <a:rPr lang="ka-GE" sz="2200" dirty="0" smtClean="0"/>
              <a:t>ავარიულ </a:t>
            </a:r>
            <a:r>
              <a:rPr lang="ka-GE" sz="2200" dirty="0" smtClean="0"/>
              <a:t>სიტუაციებზე რეაგირების გეგმა</a:t>
            </a:r>
          </a:p>
          <a:p>
            <a:pPr algn="ctr"/>
            <a:r>
              <a:rPr lang="ka-GE" sz="2200" dirty="0" smtClean="0"/>
              <a:t>შემარბილებელი ღონისძიებების გეგმა</a:t>
            </a:r>
          </a:p>
          <a:p>
            <a:pPr algn="ctr"/>
            <a:r>
              <a:rPr lang="ka-GE" sz="2200" dirty="0" smtClean="0"/>
              <a:t>მონიტორინგის გეგმა</a:t>
            </a:r>
            <a:endParaRPr lang="en-US" sz="2200" dirty="0"/>
          </a:p>
        </p:txBody>
      </p:sp>
    </p:spTree>
    <p:extLst>
      <p:ext uri="{BB962C8B-B14F-4D97-AF65-F5344CB8AC3E}">
        <p14:creationId xmlns:p14="http://schemas.microsoft.com/office/powerpoint/2010/main" val="645368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549275"/>
            <a:ext cx="10515600" cy="4351338"/>
          </a:xfrm>
        </p:spPr>
        <p:txBody>
          <a:bodyPr/>
          <a:lstStyle/>
          <a:p>
            <a:pPr marL="0" indent="0" algn="ctr">
              <a:buNone/>
            </a:pPr>
            <a:endParaRPr lang="ka-GE" dirty="0" smtClean="0"/>
          </a:p>
          <a:p>
            <a:pPr marL="0" indent="0" algn="ctr">
              <a:buNone/>
            </a:pPr>
            <a:endParaRPr lang="ka-GE" dirty="0"/>
          </a:p>
          <a:p>
            <a:pPr marL="0" indent="0" algn="ctr">
              <a:buNone/>
            </a:pPr>
            <a:endParaRPr lang="ka-GE" dirty="0" smtClean="0"/>
          </a:p>
          <a:p>
            <a:pPr marL="0" indent="0" algn="ctr">
              <a:buNone/>
            </a:pPr>
            <a:r>
              <a:rPr lang="ka-GE" sz="4800" dirty="0" smtClean="0"/>
              <a:t>დ ა ს ა ს რ უ ლ ი </a:t>
            </a:r>
            <a:endParaRPr lang="en-US" sz="4800" dirty="0"/>
          </a:p>
        </p:txBody>
      </p:sp>
    </p:spTree>
    <p:extLst>
      <p:ext uri="{BB962C8B-B14F-4D97-AF65-F5344CB8AC3E}">
        <p14:creationId xmlns:p14="http://schemas.microsoft.com/office/powerpoint/2010/main" val="2664113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000">
              <a:schemeClr val="accent3">
                <a:lumMod val="5000"/>
                <a:lumOff val="95000"/>
              </a:schemeClr>
            </a:gs>
            <a:gs pos="21000">
              <a:schemeClr val="accent3">
                <a:lumMod val="45000"/>
                <a:lumOff val="55000"/>
              </a:schemeClr>
            </a:gs>
            <a:gs pos="25029">
              <a:srgbClr val="D8D8D8"/>
            </a:gs>
            <a:gs pos="19000">
              <a:schemeClr val="accent3">
                <a:lumMod val="45000"/>
                <a:lumOff val="55000"/>
              </a:schemeClr>
            </a:gs>
            <a:gs pos="29000">
              <a:schemeClr val="bg1"/>
            </a:gs>
          </a:gsLst>
          <a:lin ang="135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1673225"/>
            <a:ext cx="10515600" cy="4351338"/>
          </a:xfrm>
        </p:spPr>
        <p:txBody>
          <a:bodyPr>
            <a:normAutofit/>
          </a:bodyPr>
          <a:lstStyle/>
          <a:p>
            <a:pPr marL="0" indent="0" algn="just">
              <a:lnSpc>
                <a:spcPct val="100000"/>
              </a:lnSpc>
              <a:buNone/>
            </a:pPr>
            <a:r>
              <a:rPr lang="ka-GE" sz="2200" dirty="0"/>
              <a:t>სარეკონსტრუქციო გზის საწყისი </a:t>
            </a:r>
            <a:r>
              <a:rPr lang="ka-GE" sz="2200" dirty="0" smtClean="0"/>
              <a:t>წერტილი</a:t>
            </a:r>
            <a:r>
              <a:rPr lang="en-US" sz="2200" dirty="0" smtClean="0"/>
              <a:t> </a:t>
            </a:r>
            <a:r>
              <a:rPr lang="ka-GE" sz="2200" dirty="0" smtClean="0"/>
              <a:t>მდებარეობს </a:t>
            </a:r>
            <a:r>
              <a:rPr lang="ka-GE" sz="2200" dirty="0"/>
              <a:t>გურჯაანის მუნიციპალიტეტში სოფ. ველისციხის ტერიტორაიზე. საპროექტო გზა მიუყვება მდ. ჭერემისხევის მარჯვენა ნაპირს და პროექტის ფარგლებში ორჯერ გადაკვეთს მდინარე ჭერემის ხევს. სარეკონსტრუქციო გზა სოფელ ჭერემს ესაზღვრება სამხრეთის მხრიდან, გადის ხევებს, ტყით დაფარულ ადგილებს და გადადის საგარეჯოს მუნიციპალიტეტში, სადაც გაივლის  საბას წყალს, მაჟალის ველებს, კაკანას სერს, კვეთს მინდვრებით დაფარულ ტერიტორიას და სრულდება სოფ. კაკაბეთისა და ცენტრალური საავტომობილო გზის შეერთების </a:t>
            </a:r>
            <a:r>
              <a:rPr lang="ka-GE" sz="2200" dirty="0" smtClean="0"/>
              <a:t>წერტილში,</a:t>
            </a:r>
            <a:r>
              <a:rPr lang="en-US" sz="2200" dirty="0"/>
              <a:t> </a:t>
            </a:r>
            <a:r>
              <a:rPr lang="ka-GE" sz="2200" dirty="0" smtClean="0"/>
              <a:t>სარეკონსტრუქციო </a:t>
            </a:r>
            <a:r>
              <a:rPr lang="ka-GE" sz="2200" dirty="0"/>
              <a:t>გზის მონაკვეთის სრული სიგრძე შეადგენს 30 კმ-ს. </a:t>
            </a:r>
            <a:endParaRPr lang="en-US" sz="2200" dirty="0"/>
          </a:p>
          <a:p>
            <a:endParaRPr lang="en-US" dirty="0"/>
          </a:p>
        </p:txBody>
      </p:sp>
    </p:spTree>
    <p:extLst>
      <p:ext uri="{BB962C8B-B14F-4D97-AF65-F5344CB8AC3E}">
        <p14:creationId xmlns:p14="http://schemas.microsoft.com/office/powerpoint/2010/main" val="2860810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3">
                <a:lumMod val="5000"/>
                <a:lumOff val="95000"/>
              </a:schemeClr>
            </a:gs>
            <a:gs pos="21000">
              <a:schemeClr val="accent3">
                <a:lumMod val="45000"/>
                <a:lumOff val="55000"/>
              </a:schemeClr>
            </a:gs>
            <a:gs pos="25029">
              <a:srgbClr val="D8D8D8"/>
            </a:gs>
            <a:gs pos="19000">
              <a:schemeClr val="accent3">
                <a:lumMod val="45000"/>
                <a:lumOff val="55000"/>
              </a:schemeClr>
            </a:gs>
            <a:gs pos="29000">
              <a:schemeClr val="bg1"/>
            </a:gs>
          </a:gsLst>
          <a:lin ang="135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76300" y="1616075"/>
            <a:ext cx="10515600" cy="4351338"/>
          </a:xfrm>
        </p:spPr>
        <p:txBody>
          <a:bodyPr>
            <a:normAutofit/>
          </a:bodyPr>
          <a:lstStyle/>
          <a:p>
            <a:pPr algn="just"/>
            <a:r>
              <a:rPr lang="ka-GE" sz="2200" dirty="0"/>
              <a:t>საქმიანობის განმახორციელებელმა გაითვალისწინა მოსახლეობის თხოვნა, რის საფუძველზეც შეიცვალა სარეკონსტრუქციო გზის მთლიანი სიგრძე და 27.435 კმ-ის ნაცვლად  სარეკონსტრუცია გზის მთლიანი სიგრძე შეადგენს 30 კმ-ს</a:t>
            </a:r>
            <a:r>
              <a:rPr lang="ka-GE" sz="2200" dirty="0" smtClean="0"/>
              <a:t>.</a:t>
            </a:r>
            <a:endParaRPr lang="ka-GE" sz="2200" dirty="0"/>
          </a:p>
          <a:p>
            <a:pPr algn="just"/>
            <a:r>
              <a:rPr lang="ka-GE" sz="2200" dirty="0" smtClean="0"/>
              <a:t>სარეკოსტრუქციო </a:t>
            </a:r>
            <a:r>
              <a:rPr lang="ka-GE" sz="2200" dirty="0"/>
              <a:t>მონაკვეთი  იწყება ცენტრალური გზიდან (შ-42) გურჯაანის მუნიციპალიტეტში და მთავრდება საგარეჯოს მუნიციპალიტეტში სოფ. კაკაბეთში.  სარეკონსტრუქციო გზის 17 კმ. სიგრძის მონაკვეთი გურჯაანის მუნიციპალიტეტს მიეკუთვნება, ხოლო 13კმ. </a:t>
            </a:r>
            <a:r>
              <a:rPr lang="ka-GE" sz="2200" dirty="0" smtClean="0"/>
              <a:t>საგარეჯოს </a:t>
            </a:r>
            <a:r>
              <a:rPr lang="ka-GE" sz="2200" dirty="0"/>
              <a:t>მუნიციპალიტეტის ტერიტორიაზე მდებარეობს. </a:t>
            </a:r>
            <a:endParaRPr lang="ka-GE" sz="2200" dirty="0" smtClean="0"/>
          </a:p>
          <a:p>
            <a:pPr algn="just"/>
            <a:endParaRPr lang="en-US" sz="2400" dirty="0"/>
          </a:p>
        </p:txBody>
      </p:sp>
    </p:spTree>
    <p:extLst>
      <p:ext uri="{BB962C8B-B14F-4D97-AF65-F5344CB8AC3E}">
        <p14:creationId xmlns:p14="http://schemas.microsoft.com/office/powerpoint/2010/main" val="41104448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3">
                <a:lumMod val="5000"/>
                <a:lumOff val="95000"/>
              </a:schemeClr>
            </a:gs>
            <a:gs pos="74000">
              <a:schemeClr val="bg1"/>
            </a:gs>
            <a:gs pos="79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ka-GE" sz="2400" b="1" dirty="0" smtClean="0"/>
              <a:t>გზის ფაქტობრივი მდგომარეობა </a:t>
            </a:r>
            <a:endParaRPr lang="en-US" sz="2400" b="1"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060818" y="1195388"/>
            <a:ext cx="6070363" cy="4710112"/>
          </a:xfrm>
          <a:prstGeom prst="rect">
            <a:avLst/>
          </a:prstGeom>
        </p:spPr>
      </p:pic>
    </p:spTree>
    <p:extLst>
      <p:ext uri="{BB962C8B-B14F-4D97-AF65-F5344CB8AC3E}">
        <p14:creationId xmlns:p14="http://schemas.microsoft.com/office/powerpoint/2010/main" val="37432080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1"/>
            </a:gs>
            <a:gs pos="0">
              <a:schemeClr val="accent3">
                <a:lumMod val="45000"/>
                <a:lumOff val="55000"/>
              </a:schemeClr>
            </a:gs>
            <a:gs pos="25000">
              <a:schemeClr val="accent3">
                <a:lumMod val="45000"/>
                <a:lumOff val="55000"/>
              </a:schemeClr>
            </a:gs>
            <a:gs pos="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76277"/>
            <a:ext cx="10515600" cy="1325563"/>
          </a:xfrm>
        </p:spPr>
        <p:txBody>
          <a:bodyPr>
            <a:normAutofit/>
          </a:bodyPr>
          <a:lstStyle/>
          <a:p>
            <a:pPr algn="ctr"/>
            <a:r>
              <a:rPr lang="ka-GE" sz="2400" b="1" dirty="0">
                <a:effectLst>
                  <a:glow>
                    <a:srgbClr val="000000"/>
                  </a:glow>
                  <a:outerShdw sx="0" sy="0">
                    <a:srgbClr val="000000"/>
                  </a:outerShdw>
                  <a:reflection stA="0" endPos="0" fadeDir="0" sx="0" sy="0"/>
                </a:effectLst>
              </a:rPr>
              <a:t>სარეკონსტრუქციო სამუშაოების ჩამონათვალი</a:t>
            </a:r>
            <a:r>
              <a:rPr lang="en-US" sz="2400" b="1" dirty="0">
                <a:effectLst>
                  <a:glow>
                    <a:srgbClr val="000000"/>
                  </a:glow>
                  <a:outerShdw sx="0" sy="0">
                    <a:srgbClr val="000000"/>
                  </a:outerShdw>
                  <a:reflection stA="0" endPos="0" fadeDir="0" sx="0" sy="0"/>
                </a:effectLst>
              </a:rPr>
              <a:t/>
            </a:r>
            <a:br>
              <a:rPr lang="en-US" sz="2400" b="1" dirty="0">
                <a:effectLst>
                  <a:glow>
                    <a:srgbClr val="000000"/>
                  </a:glow>
                  <a:outerShdw sx="0" sy="0">
                    <a:srgbClr val="000000"/>
                  </a:outerShdw>
                  <a:reflection stA="0" endPos="0" fadeDir="0" sx="0" sy="0"/>
                </a:effectLst>
              </a:rPr>
            </a:br>
            <a:endParaRPr lang="en-US" sz="2400" dirty="0"/>
          </a:p>
        </p:txBody>
      </p:sp>
      <p:sp>
        <p:nvSpPr>
          <p:cNvPr id="3" name="Content Placeholder 2"/>
          <p:cNvSpPr>
            <a:spLocks noGrp="1"/>
          </p:cNvSpPr>
          <p:nvPr>
            <p:ph idx="1"/>
          </p:nvPr>
        </p:nvSpPr>
        <p: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fontScale="85000" lnSpcReduction="20000"/>
          </a:bodyPr>
          <a:lstStyle/>
          <a:p>
            <a:pPr lvl="0"/>
            <a:r>
              <a:rPr lang="ka-GE" sz="2100" dirty="0"/>
              <a:t>საფარის ზედა ფენის მოწყობა წვრილმარცვლოვანი მკვრივი ა/ბ-ის ცხელი ნარევით, ტიპი „ბ“, მარკა II, ჰ-4 სმ</a:t>
            </a:r>
            <a:r>
              <a:rPr lang="ka-GE" sz="2100" dirty="0" smtClean="0"/>
              <a:t>;</a:t>
            </a:r>
          </a:p>
          <a:p>
            <a:r>
              <a:rPr lang="ka-GE" sz="2100" dirty="0"/>
              <a:t>რკინა-ბეტონის კიუვეტების მოწყობა;</a:t>
            </a:r>
            <a:endParaRPr lang="en-US" sz="2100" dirty="0"/>
          </a:p>
          <a:p>
            <a:r>
              <a:rPr lang="ka-GE" sz="2100" dirty="0"/>
              <a:t>ახალი ღობეების მოწყობა;</a:t>
            </a:r>
            <a:endParaRPr lang="en-US" sz="2100" dirty="0"/>
          </a:p>
          <a:p>
            <a:pPr lvl="0"/>
            <a:r>
              <a:rPr lang="ka-GE" sz="2100" dirty="0"/>
              <a:t>ეზოში შესასვლელების მოწყობა</a:t>
            </a:r>
            <a:endParaRPr lang="en-US" sz="2100" dirty="0"/>
          </a:p>
          <a:p>
            <a:pPr lvl="0"/>
            <a:r>
              <a:rPr lang="ka-GE" sz="2100" dirty="0"/>
              <a:t>საგზაო ნიშნების და მონიშვნების </a:t>
            </a:r>
            <a:r>
              <a:rPr lang="ka-GE" sz="2100" dirty="0" smtClean="0"/>
              <a:t>მოწყობა</a:t>
            </a:r>
          </a:p>
          <a:p>
            <a:pPr lvl="0"/>
            <a:r>
              <a:rPr lang="ka-GE" sz="2100" dirty="0"/>
              <a:t>რკინა-ბეტონის კიუვეტების მოწყობა;</a:t>
            </a:r>
            <a:endParaRPr lang="en-US" sz="2100" dirty="0"/>
          </a:p>
          <a:p>
            <a:pPr lvl="0"/>
            <a:r>
              <a:rPr lang="ka-GE" sz="2100" dirty="0"/>
              <a:t>ახალი ღობეების მოწყობა;</a:t>
            </a:r>
            <a:endParaRPr lang="en-US" sz="2100" dirty="0"/>
          </a:p>
          <a:p>
            <a:pPr lvl="0"/>
            <a:r>
              <a:rPr lang="ka-GE" sz="2100" dirty="0"/>
              <a:t>რკ/ბეტონის მილების მოწყობა;</a:t>
            </a:r>
            <a:endParaRPr lang="en-US" sz="2100" dirty="0"/>
          </a:p>
          <a:p>
            <a:pPr lvl="0"/>
            <a:r>
              <a:rPr lang="ka-GE" sz="2100" dirty="0"/>
              <a:t>ახალი სახიდე გადასასვლელების მოწყობა;</a:t>
            </a:r>
            <a:endParaRPr lang="en-US" sz="2100" dirty="0"/>
          </a:p>
          <a:p>
            <a:pPr lvl="0"/>
            <a:r>
              <a:rPr lang="ka-GE" sz="2100" dirty="0"/>
              <a:t>რკ/ბ არხის 1X1 მოწყობა;</a:t>
            </a:r>
            <a:endParaRPr lang="en-US" sz="2100" dirty="0"/>
          </a:p>
          <a:p>
            <a:pPr lvl="0"/>
            <a:r>
              <a:rPr lang="ka-GE" sz="2100" dirty="0"/>
              <a:t>რკ/ბ ზედა საყრდენი კედლის მოწყობა;</a:t>
            </a:r>
            <a:endParaRPr lang="en-US" sz="2100" dirty="0"/>
          </a:p>
          <a:p>
            <a:pPr lvl="0"/>
            <a:r>
              <a:rPr lang="ka-GE" sz="2100" dirty="0"/>
              <a:t>ყრილის ტანის არმირება გეობადით;</a:t>
            </a:r>
            <a:endParaRPr lang="en-US" sz="2100" dirty="0"/>
          </a:p>
          <a:p>
            <a:pPr lvl="0"/>
            <a:r>
              <a:rPr lang="ka-GE" sz="2100" dirty="0"/>
              <a:t>ფერდის გამაგრება სივრცული გეოსინთეტიკური მასალით;</a:t>
            </a:r>
            <a:endParaRPr lang="en-US" sz="2100" dirty="0"/>
          </a:p>
          <a:p>
            <a:pPr lvl="0"/>
            <a:endParaRPr lang="en-US" sz="2000" dirty="0"/>
          </a:p>
          <a:p>
            <a:pPr marL="0" lvl="0" indent="0">
              <a:buNone/>
            </a:pPr>
            <a:endParaRPr lang="en-US" dirty="0"/>
          </a:p>
        </p:txBody>
      </p:sp>
    </p:spTree>
    <p:extLst>
      <p:ext uri="{BB962C8B-B14F-4D97-AF65-F5344CB8AC3E}">
        <p14:creationId xmlns:p14="http://schemas.microsoft.com/office/powerpoint/2010/main" val="21229858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სიტუაციური გეგმა</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631" y="1272052"/>
            <a:ext cx="7634738" cy="5329470"/>
          </a:xfrm>
        </p:spPr>
      </p:pic>
    </p:spTree>
    <p:extLst>
      <p:ext uri="{BB962C8B-B14F-4D97-AF65-F5344CB8AC3E}">
        <p14:creationId xmlns:p14="http://schemas.microsoft.com/office/powerpoint/2010/main" val="1546573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t>სახიდე გადასასვლელები მდ.ჭერემის ხევზე</a:t>
            </a:r>
            <a:endParaRPr lang="en-US" sz="2800" b="1" dirty="0"/>
          </a:p>
        </p:txBody>
      </p:sp>
      <p:sp>
        <p:nvSpPr>
          <p:cNvPr id="3" name="Rectangle 2"/>
          <p:cNvSpPr/>
          <p:nvPr/>
        </p:nvSpPr>
        <p:spPr>
          <a:xfrm>
            <a:off x="975731" y="1690688"/>
            <a:ext cx="10378069" cy="3260701"/>
          </a:xfrm>
          <a:prstGeom prst="rect">
            <a:avLst/>
          </a:prstGeom>
        </p:spPr>
        <p:txBody>
          <a:bodyPr wrap="square">
            <a:spAutoFit/>
          </a:bodyPr>
          <a:lstStyle/>
          <a:p>
            <a:pPr marR="16510" algn="just">
              <a:lnSpc>
                <a:spcPct val="115000"/>
              </a:lnSpc>
              <a:tabLst>
                <a:tab pos="171450" algn="l"/>
              </a:tabLst>
            </a:pPr>
            <a:r>
              <a:rPr lang="ka-GE" sz="2000" dirty="0">
                <a:ea typeface="Calibri" panose="020F0502020204030204" pitchFamily="34" charset="0"/>
                <a:cs typeface="Times New Roman" panose="02020603050405020304" pitchFamily="18" charset="0"/>
              </a:rPr>
              <a:t>პირველი საპროექტო </a:t>
            </a:r>
            <a:r>
              <a:rPr lang="ka-GE" sz="2000" dirty="0" smtClean="0">
                <a:ea typeface="Calibri" panose="020F0502020204030204" pitchFamily="34" charset="0"/>
                <a:cs typeface="Times New Roman" panose="02020603050405020304" pitchFamily="18" charset="0"/>
              </a:rPr>
              <a:t>ხიდი </a:t>
            </a:r>
            <a:r>
              <a:rPr lang="ka-GE" sz="2000" dirty="0">
                <a:ea typeface="Calibri" panose="020F0502020204030204" pitchFamily="34" charset="0"/>
                <a:cs typeface="Times New Roman" panose="02020603050405020304" pitchFamily="18" charset="0"/>
              </a:rPr>
              <a:t>(</a:t>
            </a:r>
            <a:r>
              <a:rPr lang="en-US" sz="2000" dirty="0" smtClean="0">
                <a:latin typeface="Sylfaen" panose="010A0502050306030303" pitchFamily="18" charset="0"/>
                <a:ea typeface="Calibri" panose="020F0502020204030204" pitchFamily="34" charset="0"/>
                <a:cs typeface="Times New Roman" panose="02020603050405020304" pitchFamily="18" charset="0"/>
              </a:rPr>
              <a:t>X–0552599;Y–4623005</a:t>
            </a:r>
            <a:r>
              <a:rPr lang="ka-GE" sz="2000" dirty="0" smtClean="0">
                <a:ea typeface="Calibri" panose="020F0502020204030204" pitchFamily="34" charset="0"/>
                <a:cs typeface="Times New Roman" panose="02020603050405020304" pitchFamily="18" charset="0"/>
              </a:rPr>
              <a:t>)</a:t>
            </a:r>
            <a:r>
              <a:rPr lang="en-US" sz="2000" dirty="0" smtClean="0">
                <a:ea typeface="Calibri" panose="020F0502020204030204" pitchFamily="34" charset="0"/>
                <a:cs typeface="Times New Roman" panose="02020603050405020304" pitchFamily="18" charset="0"/>
              </a:rPr>
              <a:t> </a:t>
            </a:r>
            <a:r>
              <a:rPr lang="ka-GE" sz="2000" dirty="0" smtClean="0">
                <a:ea typeface="Calibri" panose="020F0502020204030204" pitchFamily="34" charset="0"/>
                <a:cs typeface="Times New Roman" panose="02020603050405020304" pitchFamily="18" charset="0"/>
              </a:rPr>
              <a:t>ორმალიანია</a:t>
            </a:r>
            <a:r>
              <a:rPr lang="ka-GE" sz="2000" dirty="0">
                <a:ea typeface="Calibri" panose="020F0502020204030204" pitchFamily="34" charset="0"/>
                <a:cs typeface="Times New Roman" panose="02020603050405020304" pitchFamily="18" charset="0"/>
              </a:rPr>
              <a:t>, ჭრილკოჭოვანი, სქემით 2X25,0 მ; გეგმაში ხიდი დაპროექტებულია სწორზე, ხოლო ფასადში 0,5%-იან ქანობზე. ხიდის გაბარიტია 7,0+2X1,0მ, ხოლო ხიდის სიგანე 10,04 მ. ხიდის მთლიანი სიგრძე შეადგენს 58,7 მ. ხიდს აქვს ორი სანაპირო და ერთი შუალედი ბუ</a:t>
            </a:r>
            <a:r>
              <a:rPr lang="en-US" sz="2000" dirty="0" err="1">
                <a:latin typeface="Sylfaen" panose="010A0502050306030303" pitchFamily="18" charset="0"/>
                <a:ea typeface="Calibri" panose="020F0502020204030204" pitchFamily="34" charset="0"/>
                <a:cs typeface="Times New Roman" panose="02020603050405020304" pitchFamily="18" charset="0"/>
              </a:rPr>
              <a:t>რჯი</a:t>
            </a:r>
            <a:r>
              <a:rPr lang="en-US" sz="2000" dirty="0">
                <a:latin typeface="Sylfaen" panose="010A0502050306030303" pitchFamily="18" charset="0"/>
                <a:ea typeface="Calibri" panose="020F0502020204030204" pitchFamily="34" charset="0"/>
                <a:cs typeface="Times New Roman" panose="02020603050405020304" pitchFamily="18" charset="0"/>
              </a:rPr>
              <a:t>. </a:t>
            </a:r>
            <a:endParaRPr lang="en-US" sz="2000" dirty="0" smtClean="0">
              <a:latin typeface="Sylfaen" panose="010A0502050306030303" pitchFamily="18" charset="0"/>
              <a:ea typeface="Calibri" panose="020F0502020204030204" pitchFamily="34" charset="0"/>
              <a:cs typeface="Times New Roman" panose="02020603050405020304" pitchFamily="18" charset="0"/>
            </a:endParaRPr>
          </a:p>
          <a:p>
            <a:pPr marR="16510" algn="just">
              <a:lnSpc>
                <a:spcPct val="115000"/>
              </a:lnSpc>
              <a:tabLst>
                <a:tab pos="171450" algn="l"/>
              </a:tabLst>
            </a:pPr>
            <a:endParaRPr lang="en-US" sz="2000" dirty="0">
              <a:latin typeface="Sylfaen" panose="010A0502050306030303" pitchFamily="18" charset="0"/>
              <a:ea typeface="Calibri" panose="020F0502020204030204" pitchFamily="34" charset="0"/>
              <a:cs typeface="Times New Roman" panose="02020603050405020304" pitchFamily="18" charset="0"/>
            </a:endParaRPr>
          </a:p>
          <a:p>
            <a:pPr marR="16510" algn="just">
              <a:lnSpc>
                <a:spcPct val="115000"/>
              </a:lnSpc>
              <a:tabLst>
                <a:tab pos="171450" algn="l"/>
              </a:tabLst>
            </a:pPr>
            <a:r>
              <a:rPr lang="ka-GE" sz="2000" dirty="0" smtClean="0"/>
              <a:t>მეორე </a:t>
            </a:r>
            <a:r>
              <a:rPr lang="ka-GE" sz="2000" dirty="0"/>
              <a:t>საპროექტო ხიდი სამმალიანია, (X – 0549651; Y – 4622167)</a:t>
            </a:r>
            <a:r>
              <a:rPr lang="ka-GE" sz="2000" b="1" dirty="0"/>
              <a:t>   </a:t>
            </a:r>
            <a:r>
              <a:rPr lang="ka-GE" sz="2000" dirty="0"/>
              <a:t> ჭრილკოჭოვანი, სქემით 3X30,0 მ; გეგმაში ხიდი დაპროექტებულია სწორზე, ხოლო ფასადში 0,4%-იან ქანობზე. ხიდის გაბარიტია 7,0+2X1,0მ, ხოლო ხიდის სიგანე 10,04 მ. ხიდის მთლიანი სიგრძე შეადგენს 101,186 მ. ხიდს აქვს ორი სანაპირო და ორი შუალედი ბურჯი.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1911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3">
                <a:lumMod val="5000"/>
                <a:lumOff val="95000"/>
              </a:schemeClr>
            </a:gs>
            <a:gs pos="74000">
              <a:schemeClr val="accent3">
                <a:lumMod val="45000"/>
                <a:lumOff val="55000"/>
              </a:schemeClr>
            </a:gs>
            <a:gs pos="59000">
              <a:schemeClr val="bg1"/>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მშენებლობის ორგანიზება</a:t>
            </a:r>
            <a:endParaRPr lang="en-US" sz="2400" b="1"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697" y="1466850"/>
            <a:ext cx="7298228" cy="353110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581900" y="1357963"/>
            <a:ext cx="4010025" cy="3925093"/>
          </a:xfrm>
          <a:prstGeom prst="rect">
            <a:avLst/>
          </a:prstGeom>
        </p:spPr>
      </p:pic>
    </p:spTree>
    <p:extLst>
      <p:ext uri="{BB962C8B-B14F-4D97-AF65-F5344CB8AC3E}">
        <p14:creationId xmlns:p14="http://schemas.microsoft.com/office/powerpoint/2010/main" val="3871673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000" b="1" dirty="0" smtClean="0"/>
              <a:t>ფუჭი ქანების  დროებითი განტავსების ტერიტორია</a:t>
            </a:r>
            <a:endParaRPr lang="en-US" sz="20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0958" y="1308143"/>
            <a:ext cx="6550083" cy="4321132"/>
          </a:xfrm>
          <a:prstGeom prst="rect">
            <a:avLst/>
          </a:prstGeom>
        </p:spPr>
      </p:pic>
    </p:spTree>
    <p:extLst>
      <p:ext uri="{BB962C8B-B14F-4D97-AF65-F5344CB8AC3E}">
        <p14:creationId xmlns:p14="http://schemas.microsoft.com/office/powerpoint/2010/main" val="38837018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820</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Sylfaen</vt:lpstr>
      <vt:lpstr>Times New Roman</vt:lpstr>
      <vt:lpstr>Office Theme</vt:lpstr>
      <vt:lpstr>გურჯაანისა და საგარეჯოს მუნიციპალიტეტებში, სოფ. ველისციხიდან სოფ.კაკაბეთამდე (ცენტრალურ მაგისტრალიდან სოფ.ჭერემის გავლით) გზის რეკონსტრუქცია  და მდ.ჭერემის ხევზე ორი ახალი სახიდე გადასავლელის მშენებლობა </vt:lpstr>
      <vt:lpstr>PowerPoint Presentation</vt:lpstr>
      <vt:lpstr>PowerPoint Presentation</vt:lpstr>
      <vt:lpstr>გზის ფაქტობრივი მდგომარეობა </vt:lpstr>
      <vt:lpstr>სარეკონსტრუქციო სამუშაოების ჩამონათვალი </vt:lpstr>
      <vt:lpstr>სიტუაციური გეგმა</vt:lpstr>
      <vt:lpstr>სახიდე გადასასვლელები მდ.ჭერემის ხევზე</vt:lpstr>
      <vt:lpstr>მშენებლობის ორგანიზება</vt:lpstr>
      <vt:lpstr>ფუჭი ქანების  დროებითი განტავსების ტერიტორია</vt:lpstr>
      <vt:lpstr>PowerPoint Presentation</vt:lpstr>
      <vt:lpstr>"ზურმუხტის ქსელის"  შეთავაზებული საიტის (გომბორი-GE0000027) ტერიტორია</vt:lpstr>
      <vt:lpstr>დაცული ტერიტორიები</vt:lpstr>
      <vt:lpstr>კულტურული მემკიდრეობა</vt:lpstr>
      <vt:lpstr>ზემოქმედება გეოლოგიურ გარემოზე</vt:lpstr>
      <vt:lpstr>ზემოქმედება ნიადაგის ხარისხზე</vt:lpstr>
      <vt:lpstr>ზემოქმედება ბიოლოგიურ გარემოზე</vt:lpstr>
      <vt:lpstr>მოსალოდნელი ზემოქმედება</vt:lpstr>
      <vt:lpstr>ჯანმრთელობა და უსაფრხოება</vt:lpstr>
      <vt:lpstr>PowerPoint Presentation</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გურჯაანისა და საგარეჯოს მუნიციპალიტეტებში, სოფ. ველისციხიდან სოფ.კაკაბეთამდე (ცენტრალურ მაგისტრალიდან სოფ.ჭერემის გავლით) გზის რეკონსტრუქცია  და მდ.ჭერემის ხევზე ორი ახალი სახიდე გადასავლელის მშენებლობა</dc:title>
  <dc:creator>Levan Ioseliani</dc:creator>
  <cp:lastModifiedBy>Levan Ioseliani</cp:lastModifiedBy>
  <cp:revision>19</cp:revision>
  <dcterms:created xsi:type="dcterms:W3CDTF">2019-10-07T13:44:26Z</dcterms:created>
  <dcterms:modified xsi:type="dcterms:W3CDTF">2020-09-25T10:17:37Z</dcterms:modified>
</cp:coreProperties>
</file>