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3F89D0-F7C3-4F14-A39C-7EFBAC056481}" type="datetimeFigureOut">
              <a:rPr lang="en-US" smtClean="0"/>
              <a:t>29.09.2020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8672573-C3C8-4C32-A4E6-0C71FDEA2198}" type="slidenum">
              <a:rPr lang="en-US" smtClean="0"/>
              <a:t>‹#›</a:t>
            </a:fld>
            <a:endParaRPr lang="en-US"/>
          </a:p>
        </p:txBody>
      </p:sp>
    </p:spTree>
    <p:extLst>
      <p:ext uri="{BB962C8B-B14F-4D97-AF65-F5344CB8AC3E}">
        <p14:creationId xmlns:p14="http://schemas.microsoft.com/office/powerpoint/2010/main" val="72739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3F89D0-F7C3-4F14-A39C-7EFBAC056481}" type="datetimeFigureOut">
              <a:rPr lang="en-US" smtClean="0"/>
              <a:t>29.09.2020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8672573-C3C8-4C32-A4E6-0C71FDEA2198}" type="slidenum">
              <a:rPr lang="en-US" smtClean="0"/>
              <a:t>‹#›</a:t>
            </a:fld>
            <a:endParaRPr lang="en-US"/>
          </a:p>
        </p:txBody>
      </p:sp>
    </p:spTree>
    <p:extLst>
      <p:ext uri="{BB962C8B-B14F-4D97-AF65-F5344CB8AC3E}">
        <p14:creationId xmlns:p14="http://schemas.microsoft.com/office/powerpoint/2010/main" val="120909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3F89D0-F7C3-4F14-A39C-7EFBAC056481}" type="datetimeFigureOut">
              <a:rPr lang="en-US" smtClean="0"/>
              <a:t>29.09.2020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8672573-C3C8-4C32-A4E6-0C71FDEA219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77004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83F89D0-F7C3-4F14-A39C-7EFBAC056481}" type="datetimeFigureOut">
              <a:rPr lang="en-US" smtClean="0"/>
              <a:t>29.09.2020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8672573-C3C8-4C32-A4E6-0C71FDEA2198}" type="slidenum">
              <a:rPr lang="en-US" smtClean="0"/>
              <a:t>‹#›</a:t>
            </a:fld>
            <a:endParaRPr lang="en-US"/>
          </a:p>
        </p:txBody>
      </p:sp>
    </p:spTree>
    <p:extLst>
      <p:ext uri="{BB962C8B-B14F-4D97-AF65-F5344CB8AC3E}">
        <p14:creationId xmlns:p14="http://schemas.microsoft.com/office/powerpoint/2010/main" val="96193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83F89D0-F7C3-4F14-A39C-7EFBAC056481}" type="datetimeFigureOut">
              <a:rPr lang="en-US" smtClean="0"/>
              <a:t>29.09.2020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8672573-C3C8-4C32-A4E6-0C71FDEA219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60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83F89D0-F7C3-4F14-A39C-7EFBAC056481}" type="datetimeFigureOut">
              <a:rPr lang="en-US" smtClean="0"/>
              <a:t>29.09.2020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8672573-C3C8-4C32-A4E6-0C71FDEA2198}" type="slidenum">
              <a:rPr lang="en-US" smtClean="0"/>
              <a:t>‹#›</a:t>
            </a:fld>
            <a:endParaRPr lang="en-US"/>
          </a:p>
        </p:txBody>
      </p:sp>
    </p:spTree>
    <p:extLst>
      <p:ext uri="{BB962C8B-B14F-4D97-AF65-F5344CB8AC3E}">
        <p14:creationId xmlns:p14="http://schemas.microsoft.com/office/powerpoint/2010/main" val="1861986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3F89D0-F7C3-4F14-A39C-7EFBAC056481}" type="datetimeFigureOut">
              <a:rPr lang="en-US" smtClean="0"/>
              <a:t>29.09.2020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8672573-C3C8-4C32-A4E6-0C71FDEA2198}" type="slidenum">
              <a:rPr lang="en-US" smtClean="0"/>
              <a:t>‹#›</a:t>
            </a:fld>
            <a:endParaRPr lang="en-US"/>
          </a:p>
        </p:txBody>
      </p:sp>
    </p:spTree>
    <p:extLst>
      <p:ext uri="{BB962C8B-B14F-4D97-AF65-F5344CB8AC3E}">
        <p14:creationId xmlns:p14="http://schemas.microsoft.com/office/powerpoint/2010/main" val="1237982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3F89D0-F7C3-4F14-A39C-7EFBAC056481}" type="datetimeFigureOut">
              <a:rPr lang="en-US" smtClean="0"/>
              <a:t>29.09.2020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8672573-C3C8-4C32-A4E6-0C71FDEA2198}" type="slidenum">
              <a:rPr lang="en-US" smtClean="0"/>
              <a:t>‹#›</a:t>
            </a:fld>
            <a:endParaRPr lang="en-US"/>
          </a:p>
        </p:txBody>
      </p:sp>
    </p:spTree>
    <p:extLst>
      <p:ext uri="{BB962C8B-B14F-4D97-AF65-F5344CB8AC3E}">
        <p14:creationId xmlns:p14="http://schemas.microsoft.com/office/powerpoint/2010/main" val="187891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3F89D0-F7C3-4F14-A39C-7EFBAC056481}" type="datetimeFigureOut">
              <a:rPr lang="en-US" smtClean="0"/>
              <a:t>29.09.2020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8672573-C3C8-4C32-A4E6-0C71FDEA2198}" type="slidenum">
              <a:rPr lang="en-US" smtClean="0"/>
              <a:t>‹#›</a:t>
            </a:fld>
            <a:endParaRPr lang="en-US"/>
          </a:p>
        </p:txBody>
      </p:sp>
    </p:spTree>
    <p:extLst>
      <p:ext uri="{BB962C8B-B14F-4D97-AF65-F5344CB8AC3E}">
        <p14:creationId xmlns:p14="http://schemas.microsoft.com/office/powerpoint/2010/main" val="118960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3F89D0-F7C3-4F14-A39C-7EFBAC056481}" type="datetimeFigureOut">
              <a:rPr lang="en-US" smtClean="0"/>
              <a:t>29.09.2020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8672573-C3C8-4C32-A4E6-0C71FDEA2198}" type="slidenum">
              <a:rPr lang="en-US" smtClean="0"/>
              <a:t>‹#›</a:t>
            </a:fld>
            <a:endParaRPr lang="en-US"/>
          </a:p>
        </p:txBody>
      </p:sp>
    </p:spTree>
    <p:extLst>
      <p:ext uri="{BB962C8B-B14F-4D97-AF65-F5344CB8AC3E}">
        <p14:creationId xmlns:p14="http://schemas.microsoft.com/office/powerpoint/2010/main" val="192008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3F89D0-F7C3-4F14-A39C-7EFBAC056481}" type="datetimeFigureOut">
              <a:rPr lang="en-US" smtClean="0"/>
              <a:t>29.09.2020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8672573-C3C8-4C32-A4E6-0C71FDEA2198}" type="slidenum">
              <a:rPr lang="en-US" smtClean="0"/>
              <a:t>‹#›</a:t>
            </a:fld>
            <a:endParaRPr lang="en-US"/>
          </a:p>
        </p:txBody>
      </p:sp>
    </p:spTree>
    <p:extLst>
      <p:ext uri="{BB962C8B-B14F-4D97-AF65-F5344CB8AC3E}">
        <p14:creationId xmlns:p14="http://schemas.microsoft.com/office/powerpoint/2010/main" val="425637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3F89D0-F7C3-4F14-A39C-7EFBAC056481}" type="datetimeFigureOut">
              <a:rPr lang="en-US" smtClean="0"/>
              <a:t>29.09.2020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8672573-C3C8-4C32-A4E6-0C71FDEA2198}" type="slidenum">
              <a:rPr lang="en-US" smtClean="0"/>
              <a:t>‹#›</a:t>
            </a:fld>
            <a:endParaRPr lang="en-US"/>
          </a:p>
        </p:txBody>
      </p:sp>
    </p:spTree>
    <p:extLst>
      <p:ext uri="{BB962C8B-B14F-4D97-AF65-F5344CB8AC3E}">
        <p14:creationId xmlns:p14="http://schemas.microsoft.com/office/powerpoint/2010/main" val="124700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3F89D0-F7C3-4F14-A39C-7EFBAC056481}" type="datetimeFigureOut">
              <a:rPr lang="en-US" smtClean="0"/>
              <a:t>29.09.2020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8672573-C3C8-4C32-A4E6-0C71FDEA2198}" type="slidenum">
              <a:rPr lang="en-US" smtClean="0"/>
              <a:t>‹#›</a:t>
            </a:fld>
            <a:endParaRPr lang="en-US"/>
          </a:p>
        </p:txBody>
      </p:sp>
    </p:spTree>
    <p:extLst>
      <p:ext uri="{BB962C8B-B14F-4D97-AF65-F5344CB8AC3E}">
        <p14:creationId xmlns:p14="http://schemas.microsoft.com/office/powerpoint/2010/main" val="288852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F89D0-F7C3-4F14-A39C-7EFBAC056481}" type="datetimeFigureOut">
              <a:rPr lang="en-US" smtClean="0"/>
              <a:t>29.09.2020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8672573-C3C8-4C32-A4E6-0C71FDEA2198}" type="slidenum">
              <a:rPr lang="en-US" smtClean="0"/>
              <a:t>‹#›</a:t>
            </a:fld>
            <a:endParaRPr lang="en-US"/>
          </a:p>
        </p:txBody>
      </p:sp>
    </p:spTree>
    <p:extLst>
      <p:ext uri="{BB962C8B-B14F-4D97-AF65-F5344CB8AC3E}">
        <p14:creationId xmlns:p14="http://schemas.microsoft.com/office/powerpoint/2010/main" val="113230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3F89D0-F7C3-4F14-A39C-7EFBAC056481}" type="datetimeFigureOut">
              <a:rPr lang="en-US" smtClean="0"/>
              <a:t>29.09.2020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8672573-C3C8-4C32-A4E6-0C71FDEA2198}" type="slidenum">
              <a:rPr lang="en-US" smtClean="0"/>
              <a:t>‹#›</a:t>
            </a:fld>
            <a:endParaRPr lang="en-US"/>
          </a:p>
        </p:txBody>
      </p:sp>
    </p:spTree>
    <p:extLst>
      <p:ext uri="{BB962C8B-B14F-4D97-AF65-F5344CB8AC3E}">
        <p14:creationId xmlns:p14="http://schemas.microsoft.com/office/powerpoint/2010/main" val="288800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3F89D0-F7C3-4F14-A39C-7EFBAC056481}" type="datetimeFigureOut">
              <a:rPr lang="en-US" smtClean="0"/>
              <a:t>29.09.2020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8672573-C3C8-4C32-A4E6-0C71FDEA2198}" type="slidenum">
              <a:rPr lang="en-US" smtClean="0"/>
              <a:t>‹#›</a:t>
            </a:fld>
            <a:endParaRPr lang="en-US"/>
          </a:p>
        </p:txBody>
      </p:sp>
    </p:spTree>
    <p:extLst>
      <p:ext uri="{BB962C8B-B14F-4D97-AF65-F5344CB8AC3E}">
        <p14:creationId xmlns:p14="http://schemas.microsoft.com/office/powerpoint/2010/main" val="3780065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83F89D0-F7C3-4F14-A39C-7EFBAC056481}" type="datetimeFigureOut">
              <a:rPr lang="en-US" smtClean="0"/>
              <a:t>29.09.2020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8672573-C3C8-4C32-A4E6-0C71FDEA2198}" type="slidenum">
              <a:rPr lang="en-US" smtClean="0"/>
              <a:t>‹#›</a:t>
            </a:fld>
            <a:endParaRPr lang="en-US"/>
          </a:p>
        </p:txBody>
      </p:sp>
    </p:spTree>
    <p:extLst>
      <p:ext uri="{BB962C8B-B14F-4D97-AF65-F5344CB8AC3E}">
        <p14:creationId xmlns:p14="http://schemas.microsoft.com/office/powerpoint/2010/main" val="465301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4003" y="2681582"/>
            <a:ext cx="8915399" cy="1463040"/>
          </a:xfrm>
        </p:spPr>
        <p:txBody>
          <a:bodyPr>
            <a:noAutofit/>
          </a:bodyPr>
          <a:lstStyle/>
          <a:p>
            <a:pPr algn="ctr"/>
            <a:r>
              <a:rPr lang="ka-GE" sz="2800" dirty="0" smtClean="0"/>
              <a:t>ქარელის </a:t>
            </a:r>
            <a:r>
              <a:rPr lang="ka-GE" sz="2800" dirty="0"/>
              <a:t>მუნიციპალიტეტში </a:t>
            </a:r>
            <a:r>
              <a:rPr lang="ka-GE" sz="2800" dirty="0" smtClean="0"/>
              <a:t>მეფრინველეობის </a:t>
            </a:r>
            <a:r>
              <a:rPr lang="ka-GE" sz="2800" dirty="0"/>
              <a:t>ფერმის და  ფრინველის სასაკლაოს მოწყობის და ექსპლუატაციის </a:t>
            </a:r>
            <a:r>
              <a:rPr lang="ka-GE" sz="2800" dirty="0" smtClean="0"/>
              <a:t>პროექტი</a:t>
            </a:r>
            <a:r>
              <a:rPr lang="ka-GE" sz="2800" dirty="0"/>
              <a:t/>
            </a:r>
            <a:br>
              <a:rPr lang="ka-GE" sz="2800" dirty="0"/>
            </a:br>
            <a:endParaRPr lang="en-US" sz="2800" dirty="0"/>
          </a:p>
        </p:txBody>
      </p:sp>
      <p:sp>
        <p:nvSpPr>
          <p:cNvPr id="4" name="Rectangle 3"/>
          <p:cNvSpPr/>
          <p:nvPr/>
        </p:nvSpPr>
        <p:spPr>
          <a:xfrm>
            <a:off x="7187955" y="622889"/>
            <a:ext cx="3881228" cy="523220"/>
          </a:xfrm>
          <a:prstGeom prst="rect">
            <a:avLst/>
          </a:prstGeom>
        </p:spPr>
        <p:txBody>
          <a:bodyPr wrap="square">
            <a:spAutoFit/>
          </a:bodyPr>
          <a:lstStyle/>
          <a:p>
            <a:r>
              <a:rPr lang="ka-GE" sz="2800" dirty="0" smtClean="0">
                <a:solidFill>
                  <a:schemeClr val="accent1">
                    <a:lumMod val="50000"/>
                  </a:schemeClr>
                </a:solidFill>
              </a:rPr>
              <a:t>შპს „აგრო ალიანსი“</a:t>
            </a:r>
            <a:endParaRPr lang="en-US" sz="2800" dirty="0">
              <a:solidFill>
                <a:schemeClr val="accent1">
                  <a:lumMod val="50000"/>
                </a:schemeClr>
              </a:solidFill>
            </a:endParaRPr>
          </a:p>
        </p:txBody>
      </p:sp>
    </p:spTree>
    <p:extLst>
      <p:ext uri="{BB962C8B-B14F-4D97-AF65-F5344CB8AC3E}">
        <p14:creationId xmlns:p14="http://schemas.microsoft.com/office/powerpoint/2010/main" val="254881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9679" y="380270"/>
            <a:ext cx="8911687" cy="1280890"/>
          </a:xfrm>
        </p:spPr>
        <p:txBody>
          <a:bodyPr>
            <a:normAutofit/>
          </a:bodyPr>
          <a:lstStyle/>
          <a:p>
            <a:pPr algn="r"/>
            <a:r>
              <a:rPr lang="ka-GE" sz="2800" dirty="0" smtClean="0">
                <a:solidFill>
                  <a:srgbClr val="00B0F0"/>
                </a:solidFill>
              </a:rPr>
              <a:t>სასაკლაოს გეგმა</a:t>
            </a:r>
            <a:endParaRPr lang="en-US" sz="2800" dirty="0">
              <a:solidFill>
                <a:srgbClr val="00B0F0"/>
              </a:solidFill>
            </a:endParaRPr>
          </a:p>
        </p:txBody>
      </p:sp>
      <p:pic>
        <p:nvPicPr>
          <p:cNvPr id="4" name="Content Placeholder 3"/>
          <p:cNvPicPr>
            <a:picLocks noGrp="1"/>
          </p:cNvPicPr>
          <p:nvPr>
            <p:ph idx="1"/>
          </p:nvPr>
        </p:nvPicPr>
        <p:blipFill rotWithShape="1">
          <a:blip r:embed="rId2"/>
          <a:srcRect l="7717" t="6458" b="6122"/>
          <a:stretch/>
        </p:blipFill>
        <p:spPr bwMode="auto">
          <a:xfrm>
            <a:off x="2475757" y="508323"/>
            <a:ext cx="6013487" cy="58811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569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ka-GE" sz="2800" dirty="0" smtClean="0">
                <a:solidFill>
                  <a:srgbClr val="00B0F0"/>
                </a:solidFill>
              </a:rPr>
              <a:t>სკორეს სანაყარო</a:t>
            </a:r>
            <a:endParaRPr lang="en-US" sz="2800" dirty="0">
              <a:solidFill>
                <a:srgbClr val="00B0F0"/>
              </a:solidFill>
            </a:endParaRPr>
          </a:p>
        </p:txBody>
      </p:sp>
      <p:sp>
        <p:nvSpPr>
          <p:cNvPr id="3" name="Content Placeholder 2"/>
          <p:cNvSpPr>
            <a:spLocks noGrp="1"/>
          </p:cNvSpPr>
          <p:nvPr>
            <p:ph idx="1"/>
          </p:nvPr>
        </p:nvSpPr>
        <p:spPr>
          <a:xfrm>
            <a:off x="1413555" y="1358538"/>
            <a:ext cx="9977256" cy="3777622"/>
          </a:xfrm>
        </p:spPr>
        <p:txBody>
          <a:bodyPr>
            <a:normAutofit fontScale="92500" lnSpcReduction="20000"/>
          </a:bodyPr>
          <a:lstStyle/>
          <a:p>
            <a:pPr marL="0" marR="0" algn="just">
              <a:spcBef>
                <a:spcPts val="0"/>
              </a:spcBef>
              <a:spcAft>
                <a:spcPts val="600"/>
              </a:spcAft>
            </a:pPr>
            <a:r>
              <a:rPr lang="ka-GE" dirty="0" smtClean="0">
                <a:ea typeface="Calibri" panose="020F0502020204030204" pitchFamily="34" charset="0"/>
                <a:cs typeface="Times New Roman" panose="02020603050405020304" pitchFamily="18" charset="0"/>
              </a:rPr>
              <a:t>დაგეგმილი </a:t>
            </a:r>
            <a:r>
              <a:rPr lang="ka-GE" dirty="0">
                <a:ea typeface="Calibri" panose="020F0502020204030204" pitchFamily="34" charset="0"/>
                <a:cs typeface="Times New Roman" panose="02020603050405020304" pitchFamily="18" charset="0"/>
              </a:rPr>
              <a:t>საქმიანობის მიხედვით ფრინველის სკორეს გატანა მოხდება მეფრინველეობის ფერმიდან არანაკლებ 2 კმ-ით დაცილებულ, სოფ. </a:t>
            </a:r>
            <a:r>
              <a:rPr lang="ka-GE" dirty="0" err="1">
                <a:ea typeface="Calibri" panose="020F0502020204030204" pitchFamily="34" charset="0"/>
                <a:cs typeface="Times New Roman" panose="02020603050405020304" pitchFamily="18" charset="0"/>
              </a:rPr>
              <a:t>სასირეთის</a:t>
            </a:r>
            <a:r>
              <a:rPr lang="ka-GE" dirty="0">
                <a:ea typeface="Calibri" panose="020F0502020204030204" pitchFamily="34" charset="0"/>
                <a:cs typeface="Times New Roman" panose="02020603050405020304" pitchFamily="18" charset="0"/>
              </a:rPr>
              <a:t> სამხრეთით არსებულ თავისუფალ მიწის ნაკვეთზე. აღნიშნულ პოლიგონზე სკორე გატანილი იქნება შემდგომ სასუქად გამოყენების მიზნით, ხოლო 2-6 თვის შემდეგ, აღნიშნულ სასუქს გაუკეთდება რეალიზაცია, ან გადაეცემათ ადგილობრივ ფერმერებს. </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0" marR="0" algn="just">
              <a:spcBef>
                <a:spcPts val="0"/>
              </a:spcBef>
              <a:spcAft>
                <a:spcPts val="600"/>
              </a:spcAft>
            </a:pPr>
            <a:r>
              <a:rPr lang="ka-GE" dirty="0">
                <a:ea typeface="Calibri" panose="020F0502020204030204" pitchFamily="34" charset="0"/>
                <a:cs typeface="Times New Roman" panose="02020603050405020304" pitchFamily="18" charset="0"/>
              </a:rPr>
              <a:t>შერჩეული ნაკვეთი არ გამოირჩევა ბიოლოგიური გარემოს და ნიადაგის ნაყოფიერი ფენის მრავალფეროვნებით. გზშ-ის ეტაპისთვის დაზუსტდება სკორეს სანაყაროზე არსებული ნიადაგის ნაყოფიერი ფენის არსებობის და მისი მოხსნა-დასაწყობების საკითხები. </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0" marR="0" algn="just">
              <a:spcBef>
                <a:spcPts val="0"/>
              </a:spcBef>
              <a:spcAft>
                <a:spcPts val="600"/>
              </a:spcAft>
            </a:pPr>
            <a:r>
              <a:rPr lang="ka-GE" dirty="0">
                <a:ea typeface="Calibri" panose="020F0502020204030204" pitchFamily="34" charset="0"/>
                <a:cs typeface="Times New Roman" panose="02020603050405020304" pitchFamily="18" charset="0"/>
              </a:rPr>
              <a:t>განსახილველი მიწის ნაკვეთის საერთო ფართი არის 3,426 მ</a:t>
            </a:r>
            <a:r>
              <a:rPr lang="ka-GE" baseline="30000" dirty="0">
                <a:ea typeface="Calibri" panose="020F0502020204030204" pitchFamily="34" charset="0"/>
                <a:cs typeface="Times New Roman" panose="02020603050405020304" pitchFamily="18" charset="0"/>
              </a:rPr>
              <a:t>2</a:t>
            </a:r>
            <a:r>
              <a:rPr lang="ka-GE" dirty="0">
                <a:ea typeface="Calibri" panose="020F0502020204030204" pitchFamily="34" charset="0"/>
                <a:cs typeface="Times New Roman" panose="02020603050405020304" pitchFamily="18" charset="0"/>
              </a:rPr>
              <a:t>, უახლოესი საცხოვრებელი სახლი სოფ. </a:t>
            </a:r>
            <a:r>
              <a:rPr lang="ka-GE" dirty="0" err="1">
                <a:ea typeface="Calibri" panose="020F0502020204030204" pitchFamily="34" charset="0"/>
                <a:cs typeface="Times New Roman" panose="02020603050405020304" pitchFamily="18" charset="0"/>
              </a:rPr>
              <a:t>სასირეთში</a:t>
            </a:r>
            <a:r>
              <a:rPr lang="ka-GE" dirty="0">
                <a:ea typeface="Calibri" panose="020F0502020204030204" pitchFamily="34" charset="0"/>
                <a:cs typeface="Times New Roman" panose="02020603050405020304" pitchFamily="18" charset="0"/>
              </a:rPr>
              <a:t> გვხდება 655 </a:t>
            </a:r>
            <a:r>
              <a:rPr lang="ka-GE" dirty="0" smtClean="0">
                <a:ea typeface="Calibri" panose="020F0502020204030204" pitchFamily="34" charset="0"/>
                <a:cs typeface="Times New Roman" panose="02020603050405020304" pitchFamily="18" charset="0"/>
              </a:rPr>
              <a:t>მ-ში. ფერმიდან </a:t>
            </a:r>
            <a:r>
              <a:rPr lang="ka-GE" dirty="0">
                <a:ea typeface="Calibri" panose="020F0502020204030204" pitchFamily="34" charset="0"/>
                <a:cs typeface="Times New Roman" panose="02020603050405020304" pitchFamily="18" charset="0"/>
              </a:rPr>
              <a:t>ტერიტორიაზე მისვლა შესაძლებელია სოფ. </a:t>
            </a:r>
            <a:r>
              <a:rPr lang="ka-GE" dirty="0" err="1">
                <a:ea typeface="Calibri" panose="020F0502020204030204" pitchFamily="34" charset="0"/>
                <a:cs typeface="Times New Roman" panose="02020603050405020304" pitchFamily="18" charset="0"/>
              </a:rPr>
              <a:t>სასირეთის</a:t>
            </a:r>
            <a:r>
              <a:rPr lang="ka-GE" dirty="0">
                <a:ea typeface="Calibri" panose="020F0502020204030204" pitchFamily="34" charset="0"/>
                <a:cs typeface="Times New Roman" panose="02020603050405020304" pitchFamily="18" charset="0"/>
              </a:rPr>
              <a:t> ასფალტირებული გზით და შემდეგ დაახლოებით 800 მ სიგრძის გრუნტიანი გზით. </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0" marR="0" algn="just">
              <a:spcBef>
                <a:spcPts val="0"/>
              </a:spcBef>
              <a:spcAft>
                <a:spcPts val="600"/>
              </a:spcAft>
            </a:pPr>
            <a:r>
              <a:rPr lang="ka-GE" dirty="0">
                <a:ea typeface="Calibri" panose="020F0502020204030204" pitchFamily="34" charset="0"/>
                <a:cs typeface="Times New Roman" panose="02020603050405020304" pitchFamily="18" charset="0"/>
              </a:rPr>
              <a:t>განსახილველი მიწის ნაკვეთი სახელმწიფო საკუთრებაშია და შემდგომი ეტაპისთვის მოხდება მიწის რეგისტრაციების პროცედურები. ასევე გზშ-ის ეტაპზე განისაზღვრება საპროექტო პოლიგონის მოწყობის და შემდგომ ოპერირების დეტალები. საპროექტო მიწის ნაკვეთის საზღვარზე მდებარეობს სარწყავი არხი, გზშ-ის ეტაპზე მოცემული იქნება დეტალური ინფორმაცია აღნიშნული არხის დაბინძურებისაგან დაცვის ღონისძიებების შესახებ. </a:t>
            </a:r>
            <a:endParaRPr lang="en-US" dirty="0">
              <a:latin typeface="Sylfaen" panose="010A0502050306030303"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4219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28019"/>
            <a:ext cx="8911687" cy="708301"/>
          </a:xfrm>
        </p:spPr>
        <p:txBody>
          <a:bodyPr>
            <a:normAutofit/>
          </a:bodyPr>
          <a:lstStyle/>
          <a:p>
            <a:pPr algn="r"/>
            <a:r>
              <a:rPr lang="ka-GE" sz="2800" dirty="0" smtClean="0">
                <a:solidFill>
                  <a:srgbClr val="00B0F0"/>
                </a:solidFill>
              </a:rPr>
              <a:t>დასაქმება და სამუშაო გრაფიკი</a:t>
            </a:r>
            <a:endParaRPr lang="en-US" sz="2800" dirty="0">
              <a:solidFill>
                <a:srgbClr val="00B0F0"/>
              </a:solidFill>
            </a:endParaRPr>
          </a:p>
        </p:txBody>
      </p:sp>
      <p:sp>
        <p:nvSpPr>
          <p:cNvPr id="3" name="Content Placeholder 2"/>
          <p:cNvSpPr>
            <a:spLocks noGrp="1"/>
          </p:cNvSpPr>
          <p:nvPr>
            <p:ph idx="1"/>
          </p:nvPr>
        </p:nvSpPr>
        <p:spPr>
          <a:xfrm>
            <a:off x="1866400" y="1838300"/>
            <a:ext cx="9638211" cy="3343300"/>
          </a:xfrm>
        </p:spPr>
        <p:txBody>
          <a:bodyPr>
            <a:normAutofit/>
          </a:bodyPr>
          <a:lstStyle/>
          <a:p>
            <a:pPr algn="just"/>
            <a:r>
              <a:rPr lang="ka-GE" sz="2400" dirty="0"/>
              <a:t>დაგეგმილი საქმიანობის მიხედვით ორივე ობიექტის სამშენებლო სამუშაოებში დასაქმებული იქნება დაახლოებით 30-40 ადამიანი, ხოლო ექსპლუატაციის ეტაპზე 60 ადამიანი (30 ფერმა, 30 სასაკლაო). </a:t>
            </a:r>
          </a:p>
          <a:p>
            <a:pPr algn="just"/>
            <a:r>
              <a:rPr lang="ka-GE" sz="2400" dirty="0"/>
              <a:t>მშენებლობის ფაზა გაგრძელდება დაახლოებით 1 წელი, დასაქმებული ადამიანები იმუშავებენ 8 საათიანი სამუშაო გრაფიკით. ექსპლუატაციის ეტაპზე ორივე ობიექტი იმუშავებს წელიწადში 320 დღე, 8 საათიანი სამუშაო გრაფიკით. </a:t>
            </a:r>
          </a:p>
          <a:p>
            <a:endParaRPr lang="en-US" sz="2400" dirty="0"/>
          </a:p>
        </p:txBody>
      </p:sp>
    </p:spTree>
    <p:extLst>
      <p:ext uri="{BB962C8B-B14F-4D97-AF65-F5344CB8AC3E}">
        <p14:creationId xmlns:p14="http://schemas.microsoft.com/office/powerpoint/2010/main" val="90417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240" y="458648"/>
            <a:ext cx="8911687" cy="668188"/>
          </a:xfrm>
        </p:spPr>
        <p:txBody>
          <a:bodyPr>
            <a:normAutofit/>
          </a:bodyPr>
          <a:lstStyle/>
          <a:p>
            <a:pPr algn="ctr"/>
            <a:r>
              <a:rPr lang="ka-GE" sz="2800" smtClean="0">
                <a:solidFill>
                  <a:srgbClr val="00B0F0"/>
                </a:solidFill>
              </a:rPr>
              <a:t>მოსალოდნელი ზემოქმედებები</a:t>
            </a:r>
            <a:endParaRPr lang="en-US" sz="2800" dirty="0">
              <a:solidFill>
                <a:srgbClr val="00B0F0"/>
              </a:solidFill>
            </a:endParaRPr>
          </a:p>
        </p:txBody>
      </p:sp>
      <p:sp useBgFill="1">
        <p:nvSpPr>
          <p:cNvPr id="3" name="Content Placeholder 2"/>
          <p:cNvSpPr>
            <a:spLocks noGrp="1"/>
          </p:cNvSpPr>
          <p:nvPr>
            <p:ph idx="1"/>
          </p:nvPr>
        </p:nvSpPr>
        <p:spPr>
          <a:xfrm>
            <a:off x="1201783" y="1703975"/>
            <a:ext cx="10260544" cy="4253479"/>
          </a:xfrm>
        </p:spPr>
        <p:txBody>
          <a:bodyPr>
            <a:normAutofit/>
          </a:bodyPr>
          <a:lstStyle/>
          <a:p>
            <a:r>
              <a:rPr lang="ka-GE" dirty="0" smtClean="0"/>
              <a:t>ატმოსფერულ </a:t>
            </a:r>
            <a:r>
              <a:rPr lang="ka-GE" dirty="0"/>
              <a:t>ჰაერში მავნე ნივთიერებების ემისიები და ხმაურის გავრცელება;</a:t>
            </a:r>
          </a:p>
          <a:p>
            <a:r>
              <a:rPr lang="ka-GE" dirty="0" smtClean="0"/>
              <a:t>ზემოქმედება </a:t>
            </a:r>
            <a:r>
              <a:rPr lang="ka-GE" dirty="0"/>
              <a:t>ნიადაგის ნაყოფიერ ფენაზე, დაბინძურების </a:t>
            </a:r>
            <a:r>
              <a:rPr lang="ka-GE" dirty="0" smtClean="0"/>
              <a:t>რისკები;</a:t>
            </a:r>
          </a:p>
          <a:p>
            <a:r>
              <a:rPr lang="ka-GE" dirty="0" smtClean="0"/>
              <a:t>ზემოქმედება </a:t>
            </a:r>
            <a:r>
              <a:rPr lang="ka-GE" dirty="0"/>
              <a:t>ზედაპირული და მიწისქვეშა წყლის გარემოზე;</a:t>
            </a:r>
          </a:p>
          <a:p>
            <a:r>
              <a:rPr lang="ka-GE" dirty="0" smtClean="0"/>
              <a:t>ზემოქმედება </a:t>
            </a:r>
            <a:r>
              <a:rPr lang="ka-GE" dirty="0"/>
              <a:t>ბიოლოგიურ გარემოზე</a:t>
            </a:r>
            <a:r>
              <a:rPr lang="ka-GE" dirty="0" smtClean="0"/>
              <a:t>;</a:t>
            </a:r>
          </a:p>
          <a:p>
            <a:r>
              <a:rPr lang="ka-GE" dirty="0" smtClean="0"/>
              <a:t>ვიზუალურ-ლანდშაფტური </a:t>
            </a:r>
            <a:r>
              <a:rPr lang="ka-GE" dirty="0"/>
              <a:t>ზემოქმედება;</a:t>
            </a:r>
          </a:p>
          <a:p>
            <a:r>
              <a:rPr lang="ka-GE" dirty="0" smtClean="0"/>
              <a:t>ნარჩენების </a:t>
            </a:r>
            <a:r>
              <a:rPr lang="ka-GE" dirty="0"/>
              <a:t>წარმოქმნის და მართვის შედეგად მოსალოდნელი ზემოქმედება;</a:t>
            </a:r>
          </a:p>
          <a:p>
            <a:r>
              <a:rPr lang="ka-GE" dirty="0" smtClean="0"/>
              <a:t>ზემოქმედება </a:t>
            </a:r>
            <a:r>
              <a:rPr lang="ka-GE" dirty="0"/>
              <a:t>ადამიანის ჯანმრთელობასა და უსაფრთხოებაზე;</a:t>
            </a:r>
          </a:p>
          <a:p>
            <a:r>
              <a:rPr lang="ka-GE" dirty="0" smtClean="0"/>
              <a:t>ზემოქმედება </a:t>
            </a:r>
            <a:r>
              <a:rPr lang="ka-GE" dirty="0"/>
              <a:t>ადგილობრივი მოსახლეობის ცხოვრების </a:t>
            </a:r>
            <a:r>
              <a:rPr lang="ka-GE" dirty="0" smtClean="0"/>
              <a:t>პირობებზე;</a:t>
            </a:r>
            <a:endParaRPr lang="ka-GE" dirty="0"/>
          </a:p>
          <a:p>
            <a:r>
              <a:rPr lang="ka-GE" dirty="0" smtClean="0"/>
              <a:t>ზემოქმედება </a:t>
            </a:r>
            <a:r>
              <a:rPr lang="ka-GE" dirty="0"/>
              <a:t>სატრანსპორტო ნაკადებზე;</a:t>
            </a:r>
          </a:p>
          <a:p>
            <a:r>
              <a:rPr lang="ka-GE" dirty="0" smtClean="0"/>
              <a:t>ისტორიულ-კულტურულ </a:t>
            </a:r>
            <a:r>
              <a:rPr lang="ka-GE" dirty="0"/>
              <a:t>და არქეოლოგიურ ძეგლებზე ზემოქმედების რისკები;</a:t>
            </a:r>
          </a:p>
          <a:p>
            <a:endParaRPr lang="en-US" dirty="0"/>
          </a:p>
        </p:txBody>
      </p:sp>
    </p:spTree>
    <p:extLst>
      <p:ext uri="{BB962C8B-B14F-4D97-AF65-F5344CB8AC3E}">
        <p14:creationId xmlns:p14="http://schemas.microsoft.com/office/powerpoint/2010/main" val="3975806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4033" y="2490651"/>
            <a:ext cx="10233161" cy="1158240"/>
          </a:xfrm>
        </p:spPr>
        <p:txBody>
          <a:bodyPr>
            <a:normAutofit/>
          </a:bodyPr>
          <a:lstStyle/>
          <a:p>
            <a:pPr marL="0" indent="0" algn="ctr">
              <a:buNone/>
            </a:pPr>
            <a:r>
              <a:rPr lang="ka-GE" sz="4800" i="1" dirty="0">
                <a:ln w="0"/>
                <a:solidFill>
                  <a:schemeClr val="bg1">
                    <a:lumMod val="50000"/>
                  </a:schemeClr>
                </a:solidFill>
                <a:effectLst>
                  <a:outerShdw blurRad="38100" dist="19050" dir="2700000" algn="tl" rotWithShape="0">
                    <a:schemeClr val="dk1">
                      <a:alpha val="40000"/>
                    </a:schemeClr>
                  </a:outerShdw>
                </a:effectLst>
              </a:rPr>
              <a:t>გმადლობთ ყურადღებისთვის!</a:t>
            </a:r>
            <a:endParaRPr lang="en-GB" sz="4800" i="1" dirty="0">
              <a:ln w="0"/>
              <a:solidFill>
                <a:schemeClr val="bg1">
                  <a:lumMod val="50000"/>
                </a:schemeClr>
              </a:solidFill>
              <a:effectLst>
                <a:outerShdw blurRad="38100" dist="19050" dir="2700000" algn="tl" rotWithShape="0">
                  <a:schemeClr val="dk1">
                    <a:alpha val="40000"/>
                  </a:schemeClr>
                </a:outerShdw>
              </a:effectLst>
            </a:endParaRPr>
          </a:p>
          <a:p>
            <a:pPr algn="ctr"/>
            <a:endParaRPr lang="en-US" sz="4800" dirty="0"/>
          </a:p>
        </p:txBody>
      </p:sp>
      <p:graphicFrame>
        <p:nvGraphicFramePr>
          <p:cNvPr id="4" name="Object 3"/>
          <p:cNvGraphicFramePr>
            <a:graphicFrameLocks noChangeAspect="1"/>
          </p:cNvGraphicFramePr>
          <p:nvPr>
            <p:extLst>
              <p:ext uri="{D42A27DB-BD31-4B8C-83A1-F6EECF244321}">
                <p14:modId xmlns:p14="http://schemas.microsoft.com/office/powerpoint/2010/main" val="1863955647"/>
              </p:ext>
            </p:extLst>
          </p:nvPr>
        </p:nvGraphicFramePr>
        <p:xfrm>
          <a:off x="1773974" y="5078741"/>
          <a:ext cx="2027029" cy="876477"/>
        </p:xfrm>
        <a:graphic>
          <a:graphicData uri="http://schemas.openxmlformats.org/presentationml/2006/ole">
            <mc:AlternateContent xmlns:mc="http://schemas.openxmlformats.org/markup-compatibility/2006">
              <mc:Choice xmlns:v="urn:schemas-microsoft-com:vml" Requires="v">
                <p:oleObj spid="_x0000_s1050" name="Visio" r:id="rId3" imgW="3076666" imgH="1171595" progId="Visio.Drawing.11">
                  <p:embed/>
                </p:oleObj>
              </mc:Choice>
              <mc:Fallback>
                <p:oleObj name="Visio" r:id="rId3" imgW="3076666" imgH="1171595" progId="Visio.Drawing.11">
                  <p:embed/>
                  <p:pic>
                    <p:nvPicPr>
                      <p:cNvPr id="0" name=""/>
                      <p:cNvPicPr>
                        <a:picLocks noChangeAspect="1" noChangeArrowheads="1"/>
                      </p:cNvPicPr>
                      <p:nvPr/>
                    </p:nvPicPr>
                    <p:blipFill>
                      <a:blip r:embed="rId4"/>
                      <a:srcRect/>
                      <a:stretch>
                        <a:fillRect/>
                      </a:stretch>
                    </p:blipFill>
                    <p:spPr bwMode="auto">
                      <a:xfrm>
                        <a:off x="1773974" y="5078741"/>
                        <a:ext cx="2027029" cy="876477"/>
                      </a:xfrm>
                      <a:prstGeom prst="rect">
                        <a:avLst/>
                      </a:prstGeom>
                      <a:noFill/>
                      <a:ln>
                        <a:noFill/>
                      </a:ln>
                      <a:effectLst/>
                      <a:extLst/>
                    </p:spPr>
                  </p:pic>
                </p:oleObj>
              </mc:Fallback>
            </mc:AlternateContent>
          </a:graphicData>
        </a:graphic>
      </p:graphicFrame>
      <p:sp>
        <p:nvSpPr>
          <p:cNvPr id="5" name="Rectangle 4"/>
          <p:cNvSpPr/>
          <p:nvPr/>
        </p:nvSpPr>
        <p:spPr>
          <a:xfrm>
            <a:off x="4049485" y="4778315"/>
            <a:ext cx="6096000" cy="1477328"/>
          </a:xfrm>
          <a:prstGeom prst="rect">
            <a:avLst/>
          </a:prstGeom>
        </p:spPr>
        <p:txBody>
          <a:bodyPr>
            <a:spAutoFit/>
          </a:bodyPr>
          <a:lstStyle/>
          <a:p>
            <a:pPr>
              <a:defRPr/>
            </a:pPr>
            <a:r>
              <a:rPr lang="ka-GE" dirty="0"/>
              <a:t>შპს „გამა კონსალტინგი“</a:t>
            </a:r>
          </a:p>
          <a:p>
            <a:pPr>
              <a:defRPr/>
            </a:pPr>
            <a:r>
              <a:rPr lang="ka-GE" dirty="0"/>
              <a:t>0192 თბილისი, გურამიშვილის გამზ. 19</a:t>
            </a:r>
            <a:r>
              <a:rPr lang="ka-GE" baseline="42000" dirty="0"/>
              <a:t>დ </a:t>
            </a:r>
          </a:p>
          <a:p>
            <a:pPr>
              <a:defRPr/>
            </a:pPr>
            <a:r>
              <a:rPr lang="ka-GE" dirty="0"/>
              <a:t>ტელ: +(995 32) 261 44 34 </a:t>
            </a:r>
            <a:r>
              <a:rPr lang="en-US" dirty="0">
                <a:latin typeface="Sylfaen" pitchFamily="18" charset="0"/>
              </a:rPr>
              <a:t>; </a:t>
            </a:r>
            <a:r>
              <a:rPr lang="ka-GE" dirty="0"/>
              <a:t>260 15 27</a:t>
            </a:r>
            <a:r>
              <a:rPr lang="en-US" dirty="0">
                <a:latin typeface="Sylfaen" pitchFamily="18" charset="0"/>
              </a:rPr>
              <a:t>; </a:t>
            </a:r>
            <a:endParaRPr lang="ka-GE" dirty="0"/>
          </a:p>
          <a:p>
            <a:pPr>
              <a:defRPr/>
            </a:pPr>
            <a:r>
              <a:rPr lang="ka-GE" dirty="0"/>
              <a:t>E-</a:t>
            </a:r>
            <a:r>
              <a:rPr lang="ka-GE" dirty="0" err="1"/>
              <a:t>mail</a:t>
            </a:r>
            <a:r>
              <a:rPr lang="ka-GE" dirty="0"/>
              <a:t>: </a:t>
            </a:r>
            <a:r>
              <a:rPr lang="en-US" dirty="0">
                <a:latin typeface="Sylfaen" pitchFamily="18" charset="0"/>
              </a:rPr>
              <a:t>j.akhvlediani@gamma.ge</a:t>
            </a:r>
          </a:p>
          <a:p>
            <a:pPr>
              <a:defRPr/>
            </a:pPr>
            <a:r>
              <a:rPr lang="ka-GE" dirty="0"/>
              <a:t>www.facebook.com/gammaconsultingGeorgia</a:t>
            </a:r>
            <a:endParaRPr lang="en-US" dirty="0">
              <a:latin typeface="Sylfaen" pitchFamily="18" charset="0"/>
            </a:endParaRPr>
          </a:p>
        </p:txBody>
      </p:sp>
    </p:spTree>
    <p:extLst>
      <p:ext uri="{BB962C8B-B14F-4D97-AF65-F5344CB8AC3E}">
        <p14:creationId xmlns:p14="http://schemas.microsoft.com/office/powerpoint/2010/main" val="2299984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7907" y="388979"/>
            <a:ext cx="2586445" cy="682176"/>
          </a:xfrm>
        </p:spPr>
        <p:txBody>
          <a:bodyPr>
            <a:normAutofit/>
          </a:bodyPr>
          <a:lstStyle/>
          <a:p>
            <a:pPr algn="r"/>
            <a:r>
              <a:rPr lang="ka-GE" sz="2800" dirty="0" smtClean="0"/>
              <a:t>შესავალი</a:t>
            </a:r>
            <a:endParaRPr lang="en-US" sz="2800" dirty="0"/>
          </a:p>
        </p:txBody>
      </p:sp>
      <p:sp>
        <p:nvSpPr>
          <p:cNvPr id="3" name="Content Placeholder 2"/>
          <p:cNvSpPr>
            <a:spLocks noGrp="1"/>
          </p:cNvSpPr>
          <p:nvPr>
            <p:ph idx="1"/>
          </p:nvPr>
        </p:nvSpPr>
        <p:spPr>
          <a:xfrm>
            <a:off x="1123405" y="1367246"/>
            <a:ext cx="10075173" cy="4153988"/>
          </a:xfrm>
        </p:spPr>
        <p:txBody>
          <a:bodyPr/>
          <a:lstStyle/>
          <a:p>
            <a:pPr algn="just"/>
            <a:r>
              <a:rPr lang="ka-GE" dirty="0" smtClean="0"/>
              <a:t>შპს </a:t>
            </a:r>
            <a:r>
              <a:rPr lang="ka-GE" dirty="0"/>
              <a:t>„აგრო </a:t>
            </a:r>
            <a:r>
              <a:rPr lang="ka-GE" dirty="0" smtClean="0"/>
              <a:t>ალიანსი“ ქარელის </a:t>
            </a:r>
            <a:r>
              <a:rPr lang="ka-GE" dirty="0"/>
              <a:t>მუნიციპალიტეტის ტერიტორიაზე </a:t>
            </a:r>
            <a:r>
              <a:rPr lang="ka-GE" dirty="0" smtClean="0"/>
              <a:t>გეგმავს მეფრინველეობის </a:t>
            </a:r>
            <a:r>
              <a:rPr lang="ka-GE" dirty="0"/>
              <a:t>ფერმის და ფრინველის სასაკლაოს მოწყობის და </a:t>
            </a:r>
            <a:r>
              <a:rPr lang="ka-GE" dirty="0" smtClean="0"/>
              <a:t>ექსპლუატაციის პროექტის განხორციელებას. </a:t>
            </a:r>
            <a:endParaRPr lang="ka-GE" dirty="0"/>
          </a:p>
          <a:p>
            <a:pPr algn="just"/>
            <a:r>
              <a:rPr lang="ka-GE" dirty="0"/>
              <a:t>დაგეგმილი საქმიანობა მოიცავს 2 სტადიას, პირველ სტადიაზე მოხდება მეფრინველეობის ფერმის მოწყობა ყოფილი ბრეთის მეურნეობის დასახლების </a:t>
            </a:r>
            <a:r>
              <a:rPr lang="ka-GE" dirty="0" smtClean="0"/>
              <a:t>მიმდებარედ არსებულ თავისუფალ ტერიტორიაზე, </a:t>
            </a:r>
            <a:r>
              <a:rPr lang="ka-GE" dirty="0"/>
              <a:t>ხოლო შემდგომ სტადიაზე მეფრინველეობის ფერმის წარმადობის ზრდის შესაბამისად, აღნიშნული ტერიტორიიდან დაახლოებით 500 მ-ში სოფ. </a:t>
            </a:r>
            <a:r>
              <a:rPr lang="ka-GE" dirty="0" err="1"/>
              <a:t>სასირეთის</a:t>
            </a:r>
            <a:r>
              <a:rPr lang="ka-GE" dirty="0"/>
              <a:t> მიმდებარე ტერიტორიაზე მოხდება ახალი </a:t>
            </a:r>
            <a:r>
              <a:rPr lang="ka-GE" dirty="0" smtClean="0"/>
              <a:t>მეფრინველეობის </a:t>
            </a:r>
            <a:r>
              <a:rPr lang="ka-GE" dirty="0"/>
              <a:t>ფერმის მოწყობა. ფრინველთა </a:t>
            </a:r>
            <a:r>
              <a:rPr lang="ka-GE" dirty="0" smtClean="0"/>
              <a:t>სასაკლაო </a:t>
            </a:r>
            <a:r>
              <a:rPr lang="ka-GE" dirty="0"/>
              <a:t>მოეწყობა ქ. </a:t>
            </a:r>
            <a:r>
              <a:rPr lang="ka-GE" dirty="0" smtClean="0"/>
              <a:t>ქარელის მიმდებარე ტერიტორიაზე, მდ. ძამას მარჯვენა სანაპიროზე. </a:t>
            </a:r>
            <a:r>
              <a:rPr lang="ka-GE" dirty="0"/>
              <a:t>სასაკლაოს წარმადობა </a:t>
            </a:r>
            <a:r>
              <a:rPr lang="ka-GE" dirty="0" smtClean="0"/>
              <a:t>გათვალისწინებულია პროექტის </a:t>
            </a:r>
            <a:r>
              <a:rPr lang="ka-GE" dirty="0"/>
              <a:t>ორივე სტადიის </a:t>
            </a:r>
            <a:r>
              <a:rPr lang="ka-GE" dirty="0" smtClean="0"/>
              <a:t>მომსახურებისათვის. </a:t>
            </a:r>
            <a:r>
              <a:rPr lang="ka-GE" dirty="0"/>
              <a:t>პირველ სტადიაზე მეფრინველეობის ფერმის წარმადობა იქნება 160 000, ხოლო მეორე სტადიაზე გაორმაგდება და იქნება 320 000 ფრთა. </a:t>
            </a:r>
          </a:p>
          <a:p>
            <a:endParaRPr lang="en-US" dirty="0"/>
          </a:p>
        </p:txBody>
      </p:sp>
    </p:spTree>
    <p:extLst>
      <p:ext uri="{BB962C8B-B14F-4D97-AF65-F5344CB8AC3E}">
        <p14:creationId xmlns:p14="http://schemas.microsoft.com/office/powerpoint/2010/main" val="1117272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883" y="136431"/>
            <a:ext cx="8911687" cy="621215"/>
          </a:xfrm>
        </p:spPr>
        <p:txBody>
          <a:bodyPr>
            <a:normAutofit/>
          </a:bodyPr>
          <a:lstStyle/>
          <a:p>
            <a:pPr algn="r"/>
            <a:r>
              <a:rPr lang="ka-GE" sz="2400" dirty="0" smtClean="0"/>
              <a:t>ალტერნატივების ანალიზი</a:t>
            </a:r>
            <a:endParaRPr lang="en-US" sz="2400" dirty="0"/>
          </a:p>
        </p:txBody>
      </p:sp>
      <p:sp>
        <p:nvSpPr>
          <p:cNvPr id="4" name="Rectangle 3"/>
          <p:cNvSpPr/>
          <p:nvPr/>
        </p:nvSpPr>
        <p:spPr>
          <a:xfrm>
            <a:off x="1410789" y="600891"/>
            <a:ext cx="10345781" cy="646331"/>
          </a:xfrm>
          <a:prstGeom prst="rect">
            <a:avLst/>
          </a:prstGeom>
        </p:spPr>
        <p:txBody>
          <a:bodyPr wrap="square">
            <a:spAutoFit/>
          </a:bodyPr>
          <a:lstStyle/>
          <a:p>
            <a:pPr algn="r"/>
            <a:r>
              <a:rPr lang="ka-GE" dirty="0" smtClean="0"/>
              <a:t>პროექტის მიხედვით განიხილებოდა სასაკლაოს, მეფრინველეობის ფერმის და სკორეს განთავსების ადგილის და არაქმედების ალტერნატიული ვარიანტები. </a:t>
            </a:r>
            <a:endParaRPr lang="en-US" dirty="0"/>
          </a:p>
        </p:txBody>
      </p:sp>
      <p:pic>
        <p:nvPicPr>
          <p:cNvPr id="5" name="Content Placeholder 4"/>
          <p:cNvPicPr>
            <a:picLocks noGrp="1"/>
          </p:cNvPicPr>
          <p:nvPr>
            <p:ph idx="1"/>
          </p:nvPr>
        </p:nvPicPr>
        <p:blipFill>
          <a:blip r:embed="rId2"/>
          <a:stretch>
            <a:fillRect/>
          </a:stretch>
        </p:blipFill>
        <p:spPr>
          <a:xfrm>
            <a:off x="3306438" y="1343016"/>
            <a:ext cx="6305007" cy="5387700"/>
          </a:xfrm>
          <a:prstGeom prst="rect">
            <a:avLst/>
          </a:prstGeom>
        </p:spPr>
      </p:pic>
    </p:spTree>
    <p:extLst>
      <p:ext uri="{BB962C8B-B14F-4D97-AF65-F5344CB8AC3E}">
        <p14:creationId xmlns:p14="http://schemas.microsoft.com/office/powerpoint/2010/main" val="412015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6765" y="162555"/>
            <a:ext cx="8911687" cy="1280890"/>
          </a:xfrm>
        </p:spPr>
        <p:txBody>
          <a:bodyPr>
            <a:normAutofit/>
          </a:bodyPr>
          <a:lstStyle/>
          <a:p>
            <a:pPr algn="r"/>
            <a:r>
              <a:rPr lang="ka-GE" sz="2400" dirty="0" smtClean="0">
                <a:solidFill>
                  <a:schemeClr val="tx1"/>
                </a:solidFill>
              </a:rPr>
              <a:t>ფერმის </a:t>
            </a:r>
            <a:r>
              <a:rPr lang="ka-GE" sz="2400" dirty="0">
                <a:solidFill>
                  <a:schemeClr val="tx1"/>
                </a:solidFill>
              </a:rPr>
              <a:t>განთავსების ტერიტორიის ალტერნატიული ვარიანტები</a:t>
            </a:r>
            <a:endParaRPr lang="en-US" sz="2400" dirty="0">
              <a:solidFill>
                <a:schemeClr val="tx1"/>
              </a:solidFill>
            </a:endParaRPr>
          </a:p>
        </p:txBody>
      </p:sp>
      <p:sp>
        <p:nvSpPr>
          <p:cNvPr id="3" name="Content Placeholder 2"/>
          <p:cNvSpPr>
            <a:spLocks noGrp="1"/>
          </p:cNvSpPr>
          <p:nvPr>
            <p:ph idx="1"/>
          </p:nvPr>
        </p:nvSpPr>
        <p:spPr>
          <a:xfrm>
            <a:off x="1323703" y="1210492"/>
            <a:ext cx="10694715" cy="5059680"/>
          </a:xfrm>
        </p:spPr>
        <p:txBody>
          <a:bodyPr>
            <a:normAutofit fontScale="85000" lnSpcReduction="10000"/>
          </a:bodyPr>
          <a:lstStyle/>
          <a:p>
            <a:pPr algn="just"/>
            <a:r>
              <a:rPr lang="ka-GE" dirty="0"/>
              <a:t>1-ლი ალტერნატივა - სოფ. </a:t>
            </a:r>
            <a:r>
              <a:rPr lang="ka-GE" dirty="0" err="1"/>
              <a:t>საღოლაშენის</a:t>
            </a:r>
            <a:r>
              <a:rPr lang="ka-GE" dirty="0"/>
              <a:t>  მიმდებარედ, მდ. </a:t>
            </a:r>
            <a:r>
              <a:rPr lang="ka-GE" dirty="0" err="1"/>
              <a:t>ფრონადან</a:t>
            </a:r>
            <a:r>
              <a:rPr lang="ka-GE" dirty="0"/>
              <a:t> 5-7 მ-ის დაშორებით, სახელწიფო საკუთრების მიწის ნაკვეთზე, რომელიც თავისუფალია შენობა-ნაგებობებისგან. უახლოესი საცხოვრებელი სახლი გვხდება დაახლოებით 20 მ-ში. საქართველოს მთავრობის 2013 წლის 31 დეკემბრის №440 დადგენილების მიხედვით წყალდაცვითი ზოლში აკრძალულია მშენებლობა ან მოქმედი საწარმოების გაფართოება და რეკონსტრუქცია, გარდა კანონით პირდაპირ დადგენილი შემთხვევებისა, აღნიშნული დადგენილების შესაბამისად ალტერნატივა 1-ლი თავიდანვე დაწუნებული იქნა.</a:t>
            </a:r>
          </a:p>
          <a:p>
            <a:pPr algn="just"/>
            <a:r>
              <a:rPr lang="ka-GE" dirty="0"/>
              <a:t>მე-2 ალტერნატივა - მდებარეობს სოფ. </a:t>
            </a:r>
            <a:r>
              <a:rPr lang="ka-GE" dirty="0" err="1"/>
              <a:t>სასირეთში</a:t>
            </a:r>
            <a:r>
              <a:rPr lang="ka-GE" dirty="0"/>
              <a:t>. განსახილველი ტერიტორია არის სახელწიფო საკუთრებაში, რომლის საერთო ფართიც არის 36 659 (ს/კ:	68.11.47.455). აღნიშნული ტერიტორია არ გამოირჩევა ნიადაგის ნაყოფიერი ფენის და მცენარეულობის მრავალფეროვნებით. ტერიტორიაზე ფაუნის სახეობიდან შეძლება შეხვდეთ მხოლოდ მათ სინანტროპულ ინდივიდებს. უახლოესი საცხოვრებელი სახლი გვხდება 540 მ-ში. უარყოფითი გეოდინამიკური პროცესების გააქტიურების რისკები არცერთ ალტერნატიულ მიწის ნაკვეთზე არ არის მოსალოდნელი. უახლოესი წყლის ობიექტი მდ. მტკვარი დაშორებულია დაახლოებით 6,6 კმ-ით. აღნიშნული ალტერნატივა მისი ადგილმდებარეობის და  სხვადასხვა პირობების გათვალისწინებით მისაღებია და გამოყენებული იქნება მეორე სტადიაზე. </a:t>
            </a:r>
          </a:p>
          <a:p>
            <a:pPr algn="just"/>
            <a:r>
              <a:rPr lang="ka-GE" dirty="0"/>
              <a:t>მე-3 ალტერნატივა - ყოფილი ბრეთის მეურნეობის მიმდებარედ. განსახილველი ტერიტორია არის მაღალი ტექნოგენური და ანთროპოგენული, მსგავსად მეორე ალტერნატივისა ტერიტორია არ გამოირჩევა ნიადაგის ნაყოფიერი ფენის და მცენარეულობის მრავალფეროვნებით. ტერიტორიაზე ფაუნის სახეობიდან შეძლება შეხვდეთ მხოლოდ მათ სინანტროპულ ინდივიდებს. საპროექტო ტერიტორიიდან უახლოესი საცხოვრებელი სახლი გვხდება დაახლოებით  30 მ-ში. უარყოფითი გეოდინამიკური პროცესების გააქტიურების რისკები არცერთ ალტერნატიულ მიწის ნაკვეთზე არ არის მაღალი. უახლოესი წყლის ობიექტი მდ. მტკვარი დაშორებულია დაახლოებით 6 კმ-ით. </a:t>
            </a:r>
          </a:p>
          <a:p>
            <a:pPr algn="just"/>
            <a:r>
              <a:rPr lang="ka-GE" b="1" u="sng" dirty="0"/>
              <a:t>ალტერნატივების ანალიზის მიხედვით საბოლოოდ ფერმის მოსაწყობად პირველ სტადიაზე შეირჩა მესამე ალტერნატიული ვარიანტი. </a:t>
            </a:r>
          </a:p>
          <a:p>
            <a:endParaRPr lang="en-US" dirty="0"/>
          </a:p>
        </p:txBody>
      </p:sp>
    </p:spTree>
    <p:extLst>
      <p:ext uri="{BB962C8B-B14F-4D97-AF65-F5344CB8AC3E}">
        <p14:creationId xmlns:p14="http://schemas.microsoft.com/office/powerpoint/2010/main" val="2242679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104" y="336728"/>
            <a:ext cx="9745480" cy="1280890"/>
          </a:xfrm>
        </p:spPr>
        <p:txBody>
          <a:bodyPr>
            <a:normAutofit/>
          </a:bodyPr>
          <a:lstStyle/>
          <a:p>
            <a:pPr algn="r"/>
            <a:r>
              <a:rPr lang="ka-GE" sz="2400" dirty="0" smtClean="0">
                <a:solidFill>
                  <a:schemeClr val="tx1"/>
                </a:solidFill>
              </a:rPr>
              <a:t>სასაკლაოს </a:t>
            </a:r>
            <a:r>
              <a:rPr lang="ka-GE" sz="2400" dirty="0">
                <a:solidFill>
                  <a:schemeClr val="tx1"/>
                </a:solidFill>
              </a:rPr>
              <a:t>განთავსების ტერიტორიის ალტერნატიული ვარიანტები</a:t>
            </a:r>
            <a:endParaRPr lang="en-US" sz="2400" dirty="0">
              <a:solidFill>
                <a:schemeClr val="tx1"/>
              </a:solidFill>
            </a:endParaRPr>
          </a:p>
        </p:txBody>
      </p:sp>
      <p:sp>
        <p:nvSpPr>
          <p:cNvPr id="3" name="Content Placeholder 2"/>
          <p:cNvSpPr>
            <a:spLocks noGrp="1"/>
          </p:cNvSpPr>
          <p:nvPr>
            <p:ph idx="1"/>
          </p:nvPr>
        </p:nvSpPr>
        <p:spPr>
          <a:xfrm>
            <a:off x="818605" y="1245326"/>
            <a:ext cx="10887973" cy="4763588"/>
          </a:xfrm>
        </p:spPr>
        <p:txBody>
          <a:bodyPr>
            <a:normAutofit fontScale="77500" lnSpcReduction="20000"/>
          </a:bodyPr>
          <a:lstStyle/>
          <a:p>
            <a:r>
              <a:rPr lang="ka-GE" dirty="0">
                <a:latin typeface="+mj-lt"/>
              </a:rPr>
              <a:t>ალტერნატივა 1 - ყოფილი ბრეთის მეურნეობის ტერიტორიის მიმდებარედ, სადაც გათვალისწინებულია მეფრინველეობის ფერმის მოწყობა. აღნიშნული ტერიტორია წარმოდგენილია მაღალი ტექნოგენური და ანთროპოგენული ლანდშაფტით. აღნიშნულ ტერიტორიაზე ფრინველთა სასაკლაო დაბალი ზემოქმედების მატარებელია ფიზიკური გარემოს სხვადასხვა კომპონენტების მხრივ, თუმცა სანიტარული ნორმების მიხედვით ფერმის და სასაკლაოს ერთმანეთის სიახლოვეს განთავსება დაუშვებელია, შესაბამისად აღნიშნული ალტერნატივა ზემოხსენებული ფაქტორის გათვალისწინებით დაწუნებულ იქნა.  </a:t>
            </a:r>
          </a:p>
          <a:p>
            <a:r>
              <a:rPr lang="ka-GE" dirty="0">
                <a:latin typeface="+mj-lt"/>
              </a:rPr>
              <a:t>ალტერნატივა 2 -  მეორე ალტერნატიული ვარიანტისთვის შერჩეული მიწის ნაკვეთი მდებარეობს </a:t>
            </a:r>
            <a:r>
              <a:rPr lang="ka-GE" dirty="0" smtClean="0">
                <a:latin typeface="+mj-lt"/>
              </a:rPr>
              <a:t>ქ. </a:t>
            </a:r>
            <a:r>
              <a:rPr lang="ka-GE" dirty="0">
                <a:latin typeface="+mj-lt"/>
              </a:rPr>
              <a:t>ქარელში, თავისუფალს </a:t>
            </a:r>
            <a:r>
              <a:rPr lang="ka-GE" dirty="0" smtClean="0">
                <a:latin typeface="+mj-lt"/>
              </a:rPr>
              <a:t>ტერიტორიაზე</a:t>
            </a:r>
            <a:r>
              <a:rPr lang="ka-GE" dirty="0">
                <a:latin typeface="+mj-lt"/>
              </a:rPr>
              <a:t>, რომლის დასავლეთით დაახლოებით 100 მ-ში მდებარეობს მდ. </a:t>
            </a:r>
            <a:r>
              <a:rPr lang="ka-GE" dirty="0" err="1">
                <a:latin typeface="+mj-lt"/>
              </a:rPr>
              <a:t>ძამა</a:t>
            </a:r>
            <a:r>
              <a:rPr lang="ka-GE" dirty="0">
                <a:latin typeface="+mj-lt"/>
              </a:rPr>
              <a:t>, დასავლეთით ქ. ქარელი და სხვადასხვა მცირე საწარმოო ობიექტები. მეორე ალტერნატივისთვის შერჩეული მიწის ნაკვეთი </a:t>
            </a:r>
            <a:r>
              <a:rPr lang="ka-GE" dirty="0" smtClean="0">
                <a:latin typeface="+mj-lt"/>
              </a:rPr>
              <a:t>ხასიათდება მაღალი </a:t>
            </a:r>
            <a:r>
              <a:rPr lang="ka-GE" dirty="0">
                <a:latin typeface="+mj-lt"/>
              </a:rPr>
              <a:t>ტექნოგენური და </a:t>
            </a:r>
            <a:r>
              <a:rPr lang="ka-GE" dirty="0" smtClean="0">
                <a:latin typeface="+mj-lt"/>
              </a:rPr>
              <a:t>ანთროპოგენული დატვირთვის ნიშნებით, </a:t>
            </a:r>
            <a:r>
              <a:rPr lang="ka-GE" dirty="0">
                <a:latin typeface="+mj-lt"/>
              </a:rPr>
              <a:t>არ </a:t>
            </a:r>
            <a:r>
              <a:rPr lang="ka-GE" dirty="0" smtClean="0">
                <a:latin typeface="+mj-lt"/>
              </a:rPr>
              <a:t>რის წარმოდგენილი მცენარეული საფარი. </a:t>
            </a:r>
            <a:r>
              <a:rPr lang="ka-GE" dirty="0">
                <a:latin typeface="+mj-lt"/>
              </a:rPr>
              <a:t>უახლოესი საცხოვრებელი სახლი მდებარეობს დაახლოებით 200 მ-ში. განსახილველ ტერიტორიაზე ნიადაგის ნაყოფიერი ფენა წარმოდგენილი არ არის. </a:t>
            </a:r>
          </a:p>
          <a:p>
            <a:r>
              <a:rPr lang="ka-GE" dirty="0">
                <a:latin typeface="+mj-lt"/>
              </a:rPr>
              <a:t>ალტერნატივა 3 - აღნიშნული ალტერნატიული ვარიანტი მდებარეობს ქ. ქარელში, მდ. მტკვრის მარჯვენა სანაპიროზე,  მდინარიდან 10-15 მ-ის დაშორებით, ხოლო </a:t>
            </a:r>
            <a:r>
              <a:rPr lang="ka-GE" dirty="0" smtClean="0">
                <a:latin typeface="+mj-lt"/>
              </a:rPr>
              <a:t>სარკინიგზო </a:t>
            </a:r>
            <a:r>
              <a:rPr lang="ka-GE" dirty="0">
                <a:latin typeface="+mj-lt"/>
              </a:rPr>
              <a:t>მაგისტრალიდან მინიმუმ 20-25 მეტრის დაშორებით. განსახილველი მიწის ნაკვეთზე წლების განმავლობაში (გასული საუკუნის 70 -იან 80 წლებში) მიმდინარეობდა სხვადასხვა სამრეწველო საქმიანობა, რის გამოც ტერიტორიაზე არ გვხვდება ნიადაგის ნაყოფიერი ფენა და მცენარეული საფარი. მესამე ალტერნატივის ძირითადი უარყოფითი მხარე მდგომარეობს იმაში, რომ განთავსებულია მდინარე მტკვრის წყალდაცვით ზოლში, </a:t>
            </a:r>
            <a:r>
              <a:rPr lang="ka-GE" dirty="0" smtClean="0">
                <a:latin typeface="+mj-lt"/>
              </a:rPr>
              <a:t>სადაც ნებისმიერი </a:t>
            </a:r>
            <a:r>
              <a:rPr lang="ka-GE" dirty="0">
                <a:latin typeface="+mj-lt"/>
              </a:rPr>
              <a:t>სამშენებლო სამუშაოები აკრძალულია გარდა კანონით  პირდაპირ დადგენილი შემთხვევებისა, შესაბამისად აღნიშნულ ალტერნატივის განხორციელებაზე უარის თქმის მიზეზის სწორედ აღნიშნული ფაქტორი გახდა. </a:t>
            </a:r>
          </a:p>
          <a:p>
            <a:r>
              <a:rPr lang="ka-GE" dirty="0">
                <a:latin typeface="+mj-lt"/>
              </a:rPr>
              <a:t>ალტერნატივა 4 - ქალაქი ქარელის მიმდებარედ, მდ. მტკვრის მარჯვენა სანაპიროზე, მდინარიდან 10-15 მ-ის დაშორებით, ხოლო </a:t>
            </a:r>
            <a:r>
              <a:rPr lang="ka-GE" dirty="0" smtClean="0">
                <a:latin typeface="+mj-lt"/>
              </a:rPr>
              <a:t>სარკინიგზო </a:t>
            </a:r>
            <a:r>
              <a:rPr lang="ka-GE" dirty="0">
                <a:latin typeface="+mj-lt"/>
              </a:rPr>
              <a:t>მაგისტრალიდან მინიმუმ 20 მეტრის დაშორებით. აღნიშნული მიწის ნაკვეთი </a:t>
            </a:r>
            <a:r>
              <a:rPr lang="ka-GE" dirty="0" smtClean="0">
                <a:latin typeface="+mj-lt"/>
              </a:rPr>
              <a:t>გამოირჩევა მაღალი </a:t>
            </a:r>
            <a:r>
              <a:rPr lang="ka-GE" dirty="0">
                <a:latin typeface="+mj-lt"/>
              </a:rPr>
              <a:t>ტექნოგენური </a:t>
            </a:r>
            <a:r>
              <a:rPr lang="ka-GE" dirty="0" smtClean="0">
                <a:latin typeface="+mj-lt"/>
              </a:rPr>
              <a:t>დატვირთვით. </a:t>
            </a:r>
            <a:r>
              <a:rPr lang="ka-GE" dirty="0">
                <a:latin typeface="+mj-lt"/>
              </a:rPr>
              <a:t>სწორედ ტექნოგენური და ანთროპოგენული დართვის გამო, ტერიტორიაზე ნიადაგის ნაყოფიერი ფენის და მცენარეულობის სიუხვით არ გამოირჩევა. უახლოესი საცხოვრებელი სახლი გვხდება დაახლოებით 80 მ-ში. </a:t>
            </a:r>
            <a:r>
              <a:rPr lang="ka-GE" dirty="0" smtClean="0">
                <a:latin typeface="+mj-lt"/>
              </a:rPr>
              <a:t> როგორც მე-3 ვარიანტის შემთხვევაში, ამ შემთხვევაშიც ნაკვეთის უარყოფის მიზეზი გახდა მდ. მტკვართან სიახლოვე. </a:t>
            </a:r>
            <a:endParaRPr lang="ka-GE" dirty="0">
              <a:latin typeface="+mj-lt"/>
            </a:endParaRPr>
          </a:p>
          <a:p>
            <a:r>
              <a:rPr lang="ka-GE" b="1" u="sng" dirty="0">
                <a:latin typeface="+mj-lt"/>
              </a:rPr>
              <a:t>საბოლოოდ </a:t>
            </a:r>
            <a:r>
              <a:rPr lang="ka-GE" b="1" u="sng" dirty="0" smtClean="0">
                <a:latin typeface="+mj-lt"/>
              </a:rPr>
              <a:t>გარემოზე </a:t>
            </a:r>
            <a:r>
              <a:rPr lang="ka-GE" b="1" u="sng" dirty="0">
                <a:latin typeface="+mj-lt"/>
              </a:rPr>
              <a:t>მოსალოდნელი ნაკლები ზემოქმედებების და სხვადასხვა სანიტარული პირობების გათვალისწინებით შეირჩა მეორე ალტერნატიული ვარიანტი. </a:t>
            </a:r>
          </a:p>
          <a:p>
            <a:endParaRPr lang="en-US" dirty="0"/>
          </a:p>
        </p:txBody>
      </p:sp>
    </p:spTree>
    <p:extLst>
      <p:ext uri="{BB962C8B-B14F-4D97-AF65-F5344CB8AC3E}">
        <p14:creationId xmlns:p14="http://schemas.microsoft.com/office/powerpoint/2010/main" val="334526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142" y="624109"/>
            <a:ext cx="8911687" cy="516713"/>
          </a:xfrm>
        </p:spPr>
        <p:txBody>
          <a:bodyPr>
            <a:noAutofit/>
          </a:bodyPr>
          <a:lstStyle/>
          <a:p>
            <a:pPr algn="r"/>
            <a:r>
              <a:rPr lang="ka-GE" sz="2400" dirty="0">
                <a:solidFill>
                  <a:schemeClr val="tx1"/>
                </a:solidFill>
              </a:rPr>
              <a:t>სკორეს განთავსების ალტერანტიული ვარიანტი</a:t>
            </a:r>
            <a:br>
              <a:rPr lang="ka-GE" sz="2400" dirty="0">
                <a:solidFill>
                  <a:schemeClr val="tx1"/>
                </a:solidFill>
              </a:rPr>
            </a:br>
            <a:endParaRPr lang="en-US" sz="2400" dirty="0">
              <a:solidFill>
                <a:schemeClr val="tx1"/>
              </a:solidFill>
            </a:endParaRPr>
          </a:p>
        </p:txBody>
      </p:sp>
      <p:sp>
        <p:nvSpPr>
          <p:cNvPr id="3" name="Content Placeholder 2"/>
          <p:cNvSpPr>
            <a:spLocks noGrp="1"/>
          </p:cNvSpPr>
          <p:nvPr>
            <p:ph idx="1"/>
          </p:nvPr>
        </p:nvSpPr>
        <p:spPr>
          <a:xfrm>
            <a:off x="1053737" y="1698171"/>
            <a:ext cx="10625046" cy="4720046"/>
          </a:xfrm>
        </p:spPr>
        <p:txBody>
          <a:bodyPr>
            <a:normAutofit/>
          </a:bodyPr>
          <a:lstStyle/>
          <a:p>
            <a:pPr algn="just"/>
            <a:r>
              <a:rPr lang="ka-GE" dirty="0"/>
              <a:t>	</a:t>
            </a:r>
            <a:r>
              <a:rPr lang="ka-GE" dirty="0" smtClean="0"/>
              <a:t>ქათმის </a:t>
            </a:r>
            <a:r>
              <a:rPr lang="ka-GE" dirty="0"/>
              <a:t>სკორეს პოლიგონის მოსაწყობად განიხილებოდა ორი ალტერნატიული ვარიანტი. პირველი, მეფრინველეობის ფერმის პირველი სტადიისთვის შერჩეული მიწის ნაკვეთის ჩრდილოეთი და მეორე, სოფ. </a:t>
            </a:r>
            <a:r>
              <a:rPr lang="ka-GE" dirty="0" err="1"/>
              <a:t>სასირეთის</a:t>
            </a:r>
            <a:r>
              <a:rPr lang="ka-GE" dirty="0"/>
              <a:t> მიმდებარედ. </a:t>
            </a:r>
          </a:p>
          <a:p>
            <a:pPr algn="just"/>
            <a:r>
              <a:rPr lang="ka-GE" dirty="0"/>
              <a:t>პირველის ალტერანტიული ვარიანტის შემთხვევაში სკორე განთავსდებოდა ტექნოგენური და ანთროპოგენული დატვირთვის მოქობე მიწის ნაკვეთზე, მართალია აღნიშნულ მიწის ნაკვეთზე სკორეს განთავსება დაზოგავდა, როგორც   სატრანსპორტო ხარჯებს, თუმცა სანიტარული თვალსაზრისით განსახილველ მონაკვეთზე პოლიგონის მოწყობა დაუშვებელია. </a:t>
            </a:r>
          </a:p>
          <a:p>
            <a:pPr algn="just"/>
            <a:r>
              <a:rPr lang="ka-GE" dirty="0"/>
              <a:t>მეორე ალტერნატიული ვარიანტი მდებარეობს სოფ. </a:t>
            </a:r>
            <a:r>
              <a:rPr lang="ka-GE" dirty="0" err="1"/>
              <a:t>სასირეთის</a:t>
            </a:r>
            <a:r>
              <a:rPr lang="ka-GE" dirty="0"/>
              <a:t> მიმდებარედ, უახლესი საცხოვრებელი სახლი გვხდება 655 მ-ში. აღნიშნული მიწის ნაკვეთი მეფრინველეობის ფერმიდან მნიშნელოვანი მანძილით არის დაშორებული. ამავე მიწის ნაკვეთზე ბიოლოგიური გარემო მრავალფეროვნებით არ გამორჩევა, ასევე ნიადაგის ნაყოფიერი ფენაც მწირია. </a:t>
            </a:r>
          </a:p>
          <a:p>
            <a:pPr algn="just"/>
            <a:r>
              <a:rPr lang="ka-GE" b="1" u="sng" dirty="0"/>
              <a:t>მოსალოდნელი ზემოქმედებების და დაგეგმილი საქმიანობის ხასიათის გათვალისწინებით სკორეს პოლიგონად შეირჩა მეორე ალტერანტიული </a:t>
            </a:r>
            <a:r>
              <a:rPr lang="ka-GE" b="1" u="sng" dirty="0" smtClean="0"/>
              <a:t>ვარიანტი.</a:t>
            </a:r>
            <a:endParaRPr lang="en-US" b="1" u="sng" dirty="0"/>
          </a:p>
        </p:txBody>
      </p:sp>
    </p:spTree>
    <p:extLst>
      <p:ext uri="{BB962C8B-B14F-4D97-AF65-F5344CB8AC3E}">
        <p14:creationId xmlns:p14="http://schemas.microsoft.com/office/powerpoint/2010/main" val="1863611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97428" y="179972"/>
            <a:ext cx="8911687" cy="551547"/>
          </a:xfrm>
        </p:spPr>
        <p:txBody>
          <a:bodyPr>
            <a:normAutofit/>
          </a:bodyPr>
          <a:lstStyle/>
          <a:p>
            <a:pPr algn="r"/>
            <a:r>
              <a:rPr lang="ka-GE" sz="2800" dirty="0" smtClean="0">
                <a:solidFill>
                  <a:srgbClr val="00B0F0"/>
                </a:solidFill>
              </a:rPr>
              <a:t>დაგეგმილი საქმიანობის მოკლე აღწერა</a:t>
            </a:r>
            <a:endParaRPr lang="en-US" sz="2800" dirty="0">
              <a:solidFill>
                <a:srgbClr val="00B0F0"/>
              </a:solidFill>
            </a:endParaRPr>
          </a:p>
        </p:txBody>
      </p:sp>
      <p:pic>
        <p:nvPicPr>
          <p:cNvPr id="4" name="Content Placeholder 3"/>
          <p:cNvPicPr>
            <a:picLocks noGrp="1"/>
          </p:cNvPicPr>
          <p:nvPr>
            <p:ph idx="1"/>
          </p:nvPr>
        </p:nvPicPr>
        <p:blipFill>
          <a:blip r:embed="rId2"/>
          <a:stretch>
            <a:fillRect/>
          </a:stretch>
        </p:blipFill>
        <p:spPr>
          <a:xfrm>
            <a:off x="259281" y="1280157"/>
            <a:ext cx="5933172" cy="4979387"/>
          </a:xfrm>
          <a:prstGeom prst="rect">
            <a:avLst/>
          </a:prstGeom>
        </p:spPr>
      </p:pic>
      <p:sp>
        <p:nvSpPr>
          <p:cNvPr id="5" name="Rectangle 4"/>
          <p:cNvSpPr/>
          <p:nvPr/>
        </p:nvSpPr>
        <p:spPr>
          <a:xfrm>
            <a:off x="6339840" y="1280158"/>
            <a:ext cx="5686697" cy="5078313"/>
          </a:xfrm>
          <a:prstGeom prst="rect">
            <a:avLst/>
          </a:prstGeom>
        </p:spPr>
        <p:txBody>
          <a:bodyPr wrap="square">
            <a:spAutoFit/>
          </a:bodyPr>
          <a:lstStyle/>
          <a:p>
            <a:pPr marL="171450" indent="-171450" algn="just">
              <a:buFont typeface="Arial" panose="020B0604020202020204" pitchFamily="34" charset="0"/>
              <a:buChar char="•"/>
            </a:pPr>
            <a:r>
              <a:rPr lang="ka-GE" sz="1200" dirty="0" smtClean="0"/>
              <a:t>დაგეგმილი საქმიანობის მიხედვით, პროექტი განხორციელდება ორ ეტაპად. პირველ ეტაპზე გათვალისწინებულია მეფრინველეობის ფერმის მოწყობა 160 000 მოზარდზე ბრეთის მეურნეობს დასახლების მიმდებარე ტერიტორიაზე, ხოლო მეორე ეტაპზე სოფ. </a:t>
            </a:r>
            <a:r>
              <a:rPr lang="ka-GE" sz="1200" dirty="0" err="1" smtClean="0"/>
              <a:t>სასირეთის</a:t>
            </a:r>
            <a:r>
              <a:rPr lang="ka-GE" sz="1200" dirty="0" smtClean="0"/>
              <a:t> მიმდებარედ შერჩეულ მიწის ნაკვეთზე დამატები მოეწყობა საფრინველეები ასევე 160 000 მოზარდზე და შესაბამისად ორივე ეტაპის განხორციელების შემდეგ მეფრინველეობის ფერმის წარმადობა იქნება 320 000 ფრთა ქათამი.  </a:t>
            </a:r>
          </a:p>
          <a:p>
            <a:pPr marL="171450" indent="-171450" algn="just">
              <a:buFont typeface="Arial" panose="020B0604020202020204" pitchFamily="34" charset="0"/>
              <a:buChar char="•"/>
            </a:pPr>
            <a:r>
              <a:rPr lang="ka-GE" sz="1200" dirty="0" smtClean="0"/>
              <a:t>საპროექტო მეფრინველეობის ფერმაში წიწილების ინკუბაცია არ მოხდება და 1 დღის წიწილა ტერიტორიაზე შემოვა სხვა საწარმოებიდან, ტერიტორიაზე მოხდება მხოლოდ მათი გამოზრდა და 34 დღის შემდგომ მოხდება რეალიზაცია. </a:t>
            </a:r>
          </a:p>
          <a:p>
            <a:pPr marL="171450" indent="-171450" algn="just">
              <a:buFont typeface="Arial" panose="020B0604020202020204" pitchFamily="34" charset="0"/>
              <a:buChar char="•"/>
            </a:pPr>
            <a:r>
              <a:rPr lang="ka-GE" sz="1200" dirty="0" smtClean="0"/>
              <a:t>მეფრინველეობის ფერმის ტერიტორიაზე გათვალისწინებულია 8 საფრინველის მოწყობა, რომლის ზომებიც არის 80 </a:t>
            </a:r>
            <a:r>
              <a:rPr lang="en-US" sz="1200" dirty="0" smtClean="0"/>
              <a:t>X 12 X 2.5 (</a:t>
            </a:r>
            <a:r>
              <a:rPr lang="ka-GE" sz="1200" dirty="0" smtClean="0"/>
              <a:t>თითოეულის საერთო ფართი 960 მ</a:t>
            </a:r>
            <a:r>
              <a:rPr lang="ka-GE" sz="1200" baseline="30000" dirty="0" smtClean="0"/>
              <a:t>2</a:t>
            </a:r>
            <a:r>
              <a:rPr lang="ka-GE" sz="1200" dirty="0" smtClean="0"/>
              <a:t>). </a:t>
            </a:r>
          </a:p>
          <a:p>
            <a:pPr marL="171450" indent="-171450" algn="just">
              <a:buFont typeface="Arial" panose="020B0604020202020204" pitchFamily="34" charset="0"/>
              <a:buChar char="•"/>
            </a:pPr>
            <a:r>
              <a:rPr lang="ka-GE" sz="1200" dirty="0" smtClean="0"/>
              <a:t>ფერმის ტექნოლოგიური ციკლის მიხედვით, 35-ე დღიდან იწყება ფერმის დასუფთავება და მომზადება წიწილის ახალი ნაკადის მისაღებად. პირველ რიგში ხდება შენობიდან ფრინველის სკორეს გამოტანა და სპეციალურ პოლიგონზე გადატანა, სადაც შემდგომში ხდება მისი დამუშავება და სასუქად გარდაქმნა (2-6 თვის განმავლობაში). ამის შემდეგ ხდება შენობის რეცხვა და დეზინფექცია. ასევე </a:t>
            </a:r>
            <a:r>
              <a:rPr lang="ka-GE" sz="1200" dirty="0" err="1" smtClean="0"/>
              <a:t>საკვებურებისა</a:t>
            </a:r>
            <a:r>
              <a:rPr lang="ka-GE" sz="1200" dirty="0" smtClean="0"/>
              <a:t> და </a:t>
            </a:r>
            <a:r>
              <a:rPr lang="ka-GE" sz="1200" dirty="0" err="1" smtClean="0"/>
              <a:t>საწყურებლების</a:t>
            </a:r>
            <a:r>
              <a:rPr lang="ka-GE" sz="1200" dirty="0" smtClean="0"/>
              <a:t> გაწმენდა-დეზინფექცია. საბოლოო ეტაპზე ხდება შენობის გამზადება 1 დღიანი წიწილის მისაღებად და 42-ე დღეს ხდება ახალი ნაკადის მიღება.</a:t>
            </a:r>
          </a:p>
          <a:p>
            <a:pPr marL="171450" indent="-171450" algn="just">
              <a:buFont typeface="Arial" panose="020B0604020202020204" pitchFamily="34" charset="0"/>
              <a:buChar char="•"/>
            </a:pPr>
            <a:r>
              <a:rPr lang="ka-GE" sz="1200" dirty="0"/>
              <a:t>დაგეგმილი საქმიანობის ფარგლებში საკვების ადგილზე წარმოება არ მოხდება, მზა საკვები შემოვა სპეციალური ავტოტრანსპორტის საშუალებით და ჩაიტვირთება საფრინველეების მიმდებარედ დამონტაჟებულ სილოსებში, საიდანაც ფრინველს საკვები მიეწოდება ავტომატურად. </a:t>
            </a:r>
            <a:endParaRPr lang="en-US" sz="1200" dirty="0"/>
          </a:p>
          <a:p>
            <a:pPr marL="171450" indent="-171450" algn="just">
              <a:buFont typeface="Arial" panose="020B0604020202020204" pitchFamily="34" charset="0"/>
              <a:buChar char="•"/>
            </a:pPr>
            <a:endParaRPr lang="ka-GE" sz="1200" dirty="0"/>
          </a:p>
        </p:txBody>
      </p:sp>
      <p:sp>
        <p:nvSpPr>
          <p:cNvPr id="6" name="Rectangle 5"/>
          <p:cNvSpPr/>
          <p:nvPr/>
        </p:nvSpPr>
        <p:spPr>
          <a:xfrm>
            <a:off x="8251205" y="821172"/>
            <a:ext cx="2965435" cy="369332"/>
          </a:xfrm>
          <a:prstGeom prst="rect">
            <a:avLst/>
          </a:prstGeom>
        </p:spPr>
        <p:txBody>
          <a:bodyPr wrap="square">
            <a:spAutoFit/>
          </a:bodyPr>
          <a:lstStyle/>
          <a:p>
            <a:pPr algn="r"/>
            <a:r>
              <a:rPr lang="ka-GE" dirty="0" smtClean="0">
                <a:solidFill>
                  <a:srgbClr val="00B0F0"/>
                </a:solidFill>
              </a:rPr>
              <a:t>მეფრინველეობის ფერმა </a:t>
            </a:r>
            <a:endParaRPr lang="en-US" dirty="0">
              <a:solidFill>
                <a:srgbClr val="00B0F0"/>
              </a:solidFill>
            </a:endParaRPr>
          </a:p>
        </p:txBody>
      </p:sp>
      <p:sp>
        <p:nvSpPr>
          <p:cNvPr id="3" name="Rectangle 2"/>
          <p:cNvSpPr/>
          <p:nvPr/>
        </p:nvSpPr>
        <p:spPr>
          <a:xfrm>
            <a:off x="1320569" y="821172"/>
            <a:ext cx="2191626" cy="369332"/>
          </a:xfrm>
          <a:prstGeom prst="rect">
            <a:avLst/>
          </a:prstGeom>
        </p:spPr>
        <p:txBody>
          <a:bodyPr wrap="none">
            <a:spAutoFit/>
          </a:bodyPr>
          <a:lstStyle/>
          <a:p>
            <a:r>
              <a:rPr lang="ka-GE" smtClean="0">
                <a:solidFill>
                  <a:srgbClr val="00B0F0"/>
                </a:solidFill>
              </a:rPr>
              <a:t>სიტუაციური სქემა</a:t>
            </a:r>
            <a:endParaRPr lang="en-US" dirty="0"/>
          </a:p>
        </p:txBody>
      </p:sp>
    </p:spTree>
    <p:extLst>
      <p:ext uri="{BB962C8B-B14F-4D97-AF65-F5344CB8AC3E}">
        <p14:creationId xmlns:p14="http://schemas.microsoft.com/office/powerpoint/2010/main" val="4142837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ka-GE" dirty="0" smtClean="0">
                <a:solidFill>
                  <a:srgbClr val="00B0F0"/>
                </a:solidFill>
              </a:rPr>
              <a:t>მეფრინველეობის ფერმის გეგმა</a:t>
            </a:r>
            <a:endParaRPr lang="en-US" dirty="0">
              <a:solidFill>
                <a:srgbClr val="00B0F0"/>
              </a:solidFill>
            </a:endParaRPr>
          </a:p>
        </p:txBody>
      </p:sp>
      <p:pic>
        <p:nvPicPr>
          <p:cNvPr id="4" name="Content Placeholder 3" descr="D:\Salome\Desktop\EIA ქარელი ქათმები\საფრინველეები\IMG-c5b0950711a5d74917a1ad0b08d9f6dc-V.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11961" y="1476101"/>
            <a:ext cx="8782462" cy="5381899"/>
          </a:xfrm>
          <a:prstGeom prst="rect">
            <a:avLst/>
          </a:prstGeom>
          <a:noFill/>
          <a:ln>
            <a:noFill/>
          </a:ln>
        </p:spPr>
      </p:pic>
    </p:spTree>
    <p:extLst>
      <p:ext uri="{BB962C8B-B14F-4D97-AF65-F5344CB8AC3E}">
        <p14:creationId xmlns:p14="http://schemas.microsoft.com/office/powerpoint/2010/main" val="62877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142" y="841825"/>
            <a:ext cx="8911687" cy="516713"/>
          </a:xfrm>
        </p:spPr>
        <p:txBody>
          <a:bodyPr>
            <a:normAutofit/>
          </a:bodyPr>
          <a:lstStyle/>
          <a:p>
            <a:pPr algn="r"/>
            <a:r>
              <a:rPr lang="ka-GE" sz="2400" dirty="0" smtClean="0">
                <a:solidFill>
                  <a:srgbClr val="00B0F0"/>
                </a:solidFill>
              </a:rPr>
              <a:t>ფრინველთა სასაკლაო</a:t>
            </a:r>
            <a:endParaRPr lang="en-US" sz="2400" dirty="0">
              <a:solidFill>
                <a:srgbClr val="00B0F0"/>
              </a:solidFill>
            </a:endParaRPr>
          </a:p>
        </p:txBody>
      </p:sp>
      <p:pic>
        <p:nvPicPr>
          <p:cNvPr id="4" name="Picture 3"/>
          <p:cNvPicPr/>
          <p:nvPr/>
        </p:nvPicPr>
        <p:blipFill>
          <a:blip r:embed="rId2"/>
          <a:stretch>
            <a:fillRect/>
          </a:stretch>
        </p:blipFill>
        <p:spPr>
          <a:xfrm>
            <a:off x="176258" y="1806002"/>
            <a:ext cx="6868977" cy="4493622"/>
          </a:xfrm>
          <a:prstGeom prst="rect">
            <a:avLst/>
          </a:prstGeom>
          <a:noFill/>
        </p:spPr>
      </p:pic>
      <p:sp>
        <p:nvSpPr>
          <p:cNvPr id="3" name="Content Placeholder 2"/>
          <p:cNvSpPr>
            <a:spLocks noGrp="1"/>
          </p:cNvSpPr>
          <p:nvPr>
            <p:ph idx="1"/>
          </p:nvPr>
        </p:nvSpPr>
        <p:spPr>
          <a:xfrm>
            <a:off x="6783977" y="1806002"/>
            <a:ext cx="5408023" cy="4787816"/>
          </a:xfrm>
        </p:spPr>
        <p:txBody>
          <a:bodyPr>
            <a:normAutofit fontScale="62500" lnSpcReduction="20000"/>
          </a:bodyPr>
          <a:lstStyle/>
          <a:p>
            <a:pPr algn="just"/>
            <a:r>
              <a:rPr lang="ka-GE" dirty="0"/>
              <a:t>სასაკლაოს მოწყობა იგეგმება ქ. ქარელში, კერძოდ: ქალაქის დასავლეთის მხარეს მდ. ძამას მარჯვენა სანაპიროზე არსებულ თავისუფალ ტერიტორიაზე არსებულ სახელწიფო საკუთრების მიწის ნაკვეთზე. მიწის ნაკვეთის საერთო ფართია 26 350 მ</a:t>
            </a:r>
            <a:r>
              <a:rPr lang="ka-GE" baseline="30000" dirty="0"/>
              <a:t>2</a:t>
            </a:r>
            <a:r>
              <a:rPr lang="ka-GE" dirty="0"/>
              <a:t>. აღნიშნული მიწის ნაკვეთიდან უახლოესი საცხოვრებელი სახლი მდებარეობს დაახლოებით 200 მ-ში, უახლოესი ზედაპირული წყლის ობიექტი მდ. </a:t>
            </a:r>
            <a:r>
              <a:rPr lang="ka-GE" dirty="0" err="1"/>
              <a:t>ძამა</a:t>
            </a:r>
            <a:r>
              <a:rPr lang="ka-GE" dirty="0"/>
              <a:t> - 100 მ-ში. </a:t>
            </a:r>
          </a:p>
          <a:p>
            <a:pPr algn="just"/>
            <a:r>
              <a:rPr lang="ka-GE" dirty="0" smtClean="0"/>
              <a:t>საპროექტო </a:t>
            </a:r>
            <a:r>
              <a:rPr lang="ka-GE" dirty="0"/>
              <a:t>ტერიტორიამდე მისასვლელად შესაძლებელია გამოვიყენოთ ქარელი-</a:t>
            </a:r>
            <a:r>
              <a:rPr lang="ka-GE" dirty="0" err="1"/>
              <a:t>ყინწვისის</a:t>
            </a:r>
            <a:r>
              <a:rPr lang="ka-GE" dirty="0"/>
              <a:t> მონასტრის საავტომობილო გზა, რომელიც </a:t>
            </a:r>
            <a:r>
              <a:rPr lang="ka-GE" dirty="0" err="1"/>
              <a:t>ასფალტირებულია</a:t>
            </a:r>
            <a:r>
              <a:rPr lang="ka-GE" dirty="0"/>
              <a:t> და ტექნიკური მდგომარეობა დამაკმაყოფილებელია. აღნიშნული გზიდან საპროექტო მიწის ნაკვეთამდე მოწყობილია 350 მ სიგრძის გრუნტიანი გზა და შესაბამისად პროექტის ფარგლებში ახალი გზის მოწყობა საჭირო არ იქნება. </a:t>
            </a:r>
          </a:p>
          <a:p>
            <a:pPr algn="just"/>
            <a:r>
              <a:rPr lang="ka-GE" dirty="0"/>
              <a:t>სასაკლაოს ტექნოლოგიური ციკლის წარმადობა არის 2000 </a:t>
            </a:r>
            <a:r>
              <a:rPr lang="ka-GE" dirty="0" smtClean="0"/>
              <a:t>ფრთა ქათმის დამუშავება საათში. </a:t>
            </a:r>
            <a:r>
              <a:rPr lang="ka-GE" dirty="0"/>
              <a:t>ფერმაში გამოზრდილი ქათმის სასაკლაოს ტერიტორიაზე შემოყვანა და დაკვლა ხდება 34 დღის შემდეგ. ერთბაშად ხდება 10,000 ერთეულის დაკვლა. ფრინველის ფერმიდან გაყვანისა და დაკვლის პროცესის ოპტიმალურად უზრუნველსაყოფად 34-ე დღეს ხდება კვების შეწყვეტა. დაკვლამდე 12 საათი ფრინველი უნდა იყოს მშიერი, რათა გაიწმინდოს ორგანიზმი და არ მოხდეს ხორცის დაბინძურება უშუალოდ დაკვლის პროცესში. სასაკლაოს ტექნოლოგიური ციკლი არის ავტომატური, სადაც ხდება დაკვლა და გასუფთავება. დაკვლის პროცესის დასრულების შემდეგ იწყება სასაკლაოს სრული ტერიტორიის სველი წესით </a:t>
            </a:r>
            <a:r>
              <a:rPr lang="ka-GE" dirty="0" smtClean="0"/>
              <a:t>დასუფთავება და დეზინფექცია</a:t>
            </a:r>
            <a:r>
              <a:rPr lang="ka-GE" dirty="0"/>
              <a:t>. დეზინფექციის პროცესი მეორდება ყოველდღიურად. </a:t>
            </a:r>
          </a:p>
          <a:p>
            <a:pPr algn="just"/>
            <a:r>
              <a:rPr lang="ka-GE" dirty="0"/>
              <a:t>ფრინველის დაკვლის ბოლო ფაზაა ნარჩენების (ნაწლავები, ბუმბული და </a:t>
            </a:r>
            <a:r>
              <a:rPr lang="ka-GE" dirty="0" err="1"/>
              <a:t>ა.შ</a:t>
            </a:r>
            <a:r>
              <a:rPr lang="ka-GE" dirty="0"/>
              <a:t>.) გადამუშავება.  წარმოქმნილი ბიოლოგიური ნარჩენების დამუშავება ხდება სპეციალურად ნარჩენების თერმულად გადამამუშავებელი დანადგარის საშუალებით, რომლის ტექნიკური პარამეტრები წარმოდგენილი იქნება გზშ-ის ანგარიშში. დანადგარის მუშაობის პრინციპი შემდეგია: ნარჩენის დამუშავება, ხარშვა და გაშრობა. საბოლოო პროდუქტი კი  </a:t>
            </a:r>
            <a:r>
              <a:rPr lang="ka-GE" dirty="0" err="1"/>
              <a:t>ძვალხორცის</a:t>
            </a:r>
            <a:r>
              <a:rPr lang="ka-GE" dirty="0"/>
              <a:t>, ბუმბულისა და სისხლის ფქვილია, რომელიც მისი მაღალი ენერგეტიკული მახასიათებლების გამო აქტიურად გამოიყენება მეცხოველეობასა, მეთევზეობასა თუ მეფრინველეობაში.</a:t>
            </a:r>
          </a:p>
          <a:p>
            <a:endParaRPr lang="en-US" dirty="0"/>
          </a:p>
        </p:txBody>
      </p:sp>
      <p:sp>
        <p:nvSpPr>
          <p:cNvPr id="5" name="Rectangle 4"/>
          <p:cNvSpPr/>
          <p:nvPr/>
        </p:nvSpPr>
        <p:spPr>
          <a:xfrm>
            <a:off x="1292860" y="1320969"/>
            <a:ext cx="2191626" cy="369332"/>
          </a:xfrm>
          <a:prstGeom prst="rect">
            <a:avLst/>
          </a:prstGeom>
        </p:spPr>
        <p:txBody>
          <a:bodyPr wrap="none">
            <a:spAutoFit/>
          </a:bodyPr>
          <a:lstStyle/>
          <a:p>
            <a:r>
              <a:rPr lang="ka-GE" smtClean="0">
                <a:solidFill>
                  <a:srgbClr val="00B0F0"/>
                </a:solidFill>
              </a:rPr>
              <a:t>სიტუაციური სქემა</a:t>
            </a:r>
            <a:endParaRPr lang="en-US" dirty="0"/>
          </a:p>
        </p:txBody>
      </p:sp>
    </p:spTree>
    <p:extLst>
      <p:ext uri="{BB962C8B-B14F-4D97-AF65-F5344CB8AC3E}">
        <p14:creationId xmlns:p14="http://schemas.microsoft.com/office/powerpoint/2010/main" val="1443050236"/>
      </p:ext>
    </p:extLst>
  </p:cSld>
  <p:clrMapOvr>
    <a:masterClrMapping/>
  </p:clrMapOvr>
</p:sld>
</file>

<file path=ppt/theme/theme1.xml><?xml version="1.0" encoding="utf-8"?>
<a:theme xmlns:a="http://schemas.openxmlformats.org/drawingml/2006/main" name="Wisp">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101</TotalTime>
  <Words>1644</Words>
  <Application>Microsoft Office PowerPoint</Application>
  <PresentationFormat>Widescreen</PresentationFormat>
  <Paragraphs>64</Paragraphs>
  <Slides>14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Century Gothic</vt:lpstr>
      <vt:lpstr>Sylfaen</vt:lpstr>
      <vt:lpstr>Times New Roman</vt:lpstr>
      <vt:lpstr>Wingdings 3</vt:lpstr>
      <vt:lpstr>Wisp</vt:lpstr>
      <vt:lpstr>Visio</vt:lpstr>
      <vt:lpstr>ქარელის მუნიციპალიტეტში მეფრინველეობის ფერმის და  ფრინველის სასაკლაოს მოწყობის და ექსპლუატაციის პროექტი </vt:lpstr>
      <vt:lpstr>შესავალი</vt:lpstr>
      <vt:lpstr>ალტერნატივების ანალიზი</vt:lpstr>
      <vt:lpstr>ფერმის განთავსების ტერიტორიის ალტერნატიული ვარიანტები</vt:lpstr>
      <vt:lpstr>სასაკლაოს განთავსების ტერიტორიის ალტერნატიული ვარიანტები</vt:lpstr>
      <vt:lpstr>სკორეს განთავსების ალტერანტიული ვარიანტი </vt:lpstr>
      <vt:lpstr>დაგეგმილი საქმიანობის მოკლე აღწერა</vt:lpstr>
      <vt:lpstr>მეფრინველეობის ფერმის გეგმა</vt:lpstr>
      <vt:lpstr>ფრინველთა სასაკლაო</vt:lpstr>
      <vt:lpstr>სასაკლაოს გეგმა</vt:lpstr>
      <vt:lpstr>სკორეს სანაყარო</vt:lpstr>
      <vt:lpstr>დასაქმება და სამუშაო გრაფიკი</vt:lpstr>
      <vt:lpstr>მოსალოდნელი ზემოქმედებები</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ქარელის მუნიციპალიტეტში მეფრინველეობის ფერმის და  ფრინველის სასაკლაოს მოწყობის და ექსპლუატაციის პროექტი </dc:title>
  <dc:creator>SaloMe MePariShvili</dc:creator>
  <cp:lastModifiedBy>Levani Ozbetelashvili</cp:lastModifiedBy>
  <cp:revision>17</cp:revision>
  <dcterms:created xsi:type="dcterms:W3CDTF">2020-09-25T07:09:49Z</dcterms:created>
  <dcterms:modified xsi:type="dcterms:W3CDTF">2020-09-29T14:08:41Z</dcterms:modified>
</cp:coreProperties>
</file>