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sldIdLst>
    <p:sldId id="256" r:id="rId2"/>
    <p:sldId id="257" r:id="rId3"/>
    <p:sldId id="258" r:id="rId4"/>
    <p:sldId id="272" r:id="rId5"/>
    <p:sldId id="296" r:id="rId6"/>
    <p:sldId id="292" r:id="rId7"/>
    <p:sldId id="295" r:id="rId8"/>
    <p:sldId id="279" r:id="rId9"/>
    <p:sldId id="297" r:id="rId10"/>
    <p:sldId id="280" r:id="rId11"/>
    <p:sldId id="281" r:id="rId12"/>
    <p:sldId id="283"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50" autoAdjust="0"/>
    <p:restoredTop sz="88244" autoAdjust="0"/>
  </p:normalViewPr>
  <p:slideViewPr>
    <p:cSldViewPr snapToGrid="0">
      <p:cViewPr varScale="1">
        <p:scale>
          <a:sx n="79" d="100"/>
          <a:sy n="79" d="100"/>
        </p:scale>
        <p:origin x="102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EB2E3C-A581-4EA9-ABD3-878D2CE0207E}"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1840828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EB2E3C-A581-4EA9-ABD3-878D2CE0207E}"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121448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EB2E3C-A581-4EA9-ABD3-878D2CE0207E}"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2698974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EB2E3C-A581-4EA9-ABD3-878D2CE0207E}"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909289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B2E3C-A581-4EA9-ABD3-878D2CE0207E}"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2805638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EB2E3C-A581-4EA9-ABD3-878D2CE0207E}" type="datetimeFigureOut">
              <a:rPr lang="en-US" smtClean="0"/>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3093174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EB2E3C-A581-4EA9-ABD3-878D2CE0207E}" type="datetimeFigureOut">
              <a:rPr lang="en-US" smtClean="0"/>
              <a:t>9/25/2020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3846686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EB2E3C-A581-4EA9-ABD3-878D2CE0207E}" type="datetimeFigureOut">
              <a:rPr lang="en-US" smtClean="0"/>
              <a:t>9/25/2020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2600921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EB2E3C-A581-4EA9-ABD3-878D2CE0207E}" type="datetimeFigureOut">
              <a:rPr lang="en-US" smtClean="0"/>
              <a:t>9/25/2020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550419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B2E3C-A581-4EA9-ABD3-878D2CE0207E}" type="datetimeFigureOut">
              <a:rPr lang="en-US" smtClean="0"/>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1413541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B2E3C-A581-4EA9-ABD3-878D2CE0207E}" type="datetimeFigureOut">
              <a:rPr lang="en-US" smtClean="0"/>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4203287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EB2E3C-A581-4EA9-ABD3-878D2CE0207E}" type="datetimeFigureOut">
              <a:rPr lang="en-US" smtClean="0"/>
              <a:t>9/25/2020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6F55F0-9972-44FA-9869-72F93B35569D}" type="slidenum">
              <a:rPr lang="en-US" smtClean="0"/>
              <a:t>‹#›</a:t>
            </a:fld>
            <a:endParaRPr lang="en-US"/>
          </a:p>
        </p:txBody>
      </p:sp>
    </p:spTree>
    <p:extLst>
      <p:ext uri="{BB962C8B-B14F-4D97-AF65-F5344CB8AC3E}">
        <p14:creationId xmlns:p14="http://schemas.microsoft.com/office/powerpoint/2010/main" val="58263743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54629" y="286385"/>
            <a:ext cx="7471508" cy="1009403"/>
          </a:xfrm>
        </p:spPr>
        <p:txBody>
          <a:bodyPr>
            <a:noAutofit/>
          </a:bodyPr>
          <a:lstStyle/>
          <a:p>
            <a:r>
              <a:rPr lang="en-US" sz="3200" b="1" dirty="0" smtClean="0">
                <a:solidFill>
                  <a:schemeClr val="tx1"/>
                </a:solidFill>
              </a:rPr>
              <a:t/>
            </a:r>
            <a:br>
              <a:rPr lang="en-US" sz="3200" b="1" dirty="0" smtClean="0">
                <a:solidFill>
                  <a:schemeClr val="tx1"/>
                </a:solidFill>
              </a:rPr>
            </a:br>
            <a:r>
              <a:rPr lang="en-US" sz="3200" b="1" dirty="0">
                <a:solidFill>
                  <a:schemeClr val="tx1"/>
                </a:solidFill>
              </a:rPr>
              <a:t/>
            </a:r>
            <a:br>
              <a:rPr lang="en-US" sz="3200" b="1" dirty="0">
                <a:solidFill>
                  <a:schemeClr val="tx1"/>
                </a:solidFill>
              </a:rPr>
            </a:br>
            <a:r>
              <a:rPr lang="en-US" sz="3200" b="1" dirty="0" smtClean="0">
                <a:solidFill>
                  <a:schemeClr val="tx1"/>
                </a:solidFill>
              </a:rPr>
              <a:t/>
            </a:r>
            <a:br>
              <a:rPr lang="en-US" sz="3200" b="1" dirty="0" smtClean="0">
                <a:solidFill>
                  <a:schemeClr val="tx1"/>
                </a:solidFill>
              </a:rPr>
            </a:br>
            <a:r>
              <a:rPr lang="en-US" sz="3200" b="1" dirty="0">
                <a:solidFill>
                  <a:schemeClr val="tx1"/>
                </a:solidFill>
              </a:rPr>
              <a:t/>
            </a:r>
            <a:br>
              <a:rPr lang="en-US" sz="3200" b="1" dirty="0">
                <a:solidFill>
                  <a:schemeClr val="tx1"/>
                </a:solidFill>
              </a:rPr>
            </a:br>
            <a:r>
              <a:rPr lang="ka-GE" sz="2400" b="1" dirty="0"/>
              <a:t>შპს „მედიკალ საპორტ ენდ </a:t>
            </a:r>
            <a:r>
              <a:rPr lang="ka-GE" sz="2400" b="1" dirty="0" err="1"/>
              <a:t>ტექნოლოჯი</a:t>
            </a:r>
            <a:r>
              <a:rPr lang="ka-GE" sz="2400" b="1" dirty="0"/>
              <a:t>“</a:t>
            </a:r>
            <a:r>
              <a:rPr lang="en-US" sz="2400" dirty="0"/>
              <a:t/>
            </a:r>
            <a:br>
              <a:rPr lang="en-US" sz="2400" dirty="0"/>
            </a:br>
            <a:endParaRPr lang="en-US" sz="2400" b="1" dirty="0"/>
          </a:p>
        </p:txBody>
      </p:sp>
      <p:sp>
        <p:nvSpPr>
          <p:cNvPr id="3" name="Subtitle 2"/>
          <p:cNvSpPr>
            <a:spLocks noGrp="1"/>
          </p:cNvSpPr>
          <p:nvPr>
            <p:ph type="subTitle" idx="1"/>
          </p:nvPr>
        </p:nvSpPr>
        <p:spPr>
          <a:xfrm>
            <a:off x="1035586" y="1597446"/>
            <a:ext cx="9011797" cy="5122843"/>
          </a:xfrm>
          <a:noFill/>
        </p:spPr>
        <p:txBody>
          <a:bodyPr>
            <a:normAutofit/>
          </a:bodyPr>
          <a:lstStyle/>
          <a:p>
            <a:pPr algn="ctr"/>
            <a:endParaRPr lang="ka-GE" dirty="0" smtClean="0"/>
          </a:p>
          <a:p>
            <a:r>
              <a:rPr lang="ka-GE" b="1" dirty="0"/>
              <a:t>სახიფათო ნარჩენების ინსინერაციის (სამედიცინო ნარჩენების ინსინერაცია და დამუშავება) საწარმოს ექსპლუატაციის პირობების ცვლილებების </a:t>
            </a:r>
            <a:endParaRPr lang="en-US" dirty="0"/>
          </a:p>
          <a:p>
            <a:pPr algn="ctr"/>
            <a:endParaRPr lang="en-US" b="1" dirty="0">
              <a:solidFill>
                <a:schemeClr val="tx1"/>
              </a:solidFill>
            </a:endParaRPr>
          </a:p>
          <a:p>
            <a:pPr algn="ctr"/>
            <a:r>
              <a:rPr lang="ka-GE" b="1" dirty="0" smtClean="0"/>
              <a:t>გარემოზე ზემოქმედების შეფასების</a:t>
            </a:r>
            <a:r>
              <a:rPr lang="ka-GE" b="1" dirty="0" smtClean="0">
                <a:solidFill>
                  <a:schemeClr val="tx1"/>
                </a:solidFill>
              </a:rPr>
              <a:t> </a:t>
            </a:r>
          </a:p>
          <a:p>
            <a:pPr algn="ctr"/>
            <a:r>
              <a:rPr lang="ka-GE" b="1" dirty="0" smtClean="0">
                <a:solidFill>
                  <a:schemeClr val="tx1"/>
                </a:solidFill>
              </a:rPr>
              <a:t>ანგარიში </a:t>
            </a:r>
            <a:endParaRPr lang="ka-GE" b="1" dirty="0"/>
          </a:p>
          <a:p>
            <a:pPr algn="ctr"/>
            <a:endParaRPr lang="ka-GE" b="1" dirty="0" smtClean="0">
              <a:solidFill>
                <a:schemeClr val="tx1"/>
              </a:solidFill>
            </a:endParaRPr>
          </a:p>
          <a:p>
            <a:pPr algn="ctr"/>
            <a:endParaRPr lang="ka-GE" b="1" dirty="0"/>
          </a:p>
          <a:p>
            <a:pPr algn="ctr"/>
            <a:r>
              <a:rPr lang="ka-GE" sz="2000" b="1" dirty="0" smtClean="0">
                <a:solidFill>
                  <a:schemeClr val="tx1"/>
                </a:solidFill>
              </a:rPr>
              <a:t>შემსრულებელი</a:t>
            </a:r>
            <a:r>
              <a:rPr lang="ka-GE" sz="2000" dirty="0" smtClean="0">
                <a:solidFill>
                  <a:schemeClr val="tx1"/>
                </a:solidFill>
              </a:rPr>
              <a:t> </a:t>
            </a:r>
            <a:r>
              <a:rPr lang="ka-GE" sz="2000" b="1" dirty="0" smtClean="0">
                <a:solidFill>
                  <a:schemeClr val="tx1"/>
                </a:solidFill>
              </a:rPr>
              <a:t>შპს </a:t>
            </a:r>
            <a:r>
              <a:rPr lang="ka-GE" sz="2000" b="1" dirty="0">
                <a:solidFill>
                  <a:schemeClr val="tx1"/>
                </a:solidFill>
              </a:rPr>
              <a:t>„გამა კონსალტინგი</a:t>
            </a:r>
            <a:r>
              <a:rPr lang="ka-GE" sz="2000" b="1" dirty="0" smtClean="0">
                <a:solidFill>
                  <a:schemeClr val="tx1"/>
                </a:solidFill>
              </a:rPr>
              <a:t>“ </a:t>
            </a:r>
          </a:p>
          <a:p>
            <a:r>
              <a:rPr lang="ka-GE" sz="2000" b="1" dirty="0" smtClean="0">
                <a:solidFill>
                  <a:schemeClr val="tx1"/>
                </a:solidFill>
              </a:rPr>
              <a:t>20</a:t>
            </a:r>
            <a:r>
              <a:rPr lang="en-US" sz="2000" b="1" dirty="0" smtClean="0">
                <a:solidFill>
                  <a:schemeClr val="tx1"/>
                </a:solidFill>
              </a:rPr>
              <a:t>20</a:t>
            </a:r>
            <a:r>
              <a:rPr lang="ka-GE" sz="2000" b="1" dirty="0" smtClean="0">
                <a:solidFill>
                  <a:schemeClr val="tx1"/>
                </a:solidFill>
              </a:rPr>
              <a:t> წელი </a:t>
            </a:r>
            <a:endParaRPr lang="ka-GE" sz="2000" b="1" dirty="0" smtClean="0"/>
          </a:p>
          <a:p>
            <a:pPr algn="ctr"/>
            <a:endParaRPr lang="en-US" dirty="0">
              <a:solidFill>
                <a:schemeClr val="tx1"/>
              </a:solidFill>
            </a:endParaRPr>
          </a:p>
          <a:p>
            <a:pPr algn="ctr"/>
            <a:endParaRPr lang="ka-GE" b="1" dirty="0">
              <a:solidFill>
                <a:schemeClr val="tx1"/>
              </a:solidFill>
            </a:endParaRPr>
          </a:p>
          <a:p>
            <a:pPr algn="ctr"/>
            <a:endParaRPr lang="ka-GE" b="1" dirty="0" smtClean="0"/>
          </a:p>
          <a:p>
            <a:pPr algn="ctr"/>
            <a:endParaRPr lang="en-US" dirty="0"/>
          </a:p>
          <a:p>
            <a:pPr algn="ctr"/>
            <a:endParaRPr lang="ka-GE"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0"/>
            <a:ext cx="1530985" cy="572770"/>
          </a:xfrm>
          <a:prstGeom prst="rect">
            <a:avLst/>
          </a:prstGeom>
        </p:spPr>
      </p:pic>
    </p:spTree>
    <p:extLst>
      <p:ext uri="{BB962C8B-B14F-4D97-AF65-F5344CB8AC3E}">
        <p14:creationId xmlns:p14="http://schemas.microsoft.com/office/powerpoint/2010/main" val="4178009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0423" y="254602"/>
            <a:ext cx="8817428" cy="1182311"/>
          </a:xfrm>
        </p:spPr>
        <p:txBody>
          <a:bodyPr>
            <a:noAutofit/>
          </a:bodyPr>
          <a:lstStyle/>
          <a:p>
            <a:pPr algn="ctr"/>
            <a:r>
              <a:rPr lang="ka-GE" sz="2400" b="1" dirty="0"/>
              <a:t>ზემოქმედება ნიადაგზე, </a:t>
            </a:r>
            <a:r>
              <a:rPr lang="ka-GE" sz="2400" b="1" dirty="0" smtClean="0"/>
              <a:t>გრუნტზე, გრუნტის </a:t>
            </a:r>
            <a:r>
              <a:rPr lang="ka-GE" sz="2400" b="1" dirty="0"/>
              <a:t>წყლების </a:t>
            </a:r>
            <a:r>
              <a:rPr lang="ka-GE" sz="2400" b="1" dirty="0" smtClean="0"/>
              <a:t>ხარისხზე და შემარბილებელი ღონისძიებები</a:t>
            </a:r>
            <a:endParaRPr lang="en-US" sz="2400" b="1" dirty="0">
              <a:solidFill>
                <a:schemeClr val="tx1"/>
              </a:solidFill>
            </a:endParaRPr>
          </a:p>
        </p:txBody>
      </p:sp>
      <p:sp>
        <p:nvSpPr>
          <p:cNvPr id="3" name="Content Placeholder 2"/>
          <p:cNvSpPr>
            <a:spLocks noGrp="1"/>
          </p:cNvSpPr>
          <p:nvPr>
            <p:ph idx="1"/>
          </p:nvPr>
        </p:nvSpPr>
        <p:spPr>
          <a:xfrm>
            <a:off x="677333" y="1353787"/>
            <a:ext cx="11249055" cy="5189517"/>
          </a:xfrm>
        </p:spPr>
        <p:txBody>
          <a:bodyPr>
            <a:normAutofit fontScale="62500" lnSpcReduction="20000"/>
          </a:bodyPr>
          <a:lstStyle/>
          <a:p>
            <a:pPr>
              <a:lnSpc>
                <a:spcPct val="120000"/>
              </a:lnSpc>
            </a:pPr>
            <a:r>
              <a:rPr lang="ka-GE" dirty="0"/>
              <a:t>საწარმოს ტერიტორიაზე გრუნტის წყლების დგომის დონეები 4-5 მეტრზე მეტია, ხოლო ნარჩენების საცავი განთავსდება დაახლოებით 1.2 მ სიღრმეზე, რაც გამორიცხავს გრუნტის წყლებზე ზემოქმედებას.</a:t>
            </a:r>
            <a:endParaRPr lang="en-US" dirty="0"/>
          </a:p>
          <a:p>
            <a:pPr>
              <a:lnSpc>
                <a:spcPct val="120000"/>
              </a:lnSpc>
            </a:pPr>
            <a:r>
              <a:rPr lang="ka-GE" dirty="0"/>
              <a:t>გარდა ამისა, ტექნოლოგიური პროცესის არცერთი ეტაპი არ ითვალისწინებს გრუნტის და გრუნტის წყლების ხარისხზე რაიმე ტიპის გავლენას. ტერიტორიის პერიმეტრი იქნება სათანადოდ მოპირკეთებული და აღჭურვილი იქნება სანიაღვრე წყლების </a:t>
            </a:r>
            <a:r>
              <a:rPr lang="ka-GE" dirty="0" err="1"/>
              <a:t>არინების</a:t>
            </a:r>
            <a:r>
              <a:rPr lang="ka-GE" dirty="0"/>
              <a:t> გამართული სისტემით. </a:t>
            </a:r>
            <a:endParaRPr lang="en-US" dirty="0"/>
          </a:p>
          <a:p>
            <a:pPr marL="342900" lvl="0" indent="-342900" algn="just">
              <a:lnSpc>
                <a:spcPct val="120000"/>
              </a:lnSpc>
              <a:buFont typeface="Symbol" panose="05050102010706020507" pitchFamily="18" charset="2"/>
              <a:buChar char=""/>
            </a:pPr>
            <a:r>
              <a:rPr lang="ka-GE" dirty="0" smtClean="0">
                <a:solidFill>
                  <a:srgbClr val="000000"/>
                </a:solidFill>
                <a:effectLst/>
                <a:ea typeface="Calibri" panose="020F0502020204030204" pitchFamily="34" charset="0"/>
                <a:cs typeface="Times New Roman" panose="02020603050405020304" pitchFamily="18" charset="0"/>
              </a:rPr>
              <a:t>სამედიცინო ნარჩენების ტრანსპორტირებისთვის გამოყენებული მანქანები იქნება ტექნიკურად გამართული, რათა გამოირიცხოს ტერიტორიაზე საწვავ-საპოხი მასალების დაღვრა;</a:t>
            </a:r>
            <a:endParaRPr lang="en-US" dirty="0" smtClean="0">
              <a:solidFill>
                <a:srgbClr val="000000"/>
              </a:solidFill>
              <a:effectLst/>
            </a:endParaRPr>
          </a:p>
          <a:p>
            <a:pPr marL="342900" lvl="0" indent="-342900" algn="just">
              <a:lnSpc>
                <a:spcPct val="120000"/>
              </a:lnSpc>
              <a:buFont typeface="Symbol" panose="05050102010706020507" pitchFamily="18" charset="2"/>
              <a:buChar char=""/>
            </a:pPr>
            <a:r>
              <a:rPr lang="ka-GE" dirty="0" smtClean="0">
                <a:solidFill>
                  <a:srgbClr val="000000"/>
                </a:solidFill>
                <a:effectLst/>
                <a:ea typeface="Calibri" panose="020F0502020204030204" pitchFamily="34" charset="0"/>
                <a:cs typeface="Times New Roman" panose="02020603050405020304" pitchFamily="18" charset="0"/>
              </a:rPr>
              <a:t>ნებისმიერი საშუალება, რომლის გამოყენებას ახლავს სითხეების გაჟონვის ალბათობა, აღიჭურვება წვეთების შემკრები საშუალებებით;</a:t>
            </a:r>
            <a:endParaRPr lang="en-US" dirty="0" smtClean="0">
              <a:solidFill>
                <a:srgbClr val="000000"/>
              </a:solidFill>
              <a:effectLst/>
            </a:endParaRPr>
          </a:p>
          <a:p>
            <a:pPr marL="342900" lvl="0" indent="-342900" algn="just">
              <a:lnSpc>
                <a:spcPct val="120000"/>
              </a:lnSpc>
              <a:buFont typeface="Symbol" panose="05050102010706020507" pitchFamily="18" charset="2"/>
              <a:buChar char=""/>
            </a:pPr>
            <a:r>
              <a:rPr lang="ka-GE" dirty="0" smtClean="0">
                <a:solidFill>
                  <a:srgbClr val="000000"/>
                </a:solidFill>
                <a:effectLst/>
                <a:ea typeface="Calibri" panose="020F0502020204030204" pitchFamily="34" charset="0"/>
                <a:cs typeface="Times New Roman" panose="02020603050405020304" pitchFamily="18" charset="0"/>
              </a:rPr>
              <a:t>საწვავის/საპოხი მასალის დაღვრის შემთხვევაში მოხდება დაბინძურებული უბნის ლოკალიზაცია და გაწმენდა;</a:t>
            </a:r>
            <a:endParaRPr lang="en-US" dirty="0" smtClean="0">
              <a:solidFill>
                <a:srgbClr val="000000"/>
              </a:solidFill>
              <a:effectLst/>
            </a:endParaRPr>
          </a:p>
          <a:p>
            <a:pPr marL="342900" lvl="0" indent="-342900" algn="just">
              <a:lnSpc>
                <a:spcPct val="120000"/>
              </a:lnSpc>
              <a:buFont typeface="Symbol" panose="05050102010706020507" pitchFamily="18" charset="2"/>
              <a:buChar char=""/>
            </a:pPr>
            <a:r>
              <a:rPr lang="ka-GE" dirty="0" smtClean="0">
                <a:solidFill>
                  <a:srgbClr val="000000"/>
                </a:solidFill>
                <a:effectLst/>
                <a:ea typeface="Calibri" panose="020F0502020204030204" pitchFamily="34" charset="0"/>
                <a:cs typeface="Times New Roman" panose="02020603050405020304" pitchFamily="18" charset="0"/>
              </a:rPr>
              <a:t>ნაცრის და საყოფაცხოვრებო ნარჩენების მართვის წესების დაცვაზე განხორციელდება სისტემატური ზედამხედველობა;</a:t>
            </a:r>
            <a:endParaRPr lang="en-US" dirty="0" smtClean="0">
              <a:solidFill>
                <a:srgbClr val="000000"/>
              </a:solidFill>
              <a:effectLst/>
            </a:endParaRPr>
          </a:p>
          <a:p>
            <a:pPr marL="342900" lvl="0" indent="-342900" algn="just">
              <a:lnSpc>
                <a:spcPct val="120000"/>
              </a:lnSpc>
              <a:buFont typeface="Symbol" panose="05050102010706020507" pitchFamily="18" charset="2"/>
              <a:buChar char=""/>
            </a:pPr>
            <a:r>
              <a:rPr lang="ka-GE" dirty="0" smtClean="0">
                <a:solidFill>
                  <a:srgbClr val="000000"/>
                </a:solidFill>
                <a:effectLst/>
                <a:ea typeface="Calibri" panose="020F0502020204030204" pitchFamily="34" charset="0"/>
                <a:cs typeface="Times New Roman" panose="02020603050405020304" pitchFamily="18" charset="0"/>
              </a:rPr>
              <a:t>ნარჩენების განთავსების ავზის იქნება ლითონის ხოლო კედლები მოეწყობა ბეტონით, რათა შიგ მოთავსებული ნაცარი მაქსიმალურად იზოლირებული იყოს გარემოსგან;</a:t>
            </a:r>
            <a:endParaRPr lang="en-US" dirty="0" smtClean="0">
              <a:solidFill>
                <a:srgbClr val="000000"/>
              </a:solidFill>
              <a:effectLst/>
            </a:endParaRPr>
          </a:p>
          <a:p>
            <a:pPr lvl="0"/>
            <a:endParaRPr lang="en-US" dirty="0" smtClean="0"/>
          </a:p>
          <a:p>
            <a:endParaRPr lang="en-US" dirty="0" smtClean="0"/>
          </a:p>
          <a:p>
            <a:endParaRPr lang="en-US" dirty="0" smtClean="0"/>
          </a:p>
          <a:p>
            <a:pPr lvl="0"/>
            <a:endParaRPr lang="en-US" dirty="0" smtClean="0"/>
          </a:p>
          <a:p>
            <a:endParaRPr lang="en-US"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0"/>
            <a:ext cx="1530985" cy="572770"/>
          </a:xfrm>
          <a:prstGeom prst="rect">
            <a:avLst/>
          </a:prstGeom>
        </p:spPr>
      </p:pic>
    </p:spTree>
    <p:extLst>
      <p:ext uri="{BB962C8B-B14F-4D97-AF65-F5344CB8AC3E}">
        <p14:creationId xmlns:p14="http://schemas.microsoft.com/office/powerpoint/2010/main" val="1368633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0423" y="254603"/>
            <a:ext cx="8817428" cy="914400"/>
          </a:xfrm>
        </p:spPr>
        <p:txBody>
          <a:bodyPr>
            <a:noAutofit/>
          </a:bodyPr>
          <a:lstStyle/>
          <a:p>
            <a:pPr algn="ctr"/>
            <a:r>
              <a:rPr lang="ka-GE" sz="2400" b="1" dirty="0"/>
              <a:t>ნარჩენების წარმოქმნის და მართვის შედეგად მოსალოდნელი </a:t>
            </a:r>
            <a:r>
              <a:rPr lang="ka-GE" sz="2400" b="1" dirty="0" smtClean="0"/>
              <a:t>ზემოქმედება</a:t>
            </a:r>
            <a:endParaRPr lang="en-US" sz="2400" b="1" dirty="0">
              <a:solidFill>
                <a:schemeClr val="tx1"/>
              </a:solidFill>
            </a:endParaRPr>
          </a:p>
        </p:txBody>
      </p:sp>
      <p:sp>
        <p:nvSpPr>
          <p:cNvPr id="3" name="Content Placeholder 2"/>
          <p:cNvSpPr>
            <a:spLocks noGrp="1"/>
          </p:cNvSpPr>
          <p:nvPr>
            <p:ph idx="1"/>
          </p:nvPr>
        </p:nvSpPr>
        <p:spPr>
          <a:xfrm>
            <a:off x="677333" y="1169003"/>
            <a:ext cx="11249055" cy="5114231"/>
          </a:xfrm>
        </p:spPr>
        <p:txBody>
          <a:bodyPr>
            <a:normAutofit fontScale="62500" lnSpcReduction="20000"/>
          </a:bodyPr>
          <a:lstStyle/>
          <a:p>
            <a:pPr>
              <a:lnSpc>
                <a:spcPct val="120000"/>
              </a:lnSpc>
            </a:pPr>
            <a:r>
              <a:rPr lang="ka-GE" dirty="0"/>
              <a:t>საწარმოოს ოპერირების ეტაპზე ძირითადად მოსალოდნელია ინსინერატორის ფუნქციონირების შედეგად წარმოქმნილი საწარმოო ნარჩენების (ნაცარი), </a:t>
            </a:r>
            <a:r>
              <a:rPr lang="ka-GE" dirty="0" err="1"/>
              <a:t>Celitron</a:t>
            </a:r>
            <a:r>
              <a:rPr lang="ka-GE" dirty="0"/>
              <a:t>-ის დანადგარში დამუშავებული და </a:t>
            </a:r>
            <a:r>
              <a:rPr lang="ka-GE" dirty="0" err="1"/>
              <a:t>გაუვნებლებული</a:t>
            </a:r>
            <a:r>
              <a:rPr lang="ka-GE" dirty="0"/>
              <a:t> ნარჩენების და საყოფაცხოვრებო ნარჩენების წარმოქმნა. </a:t>
            </a:r>
          </a:p>
          <a:p>
            <a:pPr>
              <a:lnSpc>
                <a:spcPct val="120000"/>
              </a:lnSpc>
            </a:pPr>
            <a:r>
              <a:rPr lang="ka-GE" dirty="0" smtClean="0"/>
              <a:t>ლაბორატორიული </a:t>
            </a:r>
            <a:r>
              <a:rPr lang="ka-GE" dirty="0"/>
              <a:t>ანალიზის შედეგების მიხედვით, თუ ნაცარში ტოქსიკური ელემენტების შემცველობა ნორმის ფარგლებშია - ამ შემთხვევაში შეფუთული ნაცარი გატანილი და განთავსებული იქნება საყოფაცხოვრებო ნაგავსაყრელზე;</a:t>
            </a:r>
            <a:endParaRPr lang="en-US" dirty="0" smtClean="0">
              <a:effectLst/>
            </a:endParaRPr>
          </a:p>
          <a:p>
            <a:pPr lvl="0">
              <a:lnSpc>
                <a:spcPct val="120000"/>
              </a:lnSpc>
            </a:pPr>
            <a:r>
              <a:rPr lang="ka-GE" dirty="0"/>
              <a:t>ხოლო, თუ ნაცრის გამოკვლევის შედეგად დაფიქსირდა ტოქსიკური ელემენტების მაღალი შემცველობა, მათი განთავსება მოხდება დროებით (1 წლამდე ვადით) მიწისქვეშა საცავში. </a:t>
            </a:r>
            <a:endParaRPr lang="en-US" dirty="0" smtClean="0">
              <a:effectLst/>
            </a:endParaRPr>
          </a:p>
          <a:p>
            <a:pPr>
              <a:lnSpc>
                <a:spcPct val="120000"/>
              </a:lnSpc>
            </a:pPr>
            <a:r>
              <a:rPr lang="ka-GE" dirty="0" err="1"/>
              <a:t>Celitron</a:t>
            </a:r>
            <a:r>
              <a:rPr lang="ka-GE" dirty="0"/>
              <a:t>-ის დანადგარიდან მიღებული მასა იქნება ეპიდემიოლოგიურ თვალსაზრისით ფრთხი და განეკუთვნება არასახიფათო ნარჩენების კატეგორიას (კოდი: 19 02 99). შპს „</a:t>
            </a:r>
            <a:r>
              <a:rPr lang="ka-GE" dirty="0" err="1"/>
              <a:t>თბილსერვის</a:t>
            </a:r>
            <a:r>
              <a:rPr lang="ka-GE" dirty="0"/>
              <a:t> ჯგუფთან გაფორმებული ხელშეკრულების საფუძველზე გატანილი იქნება ქ. თბილისის საყოფაცხოვრებო ნარჩენების პოლიგონზე</a:t>
            </a:r>
            <a:r>
              <a:rPr lang="ka-GE" dirty="0" smtClean="0"/>
              <a:t>.</a:t>
            </a:r>
          </a:p>
          <a:p>
            <a:pPr>
              <a:lnSpc>
                <a:spcPct val="120000"/>
              </a:lnSpc>
            </a:pPr>
            <a:r>
              <a:rPr lang="ka-GE" dirty="0"/>
              <a:t>საყოფაცხოვრებო ნარჩენების შეგროვებისთვის ტერიტორიაზე განთავსდება სპეციალური კონტეინერები. საყოფაცხოვრებო ნარჩენების ტერიტორიიდან გატანა მოხდება ქ. თბილისის საყოფაცხოვრებო ნარჩენების პოლიგონზე</a:t>
            </a:r>
            <a:r>
              <a:rPr lang="ka-GE" dirty="0" smtClean="0"/>
              <a:t>.</a:t>
            </a:r>
            <a:endParaRPr lang="en-US" dirty="0" smtClean="0"/>
          </a:p>
          <a:p>
            <a:endParaRPr lang="en-US" dirty="0" smtClean="0"/>
          </a:p>
          <a:p>
            <a:pPr lvl="0"/>
            <a:endParaRPr lang="en-US" dirty="0" smtClean="0"/>
          </a:p>
          <a:p>
            <a:endParaRPr lang="en-US"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0"/>
            <a:ext cx="1530985" cy="572770"/>
          </a:xfrm>
          <a:prstGeom prst="rect">
            <a:avLst/>
          </a:prstGeom>
        </p:spPr>
      </p:pic>
    </p:spTree>
    <p:extLst>
      <p:ext uri="{BB962C8B-B14F-4D97-AF65-F5344CB8AC3E}">
        <p14:creationId xmlns:p14="http://schemas.microsoft.com/office/powerpoint/2010/main" val="2453066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0423" y="254603"/>
            <a:ext cx="8817428" cy="914400"/>
          </a:xfrm>
        </p:spPr>
        <p:txBody>
          <a:bodyPr>
            <a:noAutofit/>
          </a:bodyPr>
          <a:lstStyle/>
          <a:p>
            <a:pPr algn="ctr"/>
            <a:r>
              <a:rPr lang="ka-GE" sz="2400" b="1" dirty="0" smtClean="0">
                <a:solidFill>
                  <a:schemeClr val="tx1"/>
                </a:solidFill>
              </a:rPr>
              <a:t>ნარჩენების გავრცელების პრევენციის ღონისძიებები</a:t>
            </a:r>
            <a:endParaRPr lang="en-US" sz="2400" b="1" dirty="0">
              <a:solidFill>
                <a:schemeClr val="tx1"/>
              </a:solidFill>
            </a:endParaRPr>
          </a:p>
        </p:txBody>
      </p:sp>
      <p:sp>
        <p:nvSpPr>
          <p:cNvPr id="3" name="Content Placeholder 2"/>
          <p:cNvSpPr>
            <a:spLocks noGrp="1"/>
          </p:cNvSpPr>
          <p:nvPr>
            <p:ph idx="1"/>
          </p:nvPr>
        </p:nvSpPr>
        <p:spPr>
          <a:xfrm>
            <a:off x="677333" y="1169003"/>
            <a:ext cx="11249055" cy="5114231"/>
          </a:xfrm>
        </p:spPr>
        <p:txBody>
          <a:bodyPr>
            <a:normAutofit fontScale="55000" lnSpcReduction="20000"/>
          </a:bodyPr>
          <a:lstStyle/>
          <a:p>
            <a:pPr lvl="0">
              <a:lnSpc>
                <a:spcPct val="120000"/>
              </a:lnSpc>
            </a:pPr>
            <a:r>
              <a:rPr lang="ka-GE" sz="2900" dirty="0"/>
              <a:t>ინსინერატორის ოპერირების პერიოდში დასაქმებული პერსონალის სწავლება-ინსტრუქტაჟი მოხდება სამუშაოზე აყვანისას და შემდგომ წელიწადში ორჯერ;</a:t>
            </a:r>
            <a:endParaRPr lang="en-US" sz="2900" dirty="0"/>
          </a:p>
          <a:p>
            <a:pPr lvl="0">
              <a:lnSpc>
                <a:spcPct val="120000"/>
              </a:lnSpc>
            </a:pPr>
            <a:r>
              <a:rPr lang="ka-GE" sz="2900" dirty="0"/>
              <a:t>გამოყოფილი იქნება სათანადო მომზადების მქონე პერსონალი, რომლის  მოვალეობაში შევა როგორც სამედიცინო ნარჩენების, ასევე წარმოქმნილი ნაცრის რაოდენობრივი აღრიცხვა;</a:t>
            </a:r>
            <a:endParaRPr lang="en-US" sz="2900" dirty="0"/>
          </a:p>
          <a:p>
            <a:pPr lvl="0">
              <a:lnSpc>
                <a:spcPct val="120000"/>
              </a:lnSpc>
            </a:pPr>
            <a:r>
              <a:rPr lang="ka-GE" sz="2900" dirty="0"/>
              <a:t>შემოტანილი სამედიცინო ნარჩენების და წარმოქმნილი ნაცრის მართვის პროცესი (შემოტანა, ინსინერატორში ჩატვირთვა, შეფუთული ნაცრის დროებითი განთავსება) განხორციელდება განსაკუთრებული სიფრთხილის ზომების დაცვით (აიკრძალება მათი დიდი სიმაღლეებიდან გადმოყარა, მიმოფანტვა და ა.შ.). აღნიშნული ოპერაციები განხორციელდება მკაცრი მონიტორინგის პირობებში;</a:t>
            </a:r>
            <a:endParaRPr lang="en-US" sz="2900" dirty="0"/>
          </a:p>
          <a:p>
            <a:pPr lvl="0">
              <a:lnSpc>
                <a:spcPct val="120000"/>
              </a:lnSpc>
            </a:pPr>
            <a:r>
              <a:rPr lang="ka-GE" sz="2900" dirty="0"/>
              <a:t>ნარჩენების ინსინერაციის შედეგად წარმოქმნილი ნაცარი შეგროვდება მყარ ჰერმეტულ კონტეინერებში;</a:t>
            </a:r>
            <a:endParaRPr lang="en-US" sz="2900" dirty="0"/>
          </a:p>
          <a:p>
            <a:pPr lvl="0">
              <a:lnSpc>
                <a:spcPct val="120000"/>
              </a:lnSpc>
            </a:pPr>
            <a:r>
              <a:rPr lang="ka-GE" sz="2900" dirty="0"/>
              <a:t>ნაცარს პერიოდულად ჩაუტარდება ლაბორატორიული კვლევა ტოქსიკური ელემენტების შემცველობაზე. ტოქსიკური ელემენტების არსებობის შემთხვევაში მისი დროებითი (1 წლამდე ვადით) განთავსება მოხდება ტერიტორიაზე მოწყობილ მიწისქვეშა საცავში.</a:t>
            </a:r>
            <a:endParaRPr lang="en-US" sz="2900" dirty="0"/>
          </a:p>
          <a:p>
            <a:pPr lvl="0">
              <a:lnSpc>
                <a:spcPct val="120000"/>
              </a:lnSpc>
            </a:pPr>
            <a:r>
              <a:rPr lang="ka-GE" sz="2900" dirty="0"/>
              <a:t>საყოფაცხოვრებო ნარჩენების განთავსებისთვის ტერიტორიაზე დაიდგმება შესაბამისი კონტეინერები;</a:t>
            </a:r>
            <a:endParaRPr lang="en-US" sz="2900" dirty="0"/>
          </a:p>
          <a:p>
            <a:pPr lvl="0">
              <a:lnSpc>
                <a:spcPct val="120000"/>
              </a:lnSpc>
            </a:pPr>
            <a:r>
              <a:rPr lang="ka-GE" sz="2900" dirty="0"/>
              <a:t>ზოგადად ნაცრის მართვა მოხდება საქართველოს მთავრობის №325 დადგენილებით დამტკიცებული „ნარჩენების ინსინერაციისა და თანაინსინერაციის პირობების დამტკიცების თაობაზე“ ტექნიკური რეგლამენტის მოთხოვნების დაცვით</a:t>
            </a:r>
            <a:r>
              <a:rPr lang="ka-GE" sz="2900" dirty="0" smtClean="0"/>
              <a:t>;</a:t>
            </a:r>
            <a:endParaRPr lang="en-US" sz="2900" dirty="0" smtClean="0"/>
          </a:p>
          <a:p>
            <a:endParaRPr lang="en-US"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0"/>
            <a:ext cx="1530985" cy="572770"/>
          </a:xfrm>
          <a:prstGeom prst="rect">
            <a:avLst/>
          </a:prstGeom>
        </p:spPr>
      </p:pic>
    </p:spTree>
    <p:extLst>
      <p:ext uri="{BB962C8B-B14F-4D97-AF65-F5344CB8AC3E}">
        <p14:creationId xmlns:p14="http://schemas.microsoft.com/office/powerpoint/2010/main" val="3667641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4774" y="1724296"/>
            <a:ext cx="8596668" cy="2547257"/>
          </a:xfrm>
        </p:spPr>
        <p:txBody>
          <a:bodyPr>
            <a:normAutofit/>
          </a:bodyPr>
          <a:lstStyle/>
          <a:p>
            <a:pPr algn="ctr"/>
            <a:r>
              <a:rPr lang="ka-GE" sz="2800" b="1" dirty="0" smtClean="0">
                <a:solidFill>
                  <a:schemeClr val="tx1"/>
                </a:solidFill>
              </a:rPr>
              <a:t>გმადლობთ ყურადღებისთვის</a:t>
            </a:r>
            <a:endParaRPr lang="en-US" sz="2800" b="1" dirty="0">
              <a:solidFill>
                <a:schemeClr val="tx1"/>
              </a:solidFill>
            </a:endParaRPr>
          </a:p>
        </p:txBody>
      </p:sp>
      <p:sp>
        <p:nvSpPr>
          <p:cNvPr id="3" name="Content Placeholder 2"/>
          <p:cNvSpPr>
            <a:spLocks noGrp="1"/>
          </p:cNvSpPr>
          <p:nvPr>
            <p:ph idx="1"/>
          </p:nvPr>
        </p:nvSpPr>
        <p:spPr>
          <a:xfrm>
            <a:off x="838200" y="5290457"/>
            <a:ext cx="10515600" cy="886506"/>
          </a:xfrm>
        </p:spPr>
        <p:txBody>
          <a:bodyPr>
            <a:normAutofit/>
          </a:bodyPr>
          <a:lstStyle/>
          <a:p>
            <a:pPr marL="0" indent="0" algn="ctr">
              <a:buNone/>
            </a:pPr>
            <a:r>
              <a:rPr lang="ka-GE" sz="2000" b="1" dirty="0" smtClean="0"/>
              <a:t>შემსრულებელი შპს ,,გამა კონსალტინგი’’</a:t>
            </a:r>
            <a:endParaRPr lang="en-US" sz="2000" b="1" dirty="0"/>
          </a:p>
        </p:txBody>
      </p:sp>
      <p:pic>
        <p:nvPicPr>
          <p:cNvPr id="5" name="Picture 4" descr="Axali logo.png"/>
          <p:cNvPicPr/>
          <p:nvPr/>
        </p:nvPicPr>
        <p:blipFill>
          <a:blip r:embed="rId2" cstate="screen">
            <a:extLst>
              <a:ext uri="{28A0092B-C50C-407E-A947-70E740481C1C}">
                <a14:useLocalDpi xmlns:a14="http://schemas.microsoft.com/office/drawing/2010/main"/>
              </a:ext>
            </a:extLst>
          </a:blip>
          <a:stretch>
            <a:fillRect/>
          </a:stretch>
        </p:blipFill>
        <p:spPr>
          <a:xfrm>
            <a:off x="5330507" y="809897"/>
            <a:ext cx="1530985" cy="731520"/>
          </a:xfrm>
          <a:prstGeom prst="rect">
            <a:avLst/>
          </a:prstGeom>
        </p:spPr>
      </p:pic>
    </p:spTree>
    <p:extLst>
      <p:ext uri="{BB962C8B-B14F-4D97-AF65-F5344CB8AC3E}">
        <p14:creationId xmlns:p14="http://schemas.microsoft.com/office/powerpoint/2010/main" val="1530497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60492" y="300446"/>
            <a:ext cx="8088923" cy="600892"/>
          </a:xfrm>
        </p:spPr>
        <p:txBody>
          <a:bodyPr>
            <a:normAutofit/>
          </a:bodyPr>
          <a:lstStyle/>
          <a:p>
            <a:pPr algn="ctr"/>
            <a:r>
              <a:rPr lang="ka-GE" sz="2400" b="1" dirty="0" smtClean="0">
                <a:solidFill>
                  <a:schemeClr val="tx1"/>
                </a:solidFill>
              </a:rPr>
              <a:t>პროექტის აღწერა</a:t>
            </a:r>
            <a:endParaRPr lang="en-US" sz="2400" b="1" dirty="0">
              <a:solidFill>
                <a:schemeClr val="tx1"/>
              </a:solidFill>
            </a:endParaRPr>
          </a:p>
        </p:txBody>
      </p:sp>
      <p:sp>
        <p:nvSpPr>
          <p:cNvPr id="3" name="Content Placeholder 2"/>
          <p:cNvSpPr>
            <a:spLocks noGrp="1"/>
          </p:cNvSpPr>
          <p:nvPr>
            <p:ph idx="1"/>
          </p:nvPr>
        </p:nvSpPr>
        <p:spPr>
          <a:xfrm>
            <a:off x="496389" y="901338"/>
            <a:ext cx="11416937" cy="5568473"/>
          </a:xfrm>
        </p:spPr>
        <p:txBody>
          <a:bodyPr>
            <a:normAutofit/>
          </a:bodyPr>
          <a:lstStyle/>
          <a:p>
            <a:pPr>
              <a:lnSpc>
                <a:spcPct val="110000"/>
              </a:lnSpc>
            </a:pPr>
            <a:r>
              <a:rPr lang="ka-GE" sz="2000" dirty="0"/>
              <a:t>შპს „მედიკალ საპორტ ენდ </a:t>
            </a:r>
            <a:r>
              <a:rPr lang="ka-GE" sz="2000" dirty="0" err="1"/>
              <a:t>ტექნოლოჯი</a:t>
            </a:r>
            <a:r>
              <a:rPr lang="ka-GE" sz="2000" dirty="0"/>
              <a:t>“-ს სახიფათო ნარჩენებს ინსინერაციის (სამედიცინო ნარჩენების ინსინერაცია) საწარმოზე, საქართველოს გარემოს დაცვისა და სოფლის მეურნეობის მინისტრის 2019 წლის 25 აპრილის N2-353 ბრძანების საფუძველზე გაცემულია  გარემოსდაცვითი გადაწყვეტილება.</a:t>
            </a:r>
            <a:endParaRPr lang="en-US" sz="2000" dirty="0"/>
          </a:p>
          <a:p>
            <a:pPr>
              <a:lnSpc>
                <a:spcPct val="110000"/>
              </a:lnSpc>
            </a:pPr>
            <a:r>
              <a:rPr lang="ka-GE" sz="2000" dirty="0"/>
              <a:t>აღნიშნული გადაწყვეტილების მიხედვით, შპს „მედიკალ საპორტ ენდ </a:t>
            </a:r>
            <a:r>
              <a:rPr lang="ka-GE" sz="2000" dirty="0" err="1"/>
              <a:t>ტექნოლოჯი</a:t>
            </a:r>
            <a:r>
              <a:rPr lang="ka-GE" sz="2000" dirty="0"/>
              <a:t>“-ს საწარმოში დაიგეგმა, „ABONO“-ს ფირმის, A-4 სერიის „ABONO-251“ მოდელის ინსინერატორის განთავსება, რომელშიც შესაძლებელია საათში 250 კგ სამედიცინო ნარჩენის ინსინერაცია.</a:t>
            </a:r>
            <a:endParaRPr lang="en-US" sz="2000" dirty="0"/>
          </a:p>
          <a:p>
            <a:pPr>
              <a:lnSpc>
                <a:spcPct val="110000"/>
              </a:lnSpc>
            </a:pPr>
            <a:r>
              <a:rPr lang="ka-GE" sz="2000" dirty="0" smtClean="0"/>
              <a:t>დღეისათვის კომპანიამ </a:t>
            </a:r>
            <a:r>
              <a:rPr lang="ka-GE" sz="2000" dirty="0"/>
              <a:t>მიიღო გადაწყვეტილება, საწარმოში მოახდინოს არა მხოლოდ სამედიცინო ნარჩენების გაუნებელყოფა, არამედ სხვა სახის სახიფათო ნარჩენების </a:t>
            </a:r>
            <a:r>
              <a:rPr lang="ka-GE" sz="2000" dirty="0" err="1" smtClean="0"/>
              <a:t>გაუვნებლებაც</a:t>
            </a:r>
            <a:r>
              <a:rPr lang="ka-GE" sz="2000" dirty="0"/>
              <a:t>, მათ შორის ფარმაცევტული ნარჩენების და </a:t>
            </a:r>
            <a:r>
              <a:rPr lang="ka-GE" sz="2000" dirty="0" err="1"/>
              <a:t>იონიზირებული</a:t>
            </a:r>
            <a:r>
              <a:rPr lang="ka-GE" sz="2000" dirty="0"/>
              <a:t> წყლის. საწარმოში </a:t>
            </a:r>
            <a:r>
              <a:rPr lang="ka-GE" sz="2000" dirty="0" err="1"/>
              <a:t>გასაუვნებელი</a:t>
            </a:r>
            <a:r>
              <a:rPr lang="ka-GE" sz="2000" dirty="0"/>
              <a:t> ნარჩენების სახეობების ცვლილება დაკავშირებულია ნარჩენების რაოდენობის ზრდასთან და მათი </a:t>
            </a:r>
            <a:r>
              <a:rPr lang="ka-GE" sz="2000" dirty="0" err="1"/>
              <a:t>ინსინერაციისთვის</a:t>
            </a:r>
            <a:r>
              <a:rPr lang="ka-GE" sz="2000" dirty="0"/>
              <a:t> საჭირო გახდა უფრო მაღალი წარმადობის ინსინერატორის განთავსება. შესაბამისად, მიღებული იქნა გადაწყვეტილება, „ABONO“-ს ფირმის A-4 სერიის „ABONO-251“ მოდელის ნაცვლად, საწარმოში დამონტაჟდეს „ABONO-720“ სერიის ინსინერატორი, რომლის მაქსიმალური წარმადობა იქნება 625 კგ/სთ.</a:t>
            </a:r>
            <a:endParaRPr lang="en-US" sz="2000" dirty="0"/>
          </a:p>
          <a:p>
            <a:pPr marL="0" indent="0">
              <a:lnSpc>
                <a:spcPct val="110000"/>
              </a:lnSpc>
              <a:buNone/>
            </a:pPr>
            <a:endParaRPr lang="en-US" sz="2000"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0"/>
            <a:ext cx="1530985" cy="572770"/>
          </a:xfrm>
          <a:prstGeom prst="rect">
            <a:avLst/>
          </a:prstGeom>
        </p:spPr>
      </p:pic>
    </p:spTree>
    <p:extLst>
      <p:ext uri="{BB962C8B-B14F-4D97-AF65-F5344CB8AC3E}">
        <p14:creationId xmlns:p14="http://schemas.microsoft.com/office/powerpoint/2010/main" val="1829439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6602" y="313510"/>
            <a:ext cx="10148266" cy="640079"/>
          </a:xfrm>
        </p:spPr>
        <p:txBody>
          <a:bodyPr>
            <a:normAutofit/>
          </a:bodyPr>
          <a:lstStyle/>
          <a:p>
            <a:pPr algn="ctr"/>
            <a:r>
              <a:rPr lang="ka-GE" sz="2400" b="1" dirty="0" smtClean="0">
                <a:solidFill>
                  <a:schemeClr val="tx1"/>
                </a:solidFill>
              </a:rPr>
              <a:t>პროექტის განხორციელების ტერიტორიის სიტუაციური სქემა</a:t>
            </a:r>
            <a:endParaRPr lang="en-US" sz="2400" b="1" dirty="0">
              <a:solidFill>
                <a:schemeClr val="tx1"/>
              </a:solidFill>
            </a:endParaRPr>
          </a:p>
        </p:txBody>
      </p:sp>
      <p:pic>
        <p:nvPicPr>
          <p:cNvPr id="6" name="Picture 5"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0"/>
            <a:ext cx="1530985" cy="572770"/>
          </a:xfrm>
          <a:prstGeom prst="rect">
            <a:avLst/>
          </a:prstGeom>
        </p:spPr>
      </p:pic>
      <p:pic>
        <p:nvPicPr>
          <p:cNvPr id="5" name="Picture 4"/>
          <p:cNvPicPr/>
          <p:nvPr/>
        </p:nvPicPr>
        <p:blipFill>
          <a:blip r:embed="rId3"/>
          <a:stretch>
            <a:fillRect/>
          </a:stretch>
        </p:blipFill>
        <p:spPr>
          <a:xfrm>
            <a:off x="1046602" y="1066676"/>
            <a:ext cx="10151931" cy="5334124"/>
          </a:xfrm>
          <a:prstGeom prst="rect">
            <a:avLst/>
          </a:prstGeom>
        </p:spPr>
      </p:pic>
    </p:spTree>
    <p:extLst>
      <p:ext uri="{BB962C8B-B14F-4D97-AF65-F5344CB8AC3E}">
        <p14:creationId xmlns:p14="http://schemas.microsoft.com/office/powerpoint/2010/main" val="4036621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77334" y="143220"/>
            <a:ext cx="10961672" cy="727113"/>
          </a:xfrm>
        </p:spPr>
        <p:txBody>
          <a:bodyPr>
            <a:normAutofit/>
          </a:bodyPr>
          <a:lstStyle/>
          <a:p>
            <a:pPr algn="ctr"/>
            <a:r>
              <a:rPr lang="ka-GE" sz="2400" b="1" dirty="0" smtClean="0">
                <a:solidFill>
                  <a:schemeClr val="tx1"/>
                </a:solidFill>
              </a:rPr>
              <a:t>პროექტის აღწერა</a:t>
            </a:r>
            <a:endParaRPr lang="en-US" sz="2400" b="1" dirty="0">
              <a:solidFill>
                <a:schemeClr val="tx1"/>
              </a:solidFill>
            </a:endParaRPr>
          </a:p>
        </p:txBody>
      </p:sp>
      <p:sp>
        <p:nvSpPr>
          <p:cNvPr id="4" name="Content Placeholder 3"/>
          <p:cNvSpPr>
            <a:spLocks noGrp="1"/>
          </p:cNvSpPr>
          <p:nvPr>
            <p:ph idx="1"/>
          </p:nvPr>
        </p:nvSpPr>
        <p:spPr>
          <a:xfrm>
            <a:off x="264405" y="870333"/>
            <a:ext cx="11743981" cy="5860973"/>
          </a:xfrm>
        </p:spPr>
        <p:txBody>
          <a:bodyPr>
            <a:noAutofit/>
          </a:bodyPr>
          <a:lstStyle/>
          <a:p>
            <a:pPr marL="0" indent="0">
              <a:lnSpc>
                <a:spcPct val="100000"/>
              </a:lnSpc>
              <a:buNone/>
            </a:pPr>
            <a:r>
              <a:rPr lang="ka-GE" sz="1600" dirty="0"/>
              <a:t>საწარმოს ტერიტორიაზე წარმოდგენილი იქნება შემდეგი შენობა-ნაგებობები:</a:t>
            </a:r>
            <a:endParaRPr lang="en-US" sz="1600" dirty="0"/>
          </a:p>
          <a:p>
            <a:pPr lvl="0">
              <a:lnSpc>
                <a:spcPct val="100000"/>
              </a:lnSpc>
            </a:pPr>
            <a:r>
              <a:rPr lang="ka-GE" sz="1600" dirty="0"/>
              <a:t>დაცვის ჯიხური;</a:t>
            </a:r>
            <a:endParaRPr lang="en-US" sz="1600" dirty="0"/>
          </a:p>
          <a:p>
            <a:pPr lvl="0">
              <a:lnSpc>
                <a:spcPct val="100000"/>
              </a:lnSpc>
            </a:pPr>
            <a:r>
              <a:rPr lang="ka-GE" sz="1600" dirty="0"/>
              <a:t>ავტოსადგომი;</a:t>
            </a:r>
            <a:endParaRPr lang="en-US" sz="1600" dirty="0"/>
          </a:p>
          <a:p>
            <a:pPr lvl="0">
              <a:lnSpc>
                <a:spcPct val="100000"/>
              </a:lnSpc>
            </a:pPr>
            <a:r>
              <a:rPr lang="ka-GE" sz="1600" dirty="0"/>
              <a:t>ტრანსფორმატორი;</a:t>
            </a:r>
            <a:endParaRPr lang="en-US" sz="1600" dirty="0"/>
          </a:p>
          <a:p>
            <a:pPr lvl="0">
              <a:lnSpc>
                <a:spcPct val="100000"/>
              </a:lnSpc>
            </a:pPr>
            <a:r>
              <a:rPr lang="ka-GE" sz="1600" dirty="0"/>
              <a:t>ძირითადი საწარმოო შენობა (ზომებით 50x16 მ), რომელიც სათანადოდ იქნება დაცული გარეშე პირებისგან და ატმოსფერული ნალექების ზემოქმედებისგან. საწარმოო შენობაში განლაგდება იგივე ტექნოლოგიური ხაზი, რაც დამონტაჟებულია კომპანიის კუთვნილ, მოქმედ საწარმოო ობიექტზე, კერძოდ:</a:t>
            </a:r>
            <a:endParaRPr lang="en-US" sz="1600" dirty="0"/>
          </a:p>
          <a:p>
            <a:pPr lvl="0">
              <a:lnSpc>
                <a:spcPct val="100000"/>
              </a:lnSpc>
            </a:pPr>
            <a:r>
              <a:rPr lang="ka-GE" sz="1600" dirty="0"/>
              <a:t>სანიტარული კვანძი;</a:t>
            </a:r>
            <a:endParaRPr lang="en-US" sz="1600" dirty="0" smtClean="0">
              <a:effectLst/>
            </a:endParaRPr>
          </a:p>
          <a:p>
            <a:pPr lvl="0">
              <a:lnSpc>
                <a:spcPct val="100000"/>
              </a:lnSpc>
            </a:pPr>
            <a:r>
              <a:rPr lang="ka-GE" sz="1600" dirty="0"/>
              <a:t>პერსონალის ოთახი;</a:t>
            </a:r>
            <a:endParaRPr lang="en-US" sz="1600" dirty="0" smtClean="0">
              <a:effectLst/>
            </a:endParaRPr>
          </a:p>
          <a:p>
            <a:pPr lvl="0">
              <a:lnSpc>
                <a:spcPct val="100000"/>
              </a:lnSpc>
            </a:pPr>
            <a:r>
              <a:rPr lang="ka-GE" sz="1600" dirty="0"/>
              <a:t>ოფისი;</a:t>
            </a:r>
            <a:endParaRPr lang="en-US" sz="1600" dirty="0" smtClean="0">
              <a:effectLst/>
            </a:endParaRPr>
          </a:p>
          <a:p>
            <a:pPr lvl="0">
              <a:lnSpc>
                <a:spcPct val="100000"/>
              </a:lnSpc>
            </a:pPr>
            <a:r>
              <a:rPr lang="ka-GE" sz="1600" dirty="0"/>
              <a:t>სამრეცხაო და სასტერილიზაციო ოთახები;</a:t>
            </a:r>
            <a:endParaRPr lang="en-US" sz="1600" dirty="0" smtClean="0">
              <a:effectLst/>
            </a:endParaRPr>
          </a:p>
          <a:p>
            <a:pPr lvl="0">
              <a:lnSpc>
                <a:spcPct val="100000"/>
              </a:lnSpc>
            </a:pPr>
            <a:r>
              <a:rPr lang="ka-GE" sz="1600" dirty="0"/>
              <a:t>სასაწყობე ტერიტორიები;</a:t>
            </a:r>
            <a:endParaRPr lang="en-US" sz="1600" dirty="0" smtClean="0">
              <a:effectLst/>
            </a:endParaRPr>
          </a:p>
          <a:p>
            <a:pPr lvl="0">
              <a:lnSpc>
                <a:spcPct val="100000"/>
              </a:lnSpc>
            </a:pPr>
            <a:r>
              <a:rPr lang="ka-GE" sz="1600" dirty="0"/>
              <a:t> „ABONO-720“ მოდელის ინსინერატორის და Celitron-ის სახიფათო სამედიცინო ნარჩენების გადამუშავების ეკოლოგიურად უსაფრთხო დანადგარის (2 ერთეული</a:t>
            </a:r>
            <a:r>
              <a:rPr lang="ka-GE" sz="1600" dirty="0" smtClean="0"/>
              <a:t>);</a:t>
            </a:r>
            <a:endParaRPr lang="en-US" sz="1600" dirty="0" smtClean="0">
              <a:effectLst/>
            </a:endParaRPr>
          </a:p>
          <a:p>
            <a:pPr lvl="0">
              <a:lnSpc>
                <a:spcPct val="100000"/>
              </a:lnSpc>
            </a:pPr>
            <a:r>
              <a:rPr lang="ka-GE" sz="1600" dirty="0"/>
              <a:t>საწარმოს სამომხმარებლო პროდუქტების საწყობი და სხვა.</a:t>
            </a:r>
            <a:endParaRPr lang="en-US" sz="1600" dirty="0" smtClean="0">
              <a:effectLst/>
            </a:endParaRPr>
          </a:p>
          <a:p>
            <a:pPr marL="0" indent="0">
              <a:lnSpc>
                <a:spcPct val="100000"/>
              </a:lnSpc>
              <a:buNone/>
            </a:pPr>
            <a:r>
              <a:rPr lang="ka-GE" sz="1600" dirty="0"/>
              <a:t>პროექტის მიხედვით, წარმოების პროცესში წარმოქმნილი ნაცრის დროებითი დასაწყობებისათვის დაგეგმილია სპეციალური სათავსის მოწყობა, რომელიც განთავსდება ეზოს ტერიტორიაზე. ნარჩენების დროებითი განთავსებისათვის მოეწყობა 10 ტ ტევადობის ლითონის ჰერმეტული, მიწისქვეშა ავზი. </a:t>
            </a:r>
            <a:endParaRPr lang="ka-GE" sz="1500" dirty="0" smtClean="0"/>
          </a:p>
        </p:txBody>
      </p:sp>
      <p:pic>
        <p:nvPicPr>
          <p:cNvPr id="5" name="Picture 4"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0"/>
            <a:ext cx="1530985" cy="572770"/>
          </a:xfrm>
          <a:prstGeom prst="rect">
            <a:avLst/>
          </a:prstGeom>
        </p:spPr>
      </p:pic>
    </p:spTree>
    <p:extLst>
      <p:ext uri="{BB962C8B-B14F-4D97-AF65-F5344CB8AC3E}">
        <p14:creationId xmlns:p14="http://schemas.microsoft.com/office/powerpoint/2010/main" val="2805403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602" y="313510"/>
            <a:ext cx="10148266" cy="640079"/>
          </a:xfrm>
        </p:spPr>
        <p:txBody>
          <a:bodyPr>
            <a:normAutofit/>
          </a:bodyPr>
          <a:lstStyle/>
          <a:p>
            <a:pPr algn="ctr"/>
            <a:r>
              <a:rPr lang="ka-GE" sz="2400" b="1" dirty="0" smtClean="0">
                <a:solidFill>
                  <a:schemeClr val="tx1"/>
                </a:solidFill>
              </a:rPr>
              <a:t>საწარმოს გენ-გეგმა</a:t>
            </a:r>
            <a:endParaRPr lang="en-US" sz="2400" b="1" dirty="0">
              <a:solidFill>
                <a:schemeClr val="tx1"/>
              </a:solidFill>
            </a:endParaRPr>
          </a:p>
        </p:txBody>
      </p:sp>
      <p:pic>
        <p:nvPicPr>
          <p:cNvPr id="6" name="Picture 5"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0"/>
            <a:ext cx="1530985" cy="572770"/>
          </a:xfrm>
          <a:prstGeom prst="rect">
            <a:avLst/>
          </a:prstGeom>
        </p:spPr>
      </p:pic>
      <p:pic>
        <p:nvPicPr>
          <p:cNvPr id="7" name="Picture 6"/>
          <p:cNvPicPr/>
          <p:nvPr/>
        </p:nvPicPr>
        <p:blipFill>
          <a:blip r:embed="rId3"/>
          <a:stretch>
            <a:fillRect/>
          </a:stretch>
        </p:blipFill>
        <p:spPr>
          <a:xfrm>
            <a:off x="1046602" y="833119"/>
            <a:ext cx="10436837" cy="5650807"/>
          </a:xfrm>
          <a:prstGeom prst="rect">
            <a:avLst/>
          </a:prstGeom>
        </p:spPr>
      </p:pic>
    </p:spTree>
    <p:extLst>
      <p:ext uri="{BB962C8B-B14F-4D97-AF65-F5344CB8AC3E}">
        <p14:creationId xmlns:p14="http://schemas.microsoft.com/office/powerpoint/2010/main" val="3251383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7334" y="143220"/>
            <a:ext cx="10961672" cy="727113"/>
          </a:xfrm>
        </p:spPr>
        <p:txBody>
          <a:bodyPr>
            <a:normAutofit/>
          </a:bodyPr>
          <a:lstStyle/>
          <a:p>
            <a:pPr algn="ctr"/>
            <a:r>
              <a:rPr lang="ka-GE" sz="2400" b="1" dirty="0" smtClean="0"/>
              <a:t>პროექტში შეტანილი ცვლილების</a:t>
            </a:r>
            <a:r>
              <a:rPr lang="ka-GE" sz="2400" b="1" dirty="0" smtClean="0">
                <a:solidFill>
                  <a:schemeClr val="tx1"/>
                </a:solidFill>
              </a:rPr>
              <a:t> აღწერა</a:t>
            </a:r>
            <a:endParaRPr lang="en-US" sz="2400" b="1" dirty="0">
              <a:solidFill>
                <a:schemeClr val="tx1"/>
              </a:solidFill>
            </a:endParaRPr>
          </a:p>
        </p:txBody>
      </p:sp>
      <p:sp>
        <p:nvSpPr>
          <p:cNvPr id="4" name="Content Placeholder 3"/>
          <p:cNvSpPr>
            <a:spLocks noGrp="1"/>
          </p:cNvSpPr>
          <p:nvPr>
            <p:ph idx="1"/>
          </p:nvPr>
        </p:nvSpPr>
        <p:spPr>
          <a:xfrm>
            <a:off x="264405" y="870333"/>
            <a:ext cx="11743981" cy="5860973"/>
          </a:xfrm>
        </p:spPr>
        <p:txBody>
          <a:bodyPr>
            <a:noAutofit/>
          </a:bodyPr>
          <a:lstStyle/>
          <a:p>
            <a:pPr>
              <a:lnSpc>
                <a:spcPct val="100000"/>
              </a:lnSpc>
            </a:pPr>
            <a:r>
              <a:rPr lang="ka-GE" sz="1600" dirty="0"/>
              <a:t>პროექტში შეტანილი ცვლილება ითვალისწინებს, საწარმოში, „ABONO“-ს ფირმის A-4 სერიის „ABONO-251“ მოდელის ინსინერატორის (რომლის წარმადობაა 250 კგ/სთ) ნაცვლად, „ABONO-720“ სერიის ინსინერატორის დამონტაჟებას, რომლის მაქსიმალური წარმადობა იქნება 625 კგ/სთ. ,,ABONO 720’’ მოდელის ახალ ინსინერატორს, შეუძლია არა მარტო სამედიცინო ნარჩენების, არამედ სხვა სახიფათო ნარჩენების განადგურებაც.</a:t>
            </a:r>
            <a:endParaRPr lang="en-US" sz="1600" dirty="0"/>
          </a:p>
          <a:p>
            <a:pPr>
              <a:lnSpc>
                <a:spcPct val="100000"/>
              </a:lnSpc>
            </a:pPr>
            <a:r>
              <a:rPr lang="ka-GE" sz="1600" dirty="0"/>
              <a:t>ახალი ABONO 720 მოდელის ინსინერატორი, უზრუნველყოფს სახიფათო ნარჩენების ფართო სპექტრის (ბიოლოგიური, ფარმაცევტული და გამოყენებული </a:t>
            </a:r>
            <a:r>
              <a:rPr lang="ka-GE" sz="1600" dirty="0" err="1"/>
              <a:t>იონიზირებული</a:t>
            </a:r>
            <a:r>
              <a:rPr lang="ka-GE" sz="1600" dirty="0"/>
              <a:t> </a:t>
            </a:r>
            <a:r>
              <a:rPr lang="ka-GE" sz="1600" dirty="0" err="1"/>
              <a:t>წყლი</a:t>
            </a:r>
            <a:r>
              <a:rPr lang="ka-GE" sz="1600" dirty="0"/>
              <a:t>) ინსინერაციას 1200 C</a:t>
            </a:r>
            <a:r>
              <a:rPr lang="ka-GE" sz="1600" baseline="30000" dirty="0"/>
              <a:t>0</a:t>
            </a:r>
            <a:r>
              <a:rPr lang="ka-GE" sz="1600" dirty="0"/>
              <a:t> ტემპერატურაზე და ნარჩენების ტოქსინებისგან და ინფექციებისგან სრულად გაუვნებელყოფას. </a:t>
            </a:r>
            <a:endParaRPr lang="en-US" sz="1600" dirty="0"/>
          </a:p>
          <a:p>
            <a:pPr>
              <a:lnSpc>
                <a:spcPct val="100000"/>
              </a:lnSpc>
            </a:pPr>
            <a:r>
              <a:rPr lang="ka-GE" sz="1600" dirty="0"/>
              <a:t>პროექტში შეტანილი ცვლილებების მიხედვით, ახალი ღუმელი დამონტაჟდება საწარმოო დარბაზში, სადაც არსებობს ამისათვის საჭირო ფართობი და შესაბამისი ინფრასტრუქტურა. ღუმელის დამონტაჟებისას დამატებითი სამშენებლო სამუშაოები და კომუნიკაციების (წყალმომარაგება, ელექტრომომარაგება, ბუნებრივ აირის მილსადენი და სხვა) მოწყობა საჭირო არ იქნება, ახალი ინსინერატორი დაუკავშირდება არსებული </a:t>
            </a:r>
            <a:r>
              <a:rPr lang="ka-GE" sz="1600" dirty="0" err="1"/>
              <a:t>ინსინერატორისთვის</a:t>
            </a:r>
            <a:r>
              <a:rPr lang="ka-GE" sz="1600" dirty="0"/>
              <a:t> დამონტაჟებულ მილსადენებს. </a:t>
            </a:r>
            <a:endParaRPr lang="en-US" sz="1600" dirty="0"/>
          </a:p>
          <a:p>
            <a:r>
              <a:rPr lang="ka-GE" sz="1600" dirty="0"/>
              <a:t>ინსინერატორი ABONO- 720 გამოირჩევა მაღალი წარმადობით, საიმედოობით, მარტივია მისი ექსპლუატაცია და ტექნიკური მომსახურეობა, მასში გაუმჯობესებულია თერმოდინამიკა და შემცირებულია საექსპლუატაციო დანახარჯები.</a:t>
            </a:r>
            <a:endParaRPr lang="en-US" sz="1600" dirty="0"/>
          </a:p>
          <a:p>
            <a:r>
              <a:rPr lang="ka-GE" sz="1600" dirty="0"/>
              <a:t>ინსინერატორს გააჩნია პირველადი და მეორადი </a:t>
            </a:r>
            <a:r>
              <a:rPr lang="ka-GE" sz="1600" dirty="0" smtClean="0"/>
              <a:t>წვის კამერა. </a:t>
            </a:r>
            <a:r>
              <a:rPr lang="ka-GE" sz="1600" dirty="0"/>
              <a:t>მეორადი წვის სექცია/კამერა უზრუნველყოფს ნარჩენების ეფექტურ </a:t>
            </a:r>
            <a:r>
              <a:rPr lang="ka-GE" sz="1600" dirty="0" smtClean="0"/>
              <a:t>გაუვნებლობას </a:t>
            </a:r>
            <a:r>
              <a:rPr lang="ka-GE" sz="1600" dirty="0"/>
              <a:t>ენერგომატარებლების მინიმალური დანახარჯების პირობებში</a:t>
            </a:r>
            <a:r>
              <a:rPr lang="ka-GE" sz="1600" dirty="0" smtClean="0"/>
              <a:t>.</a:t>
            </a:r>
          </a:p>
          <a:p>
            <a:r>
              <a:rPr lang="ka-GE" sz="1600" dirty="0"/>
              <a:t>პირველად კამერაში, ნარჩენების წვა ხდება სანთურების ცეცხლის და ჰაერის მიწოდების სისტემის საშუალებით. მეორად კამერაში ხორციელდება </a:t>
            </a:r>
            <a:r>
              <a:rPr lang="ka-GE" sz="1600" dirty="0" err="1"/>
              <a:t>წატაცებული</a:t>
            </a:r>
            <a:r>
              <a:rPr lang="ka-GE" sz="1600" dirty="0"/>
              <a:t> საკვამლე აირების საბოლოო დაწვა.</a:t>
            </a:r>
            <a:endParaRPr lang="en-US" sz="1600" dirty="0"/>
          </a:p>
          <a:p>
            <a:endParaRPr lang="en-US" sz="1600" dirty="0"/>
          </a:p>
          <a:p>
            <a:pPr>
              <a:lnSpc>
                <a:spcPct val="100000"/>
              </a:lnSpc>
            </a:pPr>
            <a:endParaRPr lang="ka-GE" sz="1500" dirty="0" smtClean="0"/>
          </a:p>
        </p:txBody>
      </p:sp>
      <p:pic>
        <p:nvPicPr>
          <p:cNvPr id="5" name="Picture 4"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0"/>
            <a:ext cx="1530985" cy="572770"/>
          </a:xfrm>
          <a:prstGeom prst="rect">
            <a:avLst/>
          </a:prstGeom>
        </p:spPr>
      </p:pic>
    </p:spTree>
    <p:extLst>
      <p:ext uri="{BB962C8B-B14F-4D97-AF65-F5344CB8AC3E}">
        <p14:creationId xmlns:p14="http://schemas.microsoft.com/office/powerpoint/2010/main" val="2255046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8171" y="143220"/>
            <a:ext cx="9940835" cy="925559"/>
          </a:xfrm>
        </p:spPr>
        <p:txBody>
          <a:bodyPr>
            <a:normAutofit fontScale="90000"/>
          </a:bodyPr>
          <a:lstStyle/>
          <a:p>
            <a:pPr algn="ctr"/>
            <a:r>
              <a:rPr lang="ka-GE" sz="2400" b="1" dirty="0" err="1"/>
              <a:t>Celitron</a:t>
            </a:r>
            <a:r>
              <a:rPr lang="ka-GE" sz="2400" b="1" dirty="0"/>
              <a:t>-ის ინტეგრირებული სტერილიზატორი და გადამამუშავებელი დანადგარი</a:t>
            </a:r>
            <a:r>
              <a:rPr lang="en-US" sz="2400" b="1" dirty="0"/>
              <a:t/>
            </a:r>
            <a:br>
              <a:rPr lang="en-US" sz="2400" b="1" dirty="0"/>
            </a:br>
            <a:endParaRPr lang="en-US" sz="2400" b="1" dirty="0">
              <a:solidFill>
                <a:schemeClr val="tx1"/>
              </a:solidFill>
            </a:endParaRPr>
          </a:p>
        </p:txBody>
      </p:sp>
      <p:sp>
        <p:nvSpPr>
          <p:cNvPr id="4" name="Content Placeholder 3"/>
          <p:cNvSpPr>
            <a:spLocks noGrp="1"/>
          </p:cNvSpPr>
          <p:nvPr>
            <p:ph idx="1"/>
          </p:nvPr>
        </p:nvSpPr>
        <p:spPr>
          <a:xfrm>
            <a:off x="264405" y="1163782"/>
            <a:ext cx="11743981" cy="5567524"/>
          </a:xfrm>
        </p:spPr>
        <p:txBody>
          <a:bodyPr>
            <a:noAutofit/>
          </a:bodyPr>
          <a:lstStyle/>
          <a:p>
            <a:pPr>
              <a:lnSpc>
                <a:spcPct val="100000"/>
              </a:lnSpc>
            </a:pPr>
            <a:r>
              <a:rPr lang="ka-GE" sz="1600" dirty="0"/>
              <a:t>სამედიცინო ნარჩენების ინტეგრირებული სასტერილიზაციო გადამამუშავებელი დანადგარი, საშუალებას იძლევა გადამუშავდეს ნებისმიერი ნარჩენი ყველაზე თანამედროვე ეკოლოგიურად სუფთა ტექნოლოგიის საშუალებით, აგრეთვე საგრძნობლად შემცირდეს მისი მოცულობა. </a:t>
            </a:r>
            <a:endParaRPr lang="ka-GE" sz="1600" dirty="0" smtClean="0"/>
          </a:p>
          <a:p>
            <a:pPr>
              <a:lnSpc>
                <a:spcPct val="100000"/>
              </a:lnSpc>
            </a:pPr>
            <a:r>
              <a:rPr lang="ka-GE" sz="1600" dirty="0"/>
              <a:t>ყველა სახის მყარი სამედიცინო სახიფათო ნარჩენების გადამუშავება შესაძლებელია უწყვეტ </a:t>
            </a:r>
            <a:r>
              <a:rPr lang="ka-GE" sz="1600" dirty="0" smtClean="0"/>
              <a:t>რეჟიმში, </a:t>
            </a:r>
            <a:r>
              <a:rPr lang="ka-GE" sz="1600" dirty="0"/>
              <a:t>რაც დიდი წარმადობის მიღწევის საშუალებას </a:t>
            </a:r>
            <a:r>
              <a:rPr lang="ka-GE" sz="1600" dirty="0" smtClean="0"/>
              <a:t>იძლევა.</a:t>
            </a:r>
          </a:p>
          <a:p>
            <a:pPr>
              <a:lnSpc>
                <a:spcPct val="100000"/>
              </a:lnSpc>
            </a:pPr>
            <a:r>
              <a:rPr lang="ka-GE" sz="1600" dirty="0" smtClean="0"/>
              <a:t>ნებისმიერი </a:t>
            </a:r>
            <a:r>
              <a:rPr lang="ka-GE" sz="1600" dirty="0"/>
              <a:t>სიმკვრივის ნარჩენების სრული დაქუცმაცება ხდება ერთგვაროვან 2 </a:t>
            </a:r>
            <a:r>
              <a:rPr lang="ka-GE" sz="1600" dirty="0" err="1"/>
              <a:t>მმ</a:t>
            </a:r>
            <a:r>
              <a:rPr lang="ka-GE" sz="1600" dirty="0"/>
              <a:t> </a:t>
            </a:r>
            <a:r>
              <a:rPr lang="ka-GE" sz="1600" dirty="0" err="1"/>
              <a:t>გრანულებად</a:t>
            </a:r>
            <a:r>
              <a:rPr lang="ka-GE" sz="1600" dirty="0"/>
              <a:t>. პროცესი საჭიროებს წყალს და ორთქლს.  სტერილიზაცია ხდება 134 </a:t>
            </a:r>
            <a:r>
              <a:rPr lang="ka-GE" sz="1600" baseline="30000" dirty="0" err="1"/>
              <a:t>o</a:t>
            </a:r>
            <a:r>
              <a:rPr lang="ka-GE" sz="1600" dirty="0" err="1"/>
              <a:t>C</a:t>
            </a:r>
            <a:r>
              <a:rPr lang="ka-GE" sz="1600" baseline="30000" dirty="0"/>
              <a:t> </a:t>
            </a:r>
            <a:r>
              <a:rPr lang="ka-GE" sz="1600" dirty="0"/>
              <a:t> </a:t>
            </a:r>
            <a:r>
              <a:rPr lang="ka-GE" sz="1600" dirty="0" smtClean="0"/>
              <a:t>ტემპერატურაზე.</a:t>
            </a:r>
          </a:p>
          <a:p>
            <a:pPr>
              <a:lnSpc>
                <a:spcPct val="100000"/>
              </a:lnSpc>
            </a:pPr>
            <a:r>
              <a:rPr lang="ka-GE" sz="1600" dirty="0" smtClean="0"/>
              <a:t>დამუშავების </a:t>
            </a:r>
            <a:r>
              <a:rPr lang="ka-GE" sz="1600" dirty="0"/>
              <a:t>შედეგად ერთგვაროვანი მასის სრული 100% </a:t>
            </a:r>
            <a:r>
              <a:rPr lang="ka-GE" sz="1600" dirty="0" err="1"/>
              <a:t>დეზინფიცირებულია</a:t>
            </a:r>
            <a:r>
              <a:rPr lang="ka-GE" sz="1600" dirty="0"/>
              <a:t> და იგი გარდაიქმნება არასახიფათო ნარჩენად. ატმოსფეროში არ გამოიყოფა მავნე ნივთიერებები და სუნი. პროცესი არ არის რადიაციული. </a:t>
            </a:r>
            <a:endParaRPr lang="en-US" sz="1600" dirty="0"/>
          </a:p>
          <a:p>
            <a:pPr>
              <a:lnSpc>
                <a:spcPct val="100000"/>
              </a:lnSpc>
            </a:pPr>
            <a:r>
              <a:rPr lang="ka-GE" sz="1600" dirty="0"/>
              <a:t>ტექნოლოგიის შედეგად მიიღება მშრალი უსაფრთხო ერთგვაროვანი მასა (პროდუქტი), რომლის გამოყენება შესაძლებელია საწვავის სახით ცემენტის წარმოებაში, მეტალურგიაში, </a:t>
            </a:r>
            <a:r>
              <a:rPr lang="ka-GE" sz="1600" dirty="0" smtClean="0"/>
              <a:t>თბოელექტროსადგურებში.</a:t>
            </a:r>
          </a:p>
          <a:p>
            <a:pPr>
              <a:lnSpc>
                <a:spcPct val="100000"/>
              </a:lnSpc>
            </a:pPr>
            <a:r>
              <a:rPr lang="ka-GE" sz="1600" dirty="0" smtClean="0"/>
              <a:t>ამჟამად </a:t>
            </a:r>
            <a:r>
              <a:rPr lang="ka-GE" sz="1600" dirty="0"/>
              <a:t>გასაღების ბაზარის არარსებობის გამო, </a:t>
            </a:r>
            <a:r>
              <a:rPr lang="ka-GE" sz="1600" dirty="0" err="1"/>
              <a:t>Celitroni</a:t>
            </a:r>
            <a:r>
              <a:rPr lang="ka-GE" sz="1600" dirty="0"/>
              <a:t>-ს ფუნქციონირებით მიღებული მასა, რომელიც იქნება სათანადოდ დამუშავებული ეპიდემიოლოგიური თვალსაზრისით, არ წარმოადგენს სახიფათო ნივთიერებებს, როგორც მუნიციპალური კატეგორიის ნარჩენი/ნაგავი გატანილი იქნება ქ. თბილისის საყოფაცხოვრებო ნარჩენების პოლიგონზე, პოლიგონის ოპერატორ კომპანიასთან წინასწარ მიღწეული შეთანხმების და შესაბამისი ხელშეკრულების საფუძველზე.</a:t>
            </a:r>
            <a:endParaRPr lang="en-US" sz="1600" dirty="0"/>
          </a:p>
          <a:p>
            <a:endParaRPr lang="en-US" sz="1600" dirty="0"/>
          </a:p>
          <a:p>
            <a:pPr>
              <a:lnSpc>
                <a:spcPct val="100000"/>
              </a:lnSpc>
            </a:pPr>
            <a:endParaRPr lang="ka-GE" sz="1500" dirty="0" smtClean="0"/>
          </a:p>
        </p:txBody>
      </p:sp>
      <p:pic>
        <p:nvPicPr>
          <p:cNvPr id="5" name="Picture 4"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0"/>
            <a:ext cx="1530985" cy="572770"/>
          </a:xfrm>
          <a:prstGeom prst="rect">
            <a:avLst/>
          </a:prstGeom>
        </p:spPr>
      </p:pic>
    </p:spTree>
    <p:extLst>
      <p:ext uri="{BB962C8B-B14F-4D97-AF65-F5344CB8AC3E}">
        <p14:creationId xmlns:p14="http://schemas.microsoft.com/office/powerpoint/2010/main" val="3057728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30984" y="254603"/>
            <a:ext cx="10055769" cy="914400"/>
          </a:xfrm>
        </p:spPr>
        <p:txBody>
          <a:bodyPr>
            <a:noAutofit/>
          </a:bodyPr>
          <a:lstStyle/>
          <a:p>
            <a:pPr algn="ctr"/>
            <a:r>
              <a:rPr lang="ka-GE" sz="2400" b="1" dirty="0" smtClean="0">
                <a:solidFill>
                  <a:schemeClr val="tx1"/>
                </a:solidFill>
              </a:rPr>
              <a:t>ატმოსფერულ ჰაერში მავნე ნივთიერებების ემისიები და </a:t>
            </a:r>
            <a:r>
              <a:rPr lang="ka-GE" sz="2400" b="1" dirty="0" smtClean="0"/>
              <a:t>შემარბილებელი </a:t>
            </a:r>
            <a:r>
              <a:rPr lang="ka-GE" sz="2400" b="1" dirty="0" smtClean="0">
                <a:solidFill>
                  <a:schemeClr val="tx1"/>
                </a:solidFill>
              </a:rPr>
              <a:t>ღონისძიებები</a:t>
            </a:r>
            <a:endParaRPr lang="en-US" sz="2400" b="1" dirty="0">
              <a:solidFill>
                <a:schemeClr val="tx1"/>
              </a:solidFill>
            </a:endParaRPr>
          </a:p>
        </p:txBody>
      </p:sp>
      <p:sp>
        <p:nvSpPr>
          <p:cNvPr id="3" name="Content Placeholder 2"/>
          <p:cNvSpPr>
            <a:spLocks noGrp="1"/>
          </p:cNvSpPr>
          <p:nvPr>
            <p:ph idx="1"/>
          </p:nvPr>
        </p:nvSpPr>
        <p:spPr>
          <a:xfrm>
            <a:off x="677333" y="1319348"/>
            <a:ext cx="11249055" cy="5029201"/>
          </a:xfrm>
        </p:spPr>
        <p:txBody>
          <a:bodyPr>
            <a:normAutofit fontScale="55000" lnSpcReduction="20000"/>
          </a:bodyPr>
          <a:lstStyle/>
          <a:p>
            <a:pPr>
              <a:lnSpc>
                <a:spcPct val="120000"/>
              </a:lnSpc>
            </a:pPr>
            <a:r>
              <a:rPr lang="ka-GE" sz="2900" dirty="0" smtClean="0"/>
              <a:t>ატმოსფერულ </a:t>
            </a:r>
            <a:r>
              <a:rPr lang="ka-GE" sz="2900" dirty="0"/>
              <a:t>ჰაერში ემისიების საკითხი შედარებით საყურადღებო იქნება ექსპლუატაციის ეტაპზე. ემისიები უკავშირდება ინსინერატორის ფუნქციონირებას, ინსინერატორი გამოყენებული იქნება, მხოლოდ იმ ტიპის ნარჩენების გაუვნებელყოფისთვის, რომელთა გადამუშავება და მისგან სასარგებლო პროდუქტის მიღება შეუძლებელი </a:t>
            </a:r>
            <a:r>
              <a:rPr lang="ka-GE" sz="2900" dirty="0" smtClean="0"/>
              <a:t>იქნება.</a:t>
            </a:r>
          </a:p>
          <a:p>
            <a:pPr>
              <a:lnSpc>
                <a:spcPct val="120000"/>
              </a:lnSpc>
            </a:pPr>
            <a:r>
              <a:rPr lang="ka-GE" sz="2900" dirty="0" smtClean="0"/>
              <a:t>მავნე ნივთიერებების ემისიების გაანგარიშების </a:t>
            </a:r>
            <a:r>
              <a:rPr lang="ka-GE" sz="2900" dirty="0"/>
              <a:t>შედეგების ანალიზით ირკვევა რომ, შპს „მედიკალ საპორტ ენდ ტექნოლოჯი“-ს სამედიცინო ნარჩენების საწვავი ღუმელის (ინსინერატორის) ექსპლოატაციისას მიმდებარე ტერიტორიების ატმოსფერული ჰაერის ხარისხი როგორც უახლოესი საცხოვრებელი სახლის ასევე 500 </a:t>
            </a:r>
            <a:r>
              <a:rPr lang="ka-GE" sz="2900" dirty="0" smtClean="0"/>
              <a:t>მ-იანი </a:t>
            </a:r>
            <a:r>
              <a:rPr lang="ka-GE" sz="2900" dirty="0"/>
              <a:t>ნორმირებული ზონის მიმართ არ გადააჭარბებს კანონმდებლობით გათვალისწინებულ ნორმებს, ამდენად ინსინერატორის ფუნქციონირებისას ჰაერის ხარისხის გაუარესებას ადგილი არ ექნება</a:t>
            </a:r>
            <a:r>
              <a:rPr lang="ka-GE" sz="2900" dirty="0" smtClean="0"/>
              <a:t>.</a:t>
            </a:r>
          </a:p>
          <a:p>
            <a:pPr lvl="0">
              <a:lnSpc>
                <a:spcPct val="120000"/>
              </a:lnSpc>
            </a:pPr>
            <a:r>
              <a:rPr lang="ka-GE" sz="2900" dirty="0" smtClean="0"/>
              <a:t> </a:t>
            </a:r>
            <a:r>
              <a:rPr lang="ka-GE" sz="2900" dirty="0"/>
              <a:t>ტერიტორიაზე იფუნქციონირებს, მხოლოდ 1 ინსინერატორი;</a:t>
            </a:r>
            <a:endParaRPr lang="en-US" sz="2900" dirty="0"/>
          </a:p>
          <a:p>
            <a:pPr lvl="0">
              <a:lnSpc>
                <a:spcPct val="120000"/>
              </a:lnSpc>
            </a:pPr>
            <a:r>
              <a:rPr lang="ka-GE" sz="2900" dirty="0"/>
              <a:t>უზრუნველყოფილი იქნება ინსინერატორის წვის კამერების მუშაობის რეჟიმის სისტემატური კონტროლი;</a:t>
            </a:r>
            <a:endParaRPr lang="en-US" sz="2900" dirty="0"/>
          </a:p>
          <a:p>
            <a:pPr lvl="0">
              <a:lnSpc>
                <a:spcPct val="120000"/>
              </a:lnSpc>
            </a:pPr>
            <a:r>
              <a:rPr lang="ka-GE" sz="2900" dirty="0"/>
              <a:t>დაცული იქნება  საქართველოს მთავრობის №325 დადგენილებით დამტკიცებული „ნარჩენების ინსინერაციისა და თანაინსინერაციის პირობების დამტკიცების თაობაზე“ ტექნიკური რეგლამენტის </a:t>
            </a:r>
            <a:r>
              <a:rPr lang="ka-GE" sz="2900" dirty="0" err="1"/>
              <a:t>მოთხოვნებები</a:t>
            </a:r>
            <a:r>
              <a:rPr lang="ka-GE" sz="2900" dirty="0"/>
              <a:t> (ამავე ტექნიკური რეგლამენტის მე-2 მუხლით მოთხოვნილი ვადების გათვალისწინებით);</a:t>
            </a:r>
            <a:endParaRPr lang="en-US" sz="2900" dirty="0"/>
          </a:p>
          <a:p>
            <a:pPr lvl="0">
              <a:lnSpc>
                <a:spcPct val="120000"/>
              </a:lnSpc>
            </a:pPr>
            <a:r>
              <a:rPr lang="ka-GE" sz="2900" dirty="0"/>
              <a:t>მოსახლეობის და  მიმდებარედ </a:t>
            </a:r>
            <a:r>
              <a:rPr lang="ka-GE" sz="2900" dirty="0" smtClean="0"/>
              <a:t>არსებული </a:t>
            </a:r>
            <a:r>
              <a:rPr lang="ka-GE" sz="2900" dirty="0"/>
              <a:t>ობიექტების ხელმძღვანელობის მხრიდან საჩივრების შემოსვლის შემთხვევაში მოხდება მათი დაფიქსირება/აღრიცხვა და სათანადო რეაგირება</a:t>
            </a:r>
            <a:r>
              <a:rPr lang="ka-GE" sz="2900" dirty="0" smtClean="0"/>
              <a:t>.</a:t>
            </a:r>
            <a:r>
              <a:rPr lang="ka-GE" sz="2900" dirty="0"/>
              <a:t/>
            </a:r>
            <a:br>
              <a:rPr lang="ka-GE" sz="2900" dirty="0"/>
            </a:br>
            <a:endParaRPr lang="en-US" sz="2900" dirty="0"/>
          </a:p>
          <a:p>
            <a:pPr>
              <a:lnSpc>
                <a:spcPct val="120000"/>
              </a:lnSpc>
            </a:pPr>
            <a:endParaRPr lang="en-US" dirty="0"/>
          </a:p>
          <a:p>
            <a:pPr lvl="0">
              <a:lnSpc>
                <a:spcPct val="120000"/>
              </a:lnSpc>
            </a:pPr>
            <a:endParaRPr lang="en-US" dirty="0"/>
          </a:p>
          <a:p>
            <a:pPr>
              <a:lnSpc>
                <a:spcPct val="120000"/>
              </a:lnSpc>
            </a:pPr>
            <a:endParaRPr lang="ka-GE" dirty="0"/>
          </a:p>
          <a:p>
            <a:endParaRPr lang="en-US" dirty="0"/>
          </a:p>
          <a:p>
            <a:pPr lvl="0"/>
            <a:endParaRPr lang="en-US" dirty="0"/>
          </a:p>
          <a:p>
            <a:endParaRPr lang="en-US"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0"/>
            <a:ext cx="1530985" cy="572770"/>
          </a:xfrm>
          <a:prstGeom prst="rect">
            <a:avLst/>
          </a:prstGeom>
        </p:spPr>
      </p:pic>
    </p:spTree>
    <p:extLst>
      <p:ext uri="{BB962C8B-B14F-4D97-AF65-F5344CB8AC3E}">
        <p14:creationId xmlns:p14="http://schemas.microsoft.com/office/powerpoint/2010/main" val="969398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0984" y="254603"/>
            <a:ext cx="10055769" cy="914400"/>
          </a:xfrm>
        </p:spPr>
        <p:txBody>
          <a:bodyPr>
            <a:noAutofit/>
          </a:bodyPr>
          <a:lstStyle/>
          <a:p>
            <a:pPr algn="ctr"/>
            <a:r>
              <a:rPr lang="ka-GE" sz="2400" b="1" dirty="0" smtClean="0">
                <a:solidFill>
                  <a:schemeClr val="tx1"/>
                </a:solidFill>
              </a:rPr>
              <a:t>ატმოსფერულ ჰაერში ხმაურის გავრცელება და </a:t>
            </a:r>
            <a:r>
              <a:rPr lang="ka-GE" sz="2400" b="1" dirty="0" smtClean="0"/>
              <a:t>შემარბილებელი </a:t>
            </a:r>
            <a:r>
              <a:rPr lang="ka-GE" sz="2400" b="1" dirty="0" smtClean="0">
                <a:solidFill>
                  <a:schemeClr val="tx1"/>
                </a:solidFill>
              </a:rPr>
              <a:t>ღონისძიებები</a:t>
            </a:r>
            <a:endParaRPr lang="en-US" sz="2400" b="1" dirty="0">
              <a:solidFill>
                <a:schemeClr val="tx1"/>
              </a:solidFill>
            </a:endParaRPr>
          </a:p>
        </p:txBody>
      </p:sp>
      <p:sp>
        <p:nvSpPr>
          <p:cNvPr id="3" name="Content Placeholder 2"/>
          <p:cNvSpPr>
            <a:spLocks noGrp="1"/>
          </p:cNvSpPr>
          <p:nvPr>
            <p:ph idx="1"/>
          </p:nvPr>
        </p:nvSpPr>
        <p:spPr>
          <a:xfrm>
            <a:off x="677333" y="1319348"/>
            <a:ext cx="11249055" cy="5029201"/>
          </a:xfrm>
        </p:spPr>
        <p:txBody>
          <a:bodyPr>
            <a:normAutofit fontScale="70000" lnSpcReduction="20000"/>
          </a:bodyPr>
          <a:lstStyle/>
          <a:p>
            <a:pPr>
              <a:lnSpc>
                <a:spcPct val="120000"/>
              </a:lnSpc>
            </a:pPr>
            <a:r>
              <a:rPr lang="ka-GE" dirty="0" smtClean="0"/>
              <a:t>აღსანიშნავია</a:t>
            </a:r>
            <a:r>
              <a:rPr lang="ka-GE" dirty="0"/>
              <a:t>, რომ ძველ საწარმოო ტერიტორიაზე რამდენჯერმე გაიზომა ხმაურის დონეები, საწარმოს ინტენსიური ფუნქციონირების პროცესში. გაზომვის შედეგების მიხედვით საწარმოო შენობის გარეთ ხმაურის დონე 70-75 </a:t>
            </a:r>
            <a:r>
              <a:rPr lang="ka-GE" dirty="0" err="1"/>
              <a:t>დბა</a:t>
            </a:r>
            <a:r>
              <a:rPr lang="ka-GE" dirty="0"/>
              <a:t>-ს არ </a:t>
            </a:r>
            <a:r>
              <a:rPr lang="ka-GE" dirty="0" smtClean="0"/>
              <a:t>აჭარბებდა.</a:t>
            </a:r>
          </a:p>
          <a:p>
            <a:pPr>
              <a:lnSpc>
                <a:spcPct val="120000"/>
              </a:lnSpc>
            </a:pPr>
            <a:r>
              <a:rPr lang="ka-GE" dirty="0" smtClean="0"/>
              <a:t>გაანგარიშების მიხედვით, უახლოეს საცხოვრებელ სახლამდე ხმაურის დონემ შეადგინა 39 დბ.</a:t>
            </a:r>
          </a:p>
          <a:p>
            <a:pPr>
              <a:lnSpc>
                <a:spcPct val="120000"/>
              </a:lnSpc>
            </a:pPr>
            <a:r>
              <a:rPr lang="ka-GE" dirty="0"/>
              <a:t>არსებული ფონური მდგომარეობის გათვალისწინებით, საანგარიშო წერტილთან ხმაურის დონის ნორმების დარღვევას ადგილი არ </a:t>
            </a:r>
            <a:r>
              <a:rPr lang="ka-GE" dirty="0" smtClean="0"/>
              <a:t>ექნება.</a:t>
            </a:r>
          </a:p>
          <a:p>
            <a:pPr marL="0" indent="0">
              <a:lnSpc>
                <a:spcPct val="120000"/>
              </a:lnSpc>
              <a:buNone/>
            </a:pPr>
            <a:r>
              <a:rPr lang="ka-GE" b="1" dirty="0" smtClean="0"/>
              <a:t>დაგეგმილი </a:t>
            </a:r>
            <a:r>
              <a:rPr lang="ka-GE" b="1" dirty="0"/>
              <a:t>საქმიანობის მშენებლობის და ექსპლუატაციის ეტაპზე გატარდება შემდეგი შემარბილებელი ღონისძიებები:</a:t>
            </a:r>
            <a:endParaRPr lang="en-US" b="1" dirty="0"/>
          </a:p>
          <a:p>
            <a:pPr lvl="0">
              <a:lnSpc>
                <a:spcPct val="120000"/>
              </a:lnSpc>
            </a:pPr>
            <a:r>
              <a:rPr lang="ka-GE" dirty="0"/>
              <a:t>დაცული იქნება სატრანსპორტო საშუალებების მოძრაობის სიჩქარეები;</a:t>
            </a:r>
            <a:endParaRPr lang="en-US" dirty="0" smtClean="0">
              <a:effectLst/>
            </a:endParaRPr>
          </a:p>
          <a:p>
            <a:pPr lvl="0">
              <a:lnSpc>
                <a:spcPct val="120000"/>
              </a:lnSpc>
            </a:pPr>
            <a:r>
              <a:rPr lang="ka-GE" dirty="0"/>
              <a:t>სატრანსპორტო საშუალებების გამოყენება უპირატესად მოხდება დღის საათებში;</a:t>
            </a:r>
            <a:endParaRPr lang="en-US" dirty="0" smtClean="0">
              <a:effectLst/>
            </a:endParaRPr>
          </a:p>
          <a:p>
            <a:pPr>
              <a:lnSpc>
                <a:spcPct val="120000"/>
              </a:lnSpc>
            </a:pPr>
            <a:r>
              <a:rPr lang="ka-GE" dirty="0"/>
              <a:t>სატრანსპორტო საშუალებები და სამშენებლო ტექნიკა დააკმაყოფილებს ჯანმრთელობის დაცვისა და ტექნიკური უსაფრთხოების მოთხოვნებს.</a:t>
            </a:r>
            <a:endParaRPr lang="en-US" dirty="0"/>
          </a:p>
          <a:p>
            <a:pPr lvl="0">
              <a:lnSpc>
                <a:spcPct val="120000"/>
              </a:lnSpc>
            </a:pPr>
            <a:endParaRPr lang="en-US" dirty="0"/>
          </a:p>
          <a:p>
            <a:pPr>
              <a:lnSpc>
                <a:spcPct val="120000"/>
              </a:lnSpc>
            </a:pPr>
            <a:endParaRPr lang="ka-GE" dirty="0"/>
          </a:p>
          <a:p>
            <a:endParaRPr lang="en-US" dirty="0"/>
          </a:p>
          <a:p>
            <a:pPr lvl="0"/>
            <a:endParaRPr lang="en-US" dirty="0"/>
          </a:p>
          <a:p>
            <a:endParaRPr lang="en-US"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0"/>
            <a:ext cx="1530985" cy="572770"/>
          </a:xfrm>
          <a:prstGeom prst="rect">
            <a:avLst/>
          </a:prstGeom>
        </p:spPr>
      </p:pic>
    </p:spTree>
    <p:extLst>
      <p:ext uri="{BB962C8B-B14F-4D97-AF65-F5344CB8AC3E}">
        <p14:creationId xmlns:p14="http://schemas.microsoft.com/office/powerpoint/2010/main" val="4013150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1024</TotalTime>
  <Words>1402</Words>
  <Application>Microsoft Office PowerPoint</Application>
  <PresentationFormat>Widescreen</PresentationFormat>
  <Paragraphs>97</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Sylfaen</vt:lpstr>
      <vt:lpstr>Symbol</vt:lpstr>
      <vt:lpstr>Times New Roman</vt:lpstr>
      <vt:lpstr>Office Theme</vt:lpstr>
      <vt:lpstr>    შპს „მედიკალ საპორტ ენდ ტექნოლოჯი“ </vt:lpstr>
      <vt:lpstr>პროექტის აღწერა</vt:lpstr>
      <vt:lpstr>პროექტის განხორციელების ტერიტორიის სიტუაციური სქემა</vt:lpstr>
      <vt:lpstr>პროექტის აღწერა</vt:lpstr>
      <vt:lpstr>საწარმოს გენ-გეგმა</vt:lpstr>
      <vt:lpstr>პროექტში შეტანილი ცვლილების აღწერა</vt:lpstr>
      <vt:lpstr>Celitron-ის ინტეგრირებული სტერილიზატორი და გადამამუშავებელი დანადგარი </vt:lpstr>
      <vt:lpstr>ატმოსფერულ ჰაერში მავნე ნივთიერებების ემისიები და შემარბილებელი ღონისძიებები</vt:lpstr>
      <vt:lpstr>ატმოსფერულ ჰაერში ხმაურის გავრცელება და შემარბილებელი ღონისძიებები</vt:lpstr>
      <vt:lpstr>ზემოქმედება ნიადაგზე, გრუნტზე, გრუნტის წყლების ხარისხზე და შემარბილებელი ღონისძიებები</vt:lpstr>
      <vt:lpstr>ნარჩენების წარმოქმნის და მართვის შედეგად მოსალოდნელი ზემოქმედება</vt:lpstr>
      <vt:lpstr>ნარჩენების გავრცელების პრევენციის ღონისძიებები</vt:lpstr>
      <vt:lpstr>გმადლობთ ყურადღებისთვის</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საქართველოს გარემოს დაცვისა და სოფლის მეურნეობის სამინისტრო</dc:title>
  <dc:creator>tamar nasuashvili</dc:creator>
  <cp:lastModifiedBy>Juguli</cp:lastModifiedBy>
  <cp:revision>103</cp:revision>
  <cp:lastPrinted>2020-09-07T12:07:53Z</cp:lastPrinted>
  <dcterms:created xsi:type="dcterms:W3CDTF">2018-05-28T10:51:00Z</dcterms:created>
  <dcterms:modified xsi:type="dcterms:W3CDTF">2020-09-25T12:30:40Z</dcterms:modified>
</cp:coreProperties>
</file>