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0" r:id="rId1"/>
  </p:sldMasterIdLst>
  <p:notesMasterIdLst>
    <p:notesMasterId r:id="rId22"/>
  </p:notesMasterIdLst>
  <p:sldIdLst>
    <p:sldId id="331" r:id="rId2"/>
    <p:sldId id="445" r:id="rId3"/>
    <p:sldId id="444" r:id="rId4"/>
    <p:sldId id="446" r:id="rId5"/>
    <p:sldId id="480" r:id="rId6"/>
    <p:sldId id="477" r:id="rId7"/>
    <p:sldId id="475" r:id="rId8"/>
    <p:sldId id="478" r:id="rId9"/>
    <p:sldId id="479" r:id="rId10"/>
    <p:sldId id="476" r:id="rId11"/>
    <p:sldId id="463" r:id="rId12"/>
    <p:sldId id="452" r:id="rId13"/>
    <p:sldId id="454" r:id="rId14"/>
    <p:sldId id="455" r:id="rId15"/>
    <p:sldId id="456" r:id="rId16"/>
    <p:sldId id="457" r:id="rId17"/>
    <p:sldId id="458" r:id="rId18"/>
    <p:sldId id="459" r:id="rId19"/>
    <p:sldId id="460" r:id="rId20"/>
    <p:sldId id="359"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ylfaen" panose="010A0502050306030303"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6" clrIdx="0">
    <p:extLst>
      <p:ext uri="{19B8F6BF-5375-455C-9EA6-DF929625EA0E}">
        <p15:presenceInfo xmlns:p15="http://schemas.microsoft.com/office/powerpoint/2012/main" userId="Windows User" providerId="None"/>
      </p:ext>
    </p:extLst>
  </p:cmAuthor>
  <p:cmAuthor id="2" name="Niko Karsimashvili" initials="NK" lastIdx="4" clrIdx="1">
    <p:extLst>
      <p:ext uri="{19B8F6BF-5375-455C-9EA6-DF929625EA0E}">
        <p15:presenceInfo xmlns:p15="http://schemas.microsoft.com/office/powerpoint/2012/main" userId="Niko Karsimashv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7" autoAdjust="0"/>
    <p:restoredTop sz="93825" autoAdjust="0"/>
  </p:normalViewPr>
  <p:slideViewPr>
    <p:cSldViewPr snapToGrid="0">
      <p:cViewPr varScale="1">
        <p:scale>
          <a:sx n="107" d="100"/>
          <a:sy n="107" d="100"/>
        </p:scale>
        <p:origin x="120" y="25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11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152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dirty="0"/>
              <a:t>გარემოს დაცვისა და სოფლის მეურნეობის სამინისტროს  </a:t>
            </a:r>
            <a:r>
              <a:rPr lang="ka-GE" b="1" dirty="0"/>
              <a:t>ცხელი ხაზი 153</a:t>
            </a:r>
            <a:endParaRPr lang="en-US" b="1"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11</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983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12</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103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6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83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178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197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969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832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945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ka-GE" b="1" dirty="0">
                <a:solidFill>
                  <a:srgbClr val="FF0000"/>
                </a:solidFill>
              </a:rPr>
              <a:t>ინფორმაცია მშენებლის </a:t>
            </a:r>
            <a:r>
              <a:rPr lang="en-US" b="1" dirty="0">
                <a:solidFill>
                  <a:srgbClr val="FF0000"/>
                </a:solidFill>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516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7" name="Shape 142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428" name="Shape 142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99590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ka-GE" sz="1200" b="0" i="0" u="none" strike="noStrike" kern="1200" cap="none" baseline="0" dirty="0">
                <a:solidFill>
                  <a:schemeClr val="dk1"/>
                </a:solidFill>
                <a:latin typeface="Calibri"/>
                <a:ea typeface="Calibri"/>
                <a:cs typeface="Calibri"/>
                <a:sym typeface="Calibri"/>
              </a:rPr>
              <a:t>საქართველოს კანონის „გარემოსდაცვითი შეფასების კოდექსის“ მოთხოვნებიდან გამომდინარე, კერძოდ: კოდექსის მე-5 მუხლის 1-ლი</a:t>
            </a:r>
          </a:p>
          <a:p>
            <a:r>
              <a:rPr lang="ka-GE" sz="1200" b="0" i="0" u="none" strike="noStrike" kern="1200" cap="none" baseline="0" dirty="0">
                <a:solidFill>
                  <a:schemeClr val="dk1"/>
                </a:solidFill>
                <a:latin typeface="Calibri"/>
                <a:ea typeface="Calibri"/>
                <a:cs typeface="Calibri"/>
                <a:sym typeface="Calibri"/>
              </a:rPr>
              <a:t>პუნქტის შესაბამისად </a:t>
            </a:r>
            <a:r>
              <a:rPr lang="ka-GE" sz="1200" b="0" i="0" u="none" strike="noStrike" kern="1200" cap="none" baseline="0" dirty="0" err="1">
                <a:solidFill>
                  <a:schemeClr val="dk1"/>
                </a:solidFill>
                <a:latin typeface="Calibri"/>
                <a:ea typeface="Calibri"/>
                <a:cs typeface="Calibri"/>
                <a:sym typeface="Calibri"/>
              </a:rPr>
              <a:t>გზშ</a:t>
            </a:r>
            <a:r>
              <a:rPr lang="ka-GE" sz="1200" b="0" i="0" u="none" strike="noStrike" kern="1200" cap="none" baseline="0" dirty="0">
                <a:solidFill>
                  <a:schemeClr val="dk1"/>
                </a:solidFill>
                <a:latin typeface="Calibri"/>
                <a:ea typeface="Calibri"/>
                <a:cs typeface="Calibri"/>
                <a:sym typeface="Calibri"/>
              </a:rPr>
              <a:t>-ს ექვემდებარება კოდექსის </a:t>
            </a:r>
            <a:r>
              <a:rPr lang="en-US" sz="1200" b="0" i="0" u="none" strike="noStrike" kern="1200" cap="none" baseline="0" dirty="0">
                <a:solidFill>
                  <a:schemeClr val="dk1"/>
                </a:solidFill>
                <a:latin typeface="Calibri"/>
                <a:ea typeface="Calibri"/>
                <a:cs typeface="Calibri"/>
                <a:sym typeface="Calibri"/>
              </a:rPr>
              <a:t>I </a:t>
            </a:r>
            <a:r>
              <a:rPr lang="ka-GE" sz="1200" b="0" i="0" u="none" strike="noStrike" kern="1200" cap="none" baseline="0" dirty="0">
                <a:solidFill>
                  <a:schemeClr val="dk1"/>
                </a:solidFill>
                <a:latin typeface="Calibri"/>
                <a:ea typeface="Calibri"/>
                <a:cs typeface="Calibri"/>
                <a:sym typeface="Calibri"/>
              </a:rPr>
              <a:t>დანართით გათვალისწინებული საქმიანობები, მათ შორის „საერთაშორისო ან შიდასახელმწიფოებრივი მნიშვნელობის საავტომობილო გზის მშენებლობა.“ </a:t>
            </a: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998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75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31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692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945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368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 </a:t>
            </a:r>
          </a:p>
        </p:txBody>
      </p:sp>
      <p:sp>
        <p:nvSpPr>
          <p:cNvPr id="939" name="Shape 9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319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17385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834653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669847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Clr>
                <a:srgbClr val="58595B"/>
              </a:buClr>
              <a:buSzPct val="25000"/>
              <a:buFont typeface="Arial"/>
              <a:buNone/>
            </a:pPr>
            <a:fld id="{00000000-1234-1234-1234-123412341234}" type="slidenum">
              <a:rPr lang="en-US" sz="900" b="1" i="0" u="none" strike="noStrike" cap="none" smtClean="0">
                <a:solidFill>
                  <a:srgbClr val="58595B"/>
                </a:solidFill>
                <a:latin typeface="Arial"/>
                <a:ea typeface="Arial"/>
                <a:cs typeface="Arial"/>
                <a:sym typeface="Arial"/>
              </a:rPr>
              <a:t>‹#›</a:t>
            </a:fld>
            <a:endParaRPr lang="en-US" sz="900" b="1" i="0" u="none" strike="noStrike" cap="none">
              <a:solidFill>
                <a:srgbClr val="58595B"/>
              </a:solidFill>
              <a:latin typeface="Arial"/>
              <a:ea typeface="Arial"/>
              <a:cs typeface="Arial"/>
              <a:sym typeface="Arial"/>
            </a:endParaRPr>
          </a:p>
        </p:txBody>
      </p:sp>
    </p:spTree>
    <p:extLst>
      <p:ext uri="{BB962C8B-B14F-4D97-AF65-F5344CB8AC3E}">
        <p14:creationId xmlns:p14="http://schemas.microsoft.com/office/powerpoint/2010/main" val="412956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794042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35363379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1857953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155563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7514964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28014391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011657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a:spcBef>
                <a:spcPts val="0"/>
              </a:spcBef>
              <a:buNone/>
            </a:pPr>
            <a:fld id="{00000000-1234-1234-1234-123412341234}" type="slidenum">
              <a:rPr lang="en-US" sz="1300" smtClean="0">
                <a:solidFill>
                  <a:schemeClr val="dk2"/>
                </a:solidFill>
              </a:rPr>
              <a:t>‹#›</a:t>
            </a:fld>
            <a:endParaRPr lang="en-US" sz="1300">
              <a:solidFill>
                <a:schemeClr val="dk2"/>
              </a:solidFill>
            </a:endParaRPr>
          </a:p>
        </p:txBody>
      </p:sp>
    </p:spTree>
    <p:extLst>
      <p:ext uri="{BB962C8B-B14F-4D97-AF65-F5344CB8AC3E}">
        <p14:creationId xmlns:p14="http://schemas.microsoft.com/office/powerpoint/2010/main" val="429240292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Shape 4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7"/>
          <p:cNvSpPr>
            <a:spLocks noChangeArrowheads="1"/>
          </p:cNvSpPr>
          <p:nvPr/>
        </p:nvSpPr>
        <p:spPr bwMode="auto">
          <a:xfrm>
            <a:off x="934872" y="1333552"/>
            <a:ext cx="3572632" cy="4560970"/>
          </a:xfrm>
          <a:prstGeom prst="rect">
            <a:avLst/>
          </a:prstGeom>
        </p:spPr>
        <p:txBody>
          <a:bodyPr vert="horz" lIns="91440" tIns="45720" rIns="91440" bIns="45720" rtlCol="0" anchor="ctr">
            <a:norm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0000"/>
              </a:lnSpc>
              <a:spcBef>
                <a:spcPct val="0"/>
              </a:spcBef>
              <a:spcAft>
                <a:spcPts val="600"/>
              </a:spcAft>
            </a:pPr>
            <a:r>
              <a:rPr lang="en-US" sz="3100" b="1" kern="1200" dirty="0" err="1">
                <a:solidFill>
                  <a:srgbClr val="FFFFFF"/>
                </a:solidFill>
                <a:effectLst>
                  <a:outerShdw blurRad="38100" dist="38100" dir="2700000" algn="tl">
                    <a:srgbClr val="C0C0C0"/>
                  </a:outerShdw>
                </a:effectLst>
                <a:latin typeface="+mj-lt"/>
                <a:ea typeface="+mj-ea"/>
                <a:cs typeface="+mj-cs"/>
              </a:rPr>
              <a:t>საქართველოს</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რეგიონული</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განვითარებისა</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და</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ინფრასტრუქტურის</a:t>
            </a:r>
            <a:endParaRPr lang="en-US" sz="3100" b="1" kern="1200" dirty="0">
              <a:solidFill>
                <a:srgbClr val="FFFFFF"/>
              </a:solidFill>
              <a:effectLst>
                <a:outerShdw blurRad="38100" dist="38100" dir="2700000" algn="tl">
                  <a:srgbClr val="C0C0C0"/>
                </a:outerShdw>
              </a:effectLst>
              <a:latin typeface="+mj-lt"/>
              <a:ea typeface="+mj-ea"/>
              <a:cs typeface="+mj-cs"/>
            </a:endParaRPr>
          </a:p>
          <a:p>
            <a:pPr eaLnBrk="1" hangingPunct="1">
              <a:lnSpc>
                <a:spcPct val="90000"/>
              </a:lnSpc>
              <a:spcBef>
                <a:spcPct val="0"/>
              </a:spcBef>
              <a:spcAft>
                <a:spcPts val="600"/>
              </a:spcAft>
            </a:pPr>
            <a:r>
              <a:rPr lang="en-US" sz="3100" b="1" kern="1200" dirty="0" err="1">
                <a:solidFill>
                  <a:srgbClr val="FFFFFF"/>
                </a:solidFill>
                <a:effectLst>
                  <a:outerShdw blurRad="38100" dist="38100" dir="2700000" algn="tl">
                    <a:srgbClr val="C0C0C0"/>
                  </a:outerShdw>
                </a:effectLst>
                <a:latin typeface="+mj-lt"/>
                <a:ea typeface="+mj-ea"/>
                <a:cs typeface="+mj-cs"/>
              </a:rPr>
              <a:t>სამინისტროს</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საავტომობილო</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გზების</a:t>
            </a:r>
            <a:r>
              <a:rPr lang="en-US" sz="3100" b="1" kern="1200" dirty="0">
                <a:solidFill>
                  <a:srgbClr val="FFFFFF"/>
                </a:solidFill>
                <a:effectLst>
                  <a:outerShdw blurRad="38100" dist="38100" dir="2700000" algn="tl">
                    <a:srgbClr val="C0C0C0"/>
                  </a:outerShdw>
                </a:effectLst>
                <a:latin typeface="+mj-lt"/>
                <a:ea typeface="+mj-ea"/>
                <a:cs typeface="+mj-cs"/>
              </a:rPr>
              <a:t> </a:t>
            </a:r>
            <a:r>
              <a:rPr lang="en-US" sz="3100" b="1" kern="1200" dirty="0" err="1">
                <a:solidFill>
                  <a:srgbClr val="FFFFFF"/>
                </a:solidFill>
                <a:effectLst>
                  <a:outerShdw blurRad="38100" dist="38100" dir="2700000" algn="tl">
                    <a:srgbClr val="C0C0C0"/>
                  </a:outerShdw>
                </a:effectLst>
                <a:latin typeface="+mj-lt"/>
                <a:ea typeface="+mj-ea"/>
                <a:cs typeface="+mj-cs"/>
              </a:rPr>
              <a:t>დეპარტამენტი</a:t>
            </a:r>
            <a:endParaRPr lang="en-US" sz="3100" b="1" kern="1200" dirty="0">
              <a:solidFill>
                <a:srgbClr val="FFFFFF"/>
              </a:solidFill>
              <a:effectLst>
                <a:outerShdw blurRad="38100" dist="38100" dir="2700000" algn="tl">
                  <a:srgbClr val="C0C0C0"/>
                </a:outerShdw>
              </a:effectLst>
              <a:latin typeface="+mj-lt"/>
              <a:ea typeface="+mj-ea"/>
              <a:cs typeface="+mj-cs"/>
            </a:endParaRPr>
          </a:p>
          <a:p>
            <a:pPr eaLnBrk="1" hangingPunct="1">
              <a:lnSpc>
                <a:spcPct val="90000"/>
              </a:lnSpc>
              <a:spcBef>
                <a:spcPct val="0"/>
              </a:spcBef>
              <a:spcAft>
                <a:spcPts val="600"/>
              </a:spcAft>
              <a:defRPr/>
            </a:pPr>
            <a:endParaRPr lang="en-US" altLang="en-US" sz="3100" b="1" kern="1200" dirty="0">
              <a:solidFill>
                <a:srgbClr val="FFFFFF"/>
              </a:solidFill>
              <a:effectLst>
                <a:outerShdw blurRad="38100" dist="38100" dir="2700000" algn="tl">
                  <a:srgbClr val="C0C0C0"/>
                </a:outerShdw>
              </a:effectLst>
              <a:latin typeface="+mj-lt"/>
              <a:ea typeface="+mj-ea"/>
              <a:cs typeface="+mj-cs"/>
            </a:endParaRPr>
          </a:p>
        </p:txBody>
      </p:sp>
      <p:sp>
        <p:nvSpPr>
          <p:cNvPr id="4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err="1">
                <a:solidFill>
                  <a:srgbClr val="FEFFFF"/>
                </a:solidFill>
              </a:rPr>
              <a:t>შიდასახელმწიფოებრივი</a:t>
            </a:r>
            <a:r>
              <a:rPr lang="en-US" sz="2400" dirty="0">
                <a:solidFill>
                  <a:srgbClr val="FEFFFF"/>
                </a:solidFill>
              </a:rPr>
              <a:t> </a:t>
            </a:r>
            <a:r>
              <a:rPr lang="en-US" sz="2400" dirty="0" err="1">
                <a:solidFill>
                  <a:srgbClr val="FEFFFF"/>
                </a:solidFill>
              </a:rPr>
              <a:t>მნიშვნელობის</a:t>
            </a:r>
            <a:r>
              <a:rPr lang="en-US" sz="2400" dirty="0">
                <a:solidFill>
                  <a:srgbClr val="FEFFFF"/>
                </a:solidFill>
              </a:rPr>
              <a:t> </a:t>
            </a:r>
            <a:r>
              <a:rPr lang="en-US" sz="2400" dirty="0" err="1">
                <a:solidFill>
                  <a:srgbClr val="FEFFFF"/>
                </a:solidFill>
              </a:rPr>
              <a:t>სალხინო-დადიანების</a:t>
            </a:r>
            <a:r>
              <a:rPr lang="en-US" sz="2400" dirty="0">
                <a:solidFill>
                  <a:srgbClr val="FEFFFF"/>
                </a:solidFill>
              </a:rPr>
              <a:t> </a:t>
            </a:r>
            <a:r>
              <a:rPr lang="en-US" sz="2400" dirty="0" err="1">
                <a:solidFill>
                  <a:srgbClr val="FEFFFF"/>
                </a:solidFill>
              </a:rPr>
              <a:t>სასახლესთან</a:t>
            </a:r>
            <a:r>
              <a:rPr lang="en-US" sz="2400" dirty="0">
                <a:solidFill>
                  <a:srgbClr val="FEFFFF"/>
                </a:solidFill>
              </a:rPr>
              <a:t> </a:t>
            </a:r>
            <a:r>
              <a:rPr lang="en-US" sz="2400" dirty="0" err="1">
                <a:solidFill>
                  <a:srgbClr val="FEFFFF"/>
                </a:solidFill>
              </a:rPr>
              <a:t>მისასვლელი</a:t>
            </a:r>
            <a:r>
              <a:rPr lang="en-US" sz="2400" dirty="0">
                <a:solidFill>
                  <a:srgbClr val="FEFFFF"/>
                </a:solidFill>
              </a:rPr>
              <a:t> </a:t>
            </a:r>
            <a:r>
              <a:rPr lang="en-US" sz="2400" dirty="0" err="1">
                <a:solidFill>
                  <a:srgbClr val="FEFFFF"/>
                </a:solidFill>
              </a:rPr>
              <a:t>საავტომობილო</a:t>
            </a:r>
            <a:r>
              <a:rPr lang="en-US" sz="2400" dirty="0">
                <a:solidFill>
                  <a:srgbClr val="FEFFFF"/>
                </a:solidFill>
              </a:rPr>
              <a:t> </a:t>
            </a:r>
            <a:r>
              <a:rPr lang="en-US" sz="2400" dirty="0" err="1">
                <a:solidFill>
                  <a:srgbClr val="FEFFFF"/>
                </a:solidFill>
              </a:rPr>
              <a:t>გზის</a:t>
            </a:r>
            <a:r>
              <a:rPr lang="en-US" sz="2400" dirty="0">
                <a:solidFill>
                  <a:srgbClr val="FEFFFF"/>
                </a:solidFill>
              </a:rPr>
              <a:t> კმ5+530-ზე </a:t>
            </a:r>
            <a:r>
              <a:rPr lang="en-US" sz="2400" dirty="0" err="1">
                <a:solidFill>
                  <a:srgbClr val="FEFFFF"/>
                </a:solidFill>
              </a:rPr>
              <a:t>მდ</a:t>
            </a:r>
            <a:r>
              <a:rPr lang="en-US" sz="2400" dirty="0">
                <a:solidFill>
                  <a:srgbClr val="FEFFFF"/>
                </a:solidFill>
              </a:rPr>
              <a:t>. </a:t>
            </a:r>
            <a:r>
              <a:rPr lang="en-US" sz="2400" dirty="0" err="1">
                <a:solidFill>
                  <a:srgbClr val="FEFFFF"/>
                </a:solidFill>
              </a:rPr>
              <a:t>ვახაზე</a:t>
            </a:r>
            <a:r>
              <a:rPr lang="en-US" sz="2400" dirty="0">
                <a:solidFill>
                  <a:srgbClr val="FEFFFF"/>
                </a:solidFill>
              </a:rPr>
              <a:t> </a:t>
            </a:r>
            <a:r>
              <a:rPr lang="en-US" sz="2400" dirty="0" err="1">
                <a:solidFill>
                  <a:srgbClr val="FEFFFF"/>
                </a:solidFill>
              </a:rPr>
              <a:t>არსებული</a:t>
            </a:r>
            <a:r>
              <a:rPr lang="en-US" sz="2400" dirty="0">
                <a:solidFill>
                  <a:srgbClr val="FEFFFF"/>
                </a:solidFill>
              </a:rPr>
              <a:t> </a:t>
            </a:r>
            <a:r>
              <a:rPr lang="en-US" sz="2400" dirty="0" err="1">
                <a:solidFill>
                  <a:srgbClr val="FEFFFF"/>
                </a:solidFill>
              </a:rPr>
              <a:t>სახიდე</a:t>
            </a:r>
            <a:r>
              <a:rPr lang="en-US" sz="2400" dirty="0">
                <a:solidFill>
                  <a:srgbClr val="FEFFFF"/>
                </a:solidFill>
              </a:rPr>
              <a:t> </a:t>
            </a:r>
            <a:r>
              <a:rPr lang="en-US" sz="2400" dirty="0" err="1">
                <a:solidFill>
                  <a:srgbClr val="FEFFFF"/>
                </a:solidFill>
              </a:rPr>
              <a:t>გადასასვლელის</a:t>
            </a:r>
            <a:r>
              <a:rPr lang="en-US" sz="2400" dirty="0">
                <a:solidFill>
                  <a:srgbClr val="FEFFFF"/>
                </a:solidFill>
              </a:rPr>
              <a:t> </a:t>
            </a:r>
            <a:r>
              <a:rPr lang="en-US" sz="2400" dirty="0" err="1">
                <a:solidFill>
                  <a:srgbClr val="FEFFFF"/>
                </a:solidFill>
              </a:rPr>
              <a:t>ნაცვლად</a:t>
            </a:r>
            <a:r>
              <a:rPr lang="en-US" sz="2400" dirty="0">
                <a:solidFill>
                  <a:srgbClr val="FEFFFF"/>
                </a:solidFill>
              </a:rPr>
              <a:t> </a:t>
            </a:r>
            <a:r>
              <a:rPr lang="en-US" sz="2400" dirty="0" err="1">
                <a:solidFill>
                  <a:srgbClr val="FEFFFF"/>
                </a:solidFill>
              </a:rPr>
              <a:t>ახალი</a:t>
            </a:r>
            <a:r>
              <a:rPr lang="en-US" sz="2400" dirty="0">
                <a:solidFill>
                  <a:srgbClr val="FEFFFF"/>
                </a:solidFill>
              </a:rPr>
              <a:t> </a:t>
            </a:r>
            <a:r>
              <a:rPr lang="en-US" sz="2400" dirty="0" err="1">
                <a:solidFill>
                  <a:srgbClr val="FEFFFF"/>
                </a:solidFill>
              </a:rPr>
              <a:t>სახიდე</a:t>
            </a:r>
            <a:r>
              <a:rPr lang="en-US" sz="2400" dirty="0">
                <a:solidFill>
                  <a:srgbClr val="FEFFFF"/>
                </a:solidFill>
              </a:rPr>
              <a:t> </a:t>
            </a:r>
            <a:r>
              <a:rPr lang="en-US" sz="2400" dirty="0" err="1">
                <a:solidFill>
                  <a:srgbClr val="FEFFFF"/>
                </a:solidFill>
              </a:rPr>
              <a:t>გადასასვლელის</a:t>
            </a:r>
            <a:r>
              <a:rPr lang="en-US" sz="2400" dirty="0">
                <a:solidFill>
                  <a:srgbClr val="FEFFFF"/>
                </a:solidFill>
              </a:rPr>
              <a:t> </a:t>
            </a:r>
            <a:r>
              <a:rPr lang="en-US" sz="2400" dirty="0" err="1">
                <a:solidFill>
                  <a:srgbClr val="FEFFFF"/>
                </a:solidFill>
              </a:rPr>
              <a:t>მშენებლობის</a:t>
            </a:r>
            <a:r>
              <a:rPr lang="en-US" sz="2400" dirty="0">
                <a:solidFill>
                  <a:srgbClr val="FEFFFF"/>
                </a:solidFill>
              </a:rPr>
              <a:t> </a:t>
            </a:r>
            <a:r>
              <a:rPr lang="en-US" sz="2400" dirty="0" err="1">
                <a:solidFill>
                  <a:srgbClr val="FEFFFF"/>
                </a:solidFill>
              </a:rPr>
              <a:t>და</a:t>
            </a:r>
            <a:r>
              <a:rPr lang="en-US" sz="2400" dirty="0">
                <a:solidFill>
                  <a:srgbClr val="FEFFFF"/>
                </a:solidFill>
              </a:rPr>
              <a:t> </a:t>
            </a:r>
            <a:r>
              <a:rPr lang="en-US" sz="2400" dirty="0" err="1">
                <a:solidFill>
                  <a:srgbClr val="FEFFFF"/>
                </a:solidFill>
              </a:rPr>
              <a:t>ექსპლუატაციის</a:t>
            </a:r>
            <a:r>
              <a:rPr lang="en-US" sz="2400" dirty="0">
                <a:solidFill>
                  <a:srgbClr val="FEFFFF"/>
                </a:solidFill>
              </a:rPr>
              <a:t> </a:t>
            </a:r>
            <a:r>
              <a:rPr lang="en-US" sz="2400" dirty="0" err="1">
                <a:solidFill>
                  <a:srgbClr val="FEFFFF"/>
                </a:solidFill>
              </a:rPr>
              <a:t>პროექტის</a:t>
            </a:r>
            <a:endParaRPr lang="en-US" sz="2400" b="1" dirty="0">
              <a:solidFill>
                <a:srgbClr val="FEFFFF"/>
              </a:solidFill>
              <a:effectLst>
                <a:outerShdw blurRad="38100" dist="38100" dir="2700000" algn="tl">
                  <a:srgbClr val="C0C0C0"/>
                </a:outerShdw>
              </a:effectLst>
            </a:endParaRPr>
          </a:p>
        </p:txBody>
      </p:sp>
      <p:pic>
        <p:nvPicPr>
          <p:cNvPr id="8" name="image1.jpeg"/>
          <p:cNvPicPr/>
          <p:nvPr/>
        </p:nvPicPr>
        <p:blipFill>
          <a:blip r:embed="rId3" cstate="print"/>
          <a:stretch>
            <a:fillRect/>
          </a:stretch>
        </p:blipFill>
        <p:spPr>
          <a:xfrm>
            <a:off x="10692371" y="104827"/>
            <a:ext cx="1457326" cy="1228725"/>
          </a:xfrm>
          <a:prstGeom prst="rect">
            <a:avLst/>
          </a:prstGeom>
        </p:spPr>
      </p:pic>
      <p:sp>
        <p:nvSpPr>
          <p:cNvPr id="9" name="Rectangle 7"/>
          <p:cNvSpPr>
            <a:spLocks noChangeArrowheads="1"/>
          </p:cNvSpPr>
          <p:nvPr/>
        </p:nvSpPr>
        <p:spPr bwMode="auto">
          <a:xfrm>
            <a:off x="4894190" y="5360253"/>
            <a:ext cx="6526844" cy="461665"/>
          </a:xfrm>
          <a:prstGeom prst="rect">
            <a:avLst/>
          </a:prstGeom>
          <a:no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spcAft>
                <a:spcPts val="600"/>
              </a:spcAft>
            </a:pPr>
            <a:r>
              <a:rPr lang="ka-GE" sz="2400" b="1" dirty="0">
                <a:effectLst>
                  <a:outerShdw blurRad="38100" dist="38100" dir="2700000" algn="tl">
                    <a:srgbClr val="C0C0C0"/>
                  </a:outerShdw>
                </a:effectLst>
                <a:latin typeface="Sylfaen" pitchFamily="18" charset="0"/>
              </a:rPr>
              <a:t>გარემოზე ზემოქმედების შეფასების ანგარიში</a:t>
            </a:r>
            <a:endParaRPr lang="ka-GE" altLang="en-US" sz="2400" b="1" dirty="0">
              <a:effectLst>
                <a:outerShdw blurRad="38100" dist="38100" dir="2700000" algn="tl">
                  <a:srgbClr val="C0C0C0"/>
                </a:outerShdw>
              </a:effectLst>
              <a:latin typeface="Sylfaen" pitchFamily="18" charset="0"/>
            </a:endParaRPr>
          </a:p>
        </p:txBody>
      </p:sp>
    </p:spTree>
    <p:extLst>
      <p:ext uri="{BB962C8B-B14F-4D97-AF65-F5344CB8AC3E}">
        <p14:creationId xmlns:p14="http://schemas.microsoft.com/office/powerpoint/2010/main" val="44786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Rectangle 12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958506" y="800392"/>
            <a:ext cx="10264697" cy="1212102"/>
          </a:xfrm>
          <a:prstGeom prst="rect">
            <a:avLst/>
          </a:prstGeom>
        </p:spPr>
        <p:txBody>
          <a:bodyPr vert="horz" lIns="91440" tIns="45720" rIns="91440" bIns="45720" rtlCol="0" anchor="ctr">
            <a:normAutofit/>
          </a:bodyPr>
          <a:lstStyle/>
          <a:p>
            <a:pPr marL="285750" indent="-285750">
              <a:lnSpc>
                <a:spcPct val="90000"/>
              </a:lnSpc>
              <a:spcBef>
                <a:spcPct val="0"/>
              </a:spcBef>
              <a:spcAft>
                <a:spcPts val="600"/>
              </a:spcAft>
            </a:pPr>
            <a:r>
              <a:rPr lang="en-US" sz="2500" b="1" kern="1200">
                <a:solidFill>
                  <a:srgbClr val="FFFFFF"/>
                </a:solidFill>
                <a:latin typeface="+mj-lt"/>
                <a:ea typeface="+mj-ea"/>
                <a:cs typeface="+mj-cs"/>
              </a:rPr>
              <a:t>მოსამზადებელ, მშენებლობის და ექსპლოატაციის ეტაპებზე მოსალოდნელი  გარემოზე ზემოქმედების შეფასების საკითხები.</a:t>
            </a:r>
          </a:p>
        </p:txBody>
      </p:sp>
      <p:sp>
        <p:nvSpPr>
          <p:cNvPr id="10" name="Rectangle 9"/>
          <p:cNvSpPr/>
          <p:nvPr/>
        </p:nvSpPr>
        <p:spPr>
          <a:xfrm>
            <a:off x="1367624" y="2490436"/>
            <a:ext cx="9708995" cy="3567173"/>
          </a:xfrm>
          <a:prstGeom prst="rect">
            <a:avLst/>
          </a:prstGeom>
        </p:spPr>
        <p:txBody>
          <a:bodyPr vert="horz" lIns="91440" tIns="45720" rIns="91440" bIns="45720" rtlCol="0" anchor="ctr">
            <a:normAutofit/>
          </a:bodyPr>
          <a:lstStyle/>
          <a:p>
            <a:pPr marL="400050" marR="0" lvl="0" indent="-342900">
              <a:lnSpc>
                <a:spcPct val="90000"/>
              </a:lnSpc>
              <a:spcBef>
                <a:spcPts val="0"/>
              </a:spcBef>
              <a:spcAft>
                <a:spcPts val="600"/>
              </a:spcAft>
              <a:buSzPct val="100000"/>
              <a:buFont typeface="Arial" panose="020B0604020202020204" pitchFamily="34" charset="0"/>
              <a:buChar char="•"/>
              <a:tabLst>
                <a:tab pos="241300" algn="l"/>
              </a:tabLst>
            </a:pPr>
            <a:r>
              <a:rPr lang="en-US" sz="2200" b="1" dirty="0" err="1">
                <a:latin typeface="Sylfaen" panose="010A0502050306030303" pitchFamily="18" charset="0"/>
              </a:rPr>
              <a:t>ატმოსფერულ</a:t>
            </a:r>
            <a:r>
              <a:rPr lang="en-US" sz="2200" b="1" dirty="0">
                <a:latin typeface="Sylfaen" panose="010A0502050306030303" pitchFamily="18" charset="0"/>
              </a:rPr>
              <a:t> </a:t>
            </a:r>
            <a:r>
              <a:rPr lang="en-US" sz="2200" b="1" dirty="0" err="1">
                <a:latin typeface="Sylfaen" panose="010A0502050306030303" pitchFamily="18" charset="0"/>
              </a:rPr>
              <a:t>ჰაერში</a:t>
            </a:r>
            <a:r>
              <a:rPr lang="en-US" sz="2200" b="1" dirty="0">
                <a:latin typeface="Sylfaen" panose="010A0502050306030303" pitchFamily="18" charset="0"/>
              </a:rPr>
              <a:t> </a:t>
            </a:r>
            <a:r>
              <a:rPr lang="en-US" sz="2200" b="1" dirty="0" err="1">
                <a:latin typeface="Sylfaen" panose="010A0502050306030303" pitchFamily="18" charset="0"/>
              </a:rPr>
              <a:t>მავნე</a:t>
            </a:r>
            <a:r>
              <a:rPr lang="en-US" sz="2200" b="1" dirty="0">
                <a:latin typeface="Sylfaen" panose="010A0502050306030303" pitchFamily="18" charset="0"/>
              </a:rPr>
              <a:t> </a:t>
            </a:r>
            <a:r>
              <a:rPr lang="en-US" sz="2200" b="1" dirty="0" err="1">
                <a:latin typeface="Sylfaen" panose="010A0502050306030303" pitchFamily="18" charset="0"/>
              </a:rPr>
              <a:t>ნივთიერებების</a:t>
            </a:r>
            <a:r>
              <a:rPr lang="en-US" sz="2200" b="1" dirty="0">
                <a:latin typeface="Sylfaen" panose="010A0502050306030303" pitchFamily="18" charset="0"/>
              </a:rPr>
              <a:t> </a:t>
            </a:r>
            <a:r>
              <a:rPr lang="en-US" sz="2200" b="1" dirty="0" err="1">
                <a:latin typeface="Sylfaen" panose="010A0502050306030303" pitchFamily="18" charset="0"/>
              </a:rPr>
              <a:t>გაფრქვევა</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ხმაური</a:t>
            </a:r>
            <a:r>
              <a:rPr lang="en-US" sz="2200" b="1" dirty="0">
                <a:latin typeface="Sylfaen" panose="010A0502050306030303" pitchFamily="18" charset="0"/>
              </a:rPr>
              <a:t> </a:t>
            </a:r>
            <a:r>
              <a:rPr lang="en-US" sz="2200" b="1" dirty="0" err="1">
                <a:latin typeface="Sylfaen" panose="010A0502050306030303" pitchFamily="18" charset="0"/>
              </a:rPr>
              <a:t>და</a:t>
            </a:r>
            <a:r>
              <a:rPr lang="en-US" sz="2200" b="1" dirty="0">
                <a:latin typeface="Sylfaen" panose="010A0502050306030303" pitchFamily="18" charset="0"/>
              </a:rPr>
              <a:t> </a:t>
            </a:r>
            <a:r>
              <a:rPr lang="en-US" sz="2200" b="1" dirty="0" err="1">
                <a:latin typeface="Sylfaen" panose="010A0502050306030303" pitchFamily="18" charset="0"/>
              </a:rPr>
              <a:t>ვიბრაცია</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გეოლოგიურ</a:t>
            </a:r>
            <a:r>
              <a:rPr lang="en-US" sz="2200" b="1" dirty="0">
                <a:latin typeface="Sylfaen" panose="010A0502050306030303" pitchFamily="18" charset="0"/>
              </a:rPr>
              <a:t> </a:t>
            </a:r>
            <a:r>
              <a:rPr lang="en-US" sz="2200" b="1" dirty="0" err="1">
                <a:latin typeface="Sylfaen" panose="010A0502050306030303" pitchFamily="18" charset="0"/>
              </a:rPr>
              <a:t>გარემოზე</a:t>
            </a:r>
            <a:r>
              <a:rPr lang="en-US" sz="2200" b="1" dirty="0">
                <a:latin typeface="Sylfaen" panose="010A0502050306030303" pitchFamily="18" charset="0"/>
              </a:rPr>
              <a:t> </a:t>
            </a:r>
            <a:r>
              <a:rPr lang="en-US" sz="2200" b="1" dirty="0" err="1">
                <a:latin typeface="Sylfaen" panose="010A0502050306030303" pitchFamily="18" charset="0"/>
              </a:rPr>
              <a:t>ზემოქმედება</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წყლის</a:t>
            </a:r>
            <a:r>
              <a:rPr lang="en-US" sz="2200" b="1" dirty="0">
                <a:latin typeface="Sylfaen" panose="010A0502050306030303" pitchFamily="18" charset="0"/>
              </a:rPr>
              <a:t> </a:t>
            </a:r>
            <a:r>
              <a:rPr lang="en-US" sz="2200" b="1" dirty="0" err="1">
                <a:latin typeface="Sylfaen" panose="010A0502050306030303" pitchFamily="18" charset="0"/>
              </a:rPr>
              <a:t>გარემოზე</a:t>
            </a:r>
            <a:r>
              <a:rPr lang="en-US" sz="2200" b="1" dirty="0">
                <a:latin typeface="Sylfaen" panose="010A0502050306030303" pitchFamily="18" charset="0"/>
              </a:rPr>
              <a:t> </a:t>
            </a:r>
            <a:r>
              <a:rPr lang="en-US" sz="2200" b="1" dirty="0" err="1">
                <a:latin typeface="Sylfaen" panose="010A0502050306030303" pitchFamily="18" charset="0"/>
              </a:rPr>
              <a:t>ზემოქმედების</a:t>
            </a:r>
            <a:r>
              <a:rPr lang="en-US" sz="2200" b="1" dirty="0">
                <a:latin typeface="Sylfaen" panose="010A0502050306030303" pitchFamily="18" charset="0"/>
              </a:rPr>
              <a:t> </a:t>
            </a:r>
            <a:r>
              <a:rPr lang="en-US" sz="2200" b="1" dirty="0" err="1">
                <a:latin typeface="Sylfaen" panose="010A0502050306030303" pitchFamily="18" charset="0"/>
              </a:rPr>
              <a:t>რისკები</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ზემოქმედება</a:t>
            </a:r>
            <a:r>
              <a:rPr lang="en-US" sz="2200" b="1" dirty="0">
                <a:latin typeface="Sylfaen" panose="010A0502050306030303" pitchFamily="18" charset="0"/>
              </a:rPr>
              <a:t> </a:t>
            </a:r>
            <a:r>
              <a:rPr lang="en-US" sz="2200" b="1" dirty="0" err="1">
                <a:latin typeface="Sylfaen" panose="010A0502050306030303" pitchFamily="18" charset="0"/>
              </a:rPr>
              <a:t>ნიადაგზე</a:t>
            </a:r>
            <a:r>
              <a:rPr lang="en-US" sz="2200" b="1" dirty="0">
                <a:latin typeface="Sylfaen" panose="010A0502050306030303" pitchFamily="18" charset="0"/>
              </a:rPr>
              <a:t>, </a:t>
            </a:r>
            <a:r>
              <a:rPr lang="en-US" sz="2200" b="1" dirty="0" err="1">
                <a:latin typeface="Sylfaen" panose="010A0502050306030303" pitchFamily="18" charset="0"/>
              </a:rPr>
              <a:t>დაბინძურების</a:t>
            </a:r>
            <a:r>
              <a:rPr lang="en-US" sz="2200" b="1" dirty="0">
                <a:latin typeface="Sylfaen" panose="010A0502050306030303" pitchFamily="18" charset="0"/>
              </a:rPr>
              <a:t> </a:t>
            </a:r>
            <a:r>
              <a:rPr lang="en-US" sz="2200" b="1" dirty="0" err="1">
                <a:latin typeface="Sylfaen" panose="010A0502050306030303" pitchFamily="18" charset="0"/>
              </a:rPr>
              <a:t>რისკები</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ვიზუალურ-ლანდშაფტური</a:t>
            </a:r>
            <a:r>
              <a:rPr lang="en-US" sz="2200" b="1" dirty="0">
                <a:latin typeface="Sylfaen" panose="010A0502050306030303" pitchFamily="18" charset="0"/>
              </a:rPr>
              <a:t> </a:t>
            </a:r>
            <a:r>
              <a:rPr lang="en-US" sz="2200" b="1" dirty="0" err="1">
                <a:latin typeface="Sylfaen" panose="010A0502050306030303" pitchFamily="18" charset="0"/>
              </a:rPr>
              <a:t>ცვლილება</a:t>
            </a:r>
            <a:endParaRPr lang="en-US" sz="2200" b="1" dirty="0">
              <a:latin typeface="Sylfaen" panose="010A0502050306030303" pitchFamily="18" charset="0"/>
            </a:endParaRPr>
          </a:p>
          <a:p>
            <a:pPr marL="40005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ზემოქმედება</a:t>
            </a:r>
            <a:r>
              <a:rPr lang="en-US" sz="2200" b="1" dirty="0">
                <a:latin typeface="Sylfaen" panose="010A0502050306030303" pitchFamily="18" charset="0"/>
              </a:rPr>
              <a:t> </a:t>
            </a:r>
            <a:r>
              <a:rPr lang="en-US" sz="2200" b="1" dirty="0" err="1">
                <a:latin typeface="Sylfaen" panose="010A0502050306030303" pitchFamily="18" charset="0"/>
              </a:rPr>
              <a:t>სოციალურ-ეკონომიკურ</a:t>
            </a:r>
            <a:r>
              <a:rPr lang="en-US" sz="2200" b="1" dirty="0">
                <a:latin typeface="Sylfaen" panose="010A0502050306030303" pitchFamily="18" charset="0"/>
              </a:rPr>
              <a:t> </a:t>
            </a:r>
            <a:r>
              <a:rPr lang="en-US" sz="2200" b="1" dirty="0" err="1">
                <a:latin typeface="Sylfaen" panose="010A0502050306030303" pitchFamily="18" charset="0"/>
              </a:rPr>
              <a:t>გარემოზე</a:t>
            </a:r>
            <a:endParaRPr lang="en-US" sz="2200" b="1" dirty="0">
              <a:latin typeface="Sylfaen" panose="010A0502050306030303" pitchFamily="18" charset="0"/>
            </a:endParaRPr>
          </a:p>
          <a:p>
            <a:pPr marL="400050" lvl="0" indent="-342900">
              <a:lnSpc>
                <a:spcPct val="90000"/>
              </a:lnSpc>
              <a:spcAft>
                <a:spcPts val="600"/>
              </a:spcAft>
              <a:buFont typeface="Arial" panose="020B0604020202020204" pitchFamily="34" charset="0"/>
              <a:buChar char="•"/>
            </a:pPr>
            <a:r>
              <a:rPr lang="en-US" sz="2200" b="1" dirty="0" err="1">
                <a:latin typeface="Sylfaen" panose="010A0502050306030303" pitchFamily="18" charset="0"/>
              </a:rPr>
              <a:t>ისტორიულ-არქეოლოგიური</a:t>
            </a:r>
            <a:r>
              <a:rPr lang="en-US" sz="2200" b="1" dirty="0">
                <a:latin typeface="Sylfaen" panose="010A0502050306030303" pitchFamily="18" charset="0"/>
              </a:rPr>
              <a:t> </a:t>
            </a:r>
            <a:r>
              <a:rPr lang="en-US" sz="2200" b="1" dirty="0" err="1">
                <a:latin typeface="Sylfaen" panose="010A0502050306030303" pitchFamily="18" charset="0"/>
              </a:rPr>
              <a:t>ძეგლებზე</a:t>
            </a:r>
            <a:r>
              <a:rPr lang="en-US" sz="2200" b="1" dirty="0">
                <a:latin typeface="Sylfaen" panose="010A0502050306030303" pitchFamily="18" charset="0"/>
              </a:rPr>
              <a:t> </a:t>
            </a:r>
            <a:r>
              <a:rPr lang="en-US" sz="2200" b="1" dirty="0" err="1">
                <a:latin typeface="Sylfaen" panose="010A0502050306030303" pitchFamily="18" charset="0"/>
              </a:rPr>
              <a:t>ზემოქმედების</a:t>
            </a:r>
            <a:r>
              <a:rPr lang="en-US" sz="2200" b="1" dirty="0">
                <a:latin typeface="Sylfaen" panose="010A0502050306030303" pitchFamily="18" charset="0"/>
              </a:rPr>
              <a:t> </a:t>
            </a:r>
            <a:r>
              <a:rPr lang="en-US" sz="2200" b="1" dirty="0" err="1">
                <a:latin typeface="Sylfaen" panose="010A0502050306030303" pitchFamily="18" charset="0"/>
              </a:rPr>
              <a:t>რისკები</a:t>
            </a:r>
            <a:r>
              <a:rPr lang="en-US" sz="2200" b="1" dirty="0">
                <a:latin typeface="Sylfaen" panose="010A0502050306030303" pitchFamily="18" charset="0"/>
              </a:rPr>
              <a:t> </a:t>
            </a:r>
            <a:r>
              <a:rPr lang="en-US" sz="2200" b="1" dirty="0" err="1">
                <a:latin typeface="Sylfaen" panose="010A0502050306030303" pitchFamily="18" charset="0"/>
              </a:rPr>
              <a:t>და</a:t>
            </a:r>
            <a:r>
              <a:rPr lang="en-US" sz="2200" b="1" dirty="0">
                <a:latin typeface="Sylfaen" panose="010A0502050306030303" pitchFamily="18" charset="0"/>
              </a:rPr>
              <a:t> </a:t>
            </a:r>
            <a:r>
              <a:rPr lang="en-US" sz="2200" b="1" dirty="0" err="1">
                <a:latin typeface="Sylfaen" panose="010A0502050306030303" pitchFamily="18" charset="0"/>
              </a:rPr>
              <a:t>ა.შ</a:t>
            </a:r>
            <a:r>
              <a:rPr lang="en-US" sz="2200" dirty="0"/>
              <a:t>.</a:t>
            </a:r>
          </a:p>
        </p:txBody>
      </p:sp>
      <p:sp>
        <p:nvSpPr>
          <p:cNvPr id="941" name="Shape 941"/>
          <p:cNvSpPr txBox="1">
            <a:spLocks noGrp="1"/>
          </p:cNvSpPr>
          <p:nvPr>
            <p:ph type="sldNum" sz="quarter" idx="12"/>
          </p:nvPr>
        </p:nvSpPr>
        <p:spPr>
          <a:xfrm>
            <a:off x="10707624" y="6382512"/>
            <a:ext cx="685800" cy="320040"/>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sz="1000"/>
              <a:pPr lvl="0">
                <a:spcBef>
                  <a:spcPts val="0"/>
                </a:spcBef>
                <a:spcAft>
                  <a:spcPts val="600"/>
                </a:spcAft>
                <a:buClr>
                  <a:srgbClr val="58595B"/>
                </a:buClr>
                <a:buSzPct val="25000"/>
                <a:buFont typeface="Arial"/>
                <a:buNone/>
              </a:pPr>
              <a:t>10</a:t>
            </a:fld>
            <a:endParaRPr lang="en-US" sz="1000"/>
          </a:p>
        </p:txBody>
      </p:sp>
    </p:spTree>
    <p:extLst>
      <p:ext uri="{BB962C8B-B14F-4D97-AF65-F5344CB8AC3E}">
        <p14:creationId xmlns:p14="http://schemas.microsoft.com/office/powerpoint/2010/main" val="134984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Rectangle 1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43467" y="321734"/>
            <a:ext cx="10905066" cy="1135737"/>
          </a:xfrm>
          <a:prstGeom prst="rect">
            <a:avLst/>
          </a:prstGeom>
        </p:spPr>
        <p:txBody>
          <a:bodyPr vert="horz" lIns="91440" tIns="45720" rIns="91440" bIns="45720" rtlCol="0" anchor="ctr">
            <a:normAutofit/>
          </a:bodyPr>
          <a:lstStyle/>
          <a:p>
            <a:pPr marL="285750" indent="-285750">
              <a:lnSpc>
                <a:spcPct val="90000"/>
              </a:lnSpc>
              <a:spcBef>
                <a:spcPct val="0"/>
              </a:spcBef>
              <a:spcAft>
                <a:spcPts val="600"/>
              </a:spcAft>
            </a:pPr>
            <a:r>
              <a:rPr lang="en-US" sz="3600" b="1" kern="1200">
                <a:solidFill>
                  <a:schemeClr val="tx1"/>
                </a:solidFill>
                <a:latin typeface="+mj-lt"/>
                <a:ea typeface="+mj-ea"/>
                <a:cs typeface="+mj-cs"/>
              </a:rPr>
              <a:t>ემისიები ატმოსფეროში, ხმაური და ვიბრაცია</a:t>
            </a:r>
          </a:p>
        </p:txBody>
      </p:sp>
      <p:sp>
        <p:nvSpPr>
          <p:cNvPr id="4" name="Rectangle 3"/>
          <p:cNvSpPr/>
          <p:nvPr/>
        </p:nvSpPr>
        <p:spPr>
          <a:xfrm>
            <a:off x="643467" y="1782981"/>
            <a:ext cx="10905066"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err="1"/>
              <a:t>მიწის</a:t>
            </a:r>
            <a:r>
              <a:rPr lang="en-US" sz="2000" dirty="0"/>
              <a:t> </a:t>
            </a:r>
            <a:r>
              <a:rPr lang="en-US" sz="2000" dirty="0" err="1"/>
              <a:t>სამუშაოების</a:t>
            </a:r>
            <a:r>
              <a:rPr lang="en-US" sz="2000" dirty="0"/>
              <a:t>, </a:t>
            </a:r>
            <a:r>
              <a:rPr lang="en-US" sz="2000" dirty="0" err="1"/>
              <a:t>ტექნიკის</a:t>
            </a:r>
            <a:r>
              <a:rPr lang="en-US" sz="2000" dirty="0"/>
              <a:t>/</a:t>
            </a:r>
            <a:r>
              <a:rPr lang="en-US" sz="2000" dirty="0" err="1"/>
              <a:t>სატრანსპორტო</a:t>
            </a:r>
            <a:r>
              <a:rPr lang="en-US" sz="2000" dirty="0"/>
              <a:t> </a:t>
            </a:r>
            <a:r>
              <a:rPr lang="en-US" sz="2000" dirty="0" err="1"/>
              <a:t>საშუალებების</a:t>
            </a:r>
            <a:r>
              <a:rPr lang="en-US" sz="2000" dirty="0"/>
              <a:t> </a:t>
            </a:r>
            <a:r>
              <a:rPr lang="en-US" sz="2000" dirty="0" err="1"/>
              <a:t>გადაადგილების</a:t>
            </a:r>
            <a:r>
              <a:rPr lang="en-US" sz="2000" dirty="0"/>
              <a:t> </a:t>
            </a:r>
            <a:r>
              <a:rPr lang="en-US" sz="2000" dirty="0" err="1"/>
              <a:t>და</a:t>
            </a:r>
            <a:r>
              <a:rPr lang="en-US" sz="2000" dirty="0"/>
              <a:t> </a:t>
            </a:r>
            <a:r>
              <a:rPr lang="en-US" sz="2000" dirty="0" err="1"/>
              <a:t>მუშაობისას</a:t>
            </a:r>
            <a:r>
              <a:rPr lang="en-US" sz="2000" dirty="0"/>
              <a:t> </a:t>
            </a:r>
            <a:r>
              <a:rPr lang="en-US" sz="2000" dirty="0" err="1"/>
              <a:t>ადგილი</a:t>
            </a:r>
            <a:r>
              <a:rPr lang="en-US" sz="2000" dirty="0"/>
              <a:t> </a:t>
            </a:r>
            <a:r>
              <a:rPr lang="en-US" sz="2000" dirty="0" err="1"/>
              <a:t>ექნება</a:t>
            </a:r>
            <a:r>
              <a:rPr lang="en-US" sz="2000" dirty="0"/>
              <a:t>: </a:t>
            </a:r>
          </a:p>
          <a:p>
            <a:pPr marL="400050" indent="-342900">
              <a:lnSpc>
                <a:spcPct val="90000"/>
              </a:lnSpc>
              <a:spcAft>
                <a:spcPts val="600"/>
              </a:spcAft>
              <a:buFont typeface="Wingdings" panose="05000000000000000000" pitchFamily="2" charset="2"/>
              <a:buChar char="v"/>
            </a:pPr>
            <a:r>
              <a:rPr lang="en-US" sz="2000" b="1" dirty="0" err="1"/>
              <a:t>ხმაურს</a:t>
            </a:r>
            <a:r>
              <a:rPr lang="en-US" sz="2000" b="1" dirty="0"/>
              <a:t>;</a:t>
            </a:r>
          </a:p>
          <a:p>
            <a:pPr marL="400050" indent="-342900">
              <a:lnSpc>
                <a:spcPct val="90000"/>
              </a:lnSpc>
              <a:spcAft>
                <a:spcPts val="600"/>
              </a:spcAft>
              <a:buFont typeface="Wingdings" panose="05000000000000000000" pitchFamily="2" charset="2"/>
              <a:buChar char="v"/>
            </a:pPr>
            <a:r>
              <a:rPr lang="en-US" sz="2000" b="1" dirty="0" err="1"/>
              <a:t>ვიბრაციას</a:t>
            </a:r>
            <a:r>
              <a:rPr lang="en-US" sz="2000" b="1" dirty="0"/>
              <a:t>;</a:t>
            </a:r>
          </a:p>
          <a:p>
            <a:pPr marL="400050" indent="-342900">
              <a:lnSpc>
                <a:spcPct val="90000"/>
              </a:lnSpc>
              <a:spcAft>
                <a:spcPts val="600"/>
              </a:spcAft>
              <a:buFont typeface="Wingdings" panose="05000000000000000000" pitchFamily="2" charset="2"/>
              <a:buChar char="v"/>
            </a:pPr>
            <a:r>
              <a:rPr lang="en-US" sz="2000" b="1" dirty="0" err="1"/>
              <a:t>ატმოსფერულ</a:t>
            </a:r>
            <a:r>
              <a:rPr lang="en-US" sz="2000" b="1" dirty="0"/>
              <a:t> </a:t>
            </a:r>
            <a:r>
              <a:rPr lang="en-US" sz="2000" b="1" dirty="0" err="1"/>
              <a:t>ჰაერში</a:t>
            </a:r>
            <a:r>
              <a:rPr lang="en-US" sz="2000" b="1" dirty="0"/>
              <a:t> </a:t>
            </a:r>
            <a:r>
              <a:rPr lang="en-US" sz="2000" b="1" dirty="0" err="1"/>
              <a:t>მტვრის</a:t>
            </a:r>
            <a:r>
              <a:rPr lang="en-US" sz="2000" b="1" dirty="0"/>
              <a:t> </a:t>
            </a:r>
            <a:r>
              <a:rPr lang="en-US" sz="2000" b="1" dirty="0" err="1"/>
              <a:t>ნაწილაკების</a:t>
            </a:r>
            <a:r>
              <a:rPr lang="en-US" sz="2000" b="1" dirty="0"/>
              <a:t> </a:t>
            </a:r>
            <a:r>
              <a:rPr lang="en-US" sz="2000" b="1" dirty="0" err="1"/>
              <a:t>გავრცელებას</a:t>
            </a:r>
            <a:r>
              <a:rPr lang="en-US" sz="2000" b="1" dirty="0"/>
              <a:t>;</a:t>
            </a:r>
          </a:p>
          <a:p>
            <a:pPr marL="400050" indent="-342900">
              <a:lnSpc>
                <a:spcPct val="90000"/>
              </a:lnSpc>
              <a:spcAft>
                <a:spcPts val="600"/>
              </a:spcAft>
              <a:buFont typeface="Wingdings" panose="05000000000000000000" pitchFamily="2" charset="2"/>
              <a:buChar char="v"/>
            </a:pPr>
            <a:r>
              <a:rPr lang="en-US" sz="2000" b="1" dirty="0" err="1"/>
              <a:t>საწვავის</a:t>
            </a:r>
            <a:r>
              <a:rPr lang="en-US" sz="2000" b="1" dirty="0"/>
              <a:t> </a:t>
            </a:r>
            <a:r>
              <a:rPr lang="en-US" sz="2000" b="1" dirty="0" err="1"/>
              <a:t>წვის</a:t>
            </a:r>
            <a:r>
              <a:rPr lang="en-US" sz="2000" b="1" dirty="0"/>
              <a:t> </a:t>
            </a:r>
            <a:r>
              <a:rPr lang="en-US" sz="2000" b="1" dirty="0" err="1"/>
              <a:t>პროდუქტების</a:t>
            </a:r>
            <a:r>
              <a:rPr lang="en-US" sz="2000" b="1" dirty="0"/>
              <a:t> </a:t>
            </a:r>
            <a:r>
              <a:rPr lang="en-US" sz="2000" b="1" dirty="0" err="1"/>
              <a:t>გავრცელებას</a:t>
            </a:r>
            <a:r>
              <a:rPr lang="en-US" sz="2000" b="1" dirty="0"/>
              <a:t>.</a:t>
            </a:r>
          </a:p>
          <a:p>
            <a:pPr marL="285750" indent="-228600">
              <a:lnSpc>
                <a:spcPct val="90000"/>
              </a:lnSpc>
              <a:spcAft>
                <a:spcPts val="600"/>
              </a:spcAft>
              <a:buFont typeface="Arial" panose="020B0604020202020204" pitchFamily="34" charset="0"/>
              <a:buChar char="•"/>
            </a:pPr>
            <a:endParaRPr lang="en-US" sz="2000" b="1" dirty="0"/>
          </a:p>
          <a:p>
            <a:pPr marL="285750" indent="-228600">
              <a:lnSpc>
                <a:spcPct val="90000"/>
              </a:lnSpc>
              <a:spcAft>
                <a:spcPts val="600"/>
              </a:spcAft>
              <a:buFont typeface="Arial" panose="020B0604020202020204" pitchFamily="34" charset="0"/>
              <a:buChar char="•"/>
            </a:pPr>
            <a:r>
              <a:rPr lang="en-US" sz="2000" dirty="0" err="1"/>
              <a:t>მშენებლობის</a:t>
            </a:r>
            <a:r>
              <a:rPr lang="en-US" sz="2000" dirty="0"/>
              <a:t> </a:t>
            </a:r>
            <a:r>
              <a:rPr lang="en-US" sz="2000" dirty="0" err="1"/>
              <a:t>ეტაპზე</a:t>
            </a:r>
            <a:r>
              <a:rPr lang="en-US" sz="2000" dirty="0"/>
              <a:t> </a:t>
            </a:r>
            <a:r>
              <a:rPr lang="en-US" sz="2000" dirty="0" err="1"/>
              <a:t>ზემოქმედების</a:t>
            </a:r>
            <a:r>
              <a:rPr lang="en-US" sz="2000" dirty="0"/>
              <a:t> </a:t>
            </a:r>
            <a:r>
              <a:rPr lang="en-US" sz="2000" dirty="0" err="1"/>
              <a:t>შემცირება</a:t>
            </a:r>
            <a:r>
              <a:rPr lang="en-US" sz="2000" dirty="0"/>
              <a:t> </a:t>
            </a:r>
            <a:r>
              <a:rPr lang="en-US" sz="2000" dirty="0" err="1"/>
              <a:t>და</a:t>
            </a:r>
            <a:r>
              <a:rPr lang="en-US" sz="2000" dirty="0"/>
              <a:t> </a:t>
            </a:r>
            <a:r>
              <a:rPr lang="en-US" sz="2000" dirty="0" err="1"/>
              <a:t>კონტროლი</a:t>
            </a:r>
            <a:r>
              <a:rPr lang="en-US" sz="2000" dirty="0"/>
              <a:t> </a:t>
            </a:r>
            <a:r>
              <a:rPr lang="en-US" sz="2000" dirty="0" err="1"/>
              <a:t>შესაძლებელი</a:t>
            </a:r>
            <a:r>
              <a:rPr lang="en-US" sz="2000" dirty="0"/>
              <a:t> </a:t>
            </a:r>
            <a:r>
              <a:rPr lang="en-US" sz="2000" dirty="0" err="1"/>
              <a:t>იქნება</a:t>
            </a:r>
            <a:r>
              <a:rPr lang="en-US" sz="2000" dirty="0"/>
              <a:t> </a:t>
            </a:r>
            <a:r>
              <a:rPr lang="en-US" sz="2000" dirty="0" err="1"/>
              <a:t>სამუშაოს</a:t>
            </a:r>
            <a:r>
              <a:rPr lang="en-US" sz="2000" dirty="0"/>
              <a:t> </a:t>
            </a:r>
            <a:r>
              <a:rPr lang="en-US" sz="2000" dirty="0" err="1"/>
              <a:t>სწორი</a:t>
            </a:r>
            <a:r>
              <a:rPr lang="en-US" sz="2000" dirty="0"/>
              <a:t> </a:t>
            </a:r>
            <a:r>
              <a:rPr lang="en-US" sz="2000" dirty="0" err="1"/>
              <a:t>დაგეგმვის</a:t>
            </a:r>
            <a:r>
              <a:rPr lang="en-US" sz="2000" dirty="0"/>
              <a:t> </a:t>
            </a:r>
            <a:r>
              <a:rPr lang="en-US" sz="2000" dirty="0" err="1"/>
              <a:t>და</a:t>
            </a:r>
            <a:r>
              <a:rPr lang="en-US" sz="2000" dirty="0"/>
              <a:t> </a:t>
            </a:r>
            <a:r>
              <a:rPr lang="en-US" sz="2000" dirty="0" err="1"/>
              <a:t>შემარბილებელი</a:t>
            </a:r>
            <a:r>
              <a:rPr lang="en-US" sz="2000" dirty="0"/>
              <a:t> </a:t>
            </a:r>
            <a:r>
              <a:rPr lang="en-US" sz="2000" dirty="0" err="1"/>
              <a:t>ღონისძიებების</a:t>
            </a:r>
            <a:r>
              <a:rPr lang="en-US" sz="2000" dirty="0"/>
              <a:t> </a:t>
            </a:r>
            <a:r>
              <a:rPr lang="en-US" sz="2000" dirty="0" err="1"/>
              <a:t>გატარებით</a:t>
            </a:r>
            <a:r>
              <a:rPr lang="en-US" sz="2000" dirty="0"/>
              <a:t>.</a:t>
            </a:r>
          </a:p>
        </p:txBody>
      </p:sp>
      <p:sp>
        <p:nvSpPr>
          <p:cNvPr id="116" name="Rectangle 1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Rectangle 1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1" name="Shape 941"/>
          <p:cNvSpPr txBox="1">
            <a:spLocks noGrp="1"/>
          </p:cNvSpPr>
          <p:nvPr>
            <p:ph type="sldNum" sz="quarter" idx="12"/>
          </p:nvPr>
        </p:nvSpPr>
        <p:spPr>
          <a:xfrm>
            <a:off x="8805333"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pPr lvl="0">
                <a:spcBef>
                  <a:spcPts val="0"/>
                </a:spcBef>
                <a:spcAft>
                  <a:spcPts val="600"/>
                </a:spcAft>
                <a:buClr>
                  <a:srgbClr val="58595B"/>
                </a:buClr>
                <a:buSzPct val="25000"/>
                <a:buFont typeface="Arial"/>
                <a:buNone/>
              </a:pPr>
              <a:t>11</a:t>
            </a:fld>
            <a:endParaRPr lang="en-US"/>
          </a:p>
        </p:txBody>
      </p:sp>
    </p:spTree>
    <p:extLst>
      <p:ext uri="{BB962C8B-B14F-4D97-AF65-F5344CB8AC3E}">
        <p14:creationId xmlns:p14="http://schemas.microsoft.com/office/powerpoint/2010/main" val="117145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Rectangle 1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467" y="321734"/>
            <a:ext cx="10905066" cy="1135737"/>
          </a:xfrm>
          <a:prstGeom prst="rect">
            <a:avLst/>
          </a:prstGeom>
        </p:spPr>
        <p:txBody>
          <a:bodyPr vert="horz" lIns="91440" tIns="45720" rIns="91440" bIns="45720" rtlCol="0" anchor="ctr">
            <a:normAutofit/>
          </a:bodyPr>
          <a:lstStyle/>
          <a:p>
            <a:pPr marL="285750" indent="-285750">
              <a:lnSpc>
                <a:spcPct val="90000"/>
              </a:lnSpc>
              <a:spcBef>
                <a:spcPct val="0"/>
              </a:spcBef>
              <a:spcAft>
                <a:spcPts val="600"/>
              </a:spcAft>
            </a:pPr>
            <a:r>
              <a:rPr lang="en-US" sz="3600" b="1" kern="1200">
                <a:solidFill>
                  <a:schemeClr val="tx1"/>
                </a:solidFill>
                <a:latin typeface="+mj-lt"/>
                <a:ea typeface="+mj-ea"/>
                <a:cs typeface="+mj-cs"/>
              </a:rPr>
              <a:t>შემარბილებელი ღონისძიებები</a:t>
            </a:r>
          </a:p>
        </p:txBody>
      </p:sp>
      <p:sp>
        <p:nvSpPr>
          <p:cNvPr id="7" name="Rectangle 6"/>
          <p:cNvSpPr/>
          <p:nvPr/>
        </p:nvSpPr>
        <p:spPr>
          <a:xfrm>
            <a:off x="643467" y="1782981"/>
            <a:ext cx="10905066"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მოსამზადებელ და მშენებლობის ეტაპზე </a:t>
            </a:r>
            <a:r>
              <a:rPr lang="en-US" sz="2000" b="1"/>
              <a:t>ზემოქმედების შემცირება/კონტროლი </a:t>
            </a:r>
            <a:r>
              <a:rPr lang="en-US" sz="2000"/>
              <a:t>შესაძლებელი იქნება სამუშაოს </a:t>
            </a:r>
            <a:r>
              <a:rPr lang="en-US" sz="2000" b="1"/>
              <a:t>სწორი დაგეგმვის </a:t>
            </a:r>
            <a:r>
              <a:rPr lang="en-US" sz="2000"/>
              <a:t>და ისეთი </a:t>
            </a:r>
            <a:r>
              <a:rPr lang="en-US" sz="2000" b="1"/>
              <a:t>შემარბილებელი ღონისძიებების გატარებით, როგორიცაა</a:t>
            </a:r>
            <a:r>
              <a:rPr lang="en-US" sz="2000"/>
              <a:t>: </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სატრანსპორტო საშუალებების </a:t>
            </a:r>
            <a:r>
              <a:rPr lang="en-US" sz="2000" b="1"/>
              <a:t>ტექნიკური </a:t>
            </a:r>
            <a:r>
              <a:rPr lang="en-US" sz="2000"/>
              <a:t>გამართულობის </a:t>
            </a:r>
            <a:r>
              <a:rPr lang="en-US" sz="2000" b="1"/>
              <a:t>კონტროლი; </a:t>
            </a:r>
          </a:p>
          <a:p>
            <a:pPr marL="285750" indent="-228600">
              <a:lnSpc>
                <a:spcPct val="90000"/>
              </a:lnSpc>
              <a:spcAft>
                <a:spcPts val="600"/>
              </a:spcAft>
              <a:buFont typeface="Arial" panose="020B0604020202020204" pitchFamily="34" charset="0"/>
              <a:buChar char="•"/>
            </a:pPr>
            <a:r>
              <a:rPr lang="en-US" sz="2000"/>
              <a:t>მასალის </a:t>
            </a:r>
            <a:r>
              <a:rPr lang="en-US" sz="2000" b="1"/>
              <a:t>ტრანსპორტირებისას და დასახლებული უბნების </a:t>
            </a:r>
            <a:r>
              <a:rPr lang="en-US" sz="2000"/>
              <a:t>მახლობლად/ დასახლებულ ზონაში გადაადგილების </a:t>
            </a:r>
            <a:r>
              <a:rPr lang="en-US" sz="2000" b="1"/>
              <a:t>ოპტიმალური სიჩქარეების დაცვა</a:t>
            </a:r>
            <a:r>
              <a:rPr lang="en-US" sz="2000"/>
              <a:t>; </a:t>
            </a:r>
          </a:p>
          <a:p>
            <a:pPr marL="285750" indent="-228600">
              <a:lnSpc>
                <a:spcPct val="90000"/>
              </a:lnSpc>
              <a:spcAft>
                <a:spcPts val="600"/>
              </a:spcAft>
              <a:buFont typeface="Arial" panose="020B0604020202020204" pitchFamily="34" charset="0"/>
              <a:buChar char="•"/>
            </a:pPr>
            <a:r>
              <a:rPr lang="en-US" sz="2000"/>
              <a:t>ჩართული ძრავით </a:t>
            </a:r>
            <a:r>
              <a:rPr lang="en-US" sz="2000" b="1"/>
              <a:t>ტექნიკის ‘უსაქმოდ’ დატოვების </a:t>
            </a:r>
            <a:r>
              <a:rPr lang="en-US" sz="2000"/>
              <a:t>აკრძალვა;</a:t>
            </a:r>
          </a:p>
          <a:p>
            <a:pPr marL="285750" indent="-228600">
              <a:lnSpc>
                <a:spcPct val="90000"/>
              </a:lnSpc>
              <a:spcAft>
                <a:spcPts val="600"/>
              </a:spcAft>
              <a:buFont typeface="Arial" panose="020B0604020202020204" pitchFamily="34" charset="0"/>
              <a:buChar char="•"/>
            </a:pPr>
            <a:r>
              <a:rPr lang="en-US" sz="2000"/>
              <a:t> ნაყოფიერი ნიადაგის, გრუნტის და ფხვიერი მასალის </a:t>
            </a:r>
            <a:r>
              <a:rPr lang="en-US" sz="2000" b="1"/>
              <a:t>გაფანტვისგან დაცვა</a:t>
            </a:r>
            <a:r>
              <a:rPr lang="en-US" sz="2000"/>
              <a:t>; </a:t>
            </a:r>
          </a:p>
          <a:p>
            <a:pPr marL="285750" indent="-228600">
              <a:lnSpc>
                <a:spcPct val="90000"/>
              </a:lnSpc>
              <a:spcAft>
                <a:spcPts val="600"/>
              </a:spcAft>
              <a:buFont typeface="Arial" panose="020B0604020202020204" pitchFamily="34" charset="0"/>
              <a:buChar char="•"/>
            </a:pPr>
            <a:r>
              <a:rPr lang="en-US" sz="2000"/>
              <a:t>ფხვიერო ტვირთების გადატანისას - </a:t>
            </a:r>
            <a:r>
              <a:rPr lang="en-US" sz="2000" b="1"/>
              <a:t>ტვირთის გადახურვა (გაფანტვისგან დასაცავად</a:t>
            </a:r>
            <a:r>
              <a:rPr lang="en-US" sz="2000"/>
              <a:t>); </a:t>
            </a:r>
          </a:p>
          <a:p>
            <a:pPr marL="285750" indent="-228600">
              <a:lnSpc>
                <a:spcPct val="90000"/>
              </a:lnSpc>
              <a:spcAft>
                <a:spcPts val="600"/>
              </a:spcAft>
              <a:buFont typeface="Arial" panose="020B0604020202020204" pitchFamily="34" charset="0"/>
              <a:buChar char="•"/>
            </a:pPr>
            <a:r>
              <a:rPr lang="en-US" sz="2000"/>
              <a:t>მასალის შემოტანის სწორი დაგეგმვა ქარისმიერი ეროზიის შედეგად ჰაერის ხარისხზე ზემოქმედების შესამცირებლად და სხვ.</a:t>
            </a:r>
          </a:p>
        </p:txBody>
      </p:sp>
      <p:sp>
        <p:nvSpPr>
          <p:cNvPr id="116" name="Rectangle 1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Rectangle 1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1" name="Shape 941"/>
          <p:cNvSpPr txBox="1">
            <a:spLocks noGrp="1"/>
          </p:cNvSpPr>
          <p:nvPr>
            <p:ph type="sldNum" sz="quarter" idx="12"/>
          </p:nvPr>
        </p:nvSpPr>
        <p:spPr>
          <a:xfrm>
            <a:off x="8805333"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pPr lvl="0">
                <a:spcBef>
                  <a:spcPts val="0"/>
                </a:spcBef>
                <a:spcAft>
                  <a:spcPts val="600"/>
                </a:spcAft>
                <a:buClr>
                  <a:srgbClr val="58595B"/>
                </a:buClr>
                <a:buSzPct val="25000"/>
                <a:buFont typeface="Arial"/>
                <a:buNone/>
              </a:pPr>
              <a:t>12</a:t>
            </a:fld>
            <a:endParaRPr lang="en-US"/>
          </a:p>
        </p:txBody>
      </p:sp>
    </p:spTree>
    <p:extLst>
      <p:ext uri="{BB962C8B-B14F-4D97-AF65-F5344CB8AC3E}">
        <p14:creationId xmlns:p14="http://schemas.microsoft.com/office/powerpoint/2010/main" val="232051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13</a:t>
            </a:fld>
            <a:endParaRPr lang="en-US" dirty="0"/>
          </a:p>
        </p:txBody>
      </p:sp>
      <p:sp>
        <p:nvSpPr>
          <p:cNvPr id="7" name="Rectangle 6"/>
          <p:cNvSpPr/>
          <p:nvPr/>
        </p:nvSpPr>
        <p:spPr>
          <a:xfrm>
            <a:off x="42196" y="1187826"/>
            <a:ext cx="12149803" cy="3416320"/>
          </a:xfrm>
          <a:prstGeom prst="rect">
            <a:avLst/>
          </a:prstGeom>
        </p:spPr>
        <p:txBody>
          <a:bodyPr wrap="square">
            <a:spAutoFit/>
          </a:bodyPr>
          <a:lstStyle/>
          <a:p>
            <a:pPr marL="285750" indent="-285750" algn="just">
              <a:buFont typeface="Wingdings" panose="05000000000000000000" pitchFamily="2" charset="2"/>
              <a:buChar char="q"/>
            </a:pPr>
            <a:r>
              <a:rPr lang="ka-GE" dirty="0"/>
              <a:t>ზემოქმედება ჩვეულებრივ დაკავშირებულია სამშენებლო ბანაკის (ჩამდინარე წყლები, ნაგავი, მასალა, მათ შორის ქიმიური  და/ამ საწვავ საპოხი ნივთიერებები), არასათანადო მართვასთან. </a:t>
            </a:r>
            <a:r>
              <a:rPr lang="ka-GE" b="1" dirty="0"/>
              <a:t>ძირითადი შესაძლო ზემოქმედება წყალზე ავტომაგისტრალის ფუნქციონირების დროს იქნება:</a:t>
            </a:r>
          </a:p>
          <a:p>
            <a:pPr algn="just"/>
            <a:r>
              <a:rPr lang="ka-GE" b="1" dirty="0"/>
              <a:t> </a:t>
            </a:r>
          </a:p>
          <a:p>
            <a:pPr marL="285750" indent="-285750" algn="just">
              <a:buFont typeface="Arial" panose="020B0604020202020204" pitchFamily="34" charset="0"/>
              <a:buChar char="•"/>
            </a:pPr>
            <a:r>
              <a:rPr lang="ka-GE" dirty="0"/>
              <a:t>მოსილვა და წყლების დაბინძურების მძიმე ლითონებითა და ნავთობის ნახშირწყალბადებით (დაბინძურების წყარო - ზედაპირული ჩამონადენი. ავარიული დაღვრა);</a:t>
            </a:r>
          </a:p>
          <a:p>
            <a:pPr marL="285750" indent="-285750" algn="just">
              <a:buFont typeface="Arial" panose="020B0604020202020204" pitchFamily="34" charset="0"/>
              <a:buChar char="•"/>
            </a:pPr>
            <a:r>
              <a:rPr lang="ka-GE" dirty="0"/>
              <a:t>დაბინძურება ნარჩენებით; </a:t>
            </a:r>
          </a:p>
          <a:p>
            <a:pPr marL="285750" indent="-285750" algn="just">
              <a:buFont typeface="Arial" panose="020B0604020202020204" pitchFamily="34" charset="0"/>
              <a:buChar char="•"/>
            </a:pPr>
            <a:r>
              <a:rPr lang="ka-GE" dirty="0"/>
              <a:t>გრუნტის წყლის დაბინძურება ზედაპირული წყლის დაბინძურების შედეგად; </a:t>
            </a:r>
          </a:p>
          <a:p>
            <a:pPr marL="285750" indent="-285750" algn="just">
              <a:buFont typeface="Arial" panose="020B0604020202020204" pitchFamily="34" charset="0"/>
              <a:buChar char="•"/>
            </a:pPr>
            <a:r>
              <a:rPr lang="ka-GE" dirty="0"/>
              <a:t>წყლის დაბინძურება ზამთრის პერიოდში (მარილის.  სილის და ასევე სხვა პროდუქტების გამოყენება. რომელიც წყლის ხარისხს საფრთხის ქვეშ აყენებს); </a:t>
            </a:r>
          </a:p>
          <a:p>
            <a:pPr marL="285750" indent="-285750" algn="just">
              <a:buFont typeface="Arial" panose="020B0604020202020204" pitchFamily="34" charset="0"/>
              <a:buChar char="•"/>
            </a:pPr>
            <a:r>
              <a:rPr lang="ka-GE" dirty="0"/>
              <a:t>წყლის დაბინძურება გზის შეკეთების/ტექნიკური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შემთხვევაში და </a:t>
            </a:r>
            <a:r>
              <a:rPr lang="ka-GE" dirty="0" err="1"/>
              <a:t>ა.შ</a:t>
            </a:r>
            <a:r>
              <a:rPr lang="ka-GE" dirty="0"/>
              <a:t>.</a:t>
            </a:r>
          </a:p>
        </p:txBody>
      </p:sp>
      <p:sp>
        <p:nvSpPr>
          <p:cNvPr id="2" name="Rectangle 1"/>
          <p:cNvSpPr/>
          <p:nvPr/>
        </p:nvSpPr>
        <p:spPr>
          <a:xfrm>
            <a:off x="42196" y="648794"/>
            <a:ext cx="4243469" cy="369332"/>
          </a:xfrm>
          <a:prstGeom prst="rect">
            <a:avLst/>
          </a:prstGeom>
        </p:spPr>
        <p:txBody>
          <a:bodyPr wrap="none">
            <a:spAutoFit/>
          </a:bodyPr>
          <a:lstStyle/>
          <a:p>
            <a:pPr marL="285750" indent="-285750" algn="just">
              <a:buFont typeface="Wingdings" panose="05000000000000000000" pitchFamily="2" charset="2"/>
              <a:buChar char="v"/>
            </a:pPr>
            <a:r>
              <a:rPr lang="ka-GE" b="1" dirty="0"/>
              <a:t>ზემოქმედება ზედაპირულ წყალზე </a:t>
            </a:r>
          </a:p>
        </p:txBody>
      </p:sp>
    </p:spTree>
    <p:extLst>
      <p:ext uri="{BB962C8B-B14F-4D97-AF65-F5344CB8AC3E}">
        <p14:creationId xmlns:p14="http://schemas.microsoft.com/office/powerpoint/2010/main" val="242908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14</a:t>
            </a:fld>
            <a:endParaRPr lang="en-US" dirty="0"/>
          </a:p>
        </p:txBody>
      </p:sp>
      <p:sp>
        <p:nvSpPr>
          <p:cNvPr id="2" name="Rectangle 1"/>
          <p:cNvSpPr/>
          <p:nvPr/>
        </p:nvSpPr>
        <p:spPr>
          <a:xfrm>
            <a:off x="70594" y="671138"/>
            <a:ext cx="3786614" cy="369332"/>
          </a:xfrm>
          <a:prstGeom prst="rect">
            <a:avLst/>
          </a:prstGeom>
        </p:spPr>
        <p:txBody>
          <a:bodyPr wrap="none">
            <a:spAutoFit/>
          </a:bodyPr>
          <a:lstStyle/>
          <a:p>
            <a:pPr marL="285750" indent="-285750" algn="just">
              <a:buFont typeface="Wingdings" panose="05000000000000000000" pitchFamily="2" charset="2"/>
              <a:buChar char="v"/>
            </a:pPr>
            <a:r>
              <a:rPr lang="ka-GE" b="1" dirty="0"/>
              <a:t>შემარბილებელი ღონისძიებები</a:t>
            </a:r>
          </a:p>
        </p:txBody>
      </p:sp>
      <p:sp>
        <p:nvSpPr>
          <p:cNvPr id="4" name="Rectangle 3"/>
          <p:cNvSpPr/>
          <p:nvPr/>
        </p:nvSpPr>
        <p:spPr>
          <a:xfrm>
            <a:off x="0" y="1209402"/>
            <a:ext cx="12192000" cy="4401205"/>
          </a:xfrm>
          <a:prstGeom prst="rect">
            <a:avLst/>
          </a:prstGeom>
        </p:spPr>
        <p:txBody>
          <a:bodyPr wrap="square">
            <a:spAutoFit/>
          </a:bodyPr>
          <a:lstStyle/>
          <a:p>
            <a:pPr marL="285750" indent="-285750" algn="just">
              <a:buFont typeface="Wingdings" panose="05000000000000000000" pitchFamily="2" charset="2"/>
              <a:buChar char="q"/>
            </a:pPr>
            <a:r>
              <a:rPr lang="ka-GE" dirty="0"/>
              <a:t>მოსამზადებელ და მშენებლობის ეტაპზე წყლის გარემოზე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285750" indent="-285750" algn="just">
              <a:buFont typeface="Wingdings" panose="05000000000000000000" pitchFamily="2" charset="2"/>
              <a:buChar char="q"/>
            </a:pPr>
            <a:endParaRPr lang="ka-GE" sz="1000" dirty="0"/>
          </a:p>
          <a:p>
            <a:pPr marL="285750" indent="-285750" algn="just">
              <a:buFont typeface="Arial" panose="020B0604020202020204" pitchFamily="34" charset="0"/>
              <a:buChar char="•"/>
            </a:pPr>
            <a:r>
              <a:rPr lang="ka-GE" dirty="0"/>
              <a:t>ტექნიკის და მასალის განთავსების ადგილები </a:t>
            </a:r>
            <a:r>
              <a:rPr lang="ka-GE" b="1" dirty="0"/>
              <a:t>მოწყობა წყლის ობიექტებიდან  მოშორებით</a:t>
            </a:r>
            <a:r>
              <a:rPr lang="ka-GE" dirty="0"/>
              <a:t>; </a:t>
            </a:r>
          </a:p>
          <a:p>
            <a:pPr marL="285750" indent="-285750" algn="just">
              <a:buFont typeface="Arial" panose="020B0604020202020204" pitchFamily="34" charset="0"/>
              <a:buChar char="•"/>
            </a:pPr>
            <a:r>
              <a:rPr lang="ka-GE" dirty="0"/>
              <a:t>სპეციალიზებულ კომერციულ ობიექტებზე მანქანების </a:t>
            </a:r>
            <a:r>
              <a:rPr lang="ka-GE" b="1" dirty="0" err="1"/>
              <a:t>ტექმომსახურების</a:t>
            </a:r>
            <a:r>
              <a:rPr lang="ka-GE" b="1" dirty="0"/>
              <a:t> და საწვავით შევსებისთვის პრიორიტეტის მინიჭება</a:t>
            </a:r>
            <a:r>
              <a:rPr lang="ka-GE" dirty="0"/>
              <a:t>. თუ ეს შესაძლებელი არ არის უნდა მოეწყოს </a:t>
            </a:r>
            <a:r>
              <a:rPr lang="ka-GE" dirty="0" err="1"/>
              <a:t>მყარსაფარიანი</a:t>
            </a:r>
            <a:r>
              <a:rPr lang="ka-GE" dirty="0"/>
              <a:t> უბანი მეორადი შემოღობვით </a:t>
            </a:r>
            <a:r>
              <a:rPr lang="ka-GE" dirty="0" err="1"/>
              <a:t>ტექმომსახურების</a:t>
            </a:r>
            <a:r>
              <a:rPr lang="ka-GE" dirty="0"/>
              <a:t> დროს შემთხვევითი დაღვრის ლოკალიზაციის და შეკავებისთვის. საწვავის დროებითი ავზის ტერიტორიაზე განთავსების საჭიროების შემთხვევაში- მისი განთავსება მდინარის </a:t>
            </a:r>
            <a:r>
              <a:rPr lang="ka-GE" b="1" dirty="0"/>
              <a:t>კალაპოტიდან არანაკლებ 50 მ მანძილზე</a:t>
            </a:r>
            <a:r>
              <a:rPr lang="ka-GE" dirty="0"/>
              <a:t>. [ავზი აღჭურვილი უნდ აიყოს </a:t>
            </a:r>
            <a:r>
              <a:rPr lang="ka-GE" b="1" dirty="0" err="1"/>
              <a:t>ე.წ</a:t>
            </a:r>
            <a:r>
              <a:rPr lang="ka-GE" b="1" dirty="0"/>
              <a:t>. მეორადი შემოღობვით </a:t>
            </a:r>
            <a:r>
              <a:rPr lang="ka-GE" dirty="0"/>
              <a:t>- მოთავსდება ბეტონის საფარიან სათავსში (ავზში) დაღვრის გავრცელების თავიდან ასაცილებლად. ავზს საშუალება ექნება დაიტიოს რეზერვუარის 110% ტოლი მოცულობის სითხე];</a:t>
            </a:r>
          </a:p>
          <a:p>
            <a:pPr marL="285750" indent="-285750" algn="just">
              <a:buFont typeface="Arial" panose="020B0604020202020204" pitchFamily="34" charset="0"/>
              <a:buChar char="•"/>
            </a:pPr>
            <a:r>
              <a:rPr lang="ka-GE" dirty="0"/>
              <a:t>საწვავის/ზეთის შემთხვევითი დაღვრის დაუყოვნებლივ </a:t>
            </a:r>
            <a:r>
              <a:rPr lang="ka-GE" b="1" dirty="0"/>
              <a:t>გაწმენდა </a:t>
            </a:r>
            <a:r>
              <a:rPr lang="ka-GE" b="1" dirty="0" err="1"/>
              <a:t>აბსორბენტის</a:t>
            </a:r>
            <a:r>
              <a:rPr lang="ka-GE" b="1" dirty="0"/>
              <a:t> გამოყენებით</a:t>
            </a:r>
            <a:r>
              <a:rPr lang="ka-GE" dirty="0"/>
              <a:t>;  </a:t>
            </a:r>
          </a:p>
          <a:p>
            <a:pPr marL="285750" indent="-285750" algn="just">
              <a:buFont typeface="Arial" panose="020B0604020202020204" pitchFamily="34" charset="0"/>
              <a:buChar char="•"/>
            </a:pPr>
            <a:r>
              <a:rPr lang="ka-GE" dirty="0"/>
              <a:t>დაუმუშავებელი ჩამდინარე წყლების ზედაპირული წყლის ობიექტში ჩაშვების აკრძალვა;   </a:t>
            </a:r>
          </a:p>
          <a:p>
            <a:pPr marL="285750" indent="-285750" algn="just">
              <a:buFont typeface="Arial" panose="020B0604020202020204" pitchFamily="34" charset="0"/>
              <a:buChar char="•"/>
            </a:pPr>
            <a:r>
              <a:rPr lang="ka-GE" dirty="0"/>
              <a:t>ტერიტორიაზე მანქანების რეცხვის აკრძალვა;</a:t>
            </a:r>
          </a:p>
          <a:p>
            <a:pPr marL="285750" indent="-285750" algn="just">
              <a:buFont typeface="Arial" panose="020B0604020202020204" pitchFamily="34" charset="0"/>
              <a:buChar char="•"/>
            </a:pPr>
            <a:r>
              <a:rPr lang="ka-GE" dirty="0"/>
              <a:t>ტექნიკის რეგულარულად შემოწმდება ჟონვის დასადგენად. ტერიტორიაზე დაზიანებული ტექნიკური საშუალებების/მანქანების დაშვება აკრძალვა</a:t>
            </a:r>
            <a:r>
              <a:rPr lang="en-US" dirty="0"/>
              <a:t> </a:t>
            </a:r>
            <a:r>
              <a:rPr lang="ka-GE" dirty="0"/>
              <a:t>და სხვ.</a:t>
            </a:r>
          </a:p>
        </p:txBody>
      </p:sp>
    </p:spTree>
    <p:extLst>
      <p:ext uri="{BB962C8B-B14F-4D97-AF65-F5344CB8AC3E}">
        <p14:creationId xmlns:p14="http://schemas.microsoft.com/office/powerpoint/2010/main" val="366055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8700" y="1967266"/>
            <a:ext cx="2826124" cy="2547257"/>
          </a:xfrm>
          <a:prstGeom prst="rect">
            <a:avLst/>
          </a:prstGeom>
          <a:noFill/>
        </p:spPr>
        <p:txBody>
          <a:bodyPr vert="horz" lIns="91440" tIns="45720" rIns="91440" bIns="45720" rtlCol="0" anchor="ctr">
            <a:normAutofit/>
          </a:bodyPr>
          <a:lstStyle/>
          <a:p>
            <a:pPr marL="285750" indent="-285750" algn="ctr">
              <a:lnSpc>
                <a:spcPct val="90000"/>
              </a:lnSpc>
              <a:spcBef>
                <a:spcPct val="0"/>
              </a:spcBef>
              <a:spcAft>
                <a:spcPts val="600"/>
              </a:spcAft>
            </a:pPr>
            <a:r>
              <a:rPr lang="en-US" sz="2800" b="1" kern="1200">
                <a:solidFill>
                  <a:srgbClr val="FFFFFF"/>
                </a:solidFill>
                <a:latin typeface="+mj-lt"/>
                <a:ea typeface="+mj-ea"/>
                <a:cs typeface="+mj-cs"/>
              </a:rPr>
              <a:t>ზემოქმედება ნიადაგზე და დაბინძურების რისკები:</a:t>
            </a:r>
          </a:p>
        </p:txBody>
      </p:sp>
      <p:sp>
        <p:nvSpPr>
          <p:cNvPr id="3" name="Rectangle 2"/>
          <p:cNvSpPr/>
          <p:nvPr/>
        </p:nvSpPr>
        <p:spPr>
          <a:xfrm>
            <a:off x="4818063" y="684213"/>
            <a:ext cx="6697663" cy="2884488"/>
          </a:xfrm>
          <a:prstGeom prst="rect">
            <a:avLst/>
          </a:prstGeom>
        </p:spPr>
        <p:txBody>
          <a:bodyPr wrap="square" anchor="t">
            <a:normAutofit/>
          </a:bodyPr>
          <a:lstStyle/>
          <a:p>
            <a:pPr marL="285750" indent="-285750" algn="just">
              <a:lnSpc>
                <a:spcPct val="90000"/>
              </a:lnSpc>
              <a:spcAft>
                <a:spcPts val="600"/>
              </a:spcAft>
              <a:buFont typeface="Arial" panose="020B0604020202020204" pitchFamily="34" charset="0"/>
              <a:buChar char="•"/>
            </a:pPr>
            <a:r>
              <a:rPr lang="ka-GE" sz="1300" dirty="0"/>
              <a:t>ნაყოფიერი ფენის დაზიანება-ეროზიის ყველაზე მაღალი რისკები არსებობს მიწის სამუშაოების შესრულებისას და სამშენებლო ობიექტის მიმდებარედ მძიმე ტექნიკის გადაადგილებისას.</a:t>
            </a:r>
          </a:p>
          <a:p>
            <a:pPr marL="285750" indent="-285750" algn="just">
              <a:lnSpc>
                <a:spcPct val="90000"/>
              </a:lnSpc>
              <a:spcAft>
                <a:spcPts val="600"/>
              </a:spcAft>
              <a:buFont typeface="Arial" panose="020B0604020202020204" pitchFamily="34" charset="0"/>
              <a:buChar char="•"/>
            </a:pPr>
            <a:r>
              <a:rPr lang="ka-GE" sz="1300" dirty="0"/>
              <a:t> აღნიშნულის შედეგად მოსალოდნელია ნიადაგის დატკეპნა, ეროზია და მისი ნაყოფიერების გაუარესება. ასეთი სახის ზემოქმედებების შემცირების ყველაზე მნიშვნელოვანი ღონისძიებაა სამუშაო </a:t>
            </a:r>
            <a:r>
              <a:rPr lang="ka-GE" sz="1300" b="1" dirty="0"/>
              <a:t>ზონაში ნაყოფიერი ფენის წინასწარ მოხსნა და სათანადოდ შენახვა, მათ შემდგომ გამოყენებამდე</a:t>
            </a:r>
            <a:r>
              <a:rPr lang="ka-GE" sz="1300" dirty="0"/>
              <a:t>. </a:t>
            </a:r>
          </a:p>
          <a:p>
            <a:pPr marL="285750" indent="-285750" algn="just">
              <a:lnSpc>
                <a:spcPct val="90000"/>
              </a:lnSpc>
              <a:spcAft>
                <a:spcPts val="600"/>
              </a:spcAft>
              <a:buFont typeface="Arial" panose="020B0604020202020204" pitchFamily="34" charset="0"/>
              <a:buChar char="•"/>
            </a:pPr>
            <a:r>
              <a:rPr lang="ka-GE" sz="1300" b="1" dirty="0"/>
              <a:t>მოხსნილი ნიადაგოვანი საფარი დასაწყობდება წინასწარ შერჩეულ ადგილებში</a:t>
            </a:r>
            <a:r>
              <a:rPr lang="ka-GE" sz="1300" dirty="0"/>
              <a:t>, წყლის და ქარის ზემოქმედებისგან შეძლებისდაგვარად დაცულ ადგილებში. სამუშაოების </a:t>
            </a:r>
            <a:r>
              <a:rPr lang="ka-GE" sz="1300" b="1" dirty="0"/>
              <a:t>დასრულების შემდგომ</a:t>
            </a:r>
            <a:r>
              <a:rPr lang="ka-GE" sz="1300" dirty="0"/>
              <a:t> ნიადაგი გამოყენებული იქნება გზის განაპირა ზოლების </a:t>
            </a:r>
            <a:r>
              <a:rPr lang="ka-GE" sz="1300" b="1" dirty="0"/>
              <a:t>სარეკულტივაციო სამუშაოებში.</a:t>
            </a:r>
          </a:p>
          <a:p>
            <a:pPr marL="285750" indent="-285750" algn="just">
              <a:lnSpc>
                <a:spcPct val="90000"/>
              </a:lnSpc>
              <a:spcAft>
                <a:spcPts val="600"/>
              </a:spcAft>
              <a:buFont typeface="Arial" panose="020B0604020202020204" pitchFamily="34" charset="0"/>
              <a:buChar char="•"/>
            </a:pPr>
            <a:r>
              <a:rPr lang="ka-GE" sz="1300" dirty="0"/>
              <a:t>ნიადაგის ნაყოფიერი ფენის მოხსნის, შენახვის, გამოყენებისა და რეკულტივაციის პროექტი - 224-ე დადგ.</a:t>
            </a:r>
          </a:p>
        </p:txBody>
      </p:sp>
      <p:sp>
        <p:nvSpPr>
          <p:cNvPr id="5" name="Rectangle 4"/>
          <p:cNvSpPr/>
          <p:nvPr/>
        </p:nvSpPr>
        <p:spPr>
          <a:xfrm>
            <a:off x="4818063" y="3651250"/>
            <a:ext cx="6697663" cy="2519363"/>
          </a:xfrm>
          <a:prstGeom prst="rect">
            <a:avLst/>
          </a:prstGeom>
        </p:spPr>
        <p:txBody>
          <a:bodyPr wrap="square" anchor="t">
            <a:normAutofit fontScale="92500" lnSpcReduction="20000"/>
          </a:bodyPr>
          <a:lstStyle/>
          <a:p>
            <a:pPr marL="285750" indent="-285750" algn="just">
              <a:lnSpc>
                <a:spcPct val="90000"/>
              </a:lnSpc>
              <a:spcAft>
                <a:spcPts val="600"/>
              </a:spcAft>
              <a:buFont typeface="Wingdings" panose="05000000000000000000" pitchFamily="2" charset="2"/>
              <a:buChar char="v"/>
            </a:pPr>
            <a:r>
              <a:rPr lang="en-US" sz="1400" b="1" dirty="0" err="1">
                <a:latin typeface="Sylfaen" panose="010A0502050306030303" pitchFamily="18" charset="0"/>
              </a:rPr>
              <a:t>შემარბილებელი</a:t>
            </a:r>
            <a:r>
              <a:rPr lang="en-US" sz="1400" b="1" dirty="0">
                <a:latin typeface="Sylfaen" panose="010A0502050306030303" pitchFamily="18" charset="0"/>
              </a:rPr>
              <a:t> </a:t>
            </a:r>
            <a:r>
              <a:rPr lang="en-US" sz="1400" b="1" dirty="0" err="1">
                <a:latin typeface="Sylfaen" panose="010A0502050306030303" pitchFamily="18" charset="0"/>
              </a:rPr>
              <a:t>ღონისძიებების</a:t>
            </a:r>
            <a:r>
              <a:rPr lang="en-US" sz="1400" b="1" dirty="0">
                <a:latin typeface="Sylfaen" panose="010A0502050306030303" pitchFamily="18" charset="0"/>
              </a:rPr>
              <a:t> </a:t>
            </a:r>
            <a:r>
              <a:rPr lang="en-US" sz="1400" b="1" dirty="0" err="1">
                <a:latin typeface="Sylfaen" panose="010A0502050306030303" pitchFamily="18" charset="0"/>
              </a:rPr>
              <a:t>მონახაზი</a:t>
            </a:r>
            <a:r>
              <a:rPr lang="en-US" sz="1400" b="1" dirty="0">
                <a:latin typeface="Sylfaen" panose="010A0502050306030303" pitchFamily="18" charset="0"/>
              </a:rPr>
              <a:t>  </a:t>
            </a:r>
            <a:endParaRPr lang="ka-GE" sz="1400" b="1" dirty="0">
              <a:latin typeface="Sylfaen" panose="010A0502050306030303" pitchFamily="18" charset="0"/>
            </a:endParaRPr>
          </a:p>
          <a:p>
            <a:pPr algn="just">
              <a:lnSpc>
                <a:spcPct val="90000"/>
              </a:lnSpc>
              <a:spcAft>
                <a:spcPts val="600"/>
              </a:spcAft>
            </a:pPr>
            <a:endParaRPr lang="en-US" sz="1400" b="1" dirty="0">
              <a:latin typeface="Sylfaen" panose="010A0502050306030303" pitchFamily="18" charset="0"/>
            </a:endParaRPr>
          </a:p>
          <a:p>
            <a:pPr marL="285750" indent="-285750" algn="just">
              <a:lnSpc>
                <a:spcPct val="90000"/>
              </a:lnSpc>
              <a:spcAft>
                <a:spcPts val="600"/>
              </a:spcAft>
              <a:buFont typeface="Wingdings" panose="05000000000000000000" pitchFamily="2" charset="2"/>
              <a:buChar char="q"/>
            </a:pPr>
            <a:r>
              <a:rPr lang="en-US" sz="1400" dirty="0" err="1">
                <a:latin typeface="Sylfaen" panose="010A0502050306030303" pitchFamily="18" charset="0"/>
              </a:rPr>
              <a:t>მოსამზადებელ</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მშენებლობის</a:t>
            </a:r>
            <a:r>
              <a:rPr lang="en-US" sz="1400" dirty="0">
                <a:latin typeface="Sylfaen" panose="010A0502050306030303" pitchFamily="18" charset="0"/>
              </a:rPr>
              <a:t> </a:t>
            </a:r>
            <a:r>
              <a:rPr lang="en-US" sz="1400" dirty="0" err="1">
                <a:latin typeface="Sylfaen" panose="010A0502050306030303" pitchFamily="18" charset="0"/>
              </a:rPr>
              <a:t>ეტაპზე</a:t>
            </a:r>
            <a:r>
              <a:rPr lang="ka-GE" sz="1400" dirty="0">
                <a:latin typeface="Sylfaen" panose="010A0502050306030303" pitchFamily="18" charset="0"/>
              </a:rPr>
              <a:t> ნიადაგზე</a:t>
            </a:r>
            <a:r>
              <a:rPr lang="en-US" sz="1400" dirty="0">
                <a:latin typeface="Sylfaen" panose="010A0502050306030303" pitchFamily="18" charset="0"/>
              </a:rPr>
              <a:t> </a:t>
            </a:r>
            <a:r>
              <a:rPr lang="en-US" sz="1400" dirty="0" err="1">
                <a:latin typeface="Sylfaen" panose="010A0502050306030303" pitchFamily="18" charset="0"/>
              </a:rPr>
              <a:t>ზემოქედების</a:t>
            </a:r>
            <a:r>
              <a:rPr lang="en-US" sz="1400" dirty="0">
                <a:latin typeface="Sylfaen" panose="010A0502050306030303" pitchFamily="18" charset="0"/>
              </a:rPr>
              <a:t>  </a:t>
            </a:r>
            <a:r>
              <a:rPr lang="en-US" sz="1400" dirty="0" err="1">
                <a:latin typeface="Sylfaen" panose="010A0502050306030303" pitchFamily="18" charset="0"/>
              </a:rPr>
              <a:t>შემცირება</a:t>
            </a:r>
            <a:r>
              <a:rPr lang="en-US" sz="1400" dirty="0">
                <a:latin typeface="Sylfaen" panose="010A0502050306030303" pitchFamily="18" charset="0"/>
              </a:rPr>
              <a:t>/</a:t>
            </a:r>
            <a:r>
              <a:rPr lang="en-US" sz="1400" dirty="0" err="1">
                <a:latin typeface="Sylfaen" panose="010A0502050306030303" pitchFamily="18" charset="0"/>
              </a:rPr>
              <a:t>კონტროლი</a:t>
            </a:r>
            <a:r>
              <a:rPr lang="en-US" sz="1400" dirty="0">
                <a:latin typeface="Sylfaen" panose="010A0502050306030303" pitchFamily="18" charset="0"/>
              </a:rPr>
              <a:t> </a:t>
            </a:r>
            <a:r>
              <a:rPr lang="en-US" sz="1400" dirty="0" err="1">
                <a:latin typeface="Sylfaen" panose="010A0502050306030303" pitchFamily="18" charset="0"/>
              </a:rPr>
              <a:t>შესაძლებელი</a:t>
            </a:r>
            <a:r>
              <a:rPr lang="en-US" sz="1400" dirty="0">
                <a:latin typeface="Sylfaen" panose="010A0502050306030303" pitchFamily="18" charset="0"/>
              </a:rPr>
              <a:t> </a:t>
            </a:r>
            <a:r>
              <a:rPr lang="en-US" sz="1400" dirty="0" err="1">
                <a:latin typeface="Sylfaen" panose="010A0502050306030303" pitchFamily="18" charset="0"/>
              </a:rPr>
              <a:t>იქნება</a:t>
            </a:r>
            <a:r>
              <a:rPr lang="en-US" sz="1400" dirty="0">
                <a:latin typeface="Sylfaen" panose="010A0502050306030303" pitchFamily="18" charset="0"/>
              </a:rPr>
              <a:t> </a:t>
            </a:r>
            <a:r>
              <a:rPr lang="en-US" sz="1400" dirty="0" err="1">
                <a:latin typeface="Sylfaen" panose="010A0502050306030303" pitchFamily="18" charset="0"/>
              </a:rPr>
              <a:t>სამუშაოს</a:t>
            </a:r>
            <a:r>
              <a:rPr lang="en-US" sz="1400" dirty="0">
                <a:latin typeface="Sylfaen" panose="010A0502050306030303" pitchFamily="18" charset="0"/>
              </a:rPr>
              <a:t> </a:t>
            </a:r>
            <a:r>
              <a:rPr lang="en-US" sz="1400" dirty="0" err="1">
                <a:latin typeface="Sylfaen" panose="010A0502050306030303" pitchFamily="18" charset="0"/>
              </a:rPr>
              <a:t>სწორი</a:t>
            </a:r>
            <a:r>
              <a:rPr lang="en-US" sz="1400" dirty="0">
                <a:latin typeface="Sylfaen" panose="010A0502050306030303" pitchFamily="18" charset="0"/>
              </a:rPr>
              <a:t> </a:t>
            </a:r>
            <a:r>
              <a:rPr lang="en-US" sz="1400" dirty="0" err="1">
                <a:latin typeface="Sylfaen" panose="010A0502050306030303" pitchFamily="18" charset="0"/>
              </a:rPr>
              <a:t>დაგეგმვის</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ისეთი</a:t>
            </a:r>
            <a:r>
              <a:rPr lang="en-US" sz="1400" dirty="0">
                <a:latin typeface="Sylfaen" panose="010A0502050306030303" pitchFamily="18" charset="0"/>
              </a:rPr>
              <a:t> </a:t>
            </a:r>
            <a:r>
              <a:rPr lang="en-US" sz="1400" dirty="0" err="1">
                <a:latin typeface="Sylfaen" panose="010A0502050306030303" pitchFamily="18" charset="0"/>
              </a:rPr>
              <a:t>შემარბილებელი</a:t>
            </a:r>
            <a:r>
              <a:rPr lang="en-US" sz="1400" dirty="0">
                <a:latin typeface="Sylfaen" panose="010A0502050306030303" pitchFamily="18" charset="0"/>
              </a:rPr>
              <a:t> </a:t>
            </a:r>
            <a:r>
              <a:rPr lang="en-US" sz="1400" dirty="0" err="1">
                <a:latin typeface="Sylfaen" panose="010A0502050306030303" pitchFamily="18" charset="0"/>
              </a:rPr>
              <a:t>ღონისძიებების</a:t>
            </a:r>
            <a:r>
              <a:rPr lang="en-US" sz="1400" dirty="0">
                <a:latin typeface="Sylfaen" panose="010A0502050306030303" pitchFamily="18" charset="0"/>
              </a:rPr>
              <a:t> </a:t>
            </a:r>
            <a:r>
              <a:rPr lang="en-US" sz="1400" dirty="0" err="1">
                <a:latin typeface="Sylfaen" panose="010A0502050306030303" pitchFamily="18" charset="0"/>
              </a:rPr>
              <a:t>გატარებით</a:t>
            </a:r>
            <a:r>
              <a:rPr lang="en-US" sz="1400" dirty="0">
                <a:latin typeface="Sylfaen" panose="010A0502050306030303" pitchFamily="18" charset="0"/>
              </a:rPr>
              <a:t>, </a:t>
            </a:r>
            <a:r>
              <a:rPr lang="en-US" sz="1400" dirty="0" err="1">
                <a:latin typeface="Sylfaen" panose="010A0502050306030303" pitchFamily="18" charset="0"/>
              </a:rPr>
              <a:t>როგორიცაა</a:t>
            </a:r>
            <a:r>
              <a:rPr lang="en-US" sz="1400" dirty="0">
                <a:latin typeface="Sylfaen" panose="010A0502050306030303" pitchFamily="18" charset="0"/>
              </a:rPr>
              <a:t>:</a:t>
            </a:r>
            <a:endParaRPr lang="ka-GE" sz="1400" dirty="0">
              <a:latin typeface="Sylfaen" panose="010A0502050306030303" pitchFamily="18" charset="0"/>
            </a:endParaRPr>
          </a:p>
          <a:p>
            <a:pPr marL="285750" indent="-285750" algn="just">
              <a:lnSpc>
                <a:spcPct val="90000"/>
              </a:lnSpc>
              <a:spcAft>
                <a:spcPts val="600"/>
              </a:spcAft>
              <a:buFont typeface="Arial" panose="020B0604020202020204" pitchFamily="34" charset="0"/>
              <a:buChar char="•"/>
            </a:pPr>
            <a:r>
              <a:rPr lang="ka-GE" sz="1400" dirty="0">
                <a:latin typeface="Sylfaen" panose="010A0502050306030303" pitchFamily="18" charset="0"/>
              </a:rPr>
              <a:t>არსებული </a:t>
            </a:r>
            <a:r>
              <a:rPr lang="en-US" sz="1400" dirty="0" err="1">
                <a:latin typeface="Sylfaen" panose="010A0502050306030303" pitchFamily="18" charset="0"/>
              </a:rPr>
              <a:t>მცენარეული</a:t>
            </a:r>
            <a:r>
              <a:rPr lang="en-US" sz="1400" dirty="0">
                <a:latin typeface="Sylfaen" panose="010A0502050306030303" pitchFamily="18" charset="0"/>
              </a:rPr>
              <a:t> </a:t>
            </a:r>
            <a:r>
              <a:rPr lang="en-US" sz="1400" dirty="0" err="1">
                <a:latin typeface="Sylfaen" panose="010A0502050306030303" pitchFamily="18" charset="0"/>
              </a:rPr>
              <a:t>საფარის</a:t>
            </a:r>
            <a:r>
              <a:rPr lang="en-US" sz="1400" dirty="0">
                <a:latin typeface="Sylfaen" panose="010A0502050306030303" pitchFamily="18" charset="0"/>
              </a:rPr>
              <a:t> </a:t>
            </a:r>
            <a:r>
              <a:rPr lang="en-US" sz="1400" dirty="0" err="1">
                <a:latin typeface="Sylfaen" panose="010A0502050306030303" pitchFamily="18" charset="0"/>
              </a:rPr>
              <a:t>მაქსიმალური</a:t>
            </a:r>
            <a:r>
              <a:rPr lang="en-US" sz="1400" dirty="0">
                <a:latin typeface="Sylfaen" panose="010A0502050306030303" pitchFamily="18" charset="0"/>
              </a:rPr>
              <a:t> </a:t>
            </a:r>
            <a:r>
              <a:rPr lang="en-US" sz="1400" dirty="0" err="1">
                <a:latin typeface="Sylfaen" panose="010A0502050306030303" pitchFamily="18" charset="0"/>
              </a:rPr>
              <a:t>შენარჩუნება</a:t>
            </a:r>
            <a:r>
              <a:rPr lang="en-US" sz="1400" dirty="0">
                <a:latin typeface="Sylfaen" panose="010A0502050306030303" pitchFamily="18" charset="0"/>
              </a:rPr>
              <a:t>; </a:t>
            </a:r>
          </a:p>
          <a:p>
            <a:pPr marL="285750" indent="-285750" algn="just">
              <a:lnSpc>
                <a:spcPct val="90000"/>
              </a:lnSpc>
              <a:spcAft>
                <a:spcPts val="600"/>
              </a:spcAft>
              <a:buFont typeface="Arial" panose="020B0604020202020204" pitchFamily="34" charset="0"/>
              <a:buChar char="•"/>
            </a:pPr>
            <a:r>
              <a:rPr lang="en-US" sz="1400" dirty="0" err="1">
                <a:latin typeface="Sylfaen" panose="010A0502050306030303" pitchFamily="18" charset="0"/>
              </a:rPr>
              <a:t>ნაყოფიერი</a:t>
            </a:r>
            <a:r>
              <a:rPr lang="en-US" sz="1400" dirty="0">
                <a:latin typeface="Sylfaen" panose="010A0502050306030303" pitchFamily="18" charset="0"/>
              </a:rPr>
              <a:t> </a:t>
            </a:r>
            <a:r>
              <a:rPr lang="en-US" sz="1400" dirty="0" err="1">
                <a:latin typeface="Sylfaen" panose="010A0502050306030303" pitchFamily="18" charset="0"/>
              </a:rPr>
              <a:t>ნიადაგის</a:t>
            </a:r>
            <a:r>
              <a:rPr lang="en-US" sz="1400" dirty="0">
                <a:latin typeface="Sylfaen" panose="010A0502050306030303" pitchFamily="18" charset="0"/>
              </a:rPr>
              <a:t> </a:t>
            </a:r>
            <a:r>
              <a:rPr lang="en-US" sz="1400" dirty="0" err="1">
                <a:latin typeface="Sylfaen" panose="010A0502050306030303" pitchFamily="18" charset="0"/>
              </a:rPr>
              <a:t>ფენის</a:t>
            </a:r>
            <a:r>
              <a:rPr lang="en-US" sz="1400" dirty="0">
                <a:latin typeface="Sylfaen" panose="010A0502050306030303" pitchFamily="18" charset="0"/>
              </a:rPr>
              <a:t> </a:t>
            </a:r>
            <a:r>
              <a:rPr lang="en-US" sz="1400" dirty="0" err="1">
                <a:latin typeface="Sylfaen" panose="010A0502050306030303" pitchFamily="18" charset="0"/>
              </a:rPr>
              <a:t>დაკარგვის</a:t>
            </a:r>
            <a:r>
              <a:rPr lang="en-US" sz="1400" dirty="0">
                <a:latin typeface="Sylfaen" panose="010A0502050306030303" pitchFamily="18" charset="0"/>
              </a:rPr>
              <a:t> </a:t>
            </a:r>
            <a:r>
              <a:rPr lang="en-US" sz="1400" dirty="0" err="1">
                <a:latin typeface="Sylfaen" panose="010A0502050306030303" pitchFamily="18" charset="0"/>
              </a:rPr>
              <a:t>პრევენციის</a:t>
            </a:r>
            <a:r>
              <a:rPr lang="en-US" sz="1400" dirty="0">
                <a:latin typeface="Sylfaen" panose="010A0502050306030303" pitchFamily="18" charset="0"/>
              </a:rPr>
              <a:t> </a:t>
            </a:r>
            <a:r>
              <a:rPr lang="en-US" sz="1400" dirty="0" err="1">
                <a:latin typeface="Sylfaen" panose="010A0502050306030303" pitchFamily="18" charset="0"/>
              </a:rPr>
              <a:t>მიზნით</a:t>
            </a:r>
            <a:r>
              <a:rPr lang="en-US" sz="1400" dirty="0">
                <a:latin typeface="Sylfaen" panose="010A0502050306030303" pitchFamily="18" charset="0"/>
              </a:rPr>
              <a:t> </a:t>
            </a:r>
            <a:r>
              <a:rPr lang="en-US" sz="1400" dirty="0" err="1">
                <a:latin typeface="Sylfaen" panose="010A0502050306030303" pitchFamily="18" charset="0"/>
              </a:rPr>
              <a:t>ნაყოფიერი</a:t>
            </a:r>
            <a:r>
              <a:rPr lang="en-US" sz="1400" dirty="0">
                <a:latin typeface="Sylfaen" panose="010A0502050306030303" pitchFamily="18" charset="0"/>
              </a:rPr>
              <a:t> </a:t>
            </a:r>
            <a:r>
              <a:rPr lang="en-US" sz="1400" dirty="0" err="1">
                <a:latin typeface="Sylfaen" panose="010A0502050306030303" pitchFamily="18" charset="0"/>
              </a:rPr>
              <a:t>ფენის</a:t>
            </a:r>
            <a:r>
              <a:rPr lang="en-US" sz="1400" dirty="0">
                <a:latin typeface="Sylfaen" panose="010A0502050306030303" pitchFamily="18" charset="0"/>
              </a:rPr>
              <a:t>  </a:t>
            </a:r>
            <a:r>
              <a:rPr lang="en-US" sz="1400" dirty="0" err="1">
                <a:latin typeface="Sylfaen" panose="010A0502050306030303" pitchFamily="18" charset="0"/>
              </a:rPr>
              <a:t>მოხსნა</a:t>
            </a:r>
            <a:r>
              <a:rPr lang="en-US" sz="1400" dirty="0">
                <a:latin typeface="Sylfaen" panose="010A0502050306030303" pitchFamily="18" charset="0"/>
              </a:rPr>
              <a:t> (</a:t>
            </a:r>
            <a:r>
              <a:rPr lang="en-US" sz="1400" dirty="0" err="1">
                <a:latin typeface="Sylfaen" panose="010A0502050306030303" pitchFamily="18" charset="0"/>
              </a:rPr>
              <a:t>სადაც</a:t>
            </a:r>
            <a:r>
              <a:rPr lang="en-US" sz="1400" dirty="0">
                <a:latin typeface="Sylfaen" panose="010A0502050306030303" pitchFamily="18" charset="0"/>
              </a:rPr>
              <a:t> </a:t>
            </a:r>
            <a:r>
              <a:rPr lang="en-US" sz="1400" dirty="0" err="1">
                <a:latin typeface="Sylfaen" panose="010A0502050306030303" pitchFamily="18" charset="0"/>
              </a:rPr>
              <a:t>ეს</a:t>
            </a:r>
            <a:r>
              <a:rPr lang="en-US" sz="1400" dirty="0">
                <a:latin typeface="Sylfaen" panose="010A0502050306030303" pitchFamily="18" charset="0"/>
              </a:rPr>
              <a:t> </a:t>
            </a:r>
            <a:r>
              <a:rPr lang="en-US" sz="1400" dirty="0" err="1">
                <a:latin typeface="Sylfaen" panose="010A0502050306030303" pitchFamily="18" charset="0"/>
              </a:rPr>
              <a:t>შესაძლებელია</a:t>
            </a:r>
            <a:r>
              <a:rPr lang="en-US" sz="1400" dirty="0">
                <a:latin typeface="Sylfaen" panose="010A0502050306030303" pitchFamily="18" charset="0"/>
              </a:rPr>
              <a:t>) </a:t>
            </a:r>
            <a:r>
              <a:rPr lang="en-US" sz="1400" dirty="0" err="1">
                <a:latin typeface="Sylfaen" panose="010A0502050306030303" pitchFamily="18" charset="0"/>
              </a:rPr>
              <a:t>და</a:t>
            </a:r>
            <a:r>
              <a:rPr lang="en-US" sz="1400" dirty="0">
                <a:latin typeface="Sylfaen" panose="010A0502050306030303" pitchFamily="18" charset="0"/>
              </a:rPr>
              <a:t> </a:t>
            </a:r>
            <a:r>
              <a:rPr lang="en-US" sz="1400" dirty="0" err="1">
                <a:latin typeface="Sylfaen" panose="010A0502050306030303" pitchFamily="18" charset="0"/>
              </a:rPr>
              <a:t>განთავსდება</a:t>
            </a:r>
            <a:r>
              <a:rPr lang="en-US" sz="1400" dirty="0">
                <a:latin typeface="Sylfaen" panose="010A0502050306030303" pitchFamily="18" charset="0"/>
              </a:rPr>
              <a:t> </a:t>
            </a:r>
            <a:r>
              <a:rPr lang="en-US" sz="1400" dirty="0" err="1">
                <a:latin typeface="Sylfaen" panose="010A0502050306030303" pitchFamily="18" charset="0"/>
              </a:rPr>
              <a:t>დროებით</a:t>
            </a:r>
            <a:r>
              <a:rPr lang="en-US" sz="1400" dirty="0">
                <a:latin typeface="Sylfaen" panose="010A0502050306030303" pitchFamily="18" charset="0"/>
              </a:rPr>
              <a:t> </a:t>
            </a:r>
            <a:r>
              <a:rPr lang="en-US" sz="1400" dirty="0" err="1">
                <a:latin typeface="Sylfaen" panose="010A0502050306030303" pitchFamily="18" charset="0"/>
              </a:rPr>
              <a:t>ნაყარში</a:t>
            </a:r>
            <a:r>
              <a:rPr lang="en-US" sz="1400" dirty="0">
                <a:latin typeface="Sylfaen" panose="010A0502050306030303" pitchFamily="18" charset="0"/>
              </a:rPr>
              <a:t> </a:t>
            </a:r>
            <a:r>
              <a:rPr lang="en-US" sz="1400" dirty="0" err="1">
                <a:latin typeface="Sylfaen" panose="010A0502050306030303" pitchFamily="18" charset="0"/>
              </a:rPr>
              <a:t>ტერიტორიის</a:t>
            </a:r>
            <a:r>
              <a:rPr lang="en-US" sz="1400" dirty="0">
                <a:latin typeface="Sylfaen" panose="010A0502050306030303" pitchFamily="18" charset="0"/>
              </a:rPr>
              <a:t> </a:t>
            </a:r>
            <a:r>
              <a:rPr lang="en-US" sz="1400" dirty="0" err="1">
                <a:latin typeface="Sylfaen" panose="010A0502050306030303" pitchFamily="18" charset="0"/>
              </a:rPr>
              <a:t>რეკულტივაციისას</a:t>
            </a:r>
            <a:r>
              <a:rPr lang="en-US" sz="1400" dirty="0">
                <a:latin typeface="Sylfaen" panose="010A0502050306030303" pitchFamily="18" charset="0"/>
              </a:rPr>
              <a:t> </a:t>
            </a:r>
            <a:r>
              <a:rPr lang="en-US" sz="1400" dirty="0" err="1">
                <a:latin typeface="Sylfaen" panose="010A0502050306030303" pitchFamily="18" charset="0"/>
              </a:rPr>
              <a:t>ხელახლა</a:t>
            </a:r>
            <a:r>
              <a:rPr lang="en-US" sz="1400" dirty="0">
                <a:latin typeface="Sylfaen" panose="010A0502050306030303" pitchFamily="18" charset="0"/>
              </a:rPr>
              <a:t> </a:t>
            </a:r>
            <a:r>
              <a:rPr lang="en-US" sz="1400" dirty="0" err="1">
                <a:latin typeface="Sylfaen" panose="010A0502050306030303" pitchFamily="18" charset="0"/>
              </a:rPr>
              <a:t>გამოყენებამდე</a:t>
            </a:r>
            <a:r>
              <a:rPr lang="en-US" sz="1400" dirty="0">
                <a:latin typeface="Sylfaen" panose="010A0502050306030303" pitchFamily="18" charset="0"/>
              </a:rPr>
              <a:t>; </a:t>
            </a:r>
          </a:p>
          <a:p>
            <a:pPr marL="285750" indent="-285750" algn="just">
              <a:lnSpc>
                <a:spcPct val="90000"/>
              </a:lnSpc>
              <a:spcAft>
                <a:spcPts val="600"/>
              </a:spcAft>
              <a:buFont typeface="Arial" panose="020B0604020202020204" pitchFamily="34" charset="0"/>
              <a:buChar char="•"/>
            </a:pPr>
            <a:r>
              <a:rPr lang="en-US" sz="1400" dirty="0" err="1">
                <a:latin typeface="Sylfaen" panose="010A0502050306030303" pitchFamily="18" charset="0"/>
              </a:rPr>
              <a:t>ნაყოფიერი</a:t>
            </a:r>
            <a:r>
              <a:rPr lang="en-US" sz="1400" dirty="0">
                <a:latin typeface="Sylfaen" panose="010A0502050306030303" pitchFamily="18" charset="0"/>
              </a:rPr>
              <a:t> </a:t>
            </a:r>
            <a:r>
              <a:rPr lang="en-US" sz="1400" dirty="0" err="1">
                <a:latin typeface="Sylfaen" panose="010A0502050306030303" pitchFamily="18" charset="0"/>
              </a:rPr>
              <a:t>ნიადაგის</a:t>
            </a:r>
            <a:r>
              <a:rPr lang="en-US" sz="1400" dirty="0">
                <a:latin typeface="Sylfaen" panose="010A0502050306030303" pitchFamily="18" charset="0"/>
              </a:rPr>
              <a:t> </a:t>
            </a:r>
            <a:r>
              <a:rPr lang="en-US" sz="1400" dirty="0" err="1">
                <a:latin typeface="Sylfaen" panose="010A0502050306030303" pitchFamily="18" charset="0"/>
              </a:rPr>
              <a:t>ფენის</a:t>
            </a:r>
            <a:r>
              <a:rPr lang="en-US" sz="1400" dirty="0">
                <a:latin typeface="Sylfaen" panose="010A0502050306030303" pitchFamily="18" charset="0"/>
              </a:rPr>
              <a:t> </a:t>
            </a:r>
            <a:r>
              <a:rPr lang="en-US" sz="1400" dirty="0" err="1">
                <a:latin typeface="Sylfaen" panose="010A0502050306030303" pitchFamily="18" charset="0"/>
              </a:rPr>
              <a:t>ხარისხის</a:t>
            </a:r>
            <a:r>
              <a:rPr lang="en-US" sz="1400" dirty="0">
                <a:latin typeface="Sylfaen" panose="010A0502050306030303" pitchFamily="18" charset="0"/>
              </a:rPr>
              <a:t> </a:t>
            </a:r>
            <a:r>
              <a:rPr lang="en-US" sz="1400" dirty="0" err="1">
                <a:latin typeface="Sylfaen" panose="010A0502050306030303" pitchFamily="18" charset="0"/>
              </a:rPr>
              <a:t>შენარჩუნებისთვის</a:t>
            </a:r>
            <a:r>
              <a:rPr lang="en-US" sz="1400" dirty="0">
                <a:latin typeface="Sylfaen" panose="010A0502050306030303" pitchFamily="18" charset="0"/>
              </a:rPr>
              <a:t> </a:t>
            </a:r>
            <a:r>
              <a:rPr lang="en-US" sz="1400" b="1" dirty="0" err="1">
                <a:latin typeface="Sylfaen" panose="010A0502050306030303" pitchFamily="18" charset="0"/>
              </a:rPr>
              <a:t>ნაყოფიერი</a:t>
            </a:r>
            <a:r>
              <a:rPr lang="en-US" sz="1400" b="1" dirty="0">
                <a:latin typeface="Sylfaen" panose="010A0502050306030303" pitchFamily="18" charset="0"/>
              </a:rPr>
              <a:t> </a:t>
            </a:r>
            <a:r>
              <a:rPr lang="en-US" sz="1400" b="1" dirty="0" err="1">
                <a:latin typeface="Sylfaen" panose="010A0502050306030303" pitchFamily="18" charset="0"/>
              </a:rPr>
              <a:t>ნიადაგის</a:t>
            </a:r>
            <a:r>
              <a:rPr lang="en-US" sz="1400" b="1" dirty="0">
                <a:latin typeface="Sylfaen" panose="010A0502050306030303" pitchFamily="18" charset="0"/>
              </a:rPr>
              <a:t> </a:t>
            </a:r>
            <a:r>
              <a:rPr lang="en-US" sz="1400" b="1" dirty="0" err="1">
                <a:latin typeface="Sylfaen" panose="010A0502050306030303" pitchFamily="18" charset="0"/>
              </a:rPr>
              <a:t>ქვენიადაგისგან</a:t>
            </a:r>
            <a:r>
              <a:rPr lang="en-US" sz="1400" b="1" dirty="0">
                <a:latin typeface="Sylfaen" panose="010A0502050306030303" pitchFamily="18" charset="0"/>
              </a:rPr>
              <a:t> </a:t>
            </a:r>
            <a:r>
              <a:rPr lang="en-US" sz="1400" b="1" dirty="0" err="1">
                <a:latin typeface="Sylfaen" panose="010A0502050306030303" pitchFamily="18" charset="0"/>
              </a:rPr>
              <a:t>განცალკევებით</a:t>
            </a:r>
            <a:r>
              <a:rPr lang="en-US" sz="1400" b="1" dirty="0">
                <a:latin typeface="Sylfaen" panose="010A0502050306030303" pitchFamily="18" charset="0"/>
              </a:rPr>
              <a:t> </a:t>
            </a:r>
            <a:r>
              <a:rPr lang="en-US" sz="1400" b="1" dirty="0" err="1">
                <a:latin typeface="Sylfaen" panose="010A0502050306030303" pitchFamily="18" charset="0"/>
              </a:rPr>
              <a:t>დასაწყობება</a:t>
            </a:r>
            <a:r>
              <a:rPr lang="en-US" sz="1400" b="1" dirty="0">
                <a:latin typeface="Sylfaen" panose="010A0502050306030303" pitchFamily="18" charset="0"/>
              </a:rPr>
              <a:t>, </a:t>
            </a:r>
            <a:r>
              <a:rPr lang="en-US" sz="1400" b="1" dirty="0" err="1">
                <a:latin typeface="Sylfaen" panose="010A0502050306030303" pitchFamily="18" charset="0"/>
              </a:rPr>
              <a:t>მათი</a:t>
            </a:r>
            <a:r>
              <a:rPr lang="en-US" sz="1400" b="1" dirty="0">
                <a:latin typeface="Sylfaen" panose="010A0502050306030303" pitchFamily="18" charset="0"/>
              </a:rPr>
              <a:t> </a:t>
            </a:r>
            <a:r>
              <a:rPr lang="en-US" sz="1400" b="1" dirty="0" err="1">
                <a:latin typeface="Sylfaen" panose="010A0502050306030303" pitchFamily="18" charset="0"/>
              </a:rPr>
              <a:t>შერევის</a:t>
            </a:r>
            <a:r>
              <a:rPr lang="en-US" sz="1400" b="1" dirty="0">
                <a:latin typeface="Sylfaen" panose="010A0502050306030303" pitchFamily="18" charset="0"/>
              </a:rPr>
              <a:t> </a:t>
            </a:r>
            <a:r>
              <a:rPr lang="en-US" sz="1400" b="1" dirty="0" err="1">
                <a:latin typeface="Sylfaen" panose="010A0502050306030303" pitchFamily="18" charset="0"/>
              </a:rPr>
              <a:t>თავიდან</a:t>
            </a:r>
            <a:r>
              <a:rPr lang="en-US" sz="1400" b="1" dirty="0">
                <a:latin typeface="Sylfaen" panose="010A0502050306030303" pitchFamily="18" charset="0"/>
              </a:rPr>
              <a:t> </a:t>
            </a:r>
            <a:r>
              <a:rPr lang="en-US" sz="1400" b="1" dirty="0" err="1">
                <a:latin typeface="Sylfaen" panose="010A0502050306030303" pitchFamily="18" charset="0"/>
              </a:rPr>
              <a:t>ასაცილებლად</a:t>
            </a:r>
            <a:r>
              <a:rPr lang="en-US" sz="1400" b="1" dirty="0">
                <a:latin typeface="Sylfaen" panose="010A0502050306030303" pitchFamily="18" charset="0"/>
              </a:rPr>
              <a:t>;. </a:t>
            </a:r>
          </a:p>
          <a:p>
            <a:pPr marL="285750" indent="-285750" algn="just">
              <a:lnSpc>
                <a:spcPct val="90000"/>
              </a:lnSpc>
              <a:spcAft>
                <a:spcPts val="600"/>
              </a:spcAft>
              <a:buFont typeface="Arial" panose="020B0604020202020204" pitchFamily="34" charset="0"/>
              <a:buChar char="•"/>
            </a:pPr>
            <a:r>
              <a:rPr lang="en-US" sz="1400" dirty="0" err="1">
                <a:latin typeface="Sylfaen" panose="010A0502050306030303" pitchFamily="18" charset="0"/>
              </a:rPr>
              <a:t>ნაყოფიერი</a:t>
            </a:r>
            <a:r>
              <a:rPr lang="en-US" sz="1400" dirty="0">
                <a:latin typeface="Sylfaen" panose="010A0502050306030303" pitchFamily="18" charset="0"/>
              </a:rPr>
              <a:t> </a:t>
            </a:r>
            <a:r>
              <a:rPr lang="en-US" sz="1400" dirty="0" err="1">
                <a:latin typeface="Sylfaen" panose="010A0502050306030303" pitchFamily="18" charset="0"/>
              </a:rPr>
              <a:t>ნიადაგი</a:t>
            </a:r>
            <a:r>
              <a:rPr lang="en-US" sz="1400" dirty="0">
                <a:latin typeface="Sylfaen" panose="010A0502050306030303" pitchFamily="18" charset="0"/>
              </a:rPr>
              <a:t> </a:t>
            </a:r>
            <a:r>
              <a:rPr lang="en-US" sz="1400" dirty="0" err="1">
                <a:latin typeface="Sylfaen" panose="010A0502050306030303" pitchFamily="18" charset="0"/>
              </a:rPr>
              <a:t>მოიხსნა-დასაწყობებისას</a:t>
            </a:r>
            <a:r>
              <a:rPr lang="en-US" sz="1400" dirty="0">
                <a:latin typeface="Sylfaen" panose="010A0502050306030303" pitchFamily="18" charset="0"/>
              </a:rPr>
              <a:t> </a:t>
            </a:r>
            <a:r>
              <a:rPr lang="en-US" sz="1400" dirty="0" err="1">
                <a:latin typeface="Sylfaen" panose="010A0502050306030303" pitchFamily="18" charset="0"/>
              </a:rPr>
              <a:t>მოქმედი</a:t>
            </a:r>
            <a:r>
              <a:rPr lang="en-US" sz="1400" dirty="0">
                <a:latin typeface="Sylfaen" panose="010A0502050306030303" pitchFamily="18" charset="0"/>
              </a:rPr>
              <a:t> </a:t>
            </a:r>
            <a:r>
              <a:rPr lang="en-US" sz="1400" dirty="0" err="1">
                <a:latin typeface="Sylfaen" panose="010A0502050306030303" pitchFamily="18" charset="0"/>
              </a:rPr>
              <a:t>ნორმების</a:t>
            </a:r>
            <a:r>
              <a:rPr lang="en-US" sz="1400" dirty="0">
                <a:latin typeface="Sylfaen" panose="010A0502050306030303" pitchFamily="18" charset="0"/>
              </a:rPr>
              <a:t> </a:t>
            </a:r>
            <a:r>
              <a:rPr lang="en-US" sz="1400" dirty="0" err="1">
                <a:latin typeface="Sylfaen" panose="010A0502050306030303" pitchFamily="18" charset="0"/>
              </a:rPr>
              <a:t>დაცვა</a:t>
            </a:r>
            <a:r>
              <a:rPr lang="ka-GE" sz="1400" dirty="0">
                <a:latin typeface="Sylfaen" panose="010A0502050306030303" pitchFamily="18" charset="0"/>
              </a:rPr>
              <a:t> და სხვ.</a:t>
            </a:r>
            <a:endParaRPr lang="en-US" sz="1400" dirty="0">
              <a:latin typeface="Sylfaen" panose="010A0502050306030303" pitchFamily="18" charset="0"/>
            </a:endParaRPr>
          </a:p>
        </p:txBody>
      </p:sp>
      <p:sp>
        <p:nvSpPr>
          <p:cNvPr id="941" name="Shape 941"/>
          <p:cNvSpPr txBox="1">
            <a:spLocks noGrp="1"/>
          </p:cNvSpPr>
          <p:nvPr>
            <p:ph type="sldNum" sz="quarter" idx="12"/>
          </p:nvPr>
        </p:nvSpPr>
        <p:spPr>
          <a:xfrm>
            <a:off x="11034184" y="6356350"/>
            <a:ext cx="514349"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solidFill>
                  <a:schemeClr val="tx1">
                    <a:alpha val="80000"/>
                  </a:schemeClr>
                </a:solidFill>
              </a:rPr>
              <a:pPr lvl="0">
                <a:spcBef>
                  <a:spcPts val="0"/>
                </a:spcBef>
                <a:spcAft>
                  <a:spcPts val="600"/>
                </a:spcAft>
                <a:buClr>
                  <a:srgbClr val="58595B"/>
                </a:buClr>
                <a:buSzPct val="25000"/>
                <a:buFont typeface="Arial"/>
                <a:buNone/>
              </a:pPr>
              <a:t>15</a:t>
            </a:fld>
            <a:endParaRPr lang="en-US">
              <a:solidFill>
                <a:schemeClr val="tx1">
                  <a:alpha val="80000"/>
                </a:schemeClr>
              </a:solidFill>
            </a:endParaRPr>
          </a:p>
        </p:txBody>
      </p:sp>
    </p:spTree>
    <p:extLst>
      <p:ext uri="{BB962C8B-B14F-4D97-AF65-F5344CB8AC3E}">
        <p14:creationId xmlns:p14="http://schemas.microsoft.com/office/powerpoint/2010/main" val="150792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Rectangle 1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43467" y="321734"/>
            <a:ext cx="10905066" cy="1135737"/>
          </a:xfrm>
          <a:prstGeom prst="rect">
            <a:avLst/>
          </a:prstGeom>
        </p:spPr>
        <p:txBody>
          <a:bodyPr vert="horz" lIns="91440" tIns="45720" rIns="91440" bIns="45720" rtlCol="0" anchor="ctr">
            <a:normAutofit/>
          </a:bodyPr>
          <a:lstStyle/>
          <a:p>
            <a:pPr marL="285750" indent="-285750">
              <a:lnSpc>
                <a:spcPct val="90000"/>
              </a:lnSpc>
              <a:spcBef>
                <a:spcPct val="0"/>
              </a:spcBef>
              <a:spcAft>
                <a:spcPts val="600"/>
              </a:spcAft>
            </a:pPr>
            <a:r>
              <a:rPr lang="en-US" sz="3600" b="1" kern="1200">
                <a:solidFill>
                  <a:schemeClr val="tx1"/>
                </a:solidFill>
                <a:latin typeface="+mj-lt"/>
                <a:ea typeface="+mj-ea"/>
                <a:cs typeface="+mj-cs"/>
              </a:rPr>
              <a:t>ზემოქმედება ბუნებრივ გარემოზე</a:t>
            </a:r>
          </a:p>
        </p:txBody>
      </p:sp>
      <p:sp>
        <p:nvSpPr>
          <p:cNvPr id="2" name="Rectangle 1"/>
          <p:cNvSpPr/>
          <p:nvPr/>
        </p:nvSpPr>
        <p:spPr>
          <a:xfrm>
            <a:off x="643467" y="1782981"/>
            <a:ext cx="10905066"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პროექტის სხვადასხვა ეტაპზე ადგილი ექნება ზემოქმედებას </a:t>
            </a:r>
            <a:r>
              <a:rPr lang="en-US" sz="2000" b="1"/>
              <a:t>ბიოლოგიურ გარემოზე </a:t>
            </a:r>
            <a:r>
              <a:rPr lang="en-US" sz="2000"/>
              <a:t>(მცენარეულ საფარზე, ხმელეთის და წყლის ცხოველთა სამყაროზე).  </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b="1"/>
              <a:t>მცენარეული საფარი/ფლორა - გავლენა მცენარეულ საფარზე  დაკავშირებულია:</a:t>
            </a:r>
            <a:r>
              <a:rPr lang="en-US" sz="2000"/>
              <a:t> </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გასხვისების ზოლში მცენარეული საფარის მოცილებასთან;</a:t>
            </a:r>
          </a:p>
          <a:p>
            <a:pPr marL="285750" indent="-228600">
              <a:lnSpc>
                <a:spcPct val="90000"/>
              </a:lnSpc>
              <a:spcAft>
                <a:spcPts val="600"/>
              </a:spcAft>
              <a:buFont typeface="Arial" panose="020B0604020202020204" pitchFamily="34" charset="0"/>
              <a:buChar char="•"/>
            </a:pPr>
            <a:r>
              <a:rPr lang="en-US" sz="2000"/>
              <a:t>ნიადაგის დატკეპნასთან და დაბინძურებასთან - რამაც შეიძლება დააზიანოს არსებული მცენარეული საფარი და ხელი შეუშალოს მოზარდ-აღმონაცენს; </a:t>
            </a:r>
          </a:p>
          <a:p>
            <a:pPr marL="285750" indent="-228600">
              <a:lnSpc>
                <a:spcPct val="90000"/>
              </a:lnSpc>
              <a:spcAft>
                <a:spcPts val="600"/>
              </a:spcAft>
              <a:buFont typeface="Arial" panose="020B0604020202020204" pitchFamily="34" charset="0"/>
              <a:buChar char="•"/>
            </a:pPr>
            <a:r>
              <a:rPr lang="en-US" sz="2000"/>
              <a:t>მიწის ზედაპირის ხელოვნური საფარით შეცვლასთან - რის შედეგადაც იკარგება მცენარეული საფარისთვის „ხელმისაწვდომი‟ ფართობები; </a:t>
            </a:r>
          </a:p>
          <a:p>
            <a:pPr marL="285750" indent="-228600">
              <a:lnSpc>
                <a:spcPct val="90000"/>
              </a:lnSpc>
              <a:spcAft>
                <a:spcPts val="600"/>
              </a:spcAft>
              <a:buFont typeface="Arial" panose="020B0604020202020204" pitchFamily="34" charset="0"/>
              <a:buChar char="•"/>
            </a:pPr>
            <a:r>
              <a:rPr lang="en-US" sz="2000"/>
              <a:t> მცენარეული საფარის მოხსნის შედეგად ეროზიული პროცესების რისკის ამაღლებასთან.</a:t>
            </a:r>
          </a:p>
          <a:p>
            <a:pPr indent="-228600">
              <a:lnSpc>
                <a:spcPct val="90000"/>
              </a:lnSpc>
              <a:spcAft>
                <a:spcPts val="600"/>
              </a:spcAft>
              <a:buFont typeface="Arial" panose="020B0604020202020204" pitchFamily="34" charset="0"/>
              <a:buChar char="•"/>
            </a:pPr>
            <a:r>
              <a:rPr lang="en-US" sz="2000"/>
              <a:t>  </a:t>
            </a:r>
          </a:p>
        </p:txBody>
      </p:sp>
      <p:sp>
        <p:nvSpPr>
          <p:cNvPr id="116" name="Rectangle 1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Rectangle 1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1" name="Shape 941"/>
          <p:cNvSpPr txBox="1">
            <a:spLocks noGrp="1"/>
          </p:cNvSpPr>
          <p:nvPr>
            <p:ph type="sldNum" sz="quarter" idx="12"/>
          </p:nvPr>
        </p:nvSpPr>
        <p:spPr>
          <a:xfrm>
            <a:off x="8805333"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pPr lvl="0">
                <a:spcBef>
                  <a:spcPts val="0"/>
                </a:spcBef>
                <a:spcAft>
                  <a:spcPts val="600"/>
                </a:spcAft>
                <a:buClr>
                  <a:srgbClr val="58595B"/>
                </a:buClr>
                <a:buSzPct val="25000"/>
                <a:buFont typeface="Arial"/>
                <a:buNone/>
              </a:pPr>
              <a:t>16</a:t>
            </a:fld>
            <a:endParaRPr lang="en-US"/>
          </a:p>
        </p:txBody>
      </p:sp>
    </p:spTree>
    <p:extLst>
      <p:ext uri="{BB962C8B-B14F-4D97-AF65-F5344CB8AC3E}">
        <p14:creationId xmlns:p14="http://schemas.microsoft.com/office/powerpoint/2010/main" val="332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Rectangle 1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43467" y="321734"/>
            <a:ext cx="10905066" cy="1135737"/>
          </a:xfrm>
          <a:prstGeom prst="rect">
            <a:avLst/>
          </a:prstGeom>
        </p:spPr>
        <p:txBody>
          <a:bodyPr vert="horz" lIns="91440" tIns="45720" rIns="91440" bIns="45720" rtlCol="0" anchor="ctr">
            <a:normAutofit/>
          </a:bodyPr>
          <a:lstStyle/>
          <a:p>
            <a:pPr marL="285750" indent="-285750">
              <a:lnSpc>
                <a:spcPct val="90000"/>
              </a:lnSpc>
              <a:spcBef>
                <a:spcPct val="0"/>
              </a:spcBef>
              <a:spcAft>
                <a:spcPts val="600"/>
              </a:spcAft>
            </a:pPr>
            <a:r>
              <a:rPr lang="en-US" sz="3600" b="1" kern="1200">
                <a:solidFill>
                  <a:schemeClr val="tx1"/>
                </a:solidFill>
                <a:latin typeface="+mj-lt"/>
                <a:ea typeface="+mj-ea"/>
                <a:cs typeface="+mj-cs"/>
              </a:rPr>
              <a:t>ზემოქმედება ბუნებრივ გარემოზე</a:t>
            </a:r>
          </a:p>
        </p:txBody>
      </p:sp>
      <p:sp>
        <p:nvSpPr>
          <p:cNvPr id="2" name="Rectangle 1"/>
          <p:cNvSpPr/>
          <p:nvPr/>
        </p:nvSpPr>
        <p:spPr>
          <a:xfrm>
            <a:off x="643467" y="1782981"/>
            <a:ext cx="10905066"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a:t>ფაუნა - </a:t>
            </a:r>
            <a:r>
              <a:rPr lang="en-US" sz="2000"/>
              <a:t>მშენებლობის გავლენა ფაუნაზე ზოგადად მოიცავს:</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მცენარეული საფარის მოცილების შედეგად </a:t>
            </a:r>
            <a:r>
              <a:rPr lang="en-US" sz="2000" b="1"/>
              <a:t>თავშესაფრის დაკარგვას</a:t>
            </a:r>
            <a:r>
              <a:rPr lang="en-US" sz="2000"/>
              <a:t>; </a:t>
            </a:r>
          </a:p>
          <a:p>
            <a:pPr marL="285750" indent="-228600">
              <a:lnSpc>
                <a:spcPct val="90000"/>
              </a:lnSpc>
              <a:spcAft>
                <a:spcPts val="600"/>
              </a:spcAft>
              <a:buFont typeface="Arial" panose="020B0604020202020204" pitchFamily="34" charset="0"/>
              <a:buChar char="•"/>
            </a:pPr>
            <a:r>
              <a:rPr lang="en-US" sz="2000" b="1"/>
              <a:t>საგზაო ავარიებით </a:t>
            </a:r>
            <a:r>
              <a:rPr lang="en-US" sz="2000"/>
              <a:t>გამოწვეულ ცხოველთა </a:t>
            </a:r>
            <a:r>
              <a:rPr lang="en-US" sz="2000" b="1"/>
              <a:t>დაღუპვას; </a:t>
            </a:r>
          </a:p>
          <a:p>
            <a:pPr marL="285750" indent="-228600">
              <a:lnSpc>
                <a:spcPct val="90000"/>
              </a:lnSpc>
              <a:spcAft>
                <a:spcPts val="600"/>
              </a:spcAft>
              <a:buFont typeface="Arial" panose="020B0604020202020204" pitchFamily="34" charset="0"/>
              <a:buChar char="•"/>
            </a:pPr>
            <a:r>
              <a:rPr lang="en-US" sz="2000"/>
              <a:t>წყლის </a:t>
            </a:r>
            <a:r>
              <a:rPr lang="en-US" sz="2000" b="1"/>
              <a:t>სიმღვრივის მომატებით/დაბინძურებით </a:t>
            </a:r>
            <a:r>
              <a:rPr lang="en-US" sz="2000"/>
              <a:t>(მდინარის გადაკვეთებში) გამოწვეულ ზემოქმედებას </a:t>
            </a:r>
            <a:r>
              <a:rPr lang="en-US" sz="2000" b="1"/>
              <a:t>წყლის ბინადრებზე; </a:t>
            </a:r>
          </a:p>
          <a:p>
            <a:pPr marL="285750" indent="-228600">
              <a:lnSpc>
                <a:spcPct val="90000"/>
              </a:lnSpc>
              <a:spcAft>
                <a:spcPts val="600"/>
              </a:spcAft>
              <a:buFont typeface="Arial" panose="020B0604020202020204" pitchFamily="34" charset="0"/>
              <a:buChar char="•"/>
            </a:pPr>
            <a:r>
              <a:rPr lang="en-US" sz="2000"/>
              <a:t>დაღვრილი საწვავის/ზეთის, ნარჩენების არასათანადო მართვის შედეგად დაბინძურებული ნიადაგითა და/ან წყლით გამოწვეულ </a:t>
            </a:r>
            <a:r>
              <a:rPr lang="en-US" sz="2000" b="1"/>
              <a:t>არაპირდაპირ ზემოქმედებას</a:t>
            </a:r>
            <a:r>
              <a:rPr lang="en-US" sz="2000"/>
              <a:t>. </a:t>
            </a:r>
          </a:p>
          <a:p>
            <a:pPr marL="285750" indent="-228600">
              <a:lnSpc>
                <a:spcPct val="90000"/>
              </a:lnSpc>
              <a:spcAft>
                <a:spcPts val="600"/>
              </a:spcAft>
              <a:buFont typeface="Arial" panose="020B0604020202020204" pitchFamily="34" charset="0"/>
              <a:buChar char="•"/>
            </a:pPr>
            <a:r>
              <a:rPr lang="en-US" sz="2000"/>
              <a:t>ნიადაგის დატკეპნის, გზის საფარის მოწყობისას მიწის ზედაპირის „დახურვის“ გამო პოტენციურ ზემოქმედებას უხერხემლმოებზე და სხვ.</a:t>
            </a:r>
          </a:p>
        </p:txBody>
      </p:sp>
      <p:sp>
        <p:nvSpPr>
          <p:cNvPr id="116" name="Rectangle 1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Rectangle 1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1" name="Shape 941"/>
          <p:cNvSpPr txBox="1">
            <a:spLocks noGrp="1"/>
          </p:cNvSpPr>
          <p:nvPr>
            <p:ph type="sldNum" sz="quarter" idx="12"/>
          </p:nvPr>
        </p:nvSpPr>
        <p:spPr>
          <a:xfrm>
            <a:off x="8805333"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pPr lvl="0">
                <a:spcBef>
                  <a:spcPts val="0"/>
                </a:spcBef>
                <a:spcAft>
                  <a:spcPts val="600"/>
                </a:spcAft>
                <a:buClr>
                  <a:srgbClr val="58595B"/>
                </a:buClr>
                <a:buSzPct val="25000"/>
                <a:buFont typeface="Arial"/>
                <a:buNone/>
              </a:pPr>
              <a:t>17</a:t>
            </a:fld>
            <a:endParaRPr lang="en-US"/>
          </a:p>
        </p:txBody>
      </p:sp>
    </p:spTree>
    <p:extLst>
      <p:ext uri="{BB962C8B-B14F-4D97-AF65-F5344CB8AC3E}">
        <p14:creationId xmlns:p14="http://schemas.microsoft.com/office/powerpoint/2010/main" val="282397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18</a:t>
            </a:fld>
            <a:endParaRPr lang="en-US" dirty="0"/>
          </a:p>
        </p:txBody>
      </p:sp>
      <p:sp>
        <p:nvSpPr>
          <p:cNvPr id="7" name="Rectangle 6"/>
          <p:cNvSpPr/>
          <p:nvPr/>
        </p:nvSpPr>
        <p:spPr>
          <a:xfrm>
            <a:off x="0" y="621901"/>
            <a:ext cx="12192000" cy="369332"/>
          </a:xfrm>
          <a:prstGeom prst="rect">
            <a:avLst/>
          </a:prstGeom>
        </p:spPr>
        <p:txBody>
          <a:bodyPr wrap="square">
            <a:spAutoFit/>
          </a:bodyPr>
          <a:lstStyle/>
          <a:p>
            <a:pPr marL="285750" indent="-285750" algn="just">
              <a:buFont typeface="Wingdings" panose="05000000000000000000" pitchFamily="2" charset="2"/>
              <a:buChar char="v"/>
            </a:pPr>
            <a:r>
              <a:rPr lang="ka-GE" b="1" dirty="0"/>
              <a:t>შემარბილებელი ღონისძიებები</a:t>
            </a:r>
            <a:endParaRPr lang="en-US" b="1" dirty="0"/>
          </a:p>
        </p:txBody>
      </p:sp>
      <p:sp>
        <p:nvSpPr>
          <p:cNvPr id="3" name="Rectangle 2"/>
          <p:cNvSpPr/>
          <p:nvPr/>
        </p:nvSpPr>
        <p:spPr>
          <a:xfrm>
            <a:off x="0" y="962586"/>
            <a:ext cx="12191999" cy="5909310"/>
          </a:xfrm>
          <a:prstGeom prst="rect">
            <a:avLst/>
          </a:prstGeom>
        </p:spPr>
        <p:txBody>
          <a:bodyPr wrap="square">
            <a:spAutoFit/>
          </a:bodyPr>
          <a:lstStyle/>
          <a:p>
            <a:pPr marL="285750" indent="-285750" algn="just">
              <a:buFont typeface="Wingdings" panose="05000000000000000000" pitchFamily="2" charset="2"/>
              <a:buChar char="q"/>
            </a:pPr>
            <a:r>
              <a:rPr lang="ka-GE" dirty="0"/>
              <a:t>მოსამზადებელ და მშენებლობის ეტაპზე მცენარეულ საფარზე ზემოქმედების შემცირება/კონტროლი შესაძლებელი იქნება სამუშაოს სწორი დაგეგმვის და ისეთი შემარბილებელი ღონისძიებების გატარებით, როგორიცაა:  </a:t>
            </a:r>
          </a:p>
          <a:p>
            <a:pPr marL="285750" indent="-285750" algn="just">
              <a:buFont typeface="Arial" panose="020B0604020202020204" pitchFamily="34" charset="0"/>
              <a:buChar char="•"/>
            </a:pPr>
            <a:r>
              <a:rPr lang="ka-GE" dirty="0"/>
              <a:t>მისასვლელი გზების, მანქანა/დანადგარების სადგომების,  </a:t>
            </a:r>
            <a:r>
              <a:rPr lang="ka-GE" b="1" dirty="0"/>
              <a:t>საზღვრების მკაცრი დაცვა</a:t>
            </a:r>
            <a:r>
              <a:rPr lang="ka-GE" dirty="0"/>
              <a:t>; </a:t>
            </a:r>
          </a:p>
          <a:p>
            <a:pPr marL="285750" indent="-285750" algn="just">
              <a:buFont typeface="Arial" panose="020B0604020202020204" pitchFamily="34" charset="0"/>
              <a:buChar char="•"/>
            </a:pPr>
            <a:r>
              <a:rPr lang="ka-GE" dirty="0"/>
              <a:t>გადაადგილების დადგენილი </a:t>
            </a:r>
            <a:r>
              <a:rPr lang="ka-GE" b="1" dirty="0"/>
              <a:t>მარშრუტიდან გადახვევის აკრძალვა</a:t>
            </a:r>
            <a:r>
              <a:rPr lang="ka-GE" dirty="0"/>
              <a:t>; </a:t>
            </a:r>
          </a:p>
          <a:p>
            <a:pPr marL="285750" indent="-285750" algn="just">
              <a:buFont typeface="Arial" panose="020B0604020202020204" pitchFamily="34" charset="0"/>
              <a:buChar char="•"/>
            </a:pPr>
            <a:r>
              <a:rPr lang="ka-GE" b="1" dirty="0"/>
              <a:t>არსებული მცენარეული საფარის მაქსიმალური შენარჩუნება; </a:t>
            </a:r>
          </a:p>
          <a:p>
            <a:pPr marL="285750" indent="-285750" algn="just">
              <a:buFont typeface="Arial" panose="020B0604020202020204" pitchFamily="34" charset="0"/>
              <a:buChar char="•"/>
            </a:pPr>
            <a:r>
              <a:rPr lang="ka-GE" b="1" dirty="0"/>
              <a:t>ნარჩენების მართვა </a:t>
            </a:r>
            <a:r>
              <a:rPr lang="ka-GE" dirty="0"/>
              <a:t>- ტერიტორიის რეგულარული დასუფთავება, ნარჩენების მართვა ტიპის და კლასის შესაბამისად;  </a:t>
            </a:r>
          </a:p>
          <a:p>
            <a:pPr marL="285750" indent="-285750" algn="just">
              <a:buFont typeface="Arial" panose="020B0604020202020204" pitchFamily="34" charset="0"/>
              <a:buChar char="•"/>
            </a:pPr>
            <a:r>
              <a:rPr lang="ka-GE" b="1" dirty="0"/>
              <a:t>დარღვეული ტერიტორიების რეკულტივაცია </a:t>
            </a:r>
            <a:r>
              <a:rPr lang="ka-GE" dirty="0"/>
              <a:t>სამუშაოების დასრულების შემდეგ; </a:t>
            </a:r>
          </a:p>
          <a:p>
            <a:pPr marL="285750" indent="-285750" algn="just">
              <a:buFont typeface="Arial" panose="020B0604020202020204" pitchFamily="34" charset="0"/>
              <a:buChar char="•"/>
            </a:pPr>
            <a:r>
              <a:rPr lang="ka-GE" dirty="0"/>
              <a:t>სამუშაოების წარმოების დროს მონიტორინგის წარმოება. </a:t>
            </a:r>
          </a:p>
          <a:p>
            <a:pPr marL="285750" indent="-285750" algn="just">
              <a:buFont typeface="Arial" panose="020B0604020202020204" pitchFamily="34" charset="0"/>
              <a:buChar char="•"/>
            </a:pPr>
            <a:endParaRPr lang="ka-GE" dirty="0"/>
          </a:p>
          <a:p>
            <a:pPr marL="285750" indent="-285750" algn="just">
              <a:buFont typeface="Wingdings" panose="05000000000000000000" pitchFamily="2" charset="2"/>
              <a:buChar char="q"/>
            </a:pPr>
            <a:r>
              <a:rPr lang="ka-GE" b="1" dirty="0"/>
              <a:t>ფაუნაზე ზემოქმედების შესარბილებლად ექსპლოატაციის ეტაპზე გასათვალისწინებელია: </a:t>
            </a:r>
          </a:p>
          <a:p>
            <a:pPr marL="285750" indent="-285750" algn="just">
              <a:buFont typeface="Wingdings" panose="05000000000000000000" pitchFamily="2" charset="2"/>
              <a:buChar char="q"/>
            </a:pPr>
            <a:endParaRPr lang="ka-GE" sz="900" b="1" dirty="0"/>
          </a:p>
          <a:p>
            <a:pPr marL="285750" indent="-285750" algn="just">
              <a:buFont typeface="Arial" panose="020B0604020202020204" pitchFamily="34" charset="0"/>
              <a:buChar char="•"/>
            </a:pPr>
            <a:r>
              <a:rPr lang="ka-GE" dirty="0"/>
              <a:t>მცენარეული საფარზე, წყალზე, ნიადაგზე ზემოქმედების შესაბამისი შემარბილებელი ღონისძიებების გატარება; </a:t>
            </a:r>
          </a:p>
          <a:p>
            <a:pPr marL="285750" indent="-285750" algn="just">
              <a:buFont typeface="Arial" panose="020B0604020202020204" pitchFamily="34" charset="0"/>
              <a:buChar char="•"/>
            </a:pPr>
            <a:r>
              <a:rPr lang="ka-GE" dirty="0"/>
              <a:t>მანქანის </a:t>
            </a:r>
            <a:r>
              <a:rPr lang="ka-GE" b="1" dirty="0"/>
              <a:t>სიგნალის აკრძალვა </a:t>
            </a:r>
            <a:r>
              <a:rPr lang="ka-GE" dirty="0"/>
              <a:t>(გარდა უსაფრთხოებისთვის აუცილებელი შემთხვევებისა) ცხოველთა შეშფოთების თავიდან ასაცილებლად; </a:t>
            </a:r>
          </a:p>
          <a:p>
            <a:pPr marL="285750" indent="-285750" algn="just">
              <a:buFont typeface="Arial" panose="020B0604020202020204" pitchFamily="34" charset="0"/>
              <a:buChar char="•"/>
            </a:pPr>
            <a:r>
              <a:rPr lang="ka-GE" dirty="0"/>
              <a:t>სამუშაოს დაგეგმვის და წარმოებისას ცხოველთა (თევზის ჩათვლით) </a:t>
            </a:r>
            <a:r>
              <a:rPr lang="ka-GE" b="1" dirty="0"/>
              <a:t>სამყაროსთვის </a:t>
            </a:r>
            <a:r>
              <a:rPr lang="ka-GE" b="1" dirty="0" err="1"/>
              <a:t>სენსიტიური</a:t>
            </a:r>
            <a:r>
              <a:rPr lang="ka-GE" b="1" dirty="0"/>
              <a:t> პერიოდების გათვალისწინება;</a:t>
            </a:r>
          </a:p>
          <a:p>
            <a:pPr marL="285750" indent="-285750" algn="just">
              <a:buFont typeface="Arial" panose="020B0604020202020204" pitchFamily="34" charset="0"/>
              <a:buChar char="•"/>
            </a:pPr>
            <a:r>
              <a:rPr lang="ka-GE" dirty="0"/>
              <a:t>წყლისა და წყალზე დამოკიდებულ სახეობებზე შესაძლო ზემოქმედების კონტროლის მიზნით, ზემოქმედების თავიდან აცილებასა და საჭიროების შემთხვევაში საკომპენსაციო  ღონისძიებების განსასაზღვრად  მოკლევადიანი (მშენებლობის პერიოდით შემოსაზღვრული) მონიტორინგის წარმოება;  </a:t>
            </a:r>
          </a:p>
        </p:txBody>
      </p:sp>
    </p:spTree>
    <p:extLst>
      <p:ext uri="{BB962C8B-B14F-4D97-AF65-F5344CB8AC3E}">
        <p14:creationId xmlns:p14="http://schemas.microsoft.com/office/powerpoint/2010/main" val="336864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19</a:t>
            </a:fld>
            <a:endParaRPr lang="en-US" dirty="0"/>
          </a:p>
        </p:txBody>
      </p:sp>
      <p:sp>
        <p:nvSpPr>
          <p:cNvPr id="3" name="Rectangle 2"/>
          <p:cNvSpPr/>
          <p:nvPr/>
        </p:nvSpPr>
        <p:spPr>
          <a:xfrm>
            <a:off x="0" y="1706456"/>
            <a:ext cx="8610600" cy="1754326"/>
          </a:xfrm>
          <a:prstGeom prst="rect">
            <a:avLst/>
          </a:prstGeom>
        </p:spPr>
        <p:txBody>
          <a:bodyPr wrap="square">
            <a:spAutoFit/>
          </a:bodyPr>
          <a:lstStyle/>
          <a:p>
            <a:pPr marL="285750" indent="-285750" algn="just">
              <a:buFont typeface="Arial" panose="020B0604020202020204" pitchFamily="34" charset="0"/>
              <a:buChar char="•"/>
            </a:pPr>
            <a:r>
              <a:rPr lang="ka-GE" dirty="0"/>
              <a:t>მშენებლობის დროს, როგორც წესი, მნიშვნელოვანი რაოდენობის სამუშაო ძალისა და აღჭურვილობის მობილიზებაა საჭირო.</a:t>
            </a:r>
          </a:p>
          <a:p>
            <a:pPr marL="285750" indent="-285750" algn="just">
              <a:buFont typeface="Arial" panose="020B0604020202020204" pitchFamily="34" charset="0"/>
              <a:buChar char="•"/>
            </a:pPr>
            <a:r>
              <a:rPr lang="ka-GE" dirty="0"/>
              <a:t>ძალიან მნიშვნელოვანია სათანადო საცხოვრებელი,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a:t>
            </a:r>
          </a:p>
          <a:p>
            <a:pPr marL="285750" indent="-285750" algn="just">
              <a:buFont typeface="Arial" panose="020B0604020202020204" pitchFamily="34" charset="0"/>
              <a:buChar char="•"/>
            </a:pPr>
            <a:endParaRPr lang="ka-GE"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984"/>
          <a:stretch/>
        </p:blipFill>
        <p:spPr>
          <a:xfrm>
            <a:off x="8686800" y="1463105"/>
            <a:ext cx="3296742" cy="3219787"/>
          </a:xfrm>
          <a:prstGeom prst="rect">
            <a:avLst/>
          </a:prstGeom>
        </p:spPr>
      </p:pic>
      <p:sp>
        <p:nvSpPr>
          <p:cNvPr id="5" name="Rectangle 4"/>
          <p:cNvSpPr/>
          <p:nvPr/>
        </p:nvSpPr>
        <p:spPr>
          <a:xfrm>
            <a:off x="-76200" y="3429000"/>
            <a:ext cx="8686800" cy="1477328"/>
          </a:xfrm>
          <a:prstGeom prst="rect">
            <a:avLst/>
          </a:prstGeom>
        </p:spPr>
        <p:txBody>
          <a:bodyPr wrap="square">
            <a:spAutoFit/>
          </a:bodyPr>
          <a:lstStyle/>
          <a:p>
            <a:pPr marL="285750" indent="-285750" algn="just">
              <a:buFont typeface="Arial" panose="020B0604020202020204" pitchFamily="34" charset="0"/>
              <a:buChar char="•"/>
            </a:pPr>
            <a:r>
              <a:rPr lang="ka-GE" dirty="0"/>
              <a:t>ბანაკში და ობიექტებზე უზრუნველყოფილი უნდა იყოს ყველა სახის საყოფაცხოვრებო ინფრასტრუქტურის (საწარმოო ეზო, </a:t>
            </a:r>
            <a:r>
              <a:rPr lang="ka-GE" dirty="0" err="1"/>
              <a:t>სასაწყობე</a:t>
            </a:r>
            <a:r>
              <a:rPr lang="ka-GE" dirty="0"/>
              <a:t> მეურნეობები, გარაჟები და ტექნიკის სარემონტო უბნები და სხვ.) წყალმომარაგებისა და სანიტარული უზრუნველყოფა სრულად უნდა შეესაბამებოდეს არსებულ ჯანდაცვისა და უსაფრთხოების მოთხოვნებს.</a:t>
            </a:r>
          </a:p>
        </p:txBody>
      </p:sp>
      <p:sp>
        <p:nvSpPr>
          <p:cNvPr id="6" name="Rectangle 5"/>
          <p:cNvSpPr/>
          <p:nvPr/>
        </p:nvSpPr>
        <p:spPr>
          <a:xfrm>
            <a:off x="0" y="949872"/>
            <a:ext cx="5606022" cy="400110"/>
          </a:xfrm>
          <a:prstGeom prst="rect">
            <a:avLst/>
          </a:prstGeom>
        </p:spPr>
        <p:txBody>
          <a:bodyPr wrap="none">
            <a:spAutoFit/>
          </a:bodyPr>
          <a:lstStyle/>
          <a:p>
            <a:pPr marL="285750" indent="-285750" algn="just">
              <a:buFont typeface="Wingdings" panose="05000000000000000000" pitchFamily="2" charset="2"/>
              <a:buChar char="v"/>
            </a:pPr>
            <a:r>
              <a:rPr lang="ka-GE" sz="2000" b="1" dirty="0"/>
              <a:t>ადამიანის ჯანმრთელობა და უსაფრთხოება</a:t>
            </a:r>
          </a:p>
        </p:txBody>
      </p:sp>
    </p:spTree>
    <p:extLst>
      <p:ext uri="{BB962C8B-B14F-4D97-AF65-F5344CB8AC3E}">
        <p14:creationId xmlns:p14="http://schemas.microsoft.com/office/powerpoint/2010/main" val="208309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1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hape 943"/>
          <p:cNvSpPr txBox="1">
            <a:spLocks/>
          </p:cNvSpPr>
          <p:nvPr/>
        </p:nvSpPr>
        <p:spPr>
          <a:xfrm>
            <a:off x="1286932" y="1204109"/>
            <a:ext cx="10023398" cy="8578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500" b="1" kern="1200">
                <a:solidFill>
                  <a:srgbClr val="FFFFFF"/>
                </a:solidFill>
                <a:effectLst>
                  <a:outerShdw blurRad="38100" dist="38100" dir="2700000" algn="tl">
                    <a:srgbClr val="C0C0C0"/>
                  </a:outerShdw>
                </a:effectLst>
                <a:latin typeface="+mj-lt"/>
                <a:ea typeface="+mj-ea"/>
                <a:cs typeface="+mj-cs"/>
              </a:rPr>
              <a:t>მდ. ვახაზე არსებული სახიდე გადასასვლელის ნაცვლად ახალი სახიდე გადასასვლელი მშენებლობის პროექტი</a:t>
            </a:r>
          </a:p>
        </p:txBody>
      </p:sp>
      <p:sp>
        <p:nvSpPr>
          <p:cNvPr id="3" name="Rectangle 2"/>
          <p:cNvSpPr/>
          <p:nvPr/>
        </p:nvSpPr>
        <p:spPr>
          <a:xfrm>
            <a:off x="1105204" y="2981383"/>
            <a:ext cx="10082749" cy="1012638"/>
          </a:xfrm>
          <a:prstGeom prst="rect">
            <a:avLst/>
          </a:prstGeom>
        </p:spPr>
        <p:txBody>
          <a:bodyPr wrap="square" anchor="t">
            <a:noAutofit/>
          </a:bodyPr>
          <a:lstStyle/>
          <a:p>
            <a:pPr marL="285750" indent="-285750" algn="just">
              <a:lnSpc>
                <a:spcPct val="90000"/>
              </a:lnSpc>
              <a:spcAft>
                <a:spcPts val="600"/>
              </a:spcAft>
              <a:buFont typeface="Arial" panose="020B0604020202020204" pitchFamily="34" charset="0"/>
              <a:buChar char="•"/>
            </a:pPr>
            <a:r>
              <a:rPr lang="de-LU" sz="2000" dirty="0">
                <a:latin typeface="Sylfaen" panose="010A0502050306030303" pitchFamily="18" charset="0"/>
              </a:rPr>
              <a:t>ქვეყნის ეკონომიკური განვითარების თვალსაზრისით ინფრასტრუქტურის განვითარებას უმთავრესი როლი ენიჭება, ამ მხრივ კი, როგორც სახელმწიფო ასევე ადგილობრივი მნიშვნელობის საგზაო ქსელის გაუმჯობესება მნიშვნელოვან ფაქტორებს განაპირობებს. </a:t>
            </a:r>
            <a:endParaRPr lang="en-US" sz="2000" dirty="0">
              <a:latin typeface="Sylfaen" panose="010A0502050306030303" pitchFamily="18" charset="0"/>
            </a:endParaRPr>
          </a:p>
        </p:txBody>
      </p:sp>
      <p:sp>
        <p:nvSpPr>
          <p:cNvPr id="2" name="Rectangle 1"/>
          <p:cNvSpPr/>
          <p:nvPr/>
        </p:nvSpPr>
        <p:spPr>
          <a:xfrm>
            <a:off x="1105204" y="4238393"/>
            <a:ext cx="10082749" cy="947738"/>
          </a:xfrm>
          <a:prstGeom prst="rect">
            <a:avLst/>
          </a:prstGeom>
        </p:spPr>
        <p:txBody>
          <a:bodyPr wrap="square" anchor="t">
            <a:normAutofit/>
          </a:bodyPr>
          <a:lstStyle/>
          <a:p>
            <a:pPr marL="342900" indent="-342900" algn="just">
              <a:lnSpc>
                <a:spcPct val="90000"/>
              </a:lnSpc>
              <a:spcAft>
                <a:spcPts val="600"/>
              </a:spcAft>
              <a:buFont typeface="Arial" panose="020B0604020202020204" pitchFamily="34" charset="0"/>
              <a:buChar char="•"/>
            </a:pPr>
            <a:r>
              <a:rPr lang="ka-GE" sz="2000" dirty="0"/>
              <a:t>პროექტის მნიშვნელოვანია, როგორც </a:t>
            </a:r>
            <a:r>
              <a:rPr lang="ka-GE" sz="2000" b="1" dirty="0"/>
              <a:t>ადგილობრივების  გადაადგილებისთვის,</a:t>
            </a:r>
            <a:r>
              <a:rPr lang="ka-GE" sz="2000" dirty="0"/>
              <a:t> ისე რეგიონის ეკონომიკური აქტივობიდან გამომდინარე </a:t>
            </a:r>
            <a:r>
              <a:rPr lang="ka-GE" sz="2000" b="1" dirty="0"/>
              <a:t>ტურიზმისთვის</a:t>
            </a:r>
            <a:r>
              <a:rPr lang="ka-GE" sz="2000" dirty="0"/>
              <a:t>.</a:t>
            </a:r>
            <a:endParaRPr lang="en-US" sz="2000" dirty="0"/>
          </a:p>
        </p:txBody>
      </p:sp>
      <p:sp>
        <p:nvSpPr>
          <p:cNvPr id="4" name="Rectangle 3"/>
          <p:cNvSpPr/>
          <p:nvPr/>
        </p:nvSpPr>
        <p:spPr>
          <a:xfrm>
            <a:off x="1105203" y="5135846"/>
            <a:ext cx="10082749" cy="947738"/>
          </a:xfrm>
          <a:prstGeom prst="rect">
            <a:avLst/>
          </a:prstGeom>
        </p:spPr>
        <p:txBody>
          <a:bodyPr wrap="square" anchor="t">
            <a:normAutofit/>
          </a:bodyPr>
          <a:lstStyle/>
          <a:p>
            <a:pPr marL="285750" indent="-285750" algn="just">
              <a:lnSpc>
                <a:spcPct val="90000"/>
              </a:lnSpc>
              <a:spcAft>
                <a:spcPts val="600"/>
              </a:spcAft>
              <a:buFont typeface="Arial" panose="020B0604020202020204" pitchFamily="34" charset="0"/>
              <a:buChar char="•"/>
            </a:pPr>
            <a:r>
              <a:rPr lang="ka-GE" sz="2000" dirty="0"/>
              <a:t>სატრანსპორტო სექტორის განვითარება აუცილებელია სათანადო ეკონომიკური ზრდისთვის, და საქართველოს მოსახლეობის ცხოვრების პირობების გასაუმჯობესებლად.</a:t>
            </a:r>
            <a:endParaRPr lang="en-US" sz="2000" dirty="0"/>
          </a:p>
        </p:txBody>
      </p:sp>
      <p:sp>
        <p:nvSpPr>
          <p:cNvPr id="941" name="Shape 941"/>
          <p:cNvSpPr txBox="1">
            <a:spLocks noGrp="1"/>
          </p:cNvSpPr>
          <p:nvPr>
            <p:ph type="sldNum" sz="quarter" idx="12"/>
          </p:nvPr>
        </p:nvSpPr>
        <p:spPr>
          <a:xfrm>
            <a:off x="8610600"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solidFill>
                  <a:prstClr val="black">
                    <a:tint val="75000"/>
                  </a:prstClr>
                </a:solidFill>
              </a:rPr>
              <a:pPr lvl="0">
                <a:spcBef>
                  <a:spcPts val="0"/>
                </a:spcBef>
                <a:spcAft>
                  <a:spcPts val="600"/>
                </a:spcAft>
                <a:buClr>
                  <a:srgbClr val="58595B"/>
                </a:buClr>
                <a:buSzPct val="25000"/>
                <a:buFont typeface="Arial"/>
                <a:buNone/>
              </a:pPr>
              <a:t>2</a:t>
            </a:fld>
            <a:endParaRPr lang="en-US">
              <a:solidFill>
                <a:prstClr val="black">
                  <a:tint val="75000"/>
                </a:prstClr>
              </a:solidFill>
            </a:endParaRPr>
          </a:p>
        </p:txBody>
      </p:sp>
    </p:spTree>
    <p:extLst>
      <p:ext uri="{BB962C8B-B14F-4D97-AF65-F5344CB8AC3E}">
        <p14:creationId xmlns:p14="http://schemas.microsoft.com/office/powerpoint/2010/main" val="406660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9"/>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95" name="Group 94">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96" name="Freeform: Shape 95">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Freeform: Shape 96">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Freeform: Shape 97">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Freeform: Shape 98">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100">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1430" name="Shape 1430"/>
          <p:cNvSpPr txBox="1">
            <a:spLocks noGrp="1"/>
          </p:cNvSpPr>
          <p:nvPr>
            <p:ph type="title"/>
          </p:nvPr>
        </p:nvSpPr>
        <p:spPr>
          <a:xfrm>
            <a:off x="3045368" y="2043663"/>
            <a:ext cx="6105194" cy="2031055"/>
          </a:xfrm>
          <a:prstGeom prst="rect">
            <a:avLst/>
          </a:prstGeom>
        </p:spPr>
        <p:txBody>
          <a:bodyPr vert="horz" lIns="91440" tIns="45720" rIns="91440" bIns="45720" rtlCol="0" anchor="b" anchorCtr="0">
            <a:normAutofit/>
          </a:bodyPr>
          <a:lstStyle/>
          <a:p>
            <a:pPr lvl="0" algn="ctr"/>
            <a:r>
              <a:rPr lang="en-US" sz="5200" b="1" kern="1200">
                <a:solidFill>
                  <a:schemeClr val="tx2"/>
                </a:solidFill>
                <a:latin typeface="+mj-lt"/>
                <a:ea typeface="+mj-ea"/>
                <a:cs typeface="+mj-cs"/>
                <a:sym typeface="Calibri"/>
              </a:rPr>
              <a:t>გმადლობთ ყურადღებისთვის</a:t>
            </a:r>
          </a:p>
        </p:txBody>
      </p:sp>
    </p:spTree>
    <p:extLst>
      <p:ext uri="{BB962C8B-B14F-4D97-AF65-F5344CB8AC3E}">
        <p14:creationId xmlns:p14="http://schemas.microsoft.com/office/powerpoint/2010/main" val="226705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p:nvSpPr>
          <p:cNvPr id="948" name="Rectangle 11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9" name="Picture 11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hape 943"/>
          <p:cNvSpPr txBox="1">
            <a:spLocks/>
          </p:cNvSpPr>
          <p:nvPr/>
        </p:nvSpPr>
        <p:spPr>
          <a:xfrm>
            <a:off x="1179226" y="826680"/>
            <a:ext cx="9833548"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kern="1200">
                <a:solidFill>
                  <a:srgbClr val="FFFFFF"/>
                </a:solidFill>
                <a:effectLst>
                  <a:outerShdw blurRad="38100" dist="38100" dir="2700000" algn="tl">
                    <a:srgbClr val="C0C0C0"/>
                  </a:outerShdw>
                </a:effectLst>
                <a:latin typeface="+mj-lt"/>
                <a:ea typeface="+mj-ea"/>
                <a:cs typeface="+mj-cs"/>
              </a:rPr>
              <a:t>ახალი გადასასვლელის მშენებლობის პროექტი</a:t>
            </a:r>
          </a:p>
        </p:txBody>
      </p:sp>
      <p:sp>
        <p:nvSpPr>
          <p:cNvPr id="5" name="Rectangle 4"/>
          <p:cNvSpPr/>
          <p:nvPr/>
        </p:nvSpPr>
        <p:spPr>
          <a:xfrm>
            <a:off x="1179226" y="3092970"/>
            <a:ext cx="9833548" cy="269397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dirty="0" err="1">
                <a:solidFill>
                  <a:srgbClr val="000000"/>
                </a:solidFill>
              </a:rPr>
              <a:t>საქართველოსა</a:t>
            </a:r>
            <a:r>
              <a:rPr lang="en-US" sz="1400" dirty="0">
                <a:solidFill>
                  <a:srgbClr val="000000"/>
                </a:solidFill>
              </a:rPr>
              <a:t> </a:t>
            </a:r>
            <a:r>
              <a:rPr lang="en-US" sz="1400" dirty="0" err="1">
                <a:solidFill>
                  <a:srgbClr val="000000"/>
                </a:solidFill>
              </a:rPr>
              <a:t>და</a:t>
            </a:r>
            <a:r>
              <a:rPr lang="en-US" sz="1400" dirty="0">
                <a:solidFill>
                  <a:srgbClr val="000000"/>
                </a:solidFill>
              </a:rPr>
              <a:t> </a:t>
            </a:r>
            <a:r>
              <a:rPr lang="en-US" sz="1400" dirty="0" err="1">
                <a:solidFill>
                  <a:srgbClr val="000000"/>
                </a:solidFill>
              </a:rPr>
              <a:t>ევროკავშირს</a:t>
            </a:r>
            <a:r>
              <a:rPr lang="en-US" sz="1400" dirty="0">
                <a:solidFill>
                  <a:srgbClr val="000000"/>
                </a:solidFill>
              </a:rPr>
              <a:t> </a:t>
            </a:r>
            <a:r>
              <a:rPr lang="en-US" sz="1400" dirty="0" err="1">
                <a:solidFill>
                  <a:srgbClr val="000000"/>
                </a:solidFill>
              </a:rPr>
              <a:t>შორის</a:t>
            </a:r>
            <a:r>
              <a:rPr lang="en-US" sz="1400" dirty="0">
                <a:solidFill>
                  <a:srgbClr val="000000"/>
                </a:solidFill>
              </a:rPr>
              <a:t> </a:t>
            </a:r>
            <a:r>
              <a:rPr lang="en-US" sz="1400" dirty="0" err="1">
                <a:solidFill>
                  <a:srgbClr val="000000"/>
                </a:solidFill>
              </a:rPr>
              <a:t>ასოცირების</a:t>
            </a:r>
            <a:r>
              <a:rPr lang="en-US" sz="1400" dirty="0">
                <a:solidFill>
                  <a:srgbClr val="000000"/>
                </a:solidFill>
              </a:rPr>
              <a:t> </a:t>
            </a:r>
            <a:r>
              <a:rPr lang="en-US" sz="1400" dirty="0" err="1">
                <a:solidFill>
                  <a:srgbClr val="000000"/>
                </a:solidFill>
              </a:rPr>
              <a:t>ხელშეკრულების</a:t>
            </a:r>
            <a:r>
              <a:rPr lang="en-US" sz="1400" dirty="0">
                <a:solidFill>
                  <a:srgbClr val="000000"/>
                </a:solidFill>
              </a:rPr>
              <a:t> </a:t>
            </a:r>
            <a:r>
              <a:rPr lang="en-US" sz="1400" dirty="0" err="1">
                <a:solidFill>
                  <a:srgbClr val="000000"/>
                </a:solidFill>
              </a:rPr>
              <a:t>შეთანხმება</a:t>
            </a:r>
            <a:r>
              <a:rPr lang="en-US" sz="1400" dirty="0">
                <a:solidFill>
                  <a:srgbClr val="000000"/>
                </a:solidFill>
              </a:rPr>
              <a:t>;</a:t>
            </a:r>
          </a:p>
          <a:p>
            <a:pPr marL="285750" indent="-228600">
              <a:lnSpc>
                <a:spcPct val="90000"/>
              </a:lnSpc>
              <a:spcAft>
                <a:spcPts val="600"/>
              </a:spcAft>
              <a:buFont typeface="Arial" panose="020B0604020202020204" pitchFamily="34" charset="0"/>
              <a:buChar char="•"/>
            </a:pPr>
            <a:endParaRPr lang="en-US" sz="1400" dirty="0">
              <a:solidFill>
                <a:srgbClr val="000000"/>
              </a:solidFill>
            </a:endParaRPr>
          </a:p>
          <a:p>
            <a:pPr marL="285750" indent="-228600">
              <a:lnSpc>
                <a:spcPct val="90000"/>
              </a:lnSpc>
              <a:spcAft>
                <a:spcPts val="600"/>
              </a:spcAft>
              <a:buFont typeface="Arial" panose="020B0604020202020204" pitchFamily="34" charset="0"/>
              <a:buChar char="•"/>
            </a:pPr>
            <a:r>
              <a:rPr lang="en-US" sz="1400" dirty="0" err="1">
                <a:solidFill>
                  <a:srgbClr val="000000"/>
                </a:solidFill>
              </a:rPr>
              <a:t>საქართველოს</a:t>
            </a:r>
            <a:r>
              <a:rPr lang="en-US" sz="1400" dirty="0">
                <a:solidFill>
                  <a:srgbClr val="000000"/>
                </a:solidFill>
              </a:rPr>
              <a:t> </a:t>
            </a:r>
            <a:r>
              <a:rPr lang="en-US" sz="1400" dirty="0" err="1">
                <a:solidFill>
                  <a:srgbClr val="000000"/>
                </a:solidFill>
              </a:rPr>
              <a:t>კანონის</a:t>
            </a:r>
            <a:r>
              <a:rPr lang="en-US" sz="1400" dirty="0">
                <a:solidFill>
                  <a:srgbClr val="000000"/>
                </a:solidFill>
              </a:rPr>
              <a:t> „</a:t>
            </a:r>
            <a:r>
              <a:rPr lang="en-US" sz="1400" dirty="0" err="1">
                <a:solidFill>
                  <a:srgbClr val="000000"/>
                </a:solidFill>
              </a:rPr>
              <a:t>გარემოსდაცვითი</a:t>
            </a:r>
            <a:r>
              <a:rPr lang="en-US" sz="1400" dirty="0">
                <a:solidFill>
                  <a:srgbClr val="000000"/>
                </a:solidFill>
              </a:rPr>
              <a:t> </a:t>
            </a:r>
            <a:r>
              <a:rPr lang="en-US" sz="1400" dirty="0" err="1">
                <a:solidFill>
                  <a:srgbClr val="000000"/>
                </a:solidFill>
              </a:rPr>
              <a:t>შეფასების</a:t>
            </a:r>
            <a:r>
              <a:rPr lang="en-US" sz="1400" dirty="0">
                <a:solidFill>
                  <a:srgbClr val="000000"/>
                </a:solidFill>
              </a:rPr>
              <a:t> </a:t>
            </a:r>
            <a:r>
              <a:rPr lang="en-US" sz="1400" dirty="0" err="1">
                <a:solidFill>
                  <a:srgbClr val="000000"/>
                </a:solidFill>
              </a:rPr>
              <a:t>კოდექსი</a:t>
            </a:r>
            <a:r>
              <a:rPr lang="en-US" sz="1400" dirty="0">
                <a:solidFill>
                  <a:srgbClr val="000000"/>
                </a:solidFill>
              </a:rPr>
              <a:t>“;</a:t>
            </a:r>
          </a:p>
          <a:p>
            <a:pPr marL="285750" indent="-228600">
              <a:lnSpc>
                <a:spcPct val="90000"/>
              </a:lnSpc>
              <a:spcAft>
                <a:spcPts val="600"/>
              </a:spcAft>
              <a:buFont typeface="Arial" panose="020B0604020202020204" pitchFamily="34" charset="0"/>
              <a:buChar char="•"/>
            </a:pPr>
            <a:endParaRPr lang="en-US" sz="1400" dirty="0">
              <a:solidFill>
                <a:srgbClr val="000000"/>
              </a:solidFill>
            </a:endParaRPr>
          </a:p>
          <a:p>
            <a:pPr marL="285750" indent="-228600">
              <a:lnSpc>
                <a:spcPct val="90000"/>
              </a:lnSpc>
              <a:spcAft>
                <a:spcPts val="600"/>
              </a:spcAft>
              <a:buFont typeface="Arial" panose="020B0604020202020204" pitchFamily="34" charset="0"/>
              <a:buChar char="•"/>
            </a:pPr>
            <a:r>
              <a:rPr lang="en-US" sz="1400" dirty="0" err="1">
                <a:solidFill>
                  <a:srgbClr val="000000"/>
                </a:solidFill>
              </a:rPr>
              <a:t>გარემოზე</a:t>
            </a:r>
            <a:r>
              <a:rPr lang="en-US" sz="1400" dirty="0">
                <a:solidFill>
                  <a:srgbClr val="000000"/>
                </a:solidFill>
              </a:rPr>
              <a:t> </a:t>
            </a:r>
            <a:r>
              <a:rPr lang="en-US" sz="1400" dirty="0" err="1">
                <a:solidFill>
                  <a:srgbClr val="000000"/>
                </a:solidFill>
              </a:rPr>
              <a:t>ზემოქმედების</a:t>
            </a:r>
            <a:r>
              <a:rPr lang="en-US" sz="1400" dirty="0">
                <a:solidFill>
                  <a:srgbClr val="000000"/>
                </a:solidFill>
              </a:rPr>
              <a:t> </a:t>
            </a:r>
            <a:r>
              <a:rPr lang="en-US" sz="1400" dirty="0" err="1">
                <a:solidFill>
                  <a:srgbClr val="000000"/>
                </a:solidFill>
              </a:rPr>
              <a:t>შეფასების</a:t>
            </a:r>
            <a:r>
              <a:rPr lang="en-US" sz="1400" dirty="0">
                <a:solidFill>
                  <a:srgbClr val="000000"/>
                </a:solidFill>
              </a:rPr>
              <a:t> </a:t>
            </a:r>
            <a:r>
              <a:rPr lang="en-US" sz="1400" dirty="0" err="1">
                <a:solidFill>
                  <a:srgbClr val="000000"/>
                </a:solidFill>
              </a:rPr>
              <a:t>პროცედურა</a:t>
            </a:r>
            <a:r>
              <a:rPr lang="en-US" sz="1400" dirty="0">
                <a:solidFill>
                  <a:srgbClr val="000000"/>
                </a:solidFill>
              </a:rPr>
              <a:t>: </a:t>
            </a:r>
          </a:p>
          <a:p>
            <a:pPr marL="285750" indent="-228600">
              <a:lnSpc>
                <a:spcPct val="90000"/>
              </a:lnSpc>
              <a:spcAft>
                <a:spcPts val="600"/>
              </a:spcAft>
              <a:buFont typeface="Arial" panose="020B0604020202020204" pitchFamily="34" charset="0"/>
              <a:buChar char="•"/>
            </a:pPr>
            <a:endParaRPr lang="en-US" sz="1400" dirty="0">
              <a:solidFill>
                <a:srgbClr val="000000"/>
              </a:solidFill>
            </a:endParaRPr>
          </a:p>
          <a:p>
            <a:pPr marL="400050" indent="-285750">
              <a:lnSpc>
                <a:spcPct val="90000"/>
              </a:lnSpc>
              <a:spcAft>
                <a:spcPts val="600"/>
              </a:spcAft>
              <a:buFont typeface="Wingdings" panose="05000000000000000000" pitchFamily="2" charset="2"/>
              <a:buChar char="Ø"/>
            </a:pPr>
            <a:r>
              <a:rPr lang="en-US" sz="1400" dirty="0" err="1">
                <a:solidFill>
                  <a:srgbClr val="000000"/>
                </a:solidFill>
              </a:rPr>
              <a:t>სკოპინგი</a:t>
            </a:r>
            <a:r>
              <a:rPr lang="en-US" sz="1400" dirty="0">
                <a:solidFill>
                  <a:srgbClr val="000000"/>
                </a:solidFill>
              </a:rPr>
              <a:t>;</a:t>
            </a:r>
          </a:p>
          <a:p>
            <a:pPr marL="400050" indent="-285750">
              <a:lnSpc>
                <a:spcPct val="90000"/>
              </a:lnSpc>
              <a:spcAft>
                <a:spcPts val="600"/>
              </a:spcAft>
              <a:buFont typeface="Wingdings" panose="05000000000000000000" pitchFamily="2" charset="2"/>
              <a:buChar char="Ø"/>
            </a:pPr>
            <a:endParaRPr lang="en-US" sz="1400" dirty="0">
              <a:solidFill>
                <a:srgbClr val="000000"/>
              </a:solidFill>
            </a:endParaRPr>
          </a:p>
          <a:p>
            <a:pPr marL="400050" indent="-285750">
              <a:lnSpc>
                <a:spcPct val="90000"/>
              </a:lnSpc>
              <a:spcAft>
                <a:spcPts val="600"/>
              </a:spcAft>
              <a:buFont typeface="Wingdings" panose="05000000000000000000" pitchFamily="2" charset="2"/>
              <a:buChar char="Ø"/>
            </a:pPr>
            <a:r>
              <a:rPr lang="en-US" sz="1400" dirty="0" err="1">
                <a:solidFill>
                  <a:srgbClr val="000000"/>
                </a:solidFill>
              </a:rPr>
              <a:t>გარემოზე</a:t>
            </a:r>
            <a:r>
              <a:rPr lang="en-US" sz="1400" dirty="0">
                <a:solidFill>
                  <a:srgbClr val="000000"/>
                </a:solidFill>
              </a:rPr>
              <a:t> </a:t>
            </a:r>
            <a:r>
              <a:rPr lang="en-US" sz="1400" dirty="0" err="1">
                <a:solidFill>
                  <a:srgbClr val="000000"/>
                </a:solidFill>
              </a:rPr>
              <a:t>ზემოქმედების</a:t>
            </a:r>
            <a:r>
              <a:rPr lang="en-US" sz="1400" dirty="0">
                <a:solidFill>
                  <a:srgbClr val="000000"/>
                </a:solidFill>
              </a:rPr>
              <a:t> </a:t>
            </a:r>
            <a:r>
              <a:rPr lang="en-US" sz="1400" dirty="0" err="1">
                <a:solidFill>
                  <a:srgbClr val="000000"/>
                </a:solidFill>
              </a:rPr>
              <a:t>შეფასების</a:t>
            </a:r>
            <a:r>
              <a:rPr lang="en-US" sz="1400" dirty="0">
                <a:solidFill>
                  <a:srgbClr val="000000"/>
                </a:solidFill>
              </a:rPr>
              <a:t> </a:t>
            </a:r>
            <a:r>
              <a:rPr lang="en-US" sz="1400" dirty="0" err="1">
                <a:solidFill>
                  <a:srgbClr val="000000"/>
                </a:solidFill>
              </a:rPr>
              <a:t>ანგარიში</a:t>
            </a:r>
            <a:r>
              <a:rPr lang="en-US" sz="1400" dirty="0">
                <a:solidFill>
                  <a:srgbClr val="000000"/>
                </a:solidFill>
              </a:rPr>
              <a:t>.</a:t>
            </a:r>
          </a:p>
          <a:p>
            <a:pPr marL="285750" indent="-228600">
              <a:lnSpc>
                <a:spcPct val="90000"/>
              </a:lnSpc>
              <a:spcAft>
                <a:spcPts val="600"/>
              </a:spcAft>
              <a:buFont typeface="Arial" panose="020B0604020202020204" pitchFamily="34" charset="0"/>
              <a:buChar char="•"/>
            </a:pPr>
            <a:endParaRPr lang="en-US" sz="1400" dirty="0">
              <a:solidFill>
                <a:srgbClr val="000000"/>
              </a:solidFill>
            </a:endParaRPr>
          </a:p>
          <a:p>
            <a:pPr marL="285750" indent="-228600">
              <a:lnSpc>
                <a:spcPct val="90000"/>
              </a:lnSpc>
              <a:spcAft>
                <a:spcPts val="600"/>
              </a:spcAft>
              <a:buFont typeface="Arial" panose="020B0604020202020204" pitchFamily="34" charset="0"/>
              <a:buChar char="•"/>
            </a:pPr>
            <a:endParaRPr lang="en-US" sz="1400" dirty="0">
              <a:solidFill>
                <a:srgbClr val="000000"/>
              </a:solidFill>
            </a:endParaRPr>
          </a:p>
        </p:txBody>
      </p:sp>
      <p:sp>
        <p:nvSpPr>
          <p:cNvPr id="941" name="Shape 941"/>
          <p:cNvSpPr txBox="1">
            <a:spLocks noGrp="1"/>
          </p:cNvSpPr>
          <p:nvPr>
            <p:ph type="sldNum" sz="quarter" idx="12"/>
          </p:nvPr>
        </p:nvSpPr>
        <p:spPr>
          <a:xfrm>
            <a:off x="10825930" y="6223702"/>
            <a:ext cx="570728" cy="314067"/>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sz="1000">
                <a:solidFill>
                  <a:srgbClr val="898989"/>
                </a:solidFill>
              </a:rPr>
              <a:pPr lvl="0">
                <a:spcBef>
                  <a:spcPts val="0"/>
                </a:spcBef>
                <a:spcAft>
                  <a:spcPts val="600"/>
                </a:spcAft>
                <a:buClr>
                  <a:srgbClr val="58595B"/>
                </a:buClr>
                <a:buSzPct val="25000"/>
                <a:buFont typeface="Arial"/>
                <a:buNone/>
              </a:pPr>
              <a:t>3</a:t>
            </a:fld>
            <a:endParaRPr lang="en-US" sz="1000">
              <a:solidFill>
                <a:srgbClr val="898989"/>
              </a:solidFill>
            </a:endParaRPr>
          </a:p>
        </p:txBody>
      </p:sp>
    </p:spTree>
    <p:extLst>
      <p:ext uri="{BB962C8B-B14F-4D97-AF65-F5344CB8AC3E}">
        <p14:creationId xmlns:p14="http://schemas.microsoft.com/office/powerpoint/2010/main" val="33225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0"/>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ridge over a body of water&#10;&#10;Description automatically generated">
            <a:extLst>
              <a:ext uri="{FF2B5EF4-FFF2-40B4-BE49-F238E27FC236}">
                <a16:creationId xmlns:a16="http://schemas.microsoft.com/office/drawing/2014/main" id="{B97A9CD8-FD25-411C-BFE1-0CB81DB7DC18}"/>
              </a:ext>
            </a:extLst>
          </p:cNvPr>
          <p:cNvPicPr>
            <a:picLocks noChangeAspect="1"/>
          </p:cNvPicPr>
          <p:nvPr/>
        </p:nvPicPr>
        <p:blipFill rotWithShape="1">
          <a:blip r:embed="rId3"/>
          <a:srcRect t="9930" r="1" b="23913"/>
          <a:stretch/>
        </p:blipFill>
        <p:spPr>
          <a:xfrm>
            <a:off x="5186554" y="163646"/>
            <a:ext cx="6806703" cy="2623097"/>
          </a:xfrm>
          <a:prstGeom prst="rect">
            <a:avLst/>
          </a:prstGeom>
        </p:spPr>
      </p:pic>
      <p:sp>
        <p:nvSpPr>
          <p:cNvPr id="3" name="Rectangle 2"/>
          <p:cNvSpPr/>
          <p:nvPr/>
        </p:nvSpPr>
        <p:spPr>
          <a:xfrm>
            <a:off x="297272" y="2524434"/>
            <a:ext cx="3986155" cy="258845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700" dirty="0" err="1"/>
              <a:t>ხიდის</a:t>
            </a:r>
            <a:r>
              <a:rPr lang="en-US" sz="1700" dirty="0"/>
              <a:t> </a:t>
            </a:r>
            <a:r>
              <a:rPr lang="en-US" sz="1700" dirty="0" err="1"/>
              <a:t>განივი</a:t>
            </a:r>
            <a:r>
              <a:rPr lang="en-US" sz="1700" dirty="0"/>
              <a:t> </a:t>
            </a:r>
            <a:r>
              <a:rPr lang="en-US" sz="1700" dirty="0" err="1"/>
              <a:t>კვეთის</a:t>
            </a:r>
            <a:r>
              <a:rPr lang="en-US" sz="1700" dirty="0"/>
              <a:t> </a:t>
            </a:r>
            <a:r>
              <a:rPr lang="en-US" sz="1700" dirty="0" err="1"/>
              <a:t>ზომები</a:t>
            </a:r>
            <a:r>
              <a:rPr lang="en-US" sz="1700" dirty="0"/>
              <a:t> </a:t>
            </a:r>
            <a:r>
              <a:rPr lang="en-US" sz="1700" dirty="0" err="1"/>
              <a:t>არასაკმარისია</a:t>
            </a:r>
            <a:r>
              <a:rPr lang="en-US" sz="1700" dirty="0"/>
              <a:t> </a:t>
            </a:r>
            <a:r>
              <a:rPr lang="en-US" sz="1700" dirty="0" err="1"/>
              <a:t>უსაფრთხო</a:t>
            </a:r>
            <a:r>
              <a:rPr lang="en-US" sz="1700" dirty="0"/>
              <a:t> </a:t>
            </a:r>
            <a:r>
              <a:rPr lang="en-US" sz="1700" dirty="0" err="1"/>
              <a:t>და</a:t>
            </a:r>
            <a:r>
              <a:rPr lang="en-US" sz="1700" dirty="0"/>
              <a:t> </a:t>
            </a:r>
            <a:r>
              <a:rPr lang="en-US" sz="1700" dirty="0" err="1"/>
              <a:t>შეუფერხებელი</a:t>
            </a:r>
            <a:r>
              <a:rPr lang="en-US" sz="1700" dirty="0"/>
              <a:t> </a:t>
            </a:r>
            <a:r>
              <a:rPr lang="en-US" sz="1700" dirty="0" err="1"/>
              <a:t>საგზაო</a:t>
            </a:r>
            <a:r>
              <a:rPr lang="en-US" sz="1700" dirty="0"/>
              <a:t> </a:t>
            </a:r>
            <a:r>
              <a:rPr lang="en-US" sz="1700" dirty="0" err="1"/>
              <a:t>მოძრაობის</a:t>
            </a:r>
            <a:r>
              <a:rPr lang="en-US" sz="1700" dirty="0"/>
              <a:t> </a:t>
            </a:r>
            <a:r>
              <a:rPr lang="en-US" sz="1700" dirty="0" err="1"/>
              <a:t>უზრუნველსაყოფად</a:t>
            </a:r>
            <a:r>
              <a:rPr lang="en-US" sz="1700" dirty="0"/>
              <a:t>. </a:t>
            </a:r>
            <a:r>
              <a:rPr lang="en-US" sz="1700" dirty="0" err="1"/>
              <a:t>ვინაიდან</a:t>
            </a:r>
            <a:r>
              <a:rPr lang="en-US" sz="1700" dirty="0"/>
              <a:t> </a:t>
            </a:r>
            <a:r>
              <a:rPr lang="en-US" sz="1700" dirty="0" err="1"/>
              <a:t>გზის</a:t>
            </a:r>
            <a:r>
              <a:rPr lang="en-US" sz="1700" dirty="0"/>
              <a:t> </a:t>
            </a:r>
            <a:r>
              <a:rPr lang="en-US" sz="1700" dirty="0" err="1"/>
              <a:t>სიგანე</a:t>
            </a:r>
            <a:r>
              <a:rPr lang="en-US" sz="1700" dirty="0"/>
              <a:t> </a:t>
            </a:r>
            <a:r>
              <a:rPr lang="en-US" sz="1700" dirty="0" err="1"/>
              <a:t>ხიდამდე</a:t>
            </a:r>
            <a:r>
              <a:rPr lang="en-US" sz="1700" dirty="0"/>
              <a:t> </a:t>
            </a:r>
            <a:r>
              <a:rPr lang="en-US" sz="1700" dirty="0" err="1"/>
              <a:t>და</a:t>
            </a:r>
            <a:r>
              <a:rPr lang="en-US" sz="1700" dirty="0"/>
              <a:t> </a:t>
            </a:r>
            <a:r>
              <a:rPr lang="en-US" sz="1700" dirty="0" err="1"/>
              <a:t>ხიდის</a:t>
            </a:r>
            <a:r>
              <a:rPr lang="en-US" sz="1700" dirty="0"/>
              <a:t> </a:t>
            </a:r>
            <a:r>
              <a:rPr lang="en-US" sz="1700" dirty="0" err="1"/>
              <a:t>შემდეგ</a:t>
            </a:r>
            <a:r>
              <a:rPr lang="en-US" sz="1700" dirty="0"/>
              <a:t> </a:t>
            </a:r>
            <a:r>
              <a:rPr lang="en-US" sz="1700" dirty="0" err="1"/>
              <a:t>უფრო</a:t>
            </a:r>
            <a:r>
              <a:rPr lang="en-US" sz="1700" dirty="0"/>
              <a:t> </a:t>
            </a:r>
            <a:r>
              <a:rPr lang="en-US" sz="1700" dirty="0" err="1"/>
              <a:t>ფართეა</a:t>
            </a:r>
            <a:r>
              <a:rPr lang="en-US" sz="1700" dirty="0"/>
              <a:t> </a:t>
            </a:r>
            <a:r>
              <a:rPr lang="en-US" sz="1700" dirty="0" err="1"/>
              <a:t>ვიდრე</a:t>
            </a:r>
            <a:r>
              <a:rPr lang="en-US" sz="1700" dirty="0"/>
              <a:t> </a:t>
            </a:r>
            <a:r>
              <a:rPr lang="en-US" sz="1700" dirty="0" err="1"/>
              <a:t>ხიდზე</a:t>
            </a:r>
            <a:r>
              <a:rPr lang="en-US" sz="1700" dirty="0"/>
              <a:t>, </a:t>
            </a:r>
            <a:r>
              <a:rPr lang="en-US" sz="1700" dirty="0" err="1"/>
              <a:t>ხოლო</a:t>
            </a:r>
            <a:r>
              <a:rPr lang="en-US" sz="1700" dirty="0"/>
              <a:t> </a:t>
            </a:r>
            <a:r>
              <a:rPr lang="en-US" sz="1700" dirty="0" err="1"/>
              <a:t>არსებული</a:t>
            </a:r>
            <a:r>
              <a:rPr lang="en-US" sz="1700" dirty="0"/>
              <a:t> </a:t>
            </a:r>
            <a:r>
              <a:rPr lang="en-US" sz="1700" dirty="0" err="1"/>
              <a:t>ხიდის</a:t>
            </a:r>
            <a:r>
              <a:rPr lang="en-US" sz="1700" dirty="0"/>
              <a:t> </a:t>
            </a:r>
            <a:r>
              <a:rPr lang="en-US" sz="1700" dirty="0" err="1"/>
              <a:t>რეკონსტრუქცია</a:t>
            </a:r>
            <a:r>
              <a:rPr lang="en-US" sz="1700" dirty="0"/>
              <a:t> </a:t>
            </a:r>
            <a:r>
              <a:rPr lang="en-US" sz="1700" dirty="0" err="1"/>
              <a:t>შუძლებელია</a:t>
            </a:r>
            <a:r>
              <a:rPr lang="en-US" sz="1700" dirty="0"/>
              <a:t>, </a:t>
            </a:r>
            <a:r>
              <a:rPr lang="en-US" sz="1700" dirty="0" err="1"/>
              <a:t>აუცილებელია</a:t>
            </a:r>
            <a:r>
              <a:rPr lang="en-US" sz="1700" dirty="0"/>
              <a:t> </a:t>
            </a:r>
            <a:r>
              <a:rPr lang="en-US" sz="1700" dirty="0" err="1"/>
              <a:t>აშენდეს</a:t>
            </a:r>
            <a:r>
              <a:rPr lang="en-US" sz="1700" dirty="0"/>
              <a:t> </a:t>
            </a:r>
            <a:r>
              <a:rPr lang="en-US" sz="1700" dirty="0" err="1"/>
              <a:t>ახალი</a:t>
            </a:r>
            <a:r>
              <a:rPr lang="en-US" sz="1700" dirty="0"/>
              <a:t> </a:t>
            </a:r>
            <a:r>
              <a:rPr lang="en-US" sz="1700" dirty="0" err="1"/>
              <a:t>სახიდე</a:t>
            </a:r>
            <a:r>
              <a:rPr lang="en-US" sz="1700" dirty="0"/>
              <a:t> </a:t>
            </a:r>
            <a:r>
              <a:rPr lang="en-US" sz="1700" dirty="0" err="1"/>
              <a:t>გადასასვლელი</a:t>
            </a:r>
            <a:r>
              <a:rPr lang="en-US" sz="1700" dirty="0"/>
              <a:t>. </a:t>
            </a:r>
          </a:p>
        </p:txBody>
      </p:sp>
      <p:pic>
        <p:nvPicPr>
          <p:cNvPr id="10" name="Picture 9" descr="A sign on the side of a dirt road&#10;&#10;Description automatically generated">
            <a:extLst>
              <a:ext uri="{FF2B5EF4-FFF2-40B4-BE49-F238E27FC236}">
                <a16:creationId xmlns:a16="http://schemas.microsoft.com/office/drawing/2014/main" id="{E4D91CA7-72D9-43A2-85A1-FDA361F4EA31}"/>
              </a:ext>
            </a:extLst>
          </p:cNvPr>
          <p:cNvPicPr>
            <a:picLocks noChangeAspect="1"/>
          </p:cNvPicPr>
          <p:nvPr/>
        </p:nvPicPr>
        <p:blipFill rotWithShape="1">
          <a:blip r:embed="rId4"/>
          <a:srcRect r="1" b="13589"/>
          <a:stretch/>
        </p:blipFill>
        <p:spPr>
          <a:xfrm>
            <a:off x="5186554" y="2956875"/>
            <a:ext cx="6806703" cy="3352653"/>
          </a:xfrm>
          <a:prstGeom prst="rect">
            <a:avLst/>
          </a:prstGeom>
        </p:spPr>
      </p:pic>
      <p:sp>
        <p:nvSpPr>
          <p:cNvPr id="941" name="Shape 941"/>
          <p:cNvSpPr txBox="1">
            <a:spLocks noGrp="1"/>
          </p:cNvSpPr>
          <p:nvPr>
            <p:ph type="sldNum" sz="quarter" idx="12"/>
          </p:nvPr>
        </p:nvSpPr>
        <p:spPr>
          <a:xfrm>
            <a:off x="8610600" y="6356350"/>
            <a:ext cx="2743200" cy="365125"/>
          </a:xfrm>
          <a:prstGeom prst="rect">
            <a:avLst/>
          </a:prstGeom>
        </p:spPr>
        <p:txBody>
          <a:bodyPr vert="horz" lIns="91440" tIns="45720" rIns="91440" bIns="45720" rtlCol="0" anchor="ctr" anchorCtr="0">
            <a:normAutofit/>
          </a:bodyPr>
          <a:lstStyle/>
          <a:p>
            <a:pPr lvl="0">
              <a:spcBef>
                <a:spcPts val="0"/>
              </a:spcBef>
              <a:spcAft>
                <a:spcPts val="600"/>
              </a:spcAft>
              <a:buClr>
                <a:srgbClr val="58595B"/>
              </a:buClr>
              <a:buSzPct val="25000"/>
              <a:buFont typeface="Arial"/>
              <a:buNone/>
            </a:pPr>
            <a:fld id="{00000000-1234-1234-1234-123412341234}" type="slidenum">
              <a:rPr lang="en-US"/>
              <a:pPr lvl="0">
                <a:spcBef>
                  <a:spcPts val="0"/>
                </a:spcBef>
                <a:spcAft>
                  <a:spcPts val="600"/>
                </a:spcAft>
                <a:buClr>
                  <a:srgbClr val="58595B"/>
                </a:buClr>
                <a:buSzPct val="25000"/>
                <a:buFont typeface="Arial"/>
                <a:buNone/>
              </a:pPr>
              <a:t>4</a:t>
            </a:fld>
            <a:endParaRPr lang="en-US"/>
          </a:p>
        </p:txBody>
      </p:sp>
    </p:spTree>
    <p:extLst>
      <p:ext uri="{BB962C8B-B14F-4D97-AF65-F5344CB8AC3E}">
        <p14:creationId xmlns:p14="http://schemas.microsoft.com/office/powerpoint/2010/main" val="29221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5</a:t>
            </a:fld>
            <a:endParaRPr lang="en-US" dirty="0"/>
          </a:p>
        </p:txBody>
      </p:sp>
      <p:sp>
        <p:nvSpPr>
          <p:cNvPr id="2" name="Rectangle 1"/>
          <p:cNvSpPr/>
          <p:nvPr/>
        </p:nvSpPr>
        <p:spPr>
          <a:xfrm>
            <a:off x="0" y="593398"/>
            <a:ext cx="3849131" cy="400110"/>
          </a:xfrm>
          <a:prstGeom prst="rect">
            <a:avLst/>
          </a:prstGeom>
        </p:spPr>
        <p:txBody>
          <a:bodyPr wrap="none">
            <a:spAutoFit/>
          </a:bodyPr>
          <a:lstStyle/>
          <a:p>
            <a:pPr marL="285750" indent="-285750">
              <a:buFont typeface="Wingdings" panose="05000000000000000000" pitchFamily="2" charset="2"/>
              <a:buChar char="v"/>
            </a:pPr>
            <a:r>
              <a:rPr lang="en-US" sz="2000" b="1" dirty="0" err="1"/>
              <a:t>საპროეტო</a:t>
            </a:r>
            <a:r>
              <a:rPr lang="en-US" sz="2000" b="1" dirty="0"/>
              <a:t> </a:t>
            </a:r>
            <a:r>
              <a:rPr lang="en-US" sz="2000" b="1" dirty="0" err="1"/>
              <a:t>გადაწყვეტილება</a:t>
            </a:r>
            <a:endParaRPr lang="en-US" sz="2000" b="1" dirty="0"/>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Diagram&#10;&#10;Description automatically generated">
            <a:extLst>
              <a:ext uri="{FF2B5EF4-FFF2-40B4-BE49-F238E27FC236}">
                <a16:creationId xmlns:a16="http://schemas.microsoft.com/office/drawing/2014/main" id="{30D83A5B-2FEC-466D-B9FD-203DEE3CA40D}"/>
              </a:ext>
            </a:extLst>
          </p:cNvPr>
          <p:cNvPicPr>
            <a:picLocks noChangeAspect="1"/>
          </p:cNvPicPr>
          <p:nvPr/>
        </p:nvPicPr>
        <p:blipFill rotWithShape="1">
          <a:blip r:embed="rId3"/>
          <a:srcRect l="-653" t="1320" r="2519" b="8594"/>
          <a:stretch/>
        </p:blipFill>
        <p:spPr>
          <a:xfrm>
            <a:off x="4831976" y="851650"/>
            <a:ext cx="6787105" cy="5687262"/>
          </a:xfrm>
          <a:prstGeom prst="rect">
            <a:avLst/>
          </a:prstGeom>
        </p:spPr>
      </p:pic>
      <p:sp>
        <p:nvSpPr>
          <p:cNvPr id="4" name="Rectangle 3"/>
          <p:cNvSpPr/>
          <p:nvPr/>
        </p:nvSpPr>
        <p:spPr>
          <a:xfrm>
            <a:off x="0" y="2318663"/>
            <a:ext cx="4114800" cy="707886"/>
          </a:xfrm>
          <a:prstGeom prst="rect">
            <a:avLst/>
          </a:prstGeom>
        </p:spPr>
        <p:txBody>
          <a:bodyPr wrap="square">
            <a:spAutoFit/>
          </a:bodyPr>
          <a:lstStyle/>
          <a:p>
            <a:pPr marL="285750" indent="-285750" algn="just">
              <a:buFont typeface="Arial" panose="020B0604020202020204" pitchFamily="34" charset="0"/>
              <a:buChar char="•"/>
            </a:pPr>
            <a:r>
              <a:rPr lang="ka-GE" sz="2000" dirty="0"/>
              <a:t>გაბარიტი 7.0+2</a:t>
            </a:r>
            <a:r>
              <a:rPr lang="en-US" sz="2000" dirty="0"/>
              <a:t>X1.0</a:t>
            </a:r>
            <a:r>
              <a:rPr lang="ka-GE" sz="2000" dirty="0"/>
              <a:t>მ, ხიდის მთლიანი სიგანე 10,1 მ.</a:t>
            </a:r>
            <a:endParaRPr lang="en-US" sz="2400" b="1" dirty="0"/>
          </a:p>
        </p:txBody>
      </p:sp>
      <p:sp>
        <p:nvSpPr>
          <p:cNvPr id="13" name="Rectangle 12"/>
          <p:cNvSpPr/>
          <p:nvPr/>
        </p:nvSpPr>
        <p:spPr>
          <a:xfrm>
            <a:off x="0" y="1289295"/>
            <a:ext cx="4831976" cy="1323439"/>
          </a:xfrm>
          <a:prstGeom prst="rect">
            <a:avLst/>
          </a:prstGeom>
        </p:spPr>
        <p:txBody>
          <a:bodyPr wrap="square">
            <a:spAutoFit/>
          </a:bodyPr>
          <a:lstStyle/>
          <a:p>
            <a:pPr marL="285750" indent="-285750" algn="just">
              <a:buFont typeface="Arial" panose="020B0604020202020204" pitchFamily="34" charset="0"/>
              <a:buChar char="•"/>
            </a:pPr>
            <a:r>
              <a:rPr lang="ka-GE" sz="2000" dirty="0"/>
              <a:t>ახალი სახიდე გადასასვლელი </a:t>
            </a:r>
            <a:r>
              <a:rPr lang="ka-GE" sz="2000" b="1" dirty="0"/>
              <a:t>სიგრძით 26,11</a:t>
            </a:r>
            <a:r>
              <a:rPr lang="en-US" sz="2000" b="1" dirty="0"/>
              <a:t> </a:t>
            </a:r>
            <a:r>
              <a:rPr lang="ka-GE" sz="2000" b="1" dirty="0"/>
              <a:t>მ - ორი განაპირო ბურჯი.</a:t>
            </a:r>
          </a:p>
          <a:p>
            <a:pPr marL="285750" indent="-285750" algn="just">
              <a:buFont typeface="Arial" panose="020B0604020202020204" pitchFamily="34" charset="0"/>
              <a:buChar char="•"/>
            </a:pPr>
            <a:endParaRPr lang="en-US" sz="2000" b="1" dirty="0"/>
          </a:p>
        </p:txBody>
      </p:sp>
    </p:spTree>
    <p:extLst>
      <p:ext uri="{BB962C8B-B14F-4D97-AF65-F5344CB8AC3E}">
        <p14:creationId xmlns:p14="http://schemas.microsoft.com/office/powerpoint/2010/main" val="81387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6</a:t>
            </a:fld>
            <a:endParaRPr lang="en-US" dirty="0"/>
          </a:p>
        </p:txBody>
      </p:sp>
      <p:sp>
        <p:nvSpPr>
          <p:cNvPr id="2" name="Rectangle 1"/>
          <p:cNvSpPr/>
          <p:nvPr/>
        </p:nvSpPr>
        <p:spPr>
          <a:xfrm>
            <a:off x="0" y="593398"/>
            <a:ext cx="2919389" cy="430887"/>
          </a:xfrm>
          <a:prstGeom prst="rect">
            <a:avLst/>
          </a:prstGeom>
        </p:spPr>
        <p:txBody>
          <a:bodyPr wrap="none">
            <a:spAutoFit/>
          </a:bodyPr>
          <a:lstStyle/>
          <a:p>
            <a:pPr marL="285750" indent="-285750">
              <a:buFont typeface="Wingdings" panose="05000000000000000000" pitchFamily="2" charset="2"/>
              <a:buChar char="v"/>
            </a:pPr>
            <a:r>
              <a:rPr lang="ka-GE" sz="2200" b="1" dirty="0"/>
              <a:t>სამშენებლო ბანაკი</a:t>
            </a:r>
            <a:endParaRPr lang="en-US" sz="2200" b="1" dirty="0"/>
          </a:p>
        </p:txBody>
      </p:sp>
      <p:sp>
        <p:nvSpPr>
          <p:cNvPr id="9" name="Rectangle 4"/>
          <p:cNvSpPr>
            <a:spLocks noChangeArrowheads="1"/>
          </p:cNvSpPr>
          <p:nvPr/>
        </p:nvSpPr>
        <p:spPr bwMode="auto">
          <a:xfrm>
            <a:off x="751692" y="34403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30630" y="1191857"/>
            <a:ext cx="11999851" cy="1785104"/>
          </a:xfrm>
          <a:prstGeom prst="rect">
            <a:avLst/>
          </a:prstGeom>
        </p:spPr>
        <p:txBody>
          <a:bodyPr wrap="square">
            <a:spAutoFit/>
          </a:bodyPr>
          <a:lstStyle/>
          <a:p>
            <a:pPr algn="just"/>
            <a:r>
              <a:rPr lang="ka-GE" dirty="0"/>
              <a:t>დაგეგმილი საქმიანობის სპეციფიკის, შესასრულებელ სამუშაოთა მოცულობის და საქმიანობის განხორციელების რაიონის ფონური სოციალურ-ეკონომიკური მდგომარეობის გათვალისწინებით მძლავრი ინფრასტრუქტურის მქონე სამშენებლო ბანაკების მოწყობა საჭირო არ არის. საპროექტო ხიდთან, მოეწყობა საქმიანი ეზო. ხოლო პროექტზე მომუშავე მომსახურე პერსონალისათვის, საცხორებელ სახლად აგრეთვე ყოველდღიური საჭიროებისათვის (კვება, ტუალეტი და ა.შ) მშენებელი კომპანიის მიერ კერძო მესაკუთრისაგან დაქირავებული იქნება საცხოვრებელი სახლი.</a:t>
            </a:r>
            <a:endParaRPr lang="en-US" sz="2000" b="1" dirty="0"/>
          </a:p>
        </p:txBody>
      </p:sp>
      <p:graphicFrame>
        <p:nvGraphicFramePr>
          <p:cNvPr id="7" name="Table 6"/>
          <p:cNvGraphicFramePr>
            <a:graphicFrameLocks noGrp="1"/>
          </p:cNvGraphicFramePr>
          <p:nvPr>
            <p:extLst>
              <p:ext uri="{D42A27DB-BD31-4B8C-83A1-F6EECF244321}">
                <p14:modId xmlns:p14="http://schemas.microsoft.com/office/powerpoint/2010/main" val="37331705"/>
              </p:ext>
            </p:extLst>
          </p:nvPr>
        </p:nvGraphicFramePr>
        <p:xfrm>
          <a:off x="130630" y="3144533"/>
          <a:ext cx="11874135" cy="3593129"/>
        </p:xfrm>
        <a:graphic>
          <a:graphicData uri="http://schemas.openxmlformats.org/drawingml/2006/table">
            <a:tbl>
              <a:tblPr>
                <a:tableStyleId>{5C22544A-7EE6-4342-B048-85BDC9FD1C3A}</a:tableStyleId>
              </a:tblPr>
              <a:tblGrid>
                <a:gridCol w="493726">
                  <a:extLst>
                    <a:ext uri="{9D8B030D-6E8A-4147-A177-3AD203B41FA5}">
                      <a16:colId xmlns:a16="http://schemas.microsoft.com/office/drawing/2014/main" val="3354289632"/>
                    </a:ext>
                  </a:extLst>
                </a:gridCol>
                <a:gridCol w="5998784">
                  <a:extLst>
                    <a:ext uri="{9D8B030D-6E8A-4147-A177-3AD203B41FA5}">
                      <a16:colId xmlns:a16="http://schemas.microsoft.com/office/drawing/2014/main" val="162221398"/>
                    </a:ext>
                  </a:extLst>
                </a:gridCol>
                <a:gridCol w="2912990">
                  <a:extLst>
                    <a:ext uri="{9D8B030D-6E8A-4147-A177-3AD203B41FA5}">
                      <a16:colId xmlns:a16="http://schemas.microsoft.com/office/drawing/2014/main" val="2048128984"/>
                    </a:ext>
                  </a:extLst>
                </a:gridCol>
                <a:gridCol w="2468635">
                  <a:extLst>
                    <a:ext uri="{9D8B030D-6E8A-4147-A177-3AD203B41FA5}">
                      <a16:colId xmlns:a16="http://schemas.microsoft.com/office/drawing/2014/main" val="2505423075"/>
                    </a:ext>
                  </a:extLst>
                </a:gridCol>
              </a:tblGrid>
              <a:tr h="468772">
                <a:tc>
                  <a:txBody>
                    <a:bodyPr/>
                    <a:lstStyle/>
                    <a:p>
                      <a:pPr marL="0" marR="19050" algn="r">
                        <a:spcBef>
                          <a:spcPts val="0"/>
                        </a:spcBef>
                        <a:spcAft>
                          <a:spcPts val="0"/>
                        </a:spcAft>
                      </a:pPr>
                      <a:r>
                        <a:rPr lang="en-US" sz="16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პერსონალი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განზომილება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რაოდენობა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239680955"/>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630128390"/>
                  </a:ext>
                </a:extLst>
              </a:tr>
              <a:tr h="446660">
                <a:tc>
                  <a:txBody>
                    <a:bodyPr/>
                    <a:lstStyle/>
                    <a:p>
                      <a:pPr marL="0" marR="19050" algn="r">
                        <a:spcBef>
                          <a:spcPts val="0"/>
                        </a:spcBef>
                        <a:spcAft>
                          <a:spcPts val="0"/>
                        </a:spcAft>
                      </a:pPr>
                      <a:r>
                        <a:rPr lang="en-US" sz="16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ობიექტის მენეჯერი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37238872"/>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766869582"/>
                  </a:ext>
                </a:extLst>
              </a:tr>
              <a:tr h="444449">
                <a:tc>
                  <a:txBody>
                    <a:bodyPr/>
                    <a:lstStyle/>
                    <a:p>
                      <a:pPr marL="0" marR="19050" algn="r">
                        <a:spcBef>
                          <a:spcPts val="0"/>
                        </a:spcBef>
                        <a:spcAft>
                          <a:spcPts val="0"/>
                        </a:spcAft>
                      </a:pPr>
                      <a:r>
                        <a:rPr lang="en-US" sz="1600">
                          <a:effectLst/>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ხიდების ინჟინერი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200" dirty="0">
                          <a:effectLst/>
                          <a:latin typeface="Calibri" panose="020F050202020403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280717833"/>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639965257"/>
                  </a:ext>
                </a:extLst>
              </a:tr>
              <a:tr h="446660">
                <a:tc>
                  <a:txBody>
                    <a:bodyPr/>
                    <a:lstStyle/>
                    <a:p>
                      <a:pPr marL="0" marR="19050" algn="r">
                        <a:spcBef>
                          <a:spcPts val="0"/>
                        </a:spcBef>
                        <a:spcAft>
                          <a:spcPts val="0"/>
                        </a:spcAft>
                      </a:pPr>
                      <a:r>
                        <a:rPr lang="en-US" sz="1600">
                          <a:effectLst/>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უსაფრთხოების</a:t>
                      </a:r>
                      <a:r>
                        <a:rPr lang="en-US" sz="1600" dirty="0">
                          <a:effectLst/>
                        </a:rPr>
                        <a:t> </a:t>
                      </a:r>
                      <a:r>
                        <a:rPr lang="en-US" sz="1600" dirty="0" err="1">
                          <a:effectLst/>
                        </a:rPr>
                        <a:t>ინჟინერი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089579538"/>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337577913"/>
                  </a:ext>
                </a:extLst>
              </a:tr>
              <a:tr h="446660">
                <a:tc>
                  <a:txBody>
                    <a:bodyPr/>
                    <a:lstStyle/>
                    <a:p>
                      <a:pPr marL="0" marR="19050" algn="r">
                        <a:spcBef>
                          <a:spcPts val="0"/>
                        </a:spcBef>
                        <a:spcAft>
                          <a:spcPts val="0"/>
                        </a:spcAft>
                      </a:pPr>
                      <a:r>
                        <a:rPr lang="en-US" sz="1600" dirty="0">
                          <a:effectLst/>
                        </a:rPr>
                        <a:t>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dirty="0" err="1">
                          <a:effectLst/>
                        </a:rPr>
                        <a:t>ადგილობრივი</a:t>
                      </a:r>
                      <a:r>
                        <a:rPr lang="en-US" sz="1600" dirty="0">
                          <a:effectLst/>
                        </a:rPr>
                        <a:t> </a:t>
                      </a:r>
                      <a:r>
                        <a:rPr lang="en-US" sz="1600" dirty="0" err="1">
                          <a:effectLst/>
                        </a:rPr>
                        <a:t>მუშა</a:t>
                      </a:r>
                      <a:r>
                        <a:rPr lang="en-US" sz="1600" dirty="0">
                          <a:effectLst/>
                        </a:rPr>
                        <a:t> </a:t>
                      </a:r>
                      <a:r>
                        <a:rPr lang="en-US" sz="1600" dirty="0" err="1">
                          <a:effectLst/>
                        </a:rPr>
                        <a:t>ხელი</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359370128"/>
                  </a:ext>
                </a:extLst>
              </a:tr>
              <a:tr h="149466">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9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563395381"/>
                  </a:ext>
                </a:extLst>
              </a:tr>
              <a:tr h="446660">
                <a:tc>
                  <a:txBody>
                    <a:bodyPr/>
                    <a:lstStyle/>
                    <a:p>
                      <a:pPr marL="0" marR="19050" algn="r">
                        <a:spcBef>
                          <a:spcPts val="0"/>
                        </a:spcBef>
                        <a:spcAft>
                          <a:spcPts val="0"/>
                        </a:spcAft>
                      </a:pPr>
                      <a:r>
                        <a:rPr lang="en-US" sz="1600" dirty="0">
                          <a:effectLst/>
                        </a:rPr>
                        <a:t>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ობიექტის დაცვა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en-US" sz="1600">
                          <a:effectLst/>
                        </a:rPr>
                        <a:t>ცალი</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spcBef>
                          <a:spcPts val="0"/>
                        </a:spcBef>
                        <a:spcAft>
                          <a:spcPts val="0"/>
                        </a:spcAft>
                      </a:pPr>
                      <a:r>
                        <a:rPr lang="ka-GE" sz="1600" dirty="0">
                          <a:effectLst/>
                          <a:latin typeface="Calibri" panose="020F050202020403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650941387"/>
                  </a:ext>
                </a:extLst>
              </a:tr>
              <a:tr h="145938">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spcBef>
                          <a:spcPts val="0"/>
                        </a:spcBef>
                        <a:spcAft>
                          <a:spcPts val="0"/>
                        </a:spcAft>
                      </a:pPr>
                      <a:r>
                        <a:rPr lang="en-US" sz="55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202572341"/>
                  </a:ext>
                </a:extLst>
              </a:tr>
            </a:tbl>
          </a:graphicData>
        </a:graphic>
      </p:graphicFrame>
      <p:sp>
        <p:nvSpPr>
          <p:cNvPr id="8" name="Rectangle 7"/>
          <p:cNvSpPr/>
          <p:nvPr/>
        </p:nvSpPr>
        <p:spPr>
          <a:xfrm>
            <a:off x="7322073" y="2654664"/>
            <a:ext cx="4682692" cy="369332"/>
          </a:xfrm>
          <a:prstGeom prst="rect">
            <a:avLst/>
          </a:prstGeom>
        </p:spPr>
        <p:txBody>
          <a:bodyPr wrap="none">
            <a:spAutoFit/>
          </a:bodyPr>
          <a:lstStyle/>
          <a:p>
            <a:r>
              <a:rPr lang="en-US" b="1" dirty="0" err="1">
                <a:latin typeface="Sylfaen" panose="010A0502050306030303" pitchFamily="18" charset="0"/>
                <a:ea typeface="Sylfaen" panose="010A0502050306030303" pitchFamily="18" charset="0"/>
                <a:cs typeface="Arial" panose="020B0604020202020204" pitchFamily="34" charset="0"/>
              </a:rPr>
              <a:t>მშენებლობაში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დასაქმებულთა</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რაოდენობა</a:t>
            </a:r>
            <a:endParaRPr lang="en-US" b="1" dirty="0"/>
          </a:p>
        </p:txBody>
      </p:sp>
    </p:spTree>
    <p:extLst>
      <p:ext uri="{BB962C8B-B14F-4D97-AF65-F5344CB8AC3E}">
        <p14:creationId xmlns:p14="http://schemas.microsoft.com/office/powerpoint/2010/main" val="16069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7</a:t>
            </a:fld>
            <a:endParaRPr lang="en-US" dirty="0"/>
          </a:p>
        </p:txBody>
      </p:sp>
      <p:sp>
        <p:nvSpPr>
          <p:cNvPr id="2" name="Rectangle 1"/>
          <p:cNvSpPr/>
          <p:nvPr/>
        </p:nvSpPr>
        <p:spPr>
          <a:xfrm>
            <a:off x="0" y="593398"/>
            <a:ext cx="3494867" cy="400110"/>
          </a:xfrm>
          <a:prstGeom prst="rect">
            <a:avLst/>
          </a:prstGeom>
        </p:spPr>
        <p:txBody>
          <a:bodyPr wrap="none">
            <a:spAutoFit/>
          </a:bodyPr>
          <a:lstStyle/>
          <a:p>
            <a:pPr marL="285750" indent="-285750">
              <a:buFont typeface="Wingdings" panose="05000000000000000000" pitchFamily="2" charset="2"/>
              <a:buChar char="v"/>
            </a:pPr>
            <a:r>
              <a:rPr lang="en-US" sz="2000" b="1" dirty="0"/>
              <a:t>მ</a:t>
            </a:r>
            <a:r>
              <a:rPr lang="ka-GE" sz="2000" b="1" dirty="0" err="1"/>
              <a:t>შენებლობის</a:t>
            </a:r>
            <a:r>
              <a:rPr lang="ka-GE" sz="2000" b="1" dirty="0"/>
              <a:t> ორგანიზება</a:t>
            </a:r>
            <a:endParaRPr lang="en-US" sz="2000" b="1" dirty="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 y="1179236"/>
            <a:ext cx="12088537" cy="3847207"/>
          </a:xfrm>
          <a:prstGeom prst="rect">
            <a:avLst/>
          </a:prstGeom>
        </p:spPr>
        <p:txBody>
          <a:bodyPr wrap="square">
            <a:spAutoFit/>
          </a:bodyPr>
          <a:lstStyle/>
          <a:p>
            <a:pPr marL="285750" indent="-285750" algn="just">
              <a:buFont typeface="Arial" panose="020B0604020202020204" pitchFamily="34" charset="0"/>
              <a:buChar char="•"/>
            </a:pPr>
            <a:r>
              <a:rPr lang="en-US" b="1" dirty="0" err="1"/>
              <a:t>ორ</a:t>
            </a:r>
            <a:r>
              <a:rPr lang="en-US" b="1" dirty="0"/>
              <a:t> </a:t>
            </a:r>
            <a:r>
              <a:rPr lang="en-US" b="1" dirty="0" err="1"/>
              <a:t>ნაპირს</a:t>
            </a:r>
            <a:r>
              <a:rPr lang="en-US" b="1" dirty="0"/>
              <a:t> </a:t>
            </a:r>
            <a:r>
              <a:rPr lang="en-US" b="1" dirty="0" err="1"/>
              <a:t>შორის</a:t>
            </a:r>
            <a:r>
              <a:rPr lang="en-US" b="1" dirty="0"/>
              <a:t> </a:t>
            </a:r>
            <a:r>
              <a:rPr lang="en-US" b="1" dirty="0" err="1"/>
              <a:t>კომუნიკაციის</a:t>
            </a:r>
            <a:r>
              <a:rPr lang="en-US" b="1" dirty="0"/>
              <a:t> </a:t>
            </a:r>
            <a:r>
              <a:rPr lang="en-US" b="1" dirty="0" err="1"/>
              <a:t>განსახორციელებლად</a:t>
            </a:r>
            <a:r>
              <a:rPr lang="en-US" b="1" dirty="0"/>
              <a:t> </a:t>
            </a:r>
            <a:r>
              <a:rPr lang="en-US" b="1" dirty="0" err="1"/>
              <a:t>გამოიყენება</a:t>
            </a:r>
            <a:r>
              <a:rPr lang="en-US" b="1" dirty="0"/>
              <a:t> </a:t>
            </a:r>
            <a:r>
              <a:rPr lang="en-US" b="1" dirty="0" err="1"/>
              <a:t>არსებული</a:t>
            </a:r>
            <a:r>
              <a:rPr lang="en-US" b="1" dirty="0"/>
              <a:t> </a:t>
            </a:r>
            <a:r>
              <a:rPr lang="en-US" b="1" dirty="0" err="1"/>
              <a:t>ხიდი</a:t>
            </a:r>
            <a:r>
              <a:rPr lang="en-US" dirty="0"/>
              <a:t>. </a:t>
            </a:r>
            <a:endParaRPr lang="ka-GE" dirty="0"/>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sz="1600" dirty="0"/>
              <a:t>ორ ნაპირს შორის კომუნიკაციის განსახორციელებლად გამოიყენება დროებითი შემოვლითი გზა და მდინარეზე არსებული დროებითი ხიდი მალის სიგრძით 13,0 მ. პირველ ეტაპზე ხორციელდება მოსამზადებელი და დაკვალვითი სამუშაოები. მეორე ეტაპზე მიმდინარეობს ბურჯების მშენებლობა. ბურჯების ქვაბულების დამუშავება ხორციელდება ექსკავატორით გრუნტის გატანით ნაყარში. ბურჯების მშენებლობის პარალელურად ხორციელდება რკ. ბეტონის კოჭების შემოზიდვა სპეციალური კოჭმზიდებით და დასაწყობება მიმდებარე მოედანზე. ბურჯების მშენებლობის დამთავრების შემდეგ ხორციელდება კოჭების მონტაჟი 25 ტ ტვირთამწეობის ავტოამწეების გამოყენებით. კოჭების მონტაჟის დამთავრების შემდეგ ხორციელდება გრძივი ნაკერების გამონოლითება და კონსოლების მოწყობა. მესამე ეტაპზე ეწყობა ხიდის სავალი ნაწილი, მოაჯირები, თვალამრიდები და სხვა. პარალელურ რეჟიმში მიმდინარეობს მისასვლელების მოწყობა. ყველა მასალა, რომელიც გამოყენებული იქნება ხიდის მშენებლობისათვის, უნდა იყოს სერტიფიცირებული და შეესაბამებოდეს სტანდარტების მოთხოვნებს. სამშენებლო მოედანზე დაიშვებიან ის თანამშრომლები, რომელთა კვალიფიკაციაც შეესაბამება სამშაოთა სახეობებს და გავლილი აქვთ სათანადო სამედიცინო შემოწმება. სამუშაოების დამთავრების და მძრაობის გახსნის შემდეგ კონტრაქტორი ვალდებულია მოახდინოს დროებითი ნაგებობების, ხიდის და მისასვლელების დემონტაჟი, ტერიტორიის მოწესრიგება და დასუფთავება</a:t>
            </a:r>
          </a:p>
        </p:txBody>
      </p:sp>
      <p:sp>
        <p:nvSpPr>
          <p:cNvPr id="4" name="Rectangle 3"/>
          <p:cNvSpPr/>
          <p:nvPr/>
        </p:nvSpPr>
        <p:spPr>
          <a:xfrm>
            <a:off x="0" y="5426553"/>
            <a:ext cx="12191999" cy="478657"/>
          </a:xfrm>
          <a:prstGeom prst="rect">
            <a:avLst/>
          </a:prstGeom>
        </p:spPr>
        <p:txBody>
          <a:bodyPr wrap="square">
            <a:spAutoFit/>
          </a:bodyPr>
          <a:lstStyle/>
          <a:p>
            <a:pPr marL="285750" indent="-285750" algn="just">
              <a:lnSpc>
                <a:spcPct val="95000"/>
              </a:lnSpc>
              <a:buFont typeface="Arial" panose="020B0604020202020204" pitchFamily="34" charset="0"/>
              <a:buChar char="•"/>
            </a:pPr>
            <a:r>
              <a:rPr lang="en-US" b="1" dirty="0" err="1">
                <a:latin typeface="Sylfaen" panose="010A0502050306030303" pitchFamily="18" charset="0"/>
                <a:ea typeface="Sylfaen" panose="010A0502050306030303" pitchFamily="18" charset="0"/>
                <a:cs typeface="Arial" panose="020B0604020202020204" pitchFamily="34" charset="0"/>
              </a:rPr>
              <a:t>სამშენებლო</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სამუშაოების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დასრულების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შემდეგ</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პროექტით</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გათვალისწინებული</a:t>
            </a:r>
            <a:r>
              <a:rPr lang="ka-GE" b="1" dirty="0">
                <a:latin typeface="Sylfaen" panose="010A0502050306030303" pitchFamily="18" charset="0"/>
                <a:ea typeface="Sylfaen" panose="010A0502050306030303" pitchFamily="18" charset="0"/>
                <a:cs typeface="Arial" panose="020B0604020202020204" pitchFamily="34" charset="0"/>
              </a:rPr>
              <a:t>ა</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არსებული</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ხიდის</a:t>
            </a:r>
            <a:r>
              <a:rPr lang="en-US" b="1" dirty="0">
                <a:latin typeface="Sylfaen" panose="010A0502050306030303" pitchFamily="18" charset="0"/>
                <a:ea typeface="Sylfaen" panose="010A0502050306030303" pitchFamily="18" charset="0"/>
                <a:cs typeface="Arial" panose="020B0604020202020204" pitchFamily="34" charset="0"/>
              </a:rPr>
              <a:t> </a:t>
            </a:r>
            <a:r>
              <a:rPr lang="en-US" b="1" dirty="0" err="1">
                <a:latin typeface="Sylfaen" panose="010A0502050306030303" pitchFamily="18" charset="0"/>
                <a:ea typeface="Sylfaen" panose="010A0502050306030303" pitchFamily="18" charset="0"/>
                <a:cs typeface="Arial" panose="020B0604020202020204" pitchFamily="34" charset="0"/>
              </a:rPr>
              <a:t>დემონტაჟი</a:t>
            </a:r>
            <a:r>
              <a:rPr lang="en-US" b="1" dirty="0">
                <a:latin typeface="Sylfaen" panose="010A0502050306030303" pitchFamily="18" charset="0"/>
                <a:ea typeface="Sylfaen" panose="010A0502050306030303" pitchFamily="18" charset="0"/>
                <a:cs typeface="Arial" panose="020B0604020202020204" pitchFamily="34" charset="0"/>
              </a:rPr>
              <a:t>.</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a:lnSpc>
                <a:spcPts val="825"/>
              </a:lnSpc>
            </a:pPr>
            <a:r>
              <a:rPr lang="en-US" sz="14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140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8</a:t>
            </a:fld>
            <a:endParaRPr lang="en-US" dirty="0"/>
          </a:p>
        </p:txBody>
      </p:sp>
      <p:sp>
        <p:nvSpPr>
          <p:cNvPr id="2" name="Rectangle 1"/>
          <p:cNvSpPr/>
          <p:nvPr/>
        </p:nvSpPr>
        <p:spPr>
          <a:xfrm>
            <a:off x="0" y="593398"/>
            <a:ext cx="4148893" cy="369332"/>
          </a:xfrm>
          <a:prstGeom prst="rect">
            <a:avLst/>
          </a:prstGeom>
        </p:spPr>
        <p:txBody>
          <a:bodyPr wrap="none">
            <a:spAutoFit/>
          </a:bodyPr>
          <a:lstStyle/>
          <a:p>
            <a:pPr marL="285750" indent="-285750">
              <a:buFont typeface="Wingdings" panose="05000000000000000000" pitchFamily="2" charset="2"/>
              <a:buChar char="v"/>
            </a:pPr>
            <a:r>
              <a:rPr lang="en-US" b="1" dirty="0" err="1"/>
              <a:t>ნიადაგის</a:t>
            </a:r>
            <a:r>
              <a:rPr lang="en-US" b="1" dirty="0"/>
              <a:t> </a:t>
            </a:r>
            <a:r>
              <a:rPr lang="en-US" b="1" dirty="0" err="1"/>
              <a:t>ნაყოფიერი</a:t>
            </a:r>
            <a:r>
              <a:rPr lang="en-US" b="1" dirty="0"/>
              <a:t> </a:t>
            </a:r>
            <a:r>
              <a:rPr lang="en-US" b="1" dirty="0" err="1"/>
              <a:t>ფენის</a:t>
            </a:r>
            <a:r>
              <a:rPr lang="en-US" b="1" dirty="0"/>
              <a:t> </a:t>
            </a:r>
            <a:r>
              <a:rPr lang="en-US" b="1" dirty="0" err="1"/>
              <a:t>მოხსნა</a:t>
            </a:r>
            <a:endParaRPr lang="en-US" sz="2000" b="1" dirty="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0" y="1179236"/>
            <a:ext cx="12192000" cy="3416320"/>
          </a:xfrm>
          <a:prstGeom prst="rect">
            <a:avLst/>
          </a:prstGeom>
        </p:spPr>
        <p:txBody>
          <a:bodyPr wrap="square">
            <a:spAutoFit/>
          </a:bodyPr>
          <a:lstStyle/>
          <a:p>
            <a:pPr marL="342900" indent="-342900" algn="just">
              <a:buFont typeface="Arial" panose="020B0604020202020204" pitchFamily="34" charset="0"/>
              <a:buChar char="•"/>
            </a:pPr>
            <a:r>
              <a:rPr lang="ka-GE" sz="2400" dirty="0"/>
              <a:t>პროექტით გათვალისწინებული 15 სმ საშუალო სიმძლავრის მქონე ნაყოფიერი ფენის მოხსნა მოსახსნელი მიწის ნაყოფიერი ფენის საერთო რაოდენობა იქნება 370 მ3. როგორც ზემოთ იყო აღნიშნული მიწის ნაყოფიერი ფენის დროებით დასაწყობება მოხდება საქმიანი ეზოს ტერიტორიაზე.</a:t>
            </a:r>
          </a:p>
          <a:p>
            <a:pPr marL="285750" indent="-285750" algn="just">
              <a:buFont typeface="Arial" panose="020B0604020202020204" pitchFamily="34" charset="0"/>
              <a:buChar char="•"/>
            </a:pPr>
            <a:r>
              <a:rPr lang="en-US" sz="2400" dirty="0" err="1">
                <a:latin typeface="Sylfaen" panose="010A0502050306030303" pitchFamily="18" charset="0"/>
              </a:rPr>
              <a:t>მოსამზადებელ</a:t>
            </a:r>
            <a:r>
              <a:rPr lang="en-US" sz="2400" dirty="0">
                <a:latin typeface="Sylfaen" panose="010A0502050306030303" pitchFamily="18" charset="0"/>
              </a:rPr>
              <a:t> </a:t>
            </a:r>
            <a:r>
              <a:rPr lang="en-US" sz="2400" dirty="0" err="1">
                <a:latin typeface="Sylfaen" panose="010A0502050306030303" pitchFamily="18" charset="0"/>
              </a:rPr>
              <a:t>ეტაპზე</a:t>
            </a:r>
            <a:r>
              <a:rPr lang="en-US" sz="2400" dirty="0">
                <a:latin typeface="Sylfaen" panose="010A0502050306030303" pitchFamily="18" charset="0"/>
              </a:rPr>
              <a:t> </a:t>
            </a:r>
            <a:r>
              <a:rPr lang="en-US" sz="2400" dirty="0" err="1">
                <a:latin typeface="Sylfaen" panose="010A0502050306030303" pitchFamily="18" charset="0"/>
              </a:rPr>
              <a:t>ნიადაგის</a:t>
            </a:r>
            <a:r>
              <a:rPr lang="en-US" sz="2400" dirty="0">
                <a:latin typeface="Sylfaen" panose="010A0502050306030303" pitchFamily="18" charset="0"/>
              </a:rPr>
              <a:t> </a:t>
            </a:r>
            <a:r>
              <a:rPr lang="en-US" sz="2400" dirty="0" err="1">
                <a:latin typeface="Sylfaen" panose="010A0502050306030303" pitchFamily="18" charset="0"/>
              </a:rPr>
              <a:t>ნაყოფიერი</a:t>
            </a:r>
            <a:r>
              <a:rPr lang="en-US" sz="2400" dirty="0">
                <a:latin typeface="Sylfaen" panose="010A0502050306030303" pitchFamily="18" charset="0"/>
              </a:rPr>
              <a:t> </a:t>
            </a:r>
            <a:r>
              <a:rPr lang="en-US" sz="2400" dirty="0" err="1">
                <a:latin typeface="Sylfaen" panose="010A0502050306030303" pitchFamily="18" charset="0"/>
              </a:rPr>
              <a:t>ფენა</a:t>
            </a:r>
            <a:r>
              <a:rPr lang="en-US" sz="2400" dirty="0">
                <a:latin typeface="Sylfaen" panose="010A0502050306030303" pitchFamily="18" charset="0"/>
              </a:rPr>
              <a:t> </a:t>
            </a:r>
            <a:r>
              <a:rPr lang="en-US" sz="2400" dirty="0" err="1">
                <a:latin typeface="Sylfaen" panose="010A0502050306030303" pitchFamily="18" charset="0"/>
              </a:rPr>
              <a:t>მოიხსნება</a:t>
            </a:r>
            <a:r>
              <a:rPr lang="en-US" sz="2400" dirty="0">
                <a:latin typeface="Sylfaen" panose="010A0502050306030303" pitchFamily="18" charset="0"/>
              </a:rPr>
              <a:t>, </a:t>
            </a:r>
            <a:r>
              <a:rPr lang="en-US" sz="2400" dirty="0" err="1">
                <a:latin typeface="Sylfaen" panose="010A0502050306030303" pitchFamily="18" charset="0"/>
              </a:rPr>
              <a:t>დროებითი</a:t>
            </a:r>
            <a:r>
              <a:rPr lang="en-US" sz="2400" dirty="0">
                <a:latin typeface="Sylfaen" panose="010A0502050306030303" pitchFamily="18" charset="0"/>
              </a:rPr>
              <a:t> </a:t>
            </a:r>
            <a:r>
              <a:rPr lang="en-US" sz="2400" dirty="0" err="1">
                <a:latin typeface="Sylfaen" panose="010A0502050306030303" pitchFamily="18" charset="0"/>
              </a:rPr>
              <a:t>ხიდის</a:t>
            </a:r>
            <a:r>
              <a:rPr lang="en-US" sz="2400" dirty="0">
                <a:latin typeface="Sylfaen" panose="010A0502050306030303" pitchFamily="18" charset="0"/>
              </a:rPr>
              <a:t> </a:t>
            </a:r>
            <a:r>
              <a:rPr lang="en-US" sz="2400" dirty="0" err="1">
                <a:latin typeface="Sylfaen" panose="010A0502050306030303" pitchFamily="18" charset="0"/>
              </a:rPr>
              <a:t>დერეფნის</a:t>
            </a:r>
            <a:r>
              <a:rPr lang="en-US" sz="2400" dirty="0">
                <a:latin typeface="Sylfaen" panose="010A0502050306030303" pitchFamily="18" charset="0"/>
              </a:rPr>
              <a:t> </a:t>
            </a:r>
            <a:r>
              <a:rPr lang="en-US" sz="2400" dirty="0" err="1">
                <a:latin typeface="Sylfaen" panose="010A0502050306030303" pitchFamily="18" charset="0"/>
              </a:rPr>
              <a:t>თითქმის</a:t>
            </a:r>
            <a:r>
              <a:rPr lang="en-US" sz="2400" dirty="0">
                <a:latin typeface="Sylfaen" panose="010A0502050306030303" pitchFamily="18" charset="0"/>
              </a:rPr>
              <a:t> </a:t>
            </a:r>
            <a:r>
              <a:rPr lang="en-US" sz="2400" dirty="0" err="1">
                <a:latin typeface="Sylfaen" panose="010A0502050306030303" pitchFamily="18" charset="0"/>
              </a:rPr>
              <a:t>მთლიან</a:t>
            </a:r>
            <a:r>
              <a:rPr lang="en-US" sz="2400" dirty="0">
                <a:latin typeface="Sylfaen" panose="010A0502050306030303" pitchFamily="18" charset="0"/>
              </a:rPr>
              <a:t> </a:t>
            </a:r>
            <a:r>
              <a:rPr lang="en-US" sz="2400" dirty="0" err="1">
                <a:latin typeface="Sylfaen" panose="010A0502050306030303" pitchFamily="18" charset="0"/>
              </a:rPr>
              <a:t>სიგრძეზე</a:t>
            </a:r>
            <a:r>
              <a:rPr lang="en-US" sz="2400" dirty="0">
                <a:latin typeface="Sylfaen" panose="010A0502050306030303" pitchFamily="18" charset="0"/>
              </a:rPr>
              <a:t>.</a:t>
            </a:r>
            <a:endParaRPr lang="ka-GE" sz="2400" dirty="0">
              <a:latin typeface="Sylfaen" panose="010A0502050306030303" pitchFamily="18" charset="0"/>
            </a:endParaRPr>
          </a:p>
          <a:p>
            <a:pPr marL="285750" indent="-285750" algn="just">
              <a:buFont typeface="Arial" panose="020B0604020202020204" pitchFamily="34" charset="0"/>
              <a:buChar char="•"/>
            </a:pPr>
            <a:r>
              <a:rPr lang="en-US" sz="2400" dirty="0" err="1">
                <a:latin typeface="Sylfaen" panose="010A0502050306030303" pitchFamily="18" charset="0"/>
              </a:rPr>
              <a:t>სამუაოების</a:t>
            </a:r>
            <a:r>
              <a:rPr lang="en-US" sz="2400" dirty="0">
                <a:latin typeface="Sylfaen" panose="010A0502050306030303" pitchFamily="18" charset="0"/>
              </a:rPr>
              <a:t> </a:t>
            </a:r>
            <a:r>
              <a:rPr lang="en-US" sz="2400" dirty="0" err="1">
                <a:latin typeface="Sylfaen" panose="010A0502050306030303" pitchFamily="18" charset="0"/>
              </a:rPr>
              <a:t>დასრულების</a:t>
            </a:r>
            <a:r>
              <a:rPr lang="en-US" sz="2400" dirty="0">
                <a:latin typeface="Sylfaen" panose="010A0502050306030303" pitchFamily="18" charset="0"/>
              </a:rPr>
              <a:t> </a:t>
            </a:r>
            <a:r>
              <a:rPr lang="en-US" sz="2400" dirty="0" err="1">
                <a:latin typeface="Sylfaen" panose="010A0502050306030303" pitchFamily="18" charset="0"/>
              </a:rPr>
              <a:t>შემდეგ</a:t>
            </a:r>
            <a:r>
              <a:rPr lang="en-US" sz="2400" dirty="0">
                <a:latin typeface="Sylfaen" panose="010A0502050306030303" pitchFamily="18" charset="0"/>
              </a:rPr>
              <a:t> </a:t>
            </a:r>
            <a:r>
              <a:rPr lang="en-US" sz="2400" dirty="0" err="1">
                <a:latin typeface="Sylfaen" panose="010A0502050306030303" pitchFamily="18" charset="0"/>
              </a:rPr>
              <a:t>მიწის</a:t>
            </a:r>
            <a:r>
              <a:rPr lang="en-US" sz="2400" dirty="0">
                <a:latin typeface="Sylfaen" panose="010A0502050306030303" pitchFamily="18" charset="0"/>
              </a:rPr>
              <a:t> </a:t>
            </a:r>
            <a:r>
              <a:rPr lang="en-US" sz="2400" dirty="0" err="1">
                <a:latin typeface="Sylfaen" panose="010A0502050306030303" pitchFamily="18" charset="0"/>
              </a:rPr>
              <a:t>ნაყოფიერი</a:t>
            </a:r>
            <a:r>
              <a:rPr lang="en-US" sz="2400" dirty="0">
                <a:latin typeface="Sylfaen" panose="010A0502050306030303" pitchFamily="18" charset="0"/>
              </a:rPr>
              <a:t> </a:t>
            </a:r>
            <a:r>
              <a:rPr lang="en-US" sz="2400" dirty="0" err="1">
                <a:latin typeface="Sylfaen" panose="010A0502050306030303" pitchFamily="18" charset="0"/>
              </a:rPr>
              <a:t>ფენა</a:t>
            </a:r>
            <a:r>
              <a:rPr lang="en-US" sz="2400" dirty="0">
                <a:latin typeface="Sylfaen" panose="010A0502050306030303" pitchFamily="18" charset="0"/>
              </a:rPr>
              <a:t> </a:t>
            </a:r>
            <a:r>
              <a:rPr lang="en-US" sz="2400" dirty="0" err="1">
                <a:latin typeface="Sylfaen" panose="010A0502050306030303" pitchFamily="18" charset="0"/>
              </a:rPr>
              <a:t>გამოიყენება</a:t>
            </a:r>
            <a:r>
              <a:rPr lang="en-US" sz="2400" dirty="0">
                <a:latin typeface="Sylfaen" panose="010A0502050306030303" pitchFamily="18" charset="0"/>
              </a:rPr>
              <a:t> </a:t>
            </a:r>
            <a:r>
              <a:rPr lang="en-US" sz="2400" dirty="0" err="1">
                <a:latin typeface="Sylfaen" panose="010A0502050306030303" pitchFamily="18" charset="0"/>
              </a:rPr>
              <a:t>სარეკულტივაციო</a:t>
            </a:r>
            <a:r>
              <a:rPr lang="en-US" sz="2400" dirty="0">
                <a:latin typeface="Sylfaen" panose="010A0502050306030303" pitchFamily="18" charset="0"/>
              </a:rPr>
              <a:t> </a:t>
            </a:r>
            <a:r>
              <a:rPr lang="en-US" sz="2400" dirty="0" err="1">
                <a:latin typeface="Sylfaen" panose="010A0502050306030303" pitchFamily="18" charset="0"/>
              </a:rPr>
              <a:t>სამუშაოების</a:t>
            </a:r>
            <a:r>
              <a:rPr lang="en-US" sz="2400" dirty="0">
                <a:latin typeface="Sylfaen" panose="010A0502050306030303" pitchFamily="18" charset="0"/>
              </a:rPr>
              <a:t> </a:t>
            </a:r>
            <a:r>
              <a:rPr lang="en-US" sz="2400" dirty="0" err="1">
                <a:latin typeface="Sylfaen" panose="010A0502050306030303" pitchFamily="18" charset="0"/>
              </a:rPr>
              <a:t>ჩასატარებლად</a:t>
            </a:r>
            <a:r>
              <a:rPr lang="en-US" sz="2400" dirty="0"/>
              <a:t>.</a:t>
            </a:r>
          </a:p>
          <a:p>
            <a:pPr marL="285750" indent="-285750" algn="just">
              <a:buFont typeface="Arial" panose="020B0604020202020204" pitchFamily="34" charset="0"/>
              <a:buChar char="•"/>
            </a:pPr>
            <a:endParaRPr lang="ka-GE" sz="2400" dirty="0"/>
          </a:p>
        </p:txBody>
      </p:sp>
    </p:spTree>
    <p:extLst>
      <p:ext uri="{BB962C8B-B14F-4D97-AF65-F5344CB8AC3E}">
        <p14:creationId xmlns:p14="http://schemas.microsoft.com/office/powerpoint/2010/main" val="336949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sldNum" sz="quarter" idx="12"/>
          </p:nvPr>
        </p:nvSpPr>
        <p:spPr>
          <a:prstGeom prst="rect">
            <a:avLst/>
          </a:prstGeom>
          <a:noFill/>
          <a:ln>
            <a:noFill/>
          </a:ln>
        </p:spPr>
        <p:txBody>
          <a:bodyPr lIns="0" tIns="45700" rIns="0" bIns="45700" anchor="ctr" anchorCtr="0">
            <a:noAutofit/>
          </a:bodyPr>
          <a:lstStyle/>
          <a:p>
            <a:pPr lvl="0" rtl="0">
              <a:spcBef>
                <a:spcPts val="0"/>
              </a:spcBef>
              <a:buClr>
                <a:srgbClr val="58595B"/>
              </a:buClr>
              <a:buSzPct val="25000"/>
              <a:buFont typeface="Arial"/>
              <a:buNone/>
            </a:pPr>
            <a:fld id="{00000000-1234-1234-1234-123412341234}" type="slidenum">
              <a:rPr lang="en-US"/>
              <a:t>9</a:t>
            </a:fld>
            <a:endParaRPr lang="en-US" dirty="0"/>
          </a:p>
        </p:txBody>
      </p:sp>
      <p:sp>
        <p:nvSpPr>
          <p:cNvPr id="2" name="Rectangle 1"/>
          <p:cNvSpPr/>
          <p:nvPr/>
        </p:nvSpPr>
        <p:spPr>
          <a:xfrm>
            <a:off x="72189" y="593398"/>
            <a:ext cx="5917004" cy="369332"/>
          </a:xfrm>
          <a:prstGeom prst="rect">
            <a:avLst/>
          </a:prstGeom>
        </p:spPr>
        <p:txBody>
          <a:bodyPr wrap="none">
            <a:spAutoFit/>
          </a:bodyPr>
          <a:lstStyle/>
          <a:p>
            <a:pPr marL="285750" indent="-285750">
              <a:buFont typeface="Wingdings" panose="05000000000000000000" pitchFamily="2" charset="2"/>
              <a:buChar char="v"/>
            </a:pPr>
            <a:r>
              <a:rPr lang="en-US" b="1" dirty="0" err="1"/>
              <a:t>ჩამდინარე</a:t>
            </a:r>
            <a:r>
              <a:rPr lang="en-US" b="1" dirty="0"/>
              <a:t> </a:t>
            </a:r>
            <a:r>
              <a:rPr lang="en-US" b="1" dirty="0" err="1"/>
              <a:t>წყლების</a:t>
            </a:r>
            <a:r>
              <a:rPr lang="en-US" b="1" dirty="0"/>
              <a:t> </a:t>
            </a:r>
            <a:r>
              <a:rPr lang="en-US" b="1" dirty="0" err="1"/>
              <a:t>არინება</a:t>
            </a:r>
            <a:r>
              <a:rPr lang="ka-GE" b="1" dirty="0"/>
              <a:t>  და  </a:t>
            </a:r>
            <a:r>
              <a:rPr lang="en-US" b="1" dirty="0" err="1"/>
              <a:t>ნარჩენების</a:t>
            </a:r>
            <a:r>
              <a:rPr lang="en-US" b="1" dirty="0"/>
              <a:t> </a:t>
            </a:r>
            <a:r>
              <a:rPr lang="en-US" b="1" dirty="0" err="1"/>
              <a:t>მართვა</a:t>
            </a:r>
            <a:endParaRPr lang="en-US" sz="2000" b="1" dirty="0"/>
          </a:p>
        </p:txBody>
      </p:sp>
      <p:sp>
        <p:nvSpPr>
          <p:cNvPr id="6" name="Rectangle 2"/>
          <p:cNvSpPr>
            <a:spLocks noChangeArrowheads="1"/>
          </p:cNvSpPr>
          <p:nvPr/>
        </p:nvSpPr>
        <p:spPr bwMode="auto">
          <a:xfrm>
            <a:off x="2346960" y="409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0" y="1179236"/>
            <a:ext cx="12192000" cy="3970318"/>
          </a:xfrm>
          <a:prstGeom prst="rect">
            <a:avLst/>
          </a:prstGeom>
        </p:spPr>
        <p:txBody>
          <a:bodyPr wrap="square">
            <a:spAutoFit/>
          </a:bodyPr>
          <a:lstStyle/>
          <a:p>
            <a:pPr marL="285750" indent="-285750" algn="just">
              <a:buFont typeface="Arial" panose="020B0604020202020204" pitchFamily="34" charset="0"/>
              <a:buChar char="•"/>
            </a:pPr>
            <a:r>
              <a:rPr lang="en-US" dirty="0" err="1">
                <a:latin typeface="Sylfaen" panose="010A0502050306030303" pitchFamily="18" charset="0"/>
              </a:rPr>
              <a:t>სამშენებლო</a:t>
            </a:r>
            <a:r>
              <a:rPr lang="en-US" dirty="0">
                <a:latin typeface="Sylfaen" panose="010A0502050306030303" pitchFamily="18" charset="0"/>
              </a:rPr>
              <a:t> </a:t>
            </a:r>
            <a:r>
              <a:rPr lang="en-US" dirty="0" err="1">
                <a:latin typeface="Sylfaen" panose="010A0502050306030303" pitchFamily="18" charset="0"/>
              </a:rPr>
              <a:t>ბაზაზე</a:t>
            </a:r>
            <a:r>
              <a:rPr lang="en-US" dirty="0">
                <a:latin typeface="Sylfaen" panose="010A0502050306030303" pitchFamily="18" charset="0"/>
              </a:rPr>
              <a:t> </a:t>
            </a:r>
            <a:r>
              <a:rPr lang="en-US" dirty="0" err="1">
                <a:latin typeface="Sylfaen" panose="010A0502050306030303" pitchFamily="18" charset="0"/>
              </a:rPr>
              <a:t>დაიდგმევა</a:t>
            </a:r>
            <a:r>
              <a:rPr lang="en-US" dirty="0">
                <a:latin typeface="Sylfaen" panose="010A0502050306030303" pitchFamily="18" charset="0"/>
              </a:rPr>
              <a:t> </a:t>
            </a:r>
            <a:r>
              <a:rPr lang="ka-GE" dirty="0">
                <a:latin typeface="Sylfaen" panose="010A0502050306030303" pitchFamily="18" charset="0"/>
              </a:rPr>
              <a:t>1</a:t>
            </a:r>
            <a:r>
              <a:rPr lang="en-US" dirty="0">
                <a:latin typeface="Sylfaen" panose="010A0502050306030303" pitchFamily="18" charset="0"/>
              </a:rPr>
              <a:t> </a:t>
            </a:r>
            <a:r>
              <a:rPr lang="en-US" dirty="0" err="1">
                <a:latin typeface="Sylfaen" panose="010A0502050306030303" pitchFamily="18" charset="0"/>
              </a:rPr>
              <a:t>ბიო</a:t>
            </a:r>
            <a:r>
              <a:rPr lang="en-US" dirty="0">
                <a:latin typeface="Sylfaen" panose="010A0502050306030303" pitchFamily="18" charset="0"/>
              </a:rPr>
              <a:t> </a:t>
            </a:r>
            <a:r>
              <a:rPr lang="en-US" dirty="0" err="1">
                <a:latin typeface="Sylfaen" panose="010A0502050306030303" pitchFamily="18" charset="0"/>
              </a:rPr>
              <a:t>ტუალეტი</a:t>
            </a:r>
            <a:r>
              <a:rPr lang="en-US" dirty="0">
                <a:latin typeface="Sylfaen" panose="010A0502050306030303" pitchFamily="18" charset="0"/>
              </a:rPr>
              <a:t>, </a:t>
            </a:r>
            <a:r>
              <a:rPr lang="en-US" dirty="0" err="1">
                <a:latin typeface="Sylfaen" panose="010A0502050306030303" pitchFamily="18" charset="0"/>
              </a:rPr>
              <a:t>სამეურნეო-ფეკალური</a:t>
            </a:r>
            <a:r>
              <a:rPr lang="en-US" dirty="0">
                <a:latin typeface="Sylfaen" panose="010A0502050306030303" pitchFamily="18" charset="0"/>
              </a:rPr>
              <a:t> </a:t>
            </a:r>
            <a:r>
              <a:rPr lang="en-US" dirty="0" err="1">
                <a:latin typeface="Sylfaen" panose="010A0502050306030303" pitchFamily="18" charset="0"/>
              </a:rPr>
              <a:t>ჩამდინარე</a:t>
            </a:r>
            <a:r>
              <a:rPr lang="en-US" dirty="0">
                <a:latin typeface="Sylfaen" panose="010A0502050306030303" pitchFamily="18" charset="0"/>
              </a:rPr>
              <a:t> </a:t>
            </a:r>
            <a:r>
              <a:rPr lang="en-US" dirty="0" err="1">
                <a:latin typeface="Sylfaen" panose="010A0502050306030303" pitchFamily="18" charset="0"/>
              </a:rPr>
              <a:t>წყლების</a:t>
            </a:r>
            <a:r>
              <a:rPr lang="en-US" dirty="0">
                <a:latin typeface="Sylfaen" panose="010A0502050306030303" pitchFamily="18" charset="0"/>
              </a:rPr>
              <a:t> </a:t>
            </a:r>
            <a:r>
              <a:rPr lang="en-US" dirty="0" err="1">
                <a:latin typeface="Sylfaen" panose="010A0502050306030303" pitchFamily="18" charset="0"/>
              </a:rPr>
              <a:t>რაოდენობის</a:t>
            </a:r>
            <a:r>
              <a:rPr lang="en-US" dirty="0">
                <a:latin typeface="Sylfaen" panose="010A0502050306030303" pitchFamily="18" charset="0"/>
              </a:rPr>
              <a:t> </a:t>
            </a:r>
            <a:r>
              <a:rPr lang="en-US" dirty="0" err="1">
                <a:latin typeface="Sylfaen" panose="010A0502050306030303" pitchFamily="18" charset="0"/>
              </a:rPr>
              <a:t>მიახლოებითი</a:t>
            </a:r>
            <a:r>
              <a:rPr lang="en-US" dirty="0">
                <a:latin typeface="Sylfaen" panose="010A0502050306030303" pitchFamily="18" charset="0"/>
              </a:rPr>
              <a:t> </a:t>
            </a:r>
            <a:r>
              <a:rPr lang="en-US" dirty="0" err="1">
                <a:latin typeface="Sylfaen" panose="010A0502050306030303" pitchFamily="18" charset="0"/>
              </a:rPr>
              <a:t>რაოდენობის</a:t>
            </a:r>
            <a:r>
              <a:rPr lang="en-US" dirty="0">
                <a:latin typeface="Sylfaen" panose="010A0502050306030303" pitchFamily="18" charset="0"/>
              </a:rPr>
              <a:t> </a:t>
            </a:r>
            <a:r>
              <a:rPr lang="en-US" dirty="0" err="1">
                <a:latin typeface="Sylfaen" panose="010A0502050306030303" pitchFamily="18" charset="0"/>
              </a:rPr>
              <a:t>გაანგარიშება</a:t>
            </a:r>
            <a:r>
              <a:rPr lang="en-US" dirty="0">
                <a:latin typeface="Sylfaen" panose="010A0502050306030303" pitchFamily="18" charset="0"/>
              </a:rPr>
              <a:t> </a:t>
            </a:r>
            <a:r>
              <a:rPr lang="en-US" dirty="0" err="1">
                <a:latin typeface="Sylfaen" panose="010A0502050306030303" pitchFamily="18" charset="0"/>
              </a:rPr>
              <a:t>ხდება</a:t>
            </a:r>
            <a:r>
              <a:rPr lang="en-US" dirty="0">
                <a:latin typeface="Sylfaen" panose="010A0502050306030303" pitchFamily="18" charset="0"/>
              </a:rPr>
              <a:t> </a:t>
            </a:r>
            <a:r>
              <a:rPr lang="en-US" dirty="0" err="1">
                <a:latin typeface="Sylfaen" panose="010A0502050306030303" pitchFamily="18" charset="0"/>
              </a:rPr>
              <a:t>გამოყენებული</a:t>
            </a:r>
            <a:r>
              <a:rPr lang="en-US" dirty="0">
                <a:latin typeface="Sylfaen" panose="010A0502050306030303" pitchFamily="18" charset="0"/>
              </a:rPr>
              <a:t> </a:t>
            </a:r>
            <a:r>
              <a:rPr lang="en-US" dirty="0" err="1">
                <a:latin typeface="Sylfaen" panose="010A0502050306030303" pitchFamily="18" charset="0"/>
              </a:rPr>
              <a:t>სასმელ</a:t>
            </a:r>
            <a:r>
              <a:rPr lang="en-US" dirty="0">
                <a:latin typeface="Sylfaen" panose="010A0502050306030303" pitchFamily="18" charset="0"/>
              </a:rPr>
              <a:t>-</a:t>
            </a:r>
            <a:r>
              <a:rPr lang="ka-GE" dirty="0">
                <a:latin typeface="Sylfaen" panose="010A0502050306030303" pitchFamily="18" charset="0"/>
              </a:rPr>
              <a:t> </a:t>
            </a:r>
            <a:r>
              <a:rPr lang="en-US" dirty="0" err="1">
                <a:latin typeface="Sylfaen" panose="010A0502050306030303" pitchFamily="18" charset="0"/>
              </a:rPr>
              <a:t>სამეურნეო</a:t>
            </a:r>
            <a:r>
              <a:rPr lang="en-US" dirty="0">
                <a:latin typeface="Sylfaen" panose="010A0502050306030303" pitchFamily="18" charset="0"/>
              </a:rPr>
              <a:t> </a:t>
            </a:r>
            <a:r>
              <a:rPr lang="en-US" dirty="0" err="1">
                <a:latin typeface="Sylfaen" panose="010A0502050306030303" pitchFamily="18" charset="0"/>
              </a:rPr>
              <a:t>წყლის</a:t>
            </a:r>
            <a:r>
              <a:rPr lang="en-US" dirty="0">
                <a:latin typeface="Sylfaen" panose="010A0502050306030303" pitchFamily="18" charset="0"/>
              </a:rPr>
              <a:t> 5-10%-</a:t>
            </a:r>
            <a:r>
              <a:rPr lang="en-US" dirty="0" err="1">
                <a:latin typeface="Sylfaen" panose="010A0502050306030303" pitchFamily="18" charset="0"/>
              </a:rPr>
              <a:t>იანი</a:t>
            </a:r>
            <a:r>
              <a:rPr lang="en-US" dirty="0">
                <a:latin typeface="Sylfaen" panose="010A0502050306030303" pitchFamily="18" charset="0"/>
              </a:rPr>
              <a:t> </a:t>
            </a:r>
            <a:r>
              <a:rPr lang="en-US" dirty="0" err="1">
                <a:latin typeface="Sylfaen" panose="010A0502050306030303" pitchFamily="18" charset="0"/>
              </a:rPr>
              <a:t>დანაკარგის</a:t>
            </a:r>
            <a:r>
              <a:rPr lang="en-US" dirty="0">
                <a:latin typeface="Sylfaen" panose="010A0502050306030303" pitchFamily="18" charset="0"/>
              </a:rPr>
              <a:t> </a:t>
            </a:r>
            <a:r>
              <a:rPr lang="en-US" dirty="0" err="1">
                <a:latin typeface="Sylfaen" panose="010A0502050306030303" pitchFamily="18" charset="0"/>
              </a:rPr>
              <a:t>გათვალისწინებით</a:t>
            </a:r>
            <a:r>
              <a:rPr lang="en-US" dirty="0">
                <a:latin typeface="Sylfaen" panose="010A0502050306030303" pitchFamily="18" charset="0"/>
              </a:rPr>
              <a:t>. </a:t>
            </a:r>
            <a:r>
              <a:rPr lang="en-US" dirty="0" err="1">
                <a:latin typeface="Sylfaen" panose="010A0502050306030303" pitchFamily="18" charset="0"/>
              </a:rPr>
              <a:t>სამეურნეო</a:t>
            </a:r>
            <a:r>
              <a:rPr lang="en-US" dirty="0">
                <a:latin typeface="Sylfaen" panose="010A0502050306030303" pitchFamily="18" charset="0"/>
              </a:rPr>
              <a:t> </a:t>
            </a:r>
            <a:r>
              <a:rPr lang="en-US" dirty="0" err="1">
                <a:latin typeface="Sylfaen" panose="010A0502050306030303" pitchFamily="18" charset="0"/>
              </a:rPr>
              <a:t>წყლების</a:t>
            </a:r>
            <a:r>
              <a:rPr lang="en-US" dirty="0">
                <a:latin typeface="Sylfaen" panose="010A0502050306030303" pitchFamily="18" charset="0"/>
              </a:rPr>
              <a:t> </a:t>
            </a:r>
            <a:r>
              <a:rPr lang="en-US" dirty="0" err="1">
                <a:latin typeface="Sylfaen" panose="010A0502050306030303" pitchFamily="18" charset="0"/>
              </a:rPr>
              <a:t>შესაგროვებლად</a:t>
            </a:r>
            <a:r>
              <a:rPr lang="en-US" dirty="0">
                <a:latin typeface="Sylfaen" panose="010A0502050306030303" pitchFamily="18" charset="0"/>
              </a:rPr>
              <a:t> </a:t>
            </a:r>
            <a:r>
              <a:rPr lang="en-US" dirty="0" err="1">
                <a:latin typeface="Sylfaen" panose="010A0502050306030303" pitchFamily="18" charset="0"/>
              </a:rPr>
              <a:t>მოეწყობა</a:t>
            </a:r>
            <a:r>
              <a:rPr lang="en-US" dirty="0">
                <a:latin typeface="Sylfaen" panose="010A0502050306030303" pitchFamily="18" charset="0"/>
              </a:rPr>
              <a:t> </a:t>
            </a:r>
            <a:r>
              <a:rPr lang="en-US" dirty="0" err="1">
                <a:latin typeface="Sylfaen" panose="010A0502050306030303" pitchFamily="18" charset="0"/>
              </a:rPr>
              <a:t>საასენიზაციო</a:t>
            </a:r>
            <a:r>
              <a:rPr lang="en-US" dirty="0">
                <a:latin typeface="Sylfaen" panose="010A0502050306030303" pitchFamily="18" charset="0"/>
              </a:rPr>
              <a:t> </a:t>
            </a:r>
            <a:r>
              <a:rPr lang="en-US" dirty="0" err="1">
                <a:latin typeface="Sylfaen" panose="010A0502050306030303" pitchFamily="18" charset="0"/>
              </a:rPr>
              <a:t>ორმო</a:t>
            </a:r>
            <a:r>
              <a:rPr lang="en-US" dirty="0">
                <a:latin typeface="Sylfaen" panose="010A0502050306030303" pitchFamily="18" charset="0"/>
              </a:rPr>
              <a:t> 20მ3 </a:t>
            </a:r>
            <a:r>
              <a:rPr lang="en-US" dirty="0" err="1">
                <a:latin typeface="Sylfaen" panose="010A0502050306030303" pitchFamily="18" charset="0"/>
              </a:rPr>
              <a:t>ტევადობის</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დაცლა</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საასენიზაციო</a:t>
            </a:r>
            <a:r>
              <a:rPr lang="en-US" dirty="0">
                <a:latin typeface="Sylfaen" panose="010A0502050306030303" pitchFamily="18" charset="0"/>
              </a:rPr>
              <a:t> </a:t>
            </a:r>
            <a:r>
              <a:rPr lang="en-US" dirty="0" err="1">
                <a:latin typeface="Sylfaen" panose="010A0502050306030303" pitchFamily="18" charset="0"/>
              </a:rPr>
              <a:t>მანქანის</a:t>
            </a:r>
            <a:r>
              <a:rPr lang="en-US" dirty="0">
                <a:latin typeface="Sylfaen" panose="010A0502050306030303" pitchFamily="18" charset="0"/>
              </a:rPr>
              <a:t> </a:t>
            </a:r>
            <a:r>
              <a:rPr lang="en-US" dirty="0" err="1">
                <a:latin typeface="Sylfaen" panose="010A0502050306030303" pitchFamily="18" charset="0"/>
              </a:rPr>
              <a:t>საშუალებით</a:t>
            </a:r>
            <a:r>
              <a:rPr lang="en-US" dirty="0">
                <a:latin typeface="Sylfaen" panose="010A0502050306030303" pitchFamily="18" charset="0"/>
              </a:rPr>
              <a:t>, </a:t>
            </a:r>
            <a:r>
              <a:rPr lang="en-US" dirty="0" err="1">
                <a:latin typeface="Sylfaen" panose="010A0502050306030303" pitchFamily="18" charset="0"/>
              </a:rPr>
              <a:t>რომელიც</a:t>
            </a:r>
            <a:r>
              <a:rPr lang="en-US" dirty="0">
                <a:latin typeface="Sylfaen" panose="010A0502050306030303" pitchFamily="18" charset="0"/>
              </a:rPr>
              <a:t> </a:t>
            </a:r>
            <a:r>
              <a:rPr lang="en-US" dirty="0" err="1">
                <a:latin typeface="Sylfaen" panose="010A0502050306030303" pitchFamily="18" charset="0"/>
              </a:rPr>
              <a:t>წყლებს</a:t>
            </a:r>
            <a:r>
              <a:rPr lang="en-US" dirty="0">
                <a:latin typeface="Sylfaen" panose="010A0502050306030303" pitchFamily="18" charset="0"/>
              </a:rPr>
              <a:t> </a:t>
            </a:r>
            <a:r>
              <a:rPr lang="en-US" dirty="0" err="1">
                <a:latin typeface="Sylfaen" panose="010A0502050306030303" pitchFamily="18" charset="0"/>
              </a:rPr>
              <a:t>გაიტანს</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ჩაუშვებს</a:t>
            </a:r>
            <a:r>
              <a:rPr lang="en-US" dirty="0">
                <a:latin typeface="Sylfaen" panose="010A0502050306030303" pitchFamily="18" charset="0"/>
              </a:rPr>
              <a:t> </a:t>
            </a:r>
            <a:r>
              <a:rPr lang="en-US" dirty="0" err="1">
                <a:latin typeface="Sylfaen" panose="010A0502050306030303" pitchFamily="18" charset="0"/>
              </a:rPr>
              <a:t>ადგილობრივი</a:t>
            </a:r>
            <a:r>
              <a:rPr lang="en-US" dirty="0">
                <a:latin typeface="Sylfaen" panose="010A0502050306030303" pitchFamily="18" charset="0"/>
              </a:rPr>
              <a:t> </a:t>
            </a:r>
            <a:r>
              <a:rPr lang="en-US" dirty="0" err="1">
                <a:latin typeface="Sylfaen" panose="010A0502050306030303" pitchFamily="18" charset="0"/>
              </a:rPr>
              <a:t>მუნიციპალიტეტის</a:t>
            </a:r>
            <a:r>
              <a:rPr lang="en-US" dirty="0">
                <a:latin typeface="Sylfaen" panose="010A0502050306030303" pitchFamily="18" charset="0"/>
              </a:rPr>
              <a:t> </a:t>
            </a:r>
            <a:r>
              <a:rPr lang="en-US" dirty="0" err="1">
                <a:latin typeface="Sylfaen" panose="010A0502050306030303" pitchFamily="18" charset="0"/>
              </a:rPr>
              <a:t>საკანალიზაციო</a:t>
            </a:r>
            <a:r>
              <a:rPr lang="en-US" dirty="0">
                <a:latin typeface="Sylfaen" panose="010A0502050306030303" pitchFamily="18" charset="0"/>
              </a:rPr>
              <a:t> </a:t>
            </a:r>
            <a:r>
              <a:rPr lang="en-US" dirty="0" err="1">
                <a:latin typeface="Sylfaen" panose="010A0502050306030303" pitchFamily="18" charset="0"/>
              </a:rPr>
              <a:t>სისტემაში</a:t>
            </a:r>
            <a:r>
              <a:rPr lang="en-US" dirty="0">
                <a:latin typeface="Sylfaen" panose="010A0502050306030303" pitchFamily="18" charset="0"/>
              </a:rPr>
              <a:t>, </a:t>
            </a:r>
            <a:r>
              <a:rPr lang="en-US" dirty="0" err="1">
                <a:latin typeface="Sylfaen" panose="010A0502050306030303" pitchFamily="18" charset="0"/>
              </a:rPr>
              <a:t>ადგილობრივ</a:t>
            </a:r>
            <a:r>
              <a:rPr lang="en-US" dirty="0">
                <a:latin typeface="Sylfaen" panose="010A0502050306030303" pitchFamily="18" charset="0"/>
              </a:rPr>
              <a:t> </a:t>
            </a:r>
            <a:r>
              <a:rPr lang="en-US" dirty="0" err="1">
                <a:latin typeface="Sylfaen" panose="010A0502050306030303" pitchFamily="18" charset="0"/>
              </a:rPr>
              <a:t>მუნიციპალურ</a:t>
            </a:r>
            <a:r>
              <a:rPr lang="en-US" dirty="0">
                <a:latin typeface="Sylfaen" panose="010A0502050306030303" pitchFamily="18" charset="0"/>
              </a:rPr>
              <a:t> </a:t>
            </a:r>
            <a:r>
              <a:rPr lang="en-US" dirty="0" err="1">
                <a:latin typeface="Sylfaen" panose="010A0502050306030303" pitchFamily="18" charset="0"/>
              </a:rPr>
              <a:t>სამსახურთან</a:t>
            </a:r>
            <a:r>
              <a:rPr lang="en-US" dirty="0">
                <a:latin typeface="Sylfaen" panose="010A0502050306030303" pitchFamily="18" charset="0"/>
              </a:rPr>
              <a:t> </a:t>
            </a:r>
            <a:r>
              <a:rPr lang="en-US" dirty="0" err="1">
                <a:latin typeface="Sylfaen" panose="010A0502050306030303" pitchFamily="18" charset="0"/>
              </a:rPr>
              <a:t>შეთანხმებით</a:t>
            </a:r>
            <a:r>
              <a:rPr lang="en-US" dirty="0">
                <a:latin typeface="Sylfaen" panose="010A0502050306030303" pitchFamily="18" charset="0"/>
              </a:rPr>
              <a:t>.</a:t>
            </a: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ბიო</a:t>
            </a:r>
            <a:r>
              <a:rPr lang="en-US" dirty="0">
                <a:latin typeface="Sylfaen" panose="010A0502050306030303" pitchFamily="18" charset="0"/>
              </a:rPr>
              <a:t> </a:t>
            </a:r>
            <a:r>
              <a:rPr lang="en-US" dirty="0" err="1">
                <a:latin typeface="Sylfaen" panose="010A0502050306030303" pitchFamily="18" charset="0"/>
              </a:rPr>
              <a:t>ტუალეტის</a:t>
            </a:r>
            <a:r>
              <a:rPr lang="en-US" dirty="0">
                <a:latin typeface="Sylfaen" panose="010A0502050306030303" pitchFamily="18" charset="0"/>
              </a:rPr>
              <a:t> </a:t>
            </a:r>
            <a:r>
              <a:rPr lang="en-US" dirty="0" err="1">
                <a:latin typeface="Sylfaen" panose="010A0502050306030303" pitchFamily="18" charset="0"/>
              </a:rPr>
              <a:t>ავზის</a:t>
            </a:r>
            <a:r>
              <a:rPr lang="en-US" dirty="0">
                <a:latin typeface="Sylfaen" panose="010A0502050306030303" pitchFamily="18" charset="0"/>
              </a:rPr>
              <a:t> </a:t>
            </a:r>
            <a:r>
              <a:rPr lang="en-US" dirty="0" err="1">
                <a:latin typeface="Sylfaen" panose="010A0502050306030303" pitchFamily="18" charset="0"/>
              </a:rPr>
              <a:t>მოცულობა</a:t>
            </a:r>
            <a:r>
              <a:rPr lang="en-US" dirty="0">
                <a:latin typeface="Sylfaen" panose="010A0502050306030303" pitchFamily="18" charset="0"/>
              </a:rPr>
              <a:t> </a:t>
            </a:r>
            <a:r>
              <a:rPr lang="en-US" dirty="0" err="1">
                <a:latin typeface="Sylfaen" panose="010A0502050306030303" pitchFamily="18" charset="0"/>
              </a:rPr>
              <a:t>არის</a:t>
            </a:r>
            <a:r>
              <a:rPr lang="en-US" dirty="0">
                <a:latin typeface="Sylfaen" panose="010A0502050306030303" pitchFamily="18" charset="0"/>
              </a:rPr>
              <a:t> 220 ლ. </a:t>
            </a:r>
            <a:r>
              <a:rPr lang="en-US" dirty="0" err="1">
                <a:latin typeface="Sylfaen" panose="010A0502050306030303" pitchFamily="18" charset="0"/>
              </a:rPr>
              <a:t>დაცლა</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კვირაში</a:t>
            </a:r>
            <a:r>
              <a:rPr lang="en-US" dirty="0">
                <a:latin typeface="Sylfaen" panose="010A0502050306030303" pitchFamily="18" charset="0"/>
              </a:rPr>
              <a:t> </a:t>
            </a:r>
            <a:r>
              <a:rPr lang="en-US" dirty="0" err="1">
                <a:latin typeface="Sylfaen" panose="010A0502050306030303" pitchFamily="18" charset="0"/>
              </a:rPr>
              <a:t>ერთხელ</a:t>
            </a:r>
            <a:r>
              <a:rPr lang="en-US" dirty="0">
                <a:latin typeface="Sylfaen" panose="010A0502050306030303" pitchFamily="18" charset="0"/>
              </a:rPr>
              <a:t>.</a:t>
            </a:r>
            <a:endParaRPr lang="ka-GE" dirty="0">
              <a:latin typeface="Sylfaen" panose="010A0502050306030303" pitchFamily="18" charset="0"/>
            </a:endParaRP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სამუშაოების</a:t>
            </a:r>
            <a:r>
              <a:rPr lang="en-US" dirty="0">
                <a:latin typeface="Sylfaen" panose="010A0502050306030303" pitchFamily="18" charset="0"/>
              </a:rPr>
              <a:t> </a:t>
            </a:r>
            <a:r>
              <a:rPr lang="en-US" dirty="0" err="1">
                <a:latin typeface="Sylfaen" panose="010A0502050306030303" pitchFamily="18" charset="0"/>
              </a:rPr>
              <a:t>დასრულების</a:t>
            </a:r>
            <a:r>
              <a:rPr lang="en-US" dirty="0">
                <a:latin typeface="Sylfaen" panose="010A0502050306030303" pitchFamily="18" charset="0"/>
              </a:rPr>
              <a:t> </a:t>
            </a:r>
            <a:r>
              <a:rPr lang="en-US" dirty="0" err="1">
                <a:latin typeface="Sylfaen" panose="010A0502050306030303" pitchFamily="18" charset="0"/>
              </a:rPr>
              <a:t>შემდეგ</a:t>
            </a:r>
            <a:r>
              <a:rPr lang="en-US" dirty="0">
                <a:latin typeface="Sylfaen" panose="010A0502050306030303" pitchFamily="18" charset="0"/>
              </a:rPr>
              <a:t> </a:t>
            </a:r>
            <a:r>
              <a:rPr lang="en-US" dirty="0" err="1">
                <a:latin typeface="Sylfaen" panose="010A0502050306030303" pitchFamily="18" charset="0"/>
              </a:rPr>
              <a:t>მოხდება</a:t>
            </a:r>
            <a:r>
              <a:rPr lang="en-US" dirty="0">
                <a:latin typeface="Sylfaen" panose="010A0502050306030303" pitchFamily="18" charset="0"/>
              </a:rPr>
              <a:t> </a:t>
            </a:r>
            <a:r>
              <a:rPr lang="en-US" dirty="0" err="1">
                <a:latin typeface="Sylfaen" panose="010A0502050306030303" pitchFamily="18" charset="0"/>
              </a:rPr>
              <a:t>გრუნტის</a:t>
            </a:r>
            <a:r>
              <a:rPr lang="en-US" dirty="0">
                <a:latin typeface="Sylfaen" panose="010A0502050306030303" pitchFamily="18" charset="0"/>
              </a:rPr>
              <a:t> </a:t>
            </a:r>
            <a:r>
              <a:rPr lang="en-US" dirty="0" err="1">
                <a:latin typeface="Sylfaen" panose="010A0502050306030303" pitchFamily="18" charset="0"/>
              </a:rPr>
              <a:t>დამუშავება</a:t>
            </a:r>
            <a:r>
              <a:rPr lang="en-US" dirty="0">
                <a:latin typeface="Sylfaen" panose="010A0502050306030303" pitchFamily="18" charset="0"/>
              </a:rPr>
              <a:t> </a:t>
            </a:r>
            <a:r>
              <a:rPr lang="en-US" dirty="0" err="1">
                <a:latin typeface="Sylfaen" panose="010A0502050306030303" pitchFamily="18" charset="0"/>
              </a:rPr>
              <a:t>ექსკავატორით</a:t>
            </a:r>
            <a:r>
              <a:rPr lang="en-US" dirty="0">
                <a:latin typeface="Sylfaen" panose="010A0502050306030303" pitchFamily="18" charset="0"/>
              </a:rPr>
              <a:t>, </a:t>
            </a:r>
            <a:r>
              <a:rPr lang="en-US" dirty="0" err="1">
                <a:latin typeface="Sylfaen" panose="010A0502050306030303" pitchFamily="18" charset="0"/>
              </a:rPr>
              <a:t>დატვირთვა</a:t>
            </a:r>
            <a:r>
              <a:rPr lang="en-US" dirty="0">
                <a:latin typeface="Sylfaen" panose="010A0502050306030303" pitchFamily="18" charset="0"/>
              </a:rPr>
              <a:t> </a:t>
            </a:r>
            <a:r>
              <a:rPr lang="en-US" dirty="0" err="1">
                <a:latin typeface="Sylfaen" panose="010A0502050306030303" pitchFamily="18" charset="0"/>
              </a:rPr>
              <a:t>და</a:t>
            </a:r>
            <a:r>
              <a:rPr lang="en-US" dirty="0">
                <a:latin typeface="Sylfaen" panose="010A0502050306030303" pitchFamily="18" charset="0"/>
              </a:rPr>
              <a:t> </a:t>
            </a:r>
            <a:r>
              <a:rPr lang="en-US" dirty="0" err="1">
                <a:latin typeface="Sylfaen" panose="010A0502050306030303" pitchFamily="18" charset="0"/>
              </a:rPr>
              <a:t>გატანა</a:t>
            </a:r>
            <a:r>
              <a:rPr lang="en-US" dirty="0">
                <a:latin typeface="Sylfaen" panose="010A0502050306030303" pitchFamily="18" charset="0"/>
              </a:rPr>
              <a:t> </a:t>
            </a:r>
            <a:r>
              <a:rPr lang="en-US" dirty="0" err="1">
                <a:latin typeface="Sylfaen" panose="010A0502050306030303" pitchFamily="18" charset="0"/>
              </a:rPr>
              <a:t>ნაყარში</a:t>
            </a:r>
            <a:r>
              <a:rPr lang="en-US" dirty="0">
                <a:latin typeface="Sylfaen" panose="010A0502050306030303" pitchFamily="18" charset="0"/>
              </a:rPr>
              <a:t> 1200 მ.</a:t>
            </a:r>
            <a:endParaRPr lang="ka-GE" dirty="0">
              <a:latin typeface="Sylfaen" panose="010A0502050306030303" pitchFamily="18" charset="0"/>
            </a:endParaRPr>
          </a:p>
          <a:p>
            <a:pPr marL="285750" indent="-285750" algn="just">
              <a:buFont typeface="Arial" panose="020B0604020202020204" pitchFamily="34" charset="0"/>
              <a:buChar char="•"/>
            </a:pPr>
            <a:endParaRPr lang="ka-GE" dirty="0">
              <a:latin typeface="Sylfaen" panose="010A0502050306030303" pitchFamily="18" charset="0"/>
            </a:endParaRPr>
          </a:p>
          <a:p>
            <a:pPr marL="285750" indent="-285750" algn="just">
              <a:buFont typeface="Arial" panose="020B0604020202020204" pitchFamily="34" charset="0"/>
              <a:buChar char="•"/>
            </a:pPr>
            <a:r>
              <a:rPr lang="en-US" dirty="0" err="1">
                <a:latin typeface="Sylfaen" panose="010A0502050306030303" pitchFamily="18" charset="0"/>
              </a:rPr>
              <a:t>სანაყაროდ</a:t>
            </a:r>
            <a:r>
              <a:rPr lang="en-US" dirty="0">
                <a:latin typeface="Sylfaen" panose="010A0502050306030303" pitchFamily="18" charset="0"/>
              </a:rPr>
              <a:t> </a:t>
            </a:r>
            <a:r>
              <a:rPr lang="en-US" dirty="0" err="1">
                <a:latin typeface="Sylfaen" panose="010A0502050306030303" pitchFamily="18" charset="0"/>
              </a:rPr>
              <a:t>გამოყენებული</a:t>
            </a:r>
            <a:r>
              <a:rPr lang="en-US" dirty="0">
                <a:latin typeface="Sylfaen" panose="010A0502050306030303" pitchFamily="18" charset="0"/>
              </a:rPr>
              <a:t> </a:t>
            </a:r>
            <a:r>
              <a:rPr lang="en-US" dirty="0" err="1">
                <a:latin typeface="Sylfaen" panose="010A0502050306030303" pitchFamily="18" charset="0"/>
              </a:rPr>
              <a:t>იქნება</a:t>
            </a:r>
            <a:r>
              <a:rPr lang="en-US" dirty="0">
                <a:latin typeface="Sylfaen" panose="010A0502050306030303" pitchFamily="18" charset="0"/>
              </a:rPr>
              <a:t> </a:t>
            </a:r>
            <a:r>
              <a:rPr lang="en-US" dirty="0" err="1">
                <a:latin typeface="Sylfaen" panose="010A0502050306030303" pitchFamily="18" charset="0"/>
              </a:rPr>
              <a:t>ადგილობრივი</a:t>
            </a:r>
            <a:r>
              <a:rPr lang="en-US" dirty="0">
                <a:latin typeface="Sylfaen" panose="010A0502050306030303" pitchFamily="18" charset="0"/>
              </a:rPr>
              <a:t> </a:t>
            </a:r>
            <a:r>
              <a:rPr lang="en-US" dirty="0" err="1">
                <a:latin typeface="Sylfaen" panose="010A0502050306030303" pitchFamily="18" charset="0"/>
              </a:rPr>
              <a:t>მუნიციპალიტეტის</a:t>
            </a:r>
            <a:r>
              <a:rPr lang="en-US" dirty="0">
                <a:latin typeface="Sylfaen" panose="010A0502050306030303" pitchFamily="18" charset="0"/>
              </a:rPr>
              <a:t> </a:t>
            </a:r>
            <a:r>
              <a:rPr lang="en-US" dirty="0" err="1">
                <a:latin typeface="Sylfaen" panose="010A0502050306030303" pitchFamily="18" charset="0"/>
              </a:rPr>
              <a:t>ნაგავსაყრელი</a:t>
            </a:r>
            <a:r>
              <a:rPr lang="en-US" dirty="0">
                <a:latin typeface="Sylfaen" panose="010A0502050306030303" pitchFamily="18" charset="0"/>
              </a:rPr>
              <a:t>.</a:t>
            </a:r>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4233885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Widescreen</PresentationFormat>
  <Paragraphs>230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 Light</vt:lpstr>
      <vt:lpstr>Arial</vt:lpstr>
      <vt:lpstr>Calibri</vt:lpstr>
      <vt:lpstr>Sylfaen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გმადლობთ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Nodar Elizbarashvili</dc:creator>
  <cp:lastModifiedBy>Nodar Elizbarashvili</cp:lastModifiedBy>
  <cp:revision>1</cp:revision>
  <dcterms:created xsi:type="dcterms:W3CDTF">2020-10-20T10:03:43Z</dcterms:created>
  <dcterms:modified xsi:type="dcterms:W3CDTF">2020-10-20T10:04:34Z</dcterms:modified>
</cp:coreProperties>
</file>