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400385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73431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77AB92-C09A-44AB-A15F-1430D446207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075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1EB9DF7-7899-4068-B2E8-671A68E0B8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12264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1EB9DF7-7899-4068-B2E8-671A68E0B8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77AB92-C09A-44AB-A15F-1430D446207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266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1EB9DF7-7899-4068-B2E8-671A68E0B8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278134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340218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149708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103076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B9DF7-7899-4068-B2E8-671A68E0B801}"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224840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EB9DF7-7899-4068-B2E8-671A68E0B8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85995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EB9DF7-7899-4068-B2E8-671A68E0B801}"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284553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EB9DF7-7899-4068-B2E8-671A68E0B801}"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360460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B9DF7-7899-4068-B2E8-671A68E0B801}"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32982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B9DF7-7899-4068-B2E8-671A68E0B8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390668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B9DF7-7899-4068-B2E8-671A68E0B801}"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77AB92-C09A-44AB-A15F-1430D446207A}" type="slidenum">
              <a:rPr lang="en-US" smtClean="0"/>
              <a:t>‹#›</a:t>
            </a:fld>
            <a:endParaRPr lang="en-US"/>
          </a:p>
        </p:txBody>
      </p:sp>
    </p:spTree>
    <p:extLst>
      <p:ext uri="{BB962C8B-B14F-4D97-AF65-F5344CB8AC3E}">
        <p14:creationId xmlns:p14="http://schemas.microsoft.com/office/powerpoint/2010/main" val="427402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1EB9DF7-7899-4068-B2E8-671A68E0B801}" type="datetimeFigureOut">
              <a:rPr lang="en-US" smtClean="0"/>
              <a:t>10/19/2020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77AB92-C09A-44AB-A15F-1430D446207A}" type="slidenum">
              <a:rPr lang="en-US" smtClean="0"/>
              <a:t>‹#›</a:t>
            </a:fld>
            <a:endParaRPr lang="en-US"/>
          </a:p>
        </p:txBody>
      </p:sp>
    </p:spTree>
    <p:extLst>
      <p:ext uri="{BB962C8B-B14F-4D97-AF65-F5344CB8AC3E}">
        <p14:creationId xmlns:p14="http://schemas.microsoft.com/office/powerpoint/2010/main" val="9852827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mailto:zmgreen@gamm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889760"/>
            <a:ext cx="9875520" cy="2412683"/>
          </a:xfrm>
        </p:spPr>
        <p:txBody>
          <a:bodyPr>
            <a:noAutofit/>
          </a:bodyPr>
          <a:lstStyle/>
          <a:p>
            <a:pPr algn="ctr"/>
            <a:r>
              <a:rPr lang="ka-GE" sz="3200" dirty="0">
                <a:solidFill>
                  <a:schemeClr val="tx2"/>
                </a:solidFill>
              </a:rPr>
              <a:t>110 კვ ძაბვის ელექტროგადამცემი ხაზის  „დილიკაური“-ს რეაბილიტაციის პროექტის და 110 კვ ძაბვის ქვესადგურ „ჭიათურა 5“-ის ექსპლუატაციის პირობების ცვლილების </a:t>
            </a:r>
            <a:endParaRPr lang="en-US" sz="3200" dirty="0">
              <a:solidFill>
                <a:schemeClr val="tx2"/>
              </a:solidFill>
            </a:endParaRPr>
          </a:p>
        </p:txBody>
      </p:sp>
      <p:sp>
        <p:nvSpPr>
          <p:cNvPr id="3" name="Subtitle 2"/>
          <p:cNvSpPr>
            <a:spLocks noGrp="1"/>
          </p:cNvSpPr>
          <p:nvPr>
            <p:ph type="subTitle" idx="1"/>
          </p:nvPr>
        </p:nvSpPr>
        <p:spPr/>
        <p:txBody>
          <a:bodyPr>
            <a:normAutofit/>
          </a:bodyPr>
          <a:lstStyle/>
          <a:p>
            <a:pPr algn="ctr"/>
            <a:r>
              <a:rPr lang="ka-GE" sz="2400" dirty="0" smtClean="0"/>
              <a:t>სკოპინგის ანგარიშის საჯარო განხილვა</a:t>
            </a:r>
            <a:endParaRPr lang="en-US" sz="2400" dirty="0"/>
          </a:p>
        </p:txBody>
      </p:sp>
      <p:sp>
        <p:nvSpPr>
          <p:cNvPr id="4" name="Rectangle 3"/>
          <p:cNvSpPr/>
          <p:nvPr/>
        </p:nvSpPr>
        <p:spPr>
          <a:xfrm>
            <a:off x="8330804" y="1101334"/>
            <a:ext cx="3267241" cy="400110"/>
          </a:xfrm>
          <a:prstGeom prst="rect">
            <a:avLst/>
          </a:prstGeom>
        </p:spPr>
        <p:txBody>
          <a:bodyPr wrap="none">
            <a:spAutoFit/>
          </a:bodyPr>
          <a:lstStyle/>
          <a:p>
            <a:pPr algn="ctr">
              <a:spcBef>
                <a:spcPts val="600"/>
              </a:spcBef>
              <a:spcAft>
                <a:spcPts val="600"/>
              </a:spcAft>
            </a:pPr>
            <a:r>
              <a:rPr lang="ka-GE" sz="2000" b="1" dirty="0">
                <a:solidFill>
                  <a:schemeClr val="tx2"/>
                </a:solidFill>
                <a:ea typeface="Calibri" panose="020F0502020204030204" pitchFamily="34" charset="0"/>
                <a:cs typeface="Calibri" panose="020F0502020204030204" pitchFamily="34" charset="0"/>
              </a:rPr>
              <a:t>სს „ენერგო - პრო ჯორჯია“</a:t>
            </a:r>
            <a:endParaRPr lang="en-US" sz="1600" dirty="0">
              <a:solidFill>
                <a:schemeClr val="tx2"/>
              </a:solidFill>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1026" name="Picture 2" descr="ცვლილება სს &quot;ენერგო-პრო ჯორჯია&quot;-ს განაწილების ლიცენზიის არეალშ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073" y="244083"/>
            <a:ext cx="295275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9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73" y="199237"/>
            <a:ext cx="9906721" cy="640445"/>
          </a:xfrm>
        </p:spPr>
        <p:txBody>
          <a:bodyPr>
            <a:normAutofit/>
          </a:bodyPr>
          <a:lstStyle/>
          <a:p>
            <a:pPr algn="r"/>
            <a:r>
              <a:rPr lang="ka-GE" sz="2800" dirty="0" smtClean="0"/>
              <a:t>ქ/ს </a:t>
            </a:r>
            <a:r>
              <a:rPr lang="ka-GE" sz="2800" dirty="0"/>
              <a:t>„ჭიათურა 5“-ის ექსპლუატაციის პირობების ცვლილება</a:t>
            </a:r>
            <a:endParaRPr lang="en-US" sz="2800" dirty="0"/>
          </a:p>
        </p:txBody>
      </p:sp>
      <p:sp useBgFill="1">
        <p:nvSpPr>
          <p:cNvPr id="3" name="Content Placeholder 2"/>
          <p:cNvSpPr>
            <a:spLocks noGrp="1"/>
          </p:cNvSpPr>
          <p:nvPr>
            <p:ph idx="1"/>
          </p:nvPr>
        </p:nvSpPr>
        <p:spPr>
          <a:xfrm>
            <a:off x="923636" y="913573"/>
            <a:ext cx="11033558" cy="5459518"/>
          </a:xfrm>
        </p:spPr>
        <p:txBody>
          <a:bodyPr>
            <a:normAutofit lnSpcReduction="10000"/>
          </a:bodyPr>
          <a:lstStyle/>
          <a:p>
            <a:pPr marL="0" marR="0" algn="just">
              <a:spcBef>
                <a:spcPts val="600"/>
              </a:spcBef>
              <a:spcAft>
                <a:spcPts val="600"/>
              </a:spcAft>
            </a:pPr>
            <a:r>
              <a:rPr lang="ka-GE" dirty="0">
                <a:ea typeface="Calibri" panose="020F0502020204030204" pitchFamily="34" charset="0"/>
                <a:cs typeface="Times New Roman" panose="02020603050405020304" pitchFamily="18" charset="0"/>
              </a:rPr>
              <a:t>ქვესადგური „ჭიათურა 5“-ს ექსპლუატაციის პირობების  ცვლილება განაპირობა, 5 ახალი უჯრედის დამატების საჭიროებამ, თუმცა უნდა აღინიშნოს, რომ პროექტი არ გულისხმობს ქვესადგურის სხვა საპროექტო ცვლილებებს, მაგალითად ტიპის ან ადგილმდებარეობის ცვლილებას და/ან დაკავებული ტერიტორიის გაფართოებას. 5 ახალია უჯრედი მოეწყობა ქვესადგურის მიერ დაკავებული ტერიტორიის ფარგლებში.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a:ea typeface="Calibri" panose="020F0502020204030204" pitchFamily="34" charset="0"/>
                <a:cs typeface="Times New Roman" panose="02020603050405020304" pitchFamily="18" charset="0"/>
              </a:rPr>
              <a:t>ახალი უჯრედის მოწყობა გულისხმობს შემდეგი სამუშაოების შესრულებას:</a:t>
            </a:r>
            <a:endParaRPr lang="en-US"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600"/>
              </a:spcBef>
              <a:buFont typeface="Wingdings" panose="05000000000000000000" pitchFamily="2" charset="2"/>
              <a:buChar char=""/>
            </a:pPr>
            <a:r>
              <a:rPr lang="ka-GE" dirty="0">
                <a:ea typeface="Calibri" panose="020F0502020204030204" pitchFamily="34" charset="0"/>
                <a:cs typeface="Times New Roman" panose="02020603050405020304" pitchFamily="18" charset="0"/>
              </a:rPr>
              <a:t>მოეწყობა 110 კვ-იანი ძაბვის ხუთი სახაზო უჯრედი თითოეული დაკომპლექტებული იქნება თანამედროვე ტიპის ელეგაზური ამომრთველით და ყველა საჭირო მოწყობილობა–აპარატურით: გამთიშველებით, დენის ტრანსფორმატორებით, მართვის, სარელეო დაცვის, ავტომატიკისა და სიგნალიზაციის მოწყობილობებით;</a:t>
            </a:r>
            <a:endParaRPr lang="en-US"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0"/>
              </a:spcBef>
              <a:buFont typeface="Wingdings" panose="05000000000000000000" pitchFamily="2" charset="2"/>
              <a:buChar char=""/>
            </a:pPr>
            <a:r>
              <a:rPr lang="ka-GE" dirty="0">
                <a:ea typeface="Calibri" panose="020F0502020204030204" pitchFamily="34" charset="0"/>
                <a:cs typeface="Times New Roman" panose="02020603050405020304" pitchFamily="18" charset="0"/>
              </a:rPr>
              <a:t>მოეწყობა 110 კვ-იანი ძაბვის ორი სალტეთა სისტემა;</a:t>
            </a:r>
            <a:endParaRPr lang="en-US"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0"/>
              </a:spcBef>
              <a:buFont typeface="Wingdings" panose="05000000000000000000" pitchFamily="2" charset="2"/>
              <a:buChar char=""/>
            </a:pPr>
            <a:r>
              <a:rPr lang="ka-GE" dirty="0">
                <a:ea typeface="Calibri" panose="020F0502020204030204" pitchFamily="34" charset="0"/>
                <a:cs typeface="Times New Roman" panose="02020603050405020304" pitchFamily="18" charset="0"/>
              </a:rPr>
              <a:t>მოეწყობა 110 კვ-იანი ძაბვის სალტეთაშორისო ამომრთველის უჯრედი, დაკომპლექტებული თანამედროვე ტიპის ელეგაზური ამომრთველით და ყველა საჭირო მოწყობილობა–აპარატურით: გამთიშველებით, მართვისა და სიგნალიზაციის მოწყობილობებით;</a:t>
            </a:r>
            <a:endParaRPr lang="en-US"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0"/>
              </a:spcBef>
              <a:buFont typeface="Wingdings" panose="05000000000000000000" pitchFamily="2" charset="2"/>
              <a:buChar char=""/>
            </a:pPr>
            <a:r>
              <a:rPr lang="ka-GE" dirty="0">
                <a:ea typeface="Calibri" panose="020F0502020204030204" pitchFamily="34" charset="0"/>
                <a:cs typeface="Times New Roman" panose="02020603050405020304" pitchFamily="18" charset="0"/>
              </a:rPr>
              <a:t>შეიცვლება არსებული მოძველებული დაზიანებული სააკუმულატორო ბატარეა ახალი 220 ვოლტი ძაბვისა და 300 ამპ. სთ ტევადობის აკუმულატორებით;</a:t>
            </a:r>
            <a:endParaRPr lang="en-US"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0"/>
              </a:spcBef>
              <a:buFont typeface="Wingdings" panose="05000000000000000000" pitchFamily="2" charset="2"/>
              <a:buChar char=""/>
            </a:pPr>
            <a:r>
              <a:rPr lang="ka-GE" dirty="0">
                <a:ea typeface="Calibri" panose="020F0502020204030204" pitchFamily="34" charset="0"/>
                <a:cs typeface="Times New Roman" panose="02020603050405020304" pitchFamily="18" charset="0"/>
              </a:rPr>
              <a:t>მოეწყობა ახალი მუდმივი დენის დამმუხტველი;</a:t>
            </a:r>
            <a:endParaRPr lang="en-US"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0"/>
              </a:spcBef>
              <a:spcAft>
                <a:spcPts val="600"/>
              </a:spcAft>
              <a:buFont typeface="Wingdings" panose="05000000000000000000" pitchFamily="2" charset="2"/>
              <a:buChar char=""/>
            </a:pPr>
            <a:r>
              <a:rPr lang="ka-GE" dirty="0">
                <a:ea typeface="Calibri" panose="020F0502020204030204" pitchFamily="34" charset="0"/>
                <a:cs typeface="Times New Roman" panose="02020603050405020304" pitchFamily="18" charset="0"/>
              </a:rPr>
              <a:t>შეიცვლება საკაბელო </a:t>
            </a:r>
            <a:r>
              <a:rPr lang="ka-GE" dirty="0" smtClean="0">
                <a:ea typeface="Calibri" panose="020F0502020204030204" pitchFamily="34" charset="0"/>
                <a:cs typeface="Times New Roman" panose="02020603050405020304" pitchFamily="18" charset="0"/>
              </a:rPr>
              <a:t>არხები;</a:t>
            </a:r>
          </a:p>
          <a:p>
            <a:pPr lvl="0" algn="just">
              <a:spcBef>
                <a:spcPts val="0"/>
              </a:spcBef>
              <a:spcAft>
                <a:spcPts val="600"/>
              </a:spcAft>
              <a:buFont typeface="Wingdings" panose="05000000000000000000" pitchFamily="2" charset="2"/>
              <a:buChar char=""/>
            </a:pPr>
            <a:r>
              <a:rPr lang="ka-GE" dirty="0" smtClean="0">
                <a:ea typeface="Calibri" panose="020F0502020204030204" pitchFamily="34" charset="0"/>
                <a:cs typeface="Times New Roman" panose="02020603050405020304" pitchFamily="18" charset="0"/>
              </a:rPr>
              <a:t>მოეწყობა </a:t>
            </a:r>
            <a:r>
              <a:rPr lang="ka-GE" dirty="0">
                <a:ea typeface="Calibri" panose="020F0502020204030204" pitchFamily="34" charset="0"/>
                <a:cs typeface="Times New Roman" panose="02020603050405020304" pitchFamily="18" charset="0"/>
              </a:rPr>
              <a:t>ახალი სიგნალიზაცია და მართვა (ადგილობრივი და დისტანციური /სკადა/).</a:t>
            </a:r>
            <a:endParaRPr lang="en-US" dirty="0"/>
          </a:p>
        </p:txBody>
      </p:sp>
    </p:spTree>
    <p:extLst>
      <p:ext uri="{BB962C8B-B14F-4D97-AF65-F5344CB8AC3E}">
        <p14:creationId xmlns:p14="http://schemas.microsoft.com/office/powerpoint/2010/main" val="128127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161" y="236183"/>
            <a:ext cx="8911687" cy="770581"/>
          </a:xfrm>
        </p:spPr>
        <p:txBody>
          <a:bodyPr>
            <a:normAutofit/>
          </a:bodyPr>
          <a:lstStyle/>
          <a:p>
            <a:pPr algn="r"/>
            <a:r>
              <a:rPr lang="ka-GE" sz="3200" dirty="0" smtClean="0"/>
              <a:t>სამშენებლო სამუშაოები</a:t>
            </a:r>
            <a:endParaRPr lang="en-US" sz="3200" dirty="0"/>
          </a:p>
        </p:txBody>
      </p:sp>
      <p:sp useBgFill="1">
        <p:nvSpPr>
          <p:cNvPr id="3" name="Content Placeholder 2"/>
          <p:cNvSpPr>
            <a:spLocks noGrp="1"/>
          </p:cNvSpPr>
          <p:nvPr>
            <p:ph idx="1"/>
          </p:nvPr>
        </p:nvSpPr>
        <p:spPr>
          <a:xfrm>
            <a:off x="701964" y="1006764"/>
            <a:ext cx="11199812" cy="5052290"/>
          </a:xfrm>
        </p:spPr>
        <p:txBody>
          <a:bodyPr>
            <a:normAutofit fontScale="92500" lnSpcReduction="10000"/>
          </a:bodyPr>
          <a:lstStyle/>
          <a:p>
            <a:pPr marL="0" marR="0" algn="just">
              <a:spcBef>
                <a:spcPts val="600"/>
              </a:spcBef>
              <a:spcAft>
                <a:spcPts val="600"/>
              </a:spcAft>
            </a:pPr>
            <a:r>
              <a:rPr lang="ka-GE" dirty="0">
                <a:ea typeface="Calibri" panose="020F0502020204030204" pitchFamily="34" charset="0"/>
                <a:cs typeface="Times New Roman" panose="02020603050405020304" pitchFamily="18" charset="0"/>
              </a:rPr>
              <a:t>სამშენებლო სამუშაოები უპირველეს ყოვლისა გულისმოხბს, ანძების განთავსების უბნების დეტალურ კვლევას, შემდგომ მიწის სამუშაოებს, ნარჩენების მართვას და სხვ. პროექტის ფარგლებში ტიპური სამშენებლო ბანაკების მოწყობა არ იგეგმება. სამშენებლო მასალების (ანძების კონსტრუქციების, საძირკვლების  და სადენების) დასაწყობებისათვის გამოყენებული იქნება  ქ/ს „ზესტაფონი 500“-ის და ქ/ს „ჭიათურა 5“-ის მიმდებარე ტერიტორიებზე არსებულ სახელმწიფო საკუთრებაში არსებულ მიწის ნაკვეთებზე, საიდანაც ანძების განთავსების ადგილებზე მასალების გადატანა მოხდება საჭიროების მიხედვით, ახლოს მდებარე რამდენიმე ანძისათვის.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a:ea typeface="Calibri" panose="020F0502020204030204" pitchFamily="34" charset="0"/>
                <a:cs typeface="Times New Roman" panose="02020603050405020304" pitchFamily="18" charset="0"/>
              </a:rPr>
              <a:t>ეგხ-ის სამშენებლო სამუშაოების სპეციფიკის გათვალისწინებით, ბეტონის კვანძის ან სამშენებლო მასალების მწარმოებელი სხვა ობიექტების განთავსება არცერთ უბანზე არ იგეგმება, ანძების კონსტრუქციები, საძირკვლები და ასევე საჭირო რაოდენობის ბეტონის ხსნარი შემოტანილი იქნება მზა სახით. </a:t>
            </a:r>
            <a:endParaRPr lang="ka-GE" dirty="0" smtClean="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smtClean="0"/>
              <a:t>ანძების </a:t>
            </a:r>
            <a:r>
              <a:rPr lang="ka-GE" dirty="0"/>
              <a:t>საძირკვლების მოწყობის პროცესში  წარმოქმნილი გრუნტი დროებით დასაწყობდება  ანძების მიმდებარედ და გამოყენებული იქნება უკუყრილების სახით. იმის გათვალისწინებით, რომ ეგხ-ის დერეფნის უდიდესი ნაწილი ეწყობა არსებული ანძების განთავსების ადგილზე, ამ მონაკვეთებზე ნიადაგის ნაყოფიერი ფენის მოხსნა-დასაწყობება ვერ მოხერხდება, რაც შეეხება საპროექტო ცვლილებებით განსაზღვრულ უბნებზე წარმოქმნილი ნიადაგის ნაყოფიერი ფენის რაოდენობა და მართვის საკითხები დეტალურად იქნება შესწავლილი გზშ-ის ფაზაზე და აისახება ანგარიშში. </a:t>
            </a:r>
            <a:endParaRPr lang="en-US" dirty="0" smtClean="0"/>
          </a:p>
          <a:p>
            <a:pPr marL="0" marR="0" algn="just">
              <a:spcBef>
                <a:spcPts val="600"/>
              </a:spcBef>
              <a:spcAft>
                <a:spcPts val="600"/>
              </a:spcAft>
            </a:pPr>
            <a:r>
              <a:rPr lang="ka-GE" dirty="0"/>
              <a:t>საპროექტო ეგხ-ის ტრასის მოწყობის სამუშაოების გაგრძელდება დაახლოებით 1 წელი, რა დროსაც დასაქმდება დაახლოებით 30-35 ადამიანი, მათი სამუშაო გრაფიკი იქნება 8 საათიანი. </a:t>
            </a:r>
            <a:endParaRPr lang="en-US" dirty="0"/>
          </a:p>
        </p:txBody>
      </p:sp>
    </p:spTree>
    <p:extLst>
      <p:ext uri="{BB962C8B-B14F-4D97-AF65-F5344CB8AC3E}">
        <p14:creationId xmlns:p14="http://schemas.microsoft.com/office/powerpoint/2010/main" val="321052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ka-GE" dirty="0" smtClean="0"/>
              <a:t>მოსალოდნელი ზემოქმედებები</a:t>
            </a:r>
            <a:endParaRPr lang="en-US" dirty="0"/>
          </a:p>
        </p:txBody>
      </p:sp>
      <p:sp useBgFill="1">
        <p:nvSpPr>
          <p:cNvPr id="3" name="Content Placeholder 2"/>
          <p:cNvSpPr>
            <a:spLocks noGrp="1"/>
          </p:cNvSpPr>
          <p:nvPr>
            <p:ph idx="1"/>
          </p:nvPr>
        </p:nvSpPr>
        <p:spPr>
          <a:xfrm>
            <a:off x="1117599" y="1570182"/>
            <a:ext cx="10580976" cy="4673549"/>
          </a:xfrm>
        </p:spPr>
        <p:txBody>
          <a:bodyPr>
            <a:normAutofit fontScale="85000" lnSpcReduction="20000"/>
          </a:bodyPr>
          <a:lstStyle/>
          <a:p>
            <a:r>
              <a:rPr lang="ka-GE" dirty="0" smtClean="0"/>
              <a:t>ატმოსფერულ </a:t>
            </a:r>
            <a:r>
              <a:rPr lang="ka-GE" dirty="0"/>
              <a:t>ჰაერში მავნე ნივთიერებების ემისიები და ხმაურის გავრცელება;</a:t>
            </a:r>
          </a:p>
          <a:p>
            <a:r>
              <a:rPr lang="ka-GE" dirty="0" smtClean="0"/>
              <a:t>ელექტრომაგნიტური </a:t>
            </a:r>
            <a:r>
              <a:rPr lang="ka-GE" dirty="0"/>
              <a:t>ველების გავრცელება;</a:t>
            </a:r>
          </a:p>
          <a:p>
            <a:r>
              <a:rPr lang="ka-GE" dirty="0" smtClean="0"/>
              <a:t>ზემოქმედება </a:t>
            </a:r>
            <a:r>
              <a:rPr lang="ka-GE" dirty="0"/>
              <a:t>გეოლოგიურ გარემოზე და საშიში-გეოდინამიკური პროცესების რისკები;</a:t>
            </a:r>
          </a:p>
          <a:p>
            <a:r>
              <a:rPr lang="ka-GE" dirty="0" smtClean="0"/>
              <a:t>ზემოქმედება </a:t>
            </a:r>
            <a:r>
              <a:rPr lang="ka-GE" dirty="0"/>
              <a:t>ნიადაგის ნაყოფიერ ფენაზე, დაბინძურების რისკები; </a:t>
            </a:r>
          </a:p>
          <a:p>
            <a:r>
              <a:rPr lang="ka-GE" dirty="0" smtClean="0"/>
              <a:t>ზემოქმედება </a:t>
            </a:r>
            <a:r>
              <a:rPr lang="ka-GE" dirty="0"/>
              <a:t>ზედაპირული და მიწისქვეშა წყლის გარემოზე;</a:t>
            </a:r>
          </a:p>
          <a:p>
            <a:r>
              <a:rPr lang="ka-GE" dirty="0" smtClean="0"/>
              <a:t>ზემოქმედება </a:t>
            </a:r>
            <a:r>
              <a:rPr lang="ka-GE" dirty="0"/>
              <a:t>ბიოლოგიურ გარემოზე;</a:t>
            </a:r>
          </a:p>
          <a:p>
            <a:r>
              <a:rPr lang="ka-GE" dirty="0" smtClean="0"/>
              <a:t>ზემოქმედება </a:t>
            </a:r>
            <a:r>
              <a:rPr lang="ka-GE" dirty="0"/>
              <a:t>საქართველოს კანონმდებლობით და საერთაშორისო კონვენციებით დაცული ტერიტორიებზე;</a:t>
            </a:r>
          </a:p>
          <a:p>
            <a:r>
              <a:rPr lang="ka-GE" dirty="0" smtClean="0"/>
              <a:t>ვიზუალურ-ლანდშაფტური </a:t>
            </a:r>
            <a:r>
              <a:rPr lang="ka-GE" dirty="0"/>
              <a:t>ზემოქმედება;</a:t>
            </a:r>
          </a:p>
          <a:p>
            <a:r>
              <a:rPr lang="ka-GE" dirty="0" smtClean="0"/>
              <a:t>ნარჩენების </a:t>
            </a:r>
            <a:r>
              <a:rPr lang="ka-GE" dirty="0"/>
              <a:t>წარმოქმნის და მართვის შედეგად მოსალოდნელი ზემოქმედება;</a:t>
            </a:r>
          </a:p>
          <a:p>
            <a:r>
              <a:rPr lang="ka-GE" dirty="0" smtClean="0"/>
              <a:t>ზემოქმედება </a:t>
            </a:r>
            <a:r>
              <a:rPr lang="ka-GE" dirty="0"/>
              <a:t>ადამიანის ჯანმრთელობასა და უსაფრთხოებაზე;</a:t>
            </a:r>
          </a:p>
          <a:p>
            <a:r>
              <a:rPr lang="ka-GE" dirty="0" smtClean="0"/>
              <a:t>ზემოქმედება </a:t>
            </a:r>
            <a:r>
              <a:rPr lang="ka-GE" dirty="0"/>
              <a:t>ადგილობრივი მოსახლეობის ცხოვრების პირობებზე, მათ შორის განსახლების და რესურსების შეზღუდვის რისკები; </a:t>
            </a:r>
          </a:p>
          <a:p>
            <a:r>
              <a:rPr lang="ka-GE" dirty="0" smtClean="0"/>
              <a:t>ზემოქმედება </a:t>
            </a:r>
            <a:r>
              <a:rPr lang="ka-GE" dirty="0"/>
              <a:t>სატრანსპორტო ნაკადებზე;</a:t>
            </a:r>
          </a:p>
          <a:p>
            <a:r>
              <a:rPr lang="ka-GE" dirty="0" smtClean="0"/>
              <a:t>ისტორიულ-კულტურულ </a:t>
            </a:r>
            <a:r>
              <a:rPr lang="ka-GE" dirty="0"/>
              <a:t>და არქეოლოგიურ ძეგლებზე ზემოქმედების რისკები;</a:t>
            </a:r>
          </a:p>
          <a:p>
            <a:r>
              <a:rPr lang="ka-GE" dirty="0" smtClean="0"/>
              <a:t>კუმულაციური </a:t>
            </a:r>
            <a:r>
              <a:rPr lang="ka-GE" dirty="0"/>
              <a:t>ზემოქმედება.</a:t>
            </a:r>
          </a:p>
          <a:p>
            <a:endParaRPr lang="en-US" dirty="0"/>
          </a:p>
        </p:txBody>
      </p:sp>
    </p:spTree>
    <p:extLst>
      <p:ext uri="{BB962C8B-B14F-4D97-AF65-F5344CB8AC3E}">
        <p14:creationId xmlns:p14="http://schemas.microsoft.com/office/powerpoint/2010/main" val="296674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758" y="1773382"/>
            <a:ext cx="8642206" cy="1163781"/>
          </a:xfrm>
          <a:noFill/>
        </p:spPr>
        <p:txBody>
          <a:bodyPr>
            <a:noAutofit/>
          </a:bodyPr>
          <a:lstStyle/>
          <a:p>
            <a:pPr marL="0" indent="0" algn="ctr">
              <a:buNone/>
            </a:pPr>
            <a:r>
              <a:rPr lang="ka-GE" sz="4000" dirty="0" smtClean="0">
                <a:solidFill>
                  <a:schemeClr val="bg1"/>
                </a:solidFill>
              </a:rPr>
              <a:t>გმადლობთ ყურადღებისთვის!!!!</a:t>
            </a:r>
            <a:endParaRPr lang="en-US" sz="4000" dirty="0">
              <a:solidFill>
                <a:schemeClr val="bg1"/>
              </a:solidFill>
            </a:endParaRPr>
          </a:p>
        </p:txBody>
      </p:sp>
      <p:pic>
        <p:nvPicPr>
          <p:cNvPr id="4" name="Picture 3" descr="Axali logo.png"/>
          <p:cNvPicPr/>
          <p:nvPr/>
        </p:nvPicPr>
        <p:blipFill>
          <a:blip r:embed="rId3" cstate="screen">
            <a:extLst>
              <a:ext uri="{28A0092B-C50C-407E-A947-70E740481C1C}">
                <a14:useLocalDpi xmlns:a14="http://schemas.microsoft.com/office/drawing/2010/main"/>
              </a:ext>
            </a:extLst>
          </a:blip>
          <a:stretch>
            <a:fillRect/>
          </a:stretch>
        </p:blipFill>
        <p:spPr>
          <a:xfrm>
            <a:off x="2299855" y="5985164"/>
            <a:ext cx="1841068" cy="701963"/>
          </a:xfrm>
          <a:prstGeom prst="rect">
            <a:avLst/>
          </a:prstGeom>
        </p:spPr>
      </p:pic>
      <p:sp>
        <p:nvSpPr>
          <p:cNvPr id="5" name="Rectangle 4"/>
          <p:cNvSpPr/>
          <p:nvPr/>
        </p:nvSpPr>
        <p:spPr>
          <a:xfrm>
            <a:off x="4306226" y="5744082"/>
            <a:ext cx="3738647" cy="1026173"/>
          </a:xfrm>
          <a:prstGeom prst="rect">
            <a:avLst/>
          </a:prstGeom>
          <a:solidFill>
            <a:schemeClr val="bg1"/>
          </a:solidFill>
        </p:spPr>
        <p:txBody>
          <a:bodyPr wrap="square">
            <a:spAutoFit/>
          </a:bodyPr>
          <a:lstStyle/>
          <a:p>
            <a:r>
              <a:rPr lang="it-IT" sz="1200" dirty="0" smtClean="0"/>
              <a:t>GAMMA Consulting Ltd. 19D. Guramishvili av, 0192, Tbilisi, Georgia Tel: +(995 32) 261 44 34  +(995 32) 260 15 27 E-ail:</a:t>
            </a:r>
            <a:r>
              <a:rPr lang="it-IT" sz="1200" dirty="0" smtClean="0">
                <a:hlinkClick r:id="rId4"/>
              </a:rPr>
              <a:t>zmgreen@gamma.ge</a:t>
            </a:r>
            <a:r>
              <a:rPr lang="it-IT" sz="1200" dirty="0" smtClean="0"/>
              <a:t>; www.facebook.com/gammaconsultingGeorgia</a:t>
            </a:r>
            <a:endParaRPr lang="it-IT" sz="1200" dirty="0"/>
          </a:p>
        </p:txBody>
      </p:sp>
    </p:spTree>
    <p:extLst>
      <p:ext uri="{BB962C8B-B14F-4D97-AF65-F5344CB8AC3E}">
        <p14:creationId xmlns:p14="http://schemas.microsoft.com/office/powerpoint/2010/main" val="119913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07" y="362853"/>
            <a:ext cx="8911687" cy="577673"/>
          </a:xfrm>
        </p:spPr>
        <p:txBody>
          <a:bodyPr>
            <a:normAutofit/>
          </a:bodyPr>
          <a:lstStyle/>
          <a:p>
            <a:pPr algn="r"/>
            <a:r>
              <a:rPr lang="ka-GE" sz="2800" dirty="0" smtClean="0"/>
              <a:t>შესავალი</a:t>
            </a:r>
            <a:endParaRPr lang="en-US" sz="2800" dirty="0"/>
          </a:p>
        </p:txBody>
      </p:sp>
      <p:sp useBgFill="1">
        <p:nvSpPr>
          <p:cNvPr id="3" name="Content Placeholder 2"/>
          <p:cNvSpPr>
            <a:spLocks noGrp="1"/>
          </p:cNvSpPr>
          <p:nvPr>
            <p:ph idx="1"/>
          </p:nvPr>
        </p:nvSpPr>
        <p:spPr>
          <a:xfrm>
            <a:off x="1123405" y="1410788"/>
            <a:ext cx="10537961" cy="4221759"/>
          </a:xfrm>
        </p:spPr>
        <p:txBody>
          <a:bodyPr>
            <a:normAutofit lnSpcReduction="10000"/>
          </a:bodyPr>
          <a:lstStyle/>
          <a:p>
            <a:pPr marL="0" indent="0" algn="just">
              <a:buNone/>
            </a:pPr>
            <a:r>
              <a:rPr lang="ka-GE" dirty="0" smtClean="0"/>
              <a:t>დაგეგმილი საქმიანობა გულისხმობს ჭიათურის</a:t>
            </a:r>
            <a:r>
              <a:rPr lang="ka-GE" dirty="0"/>
              <a:t>, თერჯოლის და ზესტაფონის მუნიციპალიტეტების ტერიტორიებზე გამავალი, 110 კვ ძაბვის ელექტროგადამცემი ხაზის (ეგხ)  ,,დილიკაური“-ს რეაბილიტაციის </a:t>
            </a:r>
            <a:r>
              <a:rPr lang="ka-GE" dirty="0" smtClean="0"/>
              <a:t>და </a:t>
            </a:r>
            <a:r>
              <a:rPr lang="ka-GE" dirty="0"/>
              <a:t>110 კვ ძაბვის ქვესადგურ „ჭიათურა 5“-ის ექსპლუატაციის პირობების </a:t>
            </a:r>
            <a:r>
              <a:rPr lang="ka-GE" dirty="0" smtClean="0"/>
              <a:t>ცვლილების პროექტის განხორციელებას.</a:t>
            </a:r>
          </a:p>
          <a:p>
            <a:pPr marL="0" indent="0" algn="just">
              <a:buNone/>
            </a:pPr>
            <a:r>
              <a:rPr lang="ka-GE" dirty="0" smtClean="0"/>
              <a:t>დაგეგმილი </a:t>
            </a:r>
            <a:r>
              <a:rPr lang="ka-GE" dirty="0"/>
              <a:t>საქმიანობის მიზანია, 110 კვ ძაბვის ქ/ს „ჭიათურა 5“-ის 500 კვ ძაბვის </a:t>
            </a:r>
            <a:r>
              <a:rPr lang="ka-GE" dirty="0" smtClean="0"/>
              <a:t>ქ/ს „ზესტაფონი </a:t>
            </a:r>
            <a:r>
              <a:rPr lang="ka-GE" dirty="0"/>
              <a:t>500“-სთან კავშირის აღდგენა, რითაც შესაძლებელი იქნება ქარის </a:t>
            </a:r>
            <a:r>
              <a:rPr lang="ka-GE" dirty="0" smtClean="0"/>
              <a:t>ელექტროსადგური </a:t>
            </a:r>
            <a:r>
              <a:rPr lang="ka-GE" dirty="0"/>
              <a:t>(ქეს) „იმერეთი 1“-ის მიერ გამომუშავებული ელექტროენერგიის ქვეყნის ერთიან ელექტროსისტემაში ჩართვა. </a:t>
            </a:r>
          </a:p>
          <a:p>
            <a:pPr marL="0" indent="0" algn="just">
              <a:buNone/>
            </a:pPr>
            <a:r>
              <a:rPr lang="ka-GE" dirty="0"/>
              <a:t>ტექნიკურ-ეკონომიკური დასაბუთების მიხედვით, დაგეგმილია უმოქმედო 110 კვ ძაბვის ეგხ „დილიკაური“-ს </a:t>
            </a:r>
            <a:r>
              <a:rPr lang="ka-GE" dirty="0" smtClean="0"/>
              <a:t>რეაბილიტაცია/რეკონსტრუქცია, </a:t>
            </a:r>
            <a:r>
              <a:rPr lang="ka-GE" dirty="0"/>
              <a:t>რომლის საერთო სიგრძეა 38,5 კმ. სარეკონსტრუქციო სამუშაოები გულისხმობს არსებული ძველი საყრდენების ახლით ჩანაცვლებას, ახალი სადენის გაჭიმვას და ასევე ორ მონაკვეთზე ეგხ-ის არსებული დერეფნის მარშრუტის ცვლილებას. გარდას აღნიშნულისა, ქ/ს „ჭიათურა 5“-ში, 110 კვ ძაბვის ეგხ „დილიკაური“-ს და ქარის ელექტროსადგურიდან მომავალი ეგხ „იმერეთი“-ს ჩართვის მიზნით, გათვალისწინებულია 5 ახალი </a:t>
            </a:r>
            <a:r>
              <a:rPr lang="ka-GE" dirty="0" smtClean="0"/>
              <a:t>სახაზო უჯრედის </a:t>
            </a:r>
            <a:r>
              <a:rPr lang="ka-GE" dirty="0"/>
              <a:t>დამატება. </a:t>
            </a:r>
          </a:p>
          <a:p>
            <a:pPr marL="0" indent="0">
              <a:buNone/>
            </a:pPr>
            <a:endParaRPr lang="en-US" dirty="0"/>
          </a:p>
        </p:txBody>
      </p:sp>
    </p:spTree>
    <p:extLst>
      <p:ext uri="{BB962C8B-B14F-4D97-AF65-F5344CB8AC3E}">
        <p14:creationId xmlns:p14="http://schemas.microsoft.com/office/powerpoint/2010/main" val="20204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089" y="420910"/>
            <a:ext cx="8911687" cy="696690"/>
          </a:xfrm>
        </p:spPr>
        <p:txBody>
          <a:bodyPr>
            <a:normAutofit/>
          </a:bodyPr>
          <a:lstStyle/>
          <a:p>
            <a:pPr algn="r"/>
            <a:r>
              <a:rPr lang="ka-GE" sz="2800" dirty="0" smtClean="0"/>
              <a:t>პროექტის </a:t>
            </a:r>
            <a:r>
              <a:rPr lang="ka-GE" sz="2800" dirty="0"/>
              <a:t>ალტერნატიული ვარიანტები</a:t>
            </a:r>
            <a:endParaRPr lang="en-US" sz="2800" dirty="0"/>
          </a:p>
        </p:txBody>
      </p:sp>
      <p:sp>
        <p:nvSpPr>
          <p:cNvPr id="3" name="Content Placeholder 2"/>
          <p:cNvSpPr>
            <a:spLocks noGrp="1"/>
          </p:cNvSpPr>
          <p:nvPr>
            <p:ph idx="1"/>
          </p:nvPr>
        </p:nvSpPr>
        <p:spPr>
          <a:xfrm>
            <a:off x="1569156" y="1320800"/>
            <a:ext cx="9302044" cy="4590422"/>
          </a:xfrm>
        </p:spPr>
        <p:txBody>
          <a:bodyPr>
            <a:normAutofit/>
          </a:bodyPr>
          <a:lstStyle/>
          <a:p>
            <a:pPr marL="0" indent="0" algn="just">
              <a:buNone/>
            </a:pPr>
            <a:r>
              <a:rPr lang="ka-GE" dirty="0" smtClean="0"/>
              <a:t>სკოპინგის ფაზაზე განხილულია ეგხ „დილიკაური“-ს დერეფნის მარშრუტის და ხაზის </a:t>
            </a:r>
            <a:r>
              <a:rPr lang="ka-GE" dirty="0"/>
              <a:t>ტიპის ალტერნატიული </a:t>
            </a:r>
            <a:r>
              <a:rPr lang="ka-GE" dirty="0" smtClean="0"/>
              <a:t>ვარიანტები, ასევე არა ქმედების ალტერნატიულიო ვარიანტი. </a:t>
            </a:r>
          </a:p>
          <a:p>
            <a:pPr marL="0" indent="0" algn="just">
              <a:buNone/>
            </a:pPr>
            <a:r>
              <a:rPr lang="ka-GE" dirty="0" smtClean="0"/>
              <a:t>ქ/ს „ჭიათურა 5“-ის შემთხვევაში, როგორც მოქმედ ქვესადგურზე, განთავსების ალტერნატიული ვარიანტი არ განიხილება. ამასთანავე აღსანიშნავია ის ფაქტი, რომ ახალი სახაზო უჯრედების დამონტაჟება მოხდება ქვესადგურის ტერიტორიის ფარგლებში და ახალი ტერიტორიების ათვისებას ადგილი არ ექნება.</a:t>
            </a:r>
          </a:p>
          <a:p>
            <a:pPr marL="0" indent="0" algn="just">
              <a:buNone/>
            </a:pPr>
            <a:r>
              <a:rPr lang="ka-GE" dirty="0"/>
              <a:t>ქარის ელექტროსადგური </a:t>
            </a:r>
            <a:r>
              <a:rPr lang="ka-GE" dirty="0" smtClean="0"/>
              <a:t>„</a:t>
            </a:r>
            <a:r>
              <a:rPr lang="ka-GE" dirty="0"/>
              <a:t>იმერეთი 1“-ის</a:t>
            </a:r>
            <a:r>
              <a:rPr lang="ka-GE" dirty="0" smtClean="0"/>
              <a:t> და ეგხ „იმერეთი“-ს პროექტების განხორციელების, ასევე ეგხ „დილიკაურის რეაბილიტაციის პროექტის განხორციელების შემთხვევაში, აუცილებლობას წარმოადგენს </a:t>
            </a:r>
            <a:r>
              <a:rPr lang="ka-GE" dirty="0">
                <a:solidFill>
                  <a:prstClr val="black">
                    <a:lumMod val="75000"/>
                    <a:lumOff val="25000"/>
                  </a:prstClr>
                </a:solidFill>
              </a:rPr>
              <a:t>ქ/ს „</a:t>
            </a:r>
            <a:r>
              <a:rPr lang="ka-GE" dirty="0" smtClean="0">
                <a:solidFill>
                  <a:prstClr val="black">
                    <a:lumMod val="75000"/>
                    <a:lumOff val="25000"/>
                  </a:prstClr>
                </a:solidFill>
              </a:rPr>
              <a:t>ჭიათურა 5“-ში ახალი სახაზო უჯრედების მოწყობა, შესაბამისად ქვესადგურის შემთხვევაში არაქმედების ალტერნატიული ვარიანტი არ არის მისაღები. </a:t>
            </a:r>
            <a:endParaRPr lang="ka-GE" dirty="0" smtClean="0"/>
          </a:p>
          <a:p>
            <a:pPr marL="0" indent="0" algn="just">
              <a:buNone/>
            </a:pPr>
            <a:endParaRPr lang="ka-GE" dirty="0"/>
          </a:p>
        </p:txBody>
      </p:sp>
    </p:spTree>
    <p:extLst>
      <p:ext uri="{BB962C8B-B14F-4D97-AF65-F5344CB8AC3E}">
        <p14:creationId xmlns:p14="http://schemas.microsoft.com/office/powerpoint/2010/main" val="426189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106" y="273128"/>
            <a:ext cx="8911687" cy="1280890"/>
          </a:xfrm>
        </p:spPr>
        <p:txBody>
          <a:bodyPr>
            <a:normAutofit/>
          </a:bodyPr>
          <a:lstStyle/>
          <a:p>
            <a:pPr algn="r"/>
            <a:r>
              <a:rPr lang="ka-GE" sz="2800" dirty="0" smtClean="0"/>
              <a:t>ეგხ-ის </a:t>
            </a:r>
            <a:r>
              <a:rPr lang="ka-GE" sz="2800" dirty="0"/>
              <a:t>დერეფნის ალტერნატიული ვარიანტი </a:t>
            </a:r>
            <a:endParaRPr lang="en-US" sz="2800" dirty="0"/>
          </a:p>
        </p:txBody>
      </p:sp>
      <p:sp>
        <p:nvSpPr>
          <p:cNvPr id="3" name="Content Placeholder 2"/>
          <p:cNvSpPr>
            <a:spLocks noGrp="1"/>
          </p:cNvSpPr>
          <p:nvPr>
            <p:ph idx="1"/>
          </p:nvPr>
        </p:nvSpPr>
        <p:spPr>
          <a:xfrm>
            <a:off x="692727" y="1554018"/>
            <a:ext cx="10811885" cy="4357204"/>
          </a:xfrm>
        </p:spPr>
        <p:txBody>
          <a:bodyPr>
            <a:normAutofit fontScale="92500" lnSpcReduction="20000"/>
          </a:bodyPr>
          <a:lstStyle/>
          <a:p>
            <a:pPr algn="just"/>
            <a:r>
              <a:rPr lang="ka-GE" dirty="0" smtClean="0"/>
              <a:t>ტრასის </a:t>
            </a:r>
            <a:r>
              <a:rPr lang="ka-GE" dirty="0"/>
              <a:t>ალტერნატივების შერჩევისას განიხილებოდა 2 ალტერნატიული მარშრუტი, ერთი - არსებული დერეფნის მხოლოდ საყრდენების და კაბელის გამოცვლა, მეორე კი არსებული დერეფნის მცირედით ცვლილება. </a:t>
            </a:r>
          </a:p>
          <a:p>
            <a:pPr algn="just"/>
            <a:r>
              <a:rPr lang="ka-GE" dirty="0"/>
              <a:t>პირველ რიგში უნდა აღინიშნოს, რომ „დილიკაური“-ს არსებული ეგხ აშენებულია 1986 წელში, მაგრამ დიდი ხნის განმავლობაში არ ხდებოდა ექსპლუატაცია და უმოქმედობის გამო მოხდა ეგხ-ის </a:t>
            </a:r>
            <a:r>
              <a:rPr lang="ka-GE" dirty="0" smtClean="0"/>
              <a:t>ანძების </a:t>
            </a:r>
            <a:r>
              <a:rPr lang="ka-GE" dirty="0"/>
              <a:t>და სადენების დემონტაჟი და დატაცება. შესაბამისად მისი არსებული მდგომარეობით ექსპლუატაცია არ არის შესაძლებელი.  </a:t>
            </a:r>
          </a:p>
          <a:p>
            <a:pPr algn="just"/>
            <a:r>
              <a:rPr lang="ka-GE" dirty="0"/>
              <a:t>პროექტის ფარგლებში განხილული ალტერანტიული ვარიანტების მიხედვით, პირველი ალტერნატივა გულისხმობს ეგხ-ის სრულად რეაბილიტაცია/რეკონსტრუქციას არსებული დერეფანში, რა დროსაც უახლოესი საცხოვრებელი სახლი გვხდება 10-14 მეტრში (ხაზიდან და არა ბუფერიდან), ასევე პირველი ალტერნატივა გადაკვეთს </a:t>
            </a:r>
            <a:r>
              <a:rPr lang="en-US" dirty="0"/>
              <a:t>BP-</a:t>
            </a:r>
            <a:r>
              <a:rPr lang="ka-GE" dirty="0"/>
              <a:t>ის </a:t>
            </a:r>
            <a:r>
              <a:rPr lang="ka-GE" dirty="0" smtClean="0"/>
              <a:t>ნავთობსადენის სატუმბი </a:t>
            </a:r>
            <a:r>
              <a:rPr lang="ka-GE" dirty="0"/>
              <a:t>სადგურის ტერიტორიას, რაც უსაფრთოხების თვალსაზრისით დაუშვებელია. დანარჩენ მონაკვეთებზე ტრასა მიუყვება არსებული ეგხ-ის დერეფანს. </a:t>
            </a:r>
          </a:p>
          <a:p>
            <a:pPr algn="just"/>
            <a:r>
              <a:rPr lang="ka-GE" dirty="0"/>
              <a:t>მეორე ალტერნატიული  ვარიანტის მიხედვით ეგხ-ის ტრასა ძირითადად მიუყვება არსებულ დერეფანს, ხოლო იმ მონაკვეთებში, სადაც უახლოვდება </a:t>
            </a:r>
            <a:r>
              <a:rPr lang="en-US" dirty="0"/>
              <a:t>BP-</a:t>
            </a:r>
            <a:r>
              <a:rPr lang="ka-GE" dirty="0"/>
              <a:t>ის </a:t>
            </a:r>
            <a:r>
              <a:rPr lang="ka-GE" dirty="0" smtClean="0"/>
              <a:t>ნავთობსადენის სატუმბ </a:t>
            </a:r>
            <a:r>
              <a:rPr lang="ka-GE" dirty="0"/>
              <a:t>სადგურს და საცხოვრებელ სახლებს მცირედით იცვლება მარშრუტი. საპროექტო ცვლილებების საერთო სიგრძე არის დაახლოებით 5 კმ-მდე. დერეფნის ცვლილების მონაკვეთებზე, მართალია ათვისებული იქნება ახალი ტერიტორიები, მაგრამ გამოირიცხება საცხოვრებელ ზონებზე და ნავთობსადენის სატუმბი სადგურის ინფრასტრუქტურაზე ზემოქმედების რისკები. </a:t>
            </a:r>
          </a:p>
          <a:p>
            <a:endParaRPr lang="en-US" dirty="0"/>
          </a:p>
        </p:txBody>
      </p:sp>
    </p:spTree>
    <p:extLst>
      <p:ext uri="{BB962C8B-B14F-4D97-AF65-F5344CB8AC3E}">
        <p14:creationId xmlns:p14="http://schemas.microsoft.com/office/powerpoint/2010/main" val="164905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61244" y="146755"/>
            <a:ext cx="6547556" cy="3415903"/>
          </a:xfrm>
          <a:prstGeom prst="rect">
            <a:avLst/>
          </a:prstGeom>
        </p:spPr>
      </p:pic>
      <p:pic>
        <p:nvPicPr>
          <p:cNvPr id="5" name="Picture 4"/>
          <p:cNvPicPr/>
          <p:nvPr/>
        </p:nvPicPr>
        <p:blipFill>
          <a:blip r:embed="rId3"/>
          <a:stretch>
            <a:fillRect/>
          </a:stretch>
        </p:blipFill>
        <p:spPr>
          <a:xfrm>
            <a:off x="4647334" y="3094845"/>
            <a:ext cx="7470775" cy="3763155"/>
          </a:xfrm>
          <a:prstGeom prst="rect">
            <a:avLst/>
          </a:prstGeom>
        </p:spPr>
      </p:pic>
    </p:spTree>
    <p:extLst>
      <p:ext uri="{BB962C8B-B14F-4D97-AF65-F5344CB8AC3E}">
        <p14:creationId xmlns:p14="http://schemas.microsoft.com/office/powerpoint/2010/main" val="130817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925" y="365492"/>
            <a:ext cx="8911687" cy="1280890"/>
          </a:xfrm>
        </p:spPr>
        <p:txBody>
          <a:bodyPr>
            <a:normAutofit/>
          </a:bodyPr>
          <a:lstStyle/>
          <a:p>
            <a:pPr algn="r"/>
            <a:r>
              <a:rPr lang="ka-GE" sz="2800" dirty="0" smtClean="0"/>
              <a:t>ეგხ-ის </a:t>
            </a:r>
            <a:r>
              <a:rPr lang="ka-GE" sz="2800" dirty="0"/>
              <a:t>ტიპის ალტერნატიული ვარიანტი</a:t>
            </a:r>
            <a:endParaRPr lang="en-US" sz="2800" dirty="0"/>
          </a:p>
        </p:txBody>
      </p:sp>
      <p:sp useBgFill="1">
        <p:nvSpPr>
          <p:cNvPr id="3" name="Content Placeholder 2"/>
          <p:cNvSpPr>
            <a:spLocks noGrp="1"/>
          </p:cNvSpPr>
          <p:nvPr>
            <p:ph idx="1"/>
          </p:nvPr>
        </p:nvSpPr>
        <p:spPr>
          <a:xfrm>
            <a:off x="373352" y="1014347"/>
            <a:ext cx="11818648" cy="5689600"/>
          </a:xfrm>
        </p:spPr>
        <p:txBody>
          <a:bodyPr>
            <a:normAutofit fontScale="85000" lnSpcReduction="10000"/>
          </a:bodyPr>
          <a:lstStyle/>
          <a:p>
            <a:pPr marL="0" marR="0" algn="just">
              <a:spcBef>
                <a:spcPts val="600"/>
              </a:spcBef>
              <a:spcAft>
                <a:spcPts val="600"/>
              </a:spcAft>
            </a:pPr>
            <a:r>
              <a:rPr lang="ka-GE" dirty="0">
                <a:ea typeface="Calibri" panose="020F0502020204030204" pitchFamily="34" charset="0"/>
                <a:cs typeface="Times New Roman" panose="02020603050405020304" pitchFamily="18" charset="0"/>
              </a:rPr>
              <a:t>ეგხ-ის ტექნოლოგიური ალტერნატივები გულისხმობს საჰაერო და საკაბელო ტრასის მოწყობას. წინამდებარე თავში განვიხილავთ ეგხ-ის მოწყობის ალტერნატივის დადებით და უარყოფით მხარეებს.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algn="just">
              <a:spcBef>
                <a:spcPts val="600"/>
              </a:spcBef>
            </a:pPr>
            <a:r>
              <a:rPr lang="ka-GE" dirty="0">
                <a:ea typeface="Calibri" panose="020F0502020204030204" pitchFamily="34" charset="0"/>
                <a:cs typeface="Times New Roman" panose="02020603050405020304" pitchFamily="18" charset="0"/>
              </a:rPr>
              <a:t>საკაბელო ეგხ-ების ძირითადი უპირატესობა მისი უსაფრთხოებაა (მიწის ქვეშ ჩადებული კაბელი მაქსიმალურად დაცულია ამინდის ან ადამიანის ზემოქმედებისგან). ასევე მაქსიმალურად დაცულია საკუთრივ ადამიანთა, შინაურ ცხოველთა და რაც მთავარია ფრინველთა უსაფრთხოება.  გარდა ამისა, მისი მშენებლობა არ მოითხოვს ფართო დერეფანს, შესაბამისად ნაკლებია გარემოს სხვადასხვა რეცეპტორებზე (ბიომრავალფეროვნება, ნიადაგი და სხვ.) ზემოქმედების რისკები. იგი შეუმჩნეველია და ექსპლუატაციის ფაზაზე ნაკლებია  ვიზუალურ-ლანდშაფტური ზემოქმედების რისკები. საკაბელო ეგხ–ები ნაკლებად ასხივებენ ელექტრულ ველებს და შესაძლებელია დაპროექტდეს ისე, რომ არ არსებობდეს ადამიანის ჯანმრთელობაზე  ზემოქმედების რისკები.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algn="just">
              <a:spcBef>
                <a:spcPts val="600"/>
              </a:spcBef>
            </a:pPr>
            <a:r>
              <a:rPr lang="ka-GE" dirty="0">
                <a:ea typeface="Calibri" panose="020F0502020204030204" pitchFamily="34" charset="0"/>
                <a:cs typeface="Times New Roman" panose="02020603050405020304" pitchFamily="18" charset="0"/>
              </a:rPr>
              <a:t>თუმცა მოცემულ შემთხვევაში საკაბელო ეგხ-ს მოწყობის ალტერნატივა ტექნიკური მოსაზრებებიდან გამომდინარე მიუღებელია. პირველ რიგში გასათვალისწინებელია საქმიანობის განხორციელების დერეფანში უკვე არსებული ეგხ-ის დერეფნის არსებობა, რომელიც ძველის ახლით ჩანაცვლებას გულისხმობს და არ არის საჭირო მასშტაბური სამშენებლო სამუშაოები. მნიშვნელოვანია ასევე ზოგადად იმერეთის ტერიტორიაზე ხშირად განვითარებული მეწყრული და ეროზიული უბნების არსებობა, საკაბელო ტრასის მოწყობა აღნიშნულ შემთხვევაში შესაძლოა საშიში გეოდინამიკური პროცესების გააქტიურების რისკის მატარებელი იყოს.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algn="just">
              <a:spcBef>
                <a:spcPts val="600"/>
              </a:spcBef>
            </a:pPr>
            <a:r>
              <a:rPr lang="ka-GE" dirty="0">
                <a:ea typeface="Calibri" panose="020F0502020204030204" pitchFamily="34" charset="0"/>
                <a:cs typeface="Times New Roman" panose="02020603050405020304" pitchFamily="18" charset="0"/>
              </a:rPr>
              <a:t>ასევე აღნიშნული ტექნოლოგიური ალტერნატივის უარყოფითი მხარე მდინარის გადაკვეთისას, საკაბელო ტრასის მოწყობის შემთხევაში, საფრთხის ქვეშ შესაძლოა დადგეს, როგორც მიწისქვეშა გრუნტის წყლები (დაბინძურების მაღალი რისკის გათვალისწინებით), ასევე თავად მდინარე, ყოველივე ზემოთ მოყვანილი ფაქტორების გათვალისწინებით ამ მონაკვეთზე უსათუოდ ანძების მოწყობა გახდება საჭირო.</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a:ea typeface="Calibri" panose="020F0502020204030204" pitchFamily="34" charset="0"/>
                <a:cs typeface="Times New Roman" panose="02020603050405020304" pitchFamily="18" charset="0"/>
              </a:rPr>
              <a:t>ასევე საგულისხმოა ის ფაქტი, რომ საკაბელო ტრასის მოწყობის შემთხვევაში  5 მონაკვეთზე მოსალოდნელია  საავტომობილო გზის დროებითი ჩახერგვა, რაც გაპირობებულია ეგხ-ის ქვესადგურში შესვლამდე საავტომობილო გზის გადაკვეთით. ეს ფაქტი კი გამოიწვევს აღნიშნული ინფრასტრუქტურის დაზიანება, რაც შესაძლოა, როგორც ბუნებრივ ასევე სოციალურ გარემოზე დამატებით უარყოფით ზემოქმედებად ჩაითვალოს.</a:t>
            </a:r>
            <a:endParaRPr lang="en-US" dirty="0">
              <a:latin typeface="Sylfaen" panose="010A0502050306030303" pitchFamily="18" charset="0"/>
              <a:ea typeface="Calibri" panose="020F0502020204030204" pitchFamily="34" charset="0"/>
              <a:cs typeface="Times New Roman" panose="02020603050405020304" pitchFamily="18" charset="0"/>
            </a:endParaRPr>
          </a:p>
          <a:p>
            <a:r>
              <a:rPr lang="ka-GE" u="sng" dirty="0" smtClean="0">
                <a:ea typeface="Calibri" panose="020F0502020204030204" pitchFamily="34" charset="0"/>
                <a:cs typeface="Times New Roman" panose="02020603050405020304" pitchFamily="18" charset="0"/>
              </a:rPr>
              <a:t>ყოველივე </a:t>
            </a:r>
            <a:r>
              <a:rPr lang="ka-GE" u="sng" dirty="0">
                <a:ea typeface="Calibri" panose="020F0502020204030204" pitchFamily="34" charset="0"/>
                <a:cs typeface="Times New Roman" panose="02020603050405020304" pitchFamily="18" charset="0"/>
              </a:rPr>
              <a:t>ზემოაღნიშნულიდან გამომდინარე, ასევე რელიეფური პირობების, მდინარე და საავტომობილო გზის გადაკვეთის გათვალისწინებით მიღებული იქნა საჰაერო ეგხ-ის მოწყობის გადაწყვეტილება.</a:t>
            </a:r>
            <a:endParaRPr lang="en-US" dirty="0"/>
          </a:p>
        </p:txBody>
      </p:sp>
    </p:spTree>
    <p:extLst>
      <p:ext uri="{BB962C8B-B14F-4D97-AF65-F5344CB8AC3E}">
        <p14:creationId xmlns:p14="http://schemas.microsoft.com/office/powerpoint/2010/main" val="43132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980" y="226946"/>
            <a:ext cx="8911687" cy="622799"/>
          </a:xfrm>
        </p:spPr>
        <p:txBody>
          <a:bodyPr>
            <a:normAutofit/>
          </a:bodyPr>
          <a:lstStyle/>
          <a:p>
            <a:pPr algn="r"/>
            <a:r>
              <a:rPr lang="ka-GE" sz="2800" dirty="0" smtClean="0"/>
              <a:t>პროექტის აღწერა</a:t>
            </a:r>
            <a:endParaRPr lang="en-US" sz="2800" dirty="0"/>
          </a:p>
        </p:txBody>
      </p:sp>
      <p:sp useBgFill="1">
        <p:nvSpPr>
          <p:cNvPr id="3" name="Content Placeholder 2"/>
          <p:cNvSpPr>
            <a:spLocks noGrp="1"/>
          </p:cNvSpPr>
          <p:nvPr>
            <p:ph idx="1"/>
          </p:nvPr>
        </p:nvSpPr>
        <p:spPr>
          <a:xfrm>
            <a:off x="821169" y="920205"/>
            <a:ext cx="11154498" cy="5818909"/>
          </a:xfrm>
        </p:spPr>
        <p:txBody>
          <a:bodyPr>
            <a:noAutofit/>
          </a:bodyPr>
          <a:lstStyle/>
          <a:p>
            <a:pPr marL="0" marR="0" algn="just">
              <a:spcBef>
                <a:spcPts val="600"/>
              </a:spcBef>
              <a:spcAft>
                <a:spcPts val="600"/>
              </a:spcAft>
            </a:pPr>
            <a:r>
              <a:rPr lang="ka-GE" sz="1200" dirty="0">
                <a:ea typeface="Calibri" panose="020F0502020204030204" pitchFamily="34" charset="0"/>
                <a:cs typeface="Times New Roman" panose="02020603050405020304" pitchFamily="18" charset="0"/>
              </a:rPr>
              <a:t>საპროექტო ეგხ „დილიკაური“, როგორც აღვნიშნეთ იქნება ორჯაჭვა 110 </a:t>
            </a:r>
            <a:r>
              <a:rPr lang="ka-GE" sz="1200" dirty="0" smtClean="0">
                <a:ea typeface="Calibri" panose="020F0502020204030204" pitchFamily="34" charset="0"/>
                <a:cs typeface="Times New Roman" panose="02020603050405020304" pitchFamily="18" charset="0"/>
              </a:rPr>
              <a:t>კვ </a:t>
            </a:r>
            <a:r>
              <a:rPr lang="ka-GE" sz="1200" dirty="0">
                <a:ea typeface="Calibri" panose="020F0502020204030204" pitchFamily="34" charset="0"/>
                <a:cs typeface="Times New Roman" panose="02020603050405020304" pitchFamily="18" charset="0"/>
              </a:rPr>
              <a:t>ძაბვის, რომლის საერთო სიგრძე </a:t>
            </a:r>
            <a:r>
              <a:rPr lang="ka-GE" sz="1200" dirty="0" smtClean="0">
                <a:ea typeface="Calibri" panose="020F0502020204030204" pitchFamily="34" charset="0"/>
                <a:cs typeface="Times New Roman" panose="02020603050405020304" pitchFamily="18" charset="0"/>
              </a:rPr>
              <a:t>დაახლოებით შეადგენს </a:t>
            </a:r>
            <a:r>
              <a:rPr lang="ka-GE" sz="1200" dirty="0">
                <a:ea typeface="Calibri" panose="020F0502020204030204" pitchFamily="34" charset="0"/>
                <a:cs typeface="Times New Roman" panose="02020603050405020304" pitchFamily="18" charset="0"/>
              </a:rPr>
              <a:t>38,5 კმ. ეგხ-ის დერეფანი </a:t>
            </a:r>
            <a:r>
              <a:rPr lang="ka-GE" sz="1200" dirty="0" smtClean="0">
                <a:ea typeface="Calibri" panose="020F0502020204030204" pitchFamily="34" charset="0"/>
                <a:cs typeface="Times New Roman" panose="02020603050405020304" pitchFamily="18" charset="0"/>
              </a:rPr>
              <a:t>დაყოფილია </a:t>
            </a:r>
            <a:r>
              <a:rPr lang="ka-GE" sz="1200" dirty="0">
                <a:ea typeface="Calibri" panose="020F0502020204030204" pitchFamily="34" charset="0"/>
                <a:cs typeface="Times New Roman" panose="02020603050405020304" pitchFamily="18" charset="0"/>
              </a:rPr>
              <a:t>პირობითად 5 მონაკვეთად, ამასთან მნიშვნელოვანია აღინიშნოს, რომ განსახილველი ეგხ-ის დერეფნის უდიდესი ნაწილი მიუყვება არსებულ 500 კვ-იანი ძაბვის „ქართლი 2“-ის ეგხ-ის დერეფანს, ხოლო იმ მონაკვეთებში, სადაც ეგხ „დილიკაური“ გადაკვეთს „ქართლი 2“-ის ეგხ-ის დერეფანს, საპროექტო ეგხ-ის დერეფანში მოეწყობა 2 ანძა. </a:t>
            </a:r>
            <a:endParaRPr lang="en-US" sz="1200"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sz="1200" b="1" dirty="0">
                <a:ea typeface="Calibri" panose="020F0502020204030204" pitchFamily="34" charset="0"/>
                <a:cs typeface="Times New Roman" panose="02020603050405020304" pitchFamily="18" charset="0"/>
              </a:rPr>
              <a:t>მონაკვეთი 1-ლი – 24 კმ-იანი მონაკვეთი: </a:t>
            </a:r>
            <a:r>
              <a:rPr lang="ka-GE" sz="1200" dirty="0">
                <a:ea typeface="Calibri" panose="020F0502020204030204" pitchFamily="34" charset="0"/>
                <a:cs typeface="Times New Roman" panose="02020603050405020304" pitchFamily="18" charset="0"/>
              </a:rPr>
              <a:t>რომელიც სრულიად მიუყვება ძველი ეგხ „დილიკაური“- ს </a:t>
            </a:r>
            <a:r>
              <a:rPr lang="ka-GE" sz="1200" dirty="0" smtClean="0">
                <a:ea typeface="Calibri" panose="020F0502020204030204" pitchFamily="34" charset="0"/>
                <a:cs typeface="Times New Roman" panose="02020603050405020304" pitchFamily="18" charset="0"/>
              </a:rPr>
              <a:t>დერეფანს. </a:t>
            </a:r>
            <a:r>
              <a:rPr lang="ka-GE" sz="1200" dirty="0">
                <a:ea typeface="Calibri" panose="020F0502020204030204" pitchFamily="34" charset="0"/>
                <a:cs typeface="Times New Roman" panose="02020603050405020304" pitchFamily="18" charset="0"/>
              </a:rPr>
              <a:t>ეგხ-ის დერეფანი იწყება ქ/ს „ჭიათურა 5“-დან და მიუყვება ძველი ტრასას დაახლოებით 24 კმ-ზე. ჭიათურის მუნიციპალიტეტის ტერიტორიაზე ანძების ნაწილი შენარჩუნებულია, შესაბამისად აღნიშნულ მონაკვეთზე მისასვლელი გზების მოწყობის და ხე-ტყის გაჩეხვის ნაკლები რისკები არსებობს. ეგხ-ის დერეფანი გაივლის ჭიათურის და ზესტაფონის მუნიციპალიტეტის შემდეგ სოფლებს:  წინსოფელი, სადაც მდებარეობს ქ/ს „ჭიათურა 5“, ნავარძეთი, </a:t>
            </a:r>
            <a:r>
              <a:rPr lang="ka-GE" sz="1200" dirty="0" smtClean="0">
                <a:ea typeface="Calibri" panose="020F0502020204030204" pitchFamily="34" charset="0"/>
                <a:cs typeface="Times New Roman" panose="02020603050405020304" pitchFamily="18" charset="0"/>
              </a:rPr>
              <a:t>სადაც უახლოესი </a:t>
            </a:r>
            <a:r>
              <a:rPr lang="ka-GE" sz="1200" dirty="0">
                <a:ea typeface="Calibri" panose="020F0502020204030204" pitchFamily="34" charset="0"/>
                <a:cs typeface="Times New Roman" panose="02020603050405020304" pitchFamily="18" charset="0"/>
              </a:rPr>
              <a:t>საცხოვრებელი სახლი გვხდება დაახლოებით 41 მ-ში, ხოლო ბუფერიდან 21 მ-შ, კაცხი, დიდწიფალა, ქველითუბანი, უახლოესი საცხოვრებელი სახლი მდებარეობს 66 მ-ში, ბუფერიდან - 46 მ-ში, ტყლაპივაკე და დილიკაური. აღნიშნულ 24 კმ-იან მონაკვეთზე ეგხ-ის ტრასა გადაკვეთს მდ. ყვირილას ერთხელ და მის პატარა შენაკადებს - მდ. მდ. მარიშელა და კაცხურას. </a:t>
            </a:r>
            <a:endParaRPr lang="en-US" sz="1200"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sz="1200" b="1" dirty="0">
                <a:ea typeface="Calibri" panose="020F0502020204030204" pitchFamily="34" charset="0"/>
                <a:cs typeface="Times New Roman" panose="02020603050405020304" pitchFamily="18" charset="0"/>
              </a:rPr>
              <a:t>მონაკვეთი მეორე - 3 კმ-იანი მონაკვეთი: </a:t>
            </a:r>
            <a:r>
              <a:rPr lang="ka-GE" sz="1200" dirty="0">
                <a:ea typeface="Calibri" panose="020F0502020204030204" pitchFamily="34" charset="0"/>
                <a:cs typeface="Times New Roman" panose="02020603050405020304" pitchFamily="18" charset="0"/>
              </a:rPr>
              <a:t>აღნიშნულ მონაკვეთზე იცვლება ძველი ეგხ-ის დერეფნის მარშრუტი, რა დროსაც გადაიკვეთება მდ. ბუჯა და მდ. ძუსა, დაახლოებით 2,6 კმ-ის შემდგომ უერთდება არსებულ დერეფანს. პირველადი ინფორმაციით, საპროექტო ცვლილებებით გათვალისწინებულ დერეფანში მოეწყობა 11 ანძა. ამავე უბანზე უახლოესი საცხოვრებელი სახლი გვხდება 300 - 400 მ-ში. განსახილველი მეორე მონაკვეთის დერეფნის კონტურის ცვლილება გაპირობებულია BP-ის სატუმბი სადგურის არსებობით. მეორე მონაკვეთი </a:t>
            </a:r>
            <a:r>
              <a:rPr lang="ka-GE" sz="1200" dirty="0" smtClean="0">
                <a:ea typeface="Calibri" panose="020F0502020204030204" pitchFamily="34" charset="0"/>
                <a:cs typeface="Times New Roman" panose="02020603050405020304" pitchFamily="18" charset="0"/>
              </a:rPr>
              <a:t>გადის </a:t>
            </a:r>
            <a:r>
              <a:rPr lang="ka-GE" sz="1200" dirty="0">
                <a:ea typeface="Calibri" panose="020F0502020204030204" pitchFamily="34" charset="0"/>
                <a:cs typeface="Times New Roman" panose="02020603050405020304" pitchFamily="18" charset="0"/>
              </a:rPr>
              <a:t>სოფ. ბელღევის სიახლოვეს. </a:t>
            </a:r>
            <a:endParaRPr lang="en-US" sz="1200" dirty="0">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75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853440" y="475422"/>
            <a:ext cx="10476411" cy="5893921"/>
          </a:xfrm>
          <a:prstGeom prst="rect">
            <a:avLst/>
          </a:prstGeom>
        </p:spPr>
        <p:txBody>
          <a:bodyPr wrap="square">
            <a:spAutoFit/>
          </a:bodyPr>
          <a:lstStyle/>
          <a:p>
            <a:pPr algn="just">
              <a:spcBef>
                <a:spcPts val="600"/>
              </a:spcBef>
              <a:spcAft>
                <a:spcPts val="600"/>
              </a:spcAft>
            </a:pPr>
            <a:r>
              <a:rPr lang="ka-GE" sz="1600" b="1" dirty="0">
                <a:ea typeface="Calibri" panose="020F0502020204030204" pitchFamily="34" charset="0"/>
                <a:cs typeface="Times New Roman" panose="02020603050405020304" pitchFamily="18" charset="0"/>
              </a:rPr>
              <a:t>მონაკვეთი მესამე - 2,8 კმ-იანი მონაკვეთი:</a:t>
            </a:r>
            <a:r>
              <a:rPr lang="ka-GE" sz="1600" dirty="0">
                <a:ea typeface="Calibri" panose="020F0502020204030204" pitchFamily="34" charset="0"/>
                <a:cs typeface="Times New Roman" panose="02020603050405020304" pitchFamily="18" charset="0"/>
              </a:rPr>
              <a:t> მესამე მონაკვეთი წარმოადგენს ძველი ეგხ-ის დერეფანს, სადაც არაფერი იცვლება, მოეწყობა მხოლოდ ახალი საყრდენები და გაიჭიმება სადენი, ამავე მონაკვეთზე არ გვხდება არცერთი მდინარე, დერეფნიდან უახლოესი საცხოვრებელი სახლი დაშორებულია 170 მ-ზე მეტი მანძილით.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b="1" dirty="0">
                <a:ea typeface="Calibri" panose="020F0502020204030204" pitchFamily="34" charset="0"/>
                <a:cs typeface="Times New Roman" panose="02020603050405020304" pitchFamily="18" charset="0"/>
              </a:rPr>
              <a:t>მონაკვეთი მეოთხე - 3,3 კმ-იანი მონაკვეთი:  </a:t>
            </a:r>
            <a:r>
              <a:rPr lang="ka-GE" sz="1600" dirty="0">
                <a:ea typeface="Calibri" panose="020F0502020204030204" pitchFamily="34" charset="0"/>
                <a:cs typeface="Times New Roman" panose="02020603050405020304" pitchFamily="18" charset="0"/>
              </a:rPr>
              <a:t>აღნიშნულ მონაკვეთზე ძველი ეგხ-ის დერეფანი იცვლის მარშრუტს, საპროექტო ცვლილებები გაპირობებულია  საცხოვრებელ სახლებიდან დაცილების მცირე მანძილის გათვალისწინებით. ამავე მონაკვეთზე პირველადი მონაცემებით განთავსდება დაახლოებით 16 საყრდენი ანძა. განსახილველი მონაკვეთი მდებარობს ზესტაფონის და თერჯოლის მუნიციპალიტეტებში, რომელიც მოიცავს სოფლების </a:t>
            </a:r>
            <a:r>
              <a:rPr lang="ka-GE" sz="1600" dirty="0" err="1">
                <a:ea typeface="Calibri" panose="020F0502020204030204" pitchFamily="34" charset="0"/>
                <a:cs typeface="Times New Roman" panose="02020603050405020304" pitchFamily="18" charset="0"/>
              </a:rPr>
              <a:t>ღვანკითის</a:t>
            </a:r>
            <a:r>
              <a:rPr lang="ka-GE" sz="1600" dirty="0">
                <a:ea typeface="Calibri" panose="020F0502020204030204" pitchFamily="34" charset="0"/>
                <a:cs typeface="Times New Roman" panose="02020603050405020304" pitchFamily="18" charset="0"/>
              </a:rPr>
              <a:t> და </a:t>
            </a:r>
            <a:r>
              <a:rPr lang="ka-GE" sz="1600" dirty="0" err="1">
                <a:ea typeface="Calibri" panose="020F0502020204030204" pitchFamily="34" charset="0"/>
                <a:cs typeface="Times New Roman" panose="02020603050405020304" pitchFamily="18" charset="0"/>
              </a:rPr>
              <a:t>არგვეთას</a:t>
            </a:r>
            <a:r>
              <a:rPr lang="ka-GE" sz="1600" dirty="0">
                <a:ea typeface="Calibri" panose="020F0502020204030204" pitchFamily="34" charset="0"/>
                <a:cs typeface="Times New Roman" panose="02020603050405020304" pitchFamily="18" charset="0"/>
              </a:rPr>
              <a:t> მომდებარე ტერიტორიებს, ამავე მონაკვეთზე 2 - ჯერ გადაიკვეთება მდინარე </a:t>
            </a:r>
            <a:r>
              <a:rPr lang="ka-GE" sz="1600" dirty="0" err="1">
                <a:ea typeface="Calibri" panose="020F0502020204030204" pitchFamily="34" charset="0"/>
                <a:cs typeface="Times New Roman" panose="02020603050405020304" pitchFamily="18" charset="0"/>
              </a:rPr>
              <a:t>ბუჯა</a:t>
            </a:r>
            <a:r>
              <a:rPr lang="ka-GE" sz="1600" dirty="0">
                <a:ea typeface="Calibri" panose="020F0502020204030204" pitchFamily="34" charset="0"/>
                <a:cs typeface="Times New Roman" panose="02020603050405020304" pitchFamily="18" charset="0"/>
              </a:rPr>
              <a:t> და კვლავ უერთდება არსებული ეგხ-ის დერეფანს. საპროექტო ცვლილებებით გათვალისწინებულ მონაკვეთზე უახლოესი საცხოვრებელი სახლი სოფ. </a:t>
            </a:r>
            <a:r>
              <a:rPr lang="ka-GE" sz="1600" dirty="0" err="1">
                <a:ea typeface="Calibri" panose="020F0502020204030204" pitchFamily="34" charset="0"/>
                <a:cs typeface="Times New Roman" panose="02020603050405020304" pitchFamily="18" charset="0"/>
              </a:rPr>
              <a:t>არგვეთაში</a:t>
            </a:r>
            <a:r>
              <a:rPr lang="ka-GE" sz="1600" dirty="0">
                <a:ea typeface="Calibri" panose="020F0502020204030204" pitchFamily="34" charset="0"/>
                <a:cs typeface="Times New Roman" panose="02020603050405020304" pitchFamily="18" charset="0"/>
              </a:rPr>
              <a:t>  გვხდება   სადენიდან დაახლოებით 149 მ-ში, შესაბამისად ბუფერიდან 129 მ-ში.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b="1" dirty="0">
                <a:ea typeface="Calibri" panose="020F0502020204030204" pitchFamily="34" charset="0"/>
                <a:cs typeface="Times New Roman" panose="02020603050405020304" pitchFamily="18" charset="0"/>
              </a:rPr>
              <a:t>მონაკვეთი მეხუთე- 1,7 კმ-იანი მონაკვეთი:</a:t>
            </a:r>
            <a:r>
              <a:rPr lang="ka-GE" sz="1600" dirty="0">
                <a:ea typeface="Calibri" panose="020F0502020204030204" pitchFamily="34" charset="0"/>
                <a:cs typeface="Times New Roman" panose="02020603050405020304" pitchFamily="18" charset="0"/>
              </a:rPr>
              <a:t> მეხუთე, საბოლოო მონაკვეთი იწყება მდინარე </a:t>
            </a:r>
            <a:r>
              <a:rPr lang="ka-GE" sz="1600" dirty="0" err="1">
                <a:ea typeface="Calibri" panose="020F0502020204030204" pitchFamily="34" charset="0"/>
                <a:cs typeface="Times New Roman" panose="02020603050405020304" pitchFamily="18" charset="0"/>
              </a:rPr>
              <a:t>ბუჯას</a:t>
            </a:r>
            <a:r>
              <a:rPr lang="ka-GE" sz="1600" dirty="0">
                <a:ea typeface="Calibri" panose="020F0502020204030204" pitchFamily="34" charset="0"/>
                <a:cs typeface="Times New Roman" panose="02020603050405020304" pitchFamily="18" charset="0"/>
              </a:rPr>
              <a:t> სანაპიროზე გადაკვეთს მდ. </a:t>
            </a:r>
            <a:r>
              <a:rPr lang="ka-GE" sz="1600" dirty="0" err="1">
                <a:ea typeface="Calibri" panose="020F0502020204030204" pitchFamily="34" charset="0"/>
                <a:cs typeface="Times New Roman" panose="02020603050405020304" pitchFamily="18" charset="0"/>
              </a:rPr>
              <a:t>ბუჯას</a:t>
            </a:r>
            <a:r>
              <a:rPr lang="ka-GE" sz="1600" dirty="0">
                <a:ea typeface="Calibri" panose="020F0502020204030204" pitchFamily="34" charset="0"/>
                <a:cs typeface="Times New Roman" panose="02020603050405020304" pitchFamily="18" charset="0"/>
              </a:rPr>
              <a:t> და E60 ავტომაგისტრალს (თბილისი-სენაკი-ლესელიძე), რის შემდეგაც უერთდება ქ/ს „ზესტაფონი 500“-ს. აღნიშნულ მონაკვეთზე, ძველი ეგხ-ის დერეფანი არ იცვლება, მოწყობა მხოლოდ ახალი ანძები და გაიჭიმება სადენი. აღნიშნულ მონაკვეთზე უახლოესი საცხოვრებელი სახლი გხვდება დაახლოებით 800 მ-ში.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algn="just"/>
            <a:r>
              <a:rPr lang="ka-GE" sz="1600" u="sng" dirty="0">
                <a:ea typeface="Calibri" panose="020F0502020204030204" pitchFamily="34" charset="0"/>
                <a:cs typeface="Times New Roman" panose="02020603050405020304" pitchFamily="18" charset="0"/>
              </a:rPr>
              <a:t>როგორც ზემოთ განხილული ხუთი მონაკვეთის აღწერიდან ჩანს, ეგხ-ის დერეფნის უდიდესი ნაწილი გადის ძველი ეგხ „დილიკაური“-ს დერეფანში, თუმცა 2 მონაკვეთზე იცვლება მარშრუტი</a:t>
            </a:r>
            <a:r>
              <a:rPr lang="ka-GE" sz="1600" dirty="0">
                <a:ea typeface="Calibri" panose="020F0502020204030204" pitchFamily="34" charset="0"/>
                <a:cs typeface="Times New Roman" panose="02020603050405020304" pitchFamily="18" charset="0"/>
              </a:rPr>
              <a:t>. იმის გათვალისწინებით, რომ ეგხ-ის დიდი ნაწილი  განთავსდება არსებული  დერეფნის ფარგლებში, ამავე მონაკვეთებზე ფიზიკური ან ეკონომიკური განსახლება ნაკლებად მოსალოდნელია, რაც შეეხება საპროექტო ცვლილებების მონაკვეთს, მათი დიდი ნაწილი გადის კერძო საკუთრებებზე ან მცირედით კვეთს მას, შესაბამისად აღნიშნულ მონაკვეთებზე მოსალოდნელია ეკონომიკური განსახლება.</a:t>
            </a:r>
            <a:endParaRPr lang="en-US" sz="1600" dirty="0"/>
          </a:p>
        </p:txBody>
      </p:sp>
    </p:spTree>
    <p:extLst>
      <p:ext uri="{BB962C8B-B14F-4D97-AF65-F5344CB8AC3E}">
        <p14:creationId xmlns:p14="http://schemas.microsoft.com/office/powerpoint/2010/main" val="277632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925" y="208473"/>
            <a:ext cx="8911687" cy="548909"/>
          </a:xfrm>
        </p:spPr>
        <p:txBody>
          <a:bodyPr>
            <a:normAutofit/>
          </a:bodyPr>
          <a:lstStyle/>
          <a:p>
            <a:pPr algn="r"/>
            <a:r>
              <a:rPr lang="ka-GE" sz="2800" dirty="0" smtClean="0"/>
              <a:t>სიტუაციური სქემა</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46381" y="1080077"/>
            <a:ext cx="11003873" cy="5329959"/>
          </a:xfrm>
          <a:prstGeom prst="rect">
            <a:avLst/>
          </a:prstGeom>
        </p:spPr>
      </p:pic>
    </p:spTree>
    <p:extLst>
      <p:ext uri="{BB962C8B-B14F-4D97-AF65-F5344CB8AC3E}">
        <p14:creationId xmlns:p14="http://schemas.microsoft.com/office/powerpoint/2010/main" val="38957926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130</TotalTime>
  <Words>1859</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Sylfaen</vt:lpstr>
      <vt:lpstr>Times New Roman</vt:lpstr>
      <vt:lpstr>Wingdings</vt:lpstr>
      <vt:lpstr>Wingdings 3</vt:lpstr>
      <vt:lpstr>Wisp</vt:lpstr>
      <vt:lpstr>110 კვ ძაბვის ელექტროგადამცემი ხაზის  „დილიკაური“-ს რეაბილიტაციის პროექტის და 110 კვ ძაბვის ქვესადგურ „ჭიათურა 5“-ის ექსპლუატაციის პირობების ცვლილების </vt:lpstr>
      <vt:lpstr>შესავალი</vt:lpstr>
      <vt:lpstr>პროექტის ალტერნატიული ვარიანტები</vt:lpstr>
      <vt:lpstr>ეგხ-ის დერეფნის ალტერნატიული ვარიანტი </vt:lpstr>
      <vt:lpstr>PowerPoint Presentation</vt:lpstr>
      <vt:lpstr>ეგხ-ის ტიპის ალტერნატიული ვარიანტი</vt:lpstr>
      <vt:lpstr>პროექტის აღწერა</vt:lpstr>
      <vt:lpstr>PowerPoint Presentation</vt:lpstr>
      <vt:lpstr>სიტუაციური სქემა</vt:lpstr>
      <vt:lpstr>ქ/ს „ჭიათურა 5“-ის ექსპლუატაციის პირობების ცვლილება</vt:lpstr>
      <vt:lpstr>სამშენებლო სამუშაოები</vt:lpstr>
      <vt:lpstr>მოსალოდნელი ზემოქმედებები</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 კვ ძაბვის ელექტროგადამცემი ხაზის  „დილიკაური“-ს რეაბილიტაციის პროექტის და 110 კვ ძაბვის ქვესადგურ „ჭიათურა 5“-ის ექსპლუატაციის პირობების ცვლილების </dc:title>
  <dc:creator>SaloMe MePariShvili</dc:creator>
  <cp:lastModifiedBy>SaloMe MePariShvili</cp:lastModifiedBy>
  <cp:revision>14</cp:revision>
  <dcterms:created xsi:type="dcterms:W3CDTF">2020-10-19T08:11:39Z</dcterms:created>
  <dcterms:modified xsi:type="dcterms:W3CDTF">2020-10-19T13:37:23Z</dcterms:modified>
</cp:coreProperties>
</file>