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80"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6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ka-G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ka-G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ka-G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Date Placeholder 4"/>
          <p:cNvSpPr>
            <a:spLocks noGrp="1"/>
          </p:cNvSpPr>
          <p:nvPr>
            <p:ph type="dt" sz="half" idx="10"/>
          </p:nvPr>
        </p:nvSpPr>
        <p:spPr/>
        <p:txBody>
          <a:bodyPr/>
          <a:lstStyle/>
          <a:p>
            <a:fld id="{7CB97365-EBCA-4027-87D5-99FC1D4DF0BB}"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ka-G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7" name="Date Placeholder 6"/>
          <p:cNvSpPr>
            <a:spLocks noGrp="1"/>
          </p:cNvSpPr>
          <p:nvPr>
            <p:ph type="dt" sz="half" idx="10"/>
          </p:nvPr>
        </p:nvSpPr>
        <p:spPr/>
        <p:txBody>
          <a:bodyPr/>
          <a:lstStyle/>
          <a:p>
            <a:fld id="{7CB97365-EBCA-4027-87D5-99FC1D4DF0BB}"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Date Placeholder 2"/>
          <p:cNvSpPr>
            <a:spLocks noGrp="1"/>
          </p:cNvSpPr>
          <p:nvPr>
            <p:ph type="dt" sz="half" idx="10"/>
          </p:nvPr>
        </p:nvSpPr>
        <p:spPr/>
        <p:txBody>
          <a:bodyPr/>
          <a:lstStyle/>
          <a:p>
            <a:fld id="{7CB97365-EBCA-4027-87D5-99FC1D4DF0BB}"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ka-G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ka-G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ka-G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97365-EBCA-4027-87D5-99FC1D4DF0BB}" type="datetimeFigureOut">
              <a:rPr lang="en-US" smtClean="0"/>
              <a:pPr/>
              <a:t>10/26/2020</a:t>
            </a:fld>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851648" cy="1447800"/>
          </a:xfrm>
        </p:spPr>
        <p:txBody>
          <a:bodyPr>
            <a:normAutofit/>
          </a:bodyPr>
          <a:lstStyle/>
          <a:p>
            <a:r>
              <a:rPr lang="pt-BR" sz="2800" dirty="0" smtClean="0">
                <a:solidFill>
                  <a:schemeClr val="tx1"/>
                </a:solidFill>
                <a:latin typeface="Sylfaen" panose="010A0502050306030303" pitchFamily="18" charset="0"/>
              </a:rPr>
              <a:t>შეზღუდული პასუხისმგებლობის საზოგადოება </a:t>
            </a:r>
            <a:r>
              <a:rPr lang="en-US" sz="2800" dirty="0" smtClean="0">
                <a:solidFill>
                  <a:schemeClr val="tx1"/>
                </a:solidFill>
                <a:latin typeface="Sylfaen" panose="010A0502050306030303" pitchFamily="18" charset="0"/>
              </a:rPr>
              <a:t>“</a:t>
            </a:r>
            <a:r>
              <a:rPr lang="ka-GE" sz="2800" b="1" dirty="0" smtClean="0">
                <a:latin typeface="Sylfaen" panose="010A0502050306030303" pitchFamily="18" charset="0"/>
              </a:rPr>
              <a:t>გიო-10</a:t>
            </a:r>
            <a:r>
              <a:rPr lang="ka-GE" sz="2800" dirty="0" smtClean="0">
                <a:solidFill>
                  <a:schemeClr val="tx1"/>
                </a:solidFill>
                <a:latin typeface="Sylfaen" panose="010A0502050306030303" pitchFamily="18" charset="0"/>
              </a:rPr>
              <a:t>“</a:t>
            </a:r>
            <a:r>
              <a:rPr lang="en-US" sz="2800" dirty="0" smtClean="0">
                <a:latin typeface="Sylfaen" panose="010A0502050306030303" pitchFamily="18" charset="0"/>
              </a:rPr>
              <a:t/>
            </a:r>
            <a:br>
              <a:rPr lang="en-US" sz="2800" dirty="0" smtClean="0">
                <a:latin typeface="Sylfaen" panose="010A0502050306030303" pitchFamily="18" charset="0"/>
              </a:rPr>
            </a:br>
            <a:endParaRPr lang="en-US" sz="2800" dirty="0">
              <a:solidFill>
                <a:schemeClr val="tx1"/>
              </a:solidFill>
              <a:latin typeface="Sylfaen" panose="010A0502050306030303" pitchFamily="18" charset="0"/>
            </a:endParaRPr>
          </a:p>
        </p:txBody>
      </p:sp>
      <p:sp>
        <p:nvSpPr>
          <p:cNvPr id="3" name="Subtitle 2"/>
          <p:cNvSpPr>
            <a:spLocks noGrp="1"/>
          </p:cNvSpPr>
          <p:nvPr>
            <p:ph type="subTitle" idx="1"/>
          </p:nvPr>
        </p:nvSpPr>
        <p:spPr>
          <a:xfrm>
            <a:off x="533400" y="2209800"/>
            <a:ext cx="7854696" cy="2771336"/>
          </a:xfrm>
        </p:spPr>
        <p:txBody>
          <a:bodyPr>
            <a:normAutofit fontScale="92500"/>
          </a:bodyPr>
          <a:lstStyle/>
          <a:p>
            <a:r>
              <a:rPr lang="ka-GE" sz="2600" b="1" dirty="0" smtClean="0">
                <a:solidFill>
                  <a:schemeClr val="tx1"/>
                </a:solidFill>
                <a:latin typeface="Sylfaen" panose="010A0502050306030303" pitchFamily="18" charset="0"/>
              </a:rPr>
              <a:t>საკანალიზაციო და წყლის მილების წარმოების საამქრო</a:t>
            </a:r>
            <a:endParaRPr lang="en-US" sz="2600" b="1" dirty="0" smtClean="0">
              <a:solidFill>
                <a:schemeClr val="tx1"/>
              </a:solidFill>
              <a:latin typeface="Sylfaen" panose="010A0502050306030303" pitchFamily="18" charset="0"/>
            </a:endParaRPr>
          </a:p>
          <a:p>
            <a:r>
              <a:rPr lang="en-US" b="1" dirty="0" err="1" smtClean="0">
                <a:solidFill>
                  <a:schemeClr val="tx1"/>
                </a:solidFill>
                <a:latin typeface="Sylfaen" panose="010A0502050306030303" pitchFamily="18" charset="0"/>
              </a:rPr>
              <a:t>გარემოზე</a:t>
            </a:r>
            <a:r>
              <a:rPr lang="en-US" b="1" dirty="0" smtClean="0">
                <a:solidFill>
                  <a:schemeClr val="tx1"/>
                </a:solidFill>
                <a:latin typeface="Sylfaen" panose="010A0502050306030303" pitchFamily="18" charset="0"/>
              </a:rPr>
              <a:t> </a:t>
            </a:r>
            <a:r>
              <a:rPr lang="en-US" b="1" dirty="0" err="1" smtClean="0">
                <a:solidFill>
                  <a:schemeClr val="tx1"/>
                </a:solidFill>
                <a:latin typeface="Sylfaen" panose="010A0502050306030303" pitchFamily="18" charset="0"/>
              </a:rPr>
              <a:t>ზემოქმედების</a:t>
            </a:r>
            <a:r>
              <a:rPr lang="en-US" b="1" dirty="0" smtClean="0">
                <a:solidFill>
                  <a:schemeClr val="tx1"/>
                </a:solidFill>
                <a:latin typeface="Sylfaen" panose="010A0502050306030303" pitchFamily="18" charset="0"/>
              </a:rPr>
              <a:t> </a:t>
            </a:r>
            <a:r>
              <a:rPr lang="en-US" b="1" dirty="0" err="1" smtClean="0">
                <a:solidFill>
                  <a:schemeClr val="tx1"/>
                </a:solidFill>
                <a:latin typeface="Sylfaen" panose="010A0502050306030303" pitchFamily="18" charset="0"/>
              </a:rPr>
              <a:t>შეფასების</a:t>
            </a:r>
            <a:r>
              <a:rPr lang="en-US" b="1" dirty="0" smtClean="0">
                <a:solidFill>
                  <a:schemeClr val="tx1"/>
                </a:solidFill>
                <a:latin typeface="Sylfaen" panose="010A0502050306030303" pitchFamily="18" charset="0"/>
              </a:rPr>
              <a:t> </a:t>
            </a:r>
            <a:r>
              <a:rPr lang="en-US" b="1" dirty="0" err="1" smtClean="0">
                <a:solidFill>
                  <a:schemeClr val="tx1"/>
                </a:solidFill>
                <a:latin typeface="Sylfaen" panose="010A0502050306030303" pitchFamily="18" charset="0"/>
              </a:rPr>
              <a:t>ანგარიში</a:t>
            </a:r>
            <a:endParaRPr lang="en-US" dirty="0" smtClean="0">
              <a:solidFill>
                <a:schemeClr val="tx1"/>
              </a:solidFill>
              <a:latin typeface="Sylfaen" panose="010A0502050306030303" pitchFamily="18" charset="0"/>
            </a:endParaRPr>
          </a:p>
          <a:p>
            <a:pPr algn="ctr"/>
            <a:r>
              <a:rPr lang="ka-GE" b="1" dirty="0" smtClean="0">
                <a:latin typeface="Sylfaen" panose="010A0502050306030303" pitchFamily="18" charset="0"/>
              </a:rPr>
              <a:t> </a:t>
            </a:r>
            <a:endParaRPr lang="en-US" dirty="0" smtClean="0">
              <a:latin typeface="Sylfaen" panose="010A0502050306030303" pitchFamily="18" charset="0"/>
            </a:endParaRPr>
          </a:p>
          <a:p>
            <a:pPr algn="ctr"/>
            <a:r>
              <a:rPr lang="ka-GE" sz="3000" dirty="0" smtClean="0">
                <a:latin typeface="Sylfaen" panose="010A0502050306030303" pitchFamily="18" charset="0"/>
              </a:rPr>
              <a:t>პროექტი მოამზადა: </a:t>
            </a:r>
            <a:r>
              <a:rPr lang="en-US" sz="3000" b="1" dirty="0" err="1" smtClean="0">
                <a:latin typeface="Sylfaen" panose="010A0502050306030303" pitchFamily="18" charset="0"/>
              </a:rPr>
              <a:t>შპს</a:t>
            </a:r>
            <a:r>
              <a:rPr lang="en-US" sz="3000" b="1" dirty="0" smtClean="0">
                <a:latin typeface="Sylfaen" panose="010A0502050306030303" pitchFamily="18" charset="0"/>
              </a:rPr>
              <a:t> „</a:t>
            </a:r>
            <a:r>
              <a:rPr lang="ka-GE" sz="3000" b="1" smtClean="0">
                <a:latin typeface="Sylfaen" panose="010A0502050306030303" pitchFamily="18" charset="0"/>
              </a:rPr>
              <a:t>ეკოლცენტრმა</a:t>
            </a:r>
            <a:r>
              <a:rPr lang="en-US" b="1" smtClean="0">
                <a:latin typeface="Sylfaen" panose="010A0502050306030303" pitchFamily="18" charset="0"/>
              </a:rPr>
              <a:t>“</a:t>
            </a:r>
            <a:endParaRPr lang="en-US" dirty="0" smtClean="0">
              <a:latin typeface="Sylfaen" panose="010A0502050306030303" pitchFamily="18"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457200"/>
          </a:xfrm>
        </p:spPr>
        <p:txBody>
          <a:bodyPr>
            <a:normAutofit/>
          </a:bodyPr>
          <a:lstStyle/>
          <a:p>
            <a:pPr algn="ctr"/>
            <a:r>
              <a:rPr lang="en-US" sz="2000" dirty="0" err="1" smtClean="0">
                <a:solidFill>
                  <a:schemeClr val="tx1"/>
                </a:solidFill>
              </a:rPr>
              <a:t>პროექტის</a:t>
            </a:r>
            <a:r>
              <a:rPr lang="en-US" sz="2000" dirty="0" smtClean="0">
                <a:solidFill>
                  <a:schemeClr val="tx1"/>
                </a:solidFill>
              </a:rPr>
              <a:t> </a:t>
            </a:r>
            <a:r>
              <a:rPr lang="en-US" sz="2000" dirty="0" err="1" smtClean="0">
                <a:solidFill>
                  <a:schemeClr val="tx1"/>
                </a:solidFill>
              </a:rPr>
              <a:t>ალტერნატიული</a:t>
            </a:r>
            <a:r>
              <a:rPr lang="en-US" sz="2000" dirty="0" smtClean="0">
                <a:solidFill>
                  <a:schemeClr val="tx1"/>
                </a:solidFill>
              </a:rPr>
              <a:t> </a:t>
            </a:r>
            <a:r>
              <a:rPr lang="en-US" sz="2000" dirty="0" err="1" smtClean="0">
                <a:solidFill>
                  <a:schemeClr val="tx1"/>
                </a:solidFill>
              </a:rPr>
              <a:t>ვარიანტები</a:t>
            </a:r>
            <a:endParaRPr lang="en-US" sz="2000" dirty="0">
              <a:solidFill>
                <a:schemeClr val="tx1"/>
              </a:solidFill>
            </a:endParaRPr>
          </a:p>
        </p:txBody>
      </p:sp>
      <p:sp>
        <p:nvSpPr>
          <p:cNvPr id="5" name="Subtitle 4"/>
          <p:cNvSpPr>
            <a:spLocks noGrp="1"/>
          </p:cNvSpPr>
          <p:nvPr>
            <p:ph type="subTitle" idx="1"/>
          </p:nvPr>
        </p:nvSpPr>
        <p:spPr>
          <a:xfrm>
            <a:off x="304800" y="990600"/>
            <a:ext cx="3886200" cy="369332"/>
          </a:xfrm>
          <a:prstGeom prst="rect">
            <a:avLst/>
          </a:prstGeom>
        </p:spPr>
        <p:txBody>
          <a:bodyPr wrap="square">
            <a:spAutoFit/>
          </a:bodyPr>
          <a:lstStyle/>
          <a:p>
            <a:pPr algn="just"/>
            <a:r>
              <a:rPr lang="ka-GE" sz="1800" dirty="0" smtClean="0">
                <a:solidFill>
                  <a:schemeClr val="tx1"/>
                </a:solidFill>
                <a:latin typeface="Sylfaen" panose="010A0502050306030303" pitchFamily="18" charset="0"/>
              </a:rPr>
              <a:t>ტექნოლოგიური ალტერნატივა:</a:t>
            </a:r>
          </a:p>
        </p:txBody>
      </p:sp>
      <p:sp>
        <p:nvSpPr>
          <p:cNvPr id="6" name="Right Arrow 5"/>
          <p:cNvSpPr/>
          <p:nvPr/>
        </p:nvSpPr>
        <p:spPr>
          <a:xfrm>
            <a:off x="381000" y="2057400"/>
            <a:ext cx="290146" cy="188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1600200"/>
            <a:ext cx="7696200" cy="1600438"/>
          </a:xfrm>
          <a:prstGeom prst="rect">
            <a:avLst/>
          </a:prstGeom>
        </p:spPr>
        <p:txBody>
          <a:bodyPr wrap="square">
            <a:spAutoFit/>
          </a:bodyPr>
          <a:lstStyle/>
          <a:p>
            <a:pPr algn="just">
              <a:defRPr/>
            </a:pPr>
            <a:r>
              <a:rPr lang="ka-GE" sz="1400" dirty="0" smtClean="0"/>
              <a:t>საწარმოში გამოსაშვები პროდუქციის წარმოებისათვის გათვალისწინებული ტექნოლოგია და დანადგარები პრაქტიკულად წარმოადგენს უალტერნატივო ტექნოლოგიას. საწარმოს ძირითადი ტექნოლოგიური ოპერაციებია: ნედლეულის მიღება, დროებითი დასაწყოება, პროდუქციის წარმოება და მომხმარებელზე გაცემა.</a:t>
            </a:r>
            <a:endParaRPr lang="en-US" sz="1400" dirty="0" smtClean="0"/>
          </a:p>
          <a:p>
            <a:pPr algn="just">
              <a:defRPr/>
            </a:pPr>
            <a:r>
              <a:rPr lang="ka-GE" sz="1400" dirty="0" smtClean="0"/>
              <a:t>საწარმოო წარმოადგენს ფუნქციონირებად საწარმოს, რომელიც შესაბამისი პროდუქციის გამოშვებისათვის გააჩნია უკე ადაპტირებული ტექნოლოგია და ამდენად სხვა ალტერნატიული ტექნოლოგიების განხილვა არ წამოჭრილა.</a:t>
            </a:r>
            <a:endParaRPr lang="en-US" sz="1400" dirty="0"/>
          </a:p>
        </p:txBody>
      </p:sp>
      <p:sp>
        <p:nvSpPr>
          <p:cNvPr id="14" name="Rectangle 13"/>
          <p:cNvSpPr/>
          <p:nvPr/>
        </p:nvSpPr>
        <p:spPr>
          <a:xfrm>
            <a:off x="304800" y="3581400"/>
            <a:ext cx="7772400" cy="307777"/>
          </a:xfrm>
          <a:prstGeom prst="rect">
            <a:avLst/>
          </a:prstGeom>
        </p:spPr>
        <p:txBody>
          <a:bodyPr wrap="square">
            <a:spAutoFit/>
          </a:bodyPr>
          <a:lstStyle/>
          <a:p>
            <a:pPr algn="just">
              <a:buAutoNum type="arabicPeriod"/>
            </a:pP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457200"/>
          </a:xfrm>
        </p:spPr>
        <p:txBody>
          <a:bodyPr>
            <a:normAutofit/>
          </a:bodyPr>
          <a:lstStyle/>
          <a:p>
            <a:pPr algn="ctr"/>
            <a:r>
              <a:rPr lang="en-US" sz="2000" dirty="0" err="1" smtClean="0">
                <a:solidFill>
                  <a:schemeClr val="tx1"/>
                </a:solidFill>
              </a:rPr>
              <a:t>პროექტის</a:t>
            </a:r>
            <a:r>
              <a:rPr lang="en-US" sz="2000" dirty="0" smtClean="0">
                <a:solidFill>
                  <a:schemeClr val="tx1"/>
                </a:solidFill>
              </a:rPr>
              <a:t> </a:t>
            </a:r>
            <a:r>
              <a:rPr lang="en-US" sz="2000" dirty="0" err="1" smtClean="0">
                <a:solidFill>
                  <a:schemeClr val="tx1"/>
                </a:solidFill>
              </a:rPr>
              <a:t>ალტერნატიული</a:t>
            </a:r>
            <a:r>
              <a:rPr lang="en-US" sz="2000" dirty="0" smtClean="0">
                <a:solidFill>
                  <a:schemeClr val="tx1"/>
                </a:solidFill>
              </a:rPr>
              <a:t> </a:t>
            </a:r>
            <a:r>
              <a:rPr lang="en-US" sz="2000" dirty="0" err="1" smtClean="0">
                <a:solidFill>
                  <a:schemeClr val="tx1"/>
                </a:solidFill>
              </a:rPr>
              <a:t>ვარიანტები</a:t>
            </a:r>
            <a:endParaRPr lang="en-US" sz="2000" dirty="0">
              <a:solidFill>
                <a:schemeClr val="tx1"/>
              </a:solidFill>
            </a:endParaRPr>
          </a:p>
        </p:txBody>
      </p:sp>
      <p:sp>
        <p:nvSpPr>
          <p:cNvPr id="5" name="Subtitle 4"/>
          <p:cNvSpPr>
            <a:spLocks noGrp="1"/>
          </p:cNvSpPr>
          <p:nvPr>
            <p:ph type="subTitle" idx="1"/>
          </p:nvPr>
        </p:nvSpPr>
        <p:spPr>
          <a:xfrm>
            <a:off x="228600" y="1219200"/>
            <a:ext cx="5181600" cy="369332"/>
          </a:xfrm>
          <a:prstGeom prst="rect">
            <a:avLst/>
          </a:prstGeom>
        </p:spPr>
        <p:txBody>
          <a:bodyPr wrap="square">
            <a:spAutoFit/>
          </a:bodyPr>
          <a:lstStyle/>
          <a:p>
            <a:pPr algn="just"/>
            <a:r>
              <a:rPr lang="ka-GE" sz="1800" dirty="0" smtClean="0">
                <a:solidFill>
                  <a:schemeClr val="tx1"/>
                </a:solidFill>
                <a:latin typeface="Sylfaen" panose="010A0502050306030303" pitchFamily="18" charset="0"/>
              </a:rPr>
              <a:t>ტერიტორიის შერჩევის ალტერნატივა:</a:t>
            </a:r>
          </a:p>
        </p:txBody>
      </p:sp>
      <p:sp>
        <p:nvSpPr>
          <p:cNvPr id="11" name="Rectangle 10"/>
          <p:cNvSpPr/>
          <p:nvPr/>
        </p:nvSpPr>
        <p:spPr>
          <a:xfrm>
            <a:off x="381000" y="1905000"/>
            <a:ext cx="1850186" cy="369332"/>
          </a:xfrm>
          <a:prstGeom prst="rect">
            <a:avLst/>
          </a:prstGeom>
        </p:spPr>
        <p:txBody>
          <a:bodyPr wrap="none">
            <a:spAutoFit/>
          </a:bodyPr>
          <a:lstStyle/>
          <a:p>
            <a:r>
              <a:rPr lang="ka-GE" dirty="0" smtClean="0">
                <a:latin typeface="Sylfaen" panose="010A0502050306030303" pitchFamily="18" charset="0"/>
              </a:rPr>
              <a:t>კრიტერიუმები</a:t>
            </a:r>
            <a:r>
              <a:rPr lang="ka-GE" dirty="0" smtClean="0"/>
              <a:t>:</a:t>
            </a:r>
            <a:endParaRPr lang="en-US" dirty="0"/>
          </a:p>
        </p:txBody>
      </p:sp>
      <p:sp>
        <p:nvSpPr>
          <p:cNvPr id="16" name="Rectangle 15"/>
          <p:cNvSpPr/>
          <p:nvPr/>
        </p:nvSpPr>
        <p:spPr>
          <a:xfrm>
            <a:off x="2362200" y="1905000"/>
            <a:ext cx="6477000" cy="1354217"/>
          </a:xfrm>
          <a:prstGeom prst="rect">
            <a:avLst/>
          </a:prstGeom>
        </p:spPr>
        <p:txBody>
          <a:bodyPr wrap="square">
            <a:spAutoFit/>
          </a:bodyPr>
          <a:lstStyle/>
          <a:p>
            <a:r>
              <a:rPr lang="ka-GE" dirty="0" smtClean="0">
                <a:latin typeface="Sylfaen" panose="010A0502050306030303" pitchFamily="18" charset="0"/>
              </a:rPr>
              <a:t>- </a:t>
            </a:r>
            <a:r>
              <a:rPr lang="ka-GE" sz="1600" dirty="0" smtClean="0">
                <a:latin typeface="Sylfaen" panose="010A0502050306030303" pitchFamily="18" charset="0"/>
              </a:rPr>
              <a:t>მისასვლელი გზა,</a:t>
            </a:r>
          </a:p>
          <a:p>
            <a:r>
              <a:rPr lang="ka-GE" sz="1600" dirty="0" smtClean="0">
                <a:latin typeface="Sylfaen" panose="010A0502050306030303" pitchFamily="18" charset="0"/>
              </a:rPr>
              <a:t>- ელექტრომომარაგება, </a:t>
            </a:r>
          </a:p>
          <a:p>
            <a:r>
              <a:rPr lang="ka-GE" sz="1600" dirty="0" smtClean="0">
                <a:latin typeface="Sylfaen" panose="010A0502050306030303" pitchFamily="18" charset="0"/>
              </a:rPr>
              <a:t>- არასასოფლო-დანიშნულების მიწის ნაკვეთი, </a:t>
            </a:r>
          </a:p>
          <a:p>
            <a:r>
              <a:rPr lang="ka-GE" sz="1600" dirty="0" smtClean="0">
                <a:latin typeface="Sylfaen" panose="010A0502050306030303" pitchFamily="18" charset="0"/>
              </a:rPr>
              <a:t>- წყლის მომარაგება </a:t>
            </a:r>
          </a:p>
          <a:p>
            <a:pPr>
              <a:tabLst>
                <a:tab pos="169863" algn="l"/>
              </a:tabLst>
            </a:pPr>
            <a:r>
              <a:rPr lang="ka-GE" sz="1600" dirty="0" smtClean="0">
                <a:latin typeface="Sylfaen" panose="010A0502050306030303" pitchFamily="18" charset="0"/>
              </a:rPr>
              <a:t>- </a:t>
            </a:r>
            <a:r>
              <a:rPr lang="ka-GE" sz="1600" dirty="0" smtClean="0"/>
              <a:t>ელექტროენერგიით მომარაგება</a:t>
            </a:r>
            <a:endParaRPr lang="en-US" sz="1600" dirty="0"/>
          </a:p>
        </p:txBody>
      </p:sp>
      <p:sp>
        <p:nvSpPr>
          <p:cNvPr id="17" name="Rectangle 16"/>
          <p:cNvSpPr/>
          <p:nvPr/>
        </p:nvSpPr>
        <p:spPr>
          <a:xfrm>
            <a:off x="685800" y="3505200"/>
            <a:ext cx="7391400" cy="738664"/>
          </a:xfrm>
          <a:prstGeom prst="rect">
            <a:avLst/>
          </a:prstGeom>
        </p:spPr>
        <p:txBody>
          <a:bodyPr wrap="square">
            <a:spAutoFit/>
          </a:bodyPr>
          <a:lstStyle/>
          <a:p>
            <a:pPr algn="just"/>
            <a:r>
              <a:rPr lang="ka-GE" sz="1400" dirty="0" smtClean="0">
                <a:latin typeface="Sylfaen" panose="010A0502050306030303" pitchFamily="18" charset="0"/>
              </a:rPr>
              <a:t>რადგან საწარმოო ობიექტი წარმოადგენს ფუნქციონირებად საწარმოს, ამიტომ ტერიტორიის სხვა ალტერნატივების განხილვა არ მომხდარა</a:t>
            </a:r>
          </a:p>
          <a:p>
            <a:pPr algn="just"/>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ka-GE" sz="1800" dirty="0" smtClean="0">
                <a:latin typeface="Sylfaen" panose="010A0502050306030303" pitchFamily="18" charset="0"/>
              </a:rPr>
              <a:t>საქმიანობით გამოწვეული გარემოზე შესაძლო ზემოქმედების მოკლე აღწერა</a:t>
            </a:r>
            <a:r>
              <a:rPr lang="en-US" sz="1800" dirty="0" smtClean="0"/>
              <a:t/>
            </a:r>
            <a:br>
              <a:rPr lang="en-US" sz="1800" dirty="0" smtClean="0"/>
            </a:br>
            <a:endParaRPr lang="en-US" sz="1800" dirty="0"/>
          </a:p>
        </p:txBody>
      </p:sp>
      <p:sp>
        <p:nvSpPr>
          <p:cNvPr id="3" name="Content Placeholder 2"/>
          <p:cNvSpPr>
            <a:spLocks noGrp="1"/>
          </p:cNvSpPr>
          <p:nvPr>
            <p:ph idx="1"/>
          </p:nvPr>
        </p:nvSpPr>
        <p:spPr>
          <a:xfrm>
            <a:off x="457200" y="1219200"/>
            <a:ext cx="8229600" cy="4389120"/>
          </a:xfrm>
        </p:spPr>
        <p:txBody>
          <a:bodyPr>
            <a:normAutofit lnSpcReduction="10000"/>
          </a:bodyPr>
          <a:lstStyle/>
          <a:p>
            <a:pPr>
              <a:buNone/>
            </a:pPr>
            <a:r>
              <a:rPr lang="ka-GE" sz="2200" dirty="0" smtClean="0">
                <a:latin typeface="Sylfaen" panose="010A0502050306030303" pitchFamily="18" charset="0"/>
              </a:rPr>
              <a:t>● </a:t>
            </a:r>
            <a:r>
              <a:rPr lang="ka-GE" sz="2200" dirty="0" smtClean="0"/>
              <a:t>ზემოქმედება ატმოსფერულ ჰაერზე და ემისიები</a:t>
            </a:r>
          </a:p>
          <a:p>
            <a:pPr>
              <a:buNone/>
            </a:pPr>
            <a:r>
              <a:rPr lang="ka-GE" sz="2200" dirty="0" smtClean="0">
                <a:latin typeface="Sylfaen" panose="010A0502050306030303" pitchFamily="18" charset="0"/>
              </a:rPr>
              <a:t>● </a:t>
            </a:r>
            <a:r>
              <a:rPr lang="ka-GE" sz="2200" dirty="0" smtClean="0"/>
              <a:t>ხმაური; ვიბრაცია</a:t>
            </a:r>
            <a:endParaRPr lang="en-US" sz="2200" dirty="0" smtClean="0"/>
          </a:p>
          <a:p>
            <a:pPr>
              <a:buNone/>
            </a:pPr>
            <a:r>
              <a:rPr lang="ka-GE" sz="2200" dirty="0" smtClean="0">
                <a:latin typeface="Sylfaen" panose="010A0502050306030303" pitchFamily="18" charset="0"/>
              </a:rPr>
              <a:t>● </a:t>
            </a:r>
            <a:r>
              <a:rPr lang="ka-GE" sz="2200" dirty="0" smtClean="0"/>
              <a:t>ელექტრო მაგნიტური გამოსხივება</a:t>
            </a:r>
            <a:endParaRPr lang="en-US" sz="2200" dirty="0" smtClean="0"/>
          </a:p>
          <a:p>
            <a:pPr>
              <a:buNone/>
            </a:pPr>
            <a:r>
              <a:rPr lang="ka-GE" sz="2200" dirty="0" smtClean="0">
                <a:latin typeface="Sylfaen" panose="010A0502050306030303" pitchFamily="18" charset="0"/>
              </a:rPr>
              <a:t>● </a:t>
            </a:r>
            <a:r>
              <a:rPr lang="ka-GE" sz="2200" dirty="0" smtClean="0"/>
              <a:t>ზემოქმედება წყლის ხარისხზე</a:t>
            </a:r>
            <a:endParaRPr lang="en-US" sz="2200" dirty="0" smtClean="0"/>
          </a:p>
          <a:p>
            <a:pPr>
              <a:buNone/>
            </a:pPr>
            <a:r>
              <a:rPr lang="ka-GE" sz="2200" dirty="0" smtClean="0">
                <a:latin typeface="Sylfaen" panose="010A0502050306030303" pitchFamily="18" charset="0"/>
              </a:rPr>
              <a:t>● </a:t>
            </a:r>
            <a:r>
              <a:rPr lang="ka-GE" sz="2200" dirty="0" smtClean="0"/>
              <a:t>ზემოქმედება ცხოველთა სამყაროზე</a:t>
            </a:r>
            <a:endParaRPr lang="en-US" sz="2200" dirty="0" smtClean="0"/>
          </a:p>
          <a:p>
            <a:pPr>
              <a:buNone/>
            </a:pPr>
            <a:r>
              <a:rPr lang="ka-GE" sz="2200" dirty="0" smtClean="0">
                <a:latin typeface="Sylfaen" panose="010A0502050306030303" pitchFamily="18" charset="0"/>
              </a:rPr>
              <a:t>● ნარჩენების წარმოქმნა და მათი მართვის პროცესში მოსალოდნელი ზემოქმედება</a:t>
            </a:r>
            <a:endParaRPr lang="en-US" sz="2200" dirty="0" smtClean="0"/>
          </a:p>
          <a:p>
            <a:pPr>
              <a:buNone/>
            </a:pPr>
            <a:r>
              <a:rPr lang="ka-GE" sz="2200" dirty="0" smtClean="0">
                <a:latin typeface="Sylfaen" panose="010A0502050306030303" pitchFamily="18" charset="0"/>
              </a:rPr>
              <a:t>● ზემოქმედება ადამიანის ჯანმრთელობასა და უსაფრთხოებაზე</a:t>
            </a:r>
            <a:endParaRPr lang="en-US" sz="2200" dirty="0" smtClean="0"/>
          </a:p>
          <a:p>
            <a:pPr>
              <a:buNone/>
            </a:pPr>
            <a:r>
              <a:rPr lang="ka-GE" sz="2200" dirty="0" smtClean="0">
                <a:latin typeface="Sylfaen" panose="010A0502050306030303" pitchFamily="18" charset="0"/>
              </a:rPr>
              <a:t>● ნიადაგის; გრუნტის და </a:t>
            </a:r>
            <a:r>
              <a:rPr lang="ka-GE" sz="2200" dirty="0" smtClean="0"/>
              <a:t>მიწისქვეშა წყლების დაბინძურების რისკები </a:t>
            </a:r>
            <a:endParaRPr lang="en-US" sz="2200" dirty="0" smtClean="0"/>
          </a:p>
          <a:p>
            <a:pPr>
              <a:buNone/>
            </a:pPr>
            <a:r>
              <a:rPr lang="ka-GE" sz="2200" dirty="0" smtClean="0">
                <a:latin typeface="Sylfaen" panose="010A0502050306030303" pitchFamily="18" charset="0"/>
              </a:rPr>
              <a:t>● კუმულაციური ზემოქმედება</a:t>
            </a:r>
            <a:endParaRPr lang="en-US" sz="2200" dirty="0" smtClean="0"/>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1000"/>
          </a:xfrm>
        </p:spPr>
        <p:txBody>
          <a:bodyPr>
            <a:normAutofit/>
          </a:bodyPr>
          <a:lstStyle/>
          <a:p>
            <a:r>
              <a:rPr lang="ka-GE" sz="1800" dirty="0" smtClean="0"/>
              <a:t>ზემოქმედება ატმოსფერულ ჰაერზე და ემისიები</a:t>
            </a:r>
            <a:endParaRPr lang="en-US" sz="1800" dirty="0"/>
          </a:p>
        </p:txBody>
      </p:sp>
      <p:sp>
        <p:nvSpPr>
          <p:cNvPr id="12" name="Rectangle 3"/>
          <p:cNvSpPr>
            <a:spLocks noChangeArrowheads="1"/>
          </p:cNvSpPr>
          <p:nvPr/>
        </p:nvSpPr>
        <p:spPr bwMode="auto">
          <a:xfrm>
            <a:off x="444500" y="909638"/>
            <a:ext cx="2690160" cy="276999"/>
          </a:xfrm>
          <a:prstGeom prst="rect">
            <a:avLst/>
          </a:prstGeom>
          <a:noFill/>
          <a:ln w="9525">
            <a:noFill/>
            <a:miter lim="800000"/>
            <a:headEnd/>
            <a:tailEnd/>
          </a:ln>
        </p:spPr>
        <p:txBody>
          <a:bodyPr wrap="none">
            <a:spAutoFit/>
          </a:bodyPr>
          <a:lstStyle/>
          <a:p>
            <a:r>
              <a:rPr lang="ka-GE" sz="1200" dirty="0">
                <a:latin typeface="Sylfaen" pitchFamily="18" charset="0"/>
              </a:rPr>
              <a:t>ზემოქმედება</a:t>
            </a:r>
            <a:r>
              <a:rPr lang="ka-GE" sz="1200" dirty="0">
                <a:solidFill>
                  <a:srgbClr val="0070C0"/>
                </a:solidFill>
                <a:latin typeface="Sylfaen" pitchFamily="18" charset="0"/>
              </a:rPr>
              <a:t> ატმოსფერულ ჰაერზე</a:t>
            </a:r>
            <a:endParaRPr lang="en-US" sz="1200" dirty="0">
              <a:solidFill>
                <a:srgbClr val="0070C0"/>
              </a:solidFill>
              <a:latin typeface="Calibri" pitchFamily="34" charset="0"/>
            </a:endParaRPr>
          </a:p>
        </p:txBody>
      </p:sp>
      <p:sp>
        <p:nvSpPr>
          <p:cNvPr id="13" name="Right Arrow 12"/>
          <p:cNvSpPr/>
          <p:nvPr/>
        </p:nvSpPr>
        <p:spPr>
          <a:xfrm>
            <a:off x="87313" y="993775"/>
            <a:ext cx="307975" cy="211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p:cNvSpPr txBox="1">
            <a:spLocks noChangeArrowheads="1"/>
          </p:cNvSpPr>
          <p:nvPr/>
        </p:nvSpPr>
        <p:spPr bwMode="auto">
          <a:xfrm>
            <a:off x="3200400" y="914400"/>
            <a:ext cx="1981200" cy="1015663"/>
          </a:xfrm>
          <a:prstGeom prst="rect">
            <a:avLst/>
          </a:prstGeom>
          <a:noFill/>
          <a:ln w="9525">
            <a:noFill/>
            <a:miter lim="800000"/>
            <a:headEnd/>
            <a:tailEnd/>
          </a:ln>
        </p:spPr>
        <p:txBody>
          <a:bodyPr wrap="square">
            <a:spAutoFit/>
          </a:bodyPr>
          <a:lstStyle/>
          <a:p>
            <a:r>
              <a:rPr lang="ka-GE" sz="1200" i="1" dirty="0">
                <a:latin typeface="Sylfaen" pitchFamily="18" charset="0"/>
              </a:rPr>
              <a:t>მავნე ნივთიერებები: </a:t>
            </a:r>
          </a:p>
          <a:p>
            <a:r>
              <a:rPr lang="ka-GE" sz="1200" dirty="0">
                <a:latin typeface="Sylfaen" pitchFamily="18" charset="0"/>
              </a:rPr>
              <a:t>- ვინილქლორიდი;</a:t>
            </a:r>
          </a:p>
          <a:p>
            <a:r>
              <a:rPr lang="ka-GE" sz="1200" dirty="0">
                <a:latin typeface="Sylfaen" pitchFamily="18" charset="0"/>
              </a:rPr>
              <a:t>- ძმარმჟავა;</a:t>
            </a:r>
          </a:p>
          <a:p>
            <a:r>
              <a:rPr lang="ka-GE" sz="1200" dirty="0">
                <a:latin typeface="Sylfaen" pitchFamily="18" charset="0"/>
              </a:rPr>
              <a:t>- პოლიმერული მტვერი;</a:t>
            </a:r>
          </a:p>
          <a:p>
            <a:r>
              <a:rPr lang="ka-GE" sz="1200" dirty="0">
                <a:latin typeface="Sylfaen" pitchFamily="18" charset="0"/>
              </a:rPr>
              <a:t>- ნახშირჟანგი.</a:t>
            </a:r>
            <a:endParaRPr lang="en-US" sz="1200" dirty="0">
              <a:latin typeface="Sylfaen" pitchFamily="18" charset="0"/>
            </a:endParaRPr>
          </a:p>
        </p:txBody>
      </p:sp>
      <p:sp>
        <p:nvSpPr>
          <p:cNvPr id="15" name="Right Brace 14"/>
          <p:cNvSpPr/>
          <p:nvPr/>
        </p:nvSpPr>
        <p:spPr>
          <a:xfrm>
            <a:off x="5105400" y="914400"/>
            <a:ext cx="457200" cy="1066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Rectangle 15"/>
          <p:cNvSpPr/>
          <p:nvPr/>
        </p:nvSpPr>
        <p:spPr>
          <a:xfrm>
            <a:off x="5715001" y="914400"/>
            <a:ext cx="2819400"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fontAlgn="auto">
              <a:spcBef>
                <a:spcPts val="0"/>
              </a:spcBef>
              <a:spcAft>
                <a:spcPts val="0"/>
              </a:spcAft>
              <a:buFont typeface="Arial" panose="020B0604020202020204" pitchFamily="34" charset="0"/>
              <a:buChar char="•"/>
              <a:defRPr/>
            </a:pPr>
            <a:r>
              <a:rPr lang="ka-GE" sz="1200" dirty="0"/>
              <a:t>ატმოსფერულ ჰაერზე შემარბილებელი ღონისძიებები</a:t>
            </a:r>
          </a:p>
          <a:p>
            <a:pPr marL="285750" indent="-285750" fontAlgn="auto">
              <a:spcBef>
                <a:spcPts val="0"/>
              </a:spcBef>
              <a:spcAft>
                <a:spcPts val="0"/>
              </a:spcAft>
              <a:buFont typeface="Arial" panose="020B0604020202020204" pitchFamily="34" charset="0"/>
              <a:buChar char="•"/>
              <a:defRPr/>
            </a:pPr>
            <a:r>
              <a:rPr lang="ka-GE" sz="1200" dirty="0"/>
              <a:t>ტექნიკის გამართულობაზე კონტროლი</a:t>
            </a:r>
            <a:endParaRPr lang="en-US" sz="1200" dirty="0"/>
          </a:p>
        </p:txBody>
      </p:sp>
      <p:pic>
        <p:nvPicPr>
          <p:cNvPr id="3" name="Content Placeholder 2"/>
          <p:cNvPicPr>
            <a:picLocks noGrp="1" noChangeAspect="1" noChangeArrowheads="1"/>
          </p:cNvPicPr>
          <p:nvPr>
            <p:ph idx="1"/>
          </p:nvPr>
        </p:nvPicPr>
        <p:blipFill>
          <a:blip r:embed="rId2"/>
          <a:srcRect/>
          <a:stretch>
            <a:fillRect/>
          </a:stretch>
        </p:blipFill>
        <p:spPr bwMode="auto">
          <a:xfrm>
            <a:off x="457200" y="2362200"/>
            <a:ext cx="8229600" cy="29404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4">
                                            <p:txEl>
                                              <p:pRg st="1" end="1"/>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14">
                                            <p:txEl>
                                              <p:pRg st="2" end="2"/>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14">
                                            <p:txEl>
                                              <p:pRg st="3" end="3"/>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14">
                                            <p:txEl>
                                              <p:pRg st="4" end="4"/>
                                            </p:txEl>
                                          </p:spTgt>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6"/>
                                        </p:tgtEl>
                                      </p:cBhvr>
                                    </p:animEffect>
                                    <p:animScale>
                                      <p:cBhvr>
                                        <p:cTn id="23"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33400"/>
          </a:xfrm>
        </p:spPr>
        <p:txBody>
          <a:bodyPr>
            <a:normAutofit/>
          </a:bodyPr>
          <a:lstStyle/>
          <a:p>
            <a:r>
              <a:rPr lang="pt-BR" sz="1600" i="1" dirty="0" smtClean="0">
                <a:latin typeface="Sylfaen" panose="010A0502050306030303" pitchFamily="18" charset="0"/>
              </a:rPr>
              <a:t>ატმოსფერულ ჰაერში მავნე ნივთიერებათა გაბნევის ანგარიშის შედეგთა ანალიზი</a:t>
            </a:r>
            <a:endParaRPr lang="en-US" sz="1600" dirty="0">
              <a:latin typeface="Sylfaen" panose="010A0502050306030303" pitchFamily="18" charset="0"/>
            </a:endParaRPr>
          </a:p>
        </p:txBody>
      </p:sp>
      <p:sp>
        <p:nvSpPr>
          <p:cNvPr id="3" name="Content Placeholder 2"/>
          <p:cNvSpPr>
            <a:spLocks noGrp="1"/>
          </p:cNvSpPr>
          <p:nvPr>
            <p:ph idx="1"/>
          </p:nvPr>
        </p:nvSpPr>
        <p:spPr>
          <a:xfrm>
            <a:off x="533400" y="990600"/>
            <a:ext cx="8229600" cy="1752600"/>
          </a:xfrm>
        </p:spPr>
        <p:txBody>
          <a:bodyPr>
            <a:normAutofit fontScale="92500"/>
          </a:bodyPr>
          <a:lstStyle/>
          <a:p>
            <a:pPr marL="0" indent="0" algn="just">
              <a:buNone/>
            </a:pPr>
            <a:r>
              <a:rPr lang="en-US" sz="1400" dirty="0" err="1" smtClean="0">
                <a:latin typeface="Sylfaen" panose="010A0502050306030303" pitchFamily="18" charset="0"/>
              </a:rPr>
              <a:t>რადგან</a:t>
            </a:r>
            <a:r>
              <a:rPr lang="en-US" sz="1400" dirty="0" smtClean="0">
                <a:latin typeface="Sylfaen" panose="010A0502050306030303" pitchFamily="18" charset="0"/>
              </a:rPr>
              <a:t> </a:t>
            </a:r>
            <a:r>
              <a:rPr lang="en-US" sz="1400" dirty="0" err="1" smtClean="0">
                <a:latin typeface="Sylfaen" panose="010A0502050306030303" pitchFamily="18" charset="0"/>
              </a:rPr>
              <a:t>უახლოესი</a:t>
            </a:r>
            <a:r>
              <a:rPr lang="en-US" sz="1400" dirty="0" smtClean="0">
                <a:latin typeface="Sylfaen" panose="010A0502050306030303" pitchFamily="18" charset="0"/>
              </a:rPr>
              <a:t> </a:t>
            </a:r>
            <a:r>
              <a:rPr lang="en-US" sz="1400" dirty="0" err="1" smtClean="0">
                <a:latin typeface="Sylfaen" panose="010A0502050306030303" pitchFamily="18" charset="0"/>
              </a:rPr>
              <a:t>დასახლებული</a:t>
            </a:r>
            <a:r>
              <a:rPr lang="en-US" sz="1400" dirty="0" smtClean="0">
                <a:latin typeface="Sylfaen" panose="010A0502050306030303" pitchFamily="18" charset="0"/>
              </a:rPr>
              <a:t> </a:t>
            </a:r>
            <a:r>
              <a:rPr lang="en-US" sz="1400" dirty="0" err="1" smtClean="0">
                <a:latin typeface="Sylfaen" panose="010A0502050306030303" pitchFamily="18" charset="0"/>
              </a:rPr>
              <a:t>პუნქტი</a:t>
            </a:r>
            <a:r>
              <a:rPr lang="en-US" sz="1400" dirty="0" smtClean="0">
                <a:latin typeface="Sylfaen" panose="010A0502050306030303" pitchFamily="18" charset="0"/>
              </a:rPr>
              <a:t> </a:t>
            </a:r>
            <a:r>
              <a:rPr lang="ka-GE" sz="1400" dirty="0" smtClean="0">
                <a:latin typeface="Sylfaen" panose="010A0502050306030303" pitchFamily="18" charset="0"/>
              </a:rPr>
              <a:t>საწარმოდან პირდაპირი მანძილი უახლოეს მოსახლემდე </a:t>
            </a:r>
            <a:r>
              <a:rPr lang="en-US" sz="1400" dirty="0" err="1" smtClean="0">
                <a:latin typeface="Sylfaen" panose="010A0502050306030303" pitchFamily="18" charset="0"/>
              </a:rPr>
              <a:t>საწარმოო</a:t>
            </a:r>
            <a:r>
              <a:rPr lang="en-US" sz="1400" dirty="0" smtClean="0">
                <a:latin typeface="Sylfaen" panose="010A0502050306030303" pitchFamily="18" charset="0"/>
              </a:rPr>
              <a:t> </a:t>
            </a:r>
            <a:r>
              <a:rPr lang="ka-GE" sz="1400" dirty="0" smtClean="0">
                <a:latin typeface="Sylfaen" panose="010A0502050306030303" pitchFamily="18" charset="0"/>
              </a:rPr>
              <a:t>ტერიტორიის საკადასტრო საზღვრიდან შეადგენს 3 მ-ს,  ხოლო საწარმოს ნულოვანი წერტილის კორდინატიდან  აღმოსავლეთით მდებარე დასახლებული პუნქტისათვის კორდინატით (30; 0)</a:t>
            </a:r>
            <a:r>
              <a:rPr lang="en-US" sz="1400" dirty="0" smtClean="0">
                <a:latin typeface="Sylfaen" panose="010A0502050306030303" pitchFamily="18" charset="0"/>
              </a:rPr>
              <a:t>, </a:t>
            </a:r>
            <a:r>
              <a:rPr lang="ka-GE" sz="1400" dirty="0" smtClean="0">
                <a:latin typeface="Sylfaen" panose="010A0502050306030303" pitchFamily="18" charset="0"/>
              </a:rPr>
              <a:t>სამხრეთით მდებარე დასახლებული პუნქტისათვის კორდინატით (0; -10), შრდილო-აღმოსავლეთით მდებარე უახლოესი დასახლებული პუნქტის კორდინატებია (20; 25), ხოლო დასავლეთი მიმართულებით მდებარე საჯარო სკოლოს კორდინატებია (-170; 0), ამიტომ  </a:t>
            </a:r>
            <a:r>
              <a:rPr lang="en-US" sz="1400" dirty="0" err="1" smtClean="0">
                <a:latin typeface="Sylfaen" panose="010A0502050306030303" pitchFamily="18" charset="0"/>
              </a:rPr>
              <a:t>გაანგარიშებული</a:t>
            </a:r>
            <a:r>
              <a:rPr lang="en-US" sz="1400" dirty="0" smtClean="0">
                <a:latin typeface="Sylfaen" panose="010A0502050306030303" pitchFamily="18" charset="0"/>
              </a:rPr>
              <a:t> </a:t>
            </a:r>
            <a:r>
              <a:rPr lang="en-US" sz="1400" dirty="0" err="1" smtClean="0">
                <a:latin typeface="Sylfaen" panose="010A0502050306030303" pitchFamily="18" charset="0"/>
              </a:rPr>
              <a:t>ემისიების</a:t>
            </a:r>
            <a:r>
              <a:rPr lang="en-US" sz="1400" dirty="0" smtClean="0">
                <a:latin typeface="Sylfaen" panose="010A0502050306030303" pitchFamily="18" charset="0"/>
              </a:rPr>
              <a:t> </a:t>
            </a:r>
            <a:r>
              <a:rPr lang="en-US" sz="1400" dirty="0" err="1" smtClean="0">
                <a:latin typeface="Sylfaen" panose="010A0502050306030303" pitchFamily="18" charset="0"/>
              </a:rPr>
              <a:t>შესაბამისად</a:t>
            </a:r>
            <a:r>
              <a:rPr lang="en-US" sz="1400" dirty="0" smtClean="0">
                <a:latin typeface="Sylfaen" panose="010A0502050306030303" pitchFamily="18" charset="0"/>
              </a:rPr>
              <a:t>,  </a:t>
            </a:r>
            <a:r>
              <a:rPr lang="en-US" sz="1400" dirty="0" err="1" smtClean="0">
                <a:latin typeface="Sylfaen" panose="010A0502050306030303" pitchFamily="18" charset="0"/>
              </a:rPr>
              <a:t>ჰაერის</a:t>
            </a:r>
            <a:r>
              <a:rPr lang="en-US" sz="1400" dirty="0" smtClean="0">
                <a:latin typeface="Sylfaen" panose="010A0502050306030303" pitchFamily="18" charset="0"/>
              </a:rPr>
              <a:t> </a:t>
            </a:r>
            <a:r>
              <a:rPr lang="en-US" sz="1400" dirty="0" err="1" smtClean="0">
                <a:latin typeface="Sylfaen" panose="010A0502050306030303" pitchFamily="18" charset="0"/>
              </a:rPr>
              <a:t>ხარისხის</a:t>
            </a:r>
            <a:r>
              <a:rPr lang="en-US" sz="1400" dirty="0" smtClean="0">
                <a:latin typeface="Sylfaen" panose="010A0502050306030303" pitchFamily="18" charset="0"/>
              </a:rPr>
              <a:t> </a:t>
            </a:r>
            <a:r>
              <a:rPr lang="en-US" sz="1400" dirty="0" err="1" smtClean="0">
                <a:latin typeface="Sylfaen" panose="010A0502050306030303" pitchFamily="18" charset="0"/>
              </a:rPr>
              <a:t>მოდელირება</a:t>
            </a:r>
            <a:r>
              <a:rPr lang="en-US" sz="1400" dirty="0" smtClean="0">
                <a:latin typeface="Sylfaen" panose="010A0502050306030303" pitchFamily="18" charset="0"/>
              </a:rPr>
              <a:t> </a:t>
            </a:r>
            <a:r>
              <a:rPr lang="en-US" sz="1400" dirty="0" err="1" smtClean="0">
                <a:latin typeface="Sylfaen" panose="010A0502050306030303" pitchFamily="18" charset="0"/>
              </a:rPr>
              <a:t>შესრულდ</a:t>
            </a:r>
            <a:r>
              <a:rPr lang="ka-GE" sz="1400" dirty="0" smtClean="0">
                <a:latin typeface="Sylfaen" panose="010A0502050306030303" pitchFamily="18" charset="0"/>
              </a:rPr>
              <a:t>ებ</a:t>
            </a:r>
            <a:r>
              <a:rPr lang="en-US" sz="1400" dirty="0" smtClean="0">
                <a:latin typeface="Sylfaen" panose="010A0502050306030303" pitchFamily="18" charset="0"/>
              </a:rPr>
              <a:t>ა </a:t>
            </a:r>
            <a:r>
              <a:rPr lang="en-US" sz="1400" dirty="0" err="1" smtClean="0">
                <a:latin typeface="Sylfaen" panose="010A0502050306030303" pitchFamily="18" charset="0"/>
              </a:rPr>
              <a:t>ობიექტის</a:t>
            </a:r>
            <a:r>
              <a:rPr lang="en-US" sz="1400" dirty="0" smtClean="0">
                <a:latin typeface="Sylfaen" panose="010A0502050306030303" pitchFamily="18" charset="0"/>
              </a:rPr>
              <a:t> </a:t>
            </a:r>
            <a:r>
              <a:rPr lang="en-US" sz="1400" dirty="0" err="1" smtClean="0">
                <a:latin typeface="Sylfaen" panose="010A0502050306030303" pitchFamily="18" charset="0"/>
              </a:rPr>
              <a:t>წყაროებიდან</a:t>
            </a:r>
            <a:r>
              <a:rPr lang="en-US" sz="1400" dirty="0" smtClean="0">
                <a:latin typeface="Sylfaen" panose="010A0502050306030303" pitchFamily="18" charset="0"/>
              </a:rPr>
              <a:t>  </a:t>
            </a:r>
            <a:r>
              <a:rPr lang="ka-GE" sz="1400" dirty="0" smtClean="0">
                <a:latin typeface="Sylfaen" panose="010A0502050306030303" pitchFamily="18" charset="0"/>
              </a:rPr>
              <a:t>შემდეგი </a:t>
            </a:r>
            <a:r>
              <a:rPr lang="en-US" sz="1400" dirty="0" err="1" smtClean="0">
                <a:latin typeface="Sylfaen" panose="010A0502050306030303" pitchFamily="18" charset="0"/>
              </a:rPr>
              <a:t>საკონტროლო</a:t>
            </a:r>
            <a:r>
              <a:rPr lang="en-US" sz="1400" dirty="0" smtClean="0">
                <a:latin typeface="Sylfaen" panose="010A0502050306030303" pitchFamily="18" charset="0"/>
              </a:rPr>
              <a:t> </a:t>
            </a:r>
            <a:r>
              <a:rPr lang="en-US" sz="1400" dirty="0" err="1" smtClean="0">
                <a:latin typeface="Sylfaen" panose="010A0502050306030303" pitchFamily="18" charset="0"/>
              </a:rPr>
              <a:t>წერტილების</a:t>
            </a:r>
            <a:r>
              <a:rPr lang="en-US" sz="1400" dirty="0" smtClean="0">
                <a:latin typeface="Sylfaen" panose="010A0502050306030303" pitchFamily="18" charset="0"/>
              </a:rPr>
              <a:t> </a:t>
            </a:r>
            <a:r>
              <a:rPr lang="en-US" sz="1400" dirty="0" err="1" smtClean="0">
                <a:latin typeface="Sylfaen" panose="010A0502050306030303" pitchFamily="18" charset="0"/>
              </a:rPr>
              <a:t>მიმართ</a:t>
            </a:r>
            <a:r>
              <a:rPr lang="ka-GE" sz="1400" dirty="0" smtClean="0">
                <a:latin typeface="Sylfaen" panose="010A0502050306030303" pitchFamily="18" charset="0"/>
              </a:rPr>
              <a:t>, კერძოდ შემდეგ წერილის კორდინატებზე: (30; 0); (0; -10); (20; 25); (-170; 0).</a:t>
            </a:r>
            <a:endParaRPr lang="en-US" sz="1400" dirty="0" smtClean="0">
              <a:latin typeface="Sylfaen" panose="010A0502050306030303" pitchFamily="18" charset="0"/>
            </a:endParaRPr>
          </a:p>
          <a:p>
            <a:pPr marL="0" indent="0" algn="just">
              <a:buNone/>
            </a:pPr>
            <a:endParaRPr lang="ka-GE" sz="1400" i="1" dirty="0" smtClean="0"/>
          </a:p>
          <a:p>
            <a:pPr marL="0" indent="0" algn="just">
              <a:buNone/>
            </a:pPr>
            <a:endParaRPr lang="en-US" sz="1400" dirty="0"/>
          </a:p>
        </p:txBody>
      </p:sp>
      <p:pic>
        <p:nvPicPr>
          <p:cNvPr id="4" name="Picture 2"/>
          <p:cNvPicPr>
            <a:picLocks noChangeAspect="1" noChangeArrowheads="1"/>
          </p:cNvPicPr>
          <p:nvPr/>
        </p:nvPicPr>
        <p:blipFill>
          <a:blip r:embed="rId2"/>
          <a:srcRect/>
          <a:stretch>
            <a:fillRect/>
          </a:stretch>
        </p:blipFill>
        <p:spPr bwMode="auto">
          <a:xfrm>
            <a:off x="838201" y="2677246"/>
            <a:ext cx="7467600" cy="271095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685800"/>
          </a:xfrm>
        </p:spPr>
        <p:txBody>
          <a:bodyPr>
            <a:normAutofit/>
          </a:bodyPr>
          <a:lstStyle/>
          <a:p>
            <a:pPr algn="ctr"/>
            <a:r>
              <a:rPr lang="ka-GE" sz="2800" dirty="0" smtClean="0">
                <a:latin typeface="Sylfaen" panose="010A0502050306030303" pitchFamily="18" charset="0"/>
              </a:rPr>
              <a:t>ხმაური</a:t>
            </a:r>
            <a:r>
              <a:rPr lang="ka-GE" sz="2800" dirty="0" smtClean="0"/>
              <a:t> </a:t>
            </a:r>
            <a:r>
              <a:rPr lang="en-US" sz="2800" dirty="0" smtClean="0"/>
              <a:t>             </a:t>
            </a:r>
            <a:r>
              <a:rPr lang="ka-GE" sz="2800" dirty="0" smtClean="0">
                <a:latin typeface="Sylfaen" panose="010A0502050306030303" pitchFamily="18" charset="0"/>
              </a:rPr>
              <a:t>ვიბრაცია</a:t>
            </a:r>
            <a:endParaRPr lang="ka-GE" sz="2800" dirty="0">
              <a:latin typeface="Sylfaen" panose="010A0502050306030303" pitchFamily="18" charset="0"/>
            </a:endParaRPr>
          </a:p>
        </p:txBody>
      </p:sp>
      <p:sp>
        <p:nvSpPr>
          <p:cNvPr id="13" name="Content Placeholder 12"/>
          <p:cNvSpPr>
            <a:spLocks noGrp="1"/>
          </p:cNvSpPr>
          <p:nvPr>
            <p:ph idx="1"/>
          </p:nvPr>
        </p:nvSpPr>
        <p:spPr>
          <a:xfrm>
            <a:off x="533400" y="4038600"/>
            <a:ext cx="82296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indent="0" algn="just">
              <a:buNone/>
            </a:pPr>
            <a:r>
              <a:rPr lang="ka-GE" sz="1600" dirty="0">
                <a:latin typeface="Sylfaen" panose="010A0502050306030303" pitchFamily="18" charset="0"/>
              </a:rPr>
              <a:t>ხმაური არის სხვადასხვა სიხშირის და ინტენსივობის ბგერების </a:t>
            </a:r>
            <a:r>
              <a:rPr lang="ka-GE" sz="1600" dirty="0" smtClean="0">
                <a:latin typeface="Sylfaen" panose="010A0502050306030303" pitchFamily="18" charset="0"/>
              </a:rPr>
              <a:t>მოუწესრიგებელი</a:t>
            </a:r>
            <a:r>
              <a:rPr lang="en-US" sz="1600" dirty="0" smtClean="0">
                <a:latin typeface="Sylfaen" panose="010A0502050306030303" pitchFamily="18" charset="0"/>
              </a:rPr>
              <a:t> </a:t>
            </a:r>
            <a:r>
              <a:rPr lang="ka-GE" sz="1600" dirty="0" smtClean="0">
                <a:latin typeface="Sylfaen" panose="010A0502050306030303" pitchFamily="18" charset="0"/>
              </a:rPr>
              <a:t>ერთობლიობა</a:t>
            </a:r>
            <a:r>
              <a:rPr lang="ka-GE" sz="1600" dirty="0">
                <a:latin typeface="Sylfaen" panose="010A0502050306030303" pitchFamily="18" charset="0"/>
              </a:rPr>
              <a:t>, რომელსაც შეუძლია გამოიწვიოს </a:t>
            </a:r>
            <a:r>
              <a:rPr lang="ka-GE" sz="1600" dirty="0" smtClean="0">
                <a:latin typeface="Sylfaen" panose="010A0502050306030303" pitchFamily="18" charset="0"/>
              </a:rPr>
              <a:t>მავნე</a:t>
            </a:r>
            <a:r>
              <a:rPr lang="en-US" sz="1600" dirty="0" smtClean="0">
                <a:latin typeface="Sylfaen" panose="010A0502050306030303" pitchFamily="18" charset="0"/>
              </a:rPr>
              <a:t> </a:t>
            </a:r>
            <a:r>
              <a:rPr lang="ka-GE" sz="1600" dirty="0" smtClean="0">
                <a:latin typeface="Sylfaen" panose="010A0502050306030303" pitchFamily="18" charset="0"/>
              </a:rPr>
              <a:t>ზემოქმედება ადამიანის</a:t>
            </a:r>
            <a:r>
              <a:rPr lang="en-US" sz="1600" dirty="0" smtClean="0">
                <a:latin typeface="Sylfaen" panose="010A0502050306030303" pitchFamily="18" charset="0"/>
              </a:rPr>
              <a:t> </a:t>
            </a:r>
            <a:r>
              <a:rPr lang="ka-GE" sz="1600" dirty="0" smtClean="0">
                <a:latin typeface="Sylfaen" panose="010A0502050306030303" pitchFamily="18" charset="0"/>
              </a:rPr>
              <a:t>ორგანიზმზე</a:t>
            </a:r>
            <a:r>
              <a:rPr lang="ka-GE" sz="1600" dirty="0">
                <a:latin typeface="Sylfaen" panose="010A0502050306030303" pitchFamily="18" charset="0"/>
              </a:rPr>
              <a:t>.</a:t>
            </a:r>
            <a:endParaRPr lang="en-US" sz="1600" dirty="0"/>
          </a:p>
        </p:txBody>
      </p:sp>
      <p:sp>
        <p:nvSpPr>
          <p:cNvPr id="6" name="Rectangle 5"/>
          <p:cNvSpPr/>
          <p:nvPr/>
        </p:nvSpPr>
        <p:spPr>
          <a:xfrm>
            <a:off x="518490" y="1666221"/>
            <a:ext cx="4205910" cy="738664"/>
          </a:xfrm>
          <a:prstGeom prst="rect">
            <a:avLst/>
          </a:prstGeom>
        </p:spPr>
        <p:txBody>
          <a:bodyPr wrap="square">
            <a:spAutoFit/>
          </a:bodyPr>
          <a:lstStyle/>
          <a:p>
            <a:r>
              <a:rPr lang="ka-GE" sz="1400" dirty="0">
                <a:latin typeface="Sylfaen" panose="010A0502050306030303" pitchFamily="18" charset="0"/>
              </a:rPr>
              <a:t>წინასწარი შეფასებით, საწარმოო ობიექტისაგან</a:t>
            </a:r>
          </a:p>
          <a:p>
            <a:r>
              <a:rPr lang="ka-GE" sz="1400" dirty="0">
                <a:latin typeface="Sylfaen" panose="010A0502050306030303" pitchFamily="18" charset="0"/>
              </a:rPr>
              <a:t>მოსალოდნელი ხმაური </a:t>
            </a:r>
            <a:r>
              <a:rPr lang="ka-GE" sz="1400" dirty="0">
                <a:solidFill>
                  <a:schemeClr val="accent1"/>
                </a:solidFill>
                <a:latin typeface="Sylfaen" panose="010A0502050306030303" pitchFamily="18" charset="0"/>
              </a:rPr>
              <a:t>არ აღემატება დასაშვებ </a:t>
            </a:r>
            <a:r>
              <a:rPr lang="ka-GE" sz="1400" dirty="0" smtClean="0">
                <a:solidFill>
                  <a:schemeClr val="accent1"/>
                </a:solidFill>
                <a:latin typeface="Sylfaen" panose="010A0502050306030303" pitchFamily="18" charset="0"/>
              </a:rPr>
              <a:t>ნორმატივებს</a:t>
            </a:r>
            <a:r>
              <a:rPr lang="en-US" sz="1400" dirty="0" smtClean="0">
                <a:latin typeface="Sylfaen" panose="010A0502050306030303" pitchFamily="18" charset="0"/>
              </a:rPr>
              <a:t> </a:t>
            </a:r>
            <a:r>
              <a:rPr lang="ka-GE" sz="1400" dirty="0" smtClean="0">
                <a:latin typeface="Sylfaen" panose="010A0502050306030303" pitchFamily="18" charset="0"/>
              </a:rPr>
              <a:t>ახლომდებარე</a:t>
            </a:r>
            <a:r>
              <a:rPr lang="en-US" sz="1400" dirty="0" smtClean="0">
                <a:latin typeface="Sylfaen" panose="010A0502050306030303" pitchFamily="18" charset="0"/>
              </a:rPr>
              <a:t> </a:t>
            </a:r>
            <a:r>
              <a:rPr lang="ka-GE" sz="1400" dirty="0" smtClean="0">
                <a:latin typeface="Sylfaen" panose="010A0502050306030303" pitchFamily="18" charset="0"/>
              </a:rPr>
              <a:t>მოსახლეობისათვის</a:t>
            </a:r>
            <a:r>
              <a:rPr lang="ka-GE" sz="1400" dirty="0">
                <a:latin typeface="Sylfaen" panose="010A0502050306030303" pitchFamily="18" charset="0"/>
              </a:rPr>
              <a:t>,</a:t>
            </a:r>
            <a:endParaRPr lang="en-US" sz="1400" dirty="0"/>
          </a:p>
        </p:txBody>
      </p:sp>
      <p:sp>
        <p:nvSpPr>
          <p:cNvPr id="7" name="Rectangle 6"/>
          <p:cNvSpPr/>
          <p:nvPr/>
        </p:nvSpPr>
        <p:spPr>
          <a:xfrm>
            <a:off x="4724400" y="1676400"/>
            <a:ext cx="4114800" cy="523220"/>
          </a:xfrm>
          <a:prstGeom prst="rect">
            <a:avLst/>
          </a:prstGeom>
        </p:spPr>
        <p:txBody>
          <a:bodyPr wrap="square">
            <a:spAutoFit/>
          </a:bodyPr>
          <a:lstStyle/>
          <a:p>
            <a:pPr algn="just"/>
            <a:r>
              <a:rPr lang="ka-GE" sz="1400" dirty="0">
                <a:solidFill>
                  <a:schemeClr val="accent1"/>
                </a:solidFill>
                <a:latin typeface="Sylfaen" panose="010A0502050306030303" pitchFamily="18" charset="0"/>
              </a:rPr>
              <a:t>ლოკალურ</a:t>
            </a:r>
            <a:r>
              <a:rPr lang="ka-GE" sz="1400" dirty="0">
                <a:latin typeface="Sylfaen" panose="010A0502050306030303" pitchFamily="18" charset="0"/>
              </a:rPr>
              <a:t> ვიბრაციას ზემოქმედება ექნება მოსამსახურე პერსონალზე</a:t>
            </a:r>
            <a:endParaRPr lang="en-US" sz="1400" dirty="0"/>
          </a:p>
        </p:txBody>
      </p:sp>
      <p:sp>
        <p:nvSpPr>
          <p:cNvPr id="8" name="Rectangle 7"/>
          <p:cNvSpPr/>
          <p:nvPr/>
        </p:nvSpPr>
        <p:spPr>
          <a:xfrm>
            <a:off x="4800600" y="2133600"/>
            <a:ext cx="3886200" cy="523220"/>
          </a:xfrm>
          <a:prstGeom prst="rect">
            <a:avLst/>
          </a:prstGeom>
        </p:spPr>
        <p:txBody>
          <a:bodyPr wrap="square">
            <a:spAutoFit/>
          </a:bodyPr>
          <a:lstStyle/>
          <a:p>
            <a:pPr algn="just"/>
            <a:r>
              <a:rPr lang="ka-GE" sz="1400" dirty="0" smtClean="0">
                <a:solidFill>
                  <a:schemeClr val="accent1"/>
                </a:solidFill>
                <a:latin typeface="Sylfaen" panose="010A0502050306030303" pitchFamily="18" charset="0"/>
              </a:rPr>
              <a:t>ზოგადი</a:t>
            </a:r>
            <a:r>
              <a:rPr lang="en-US" sz="1400" dirty="0" smtClean="0">
                <a:latin typeface="Sylfaen" panose="010A0502050306030303" pitchFamily="18" charset="0"/>
              </a:rPr>
              <a:t> </a:t>
            </a:r>
            <a:r>
              <a:rPr lang="ka-GE" sz="1400" dirty="0" smtClean="0">
                <a:latin typeface="Sylfaen" panose="010A0502050306030303" pitchFamily="18" charset="0"/>
              </a:rPr>
              <a:t>ვიბრაცია </a:t>
            </a:r>
            <a:r>
              <a:rPr lang="ka-GE" sz="1400" dirty="0">
                <a:latin typeface="Sylfaen" panose="010A0502050306030303" pitchFamily="18" charset="0"/>
              </a:rPr>
              <a:t>შესაძლებელია გავრცელდეს </a:t>
            </a:r>
            <a:r>
              <a:rPr lang="ka-GE" sz="1400" dirty="0" smtClean="0">
                <a:latin typeface="Sylfaen" panose="010A0502050306030303" pitchFamily="18" charset="0"/>
              </a:rPr>
              <a:t>ობიექტის</a:t>
            </a:r>
            <a:r>
              <a:rPr lang="en-US" sz="1400" dirty="0" smtClean="0">
                <a:latin typeface="Sylfaen" panose="010A0502050306030303" pitchFamily="18" charset="0"/>
              </a:rPr>
              <a:t> </a:t>
            </a:r>
            <a:r>
              <a:rPr lang="ka-GE" sz="1400" dirty="0" smtClean="0">
                <a:latin typeface="Sylfaen" panose="010A0502050306030303" pitchFamily="18" charset="0"/>
              </a:rPr>
              <a:t>ტერიტორიაზე</a:t>
            </a:r>
            <a:endParaRPr lang="en-US" sz="1400" dirty="0"/>
          </a:p>
        </p:txBody>
      </p:sp>
      <p:sp>
        <p:nvSpPr>
          <p:cNvPr id="9" name="Down Arrow 8"/>
          <p:cNvSpPr/>
          <p:nvPr/>
        </p:nvSpPr>
        <p:spPr>
          <a:xfrm>
            <a:off x="2686049" y="2404885"/>
            <a:ext cx="184639" cy="26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324600" y="2590800"/>
            <a:ext cx="184639" cy="26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2743200"/>
            <a:ext cx="3581400" cy="523220"/>
          </a:xfrm>
          <a:prstGeom prst="rect">
            <a:avLst/>
          </a:prstGeom>
        </p:spPr>
        <p:txBody>
          <a:bodyPr wrap="square">
            <a:spAutoFit/>
          </a:bodyPr>
          <a:lstStyle/>
          <a:p>
            <a:r>
              <a:rPr lang="ka-GE" sz="1400" dirty="0">
                <a:solidFill>
                  <a:schemeClr val="accent1"/>
                </a:solidFill>
                <a:latin typeface="Sylfaen" panose="010A0502050306030303" pitchFamily="18" charset="0"/>
              </a:rPr>
              <a:t>ხმაურის გამომწვევი დანადგარები </a:t>
            </a:r>
            <a:r>
              <a:rPr lang="ka-GE" sz="1400" dirty="0" smtClean="0">
                <a:solidFill>
                  <a:schemeClr val="accent1"/>
                </a:solidFill>
                <a:latin typeface="Sylfaen" panose="010A0502050306030303" pitchFamily="18" charset="0"/>
              </a:rPr>
              <a:t>განთავსებულია</a:t>
            </a:r>
            <a:r>
              <a:rPr lang="en-US" sz="1400" dirty="0" smtClean="0">
                <a:solidFill>
                  <a:schemeClr val="accent1"/>
                </a:solidFill>
                <a:latin typeface="Sylfaen" panose="010A0502050306030303" pitchFamily="18" charset="0"/>
              </a:rPr>
              <a:t> </a:t>
            </a:r>
            <a:r>
              <a:rPr lang="ka-GE" sz="1400" dirty="0" smtClean="0">
                <a:solidFill>
                  <a:schemeClr val="accent1"/>
                </a:solidFill>
                <a:latin typeface="Sylfaen" panose="010A0502050306030303" pitchFamily="18" charset="0"/>
              </a:rPr>
              <a:t>დახურულ </a:t>
            </a:r>
            <a:r>
              <a:rPr lang="ka-GE" sz="1400" dirty="0">
                <a:solidFill>
                  <a:schemeClr val="accent1"/>
                </a:solidFill>
                <a:latin typeface="Sylfaen" panose="010A0502050306030303" pitchFamily="18" charset="0"/>
              </a:rPr>
              <a:t>შენობაში</a:t>
            </a:r>
            <a:endParaRPr lang="en-US" sz="1400" dirty="0">
              <a:solidFill>
                <a:schemeClr val="accent1"/>
              </a:solidFill>
            </a:endParaRPr>
          </a:p>
        </p:txBody>
      </p:sp>
      <p:sp>
        <p:nvSpPr>
          <p:cNvPr id="12" name="Rectangle 11"/>
          <p:cNvSpPr/>
          <p:nvPr/>
        </p:nvSpPr>
        <p:spPr>
          <a:xfrm>
            <a:off x="4648200" y="2971800"/>
            <a:ext cx="4267200" cy="738664"/>
          </a:xfrm>
          <a:prstGeom prst="rect">
            <a:avLst/>
          </a:prstGeom>
        </p:spPr>
        <p:txBody>
          <a:bodyPr wrap="square">
            <a:spAutoFit/>
          </a:bodyPr>
          <a:lstStyle/>
          <a:p>
            <a:r>
              <a:rPr lang="ka-GE" sz="1400" dirty="0">
                <a:latin typeface="Sylfaen" panose="010A0502050306030303" pitchFamily="18" charset="0"/>
              </a:rPr>
              <a:t>საწარმოში არსებული დანადგარები, რომლებიც წარმოადგენენ ვიბრაციის </a:t>
            </a:r>
            <a:r>
              <a:rPr lang="ka-GE" sz="1400" dirty="0" smtClean="0">
                <a:latin typeface="Sylfaen" panose="010A0502050306030303" pitchFamily="18" charset="0"/>
              </a:rPr>
              <a:t>გამომწვევ</a:t>
            </a:r>
            <a:r>
              <a:rPr lang="en-US" sz="1400" dirty="0" smtClean="0">
                <a:latin typeface="Sylfaen" panose="010A0502050306030303" pitchFamily="18" charset="0"/>
              </a:rPr>
              <a:t> </a:t>
            </a:r>
            <a:r>
              <a:rPr lang="ka-GE" sz="1400" dirty="0" smtClean="0">
                <a:latin typeface="Sylfaen" panose="010A0502050306030303" pitchFamily="18" charset="0"/>
              </a:rPr>
              <a:t>წყაროს</a:t>
            </a:r>
            <a:r>
              <a:rPr lang="ka-GE" sz="1400" dirty="0">
                <a:latin typeface="Sylfaen" panose="010A0502050306030303" pitchFamily="18" charset="0"/>
              </a:rPr>
              <a:t>, </a:t>
            </a:r>
            <a:r>
              <a:rPr lang="ka-GE" sz="1400" dirty="0">
                <a:solidFill>
                  <a:schemeClr val="accent1"/>
                </a:solidFill>
                <a:latin typeface="Sylfaen" panose="010A0502050306030303" pitchFamily="18" charset="0"/>
              </a:rPr>
              <a:t>არ </a:t>
            </a:r>
            <a:r>
              <a:rPr lang="ka-GE" sz="1400" dirty="0" smtClean="0">
                <a:solidFill>
                  <a:schemeClr val="accent1"/>
                </a:solidFill>
                <a:latin typeface="Sylfaen" panose="010A0502050306030303" pitchFamily="18" charset="0"/>
              </a:rPr>
              <a:t>გადააჭარბებენ </a:t>
            </a:r>
            <a:r>
              <a:rPr lang="ka-GE" sz="1400" dirty="0">
                <a:solidFill>
                  <a:schemeClr val="accent1"/>
                </a:solidFill>
                <a:latin typeface="Sylfaen" panose="010A0502050306030303" pitchFamily="18" charset="0"/>
              </a:rPr>
              <a:t>დასაშვებ ნორმებს.</a:t>
            </a:r>
            <a:endParaRPr lang="en-US" sz="1400" dirty="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914400"/>
            <a:ext cx="3847528" cy="369332"/>
          </a:xfrm>
          <a:prstGeom prst="rect">
            <a:avLst/>
          </a:prstGeom>
        </p:spPr>
        <p:txBody>
          <a:bodyPr wrap="none">
            <a:spAutoFit/>
          </a:bodyPr>
          <a:lstStyle/>
          <a:p>
            <a:r>
              <a:rPr lang="ka-GE" dirty="0" smtClean="0">
                <a:latin typeface="Sylfaen" panose="010A0502050306030303" pitchFamily="18" charset="0"/>
              </a:rPr>
              <a:t>ელექტრო მაგნიტური გამოსხივება</a:t>
            </a:r>
            <a:endParaRPr lang="en-US" dirty="0">
              <a:latin typeface="Sylfaen" panose="010A0502050306030303" pitchFamily="18" charset="0"/>
            </a:endParaRPr>
          </a:p>
        </p:txBody>
      </p:sp>
      <p:sp>
        <p:nvSpPr>
          <p:cNvPr id="5" name="Rectangle 4"/>
          <p:cNvSpPr/>
          <p:nvPr/>
        </p:nvSpPr>
        <p:spPr>
          <a:xfrm>
            <a:off x="744415" y="1916668"/>
            <a:ext cx="7561385" cy="369332"/>
          </a:xfrm>
          <a:prstGeom prst="rect">
            <a:avLst/>
          </a:prstGeom>
        </p:spPr>
        <p:txBody>
          <a:bodyPr wrap="square">
            <a:spAutoFit/>
          </a:bodyPr>
          <a:lstStyle/>
          <a:p>
            <a:pPr algn="just"/>
            <a:r>
              <a:rPr lang="ka-GE" dirty="0">
                <a:latin typeface="Sylfaen" panose="010A0502050306030303" pitchFamily="18" charset="0"/>
              </a:rPr>
              <a:t>საწარმოში არსებული დანადგარების შესწავლის შედეგად </a:t>
            </a:r>
            <a:r>
              <a:rPr lang="ka-GE" dirty="0">
                <a:solidFill>
                  <a:schemeClr val="accent1"/>
                </a:solidFill>
                <a:latin typeface="Sylfaen" panose="010A0502050306030303" pitchFamily="18" charset="0"/>
              </a:rPr>
              <a:t>დადგინდა</a:t>
            </a:r>
            <a:endParaRPr lang="en-US" dirty="0">
              <a:solidFill>
                <a:schemeClr val="accent1"/>
              </a:solidFill>
            </a:endParaRPr>
          </a:p>
        </p:txBody>
      </p:sp>
      <p:cxnSp>
        <p:nvCxnSpPr>
          <p:cNvPr id="6" name="Straight Arrow Connector 5"/>
          <p:cNvCxnSpPr/>
          <p:nvPr/>
        </p:nvCxnSpPr>
        <p:spPr>
          <a:xfrm rot="5400000">
            <a:off x="3804946" y="1605254"/>
            <a:ext cx="773696"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44415" y="3015637"/>
            <a:ext cx="7764575" cy="646331"/>
          </a:xfrm>
          <a:prstGeom prst="rect">
            <a:avLst/>
          </a:prstGeom>
        </p:spPr>
        <p:txBody>
          <a:bodyPr wrap="square">
            <a:spAutoFit/>
          </a:bodyPr>
          <a:lstStyle/>
          <a:p>
            <a:pPr algn="just"/>
            <a:r>
              <a:rPr lang="ka-GE" dirty="0" err="1" smtClean="0">
                <a:latin typeface="Sylfaen" panose="010A0502050306030303" pitchFamily="18" charset="0"/>
              </a:rPr>
              <a:t>ელექტომაგნიტური</a:t>
            </a:r>
            <a:r>
              <a:rPr lang="ka-GE" dirty="0" smtClean="0">
                <a:latin typeface="Sylfaen" panose="010A0502050306030303" pitchFamily="18" charset="0"/>
              </a:rPr>
              <a:t> </a:t>
            </a:r>
            <a:r>
              <a:rPr lang="ka-GE" dirty="0">
                <a:latin typeface="Sylfaen" panose="010A0502050306030303" pitchFamily="18" charset="0"/>
              </a:rPr>
              <a:t>გამოსხივების ინტენსივობის </a:t>
            </a:r>
            <a:r>
              <a:rPr lang="ka-GE" dirty="0" smtClean="0">
                <a:latin typeface="Sylfaen" panose="010A0502050306030303" pitchFamily="18" charset="0"/>
              </a:rPr>
              <a:t>ფონური დონეები </a:t>
            </a:r>
            <a:r>
              <a:rPr lang="ka-GE" dirty="0">
                <a:latin typeface="Sylfaen" panose="010A0502050306030303" pitchFamily="18" charset="0"/>
              </a:rPr>
              <a:t>არ აღემატება ზღვრულად დასაშვებ დონეებს (10 </a:t>
            </a:r>
            <a:r>
              <a:rPr lang="ka-GE" dirty="0" err="1">
                <a:latin typeface="Sylfaen" panose="010A0502050306030303" pitchFamily="18" charset="0"/>
              </a:rPr>
              <a:t>მკვტ</a:t>
            </a:r>
            <a:r>
              <a:rPr lang="ka-GE" dirty="0">
                <a:latin typeface="Sylfaen" panose="010A0502050306030303" pitchFamily="18" charset="0"/>
              </a:rPr>
              <a:t>/სმ</a:t>
            </a:r>
            <a:r>
              <a:rPr lang="ka-GE" sz="800" dirty="0">
                <a:latin typeface="Sylfaen" panose="010A0502050306030303" pitchFamily="18" charset="0"/>
              </a:rPr>
              <a:t>2</a:t>
            </a:r>
            <a:r>
              <a:rPr lang="ka-GE" dirty="0">
                <a:latin typeface="Sylfaen" panose="010A0502050306030303" pitchFamily="18" charset="0"/>
              </a:rPr>
              <a:t>).</a:t>
            </a:r>
            <a:endParaRPr lang="en-US" dirty="0"/>
          </a:p>
        </p:txBody>
      </p:sp>
      <p:sp>
        <p:nvSpPr>
          <p:cNvPr id="8" name="Down Arrow 7"/>
          <p:cNvSpPr/>
          <p:nvPr/>
        </p:nvSpPr>
        <p:spPr>
          <a:xfrm>
            <a:off x="4191000" y="2438400"/>
            <a:ext cx="184226" cy="547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4267200"/>
            <a:ext cx="761015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ka-GE" dirty="0">
                <a:latin typeface="Sylfaen" panose="010A0502050306030303" pitchFamily="18" charset="0"/>
              </a:rPr>
              <a:t>ელექტომაგნიტური გამოსხივების ინტენსივობის ფონი უმნიშვნელოა </a:t>
            </a:r>
            <a:r>
              <a:rPr lang="ka-GE" dirty="0" smtClean="0">
                <a:latin typeface="Sylfaen" panose="010A0502050306030303" pitchFamily="18" charset="0"/>
              </a:rPr>
              <a:t>და</a:t>
            </a:r>
            <a:r>
              <a:rPr lang="en-US" dirty="0" smtClean="0">
                <a:latin typeface="Sylfaen" panose="010A0502050306030303" pitchFamily="18" charset="0"/>
              </a:rPr>
              <a:t> </a:t>
            </a:r>
            <a:r>
              <a:rPr lang="ka-GE" dirty="0" smtClean="0">
                <a:latin typeface="Sylfaen" panose="010A0502050306030303" pitchFamily="18" charset="0"/>
              </a:rPr>
              <a:t>აქ </a:t>
            </a:r>
            <a:r>
              <a:rPr lang="ka-GE" dirty="0">
                <a:latin typeface="Sylfaen" panose="010A0502050306030303" pitchFamily="18" charset="0"/>
              </a:rPr>
              <a:t>მომუშავე, თუ მცხოვრებ ადამიანებს არავითარ საფრთხეს არ უქმნის.</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4804" y="668188"/>
            <a:ext cx="342112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ka-GE" dirty="0">
                <a:latin typeface="Sylfaen" panose="010A0502050306030303" pitchFamily="18" charset="0"/>
              </a:rPr>
              <a:t>ზემოქმედება წყლის ხარისხზე</a:t>
            </a:r>
            <a:endParaRPr lang="en-US" dirty="0">
              <a:latin typeface="Sylfaen" panose="010A0502050306030303" pitchFamily="18" charset="0"/>
            </a:endParaRPr>
          </a:p>
        </p:txBody>
      </p:sp>
      <p:sp>
        <p:nvSpPr>
          <p:cNvPr id="5" name="TextBox 4"/>
          <p:cNvSpPr txBox="1"/>
          <p:nvPr/>
        </p:nvSpPr>
        <p:spPr>
          <a:xfrm>
            <a:off x="290146" y="1512276"/>
            <a:ext cx="4255477" cy="2893100"/>
          </a:xfrm>
          <a:prstGeom prst="rect">
            <a:avLst/>
          </a:prstGeom>
          <a:noFill/>
        </p:spPr>
        <p:txBody>
          <a:bodyPr wrap="square" rtlCol="0">
            <a:spAutoFit/>
          </a:bodyPr>
          <a:lstStyle/>
          <a:p>
            <a:r>
              <a:rPr lang="ka-GE" sz="1400" dirty="0" smtClean="0">
                <a:latin typeface="Sylfaen" panose="010A0502050306030303" pitchFamily="18" charset="0"/>
              </a:rPr>
              <a:t>წყალი საწარმოში გამოიყენება :</a:t>
            </a:r>
          </a:p>
          <a:p>
            <a:r>
              <a:rPr lang="ka-GE" sz="1400" dirty="0" smtClean="0"/>
              <a:t> </a:t>
            </a:r>
          </a:p>
          <a:p>
            <a:pPr marL="285750" indent="-285750">
              <a:buFontTx/>
              <a:buChar char="-"/>
            </a:pPr>
            <a:r>
              <a:rPr lang="ka-GE" sz="1400" dirty="0" smtClean="0">
                <a:latin typeface="Sylfaen" panose="010A0502050306030303" pitchFamily="18" charset="0"/>
              </a:rPr>
              <a:t>საწარმოო მიზნებისათვის</a:t>
            </a:r>
          </a:p>
          <a:p>
            <a:endParaRPr lang="en-US" sz="1400" dirty="0" smtClean="0"/>
          </a:p>
          <a:p>
            <a:endParaRPr lang="en-US" sz="1400" dirty="0" smtClean="0"/>
          </a:p>
          <a:p>
            <a:endParaRPr lang="en-US" sz="1400" dirty="0" smtClean="0"/>
          </a:p>
          <a:p>
            <a:endParaRPr lang="ka-GE" sz="1400" dirty="0" smtClean="0"/>
          </a:p>
          <a:p>
            <a:endParaRPr lang="ka-GE" sz="1400" dirty="0" smtClean="0"/>
          </a:p>
          <a:p>
            <a:endParaRPr lang="ka-GE" sz="1400" dirty="0" smtClean="0"/>
          </a:p>
          <a:p>
            <a:endParaRPr lang="en-US" sz="1400" dirty="0" smtClean="0"/>
          </a:p>
          <a:p>
            <a:endParaRPr lang="en-US" sz="1400" dirty="0" smtClean="0"/>
          </a:p>
          <a:p>
            <a:endParaRPr lang="ka-GE" sz="1400" dirty="0" smtClean="0"/>
          </a:p>
          <a:p>
            <a:pPr marL="285750" indent="-285750">
              <a:buFontTx/>
              <a:buChar char="-"/>
            </a:pPr>
            <a:r>
              <a:rPr lang="ka-GE" sz="1400" dirty="0">
                <a:latin typeface="Sylfaen" panose="010A0502050306030303" pitchFamily="18" charset="0"/>
              </a:rPr>
              <a:t>სასმელ-სამეურნეო მიზნებისათვის</a:t>
            </a:r>
            <a:endParaRPr lang="en-US" sz="1400" dirty="0">
              <a:latin typeface="Sylfaen" panose="010A0502050306030303" pitchFamily="18" charset="0"/>
            </a:endParaRPr>
          </a:p>
        </p:txBody>
      </p:sp>
      <p:sp>
        <p:nvSpPr>
          <p:cNvPr id="6" name="Rectangle 5"/>
          <p:cNvSpPr/>
          <p:nvPr/>
        </p:nvSpPr>
        <p:spPr>
          <a:xfrm>
            <a:off x="4876800" y="3505200"/>
            <a:ext cx="3581400" cy="2246769"/>
          </a:xfrm>
          <a:prstGeom prst="rect">
            <a:avLst/>
          </a:prstGeom>
        </p:spPr>
        <p:txBody>
          <a:bodyPr wrap="square">
            <a:spAutoFit/>
          </a:bodyPr>
          <a:lstStyle/>
          <a:p>
            <a:pPr algn="just"/>
            <a:r>
              <a:rPr lang="ka-GE" sz="1400" dirty="0" smtClean="0">
                <a:latin typeface="Sylfaen" pitchFamily="18" charset="0"/>
              </a:rPr>
              <a:t>სამეურნეო-საყოფაცხოვრებო ჩამდინარე წყლების ხარჯს ვიღებთ მოხმარებული წყლის 90%-ს, შესაბამისად ჩამდინარე წყლების დღეღამური ხარჯი შეადგენს:</a:t>
            </a:r>
            <a:endParaRPr lang="en-US" sz="1400" dirty="0" smtClean="0">
              <a:latin typeface="Sylfaen" pitchFamily="18" charset="0"/>
            </a:endParaRPr>
          </a:p>
          <a:p>
            <a:pPr algn="just"/>
            <a:r>
              <a:rPr lang="en-US" sz="1400" dirty="0" smtClean="0">
                <a:latin typeface="Sylfaen" pitchFamily="18" charset="0"/>
              </a:rPr>
              <a:t>q</a:t>
            </a:r>
            <a:r>
              <a:rPr lang="ka-GE" sz="1400" dirty="0" smtClean="0">
                <a:latin typeface="Sylfaen" pitchFamily="18" charset="0"/>
              </a:rPr>
              <a:t> = 0.63 × 0.9 = 0.567 მ</a:t>
            </a:r>
            <a:r>
              <a:rPr lang="ka-GE" sz="1400" baseline="30000" dirty="0" smtClean="0">
                <a:latin typeface="Sylfaen" pitchFamily="18" charset="0"/>
              </a:rPr>
              <a:t>3</a:t>
            </a:r>
            <a:r>
              <a:rPr lang="ka-GE" sz="1400" dirty="0" smtClean="0">
                <a:latin typeface="Sylfaen" pitchFamily="18" charset="0"/>
              </a:rPr>
              <a:t>/დღ-ში, ანუ 0.486</a:t>
            </a:r>
            <a:r>
              <a:rPr lang="en-US" sz="1400" dirty="0" smtClean="0">
                <a:latin typeface="Sylfaen" pitchFamily="18" charset="0"/>
              </a:rPr>
              <a:t>x</a:t>
            </a:r>
            <a:r>
              <a:rPr lang="ka-GE" sz="1400" dirty="0" smtClean="0">
                <a:latin typeface="Sylfaen" pitchFamily="18" charset="0"/>
              </a:rPr>
              <a:t>210=119.7 მ</a:t>
            </a:r>
            <a:r>
              <a:rPr lang="ka-GE" sz="1400" baseline="30000" dirty="0" smtClean="0">
                <a:latin typeface="Sylfaen" pitchFamily="18" charset="0"/>
              </a:rPr>
              <a:t>3</a:t>
            </a:r>
            <a:r>
              <a:rPr lang="ka-GE" sz="1400" dirty="0" smtClean="0">
                <a:latin typeface="Sylfaen" pitchFamily="18" charset="0"/>
              </a:rPr>
              <a:t>/წელ.</a:t>
            </a:r>
            <a:endParaRPr lang="en-US" sz="1400" b="1" i="1" dirty="0" smtClean="0">
              <a:latin typeface="Sylfaen" pitchFamily="18" charset="0"/>
            </a:endParaRPr>
          </a:p>
          <a:p>
            <a:pPr algn="just"/>
            <a:r>
              <a:rPr lang="ka-GE" sz="1400" dirty="0" smtClean="0">
                <a:latin typeface="Sylfaen" pitchFamily="18" charset="0"/>
              </a:rPr>
              <a:t>ა</a:t>
            </a:r>
            <a:r>
              <a:rPr lang="de-DE" sz="1400" dirty="0" smtClean="0">
                <a:latin typeface="Sylfaen" pitchFamily="18" charset="0"/>
              </a:rPr>
              <a:t>ღნიშნული სამეურნეო-საყოფაცხოვრებო ჩამდინარე წყლები</a:t>
            </a:r>
            <a:r>
              <a:rPr lang="ka-GE" sz="1400" dirty="0" smtClean="0">
                <a:latin typeface="Sylfaen" pitchFamily="18" charset="0"/>
              </a:rPr>
              <a:t>ს ჩაშვება ხორციელდება ქალაქის საკანალიზაციო ქსელში.</a:t>
            </a:r>
            <a:endParaRPr lang="en-US" sz="1400" dirty="0">
              <a:latin typeface="Sylfaen" pitchFamily="18" charset="0"/>
            </a:endParaRPr>
          </a:p>
        </p:txBody>
      </p:sp>
      <p:cxnSp>
        <p:nvCxnSpPr>
          <p:cNvPr id="7" name="Straight Arrow Connector 6"/>
          <p:cNvCxnSpPr/>
          <p:nvPr/>
        </p:nvCxnSpPr>
        <p:spPr>
          <a:xfrm>
            <a:off x="2819400" y="2057400"/>
            <a:ext cx="12192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7600" y="4267200"/>
            <a:ext cx="11430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114800" y="1371600"/>
            <a:ext cx="4343400" cy="1815882"/>
          </a:xfrm>
          <a:prstGeom prst="rect">
            <a:avLst/>
          </a:prstGeom>
        </p:spPr>
        <p:txBody>
          <a:bodyPr wrap="square">
            <a:spAutoFit/>
          </a:bodyPr>
          <a:lstStyle/>
          <a:p>
            <a:pPr algn="just"/>
            <a:r>
              <a:rPr lang="ka-GE" sz="1400" dirty="0" smtClean="0">
                <a:latin typeface="Sylfaen" panose="010A0502050306030303" pitchFamily="18" charset="0"/>
              </a:rPr>
              <a:t>საწარმოო მიზნებისათვის წყალი გამოიყენება როგორც საკანალიზაციო მილების წარმოების ექსტრუდერში, ასევე წყლის მილების წარმოების ექსტრუდერში. გაციების ვანებში წყლის დანაკარგის შესავსებად დღეში მაქსიმუმ საჭიროა 1 მ</a:t>
            </a:r>
            <a:r>
              <a:rPr lang="ka-GE" sz="1400" baseline="30000" dirty="0" smtClean="0">
                <a:latin typeface="Sylfaen" panose="010A0502050306030303" pitchFamily="18" charset="0"/>
              </a:rPr>
              <a:t>3</a:t>
            </a:r>
            <a:r>
              <a:rPr lang="ka-GE" sz="1400" dirty="0" smtClean="0">
                <a:latin typeface="Sylfaen" panose="010A0502050306030303" pitchFamily="18" charset="0"/>
              </a:rPr>
              <a:t> წყალი, რომელიც ორთქლის სახით იკარგება.  წელიწადში მაქსიმალური წყლის ხარჯი არ აღემატება 210 მ</a:t>
            </a:r>
            <a:r>
              <a:rPr lang="ka-GE" sz="1400" baseline="30000" dirty="0" smtClean="0">
                <a:latin typeface="Sylfaen" panose="010A0502050306030303" pitchFamily="18" charset="0"/>
              </a:rPr>
              <a:t>3</a:t>
            </a:r>
            <a:r>
              <a:rPr lang="ka-GE" sz="1400" dirty="0" smtClean="0">
                <a:latin typeface="Sylfaen" panose="010A0502050306030303" pitchFamily="18" charset="0"/>
              </a:rPr>
              <a:t>-ს.</a:t>
            </a:r>
            <a:endParaRPr lang="en-US" sz="1400" baseline="-25000" dirty="0">
              <a:latin typeface="Sylfaen" panose="010A05020503060303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609600"/>
            <a:ext cx="4571999"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ka-GE" dirty="0">
                <a:latin typeface="Sylfaen" panose="010A0502050306030303" pitchFamily="18" charset="0"/>
              </a:rPr>
              <a:t>ზემოქმედება ცხოველთა სამყაროზე</a:t>
            </a:r>
            <a:endParaRPr lang="en-US" dirty="0"/>
          </a:p>
        </p:txBody>
      </p:sp>
      <p:sp>
        <p:nvSpPr>
          <p:cNvPr id="5" name="Rectangle 4"/>
          <p:cNvSpPr/>
          <p:nvPr/>
        </p:nvSpPr>
        <p:spPr>
          <a:xfrm>
            <a:off x="533400" y="1143000"/>
            <a:ext cx="8170986" cy="646331"/>
          </a:xfrm>
          <a:prstGeom prst="rect">
            <a:avLst/>
          </a:prstGeom>
        </p:spPr>
        <p:txBody>
          <a:bodyPr wrap="square">
            <a:spAutoFit/>
          </a:bodyPr>
          <a:lstStyle/>
          <a:p>
            <a:r>
              <a:rPr lang="ka-GE" dirty="0" smtClean="0">
                <a:latin typeface="Sylfaen" panose="010A0502050306030303" pitchFamily="18" charset="0"/>
              </a:rPr>
              <a:t>საწარმოს განთავსების ტერიტორია არ გამოირჩევა ცხოველთა მრავალფეროვნებით</a:t>
            </a:r>
            <a:endParaRPr lang="en-US" dirty="0"/>
          </a:p>
        </p:txBody>
      </p:sp>
      <p:sp>
        <p:nvSpPr>
          <p:cNvPr id="6" name="Rectangle 5"/>
          <p:cNvSpPr/>
          <p:nvPr/>
        </p:nvSpPr>
        <p:spPr>
          <a:xfrm>
            <a:off x="515815" y="2211198"/>
            <a:ext cx="8378494" cy="646331"/>
          </a:xfrm>
          <a:prstGeom prst="rect">
            <a:avLst/>
          </a:prstGeom>
        </p:spPr>
        <p:txBody>
          <a:bodyPr wrap="square">
            <a:spAutoFit/>
          </a:bodyPr>
          <a:lstStyle/>
          <a:p>
            <a:r>
              <a:rPr lang="ka-GE" dirty="0">
                <a:latin typeface="Sylfaen" panose="010A0502050306030303" pitchFamily="18" charset="0"/>
              </a:rPr>
              <a:t>გარკვეული სახის </a:t>
            </a:r>
            <a:r>
              <a:rPr lang="ka-GE" dirty="0" smtClean="0">
                <a:latin typeface="Sylfaen" panose="010A0502050306030303" pitchFamily="18" charset="0"/>
              </a:rPr>
              <a:t>ნეგატიური </a:t>
            </a:r>
            <a:r>
              <a:rPr lang="ka-GE" dirty="0" smtClean="0">
                <a:solidFill>
                  <a:schemeClr val="accent1"/>
                </a:solidFill>
                <a:latin typeface="Sylfaen" panose="010A0502050306030303" pitchFamily="18" charset="0"/>
              </a:rPr>
              <a:t>ზემოქმედებები</a:t>
            </a:r>
            <a:r>
              <a:rPr lang="ka-GE" dirty="0">
                <a:latin typeface="Sylfaen" panose="010A0502050306030303" pitchFamily="18" charset="0"/>
              </a:rPr>
              <a:t>, განსაკუთრებით </a:t>
            </a:r>
            <a:r>
              <a:rPr lang="ka-GE" dirty="0" smtClean="0">
                <a:solidFill>
                  <a:schemeClr val="accent1"/>
                </a:solidFill>
                <a:latin typeface="Sylfaen" panose="010A0502050306030303" pitchFamily="18" charset="0"/>
              </a:rPr>
              <a:t>მოსალოდნელია ფრინველებზე</a:t>
            </a:r>
            <a:r>
              <a:rPr lang="ka-GE" dirty="0">
                <a:solidFill>
                  <a:schemeClr val="accent1"/>
                </a:solidFill>
                <a:latin typeface="Sylfaen" panose="010A0502050306030303" pitchFamily="18" charset="0"/>
              </a:rPr>
              <a:t>.</a:t>
            </a:r>
            <a:endParaRPr lang="en-US" dirty="0">
              <a:solidFill>
                <a:schemeClr val="accent1"/>
              </a:solidFill>
            </a:endParaRPr>
          </a:p>
        </p:txBody>
      </p:sp>
      <p:sp>
        <p:nvSpPr>
          <p:cNvPr id="7" name="Rectangle 6"/>
          <p:cNvSpPr/>
          <p:nvPr/>
        </p:nvSpPr>
        <p:spPr>
          <a:xfrm>
            <a:off x="685800" y="3657600"/>
            <a:ext cx="8015436" cy="1200329"/>
          </a:xfrm>
          <a:prstGeom prst="rect">
            <a:avLst/>
          </a:prstGeom>
        </p:spPr>
        <p:txBody>
          <a:bodyPr wrap="square">
            <a:spAutoFit/>
          </a:bodyPr>
          <a:lstStyle/>
          <a:p>
            <a:pPr algn="just"/>
            <a:r>
              <a:rPr lang="ka-GE" dirty="0">
                <a:latin typeface="Sylfaen" panose="010A0502050306030303" pitchFamily="18" charset="0"/>
              </a:rPr>
              <a:t>ცხოველთა სამყაროზე ზემოქმედების სახეებიდან აღსანიშნავია ღამის </a:t>
            </a:r>
            <a:r>
              <a:rPr lang="ka-GE" dirty="0" smtClean="0">
                <a:latin typeface="Sylfaen" panose="010A0502050306030303" pitchFamily="18" charset="0"/>
              </a:rPr>
              <a:t>საათებში</a:t>
            </a:r>
            <a:r>
              <a:rPr lang="en-US" dirty="0" smtClean="0">
                <a:latin typeface="Sylfaen" panose="010A0502050306030303" pitchFamily="18" charset="0"/>
              </a:rPr>
              <a:t> </a:t>
            </a:r>
            <a:r>
              <a:rPr lang="ka-GE" dirty="0" smtClean="0">
                <a:latin typeface="Sylfaen" panose="010A0502050306030303" pitchFamily="18" charset="0"/>
              </a:rPr>
              <a:t>განათებულობის </a:t>
            </a:r>
            <a:r>
              <a:rPr lang="ka-GE" dirty="0">
                <a:latin typeface="Sylfaen" panose="010A0502050306030303" pitchFamily="18" charset="0"/>
              </a:rPr>
              <a:t>ფონის შეცვლასთან დაკავშირებული ზემოქმედება - </a:t>
            </a:r>
            <a:r>
              <a:rPr lang="ka-GE" dirty="0" smtClean="0">
                <a:latin typeface="Sylfaen" panose="010A0502050306030303" pitchFamily="18" charset="0"/>
              </a:rPr>
              <a:t>ფრინველთა</a:t>
            </a:r>
            <a:r>
              <a:rPr lang="en-US" dirty="0" smtClean="0">
                <a:latin typeface="Sylfaen" panose="010A0502050306030303" pitchFamily="18" charset="0"/>
              </a:rPr>
              <a:t> </a:t>
            </a:r>
            <a:r>
              <a:rPr lang="ka-GE" dirty="0" smtClean="0">
                <a:latin typeface="Sylfaen" panose="010A0502050306030303" pitchFamily="18" charset="0"/>
              </a:rPr>
              <a:t>დაფრთხობა</a:t>
            </a:r>
            <a:r>
              <a:rPr lang="ka-GE" dirty="0">
                <a:latin typeface="Sylfaen" panose="010A0502050306030303" pitchFamily="18" charset="0"/>
              </a:rPr>
              <a:t>, რისი თანმდევი შესაძლოა იყოს მათი დეზორიენტაცია და დაშავება</a:t>
            </a:r>
            <a:endParaRPr lang="en-US" dirty="0"/>
          </a:p>
        </p:txBody>
      </p:sp>
      <p:sp>
        <p:nvSpPr>
          <p:cNvPr id="8" name="Down Arrow 7"/>
          <p:cNvSpPr/>
          <p:nvPr/>
        </p:nvSpPr>
        <p:spPr>
          <a:xfrm>
            <a:off x="3886200" y="2895600"/>
            <a:ext cx="215010" cy="555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533400"/>
            <a:ext cx="6824472"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sz="1400" dirty="0">
                <a:latin typeface="Sylfaen" panose="010A0502050306030303" pitchFamily="18" charset="0"/>
              </a:rPr>
              <a:t>ნარჩენების წარმოქმნა და მათი მართვის პროცესში მოსალოდნელი ზემოქმედება,</a:t>
            </a:r>
            <a:endParaRPr lang="en-US" sz="1400" dirty="0"/>
          </a:p>
        </p:txBody>
      </p:sp>
      <p:sp>
        <p:nvSpPr>
          <p:cNvPr id="5" name="Rectangle 4"/>
          <p:cNvSpPr/>
          <p:nvPr/>
        </p:nvSpPr>
        <p:spPr>
          <a:xfrm>
            <a:off x="395654" y="1045193"/>
            <a:ext cx="7757746" cy="523220"/>
          </a:xfrm>
          <a:prstGeom prst="rect">
            <a:avLst/>
          </a:prstGeom>
        </p:spPr>
        <p:txBody>
          <a:bodyPr wrap="square">
            <a:spAutoFit/>
          </a:bodyPr>
          <a:lstStyle/>
          <a:p>
            <a:r>
              <a:rPr lang="ka-GE" sz="1400" u="sng" dirty="0">
                <a:latin typeface="Sylfaen" panose="010A0502050306030303" pitchFamily="18" charset="0"/>
              </a:rPr>
              <a:t>საწარმოს საქმიანობის პროცესში </a:t>
            </a:r>
            <a:r>
              <a:rPr lang="ka-GE" sz="1400" dirty="0">
                <a:latin typeface="Sylfaen" panose="010A0502050306030303" pitchFamily="18" charset="0"/>
              </a:rPr>
              <a:t>მოსალოდნელია სხვადასხვა სახეობის ნარჩენების</a:t>
            </a:r>
          </a:p>
          <a:p>
            <a:pPr algn="just"/>
            <a:r>
              <a:rPr lang="ka-GE" sz="1400" dirty="0">
                <a:latin typeface="Sylfaen" panose="010A0502050306030303" pitchFamily="18" charset="0"/>
              </a:rPr>
              <a:t>წარმოქმნა, მათ შორის </a:t>
            </a:r>
            <a:r>
              <a:rPr lang="ka-GE" sz="1400" dirty="0" smtClean="0">
                <a:latin typeface="Sylfaen" panose="010A0502050306030303" pitchFamily="18" charset="0"/>
              </a:rPr>
              <a:t>წარმოადგენს </a:t>
            </a:r>
            <a:r>
              <a:rPr lang="ka-GE" sz="1400" dirty="0">
                <a:solidFill>
                  <a:schemeClr val="accent1"/>
                </a:solidFill>
                <a:latin typeface="Sylfaen" panose="010A0502050306030303" pitchFamily="18" charset="0"/>
              </a:rPr>
              <a:t>სახიფათო ნარჩენებს</a:t>
            </a:r>
            <a:endParaRPr lang="en-US" sz="1400" dirty="0">
              <a:solidFill>
                <a:schemeClr val="accent1"/>
              </a:solidFill>
            </a:endParaRPr>
          </a:p>
        </p:txBody>
      </p:sp>
      <p:sp>
        <p:nvSpPr>
          <p:cNvPr id="6" name="Rectangle 5"/>
          <p:cNvSpPr/>
          <p:nvPr/>
        </p:nvSpPr>
        <p:spPr>
          <a:xfrm>
            <a:off x="228600" y="3810000"/>
            <a:ext cx="6096000" cy="2092881"/>
          </a:xfrm>
          <a:prstGeom prst="rect">
            <a:avLst/>
          </a:prstGeom>
        </p:spPr>
        <p:txBody>
          <a:bodyPr>
            <a:spAutoFit/>
          </a:bodyPr>
          <a:lstStyle/>
          <a:p>
            <a:r>
              <a:rPr lang="ka-GE" dirty="0">
                <a:solidFill>
                  <a:schemeClr val="accent1"/>
                </a:solidFill>
                <a:latin typeface="Sylfaen" panose="010A0502050306030303" pitchFamily="18" charset="0"/>
              </a:rPr>
              <a:t>პასუხისმგებლობა ნარჩენების მართვის პროცესში</a:t>
            </a:r>
          </a:p>
          <a:p>
            <a:r>
              <a:rPr lang="ka-GE" sz="1400" dirty="0">
                <a:latin typeface="Sylfaen" panose="010A0502050306030303" pitchFamily="18" charset="0"/>
              </a:rPr>
              <a:t>საწარმოს ხელმძღვანელი ვალდებულია:</a:t>
            </a:r>
          </a:p>
          <a:p>
            <a:r>
              <a:rPr lang="ka-GE" sz="1400" dirty="0">
                <a:latin typeface="SymbolMT"/>
              </a:rPr>
              <a:t> </a:t>
            </a:r>
            <a:r>
              <a:rPr lang="ka-GE" sz="1400" dirty="0">
                <a:latin typeface="Sylfaen" panose="010A0502050306030303" pitchFamily="18" charset="0"/>
              </a:rPr>
              <a:t>ნარჩენების საინვენტარიზაციო უწყისის დამტკიცებაზე;</a:t>
            </a:r>
          </a:p>
          <a:p>
            <a:r>
              <a:rPr lang="ka-GE" sz="1400" dirty="0">
                <a:latin typeface="SymbolMT"/>
              </a:rPr>
              <a:t> </a:t>
            </a:r>
            <a:r>
              <a:rPr lang="ka-GE" sz="1400" dirty="0">
                <a:latin typeface="Sylfaen" panose="010A0502050306030303" pitchFamily="18" charset="0"/>
              </a:rPr>
              <a:t>ნარჩენების მართვისათვის საჭირო მოწყობილობით, რესურსით და </a:t>
            </a:r>
            <a:r>
              <a:rPr lang="ka-GE" sz="1400" dirty="0" smtClean="0">
                <a:latin typeface="Sylfaen" panose="010A0502050306030303" pitchFamily="18" charset="0"/>
              </a:rPr>
              <a:t>ინვენტარით საწარმოს </a:t>
            </a:r>
            <a:r>
              <a:rPr lang="ka-GE" sz="1400" dirty="0">
                <a:latin typeface="Sylfaen" panose="010A0502050306030303" pitchFamily="18" charset="0"/>
              </a:rPr>
              <a:t>უზრუნველყოფაზე;</a:t>
            </a:r>
          </a:p>
          <a:p>
            <a:r>
              <a:rPr lang="ka-GE" sz="1400" dirty="0">
                <a:latin typeface="SymbolMT"/>
              </a:rPr>
              <a:t> </a:t>
            </a:r>
            <a:r>
              <a:rPr lang="ka-GE" sz="1400" dirty="0">
                <a:latin typeface="Sylfaen" panose="010A0502050306030303" pitchFamily="18" charset="0"/>
              </a:rPr>
              <a:t>საწარმოს საქმიანობის პროცესში წარმოქმნილი ნარჩენების მართვის პროცესში</a:t>
            </a:r>
          </a:p>
          <a:p>
            <a:r>
              <a:rPr lang="ka-GE" sz="1400" dirty="0">
                <a:latin typeface="SymbolMT"/>
              </a:rPr>
              <a:t> </a:t>
            </a:r>
            <a:r>
              <a:rPr lang="ka-GE" sz="1400" dirty="0" smtClean="0">
                <a:latin typeface="Sylfaen" panose="010A0502050306030303" pitchFamily="18" charset="0"/>
              </a:rPr>
              <a:t>საქართველოს </a:t>
            </a:r>
            <a:r>
              <a:rPr lang="ka-GE" sz="1400" dirty="0">
                <a:latin typeface="Sylfaen" panose="010A0502050306030303" pitchFamily="18" charset="0"/>
              </a:rPr>
              <a:t>გარემოსდაცვითი კანონმდებლობის მოთხოვნების დაცვაზე.</a:t>
            </a:r>
            <a:endParaRPr lang="en-US" sz="1400" dirty="0"/>
          </a:p>
        </p:txBody>
      </p:sp>
      <p:sp>
        <p:nvSpPr>
          <p:cNvPr id="7" name="Rectangle 6"/>
          <p:cNvSpPr/>
          <p:nvPr/>
        </p:nvSpPr>
        <p:spPr>
          <a:xfrm>
            <a:off x="225670" y="1846479"/>
            <a:ext cx="3607776" cy="1354217"/>
          </a:xfrm>
          <a:prstGeom prst="rect">
            <a:avLst/>
          </a:prstGeom>
        </p:spPr>
        <p:txBody>
          <a:bodyPr wrap="square">
            <a:spAutoFit/>
          </a:bodyPr>
          <a:lstStyle/>
          <a:p>
            <a:pPr marL="342900" indent="-342900">
              <a:buAutoNum type="arabicPeriod"/>
            </a:pPr>
            <a:endParaRPr lang="ka-GE" dirty="0">
              <a:latin typeface="Sylfaen" panose="010A0502050306030303" pitchFamily="18" charset="0"/>
            </a:endParaRPr>
          </a:p>
          <a:p>
            <a:r>
              <a:rPr lang="ka-GE" dirty="0" smtClean="0">
                <a:latin typeface="Sylfaen" panose="010A0502050306030303" pitchFamily="18" charset="0"/>
              </a:rPr>
              <a:t>1</a:t>
            </a:r>
            <a:r>
              <a:rPr lang="ka-GE" sz="1400" dirty="0" smtClean="0">
                <a:latin typeface="Sylfaen" panose="010A0502050306030303" pitchFamily="18" charset="0"/>
              </a:rPr>
              <a:t>. </a:t>
            </a:r>
            <a:r>
              <a:rPr lang="ka-GE" sz="1400" dirty="0">
                <a:latin typeface="Sylfaen" panose="010A0502050306030303" pitchFamily="18" charset="0"/>
              </a:rPr>
              <a:t>საყოფაცხოვრებო ნარჩენები</a:t>
            </a:r>
            <a:r>
              <a:rPr lang="ka-GE" sz="1400" dirty="0" smtClean="0">
                <a:latin typeface="Sylfaen" panose="010A0502050306030303" pitchFamily="18" charset="0"/>
              </a:rPr>
              <a:t>;</a:t>
            </a:r>
          </a:p>
          <a:p>
            <a:endParaRPr lang="ka-GE" sz="1400" dirty="0" smtClean="0">
              <a:latin typeface="Sylfaen" panose="010A0502050306030303" pitchFamily="18" charset="0"/>
            </a:endParaRPr>
          </a:p>
          <a:p>
            <a:r>
              <a:rPr lang="ka-GE" sz="1400" dirty="0" smtClean="0">
                <a:latin typeface="Sylfaen" panose="010A0502050306030303" pitchFamily="18" charset="0"/>
              </a:rPr>
              <a:t>2. საწარმოო </a:t>
            </a:r>
            <a:r>
              <a:rPr lang="ka-GE" sz="1400" dirty="0">
                <a:latin typeface="Sylfaen" panose="010A0502050306030303" pitchFamily="18" charset="0"/>
              </a:rPr>
              <a:t>ნარჩენები;</a:t>
            </a:r>
          </a:p>
          <a:p>
            <a:endParaRPr lang="en-US" dirty="0"/>
          </a:p>
        </p:txBody>
      </p:sp>
      <p:sp>
        <p:nvSpPr>
          <p:cNvPr id="8" name="Rectangle 7"/>
          <p:cNvSpPr/>
          <p:nvPr/>
        </p:nvSpPr>
        <p:spPr>
          <a:xfrm>
            <a:off x="3886200" y="2057400"/>
            <a:ext cx="4876800" cy="461665"/>
          </a:xfrm>
          <a:prstGeom prst="rect">
            <a:avLst/>
          </a:prstGeom>
        </p:spPr>
        <p:txBody>
          <a:bodyPr wrap="square">
            <a:spAutoFit/>
          </a:bodyPr>
          <a:lstStyle/>
          <a:p>
            <a:r>
              <a:rPr lang="ka-GE" sz="1200" dirty="0">
                <a:latin typeface="Sylfaen" panose="010A0502050306030303" pitchFamily="18" charset="0"/>
              </a:rPr>
              <a:t>საყოფაცხოვრებო ნარჩენები (დაახლოებით </a:t>
            </a:r>
            <a:r>
              <a:rPr lang="ka-GE" sz="1200" dirty="0" smtClean="0">
                <a:latin typeface="Sylfaen" pitchFamily="18" charset="0"/>
              </a:rPr>
              <a:t>10.22 მ</a:t>
            </a:r>
            <a:r>
              <a:rPr lang="ka-GE" sz="1200" baseline="30000" dirty="0" smtClean="0">
                <a:latin typeface="Sylfaen" pitchFamily="18" charset="0"/>
              </a:rPr>
              <a:t>3</a:t>
            </a:r>
            <a:r>
              <a:rPr lang="ka-GE" sz="1200" dirty="0" smtClean="0">
                <a:latin typeface="Sylfaen" pitchFamily="18" charset="0"/>
              </a:rPr>
              <a:t> /წელ</a:t>
            </a:r>
            <a:r>
              <a:rPr lang="ka-GE" sz="1200" dirty="0">
                <a:latin typeface="Sylfaen" pitchFamily="18" charset="0"/>
              </a:rPr>
              <a:t>) განთავსდება </a:t>
            </a:r>
            <a:r>
              <a:rPr lang="ka-GE" sz="1200" dirty="0" smtClean="0">
                <a:latin typeface="Sylfaen" panose="010A0502050306030303" pitchFamily="18" charset="0"/>
              </a:rPr>
              <a:t>საწარმოოს ტერიტორიაზე </a:t>
            </a:r>
            <a:r>
              <a:rPr lang="ka-GE" sz="1200" dirty="0">
                <a:latin typeface="Sylfaen" panose="010A0502050306030303" pitchFamily="18" charset="0"/>
              </a:rPr>
              <a:t>დადგმულ კონტეინერებში</a:t>
            </a:r>
            <a:endParaRPr lang="en-US" sz="1200" dirty="0"/>
          </a:p>
        </p:txBody>
      </p:sp>
      <p:cxnSp>
        <p:nvCxnSpPr>
          <p:cNvPr id="9" name="Straight Arrow Connector 8"/>
          <p:cNvCxnSpPr/>
          <p:nvPr/>
        </p:nvCxnSpPr>
        <p:spPr>
          <a:xfrm>
            <a:off x="2895600" y="2341652"/>
            <a:ext cx="852854" cy="9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67000" y="2590800"/>
            <a:ext cx="6324600" cy="600164"/>
          </a:xfrm>
          <a:prstGeom prst="rect">
            <a:avLst/>
          </a:prstGeom>
        </p:spPr>
        <p:txBody>
          <a:bodyPr wrap="square">
            <a:spAutoFit/>
          </a:bodyPr>
          <a:lstStyle/>
          <a:p>
            <a:pPr algn="just"/>
            <a:r>
              <a:rPr lang="en-US" sz="1100" dirty="0" err="1" smtClean="0">
                <a:latin typeface="Sylfaen" panose="010A0502050306030303" pitchFamily="18" charset="0"/>
              </a:rPr>
              <a:t>საწმენდი</a:t>
            </a:r>
            <a:r>
              <a:rPr lang="en-US" sz="1100" dirty="0" smtClean="0">
                <a:latin typeface="Sylfaen" panose="010A0502050306030303" pitchFamily="18" charset="0"/>
              </a:rPr>
              <a:t> </a:t>
            </a:r>
            <a:r>
              <a:rPr lang="en-US" sz="1100" dirty="0" err="1" smtClean="0">
                <a:latin typeface="Sylfaen" panose="010A0502050306030303" pitchFamily="18" charset="0"/>
              </a:rPr>
              <a:t>ნაჭრები</a:t>
            </a:r>
            <a:r>
              <a:rPr lang="en-US" sz="1100" dirty="0" smtClean="0">
                <a:latin typeface="Sylfaen" panose="010A0502050306030303" pitchFamily="18" charset="0"/>
              </a:rPr>
              <a:t> </a:t>
            </a:r>
            <a:r>
              <a:rPr lang="en-US" sz="1100" dirty="0" err="1" smtClean="0">
                <a:latin typeface="Sylfaen" panose="010A0502050306030303" pitchFamily="18" charset="0"/>
              </a:rPr>
              <a:t>და</a:t>
            </a:r>
            <a:r>
              <a:rPr lang="en-US" sz="1100" dirty="0" smtClean="0">
                <a:latin typeface="Sylfaen" panose="010A0502050306030303" pitchFamily="18" charset="0"/>
              </a:rPr>
              <a:t> </a:t>
            </a:r>
            <a:r>
              <a:rPr lang="en-US" sz="1100" dirty="0" err="1" smtClean="0">
                <a:latin typeface="Sylfaen" panose="010A0502050306030303" pitchFamily="18" charset="0"/>
              </a:rPr>
              <a:t>დამცავი</a:t>
            </a:r>
            <a:r>
              <a:rPr lang="en-US" sz="1100" dirty="0" smtClean="0">
                <a:latin typeface="Sylfaen" panose="010A0502050306030303" pitchFamily="18" charset="0"/>
              </a:rPr>
              <a:t> </a:t>
            </a:r>
            <a:r>
              <a:rPr lang="en-US" sz="1100" dirty="0" err="1" smtClean="0">
                <a:latin typeface="Sylfaen" panose="010A0502050306030303" pitchFamily="18" charset="0"/>
              </a:rPr>
              <a:t>ტანისამოსი</a:t>
            </a:r>
            <a:r>
              <a:rPr lang="en-US" sz="1100" dirty="0" smtClean="0">
                <a:latin typeface="Sylfaen" panose="010A0502050306030303" pitchFamily="18" charset="0"/>
              </a:rPr>
              <a:t>, </a:t>
            </a:r>
            <a:r>
              <a:rPr lang="en-US" sz="1100" dirty="0" err="1" smtClean="0">
                <a:latin typeface="Sylfaen" panose="010A0502050306030303" pitchFamily="18" charset="0"/>
              </a:rPr>
              <a:t>რომელიც</a:t>
            </a:r>
            <a:r>
              <a:rPr lang="en-US" sz="1100" dirty="0" smtClean="0">
                <a:latin typeface="Sylfaen" panose="010A0502050306030303" pitchFamily="18" charset="0"/>
              </a:rPr>
              <a:t> </a:t>
            </a:r>
            <a:r>
              <a:rPr lang="en-US" sz="1100" dirty="0" err="1" smtClean="0">
                <a:latin typeface="Sylfaen" panose="010A0502050306030303" pitchFamily="18" charset="0"/>
              </a:rPr>
              <a:t>დაბინძურებულია</a:t>
            </a:r>
            <a:r>
              <a:rPr lang="en-US" sz="1100" dirty="0" smtClean="0">
                <a:latin typeface="Sylfaen" panose="010A0502050306030303" pitchFamily="18" charset="0"/>
              </a:rPr>
              <a:t> </a:t>
            </a:r>
            <a:r>
              <a:rPr lang="en-US" sz="1100" dirty="0" err="1" smtClean="0">
                <a:latin typeface="Sylfaen" panose="010A0502050306030303" pitchFamily="18" charset="0"/>
              </a:rPr>
              <a:t>საშიში</a:t>
            </a:r>
            <a:r>
              <a:rPr lang="en-US" sz="1100" dirty="0" smtClean="0">
                <a:latin typeface="Sylfaen" panose="010A0502050306030303" pitchFamily="18" charset="0"/>
              </a:rPr>
              <a:t> </a:t>
            </a:r>
            <a:r>
              <a:rPr lang="en-US" sz="1100" dirty="0" err="1" smtClean="0">
                <a:latin typeface="Sylfaen" panose="010A0502050306030303" pitchFamily="18" charset="0"/>
              </a:rPr>
              <a:t>ქიმიური</a:t>
            </a:r>
            <a:r>
              <a:rPr lang="en-US" sz="1100" dirty="0" smtClean="0">
                <a:latin typeface="Sylfaen" panose="010A0502050306030303" pitchFamily="18" charset="0"/>
              </a:rPr>
              <a:t> </a:t>
            </a:r>
            <a:r>
              <a:rPr lang="en-US" sz="1100" dirty="0" err="1" smtClean="0">
                <a:latin typeface="Sylfaen" panose="010A0502050306030303" pitchFamily="18" charset="0"/>
              </a:rPr>
              <a:t>ნივთიერებებით</a:t>
            </a:r>
            <a:r>
              <a:rPr lang="ka-GE" sz="1100" dirty="0" smtClean="0">
                <a:latin typeface="Sylfaen" panose="010A0502050306030303" pitchFamily="18" charset="0"/>
              </a:rPr>
              <a:t>, </a:t>
            </a:r>
            <a:r>
              <a:rPr lang="en-US" sz="1100" dirty="0" err="1" smtClean="0">
                <a:latin typeface="Sylfaen" panose="010A0502050306030303" pitchFamily="18" charset="0"/>
              </a:rPr>
              <a:t>ძრავისა</a:t>
            </a:r>
            <a:r>
              <a:rPr lang="en-US" sz="1100" dirty="0" smtClean="0">
                <a:latin typeface="Sylfaen" panose="010A0502050306030303" pitchFamily="18" charset="0"/>
              </a:rPr>
              <a:t> </a:t>
            </a:r>
            <a:r>
              <a:rPr lang="en-US" sz="1100" dirty="0" err="1" smtClean="0">
                <a:latin typeface="Sylfaen" panose="010A0502050306030303" pitchFamily="18" charset="0"/>
              </a:rPr>
              <a:t>და</a:t>
            </a:r>
            <a:r>
              <a:rPr lang="en-US" sz="1100" dirty="0" smtClean="0">
                <a:latin typeface="Sylfaen" panose="010A0502050306030303" pitchFamily="18" charset="0"/>
              </a:rPr>
              <a:t> </a:t>
            </a:r>
            <a:r>
              <a:rPr lang="en-US" sz="1100" dirty="0" err="1" smtClean="0">
                <a:latin typeface="Sylfaen" panose="010A0502050306030303" pitchFamily="18" charset="0"/>
              </a:rPr>
              <a:t>კბილანური</a:t>
            </a:r>
            <a:r>
              <a:rPr lang="en-US" sz="1100" dirty="0" smtClean="0">
                <a:latin typeface="Sylfaen" panose="010A0502050306030303" pitchFamily="18" charset="0"/>
              </a:rPr>
              <a:t> </a:t>
            </a:r>
            <a:r>
              <a:rPr lang="en-US" sz="1100" dirty="0" err="1" smtClean="0">
                <a:latin typeface="Sylfaen" panose="010A0502050306030303" pitchFamily="18" charset="0"/>
              </a:rPr>
              <a:t>გადაცემის</a:t>
            </a:r>
            <a:r>
              <a:rPr lang="en-US" sz="1100" dirty="0" smtClean="0">
                <a:latin typeface="Sylfaen" panose="010A0502050306030303" pitchFamily="18" charset="0"/>
              </a:rPr>
              <a:t> </a:t>
            </a:r>
            <a:r>
              <a:rPr lang="en-US" sz="1100" dirty="0" err="1" smtClean="0">
                <a:latin typeface="Sylfaen" panose="010A0502050306030303" pitchFamily="18" charset="0"/>
              </a:rPr>
              <a:t>კოლოფის</a:t>
            </a:r>
            <a:r>
              <a:rPr lang="en-US" sz="1100" dirty="0" smtClean="0">
                <a:latin typeface="Sylfaen" panose="010A0502050306030303" pitchFamily="18" charset="0"/>
              </a:rPr>
              <a:t> </a:t>
            </a:r>
            <a:r>
              <a:rPr lang="en-US" sz="1100" dirty="0" err="1" smtClean="0">
                <a:latin typeface="Sylfaen" panose="010A0502050306030303" pitchFamily="18" charset="0"/>
              </a:rPr>
              <a:t>სინთეტიკური</a:t>
            </a:r>
            <a:r>
              <a:rPr lang="en-US" sz="1100" dirty="0" smtClean="0">
                <a:latin typeface="Sylfaen" panose="010A0502050306030303" pitchFamily="18" charset="0"/>
              </a:rPr>
              <a:t> </a:t>
            </a:r>
            <a:r>
              <a:rPr lang="en-US" sz="1100" dirty="0" err="1" smtClean="0">
                <a:latin typeface="Sylfaen" panose="010A0502050306030303" pitchFamily="18" charset="0"/>
              </a:rPr>
              <a:t>ზეთები</a:t>
            </a:r>
            <a:r>
              <a:rPr lang="en-US" sz="1100" dirty="0" smtClean="0">
                <a:latin typeface="Sylfaen" panose="010A0502050306030303" pitchFamily="18" charset="0"/>
              </a:rPr>
              <a:t> </a:t>
            </a:r>
            <a:r>
              <a:rPr lang="en-US" sz="1100" dirty="0" err="1" smtClean="0">
                <a:latin typeface="Sylfaen" panose="010A0502050306030303" pitchFamily="18" charset="0"/>
              </a:rPr>
              <a:t>და</a:t>
            </a:r>
            <a:r>
              <a:rPr lang="en-US" sz="1100" dirty="0" smtClean="0">
                <a:latin typeface="Sylfaen" panose="010A0502050306030303" pitchFamily="18" charset="0"/>
              </a:rPr>
              <a:t> </a:t>
            </a:r>
            <a:r>
              <a:rPr lang="en-US" sz="1100" dirty="0" err="1" smtClean="0">
                <a:latin typeface="Sylfaen" panose="010A0502050306030303" pitchFamily="18" charset="0"/>
              </a:rPr>
              <a:t>სხვა</a:t>
            </a:r>
            <a:r>
              <a:rPr lang="en-US" sz="1100" dirty="0" smtClean="0">
                <a:latin typeface="Sylfaen" panose="010A0502050306030303" pitchFamily="18" charset="0"/>
              </a:rPr>
              <a:t> </a:t>
            </a:r>
            <a:r>
              <a:rPr lang="en-US" sz="1100" dirty="0" err="1" smtClean="0">
                <a:latin typeface="Sylfaen" panose="010A0502050306030303" pitchFamily="18" charset="0"/>
              </a:rPr>
              <a:t>ზეთოვანი</a:t>
            </a:r>
            <a:r>
              <a:rPr lang="en-US" sz="1100" dirty="0" smtClean="0">
                <a:latin typeface="Sylfaen" panose="010A0502050306030303" pitchFamily="18" charset="0"/>
              </a:rPr>
              <a:t> </a:t>
            </a:r>
            <a:r>
              <a:rPr lang="en-US" sz="1100" dirty="0" err="1" smtClean="0">
                <a:latin typeface="Sylfaen" panose="010A0502050306030303" pitchFamily="18" charset="0"/>
              </a:rPr>
              <a:t>ლუბრიკანტები</a:t>
            </a:r>
            <a:r>
              <a:rPr lang="en-US" sz="1100" dirty="0" smtClean="0">
                <a:latin typeface="Sylfaen" panose="010A0502050306030303" pitchFamily="18" charset="0"/>
              </a:rPr>
              <a:t> </a:t>
            </a:r>
            <a:endParaRPr lang="en-US" sz="1100" dirty="0">
              <a:latin typeface="Sylfaen" panose="010A0502050306030303" pitchFamily="18" charset="0"/>
            </a:endParaRPr>
          </a:p>
        </p:txBody>
      </p:sp>
      <p:cxnSp>
        <p:nvCxnSpPr>
          <p:cNvPr id="11" name="Straight Arrow Connector 10"/>
          <p:cNvCxnSpPr/>
          <p:nvPr/>
        </p:nvCxnSpPr>
        <p:spPr>
          <a:xfrm>
            <a:off x="2286000" y="2778304"/>
            <a:ext cx="407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28800" y="3200400"/>
            <a:ext cx="3200400" cy="461665"/>
          </a:xfrm>
          <a:prstGeom prst="rect">
            <a:avLst/>
          </a:prstGeom>
        </p:spPr>
        <p:txBody>
          <a:bodyPr wrap="square">
            <a:spAutoFit/>
          </a:bodyPr>
          <a:lstStyle/>
          <a:p>
            <a:r>
              <a:rPr lang="ka-GE" sz="1200" dirty="0" smtClean="0">
                <a:solidFill>
                  <a:schemeClr val="accent1"/>
                </a:solidFill>
                <a:latin typeface="Sylfaen" panose="010A0502050306030303" pitchFamily="18" charset="0"/>
              </a:rPr>
              <a:t>დროებით დასაწყობდება სასაწყობო ტერიტორიაზე</a:t>
            </a:r>
            <a:endParaRPr lang="en-US" sz="1200" dirty="0"/>
          </a:p>
        </p:txBody>
      </p:sp>
      <p:cxnSp>
        <p:nvCxnSpPr>
          <p:cNvPr id="13" name="Straight Arrow Connector 12"/>
          <p:cNvCxnSpPr/>
          <p:nvPr/>
        </p:nvCxnSpPr>
        <p:spPr>
          <a:xfrm>
            <a:off x="3429000" y="2819400"/>
            <a:ext cx="0" cy="280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86400" y="3124200"/>
            <a:ext cx="3419153" cy="461665"/>
          </a:xfrm>
          <a:prstGeom prst="rect">
            <a:avLst/>
          </a:prstGeom>
          <a:noFill/>
        </p:spPr>
        <p:txBody>
          <a:bodyPr wrap="square" rtlCol="0">
            <a:spAutoFit/>
          </a:bodyPr>
          <a:lstStyle/>
          <a:p>
            <a:r>
              <a:rPr lang="ka-GE" sz="1200" dirty="0" smtClean="0">
                <a:latin typeface="Sylfaen" panose="010A0502050306030303" pitchFamily="18" charset="0"/>
              </a:rPr>
              <a:t>გადაეცემა შესაბამისი ნებართვის მქონე ორგანიზაციას უტილიზაციაზე</a:t>
            </a:r>
            <a:endParaRPr lang="en-US" sz="1200" dirty="0">
              <a:latin typeface="Sylfaen" panose="010A0502050306030303" pitchFamily="18" charset="0"/>
            </a:endParaRPr>
          </a:p>
        </p:txBody>
      </p:sp>
      <p:cxnSp>
        <p:nvCxnSpPr>
          <p:cNvPr id="15" name="Straight Arrow Connector 14"/>
          <p:cNvCxnSpPr/>
          <p:nvPr/>
        </p:nvCxnSpPr>
        <p:spPr>
          <a:xfrm>
            <a:off x="7696200" y="2819400"/>
            <a:ext cx="0" cy="268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
                                            <p:txEl>
                                              <p:pRg st="2" end="2"/>
                                            </p:txEl>
                                          </p:spTgt>
                                        </p:tgtEl>
                                      </p:cBhvr>
                                    </p:animEffect>
                                    <p:animScale>
                                      <p:cBhvr>
                                        <p:cTn id="12" dur="250" autoRev="1" fill="hold"/>
                                        <p:tgtEl>
                                          <p:spTgt spid="6">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
                                            <p:txEl>
                                              <p:pRg st="3" end="3"/>
                                            </p:txEl>
                                          </p:spTgt>
                                        </p:tgtEl>
                                      </p:cBhvr>
                                    </p:animEffect>
                                    <p:animScale>
                                      <p:cBhvr>
                                        <p:cTn id="17" dur="250" autoRev="1" fill="hold"/>
                                        <p:tgtEl>
                                          <p:spTgt spid="6">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6">
                                            <p:txEl>
                                              <p:pRg st="4" end="4"/>
                                            </p:txEl>
                                          </p:spTgt>
                                        </p:tgtEl>
                                      </p:cBhvr>
                                    </p:animEffect>
                                    <p:animScale>
                                      <p:cBhvr>
                                        <p:cTn id="22" dur="250" autoRev="1" fill="hold"/>
                                        <p:tgtEl>
                                          <p:spTgt spid="6">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6">
                                            <p:txEl>
                                              <p:pRg st="5" end="5"/>
                                            </p:txEl>
                                          </p:spTgt>
                                        </p:tgtEl>
                                      </p:cBhvr>
                                    </p:animEffect>
                                    <p:animScale>
                                      <p:cBhvr>
                                        <p:cTn id="27" dur="250" autoRev="1" fill="hold"/>
                                        <p:tgtEl>
                                          <p:spTgt spid="6">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838200"/>
          </a:xfrm>
        </p:spPr>
        <p:txBody>
          <a:bodyPr>
            <a:normAutofit fontScale="90000"/>
          </a:bodyPr>
          <a:lstStyle/>
          <a:p>
            <a:pPr algn="ctr"/>
            <a:r>
              <a:rPr lang="ka-GE" sz="2800" dirty="0" smtClean="0">
                <a:solidFill>
                  <a:schemeClr val="tx1"/>
                </a:solidFill>
                <a:latin typeface="Sylfaen" panose="010A0502050306030303" pitchFamily="18" charset="0"/>
              </a:rPr>
              <a:t>საქმიანობის ადგილმდებარეობა</a:t>
            </a:r>
            <a:r>
              <a:rPr lang="ka-GE" sz="2800" dirty="0" smtClean="0">
                <a:solidFill>
                  <a:schemeClr val="accent2">
                    <a:lumMod val="60000"/>
                    <a:lumOff val="40000"/>
                  </a:schemeClr>
                </a:solidFill>
                <a:latin typeface="Sylfaen" panose="010A0502050306030303" pitchFamily="18" charset="0"/>
              </a:rPr>
              <a:t/>
            </a:r>
            <a:br>
              <a:rPr lang="ka-GE" sz="2800" dirty="0" smtClean="0">
                <a:solidFill>
                  <a:schemeClr val="accent2">
                    <a:lumMod val="60000"/>
                    <a:lumOff val="40000"/>
                  </a:schemeClr>
                </a:solidFill>
                <a:latin typeface="Sylfaen" panose="010A0502050306030303" pitchFamily="18" charset="0"/>
              </a:rPr>
            </a:br>
            <a:endParaRPr lang="en-US" sz="2800" dirty="0">
              <a:solidFill>
                <a:schemeClr val="tx1"/>
              </a:solidFill>
              <a:latin typeface="Sylfaen" panose="010A0502050306030303" pitchFamily="18" charset="0"/>
            </a:endParaRPr>
          </a:p>
        </p:txBody>
      </p:sp>
      <p:sp>
        <p:nvSpPr>
          <p:cNvPr id="3" name="Subtitle 2"/>
          <p:cNvSpPr>
            <a:spLocks noGrp="1"/>
          </p:cNvSpPr>
          <p:nvPr>
            <p:ph type="subTitle" idx="1"/>
          </p:nvPr>
        </p:nvSpPr>
        <p:spPr>
          <a:xfrm>
            <a:off x="533400" y="1447800"/>
            <a:ext cx="7854696" cy="4495800"/>
          </a:xfrm>
        </p:spPr>
        <p:txBody>
          <a:bodyPr>
            <a:noAutofit/>
          </a:bodyPr>
          <a:lstStyle/>
          <a:p>
            <a:pPr algn="just"/>
            <a:r>
              <a:rPr lang="ka-GE" sz="1600" dirty="0" smtClean="0">
                <a:solidFill>
                  <a:schemeClr val="tx1"/>
                </a:solidFill>
                <a:latin typeface="Sylfaen" panose="010A0502050306030303" pitchFamily="18" charset="0"/>
              </a:rPr>
              <a:t>საწარმოო ტერიტორია მდებარეობს ქალაქ ბათუმში, ბაგრატიონის ქუჩა #97.99-ში,  მიწის ნაკვეთის საკადასტრო კოდი 05.26.13.022. აღნიშნული მიწის ნაკვეთი წარმოადგენს შპს „სესილი 2008“-ს (ID ს/კ:245619941) საკუთრებას. ტერიტორიის GPS კოორდინატებია: X-220188.00; Y-4614813.00. </a:t>
            </a:r>
            <a:endParaRPr lang="en-US" sz="1600" dirty="0" smtClean="0">
              <a:solidFill>
                <a:schemeClr val="tx1"/>
              </a:solidFill>
              <a:latin typeface="Sylfaen" panose="010A0502050306030303" pitchFamily="18" charset="0"/>
            </a:endParaRPr>
          </a:p>
          <a:p>
            <a:pPr algn="just"/>
            <a:r>
              <a:rPr lang="ka-GE" sz="1600" dirty="0" smtClean="0">
                <a:solidFill>
                  <a:schemeClr val="tx1"/>
                </a:solidFill>
                <a:latin typeface="Sylfaen" panose="010A0502050306030303" pitchFamily="18" charset="0"/>
              </a:rPr>
              <a:t>აღნიშნული ტერიტორია წარმოადგენს ყოფილი ქიმიური ქარხნის მიმდებარე ტერიტორიაზე არსებულ არასასოფლო-სამეურნეო დანიშნულების მიწის ნაკვეთს. წარმოდგენილი GPS კოორდინატების და საკადასტრო კოდის მიხედვით იდენტიფიცირებული ტერიტორიიდან აღმოსავლეთით და დასავლეთით ფიქსირდება დასახლებული ზონა. პირდაპირი მანძილი </a:t>
            </a:r>
            <a:r>
              <a:rPr lang="en-US" sz="1600" dirty="0" err="1" smtClean="0">
                <a:solidFill>
                  <a:schemeClr val="tx1"/>
                </a:solidFill>
                <a:latin typeface="Sylfaen" panose="010A0502050306030303" pitchFamily="18" charset="0"/>
              </a:rPr>
              <a:t>საწარმოო</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შენობიდან</a:t>
            </a:r>
            <a:r>
              <a:rPr lang="en-US" sz="1600" dirty="0" smtClean="0">
                <a:solidFill>
                  <a:schemeClr val="tx1"/>
                </a:solidFill>
                <a:latin typeface="Sylfaen" panose="010A0502050306030303" pitchFamily="18" charset="0"/>
              </a:rPr>
              <a:t> </a:t>
            </a:r>
            <a:r>
              <a:rPr lang="ka-GE" sz="1600" dirty="0" smtClean="0">
                <a:solidFill>
                  <a:schemeClr val="tx1"/>
                </a:solidFill>
                <a:latin typeface="Sylfaen" panose="010A0502050306030303" pitchFamily="18" charset="0"/>
              </a:rPr>
              <a:t>უახლოეს მოსახლემდე </a:t>
            </a:r>
            <a:r>
              <a:rPr lang="en-US" sz="1600" dirty="0" err="1" smtClean="0">
                <a:solidFill>
                  <a:schemeClr val="tx1"/>
                </a:solidFill>
                <a:latin typeface="Sylfaen" panose="010A0502050306030303" pitchFamily="18" charset="0"/>
              </a:rPr>
              <a:t>საწარმოს</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საკადასტრო</a:t>
            </a:r>
            <a:r>
              <a:rPr lang="en-US" sz="1600" dirty="0" smtClean="0">
                <a:solidFill>
                  <a:schemeClr val="tx1"/>
                </a:solidFill>
                <a:latin typeface="Sylfaen" panose="010A0502050306030303" pitchFamily="18" charset="0"/>
              </a:rPr>
              <a:t> </a:t>
            </a:r>
            <a:r>
              <a:rPr lang="en-US" sz="1600" dirty="0" err="1" smtClean="0">
                <a:solidFill>
                  <a:schemeClr val="tx1"/>
                </a:solidFill>
                <a:latin typeface="Sylfaen" panose="010A0502050306030303" pitchFamily="18" charset="0"/>
              </a:rPr>
              <a:t>საზღვრიდან</a:t>
            </a:r>
            <a:r>
              <a:rPr lang="ka-GE" sz="1600" dirty="0" smtClean="0">
                <a:solidFill>
                  <a:schemeClr val="tx1"/>
                </a:solidFill>
                <a:latin typeface="Sylfaen" panose="010A0502050306030303" pitchFamily="18" charset="0"/>
              </a:rPr>
              <a:t> 3 მეტრს.</a:t>
            </a:r>
            <a:endParaRPr lang="en-US" sz="1600" dirty="0" smtClean="0">
              <a:solidFill>
                <a:schemeClr val="tx1"/>
              </a:solidFill>
              <a:latin typeface="Sylfaen" panose="010A0502050306030303" pitchFamily="18" charset="0"/>
            </a:endParaRPr>
          </a:p>
          <a:p>
            <a:pPr algn="just"/>
            <a:r>
              <a:rPr lang="ka-GE" sz="1600" dirty="0" smtClean="0">
                <a:solidFill>
                  <a:schemeClr val="tx1"/>
                </a:solidFill>
                <a:latin typeface="Sylfaen" panose="010A0502050306030303" pitchFamily="18" charset="0"/>
              </a:rPr>
              <a:t>აღნიშნული საწარმოდა დასავლეთით 170 მეტრში მდებარეობს საჯარო სკოლა, ჩრდილო-დასავლეთით 130 მეტრში მდებარეობს ენერგო პრო ჯორჯიას ოფისი. </a:t>
            </a:r>
            <a:endParaRPr lang="en-US" sz="1600" dirty="0" smtClean="0">
              <a:solidFill>
                <a:schemeClr val="tx1"/>
              </a:solidFill>
              <a:latin typeface="Sylfaen" panose="010A0502050306030303" pitchFamily="18" charset="0"/>
            </a:endParaRPr>
          </a:p>
          <a:p>
            <a:pPr algn="just"/>
            <a:r>
              <a:rPr lang="ka-GE" sz="1600" dirty="0" smtClean="0">
                <a:solidFill>
                  <a:schemeClr val="tx1"/>
                </a:solidFill>
                <a:latin typeface="Sylfaen" panose="010A0502050306030303" pitchFamily="18" charset="0"/>
              </a:rPr>
              <a:t>საწარმოს ტერიტორიის ჩრდილოეთით, მიმდებარედ, მდებარეობს შპს „ანთ გრუპ“-ის საკუთრებაში მდებარე სასაწყობე შენობა.</a:t>
            </a:r>
            <a:endParaRPr lang="en-US" sz="1600" dirty="0">
              <a:solidFill>
                <a:schemeClr val="tx1"/>
              </a:solidFill>
              <a:latin typeface="Sylfaen" panose="010A05020503060303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838200"/>
            <a:ext cx="7063153"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dirty="0">
                <a:latin typeface="Sylfaen" panose="010A0502050306030303" pitchFamily="18" charset="0"/>
              </a:rPr>
              <a:t>ზემოქმედება ადამიანის ჯანმრთელობასა და უსაფრთხოებაზე</a:t>
            </a:r>
            <a:endParaRPr lang="en-US" dirty="0"/>
          </a:p>
        </p:txBody>
      </p:sp>
      <p:sp>
        <p:nvSpPr>
          <p:cNvPr id="5" name="Rectangle 4"/>
          <p:cNvSpPr/>
          <p:nvPr/>
        </p:nvSpPr>
        <p:spPr>
          <a:xfrm>
            <a:off x="838200" y="1866900"/>
            <a:ext cx="7485185" cy="369332"/>
          </a:xfrm>
          <a:prstGeom prst="rect">
            <a:avLst/>
          </a:prstGeom>
        </p:spPr>
        <p:txBody>
          <a:bodyPr wrap="square">
            <a:spAutoFit/>
          </a:bodyPr>
          <a:lstStyle/>
          <a:p>
            <a:r>
              <a:rPr lang="ka-GE" dirty="0">
                <a:solidFill>
                  <a:schemeClr val="accent2"/>
                </a:solidFill>
                <a:latin typeface="Sylfaen" panose="010A0502050306030303" pitchFamily="18" charset="0"/>
              </a:rPr>
              <a:t>ზემოქმედების ძირითადი რეცეპტორები მომსახურე </a:t>
            </a:r>
            <a:r>
              <a:rPr lang="ka-GE" dirty="0" smtClean="0">
                <a:solidFill>
                  <a:schemeClr val="accent2"/>
                </a:solidFill>
                <a:latin typeface="Sylfaen" panose="010A0502050306030303" pitchFamily="18" charset="0"/>
              </a:rPr>
              <a:t>პერსონალია</a:t>
            </a:r>
            <a:endParaRPr lang="en-US" dirty="0">
              <a:solidFill>
                <a:schemeClr val="accent2"/>
              </a:solidFill>
            </a:endParaRPr>
          </a:p>
        </p:txBody>
      </p:sp>
      <p:sp>
        <p:nvSpPr>
          <p:cNvPr id="6" name="Rectangle 5"/>
          <p:cNvSpPr/>
          <p:nvPr/>
        </p:nvSpPr>
        <p:spPr>
          <a:xfrm>
            <a:off x="1016977" y="3319810"/>
            <a:ext cx="758776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dirty="0">
                <a:latin typeface="Sylfaen" panose="010A0502050306030303" pitchFamily="18" charset="0"/>
              </a:rPr>
              <a:t>ზემოქმედების პრევენციის მიზნით მნიშვნელოვანია </a:t>
            </a:r>
            <a:r>
              <a:rPr lang="ka-GE" dirty="0" smtClean="0">
                <a:latin typeface="Sylfaen" panose="010A0502050306030303" pitchFamily="18" charset="0"/>
              </a:rPr>
              <a:t>უსაფრთხოების ნორმების </a:t>
            </a:r>
            <a:r>
              <a:rPr lang="ka-GE" dirty="0">
                <a:latin typeface="Sylfaen" panose="010A0502050306030303" pitchFamily="18" charset="0"/>
              </a:rPr>
              <a:t>მკაცრი დაცვა და მუდმივი ზედამხედველობა</a:t>
            </a:r>
            <a:endParaRPr lang="en-US" dirty="0"/>
          </a:p>
        </p:txBody>
      </p:sp>
      <p:sp>
        <p:nvSpPr>
          <p:cNvPr id="7" name="Down Arrow 6"/>
          <p:cNvSpPr/>
          <p:nvPr/>
        </p:nvSpPr>
        <p:spPr>
          <a:xfrm>
            <a:off x="4173415" y="1469096"/>
            <a:ext cx="123092" cy="307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173415" y="2587869"/>
            <a:ext cx="123092" cy="307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62000"/>
            <a:ext cx="75906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ka-GE" dirty="0">
                <a:latin typeface="Sylfaen" panose="010A0502050306030303" pitchFamily="18" charset="0"/>
              </a:rPr>
              <a:t>ნიადაგის; გრუნტის და </a:t>
            </a:r>
            <a:r>
              <a:rPr lang="ka-GE" dirty="0"/>
              <a:t>მიწისქვეშა წყლების დაბინძურების რისკები </a:t>
            </a:r>
            <a:endParaRPr lang="en-US" dirty="0"/>
          </a:p>
        </p:txBody>
      </p:sp>
      <p:sp>
        <p:nvSpPr>
          <p:cNvPr id="7" name="Rectangle 6"/>
          <p:cNvSpPr/>
          <p:nvPr/>
        </p:nvSpPr>
        <p:spPr>
          <a:xfrm>
            <a:off x="3657600" y="1905000"/>
            <a:ext cx="5257800" cy="1569660"/>
          </a:xfrm>
          <a:prstGeom prst="rect">
            <a:avLst/>
          </a:prstGeom>
        </p:spPr>
        <p:txBody>
          <a:bodyPr wrap="square">
            <a:spAutoFit/>
          </a:bodyPr>
          <a:lstStyle/>
          <a:p>
            <a:r>
              <a:rPr lang="ka-GE" sz="1200" dirty="0">
                <a:latin typeface="Sylfaen" panose="010A0502050306030303" pitchFamily="18" charset="0"/>
              </a:rPr>
              <a:t>ნიადაგის და გრუნტის დაბინძურების</a:t>
            </a:r>
          </a:p>
          <a:p>
            <a:r>
              <a:rPr lang="ka-GE" sz="1200" dirty="0">
                <a:latin typeface="Sylfaen" panose="010A0502050306030303" pitchFamily="18" charset="0"/>
              </a:rPr>
              <a:t>მიზეზი შეიძლება გახდეს</a:t>
            </a:r>
            <a:r>
              <a:rPr lang="ka-GE" sz="1200" dirty="0" smtClean="0">
                <a:latin typeface="Sylfaen" panose="010A0502050306030303" pitchFamily="18" charset="0"/>
              </a:rPr>
              <a:t>:</a:t>
            </a:r>
          </a:p>
          <a:p>
            <a:endParaRPr lang="ka-GE" sz="1200" dirty="0">
              <a:latin typeface="Sylfaen" panose="010A0502050306030303" pitchFamily="18" charset="0"/>
            </a:endParaRPr>
          </a:p>
          <a:p>
            <a:r>
              <a:rPr lang="ka-GE" sz="1200" dirty="0">
                <a:latin typeface="Sylfaen" panose="010A0502050306030303" pitchFamily="18" charset="0"/>
              </a:rPr>
              <a:t>• საწარმოო და საყოფაცხოვრებო ნარჩენების მართვის წესების დარღვევა</a:t>
            </a:r>
            <a:r>
              <a:rPr lang="ka-GE" sz="1200" dirty="0" smtClean="0">
                <a:latin typeface="Sylfaen" panose="010A0502050306030303" pitchFamily="18" charset="0"/>
              </a:rPr>
              <a:t>;</a:t>
            </a:r>
          </a:p>
          <a:p>
            <a:endParaRPr lang="ka-GE" sz="1200" dirty="0">
              <a:latin typeface="Sylfaen" panose="010A0502050306030303" pitchFamily="18" charset="0"/>
            </a:endParaRPr>
          </a:p>
          <a:p>
            <a:r>
              <a:rPr lang="ka-GE" sz="1200" dirty="0">
                <a:latin typeface="Sylfaen" panose="010A0502050306030303" pitchFamily="18" charset="0"/>
              </a:rPr>
              <a:t>• ავტოტრანსპორტიდან ნავთობპროდუქტების ავარიული დაღვრა</a:t>
            </a:r>
            <a:r>
              <a:rPr lang="ka-GE" sz="1200" dirty="0" smtClean="0">
                <a:latin typeface="Sylfaen" panose="010A0502050306030303" pitchFamily="18" charset="0"/>
              </a:rPr>
              <a:t>;</a:t>
            </a:r>
          </a:p>
          <a:p>
            <a:endParaRPr lang="ka-GE" sz="1200" dirty="0">
              <a:latin typeface="Sylfaen" panose="010A0502050306030303" pitchFamily="18" charset="0"/>
            </a:endParaRPr>
          </a:p>
          <a:p>
            <a:r>
              <a:rPr lang="ka-GE" sz="1200" dirty="0">
                <a:latin typeface="Sylfaen" panose="010A0502050306030303" pitchFamily="18" charset="0"/>
              </a:rPr>
              <a:t>• შიდა კანალიზაციის სისტემების ექსპლუატაცია</a:t>
            </a:r>
            <a:endParaRPr lang="en-US" sz="1200" dirty="0"/>
          </a:p>
        </p:txBody>
      </p:sp>
      <p:cxnSp>
        <p:nvCxnSpPr>
          <p:cNvPr id="8" name="Straight Arrow Connector 7"/>
          <p:cNvCxnSpPr/>
          <p:nvPr/>
        </p:nvCxnSpPr>
        <p:spPr>
          <a:xfrm>
            <a:off x="5486400" y="1219200"/>
            <a:ext cx="8792" cy="703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00200" y="3505200"/>
            <a:ext cx="2138727" cy="369332"/>
          </a:xfrm>
          <a:prstGeom prst="rect">
            <a:avLst/>
          </a:prstGeom>
        </p:spPr>
        <p:txBody>
          <a:bodyPr wrap="none">
            <a:spAutoFit/>
          </a:bodyPr>
          <a:lstStyle/>
          <a:p>
            <a:r>
              <a:rPr lang="ka-GE" dirty="0" smtClean="0">
                <a:latin typeface="Sylfaen" panose="010A0502050306030303" pitchFamily="18" charset="0"/>
              </a:rPr>
              <a:t>სანიაღვრე წყლები</a:t>
            </a:r>
            <a:endParaRPr lang="en-US" dirty="0"/>
          </a:p>
        </p:txBody>
      </p:sp>
      <p:sp>
        <p:nvSpPr>
          <p:cNvPr id="10" name="Rectangle 9"/>
          <p:cNvSpPr/>
          <p:nvPr/>
        </p:nvSpPr>
        <p:spPr>
          <a:xfrm>
            <a:off x="762000" y="4191000"/>
            <a:ext cx="7086600" cy="338554"/>
          </a:xfrm>
          <a:prstGeom prst="rect">
            <a:avLst/>
          </a:prstGeom>
        </p:spPr>
        <p:txBody>
          <a:bodyPr wrap="square">
            <a:spAutoFit/>
          </a:bodyPr>
          <a:lstStyle/>
          <a:p>
            <a:pPr algn="just"/>
            <a:r>
              <a:rPr lang="ka-GE" sz="1600" dirty="0" smtClean="0">
                <a:latin typeface="Sylfaen" panose="010A0502050306030303" pitchFamily="18" charset="0"/>
              </a:rPr>
              <a:t>აღნიშნული წყლები ჩაედინება  ქ. ბათუმის საკანალიზაციო სისტემაში</a:t>
            </a:r>
            <a:r>
              <a:rPr lang="ka-GE" sz="1600" dirty="0" smtClean="0"/>
              <a:t>.</a:t>
            </a:r>
            <a:endParaRPr lang="en-US" sz="1600" dirty="0"/>
          </a:p>
        </p:txBody>
      </p:sp>
      <p:cxnSp>
        <p:nvCxnSpPr>
          <p:cNvPr id="11" name="Straight Arrow Connector 10"/>
          <p:cNvCxnSpPr/>
          <p:nvPr/>
        </p:nvCxnSpPr>
        <p:spPr>
          <a:xfrm>
            <a:off x="1524000" y="1143000"/>
            <a:ext cx="0" cy="250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a:off x="2743200" y="3810000"/>
            <a:ext cx="158262" cy="2936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3" end="3"/>
                                            </p:txEl>
                                          </p:spTgt>
                                        </p:tgtEl>
                                      </p:cBhvr>
                                    </p:animEffect>
                                    <p:animScale>
                                      <p:cBhvr>
                                        <p:cTn id="7" dur="250" autoRev="1" fill="hold"/>
                                        <p:tgtEl>
                                          <p:spTgt spid="7">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xEl>
                                              <p:pRg st="5" end="5"/>
                                            </p:txEl>
                                          </p:spTgt>
                                        </p:tgtEl>
                                      </p:cBhvr>
                                    </p:animEffect>
                                    <p:animScale>
                                      <p:cBhvr>
                                        <p:cTn id="12" dur="250" autoRev="1" fill="hold"/>
                                        <p:tgtEl>
                                          <p:spTgt spid="7">
                                            <p:txEl>
                                              <p:pRg st="5" end="5"/>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7">
                                            <p:txEl>
                                              <p:pRg st="7" end="7"/>
                                            </p:txEl>
                                          </p:spTgt>
                                        </p:tgtEl>
                                      </p:cBhvr>
                                    </p:animEffect>
                                    <p:animScale>
                                      <p:cBhvr>
                                        <p:cTn id="17" dur="250" autoRev="1" fill="hold"/>
                                        <p:tgtEl>
                                          <p:spTgt spid="7">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762000"/>
            <a:ext cx="325762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ka-GE" dirty="0">
                <a:latin typeface="Sylfaen" panose="010A0502050306030303" pitchFamily="18" charset="0"/>
              </a:rPr>
              <a:t>კუმულაციური ზემოქმედება</a:t>
            </a:r>
            <a:endParaRPr lang="en-US" dirty="0"/>
          </a:p>
        </p:txBody>
      </p:sp>
      <p:sp>
        <p:nvSpPr>
          <p:cNvPr id="5" name="Rectangle 4"/>
          <p:cNvSpPr/>
          <p:nvPr/>
        </p:nvSpPr>
        <p:spPr>
          <a:xfrm>
            <a:off x="685800" y="1295400"/>
            <a:ext cx="7162800" cy="1200329"/>
          </a:xfrm>
          <a:prstGeom prst="rect">
            <a:avLst/>
          </a:prstGeom>
        </p:spPr>
        <p:txBody>
          <a:bodyPr wrap="square">
            <a:spAutoFit/>
          </a:bodyPr>
          <a:lstStyle/>
          <a:p>
            <a:pPr algn="just"/>
            <a:r>
              <a:rPr lang="ka-GE" dirty="0" smtClean="0">
                <a:solidFill>
                  <a:schemeClr val="accent2"/>
                </a:solidFill>
                <a:latin typeface="Sylfaen" panose="010A0502050306030303" pitchFamily="18" charset="0"/>
              </a:rPr>
              <a:t>კუმულაციური</a:t>
            </a:r>
            <a:r>
              <a:rPr lang="ka-GE" dirty="0" smtClean="0">
                <a:latin typeface="Sylfaen" panose="010A0502050306030303" pitchFamily="18" charset="0"/>
              </a:rPr>
              <a:t> </a:t>
            </a:r>
            <a:r>
              <a:rPr lang="ka-GE" dirty="0">
                <a:latin typeface="Sylfaen" panose="010A0502050306030303" pitchFamily="18" charset="0"/>
              </a:rPr>
              <a:t>ზემოქმედების ერთადერთ </a:t>
            </a:r>
            <a:r>
              <a:rPr lang="ka-GE" dirty="0" smtClean="0">
                <a:latin typeface="Sylfaen" panose="010A0502050306030303" pitchFamily="18" charset="0"/>
              </a:rPr>
              <a:t>საგულისხმო</a:t>
            </a:r>
            <a:r>
              <a:rPr lang="en-US" dirty="0" smtClean="0">
                <a:latin typeface="Sylfaen" panose="010A0502050306030303" pitchFamily="18" charset="0"/>
              </a:rPr>
              <a:t> </a:t>
            </a:r>
            <a:r>
              <a:rPr lang="ka-GE" dirty="0" smtClean="0">
                <a:latin typeface="Sylfaen" panose="010A0502050306030303" pitchFamily="18" charset="0"/>
              </a:rPr>
              <a:t>სახედ </a:t>
            </a:r>
            <a:r>
              <a:rPr lang="ka-GE" dirty="0">
                <a:latin typeface="Sylfaen" panose="010A0502050306030303" pitchFamily="18" charset="0"/>
              </a:rPr>
              <a:t>უნდა </a:t>
            </a:r>
            <a:r>
              <a:rPr lang="ka-GE" dirty="0" smtClean="0">
                <a:latin typeface="Sylfaen" panose="010A0502050306030303" pitchFamily="18" charset="0"/>
              </a:rPr>
              <a:t>მივიჩნიოთ:</a:t>
            </a:r>
          </a:p>
          <a:p>
            <a:endParaRPr lang="ka-GE" dirty="0" smtClean="0">
              <a:latin typeface="Sylfaen" panose="010A0502050306030303" pitchFamily="18" charset="0"/>
            </a:endParaRPr>
          </a:p>
          <a:p>
            <a:r>
              <a:rPr lang="ka-GE" dirty="0" smtClean="0">
                <a:latin typeface="Sylfaen" panose="010A0502050306030303" pitchFamily="18" charset="0"/>
              </a:rPr>
              <a:t> </a:t>
            </a:r>
            <a:r>
              <a:rPr lang="ka-GE" dirty="0" smtClean="0">
                <a:latin typeface="Sylfaen" panose="010A0502050306030303" pitchFamily="18" charset="0"/>
                <a:sym typeface="Wingdings" panose="05000000000000000000" pitchFamily="2" charset="2"/>
              </a:rPr>
              <a:t></a:t>
            </a:r>
            <a:r>
              <a:rPr lang="ka-GE" dirty="0" smtClean="0">
                <a:latin typeface="Sylfaen" panose="010A0502050306030303" pitchFamily="18" charset="0"/>
              </a:rPr>
              <a:t>ხმაურის </a:t>
            </a:r>
            <a:r>
              <a:rPr lang="ka-GE" dirty="0">
                <a:latin typeface="Sylfaen" panose="010A0502050306030303" pitchFamily="18" charset="0"/>
              </a:rPr>
              <a:t>გავრცელება და </a:t>
            </a:r>
            <a:r>
              <a:rPr lang="ka-GE" dirty="0" smtClean="0">
                <a:latin typeface="Sylfaen" panose="010A0502050306030303" pitchFamily="18" charset="0"/>
                <a:sym typeface="Wingdings" panose="05000000000000000000" pitchFamily="2" charset="2"/>
              </a:rPr>
              <a:t></a:t>
            </a:r>
            <a:r>
              <a:rPr lang="ka-GE" dirty="0" smtClean="0">
                <a:latin typeface="Sylfaen" panose="010A0502050306030303" pitchFamily="18" charset="0"/>
              </a:rPr>
              <a:t>ატმოსფერულ </a:t>
            </a:r>
            <a:r>
              <a:rPr lang="ka-GE" dirty="0">
                <a:latin typeface="Sylfaen" panose="010A0502050306030303" pitchFamily="18" charset="0"/>
              </a:rPr>
              <a:t>ჰაერზე </a:t>
            </a:r>
            <a:r>
              <a:rPr lang="ka-GE" dirty="0" smtClean="0">
                <a:latin typeface="Sylfaen" panose="010A0502050306030303" pitchFamily="18" charset="0"/>
              </a:rPr>
              <a:t>ზემოქმედება</a:t>
            </a:r>
            <a:endParaRPr lang="en-US" dirty="0"/>
          </a:p>
        </p:txBody>
      </p:sp>
      <p:sp>
        <p:nvSpPr>
          <p:cNvPr id="6" name="Rectangle 5"/>
          <p:cNvSpPr/>
          <p:nvPr/>
        </p:nvSpPr>
        <p:spPr>
          <a:xfrm>
            <a:off x="533400" y="3048000"/>
            <a:ext cx="8382000" cy="252376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ka-GE" sz="1400" dirty="0" smtClean="0">
                <a:latin typeface="Sylfaen" pitchFamily="18" charset="0"/>
              </a:rPr>
              <a:t>საწარმოს ექსპლუატაციის პროცესში, საქმიანობის სპეციფიკიდან და განთავსების ადგილიდან გამომდინარე, კუმულაციური ზემოქმედების ერთადერთ საგულისხმო სახედ უნდა მივიჩნიოთ ატმოსფერულ ჰაერზე ზემოქმედება და ხმაურის გავრცელება. კერძოდ, საწარმოს და მის მიმდებარედ არსებული საწარმოების ერთდროული ფუნქციონირების შედეგად გამოწვეული ხმაურის ჯამური ზეგავლენა გარემოს სხვადასხვა რეცეპტორებზე. </a:t>
            </a:r>
            <a:endParaRPr lang="en-US" sz="1400" dirty="0" smtClean="0">
              <a:latin typeface="Sylfaen" pitchFamily="18" charset="0"/>
            </a:endParaRPr>
          </a:p>
          <a:p>
            <a:pPr algn="just"/>
            <a:r>
              <a:rPr lang="ka-GE" sz="1400" dirty="0" smtClean="0">
                <a:latin typeface="Sylfaen" pitchFamily="18" charset="0"/>
              </a:rPr>
              <a:t>ატმოსფერული ჰარში მავნე ნივთიერებების მიწისპირა კონცენტრაციების ანგარიშისას გამოყენებული იქნება კანონმდებლობით გათვალისწინებული ფონური მახასიათებლები რომელიც ეთანადება 125-250 ათასი მოსახლეობის რიცხოვნობის სიდიდეს. ასევე გათვალისწინებული იქნება, რომ საწრმოო ტერიტორია მიეკუთვნება ქ. ბათუმს, რომელიც საკურორტო ზონას წარმოადგენს.</a:t>
            </a:r>
            <a:r>
              <a:rPr lang="en-US" sz="1400" dirty="0" smtClean="0">
                <a:latin typeface="Sylfaen" pitchFamily="18" charset="0"/>
              </a:rPr>
              <a:t>  </a:t>
            </a:r>
            <a:r>
              <a:rPr lang="en-US" sz="1400" dirty="0" err="1" smtClean="0">
                <a:latin typeface="Sylfaen" pitchFamily="18" charset="0"/>
              </a:rPr>
              <a:t>საწარმოს</a:t>
            </a:r>
            <a:r>
              <a:rPr lang="en-US" sz="1400" dirty="0" smtClean="0">
                <a:latin typeface="Sylfaen" pitchFamily="18" charset="0"/>
              </a:rPr>
              <a:t> </a:t>
            </a:r>
            <a:r>
              <a:rPr lang="en-US" sz="1400" dirty="0" err="1" smtClean="0">
                <a:latin typeface="Sylfaen" pitchFamily="18" charset="0"/>
              </a:rPr>
              <a:t>მომიჯნავედ</a:t>
            </a:r>
            <a:r>
              <a:rPr lang="en-US" sz="1400" dirty="0" smtClean="0">
                <a:latin typeface="Sylfaen" pitchFamily="18" charset="0"/>
              </a:rPr>
              <a:t> </a:t>
            </a:r>
            <a:r>
              <a:rPr lang="en-US" sz="1400" dirty="0" err="1" smtClean="0">
                <a:latin typeface="Sylfaen" pitchFamily="18" charset="0"/>
              </a:rPr>
              <a:t>ანალოგიური</a:t>
            </a:r>
            <a:r>
              <a:rPr lang="en-US" sz="1400" dirty="0" smtClean="0">
                <a:latin typeface="Sylfaen" pitchFamily="18" charset="0"/>
              </a:rPr>
              <a:t> </a:t>
            </a:r>
            <a:r>
              <a:rPr lang="en-US" sz="1400" dirty="0" err="1" smtClean="0">
                <a:latin typeface="Sylfaen" pitchFamily="18" charset="0"/>
              </a:rPr>
              <a:t>ტიპის</a:t>
            </a:r>
            <a:r>
              <a:rPr lang="en-US" sz="1400" dirty="0" smtClean="0">
                <a:latin typeface="Sylfaen" pitchFamily="18" charset="0"/>
              </a:rPr>
              <a:t> </a:t>
            </a:r>
            <a:r>
              <a:rPr lang="en-US" sz="1400" dirty="0" err="1" smtClean="0">
                <a:latin typeface="Sylfaen" pitchFamily="18" charset="0"/>
              </a:rPr>
              <a:t>საწარმო</a:t>
            </a:r>
            <a:r>
              <a:rPr lang="en-US" sz="1400" dirty="0" smtClean="0">
                <a:latin typeface="Sylfaen" pitchFamily="18" charset="0"/>
              </a:rPr>
              <a:t> </a:t>
            </a:r>
            <a:r>
              <a:rPr lang="en-US" sz="1400" dirty="0" err="1" smtClean="0">
                <a:latin typeface="Sylfaen" pitchFamily="18" charset="0"/>
              </a:rPr>
              <a:t>არ</a:t>
            </a:r>
            <a:r>
              <a:rPr lang="en-US" sz="1400" dirty="0" smtClean="0">
                <a:latin typeface="Sylfaen" pitchFamily="18" charset="0"/>
              </a:rPr>
              <a:t> </a:t>
            </a:r>
            <a:r>
              <a:rPr lang="en-US" sz="1400" dirty="0" err="1" smtClean="0">
                <a:latin typeface="Sylfaen" pitchFamily="18" charset="0"/>
              </a:rPr>
              <a:t>არსებობს</a:t>
            </a:r>
            <a:r>
              <a:rPr lang="ka-GE" sz="1200" dirty="0" smtClean="0">
                <a:latin typeface="Sylfaen" pitchFamily="18" charset="0"/>
              </a:rPr>
              <a:t>.</a:t>
            </a:r>
            <a:endParaRPr lang="en-US" sz="1200" dirty="0" smtClean="0">
              <a:latin typeface="Sylfaen" pitchFamily="18" charset="0"/>
            </a:endParaRPr>
          </a:p>
          <a:p>
            <a:pPr algn="just"/>
            <a:r>
              <a:rPr lang="ka-GE" dirty="0" smtClean="0">
                <a:latin typeface="Sylfaen" panose="010A0502050306030303" pitchFamily="18" charset="0"/>
              </a:rPr>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438400"/>
            <a:ext cx="547760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a-GE" sz="2400" dirty="0" smtClean="0">
                <a:latin typeface="Sylfaen" panose="010A0502050306030303" pitchFamily="18" charset="0"/>
              </a:rPr>
              <a:t>მადლობა ყურადღებისთვის </a:t>
            </a:r>
            <a:r>
              <a:rPr lang="ka-GE" sz="2400" dirty="0" smtClean="0"/>
              <a:t>!</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838200"/>
          </a:xfrm>
        </p:spPr>
        <p:txBody>
          <a:bodyPr>
            <a:normAutofit fontScale="90000"/>
          </a:bodyPr>
          <a:lstStyle/>
          <a:p>
            <a:pPr algn="ctr"/>
            <a:r>
              <a:rPr lang="ka-GE" sz="2800" dirty="0" smtClean="0">
                <a:latin typeface="Sylfaen" panose="010A0502050306030303" pitchFamily="18" charset="0"/>
              </a:rPr>
              <a:t>საკვლევი ტერიტორიის ადგილმდებარეობა </a:t>
            </a:r>
            <a:r>
              <a:rPr lang="ka-GE" sz="2800" dirty="0" smtClean="0">
                <a:solidFill>
                  <a:schemeClr val="accent2">
                    <a:lumMod val="60000"/>
                    <a:lumOff val="40000"/>
                  </a:schemeClr>
                </a:solidFill>
                <a:latin typeface="Sylfaen" panose="010A0502050306030303" pitchFamily="18" charset="0"/>
              </a:rPr>
              <a:t/>
            </a:r>
            <a:br>
              <a:rPr lang="ka-GE" sz="2800" dirty="0" smtClean="0">
                <a:solidFill>
                  <a:schemeClr val="accent2">
                    <a:lumMod val="60000"/>
                    <a:lumOff val="40000"/>
                  </a:schemeClr>
                </a:solidFill>
                <a:latin typeface="Sylfaen" panose="010A0502050306030303" pitchFamily="18" charset="0"/>
              </a:rPr>
            </a:br>
            <a:endParaRPr lang="en-US" sz="2800" dirty="0">
              <a:solidFill>
                <a:schemeClr val="tx1"/>
              </a:solidFill>
              <a:latin typeface="Sylfaen" panose="010A0502050306030303" pitchFamily="18" charset="0"/>
            </a:endParaRPr>
          </a:p>
        </p:txBody>
      </p:sp>
      <p:sp>
        <p:nvSpPr>
          <p:cNvPr id="3" name="Subtitle 2"/>
          <p:cNvSpPr>
            <a:spLocks noGrp="1"/>
          </p:cNvSpPr>
          <p:nvPr>
            <p:ph type="subTitle" idx="1"/>
          </p:nvPr>
        </p:nvSpPr>
        <p:spPr>
          <a:xfrm>
            <a:off x="1066800" y="1371600"/>
            <a:ext cx="7321296" cy="4419600"/>
          </a:xfrm>
        </p:spPr>
        <p:txBody>
          <a:bodyPr>
            <a:noAutofit/>
          </a:bodyPr>
          <a:lstStyle/>
          <a:p>
            <a:pPr algn="just"/>
            <a:endParaRPr lang="en-US" sz="2000" dirty="0"/>
          </a:p>
        </p:txBody>
      </p:sp>
      <p:sp>
        <p:nvSpPr>
          <p:cNvPr id="7" name="TextBox 6"/>
          <p:cNvSpPr txBox="1"/>
          <p:nvPr/>
        </p:nvSpPr>
        <p:spPr>
          <a:xfrm rot="19161181">
            <a:off x="2691319" y="1920954"/>
            <a:ext cx="1344168" cy="338554"/>
          </a:xfrm>
          <a:prstGeom prst="rect">
            <a:avLst/>
          </a:prstGeom>
          <a:noFill/>
        </p:spPr>
        <p:txBody>
          <a:bodyPr wrap="square" rtlCol="0">
            <a:spAutoFit/>
          </a:bodyPr>
          <a:lstStyle/>
          <a:p>
            <a:r>
              <a:rPr lang="en-US" sz="1600" b="1" dirty="0" smtClean="0">
                <a:solidFill>
                  <a:schemeClr val="bg1"/>
                </a:solidFill>
                <a:latin typeface="Sylfaen" panose="010A0502050306030303" pitchFamily="18" charset="0"/>
              </a:rPr>
              <a:t>265 </a:t>
            </a:r>
            <a:r>
              <a:rPr lang="ka-GE" sz="1600" b="1" dirty="0" smtClean="0">
                <a:solidFill>
                  <a:schemeClr val="bg1"/>
                </a:solidFill>
                <a:latin typeface="Sylfaen" panose="010A0502050306030303" pitchFamily="18" charset="0"/>
              </a:rPr>
              <a:t>მეტრი</a:t>
            </a:r>
            <a:endParaRPr lang="en-US" sz="1600" b="1" dirty="0">
              <a:solidFill>
                <a:schemeClr val="bg1"/>
              </a:solidFill>
              <a:latin typeface="Sylfaen" panose="010A0502050306030303" pitchFamily="18" charset="0"/>
            </a:endParaRPr>
          </a:p>
        </p:txBody>
      </p:sp>
      <p:pic>
        <p:nvPicPr>
          <p:cNvPr id="1026" name="Picture 2"/>
          <p:cNvPicPr>
            <a:picLocks noChangeAspect="1" noChangeArrowheads="1"/>
          </p:cNvPicPr>
          <p:nvPr/>
        </p:nvPicPr>
        <p:blipFill>
          <a:blip r:embed="rId2"/>
          <a:srcRect/>
          <a:stretch>
            <a:fillRect/>
          </a:stretch>
        </p:blipFill>
        <p:spPr bwMode="auto">
          <a:xfrm>
            <a:off x="685800" y="1371600"/>
            <a:ext cx="7315200" cy="453288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851648" cy="762000"/>
          </a:xfrm>
        </p:spPr>
        <p:txBody>
          <a:bodyPr>
            <a:normAutofit/>
          </a:bodyPr>
          <a:lstStyle/>
          <a:p>
            <a:pPr algn="l"/>
            <a:r>
              <a:rPr lang="ka-GE" sz="2400" dirty="0" smtClean="0">
                <a:latin typeface="Sylfaen" panose="010A0502050306030303" pitchFamily="18" charset="0"/>
              </a:rPr>
              <a:t> </a:t>
            </a:r>
            <a:r>
              <a:rPr lang="ru-RU" sz="1800" dirty="0" smtClean="0">
                <a:latin typeface="Sylfaen" panose="010A0502050306030303" pitchFamily="18" charset="0"/>
              </a:rPr>
              <a:t> </a:t>
            </a:r>
            <a:r>
              <a:rPr lang="ka-GE" sz="1800" dirty="0" smtClean="0">
                <a:latin typeface="Sylfaen" panose="010A0502050306030303" pitchFamily="18" charset="0"/>
              </a:rPr>
              <a:t>შპს „გიო 10“-ს </a:t>
            </a:r>
            <a:r>
              <a:rPr lang="ka-GE" sz="1600" dirty="0" smtClean="0">
                <a:latin typeface="Sylfaen" panose="010A0502050306030303" pitchFamily="18" charset="0"/>
              </a:rPr>
              <a:t>კანალიზაციის და წყლის მილები </a:t>
            </a:r>
            <a:r>
              <a:rPr lang="en-US" sz="1600" dirty="0" err="1" smtClean="0">
                <a:latin typeface="Sylfaen" panose="010A0502050306030303" pitchFamily="18" charset="0"/>
              </a:rPr>
              <a:t>წარმოების</a:t>
            </a:r>
            <a:r>
              <a:rPr lang="en-US" sz="1600" dirty="0" smtClean="0">
                <a:latin typeface="Sylfaen" panose="010A0502050306030303" pitchFamily="18" charset="0"/>
              </a:rPr>
              <a:t> </a:t>
            </a:r>
            <a:r>
              <a:rPr lang="en-US" sz="1600" dirty="0" err="1" smtClean="0">
                <a:latin typeface="Sylfaen" panose="010A0502050306030303" pitchFamily="18" charset="0"/>
              </a:rPr>
              <a:t>საამქროს</a:t>
            </a:r>
            <a:r>
              <a:rPr lang="en-US" sz="1600" dirty="0" smtClean="0">
                <a:latin typeface="Sylfaen" panose="010A0502050306030303" pitchFamily="18" charset="0"/>
              </a:rPr>
              <a:t> </a:t>
            </a:r>
            <a:r>
              <a:rPr lang="ka-GE" sz="1600" dirty="0" smtClean="0">
                <a:latin typeface="Sylfaen" panose="010A0502050306030303" pitchFamily="18" charset="0"/>
              </a:rPr>
              <a:t>განთავსების ტერიტორიის დეტალური სიტუაციური სქემა</a:t>
            </a:r>
            <a:endParaRPr lang="en-US" sz="2800" dirty="0">
              <a:solidFill>
                <a:schemeClr val="tx1"/>
              </a:solidFill>
              <a:latin typeface="Sylfaen" panose="010A0502050306030303" pitchFamily="18" charset="0"/>
            </a:endParaRPr>
          </a:p>
        </p:txBody>
      </p:sp>
      <p:sp>
        <p:nvSpPr>
          <p:cNvPr id="3" name="Subtitle 2"/>
          <p:cNvSpPr>
            <a:spLocks noGrp="1"/>
          </p:cNvSpPr>
          <p:nvPr>
            <p:ph type="subTitle" idx="1"/>
          </p:nvPr>
        </p:nvSpPr>
        <p:spPr>
          <a:xfrm>
            <a:off x="685800" y="1371600"/>
            <a:ext cx="7315200" cy="4953000"/>
          </a:xfrm>
        </p:spPr>
        <p:txBody>
          <a:bodyPr>
            <a:noAutofit/>
          </a:bodyPr>
          <a:lstStyle/>
          <a:p>
            <a:pPr algn="just"/>
            <a:endParaRPr lang="en-US" sz="2000" dirty="0"/>
          </a:p>
        </p:txBody>
      </p:sp>
      <p:pic>
        <p:nvPicPr>
          <p:cNvPr id="2050" name="Picture 2"/>
          <p:cNvPicPr>
            <a:picLocks noChangeAspect="1" noChangeArrowheads="1"/>
          </p:cNvPicPr>
          <p:nvPr/>
        </p:nvPicPr>
        <p:blipFill>
          <a:blip r:embed="rId2"/>
          <a:srcRect/>
          <a:stretch>
            <a:fillRect/>
          </a:stretch>
        </p:blipFill>
        <p:spPr bwMode="auto">
          <a:xfrm>
            <a:off x="685800" y="1295400"/>
            <a:ext cx="7315200" cy="437230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851648" cy="457200"/>
          </a:xfrm>
        </p:spPr>
        <p:txBody>
          <a:bodyPr>
            <a:normAutofit/>
          </a:bodyPr>
          <a:lstStyle/>
          <a:p>
            <a:pPr algn="ctr"/>
            <a:r>
              <a:rPr lang="ka-GE" sz="2000" dirty="0" smtClean="0">
                <a:solidFill>
                  <a:schemeClr val="tx1"/>
                </a:solidFill>
                <a:latin typeface="Sylfaen" panose="010A0502050306030303" pitchFamily="18" charset="0"/>
              </a:rPr>
              <a:t>დაგეგმილი საქმიანობის აღწერა</a:t>
            </a:r>
            <a:endParaRPr lang="en-US" sz="2000" dirty="0">
              <a:solidFill>
                <a:schemeClr val="tx1"/>
              </a:solidFill>
              <a:latin typeface="Sylfaen" panose="010A0502050306030303" pitchFamily="18" charset="0"/>
            </a:endParaRPr>
          </a:p>
        </p:txBody>
      </p:sp>
      <p:sp>
        <p:nvSpPr>
          <p:cNvPr id="3" name="Subtitle 2"/>
          <p:cNvSpPr>
            <a:spLocks noGrp="1"/>
          </p:cNvSpPr>
          <p:nvPr>
            <p:ph type="subTitle" idx="1"/>
          </p:nvPr>
        </p:nvSpPr>
        <p:spPr>
          <a:xfrm>
            <a:off x="609600" y="1066800"/>
            <a:ext cx="7854696" cy="5105400"/>
          </a:xfrm>
        </p:spPr>
        <p:txBody>
          <a:bodyPr>
            <a:noAutofit/>
          </a:bodyPr>
          <a:lstStyle/>
          <a:p>
            <a:pPr algn="just"/>
            <a:r>
              <a:rPr lang="ka-GE" sz="1300" dirty="0" smtClean="0">
                <a:solidFill>
                  <a:schemeClr val="tx1"/>
                </a:solidFill>
                <a:latin typeface="Sylfaen" pitchFamily="18" charset="0"/>
              </a:rPr>
              <a:t>საწარმოში წარმადობის, ასევე პროდუქციის ხარისხის გაზრდის მიზნით ხორციელდება პოლიმერული ნარჩენების ბაზაზე (კოდებით: 07 02 13; 123 01 05; 15 01 02; 16 01 19; 17 02 03; 19 12 04; 20 01 39) როგორც საკანალიზაციო ასევე წყლის მილების წარმოება, კერძოდ შემოტანილი მეტალოპლასტმასის მეორადი მასალის ბაზაზე, როგორც ადგილობრივი საწარმოებისგან, ასევე საზღვარგარეთის ქვეყნებიდან.</a:t>
            </a:r>
            <a:endParaRPr lang="en-US" sz="1300" dirty="0" smtClean="0">
              <a:solidFill>
                <a:schemeClr val="tx1"/>
              </a:solidFill>
              <a:latin typeface="Sylfaen" pitchFamily="18" charset="0"/>
            </a:endParaRPr>
          </a:p>
          <a:p>
            <a:pPr algn="just"/>
            <a:r>
              <a:rPr lang="en-US" sz="1300" dirty="0" err="1" smtClean="0">
                <a:solidFill>
                  <a:schemeClr val="tx1"/>
                </a:solidFill>
                <a:latin typeface="Sylfaen" pitchFamily="18" charset="0"/>
              </a:rPr>
              <a:t>საწარმოს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გააჩნია</a:t>
            </a:r>
            <a:r>
              <a:rPr lang="en-US" sz="1300" dirty="0" smtClean="0">
                <a:solidFill>
                  <a:schemeClr val="tx1"/>
                </a:solidFill>
                <a:latin typeface="Sylfaen" pitchFamily="18" charset="0"/>
              </a:rPr>
              <a:t> 2 </a:t>
            </a:r>
            <a:r>
              <a:rPr lang="en-US" sz="1300" dirty="0" err="1" smtClean="0">
                <a:solidFill>
                  <a:schemeClr val="tx1"/>
                </a:solidFill>
                <a:latin typeface="Sylfaen" pitchFamily="18" charset="0"/>
              </a:rPr>
              <a:t>საამქრო</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კანალიზაციის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მილების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და</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წყლის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მილების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დამაზადებელი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საამქროები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ტერიტორია</a:t>
            </a:r>
            <a:r>
              <a:rPr lang="en-US" sz="1300" dirty="0" smtClean="0">
                <a:solidFill>
                  <a:schemeClr val="tx1"/>
                </a:solidFill>
                <a:latin typeface="Sylfaen" pitchFamily="18" charset="0"/>
              </a:rPr>
              <a:t> </a:t>
            </a:r>
            <a:r>
              <a:rPr lang="ka-GE" sz="1300" dirty="0" smtClean="0">
                <a:solidFill>
                  <a:schemeClr val="tx1"/>
                </a:solidFill>
                <a:latin typeface="Sylfaen" pitchFamily="18" charset="0"/>
              </a:rPr>
              <a:t>შ</a:t>
            </a:r>
            <a:r>
              <a:rPr lang="en-US" sz="1300" dirty="0" err="1" smtClean="0">
                <a:solidFill>
                  <a:schemeClr val="tx1"/>
                </a:solidFill>
                <a:latin typeface="Sylfaen" pitchFamily="18" charset="0"/>
              </a:rPr>
              <a:t>ესაბამისად</a:t>
            </a:r>
            <a:r>
              <a:rPr lang="en-US" sz="1300" dirty="0" smtClean="0">
                <a:solidFill>
                  <a:schemeClr val="tx1"/>
                </a:solidFill>
                <a:latin typeface="Sylfaen" pitchFamily="18" charset="0"/>
              </a:rPr>
              <a:t> 120 </a:t>
            </a:r>
            <a:r>
              <a:rPr lang="en-US" sz="1300" dirty="0" err="1" smtClean="0">
                <a:solidFill>
                  <a:schemeClr val="tx1"/>
                </a:solidFill>
                <a:latin typeface="Sylfaen" pitchFamily="18" charset="0"/>
              </a:rPr>
              <a:t>და</a:t>
            </a:r>
            <a:r>
              <a:rPr lang="en-US" sz="1300" dirty="0" smtClean="0">
                <a:solidFill>
                  <a:schemeClr val="tx1"/>
                </a:solidFill>
                <a:latin typeface="Sylfaen" pitchFamily="18" charset="0"/>
              </a:rPr>
              <a:t> 80 </a:t>
            </a:r>
            <a:r>
              <a:rPr lang="en-US" sz="1300" dirty="0" err="1" smtClean="0">
                <a:solidFill>
                  <a:schemeClr val="tx1"/>
                </a:solidFill>
                <a:latin typeface="Sylfaen" pitchFamily="18" charset="0"/>
              </a:rPr>
              <a:t>კვ</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მეტრია</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წყლის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მილების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საამქროში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საათში</a:t>
            </a:r>
            <a:r>
              <a:rPr lang="en-US" sz="1300" dirty="0" smtClean="0">
                <a:solidFill>
                  <a:schemeClr val="tx1"/>
                </a:solidFill>
                <a:latin typeface="Sylfaen" pitchFamily="18" charset="0"/>
              </a:rPr>
              <a:t> </a:t>
            </a:r>
            <a:r>
              <a:rPr lang="ka-GE" sz="1300" dirty="0" smtClean="0">
                <a:solidFill>
                  <a:schemeClr val="tx1"/>
                </a:solidFill>
                <a:latin typeface="Sylfaen" pitchFamily="18" charset="0"/>
              </a:rPr>
              <a:t>გადა</a:t>
            </a:r>
            <a:r>
              <a:rPr lang="en-US" sz="1300" dirty="0" err="1" smtClean="0">
                <a:solidFill>
                  <a:schemeClr val="tx1"/>
                </a:solidFill>
                <a:latin typeface="Sylfaen" pitchFamily="18" charset="0"/>
              </a:rPr>
              <a:t>მუშავდება</a:t>
            </a:r>
            <a:r>
              <a:rPr lang="en-US" sz="1300" dirty="0" smtClean="0">
                <a:solidFill>
                  <a:schemeClr val="tx1"/>
                </a:solidFill>
                <a:latin typeface="Sylfaen" pitchFamily="18" charset="0"/>
              </a:rPr>
              <a:t> 150-200 </a:t>
            </a:r>
            <a:r>
              <a:rPr lang="en-US" sz="1300" dirty="0" err="1" smtClean="0">
                <a:solidFill>
                  <a:schemeClr val="tx1"/>
                </a:solidFill>
                <a:latin typeface="Sylfaen" pitchFamily="18" charset="0"/>
              </a:rPr>
              <a:t>კგ</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მეორადი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ცელოფანი</a:t>
            </a:r>
            <a:r>
              <a:rPr lang="en-US" sz="1300" dirty="0" smtClean="0">
                <a:solidFill>
                  <a:schemeClr val="tx1"/>
                </a:solidFill>
                <a:latin typeface="Sylfaen" pitchFamily="18" charset="0"/>
              </a:rPr>
              <a:t>, </a:t>
            </a:r>
            <a:r>
              <a:rPr lang="ka-GE" sz="1300" dirty="0" smtClean="0">
                <a:solidFill>
                  <a:schemeClr val="tx1"/>
                </a:solidFill>
                <a:latin typeface="Sylfaen" pitchFamily="18" charset="0"/>
              </a:rPr>
              <a:t>რომელიც ჯერ ქუცმაცდება და შემდგომ მისგან </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მიიღება</a:t>
            </a:r>
            <a:r>
              <a:rPr lang="en-US" sz="1300" dirty="0" smtClean="0">
                <a:solidFill>
                  <a:schemeClr val="tx1"/>
                </a:solidFill>
                <a:latin typeface="Sylfaen" pitchFamily="18" charset="0"/>
              </a:rPr>
              <a:t> 160-180 </a:t>
            </a:r>
            <a:r>
              <a:rPr lang="en-US" sz="1300" dirty="0" err="1" smtClean="0">
                <a:solidFill>
                  <a:schemeClr val="tx1"/>
                </a:solidFill>
                <a:latin typeface="Sylfaen" pitchFamily="18" charset="0"/>
              </a:rPr>
              <a:t>კგ</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გრანულ</a:t>
            </a:r>
            <a:r>
              <a:rPr lang="ka-GE" sz="1300" dirty="0" smtClean="0">
                <a:solidFill>
                  <a:schemeClr val="tx1"/>
                </a:solidFill>
                <a:latin typeface="Sylfaen" pitchFamily="18" charset="0"/>
              </a:rPr>
              <a:t>ებ</a:t>
            </a:r>
            <a:r>
              <a:rPr lang="en-US" sz="1300" dirty="0" smtClean="0">
                <a:solidFill>
                  <a:schemeClr val="tx1"/>
                </a:solidFill>
                <a:latin typeface="Sylfaen" pitchFamily="18" charset="0"/>
              </a:rPr>
              <a:t>ი (</a:t>
            </a:r>
            <a:r>
              <a:rPr lang="ka-GE" sz="1300" dirty="0" smtClean="0">
                <a:solidFill>
                  <a:schemeClr val="tx1"/>
                </a:solidFill>
                <a:latin typeface="Sylfaen" pitchFamily="18" charset="0"/>
              </a:rPr>
              <a:t>ე.წ. „</a:t>
            </a:r>
            <a:r>
              <a:rPr lang="en-US" sz="1300" dirty="0" err="1" smtClean="0">
                <a:solidFill>
                  <a:schemeClr val="tx1"/>
                </a:solidFill>
                <a:latin typeface="Sylfaen" pitchFamily="18" charset="0"/>
              </a:rPr>
              <a:t>კროშკა</a:t>
            </a:r>
            <a:r>
              <a:rPr lang="ka-GE" sz="1300" dirty="0" smtClean="0">
                <a:solidFill>
                  <a:schemeClr val="tx1"/>
                </a:solidFill>
                <a:latin typeface="Sylfaen" pitchFamily="18" charset="0"/>
              </a:rPr>
              <a:t>“</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საათში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შესაბამისად</a:t>
            </a:r>
            <a:r>
              <a:rPr lang="en-US" sz="1300" dirty="0" smtClean="0">
                <a:solidFill>
                  <a:schemeClr val="tx1"/>
                </a:solidFill>
                <a:latin typeface="Sylfaen" pitchFamily="18" charset="0"/>
              </a:rPr>
              <a:t> 8 </a:t>
            </a:r>
            <a:r>
              <a:rPr lang="en-US" sz="1300" dirty="0" err="1" smtClean="0">
                <a:solidFill>
                  <a:schemeClr val="tx1"/>
                </a:solidFill>
                <a:latin typeface="Sylfaen" pitchFamily="18" charset="0"/>
              </a:rPr>
              <a:t>საათიანი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და</a:t>
            </a:r>
            <a:r>
              <a:rPr lang="en-US" sz="1300" dirty="0" smtClean="0">
                <a:solidFill>
                  <a:schemeClr val="tx1"/>
                </a:solidFill>
                <a:latin typeface="Sylfaen" pitchFamily="18" charset="0"/>
              </a:rPr>
              <a:t> 210 </a:t>
            </a:r>
            <a:r>
              <a:rPr lang="en-US" sz="1300" dirty="0" err="1" smtClean="0">
                <a:solidFill>
                  <a:schemeClr val="tx1"/>
                </a:solidFill>
                <a:latin typeface="Sylfaen" pitchFamily="18" charset="0"/>
              </a:rPr>
              <a:t>სამუშაო</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დღის</a:t>
            </a:r>
            <a:r>
              <a:rPr lang="en-US" sz="1300" dirty="0" smtClean="0">
                <a:solidFill>
                  <a:schemeClr val="tx1"/>
                </a:solidFill>
                <a:latin typeface="Sylfaen" pitchFamily="18" charset="0"/>
              </a:rPr>
              <a:t>  </a:t>
            </a:r>
            <a:r>
              <a:rPr lang="ka-GE" sz="1300" dirty="0" smtClean="0">
                <a:solidFill>
                  <a:schemeClr val="tx1"/>
                </a:solidFill>
                <a:latin typeface="Sylfaen" pitchFamily="18" charset="0"/>
              </a:rPr>
              <a:t> გათვალისწინებით </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გადამუშავებული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მეორადი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ცელოფნის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რაოდენობა</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იქნება</a:t>
            </a:r>
            <a:r>
              <a:rPr lang="en-US" sz="1300" dirty="0" smtClean="0">
                <a:solidFill>
                  <a:schemeClr val="tx1"/>
                </a:solidFill>
                <a:latin typeface="Sylfaen" pitchFamily="18" charset="0"/>
              </a:rPr>
              <a:t> 330 ტ</a:t>
            </a:r>
            <a:r>
              <a:rPr lang="ka-GE" sz="1300" dirty="0" smtClean="0">
                <a:solidFill>
                  <a:schemeClr val="tx1"/>
                </a:solidFill>
                <a:latin typeface="Sylfaen" pitchFamily="18" charset="0"/>
              </a:rPr>
              <a:t>/</a:t>
            </a:r>
            <a:r>
              <a:rPr lang="en-US" sz="1300" dirty="0" err="1" smtClean="0">
                <a:solidFill>
                  <a:schemeClr val="tx1"/>
                </a:solidFill>
                <a:latin typeface="Sylfaen" pitchFamily="18" charset="0"/>
              </a:rPr>
              <a:t>წლ</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რისგანაც</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დამზადდება</a:t>
            </a:r>
            <a:r>
              <a:rPr lang="en-US" sz="1300" dirty="0" smtClean="0">
                <a:solidFill>
                  <a:schemeClr val="tx1"/>
                </a:solidFill>
                <a:latin typeface="Sylfaen" pitchFamily="18" charset="0"/>
              </a:rPr>
              <a:t> 300 </a:t>
            </a:r>
            <a:r>
              <a:rPr lang="en-US" sz="1300" dirty="0" err="1" smtClean="0">
                <a:solidFill>
                  <a:schemeClr val="tx1"/>
                </a:solidFill>
                <a:latin typeface="Sylfaen" pitchFamily="18" charset="0"/>
              </a:rPr>
              <a:t>ტონა</a:t>
            </a:r>
            <a:r>
              <a:rPr lang="en-US" sz="1300" dirty="0" smtClean="0">
                <a:solidFill>
                  <a:schemeClr val="tx1"/>
                </a:solidFill>
                <a:latin typeface="Sylfaen" pitchFamily="18" charset="0"/>
              </a:rPr>
              <a:t> </a:t>
            </a:r>
            <a:r>
              <a:rPr lang="ka-GE" sz="1300" dirty="0" smtClean="0">
                <a:solidFill>
                  <a:schemeClr val="tx1"/>
                </a:solidFill>
                <a:latin typeface="Sylfaen" pitchFamily="18" charset="0"/>
              </a:rPr>
              <a:t>ე.წ. „</a:t>
            </a:r>
            <a:r>
              <a:rPr lang="en-US" sz="1300" dirty="0" err="1" smtClean="0">
                <a:solidFill>
                  <a:schemeClr val="tx1"/>
                </a:solidFill>
                <a:latin typeface="Sylfaen" pitchFamily="18" charset="0"/>
              </a:rPr>
              <a:t>კროშკა</a:t>
            </a:r>
            <a:r>
              <a:rPr lang="ka-GE" sz="1300" dirty="0" smtClean="0">
                <a:solidFill>
                  <a:schemeClr val="tx1"/>
                </a:solidFill>
                <a:latin typeface="Sylfaen" pitchFamily="18" charset="0"/>
              </a:rPr>
              <a:t>“</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მოცემული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რაოდენობის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გრანულიდან</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საწარმო</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დაამზადებს</a:t>
            </a:r>
            <a:r>
              <a:rPr lang="en-US" sz="1300" dirty="0" smtClean="0">
                <a:solidFill>
                  <a:schemeClr val="tx1"/>
                </a:solidFill>
                <a:latin typeface="Sylfaen" pitchFamily="18" charset="0"/>
              </a:rPr>
              <a:t> 280 </a:t>
            </a:r>
            <a:r>
              <a:rPr lang="en-US" sz="1300" dirty="0" err="1" smtClean="0">
                <a:solidFill>
                  <a:schemeClr val="tx1"/>
                </a:solidFill>
                <a:latin typeface="Sylfaen" pitchFamily="18" charset="0"/>
              </a:rPr>
              <a:t>ტონა</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სხვადასხვა</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დიამეტრის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წყლის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მილს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წელიწადში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რაც</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საათობრივად</a:t>
            </a:r>
            <a:r>
              <a:rPr lang="en-US" sz="1300" dirty="0" smtClean="0">
                <a:solidFill>
                  <a:schemeClr val="tx1"/>
                </a:solidFill>
                <a:latin typeface="Sylfaen" pitchFamily="18" charset="0"/>
              </a:rPr>
              <a:t> </a:t>
            </a:r>
            <a:r>
              <a:rPr lang="ka-GE" sz="1300" dirty="0" smtClean="0">
                <a:solidFill>
                  <a:schemeClr val="tx1"/>
                </a:solidFill>
                <a:latin typeface="Sylfaen" pitchFamily="18" charset="0"/>
              </a:rPr>
              <a:t>შეესაბამება </a:t>
            </a:r>
            <a:r>
              <a:rPr lang="en-US" sz="1300" dirty="0" smtClean="0">
                <a:solidFill>
                  <a:schemeClr val="tx1"/>
                </a:solidFill>
                <a:latin typeface="Sylfaen" pitchFamily="18" charset="0"/>
              </a:rPr>
              <a:t>1</a:t>
            </a:r>
            <a:r>
              <a:rPr lang="ka-GE" sz="1300" dirty="0" smtClean="0">
                <a:solidFill>
                  <a:schemeClr val="tx1"/>
                </a:solidFill>
                <a:latin typeface="Sylfaen" pitchFamily="18" charset="0"/>
              </a:rPr>
              <a:t>78</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კგ</a:t>
            </a:r>
            <a:r>
              <a:rPr lang="ka-GE" sz="1300" dirty="0" smtClean="0">
                <a:solidFill>
                  <a:schemeClr val="tx1"/>
                </a:solidFill>
                <a:latin typeface="Sylfaen" pitchFamily="18" charset="0"/>
              </a:rPr>
              <a:t>-ს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რაც</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შეეხება</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საკანალიზაციო</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მილის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მომზადებას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აქ</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ძირითად</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ნედლეულს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წარმოადგენს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პლასმასის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კარ-ფანჯრ</a:t>
            </a:r>
            <a:r>
              <a:rPr lang="ka-GE" sz="1300" dirty="0" smtClean="0">
                <a:solidFill>
                  <a:schemeClr val="tx1"/>
                </a:solidFill>
                <a:latin typeface="Sylfaen" pitchFamily="18" charset="0"/>
              </a:rPr>
              <a:t>ებ</a:t>
            </a:r>
            <a:r>
              <a:rPr lang="en-US" sz="1300" dirty="0" err="1" smtClean="0">
                <a:solidFill>
                  <a:schemeClr val="tx1"/>
                </a:solidFill>
                <a:latin typeface="Sylfaen" pitchFamily="18" charset="0"/>
              </a:rPr>
              <a:t>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ანარჩენები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და</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სხვა</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არასტანდარტული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და</a:t>
            </a:r>
            <a:r>
              <a:rPr lang="ka-GE" sz="1300" dirty="0" smtClean="0">
                <a:solidFill>
                  <a:schemeClr val="tx1"/>
                </a:solidFill>
                <a:latin typeface="Sylfaen" pitchFamily="18" charset="0"/>
              </a:rPr>
              <a:t>წუნებული </a:t>
            </a:r>
            <a:r>
              <a:rPr lang="en-US" sz="1300" dirty="0" err="1" smtClean="0">
                <a:solidFill>
                  <a:schemeClr val="tx1"/>
                </a:solidFill>
                <a:latin typeface="Sylfaen" pitchFamily="18" charset="0"/>
              </a:rPr>
              <a:t>მასალა</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რომლის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და</a:t>
            </a:r>
            <a:r>
              <a:rPr lang="ka-GE" sz="1300" dirty="0" smtClean="0">
                <a:solidFill>
                  <a:schemeClr val="tx1"/>
                </a:solidFill>
                <a:latin typeface="Sylfaen" pitchFamily="18" charset="0"/>
              </a:rPr>
              <a:t>ქუცმაცები</a:t>
            </a:r>
            <a:r>
              <a:rPr lang="en-US" sz="1300" dirty="0" smtClean="0">
                <a:solidFill>
                  <a:schemeClr val="tx1"/>
                </a:solidFill>
                <a:latin typeface="Sylfaen" pitchFamily="18" charset="0"/>
              </a:rPr>
              <a:t>ს </a:t>
            </a:r>
            <a:r>
              <a:rPr lang="en-US" sz="1300" dirty="0" err="1" smtClean="0">
                <a:solidFill>
                  <a:schemeClr val="tx1"/>
                </a:solidFill>
                <a:latin typeface="Sylfaen" pitchFamily="18" charset="0"/>
              </a:rPr>
              <a:t>შემდეგ</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მიი</a:t>
            </a:r>
            <a:r>
              <a:rPr lang="ka-GE" sz="1300" dirty="0" smtClean="0">
                <a:solidFill>
                  <a:schemeClr val="tx1"/>
                </a:solidFill>
                <a:latin typeface="Sylfaen" pitchFamily="18" charset="0"/>
              </a:rPr>
              <a:t>ღ</a:t>
            </a:r>
            <a:r>
              <a:rPr lang="en-US" sz="1300" dirty="0" err="1" smtClean="0">
                <a:solidFill>
                  <a:schemeClr val="tx1"/>
                </a:solidFill>
                <a:latin typeface="Sylfaen" pitchFamily="18" charset="0"/>
              </a:rPr>
              <a:t>ება</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ე.წ</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ნახევარფაბრიკატი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რაოდენობ</a:t>
            </a:r>
            <a:r>
              <a:rPr lang="ka-GE" sz="1300" dirty="0" smtClean="0">
                <a:solidFill>
                  <a:schemeClr val="tx1"/>
                </a:solidFill>
                <a:latin typeface="Sylfaen" pitchFamily="18" charset="0"/>
              </a:rPr>
              <a:t>ით </a:t>
            </a:r>
            <a:r>
              <a:rPr lang="en-US" sz="1300" dirty="0" smtClean="0">
                <a:solidFill>
                  <a:schemeClr val="tx1"/>
                </a:solidFill>
                <a:latin typeface="Sylfaen" pitchFamily="18" charset="0"/>
              </a:rPr>
              <a:t>80 </a:t>
            </a:r>
            <a:r>
              <a:rPr lang="en-US" sz="1300" dirty="0" err="1" smtClean="0">
                <a:solidFill>
                  <a:schemeClr val="tx1"/>
                </a:solidFill>
                <a:latin typeface="Sylfaen" pitchFamily="18" charset="0"/>
              </a:rPr>
              <a:t>კგ</a:t>
            </a:r>
            <a:r>
              <a:rPr lang="ka-GE" sz="1300" dirty="0" smtClean="0">
                <a:solidFill>
                  <a:schemeClr val="tx1"/>
                </a:solidFill>
                <a:latin typeface="Sylfaen" pitchFamily="18" charset="0"/>
              </a:rPr>
              <a:t>/</a:t>
            </a:r>
            <a:r>
              <a:rPr lang="en-US" sz="1300" dirty="0" smtClean="0">
                <a:solidFill>
                  <a:schemeClr val="tx1"/>
                </a:solidFill>
                <a:latin typeface="Sylfaen" pitchFamily="18" charset="0"/>
              </a:rPr>
              <a:t>ს</a:t>
            </a:r>
            <a:r>
              <a:rPr lang="ka-GE" sz="1300" dirty="0" smtClean="0">
                <a:solidFill>
                  <a:schemeClr val="tx1"/>
                </a:solidFill>
                <a:latin typeface="Sylfaen" pitchFamily="18" charset="0"/>
              </a:rPr>
              <a:t>თ</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ანუ</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წელიწადში</a:t>
            </a:r>
            <a:r>
              <a:rPr lang="en-US" sz="1300" dirty="0" smtClean="0">
                <a:solidFill>
                  <a:schemeClr val="tx1"/>
                </a:solidFill>
                <a:latin typeface="Sylfaen" pitchFamily="18" charset="0"/>
              </a:rPr>
              <a:t> 135 </a:t>
            </a:r>
            <a:r>
              <a:rPr lang="en-US" sz="1300" dirty="0" err="1" smtClean="0">
                <a:solidFill>
                  <a:schemeClr val="tx1"/>
                </a:solidFill>
                <a:latin typeface="Sylfaen" pitchFamily="18" charset="0"/>
              </a:rPr>
              <a:t>ტონა</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ამ</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რაოდენობის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მასალიდან</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საწარმო</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საათში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დაამზადებს</a:t>
            </a:r>
            <a:r>
              <a:rPr lang="en-US" sz="1300" dirty="0" smtClean="0">
                <a:solidFill>
                  <a:schemeClr val="tx1"/>
                </a:solidFill>
                <a:latin typeface="Sylfaen" pitchFamily="18" charset="0"/>
              </a:rPr>
              <a:t> 70 </a:t>
            </a:r>
            <a:r>
              <a:rPr lang="en-US" sz="1300" dirty="0" err="1" smtClean="0">
                <a:solidFill>
                  <a:schemeClr val="tx1"/>
                </a:solidFill>
                <a:latin typeface="Sylfaen" pitchFamily="18" charset="0"/>
              </a:rPr>
              <a:t>კგ</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მილს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ანუ</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წლიურად</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იქნება</a:t>
            </a:r>
            <a:r>
              <a:rPr lang="en-US" sz="1300" dirty="0" smtClean="0">
                <a:solidFill>
                  <a:schemeClr val="tx1"/>
                </a:solidFill>
                <a:latin typeface="Sylfaen" pitchFamily="18" charset="0"/>
              </a:rPr>
              <a:t> 117,6 </a:t>
            </a:r>
            <a:r>
              <a:rPr lang="en-US" sz="1300" dirty="0" err="1" smtClean="0">
                <a:solidFill>
                  <a:schemeClr val="tx1"/>
                </a:solidFill>
                <a:latin typeface="Sylfaen" pitchFamily="18" charset="0"/>
              </a:rPr>
              <a:t>ტონა</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გამოყოფილი</a:t>
            </a:r>
            <a:r>
              <a:rPr lang="en-US" sz="1300" dirty="0" smtClean="0">
                <a:solidFill>
                  <a:schemeClr val="tx1"/>
                </a:solidFill>
                <a:latin typeface="Sylfaen" pitchFamily="18" charset="0"/>
              </a:rPr>
              <a:t> </a:t>
            </a:r>
            <a:r>
              <a:rPr lang="ka-GE" sz="1300" dirty="0" smtClean="0">
                <a:solidFill>
                  <a:schemeClr val="tx1"/>
                </a:solidFill>
                <a:latin typeface="Sylfaen" pitchFamily="18" charset="0"/>
              </a:rPr>
              <a:t>დამაბინძურებელი ნივთიერებები (მტვერი და  აირები) </a:t>
            </a:r>
            <a:r>
              <a:rPr lang="en-US" sz="1300" dirty="0" err="1" smtClean="0">
                <a:solidFill>
                  <a:schemeClr val="tx1"/>
                </a:solidFill>
                <a:latin typeface="Sylfaen" pitchFamily="18" charset="0"/>
              </a:rPr>
              <a:t>ღიობის</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მეშვეობით</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ორი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ღიობი</a:t>
            </a:r>
            <a:r>
              <a:rPr lang="en-US" sz="1300" dirty="0" smtClean="0">
                <a:solidFill>
                  <a:schemeClr val="tx1"/>
                </a:solidFill>
                <a:latin typeface="Sylfaen" pitchFamily="18" charset="0"/>
              </a:rPr>
              <a:t>) </a:t>
            </a:r>
            <a:r>
              <a:rPr lang="en-US" sz="1300" dirty="0" err="1" smtClean="0">
                <a:solidFill>
                  <a:schemeClr val="tx1"/>
                </a:solidFill>
                <a:latin typeface="Sylfaen" pitchFamily="18" charset="0"/>
              </a:rPr>
              <a:t>გაიფრქვე</a:t>
            </a:r>
            <a:r>
              <a:rPr lang="ka-GE" sz="1300" dirty="0" smtClean="0">
                <a:solidFill>
                  <a:schemeClr val="tx1"/>
                </a:solidFill>
                <a:latin typeface="Sylfaen" pitchFamily="18" charset="0"/>
              </a:rPr>
              <a:t>ვ</a:t>
            </a:r>
            <a:r>
              <a:rPr lang="en-US" sz="1300" dirty="0" smtClean="0">
                <a:solidFill>
                  <a:schemeClr val="tx1"/>
                </a:solidFill>
                <a:latin typeface="Sylfaen" pitchFamily="18" charset="0"/>
              </a:rPr>
              <a:t>ა </a:t>
            </a:r>
            <a:r>
              <a:rPr lang="en-US" sz="1300" dirty="0" err="1" smtClean="0">
                <a:solidFill>
                  <a:schemeClr val="tx1"/>
                </a:solidFill>
                <a:latin typeface="Sylfaen" pitchFamily="18" charset="0"/>
              </a:rPr>
              <a:t>ატმოსფეროში</a:t>
            </a:r>
            <a:r>
              <a:rPr lang="ka-GE" sz="1300" dirty="0" smtClean="0">
                <a:solidFill>
                  <a:schemeClr val="tx1"/>
                </a:solidFill>
                <a:latin typeface="Sylfaen" pitchFamily="18" charset="0"/>
              </a:rPr>
              <a:t>.</a:t>
            </a:r>
          </a:p>
          <a:p>
            <a:pPr algn="just"/>
            <a:r>
              <a:rPr lang="pt-PT" sz="1300" dirty="0" smtClean="0">
                <a:solidFill>
                  <a:schemeClr val="tx1"/>
                </a:solidFill>
                <a:latin typeface="Sylfaen" pitchFamily="18" charset="0"/>
              </a:rPr>
              <a:t>შპს “</a:t>
            </a:r>
            <a:r>
              <a:rPr lang="ka-GE" sz="1300" dirty="0" smtClean="0">
                <a:solidFill>
                  <a:schemeClr val="tx1"/>
                </a:solidFill>
                <a:latin typeface="Sylfaen" pitchFamily="18" charset="0"/>
              </a:rPr>
              <a:t>გიო-10</a:t>
            </a:r>
            <a:r>
              <a:rPr lang="pt-PT" sz="1300" dirty="0" smtClean="0">
                <a:solidFill>
                  <a:schemeClr val="tx1"/>
                </a:solidFill>
                <a:latin typeface="Sylfaen" pitchFamily="18" charset="0"/>
              </a:rPr>
              <a:t>”-ს პლასტმასის (უმთავრესად პოლიქლორვინილის, პოლიპროპილენის და პოლიეთილენის </a:t>
            </a:r>
            <a:r>
              <a:rPr lang="ka-GE" sz="1300" dirty="0" smtClean="0">
                <a:solidFill>
                  <a:schemeClr val="tx1"/>
                </a:solidFill>
                <a:latin typeface="Sylfaen" pitchFamily="18" charset="0"/>
              </a:rPr>
              <a:t>ნარჩენების </a:t>
            </a:r>
            <a:r>
              <a:rPr lang="pt-PT" sz="1300" dirty="0" smtClean="0">
                <a:solidFill>
                  <a:schemeClr val="tx1"/>
                </a:solidFill>
                <a:latin typeface="Sylfaen" pitchFamily="18" charset="0"/>
              </a:rPr>
              <a:t>გამოყენების პირობებში) წყალგაყვანილობის და კანალიზაციის მილების საწარმოში დაგეგმილია ფუნქციონირებდეს შემდეგი ძირითადი სტრუქტურული ერთეულები:</a:t>
            </a:r>
            <a:endParaRPr lang="ka-GE" sz="1300" dirty="0" smtClean="0">
              <a:solidFill>
                <a:schemeClr val="tx1"/>
              </a:solidFill>
              <a:latin typeface="Sylfaen" pitchFamily="18" charset="0"/>
            </a:endParaRPr>
          </a:p>
          <a:p>
            <a:pPr indent="452438" algn="just"/>
            <a:r>
              <a:rPr lang="pt-PT" sz="1300" dirty="0" smtClean="0">
                <a:solidFill>
                  <a:schemeClr val="tx1"/>
                </a:solidFill>
                <a:latin typeface="Sylfaen" pitchFamily="18" charset="0"/>
              </a:rPr>
              <a:t>•	</a:t>
            </a:r>
            <a:r>
              <a:rPr lang="ka-GE" sz="1300" dirty="0" smtClean="0">
                <a:solidFill>
                  <a:schemeClr val="tx1"/>
                </a:solidFill>
                <a:latin typeface="Sylfaen" pitchFamily="18" charset="0"/>
              </a:rPr>
              <a:t>117.6 </a:t>
            </a:r>
            <a:r>
              <a:rPr lang="pt-PT" sz="1300" dirty="0" smtClean="0">
                <a:solidFill>
                  <a:schemeClr val="tx1"/>
                </a:solidFill>
                <a:latin typeface="Sylfaen" pitchFamily="18" charset="0"/>
              </a:rPr>
              <a:t>ტ/წელ პოლიქლორვინილის მილების წარმოების საამქრო</a:t>
            </a:r>
            <a:r>
              <a:rPr lang="ka-GE" sz="1300" dirty="0" smtClean="0">
                <a:solidFill>
                  <a:schemeClr val="tx1"/>
                </a:solidFill>
                <a:latin typeface="Sylfaen" pitchFamily="18" charset="0"/>
              </a:rPr>
              <a:t>;</a:t>
            </a:r>
          </a:p>
          <a:p>
            <a:pPr indent="452438" algn="just"/>
            <a:r>
              <a:rPr lang="pt-PT" sz="1300" dirty="0" smtClean="0">
                <a:solidFill>
                  <a:schemeClr val="tx1"/>
                </a:solidFill>
                <a:latin typeface="Sylfaen" pitchFamily="18" charset="0"/>
              </a:rPr>
              <a:t>•	</a:t>
            </a:r>
            <a:r>
              <a:rPr lang="ka-GE" sz="1300" dirty="0" smtClean="0">
                <a:solidFill>
                  <a:schemeClr val="tx1"/>
                </a:solidFill>
                <a:latin typeface="Sylfaen" pitchFamily="18" charset="0"/>
              </a:rPr>
              <a:t>280 </a:t>
            </a:r>
            <a:r>
              <a:rPr lang="pt-PT" sz="1300" dirty="0" smtClean="0">
                <a:solidFill>
                  <a:schemeClr val="tx1"/>
                </a:solidFill>
                <a:latin typeface="Sylfaen" pitchFamily="18" charset="0"/>
              </a:rPr>
              <a:t>ტ/წელ პოლიპროპილენის მილების წარმოების საამქრო</a:t>
            </a:r>
            <a:r>
              <a:rPr lang="ka-GE" sz="1300" dirty="0" smtClean="0">
                <a:solidFill>
                  <a:schemeClr val="tx1"/>
                </a:solidFill>
                <a:latin typeface="Sylfaen" pitchFamily="18" charset="0"/>
              </a:rPr>
              <a:t>.</a:t>
            </a:r>
            <a:endParaRPr lang="en-US" sz="1300" dirty="0">
              <a:solidFill>
                <a:schemeClr val="tx1"/>
              </a:solidFill>
              <a:latin typeface="Sylfae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609600"/>
            <a:ext cx="7854696" cy="5181600"/>
          </a:xfrm>
        </p:spPr>
        <p:txBody>
          <a:bodyPr>
            <a:noAutofit/>
          </a:bodyPr>
          <a:lstStyle/>
          <a:p>
            <a:pPr marL="342900" indent="-342900" eaLnBrk="0" hangingPunct="0">
              <a:buAutoNum type="arabicPeriod"/>
            </a:pPr>
            <a:r>
              <a:rPr lang="ka-GE" sz="1800" b="1" u="sng" dirty="0" smtClean="0">
                <a:solidFill>
                  <a:schemeClr val="tx1"/>
                </a:solidFill>
                <a:latin typeface="Sylfaen" panose="010A0502050306030303" pitchFamily="18" charset="0"/>
              </a:rPr>
              <a:t>ტექნოლოგიური პროცესის აღწერა წყლის მილების წარმოებისას</a:t>
            </a:r>
            <a:r>
              <a:rPr lang="ka-GE" sz="1800" b="1" dirty="0" smtClean="0">
                <a:solidFill>
                  <a:schemeClr val="tx1"/>
                </a:solidFill>
                <a:latin typeface="Sylfaen" panose="010A0502050306030303" pitchFamily="18" charset="0"/>
              </a:rPr>
              <a:t>.</a:t>
            </a:r>
          </a:p>
          <a:p>
            <a:pPr algn="just"/>
            <a:endParaRPr lang="en-US" sz="1400" dirty="0" smtClean="0">
              <a:solidFill>
                <a:schemeClr val="tx1"/>
              </a:solidFill>
              <a:latin typeface="Sylfaen" pitchFamily="18" charset="0"/>
            </a:endParaRPr>
          </a:p>
          <a:p>
            <a:pPr algn="just"/>
            <a:r>
              <a:rPr lang="ka-GE" sz="1400" dirty="0" smtClean="0">
                <a:solidFill>
                  <a:schemeClr val="tx1"/>
                </a:solidFill>
                <a:latin typeface="Sylfaen" pitchFamily="18" charset="0"/>
              </a:rPr>
              <a:t>საწარმოში </a:t>
            </a:r>
            <a:r>
              <a:rPr lang="ka-GE" sz="1400" dirty="0" smtClean="0">
                <a:solidFill>
                  <a:schemeClr val="tx1"/>
                </a:solidFill>
                <a:latin typeface="Sylfaen" pitchFamily="18" charset="0"/>
              </a:rPr>
              <a:t>წარმოების პროცესში წარმოქმნილი წუნდებული პროდუქციის სახით წარმოქმნილი ნარჩენები, ასევე შემოტანილი პოლიეთილენისა და პოლიპროპილენის ნარჩენები დროებით საწყობდება სასაწყობო ტერიტორიაზე.</a:t>
            </a:r>
            <a:endParaRPr lang="en-US" sz="1400" dirty="0" smtClean="0">
              <a:solidFill>
                <a:schemeClr val="tx1"/>
              </a:solidFill>
              <a:latin typeface="Sylfaen" pitchFamily="18" charset="0"/>
            </a:endParaRPr>
          </a:p>
          <a:p>
            <a:pPr algn="just"/>
            <a:r>
              <a:rPr lang="ka-GE" sz="1400" dirty="0" smtClean="0">
                <a:solidFill>
                  <a:schemeClr val="tx1"/>
                </a:solidFill>
                <a:latin typeface="Sylfaen" pitchFamily="18" charset="0"/>
              </a:rPr>
              <a:t>საწყოსი მათი გადარჩევის შემდეგ ისინი მიეწოდება დამაქუცმაცებელ როტორულ წისქვილებს (ორი ცალი), რომელთა თითეულის წარმადობა ტოლია 100 კგ/სთ.</a:t>
            </a:r>
            <a:endParaRPr lang="en-US" sz="1400" dirty="0" smtClean="0">
              <a:solidFill>
                <a:schemeClr val="tx1"/>
              </a:solidFill>
              <a:latin typeface="Sylfaen" pitchFamily="18" charset="0"/>
            </a:endParaRPr>
          </a:p>
          <a:p>
            <a:pPr algn="just"/>
            <a:r>
              <a:rPr lang="ka-GE" sz="1400" dirty="0" smtClean="0">
                <a:solidFill>
                  <a:schemeClr val="tx1"/>
                </a:solidFill>
                <a:latin typeface="Sylfaen" pitchFamily="18" charset="0"/>
              </a:rPr>
              <a:t>წისქვილებში დაქუცმაცებული მასალა იყრება ბუნკერში.</a:t>
            </a:r>
            <a:endParaRPr lang="en-US" sz="1400" dirty="0" smtClean="0">
              <a:solidFill>
                <a:schemeClr val="tx1"/>
              </a:solidFill>
              <a:latin typeface="Sylfaen" pitchFamily="18" charset="0"/>
            </a:endParaRPr>
          </a:p>
          <a:p>
            <a:pPr algn="just"/>
            <a:r>
              <a:rPr lang="ka-GE" sz="1400" dirty="0" smtClean="0">
                <a:solidFill>
                  <a:schemeClr val="tx1"/>
                </a:solidFill>
                <a:latin typeface="Sylfaen" pitchFamily="18" charset="0"/>
              </a:rPr>
              <a:t>წისქვილში დაფქვილი პოლიეთილენისა და პოლიპროპილენის მასალა შემდგომ იყრება გრანულატორის ბუნკერში, საიდანაც მიეწოდება გრანულატორს, რომლის წარმადობაა 180 კგ/სთ-ში. აღნიშული მასალა გრანულატორში ელექტროენერგიის ხარჯზე ცხელდება 170 გრადუს ტემპერატურამდე, ხდება ბლანტი და წნევის ქვეშ გამოდის გრანულატორიდან, წივდება წყალში და იჭრება გრანულებად.  დაგრანულებული მასა იყრება ტომრებში.</a:t>
            </a:r>
            <a:endParaRPr lang="en-US" sz="1400" dirty="0" smtClean="0">
              <a:solidFill>
                <a:schemeClr val="tx1"/>
              </a:solidFill>
              <a:latin typeface="Sylfaen" pitchFamily="18" charset="0"/>
            </a:endParaRPr>
          </a:p>
          <a:p>
            <a:pPr algn="just"/>
            <a:r>
              <a:rPr lang="ka-GE" sz="1400" dirty="0" smtClean="0">
                <a:solidFill>
                  <a:schemeClr val="tx1"/>
                </a:solidFill>
                <a:latin typeface="Sylfaen" pitchFamily="18" charset="0"/>
              </a:rPr>
              <a:t>ნარჩენებიდან მიღებული გრანულები (ე.წ. „კროშკა) შემდგომ იყრება მილების ექსტრუდერის მიმღებ ბუნკერში, საიდანაც მიეწოდება მილების ექსტრუდერს, რომლის წარმადობაა 178 კგ/სთ-ში. აღნიშული მასა ექსტრუდერში ელექტროენერგიის ხარჯზე ცხელდება 170 გრადუს ტემპერატურამდე, ხდება ბლანტი და წნევის ქვეშ მილების სახით გამოდის ექსტრუდერიდან, რომელიც ცივდება წყლის აბაზანაში, იჭრება სათანადო ზომებად და საწყობდება რეალიზაციისათვის.</a:t>
            </a:r>
          </a:p>
          <a:p>
            <a:pPr algn="just"/>
            <a:r>
              <a:rPr lang="ka-GE" sz="1400" dirty="0" smtClean="0">
                <a:solidFill>
                  <a:schemeClr val="tx1"/>
                </a:solidFill>
                <a:latin typeface="Sylfaen" pitchFamily="18" charset="0"/>
              </a:rPr>
              <a:t>სხვადასხვა დიამეტრის მილების წარმოებისათვის ექსტრუდერს შესაბამისად უკეთდება შესაბამისი ზომის თავაკები.</a:t>
            </a:r>
            <a:endParaRPr lang="en-US" sz="1400" dirty="0" smtClean="0">
              <a:solidFill>
                <a:schemeClr val="tx1"/>
              </a:solidFill>
              <a:latin typeface="Sylfaen" panose="010A0502050306030303" pitchFamily="18" charset="0"/>
            </a:endParaRPr>
          </a:p>
          <a:p>
            <a:pPr algn="just"/>
            <a:endParaRPr lang="en-US" sz="1800" dirty="0" smtClean="0">
              <a:solidFill>
                <a:schemeClr val="tx1"/>
              </a:solidFill>
              <a:latin typeface="Sylfaen" panose="010A0502050306030303" pitchFamily="18" charset="0"/>
            </a:endParaRPr>
          </a:p>
          <a:p>
            <a:pPr algn="just"/>
            <a:endParaRPr lang="en-US" sz="1800" dirty="0" smtClean="0">
              <a:solidFill>
                <a:schemeClr val="tx1"/>
              </a:solidFill>
              <a:latin typeface="Sylfaen" panose="010A0502050306030303"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algn="just"/>
            <a:r>
              <a:rPr lang="ka-GE" sz="1400" b="1" dirty="0" smtClean="0">
                <a:latin typeface="Sylfaen" pitchFamily="18" charset="0"/>
              </a:rPr>
              <a:t>2) </a:t>
            </a:r>
            <a:r>
              <a:rPr lang="ka-GE" sz="1400" b="1" u="sng" dirty="0" smtClean="0">
                <a:latin typeface="Sylfaen" pitchFamily="18" charset="0"/>
              </a:rPr>
              <a:t>ტექნოლოგიური პროცესის აღწერა საკანალიზაციო მილების წარმოებისას</a:t>
            </a:r>
            <a:endParaRPr lang="en-US" sz="1400" dirty="0">
              <a:latin typeface="Sylfaen" pitchFamily="18" charset="0"/>
            </a:endParaRPr>
          </a:p>
        </p:txBody>
      </p:sp>
      <p:sp>
        <p:nvSpPr>
          <p:cNvPr id="3" name="Content Placeholder 2"/>
          <p:cNvSpPr>
            <a:spLocks noGrp="1"/>
          </p:cNvSpPr>
          <p:nvPr>
            <p:ph idx="1"/>
          </p:nvPr>
        </p:nvSpPr>
        <p:spPr>
          <a:xfrm>
            <a:off x="457200" y="762000"/>
            <a:ext cx="8229600" cy="5364163"/>
          </a:xfrm>
        </p:spPr>
        <p:txBody>
          <a:bodyPr>
            <a:normAutofit fontScale="55000" lnSpcReduction="20000"/>
          </a:bodyPr>
          <a:lstStyle/>
          <a:p>
            <a:pPr marL="0" indent="0" algn="just">
              <a:lnSpc>
                <a:spcPct val="120000"/>
              </a:lnSpc>
              <a:spcBef>
                <a:spcPts val="0"/>
              </a:spcBef>
              <a:spcAft>
                <a:spcPts val="600"/>
              </a:spcAft>
              <a:buNone/>
            </a:pPr>
            <a:r>
              <a:rPr lang="ka-GE" dirty="0" smtClean="0"/>
              <a:t>საწარმოში წარმოების პროცესში წარმოქმნილი წუნდებული პროდუქციის სახით წარმოქმნილი ნარჩენები, ასევე შემოტანილი </a:t>
            </a:r>
            <a:r>
              <a:rPr lang="en-US" dirty="0" err="1" smtClean="0"/>
              <a:t>პლასმასის</a:t>
            </a:r>
            <a:r>
              <a:rPr lang="en-US" dirty="0" smtClean="0"/>
              <a:t> </a:t>
            </a:r>
            <a:r>
              <a:rPr lang="en-US" dirty="0" err="1" smtClean="0"/>
              <a:t>კარ-ფანჯრ</a:t>
            </a:r>
            <a:r>
              <a:rPr lang="ka-GE" dirty="0" smtClean="0"/>
              <a:t>ებ</a:t>
            </a:r>
            <a:r>
              <a:rPr lang="en-US" dirty="0" err="1" smtClean="0"/>
              <a:t>ის</a:t>
            </a:r>
            <a:r>
              <a:rPr lang="en-US" dirty="0" smtClean="0"/>
              <a:t> </a:t>
            </a:r>
            <a:r>
              <a:rPr lang="en-US" dirty="0" err="1" smtClean="0"/>
              <a:t>ანარჩენები</a:t>
            </a:r>
            <a:r>
              <a:rPr lang="en-US" dirty="0" smtClean="0"/>
              <a:t> </a:t>
            </a:r>
            <a:r>
              <a:rPr lang="en-US" dirty="0" err="1" smtClean="0"/>
              <a:t>და</a:t>
            </a:r>
            <a:r>
              <a:rPr lang="en-US" dirty="0" smtClean="0"/>
              <a:t> </a:t>
            </a:r>
            <a:r>
              <a:rPr lang="en-US" dirty="0" err="1" smtClean="0"/>
              <a:t>სხვა</a:t>
            </a:r>
            <a:r>
              <a:rPr lang="en-US" dirty="0" smtClean="0"/>
              <a:t> </a:t>
            </a:r>
            <a:r>
              <a:rPr lang="en-US" dirty="0" err="1" smtClean="0"/>
              <a:t>არასტანდარტული</a:t>
            </a:r>
            <a:r>
              <a:rPr lang="en-US" dirty="0" smtClean="0"/>
              <a:t> </a:t>
            </a:r>
            <a:r>
              <a:rPr lang="en-US" dirty="0" err="1" smtClean="0"/>
              <a:t>და</a:t>
            </a:r>
            <a:r>
              <a:rPr lang="ka-GE" dirty="0" smtClean="0"/>
              <a:t>წუნებული </a:t>
            </a:r>
            <a:r>
              <a:rPr lang="en-US" dirty="0" err="1" smtClean="0"/>
              <a:t>მასალა</a:t>
            </a:r>
            <a:r>
              <a:rPr lang="en-US" dirty="0" smtClean="0"/>
              <a:t> </a:t>
            </a:r>
            <a:r>
              <a:rPr lang="ka-GE" dirty="0" smtClean="0"/>
              <a:t> დროებით საწყობდება სასაწყობო ტერიტორიაზე.</a:t>
            </a:r>
            <a:endParaRPr lang="en-US" dirty="0" smtClean="0"/>
          </a:p>
          <a:p>
            <a:pPr marL="0" indent="0" algn="just">
              <a:lnSpc>
                <a:spcPct val="120000"/>
              </a:lnSpc>
              <a:spcBef>
                <a:spcPts val="0"/>
              </a:spcBef>
              <a:spcAft>
                <a:spcPts val="600"/>
              </a:spcAft>
              <a:buNone/>
            </a:pPr>
            <a:r>
              <a:rPr lang="ka-GE" dirty="0" smtClean="0"/>
              <a:t>საწყოსი მათი გადარჩევის შემდეგ ისინი მიეწოდება დამაქუცმაცებელ როტორულ წისქვილებს (ორი ცალი, ერთი სათადარიგო), რომელთა თითეულის წარმადობა ტოლია 80 კგ/სთ.</a:t>
            </a:r>
            <a:endParaRPr lang="en-US" dirty="0" smtClean="0"/>
          </a:p>
          <a:p>
            <a:pPr marL="0" indent="0" algn="just">
              <a:lnSpc>
                <a:spcPct val="120000"/>
              </a:lnSpc>
              <a:spcBef>
                <a:spcPts val="0"/>
              </a:spcBef>
              <a:spcAft>
                <a:spcPts val="600"/>
              </a:spcAft>
              <a:buNone/>
            </a:pPr>
            <a:r>
              <a:rPr lang="ka-GE" dirty="0" smtClean="0"/>
              <a:t>წისქვილებში დაქუცმაცებული მასალა იყრება ბუნკერში.</a:t>
            </a:r>
            <a:endParaRPr lang="en-US" dirty="0" smtClean="0"/>
          </a:p>
          <a:p>
            <a:pPr marL="0" indent="0" algn="just">
              <a:lnSpc>
                <a:spcPct val="120000"/>
              </a:lnSpc>
              <a:spcBef>
                <a:spcPts val="0"/>
              </a:spcBef>
              <a:spcAft>
                <a:spcPts val="600"/>
              </a:spcAft>
              <a:buNone/>
            </a:pPr>
            <a:r>
              <a:rPr lang="ka-GE" dirty="0" smtClean="0"/>
              <a:t>წისქვილში დაფქვილი მასა შემდგომ იყრება კანალიზაციის მილების ექსტრუდერის მიმღებ ბუნკერში, საიდანაც მიეწოდება მილების ექსტრუდერს, რომლის წარმადობაა 80 კგ/სთ-ში. აღნიშული მასა ექსტრუდერში ელექტროენერგიის ხარჯზე ცხელდება 190 გრადუს ტემპერატურამდე, ხდება ბლანტი და წნევის ქვეშ მილების სახით გამოდის ექსტრუდერიდან, რომელიც ცივდება წყლის აბაზანაში, იჭრება სათანადო ზომებად და საწყობდება რეალიზაციისათვის.</a:t>
            </a:r>
            <a:endParaRPr lang="en-US" dirty="0" smtClean="0"/>
          </a:p>
          <a:p>
            <a:pPr marL="0" indent="0" algn="just">
              <a:lnSpc>
                <a:spcPct val="120000"/>
              </a:lnSpc>
              <a:spcBef>
                <a:spcPts val="0"/>
              </a:spcBef>
              <a:spcAft>
                <a:spcPts val="600"/>
              </a:spcAft>
              <a:buNone/>
            </a:pPr>
            <a:r>
              <a:rPr lang="ka-GE" dirty="0" smtClean="0"/>
              <a:t>სხვადასხვა დიამეტრის მილების წარმოებისათვის ექსტრუდერს შესაბამისად უკეთდება შესაბამისი ზომის თავაკები.</a:t>
            </a:r>
            <a:endParaRPr lang="en-US" dirty="0" smtClean="0">
              <a:latin typeface="Calibri" pitchFamily="34" charset="0"/>
            </a:endParaRPr>
          </a:p>
          <a:p>
            <a:pPr>
              <a:buNone/>
            </a:pPr>
            <a:endParaRPr lang="ka-G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457200"/>
          </a:xfrm>
        </p:spPr>
        <p:txBody>
          <a:bodyPr>
            <a:normAutofit/>
          </a:bodyPr>
          <a:lstStyle/>
          <a:p>
            <a:pPr algn="ctr"/>
            <a:r>
              <a:rPr lang="ka-GE" sz="1800" dirty="0" smtClean="0">
                <a:solidFill>
                  <a:schemeClr val="tx1"/>
                </a:solidFill>
                <a:latin typeface="Sylfaen" panose="010A0502050306030303" pitchFamily="18" charset="0"/>
              </a:rPr>
              <a:t>დაგეგმილი საქმიანობის ტერიტორიის გენ-გეგმა</a:t>
            </a:r>
            <a:endParaRPr lang="en-US" sz="2000" dirty="0">
              <a:solidFill>
                <a:schemeClr val="tx1"/>
              </a:solidFill>
            </a:endParaRPr>
          </a:p>
        </p:txBody>
      </p:sp>
      <p:pic>
        <p:nvPicPr>
          <p:cNvPr id="4" name="Picture 8"/>
          <p:cNvPicPr>
            <a:picLocks noChangeAspect="1" noChangeArrowheads="1"/>
          </p:cNvPicPr>
          <p:nvPr/>
        </p:nvPicPr>
        <p:blipFill>
          <a:blip r:embed="rId2"/>
          <a:srcRect/>
          <a:stretch>
            <a:fillRect/>
          </a:stretch>
        </p:blipFill>
        <p:spPr bwMode="auto">
          <a:xfrm>
            <a:off x="2133600" y="914400"/>
            <a:ext cx="4632183" cy="47656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457200"/>
          </a:xfrm>
        </p:spPr>
        <p:txBody>
          <a:bodyPr>
            <a:normAutofit/>
          </a:bodyPr>
          <a:lstStyle/>
          <a:p>
            <a:pPr algn="ctr"/>
            <a:r>
              <a:rPr lang="en-US" sz="2000" dirty="0" err="1" smtClean="0"/>
              <a:t>პროექტის</a:t>
            </a:r>
            <a:r>
              <a:rPr lang="en-US" sz="2000" dirty="0" smtClean="0"/>
              <a:t> </a:t>
            </a:r>
            <a:r>
              <a:rPr lang="en-US" sz="2000" dirty="0" err="1" smtClean="0"/>
              <a:t>ალტერნატიული</a:t>
            </a:r>
            <a:r>
              <a:rPr lang="en-US" sz="2000" dirty="0" smtClean="0"/>
              <a:t> </a:t>
            </a:r>
            <a:r>
              <a:rPr lang="en-US" sz="2000" dirty="0" err="1" smtClean="0"/>
              <a:t>ვარიანტები</a:t>
            </a:r>
            <a:endParaRPr lang="en-US" sz="2000" dirty="0"/>
          </a:p>
        </p:txBody>
      </p:sp>
      <p:sp>
        <p:nvSpPr>
          <p:cNvPr id="13" name="Subtitle 4"/>
          <p:cNvSpPr txBox="1">
            <a:spLocks/>
          </p:cNvSpPr>
          <p:nvPr/>
        </p:nvSpPr>
        <p:spPr>
          <a:xfrm>
            <a:off x="577645" y="1219200"/>
            <a:ext cx="2714625" cy="492125"/>
          </a:xfrm>
          <a:prstGeom prst="rect">
            <a:avLst/>
          </a:prstGeom>
        </p:spPr>
        <p:txBody>
          <a:bodyPr wrap="none">
            <a:spAutoFit/>
          </a:bodyPr>
          <a:lstStyle/>
          <a:p>
            <a:pPr marL="91440" indent="-91440" algn="just" defTabSz="914400" fontAlgn="auto">
              <a:lnSpc>
                <a:spcPct val="90000"/>
              </a:lnSpc>
              <a:spcBef>
                <a:spcPts val="1200"/>
              </a:spcBef>
              <a:spcAft>
                <a:spcPts val="200"/>
              </a:spcAft>
              <a:buClr>
                <a:schemeClr val="accent1"/>
              </a:buClr>
              <a:buSzPct val="100000"/>
              <a:buFont typeface="Calibri" panose="020F0502020204030204" pitchFamily="34" charset="0"/>
              <a:buChar char=" "/>
              <a:defRPr/>
            </a:pPr>
            <a:r>
              <a:rPr lang="ka-GE" sz="1600" dirty="0">
                <a:solidFill>
                  <a:schemeClr val="tx1">
                    <a:lumMod val="75000"/>
                    <a:lumOff val="25000"/>
                  </a:schemeClr>
                </a:solidFill>
                <a:latin typeface="Sylfaen" panose="010A0502050306030303" pitchFamily="18" charset="0"/>
                <a:cs typeface="+mn-cs"/>
              </a:rPr>
              <a:t>არაქმედების ალტერნატივა</a:t>
            </a:r>
            <a:r>
              <a:rPr lang="ka-GE" sz="2000" dirty="0">
                <a:solidFill>
                  <a:schemeClr val="tx1">
                    <a:lumMod val="75000"/>
                    <a:lumOff val="25000"/>
                  </a:schemeClr>
                </a:solidFill>
                <a:latin typeface="Sylfaen" panose="010A0502050306030303" pitchFamily="18" charset="0"/>
                <a:cs typeface="+mn-cs"/>
              </a:rPr>
              <a:t>:</a:t>
            </a:r>
          </a:p>
        </p:txBody>
      </p:sp>
      <p:sp>
        <p:nvSpPr>
          <p:cNvPr id="14" name="Right Arrow 13"/>
          <p:cNvSpPr/>
          <p:nvPr/>
        </p:nvSpPr>
        <p:spPr>
          <a:xfrm>
            <a:off x="749095" y="1730375"/>
            <a:ext cx="290513" cy="18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5"/>
          <p:cNvSpPr>
            <a:spLocks noChangeArrowheads="1"/>
          </p:cNvSpPr>
          <p:nvPr/>
        </p:nvSpPr>
        <p:spPr bwMode="auto">
          <a:xfrm>
            <a:off x="1334883" y="1693863"/>
            <a:ext cx="7428117" cy="830997"/>
          </a:xfrm>
          <a:prstGeom prst="rect">
            <a:avLst/>
          </a:prstGeom>
          <a:noFill/>
          <a:ln w="9525">
            <a:noFill/>
            <a:miter lim="800000"/>
            <a:headEnd/>
            <a:tailEnd/>
          </a:ln>
        </p:spPr>
        <p:txBody>
          <a:bodyPr wrap="square">
            <a:spAutoFit/>
          </a:bodyPr>
          <a:lstStyle/>
          <a:p>
            <a:pPr algn="just"/>
            <a:r>
              <a:rPr lang="ka-GE" sz="1200" dirty="0">
                <a:latin typeface="Sylfaen" pitchFamily="18" charset="0"/>
              </a:rPr>
              <a:t>საწარმოს ბიზნეს-გეგმის გათვალისწინებით საწარმოსი დასაქმებულია 14 ადამიანი. რაიონის  ეკონომიკური მდგომარეობა და სამუშაო ადგილების მწვავე დეფიციტია, არაქმედების ალტერნატივის შემთხვევაში აღარ შეიქმნება ადგილობრივი მოსახლეობისთვის სამუშაო ადგილები რაც უარყოფითად აისახება რეგიონის მაცხოვრებლების ეკონომიკური მდგომარეობაზე;</a:t>
            </a:r>
            <a:endParaRPr lang="en-US" sz="1200" dirty="0">
              <a:latin typeface="Sylfaen" pitchFamily="18" charset="0"/>
            </a:endParaRPr>
          </a:p>
        </p:txBody>
      </p:sp>
      <p:sp>
        <p:nvSpPr>
          <p:cNvPr id="16" name="Right Arrow 15"/>
          <p:cNvSpPr/>
          <p:nvPr/>
        </p:nvSpPr>
        <p:spPr>
          <a:xfrm>
            <a:off x="764970" y="3117850"/>
            <a:ext cx="290513"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8"/>
          <p:cNvSpPr>
            <a:spLocks noChangeArrowheads="1"/>
          </p:cNvSpPr>
          <p:nvPr/>
        </p:nvSpPr>
        <p:spPr bwMode="auto">
          <a:xfrm>
            <a:off x="1371600" y="2984500"/>
            <a:ext cx="7315200" cy="1015663"/>
          </a:xfrm>
          <a:prstGeom prst="rect">
            <a:avLst/>
          </a:prstGeom>
          <a:noFill/>
          <a:ln w="9525">
            <a:noFill/>
            <a:miter lim="800000"/>
            <a:headEnd/>
            <a:tailEnd/>
          </a:ln>
        </p:spPr>
        <p:txBody>
          <a:bodyPr wrap="square">
            <a:spAutoFit/>
          </a:bodyPr>
          <a:lstStyle/>
          <a:p>
            <a:pPr algn="just"/>
            <a:r>
              <a:rPr lang="ka-GE" sz="1200" dirty="0">
                <a:latin typeface="Sylfaen" pitchFamily="18" charset="0"/>
              </a:rPr>
              <a:t>გამოშვებული პროდუქცია ხმარდება რეგიონში ადგილობრივი წყალგაყვანილობისა და კანალიზაციის სისტემების მოწესრიგებას. არაქმედების ალტერნატივით კიდევ ერთი უაროფითი ზეგავლენაა მოსალოდნელი ადგილობრივი ინფრასტრუქტურის განვითარებისათვის, რისი განუვითარებლობაც თავის მხრივ მრავალი დარგის განვითარებას შეუშლის ხელს, რაც საბოლოო ჯამში სოციალურ-ეკონომიკურ გარემოზე აისახება მომავალში;</a:t>
            </a:r>
            <a:endParaRPr lang="en-US" sz="1200" dirty="0">
              <a:latin typeface="Sylfaen" pitchFamily="18" charset="0"/>
            </a:endParaRPr>
          </a:p>
        </p:txBody>
      </p:sp>
      <p:sp>
        <p:nvSpPr>
          <p:cNvPr id="18" name="Rectangle 8"/>
          <p:cNvSpPr>
            <a:spLocks noChangeArrowheads="1"/>
          </p:cNvSpPr>
          <p:nvPr/>
        </p:nvSpPr>
        <p:spPr bwMode="auto">
          <a:xfrm>
            <a:off x="1398588" y="4402138"/>
            <a:ext cx="7288212" cy="646331"/>
          </a:xfrm>
          <a:prstGeom prst="rect">
            <a:avLst/>
          </a:prstGeom>
          <a:noFill/>
          <a:ln w="9525">
            <a:noFill/>
            <a:miter lim="800000"/>
            <a:headEnd/>
            <a:tailEnd/>
          </a:ln>
        </p:spPr>
        <p:txBody>
          <a:bodyPr wrap="square">
            <a:spAutoFit/>
          </a:bodyPr>
          <a:lstStyle/>
          <a:p>
            <a:pPr algn="just"/>
            <a:r>
              <a:rPr lang="ka-GE" sz="1200" dirty="0">
                <a:latin typeface="Sylfaen" pitchFamily="18" charset="0"/>
              </a:rPr>
              <a:t>არსებული საწარმოო ობიექტების დემონტაჟის პროცესში წარმოიქმნილი ნარჩენები მოითხოვს შესაბამის განთავსება-უტილიზაციას, რაც დამატებით ხარჯებთან და გარემოზენეგატიური ზემოქმედების გაზრდასთან   არის დაკავშირებული.</a:t>
            </a:r>
            <a:endParaRPr lang="en-US" sz="1200" dirty="0">
              <a:latin typeface="Sylfaen" pitchFamily="18" charset="0"/>
            </a:endParaRPr>
          </a:p>
        </p:txBody>
      </p:sp>
      <p:sp>
        <p:nvSpPr>
          <p:cNvPr id="19" name="Right Arrow 18"/>
          <p:cNvSpPr/>
          <p:nvPr/>
        </p:nvSpPr>
        <p:spPr>
          <a:xfrm>
            <a:off x="792163" y="4552950"/>
            <a:ext cx="290512"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TotalTime>
  <Words>1594</Words>
  <Application>Microsoft Office PowerPoint</Application>
  <PresentationFormat>Экран (4:3)</PresentationFormat>
  <Paragraphs>146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Office Theme</vt:lpstr>
      <vt:lpstr>შეზღუდული პასუხისმგებლობის საზოგადოება “გიო-10“ </vt:lpstr>
      <vt:lpstr>საქმიანობის ადგილმდებარეობა </vt:lpstr>
      <vt:lpstr>საკვლევი ტერიტორიის ადგილმდებარეობა  </vt:lpstr>
      <vt:lpstr>  შპს „გიო 10“-ს კანალიზაციის და წყლის მილები წარმოების საამქროს განთავსების ტერიტორიის დეტალური სიტუაციური სქემა</vt:lpstr>
      <vt:lpstr>დაგეგმილი საქმიანობის აღწერა</vt:lpstr>
      <vt:lpstr>Презентация PowerPoint</vt:lpstr>
      <vt:lpstr>2) ტექნოლოგიური პროცესის აღწერა საკანალიზაციო მილების წარმოებისას</vt:lpstr>
      <vt:lpstr>დაგეგმილი საქმიანობის ტერიტორიის გენ-გეგმა</vt:lpstr>
      <vt:lpstr>პროექტის ალტერნატიული ვარიანტები</vt:lpstr>
      <vt:lpstr>პროექტის ალტერნატიული ვარიანტები</vt:lpstr>
      <vt:lpstr>პროექტის ალტერნატიული ვარიანტები</vt:lpstr>
      <vt:lpstr>საქმიანობით გამოწვეული გარემოზე შესაძლო ზემოქმედების მოკლე აღწერა </vt:lpstr>
      <vt:lpstr>ზემოქმედება ატმოსფერულ ჰაერზე და ემისიები</vt:lpstr>
      <vt:lpstr>ატმოსფერულ ჰაერში მავნე ნივთიერებათა გაბნევის ანგარიშის შედეგთა ანალიზი</vt:lpstr>
      <vt:lpstr>ხმაური              ვიბრაცია</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შეზღუდული პასუხისმგებლობის საზოგადოება “ჩირინა“ </dc:title>
  <dc:creator>IPCC1</dc:creator>
  <cp:lastModifiedBy>Windows User</cp:lastModifiedBy>
  <cp:revision>102</cp:revision>
  <dcterms:created xsi:type="dcterms:W3CDTF">2019-01-24T08:48:05Z</dcterms:created>
  <dcterms:modified xsi:type="dcterms:W3CDTF">2020-10-26T07:34:31Z</dcterms:modified>
</cp:coreProperties>
</file>