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96E26-2B55-49BE-B0DA-1B7FC587D0E4}"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D93E-FD43-42F9-A4DE-DEB07D69470D}" type="slidenum">
              <a:rPr lang="en-US" smtClean="0"/>
              <a:t>‹#›</a:t>
            </a:fld>
            <a:endParaRPr lang="en-US"/>
          </a:p>
        </p:txBody>
      </p:sp>
    </p:spTree>
    <p:extLst>
      <p:ext uri="{BB962C8B-B14F-4D97-AF65-F5344CB8AC3E}">
        <p14:creationId xmlns:p14="http://schemas.microsoft.com/office/powerpoint/2010/main" val="335344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2D93E-FD43-42F9-A4DE-DEB07D69470D}" type="slidenum">
              <a:rPr lang="en-US" smtClean="0"/>
              <a:t>9</a:t>
            </a:fld>
            <a:endParaRPr lang="en-US"/>
          </a:p>
        </p:txBody>
      </p:sp>
    </p:spTree>
    <p:extLst>
      <p:ext uri="{BB962C8B-B14F-4D97-AF65-F5344CB8AC3E}">
        <p14:creationId xmlns:p14="http://schemas.microsoft.com/office/powerpoint/2010/main" val="322989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2D93E-FD43-42F9-A4DE-DEB07D69470D}" type="slidenum">
              <a:rPr lang="en-US" smtClean="0"/>
              <a:t>10</a:t>
            </a:fld>
            <a:endParaRPr lang="en-US"/>
          </a:p>
        </p:txBody>
      </p:sp>
    </p:spTree>
    <p:extLst>
      <p:ext uri="{BB962C8B-B14F-4D97-AF65-F5344CB8AC3E}">
        <p14:creationId xmlns:p14="http://schemas.microsoft.com/office/powerpoint/2010/main" val="256679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24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0F106852-2BF2-4CA0-92CC-B53E724B4AE6}"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67886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413636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041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40187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1005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052500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58940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427827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165887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06852-2BF2-4CA0-92CC-B53E724B4AE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8181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106852-2BF2-4CA0-92CC-B53E724B4AE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58756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106852-2BF2-4CA0-92CC-B53E724B4AE6}"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380348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106852-2BF2-4CA0-92CC-B53E724B4AE6}"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145498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06852-2BF2-4CA0-92CC-B53E724B4AE6}"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388543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06852-2BF2-4CA0-92CC-B53E724B4AE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170072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06852-2BF2-4CA0-92CC-B53E724B4AE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7856F-A226-49BF-AF79-3FC3ABBE51DF}" type="slidenum">
              <a:rPr lang="en-US" smtClean="0"/>
              <a:t>‹#›</a:t>
            </a:fld>
            <a:endParaRPr lang="en-US"/>
          </a:p>
        </p:txBody>
      </p:sp>
    </p:spTree>
    <p:extLst>
      <p:ext uri="{BB962C8B-B14F-4D97-AF65-F5344CB8AC3E}">
        <p14:creationId xmlns:p14="http://schemas.microsoft.com/office/powerpoint/2010/main" val="288427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F106852-2BF2-4CA0-92CC-B53E724B4AE6}" type="datetimeFigureOut">
              <a:rPr lang="en-US" smtClean="0"/>
              <a:t>11/9/2020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C67856F-A226-49BF-AF79-3FC3ABBE51DF}" type="slidenum">
              <a:rPr lang="en-US" smtClean="0"/>
              <a:t>‹#›</a:t>
            </a:fld>
            <a:endParaRPr lang="en-US"/>
          </a:p>
        </p:txBody>
      </p:sp>
    </p:spTree>
    <p:extLst>
      <p:ext uri="{BB962C8B-B14F-4D97-AF65-F5344CB8AC3E}">
        <p14:creationId xmlns:p14="http://schemas.microsoft.com/office/powerpoint/2010/main" val="206663316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4212" y="2613891"/>
            <a:ext cx="5882842" cy="942109"/>
          </a:xfrm>
        </p:spPr>
        <p:txBody>
          <a:bodyPr>
            <a:normAutofit/>
          </a:bodyPr>
          <a:lstStyle/>
          <a:p>
            <a:pPr algn="ctr"/>
            <a:r>
              <a:rPr lang="ka-GE" sz="2400" b="1" dirty="0"/>
              <a:t>შ პ ს ,,ა ვ ი ა კ ო პ ტ ე რ ი“</a:t>
            </a:r>
            <a:r>
              <a:rPr lang="en-US" sz="2400" dirty="0"/>
              <a:t/>
            </a:r>
            <a:br>
              <a:rPr lang="en-US" sz="2400" dirty="0"/>
            </a:br>
            <a:endParaRPr lang="en-US" sz="2400" dirty="0"/>
          </a:p>
        </p:txBody>
      </p:sp>
      <p:sp>
        <p:nvSpPr>
          <p:cNvPr id="3" name="Subtitle 2"/>
          <p:cNvSpPr>
            <a:spLocks noGrp="1"/>
          </p:cNvSpPr>
          <p:nvPr>
            <p:ph type="subTitle" idx="1"/>
          </p:nvPr>
        </p:nvSpPr>
        <p:spPr>
          <a:xfrm>
            <a:off x="684211" y="3843867"/>
            <a:ext cx="7157461" cy="2732424"/>
          </a:xfrm>
        </p:spPr>
        <p:txBody>
          <a:bodyPr>
            <a:normAutofit fontScale="77500" lnSpcReduction="20000"/>
          </a:bodyPr>
          <a:lstStyle/>
          <a:p>
            <a:pPr>
              <a:lnSpc>
                <a:spcPct val="170000"/>
              </a:lnSpc>
            </a:pPr>
            <a:r>
              <a:rPr lang="ka-GE" b="1" dirty="0">
                <a:solidFill>
                  <a:schemeClr val="tx1"/>
                </a:solidFill>
              </a:rPr>
              <a:t>ქ. თბილისში, მდ. მტკვრის მარცხენა სანაპიროზე, ტაძრის ქუჩის მიმდებარე ტერიტორიაზე ვერტმფრენებისთვის განკუთვნილი საფრენი მოედნის </a:t>
            </a:r>
            <a:r>
              <a:rPr lang="ka-GE" b="1" dirty="0" smtClean="0">
                <a:solidFill>
                  <a:schemeClr val="tx1"/>
                </a:solidFill>
              </a:rPr>
              <a:t>მოწყობა</a:t>
            </a:r>
          </a:p>
          <a:p>
            <a:endParaRPr lang="ka-GE" b="1" dirty="0" smtClean="0">
              <a:solidFill>
                <a:schemeClr val="tx1"/>
              </a:solidFill>
            </a:endParaRPr>
          </a:p>
          <a:p>
            <a:r>
              <a:rPr lang="ka-GE" b="1" dirty="0" smtClean="0">
                <a:solidFill>
                  <a:schemeClr val="tx1"/>
                </a:solidFill>
              </a:rPr>
              <a:t>სკოპინგის ანგარიშის საჯარო განხილვა</a:t>
            </a:r>
          </a:p>
          <a:p>
            <a:endParaRPr lang="ka-GE" b="1" dirty="0">
              <a:solidFill>
                <a:schemeClr val="tx1"/>
              </a:solidFill>
            </a:endParaRPr>
          </a:p>
          <a:p>
            <a:r>
              <a:rPr lang="ka-GE" b="1" dirty="0" smtClean="0">
                <a:solidFill>
                  <a:schemeClr val="tx1"/>
                </a:solidFill>
              </a:rPr>
              <a:t>2020 წელი</a:t>
            </a:r>
            <a:endParaRPr lang="en-US" dirty="0">
              <a:solidFill>
                <a:schemeClr val="tx1"/>
              </a:solidFill>
            </a:endParaRPr>
          </a:p>
          <a:p>
            <a:endParaRPr lang="en-US" dirty="0"/>
          </a:p>
        </p:txBody>
      </p:sp>
      <p:pic>
        <p:nvPicPr>
          <p:cNvPr id="4" name="Picture 3" descr="C:\Users\User\Desktop\68403690_1464667583701343_4105818628501274624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291" y="184497"/>
            <a:ext cx="3140364" cy="2189248"/>
          </a:xfrm>
          <a:prstGeom prst="rect">
            <a:avLst/>
          </a:prstGeom>
          <a:noFill/>
          <a:ln>
            <a:noFill/>
          </a:ln>
        </p:spPr>
      </p:pic>
    </p:spTree>
    <p:extLst>
      <p:ext uri="{BB962C8B-B14F-4D97-AF65-F5344CB8AC3E}">
        <p14:creationId xmlns:p14="http://schemas.microsoft.com/office/powerpoint/2010/main" val="353846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628074"/>
            <a:ext cx="11582400" cy="4886036"/>
          </a:xfrm>
        </p:spPr>
        <p:txBody>
          <a:bodyPr>
            <a:normAutofit fontScale="90000"/>
          </a:bodyPr>
          <a:lstStyle/>
          <a:p>
            <a:pPr>
              <a:lnSpc>
                <a:spcPct val="150000"/>
              </a:lnSpc>
            </a:pPr>
            <a:r>
              <a:rPr lang="ka-GE" sz="2000" dirty="0"/>
              <a:t>პროექტის განხორციელება დამატებით მისასვლელი გზების მშენებლობას არ ითვალისიწინებს და გამოყენებული იქნება არსებული გზები. პროექტის განხორციელების დროს მხედველობაში იქნება მიღებული ის გარემოება რომ ტექნიკის გადადგილებამ არ გამოიწვიოს მოსახლეობის შეწუხება, ამიტომ გადაადგილება განხორციელდება ისე, რომ მაქსიმალურად თავიდან იქნეს აცილებული დასახლებულ პუნქტში ტექნიკის მოძრაობა. მითუმეტეს, რომ საპროექტო ტერიტორიას გააჩნია  ალტერნატიული მისასვლელები. გარდა ამისა, სამუშაოების დაწყებამდე, შედგენილი იქნება სამუშაოების განხორციელების გეგმა-გრაფიკი, რომელიც გაეცნობა საპროექტო ტერიტორიასთან ახლომდებარე მოსახლეობას და ასევე ინფორმირებული იქნება საპატრულო პოლიცია</a:t>
            </a:r>
            <a:r>
              <a:rPr lang="ka-GE" sz="2000" dirty="0" smtClean="0"/>
              <a:t>.</a:t>
            </a:r>
            <a:r>
              <a:rPr lang="en-US" sz="2000" dirty="0" smtClean="0"/>
              <a:t/>
            </a:r>
            <a:br>
              <a:rPr lang="en-US" sz="2000" dirty="0" smtClean="0"/>
            </a:br>
            <a:r>
              <a:rPr lang="en-US" sz="2000" dirty="0"/>
              <a:t/>
            </a:r>
            <a:br>
              <a:rPr lang="en-US" sz="2000" dirty="0"/>
            </a:br>
            <a:endParaRPr lang="en-US" sz="2000" dirty="0"/>
          </a:p>
        </p:txBody>
      </p:sp>
      <p:sp>
        <p:nvSpPr>
          <p:cNvPr id="3" name="Content Placeholder 2"/>
          <p:cNvSpPr>
            <a:spLocks noGrp="1"/>
          </p:cNvSpPr>
          <p:nvPr>
            <p:ph idx="1"/>
          </p:nvPr>
        </p:nvSpPr>
        <p:spPr>
          <a:xfrm>
            <a:off x="684212" y="110836"/>
            <a:ext cx="8534400" cy="517237"/>
          </a:xfrm>
        </p:spPr>
        <p:txBody>
          <a:bodyPr>
            <a:normAutofit fontScale="25000" lnSpcReduction="20000"/>
          </a:bodyPr>
          <a:lstStyle/>
          <a:p>
            <a:pPr lvl="0"/>
            <a:endParaRPr lang="en-US" b="1" dirty="0" smtClean="0"/>
          </a:p>
          <a:p>
            <a:pPr lvl="0"/>
            <a:r>
              <a:rPr lang="ka-GE" sz="6400" b="1" dirty="0" smtClean="0"/>
              <a:t>მისასვლელი </a:t>
            </a:r>
            <a:r>
              <a:rPr lang="ka-GE" sz="6400" b="1" dirty="0"/>
              <a:t>გზები</a:t>
            </a:r>
            <a:endParaRPr lang="en-US" sz="6400" dirty="0"/>
          </a:p>
          <a:p>
            <a:endParaRPr lang="en-US" dirty="0"/>
          </a:p>
        </p:txBody>
      </p:sp>
    </p:spTree>
    <p:extLst>
      <p:ext uri="{BB962C8B-B14F-4D97-AF65-F5344CB8AC3E}">
        <p14:creationId xmlns:p14="http://schemas.microsoft.com/office/powerpoint/2010/main" val="138972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7" y="812800"/>
            <a:ext cx="11490036" cy="2669310"/>
          </a:xfrm>
        </p:spPr>
        <p:txBody>
          <a:bodyPr>
            <a:normAutofit/>
          </a:bodyPr>
          <a:lstStyle/>
          <a:p>
            <a:r>
              <a:rPr lang="ka-GE" sz="2000" dirty="0"/>
              <a:t>ვერტმფრენებისთვის განკუთვნილი ასაფრენ/დასაფრენი მოედნისა და დამხმარე ინფრასტრუქტურული ნაგებობების მოწყობის პროცეში დასაქმებული იქნება დაახლოებით 20 ადამიანი, ხოლო აეროდრომის ექსპლოატაციის შესვლის შემდგომ დასაქმდება დაახლოებით 60 ადამიანი. დასაქმებულების უმრავლესობა, განსაკუთრებით მშენებლობის პროცესში იქნება საპროექტო ტერიტორიის მიმდებარედ მცხოვრები მოსახლეობა.</a:t>
            </a:r>
            <a:r>
              <a:rPr lang="en-US" sz="2000" dirty="0"/>
              <a:t/>
            </a:r>
            <a:br>
              <a:rPr lang="en-US" sz="2000" dirty="0"/>
            </a:br>
            <a:endParaRPr lang="en-US" sz="2000" dirty="0"/>
          </a:p>
        </p:txBody>
      </p:sp>
      <p:sp>
        <p:nvSpPr>
          <p:cNvPr id="3" name="Content Placeholder 2"/>
          <p:cNvSpPr>
            <a:spLocks noGrp="1"/>
          </p:cNvSpPr>
          <p:nvPr>
            <p:ph idx="1"/>
          </p:nvPr>
        </p:nvSpPr>
        <p:spPr>
          <a:xfrm>
            <a:off x="684212" y="120072"/>
            <a:ext cx="8534400" cy="692727"/>
          </a:xfrm>
        </p:spPr>
        <p:txBody>
          <a:bodyPr>
            <a:normAutofit fontScale="47500" lnSpcReduction="20000"/>
          </a:bodyPr>
          <a:lstStyle/>
          <a:p>
            <a:pPr lvl="0"/>
            <a:endParaRPr lang="en-US" b="1" dirty="0" smtClean="0"/>
          </a:p>
          <a:p>
            <a:pPr lvl="0"/>
            <a:r>
              <a:rPr lang="ka-GE" sz="4000" b="1" dirty="0" smtClean="0"/>
              <a:t>დასაქმებულების </a:t>
            </a:r>
            <a:r>
              <a:rPr lang="ka-GE" sz="4000" b="1" dirty="0"/>
              <a:t>რაოდენობა</a:t>
            </a:r>
            <a:endParaRPr lang="en-US" sz="4000" dirty="0"/>
          </a:p>
          <a:p>
            <a:endParaRPr lang="en-US" dirty="0"/>
          </a:p>
        </p:txBody>
      </p:sp>
    </p:spTree>
    <p:extLst>
      <p:ext uri="{BB962C8B-B14F-4D97-AF65-F5344CB8AC3E}">
        <p14:creationId xmlns:p14="http://schemas.microsoft.com/office/powerpoint/2010/main" val="28424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94" y="812800"/>
            <a:ext cx="11415424" cy="5634181"/>
          </a:xfrm>
        </p:spPr>
        <p:txBody>
          <a:bodyPr>
            <a:noAutofit/>
          </a:bodyPr>
          <a:lstStyle/>
          <a:p>
            <a:pPr lvl="1" algn="l" defTabSz="457200" rtl="0">
              <a:lnSpc>
                <a:spcPct val="150000"/>
              </a:lnSpc>
              <a:spcBef>
                <a:spcPct val="0"/>
              </a:spcBef>
            </a:pPr>
            <a:r>
              <a:rPr lang="ka-GE" sz="1600" dirty="0">
                <a:solidFill>
                  <a:schemeClr val="tx1"/>
                </a:solidFill>
              </a:rPr>
              <a:t>პროექტის განხორციელების ეტაპზე, ატმოსფერულ ჰაერზე მოსალოდნელი ზემოქმედება დაკავშირებული იქნება სამშენებლო სამუშაოების წარმოებისას, რაც დაკავშირებული იქნება მანქანა-მექანიზმების ექსპლოატაციისას მტვრისა და ნამწვი აირების გაფრქვევასთან. სამშენებლო სამუსაოების განხორციელებასთან დაკავშირებული ზემოქმედება დროებითი ხასიათისაა და არ გამოიწვევს ატმოსფერული ჰაერის მნიშვნელოვან </a:t>
            </a:r>
            <a:r>
              <a:rPr lang="ka-GE" sz="1600" dirty="0" smtClean="0">
                <a:solidFill>
                  <a:schemeClr val="tx1"/>
                </a:solidFill>
              </a:rPr>
              <a:t>დაბინძურებას</a:t>
            </a:r>
            <a:r>
              <a:rPr lang="en-US" sz="1600" dirty="0" smtClean="0">
                <a:solidFill>
                  <a:schemeClr val="tx1"/>
                </a:solidFill>
              </a:rPr>
              <a:t>;</a:t>
            </a:r>
            <a:br>
              <a:rPr lang="en-US" sz="1600" dirty="0" smtClean="0">
                <a:solidFill>
                  <a:schemeClr val="tx1"/>
                </a:solidFill>
              </a:rPr>
            </a:br>
            <a:r>
              <a:rPr lang="ka-GE" sz="1600" dirty="0" smtClean="0">
                <a:solidFill>
                  <a:schemeClr val="tx1"/>
                </a:solidFill>
              </a:rPr>
              <a:t>ობიექტის </a:t>
            </a:r>
            <a:r>
              <a:rPr lang="ka-GE" sz="1600" dirty="0">
                <a:solidFill>
                  <a:schemeClr val="tx1"/>
                </a:solidFill>
              </a:rPr>
              <a:t>ექსპლოატაციის პროცესში ატმოსფერულ ჰაერზე ნამწვი აირებით და ხმაურით გამოწვეული უარყოფითი ზემოქმედება დაკავშირებული იქნება უშუალოდ ვერტმფრენების ძრავების მუშაობასთან, რომელიც ასევე დროებითი იქნება და შემოიფარგლება მხოლოდ ფრენის ოპერაციებით. აღნიშნული საკითხი დეტალურად იქნება განხილული გზშ ანგარიშში.</a:t>
            </a:r>
            <a:r>
              <a:rPr lang="en-US" sz="1800" dirty="0"/>
              <a:t/>
            </a:r>
            <a:br>
              <a:rPr lang="en-US" sz="1800" dirty="0"/>
            </a:br>
            <a:r>
              <a:rPr lang="ka-GE" sz="1600" b="1" dirty="0" smtClean="0">
                <a:solidFill>
                  <a:srgbClr val="002060"/>
                </a:solidFill>
              </a:rPr>
              <a:t>ზემოქმედება </a:t>
            </a:r>
            <a:r>
              <a:rPr lang="ka-GE" sz="1600" b="1" dirty="0">
                <a:solidFill>
                  <a:srgbClr val="002060"/>
                </a:solidFill>
              </a:rPr>
              <a:t>დაცულ ტერიტორიებზე, ტყის ფონდის მიწებზე და კულტურული მემკვიდრეობის ძეგლებზე</a:t>
            </a:r>
            <a:r>
              <a:rPr lang="en-US" sz="1600" dirty="0">
                <a:solidFill>
                  <a:schemeClr val="tx1"/>
                </a:solidFill>
              </a:rPr>
              <a:t/>
            </a:r>
            <a:br>
              <a:rPr lang="en-US" sz="1600" dirty="0">
                <a:solidFill>
                  <a:schemeClr val="tx1"/>
                </a:solidFill>
              </a:rPr>
            </a:br>
            <a:r>
              <a:rPr lang="ka-GE" sz="1600" dirty="0" smtClean="0">
                <a:solidFill>
                  <a:schemeClr val="tx1"/>
                </a:solidFill>
              </a:rPr>
              <a:t>საპროექტო </a:t>
            </a:r>
            <a:r>
              <a:rPr lang="ka-GE" sz="1600" dirty="0">
                <a:solidFill>
                  <a:schemeClr val="tx1"/>
                </a:solidFill>
              </a:rPr>
              <a:t>ტერიტორიის სიახლოვეს დაცული ტერიტორიები არ არის, ასევე საპროექტო ტერიტორიაზე, ვიზუალური შეფასებით, არ ფიქსირდება  კულტურული მემკვიდრეობის არცერთი ძეგლი. ტერიტორია არ წარმოადგენს ტყის ფონდის მიწას. შესაბამისად, პროექტის ზემოქმედება დაცულ ტერიტორიებზე, ტყის ფონდზე და კულტურული მემკვიდრეობის ძეგლებზე მოსალოდნელი არ არის</a:t>
            </a:r>
            <a:r>
              <a:rPr lang="ka-GE" sz="1600" dirty="0" smtClean="0">
                <a:solidFill>
                  <a:schemeClr val="tx1"/>
                </a:solidFill>
              </a:rPr>
              <a:t>.</a:t>
            </a:r>
            <a:r>
              <a:rPr lang="en-US" sz="1600" dirty="0" smtClean="0">
                <a:solidFill>
                  <a:schemeClr val="tx1"/>
                </a:solidFill>
              </a:rPr>
              <a:t/>
            </a:r>
            <a:br>
              <a:rPr lang="en-US" sz="1600" dirty="0" smtClean="0">
                <a:solidFill>
                  <a:schemeClr val="tx1"/>
                </a:solidFill>
              </a:rPr>
            </a:br>
            <a:r>
              <a:rPr lang="en-US" sz="1600" dirty="0"/>
              <a:t/>
            </a:r>
            <a:br>
              <a:rPr lang="en-US" sz="1600" dirty="0"/>
            </a:br>
            <a:endParaRPr lang="en-US" sz="2400" dirty="0">
              <a:solidFill>
                <a:schemeClr val="tx1"/>
              </a:solidFill>
            </a:endParaRPr>
          </a:p>
        </p:txBody>
      </p:sp>
      <p:sp>
        <p:nvSpPr>
          <p:cNvPr id="3" name="Content Placeholder 2"/>
          <p:cNvSpPr>
            <a:spLocks noGrp="1"/>
          </p:cNvSpPr>
          <p:nvPr>
            <p:ph idx="1"/>
          </p:nvPr>
        </p:nvSpPr>
        <p:spPr>
          <a:xfrm>
            <a:off x="425594" y="138546"/>
            <a:ext cx="8534400" cy="877455"/>
          </a:xfrm>
        </p:spPr>
        <p:txBody>
          <a:bodyPr>
            <a:normAutofit fontScale="62500" lnSpcReduction="20000"/>
          </a:bodyPr>
          <a:lstStyle/>
          <a:p>
            <a:pPr lvl="0"/>
            <a:endParaRPr lang="en-US" b="1" dirty="0" smtClean="0"/>
          </a:p>
          <a:p>
            <a:pPr lvl="0"/>
            <a:r>
              <a:rPr lang="ka-GE" b="1" dirty="0" smtClean="0"/>
              <a:t>გარემოზე </a:t>
            </a:r>
            <a:r>
              <a:rPr lang="ka-GE" b="1" dirty="0"/>
              <a:t>მოსალოდნელი </a:t>
            </a:r>
            <a:r>
              <a:rPr lang="ka-GE" b="1" dirty="0" smtClean="0"/>
              <a:t>ზემოქმედება</a:t>
            </a:r>
            <a:endParaRPr lang="en-US" b="1" dirty="0" smtClean="0"/>
          </a:p>
          <a:p>
            <a:r>
              <a:rPr lang="ka-GE" b="1" dirty="0"/>
              <a:t>ზემოქმედება ატმოსფერულ ჰაერზე</a:t>
            </a:r>
            <a:endParaRPr lang="en-US" dirty="0"/>
          </a:p>
          <a:p>
            <a:pPr lvl="0"/>
            <a:endParaRPr lang="en-US" dirty="0"/>
          </a:p>
          <a:p>
            <a:endParaRPr lang="en-US" dirty="0"/>
          </a:p>
        </p:txBody>
      </p:sp>
    </p:spTree>
    <p:extLst>
      <p:ext uri="{BB962C8B-B14F-4D97-AF65-F5344CB8AC3E}">
        <p14:creationId xmlns:p14="http://schemas.microsoft.com/office/powerpoint/2010/main" val="319857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39" y="942110"/>
            <a:ext cx="11249169" cy="5052290"/>
          </a:xfrm>
        </p:spPr>
        <p:txBody>
          <a:bodyPr>
            <a:normAutofit fontScale="90000"/>
          </a:bodyPr>
          <a:lstStyle/>
          <a:p>
            <a:pPr lvl="1" algn="l" defTabSz="457200" rtl="0">
              <a:spcBef>
                <a:spcPct val="0"/>
              </a:spcBef>
            </a:pPr>
            <a:r>
              <a:rPr lang="ka-GE" dirty="0" smtClean="0"/>
              <a:t>როგორც </a:t>
            </a:r>
            <a:r>
              <a:rPr lang="ka-GE" dirty="0"/>
              <a:t>უკვე აღინიშნა, პროექტისთვის შერჩეული ტერიტორია დღეის მდგომარეობით წარმოადგენს სტიქიურ ნაგავსაყრელს. აქედან გამომდინარე, ტერიტორიაზე ნიადაგის ნაყოფიერი ფენა წარმოდგენილი არ არის. შესაბამისად, პროექტის განხორციელების შემთხვევაში ნიადაგის ნაყოფიერ ფენაზე ზემოქმედება მოსალოდნელი არ არის.</a:t>
            </a:r>
            <a:r>
              <a:rPr lang="en-US" sz="1600" dirty="0"/>
              <a:t/>
            </a:r>
            <a:br>
              <a:rPr lang="en-US" sz="1600" dirty="0"/>
            </a:br>
            <a:r>
              <a:rPr lang="en-US" sz="1600" dirty="0" smtClean="0"/>
              <a:t/>
            </a:r>
            <a:br>
              <a:rPr lang="en-US" sz="1600" dirty="0" smtClean="0"/>
            </a:br>
            <a:r>
              <a:rPr lang="ka-GE" sz="2200" b="1" kern="1200" dirty="0">
                <a:solidFill>
                  <a:schemeClr val="bg2">
                    <a:lumMod val="75000"/>
                  </a:schemeClr>
                </a:solidFill>
                <a:latin typeface="+mn-lt"/>
                <a:ea typeface="+mn-ea"/>
                <a:cs typeface="+mn-cs"/>
              </a:rPr>
              <a:t>ზემოქმედება </a:t>
            </a:r>
            <a:r>
              <a:rPr lang="ka-GE" sz="2200" b="1" kern="1200" dirty="0">
                <a:solidFill>
                  <a:schemeClr val="bg2">
                    <a:lumMod val="75000"/>
                  </a:schemeClr>
                </a:solidFill>
                <a:latin typeface="+mn-lt"/>
                <a:ea typeface="+mn-ea"/>
                <a:cs typeface="+mn-cs"/>
              </a:rPr>
              <a:t>ზედაპირული წყლის ობიექტზე</a:t>
            </a:r>
            <a:r>
              <a:rPr lang="en-US" dirty="0"/>
              <a:t/>
            </a:r>
            <a:br>
              <a:rPr lang="en-US" dirty="0"/>
            </a:br>
            <a:r>
              <a:rPr lang="ka-GE" dirty="0"/>
              <a:t>როგორც უკვე აღინიშნა, აეროდრომისთვის შერჩეული ტერიტორია მდებარეობს მდინარე მტკვრის მარცხენა სანაპიროსთან ახლოს. პროექტის განხორციელების პროოცესში დაგეგმილია მდ. მტკვრის ნაპირის გასუფთავება წლების განმავლობაში დაგროვილი ნარჩენებისგან. გარდა ამისა აღნიშნულ ტერიტორიაზე საფრენი მოედის  მოწყობით თავიდან იქნება აცილებული მდ. მტკვრის დაბინძურება, ჩახერგვა და კალაპოტის ცვლილება იქ სტიქიური ნაგავსაყრელის გაუქმებით</a:t>
            </a:r>
            <a:r>
              <a:rPr lang="ka-GE" dirty="0" smtClean="0"/>
              <a:t>.</a:t>
            </a:r>
            <a:r>
              <a:rPr lang="en-US" dirty="0" smtClean="0"/>
              <a:t/>
            </a:r>
            <a:br>
              <a:rPr lang="en-US" dirty="0" smtClean="0"/>
            </a:br>
            <a:r>
              <a:rPr lang="en-US" sz="2800" dirty="0"/>
              <a:t/>
            </a:r>
            <a:br>
              <a:rPr lang="en-US" sz="2800" dirty="0"/>
            </a:br>
            <a:r>
              <a:rPr lang="ka-GE" sz="2200" b="1" kern="1200" dirty="0">
                <a:solidFill>
                  <a:schemeClr val="bg2">
                    <a:lumMod val="75000"/>
                  </a:schemeClr>
                </a:solidFill>
                <a:latin typeface="+mn-lt"/>
                <a:ea typeface="+mn-ea"/>
                <a:cs typeface="+mn-cs"/>
              </a:rPr>
              <a:t>საკანალიზაციო და  სანიაღვრე წყლების მართვა</a:t>
            </a:r>
            <a:r>
              <a:rPr lang="en-US" dirty="0"/>
              <a:t/>
            </a:r>
            <a:br>
              <a:rPr lang="en-US" dirty="0"/>
            </a:br>
            <a:r>
              <a:rPr lang="ka-GE" dirty="0"/>
              <a:t>საპროექტო ტერიტორიაზე წარმოქმნილი ჩამდინარე საკანალიზაციო წყლები ჩაშვებული იქნება ქ. თბილისის საკანალიზაციო ქსელში, ქალაქის კომუნალურ სამსახურთან გაფორებული შესაბამისი ხელშეკრულების საფუძველზე. ხოლო რაც შეეხება სანიაღვრე წყლების მართვის საკითხს, ობიექტის ტერიტორიაზე მოეწყობა სანიაღვრე წყლებისთვის განკუთვნილი შესაბამისი ქსელი შემკრები სისტემით, საიდანაც სანიღვრე წყლების ჩაშვება მოხდება ქ. თბილისის  საკანალიზაციო ქსელში.</a:t>
            </a:r>
            <a:r>
              <a:rPr lang="en-US" dirty="0"/>
              <a:t/>
            </a:r>
            <a:br>
              <a:rPr lang="en-US" dirty="0"/>
            </a:br>
            <a:endParaRPr lang="en-US" sz="2800" dirty="0"/>
          </a:p>
        </p:txBody>
      </p:sp>
      <p:sp>
        <p:nvSpPr>
          <p:cNvPr id="3" name="Content Placeholder 2"/>
          <p:cNvSpPr>
            <a:spLocks noGrp="1"/>
          </p:cNvSpPr>
          <p:nvPr>
            <p:ph idx="1"/>
          </p:nvPr>
        </p:nvSpPr>
        <p:spPr>
          <a:xfrm>
            <a:off x="462539" y="286326"/>
            <a:ext cx="9050916" cy="729674"/>
          </a:xfrm>
        </p:spPr>
        <p:txBody>
          <a:bodyPr>
            <a:normAutofit fontScale="55000" lnSpcReduction="20000"/>
          </a:bodyPr>
          <a:lstStyle/>
          <a:p>
            <a:pPr marL="285750" lvl="1"/>
            <a:endParaRPr lang="en-US" b="1" dirty="0" smtClean="0"/>
          </a:p>
          <a:p>
            <a:pPr marL="285750" lvl="1"/>
            <a:r>
              <a:rPr lang="ka-GE" sz="4000" b="1" dirty="0" smtClean="0"/>
              <a:t>ზემოქმედება </a:t>
            </a:r>
            <a:r>
              <a:rPr lang="ka-GE" sz="4000" b="1" dirty="0"/>
              <a:t>ნიადაგის ნაყოფიერ ფენაზე</a:t>
            </a:r>
            <a:endParaRPr lang="en-US" sz="4000" dirty="0"/>
          </a:p>
          <a:p>
            <a:endParaRPr lang="en-US" dirty="0"/>
          </a:p>
        </p:txBody>
      </p:sp>
    </p:spTree>
    <p:extLst>
      <p:ext uri="{BB962C8B-B14F-4D97-AF65-F5344CB8AC3E}">
        <p14:creationId xmlns:p14="http://schemas.microsoft.com/office/powerpoint/2010/main" val="119967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40510"/>
            <a:ext cx="10898188" cy="5098472"/>
          </a:xfrm>
        </p:spPr>
        <p:txBody>
          <a:bodyPr>
            <a:noAutofit/>
          </a:bodyPr>
          <a:lstStyle/>
          <a:p>
            <a:r>
              <a:rPr lang="ka-GE" sz="1800" dirty="0"/>
              <a:t>აეროდრომის მოწყობის პერიოდში, შესაძლებელია ადგილი ქონდეს სხვადასხვა სახის ნარჩენების </a:t>
            </a:r>
            <a:r>
              <a:rPr lang="ka-GE" sz="1800" dirty="0" smtClean="0"/>
              <a:t>წარმოქმნას</a:t>
            </a:r>
            <a:r>
              <a:rPr lang="en-US" sz="1800" dirty="0" smtClean="0"/>
              <a:t/>
            </a:r>
            <a:br>
              <a:rPr lang="en-US" sz="1800" dirty="0" smtClean="0"/>
            </a:br>
            <a:r>
              <a:rPr lang="en-US" sz="1800" dirty="0"/>
              <a:t/>
            </a:r>
            <a:br>
              <a:rPr lang="en-US" sz="1800" dirty="0"/>
            </a:br>
            <a:r>
              <a:rPr lang="ka-GE" sz="1800" b="1" i="1" dirty="0"/>
              <a:t>სახიფათო ნარჩენები - </a:t>
            </a:r>
            <a:r>
              <a:rPr lang="ka-GE" sz="1800" i="1" dirty="0"/>
              <a:t>საფრენი მოედნისა და მისი ინფრასტრუქტურული ობიექტების მოწყობის დროს </a:t>
            </a:r>
            <a:r>
              <a:rPr lang="ka-GE" sz="1800" dirty="0"/>
              <a:t>შესაძლებელია ადგილი ქონდეს სახიფათო ნარჩენების წარმოქმნას.  ასეთი ნარჩენების მართვისთვის ობიექტის ტერიტორიაზე განთავსდება სახიფათო ნარჩენებისთვის განკუთვნილი, შესაბამისად მარკირებული და ჰერმეტული კონტეინერი. დაგროვილი სახიფათო ნარჩენის გატანა მოხდება შესაბამისი ნებართვის მქონე კომპანიის მიერ მათთან გაფორმებული ხელშეკრულების </a:t>
            </a:r>
            <a:r>
              <a:rPr lang="ka-GE" sz="1800" dirty="0" smtClean="0"/>
              <a:t>საფუძველზე</a:t>
            </a:r>
            <a:r>
              <a:rPr lang="en-US" sz="1800" dirty="0" smtClean="0"/>
              <a:t/>
            </a:r>
            <a:br>
              <a:rPr lang="en-US" sz="1800" dirty="0" smtClean="0"/>
            </a:br>
            <a:r>
              <a:rPr lang="ka-GE" sz="1800" dirty="0" smtClean="0"/>
              <a:t>.</a:t>
            </a:r>
            <a:r>
              <a:rPr lang="en-US" sz="1800" dirty="0"/>
              <a:t/>
            </a:r>
            <a:br>
              <a:rPr lang="en-US" sz="1800" dirty="0"/>
            </a:br>
            <a:r>
              <a:rPr lang="ka-GE" sz="1800" b="1" i="1" dirty="0"/>
              <a:t>საყოფაცხოვრებო და სხვა არასახიფათო ნარჩენები -</a:t>
            </a:r>
            <a:r>
              <a:rPr lang="ka-GE" sz="1800" dirty="0"/>
              <a:t> შესაძლებელია წარმოიქმნას როგორც მშენებლობის, ასევე ექსპლოატაციის დროს. ობიექტის ტერტორიაზე განთავსებული იქნება შესაბამისი ურნა, რომელსაც მოემსახურება ქალაქის კომუნალური სამსახური.</a:t>
            </a:r>
            <a:r>
              <a:rPr lang="en-US" sz="1800" dirty="0"/>
              <a:t/>
            </a:r>
            <a:br>
              <a:rPr lang="en-US" sz="1800" dirty="0"/>
            </a:br>
            <a:r>
              <a:rPr lang="ka-GE" sz="1800" dirty="0"/>
              <a:t>აქედან გამომდინარე, სახიფათო და არასახიფათო ნარჩენებით გარემოს დაბინძურება მოსალოდნელი არა არის.</a:t>
            </a:r>
            <a:r>
              <a:rPr lang="en-US" sz="1800" dirty="0"/>
              <a:t/>
            </a:r>
            <a:br>
              <a:rPr lang="en-US" sz="1800" dirty="0"/>
            </a:br>
            <a:endParaRPr lang="en-US" sz="1800" dirty="0"/>
          </a:p>
        </p:txBody>
      </p:sp>
      <p:sp>
        <p:nvSpPr>
          <p:cNvPr id="3" name="Content Placeholder 2"/>
          <p:cNvSpPr>
            <a:spLocks noGrp="1"/>
          </p:cNvSpPr>
          <p:nvPr>
            <p:ph idx="1"/>
          </p:nvPr>
        </p:nvSpPr>
        <p:spPr>
          <a:xfrm>
            <a:off x="684212" y="270164"/>
            <a:ext cx="8534400" cy="727364"/>
          </a:xfrm>
        </p:spPr>
        <p:txBody>
          <a:bodyPr/>
          <a:lstStyle/>
          <a:p>
            <a:pPr marL="285750" lvl="1"/>
            <a:r>
              <a:rPr lang="ka-GE" b="1" dirty="0"/>
              <a:t>ნარჩენების წარმოქმნა და მისი განკარგვა</a:t>
            </a:r>
            <a:endParaRPr lang="en-US" dirty="0"/>
          </a:p>
          <a:p>
            <a:endParaRPr lang="en-US" dirty="0"/>
          </a:p>
        </p:txBody>
      </p:sp>
    </p:spTree>
    <p:extLst>
      <p:ext uri="{BB962C8B-B14F-4D97-AF65-F5344CB8AC3E}">
        <p14:creationId xmlns:p14="http://schemas.microsoft.com/office/powerpoint/2010/main" val="392815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56" y="711200"/>
            <a:ext cx="11360007" cy="5440217"/>
          </a:xfrm>
        </p:spPr>
        <p:txBody>
          <a:bodyPr>
            <a:noAutofit/>
          </a:bodyPr>
          <a:lstStyle/>
          <a:p>
            <a:r>
              <a:rPr lang="en-US" sz="1400" dirty="0" smtClean="0"/>
              <a:t/>
            </a:r>
            <a:br>
              <a:rPr lang="en-US" sz="1400" dirty="0" smtClean="0"/>
            </a:br>
            <a:r>
              <a:rPr lang="en-US" sz="1400" dirty="0"/>
              <a:t/>
            </a:r>
            <a:br>
              <a:rPr lang="en-US" sz="1400" dirty="0"/>
            </a:br>
            <a:r>
              <a:rPr lang="ka-GE" sz="1400" dirty="0" smtClean="0"/>
              <a:t/>
            </a:r>
            <a:br>
              <a:rPr lang="ka-GE" sz="1400" dirty="0" smtClean="0"/>
            </a:br>
            <a:r>
              <a:rPr lang="ka-GE" sz="1400" dirty="0" smtClean="0"/>
              <a:t>შპს </a:t>
            </a:r>
            <a:r>
              <a:rPr lang="ka-GE" sz="1400" dirty="0"/>
              <a:t>,,ავიაკოპტერს“ მიღებული აქვს სსიპ სამოქალაქო ავიაციის სააგენტოს მიერ გაცემული ხმაურის სერტიფიკატი. აღნიშნულ სერთიფიკატის მე-6 პუნქტის თანახმად, სერტიფიკატი ადასტურებს, რომ საჰაერო ხომალდი შეესაბამება საერთაშორისო სამოქალაქო ავიაციის შესახებ 07.12.1944 წლის ჩიკაგოს კონვენციის მე-16 დანართის (,,გარემოს დაცვა’’) ტომი 1 (,,საავიაციო ხმაური’’) მე-8 თავით გათვალისწინებულ მოთხოვნებს</a:t>
            </a:r>
            <a:r>
              <a:rPr lang="ka-GE" sz="1400" dirty="0" smtClean="0"/>
              <a:t>.</a:t>
            </a:r>
            <a:r>
              <a:rPr lang="en-US" sz="1400" dirty="0" smtClean="0"/>
              <a:t/>
            </a:r>
            <a:br>
              <a:rPr lang="en-US" sz="1400" dirty="0" smtClean="0"/>
            </a:br>
            <a:r>
              <a:rPr lang="en-US" sz="1400" dirty="0"/>
              <a:t/>
            </a:r>
            <a:br>
              <a:rPr lang="en-US" sz="1400" dirty="0"/>
            </a:br>
            <a:r>
              <a:rPr lang="ka-GE" sz="1400" dirty="0" smtClean="0"/>
              <a:t>ექ</a:t>
            </a:r>
            <a:r>
              <a:rPr lang="ka-GE" sz="1400" b="1" dirty="0" smtClean="0"/>
              <a:t>სპლოატაციის </a:t>
            </a:r>
            <a:r>
              <a:rPr lang="ka-GE" sz="1400" b="1" dirty="0"/>
              <a:t>ეტაპზე ხმაურის გავრცელების თავიდან აცილებისთვის დაგეგმილი შემარბილებელი ღონისძიებები</a:t>
            </a:r>
            <a:r>
              <a:rPr lang="en-US" sz="1400" dirty="0"/>
              <a:t/>
            </a:r>
            <a:br>
              <a:rPr lang="en-US" sz="1400" dirty="0"/>
            </a:br>
            <a:r>
              <a:rPr lang="en-US" sz="1400" dirty="0" smtClean="0"/>
              <a:t/>
            </a:r>
            <a:br>
              <a:rPr lang="en-US" sz="1400" dirty="0" smtClean="0"/>
            </a:br>
            <a:r>
              <a:rPr lang="en-US" sz="1400" dirty="0"/>
              <a:t/>
            </a:r>
            <a:br>
              <a:rPr lang="en-US" sz="1400" dirty="0"/>
            </a:br>
            <a:r>
              <a:rPr lang="ka-GE" sz="1400" dirty="0"/>
              <a:t>საპროექტო ობიექტის ფუნქციონირების ეტაპზე ერთ-ერთი ფაქტორი, რომელიც საჭიროებს შემარბილებელი ღონისძიებების განსაზღვრას და გატარებას, წარმოადგენს ვერტმფრენების აფრენა დაფრენის დროს წარმოქმნილი ხმაური.</a:t>
            </a:r>
            <a:r>
              <a:rPr lang="en-US" sz="1400" dirty="0"/>
              <a:t/>
            </a:r>
            <a:br>
              <a:rPr lang="en-US" sz="1400" dirty="0"/>
            </a:br>
            <a:r>
              <a:rPr lang="ka-GE" sz="1400" dirty="0"/>
              <a:t>იქიდან გამომდინარე, რომ ვერტმფრენებს, რომლებიც ისარგებლებენ აღნიშნული საფრენი მოედნით გააჩნიათ ხმაურის სერთიფიკატი, ასევე იმის გათვალისწინებით, რომ ხმაურის გაანგარიშების შედეგების მიხედვით ობიექტის ექსპლოატაციის ეტაპზე ხმაურის დადგენილ ნორმებზე გადაჭარბება მოსალოდნელი არ არის, დაგეგმილია გარკვეული შემარბილებელი ღონისძიებების გატარება. </a:t>
            </a:r>
            <a:r>
              <a:rPr lang="en-US" sz="1400" dirty="0"/>
              <a:t/>
            </a:r>
            <a:br>
              <a:rPr lang="en-US" sz="1400" dirty="0"/>
            </a:br>
            <a:r>
              <a:rPr lang="ka-GE" sz="1400" dirty="0"/>
              <a:t>ერთ-ერთ შემარბილებელ ღონისძიებად გათვალისწინებულია </a:t>
            </a:r>
            <a:r>
              <a:rPr lang="en-US" sz="1400" dirty="0" err="1"/>
              <a:t>საპროექტო</a:t>
            </a:r>
            <a:r>
              <a:rPr lang="en-US" sz="1400" dirty="0"/>
              <a:t> </a:t>
            </a:r>
            <a:r>
              <a:rPr lang="en-US" sz="1400" dirty="0" err="1"/>
              <a:t>ტერიტორიის</a:t>
            </a:r>
            <a:r>
              <a:rPr lang="en-US" sz="1400" dirty="0"/>
              <a:t> </a:t>
            </a:r>
            <a:r>
              <a:rPr lang="en-US" sz="1400" dirty="0" err="1"/>
              <a:t>სრულ</a:t>
            </a:r>
            <a:r>
              <a:rPr lang="en-US" sz="1400" dirty="0"/>
              <a:t> </a:t>
            </a:r>
            <a:r>
              <a:rPr lang="en-US" sz="1400" dirty="0" err="1"/>
              <a:t>პერიმეტრზე</a:t>
            </a:r>
            <a:r>
              <a:rPr lang="en-US" sz="1400" dirty="0"/>
              <a:t>  </a:t>
            </a:r>
            <a:r>
              <a:rPr lang="en-US" sz="1400" dirty="0" err="1"/>
              <a:t>ბუნებრივი</a:t>
            </a:r>
            <a:r>
              <a:rPr lang="en-US" sz="1400" dirty="0"/>
              <a:t> </a:t>
            </a:r>
            <a:r>
              <a:rPr lang="en-US" sz="1400" dirty="0" err="1"/>
              <a:t>ბარიერი</a:t>
            </a:r>
            <a:r>
              <a:rPr lang="ka-GE" sz="1400" dirty="0"/>
              <a:t>ს მოწყობა</a:t>
            </a:r>
            <a:r>
              <a:rPr lang="en-US" sz="1400" dirty="0"/>
              <a:t>, </a:t>
            </a:r>
            <a:r>
              <a:rPr lang="en-US" sz="1400" dirty="0" err="1"/>
              <a:t>მწვანე</a:t>
            </a:r>
            <a:r>
              <a:rPr lang="en-US" sz="1400" dirty="0"/>
              <a:t> </a:t>
            </a:r>
            <a:r>
              <a:rPr lang="en-US" sz="1400" dirty="0" err="1"/>
              <a:t>ღობის</a:t>
            </a:r>
            <a:r>
              <a:rPr lang="en-US" sz="1400" dirty="0"/>
              <a:t> </a:t>
            </a:r>
            <a:r>
              <a:rPr lang="en-US" sz="1400" dirty="0" err="1"/>
              <a:t>სახით</a:t>
            </a:r>
            <a:r>
              <a:rPr lang="en-US" sz="1400" dirty="0"/>
              <a:t>, </a:t>
            </a:r>
            <a:r>
              <a:rPr lang="en-US" sz="1400" dirty="0" err="1"/>
              <a:t>რომელიც</a:t>
            </a:r>
            <a:r>
              <a:rPr lang="en-US" sz="1400" dirty="0"/>
              <a:t> </a:t>
            </a:r>
            <a:r>
              <a:rPr lang="ka-GE" sz="1400" dirty="0"/>
              <a:t>ითვალისწინებს ტერიტორიის პერიმეტრის </a:t>
            </a:r>
            <a:r>
              <a:rPr lang="en-US" sz="1400" dirty="0" err="1"/>
              <a:t>განაშენიანება</a:t>
            </a:r>
            <a:r>
              <a:rPr lang="ka-GE" sz="1400" dirty="0"/>
              <a:t>ს </a:t>
            </a:r>
            <a:r>
              <a:rPr lang="en-US" sz="1400" dirty="0" err="1"/>
              <a:t>მაღალმოზარდი</a:t>
            </a:r>
            <a:r>
              <a:rPr lang="en-US" sz="1400" dirty="0"/>
              <a:t> </a:t>
            </a:r>
            <a:r>
              <a:rPr lang="en-US" sz="1400" dirty="0" err="1"/>
              <a:t>მარადმწვანე</a:t>
            </a:r>
            <a:r>
              <a:rPr lang="en-US" sz="1400" dirty="0"/>
              <a:t> </a:t>
            </a:r>
            <a:r>
              <a:rPr lang="en-US" sz="1400" dirty="0" err="1"/>
              <a:t>მცენარებით</a:t>
            </a:r>
            <a:r>
              <a:rPr lang="en-US" sz="1400" dirty="0"/>
              <a:t>, </a:t>
            </a:r>
            <a:r>
              <a:rPr lang="ka-GE" sz="1400" dirty="0"/>
              <a:t>რომელიც აპრობირებული მეთოდია  ევროპის ბევრ ქვეყანაში. აღნიშნული ბარიერი </a:t>
            </a:r>
            <a:r>
              <a:rPr lang="en-US" sz="1400" dirty="0" err="1"/>
              <a:t>თავისთავად</a:t>
            </a:r>
            <a:r>
              <a:rPr lang="en-US" sz="1400" dirty="0"/>
              <a:t> </a:t>
            </a:r>
            <a:r>
              <a:rPr lang="en-US" sz="1400" dirty="0" err="1"/>
              <a:t>ხელს</a:t>
            </a:r>
            <a:r>
              <a:rPr lang="en-US" sz="1400" dirty="0"/>
              <a:t> </a:t>
            </a:r>
            <a:r>
              <a:rPr lang="en-US" sz="1400" dirty="0" err="1"/>
              <a:t>შეუწყობს</a:t>
            </a:r>
            <a:r>
              <a:rPr lang="en-US" sz="1400" dirty="0"/>
              <a:t> </a:t>
            </a:r>
            <a:r>
              <a:rPr lang="en-US" sz="1400" dirty="0" err="1"/>
              <a:t>ხმაურის</a:t>
            </a:r>
            <a:r>
              <a:rPr lang="en-US" sz="1400" dirty="0"/>
              <a:t> </a:t>
            </a:r>
            <a:r>
              <a:rPr lang="en-US" sz="1400" dirty="0" err="1"/>
              <a:t>შეზღუდვას</a:t>
            </a:r>
            <a:r>
              <a:rPr lang="en-US" sz="1400" dirty="0"/>
              <a:t>. </a:t>
            </a:r>
            <a:r>
              <a:rPr lang="ka-GE" sz="1400" dirty="0"/>
              <a:t>გარდა ამისა, გათვალისწინებულია სპეციალური </a:t>
            </a:r>
            <a:r>
              <a:rPr lang="en-US" sz="1400" dirty="0" err="1"/>
              <a:t>დამატებითი</a:t>
            </a:r>
            <a:r>
              <a:rPr lang="en-US" sz="1400" dirty="0"/>
              <a:t> </a:t>
            </a:r>
            <a:r>
              <a:rPr lang="en-US" sz="1400" dirty="0" err="1"/>
              <a:t>ხმაურდამცავი</a:t>
            </a:r>
            <a:r>
              <a:rPr lang="en-US" sz="1400" dirty="0"/>
              <a:t> </a:t>
            </a:r>
            <a:r>
              <a:rPr lang="en-US" sz="1400" dirty="0" err="1"/>
              <a:t>ეკრანი</a:t>
            </a:r>
            <a:r>
              <a:rPr lang="ka-GE" sz="1400" dirty="0"/>
              <a:t>ს მოწყობა</a:t>
            </a:r>
            <a:r>
              <a:rPr lang="en-US" sz="1400" dirty="0"/>
              <a:t>, </a:t>
            </a:r>
            <a:r>
              <a:rPr lang="en-US" sz="1400" dirty="0" err="1"/>
              <a:t>რომლის</a:t>
            </a:r>
            <a:r>
              <a:rPr lang="en-US" sz="1400" dirty="0"/>
              <a:t> </a:t>
            </a:r>
            <a:r>
              <a:rPr lang="en-US" sz="1400" dirty="0" err="1"/>
              <a:t>შესახებაც</a:t>
            </a:r>
            <a:r>
              <a:rPr lang="en-US" sz="1400" dirty="0"/>
              <a:t> </a:t>
            </a:r>
            <a:r>
              <a:rPr lang="en-US" sz="1400" dirty="0" err="1"/>
              <a:t>დეტალური</a:t>
            </a:r>
            <a:r>
              <a:rPr lang="en-US" sz="1400" dirty="0"/>
              <a:t> </a:t>
            </a:r>
            <a:r>
              <a:rPr lang="en-US" sz="1400" dirty="0" err="1"/>
              <a:t>ინფორმაცია</a:t>
            </a:r>
            <a:r>
              <a:rPr lang="en-US" sz="1400" dirty="0"/>
              <a:t> </a:t>
            </a:r>
            <a:r>
              <a:rPr lang="en-US" sz="1400" dirty="0" err="1"/>
              <a:t>წარმოდგენილი</a:t>
            </a:r>
            <a:r>
              <a:rPr lang="en-US" sz="1400" dirty="0"/>
              <a:t> </a:t>
            </a:r>
            <a:r>
              <a:rPr lang="en-US" sz="1400" dirty="0" err="1"/>
              <a:t>იქნება</a:t>
            </a:r>
            <a:r>
              <a:rPr lang="en-US" sz="1400" dirty="0"/>
              <a:t> </a:t>
            </a:r>
            <a:r>
              <a:rPr lang="en-US" sz="1400" dirty="0" err="1"/>
              <a:t>გზშ</a:t>
            </a:r>
            <a:r>
              <a:rPr lang="en-US" sz="1400" dirty="0"/>
              <a:t> </a:t>
            </a:r>
            <a:r>
              <a:rPr lang="en-US" sz="1400" dirty="0" err="1"/>
              <a:t>ანგარიშში</a:t>
            </a:r>
            <a:r>
              <a:rPr lang="en-US" sz="1400" dirty="0"/>
              <a:t>. </a:t>
            </a:r>
            <a:br>
              <a:rPr lang="en-US" sz="1400" dirty="0"/>
            </a:br>
            <a:r>
              <a:rPr lang="ka-GE" sz="1400" dirty="0"/>
              <a:t>გარდა ამისა,  ხმაურთან დაკავშირებით გასატარებელ შემარბილებელ ღონისძიებებთან ერთად  გზშ ანგარიშში  წარმოდგენილი იქნება გარემოსდაცვითი შემარბილებელი ღონისძიებების დეტალური გეგმა, სადაც განსაზღვრული იქნება ზემოქმედების სახეები და შესაბამისი შემარბილებელი ღონისძიებები. ამასთანავე გზშ-ს ეტაპზე მომზადებული იქნება მონიტორინგის გეგმა, რომლითაც განსაზღვრული იქნება მონიტორინგის საგანი, საკონტროლო წერტილი, კონტროლის მეთოდი, სიხშირე, მიზანი და ასევე განისაზღვრება მონიტორინგის განხორციელებაზე პასუხისმგებელი პირი.</a:t>
            </a: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endParaRPr lang="en-US" sz="1400" dirty="0"/>
          </a:p>
        </p:txBody>
      </p:sp>
      <p:sp>
        <p:nvSpPr>
          <p:cNvPr id="3" name="Content Placeholder 2"/>
          <p:cNvSpPr>
            <a:spLocks noGrp="1"/>
          </p:cNvSpPr>
          <p:nvPr>
            <p:ph idx="1"/>
          </p:nvPr>
        </p:nvSpPr>
        <p:spPr>
          <a:xfrm>
            <a:off x="573376" y="140855"/>
            <a:ext cx="8534400" cy="671945"/>
          </a:xfrm>
        </p:spPr>
        <p:txBody>
          <a:bodyPr/>
          <a:lstStyle/>
          <a:p>
            <a:pPr marL="285750" lvl="1"/>
            <a:r>
              <a:rPr lang="ka-GE" b="1" dirty="0"/>
              <a:t>ხმაურით გამოწვეული ზემოქმედება</a:t>
            </a:r>
            <a:endParaRPr lang="en-US" dirty="0"/>
          </a:p>
          <a:p>
            <a:endParaRPr lang="en-US" dirty="0"/>
          </a:p>
        </p:txBody>
      </p:sp>
    </p:spTree>
    <p:extLst>
      <p:ext uri="{BB962C8B-B14F-4D97-AF65-F5344CB8AC3E}">
        <p14:creationId xmlns:p14="http://schemas.microsoft.com/office/powerpoint/2010/main" val="183735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92" y="1939637"/>
            <a:ext cx="11166043" cy="3953164"/>
          </a:xfrm>
        </p:spPr>
        <p:txBody>
          <a:bodyPr>
            <a:normAutofit/>
          </a:bodyPr>
          <a:lstStyle/>
          <a:p>
            <a:pPr lvl="1"/>
            <a:r>
              <a:rPr lang="ka-GE" b="1" kern="1200" dirty="0">
                <a:solidFill>
                  <a:schemeClr val="bg2">
                    <a:lumMod val="75000"/>
                  </a:schemeClr>
                </a:solidFill>
                <a:latin typeface="+mn-lt"/>
                <a:ea typeface="+mn-ea"/>
                <a:cs typeface="+mn-cs"/>
              </a:rPr>
              <a:t>სოციალურ გარემოზე მოსალოდნელი ზემოქმედება</a:t>
            </a:r>
            <a:r>
              <a:rPr lang="en-US" dirty="0"/>
              <a:t/>
            </a:r>
            <a:br>
              <a:rPr lang="en-US" dirty="0"/>
            </a:br>
            <a:r>
              <a:rPr lang="ka-GE" sz="1600" kern="1200" dirty="0">
                <a:solidFill>
                  <a:schemeClr val="bg2">
                    <a:lumMod val="75000"/>
                  </a:schemeClr>
                </a:solidFill>
                <a:latin typeface="+mn-lt"/>
                <a:ea typeface="+mn-ea"/>
                <a:cs typeface="+mn-cs"/>
              </a:rPr>
              <a:t>პროექტის განხორციელების და ობიექტის ექსპლოატაციის ეტაპზე სოციალურ გარემოზე უარყოფითი ზეგავლნა მოსალოდნელი არ არის, ვინაიდან პროექტისთვის შერჩეული ტერიტორია წარმოადგენს სახელმწიფო საკუთრებას და არ ხდება კერძო მესაკუთრეების მიწების ათვისება.</a:t>
            </a:r>
            <a:r>
              <a:rPr lang="en-US" sz="1600" kern="1200" dirty="0">
                <a:solidFill>
                  <a:schemeClr val="bg2">
                    <a:lumMod val="75000"/>
                  </a:schemeClr>
                </a:solidFill>
                <a:latin typeface="+mn-lt"/>
                <a:ea typeface="+mn-ea"/>
                <a:cs typeface="+mn-cs"/>
              </a:rPr>
              <a:t/>
            </a:r>
            <a:br>
              <a:rPr lang="en-US" sz="1600" kern="1200" dirty="0">
                <a:solidFill>
                  <a:schemeClr val="bg2">
                    <a:lumMod val="75000"/>
                  </a:schemeClr>
                </a:solidFill>
                <a:latin typeface="+mn-lt"/>
                <a:ea typeface="+mn-ea"/>
                <a:cs typeface="+mn-cs"/>
              </a:rPr>
            </a:br>
            <a:r>
              <a:rPr lang="ka-GE" sz="1600" kern="1200" dirty="0">
                <a:solidFill>
                  <a:schemeClr val="bg2">
                    <a:lumMod val="75000"/>
                  </a:schemeClr>
                </a:solidFill>
                <a:latin typeface="+mn-lt"/>
                <a:ea typeface="+mn-ea"/>
                <a:cs typeface="+mn-cs"/>
              </a:rPr>
              <a:t>დადებითი ზემოქმედება სოციალურ გარემოზე დაკავშირებული იქნება ობიექტის მშენებლობის და ექსპლოატაციის ეტაპზე ახალი სამუშაო ადგილების შექმნასთან.</a:t>
            </a:r>
            <a:r>
              <a:rPr lang="en-US" sz="1600" kern="1200" dirty="0">
                <a:solidFill>
                  <a:schemeClr val="bg2">
                    <a:lumMod val="75000"/>
                  </a:schemeClr>
                </a:solidFill>
                <a:latin typeface="+mn-lt"/>
                <a:ea typeface="+mn-ea"/>
                <a:cs typeface="+mn-cs"/>
              </a:rPr>
              <a:t/>
            </a:r>
            <a:br>
              <a:rPr lang="en-US" sz="1600" kern="1200" dirty="0">
                <a:solidFill>
                  <a:schemeClr val="bg2">
                    <a:lumMod val="75000"/>
                  </a:schemeClr>
                </a:solidFill>
                <a:latin typeface="+mn-lt"/>
                <a:ea typeface="+mn-ea"/>
                <a:cs typeface="+mn-cs"/>
              </a:rPr>
            </a:br>
            <a:r>
              <a:rPr lang="ka-GE" sz="1600" kern="1200" dirty="0">
                <a:solidFill>
                  <a:schemeClr val="bg2">
                    <a:lumMod val="75000"/>
                  </a:schemeClr>
                </a:solidFill>
                <a:latin typeface="+mn-lt"/>
                <a:ea typeface="+mn-ea"/>
                <a:cs typeface="+mn-cs"/>
              </a:rPr>
              <a:t>ამასთან, ობიექტის ფუნქციონირება მნიშვნელოვან წვლილს შეიტანს სოციალური პირობების გაუმჯობესებაში. რაც გამოწვეული იქნება მფრინავთა, ტექნიკოსთა და  სტუდენტების გადამზადებით და კვალიფიკაციის ამაღლებით. ასევე ობიექტი ხელმისაწვდომი იქნება სხვადასხვა დაინტერესებული პირებისთვის და სახელმწიფო უწყებებისთვის, ხელს შეუწყობს ქვეყანაში ვერტოტურიზმის განვითარებას, უზრუნველყოფს სატვირთო გადაზიდვებს, საჭიროების შემთხვევაში განახორციელებს გადაუდებელ სამედიცინო და სამაშველო მომსახურებას.</a:t>
            </a:r>
            <a:r>
              <a:rPr lang="en-US" dirty="0"/>
              <a:t/>
            </a:r>
            <a:br>
              <a:rPr lang="en-US" dirty="0"/>
            </a:br>
            <a:endParaRPr lang="en-US" dirty="0"/>
          </a:p>
        </p:txBody>
      </p:sp>
      <p:sp>
        <p:nvSpPr>
          <p:cNvPr id="3" name="Content Placeholder 2"/>
          <p:cNvSpPr>
            <a:spLocks noGrp="1"/>
          </p:cNvSpPr>
          <p:nvPr>
            <p:ph idx="1"/>
          </p:nvPr>
        </p:nvSpPr>
        <p:spPr>
          <a:xfrm>
            <a:off x="203920" y="196273"/>
            <a:ext cx="11387715" cy="2066636"/>
          </a:xfrm>
        </p:spPr>
        <p:txBody>
          <a:bodyPr>
            <a:normAutofit/>
          </a:bodyPr>
          <a:lstStyle/>
          <a:p>
            <a:pPr lvl="1"/>
            <a:r>
              <a:rPr lang="ka-GE" b="1" dirty="0"/>
              <a:t>ზემოქმედება სატრანსპორტო ნაკადზე</a:t>
            </a:r>
            <a:endParaRPr lang="en-US" dirty="0"/>
          </a:p>
          <a:p>
            <a:r>
              <a:rPr lang="ka-GE" sz="1600" dirty="0"/>
              <a:t>სამშენებლო </a:t>
            </a:r>
            <a:r>
              <a:rPr lang="ka-GE" sz="1600" dirty="0" smtClean="0"/>
              <a:t>სამუშაოების </a:t>
            </a:r>
            <a:r>
              <a:rPr lang="ka-GE" sz="1600" dirty="0"/>
              <a:t>განხორციელების  და ობიექტის ექსპლოატაციის ეტაპზე მოსალოდნელია სატრასპორტო ნაკადის ზრდა. თუმცა აღნიშნული არ გამოიწვევს ობიექტამდე მისასვლელ გზებზე არსებულ სატრანსპორტო ნაკადზე მნიშვნელოვან ზემოქმედებას.</a:t>
            </a:r>
            <a:endParaRPr lang="en-US" sz="1600" dirty="0"/>
          </a:p>
          <a:p>
            <a:endParaRPr lang="en-US" dirty="0"/>
          </a:p>
        </p:txBody>
      </p:sp>
    </p:spTree>
    <p:extLst>
      <p:ext uri="{BB962C8B-B14F-4D97-AF65-F5344CB8AC3E}">
        <p14:creationId xmlns:p14="http://schemas.microsoft.com/office/powerpoint/2010/main" val="107668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76" y="794328"/>
            <a:ext cx="11470842" cy="5200072"/>
          </a:xfrm>
        </p:spPr>
        <p:txBody>
          <a:bodyPr>
            <a:noAutofit/>
          </a:bodyPr>
          <a:lstStyle/>
          <a:p>
            <a:r>
              <a:rPr lang="ka-GE" sz="2000" dirty="0"/>
              <a:t>გზშ ანგარიშში წარმოდგენილი იქნება დეტალური ინფორმაცია</a:t>
            </a:r>
            <a:r>
              <a:rPr lang="ka-GE" sz="2000" dirty="0" smtClean="0"/>
              <a:t>:</a:t>
            </a:r>
            <a:br>
              <a:rPr lang="ka-GE" sz="2000" dirty="0" smtClean="0"/>
            </a:br>
            <a:r>
              <a:rPr lang="en-US" sz="2000" dirty="0"/>
              <a:t/>
            </a:r>
            <a:br>
              <a:rPr lang="en-US" sz="2000" dirty="0"/>
            </a:br>
            <a:r>
              <a:rPr lang="ka-GE" sz="2000" dirty="0"/>
              <a:t>საპროექტო ტერიტორიის დაცულ ტერიტორიებიდან დაშორებისა და შესაძლო ზემოქმედების შესახებ;</a:t>
            </a:r>
            <a:r>
              <a:rPr lang="en-US" sz="2000" dirty="0"/>
              <a:t/>
            </a:r>
            <a:br>
              <a:rPr lang="en-US" sz="2000" dirty="0"/>
            </a:br>
            <a:r>
              <a:rPr lang="ka-GE" sz="2000" dirty="0"/>
              <a:t>დაგეგმილი საქმიანობის განხორციელებით ადამიანის ჯანმრთელობაზე, სოციალურ გარემოზე, კულტურული მემკვიდრეობის ძეგლსა და სხვა ობიექტზე შესაძლო ზემოქმედების შესახებ;</a:t>
            </a:r>
            <a:r>
              <a:rPr lang="en-US" sz="2000" dirty="0"/>
              <a:t/>
            </a:r>
            <a:br>
              <a:rPr lang="en-US" sz="2000" dirty="0"/>
            </a:br>
            <a:r>
              <a:rPr lang="ka-GE" sz="2000" dirty="0"/>
              <a:t>ჩასატარებელი საბაზისო/საძიებო კვლევებისა და გზშ-ის ანგარიშის მომზადებისთვის საჭირო მეთოდების შესახებ;</a:t>
            </a:r>
            <a:r>
              <a:rPr lang="en-US" sz="2000" dirty="0"/>
              <a:t/>
            </a:r>
            <a:br>
              <a:rPr lang="en-US" sz="2000" dirty="0"/>
            </a:br>
            <a:r>
              <a:rPr lang="ka-GE" sz="2000" dirty="0"/>
              <a:t>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en-US" sz="2000" dirty="0"/>
              <a:t/>
            </a:r>
            <a:br>
              <a:rPr lang="en-US" sz="2000" dirty="0"/>
            </a:br>
            <a:r>
              <a:rPr lang="ka-GE" sz="2000" dirty="0"/>
              <a:t>მომზადებული და წარმოდგენილი იქნება გარემოსდაცვითი მონოტორინგის გეგმა და შემარბილებელი ღონისძიებების დეტალური გეგმა.</a:t>
            </a:r>
            <a:r>
              <a:rPr lang="en-US" sz="2000" dirty="0"/>
              <a:t/>
            </a:r>
            <a:br>
              <a:rPr lang="en-US" sz="2000" dirty="0"/>
            </a:br>
            <a:endParaRPr lang="en-US" sz="2000" dirty="0"/>
          </a:p>
        </p:txBody>
      </p:sp>
      <p:sp>
        <p:nvSpPr>
          <p:cNvPr id="3" name="Content Placeholder 2"/>
          <p:cNvSpPr>
            <a:spLocks noGrp="1"/>
          </p:cNvSpPr>
          <p:nvPr>
            <p:ph idx="1"/>
          </p:nvPr>
        </p:nvSpPr>
        <p:spPr>
          <a:xfrm>
            <a:off x="268576" y="230909"/>
            <a:ext cx="11470842" cy="738909"/>
          </a:xfrm>
        </p:spPr>
        <p:txBody>
          <a:bodyPr>
            <a:normAutofit fontScale="77500" lnSpcReduction="20000"/>
          </a:bodyPr>
          <a:lstStyle/>
          <a:p>
            <a:pPr lvl="0"/>
            <a:endParaRPr lang="ka-GE" sz="1600" b="1" dirty="0" smtClean="0"/>
          </a:p>
          <a:p>
            <a:pPr lvl="0"/>
            <a:r>
              <a:rPr lang="ka-GE" sz="1600" b="1" dirty="0" smtClean="0"/>
              <a:t>ზოგადი </a:t>
            </a:r>
            <a:r>
              <a:rPr lang="ka-GE" sz="1600" b="1" dirty="0"/>
              <a:t>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 მათ შორის:</a:t>
            </a:r>
            <a:endParaRPr lang="en-US" sz="1600" dirty="0"/>
          </a:p>
          <a:p>
            <a:endParaRPr lang="en-US" dirty="0"/>
          </a:p>
        </p:txBody>
      </p:sp>
    </p:spTree>
    <p:extLst>
      <p:ext uri="{BB962C8B-B14F-4D97-AF65-F5344CB8AC3E}">
        <p14:creationId xmlns:p14="http://schemas.microsoft.com/office/powerpoint/2010/main" val="344068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230" y="1230745"/>
            <a:ext cx="8534400" cy="3615267"/>
          </a:xfrm>
        </p:spPr>
        <p:txBody>
          <a:bodyPr>
            <a:normAutofit/>
          </a:bodyPr>
          <a:lstStyle/>
          <a:p>
            <a:pPr marL="0" indent="0" algn="ctr">
              <a:buNone/>
            </a:pPr>
            <a:r>
              <a:rPr lang="ka-GE" sz="2800" b="1" dirty="0" smtClean="0"/>
              <a:t>მადლობა ყურადღებისთვის!</a:t>
            </a:r>
            <a:endParaRPr lang="en-US" sz="2800" b="1" dirty="0"/>
          </a:p>
        </p:txBody>
      </p:sp>
    </p:spTree>
    <p:extLst>
      <p:ext uri="{BB962C8B-B14F-4D97-AF65-F5344CB8AC3E}">
        <p14:creationId xmlns:p14="http://schemas.microsoft.com/office/powerpoint/2010/main" val="64071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94" y="655780"/>
            <a:ext cx="11064443" cy="2826329"/>
          </a:xfrm>
        </p:spPr>
        <p:txBody>
          <a:bodyPr>
            <a:noAutofit/>
          </a:bodyPr>
          <a:lstStyle/>
          <a:p>
            <a:pPr>
              <a:lnSpc>
                <a:spcPct val="150000"/>
              </a:lnSpc>
            </a:pPr>
            <a:r>
              <a:rPr lang="ka-GE" sz="1600" dirty="0"/>
              <a:t>შპს ,,ავიაკოპტერი“ წარმოადგენს  მრავალწლიანი გამოცდილების მქონე მაღალი კლასის ავიასპეციალისტებით დაკომპლექტებულ კომპანიას. </a:t>
            </a:r>
            <a:r>
              <a:rPr lang="en-US" sz="1600" dirty="0"/>
              <a:t/>
            </a:r>
            <a:br>
              <a:rPr lang="en-US" sz="1600" dirty="0"/>
            </a:br>
            <a:r>
              <a:rPr lang="ka-GE" sz="1600" dirty="0"/>
              <a:t>დაგროვილი გამოცდილების გათვალისწინებით და ბაზარზე გაზრდილი მოთხოვნებიდან გამომდინარე შპს ,,ავიაკოპტერმა“ გადაწყვიტა სახელმწიფო საკუთრებაში არსებულ მიწის ფართობზე, ქ. თბილისის ცენტრთან ახლოს მოაწყოს ვერტმფრენებისთვის განკუთვნილი ახალი საფრენი მოედანი. </a:t>
            </a:r>
            <a:r>
              <a:rPr lang="ka-GE" sz="1600" dirty="0" smtClean="0"/>
              <a:t/>
            </a:r>
            <a:br>
              <a:rPr lang="ka-GE" sz="1600" dirty="0" smtClean="0"/>
            </a:br>
            <a:r>
              <a:rPr lang="ka-GE" sz="1600" dirty="0" smtClean="0"/>
              <a:t/>
            </a:r>
            <a:br>
              <a:rPr lang="ka-GE" sz="1600" dirty="0" smtClean="0"/>
            </a:br>
            <a:r>
              <a:rPr lang="ka-GE" sz="1600" dirty="0" smtClean="0"/>
              <a:t>ცნობები </a:t>
            </a:r>
            <a:r>
              <a:rPr lang="ka-GE" sz="1600" dirty="0"/>
              <a:t>კომპანიის და ასევე სკოპინგის ანგარიშის მომამზადებელი კომპანიის შესახებ მოცემულია ცხრილში #1. </a:t>
            </a:r>
            <a:r>
              <a:rPr lang="en-US" sz="1600" dirty="0"/>
              <a:t/>
            </a:r>
            <a:br>
              <a:rPr lang="en-US" sz="1600" dirty="0"/>
            </a:br>
            <a:endParaRPr lang="en-US" sz="1600" dirty="0"/>
          </a:p>
        </p:txBody>
      </p:sp>
      <p:sp>
        <p:nvSpPr>
          <p:cNvPr id="3" name="Content Placeholder 2"/>
          <p:cNvSpPr>
            <a:spLocks noGrp="1"/>
          </p:cNvSpPr>
          <p:nvPr>
            <p:ph idx="1"/>
          </p:nvPr>
        </p:nvSpPr>
        <p:spPr>
          <a:xfrm>
            <a:off x="554903" y="0"/>
            <a:ext cx="8534400" cy="570345"/>
          </a:xfrm>
        </p:spPr>
        <p:txBody>
          <a:bodyPr/>
          <a:lstStyle/>
          <a:p>
            <a:r>
              <a:rPr lang="ka-GE" b="1" dirty="0" smtClean="0">
                <a:solidFill>
                  <a:schemeClr val="tx1"/>
                </a:solidFill>
              </a:rPr>
              <a:t>შესავალი</a:t>
            </a: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1257415"/>
              </p:ext>
            </p:extLst>
          </p:nvPr>
        </p:nvGraphicFramePr>
        <p:xfrm>
          <a:off x="1819564" y="3260434"/>
          <a:ext cx="7860146" cy="3112874"/>
        </p:xfrm>
        <a:graphic>
          <a:graphicData uri="http://schemas.openxmlformats.org/drawingml/2006/table">
            <a:tbl>
              <a:tblPr firstRow="1" firstCol="1" bandRow="1">
                <a:tableStyleId>{5C22544A-7EE6-4342-B048-85BDC9FD1C3A}</a:tableStyleId>
              </a:tblPr>
              <a:tblGrid>
                <a:gridCol w="3009313">
                  <a:extLst>
                    <a:ext uri="{9D8B030D-6E8A-4147-A177-3AD203B41FA5}">
                      <a16:colId xmlns:a16="http://schemas.microsoft.com/office/drawing/2014/main" val="2402117215"/>
                    </a:ext>
                  </a:extLst>
                </a:gridCol>
                <a:gridCol w="4850833">
                  <a:extLst>
                    <a:ext uri="{9D8B030D-6E8A-4147-A177-3AD203B41FA5}">
                      <a16:colId xmlns:a16="http://schemas.microsoft.com/office/drawing/2014/main" val="1357792854"/>
                    </a:ext>
                  </a:extLst>
                </a:gridCol>
              </a:tblGrid>
              <a:tr h="194306">
                <a:tc>
                  <a:txBody>
                    <a:bodyPr/>
                    <a:lstStyle/>
                    <a:p>
                      <a:pPr marL="0" marR="0" algn="ctr">
                        <a:lnSpc>
                          <a:spcPct val="107000"/>
                        </a:lnSpc>
                        <a:spcBef>
                          <a:spcPts val="0"/>
                        </a:spcBef>
                        <a:spcAft>
                          <a:spcPts val="800"/>
                        </a:spcAft>
                      </a:pPr>
                      <a:r>
                        <a:rPr lang="ka-GE" sz="1000">
                          <a:effectLst/>
                        </a:rPr>
                        <a:t>საქმიანობის განმახორციელებელი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a:effectLst/>
                        </a:rPr>
                        <a:t>შპს ,,ავიაკოპტერი“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9855735"/>
                  </a:ext>
                </a:extLst>
              </a:tr>
              <a:tr h="304460">
                <a:tc>
                  <a:txBody>
                    <a:bodyPr/>
                    <a:lstStyle/>
                    <a:p>
                      <a:pPr marL="0" marR="0" algn="ctr">
                        <a:lnSpc>
                          <a:spcPct val="107000"/>
                        </a:lnSpc>
                        <a:spcBef>
                          <a:spcPts val="0"/>
                        </a:spcBef>
                        <a:spcAft>
                          <a:spcPts val="800"/>
                        </a:spcAft>
                      </a:pPr>
                      <a:r>
                        <a:rPr lang="ka-GE" sz="1000" dirty="0">
                          <a:effectLst/>
                        </a:rPr>
                        <a:t>კომპანიის იურიდიული მისამართი</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dirty="0">
                          <a:effectLst/>
                        </a:rPr>
                        <a:t>ქ. თბილისი, სამგორის რაიონი, აეროპორტის დასახლება</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094322"/>
                  </a:ext>
                </a:extLst>
              </a:tr>
              <a:tr h="194306">
                <a:tc>
                  <a:txBody>
                    <a:bodyPr/>
                    <a:lstStyle/>
                    <a:p>
                      <a:pPr marL="0" marR="0" algn="ctr">
                        <a:lnSpc>
                          <a:spcPct val="107000"/>
                        </a:lnSpc>
                        <a:spcBef>
                          <a:spcPts val="0"/>
                        </a:spcBef>
                        <a:spcAft>
                          <a:spcPts val="800"/>
                        </a:spcAft>
                      </a:pPr>
                      <a:r>
                        <a:rPr lang="ka-GE" sz="1000">
                          <a:effectLst/>
                        </a:rPr>
                        <a:t>კომპანიის საიდენტიფიკაციო ნომერი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a:effectLst/>
                        </a:rPr>
                        <a:t>406252576</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303460"/>
                  </a:ext>
                </a:extLst>
              </a:tr>
              <a:tr h="194306">
                <a:tc>
                  <a:txBody>
                    <a:bodyPr/>
                    <a:lstStyle/>
                    <a:p>
                      <a:pPr marL="0" marR="0" algn="ctr">
                        <a:lnSpc>
                          <a:spcPct val="107000"/>
                        </a:lnSpc>
                        <a:spcBef>
                          <a:spcPts val="0"/>
                        </a:spcBef>
                        <a:spcAft>
                          <a:spcPts val="800"/>
                        </a:spcAft>
                      </a:pPr>
                      <a:r>
                        <a:rPr lang="ka-GE" sz="1000">
                          <a:effectLst/>
                        </a:rPr>
                        <a:t>კომპანიის ხელმძღვანელი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a:effectLst/>
                        </a:rPr>
                        <a:t>ვლადიმერ ხოსიაშვილი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4048973"/>
                  </a:ext>
                </a:extLst>
              </a:tr>
              <a:tr h="194306">
                <a:tc>
                  <a:txBody>
                    <a:bodyPr/>
                    <a:lstStyle/>
                    <a:p>
                      <a:pPr marL="0" marR="0" algn="ctr">
                        <a:lnSpc>
                          <a:spcPct val="107000"/>
                        </a:lnSpc>
                        <a:spcBef>
                          <a:spcPts val="0"/>
                        </a:spcBef>
                        <a:spcAft>
                          <a:spcPts val="800"/>
                        </a:spcAft>
                      </a:pPr>
                      <a:r>
                        <a:rPr lang="ka-GE" sz="1000">
                          <a:effectLst/>
                        </a:rPr>
                        <a:t>საქმიანობის სახე</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a:effectLst/>
                        </a:rPr>
                        <a:t>საფრენი მოედნის  მოწყობა</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846094"/>
                  </a:ext>
                </a:extLst>
              </a:tr>
              <a:tr h="396566">
                <a:tc>
                  <a:txBody>
                    <a:bodyPr/>
                    <a:lstStyle/>
                    <a:p>
                      <a:pPr marL="0" marR="0" algn="ctr">
                        <a:lnSpc>
                          <a:spcPct val="107000"/>
                        </a:lnSpc>
                        <a:spcBef>
                          <a:spcPts val="0"/>
                        </a:spcBef>
                        <a:spcAft>
                          <a:spcPts val="800"/>
                        </a:spcAft>
                      </a:pPr>
                      <a:r>
                        <a:rPr lang="ka-GE" sz="1000" dirty="0">
                          <a:effectLst/>
                        </a:rPr>
                        <a:t>საქმიანობის განხორციელების ადგილმდებარეობა</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000">
                          <a:effectLst/>
                        </a:rPr>
                        <a:t>ქ. თბილისი, მდ. მტკვრის მარცხენა სანაპირო, ტაძრის ქუჩის მიმდებარე ტერიტორია</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329660"/>
                  </a:ext>
                </a:extLst>
              </a:tr>
              <a:tr h="396566">
                <a:tc>
                  <a:txBody>
                    <a:bodyPr/>
                    <a:lstStyle/>
                    <a:p>
                      <a:pPr marL="0" marR="0" algn="ctr">
                        <a:lnSpc>
                          <a:spcPct val="107000"/>
                        </a:lnSpc>
                        <a:spcBef>
                          <a:spcPts val="0"/>
                        </a:spcBef>
                        <a:spcAft>
                          <a:spcPts val="800"/>
                        </a:spcAft>
                      </a:pPr>
                      <a:r>
                        <a:rPr lang="ka-GE" sz="1000">
                          <a:effectLst/>
                        </a:rPr>
                        <a:t>გარემოსდაცვითი საკონსულტაციო კომპანია</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1000" dirty="0">
                          <a:effectLst/>
                        </a:rPr>
                        <a:t>შპს ,,გარემოსდაცვითი და შრომის უსაფრთხოების საგანმანათლებლო და საკონსულტაციო ცენტრი-ეკომეტრი“</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745538"/>
                  </a:ext>
                </a:extLst>
              </a:tr>
              <a:tr h="194306">
                <a:tc>
                  <a:txBody>
                    <a:bodyPr/>
                    <a:lstStyle/>
                    <a:p>
                      <a:pPr marL="0" marR="0" algn="ctr">
                        <a:lnSpc>
                          <a:spcPct val="107000"/>
                        </a:lnSpc>
                        <a:spcBef>
                          <a:spcPts val="0"/>
                        </a:spcBef>
                        <a:spcAft>
                          <a:spcPts val="0"/>
                        </a:spcAft>
                      </a:pPr>
                      <a:r>
                        <a:rPr lang="ka-GE" sz="1000">
                          <a:effectLst/>
                        </a:rPr>
                        <a:t>კომპანიის საიდენტიფიკაციო ნომერი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1000">
                          <a:effectLst/>
                        </a:rPr>
                        <a:t>405390973</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9630875"/>
                  </a:ext>
                </a:extLst>
              </a:tr>
              <a:tr h="194306">
                <a:tc>
                  <a:txBody>
                    <a:bodyPr/>
                    <a:lstStyle/>
                    <a:p>
                      <a:pPr marL="0" marR="0" algn="ctr">
                        <a:lnSpc>
                          <a:spcPct val="107000"/>
                        </a:lnSpc>
                        <a:spcBef>
                          <a:spcPts val="0"/>
                        </a:spcBef>
                        <a:spcAft>
                          <a:spcPts val="0"/>
                        </a:spcAft>
                      </a:pPr>
                      <a:r>
                        <a:rPr lang="ka-GE" sz="1000">
                          <a:effectLst/>
                        </a:rPr>
                        <a:t>დირექტორი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1000">
                          <a:effectLst/>
                        </a:rPr>
                        <a:t>თინათინ ჟიჟიაშვილი</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041839"/>
                  </a:ext>
                </a:extLst>
              </a:tr>
              <a:tr h="396566">
                <a:tc>
                  <a:txBody>
                    <a:bodyPr/>
                    <a:lstStyle/>
                    <a:p>
                      <a:pPr marL="0" marR="0" algn="ctr">
                        <a:lnSpc>
                          <a:spcPct val="107000"/>
                        </a:lnSpc>
                        <a:spcBef>
                          <a:spcPts val="0"/>
                        </a:spcBef>
                        <a:spcAft>
                          <a:spcPts val="0"/>
                        </a:spcAft>
                      </a:pPr>
                      <a:r>
                        <a:rPr lang="ka-GE" sz="1000">
                          <a:effectLst/>
                        </a:rPr>
                        <a:t>მისამართი</a:t>
                      </a:r>
                      <a:endParaRPr lang="en-US" sz="1100">
                        <a:effectLst/>
                      </a:endParaRPr>
                    </a:p>
                    <a:p>
                      <a:pPr marL="0" marR="0" algn="ctr">
                        <a:lnSpc>
                          <a:spcPct val="107000"/>
                        </a:lnSpc>
                        <a:spcBef>
                          <a:spcPts val="0"/>
                        </a:spcBef>
                        <a:spcAft>
                          <a:spcPts val="0"/>
                        </a:spcAft>
                      </a:pPr>
                      <a:r>
                        <a:rPr lang="ka-GE" sz="1000">
                          <a:effectLst/>
                        </a:rPr>
                        <a:t> </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1000" dirty="0">
                          <a:effectLst/>
                        </a:rPr>
                        <a:t>საქართველო, თბილისი, ვაკე-საბურთალოს რაიონი, ზურაბ და თეიმურაზ ზალდასტანიშვილების ქუჩა #16</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87398"/>
                  </a:ext>
                </a:extLst>
              </a:tr>
              <a:tr h="452880">
                <a:tc>
                  <a:txBody>
                    <a:bodyPr/>
                    <a:lstStyle/>
                    <a:p>
                      <a:pPr marL="0" marR="0" algn="ctr">
                        <a:lnSpc>
                          <a:spcPct val="107000"/>
                        </a:lnSpc>
                        <a:spcBef>
                          <a:spcPts val="0"/>
                        </a:spcBef>
                        <a:spcAft>
                          <a:spcPts val="0"/>
                        </a:spcAft>
                      </a:pPr>
                      <a:r>
                        <a:rPr lang="ka-GE" sz="1000">
                          <a:effectLst/>
                        </a:rPr>
                        <a:t>საკონტაქტო ინფორმაცია</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ka-GE" sz="1000" dirty="0">
                          <a:effectLst/>
                        </a:rPr>
                        <a:t>ტელ. 577 38 01 13;</a:t>
                      </a:r>
                      <a:endParaRPr lang="en-US" sz="1100" dirty="0">
                        <a:effectLst/>
                      </a:endParaRPr>
                    </a:p>
                    <a:p>
                      <a:pPr marL="0" marR="0" algn="ctr">
                        <a:lnSpc>
                          <a:spcPct val="107000"/>
                        </a:lnSpc>
                        <a:spcBef>
                          <a:spcPts val="0"/>
                        </a:spcBef>
                        <a:spcAft>
                          <a:spcPts val="0"/>
                        </a:spcAft>
                      </a:pPr>
                      <a:r>
                        <a:rPr lang="en-US" sz="1000" dirty="0">
                          <a:effectLst/>
                        </a:rPr>
                        <a:t>esec.ecometer@gmail.com</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0383105"/>
                  </a:ext>
                </a:extLst>
              </a:tr>
            </a:tbl>
          </a:graphicData>
        </a:graphic>
      </p:graphicFrame>
    </p:spTree>
    <p:extLst>
      <p:ext uri="{BB962C8B-B14F-4D97-AF65-F5344CB8AC3E}">
        <p14:creationId xmlns:p14="http://schemas.microsoft.com/office/powerpoint/2010/main" val="343537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923636"/>
            <a:ext cx="11239933" cy="5070763"/>
          </a:xfrm>
        </p:spPr>
        <p:txBody>
          <a:bodyPr>
            <a:noAutofit/>
          </a:bodyPr>
          <a:lstStyle/>
          <a:p>
            <a:pPr>
              <a:lnSpc>
                <a:spcPct val="150000"/>
              </a:lnSpc>
            </a:pPr>
            <a:r>
              <a:rPr lang="ka-GE" sz="1600" dirty="0" smtClean="0"/>
              <a:t>ახალი </a:t>
            </a:r>
            <a:r>
              <a:rPr lang="ka-GE" sz="1600" dirty="0"/>
              <a:t>საფრენი მოედნის მშენებლობა წარმოადგენს საქართველოს კანონის ,,გარემოსდაცვითი შეფასების კოდექსი’’-ს II დანართის მე-9 პუნქტის, 9.4 ქვეპუნქტით გათვალისწინებულ საქმიანობას და აღნიშნულ საქმიანობაზე, სამინისტრო, ამავე კოდექსის მე-7 მუხლით დადგენილი სკრინინგის პროცედურის გავლის საფუძველზე იღებს გადაწყვეტილებას გზშ-ს საჭიროების შესახებ, საქართველოს კანონის ,,გარემოსდაცვითი შეფასების კოდექსის’’ მე-7 მუხლის მე-4 ნაწილის შესაბამისად, მცირე ზომის საფრენი მოედნის მშენებლობის პროექტთან დაკავშირებით მომზადებული იქნა  სკრინინგის განაცხადი, რომელიც წარდგენილი იქნა საქართველოს გარემოს დაცვისა და სოფლის მეურნეობის სამინისტროში.</a:t>
            </a:r>
            <a:r>
              <a:rPr lang="en-US" sz="1600" dirty="0"/>
              <a:t/>
            </a:r>
            <a:br>
              <a:rPr lang="en-US" sz="1600" dirty="0"/>
            </a:br>
            <a:r>
              <a:rPr lang="ka-GE" sz="1600" dirty="0"/>
              <a:t>აღნიშნული სკრინინგის განხილვის შედეგად, სამინისტრომ საქართველოს გარემოს დაცვისა და სოფლის მეურნეობის მინისტრის 2020 წლის 10 სექტემბრის #2-807 ბრძანებით, მიიღო გადაწყვეტილება საქმიანობის გზშ-ს დაქვემდებარების შესახებ. ვინაიდან გზშ ანგარიშის მომზადებას წინ უძღვის სკოპინგის პროცედურა, კომპანიის მიერ მომზადებული იქნა </a:t>
            </a:r>
            <a:r>
              <a:rPr lang="ka-GE" sz="1600" dirty="0" smtClean="0"/>
              <a:t>სკოპინგის </a:t>
            </a:r>
            <a:r>
              <a:rPr lang="ka-GE" sz="1600" dirty="0"/>
              <a:t>ანგარიში.</a:t>
            </a:r>
            <a:r>
              <a:rPr lang="en-US" sz="1600" dirty="0"/>
              <a:t/>
            </a:r>
            <a:br>
              <a:rPr lang="en-US" sz="1600" dirty="0"/>
            </a:br>
            <a:endParaRPr lang="en-US" sz="1600" dirty="0"/>
          </a:p>
        </p:txBody>
      </p:sp>
      <p:sp>
        <p:nvSpPr>
          <p:cNvPr id="3" name="Content Placeholder 2"/>
          <p:cNvSpPr>
            <a:spLocks noGrp="1"/>
          </p:cNvSpPr>
          <p:nvPr>
            <p:ph idx="1"/>
          </p:nvPr>
        </p:nvSpPr>
        <p:spPr>
          <a:xfrm>
            <a:off x="684212" y="325582"/>
            <a:ext cx="11239933" cy="690418"/>
          </a:xfrm>
        </p:spPr>
        <p:txBody>
          <a:bodyPr/>
          <a:lstStyle/>
          <a:p>
            <a:r>
              <a:rPr lang="ka-GE" dirty="0" smtClean="0"/>
              <a:t>საკანონმდებლო საფუძველი</a:t>
            </a:r>
            <a:endParaRPr lang="en-US" dirty="0"/>
          </a:p>
        </p:txBody>
      </p:sp>
    </p:spTree>
    <p:extLst>
      <p:ext uri="{BB962C8B-B14F-4D97-AF65-F5344CB8AC3E}">
        <p14:creationId xmlns:p14="http://schemas.microsoft.com/office/powerpoint/2010/main" val="41870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71055"/>
            <a:ext cx="11406189" cy="5966690"/>
          </a:xfrm>
        </p:spPr>
        <p:txBody>
          <a:bodyPr>
            <a:noAutofit/>
          </a:bodyPr>
          <a:lstStyle/>
          <a:p>
            <a:r>
              <a:rPr lang="ka-GE" sz="1600" dirty="0"/>
              <a:t>საქართველოს რელიეფი მთაგორიანია და ქვეყნისთვის სასიცოცხლოდ მნიშვნელოვანია ვერტმფრენების ფუნქციონირება დედაქალაქის სიახლოვეს განსაკუთრებით სტიქიური უბედურებების, გადაუდებელი სამაშველო თუ სამედიცინო დახმარების აღმოჩენის დროს, ბიზნესმენების, საჯარო მოხელეების და ტურისტების სწრაფი გადაადგილებისთვის და სხვ.</a:t>
            </a:r>
            <a:r>
              <a:rPr lang="en-US" sz="1600" dirty="0"/>
              <a:t/>
            </a:r>
            <a:br>
              <a:rPr lang="en-US" sz="1600" dirty="0"/>
            </a:br>
            <a:r>
              <a:rPr lang="ka-GE" sz="1600" dirty="0"/>
              <a:t>ამ დროისთვის ქ. თბილისს გააჩნია მხოლოდ ერთი საფრენი მოედანი ქ. თბილისის საერთაშორისო აეროპორტში და ასევე ქ. თბილისის მახლობლად, მცხეთის რაიონ სოფ. ნატახტარში მდებარე აეროპორტი. ორივე აეროპორტი საკმაოდ არის მოშორებული ქალაქის ცენტრს, რაც იწვევს დროის არარაციონალურად ხარჯვას. გარდა ამისა, ზაფხულში, ტურისტულად აქტიურ სეზონზე დიდი დატვირთვით მუშაობს თბილისის საერთაშორისო აეროპორტი და საჰაერო სივრცე მუდმივად ეთმობა თვითმფრინავებს. აქედან გამომდინარე, თითქმის შეუძლებელია ვერტმფრენით განსაზღვრულ დროს აფრენა და დაჯდომა, რაც დროის კარგვასთან ერთად იწვევს გაუთვალისწინებელ ხარჯებს  და მომხმარებელთა უკმაყოფილებას. </a:t>
            </a:r>
            <a:r>
              <a:rPr lang="en-US" sz="1600" dirty="0"/>
              <a:t/>
            </a:r>
            <a:br>
              <a:rPr lang="en-US" sz="1600" dirty="0"/>
            </a:br>
            <a:r>
              <a:rPr lang="ka-GE" sz="1600" dirty="0"/>
              <a:t>თბილისის საერთაშორისო აეროპორტში ასევე არ არის გათვალისწინებული და დაპროექტებული შესაბამისი ინფრასტრუქტურა, რომ მცირე ზომის ვერტმფრენებისთვის ხელსაყრელი იყოს ოპერირება, კერძოდ, ვერ ხერხდება დასაფრენი მოედნიდან სადგომებზე შესვლა და გამოსვლა საჰაერო გადაადგილების გარეშე, რაც ვერტმფრენების ტექნიკური მონაცემებიდან გამომდინარე, შეუძლებელს ხდის გვერდითი ან მიმყოლი ქარის დროს, უსაფრთხოდ მოძრაობას. ამავდროულად, სადგომზე გაჩერების შემდგომ ვერ ხერხდება მგზავრების დროულად </a:t>
            </a:r>
            <a:r>
              <a:rPr lang="ka-GE" sz="1600" dirty="0" smtClean="0"/>
              <a:t>გაყვანა ვერტმფრენიდან/ვერტმფრენამდე;</a:t>
            </a:r>
            <a:br>
              <a:rPr lang="ka-GE" sz="1600" dirty="0" smtClean="0"/>
            </a:br>
            <a:r>
              <a:rPr lang="ka-GE" sz="1600" dirty="0"/>
              <a:t>პროექტის განხორციელების შედეგად დედაქალაქისთვის შეიქმნება ახალი, სტრატეგიული მნიშვნელობის მქონე კეთილმოწყობილი  საფრენი მოედანი, რომელიც საჭიროების შემთხვევაში, ხელმისაწვდომი იქნება ქვეყანაში ოპერირებული და  რეგისტრირებული ყველა ვერტმფრენისათვის და ასევე სახელმწიფო ავიაციისათვის. </a:t>
            </a:r>
            <a:r>
              <a:rPr lang="en-US" sz="1600" dirty="0"/>
              <a:t/>
            </a:r>
            <a:br>
              <a:rPr lang="en-US" sz="1600" dirty="0"/>
            </a:br>
            <a:r>
              <a:rPr lang="en-US" sz="1600" dirty="0"/>
              <a:t/>
            </a:r>
            <a:br>
              <a:rPr lang="en-US" sz="1600" dirty="0"/>
            </a:br>
            <a:endParaRPr lang="en-US" sz="1600" dirty="0"/>
          </a:p>
        </p:txBody>
      </p:sp>
      <p:sp>
        <p:nvSpPr>
          <p:cNvPr id="3" name="Content Placeholder 2"/>
          <p:cNvSpPr>
            <a:spLocks noGrp="1"/>
          </p:cNvSpPr>
          <p:nvPr>
            <p:ph idx="1"/>
          </p:nvPr>
        </p:nvSpPr>
        <p:spPr>
          <a:xfrm>
            <a:off x="499485" y="286327"/>
            <a:ext cx="8534400" cy="674255"/>
          </a:xfrm>
        </p:spPr>
        <p:txBody>
          <a:bodyPr>
            <a:normAutofit/>
          </a:bodyPr>
          <a:lstStyle/>
          <a:p>
            <a:pPr lvl="0"/>
            <a:r>
              <a:rPr lang="ka-GE" b="1" dirty="0"/>
              <a:t>პროექტის საჭიროების დასაბუთება</a:t>
            </a:r>
            <a:endParaRPr lang="en-US" dirty="0"/>
          </a:p>
          <a:p>
            <a:endParaRPr lang="en-US" dirty="0"/>
          </a:p>
        </p:txBody>
      </p:sp>
    </p:spTree>
    <p:extLst>
      <p:ext uri="{BB962C8B-B14F-4D97-AF65-F5344CB8AC3E}">
        <p14:creationId xmlns:p14="http://schemas.microsoft.com/office/powerpoint/2010/main" val="21726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858981"/>
            <a:ext cx="11757890" cy="5578763"/>
          </a:xfrm>
        </p:spPr>
        <p:txBody>
          <a:bodyPr>
            <a:noAutofit/>
          </a:bodyPr>
          <a:lstStyle/>
          <a:p>
            <a:pPr marL="285750" indent="-285750">
              <a:lnSpc>
                <a:spcPct val="150000"/>
              </a:lnSpc>
              <a:buFont typeface="Arial" panose="020B0604020202020204" pitchFamily="34" charset="0"/>
              <a:buChar char="•"/>
            </a:pPr>
            <a:r>
              <a:rPr lang="ka-GE" sz="1600" dirty="0" smtClean="0"/>
              <a:t>ახალი საფრენი</a:t>
            </a:r>
            <a:r>
              <a:rPr lang="en-US" sz="1600" dirty="0" smtClean="0"/>
              <a:t> </a:t>
            </a:r>
            <a:r>
              <a:rPr lang="ka-GE" sz="1600" dirty="0" smtClean="0"/>
              <a:t> </a:t>
            </a:r>
            <a:r>
              <a:rPr lang="ka-GE" sz="1600" dirty="0"/>
              <a:t>მოედანის მოსაწყობად შერჩეული იქნა სახელმწიფო საკუთრებაში არსებული,  არასასოფლო-სამეურნეო დანიშნულების მქონე თავისუფალი ტერიტორია, რომლის ფართობი შეადგენს 35 558კვ.მ-ს. მიწის ნაკვეთის საკადასტრო კოდია: 01.11.04.019.547. მიწა მდებარეობს დიღმის ოლიმპიური ქალაქის მიმდებარე ტერიტორიასთან, რომელიც განთავსებულია მდინარე მტკვრის მარცხენა სანაპიროსთან. </a:t>
            </a:r>
            <a:r>
              <a:rPr lang="en-US" sz="1600" dirty="0" smtClean="0"/>
              <a:t/>
            </a:r>
            <a:br>
              <a:rPr lang="en-US" sz="1600" dirty="0" smtClean="0"/>
            </a:br>
            <a:r>
              <a:rPr lang="ka-GE" sz="1600" dirty="0" smtClean="0"/>
              <a:t>შერჩეული </a:t>
            </a:r>
            <a:r>
              <a:rPr lang="ka-GE" sz="1600" dirty="0"/>
              <a:t>ტერიტორია ამჟამად წარმოადგენს სტიქიურ ნაგავსაყრელს და გამოიყენება სამშენებლო და სხვა სახის ნარჩენების უნებართვოდ განთავსებისთვის. რაც თავისთავად იწვევს მდინარის დაბინძურებას ნარჩენებით და ხშირ შემთხვევაში მის ჩახერგვას და კალაპოტის ცვლილებას</a:t>
            </a:r>
            <a:r>
              <a:rPr lang="ka-GE" sz="1600" dirty="0" smtClean="0"/>
              <a:t>.</a:t>
            </a:r>
            <a:r>
              <a:rPr lang="en-US" sz="1600" dirty="0" smtClean="0"/>
              <a:t/>
            </a:r>
            <a:br>
              <a:rPr lang="en-US" sz="1600" dirty="0" smtClean="0"/>
            </a:br>
            <a:r>
              <a:rPr lang="ka-GE" sz="1600" dirty="0" smtClean="0"/>
              <a:t>პროექტის </a:t>
            </a:r>
            <a:r>
              <a:rPr lang="ka-GE" sz="1600" dirty="0"/>
              <a:t>განხორციელების შემთხვევაში, მოხდება მდინარის მიმდებარე ტერიტორიის ნარჩენებისგან განთავისუფლება,  მოსწორებული იქნება საპროექტო ტერიტორიის ზედაპირი და დაიფარება მწვანე საფარით.</a:t>
            </a:r>
            <a:r>
              <a:rPr lang="en-US" sz="1600" dirty="0"/>
              <a:t/>
            </a:r>
            <a:br>
              <a:rPr lang="en-US" sz="1600" dirty="0"/>
            </a:br>
            <a:r>
              <a:rPr lang="ka-GE" sz="1600" dirty="0" smtClean="0"/>
              <a:t>საპროექტო </a:t>
            </a:r>
            <a:r>
              <a:rPr lang="ka-GE" sz="1600" dirty="0"/>
              <a:t>მიწის სრული ფართობის </a:t>
            </a:r>
            <a:r>
              <a:rPr lang="en-US" sz="1600" b="1" dirty="0"/>
              <a:t>GPS</a:t>
            </a:r>
            <a:r>
              <a:rPr lang="en-US" sz="1600" dirty="0"/>
              <a:t> </a:t>
            </a:r>
            <a:r>
              <a:rPr lang="ka-GE" sz="1600" dirty="0"/>
              <a:t>კოორდინატებია:</a:t>
            </a: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3" name="Content Placeholder 2"/>
          <p:cNvSpPr>
            <a:spLocks noGrp="1"/>
          </p:cNvSpPr>
          <p:nvPr>
            <p:ph idx="1"/>
          </p:nvPr>
        </p:nvSpPr>
        <p:spPr>
          <a:xfrm>
            <a:off x="370176" y="177800"/>
            <a:ext cx="7231352" cy="1041400"/>
          </a:xfrm>
        </p:spPr>
        <p:txBody>
          <a:bodyPr>
            <a:normAutofit fontScale="77500" lnSpcReduction="20000"/>
          </a:bodyPr>
          <a:lstStyle/>
          <a:p>
            <a:endParaRPr lang="en-US" b="1" dirty="0" smtClean="0"/>
          </a:p>
          <a:p>
            <a:r>
              <a:rPr lang="en-US" b="1" dirty="0" err="1" smtClean="0"/>
              <a:t>ინფორმაცია</a:t>
            </a:r>
            <a:r>
              <a:rPr lang="en-US" b="1" dirty="0" smtClean="0"/>
              <a:t> </a:t>
            </a:r>
            <a:r>
              <a:rPr lang="en-US" b="1" dirty="0" err="1"/>
              <a:t>დაგეგმილი</a:t>
            </a:r>
            <a:r>
              <a:rPr lang="en-US" b="1" dirty="0"/>
              <a:t> </a:t>
            </a:r>
            <a:r>
              <a:rPr lang="en-US" b="1" dirty="0" err="1"/>
              <a:t>საქმიანობის</a:t>
            </a:r>
            <a:r>
              <a:rPr lang="en-US" b="1" dirty="0"/>
              <a:t> </a:t>
            </a:r>
            <a:r>
              <a:rPr lang="en-US" b="1" dirty="0" err="1"/>
              <a:t>შესახებ</a:t>
            </a:r>
            <a:endParaRPr lang="en-US" dirty="0"/>
          </a:p>
          <a:p>
            <a:pPr marL="0" indent="0">
              <a:buNone/>
            </a:pPr>
            <a:r>
              <a:rPr lang="en-US" b="1" dirty="0" smtClean="0"/>
              <a:t>     </a:t>
            </a:r>
            <a:r>
              <a:rPr lang="ka-GE" b="1" dirty="0" smtClean="0"/>
              <a:t>საფრენი </a:t>
            </a:r>
            <a:r>
              <a:rPr lang="ka-GE" b="1" dirty="0"/>
              <a:t>მოედნის </a:t>
            </a:r>
            <a:r>
              <a:rPr lang="en-US" b="1" dirty="0" err="1" smtClean="0"/>
              <a:t>განთავსების</a:t>
            </a:r>
            <a:r>
              <a:rPr lang="en-US" b="1" dirty="0" smtClean="0"/>
              <a:t> </a:t>
            </a:r>
            <a:r>
              <a:rPr lang="en-US" b="1" dirty="0" err="1"/>
              <a:t>ადგილმდებარეობა</a:t>
            </a:r>
            <a:endParaRPr lang="en-US" dirty="0"/>
          </a:p>
          <a:p>
            <a:pPr lvl="0"/>
            <a:endParaRPr lang="en-US" b="1"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6310483"/>
              </p:ext>
            </p:extLst>
          </p:nvPr>
        </p:nvGraphicFramePr>
        <p:xfrm>
          <a:off x="4037878" y="5043053"/>
          <a:ext cx="4247140" cy="1484343"/>
        </p:xfrm>
        <a:graphic>
          <a:graphicData uri="http://schemas.openxmlformats.org/drawingml/2006/table">
            <a:tbl>
              <a:tblPr firstRow="1" firstCol="1" bandRow="1">
                <a:tableStyleId>{5C22544A-7EE6-4342-B048-85BDC9FD1C3A}</a:tableStyleId>
              </a:tblPr>
              <a:tblGrid>
                <a:gridCol w="536047">
                  <a:extLst>
                    <a:ext uri="{9D8B030D-6E8A-4147-A177-3AD203B41FA5}">
                      <a16:colId xmlns:a16="http://schemas.microsoft.com/office/drawing/2014/main" val="1229434768"/>
                    </a:ext>
                  </a:extLst>
                </a:gridCol>
                <a:gridCol w="1821810">
                  <a:extLst>
                    <a:ext uri="{9D8B030D-6E8A-4147-A177-3AD203B41FA5}">
                      <a16:colId xmlns:a16="http://schemas.microsoft.com/office/drawing/2014/main" val="2086892210"/>
                    </a:ext>
                  </a:extLst>
                </a:gridCol>
                <a:gridCol w="1889283">
                  <a:extLst>
                    <a:ext uri="{9D8B030D-6E8A-4147-A177-3AD203B41FA5}">
                      <a16:colId xmlns:a16="http://schemas.microsoft.com/office/drawing/2014/main" val="3261636726"/>
                    </a:ext>
                  </a:extLst>
                </a:gridCol>
              </a:tblGrid>
              <a:tr h="415638">
                <a:tc>
                  <a:txBody>
                    <a:bodyPr/>
                    <a:lstStyle/>
                    <a:p>
                      <a:pPr marL="0" marR="0" algn="ctr">
                        <a:lnSpc>
                          <a:spcPct val="107000"/>
                        </a:lnSpc>
                        <a:spcBef>
                          <a:spcPts val="0"/>
                        </a:spcBef>
                        <a:spcAft>
                          <a:spcPts val="800"/>
                        </a:spcAft>
                      </a:pPr>
                      <a:r>
                        <a:rPr lang="en-US" sz="1100">
                          <a:effectLst/>
                        </a:rPr>
                        <a:t>N</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X</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Y</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297194"/>
                  </a:ext>
                </a:extLst>
              </a:tr>
              <a:tr h="393095">
                <a:tc>
                  <a:txBody>
                    <a:bodyPr/>
                    <a:lstStyle/>
                    <a:p>
                      <a:pPr marL="0" marR="0" algn="ctr">
                        <a:lnSpc>
                          <a:spcPct val="107000"/>
                        </a:lnSpc>
                        <a:spcBef>
                          <a:spcPts val="0"/>
                        </a:spcBef>
                        <a:spcAft>
                          <a:spcPts val="800"/>
                        </a:spcAft>
                      </a:pPr>
                      <a:r>
                        <a:rPr lang="ka-GE" sz="1100">
                          <a:effectLst/>
                        </a:rPr>
                        <a:t>1</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100">
                          <a:effectLst/>
                        </a:rPr>
                        <a:t>482420.74</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100">
                          <a:effectLst/>
                        </a:rPr>
                        <a:t>4627585.</a:t>
                      </a:r>
                      <a:r>
                        <a:rPr lang="en-US" sz="1100">
                          <a:effectLst/>
                        </a:rPr>
                        <a:t>31</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0051456"/>
                  </a:ext>
                </a:extLst>
              </a:tr>
              <a:tr h="337805">
                <a:tc>
                  <a:txBody>
                    <a:bodyPr/>
                    <a:lstStyle/>
                    <a:p>
                      <a:pPr marL="0" marR="0" algn="ctr">
                        <a:lnSpc>
                          <a:spcPct val="107000"/>
                        </a:lnSpc>
                        <a:spcBef>
                          <a:spcPts val="0"/>
                        </a:spcBef>
                        <a:spcAft>
                          <a:spcPts val="800"/>
                        </a:spcAft>
                      </a:pPr>
                      <a:r>
                        <a:rPr lang="en-US" sz="1100">
                          <a:effectLst/>
                        </a:rPr>
                        <a:t>2</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482437.52</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4627592.28</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4794642"/>
                  </a:ext>
                </a:extLst>
              </a:tr>
              <a:tr h="337805">
                <a:tc>
                  <a:txBody>
                    <a:bodyPr/>
                    <a:lstStyle/>
                    <a:p>
                      <a:pPr marL="0" marR="0" algn="ctr">
                        <a:lnSpc>
                          <a:spcPct val="107000"/>
                        </a:lnSpc>
                        <a:spcBef>
                          <a:spcPts val="0"/>
                        </a:spcBef>
                        <a:spcAft>
                          <a:spcPts val="800"/>
                        </a:spcAft>
                      </a:pPr>
                      <a:r>
                        <a:rPr lang="en-US" sz="1100">
                          <a:effectLst/>
                        </a:rPr>
                        <a:t>3</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482732.46</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4627008.99</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83875"/>
                  </a:ext>
                </a:extLst>
              </a:tr>
            </a:tbl>
          </a:graphicData>
        </a:graphic>
      </p:graphicFrame>
    </p:spTree>
    <p:extLst>
      <p:ext uri="{BB962C8B-B14F-4D97-AF65-F5344CB8AC3E}">
        <p14:creationId xmlns:p14="http://schemas.microsoft.com/office/powerpoint/2010/main" val="296396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03" y="794327"/>
            <a:ext cx="11249169" cy="5200073"/>
          </a:xfrm>
        </p:spPr>
        <p:txBody>
          <a:bodyPr>
            <a:noAutofit/>
          </a:bodyPr>
          <a:lstStyle/>
          <a:p>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ka-GE" sz="1600" dirty="0" smtClean="0"/>
              <a:t>ვერტმფრენებისთვის </a:t>
            </a:r>
            <a:r>
              <a:rPr lang="ka-GE" sz="1600" dirty="0"/>
              <a:t>განკუთვნილი მოედანი მოეწყობა ზემოაღნიშნული საკადასტრო კოდის ფარგლებში არსებული მიწის ნაკვეთის შიგნით და დაიკავებს მცირე ფართობს. მოედანი წრიული ფორმის იქნება და მისი დიამეტრი შეადგენს 20 მეტრს, ხოლო მოედნამდე მისასვლელი გზა სიგანით 6მ და სიგრძით 100მ. უშუალოდ ასაფრენი მოედნის მოწყობის ადგილის </a:t>
            </a:r>
            <a:r>
              <a:rPr lang="en-US" sz="1600" b="1" dirty="0"/>
              <a:t>GPS</a:t>
            </a:r>
            <a:r>
              <a:rPr lang="en-US" sz="1600" dirty="0"/>
              <a:t> </a:t>
            </a:r>
            <a:r>
              <a:rPr lang="ka-GE" sz="1600" dirty="0"/>
              <a:t>კოორდინატებია</a:t>
            </a:r>
            <a:r>
              <a:rPr lang="ka-GE" sz="1600" dirty="0" smtClean="0"/>
              <a:t>:</a:t>
            </a: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ka-GE" sz="1600" dirty="0" smtClean="0"/>
              <a:t>საპროექტო </a:t>
            </a:r>
            <a:r>
              <a:rPr lang="ka-GE" sz="1600" dirty="0"/>
              <a:t>ტერიტორიიდან, სადაც მოხდება ასაფრენი მოედნის მოწყობა,  უახლოესი მრავალბინიანი საცხოვრებელი სახლი, დაშორებულია 316 მეტრით. ამასთანავე, საპროექტო ტერიტორიის ღობიდან დაახლოებით 130 მეტრში მდებარეობს კერძო საკუთრებაში არსებული მიწის ნაკვეთი, რომელზედაც განთავსებულია დაახლოებით 20მ</a:t>
            </a:r>
            <a:r>
              <a:rPr lang="ka-GE" sz="1600" baseline="30000" dirty="0"/>
              <a:t>2</a:t>
            </a:r>
            <a:r>
              <a:rPr lang="ka-GE" sz="1600" dirty="0"/>
              <a:t> ფართობის მქონე არასაცხოვრებელი დანიშნულების მქონე, დამხმარე ტიპის ნაგებობა, რომელიც სავარაუდოდ გამოიყენება სამეურნეო დანიშნულებით (სამეურნეო იარაღების შესანახად</a:t>
            </a:r>
            <a:r>
              <a:rPr lang="ka-GE" sz="1600" dirty="0" smtClean="0"/>
              <a:t>)</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endParaRPr lang="en-US" sz="1600" dirty="0"/>
          </a:p>
        </p:txBody>
      </p:sp>
      <p:sp>
        <p:nvSpPr>
          <p:cNvPr id="3" name="Content Placeholder 2"/>
          <p:cNvSpPr>
            <a:spLocks noGrp="1"/>
          </p:cNvSpPr>
          <p:nvPr>
            <p:ph idx="1"/>
          </p:nvPr>
        </p:nvSpPr>
        <p:spPr>
          <a:xfrm>
            <a:off x="453303" y="242454"/>
            <a:ext cx="8534400" cy="450273"/>
          </a:xfrm>
        </p:spPr>
        <p:txBody>
          <a:bodyPr>
            <a:normAutofit fontScale="25000" lnSpcReduction="20000"/>
          </a:bodyPr>
          <a:lstStyle/>
          <a:p>
            <a:endParaRPr lang="en-US" b="1" dirty="0" smtClean="0"/>
          </a:p>
          <a:p>
            <a:r>
              <a:rPr lang="en-US" sz="6400" b="1" dirty="0" smtClean="0"/>
              <a:t> </a:t>
            </a:r>
            <a:r>
              <a:rPr lang="ka-GE" sz="6400" b="1" dirty="0"/>
              <a:t>საფრენი მოედნის </a:t>
            </a:r>
            <a:r>
              <a:rPr lang="en-US" sz="6400" b="1" dirty="0" err="1"/>
              <a:t>განთავსების</a:t>
            </a:r>
            <a:r>
              <a:rPr lang="en-US" sz="6400" b="1" dirty="0"/>
              <a:t> </a:t>
            </a:r>
            <a:r>
              <a:rPr lang="en-US" sz="6400" b="1" dirty="0" err="1"/>
              <a:t>ადგილმდებარეობა</a:t>
            </a:r>
            <a:endParaRPr lang="en-US" sz="6400" dirty="0"/>
          </a:p>
        </p:txBody>
      </p:sp>
      <p:graphicFrame>
        <p:nvGraphicFramePr>
          <p:cNvPr id="4" name="Table 3"/>
          <p:cNvGraphicFramePr>
            <a:graphicFrameLocks noGrp="1"/>
          </p:cNvGraphicFramePr>
          <p:nvPr>
            <p:extLst>
              <p:ext uri="{D42A27DB-BD31-4B8C-83A1-F6EECF244321}">
                <p14:modId xmlns:p14="http://schemas.microsoft.com/office/powerpoint/2010/main" val="489428864"/>
              </p:ext>
            </p:extLst>
          </p:nvPr>
        </p:nvGraphicFramePr>
        <p:xfrm>
          <a:off x="3232728" y="2092108"/>
          <a:ext cx="4350326" cy="724983"/>
        </p:xfrm>
        <a:graphic>
          <a:graphicData uri="http://schemas.openxmlformats.org/drawingml/2006/table">
            <a:tbl>
              <a:tblPr firstRow="1" firstCol="1" bandRow="1">
                <a:tableStyleId>{5C22544A-7EE6-4342-B048-85BDC9FD1C3A}</a:tableStyleId>
              </a:tblPr>
              <a:tblGrid>
                <a:gridCol w="567089">
                  <a:extLst>
                    <a:ext uri="{9D8B030D-6E8A-4147-A177-3AD203B41FA5}">
                      <a16:colId xmlns:a16="http://schemas.microsoft.com/office/drawing/2014/main" val="2909795728"/>
                    </a:ext>
                  </a:extLst>
                </a:gridCol>
                <a:gridCol w="1927309">
                  <a:extLst>
                    <a:ext uri="{9D8B030D-6E8A-4147-A177-3AD203B41FA5}">
                      <a16:colId xmlns:a16="http://schemas.microsoft.com/office/drawing/2014/main" val="131234299"/>
                    </a:ext>
                  </a:extLst>
                </a:gridCol>
                <a:gridCol w="1855928">
                  <a:extLst>
                    <a:ext uri="{9D8B030D-6E8A-4147-A177-3AD203B41FA5}">
                      <a16:colId xmlns:a16="http://schemas.microsoft.com/office/drawing/2014/main" val="1729439138"/>
                    </a:ext>
                  </a:extLst>
                </a:gridCol>
              </a:tblGrid>
              <a:tr h="356035">
                <a:tc>
                  <a:txBody>
                    <a:bodyPr/>
                    <a:lstStyle/>
                    <a:p>
                      <a:pPr marL="0" marR="0" algn="ctr">
                        <a:lnSpc>
                          <a:spcPct val="107000"/>
                        </a:lnSpc>
                        <a:spcBef>
                          <a:spcPts val="0"/>
                        </a:spcBef>
                        <a:spcAft>
                          <a:spcPts val="800"/>
                        </a:spcAft>
                      </a:pPr>
                      <a:r>
                        <a:rPr lang="en-US" sz="1100">
                          <a:effectLst/>
                        </a:rPr>
                        <a:t>N</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X</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a:effectLst/>
                        </a:rPr>
                        <a:t>Y</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425551"/>
                  </a:ext>
                </a:extLst>
              </a:tr>
              <a:tr h="368948">
                <a:tc>
                  <a:txBody>
                    <a:bodyPr/>
                    <a:lstStyle/>
                    <a:p>
                      <a:pPr marL="0" marR="0" algn="ctr">
                        <a:lnSpc>
                          <a:spcPct val="107000"/>
                        </a:lnSpc>
                        <a:spcBef>
                          <a:spcPts val="0"/>
                        </a:spcBef>
                        <a:spcAft>
                          <a:spcPts val="800"/>
                        </a:spcAft>
                      </a:pPr>
                      <a:r>
                        <a:rPr lang="ka-GE" sz="1100">
                          <a:effectLst/>
                        </a:rPr>
                        <a:t>1</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100">
                          <a:effectLst/>
                        </a:rPr>
                        <a:t>482646.15</a:t>
                      </a:r>
                      <a:endParaRPr lang="en-US" sz="1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ka-GE" sz="1100" dirty="0">
                          <a:effectLst/>
                        </a:rPr>
                        <a:t>4627</a:t>
                      </a:r>
                      <a:r>
                        <a:rPr lang="en-US" sz="1100" dirty="0">
                          <a:effectLst/>
                        </a:rPr>
                        <a:t>300.82</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775374"/>
                  </a:ext>
                </a:extLst>
              </a:tr>
            </a:tbl>
          </a:graphicData>
        </a:graphic>
      </p:graphicFrame>
    </p:spTree>
    <p:extLst>
      <p:ext uri="{BB962C8B-B14F-4D97-AF65-F5344CB8AC3E}">
        <p14:creationId xmlns:p14="http://schemas.microsoft.com/office/powerpoint/2010/main" val="30973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391564"/>
            <a:ext cx="11202988" cy="369453"/>
          </a:xfrm>
        </p:spPr>
        <p:txBody>
          <a:bodyPr>
            <a:noAutofit/>
          </a:bodyPr>
          <a:lstStyle/>
          <a:p>
            <a:pPr algn="ctr"/>
            <a:r>
              <a:rPr lang="en-US" sz="1400" b="1" dirty="0" smtClean="0"/>
              <a:t/>
            </a:r>
            <a:br>
              <a:rPr lang="en-US" sz="1400" b="1" dirty="0" smtClean="0"/>
            </a:br>
            <a:r>
              <a:rPr lang="ka-GE" sz="1400" b="1" dirty="0" smtClean="0"/>
              <a:t>საპროექტო </a:t>
            </a:r>
            <a:r>
              <a:rPr lang="ka-GE" sz="1400" b="1" dirty="0"/>
              <a:t>ტერიტორია, სადაც მონიშნულია ასაფრენ/დასაფრენი მოედნის წერტილი</a:t>
            </a:r>
            <a:r>
              <a:rPr lang="en-US" sz="1400" b="1" dirty="0"/>
              <a:t/>
            </a:r>
            <a:br>
              <a:rPr lang="en-US" sz="1400" b="1" dirty="0"/>
            </a:br>
            <a:endParaRPr lang="en-US" sz="1400" b="1" dirty="0"/>
          </a:p>
        </p:txBody>
      </p:sp>
      <p:sp>
        <p:nvSpPr>
          <p:cNvPr id="3" name="Content Placeholder 2"/>
          <p:cNvSpPr>
            <a:spLocks noGrp="1"/>
          </p:cNvSpPr>
          <p:nvPr>
            <p:ph idx="1"/>
          </p:nvPr>
        </p:nvSpPr>
        <p:spPr>
          <a:xfrm>
            <a:off x="684212" y="685800"/>
            <a:ext cx="10815061" cy="5188527"/>
          </a:xfrm>
        </p:spPr>
        <p:txBody>
          <a:bodyPr/>
          <a:lstStyle/>
          <a:p>
            <a:pPr marL="0" indent="0">
              <a:buNone/>
            </a:pPr>
            <a:r>
              <a:rPr lang="ka-GE" dirty="0"/>
              <a:t/>
            </a:r>
            <a:br>
              <a:rPr lang="ka-GE" dirty="0"/>
            </a:br>
            <a:endParaRPr lang="en-US" dirty="0"/>
          </a:p>
        </p:txBody>
      </p:sp>
      <p:pic>
        <p:nvPicPr>
          <p:cNvPr id="4" name="Picture 3" descr="C:\Users\User\Desktop\სიტუაციური ავიაკოპტერი_00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6" y="101600"/>
            <a:ext cx="10076872" cy="6289964"/>
          </a:xfrm>
          <a:prstGeom prst="rect">
            <a:avLst/>
          </a:prstGeom>
          <a:noFill/>
          <a:ln>
            <a:noFill/>
          </a:ln>
        </p:spPr>
      </p:pic>
    </p:spTree>
    <p:extLst>
      <p:ext uri="{BB962C8B-B14F-4D97-AF65-F5344CB8AC3E}">
        <p14:creationId xmlns:p14="http://schemas.microsoft.com/office/powerpoint/2010/main" val="129205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683492"/>
            <a:ext cx="11507788" cy="5883563"/>
          </a:xfrm>
        </p:spPr>
        <p:txBody>
          <a:bodyPr>
            <a:noAutofit/>
          </a:bodyPr>
          <a:lstStyle/>
          <a:p>
            <a:r>
              <a:rPr lang="ka-GE" sz="1800" dirty="0"/>
              <a:t>პროექტი ითვალისწინებს საფრენი მოედნის მოწყობას, რომელიც გამოყენებული იქნება ვერტმფრენების აფრენა/დაფრენისთვის. ვერტმფრენების აფრენა/დაფრენისთვის განკუთვნილი მოედანი იქნება წრიული ფორმის, დიამეტრით 20მ. ხოლო, მოედნამდე მისასვლელი გზის პარამეტრები იქნება: სიგანე - 6მ, სიგრძე - 100მ. </a:t>
            </a:r>
            <a:r>
              <a:rPr lang="en-US" sz="1800" dirty="0"/>
              <a:t/>
            </a:r>
            <a:br>
              <a:rPr lang="en-US" sz="1800" dirty="0"/>
            </a:br>
            <a:r>
              <a:rPr lang="ka-GE" sz="1800" dirty="0"/>
              <a:t>გარდა ვერტმფრენების ასაფრენ/დასაფრენი მოედნისა დაგეგმილია დამხმარე შენობა-ნაგებობების მოწყობა. კერძოდ, საპროექტო ტერიტორიაზე მოეწყობა სამი სხვადასხვა ანგარი, რომელიც გათვალისწინებული იქნება ვერტმფრენების სადგომად. სამივე ანგარი მოწყობილი იქნება მსუბუქი კონსტრუქციით, სენდვიჩ პანელების გამოყენებით. თითოეული ანგარის ტექნიკური პარამეტრები იქნება: სიგრძე - 16მ; სიგანე - 14მ. სიმაღლე - 5 მ, ერთსართულიანი. სამივე ანგარის გამოყენების შემთხვევაში, შესაძლებელი იქნება  6 ვერტმფრენის განთავსება ერთდროულად.</a:t>
            </a:r>
            <a:r>
              <a:rPr lang="en-US" sz="1800" dirty="0"/>
              <a:t/>
            </a:r>
            <a:br>
              <a:rPr lang="en-US" sz="1800" dirty="0"/>
            </a:br>
            <a:r>
              <a:rPr lang="ka-GE" sz="1800" dirty="0"/>
              <a:t>გარდა ამისა, საპროექტო ტერიტორიაზე გათვალისწინებულია ადმინისტრაციული შენობის და მგზავრთა მოსაცდელის მოწყობა, რომელიც ასევე წარმოადგენს სენდვიჩ-პანელებით აგებულ შენობას და მისი ტექნიკური პარამეტრები იქნება: სიგრძე - 12მ, სიგანე - 12მ, ორსართულიანი. </a:t>
            </a:r>
            <a:r>
              <a:rPr lang="en-US" sz="1800" dirty="0"/>
              <a:t/>
            </a:r>
            <a:br>
              <a:rPr lang="en-US" sz="1800" dirty="0"/>
            </a:br>
            <a:r>
              <a:rPr lang="ka-GE" sz="1800" dirty="0"/>
              <a:t>პროექტი ასევე ითვალისწინებს ავტოსადგომის მოწყობას, რომელიც გათვლილი იქნება 50 ავტომანქანაზე.</a:t>
            </a:r>
            <a:r>
              <a:rPr lang="en-US" sz="1800" dirty="0"/>
              <a:t/>
            </a:r>
            <a:br>
              <a:rPr lang="en-US" sz="1800" dirty="0"/>
            </a:br>
            <a:r>
              <a:rPr lang="ka-GE" sz="1800" dirty="0"/>
              <a:t>ვერტმფრენების ასაფრენ/დასაფრენი მოედანი, მასთან მისასვლელი გზა და ავტოსადგომი დაფარული იქნება ასფალტის საფარით, ხოლო დანარჩენი ტერიტორია დაიფარება მწვანე საფარით და გარკვეულ ფართობზე დაირგვება მარადმწვანე მცენარეები.</a:t>
            </a:r>
            <a:r>
              <a:rPr lang="en-US" sz="1800" dirty="0"/>
              <a:t/>
            </a:r>
            <a:br>
              <a:rPr lang="en-US" sz="1800" dirty="0"/>
            </a:br>
            <a:r>
              <a:rPr lang="ka-GE" sz="1800" dirty="0"/>
              <a:t>საპროექტო ტერიტორია შემოიღობება მავთულბადით და ასევე მოეწყობა ხმაურდამცავი ბუნებრივი ბარიერი, რაც ითვალისიწინებს ღობის სრულ პერიმეტრზე მაღალმოზარდი (25მ), მარადმწვანე მცენარეების დარგვას, რომელიც წინასწარ იქნება შერჩეული კვალიფიციურ სპეციალისტთან ერთად.</a:t>
            </a:r>
            <a:r>
              <a:rPr lang="en-US" sz="1800" dirty="0"/>
              <a:t/>
            </a:r>
            <a:br>
              <a:rPr lang="en-US" sz="1800" dirty="0"/>
            </a:br>
            <a:endParaRPr lang="en-US" sz="1800" dirty="0"/>
          </a:p>
        </p:txBody>
      </p:sp>
      <p:sp>
        <p:nvSpPr>
          <p:cNvPr id="3" name="Content Placeholder 2"/>
          <p:cNvSpPr>
            <a:spLocks noGrp="1"/>
          </p:cNvSpPr>
          <p:nvPr>
            <p:ph idx="1"/>
          </p:nvPr>
        </p:nvSpPr>
        <p:spPr>
          <a:xfrm>
            <a:off x="379412" y="205510"/>
            <a:ext cx="8534400" cy="477982"/>
          </a:xfrm>
        </p:spPr>
        <p:txBody>
          <a:bodyPr/>
          <a:lstStyle/>
          <a:p>
            <a:pPr lvl="1"/>
            <a:r>
              <a:rPr lang="ka-GE" b="1" dirty="0"/>
              <a:t>პროექტის აღწერა</a:t>
            </a:r>
            <a:endParaRPr lang="en-US" sz="1600" dirty="0"/>
          </a:p>
        </p:txBody>
      </p:sp>
    </p:spTree>
    <p:extLst>
      <p:ext uri="{BB962C8B-B14F-4D97-AF65-F5344CB8AC3E}">
        <p14:creationId xmlns:p14="http://schemas.microsoft.com/office/powerpoint/2010/main" val="352423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572655"/>
            <a:ext cx="11517745" cy="4867563"/>
          </a:xfrm>
        </p:spPr>
        <p:txBody>
          <a:bodyPr>
            <a:noAutofit/>
          </a:bodyPr>
          <a:lstStyle/>
          <a:p>
            <a:r>
              <a:rPr lang="ka-GE" sz="2000" dirty="0"/>
              <a:t>საპროექტო მოედნიდან შესრულებული ფრენების რაოდენობა იქნება მცირე ჯერადობის და წინასწარ განსაზღვრული უსაფრთხო მარშრუტით. დაკვირვებებიდან და ბაზარზე არსებული მოთხოვნებიდან გამომდინარე, ფრენათა სავარაუდო რაოდენობა თვის განმავლობაში სეზონების მიხედვით ასე გადანაწილდება:  </a:t>
            </a:r>
            <a:r>
              <a:rPr lang="en-US" sz="2000" dirty="0" smtClean="0"/>
              <a:t/>
            </a:r>
            <a:br>
              <a:rPr lang="en-US" sz="2000" dirty="0" smtClean="0"/>
            </a:br>
            <a:r>
              <a:rPr lang="en-US" sz="2000" dirty="0"/>
              <a:t/>
            </a:r>
            <a:br>
              <a:rPr lang="en-US" sz="2000" dirty="0"/>
            </a:br>
            <a:r>
              <a:rPr lang="ka-GE" sz="2000" dirty="0"/>
              <a:t>1 მაისიდან –  1 ნოემბრამდე  საშუალოდ 15-20 აფრენა/დაფრენა თვეში; </a:t>
            </a:r>
            <a:r>
              <a:rPr lang="en-US" sz="2000" dirty="0"/>
              <a:t/>
            </a:r>
            <a:br>
              <a:rPr lang="en-US" sz="2000" dirty="0"/>
            </a:br>
            <a:r>
              <a:rPr lang="ka-GE" sz="2000" dirty="0"/>
              <a:t>1 ნოემბრიდან – 1 მაისამდე – 10-15 აფრენა/დაფრენა თვეში</a:t>
            </a:r>
            <a:r>
              <a:rPr lang="ka-GE" sz="2000" dirty="0" smtClean="0"/>
              <a:t>.</a:t>
            </a:r>
            <a:r>
              <a:rPr lang="en-US" sz="2000" dirty="0" smtClean="0"/>
              <a:t/>
            </a:r>
            <a:br>
              <a:rPr lang="en-US" sz="2000" dirty="0" smtClean="0"/>
            </a:br>
            <a:r>
              <a:rPr lang="en-US" sz="2000" dirty="0"/>
              <a:t/>
            </a:r>
            <a:br>
              <a:rPr lang="en-US" sz="2000" dirty="0"/>
            </a:br>
            <a:r>
              <a:rPr lang="ka-GE" sz="2000" dirty="0"/>
              <a:t>წლის განმავლობაში განხორციელდება საშუალოდ 150–200 ფრენა.  გამომდინარე აქედან,  შესრულებული ფრენების  რაოდენობა არ გამოიწვევს მოედნის სიახლოვეს მაცხოვრებელთა  უკმაყოფილებას.</a:t>
            </a:r>
            <a:r>
              <a:rPr lang="en-US" sz="2000" dirty="0"/>
              <a:t/>
            </a:r>
            <a:br>
              <a:rPr lang="en-US" sz="2000" dirty="0"/>
            </a:br>
            <a:r>
              <a:rPr lang="ka-GE" sz="2000" dirty="0"/>
              <a:t>საპროექტო საფრენი მოედნიდან  ფრენას განახორციელებენ ძირითადად Augusta A-109E (4L-VSA)-ს და BO-105 ტიპის ვერტმფრენები. </a:t>
            </a:r>
            <a:r>
              <a:rPr lang="en-US" sz="2000" dirty="0" smtClean="0"/>
              <a:t/>
            </a:r>
            <a:br>
              <a:rPr lang="en-US" sz="2000" dirty="0" smtClean="0"/>
            </a:br>
            <a:r>
              <a:rPr lang="en-US" sz="2000" dirty="0"/>
              <a:t/>
            </a:r>
            <a:br>
              <a:rPr lang="en-US" sz="2000" dirty="0"/>
            </a:br>
            <a:endParaRPr lang="en-US" sz="2000" dirty="0"/>
          </a:p>
        </p:txBody>
      </p:sp>
      <p:sp>
        <p:nvSpPr>
          <p:cNvPr id="3" name="Content Placeholder 2"/>
          <p:cNvSpPr>
            <a:spLocks noGrp="1"/>
          </p:cNvSpPr>
          <p:nvPr>
            <p:ph idx="1"/>
          </p:nvPr>
        </p:nvSpPr>
        <p:spPr>
          <a:xfrm>
            <a:off x="684212" y="94673"/>
            <a:ext cx="8534400" cy="394855"/>
          </a:xfrm>
        </p:spPr>
        <p:txBody>
          <a:bodyPr>
            <a:normAutofit/>
          </a:bodyPr>
          <a:lstStyle/>
          <a:p>
            <a:pPr marL="457200" lvl="1" indent="0">
              <a:buNone/>
            </a:pPr>
            <a:r>
              <a:rPr lang="ka-GE" sz="1600" b="1" dirty="0"/>
              <a:t>ვერტმფრენების აფრენისა და დაფრენის სავარაუდო რაოდენობა, ვერტმფრენების ტიპი</a:t>
            </a:r>
            <a:endParaRPr lang="en-US" sz="1400" dirty="0"/>
          </a:p>
        </p:txBody>
      </p:sp>
    </p:spTree>
    <p:extLst>
      <p:ext uri="{BB962C8B-B14F-4D97-AF65-F5344CB8AC3E}">
        <p14:creationId xmlns:p14="http://schemas.microsoft.com/office/powerpoint/2010/main" val="374912751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92</TotalTime>
  <Words>718</Words>
  <Application>Microsoft Office PowerPoint</Application>
  <PresentationFormat>Widescreen</PresentationFormat>
  <Paragraphs>93</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Sylfaen</vt:lpstr>
      <vt:lpstr>Times New Roman</vt:lpstr>
      <vt:lpstr>Trebuchet MS</vt:lpstr>
      <vt:lpstr>Wingdings 3</vt:lpstr>
      <vt:lpstr>Slice</vt:lpstr>
      <vt:lpstr>შ პ ს ,,ა ვ ი ა კ ო პ ტ ე რ ი“ </vt:lpstr>
      <vt:lpstr>შპს ,,ავიაკოპტერი“ წარმოადგენს  მრავალწლიანი გამოცდილების მქონე მაღალი კლასის ავიასპეციალისტებით დაკომპლექტებულ კომპანიას.  დაგროვილი გამოცდილების გათვალისწინებით და ბაზარზე გაზრდილი მოთხოვნებიდან გამომდინარე შპს ,,ავიაკოპტერმა“ გადაწყვიტა სახელმწიფო საკუთრებაში არსებულ მიწის ფართობზე, ქ. თბილისის ცენტრთან ახლოს მოაწყოს ვერტმფრენებისთვის განკუთვნილი ახალი საფრენი მოედანი.   ცნობები კომპანიის და ასევე სკოპინგის ანგარიშის მომამზადებელი კომპანიის შესახებ მოცემულია ცხრილში #1.  </vt:lpstr>
      <vt:lpstr>ახალი საფრენი მოედნის მშენებლობა წარმოადგენს საქართველოს კანონის ,,გარემოსდაცვითი შეფასების კოდექსი’’-ს II დანართის მე-9 პუნქტის, 9.4 ქვეპუნქტით გათვალისწინებულ საქმიანობას და აღნიშნულ საქმიანობაზე, სამინისტრო, ამავე კოდექსის მე-7 მუხლით დადგენილი სკრინინგის პროცედურის გავლის საფუძველზე იღებს გადაწყვეტილებას გზშ-ს საჭიროების შესახებ, საქართველოს კანონის ,,გარემოსდაცვითი შეფასების კოდექსის’’ მე-7 მუხლის მე-4 ნაწილის შესაბამისად, მცირე ზომის საფრენი მოედნის მშენებლობის პროექტთან დაკავშირებით მომზადებული იქნა  სკრინინგის განაცხადი, რომელიც წარდგენილი იქნა საქართველოს გარემოს დაცვისა და სოფლის მეურნეობის სამინისტროში. აღნიშნული სკრინინგის განხილვის შედეგად, სამინისტრომ საქართველოს გარემოს დაცვისა და სოფლის მეურნეობის მინისტრის 2020 წლის 10 სექტემბრის #2-807 ბრძანებით, მიიღო გადაწყვეტილება საქმიანობის გზშ-ს დაქვემდებარების შესახებ. ვინაიდან გზშ ანგარიშის მომზადებას წინ უძღვის სკოპინგის პროცედურა, კომპანიის მიერ მომზადებული იქნა სკოპინგის ანგარიში. </vt:lpstr>
      <vt:lpstr>საქართველოს რელიეფი მთაგორიანია და ქვეყნისთვის სასიცოცხლოდ მნიშვნელოვანია ვერტმფრენების ფუნქციონირება დედაქალაქის სიახლოვეს განსაკუთრებით სტიქიური უბედურებების, გადაუდებელი სამაშველო თუ სამედიცინო დახმარების აღმოჩენის დროს, ბიზნესმენების, საჯარო მოხელეების და ტურისტების სწრაფი გადაადგილებისთვის და სხვ. ამ დროისთვის ქ. თბილისს გააჩნია მხოლოდ ერთი საფრენი მოედანი ქ. თბილისის საერთაშორისო აეროპორტში და ასევე ქ. თბილისის მახლობლად, მცხეთის რაიონ სოფ. ნატახტარში მდებარე აეროპორტი. ორივე აეროპორტი საკმაოდ არის მოშორებული ქალაქის ცენტრს, რაც იწვევს დროის არარაციონალურად ხარჯვას. გარდა ამისა, ზაფხულში, ტურისტულად აქტიურ სეზონზე დიდი დატვირთვით მუშაობს თბილისის საერთაშორისო აეროპორტი და საჰაერო სივრცე მუდმივად ეთმობა თვითმფრინავებს. აქედან გამომდინარე, თითქმის შეუძლებელია ვერტმფრენით განსაზღვრულ დროს აფრენა და დაჯდომა, რაც დროის კარგვასთან ერთად იწვევს გაუთვალისწინებელ ხარჯებს  და მომხმარებელთა უკმაყოფილებას.  თბილისის საერთაშორისო აეროპორტში ასევე არ არის გათვალისწინებული და დაპროექტებული შესაბამისი ინფრასტრუქტურა, რომ მცირე ზომის ვერტმფრენებისთვის ხელსაყრელი იყოს ოპერირება, კერძოდ, ვერ ხერხდება დასაფრენი მოედნიდან სადგომებზე შესვლა და გამოსვლა საჰაერო გადაადგილების გარეშე, რაც ვერტმფრენების ტექნიკური მონაცემებიდან გამომდინარე, შეუძლებელს ხდის გვერდითი ან მიმყოლი ქარის დროს, უსაფრთხოდ მოძრაობას. ამავდროულად, სადგომზე გაჩერების შემდგომ ვერ ხერხდება მგზავრების დროულად გაყვანა ვერტმფრენიდან/ვერტმფრენამდე; პროექტის განხორციელების შედეგად დედაქალაქისთვის შეიქმნება ახალი, სტრატეგიული მნიშვნელობის მქონე კეთილმოწყობილი  საფრენი მოედანი, რომელიც საჭიროების შემთხვევაში, ხელმისაწვდომი იქნება ქვეყანაში ოპერირებული და  რეგისტრირებული ყველა ვერტმფრენისათვის და ასევე სახელმწიფო ავიაციისათვის.   </vt:lpstr>
      <vt:lpstr>ახალი საფრენი  მოედანის მოსაწყობად შერჩეული იქნა სახელმწიფო საკუთრებაში არსებული,  არასასოფლო-სამეურნეო დანიშნულების მქონე თავისუფალი ტერიტორია, რომლის ფართობი შეადგენს 35 558კვ.მ-ს. მიწის ნაკვეთის საკადასტრო კოდია: 01.11.04.019.547. მიწა მდებარეობს დიღმის ოლიმპიური ქალაქის მიმდებარე ტერიტორიასთან, რომელიც განთავსებულია მდინარე მტკვრის მარცხენა სანაპიროსთან.  შერჩეული ტერიტორია ამჟამად წარმოადგენს სტიქიურ ნაგავსაყრელს და გამოიყენება სამშენებლო და სხვა სახის ნარჩენების უნებართვოდ განთავსებისთვის. რაც თავისთავად იწვევს მდინარის დაბინძურებას ნარჩენებით და ხშირ შემთხვევაში მის ჩახერგვას და კალაპოტის ცვლილებას. პროექტის განხორციელების შემთხვევაში, მოხდება მდინარის მიმდებარე ტერიტორიის ნარჩენებისგან განთავისუფლება,  მოსწორებული იქნება საპროექტო ტერიტორიის ზედაპირი და დაიფარება მწვანე საფარით. საპროექტო მიწის სრული ფართობის GPS კოორდინატებია:   </vt:lpstr>
      <vt:lpstr>        ვერტმფრენებისთვის განკუთვნილი მოედანი მოეწყობა ზემოაღნიშნული საკადასტრო კოდის ფარგლებში არსებული მიწის ნაკვეთის შიგნით და დაიკავებს მცირე ფართობს. მოედანი წრიული ფორმის იქნება და მისი დიამეტრი შეადგენს 20 მეტრს, ხოლო მოედნამდე მისასვლელი გზა სიგანით 6მ და სიგრძით 100მ. უშუალოდ ასაფრენი მოედნის მოწყობის ადგილის GPS კოორდინატებია:      საპროექტო ტერიტორიიდან, სადაც მოხდება ასაფრენი მოედნის მოწყობა,  უახლოესი მრავალბინიანი საცხოვრებელი სახლი, დაშორებულია 316 მეტრით. ამასთანავე, საპროექტო ტერიტორიის ღობიდან დაახლოებით 130 მეტრში მდებარეობს კერძო საკუთრებაში არსებული მიწის ნაკვეთი, რომელზედაც განთავსებულია დაახლოებით 20მ2 ფართობის მქონე არასაცხოვრებელი დანიშნულების მქონე, დამხმარე ტიპის ნაგებობა, რომელიც სავარაუდოდ გამოიყენება სამეურნეო დანიშნულებით (სამეურნეო იარაღების შესანახად);              </vt:lpstr>
      <vt:lpstr> საპროექტო ტერიტორია, სადაც მონიშნულია ასაფრენ/დასაფრენი მოედნის წერტილი </vt:lpstr>
      <vt:lpstr>პროექტი ითვალისწინებს საფრენი მოედნის მოწყობას, რომელიც გამოყენებული იქნება ვერტმფრენების აფრენა/დაფრენისთვის. ვერტმფრენების აფრენა/დაფრენისთვის განკუთვნილი მოედანი იქნება წრიული ფორმის, დიამეტრით 20მ. ხოლო, მოედნამდე მისასვლელი გზის პარამეტრები იქნება: სიგანე - 6მ, სიგრძე - 100მ.  გარდა ვერტმფრენების ასაფრენ/დასაფრენი მოედნისა დაგეგმილია დამხმარე შენობა-ნაგებობების მოწყობა. კერძოდ, საპროექტო ტერიტორიაზე მოეწყობა სამი სხვადასხვა ანგარი, რომელიც გათვალისწინებული იქნება ვერტმფრენების სადგომად. სამივე ანგარი მოწყობილი იქნება მსუბუქი კონსტრუქციით, სენდვიჩ პანელების გამოყენებით. თითოეული ანგარის ტექნიკური პარამეტრები იქნება: სიგრძე - 16მ; სიგანე - 14მ. სიმაღლე - 5 მ, ერთსართულიანი. სამივე ანგარის გამოყენების შემთხვევაში, შესაძლებელი იქნება  6 ვერტმფრენის განთავსება ერთდროულად. გარდა ამისა, საპროექტო ტერიტორიაზე გათვალისწინებულია ადმინისტრაციული შენობის და მგზავრთა მოსაცდელის მოწყობა, რომელიც ასევე წარმოადგენს სენდვიჩ-პანელებით აგებულ შენობას და მისი ტექნიკური პარამეტრები იქნება: სიგრძე - 12მ, სიგანე - 12მ, ორსართულიანი.  პროექტი ასევე ითვალისწინებს ავტოსადგომის მოწყობას, რომელიც გათვლილი იქნება 50 ავტომანქანაზე. ვერტმფრენების ასაფრენ/დასაფრენი მოედანი, მასთან მისასვლელი გზა და ავტოსადგომი დაფარული იქნება ასფალტის საფარით, ხოლო დანარჩენი ტერიტორია დაიფარება მწვანე საფარით და გარკვეულ ფართობზე დაირგვება მარადმწვანე მცენარეები. საპროექტო ტერიტორია შემოიღობება მავთულბადით და ასევე მოეწყობა ხმაურდამცავი ბუნებრივი ბარიერი, რაც ითვალისიწინებს ღობის სრულ პერიმეტრზე მაღალმოზარდი (25მ), მარადმწვანე მცენარეების დარგვას, რომელიც წინასწარ იქნება შერჩეული კვალიფიციურ სპეციალისტთან ერთად. </vt:lpstr>
      <vt:lpstr>საპროექტო მოედნიდან შესრულებული ფრენების რაოდენობა იქნება მცირე ჯერადობის და წინასწარ განსაზღვრული უსაფრთხო მარშრუტით. დაკვირვებებიდან და ბაზარზე არსებული მოთხოვნებიდან გამომდინარე, ფრენათა სავარაუდო რაოდენობა თვის განმავლობაში სეზონების მიხედვით ასე გადანაწილდება:    1 მაისიდან –  1 ნოემბრამდე  საშუალოდ 15-20 აფრენა/დაფრენა თვეში;  1 ნოემბრიდან – 1 მაისამდე – 10-15 აფრენა/დაფრენა თვეში.  წლის განმავლობაში განხორციელდება საშუალოდ 150–200 ფრენა.  გამომდინარე აქედან,  შესრულებული ფრენების  რაოდენობა არ გამოიწვევს მოედნის სიახლოვეს მაცხოვრებელთა  უკმაყოფილებას. საპროექტო საფრენი მოედნიდან  ფრენას განახორციელებენ ძირითადად Augusta A-109E (4L-VSA)-ს და BO-105 ტიპის ვერტმფრენები.   </vt:lpstr>
      <vt:lpstr>პროექტის განხორციელება დამატებით მისასვლელი გზების მშენებლობას არ ითვალისიწინებს და გამოყენებული იქნება არსებული გზები. პროექტის განხორციელების დროს მხედველობაში იქნება მიღებული ის გარემოება რომ ტექნიკის გადადგილებამ არ გამოიწვიოს მოსახლეობის შეწუხება, ამიტომ გადაადგილება განხორციელდება ისე, რომ მაქსიმალურად თავიდან იქნეს აცილებული დასახლებულ პუნქტში ტექნიკის მოძრაობა. მითუმეტეს, რომ საპროექტო ტერიტორიას გააჩნია  ალტერნატიული მისასვლელები. გარდა ამისა, სამუშაოების დაწყებამდე, შედგენილი იქნება სამუშაოების განხორციელების გეგმა-გრაფიკი, რომელიც გაეცნობა საპროექტო ტერიტორიასთან ახლომდებარე მოსახლეობას და ასევე ინფორმირებული იქნება საპატრულო პოლიცია.  </vt:lpstr>
      <vt:lpstr>ვერტმფრენებისთვის განკუთვნილი ასაფრენ/დასაფრენი მოედნისა და დამხმარე ინფრასტრუქტურული ნაგებობების მოწყობის პროცეში დასაქმებული იქნება დაახლოებით 20 ადამიანი, ხოლო აეროდრომის ექსპლოატაციის შესვლის შემდგომ დასაქმდება დაახლოებით 60 ადამიანი. დასაქმებულების უმრავლესობა, განსაკუთრებით მშენებლობის პროცესში იქნება საპროექტო ტერიტორიის მიმდებარედ მცხოვრები მოსახლეობა. </vt:lpstr>
      <vt:lpstr>პროექტის განხორციელების ეტაპზე, ატმოსფერულ ჰაერზე მოსალოდნელი ზემოქმედება დაკავშირებული იქნება სამშენებლო სამუშაოების წარმოებისას, რაც დაკავშირებული იქნება მანქანა-მექანიზმების ექსპლოატაციისას მტვრისა და ნამწვი აირების გაფრქვევასთან. სამშენებლო სამუსაოების განხორციელებასთან დაკავშირებული ზემოქმედება დროებითი ხასიათისაა და არ გამოიწვევს ატმოსფერული ჰაერის მნიშვნელოვან დაბინძურებას; ობიექტის ექსპლოატაციის პროცესში ატმოსფერულ ჰაერზე ნამწვი აირებით და ხმაურით გამოწვეული უარყოფითი ზემოქმედება დაკავშირებული იქნება უშუალოდ ვერტმფრენების ძრავების მუშაობასთან, რომელიც ასევე დროებითი იქნება და შემოიფარგლება მხოლოდ ფრენის ოპერაციებით. აღნიშნული საკითხი დეტალურად იქნება განხილული გზშ ანგარიშში. ზემოქმედება დაცულ ტერიტორიებზე, ტყის ფონდის მიწებზე და კულტურული მემკვიდრეობის ძეგლებზე საპროექტო ტერიტორიის სიახლოვეს დაცული ტერიტორიები არ არის, ასევე საპროექტო ტერიტორიაზე, ვიზუალური შეფასებით, არ ფიქსირდება  კულტურული მემკვიდრეობის არცერთი ძეგლი. ტერიტორია არ წარმოადგენს ტყის ფონდის მიწას. შესაბამისად, პროექტის ზემოქმედება დაცულ ტერიტორიებზე, ტყის ფონდზე და კულტურული მემკვიდრეობის ძეგლებზე მოსალოდნელი არ არის.  </vt:lpstr>
      <vt:lpstr>როგორც უკვე აღინიშნა, პროექტისთვის შერჩეული ტერიტორია დღეის მდგომარეობით წარმოადგენს სტიქიურ ნაგავსაყრელს. აქედან გამომდინარე, ტერიტორიაზე ნიადაგის ნაყოფიერი ფენა წარმოდგენილი არ არის. შესაბამისად, პროექტის განხორციელების შემთხვევაში ნიადაგის ნაყოფიერ ფენაზე ზემოქმედება მოსალოდნელი არ არის.  ზემოქმედება ზედაპირული წყლის ობიექტზე როგორც უკვე აღინიშნა, აეროდრომისთვის შერჩეული ტერიტორია მდებარეობს მდინარე მტკვრის მარცხენა სანაპიროსთან ახლოს. პროექტის განხორციელების პროოცესში დაგეგმილია მდ. მტკვრის ნაპირის გასუფთავება წლების განმავლობაში დაგროვილი ნარჩენებისგან. გარდა ამისა აღნიშნულ ტერიტორიაზე საფრენი მოედის  მოწყობით თავიდან იქნება აცილებული მდ. მტკვრის დაბინძურება, ჩახერგვა და კალაპოტის ცვლილება იქ სტიქიური ნაგავსაყრელის გაუქმებით.  საკანალიზაციო და  სანიაღვრე წყლების მართვა საპროექტო ტერიტორიაზე წარმოქმნილი ჩამდინარე საკანალიზაციო წყლები ჩაშვებული იქნება ქ. თბილისის საკანალიზაციო ქსელში, ქალაქის კომუნალურ სამსახურთან გაფორებული შესაბამისი ხელშეკრულების საფუძველზე. ხოლო რაც შეეხება სანიაღვრე წყლების მართვის საკითხს, ობიექტის ტერიტორიაზე მოეწყობა სანიაღვრე წყლებისთვის განკუთვნილი შესაბამისი ქსელი შემკრები სისტემით, საიდანაც სანიღვრე წყლების ჩაშვება მოხდება ქ. თბილისის  საკანალიზაციო ქსელში. </vt:lpstr>
      <vt:lpstr>აეროდრომის მოწყობის პერიოდში, შესაძლებელია ადგილი ქონდეს სხვადასხვა სახის ნარჩენების წარმოქმნას  სახიფათო ნარჩენები - საფრენი მოედნისა და მისი ინფრასტრუქტურული ობიექტების მოწყობის დროს შესაძლებელია ადგილი ქონდეს სახიფათო ნარჩენების წარმოქმნას.  ასეთი ნარჩენების მართვისთვის ობიექტის ტერიტორიაზე განთავსდება სახიფათო ნარჩენებისთვის განკუთვნილი, შესაბამისად მარკირებული და ჰერმეტული კონტეინერი. დაგროვილი სახიფათო ნარჩენის გატანა მოხდება შესაბამისი ნებართვის მქონე კომპანიის მიერ მათთან გაფორმებული ხელშეკრულების საფუძველზე . საყოფაცხოვრებო და სხვა არასახიფათო ნარჩენები - შესაძლებელია წარმოიქმნას როგორც მშენებლობის, ასევე ექსპლოატაციის დროს. ობიექტის ტერტორიაზე განთავსებული იქნება შესაბამისი ურნა, რომელსაც მოემსახურება ქალაქის კომუნალური სამსახური. აქედან გამომდინარე, სახიფათო და არასახიფათო ნარჩენებით გარემოს დაბინძურება მოსალოდნელი არა არის. </vt:lpstr>
      <vt:lpstr>   შპს ,,ავიაკოპტერს“ მიღებული აქვს სსიპ სამოქალაქო ავიაციის სააგენტოს მიერ გაცემული ხმაურის სერტიფიკატი. აღნიშნულ სერთიფიკატის მე-6 პუნქტის თანახმად, სერტიფიკატი ადასტურებს, რომ საჰაერო ხომალდი შეესაბამება საერთაშორისო სამოქალაქო ავიაციის შესახებ 07.12.1944 წლის ჩიკაგოს კონვენციის მე-16 დანართის (,,გარემოს დაცვა’’) ტომი 1 (,,საავიაციო ხმაური’’) მე-8 თავით გათვალისწინებულ მოთხოვნებს.  ექსპლოატაციის ეტაპზე ხმაურის გავრცელების თავიდან აცილებისთვის დაგეგმილი შემარბილებელი ღონისძიებები   საპროექტო ობიექტის ფუნქციონირების ეტაპზე ერთ-ერთი ფაქტორი, რომელიც საჭიროებს შემარბილებელი ღონისძიებების განსაზღვრას და გატარებას, წარმოადგენს ვერტმფრენების აფრენა დაფრენის დროს წარმოქმნილი ხმაური. იქიდან გამომდინარე, რომ ვერტმფრენებს, რომლებიც ისარგებლებენ აღნიშნული საფრენი მოედნით გააჩნიათ ხმაურის სერთიფიკატი, ასევე იმის გათვალისწინებით, რომ ხმაურის გაანგარიშების შედეგების მიხედვით ობიექტის ექსპლოატაციის ეტაპზე ხმაურის დადგენილ ნორმებზე გადაჭარბება მოსალოდნელი არ არის, დაგეგმილია გარკვეული შემარბილებელი ღონისძიებების გატარება.  ერთ-ერთ შემარბილებელ ღონისძიებად გათვალისწინებულია საპროექტო ტერიტორიის სრულ პერიმეტრზე  ბუნებრივი ბარიერის მოწყობა, მწვანე ღობის სახით, რომელიც ითვალისწინებს ტერიტორიის პერიმეტრის განაშენიანებას მაღალმოზარდი მარადმწვანე მცენარებით, რომელიც აპრობირებული მეთოდია  ევროპის ბევრ ქვეყანაში. აღნიშნული ბარიერი თავისთავად ხელს შეუწყობს ხმაურის შეზღუდვას. გარდა ამისა, გათვალისწინებულია სპეციალური დამატებითი ხმაურდამცავი ეკრანის მოწყობა, რომლის შესახებაც დეტალური ინფორმაცია წარმოდგენილი იქნება გზშ ანგარიშში.  გარდა ამისა,  ხმაურთან დაკავშირებით გასატარებელ შემარბილებელ ღონისძიებებთან ერთად  გზშ ანგარიშში  წარმოდგენილი იქნება გარემოსდაცვითი შემარბილებელი ღონისძიებების დეტალური გეგმა, სადაც განსაზღვრული იქნება ზემოქმედების სახეები და შესაბამისი შემარბილებელი ღონისძიებები. ამასთანავე გზშ-ს ეტაპზე მომზადებული იქნება მონიტორინგის გეგმა, რომლითაც განსაზღვრული იქნება მონიტორინგის საგანი, საკონტროლო წერტილი, კონტროლის მეთოდი, სიხშირე, მიზანი და ასევე განისაზღვრება მონიტორინგის განხორციელებაზე პასუხისმგებელი პირი.     </vt:lpstr>
      <vt:lpstr>სოციალურ გარემოზე მოსალოდნელი ზემოქმედება პროექტის განხორციელების და ობიექტის ექსპლოატაციის ეტაპზე სოციალურ გარემოზე უარყოფითი ზეგავლნა მოსალოდნელი არ არის, ვინაიდან პროექტისთვის შერჩეული ტერიტორია წარმოადგენს სახელმწიფო საკუთრებას და არ ხდება კერძო მესაკუთრეების მიწების ათვისება. დადებითი ზემოქმედება სოციალურ გარემოზე დაკავშირებული იქნება ობიექტის მშენებლობის და ექსპლოატაციის ეტაპზე ახალი სამუშაო ადგილების შექმნასთან. ამასთან, ობიექტის ფუნქციონირება მნიშვნელოვან წვლილს შეიტანს სოციალური პირობების გაუმჯობესებაში. რაც გამოწვეული იქნება მფრინავთა, ტექნიკოსთა და  სტუდენტების გადამზადებით და კვალიფიკაციის ამაღლებით. ასევე ობიექტი ხელმისაწვდომი იქნება სხვადასხვა დაინტერესებული პირებისთვის და სახელმწიფო უწყებებისთვის, ხელს შეუწყობს ქვეყანაში ვერტოტურიზმის განვითარებას, უზრუნველყოფს სატვირთო გადაზიდვებს, საჭიროების შემთხვევაში განახორციელებს გადაუდებელ სამედიცინო და სამაშველო მომსახურებას. </vt:lpstr>
      <vt:lpstr>გზშ ანგარიშში წარმოდგენილი იქნება დეტალური ინფორმაცია:  საპროექტო ტერიტორიის დაცულ ტერიტორიებიდან დაშორებისა და შესაძლო ზემოქმედების შესახებ; დაგეგმილი საქმიანობის განხორციელებით ადამიანის ჯანმრთელობაზე, სოციალურ გარემოზე, კულტურული მემკვიდრეობის ძეგლსა და სხვა ობიექტზე შესაძლო ზემოქმედების შესახებ; ჩასატარებელი საბაზისო/საძიებო კვლევებისა და გზშ-ის ანგარიშის მომზადებისთვის საჭირო მეთოდების შესახებ;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მომზადებული და წარმოდგენილი იქნება გარემოსდაცვითი მონოტორინგის გეგმა და შემარბილებელი ღონისძიებების დეტალური გეგმა.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 პ ს ,,ა ვ ი ა კ ო პ ტ ე რ ი“</dc:title>
  <dc:creator>Tiko Zhizhiashvili</dc:creator>
  <cp:lastModifiedBy>Tiko Zhizhiashvili</cp:lastModifiedBy>
  <cp:revision>10</cp:revision>
  <dcterms:created xsi:type="dcterms:W3CDTF">2020-11-09T08:52:38Z</dcterms:created>
  <dcterms:modified xsi:type="dcterms:W3CDTF">2020-11-09T10:25:33Z</dcterms:modified>
</cp:coreProperties>
</file>