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4" r:id="rId1"/>
  </p:sldMasterIdLst>
  <p:notesMasterIdLst>
    <p:notesMasterId r:id="rId22"/>
  </p:notesMasterIdLst>
  <p:sldIdLst>
    <p:sldId id="256" r:id="rId2"/>
    <p:sldId id="257" r:id="rId3"/>
    <p:sldId id="258" r:id="rId4"/>
    <p:sldId id="268" r:id="rId5"/>
    <p:sldId id="269" r:id="rId6"/>
    <p:sldId id="270" r:id="rId7"/>
    <p:sldId id="261" r:id="rId8"/>
    <p:sldId id="271" r:id="rId9"/>
    <p:sldId id="272" r:id="rId10"/>
    <p:sldId id="259" r:id="rId11"/>
    <p:sldId id="273" r:id="rId12"/>
    <p:sldId id="260" r:id="rId13"/>
    <p:sldId id="262" r:id="rId14"/>
    <p:sldId id="274" r:id="rId15"/>
    <p:sldId id="275" r:id="rId16"/>
    <p:sldId id="276" r:id="rId17"/>
    <p:sldId id="277" r:id="rId18"/>
    <p:sldId id="264"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 xmlns:p14="http://schemas.microsoft.com/office/powerpoint/2010/main"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51231B-A6AB-4182-A864-8B67A1391E1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11/9/2020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11/9/2020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11/9/2020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11/9/2020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11/9/2020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11/9/2020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11/9/2020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 xmlns:p14="http://schemas.microsoft.com/office/powerpoint/2010/main"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3200" dirty="0" smtClean="0"/>
              <a:t>საქართველოს გარემოს დაცვისა და სოფლის            მეურნეობის სამინისტრო</a:t>
            </a:r>
            <a:endParaRPr lang="en-US" sz="3200" dirty="0"/>
          </a:p>
        </p:txBody>
      </p:sp>
      <p:sp>
        <p:nvSpPr>
          <p:cNvPr id="3" name="Subtitle 2"/>
          <p:cNvSpPr>
            <a:spLocks noGrp="1"/>
          </p:cNvSpPr>
          <p:nvPr>
            <p:ph type="subTitle" idx="1"/>
          </p:nvPr>
        </p:nvSpPr>
        <p:spPr>
          <a:xfrm>
            <a:off x="1035586" y="1696598"/>
            <a:ext cx="9705860" cy="4263527"/>
          </a:xfrm>
        </p:spPr>
        <p:txBody>
          <a:bodyPr>
            <a:normAutofit fontScale="92500" lnSpcReduction="10000"/>
          </a:bodyPr>
          <a:lstStyle/>
          <a:p>
            <a:pPr>
              <a:lnSpc>
                <a:spcPct val="120000"/>
              </a:lnSpc>
            </a:pPr>
            <a:r>
              <a:rPr lang="ka-GE" b="1" dirty="0" smtClean="0">
                <a:solidFill>
                  <a:schemeClr val="tx1"/>
                </a:solidFill>
              </a:rPr>
              <a:t>შ.პ.ს.  „კნაუფ გიპს თბილისი“-ს</a:t>
            </a:r>
            <a:endParaRPr lang="en-US" b="1" dirty="0" smtClean="0">
              <a:solidFill>
                <a:schemeClr val="tx1"/>
              </a:solidFill>
            </a:endParaRPr>
          </a:p>
          <a:p>
            <a:pPr>
              <a:lnSpc>
                <a:spcPct val="120000"/>
              </a:lnSpc>
            </a:pPr>
            <a:r>
              <a:rPr lang="ka-GE" b="1" dirty="0" smtClean="0">
                <a:solidFill>
                  <a:schemeClr val="tx1"/>
                </a:solidFill>
              </a:rPr>
              <a:t>,, თაბაშირ-მუყაოს ფილების წარმოების კომბინატის მოწყობისა და ექსპლუატაციის პროექტის’’ სკოპინგის ანგარიშის</a:t>
            </a:r>
          </a:p>
          <a:p>
            <a:pPr algn="ctr"/>
            <a:r>
              <a:rPr lang="ka-GE" b="1" dirty="0" smtClean="0">
                <a:solidFill>
                  <a:schemeClr val="tx1"/>
                </a:solidFill>
              </a:rPr>
              <a:t> </a:t>
            </a:r>
            <a:endParaRPr lang="ka-GE" b="1" dirty="0">
              <a:solidFill>
                <a:schemeClr val="tx1"/>
              </a:solidFill>
            </a:endParaRPr>
          </a:p>
          <a:p>
            <a:pPr algn="ctr"/>
            <a:r>
              <a:rPr lang="ka-GE" sz="3200" b="1" dirty="0">
                <a:solidFill>
                  <a:schemeClr val="tx1"/>
                </a:solidFill>
              </a:rPr>
              <a:t> ს ა ჯ ა რ ო   გ ა ნ ხ ი ლ ვ ა</a:t>
            </a:r>
          </a:p>
          <a:p>
            <a:pPr algn="ctr"/>
            <a:endParaRPr lang="ka-GE" sz="3200" b="1" dirty="0"/>
          </a:p>
          <a:p>
            <a:pPr algn="ctr"/>
            <a:r>
              <a:rPr lang="ka-GE" sz="3200" b="1" dirty="0"/>
              <a:t> </a:t>
            </a:r>
            <a:r>
              <a:rPr lang="ka-GE" sz="3200" b="1" dirty="0" smtClean="0">
                <a:solidFill>
                  <a:schemeClr val="tx1"/>
                </a:solidFill>
              </a:rPr>
              <a:t>2020  წლის 10 ნოემბერი</a:t>
            </a:r>
            <a:endParaRPr lang="ka-GE" sz="3200" b="1" dirty="0">
              <a:solidFill>
                <a:schemeClr val="tx1"/>
              </a:solidFill>
            </a:endParaRPr>
          </a:p>
          <a:p>
            <a:endParaRPr lang="en-US" dirty="0"/>
          </a:p>
        </p:txBody>
      </p:sp>
    </p:spTree>
    <p:extLst>
      <p:ext uri="{BB962C8B-B14F-4D97-AF65-F5344CB8AC3E}">
        <p14:creationId xmlns="" xmlns:p14="http://schemas.microsoft.com/office/powerpoint/2010/main"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9359" y="0"/>
            <a:ext cx="10972800" cy="1143000"/>
          </a:xfrm>
        </p:spPr>
        <p:txBody>
          <a:bodyPr>
            <a:noAutofit/>
          </a:bodyPr>
          <a:lstStyle/>
          <a:p>
            <a:r>
              <a:rPr lang="ru-RU" sz="2400" b="1" dirty="0" smtClean="0">
                <a:latin typeface="Arial" pitchFamily="34" charset="0"/>
                <a:ea typeface="Times New Roman" pitchFamily="18" charset="0"/>
                <a:cs typeface="Sylfaen" pitchFamily="18" charset="0"/>
              </a:rPr>
              <a:t>საწარმო</a:t>
            </a:r>
            <a:r>
              <a:rPr lang="ka-GE" sz="2400" b="1" dirty="0" smtClean="0">
                <a:latin typeface="Arial" pitchFamily="34" charset="0"/>
                <a:ea typeface="Times New Roman" pitchFamily="18" charset="0"/>
                <a:cs typeface="Sylfaen" pitchFamily="18" charset="0"/>
              </a:rPr>
              <a:t>ს წარმადობა</a:t>
            </a:r>
            <a:r>
              <a:rPr lang="ka-GE" sz="2400" b="1" dirty="0" smtClean="0"/>
              <a:t> </a:t>
            </a:r>
            <a:endParaRPr lang="ru-RU" sz="2400" b="1" dirty="0"/>
          </a:p>
        </p:txBody>
      </p:sp>
      <p:sp>
        <p:nvSpPr>
          <p:cNvPr id="12289" name="Rectangle 1"/>
          <p:cNvSpPr>
            <a:spLocks noChangeArrowheads="1"/>
          </p:cNvSpPr>
          <p:nvPr/>
        </p:nvSpPr>
        <p:spPr bwMode="auto">
          <a:xfrm>
            <a:off x="925417" y="1200839"/>
            <a:ext cx="96948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სრული დატვირთვის პირობებში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საწარმო წლიურად აწარმოებს</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ka-GE" sz="2400" dirty="0" smtClean="0">
                <a:latin typeface="Arial" pitchFamily="34" charset="0"/>
                <a:ea typeface="Calibri" pitchFamily="34" charset="0"/>
                <a:cs typeface="Sylfaen" pitchFamily="18" charset="0"/>
              </a:rPr>
              <a:t>  თაბაშირ-მუყაოს ფილები - 12 მილიონი კვადრატული მეტრი/</a:t>
            </a:r>
            <a:r>
              <a:rPr lang="en-US" sz="2400" dirty="0" err="1" smtClean="0">
                <a:latin typeface="Arial" pitchFamily="34" charset="0"/>
                <a:ea typeface="Calibri" pitchFamily="34" charset="0"/>
                <a:cs typeface="Sylfaen" pitchFamily="18" charset="0"/>
              </a:rPr>
              <a:t>წელ</a:t>
            </a:r>
            <a:r>
              <a:rPr lang="ka-GE" sz="2400" dirty="0" smtClean="0">
                <a:latin typeface="Arial" pitchFamily="34" charset="0"/>
                <a:ea typeface="Calibri" pitchFamily="34" charset="0"/>
                <a:cs typeface="Sylfaen" pitchFamily="18" charset="0"/>
              </a:rPr>
              <a:t>.;</a:t>
            </a:r>
            <a:endParaRPr lang="en-US" sz="2400" dirty="0" smtClean="0">
              <a:latin typeface="Arial" pitchFamily="34" charset="0"/>
              <a:ea typeface="Calibri" pitchFamily="34" charset="0"/>
              <a:cs typeface="Sylfae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ka-GE" sz="2400" dirty="0" smtClean="0">
                <a:latin typeface="Arial" pitchFamily="34" charset="0"/>
                <a:ea typeface="Calibri" pitchFamily="34" charset="0"/>
                <a:cs typeface="Sylfaen" pitchFamily="18" charset="0"/>
              </a:rPr>
              <a:t>  გრუნტები - 240 </a:t>
            </a:r>
            <a:r>
              <a:rPr lang="ka-GE" sz="2400" dirty="0" smtClean="0">
                <a:latin typeface="Arial" pitchFamily="34" charset="0"/>
                <a:ea typeface="Calibri" pitchFamily="34" charset="0"/>
                <a:cs typeface="Sylfaen" pitchFamily="18" charset="0"/>
              </a:rPr>
              <a:t>ტონა/</a:t>
            </a:r>
            <a:r>
              <a:rPr lang="en-US" sz="2400" dirty="0" err="1" smtClean="0">
                <a:latin typeface="Arial" pitchFamily="34" charset="0"/>
                <a:ea typeface="Calibri" pitchFamily="34" charset="0"/>
                <a:cs typeface="Sylfaen" pitchFamily="18" charset="0"/>
              </a:rPr>
              <a:t>წელ</a:t>
            </a:r>
            <a:r>
              <a:rPr lang="ka-GE" sz="2400" dirty="0" smtClean="0">
                <a:latin typeface="Arial" pitchFamily="34" charset="0"/>
                <a:ea typeface="Calibri" pitchFamily="34" charset="0"/>
                <a:cs typeface="Sylfaen" pitchFamily="18" charset="0"/>
              </a:rPr>
              <a:t>.;</a:t>
            </a:r>
            <a:endParaRPr lang="en-US" sz="2400" dirty="0" smtClean="0">
              <a:latin typeface="Arial" pitchFamily="34" charset="0"/>
              <a:ea typeface="Calibri" pitchFamily="34" charset="0"/>
              <a:cs typeface="Sylfae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ka-GE" sz="2400" dirty="0" smtClean="0">
                <a:latin typeface="Arial" pitchFamily="34" charset="0"/>
                <a:ea typeface="Calibri" pitchFamily="34" charset="0"/>
                <a:cs typeface="Sylfaen" pitchFamily="18" charset="0"/>
              </a:rPr>
              <a:t>  ფითხები-  120 ტონა/</a:t>
            </a:r>
            <a:r>
              <a:rPr lang="en-US" sz="2400" dirty="0" err="1" smtClean="0">
                <a:latin typeface="Arial" pitchFamily="34" charset="0"/>
                <a:ea typeface="Calibri" pitchFamily="34" charset="0"/>
                <a:cs typeface="Sylfaen" pitchFamily="18" charset="0"/>
              </a:rPr>
              <a:t>წელ</a:t>
            </a:r>
            <a:r>
              <a:rPr lang="ka-GE" sz="2400" dirty="0" smtClean="0">
                <a:latin typeface="Arial" pitchFamily="34" charset="0"/>
                <a:ea typeface="Calibri" pitchFamily="34" charset="0"/>
                <a:cs typeface="Sylfaen" pitchFamily="18" charset="0"/>
              </a:rPr>
              <a:t>.;</a:t>
            </a:r>
            <a:endParaRPr lang="en-US" sz="2400" dirty="0" smtClean="0">
              <a:latin typeface="Arial" pitchFamily="34" charset="0"/>
              <a:ea typeface="Calibri" pitchFamily="34" charset="0"/>
              <a:cs typeface="Sylfae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ka-GE" sz="2400" dirty="0" smtClean="0">
                <a:latin typeface="Arial" pitchFamily="34" charset="0"/>
                <a:ea typeface="Calibri" pitchFamily="34" charset="0"/>
                <a:cs typeface="Sylfaen" pitchFamily="18" charset="0"/>
              </a:rPr>
              <a:t>  ნეალიტი (შუალედური ნედლეული)- 1 100 ტონა/</a:t>
            </a:r>
            <a:r>
              <a:rPr lang="en-US" sz="2400" dirty="0" err="1" smtClean="0">
                <a:latin typeface="Arial" pitchFamily="34" charset="0"/>
                <a:ea typeface="Calibri" pitchFamily="34" charset="0"/>
                <a:cs typeface="Sylfaen" pitchFamily="18" charset="0"/>
              </a:rPr>
              <a:t>წელ</a:t>
            </a:r>
            <a:r>
              <a:rPr lang="ka-GE" sz="2400" dirty="0" smtClean="0">
                <a:latin typeface="Arial" pitchFamily="34" charset="0"/>
                <a:ea typeface="Calibri" pitchFamily="34" charset="0"/>
                <a:cs typeface="Sylfaen" pitchFamily="18" charset="0"/>
              </a:rPr>
              <a:t>.;</a:t>
            </a:r>
            <a:endParaRPr lang="en-US" sz="2400" dirty="0" smtClean="0">
              <a:latin typeface="Arial" pitchFamily="34" charset="0"/>
              <a:ea typeface="Calibri" pitchFamily="34" charset="0"/>
              <a:cs typeface="Sylfae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Sylfaen" pitchFamily="18" charset="0"/>
              </a:rPr>
              <a:t>მეტალის</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Sylfaen" pitchFamily="18" charset="0"/>
              </a:rPr>
              <a:t>პროფილები</a:t>
            </a:r>
            <a:r>
              <a:rPr kumimoji="0" lang="ka-GE"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ს-</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8,000,000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Sylfaen" pitchFamily="18" charset="0"/>
              </a:rPr>
              <a:t>მ.გრძ</a:t>
            </a:r>
            <a:r>
              <a:rPr kumimoji="0" lang="ka-GE"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ივი</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Sylfaen" pitchFamily="18" charset="0"/>
              </a:rPr>
              <a:t>წელ</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Sylfae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567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3426" y="0"/>
            <a:ext cx="10972800" cy="1007803"/>
          </a:xfrm>
        </p:spPr>
        <p:txBody>
          <a:bodyPr>
            <a:noAutofit/>
          </a:bodyPr>
          <a:lstStyle/>
          <a:p>
            <a:r>
              <a:rPr lang="ka-GE" sz="2000" b="1" dirty="0" smtClean="0"/>
              <a:t/>
            </a:r>
            <a:br>
              <a:rPr lang="ka-GE" sz="2000" b="1" dirty="0" smtClean="0"/>
            </a:br>
            <a:r>
              <a:rPr lang="ka-GE" sz="2000" dirty="0" smtClean="0"/>
              <a:t>ჩვეულებრივი ფილა</a:t>
            </a:r>
            <a:r>
              <a:rPr lang="ka-GE" sz="2000" b="1" dirty="0" smtClean="0"/>
              <a:t>                             </a:t>
            </a:r>
            <a:r>
              <a:rPr lang="ka-GE" sz="2000" dirty="0" smtClean="0"/>
              <a:t>ნესტგამძლე ფილა</a:t>
            </a:r>
            <a:r>
              <a:rPr lang="ka-GE" sz="2000" b="1" dirty="0" smtClean="0"/>
              <a:t>                        </a:t>
            </a:r>
            <a:r>
              <a:rPr lang="ka-GE" sz="2000" dirty="0" smtClean="0"/>
              <a:t>ცეცხლგამძლე ფილა</a:t>
            </a:r>
            <a:r>
              <a:rPr lang="en-US" sz="2000" dirty="0" smtClean="0"/>
              <a:t/>
            </a:r>
            <a:br>
              <a:rPr lang="en-US" sz="2000" dirty="0" smtClean="0"/>
            </a:br>
            <a:endParaRPr lang="ru-RU" sz="2000" b="1" dirty="0"/>
          </a:p>
        </p:txBody>
      </p:sp>
      <p:sp>
        <p:nvSpPr>
          <p:cNvPr id="7" name="Прямоугольник 6"/>
          <p:cNvSpPr/>
          <p:nvPr/>
        </p:nvSpPr>
        <p:spPr>
          <a:xfrm>
            <a:off x="1024569" y="5155894"/>
            <a:ext cx="10499074" cy="738664"/>
          </a:xfrm>
          <a:prstGeom prst="rect">
            <a:avLst/>
          </a:prstGeom>
        </p:spPr>
        <p:txBody>
          <a:bodyPr wrap="square">
            <a:spAutoFit/>
          </a:bodyPr>
          <a:lstStyle/>
          <a:p>
            <a:endParaRPr lang="ka-GE" sz="1400" b="1" u="sng" dirty="0" smtClean="0"/>
          </a:p>
          <a:p>
            <a:endParaRPr lang="en-US" sz="1400" dirty="0" smtClean="0"/>
          </a:p>
          <a:p>
            <a:endParaRPr lang="ru-RU" sz="1400" dirty="0"/>
          </a:p>
        </p:txBody>
      </p:sp>
      <p:sp>
        <p:nvSpPr>
          <p:cNvPr id="8" name="Rectangle 7"/>
          <p:cNvSpPr/>
          <p:nvPr/>
        </p:nvSpPr>
        <p:spPr>
          <a:xfrm>
            <a:off x="638979" y="1546159"/>
            <a:ext cx="11553022" cy="369332"/>
          </a:xfrm>
          <a:prstGeom prst="rect">
            <a:avLst/>
          </a:prstGeom>
        </p:spPr>
        <p:txBody>
          <a:bodyPr wrap="square">
            <a:spAutoFit/>
          </a:bodyPr>
          <a:lstStyle/>
          <a:p>
            <a:r>
              <a:rPr lang="ka-GE" dirty="0" smtClean="0"/>
              <a:t>. </a:t>
            </a:r>
            <a:endParaRPr lang="en-US" dirty="0"/>
          </a:p>
        </p:txBody>
      </p:sp>
      <p:pic>
        <p:nvPicPr>
          <p:cNvPr id="10" name="Picture 9" descr="C:\Users\Rezo\Desktop\კნაუფი\კნაუფი ახალი\ჩვეულებრივი ფილა.jpg"/>
          <p:cNvPicPr/>
          <p:nvPr/>
        </p:nvPicPr>
        <p:blipFill>
          <a:blip r:embed="rId2" cstate="print"/>
          <a:srcRect/>
          <a:stretch>
            <a:fillRect/>
          </a:stretch>
        </p:blipFill>
        <p:spPr bwMode="auto">
          <a:xfrm>
            <a:off x="837281" y="892366"/>
            <a:ext cx="2665032" cy="5210872"/>
          </a:xfrm>
          <a:prstGeom prst="rect">
            <a:avLst/>
          </a:prstGeom>
          <a:noFill/>
          <a:ln w="9525">
            <a:noFill/>
            <a:miter lim="800000"/>
            <a:headEnd/>
            <a:tailEnd/>
          </a:ln>
        </p:spPr>
      </p:pic>
      <p:pic>
        <p:nvPicPr>
          <p:cNvPr id="11" name="Picture 10" descr="C:\Users\Rezo\Desktop\კნაუფი\კნაუფი ახალი\ნესტგამძლე ფილა.jpg"/>
          <p:cNvPicPr/>
          <p:nvPr/>
        </p:nvPicPr>
        <p:blipFill>
          <a:blip r:embed="rId3" cstate="print"/>
          <a:srcRect/>
          <a:stretch>
            <a:fillRect/>
          </a:stretch>
        </p:blipFill>
        <p:spPr bwMode="auto">
          <a:xfrm>
            <a:off x="5034708" y="848299"/>
            <a:ext cx="2533880" cy="5354197"/>
          </a:xfrm>
          <a:prstGeom prst="rect">
            <a:avLst/>
          </a:prstGeom>
          <a:noFill/>
          <a:ln w="9525">
            <a:noFill/>
            <a:miter lim="800000"/>
            <a:headEnd/>
            <a:tailEnd/>
          </a:ln>
        </p:spPr>
      </p:pic>
      <p:pic>
        <p:nvPicPr>
          <p:cNvPr id="12" name="Picture 11" descr="C:\Users\Rezo\Desktop\კნაუფი\კნაუფი ახალი\ცეცხლგამძლე ფილა.jpg"/>
          <p:cNvPicPr/>
          <p:nvPr/>
        </p:nvPicPr>
        <p:blipFill>
          <a:blip r:embed="rId4" cstate="print"/>
          <a:srcRect/>
          <a:stretch>
            <a:fillRect/>
          </a:stretch>
        </p:blipFill>
        <p:spPr bwMode="auto">
          <a:xfrm>
            <a:off x="8703327" y="705079"/>
            <a:ext cx="2677098" cy="5596569"/>
          </a:xfrm>
          <a:prstGeom prst="rect">
            <a:avLst/>
          </a:prstGeom>
          <a:noFill/>
          <a:ln w="9525">
            <a:noFill/>
            <a:miter lim="800000"/>
            <a:headEnd/>
            <a:tailEnd/>
          </a:ln>
        </p:spPr>
      </p:pic>
    </p:spTree>
    <p:extLst>
      <p:ext uri="{BB962C8B-B14F-4D97-AF65-F5344CB8AC3E}">
        <p14:creationId xmlns="" xmlns:p14="http://schemas.microsoft.com/office/powerpoint/2010/main" val="22872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11" y="264405"/>
            <a:ext cx="10763479" cy="484742"/>
          </a:xfrm>
        </p:spPr>
        <p:txBody>
          <a:bodyPr>
            <a:normAutofit/>
          </a:bodyPr>
          <a:lstStyle/>
          <a:p>
            <a:r>
              <a:rPr lang="ka-GE" sz="2400" dirty="0" smtClean="0"/>
              <a:t>მულტიგრუნტი                                 ნეალიტი</a:t>
            </a:r>
            <a:endParaRPr lang="en-US" sz="2800" dirty="0"/>
          </a:p>
        </p:txBody>
      </p:sp>
      <p:sp>
        <p:nvSpPr>
          <p:cNvPr id="3" name="Content Placeholder 2"/>
          <p:cNvSpPr>
            <a:spLocks noGrp="1"/>
          </p:cNvSpPr>
          <p:nvPr>
            <p:ph idx="1"/>
          </p:nvPr>
        </p:nvSpPr>
        <p:spPr>
          <a:xfrm>
            <a:off x="958468" y="1784735"/>
            <a:ext cx="2027103" cy="264402"/>
          </a:xfrm>
        </p:spPr>
        <p:txBody>
          <a:bodyPr>
            <a:noAutofit/>
          </a:bodyPr>
          <a:lstStyle/>
          <a:p>
            <a:pPr>
              <a:buNone/>
            </a:pPr>
            <a:endParaRPr lang="en-US" sz="1800" dirty="0"/>
          </a:p>
        </p:txBody>
      </p:sp>
      <p:pic>
        <p:nvPicPr>
          <p:cNvPr id="4" name="Picture 3" descr="C:\Users\Rezo\Desktop\კნაუფი\კნაუფი ახალი\მულტიგრუნტი.jpg"/>
          <p:cNvPicPr/>
          <p:nvPr/>
        </p:nvPicPr>
        <p:blipFill>
          <a:blip r:embed="rId3" cstate="print"/>
          <a:srcRect/>
          <a:stretch>
            <a:fillRect/>
          </a:stretch>
        </p:blipFill>
        <p:spPr bwMode="auto">
          <a:xfrm>
            <a:off x="727112" y="837282"/>
            <a:ext cx="3261891" cy="5374673"/>
          </a:xfrm>
          <a:prstGeom prst="rect">
            <a:avLst/>
          </a:prstGeom>
          <a:noFill/>
          <a:ln w="9525">
            <a:noFill/>
            <a:miter lim="800000"/>
            <a:headEnd/>
            <a:tailEnd/>
          </a:ln>
        </p:spPr>
      </p:pic>
      <p:pic>
        <p:nvPicPr>
          <p:cNvPr id="5" name="Picture 4" descr="C:\Users\Rezo\Desktop\კნაუფი\კნაუფი ახალი\ნეალიტი.jpg"/>
          <p:cNvPicPr/>
          <p:nvPr/>
        </p:nvPicPr>
        <p:blipFill>
          <a:blip r:embed="rId4" cstate="print"/>
          <a:srcRect/>
          <a:stretch>
            <a:fillRect/>
          </a:stretch>
        </p:blipFill>
        <p:spPr bwMode="auto">
          <a:xfrm>
            <a:off x="5240663" y="1177153"/>
            <a:ext cx="5853017" cy="3291840"/>
          </a:xfrm>
          <a:prstGeom prst="rect">
            <a:avLst/>
          </a:prstGeom>
          <a:noFill/>
          <a:ln w="9525">
            <a:noFill/>
            <a:miter lim="800000"/>
            <a:headEnd/>
            <a:tailEnd/>
          </a:ln>
        </p:spPr>
      </p:pic>
    </p:spTree>
    <p:extLst>
      <p:ext uri="{BB962C8B-B14F-4D97-AF65-F5344CB8AC3E}">
        <p14:creationId xmlns="" xmlns:p14="http://schemas.microsoft.com/office/powerpoint/2010/main" val="23522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531" y="319489"/>
            <a:ext cx="10861964" cy="980501"/>
          </a:xfrm>
        </p:spPr>
        <p:txBody>
          <a:bodyPr>
            <a:normAutofit/>
          </a:bodyPr>
          <a:lstStyle/>
          <a:p>
            <a:r>
              <a:rPr lang="ka-GE" sz="2000" dirty="0" smtClean="0"/>
              <a:t>მეტალის  სხვადასხვა პროფილი</a:t>
            </a:r>
            <a:r>
              <a:rPr lang="en-US" sz="1800" dirty="0" smtClean="0"/>
              <a:t/>
            </a:r>
            <a:br>
              <a:rPr lang="en-US" sz="1800" dirty="0" smtClean="0"/>
            </a:br>
            <a:r>
              <a:rPr lang="en-US" sz="1800" dirty="0" smtClean="0"/>
              <a:t/>
            </a:r>
            <a:br>
              <a:rPr lang="en-US" sz="1800" dirty="0" smtClean="0"/>
            </a:br>
            <a:endParaRPr lang="en-US" sz="1800" dirty="0"/>
          </a:p>
        </p:txBody>
      </p:sp>
      <p:sp>
        <p:nvSpPr>
          <p:cNvPr id="8" name="Прямоугольник 6"/>
          <p:cNvSpPr/>
          <p:nvPr/>
        </p:nvSpPr>
        <p:spPr>
          <a:xfrm>
            <a:off x="870332" y="5177928"/>
            <a:ext cx="10565177" cy="523220"/>
          </a:xfrm>
          <a:prstGeom prst="rect">
            <a:avLst/>
          </a:prstGeom>
        </p:spPr>
        <p:txBody>
          <a:bodyPr wrap="square">
            <a:spAutoFit/>
          </a:bodyPr>
          <a:lstStyle/>
          <a:p>
            <a:endParaRPr lang="ka-GE" sz="1400" b="1" u="sng" dirty="0" smtClean="0"/>
          </a:p>
          <a:p>
            <a:endParaRPr lang="ru-RU" sz="1400" dirty="0"/>
          </a:p>
        </p:txBody>
      </p:sp>
      <p:sp>
        <p:nvSpPr>
          <p:cNvPr id="13" name="Content Placeholder 12"/>
          <p:cNvSpPr>
            <a:spLocks noGrp="1"/>
          </p:cNvSpPr>
          <p:nvPr>
            <p:ph idx="1"/>
          </p:nvPr>
        </p:nvSpPr>
        <p:spPr>
          <a:xfrm>
            <a:off x="3106756" y="2005070"/>
            <a:ext cx="5111827" cy="495759"/>
          </a:xfrm>
        </p:spPr>
        <p:txBody>
          <a:bodyPr>
            <a:normAutofit fontScale="92500" lnSpcReduction="20000"/>
          </a:bodyPr>
          <a:lstStyle/>
          <a:p>
            <a:endParaRPr lang="en-US" dirty="0"/>
          </a:p>
        </p:txBody>
      </p:sp>
      <p:pic>
        <p:nvPicPr>
          <p:cNvPr id="14" name="Picture 13" descr="C:\Users\Rezo\Desktop\კნაუფი\კნაუფი ახალი\პროფილები სხვადასხვა.jpg"/>
          <p:cNvPicPr/>
          <p:nvPr/>
        </p:nvPicPr>
        <p:blipFill>
          <a:blip r:embed="rId2" cstate="print"/>
          <a:srcRect/>
          <a:stretch>
            <a:fillRect/>
          </a:stretch>
        </p:blipFill>
        <p:spPr bwMode="auto">
          <a:xfrm>
            <a:off x="2159307" y="1129381"/>
            <a:ext cx="7788924" cy="4522271"/>
          </a:xfrm>
          <a:prstGeom prst="rect">
            <a:avLst/>
          </a:prstGeom>
          <a:noFill/>
          <a:ln w="9525">
            <a:noFill/>
            <a:miter lim="800000"/>
            <a:headEnd/>
            <a:tailEnd/>
          </a:ln>
        </p:spPr>
      </p:pic>
    </p:spTree>
    <p:extLst>
      <p:ext uri="{BB962C8B-B14F-4D97-AF65-F5344CB8AC3E}">
        <p14:creationId xmlns="" xmlns:p14="http://schemas.microsoft.com/office/powerpoint/2010/main" val="145336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50" y="187287"/>
            <a:ext cx="10839095" cy="947450"/>
          </a:xfrm>
        </p:spPr>
        <p:txBody>
          <a:bodyPr>
            <a:normAutofit/>
          </a:bodyPr>
          <a:lstStyle/>
          <a:p>
            <a:r>
              <a:rPr lang="ka-GE" sz="2000" b="1" dirty="0" smtClean="0"/>
              <a:t>თაბაშირ-მუყაოს ფილების </a:t>
            </a:r>
            <a:r>
              <a:rPr lang="ru-RU" sz="2000" b="1" dirty="0" smtClean="0"/>
              <a:t>ერთეულ პროდუქციაზე ძირითადი ნედლეულის რაოდენობები და </a:t>
            </a:r>
            <a:r>
              <a:rPr lang="ka-GE" sz="2000" b="1" dirty="0" smtClean="0"/>
              <a:t>                       </a:t>
            </a:r>
            <a:r>
              <a:rPr lang="ru-RU" sz="2000" b="1" dirty="0" smtClean="0"/>
              <a:t>წლიური</a:t>
            </a:r>
            <a:r>
              <a:rPr lang="ka-GE" sz="2000" b="1" dirty="0" smtClean="0"/>
              <a:t> </a:t>
            </a:r>
            <a:r>
              <a:rPr lang="ru-RU" sz="2000" b="1" dirty="0" smtClean="0"/>
              <a:t>ხარჯი</a:t>
            </a:r>
            <a:endParaRPr lang="en-US" sz="2000" b="1" dirty="0"/>
          </a:p>
        </p:txBody>
      </p:sp>
      <p:sp>
        <p:nvSpPr>
          <p:cNvPr id="6" name="Content Placeholder 5"/>
          <p:cNvSpPr>
            <a:spLocks noGrp="1"/>
          </p:cNvSpPr>
          <p:nvPr>
            <p:ph idx="1"/>
          </p:nvPr>
        </p:nvSpPr>
        <p:spPr>
          <a:xfrm>
            <a:off x="649995" y="1608464"/>
            <a:ext cx="10212636" cy="2809300"/>
          </a:xfrm>
        </p:spPr>
        <p:txBody>
          <a:bodyPr>
            <a:normAutofit/>
          </a:bodyPr>
          <a:lstStyle/>
          <a:p>
            <a:pPr>
              <a:buNone/>
            </a:pPr>
            <a:endParaRPr lang="en-US" dirty="0" smtClean="0"/>
          </a:p>
          <a:p>
            <a:endParaRPr lang="en-US" dirty="0"/>
          </a:p>
        </p:txBody>
      </p:sp>
      <p:graphicFrame>
        <p:nvGraphicFramePr>
          <p:cNvPr id="8" name="Table 7"/>
          <p:cNvGraphicFramePr>
            <a:graphicFrameLocks noGrp="1"/>
          </p:cNvGraphicFramePr>
          <p:nvPr/>
        </p:nvGraphicFramePr>
        <p:xfrm>
          <a:off x="969482" y="1119381"/>
          <a:ext cx="9805013" cy="5419798"/>
        </p:xfrm>
        <a:graphic>
          <a:graphicData uri="http://schemas.openxmlformats.org/drawingml/2006/table">
            <a:tbl>
              <a:tblPr/>
              <a:tblGrid>
                <a:gridCol w="1567393"/>
                <a:gridCol w="324669"/>
                <a:gridCol w="654174"/>
                <a:gridCol w="787496"/>
                <a:gridCol w="685950"/>
                <a:gridCol w="787496"/>
                <a:gridCol w="685259"/>
                <a:gridCol w="685259"/>
                <a:gridCol w="587859"/>
                <a:gridCol w="787496"/>
                <a:gridCol w="685259"/>
                <a:gridCol w="587168"/>
                <a:gridCol w="979535"/>
              </a:tblGrid>
              <a:tr h="285496">
                <a:tc>
                  <a:txBody>
                    <a:bodyPr/>
                    <a:lstStyle/>
                    <a:p>
                      <a:pPr algn="ctr">
                        <a:spcAft>
                          <a:spcPts val="0"/>
                        </a:spcAft>
                      </a:pPr>
                      <a:r>
                        <a:rPr lang="ka-GE" sz="700" b="1">
                          <a:solidFill>
                            <a:srgbClr val="000000"/>
                          </a:solidFill>
                          <a:latin typeface="Sylfaen"/>
                          <a:ea typeface="Times New Roman"/>
                        </a:rPr>
                        <a:t>მაქსიმალური წარმადობა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b="1">
                          <a:latin typeface="Sylfaen"/>
                          <a:ea typeface="Times New Roman"/>
                          <a:cs typeface="Arial"/>
                        </a:rPr>
                        <a:t>მ</a:t>
                      </a:r>
                      <a:r>
                        <a:rPr lang="ka-GE" sz="700" b="1" baseline="30000">
                          <a:latin typeface="Sylfaen"/>
                          <a:ea typeface="Times New Roman"/>
                          <a:cs typeface="Arial"/>
                        </a:rPr>
                        <a:t>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a:spcAft>
                          <a:spcPts val="0"/>
                        </a:spcAft>
                      </a:pPr>
                      <a:r>
                        <a:rPr lang="ka-GE" sz="700" b="1">
                          <a:latin typeface="Sylfaen"/>
                          <a:ea typeface="Times New Roman"/>
                          <a:cs typeface="Arial"/>
                        </a:rPr>
                        <a:t>12 000 000</a:t>
                      </a:r>
                      <a:endParaRPr lang="en-US" sz="800">
                        <a:latin typeface="Times New Roman"/>
                        <a:ea typeface="Times New Roman"/>
                      </a:endParaRPr>
                    </a:p>
                    <a:p>
                      <a:pPr algn="ctr">
                        <a:spcAft>
                          <a:spcPts val="0"/>
                        </a:spcAft>
                      </a:pPr>
                      <a:r>
                        <a:rPr lang="ka-GE" sz="700" b="1">
                          <a:latin typeface="Sylfaen"/>
                          <a:ea typeface="Times New Roman"/>
                          <a:cs typeface="Arial"/>
                        </a:rPr>
                        <a:t>მ</a:t>
                      </a:r>
                      <a:r>
                        <a:rPr lang="ka-GE" sz="700" b="1" baseline="30000">
                          <a:latin typeface="Sylfaen"/>
                          <a:ea typeface="Times New Roman"/>
                          <a:cs typeface="Arial"/>
                        </a:rPr>
                        <a:t>2</a:t>
                      </a:r>
                      <a:r>
                        <a:rPr lang="ka-GE" sz="700" b="1">
                          <a:latin typeface="Sylfaen"/>
                          <a:ea typeface="Times New Roman"/>
                          <a:cs typeface="Arial"/>
                        </a:rPr>
                        <a:t>/წელ</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496">
                <a:tc>
                  <a:txBody>
                    <a:bodyPr/>
                    <a:lstStyle/>
                    <a:p>
                      <a:pPr>
                        <a:spcAft>
                          <a:spcPts val="0"/>
                        </a:spcAft>
                      </a:pPr>
                      <a:r>
                        <a:rPr lang="ka-GE" sz="700" b="1">
                          <a:solidFill>
                            <a:srgbClr val="000000"/>
                          </a:solidFill>
                          <a:latin typeface="Sylfaen"/>
                          <a:ea typeface="Times New Roman"/>
                        </a:rPr>
                        <a:t>წარმადობა (მაქს) სახეობების მიხედვით)</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700" b="1">
                          <a:latin typeface="Sylfaen"/>
                          <a:ea typeface="Times New Roman"/>
                          <a:cs typeface="Arial"/>
                        </a:rPr>
                        <a:t>25 %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52 %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2,5 %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2,5 %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20 %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spcAft>
                          <a:spcPts val="0"/>
                        </a:spcAft>
                      </a:pP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5496">
                <a:tc>
                  <a:txBody>
                    <a:bodyPr/>
                    <a:lstStyle/>
                    <a:p>
                      <a:pPr>
                        <a:spcAft>
                          <a:spcPts val="0"/>
                        </a:spcAft>
                      </a:pPr>
                      <a:r>
                        <a:rPr lang="ka-GE" sz="700" b="1">
                          <a:solidFill>
                            <a:srgbClr val="000000"/>
                          </a:solidFill>
                          <a:latin typeface="Sylfaen"/>
                          <a:ea typeface="Times New Roman"/>
                        </a:rPr>
                        <a:t>წარმადობა (მაქს) სახეობების მიხედვით)</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მ</a:t>
                      </a:r>
                      <a:r>
                        <a:rPr lang="ka-GE" sz="700" baseline="30000">
                          <a:latin typeface="Sylfaen"/>
                          <a:ea typeface="Times New Roman"/>
                          <a:cs typeface="Arial"/>
                        </a:rPr>
                        <a:t>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a-GE" sz="700" b="1">
                          <a:latin typeface="Sylfaen"/>
                          <a:ea typeface="Times New Roman"/>
                          <a:cs typeface="Arial"/>
                        </a:rPr>
                        <a:t>3 000 000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6 240 000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300 000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2 400 000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ka-GE" sz="700" b="1">
                          <a:latin typeface="Sylfaen"/>
                          <a:ea typeface="Times New Roman"/>
                          <a:cs typeface="Arial"/>
                        </a:rPr>
                        <a:t>60 000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spcAft>
                          <a:spcPts val="0"/>
                        </a:spcAft>
                      </a:pP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026">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latin typeface="Arial"/>
                          <a:ea typeface="Times New Roman"/>
                        </a:rPr>
                        <a:t>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700">
                          <a:latin typeface="Sylfaen"/>
                          <a:ea typeface="Times New Roman"/>
                          <a:cs typeface="Sylfaen"/>
                        </a:rPr>
                        <a:t>თმფ</a:t>
                      </a:r>
                      <a:r>
                        <a:rPr lang="ru-RU" sz="700">
                          <a:latin typeface="Arial"/>
                          <a:ea typeface="Times New Roman"/>
                        </a:rPr>
                        <a:t>9,5 </a:t>
                      </a:r>
                      <a:r>
                        <a:rPr lang="ka-GE" sz="700">
                          <a:latin typeface="Sylfaen"/>
                          <a:ea typeface="Times New Roman"/>
                          <a:cs typeface="Arial"/>
                        </a:rPr>
                        <a:t>მმ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ru-RU" sz="700">
                          <a:latin typeface="Sylfaen"/>
                          <a:ea typeface="Times New Roman"/>
                          <a:cs typeface="Sylfaen"/>
                        </a:rPr>
                        <a:t>თმფ</a:t>
                      </a:r>
                      <a:r>
                        <a:rPr lang="ru-RU" sz="700">
                          <a:latin typeface="Arial"/>
                          <a:ea typeface="Times New Roman"/>
                        </a:rPr>
                        <a:t> 12,5 </a:t>
                      </a:r>
                      <a:r>
                        <a:rPr lang="ka-GE" sz="700">
                          <a:latin typeface="Sylfaen"/>
                          <a:ea typeface="Times New Roman"/>
                          <a:cs typeface="Arial"/>
                        </a:rPr>
                        <a:t>მმ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ru-RU" sz="700">
                          <a:latin typeface="Sylfaen"/>
                          <a:ea typeface="Times New Roman"/>
                          <a:cs typeface="Sylfaen"/>
                        </a:rPr>
                        <a:t>თმფ</a:t>
                      </a:r>
                      <a:r>
                        <a:rPr lang="ka-GE" sz="700">
                          <a:latin typeface="Sylfaen"/>
                          <a:ea typeface="Times New Roman"/>
                          <a:cs typeface="Sylfaen"/>
                        </a:rPr>
                        <a:t>ც</a:t>
                      </a:r>
                      <a:r>
                        <a:rPr lang="ru-RU" sz="700">
                          <a:latin typeface="Arial"/>
                          <a:ea typeface="Times New Roman"/>
                        </a:rPr>
                        <a:t> 12,5 </a:t>
                      </a:r>
                      <a:r>
                        <a:rPr lang="ka-GE" sz="700">
                          <a:latin typeface="Sylfaen"/>
                          <a:ea typeface="Times New Roman"/>
                          <a:cs typeface="Arial"/>
                        </a:rPr>
                        <a:t>მმ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gridSpan="2">
                  <a:txBody>
                    <a:bodyPr/>
                    <a:lstStyle/>
                    <a:p>
                      <a:pPr algn="ctr">
                        <a:spcAft>
                          <a:spcPts val="0"/>
                        </a:spcAft>
                      </a:pPr>
                      <a:r>
                        <a:rPr lang="ru-RU" sz="700">
                          <a:latin typeface="Sylfaen"/>
                          <a:ea typeface="Times New Roman"/>
                          <a:cs typeface="Sylfaen"/>
                        </a:rPr>
                        <a:t>თმფ</a:t>
                      </a:r>
                      <a:r>
                        <a:rPr lang="ka-GE" sz="700">
                          <a:latin typeface="Sylfaen"/>
                          <a:ea typeface="Times New Roman"/>
                          <a:cs typeface="Sylfaen"/>
                        </a:rPr>
                        <a:t>ნ</a:t>
                      </a:r>
                      <a:r>
                        <a:rPr lang="ru-RU" sz="700">
                          <a:latin typeface="Arial"/>
                          <a:ea typeface="Times New Roman"/>
                        </a:rPr>
                        <a:t> 12,5 </a:t>
                      </a:r>
                      <a:r>
                        <a:rPr lang="ka-GE" sz="700">
                          <a:latin typeface="Sylfaen"/>
                          <a:ea typeface="Times New Roman"/>
                          <a:cs typeface="Arial"/>
                        </a:rPr>
                        <a:t>მმ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gridSpan="2">
                  <a:txBody>
                    <a:bodyPr/>
                    <a:lstStyle/>
                    <a:p>
                      <a:pPr algn="ctr">
                        <a:spcAft>
                          <a:spcPts val="0"/>
                        </a:spcAft>
                      </a:pPr>
                      <a:r>
                        <a:rPr lang="ru-RU" sz="700">
                          <a:latin typeface="Sylfaen"/>
                          <a:ea typeface="Times New Roman"/>
                          <a:cs typeface="Sylfaen"/>
                        </a:rPr>
                        <a:t>თმფ</a:t>
                      </a:r>
                      <a:r>
                        <a:rPr lang="ka-GE" sz="700">
                          <a:latin typeface="Sylfaen"/>
                          <a:ea typeface="Times New Roman"/>
                          <a:cs typeface="Sylfaen"/>
                        </a:rPr>
                        <a:t>ნ </a:t>
                      </a:r>
                      <a:r>
                        <a:rPr lang="ru-RU" sz="700">
                          <a:latin typeface="Arial"/>
                          <a:ea typeface="Times New Roman"/>
                        </a:rPr>
                        <a:t> 9,5 </a:t>
                      </a:r>
                      <a:r>
                        <a:rPr lang="ka-GE" sz="700">
                          <a:latin typeface="Sylfaen"/>
                          <a:ea typeface="Times New Roman"/>
                          <a:cs typeface="Arial"/>
                        </a:rPr>
                        <a:t>მმ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ctr">
                        <a:spcAft>
                          <a:spcPts val="0"/>
                        </a:spcAft>
                      </a:pPr>
                      <a:endParaRPr lang="ka-GE" sz="700">
                        <a:latin typeface="Sylfaen"/>
                        <a:ea typeface="Times New Roman"/>
                        <a:cs typeface="Arial"/>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Arial"/>
                          <a:ea typeface="Times New Roman"/>
                        </a:rPr>
                        <a:t>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700">
                          <a:latin typeface="Arial"/>
                          <a:ea typeface="Times New Roman"/>
                        </a:rPr>
                        <a:t>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b="1">
                          <a:latin typeface="Sylfaen"/>
                          <a:ea typeface="Times New Roman"/>
                          <a:cs typeface="Arial"/>
                        </a:rPr>
                        <a:t>ნორმა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ნორმა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ნორმა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ნორმა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ნორმა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ka-GE" sz="700" b="1">
                          <a:latin typeface="Sylfaen"/>
                          <a:ea typeface="Times New Roman"/>
                          <a:cs typeface="Arial"/>
                        </a:rPr>
                        <a:t>ხარჯი</a:t>
                      </a:r>
                      <a:endParaRPr lang="en-US" sz="800">
                        <a:latin typeface="Times New Roman"/>
                        <a:ea typeface="Times New Roman"/>
                      </a:endParaRPr>
                    </a:p>
                    <a:p>
                      <a:pPr algn="ctr">
                        <a:spcAft>
                          <a:spcPts val="0"/>
                        </a:spcAft>
                      </a:pPr>
                      <a:r>
                        <a:rPr lang="ka-GE" sz="700" b="1">
                          <a:latin typeface="Sylfaen"/>
                          <a:ea typeface="Times New Roman"/>
                          <a:cs typeface="Arial"/>
                        </a:rPr>
                        <a:t>(ჯამი)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2792">
                <a:tc>
                  <a:txBody>
                    <a:bodyPr/>
                    <a:lstStyle/>
                    <a:p>
                      <a:pPr>
                        <a:spcAft>
                          <a:spcPts val="0"/>
                        </a:spcAft>
                      </a:pPr>
                      <a:r>
                        <a:rPr lang="ka-GE" sz="700">
                          <a:latin typeface="Sylfaen"/>
                          <a:ea typeface="Times New Roman"/>
                          <a:cs typeface="Arial"/>
                        </a:rPr>
                        <a:t>თაბაშირის ქვა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4,9000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14 700 000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6,8000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42 432 000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8,7000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2 610 000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6,8000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16 320 000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4,9000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294 000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76,356,000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7232">
                <a:tc>
                  <a:txBody>
                    <a:bodyPr/>
                    <a:lstStyle/>
                    <a:p>
                      <a:pPr>
                        <a:spcAft>
                          <a:spcPts val="0"/>
                        </a:spcAft>
                      </a:pPr>
                      <a:r>
                        <a:rPr lang="ka-GE" sz="700">
                          <a:latin typeface="Sylfaen"/>
                          <a:ea typeface="Times New Roman"/>
                          <a:cs typeface="Arial"/>
                        </a:rPr>
                        <a:t>კრახმალი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0,0083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24 900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53 040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2 550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20 400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498</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101,388</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863">
                <a:tc>
                  <a:txBody>
                    <a:bodyPr/>
                    <a:lstStyle/>
                    <a:p>
                      <a:pPr>
                        <a:spcAft>
                          <a:spcPts val="0"/>
                        </a:spcAft>
                      </a:pPr>
                      <a:r>
                        <a:rPr lang="ka-GE" sz="700">
                          <a:latin typeface="Sylfaen"/>
                          <a:ea typeface="Times New Roman"/>
                          <a:cs typeface="Arial"/>
                        </a:rPr>
                        <a:t>ქაფის კონცენტრატი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0,0033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20 592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0,0025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20 400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48,132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912">
                <a:tc>
                  <a:txBody>
                    <a:bodyPr/>
                    <a:lstStyle/>
                    <a:p>
                      <a:pPr>
                        <a:spcAft>
                          <a:spcPts val="0"/>
                        </a:spcAft>
                      </a:pPr>
                      <a:r>
                        <a:rPr lang="ka-GE" sz="700">
                          <a:latin typeface="Sylfaen"/>
                          <a:ea typeface="Times New Roman"/>
                          <a:cs typeface="Arial"/>
                        </a:rPr>
                        <a:t>წებო</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0,0017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5 100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10 608</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4 080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20,400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4819">
                <a:tc>
                  <a:txBody>
                    <a:bodyPr/>
                    <a:lstStyle/>
                    <a:p>
                      <a:pPr>
                        <a:spcAft>
                          <a:spcPts val="0"/>
                        </a:spcAft>
                      </a:pPr>
                      <a:r>
                        <a:rPr lang="ru-RU" sz="700">
                          <a:latin typeface="Sylfaen"/>
                          <a:ea typeface="Times New Roman"/>
                          <a:cs typeface="Sylfaen"/>
                        </a:rPr>
                        <a:t>საზურგემუყაო</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0,1660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498 000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0,1640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1 023 360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0,1660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49 800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0,1640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393 600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0,1660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9 960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1,974,720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396">
                <a:tc>
                  <a:txBody>
                    <a:bodyPr/>
                    <a:lstStyle/>
                    <a:p>
                      <a:pPr>
                        <a:spcAft>
                          <a:spcPts val="0"/>
                        </a:spcAft>
                      </a:pPr>
                      <a:r>
                        <a:rPr lang="ru-RU" sz="700">
                          <a:latin typeface="Sylfaen"/>
                          <a:ea typeface="Times New Roman"/>
                          <a:cs typeface="Sylfaen"/>
                        </a:rPr>
                        <a:t>საპირემუყაო</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0,1970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591 000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0,1970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1 229 280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0,2000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1,880,280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151">
                <a:tc>
                  <a:txBody>
                    <a:bodyPr/>
                    <a:lstStyle/>
                    <a:p>
                      <a:pPr>
                        <a:spcAft>
                          <a:spcPts val="0"/>
                        </a:spcAft>
                      </a:pPr>
                      <a:r>
                        <a:rPr lang="ru-RU" sz="700">
                          <a:latin typeface="Sylfaen"/>
                          <a:ea typeface="Times New Roman"/>
                          <a:cs typeface="Sylfaen"/>
                        </a:rPr>
                        <a:t>საზურგემიყაო</a:t>
                      </a:r>
                      <a:r>
                        <a:rPr lang="ru-RU" sz="700">
                          <a:latin typeface="Arial"/>
                          <a:ea typeface="Times New Roman"/>
                        </a:rPr>
                        <a:t> (</a:t>
                      </a:r>
                      <a:r>
                        <a:rPr lang="ru-RU" sz="700">
                          <a:latin typeface="Sylfaen"/>
                          <a:ea typeface="Times New Roman"/>
                          <a:cs typeface="Sylfaen"/>
                        </a:rPr>
                        <a:t>მწვანე</a:t>
                      </a:r>
                      <a:r>
                        <a:rPr lang="ru-RU" sz="700">
                          <a:latin typeface="Arial"/>
                          <a:ea typeface="Times New Roman"/>
                        </a:rPr>
                        <a:t>)</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479">
                <a:tc>
                  <a:txBody>
                    <a:bodyPr/>
                    <a:lstStyle/>
                    <a:p>
                      <a:pPr>
                        <a:spcAft>
                          <a:spcPts val="0"/>
                        </a:spcAft>
                      </a:pPr>
                      <a:r>
                        <a:rPr lang="ru-RU" sz="700">
                          <a:latin typeface="Sylfaen"/>
                          <a:ea typeface="Times New Roman"/>
                          <a:cs typeface="Sylfaen"/>
                        </a:rPr>
                        <a:t>საპირემუყაო</a:t>
                      </a:r>
                      <a:r>
                        <a:rPr lang="ru-RU" sz="700">
                          <a:latin typeface="Arial"/>
                          <a:ea typeface="Times New Roman"/>
                        </a:rPr>
                        <a:t>(</a:t>
                      </a:r>
                      <a:r>
                        <a:rPr lang="ru-RU" sz="700">
                          <a:latin typeface="Sylfaen"/>
                          <a:ea typeface="Times New Roman"/>
                          <a:cs typeface="Sylfaen"/>
                        </a:rPr>
                        <a:t>მწვანე</a:t>
                      </a:r>
                      <a:r>
                        <a:rPr lang="ru-RU" sz="700">
                          <a:latin typeface="Arial"/>
                          <a:ea typeface="Times New Roman"/>
                        </a:rPr>
                        <a:t>)</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0,1970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472 800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0,1970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11 820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484,620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5997">
                <a:tc>
                  <a:txBody>
                    <a:bodyPr/>
                    <a:lstStyle/>
                    <a:p>
                      <a:pPr>
                        <a:spcAft>
                          <a:spcPts val="0"/>
                        </a:spcAft>
                      </a:pPr>
                      <a:r>
                        <a:rPr lang="ru-RU" sz="700">
                          <a:latin typeface="Sylfaen"/>
                          <a:ea typeface="Times New Roman"/>
                          <a:cs typeface="Sylfaen"/>
                        </a:rPr>
                        <a:t>მინაბამბა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0,0150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4 500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8119">
                <a:tc>
                  <a:txBody>
                    <a:bodyPr/>
                    <a:lstStyle/>
                    <a:p>
                      <a:pPr>
                        <a:spcAft>
                          <a:spcPts val="0"/>
                        </a:spcAft>
                      </a:pPr>
                      <a:r>
                        <a:rPr lang="ru-RU" sz="700">
                          <a:latin typeface="Sylfaen"/>
                          <a:ea typeface="Times New Roman"/>
                          <a:cs typeface="Sylfaen"/>
                        </a:rPr>
                        <a:t>სილიკონისზეთი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67 200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1 560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68,760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ka-GE" sz="700">
                          <a:latin typeface="Sylfaen"/>
                          <a:ea typeface="Times New Roman"/>
                          <a:cs typeface="Arial"/>
                        </a:rPr>
                        <a:t>ლიგნოსულფანატი </a:t>
                      </a:r>
                      <a:r>
                        <a:rPr lang="ru-RU" sz="700">
                          <a:latin typeface="Arial"/>
                          <a:ea typeface="Times New Roman"/>
                        </a:rPr>
                        <a:t> (LST) </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25 500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53 040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20 400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0,0085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99,450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386">
                <a:tc>
                  <a:txBody>
                    <a:bodyPr/>
                    <a:lstStyle/>
                    <a:p>
                      <a:pPr>
                        <a:spcAft>
                          <a:spcPts val="0"/>
                        </a:spcAft>
                      </a:pPr>
                      <a:r>
                        <a:rPr lang="ka-GE" sz="700">
                          <a:latin typeface="Sylfaen"/>
                          <a:ea typeface="Times New Roman"/>
                          <a:cs typeface="Arial"/>
                        </a:rPr>
                        <a:t>ნეალიტი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75 000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0,0310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0,0270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8 100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0,0310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74 400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352,440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Sylfaen"/>
                          <a:ea typeface="Times New Roman"/>
                          <a:cs typeface="Sylfaen"/>
                        </a:rPr>
                        <a:t>ნაფტალინსილფონატი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75 000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156 000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7 500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1 500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300,000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2799">
                <a:tc>
                  <a:txBody>
                    <a:bodyPr/>
                    <a:lstStyle/>
                    <a:p>
                      <a:pPr>
                        <a:spcAft>
                          <a:spcPts val="0"/>
                        </a:spcAft>
                      </a:pPr>
                      <a:r>
                        <a:rPr lang="ru-RU" sz="700">
                          <a:latin typeface="Sylfaen"/>
                          <a:ea typeface="Times New Roman"/>
                          <a:cs typeface="Sylfaen"/>
                        </a:rPr>
                        <a:t>შესაფუთილენტა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0,1200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360 000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811 200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312 000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0,1200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7 200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1,529,400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Sylfaen"/>
                          <a:ea typeface="Times New Roman"/>
                          <a:cs typeface="Sylfaen"/>
                        </a:rPr>
                        <a:t>ორმაგიწებოვანილენტა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0,1300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8 112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3 120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0,1300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7 800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409,422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193">
                <a:tc>
                  <a:txBody>
                    <a:bodyPr/>
                    <a:lstStyle/>
                    <a:p>
                      <a:pPr>
                        <a:spcAft>
                          <a:spcPts val="0"/>
                        </a:spcAft>
                      </a:pPr>
                      <a:r>
                        <a:rPr lang="ru-RU" sz="700">
                          <a:latin typeface="Sylfaen"/>
                          <a:ea typeface="Times New Roman"/>
                          <a:cs typeface="Sylfaen"/>
                        </a:rPr>
                        <a:t>შაქარი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40 560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0,0120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28 800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69,360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ka-GE" sz="700">
                          <a:latin typeface="Sylfaen"/>
                          <a:ea typeface="Times New Roman"/>
                          <a:cs typeface="Arial"/>
                        </a:rPr>
                        <a:t>საღებავი ნიშანდებისათვის</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0,000005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0,000005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31</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0,000005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0,000005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0,000005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814">
                <a:tc>
                  <a:txBody>
                    <a:bodyPr/>
                    <a:lstStyle/>
                    <a:p>
                      <a:pPr>
                        <a:spcAft>
                          <a:spcPts val="0"/>
                        </a:spcAft>
                      </a:pPr>
                      <a:r>
                        <a:rPr lang="ka-GE" sz="700">
                          <a:latin typeface="Sylfaen"/>
                          <a:ea typeface="Times New Roman"/>
                          <a:cs typeface="Arial"/>
                        </a:rPr>
                        <a:t>საღებავის გამხსნელი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0,000040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96</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0,000040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Sylfaen"/>
                          <a:ea typeface="Times New Roman"/>
                          <a:cs typeface="Sylfaen"/>
                        </a:rPr>
                        <a:t>შემანელებელი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1 950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4 056</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0,00030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1 560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0,00065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39</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7,695</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Sylfaen"/>
                          <a:ea typeface="Times New Roman"/>
                          <a:cs typeface="Sylfaen"/>
                        </a:rPr>
                        <a:t>წყალი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ლ</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4,0000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31 200 000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1 800 000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12 000 000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240 000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45,240,000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396">
                <a:tc>
                  <a:txBody>
                    <a:bodyPr/>
                    <a:lstStyle/>
                    <a:p>
                      <a:pPr>
                        <a:spcAft>
                          <a:spcPts val="0"/>
                        </a:spcAft>
                      </a:pPr>
                      <a:r>
                        <a:rPr lang="ru-RU" sz="700">
                          <a:latin typeface="Sylfaen"/>
                          <a:ea typeface="Times New Roman"/>
                          <a:cs typeface="Sylfaen"/>
                        </a:rPr>
                        <a:t>შესაფუთი</a:t>
                      </a:r>
                      <a:r>
                        <a:rPr lang="ka-GE" sz="700">
                          <a:latin typeface="Sylfaen"/>
                          <a:ea typeface="Times New Roman"/>
                          <a:cs typeface="Arial"/>
                        </a:rPr>
                        <a:t>ს ადებები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0,0027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8 100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0,0310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193 440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0,0310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9 300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0,0310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74 400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0,0027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162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285,402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286">
                <a:tc>
                  <a:txBody>
                    <a:bodyPr/>
                    <a:lstStyle/>
                    <a:p>
                      <a:pPr>
                        <a:spcAft>
                          <a:spcPts val="0"/>
                        </a:spcAft>
                      </a:pPr>
                      <a:r>
                        <a:rPr lang="ru-RU" sz="700">
                          <a:latin typeface="Sylfaen"/>
                          <a:ea typeface="Times New Roman"/>
                          <a:cs typeface="Sylfaen"/>
                        </a:rPr>
                        <a:t>შესაფუთიფილა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მ</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0,0150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45 000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7 488</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0,003</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0,0012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2 880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0,0150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900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57,168</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792">
                <a:tc>
                  <a:txBody>
                    <a:bodyPr/>
                    <a:lstStyle/>
                    <a:p>
                      <a:pPr>
                        <a:spcAft>
                          <a:spcPts val="0"/>
                        </a:spcAft>
                      </a:pPr>
                      <a:r>
                        <a:rPr lang="ru-RU" sz="700">
                          <a:latin typeface="Sylfaen"/>
                          <a:ea typeface="Times New Roman"/>
                          <a:cs typeface="Sylfaen"/>
                        </a:rPr>
                        <a:t>ეტიკეტი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0325" algn="ctr">
                        <a:spcAft>
                          <a:spcPts val="0"/>
                        </a:spcAft>
                      </a:pPr>
                      <a:r>
                        <a:rPr lang="ka-GE" sz="700">
                          <a:solidFill>
                            <a:srgbClr val="000000"/>
                          </a:solidFill>
                          <a:latin typeface="Sylfaen"/>
                          <a:ea typeface="Times New Roman"/>
                        </a:rPr>
                        <a:t>ცალ</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0,007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21 000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43 680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2 100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16 800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0,007</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420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84,000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572">
                <a:tc>
                  <a:txBody>
                    <a:bodyPr/>
                    <a:lstStyle/>
                    <a:p>
                      <a:pPr>
                        <a:spcAft>
                          <a:spcPts val="0"/>
                        </a:spcAft>
                      </a:pPr>
                      <a:r>
                        <a:rPr lang="ru-RU" sz="700">
                          <a:latin typeface="Sylfaen"/>
                          <a:ea typeface="Times New Roman"/>
                          <a:cs typeface="Sylfaen"/>
                        </a:rPr>
                        <a:t>გაჯი</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700">
                        <a:latin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606">
                <a:tc>
                  <a:txBody>
                    <a:bodyPr/>
                    <a:lstStyle/>
                    <a:p>
                      <a:pPr>
                        <a:spcAft>
                          <a:spcPts val="0"/>
                        </a:spcAft>
                      </a:pPr>
                      <a:r>
                        <a:rPr lang="ru-RU" sz="700">
                          <a:latin typeface="Sylfaen"/>
                          <a:ea typeface="Times New Roman"/>
                          <a:cs typeface="Sylfaen"/>
                        </a:rPr>
                        <a:t>კირქვა</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კგ</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700">
                          <a:latin typeface="Sylfaen"/>
                          <a:ea typeface="Times New Roman"/>
                          <a:cs typeface="Arial"/>
                        </a:rPr>
                        <a:t>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1 248 000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dirty="0">
                          <a:latin typeface="Sylfaen"/>
                          <a:ea typeface="Times New Roman"/>
                          <a:cs typeface="Arial"/>
                        </a:rPr>
                        <a:t>0,2</a:t>
                      </a:r>
                      <a:endParaRPr lang="en-US" sz="800" dirty="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60 000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480 000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0,2</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a:latin typeface="Sylfaen"/>
                          <a:ea typeface="Times New Roman"/>
                          <a:cs typeface="Arial"/>
                        </a:rPr>
                        <a:t>12 000</a:t>
                      </a:r>
                      <a:endParaRPr lang="en-US" sz="80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a-GE" sz="700" dirty="0">
                          <a:latin typeface="Sylfaen"/>
                          <a:ea typeface="Times New Roman"/>
                          <a:cs typeface="Arial"/>
                        </a:rPr>
                        <a:t>2,400,000</a:t>
                      </a:r>
                      <a:endParaRPr lang="en-US" sz="800" dirty="0">
                        <a:latin typeface="Times New Roman"/>
                        <a:ea typeface="Times New Roman"/>
                      </a:endParaRPr>
                    </a:p>
                  </a:txBody>
                  <a:tcPr marL="47878" marR="47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94926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716" y="0"/>
            <a:ext cx="10861964" cy="870334"/>
          </a:xfrm>
        </p:spPr>
        <p:txBody>
          <a:bodyPr>
            <a:normAutofit/>
          </a:bodyPr>
          <a:lstStyle/>
          <a:p>
            <a:r>
              <a:rPr lang="en-US" sz="2400" b="1" dirty="0" err="1" smtClean="0"/>
              <a:t>საწარმოს</a:t>
            </a:r>
            <a:r>
              <a:rPr lang="en-US" sz="2400" b="1" dirty="0" smtClean="0"/>
              <a:t> </a:t>
            </a:r>
            <a:r>
              <a:rPr lang="en-US" sz="2400" b="1" dirty="0" err="1" smtClean="0"/>
              <a:t>განთავსების</a:t>
            </a:r>
            <a:r>
              <a:rPr lang="en-US" sz="2400" b="1" dirty="0" smtClean="0"/>
              <a:t> </a:t>
            </a:r>
            <a:r>
              <a:rPr lang="en-US" sz="2400" b="1" dirty="0" err="1" smtClean="0"/>
              <a:t>ალტერნატიული</a:t>
            </a:r>
            <a:r>
              <a:rPr lang="en-US" sz="2400" b="1" dirty="0" smtClean="0"/>
              <a:t> </a:t>
            </a:r>
            <a:r>
              <a:rPr lang="en-US" sz="2400" b="1" dirty="0" err="1" smtClean="0"/>
              <a:t>ვარიანტები</a:t>
            </a:r>
            <a:endParaRPr lang="en-US" sz="2400" b="1" i="1" dirty="0"/>
          </a:p>
        </p:txBody>
      </p:sp>
      <p:sp>
        <p:nvSpPr>
          <p:cNvPr id="5" name="Content Placeholder 4"/>
          <p:cNvSpPr>
            <a:spLocks noGrp="1"/>
          </p:cNvSpPr>
          <p:nvPr>
            <p:ph idx="1"/>
          </p:nvPr>
        </p:nvSpPr>
        <p:spPr>
          <a:xfrm>
            <a:off x="815247" y="914400"/>
            <a:ext cx="10399923" cy="5166911"/>
          </a:xfrm>
        </p:spPr>
        <p:txBody>
          <a:bodyPr>
            <a:normAutofit fontScale="25000" lnSpcReduction="20000"/>
          </a:bodyPr>
          <a:lstStyle/>
          <a:p>
            <a:pPr algn="just">
              <a:buNone/>
            </a:pPr>
            <a:r>
              <a:rPr lang="it-IT" sz="7200" dirty="0" smtClean="0"/>
              <a:t>საწარმოო </a:t>
            </a:r>
            <a:r>
              <a:rPr lang="ka-GE" sz="7200" dirty="0" smtClean="0"/>
              <a:t>   </a:t>
            </a:r>
            <a:r>
              <a:rPr lang="it-IT" sz="7200" dirty="0" smtClean="0"/>
              <a:t>ობიექტი </a:t>
            </a:r>
            <a:r>
              <a:rPr lang="ka-GE" sz="7200" dirty="0" smtClean="0"/>
              <a:t>  </a:t>
            </a:r>
            <a:r>
              <a:rPr lang="it-IT" sz="7200" dirty="0" smtClean="0"/>
              <a:t>აღნიშნულ</a:t>
            </a:r>
            <a:r>
              <a:rPr lang="ka-GE" sz="7200" dirty="0" smtClean="0"/>
              <a:t>   </a:t>
            </a:r>
            <a:r>
              <a:rPr lang="it-IT" sz="7200" dirty="0" smtClean="0"/>
              <a:t> ტერიტორიაზე </a:t>
            </a:r>
            <a:r>
              <a:rPr lang="ka-GE" sz="7200" dirty="0" smtClean="0"/>
              <a:t>   </a:t>
            </a:r>
            <a:r>
              <a:rPr lang="it-IT" sz="7200" dirty="0" smtClean="0"/>
              <a:t>უკვე </a:t>
            </a:r>
            <a:r>
              <a:rPr lang="ka-GE" sz="7200" dirty="0" smtClean="0"/>
              <a:t>  </a:t>
            </a:r>
            <a:r>
              <a:rPr lang="it-IT" sz="7200" dirty="0" smtClean="0"/>
              <a:t>ფუნქციონირებს.</a:t>
            </a:r>
            <a:r>
              <a:rPr lang="ka-GE" sz="7200" dirty="0" smtClean="0"/>
              <a:t>   </a:t>
            </a:r>
            <a:r>
              <a:rPr lang="it-IT" sz="7200" dirty="0" smtClean="0"/>
              <a:t> მან </a:t>
            </a:r>
            <a:r>
              <a:rPr lang="ka-GE" sz="7200" dirty="0" smtClean="0"/>
              <a:t>   </a:t>
            </a:r>
            <a:r>
              <a:rPr lang="it-IT" sz="7200" dirty="0" smtClean="0"/>
              <a:t>განახორციელა</a:t>
            </a:r>
            <a:r>
              <a:rPr lang="ka-GE" sz="7200" dirty="0" smtClean="0"/>
              <a:t> </a:t>
            </a:r>
          </a:p>
          <a:p>
            <a:pPr algn="just">
              <a:buNone/>
            </a:pPr>
            <a:r>
              <a:rPr lang="it-IT" sz="7200" dirty="0" smtClean="0"/>
              <a:t>რეკონსტრუქცია </a:t>
            </a:r>
            <a:r>
              <a:rPr lang="ka-GE" sz="7200" dirty="0" smtClean="0"/>
              <a:t>   ძირითად    სა</a:t>
            </a:r>
            <a:r>
              <a:rPr lang="it-IT" sz="7200" dirty="0" smtClean="0"/>
              <a:t>წარმო</a:t>
            </a:r>
            <a:r>
              <a:rPr lang="ka-GE" sz="7200" dirty="0" smtClean="0"/>
              <a:t>ო</a:t>
            </a:r>
            <a:r>
              <a:rPr lang="it-IT" sz="7200" dirty="0" smtClean="0"/>
              <a:t> </a:t>
            </a:r>
            <a:r>
              <a:rPr lang="ka-GE" sz="7200" dirty="0" smtClean="0"/>
              <a:t>   </a:t>
            </a:r>
            <a:r>
              <a:rPr lang="it-IT" sz="7200" dirty="0" smtClean="0"/>
              <a:t>უბნ</a:t>
            </a:r>
            <a:r>
              <a:rPr lang="ka-GE" sz="7200" dirty="0" smtClean="0"/>
              <a:t>ებ</a:t>
            </a:r>
            <a:r>
              <a:rPr lang="it-IT" sz="7200" dirty="0" smtClean="0"/>
              <a:t>ზე, </a:t>
            </a:r>
            <a:r>
              <a:rPr lang="ka-GE" sz="7200" dirty="0" smtClean="0"/>
              <a:t>   </a:t>
            </a:r>
            <a:r>
              <a:rPr lang="it-IT" sz="7200" dirty="0" smtClean="0"/>
              <a:t>სადაც</a:t>
            </a:r>
            <a:r>
              <a:rPr lang="ka-GE" sz="7200" dirty="0" smtClean="0"/>
              <a:t>  </a:t>
            </a:r>
            <a:r>
              <a:rPr lang="it-IT" sz="7200" dirty="0" smtClean="0"/>
              <a:t> და</a:t>
            </a:r>
            <a:r>
              <a:rPr lang="ka-GE" sz="7200" dirty="0" smtClean="0"/>
              <a:t>აყ</a:t>
            </a:r>
            <a:r>
              <a:rPr lang="it-IT" sz="7200" dirty="0" smtClean="0"/>
              <a:t>ენა </a:t>
            </a:r>
            <a:r>
              <a:rPr lang="ka-GE" sz="7200" dirty="0" smtClean="0"/>
              <a:t>  </a:t>
            </a:r>
            <a:r>
              <a:rPr lang="it-IT" sz="7200" dirty="0" smtClean="0"/>
              <a:t>თანამედროვე </a:t>
            </a:r>
            <a:r>
              <a:rPr lang="ka-GE" sz="7200" dirty="0" smtClean="0"/>
              <a:t>  </a:t>
            </a:r>
            <a:r>
              <a:rPr lang="it-IT" sz="7200" dirty="0" smtClean="0"/>
              <a:t>გამწმენდი</a:t>
            </a:r>
            <a:endParaRPr lang="ka-GE" sz="7200" dirty="0" smtClean="0"/>
          </a:p>
          <a:p>
            <a:pPr algn="just">
              <a:buNone/>
            </a:pPr>
            <a:r>
              <a:rPr lang="ka-GE" sz="7200" dirty="0" smtClean="0"/>
              <a:t>დანადგარები</a:t>
            </a:r>
            <a:r>
              <a:rPr lang="it-IT" sz="7200" dirty="0" smtClean="0"/>
              <a:t> – სახელოებიანი </a:t>
            </a:r>
            <a:r>
              <a:rPr lang="ka-GE" sz="7200" dirty="0" smtClean="0"/>
              <a:t>   </a:t>
            </a:r>
            <a:r>
              <a:rPr lang="it-IT" sz="7200" dirty="0" smtClean="0"/>
              <a:t>ფილტრები.</a:t>
            </a:r>
            <a:r>
              <a:rPr lang="ka-GE" sz="7200" dirty="0" smtClean="0"/>
              <a:t>  </a:t>
            </a:r>
            <a:r>
              <a:rPr lang="it-IT" sz="7200" dirty="0" smtClean="0"/>
              <a:t> ასევე</a:t>
            </a:r>
            <a:r>
              <a:rPr lang="ka-GE" sz="7200" dirty="0" smtClean="0"/>
              <a:t>  </a:t>
            </a:r>
            <a:r>
              <a:rPr lang="it-IT" sz="7200" dirty="0" smtClean="0"/>
              <a:t> ის</a:t>
            </a:r>
            <a:r>
              <a:rPr lang="ka-GE" sz="7200" dirty="0" smtClean="0"/>
              <a:t>  </a:t>
            </a:r>
            <a:r>
              <a:rPr lang="it-IT" sz="7200" dirty="0" smtClean="0"/>
              <a:t> საწვავად</a:t>
            </a:r>
            <a:r>
              <a:rPr lang="ka-GE" sz="7200" dirty="0" smtClean="0"/>
              <a:t>   </a:t>
            </a:r>
            <a:r>
              <a:rPr lang="it-IT" sz="7200" dirty="0" smtClean="0"/>
              <a:t> იყენებ</a:t>
            </a:r>
            <a:r>
              <a:rPr lang="ka-GE" sz="7200" dirty="0" smtClean="0"/>
              <a:t>და  </a:t>
            </a:r>
            <a:r>
              <a:rPr lang="it-IT" sz="7200" dirty="0" smtClean="0"/>
              <a:t> ქვანახშირს</a:t>
            </a:r>
            <a:r>
              <a:rPr lang="ka-GE" sz="7200" dirty="0" smtClean="0"/>
              <a:t>   და</a:t>
            </a:r>
          </a:p>
          <a:p>
            <a:pPr algn="just">
              <a:buNone/>
            </a:pPr>
            <a:r>
              <a:rPr lang="it-IT" sz="7200" dirty="0" smtClean="0"/>
              <a:t>რეკონსტრუქციის</a:t>
            </a:r>
            <a:r>
              <a:rPr lang="ka-GE" sz="7200" dirty="0" smtClean="0"/>
              <a:t>  </a:t>
            </a:r>
            <a:r>
              <a:rPr lang="it-IT" sz="7200" dirty="0" smtClean="0"/>
              <a:t> შემდეგ</a:t>
            </a:r>
            <a:r>
              <a:rPr lang="ka-GE" sz="7200" dirty="0" smtClean="0"/>
              <a:t>  </a:t>
            </a:r>
            <a:r>
              <a:rPr lang="it-IT" sz="7200" dirty="0" smtClean="0"/>
              <a:t> გადავ</a:t>
            </a:r>
            <a:r>
              <a:rPr lang="ka-GE" sz="7200" dirty="0" smtClean="0"/>
              <a:t>იდა</a:t>
            </a:r>
            <a:r>
              <a:rPr lang="it-IT" sz="7200" dirty="0" smtClean="0"/>
              <a:t> </a:t>
            </a:r>
            <a:r>
              <a:rPr lang="ka-GE" sz="7200" dirty="0" smtClean="0"/>
              <a:t>  </a:t>
            </a:r>
            <a:r>
              <a:rPr lang="it-IT" sz="7200" dirty="0" smtClean="0"/>
              <a:t>ბუნებრივ </a:t>
            </a:r>
            <a:r>
              <a:rPr lang="ka-GE" sz="7200" dirty="0" smtClean="0"/>
              <a:t>  </a:t>
            </a:r>
            <a:r>
              <a:rPr lang="it-IT" sz="7200" dirty="0" smtClean="0"/>
              <a:t>აირზე,</a:t>
            </a:r>
            <a:r>
              <a:rPr lang="ka-GE" sz="7200" dirty="0" smtClean="0"/>
              <a:t>  </a:t>
            </a:r>
            <a:r>
              <a:rPr lang="it-IT" sz="7200" dirty="0" smtClean="0"/>
              <a:t> რომელიც </a:t>
            </a:r>
            <a:r>
              <a:rPr lang="ka-GE" sz="7200" dirty="0" smtClean="0"/>
              <a:t>  </a:t>
            </a:r>
            <a:r>
              <a:rPr lang="it-IT" sz="7200" dirty="0" smtClean="0"/>
              <a:t>საგრძნობლად აუმჯობესებს</a:t>
            </a:r>
            <a:endParaRPr lang="ka-GE" sz="7200" dirty="0" smtClean="0"/>
          </a:p>
          <a:p>
            <a:pPr algn="just">
              <a:buNone/>
            </a:pPr>
            <a:r>
              <a:rPr lang="it-IT" sz="7200" dirty="0" smtClean="0"/>
              <a:t>ატმოსფერული ჰაერის დაბინძურების </a:t>
            </a:r>
            <a:r>
              <a:rPr lang="ka-GE" sz="7200" dirty="0" smtClean="0"/>
              <a:t>მდგომარეობას</a:t>
            </a:r>
            <a:r>
              <a:rPr lang="it-IT" sz="7200" dirty="0" smtClean="0"/>
              <a:t>. </a:t>
            </a:r>
            <a:endParaRPr lang="en-US" sz="7200" dirty="0" smtClean="0"/>
          </a:p>
          <a:p>
            <a:pPr>
              <a:buNone/>
            </a:pPr>
            <a:endParaRPr lang="en-US" sz="7200" dirty="0" smtClean="0"/>
          </a:p>
          <a:p>
            <a:pPr>
              <a:buNone/>
            </a:pPr>
            <a:r>
              <a:rPr lang="ka-GE" sz="7200" dirty="0" smtClean="0"/>
              <a:t>ამასთანავე აღსანიშნავია:</a:t>
            </a:r>
            <a:endParaRPr lang="en-US" sz="7200" dirty="0" smtClean="0"/>
          </a:p>
          <a:p>
            <a:pPr lvl="0" algn="just"/>
            <a:r>
              <a:rPr lang="it-IT" sz="7200" dirty="0" smtClean="0"/>
              <a:t>ტერიტორიაგამოირჩევა მაღალი ტექნოგენური </a:t>
            </a:r>
            <a:r>
              <a:rPr lang="ka-GE" sz="7200" dirty="0" smtClean="0"/>
              <a:t>და ანთროპოგენური </a:t>
            </a:r>
            <a:r>
              <a:rPr lang="it-IT" sz="7200" dirty="0" smtClean="0"/>
              <a:t>დატვირთვით</a:t>
            </a:r>
            <a:r>
              <a:rPr lang="ka-GE" sz="7200" dirty="0" smtClean="0"/>
              <a:t>, რის გამოც ჩამოყალიბებულია ტიპიური ტექნოგენური ლანდშაფტი </a:t>
            </a:r>
            <a:r>
              <a:rPr lang="it-IT" sz="7200" dirty="0" smtClean="0"/>
              <a:t>და ახალი აუთვისებელი ტერიტორიების გამოყენება საჭიროებას არ წარმოადგენს; </a:t>
            </a:r>
            <a:endParaRPr lang="en-US" sz="7200" dirty="0" smtClean="0"/>
          </a:p>
          <a:p>
            <a:pPr lvl="0" algn="just"/>
            <a:r>
              <a:rPr lang="it-IT" sz="7200" dirty="0" smtClean="0"/>
              <a:t>საწარმოს მოწყობის პროცესში მცენარეული საფარის განადგურებას ადგილი არ ექნება</a:t>
            </a:r>
            <a:r>
              <a:rPr lang="ka-GE" sz="7200" dirty="0" smtClean="0"/>
              <a:t> და ბიოლოგიურ გარემოზე ზემოქმედება არ იქნება მნიშვნელოვანი</a:t>
            </a:r>
            <a:r>
              <a:rPr lang="it-IT" sz="7200" dirty="0" smtClean="0"/>
              <a:t>; </a:t>
            </a:r>
            <a:endParaRPr lang="en-US" sz="7200" dirty="0" smtClean="0"/>
          </a:p>
          <a:p>
            <a:pPr lvl="0" algn="just"/>
            <a:r>
              <a:rPr lang="it-IT" sz="7200" dirty="0" smtClean="0"/>
              <a:t>საშიში გეოლოგიური პროცესების განვითარების რისკი ტერიტორიაზე არ ფიქსირდება; </a:t>
            </a:r>
            <a:endParaRPr lang="en-US" sz="7200" dirty="0" smtClean="0"/>
          </a:p>
          <a:p>
            <a:pPr lvl="0" algn="just"/>
            <a:r>
              <a:rPr lang="it-IT" sz="7200" dirty="0" smtClean="0"/>
              <a:t>სატრანსპორტო მაგისტრალების სიახლოვე განაპირობებს ნედლეულის და მზა პროდუქციის ტრანსპორტირების ხარჯების ოპტიმიზაციის შესაძლებლობას</a:t>
            </a:r>
            <a:r>
              <a:rPr lang="ka-GE" sz="7200" dirty="0" smtClean="0"/>
              <a:t>.</a:t>
            </a:r>
            <a:endParaRPr lang="en-US" sz="7200" dirty="0" smtClean="0"/>
          </a:p>
          <a:p>
            <a:pPr algn="just">
              <a:buNone/>
            </a:pPr>
            <a:endParaRPr lang="en-US" sz="7200" dirty="0" smtClean="0"/>
          </a:p>
          <a:p>
            <a:pPr algn="just">
              <a:buNone/>
            </a:pPr>
            <a:r>
              <a:rPr lang="ka-GE" sz="7200" dirty="0" smtClean="0"/>
              <a:t> </a:t>
            </a:r>
            <a:r>
              <a:rPr lang="it-IT" sz="7200" dirty="0" smtClean="0"/>
              <a:t>ზემოთ ჩამოთვლილიდან გამომდინარე, შეიძლება ითქვას, რომ საწარმოს მოსაწყობად შერჩეული</a:t>
            </a:r>
            <a:endParaRPr lang="ka-GE" sz="7200" dirty="0" smtClean="0"/>
          </a:p>
          <a:p>
            <a:pPr algn="just">
              <a:buNone/>
            </a:pPr>
            <a:r>
              <a:rPr lang="it-IT" sz="7200" dirty="0" smtClean="0"/>
              <a:t>ტერიტორია ოპტიმალურია </a:t>
            </a:r>
            <a:r>
              <a:rPr lang="ka-GE" sz="7200" dirty="0" smtClean="0"/>
              <a:t> </a:t>
            </a:r>
            <a:r>
              <a:rPr lang="it-IT" sz="7200" dirty="0" smtClean="0"/>
              <a:t>და</a:t>
            </a:r>
            <a:r>
              <a:rPr lang="ka-GE" sz="7200" dirty="0" smtClean="0"/>
              <a:t>  </a:t>
            </a:r>
            <a:r>
              <a:rPr lang="it-IT" sz="7200" dirty="0" smtClean="0"/>
              <a:t> სწორი </a:t>
            </a:r>
            <a:r>
              <a:rPr lang="ka-GE" sz="7200" dirty="0" smtClean="0"/>
              <a:t> </a:t>
            </a:r>
            <a:r>
              <a:rPr lang="it-IT" sz="7200" dirty="0" smtClean="0"/>
              <a:t>გარემოსდაცვითი </a:t>
            </a:r>
            <a:r>
              <a:rPr lang="ka-GE" sz="7200" dirty="0" smtClean="0"/>
              <a:t>  </a:t>
            </a:r>
            <a:r>
              <a:rPr lang="it-IT" sz="7200" dirty="0" smtClean="0"/>
              <a:t>მენეჯმენტის პირობებში, </a:t>
            </a:r>
            <a:r>
              <a:rPr lang="ka-GE" sz="7200" dirty="0" smtClean="0"/>
              <a:t> </a:t>
            </a:r>
            <a:r>
              <a:rPr lang="it-IT" sz="7200" dirty="0" smtClean="0"/>
              <a:t>გარემოზე და </a:t>
            </a:r>
            <a:endParaRPr lang="ka-GE" sz="7200" dirty="0" smtClean="0"/>
          </a:p>
          <a:p>
            <a:pPr algn="just">
              <a:buNone/>
            </a:pPr>
            <a:r>
              <a:rPr lang="it-IT" sz="7200" dirty="0" smtClean="0"/>
              <a:t>ადამიანის ჯანმრთელობაზე მნიშვნელოვანი ნეგატიური ზემოქმედება ნაკლებადაა მოსალოდნელი. </a:t>
            </a:r>
            <a:endParaRPr lang="en-US" sz="7200" dirty="0" smtClean="0"/>
          </a:p>
        </p:txBody>
      </p:sp>
    </p:spTree>
    <p:extLst>
      <p:ext uri="{BB962C8B-B14F-4D97-AF65-F5344CB8AC3E}">
        <p14:creationId xmlns="" xmlns:p14="http://schemas.microsoft.com/office/powerpoint/2010/main" val="357521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176" y="187287"/>
            <a:ext cx="9684661" cy="594911"/>
          </a:xfrm>
        </p:spPr>
        <p:txBody>
          <a:bodyPr>
            <a:normAutofit/>
          </a:bodyPr>
          <a:lstStyle/>
          <a:p>
            <a:r>
              <a:rPr lang="en-US" sz="1800" dirty="0" err="1" smtClean="0"/>
              <a:t>ტექნოლოგიური</a:t>
            </a:r>
            <a:r>
              <a:rPr lang="en-US" sz="1800" dirty="0" smtClean="0"/>
              <a:t> </a:t>
            </a:r>
            <a:r>
              <a:rPr lang="en-US" sz="1800" dirty="0" err="1" smtClean="0"/>
              <a:t>ალტერნატივები</a:t>
            </a:r>
            <a:endParaRPr lang="ru-RU" sz="2000" b="1" dirty="0"/>
          </a:p>
        </p:txBody>
      </p:sp>
      <p:sp>
        <p:nvSpPr>
          <p:cNvPr id="3" name="Content Placeholder 2"/>
          <p:cNvSpPr>
            <a:spLocks noGrp="1"/>
          </p:cNvSpPr>
          <p:nvPr>
            <p:ph idx="1"/>
          </p:nvPr>
        </p:nvSpPr>
        <p:spPr>
          <a:xfrm>
            <a:off x="749149" y="881349"/>
            <a:ext cx="10421956" cy="1564395"/>
          </a:xfrm>
        </p:spPr>
        <p:txBody>
          <a:bodyPr>
            <a:noAutofit/>
          </a:bodyPr>
          <a:lstStyle/>
          <a:p>
            <a:pPr>
              <a:buNone/>
            </a:pPr>
            <a:r>
              <a:rPr lang="en-US" sz="2400" b="1" dirty="0" smtClean="0"/>
              <a:t> </a:t>
            </a:r>
            <a:endParaRPr lang="en-US" sz="2400" dirty="0"/>
          </a:p>
        </p:txBody>
      </p:sp>
      <p:sp>
        <p:nvSpPr>
          <p:cNvPr id="5122" name="Rectangle 2"/>
          <p:cNvSpPr>
            <a:spLocks noChangeArrowheads="1"/>
          </p:cNvSpPr>
          <p:nvPr/>
        </p:nvSpPr>
        <p:spPr bwMode="auto">
          <a:xfrm>
            <a:off x="506776" y="771179"/>
            <a:ext cx="1134737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საწარმოს დაგეგმილი საქმიანობა გათვლიალია როგორც საქართველოს, ასევე საზღვარგარეთიდან შემოტანილი სანედლეულე ბაზის გამოყენებაზე.</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საწარმოს საქმიანობის მიზნები განპირობებულია საწარმოო ობიექტის პროფილით და ძირითადად დაკავშირებულია ძირითადად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თაბაშირ-</a:t>
            </a: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მუყაოს ფილების,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თხევადი გრუნტების და მზა ფითხების </a:t>
            </a: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სასაქონლო პროდუქციის გამოშვებასთან.</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საწარმოო ობიექტი აღნიშნულ ტერიტორიაზე უკვე ფუნქციონირებს. მან განახორციელა რეკონსტრუქცია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ძირითად სა</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წარმო</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უბნ</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ებ</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ზე, სადაც და</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აყ</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ენა თანამედროვე გამწმენდი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დანადგარები</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სახელოებიანი ფილტრები. ასევე ის საწვავად იყენებ</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ქვანახშირს</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რეკონსტრუქციის შემდეგ გადავ</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იდა</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ბუნებრივ აირზე, რომელიც საგრძნობლად აუმჯობესებს ატმოსფერული ჰაერის დაბინძურების ხარისხ</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ობრივ მდგომარეობას</a:t>
            </a:r>
            <a:r>
              <a:rPr kumimoji="0" lang="it-IT"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algn="just" eaLnBrk="0" fontAlgn="base" hangingPunct="0">
              <a:spcBef>
                <a:spcPct val="0"/>
              </a:spcBef>
              <a:spcAft>
                <a:spcPct val="0"/>
              </a:spcAft>
            </a:pPr>
            <a:endParaRPr lang="ka-GE" sz="1400" dirty="0" smtClean="0">
              <a:latin typeface="Sylfaen" pitchFamily="18" charset="0"/>
              <a:cs typeface="Arial" pitchFamily="34" charset="0"/>
            </a:endParaRPr>
          </a:p>
          <a:p>
            <a:pPr algn="just" eaLnBrk="0" fontAlgn="base" hangingPunct="0">
              <a:spcBef>
                <a:spcPct val="0"/>
              </a:spcBef>
              <a:spcAft>
                <a:spcPct val="0"/>
              </a:spcAft>
            </a:pPr>
            <a:r>
              <a:rPr lang="pt-BR" sz="1400" dirty="0" smtClean="0"/>
              <a:t>ამავე დროს </a:t>
            </a:r>
            <a:r>
              <a:rPr lang="ka-GE" sz="1400" dirty="0" smtClean="0"/>
              <a:t>გარემოსდაცვითი თვალსაზრისით კვლავ ძირითად საკითხად განიხილება</a:t>
            </a:r>
            <a:r>
              <a:rPr lang="pt-BR" sz="1400" dirty="0" smtClean="0"/>
              <a:t> საქმიანობის შედეგად წარმოქნილი ემისიების უარყოფითი ფაქტორების გაუვნებელყოფა გარემოს ცალკეული კომპონენტების მიმართ. განსაკუთრებით მნიშვნელოვანია ატმოსფერულიჰაერის დაცვის საკითხების გადაწყვეტა, წარმოების ტექნოლოგიური რეგლამენტის შედეგად გამოყოფილი მავნე ნივთიერებების გარემოში გავრცელების (კერძოდ-ატმოსფეროში გაფრქვეული მავნე ნივთიერებებისათვის) ქვეყანაში მიღებული ნორმატივების ხარისხობრივი და რაოდენობრივი მაჩვენებლების მიმართ დაწესებული მოთხოვნების დაკმაყოფილების მიმართულებით. ამ მოთხოვნათა დაკმაყოფილება დაკავშირებულია ისეთი ტექნიკური დანადგარებისა და საშუალებების შეძენასთან, რომელთა ღირებულება და ექსპლუატაციის პირობებში მათი განხილვა-პროფილაქტიკა საჭიროებს მნიშვნელოვან ფინანსურ და მატე</a:t>
            </a:r>
            <a:r>
              <a:rPr lang="ka-GE" sz="1400" dirty="0" smtClean="0"/>
              <a:t>რიალუ</a:t>
            </a:r>
            <a:r>
              <a:rPr lang="pt-BR" sz="1400" dirty="0" smtClean="0"/>
              <a:t>რიალურ-ტექნიკურ უზრუნველყოფას.</a:t>
            </a:r>
            <a:r>
              <a:rPr lang="it-IT" sz="1400" dirty="0" smtClean="0"/>
              <a:t> </a:t>
            </a:r>
            <a:endParaRPr lang="ka-GE" sz="1400" dirty="0" smtClean="0"/>
          </a:p>
          <a:p>
            <a:pPr algn="just" eaLnBrk="0" fontAlgn="base" hangingPunct="0">
              <a:spcBef>
                <a:spcPct val="0"/>
              </a:spcBef>
              <a:spcAft>
                <a:spcPct val="0"/>
              </a:spcAft>
            </a:pPr>
            <a:endParaRPr lang="ka-GE" sz="1400" dirty="0" smtClean="0"/>
          </a:p>
          <a:p>
            <a:pPr algn="just" eaLnBrk="0" fontAlgn="base" hangingPunct="0">
              <a:spcBef>
                <a:spcPct val="0"/>
              </a:spcBef>
              <a:spcAft>
                <a:spcPct val="0"/>
              </a:spcAft>
            </a:pPr>
            <a:r>
              <a:rPr lang="it-IT" sz="1400" dirty="0" smtClean="0"/>
              <a:t>ზემოთ ჩამოთვლილიდან გამომდინარე, შეიძლება ითქვას, რომ </a:t>
            </a:r>
            <a:r>
              <a:rPr lang="ka-GE" sz="1400" dirty="0" smtClean="0"/>
              <a:t>წარმოების ტექნოლოგიური სქემა ითვალისწინებს განსახილველი ტიპის საწარმო ოობიექტების მიმართ თანამედროვე მოთხოვნათა დაკმაყოფილებას, როგორც პროდუქციის უდანაკარგო ტექნოლოგიურ იეტაპების შემოღებით, ისე გარემოში მავნე ნივთიერებათა გამოყოფის დამცავი თანამედროვე დანადგარების გამოყენებით,</a:t>
            </a:r>
            <a:r>
              <a:rPr lang="en-US" sz="1400" dirty="0" smtClean="0"/>
              <a:t> </a:t>
            </a:r>
            <a:r>
              <a:rPr lang="en-US" sz="1400" dirty="0" err="1" smtClean="0"/>
              <a:t>შესაბამისად</a:t>
            </a:r>
            <a:r>
              <a:rPr lang="en-US" sz="1400" dirty="0" smtClean="0"/>
              <a:t> </a:t>
            </a:r>
            <a:r>
              <a:rPr lang="en-US" sz="1400" dirty="0" err="1" smtClean="0"/>
              <a:t>საწარმოს</a:t>
            </a:r>
            <a:r>
              <a:rPr lang="en-US" sz="1400" dirty="0" smtClean="0"/>
              <a:t> </a:t>
            </a:r>
            <a:r>
              <a:rPr lang="en-US" sz="1400" dirty="0" err="1" smtClean="0"/>
              <a:t>საქმიანობა</a:t>
            </a:r>
            <a:r>
              <a:rPr lang="en-US" sz="1400" dirty="0" smtClean="0"/>
              <a:t> </a:t>
            </a:r>
            <a:r>
              <a:rPr lang="en-US" sz="1400" dirty="0" err="1" smtClean="0"/>
              <a:t>ითვალისწინებს</a:t>
            </a:r>
            <a:r>
              <a:rPr lang="en-US" sz="1400" dirty="0" smtClean="0"/>
              <a:t> </a:t>
            </a:r>
            <a:r>
              <a:rPr lang="en-US" sz="1400" dirty="0" err="1" smtClean="0"/>
              <a:t>ტექნოლოგიების</a:t>
            </a:r>
            <a:r>
              <a:rPr lang="en-US" sz="1400" dirty="0" smtClean="0"/>
              <a:t> </a:t>
            </a:r>
            <a:r>
              <a:rPr lang="en-US" sz="1400" dirty="0" err="1" smtClean="0"/>
              <a:t>გამოყენებას</a:t>
            </a:r>
            <a:r>
              <a:rPr lang="en-US" sz="1400" dirty="0" smtClean="0"/>
              <a:t> </a:t>
            </a:r>
            <a:r>
              <a:rPr lang="en-US" sz="1400" dirty="0" err="1" smtClean="0"/>
              <a:t>როგორც</a:t>
            </a:r>
            <a:r>
              <a:rPr lang="en-US" sz="1400" dirty="0" smtClean="0"/>
              <a:t>  </a:t>
            </a:r>
            <a:r>
              <a:rPr lang="en-US" sz="1400" dirty="0" err="1" smtClean="0"/>
              <a:t>ეკონომიკური</a:t>
            </a:r>
            <a:r>
              <a:rPr lang="en-US" sz="1400" dirty="0" smtClean="0"/>
              <a:t> </a:t>
            </a:r>
            <a:r>
              <a:rPr lang="en-US" sz="1400" dirty="0" err="1" smtClean="0"/>
              <a:t>მახასითებლების</a:t>
            </a:r>
            <a:r>
              <a:rPr lang="en-US" sz="1400" dirty="0" smtClean="0"/>
              <a:t> </a:t>
            </a:r>
            <a:r>
              <a:rPr lang="en-US" sz="1400" dirty="0" err="1" smtClean="0"/>
              <a:t>მიხედვით</a:t>
            </a:r>
            <a:r>
              <a:rPr lang="en-US" sz="1400" dirty="0" smtClean="0"/>
              <a:t>, </a:t>
            </a:r>
            <a:r>
              <a:rPr lang="en-US" sz="1400" dirty="0" err="1" smtClean="0"/>
              <a:t>ასევე</a:t>
            </a:r>
            <a:r>
              <a:rPr lang="en-US" sz="1400" dirty="0" smtClean="0"/>
              <a:t>  </a:t>
            </a:r>
            <a:r>
              <a:rPr lang="en-US" sz="1400" dirty="0" err="1" smtClean="0"/>
              <a:t>გარემოსდაცვითი</a:t>
            </a:r>
            <a:r>
              <a:rPr lang="en-US" sz="1400" dirty="0" smtClean="0"/>
              <a:t> </a:t>
            </a:r>
            <a:r>
              <a:rPr lang="en-US" sz="1400" dirty="0" err="1" smtClean="0"/>
              <a:t>თვალსაზრისით</a:t>
            </a:r>
            <a:r>
              <a:rPr lang="en-US" sz="1400" dirty="0" smtClean="0"/>
              <a:t>.  </a:t>
            </a:r>
          </a:p>
          <a:p>
            <a:pPr algn="just" eaLnBrk="0" fontAlgn="base" hangingPunct="0">
              <a:spcBef>
                <a:spcPct val="0"/>
              </a:spcBef>
              <a:spcAft>
                <a:spcPct val="0"/>
              </a:spcAft>
            </a:pPr>
            <a:r>
              <a:rPr lang="pt-BR" sz="1600" dirty="0" smtClean="0"/>
              <a:t> </a:t>
            </a:r>
            <a:endParaRPr lang="en-US" sz="16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16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49" y="187287"/>
            <a:ext cx="10861964" cy="903383"/>
          </a:xfrm>
        </p:spPr>
        <p:txBody>
          <a:bodyPr>
            <a:normAutofit/>
          </a:bodyPr>
          <a:lstStyle/>
          <a:p>
            <a:r>
              <a:rPr lang="en-US" sz="2000" b="1" dirty="0" err="1" smtClean="0"/>
              <a:t>მწარმოებლურობის</a:t>
            </a:r>
            <a:r>
              <a:rPr lang="en-US" sz="2000" b="1" dirty="0" smtClean="0"/>
              <a:t>, </a:t>
            </a:r>
            <a:r>
              <a:rPr lang="en-US" sz="2000" b="1" dirty="0" err="1" smtClean="0"/>
              <a:t>დატვირთვის</a:t>
            </a:r>
            <a:r>
              <a:rPr lang="en-US" sz="2000" b="1" dirty="0" smtClean="0"/>
              <a:t> </a:t>
            </a:r>
            <a:r>
              <a:rPr lang="en-US" sz="2000" b="1" dirty="0" err="1" smtClean="0"/>
              <a:t>შემცირება</a:t>
            </a:r>
            <a:r>
              <a:rPr lang="en-US" sz="2000" b="1" dirty="0" smtClean="0"/>
              <a:t>/</a:t>
            </a:r>
            <a:r>
              <a:rPr lang="en-US" sz="2000" b="1" dirty="0" err="1" smtClean="0"/>
              <a:t>გადიდების</a:t>
            </a:r>
            <a:r>
              <a:rPr lang="en-US" sz="2000" b="1" dirty="0" smtClean="0"/>
              <a:t> </a:t>
            </a:r>
            <a:r>
              <a:rPr lang="en-US" sz="2000" b="1" dirty="0" err="1" smtClean="0"/>
              <a:t>ალტერნატივები</a:t>
            </a:r>
            <a:endParaRPr lang="en-US" sz="2000" b="1" i="1" dirty="0"/>
          </a:p>
        </p:txBody>
      </p:sp>
      <p:sp>
        <p:nvSpPr>
          <p:cNvPr id="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Content Placeholder 10"/>
          <p:cNvSpPr>
            <a:spLocks noGrp="1"/>
          </p:cNvSpPr>
          <p:nvPr>
            <p:ph idx="1"/>
          </p:nvPr>
        </p:nvSpPr>
        <p:spPr>
          <a:xfrm>
            <a:off x="664685" y="1082410"/>
            <a:ext cx="10972800" cy="4525963"/>
          </a:xfrm>
        </p:spPr>
        <p:txBody>
          <a:bodyPr>
            <a:normAutofit fontScale="70000" lnSpcReduction="20000"/>
          </a:bodyPr>
          <a:lstStyle/>
          <a:p>
            <a:pPr>
              <a:buNone/>
            </a:pPr>
            <a:r>
              <a:rPr lang="ka-GE" dirty="0" smtClean="0"/>
              <a:t> </a:t>
            </a:r>
            <a:r>
              <a:rPr lang="pt-BR" dirty="0" smtClean="0"/>
              <a:t>საწარმოს წარმადობისა და დატვირთვის შეფასების მიზნით განხორციელებულია </a:t>
            </a:r>
            <a:endParaRPr lang="ka-GE" dirty="0" smtClean="0"/>
          </a:p>
          <a:p>
            <a:pPr>
              <a:buNone/>
            </a:pPr>
            <a:r>
              <a:rPr lang="ka-GE" dirty="0" smtClean="0"/>
              <a:t> </a:t>
            </a:r>
            <a:r>
              <a:rPr lang="pt-BR" dirty="0" smtClean="0"/>
              <a:t>სპეციალური გამოკვლევები, ზოგადად შეფასებულია ქვეყანაში არსებული</a:t>
            </a:r>
            <a:endParaRPr lang="ka-GE" dirty="0" smtClean="0"/>
          </a:p>
          <a:p>
            <a:pPr>
              <a:buNone/>
            </a:pPr>
            <a:r>
              <a:rPr lang="ka-GE" dirty="0" smtClean="0"/>
              <a:t> მდგომარეობა.</a:t>
            </a:r>
          </a:p>
          <a:p>
            <a:pPr>
              <a:buNone/>
            </a:pPr>
            <a:r>
              <a:rPr lang="en-US" dirty="0" smtClean="0"/>
              <a:t> </a:t>
            </a:r>
          </a:p>
          <a:p>
            <a:pPr>
              <a:buNone/>
            </a:pPr>
            <a:r>
              <a:rPr lang="pt-BR" dirty="0" smtClean="0"/>
              <a:t>საწარმოს ბიზნეს-გეგმის შესაბამისად, გათვალისწინებულია </a:t>
            </a:r>
            <a:r>
              <a:rPr lang="ka-GE" dirty="0" smtClean="0"/>
              <a:t>სრული დატვირთვის</a:t>
            </a:r>
          </a:p>
          <a:p>
            <a:pPr>
              <a:buNone/>
            </a:pPr>
            <a:r>
              <a:rPr lang="ka-GE" dirty="0" smtClean="0"/>
              <a:t> პირობებში </a:t>
            </a:r>
            <a:r>
              <a:rPr lang="ru-RU" dirty="0" smtClean="0"/>
              <a:t>საწარმო</a:t>
            </a:r>
            <a:r>
              <a:rPr lang="ka-GE" dirty="0" smtClean="0"/>
              <a:t>მ</a:t>
            </a:r>
            <a:r>
              <a:rPr lang="ru-RU" dirty="0" smtClean="0"/>
              <a:t> წლიურად აწარმო</a:t>
            </a:r>
            <a:r>
              <a:rPr lang="ka-GE" dirty="0" smtClean="0"/>
              <a:t>ო</a:t>
            </a:r>
            <a:r>
              <a:rPr lang="ru-RU" dirty="0" smtClean="0"/>
              <a:t>ს</a:t>
            </a:r>
            <a:r>
              <a:rPr lang="en-US" dirty="0" smtClean="0"/>
              <a:t>:</a:t>
            </a:r>
          </a:p>
          <a:p>
            <a:pPr lvl="0"/>
            <a:r>
              <a:rPr lang="ka-GE" dirty="0" smtClean="0"/>
              <a:t>თაბაშირ-მუყაოს ფილები - 12 მილიონი კვადრატული მეტრი/</a:t>
            </a:r>
            <a:r>
              <a:rPr lang="en-US" dirty="0" err="1" smtClean="0"/>
              <a:t>წელ</a:t>
            </a:r>
            <a:r>
              <a:rPr lang="ka-GE" dirty="0" smtClean="0"/>
              <a:t>.;</a:t>
            </a:r>
            <a:endParaRPr lang="en-US" dirty="0" smtClean="0"/>
          </a:p>
          <a:p>
            <a:pPr lvl="0"/>
            <a:r>
              <a:rPr lang="ka-GE" dirty="0" smtClean="0"/>
              <a:t>გრუნტები - 240 </a:t>
            </a:r>
            <a:r>
              <a:rPr lang="ka-GE" dirty="0" smtClean="0"/>
              <a:t>ტონა/</a:t>
            </a:r>
            <a:r>
              <a:rPr lang="en-US" dirty="0" err="1" smtClean="0"/>
              <a:t>წელ</a:t>
            </a:r>
            <a:r>
              <a:rPr lang="ka-GE" dirty="0" smtClean="0"/>
              <a:t>.;</a:t>
            </a:r>
            <a:endParaRPr lang="en-US" dirty="0" smtClean="0"/>
          </a:p>
          <a:p>
            <a:pPr lvl="0"/>
            <a:r>
              <a:rPr lang="ka-GE" dirty="0" smtClean="0"/>
              <a:t>ფითხები-  120 ტონა/</a:t>
            </a:r>
            <a:r>
              <a:rPr lang="en-US" dirty="0" err="1" smtClean="0"/>
              <a:t>წელ</a:t>
            </a:r>
            <a:r>
              <a:rPr lang="ka-GE" dirty="0" smtClean="0"/>
              <a:t>.;</a:t>
            </a:r>
            <a:endParaRPr lang="en-US" dirty="0" smtClean="0"/>
          </a:p>
          <a:p>
            <a:pPr lvl="0"/>
            <a:r>
              <a:rPr lang="ka-GE" dirty="0" smtClean="0"/>
              <a:t>ნეალიტი (შუალედური ნედლეული)- 1 100 ტონა/</a:t>
            </a:r>
            <a:r>
              <a:rPr lang="en-US" dirty="0" err="1" smtClean="0"/>
              <a:t>წელ</a:t>
            </a:r>
            <a:r>
              <a:rPr lang="ka-GE" dirty="0" smtClean="0"/>
              <a:t>.;</a:t>
            </a:r>
            <a:endParaRPr lang="en-US" dirty="0" smtClean="0"/>
          </a:p>
          <a:p>
            <a:pPr lvl="0"/>
            <a:r>
              <a:rPr lang="en-US" dirty="0" err="1" smtClean="0"/>
              <a:t>მეტალის</a:t>
            </a:r>
            <a:r>
              <a:rPr lang="en-US" dirty="0" smtClean="0"/>
              <a:t> </a:t>
            </a:r>
            <a:r>
              <a:rPr lang="en-US" dirty="0" err="1" smtClean="0"/>
              <a:t>პროფილები</a:t>
            </a:r>
            <a:r>
              <a:rPr lang="ka-GE" dirty="0" smtClean="0"/>
              <a:t>ს-</a:t>
            </a:r>
            <a:r>
              <a:rPr lang="en-US" dirty="0" smtClean="0"/>
              <a:t>8,000,000  </a:t>
            </a:r>
            <a:r>
              <a:rPr lang="en-US" dirty="0" err="1" smtClean="0"/>
              <a:t>მ.გრძ</a:t>
            </a:r>
            <a:r>
              <a:rPr lang="ka-GE" dirty="0" smtClean="0"/>
              <a:t>ივი</a:t>
            </a:r>
            <a:r>
              <a:rPr lang="en-US" dirty="0" smtClean="0"/>
              <a:t>/</a:t>
            </a:r>
            <a:r>
              <a:rPr lang="en-US" dirty="0" err="1" smtClean="0"/>
              <a:t>წელ</a:t>
            </a:r>
            <a:r>
              <a:rPr lang="en-US" dirty="0" smtClean="0"/>
              <a:t>.</a:t>
            </a:r>
          </a:p>
          <a:p>
            <a:r>
              <a:rPr lang="pt-BR" dirty="0" smtClean="0"/>
              <a:t>უახლოეს მომავალში საწარმოს წარმადობის</a:t>
            </a:r>
            <a:r>
              <a:rPr lang="ka-GE" dirty="0" smtClean="0"/>
              <a:t> ცვლილება არ იგეგმება.</a:t>
            </a:r>
            <a:endParaRPr lang="en-US" dirty="0" smtClean="0"/>
          </a:p>
          <a:p>
            <a:endParaRPr lang="en-US" dirty="0"/>
          </a:p>
        </p:txBody>
      </p:sp>
    </p:spTree>
    <p:extLst>
      <p:ext uri="{BB962C8B-B14F-4D97-AF65-F5344CB8AC3E}">
        <p14:creationId xmlns="" xmlns:p14="http://schemas.microsoft.com/office/powerpoint/2010/main" val="23223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693" y="287594"/>
            <a:ext cx="9657339" cy="816763"/>
          </a:xfrm>
        </p:spPr>
        <p:txBody>
          <a:bodyPr/>
          <a:lstStyle/>
          <a:p>
            <a:r>
              <a:rPr lang="ka-GE" sz="2800" b="1" dirty="0" smtClean="0"/>
              <a:t>გარემოზე  მოსალოდნელი    ზემოქმედების აღწერა</a:t>
            </a:r>
            <a:endParaRPr lang="en-US" sz="2800" dirty="0"/>
          </a:p>
        </p:txBody>
      </p:sp>
      <p:sp>
        <p:nvSpPr>
          <p:cNvPr id="3" name="Content Placeholder 2"/>
          <p:cNvSpPr>
            <a:spLocks noGrp="1"/>
          </p:cNvSpPr>
          <p:nvPr>
            <p:ph idx="1"/>
          </p:nvPr>
        </p:nvSpPr>
        <p:spPr>
          <a:xfrm>
            <a:off x="701964" y="1390072"/>
            <a:ext cx="11074400" cy="5164964"/>
          </a:xfrm>
        </p:spPr>
        <p:txBody>
          <a:bodyPr>
            <a:normAutofit fontScale="77500" lnSpcReduction="20000"/>
          </a:bodyPr>
          <a:lstStyle/>
          <a:p>
            <a:pPr lvl="0"/>
            <a:r>
              <a:rPr lang="ka-GE" sz="2800" dirty="0" smtClean="0"/>
              <a:t>ატმოსფერულ ჰაერში მავნე ნივთიერებების ემისიები და ხმაურის გავრცელება; </a:t>
            </a:r>
            <a:endParaRPr lang="ru-RU" sz="2800" dirty="0" smtClean="0"/>
          </a:p>
          <a:p>
            <a:pPr lvl="0"/>
            <a:r>
              <a:rPr lang="ka-GE" sz="2800" dirty="0" smtClean="0"/>
              <a:t>ზემოქმედება გეოლოგიურ გარემოზე;</a:t>
            </a:r>
            <a:endParaRPr lang="ru-RU" sz="2800" dirty="0" smtClean="0"/>
          </a:p>
          <a:p>
            <a:pPr lvl="0"/>
            <a:r>
              <a:rPr lang="ka-GE" sz="2800" dirty="0" smtClean="0"/>
              <a:t>ზემოქმედება წყლის გარემოზე;</a:t>
            </a:r>
            <a:endParaRPr lang="ru-RU" sz="2800" dirty="0" smtClean="0"/>
          </a:p>
          <a:p>
            <a:pPr lvl="0"/>
            <a:r>
              <a:rPr lang="ka-GE" sz="2800" dirty="0" smtClean="0"/>
              <a:t>ზემოქმედება ბიოლოგიურ გარემოზე, მათ შორის მცენარეულ საფარზე, ცხოველთა </a:t>
            </a:r>
          </a:p>
          <a:p>
            <a:pPr lvl="0">
              <a:buNone/>
            </a:pPr>
            <a:r>
              <a:rPr lang="ka-GE" sz="2800" dirty="0" smtClean="0"/>
              <a:t>       სახეობებზე და მათ საბინადრო ადგილებზე;</a:t>
            </a:r>
            <a:endParaRPr lang="ru-RU" sz="2800" dirty="0" smtClean="0"/>
          </a:p>
          <a:p>
            <a:pPr lvl="0"/>
            <a:r>
              <a:rPr lang="en-US" sz="2800" dirty="0" smtClean="0"/>
              <a:t> </a:t>
            </a:r>
            <a:r>
              <a:rPr lang="ka-GE" sz="2800" dirty="0" smtClean="0"/>
              <a:t>ზემოქმედება ნიადაგის ნაყოფიერ ფენაზე, დაბინძურების რისკები; </a:t>
            </a:r>
            <a:endParaRPr lang="ru-RU" sz="2800" dirty="0" smtClean="0"/>
          </a:p>
          <a:p>
            <a:pPr lvl="0"/>
            <a:r>
              <a:rPr lang="ka-GE" sz="2800" dirty="0" smtClean="0"/>
              <a:t>ვიზუალურ-ლანდშაფტური ზემოქმედება;</a:t>
            </a:r>
            <a:endParaRPr lang="ru-RU" sz="2800" dirty="0" smtClean="0"/>
          </a:p>
          <a:p>
            <a:pPr lvl="0"/>
            <a:r>
              <a:rPr lang="en-US" sz="2800" dirty="0" smtClean="0"/>
              <a:t> </a:t>
            </a:r>
            <a:r>
              <a:rPr lang="ka-GE" sz="2800" dirty="0" smtClean="0"/>
              <a:t>ნარჩენების წარმოქმნის და მართვის შედეგად მოსალოდნელი ზემოქმედება;</a:t>
            </a:r>
            <a:endParaRPr lang="ru-RU" sz="2800" dirty="0" smtClean="0"/>
          </a:p>
          <a:p>
            <a:pPr lvl="0"/>
            <a:r>
              <a:rPr lang="ka-GE" sz="2800" dirty="0" smtClean="0"/>
              <a:t>ზემოქმედება ადამიანის ჯანმრთელობასა და უსაფრთხოებაზე;</a:t>
            </a:r>
            <a:endParaRPr lang="ru-RU" sz="2800" dirty="0" smtClean="0"/>
          </a:p>
          <a:p>
            <a:pPr lvl="0"/>
            <a:r>
              <a:rPr lang="ka-GE" sz="2800" dirty="0" smtClean="0"/>
              <a:t>ზემოქმედება სატრანსპორტო ნაკადებზე;</a:t>
            </a:r>
            <a:endParaRPr lang="ru-RU" sz="2800" dirty="0" smtClean="0"/>
          </a:p>
          <a:p>
            <a:pPr lvl="0"/>
            <a:r>
              <a:rPr lang="en-US" sz="2800" dirty="0" smtClean="0"/>
              <a:t> </a:t>
            </a:r>
            <a:r>
              <a:rPr lang="ka-GE" sz="2800" dirty="0" smtClean="0"/>
              <a:t>ზემოქმედება არსებულ ინფრასტრუქტურულ ობიექტებზე; </a:t>
            </a:r>
            <a:endParaRPr lang="ru-RU" sz="2800" dirty="0" smtClean="0"/>
          </a:p>
          <a:p>
            <a:pPr lvl="0"/>
            <a:r>
              <a:rPr lang="ka-GE" sz="2800" dirty="0" smtClean="0"/>
              <a:t>ისტორიულ-კულტურულ და არქეოლოგიურ ძეგლებზე ზემოქმედების რისკები;</a:t>
            </a:r>
            <a:endParaRPr lang="ru-RU" sz="2800" dirty="0" smtClean="0"/>
          </a:p>
          <a:p>
            <a:r>
              <a:rPr lang="ka-GE" sz="2800" dirty="0" smtClean="0"/>
              <a:t>კუმულაციური ზემოქმედება</a:t>
            </a:r>
            <a:endParaRPr lang="en-US" sz="2800" dirty="0" smtClean="0"/>
          </a:p>
          <a:p>
            <a:pPr lvl="0"/>
            <a:endParaRPr lang="en-US" dirty="0"/>
          </a:p>
        </p:txBody>
      </p:sp>
    </p:spTree>
    <p:extLst>
      <p:ext uri="{BB962C8B-B14F-4D97-AF65-F5344CB8AC3E}">
        <p14:creationId xmlns="" xmlns:p14="http://schemas.microsoft.com/office/powerpoint/2010/main" val="375685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4" y="127107"/>
            <a:ext cx="11333018" cy="523220"/>
          </a:xfrm>
          <a:prstGeom prst="rect">
            <a:avLst/>
          </a:prstGeom>
        </p:spPr>
        <p:txBody>
          <a:bodyPr wrap="square">
            <a:spAutoFit/>
          </a:bodyPr>
          <a:lstStyle/>
          <a:p>
            <a:pPr algn="ctr"/>
            <a:r>
              <a:rPr lang="ka-GE" sz="2800" b="1" dirty="0"/>
              <a:t>გზშ-ს ეტაპზე შესასწავლი ზემოქმედების სახეები და მეთოდები</a:t>
            </a:r>
            <a:endParaRPr lang="ru-RU" sz="2800" dirty="0"/>
          </a:p>
        </p:txBody>
      </p:sp>
      <p:sp>
        <p:nvSpPr>
          <p:cNvPr id="5" name="Прямоугольник 4"/>
          <p:cNvSpPr/>
          <p:nvPr/>
        </p:nvSpPr>
        <p:spPr>
          <a:xfrm>
            <a:off x="498764" y="1210454"/>
            <a:ext cx="11457709" cy="4401205"/>
          </a:xfrm>
          <a:prstGeom prst="rect">
            <a:avLst/>
          </a:prstGeom>
        </p:spPr>
        <p:txBody>
          <a:bodyPr wrap="square">
            <a:spAutoFit/>
          </a:bodyPr>
          <a:lstStyle/>
          <a:p>
            <a:pPr marL="285750" lvl="0" indent="-285750">
              <a:buFont typeface="Arial" pitchFamily="34" charset="0"/>
              <a:buChar char="•"/>
            </a:pPr>
            <a:r>
              <a:rPr lang="ka-GE" sz="2000" dirty="0"/>
              <a:t>საწარმოს </a:t>
            </a:r>
            <a:r>
              <a:rPr lang="ka-GE" sz="2000" dirty="0" smtClean="0"/>
              <a:t>მმშენებლობისა </a:t>
            </a:r>
            <a:r>
              <a:rPr lang="ka-GE" sz="2000" dirty="0"/>
              <a:t>და </a:t>
            </a:r>
            <a:r>
              <a:rPr lang="ka-GE" sz="2000" dirty="0" smtClean="0"/>
              <a:t>ექსპლუატაციის </a:t>
            </a:r>
            <a:r>
              <a:rPr lang="ka-GE" sz="2000" dirty="0"/>
              <a:t>ეტაპზე ემისიების და ხმაურის ძირითადი წყაროების განლაგების და მათი მახასიათებლების დაზუსტება;</a:t>
            </a:r>
            <a:endParaRPr lang="ru-RU" sz="2000" dirty="0"/>
          </a:p>
          <a:p>
            <a:pPr marL="285750" lvl="0" indent="-285750">
              <a:buFont typeface="Arial" pitchFamily="34" charset="0"/>
              <a:buChar char="•"/>
            </a:pPr>
            <a:r>
              <a:rPr lang="ka-GE" sz="2000" dirty="0"/>
              <a:t>საანგარიშო წერტილების განსაზღვრით, ხმაურის დონეების და ატმოსფერულ ჰაერში დამაბინძურებელი ნივთიერებების კონცენტრაციების მოდელირება, შემარბილებელი ღონისძიებები და  მონიტორინგის გეგმა;</a:t>
            </a:r>
            <a:endParaRPr lang="ru-RU" sz="2000" dirty="0"/>
          </a:p>
          <a:p>
            <a:pPr marL="285750" lvl="0" indent="-285750">
              <a:buFont typeface="Arial" pitchFamily="34" charset="0"/>
              <a:buChar char="•"/>
            </a:pPr>
            <a:r>
              <a:rPr lang="ka-GE" sz="2000" dirty="0"/>
              <a:t>წყლის ხარისხზე ზემოქმედების წყაროების დაზუსტება, კონკრეტული შემარბილებელი ღონისძიებები;</a:t>
            </a:r>
            <a:endParaRPr lang="ru-RU" sz="2000" dirty="0"/>
          </a:p>
          <a:p>
            <a:pPr marL="285750" lvl="0" indent="-285750">
              <a:buFont typeface="Arial" pitchFamily="34" charset="0"/>
              <a:buChar char="•"/>
            </a:pPr>
            <a:r>
              <a:rPr lang="ka-GE" sz="2000" dirty="0"/>
              <a:t>ნიადაგის/გრუნტის ზედაპირული ფენის დაბინძურების მაღალი რისკის უბნების დაზუსტება, პრევენციული/შემარბილებელი ღონისძიებების შემუშავება;</a:t>
            </a:r>
            <a:endParaRPr lang="ru-RU" sz="2000" dirty="0"/>
          </a:p>
          <a:p>
            <a:pPr marL="285750" lvl="0" indent="-285750">
              <a:buFont typeface="Arial" pitchFamily="34" charset="0"/>
              <a:buChar char="•"/>
            </a:pPr>
            <a:r>
              <a:rPr lang="ka-GE" sz="2000" dirty="0"/>
              <a:t>წარმოქმნილი ნარჩენების სახეობები, რაოდენობა და მათი მართვის საკითხები;</a:t>
            </a:r>
            <a:endParaRPr lang="ru-RU" sz="2000" dirty="0"/>
          </a:p>
          <a:p>
            <a:pPr marL="285750" lvl="0" indent="-285750">
              <a:buFont typeface="Arial" pitchFamily="34" charset="0"/>
              <a:buChar char="•"/>
            </a:pPr>
            <a:r>
              <a:rPr lang="ka-GE" sz="2000" dirty="0"/>
              <a:t>ადამიანთა (მოსახლეობა და პროექტის ფარგლებში დასაქმებული პერსონალი) ჯანმრთელობასა დაუსაფრთხოებასთან დაკავშირებული ზემოქმედების პირდაპირი რისკების  პრევენციის მიზნით მნიშვნელოვანია უსაფრთხოების ზომების მკაცრი დაცვა და მუდმივი ზედამხედველობა;</a:t>
            </a:r>
            <a:endParaRPr lang="ru-RU" sz="2000" dirty="0"/>
          </a:p>
        </p:txBody>
      </p:sp>
    </p:spTree>
    <p:extLst>
      <p:ext uri="{BB962C8B-B14F-4D97-AF65-F5344CB8AC3E}">
        <p14:creationId xmlns="" xmlns:p14="http://schemas.microsoft.com/office/powerpoint/2010/main" val="153199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საქართველოს კანონის ,,გარემოსდაცვითი შეფასების კოდექსი’’ პროცედურები</a:t>
            </a:r>
            <a:endParaRPr lang="en-US" dirty="0"/>
          </a:p>
        </p:txBody>
      </p:sp>
      <p:sp>
        <p:nvSpPr>
          <p:cNvPr id="3" name="Content Placeholder 2"/>
          <p:cNvSpPr>
            <a:spLocks noGrp="1"/>
          </p:cNvSpPr>
          <p:nvPr>
            <p:ph idx="1"/>
          </p:nvPr>
        </p:nvSpPr>
        <p:spPr/>
        <p:txBody>
          <a:bodyPr/>
          <a:lstStyle/>
          <a:p>
            <a:r>
              <a:rPr lang="ka-GE" dirty="0"/>
              <a:t>სკოპინგის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a:t>სკოპინგის დასკვნა</a:t>
            </a:r>
          </a:p>
          <a:p>
            <a:r>
              <a:rPr lang="ka-GE" dirty="0"/>
              <a:t>გზშ-ს ანგარიში</a:t>
            </a:r>
          </a:p>
          <a:p>
            <a:r>
              <a:rPr lang="ka-GE" dirty="0"/>
              <a:t>საზოგადოების ინფორმირება, საჯარო განხილვა, მოსაზრებების გათვალისწინება</a:t>
            </a:r>
          </a:p>
          <a:p>
            <a:r>
              <a:rPr lang="ka-GE" dirty="0"/>
              <a:t>გადაწყვეტილება</a:t>
            </a:r>
            <a:endParaRPr lang="en-US" dirty="0"/>
          </a:p>
          <a:p>
            <a:endParaRPr lang="en-US" dirty="0"/>
          </a:p>
        </p:txBody>
      </p:sp>
    </p:spTree>
    <p:extLst>
      <p:ext uri="{BB962C8B-B14F-4D97-AF65-F5344CB8AC3E}">
        <p14:creationId xmlns="" xmlns:p14="http://schemas.microsoft.com/office/powerpoint/2010/main"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6" y="725710"/>
            <a:ext cx="9411856" cy="5113230"/>
          </a:xfrm>
        </p:spPr>
        <p:txBody>
          <a:bodyPr>
            <a:noAutofit/>
          </a:bodyPr>
          <a:lstStyle/>
          <a:p>
            <a:r>
              <a:rPr lang="ka-GE" sz="2800" dirty="0"/>
              <a:t>საქმიანობის განხორციელების  პროცესში  უარყოფითი ზემოქმედებების </a:t>
            </a:r>
            <a:r>
              <a:rPr lang="ka-GE" sz="2800" dirty="0" smtClean="0"/>
              <a:t>შემცირების  ერთ-ერთი </a:t>
            </a:r>
            <a:r>
              <a:rPr lang="ka-GE" sz="2800" dirty="0"/>
              <a:t>წინაპირობაა დაგეგმილი საქმიანობის სწორი მართვა მკაცრი</a:t>
            </a:r>
            <a:br>
              <a:rPr lang="ka-GE" sz="2800" dirty="0"/>
            </a:br>
            <a:r>
              <a:rPr lang="ka-GE" sz="2800" dirty="0"/>
              <a:t>მეთვალყურეობის (გარემოსდაცვითი მონიტორინგის) პირობებში</a:t>
            </a:r>
            <a:r>
              <a:rPr lang="ka-GE" sz="2800" dirty="0" smtClean="0"/>
              <a:t>.</a:t>
            </a:r>
            <a:br>
              <a:rPr lang="ka-GE" sz="2800" dirty="0" smtClean="0"/>
            </a:br>
            <a:r>
              <a:rPr lang="ka-GE" sz="2800" dirty="0"/>
              <a:t/>
            </a:r>
            <a:br>
              <a:rPr lang="ka-GE" sz="2800" dirty="0"/>
            </a:br>
            <a:r>
              <a:rPr lang="ka-GE" sz="2800" dirty="0"/>
              <a:t/>
            </a:r>
            <a:br>
              <a:rPr lang="ka-GE" sz="2800" dirty="0"/>
            </a:br>
            <a:r>
              <a:rPr lang="ka-GE" dirty="0" smtClean="0">
                <a:solidFill>
                  <a:srgbClr val="00B050"/>
                </a:solidFill>
              </a:rPr>
              <a:t>გმადლობთ   </a:t>
            </a:r>
            <a:r>
              <a:rPr lang="ka-GE" dirty="0">
                <a:solidFill>
                  <a:srgbClr val="00B050"/>
                </a:solidFill>
              </a:rPr>
              <a:t>ყურადღებისთვის</a:t>
            </a:r>
            <a:r>
              <a:rPr lang="ru-RU" dirty="0"/>
              <a:t/>
            </a:r>
            <a:br>
              <a:rPr lang="ru-RU" dirty="0"/>
            </a:br>
            <a:r>
              <a:rPr lang="ka-GE" sz="2800" dirty="0"/>
              <a:t/>
            </a:r>
            <a:br>
              <a:rPr lang="ka-GE" sz="2800" dirty="0"/>
            </a:br>
            <a:endParaRPr lang="en-US" sz="2800" dirty="0"/>
          </a:p>
        </p:txBody>
      </p:sp>
    </p:spTree>
    <p:extLst>
      <p:ext uri="{BB962C8B-B14F-4D97-AF65-F5344CB8AC3E}">
        <p14:creationId xmlns="" xmlns:p14="http://schemas.microsoft.com/office/powerpoint/2010/main" val="18608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1280890"/>
          </a:xfrm>
        </p:spPr>
        <p:txBody>
          <a:bodyPr>
            <a:normAutofit/>
          </a:bodyPr>
          <a:lstStyle/>
          <a:p>
            <a:r>
              <a:rPr lang="ka-GE" sz="3200" b="1" dirty="0">
                <a:solidFill>
                  <a:schemeClr val="tx1"/>
                </a:solidFill>
              </a:rPr>
              <a:t>პროექტის მოკლე აღწერა</a:t>
            </a:r>
            <a:endParaRPr lang="en-US" sz="3200" dirty="0"/>
          </a:p>
        </p:txBody>
      </p:sp>
      <p:sp>
        <p:nvSpPr>
          <p:cNvPr id="3" name="Content Placeholder 2"/>
          <p:cNvSpPr>
            <a:spLocks noGrp="1"/>
          </p:cNvSpPr>
          <p:nvPr>
            <p:ph idx="1"/>
          </p:nvPr>
        </p:nvSpPr>
        <p:spPr>
          <a:xfrm>
            <a:off x="782198" y="1043711"/>
            <a:ext cx="10961783" cy="4652010"/>
          </a:xfrm>
        </p:spPr>
        <p:txBody>
          <a:bodyPr>
            <a:normAutofit fontScale="92500" lnSpcReduction="20000"/>
          </a:bodyPr>
          <a:lstStyle/>
          <a:p>
            <a:pPr algn="just"/>
            <a:r>
              <a:rPr lang="ka-GE" sz="2000" dirty="0" smtClean="0"/>
              <a:t>შ.პ.ს. „კნაუფ გიპს თბილისი“-ს თაბაშირ-მუყაოს ფილების წარმოების კომბინატის  მოწყობა  და ექსპლუატაცია გათვალისწინებულია ქ. თბილისში, ისან-სამგორის რაიონში, ქიზიყის ქუჩა </a:t>
            </a:r>
            <a:r>
              <a:rPr lang="en-US" sz="2000" dirty="0" smtClean="0"/>
              <a:t>N</a:t>
            </a:r>
            <a:r>
              <a:rPr lang="ka-GE" sz="2000" dirty="0" smtClean="0"/>
              <a:t>17-ში მდებარე 57407.00კვ.მ. ფართობის მქონე არასასოფლო-სამეურნეო დანიშნულების,  შ.პ.ს. „კნაუფ გიპს თბილისი“-ს საკუთრებაში არსებულ მიწის ნაკვეთზე. მიწის ნაკვეთის საკადასტრო კოდი: </a:t>
            </a:r>
            <a:r>
              <a:rPr lang="en-US" sz="2000" dirty="0" smtClean="0"/>
              <a:t>N </a:t>
            </a:r>
            <a:r>
              <a:rPr lang="ka-GE" sz="2000" dirty="0" smtClean="0"/>
              <a:t>01.19.22.003.042.</a:t>
            </a:r>
            <a:endParaRPr lang="en-US" sz="2000" dirty="0" smtClean="0"/>
          </a:p>
          <a:p>
            <a:pPr algn="just"/>
            <a:r>
              <a:rPr lang="ka-GE" sz="2000" dirty="0" smtClean="0"/>
              <a:t>საკვლევი ტერიტორიისათვის  უახლოესი საცხოვრებელი დასახელებაა - ქ. თბილისის მდებარე ქიზიყის ქუჩა,  რომელიც განთავსებულია ამ ტერიტორიის ჩრდილოეთის მიმართულებით. მინიმალური მანძილი საწარმოს მიწის ნაკვეთის (საკადასტრო კოდი: </a:t>
            </a:r>
            <a:r>
              <a:rPr lang="en-US" sz="2000" dirty="0" smtClean="0"/>
              <a:t>N</a:t>
            </a:r>
            <a:r>
              <a:rPr lang="ka-GE" sz="2000" dirty="0" smtClean="0"/>
              <a:t>01.19.22.003.042) საკადსტრო საზღვრიდან საცხოვრებელ სახლებამდე შეადგენს დაახლოებით 36 მ-ს. საწარმოს მიწის ნაკვეთიდან სამხრეთ-დასავლეთის მიმართულებით ასევე განთავსებულია საცხოვრებელი სახლი, უშუალოდ საკადსტრო საზღვართან;</a:t>
            </a:r>
          </a:p>
          <a:p>
            <a:pPr algn="just"/>
            <a:r>
              <a:rPr lang="ka-GE" sz="2000" dirty="0" smtClean="0"/>
              <a:t>საპროექტო ტერიტორიის აღმოსავლეთით, დასავლეთით, ჩრდილოეთით და სამხრეთით ესაზღვრება არასასოფლო-სამეურნეო დანიშნულების მიწის ნაკვეთები, სადაც განთავსებულია როგორც უმოქმედო სამრეწველო საწარმოების ტერიტორიები, ასევე დღეისათვის მოქმედებს სხვადასხვა პროფილის საწარმოო ობიექტები; </a:t>
            </a:r>
          </a:p>
          <a:p>
            <a:r>
              <a:rPr lang="ru-RU" sz="2000" dirty="0" smtClean="0"/>
              <a:t>საპროექტო </a:t>
            </a:r>
            <a:r>
              <a:rPr lang="ka-GE" sz="2000" dirty="0" smtClean="0"/>
              <a:t>  </a:t>
            </a:r>
            <a:r>
              <a:rPr lang="ru-RU" sz="2000" dirty="0" smtClean="0"/>
              <a:t>საწარმოს </a:t>
            </a:r>
            <a:r>
              <a:rPr lang="ka-GE" sz="2000" dirty="0" smtClean="0"/>
              <a:t>  </a:t>
            </a:r>
            <a:r>
              <a:rPr lang="ru-RU" sz="2000" dirty="0" smtClean="0"/>
              <a:t>განთავსების </a:t>
            </a:r>
            <a:r>
              <a:rPr lang="ka-GE" sz="2000" smtClean="0"/>
              <a:t> </a:t>
            </a:r>
            <a:r>
              <a:rPr lang="ru-RU" sz="2000" smtClean="0"/>
              <a:t>რაიონის </a:t>
            </a:r>
            <a:r>
              <a:rPr lang="ru-RU" sz="2000" dirty="0" smtClean="0"/>
              <a:t>ჰიდროლოგიური ქსელი წარმოდგენილია მდ. </a:t>
            </a:r>
            <a:r>
              <a:rPr lang="ka-GE" sz="2000" dirty="0" smtClean="0"/>
              <a:t>მტკვრის</a:t>
            </a:r>
            <a:r>
              <a:rPr lang="ru-RU" sz="2000" dirty="0" smtClean="0"/>
              <a:t> წყალშემკრები აუზით.  მდ. </a:t>
            </a:r>
            <a:r>
              <a:rPr lang="ka-GE" sz="2000" dirty="0" smtClean="0"/>
              <a:t>მტკვარი</a:t>
            </a:r>
            <a:r>
              <a:rPr lang="ru-RU" sz="2000" dirty="0" smtClean="0"/>
              <a:t> მიედინება საპროექტო ტერიტორიიდან </a:t>
            </a:r>
            <a:r>
              <a:rPr lang="ka-GE" sz="2000" dirty="0" smtClean="0"/>
              <a:t>სამხრეთ-და</a:t>
            </a:r>
            <a:r>
              <a:rPr lang="ru-RU" sz="2000" dirty="0" smtClean="0"/>
              <a:t>სავლეთ მხარეს </a:t>
            </a:r>
            <a:r>
              <a:rPr lang="ka-GE" sz="2000" dirty="0" smtClean="0"/>
              <a:t>2,980 კ</a:t>
            </a:r>
            <a:r>
              <a:rPr lang="ru-RU" sz="2000" dirty="0" smtClean="0"/>
              <a:t>მ-მდე მანძილში</a:t>
            </a:r>
            <a:r>
              <a:rPr lang="ka-GE" sz="2000" dirty="0" smtClean="0"/>
              <a:t>. </a:t>
            </a:r>
            <a:endParaRPr lang="en-US" sz="2000" dirty="0" smtClean="0"/>
          </a:p>
          <a:p>
            <a:pPr>
              <a:buNone/>
            </a:pPr>
            <a:endParaRPr lang="ka-GE" sz="2000" dirty="0" smtClean="0"/>
          </a:p>
          <a:p>
            <a:endParaRPr lang="ka-GE" sz="2000" dirty="0" smtClean="0"/>
          </a:p>
          <a:p>
            <a:endParaRPr lang="en-US" dirty="0"/>
          </a:p>
        </p:txBody>
      </p:sp>
    </p:spTree>
    <p:extLst>
      <p:ext uri="{BB962C8B-B14F-4D97-AF65-F5344CB8AC3E}">
        <p14:creationId xmlns="" xmlns:p14="http://schemas.microsoft.com/office/powerpoint/2010/main" val="33713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solidFill>
                  <a:schemeClr val="tx1"/>
                </a:solidFill>
              </a:rPr>
              <a:t>საკვლევი ტერიტორია</a:t>
            </a:r>
            <a:endParaRPr lang="en-US" sz="2800" dirty="0"/>
          </a:p>
        </p:txBody>
      </p:sp>
      <p:pic>
        <p:nvPicPr>
          <p:cNvPr id="4" name="Picture 3" descr="C:\Users\Rezo\Desktop\ახალი პროექტები\მიმდინარე\შპს კნაუფ გიპს თბილ;ისი\შპს კნაუფის გრაფიკა\აეროთანამგზავრული 1.jpg"/>
          <p:cNvPicPr/>
          <p:nvPr/>
        </p:nvPicPr>
        <p:blipFill>
          <a:blip r:embed="rId2" cstate="print"/>
          <a:srcRect/>
          <a:stretch>
            <a:fillRect/>
          </a:stretch>
        </p:blipFill>
        <p:spPr bwMode="auto">
          <a:xfrm>
            <a:off x="1840145" y="859316"/>
            <a:ext cx="8702997" cy="5275559"/>
          </a:xfrm>
          <a:prstGeom prst="rect">
            <a:avLst/>
          </a:prstGeom>
          <a:noFill/>
          <a:ln w="9525">
            <a:noFill/>
            <a:miter lim="800000"/>
            <a:headEnd/>
            <a:tailEnd/>
          </a:ln>
        </p:spPr>
      </p:pic>
      <p:sp>
        <p:nvSpPr>
          <p:cNvPr id="1026" name="AutoShape 2"/>
          <p:cNvSpPr>
            <a:spLocks noChangeArrowheads="1"/>
          </p:cNvSpPr>
          <p:nvPr/>
        </p:nvSpPr>
        <p:spPr bwMode="auto">
          <a:xfrm>
            <a:off x="8880667" y="1339965"/>
            <a:ext cx="1550988" cy="417513"/>
          </a:xfrm>
          <a:prstGeom prst="wedgeRectCallout">
            <a:avLst>
              <a:gd name="adj1" fmla="val -187708"/>
              <a:gd name="adj2" fmla="val 24336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900" b="1" i="0" u="none" strike="noStrike" cap="none" normalizeH="0" baseline="0" dirty="0" smtClean="0">
                <a:ln>
                  <a:noFill/>
                </a:ln>
                <a:solidFill>
                  <a:schemeClr val="tx1"/>
                </a:solidFill>
                <a:effectLst/>
                <a:latin typeface="Sylfaen" pitchFamily="18" charset="0"/>
                <a:cs typeface="Arial" pitchFamily="34" charset="0"/>
              </a:rPr>
              <a:t>უახლოესი საცხოვრებელი სახლი</a:t>
            </a:r>
            <a:endParaRPr kumimoji="0" lang="ka-GE" sz="9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3546724" y="1541042"/>
            <a:ext cx="1825625" cy="417512"/>
          </a:xfrm>
          <a:prstGeom prst="wedgeRectCallout">
            <a:avLst>
              <a:gd name="adj1" fmla="val 108171"/>
              <a:gd name="adj2" fmla="val 29253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900" b="1" i="0" u="none" strike="noStrike" cap="none" normalizeH="0" baseline="0" smtClean="0">
                <a:ln>
                  <a:noFill/>
                </a:ln>
                <a:solidFill>
                  <a:schemeClr val="tx1"/>
                </a:solidFill>
                <a:effectLst/>
                <a:latin typeface="Sylfaen" pitchFamily="18" charset="0"/>
                <a:cs typeface="Arial" pitchFamily="34" charset="0"/>
              </a:rPr>
              <a:t>შ.პ.ს. „კაუფ გიპსთბილისი“-ს </a:t>
            </a:r>
            <a:r>
              <a:rPr kumimoji="0" lang="en-US" sz="900" b="1" i="0" u="none" strike="noStrike" cap="none" normalizeH="0" baseline="0" smtClean="0">
                <a:ln>
                  <a:noFill/>
                </a:ln>
                <a:solidFill>
                  <a:schemeClr val="tx1"/>
                </a:solidFill>
                <a:effectLst/>
                <a:latin typeface="Sylfaen" pitchFamily="18" charset="0"/>
                <a:cs typeface="Arial" pitchFamily="34" charset="0"/>
              </a:rPr>
              <a:t>საწარმო</a:t>
            </a:r>
            <a:endParaRPr kumimoji="0" lang="ka-GE" sz="9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2743506" y="3410256"/>
            <a:ext cx="1550988" cy="417513"/>
          </a:xfrm>
          <a:prstGeom prst="wedgeRectCallout">
            <a:avLst>
              <a:gd name="adj1" fmla="val 149669"/>
              <a:gd name="adj2" fmla="val -9827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ka-GE" sz="900" b="1" i="0" u="none" strike="noStrike" cap="none" normalizeH="0" baseline="0" smtClean="0">
                <a:ln>
                  <a:noFill/>
                </a:ln>
                <a:solidFill>
                  <a:schemeClr val="tx1"/>
                </a:solidFill>
                <a:effectLst/>
                <a:latin typeface="Sylfaen" pitchFamily="18" charset="0"/>
                <a:cs typeface="Arial" pitchFamily="34" charset="0"/>
              </a:rPr>
              <a:t>უახლოესი საცხოვრებელი სახლი</a:t>
            </a:r>
            <a:endParaRPr kumimoji="0" lang="ka-GE" sz="900" b="1"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048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3890" y="449007"/>
            <a:ext cx="10058568" cy="5139869"/>
          </a:xfrm>
          <a:prstGeom prst="rect">
            <a:avLst/>
          </a:prstGeom>
        </p:spPr>
        <p:txBody>
          <a:bodyPr wrap="square">
            <a:spAutoFit/>
          </a:bodyPr>
          <a:lstStyle/>
          <a:p>
            <a:pPr algn="ctr"/>
            <a:r>
              <a:rPr lang="ka-GE" sz="3200" b="1" dirty="0"/>
              <a:t>საკვლევი </a:t>
            </a:r>
            <a:r>
              <a:rPr lang="ka-GE" sz="3200" b="1" dirty="0" smtClean="0"/>
              <a:t>ტერიტორია</a:t>
            </a:r>
            <a:endParaRPr lang="en-US" sz="3200" b="1" dirty="0" smtClean="0"/>
          </a:p>
          <a:p>
            <a:pPr algn="ctr"/>
            <a:endParaRPr lang="ru-RU" sz="3200" dirty="0"/>
          </a:p>
          <a:p>
            <a:pPr marL="342900" lvl="0" indent="-342900" algn="just">
              <a:buFont typeface="Arial" pitchFamily="34" charset="0"/>
              <a:buChar char="•"/>
            </a:pPr>
            <a:r>
              <a:rPr lang="ka-GE" sz="2400" dirty="0" smtClean="0"/>
              <a:t>საკვლევ ტერიტორიაზე საბაზისო საველე კვლევის ფარგლებში გამოვლენილი არ ყოფილა არცერთი მნიშვნელოვანი ჰაბიტატი ან სახეობა. უ</a:t>
            </a:r>
            <a:r>
              <a:rPr lang="ru-RU" sz="2400" dirty="0" smtClean="0"/>
              <a:t>შუალოდ სა</a:t>
            </a:r>
            <a:r>
              <a:rPr lang="ka-GE" sz="2400" dirty="0" smtClean="0"/>
              <a:t>კვლევ </a:t>
            </a:r>
            <a:r>
              <a:rPr lang="ru-RU" sz="2400" dirty="0" smtClean="0"/>
              <a:t>ტერიტორიაზე ხე-მცენარეული საფარი პრაქტიკულად წარმოდგენილი არ არის</a:t>
            </a:r>
            <a:r>
              <a:rPr lang="ka-GE" sz="2400" dirty="0" smtClean="0"/>
              <a:t>; </a:t>
            </a:r>
            <a:endParaRPr lang="ru-RU" sz="2400" dirty="0"/>
          </a:p>
          <a:p>
            <a:pPr marL="342900" lvl="0" indent="-342900" algn="just">
              <a:buFont typeface="Arial" pitchFamily="34" charset="0"/>
              <a:buChar char="•"/>
            </a:pPr>
            <a:r>
              <a:rPr lang="ka-GE" sz="2400" dirty="0" smtClean="0"/>
              <a:t>საკვლევ  ტერიტორია შემოღობილი და კეთილმოწყობილია, აქვს წყალმომარაგება-კანალიზაციის, ბუნებრივი აირის და ელექტრომომარაგების  ქსელები;</a:t>
            </a:r>
          </a:p>
          <a:p>
            <a:pPr marL="342900" lvl="0" indent="-342900" algn="just">
              <a:buFont typeface="Arial" pitchFamily="34" charset="0"/>
              <a:buChar char="•"/>
            </a:pPr>
            <a:r>
              <a:rPr lang="ka-GE" sz="2400" dirty="0" smtClean="0"/>
              <a:t>საწარმოსათვის შერჩეული ტერიტორია ათეული წლების განმავლობაში განიცდიდა მაღალ ტექნოგენურ და ანთროპოგენურ დატვირთვას, რის გამოც ჩამოყალიბებულია ტიპიური ტექნოგენური ლანდშაფტი.</a:t>
            </a:r>
            <a:endParaRPr lang="ru-RU" sz="2400" dirty="0" smtClean="0"/>
          </a:p>
        </p:txBody>
      </p:sp>
    </p:spTree>
    <p:extLst>
      <p:ext uri="{BB962C8B-B14F-4D97-AF65-F5344CB8AC3E}">
        <p14:creationId xmlns="" xmlns:p14="http://schemas.microsoft.com/office/powerpoint/2010/main" val="399325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932769" y="411766"/>
            <a:ext cx="453842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2400" b="1" i="0" u="none" strike="noStrike" cap="none" normalizeH="0" baseline="0" dirty="0" smtClean="0">
                <a:ln>
                  <a:noFill/>
                </a:ln>
                <a:solidFill>
                  <a:schemeClr val="tx1"/>
                </a:solidFill>
                <a:effectLst/>
                <a:latin typeface="Calibri" pitchFamily="34" charset="0"/>
                <a:ea typeface="Calibri" pitchFamily="34" charset="0"/>
                <a:cs typeface="Sylfaen" pitchFamily="18" charset="0"/>
              </a:rPr>
              <a:t>საკვლევი ტერიტორიის ხედები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C:\Users\Rezo\Desktop\კნაუფი\კნაუფი ახალი\ქარხანის ტერიტორია.JPG"/>
          <p:cNvPicPr/>
          <p:nvPr/>
        </p:nvPicPr>
        <p:blipFill>
          <a:blip r:embed="rId2" cstate="print"/>
          <a:srcRect/>
          <a:stretch>
            <a:fillRect/>
          </a:stretch>
        </p:blipFill>
        <p:spPr bwMode="auto">
          <a:xfrm>
            <a:off x="1486641" y="1225098"/>
            <a:ext cx="9284819" cy="5223052"/>
          </a:xfrm>
          <a:prstGeom prst="rect">
            <a:avLst/>
          </a:prstGeom>
          <a:noFill/>
          <a:ln w="9525">
            <a:noFill/>
            <a:miter lim="800000"/>
            <a:headEnd/>
            <a:tailEnd/>
          </a:ln>
        </p:spPr>
      </p:pic>
    </p:spTree>
    <p:extLst>
      <p:ext uri="{BB962C8B-B14F-4D97-AF65-F5344CB8AC3E}">
        <p14:creationId xmlns="" xmlns:p14="http://schemas.microsoft.com/office/powerpoint/2010/main" val="4616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336" y="145473"/>
            <a:ext cx="9334067" cy="715163"/>
          </a:xfrm>
        </p:spPr>
        <p:txBody>
          <a:bodyPr>
            <a:normAutofit/>
          </a:bodyPr>
          <a:lstStyle/>
          <a:p>
            <a:r>
              <a:rPr lang="ka-GE" sz="2800" b="1" dirty="0" smtClean="0"/>
              <a:t>დაგეგმილი საქმიანობის ზოგადი დახასიათება</a:t>
            </a:r>
            <a:endParaRPr lang="en-US" sz="2800" b="1" dirty="0"/>
          </a:p>
        </p:txBody>
      </p:sp>
      <p:sp>
        <p:nvSpPr>
          <p:cNvPr id="3" name="Content Placeholder 2"/>
          <p:cNvSpPr>
            <a:spLocks noGrp="1"/>
          </p:cNvSpPr>
          <p:nvPr>
            <p:ph idx="1"/>
          </p:nvPr>
        </p:nvSpPr>
        <p:spPr>
          <a:xfrm>
            <a:off x="925696" y="1413626"/>
            <a:ext cx="10531847" cy="4943106"/>
          </a:xfrm>
        </p:spPr>
        <p:txBody>
          <a:bodyPr>
            <a:normAutofit/>
          </a:bodyPr>
          <a:lstStyle/>
          <a:p>
            <a:r>
              <a:rPr lang="ka-GE" dirty="0" smtClean="0"/>
              <a:t>ს</a:t>
            </a:r>
            <a:r>
              <a:rPr lang="ka-GE" sz="2800" dirty="0" smtClean="0"/>
              <a:t>აწარმოს საქმიანობის მიზნები განპირობებულია საწარმოო ობიექტის პროფილით და ძირითადად დაკავშირებულია </a:t>
            </a:r>
            <a:r>
              <a:rPr lang="ru-RU" sz="2800" dirty="0" smtClean="0"/>
              <a:t>თაბაშირ-</a:t>
            </a:r>
            <a:r>
              <a:rPr lang="ka-GE" sz="2800" dirty="0" smtClean="0"/>
              <a:t>მუყაოს ფილების, თხევადი გრუნტების, ფითხების, ნეალიტის (შუალედური პროდუქტის)  და მეტალის სხვადასხვა პროფილის სასაქონლო პროდუქციის გამოშვებასთან</a:t>
            </a:r>
          </a:p>
          <a:p>
            <a:r>
              <a:rPr lang="ka-GE" sz="2800" dirty="0" smtClean="0"/>
              <a:t>საწარმოს დაგეგმილი საქმიანობა გათვლიალია როგორც საქართველოს, ასევე საზღვარგარეთიდან შემოტანილი სანედლეულე ბაზის გამოყენებაზე</a:t>
            </a:r>
            <a:r>
              <a:rPr lang="ka-GE" dirty="0" smtClean="0"/>
              <a:t>.</a:t>
            </a:r>
            <a:endParaRPr lang="en-US" dirty="0" smtClean="0"/>
          </a:p>
          <a:p>
            <a:endParaRPr lang="en-US" dirty="0" smtClean="0"/>
          </a:p>
          <a:p>
            <a:pPr marL="0" indent="0">
              <a:buNone/>
            </a:pPr>
            <a:endParaRPr lang="en-US" dirty="0"/>
          </a:p>
        </p:txBody>
      </p:sp>
    </p:spTree>
    <p:extLst>
      <p:ext uri="{BB962C8B-B14F-4D97-AF65-F5344CB8AC3E}">
        <p14:creationId xmlns="" xmlns:p14="http://schemas.microsoft.com/office/powerpoint/2010/main" val="22585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07" y="209320"/>
            <a:ext cx="9992299" cy="561862"/>
          </a:xfrm>
        </p:spPr>
        <p:txBody>
          <a:bodyPr>
            <a:normAutofit fontScale="90000"/>
          </a:bodyPr>
          <a:lstStyle/>
          <a:p>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700" b="1" dirty="0" smtClean="0">
                <a:latin typeface="Arial" pitchFamily="34" charset="0"/>
                <a:ea typeface="Times New Roman" pitchFamily="18" charset="0"/>
                <a:cs typeface="Sylfaen" pitchFamily="18" charset="0"/>
              </a:rPr>
              <a:t>ობიექტის ფუნქციური დანიშნულება</a:t>
            </a:r>
            <a:r>
              <a:rPr lang="ka-GE" sz="2200" b="1" dirty="0" smtClean="0"/>
              <a:t/>
            </a:r>
            <a:br>
              <a:rPr lang="ka-GE" sz="2200" b="1" dirty="0" smtClean="0"/>
            </a:br>
            <a:r>
              <a:rPr lang="ka-GE" sz="2200" b="1" dirty="0" smtClean="0"/>
              <a:t/>
            </a:r>
            <a:br>
              <a:rPr lang="ka-GE" sz="2200" b="1" dirty="0" smtClean="0"/>
            </a:br>
            <a:r>
              <a:rPr lang="en-US" sz="2000" dirty="0" smtClean="0"/>
              <a:t/>
            </a:r>
            <a:br>
              <a:rPr lang="en-US" sz="2000" dirty="0" smtClean="0"/>
            </a:br>
            <a:r>
              <a:rPr lang="ka-GE" sz="2000" dirty="0" smtClean="0"/>
              <a:t> </a:t>
            </a:r>
            <a:r>
              <a:rPr lang="en-US" sz="2000" dirty="0" smtClean="0"/>
              <a:t/>
            </a:r>
            <a:br>
              <a:rPr lang="en-US" sz="2000" dirty="0" smtClean="0"/>
            </a:br>
            <a:endParaRPr lang="en-US" sz="2000" dirty="0"/>
          </a:p>
        </p:txBody>
      </p:sp>
      <p:sp>
        <p:nvSpPr>
          <p:cNvPr id="14338" name="Rectangle 2"/>
          <p:cNvSpPr>
            <a:spLocks noChangeArrowheads="1"/>
          </p:cNvSpPr>
          <p:nvPr/>
        </p:nvSpPr>
        <p:spPr bwMode="auto">
          <a:xfrm>
            <a:off x="864103" y="638978"/>
            <a:ext cx="1051632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2400" dirty="0" smtClean="0">
                <a:latin typeface="Arial" pitchFamily="34" charset="0"/>
                <a:ea typeface="Times New Roman" pitchFamily="18" charset="0"/>
                <a:cs typeface="Sylfaen" pitchFamily="18" charset="0"/>
              </a:rPr>
              <a:t>პროექტით გათვალისწინებული ობიექტის ფუნქციური დანიშნულებაა:</a:t>
            </a:r>
            <a:endParaRPr lang="en-US" sz="2400" dirty="0" smtClean="0">
              <a:latin typeface="Arial" pitchFamily="34" charset="0"/>
              <a:cs typeface="Arial" pitchFamily="34" charset="0"/>
            </a:endParaRPr>
          </a:p>
          <a:p>
            <a:pPr algn="just" eaLnBrk="0" fontAlgn="base" hangingPunct="0">
              <a:spcBef>
                <a:spcPct val="0"/>
              </a:spcBef>
              <a:spcAft>
                <a:spcPct val="0"/>
              </a:spcAft>
              <a:buFontTx/>
              <a:buChar char="•"/>
            </a:pPr>
            <a:r>
              <a:rPr lang="ka-GE" sz="2400" dirty="0" smtClean="0">
                <a:latin typeface="Arial" pitchFamily="34" charset="0"/>
                <a:ea typeface="Calibri" pitchFamily="34" charset="0"/>
                <a:cs typeface="Sylfaen" pitchFamily="18" charset="0"/>
              </a:rPr>
              <a:t>  თაბაშირის ქვის მიღება</a:t>
            </a:r>
            <a:r>
              <a:rPr lang="en-US" sz="2400" dirty="0" smtClean="0">
                <a:latin typeface="Arial" pitchFamily="34" charset="0"/>
                <a:ea typeface="Calibri" pitchFamily="34" charset="0"/>
                <a:cs typeface="Sylfaen" pitchFamily="18" charset="0"/>
              </a:rPr>
              <a:t>, </a:t>
            </a:r>
            <a:r>
              <a:rPr lang="ka-GE" sz="2400" dirty="0" smtClean="0">
                <a:latin typeface="Arial" pitchFamily="34" charset="0"/>
                <a:ea typeface="Calibri" pitchFamily="34" charset="0"/>
                <a:cs typeface="Sylfaen" pitchFamily="18" charset="0"/>
              </a:rPr>
              <a:t>რომელიც წარმოადგენს თაბაშირ-მუყაოს ფილების წარმოების ძირითად ნედლეულს, მისი შემდგომი გადამუშავებით თაბაშირის მიღება, სხვადასხვა კომპონენტებთან შერევა და მიღებული პროდუქციის რეალიზაცია;</a:t>
            </a:r>
            <a:endParaRPr lang="en-US" sz="2400" dirty="0" smtClean="0">
              <a:latin typeface="Arial" pitchFamily="34" charset="0"/>
              <a:ea typeface="Calibri" pitchFamily="34" charset="0"/>
              <a:cs typeface="Sylfaen" pitchFamily="18" charset="0"/>
            </a:endParaRPr>
          </a:p>
          <a:p>
            <a:pPr algn="just" eaLnBrk="0" fontAlgn="base" hangingPunct="0">
              <a:spcBef>
                <a:spcPct val="0"/>
              </a:spcBef>
              <a:spcAft>
                <a:spcPct val="0"/>
              </a:spcAft>
              <a:buFontTx/>
              <a:buChar char="•"/>
            </a:pPr>
            <a:r>
              <a:rPr lang="ka-GE" sz="2400" dirty="0" smtClean="0">
                <a:latin typeface="Arial" pitchFamily="34" charset="0"/>
                <a:ea typeface="Calibri" pitchFamily="34" charset="0"/>
                <a:cs typeface="Sylfaen" pitchFamily="18" charset="0"/>
              </a:rPr>
              <a:t>  საწარმოო გრუნტების ხაზზე თხევადი გრუნტების  ჩამოსხმა 10 კგ ვედროებში, რომლების საბოლოოდ ჰერმეტიულად იხუფება. მიღებული პროდუქციის რეალიზაცია (გრუნტების ხაზზე გამოიყენება შემდეგი თხევადი კომპონენტები: წყალი, აკრილის დისპერსია, ქაფჩამქრობი, კონსერვანტი, აპკწარმომქმნელი);</a:t>
            </a:r>
            <a:endParaRPr lang="en-US" sz="2400" dirty="0" smtClean="0">
              <a:latin typeface="Arial" pitchFamily="34" charset="0"/>
              <a:ea typeface="Calibri" pitchFamily="34" charset="0"/>
              <a:cs typeface="Sylfaen" pitchFamily="18" charset="0"/>
            </a:endParaRPr>
          </a:p>
          <a:p>
            <a:pPr algn="just" eaLnBrk="0" fontAlgn="base" hangingPunct="0">
              <a:spcBef>
                <a:spcPct val="0"/>
              </a:spcBef>
              <a:spcAft>
                <a:spcPct val="0"/>
              </a:spcAft>
              <a:buFontTx/>
              <a:buChar char="•"/>
            </a:pPr>
            <a:r>
              <a:rPr lang="ka-GE" sz="2400" dirty="0" smtClean="0">
                <a:latin typeface="Arial" pitchFamily="34" charset="0"/>
                <a:ea typeface="Calibri" pitchFamily="34" charset="0"/>
                <a:cs typeface="Sylfaen" pitchFamily="18" charset="0"/>
              </a:rPr>
              <a:t>  საწარმოო გრუნტების ხაზზე თხევადი ფითხის  ჩამოსხმა 10 კგ ვედროებში, რომლების საბოლოოდ ჰერმეტიულადი ხუფება. მიღებული პროდუქციის რეალიზაცია (თხევადი ფითხის წარმოებისთვის საჭირო კომპონენტები: წყალი, მშრალი კომპაუნდი, კონსევანტი, ქაფწარმომქმნელი);</a:t>
            </a:r>
            <a:endParaRPr lang="en-US" sz="2400" dirty="0" smtClean="0">
              <a:latin typeface="Arial" pitchFamily="34" charset="0"/>
              <a:ea typeface="Calibri" pitchFamily="34" charset="0"/>
              <a:cs typeface="Sylfaen" pitchFamily="18" charset="0"/>
            </a:endParaRPr>
          </a:p>
          <a:p>
            <a:pPr algn="just" eaLnBrk="0" fontAlgn="base" hangingPunct="0">
              <a:spcBef>
                <a:spcPct val="0"/>
              </a:spcBef>
              <a:spcAft>
                <a:spcPct val="0"/>
              </a:spcAft>
              <a:buFontTx/>
              <a:buChar char="•"/>
            </a:pPr>
            <a:r>
              <a:rPr lang="ka-GE" sz="2400" dirty="0" smtClean="0">
                <a:latin typeface="Arial" pitchFamily="34" charset="0"/>
                <a:ea typeface="Calibri" pitchFamily="34" charset="0"/>
                <a:cs typeface="Sylfaen" pitchFamily="18" charset="0"/>
              </a:rPr>
              <a:t>  ნეალიტის (შუალედური ნედლეული) წარმოება.</a:t>
            </a:r>
            <a:endParaRPr lang="en-US" sz="2400" dirty="0" smtClean="0">
              <a:latin typeface="Arial" pitchFamily="34" charset="0"/>
              <a:ea typeface="Calibri" pitchFamily="34" charset="0"/>
              <a:cs typeface="Sylfaen" pitchFamily="18" charset="0"/>
            </a:endParaRPr>
          </a:p>
        </p:txBody>
      </p:sp>
    </p:spTree>
    <p:extLst>
      <p:ext uri="{BB962C8B-B14F-4D97-AF65-F5344CB8AC3E}">
        <p14:creationId xmlns="" xmlns:p14="http://schemas.microsoft.com/office/powerpoint/2010/main" val="17100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7841" y="241449"/>
            <a:ext cx="10554159" cy="369332"/>
          </a:xfrm>
          <a:prstGeom prst="rect">
            <a:avLst/>
          </a:prstGeom>
        </p:spPr>
        <p:txBody>
          <a:bodyPr wrap="square">
            <a:spAutoFit/>
          </a:bodyPr>
          <a:lstStyle/>
          <a:p>
            <a:pPr algn="ctr"/>
            <a:r>
              <a:rPr lang="ka-GE" b="1" dirty="0" smtClean="0"/>
              <a:t>საწარმოს  გენერალური გეგმა</a:t>
            </a:r>
            <a:endParaRPr lang="en-US" dirty="0">
              <a:solidFill>
                <a:srgbClr val="FF0000"/>
              </a:solidFill>
            </a:endParaRPr>
          </a:p>
        </p:txBody>
      </p:sp>
      <p:sp>
        <p:nvSpPr>
          <p:cNvPr id="13313" name="Rectangle 1"/>
          <p:cNvSpPr>
            <a:spLocks noChangeArrowheads="1"/>
          </p:cNvSpPr>
          <p:nvPr/>
        </p:nvSpPr>
        <p:spPr bwMode="auto">
          <a:xfrm>
            <a:off x="969484" y="917912"/>
            <a:ext cx="107596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Sylfaen" pitchFamily="18" charset="0"/>
            </a:endParaRPr>
          </a:p>
          <a:p>
            <a:pPr algn="just" eaLnBrk="0" fontAlgn="base" hangingPunct="0">
              <a:spcBef>
                <a:spcPct val="0"/>
              </a:spcBef>
              <a:spcAft>
                <a:spcPct val="0"/>
              </a:spcAft>
            </a:pPr>
            <a:endParaRPr lang="ka-GE" sz="2400" dirty="0" smtClean="0">
              <a:latin typeface="Arial" pitchFamily="34" charset="0"/>
              <a:ea typeface="Calibri" pitchFamily="34" charset="0"/>
              <a:cs typeface="Sylfaen" pitchFamily="18" charset="0"/>
            </a:endParaRPr>
          </a:p>
        </p:txBody>
      </p:sp>
      <p:sp>
        <p:nvSpPr>
          <p:cNvPr id="9" name="Rectangle 8"/>
          <p:cNvSpPr/>
          <p:nvPr/>
        </p:nvSpPr>
        <p:spPr>
          <a:xfrm>
            <a:off x="7921127" y="793214"/>
            <a:ext cx="4098275" cy="4832092"/>
          </a:xfrm>
          <a:prstGeom prst="rect">
            <a:avLst/>
          </a:prstGeom>
        </p:spPr>
        <p:txBody>
          <a:bodyPr wrap="square">
            <a:spAutoFit/>
          </a:bodyPr>
          <a:lstStyle/>
          <a:p>
            <a:pPr algn="just"/>
            <a:r>
              <a:rPr lang="ka-GE" sz="1400" b="1" i="1" u="sng" dirty="0" smtClean="0"/>
              <a:t>ესპლიკაცია: </a:t>
            </a:r>
          </a:p>
          <a:p>
            <a:r>
              <a:rPr lang="ka-GE" sz="1400" dirty="0" smtClean="0"/>
              <a:t>1. რკინიგზის ესტაკადა; 2. თაბაშირის ქვის საწყობი; 3. თაბაშირის ქვის საწყობი; 4. თაბაშირის ქვის საწყობი;  5. გიპსხარში საამქრო;  6. თმფ წარმოებისსაამქრო;  7. სუპერ ფინიშის წარმოებისუბანი; 8. გრუნტების წარმოების უბანი;</a:t>
            </a:r>
          </a:p>
          <a:p>
            <a:r>
              <a:rPr lang="ka-GE" sz="1400" dirty="0" smtClean="0"/>
              <a:t> 9. ფითხების საამქრო (საპროექტო); </a:t>
            </a:r>
          </a:p>
          <a:p>
            <a:r>
              <a:rPr lang="ka-GE" sz="1400" dirty="0" smtClean="0"/>
              <a:t>10. პროფილების საამქრო;  11.სადებების ჭრის საამქრო ; 12.გაჯისა და კირქვის სილოსები; </a:t>
            </a:r>
          </a:p>
          <a:p>
            <a:r>
              <a:rPr lang="ka-GE" sz="1400" dirty="0" smtClean="0"/>
              <a:t>13.მზა პროდუქციის საწყობი; 14. მატერიალური ღირებულებებისა და სათადარიგო ნაწილების საწყობი;  15. დამხმარე სახარჯი მასალების საწყობი;16. ენერგო-მექანიკური სამსახურის საამქრო;17. სპეც. ტექნიკის მცირე რემონტის საამქრო; 18. საწვავის ჩასხმის უბანი; 19. წყლის მექანიკური სალექარი; 20. აკუმულატორების სატენიუბანი; 21. სეპარირებული ნარჩენების შეგროვების კონტეინერები განთავსების უბანი; </a:t>
            </a:r>
          </a:p>
          <a:p>
            <a:r>
              <a:rPr lang="ka-GE" sz="1400" dirty="0" smtClean="0"/>
              <a:t>22. მცირე ოდენობის მყარი ნარჩენის დროებითი განთავსების ღია მოედანი; 23. წყლის ჭაბურღილები; 24. სასწავლო ცენტრი და მარკეტინგის ოფისი.</a:t>
            </a:r>
            <a:endParaRPr lang="en-US" sz="1400" dirty="0"/>
          </a:p>
        </p:txBody>
      </p:sp>
      <p:pic>
        <p:nvPicPr>
          <p:cNvPr id="10" name="Picture 9" descr="C:\Users\Rezo\Desktop\ახალი პროექტები\მიმდინარე\შპს კნაუფ გიპს თბილ;ისი\კნაუფის მასალები\შპს კნაუფის გრაფიკა\გენგეგმა\კკნაუფის  გაფრქვევის წყაროები გენ გეგმაზე (4).jpg"/>
          <p:cNvPicPr/>
          <p:nvPr/>
        </p:nvPicPr>
        <p:blipFill>
          <a:blip r:embed="rId2" cstate="print"/>
          <a:srcRect/>
          <a:stretch>
            <a:fillRect/>
          </a:stretch>
        </p:blipFill>
        <p:spPr bwMode="auto">
          <a:xfrm>
            <a:off x="809828" y="744455"/>
            <a:ext cx="6714693" cy="5458041"/>
          </a:xfrm>
          <a:prstGeom prst="rect">
            <a:avLst/>
          </a:prstGeom>
          <a:noFill/>
          <a:ln w="9525">
            <a:noFill/>
            <a:miter lim="800000"/>
            <a:headEnd/>
            <a:tailEnd/>
          </a:ln>
        </p:spPr>
      </p:pic>
    </p:spTree>
    <p:extLst>
      <p:ext uri="{BB962C8B-B14F-4D97-AF65-F5344CB8AC3E}">
        <p14:creationId xmlns="" xmlns:p14="http://schemas.microsoft.com/office/powerpoint/2010/main" val="2500237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1796</Words>
  <Application>Microsoft Office PowerPoint</Application>
  <PresentationFormat>Custom</PresentationFormat>
  <Paragraphs>463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პროექტის მოკლე აღწერა</vt:lpstr>
      <vt:lpstr>საკვლევი ტერიტორია</vt:lpstr>
      <vt:lpstr>Slide 5</vt:lpstr>
      <vt:lpstr>Slide 6</vt:lpstr>
      <vt:lpstr>დაგეგმილი საქმიანობის ზოგადი დახასიათება</vt:lpstr>
      <vt:lpstr>   ობიექტის ფუნქციური დანიშნულება     </vt:lpstr>
      <vt:lpstr>Slide 9</vt:lpstr>
      <vt:lpstr>საწარმოს წარმადობა </vt:lpstr>
      <vt:lpstr> ჩვეულებრივი ფილა                             ნესტგამძლე ფილა                        ცეცხლგამძლე ფილა </vt:lpstr>
      <vt:lpstr>მულტიგრუნტი                                 ნეალიტი</vt:lpstr>
      <vt:lpstr>მეტალის  სხვადასხვა პროფილი  </vt:lpstr>
      <vt:lpstr>თაბაშირ-მუყაოს ფილების ერთეულ პროდუქციაზე ძირითადი ნედლეულის რაოდენობები და                        წლიური ხარჯი</vt:lpstr>
      <vt:lpstr>საწარმოს განთავსების ალტერნატიული ვარიანტები</vt:lpstr>
      <vt:lpstr>ტექნოლოგიური ალტერნატივები</vt:lpstr>
      <vt:lpstr>მწარმოებლურობის, დატვირთვის შემცირება/გადიდების ალტერნატივები</vt:lpstr>
      <vt:lpstr>გარემოზე  მოსალოდნელი    ზემოქმედების აღწერა</vt:lpstr>
      <vt:lpstr>Slide 19</vt:lpstr>
      <vt:lpstr>საქმიანობის განხორციელების  პროცესში  უარყოფითი ზემოქმედებების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   გმადლობთ   ყურადღებისთვის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Rezo</cp:lastModifiedBy>
  <cp:revision>73</cp:revision>
  <dcterms:created xsi:type="dcterms:W3CDTF">2019-02-16T13:37:12Z</dcterms:created>
  <dcterms:modified xsi:type="dcterms:W3CDTF">2020-11-09T17:19:48Z</dcterms:modified>
</cp:coreProperties>
</file>