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11.11.2020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11.11.2020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11.11.2020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11.11.2020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11.11.2020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a-G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11.11.2020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11.11.2020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pt-BR" sz="2200" b="1" dirty="0" smtClean="0"/>
              <a:t>შეზღუდული პასუხისმგებლობის საზოგადოება </a:t>
            </a:r>
            <a:r>
              <a:rPr lang="en-US" sz="2200" b="1" dirty="0" smtClean="0"/>
              <a:t>“</a:t>
            </a:r>
            <a:r>
              <a:rPr lang="ka-GE" sz="2000" b="1" dirty="0" smtClean="0"/>
              <a:t>იემგ</a:t>
            </a:r>
            <a:r>
              <a:rPr lang="ka-GE" sz="2200" b="1" dirty="0" smtClean="0"/>
              <a:t>“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ka-GE" sz="2000" b="1" dirty="0" smtClean="0"/>
              <a:t> წყალში ხსნადი საღებავების წარმოების საამქროს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ka-GE" sz="2800" b="1" dirty="0" smtClean="0">
                <a:latin typeface="Sylfaen" pitchFamily="18" charset="0"/>
              </a:rPr>
              <a:t>გზშ-ს ანგარიშის საჯარო განხილვა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7338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 smtClean="0">
                <a:latin typeface="Sylfaen" pitchFamily="18" charset="0"/>
              </a:rPr>
              <a:t>გზშ-ს ანგარიშის პროექტის მომზადებელი : </a:t>
            </a:r>
            <a:r>
              <a:rPr lang="en-US" b="1" dirty="0" err="1" smtClean="0">
                <a:latin typeface="Calibri" pitchFamily="34" charset="0"/>
              </a:rPr>
              <a:t>შპს</a:t>
            </a:r>
            <a:r>
              <a:rPr lang="en-US" b="1" dirty="0" smtClean="0">
                <a:latin typeface="Calibri" pitchFamily="34" charset="0"/>
              </a:rPr>
              <a:t> „</a:t>
            </a:r>
            <a:r>
              <a:rPr lang="ka-GE" b="1" dirty="0" smtClean="0">
                <a:latin typeface="Calibri" pitchFamily="34" charset="0"/>
              </a:rPr>
              <a:t>ეკოლცენტრი</a:t>
            </a:r>
            <a:r>
              <a:rPr lang="en-US" b="1" dirty="0" smtClean="0">
                <a:latin typeface="Calibri" pitchFamily="34" charset="0"/>
              </a:rPr>
              <a:t>“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457200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პროექტის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ალტერნატიული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ვარიანტები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581400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AutoNum type="arabicPeriod"/>
            </a:pP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81000" y="990600"/>
            <a:ext cx="8153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ka-GE" sz="1600" b="1" i="1" dirty="0" smtClean="0">
                <a:latin typeface="Sylfaen" pitchFamily="18" charset="0"/>
              </a:rPr>
              <a:t>ტერიტორიის შერჩევის ალტერნატივები</a:t>
            </a:r>
          </a:p>
          <a:p>
            <a:pPr>
              <a:defRPr/>
            </a:pPr>
            <a:endParaRPr lang="en-US" sz="1400" b="1" i="1" dirty="0" smtClean="0">
              <a:latin typeface="Sylfaen" pitchFamily="18" charset="0"/>
            </a:endParaRPr>
          </a:p>
          <a:p>
            <a:pPr algn="just">
              <a:defRPr/>
            </a:pPr>
            <a:r>
              <a:rPr lang="ka-GE" sz="1600" dirty="0" smtClean="0">
                <a:latin typeface="Sylfaen" pitchFamily="18" charset="0"/>
              </a:rPr>
              <a:t>წყალში ხსნადი საღებავების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საწარმოს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მოწყობა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ადრეულ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სტადიაზე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განიხილებოდა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ka-GE" sz="1600" dirty="0" smtClean="0">
                <a:latin typeface="Sylfaen" pitchFamily="18" charset="0"/>
              </a:rPr>
              <a:t>სხვადასხვა ქალაქის ტერიტორიები, სადაც მასზე მოთხოვნილება უფრო მეტია, ვიდრე სოფლის ტიპის დასახლებებში. ასევე დიდი მნიშვნელობა  ქონდა პროდუქციის წარმოებისათვის ნედლეულის მიწოდების, რომლის ძირითად წყაროდ განიხილებოდა თურქეთი. აქედან  გამომდინარე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შემდგომში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წარმოებული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პროდუქციის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ყველაზე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დიდ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სარეალიზაციო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ბაზართან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ka-GE" sz="1600" dirty="0" smtClean="0">
                <a:latin typeface="Sylfaen" pitchFamily="18" charset="0"/>
              </a:rPr>
              <a:t>სიახლოვისა და ნედლეულის მოწოდების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მიზნით</a:t>
            </a:r>
            <a:r>
              <a:rPr lang="en-US" sz="1600" dirty="0" smtClean="0">
                <a:latin typeface="Sylfaen" pitchFamily="18" charset="0"/>
              </a:rPr>
              <a:t>, </a:t>
            </a:r>
            <a:r>
              <a:rPr lang="en-US" sz="1600" dirty="0" err="1" smtClean="0">
                <a:latin typeface="Sylfaen" pitchFamily="18" charset="0"/>
              </a:rPr>
              <a:t>მიღებული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იქნა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გადაწყვეტილება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მისი</a:t>
            </a:r>
            <a:r>
              <a:rPr lang="en-US" sz="1600" dirty="0" smtClean="0">
                <a:latin typeface="Sylfaen" pitchFamily="18" charset="0"/>
              </a:rPr>
              <a:t> ქ. </a:t>
            </a:r>
            <a:r>
              <a:rPr lang="ka-GE" sz="1600" dirty="0" smtClean="0">
                <a:latin typeface="Sylfaen" pitchFamily="18" charset="0"/>
              </a:rPr>
              <a:t>ბათუმის </a:t>
            </a:r>
            <a:r>
              <a:rPr lang="en-US" sz="1600" dirty="0" err="1" smtClean="0">
                <a:latin typeface="Sylfaen" pitchFamily="18" charset="0"/>
              </a:rPr>
              <a:t>ტერიტორიაზე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მოწყობის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თაობაზე</a:t>
            </a:r>
            <a:r>
              <a:rPr lang="en-US" sz="1600" dirty="0" smtClean="0">
                <a:latin typeface="Sylfaen" pitchFamily="18" charset="0"/>
              </a:rPr>
              <a:t>.</a:t>
            </a:r>
          </a:p>
          <a:p>
            <a:pPr algn="just">
              <a:defRPr/>
            </a:pPr>
            <a:r>
              <a:rPr lang="en-US" sz="1600" dirty="0" smtClean="0">
                <a:latin typeface="Sylfaen" pitchFamily="18" charset="0"/>
              </a:rPr>
              <a:t>ქ. </a:t>
            </a:r>
            <a:r>
              <a:rPr lang="ka-GE" sz="1600" dirty="0" smtClean="0">
                <a:latin typeface="Sylfaen" pitchFamily="18" charset="0"/>
              </a:rPr>
              <a:t>ბათუმში განიხილებოდა სხვადსხვა 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ტერიტორი</a:t>
            </a:r>
            <a:r>
              <a:rPr lang="ka-GE" sz="1600" dirty="0" smtClean="0">
                <a:latin typeface="Sylfaen" pitchFamily="18" charset="0"/>
              </a:rPr>
              <a:t>ები, მაგრამ ამ ტერიტორიებზე არ არსებობდა შესაბამისი ინფრასტრუქტურა და შენობა. </a:t>
            </a:r>
            <a:endParaRPr lang="en-US" sz="1600" dirty="0" smtClean="0">
              <a:latin typeface="Sylfaen" pitchFamily="18" charset="0"/>
            </a:endParaRPr>
          </a:p>
          <a:p>
            <a:pPr algn="just">
              <a:defRPr/>
            </a:pPr>
            <a:r>
              <a:rPr lang="en-US" sz="1600" dirty="0" err="1" smtClean="0">
                <a:latin typeface="Sylfaen" pitchFamily="18" charset="0"/>
              </a:rPr>
              <a:t>საწარმოს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მოწყობისათვის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საჭირო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საინვესტიციო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ხარჯების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შემცირების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და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ახალ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მშენებლობასთან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დაკავშირებული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გარემოზე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ნეგატიური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ზემოქმედების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მინიმიზაციის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მიზნით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მიღებული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იქნა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გადაწვეტილება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რომელიმე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ka-GE" sz="1600" dirty="0" smtClean="0">
                <a:latin typeface="Sylfaen" pitchFamily="18" charset="0"/>
              </a:rPr>
              <a:t>არსებული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საწარმოს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ტერიტორიის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გამოყენების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თაობაზე</a:t>
            </a:r>
            <a:r>
              <a:rPr lang="en-US" sz="1600" dirty="0" smtClean="0">
                <a:latin typeface="Sylfaen" pitchFamily="18" charset="0"/>
              </a:rPr>
              <a:t>. </a:t>
            </a:r>
          </a:p>
          <a:p>
            <a:pPr algn="just">
              <a:defRPr/>
            </a:pPr>
            <a:r>
              <a:rPr lang="en-US" sz="1600" dirty="0" err="1" smtClean="0">
                <a:latin typeface="Sylfaen" pitchFamily="18" charset="0"/>
              </a:rPr>
              <a:t>შემოთავაზებული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გადაწყვეტა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ხასიათდება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მთელი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რიგი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უპირატესობებით</a:t>
            </a:r>
            <a:r>
              <a:rPr lang="en-US" sz="1600" dirty="0" smtClean="0">
                <a:latin typeface="Sylfaen" pitchFamily="18" charset="0"/>
              </a:rPr>
              <a:t>, </a:t>
            </a:r>
            <a:r>
              <a:rPr lang="en-US" sz="1600" dirty="0" err="1" smtClean="0">
                <a:latin typeface="Sylfaen" pitchFamily="18" charset="0"/>
              </a:rPr>
              <a:t>რომელთაგან</a:t>
            </a:r>
            <a:endParaRPr lang="en-US" sz="1600" dirty="0" smtClean="0">
              <a:latin typeface="Sylfaen" pitchFamily="18" charset="0"/>
            </a:endParaRPr>
          </a:p>
          <a:p>
            <a:pPr algn="just">
              <a:defRPr/>
            </a:pPr>
            <a:r>
              <a:rPr lang="en-US" sz="1600" dirty="0" err="1" smtClean="0">
                <a:latin typeface="Sylfaen" pitchFamily="18" charset="0"/>
              </a:rPr>
              <a:t>მნიშვნელოვანია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შემდეგი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გარემოსდაცვითი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და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ეკონომიკური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ფაქტორები</a:t>
            </a:r>
            <a:r>
              <a:rPr lang="en-US" sz="1600" dirty="0" smtClean="0">
                <a:latin typeface="Sylfaen" pitchFamily="18" charset="0"/>
              </a:rPr>
              <a:t>:</a:t>
            </a:r>
          </a:p>
          <a:p>
            <a:pPr algn="just">
              <a:defRPr/>
            </a:pPr>
            <a:r>
              <a:rPr lang="en-US" sz="1600" dirty="0" err="1" smtClean="0">
                <a:latin typeface="Sylfaen" pitchFamily="18" charset="0"/>
              </a:rPr>
              <a:t>საპროექტო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ტერიტორია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ათეული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წლების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განმავლობაში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განიცდიდა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მნიშნელოვან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ტექნოგენურ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დატვირთვას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და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შესაბამისად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ჩამოყალიბებულია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ტიპიური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ტექნოგენური</a:t>
            </a:r>
            <a:r>
              <a:rPr lang="en-US" sz="1600" dirty="0" smtClean="0">
                <a:latin typeface="Sylfaen" pitchFamily="18" charset="0"/>
              </a:rPr>
              <a:t> </a:t>
            </a:r>
            <a:r>
              <a:rPr lang="en-US" sz="1600" dirty="0" err="1" smtClean="0">
                <a:latin typeface="Sylfaen" pitchFamily="18" charset="0"/>
              </a:rPr>
              <a:t>ლანდშაფტი</a:t>
            </a:r>
            <a:r>
              <a:rPr lang="en-US" sz="1600" dirty="0" smtClean="0">
                <a:latin typeface="Sylfaen" pitchFamily="18" charset="0"/>
              </a:rPr>
              <a:t>;</a:t>
            </a:r>
            <a:endParaRPr lang="en-US" sz="1600" dirty="0"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ka-GE" sz="1800" dirty="0" smtClean="0">
                <a:latin typeface="Sylfaen" panose="010A0502050306030303" pitchFamily="18" charset="0"/>
              </a:rPr>
              <a:t>საქმიანობით გამოწვეული გარემოზე შესაძლო ზემოქმედების მოკლე აღწერა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a-GE" sz="2200" dirty="0" smtClean="0">
                <a:latin typeface="Sylfaen" panose="010A0502050306030303" pitchFamily="18" charset="0"/>
              </a:rPr>
              <a:t>● </a:t>
            </a:r>
            <a:r>
              <a:rPr lang="ka-GE" sz="2200" dirty="0" smtClean="0"/>
              <a:t>ზემოქმედება ატმოსფერულ ჰაერზე და ემისიები</a:t>
            </a:r>
          </a:p>
          <a:p>
            <a:pPr>
              <a:buNone/>
            </a:pPr>
            <a:r>
              <a:rPr lang="ka-GE" sz="2200" dirty="0" smtClean="0">
                <a:latin typeface="Sylfaen" panose="010A0502050306030303" pitchFamily="18" charset="0"/>
              </a:rPr>
              <a:t>● </a:t>
            </a:r>
            <a:r>
              <a:rPr lang="ka-GE" sz="2200" dirty="0" smtClean="0"/>
              <a:t>ხმაური; ვიბრაცია</a:t>
            </a:r>
            <a:endParaRPr lang="en-US" sz="2200" dirty="0" smtClean="0"/>
          </a:p>
          <a:p>
            <a:pPr>
              <a:buNone/>
            </a:pPr>
            <a:r>
              <a:rPr lang="ka-GE" sz="2200" dirty="0" smtClean="0">
                <a:latin typeface="Sylfaen" panose="010A0502050306030303" pitchFamily="18" charset="0"/>
              </a:rPr>
              <a:t>● </a:t>
            </a:r>
            <a:r>
              <a:rPr lang="ka-GE" sz="2200" dirty="0" smtClean="0"/>
              <a:t>ელექტრო მაგნიტური გამოსხივება</a:t>
            </a:r>
            <a:endParaRPr lang="en-US" sz="2200" dirty="0" smtClean="0"/>
          </a:p>
          <a:p>
            <a:pPr>
              <a:buNone/>
            </a:pPr>
            <a:r>
              <a:rPr lang="ka-GE" sz="2200" dirty="0" smtClean="0">
                <a:latin typeface="Sylfaen" panose="010A0502050306030303" pitchFamily="18" charset="0"/>
              </a:rPr>
              <a:t>● </a:t>
            </a:r>
            <a:r>
              <a:rPr lang="ka-GE" sz="2200" dirty="0" smtClean="0"/>
              <a:t>ზემოქმედება წყლის ხარისხზე</a:t>
            </a:r>
            <a:endParaRPr lang="en-US" sz="2200" dirty="0" smtClean="0"/>
          </a:p>
          <a:p>
            <a:pPr>
              <a:buNone/>
            </a:pPr>
            <a:r>
              <a:rPr lang="ka-GE" sz="2200" dirty="0" smtClean="0">
                <a:latin typeface="Sylfaen" panose="010A0502050306030303" pitchFamily="18" charset="0"/>
              </a:rPr>
              <a:t>● </a:t>
            </a:r>
            <a:r>
              <a:rPr lang="ka-GE" sz="2200" dirty="0" smtClean="0"/>
              <a:t>ზემოქმედება ცხოველთა სამყაროზე</a:t>
            </a:r>
            <a:endParaRPr lang="en-US" sz="2200" dirty="0" smtClean="0"/>
          </a:p>
          <a:p>
            <a:pPr>
              <a:buNone/>
            </a:pPr>
            <a:r>
              <a:rPr lang="ka-GE" sz="2200" dirty="0" smtClean="0">
                <a:latin typeface="Sylfaen" panose="010A0502050306030303" pitchFamily="18" charset="0"/>
              </a:rPr>
              <a:t>● ნარჩენების წარმოქმნა და მათი მართვის პროცესში მოსალოდნელი ზემოქმედება</a:t>
            </a:r>
            <a:endParaRPr lang="en-US" sz="2200" dirty="0" smtClean="0"/>
          </a:p>
          <a:p>
            <a:pPr>
              <a:buNone/>
            </a:pPr>
            <a:r>
              <a:rPr lang="ka-GE" sz="2200" dirty="0" smtClean="0">
                <a:latin typeface="Sylfaen" panose="010A0502050306030303" pitchFamily="18" charset="0"/>
              </a:rPr>
              <a:t>● ზემოქმედება ადამიანის ჯანმრთელობასა და უსაფრთხოებაზე</a:t>
            </a:r>
            <a:endParaRPr lang="en-US" sz="2200" dirty="0" smtClean="0"/>
          </a:p>
          <a:p>
            <a:pPr>
              <a:buNone/>
            </a:pPr>
            <a:r>
              <a:rPr lang="ka-GE" sz="2200" dirty="0" smtClean="0">
                <a:latin typeface="Sylfaen" panose="010A0502050306030303" pitchFamily="18" charset="0"/>
              </a:rPr>
              <a:t>● ნიადაგის; გრუნტის და </a:t>
            </a:r>
            <a:r>
              <a:rPr lang="ka-GE" sz="2200" dirty="0" smtClean="0"/>
              <a:t>მიწისქვეშა წყლების დაბინძურების რისკები </a:t>
            </a:r>
            <a:endParaRPr lang="en-US" sz="2200" dirty="0" smtClean="0"/>
          </a:p>
          <a:p>
            <a:pPr>
              <a:buNone/>
            </a:pPr>
            <a:r>
              <a:rPr lang="ka-GE" sz="2200" dirty="0" smtClean="0">
                <a:latin typeface="Sylfaen" panose="010A0502050306030303" pitchFamily="18" charset="0"/>
              </a:rPr>
              <a:t>● კუმულაციური ზემოქმედება</a:t>
            </a:r>
            <a:endParaRPr lang="en-US" sz="22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1000"/>
          </a:xfrm>
        </p:spPr>
        <p:txBody>
          <a:bodyPr>
            <a:normAutofit/>
          </a:bodyPr>
          <a:lstStyle/>
          <a:p>
            <a:r>
              <a:rPr lang="ka-GE" sz="1800" dirty="0" smtClean="0">
                <a:latin typeface="Sylfaen" pitchFamily="18" charset="0"/>
              </a:rPr>
              <a:t>ზემოქმედება ატმოსფერულ ჰაერზე და ემისიები</a:t>
            </a:r>
            <a:endParaRPr lang="en-US" sz="1800" dirty="0">
              <a:latin typeface="Sylfae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209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dirty="0" smtClean="0">
                <a:latin typeface="Sylfaen" pitchFamily="18" charset="0"/>
              </a:rPr>
              <a:t>გარემოში გამოიფრქვევა შემდეგი მავნე ნივთიერებები: 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ka-GE" b="1" i="1" dirty="0" smtClean="0">
                <a:latin typeface="Sylfaen" pitchFamily="18" charset="0"/>
              </a:rPr>
              <a:t>შეწონილი ნაწილაკები</a:t>
            </a:r>
            <a:endParaRPr lang="en-US" i="1" dirty="0">
              <a:latin typeface="Sylfae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1000" y="9144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Sylfaen" pitchFamily="18" charset="0"/>
              </a:rPr>
              <a:t>აღნიშნული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cadNusx" pitchFamily="2" charset="0"/>
              </a:rPr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Sylfaen" pitchFamily="18" charset="0"/>
              </a:rPr>
              <a:t>მახასიათებლების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cadNusx" pitchFamily="2" charset="0"/>
              </a:rPr>
              <a:t> - </a:t>
            </a:r>
            <a:r>
              <a:rPr kumimoji="0" lang="ka-G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cadNusx" pitchFamily="2" charset="0"/>
              </a:rPr>
              <a:t>საწარმოს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Sylfaen" pitchFamily="18" charset="0"/>
              </a:rPr>
              <a:t>ფუნქციონირების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cadNusx" pitchFamily="2" charset="0"/>
              </a:rPr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Sylfaen" pitchFamily="18" charset="0"/>
              </a:rPr>
              <a:t>ანალიზის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cadNusx" pitchFamily="2" charset="0"/>
              </a:rPr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Sylfaen" pitchFamily="18" charset="0"/>
              </a:rPr>
              <a:t>საფუძველზე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cadNusx" pitchFamily="2" charset="0"/>
              </a:rPr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Sylfaen" pitchFamily="18" charset="0"/>
              </a:rPr>
              <a:t>დადგინდა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cadNusx" pitchFamily="2" charset="0"/>
              </a:rPr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Sylfaen" pitchFamily="18" charset="0"/>
              </a:rPr>
              <a:t>გარემოს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cadNusx" pitchFamily="2" charset="0"/>
              </a:rPr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Sylfaen" pitchFamily="18" charset="0"/>
              </a:rPr>
              <a:t>უმთავრესი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cadNusx" pitchFamily="2" charset="0"/>
              </a:rPr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Sylfaen" pitchFamily="18" charset="0"/>
              </a:rPr>
              <a:t>დამამბინძურებელი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cadNusx" pitchFamily="2" charset="0"/>
              </a:rPr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Sylfaen" pitchFamily="18" charset="0"/>
              </a:rPr>
              <a:t>წყაროები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cadNusx" pitchFamily="2" charset="0"/>
              </a:rPr>
              <a:t>: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AcadNusx" pitchFamily="2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cadNusx" pitchFamily="2" charset="0"/>
              </a:rPr>
              <a:t>1.	</a:t>
            </a:r>
            <a:r>
              <a:rPr kumimoji="0" lang="ka-G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cadNusx" pitchFamily="2" charset="0"/>
              </a:rPr>
              <a:t>წყალში ხსნადი საღებავის დამზადების მიქსერის გამწოვი სისტემა (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cadNusx" pitchFamily="2" charset="0"/>
              </a:rPr>
              <a:t>გაფრქვევის წყარო გ-1);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52800"/>
            <a:ext cx="8305800" cy="200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33400"/>
          </a:xfrm>
        </p:spPr>
        <p:txBody>
          <a:bodyPr>
            <a:normAutofit/>
          </a:bodyPr>
          <a:lstStyle/>
          <a:p>
            <a:r>
              <a:rPr lang="pt-BR" sz="1600" i="1" dirty="0" smtClean="0"/>
              <a:t>ატმოსფერულ ჰაერში მავნე ნივთიერებათა გაბნევის ანგარიშის შედეგთა ანალიზი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3352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500" dirty="0" err="1" smtClean="0">
                <a:latin typeface="Sylfaen" pitchFamily="18" charset="0"/>
              </a:rPr>
              <a:t>საკვლევ</a:t>
            </a:r>
            <a:r>
              <a:rPr lang="ka-GE" sz="1500" dirty="0" smtClean="0">
                <a:latin typeface="Sylfaen" pitchFamily="18" charset="0"/>
              </a:rPr>
              <a:t>ი </a:t>
            </a:r>
            <a:r>
              <a:rPr lang="en-US" sz="1500" dirty="0" err="1" smtClean="0">
                <a:latin typeface="Sylfaen" pitchFamily="18" charset="0"/>
              </a:rPr>
              <a:t>ტერიტორი</a:t>
            </a:r>
            <a:r>
              <a:rPr lang="ka-GE" sz="1500" dirty="0" smtClean="0">
                <a:latin typeface="Sylfaen" pitchFamily="18" charset="0"/>
              </a:rPr>
              <a:t>ის სიახლოვეს ანალოგიური ტიპის </a:t>
            </a:r>
            <a:r>
              <a:rPr lang="en-US" sz="1500" dirty="0" err="1" smtClean="0">
                <a:latin typeface="Sylfaen" pitchFamily="18" charset="0"/>
              </a:rPr>
              <a:t>ატმოსფერული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ჰაერის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დაბინძურების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სტაციონარული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წყაროები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განთავსებული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არ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არის</a:t>
            </a:r>
            <a:r>
              <a:rPr lang="en-US" sz="1500" dirty="0" smtClean="0">
                <a:latin typeface="Sylfaen" pitchFamily="18" charset="0"/>
              </a:rPr>
              <a:t>.  </a:t>
            </a:r>
            <a:r>
              <a:rPr lang="en-US" sz="1500" dirty="0" err="1" smtClean="0">
                <a:latin typeface="Sylfaen" pitchFamily="18" charset="0"/>
              </a:rPr>
              <a:t>გამომდინარე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აღნიშნულიდან</a:t>
            </a:r>
            <a:r>
              <a:rPr lang="en-US" sz="1500" dirty="0" smtClean="0">
                <a:latin typeface="Sylfaen" pitchFamily="18" charset="0"/>
              </a:rPr>
              <a:t>, </a:t>
            </a:r>
            <a:r>
              <a:rPr lang="en-US" sz="1500" dirty="0" err="1" smtClean="0">
                <a:latin typeface="Sylfaen" pitchFamily="18" charset="0"/>
              </a:rPr>
              <a:t>საკვლევი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ტერიტორიის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ატმოსფერული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ჰაერის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ფონური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დაბინძურების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შეფასებისათვის</a:t>
            </a:r>
            <a:r>
              <a:rPr lang="en-US" sz="1500" dirty="0" smtClean="0">
                <a:latin typeface="Sylfaen" pitchFamily="18" charset="0"/>
              </a:rPr>
              <a:t>, </a:t>
            </a:r>
            <a:r>
              <a:rPr lang="en-US" sz="1500" dirty="0" err="1" smtClean="0">
                <a:latin typeface="Sylfaen" pitchFamily="18" charset="0"/>
              </a:rPr>
              <a:t>საჭიროა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გამოყენებულ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იქნას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საქართველოს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მთავრობის</a:t>
            </a:r>
            <a:r>
              <a:rPr lang="en-US" sz="1500" dirty="0" smtClean="0">
                <a:latin typeface="Sylfaen" pitchFamily="18" charset="0"/>
              </a:rPr>
              <a:t> 2013 </a:t>
            </a:r>
            <a:r>
              <a:rPr lang="en-US" sz="1500" dirty="0" err="1" smtClean="0">
                <a:latin typeface="Sylfaen" pitchFamily="18" charset="0"/>
              </a:rPr>
              <a:t>წლის</a:t>
            </a:r>
            <a:r>
              <a:rPr lang="en-US" sz="1500" dirty="0" smtClean="0">
                <a:latin typeface="Sylfaen" pitchFamily="18" charset="0"/>
              </a:rPr>
              <a:t> 31 </a:t>
            </a:r>
            <a:r>
              <a:rPr lang="en-US" sz="1500" dirty="0" err="1" smtClean="0">
                <a:latin typeface="Sylfaen" pitchFamily="18" charset="0"/>
              </a:rPr>
              <a:t>დეკემბრის</a:t>
            </a:r>
            <a:r>
              <a:rPr lang="en-US" sz="1500" dirty="0" smtClean="0">
                <a:latin typeface="Sylfaen" pitchFamily="18" charset="0"/>
              </a:rPr>
              <a:t> №408 </a:t>
            </a:r>
            <a:r>
              <a:rPr lang="en-US" sz="1500" dirty="0" err="1" smtClean="0">
                <a:latin typeface="Sylfaen" pitchFamily="18" charset="0"/>
              </a:rPr>
              <a:t>დადგენილების</a:t>
            </a:r>
            <a:r>
              <a:rPr lang="en-US" sz="1500" dirty="0" smtClean="0">
                <a:latin typeface="Sylfaen" pitchFamily="18" charset="0"/>
              </a:rPr>
              <a:t> (</a:t>
            </a:r>
            <a:r>
              <a:rPr lang="en-US" sz="1500" dirty="0" err="1" smtClean="0">
                <a:latin typeface="Sylfaen" pitchFamily="18" charset="0"/>
              </a:rPr>
              <a:t>ატმოსფერულ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ჰაერში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მავნე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ნივთიერებათა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ზღვრულად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დასაშვები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გაფრქვევის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ნორმების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გაანგარიშების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ტექნიკური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რეგლამენტის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დამტკიცების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თაობაზე</a:t>
            </a:r>
            <a:r>
              <a:rPr lang="en-US" sz="1500" dirty="0" smtClean="0">
                <a:latin typeface="Sylfaen" pitchFamily="18" charset="0"/>
              </a:rPr>
              <a:t>) მე-5 </a:t>
            </a:r>
            <a:r>
              <a:rPr lang="en-US" sz="1500" dirty="0" err="1" smtClean="0">
                <a:latin typeface="Sylfaen" pitchFamily="18" charset="0"/>
              </a:rPr>
              <a:t>მუხლის</a:t>
            </a:r>
            <a:r>
              <a:rPr lang="en-US" sz="1500" dirty="0" smtClean="0">
                <a:latin typeface="Sylfaen" pitchFamily="18" charset="0"/>
              </a:rPr>
              <a:t> მე-8 </a:t>
            </a:r>
            <a:r>
              <a:rPr lang="en-US" sz="1500" dirty="0" err="1" smtClean="0">
                <a:latin typeface="Sylfaen" pitchFamily="18" charset="0"/>
              </a:rPr>
              <a:t>პუნქტით</a:t>
            </a:r>
            <a:r>
              <a:rPr lang="en-US" sz="1500" dirty="0" smtClean="0">
                <a:latin typeface="Sylfaen" pitchFamily="18" charset="0"/>
              </a:rPr>
              <a:t>   </a:t>
            </a:r>
            <a:r>
              <a:rPr lang="en-US" sz="1500" dirty="0" err="1" smtClean="0">
                <a:latin typeface="Sylfaen" pitchFamily="18" charset="0"/>
              </a:rPr>
              <a:t>გათვალისწინებული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რეკომენდაციები</a:t>
            </a:r>
            <a:r>
              <a:rPr lang="en-US" sz="1500" dirty="0" smtClean="0">
                <a:latin typeface="Sylfae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500" dirty="0" err="1" smtClean="0">
                <a:latin typeface="Sylfaen" pitchFamily="18" charset="0"/>
              </a:rPr>
              <a:t>რადგან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უახლოესი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დასახლებული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პუნქტი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ka-GE" sz="1500" dirty="0" smtClean="0">
                <a:latin typeface="Sylfaen" pitchFamily="18" charset="0"/>
              </a:rPr>
              <a:t>დასავლეთის </a:t>
            </a:r>
            <a:r>
              <a:rPr lang="en-US" sz="1500" dirty="0" err="1" smtClean="0">
                <a:latin typeface="Sylfaen" pitchFamily="18" charset="0"/>
              </a:rPr>
              <a:t>მიმართულებებით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დაცილებულია</a:t>
            </a:r>
            <a:r>
              <a:rPr lang="en-US" sz="1500" dirty="0" smtClean="0">
                <a:latin typeface="Sylfaen" pitchFamily="18" charset="0"/>
              </a:rPr>
              <a:t>  </a:t>
            </a:r>
            <a:r>
              <a:rPr lang="en-US" sz="1500" dirty="0" err="1" smtClean="0">
                <a:latin typeface="Sylfaen" pitchFamily="18" charset="0"/>
              </a:rPr>
              <a:t>ობიექტის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შესაბამისად</a:t>
            </a:r>
            <a:r>
              <a:rPr lang="en-US" sz="1500" dirty="0" smtClean="0">
                <a:latin typeface="Sylfaen" pitchFamily="18" charset="0"/>
              </a:rPr>
              <a:t>  </a:t>
            </a:r>
            <a:r>
              <a:rPr lang="ka-GE" sz="1500" dirty="0" smtClean="0">
                <a:latin typeface="Sylfaen" pitchFamily="18" charset="0"/>
              </a:rPr>
              <a:t>25 მეტრი</a:t>
            </a:r>
            <a:r>
              <a:rPr lang="en-US" sz="1500" dirty="0" smtClean="0">
                <a:latin typeface="Sylfaen" pitchFamily="18" charset="0"/>
              </a:rPr>
              <a:t>თ, </a:t>
            </a:r>
            <a:r>
              <a:rPr lang="ka-GE" sz="1500" dirty="0" smtClean="0">
                <a:latin typeface="Sylfaen" pitchFamily="18" charset="0"/>
              </a:rPr>
              <a:t>ამიტომ  </a:t>
            </a:r>
            <a:r>
              <a:rPr lang="en-US" sz="1500" dirty="0" err="1" smtClean="0">
                <a:latin typeface="Sylfaen" pitchFamily="18" charset="0"/>
              </a:rPr>
              <a:t>გაანგარიშებული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ემისიების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შესაბამისად</a:t>
            </a:r>
            <a:r>
              <a:rPr lang="en-US" sz="1500" dirty="0" smtClean="0">
                <a:latin typeface="Sylfaen" pitchFamily="18" charset="0"/>
              </a:rPr>
              <a:t>,  </a:t>
            </a:r>
            <a:r>
              <a:rPr lang="en-US" sz="1500" dirty="0" err="1" smtClean="0">
                <a:latin typeface="Sylfaen" pitchFamily="18" charset="0"/>
              </a:rPr>
              <a:t>ჰაერის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ხარისხის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მოდელირება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შესრულდ</a:t>
            </a:r>
            <a:r>
              <a:rPr lang="ka-GE" sz="1500" dirty="0" smtClean="0">
                <a:latin typeface="Sylfaen" pitchFamily="18" charset="0"/>
              </a:rPr>
              <a:t>ებ</a:t>
            </a:r>
            <a:r>
              <a:rPr lang="en-US" sz="1500" dirty="0" smtClean="0">
                <a:latin typeface="Sylfaen" pitchFamily="18" charset="0"/>
              </a:rPr>
              <a:t>ა </a:t>
            </a:r>
            <a:r>
              <a:rPr lang="en-US" sz="1500" dirty="0" err="1" smtClean="0">
                <a:latin typeface="Sylfaen" pitchFamily="18" charset="0"/>
              </a:rPr>
              <a:t>ობიექტის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წყაროებიდან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ka-GE" sz="1500" dirty="0" smtClean="0">
                <a:latin typeface="Sylfaen" pitchFamily="18" charset="0"/>
              </a:rPr>
              <a:t>25 </a:t>
            </a:r>
            <a:r>
              <a:rPr lang="en-US" sz="1500" dirty="0" err="1" smtClean="0">
                <a:latin typeface="Sylfaen" pitchFamily="18" charset="0"/>
              </a:rPr>
              <a:t>მეტრიანი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ნორმირებული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ზონის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საკონტროლო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წერტილების</a:t>
            </a:r>
            <a:r>
              <a:rPr lang="en-US" sz="1500" dirty="0" smtClean="0">
                <a:latin typeface="Sylfaen" pitchFamily="18" charset="0"/>
              </a:rPr>
              <a:t> </a:t>
            </a:r>
            <a:r>
              <a:rPr lang="en-US" sz="1500" dirty="0" err="1" smtClean="0">
                <a:latin typeface="Sylfaen" pitchFamily="18" charset="0"/>
              </a:rPr>
              <a:t>მიმართ</a:t>
            </a:r>
            <a:r>
              <a:rPr lang="en-US" sz="1500" dirty="0" smtClean="0">
                <a:latin typeface="Sylfae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ka-GE" sz="1500" dirty="0" smtClean="0">
                <a:latin typeface="Sylfaen" pitchFamily="18" charset="0"/>
              </a:rPr>
              <a:t>რადგან დაგეგმილი საქმიანობა იგეგმება ქ. ბათუმში, ამიტომ ფონურ სიდიდეებად აღებული იქნება ცხრილი 3.1.2-ის 125 - 250 მოსახლეობის გრაფის მონაცემები. ასევე გათვალისწინებული იქნება საკურორტო ზონებისათვის დადგენილი სიდიდე, რომელიც არ უნდა აღემატებოდეს 0.8 ზდკ-ს.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0"/>
            <a:ext cx="820454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ხმაური </a:t>
            </a:r>
            <a:r>
              <a:rPr lang="en-US" sz="2800" dirty="0" smtClean="0"/>
              <a:t>             </a:t>
            </a:r>
            <a:r>
              <a:rPr lang="ka-GE" sz="2800" dirty="0" smtClean="0"/>
              <a:t>ვიბრაცია</a:t>
            </a:r>
            <a:endParaRPr lang="ka-GE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33400" y="4038600"/>
            <a:ext cx="82296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ka-GE" sz="1600" dirty="0">
                <a:latin typeface="Sylfaen" panose="010A0502050306030303" pitchFamily="18" charset="0"/>
              </a:rPr>
              <a:t>ხმაური არის სხვადასხვა სიხშირის და ინტენსივობის ბგერების </a:t>
            </a:r>
            <a:r>
              <a:rPr lang="ka-GE" sz="1600" dirty="0" smtClean="0">
                <a:latin typeface="Sylfaen" panose="010A0502050306030303" pitchFamily="18" charset="0"/>
              </a:rPr>
              <a:t>მოუწესრიგებელი</a:t>
            </a:r>
            <a:r>
              <a:rPr lang="en-US" sz="1600" dirty="0" smtClean="0">
                <a:latin typeface="Sylfaen" panose="010A0502050306030303" pitchFamily="18" charset="0"/>
              </a:rPr>
              <a:t> </a:t>
            </a:r>
            <a:r>
              <a:rPr lang="ka-GE" sz="1600" dirty="0" smtClean="0">
                <a:latin typeface="Sylfaen" panose="010A0502050306030303" pitchFamily="18" charset="0"/>
              </a:rPr>
              <a:t>ერთობლიობა</a:t>
            </a:r>
            <a:r>
              <a:rPr lang="ka-GE" sz="1600" dirty="0">
                <a:latin typeface="Sylfaen" panose="010A0502050306030303" pitchFamily="18" charset="0"/>
              </a:rPr>
              <a:t>, რომელსაც შეუძლია გამოიწვიოს </a:t>
            </a:r>
            <a:r>
              <a:rPr lang="ka-GE" sz="1600" dirty="0" smtClean="0">
                <a:latin typeface="Sylfaen" panose="010A0502050306030303" pitchFamily="18" charset="0"/>
              </a:rPr>
              <a:t>მავნე</a:t>
            </a:r>
            <a:r>
              <a:rPr lang="en-US" sz="1600" dirty="0" smtClean="0">
                <a:latin typeface="Sylfaen" panose="010A0502050306030303" pitchFamily="18" charset="0"/>
              </a:rPr>
              <a:t> </a:t>
            </a:r>
            <a:r>
              <a:rPr lang="ka-GE" sz="1600" dirty="0" smtClean="0">
                <a:latin typeface="Sylfaen" panose="010A0502050306030303" pitchFamily="18" charset="0"/>
              </a:rPr>
              <a:t>ზემოქმედება ადამიანის</a:t>
            </a:r>
            <a:r>
              <a:rPr lang="en-US" sz="1600" dirty="0" smtClean="0">
                <a:latin typeface="Sylfaen" panose="010A0502050306030303" pitchFamily="18" charset="0"/>
              </a:rPr>
              <a:t> </a:t>
            </a:r>
            <a:r>
              <a:rPr lang="ka-GE" sz="1600" dirty="0" smtClean="0">
                <a:latin typeface="Sylfaen" panose="010A0502050306030303" pitchFamily="18" charset="0"/>
              </a:rPr>
              <a:t>ორგანიზმზე</a:t>
            </a:r>
            <a:r>
              <a:rPr lang="ka-GE" sz="1600" dirty="0">
                <a:latin typeface="Sylfaen" panose="010A0502050306030303" pitchFamily="18" charset="0"/>
              </a:rPr>
              <a:t>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18490" y="1666221"/>
            <a:ext cx="42059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>
                <a:latin typeface="Sylfaen" panose="010A0502050306030303" pitchFamily="18" charset="0"/>
              </a:rPr>
              <a:t>წინასწარი შეფასებით, საწარმოო ობიექტისაგან</a:t>
            </a:r>
          </a:p>
          <a:p>
            <a:r>
              <a:rPr lang="ka-GE" sz="1400" dirty="0">
                <a:latin typeface="Sylfaen" panose="010A0502050306030303" pitchFamily="18" charset="0"/>
              </a:rPr>
              <a:t>მოსალოდნელი ხმაური </a:t>
            </a:r>
            <a:r>
              <a:rPr lang="ka-GE" sz="1400" dirty="0">
                <a:solidFill>
                  <a:schemeClr val="accent1"/>
                </a:solidFill>
                <a:latin typeface="Sylfaen" panose="010A0502050306030303" pitchFamily="18" charset="0"/>
              </a:rPr>
              <a:t>არ აღემატება დასაშვებ </a:t>
            </a:r>
            <a:r>
              <a:rPr lang="ka-GE" sz="1400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ნორმატივებს</a:t>
            </a:r>
            <a:r>
              <a:rPr lang="en-US" sz="1400" dirty="0" smtClean="0">
                <a:latin typeface="Sylfaen" panose="010A0502050306030303" pitchFamily="18" charset="0"/>
              </a:rPr>
              <a:t> </a:t>
            </a:r>
            <a:r>
              <a:rPr lang="ka-GE" sz="1400" dirty="0" smtClean="0">
                <a:latin typeface="Sylfaen" panose="010A0502050306030303" pitchFamily="18" charset="0"/>
              </a:rPr>
              <a:t>ახლომდებარე</a:t>
            </a:r>
            <a:r>
              <a:rPr lang="en-US" sz="1400" dirty="0" smtClean="0">
                <a:latin typeface="Sylfaen" panose="010A0502050306030303" pitchFamily="18" charset="0"/>
              </a:rPr>
              <a:t> </a:t>
            </a:r>
            <a:r>
              <a:rPr lang="ka-GE" sz="1400" dirty="0" smtClean="0">
                <a:latin typeface="Sylfaen" panose="010A0502050306030303" pitchFamily="18" charset="0"/>
              </a:rPr>
              <a:t>მოსახლეობისათვის</a:t>
            </a:r>
            <a:r>
              <a:rPr lang="ka-GE" sz="1400" dirty="0">
                <a:latin typeface="Sylfaen" panose="010A0502050306030303" pitchFamily="18" charset="0"/>
              </a:rPr>
              <a:t>,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724400" y="167640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400" dirty="0">
                <a:solidFill>
                  <a:schemeClr val="accent1"/>
                </a:solidFill>
                <a:latin typeface="Sylfaen" panose="010A0502050306030303" pitchFamily="18" charset="0"/>
              </a:rPr>
              <a:t>ლოკალურ</a:t>
            </a:r>
            <a:r>
              <a:rPr lang="ka-GE" sz="1400" dirty="0">
                <a:latin typeface="Sylfaen" panose="010A0502050306030303" pitchFamily="18" charset="0"/>
              </a:rPr>
              <a:t> ვიბრაციას ზემოქმედება ექნება მოსამსახურე პერსონალზე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800600" y="2133600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400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ზოგადი</a:t>
            </a:r>
            <a:r>
              <a:rPr lang="en-US" sz="1400" dirty="0" smtClean="0">
                <a:latin typeface="Sylfaen" panose="010A0502050306030303" pitchFamily="18" charset="0"/>
              </a:rPr>
              <a:t> </a:t>
            </a:r>
            <a:r>
              <a:rPr lang="ka-GE" sz="1400" dirty="0" smtClean="0">
                <a:latin typeface="Sylfaen" panose="010A0502050306030303" pitchFamily="18" charset="0"/>
              </a:rPr>
              <a:t>ვიბრაცია </a:t>
            </a:r>
            <a:r>
              <a:rPr lang="ka-GE" sz="1400" dirty="0">
                <a:latin typeface="Sylfaen" panose="010A0502050306030303" pitchFamily="18" charset="0"/>
              </a:rPr>
              <a:t>შესაძლებელია გავრცელდეს </a:t>
            </a:r>
            <a:r>
              <a:rPr lang="ka-GE" sz="1400" dirty="0" smtClean="0">
                <a:latin typeface="Sylfaen" panose="010A0502050306030303" pitchFamily="18" charset="0"/>
              </a:rPr>
              <a:t>ობიექტის</a:t>
            </a:r>
            <a:r>
              <a:rPr lang="en-US" sz="1400" dirty="0" smtClean="0">
                <a:latin typeface="Sylfaen" panose="010A0502050306030303" pitchFamily="18" charset="0"/>
              </a:rPr>
              <a:t> </a:t>
            </a:r>
            <a:r>
              <a:rPr lang="ka-GE" sz="1400" dirty="0" smtClean="0">
                <a:latin typeface="Sylfaen" panose="010A0502050306030303" pitchFamily="18" charset="0"/>
              </a:rPr>
              <a:t>ტერიტორიაზე</a:t>
            </a:r>
            <a:endParaRPr lang="en-US" sz="1400" dirty="0"/>
          </a:p>
        </p:txBody>
      </p:sp>
      <p:sp>
        <p:nvSpPr>
          <p:cNvPr id="9" name="Down Arrow 8"/>
          <p:cNvSpPr/>
          <p:nvPr/>
        </p:nvSpPr>
        <p:spPr>
          <a:xfrm>
            <a:off x="2686049" y="2404885"/>
            <a:ext cx="184639" cy="268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324600" y="2590800"/>
            <a:ext cx="184639" cy="268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274320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>
                <a:solidFill>
                  <a:schemeClr val="accent1"/>
                </a:solidFill>
                <a:latin typeface="Sylfaen" panose="010A0502050306030303" pitchFamily="18" charset="0"/>
              </a:rPr>
              <a:t>ხმაურის გამომწვევი დანადგარები </a:t>
            </a:r>
            <a:r>
              <a:rPr lang="ka-GE" sz="1400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განთავსებულია</a:t>
            </a:r>
            <a:r>
              <a:rPr lang="en-US" sz="1400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 </a:t>
            </a:r>
            <a:r>
              <a:rPr lang="ka-GE" sz="1400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დახურულ </a:t>
            </a:r>
            <a:r>
              <a:rPr lang="ka-GE" sz="1400" dirty="0">
                <a:solidFill>
                  <a:schemeClr val="accent1"/>
                </a:solidFill>
                <a:latin typeface="Sylfaen" panose="010A0502050306030303" pitchFamily="18" charset="0"/>
              </a:rPr>
              <a:t>შენობაში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2971800"/>
            <a:ext cx="426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>
                <a:latin typeface="Sylfaen" panose="010A0502050306030303" pitchFamily="18" charset="0"/>
              </a:rPr>
              <a:t>საწარმოში არსებული დანადგარები, რომლებიც წარმოადგენენ ვიბრაციის </a:t>
            </a:r>
            <a:r>
              <a:rPr lang="ka-GE" sz="1400" dirty="0" smtClean="0">
                <a:latin typeface="Sylfaen" panose="010A0502050306030303" pitchFamily="18" charset="0"/>
              </a:rPr>
              <a:t>გამომწვევ</a:t>
            </a:r>
            <a:r>
              <a:rPr lang="en-US" sz="1400" dirty="0" smtClean="0">
                <a:latin typeface="Sylfaen" panose="010A0502050306030303" pitchFamily="18" charset="0"/>
              </a:rPr>
              <a:t> </a:t>
            </a:r>
            <a:r>
              <a:rPr lang="ka-GE" sz="1400" dirty="0" smtClean="0">
                <a:latin typeface="Sylfaen" panose="010A0502050306030303" pitchFamily="18" charset="0"/>
              </a:rPr>
              <a:t>წყაროს</a:t>
            </a:r>
            <a:r>
              <a:rPr lang="ka-GE" sz="1400" dirty="0">
                <a:latin typeface="Sylfaen" panose="010A0502050306030303" pitchFamily="18" charset="0"/>
              </a:rPr>
              <a:t>, </a:t>
            </a:r>
            <a:r>
              <a:rPr lang="ka-GE" sz="1400" dirty="0">
                <a:solidFill>
                  <a:schemeClr val="accent1"/>
                </a:solidFill>
                <a:latin typeface="Sylfaen" panose="010A0502050306030303" pitchFamily="18" charset="0"/>
              </a:rPr>
              <a:t>არ </a:t>
            </a:r>
            <a:r>
              <a:rPr lang="ka-GE" sz="1400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გადააჭარბებენ </a:t>
            </a:r>
            <a:r>
              <a:rPr lang="ka-GE" sz="1400" dirty="0">
                <a:solidFill>
                  <a:schemeClr val="accent1"/>
                </a:solidFill>
                <a:latin typeface="Sylfaen" panose="010A0502050306030303" pitchFamily="18" charset="0"/>
              </a:rPr>
              <a:t>დასაშვებ ნორმებს.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914400"/>
            <a:ext cx="3847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 smtClean="0"/>
              <a:t>ელექტრო მაგნიტური გამოსხივება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4415" y="1916668"/>
            <a:ext cx="7561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dirty="0">
                <a:latin typeface="Sylfaen" panose="010A0502050306030303" pitchFamily="18" charset="0"/>
              </a:rPr>
              <a:t>საწარმოში არსებული დანადგარების შესწავლის შედეგად </a:t>
            </a:r>
            <a:r>
              <a:rPr lang="ka-GE" dirty="0">
                <a:solidFill>
                  <a:schemeClr val="accent1"/>
                </a:solidFill>
                <a:latin typeface="Sylfaen" panose="010A0502050306030303" pitchFamily="18" charset="0"/>
              </a:rPr>
              <a:t>დადგინდა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804946" y="1605254"/>
            <a:ext cx="773696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4415" y="3015637"/>
            <a:ext cx="776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dirty="0" err="1" smtClean="0">
                <a:latin typeface="Sylfaen" panose="010A0502050306030303" pitchFamily="18" charset="0"/>
              </a:rPr>
              <a:t>ელექტომაგნიტური</a:t>
            </a:r>
            <a:r>
              <a:rPr lang="ka-GE" dirty="0" smtClean="0">
                <a:latin typeface="Sylfaen" panose="010A0502050306030303" pitchFamily="18" charset="0"/>
              </a:rPr>
              <a:t> </a:t>
            </a:r>
            <a:r>
              <a:rPr lang="ka-GE" dirty="0">
                <a:latin typeface="Sylfaen" panose="010A0502050306030303" pitchFamily="18" charset="0"/>
              </a:rPr>
              <a:t>გამოსხივების ინტენსივობის </a:t>
            </a:r>
            <a:r>
              <a:rPr lang="ka-GE" dirty="0" smtClean="0">
                <a:latin typeface="Sylfaen" panose="010A0502050306030303" pitchFamily="18" charset="0"/>
              </a:rPr>
              <a:t>ფონური დონეები </a:t>
            </a:r>
            <a:r>
              <a:rPr lang="ka-GE" dirty="0">
                <a:latin typeface="Sylfaen" panose="010A0502050306030303" pitchFamily="18" charset="0"/>
              </a:rPr>
              <a:t>არ აღემატება ზღვრულად დასაშვებ დონეებს (10 </a:t>
            </a:r>
            <a:r>
              <a:rPr lang="ka-GE" dirty="0" err="1">
                <a:latin typeface="Sylfaen" panose="010A0502050306030303" pitchFamily="18" charset="0"/>
              </a:rPr>
              <a:t>მკვტ</a:t>
            </a:r>
            <a:r>
              <a:rPr lang="ka-GE" dirty="0">
                <a:latin typeface="Sylfaen" panose="010A0502050306030303" pitchFamily="18" charset="0"/>
              </a:rPr>
              <a:t>/სმ</a:t>
            </a:r>
            <a:r>
              <a:rPr lang="ka-GE" sz="800" dirty="0">
                <a:latin typeface="Sylfaen" panose="010A0502050306030303" pitchFamily="18" charset="0"/>
              </a:rPr>
              <a:t>2</a:t>
            </a:r>
            <a:r>
              <a:rPr lang="ka-GE" dirty="0">
                <a:latin typeface="Sylfaen" panose="010A0502050306030303" pitchFamily="18" charset="0"/>
              </a:rPr>
              <a:t>).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191000" y="2438400"/>
            <a:ext cx="184226" cy="547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4267200"/>
            <a:ext cx="761015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a-GE" dirty="0">
                <a:latin typeface="Sylfaen" panose="010A0502050306030303" pitchFamily="18" charset="0"/>
              </a:rPr>
              <a:t>ელექტომაგნიტური გამოსხივების ინტენსივობის ფონი უმნიშვნელოა </a:t>
            </a:r>
            <a:r>
              <a:rPr lang="ka-GE" dirty="0" smtClean="0">
                <a:latin typeface="Sylfaen" panose="010A0502050306030303" pitchFamily="18" charset="0"/>
              </a:rPr>
              <a:t>და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ka-GE" dirty="0" smtClean="0">
                <a:latin typeface="Sylfaen" panose="010A0502050306030303" pitchFamily="18" charset="0"/>
              </a:rPr>
              <a:t>აქ </a:t>
            </a:r>
            <a:r>
              <a:rPr lang="ka-GE" dirty="0">
                <a:latin typeface="Sylfaen" panose="010A0502050306030303" pitchFamily="18" charset="0"/>
              </a:rPr>
              <a:t>მომუშავე, თუ მცხოვრებ ადამიანებს არავითარ საფრთხეს არ უქმნის.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4804" y="668188"/>
            <a:ext cx="34211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a-GE" dirty="0"/>
              <a:t>ზემოქმედება წყლის ხარისხზე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146" y="1512276"/>
            <a:ext cx="42554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dirty="0" smtClean="0"/>
              <a:t>წყალი საწარმოში გამოიყენება :</a:t>
            </a:r>
          </a:p>
          <a:p>
            <a:r>
              <a:rPr lang="ka-GE" sz="1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ka-GE" sz="1400" dirty="0" smtClean="0"/>
              <a:t>საწარმოო მიზნებისათვის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ka-GE" sz="1400" dirty="0" smtClean="0"/>
          </a:p>
          <a:p>
            <a:endParaRPr lang="ka-GE" sz="1400" dirty="0" smtClean="0"/>
          </a:p>
          <a:p>
            <a:endParaRPr lang="ka-GE" sz="1400" dirty="0" smtClean="0"/>
          </a:p>
          <a:p>
            <a:endParaRPr lang="ka-GE" sz="1400" dirty="0" smtClean="0"/>
          </a:p>
          <a:p>
            <a:endParaRPr lang="ka-GE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ka-GE" sz="1400" dirty="0" smtClean="0"/>
          </a:p>
          <a:p>
            <a:pPr marL="285750" indent="-285750">
              <a:buFontTx/>
              <a:buChar char="-"/>
            </a:pPr>
            <a:r>
              <a:rPr lang="ka-GE" sz="1400" dirty="0"/>
              <a:t>სასმელ-სამეურნეო მიზნებისათვის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4495800"/>
            <a:ext cx="358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1400" dirty="0" smtClean="0"/>
              <a:t>სამეურნეო-საყოფაცხოვრებო ჩამდინარე წყლები</a:t>
            </a:r>
            <a:r>
              <a:rPr lang="ka-GE" sz="1400" dirty="0" smtClean="0"/>
              <a:t>ს ჩაშვება განხორციელდება საწარმოს ტერიტორიაზე მოწყობილ ბეტონის ორმოში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2057400"/>
            <a:ext cx="1219200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57600" y="4876800"/>
            <a:ext cx="1143000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14800" y="1676400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600" dirty="0" smtClean="0"/>
              <a:t>საწარმოო მიზნებისათვის წყალიგამოიყენება  წყალში ხსნადი საღებავების წარმოების მიქსერში</a:t>
            </a:r>
            <a:endParaRPr lang="en-US" sz="1600" baseline="-2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609600"/>
            <a:ext cx="457199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a-GE" dirty="0">
                <a:latin typeface="Sylfaen" panose="010A0502050306030303" pitchFamily="18" charset="0"/>
              </a:rPr>
              <a:t>ზემოქმედება ცხოველთა სამყაროზე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143000"/>
            <a:ext cx="8170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dirty="0" smtClean="0">
                <a:latin typeface="Sylfaen" panose="010A0502050306030303" pitchFamily="18" charset="0"/>
              </a:rPr>
              <a:t>საწარმოს განთავსების ტერიტორია არ გამოირჩევა ცხოველთა მრავალფეროვნებით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5815" y="2211198"/>
            <a:ext cx="8378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latin typeface="Sylfaen" panose="010A0502050306030303" pitchFamily="18" charset="0"/>
              </a:rPr>
              <a:t>გარკვეული სახის </a:t>
            </a:r>
            <a:r>
              <a:rPr lang="ka-GE" dirty="0" smtClean="0">
                <a:latin typeface="Sylfaen" panose="010A0502050306030303" pitchFamily="18" charset="0"/>
              </a:rPr>
              <a:t>ნეგატიური </a:t>
            </a:r>
            <a:r>
              <a:rPr lang="ka-GE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ზემოქმედებები</a:t>
            </a:r>
            <a:r>
              <a:rPr lang="ka-GE" dirty="0">
                <a:latin typeface="Sylfaen" panose="010A0502050306030303" pitchFamily="18" charset="0"/>
              </a:rPr>
              <a:t>, განსაკუთრებით </a:t>
            </a:r>
            <a:r>
              <a:rPr lang="ka-GE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მოსალოდნელია ფრინველებზე</a:t>
            </a:r>
            <a:r>
              <a:rPr lang="ka-GE" dirty="0">
                <a:solidFill>
                  <a:schemeClr val="accent1"/>
                </a:solidFill>
                <a:latin typeface="Sylfaen" panose="010A0502050306030303" pitchFamily="18" charset="0"/>
              </a:rPr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657600"/>
            <a:ext cx="80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dirty="0">
                <a:latin typeface="Sylfaen" panose="010A0502050306030303" pitchFamily="18" charset="0"/>
              </a:rPr>
              <a:t>ცხოველთა სამყაროზე ზემოქმედების სახეებიდან აღსანიშნავია ღამის </a:t>
            </a:r>
            <a:r>
              <a:rPr lang="ka-GE" dirty="0" smtClean="0">
                <a:latin typeface="Sylfaen" panose="010A0502050306030303" pitchFamily="18" charset="0"/>
              </a:rPr>
              <a:t>საათებში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ka-GE" dirty="0" smtClean="0">
                <a:latin typeface="Sylfaen" panose="010A0502050306030303" pitchFamily="18" charset="0"/>
              </a:rPr>
              <a:t>განათებულობის </a:t>
            </a:r>
            <a:r>
              <a:rPr lang="ka-GE" dirty="0">
                <a:latin typeface="Sylfaen" panose="010A0502050306030303" pitchFamily="18" charset="0"/>
              </a:rPr>
              <a:t>ფონის შეცვლასთან დაკავშირებული ზემოქმედება - </a:t>
            </a:r>
            <a:r>
              <a:rPr lang="ka-GE" dirty="0" smtClean="0">
                <a:latin typeface="Sylfaen" panose="010A0502050306030303" pitchFamily="18" charset="0"/>
              </a:rPr>
              <a:t>ფრინველთა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ka-GE" dirty="0" smtClean="0">
                <a:latin typeface="Sylfaen" panose="010A0502050306030303" pitchFamily="18" charset="0"/>
              </a:rPr>
              <a:t>დაფრთხობა</a:t>
            </a:r>
            <a:r>
              <a:rPr lang="ka-GE" dirty="0">
                <a:latin typeface="Sylfaen" panose="010A0502050306030303" pitchFamily="18" charset="0"/>
              </a:rPr>
              <a:t>, რისი თანმდევი შესაძლოა იყოს მათი დეზორიენტაცია და დაშავება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3886200" y="2895600"/>
            <a:ext cx="215010" cy="555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533400"/>
            <a:ext cx="682447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a-GE" sz="1400" dirty="0">
                <a:latin typeface="Sylfaen" panose="010A0502050306030303" pitchFamily="18" charset="0"/>
              </a:rPr>
              <a:t>ნარჩენების წარმოქმნა და მათი მართვის პროცესში მოსალოდნელი ზემოქმედება,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95654" y="1045193"/>
            <a:ext cx="7757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u="sng" dirty="0">
                <a:latin typeface="Sylfaen" panose="010A0502050306030303" pitchFamily="18" charset="0"/>
              </a:rPr>
              <a:t>საწარმოს საქმიანობის პროცესში </a:t>
            </a:r>
            <a:r>
              <a:rPr lang="ka-GE" sz="1400" dirty="0">
                <a:latin typeface="Sylfaen" panose="010A0502050306030303" pitchFamily="18" charset="0"/>
              </a:rPr>
              <a:t>მოსალოდნელია სხვადასხვა სახეობის ნარჩენების</a:t>
            </a:r>
          </a:p>
          <a:p>
            <a:pPr algn="just"/>
            <a:r>
              <a:rPr lang="ka-GE" sz="1400" dirty="0">
                <a:latin typeface="Sylfaen" panose="010A0502050306030303" pitchFamily="18" charset="0"/>
              </a:rPr>
              <a:t>წარმოქმნა, მათ შორის </a:t>
            </a:r>
            <a:r>
              <a:rPr lang="ka-GE" sz="1400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ნაწილი</a:t>
            </a:r>
            <a:r>
              <a:rPr lang="ka-GE" sz="1400" dirty="0" smtClean="0">
                <a:latin typeface="Sylfaen" panose="010A0502050306030303" pitchFamily="18" charset="0"/>
              </a:rPr>
              <a:t> </a:t>
            </a:r>
            <a:r>
              <a:rPr lang="ka-GE" sz="1400" dirty="0">
                <a:latin typeface="Sylfaen" panose="010A0502050306030303" pitchFamily="18" charset="0"/>
              </a:rPr>
              <a:t>წარმოადგენს </a:t>
            </a:r>
            <a:r>
              <a:rPr lang="ka-GE" sz="1400" dirty="0">
                <a:solidFill>
                  <a:schemeClr val="accent1"/>
                </a:solidFill>
                <a:latin typeface="Sylfaen" panose="010A0502050306030303" pitchFamily="18" charset="0"/>
              </a:rPr>
              <a:t>სახიფათო ნარჩენებს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267200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dirty="0">
                <a:solidFill>
                  <a:schemeClr val="accent1"/>
                </a:solidFill>
                <a:latin typeface="Sylfaen" panose="010A0502050306030303" pitchFamily="18" charset="0"/>
              </a:rPr>
              <a:t>პასუხისმგებლობა ნარჩენების მართვის პროცესში</a:t>
            </a:r>
          </a:p>
          <a:p>
            <a:r>
              <a:rPr lang="ka-GE" sz="1400" dirty="0">
                <a:latin typeface="Sylfaen" panose="010A0502050306030303" pitchFamily="18" charset="0"/>
              </a:rPr>
              <a:t>საწარმოს ხელმძღვანელი ვალდებულია:</a:t>
            </a:r>
          </a:p>
          <a:p>
            <a:r>
              <a:rPr lang="ka-GE" sz="1400" dirty="0">
                <a:latin typeface="SymbolMT"/>
              </a:rPr>
              <a:t> </a:t>
            </a:r>
            <a:r>
              <a:rPr lang="ka-GE" sz="1400" dirty="0">
                <a:latin typeface="Sylfaen" panose="010A0502050306030303" pitchFamily="18" charset="0"/>
              </a:rPr>
              <a:t>ნარჩენების საინვენტარიზაციო უწყისის დამტკიცებაზე;</a:t>
            </a:r>
          </a:p>
          <a:p>
            <a:r>
              <a:rPr lang="ka-GE" sz="1400" dirty="0">
                <a:latin typeface="SymbolMT"/>
              </a:rPr>
              <a:t> </a:t>
            </a:r>
            <a:r>
              <a:rPr lang="ka-GE" sz="1400" dirty="0">
                <a:latin typeface="Sylfaen" panose="010A0502050306030303" pitchFamily="18" charset="0"/>
              </a:rPr>
              <a:t>ნარჩენების მართვისათვის საჭირო მოწყობილობით, რესურსით და </a:t>
            </a:r>
            <a:r>
              <a:rPr lang="ka-GE" sz="1400" dirty="0" smtClean="0">
                <a:latin typeface="Sylfaen" panose="010A0502050306030303" pitchFamily="18" charset="0"/>
              </a:rPr>
              <a:t>ინვენტარით საწარმოს </a:t>
            </a:r>
            <a:r>
              <a:rPr lang="ka-GE" sz="1400" dirty="0">
                <a:latin typeface="Sylfaen" panose="010A0502050306030303" pitchFamily="18" charset="0"/>
              </a:rPr>
              <a:t>უზრუნველყოფაზე;</a:t>
            </a:r>
          </a:p>
          <a:p>
            <a:r>
              <a:rPr lang="ka-GE" sz="1400" dirty="0">
                <a:latin typeface="SymbolMT"/>
              </a:rPr>
              <a:t> </a:t>
            </a:r>
            <a:r>
              <a:rPr lang="ka-GE" sz="1400" dirty="0">
                <a:latin typeface="Sylfaen" panose="010A0502050306030303" pitchFamily="18" charset="0"/>
              </a:rPr>
              <a:t>საწარმოს საქმიანობის პროცესში წარმოქმნილი ნარჩენების მართვის პროცესში</a:t>
            </a:r>
          </a:p>
          <a:p>
            <a:r>
              <a:rPr lang="ka-GE" sz="1400" dirty="0">
                <a:latin typeface="SymbolMT"/>
              </a:rPr>
              <a:t> </a:t>
            </a:r>
            <a:r>
              <a:rPr lang="ka-GE" sz="1400" dirty="0" smtClean="0">
                <a:latin typeface="Sylfaen" panose="010A0502050306030303" pitchFamily="18" charset="0"/>
              </a:rPr>
              <a:t>საქართველოს </a:t>
            </a:r>
            <a:r>
              <a:rPr lang="ka-GE" sz="1400" dirty="0">
                <a:latin typeface="Sylfaen" panose="010A0502050306030303" pitchFamily="18" charset="0"/>
              </a:rPr>
              <a:t>გარემოსდაცვითი კანონმდებლობის მოთხოვნების დაცვაზე.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25670" y="1846479"/>
            <a:ext cx="36077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ka-GE" dirty="0">
              <a:latin typeface="Sylfaen" panose="010A0502050306030303" pitchFamily="18" charset="0"/>
            </a:endParaRPr>
          </a:p>
          <a:p>
            <a:r>
              <a:rPr lang="ka-GE" dirty="0" smtClean="0">
                <a:latin typeface="Sylfaen" panose="010A0502050306030303" pitchFamily="18" charset="0"/>
              </a:rPr>
              <a:t>1</a:t>
            </a:r>
            <a:r>
              <a:rPr lang="ka-GE" sz="1400" dirty="0" smtClean="0">
                <a:latin typeface="Sylfaen" panose="010A0502050306030303" pitchFamily="18" charset="0"/>
              </a:rPr>
              <a:t>. </a:t>
            </a:r>
            <a:r>
              <a:rPr lang="ka-GE" sz="1400" dirty="0">
                <a:latin typeface="Sylfaen" panose="010A0502050306030303" pitchFamily="18" charset="0"/>
              </a:rPr>
              <a:t>საყოფაცხოვრებო ნარჩენები</a:t>
            </a:r>
            <a:r>
              <a:rPr lang="ka-GE" sz="1400" dirty="0" smtClean="0">
                <a:latin typeface="Sylfaen" panose="010A0502050306030303" pitchFamily="18" charset="0"/>
              </a:rPr>
              <a:t>;</a:t>
            </a:r>
          </a:p>
          <a:p>
            <a:endParaRPr lang="ka-GE" sz="1400" dirty="0" smtClean="0">
              <a:latin typeface="Sylfaen" panose="010A0502050306030303" pitchFamily="18" charset="0"/>
            </a:endParaRPr>
          </a:p>
          <a:p>
            <a:r>
              <a:rPr lang="ka-GE" sz="1400" dirty="0" smtClean="0">
                <a:latin typeface="Sylfaen" panose="010A0502050306030303" pitchFamily="18" charset="0"/>
              </a:rPr>
              <a:t>2. საწარმოო </a:t>
            </a:r>
            <a:r>
              <a:rPr lang="ka-GE" sz="1400" dirty="0">
                <a:latin typeface="Sylfaen" panose="010A0502050306030303" pitchFamily="18" charset="0"/>
              </a:rPr>
              <a:t>ნარჩენები;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86200" y="20574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00" dirty="0">
                <a:latin typeface="Sylfaen" panose="010A0502050306030303" pitchFamily="18" charset="0"/>
              </a:rPr>
              <a:t>საყოფაცხოვრებო ნარჩენები (დაახლოებით </a:t>
            </a:r>
            <a:r>
              <a:rPr lang="ka-GE" sz="1200" dirty="0" smtClean="0">
                <a:latin typeface="Sylfaen" panose="010A0502050306030303" pitchFamily="18" charset="0"/>
              </a:rPr>
              <a:t>7.3 </a:t>
            </a:r>
            <a:r>
              <a:rPr lang="ka-GE" sz="1200" dirty="0">
                <a:latin typeface="Sylfaen" panose="010A0502050306030303" pitchFamily="18" charset="0"/>
              </a:rPr>
              <a:t>მ3/წელ) განთავსდება </a:t>
            </a:r>
            <a:r>
              <a:rPr lang="ka-GE" sz="1200" dirty="0" smtClean="0">
                <a:latin typeface="Sylfaen" panose="010A0502050306030303" pitchFamily="18" charset="0"/>
              </a:rPr>
              <a:t>საწარმოოს ტერიტორიაზე </a:t>
            </a:r>
            <a:r>
              <a:rPr lang="ka-GE" sz="1200" dirty="0">
                <a:latin typeface="Sylfaen" panose="010A0502050306030303" pitchFamily="18" charset="0"/>
              </a:rPr>
              <a:t>დადგმულ კონტეინერებში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95600" y="2341652"/>
            <a:ext cx="852854" cy="9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67000" y="25908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err="1" smtClean="0"/>
              <a:t>საწმენდი</a:t>
            </a:r>
            <a:r>
              <a:rPr lang="en-US" sz="1100" dirty="0" smtClean="0"/>
              <a:t> </a:t>
            </a:r>
            <a:r>
              <a:rPr lang="en-US" sz="1100" dirty="0" err="1" smtClean="0"/>
              <a:t>ნაჭრები</a:t>
            </a:r>
            <a:r>
              <a:rPr lang="en-US" sz="1100" dirty="0" smtClean="0"/>
              <a:t> </a:t>
            </a:r>
            <a:r>
              <a:rPr lang="en-US" sz="1100" dirty="0" err="1" smtClean="0"/>
              <a:t>და</a:t>
            </a:r>
            <a:r>
              <a:rPr lang="en-US" sz="1100" dirty="0" smtClean="0"/>
              <a:t> </a:t>
            </a:r>
            <a:r>
              <a:rPr lang="en-US" sz="1100" dirty="0" err="1" smtClean="0"/>
              <a:t>დამცავი</a:t>
            </a:r>
            <a:r>
              <a:rPr lang="en-US" sz="1100" dirty="0" smtClean="0"/>
              <a:t> </a:t>
            </a:r>
            <a:r>
              <a:rPr lang="en-US" sz="1100" dirty="0" err="1" smtClean="0"/>
              <a:t>ტანისამოსი</a:t>
            </a:r>
            <a:r>
              <a:rPr lang="en-US" sz="1100" dirty="0" smtClean="0"/>
              <a:t>, </a:t>
            </a:r>
            <a:r>
              <a:rPr lang="en-US" sz="1100" dirty="0" err="1" smtClean="0"/>
              <a:t>რომელიც</a:t>
            </a:r>
            <a:r>
              <a:rPr lang="en-US" sz="1100" dirty="0" smtClean="0"/>
              <a:t> </a:t>
            </a:r>
            <a:r>
              <a:rPr lang="en-US" sz="1100" dirty="0" err="1" smtClean="0"/>
              <a:t>დაბინძურებულია</a:t>
            </a:r>
            <a:r>
              <a:rPr lang="en-US" sz="1100" dirty="0" smtClean="0"/>
              <a:t> </a:t>
            </a:r>
            <a:r>
              <a:rPr lang="en-US" sz="1100" dirty="0" err="1" smtClean="0"/>
              <a:t>საშიში</a:t>
            </a:r>
            <a:r>
              <a:rPr lang="en-US" sz="1100" dirty="0" smtClean="0"/>
              <a:t> </a:t>
            </a:r>
            <a:r>
              <a:rPr lang="en-US" sz="1100" dirty="0" err="1" smtClean="0"/>
              <a:t>ქიმიური</a:t>
            </a:r>
            <a:r>
              <a:rPr lang="en-US" sz="1100" dirty="0" smtClean="0"/>
              <a:t> </a:t>
            </a:r>
            <a:r>
              <a:rPr lang="en-US" sz="1100" dirty="0" err="1" smtClean="0"/>
              <a:t>ნივთიერებებით</a:t>
            </a:r>
            <a:r>
              <a:rPr lang="ka-GE" sz="1100" dirty="0" smtClean="0"/>
              <a:t>, </a:t>
            </a:r>
            <a:r>
              <a:rPr lang="en-US" sz="1100" dirty="0" err="1" smtClean="0"/>
              <a:t>ძრავისა</a:t>
            </a:r>
            <a:r>
              <a:rPr lang="en-US" sz="1100" dirty="0" smtClean="0"/>
              <a:t> </a:t>
            </a:r>
            <a:r>
              <a:rPr lang="en-US" sz="1100" dirty="0" err="1" smtClean="0"/>
              <a:t>და</a:t>
            </a:r>
            <a:r>
              <a:rPr lang="en-US" sz="1100" dirty="0" smtClean="0"/>
              <a:t> </a:t>
            </a:r>
            <a:r>
              <a:rPr lang="en-US" sz="1100" dirty="0" err="1" smtClean="0"/>
              <a:t>კბილანური</a:t>
            </a:r>
            <a:r>
              <a:rPr lang="en-US" sz="1100" dirty="0" smtClean="0"/>
              <a:t> </a:t>
            </a:r>
            <a:r>
              <a:rPr lang="en-US" sz="1100" dirty="0" err="1" smtClean="0"/>
              <a:t>გადაცემის</a:t>
            </a:r>
            <a:r>
              <a:rPr lang="en-US" sz="1100" dirty="0" smtClean="0"/>
              <a:t> </a:t>
            </a:r>
            <a:r>
              <a:rPr lang="en-US" sz="1100" dirty="0" err="1" smtClean="0"/>
              <a:t>კოლოფის</a:t>
            </a:r>
            <a:r>
              <a:rPr lang="en-US" sz="1100" dirty="0" smtClean="0"/>
              <a:t> </a:t>
            </a:r>
            <a:r>
              <a:rPr lang="en-US" sz="1100" dirty="0" err="1" smtClean="0"/>
              <a:t>სინთეტიკური</a:t>
            </a:r>
            <a:r>
              <a:rPr lang="en-US" sz="1100" dirty="0" smtClean="0"/>
              <a:t> </a:t>
            </a:r>
            <a:r>
              <a:rPr lang="en-US" sz="1100" dirty="0" err="1" smtClean="0"/>
              <a:t>ზეთები</a:t>
            </a:r>
            <a:r>
              <a:rPr lang="en-US" sz="1100" dirty="0" smtClean="0"/>
              <a:t> </a:t>
            </a:r>
            <a:r>
              <a:rPr lang="en-US" sz="1100" dirty="0" err="1" smtClean="0"/>
              <a:t>და</a:t>
            </a:r>
            <a:r>
              <a:rPr lang="en-US" sz="1100" dirty="0" smtClean="0"/>
              <a:t> </a:t>
            </a:r>
            <a:r>
              <a:rPr lang="en-US" sz="1100" dirty="0" err="1" smtClean="0"/>
              <a:t>სხვა</a:t>
            </a:r>
            <a:r>
              <a:rPr lang="en-US" sz="1100" dirty="0" smtClean="0"/>
              <a:t> </a:t>
            </a:r>
            <a:r>
              <a:rPr lang="en-US" sz="1100" dirty="0" err="1" smtClean="0"/>
              <a:t>ზეთოვანი</a:t>
            </a:r>
            <a:r>
              <a:rPr lang="en-US" sz="1100" dirty="0" smtClean="0"/>
              <a:t> </a:t>
            </a:r>
            <a:r>
              <a:rPr lang="en-US" sz="1100" dirty="0" err="1" smtClean="0"/>
              <a:t>ლუბრიკანტები</a:t>
            </a:r>
            <a:r>
              <a:rPr lang="ka-GE" sz="1100" dirty="0" smtClean="0"/>
              <a:t>; მიქსერის გარეცხვისას სალექარ-ში წარმოქმნილი </a:t>
            </a:r>
            <a:r>
              <a:rPr lang="en-US" sz="1100" dirty="0" err="1" smtClean="0"/>
              <a:t>წყალშემცველი</a:t>
            </a:r>
            <a:r>
              <a:rPr lang="en-US" sz="1100" dirty="0" smtClean="0"/>
              <a:t> </a:t>
            </a:r>
            <a:r>
              <a:rPr lang="en-US" sz="1100" dirty="0" err="1" smtClean="0"/>
              <a:t>სუსპენზია</a:t>
            </a:r>
            <a:r>
              <a:rPr lang="en-US" sz="1100" dirty="0" smtClean="0"/>
              <a:t>, </a:t>
            </a:r>
            <a:r>
              <a:rPr lang="en-US" sz="1100" dirty="0" err="1" smtClean="0"/>
              <a:t>რომელიც</a:t>
            </a:r>
            <a:r>
              <a:rPr lang="en-US" sz="1100" dirty="0" smtClean="0"/>
              <a:t> </a:t>
            </a:r>
            <a:r>
              <a:rPr lang="en-US" sz="1100" dirty="0" err="1" smtClean="0"/>
              <a:t>შეიცავს</a:t>
            </a:r>
            <a:r>
              <a:rPr lang="en-US" sz="1100" dirty="0" smtClean="0"/>
              <a:t> </a:t>
            </a:r>
            <a:r>
              <a:rPr lang="en-US" sz="1100" dirty="0" err="1" smtClean="0"/>
              <a:t>საღებავს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86000" y="2778304"/>
            <a:ext cx="407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47800" y="36576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00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დროებით დასაწყობდება სასაწყობო ტერიტორიაზე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43200" y="3276600"/>
            <a:ext cx="0" cy="280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3657600"/>
            <a:ext cx="341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dirty="0" smtClean="0"/>
              <a:t>გადაეცემა შესაბამისი ნებართვის მქონე ორგანიზაციას უტილიზაციაზე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96200" y="2819400"/>
            <a:ext cx="0" cy="26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838200"/>
            <a:ext cx="70631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a-GE" dirty="0">
                <a:latin typeface="Sylfaen" panose="010A0502050306030303" pitchFamily="18" charset="0"/>
              </a:rPr>
              <a:t>ზემოქმედება ადამიანის ჯანმრთელობასა და უსაფრთხოებაზე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866900"/>
            <a:ext cx="7485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solidFill>
                  <a:schemeClr val="accent2"/>
                </a:solidFill>
                <a:latin typeface="Sylfaen" panose="010A0502050306030303" pitchFamily="18" charset="0"/>
              </a:rPr>
              <a:t>ზემოქმედების ძირითადი რეცეპტორები მომსახურე </a:t>
            </a:r>
            <a:r>
              <a:rPr lang="ka-GE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პერსონალია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6977" y="3319810"/>
            <a:ext cx="75877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a-GE" dirty="0">
                <a:latin typeface="Sylfaen" panose="010A0502050306030303" pitchFamily="18" charset="0"/>
              </a:rPr>
              <a:t>ზემოქმედების პრევენციის მიზნით მნიშვნელოვანია </a:t>
            </a:r>
            <a:r>
              <a:rPr lang="ka-GE" dirty="0" smtClean="0">
                <a:latin typeface="Sylfaen" panose="010A0502050306030303" pitchFamily="18" charset="0"/>
              </a:rPr>
              <a:t>უსაფრთხოების ნორმების </a:t>
            </a:r>
            <a:r>
              <a:rPr lang="ka-GE" dirty="0">
                <a:latin typeface="Sylfaen" panose="010A0502050306030303" pitchFamily="18" charset="0"/>
              </a:rPr>
              <a:t>მკაცრი დაცვა და მუდმივი ზედამხედველობა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4173415" y="1469096"/>
            <a:ext cx="123092" cy="307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173415" y="2587869"/>
            <a:ext cx="123092" cy="307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800" dirty="0" smtClean="0">
                <a:solidFill>
                  <a:schemeClr val="tx1"/>
                </a:solidFill>
              </a:rPr>
              <a:t>საქმიანობის ადგილმდებარეობა</a:t>
            </a:r>
            <a:r>
              <a:rPr lang="ka-GE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ka-GE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7854696" cy="5029200"/>
          </a:xfrm>
        </p:spPr>
        <p:txBody>
          <a:bodyPr>
            <a:noAutofit/>
          </a:bodyPr>
          <a:lstStyle/>
          <a:p>
            <a:pPr algn="just"/>
            <a:r>
              <a:rPr lang="en-US" sz="1600" b="1" dirty="0" err="1" smtClean="0"/>
              <a:t>შპს</a:t>
            </a:r>
            <a:r>
              <a:rPr lang="en-US" sz="1600" b="1" dirty="0" smtClean="0"/>
              <a:t> „</a:t>
            </a:r>
            <a:r>
              <a:rPr lang="ka-GE" sz="1600" b="1" dirty="0" smtClean="0"/>
              <a:t>იემგ</a:t>
            </a:r>
            <a:r>
              <a:rPr lang="en-US" sz="1600" b="1" dirty="0" smtClean="0"/>
              <a:t>“-ს </a:t>
            </a:r>
            <a:r>
              <a:rPr lang="ka-GE" sz="1600" b="1" dirty="0" smtClean="0"/>
              <a:t>წყალში ხსნადი საღებავების წარმოების საამქროს</a:t>
            </a:r>
            <a:r>
              <a:rPr lang="ka-GE" sz="1600" dirty="0" smtClean="0"/>
              <a:t> </a:t>
            </a:r>
            <a:r>
              <a:rPr lang="ka-GE" sz="1600" b="1" dirty="0" smtClean="0"/>
              <a:t> ფუნქციონირება იგეგმება </a:t>
            </a:r>
            <a:r>
              <a:rPr lang="en-US" sz="1600" dirty="0" smtClean="0"/>
              <a:t>ქ. </a:t>
            </a:r>
            <a:r>
              <a:rPr lang="en-US" sz="1600" dirty="0" err="1" smtClean="0"/>
              <a:t>ბათუმში</a:t>
            </a:r>
            <a:r>
              <a:rPr lang="en-US" sz="1600" dirty="0" smtClean="0"/>
              <a:t>, </a:t>
            </a:r>
            <a:r>
              <a:rPr lang="en-US" sz="1600" dirty="0" err="1" smtClean="0"/>
              <a:t>ფრიდონ</a:t>
            </a:r>
            <a:r>
              <a:rPr lang="en-US" sz="1600" dirty="0" smtClean="0"/>
              <a:t> </a:t>
            </a:r>
            <a:r>
              <a:rPr lang="en-US" sz="1600" dirty="0" err="1" smtClean="0"/>
              <a:t>ხალვაშის</a:t>
            </a:r>
            <a:r>
              <a:rPr lang="en-US" sz="1600" dirty="0" smtClean="0"/>
              <a:t> II </a:t>
            </a:r>
            <a:r>
              <a:rPr lang="en-US" sz="1600" dirty="0" err="1" smtClean="0"/>
              <a:t>შესახვევი</a:t>
            </a:r>
            <a:r>
              <a:rPr lang="en-US" sz="1600" dirty="0" smtClean="0"/>
              <a:t> N2ა, </a:t>
            </a:r>
            <a:r>
              <a:rPr lang="en-US" sz="1600" dirty="0" err="1" smtClean="0"/>
              <a:t>საწარმოს</a:t>
            </a:r>
            <a:r>
              <a:rPr lang="en-US" sz="1600" dirty="0" smtClean="0"/>
              <a:t> </a:t>
            </a:r>
            <a:r>
              <a:rPr lang="en-US" sz="1600" dirty="0" err="1" smtClean="0"/>
              <a:t>მოწყობა</a:t>
            </a:r>
            <a:r>
              <a:rPr lang="en-US" sz="1600" dirty="0" smtClean="0"/>
              <a:t> </a:t>
            </a:r>
            <a:r>
              <a:rPr lang="en-US" sz="1600" dirty="0" err="1" smtClean="0"/>
              <a:t>დაგეგმილია</a:t>
            </a:r>
            <a:r>
              <a:rPr lang="en-US" sz="1600" dirty="0" smtClean="0"/>
              <a:t> 100 მ2 </a:t>
            </a:r>
            <a:r>
              <a:rPr lang="en-US" sz="1600" dirty="0" err="1" smtClean="0"/>
              <a:t>ფართობის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შენობაში</a:t>
            </a:r>
            <a:r>
              <a:rPr lang="en-US" sz="1600" dirty="0" smtClean="0"/>
              <a:t>. (</a:t>
            </a:r>
            <a:r>
              <a:rPr lang="en-US" sz="1600" dirty="0" err="1" smtClean="0"/>
              <a:t>ს.კ</a:t>
            </a:r>
            <a:r>
              <a:rPr lang="en-US" sz="1600" dirty="0" smtClean="0"/>
              <a:t> 05.32.08.913). GPS </a:t>
            </a:r>
            <a:r>
              <a:rPr lang="en-US" sz="1600" dirty="0" err="1" smtClean="0"/>
              <a:t>კოორდინატები</a:t>
            </a:r>
            <a:r>
              <a:rPr lang="en-US" sz="1600" dirty="0" smtClean="0"/>
              <a:t>: X=</a:t>
            </a:r>
            <a:r>
              <a:rPr lang="ka-GE" sz="1600" dirty="0" smtClean="0"/>
              <a:t>219085.00</a:t>
            </a:r>
            <a:r>
              <a:rPr lang="en-US" sz="1600" dirty="0" smtClean="0"/>
              <a:t>; Y=</a:t>
            </a:r>
            <a:r>
              <a:rPr lang="ka-GE" sz="1600" dirty="0" smtClean="0"/>
              <a:t>4611653</a:t>
            </a:r>
            <a:r>
              <a:rPr lang="en-US" sz="1600" dirty="0" smtClean="0"/>
              <a:t>; </a:t>
            </a:r>
            <a:r>
              <a:rPr lang="en-US" sz="1600" dirty="0" err="1" smtClean="0"/>
              <a:t>საპროექტო</a:t>
            </a:r>
            <a:r>
              <a:rPr lang="en-US" sz="1600" dirty="0" smtClean="0"/>
              <a:t> </a:t>
            </a:r>
            <a:r>
              <a:rPr lang="en-US" sz="1600" dirty="0" err="1" smtClean="0"/>
              <a:t>ტერიტორიას</a:t>
            </a:r>
            <a:r>
              <a:rPr lang="en-US" sz="1600" dirty="0" smtClean="0"/>
              <a:t> </a:t>
            </a:r>
            <a:r>
              <a:rPr lang="en-US" sz="1600" dirty="0" err="1" smtClean="0"/>
              <a:t>დასავლეთით</a:t>
            </a:r>
            <a:r>
              <a:rPr lang="en-US" sz="1600" dirty="0" smtClean="0"/>
              <a:t> </a:t>
            </a:r>
            <a:r>
              <a:rPr lang="en-US" sz="1600" dirty="0" err="1" smtClean="0"/>
              <a:t>ესაზღვრება</a:t>
            </a:r>
            <a:r>
              <a:rPr lang="en-US" sz="1600" dirty="0" smtClean="0"/>
              <a:t> </a:t>
            </a:r>
            <a:r>
              <a:rPr lang="en-US" sz="1600" dirty="0" err="1" smtClean="0"/>
              <a:t>ბათუმი-ხულოს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საავტომობილო</a:t>
            </a:r>
            <a:r>
              <a:rPr lang="en-US" sz="1600" dirty="0" smtClean="0"/>
              <a:t> </a:t>
            </a:r>
            <a:r>
              <a:rPr lang="en-US" sz="1600" dirty="0" err="1" smtClean="0"/>
              <a:t>გზა</a:t>
            </a:r>
            <a:r>
              <a:rPr lang="en-US" sz="1600" dirty="0" smtClean="0"/>
              <a:t>, </a:t>
            </a:r>
            <a:r>
              <a:rPr lang="en-US" sz="1600" dirty="0" err="1" smtClean="0"/>
              <a:t>ავტოსერვისის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საწარმო</a:t>
            </a:r>
            <a:r>
              <a:rPr lang="en-US" sz="1600" dirty="0" smtClean="0"/>
              <a:t> </a:t>
            </a:r>
            <a:r>
              <a:rPr lang="en-US" sz="1600" dirty="0" err="1" smtClean="0"/>
              <a:t>და</a:t>
            </a:r>
            <a:r>
              <a:rPr lang="en-US" sz="1600" dirty="0" smtClean="0"/>
              <a:t> </a:t>
            </a:r>
            <a:r>
              <a:rPr lang="en-US" sz="1600" dirty="0" err="1" smtClean="0"/>
              <a:t>ავტოსამრეცხაო</a:t>
            </a:r>
            <a:r>
              <a:rPr lang="en-US" sz="1600" dirty="0" smtClean="0"/>
              <a:t>. </a:t>
            </a:r>
            <a:r>
              <a:rPr lang="en-US" sz="1600" dirty="0" err="1" smtClean="0"/>
              <a:t>აღმოსავლეთით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საცხოვრებელი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სახლები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საკარმიდამო</a:t>
            </a:r>
            <a:r>
              <a:rPr lang="en-US" sz="1600" dirty="0" smtClean="0"/>
              <a:t> </a:t>
            </a:r>
            <a:r>
              <a:rPr lang="en-US" sz="1600" dirty="0" err="1" smtClean="0"/>
              <a:t>ნაკვეთებით</a:t>
            </a:r>
            <a:r>
              <a:rPr lang="en-US" sz="1600" dirty="0" smtClean="0"/>
              <a:t>, </a:t>
            </a:r>
            <a:r>
              <a:rPr lang="en-US" sz="1600" dirty="0" err="1" smtClean="0"/>
              <a:t>ჩრდილოეთით</a:t>
            </a:r>
            <a:r>
              <a:rPr lang="en-US" sz="1600" dirty="0" smtClean="0"/>
              <a:t> </a:t>
            </a:r>
            <a:r>
              <a:rPr lang="en-US" sz="1600" dirty="0" err="1" smtClean="0"/>
              <a:t>ჯართის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მიმღები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საწარმო</a:t>
            </a:r>
            <a:r>
              <a:rPr lang="en-US" sz="1600" dirty="0" smtClean="0"/>
              <a:t>, </a:t>
            </a:r>
            <a:r>
              <a:rPr lang="en-US" sz="1600" dirty="0" err="1" smtClean="0"/>
              <a:t>სამხრეთით</a:t>
            </a:r>
            <a:r>
              <a:rPr lang="en-US" sz="1600" dirty="0" smtClean="0"/>
              <a:t> </a:t>
            </a:r>
            <a:r>
              <a:rPr lang="en-US" sz="1600" dirty="0" err="1" smtClean="0"/>
              <a:t>სხვადასხვა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სახის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სავაჭრო</a:t>
            </a:r>
            <a:r>
              <a:rPr lang="en-US" sz="1600" dirty="0" smtClean="0"/>
              <a:t> </a:t>
            </a:r>
            <a:r>
              <a:rPr lang="en-US" sz="1600" dirty="0" err="1" smtClean="0"/>
              <a:t>ობიექტები</a:t>
            </a:r>
            <a:r>
              <a:rPr lang="en-US" sz="1600" dirty="0" smtClean="0"/>
              <a:t>. </a:t>
            </a:r>
            <a:r>
              <a:rPr lang="en-US" sz="1600" dirty="0" err="1" smtClean="0"/>
              <a:t>სკრინინგის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განცხადების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თანახმად</a:t>
            </a:r>
            <a:r>
              <a:rPr lang="en-US" sz="1600" dirty="0" smtClean="0"/>
              <a:t> </a:t>
            </a:r>
            <a:r>
              <a:rPr lang="en-US" sz="1600" dirty="0" err="1" smtClean="0"/>
              <a:t>უახლოესი</a:t>
            </a:r>
            <a:r>
              <a:rPr lang="en-US" sz="1600" dirty="0" smtClean="0"/>
              <a:t> </a:t>
            </a:r>
            <a:r>
              <a:rPr lang="en-US" sz="1600" dirty="0" err="1" smtClean="0"/>
              <a:t>დასახლებული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პუნქტი</a:t>
            </a:r>
            <a:r>
              <a:rPr lang="en-US" sz="1600" dirty="0" smtClean="0"/>
              <a:t> </a:t>
            </a:r>
            <a:r>
              <a:rPr lang="en-US" sz="1600" dirty="0" err="1" smtClean="0"/>
              <a:t>დაშორებულია</a:t>
            </a:r>
            <a:r>
              <a:rPr lang="en-US" sz="1600" dirty="0" smtClean="0"/>
              <a:t> 50 </a:t>
            </a:r>
            <a:r>
              <a:rPr lang="en-US" sz="1600" dirty="0" err="1" smtClean="0"/>
              <a:t>მეტრით</a:t>
            </a:r>
            <a:r>
              <a:rPr lang="en-US" sz="1600" dirty="0" smtClean="0"/>
              <a:t>, </a:t>
            </a:r>
            <a:r>
              <a:rPr lang="en-US" sz="1600" dirty="0" err="1" smtClean="0"/>
              <a:t>თუმცა</a:t>
            </a:r>
            <a:r>
              <a:rPr lang="en-US" sz="1600" dirty="0" smtClean="0"/>
              <a:t> </a:t>
            </a:r>
            <a:r>
              <a:rPr lang="en-US" sz="1600" dirty="0" err="1" smtClean="0"/>
              <a:t>ელექტრონული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გადამოწმებით</a:t>
            </a:r>
            <a:r>
              <a:rPr lang="en-US" sz="1600" dirty="0" smtClean="0"/>
              <a:t> </a:t>
            </a:r>
            <a:r>
              <a:rPr lang="en-US" sz="1600" dirty="0" err="1" smtClean="0"/>
              <a:t>დადგინდა</a:t>
            </a:r>
            <a:r>
              <a:rPr lang="en-US" sz="1600" dirty="0" smtClean="0"/>
              <a:t>, </a:t>
            </a:r>
            <a:r>
              <a:rPr lang="en-US" sz="1600" dirty="0" err="1" smtClean="0"/>
              <a:t>რომ</a:t>
            </a:r>
            <a:r>
              <a:rPr lang="en-US" sz="1600" dirty="0" smtClean="0"/>
              <a:t> </a:t>
            </a:r>
            <a:r>
              <a:rPr lang="en-US" sz="1600" dirty="0" err="1" smtClean="0"/>
              <a:t>უახლოესი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საცხოვრებელი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სახლი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მდებარეობს</a:t>
            </a:r>
            <a:r>
              <a:rPr lang="en-US" sz="1600" dirty="0" smtClean="0"/>
              <a:t>  25 </a:t>
            </a:r>
            <a:r>
              <a:rPr lang="en-US" sz="1600" dirty="0" err="1" smtClean="0"/>
              <a:t>მეტრში</a:t>
            </a:r>
            <a:r>
              <a:rPr lang="en-US" sz="1600" dirty="0" smtClean="0"/>
              <a:t>.</a:t>
            </a:r>
            <a:endParaRPr lang="en-US" sz="1600" dirty="0"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762000"/>
            <a:ext cx="759069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a-GE" dirty="0">
                <a:latin typeface="Sylfaen" panose="010A0502050306030303" pitchFamily="18" charset="0"/>
              </a:rPr>
              <a:t>ნიადაგის; გრუნტის და </a:t>
            </a:r>
            <a:r>
              <a:rPr lang="ka-GE" dirty="0"/>
              <a:t>მიწისქვეშა წყლების დაბინძურების რისკები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2136394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00" dirty="0" smtClean="0">
                <a:latin typeface="Sylfaen" panose="010A0502050306030303" pitchFamily="18" charset="0"/>
              </a:rPr>
              <a:t>მიწის სამუშაოების ჩატარების შემთხვევაში ნიადაგის ფენა უნდა </a:t>
            </a:r>
            <a:r>
              <a:rPr lang="ka-GE" sz="1200" dirty="0">
                <a:latin typeface="Sylfaen" panose="010A0502050306030303" pitchFamily="18" charset="0"/>
              </a:rPr>
              <a:t>მოიხსნას და დასაწყობდეს კანონმდებლობის </a:t>
            </a:r>
            <a:r>
              <a:rPr lang="ka-GE" sz="1200" dirty="0" smtClean="0">
                <a:latin typeface="Sylfaen" panose="010A0502050306030303" pitchFamily="18" charset="0"/>
              </a:rPr>
              <a:t>სრული დაცვით</a:t>
            </a:r>
            <a:r>
              <a:rPr lang="ka-GE" sz="1200" dirty="0">
                <a:latin typeface="Sylfaen" panose="010A0502050306030303" pitchFamily="18" charset="0"/>
              </a:rPr>
              <a:t>.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110154" y="1186962"/>
            <a:ext cx="703384" cy="945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657600" y="1905000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00" dirty="0">
                <a:latin typeface="Sylfaen" panose="010A0502050306030303" pitchFamily="18" charset="0"/>
              </a:rPr>
              <a:t>ნიადაგის და გრუნტის დაბინძურების</a:t>
            </a:r>
          </a:p>
          <a:p>
            <a:r>
              <a:rPr lang="ka-GE" sz="1200" dirty="0">
                <a:latin typeface="Sylfaen" panose="010A0502050306030303" pitchFamily="18" charset="0"/>
              </a:rPr>
              <a:t>მიზეზი შეიძლება გახდეს</a:t>
            </a:r>
            <a:r>
              <a:rPr lang="ka-GE" sz="1200" dirty="0" smtClean="0">
                <a:latin typeface="Sylfaen" panose="010A0502050306030303" pitchFamily="18" charset="0"/>
              </a:rPr>
              <a:t>:</a:t>
            </a:r>
          </a:p>
          <a:p>
            <a:endParaRPr lang="ka-GE" sz="1200" dirty="0">
              <a:latin typeface="Sylfaen" panose="010A0502050306030303" pitchFamily="18" charset="0"/>
            </a:endParaRPr>
          </a:p>
          <a:p>
            <a:r>
              <a:rPr lang="ka-GE" sz="1200" dirty="0">
                <a:latin typeface="Sylfaen" panose="010A0502050306030303" pitchFamily="18" charset="0"/>
              </a:rPr>
              <a:t>• საწარმოო და საყოფაცხოვრებო ნარჩენების მართვის წესების დარღვევა</a:t>
            </a:r>
            <a:r>
              <a:rPr lang="ka-GE" sz="1200" dirty="0" smtClean="0">
                <a:latin typeface="Sylfaen" panose="010A0502050306030303" pitchFamily="18" charset="0"/>
              </a:rPr>
              <a:t>;</a:t>
            </a:r>
          </a:p>
          <a:p>
            <a:endParaRPr lang="ka-GE" sz="1200" dirty="0">
              <a:latin typeface="Sylfaen" panose="010A0502050306030303" pitchFamily="18" charset="0"/>
            </a:endParaRPr>
          </a:p>
          <a:p>
            <a:r>
              <a:rPr lang="ka-GE" sz="1200" dirty="0">
                <a:latin typeface="Sylfaen" panose="010A0502050306030303" pitchFamily="18" charset="0"/>
              </a:rPr>
              <a:t>• ავტოტრანსპორტიდან ნავთობპროდუქტების ავარიული დაღვრა</a:t>
            </a:r>
            <a:r>
              <a:rPr lang="ka-GE" sz="1200" dirty="0" smtClean="0">
                <a:latin typeface="Sylfaen" panose="010A0502050306030303" pitchFamily="18" charset="0"/>
              </a:rPr>
              <a:t>;</a:t>
            </a:r>
          </a:p>
          <a:p>
            <a:endParaRPr lang="ka-GE" sz="1200" dirty="0">
              <a:latin typeface="Sylfaen" panose="010A0502050306030303" pitchFamily="18" charset="0"/>
            </a:endParaRPr>
          </a:p>
          <a:p>
            <a:r>
              <a:rPr lang="ka-GE" sz="1200" dirty="0">
                <a:latin typeface="Sylfaen" panose="010A0502050306030303" pitchFamily="18" charset="0"/>
              </a:rPr>
              <a:t>• შიდა კანალიზაციის სისტემების ექსპლუატაცია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86400" y="1219200"/>
            <a:ext cx="8792" cy="703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62200" y="3733800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 smtClean="0">
                <a:latin typeface="Sylfaen" panose="010A0502050306030303" pitchFamily="18" charset="0"/>
              </a:rPr>
              <a:t>სანიაღვრე წყლები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5720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600" dirty="0" smtClean="0"/>
              <a:t>აღნიშნული წყლები ჩაედინება  ტერიტორიის  სიახლოვეს გამავალ სანიაღვრე არხში.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81400" y="1143000"/>
            <a:ext cx="0" cy="2505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3505200" y="4114800"/>
            <a:ext cx="158262" cy="293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762000"/>
            <a:ext cx="325762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a-GE" dirty="0">
                <a:latin typeface="Sylfaen" panose="010A0502050306030303" pitchFamily="18" charset="0"/>
              </a:rPr>
              <a:t>კუმულაციური ზემოქმედება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2954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dirty="0" smtClean="0">
                <a:solidFill>
                  <a:schemeClr val="accent2"/>
                </a:solidFill>
                <a:latin typeface="Sylfaen" panose="010A0502050306030303" pitchFamily="18" charset="0"/>
              </a:rPr>
              <a:t>კუმულაციური</a:t>
            </a:r>
            <a:r>
              <a:rPr lang="ka-GE" dirty="0" smtClean="0">
                <a:latin typeface="Sylfaen" panose="010A0502050306030303" pitchFamily="18" charset="0"/>
              </a:rPr>
              <a:t> </a:t>
            </a:r>
            <a:r>
              <a:rPr lang="ka-GE" dirty="0">
                <a:latin typeface="Sylfaen" panose="010A0502050306030303" pitchFamily="18" charset="0"/>
              </a:rPr>
              <a:t>ზემოქმედების ერთადერთ </a:t>
            </a:r>
            <a:r>
              <a:rPr lang="ka-GE" dirty="0" smtClean="0">
                <a:latin typeface="Sylfaen" panose="010A0502050306030303" pitchFamily="18" charset="0"/>
              </a:rPr>
              <a:t>საგულისხმო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ka-GE" dirty="0" smtClean="0">
                <a:latin typeface="Sylfaen" panose="010A0502050306030303" pitchFamily="18" charset="0"/>
              </a:rPr>
              <a:t>სახედ </a:t>
            </a:r>
            <a:r>
              <a:rPr lang="ka-GE" dirty="0">
                <a:latin typeface="Sylfaen" panose="010A0502050306030303" pitchFamily="18" charset="0"/>
              </a:rPr>
              <a:t>უნდა </a:t>
            </a:r>
            <a:r>
              <a:rPr lang="ka-GE" dirty="0" smtClean="0">
                <a:latin typeface="Sylfaen" panose="010A0502050306030303" pitchFamily="18" charset="0"/>
              </a:rPr>
              <a:t>მივიჩნიოთ:</a:t>
            </a:r>
          </a:p>
          <a:p>
            <a:endParaRPr lang="ka-GE" dirty="0" smtClean="0">
              <a:latin typeface="Sylfaen" panose="010A0502050306030303" pitchFamily="18" charset="0"/>
            </a:endParaRPr>
          </a:p>
          <a:p>
            <a:r>
              <a:rPr lang="ka-GE" dirty="0" smtClean="0">
                <a:latin typeface="Sylfaen" panose="010A0502050306030303" pitchFamily="18" charset="0"/>
              </a:rPr>
              <a:t> </a:t>
            </a:r>
            <a:r>
              <a:rPr lang="ka-GE" dirty="0" smtClean="0">
                <a:latin typeface="Sylfaen" panose="010A0502050306030303" pitchFamily="18" charset="0"/>
                <a:sym typeface="Wingdings" panose="05000000000000000000" pitchFamily="2" charset="2"/>
              </a:rPr>
              <a:t></a:t>
            </a:r>
            <a:r>
              <a:rPr lang="ka-GE" dirty="0" smtClean="0">
                <a:latin typeface="Sylfaen" panose="010A0502050306030303" pitchFamily="18" charset="0"/>
              </a:rPr>
              <a:t>ხმაურის </a:t>
            </a:r>
            <a:r>
              <a:rPr lang="ka-GE" dirty="0">
                <a:latin typeface="Sylfaen" panose="010A0502050306030303" pitchFamily="18" charset="0"/>
              </a:rPr>
              <a:t>გავრცელება და </a:t>
            </a:r>
            <a:r>
              <a:rPr lang="ka-GE" dirty="0" smtClean="0">
                <a:latin typeface="Sylfaen" panose="010A0502050306030303" pitchFamily="18" charset="0"/>
                <a:sym typeface="Wingdings" panose="05000000000000000000" pitchFamily="2" charset="2"/>
              </a:rPr>
              <a:t></a:t>
            </a:r>
            <a:r>
              <a:rPr lang="ka-GE" dirty="0" smtClean="0">
                <a:latin typeface="Sylfaen" panose="010A0502050306030303" pitchFamily="18" charset="0"/>
              </a:rPr>
              <a:t>ატმოსფერულ </a:t>
            </a:r>
            <a:r>
              <a:rPr lang="ka-GE" dirty="0">
                <a:latin typeface="Sylfaen" panose="010A0502050306030303" pitchFamily="18" charset="0"/>
              </a:rPr>
              <a:t>ჰაერზე </a:t>
            </a:r>
            <a:r>
              <a:rPr lang="ka-GE" dirty="0" smtClean="0">
                <a:latin typeface="Sylfaen" panose="010A0502050306030303" pitchFamily="18" charset="0"/>
              </a:rPr>
              <a:t>ზემოქმედება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3048000"/>
            <a:ext cx="65532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a-GE" dirty="0" smtClean="0">
                <a:latin typeface="Sylfaen" panose="010A0502050306030303" pitchFamily="18" charset="0"/>
              </a:rPr>
              <a:t>საწარმოო ტერიტორიის სიახლოვეს არ არსებობს ანალოგიური ტიპის, ასევე სხვა პროფილის საწარმოები,  ამიტომ კუმულაციური ზემოქმედება მოსალოდნელია არ არის.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837" y="762000"/>
            <a:ext cx="7968763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a-GE" sz="1600" dirty="0" err="1">
                <a:latin typeface="Sylfaen" panose="010A0502050306030303" pitchFamily="18" charset="0"/>
              </a:rPr>
              <a:t>გზშ</a:t>
            </a:r>
            <a:r>
              <a:rPr lang="ka-GE" sz="1600" dirty="0">
                <a:latin typeface="Sylfaen" panose="010A0502050306030303" pitchFamily="18" charset="0"/>
              </a:rPr>
              <a:t>-ს პროცესში </a:t>
            </a:r>
            <a:r>
              <a:rPr lang="ka-GE" sz="1600" dirty="0" smtClean="0">
                <a:latin typeface="Sylfaen" panose="010A0502050306030303" pitchFamily="18" charset="0"/>
              </a:rPr>
              <a:t>დეტალურად შესწავლილი </a:t>
            </a:r>
            <a:r>
              <a:rPr lang="ka-GE" sz="1600" dirty="0">
                <a:latin typeface="Sylfaen" panose="010A0502050306030303" pitchFamily="18" charset="0"/>
              </a:rPr>
              <a:t>იქნება შემდეგი სახის ზემოქმედებები: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066800" y="1295400"/>
            <a:ext cx="7315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latin typeface="SymbolMT"/>
              </a:rPr>
              <a:t> </a:t>
            </a:r>
            <a:r>
              <a:rPr lang="ka-GE" dirty="0">
                <a:latin typeface="Sylfaen" panose="010A0502050306030303" pitchFamily="18" charset="0"/>
              </a:rPr>
              <a:t>ატმოსფერულ ჰაერში მავნე ნივთიერებების ემისიები და ხმაურის გავრცელება</a:t>
            </a:r>
            <a:r>
              <a:rPr lang="ka-GE" dirty="0" smtClean="0">
                <a:latin typeface="Sylfaen" panose="010A0502050306030303" pitchFamily="18" charset="0"/>
              </a:rPr>
              <a:t>;</a:t>
            </a:r>
          </a:p>
          <a:p>
            <a:endParaRPr lang="ka-GE" dirty="0">
              <a:latin typeface="Sylfaen" panose="010A0502050306030303" pitchFamily="18" charset="0"/>
            </a:endParaRPr>
          </a:p>
          <a:p>
            <a:r>
              <a:rPr lang="ka-GE" dirty="0">
                <a:latin typeface="SymbolMT"/>
              </a:rPr>
              <a:t> </a:t>
            </a:r>
            <a:r>
              <a:rPr lang="ka-GE" dirty="0">
                <a:latin typeface="Sylfaen" panose="010A0502050306030303" pitchFamily="18" charset="0"/>
              </a:rPr>
              <a:t>ნიადაგისა და გრუნტის დაბინძურების რისკები</a:t>
            </a:r>
            <a:r>
              <a:rPr lang="ka-GE" dirty="0" smtClean="0">
                <a:latin typeface="Sylfaen" panose="010A0502050306030303" pitchFamily="18" charset="0"/>
              </a:rPr>
              <a:t>;</a:t>
            </a:r>
          </a:p>
          <a:p>
            <a:endParaRPr lang="ka-GE" dirty="0">
              <a:latin typeface="Sylfaen" panose="010A0502050306030303" pitchFamily="18" charset="0"/>
            </a:endParaRPr>
          </a:p>
          <a:p>
            <a:r>
              <a:rPr lang="ka-GE" dirty="0">
                <a:latin typeface="SymbolMT"/>
              </a:rPr>
              <a:t> </a:t>
            </a:r>
            <a:r>
              <a:rPr lang="ka-GE" dirty="0">
                <a:latin typeface="Sylfaen" panose="010A0502050306030303" pitchFamily="18" charset="0"/>
              </a:rPr>
              <a:t>ბიოლოგიურ გარემოზე ზემოქმედება</a:t>
            </a:r>
            <a:r>
              <a:rPr lang="ka-GE" dirty="0" smtClean="0">
                <a:latin typeface="Sylfaen" panose="010A0502050306030303" pitchFamily="18" charset="0"/>
              </a:rPr>
              <a:t>;</a:t>
            </a:r>
          </a:p>
          <a:p>
            <a:endParaRPr lang="ka-GE" dirty="0">
              <a:latin typeface="Sylfaen" panose="010A0502050306030303" pitchFamily="18" charset="0"/>
            </a:endParaRPr>
          </a:p>
          <a:p>
            <a:r>
              <a:rPr lang="ka-GE" dirty="0">
                <a:latin typeface="SymbolMT"/>
              </a:rPr>
              <a:t> </a:t>
            </a:r>
            <a:r>
              <a:rPr lang="ka-GE" dirty="0">
                <a:latin typeface="Sylfaen" panose="010A0502050306030303" pitchFamily="18" charset="0"/>
              </a:rPr>
              <a:t>მიწისქვეშა წყლების დაბინძურების რისკები</a:t>
            </a:r>
            <a:r>
              <a:rPr lang="ka-GE" dirty="0" smtClean="0">
                <a:latin typeface="Sylfaen" panose="010A0502050306030303" pitchFamily="18" charset="0"/>
              </a:rPr>
              <a:t>;</a:t>
            </a:r>
          </a:p>
          <a:p>
            <a:endParaRPr lang="ka-GE" dirty="0">
              <a:latin typeface="Sylfaen" panose="010A0502050306030303" pitchFamily="18" charset="0"/>
            </a:endParaRPr>
          </a:p>
          <a:p>
            <a:r>
              <a:rPr lang="ka-GE" dirty="0">
                <a:latin typeface="SymbolMT"/>
              </a:rPr>
              <a:t> </a:t>
            </a:r>
            <a:r>
              <a:rPr lang="ka-GE" dirty="0">
                <a:latin typeface="Sylfaen" panose="010A0502050306030303" pitchFamily="18" charset="0"/>
              </a:rPr>
              <a:t>ზედაპირული წყლების დაბინძურების რისკები</a:t>
            </a:r>
            <a:r>
              <a:rPr lang="ka-GE" dirty="0" smtClean="0">
                <a:latin typeface="Sylfaen" panose="010A0502050306030303" pitchFamily="18" charset="0"/>
              </a:rPr>
              <a:t>;</a:t>
            </a:r>
          </a:p>
          <a:p>
            <a:endParaRPr lang="ka-GE" dirty="0">
              <a:latin typeface="Sylfaen" panose="010A0502050306030303" pitchFamily="18" charset="0"/>
            </a:endParaRPr>
          </a:p>
          <a:p>
            <a:r>
              <a:rPr lang="ka-GE" dirty="0">
                <a:latin typeface="SymbolMT"/>
              </a:rPr>
              <a:t> </a:t>
            </a:r>
            <a:r>
              <a:rPr lang="ka-GE" dirty="0">
                <a:latin typeface="Sylfaen" panose="010A0502050306030303" pitchFamily="18" charset="0"/>
              </a:rPr>
              <a:t>ნარჩენების წარმოქმნის და მართვის შედეგად </a:t>
            </a:r>
            <a:endParaRPr lang="ka-GE" dirty="0" smtClean="0">
              <a:latin typeface="Sylfaen" panose="010A0502050306030303" pitchFamily="18" charset="0"/>
            </a:endParaRPr>
          </a:p>
          <a:p>
            <a:r>
              <a:rPr lang="ka-GE" dirty="0" smtClean="0">
                <a:latin typeface="Sylfaen" panose="010A0502050306030303" pitchFamily="18" charset="0"/>
              </a:rPr>
              <a:t>მოსალოდნელი </a:t>
            </a:r>
            <a:r>
              <a:rPr lang="ka-GE" dirty="0">
                <a:latin typeface="Sylfaen" panose="010A0502050306030303" pitchFamily="18" charset="0"/>
              </a:rPr>
              <a:t>ზემოქმედება</a:t>
            </a:r>
            <a:r>
              <a:rPr lang="ka-GE" dirty="0" smtClean="0">
                <a:latin typeface="Sylfaen" panose="010A0502050306030303" pitchFamily="18" charset="0"/>
              </a:rPr>
              <a:t>;</a:t>
            </a:r>
          </a:p>
          <a:p>
            <a:endParaRPr lang="ka-GE" dirty="0">
              <a:latin typeface="Sylfaen" panose="010A0502050306030303" pitchFamily="18" charset="0"/>
            </a:endParaRPr>
          </a:p>
          <a:p>
            <a:r>
              <a:rPr lang="ka-GE" dirty="0">
                <a:latin typeface="SymbolMT"/>
              </a:rPr>
              <a:t> </a:t>
            </a:r>
            <a:r>
              <a:rPr lang="ka-GE" dirty="0">
                <a:latin typeface="Sylfaen" panose="010A0502050306030303" pitchFamily="18" charset="0"/>
              </a:rPr>
              <a:t>ზემოქმედება ადამიანის ჯანმრთელობასა და უსაფრთხოებაზე</a:t>
            </a:r>
            <a:r>
              <a:rPr lang="ka-GE" dirty="0" smtClean="0">
                <a:latin typeface="Sylfaen" panose="010A0502050306030303" pitchFamily="18" charset="0"/>
              </a:rPr>
              <a:t>;</a:t>
            </a:r>
          </a:p>
          <a:p>
            <a:endParaRPr lang="ka-GE" dirty="0">
              <a:latin typeface="Sylfaen" panose="010A0502050306030303" pitchFamily="18" charset="0"/>
            </a:endParaRPr>
          </a:p>
          <a:p>
            <a:r>
              <a:rPr lang="ka-GE" dirty="0">
                <a:latin typeface="SymbolMT"/>
              </a:rPr>
              <a:t> </a:t>
            </a:r>
            <a:r>
              <a:rPr lang="ka-GE" dirty="0">
                <a:latin typeface="Sylfaen" panose="010A0502050306030303" pitchFamily="18" charset="0"/>
              </a:rPr>
              <a:t>კუმულაციური ზემოქმედება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438400"/>
            <a:ext cx="547760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2400" dirty="0" smtClean="0"/>
              <a:t>მადლობა ყურადღებისთვის !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800" dirty="0" smtClean="0"/>
              <a:t>საკვლევი ტერიტორიის ადგილმდებარეობა </a:t>
            </a:r>
            <a:r>
              <a:rPr lang="ka-GE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ka-GE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371600"/>
            <a:ext cx="7321296" cy="4419600"/>
          </a:xfrm>
        </p:spPr>
        <p:txBody>
          <a:bodyPr>
            <a:noAutofit/>
          </a:bodyPr>
          <a:lstStyle/>
          <a:p>
            <a:pPr algn="just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19161181">
            <a:off x="2691319" y="1920954"/>
            <a:ext cx="134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265 </a:t>
            </a:r>
            <a:r>
              <a:rPr lang="ka-GE" sz="16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მეტრი</a:t>
            </a:r>
            <a:endParaRPr lang="en-US" sz="16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38" y="1371600"/>
            <a:ext cx="779022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533400"/>
          </a:xfrm>
        </p:spPr>
        <p:txBody>
          <a:bodyPr>
            <a:normAutofit fontScale="90000"/>
          </a:bodyPr>
          <a:lstStyle/>
          <a:p>
            <a:r>
              <a:rPr lang="ka-GE" sz="2400" dirty="0" smtClean="0"/>
              <a:t> </a:t>
            </a:r>
            <a:r>
              <a:rPr lang="ru-RU" sz="1800" dirty="0" smtClean="0"/>
              <a:t> </a:t>
            </a:r>
            <a:r>
              <a:rPr lang="ka-GE" sz="1600" dirty="0" smtClean="0"/>
              <a:t>შპს </a:t>
            </a:r>
            <a:r>
              <a:rPr lang="en-US" sz="1600" b="1" dirty="0" smtClean="0"/>
              <a:t>„</a:t>
            </a:r>
            <a:r>
              <a:rPr lang="ka-GE" sz="1600" b="1" dirty="0" smtClean="0"/>
              <a:t>იემგ</a:t>
            </a:r>
            <a:r>
              <a:rPr lang="en-US" sz="1600" b="1" dirty="0" smtClean="0"/>
              <a:t>“-ს</a:t>
            </a:r>
            <a:r>
              <a:rPr lang="ka-GE" sz="1600" b="1" dirty="0" smtClean="0"/>
              <a:t> წყალში ხსნადი საღებავების წარმოების საამქრო </a:t>
            </a:r>
            <a:r>
              <a:rPr lang="ka-GE" sz="1600" dirty="0" smtClean="0"/>
              <a:t>განთავსების ტერიტორიის დეტალური სიტუაციური სქემა</a:t>
            </a:r>
            <a:r>
              <a:rPr lang="en-US" sz="1600" dirty="0" smtClean="0">
                <a:latin typeface="Calibri" pitchFamily="34" charset="0"/>
              </a:rPr>
              <a:t/>
            </a:r>
            <a:br>
              <a:rPr lang="en-US" sz="1600" dirty="0" smtClean="0">
                <a:latin typeface="Calibri" pitchFamily="34" charset="0"/>
              </a:rPr>
            </a:br>
            <a:r>
              <a:rPr lang="ka-GE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ka-GE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568860" cy="48328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153400" cy="4648200"/>
          </a:xfrm>
        </p:spPr>
        <p:txBody>
          <a:bodyPr>
            <a:noAutofit/>
          </a:bodyPr>
          <a:lstStyle/>
          <a:p>
            <a:pPr algn="just"/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457200"/>
          </a:xfrm>
        </p:spPr>
        <p:txBody>
          <a:bodyPr>
            <a:normAutofit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დაგეგმილი საქმიანობის აღწერა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8153400" cy="5334000"/>
          </a:xfrm>
        </p:spPr>
        <p:txBody>
          <a:bodyPr>
            <a:noAutofit/>
          </a:bodyPr>
          <a:lstStyle/>
          <a:p>
            <a:pPr algn="just"/>
            <a:r>
              <a:rPr lang="ka-GE" sz="1400" b="1" dirty="0" smtClean="0">
                <a:latin typeface="Sylfaen" pitchFamily="18" charset="0"/>
              </a:rPr>
              <a:t>შეზღუდული პასუხისმგებლობის საზოგადოება</a:t>
            </a:r>
            <a:r>
              <a:rPr lang="ka-GE" sz="1400" dirty="0" smtClean="0">
                <a:latin typeface="Sylfaen" pitchFamily="18" charset="0"/>
              </a:rPr>
              <a:t> </a:t>
            </a:r>
            <a:r>
              <a:rPr lang="en-US" sz="1400" b="1" dirty="0" smtClean="0">
                <a:latin typeface="Sylfaen" pitchFamily="18" charset="0"/>
              </a:rPr>
              <a:t>„</a:t>
            </a:r>
            <a:r>
              <a:rPr lang="ka-GE" sz="1400" b="1" dirty="0" smtClean="0">
                <a:latin typeface="Sylfaen" pitchFamily="18" charset="0"/>
              </a:rPr>
              <a:t>იემგ</a:t>
            </a:r>
            <a:r>
              <a:rPr lang="en-US" sz="1400" b="1" dirty="0" smtClean="0">
                <a:latin typeface="Sylfaen" pitchFamily="18" charset="0"/>
              </a:rPr>
              <a:t>“-ს </a:t>
            </a:r>
            <a:r>
              <a:rPr lang="ka-GE" sz="1400" b="1" dirty="0" smtClean="0">
                <a:latin typeface="Sylfaen" pitchFamily="18" charset="0"/>
              </a:rPr>
              <a:t>წყალში ხსნადი საღებავების წარმოების საამქროს</a:t>
            </a:r>
            <a:r>
              <a:rPr lang="ka-GE" sz="1400" dirty="0" smtClean="0">
                <a:latin typeface="Sylfaen" pitchFamily="18" charset="0"/>
              </a:rPr>
              <a:t> </a:t>
            </a:r>
            <a:r>
              <a:rPr lang="ka-GE" sz="1400" b="1" dirty="0" smtClean="0">
                <a:latin typeface="Sylfaen" pitchFamily="18" charset="0"/>
              </a:rPr>
              <a:t> </a:t>
            </a:r>
            <a:r>
              <a:rPr lang="ka-GE" sz="1400" dirty="0" smtClean="0">
                <a:latin typeface="Sylfaen" pitchFamily="18" charset="0"/>
              </a:rPr>
              <a:t> დაგეგმილი საქმიანობის სფეროს წარმოადგენს </a:t>
            </a:r>
            <a:r>
              <a:rPr lang="en-US" sz="1400" dirty="0" err="1" smtClean="0">
                <a:latin typeface="Sylfaen" pitchFamily="18" charset="0"/>
              </a:rPr>
              <a:t>წყალში</a:t>
            </a:r>
            <a:r>
              <a:rPr lang="en-US" sz="1400" dirty="0" smtClean="0">
                <a:latin typeface="Sylfae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</a:rPr>
              <a:t>ხსნადი</a:t>
            </a:r>
            <a:r>
              <a:rPr lang="en-US" sz="1400" dirty="0" smtClean="0">
                <a:latin typeface="Sylfae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</a:rPr>
              <a:t>საღებავების</a:t>
            </a:r>
            <a:r>
              <a:rPr lang="en-US" sz="1400" dirty="0" smtClean="0">
                <a:latin typeface="Sylfae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</a:rPr>
              <a:t>წარმოება</a:t>
            </a:r>
            <a:r>
              <a:rPr lang="ka-GE" sz="1400" dirty="0" smtClean="0">
                <a:latin typeface="Sylfaen" pitchFamily="18" charset="0"/>
              </a:rPr>
              <a:t>, კერძოდ წყალში ხსნადი საღებავისათვის სხვადასხვა სახის კომპონენტების შემოტანა, დოზირება, მოსარევ მიქსერში წყათან ერთად ჩაყრა, მორევა, დაფასოვება, დასაწყოვება და შემდგომ რეალიზაცია..</a:t>
            </a:r>
            <a:endParaRPr lang="en-US" sz="1400" dirty="0" smtClean="0">
              <a:latin typeface="Sylfaen" pitchFamily="18" charset="0"/>
            </a:endParaRPr>
          </a:p>
          <a:p>
            <a:pPr algn="just"/>
            <a:r>
              <a:rPr lang="ka-GE" sz="1400" dirty="0" smtClean="0">
                <a:latin typeface="Sylfaen" pitchFamily="18" charset="0"/>
              </a:rPr>
              <a:t>ობიექტზე ტექნოლოგიური პროცესისათვის საჭირო ნედლეული (შემადგენელი კომპონენტები) მზა სახით  შემოტანება საზღვარგარეთიდან (ძირითადად თურქეთის რესპუბლიკიდან), მათი მახასიათებლებია:</a:t>
            </a:r>
            <a:endParaRPr lang="en-US" sz="1400" dirty="0" smtClean="0">
              <a:latin typeface="Sylfaen" pitchFamily="18" charset="0"/>
            </a:endParaRPr>
          </a:p>
          <a:p>
            <a:pPr algn="just"/>
            <a:r>
              <a:rPr lang="ka-GE" sz="1400" b="1" dirty="0" smtClean="0">
                <a:latin typeface="Sylfaen" pitchFamily="18" charset="0"/>
              </a:rPr>
              <a:t>-წყლის შემცველი და დაბალი ტოქსიკურობის ბიოციდური ნივთიერებები:</a:t>
            </a:r>
            <a:r>
              <a:rPr lang="ka-GE" sz="1400" dirty="0" smtClean="0">
                <a:latin typeface="Sylfaen" pitchFamily="18" charset="0"/>
              </a:rPr>
              <a:t> იგი სველ მდგომარეობაშია და ბაქტერიებისა და სოკოების დეგრადაციის წინააღმდეგ მიკრობიოლოგიური კუთხით დაცვისთვისაა შექმნილი. მისი წილი წარმოებულ მთლიან პროდუქციაში 0.1-0.3 %-ია. იგი თავსებადია ანტაციდური მიკრობიოლოგიურად მგრძნობიარე პროდუქციაში გამოყენებულ ყველა ნედლეულთან. ინახება 30 კგ, 200 კგ და 1 ტნ IBC ავზში.</a:t>
            </a:r>
            <a:endParaRPr lang="en-US" sz="1400" dirty="0" smtClean="0">
              <a:latin typeface="Sylfaen" pitchFamily="18" charset="0"/>
            </a:endParaRPr>
          </a:p>
          <a:p>
            <a:pPr algn="just"/>
            <a:r>
              <a:rPr lang="ka-GE" sz="1400" b="1" dirty="0" smtClean="0">
                <a:latin typeface="Sylfaen" pitchFamily="18" charset="0"/>
              </a:rPr>
              <a:t>-ჰიდროფობური აქტიური ნივთიერებები, ბუნებრივი ცხიმი და არაიონური ემულსია:</a:t>
            </a:r>
            <a:r>
              <a:rPr lang="ka-GE" sz="1400" dirty="0" smtClean="0">
                <a:latin typeface="Sylfaen" pitchFamily="18" charset="0"/>
              </a:rPr>
              <a:t>  წყალში ხსნადია და არ არის მასში ემულსიური, PH-ნეიტრალურია, იგი შექმნილია ლაკ-სღებავების ინდუსტიისათვის, რეკომენდებულია შიგა და გარე დისპერსიული საღებავების, ლაკების დამზადებისათვის. მოწოდება მოხდება 25, 200, 1000 ლტ ტევადობის პლასტმასის შეფუთვით. ინახება 5</a:t>
            </a:r>
            <a:r>
              <a:rPr lang="ka-GE" sz="1400" baseline="30000" dirty="0" smtClean="0">
                <a:latin typeface="Sylfaen" pitchFamily="18" charset="0"/>
              </a:rPr>
              <a:t>0</a:t>
            </a:r>
            <a:r>
              <a:rPr lang="ka-GE" sz="1400" dirty="0" smtClean="0">
                <a:latin typeface="Sylfaen" pitchFamily="18" charset="0"/>
              </a:rPr>
              <a:t>C-დან 30</a:t>
            </a:r>
            <a:r>
              <a:rPr lang="ka-GE" sz="1400" baseline="30000" dirty="0" smtClean="0">
                <a:latin typeface="Sylfaen" pitchFamily="18" charset="0"/>
              </a:rPr>
              <a:t>0</a:t>
            </a:r>
            <a:r>
              <a:rPr lang="ka-GE" sz="1400" dirty="0" smtClean="0">
                <a:latin typeface="Sylfaen" pitchFamily="18" charset="0"/>
              </a:rPr>
              <a:t>C-მდე გარემოში.</a:t>
            </a:r>
            <a:endParaRPr lang="en-US" sz="1400" dirty="0" smtClean="0">
              <a:latin typeface="Sylfaen" pitchFamily="18" charset="0"/>
            </a:endParaRPr>
          </a:p>
          <a:p>
            <a:pPr algn="just"/>
            <a:r>
              <a:rPr lang="ka-GE" sz="1400" b="1" dirty="0" smtClean="0">
                <a:latin typeface="Sylfaen" pitchFamily="18" charset="0"/>
              </a:rPr>
              <a:t>-სტირენ აკრილიკის კოპოლიმერული ემულსია:</a:t>
            </a:r>
            <a:r>
              <a:rPr lang="ka-GE" sz="1400" dirty="0" smtClean="0">
                <a:latin typeface="Sylfaen" pitchFamily="18" charset="0"/>
              </a:rPr>
              <a:t> გამოიყენება შიგა და გარე ფასადის საღებავების, ნახევრად ბჭყვიალა საღებავების, შენობის საერთო მოპირკეთების წარმოებისას. წყლისა და ამინდის პირობების  მიმართ გააჩნია მაღალი მდგრადობა და გამძლეობა.</a:t>
            </a:r>
          </a:p>
          <a:p>
            <a:pPr algn="just"/>
            <a:r>
              <a:rPr lang="ka-GE" sz="1400" b="1" dirty="0" smtClean="0">
                <a:latin typeface="Sylfaen" pitchFamily="18" charset="0"/>
              </a:rPr>
              <a:t>-ჰიდროქსილ ეთილ ცელულოზა (HECELLOSE H 30K):</a:t>
            </a:r>
            <a:r>
              <a:rPr lang="ka-GE" sz="1400" dirty="0" smtClean="0">
                <a:latin typeface="Sylfaen" pitchFamily="18" charset="0"/>
              </a:rPr>
              <a:t> გამიოყენება წყლის შემცველ საღებავებში, სამშენებლო პროდუქციაში. შეფუთულია 25 კგ-იანი პოლიეთილენის, შიდა სარჩულის მქონე, მრავალფენიან ქაღალდის ტომარაში.</a:t>
            </a:r>
            <a:endParaRPr lang="en-US" sz="1400" dirty="0"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153400" cy="5486400"/>
          </a:xfrm>
        </p:spPr>
        <p:txBody>
          <a:bodyPr>
            <a:noAutofit/>
          </a:bodyPr>
          <a:lstStyle/>
          <a:p>
            <a:pPr algn="just"/>
            <a:r>
              <a:rPr lang="ka-GE" sz="1400" b="1" dirty="0" smtClean="0">
                <a:latin typeface="Sylfaen" pitchFamily="18" charset="0"/>
              </a:rPr>
              <a:t>-ჰიდროქსილ ეთილ ცელულოზა (HECELLOSE H 100K):</a:t>
            </a:r>
            <a:r>
              <a:rPr lang="ka-GE" sz="1400" dirty="0" smtClean="0">
                <a:latin typeface="Sylfaen" pitchFamily="18" charset="0"/>
              </a:rPr>
              <a:t> წარმოადგენს ხის მერქნიდან ან ბამბიდან მოპოვებულ არაიონურ პოლიმერს. გამოიყენება წყლის შემცველ საღებავებში. შეფუთულია 25 კგ-იანი პოლიეთილენის, შიდა სარჩულის მქონე, მრავალფენიან ქაღალდის ტომარაში.</a:t>
            </a:r>
            <a:endParaRPr lang="en-US" sz="1400" dirty="0" smtClean="0">
              <a:latin typeface="Sylfaen" pitchFamily="18" charset="0"/>
            </a:endParaRPr>
          </a:p>
          <a:p>
            <a:pPr algn="just"/>
            <a:r>
              <a:rPr lang="ka-GE" sz="1400" b="1" dirty="0" smtClean="0">
                <a:latin typeface="Sylfaen" pitchFamily="18" charset="0"/>
              </a:rPr>
              <a:t>-კალგონი (CALGON) მოლეკულური ფორმულა - (NAPO</a:t>
            </a:r>
            <a:r>
              <a:rPr lang="ka-GE" sz="1400" b="1" baseline="-25000" dirty="0" smtClean="0">
                <a:latin typeface="Sylfaen" pitchFamily="18" charset="0"/>
              </a:rPr>
              <a:t>3</a:t>
            </a:r>
            <a:r>
              <a:rPr lang="ka-GE" sz="1400" b="1" dirty="0" smtClean="0">
                <a:latin typeface="Sylfaen" pitchFamily="18" charset="0"/>
              </a:rPr>
              <a:t>)</a:t>
            </a:r>
            <a:r>
              <a:rPr lang="ka-GE" sz="1400" b="1" baseline="-25000" dirty="0" smtClean="0">
                <a:latin typeface="Sylfaen" pitchFamily="18" charset="0"/>
              </a:rPr>
              <a:t>6</a:t>
            </a:r>
            <a:r>
              <a:rPr lang="ka-GE" sz="1400" b="1" dirty="0" smtClean="0">
                <a:latin typeface="Sylfaen" pitchFamily="18" charset="0"/>
              </a:rPr>
              <a:t>:</a:t>
            </a:r>
            <a:r>
              <a:rPr lang="ka-GE" sz="1400" dirty="0" smtClean="0">
                <a:latin typeface="Sylfaen" pitchFamily="18" charset="0"/>
              </a:rPr>
              <a:t> ნატრიუმის ჰექსამეტაფოსფატია, იგი საღებავებში გამოიყენება როგორც წყლის სიმაგრის ინფილტრატორი.</a:t>
            </a:r>
            <a:endParaRPr lang="en-US" sz="1400" dirty="0" smtClean="0">
              <a:latin typeface="Sylfaen" pitchFamily="18" charset="0"/>
            </a:endParaRPr>
          </a:p>
          <a:p>
            <a:pPr algn="just"/>
            <a:r>
              <a:rPr lang="ka-GE" sz="1400" b="1" dirty="0" smtClean="0">
                <a:latin typeface="Sylfaen" pitchFamily="18" charset="0"/>
              </a:rPr>
              <a:t>-TEXANIL:</a:t>
            </a:r>
            <a:r>
              <a:rPr lang="ka-GE" sz="1400" dirty="0" smtClean="0">
                <a:latin typeface="Sylfaen" pitchFamily="18" charset="0"/>
              </a:rPr>
              <a:t> წარმოადგენს მსუბუქი სუნის მქონე   შემაერთებელ საშუალებას, რომელიც გამოიყენება დისპერსიებზე, დისპერსიის საღებავებში და მისაწებებლებში. იგი არ იხსნება წყალში, მაგრამ იხსნება არომატულ და აკრილიკის გამხსნელებში.</a:t>
            </a:r>
            <a:endParaRPr lang="en-US" sz="1400" dirty="0" smtClean="0">
              <a:latin typeface="Sylfaen" pitchFamily="18" charset="0"/>
            </a:endParaRPr>
          </a:p>
          <a:p>
            <a:pPr algn="just"/>
            <a:r>
              <a:rPr lang="ka-GE" sz="1400" b="1" dirty="0" smtClean="0">
                <a:latin typeface="Sylfaen" pitchFamily="18" charset="0"/>
              </a:rPr>
              <a:t>-კაციტი (KALSIT):</a:t>
            </a:r>
            <a:r>
              <a:rPr lang="ka-GE" sz="1400" dirty="0" smtClean="0">
                <a:latin typeface="Sylfaen" pitchFamily="18" charset="0"/>
              </a:rPr>
              <a:t> იგი ძალიან ადვილად დაშლადი კალციუმის კარბონატის ფხვნილია, რომელიც მიიღება თეთრი მარმარილოსაგან. გამოიყენნება ნებისმიერი სახის საღებავების, ქაღალდის, პლასტმასის, ასევე წებოებისა და საიზოლაციო მასალების  წარმოებაში.</a:t>
            </a:r>
          </a:p>
          <a:p>
            <a:pPr algn="just"/>
            <a:r>
              <a:rPr lang="ka-GE" sz="1400" b="1" dirty="0" smtClean="0">
                <a:latin typeface="Sylfaen" pitchFamily="18" charset="0"/>
              </a:rPr>
              <a:t>-კოატექს პ-90 (COATEX P 90):</a:t>
            </a:r>
            <a:r>
              <a:rPr lang="ka-GE" sz="1400" dirty="0" smtClean="0">
                <a:latin typeface="Sylfaen" pitchFamily="18" charset="0"/>
              </a:rPr>
              <a:t>იგი წყლის შემცველი სისტემებისთვის დისპერსიის საშუალებაა. იგი ემატება არევის გარეშე 0.1- 0.5 % რაოდენობით. ინახება 210 კგ-იან კასრებში. შენახვის ვადა გახსნიდან 6 თვეა.</a:t>
            </a:r>
            <a:endParaRPr lang="en-US" sz="1400" dirty="0" smtClean="0">
              <a:latin typeface="Sylfaen" pitchFamily="18" charset="0"/>
            </a:endParaRPr>
          </a:p>
          <a:p>
            <a:pPr algn="just"/>
            <a:r>
              <a:rPr lang="ka-GE" sz="1400" b="1" dirty="0" smtClean="0">
                <a:latin typeface="Sylfaen" pitchFamily="18" charset="0"/>
              </a:rPr>
              <a:t>-ტიტანიუმის დიოქსიდი (TIOX 280):</a:t>
            </a:r>
            <a:r>
              <a:rPr lang="ka-GE" sz="1400" dirty="0" smtClean="0">
                <a:latin typeface="Sylfaen" pitchFamily="18" charset="0"/>
              </a:rPr>
              <a:t>იგი წყალში ხსნადი ნივთიერებაა, გააჩნია შესანიშნავი ოპტიკური თვისება, მაღალი გადაფარვა დაშესანიშნავი სითეთრე, ქაფის არ წარმოქმნის თვისება. გამოიყენება წყლისა და გამხსნელის შემცველ საღებავებში, ლაქებსა და სამშენებლო ქიმიკატებში.</a:t>
            </a:r>
            <a:endParaRPr lang="en-US" sz="1400" dirty="0" smtClean="0">
              <a:latin typeface="Sylfaen" pitchFamily="18" charset="0"/>
            </a:endParaRPr>
          </a:p>
          <a:p>
            <a:pPr algn="just"/>
            <a:r>
              <a:rPr lang="ka-GE" sz="1400" dirty="0" smtClean="0">
                <a:latin typeface="Sylfaen" pitchFamily="18" charset="0"/>
              </a:rPr>
              <a:t>საწრმოს გახსნა იგეგმება 100 მ</a:t>
            </a:r>
            <a:r>
              <a:rPr lang="ka-GE" sz="1400" baseline="30000" dirty="0" smtClean="0">
                <a:latin typeface="Sylfaen" pitchFamily="18" charset="0"/>
              </a:rPr>
              <a:t>2 </a:t>
            </a:r>
            <a:r>
              <a:rPr lang="ka-GE" sz="1400" dirty="0" smtClean="0">
                <a:latin typeface="Sylfaen" pitchFamily="18" charset="0"/>
              </a:rPr>
              <a:t>კაპიტალურ შენობაში, რომელიც მეწარმის კერძო საკუთრებაა. ადგილზე დამონტაჟდება თურქული წარმოების ჰიდრავლიკური მიქსერი, რომლის წარმადობაა 0.5 ტნ/სთ-ში საღებავი. ტექნოლოგიურ პროცესში გამხსნელად გამოყენებული იქნება მხოლოდ წყალი, რომლის ხარჯი პროდუქციაში 20 %-ია. ჯამურად დაგეგმილია  800 ტნ/წელ წყლოვანი საღებავების წარმოება წელიწადში 240 სამუშაო დღით, დღეში 8 საათიანი რეჟიმით. ტექნოლოგიურ პროცესში ბუნებრივი აირი ან სხვა სახის საწვავის გამოყენება არ იქნება საჭირო.</a:t>
            </a:r>
          </a:p>
          <a:p>
            <a:pPr algn="just" eaLnBrk="0" hangingPunct="0"/>
            <a:endParaRPr lang="en-US" sz="1800" dirty="0" smtClean="0"/>
          </a:p>
          <a:p>
            <a:pPr algn="just"/>
            <a:endParaRPr lang="en-US" sz="1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457200"/>
          </a:xfrm>
        </p:spPr>
        <p:txBody>
          <a:bodyPr>
            <a:normAutofit/>
          </a:bodyPr>
          <a:lstStyle/>
          <a:p>
            <a:pPr algn="ctr"/>
            <a:r>
              <a:rPr lang="ka-GE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დაგეგმილი საქმიანობის ტერიტორიის გენ-გეგმა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5" descr="SKM_454e19052411080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1"/>
            <a:ext cx="7772400" cy="54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459658" y="412955"/>
            <a:ext cx="7851775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2000" spc="-50" dirty="0" err="1">
                <a:latin typeface="+mj-lt"/>
                <a:ea typeface="+mj-ea"/>
                <a:cs typeface="+mj-cs"/>
              </a:rPr>
              <a:t>პროექტის</a:t>
            </a:r>
            <a:r>
              <a:rPr lang="en-US" sz="2000" spc="-50" dirty="0">
                <a:latin typeface="+mj-lt"/>
                <a:ea typeface="+mj-ea"/>
                <a:cs typeface="+mj-cs"/>
              </a:rPr>
              <a:t> </a:t>
            </a:r>
            <a:r>
              <a:rPr lang="en-US" sz="2000" spc="-50" dirty="0" err="1">
                <a:latin typeface="+mj-lt"/>
                <a:ea typeface="+mj-ea"/>
                <a:cs typeface="+mj-cs"/>
              </a:rPr>
              <a:t>ალტერნატიული</a:t>
            </a:r>
            <a:r>
              <a:rPr lang="en-US" sz="2000" spc="-50" dirty="0">
                <a:latin typeface="+mj-lt"/>
                <a:ea typeface="+mj-ea"/>
                <a:cs typeface="+mj-cs"/>
              </a:rPr>
              <a:t> </a:t>
            </a:r>
            <a:r>
              <a:rPr lang="en-US" sz="2000" spc="-50" dirty="0" err="1">
                <a:latin typeface="+mj-lt"/>
                <a:ea typeface="+mj-ea"/>
                <a:cs typeface="+mj-cs"/>
              </a:rPr>
              <a:t>ვარიანტები</a:t>
            </a:r>
            <a:endParaRPr lang="en-US" sz="2000" spc="-5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Subtitle 4"/>
          <p:cNvSpPr txBox="1">
            <a:spLocks/>
          </p:cNvSpPr>
          <p:nvPr/>
        </p:nvSpPr>
        <p:spPr>
          <a:xfrm>
            <a:off x="459658" y="1174955"/>
            <a:ext cx="27146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indent="-91440" algn="just" defTabSz="91440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ka-GE" sz="160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cs typeface="+mn-cs"/>
              </a:rPr>
              <a:t>არაქმედების ალტერნატივა</a:t>
            </a:r>
            <a:r>
              <a:rPr lang="ka-GE" sz="200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cs typeface="+mn-cs"/>
              </a:rPr>
              <a:t>:</a:t>
            </a:r>
            <a:endParaRPr lang="ka-GE" sz="2000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33400" y="1752600"/>
            <a:ext cx="290513" cy="18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025235" y="1676400"/>
            <a:ext cx="76985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საწარმოს</a:t>
            </a:r>
            <a:r>
              <a:rPr lang="en-US" sz="1600" dirty="0"/>
              <a:t> </a:t>
            </a:r>
            <a:r>
              <a:rPr lang="en-US" sz="1600" dirty="0" err="1"/>
              <a:t>ექსპლუატაციის</a:t>
            </a:r>
            <a:r>
              <a:rPr lang="en-US" sz="1600" dirty="0"/>
              <a:t> </a:t>
            </a:r>
            <a:r>
              <a:rPr lang="en-US" sz="1600" dirty="0" err="1"/>
              <a:t>ეტაპისათვის</a:t>
            </a:r>
            <a:r>
              <a:rPr lang="en-US" sz="1600" dirty="0"/>
              <a:t> </a:t>
            </a:r>
            <a:r>
              <a:rPr lang="en-US" sz="1600" dirty="0" err="1"/>
              <a:t>შეიქმნება</a:t>
            </a:r>
            <a:r>
              <a:rPr lang="en-US" sz="1600" dirty="0"/>
              <a:t> 10–მდე </a:t>
            </a:r>
            <a:r>
              <a:rPr lang="en-US" sz="1600" dirty="0" err="1"/>
              <a:t>სამუშაო</a:t>
            </a:r>
            <a:r>
              <a:rPr lang="en-US" sz="1600" dirty="0"/>
              <a:t> </a:t>
            </a:r>
            <a:r>
              <a:rPr lang="en-US" sz="1600" dirty="0" err="1"/>
              <a:t>ადგილი</a:t>
            </a:r>
            <a:r>
              <a:rPr lang="en-US" sz="1600" dirty="0"/>
              <a:t>, </a:t>
            </a:r>
            <a:r>
              <a:rPr lang="en-US" sz="1600" dirty="0" err="1"/>
              <a:t>აღსანიშნავია</a:t>
            </a:r>
            <a:r>
              <a:rPr lang="en-US" sz="1600" dirty="0"/>
              <a:t> </a:t>
            </a:r>
            <a:r>
              <a:rPr lang="en-US" sz="1600" dirty="0" err="1"/>
              <a:t>ისიც</a:t>
            </a:r>
            <a:r>
              <a:rPr lang="en-US" sz="1600" dirty="0"/>
              <a:t>, </a:t>
            </a:r>
            <a:r>
              <a:rPr lang="en-US" sz="1600" dirty="0" err="1"/>
              <a:t>რომ</a:t>
            </a:r>
            <a:r>
              <a:rPr lang="en-US" sz="1600" dirty="0"/>
              <a:t> </a:t>
            </a:r>
            <a:r>
              <a:rPr lang="en-US" sz="1600" dirty="0" err="1"/>
              <a:t>მზა</a:t>
            </a:r>
            <a:r>
              <a:rPr lang="en-US" sz="1600" dirty="0"/>
              <a:t> </a:t>
            </a:r>
            <a:r>
              <a:rPr lang="en-US" sz="1600" dirty="0" err="1"/>
              <a:t>პროდუქციის</a:t>
            </a:r>
            <a:r>
              <a:rPr lang="en-US" sz="1600" dirty="0"/>
              <a:t> </a:t>
            </a:r>
            <a:r>
              <a:rPr lang="en-US" sz="1600" dirty="0" err="1"/>
              <a:t>რეალიზაციისათვის</a:t>
            </a:r>
            <a:r>
              <a:rPr lang="en-US" sz="1600" dirty="0"/>
              <a:t> </a:t>
            </a:r>
            <a:r>
              <a:rPr lang="en-US" sz="1600" dirty="0" err="1"/>
              <a:t>შეიქმნება</a:t>
            </a:r>
            <a:r>
              <a:rPr lang="en-US" sz="1600" dirty="0"/>
              <a:t> </a:t>
            </a:r>
            <a:r>
              <a:rPr lang="en-US" sz="1600" dirty="0" err="1"/>
              <a:t>სადისტრიბუციო</a:t>
            </a:r>
            <a:r>
              <a:rPr lang="en-US" sz="1600" dirty="0"/>
              <a:t> </a:t>
            </a:r>
            <a:r>
              <a:rPr lang="en-US" sz="1600" dirty="0" err="1"/>
              <a:t>ქსელი</a:t>
            </a:r>
            <a:r>
              <a:rPr lang="en-US" sz="1600" dirty="0"/>
              <a:t>, </a:t>
            </a:r>
            <a:r>
              <a:rPr lang="en-US" sz="1600" dirty="0" err="1"/>
              <a:t>სადაც</a:t>
            </a:r>
            <a:r>
              <a:rPr lang="en-US" sz="1600" dirty="0"/>
              <a:t> </a:t>
            </a:r>
            <a:r>
              <a:rPr lang="en-US" sz="1600" dirty="0" err="1"/>
              <a:t>წინასწარი</a:t>
            </a:r>
            <a:r>
              <a:rPr lang="en-US" sz="1600" dirty="0"/>
              <a:t> </a:t>
            </a:r>
            <a:r>
              <a:rPr lang="en-US" sz="1600" dirty="0" err="1"/>
              <a:t>ინფორმაციით</a:t>
            </a:r>
            <a:r>
              <a:rPr lang="en-US" sz="1600" dirty="0"/>
              <a:t> </a:t>
            </a:r>
            <a:r>
              <a:rPr lang="en-US" sz="1600" dirty="0" err="1"/>
              <a:t>დასაქმებული</a:t>
            </a:r>
            <a:r>
              <a:rPr lang="en-US" sz="1600" dirty="0"/>
              <a:t> </a:t>
            </a:r>
            <a:r>
              <a:rPr lang="en-US" sz="1600" dirty="0" err="1"/>
              <a:t>იქნება</a:t>
            </a:r>
            <a:r>
              <a:rPr lang="en-US" sz="1600" dirty="0"/>
              <a:t> </a:t>
            </a:r>
            <a:r>
              <a:rPr lang="ka-GE" sz="1600" dirty="0"/>
              <a:t>კიდევ დამატებით ადამიანები;</a:t>
            </a:r>
            <a:endParaRPr lang="en-US" sz="1400" dirty="0">
              <a:latin typeface="Sylfaen" pitchFamily="18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457200" y="2971800"/>
            <a:ext cx="290513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990600" y="281940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ქვეყნის</a:t>
            </a:r>
            <a:r>
              <a:rPr lang="en-US" sz="1600" dirty="0"/>
              <a:t> </a:t>
            </a:r>
            <a:r>
              <a:rPr lang="en-US" sz="1600" dirty="0" err="1"/>
              <a:t>შიდა</a:t>
            </a:r>
            <a:r>
              <a:rPr lang="en-US" sz="1600" dirty="0"/>
              <a:t> </a:t>
            </a:r>
            <a:r>
              <a:rPr lang="en-US" sz="1600" dirty="0" err="1"/>
              <a:t>ბაზარზე</a:t>
            </a:r>
            <a:r>
              <a:rPr lang="en-US" sz="1600" dirty="0"/>
              <a:t> </a:t>
            </a:r>
            <a:r>
              <a:rPr lang="en-US" sz="1600" dirty="0" err="1"/>
              <a:t>მიწოდებული</a:t>
            </a:r>
            <a:r>
              <a:rPr lang="en-US" sz="1600" dirty="0"/>
              <a:t> </a:t>
            </a:r>
            <a:r>
              <a:rPr lang="en-US" sz="1600" dirty="0" err="1"/>
              <a:t>იქნება</a:t>
            </a:r>
            <a:r>
              <a:rPr lang="en-US" sz="1600" dirty="0"/>
              <a:t> </a:t>
            </a:r>
            <a:r>
              <a:rPr lang="en-US" sz="1600" dirty="0" err="1"/>
              <a:t>ადგილობრივი</a:t>
            </a:r>
            <a:r>
              <a:rPr lang="en-US" sz="1600" dirty="0"/>
              <a:t> </a:t>
            </a:r>
            <a:r>
              <a:rPr lang="en-US" sz="1600" dirty="0" err="1"/>
              <a:t>წარმოების</a:t>
            </a:r>
            <a:r>
              <a:rPr lang="en-US" sz="1600" dirty="0"/>
              <a:t> </a:t>
            </a:r>
            <a:r>
              <a:rPr lang="en-US" sz="1600" dirty="0" err="1"/>
              <a:t>საერთაშორისო</a:t>
            </a:r>
            <a:r>
              <a:rPr lang="en-US" sz="1600" dirty="0"/>
              <a:t> </a:t>
            </a:r>
            <a:r>
              <a:rPr lang="en-US" sz="1600" dirty="0" err="1"/>
              <a:t>სტანდარტების</a:t>
            </a:r>
            <a:r>
              <a:rPr lang="en-US" sz="1600" dirty="0"/>
              <a:t> </a:t>
            </a:r>
            <a:r>
              <a:rPr lang="en-US" sz="1600" dirty="0" err="1"/>
              <a:t>შესაბამისი</a:t>
            </a:r>
            <a:r>
              <a:rPr lang="en-US" sz="1600" dirty="0"/>
              <a:t> </a:t>
            </a:r>
            <a:r>
              <a:rPr lang="en-US" sz="1600" dirty="0" err="1"/>
              <a:t>ხარისხის</a:t>
            </a:r>
            <a:r>
              <a:rPr lang="en-US" sz="1600" dirty="0"/>
              <a:t> </a:t>
            </a:r>
            <a:r>
              <a:rPr lang="en-US" sz="1600" dirty="0" err="1"/>
              <a:t>საღებავები</a:t>
            </a:r>
            <a:r>
              <a:rPr lang="en-US" sz="1600" dirty="0"/>
              <a:t>, </a:t>
            </a:r>
            <a:r>
              <a:rPr lang="en-US" sz="1600" dirty="0" err="1"/>
              <a:t>რითაც</a:t>
            </a:r>
            <a:r>
              <a:rPr lang="en-US" sz="1600" dirty="0"/>
              <a:t> </a:t>
            </a:r>
            <a:r>
              <a:rPr lang="en-US" sz="1600" dirty="0" err="1"/>
              <a:t>შესაძლებელია</a:t>
            </a:r>
            <a:r>
              <a:rPr lang="en-US" sz="1600" dirty="0"/>
              <a:t> </a:t>
            </a:r>
            <a:r>
              <a:rPr lang="en-US" sz="1600" dirty="0" err="1"/>
              <a:t>კონკურენციის</a:t>
            </a:r>
            <a:r>
              <a:rPr lang="en-US" sz="1600" dirty="0"/>
              <a:t> </a:t>
            </a:r>
            <a:r>
              <a:rPr lang="en-US" sz="1600" dirty="0" err="1"/>
              <a:t>ამაღლება</a:t>
            </a:r>
            <a:r>
              <a:rPr lang="en-US" sz="1600" dirty="0"/>
              <a:t> </a:t>
            </a:r>
            <a:r>
              <a:rPr lang="en-US" sz="1600" dirty="0" err="1"/>
              <a:t>და</a:t>
            </a:r>
            <a:r>
              <a:rPr lang="en-US" sz="1600" dirty="0"/>
              <a:t> </a:t>
            </a:r>
            <a:r>
              <a:rPr lang="en-US" sz="1600" dirty="0" err="1"/>
              <a:t>საბაზრო</a:t>
            </a:r>
            <a:r>
              <a:rPr lang="en-US" sz="1600" dirty="0"/>
              <a:t> </a:t>
            </a:r>
            <a:r>
              <a:rPr lang="en-US" sz="1600" dirty="0" err="1"/>
              <a:t>ფასების</a:t>
            </a:r>
            <a:r>
              <a:rPr lang="en-US" sz="1600" dirty="0"/>
              <a:t> </a:t>
            </a:r>
            <a:r>
              <a:rPr lang="en-US" sz="1600" dirty="0" err="1"/>
              <a:t>შემცირების</a:t>
            </a:r>
            <a:r>
              <a:rPr lang="en-US" sz="1600" dirty="0"/>
              <a:t> </a:t>
            </a:r>
            <a:r>
              <a:rPr lang="en-US" sz="1600" dirty="0" err="1"/>
              <a:t>მიღწევა</a:t>
            </a:r>
            <a:r>
              <a:rPr lang="en-US" sz="1600" dirty="0"/>
              <a:t>;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990600" y="4038600"/>
            <a:ext cx="75778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აღსანიშნავია</a:t>
            </a:r>
            <a:r>
              <a:rPr lang="en-US" sz="1600" dirty="0"/>
              <a:t> </a:t>
            </a:r>
            <a:r>
              <a:rPr lang="en-US" sz="1600" dirty="0" err="1"/>
              <a:t>ის</a:t>
            </a:r>
            <a:r>
              <a:rPr lang="en-US" sz="1600" dirty="0"/>
              <a:t> </a:t>
            </a:r>
            <a:r>
              <a:rPr lang="en-US" sz="1600" dirty="0" err="1"/>
              <a:t>ფაქტი</a:t>
            </a:r>
            <a:r>
              <a:rPr lang="en-US" sz="1600" dirty="0"/>
              <a:t>, </a:t>
            </a:r>
            <a:r>
              <a:rPr lang="en-US" sz="1600" dirty="0" err="1"/>
              <a:t>რომ</a:t>
            </a:r>
            <a:r>
              <a:rPr lang="en-US" sz="1600" dirty="0"/>
              <a:t> </a:t>
            </a:r>
            <a:r>
              <a:rPr lang="en-US" sz="1600" dirty="0" err="1"/>
              <a:t>დაგეგმილი</a:t>
            </a:r>
            <a:r>
              <a:rPr lang="en-US" sz="1600" dirty="0"/>
              <a:t> </a:t>
            </a:r>
            <a:r>
              <a:rPr lang="ka-GE" sz="1600" dirty="0"/>
              <a:t>სიმძლავრეების </a:t>
            </a:r>
            <a:r>
              <a:rPr lang="en-US" sz="1600" dirty="0" err="1"/>
              <a:t>გათვალისწინებით</a:t>
            </a:r>
            <a:r>
              <a:rPr lang="en-US" sz="1600" dirty="0"/>
              <a:t> </a:t>
            </a:r>
            <a:r>
              <a:rPr lang="en-US" sz="1600" dirty="0" err="1"/>
              <a:t>საწარმოს</a:t>
            </a:r>
            <a:r>
              <a:rPr lang="en-US" sz="1600" dirty="0"/>
              <a:t> </a:t>
            </a:r>
            <a:r>
              <a:rPr lang="en-US" sz="1600" dirty="0" err="1"/>
              <a:t>მოწყობის</a:t>
            </a:r>
            <a:r>
              <a:rPr lang="en-US" sz="1600" dirty="0"/>
              <a:t> </a:t>
            </a:r>
            <a:r>
              <a:rPr lang="en-US" sz="1600" dirty="0" err="1"/>
              <a:t>და</a:t>
            </a:r>
            <a:r>
              <a:rPr lang="en-US" sz="1600" dirty="0"/>
              <a:t> </a:t>
            </a:r>
            <a:r>
              <a:rPr lang="en-US" sz="1600" dirty="0" err="1"/>
              <a:t>ექსპლუატაციის</a:t>
            </a:r>
            <a:r>
              <a:rPr lang="en-US" sz="1600" dirty="0"/>
              <a:t> </a:t>
            </a:r>
            <a:r>
              <a:rPr lang="en-US" sz="1600" dirty="0" err="1"/>
              <a:t>პროცესში</a:t>
            </a:r>
            <a:r>
              <a:rPr lang="en-US" sz="1600" dirty="0"/>
              <a:t> </a:t>
            </a:r>
            <a:r>
              <a:rPr lang="en-US" sz="1600" dirty="0" err="1"/>
              <a:t>ბუნებრივ</a:t>
            </a:r>
            <a:r>
              <a:rPr lang="en-US" sz="1600" dirty="0"/>
              <a:t> </a:t>
            </a:r>
            <a:r>
              <a:rPr lang="en-US" sz="1600" dirty="0" err="1"/>
              <a:t>და</a:t>
            </a:r>
            <a:r>
              <a:rPr lang="en-US" sz="1600" dirty="0"/>
              <a:t> </a:t>
            </a:r>
            <a:r>
              <a:rPr lang="en-US" sz="1600" dirty="0" err="1"/>
              <a:t>სოციალურ</a:t>
            </a:r>
            <a:r>
              <a:rPr lang="en-US" sz="1600" dirty="0"/>
              <a:t> </a:t>
            </a:r>
            <a:r>
              <a:rPr lang="en-US" sz="1600" dirty="0" err="1"/>
              <a:t>გარემოზე</a:t>
            </a:r>
            <a:r>
              <a:rPr lang="en-US" sz="1600" dirty="0"/>
              <a:t> </a:t>
            </a:r>
            <a:r>
              <a:rPr lang="en-US" sz="1600" dirty="0" err="1"/>
              <a:t>მნიშვნელოვანი</a:t>
            </a:r>
            <a:r>
              <a:rPr lang="en-US" sz="1600" dirty="0"/>
              <a:t> </a:t>
            </a:r>
            <a:r>
              <a:rPr lang="en-US" sz="1600" dirty="0" err="1"/>
              <a:t>ნეგატიური</a:t>
            </a:r>
            <a:r>
              <a:rPr lang="en-US" sz="1600" dirty="0"/>
              <a:t> </a:t>
            </a:r>
            <a:r>
              <a:rPr lang="en-US" sz="1600" dirty="0" err="1"/>
              <a:t>ზემოქმედება</a:t>
            </a:r>
            <a:r>
              <a:rPr lang="en-US" sz="1600" dirty="0"/>
              <a:t> </a:t>
            </a:r>
            <a:r>
              <a:rPr lang="en-US" sz="1600" dirty="0" err="1"/>
              <a:t>მოსალოდნელი</a:t>
            </a:r>
            <a:r>
              <a:rPr lang="en-US" sz="1600" dirty="0"/>
              <a:t> </a:t>
            </a:r>
            <a:r>
              <a:rPr lang="en-US" sz="1600" dirty="0" err="1"/>
              <a:t>არ</a:t>
            </a:r>
            <a:r>
              <a:rPr lang="en-US" sz="1600" dirty="0"/>
              <a:t> </a:t>
            </a:r>
            <a:r>
              <a:rPr lang="en-US" sz="1600" dirty="0" err="1"/>
              <a:t>არის</a:t>
            </a:r>
            <a:r>
              <a:rPr lang="en-US" sz="1600" dirty="0"/>
              <a:t>;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533400" y="4114800"/>
            <a:ext cx="290512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09600" y="5334000"/>
            <a:ext cx="290512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990600" y="5181600"/>
            <a:ext cx="7543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Sylfaen" pitchFamily="18" charset="0"/>
              </a:rPr>
              <a:t>აღსანიშნავია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en-US" sz="1600" dirty="0" err="1">
                <a:latin typeface="Sylfaen" pitchFamily="18" charset="0"/>
              </a:rPr>
              <a:t>დაგეგმილი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en-US" sz="1600" dirty="0" err="1">
                <a:latin typeface="Sylfaen" pitchFamily="18" charset="0"/>
              </a:rPr>
              <a:t>საქმიანობის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en-US" sz="1600" dirty="0" err="1">
                <a:latin typeface="Sylfaen" pitchFamily="18" charset="0"/>
              </a:rPr>
              <a:t>შესაძლო</a:t>
            </a:r>
            <a:r>
              <a:rPr lang="en-US" sz="1600" dirty="0">
                <a:latin typeface="Sylfaen" pitchFamily="18" charset="0"/>
              </a:rPr>
              <a:t>  </a:t>
            </a:r>
            <a:r>
              <a:rPr lang="en-US" sz="1600" dirty="0" err="1">
                <a:latin typeface="Sylfaen" pitchFamily="18" charset="0"/>
              </a:rPr>
              <a:t>წვლილი</a:t>
            </a:r>
            <a:r>
              <a:rPr lang="en-US" sz="1600" dirty="0">
                <a:latin typeface="Sylfaen" pitchFamily="18" charset="0"/>
              </a:rPr>
              <a:t> ქ. </a:t>
            </a:r>
            <a:r>
              <a:rPr lang="ka-GE" sz="1600" dirty="0">
                <a:latin typeface="Sylfaen" pitchFamily="18" charset="0"/>
              </a:rPr>
              <a:t>ბათუმის </a:t>
            </a:r>
            <a:r>
              <a:rPr lang="en-US" sz="1600" dirty="0" err="1">
                <a:latin typeface="Sylfaen" pitchFamily="18" charset="0"/>
              </a:rPr>
              <a:t>და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en-US" sz="1600" dirty="0" err="1">
                <a:latin typeface="Sylfaen" pitchFamily="18" charset="0"/>
              </a:rPr>
              <a:t>ქვეყნის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en-US" sz="1600" dirty="0" err="1">
                <a:latin typeface="Sylfaen" pitchFamily="18" charset="0"/>
              </a:rPr>
              <a:t>საბიუჯეტო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en-US" sz="1600" dirty="0" err="1">
                <a:latin typeface="Sylfaen" pitchFamily="18" charset="0"/>
              </a:rPr>
              <a:t>შემოსავლების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en-US" sz="1600" dirty="0" err="1">
                <a:latin typeface="Sylfaen" pitchFamily="18" charset="0"/>
              </a:rPr>
              <a:t>ზრდის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en-US" sz="1600" dirty="0" err="1">
                <a:latin typeface="Sylfaen" pitchFamily="18" charset="0"/>
              </a:rPr>
              <a:t>თვალსაზრისით</a:t>
            </a:r>
            <a:r>
              <a:rPr lang="ka-GE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Sylfaen" pitchFamily="18" charset="0"/>
              </a:rPr>
              <a:t>	</a:t>
            </a:r>
            <a:r>
              <a:rPr lang="ru-RU" sz="1600" b="1" dirty="0" smtClean="0">
                <a:solidFill>
                  <a:srgbClr val="000000"/>
                </a:solidFill>
                <a:latin typeface="Sylfaen" pitchFamily="18" charset="0"/>
              </a:rPr>
              <a:t>ტექნოლოგიური ალტერნატივები</a:t>
            </a:r>
            <a:endParaRPr lang="ka-GE" sz="1600" b="1" dirty="0" smtClean="0">
              <a:solidFill>
                <a:srgbClr val="000000"/>
              </a:solidFill>
              <a:latin typeface="Sylfaen" pitchFamily="18" charset="0"/>
            </a:endParaRPr>
          </a:p>
          <a:p>
            <a:pPr algn="just">
              <a:defRPr/>
            </a:pPr>
            <a:endParaRPr lang="en-US" sz="1600" dirty="0" smtClean="0">
              <a:latin typeface="Sylfaen" pitchFamily="18" charset="0"/>
            </a:endParaRPr>
          </a:p>
          <a:p>
            <a:pPr algn="just">
              <a:defRPr/>
            </a:pPr>
            <a:r>
              <a:rPr lang="en-US" sz="1600" dirty="0" err="1" smtClean="0"/>
              <a:t>დაგეგმილი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საქმიანობის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წინასაპროექტო</a:t>
            </a:r>
            <a:r>
              <a:rPr lang="en-US" sz="1600" dirty="0" smtClean="0"/>
              <a:t> </a:t>
            </a:r>
            <a:r>
              <a:rPr lang="en-US" sz="1600" dirty="0" err="1" smtClean="0"/>
              <a:t>ეტაპზე</a:t>
            </a:r>
            <a:r>
              <a:rPr lang="en-US" sz="1600" dirty="0" smtClean="0"/>
              <a:t> </a:t>
            </a:r>
            <a:r>
              <a:rPr lang="en-US" sz="1600" dirty="0" err="1" smtClean="0"/>
              <a:t>განიხილებოდა</a:t>
            </a:r>
            <a:r>
              <a:rPr lang="en-US" sz="1600" dirty="0" smtClean="0"/>
              <a:t> </a:t>
            </a:r>
            <a:r>
              <a:rPr lang="en-US" sz="1600" dirty="0" err="1" smtClean="0"/>
              <a:t>წარმოების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სრული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ციკლის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მოწყობა</a:t>
            </a:r>
            <a:r>
              <a:rPr lang="en-US" sz="1600" dirty="0" smtClean="0"/>
              <a:t>, </a:t>
            </a:r>
            <a:r>
              <a:rPr lang="en-US" sz="1600" dirty="0" err="1" smtClean="0"/>
              <a:t>რაც</a:t>
            </a:r>
            <a:r>
              <a:rPr lang="en-US" sz="1600" dirty="0" smtClean="0"/>
              <a:t> </a:t>
            </a:r>
            <a:r>
              <a:rPr lang="en-US" sz="1600" dirty="0" err="1" smtClean="0"/>
              <a:t>ითვალისწინებდა</a:t>
            </a:r>
            <a:r>
              <a:rPr lang="en-US" sz="1600" dirty="0" smtClean="0"/>
              <a:t> </a:t>
            </a:r>
            <a:r>
              <a:rPr lang="ka-GE" sz="1600" dirty="0" smtClean="0"/>
              <a:t>წყალში ხსნადი </a:t>
            </a:r>
            <a:r>
              <a:rPr lang="en-US" sz="1600" dirty="0" err="1" smtClean="0"/>
              <a:t>საღებავების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წარმოებისათვის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საჭირო</a:t>
            </a:r>
            <a:r>
              <a:rPr lang="en-US" sz="1600" dirty="0" smtClean="0"/>
              <a:t> </a:t>
            </a:r>
            <a:r>
              <a:rPr lang="en-US" sz="1600" dirty="0" err="1" smtClean="0"/>
              <a:t>ნედლეულის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ნაწილის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და</a:t>
            </a:r>
            <a:r>
              <a:rPr lang="en-US" sz="1600" dirty="0" smtClean="0"/>
              <a:t> </a:t>
            </a:r>
            <a:r>
              <a:rPr lang="en-US" sz="1600" dirty="0" err="1" smtClean="0"/>
              <a:t>დამხმარე</a:t>
            </a:r>
            <a:r>
              <a:rPr lang="en-US" sz="1600" dirty="0" smtClean="0"/>
              <a:t> </a:t>
            </a:r>
            <a:r>
              <a:rPr lang="en-US" sz="1600" dirty="0" err="1" smtClean="0"/>
              <a:t>მასალების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ადგილზე</a:t>
            </a:r>
            <a:r>
              <a:rPr lang="en-US" sz="1600" dirty="0" smtClean="0"/>
              <a:t> </a:t>
            </a:r>
            <a:r>
              <a:rPr lang="en-US" sz="1600" dirty="0" err="1" smtClean="0"/>
              <a:t>დამზადებას</a:t>
            </a:r>
            <a:r>
              <a:rPr lang="en-US" sz="1600" dirty="0" smtClean="0"/>
              <a:t>. </a:t>
            </a:r>
            <a:r>
              <a:rPr lang="en-US" sz="1600" dirty="0" err="1" smtClean="0"/>
              <a:t>როგორც</a:t>
            </a:r>
            <a:r>
              <a:rPr lang="en-US" sz="1600" dirty="0" smtClean="0"/>
              <a:t> </a:t>
            </a:r>
            <a:r>
              <a:rPr lang="en-US" sz="1600" dirty="0" err="1" smtClean="0"/>
              <a:t>ცნობილი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ქიმიური</a:t>
            </a:r>
            <a:r>
              <a:rPr lang="en-US" sz="1600" dirty="0" smtClean="0"/>
              <a:t> </a:t>
            </a:r>
            <a:r>
              <a:rPr lang="en-US" sz="1600" dirty="0" err="1" smtClean="0"/>
              <a:t>ნივთიერებების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წარმოება</a:t>
            </a:r>
            <a:r>
              <a:rPr lang="en-US" sz="1600" dirty="0" smtClean="0"/>
              <a:t> </a:t>
            </a:r>
            <a:r>
              <a:rPr lang="en-US" sz="1600" dirty="0" err="1" smtClean="0"/>
              <a:t>დაკავშირებულია</a:t>
            </a:r>
            <a:r>
              <a:rPr lang="en-US" sz="1600" dirty="0" smtClean="0"/>
              <a:t> </a:t>
            </a:r>
            <a:r>
              <a:rPr lang="en-US" sz="1600" dirty="0" err="1" smtClean="0"/>
              <a:t>მნიშნელოვან</a:t>
            </a:r>
            <a:r>
              <a:rPr lang="en-US" sz="1600" dirty="0" smtClean="0"/>
              <a:t> </a:t>
            </a:r>
            <a:r>
              <a:rPr lang="en-US" sz="1600" dirty="0" err="1" smtClean="0"/>
              <a:t>ატმოსფერულ</a:t>
            </a:r>
            <a:r>
              <a:rPr lang="en-US" sz="1600" dirty="0" smtClean="0"/>
              <a:t> </a:t>
            </a:r>
            <a:r>
              <a:rPr lang="en-US" sz="1600" dirty="0" err="1" smtClean="0"/>
              <a:t>ემისიებთან</a:t>
            </a:r>
            <a:r>
              <a:rPr lang="en-US" sz="1600" dirty="0" smtClean="0"/>
              <a:t> </a:t>
            </a:r>
            <a:r>
              <a:rPr lang="en-US" sz="1600" dirty="0" err="1" smtClean="0"/>
              <a:t>და</a:t>
            </a:r>
            <a:r>
              <a:rPr lang="en-US" sz="1600" dirty="0" smtClean="0"/>
              <a:t> </a:t>
            </a:r>
            <a:r>
              <a:rPr lang="en-US" sz="1600" dirty="0" err="1" smtClean="0"/>
              <a:t>ტოქსიკური</a:t>
            </a:r>
            <a:r>
              <a:rPr lang="en-US" sz="1600" dirty="0" smtClean="0"/>
              <a:t> </a:t>
            </a:r>
            <a:r>
              <a:rPr lang="en-US" sz="1600" dirty="0" err="1" smtClean="0"/>
              <a:t>ნარჩენების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წარმოქმნასთან</a:t>
            </a:r>
            <a:r>
              <a:rPr lang="en-US" sz="1600" dirty="0" smtClean="0"/>
              <a:t>. </a:t>
            </a:r>
            <a:r>
              <a:rPr lang="en-US" sz="1600" dirty="0" err="1" smtClean="0"/>
              <a:t>გარდა</a:t>
            </a:r>
            <a:r>
              <a:rPr lang="en-US" sz="1600" dirty="0" smtClean="0"/>
              <a:t> </a:t>
            </a:r>
            <a:r>
              <a:rPr lang="en-US" sz="1600" dirty="0" err="1" smtClean="0"/>
              <a:t>ამისა</a:t>
            </a:r>
            <a:r>
              <a:rPr lang="en-US" sz="1600" dirty="0" smtClean="0"/>
              <a:t> </a:t>
            </a:r>
            <a:r>
              <a:rPr lang="en-US" sz="1600" dirty="0" err="1" smtClean="0"/>
              <a:t>ასეთ</a:t>
            </a:r>
            <a:r>
              <a:rPr lang="en-US" sz="1600" dirty="0" smtClean="0"/>
              <a:t> </a:t>
            </a:r>
            <a:r>
              <a:rPr lang="en-US" sz="1600" dirty="0" err="1" smtClean="0"/>
              <a:t>შემთხვევაში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საჭირო</a:t>
            </a:r>
            <a:r>
              <a:rPr lang="en-US" sz="1600" dirty="0" smtClean="0"/>
              <a:t> </a:t>
            </a:r>
            <a:r>
              <a:rPr lang="en-US" sz="1600" dirty="0" err="1" smtClean="0"/>
              <a:t>იქნებოდა</a:t>
            </a:r>
            <a:r>
              <a:rPr lang="en-US" sz="1600" dirty="0" smtClean="0"/>
              <a:t> </a:t>
            </a:r>
            <a:r>
              <a:rPr lang="en-US" sz="1600" dirty="0" err="1" smtClean="0"/>
              <a:t>რთული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ტექნოლოგიური</a:t>
            </a:r>
            <a:r>
              <a:rPr lang="en-US" sz="1600" dirty="0" smtClean="0"/>
              <a:t> </a:t>
            </a:r>
            <a:r>
              <a:rPr lang="en-US" sz="1600" dirty="0" err="1" smtClean="0"/>
              <a:t>პროცესების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დანერგვა</a:t>
            </a:r>
            <a:r>
              <a:rPr lang="en-US" sz="1600" dirty="0" smtClean="0"/>
              <a:t> </a:t>
            </a:r>
            <a:r>
              <a:rPr lang="en-US" sz="1600" dirty="0" err="1" smtClean="0"/>
              <a:t>რაც</a:t>
            </a:r>
            <a:r>
              <a:rPr lang="en-US" sz="1600" dirty="0" smtClean="0"/>
              <a:t> </a:t>
            </a:r>
            <a:r>
              <a:rPr lang="en-US" sz="1600" dirty="0" err="1" smtClean="0"/>
              <a:t>მნიშნელოვან</a:t>
            </a:r>
            <a:r>
              <a:rPr lang="en-US" sz="1600" dirty="0" smtClean="0"/>
              <a:t> </a:t>
            </a:r>
            <a:r>
              <a:rPr lang="en-US" sz="1600" dirty="0" err="1" smtClean="0"/>
              <a:t>დამატებით</a:t>
            </a:r>
            <a:r>
              <a:rPr lang="en-US" sz="1600" dirty="0" smtClean="0"/>
              <a:t> </a:t>
            </a:r>
            <a:r>
              <a:rPr lang="en-US" sz="1600" dirty="0" err="1" smtClean="0"/>
              <a:t>ინვესტიციასთან</a:t>
            </a:r>
            <a:r>
              <a:rPr lang="en-US" sz="1600" dirty="0" smtClean="0"/>
              <a:t> </a:t>
            </a:r>
            <a:r>
              <a:rPr lang="en-US" sz="1600" dirty="0" err="1" smtClean="0"/>
              <a:t>იქნებოდა</a:t>
            </a:r>
            <a:r>
              <a:rPr lang="en-US" sz="1600" dirty="0" smtClean="0"/>
              <a:t> </a:t>
            </a:r>
            <a:r>
              <a:rPr lang="en-US" sz="1600" dirty="0" err="1" smtClean="0"/>
              <a:t>დაკავშირებული</a:t>
            </a:r>
            <a:r>
              <a:rPr lang="en-US" sz="1600" dirty="0" smtClean="0"/>
              <a:t>.</a:t>
            </a:r>
          </a:p>
          <a:p>
            <a:pPr algn="just">
              <a:defRPr/>
            </a:pPr>
            <a:r>
              <a:rPr lang="en-US" sz="1600" dirty="0" err="1" smtClean="0"/>
              <a:t>ზემოთ</a:t>
            </a:r>
            <a:r>
              <a:rPr lang="en-US" sz="1600" dirty="0" smtClean="0"/>
              <a:t> </a:t>
            </a:r>
            <a:r>
              <a:rPr lang="en-US" sz="1600" dirty="0" err="1" smtClean="0"/>
              <a:t>აღნიშნულის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გათვალისწინებით</a:t>
            </a:r>
            <a:r>
              <a:rPr lang="en-US" sz="1600" dirty="0" smtClean="0"/>
              <a:t> </a:t>
            </a:r>
            <a:r>
              <a:rPr lang="en-US" sz="1600" dirty="0" err="1" smtClean="0"/>
              <a:t>მიღებული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იქნა</a:t>
            </a:r>
            <a:r>
              <a:rPr lang="en-US" sz="1600" dirty="0" smtClean="0"/>
              <a:t> </a:t>
            </a:r>
            <a:r>
              <a:rPr lang="en-US" sz="1600" dirty="0" err="1" smtClean="0"/>
              <a:t>გადაწყვეტილება</a:t>
            </a:r>
            <a:r>
              <a:rPr lang="en-US" sz="1600" dirty="0" smtClean="0"/>
              <a:t>, </a:t>
            </a:r>
            <a:r>
              <a:rPr lang="en-US" sz="1600" dirty="0" err="1" smtClean="0"/>
              <a:t>რომ</a:t>
            </a:r>
            <a:r>
              <a:rPr lang="en-US" sz="1600" dirty="0" smtClean="0"/>
              <a:t> </a:t>
            </a:r>
            <a:r>
              <a:rPr lang="en-US" sz="1600" dirty="0" err="1" smtClean="0"/>
              <a:t>ნედლეული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და</a:t>
            </a:r>
            <a:r>
              <a:rPr lang="en-US" sz="1600" dirty="0" smtClean="0"/>
              <a:t> </a:t>
            </a:r>
            <a:r>
              <a:rPr lang="en-US" sz="1600" dirty="0" err="1" smtClean="0"/>
              <a:t>დამხმარე</a:t>
            </a:r>
            <a:r>
              <a:rPr lang="en-US" sz="1600" dirty="0" smtClean="0"/>
              <a:t> </a:t>
            </a:r>
            <a:r>
              <a:rPr lang="en-US" sz="1600" dirty="0" err="1" smtClean="0"/>
              <a:t>მასალები</a:t>
            </a:r>
            <a:r>
              <a:rPr lang="en-US" sz="1600" dirty="0" smtClean="0"/>
              <a:t> </a:t>
            </a:r>
            <a:r>
              <a:rPr lang="en-US" sz="1600" dirty="0" err="1" smtClean="0"/>
              <a:t>შემოტანილი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იქნება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საქართველოს</a:t>
            </a:r>
            <a:r>
              <a:rPr lang="en-US" sz="1600" dirty="0" smtClean="0"/>
              <a:t> </a:t>
            </a:r>
            <a:r>
              <a:rPr lang="en-US" sz="1600" dirty="0" err="1" smtClean="0"/>
              <a:t>სხვა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სამრეწველო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საწარმოებიდან</a:t>
            </a:r>
            <a:r>
              <a:rPr lang="en-US" sz="1600" dirty="0" smtClean="0"/>
              <a:t>, </a:t>
            </a:r>
            <a:r>
              <a:rPr lang="en-US" sz="1600" dirty="0" err="1" smtClean="0"/>
              <a:t>ასევე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საზღვარგარეთის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ქვეყნებიდან</a:t>
            </a:r>
            <a:r>
              <a:rPr lang="en-US" sz="1600" dirty="0" smtClean="0"/>
              <a:t> </a:t>
            </a:r>
            <a:r>
              <a:rPr lang="en-US" sz="1600" dirty="0" err="1" smtClean="0"/>
              <a:t>და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საწარმოში</a:t>
            </a:r>
            <a:r>
              <a:rPr lang="en-US" sz="1600" dirty="0" smtClean="0"/>
              <a:t> </a:t>
            </a:r>
            <a:r>
              <a:rPr lang="en-US" sz="1600" dirty="0" err="1" smtClean="0"/>
              <a:t>მოხდება</a:t>
            </a:r>
            <a:r>
              <a:rPr lang="en-US" sz="1600" dirty="0" smtClean="0"/>
              <a:t> </a:t>
            </a:r>
            <a:r>
              <a:rPr lang="en-US" sz="1600" dirty="0" err="1" smtClean="0"/>
              <a:t>მხოლოდ</a:t>
            </a:r>
            <a:r>
              <a:rPr lang="en-US" sz="1600" dirty="0" smtClean="0"/>
              <a:t> </a:t>
            </a:r>
            <a:r>
              <a:rPr lang="en-US" sz="1600" dirty="0" err="1" smtClean="0"/>
              <a:t>მათი</a:t>
            </a:r>
            <a:r>
              <a:rPr lang="en-US" sz="1600" dirty="0" smtClean="0"/>
              <a:t> </a:t>
            </a:r>
            <a:r>
              <a:rPr lang="en-US" sz="1600" dirty="0" err="1" smtClean="0"/>
              <a:t>შერევა</a:t>
            </a:r>
            <a:r>
              <a:rPr lang="en-US" sz="1600" dirty="0" smtClean="0"/>
              <a:t>, </a:t>
            </a:r>
            <a:r>
              <a:rPr lang="en-US" sz="1600" dirty="0" err="1" smtClean="0"/>
              <a:t>სხვადასხვა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სახის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მზა</a:t>
            </a:r>
            <a:r>
              <a:rPr lang="en-US" sz="1600" dirty="0" smtClean="0"/>
              <a:t> </a:t>
            </a:r>
            <a:r>
              <a:rPr lang="en-US" sz="1600" dirty="0" err="1" smtClean="0"/>
              <a:t>პროდუქციის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მომზადება</a:t>
            </a:r>
            <a:r>
              <a:rPr lang="en-US" sz="1600" dirty="0" smtClean="0"/>
              <a:t> </a:t>
            </a:r>
            <a:r>
              <a:rPr lang="en-US" sz="1600" dirty="0" err="1" smtClean="0"/>
              <a:t>და</a:t>
            </a:r>
            <a:r>
              <a:rPr lang="en-US" sz="1600" dirty="0" smtClean="0"/>
              <a:t> </a:t>
            </a:r>
            <a:r>
              <a:rPr lang="en-US" sz="1600" dirty="0" err="1" smtClean="0"/>
              <a:t>შესაბამის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ტარაში</a:t>
            </a:r>
            <a:r>
              <a:rPr lang="en-US" sz="1600" dirty="0" smtClean="0"/>
              <a:t> </a:t>
            </a:r>
            <a:r>
              <a:rPr lang="en-US" sz="1600" dirty="0" err="1" smtClean="0"/>
              <a:t>დაფასოება</a:t>
            </a:r>
            <a:r>
              <a:rPr lang="en-US" sz="1600" dirty="0" smtClean="0"/>
              <a:t>.</a:t>
            </a:r>
          </a:p>
          <a:p>
            <a:pPr algn="just">
              <a:defRPr/>
            </a:pPr>
            <a:r>
              <a:rPr lang="ka-GE" sz="1600" dirty="0" smtClean="0"/>
              <a:t>საღებავის მოსარევ მიქსერში </a:t>
            </a:r>
            <a:r>
              <a:rPr lang="en-US" sz="1600" dirty="0" err="1" smtClean="0"/>
              <a:t>წარმოქმნილი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მტვრისა</a:t>
            </a:r>
            <a:r>
              <a:rPr lang="ka-GE" sz="1600" dirty="0" smtClean="0"/>
              <a:t>თვის გადაწყდა გამწოვი ვენტილაციის დაყენება, </a:t>
            </a:r>
            <a:r>
              <a:rPr lang="en-US" sz="1600" dirty="0" err="1" smtClean="0"/>
              <a:t>რაც</a:t>
            </a:r>
            <a:r>
              <a:rPr lang="en-US" sz="1600" dirty="0" smtClean="0"/>
              <a:t>  </a:t>
            </a:r>
            <a:r>
              <a:rPr lang="en-US" sz="1600" dirty="0" err="1" smtClean="0"/>
              <a:t>ამცირებს</a:t>
            </a:r>
            <a:r>
              <a:rPr lang="en-US" sz="1600" dirty="0" smtClean="0"/>
              <a:t> </a:t>
            </a:r>
            <a:r>
              <a:rPr lang="en-US" sz="1600" dirty="0" err="1" smtClean="0"/>
              <a:t>ატმოსფერული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ჰაერის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დაბინძურების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რისკებს</a:t>
            </a:r>
            <a:r>
              <a:rPr lang="en-US" sz="1600" dirty="0" smtClean="0"/>
              <a:t>.</a:t>
            </a:r>
          </a:p>
          <a:p>
            <a:pPr algn="just">
              <a:defRPr/>
            </a:pPr>
            <a:r>
              <a:rPr lang="en-US" sz="1600" dirty="0" err="1" smtClean="0"/>
              <a:t>მიუხედავად</a:t>
            </a:r>
            <a:r>
              <a:rPr lang="en-US" sz="1600" dirty="0" smtClean="0"/>
              <a:t> </a:t>
            </a:r>
            <a:r>
              <a:rPr lang="en-US" sz="1600" dirty="0" err="1" smtClean="0"/>
              <a:t>იმისა</a:t>
            </a:r>
            <a:r>
              <a:rPr lang="en-US" sz="1600" dirty="0" smtClean="0"/>
              <a:t>, </a:t>
            </a:r>
            <a:r>
              <a:rPr lang="en-US" sz="1600" dirty="0" err="1" smtClean="0"/>
              <a:t>რომ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საწარმოში</a:t>
            </a:r>
            <a:r>
              <a:rPr lang="en-US" sz="1600" dirty="0" smtClean="0"/>
              <a:t> </a:t>
            </a:r>
            <a:r>
              <a:rPr lang="en-US" sz="1600" dirty="0" err="1" smtClean="0"/>
              <a:t>წარმოქმნილი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საწარმოო</a:t>
            </a:r>
            <a:r>
              <a:rPr lang="en-US" sz="1600" dirty="0" smtClean="0"/>
              <a:t> </a:t>
            </a:r>
            <a:r>
              <a:rPr lang="en-US" sz="1600" dirty="0" err="1" smtClean="0"/>
              <a:t>ჩამდინარე</a:t>
            </a:r>
            <a:r>
              <a:rPr lang="en-US" sz="1600" dirty="0" smtClean="0"/>
              <a:t> </a:t>
            </a:r>
            <a:r>
              <a:rPr lang="en-US" sz="1600" dirty="0" err="1" smtClean="0"/>
              <a:t>წყლების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ჩაშვება</a:t>
            </a:r>
            <a:r>
              <a:rPr lang="en-US" sz="1600" dirty="0" smtClean="0"/>
              <a:t> </a:t>
            </a:r>
            <a:r>
              <a:rPr lang="en-US" sz="1600" dirty="0" err="1" smtClean="0"/>
              <a:t>გათვალისწინებულია</a:t>
            </a:r>
            <a:r>
              <a:rPr lang="en-US" sz="1600" dirty="0" smtClean="0"/>
              <a:t> </a:t>
            </a:r>
            <a:r>
              <a:rPr lang="ka-GE" sz="1600" dirty="0" smtClean="0"/>
              <a:t>ბეტონის ორმოში</a:t>
            </a:r>
            <a:r>
              <a:rPr lang="en-US" sz="1600" dirty="0" smtClean="0"/>
              <a:t>, </a:t>
            </a:r>
            <a:r>
              <a:rPr lang="en-US" sz="1600" dirty="0" err="1" smtClean="0"/>
              <a:t>დაგეგმილი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მისი</a:t>
            </a:r>
            <a:r>
              <a:rPr lang="en-US" sz="1600" dirty="0" smtClean="0"/>
              <a:t> </a:t>
            </a:r>
            <a:r>
              <a:rPr lang="ka-GE" sz="1600" dirty="0" smtClean="0"/>
              <a:t>წინასწარი გაწმენდა სალექარში და შემდგომ ჩასხმა ბეტონის ორმოში, საიდანაც მოხდება მისი გატანა შესაბამისიო ხელშეკრულების საფუძველზე და ჩაშვებული იქნება ქ. ბათუმის საკანალიზაციო სისტემაში, ხოლო სალექარში დაგროვილი </a:t>
            </a:r>
            <a:r>
              <a:rPr lang="en-US" sz="1600" dirty="0" smtClean="0"/>
              <a:t> </a:t>
            </a:r>
            <a:r>
              <a:rPr lang="en-US" sz="1600" dirty="0" err="1" smtClean="0"/>
              <a:t>ინერტული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ლამის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გატანა</a:t>
            </a:r>
            <a:r>
              <a:rPr lang="en-US" sz="1600" dirty="0" smtClean="0"/>
              <a:t> </a:t>
            </a:r>
            <a:r>
              <a:rPr lang="en-US" sz="1600" dirty="0" err="1" smtClean="0"/>
              <a:t>მოხდება</a:t>
            </a:r>
            <a:r>
              <a:rPr lang="en-US" sz="1600" dirty="0" smtClean="0"/>
              <a:t> ქ. </a:t>
            </a:r>
            <a:r>
              <a:rPr lang="ka-GE" sz="1600" dirty="0" smtClean="0"/>
              <a:t>ბათუმის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ნაგავსაყრელზე</a:t>
            </a:r>
            <a:r>
              <a:rPr lang="en-US" sz="1600" dirty="0" smtClean="0"/>
              <a:t>.</a:t>
            </a:r>
          </a:p>
          <a:p>
            <a:pPr algn="just">
              <a:defRPr/>
            </a:pPr>
            <a:r>
              <a:rPr lang="en-US" sz="1600" dirty="0" err="1" smtClean="0"/>
              <a:t>საწარმოს</a:t>
            </a:r>
            <a:r>
              <a:rPr lang="en-US" sz="1600" dirty="0" smtClean="0"/>
              <a:t> </a:t>
            </a:r>
            <a:r>
              <a:rPr lang="en-US" sz="1600" dirty="0" err="1" smtClean="0"/>
              <a:t>მოწყობის</a:t>
            </a:r>
            <a:r>
              <a:rPr lang="en-US" sz="1600" dirty="0" smtClean="0"/>
              <a:t> </a:t>
            </a:r>
            <a:r>
              <a:rPr lang="en-US" sz="1600" dirty="0" err="1" smtClean="0"/>
              <a:t>თაობაზე</a:t>
            </a:r>
            <a:r>
              <a:rPr lang="en-US" sz="1600" dirty="0" smtClean="0"/>
              <a:t> </a:t>
            </a:r>
            <a:r>
              <a:rPr lang="ka-GE" sz="1600" dirty="0" smtClean="0"/>
              <a:t>საწარმოს მიერ</a:t>
            </a:r>
            <a:r>
              <a:rPr lang="en-US" sz="1600" dirty="0" smtClean="0"/>
              <a:t> </a:t>
            </a:r>
            <a:r>
              <a:rPr lang="en-US" sz="1600" dirty="0" err="1" smtClean="0"/>
              <a:t>შემოთავაზებული</a:t>
            </a:r>
            <a:r>
              <a:rPr lang="en-US" sz="1600" dirty="0" smtClean="0"/>
              <a:t> </a:t>
            </a:r>
            <a:r>
              <a:rPr lang="en-US" sz="1600" dirty="0" err="1" smtClean="0"/>
              <a:t>საპროექტო</a:t>
            </a:r>
            <a:r>
              <a:rPr lang="en-US" sz="1600" dirty="0" smtClean="0"/>
              <a:t> </a:t>
            </a:r>
            <a:r>
              <a:rPr lang="en-US" sz="1600" dirty="0" err="1" smtClean="0"/>
              <a:t>გადაწყვეტები</a:t>
            </a:r>
            <a:r>
              <a:rPr lang="en-US" sz="1600" dirty="0" smtClean="0"/>
              <a:t> </a:t>
            </a:r>
            <a:r>
              <a:rPr lang="en-US" sz="1600" dirty="0" err="1" smtClean="0"/>
              <a:t>მისაღებია</a:t>
            </a:r>
            <a:r>
              <a:rPr lang="en-US" sz="1600" dirty="0" smtClean="0"/>
              <a:t> </a:t>
            </a:r>
            <a:r>
              <a:rPr lang="en-US" sz="1600" dirty="0" err="1" smtClean="0"/>
              <a:t>როგორც</a:t>
            </a:r>
            <a:r>
              <a:rPr lang="en-US" sz="1600" dirty="0" smtClean="0"/>
              <a:t> </a:t>
            </a:r>
            <a:r>
              <a:rPr lang="en-US" sz="1600" dirty="0" err="1" smtClean="0"/>
              <a:t>ეკონომიკური</a:t>
            </a:r>
            <a:r>
              <a:rPr lang="en-US" sz="1600" dirty="0" smtClean="0"/>
              <a:t> </a:t>
            </a:r>
            <a:r>
              <a:rPr lang="en-US" sz="1600" dirty="0" err="1" smtClean="0"/>
              <a:t>ასევე</a:t>
            </a:r>
            <a:r>
              <a:rPr lang="en-US" sz="1600" dirty="0" smtClean="0"/>
              <a:t> </a:t>
            </a:r>
            <a:r>
              <a:rPr lang="en-US" sz="1600" dirty="0" err="1" smtClean="0"/>
              <a:t>გარემოსდაცვითი</a:t>
            </a:r>
            <a:r>
              <a:rPr lang="en-US" sz="1600" dirty="0" smtClean="0"/>
              <a:t> </a:t>
            </a:r>
            <a:r>
              <a:rPr lang="en-US" sz="1600" dirty="0" err="1" smtClean="0"/>
              <a:t>თვალსაზრისით</a:t>
            </a:r>
            <a:r>
              <a:rPr lang="en-US" sz="1600" dirty="0" smtClean="0"/>
              <a:t>.</a:t>
            </a:r>
            <a:endParaRPr lang="ka-GE" sz="1600" dirty="0">
              <a:latin typeface="Sylfae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1825</Words>
  <Application>Microsoft Office PowerPoint</Application>
  <PresentationFormat>On-screen Show (4:3)</PresentationFormat>
  <Paragraphs>152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AcadNusx</vt:lpstr>
      <vt:lpstr>Arial</vt:lpstr>
      <vt:lpstr>Calibri</vt:lpstr>
      <vt:lpstr>Sylfaen</vt:lpstr>
      <vt:lpstr>SymbolMT</vt:lpstr>
      <vt:lpstr>Wingdings</vt:lpstr>
      <vt:lpstr>Office Theme</vt:lpstr>
      <vt:lpstr>შეზღუდული პასუხისმგებლობის საზოგადოება “იემგ“   წყალში ხსნადი საღებავების წარმოების საამქროს გზშ-ს ანგარიშის საჯარო განხილვა  </vt:lpstr>
      <vt:lpstr>საქმიანობის ადგილმდებარეობა </vt:lpstr>
      <vt:lpstr>საკვლევი ტერიტორიის ადგილმდებარეობა  </vt:lpstr>
      <vt:lpstr>  შპს „იემგ“-ს წყალში ხსნადი საღებავების წარმოების საამქრო განთავსების ტერიტორიის დეტალური სიტუაციური სქემა  </vt:lpstr>
      <vt:lpstr>დაგეგმილი საქმიანობის აღწერა</vt:lpstr>
      <vt:lpstr>PowerPoint Presentation</vt:lpstr>
      <vt:lpstr>დაგეგმილი საქმიანობის ტერიტორიის გენ-გეგმა</vt:lpstr>
      <vt:lpstr>PowerPoint Presentation</vt:lpstr>
      <vt:lpstr>PowerPoint Presentation</vt:lpstr>
      <vt:lpstr>პროექტის ალტერნატიული ვარიანტები</vt:lpstr>
      <vt:lpstr>საქმიანობით გამოწვეული გარემოზე შესაძლო ზემოქმედების მოკლე აღწერა </vt:lpstr>
      <vt:lpstr>ზემოქმედება ატმოსფერულ ჰაერზე და ემისიები</vt:lpstr>
      <vt:lpstr>ატმოსფერულ ჰაერში მავნე ნივთიერებათა გაბნევის ანგარიშის შედეგთა ანალიზი</vt:lpstr>
      <vt:lpstr>ხმაური              ვიბრაცია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შეზღუდული პასუხისმგებლობის საზოგადოება “ჩირინა“ </dc:title>
  <dc:creator>IPCC1</dc:creator>
  <cp:lastModifiedBy>Giuli Dartsimelia</cp:lastModifiedBy>
  <cp:revision>116</cp:revision>
  <dcterms:created xsi:type="dcterms:W3CDTF">2019-01-24T08:48:05Z</dcterms:created>
  <dcterms:modified xsi:type="dcterms:W3CDTF">2020-11-11T11:47:11Z</dcterms:modified>
</cp:coreProperties>
</file>