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7"/>
  </p:notesMasterIdLst>
  <p:sldIdLst>
    <p:sldId id="256" r:id="rId2"/>
    <p:sldId id="309" r:id="rId3"/>
    <p:sldId id="319" r:id="rId4"/>
    <p:sldId id="310" r:id="rId5"/>
    <p:sldId id="311" r:id="rId6"/>
    <p:sldId id="320" r:id="rId7"/>
    <p:sldId id="334" r:id="rId8"/>
    <p:sldId id="321" r:id="rId9"/>
    <p:sldId id="318" r:id="rId10"/>
    <p:sldId id="322" r:id="rId11"/>
    <p:sldId id="323" r:id="rId12"/>
    <p:sldId id="314" r:id="rId13"/>
    <p:sldId id="324" r:id="rId14"/>
    <p:sldId id="333" r:id="rId15"/>
    <p:sldId id="325" r:id="rId16"/>
    <p:sldId id="326" r:id="rId17"/>
    <p:sldId id="327" r:id="rId18"/>
    <p:sldId id="328" r:id="rId19"/>
    <p:sldId id="335" r:id="rId20"/>
    <p:sldId id="336" r:id="rId21"/>
    <p:sldId id="330" r:id="rId22"/>
    <p:sldId id="331" r:id="rId23"/>
    <p:sldId id="332" r:id="rId24"/>
    <p:sldId id="337" r:id="rId25"/>
    <p:sldId id="30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4660"/>
  </p:normalViewPr>
  <p:slideViewPr>
    <p:cSldViewPr snapToGrid="0">
      <p:cViewPr varScale="1">
        <p:scale>
          <a:sx n="69" d="100"/>
          <a:sy n="69" d="100"/>
        </p:scale>
        <p:origin x="66"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2F4F3-A0D4-471B-B71D-346EE459D94E}"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0CCB5-35F7-49B6-9C0D-53E93E35DE16}" type="slidenum">
              <a:rPr lang="en-US" smtClean="0"/>
              <a:t>‹#›</a:t>
            </a:fld>
            <a:endParaRPr lang="en-US"/>
          </a:p>
        </p:txBody>
      </p:sp>
    </p:spTree>
    <p:extLst>
      <p:ext uri="{BB962C8B-B14F-4D97-AF65-F5344CB8AC3E}">
        <p14:creationId xmlns:p14="http://schemas.microsoft.com/office/powerpoint/2010/main" val="407193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420B2-4DEF-4E09-828F-7FADBC06BEBE}" type="slidenum">
              <a:rPr lang="en-US" smtClean="0"/>
              <a:pPr/>
              <a:t>25</a:t>
            </a:fld>
            <a:endParaRPr lang="en-US"/>
          </a:p>
        </p:txBody>
      </p:sp>
    </p:spTree>
    <p:extLst>
      <p:ext uri="{BB962C8B-B14F-4D97-AF65-F5344CB8AC3E}">
        <p14:creationId xmlns:p14="http://schemas.microsoft.com/office/powerpoint/2010/main" val="13418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9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4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087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72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657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0742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99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9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7067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2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02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744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5530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11/16/2020</a:t>
            </a:fld>
            <a:endParaRPr lang="en-US" dirty="0"/>
          </a:p>
        </p:txBody>
      </p:sp>
    </p:spTree>
    <p:extLst>
      <p:ext uri="{BB962C8B-B14F-4D97-AF65-F5344CB8AC3E}">
        <p14:creationId xmlns:p14="http://schemas.microsoft.com/office/powerpoint/2010/main" val="343400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811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436" y="1111170"/>
            <a:ext cx="8269889" cy="2303362"/>
          </a:xfrm>
        </p:spPr>
        <p:txBody>
          <a:bodyPr/>
          <a:lstStyle/>
          <a:p>
            <a:pPr algn="ctr"/>
            <a:r>
              <a:rPr lang="ka-GE" sz="1600" b="1" dirty="0"/>
              <a:t>შიდასახელმწიფოებრივი მნიშვნელობის (შ-161) შულავერი-წითელი ხიდის საავტომობილო გზის კმ 6(5+400)-ზე არხზე არსებული  სახიდე გადასასვლელის ნაცვლად ახალი  სახიდე გადასასვლელის მშენებლობის და ექსპლუატაციის </a:t>
            </a:r>
            <a:r>
              <a:rPr lang="ka-GE" sz="1600" b="1" dirty="0" smtClean="0"/>
              <a:t>პროექტის</a:t>
            </a:r>
            <a:r>
              <a:rPr lang="en-US" sz="6000" dirty="0"/>
              <a:t/>
            </a:r>
            <a:br>
              <a:rPr lang="en-US" sz="6000" dirty="0"/>
            </a:br>
            <a:r>
              <a:rPr lang="ka-GE" sz="2400" dirty="0"/>
              <a:t/>
            </a:r>
            <a:br>
              <a:rPr lang="ka-GE" sz="2400" dirty="0"/>
            </a:br>
            <a:r>
              <a:rPr lang="en-US" sz="2400" b="1" dirty="0"/>
              <a:t> </a:t>
            </a:r>
            <a:r>
              <a:rPr lang="ka-GE" sz="2400" dirty="0"/>
              <a:t/>
            </a:r>
            <a:br>
              <a:rPr lang="ka-GE" sz="2400" dirty="0"/>
            </a:br>
            <a:r>
              <a:rPr lang="en-US" sz="2400" b="1" dirty="0"/>
              <a:t>    </a:t>
            </a:r>
            <a:r>
              <a:rPr lang="ka-GE" sz="2400" b="1" dirty="0" smtClean="0"/>
              <a:t>გარემოზე ზემოქმედების შეფასების ანგარიში</a:t>
            </a:r>
            <a:endParaRPr lang="ka-GE" sz="2400" dirty="0"/>
          </a:p>
        </p:txBody>
      </p:sp>
      <p:sp>
        <p:nvSpPr>
          <p:cNvPr id="3" name="Subtitle 2"/>
          <p:cNvSpPr>
            <a:spLocks noGrp="1"/>
          </p:cNvSpPr>
          <p:nvPr>
            <p:ph type="subTitle" idx="1"/>
          </p:nvPr>
        </p:nvSpPr>
        <p:spPr>
          <a:xfrm>
            <a:off x="1507067" y="4350023"/>
            <a:ext cx="7766936" cy="797709"/>
          </a:xfrm>
        </p:spPr>
        <p:txBody>
          <a:bodyPr>
            <a:noAutofit/>
          </a:bodyPr>
          <a:lstStyle/>
          <a:p>
            <a:r>
              <a:rPr lang="ka-GE" dirty="0" smtClean="0"/>
              <a:t>საქართველოს საავტომობილო გზების დეპარტამენტის</a:t>
            </a:r>
          </a:p>
          <a:p>
            <a:r>
              <a:rPr lang="ka-GE" dirty="0" smtClean="0"/>
              <a:t> გარემოსა და სოციალურ საკითხთა სამსახური</a:t>
            </a:r>
          </a:p>
          <a:p>
            <a:pPr algn="ctr"/>
            <a:endParaRPr lang="ka-GE"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50023"/>
            <a:ext cx="3162409" cy="2350250"/>
          </a:xfrm>
          <a:prstGeom prst="rect">
            <a:avLst/>
          </a:prstGeom>
        </p:spPr>
      </p:pic>
    </p:spTree>
    <p:extLst>
      <p:ext uri="{BB962C8B-B14F-4D97-AF65-F5344CB8AC3E}">
        <p14:creationId xmlns:p14="http://schemas.microsoft.com/office/powerpoint/2010/main" val="363721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810206" cy="631371"/>
          </a:xfrm>
        </p:spPr>
        <p:txBody>
          <a:bodyPr>
            <a:noAutofit/>
          </a:bodyPr>
          <a:lstStyle/>
          <a:p>
            <a:pPr lvl="1" algn="ctr" defTabSz="457200" rtl="0">
              <a:spcBef>
                <a:spcPct val="0"/>
              </a:spcBef>
            </a:pPr>
            <a:r>
              <a:rPr lang="ka-GE" sz="2800" b="1" dirty="0" smtClean="0">
                <a:solidFill>
                  <a:srgbClr val="00B0F0"/>
                </a:solidFill>
              </a:rPr>
              <a:t>სამშენებლო </a:t>
            </a:r>
            <a:r>
              <a:rPr lang="ka-GE" sz="2800" b="1" dirty="0">
                <a:solidFill>
                  <a:srgbClr val="00B0F0"/>
                </a:solidFill>
              </a:rPr>
              <a:t>ბანაკი</a:t>
            </a:r>
            <a:r>
              <a:rPr lang="en-US" sz="2400" b="1" dirty="0">
                <a:solidFill>
                  <a:srgbClr val="00B0F0"/>
                </a:solidFill>
              </a:rPr>
              <a:t/>
            </a:r>
            <a:br>
              <a:rPr lang="en-US" sz="2400" b="1" dirty="0">
                <a:solidFill>
                  <a:srgbClr val="00B0F0"/>
                </a:solidFill>
              </a:rPr>
            </a:br>
            <a:endParaRPr lang="en-US" sz="2400" dirty="0">
              <a:solidFill>
                <a:srgbClr val="00B0F0"/>
              </a:solidFill>
            </a:endParaRPr>
          </a:p>
        </p:txBody>
      </p:sp>
      <p:sp>
        <p:nvSpPr>
          <p:cNvPr id="3" name="Content Placeholder 2"/>
          <p:cNvSpPr>
            <a:spLocks noGrp="1"/>
          </p:cNvSpPr>
          <p:nvPr>
            <p:ph idx="1"/>
          </p:nvPr>
        </p:nvSpPr>
        <p:spPr>
          <a:xfrm>
            <a:off x="677334" y="1240971"/>
            <a:ext cx="8858552" cy="4800391"/>
          </a:xfrm>
        </p:spPr>
        <p:txBody>
          <a:bodyPr>
            <a:normAutofit fontScale="92500" lnSpcReduction="10000"/>
          </a:bodyPr>
          <a:lstStyle/>
          <a:p>
            <a:pPr algn="just"/>
            <a:r>
              <a:rPr lang="ka-GE" dirty="0"/>
              <a:t>დაგეგმილი საქმიანობის </a:t>
            </a:r>
            <a:r>
              <a:rPr lang="ka-GE" dirty="0" smtClean="0"/>
              <a:t>სპეციფიკისა და </a:t>
            </a:r>
            <a:r>
              <a:rPr lang="ka-GE" dirty="0"/>
              <a:t>შესასრულებელ სამუშაოთა მოცულობის </a:t>
            </a:r>
            <a:r>
              <a:rPr lang="ka-GE" dirty="0" smtClean="0"/>
              <a:t>გათვალისწინებით </a:t>
            </a:r>
            <a:r>
              <a:rPr lang="ka-GE" dirty="0"/>
              <a:t>მძლავრი ინფრასტრუქტურის მქონე სამშენებლო ბანაკების მოწყობა საჭირო არ არის. </a:t>
            </a:r>
            <a:endParaRPr lang="en-US" dirty="0"/>
          </a:p>
          <a:p>
            <a:pPr algn="just"/>
            <a:r>
              <a:rPr lang="ka-GE" dirty="0"/>
              <a:t>არის.  საპროექტო ხიდთან, არსებულ  მისასვლელ გზასთან სიახლოვეს დროებით მოეწყობა  საქმიანი ეზო. ხოლო პროექტზე მომუშავე მომსახურე პერსონალისათვის, საცხორებელ სახლად აგრეთვე ყოველდღიური საჭიროებისათვის (კვება, ტანსაცმლის გამოცვლა, ტუალეტი და ა.შ) მშენებელი კომპანიის მიერ კერძო მესაკუთრისაგან დაქირავებული იქნება საცხოვრებელი სახლი</a:t>
            </a:r>
            <a:r>
              <a:rPr lang="ka-GE" dirty="0" smtClean="0"/>
              <a:t>.</a:t>
            </a:r>
            <a:endParaRPr lang="en-US" dirty="0" smtClean="0"/>
          </a:p>
          <a:p>
            <a:pPr algn="just"/>
            <a:r>
              <a:rPr lang="ka-GE" dirty="0"/>
              <a:t>სამშენებლო </a:t>
            </a:r>
            <a:r>
              <a:rPr lang="ka-GE" dirty="0" smtClean="0"/>
              <a:t>მოედნზე მოწყობა მექანიზმების გასაჩერებელი ადგილით.</a:t>
            </a:r>
            <a:endParaRPr lang="en-US" dirty="0"/>
          </a:p>
          <a:p>
            <a:r>
              <a:rPr lang="ka-GE" b="1" dirty="0"/>
              <a:t>საამშენებლო მოედნის მოსაწყობად საჭირო ნაგებობები და კონტეინერები.</a:t>
            </a:r>
            <a:endParaRPr lang="en-US" dirty="0"/>
          </a:p>
          <a:p>
            <a:pPr marL="0" indent="0" algn="ctr">
              <a:buNone/>
            </a:pPr>
            <a:r>
              <a:rPr lang="ka-GE" dirty="0"/>
              <a:t>სადარაჯო ჯიხური_1ც.</a:t>
            </a:r>
            <a:endParaRPr lang="en-US" dirty="0"/>
          </a:p>
          <a:p>
            <a:pPr marL="0" indent="0" algn="ctr">
              <a:buNone/>
            </a:pPr>
            <a:r>
              <a:rPr lang="ka-GE" dirty="0"/>
              <a:t>სასაწყობე კონტეინერი_1ც.</a:t>
            </a:r>
            <a:endParaRPr lang="en-US" dirty="0"/>
          </a:p>
          <a:p>
            <a:pPr marL="0" indent="0" algn="ctr">
              <a:buNone/>
            </a:pPr>
            <a:r>
              <a:rPr lang="ka-GE" dirty="0"/>
              <a:t>საოფისე კონტეინერი _1ც.</a:t>
            </a:r>
            <a:endParaRPr lang="en-US" dirty="0"/>
          </a:p>
          <a:p>
            <a:pPr marL="0" indent="0" algn="ctr">
              <a:buNone/>
            </a:pPr>
            <a:r>
              <a:rPr lang="ka-GE" dirty="0"/>
              <a:t>გასახდელი კონტეინერი-1 ც</a:t>
            </a:r>
            <a:endParaRPr lang="en-US" dirty="0"/>
          </a:p>
          <a:p>
            <a:pPr marL="0" indent="0" algn="ctr">
              <a:buNone/>
            </a:pPr>
            <a:r>
              <a:rPr lang="ka-GE" dirty="0"/>
              <a:t>ბიოტუალეტი 1 ცალი</a:t>
            </a:r>
            <a:endParaRPr lang="en-US" dirty="0"/>
          </a:p>
          <a:p>
            <a:endParaRPr lang="en-US" dirty="0"/>
          </a:p>
        </p:txBody>
      </p:sp>
    </p:spTree>
    <p:extLst>
      <p:ext uri="{BB962C8B-B14F-4D97-AF65-F5344CB8AC3E}">
        <p14:creationId xmlns:p14="http://schemas.microsoft.com/office/powerpoint/2010/main" val="14480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09600"/>
            <a:ext cx="9718766" cy="788126"/>
          </a:xfrm>
        </p:spPr>
        <p:txBody>
          <a:bodyPr>
            <a:normAutofit/>
          </a:bodyPr>
          <a:lstStyle/>
          <a:p>
            <a:pPr algn="ctr"/>
            <a:r>
              <a:rPr lang="ka-GE" sz="2800" b="1" dirty="0" smtClean="0">
                <a:solidFill>
                  <a:schemeClr val="accent1">
                    <a:lumMod val="75000"/>
                  </a:schemeClr>
                </a:solidFill>
              </a:rPr>
              <a:t>სამშენებლო </a:t>
            </a:r>
            <a:r>
              <a:rPr lang="ka-GE" sz="2800" b="1" dirty="0">
                <a:solidFill>
                  <a:schemeClr val="accent1">
                    <a:lumMod val="75000"/>
                  </a:schemeClr>
                </a:solidFill>
              </a:rPr>
              <a:t>ბანაკი</a:t>
            </a:r>
            <a:endParaRPr lang="en-US" sz="2800" b="1" dirty="0">
              <a:solidFill>
                <a:schemeClr val="accent1">
                  <a:lumMod val="75000"/>
                </a:schemeClr>
              </a:solidFill>
            </a:endParaRPr>
          </a:p>
        </p:txBody>
      </p:sp>
      <p:sp>
        <p:nvSpPr>
          <p:cNvPr id="3" name="Content Placeholder 2"/>
          <p:cNvSpPr>
            <a:spLocks noGrp="1"/>
          </p:cNvSpPr>
          <p:nvPr>
            <p:ph idx="1"/>
          </p:nvPr>
        </p:nvSpPr>
        <p:spPr>
          <a:xfrm>
            <a:off x="677333" y="1685109"/>
            <a:ext cx="9256375" cy="4356253"/>
          </a:xfrm>
        </p:spPr>
        <p:txBody>
          <a:bodyPr/>
          <a:lstStyle/>
          <a:p>
            <a:r>
              <a:rPr lang="ka-GE" dirty="0"/>
              <a:t>დაგეგმილი პროექტისათვის გათვალისწინებული არ არის გარემოზე ზემოქმედების ისეთი წყაროების მოწყობა, როგორებიცაა ბეტონის ან ასფალტბეტონის საამქრო და სხვ. </a:t>
            </a:r>
            <a:endParaRPr lang="ka-GE" dirty="0" smtClean="0"/>
          </a:p>
          <a:p>
            <a:endParaRPr lang="en-US" dirty="0"/>
          </a:p>
          <a:p>
            <a:r>
              <a:rPr lang="ka-GE" dirty="0"/>
              <a:t>ინერტული მასალები და ასფელტ-ბეტონი მზა სახით შემოტანილი იქნება რეგიონში არსებული სხვა იურიდიული პირების საამქროებიდან, რომლებსაც ექნებათ შესაბამისი ლიცენზია ბუნებრივი რესურსებით სარგებლობასთან დაკავშირებით.</a:t>
            </a:r>
            <a:endParaRPr lang="en-US" dirty="0"/>
          </a:p>
          <a:p>
            <a:endParaRPr lang="en-US" dirty="0"/>
          </a:p>
          <a:p>
            <a:r>
              <a:rPr lang="ka-GE" dirty="0"/>
              <a:t>მშენებლობისათვის საჭირო მანქანა მექანიზმების საწვავით მომარაგება მოხდება  ავტოცისტერნის მეშვეობით.</a:t>
            </a:r>
            <a:endParaRPr lang="en-US" dirty="0"/>
          </a:p>
          <a:p>
            <a:pPr marL="0" indent="0">
              <a:buNone/>
            </a:pPr>
            <a:endParaRPr lang="en-US" dirty="0"/>
          </a:p>
        </p:txBody>
      </p:sp>
    </p:spTree>
    <p:extLst>
      <p:ext uri="{BB962C8B-B14F-4D97-AF65-F5344CB8AC3E}">
        <p14:creationId xmlns:p14="http://schemas.microsoft.com/office/powerpoint/2010/main" val="3645612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ინფორმაცია პროექტის შესახებ </a:t>
            </a:r>
            <a:endParaRPr lang="ka-GE" dirty="0"/>
          </a:p>
        </p:txBody>
      </p:sp>
      <p:sp>
        <p:nvSpPr>
          <p:cNvPr id="3" name="Content Placeholder 2"/>
          <p:cNvSpPr>
            <a:spLocks noGrp="1"/>
          </p:cNvSpPr>
          <p:nvPr>
            <p:ph idx="1"/>
          </p:nvPr>
        </p:nvSpPr>
        <p:spPr>
          <a:xfrm>
            <a:off x="677334" y="1828800"/>
            <a:ext cx="8596668" cy="4237500"/>
          </a:xfrm>
        </p:spPr>
        <p:txBody>
          <a:bodyPr/>
          <a:lstStyle/>
          <a:p>
            <a:pPr>
              <a:lnSpc>
                <a:spcPct val="150000"/>
              </a:lnSpc>
            </a:pPr>
            <a:r>
              <a:rPr lang="ka-GE" dirty="0"/>
              <a:t>სამშენებლო სამუშაოებზე დასაქმდება </a:t>
            </a:r>
            <a:r>
              <a:rPr lang="ka-GE" dirty="0" smtClean="0"/>
              <a:t>15 ადამიანი</a:t>
            </a:r>
            <a:r>
              <a:rPr lang="ka-GE" dirty="0"/>
              <a:t>, რომელთა უმრავლესობა ადგილობრივი მოსახლეობაა, ხოლო რამდენიმე მოწვეული სპეციალისტის საცხოვრებლად გამოყენებული იქნება მიმდებარე სოფლების ტერიტორიაზე დაქირავებული ინდივიდუალური საცხოვრებელი სახლები. </a:t>
            </a:r>
            <a:endParaRPr lang="ka-GE" dirty="0" smtClean="0"/>
          </a:p>
          <a:p>
            <a:pPr>
              <a:lnSpc>
                <a:spcPct val="150000"/>
              </a:lnSpc>
            </a:pPr>
            <a:endParaRPr lang="en-US" dirty="0"/>
          </a:p>
          <a:p>
            <a:pPr>
              <a:lnSpc>
                <a:spcPct val="150000"/>
              </a:lnSpc>
            </a:pPr>
            <a:r>
              <a:rPr lang="ka-GE" dirty="0"/>
              <a:t>ყოველივე აღნიშნულის გათვალისწინებით საავტომობილო ხიდის მშენებლობისათვის საცხოვრებელი ბანაკის მოწყობა დაგეგმილი არ არის.</a:t>
            </a:r>
            <a:endParaRPr lang="en-US" dirty="0"/>
          </a:p>
          <a:p>
            <a:pPr marL="0" indent="0">
              <a:buNone/>
            </a:pPr>
            <a:endParaRPr lang="ka-GE" dirty="0"/>
          </a:p>
        </p:txBody>
      </p:sp>
    </p:spTree>
    <p:extLst>
      <p:ext uri="{BB962C8B-B14F-4D97-AF65-F5344CB8AC3E}">
        <p14:creationId xmlns:p14="http://schemas.microsoft.com/office/powerpoint/2010/main" val="7991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5691"/>
          </a:xfrm>
        </p:spPr>
        <p:txBody>
          <a:bodyPr>
            <a:normAutofit fontScale="90000"/>
          </a:bodyPr>
          <a:lstStyle/>
          <a:p>
            <a:pPr algn="ctr"/>
            <a:r>
              <a:rPr lang="ka-GE" sz="3100" b="1" dirty="0"/>
              <a:t>ცხრილი მშენებლობაში დასაქმებულთა რაოდენობა</a:t>
            </a:r>
            <a:r>
              <a:rPr lang="en-US" dirty="0"/>
              <a:t/>
            </a:r>
            <a:br>
              <a:rPr lang="en-US" dirty="0"/>
            </a:br>
            <a:endParaRPr lang="en-US" dirty="0"/>
          </a:p>
        </p:txBody>
      </p:sp>
      <p:sp>
        <p:nvSpPr>
          <p:cNvPr id="9" name="Rectangle 3"/>
          <p:cNvSpPr>
            <a:spLocks noChangeArrowheads="1"/>
          </p:cNvSpPr>
          <p:nvPr/>
        </p:nvSpPr>
        <p:spPr bwMode="auto">
          <a:xfrm>
            <a:off x="-2051182" y="-534005"/>
            <a:ext cx="14243182" cy="99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7941265"/>
              </p:ext>
            </p:extLst>
          </p:nvPr>
        </p:nvGraphicFramePr>
        <p:xfrm>
          <a:off x="838201" y="1803402"/>
          <a:ext cx="8648698" cy="4076695"/>
        </p:xfrm>
        <a:graphic>
          <a:graphicData uri="http://schemas.openxmlformats.org/drawingml/2006/table">
            <a:tbl>
              <a:tblPr firstRow="1" firstCol="1" bandRow="1"/>
              <a:tblGrid>
                <a:gridCol w="340160">
                  <a:extLst>
                    <a:ext uri="{9D8B030D-6E8A-4147-A177-3AD203B41FA5}">
                      <a16:colId xmlns:a16="http://schemas.microsoft.com/office/drawing/2014/main" val="1496681555"/>
                    </a:ext>
                  </a:extLst>
                </a:gridCol>
                <a:gridCol w="4378173">
                  <a:extLst>
                    <a:ext uri="{9D8B030D-6E8A-4147-A177-3AD203B41FA5}">
                      <a16:colId xmlns:a16="http://schemas.microsoft.com/office/drawing/2014/main" val="2925009000"/>
                    </a:ext>
                  </a:extLst>
                </a:gridCol>
                <a:gridCol w="2133971">
                  <a:extLst>
                    <a:ext uri="{9D8B030D-6E8A-4147-A177-3AD203B41FA5}">
                      <a16:colId xmlns:a16="http://schemas.microsoft.com/office/drawing/2014/main" val="1458781420"/>
                    </a:ext>
                  </a:extLst>
                </a:gridCol>
                <a:gridCol w="1796394">
                  <a:extLst>
                    <a:ext uri="{9D8B030D-6E8A-4147-A177-3AD203B41FA5}">
                      <a16:colId xmlns:a16="http://schemas.microsoft.com/office/drawing/2014/main" val="2848426928"/>
                    </a:ext>
                  </a:extLst>
                </a:gridCol>
              </a:tblGrid>
              <a:tr h="582385">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პერსონალი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განზომილება</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რაოდენობა</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92868487"/>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1</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ობიექტის მენეჯერი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ცალი</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Sylfaen" panose="010A0502050306030303" pitchFamily="18" charset="0"/>
                          <a:ea typeface="Calibri" panose="020F0502020204030204" pitchFamily="34" charset="0"/>
                          <a:cs typeface="Arial" panose="020B0604020202020204" pitchFamily="34" charset="0"/>
                        </a:rPr>
                        <a:t>1</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956525"/>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2</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ხიდების ინჟინერი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ცალი</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Sylfaen" panose="010A0502050306030303" pitchFamily="18" charset="0"/>
                          <a:ea typeface="Calibri" panose="020F0502020204030204" pitchFamily="34" charset="0"/>
                          <a:cs typeface="Arial" panose="020B0604020202020204" pitchFamily="34" charset="0"/>
                        </a:rPr>
                        <a:t>1</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589930"/>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3</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უსაფრთხოების ინჟინერი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ცალი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1</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19546"/>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4</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ადგილობრივი მუშა ხელი</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ცალი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Sylfaen" panose="010A0502050306030303" pitchFamily="18" charset="0"/>
                          <a:ea typeface="Calibri" panose="020F0502020204030204" pitchFamily="34" charset="0"/>
                          <a:cs typeface="Arial" panose="020B0604020202020204" pitchFamily="34" charset="0"/>
                        </a:rPr>
                        <a:t>8</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295657"/>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5</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ობიექტის დაცვა</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dirty="0">
                          <a:effectLst/>
                          <a:latin typeface="Sylfaen" panose="010A0502050306030303" pitchFamily="18" charset="0"/>
                          <a:ea typeface="Calibri" panose="020F0502020204030204" pitchFamily="34" charset="0"/>
                          <a:cs typeface="Arial" panose="020B0604020202020204" pitchFamily="34" charset="0"/>
                        </a:rPr>
                        <a:t>ცალი</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Sylfaen" panose="010A0502050306030303" pitchFamily="18" charset="0"/>
                          <a:ea typeface="Calibri" panose="020F0502020204030204" pitchFamily="34" charset="0"/>
                          <a:cs typeface="Arial" panose="020B0604020202020204" pitchFamily="34" charset="0"/>
                        </a:rPr>
                        <a:t>2</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230456"/>
                  </a:ext>
                </a:extLst>
              </a:tr>
              <a:tr h="582385">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6</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მექანიზატორი</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ka-GE" sz="1800">
                          <a:effectLst/>
                          <a:latin typeface="Sylfaen" panose="010A0502050306030303" pitchFamily="18" charset="0"/>
                          <a:ea typeface="Calibri" panose="020F0502020204030204" pitchFamily="34" charset="0"/>
                          <a:cs typeface="Arial" panose="020B0604020202020204" pitchFamily="34" charset="0"/>
                        </a:rPr>
                        <a:t>ცალი</a:t>
                      </a:r>
                      <a:endParaRPr lang="en-US" sz="18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Sylfaen" panose="010A0502050306030303" pitchFamily="18" charset="0"/>
                          <a:ea typeface="Calibri" panose="020F0502020204030204" pitchFamily="34" charset="0"/>
                          <a:cs typeface="Arial" panose="020B0604020202020204" pitchFamily="34" charset="0"/>
                        </a:rPr>
                        <a:t>2</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197194"/>
                  </a:ext>
                </a:extLst>
              </a:tr>
            </a:tbl>
          </a:graphicData>
        </a:graphic>
      </p:graphicFrame>
    </p:spTree>
    <p:extLst>
      <p:ext uri="{BB962C8B-B14F-4D97-AF65-F5344CB8AC3E}">
        <p14:creationId xmlns:p14="http://schemas.microsoft.com/office/powerpoint/2010/main" val="109764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400"/>
            <a:ext cx="8596668" cy="623455"/>
          </a:xfrm>
        </p:spPr>
        <p:txBody>
          <a:bodyPr>
            <a:normAutofit fontScale="90000"/>
          </a:bodyPr>
          <a:lstStyle/>
          <a:p>
            <a:r>
              <a:rPr lang="ka-GE" b="1" dirty="0" smtClean="0">
                <a:solidFill>
                  <a:srgbClr val="00B0F0"/>
                </a:solidFill>
              </a:rPr>
              <a:t>აეროფოტო</a:t>
            </a:r>
            <a:r>
              <a:rPr lang="en-US" sz="1600" b="1" dirty="0"/>
              <a:t/>
            </a:r>
            <a:br>
              <a:rPr lang="en-US" sz="1600" b="1" dirty="0"/>
            </a:br>
            <a:endParaRPr lang="en-US" dirty="0"/>
          </a:p>
        </p:txBody>
      </p:sp>
      <p:sp>
        <p:nvSpPr>
          <p:cNvPr id="3" name="Content Placeholder 2"/>
          <p:cNvSpPr>
            <a:spLocks noGrp="1"/>
          </p:cNvSpPr>
          <p:nvPr>
            <p:ph idx="1"/>
          </p:nvPr>
        </p:nvSpPr>
        <p:spPr>
          <a:xfrm>
            <a:off x="677334" y="1278973"/>
            <a:ext cx="9328815" cy="4794068"/>
          </a:xfrm>
        </p:spPr>
        <p:txBody>
          <a:bodyPr>
            <a:normAutofit/>
          </a:bodyPr>
          <a:lstStyle/>
          <a:p>
            <a:pPr marL="1371600" lvl="3" indent="0">
              <a:buNone/>
            </a:pPr>
            <a:endParaRPr lang="ka-GE" b="1" dirty="0" smtClean="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085192" y="736195"/>
            <a:ext cx="8557572" cy="5980873"/>
          </a:xfrm>
          <a:prstGeom prst="rect">
            <a:avLst/>
          </a:prstGeom>
        </p:spPr>
      </p:pic>
    </p:spTree>
    <p:extLst>
      <p:ext uri="{BB962C8B-B14F-4D97-AF65-F5344CB8AC3E}">
        <p14:creationId xmlns:p14="http://schemas.microsoft.com/office/powerpoint/2010/main" val="375646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x-none" sz="2800" b="1" dirty="0">
                <a:solidFill>
                  <a:schemeClr val="accent1">
                    <a:lumMod val="75000"/>
                  </a:schemeClr>
                </a:solidFill>
              </a:rPr>
              <a:t>მცენარეული საფარის და ნიადაგის ნაყოფიერი ფენის მოხსნა</a:t>
            </a:r>
            <a:r>
              <a:rPr lang="en-US" b="1" dirty="0"/>
              <a:t/>
            </a:r>
            <a:br>
              <a:rPr lang="en-US" b="1" dirty="0"/>
            </a:br>
            <a:endParaRPr lang="en-US" dirty="0"/>
          </a:p>
        </p:txBody>
      </p:sp>
      <p:sp>
        <p:nvSpPr>
          <p:cNvPr id="3" name="Content Placeholder 2"/>
          <p:cNvSpPr>
            <a:spLocks noGrp="1"/>
          </p:cNvSpPr>
          <p:nvPr>
            <p:ph idx="1"/>
          </p:nvPr>
        </p:nvSpPr>
        <p:spPr>
          <a:xfrm>
            <a:off x="677334" y="1698171"/>
            <a:ext cx="9139766" cy="4663440"/>
          </a:xfrm>
        </p:spPr>
        <p:txBody>
          <a:bodyPr>
            <a:normAutofit/>
          </a:bodyPr>
          <a:lstStyle/>
          <a:p>
            <a:pPr>
              <a:lnSpc>
                <a:spcPct val="150000"/>
              </a:lnSpc>
            </a:pPr>
            <a:r>
              <a:rPr lang="ka-GE" dirty="0"/>
              <a:t>პროექტი სპეციფიკიდან გამომდინარე მიწის ნაყოფიერი ფენის მოხსნის სამუშაოების ჩატარება საჭირო  იქნება სამშენებლო მოედნის მოწყობის ტერიტორიაზე და დროებითი გზის დერეფნის მთელ </a:t>
            </a:r>
            <a:r>
              <a:rPr lang="ka-GE" dirty="0" smtClean="0"/>
              <a:t>სიგრძეზე.</a:t>
            </a:r>
          </a:p>
          <a:p>
            <a:pPr>
              <a:lnSpc>
                <a:spcPct val="150000"/>
              </a:lnSpc>
            </a:pPr>
            <a:r>
              <a:rPr lang="ka-GE" dirty="0" smtClean="0"/>
              <a:t>პროექტით </a:t>
            </a:r>
            <a:r>
              <a:rPr lang="ka-GE" dirty="0"/>
              <a:t>გათვალისწინებული 15 სმ საშუალო სიმძლავრის მქონე ნაყოფიერი ფენის </a:t>
            </a:r>
            <a:r>
              <a:rPr lang="ka-GE" dirty="0" smtClean="0"/>
              <a:t>მოხსნა. </a:t>
            </a:r>
          </a:p>
          <a:p>
            <a:pPr>
              <a:lnSpc>
                <a:spcPct val="150000"/>
              </a:lnSpc>
            </a:pPr>
            <a:r>
              <a:rPr lang="ka-GE" dirty="0" smtClean="0"/>
              <a:t>მოსახსნელი </a:t>
            </a:r>
            <a:r>
              <a:rPr lang="ka-GE" dirty="0"/>
              <a:t>მიწის ნაყოფიერი ფენის საერთო რაოდენობა იქნება  </a:t>
            </a:r>
            <a:r>
              <a:rPr lang="en-US" dirty="0"/>
              <a:t>3</a:t>
            </a:r>
            <a:r>
              <a:rPr lang="ka-GE" dirty="0"/>
              <a:t>40 მ</a:t>
            </a:r>
            <a:r>
              <a:rPr lang="ka-GE" baseline="30000" dirty="0"/>
              <a:t>3. </a:t>
            </a:r>
            <a:endParaRPr lang="ka-GE" baseline="30000" dirty="0" smtClean="0"/>
          </a:p>
          <a:p>
            <a:pPr>
              <a:lnSpc>
                <a:spcPct val="150000"/>
              </a:lnSpc>
            </a:pPr>
            <a:r>
              <a:rPr lang="ka-GE" baseline="30000" dirty="0" smtClean="0"/>
              <a:t> </a:t>
            </a:r>
            <a:r>
              <a:rPr lang="ka-GE" dirty="0"/>
              <a:t>მიწის ნაყოფიერი ფენის დროებით დასაწყობება მოხდება საქმიანი ეზოს  ტერიტორიაზე.</a:t>
            </a:r>
            <a:endParaRPr lang="en-US" dirty="0"/>
          </a:p>
          <a:p>
            <a:pPr marL="0" indent="0" algn="just">
              <a:buNone/>
            </a:pPr>
            <a:r>
              <a:rPr lang="ka-GE" sz="1200" dirty="0" smtClean="0"/>
              <a:t>ნიადაგის </a:t>
            </a:r>
            <a:r>
              <a:rPr lang="ka-GE" sz="1200" dirty="0"/>
              <a:t>ფენის მოხსნის სამუშაოები უნდა განახორციელოს „ნიადაგის ნაყოფიერი ფენის მოხსნის, შენახვის, გამოყენების და რეკულტივაციის შესახებ” საქართველოს მთავრობის 2013 წლის 31 დეკემბრის N424 დადგენილებით დამტკიცებული ტექნიკური რეგლამენტის მოთხოვნების დაცვით.</a:t>
            </a:r>
            <a:endParaRPr lang="en-US" sz="1200" dirty="0"/>
          </a:p>
          <a:p>
            <a:endParaRPr lang="en-US" dirty="0"/>
          </a:p>
        </p:txBody>
      </p:sp>
    </p:spTree>
    <p:extLst>
      <p:ext uri="{BB962C8B-B14F-4D97-AF65-F5344CB8AC3E}">
        <p14:creationId xmlns:p14="http://schemas.microsoft.com/office/powerpoint/2010/main" val="226321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x-none" sz="2400" b="1" dirty="0">
                <a:solidFill>
                  <a:schemeClr val="accent1">
                    <a:lumMod val="75000"/>
                  </a:schemeClr>
                </a:solidFill>
              </a:rPr>
              <a:t>სამშენებლო სამუშაოების წყალმომარაგება და ჩამდინარე წყლების არინება</a:t>
            </a:r>
            <a:r>
              <a:rPr lang="en-US" b="1" dirty="0"/>
              <a:t/>
            </a:r>
            <a:br>
              <a:rPr lang="en-US" b="1" dirty="0"/>
            </a:br>
            <a:endParaRPr lang="en-US" dirty="0"/>
          </a:p>
        </p:txBody>
      </p:sp>
      <p:sp>
        <p:nvSpPr>
          <p:cNvPr id="3" name="Content Placeholder 2"/>
          <p:cNvSpPr>
            <a:spLocks noGrp="1"/>
          </p:cNvSpPr>
          <p:nvPr>
            <p:ph idx="1"/>
          </p:nvPr>
        </p:nvSpPr>
        <p:spPr>
          <a:xfrm>
            <a:off x="677334" y="1658983"/>
            <a:ext cx="8987366" cy="4402183"/>
          </a:xfrm>
        </p:spPr>
        <p:txBody>
          <a:bodyPr>
            <a:normAutofit fontScale="92500"/>
          </a:bodyPr>
          <a:lstStyle/>
          <a:p>
            <a:pPr>
              <a:lnSpc>
                <a:spcPct val="150000"/>
              </a:lnSpc>
            </a:pPr>
            <a:r>
              <a:rPr lang="ka-GE" dirty="0"/>
              <a:t>სამშენებლო სამუშაოების შესრულების პროცესში წყალი გამოყენებული იქნება სასმელ-სამეურნეო დანიშნულებით. </a:t>
            </a:r>
            <a:endParaRPr lang="ka-GE" dirty="0" smtClean="0"/>
          </a:p>
          <a:p>
            <a:pPr>
              <a:lnSpc>
                <a:spcPct val="150000"/>
              </a:lnSpc>
            </a:pPr>
            <a:r>
              <a:rPr lang="ka-GE" dirty="0"/>
              <a:t>სასმელად შესაძლებელია ბუტილირებული წყლების გამოყენება. </a:t>
            </a:r>
            <a:endParaRPr lang="en-US" dirty="0"/>
          </a:p>
          <a:p>
            <a:pPr>
              <a:lnSpc>
                <a:spcPct val="150000"/>
              </a:lnSpc>
            </a:pPr>
            <a:r>
              <a:rPr lang="ka-GE" dirty="0"/>
              <a:t>სამშენებლო ბაზაზე დაიდგმევა 1 ბიო </a:t>
            </a:r>
            <a:r>
              <a:rPr lang="ka-GE" dirty="0" smtClean="0"/>
              <a:t>ტუალეტი.</a:t>
            </a:r>
          </a:p>
          <a:p>
            <a:pPr>
              <a:lnSpc>
                <a:spcPct val="150000"/>
              </a:lnSpc>
            </a:pPr>
            <a:r>
              <a:rPr lang="ka-GE" dirty="0"/>
              <a:t>სამეურნეო  წყლების შესაგროვებლად მოეწყობა საასენიზაციო </a:t>
            </a:r>
            <a:r>
              <a:rPr lang="ka-GE" dirty="0" smtClean="0"/>
              <a:t>ორმო 20მ</a:t>
            </a:r>
            <a:r>
              <a:rPr lang="ka-GE" baseline="30000" dirty="0" smtClean="0"/>
              <a:t>3</a:t>
            </a:r>
            <a:r>
              <a:rPr lang="ka-GE" dirty="0" smtClean="0"/>
              <a:t> ტევადობის. მისი დაცლა </a:t>
            </a:r>
            <a:r>
              <a:rPr lang="ka-GE" dirty="0"/>
              <a:t>მოხდება საასენიზაციო მანქანის საშუალებით, რომელიც  წყლებს გაიტანს და ჩაუშვებს ადგილობრივი მუნიციპალიტეტის საკანალიზაციო სისტემაში, ადგილობრივ მუნიციპალურ სამსახურთან შეთანხმებით.</a:t>
            </a:r>
            <a:endParaRPr lang="en-US" dirty="0"/>
          </a:p>
          <a:p>
            <a:pPr>
              <a:lnSpc>
                <a:spcPct val="150000"/>
              </a:lnSpc>
            </a:pPr>
            <a:r>
              <a:rPr lang="ka-GE" dirty="0"/>
              <a:t>ბიო ტუალეტის  ავზის მოცულობა არის 220 ლ. დაცლა მოხდება კვირაში </a:t>
            </a:r>
            <a:r>
              <a:rPr lang="ka-GE" dirty="0" smtClean="0"/>
              <a:t>სამჯერ.</a:t>
            </a:r>
            <a:endParaRPr lang="en-US" dirty="0"/>
          </a:p>
          <a:p>
            <a:endParaRPr lang="en-US" dirty="0"/>
          </a:p>
        </p:txBody>
      </p:sp>
    </p:spTree>
    <p:extLst>
      <p:ext uri="{BB962C8B-B14F-4D97-AF65-F5344CB8AC3E}">
        <p14:creationId xmlns:p14="http://schemas.microsoft.com/office/powerpoint/2010/main" val="146484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x-none" sz="3200" b="1" dirty="0">
                <a:solidFill>
                  <a:schemeClr val="accent1">
                    <a:lumMod val="75000"/>
                  </a:schemeClr>
                </a:solidFill>
              </a:rPr>
              <a:t>ნარჩენების მართვა</a:t>
            </a:r>
            <a:r>
              <a:rPr lang="en-US" b="1" dirty="0"/>
              <a:t/>
            </a:r>
            <a:br>
              <a:rPr lang="en-US" b="1" dirty="0"/>
            </a:br>
            <a:endParaRPr lang="en-US" dirty="0"/>
          </a:p>
        </p:txBody>
      </p:sp>
      <p:sp>
        <p:nvSpPr>
          <p:cNvPr id="3" name="Content Placeholder 2"/>
          <p:cNvSpPr>
            <a:spLocks noGrp="1"/>
          </p:cNvSpPr>
          <p:nvPr>
            <p:ph idx="1"/>
          </p:nvPr>
        </p:nvSpPr>
        <p:spPr>
          <a:xfrm>
            <a:off x="677334" y="1802675"/>
            <a:ext cx="8596668" cy="3317965"/>
          </a:xfrm>
        </p:spPr>
        <p:txBody>
          <a:bodyPr/>
          <a:lstStyle/>
          <a:p>
            <a:pPr algn="just"/>
            <a:r>
              <a:rPr lang="ka-GE" dirty="0"/>
              <a:t>სახიდე გადასასვლელის მშენებლობის  დროს წარმოქმნილი ნარჩენებიდან აღსანიშნავია საყოფაცხოვრებო ნარჩენები. </a:t>
            </a:r>
            <a:endParaRPr lang="ka-GE" dirty="0" smtClean="0"/>
          </a:p>
          <a:p>
            <a:pPr algn="just"/>
            <a:endParaRPr lang="ka-GE" dirty="0" smtClean="0"/>
          </a:p>
          <a:p>
            <a:pPr algn="just"/>
            <a:r>
              <a:rPr lang="ka-GE" dirty="0" smtClean="0"/>
              <a:t>საყოფაცხოვრებო </a:t>
            </a:r>
            <a:r>
              <a:rPr lang="ka-GE" dirty="0"/>
              <a:t>ნარჩენები შეგროვდება სამშენებლო ბაზების ტერიტორიაზე, სპეციალურ კონტეინერებში. დაგროვების შესაბამისად საყოფაცხოვრებო ნარჩენები გატანილი იქნება  ადგილობრივი მუნიციპალიტეტის ნაგავსაყრელზე.  </a:t>
            </a:r>
            <a:endParaRPr lang="en-US" dirty="0"/>
          </a:p>
          <a:p>
            <a:endParaRPr lang="en-US" dirty="0"/>
          </a:p>
        </p:txBody>
      </p:sp>
    </p:spTree>
    <p:extLst>
      <p:ext uri="{BB962C8B-B14F-4D97-AF65-F5344CB8AC3E}">
        <p14:creationId xmlns:p14="http://schemas.microsoft.com/office/powerpoint/2010/main" val="3239037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x-none" sz="3200" b="1" dirty="0">
                <a:solidFill>
                  <a:schemeClr val="accent1">
                    <a:lumMod val="75000"/>
                  </a:schemeClr>
                </a:solidFill>
              </a:rPr>
              <a:t>სარეკულტივაციო სამუშაოები</a:t>
            </a:r>
            <a:r>
              <a:rPr lang="en-US" b="1" dirty="0"/>
              <a:t/>
            </a:r>
            <a:br>
              <a:rPr lang="en-US" b="1" dirty="0"/>
            </a:br>
            <a:endParaRPr lang="en-US" dirty="0"/>
          </a:p>
        </p:txBody>
      </p:sp>
      <p:sp>
        <p:nvSpPr>
          <p:cNvPr id="3" name="Content Placeholder 2"/>
          <p:cNvSpPr>
            <a:spLocks noGrp="1"/>
          </p:cNvSpPr>
          <p:nvPr>
            <p:ph idx="1"/>
          </p:nvPr>
        </p:nvSpPr>
        <p:spPr>
          <a:xfrm>
            <a:off x="677334" y="1489167"/>
            <a:ext cx="8989180" cy="4552196"/>
          </a:xfrm>
        </p:spPr>
        <p:txBody>
          <a:bodyPr>
            <a:normAutofit/>
          </a:bodyPr>
          <a:lstStyle/>
          <a:p>
            <a:pPr algn="just">
              <a:lnSpc>
                <a:spcPct val="150000"/>
              </a:lnSpc>
            </a:pPr>
            <a:r>
              <a:rPr lang="ka-GE" dirty="0"/>
              <a:t>საქართველოს გარემოსდაცვითი კანონმდებლობის მოთხოვნებიდან </a:t>
            </a:r>
            <a:r>
              <a:rPr lang="ka-GE" dirty="0" smtClean="0"/>
              <a:t>გამომდინარე, </a:t>
            </a:r>
            <a:r>
              <a:rPr lang="ka-GE" dirty="0"/>
              <a:t>სამშენებლო სამუშაოების დასრულების შემდგომ აუცილებელია სარეკულტივაციო სამუშაოების ჩატარება.</a:t>
            </a:r>
            <a:endParaRPr lang="en-US" dirty="0"/>
          </a:p>
          <a:p>
            <a:pPr algn="just">
              <a:lnSpc>
                <a:spcPct val="150000"/>
              </a:lnSpc>
            </a:pPr>
            <a:r>
              <a:rPr lang="ka-GE" dirty="0"/>
              <a:t>სარეკულტივაციო სამუშაოებში იგულისხმება დროებითი ნაგებობების და მშენებლობისას გამოყენებული დანადგარ-მექანიზმების დემობილიზაცია, მშენებლობის პროცესში დაზიანებული უბნების აღდგენა, წინასწარ მოხსნილი ნიადაგოვანი საფარის მოწყობა მშენებლობისას დროებით გამოყენებულ ტერიტორიებზე, დაბინძურებული ნიადაგების მოხსნა და </a:t>
            </a:r>
            <a:r>
              <a:rPr lang="ka-GE" dirty="0" smtClean="0"/>
              <a:t>გატანა, </a:t>
            </a:r>
            <a:r>
              <a:rPr lang="ka-GE" dirty="0"/>
              <a:t>სამშენებლო ნარჩენების გატანა და </a:t>
            </a:r>
            <a:r>
              <a:rPr lang="ka-GE" dirty="0" smtClean="0"/>
              <a:t>ა.შ.</a:t>
            </a:r>
            <a:endParaRPr lang="en-US" dirty="0"/>
          </a:p>
          <a:p>
            <a:endParaRPr lang="en-US" dirty="0"/>
          </a:p>
        </p:txBody>
      </p:sp>
    </p:spTree>
    <p:extLst>
      <p:ext uri="{BB962C8B-B14F-4D97-AF65-F5344CB8AC3E}">
        <p14:creationId xmlns:p14="http://schemas.microsoft.com/office/powerpoint/2010/main" val="135632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2300"/>
            <a:ext cx="8596668" cy="1320800"/>
          </a:xfrm>
        </p:spPr>
        <p:txBody>
          <a:bodyPr/>
          <a:lstStyle/>
          <a:p>
            <a:pPr lvl="1" algn="l" defTabSz="457200" rtl="0">
              <a:spcBef>
                <a:spcPct val="0"/>
              </a:spcBef>
            </a:pPr>
            <a:r>
              <a:rPr lang="ka-GE" dirty="0"/>
              <a:t> </a:t>
            </a:r>
            <a:r>
              <a:rPr lang="x-none" sz="3200" b="1" dirty="0">
                <a:solidFill>
                  <a:srgbClr val="00B0F0"/>
                </a:solidFill>
              </a:rPr>
              <a:t>ბიოლოგიური გარემო</a:t>
            </a:r>
            <a:r>
              <a:rPr lang="en-US" sz="1400" b="1" dirty="0"/>
              <a:t/>
            </a:r>
            <a:br>
              <a:rPr lang="en-US" sz="1400" b="1" dirty="0"/>
            </a:br>
            <a:endParaRPr lang="en-US" dirty="0"/>
          </a:p>
        </p:txBody>
      </p:sp>
      <p:sp>
        <p:nvSpPr>
          <p:cNvPr id="3" name="Content Placeholder 2"/>
          <p:cNvSpPr>
            <a:spLocks noGrp="1"/>
          </p:cNvSpPr>
          <p:nvPr>
            <p:ph idx="1"/>
          </p:nvPr>
        </p:nvSpPr>
        <p:spPr>
          <a:xfrm>
            <a:off x="677334" y="1549401"/>
            <a:ext cx="8596668" cy="4491962"/>
          </a:xfrm>
        </p:spPr>
        <p:txBody>
          <a:bodyPr>
            <a:normAutofit/>
          </a:bodyPr>
          <a:lstStyle/>
          <a:p>
            <a:pPr marL="0" lvl="2" indent="0">
              <a:buNone/>
            </a:pPr>
            <a:r>
              <a:rPr lang="ka-GE" sz="2000" b="1" dirty="0"/>
              <a:t>ფლორა </a:t>
            </a:r>
            <a:endParaRPr lang="en-US" b="1" dirty="0"/>
          </a:p>
          <a:p>
            <a:pPr>
              <a:buFont typeface="Wingdings" panose="05000000000000000000" pitchFamily="2" charset="2"/>
              <a:buChar char="§"/>
            </a:pPr>
            <a:r>
              <a:rPr lang="ka-GE" dirty="0"/>
              <a:t>სამშენებლო დერეფნის მომზადების პროცესში, არსებული ხე-მცენარეებიდან მოჭრას ექვემდებარება კერძო პირის საკუთრებაში არსებული  12 ძირი ტყემლის ხე.</a:t>
            </a:r>
            <a:endParaRPr lang="en-US" dirty="0"/>
          </a:p>
          <a:p>
            <a:endParaRPr lang="ka-GE" dirty="0" smtClean="0"/>
          </a:p>
          <a:p>
            <a:pPr marL="0" indent="0">
              <a:buNone/>
            </a:pPr>
            <a:r>
              <a:rPr lang="ka-GE" b="1" dirty="0" smtClean="0"/>
              <a:t>იხტიოფაუნა</a:t>
            </a:r>
          </a:p>
          <a:p>
            <a:pPr>
              <a:buFont typeface="Wingdings" panose="05000000000000000000" pitchFamily="2" charset="2"/>
              <a:buChar char="§"/>
            </a:pPr>
            <a:r>
              <a:rPr lang="ka-GE" dirty="0"/>
              <a:t>გავრცელებული თევზებიდან აღსანიშნავია შემდეგი სახეობები; ჩვეულებრივი ხრამული (Capaeta capaeta), </a:t>
            </a:r>
            <a:endParaRPr lang="ka-GE" dirty="0" smtClean="0"/>
          </a:p>
          <a:p>
            <a:pPr>
              <a:buFont typeface="Wingdings" panose="05000000000000000000" pitchFamily="2" charset="2"/>
              <a:buChar char="§"/>
            </a:pPr>
            <a:r>
              <a:rPr lang="ka-GE" dirty="0" smtClean="0"/>
              <a:t>წვერა </a:t>
            </a:r>
            <a:r>
              <a:rPr lang="ka-GE" dirty="0"/>
              <a:t>(Barbus lacerta), </a:t>
            </a:r>
            <a:endParaRPr lang="ka-GE" dirty="0" smtClean="0"/>
          </a:p>
          <a:p>
            <a:pPr>
              <a:buFont typeface="Wingdings" panose="05000000000000000000" pitchFamily="2" charset="2"/>
              <a:buChar char="§"/>
            </a:pPr>
            <a:r>
              <a:rPr lang="ka-GE" dirty="0" smtClean="0"/>
              <a:t>ჭანარი </a:t>
            </a:r>
            <a:r>
              <a:rPr lang="ka-GE" dirty="0"/>
              <a:t>(Luciobarbuscapito),  </a:t>
            </a:r>
            <a:endParaRPr lang="ka-GE" dirty="0" smtClean="0"/>
          </a:p>
          <a:p>
            <a:pPr>
              <a:buFont typeface="Wingdings" panose="05000000000000000000" pitchFamily="2" charset="2"/>
              <a:buChar char="§"/>
            </a:pPr>
            <a:r>
              <a:rPr lang="ka-GE" dirty="0" smtClean="0"/>
              <a:t>ტაფელა </a:t>
            </a:r>
            <a:r>
              <a:rPr lang="ka-GE" dirty="0"/>
              <a:t>(Rhodeus Colchicus). </a:t>
            </a:r>
            <a:endParaRPr lang="ka-GE" dirty="0" smtClean="0"/>
          </a:p>
          <a:p>
            <a:pPr marL="0" indent="0">
              <a:buNone/>
            </a:pPr>
            <a:r>
              <a:rPr lang="ka-GE" dirty="0"/>
              <a:t>აღნიშნული სახეობებს </a:t>
            </a:r>
            <a:r>
              <a:rPr lang="ka-GE" dirty="0" smtClean="0"/>
              <a:t>არ </a:t>
            </a:r>
            <a:r>
              <a:rPr lang="ka-GE" dirty="0"/>
              <a:t>წარმოადგენენ წითელი ნუსხით დაცულ სახეობებს.</a:t>
            </a:r>
            <a:endParaRPr lang="en-US" dirty="0"/>
          </a:p>
          <a:p>
            <a:pPr>
              <a:buFont typeface="Wingdings" panose="05000000000000000000" pitchFamily="2" charset="2"/>
              <a:buChar char="§"/>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40063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42109"/>
            <a:ext cx="8963055" cy="5099254"/>
          </a:xfrm>
        </p:spPr>
        <p:txBody>
          <a:bodyPr/>
          <a:lstStyle/>
          <a:p>
            <a:pPr algn="just"/>
            <a:r>
              <a:rPr lang="ka-GE" dirty="0"/>
              <a:t>წინამდებარე მოხსენება  შეეხება შიდასახელმწიფოებრივი </a:t>
            </a:r>
            <a:r>
              <a:rPr lang="ka-GE" dirty="0"/>
              <a:t>მნიშვნელობის (შ-161) შულავერი-წითელი ხიდის საავტომობილო გზის კმ6 (5+400) არხზე </a:t>
            </a:r>
            <a:r>
              <a:rPr lang="en-US" dirty="0" err="1"/>
              <a:t>არსებული</a:t>
            </a:r>
            <a:r>
              <a:rPr lang="en-US" dirty="0"/>
              <a:t> </a:t>
            </a:r>
            <a:r>
              <a:rPr lang="ka-GE" dirty="0"/>
              <a:t>სახიდე გადასასვლელის ნაცვლად ახალი სახიდე გადასასვლელის მშენებლობის პროექტის გარემოზე ზემოქმედების შეფასების  </a:t>
            </a:r>
            <a:r>
              <a:rPr lang="ka-GE" dirty="0" smtClean="0"/>
              <a:t>ანგარიშს. </a:t>
            </a:r>
          </a:p>
          <a:p>
            <a:pPr algn="just"/>
            <a:r>
              <a:rPr lang="ka-GE" dirty="0"/>
              <a:t>შპს ,,ინტერპროექტის მიერ, შპს ,,ქონსტრაქშენ სერვისი“-ს და  საქართველოს საავტომობილო გზების დეპარ­ტამ­ენტის </a:t>
            </a:r>
            <a:r>
              <a:rPr lang="ka-GE" dirty="0" smtClean="0"/>
              <a:t>31.03.2020 </a:t>
            </a:r>
            <a:r>
              <a:rPr lang="ka-GE" dirty="0"/>
              <a:t>წელს გაფორმე­ბული ე.ტ. #</a:t>
            </a:r>
            <a:r>
              <a:rPr lang="ka-GE" dirty="0" smtClean="0"/>
              <a:t>45-20 ხელშეკრულების </a:t>
            </a:r>
            <a:r>
              <a:rPr lang="ka-GE" dirty="0"/>
              <a:t>საფუძველზე</a:t>
            </a:r>
            <a:r>
              <a:rPr lang="ka-GE" dirty="0" smtClean="0"/>
              <a:t>. </a:t>
            </a:r>
            <a:endParaRPr lang="en-US" dirty="0" smtClean="0"/>
          </a:p>
          <a:p>
            <a:r>
              <a:rPr lang="ka-GE" dirty="0" smtClean="0"/>
              <a:t>ხელშეკრულების თანახმად სამუშაოების ჩატარების  ხანგრძლივობა წარმოადგენს 200 დღეს. </a:t>
            </a:r>
            <a:endParaRPr lang="en-US" dirty="0" smtClean="0"/>
          </a:p>
          <a:p>
            <a:pPr marL="0" indent="0" algn="just">
              <a:buNone/>
            </a:pPr>
            <a:endParaRPr lang="en-US" dirty="0" smtClean="0"/>
          </a:p>
          <a:p>
            <a:pPr algn="just"/>
            <a:r>
              <a:rPr lang="ka-GE" dirty="0" smtClean="0"/>
              <a:t>პროექტს </a:t>
            </a:r>
            <a:r>
              <a:rPr lang="ka-GE" dirty="0"/>
              <a:t>ახორციელებს საქართველოს რეგიონული განვითარების და ინფრასტრუქტურის სამინისტროს საავტომობილო გზების დეპარტამენტი. </a:t>
            </a:r>
          </a:p>
          <a:p>
            <a:endParaRPr lang="ka-GE" dirty="0"/>
          </a:p>
        </p:txBody>
      </p:sp>
    </p:spTree>
    <p:extLst>
      <p:ext uri="{BB962C8B-B14F-4D97-AF65-F5344CB8AC3E}">
        <p14:creationId xmlns:p14="http://schemas.microsoft.com/office/powerpoint/2010/main" val="151552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ბუნებრივ</a:t>
            </a:r>
            <a:r>
              <a:rPr lang="en-US" b="1" dirty="0"/>
              <a:t> </a:t>
            </a:r>
            <a:r>
              <a:rPr lang="en-US" b="1" dirty="0" err="1"/>
              <a:t>და</a:t>
            </a:r>
            <a:r>
              <a:rPr lang="en-US" b="1" dirty="0"/>
              <a:t> </a:t>
            </a:r>
            <a:r>
              <a:rPr lang="en-US" b="1" dirty="0" err="1"/>
              <a:t>სოციალურ</a:t>
            </a:r>
            <a:r>
              <a:rPr lang="en-US" b="1" dirty="0"/>
              <a:t> </a:t>
            </a:r>
            <a:r>
              <a:rPr lang="en-US" b="1" dirty="0" err="1"/>
              <a:t>გარემოზე</a:t>
            </a:r>
            <a:r>
              <a:rPr lang="en-US" b="1" dirty="0"/>
              <a:t> </a:t>
            </a:r>
            <a:r>
              <a:rPr lang="en-US" b="1" dirty="0" err="1"/>
              <a:t>ზემოქმედების</a:t>
            </a:r>
            <a:r>
              <a:rPr lang="en-US" b="1" dirty="0"/>
              <a:t> </a:t>
            </a:r>
            <a:r>
              <a:rPr lang="en-US" b="1" dirty="0" err="1"/>
              <a:t>შეფასება</a:t>
            </a:r>
            <a:r>
              <a:rPr lang="en-US" b="1" dirty="0"/>
              <a:t> </a:t>
            </a:r>
          </a:p>
        </p:txBody>
      </p:sp>
      <p:sp>
        <p:nvSpPr>
          <p:cNvPr id="3" name="Content Placeholder 2"/>
          <p:cNvSpPr>
            <a:spLocks noGrp="1"/>
          </p:cNvSpPr>
          <p:nvPr>
            <p:ph idx="1"/>
          </p:nvPr>
        </p:nvSpPr>
        <p:spPr/>
        <p:txBody>
          <a:bodyPr/>
          <a:lstStyle/>
          <a:p>
            <a:pPr marL="0" indent="0">
              <a:buNone/>
            </a:pPr>
            <a:r>
              <a:rPr lang="ka-GE" b="1" i="1" dirty="0"/>
              <a:t>ემისია საგზაო-სამშენებლო </a:t>
            </a:r>
            <a:r>
              <a:rPr lang="ka-GE" b="1" i="1" dirty="0" smtClean="0"/>
              <a:t>მანქანების მუშაობისას</a:t>
            </a:r>
            <a:endParaRPr lang="en-US" dirty="0"/>
          </a:p>
          <a:p>
            <a:r>
              <a:rPr lang="ka-GE" dirty="0"/>
              <a:t>დამაბინძურებელ ნივთიერებათა გამოყოფის წყაროს წარმოადგენს საგზაო-სამშენებლო მანქანების ძრავები მუშაობისას დატვირთვისა და უქმი სვლის რეჟიმში</a:t>
            </a:r>
            <a:r>
              <a:rPr lang="ka-GE" dirty="0" smtClean="0"/>
              <a:t>.</a:t>
            </a:r>
          </a:p>
          <a:p>
            <a:pPr marL="0" indent="0">
              <a:buNone/>
            </a:pPr>
            <a:endParaRPr lang="ka-GE" dirty="0" smtClean="0"/>
          </a:p>
          <a:p>
            <a:r>
              <a:rPr lang="ka-GE" dirty="0"/>
              <a:t>დამაბინძურებელ ნივთიერებათა გამოყოფის წყაროს წარმოადგენს ავტომანქანის ძრავა, მისი  მოძრაობისას მიმდებარე ტერიტორიაზე</a:t>
            </a:r>
            <a:endParaRPr lang="en-US" dirty="0"/>
          </a:p>
          <a:p>
            <a:endParaRPr lang="en-US" dirty="0"/>
          </a:p>
        </p:txBody>
      </p:sp>
    </p:spTree>
    <p:extLst>
      <p:ext uri="{BB962C8B-B14F-4D97-AF65-F5344CB8AC3E}">
        <p14:creationId xmlns:p14="http://schemas.microsoft.com/office/powerpoint/2010/main" val="125811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063"/>
          </a:xfrm>
        </p:spPr>
        <p:txBody>
          <a:bodyPr>
            <a:normAutofit fontScale="90000"/>
          </a:bodyPr>
          <a:lstStyle/>
          <a:p>
            <a:r>
              <a:rPr lang="ka-GE" b="1" dirty="0"/>
              <a:t>ექსპლუატაციის ეტაპი</a:t>
            </a:r>
            <a:r>
              <a:rPr lang="en-US" dirty="0"/>
              <a:t/>
            </a:r>
            <a:br>
              <a:rPr lang="en-US" dirty="0"/>
            </a:br>
            <a:endParaRPr lang="en-US" dirty="0"/>
          </a:p>
        </p:txBody>
      </p:sp>
      <p:sp>
        <p:nvSpPr>
          <p:cNvPr id="3" name="Content Placeholder 2"/>
          <p:cNvSpPr>
            <a:spLocks noGrp="1"/>
          </p:cNvSpPr>
          <p:nvPr>
            <p:ph idx="1"/>
          </p:nvPr>
        </p:nvSpPr>
        <p:spPr>
          <a:xfrm>
            <a:off x="218853" y="1515291"/>
            <a:ext cx="5110793" cy="4898572"/>
          </a:xfrm>
        </p:spPr>
        <p:txBody>
          <a:bodyPr>
            <a:normAutofit/>
          </a:bodyPr>
          <a:lstStyle/>
          <a:p>
            <a:pPr marL="0" indent="0">
              <a:buNone/>
            </a:pPr>
            <a:r>
              <a:rPr lang="ka-GE" dirty="0"/>
              <a:t>გამონაბოლქვის და მტვრის გავრცელების შემცირების მიზნით მშენებლობის ეტაპზე საჭიროა გატარდეს შემდეგი შემარბილებელი ღონისძიებები: </a:t>
            </a:r>
            <a:endParaRPr lang="en-US" dirty="0"/>
          </a:p>
          <a:p>
            <a:r>
              <a:rPr lang="ka-GE" dirty="0"/>
              <a:t>მანქანების ძრავების ჩაქრობა ან მინიმალურ ბრუნზე მუშაობა, როცა არ ხდება მათი გამოყენება;</a:t>
            </a:r>
            <a:endParaRPr lang="en-US" dirty="0"/>
          </a:p>
          <a:p>
            <a:r>
              <a:rPr lang="ka-GE" dirty="0"/>
              <a:t>მოძრაობის ოპტიმალური სიჩქარის დაცვა (განსაკუთრებით გრუნტიან გზებზე);</a:t>
            </a:r>
            <a:endParaRPr lang="en-US" dirty="0"/>
          </a:p>
          <a:p>
            <a:r>
              <a:rPr lang="ka-GE" dirty="0"/>
              <a:t>მშრალ ამინდში მტვრის ემისიის შესამცირებლად საჭირო ღონისძიებების გატარება (მაგ. სამუშაო უბნების მორწყვა, ნაყარი სამშენებლო მასალების შენახვის წესების დაცვა და სხვა);</a:t>
            </a:r>
            <a:endParaRPr lang="en-US" dirty="0"/>
          </a:p>
          <a:p>
            <a:endParaRPr lang="en-US" dirty="0"/>
          </a:p>
        </p:txBody>
      </p:sp>
      <p:pic>
        <p:nvPicPr>
          <p:cNvPr id="4" name="Picture 3" descr="მტვერი ბეტონზე"/>
          <p:cNvPicPr>
            <a:picLocks noGrp="1" noChangeAspect="1"/>
          </p:cNvPicPr>
          <p:nvPr isPhoto="1"/>
        </p:nvPicPr>
        <p:blipFill rotWithShape="1">
          <a:blip r:embed="rId2">
            <a:lum/>
            <a:extLst>
              <a:ext uri="{28A0092B-C50C-407E-A947-70E740481C1C}">
                <a14:useLocalDpi xmlns:a14="http://schemas.microsoft.com/office/drawing/2010/main"/>
              </a:ext>
            </a:extLst>
          </a:blip>
          <a:srcRect r="13026"/>
          <a:stretch/>
        </p:blipFill>
        <p:spPr>
          <a:xfrm>
            <a:off x="5432868" y="1711235"/>
            <a:ext cx="6532709" cy="3881952"/>
          </a:xfrm>
          <a:prstGeom prst="rect">
            <a:avLst/>
          </a:prstGeom>
        </p:spPr>
      </p:pic>
    </p:spTree>
    <p:extLst>
      <p:ext uri="{BB962C8B-B14F-4D97-AF65-F5344CB8AC3E}">
        <p14:creationId xmlns:p14="http://schemas.microsoft.com/office/powerpoint/2010/main" val="2738046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85123" cy="696686"/>
          </a:xfrm>
        </p:spPr>
        <p:txBody>
          <a:bodyPr>
            <a:noAutofit/>
          </a:bodyPr>
          <a:lstStyle/>
          <a:p>
            <a:pPr lvl="1" algn="l" defTabSz="457200" rtl="0">
              <a:spcBef>
                <a:spcPct val="0"/>
              </a:spcBef>
            </a:pPr>
            <a:r>
              <a:rPr lang="x-none" sz="2800" b="1" dirty="0">
                <a:solidFill>
                  <a:schemeClr val="accent1">
                    <a:lumMod val="75000"/>
                  </a:schemeClr>
                </a:solidFill>
              </a:rPr>
              <a:t>ხმაურის გავრცელება და მოსალოდნელი ზემოქმედება</a:t>
            </a:r>
            <a:r>
              <a:rPr lang="en-US" sz="2000" b="1" dirty="0"/>
              <a:t/>
            </a:r>
            <a:br>
              <a:rPr lang="en-US" sz="2000" b="1" dirty="0"/>
            </a:br>
            <a:endParaRPr lang="en-US" sz="2000" dirty="0"/>
          </a:p>
        </p:txBody>
      </p:sp>
      <p:sp>
        <p:nvSpPr>
          <p:cNvPr id="3" name="Content Placeholder 2"/>
          <p:cNvSpPr>
            <a:spLocks noGrp="1"/>
          </p:cNvSpPr>
          <p:nvPr>
            <p:ph idx="1"/>
          </p:nvPr>
        </p:nvSpPr>
        <p:spPr>
          <a:xfrm>
            <a:off x="677332" y="1476102"/>
            <a:ext cx="9289627" cy="4591385"/>
          </a:xfrm>
        </p:spPr>
        <p:txBody>
          <a:bodyPr>
            <a:normAutofit fontScale="92500" lnSpcReduction="10000"/>
          </a:bodyPr>
          <a:lstStyle/>
          <a:p>
            <a:pPr marL="0" indent="0" algn="just">
              <a:buNone/>
            </a:pPr>
            <a:r>
              <a:rPr lang="ka-GE" dirty="0"/>
              <a:t>გზის ექსპლუატაციის ეტაპზე ანსხვავებენ </a:t>
            </a:r>
            <a:r>
              <a:rPr lang="ka-GE" dirty="0" smtClean="0"/>
              <a:t>სხვადასხვა </a:t>
            </a:r>
            <a:r>
              <a:rPr lang="ka-GE" dirty="0"/>
              <a:t>ტიპის ხმაურს, კერძოდ:  </a:t>
            </a:r>
            <a:endParaRPr lang="en-US" dirty="0"/>
          </a:p>
          <a:p>
            <a:pPr lvl="0" algn="just"/>
            <a:r>
              <a:rPr lang="ka-GE" dirty="0"/>
              <a:t>მანქანის ძრავებით გამოწვეული </a:t>
            </a:r>
            <a:r>
              <a:rPr lang="ka-GE" dirty="0" smtClean="0"/>
              <a:t>ხმაური;</a:t>
            </a:r>
            <a:endParaRPr lang="en-US" dirty="0"/>
          </a:p>
          <a:p>
            <a:pPr lvl="0" algn="just"/>
            <a:r>
              <a:rPr lang="ka-GE" dirty="0"/>
              <a:t>საბურავის გზასთან ხახუნით წარმოქმნილი </a:t>
            </a:r>
            <a:r>
              <a:rPr lang="ka-GE" dirty="0" smtClean="0"/>
              <a:t>ხმაური;</a:t>
            </a:r>
            <a:endParaRPr lang="en-US" dirty="0"/>
          </a:p>
          <a:p>
            <a:pPr lvl="0" algn="just"/>
            <a:r>
              <a:rPr lang="ka-GE" dirty="0"/>
              <a:t>ხმოვან სიგნალებს.</a:t>
            </a:r>
            <a:endParaRPr lang="en-US" dirty="0"/>
          </a:p>
          <a:p>
            <a:pPr algn="just"/>
            <a:endParaRPr lang="ka-GE" dirty="0" smtClean="0"/>
          </a:p>
          <a:p>
            <a:pPr marL="0" indent="0" algn="just">
              <a:buNone/>
            </a:pPr>
            <a:r>
              <a:rPr lang="ka-GE" dirty="0" smtClean="0"/>
              <a:t>ხმაურის </a:t>
            </a:r>
            <a:r>
              <a:rPr lang="ka-GE" dirty="0"/>
              <a:t>გავრცელების დონეების მინიმიზაციის მიზნით მშენებლობის ეტაპზე მიზანშეწონილია გატარდეს შემდეგი შემარბილებელი ღონისძიებები: </a:t>
            </a:r>
            <a:endParaRPr lang="en-US" dirty="0"/>
          </a:p>
          <a:p>
            <a:pPr lvl="0" algn="just"/>
            <a:r>
              <a:rPr lang="ka-GE" dirty="0"/>
              <a:t>მანქანა-დანადგარების ტექნიკური გამართულობის უზრუნველყოფა;</a:t>
            </a:r>
            <a:endParaRPr lang="en-US" dirty="0"/>
          </a:p>
          <a:p>
            <a:pPr lvl="0" algn="just"/>
            <a:r>
              <a:rPr lang="ka-GE" dirty="0"/>
              <a:t>ხმაურიანი სამუშაოების წარმოება მხოლოდ დღის საათებში;</a:t>
            </a:r>
            <a:endParaRPr lang="en-US" dirty="0"/>
          </a:p>
          <a:p>
            <a:pPr lvl="0" algn="just"/>
            <a:r>
              <a:rPr lang="ka-GE" dirty="0"/>
              <a:t>საჭიროების შემთხვევაში პერსონალის უზრუნველყოფა დაცვის საშუალებებით (ყურსაცმები);</a:t>
            </a:r>
            <a:endParaRPr lang="en-US" dirty="0"/>
          </a:p>
          <a:p>
            <a:pPr lvl="0" algn="just"/>
            <a:r>
              <a:rPr lang="ka-GE" dirty="0"/>
              <a:t>საჩივრების შემოსვლის შემთხვევაში მათი დაფიქსირება/აღრიცხვა და სათანადო რეაგირება.</a:t>
            </a:r>
            <a:endParaRPr lang="en-US" dirty="0"/>
          </a:p>
          <a:p>
            <a:endParaRPr lang="en-US" dirty="0"/>
          </a:p>
        </p:txBody>
      </p:sp>
    </p:spTree>
    <p:extLst>
      <p:ext uri="{BB962C8B-B14F-4D97-AF65-F5344CB8AC3E}">
        <p14:creationId xmlns:p14="http://schemas.microsoft.com/office/powerpoint/2010/main" val="132543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1371"/>
          </a:xfrm>
        </p:spPr>
        <p:txBody>
          <a:bodyPr>
            <a:normAutofit fontScale="90000"/>
          </a:bodyPr>
          <a:lstStyle/>
          <a:p>
            <a:pPr lvl="1" algn="l" defTabSz="457200" rtl="0">
              <a:spcBef>
                <a:spcPct val="0"/>
              </a:spcBef>
            </a:pPr>
            <a:r>
              <a:rPr lang="x-none" sz="3100" b="1" dirty="0">
                <a:solidFill>
                  <a:srgbClr val="00B0F0"/>
                </a:solidFill>
              </a:rPr>
              <a:t>ნარჩენების მართვა</a:t>
            </a:r>
            <a:r>
              <a:rPr lang="en-US" b="1" dirty="0"/>
              <a:t/>
            </a:r>
            <a:br>
              <a:rPr lang="en-US" b="1" dirty="0"/>
            </a:br>
            <a:r>
              <a:rPr lang="en-US" sz="1400" b="1" dirty="0"/>
              <a:t/>
            </a:r>
            <a:br>
              <a:rPr lang="en-US" sz="1400" b="1" dirty="0"/>
            </a:br>
            <a:endParaRPr lang="en-US" dirty="0"/>
          </a:p>
        </p:txBody>
      </p:sp>
      <p:sp>
        <p:nvSpPr>
          <p:cNvPr id="3" name="Content Placeholder 2"/>
          <p:cNvSpPr>
            <a:spLocks noGrp="1"/>
          </p:cNvSpPr>
          <p:nvPr>
            <p:ph idx="1"/>
          </p:nvPr>
        </p:nvSpPr>
        <p:spPr>
          <a:xfrm>
            <a:off x="677333" y="1397727"/>
            <a:ext cx="9547321" cy="4407328"/>
          </a:xfrm>
        </p:spPr>
        <p:txBody>
          <a:bodyPr>
            <a:normAutofit/>
          </a:bodyPr>
          <a:lstStyle/>
          <a:p>
            <a:r>
              <a:rPr lang="ka-GE" dirty="0"/>
              <a:t>სახიდე</a:t>
            </a:r>
            <a:r>
              <a:rPr lang="ka-GE" dirty="0"/>
              <a:t> გადასასვლელის მშენებლობის  დროს წარმოქმნილი ნარჩენებიდან აღსანიშნავია საყოფაცხოვრებო ნარჩენები</a:t>
            </a:r>
            <a:r>
              <a:rPr lang="ka-GE" dirty="0" smtClean="0"/>
              <a:t>.</a:t>
            </a:r>
          </a:p>
          <a:p>
            <a:r>
              <a:rPr lang="ka-GE" dirty="0"/>
              <a:t>საყოფაცხოვრებო ნარჩენები შეგროვდება სამშენებლო ბაზების ტერიტორიაზე, სპეციალურ კონტეინერებში. დაგროვების შესაბამისად საყოფაცხოვრებო ნარჩენები გატანილი იქნება  ადგილობრივი მუნიციპალიტეტის ნაგავსაყრელზე.  </a:t>
            </a:r>
            <a:endParaRPr lang="en-US" dirty="0"/>
          </a:p>
          <a:p>
            <a:r>
              <a:rPr lang="ka-GE" dirty="0"/>
              <a:t>სამუშაოების დასრულების შემდეგ მოხდება გრუნტის დამუშავება ექსკავატორით, დატვირთვა და გატანა ნაყარში 1100 მ</a:t>
            </a:r>
            <a:r>
              <a:rPr lang="ka-GE" baseline="30000" dirty="0"/>
              <a:t>3</a:t>
            </a:r>
            <a:r>
              <a:rPr lang="ka-GE" dirty="0"/>
              <a:t>.   </a:t>
            </a:r>
            <a:endParaRPr lang="en-US" sz="2400" dirty="0"/>
          </a:p>
          <a:p>
            <a:r>
              <a:rPr lang="ka-GE" dirty="0"/>
              <a:t>აგრეთვე არსებული ხიდის დაშლის შემდეგ წარმოქმნილი სამშენებლო ნარჩენის გატანა  საერთო რაოდენობით 150 მ</a:t>
            </a:r>
            <a:r>
              <a:rPr lang="ka-GE" baseline="30000" dirty="0"/>
              <a:t>3</a:t>
            </a:r>
            <a:r>
              <a:rPr lang="ka-GE" baseline="30000" dirty="0" smtClean="0"/>
              <a:t>.</a:t>
            </a:r>
            <a:endParaRPr lang="en-US" sz="2400" dirty="0"/>
          </a:p>
          <a:p>
            <a:r>
              <a:rPr lang="ka-GE" dirty="0"/>
              <a:t>სანაყაროდ გამოყენებული იქნება ადგილობრივი მუნიციპალიტეტის ნაგავსაყრელი</a:t>
            </a:r>
            <a:r>
              <a:rPr lang="ka-GE" dirty="0" smtClean="0"/>
              <a:t>.</a:t>
            </a:r>
          </a:p>
          <a:p>
            <a:r>
              <a:rPr lang="ka-GE" dirty="0" smtClean="0"/>
              <a:t>მუნიციპალური </a:t>
            </a:r>
            <a:r>
              <a:rPr lang="ka-GE" dirty="0"/>
              <a:t>ნარჩენები განთავსდება ადგილობრივი მყარი ნარჩენების პოლიგონზე; </a:t>
            </a:r>
            <a:endParaRPr lang="en-US" dirty="0"/>
          </a:p>
          <a:p>
            <a:pPr marL="1371600" lvl="3" indent="0">
              <a:buNone/>
            </a:pPr>
            <a:endParaRPr lang="en-US" dirty="0"/>
          </a:p>
        </p:txBody>
      </p:sp>
    </p:spTree>
    <p:extLst>
      <p:ext uri="{BB962C8B-B14F-4D97-AF65-F5344CB8AC3E}">
        <p14:creationId xmlns:p14="http://schemas.microsoft.com/office/powerpoint/2010/main" val="93634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5964"/>
          </a:xfrm>
        </p:spPr>
        <p:txBody>
          <a:bodyPr/>
          <a:lstStyle/>
          <a:p>
            <a:pPr lvl="1" algn="l" defTabSz="457200" rtl="0">
              <a:spcBef>
                <a:spcPct val="0"/>
              </a:spcBef>
            </a:pPr>
            <a:r>
              <a:rPr lang="x-none" sz="3200" b="1" dirty="0">
                <a:solidFill>
                  <a:srgbClr val="00B0F0"/>
                </a:solidFill>
              </a:rPr>
              <a:t>სარეკულტივაციო სამუშაოები</a:t>
            </a:r>
            <a:r>
              <a:rPr lang="en-US" sz="2000" b="1" dirty="0">
                <a:solidFill>
                  <a:srgbClr val="00B0F0"/>
                </a:solidFill>
              </a:rPr>
              <a:t/>
            </a:r>
            <a:br>
              <a:rPr lang="en-US" sz="2000" b="1"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677334" y="1427017"/>
            <a:ext cx="9020848" cy="4890655"/>
          </a:xfrm>
        </p:spPr>
        <p:txBody>
          <a:bodyPr>
            <a:normAutofit fontScale="85000" lnSpcReduction="10000"/>
          </a:bodyPr>
          <a:lstStyle/>
          <a:p>
            <a:pPr algn="just">
              <a:lnSpc>
                <a:spcPct val="150000"/>
              </a:lnSpc>
            </a:pPr>
            <a:r>
              <a:rPr lang="ka-GE" sz="1900" dirty="0" smtClean="0"/>
              <a:t>საქართველოს </a:t>
            </a:r>
            <a:r>
              <a:rPr lang="ka-GE" sz="1900" dirty="0"/>
              <a:t>გარემოსდაცვითი კანონმდებლობის მოთხოვნებიდან გამომდინარე სამშენებლო სამუშაოების დასრულების შემდგომ აუცილებელია სარეკულტივაციო სამუშაოების ჩატარება</a:t>
            </a:r>
            <a:r>
              <a:rPr lang="ka-GE" sz="1900" dirty="0" smtClean="0"/>
              <a:t>.</a:t>
            </a:r>
          </a:p>
          <a:p>
            <a:pPr algn="just">
              <a:lnSpc>
                <a:spcPct val="150000"/>
              </a:lnSpc>
            </a:pPr>
            <a:endParaRPr lang="en-US" sz="1900" dirty="0"/>
          </a:p>
          <a:p>
            <a:pPr algn="just">
              <a:lnSpc>
                <a:spcPct val="150000"/>
              </a:lnSpc>
            </a:pPr>
            <a:r>
              <a:rPr lang="ka-GE" sz="1900" dirty="0"/>
              <a:t>სარეკულტივაციო სამუშაოებში იგულისხმება დროებითი ნაგებობების და მშენებლობისას გამოყენებული დანადგარ-მექანიზმების დემობილიზაცია, მშენებლობის პროცესში დაზიანებული უბნების აღდგენა, წინასწარ მოხსნილი ნიადაგოვანი საფარის მოწყობა მშენებლობისას დროებით გამოყენებულ ტერიტორიებზე, დაბინძურებული ნიადაგების მოხსნა და გატანა სარემედიაციოდ, სამშენებლო ნარჩენების გატანა და ა.შ. </a:t>
            </a:r>
            <a:endParaRPr lang="ka-GE" sz="1900" dirty="0" smtClean="0"/>
          </a:p>
          <a:p>
            <a:pPr algn="just">
              <a:lnSpc>
                <a:spcPct val="150000"/>
              </a:lnSpc>
            </a:pPr>
            <a:endParaRPr lang="ka-GE" sz="1900" dirty="0" smtClean="0"/>
          </a:p>
          <a:p>
            <a:pPr>
              <a:lnSpc>
                <a:spcPct val="160000"/>
              </a:lnSpc>
            </a:pPr>
            <a:r>
              <a:rPr lang="ka-GE" sz="1900" dirty="0"/>
              <a:t>ნარჩენების ტრანსპორტირება მოხდება  ნარჩენების წარმომქმნელს/მფლობელსა და ნარჩენების გადამზიდველს შორის წერილობითი ხელშეკრულების </a:t>
            </a:r>
            <a:r>
              <a:rPr lang="ka-GE" sz="1900" dirty="0"/>
              <a:t>საფუძველზე</a:t>
            </a:r>
            <a:endParaRPr lang="en-US" sz="1900" dirty="0"/>
          </a:p>
        </p:txBody>
      </p:sp>
    </p:spTree>
    <p:extLst>
      <p:ext uri="{BB962C8B-B14F-4D97-AF65-F5344CB8AC3E}">
        <p14:creationId xmlns:p14="http://schemas.microsoft.com/office/powerpoint/2010/main" val="226813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6" y="4193551"/>
            <a:ext cx="5309698" cy="1759788"/>
          </a:xfrm>
        </p:spPr>
        <p:txBody>
          <a:bodyPr>
            <a:normAutofit fontScale="90000"/>
          </a:bodyPr>
          <a:lstStyle/>
          <a:p>
            <a:pPr algn="ctr"/>
            <a:r>
              <a:rPr lang="ka-GE" sz="5300" b="1" dirty="0" smtClean="0">
                <a:solidFill>
                  <a:srgbClr val="0070C0"/>
                </a:solidFill>
              </a:rPr>
              <a:t>მადლობა </a:t>
            </a:r>
            <a:r>
              <a:rPr lang="ka-GE" sz="4900" b="1" dirty="0" smtClean="0">
                <a:solidFill>
                  <a:srgbClr val="0070C0"/>
                </a:solidFill>
              </a:rPr>
              <a:t>ყურადღებისათვის!</a:t>
            </a:r>
            <a:r>
              <a:rPr lang="ka-GE" sz="4400" b="1" dirty="0" smtClean="0">
                <a:solidFill>
                  <a:srgbClr val="0070C0"/>
                </a:solidFill>
              </a:rPr>
              <a:t/>
            </a:r>
            <a:br>
              <a:rPr lang="ka-GE" sz="4400" b="1" dirty="0" smtClean="0">
                <a:solidFill>
                  <a:srgbClr val="0070C0"/>
                </a:solidFill>
              </a:rPr>
            </a:br>
            <a:r>
              <a:rPr lang="ka-GE" sz="4400" b="1" dirty="0">
                <a:solidFill>
                  <a:srgbClr val="0070C0"/>
                </a:solidFill>
              </a:rPr>
              <a:t/>
            </a:r>
            <a:br>
              <a:rPr lang="ka-GE" sz="4400" b="1" dirty="0">
                <a:solidFill>
                  <a:srgbClr val="0070C0"/>
                </a:solidFill>
              </a:rPr>
            </a:br>
            <a:endParaRPr lang="en-US" sz="4400" b="1" dirty="0">
              <a:solidFill>
                <a:srgbClr val="0070C0"/>
              </a:solidFill>
            </a:endParaRPr>
          </a:p>
        </p:txBody>
      </p:sp>
      <p:sp>
        <p:nvSpPr>
          <p:cNvPr id="4" name="Rectangle 3"/>
          <p:cNvSpPr/>
          <p:nvPr/>
        </p:nvSpPr>
        <p:spPr>
          <a:xfrm>
            <a:off x="0" y="0"/>
            <a:ext cx="12192000" cy="352486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881717" y="0"/>
            <a:ext cx="7310283" cy="6858000"/>
          </a:xfrm>
          <a:custGeom>
            <a:avLst/>
            <a:gdLst>
              <a:gd name="connsiteX0" fmla="*/ 0 w 5275006"/>
              <a:gd name="connsiteY0" fmla="*/ 619432 h 619432"/>
              <a:gd name="connsiteX1" fmla="*/ 5262715 w 5275006"/>
              <a:gd name="connsiteY1" fmla="*/ 0 h 619432"/>
              <a:gd name="connsiteX2" fmla="*/ 5275006 w 5275006"/>
              <a:gd name="connsiteY2" fmla="*/ 619432 h 619432"/>
              <a:gd name="connsiteX3" fmla="*/ 0 w 5275006"/>
              <a:gd name="connsiteY3" fmla="*/ 619432 h 619432"/>
              <a:gd name="connsiteX0" fmla="*/ 0 w 5275006"/>
              <a:gd name="connsiteY0" fmla="*/ 619432 h 619432"/>
              <a:gd name="connsiteX1" fmla="*/ 3126658 w 5275006"/>
              <a:gd name="connsiteY1" fmla="*/ 103239 h 619432"/>
              <a:gd name="connsiteX2" fmla="*/ 5262715 w 5275006"/>
              <a:gd name="connsiteY2" fmla="*/ 0 h 619432"/>
              <a:gd name="connsiteX3" fmla="*/ 5275006 w 5275006"/>
              <a:gd name="connsiteY3" fmla="*/ 619432 h 619432"/>
              <a:gd name="connsiteX4" fmla="*/ 0 w 5275006"/>
              <a:gd name="connsiteY4" fmla="*/ 619432 h 619432"/>
              <a:gd name="connsiteX0" fmla="*/ 0 w 5275006"/>
              <a:gd name="connsiteY0" fmla="*/ 619432 h 619432"/>
              <a:gd name="connsiteX1" fmla="*/ 2993923 w 5275006"/>
              <a:gd name="connsiteY1" fmla="*/ 0 h 619432"/>
              <a:gd name="connsiteX2" fmla="*/ 5262715 w 5275006"/>
              <a:gd name="connsiteY2" fmla="*/ 0 h 619432"/>
              <a:gd name="connsiteX3" fmla="*/ 5275006 w 5275006"/>
              <a:gd name="connsiteY3" fmla="*/ 619432 h 619432"/>
              <a:gd name="connsiteX4" fmla="*/ 0 w 5275006"/>
              <a:gd name="connsiteY4" fmla="*/ 619432 h 619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5006" h="619432">
                <a:moveTo>
                  <a:pt x="0" y="619432"/>
                </a:moveTo>
                <a:cubicBezTo>
                  <a:pt x="1071716" y="486697"/>
                  <a:pt x="1922207" y="132735"/>
                  <a:pt x="2993923" y="0"/>
                </a:cubicBezTo>
                <a:lnTo>
                  <a:pt x="5262715" y="0"/>
                </a:lnTo>
                <a:lnTo>
                  <a:pt x="5275006" y="619432"/>
                </a:lnTo>
                <a:lnTo>
                  <a:pt x="0" y="619432"/>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784" y="333833"/>
            <a:ext cx="3162409" cy="2350250"/>
          </a:xfrm>
          <a:prstGeom prst="rect">
            <a:avLst/>
          </a:prstGeom>
        </p:spPr>
      </p:pic>
    </p:spTree>
    <p:extLst>
      <p:ext uri="{BB962C8B-B14F-4D97-AF65-F5344CB8AC3E}">
        <p14:creationId xmlns:p14="http://schemas.microsoft.com/office/powerpoint/2010/main" val="124206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3954"/>
            <a:ext cx="8596668" cy="1316445"/>
          </a:xfrm>
        </p:spPr>
        <p:txBody>
          <a:bodyPr/>
          <a:lstStyle/>
          <a:p>
            <a:r>
              <a:rPr lang="ka-GE" dirty="0"/>
              <a:t>არსებული მდგომარეობა</a:t>
            </a:r>
            <a:endParaRPr lang="en-US" dirty="0"/>
          </a:p>
        </p:txBody>
      </p:sp>
      <p:sp>
        <p:nvSpPr>
          <p:cNvPr id="3" name="Content Placeholder 2"/>
          <p:cNvSpPr>
            <a:spLocks noGrp="1"/>
          </p:cNvSpPr>
          <p:nvPr>
            <p:ph idx="1"/>
          </p:nvPr>
        </p:nvSpPr>
        <p:spPr>
          <a:xfrm>
            <a:off x="677334" y="1930399"/>
            <a:ext cx="8596668" cy="4110963"/>
          </a:xfrm>
        </p:spPr>
        <p:txBody>
          <a:bodyPr/>
          <a:lstStyle/>
          <a:p>
            <a:pPr algn="just">
              <a:lnSpc>
                <a:spcPct val="134000"/>
              </a:lnSpc>
            </a:pPr>
            <a:r>
              <a:rPr lang="ka-GE" dirty="0" smtClean="0"/>
              <a:t>საპროექტო ტერიტორია მდებარეობს მარნეულის მუნიციპალიტეტში, კასუმლოს თემის  სოფელ კუშჩუს ტერიტორიაზე შიდასახელმწიფოებრივი მნიშვნელობის შულავერი - წითელი ხიდის გზის 6 (5+400) კმ-ზე, სადაც დაგეგმილია სარწყავ არხზე არსებული ამორტიზირებული სახიდე გადასასვლელის სადემონტაჟო სამუშაოების განხორციელება და ამავე ადგილზე ხიდის მშენებლობა. </a:t>
            </a:r>
          </a:p>
          <a:p>
            <a:pPr algn="just">
              <a:lnSpc>
                <a:spcPct val="134000"/>
              </a:lnSpc>
            </a:pPr>
            <a:endParaRPr lang="ka-GE" sz="900" dirty="0"/>
          </a:p>
          <a:p>
            <a:pPr algn="just">
              <a:lnSpc>
                <a:spcPct val="134000"/>
              </a:lnSpc>
            </a:pPr>
            <a:r>
              <a:rPr lang="ka-GE" dirty="0"/>
              <a:t>არსებული სახიდე გადასასვლელი წარმოადგენს რკინაბეტონის ხიდს სქემით, 8,9მ+8,7მმ. ხიდის საერთო სიგრძე შეადგენს 22.05მ. ხიდის გაბარიტია 8,10მ+2X1.06მ. ხიდის ვაკისის მთლიანი სიგანე შეადგენს 10.54მ</a:t>
            </a:r>
            <a:r>
              <a:rPr lang="ka-GE" dirty="0" smtClean="0"/>
              <a:t>. </a:t>
            </a:r>
            <a:endParaRPr lang="ka-GE" dirty="0"/>
          </a:p>
          <a:p>
            <a:endParaRPr lang="en-US" dirty="0"/>
          </a:p>
        </p:txBody>
      </p:sp>
    </p:spTree>
    <p:extLst>
      <p:ext uri="{BB962C8B-B14F-4D97-AF65-F5344CB8AC3E}">
        <p14:creationId xmlns:p14="http://schemas.microsoft.com/office/powerpoint/2010/main" val="250256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არსებული მდგომარეობა</a:t>
            </a:r>
            <a:endParaRPr lang="ka-GE" dirty="0"/>
          </a:p>
        </p:txBody>
      </p:sp>
      <p:sp>
        <p:nvSpPr>
          <p:cNvPr id="3" name="Content Placeholder 2"/>
          <p:cNvSpPr>
            <a:spLocks noGrp="1"/>
          </p:cNvSpPr>
          <p:nvPr>
            <p:ph idx="1"/>
          </p:nvPr>
        </p:nvSpPr>
        <p:spPr>
          <a:xfrm>
            <a:off x="677333" y="1496291"/>
            <a:ext cx="9054495" cy="4545071"/>
          </a:xfrm>
        </p:spPr>
        <p:txBody>
          <a:bodyPr>
            <a:normAutofit fontScale="92500" lnSpcReduction="10000"/>
          </a:bodyPr>
          <a:lstStyle/>
          <a:p>
            <a:pPr marL="0" indent="0" algn="just">
              <a:buNone/>
            </a:pPr>
            <a:r>
              <a:rPr lang="ka-GE" dirty="0"/>
              <a:t>შიდასახელმწიფოებრივი მნიშვნელობის (შ-161) შულავერი-წითელი ხიდის საავტომობილო </a:t>
            </a:r>
            <a:r>
              <a:rPr lang="ka-GE" noProof="1" smtClean="0"/>
              <a:t>გზის ბილო  კმ6 (5+400) არხზე არსებული ხიდის გამოკვლევის პროცესში შესრულებული კვლევის შედეგების მიხედვით გამოვლინდა მთელი რიგი დეფექტები და დაზიანებები, კერძოდ</a:t>
            </a:r>
            <a:r>
              <a:rPr lang="ka-GE" dirty="0" smtClean="0"/>
              <a:t>:</a:t>
            </a:r>
          </a:p>
          <a:p>
            <a:pPr lvl="0"/>
            <a:r>
              <a:rPr lang="ka-GE" dirty="0"/>
              <a:t>ხიდის სავალი ნაწილის და ტროტუარების ასფალტბეტონის საფარზე ფიქსირდება ბზარები;</a:t>
            </a:r>
            <a:endParaRPr lang="en-US" dirty="0"/>
          </a:p>
          <a:p>
            <a:pPr lvl="0"/>
            <a:r>
              <a:rPr lang="ka-GE" dirty="0" smtClean="0"/>
              <a:t>ხიდზე </a:t>
            </a:r>
            <a:r>
              <a:rPr lang="ka-GE" dirty="0"/>
              <a:t>არ არის წყლის მოცილების სისტემა. წვიმის დროს სავალ ნაწილზე გროვდება წყალი</a:t>
            </a:r>
            <a:r>
              <a:rPr lang="en-US" dirty="0"/>
              <a:t>;</a:t>
            </a:r>
          </a:p>
          <a:p>
            <a:pPr lvl="0"/>
            <a:r>
              <a:rPr lang="ka-GE" dirty="0" smtClean="0"/>
              <a:t>შეინიშნება ბზარები და რიგ </a:t>
            </a:r>
            <a:r>
              <a:rPr lang="ka-GE" dirty="0"/>
              <a:t>ადგილებში ჩანს არმატურის </a:t>
            </a:r>
            <a:r>
              <a:rPr lang="ka-GE" dirty="0" smtClean="0"/>
              <a:t>ღეროები;</a:t>
            </a:r>
            <a:endParaRPr lang="en-US" dirty="0"/>
          </a:p>
          <a:p>
            <a:pPr lvl="0"/>
            <a:r>
              <a:rPr lang="ka-GE" dirty="0" smtClean="0"/>
              <a:t>დაზიანებულია </a:t>
            </a:r>
            <a:r>
              <a:rPr lang="ka-GE" dirty="0"/>
              <a:t>ბეტონის დამცავი ფენა, შეიმჩნევა წყლის ჩამონადენი და გამოტუტვის კვალი</a:t>
            </a:r>
            <a:r>
              <a:rPr lang="en-US" dirty="0"/>
              <a:t>;</a:t>
            </a:r>
          </a:p>
          <a:p>
            <a:pPr lvl="0"/>
            <a:r>
              <a:rPr lang="ka-GE" dirty="0"/>
              <a:t>ხიდზე არსებული ფოლადის მოაჯირები განიცდის </a:t>
            </a:r>
            <a:r>
              <a:rPr lang="ka-GE" dirty="0" smtClean="0"/>
              <a:t>კოროზიას და სხვ.</a:t>
            </a:r>
            <a:endParaRPr lang="en-US" dirty="0"/>
          </a:p>
          <a:p>
            <a:pPr marL="0" indent="0" algn="just">
              <a:buNone/>
            </a:pPr>
            <a:r>
              <a:rPr lang="ka-GE" dirty="0" smtClean="0"/>
              <a:t>გამოკვლევის პროცესში შესრულებული კვლევის შედეგების მიხედვით, ხიდის საერთო მდგომარეობიდან გამომდინარე, მიღებული იქნა გადაწყვეტილება ახალი ხიდის მშენებლობის შესახებ.</a:t>
            </a:r>
          </a:p>
          <a:p>
            <a:endParaRPr lang="ka-GE" dirty="0" smtClean="0"/>
          </a:p>
          <a:p>
            <a:pPr algn="just"/>
            <a:endParaRPr lang="ka-GE" noProof="1" smtClean="0"/>
          </a:p>
          <a:p>
            <a:pPr algn="just"/>
            <a:endParaRPr lang="ka-GE" dirty="0" smtClean="0"/>
          </a:p>
          <a:p>
            <a:endParaRPr lang="ka-GE" dirty="0"/>
          </a:p>
        </p:txBody>
      </p:sp>
    </p:spTree>
    <p:extLst>
      <p:ext uri="{BB962C8B-B14F-4D97-AF65-F5344CB8AC3E}">
        <p14:creationId xmlns:p14="http://schemas.microsoft.com/office/powerpoint/2010/main" val="400775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3679538"/>
              </p:ext>
            </p:extLst>
          </p:nvPr>
        </p:nvGraphicFramePr>
        <p:xfrm>
          <a:off x="926748" y="822960"/>
          <a:ext cx="9014086" cy="888273"/>
        </p:xfrm>
        <a:graphic>
          <a:graphicData uri="http://schemas.openxmlformats.org/drawingml/2006/table">
            <a:tbl>
              <a:tblPr firstRow="1" firstCol="1" bandRow="1">
                <a:tableStyleId>{5C22544A-7EE6-4342-B048-85BDC9FD1C3A}</a:tableStyleId>
              </a:tblPr>
              <a:tblGrid>
                <a:gridCol w="9014086">
                  <a:extLst>
                    <a:ext uri="{9D8B030D-6E8A-4147-A177-3AD203B41FA5}">
                      <a16:colId xmlns:a16="http://schemas.microsoft.com/office/drawing/2014/main" val="2804762327"/>
                    </a:ext>
                  </a:extLst>
                </a:gridCol>
              </a:tblGrid>
              <a:tr h="888273">
                <a:tc>
                  <a:txBody>
                    <a:bodyPr/>
                    <a:lstStyle/>
                    <a:p>
                      <a:pPr marL="0" marR="0" algn="r">
                        <a:lnSpc>
                          <a:spcPct val="115000"/>
                        </a:lnSpc>
                        <a:spcBef>
                          <a:spcPts val="600"/>
                        </a:spcBef>
                        <a:spcAft>
                          <a:spcPts val="600"/>
                        </a:spcAft>
                      </a:pPr>
                      <a:endParaRPr lang="ka-GE" sz="600" dirty="0" smtClean="0">
                        <a:effectLst/>
                      </a:endParaRPr>
                    </a:p>
                    <a:p>
                      <a:pPr marL="0" marR="0" algn="r">
                        <a:lnSpc>
                          <a:spcPct val="115000"/>
                        </a:lnSpc>
                        <a:spcBef>
                          <a:spcPts val="600"/>
                        </a:spcBef>
                        <a:spcAft>
                          <a:spcPts val="600"/>
                        </a:spcAft>
                      </a:pPr>
                      <a:r>
                        <a:rPr lang="ka-GE" sz="2000" dirty="0" smtClean="0">
                          <a:effectLst/>
                        </a:rPr>
                        <a:t>არსებული </a:t>
                      </a:r>
                      <a:r>
                        <a:rPr lang="ka-GE" sz="2000" dirty="0">
                          <a:effectLst/>
                        </a:rPr>
                        <a:t>ხიდის  სურათი</a:t>
                      </a:r>
                      <a:r>
                        <a:rPr lang="ka-GE" sz="1200" dirty="0">
                          <a:effectLst/>
                        </a:rPr>
                        <a:t>.</a:t>
                      </a:r>
                      <a:endParaRPr lang="en-US"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274594"/>
                  </a:ext>
                </a:extLst>
              </a:tr>
            </a:tbl>
          </a:graphicData>
        </a:graphic>
      </p:graphicFrame>
      <p:pic>
        <p:nvPicPr>
          <p:cNvPr id="1026" name="Picture 2" descr="DJI_0111"/>
          <p:cNvPicPr>
            <a:picLocks noChangeAspect="1" noChangeArrowheads="1"/>
          </p:cNvPicPr>
          <p:nvPr/>
        </p:nvPicPr>
        <p:blipFill>
          <a:blip r:embed="rId2">
            <a:extLst>
              <a:ext uri="{28A0092B-C50C-407E-A947-70E740481C1C}">
                <a14:useLocalDpi xmlns:a14="http://schemas.microsoft.com/office/drawing/2010/main" val="0"/>
              </a:ext>
            </a:extLst>
          </a:blip>
          <a:srcRect t="40007"/>
          <a:stretch>
            <a:fillRect/>
          </a:stretch>
        </p:blipFill>
        <p:spPr bwMode="auto">
          <a:xfrm>
            <a:off x="926748" y="1938251"/>
            <a:ext cx="4782547" cy="366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918" y="1938251"/>
            <a:ext cx="4259171" cy="373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27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8754"/>
          </a:xfrm>
        </p:spPr>
        <p:txBody>
          <a:bodyPr>
            <a:normAutofit fontScale="90000"/>
          </a:bodyPr>
          <a:lstStyle/>
          <a:p>
            <a:r>
              <a:rPr lang="ka-GE" b="1" dirty="0"/>
              <a:t>საპროექტო გადაწყვეტილება</a:t>
            </a:r>
            <a:r>
              <a:rPr lang="en-US" dirty="0"/>
              <a:t/>
            </a:r>
            <a:br>
              <a:rPr lang="en-US" dirty="0"/>
            </a:br>
            <a:endParaRPr lang="en-US" dirty="0"/>
          </a:p>
        </p:txBody>
      </p:sp>
      <p:sp>
        <p:nvSpPr>
          <p:cNvPr id="3" name="Content Placeholder 2"/>
          <p:cNvSpPr>
            <a:spLocks noGrp="1"/>
          </p:cNvSpPr>
          <p:nvPr>
            <p:ph idx="1"/>
          </p:nvPr>
        </p:nvSpPr>
        <p:spPr>
          <a:xfrm>
            <a:off x="677334" y="1672047"/>
            <a:ext cx="8596668" cy="4369316"/>
          </a:xfrm>
        </p:spPr>
        <p:txBody>
          <a:bodyPr>
            <a:normAutofit/>
          </a:bodyPr>
          <a:lstStyle/>
          <a:p>
            <a:r>
              <a:rPr lang="ka-GE" dirty="0" smtClean="0"/>
              <a:t>საპროექტო ხიდი მართობულად კვეთს წყალსარწყავ არხს. </a:t>
            </a:r>
          </a:p>
          <a:p>
            <a:r>
              <a:rPr lang="ka-GE" dirty="0" smtClean="0"/>
              <a:t>ხიდის სიმაღლე (მანძილი სავალი ნაწილის ნიშნულიდან სარწყავი არხის წყლის დონემდე) შეადგენს 2,80 მ. ხიდის გაბარიტია 1,0+9,0+1,0 მ, ხოლო ხიდის სიგანე 12,2 მ. </a:t>
            </a:r>
          </a:p>
          <a:p>
            <a:r>
              <a:rPr lang="ka-GE" dirty="0" smtClean="0"/>
              <a:t>ხიდის მთლიანი სიგრძე შეადგენს 32,9 მ. </a:t>
            </a:r>
          </a:p>
          <a:p>
            <a:r>
              <a:rPr lang="ka-GE" dirty="0" smtClean="0"/>
              <a:t>ხიდის მთელ სიგრძეზე პროექტით გათვალისწინებულია რკინა­ბეტონის კონსტ­რუქ­ციის თვალამრიდებისა და ფოლადის კონსტრუქ­ციების მოაჯირების მონტაჟი.</a:t>
            </a:r>
            <a:endParaRPr lang="en-US" dirty="0" smtClean="0"/>
          </a:p>
          <a:p>
            <a:r>
              <a:rPr lang="ka-GE" dirty="0" smtClean="0"/>
              <a:t>ხიდის სავალი ნაწილიდან წყლის მოსაცილებლად პროექტით გათვალის­წინებულია წყალმომცილებელი სისტემის მოწყობა, რომელიც შედგება წყალმიმღები ძაბრებისა და პოლიეთილენის 160 მმ დიამეტრის საწრეტი მილებისაგან.</a:t>
            </a:r>
            <a:endParaRPr lang="en-US" dirty="0" smtClean="0"/>
          </a:p>
          <a:p>
            <a:pPr marL="0" indent="0">
              <a:buNone/>
            </a:pPr>
            <a:r>
              <a:rPr lang="ka-GE" dirty="0" smtClean="0"/>
              <a:t>     </a:t>
            </a:r>
            <a:endParaRPr lang="en-US" dirty="0" smtClean="0"/>
          </a:p>
          <a:p>
            <a:pPr marL="0" indent="0">
              <a:buNone/>
            </a:pPr>
            <a:endParaRPr lang="en-US" dirty="0"/>
          </a:p>
        </p:txBody>
      </p:sp>
    </p:spTree>
    <p:extLst>
      <p:ext uri="{BB962C8B-B14F-4D97-AF65-F5344CB8AC3E}">
        <p14:creationId xmlns:p14="http://schemas.microsoft.com/office/powerpoint/2010/main" val="142462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მისასვლელი გზები </a:t>
            </a:r>
            <a:r>
              <a:rPr lang="en-US" dirty="0"/>
              <a:t/>
            </a:r>
            <a:br>
              <a:rPr lang="en-US" dirty="0"/>
            </a:br>
            <a:endParaRPr lang="en-US" dirty="0"/>
          </a:p>
        </p:txBody>
      </p:sp>
      <p:sp>
        <p:nvSpPr>
          <p:cNvPr id="3" name="Content Placeholder 2"/>
          <p:cNvSpPr>
            <a:spLocks noGrp="1"/>
          </p:cNvSpPr>
          <p:nvPr>
            <p:ph idx="1"/>
          </p:nvPr>
        </p:nvSpPr>
        <p:spPr>
          <a:xfrm>
            <a:off x="677334" y="1689101"/>
            <a:ext cx="8596668" cy="4352262"/>
          </a:xfrm>
        </p:spPr>
        <p:txBody>
          <a:bodyPr/>
          <a:lstStyle/>
          <a:p>
            <a:pPr>
              <a:lnSpc>
                <a:spcPct val="150000"/>
              </a:lnSpc>
            </a:pPr>
            <a:r>
              <a:rPr lang="ka-GE" dirty="0" smtClean="0"/>
              <a:t>ხიდთან მისასვლელები დაპროექტდნენ ორზოლიანი მოძრაობისთვის.</a:t>
            </a:r>
          </a:p>
          <a:p>
            <a:pPr>
              <a:lnSpc>
                <a:spcPct val="150000"/>
              </a:lnSpc>
            </a:pPr>
            <a:r>
              <a:rPr lang="ka-GE" dirty="0" smtClean="0"/>
              <a:t>მიღებული გზის სავალი ზოლის სიგანე შეადგენს 3.5 მ. ორი ზოლის შემთვევაში სავალი ნაწილის სიგანეა 7,0 მ. </a:t>
            </a:r>
          </a:p>
          <a:p>
            <a:pPr>
              <a:lnSpc>
                <a:spcPct val="150000"/>
              </a:lnSpc>
            </a:pPr>
            <a:r>
              <a:rPr lang="ka-GE" dirty="0" smtClean="0"/>
              <a:t>სავალი ნაწილის ორვე მხარეს გათვალისწინებულია 1,5 მ – იანი სიგანის გვერდულების მოწყობა. </a:t>
            </a:r>
          </a:p>
          <a:p>
            <a:pPr>
              <a:lnSpc>
                <a:spcPct val="150000"/>
              </a:lnSpc>
            </a:pPr>
            <a:r>
              <a:rPr lang="ka-GE" dirty="0" smtClean="0"/>
              <a:t>გზის საპროექტო მონაკვეთის ვაკისის მთლიანი სიგანე შეადგენს 10,0 მ.  </a:t>
            </a:r>
          </a:p>
          <a:p>
            <a:pPr>
              <a:lnSpc>
                <a:spcPct val="150000"/>
              </a:lnSpc>
            </a:pPr>
            <a:r>
              <a:rPr lang="ka-GE" dirty="0" smtClean="0"/>
              <a:t>ხიდთან მისასვლელი გზების  ჯამური სიგრძეა 250მ.</a:t>
            </a:r>
          </a:p>
          <a:p>
            <a:endParaRPr lang="ka-GE" dirty="0"/>
          </a:p>
        </p:txBody>
      </p:sp>
    </p:spTree>
    <p:extLst>
      <p:ext uri="{BB962C8B-B14F-4D97-AF65-F5344CB8AC3E}">
        <p14:creationId xmlns:p14="http://schemas.microsoft.com/office/powerpoint/2010/main" val="3401209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7131"/>
          </a:xfrm>
        </p:spPr>
        <p:txBody>
          <a:bodyPr>
            <a:normAutofit fontScale="90000"/>
          </a:bodyPr>
          <a:lstStyle/>
          <a:p>
            <a:r>
              <a:rPr lang="ka-GE" b="1" dirty="0"/>
              <a:t>დროებითი გზის მოწყობა.</a:t>
            </a:r>
            <a:r>
              <a:rPr lang="en-US" dirty="0"/>
              <a:t/>
            </a:r>
            <a:br>
              <a:rPr lang="en-US" dirty="0"/>
            </a:br>
            <a:endParaRPr lang="en-US" dirty="0"/>
          </a:p>
        </p:txBody>
      </p:sp>
      <p:sp>
        <p:nvSpPr>
          <p:cNvPr id="3" name="Content Placeholder 2"/>
          <p:cNvSpPr>
            <a:spLocks noGrp="1"/>
          </p:cNvSpPr>
          <p:nvPr>
            <p:ph idx="1"/>
          </p:nvPr>
        </p:nvSpPr>
        <p:spPr>
          <a:xfrm>
            <a:off x="677334" y="1606731"/>
            <a:ext cx="8596668" cy="4434631"/>
          </a:xfrm>
        </p:spPr>
        <p:txBody>
          <a:bodyPr>
            <a:normAutofit lnSpcReduction="10000"/>
          </a:bodyPr>
          <a:lstStyle/>
          <a:p>
            <a:pPr algn="just"/>
            <a:r>
              <a:rPr lang="ka-GE" dirty="0"/>
              <a:t>იმის გათვალისწინებით, რომ საპროექტო ღერძი  ემთხვევა არსებული ხიდის ღერძს, მშენებლობის პერიოდში მოძარობის გადართვა გათვალისწინებულია არსებული ხიდის სიახლოვეს მოწყობილ დროებით  გზაზე რომელიც იფუნქციონირებს სამშენებლო სამუშაოების მთელი პერიოდის განამვლობაში.  </a:t>
            </a:r>
            <a:endParaRPr lang="en-US" b="1" dirty="0"/>
          </a:p>
          <a:p>
            <a:pPr algn="just"/>
            <a:r>
              <a:rPr lang="ka-GE" dirty="0"/>
              <a:t>დროებითი გზა ეწყობა არსებული ხიდის ზედა მხარეს საშუალოდ 15 მეტრის დაშორებით. </a:t>
            </a:r>
            <a:endParaRPr lang="ka-GE" dirty="0" smtClean="0"/>
          </a:p>
          <a:p>
            <a:pPr algn="just"/>
            <a:r>
              <a:rPr lang="ka-GE" dirty="0" smtClean="0"/>
              <a:t>დროებითი </a:t>
            </a:r>
            <a:r>
              <a:rPr lang="ka-GE" dirty="0"/>
              <a:t>გზის საერთო სიგრძე იქნება </a:t>
            </a:r>
            <a:r>
              <a:rPr lang="en-US" dirty="0"/>
              <a:t>100 </a:t>
            </a:r>
            <a:r>
              <a:rPr lang="ka-GE" dirty="0"/>
              <a:t>მეტრი, სიგანე  </a:t>
            </a:r>
            <a:r>
              <a:rPr lang="en-US" dirty="0"/>
              <a:t>6 </a:t>
            </a:r>
            <a:r>
              <a:rPr lang="ka-GE" dirty="0"/>
              <a:t>მეტრი.  </a:t>
            </a:r>
            <a:endParaRPr lang="ka-GE" dirty="0" smtClean="0"/>
          </a:p>
          <a:p>
            <a:pPr algn="just"/>
            <a:r>
              <a:rPr lang="ka-GE" dirty="0" smtClean="0"/>
              <a:t>მდინარეზე </a:t>
            </a:r>
            <a:r>
              <a:rPr lang="ka-GE" dirty="0"/>
              <a:t>მოეწყობა დროებითი სარმის (САРМ) ტიპის ლითონის კონსტრუქცია,  სიგრძით 33 მეტრი, სიგანე 8 მეტრი.  </a:t>
            </a:r>
            <a:endParaRPr lang="en-US" b="1" dirty="0"/>
          </a:p>
          <a:p>
            <a:pPr algn="just"/>
            <a:r>
              <a:rPr lang="ka-GE" dirty="0" smtClean="0"/>
              <a:t>სამუშაოების </a:t>
            </a:r>
            <a:r>
              <a:rPr lang="ka-GE" dirty="0"/>
              <a:t>დასრულების შემდეგ, </a:t>
            </a:r>
            <a:r>
              <a:rPr lang="ka-GE" dirty="0" smtClean="0"/>
              <a:t>მოხდება დროებითი გზის (კონსტრუქციის) დემონტაჟი.</a:t>
            </a:r>
          </a:p>
          <a:p>
            <a:pPr algn="just"/>
            <a:r>
              <a:rPr lang="ka-GE" dirty="0" smtClean="0"/>
              <a:t>დროებითი </a:t>
            </a:r>
            <a:r>
              <a:rPr lang="ka-GE" dirty="0"/>
              <a:t>გზა იქნება ქვიშა ხრეშოვანი მასალით მოწყობილი 20 სანტიმეტრის სისქის სავალი ნაწილით</a:t>
            </a:r>
            <a:endParaRPr lang="en-US" dirty="0"/>
          </a:p>
        </p:txBody>
      </p:sp>
    </p:spTree>
    <p:extLst>
      <p:ext uri="{BB962C8B-B14F-4D97-AF65-F5344CB8AC3E}">
        <p14:creationId xmlns:p14="http://schemas.microsoft.com/office/powerpoint/2010/main" val="971950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32411"/>
          </a:xfrm>
        </p:spPr>
        <p:txBody>
          <a:bodyPr>
            <a:normAutofit fontScale="90000"/>
          </a:bodyPr>
          <a:lstStyle/>
          <a:p>
            <a:pPr algn="ctr">
              <a:spcBef>
                <a:spcPts val="600"/>
              </a:spcBef>
              <a:spcAft>
                <a:spcPts val="600"/>
              </a:spcAft>
              <a:tabLst>
                <a:tab pos="3105150" algn="ctr"/>
                <a:tab pos="6210935" algn="r"/>
              </a:tabLst>
            </a:pPr>
            <a:r>
              <a:rPr lang="ka-GE" sz="1300" dirty="0" smtClean="0"/>
              <a:t>.</a:t>
            </a:r>
            <a:br>
              <a:rPr lang="ka-GE" sz="1300" dirty="0" smtClean="0"/>
            </a:br>
            <a:r>
              <a:rPr lang="ka-GE" sz="1300" b="1" dirty="0" smtClean="0">
                <a:solidFill>
                  <a:srgbClr val="002060"/>
                </a:solidFill>
              </a:rPr>
              <a:t/>
            </a:r>
            <a:br>
              <a:rPr lang="ka-GE" sz="1300" b="1" dirty="0" smtClean="0">
                <a:solidFill>
                  <a:srgbClr val="002060"/>
                </a:solidFill>
              </a:rPr>
            </a:br>
            <a:r>
              <a:rPr lang="ka-GE" sz="2700" b="1" dirty="0"/>
              <a:t>საპროექტო ხიდის სიტუაციური </a:t>
            </a:r>
            <a:r>
              <a:rPr lang="ka-GE" sz="2700" b="1" dirty="0" smtClean="0"/>
              <a:t>გეგმა</a:t>
            </a:r>
            <a:r>
              <a:rPr lang="en-US" sz="2000" b="1" dirty="0" smtClean="0">
                <a:solidFill>
                  <a:srgbClr val="002060"/>
                </a:solidFill>
                <a:latin typeface="Sylfaen" panose="010A0502050306030303" pitchFamily="18" charset="0"/>
                <a:ea typeface="Calibri" panose="020F0502020204030204" pitchFamily="34" charset="0"/>
                <a:cs typeface="Times New Roman" panose="02020603050405020304" pitchFamily="18" charset="0"/>
              </a:rPr>
              <a:t>.</a:t>
            </a:r>
            <a:r>
              <a:rPr lang="en-US" sz="27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
            </a:r>
            <a:br>
              <a:rPr lang="en-US" sz="27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br>
            <a:r>
              <a:rPr lang="ka-GE" sz="2700" dirty="0" smtClean="0"/>
              <a:t/>
            </a:r>
            <a:br>
              <a:rPr lang="ka-GE" sz="2700" dirty="0" smtClean="0"/>
            </a:br>
            <a:endParaRPr lang="ka-GE" sz="2200" dirty="0"/>
          </a:p>
        </p:txBody>
      </p:sp>
      <p:pic>
        <p:nvPicPr>
          <p:cNvPr id="2051" name="Picture 1"/>
          <p:cNvPicPr>
            <a:picLocks noChangeAspect="1" noChangeArrowheads="1"/>
          </p:cNvPicPr>
          <p:nvPr/>
        </p:nvPicPr>
        <p:blipFill>
          <a:blip r:embed="rId2">
            <a:extLst>
              <a:ext uri="{28A0092B-C50C-407E-A947-70E740481C1C}">
                <a14:useLocalDpi xmlns:a14="http://schemas.microsoft.com/office/drawing/2010/main" val="0"/>
              </a:ext>
            </a:extLst>
          </a:blip>
          <a:srcRect l="8650" t="10219" r="57967" b="2925"/>
          <a:stretch>
            <a:fillRect/>
          </a:stretch>
        </p:blipFill>
        <p:spPr bwMode="auto">
          <a:xfrm>
            <a:off x="1060099" y="1088966"/>
            <a:ext cx="8565217" cy="54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37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2895</TotalTime>
  <Words>1402</Words>
  <Application>Microsoft Office PowerPoint</Application>
  <PresentationFormat>Widescreen</PresentationFormat>
  <Paragraphs>163</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Sylfaen</vt:lpstr>
      <vt:lpstr>Times New Roman</vt:lpstr>
      <vt:lpstr>Trebuchet MS</vt:lpstr>
      <vt:lpstr>Wingdings</vt:lpstr>
      <vt:lpstr>Wingdings 3</vt:lpstr>
      <vt:lpstr>Facet</vt:lpstr>
      <vt:lpstr>შიდასახელმწიფოებრივი მნიშვნელობის (შ-161) შულავერი-წითელი ხიდის საავტომობილო გზის კმ 6(5+400)-ზე არხზე არსებული  სახიდე გადასასვლელის ნაცვლად ახალი  სახიდე გადასასვლელის მშენებლობის და ექსპლუატაციის პროექტის        გარემოზე ზემოქმედების შეფასების ანგარიში</vt:lpstr>
      <vt:lpstr>PowerPoint Presentation</vt:lpstr>
      <vt:lpstr>არსებული მდგომარეობა</vt:lpstr>
      <vt:lpstr>არსებული მდგომარეობა</vt:lpstr>
      <vt:lpstr>PowerPoint Presentation</vt:lpstr>
      <vt:lpstr>საპროექტო გადაწყვეტილება </vt:lpstr>
      <vt:lpstr>მისასვლელი გზები  </vt:lpstr>
      <vt:lpstr>დროებითი გზის მოწყობა. </vt:lpstr>
      <vt:lpstr>.  საპროექტო ხიდის სიტუაციური გეგმა.  </vt:lpstr>
      <vt:lpstr>სამშენებლო ბანაკი </vt:lpstr>
      <vt:lpstr>სამშენებლო ბანაკი</vt:lpstr>
      <vt:lpstr>ინფორმაცია პროექტის შესახებ </vt:lpstr>
      <vt:lpstr>ცხრილი მშენებლობაში დასაქმებულთა რაოდენობა </vt:lpstr>
      <vt:lpstr>აეროფოტო </vt:lpstr>
      <vt:lpstr>მცენარეული საფარის და ნიადაგის ნაყოფიერი ფენის მოხსნა </vt:lpstr>
      <vt:lpstr>სამშენებლო სამუშაოების წყალმომარაგება და ჩამდინარე წყლების არინება </vt:lpstr>
      <vt:lpstr>ნარჩენების მართვა </vt:lpstr>
      <vt:lpstr>სარეკულტივაციო სამუშაოები </vt:lpstr>
      <vt:lpstr> ბიოლოგიური გარემო </vt:lpstr>
      <vt:lpstr>ბუნებრივ და სოციალურ გარემოზე ზემოქმედების შეფასება </vt:lpstr>
      <vt:lpstr>ექსპლუატაციის ეტაპი </vt:lpstr>
      <vt:lpstr>ხმაურის გავრცელება და მოსალოდნელი ზემოქმედება </vt:lpstr>
      <vt:lpstr>ნარჩენების მართვა  </vt:lpstr>
      <vt:lpstr>სარეკულტივაციო სამუშაოები </vt:lpstr>
      <vt:lpstr>მადლობა ყურადღებისათვის!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გარემოსდაცვითი საზოგადოებრივი მონიტორინგი</dc:title>
  <dc:creator>Gia Sofadze</dc:creator>
  <cp:lastModifiedBy>Windows User</cp:lastModifiedBy>
  <cp:revision>97</cp:revision>
  <dcterms:created xsi:type="dcterms:W3CDTF">2019-02-18T15:58:56Z</dcterms:created>
  <dcterms:modified xsi:type="dcterms:W3CDTF">2020-11-16T20:12:10Z</dcterms:modified>
</cp:coreProperties>
</file>