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91" r:id="rId2"/>
    <p:sldId id="292" r:id="rId3"/>
    <p:sldId id="278" r:id="rId4"/>
    <p:sldId id="304" r:id="rId5"/>
    <p:sldId id="293" r:id="rId6"/>
    <p:sldId id="294" r:id="rId7"/>
    <p:sldId id="295" r:id="rId8"/>
    <p:sldId id="296" r:id="rId9"/>
    <p:sldId id="297" r:id="rId10"/>
    <p:sldId id="298" r:id="rId11"/>
    <p:sldId id="299" r:id="rId12"/>
    <p:sldId id="300" r:id="rId13"/>
    <p:sldId id="301" r:id="rId14"/>
    <p:sldId id="302" r:id="rId15"/>
    <p:sldId id="303" r:id="rId16"/>
    <p:sldId id="290" r:id="rId1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2" autoAdjust="0"/>
    <p:restoredTop sz="94660"/>
  </p:normalViewPr>
  <p:slideViewPr>
    <p:cSldViewPr snapToGrid="0">
      <p:cViewPr varScale="1">
        <p:scale>
          <a:sx n="88" d="100"/>
          <a:sy n="88" d="100"/>
        </p:scale>
        <p:origin x="786" y="96"/>
      </p:cViewPr>
      <p:guideLst>
        <p:guide pos="312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12/3/2020</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B0F7B-FF04-4214-B4DE-73CE6040FD4B}"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EFF26-F274-4B43-86A3-CAB2694D713D}" type="slidenum">
              <a:rPr lang="en-US" smtClean="0"/>
              <a:t>‹#›</a:t>
            </a:fld>
            <a:endParaRPr lang="en-US"/>
          </a:p>
        </p:txBody>
      </p:sp>
    </p:spTree>
    <p:extLst>
      <p:ext uri="{BB962C8B-B14F-4D97-AF65-F5344CB8AC3E}">
        <p14:creationId xmlns:p14="http://schemas.microsoft.com/office/powerpoint/2010/main" val="5669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0B874-E53C-42B9-98BA-0781B387246C}"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80703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402F4-45D7-406A-9C33-75238E131A1E}"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5742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6E011-4F7D-42D0-82E1-078A40B76F01}"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26196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en-US"/>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471FE-0FCC-47A4-B218-06AF00AFA70F}"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7498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42C22A-A385-4013-8BC3-1C712ED98224}"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62455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43CD7-DDC2-4E28-B80E-11B3368F8846}" type="datetime1">
              <a:rPr lang="en-US" smtClean="0"/>
              <a:t>12/3/2020</a:t>
            </a:fld>
            <a:endParaRPr lang="en-US" dirty="0"/>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0004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82D6B-0F0F-41E5-8A0F-FC2D7E2110E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755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C1A38-D70F-41CF-857C-945C6FF6B07D}" type="datetime1">
              <a:rPr lang="en-US" smtClean="0"/>
              <a:t>12/3/2020</a:t>
            </a:fld>
            <a:endParaRPr lang="en-US" dirty="0"/>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5200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B96DC-D1E7-4668-A471-A46ECA2AE34F}"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8" name="Rectangle 7"/>
          <p:cNvSpPr/>
          <p:nvPr userDrawn="1"/>
        </p:nvSpPr>
        <p:spPr bwMode="hidden">
          <a:xfrm>
            <a:off x="0" y="0"/>
            <a:ext cx="5943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Tree>
    <p:extLst>
      <p:ext uri="{BB962C8B-B14F-4D97-AF65-F5344CB8AC3E}">
        <p14:creationId xmlns:p14="http://schemas.microsoft.com/office/powerpoint/2010/main" val="104843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B0F7B-FF04-4214-B4DE-73CE6040FD4B}"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EFF26-F274-4B43-86A3-CAB2694D713D}" type="slidenum">
              <a:rPr lang="en-US" smtClean="0"/>
              <a:t>‹#›</a:t>
            </a:fld>
            <a:endParaRPr lang="en-US"/>
          </a:p>
        </p:txBody>
      </p:sp>
    </p:spTree>
    <p:extLst>
      <p:ext uri="{BB962C8B-B14F-4D97-AF65-F5344CB8AC3E}">
        <p14:creationId xmlns:p14="http://schemas.microsoft.com/office/powerpoint/2010/main" val="58801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C444FFE-4BDB-4301-83D8-FE8B25E7CF5A}" type="datetime1">
              <a:rPr lang="en-US" smtClean="0"/>
              <a:t>12/3/2020</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252685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89113"/>
            <a:ext cx="7532914" cy="3846174"/>
          </a:xfrm>
        </p:spPr>
        <p:style>
          <a:lnRef idx="2">
            <a:schemeClr val="dk1"/>
          </a:lnRef>
          <a:fillRef idx="1">
            <a:schemeClr val="lt1"/>
          </a:fillRef>
          <a:effectRef idx="0">
            <a:schemeClr val="dk1"/>
          </a:effectRef>
          <a:fontRef idx="minor">
            <a:schemeClr val="dk1"/>
          </a:fontRef>
        </p:style>
        <p:txBody>
          <a:bodyPr>
            <a:normAutofit/>
          </a:bodyPr>
          <a:lstStyle/>
          <a:p>
            <a:pPr algn="ctr"/>
            <a:r>
              <a:rPr lang="ka-GE" sz="2000" b="1" dirty="0"/>
              <a:t>სსიპ სოფლის მეურნეობის სახელმწიფო ლაბორატორია</a:t>
            </a:r>
            <a:r>
              <a:rPr lang="en-US" sz="2000" dirty="0"/>
              <a:t/>
            </a:r>
            <a:br>
              <a:rPr lang="en-US" sz="2000" dirty="0"/>
            </a:br>
            <a:r>
              <a:rPr lang="ka-GE" sz="2000" dirty="0" smtClean="0"/>
              <a:t/>
            </a:r>
            <a:br>
              <a:rPr lang="ka-GE" sz="2000" dirty="0" smtClean="0"/>
            </a:br>
            <a:r>
              <a:rPr lang="ka-GE" sz="2000" dirty="0"/>
              <a:t> </a:t>
            </a:r>
            <a:r>
              <a:rPr lang="en-US" sz="2000" dirty="0"/>
              <a:t/>
            </a:r>
            <a:br>
              <a:rPr lang="en-US" sz="2000" dirty="0"/>
            </a:br>
            <a:r>
              <a:rPr lang="ka-GE" sz="2000" b="1" dirty="0"/>
              <a:t>სსიპ სოფლის მეურნეობის სახელმწიფო ლაბორატორიის ტერიტორიული </a:t>
            </a:r>
            <a:r>
              <a:rPr lang="ka-GE" sz="2000" b="1" dirty="0" smtClean="0"/>
              <a:t>ორგანოს - ახალციხის </a:t>
            </a:r>
            <a:r>
              <a:rPr lang="ka-GE" sz="2000" b="1" dirty="0"/>
              <a:t>ზონალური დიაგნოსტიკური ლაბორატორიის ნარჩენების უტილიზაციისთვის განკუთვნილი მინი ინსინერატორის ექსპლუატაციის პირობების ცვლილება</a:t>
            </a:r>
            <a:r>
              <a:rPr lang="en-US" sz="2000" dirty="0"/>
              <a:t/>
            </a:r>
            <a:br>
              <a:rPr lang="en-US" sz="2000" dirty="0"/>
            </a:br>
            <a:r>
              <a:rPr lang="en-US" sz="2000" dirty="0"/>
              <a:t/>
            </a:r>
            <a:br>
              <a:rPr lang="en-US" sz="2000" dirty="0"/>
            </a:br>
            <a:r>
              <a:rPr lang="ka-GE" sz="2000" b="1" dirty="0"/>
              <a:t> </a:t>
            </a:r>
            <a:r>
              <a:rPr lang="en-US" sz="2000" dirty="0"/>
              <a:t/>
            </a:r>
            <a:br>
              <a:rPr lang="en-US" sz="2000" dirty="0"/>
            </a:br>
            <a:r>
              <a:rPr lang="ka-GE" sz="2000" b="1" dirty="0"/>
              <a:t>სკოპინგის </a:t>
            </a:r>
            <a:r>
              <a:rPr lang="ka-GE" sz="2000" b="1" dirty="0" smtClean="0"/>
              <a:t>ანგარიში</a:t>
            </a:r>
            <a:br>
              <a:rPr lang="ka-GE" sz="2000" b="1" dirty="0" smtClean="0"/>
            </a:br>
            <a:endParaRPr lang="en-US" sz="2200" dirty="0"/>
          </a:p>
        </p:txBody>
      </p:sp>
      <p:sp>
        <p:nvSpPr>
          <p:cNvPr id="3" name="Text Placeholder 2"/>
          <p:cNvSpPr>
            <a:spLocks noGrp="1"/>
          </p:cNvSpPr>
          <p:nvPr>
            <p:ph type="body" idx="1"/>
          </p:nvPr>
        </p:nvSpPr>
        <p:spPr>
          <a:xfrm>
            <a:off x="1295399" y="5094514"/>
            <a:ext cx="7609115" cy="590730"/>
          </a:xfrm>
        </p:spPr>
        <p:style>
          <a:lnRef idx="1">
            <a:schemeClr val="accent6"/>
          </a:lnRef>
          <a:fillRef idx="2">
            <a:schemeClr val="accent6"/>
          </a:fillRef>
          <a:effectRef idx="1">
            <a:schemeClr val="accent6"/>
          </a:effectRef>
          <a:fontRef idx="minor">
            <a:schemeClr val="dk1"/>
          </a:fontRef>
        </p:style>
        <p:txBody>
          <a:bodyPr/>
          <a:lstStyle/>
          <a:p>
            <a:pPr algn="ctr"/>
            <a:r>
              <a:rPr lang="ka-GE" b="1" dirty="0" smtClean="0">
                <a:solidFill>
                  <a:schemeClr val="tx1"/>
                </a:solidFill>
              </a:rPr>
              <a:t>2020</a:t>
            </a:r>
            <a:endParaRPr lang="en-US" b="1" dirty="0">
              <a:solidFill>
                <a:schemeClr val="tx1"/>
              </a:solidFill>
            </a:endParaRPr>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89399"/>
            <a:ext cx="1393371" cy="825001"/>
          </a:xfrm>
          <a:prstGeom prst="rect">
            <a:avLst/>
          </a:prstGeom>
        </p:spPr>
      </p:pic>
    </p:spTree>
    <p:extLst>
      <p:ext uri="{BB962C8B-B14F-4D97-AF65-F5344CB8AC3E}">
        <p14:creationId xmlns:p14="http://schemas.microsoft.com/office/powerpoint/2010/main" val="16677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681038" y="1240971"/>
            <a:ext cx="8543925" cy="4935992"/>
          </a:xfrm>
        </p:spPr>
        <p:txBody>
          <a:bodyPr>
            <a:normAutofit fontScale="92500" lnSpcReduction="20000"/>
          </a:bodyPr>
          <a:lstStyle/>
          <a:p>
            <a:pPr marL="0" indent="0" algn="ctr">
              <a:buNone/>
            </a:pPr>
            <a:r>
              <a:rPr lang="ka-GE" sz="1600" b="1" dirty="0"/>
              <a:t>ატმოსფერული ჰაერის </a:t>
            </a:r>
            <a:r>
              <a:rPr lang="ka-GE" sz="1600" b="1" dirty="0" smtClean="0"/>
              <a:t>დაბინძურება</a:t>
            </a:r>
          </a:p>
          <a:p>
            <a:pPr>
              <a:lnSpc>
                <a:spcPct val="110000"/>
              </a:lnSpc>
            </a:pPr>
            <a:r>
              <a:rPr lang="ka-GE" sz="1600" dirty="0"/>
              <a:t>საწარმოში გათვალისწინებულია ინსინერატორის საპროექტო წარმადობის სრულად ათვისება და მასში ვეტერინარულ ნარჩენებთან ერთად ლაბორატორიაში წარმოქმნილი სამედიცინო ნარჩენების </a:t>
            </a:r>
            <a:r>
              <a:rPr lang="ka-GE" sz="1600" dirty="0" err="1" smtClean="0"/>
              <a:t>გაუვნებლებაც</a:t>
            </a:r>
            <a:r>
              <a:rPr lang="ka-GE" sz="1600" dirty="0" smtClean="0"/>
              <a:t>;</a:t>
            </a:r>
          </a:p>
          <a:p>
            <a:pPr>
              <a:lnSpc>
                <a:spcPct val="110000"/>
              </a:lnSpc>
            </a:pPr>
            <a:r>
              <a:rPr lang="ka-GE" sz="1600" dirty="0" smtClean="0"/>
              <a:t>გარდა </a:t>
            </a:r>
            <a:r>
              <a:rPr lang="ka-GE" sz="1600" dirty="0"/>
              <a:t>ამისა, გათვალისწინებულია დიზელის საწვავის ბუნებრივი აირით ჩანაცვლება.</a:t>
            </a:r>
            <a:endParaRPr lang="en-US" sz="1600" dirty="0"/>
          </a:p>
          <a:p>
            <a:pPr>
              <a:lnSpc>
                <a:spcPct val="110000"/>
              </a:lnSpc>
            </a:pPr>
            <a:r>
              <a:rPr lang="ka-GE" sz="1600" dirty="0" smtClean="0"/>
              <a:t>დიზელის </a:t>
            </a:r>
            <a:r>
              <a:rPr lang="ka-GE" sz="1600" dirty="0"/>
              <a:t>საწვავის ბუნებრივი აირით ჩანაცვლების შემთხვევაში, ატმოსფერულ ჰაერში </a:t>
            </a:r>
            <a:r>
              <a:rPr lang="ka-GE" sz="1600" dirty="0" smtClean="0"/>
              <a:t>შეწყდება გოგირდის </a:t>
            </a:r>
            <a:r>
              <a:rPr lang="ka-GE" sz="1600" dirty="0" err="1" smtClean="0"/>
              <a:t>დიოქსიდის</a:t>
            </a:r>
            <a:r>
              <a:rPr lang="ka-GE" sz="1600" dirty="0" smtClean="0"/>
              <a:t> ემისიები.</a:t>
            </a:r>
          </a:p>
          <a:p>
            <a:pPr>
              <a:lnSpc>
                <a:spcPct val="110000"/>
              </a:lnSpc>
            </a:pPr>
            <a:r>
              <a:rPr lang="ka-GE" sz="1600" dirty="0" smtClean="0"/>
              <a:t>იქიდან </a:t>
            </a:r>
            <a:r>
              <a:rPr lang="ka-GE" sz="1600" dirty="0"/>
              <a:t>გამომდინარე, რომ გაუვნებლებას დაქვემდებარებული ნარჩენების რაოდენობის მატება დაკავშირებული იქნება ემისიების მატებასთან, თავისთავად გაიზრდება </a:t>
            </a:r>
            <a:r>
              <a:rPr lang="ka-GE" sz="1600" dirty="0" err="1"/>
              <a:t>ინსინერატორიდან</a:t>
            </a:r>
            <a:r>
              <a:rPr lang="ka-GE" sz="1600" dirty="0"/>
              <a:t> ატმოსფერულ ჰაერში </a:t>
            </a:r>
            <a:r>
              <a:rPr lang="ka-GE" sz="1600" dirty="0" err="1"/>
              <a:t>გაფრქვეული</a:t>
            </a:r>
            <a:r>
              <a:rPr lang="ka-GE" sz="1600" dirty="0"/>
              <a:t> მავნე ნივთიერებების </a:t>
            </a:r>
            <a:r>
              <a:rPr lang="ka-GE" sz="1600" dirty="0" smtClean="0"/>
              <a:t>რაოდენობა;</a:t>
            </a:r>
          </a:p>
          <a:p>
            <a:pPr>
              <a:lnSpc>
                <a:spcPct val="110000"/>
              </a:lnSpc>
            </a:pPr>
            <a:r>
              <a:rPr lang="ka-GE" sz="1600" dirty="0"/>
              <a:t>ინსინერატორის პროექტირების ეტაპზე, მავნე ნივთიერებათა გაფრქვევის მოდელირება განხორციელდა ინსინერატორის მაქსიმალური წარმადობის (27 </a:t>
            </a:r>
            <a:r>
              <a:rPr lang="ka-GE" sz="1600" dirty="0" smtClean="0"/>
              <a:t>კგ/სთ) და სხვა </a:t>
            </a:r>
            <a:r>
              <a:rPr lang="ka-GE" sz="1600" dirty="0"/>
              <a:t>ემისიების წყაროების ექსპლუატაციის პირობების გათვალისწინებით</a:t>
            </a:r>
            <a:r>
              <a:rPr lang="ka-GE" sz="1600" dirty="0" smtClean="0"/>
              <a:t>.</a:t>
            </a:r>
          </a:p>
          <a:p>
            <a:pPr>
              <a:lnSpc>
                <a:spcPct val="110000"/>
              </a:lnSpc>
            </a:pPr>
            <a:r>
              <a:rPr lang="ka-GE" sz="1600" dirty="0"/>
              <a:t>როგორც მოდელირებით მიღებულმა შედეგებმა აჩვენა, </a:t>
            </a:r>
            <a:r>
              <a:rPr lang="ka-GE" sz="1600" dirty="0" err="1" smtClean="0"/>
              <a:t>გაფრქვეული</a:t>
            </a:r>
            <a:r>
              <a:rPr lang="ka-GE" sz="1600" dirty="0" smtClean="0"/>
              <a:t> </a:t>
            </a:r>
            <a:r>
              <a:rPr lang="ka-GE" sz="1600" dirty="0"/>
              <a:t>მავნე ნივთიერებების ემისიები არა თუ სცდება ლაბორატორიის ტერიტორიას, არამედ უმნიშვნელო იყო თავად ლაბორატორიის ტერიტორიაზეც. </a:t>
            </a:r>
            <a:r>
              <a:rPr lang="ka-GE" sz="1600" dirty="0" smtClean="0"/>
              <a:t> </a:t>
            </a:r>
          </a:p>
          <a:p>
            <a:pPr>
              <a:lnSpc>
                <a:spcPct val="110000"/>
              </a:lnSpc>
            </a:pPr>
            <a:r>
              <a:rPr lang="ka-GE" sz="1600" dirty="0" smtClean="0"/>
              <a:t> </a:t>
            </a:r>
            <a:r>
              <a:rPr lang="ka-GE" sz="1600" dirty="0"/>
              <a:t>გზშ-ის ეტაპზე, </a:t>
            </a:r>
            <a:r>
              <a:rPr lang="ka-GE" sz="1600" dirty="0" smtClean="0"/>
              <a:t>არსებული გარემოების გათვალისწინებით ჩატარდება ემისიების მოდელირება გზშ-ის </a:t>
            </a:r>
            <a:r>
              <a:rPr lang="ka-GE" sz="1600" dirty="0"/>
              <a:t>ანგარიშთან ერთად, სამინისტროში წარმოდგენილი იქნება  ატმოსფერულ ჰაერში მავნე ნივთიერებათა ზღვრულად დასაშვები გაფრქვევის ნორმების პროექტი</a:t>
            </a:r>
            <a:r>
              <a:rPr lang="ka-GE" sz="1600" dirty="0" smtClean="0"/>
              <a:t>.</a:t>
            </a:r>
            <a:endParaRPr lang="en-US" sz="1600" dirty="0" smtClean="0">
              <a:effectLst/>
            </a:endParaRPr>
          </a:p>
          <a:p>
            <a:pPr marL="0" indent="0">
              <a:buNone/>
            </a:pPr>
            <a:endParaRPr lang="en-US" dirty="0"/>
          </a:p>
        </p:txBody>
      </p:sp>
    </p:spTree>
    <p:extLst>
      <p:ext uri="{BB962C8B-B14F-4D97-AF65-F5344CB8AC3E}">
        <p14:creationId xmlns:p14="http://schemas.microsoft.com/office/powerpoint/2010/main" val="240584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240971"/>
            <a:ext cx="9133115" cy="5116286"/>
          </a:xfrm>
        </p:spPr>
        <p:txBody>
          <a:bodyPr>
            <a:normAutofit fontScale="62500" lnSpcReduction="20000"/>
          </a:bodyPr>
          <a:lstStyle/>
          <a:p>
            <a:pPr marL="371475" lvl="1" indent="0" algn="ctr">
              <a:lnSpc>
                <a:spcPct val="120000"/>
              </a:lnSpc>
              <a:buNone/>
            </a:pPr>
            <a:r>
              <a:rPr lang="en-GB" sz="2400" b="1" dirty="0" err="1"/>
              <a:t>ხმაურის</a:t>
            </a:r>
            <a:r>
              <a:rPr lang="en-GB" sz="2400" b="1" dirty="0"/>
              <a:t> </a:t>
            </a:r>
            <a:r>
              <a:rPr lang="en-GB" sz="2400" b="1" dirty="0" err="1"/>
              <a:t>გავრცელება</a:t>
            </a:r>
            <a:r>
              <a:rPr lang="en-GB" sz="2400" b="1" dirty="0"/>
              <a:t> </a:t>
            </a:r>
            <a:endParaRPr lang="en-US" sz="2400" b="1" dirty="0"/>
          </a:p>
          <a:p>
            <a:pPr>
              <a:lnSpc>
                <a:spcPct val="120000"/>
              </a:lnSpc>
            </a:pPr>
            <a:r>
              <a:rPr lang="ka-GE" sz="2400" dirty="0"/>
              <a:t>ინსინერატორის ექსპლუატაციის ეტაპზე, დანადგარის ფუნქციონირება, ხმაურის გავრცელების რისკებთან დაკავშირებული არ იქნება. თუ გავითვალისწინებთ, რომ ინსინერატორი განთავსებულია შენობის შიდა სივრცეში, ამასთან, ინსინერატორის შენობა განთავსებულია ლაბორატორიის ეზოს სიღრმეში, ხოლო თავად ლაბორატორიის ეზო შემოსაზღვრულია ღობით, უახლოეს საცხოვრებელ სახლთან, ხმაურის გავრცელების დონეები არ გადაჭარბებს ნორმირებულ სიდიდეებს.    </a:t>
            </a:r>
            <a:endParaRPr lang="en-US" sz="2400" dirty="0"/>
          </a:p>
          <a:p>
            <a:pPr>
              <a:lnSpc>
                <a:spcPct val="120000"/>
              </a:lnSpc>
            </a:pPr>
            <a:r>
              <a:rPr lang="ka-GE" sz="2400" dirty="0"/>
              <a:t>გზშ-ის ფაზაზე მოხდება ხმაურის გავრცელების წყაროების იდენტიფიკაცია და ჩატარდება  ხმაურის გავრცელების დონეების გაანგარიშება ლაბორატორიის შენობა-ნაგებობის და უახლოესი საცხოვრებელი ზონების საზღვრებისათვის. საჭიროების შემთხვევაში, დასახული იქნება შესაბამისი შემარბილებელი ღონისძიებები</a:t>
            </a:r>
            <a:r>
              <a:rPr lang="ka-GE" sz="2400" dirty="0" smtClean="0"/>
              <a:t>.</a:t>
            </a:r>
          </a:p>
          <a:p>
            <a:pPr marL="0" indent="0" algn="ctr">
              <a:lnSpc>
                <a:spcPct val="120000"/>
              </a:lnSpc>
              <a:buNone/>
            </a:pPr>
            <a:r>
              <a:rPr lang="en-GB" sz="2400" b="1" dirty="0" err="1"/>
              <a:t>ზემოქმედება</a:t>
            </a:r>
            <a:r>
              <a:rPr lang="en-GB" sz="2400" b="1" dirty="0"/>
              <a:t> </a:t>
            </a:r>
            <a:r>
              <a:rPr lang="en-GB" sz="2400" b="1" dirty="0" err="1"/>
              <a:t>გეოლოგიურ</a:t>
            </a:r>
            <a:r>
              <a:rPr lang="en-GB" sz="2400" b="1" dirty="0"/>
              <a:t> </a:t>
            </a:r>
            <a:r>
              <a:rPr lang="en-GB" sz="2400" b="1" dirty="0" err="1"/>
              <a:t>პირობებზე</a:t>
            </a:r>
            <a:r>
              <a:rPr lang="en-GB" sz="2400" b="1" dirty="0"/>
              <a:t> </a:t>
            </a:r>
            <a:endParaRPr lang="ka-GE" sz="2400" b="1" dirty="0" smtClean="0"/>
          </a:p>
          <a:p>
            <a:pPr>
              <a:lnSpc>
                <a:spcPct val="120000"/>
              </a:lnSpc>
            </a:pPr>
            <a:r>
              <a:rPr lang="ka-GE" sz="2400" dirty="0"/>
              <a:t>ინსინერატორის შენობა მოწყობილია ლაბორატორიის ეზოში, სწორი რელიეფის მქონე ტერიტორიაზე, სადაც საშიში გეოდინამიკური პროცესების არანაირი ნიშნები არ იკვეთება, ამასთან, დაგეგმილი საქმიანობა არ ითვალისწინებს მიწის სამუშაოებს და შესაბამისად, ნიადაგის სტაბილურობის დარღვევის რისკები არ არსებობს</a:t>
            </a:r>
            <a:r>
              <a:rPr lang="ka-GE" sz="2400" dirty="0" smtClean="0"/>
              <a:t>.</a:t>
            </a:r>
          </a:p>
          <a:p>
            <a:pPr>
              <a:lnSpc>
                <a:spcPct val="120000"/>
              </a:lnSpc>
            </a:pPr>
            <a:r>
              <a:rPr lang="ka-GE" sz="2400" dirty="0"/>
              <a:t>წინასწარი შეფასებით, დაგეგმილი საქმიანობა (ინსინერატორის წარმადობის გაზრდა) გეოლოგიურ გარემოზე ზემოქმედების რისკებით არ ხასიათდება და შესაბამისად, გზშ-ის ეტაპზე საკითხი დაექვემდებარება გზშ-ის განხილვიდან ამოღებას.</a:t>
            </a:r>
            <a:endParaRPr lang="en-US" sz="2400" dirty="0"/>
          </a:p>
          <a:p>
            <a:endParaRPr lang="en-US" sz="2400" dirty="0"/>
          </a:p>
          <a:p>
            <a:pPr marL="0" indent="0" algn="ctr">
              <a:buNone/>
            </a:pPr>
            <a:endParaRPr lang="en-US" sz="2400" b="1" dirty="0"/>
          </a:p>
          <a:p>
            <a:endParaRPr lang="ka-GE" sz="2400" dirty="0" smtClean="0"/>
          </a:p>
          <a:p>
            <a:endParaRPr lang="en-US" sz="2400" dirty="0"/>
          </a:p>
          <a:p>
            <a:pPr marL="0" indent="0">
              <a:buNone/>
            </a:pPr>
            <a:endParaRPr lang="en-US" dirty="0"/>
          </a:p>
        </p:txBody>
      </p:sp>
    </p:spTree>
    <p:extLst>
      <p:ext uri="{BB962C8B-B14F-4D97-AF65-F5344CB8AC3E}">
        <p14:creationId xmlns:p14="http://schemas.microsoft.com/office/powerpoint/2010/main" val="14403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85000" lnSpcReduction="20000"/>
          </a:bodyPr>
          <a:lstStyle/>
          <a:p>
            <a:pPr marL="371475" lvl="1" indent="0" algn="ctr">
              <a:lnSpc>
                <a:spcPct val="120000"/>
              </a:lnSpc>
              <a:buNone/>
            </a:pPr>
            <a:r>
              <a:rPr lang="en-GB" sz="1900" b="1" dirty="0" err="1"/>
              <a:t>ზემოქმედება</a:t>
            </a:r>
            <a:r>
              <a:rPr lang="en-GB" sz="1900" b="1" dirty="0"/>
              <a:t> </a:t>
            </a:r>
            <a:r>
              <a:rPr lang="en-GB" sz="1900" b="1" dirty="0" err="1"/>
              <a:t>წყლის</a:t>
            </a:r>
            <a:r>
              <a:rPr lang="en-GB" sz="1900" b="1" dirty="0"/>
              <a:t> </a:t>
            </a:r>
            <a:r>
              <a:rPr lang="en-GB" sz="1900" b="1" dirty="0" err="1"/>
              <a:t>გარემოზე</a:t>
            </a:r>
            <a:r>
              <a:rPr lang="en-GB" sz="1900" b="1" dirty="0"/>
              <a:t> </a:t>
            </a:r>
            <a:endParaRPr lang="en-GB" sz="1900" b="1" dirty="0" smtClean="0"/>
          </a:p>
          <a:p>
            <a:pPr>
              <a:lnSpc>
                <a:spcPct val="120000"/>
              </a:lnSpc>
            </a:pPr>
            <a:r>
              <a:rPr lang="ka-GE" sz="1900" dirty="0"/>
              <a:t>ტერიტორიის სიახლოვეს არცერთი ზედაპირული წყლის ობიექტი არ გვხდება, შესაბამისად ინსინერატორის ექსპლუატაციისას, რომელიმე ზედაპირული წყლის ობიექტის დაბინძურების რისკები პრაქტიკულად არ არსებობს. ლაბორატორიასა და უახლოეს ზედაპირულ წყლის ობიექტს შორის, მდ. </a:t>
            </a:r>
            <a:r>
              <a:rPr lang="ka-GE" sz="1900" dirty="0" err="1"/>
              <a:t>დიღმისწყალს</a:t>
            </a:r>
            <a:r>
              <a:rPr lang="ka-GE" sz="1900" dirty="0"/>
              <a:t> შორის მანძილი დაახლოებით 300 მეტრია, ხოლო ლაბორატორიასა და მდ. მტკვარს შორის მანძილი 1000 მ-ს აღემატება. </a:t>
            </a:r>
            <a:endParaRPr lang="en-US" sz="1900" dirty="0"/>
          </a:p>
          <a:p>
            <a:pPr>
              <a:lnSpc>
                <a:spcPct val="120000"/>
              </a:lnSpc>
            </a:pPr>
            <a:r>
              <a:rPr lang="ka-GE" sz="1900" dirty="0"/>
              <a:t>ნარჩენების ინსინერაციის ტექნოლოგიური პროცესი წყლის გამოყენებას არ საჭიროებს და შესაბამისად არც საწარმოო ჩამდინარე წყლების წარმოქმნას არ ექნება ადგილი.   </a:t>
            </a:r>
            <a:endParaRPr lang="en-US" sz="1900" dirty="0"/>
          </a:p>
          <a:p>
            <a:pPr>
              <a:lnSpc>
                <a:spcPct val="120000"/>
              </a:lnSpc>
            </a:pPr>
            <a:r>
              <a:rPr lang="ka-GE" sz="1900" dirty="0"/>
              <a:t>ზოგადად, ლაბორატორიის ტერიტორიაზე, ყველა ობიექტის წყალმომარაგება და წყალარინება ხდება ქალაქის წყალმომარაგების ქსელით, ხელშეკრულების საფუძველზე.  </a:t>
            </a:r>
            <a:endParaRPr lang="en-US" sz="1900" dirty="0"/>
          </a:p>
          <a:p>
            <a:pPr>
              <a:lnSpc>
                <a:spcPct val="120000"/>
              </a:lnSpc>
            </a:pPr>
            <a:r>
              <a:rPr lang="ka-GE" sz="1900" dirty="0"/>
              <a:t>წინასწარი შეფასებით, დაგეგმილი საქმიანობა (ინსინერატორის წარმადობის გაზრდა) არც ზედაპირული წყლის ობიექტებზე ზემოქმედების რისკებით არ ხასიათდება და შესაბამისად, გზშ-ის ეტაპზე, საკითხი დაექვემდებარება გზშ-ის განხილვიდან ამოღებას.</a:t>
            </a:r>
            <a:endParaRPr lang="en-US" sz="1900" dirty="0"/>
          </a:p>
          <a:p>
            <a:pPr marL="0" indent="0" algn="ctr">
              <a:lnSpc>
                <a:spcPct val="120000"/>
              </a:lnSpc>
              <a:buNone/>
            </a:pPr>
            <a:r>
              <a:rPr lang="en-GB" sz="1900" b="1" dirty="0" err="1" smtClean="0"/>
              <a:t>ზემოქმედება</a:t>
            </a:r>
            <a:r>
              <a:rPr lang="en-GB" sz="1900" b="1" dirty="0" smtClean="0"/>
              <a:t> </a:t>
            </a:r>
            <a:r>
              <a:rPr lang="en-GB" sz="1900" b="1" dirty="0" err="1"/>
              <a:t>ნიადაგის</a:t>
            </a:r>
            <a:r>
              <a:rPr lang="en-GB" sz="1900" b="1" dirty="0"/>
              <a:t> </a:t>
            </a:r>
            <a:r>
              <a:rPr lang="en-GB" sz="1900" b="1" dirty="0" err="1"/>
              <a:t>ნაყოფიერ</a:t>
            </a:r>
            <a:r>
              <a:rPr lang="en-GB" sz="1900" b="1" dirty="0"/>
              <a:t> </a:t>
            </a:r>
            <a:r>
              <a:rPr lang="en-GB" sz="1900" b="1" dirty="0" err="1"/>
              <a:t>ფენასა</a:t>
            </a:r>
            <a:r>
              <a:rPr lang="en-GB" sz="1900" b="1" dirty="0"/>
              <a:t> </a:t>
            </a:r>
            <a:r>
              <a:rPr lang="en-GB" sz="1900" b="1" dirty="0" err="1"/>
              <a:t>და</a:t>
            </a:r>
            <a:r>
              <a:rPr lang="en-GB" sz="1900" b="1" dirty="0"/>
              <a:t> </a:t>
            </a:r>
            <a:r>
              <a:rPr lang="en-GB" sz="1900" b="1" dirty="0" err="1"/>
              <a:t>გრუნტის</a:t>
            </a:r>
            <a:r>
              <a:rPr lang="en-GB" sz="1900" b="1" dirty="0"/>
              <a:t> </a:t>
            </a:r>
            <a:r>
              <a:rPr lang="en-GB" sz="1900" b="1" dirty="0" err="1"/>
              <a:t>ხარისხზე</a:t>
            </a:r>
            <a:r>
              <a:rPr lang="en-GB" sz="1900" b="1" dirty="0"/>
              <a:t> </a:t>
            </a:r>
            <a:endParaRPr lang="ka-GE" sz="1900" b="1" dirty="0" smtClean="0"/>
          </a:p>
          <a:p>
            <a:pPr>
              <a:lnSpc>
                <a:spcPct val="120000"/>
              </a:lnSpc>
            </a:pPr>
            <a:r>
              <a:rPr lang="ka-GE" sz="1900" dirty="0"/>
              <a:t>ლაბორატორია აშენებულია წლების წინ, არასასოფლო-სამეურნეო დანიშნულების მიწის ნაკვეთებზე. გარდა ამისა, ინსინერატორისთვის განკუთვნილი შენობა ასევე აშენდა წლების წინ და დაგეგმილი საქმიანობა, რაიმე სამშენებლო სამუშაოების წარმოებას არ ითვალისწინებს, შესაბამისად, ლაბორატორიის ტერიტორიაზე წარმოდგენილ ნიადაგზე, საქმიანობას პირდაპირი ზემოქმედება არ ექნება.</a:t>
            </a:r>
            <a:endParaRPr lang="en-US" sz="1900" dirty="0"/>
          </a:p>
          <a:p>
            <a:pPr marL="0" indent="0" algn="ctr">
              <a:lnSpc>
                <a:spcPct val="120000"/>
              </a:lnSpc>
              <a:buNone/>
            </a:pPr>
            <a:endParaRPr lang="en-US" sz="1900" b="1" dirty="0"/>
          </a:p>
          <a:p>
            <a:pPr marL="0" indent="0" algn="ctr">
              <a:buNone/>
            </a:pPr>
            <a:endParaRPr lang="en-US" sz="2400" b="1" dirty="0"/>
          </a:p>
          <a:p>
            <a:endParaRPr lang="ka-GE" sz="2400" dirty="0" smtClean="0"/>
          </a:p>
          <a:p>
            <a:endParaRPr lang="en-US" sz="2400" dirty="0"/>
          </a:p>
          <a:p>
            <a:pPr marL="0" indent="0">
              <a:buNone/>
            </a:pPr>
            <a:endParaRPr lang="en-US" dirty="0"/>
          </a:p>
        </p:txBody>
      </p:sp>
    </p:spTree>
    <p:extLst>
      <p:ext uri="{BB962C8B-B14F-4D97-AF65-F5344CB8AC3E}">
        <p14:creationId xmlns:p14="http://schemas.microsoft.com/office/powerpoint/2010/main" val="18336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92500" lnSpcReduction="20000"/>
          </a:bodyPr>
          <a:lstStyle/>
          <a:p>
            <a:pPr marL="371475" lvl="1" indent="0" algn="ctr">
              <a:lnSpc>
                <a:spcPct val="120000"/>
              </a:lnSpc>
              <a:buNone/>
            </a:pPr>
            <a:r>
              <a:rPr lang="en-GB" sz="1900" b="1" dirty="0" err="1" smtClean="0"/>
              <a:t>ზემოქმედება</a:t>
            </a:r>
            <a:r>
              <a:rPr lang="en-GB" sz="1900" b="1" dirty="0" smtClean="0"/>
              <a:t> </a:t>
            </a:r>
            <a:r>
              <a:rPr lang="en-GB" sz="1900" b="1" dirty="0" err="1"/>
              <a:t>ბიოლოგიურ</a:t>
            </a:r>
            <a:r>
              <a:rPr lang="en-GB" sz="1900" b="1" dirty="0"/>
              <a:t> </a:t>
            </a:r>
            <a:r>
              <a:rPr lang="en-GB" sz="1900" b="1" dirty="0" err="1"/>
              <a:t>გარემოზე</a:t>
            </a:r>
            <a:r>
              <a:rPr lang="en-GB" sz="1900" b="1" dirty="0"/>
              <a:t> </a:t>
            </a:r>
            <a:endParaRPr lang="en-US" sz="1900" b="1" dirty="0"/>
          </a:p>
          <a:p>
            <a:pPr>
              <a:lnSpc>
                <a:spcPct val="120000"/>
              </a:lnSpc>
            </a:pPr>
            <a:r>
              <a:rPr lang="ka-GE" sz="1900" dirty="0"/>
              <a:t>ლაბორატორიის ტერიტორია განთავსებულია ქალაქის მაღალი ანთროპოგენური დატვირთვის მქონე ურბანულ ზონაში, ამასთან საკვლევი ტერიტორიის სიახლოვეს არცერთი დაცული ტერიტორია არ გვხდება</a:t>
            </a:r>
            <a:r>
              <a:rPr lang="ka-GE" sz="1900" dirty="0" smtClean="0"/>
              <a:t>.</a:t>
            </a:r>
          </a:p>
          <a:p>
            <a:pPr>
              <a:lnSpc>
                <a:spcPct val="120000"/>
              </a:lnSpc>
            </a:pPr>
            <a:r>
              <a:rPr lang="ka-GE" sz="1900" dirty="0" smtClean="0"/>
              <a:t>დაგეგმილი </a:t>
            </a:r>
            <a:r>
              <a:rPr lang="ka-GE" sz="1900" dirty="0"/>
              <a:t>საქმიანობა არ ითვალისწინებს ლაბორატორიის ეზოში არსებულ მწვანე ნარგავებზე პირდაპირ ზემოქმედებას</a:t>
            </a:r>
            <a:r>
              <a:rPr lang="ka-GE" sz="1900" dirty="0" smtClean="0"/>
              <a:t>.</a:t>
            </a:r>
          </a:p>
          <a:p>
            <a:pPr>
              <a:lnSpc>
                <a:spcPct val="120000"/>
              </a:lnSpc>
            </a:pPr>
            <a:r>
              <a:rPr lang="ka-GE" sz="1900" dirty="0" smtClean="0"/>
              <a:t>რაც შეეხება ირიბი ზემოქმედების რისკებს, რაც შეიძლება უკავშირდებოდეს ატმოსფერულ ჰაერში მავნე ნივთიერებების ემისიებს.</a:t>
            </a:r>
          </a:p>
          <a:p>
            <a:pPr marL="0" indent="0" algn="ctr">
              <a:lnSpc>
                <a:spcPct val="120000"/>
              </a:lnSpc>
              <a:buNone/>
            </a:pPr>
            <a:r>
              <a:rPr lang="ka-GE" sz="1900" dirty="0" smtClean="0"/>
              <a:t> </a:t>
            </a:r>
            <a:r>
              <a:rPr lang="en-GB" sz="1900" b="1" dirty="0" err="1" smtClean="0"/>
              <a:t>შესაძლო</a:t>
            </a:r>
            <a:r>
              <a:rPr lang="en-GB" sz="1900" b="1" dirty="0" smtClean="0"/>
              <a:t> </a:t>
            </a:r>
            <a:r>
              <a:rPr lang="en-GB" sz="1900" b="1" dirty="0" err="1"/>
              <a:t>ვიზუალურ-ლანდშაფტური</a:t>
            </a:r>
            <a:r>
              <a:rPr lang="en-GB" sz="1900" b="1" dirty="0"/>
              <a:t> </a:t>
            </a:r>
            <a:r>
              <a:rPr lang="en-GB" sz="1900" b="1" dirty="0" err="1"/>
              <a:t>ცვლილება</a:t>
            </a:r>
            <a:endParaRPr lang="en-US" sz="1900" b="1" dirty="0"/>
          </a:p>
          <a:p>
            <a:pPr>
              <a:lnSpc>
                <a:spcPct val="120000"/>
              </a:lnSpc>
            </a:pPr>
            <a:r>
              <a:rPr lang="ka-GE" sz="1900" dirty="0"/>
              <a:t>ლაბორატორია აშენებულია წლების წინ, არასასოფლო-სამეურნეო დანიშნულების მიწის ნაკვეთებზე. გარდა ამისა, ინსინერატორისთვის განკუთვნილი შენობა ასევე აშენდა წლების წინ და დაგეგმილი საქმიანობა, რაიმე სამშენებლო სამუშაოების წარმოებას არ ითვალისწინებს.</a:t>
            </a:r>
            <a:endParaRPr lang="en-US" sz="1900" dirty="0"/>
          </a:p>
          <a:p>
            <a:pPr>
              <a:lnSpc>
                <a:spcPct val="120000"/>
              </a:lnSpc>
            </a:pPr>
            <a:r>
              <a:rPr lang="ka-GE" sz="1900" dirty="0"/>
              <a:t>დაგეგმილი საქმიანობის ფარგლებში, ვიზუალურ ცვლილებას ადგილი არ ექნება და შესაბამისად, გზშ-ის ეტაპზე, საკითხი დაექვემდებარება გზშ-ის განხილვიდან ამოღებას</a:t>
            </a:r>
            <a:r>
              <a:rPr lang="ka-GE" sz="1900" dirty="0" smtClean="0"/>
              <a:t>.</a:t>
            </a:r>
          </a:p>
          <a:p>
            <a:pPr>
              <a:lnSpc>
                <a:spcPct val="110000"/>
              </a:lnSpc>
            </a:pPr>
            <a:endParaRPr lang="ka-GE" sz="1800" dirty="0" smtClean="0"/>
          </a:p>
          <a:p>
            <a:endParaRPr lang="en-US" sz="2400" dirty="0"/>
          </a:p>
          <a:p>
            <a:pPr marL="0" indent="0" algn="ctr">
              <a:lnSpc>
                <a:spcPct val="120000"/>
              </a:lnSpc>
              <a:buNone/>
            </a:pPr>
            <a:endParaRPr lang="en-US" sz="1900" b="1" dirty="0"/>
          </a:p>
          <a:p>
            <a:pPr marL="0" indent="0" algn="ctr">
              <a:buNone/>
            </a:pPr>
            <a:endParaRPr lang="en-US" sz="2400" b="1" dirty="0"/>
          </a:p>
          <a:p>
            <a:endParaRPr lang="ka-GE" sz="2400" dirty="0" smtClean="0"/>
          </a:p>
          <a:p>
            <a:endParaRPr lang="en-US" sz="2400" dirty="0"/>
          </a:p>
          <a:p>
            <a:pPr marL="0" indent="0">
              <a:buNone/>
            </a:pPr>
            <a:endParaRPr lang="en-US" dirty="0"/>
          </a:p>
        </p:txBody>
      </p:sp>
    </p:spTree>
    <p:extLst>
      <p:ext uri="{BB962C8B-B14F-4D97-AF65-F5344CB8AC3E}">
        <p14:creationId xmlns:p14="http://schemas.microsoft.com/office/powerpoint/2010/main" val="9827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77500" lnSpcReduction="20000"/>
          </a:bodyPr>
          <a:lstStyle/>
          <a:p>
            <a:pPr marL="371475" lvl="1" indent="0" algn="ctr">
              <a:lnSpc>
                <a:spcPct val="110000"/>
              </a:lnSpc>
              <a:buNone/>
            </a:pPr>
            <a:r>
              <a:rPr lang="en-GB" sz="2100" b="1" dirty="0" err="1" smtClean="0"/>
              <a:t>ზემოქმედება</a:t>
            </a:r>
            <a:r>
              <a:rPr lang="en-GB" sz="2100" b="1" dirty="0" smtClean="0"/>
              <a:t> </a:t>
            </a:r>
            <a:r>
              <a:rPr lang="en-GB" sz="2100" b="1" dirty="0" err="1" smtClean="0"/>
              <a:t>ადამიანის</a:t>
            </a:r>
            <a:r>
              <a:rPr lang="en-GB" sz="2100" b="1" dirty="0" smtClean="0"/>
              <a:t> </a:t>
            </a:r>
            <a:r>
              <a:rPr lang="en-GB" sz="2100" b="1" dirty="0" err="1" smtClean="0"/>
              <a:t>ჯანმრთელობაზე</a:t>
            </a:r>
            <a:endParaRPr lang="en-US" sz="2100" b="1" dirty="0" smtClean="0"/>
          </a:p>
          <a:p>
            <a:pPr>
              <a:lnSpc>
                <a:spcPct val="110000"/>
              </a:lnSpc>
            </a:pPr>
            <a:r>
              <a:rPr lang="ka-GE" sz="2100" dirty="0" smtClean="0"/>
              <a:t>ინსინერატორის ფუნქციონირების პროცესში, გზშ-ს ანგარიშში განხილული იქნება მომსახურე პერსონალის მოწამვლის ან/და ინფექციურ დაავადებათა აღმოცენება-გავრცელების რისკები.</a:t>
            </a:r>
          </a:p>
          <a:p>
            <a:pPr>
              <a:lnSpc>
                <a:spcPct val="110000"/>
              </a:lnSpc>
            </a:pPr>
            <a:r>
              <a:rPr lang="ka-GE" sz="2100" dirty="0" smtClean="0"/>
              <a:t> ინსინერატორის შენობაში, სახიფათო ნარჩენები გადმოტანილი იქნება მათი ქიმიურად დამუშავების შემდეგ, ამასთან, ინსინერატორში ნარჩენების  ჩატვირთვა მოხდება წინასწარი მანიპულაციების გარეშე. ყველა სახის ნარჩენი, შეტანილი იქნება სპეციალურ ტარაში შეფუთულ მდგომარეობაში, რაც ამცირებს პერსონალის ნარჩენებთან კონტაქტის რისკებს. </a:t>
            </a:r>
          </a:p>
          <a:p>
            <a:pPr marL="0" indent="0" algn="ctr">
              <a:lnSpc>
                <a:spcPct val="110000"/>
              </a:lnSpc>
              <a:buNone/>
            </a:pPr>
            <a:r>
              <a:rPr lang="en-GB" sz="2100" b="1" dirty="0" err="1" smtClean="0"/>
              <a:t>ნარჩენების</a:t>
            </a:r>
            <a:r>
              <a:rPr lang="en-GB" sz="2100" b="1" dirty="0" smtClean="0"/>
              <a:t> </a:t>
            </a:r>
            <a:r>
              <a:rPr lang="en-GB" sz="2100" b="1" dirty="0" err="1" smtClean="0"/>
              <a:t>წარმოქმნა</a:t>
            </a:r>
            <a:r>
              <a:rPr lang="en-GB" sz="2100" b="1" dirty="0" smtClean="0"/>
              <a:t> </a:t>
            </a:r>
            <a:r>
              <a:rPr lang="en-GB" sz="2100" b="1" dirty="0" err="1" smtClean="0"/>
              <a:t>და</a:t>
            </a:r>
            <a:r>
              <a:rPr lang="en-GB" sz="2100" b="1" dirty="0" smtClean="0"/>
              <a:t> </a:t>
            </a:r>
            <a:r>
              <a:rPr lang="en-GB" sz="2100" b="1" dirty="0" err="1" smtClean="0"/>
              <a:t>მართვა</a:t>
            </a:r>
            <a:endParaRPr lang="ka-GE" sz="2100" b="1" dirty="0" smtClean="0"/>
          </a:p>
          <a:p>
            <a:pPr>
              <a:lnSpc>
                <a:spcPct val="110000"/>
              </a:lnSpc>
            </a:pPr>
            <a:r>
              <a:rPr lang="ka-GE" sz="2100" dirty="0" smtClean="0"/>
              <a:t>ინსინერაციის პროცესში წარმოქმნილ ნაცარს, აღნიშნული ნაცარი შესაძლებელია იყოს სახიფათო და ასევე არასახიფათო, იმის გათვალისწინებით, თუ რა სახის ნარჩენის ინსინერაცია განხორციელდება. </a:t>
            </a:r>
          </a:p>
          <a:p>
            <a:pPr>
              <a:lnSpc>
                <a:spcPct val="110000"/>
              </a:lnSpc>
            </a:pPr>
            <a:r>
              <a:rPr lang="ka-GE" sz="2100" dirty="0"/>
              <a:t>ლაბორატორიაში წარმოქმნილი ნაცარი მოთავსდება დახურულ კონტეინერში, რომელიც დროებით, 1 წლამდე ვადით, განთავსდება ინსინერაციის უბანზე, ხოლო შემდეგ, გადაეცემა შესაბამისი ნებართვის მქონე კომპანიას, რომლის გამოვლენა მოხდება ტენდერის საფუძველზე.</a:t>
            </a:r>
            <a:endParaRPr lang="en-US" sz="2100" dirty="0"/>
          </a:p>
          <a:p>
            <a:pPr>
              <a:lnSpc>
                <a:spcPct val="110000"/>
              </a:lnSpc>
            </a:pPr>
            <a:r>
              <a:rPr lang="ka-GE" sz="2100" dirty="0"/>
              <a:t>ინსინერაციის უბანზე წარმოქმნილი ფერფლის  რაოდენობა დაზუსტებული იქნება გზშ-ის ეტაპზე</a:t>
            </a:r>
            <a:r>
              <a:rPr lang="ka-GE" sz="2100" dirty="0" smtClean="0"/>
              <a:t>.</a:t>
            </a:r>
            <a:endParaRPr lang="en-US" sz="2400" b="1" dirty="0" smtClean="0"/>
          </a:p>
          <a:p>
            <a:endParaRPr lang="en-US" sz="2400" dirty="0" smtClean="0"/>
          </a:p>
          <a:p>
            <a:pPr marL="0" indent="0" algn="ctr">
              <a:lnSpc>
                <a:spcPct val="120000"/>
              </a:lnSpc>
              <a:buNone/>
            </a:pPr>
            <a:endParaRPr lang="en-US" sz="1900" b="1" dirty="0" smtClean="0"/>
          </a:p>
          <a:p>
            <a:pPr marL="0" indent="0" algn="ctr">
              <a:buNone/>
            </a:pPr>
            <a:endParaRPr lang="en-US" sz="2400" b="1" dirty="0" smtClean="0"/>
          </a:p>
          <a:p>
            <a:endParaRPr lang="ka-GE" sz="2400" dirty="0" smtClean="0"/>
          </a:p>
          <a:p>
            <a:endParaRPr lang="en-US" sz="2400" dirty="0" smtClean="0"/>
          </a:p>
          <a:p>
            <a:pPr marL="0" indent="0">
              <a:buNone/>
            </a:pPr>
            <a:endParaRPr lang="en-US" dirty="0"/>
          </a:p>
        </p:txBody>
      </p:sp>
    </p:spTree>
    <p:extLst>
      <p:ext uri="{BB962C8B-B14F-4D97-AF65-F5344CB8AC3E}">
        <p14:creationId xmlns:p14="http://schemas.microsoft.com/office/powerpoint/2010/main" val="15679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62500" lnSpcReduction="20000"/>
          </a:bodyPr>
          <a:lstStyle/>
          <a:p>
            <a:pPr marL="371475" lvl="1" indent="0" algn="ctr">
              <a:lnSpc>
                <a:spcPct val="120000"/>
              </a:lnSpc>
              <a:buNone/>
            </a:pPr>
            <a:r>
              <a:rPr lang="en-GB" sz="2400" b="1" dirty="0" err="1" smtClean="0"/>
              <a:t>ისტორიულ-კულტურული</a:t>
            </a:r>
            <a:r>
              <a:rPr lang="en-GB" sz="2400" b="1" dirty="0" smtClean="0"/>
              <a:t> </a:t>
            </a:r>
            <a:r>
              <a:rPr lang="en-GB" sz="2400" b="1" dirty="0" err="1"/>
              <a:t>მემკვიდრეობის</a:t>
            </a:r>
            <a:r>
              <a:rPr lang="en-GB" sz="2400" b="1" dirty="0"/>
              <a:t> </a:t>
            </a:r>
            <a:r>
              <a:rPr lang="en-GB" sz="2400" b="1" dirty="0" err="1"/>
              <a:t>ძეგლებზე</a:t>
            </a:r>
            <a:r>
              <a:rPr lang="en-GB" sz="2400" b="1" dirty="0"/>
              <a:t> </a:t>
            </a:r>
            <a:r>
              <a:rPr lang="en-GB" sz="2400" b="1" dirty="0" err="1"/>
              <a:t>ზემოქმედება</a:t>
            </a:r>
            <a:r>
              <a:rPr lang="en-GB" sz="2400" b="1" dirty="0"/>
              <a:t>  </a:t>
            </a:r>
            <a:endParaRPr lang="en-US" sz="2400" b="1" dirty="0"/>
          </a:p>
          <a:p>
            <a:pPr>
              <a:lnSpc>
                <a:spcPct val="120000"/>
              </a:lnSpc>
            </a:pPr>
            <a:r>
              <a:rPr lang="ka-GE" sz="2400" dirty="0"/>
              <a:t>საკვლევ ტერიტორიაზე ლაბორატორია წლების განმავლობაში ფუნქციონირებს და ტერიტორიის მიმდებარედ, მოქმედი კულტურული მემკვიდრეობის ძეგლები არ გვხვდება და არც ლიტერატურული წყაროებით არ არის აღწერილი</a:t>
            </a:r>
            <a:r>
              <a:rPr lang="ka-GE" sz="2400" dirty="0" smtClean="0"/>
              <a:t>.</a:t>
            </a:r>
          </a:p>
          <a:p>
            <a:pPr marL="371475" lvl="1" indent="0" algn="ctr">
              <a:lnSpc>
                <a:spcPct val="120000"/>
              </a:lnSpc>
              <a:buNone/>
            </a:pPr>
            <a:r>
              <a:rPr lang="en-GB" sz="2400" b="1" dirty="0" err="1" smtClean="0"/>
              <a:t>ტრანსასაზღვრო</a:t>
            </a:r>
            <a:r>
              <a:rPr lang="en-GB" sz="2400" b="1" dirty="0" smtClean="0"/>
              <a:t> </a:t>
            </a:r>
            <a:r>
              <a:rPr lang="en-GB" sz="2400" b="1" dirty="0" err="1"/>
              <a:t>ზემოქმედება</a:t>
            </a:r>
            <a:r>
              <a:rPr lang="en-GB" sz="2400" b="1" dirty="0"/>
              <a:t> </a:t>
            </a:r>
            <a:endParaRPr lang="en-US" sz="2400" b="1" dirty="0"/>
          </a:p>
          <a:p>
            <a:pPr>
              <a:lnSpc>
                <a:spcPct val="120000"/>
              </a:lnSpc>
            </a:pPr>
            <a:r>
              <a:rPr lang="ka-GE" sz="2400" dirty="0"/>
              <a:t>დაგეგმილი საქმიანობის სპეციფიკის და ადგილმდებარეობის გათვალისწინებით </a:t>
            </a:r>
            <a:r>
              <a:rPr lang="ka-GE" sz="2400" dirty="0" err="1"/>
              <a:t>ტრანსასაზღვრო</a:t>
            </a:r>
            <a:r>
              <a:rPr lang="ka-GE" sz="2400" dirty="0"/>
              <a:t> ზემოქმედება ადგილი არ ექნება. </a:t>
            </a:r>
            <a:endParaRPr lang="ka-GE" sz="2400" dirty="0" smtClean="0"/>
          </a:p>
          <a:p>
            <a:pPr marL="0" indent="0" algn="ctr">
              <a:lnSpc>
                <a:spcPct val="120000"/>
              </a:lnSpc>
              <a:buNone/>
            </a:pPr>
            <a:r>
              <a:rPr lang="en-GB" sz="2400" b="1" dirty="0" err="1" smtClean="0"/>
              <a:t>კუმულაციური</a:t>
            </a:r>
            <a:r>
              <a:rPr lang="en-GB" sz="2400" b="1" dirty="0" smtClean="0"/>
              <a:t> </a:t>
            </a:r>
            <a:r>
              <a:rPr lang="en-GB" sz="2400" b="1" dirty="0" err="1" smtClean="0"/>
              <a:t>ზემოქმედება</a:t>
            </a:r>
            <a:endParaRPr lang="ka-GE" sz="2400" b="1" dirty="0" smtClean="0"/>
          </a:p>
          <a:p>
            <a:pPr>
              <a:lnSpc>
                <a:spcPct val="120000"/>
              </a:lnSpc>
            </a:pPr>
            <a:r>
              <a:rPr lang="ka-GE" sz="2400" dirty="0"/>
              <a:t>ლაბორატორიის ტერიტორიაზე, ინსინერატორის შენობის გარდა განთავსებულია ბიო-თერმული ორმოები და რამდენიმე საქვაბე დანადგარი. ატმოსფერულ ჰაერზე, მავნე ნივთიერებებით და ხმაურის გავრცელებით გამოწვეული კუმულაციური (ჯამური) ზემოქმედების შესაფასებლად, გათვალისწინებული იქნება ტერიტორიის ფარგლებში არსებული ყველა დამაბინძურებელი წყარო.</a:t>
            </a:r>
            <a:endParaRPr lang="en-US" sz="2400" dirty="0"/>
          </a:p>
          <a:p>
            <a:pPr>
              <a:lnSpc>
                <a:spcPct val="120000"/>
              </a:lnSpc>
            </a:pPr>
            <a:r>
              <a:rPr lang="ka-GE" sz="2400" dirty="0"/>
              <a:t>რაც შეეხება ტერიტორიის გარეთ არსებულ ობიექტებს, ტერიტორიის მიმდებარედ არ არის წარმოდგენილი ანალოგიური პროფილის საწარმოები, რომლებიც, ლაბორატორიაში არსებულ, ემისიების წყაროებთან ერთად, კუმულაციური ზემოქმედების ეფექტის მქონე წყაროებად შეიძლება განვიხილოთ.  </a:t>
            </a:r>
            <a:endParaRPr lang="en-US" sz="2400" dirty="0"/>
          </a:p>
          <a:p>
            <a:pPr>
              <a:lnSpc>
                <a:spcPct val="120000"/>
              </a:lnSpc>
            </a:pPr>
            <a:r>
              <a:rPr lang="ka-GE" sz="2400" dirty="0"/>
              <a:t>გზშ-ის ფაზაზე გაანგარიშებული იქნება ინსინერატორის ექსპლუატაციის პროცესში მოსალოდნელი ემისიები და ხმაურის გავრცელების დონეები, ასევე პროექტის გავლენის ზონაში მოქცეული ტერიტორიებზე არსებული ობიექტები და მოცემული იქნება კუმულაციური ზემოქმედებს რისკების დეტალური შეფასება.</a:t>
            </a:r>
            <a:endParaRPr lang="en-US" sz="2400" dirty="0"/>
          </a:p>
          <a:p>
            <a:pPr marL="0" indent="0" algn="ctr">
              <a:lnSpc>
                <a:spcPct val="120000"/>
              </a:lnSpc>
              <a:buNone/>
            </a:pPr>
            <a:endParaRPr lang="en-US" sz="2400" b="1" dirty="0"/>
          </a:p>
          <a:p>
            <a:endParaRPr lang="en-US" sz="2400" dirty="0"/>
          </a:p>
          <a:p>
            <a:pPr marL="0" indent="0" algn="ctr">
              <a:lnSpc>
                <a:spcPct val="120000"/>
              </a:lnSpc>
              <a:buNone/>
            </a:pPr>
            <a:endParaRPr lang="en-US" sz="1900" b="1" dirty="0" smtClean="0"/>
          </a:p>
          <a:p>
            <a:pPr marL="0" indent="0" algn="ctr">
              <a:buNone/>
            </a:pPr>
            <a:endParaRPr lang="en-US" sz="2400" b="1" dirty="0" smtClean="0"/>
          </a:p>
          <a:p>
            <a:endParaRPr lang="ka-GE" sz="2400" dirty="0" smtClean="0"/>
          </a:p>
          <a:p>
            <a:endParaRPr lang="en-US" sz="2400" dirty="0" smtClean="0"/>
          </a:p>
          <a:p>
            <a:pPr marL="0" indent="0">
              <a:buNone/>
            </a:pPr>
            <a:endParaRPr lang="en-US" dirty="0"/>
          </a:p>
        </p:txBody>
      </p:sp>
    </p:spTree>
    <p:extLst>
      <p:ext uri="{BB962C8B-B14F-4D97-AF65-F5344CB8AC3E}">
        <p14:creationId xmlns:p14="http://schemas.microsoft.com/office/powerpoint/2010/main" val="96952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744" y="2563851"/>
            <a:ext cx="5723554"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a-GE" sz="2800" b="0" i="1" u="none" strike="noStrike" kern="0" cap="none" spc="0" normalizeH="0" baseline="0" noProof="0" dirty="0" smtClean="0">
                <a:ln w="0"/>
                <a:solidFill>
                  <a:schemeClr val="tx2">
                    <a:lumMod val="50000"/>
                  </a:schemeClr>
                </a:solidFill>
                <a:effectLst>
                  <a:outerShdw blurRad="38100" dist="19050" dir="2700000" algn="tl" rotWithShape="0">
                    <a:prstClr val="black">
                      <a:alpha val="40000"/>
                    </a:prstClr>
                  </a:outerShdw>
                </a:effectLst>
                <a:uLnTx/>
                <a:uFillTx/>
              </a:rPr>
              <a:t>გმადლობთ ყურადღებისთვის!</a:t>
            </a:r>
            <a:endParaRPr kumimoji="0" lang="en-GB" sz="2800" b="0" i="1" u="none" strike="noStrike" kern="0" cap="none" spc="0" normalizeH="0" baseline="0" noProof="0" dirty="0">
              <a:ln w="0"/>
              <a:solidFill>
                <a:schemeClr val="tx2">
                  <a:lumMod val="50000"/>
                </a:schemeClr>
              </a:solidFill>
              <a:effectLst>
                <a:outerShdw blurRad="38100" dist="19050" dir="2700000" algn="tl" rotWithShape="0">
                  <a:prstClr val="black">
                    <a:alpha val="40000"/>
                  </a:prstClr>
                </a:outerShdw>
              </a:effectLst>
              <a:uLnTx/>
              <a:uFillTx/>
            </a:endParaRPr>
          </a:p>
        </p:txBody>
      </p:sp>
      <p:sp>
        <p:nvSpPr>
          <p:cNvPr id="5" name="Subtitle 2"/>
          <p:cNvSpPr txBox="1">
            <a:spLocks/>
          </p:cNvSpPr>
          <p:nvPr/>
        </p:nvSpPr>
        <p:spPr>
          <a:xfrm>
            <a:off x="3661932" y="4861806"/>
            <a:ext cx="4142366" cy="979522"/>
          </a:xfrm>
          <a:prstGeom prst="rect">
            <a:avLst/>
          </a:prstGeom>
        </p:spPr>
        <p:txBody>
          <a:bodyPr vert="horz" lIns="103146" tIns="51572" rIns="103146" bIns="51572" rtlCol="0" anchor="t" anchorCtr="0">
            <a:noAutofit/>
          </a:bodyPr>
          <a:lstStyle/>
          <a:p>
            <a:r>
              <a:rPr lang="ka-GE" sz="1600" kern="0" dirty="0">
                <a:latin typeface="Sylfaen" panose="010A0502050306030303" pitchFamily="18" charset="0"/>
              </a:rPr>
              <a:t>შპს </a:t>
            </a:r>
            <a:r>
              <a:rPr lang="ka-GE" sz="1600" kern="0" dirty="0" err="1">
                <a:latin typeface="Sylfaen" panose="010A0502050306030303" pitchFamily="18" charset="0"/>
              </a:rPr>
              <a:t>„გამა</a:t>
            </a:r>
            <a:r>
              <a:rPr lang="ka-GE" sz="1600" kern="0" dirty="0">
                <a:latin typeface="Sylfaen" panose="010A0502050306030303" pitchFamily="18" charset="0"/>
              </a:rPr>
              <a:t> </a:t>
            </a:r>
            <a:r>
              <a:rPr lang="ka-GE" sz="1600" kern="0" dirty="0" err="1">
                <a:latin typeface="Sylfaen" panose="010A0502050306030303" pitchFamily="18" charset="0"/>
              </a:rPr>
              <a:t>კონსალტინგი“</a:t>
            </a:r>
            <a:endParaRPr lang="ka-GE" sz="1600" kern="0" dirty="0">
              <a:latin typeface="Sylfaen" panose="010A0502050306030303" pitchFamily="18" charset="0"/>
            </a:endParaRPr>
          </a:p>
          <a:p>
            <a:pPr lvl="0"/>
            <a:r>
              <a:rPr lang="ka-GE" sz="1600" kern="0" dirty="0">
                <a:latin typeface="Sylfaen" panose="010A0502050306030303" pitchFamily="18" charset="0"/>
              </a:rPr>
              <a:t>0192 თბილისი, გურამიშვილის გამზ. </a:t>
            </a:r>
            <a:r>
              <a:rPr lang="ka-GE" sz="1600" kern="0" dirty="0" err="1" smtClean="0">
                <a:latin typeface="Sylfaen" panose="010A0502050306030303" pitchFamily="18" charset="0"/>
              </a:rPr>
              <a:t>19</a:t>
            </a:r>
            <a:r>
              <a:rPr lang="ka-GE" sz="1600" kern="0" baseline="42000" dirty="0" err="1" smtClean="0">
                <a:latin typeface="Sylfaen" panose="010A0502050306030303" pitchFamily="18" charset="0"/>
              </a:rPr>
              <a:t>დ</a:t>
            </a:r>
            <a:r>
              <a:rPr lang="ka-GE" sz="1600" kern="0" baseline="42000" dirty="0" smtClean="0">
                <a:latin typeface="Sylfaen" panose="010A0502050306030303" pitchFamily="18" charset="0"/>
              </a:rPr>
              <a:t> </a:t>
            </a:r>
            <a:endParaRPr lang="ka-GE" sz="1600" kern="0" baseline="42000" dirty="0">
              <a:latin typeface="Sylfaen" panose="010A0502050306030303" pitchFamily="18" charset="0"/>
            </a:endParaRPr>
          </a:p>
          <a:p>
            <a:pPr lvl="0"/>
            <a:r>
              <a:rPr lang="ka-GE" sz="1600" kern="0" dirty="0">
                <a:latin typeface="Sylfaen" panose="010A0502050306030303" pitchFamily="18" charset="0"/>
              </a:rPr>
              <a:t>ტელ: +(995 32) 260 15 27</a:t>
            </a:r>
            <a:r>
              <a:rPr lang="en-US" sz="1600" kern="0" dirty="0">
                <a:latin typeface="Sylfaen" panose="010A0502050306030303" pitchFamily="18" charset="0"/>
              </a:rPr>
              <a:t>; </a:t>
            </a:r>
            <a:endParaRPr lang="ka-GE" sz="1600" kern="0" dirty="0">
              <a:latin typeface="Sylfaen" panose="010A0502050306030303" pitchFamily="18" charset="0"/>
            </a:endParaRPr>
          </a:p>
          <a:p>
            <a:pPr lvl="0"/>
            <a:r>
              <a:rPr lang="en-US" sz="1600" kern="0" dirty="0">
                <a:latin typeface="Sylfaen" panose="010A0502050306030303" pitchFamily="18" charset="0"/>
              </a:rPr>
              <a:t>E-mail: j.akhvlediani@gamma.ge</a:t>
            </a:r>
          </a:p>
        </p:txBody>
      </p:sp>
      <p:graphicFrame>
        <p:nvGraphicFramePr>
          <p:cNvPr id="6" name="Object 2"/>
          <p:cNvGraphicFramePr>
            <a:graphicFrameLocks noChangeAspect="1"/>
          </p:cNvGraphicFramePr>
          <p:nvPr>
            <p:extLst>
              <p:ext uri="{D42A27DB-BD31-4B8C-83A1-F6EECF244321}">
                <p14:modId xmlns:p14="http://schemas.microsoft.com/office/powerpoint/2010/main" val="3694290903"/>
              </p:ext>
            </p:extLst>
          </p:nvPr>
        </p:nvGraphicFramePr>
        <p:xfrm>
          <a:off x="557176" y="4861807"/>
          <a:ext cx="2377410" cy="1083599"/>
        </p:xfrm>
        <a:graphic>
          <a:graphicData uri="http://schemas.openxmlformats.org/presentationml/2006/ole">
            <mc:AlternateContent xmlns:mc="http://schemas.openxmlformats.org/markup-compatibility/2006">
              <mc:Choice xmlns:v="urn:schemas-microsoft-com:vml" Requires="v">
                <p:oleObj spid="_x0000_s3095" name="Visio" r:id="rId3" imgW="3084378" imgH="1172340" progId="Visio.Drawing.11">
                  <p:embed/>
                </p:oleObj>
              </mc:Choice>
              <mc:Fallback>
                <p:oleObj name="Visio" r:id="rId3" imgW="3084378" imgH="11723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76" y="4861807"/>
                        <a:ext cx="2377410" cy="108359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1363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style>
          <a:lnRef idx="1">
            <a:schemeClr val="accent6"/>
          </a:lnRef>
          <a:fillRef idx="2">
            <a:schemeClr val="accent6"/>
          </a:fillRef>
          <a:effectRef idx="1">
            <a:schemeClr val="accent6"/>
          </a:effectRef>
          <a:fontRef idx="minor">
            <a:schemeClr val="dk1"/>
          </a:fontRef>
        </p:style>
        <p:txBody>
          <a:bodyPr>
            <a:normAutofit/>
          </a:bodyPr>
          <a:lstStyle/>
          <a:p>
            <a:r>
              <a:rPr lang="ka-GE" sz="2400" b="1" dirty="0" smtClean="0"/>
              <a:t>პროექტის აღწერა</a:t>
            </a:r>
            <a:endParaRPr lang="en-US" sz="2400" b="1" dirty="0"/>
          </a:p>
        </p:txBody>
      </p:sp>
      <p:sp>
        <p:nvSpPr>
          <p:cNvPr id="2" name="Text Placeholder 1"/>
          <p:cNvSpPr>
            <a:spLocks noGrp="1"/>
          </p:cNvSpPr>
          <p:nvPr>
            <p:ph type="body" idx="1"/>
          </p:nvPr>
        </p:nvSpPr>
        <p:spPr>
          <a:xfrm>
            <a:off x="578841" y="976401"/>
            <a:ext cx="8783274" cy="5239841"/>
          </a:xfrm>
        </p:spPr>
        <p:txBody>
          <a:bodyPr>
            <a:noAutofit/>
          </a:bodyPr>
          <a:lstStyle/>
          <a:p>
            <a:pPr marL="285750" indent="-285750">
              <a:lnSpc>
                <a:spcPct val="100000"/>
              </a:lnSpc>
              <a:buFont typeface="Arial" panose="020B0604020202020204" pitchFamily="34" charset="0"/>
              <a:buChar char="•"/>
            </a:pPr>
            <a:r>
              <a:rPr lang="ka-GE" sz="1500" dirty="0" smtClean="0">
                <a:solidFill>
                  <a:schemeClr val="tx1"/>
                </a:solidFill>
              </a:rPr>
              <a:t>სკოპინგის ანგარიში ეხება, ქ. ახალციხეში მდებარე</a:t>
            </a:r>
            <a:r>
              <a:rPr lang="en-US" sz="1500" dirty="0" smtClean="0">
                <a:solidFill>
                  <a:schemeClr val="tx1"/>
                </a:solidFill>
              </a:rPr>
              <a:t>, </a:t>
            </a:r>
            <a:r>
              <a:rPr lang="ka-GE" sz="1500" dirty="0" smtClean="0">
                <a:solidFill>
                  <a:schemeClr val="tx1"/>
                </a:solidFill>
              </a:rPr>
              <a:t>სსიპ სოფლის მეურნეობის სახელმწიფო ლაბორატორიის ტერიტორიული ორგანოს - ახალციხის ზონალურ დიაგნოსტიკურ ლაბორატორიაში არსებული მინი ინსინერატორის ექსპლუატაციის პირობების ცვლილებას.</a:t>
            </a:r>
            <a:endParaRPr lang="en-US" sz="1500" dirty="0" smtClean="0">
              <a:solidFill>
                <a:schemeClr val="tx1"/>
              </a:solidFill>
            </a:endParaRPr>
          </a:p>
          <a:p>
            <a:pPr marL="285750" indent="-285750">
              <a:lnSpc>
                <a:spcPct val="100000"/>
              </a:lnSpc>
              <a:buFont typeface="Arial" panose="020B0604020202020204" pitchFamily="34" charset="0"/>
              <a:buChar char="•"/>
            </a:pPr>
            <a:r>
              <a:rPr lang="ka-GE" sz="1500" dirty="0" smtClean="0">
                <a:solidFill>
                  <a:schemeClr val="tx1"/>
                </a:solidFill>
              </a:rPr>
              <a:t>ლაბორატორიაში ინსინერატორი განთავსდა 2009 წელს, „ბიოლოგიური იარაღის გავრცელების პრევენციის“ (BWPP) პროექტის ფარგლებში. არსებული ინსინერატორი წარმოადგენს C-18P (</a:t>
            </a:r>
            <a:r>
              <a:rPr lang="ka-GE" sz="1500" dirty="0" err="1" smtClean="0">
                <a:solidFill>
                  <a:schemeClr val="tx1"/>
                </a:solidFill>
              </a:rPr>
              <a:t>Consultec</a:t>
            </a:r>
            <a:r>
              <a:rPr lang="ka-GE" sz="1500" dirty="0" smtClean="0">
                <a:solidFill>
                  <a:schemeClr val="tx1"/>
                </a:solidFill>
              </a:rPr>
              <a:t> </a:t>
            </a:r>
            <a:r>
              <a:rPr lang="ka-GE" sz="1500" dirty="0" err="1" smtClean="0">
                <a:solidFill>
                  <a:schemeClr val="tx1"/>
                </a:solidFill>
              </a:rPr>
              <a:t>Systems</a:t>
            </a:r>
            <a:r>
              <a:rPr lang="ka-GE" sz="1500" dirty="0" smtClean="0">
                <a:solidFill>
                  <a:schemeClr val="tx1"/>
                </a:solidFill>
              </a:rPr>
              <a:t> LLC) მოდელის ინსინერატორს, რომლის მაქსიმალური საპროექტო წარმადობა შეადგენს 27 კგ/სთ-ს.</a:t>
            </a:r>
            <a:endParaRPr lang="en-US" sz="1500" dirty="0" smtClean="0">
              <a:solidFill>
                <a:schemeClr val="tx1"/>
              </a:solidFill>
            </a:endParaRPr>
          </a:p>
          <a:p>
            <a:pPr marL="285750" indent="-285750">
              <a:lnSpc>
                <a:spcPct val="100000"/>
              </a:lnSpc>
              <a:buFont typeface="Arial" panose="020B0604020202020204" pitchFamily="34" charset="0"/>
              <a:buChar char="•"/>
            </a:pPr>
            <a:r>
              <a:rPr lang="ka-GE" sz="1500" dirty="0" smtClean="0">
                <a:solidFill>
                  <a:schemeClr val="tx1"/>
                </a:solidFill>
              </a:rPr>
              <a:t>მიუხედავად იმისა, რომ ინსინერატორის მაქსიმალური წარმადობა შეადგენს 27 კგ/სთ-ს, ინსინერატორის მოწყობასა და ექსპლუატაციაზე, სამინისტროს მიერ, 2009 წელს გაცემული შესაბამისი ეკოლოგიური ექსპერტიზის დასკვნის N17; 05.02.2009 მიხედვით, დანადგარის სიმძლავრედ განისაზღვრა კვირაში (5 დღეში) 45 კგ ნარჩენი (დღეში 9 კგ).</a:t>
            </a:r>
            <a:endParaRPr lang="en-US" sz="1500" dirty="0" smtClean="0">
              <a:solidFill>
                <a:schemeClr val="tx1"/>
              </a:solidFill>
            </a:endParaRPr>
          </a:p>
          <a:p>
            <a:pPr marL="285750" indent="-285750" algn="just">
              <a:lnSpc>
                <a:spcPct val="100000"/>
              </a:lnSpc>
              <a:buFont typeface="Arial" panose="020B0604020202020204" pitchFamily="34" charset="0"/>
              <a:buChar char="•"/>
            </a:pPr>
            <a:r>
              <a:rPr lang="ka-GE" sz="1500" dirty="0" smtClean="0">
                <a:solidFill>
                  <a:schemeClr val="tx1"/>
                </a:solidFill>
              </a:rPr>
              <a:t>დღეისათვის ლაბორატორიაში/საწარმოში დაგეგმილია ინსინერატორის საპროექტო სიმძლავრის სრულად ათვისება, რაც საწარმოს წარმადობას </a:t>
            </a:r>
            <a:r>
              <a:rPr lang="en-US" sz="1500" dirty="0" smtClean="0">
                <a:solidFill>
                  <a:schemeClr val="tx1"/>
                </a:solidFill>
              </a:rPr>
              <a:t>9</a:t>
            </a:r>
            <a:r>
              <a:rPr lang="ka-GE" sz="1500" dirty="0" smtClean="0">
                <a:solidFill>
                  <a:schemeClr val="tx1"/>
                </a:solidFill>
              </a:rPr>
              <a:t> კგ/დღ.-დან გაზრდის 216 კგ/დღ-მდე,</a:t>
            </a:r>
          </a:p>
          <a:p>
            <a:pPr marL="285750" indent="-285750" algn="just">
              <a:lnSpc>
                <a:spcPct val="100000"/>
              </a:lnSpc>
              <a:buFont typeface="Arial" panose="020B0604020202020204" pitchFamily="34" charset="0"/>
              <a:buChar char="•"/>
            </a:pPr>
            <a:r>
              <a:rPr lang="ka-GE" sz="1500" dirty="0" smtClean="0">
                <a:solidFill>
                  <a:schemeClr val="tx1"/>
                </a:solidFill>
              </a:rPr>
              <a:t>ასევე დაგეგმილია, არსებულ ინსინერატორში დამუშავდეს ლაბორატორიაში წარმოქმნილი, როგორც ვეტერინარული, ისე სამედიცინო ნარჩენები და ინსინერატორში გამოყენებული დიზელის საწვავი შეიცვალოს ბუნებრივი აირის საწვავით.</a:t>
            </a:r>
          </a:p>
          <a:p>
            <a:pPr marL="285750" indent="-285750" algn="just">
              <a:lnSpc>
                <a:spcPct val="100000"/>
              </a:lnSpc>
              <a:buFont typeface="Arial" panose="020B0604020202020204" pitchFamily="34" charset="0"/>
              <a:buChar char="•"/>
            </a:pPr>
            <a:r>
              <a:rPr lang="ka-GE" sz="1500" dirty="0" smtClean="0">
                <a:solidFill>
                  <a:schemeClr val="tx1"/>
                </a:solidFill>
              </a:rPr>
              <a:t>სსიპ სოფლის მეურნეობის სახელმწიფო ლაბორატორიის ტერიტორიული ორგანოს - ახალციხის ზონალურ დიაგნოსტიკურ ლაბორატორია მდებარეობს ქ. ახალციხეში, ახალქალაქის გზატკეცილზე.</a:t>
            </a:r>
            <a:r>
              <a:rPr lang="ka-GE" sz="1600" dirty="0">
                <a:solidFill>
                  <a:schemeClr val="tx1"/>
                </a:solidFill>
              </a:rPr>
              <a:t> ლაბორატორიის ტერიტორიის ფართობია 50 მ </a:t>
            </a:r>
            <a:r>
              <a:rPr lang="en-US" sz="1600" dirty="0">
                <a:solidFill>
                  <a:schemeClr val="tx1"/>
                </a:solidFill>
              </a:rPr>
              <a:t>x 60 </a:t>
            </a:r>
            <a:r>
              <a:rPr lang="ka-GE" sz="1600" dirty="0">
                <a:solidFill>
                  <a:schemeClr val="tx1"/>
                </a:solidFill>
              </a:rPr>
              <a:t>მ = 3000 </a:t>
            </a:r>
            <a:r>
              <a:rPr lang="ka-GE" sz="1600" dirty="0" smtClean="0">
                <a:solidFill>
                  <a:schemeClr val="tx1"/>
                </a:solidFill>
              </a:rPr>
              <a:t>მ</a:t>
            </a:r>
            <a:r>
              <a:rPr lang="ka-GE" sz="1600" baseline="30000" dirty="0" smtClean="0">
                <a:solidFill>
                  <a:schemeClr val="tx1"/>
                </a:solidFill>
              </a:rPr>
              <a:t>2</a:t>
            </a:r>
            <a:r>
              <a:rPr lang="en-US" sz="1600" baseline="30000" dirty="0" smtClean="0">
                <a:solidFill>
                  <a:schemeClr val="tx1"/>
                </a:solidFill>
              </a:rPr>
              <a:t>.</a:t>
            </a:r>
            <a:endParaRPr lang="en-US" sz="1500" dirty="0">
              <a:solidFill>
                <a:schemeClr val="tx1"/>
              </a:solidFill>
            </a:endParaRPr>
          </a:p>
        </p:txBody>
      </p:sp>
    </p:spTree>
    <p:extLst>
      <p:ext uri="{BB962C8B-B14F-4D97-AF65-F5344CB8AC3E}">
        <p14:creationId xmlns:p14="http://schemas.microsoft.com/office/powerpoint/2010/main" val="27131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style>
          <a:lnRef idx="1">
            <a:schemeClr val="accent6"/>
          </a:lnRef>
          <a:fillRef idx="2">
            <a:schemeClr val="accent6"/>
          </a:fillRef>
          <a:effectRef idx="1">
            <a:schemeClr val="accent6"/>
          </a:effectRef>
          <a:fontRef idx="minor">
            <a:schemeClr val="dk1"/>
          </a:fontRef>
        </p:style>
        <p:txBody>
          <a:bodyPr>
            <a:normAutofit/>
          </a:bodyPr>
          <a:lstStyle/>
          <a:p>
            <a:r>
              <a:rPr lang="ka-GE" sz="2400" b="1" dirty="0" smtClean="0"/>
              <a:t>პროექტის აღწერა</a:t>
            </a:r>
            <a:endParaRPr lang="en-US" sz="2400" b="1" dirty="0"/>
          </a:p>
        </p:txBody>
      </p:sp>
      <p:sp>
        <p:nvSpPr>
          <p:cNvPr id="2" name="Text Placeholder 1"/>
          <p:cNvSpPr>
            <a:spLocks noGrp="1"/>
          </p:cNvSpPr>
          <p:nvPr>
            <p:ph type="body" idx="1"/>
          </p:nvPr>
        </p:nvSpPr>
        <p:spPr>
          <a:xfrm>
            <a:off x="422276" y="1055913"/>
            <a:ext cx="8558438" cy="5246915"/>
          </a:xfrm>
        </p:spPr>
        <p:txBody>
          <a:bodyPr>
            <a:noAutofit/>
          </a:bodyPr>
          <a:lstStyle/>
          <a:p>
            <a:pPr marL="285750" indent="-285750" algn="just">
              <a:buFont typeface="Arial" panose="020B0604020202020204" pitchFamily="34" charset="0"/>
              <a:buChar char="•"/>
            </a:pPr>
            <a:r>
              <a:rPr lang="ka-GE" sz="1500" dirty="0">
                <a:solidFill>
                  <a:schemeClr val="tx1"/>
                </a:solidFill>
              </a:rPr>
              <a:t>ტერიტორიაზე წარმოდგენილია ძირითადი კორპუსი და ინსინერატორის შენობა-ნაგებობა. ძირითადი კორპუსი წარმოადგენს ერთ სართულიან შენობას, რომლის ფართობია </a:t>
            </a:r>
            <a:r>
              <a:rPr lang="en-US" sz="1500" dirty="0">
                <a:solidFill>
                  <a:schemeClr val="tx1"/>
                </a:solidFill>
              </a:rPr>
              <a:t>12.8 </a:t>
            </a:r>
            <a:r>
              <a:rPr lang="ka-GE" sz="1500" dirty="0">
                <a:solidFill>
                  <a:schemeClr val="tx1"/>
                </a:solidFill>
              </a:rPr>
              <a:t>მ </a:t>
            </a:r>
            <a:r>
              <a:rPr lang="en-US" sz="1500" dirty="0">
                <a:solidFill>
                  <a:schemeClr val="tx1"/>
                </a:solidFill>
              </a:rPr>
              <a:t>x</a:t>
            </a:r>
            <a:r>
              <a:rPr lang="ka-GE" sz="1500" dirty="0">
                <a:solidFill>
                  <a:schemeClr val="tx1"/>
                </a:solidFill>
              </a:rPr>
              <a:t> 34,40 მ = 440,32 მ</a:t>
            </a:r>
            <a:r>
              <a:rPr lang="ka-GE" sz="1500" baseline="30000" dirty="0">
                <a:solidFill>
                  <a:schemeClr val="tx1"/>
                </a:solidFill>
              </a:rPr>
              <a:t>2</a:t>
            </a:r>
            <a:r>
              <a:rPr lang="ka-GE" sz="1500" dirty="0">
                <a:solidFill>
                  <a:schemeClr val="tx1"/>
                </a:solidFill>
              </a:rPr>
              <a:t>. ძირითად კორპუსში გამოყოფილია ლაბორატორიული ზონა და ადმინისტრაციული ზონა. </a:t>
            </a:r>
            <a:endParaRPr lang="en-US" sz="1500" dirty="0">
              <a:solidFill>
                <a:schemeClr val="tx1"/>
              </a:solidFill>
            </a:endParaRPr>
          </a:p>
          <a:p>
            <a:pPr marL="285750" indent="-285750" algn="just">
              <a:buFont typeface="Arial" panose="020B0604020202020204" pitchFamily="34" charset="0"/>
              <a:buChar char="•"/>
            </a:pPr>
            <a:r>
              <a:rPr lang="ka-GE" sz="1500" dirty="0" smtClean="0">
                <a:solidFill>
                  <a:schemeClr val="tx1"/>
                </a:solidFill>
              </a:rPr>
              <a:t>ლაბორატორიის </a:t>
            </a:r>
            <a:r>
              <a:rPr lang="ka-GE" sz="1500" dirty="0">
                <a:solidFill>
                  <a:schemeClr val="tx1"/>
                </a:solidFill>
              </a:rPr>
              <a:t>ჩრდილო-აღმოსავლეთ ნაწილში განთავსებულია ინსინერატორის შენობა, </a:t>
            </a:r>
            <a:r>
              <a:rPr lang="ka-GE" sz="1500" dirty="0" smtClean="0">
                <a:solidFill>
                  <a:schemeClr val="tx1"/>
                </a:solidFill>
              </a:rPr>
              <a:t>რომელიც </a:t>
            </a:r>
            <a:r>
              <a:rPr lang="ka-GE" sz="1500" dirty="0">
                <a:solidFill>
                  <a:schemeClr val="tx1"/>
                </a:solidFill>
              </a:rPr>
              <a:t>წარმოადგენს ერთ სართულიან ნაგებობას და რომლის ფართობია 5,0 მ </a:t>
            </a:r>
            <a:r>
              <a:rPr lang="en-US" sz="1500" dirty="0">
                <a:solidFill>
                  <a:schemeClr val="tx1"/>
                </a:solidFill>
              </a:rPr>
              <a:t>x</a:t>
            </a:r>
            <a:r>
              <a:rPr lang="ka-GE" sz="1500" dirty="0">
                <a:solidFill>
                  <a:schemeClr val="tx1"/>
                </a:solidFill>
              </a:rPr>
              <a:t> 7,9 მ = 39,5 </a:t>
            </a:r>
            <a:r>
              <a:rPr lang="ka-GE" sz="1500" dirty="0" smtClean="0">
                <a:solidFill>
                  <a:schemeClr val="tx1"/>
                </a:solidFill>
              </a:rPr>
              <a:t>მ</a:t>
            </a:r>
            <a:r>
              <a:rPr lang="ka-GE" sz="1500" baseline="30000" dirty="0" smtClean="0">
                <a:solidFill>
                  <a:schemeClr val="tx1"/>
                </a:solidFill>
              </a:rPr>
              <a:t>2</a:t>
            </a:r>
            <a:r>
              <a:rPr lang="ka-GE" sz="1500" dirty="0" smtClean="0">
                <a:solidFill>
                  <a:schemeClr val="tx1"/>
                </a:solidFill>
              </a:rPr>
              <a:t>.</a:t>
            </a:r>
            <a:endParaRPr lang="en-US" sz="1500" dirty="0" smtClean="0">
              <a:solidFill>
                <a:schemeClr val="tx1"/>
              </a:solidFill>
            </a:endParaRPr>
          </a:p>
          <a:p>
            <a:pPr marL="285750" indent="-285750" algn="just">
              <a:buFont typeface="Arial" panose="020B0604020202020204" pitchFamily="34" charset="0"/>
              <a:buChar char="•"/>
            </a:pPr>
            <a:r>
              <a:rPr lang="ka-GE" sz="1500" dirty="0" smtClean="0">
                <a:solidFill>
                  <a:schemeClr val="tx1"/>
                </a:solidFill>
              </a:rPr>
              <a:t>შენობაში </a:t>
            </a:r>
            <a:r>
              <a:rPr lang="ka-GE" sz="1500" dirty="0">
                <a:solidFill>
                  <a:schemeClr val="tx1"/>
                </a:solidFill>
              </a:rPr>
              <a:t>გამოყოფილია ინსინერატორის სათავსი, საწვავის (დიზელის) საწყობი და მასალების საწყობი. ინსინერატორის სათავსში, ინსინერაციის წვის პროცესის ჰაერით მომარაგების მიზნით, განთავსებულია „</a:t>
            </a:r>
            <a:r>
              <a:rPr lang="en-US" sz="1500" dirty="0">
                <a:solidFill>
                  <a:schemeClr val="tx1"/>
                </a:solidFill>
              </a:rPr>
              <a:t>System Air</a:t>
            </a:r>
            <a:r>
              <a:rPr lang="ka-GE" sz="1500" dirty="0">
                <a:solidFill>
                  <a:schemeClr val="tx1"/>
                </a:solidFill>
              </a:rPr>
              <a:t>“-ს ფირმის </a:t>
            </a:r>
            <a:r>
              <a:rPr lang="ka-GE" sz="1500" dirty="0" smtClean="0">
                <a:solidFill>
                  <a:schemeClr val="tx1"/>
                </a:solidFill>
              </a:rPr>
              <a:t>ვენტილატორი.</a:t>
            </a:r>
            <a:endParaRPr lang="en-US" sz="1500" dirty="0">
              <a:solidFill>
                <a:schemeClr val="tx1"/>
              </a:solidFill>
            </a:endParaRPr>
          </a:p>
          <a:p>
            <a:pPr marL="285750" indent="-285750" algn="just">
              <a:buFont typeface="Arial" panose="020B0604020202020204" pitchFamily="34" charset="0"/>
              <a:buChar char="•"/>
            </a:pPr>
            <a:r>
              <a:rPr lang="ka-GE" sz="1500" dirty="0" smtClean="0">
                <a:solidFill>
                  <a:schemeClr val="tx1"/>
                </a:solidFill>
              </a:rPr>
              <a:t>ლაბორატორიის </a:t>
            </a:r>
            <a:r>
              <a:rPr lang="ka-GE" sz="1500" dirty="0">
                <a:solidFill>
                  <a:schemeClr val="tx1"/>
                </a:solidFill>
              </a:rPr>
              <a:t>ეზოში, ძირითადი ლაბორატორიული კორპუსის და ინსინერატორის შენობის გარდა განთავსებულია სატრანსფორმატორო, საგენერატორო და </a:t>
            </a:r>
            <a:r>
              <a:rPr lang="ka-GE" sz="1500" dirty="0" err="1">
                <a:solidFill>
                  <a:schemeClr val="tx1"/>
                </a:solidFill>
              </a:rPr>
              <a:t>გასაკვეთი</a:t>
            </a:r>
            <a:r>
              <a:rPr lang="ka-GE" sz="1500" dirty="0">
                <a:solidFill>
                  <a:schemeClr val="tx1"/>
                </a:solidFill>
              </a:rPr>
              <a:t> </a:t>
            </a:r>
            <a:r>
              <a:rPr lang="ka-GE" sz="1500" dirty="0" smtClean="0">
                <a:solidFill>
                  <a:schemeClr val="tx1"/>
                </a:solidFill>
              </a:rPr>
              <a:t>შენობა</a:t>
            </a:r>
            <a:r>
              <a:rPr lang="en-US" sz="1500" dirty="0" smtClean="0">
                <a:solidFill>
                  <a:schemeClr val="tx1"/>
                </a:solidFill>
              </a:rPr>
              <a:t>.</a:t>
            </a:r>
          </a:p>
          <a:p>
            <a:pPr marL="285750" indent="-285750" algn="just">
              <a:buFont typeface="Arial" panose="020B0604020202020204" pitchFamily="34" charset="0"/>
              <a:buChar char="•"/>
            </a:pPr>
            <a:r>
              <a:rPr lang="ka-GE" sz="1500" dirty="0" smtClean="0">
                <a:solidFill>
                  <a:schemeClr val="tx1"/>
                </a:solidFill>
              </a:rPr>
              <a:t>ლაბორატორიას </a:t>
            </a:r>
            <a:r>
              <a:rPr lang="ka-GE" sz="1500" dirty="0">
                <a:solidFill>
                  <a:schemeClr val="tx1"/>
                </a:solidFill>
              </a:rPr>
              <a:t>დასავლეთიდან ესაზღვრება </a:t>
            </a:r>
            <a:r>
              <a:rPr lang="ka-GE" sz="1500" dirty="0" smtClean="0">
                <a:solidFill>
                  <a:schemeClr val="tx1"/>
                </a:solidFill>
              </a:rPr>
              <a:t>სასტუმრო (80 მ), </a:t>
            </a:r>
            <a:r>
              <a:rPr lang="ka-GE" sz="1500" dirty="0">
                <a:solidFill>
                  <a:schemeClr val="tx1"/>
                </a:solidFill>
              </a:rPr>
              <a:t>ხოლო ჩრდილოეთიდან დაავადებათა კონტროლის ცენტრის ლაბორატორია და საცხოვრებელი </a:t>
            </a:r>
            <a:r>
              <a:rPr lang="ka-GE" sz="1500" dirty="0" smtClean="0">
                <a:solidFill>
                  <a:schemeClr val="tx1"/>
                </a:solidFill>
              </a:rPr>
              <a:t>სახლი (80 მ), </a:t>
            </a:r>
            <a:r>
              <a:rPr lang="ka-GE" sz="1500" dirty="0">
                <a:solidFill>
                  <a:schemeClr val="tx1"/>
                </a:solidFill>
              </a:rPr>
              <a:t>ხოლო ლაბორატორიიდან ჩრდილო-აღმოსავლეთით მდებარეობს სურსათი ეროვნული სააგენტოს დაქვემდებარებაში არსებული შენობა</a:t>
            </a:r>
            <a:r>
              <a:rPr lang="ka-GE" sz="1500" dirty="0" smtClean="0">
                <a:solidFill>
                  <a:schemeClr val="tx1"/>
                </a:solidFill>
              </a:rPr>
              <a:t>.</a:t>
            </a:r>
            <a:endParaRPr lang="en-US" sz="1500" dirty="0">
              <a:solidFill>
                <a:schemeClr val="tx1"/>
              </a:solidFill>
            </a:endParaRPr>
          </a:p>
          <a:p>
            <a:pPr marL="285750" indent="-285750" algn="just">
              <a:buFont typeface="Arial" panose="020B0604020202020204" pitchFamily="34" charset="0"/>
              <a:buChar char="•"/>
            </a:pPr>
            <a:r>
              <a:rPr lang="ka-GE" sz="1500" dirty="0">
                <a:solidFill>
                  <a:schemeClr val="tx1"/>
                </a:solidFill>
              </a:rPr>
              <a:t>ლაბორატორიის ტერიტორია მართკუთხედი ფორმისაა და განთავსებულია გზასთან ახლოს, მდ. ფოცხოვის მარჯვენა ნაპირზე. ტერიტორიასა და მდ. ფოცხოვს შორის მანძილი </a:t>
            </a:r>
            <a:r>
              <a:rPr lang="ka-GE" sz="1500" dirty="0" smtClean="0">
                <a:solidFill>
                  <a:schemeClr val="tx1"/>
                </a:solidFill>
              </a:rPr>
              <a:t>დაახლოებით </a:t>
            </a:r>
            <a:r>
              <a:rPr lang="ka-GE" sz="1500" dirty="0">
                <a:solidFill>
                  <a:schemeClr val="tx1"/>
                </a:solidFill>
              </a:rPr>
              <a:t>300 მეტრია. ტერიტორიაზე წარმოდგენილია </a:t>
            </a:r>
            <a:r>
              <a:rPr lang="ka-GE" sz="1500" dirty="0" smtClean="0">
                <a:solidFill>
                  <a:schemeClr val="tx1"/>
                </a:solidFill>
              </a:rPr>
              <a:t>ხ</a:t>
            </a:r>
            <a:r>
              <a:rPr lang="ka-GE" sz="1500" dirty="0">
                <a:solidFill>
                  <a:schemeClr val="tx1"/>
                </a:solidFill>
              </a:rPr>
              <a:t>ე</a:t>
            </a:r>
            <a:r>
              <a:rPr lang="ka-GE" sz="1500" dirty="0" smtClean="0">
                <a:solidFill>
                  <a:schemeClr val="tx1"/>
                </a:solidFill>
              </a:rPr>
              <a:t>ლოვნურად </a:t>
            </a:r>
            <a:r>
              <a:rPr lang="ka-GE" sz="1500" dirty="0">
                <a:solidFill>
                  <a:schemeClr val="tx1"/>
                </a:solidFill>
              </a:rPr>
              <a:t>გაშენებული ფიჭვის ხეები.</a:t>
            </a:r>
            <a:endParaRPr lang="en-US" sz="1500" dirty="0">
              <a:solidFill>
                <a:schemeClr val="tx1"/>
              </a:solidFill>
            </a:endParaRPr>
          </a:p>
          <a:p>
            <a:pPr algn="just"/>
            <a:endParaRPr lang="ka-GE" sz="1300" dirty="0" smtClean="0">
              <a:solidFill>
                <a:schemeClr val="tx1"/>
              </a:solidFill>
            </a:endParaRPr>
          </a:p>
        </p:txBody>
      </p:sp>
    </p:spTree>
    <p:extLst>
      <p:ext uri="{BB962C8B-B14F-4D97-AF65-F5344CB8AC3E}">
        <p14:creationId xmlns:p14="http://schemas.microsoft.com/office/powerpoint/2010/main" val="39080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style>
          <a:lnRef idx="1">
            <a:schemeClr val="accent6"/>
          </a:lnRef>
          <a:fillRef idx="2">
            <a:schemeClr val="accent6"/>
          </a:fillRef>
          <a:effectRef idx="1">
            <a:schemeClr val="accent6"/>
          </a:effectRef>
          <a:fontRef idx="minor">
            <a:schemeClr val="dk1"/>
          </a:fontRef>
        </p:style>
        <p:txBody>
          <a:bodyPr>
            <a:normAutofit/>
          </a:bodyPr>
          <a:lstStyle/>
          <a:p>
            <a:r>
              <a:rPr lang="ka-GE" sz="2400" b="1" dirty="0" smtClean="0"/>
              <a:t>ლაბორატორიის ფოტო-მასალა</a:t>
            </a:r>
            <a:endParaRPr lang="en-US" sz="2400" b="1" dirty="0"/>
          </a:p>
        </p:txBody>
      </p:sp>
      <p:pic>
        <p:nvPicPr>
          <p:cNvPr id="9" name="Picture 8" descr="C:\Users\Giorgi\AppData\Local\Temp\Rar$DIa0.238\DSCN084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943" y="1121726"/>
            <a:ext cx="3321277" cy="2898775"/>
          </a:xfrm>
          <a:prstGeom prst="rect">
            <a:avLst/>
          </a:prstGeom>
          <a:noFill/>
          <a:ln>
            <a:noFill/>
          </a:ln>
        </p:spPr>
      </p:pic>
      <p:pic>
        <p:nvPicPr>
          <p:cNvPr id="10" name="Picture 9" descr="D:\Giorgi\Desktop\2019-2020\ვეტერინარული ინსინერატორები\სკოპინგი\ახალციხე\სურათები\DSCN08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721" y="1153476"/>
            <a:ext cx="3429907" cy="2867025"/>
          </a:xfrm>
          <a:prstGeom prst="rect">
            <a:avLst/>
          </a:prstGeom>
          <a:noFill/>
          <a:ln>
            <a:noFill/>
          </a:ln>
        </p:spPr>
      </p:pic>
      <p:pic>
        <p:nvPicPr>
          <p:cNvPr id="11" name="Picture 10" descr="D:\Giorgi\Desktop\2019-2020\ვეტერინარული ინსინერატორები\სკოპინგი\ახალციხე\სურათები\DSCN086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943" y="4197574"/>
            <a:ext cx="3321277" cy="2403475"/>
          </a:xfrm>
          <a:prstGeom prst="rect">
            <a:avLst/>
          </a:prstGeom>
          <a:noFill/>
          <a:ln>
            <a:noFill/>
          </a:ln>
        </p:spPr>
      </p:pic>
      <p:pic>
        <p:nvPicPr>
          <p:cNvPr id="12" name="Picture 11" descr="D:\Giorgi\Desktop\2019-2020\ვეტერინარული ინსინერატორები\სკოპინგი\ახალციხე\სურათები\DSCN084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1722" y="4156300"/>
            <a:ext cx="3429906" cy="2486025"/>
          </a:xfrm>
          <a:prstGeom prst="rect">
            <a:avLst/>
          </a:prstGeom>
          <a:noFill/>
          <a:ln>
            <a:noFill/>
          </a:ln>
        </p:spPr>
      </p:pic>
    </p:spTree>
    <p:extLst>
      <p:ext uri="{BB962C8B-B14F-4D97-AF65-F5344CB8AC3E}">
        <p14:creationId xmlns:p14="http://schemas.microsoft.com/office/powerpoint/2010/main" val="28107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400" b="1" dirty="0" smtClean="0"/>
              <a:t>ლაბორატორიის </a:t>
            </a:r>
            <a:r>
              <a:rPr lang="ka-GE" sz="2400" b="1" dirty="0"/>
              <a:t>განთავსების სიტუაციური </a:t>
            </a:r>
            <a:r>
              <a:rPr lang="ka-GE" sz="2400" b="1" dirty="0" smtClean="0"/>
              <a:t>რუკა</a:t>
            </a:r>
            <a:r>
              <a:rPr lang="ka-GE" sz="2400" dirty="0" smtClean="0"/>
              <a:t/>
            </a:r>
            <a:br>
              <a:rPr lang="ka-GE" sz="2400" dirty="0" smtClean="0"/>
            </a:br>
            <a:r>
              <a:rPr lang="ka-GE" sz="1800" dirty="0" smtClean="0"/>
              <a:t> </a:t>
            </a:r>
            <a:endParaRPr lang="en-US" sz="1800" b="1" dirty="0"/>
          </a:p>
        </p:txBody>
      </p:sp>
      <p:pic>
        <p:nvPicPr>
          <p:cNvPr id="6" name="Picture 5"/>
          <p:cNvPicPr/>
          <p:nvPr/>
        </p:nvPicPr>
        <p:blipFill>
          <a:blip r:embed="rId2"/>
          <a:stretch>
            <a:fillRect/>
          </a:stretch>
        </p:blipFill>
        <p:spPr>
          <a:xfrm>
            <a:off x="561702" y="1161097"/>
            <a:ext cx="8717280" cy="5297805"/>
          </a:xfrm>
          <a:prstGeom prst="rect">
            <a:avLst/>
          </a:prstGeom>
        </p:spPr>
      </p:pic>
    </p:spTree>
    <p:extLst>
      <p:ext uri="{BB962C8B-B14F-4D97-AF65-F5344CB8AC3E}">
        <p14:creationId xmlns:p14="http://schemas.microsoft.com/office/powerpoint/2010/main" val="37609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1800" b="1" dirty="0"/>
              <a:t>ლაბორატორიის ეზოში არსებული ინფრასტრუქტურა </a:t>
            </a:r>
            <a:r>
              <a:rPr lang="ka-GE" sz="1800" b="1" dirty="0" smtClean="0"/>
              <a:t/>
            </a:r>
            <a:br>
              <a:rPr lang="ka-GE" sz="1800" b="1" dirty="0" smtClean="0"/>
            </a:br>
            <a:r>
              <a:rPr lang="ka-GE" sz="1800" dirty="0" smtClean="0"/>
              <a:t> </a:t>
            </a:r>
            <a:endParaRPr lang="en-US" sz="1800" b="1" dirty="0"/>
          </a:p>
        </p:txBody>
      </p:sp>
      <p:pic>
        <p:nvPicPr>
          <p:cNvPr id="5" name="Picture 4"/>
          <p:cNvPicPr/>
          <p:nvPr/>
        </p:nvPicPr>
        <p:blipFill>
          <a:blip r:embed="rId2"/>
          <a:stretch>
            <a:fillRect/>
          </a:stretch>
        </p:blipFill>
        <p:spPr>
          <a:xfrm>
            <a:off x="1686106" y="1086395"/>
            <a:ext cx="6456408" cy="4770120"/>
          </a:xfrm>
          <a:prstGeom prst="rect">
            <a:avLst/>
          </a:prstGeom>
        </p:spPr>
      </p:pic>
    </p:spTree>
    <p:extLst>
      <p:ext uri="{BB962C8B-B14F-4D97-AF65-F5344CB8AC3E}">
        <p14:creationId xmlns:p14="http://schemas.microsoft.com/office/powerpoint/2010/main" val="101211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lvl="1" algn="ctr"/>
            <a:r>
              <a:rPr lang="en-GB" b="1" dirty="0">
                <a:solidFill>
                  <a:schemeClr val="dk1"/>
                </a:solidFill>
                <a:latin typeface="+mn-lt"/>
                <a:ea typeface="+mn-ea"/>
                <a:cs typeface="+mn-cs"/>
              </a:rPr>
              <a:t>ინსინერატორის </a:t>
            </a:r>
            <a:r>
              <a:rPr lang="en-GB" b="1" dirty="0" err="1">
                <a:solidFill>
                  <a:schemeClr val="dk1"/>
                </a:solidFill>
                <a:latin typeface="+mn-lt"/>
                <a:ea typeface="+mn-ea"/>
                <a:cs typeface="+mn-cs"/>
              </a:rPr>
              <a:t>ტექნიკური</a:t>
            </a:r>
            <a:r>
              <a:rPr lang="en-GB" b="1" dirty="0">
                <a:solidFill>
                  <a:schemeClr val="dk1"/>
                </a:solidFill>
                <a:latin typeface="+mn-lt"/>
                <a:ea typeface="+mn-ea"/>
                <a:cs typeface="+mn-cs"/>
              </a:rPr>
              <a:t> </a:t>
            </a:r>
            <a:r>
              <a:rPr lang="en-GB" b="1" dirty="0" err="1" smtClean="0">
                <a:solidFill>
                  <a:schemeClr val="dk1"/>
                </a:solidFill>
                <a:latin typeface="+mn-lt"/>
                <a:ea typeface="+mn-ea"/>
                <a:cs typeface="+mn-cs"/>
              </a:rPr>
              <a:t>პარამეტრები</a:t>
            </a:r>
            <a:r>
              <a:rPr lang="ka-GE" b="1" dirty="0" smtClean="0">
                <a:solidFill>
                  <a:schemeClr val="dk1"/>
                </a:solidFill>
                <a:latin typeface="+mn-lt"/>
                <a:ea typeface="+mn-ea"/>
                <a:cs typeface="+mn-cs"/>
              </a:rPr>
              <a:t/>
            </a:r>
            <a:br>
              <a:rPr lang="ka-GE" b="1" dirty="0" smtClean="0">
                <a:solidFill>
                  <a:schemeClr val="dk1"/>
                </a:solidFill>
                <a:latin typeface="+mn-lt"/>
                <a:ea typeface="+mn-ea"/>
                <a:cs typeface="+mn-cs"/>
              </a:rPr>
            </a:br>
            <a:endParaRPr lang="en-US" b="1" dirty="0">
              <a:solidFill>
                <a:schemeClr val="dk1"/>
              </a:solidFill>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036373041"/>
              </p:ext>
            </p:extLst>
          </p:nvPr>
        </p:nvGraphicFramePr>
        <p:xfrm>
          <a:off x="1079816" y="1295401"/>
          <a:ext cx="7465469" cy="4539341"/>
        </p:xfrm>
        <a:graphic>
          <a:graphicData uri="http://schemas.openxmlformats.org/drawingml/2006/table">
            <a:tbl>
              <a:tblPr firstRow="1" firstCol="1" bandRow="1">
                <a:tableStyleId>{E8B1032C-EA38-4F05-BA0D-38AFFFC7BED3}</a:tableStyleId>
              </a:tblPr>
              <a:tblGrid>
                <a:gridCol w="755567"/>
                <a:gridCol w="3291093"/>
                <a:gridCol w="3418809"/>
              </a:tblGrid>
              <a:tr h="367084">
                <a:tc>
                  <a:txBody>
                    <a:bodyPr/>
                    <a:lstStyle/>
                    <a:p>
                      <a:pPr algn="ctr">
                        <a:spcBef>
                          <a:spcPts val="600"/>
                        </a:spcBef>
                        <a:spcAft>
                          <a:spcPts val="0"/>
                        </a:spcAft>
                      </a:pPr>
                      <a:r>
                        <a:rPr lang="ka-GE" sz="1600">
                          <a:effectLst/>
                        </a:rPr>
                        <a:t>N</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ტექნიკური პარამეტრი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განზომილება</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1</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დანადგარის წონა</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2555 კგ</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2</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დანადგარის გაბარიტები</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91.6 სმ x 149 სმ x 238.8 სმ</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807376">
                <a:tc>
                  <a:txBody>
                    <a:bodyPr/>
                    <a:lstStyle/>
                    <a:p>
                      <a:pPr algn="ctr">
                        <a:spcBef>
                          <a:spcPts val="600"/>
                        </a:spcBef>
                        <a:spcAft>
                          <a:spcPts val="0"/>
                        </a:spcAft>
                      </a:pPr>
                      <a:r>
                        <a:rPr lang="ka-GE" sz="1600">
                          <a:effectLst/>
                        </a:rPr>
                        <a:t>3</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მაქსიმალური წარმადობა სამედიცინო ნარჩენებისთვის</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27 კგ/სთ</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4</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საწვავის მოხმარება</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17 მ</a:t>
                      </a:r>
                      <a:r>
                        <a:rPr lang="ka-GE" sz="1600" baseline="30000" dirty="0">
                          <a:effectLst/>
                        </a:rPr>
                        <a:t>3</a:t>
                      </a:r>
                      <a:r>
                        <a:rPr lang="ka-GE" sz="1600" dirty="0">
                          <a:effectLst/>
                        </a:rPr>
                        <a:t>/სთ</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5</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ნამწვი აირის სიჩქარე მილში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14,7 მ/წმ</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807376">
                <a:tc>
                  <a:txBody>
                    <a:bodyPr/>
                    <a:lstStyle/>
                    <a:p>
                      <a:pPr algn="ctr">
                        <a:spcBef>
                          <a:spcPts val="600"/>
                        </a:spcBef>
                        <a:spcAft>
                          <a:spcPts val="0"/>
                        </a:spcAft>
                      </a:pPr>
                      <a:r>
                        <a:rPr lang="ka-GE" sz="1600">
                          <a:effectLst/>
                        </a:rPr>
                        <a:t>6</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ნამწვი აირის მოცულობითი სიჩქარე მილში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17,8 მ</a:t>
                      </a:r>
                      <a:r>
                        <a:rPr lang="ka-GE" sz="1600" baseline="30000">
                          <a:effectLst/>
                        </a:rPr>
                        <a:t>3</a:t>
                      </a:r>
                      <a:r>
                        <a:rPr lang="ka-GE" sz="1600">
                          <a:effectLst/>
                        </a:rPr>
                        <a:t>/წმ</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7</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აირის ტემპერატურა მილში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1044 </a:t>
                      </a:r>
                      <a:r>
                        <a:rPr lang="ka-GE" sz="1600" baseline="30000">
                          <a:effectLst/>
                        </a:rPr>
                        <a:t>0</a:t>
                      </a:r>
                      <a:r>
                        <a:rPr lang="ka-GE" sz="1600">
                          <a:effectLst/>
                        </a:rPr>
                        <a:t>C</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539065">
                <a:tc>
                  <a:txBody>
                    <a:bodyPr/>
                    <a:lstStyle/>
                    <a:p>
                      <a:pPr algn="ctr">
                        <a:spcBef>
                          <a:spcPts val="600"/>
                        </a:spcBef>
                        <a:spcAft>
                          <a:spcPts val="0"/>
                        </a:spcAft>
                      </a:pPr>
                      <a:r>
                        <a:rPr lang="ka-GE" sz="1600">
                          <a:effectLst/>
                        </a:rPr>
                        <a:t>8</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აირის ტემპერატურა </a:t>
                      </a:r>
                      <a:r>
                        <a:rPr lang="ka-GE" sz="1600" dirty="0" err="1">
                          <a:effectLst/>
                        </a:rPr>
                        <a:t>გამოფრქვევისას</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350-250 </a:t>
                      </a:r>
                      <a:r>
                        <a:rPr lang="ka-GE" sz="1600" baseline="30000" dirty="0">
                          <a:effectLst/>
                        </a:rPr>
                        <a:t>0</a:t>
                      </a:r>
                      <a:r>
                        <a:rPr lang="en-US" sz="1600" dirty="0">
                          <a:effectLst/>
                        </a:rPr>
                        <a:t>C</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6313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GB" sz="1800" b="1" dirty="0" smtClean="0">
                <a:solidFill>
                  <a:schemeClr val="dk1"/>
                </a:solidFill>
                <a:latin typeface="+mn-lt"/>
                <a:ea typeface="+mn-ea"/>
                <a:cs typeface="+mn-cs"/>
              </a:rPr>
              <a:t>ინსინერატორის </a:t>
            </a:r>
            <a:r>
              <a:rPr lang="en-GB" sz="1800" b="1" dirty="0" err="1" smtClean="0">
                <a:solidFill>
                  <a:schemeClr val="dk1"/>
                </a:solidFill>
                <a:latin typeface="+mn-lt"/>
                <a:ea typeface="+mn-ea"/>
                <a:cs typeface="+mn-cs"/>
              </a:rPr>
              <a:t>ტექნიკური</a:t>
            </a:r>
            <a:r>
              <a:rPr lang="en-GB" sz="1800" b="1" dirty="0" smtClean="0">
                <a:solidFill>
                  <a:schemeClr val="dk1"/>
                </a:solidFill>
                <a:latin typeface="+mn-lt"/>
                <a:ea typeface="+mn-ea"/>
                <a:cs typeface="+mn-cs"/>
              </a:rPr>
              <a:t> </a:t>
            </a:r>
            <a:r>
              <a:rPr lang="en-GB" sz="1800" b="1" dirty="0" err="1" smtClean="0">
                <a:solidFill>
                  <a:schemeClr val="dk1"/>
                </a:solidFill>
                <a:latin typeface="+mn-lt"/>
                <a:ea typeface="+mn-ea"/>
                <a:cs typeface="+mn-cs"/>
              </a:rPr>
              <a:t>პარამეტრები</a:t>
            </a:r>
            <a:r>
              <a:rPr lang="ka-GE" sz="1800" b="1" dirty="0" smtClean="0">
                <a:solidFill>
                  <a:schemeClr val="dk1"/>
                </a:solidFill>
                <a:latin typeface="+mn-lt"/>
                <a:ea typeface="+mn-ea"/>
                <a:cs typeface="+mn-cs"/>
              </a:rPr>
              <a:t/>
            </a:r>
            <a:br>
              <a:rPr lang="ka-GE" sz="1800" b="1" dirty="0" smtClean="0">
                <a:solidFill>
                  <a:schemeClr val="dk1"/>
                </a:solidFill>
                <a:latin typeface="+mn-lt"/>
                <a:ea typeface="+mn-ea"/>
                <a:cs typeface="+mn-cs"/>
              </a:rPr>
            </a:br>
            <a:endParaRPr lang="en-US" sz="1800" b="1" dirty="0"/>
          </a:p>
        </p:txBody>
      </p:sp>
      <p:sp>
        <p:nvSpPr>
          <p:cNvPr id="3" name="Rectangle 2"/>
          <p:cNvSpPr/>
          <p:nvPr/>
        </p:nvSpPr>
        <p:spPr>
          <a:xfrm>
            <a:off x="525690" y="1088570"/>
            <a:ext cx="8351610" cy="5447645"/>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ka-GE" sz="1400" dirty="0">
                <a:ea typeface="Calibri" panose="020F0502020204030204" pitchFamily="34" charset="0"/>
                <a:cs typeface="Sylfaen" panose="010A0502050306030303" pitchFamily="18" charset="0"/>
              </a:rPr>
              <a:t>ინსინერატორი შედგება ორი კამერისგან, ზედა და ქვედა კამერებისგან. </a:t>
            </a:r>
            <a:endParaRPr lang="ka-GE" sz="1400" dirty="0" smtClean="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ქვედა </a:t>
            </a:r>
            <a:r>
              <a:rPr lang="ka-GE" sz="1400" dirty="0">
                <a:ea typeface="Calibri" panose="020F0502020204030204" pitchFamily="34" charset="0"/>
                <a:cs typeface="Sylfaen" panose="010A0502050306030303" pitchFamily="18" charset="0"/>
              </a:rPr>
              <a:t>კამერა აღჭურვილია </a:t>
            </a:r>
            <a:r>
              <a:rPr lang="ka-GE" sz="1400" dirty="0" err="1">
                <a:ea typeface="Calibri" panose="020F0502020204030204" pitchFamily="34" charset="0"/>
                <a:cs typeface="Sylfaen" panose="010A0502050306030303" pitchFamily="18" charset="0"/>
              </a:rPr>
              <a:t>მფრქვევანებით</a:t>
            </a:r>
            <a:r>
              <a:rPr lang="ka-GE" sz="1400" dirty="0">
                <a:ea typeface="Calibri" panose="020F0502020204030204" pitchFamily="34" charset="0"/>
                <a:cs typeface="Sylfaen" panose="010A0502050306030303" pitchFamily="18" charset="0"/>
              </a:rPr>
              <a:t>, მისი კედლები დაცულია ცეცხლგამძლე ამონაგების ფენით და აღჭურვილია სავენტილაციო დანადგარით, რომლის მეშვეობითაც რეგულირდება საჭირო ჟანგბადის მიწოდება. </a:t>
            </a:r>
            <a:endParaRPr lang="ka-GE" sz="1400" dirty="0" smtClean="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ქვედა </a:t>
            </a:r>
            <a:r>
              <a:rPr lang="ka-GE" sz="1400" dirty="0">
                <a:ea typeface="Calibri" panose="020F0502020204030204" pitchFamily="34" charset="0"/>
                <a:cs typeface="Sylfaen" panose="010A0502050306030303" pitchFamily="18" charset="0"/>
              </a:rPr>
              <a:t>კამერას აქვს ჩასატვირთი სარქველი, ჰერმეტულობის უზრუნველმყოფი მოწყობილობით. კამერაში ტემპერატურის და წვის პროცესების რეგულირება წარმოებს შესაბამისი ავტომატური </a:t>
            </a:r>
            <a:r>
              <a:rPr lang="ka-GE" sz="1400" dirty="0" smtClean="0">
                <a:ea typeface="Calibri" panose="020F0502020204030204" pitchFamily="34" charset="0"/>
                <a:cs typeface="Sylfaen" panose="010A0502050306030303" pitchFamily="18" charset="0"/>
              </a:rPr>
              <a:t>მოწყობილობით.</a:t>
            </a:r>
            <a:endParaRPr lang="ka-GE" sz="1400" dirty="0" smtClean="0">
              <a:latin typeface="Sylfaen" panose="010A0502050306030303" pitchFamily="18" charset="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ქვედა </a:t>
            </a:r>
            <a:r>
              <a:rPr lang="ka-GE" sz="1400" dirty="0">
                <a:ea typeface="Calibri" panose="020F0502020204030204" pitchFamily="34" charset="0"/>
                <a:cs typeface="Sylfaen" panose="010A0502050306030303" pitchFamily="18" charset="0"/>
              </a:rPr>
              <a:t>კამერაში ხორციელდება ნარჩენების პიროლიზი, ანუ პასიური </a:t>
            </a:r>
            <a:r>
              <a:rPr lang="ka-GE" sz="1400" dirty="0" err="1">
                <a:ea typeface="Calibri" panose="020F0502020204030204" pitchFamily="34" charset="0"/>
                <a:cs typeface="Sylfaen" panose="010A0502050306030303" pitchFamily="18" charset="0"/>
              </a:rPr>
              <a:t>ჩაფერფვლა</a:t>
            </a:r>
            <a:r>
              <a:rPr lang="ka-GE" sz="1400" dirty="0">
                <a:ea typeface="Calibri" panose="020F0502020204030204" pitchFamily="34" charset="0"/>
                <a:cs typeface="Sylfaen" panose="010A0502050306030303" pitchFamily="18" charset="0"/>
              </a:rPr>
              <a:t>, ჰაერის მიწოდების და ალის რეგულირების მეშვეობით. ამ დროს ხორციელდება ჟანგბადის მიწოდება იმაზე ნაკლები ოდენობით, ვიდრე საჭიროა სრული </a:t>
            </a:r>
            <a:r>
              <a:rPr lang="ka-GE" sz="1400" dirty="0" smtClean="0">
                <a:ea typeface="Calibri" panose="020F0502020204030204" pitchFamily="34" charset="0"/>
                <a:cs typeface="Sylfaen" panose="010A0502050306030303" pitchFamily="18" charset="0"/>
              </a:rPr>
              <a:t>წვისთვის.</a:t>
            </a:r>
            <a:endParaRPr lang="ka-GE" sz="1400" dirty="0" smtClean="0">
              <a:latin typeface="Sylfaen" panose="010A0502050306030303" pitchFamily="18" charset="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პირველ </a:t>
            </a:r>
            <a:r>
              <a:rPr lang="ka-GE" sz="1400" dirty="0">
                <a:ea typeface="Calibri" panose="020F0502020204030204" pitchFamily="34" charset="0"/>
                <a:cs typeface="Sylfaen" panose="010A0502050306030303" pitchFamily="18" charset="0"/>
              </a:rPr>
              <a:t>კამერაში ტემპერატურა არ აჭარბებს 871 </a:t>
            </a:r>
            <a:r>
              <a:rPr lang="ka-GE" sz="1400" baseline="30000" dirty="0" smtClean="0">
                <a:ea typeface="Calibri" panose="020F0502020204030204" pitchFamily="34" charset="0"/>
                <a:cs typeface="Sylfaen" panose="010A0502050306030303" pitchFamily="18" charset="0"/>
              </a:rPr>
              <a:t>0</a:t>
            </a:r>
            <a:r>
              <a:rPr lang="ka-GE" sz="1400" dirty="0" smtClean="0">
                <a:ea typeface="Calibri" panose="020F0502020204030204" pitchFamily="34" charset="0"/>
                <a:cs typeface="Sylfaen" panose="010A0502050306030303" pitchFamily="18" charset="0"/>
              </a:rPr>
              <a:t>C.</a:t>
            </a: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მეორე </a:t>
            </a:r>
            <a:r>
              <a:rPr lang="ka-GE" sz="1400" dirty="0">
                <a:ea typeface="Calibri" panose="020F0502020204030204" pitchFamily="34" charset="0"/>
                <a:cs typeface="Sylfaen" panose="010A0502050306030303" pitchFamily="18" charset="0"/>
              </a:rPr>
              <a:t>კამერის ფუნქციაა გამოწვას და </a:t>
            </a:r>
            <a:r>
              <a:rPr lang="ka-GE" sz="1400" dirty="0" err="1">
                <a:ea typeface="Calibri" panose="020F0502020204030204" pitchFamily="34" charset="0"/>
                <a:cs typeface="Sylfaen" panose="010A0502050306030303" pitchFamily="18" charset="0"/>
              </a:rPr>
              <a:t>დაჟანგოს</a:t>
            </a:r>
            <a:r>
              <a:rPr lang="ka-GE" sz="1400" dirty="0">
                <a:ea typeface="Calibri" panose="020F0502020204030204" pitchFamily="34" charset="0"/>
                <a:cs typeface="Sylfaen" panose="010A0502050306030303" pitchFamily="18" charset="0"/>
              </a:rPr>
              <a:t> არასრული წვის პროდუქტები და ატაცებული მყარი </a:t>
            </a:r>
            <a:r>
              <a:rPr lang="ka-GE" sz="1400" dirty="0" smtClean="0">
                <a:ea typeface="Calibri" panose="020F0502020204030204" pitchFamily="34" charset="0"/>
                <a:cs typeface="Sylfaen" panose="010A0502050306030303" pitchFamily="18" charset="0"/>
              </a:rPr>
              <a:t>ნაწილაკები.</a:t>
            </a: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მეორე კამერა აღჭურვილია </a:t>
            </a:r>
            <a:r>
              <a:rPr lang="ka-GE" sz="1400" dirty="0">
                <a:ea typeface="Calibri" panose="020F0502020204030204" pitchFamily="34" charset="0"/>
                <a:cs typeface="Sylfaen" panose="010A0502050306030303" pitchFamily="18" charset="0"/>
              </a:rPr>
              <a:t>შესაბამისი სიმძლავრის </a:t>
            </a:r>
            <a:r>
              <a:rPr lang="ka-GE" sz="1400" dirty="0" err="1">
                <a:ea typeface="Calibri" panose="020F0502020204030204" pitchFamily="34" charset="0"/>
                <a:cs typeface="Sylfaen" panose="010A0502050306030303" pitchFamily="18" charset="0"/>
              </a:rPr>
              <a:t>მფრქვევანებით</a:t>
            </a:r>
            <a:r>
              <a:rPr lang="ka-GE" sz="1400" dirty="0">
                <a:ea typeface="Calibri" panose="020F0502020204030204" pitchFamily="34" charset="0"/>
                <a:cs typeface="Sylfaen" panose="010A0502050306030303" pitchFamily="18" charset="0"/>
              </a:rPr>
              <a:t> და </a:t>
            </a:r>
            <a:r>
              <a:rPr lang="ka-GE" sz="1400" dirty="0" err="1">
                <a:ea typeface="Calibri" panose="020F0502020204030204" pitchFamily="34" charset="0"/>
                <a:cs typeface="Sylfaen" panose="010A0502050306030303" pitchFamily="18" charset="0"/>
              </a:rPr>
              <a:t>დამჟანგველი</a:t>
            </a:r>
            <a:r>
              <a:rPr lang="ka-GE" sz="1400" dirty="0">
                <a:ea typeface="Calibri" panose="020F0502020204030204" pitchFamily="34" charset="0"/>
                <a:cs typeface="Sylfaen" panose="010A0502050306030303" pitchFamily="18" charset="0"/>
              </a:rPr>
              <a:t> ჰაერის მიწოდების ვენტილატორით, რომლითაც, წვის ზონაში მიეწოდება ჰაერი. </a:t>
            </a:r>
            <a:endParaRPr lang="ka-GE" sz="1400" dirty="0" smtClean="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a:ea typeface="Calibri" panose="020F0502020204030204" pitchFamily="34" charset="0"/>
                <a:cs typeface="Sylfaen" panose="010A0502050306030303" pitchFamily="18" charset="0"/>
              </a:rPr>
              <a:t>ქვედა კამერიდან ამოსული წვის პროდუქტები, მეორე კამერაში იწვება და იჟანგება, ამიტომ, სხვა თერმული დანადგარებისგან განსხვავებით, წვის პროდუქტების, კერძოდ ნახშირჟანგის, მყარი ნაწილაკების და NO</a:t>
            </a:r>
            <a:r>
              <a:rPr lang="ka-GE" sz="1400" baseline="-25000" dirty="0">
                <a:ea typeface="Calibri" panose="020F0502020204030204" pitchFamily="34" charset="0"/>
                <a:cs typeface="Sylfaen" panose="010A0502050306030303" pitchFamily="18" charset="0"/>
              </a:rPr>
              <a:t>2</a:t>
            </a:r>
            <a:r>
              <a:rPr lang="ka-GE" sz="1400" dirty="0">
                <a:ea typeface="Calibri" panose="020F0502020204030204" pitchFamily="34" charset="0"/>
                <a:cs typeface="Sylfaen" panose="010A0502050306030303" pitchFamily="18" charset="0"/>
              </a:rPr>
              <a:t>-ს კონცენტრაციები გაცილებით მცირეა.</a:t>
            </a:r>
          </a:p>
          <a:p>
            <a:pPr marL="285750" indent="-285750" algn="just">
              <a:spcBef>
                <a:spcPts val="600"/>
              </a:spcBef>
              <a:spcAft>
                <a:spcPts val="600"/>
              </a:spcAft>
              <a:buFont typeface="Arial" panose="020B0604020202020204" pitchFamily="34" charset="0"/>
              <a:buChar char="•"/>
            </a:pPr>
            <a:endParaRPr lang="ka-GE" sz="1600" dirty="0" smtClean="0">
              <a:solidFill>
                <a:srgbClr val="222222"/>
              </a:solidFill>
              <a:ea typeface="Calibri" panose="020F0502020204030204" pitchFamily="34" charset="0"/>
              <a:cs typeface="Sylfaen" panose="010A0502050306030303" pitchFamily="18" charset="0"/>
            </a:endParaRPr>
          </a:p>
        </p:txBody>
      </p:sp>
    </p:spTree>
    <p:extLst>
      <p:ext uri="{BB962C8B-B14F-4D97-AF65-F5344CB8AC3E}">
        <p14:creationId xmlns:p14="http://schemas.microsoft.com/office/powerpoint/2010/main" val="13497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GB" sz="1800" b="1" dirty="0" smtClean="0">
                <a:solidFill>
                  <a:schemeClr val="dk1"/>
                </a:solidFill>
                <a:latin typeface="+mn-lt"/>
                <a:ea typeface="+mn-ea"/>
                <a:cs typeface="+mn-cs"/>
              </a:rPr>
              <a:t>ინსინერატორის </a:t>
            </a:r>
            <a:r>
              <a:rPr lang="en-GB" sz="1800" b="1" dirty="0" err="1" smtClean="0">
                <a:solidFill>
                  <a:schemeClr val="dk1"/>
                </a:solidFill>
                <a:latin typeface="+mn-lt"/>
                <a:ea typeface="+mn-ea"/>
                <a:cs typeface="+mn-cs"/>
              </a:rPr>
              <a:t>ტექნიკური</a:t>
            </a:r>
            <a:r>
              <a:rPr lang="en-GB" sz="1800" b="1" dirty="0" smtClean="0">
                <a:solidFill>
                  <a:schemeClr val="dk1"/>
                </a:solidFill>
                <a:latin typeface="+mn-lt"/>
                <a:ea typeface="+mn-ea"/>
                <a:cs typeface="+mn-cs"/>
              </a:rPr>
              <a:t> </a:t>
            </a:r>
            <a:r>
              <a:rPr lang="en-GB" sz="1800" b="1" dirty="0" err="1" smtClean="0">
                <a:solidFill>
                  <a:schemeClr val="dk1"/>
                </a:solidFill>
                <a:latin typeface="+mn-lt"/>
                <a:ea typeface="+mn-ea"/>
                <a:cs typeface="+mn-cs"/>
              </a:rPr>
              <a:t>პარამეტრები</a:t>
            </a:r>
            <a:r>
              <a:rPr lang="ka-GE" sz="1800" b="1" dirty="0" smtClean="0">
                <a:solidFill>
                  <a:schemeClr val="dk1"/>
                </a:solidFill>
                <a:latin typeface="+mn-lt"/>
                <a:ea typeface="+mn-ea"/>
                <a:cs typeface="+mn-cs"/>
              </a:rPr>
              <a:t/>
            </a:r>
            <a:br>
              <a:rPr lang="ka-GE" sz="1800" b="1" dirty="0" smtClean="0">
                <a:solidFill>
                  <a:schemeClr val="dk1"/>
                </a:solidFill>
                <a:latin typeface="+mn-lt"/>
                <a:ea typeface="+mn-ea"/>
                <a:cs typeface="+mn-cs"/>
              </a:rPr>
            </a:br>
            <a:r>
              <a:rPr lang="ka-GE" sz="1800" dirty="0" smtClean="0"/>
              <a:t> </a:t>
            </a:r>
            <a:endParaRPr lang="en-US" sz="1800" b="1" dirty="0"/>
          </a:p>
        </p:txBody>
      </p:sp>
      <p:sp>
        <p:nvSpPr>
          <p:cNvPr id="2" name="Rectangle 1"/>
          <p:cNvSpPr/>
          <p:nvPr/>
        </p:nvSpPr>
        <p:spPr>
          <a:xfrm>
            <a:off x="422276" y="932858"/>
            <a:ext cx="8558438" cy="1538883"/>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ka-GE" sz="1400" dirty="0" smtClean="0">
                <a:solidFill>
                  <a:srgbClr val="222222"/>
                </a:solidFill>
                <a:ea typeface="Calibri" panose="020F0502020204030204" pitchFamily="34" charset="0"/>
                <a:cs typeface="Sylfaen" panose="010A0502050306030303" pitchFamily="18" charset="0"/>
              </a:rPr>
              <a:t>ზედა </a:t>
            </a:r>
            <a:r>
              <a:rPr lang="ka-GE" sz="1400" dirty="0">
                <a:solidFill>
                  <a:srgbClr val="222222"/>
                </a:solidFill>
                <a:ea typeface="Calibri" panose="020F0502020204030204" pitchFamily="34" charset="0"/>
                <a:cs typeface="Sylfaen" panose="010A0502050306030303" pitchFamily="18" charset="0"/>
              </a:rPr>
              <a:t>კამერის შიდა ნაწილის ზედაპირი ამოგებულია ცეცხლგამძლე ფენით, ცეცხლგამძლე ფენით არის ასევე ამოგებული გაფრქვევის მილი. დანადგარის კორპუსი წარმოადგენს </a:t>
            </a:r>
            <a:r>
              <a:rPr lang="ka-GE" sz="1400" dirty="0" err="1">
                <a:solidFill>
                  <a:srgbClr val="222222"/>
                </a:solidFill>
                <a:ea typeface="Calibri" panose="020F0502020204030204" pitchFamily="34" charset="0"/>
                <a:cs typeface="Sylfaen" panose="010A0502050306030303" pitchFamily="18" charset="0"/>
              </a:rPr>
              <a:t>თერმოგამძლე</a:t>
            </a:r>
            <a:r>
              <a:rPr lang="ka-GE" sz="1400" dirty="0">
                <a:solidFill>
                  <a:srgbClr val="222222"/>
                </a:solidFill>
                <a:ea typeface="Calibri" panose="020F0502020204030204" pitchFamily="34" charset="0"/>
                <a:cs typeface="Sylfaen" panose="010A0502050306030303" pitchFamily="18" charset="0"/>
              </a:rPr>
              <a:t> ფოლადს, რომელიც გარედან ასევე </a:t>
            </a:r>
            <a:r>
              <a:rPr lang="ka-GE" sz="1400" dirty="0" err="1">
                <a:solidFill>
                  <a:srgbClr val="222222"/>
                </a:solidFill>
                <a:ea typeface="Calibri" panose="020F0502020204030204" pitchFamily="34" charset="0"/>
                <a:cs typeface="Sylfaen" panose="010A0502050306030303" pitchFamily="18" charset="0"/>
              </a:rPr>
              <a:t>თერმოგამძლე</a:t>
            </a:r>
            <a:r>
              <a:rPr lang="ka-GE" sz="1400" dirty="0">
                <a:solidFill>
                  <a:srgbClr val="222222"/>
                </a:solidFill>
                <a:ea typeface="Calibri" panose="020F0502020204030204" pitchFamily="34" charset="0"/>
                <a:cs typeface="Sylfaen" panose="010A0502050306030303" pitchFamily="18" charset="0"/>
              </a:rPr>
              <a:t> საღებავითაა დაფარული</a:t>
            </a:r>
            <a:r>
              <a:rPr lang="ka-GE" sz="1400" dirty="0" smtClean="0">
                <a:solidFill>
                  <a:srgbClr val="222222"/>
                </a:solidFill>
                <a:ea typeface="Calibri" panose="020F0502020204030204" pitchFamily="34" charset="0"/>
                <a:cs typeface="Sylfaen" panose="010A0502050306030303" pitchFamily="18" charset="0"/>
              </a:rPr>
              <a:t>.</a:t>
            </a:r>
          </a:p>
          <a:p>
            <a:pPr marL="285750" indent="-285750" algn="just">
              <a:spcBef>
                <a:spcPts val="600"/>
              </a:spcBef>
              <a:spcAft>
                <a:spcPts val="600"/>
              </a:spcAft>
              <a:buFont typeface="Arial" panose="020B0604020202020204" pitchFamily="34" charset="0"/>
              <a:buChar char="•"/>
            </a:pPr>
            <a:r>
              <a:rPr lang="ka-GE" sz="1400" dirty="0"/>
              <a:t>ინსინერატორის ქვედა კამერაში, სამუშაო ტემპერატურული რეჟიმი იცვლება 650 </a:t>
            </a:r>
            <a:r>
              <a:rPr lang="ka-GE" sz="1400" baseline="30000" dirty="0"/>
              <a:t>0</a:t>
            </a:r>
            <a:r>
              <a:rPr lang="ka-GE" sz="1400" dirty="0"/>
              <a:t>C-დან დაახლოებით 1000 </a:t>
            </a:r>
            <a:r>
              <a:rPr lang="ka-GE" sz="1400" baseline="30000" dirty="0"/>
              <a:t>0</a:t>
            </a:r>
            <a:r>
              <a:rPr lang="ka-GE" sz="1400" dirty="0"/>
              <a:t>C-მდე. ზედა კამერაში მაქსიმალური დასაშვები ტემპერატურა შეადგენს 1340 </a:t>
            </a:r>
            <a:r>
              <a:rPr lang="ka-GE" sz="1400" baseline="30000" dirty="0"/>
              <a:t>0</a:t>
            </a:r>
            <a:r>
              <a:rPr lang="ka-GE" sz="1400" dirty="0"/>
              <a:t>C-ს</a:t>
            </a:r>
            <a:r>
              <a:rPr lang="ka-GE" sz="1400" dirty="0" smtClean="0"/>
              <a:t>.</a:t>
            </a:r>
            <a:endParaRPr lang="en-US" sz="1400" dirty="0"/>
          </a:p>
        </p:txBody>
      </p:sp>
      <p:sp>
        <p:nvSpPr>
          <p:cNvPr id="6" name="Rectangle 5"/>
          <p:cNvSpPr/>
          <p:nvPr/>
        </p:nvSpPr>
        <p:spPr>
          <a:xfrm>
            <a:off x="1240971" y="5851560"/>
            <a:ext cx="7195457" cy="338554"/>
          </a:xfrm>
          <a:prstGeom prst="rect">
            <a:avLst/>
          </a:prstGeom>
        </p:spPr>
        <p:txBody>
          <a:bodyPr wrap="square">
            <a:spAutoFit/>
          </a:bodyPr>
          <a:lstStyle/>
          <a:p>
            <a:pPr algn="ctr"/>
            <a:r>
              <a:rPr lang="ka-GE" sz="1600" dirty="0" smtClean="0">
                <a:ea typeface="Calibri" panose="020F0502020204030204" pitchFamily="34" charset="0"/>
                <a:cs typeface="Sylfaen" panose="010A0502050306030303" pitchFamily="18" charset="0"/>
              </a:rPr>
              <a:t>ლაბორატორიაში/საწარმოში არსებული ინსინერატორი</a:t>
            </a:r>
            <a:endParaRPr lang="en-US" sz="1600" dirty="0"/>
          </a:p>
        </p:txBody>
      </p:sp>
      <p:pic>
        <p:nvPicPr>
          <p:cNvPr id="7" name="Picture 6" descr="D:\Giorgi\Desktop\2019-2020\ვეტერინარული ინსინერატორები\სკოპინგი\ახალციხე\სურათები\DSCN085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947" y="2471741"/>
            <a:ext cx="4485096" cy="3058397"/>
          </a:xfrm>
          <a:prstGeom prst="rect">
            <a:avLst/>
          </a:prstGeom>
          <a:noFill/>
          <a:ln>
            <a:noFill/>
          </a:ln>
        </p:spPr>
      </p:pic>
    </p:spTree>
    <p:extLst>
      <p:ext uri="{BB962C8B-B14F-4D97-AF65-F5344CB8AC3E}">
        <p14:creationId xmlns:p14="http://schemas.microsoft.com/office/powerpoint/2010/main" val="391809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1575</Words>
  <Application>Microsoft Office PowerPoint</Application>
  <PresentationFormat>A4 Paper (210x297 mm)</PresentationFormat>
  <Paragraphs>134</Paragraphs>
  <Slides>16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Georgia</vt:lpstr>
      <vt:lpstr>Sylfaen</vt:lpstr>
      <vt:lpstr>Times New Roman</vt:lpstr>
      <vt:lpstr>Office Theme</vt:lpstr>
      <vt:lpstr>Visio</vt:lpstr>
      <vt:lpstr>სსიპ სოფლის მეურნეობის სახელმწიფო ლაბორატორია    სსიპ სოფლის მეურნეობის სახელმწიფო ლაბორატორიის ტერიტორიული ორგანოს - ახალციხის ზონალური დიაგნოსტიკური ლაბორატორიის ნარჩენების უტილიზაციისთვის განკუთვნილი მინი ინსინერატორის ექსპლუატაციის პირობების ცვლილება    სკოპინგის ანგარიში </vt:lpstr>
      <vt:lpstr>პროექტის აღწერა</vt:lpstr>
      <vt:lpstr>პროექტის აღწერა</vt:lpstr>
      <vt:lpstr>ლაბორატორიის ფოტო-მასალა</vt:lpstr>
      <vt:lpstr>ლაბორატორიის განთავსების სიტუაციური რუკა  </vt:lpstr>
      <vt:lpstr>ლაბორატორიის ეზოში არსებული ინფრასტრუქტურა   </vt:lpstr>
      <vt:lpstr>ინსინერატორის ტექნიკური პარამეტრები </vt:lpstr>
      <vt:lpstr>ინსინერატორის ტექნიკური პარამეტრები </vt:lpstr>
      <vt:lpstr>ინსინერატორის ტექნიკური პარამეტრები  </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PowerPoint Presentation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dc:title>
  <dc:creator>Masha</dc:creator>
  <cp:lastModifiedBy>Giorgi</cp:lastModifiedBy>
  <cp:revision>27</cp:revision>
  <dcterms:created xsi:type="dcterms:W3CDTF">2020-09-25T07:43:29Z</dcterms:created>
  <dcterms:modified xsi:type="dcterms:W3CDTF">2020-12-03T09:19:36Z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